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373" r:id="rId3"/>
    <p:sldId id="257" r:id="rId4"/>
    <p:sldId id="359" r:id="rId5"/>
    <p:sldId id="302" r:id="rId6"/>
    <p:sldId id="303" r:id="rId7"/>
    <p:sldId id="304" r:id="rId8"/>
    <p:sldId id="305" r:id="rId9"/>
    <p:sldId id="360" r:id="rId10"/>
    <p:sldId id="306" r:id="rId11"/>
    <p:sldId id="307" r:id="rId12"/>
    <p:sldId id="315" r:id="rId13"/>
    <p:sldId id="316" r:id="rId14"/>
    <p:sldId id="317" r:id="rId15"/>
    <p:sldId id="318" r:id="rId16"/>
    <p:sldId id="319" r:id="rId17"/>
    <p:sldId id="320" r:id="rId18"/>
    <p:sldId id="321" r:id="rId19"/>
    <p:sldId id="322" r:id="rId20"/>
    <p:sldId id="312" r:id="rId21"/>
    <p:sldId id="313" r:id="rId22"/>
    <p:sldId id="323" r:id="rId23"/>
    <p:sldId id="324" r:id="rId24"/>
    <p:sldId id="385" r:id="rId25"/>
    <p:sldId id="384" r:id="rId26"/>
    <p:sldId id="374" r:id="rId27"/>
    <p:sldId id="375" r:id="rId28"/>
    <p:sldId id="376" r:id="rId29"/>
    <p:sldId id="377" r:id="rId30"/>
    <p:sldId id="378" r:id="rId31"/>
    <p:sldId id="379" r:id="rId32"/>
    <p:sldId id="380" r:id="rId33"/>
    <p:sldId id="381" r:id="rId34"/>
    <p:sldId id="382" r:id="rId35"/>
    <p:sldId id="383" r:id="rId36"/>
    <p:sldId id="348" r:id="rId37"/>
    <p:sldId id="325" r:id="rId38"/>
    <p:sldId id="326" r:id="rId39"/>
    <p:sldId id="327" r:id="rId40"/>
    <p:sldId id="328" r:id="rId41"/>
    <p:sldId id="330" r:id="rId42"/>
    <p:sldId id="333" r:id="rId43"/>
    <p:sldId id="335" r:id="rId44"/>
    <p:sldId id="336" r:id="rId45"/>
    <p:sldId id="337" r:id="rId46"/>
    <p:sldId id="338" r:id="rId47"/>
    <p:sldId id="339" r:id="rId48"/>
    <p:sldId id="332" r:id="rId49"/>
    <p:sldId id="340" r:id="rId50"/>
    <p:sldId id="341" r:id="rId51"/>
    <p:sldId id="353" r:id="rId52"/>
    <p:sldId id="354" r:id="rId53"/>
    <p:sldId id="345" r:id="rId54"/>
    <p:sldId id="347" r:id="rId55"/>
    <p:sldId id="355" r:id="rId56"/>
    <p:sldId id="356" r:id="rId57"/>
    <p:sldId id="357" r:id="rId58"/>
    <p:sldId id="358" r:id="rId59"/>
    <p:sldId id="262"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C62E3E-B78E-914F-92C2-E045676DED17}">
          <p14:sldIdLst>
            <p14:sldId id="256"/>
            <p14:sldId id="373"/>
            <p14:sldId id="257"/>
            <p14:sldId id="359"/>
            <p14:sldId id="302"/>
            <p14:sldId id="303"/>
            <p14:sldId id="304"/>
            <p14:sldId id="305"/>
            <p14:sldId id="360"/>
            <p14:sldId id="306"/>
            <p14:sldId id="307"/>
            <p14:sldId id="315"/>
            <p14:sldId id="316"/>
            <p14:sldId id="317"/>
            <p14:sldId id="318"/>
            <p14:sldId id="319"/>
            <p14:sldId id="320"/>
            <p14:sldId id="321"/>
            <p14:sldId id="322"/>
            <p14:sldId id="312"/>
            <p14:sldId id="313"/>
            <p14:sldId id="323"/>
            <p14:sldId id="324"/>
            <p14:sldId id="385"/>
            <p14:sldId id="384"/>
            <p14:sldId id="374"/>
            <p14:sldId id="375"/>
            <p14:sldId id="376"/>
            <p14:sldId id="377"/>
            <p14:sldId id="378"/>
            <p14:sldId id="379"/>
            <p14:sldId id="380"/>
            <p14:sldId id="381"/>
            <p14:sldId id="382"/>
            <p14:sldId id="383"/>
            <p14:sldId id="348"/>
            <p14:sldId id="325"/>
            <p14:sldId id="326"/>
            <p14:sldId id="327"/>
            <p14:sldId id="328"/>
            <p14:sldId id="330"/>
            <p14:sldId id="333"/>
            <p14:sldId id="335"/>
            <p14:sldId id="336"/>
            <p14:sldId id="337"/>
            <p14:sldId id="338"/>
            <p14:sldId id="339"/>
            <p14:sldId id="332"/>
            <p14:sldId id="340"/>
            <p14:sldId id="341"/>
            <p14:sldId id="353"/>
            <p14:sldId id="354"/>
            <p14:sldId id="345"/>
            <p14:sldId id="347"/>
            <p14:sldId id="355"/>
            <p14:sldId id="356"/>
            <p14:sldId id="357"/>
            <p14:sldId id="358"/>
            <p14:sldId id="262"/>
            <p14:sldId id="361"/>
            <p14:sldId id="362"/>
            <p14:sldId id="363"/>
            <p14:sldId id="364"/>
            <p14:sldId id="365"/>
            <p14:sldId id="366"/>
            <p14:sldId id="367"/>
            <p14:sldId id="368"/>
            <p14:sldId id="369"/>
            <p14:sldId id="370"/>
            <p14:sldId id="371"/>
            <p14:sldId id="3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7"/>
    <p:restoredTop sz="94621"/>
  </p:normalViewPr>
  <p:slideViewPr>
    <p:cSldViewPr snapToGrid="0" snapToObjects="1">
      <p:cViewPr varScale="1">
        <p:scale>
          <a:sx n="83" d="100"/>
          <a:sy n="83" d="100"/>
        </p:scale>
        <p:origin x="208" y="376"/>
      </p:cViewPr>
      <p:guideLst/>
    </p:cSldViewPr>
  </p:slideViewPr>
  <p:notesTextViewPr>
    <p:cViewPr>
      <p:scale>
        <a:sx n="1" d="1"/>
        <a:sy n="1" d="1"/>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19.wmf"/><Relationship Id="rId1" Type="http://schemas.openxmlformats.org/officeDocument/2006/relationships/image" Target="../media/image26.wmf"/><Relationship Id="rId4"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A53CB-5387-2D47-BC8B-5C0549FF37C3}" type="datetimeFigureOut">
              <a:rPr lang="en-US" smtClean="0"/>
              <a:t>1/28/19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B5A4A-A914-2D4D-91CB-EF6DCC008D80}" type="slidenum">
              <a:rPr lang="en-US" smtClean="0"/>
              <a:t>‹#›</a:t>
            </a:fld>
            <a:endParaRPr lang="en-US"/>
          </a:p>
        </p:txBody>
      </p:sp>
    </p:spTree>
    <p:extLst>
      <p:ext uri="{BB962C8B-B14F-4D97-AF65-F5344CB8AC3E}">
        <p14:creationId xmlns:p14="http://schemas.microsoft.com/office/powerpoint/2010/main" val="1477375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a:t>
            </a:fld>
            <a:endParaRPr lang="en-US" dirty="0"/>
          </a:p>
        </p:txBody>
      </p:sp>
    </p:spTree>
    <p:extLst>
      <p:ext uri="{BB962C8B-B14F-4D97-AF65-F5344CB8AC3E}">
        <p14:creationId xmlns:p14="http://schemas.microsoft.com/office/powerpoint/2010/main" val="36649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10</a:t>
            </a:fld>
            <a:endParaRPr lang="en-US" dirty="0"/>
          </a:p>
        </p:txBody>
      </p:sp>
    </p:spTree>
    <p:extLst>
      <p:ext uri="{BB962C8B-B14F-4D97-AF65-F5344CB8AC3E}">
        <p14:creationId xmlns:p14="http://schemas.microsoft.com/office/powerpoint/2010/main" val="2007772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11</a:t>
            </a:fld>
            <a:endParaRPr lang="en-US" dirty="0"/>
          </a:p>
        </p:txBody>
      </p:sp>
    </p:spTree>
    <p:extLst>
      <p:ext uri="{BB962C8B-B14F-4D97-AF65-F5344CB8AC3E}">
        <p14:creationId xmlns:p14="http://schemas.microsoft.com/office/powerpoint/2010/main" val="1011457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12</a:t>
            </a:fld>
            <a:endParaRPr lang="en-US" dirty="0"/>
          </a:p>
        </p:txBody>
      </p:sp>
    </p:spTree>
    <p:extLst>
      <p:ext uri="{BB962C8B-B14F-4D97-AF65-F5344CB8AC3E}">
        <p14:creationId xmlns:p14="http://schemas.microsoft.com/office/powerpoint/2010/main" val="129902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13</a:t>
            </a:fld>
            <a:endParaRPr lang="en-US" dirty="0"/>
          </a:p>
        </p:txBody>
      </p:sp>
    </p:spTree>
    <p:extLst>
      <p:ext uri="{BB962C8B-B14F-4D97-AF65-F5344CB8AC3E}">
        <p14:creationId xmlns:p14="http://schemas.microsoft.com/office/powerpoint/2010/main" val="2073829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14</a:t>
            </a:fld>
            <a:endParaRPr lang="en-US" dirty="0"/>
          </a:p>
        </p:txBody>
      </p:sp>
    </p:spTree>
    <p:extLst>
      <p:ext uri="{BB962C8B-B14F-4D97-AF65-F5344CB8AC3E}">
        <p14:creationId xmlns:p14="http://schemas.microsoft.com/office/powerpoint/2010/main" val="2064209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15</a:t>
            </a:fld>
            <a:endParaRPr lang="en-US" dirty="0"/>
          </a:p>
        </p:txBody>
      </p:sp>
    </p:spTree>
    <p:extLst>
      <p:ext uri="{BB962C8B-B14F-4D97-AF65-F5344CB8AC3E}">
        <p14:creationId xmlns:p14="http://schemas.microsoft.com/office/powerpoint/2010/main" val="1250413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16</a:t>
            </a:fld>
            <a:endParaRPr lang="en-US" dirty="0"/>
          </a:p>
        </p:txBody>
      </p:sp>
    </p:spTree>
    <p:extLst>
      <p:ext uri="{BB962C8B-B14F-4D97-AF65-F5344CB8AC3E}">
        <p14:creationId xmlns:p14="http://schemas.microsoft.com/office/powerpoint/2010/main" val="108248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17</a:t>
            </a:fld>
            <a:endParaRPr lang="en-US" dirty="0"/>
          </a:p>
        </p:txBody>
      </p:sp>
    </p:spTree>
    <p:extLst>
      <p:ext uri="{BB962C8B-B14F-4D97-AF65-F5344CB8AC3E}">
        <p14:creationId xmlns:p14="http://schemas.microsoft.com/office/powerpoint/2010/main" val="34539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18</a:t>
            </a:fld>
            <a:endParaRPr lang="en-US" dirty="0"/>
          </a:p>
        </p:txBody>
      </p:sp>
    </p:spTree>
    <p:extLst>
      <p:ext uri="{BB962C8B-B14F-4D97-AF65-F5344CB8AC3E}">
        <p14:creationId xmlns:p14="http://schemas.microsoft.com/office/powerpoint/2010/main" val="1975410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19</a:t>
            </a:fld>
            <a:endParaRPr lang="en-US" dirty="0"/>
          </a:p>
        </p:txBody>
      </p:sp>
    </p:spTree>
    <p:extLst>
      <p:ext uri="{BB962C8B-B14F-4D97-AF65-F5344CB8AC3E}">
        <p14:creationId xmlns:p14="http://schemas.microsoft.com/office/powerpoint/2010/main" val="138775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2</a:t>
            </a:fld>
            <a:endParaRPr lang="en-US" dirty="0"/>
          </a:p>
        </p:txBody>
      </p:sp>
    </p:spTree>
    <p:extLst>
      <p:ext uri="{BB962C8B-B14F-4D97-AF65-F5344CB8AC3E}">
        <p14:creationId xmlns:p14="http://schemas.microsoft.com/office/powerpoint/2010/main" val="16340513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20</a:t>
            </a:fld>
            <a:endParaRPr lang="en-US" dirty="0"/>
          </a:p>
        </p:txBody>
      </p:sp>
    </p:spTree>
    <p:extLst>
      <p:ext uri="{BB962C8B-B14F-4D97-AF65-F5344CB8AC3E}">
        <p14:creationId xmlns:p14="http://schemas.microsoft.com/office/powerpoint/2010/main" val="1022055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21</a:t>
            </a:fld>
            <a:endParaRPr lang="en-US" dirty="0"/>
          </a:p>
        </p:txBody>
      </p:sp>
    </p:spTree>
    <p:extLst>
      <p:ext uri="{BB962C8B-B14F-4D97-AF65-F5344CB8AC3E}">
        <p14:creationId xmlns:p14="http://schemas.microsoft.com/office/powerpoint/2010/main" val="2065051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22</a:t>
            </a:fld>
            <a:endParaRPr lang="en-US" dirty="0"/>
          </a:p>
        </p:txBody>
      </p:sp>
    </p:spTree>
    <p:extLst>
      <p:ext uri="{BB962C8B-B14F-4D97-AF65-F5344CB8AC3E}">
        <p14:creationId xmlns:p14="http://schemas.microsoft.com/office/powerpoint/2010/main" val="1759123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23</a:t>
            </a:fld>
            <a:endParaRPr lang="en-US" dirty="0"/>
          </a:p>
        </p:txBody>
      </p:sp>
    </p:spTree>
    <p:extLst>
      <p:ext uri="{BB962C8B-B14F-4D97-AF65-F5344CB8AC3E}">
        <p14:creationId xmlns:p14="http://schemas.microsoft.com/office/powerpoint/2010/main" val="1372628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24</a:t>
            </a:fld>
            <a:endParaRPr lang="en-US" dirty="0"/>
          </a:p>
        </p:txBody>
      </p:sp>
    </p:spTree>
    <p:extLst>
      <p:ext uri="{BB962C8B-B14F-4D97-AF65-F5344CB8AC3E}">
        <p14:creationId xmlns:p14="http://schemas.microsoft.com/office/powerpoint/2010/main" val="4023339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25</a:t>
            </a:fld>
            <a:endParaRPr lang="en-US" dirty="0"/>
          </a:p>
        </p:txBody>
      </p:sp>
    </p:spTree>
    <p:extLst>
      <p:ext uri="{BB962C8B-B14F-4D97-AF65-F5344CB8AC3E}">
        <p14:creationId xmlns:p14="http://schemas.microsoft.com/office/powerpoint/2010/main" val="3781150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ltLang="en-US" dirty="0"/>
          </a:p>
        </p:txBody>
      </p:sp>
      <p:sp>
        <p:nvSpPr>
          <p:cNvPr id="1536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6711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body" idx="1"/>
          </p:nvPr>
        </p:nvSpPr>
        <p:spPr>
          <a:ln/>
        </p:spPr>
        <p:txBody>
          <a:bodyPr/>
          <a:lstStyle/>
          <a:p>
            <a:endParaRPr lang="en-US" altLang="en-US" dirty="0"/>
          </a:p>
        </p:txBody>
      </p:sp>
      <p:sp>
        <p:nvSpPr>
          <p:cNvPr id="320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570942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1203869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ln/>
        </p:spPr>
        <p:txBody>
          <a:bodyPr/>
          <a:lstStyle/>
          <a:p>
            <a:endParaRPr lang="en-US" altLang="en-US" dirty="0"/>
          </a:p>
        </p:txBody>
      </p:sp>
      <p:sp>
        <p:nvSpPr>
          <p:cNvPr id="11059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36718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3</a:t>
            </a:fld>
            <a:endParaRPr lang="en-US" dirty="0"/>
          </a:p>
        </p:txBody>
      </p:sp>
    </p:spTree>
    <p:extLst>
      <p:ext uri="{BB962C8B-B14F-4D97-AF65-F5344CB8AC3E}">
        <p14:creationId xmlns:p14="http://schemas.microsoft.com/office/powerpoint/2010/main" val="106249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ln/>
        </p:spPr>
        <p:txBody>
          <a:bodyPr/>
          <a:lstStyle/>
          <a:p>
            <a:endParaRPr lang="en-US" altLang="en-US" dirty="0"/>
          </a:p>
        </p:txBody>
      </p:sp>
      <p:sp>
        <p:nvSpPr>
          <p:cNvPr id="1126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5062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ltLang="en-US" dirty="0"/>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88250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body" idx="1"/>
          </p:nvPr>
        </p:nvSpPr>
        <p:spPr>
          <a:ln/>
        </p:spPr>
        <p:txBody>
          <a:bodyPr/>
          <a:lstStyle/>
          <a:p>
            <a:endParaRPr lang="en-US" altLang="en-US" dirty="0"/>
          </a:p>
        </p:txBody>
      </p:sp>
      <p:sp>
        <p:nvSpPr>
          <p:cNvPr id="3348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362710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endParaRPr lang="en-US" altLang="en-US" dirty="0"/>
          </a:p>
        </p:txBody>
      </p:sp>
      <p:sp>
        <p:nvSpPr>
          <p:cNvPr id="204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0869306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p:spPr>
        <p:txBody>
          <a:bodyPr/>
          <a:lstStyle/>
          <a:p>
            <a:r>
              <a:rPr lang="en-US" altLang="en-US" dirty="0"/>
              <a:t>Experiment is tossing 1 coin twice.</a:t>
            </a:r>
          </a:p>
        </p:txBody>
      </p:sp>
      <p:sp>
        <p:nvSpPr>
          <p:cNvPr id="2253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2908243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r>
              <a:rPr lang="en-US" altLang="en-US" dirty="0"/>
              <a:t>population notation is used since all values are specified.</a:t>
            </a:r>
          </a:p>
        </p:txBody>
      </p:sp>
      <p:sp>
        <p:nvSpPr>
          <p:cNvPr id="2457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0479676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36</a:t>
            </a:fld>
            <a:endParaRPr lang="en-US" dirty="0"/>
          </a:p>
        </p:txBody>
      </p:sp>
    </p:spTree>
    <p:extLst>
      <p:ext uri="{BB962C8B-B14F-4D97-AF65-F5344CB8AC3E}">
        <p14:creationId xmlns:p14="http://schemas.microsoft.com/office/powerpoint/2010/main" val="820262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37</a:t>
            </a:fld>
            <a:endParaRPr lang="en-US" dirty="0"/>
          </a:p>
        </p:txBody>
      </p:sp>
    </p:spTree>
    <p:extLst>
      <p:ext uri="{BB962C8B-B14F-4D97-AF65-F5344CB8AC3E}">
        <p14:creationId xmlns:p14="http://schemas.microsoft.com/office/powerpoint/2010/main" val="925728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38</a:t>
            </a:fld>
            <a:endParaRPr lang="en-US" dirty="0"/>
          </a:p>
        </p:txBody>
      </p:sp>
    </p:spTree>
    <p:extLst>
      <p:ext uri="{BB962C8B-B14F-4D97-AF65-F5344CB8AC3E}">
        <p14:creationId xmlns:p14="http://schemas.microsoft.com/office/powerpoint/2010/main" val="1858538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39</a:t>
            </a:fld>
            <a:endParaRPr lang="en-US"/>
          </a:p>
        </p:txBody>
      </p:sp>
    </p:spTree>
    <p:extLst>
      <p:ext uri="{BB962C8B-B14F-4D97-AF65-F5344CB8AC3E}">
        <p14:creationId xmlns:p14="http://schemas.microsoft.com/office/powerpoint/2010/main" val="69562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4</a:t>
            </a:fld>
            <a:endParaRPr lang="en-US" dirty="0"/>
          </a:p>
        </p:txBody>
      </p:sp>
    </p:spTree>
    <p:extLst>
      <p:ext uri="{BB962C8B-B14F-4D97-AF65-F5344CB8AC3E}">
        <p14:creationId xmlns:p14="http://schemas.microsoft.com/office/powerpoint/2010/main" val="14427051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40</a:t>
            </a:fld>
            <a:endParaRPr lang="en-US"/>
          </a:p>
        </p:txBody>
      </p:sp>
    </p:spTree>
    <p:extLst>
      <p:ext uri="{BB962C8B-B14F-4D97-AF65-F5344CB8AC3E}">
        <p14:creationId xmlns:p14="http://schemas.microsoft.com/office/powerpoint/2010/main" val="12085078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41</a:t>
            </a:fld>
            <a:endParaRPr lang="en-US"/>
          </a:p>
        </p:txBody>
      </p:sp>
    </p:spTree>
    <p:extLst>
      <p:ext uri="{BB962C8B-B14F-4D97-AF65-F5344CB8AC3E}">
        <p14:creationId xmlns:p14="http://schemas.microsoft.com/office/powerpoint/2010/main" val="6572580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42</a:t>
            </a:fld>
            <a:endParaRPr lang="en-US"/>
          </a:p>
        </p:txBody>
      </p:sp>
    </p:spTree>
    <p:extLst>
      <p:ext uri="{BB962C8B-B14F-4D97-AF65-F5344CB8AC3E}">
        <p14:creationId xmlns:p14="http://schemas.microsoft.com/office/powerpoint/2010/main" val="1676382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43</a:t>
            </a:fld>
            <a:endParaRPr lang="en-US"/>
          </a:p>
        </p:txBody>
      </p:sp>
    </p:spTree>
    <p:extLst>
      <p:ext uri="{BB962C8B-B14F-4D97-AF65-F5344CB8AC3E}">
        <p14:creationId xmlns:p14="http://schemas.microsoft.com/office/powerpoint/2010/main" val="1575003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44</a:t>
            </a:fld>
            <a:endParaRPr lang="en-US"/>
          </a:p>
        </p:txBody>
      </p:sp>
    </p:spTree>
    <p:extLst>
      <p:ext uri="{BB962C8B-B14F-4D97-AF65-F5344CB8AC3E}">
        <p14:creationId xmlns:p14="http://schemas.microsoft.com/office/powerpoint/2010/main" val="143825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45</a:t>
            </a:fld>
            <a:endParaRPr lang="en-US"/>
          </a:p>
        </p:txBody>
      </p:sp>
    </p:spTree>
    <p:extLst>
      <p:ext uri="{BB962C8B-B14F-4D97-AF65-F5344CB8AC3E}">
        <p14:creationId xmlns:p14="http://schemas.microsoft.com/office/powerpoint/2010/main" val="591389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46</a:t>
            </a:fld>
            <a:endParaRPr lang="en-US"/>
          </a:p>
        </p:txBody>
      </p:sp>
    </p:spTree>
    <p:extLst>
      <p:ext uri="{BB962C8B-B14F-4D97-AF65-F5344CB8AC3E}">
        <p14:creationId xmlns:p14="http://schemas.microsoft.com/office/powerpoint/2010/main" val="8702251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47</a:t>
            </a:fld>
            <a:endParaRPr lang="en-US"/>
          </a:p>
        </p:txBody>
      </p:sp>
    </p:spTree>
    <p:extLst>
      <p:ext uri="{BB962C8B-B14F-4D97-AF65-F5344CB8AC3E}">
        <p14:creationId xmlns:p14="http://schemas.microsoft.com/office/powerpoint/2010/main" val="3185138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48</a:t>
            </a:fld>
            <a:endParaRPr lang="en-US"/>
          </a:p>
        </p:txBody>
      </p:sp>
    </p:spTree>
    <p:extLst>
      <p:ext uri="{BB962C8B-B14F-4D97-AF65-F5344CB8AC3E}">
        <p14:creationId xmlns:p14="http://schemas.microsoft.com/office/powerpoint/2010/main" val="18482394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49</a:t>
            </a:fld>
            <a:endParaRPr lang="en-US"/>
          </a:p>
        </p:txBody>
      </p:sp>
    </p:spTree>
    <p:extLst>
      <p:ext uri="{BB962C8B-B14F-4D97-AF65-F5344CB8AC3E}">
        <p14:creationId xmlns:p14="http://schemas.microsoft.com/office/powerpoint/2010/main" val="1679230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5</a:t>
            </a:fld>
            <a:endParaRPr lang="en-US" dirty="0"/>
          </a:p>
        </p:txBody>
      </p:sp>
    </p:spTree>
    <p:extLst>
      <p:ext uri="{BB962C8B-B14F-4D97-AF65-F5344CB8AC3E}">
        <p14:creationId xmlns:p14="http://schemas.microsoft.com/office/powerpoint/2010/main" val="1746880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50</a:t>
            </a:fld>
            <a:endParaRPr lang="en-US"/>
          </a:p>
        </p:txBody>
      </p:sp>
    </p:spTree>
    <p:extLst>
      <p:ext uri="{BB962C8B-B14F-4D97-AF65-F5344CB8AC3E}">
        <p14:creationId xmlns:p14="http://schemas.microsoft.com/office/powerpoint/2010/main" val="716510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51</a:t>
            </a:fld>
            <a:endParaRPr lang="en-US"/>
          </a:p>
        </p:txBody>
      </p:sp>
    </p:spTree>
    <p:extLst>
      <p:ext uri="{BB962C8B-B14F-4D97-AF65-F5344CB8AC3E}">
        <p14:creationId xmlns:p14="http://schemas.microsoft.com/office/powerpoint/2010/main" val="2414282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52</a:t>
            </a:fld>
            <a:endParaRPr lang="en-US"/>
          </a:p>
        </p:txBody>
      </p:sp>
    </p:spTree>
    <p:extLst>
      <p:ext uri="{BB962C8B-B14F-4D97-AF65-F5344CB8AC3E}">
        <p14:creationId xmlns:p14="http://schemas.microsoft.com/office/powerpoint/2010/main" val="15395193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53</a:t>
            </a:fld>
            <a:endParaRPr lang="en-US"/>
          </a:p>
        </p:txBody>
      </p:sp>
    </p:spTree>
    <p:extLst>
      <p:ext uri="{BB962C8B-B14F-4D97-AF65-F5344CB8AC3E}">
        <p14:creationId xmlns:p14="http://schemas.microsoft.com/office/powerpoint/2010/main" val="1727967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54</a:t>
            </a:fld>
            <a:endParaRPr lang="en-US"/>
          </a:p>
        </p:txBody>
      </p:sp>
    </p:spTree>
    <p:extLst>
      <p:ext uri="{BB962C8B-B14F-4D97-AF65-F5344CB8AC3E}">
        <p14:creationId xmlns:p14="http://schemas.microsoft.com/office/powerpoint/2010/main" val="15404523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55</a:t>
            </a:fld>
            <a:endParaRPr lang="en-US"/>
          </a:p>
        </p:txBody>
      </p:sp>
    </p:spTree>
    <p:extLst>
      <p:ext uri="{BB962C8B-B14F-4D97-AF65-F5344CB8AC3E}">
        <p14:creationId xmlns:p14="http://schemas.microsoft.com/office/powerpoint/2010/main" val="14658650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56</a:t>
            </a:fld>
            <a:endParaRPr lang="en-US"/>
          </a:p>
        </p:txBody>
      </p:sp>
    </p:spTree>
    <p:extLst>
      <p:ext uri="{BB962C8B-B14F-4D97-AF65-F5344CB8AC3E}">
        <p14:creationId xmlns:p14="http://schemas.microsoft.com/office/powerpoint/2010/main" val="1644693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57</a:t>
            </a:fld>
            <a:endParaRPr lang="en-US"/>
          </a:p>
        </p:txBody>
      </p:sp>
    </p:spTree>
    <p:extLst>
      <p:ext uri="{BB962C8B-B14F-4D97-AF65-F5344CB8AC3E}">
        <p14:creationId xmlns:p14="http://schemas.microsoft.com/office/powerpoint/2010/main" val="6433822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58</a:t>
            </a:fld>
            <a:endParaRPr lang="en-US"/>
          </a:p>
        </p:txBody>
      </p:sp>
    </p:spTree>
    <p:extLst>
      <p:ext uri="{BB962C8B-B14F-4D97-AF65-F5344CB8AC3E}">
        <p14:creationId xmlns:p14="http://schemas.microsoft.com/office/powerpoint/2010/main" val="4008710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4B5A4A-A914-2D4D-91CB-EF6DCC008D80}" type="slidenum">
              <a:rPr lang="en-US" smtClean="0"/>
              <a:t>59</a:t>
            </a:fld>
            <a:endParaRPr lang="en-US"/>
          </a:p>
        </p:txBody>
      </p:sp>
    </p:spTree>
    <p:extLst>
      <p:ext uri="{BB962C8B-B14F-4D97-AF65-F5344CB8AC3E}">
        <p14:creationId xmlns:p14="http://schemas.microsoft.com/office/powerpoint/2010/main" val="199008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6</a:t>
            </a:fld>
            <a:endParaRPr lang="en-US" dirty="0"/>
          </a:p>
        </p:txBody>
      </p:sp>
    </p:spTree>
    <p:extLst>
      <p:ext uri="{BB962C8B-B14F-4D97-AF65-F5344CB8AC3E}">
        <p14:creationId xmlns:p14="http://schemas.microsoft.com/office/powerpoint/2010/main" val="12568502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8E0E481-82FA-6745-9C26-D8FA48510A3F}" type="slidenum">
              <a:rPr lang="en-US" altLang="en-US"/>
              <a:pPr eaLnBrk="1" hangingPunct="1"/>
              <a:t>60</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383727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3C6771-1EF0-124E-BB7C-6827D7B69572}" type="slidenum">
              <a:rPr lang="en-US" altLang="en-US"/>
              <a:pPr eaLnBrk="1" hangingPunct="1"/>
              <a:t>61</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132034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D8A76BB-6F5E-574A-836F-BBD98915CD7A}" type="slidenum">
              <a:rPr lang="en-US" altLang="en-US"/>
              <a:pPr eaLnBrk="1" hangingPunct="1"/>
              <a:t>62</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8870995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7419614-1B69-FE4B-A374-AE0DA376EB9B}" type="slidenum">
              <a:rPr lang="en-US" altLang="en-US"/>
              <a:pPr eaLnBrk="1" hangingPunct="1"/>
              <a:t>63</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460163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52BCF3-E444-A346-BB2B-732C84994946}" type="slidenum">
              <a:rPr lang="en-US" altLang="en-US"/>
              <a:pPr eaLnBrk="1" hangingPunct="1"/>
              <a:t>64</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75807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792CBC-41E5-A041-AE8E-9015695328EA}" type="slidenum">
              <a:rPr lang="en-US" altLang="en-US"/>
              <a:pPr eaLnBrk="1" hangingPunct="1"/>
              <a:t>65</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262572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61C48B-EB3A-1244-B2BE-DBC79BB48BC5}" type="slidenum">
              <a:rPr lang="en-US" altLang="en-US"/>
              <a:pPr eaLnBrk="1" hangingPunct="1"/>
              <a:t>66</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537595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07BB61-DEE1-8D43-8776-B55D9C0CF74B}" type="slidenum">
              <a:rPr lang="en-US" altLang="en-US"/>
              <a:pPr eaLnBrk="1" hangingPunct="1"/>
              <a:t>67</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5406106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6E6C57-A424-0F40-92BF-0123600300A5}" type="slidenum">
              <a:rPr lang="en-US" altLang="en-US"/>
              <a:pPr eaLnBrk="1" hangingPunct="1"/>
              <a:t>68</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6255862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A4FAA9-F1C0-F047-80F2-D71718909298}" type="slidenum">
              <a:rPr lang="en-US" altLang="en-US"/>
              <a:pPr eaLnBrk="1" hangingPunct="1"/>
              <a:t>69</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889604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7</a:t>
            </a:fld>
            <a:endParaRPr lang="en-US" dirty="0"/>
          </a:p>
        </p:txBody>
      </p:sp>
    </p:spTree>
    <p:extLst>
      <p:ext uri="{BB962C8B-B14F-4D97-AF65-F5344CB8AC3E}">
        <p14:creationId xmlns:p14="http://schemas.microsoft.com/office/powerpoint/2010/main" val="8090055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1F0FC48-F13C-EA4E-8551-AD90FC97B4C9}" type="slidenum">
              <a:rPr lang="en-US" altLang="en-US"/>
              <a:pPr eaLnBrk="1" hangingPunct="1"/>
              <a:t>70</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105614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F15ABBF-3F5D-EA48-8F7D-E6A281691306}" type="slidenum">
              <a:rPr lang="en-US" altLang="en-US"/>
              <a:pPr eaLnBrk="1" hangingPunct="1"/>
              <a:t>71</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647457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8</a:t>
            </a:fld>
            <a:endParaRPr lang="en-US" dirty="0"/>
          </a:p>
        </p:txBody>
      </p:sp>
    </p:spTree>
    <p:extLst>
      <p:ext uri="{BB962C8B-B14F-4D97-AF65-F5344CB8AC3E}">
        <p14:creationId xmlns:p14="http://schemas.microsoft.com/office/powerpoint/2010/main" val="397996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4B5A4A-A914-2D4D-91CB-EF6DCC008D80}" type="slidenum">
              <a:rPr lang="en-US" smtClean="0"/>
              <a:t>9</a:t>
            </a:fld>
            <a:endParaRPr lang="en-US" dirty="0"/>
          </a:p>
        </p:txBody>
      </p:sp>
    </p:spTree>
    <p:extLst>
      <p:ext uri="{BB962C8B-B14F-4D97-AF65-F5344CB8AC3E}">
        <p14:creationId xmlns:p14="http://schemas.microsoft.com/office/powerpoint/2010/main" val="54067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C0D5CE-A639-894C-A900-96AFB952CE64}"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142352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0D5CE-A639-894C-A900-96AFB952CE64}"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829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0D5CE-A639-894C-A900-96AFB952CE64}"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1785252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CF2A1FB0-EE23-8144-B02A-156242CB963B}" type="slidenum">
              <a:rPr lang="en-US" altLang="en-US"/>
              <a:pPr/>
              <a:t>‹#›</a:t>
            </a:fld>
            <a:endParaRPr lang="en-US" altLang="en-US"/>
          </a:p>
        </p:txBody>
      </p:sp>
    </p:spTree>
    <p:extLst>
      <p:ext uri="{BB962C8B-B14F-4D97-AF65-F5344CB8AC3E}">
        <p14:creationId xmlns:p14="http://schemas.microsoft.com/office/powerpoint/2010/main" val="31009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650F12CE-13ED-494A-9B24-26FF01B1BA52}" type="slidenum">
              <a:rPr lang="en-US" altLang="en-US"/>
              <a:pPr/>
              <a:t>‹#›</a:t>
            </a:fld>
            <a:endParaRPr lang="en-US" altLang="en-US"/>
          </a:p>
        </p:txBody>
      </p:sp>
    </p:spTree>
    <p:extLst>
      <p:ext uri="{BB962C8B-B14F-4D97-AF65-F5344CB8AC3E}">
        <p14:creationId xmlns:p14="http://schemas.microsoft.com/office/powerpoint/2010/main" val="822500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r>
              <a:rPr lang="en-US" altLang="en-US"/>
              <a:t>© 2011 Pearson Education, Inc</a:t>
            </a:r>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3D31D6A7-45F2-AD41-8707-9822DF15A521}" type="slidenum">
              <a:rPr lang="en-US" altLang="en-US"/>
              <a:pPr/>
              <a:t>‹#›</a:t>
            </a:fld>
            <a:endParaRPr lang="en-US" altLang="en-US"/>
          </a:p>
        </p:txBody>
      </p:sp>
    </p:spTree>
    <p:extLst>
      <p:ext uri="{BB962C8B-B14F-4D97-AF65-F5344CB8AC3E}">
        <p14:creationId xmlns:p14="http://schemas.microsoft.com/office/powerpoint/2010/main" val="1590693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clipArt" sz="half" idx="2"/>
          </p:nvPr>
        </p:nvSpPr>
        <p:spPr>
          <a:xfrm>
            <a:off x="6197600" y="1600201"/>
            <a:ext cx="5384800" cy="4525963"/>
          </a:xfr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altLang="en-US"/>
              <a:t>© 2011 Pearson Education, Inc</a:t>
            </a: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F9199A99-72A3-8947-8773-3067BF04D45A}" type="slidenum">
              <a:rPr lang="en-US" altLang="en-US"/>
              <a:pPr/>
              <a:t>‹#›</a:t>
            </a:fld>
            <a:endParaRPr lang="en-US" altLang="en-US"/>
          </a:p>
        </p:txBody>
      </p:sp>
    </p:spTree>
    <p:extLst>
      <p:ext uri="{BB962C8B-B14F-4D97-AF65-F5344CB8AC3E}">
        <p14:creationId xmlns:p14="http://schemas.microsoft.com/office/powerpoint/2010/main" val="1937938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p:cNvSpPr>
            <a:spLocks noGrp="1"/>
          </p:cNvSpPr>
          <p:nvPr>
            <p:ph type="ftr" sz="quarter" idx="11"/>
          </p:nvPr>
        </p:nvSpPr>
        <p:spPr>
          <a:xfrm>
            <a:off x="4165600" y="6245225"/>
            <a:ext cx="3860800" cy="476250"/>
          </a:xfrm>
        </p:spPr>
        <p:txBody>
          <a:bodyPr/>
          <a:lstStyle>
            <a:lvl1pPr>
              <a:defRPr/>
            </a:lvl1pPr>
          </a:lstStyle>
          <a:p>
            <a:r>
              <a:rPr lang="en-US" altLang="en-US"/>
              <a:t>© 2011 Pearson Education, Inc</a:t>
            </a:r>
          </a:p>
        </p:txBody>
      </p:sp>
      <p:sp>
        <p:nvSpPr>
          <p:cNvPr id="9" name="Slide Number Placeholder 8"/>
          <p:cNvSpPr>
            <a:spLocks noGrp="1"/>
          </p:cNvSpPr>
          <p:nvPr>
            <p:ph type="sldNum" sz="quarter" idx="12"/>
          </p:nvPr>
        </p:nvSpPr>
        <p:spPr>
          <a:xfrm>
            <a:off x="8737600" y="6245225"/>
            <a:ext cx="2844800" cy="476250"/>
          </a:xfrm>
        </p:spPr>
        <p:txBody>
          <a:bodyPr/>
          <a:lstStyle>
            <a:lvl1pPr>
              <a:defRPr/>
            </a:lvl1pPr>
          </a:lstStyle>
          <a:p>
            <a:fld id="{0BD96C4D-342D-B848-B3D0-08EF8C79B95D}" type="slidenum">
              <a:rPr lang="en-US" altLang="en-US"/>
              <a:pPr/>
              <a:t>‹#›</a:t>
            </a:fld>
            <a:endParaRPr lang="en-US" altLang="en-US"/>
          </a:p>
        </p:txBody>
      </p:sp>
    </p:spTree>
    <p:extLst>
      <p:ext uri="{BB962C8B-B14F-4D97-AF65-F5344CB8AC3E}">
        <p14:creationId xmlns:p14="http://schemas.microsoft.com/office/powerpoint/2010/main" val="137720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C0D5CE-A639-894C-A900-96AFB952CE64}"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15999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C0D5CE-A639-894C-A900-96AFB952CE64}" type="datetimeFigureOut">
              <a:rPr lang="en-US" smtClean="0"/>
              <a:t>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81088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C0D5CE-A639-894C-A900-96AFB952CE64}"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74061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C0D5CE-A639-894C-A900-96AFB952CE64}" type="datetimeFigureOut">
              <a:rPr lang="en-US" smtClean="0"/>
              <a:t>1/28/19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66563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C0D5CE-A639-894C-A900-96AFB952CE64}" type="datetimeFigureOut">
              <a:rPr lang="en-US" smtClean="0"/>
              <a:t>1/28/19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140399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0D5CE-A639-894C-A900-96AFB952CE64}" type="datetimeFigureOut">
              <a:rPr lang="en-US" smtClean="0"/>
              <a:t>1/28/19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20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C0D5CE-A639-894C-A900-96AFB952CE64}"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130939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C0D5CE-A639-894C-A900-96AFB952CE64}" type="datetimeFigureOut">
              <a:rPr lang="en-US" smtClean="0"/>
              <a:t>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BC43E1-B004-9341-BB85-1C7522FD52E9}" type="slidenum">
              <a:rPr lang="en-US" smtClean="0"/>
              <a:t>‹#›</a:t>
            </a:fld>
            <a:endParaRPr lang="en-US"/>
          </a:p>
        </p:txBody>
      </p:sp>
    </p:spTree>
    <p:extLst>
      <p:ext uri="{BB962C8B-B14F-4D97-AF65-F5344CB8AC3E}">
        <p14:creationId xmlns:p14="http://schemas.microsoft.com/office/powerpoint/2010/main" val="130059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0D5CE-A639-894C-A900-96AFB952CE64}" type="datetimeFigureOut">
              <a:rPr lang="en-US" smtClean="0"/>
              <a:t>1/28/19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C43E1-B004-9341-BB85-1C7522FD52E9}" type="slidenum">
              <a:rPr lang="en-US" smtClean="0"/>
              <a:t>‹#›</a:t>
            </a:fld>
            <a:endParaRPr lang="en-US"/>
          </a:p>
        </p:txBody>
      </p:sp>
    </p:spTree>
    <p:extLst>
      <p:ext uri="{BB962C8B-B14F-4D97-AF65-F5344CB8AC3E}">
        <p14:creationId xmlns:p14="http://schemas.microsoft.com/office/powerpoint/2010/main" val="118689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user2015.math.aau.dk/lightning_talk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edii.uclm.es/~useR-2013/docs/useR2013_abstract_booklet.pdf" TargetMode="External"/><Relationship Id="rId4" Type="http://schemas.openxmlformats.org/officeDocument/2006/relationships/hyperlink" Target="http://user2014.stat.ucla.edu/#poster-schedule"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7.e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7.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20.wmf"/><Relationship Id="rId4"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66.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 Id="rId9" Type="http://schemas.openxmlformats.org/officeDocument/2006/relationships/image" Target="../media/image23.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17.bin"/><Relationship Id="rId5" Type="http://schemas.openxmlformats.org/officeDocument/2006/relationships/image" Target="../media/image19.wmf"/><Relationship Id="rId4" Type="http://schemas.openxmlformats.org/officeDocument/2006/relationships/oleObject" Target="../embeddings/oleObject16.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69.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20.bin"/><Relationship Id="rId11" Type="http://schemas.openxmlformats.org/officeDocument/2006/relationships/image" Target="../media/image28.wmf"/><Relationship Id="rId5" Type="http://schemas.openxmlformats.org/officeDocument/2006/relationships/image" Target="../media/image2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9.wmf"/><Relationship Id="rId4" Type="http://schemas.openxmlformats.org/officeDocument/2006/relationships/oleObject" Target="../embeddings/oleObject23.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70667" y="2187743"/>
            <a:ext cx="5293449" cy="2482515"/>
          </a:xfrm>
        </p:spPr>
        <p:txBody>
          <a:bodyPr anchor="ctr">
            <a:normAutofit/>
          </a:bodyPr>
          <a:lstStyle/>
          <a:p>
            <a:pPr algn="l"/>
            <a:r>
              <a:rPr lang="en-US"/>
              <a:t>Doing Math with R</a:t>
            </a:r>
          </a:p>
        </p:txBody>
      </p:sp>
      <p:sp>
        <p:nvSpPr>
          <p:cNvPr id="3" name="Subtitle 2"/>
          <p:cNvSpPr>
            <a:spLocks noGrp="1"/>
          </p:cNvSpPr>
          <p:nvPr>
            <p:ph type="subTitle" idx="1"/>
          </p:nvPr>
        </p:nvSpPr>
        <p:spPr>
          <a:xfrm>
            <a:off x="2370667" y="4670258"/>
            <a:ext cx="5293449" cy="1371405"/>
          </a:xfrm>
        </p:spPr>
        <p:txBody>
          <a:bodyPr>
            <a:normAutofit/>
          </a:bodyPr>
          <a:lstStyle/>
          <a:p>
            <a:pPr algn="l"/>
            <a:r>
              <a:rPr lang="en-US"/>
              <a:t>Dr. Friedman</a:t>
            </a:r>
          </a:p>
        </p:txBody>
      </p:sp>
      <p:pic>
        <p:nvPicPr>
          <p:cNvPr id="18" name="Graphic 17">
            <a:extLst>
              <a:ext uri="{FF2B5EF4-FFF2-40B4-BE49-F238E27FC236}">
                <a16:creationId xmlns:a16="http://schemas.microsoft.com/office/drawing/2014/main" id="{2E1C9D41-3D26-4949-ADAD-CAB0104F2F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30378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Rectangle 2"/>
          <p:cNvSpPr>
            <a:spLocks noGrp="1" noChangeArrowheads="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altLang="en-US" sz="3000" b="1"/>
              <a:t>iii. Univariate Analysis/Descriptive Statistics</a:t>
            </a:r>
          </a:p>
        </p:txBody>
      </p:sp>
      <p:sp>
        <p:nvSpPr>
          <p:cNvPr id="26627" name="Rectangle 3"/>
          <p:cNvSpPr>
            <a:spLocks noGrp="1" noChangeArrowheads="1"/>
          </p:cNvSpPr>
          <p:nvPr>
            <p:ph type="body" idx="1"/>
          </p:nvPr>
        </p:nvSpPr>
        <p:spPr>
          <a:xfrm>
            <a:off x="6049182" y="802638"/>
            <a:ext cx="5408696" cy="5252722"/>
          </a:xfrm>
        </p:spPr>
        <p:txBody>
          <a:bodyPr anchor="ctr">
            <a:normAutofit/>
          </a:bodyPr>
          <a:lstStyle/>
          <a:p>
            <a:r>
              <a:rPr lang="en-US" altLang="en-US" sz="2400">
                <a:solidFill>
                  <a:schemeClr val="bg1"/>
                </a:solidFill>
              </a:rPr>
              <a:t>Descriptive Statistics</a:t>
            </a:r>
          </a:p>
          <a:p>
            <a:pPr lvl="1"/>
            <a:r>
              <a:rPr lang="en-US" altLang="en-US">
                <a:solidFill>
                  <a:schemeClr val="bg1"/>
                </a:solidFill>
              </a:rPr>
              <a:t>The Range</a:t>
            </a:r>
          </a:p>
          <a:p>
            <a:pPr lvl="1"/>
            <a:r>
              <a:rPr lang="en-US" altLang="en-US">
                <a:solidFill>
                  <a:schemeClr val="bg1"/>
                </a:solidFill>
              </a:rPr>
              <a:t>Average</a:t>
            </a:r>
          </a:p>
          <a:p>
            <a:pPr lvl="1"/>
            <a:r>
              <a:rPr lang="en-US" altLang="en-US">
                <a:solidFill>
                  <a:schemeClr val="bg1"/>
                </a:solidFill>
              </a:rPr>
              <a:t>Median</a:t>
            </a:r>
          </a:p>
          <a:p>
            <a:pPr lvl="1"/>
            <a:r>
              <a:rPr lang="en-US" altLang="en-US">
                <a:solidFill>
                  <a:schemeClr val="bg1"/>
                </a:solidFill>
              </a:rPr>
              <a:t>Mode</a:t>
            </a:r>
          </a:p>
          <a:p>
            <a:pPr lvl="1"/>
            <a:r>
              <a:rPr lang="en-US" altLang="en-US">
                <a:solidFill>
                  <a:schemeClr val="bg1"/>
                </a:solidFill>
              </a:rPr>
              <a:t>Variance</a:t>
            </a:r>
          </a:p>
          <a:p>
            <a:pPr lvl="1"/>
            <a:r>
              <a:rPr lang="en-US" altLang="en-US">
                <a:solidFill>
                  <a:schemeClr val="bg1"/>
                </a:solidFill>
              </a:rPr>
              <a:t>Standard Deviation</a:t>
            </a:r>
          </a:p>
          <a:p>
            <a:pPr lvl="1"/>
            <a:r>
              <a:rPr lang="en-US" altLang="en-US">
                <a:solidFill>
                  <a:schemeClr val="bg1"/>
                </a:solidFill>
              </a:rPr>
              <a:t>Histograms and Normal Distributions</a:t>
            </a:r>
          </a:p>
        </p:txBody>
      </p:sp>
    </p:spTree>
    <p:extLst>
      <p:ext uri="{BB962C8B-B14F-4D97-AF65-F5344CB8AC3E}">
        <p14:creationId xmlns:p14="http://schemas.microsoft.com/office/powerpoint/2010/main" val="157247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p:cNvSpPr>
            <a:spLocks noGrp="1" noChangeArrowheads="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altLang="en-US" sz="3200" b="1"/>
              <a:t>iii. Univariate Analysis/Histograms</a:t>
            </a:r>
          </a:p>
        </p:txBody>
      </p:sp>
      <p:sp>
        <p:nvSpPr>
          <p:cNvPr id="27651" name="Rectangle 3"/>
          <p:cNvSpPr>
            <a:spLocks noGrp="1" noChangeArrowheads="1"/>
          </p:cNvSpPr>
          <p:nvPr>
            <p:ph type="body" sz="half" idx="1"/>
          </p:nvPr>
        </p:nvSpPr>
        <p:spPr>
          <a:xfrm>
            <a:off x="6049182" y="802638"/>
            <a:ext cx="5408696" cy="5252722"/>
          </a:xfrm>
        </p:spPr>
        <p:txBody>
          <a:bodyPr anchor="ctr">
            <a:normAutofit/>
          </a:bodyPr>
          <a:lstStyle/>
          <a:p>
            <a:r>
              <a:rPr lang="en-US" altLang="en-US" sz="2400">
                <a:solidFill>
                  <a:schemeClr val="bg1"/>
                </a:solidFill>
              </a:rPr>
              <a:t>Distributions</a:t>
            </a:r>
          </a:p>
          <a:p>
            <a:pPr lvl="1"/>
            <a:r>
              <a:rPr lang="en-US" altLang="en-US">
                <a:solidFill>
                  <a:schemeClr val="bg1"/>
                </a:solidFill>
              </a:rPr>
              <a:t>Descriptive statistics are easier to interpret when graphically illustrated.</a:t>
            </a:r>
          </a:p>
          <a:p>
            <a:pPr lvl="1"/>
            <a:r>
              <a:rPr lang="en-US" altLang="en-US">
                <a:solidFill>
                  <a:schemeClr val="bg1"/>
                </a:solidFill>
              </a:rPr>
              <a:t>Grouping the data elements into categories can be easy was to make sense of the data before applying advanced formulas. </a:t>
            </a:r>
          </a:p>
        </p:txBody>
      </p:sp>
    </p:spTree>
    <p:extLst>
      <p:ext uri="{BB962C8B-B14F-4D97-AF65-F5344CB8AC3E}">
        <p14:creationId xmlns:p14="http://schemas.microsoft.com/office/powerpoint/2010/main" val="165495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Rectangle 2"/>
          <p:cNvSpPr>
            <a:spLocks noGrp="1" noChangeArrowheads="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altLang="en-US" sz="3000" b="1"/>
              <a:t>iii. Univariate Analysis/Descriptive Statistics</a:t>
            </a:r>
          </a:p>
        </p:txBody>
      </p:sp>
      <p:sp>
        <p:nvSpPr>
          <p:cNvPr id="35843" name="Rectangle 3"/>
          <p:cNvSpPr>
            <a:spLocks noGrp="1" noChangeArrowheads="1"/>
          </p:cNvSpPr>
          <p:nvPr>
            <p:ph type="body" idx="1"/>
          </p:nvPr>
        </p:nvSpPr>
        <p:spPr>
          <a:xfrm>
            <a:off x="6049182" y="802638"/>
            <a:ext cx="5408696" cy="5252722"/>
          </a:xfrm>
        </p:spPr>
        <p:txBody>
          <a:bodyPr anchor="ctr">
            <a:normAutofit/>
          </a:bodyPr>
          <a:lstStyle/>
          <a:p>
            <a:r>
              <a:rPr lang="en-US" altLang="en-US" sz="2400">
                <a:solidFill>
                  <a:schemeClr val="bg1"/>
                </a:solidFill>
              </a:rPr>
              <a:t>The Range</a:t>
            </a:r>
          </a:p>
          <a:p>
            <a:pPr lvl="1"/>
            <a:r>
              <a:rPr lang="en-US" altLang="en-US">
                <a:solidFill>
                  <a:schemeClr val="bg1"/>
                </a:solidFill>
              </a:rPr>
              <a:t>Difference between minimum and maximum values in a data set</a:t>
            </a:r>
          </a:p>
          <a:p>
            <a:pPr lvl="1"/>
            <a:r>
              <a:rPr lang="en-US" altLang="en-US">
                <a:solidFill>
                  <a:schemeClr val="bg1"/>
                </a:solidFill>
              </a:rPr>
              <a:t>Larger range usually (but not always) indicates a large spread or deviation in the values of the data set.</a:t>
            </a:r>
          </a:p>
          <a:p>
            <a:pPr lvl="1">
              <a:buFontTx/>
              <a:buNone/>
            </a:pPr>
            <a:r>
              <a:rPr lang="en-US" altLang="en-US">
                <a:solidFill>
                  <a:schemeClr val="bg1"/>
                </a:solidFill>
              </a:rPr>
              <a:t>(73, 66, 69, 67, 49, 60, 81, 71, 78, 62, 53, 87, 74, 65, 74, 50, 85, 45, 63, 100)</a:t>
            </a:r>
          </a:p>
          <a:p>
            <a:pPr lvl="1">
              <a:buFontTx/>
              <a:buNone/>
            </a:pPr>
            <a:endParaRPr lang="en-US" altLang="en-US">
              <a:solidFill>
                <a:schemeClr val="bg1"/>
              </a:solidFill>
            </a:endParaRPr>
          </a:p>
          <a:p>
            <a:r>
              <a:rPr lang="en-US" altLang="en-US" sz="2400">
                <a:solidFill>
                  <a:schemeClr val="bg1"/>
                </a:solidFill>
              </a:rPr>
              <a:t>The code for Range in R: </a:t>
            </a:r>
            <a:br>
              <a:rPr lang="en-US" altLang="en-US" sz="2400">
                <a:solidFill>
                  <a:schemeClr val="bg1"/>
                </a:solidFill>
              </a:rPr>
            </a:br>
            <a:r>
              <a:rPr lang="en-US" altLang="en-US" sz="2400">
                <a:solidFill>
                  <a:schemeClr val="bg1"/>
                </a:solidFill>
              </a:rPr>
              <a:t>&gt; </a:t>
            </a:r>
            <a:r>
              <a:rPr lang="en-US" sz="2400">
                <a:solidFill>
                  <a:schemeClr val="bg1"/>
                </a:solidFill>
              </a:rPr>
              <a:t>range()</a:t>
            </a:r>
            <a:endParaRPr lang="en-US" altLang="en-US" sz="2400">
              <a:solidFill>
                <a:schemeClr val="bg1"/>
              </a:solidFill>
            </a:endParaRPr>
          </a:p>
          <a:p>
            <a:pPr lvl="1"/>
            <a:endParaRPr lang="en-US" altLang="en-US">
              <a:solidFill>
                <a:schemeClr val="bg1"/>
              </a:solidFill>
            </a:endParaRPr>
          </a:p>
          <a:p>
            <a:pPr lvl="1"/>
            <a:endParaRPr lang="en-US" altLang="en-US">
              <a:solidFill>
                <a:schemeClr val="bg1"/>
              </a:solidFill>
            </a:endParaRPr>
          </a:p>
        </p:txBody>
      </p:sp>
    </p:spTree>
    <p:extLst>
      <p:ext uri="{BB962C8B-B14F-4D97-AF65-F5344CB8AC3E}">
        <p14:creationId xmlns:p14="http://schemas.microsoft.com/office/powerpoint/2010/main" val="163840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51791" y="0"/>
            <a:ext cx="9959009" cy="1143000"/>
          </a:xfrm>
          <a:noFill/>
          <a:ln/>
        </p:spPr>
        <p:txBody>
          <a:bodyPr/>
          <a:lstStyle/>
          <a:p>
            <a:r>
              <a:rPr lang="en-US" altLang="en-US" sz="2800" b="1" dirty="0"/>
              <a:t>iii. Univariate Analysis/Descriptive Statistics</a:t>
            </a:r>
          </a:p>
        </p:txBody>
      </p:sp>
      <p:sp>
        <p:nvSpPr>
          <p:cNvPr id="36867" name="Rectangle 3"/>
          <p:cNvSpPr>
            <a:spLocks noGrp="1" noChangeArrowheads="1"/>
          </p:cNvSpPr>
          <p:nvPr>
            <p:ph type="body" sz="half" idx="1"/>
          </p:nvPr>
        </p:nvSpPr>
        <p:spPr>
          <a:xfrm>
            <a:off x="450761" y="1600201"/>
            <a:ext cx="9836239" cy="4525963"/>
          </a:xfrm>
          <a:noFill/>
          <a:ln/>
        </p:spPr>
        <p:txBody>
          <a:bodyPr/>
          <a:lstStyle/>
          <a:p>
            <a:r>
              <a:rPr lang="en-US" altLang="en-US" sz="2400" dirty="0"/>
              <a:t>The Average (Mean)</a:t>
            </a:r>
          </a:p>
          <a:p>
            <a:pPr lvl="1"/>
            <a:r>
              <a:rPr lang="en-US" altLang="en-US" sz="2000" dirty="0"/>
              <a:t>Sum of all values divided by the number of values in the data set.</a:t>
            </a:r>
          </a:p>
          <a:p>
            <a:pPr lvl="1"/>
            <a:r>
              <a:rPr lang="en-US" altLang="en-US" sz="2000" dirty="0"/>
              <a:t>One measure of central location in the data set.</a:t>
            </a:r>
          </a:p>
          <a:p>
            <a:pPr lvl="1"/>
            <a:endParaRPr lang="en-US" altLang="en-US" sz="2000" dirty="0"/>
          </a:p>
          <a:p>
            <a:pPr lvl="1">
              <a:buFontTx/>
              <a:buNone/>
            </a:pPr>
            <a:r>
              <a:rPr lang="en-US" altLang="en-US" sz="2000" dirty="0"/>
              <a:t>Average =</a:t>
            </a:r>
          </a:p>
          <a:p>
            <a:pPr lvl="1">
              <a:buFontTx/>
              <a:buNone/>
            </a:pPr>
            <a:endParaRPr lang="en-US" altLang="en-US" sz="2000" dirty="0"/>
          </a:p>
          <a:p>
            <a:pPr lvl="1">
              <a:buFontTx/>
              <a:buNone/>
            </a:pPr>
            <a:r>
              <a:rPr lang="en-US" altLang="en-US" sz="2000" dirty="0"/>
              <a:t>Average=(73+66+69+67+49+60+81+71+78+62+53+87+74+65+74+50+85+45+63+100)/20 = </a:t>
            </a:r>
            <a:r>
              <a:rPr lang="en-US" altLang="en-US" sz="2000" dirty="0">
                <a:solidFill>
                  <a:srgbClr val="FF0000"/>
                </a:solidFill>
              </a:rPr>
              <a:t>68.6</a:t>
            </a:r>
            <a:endParaRPr lang="en-US" altLang="en-US" sz="2000" dirty="0"/>
          </a:p>
          <a:p>
            <a:pPr lvl="1">
              <a:buFontTx/>
              <a:buNone/>
            </a:pPr>
            <a:endParaRPr lang="en-US" altLang="en-US" sz="2000" dirty="0"/>
          </a:p>
          <a:p>
            <a:r>
              <a:rPr lang="en-US" altLang="en-US" dirty="0"/>
              <a:t> </a:t>
            </a:r>
            <a:r>
              <a:rPr lang="en-US" altLang="en-US" dirty="0">
                <a:solidFill>
                  <a:srgbClr val="FF0000"/>
                </a:solidFill>
              </a:rPr>
              <a:t>The code for Mean in R:</a:t>
            </a:r>
          </a:p>
          <a:p>
            <a:pPr>
              <a:buFontTx/>
              <a:buNone/>
            </a:pPr>
            <a:r>
              <a:rPr lang="en-US" altLang="en-US" dirty="0"/>
              <a:t>   &gt; </a:t>
            </a:r>
            <a:r>
              <a:rPr lang="en-US" altLang="en-US" b="1" dirty="0"/>
              <a:t>mean()</a:t>
            </a:r>
          </a:p>
          <a:p>
            <a:pPr lvl="1"/>
            <a:endParaRPr lang="en-US" altLang="en-US" dirty="0"/>
          </a:p>
          <a:p>
            <a:pPr lvl="1"/>
            <a:endParaRPr lang="en-US" altLang="en-US" dirty="0"/>
          </a:p>
        </p:txBody>
      </p:sp>
      <p:graphicFrame>
        <p:nvGraphicFramePr>
          <p:cNvPr id="36868" name="Object 4"/>
          <p:cNvGraphicFramePr>
            <a:graphicFrameLocks noGrp="1" noChangeAspect="1"/>
          </p:cNvGraphicFramePr>
          <p:nvPr>
            <p:ph sz="half" idx="2"/>
            <p:extLst>
              <p:ext uri="{D42A27DB-BD31-4B8C-83A1-F6EECF244321}">
                <p14:modId xmlns:p14="http://schemas.microsoft.com/office/powerpoint/2010/main" val="145760099"/>
              </p:ext>
            </p:extLst>
          </p:nvPr>
        </p:nvGraphicFramePr>
        <p:xfrm>
          <a:off x="3810000" y="2802837"/>
          <a:ext cx="990600" cy="784225"/>
        </p:xfrm>
        <a:graphic>
          <a:graphicData uri="http://schemas.openxmlformats.org/presentationml/2006/ole">
            <mc:AlternateContent xmlns:mc="http://schemas.openxmlformats.org/markup-compatibility/2006">
              <mc:Choice xmlns:v="urn:schemas-microsoft-com:vml" Requires="v">
                <p:oleObj spid="_x0000_s27746" name="Equation" r:id="rId4" imgW="545760" imgH="431640" progId="Equation.3">
                  <p:embed/>
                </p:oleObj>
              </mc:Choice>
              <mc:Fallback>
                <p:oleObj name="Equation" r:id="rId4" imgW="5457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802837"/>
                        <a:ext cx="990600"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4765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5287" y="0"/>
            <a:ext cx="9985513" cy="1143000"/>
          </a:xfrm>
          <a:noFill/>
          <a:ln/>
        </p:spPr>
        <p:txBody>
          <a:bodyPr/>
          <a:lstStyle/>
          <a:p>
            <a:r>
              <a:rPr lang="en-US" altLang="en-US" sz="2800" b="1" dirty="0"/>
              <a:t>iii. Descriptive</a:t>
            </a:r>
            <a:r>
              <a:rPr lang="en-US" altLang="en-US" sz="3200" b="1" dirty="0"/>
              <a:t> Statistics – the problem with Mean</a:t>
            </a:r>
          </a:p>
        </p:txBody>
      </p:sp>
      <p:grpSp>
        <p:nvGrpSpPr>
          <p:cNvPr id="37892" name="Group 4"/>
          <p:cNvGrpSpPr>
            <a:grpSpLocks/>
          </p:cNvGrpSpPr>
          <p:nvPr/>
        </p:nvGrpSpPr>
        <p:grpSpPr bwMode="auto">
          <a:xfrm>
            <a:off x="2133600" y="1828800"/>
            <a:ext cx="4533900" cy="1055688"/>
            <a:chOff x="384" y="1152"/>
            <a:chExt cx="2856" cy="665"/>
          </a:xfrm>
        </p:grpSpPr>
        <p:sp>
          <p:nvSpPr>
            <p:cNvPr id="37893" name="Rectangle 5"/>
            <p:cNvSpPr>
              <a:spLocks noChangeArrowheads="1"/>
            </p:cNvSpPr>
            <p:nvPr/>
          </p:nvSpPr>
          <p:spPr bwMode="auto">
            <a:xfrm>
              <a:off x="480" y="1248"/>
              <a:ext cx="2592" cy="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894" name="AutoShape 6"/>
            <p:cNvSpPr>
              <a:spLocks noChangeArrowheads="1"/>
            </p:cNvSpPr>
            <p:nvPr/>
          </p:nvSpPr>
          <p:spPr bwMode="auto">
            <a:xfrm>
              <a:off x="1584" y="1296"/>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895" name="Oval 7"/>
            <p:cNvSpPr>
              <a:spLocks noChangeArrowheads="1"/>
            </p:cNvSpPr>
            <p:nvPr/>
          </p:nvSpPr>
          <p:spPr bwMode="auto">
            <a:xfrm>
              <a:off x="576"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896" name="Oval 8"/>
            <p:cNvSpPr>
              <a:spLocks noChangeArrowheads="1"/>
            </p:cNvSpPr>
            <p:nvPr/>
          </p:nvSpPr>
          <p:spPr bwMode="auto">
            <a:xfrm>
              <a:off x="1728"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897" name="Oval 9"/>
            <p:cNvSpPr>
              <a:spLocks noChangeArrowheads="1"/>
            </p:cNvSpPr>
            <p:nvPr/>
          </p:nvSpPr>
          <p:spPr bwMode="auto">
            <a:xfrm>
              <a:off x="2016"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898" name="Oval 10"/>
            <p:cNvSpPr>
              <a:spLocks noChangeArrowheads="1"/>
            </p:cNvSpPr>
            <p:nvPr/>
          </p:nvSpPr>
          <p:spPr bwMode="auto">
            <a:xfrm>
              <a:off x="2400"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899" name="Oval 11"/>
            <p:cNvSpPr>
              <a:spLocks noChangeArrowheads="1"/>
            </p:cNvSpPr>
            <p:nvPr/>
          </p:nvSpPr>
          <p:spPr bwMode="auto">
            <a:xfrm>
              <a:off x="2832"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00" name="Oval 12"/>
            <p:cNvSpPr>
              <a:spLocks noChangeArrowheads="1"/>
            </p:cNvSpPr>
            <p:nvPr/>
          </p:nvSpPr>
          <p:spPr bwMode="auto">
            <a:xfrm>
              <a:off x="768"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01" name="Oval 13"/>
            <p:cNvSpPr>
              <a:spLocks noChangeArrowheads="1"/>
            </p:cNvSpPr>
            <p:nvPr/>
          </p:nvSpPr>
          <p:spPr bwMode="auto">
            <a:xfrm>
              <a:off x="1200" y="115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02" name="Text Box 14"/>
            <p:cNvSpPr txBox="1">
              <a:spLocks noChangeArrowheads="1"/>
            </p:cNvSpPr>
            <p:nvPr/>
          </p:nvSpPr>
          <p:spPr bwMode="auto">
            <a:xfrm>
              <a:off x="384" y="134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0</a:t>
              </a:r>
            </a:p>
          </p:txBody>
        </p:sp>
        <p:sp>
          <p:nvSpPr>
            <p:cNvPr id="37903" name="Text Box 15"/>
            <p:cNvSpPr txBox="1">
              <a:spLocks noChangeArrowheads="1"/>
            </p:cNvSpPr>
            <p:nvPr/>
          </p:nvSpPr>
          <p:spPr bwMode="auto">
            <a:xfrm>
              <a:off x="1104" y="1344"/>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2.5</a:t>
              </a:r>
            </a:p>
          </p:txBody>
        </p:sp>
        <p:sp>
          <p:nvSpPr>
            <p:cNvPr id="37904" name="Text Box 16"/>
            <p:cNvSpPr txBox="1">
              <a:spLocks noChangeArrowheads="1"/>
            </p:cNvSpPr>
            <p:nvPr/>
          </p:nvSpPr>
          <p:spPr bwMode="auto">
            <a:xfrm>
              <a:off x="2352" y="1344"/>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7.5</a:t>
              </a:r>
            </a:p>
          </p:txBody>
        </p:sp>
        <p:sp>
          <p:nvSpPr>
            <p:cNvPr id="37905" name="Text Box 17"/>
            <p:cNvSpPr txBox="1">
              <a:spLocks noChangeArrowheads="1"/>
            </p:cNvSpPr>
            <p:nvPr/>
          </p:nvSpPr>
          <p:spPr bwMode="auto">
            <a:xfrm>
              <a:off x="2976" y="1344"/>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10</a:t>
              </a:r>
            </a:p>
          </p:txBody>
        </p:sp>
        <p:sp>
          <p:nvSpPr>
            <p:cNvPr id="37906" name="Text Box 18"/>
            <p:cNvSpPr txBox="1">
              <a:spLocks noChangeArrowheads="1"/>
            </p:cNvSpPr>
            <p:nvPr/>
          </p:nvSpPr>
          <p:spPr bwMode="auto">
            <a:xfrm>
              <a:off x="1536" y="1584"/>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solidFill>
                    <a:srgbClr val="FF0000"/>
                  </a:solidFill>
                </a:rPr>
                <a:t>4.8</a:t>
              </a:r>
            </a:p>
          </p:txBody>
        </p:sp>
      </p:grpSp>
      <p:grpSp>
        <p:nvGrpSpPr>
          <p:cNvPr id="37907" name="Group 19"/>
          <p:cNvGrpSpPr>
            <a:grpSpLocks/>
          </p:cNvGrpSpPr>
          <p:nvPr/>
        </p:nvGrpSpPr>
        <p:grpSpPr bwMode="auto">
          <a:xfrm>
            <a:off x="2133600" y="4114800"/>
            <a:ext cx="4533900" cy="1131888"/>
            <a:chOff x="384" y="2592"/>
            <a:chExt cx="2856" cy="713"/>
          </a:xfrm>
        </p:grpSpPr>
        <p:sp>
          <p:nvSpPr>
            <p:cNvPr id="37908" name="Rectangle 20"/>
            <p:cNvSpPr>
              <a:spLocks noChangeArrowheads="1"/>
            </p:cNvSpPr>
            <p:nvPr/>
          </p:nvSpPr>
          <p:spPr bwMode="auto">
            <a:xfrm>
              <a:off x="480" y="2688"/>
              <a:ext cx="2592" cy="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09" name="AutoShape 21"/>
            <p:cNvSpPr>
              <a:spLocks noChangeArrowheads="1"/>
            </p:cNvSpPr>
            <p:nvPr/>
          </p:nvSpPr>
          <p:spPr bwMode="auto">
            <a:xfrm>
              <a:off x="1584" y="2736"/>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0" name="Oval 22"/>
            <p:cNvSpPr>
              <a:spLocks noChangeArrowheads="1"/>
            </p:cNvSpPr>
            <p:nvPr/>
          </p:nvSpPr>
          <p:spPr bwMode="auto">
            <a:xfrm>
              <a:off x="576" y="259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1" name="Oval 23"/>
            <p:cNvSpPr>
              <a:spLocks noChangeArrowheads="1"/>
            </p:cNvSpPr>
            <p:nvPr/>
          </p:nvSpPr>
          <p:spPr bwMode="auto">
            <a:xfrm>
              <a:off x="1824" y="259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2" name="Oval 24"/>
            <p:cNvSpPr>
              <a:spLocks noChangeArrowheads="1"/>
            </p:cNvSpPr>
            <p:nvPr/>
          </p:nvSpPr>
          <p:spPr bwMode="auto">
            <a:xfrm>
              <a:off x="1968" y="259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3" name="Oval 25"/>
            <p:cNvSpPr>
              <a:spLocks noChangeArrowheads="1"/>
            </p:cNvSpPr>
            <p:nvPr/>
          </p:nvSpPr>
          <p:spPr bwMode="auto">
            <a:xfrm>
              <a:off x="2112" y="259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4" name="Oval 26"/>
            <p:cNvSpPr>
              <a:spLocks noChangeArrowheads="1"/>
            </p:cNvSpPr>
            <p:nvPr/>
          </p:nvSpPr>
          <p:spPr bwMode="auto">
            <a:xfrm>
              <a:off x="2304" y="259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5" name="Oval 27"/>
            <p:cNvSpPr>
              <a:spLocks noChangeArrowheads="1"/>
            </p:cNvSpPr>
            <p:nvPr/>
          </p:nvSpPr>
          <p:spPr bwMode="auto">
            <a:xfrm>
              <a:off x="768" y="259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6" name="Oval 28"/>
            <p:cNvSpPr>
              <a:spLocks noChangeArrowheads="1"/>
            </p:cNvSpPr>
            <p:nvPr/>
          </p:nvSpPr>
          <p:spPr bwMode="auto">
            <a:xfrm>
              <a:off x="1680" y="2592"/>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7917" name="Text Box 29"/>
            <p:cNvSpPr txBox="1">
              <a:spLocks noChangeArrowheads="1"/>
            </p:cNvSpPr>
            <p:nvPr/>
          </p:nvSpPr>
          <p:spPr bwMode="auto">
            <a:xfrm>
              <a:off x="384" y="278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0</a:t>
              </a:r>
            </a:p>
          </p:txBody>
        </p:sp>
        <p:sp>
          <p:nvSpPr>
            <p:cNvPr id="37918" name="Text Box 30"/>
            <p:cNvSpPr txBox="1">
              <a:spLocks noChangeArrowheads="1"/>
            </p:cNvSpPr>
            <p:nvPr/>
          </p:nvSpPr>
          <p:spPr bwMode="auto">
            <a:xfrm>
              <a:off x="1104" y="2784"/>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2.5</a:t>
              </a:r>
            </a:p>
          </p:txBody>
        </p:sp>
        <p:sp>
          <p:nvSpPr>
            <p:cNvPr id="37919" name="Text Box 31"/>
            <p:cNvSpPr txBox="1">
              <a:spLocks noChangeArrowheads="1"/>
            </p:cNvSpPr>
            <p:nvPr/>
          </p:nvSpPr>
          <p:spPr bwMode="auto">
            <a:xfrm>
              <a:off x="2352" y="2784"/>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7.5</a:t>
              </a:r>
            </a:p>
          </p:txBody>
        </p:sp>
        <p:sp>
          <p:nvSpPr>
            <p:cNvPr id="37920" name="Text Box 32"/>
            <p:cNvSpPr txBox="1">
              <a:spLocks noChangeArrowheads="1"/>
            </p:cNvSpPr>
            <p:nvPr/>
          </p:nvSpPr>
          <p:spPr bwMode="auto">
            <a:xfrm>
              <a:off x="2976" y="2784"/>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10</a:t>
              </a:r>
            </a:p>
          </p:txBody>
        </p:sp>
        <p:sp>
          <p:nvSpPr>
            <p:cNvPr id="37921" name="Text Box 33"/>
            <p:cNvSpPr txBox="1">
              <a:spLocks noChangeArrowheads="1"/>
            </p:cNvSpPr>
            <p:nvPr/>
          </p:nvSpPr>
          <p:spPr bwMode="auto">
            <a:xfrm>
              <a:off x="1584" y="3072"/>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solidFill>
                    <a:srgbClr val="FF0000"/>
                  </a:solidFill>
                </a:rPr>
                <a:t>4.8</a:t>
              </a:r>
            </a:p>
          </p:txBody>
        </p:sp>
      </p:grpSp>
      <p:sp>
        <p:nvSpPr>
          <p:cNvPr id="37922" name="Rectangle 34"/>
          <p:cNvSpPr>
            <a:spLocks noGrp="1" noChangeArrowheads="1"/>
          </p:cNvSpPr>
          <p:nvPr>
            <p:ph type="body" sz="half" idx="1"/>
          </p:nvPr>
        </p:nvSpPr>
        <p:spPr>
          <a:xfrm>
            <a:off x="6934200" y="2362200"/>
            <a:ext cx="3276600" cy="1981200"/>
          </a:xfrm>
          <a:noFill/>
          <a:ln/>
        </p:spPr>
        <p:txBody>
          <a:bodyPr/>
          <a:lstStyle/>
          <a:p>
            <a:pPr>
              <a:buFontTx/>
              <a:buNone/>
            </a:pPr>
            <a:r>
              <a:rPr lang="en-US" altLang="en-US" sz="2400" dirty="0"/>
              <a:t>	The data may or may not be symmetrical around its average value</a:t>
            </a:r>
          </a:p>
          <a:p>
            <a:pPr lvl="1"/>
            <a:endParaRPr lang="en-US" altLang="en-US" dirty="0"/>
          </a:p>
          <a:p>
            <a:pPr lvl="1"/>
            <a:endParaRPr lang="en-US" altLang="en-US" dirty="0"/>
          </a:p>
        </p:txBody>
      </p:sp>
    </p:spTree>
    <p:extLst>
      <p:ext uri="{BB962C8B-B14F-4D97-AF65-F5344CB8AC3E}">
        <p14:creationId xmlns:p14="http://schemas.microsoft.com/office/powerpoint/2010/main" val="161457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78296" y="274638"/>
            <a:ext cx="9932504" cy="868362"/>
          </a:xfrm>
          <a:noFill/>
          <a:ln/>
        </p:spPr>
        <p:txBody>
          <a:bodyPr/>
          <a:lstStyle/>
          <a:p>
            <a:r>
              <a:rPr lang="en-US" altLang="en-US" sz="2800" b="1" dirty="0"/>
              <a:t>iii. Univariate Analysis/Descriptive Statistics</a:t>
            </a:r>
          </a:p>
        </p:txBody>
      </p:sp>
      <p:sp>
        <p:nvSpPr>
          <p:cNvPr id="38915" name="Rectangle 3"/>
          <p:cNvSpPr>
            <a:spLocks noGrp="1" noChangeArrowheads="1"/>
          </p:cNvSpPr>
          <p:nvPr>
            <p:ph type="body" sz="half" idx="1"/>
          </p:nvPr>
        </p:nvSpPr>
        <p:spPr>
          <a:xfrm>
            <a:off x="476518" y="1600201"/>
            <a:ext cx="9810482" cy="4525963"/>
          </a:xfrm>
          <a:noFill/>
          <a:ln/>
        </p:spPr>
        <p:txBody>
          <a:bodyPr>
            <a:normAutofit lnSpcReduction="10000"/>
          </a:bodyPr>
          <a:lstStyle/>
          <a:p>
            <a:pPr>
              <a:lnSpc>
                <a:spcPct val="90000"/>
              </a:lnSpc>
            </a:pPr>
            <a:r>
              <a:rPr lang="en-US" altLang="en-US" dirty="0"/>
              <a:t>The Median</a:t>
            </a:r>
          </a:p>
          <a:p>
            <a:pPr lvl="1">
              <a:lnSpc>
                <a:spcPct val="90000"/>
              </a:lnSpc>
            </a:pPr>
            <a:r>
              <a:rPr lang="en-US" altLang="en-US" dirty="0"/>
              <a:t>The middle value in a sorted data set. Half the values are greater and half are less than the median.</a:t>
            </a:r>
          </a:p>
          <a:p>
            <a:pPr lvl="1">
              <a:lnSpc>
                <a:spcPct val="90000"/>
              </a:lnSpc>
            </a:pPr>
            <a:r>
              <a:rPr lang="en-US" altLang="en-US" dirty="0"/>
              <a:t>Another measure of central location in the data set.</a:t>
            </a:r>
          </a:p>
          <a:p>
            <a:pPr lvl="1">
              <a:lnSpc>
                <a:spcPct val="90000"/>
              </a:lnSpc>
              <a:buFontTx/>
              <a:buNone/>
            </a:pPr>
            <a:r>
              <a:rPr lang="en-US" altLang="en-US" dirty="0"/>
              <a:t>(45, 49, 50, 53, 60, 62, 63, 65, 66, </a:t>
            </a:r>
            <a:r>
              <a:rPr lang="en-US" altLang="en-US" dirty="0">
                <a:solidFill>
                  <a:srgbClr val="FF0000"/>
                </a:solidFill>
              </a:rPr>
              <a:t>67, 69</a:t>
            </a:r>
            <a:r>
              <a:rPr lang="en-US" altLang="en-US" dirty="0"/>
              <a:t>, 71, 73, 74, 74, 78, 81, 85, 87, 100)</a:t>
            </a:r>
          </a:p>
          <a:p>
            <a:pPr lvl="1">
              <a:lnSpc>
                <a:spcPct val="90000"/>
              </a:lnSpc>
              <a:buFontTx/>
              <a:buNone/>
            </a:pPr>
            <a:r>
              <a:rPr lang="en-US" altLang="en-US" dirty="0"/>
              <a:t>Median: 68</a:t>
            </a:r>
          </a:p>
          <a:p>
            <a:pPr lvl="1">
              <a:lnSpc>
                <a:spcPct val="90000"/>
              </a:lnSpc>
              <a:buFontTx/>
              <a:buNone/>
            </a:pPr>
            <a:endParaRPr lang="en-US" altLang="en-US" dirty="0"/>
          </a:p>
          <a:p>
            <a:pPr lvl="1">
              <a:lnSpc>
                <a:spcPct val="90000"/>
              </a:lnSpc>
              <a:buFontTx/>
              <a:buNone/>
            </a:pPr>
            <a:r>
              <a:rPr lang="en-US" altLang="en-US" dirty="0"/>
              <a:t>(1, 2, 4, </a:t>
            </a:r>
            <a:r>
              <a:rPr lang="en-US" altLang="en-US" dirty="0">
                <a:solidFill>
                  <a:srgbClr val="FF0000"/>
                </a:solidFill>
              </a:rPr>
              <a:t>7</a:t>
            </a:r>
            <a:r>
              <a:rPr lang="en-US" altLang="en-US" dirty="0"/>
              <a:t>, 8, 9, 9)</a:t>
            </a:r>
          </a:p>
          <a:p>
            <a:pPr lvl="1">
              <a:lnSpc>
                <a:spcPct val="90000"/>
              </a:lnSpc>
              <a:buFontTx/>
              <a:buNone/>
            </a:pPr>
            <a:endParaRPr lang="en-US" altLang="en-US" dirty="0"/>
          </a:p>
          <a:p>
            <a:r>
              <a:rPr lang="en-US" altLang="en-US" dirty="0">
                <a:solidFill>
                  <a:srgbClr val="FF0000"/>
                </a:solidFill>
              </a:rPr>
              <a:t>The code for Median in R: </a:t>
            </a:r>
          </a:p>
          <a:p>
            <a:pPr marL="457200" lvl="1" indent="0">
              <a:buNone/>
            </a:pPr>
            <a:r>
              <a:rPr lang="en-US" altLang="en-US" b="1" dirty="0"/>
              <a:t>&gt;median()</a:t>
            </a:r>
          </a:p>
          <a:p>
            <a:pPr lvl="1">
              <a:lnSpc>
                <a:spcPct val="90000"/>
              </a:lnSpc>
            </a:pPr>
            <a:endParaRPr lang="en-US" altLang="en-US" dirty="0"/>
          </a:p>
          <a:p>
            <a:pPr lvl="1">
              <a:lnSpc>
                <a:spcPct val="90000"/>
              </a:lnSpc>
            </a:pPr>
            <a:endParaRPr lang="en-US" altLang="en-US" dirty="0"/>
          </a:p>
        </p:txBody>
      </p:sp>
    </p:spTree>
    <p:extLst>
      <p:ext uri="{BB962C8B-B14F-4D97-AF65-F5344CB8AC3E}">
        <p14:creationId xmlns:p14="http://schemas.microsoft.com/office/powerpoint/2010/main" val="67479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91548" y="274638"/>
            <a:ext cx="9919252" cy="868362"/>
          </a:xfrm>
          <a:noFill/>
          <a:ln/>
        </p:spPr>
        <p:txBody>
          <a:bodyPr/>
          <a:lstStyle/>
          <a:p>
            <a:r>
              <a:rPr lang="en-US" altLang="en-US" sz="2800" b="1" dirty="0"/>
              <a:t>iii. Descriptive Statistics – the problem with the Median</a:t>
            </a:r>
          </a:p>
        </p:txBody>
      </p:sp>
      <p:sp>
        <p:nvSpPr>
          <p:cNvPr id="39939" name="Rectangle 3"/>
          <p:cNvSpPr>
            <a:spLocks noGrp="1" noChangeArrowheads="1"/>
          </p:cNvSpPr>
          <p:nvPr>
            <p:ph type="body" sz="half" idx="1"/>
          </p:nvPr>
        </p:nvSpPr>
        <p:spPr>
          <a:xfrm>
            <a:off x="437322" y="1600200"/>
            <a:ext cx="9925878" cy="2667000"/>
          </a:xfrm>
          <a:noFill/>
          <a:ln/>
        </p:spPr>
        <p:txBody>
          <a:bodyPr/>
          <a:lstStyle/>
          <a:p>
            <a:r>
              <a:rPr lang="en-US" altLang="en-US" dirty="0"/>
              <a:t>The Median</a:t>
            </a:r>
          </a:p>
          <a:p>
            <a:pPr lvl="1"/>
            <a:r>
              <a:rPr lang="en-US" altLang="en-US" dirty="0"/>
              <a:t>May or may not be close to the mean.</a:t>
            </a:r>
          </a:p>
          <a:p>
            <a:pPr lvl="1"/>
            <a:r>
              <a:rPr lang="en-US" altLang="en-US" dirty="0"/>
              <a:t>Combination of mean and median are used to define the skewness of a distribution.</a:t>
            </a:r>
          </a:p>
          <a:p>
            <a:pPr lvl="1"/>
            <a:endParaRPr lang="en-US" altLang="en-US" dirty="0"/>
          </a:p>
          <a:p>
            <a:pPr lvl="1">
              <a:lnSpc>
                <a:spcPct val="90000"/>
              </a:lnSpc>
            </a:pPr>
            <a:endParaRPr lang="en-US" altLang="en-US" dirty="0"/>
          </a:p>
        </p:txBody>
      </p:sp>
      <p:grpSp>
        <p:nvGrpSpPr>
          <p:cNvPr id="39941" name="Group 5"/>
          <p:cNvGrpSpPr>
            <a:grpSpLocks/>
          </p:cNvGrpSpPr>
          <p:nvPr/>
        </p:nvGrpSpPr>
        <p:grpSpPr bwMode="auto">
          <a:xfrm>
            <a:off x="3733800" y="4800600"/>
            <a:ext cx="4533900" cy="1131888"/>
            <a:chOff x="1392" y="2304"/>
            <a:chExt cx="2856" cy="713"/>
          </a:xfrm>
        </p:grpSpPr>
        <p:sp>
          <p:nvSpPr>
            <p:cNvPr id="39942" name="Rectangle 6"/>
            <p:cNvSpPr>
              <a:spLocks noChangeArrowheads="1"/>
            </p:cNvSpPr>
            <p:nvPr/>
          </p:nvSpPr>
          <p:spPr bwMode="auto">
            <a:xfrm>
              <a:off x="1488" y="2400"/>
              <a:ext cx="2592" cy="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43" name="AutoShape 7"/>
            <p:cNvSpPr>
              <a:spLocks noChangeArrowheads="1"/>
            </p:cNvSpPr>
            <p:nvPr/>
          </p:nvSpPr>
          <p:spPr bwMode="auto">
            <a:xfrm>
              <a:off x="3072" y="2448"/>
              <a:ext cx="240" cy="288"/>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44" name="Oval 8"/>
            <p:cNvSpPr>
              <a:spLocks noChangeArrowheads="1"/>
            </p:cNvSpPr>
            <p:nvPr/>
          </p:nvSpPr>
          <p:spPr bwMode="auto">
            <a:xfrm>
              <a:off x="1584"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45" name="Oval 9"/>
            <p:cNvSpPr>
              <a:spLocks noChangeArrowheads="1"/>
            </p:cNvSpPr>
            <p:nvPr/>
          </p:nvSpPr>
          <p:spPr bwMode="auto">
            <a:xfrm>
              <a:off x="3504"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46" name="Oval 10"/>
            <p:cNvSpPr>
              <a:spLocks noChangeArrowheads="1"/>
            </p:cNvSpPr>
            <p:nvPr/>
          </p:nvSpPr>
          <p:spPr bwMode="auto">
            <a:xfrm>
              <a:off x="2496"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47" name="Oval 11"/>
            <p:cNvSpPr>
              <a:spLocks noChangeArrowheads="1"/>
            </p:cNvSpPr>
            <p:nvPr/>
          </p:nvSpPr>
          <p:spPr bwMode="auto">
            <a:xfrm>
              <a:off x="3120"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48" name="Oval 12"/>
            <p:cNvSpPr>
              <a:spLocks noChangeArrowheads="1"/>
            </p:cNvSpPr>
            <p:nvPr/>
          </p:nvSpPr>
          <p:spPr bwMode="auto">
            <a:xfrm>
              <a:off x="3312"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49" name="Oval 13"/>
            <p:cNvSpPr>
              <a:spLocks noChangeArrowheads="1"/>
            </p:cNvSpPr>
            <p:nvPr/>
          </p:nvSpPr>
          <p:spPr bwMode="auto">
            <a:xfrm>
              <a:off x="1776"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50" name="Oval 14"/>
            <p:cNvSpPr>
              <a:spLocks noChangeArrowheads="1"/>
            </p:cNvSpPr>
            <p:nvPr/>
          </p:nvSpPr>
          <p:spPr bwMode="auto">
            <a:xfrm>
              <a:off x="3744" y="2304"/>
              <a:ext cx="96" cy="9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9951" name="Text Box 15"/>
            <p:cNvSpPr txBox="1">
              <a:spLocks noChangeArrowheads="1"/>
            </p:cNvSpPr>
            <p:nvPr/>
          </p:nvSpPr>
          <p:spPr bwMode="auto">
            <a:xfrm>
              <a:off x="1392" y="249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0</a:t>
              </a:r>
            </a:p>
          </p:txBody>
        </p:sp>
        <p:sp>
          <p:nvSpPr>
            <p:cNvPr id="39952" name="Text Box 16"/>
            <p:cNvSpPr txBox="1">
              <a:spLocks noChangeArrowheads="1"/>
            </p:cNvSpPr>
            <p:nvPr/>
          </p:nvSpPr>
          <p:spPr bwMode="auto">
            <a:xfrm>
              <a:off x="2112" y="2496"/>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2.5</a:t>
              </a:r>
            </a:p>
          </p:txBody>
        </p:sp>
        <p:sp>
          <p:nvSpPr>
            <p:cNvPr id="39953" name="Text Box 17"/>
            <p:cNvSpPr txBox="1">
              <a:spLocks noChangeArrowheads="1"/>
            </p:cNvSpPr>
            <p:nvPr/>
          </p:nvSpPr>
          <p:spPr bwMode="auto">
            <a:xfrm>
              <a:off x="3360" y="2496"/>
              <a:ext cx="3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7.5</a:t>
              </a:r>
            </a:p>
          </p:txBody>
        </p:sp>
        <p:sp>
          <p:nvSpPr>
            <p:cNvPr id="39954" name="Text Box 18"/>
            <p:cNvSpPr txBox="1">
              <a:spLocks noChangeArrowheads="1"/>
            </p:cNvSpPr>
            <p:nvPr/>
          </p:nvSpPr>
          <p:spPr bwMode="auto">
            <a:xfrm>
              <a:off x="3984" y="2496"/>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10</a:t>
              </a:r>
            </a:p>
          </p:txBody>
        </p:sp>
        <p:sp>
          <p:nvSpPr>
            <p:cNvPr id="39955" name="Text Box 19"/>
            <p:cNvSpPr txBox="1">
              <a:spLocks noChangeArrowheads="1"/>
            </p:cNvSpPr>
            <p:nvPr/>
          </p:nvSpPr>
          <p:spPr bwMode="auto">
            <a:xfrm>
              <a:off x="3024" y="2784"/>
              <a:ext cx="3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solidFill>
                    <a:srgbClr val="FF0000"/>
                  </a:solidFill>
                </a:rPr>
                <a:t>6.25</a:t>
              </a:r>
            </a:p>
          </p:txBody>
        </p:sp>
      </p:grpSp>
    </p:spTree>
    <p:extLst>
      <p:ext uri="{BB962C8B-B14F-4D97-AF65-F5344CB8AC3E}">
        <p14:creationId xmlns:p14="http://schemas.microsoft.com/office/powerpoint/2010/main" val="78412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1304" y="274638"/>
            <a:ext cx="9879496" cy="868362"/>
          </a:xfrm>
          <a:noFill/>
          <a:ln/>
        </p:spPr>
        <p:txBody>
          <a:bodyPr/>
          <a:lstStyle/>
          <a:p>
            <a:r>
              <a:rPr lang="en-US" altLang="en-US" sz="2800" b="1" dirty="0"/>
              <a:t>iii. Univariate Analysis/Descriptive Statistics</a:t>
            </a:r>
          </a:p>
        </p:txBody>
      </p:sp>
      <p:sp>
        <p:nvSpPr>
          <p:cNvPr id="40963" name="Rectangle 3"/>
          <p:cNvSpPr>
            <a:spLocks noGrp="1" noChangeArrowheads="1"/>
          </p:cNvSpPr>
          <p:nvPr>
            <p:ph type="body" sz="half" idx="1"/>
          </p:nvPr>
        </p:nvSpPr>
        <p:spPr>
          <a:xfrm>
            <a:off x="115911" y="1066800"/>
            <a:ext cx="10171090" cy="5617335"/>
          </a:xfrm>
          <a:noFill/>
          <a:ln/>
        </p:spPr>
        <p:txBody>
          <a:bodyPr>
            <a:normAutofit fontScale="55000" lnSpcReduction="20000"/>
          </a:bodyPr>
          <a:lstStyle/>
          <a:p>
            <a:r>
              <a:rPr lang="en-US" altLang="en-US" sz="4200" b="1" dirty="0"/>
              <a:t>The Mode</a:t>
            </a:r>
          </a:p>
          <a:p>
            <a:pPr lvl="1"/>
            <a:r>
              <a:rPr lang="en-US" altLang="en-US" sz="2900" dirty="0"/>
              <a:t>Most frequently occurring value.</a:t>
            </a:r>
          </a:p>
          <a:p>
            <a:pPr lvl="1"/>
            <a:r>
              <a:rPr lang="en-US" altLang="en-US" sz="2900" dirty="0"/>
              <a:t>Another measure of central location in the data set.</a:t>
            </a:r>
          </a:p>
          <a:p>
            <a:pPr lvl="1"/>
            <a:r>
              <a:rPr lang="en-US" altLang="en-US" sz="2900" dirty="0"/>
              <a:t>(45, 49, 50, 53, 60, 62, 63, 65, 66, 67, 69, 71, 73, </a:t>
            </a:r>
            <a:r>
              <a:rPr lang="en-US" altLang="en-US" sz="2900" dirty="0">
                <a:solidFill>
                  <a:srgbClr val="FF0000"/>
                </a:solidFill>
              </a:rPr>
              <a:t>74</a:t>
            </a:r>
            <a:r>
              <a:rPr lang="en-US" altLang="en-US" sz="2900" dirty="0"/>
              <a:t>, </a:t>
            </a:r>
            <a:r>
              <a:rPr lang="en-US" altLang="en-US" sz="2900" dirty="0">
                <a:solidFill>
                  <a:srgbClr val="FF0000"/>
                </a:solidFill>
              </a:rPr>
              <a:t>74</a:t>
            </a:r>
            <a:r>
              <a:rPr lang="en-US" altLang="en-US" sz="2900" dirty="0"/>
              <a:t>, 78, 81, 85, 87, 100)</a:t>
            </a:r>
          </a:p>
          <a:p>
            <a:pPr lvl="1"/>
            <a:r>
              <a:rPr lang="en-US" altLang="en-US" sz="2900" dirty="0"/>
              <a:t>Mode: 74</a:t>
            </a:r>
          </a:p>
          <a:p>
            <a:pPr lvl="1"/>
            <a:endParaRPr lang="en-US" altLang="en-US" sz="2900" dirty="0"/>
          </a:p>
          <a:p>
            <a:pPr lvl="1"/>
            <a:r>
              <a:rPr lang="en-US" altLang="en-US" sz="2900" dirty="0"/>
              <a:t>Generally not all that meaningful unless a larger percentage of the values are the same number. </a:t>
            </a:r>
          </a:p>
          <a:p>
            <a:r>
              <a:rPr lang="en-US" altLang="en-US" sz="3300" dirty="0"/>
              <a:t> </a:t>
            </a:r>
            <a:r>
              <a:rPr lang="en-US" altLang="en-US" sz="3600" dirty="0">
                <a:solidFill>
                  <a:srgbClr val="FF0000"/>
                </a:solidFill>
              </a:rPr>
              <a:t>The code for Range in R</a:t>
            </a:r>
            <a:r>
              <a:rPr lang="en-US" altLang="en-US" sz="3600" dirty="0"/>
              <a:t>:</a:t>
            </a:r>
            <a:br>
              <a:rPr lang="en-US" altLang="en-US" sz="2900" dirty="0"/>
            </a:br>
            <a:endParaRPr lang="en-US" altLang="en-US" sz="2900" dirty="0"/>
          </a:p>
          <a:p>
            <a:pPr marL="0" indent="0">
              <a:buNone/>
            </a:pPr>
            <a:r>
              <a:rPr lang="en-US" sz="3300" dirty="0"/>
              <a:t>R does not have a standard in-built function to calculate mode. So we create a user function to calculate mode of a data set in R. This function takes the vector as input and gives the mode value as output.</a:t>
            </a:r>
          </a:p>
          <a:p>
            <a:pPr marL="0" indent="0">
              <a:buNone/>
            </a:pPr>
            <a:r>
              <a:rPr lang="en-US" altLang="en-US" sz="3300" dirty="0"/>
              <a:t>Example:</a:t>
            </a:r>
            <a:br>
              <a:rPr lang="en-US" altLang="en-US" sz="3300" dirty="0"/>
            </a:br>
            <a:br>
              <a:rPr lang="en-US" altLang="en-US" sz="3300" dirty="0"/>
            </a:br>
            <a:r>
              <a:rPr lang="en-US" sz="3300" dirty="0"/>
              <a:t> </a:t>
            </a:r>
            <a:r>
              <a:rPr lang="en-US" sz="3300" b="1" dirty="0"/>
              <a:t>&gt;firstmode &lt;- function(v) {</a:t>
            </a:r>
          </a:p>
          <a:p>
            <a:pPr marL="0" indent="0">
              <a:buNone/>
            </a:pPr>
            <a:r>
              <a:rPr lang="en-US" sz="3300" b="1" dirty="0"/>
              <a:t>	uniqv &lt;- unique(v)</a:t>
            </a:r>
          </a:p>
          <a:p>
            <a:pPr marL="0" indent="0">
              <a:buNone/>
            </a:pPr>
            <a:r>
              <a:rPr lang="en-US" sz="3300" b="1" dirty="0"/>
              <a:t>	uniqv[which.max(tabulate(match(v, uniqv)))]</a:t>
            </a:r>
          </a:p>
          <a:p>
            <a:pPr marL="0" indent="0">
              <a:buNone/>
            </a:pPr>
            <a:r>
              <a:rPr lang="en-US" sz="3300" b="1" dirty="0"/>
              <a:t>}</a:t>
            </a:r>
          </a:p>
          <a:p>
            <a:pPr marL="0" indent="0">
              <a:buNone/>
            </a:pPr>
            <a:r>
              <a:rPr lang="en-US" sz="3300" b="1" dirty="0"/>
              <a:t>v &lt;- c(2,1,2,3,1,2,3,4,1,5,5,3,2,3)</a:t>
            </a:r>
          </a:p>
          <a:p>
            <a:pPr marL="0" indent="0">
              <a:buNone/>
            </a:pPr>
            <a:r>
              <a:rPr lang="en-US" sz="3300" b="1" dirty="0"/>
              <a:t>&gt;result &lt;- firstmode(v)</a:t>
            </a:r>
          </a:p>
          <a:p>
            <a:pPr marL="0" indent="0">
              <a:buNone/>
            </a:pPr>
            <a:r>
              <a:rPr lang="en-US" sz="3300" b="1" dirty="0"/>
              <a:t>&gt;result</a:t>
            </a:r>
            <a:br>
              <a:rPr lang="en-US" sz="3300" b="1" dirty="0"/>
            </a:br>
            <a:r>
              <a:rPr lang="en-US" sz="3300" b="1" dirty="0"/>
              <a:t>[1] 2</a:t>
            </a:r>
          </a:p>
          <a:p>
            <a:pPr marL="457200" lvl="1" indent="0">
              <a:buNone/>
            </a:pPr>
            <a:endParaRPr lang="en-US" altLang="en-US" dirty="0"/>
          </a:p>
          <a:p>
            <a:pPr lvl="1"/>
            <a:endParaRPr lang="en-US" altLang="en-US" dirty="0"/>
          </a:p>
        </p:txBody>
      </p:sp>
    </p:spTree>
    <p:extLst>
      <p:ext uri="{BB962C8B-B14F-4D97-AF65-F5344CB8AC3E}">
        <p14:creationId xmlns:p14="http://schemas.microsoft.com/office/powerpoint/2010/main" val="18957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44557" y="152400"/>
            <a:ext cx="9866243" cy="1143000"/>
          </a:xfrm>
          <a:noFill/>
          <a:ln/>
        </p:spPr>
        <p:txBody>
          <a:bodyPr/>
          <a:lstStyle/>
          <a:p>
            <a:r>
              <a:rPr lang="en-US" altLang="en-US" sz="2800" b="1" dirty="0"/>
              <a:t>iii. Univariate Analysis/Descriptive Statistics</a:t>
            </a:r>
          </a:p>
        </p:txBody>
      </p:sp>
      <p:sp>
        <p:nvSpPr>
          <p:cNvPr id="41987" name="Rectangle 3"/>
          <p:cNvSpPr>
            <a:spLocks noGrp="1" noChangeArrowheads="1"/>
          </p:cNvSpPr>
          <p:nvPr>
            <p:ph type="body" sz="half" idx="1"/>
          </p:nvPr>
        </p:nvSpPr>
        <p:spPr>
          <a:xfrm>
            <a:off x="577403" y="1295400"/>
            <a:ext cx="9996151" cy="1676400"/>
          </a:xfrm>
          <a:noFill/>
          <a:ln/>
        </p:spPr>
        <p:txBody>
          <a:bodyPr/>
          <a:lstStyle/>
          <a:p>
            <a:r>
              <a:rPr lang="en-US" altLang="en-US" sz="2400" dirty="0"/>
              <a:t>Variance</a:t>
            </a:r>
          </a:p>
          <a:p>
            <a:pPr lvl="1"/>
            <a:r>
              <a:rPr lang="en-US" altLang="en-US" sz="2000" dirty="0"/>
              <a:t>One measure of dispersion (deviation from the mean) of a data set. The larger the variance, the greater is the average from the average value.</a:t>
            </a:r>
          </a:p>
        </p:txBody>
      </p:sp>
      <p:graphicFrame>
        <p:nvGraphicFramePr>
          <p:cNvPr id="41988" name="Object 4"/>
          <p:cNvGraphicFramePr>
            <a:graphicFrameLocks noGrp="1" noChangeAspect="1"/>
          </p:cNvGraphicFramePr>
          <p:nvPr>
            <p:ph sz="half" idx="2"/>
          </p:nvPr>
        </p:nvGraphicFramePr>
        <p:xfrm>
          <a:off x="5311775" y="3163889"/>
          <a:ext cx="2400300" cy="1577975"/>
        </p:xfrm>
        <a:graphic>
          <a:graphicData uri="http://schemas.openxmlformats.org/presentationml/2006/ole">
            <mc:AlternateContent xmlns:mc="http://schemas.openxmlformats.org/markup-compatibility/2006">
              <mc:Choice xmlns:v="urn:schemas-microsoft-com:vml" Requires="v">
                <p:oleObj spid="_x0000_s28770" name="Equation" r:id="rId4" imgW="965160" imgH="634680" progId="Equation.3">
                  <p:embed/>
                </p:oleObj>
              </mc:Choice>
              <mc:Fallback>
                <p:oleObj name="Equation" r:id="rId4" imgW="965160" imgH="634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1775" y="3163889"/>
                        <a:ext cx="2400300"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41989" name="Text Box 5"/>
          <p:cNvSpPr txBox="1">
            <a:spLocks noChangeArrowheads="1"/>
          </p:cNvSpPr>
          <p:nvPr/>
        </p:nvSpPr>
        <p:spPr bwMode="auto">
          <a:xfrm>
            <a:off x="3978275" y="3544888"/>
            <a:ext cx="1213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Variance = </a:t>
            </a:r>
          </a:p>
        </p:txBody>
      </p:sp>
      <p:sp>
        <p:nvSpPr>
          <p:cNvPr id="41990" name="Text Box 6"/>
          <p:cNvSpPr txBox="1">
            <a:spLocks noChangeArrowheads="1"/>
          </p:cNvSpPr>
          <p:nvPr/>
        </p:nvSpPr>
        <p:spPr bwMode="auto">
          <a:xfrm>
            <a:off x="6096001" y="4343400"/>
            <a:ext cx="29087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Average value of the data set</a:t>
            </a:r>
          </a:p>
        </p:txBody>
      </p:sp>
      <p:sp>
        <p:nvSpPr>
          <p:cNvPr id="41991" name="Text Box 7"/>
          <p:cNvSpPr txBox="1">
            <a:spLocks noChangeArrowheads="1"/>
          </p:cNvSpPr>
          <p:nvPr/>
        </p:nvSpPr>
        <p:spPr bwMode="auto">
          <a:xfrm>
            <a:off x="577403" y="5294314"/>
            <a:ext cx="97857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dirty="0"/>
              <a:t>Variance = [(45 – 68.6)</a:t>
            </a:r>
            <a:r>
              <a:rPr lang="en-US" altLang="en-US" baseline="30000" dirty="0"/>
              <a:t>2 </a:t>
            </a:r>
            <a:r>
              <a:rPr lang="en-US" altLang="en-US" dirty="0"/>
              <a:t>+ (49 – 68.6)</a:t>
            </a:r>
            <a:r>
              <a:rPr lang="en-US" altLang="en-US" baseline="30000" dirty="0"/>
              <a:t>2</a:t>
            </a:r>
            <a:r>
              <a:rPr lang="en-US" altLang="en-US" dirty="0"/>
              <a:t> + (50 – 68.6)</a:t>
            </a:r>
            <a:r>
              <a:rPr lang="en-US" altLang="en-US" baseline="30000" dirty="0"/>
              <a:t>2</a:t>
            </a:r>
            <a:r>
              <a:rPr lang="en-US" altLang="en-US" dirty="0"/>
              <a:t> + (53 – 68.6)</a:t>
            </a:r>
            <a:r>
              <a:rPr lang="en-US" altLang="en-US" baseline="30000" dirty="0"/>
              <a:t>2 </a:t>
            </a:r>
            <a:r>
              <a:rPr lang="en-US" altLang="en-US" dirty="0"/>
              <a:t>+ …]/20 = 181</a:t>
            </a:r>
          </a:p>
          <a:p>
            <a:endParaRPr lang="en-US" altLang="en-US" dirty="0"/>
          </a:p>
          <a:p>
            <a:r>
              <a:rPr lang="en-US" altLang="en-US" dirty="0">
                <a:solidFill>
                  <a:srgbClr val="FF0000"/>
                </a:solidFill>
              </a:rPr>
              <a:t>The code for Range in R:</a:t>
            </a:r>
          </a:p>
          <a:p>
            <a:r>
              <a:rPr lang="en-US" altLang="en-US" b="1" dirty="0"/>
              <a:t>R code: var()</a:t>
            </a:r>
          </a:p>
        </p:txBody>
      </p:sp>
    </p:spTree>
    <p:extLst>
      <p:ext uri="{BB962C8B-B14F-4D97-AF65-F5344CB8AC3E}">
        <p14:creationId xmlns:p14="http://schemas.microsoft.com/office/powerpoint/2010/main" val="718560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12035" y="76200"/>
            <a:ext cx="9998765" cy="1143000"/>
          </a:xfrm>
          <a:noFill/>
          <a:ln/>
        </p:spPr>
        <p:txBody>
          <a:bodyPr/>
          <a:lstStyle/>
          <a:p>
            <a:r>
              <a:rPr lang="en-US" altLang="en-US" sz="2800" b="1" dirty="0"/>
              <a:t>iii. Univariate Analysis/Descriptive Statistics</a:t>
            </a:r>
          </a:p>
        </p:txBody>
      </p:sp>
      <p:sp>
        <p:nvSpPr>
          <p:cNvPr id="43011" name="Rectangle 3"/>
          <p:cNvSpPr>
            <a:spLocks noGrp="1" noChangeArrowheads="1"/>
          </p:cNvSpPr>
          <p:nvPr>
            <p:ph type="body" sz="half" idx="1"/>
          </p:nvPr>
        </p:nvSpPr>
        <p:spPr>
          <a:xfrm>
            <a:off x="212035" y="1600200"/>
            <a:ext cx="9998765" cy="2286000"/>
          </a:xfrm>
          <a:noFill/>
          <a:ln/>
        </p:spPr>
        <p:txBody>
          <a:bodyPr/>
          <a:lstStyle/>
          <a:p>
            <a:r>
              <a:rPr lang="en-US" altLang="en-US" dirty="0"/>
              <a:t>Standard Deviation</a:t>
            </a:r>
          </a:p>
          <a:p>
            <a:pPr lvl="1"/>
            <a:r>
              <a:rPr lang="en-US" altLang="en-US" dirty="0"/>
              <a:t>Square root of the variance. Can be thought of as the average deviation from the mean of a data set.</a:t>
            </a:r>
          </a:p>
          <a:p>
            <a:pPr lvl="1"/>
            <a:r>
              <a:rPr lang="en-US" altLang="en-US" dirty="0"/>
              <a:t>The magnitude of the number is more in line with the values in the data set.</a:t>
            </a:r>
          </a:p>
        </p:txBody>
      </p:sp>
      <p:sp>
        <p:nvSpPr>
          <p:cNvPr id="43012" name="Text Box 4"/>
          <p:cNvSpPr txBox="1">
            <a:spLocks noChangeArrowheads="1"/>
          </p:cNvSpPr>
          <p:nvPr/>
        </p:nvSpPr>
        <p:spPr bwMode="auto">
          <a:xfrm>
            <a:off x="579549" y="4114801"/>
            <a:ext cx="97455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dirty="0"/>
              <a:t>Standard Deviation = ([(45 – 68.6)</a:t>
            </a:r>
            <a:r>
              <a:rPr lang="en-US" altLang="en-US" baseline="30000" dirty="0"/>
              <a:t>2 </a:t>
            </a:r>
            <a:r>
              <a:rPr lang="en-US" altLang="en-US" dirty="0"/>
              <a:t>+ (49 – 68.6)</a:t>
            </a:r>
            <a:r>
              <a:rPr lang="en-US" altLang="en-US" baseline="30000" dirty="0"/>
              <a:t>2</a:t>
            </a:r>
            <a:r>
              <a:rPr lang="en-US" altLang="en-US" dirty="0"/>
              <a:t> + (50 – 68.6)</a:t>
            </a:r>
            <a:r>
              <a:rPr lang="en-US" altLang="en-US" baseline="30000" dirty="0"/>
              <a:t>2</a:t>
            </a:r>
            <a:r>
              <a:rPr lang="en-US" altLang="en-US" dirty="0"/>
              <a:t> + (53 – 68.6)</a:t>
            </a:r>
            <a:r>
              <a:rPr lang="en-US" altLang="en-US" baseline="30000" dirty="0"/>
              <a:t>2 </a:t>
            </a:r>
            <a:r>
              <a:rPr lang="en-US" altLang="en-US" dirty="0"/>
              <a:t>+ …]/20)</a:t>
            </a:r>
            <a:r>
              <a:rPr lang="en-US" altLang="en-US" baseline="30000" dirty="0"/>
              <a:t>1/2</a:t>
            </a:r>
            <a:r>
              <a:rPr lang="en-US" altLang="en-US" dirty="0"/>
              <a:t> = 13.5</a:t>
            </a:r>
          </a:p>
          <a:p>
            <a:endParaRPr lang="en-US" altLang="en-US" dirty="0"/>
          </a:p>
          <a:p>
            <a:r>
              <a:rPr lang="en-US" altLang="en-US" dirty="0">
                <a:solidFill>
                  <a:srgbClr val="FF0000"/>
                </a:solidFill>
              </a:rPr>
              <a:t>The code for Range in R:</a:t>
            </a:r>
            <a:r>
              <a:rPr lang="en-US" altLang="en-US" dirty="0"/>
              <a:t> </a:t>
            </a:r>
            <a:br>
              <a:rPr lang="en-US" altLang="en-US" dirty="0"/>
            </a:br>
            <a:r>
              <a:rPr lang="en-US" altLang="en-US" b="1" dirty="0"/>
              <a:t>&gt;sd()</a:t>
            </a:r>
          </a:p>
        </p:txBody>
      </p:sp>
    </p:spTree>
    <p:extLst>
      <p:ext uri="{BB962C8B-B14F-4D97-AF65-F5344CB8AC3E}">
        <p14:creationId xmlns:p14="http://schemas.microsoft.com/office/powerpoint/2010/main" val="136517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for your final project</a:t>
            </a:r>
          </a:p>
        </p:txBody>
      </p:sp>
      <p:sp>
        <p:nvSpPr>
          <p:cNvPr id="3" name="Content Placeholder 2"/>
          <p:cNvSpPr>
            <a:spLocks noGrp="1"/>
          </p:cNvSpPr>
          <p:nvPr>
            <p:ph idx="1"/>
          </p:nvPr>
        </p:nvSpPr>
        <p:spPr/>
        <p:txBody>
          <a:bodyPr>
            <a:normAutofit lnSpcReduction="10000"/>
          </a:bodyPr>
          <a:lstStyle/>
          <a:p>
            <a:r>
              <a:rPr lang="en-US" b="1" dirty="0"/>
              <a:t>Ideas for your final project.  </a:t>
            </a:r>
            <a:r>
              <a:rPr lang="en-US" dirty="0"/>
              <a:t>You can visit me at my office or via Skype</a:t>
            </a:r>
            <a:r>
              <a:rPr lang="en-US" b="1" dirty="0"/>
              <a:t> </a:t>
            </a:r>
            <a:r>
              <a:rPr lang="en-US" dirty="0"/>
              <a:t>or you can write an short outline proposal for your first package in R. The proposal must entail: the objectives of your package, the data source for the package, the type of statistics framework you will incorporate to the package and data format you will need to run the package. </a:t>
            </a:r>
          </a:p>
          <a:p>
            <a:r>
              <a:rPr lang="en-US" dirty="0"/>
              <a:t>Examples:</a:t>
            </a:r>
            <a:br>
              <a:rPr lang="en-US" dirty="0"/>
            </a:br>
            <a:r>
              <a:rPr lang="en-US" dirty="0">
                <a:hlinkClick r:id="rId3"/>
              </a:rPr>
              <a:t>http://user2015.math.aau.dk/lightning_talks</a:t>
            </a:r>
            <a:endParaRPr lang="en-US" dirty="0"/>
          </a:p>
          <a:p>
            <a:r>
              <a:rPr lang="en-US" dirty="0">
                <a:hlinkClick r:id="rId4"/>
              </a:rPr>
              <a:t>http://user2014.stat.ucla.edu/#poster-schedule</a:t>
            </a:r>
            <a:endParaRPr lang="en-US" dirty="0"/>
          </a:p>
          <a:p>
            <a:r>
              <a:rPr lang="en-US" dirty="0">
                <a:hlinkClick r:id="rId5"/>
              </a:rPr>
              <a:t>http://www.edii.uclm.es/~useR2013//docs/useR2013_abstract_booklet.pdf</a:t>
            </a:r>
            <a:endParaRPr lang="en-US" dirty="0"/>
          </a:p>
        </p:txBody>
      </p:sp>
    </p:spTree>
    <p:extLst>
      <p:ext uri="{BB962C8B-B14F-4D97-AF65-F5344CB8AC3E}">
        <p14:creationId xmlns:p14="http://schemas.microsoft.com/office/powerpoint/2010/main" val="127390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Grp="1" noChangeAspect="1"/>
          </p:cNvGraphicFramePr>
          <p:nvPr>
            <p:ph sz="half" idx="2"/>
          </p:nvPr>
        </p:nvGraphicFramePr>
        <p:xfrm>
          <a:off x="4724400" y="2895601"/>
          <a:ext cx="5181600" cy="3611563"/>
        </p:xfrm>
        <a:graphic>
          <a:graphicData uri="http://schemas.openxmlformats.org/presentationml/2006/ole">
            <mc:AlternateContent xmlns:mc="http://schemas.openxmlformats.org/markup-compatibility/2006">
              <mc:Choice xmlns:v="urn:schemas-microsoft-com:vml" Requires="v">
                <p:oleObj spid="_x0000_s23666" name="Chart" r:id="rId4" imgW="5029380" imgH="3505155" progId="Excel.Chart.8">
                  <p:embed/>
                </p:oleObj>
              </mc:Choice>
              <mc:Fallback>
                <p:oleObj name="Chart" r:id="rId4" imgW="5029380" imgH="3505155"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2895601"/>
                        <a:ext cx="5181600"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2771" name="Rectangle 3"/>
          <p:cNvSpPr>
            <a:spLocks noGrp="1" noChangeArrowheads="1"/>
          </p:cNvSpPr>
          <p:nvPr>
            <p:ph type="title"/>
          </p:nvPr>
        </p:nvSpPr>
        <p:spPr>
          <a:xfrm>
            <a:off x="344557" y="152401"/>
            <a:ext cx="9866243" cy="715963"/>
          </a:xfrm>
          <a:noFill/>
          <a:ln/>
        </p:spPr>
        <p:txBody>
          <a:bodyPr/>
          <a:lstStyle/>
          <a:p>
            <a:r>
              <a:rPr lang="en-US" altLang="en-US" sz="2800" b="1" dirty="0"/>
              <a:t>iii. Univariate Analysis/Normal Distributions</a:t>
            </a:r>
          </a:p>
        </p:txBody>
      </p:sp>
      <p:sp>
        <p:nvSpPr>
          <p:cNvPr id="32772" name="Rectangle 4"/>
          <p:cNvSpPr>
            <a:spLocks noGrp="1" noChangeArrowheads="1"/>
          </p:cNvSpPr>
          <p:nvPr>
            <p:ph type="body" sz="half" idx="1"/>
          </p:nvPr>
        </p:nvSpPr>
        <p:spPr>
          <a:xfrm>
            <a:off x="622852" y="1066800"/>
            <a:ext cx="9892748" cy="3810000"/>
          </a:xfrm>
          <a:noFill/>
          <a:ln/>
        </p:spPr>
        <p:txBody>
          <a:bodyPr/>
          <a:lstStyle/>
          <a:p>
            <a:r>
              <a:rPr lang="en-US" altLang="en-US" dirty="0"/>
              <a:t>Distributions that can be described mathematically as Gaussian are also called Normal </a:t>
            </a:r>
          </a:p>
          <a:p>
            <a:r>
              <a:rPr lang="en-US" altLang="en-US" dirty="0"/>
              <a:t>The Bell curve</a:t>
            </a:r>
          </a:p>
          <a:p>
            <a:pPr lvl="1"/>
            <a:r>
              <a:rPr lang="en-US" altLang="en-US" sz="1800" dirty="0"/>
              <a:t>Symmetrical</a:t>
            </a:r>
          </a:p>
          <a:p>
            <a:pPr lvl="1"/>
            <a:r>
              <a:rPr lang="en-US" altLang="en-US" sz="1800" dirty="0"/>
              <a:t>Mean </a:t>
            </a:r>
            <a:r>
              <a:rPr lang="en-US" altLang="en-US" sz="1800" dirty="0">
                <a:ea typeface="Arial" charset="0"/>
                <a:cs typeface="Arial" charset="0"/>
              </a:rPr>
              <a:t>≈</a:t>
            </a:r>
            <a:r>
              <a:rPr lang="en-US" altLang="en-US" sz="1800" dirty="0"/>
              <a:t> Median</a:t>
            </a:r>
          </a:p>
          <a:p>
            <a:pPr lvl="1">
              <a:buFontTx/>
              <a:buNone/>
            </a:pPr>
            <a:endParaRPr lang="en-US" altLang="en-US" sz="1800" dirty="0"/>
          </a:p>
          <a:p>
            <a:pPr lvl="1">
              <a:buFontTx/>
              <a:buNone/>
            </a:pPr>
            <a:endParaRPr lang="en-US" altLang="en-US" sz="1800" dirty="0"/>
          </a:p>
        </p:txBody>
      </p:sp>
      <p:sp>
        <p:nvSpPr>
          <p:cNvPr id="32773" name="Text Box 5"/>
          <p:cNvSpPr txBox="1">
            <a:spLocks noChangeArrowheads="1"/>
          </p:cNvSpPr>
          <p:nvPr/>
        </p:nvSpPr>
        <p:spPr bwMode="auto">
          <a:xfrm>
            <a:off x="3962400" y="40386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dirty="0"/>
          </a:p>
        </p:txBody>
      </p:sp>
      <p:sp>
        <p:nvSpPr>
          <p:cNvPr id="32774" name="Text Box 6"/>
          <p:cNvSpPr txBox="1">
            <a:spLocks noChangeArrowheads="1"/>
          </p:cNvSpPr>
          <p:nvPr/>
        </p:nvSpPr>
        <p:spPr bwMode="auto">
          <a:xfrm>
            <a:off x="4038600" y="39624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dirty="0"/>
          </a:p>
        </p:txBody>
      </p:sp>
      <p:sp>
        <p:nvSpPr>
          <p:cNvPr id="32776" name="Line 8"/>
          <p:cNvSpPr>
            <a:spLocks noChangeShapeType="1"/>
          </p:cNvSpPr>
          <p:nvPr/>
        </p:nvSpPr>
        <p:spPr bwMode="auto">
          <a:xfrm flipH="1">
            <a:off x="7391400" y="2438400"/>
            <a:ext cx="9144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2777" name="Text Box 9"/>
          <p:cNvSpPr txBox="1">
            <a:spLocks noChangeArrowheads="1"/>
          </p:cNvSpPr>
          <p:nvPr/>
        </p:nvSpPr>
        <p:spPr bwMode="auto">
          <a:xfrm>
            <a:off x="7391400" y="2057400"/>
            <a:ext cx="2226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dirty="0"/>
              <a:t>Mean, Median, Mode</a:t>
            </a:r>
          </a:p>
        </p:txBody>
      </p:sp>
      <p:sp>
        <p:nvSpPr>
          <p:cNvPr id="32778" name="AutoShape 10"/>
          <p:cNvSpPr>
            <a:spLocks/>
          </p:cNvSpPr>
          <p:nvPr/>
        </p:nvSpPr>
        <p:spPr bwMode="auto">
          <a:xfrm rot="5400000">
            <a:off x="8458200" y="1219200"/>
            <a:ext cx="152400" cy="2286000"/>
          </a:xfrm>
          <a:prstGeom prst="rightBracket">
            <a:avLst>
              <a:gd name="adj" fmla="val 1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132262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44557" y="274638"/>
            <a:ext cx="9866243" cy="487362"/>
          </a:xfrm>
          <a:noFill/>
          <a:ln/>
        </p:spPr>
        <p:txBody>
          <a:bodyPr/>
          <a:lstStyle/>
          <a:p>
            <a:r>
              <a:rPr lang="en-US" altLang="en-US" sz="2800" b="1" dirty="0"/>
              <a:t>iii. Univariate Analysis/Skewed Distributions</a:t>
            </a:r>
          </a:p>
        </p:txBody>
      </p:sp>
      <p:sp>
        <p:nvSpPr>
          <p:cNvPr id="33795" name="Rectangle 3"/>
          <p:cNvSpPr>
            <a:spLocks noGrp="1" noChangeArrowheads="1"/>
          </p:cNvSpPr>
          <p:nvPr>
            <p:ph type="body" sz="half" idx="1"/>
          </p:nvPr>
        </p:nvSpPr>
        <p:spPr>
          <a:noFill/>
          <a:ln/>
        </p:spPr>
        <p:txBody>
          <a:bodyPr/>
          <a:lstStyle/>
          <a:p>
            <a:pPr>
              <a:lnSpc>
                <a:spcPct val="90000"/>
              </a:lnSpc>
            </a:pPr>
            <a:r>
              <a:rPr lang="en-US" altLang="en-US" sz="2000" dirty="0"/>
              <a:t>When data are skewed, the mean and SD can be misleading </a:t>
            </a:r>
          </a:p>
          <a:p>
            <a:pPr>
              <a:lnSpc>
                <a:spcPct val="90000"/>
              </a:lnSpc>
            </a:pPr>
            <a:r>
              <a:rPr lang="en-US" altLang="en-US" sz="2000" dirty="0"/>
              <a:t>Skewness</a:t>
            </a:r>
          </a:p>
          <a:p>
            <a:pPr lvl="1">
              <a:lnSpc>
                <a:spcPct val="90000"/>
              </a:lnSpc>
              <a:buFontTx/>
              <a:buNone/>
            </a:pPr>
            <a:r>
              <a:rPr lang="en-US" altLang="en-US" sz="2000" dirty="0"/>
              <a:t>sk= 3(mean-median)/SD</a:t>
            </a:r>
          </a:p>
          <a:p>
            <a:pPr lvl="1">
              <a:lnSpc>
                <a:spcPct val="90000"/>
              </a:lnSpc>
              <a:buFontTx/>
              <a:buNone/>
            </a:pPr>
            <a:r>
              <a:rPr lang="en-US" altLang="en-US" sz="2000" dirty="0"/>
              <a:t>If sk&gt;|1| then distribution is non-symetrical</a:t>
            </a:r>
          </a:p>
          <a:p>
            <a:pPr>
              <a:lnSpc>
                <a:spcPct val="90000"/>
              </a:lnSpc>
            </a:pPr>
            <a:r>
              <a:rPr lang="en-US" altLang="en-US" sz="2000" dirty="0"/>
              <a:t>Negatively skewed</a:t>
            </a:r>
          </a:p>
          <a:p>
            <a:pPr lvl="1">
              <a:lnSpc>
                <a:spcPct val="90000"/>
              </a:lnSpc>
            </a:pPr>
            <a:r>
              <a:rPr lang="en-US" altLang="en-US" sz="2000" dirty="0"/>
              <a:t>Mean&lt;Median</a:t>
            </a:r>
          </a:p>
          <a:p>
            <a:pPr lvl="1">
              <a:lnSpc>
                <a:spcPct val="90000"/>
              </a:lnSpc>
            </a:pPr>
            <a:r>
              <a:rPr lang="en-US" altLang="en-US" sz="2000" dirty="0"/>
              <a:t>Sk is negative</a:t>
            </a:r>
          </a:p>
          <a:p>
            <a:pPr>
              <a:lnSpc>
                <a:spcPct val="90000"/>
              </a:lnSpc>
            </a:pPr>
            <a:r>
              <a:rPr lang="en-US" altLang="en-US" sz="2000" dirty="0"/>
              <a:t>Positively Skewed</a:t>
            </a:r>
          </a:p>
          <a:p>
            <a:pPr lvl="1">
              <a:lnSpc>
                <a:spcPct val="90000"/>
              </a:lnSpc>
            </a:pPr>
            <a:r>
              <a:rPr lang="en-US" altLang="en-US" sz="2000" dirty="0"/>
              <a:t>Mean&gt;Median</a:t>
            </a:r>
          </a:p>
          <a:p>
            <a:pPr lvl="1">
              <a:lnSpc>
                <a:spcPct val="90000"/>
              </a:lnSpc>
            </a:pPr>
            <a:r>
              <a:rPr lang="en-US" altLang="en-US" sz="2000" dirty="0"/>
              <a:t>Sk is positive</a:t>
            </a:r>
          </a:p>
          <a:p>
            <a:pPr lvl="1">
              <a:lnSpc>
                <a:spcPct val="90000"/>
              </a:lnSpc>
              <a:buFontTx/>
              <a:buNone/>
            </a:pPr>
            <a:endParaRPr lang="en-US" altLang="en-US" sz="1600" dirty="0"/>
          </a:p>
        </p:txBody>
      </p:sp>
      <p:graphicFrame>
        <p:nvGraphicFramePr>
          <p:cNvPr id="33796" name="Object 4"/>
          <p:cNvGraphicFramePr>
            <a:graphicFrameLocks noGrp="1" noChangeAspect="1"/>
          </p:cNvGraphicFramePr>
          <p:nvPr>
            <p:ph sz="quarter" idx="2"/>
          </p:nvPr>
        </p:nvGraphicFramePr>
        <p:xfrm>
          <a:off x="6623050" y="1600200"/>
          <a:ext cx="3136900" cy="2185988"/>
        </p:xfrm>
        <a:graphic>
          <a:graphicData uri="http://schemas.openxmlformats.org/presentationml/2006/ole">
            <mc:AlternateContent xmlns:mc="http://schemas.openxmlformats.org/markup-compatibility/2006">
              <mc:Choice xmlns:v="urn:schemas-microsoft-com:vml" Requires="v">
                <p:oleObj spid="_x0000_s24798" name="Chart" r:id="rId4" imgW="5029380" imgH="3505155" progId="Excel.Chart.8">
                  <p:embed/>
                </p:oleObj>
              </mc:Choice>
              <mc:Fallback>
                <p:oleObj name="Chart" r:id="rId4" imgW="5029380" imgH="3505155"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050" y="1600200"/>
                        <a:ext cx="3136900"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33798" name="Object 6"/>
          <p:cNvGraphicFramePr>
            <a:graphicFrameLocks noGrp="1" noChangeAspect="1"/>
          </p:cNvGraphicFramePr>
          <p:nvPr>
            <p:ph sz="quarter" idx="3"/>
          </p:nvPr>
        </p:nvGraphicFramePr>
        <p:xfrm>
          <a:off x="6621464" y="3938589"/>
          <a:ext cx="3138487" cy="2187575"/>
        </p:xfrm>
        <a:graphic>
          <a:graphicData uri="http://schemas.openxmlformats.org/presentationml/2006/ole">
            <mc:AlternateContent xmlns:mc="http://schemas.openxmlformats.org/markup-compatibility/2006">
              <mc:Choice xmlns:v="urn:schemas-microsoft-com:vml" Requires="v">
                <p:oleObj spid="_x0000_s24799" name="Chart" r:id="rId6" imgW="5029380" imgH="3505155" progId="Excel.Chart.8">
                  <p:embed/>
                </p:oleObj>
              </mc:Choice>
              <mc:Fallback>
                <p:oleObj name="Chart" r:id="rId6" imgW="5029380" imgH="3505155" progId="Excel.Char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1464" y="3938589"/>
                        <a:ext cx="3138487"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3799" name="Line 7"/>
          <p:cNvSpPr>
            <a:spLocks noChangeShapeType="1"/>
          </p:cNvSpPr>
          <p:nvPr/>
        </p:nvSpPr>
        <p:spPr bwMode="auto">
          <a:xfrm flipV="1">
            <a:off x="5029200" y="3124200"/>
            <a:ext cx="21336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33800" name="Line 8"/>
          <p:cNvSpPr>
            <a:spLocks noChangeShapeType="1"/>
          </p:cNvSpPr>
          <p:nvPr/>
        </p:nvSpPr>
        <p:spPr bwMode="auto">
          <a:xfrm flipV="1">
            <a:off x="4876800" y="5105400"/>
            <a:ext cx="2362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Tree>
    <p:extLst>
      <p:ext uri="{BB962C8B-B14F-4D97-AF65-F5344CB8AC3E}">
        <p14:creationId xmlns:p14="http://schemas.microsoft.com/office/powerpoint/2010/main" val="196904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iii. </a:t>
            </a:r>
            <a:r>
              <a:rPr lang="en-US" sz="4800"/>
              <a:t>Categorical data under Univariate data</a:t>
            </a:r>
            <a:endParaRPr lang="en-US" dirty="0"/>
          </a:p>
        </p:txBody>
      </p:sp>
      <p:sp>
        <p:nvSpPr>
          <p:cNvPr id="3" name="Text Placeholder 2"/>
          <p:cNvSpPr>
            <a:spLocks noGrp="1"/>
          </p:cNvSpPr>
          <p:nvPr>
            <p:ph type="body" sz="half" idx="1"/>
          </p:nvPr>
        </p:nvSpPr>
        <p:spPr>
          <a:xfrm>
            <a:off x="609599" y="1600201"/>
            <a:ext cx="9783651" cy="4525963"/>
          </a:xfrm>
        </p:spPr>
        <p:txBody>
          <a:bodyPr/>
          <a:lstStyle/>
          <a:p>
            <a:r>
              <a:rPr lang="en-US" dirty="0"/>
              <a:t>What is categorical data?</a:t>
            </a:r>
          </a:p>
          <a:p>
            <a:pPr marL="0" indent="0">
              <a:buNone/>
            </a:pPr>
            <a:r>
              <a:rPr lang="en-US" dirty="0"/>
              <a:t>Categorical data is the statistical data type consisting of categorical variables or of data that has been converted into that form, for example as grouped data. </a:t>
            </a:r>
          </a:p>
          <a:p>
            <a:r>
              <a:rPr lang="en-US" dirty="0"/>
              <a:t>How do we organize/analyze this type categorical one variable data? </a:t>
            </a:r>
          </a:p>
          <a:p>
            <a:pPr marL="0" indent="0">
              <a:buNone/>
            </a:pPr>
            <a:r>
              <a:rPr lang="en-US" dirty="0"/>
              <a:t>The answer: Histograms </a:t>
            </a:r>
          </a:p>
          <a:p>
            <a:r>
              <a:rPr lang="en-US" dirty="0"/>
              <a:t>The following example of different histograms based on categorical and univariate data in R</a:t>
            </a:r>
            <a:br>
              <a:rPr lang="en-US" dirty="0"/>
            </a:br>
            <a:endParaRPr lang="en-US" dirty="0"/>
          </a:p>
          <a:p>
            <a:pPr marL="0" indent="0">
              <a:buNone/>
            </a:pPr>
            <a:endParaRPr lang="en-US" dirty="0"/>
          </a:p>
        </p:txBody>
      </p:sp>
    </p:spTree>
    <p:extLst>
      <p:ext uri="{BB962C8B-B14F-4D97-AF65-F5344CB8AC3E}">
        <p14:creationId xmlns:p14="http://schemas.microsoft.com/office/powerpoint/2010/main" val="1682737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C17AA51-7597-423F-BAF3-8A01AAFBBF0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62"/>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19">
            <a:extLst>
              <a:ext uri="{FF2B5EF4-FFF2-40B4-BE49-F238E27FC236}">
                <a16:creationId xmlns:a16="http://schemas.microsoft.com/office/drawing/2014/main" id="{553F46D9-C33B-43E3-BF87-B55279C1471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6487116" cy="6858000"/>
          </a:xfrm>
          <a:custGeom>
            <a:avLst/>
            <a:gdLst>
              <a:gd name="connsiteX0" fmla="*/ 0 w 6487116"/>
              <a:gd name="connsiteY0" fmla="*/ 0 h 6858000"/>
              <a:gd name="connsiteX1" fmla="*/ 1850111 w 6487116"/>
              <a:gd name="connsiteY1" fmla="*/ 0 h 6858000"/>
              <a:gd name="connsiteX2" fmla="*/ 6487116 w 6487116"/>
              <a:gd name="connsiteY2" fmla="*/ 0 h 6858000"/>
              <a:gd name="connsiteX3" fmla="*/ 6487116 w 6487116"/>
              <a:gd name="connsiteY3" fmla="*/ 1900238 h 6858000"/>
              <a:gd name="connsiteX4" fmla="*/ 6116700 w 6487116"/>
              <a:gd name="connsiteY4" fmla="*/ 2178050 h 6858000"/>
              <a:gd name="connsiteX5" fmla="*/ 6112466 w 6487116"/>
              <a:gd name="connsiteY5" fmla="*/ 2184400 h 6858000"/>
              <a:gd name="connsiteX6" fmla="*/ 6106116 w 6487116"/>
              <a:gd name="connsiteY6" fmla="*/ 2193925 h 6858000"/>
              <a:gd name="connsiteX7" fmla="*/ 6099766 w 6487116"/>
              <a:gd name="connsiteY7" fmla="*/ 2201863 h 6858000"/>
              <a:gd name="connsiteX8" fmla="*/ 6099766 w 6487116"/>
              <a:gd name="connsiteY8" fmla="*/ 2211388 h 6858000"/>
              <a:gd name="connsiteX9" fmla="*/ 6099766 w 6487116"/>
              <a:gd name="connsiteY9" fmla="*/ 2220913 h 6858000"/>
              <a:gd name="connsiteX10" fmla="*/ 6106116 w 6487116"/>
              <a:gd name="connsiteY10" fmla="*/ 2228850 h 6858000"/>
              <a:gd name="connsiteX11" fmla="*/ 6112466 w 6487116"/>
              <a:gd name="connsiteY11" fmla="*/ 2238375 h 6858000"/>
              <a:gd name="connsiteX12" fmla="*/ 6116700 w 6487116"/>
              <a:gd name="connsiteY12" fmla="*/ 2244725 h 6858000"/>
              <a:gd name="connsiteX13" fmla="*/ 6487116 w 6487116"/>
              <a:gd name="connsiteY13" fmla="*/ 2522538 h 6858000"/>
              <a:gd name="connsiteX14" fmla="*/ 6487116 w 6487116"/>
              <a:gd name="connsiteY14" fmla="*/ 6858000 h 6858000"/>
              <a:gd name="connsiteX15" fmla="*/ 1850111 w 6487116"/>
              <a:gd name="connsiteY15" fmla="*/ 6858000 h 6858000"/>
              <a:gd name="connsiteX16" fmla="*/ 0 w 6487116"/>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7116" h="6858000">
                <a:moveTo>
                  <a:pt x="0" y="0"/>
                </a:moveTo>
                <a:lnTo>
                  <a:pt x="1850111" y="0"/>
                </a:lnTo>
                <a:lnTo>
                  <a:pt x="6487116" y="0"/>
                </a:lnTo>
                <a:lnTo>
                  <a:pt x="6487116" y="1900238"/>
                </a:lnTo>
                <a:lnTo>
                  <a:pt x="6116700" y="2178050"/>
                </a:lnTo>
                <a:lnTo>
                  <a:pt x="6112466" y="2184400"/>
                </a:lnTo>
                <a:lnTo>
                  <a:pt x="6106116" y="2193925"/>
                </a:lnTo>
                <a:lnTo>
                  <a:pt x="6099766" y="2201863"/>
                </a:lnTo>
                <a:lnTo>
                  <a:pt x="6099766" y="2211388"/>
                </a:lnTo>
                <a:lnTo>
                  <a:pt x="6099766" y="2220913"/>
                </a:lnTo>
                <a:lnTo>
                  <a:pt x="6106116" y="2228850"/>
                </a:lnTo>
                <a:lnTo>
                  <a:pt x="6112466" y="2238375"/>
                </a:lnTo>
                <a:lnTo>
                  <a:pt x="6116700" y="2244725"/>
                </a:lnTo>
                <a:lnTo>
                  <a:pt x="6487116" y="2522538"/>
                </a:lnTo>
                <a:lnTo>
                  <a:pt x="6487116" y="6858000"/>
                </a:lnTo>
                <a:lnTo>
                  <a:pt x="18501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ounded Rectangle 15">
            <a:extLst>
              <a:ext uri="{FF2B5EF4-FFF2-40B4-BE49-F238E27FC236}">
                <a16:creationId xmlns:a16="http://schemas.microsoft.com/office/drawing/2014/main" id="{22F28011-97DF-40A5-AC5B-725BB711502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rgbClr val="FFFFFF"/>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4055" r="25327" b="2"/>
          <a:stretch/>
        </p:blipFill>
        <p:spPr>
          <a:xfrm>
            <a:off x="7410517" y="1258529"/>
            <a:ext cx="3832042" cy="4330205"/>
          </a:xfrm>
          <a:prstGeom prst="rect">
            <a:avLst/>
          </a:prstGeom>
        </p:spPr>
      </p:pic>
      <p:sp>
        <p:nvSpPr>
          <p:cNvPr id="2" name="Title 1"/>
          <p:cNvSpPr>
            <a:spLocks noGrp="1"/>
          </p:cNvSpPr>
          <p:nvPr>
            <p:ph type="title"/>
          </p:nvPr>
        </p:nvSpPr>
        <p:spPr>
          <a:xfrm>
            <a:off x="838200" y="365125"/>
            <a:ext cx="4908082" cy="1325563"/>
          </a:xfrm>
        </p:spPr>
        <p:txBody>
          <a:bodyPr vert="horz" lIns="91440" tIns="45720" rIns="91440" bIns="45720" rtlCol="0" anchor="ctr">
            <a:normAutofit/>
          </a:bodyPr>
          <a:lstStyle/>
          <a:p>
            <a:r>
              <a:rPr lang="en-US" sz="3400"/>
              <a:t>III. Example of categorical data using histogram</a:t>
            </a:r>
          </a:p>
        </p:txBody>
      </p:sp>
      <p:sp>
        <p:nvSpPr>
          <p:cNvPr id="3" name="Text Placeholder 2"/>
          <p:cNvSpPr>
            <a:spLocks noGrp="1"/>
          </p:cNvSpPr>
          <p:nvPr>
            <p:ph type="body" sz="half" idx="1"/>
          </p:nvPr>
        </p:nvSpPr>
        <p:spPr>
          <a:xfrm>
            <a:off x="838200" y="1825625"/>
            <a:ext cx="4908082" cy="4351338"/>
          </a:xfrm>
        </p:spPr>
        <p:txBody>
          <a:bodyPr vert="horz" lIns="91440" tIns="45720" rIns="91440" bIns="45720" rtlCol="0">
            <a:normAutofit/>
          </a:bodyPr>
          <a:lstStyle/>
          <a:p>
            <a:pPr marL="0">
              <a:buFont typeface="Arial" panose="020B0604020202020204" pitchFamily="34" charset="0"/>
              <a:buChar char="•"/>
            </a:pPr>
            <a:r>
              <a:rPr lang="en-US" sz="2000"/>
              <a:t>&gt;</a:t>
            </a:r>
            <a:r>
              <a:rPr lang="en-US" sz="2000" b="1"/>
              <a:t>set.seed(121343)</a:t>
            </a:r>
            <a:br>
              <a:rPr lang="en-US" sz="2000" b="1"/>
            </a:br>
            <a:r>
              <a:rPr lang="en-US" sz="2000"/>
              <a:t>&gt;</a:t>
            </a:r>
            <a:r>
              <a:rPr lang="en-US" sz="2000" b="1"/>
              <a:t>u &lt;- rnorm(100) </a:t>
            </a:r>
          </a:p>
          <a:p>
            <a:pPr marL="0">
              <a:buFont typeface="Arial" panose="020B0604020202020204" pitchFamily="34" charset="0"/>
              <a:buChar char="•"/>
            </a:pPr>
            <a:r>
              <a:rPr lang="en-US" sz="2000"/>
              <a:t>&gt;</a:t>
            </a:r>
            <a:r>
              <a:rPr lang="en-US" sz="2000" b="1"/>
              <a:t> hist(u)</a:t>
            </a:r>
            <a:br>
              <a:rPr lang="en-US" sz="2000"/>
            </a:br>
            <a:endParaRPr lang="en-US" sz="2000"/>
          </a:p>
        </p:txBody>
      </p:sp>
    </p:spTree>
    <p:extLst>
      <p:ext uri="{BB962C8B-B14F-4D97-AF65-F5344CB8AC3E}">
        <p14:creationId xmlns:p14="http://schemas.microsoft.com/office/powerpoint/2010/main" val="576320870"/>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Probability Distributions</a:t>
            </a:r>
          </a:p>
        </p:txBody>
      </p:sp>
      <p:sp>
        <p:nvSpPr>
          <p:cNvPr id="3" name="Text Placeholder 2"/>
          <p:cNvSpPr>
            <a:spLocks noGrp="1"/>
          </p:cNvSpPr>
          <p:nvPr>
            <p:ph type="body" sz="half" idx="1"/>
          </p:nvPr>
        </p:nvSpPr>
        <p:spPr>
          <a:xfrm>
            <a:off x="609599" y="1600201"/>
            <a:ext cx="9783651" cy="4525963"/>
          </a:xfrm>
        </p:spPr>
        <p:txBody>
          <a:bodyPr>
            <a:normAutofit fontScale="62500" lnSpcReduction="20000"/>
          </a:bodyPr>
          <a:lstStyle/>
          <a:p>
            <a:pPr marL="0" indent="0">
              <a:buNone/>
            </a:pPr>
            <a:r>
              <a:rPr lang="en-US" b="1" dirty="0"/>
              <a:t>&gt;&gt; </a:t>
            </a:r>
            <a:r>
              <a:rPr lang="en-US" dirty="0"/>
              <a:t>A probability distribution is a table or an equation that links each outcome of a statistical experiment with its probability of occurrence.</a:t>
            </a:r>
          </a:p>
          <a:p>
            <a:pPr marL="0" indent="0">
              <a:buNone/>
            </a:pPr>
            <a:endParaRPr lang="en-US" dirty="0"/>
          </a:p>
          <a:p>
            <a:pPr marL="0" indent="0">
              <a:buNone/>
            </a:pPr>
            <a:r>
              <a:rPr lang="en-US" dirty="0"/>
              <a:t>To understand probability distributions, it is important to understand variables. random variables, and some notation.</a:t>
            </a:r>
          </a:p>
          <a:p>
            <a:pPr marL="0" indent="0">
              <a:buNone/>
            </a:pPr>
            <a:endParaRPr lang="en-US" dirty="0"/>
          </a:p>
          <a:p>
            <a:pPr marL="0" indent="0">
              <a:buNone/>
            </a:pPr>
            <a:r>
              <a:rPr lang="en-US" dirty="0"/>
              <a:t>A variable is a symbol (A, B, x, y, etc.) that can take on any of a specified set of values.</a:t>
            </a:r>
          </a:p>
          <a:p>
            <a:pPr marL="0" indent="0">
              <a:buNone/>
            </a:pPr>
            <a:r>
              <a:rPr lang="en-US" dirty="0"/>
              <a:t>When the value of a variable is the outcome of a statistical experiment, that variable is a random variable.</a:t>
            </a:r>
          </a:p>
          <a:p>
            <a:pPr marL="0" indent="0">
              <a:buNone/>
            </a:pPr>
            <a:r>
              <a:rPr lang="en-US" dirty="0"/>
              <a:t>Generally, statisticians use a capital letter to represent a random variable and a lower-case letter, to represent one of its values. For example,</a:t>
            </a:r>
          </a:p>
          <a:p>
            <a:pPr marL="0" indent="0">
              <a:buNone/>
            </a:pPr>
            <a:r>
              <a:rPr lang="en-US" dirty="0"/>
              <a:t>X represents the random variable X.</a:t>
            </a:r>
          </a:p>
          <a:p>
            <a:pPr marL="0" indent="0">
              <a:buNone/>
            </a:pPr>
            <a:r>
              <a:rPr lang="en-US" dirty="0"/>
              <a:t>P(X) represents the probability of X.</a:t>
            </a:r>
          </a:p>
          <a:p>
            <a:pPr marL="0" indent="0">
              <a:buNone/>
            </a:pPr>
            <a:r>
              <a:rPr lang="en-US" dirty="0"/>
              <a:t>P(X = x) refers to the probability that the random variable X is equal to a particular value, denoted by x. As an example, P(X = 1) refers to the probability that the random variable X is equal to 1.</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65820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Probability Distributions</a:t>
            </a:r>
          </a:p>
        </p:txBody>
      </p:sp>
      <p:sp>
        <p:nvSpPr>
          <p:cNvPr id="3" name="Text Placeholder 2"/>
          <p:cNvSpPr>
            <a:spLocks noGrp="1"/>
          </p:cNvSpPr>
          <p:nvPr>
            <p:ph type="body" sz="half" idx="1"/>
          </p:nvPr>
        </p:nvSpPr>
        <p:spPr>
          <a:xfrm>
            <a:off x="609599" y="1600201"/>
            <a:ext cx="9783651" cy="4525963"/>
          </a:xfrm>
        </p:spPr>
        <p:txBody>
          <a:bodyPr>
            <a:normAutofit fontScale="92500" lnSpcReduction="20000"/>
          </a:bodyPr>
          <a:lstStyle/>
          <a:p>
            <a:r>
              <a:rPr lang="en-US" dirty="0"/>
              <a:t>By prefixing a "</a:t>
            </a:r>
            <a:r>
              <a:rPr lang="en-US" b="1" dirty="0"/>
              <a:t>d</a:t>
            </a:r>
            <a:r>
              <a:rPr lang="en-US" dirty="0"/>
              <a:t>" to the function name, you can get probability density values (pdf). </a:t>
            </a:r>
          </a:p>
          <a:p>
            <a:r>
              <a:rPr lang="en-US" dirty="0"/>
              <a:t>By prefixing a "</a:t>
            </a:r>
            <a:r>
              <a:rPr lang="en-US" b="1" dirty="0"/>
              <a:t>p</a:t>
            </a:r>
            <a:r>
              <a:rPr lang="en-US" dirty="0"/>
              <a:t>", you can get cumulative probabilities (cdf). </a:t>
            </a:r>
          </a:p>
          <a:p>
            <a:r>
              <a:rPr lang="en-US" dirty="0"/>
              <a:t>By prefixing a "</a:t>
            </a:r>
            <a:r>
              <a:rPr lang="en-US" b="1" dirty="0"/>
              <a:t>q</a:t>
            </a:r>
            <a:r>
              <a:rPr lang="en-US" dirty="0"/>
              <a:t>", you can get quantile values. </a:t>
            </a:r>
          </a:p>
          <a:p>
            <a:r>
              <a:rPr lang="en-US" dirty="0"/>
              <a:t>By prefixing an "</a:t>
            </a:r>
            <a:r>
              <a:rPr lang="en-US" b="1" dirty="0"/>
              <a:t>r</a:t>
            </a:r>
            <a:r>
              <a:rPr lang="en-US" dirty="0"/>
              <a:t>", you can get random numbers from the distribution. </a:t>
            </a:r>
          </a:p>
          <a:p>
            <a:pPr marL="0" indent="0">
              <a:buNone/>
            </a:pPr>
            <a:r>
              <a:rPr lang="en-US" dirty="0"/>
              <a:t>&gt; I will demonstrate using the normal distribution.</a:t>
            </a:r>
          </a:p>
          <a:p>
            <a:pPr marL="0" indent="0">
              <a:buNone/>
            </a:pPr>
            <a:r>
              <a:rPr lang="en-US" dirty="0"/>
              <a:t>The dnorm( ) function returns the height of the normal curve at some value along the x-axis. Here the value of dnorm(1) is shown by the vertical line at x=1... </a:t>
            </a:r>
          </a:p>
          <a:p>
            <a:pPr marL="0" indent="0">
              <a:buNone/>
            </a:pPr>
            <a:r>
              <a:rPr lang="cs-CZ" dirty="0"/>
              <a:t>&gt; </a:t>
            </a:r>
            <a:r>
              <a:rPr lang="cs-CZ" b="1" dirty="0"/>
              <a:t>dnorm</a:t>
            </a:r>
            <a:r>
              <a:rPr lang="cs-CZ" dirty="0"/>
              <a:t>(1)</a:t>
            </a:r>
          </a:p>
          <a:p>
            <a:pPr marL="0" indent="0">
              <a:buNone/>
            </a:pPr>
            <a:r>
              <a:rPr lang="cs-CZ" b="1" dirty="0"/>
              <a:t>[1] 0.2419707</a:t>
            </a:r>
            <a:r>
              <a:rPr lang="cs-CZ"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9294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latin typeface="Arial" charset="0"/>
              </a:rPr>
              <a:t>Random Variable</a:t>
            </a:r>
          </a:p>
        </p:txBody>
      </p:sp>
      <p:sp>
        <p:nvSpPr>
          <p:cNvPr id="14339" name="Rectangle 3"/>
          <p:cNvSpPr>
            <a:spLocks noChangeArrowheads="1"/>
          </p:cNvSpPr>
          <p:nvPr/>
        </p:nvSpPr>
        <p:spPr bwMode="auto">
          <a:xfrm>
            <a:off x="2286000" y="1905000"/>
            <a:ext cx="800100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4340" name="Rectangle 4"/>
          <p:cNvSpPr>
            <a:spLocks noGrp="1" noChangeArrowheads="1"/>
          </p:cNvSpPr>
          <p:nvPr>
            <p:ph type="body" idx="1"/>
          </p:nvPr>
        </p:nvSpPr>
        <p:spPr>
          <a:xfrm>
            <a:off x="2133600" y="1981200"/>
            <a:ext cx="83058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0" indent="0">
              <a:buClr>
                <a:srgbClr val="8E0D30"/>
              </a:buClr>
              <a:buNone/>
            </a:pPr>
            <a:r>
              <a:rPr lang="en-US" altLang="en-US" dirty="0">
                <a:solidFill>
                  <a:srgbClr val="141413"/>
                </a:solidFill>
              </a:rPr>
              <a:t>A </a:t>
            </a:r>
            <a:r>
              <a:rPr lang="en-US" altLang="en-US" b="1" dirty="0">
                <a:solidFill>
                  <a:srgbClr val="141413"/>
                </a:solidFill>
              </a:rPr>
              <a:t>random variable</a:t>
            </a:r>
            <a:r>
              <a:rPr lang="en-US" altLang="en-US" dirty="0">
                <a:solidFill>
                  <a:srgbClr val="141413"/>
                </a:solidFill>
              </a:rPr>
              <a:t> is a variable that assumes numerical values associated with the random outcomes of an experiment, where one (and only one) numerical value is assigned to each sample point.</a:t>
            </a:r>
          </a:p>
        </p:txBody>
      </p:sp>
    </p:spTree>
    <p:extLst>
      <p:ext uri="{BB962C8B-B14F-4D97-AF65-F5344CB8AC3E}">
        <p14:creationId xmlns:p14="http://schemas.microsoft.com/office/powerpoint/2010/main" val="92711174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wipe(left)">
                                      <p:cBhvr>
                                        <p:cTn id="7" dur="500"/>
                                        <p:tgtEl>
                                          <p:spTgt spid="14340">
                                            <p:txEl>
                                              <p:pRg st="0" end="0"/>
                                            </p:txEl>
                                          </p:spTgt>
                                        </p:tgtEl>
                                      </p:cBhvr>
                                    </p:animEffect>
                                  </p:childTnLst>
                                  <p:subTnLst>
                                    <p:animClr clrSpc="rgb" dir="cw">
                                      <p:cBhvr override="childStyle">
                                        <p:cTn dur="1" fill="hold" display="0" masterRel="nextClick" afterEffect="1"/>
                                        <p:tgtEl>
                                          <p:spTgt spid="14340">
                                            <p:txEl>
                                              <p:pRg st="0" end="0"/>
                                            </p:txEl>
                                          </p:spTgt>
                                        </p:tgtEl>
                                        <p:attrNameLst>
                                          <p:attrName>ppt_c</p:attrName>
                                        </p:attrNameLst>
                                      </p:cBhvr>
                                      <p:to>
                                        <a:srgbClr val="B0D46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latin typeface="Arial" charset="0"/>
              </a:rPr>
              <a:t>Discrete </a:t>
            </a:r>
            <a:br>
              <a:rPr lang="en-US" altLang="en-US" b="1" dirty="0">
                <a:latin typeface="Arial" charset="0"/>
              </a:rPr>
            </a:br>
            <a:r>
              <a:rPr lang="en-US" altLang="en-US" b="1" dirty="0">
                <a:latin typeface="Arial" charset="0"/>
              </a:rPr>
              <a:t>Random Variable</a:t>
            </a:r>
          </a:p>
        </p:txBody>
      </p:sp>
      <p:sp>
        <p:nvSpPr>
          <p:cNvPr id="319491" name="Rectangle 3"/>
          <p:cNvSpPr>
            <a:spLocks noChangeArrowheads="1"/>
          </p:cNvSpPr>
          <p:nvPr/>
        </p:nvSpPr>
        <p:spPr bwMode="auto">
          <a:xfrm>
            <a:off x="2286000" y="1905000"/>
            <a:ext cx="800100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319492" name="Rectangle 4"/>
          <p:cNvSpPr>
            <a:spLocks noGrp="1" noChangeArrowheads="1"/>
          </p:cNvSpPr>
          <p:nvPr>
            <p:ph type="body" idx="1"/>
          </p:nvPr>
        </p:nvSpPr>
        <p:spPr>
          <a:xfrm>
            <a:off x="2133600" y="2514600"/>
            <a:ext cx="8305800" cy="35814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0" indent="0">
              <a:buClr>
                <a:srgbClr val="8E0D30"/>
              </a:buClr>
              <a:buNone/>
            </a:pPr>
            <a:r>
              <a:rPr lang="en-US" altLang="en-US" dirty="0">
                <a:solidFill>
                  <a:srgbClr val="141413"/>
                </a:solidFill>
              </a:rPr>
              <a:t>Random variables that can assume a countable number (finite or infinite) of values are called </a:t>
            </a:r>
            <a:r>
              <a:rPr lang="en-US" altLang="en-US" b="1" dirty="0">
                <a:solidFill>
                  <a:srgbClr val="141413"/>
                </a:solidFill>
              </a:rPr>
              <a:t>discrete</a:t>
            </a:r>
            <a:r>
              <a:rPr lang="en-US" altLang="en-US" dirty="0">
                <a:solidFill>
                  <a:srgbClr val="141413"/>
                </a:solidFill>
              </a:rPr>
              <a:t>.</a:t>
            </a:r>
          </a:p>
        </p:txBody>
      </p:sp>
    </p:spTree>
    <p:extLst>
      <p:ext uri="{BB962C8B-B14F-4D97-AF65-F5344CB8AC3E}">
        <p14:creationId xmlns:p14="http://schemas.microsoft.com/office/powerpoint/2010/main" val="19841092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delay="0"/>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9492">
                                            <p:txEl>
                                              <p:pRg st="0" end="0"/>
                                            </p:txEl>
                                          </p:spTgt>
                                        </p:tgtEl>
                                        <p:attrNameLst>
                                          <p:attrName>style.visibility</p:attrName>
                                        </p:attrNameLst>
                                      </p:cBhvr>
                                      <p:to>
                                        <p:strVal val="visible"/>
                                      </p:to>
                                    </p:set>
                                    <p:animEffect transition="in" filter="wipe(left)">
                                      <p:cBhvr>
                                        <p:cTn id="7" dur="500"/>
                                        <p:tgtEl>
                                          <p:spTgt spid="319492">
                                            <p:txEl>
                                              <p:pRg st="0" end="0"/>
                                            </p:txEl>
                                          </p:spTgt>
                                        </p:tgtEl>
                                      </p:cBhvr>
                                    </p:animEffect>
                                  </p:childTnLst>
                                  <p:subTnLst>
                                    <p:animClr clrSpc="rgb" dir="cw">
                                      <p:cBhvr override="childStyle">
                                        <p:cTn dur="1" fill="hold" display="0" masterRel="nextClick" afterEffect="1"/>
                                        <p:tgtEl>
                                          <p:spTgt spid="319492">
                                            <p:txEl>
                                              <p:pRg st="0" end="0"/>
                                            </p:txEl>
                                          </p:spTgt>
                                        </p:tgtEl>
                                        <p:attrNameLst>
                                          <p:attrName>ppt_c</p:attrName>
                                        </p:attrNameLst>
                                      </p:cBhvr>
                                      <p:to>
                                        <a:srgbClr val="B0D46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 name="Rectangle 71"/>
          <p:cNvSpPr>
            <a:spLocks noChangeArrowheads="1"/>
          </p:cNvSpPr>
          <p:nvPr/>
        </p:nvSpPr>
        <p:spPr bwMode="auto">
          <a:xfrm>
            <a:off x="2147888" y="2329934"/>
            <a:ext cx="7924800" cy="369332"/>
          </a:xfrm>
          <a:prstGeom prst="rect">
            <a:avLst/>
          </a:prstGeom>
          <a:solidFill>
            <a:srgbClr val="E9F05A">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dirty="0"/>
          </a:p>
        </p:txBody>
      </p:sp>
      <p:sp>
        <p:nvSpPr>
          <p:cNvPr id="1638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latin typeface="Arial" charset="0"/>
              </a:rPr>
              <a:t>Discrete Random Variable Examples</a:t>
            </a:r>
          </a:p>
        </p:txBody>
      </p:sp>
      <p:sp>
        <p:nvSpPr>
          <p:cNvPr id="16390" name="Rectangle 6"/>
          <p:cNvSpPr>
            <a:spLocks noChangeArrowheads="1"/>
          </p:cNvSpPr>
          <p:nvPr/>
        </p:nvSpPr>
        <p:spPr bwMode="auto">
          <a:xfrm>
            <a:off x="2835275" y="2227264"/>
            <a:ext cx="189956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800" b="1" dirty="0"/>
              <a:t>Experiment</a:t>
            </a:r>
          </a:p>
        </p:txBody>
      </p:sp>
      <p:sp>
        <p:nvSpPr>
          <p:cNvPr id="16393" name="Rectangle 9"/>
          <p:cNvSpPr>
            <a:spLocks noChangeArrowheads="1"/>
          </p:cNvSpPr>
          <p:nvPr/>
        </p:nvSpPr>
        <p:spPr bwMode="auto">
          <a:xfrm>
            <a:off x="5815014" y="2062164"/>
            <a:ext cx="1431483"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800" b="1" dirty="0"/>
              <a:t>Random</a:t>
            </a:r>
            <a:br>
              <a:rPr lang="en-US" altLang="en-US" sz="2800" b="1" dirty="0"/>
            </a:br>
            <a:r>
              <a:rPr lang="en-US" altLang="en-US" sz="2800" b="1" dirty="0"/>
              <a:t>Variable</a:t>
            </a:r>
          </a:p>
        </p:txBody>
      </p:sp>
      <p:sp>
        <p:nvSpPr>
          <p:cNvPr id="16397" name="Rectangle 13"/>
          <p:cNvSpPr>
            <a:spLocks noChangeArrowheads="1"/>
          </p:cNvSpPr>
          <p:nvPr/>
        </p:nvSpPr>
        <p:spPr bwMode="auto">
          <a:xfrm>
            <a:off x="7989889" y="2062164"/>
            <a:ext cx="14065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800" b="1" dirty="0"/>
              <a:t>Possible</a:t>
            </a:r>
            <a:br>
              <a:rPr lang="en-US" altLang="en-US" sz="2800" b="1" dirty="0"/>
            </a:br>
            <a:r>
              <a:rPr lang="en-US" altLang="en-US" sz="2800" b="1" dirty="0"/>
              <a:t>Values</a:t>
            </a:r>
          </a:p>
        </p:txBody>
      </p:sp>
      <p:grpSp>
        <p:nvGrpSpPr>
          <p:cNvPr id="16458" name="Group 74"/>
          <p:cNvGrpSpPr>
            <a:grpSpLocks/>
          </p:cNvGrpSpPr>
          <p:nvPr/>
        </p:nvGrpSpPr>
        <p:grpSpPr bwMode="auto">
          <a:xfrm>
            <a:off x="2132014" y="5270503"/>
            <a:ext cx="7392987" cy="873126"/>
            <a:chOff x="383" y="3320"/>
            <a:chExt cx="4657" cy="550"/>
          </a:xfrm>
        </p:grpSpPr>
        <p:sp>
          <p:nvSpPr>
            <p:cNvPr id="16442" name="Rectangle 58"/>
            <p:cNvSpPr>
              <a:spLocks noChangeArrowheads="1"/>
            </p:cNvSpPr>
            <p:nvPr/>
          </p:nvSpPr>
          <p:spPr bwMode="auto">
            <a:xfrm>
              <a:off x="383" y="3320"/>
              <a:ext cx="162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Count Cars at Toll</a:t>
              </a:r>
            </a:p>
          </p:txBody>
        </p:sp>
        <p:sp>
          <p:nvSpPr>
            <p:cNvPr id="16443" name="Rectangle 59"/>
            <p:cNvSpPr>
              <a:spLocks noChangeArrowheads="1"/>
            </p:cNvSpPr>
            <p:nvPr/>
          </p:nvSpPr>
          <p:spPr bwMode="auto">
            <a:xfrm>
              <a:off x="383" y="3561"/>
              <a:ext cx="206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Between 11:00 &amp; 1:00</a:t>
              </a:r>
            </a:p>
          </p:txBody>
        </p:sp>
        <p:sp>
          <p:nvSpPr>
            <p:cNvPr id="16444" name="Rectangle 60"/>
            <p:cNvSpPr>
              <a:spLocks noChangeArrowheads="1"/>
            </p:cNvSpPr>
            <p:nvPr/>
          </p:nvSpPr>
          <p:spPr bwMode="auto">
            <a:xfrm>
              <a:off x="2592" y="3320"/>
              <a:ext cx="63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 Cars</a:t>
              </a:r>
            </a:p>
          </p:txBody>
        </p:sp>
        <p:sp>
          <p:nvSpPr>
            <p:cNvPr id="16445" name="Rectangle 61"/>
            <p:cNvSpPr>
              <a:spLocks noChangeArrowheads="1"/>
            </p:cNvSpPr>
            <p:nvPr/>
          </p:nvSpPr>
          <p:spPr bwMode="auto">
            <a:xfrm>
              <a:off x="2592" y="3561"/>
              <a:ext cx="80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Arriving</a:t>
              </a:r>
            </a:p>
          </p:txBody>
        </p:sp>
        <p:sp>
          <p:nvSpPr>
            <p:cNvPr id="16446" name="Rectangle 62"/>
            <p:cNvSpPr>
              <a:spLocks noChangeArrowheads="1"/>
            </p:cNvSpPr>
            <p:nvPr/>
          </p:nvSpPr>
          <p:spPr bwMode="auto">
            <a:xfrm>
              <a:off x="3805" y="3333"/>
              <a:ext cx="1235"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0"/>
                </a:spcBef>
              </a:pPr>
              <a:r>
                <a:rPr lang="en-US" altLang="en-US" sz="2600" b="1" dirty="0"/>
                <a:t>0, 1, 2, ...,  ∞</a:t>
              </a:r>
            </a:p>
          </p:txBody>
        </p:sp>
      </p:grpSp>
      <p:grpSp>
        <p:nvGrpSpPr>
          <p:cNvPr id="16459" name="Group 75"/>
          <p:cNvGrpSpPr>
            <a:grpSpLocks/>
          </p:cNvGrpSpPr>
          <p:nvPr/>
        </p:nvGrpSpPr>
        <p:grpSpPr bwMode="auto">
          <a:xfrm>
            <a:off x="2132014" y="3113088"/>
            <a:ext cx="7926387" cy="571500"/>
            <a:chOff x="383" y="1961"/>
            <a:chExt cx="4993" cy="360"/>
          </a:xfrm>
        </p:grpSpPr>
        <p:sp>
          <p:nvSpPr>
            <p:cNvPr id="16412" name="Rectangle 28"/>
            <p:cNvSpPr>
              <a:spLocks noChangeArrowheads="1"/>
            </p:cNvSpPr>
            <p:nvPr/>
          </p:nvSpPr>
          <p:spPr bwMode="auto">
            <a:xfrm>
              <a:off x="383" y="1961"/>
              <a:ext cx="191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Make 100 Sales Calls</a:t>
              </a:r>
            </a:p>
          </p:txBody>
        </p:sp>
        <p:sp>
          <p:nvSpPr>
            <p:cNvPr id="16413" name="Rectangle 29"/>
            <p:cNvSpPr>
              <a:spLocks noChangeArrowheads="1"/>
            </p:cNvSpPr>
            <p:nvPr/>
          </p:nvSpPr>
          <p:spPr bwMode="auto">
            <a:xfrm>
              <a:off x="2592" y="1961"/>
              <a:ext cx="72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 Sales</a:t>
              </a:r>
            </a:p>
          </p:txBody>
        </p:sp>
        <p:sp>
          <p:nvSpPr>
            <p:cNvPr id="16414" name="Rectangle 30"/>
            <p:cNvSpPr>
              <a:spLocks noChangeArrowheads="1"/>
            </p:cNvSpPr>
            <p:nvPr/>
          </p:nvSpPr>
          <p:spPr bwMode="auto">
            <a:xfrm>
              <a:off x="3805" y="1961"/>
              <a:ext cx="1329"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0, 1, 2, ..., 100</a:t>
              </a:r>
            </a:p>
          </p:txBody>
        </p:sp>
        <p:sp>
          <p:nvSpPr>
            <p:cNvPr id="16448" name="Line 64"/>
            <p:cNvSpPr>
              <a:spLocks noChangeShapeType="1"/>
            </p:cNvSpPr>
            <p:nvPr/>
          </p:nvSpPr>
          <p:spPr bwMode="auto">
            <a:xfrm>
              <a:off x="384" y="2321"/>
              <a:ext cx="4992" cy="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6456" name="Group 72"/>
          <p:cNvGrpSpPr>
            <a:grpSpLocks/>
          </p:cNvGrpSpPr>
          <p:nvPr/>
        </p:nvGrpSpPr>
        <p:grpSpPr bwMode="auto">
          <a:xfrm>
            <a:off x="2132014" y="3832226"/>
            <a:ext cx="7926387" cy="574675"/>
            <a:chOff x="383" y="2414"/>
            <a:chExt cx="4993" cy="362"/>
          </a:xfrm>
        </p:grpSpPr>
        <p:sp>
          <p:nvSpPr>
            <p:cNvPr id="16422" name="Rectangle 38"/>
            <p:cNvSpPr>
              <a:spLocks noChangeArrowheads="1"/>
            </p:cNvSpPr>
            <p:nvPr/>
          </p:nvSpPr>
          <p:spPr bwMode="auto">
            <a:xfrm>
              <a:off x="383" y="2414"/>
              <a:ext cx="1686"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Inspect 70 Radios</a:t>
              </a:r>
            </a:p>
          </p:txBody>
        </p:sp>
        <p:sp>
          <p:nvSpPr>
            <p:cNvPr id="16423" name="Rectangle 39"/>
            <p:cNvSpPr>
              <a:spLocks noChangeArrowheads="1"/>
            </p:cNvSpPr>
            <p:nvPr/>
          </p:nvSpPr>
          <p:spPr bwMode="auto">
            <a:xfrm>
              <a:off x="2592" y="2414"/>
              <a:ext cx="109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 Defective</a:t>
              </a:r>
            </a:p>
          </p:txBody>
        </p:sp>
        <p:sp>
          <p:nvSpPr>
            <p:cNvPr id="16424" name="Rectangle 40"/>
            <p:cNvSpPr>
              <a:spLocks noChangeArrowheads="1"/>
            </p:cNvSpPr>
            <p:nvPr/>
          </p:nvSpPr>
          <p:spPr bwMode="auto">
            <a:xfrm>
              <a:off x="3805" y="2414"/>
              <a:ext cx="1223"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0, 1, 2, ..., 70</a:t>
              </a:r>
            </a:p>
          </p:txBody>
        </p:sp>
        <p:sp>
          <p:nvSpPr>
            <p:cNvPr id="16449" name="Line 65"/>
            <p:cNvSpPr>
              <a:spLocks noChangeShapeType="1"/>
            </p:cNvSpPr>
            <p:nvPr/>
          </p:nvSpPr>
          <p:spPr bwMode="auto">
            <a:xfrm>
              <a:off x="384" y="2776"/>
              <a:ext cx="4992" cy="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6457" name="Group 73"/>
          <p:cNvGrpSpPr>
            <a:grpSpLocks/>
          </p:cNvGrpSpPr>
          <p:nvPr/>
        </p:nvGrpSpPr>
        <p:grpSpPr bwMode="auto">
          <a:xfrm>
            <a:off x="2132014" y="4551364"/>
            <a:ext cx="7926387" cy="574675"/>
            <a:chOff x="383" y="2867"/>
            <a:chExt cx="4993" cy="362"/>
          </a:xfrm>
        </p:grpSpPr>
        <p:sp>
          <p:nvSpPr>
            <p:cNvPr id="16432" name="Rectangle 48"/>
            <p:cNvSpPr>
              <a:spLocks noChangeArrowheads="1"/>
            </p:cNvSpPr>
            <p:nvPr/>
          </p:nvSpPr>
          <p:spPr bwMode="auto">
            <a:xfrm>
              <a:off x="383" y="2867"/>
              <a:ext cx="1986"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Answer 33 Questions</a:t>
              </a:r>
            </a:p>
          </p:txBody>
        </p:sp>
        <p:sp>
          <p:nvSpPr>
            <p:cNvPr id="16433" name="Rectangle 49"/>
            <p:cNvSpPr>
              <a:spLocks noChangeArrowheads="1"/>
            </p:cNvSpPr>
            <p:nvPr/>
          </p:nvSpPr>
          <p:spPr bwMode="auto">
            <a:xfrm>
              <a:off x="2592" y="2867"/>
              <a:ext cx="90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 Correct</a:t>
              </a:r>
            </a:p>
          </p:txBody>
        </p:sp>
        <p:sp>
          <p:nvSpPr>
            <p:cNvPr id="16434" name="Rectangle 50"/>
            <p:cNvSpPr>
              <a:spLocks noChangeArrowheads="1"/>
            </p:cNvSpPr>
            <p:nvPr/>
          </p:nvSpPr>
          <p:spPr bwMode="auto">
            <a:xfrm>
              <a:off x="3805" y="2867"/>
              <a:ext cx="1223"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b="1" dirty="0"/>
                <a:t>0, 1, 2, ..., 33</a:t>
              </a:r>
            </a:p>
          </p:txBody>
        </p:sp>
        <p:sp>
          <p:nvSpPr>
            <p:cNvPr id="16450" name="Line 66"/>
            <p:cNvSpPr>
              <a:spLocks noChangeShapeType="1"/>
            </p:cNvSpPr>
            <p:nvPr/>
          </p:nvSpPr>
          <p:spPr bwMode="auto">
            <a:xfrm>
              <a:off x="384" y="3229"/>
              <a:ext cx="4992" cy="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sp>
        <p:nvSpPr>
          <p:cNvPr id="16451" name="Line 67"/>
          <p:cNvSpPr>
            <a:spLocks noChangeShapeType="1"/>
          </p:cNvSpPr>
          <p:nvPr/>
        </p:nvSpPr>
        <p:spPr bwMode="auto">
          <a:xfrm>
            <a:off x="5638800" y="2057400"/>
            <a:ext cx="0" cy="419100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6452" name="Line 68"/>
          <p:cNvSpPr>
            <a:spLocks noChangeShapeType="1"/>
          </p:cNvSpPr>
          <p:nvPr/>
        </p:nvSpPr>
        <p:spPr bwMode="auto">
          <a:xfrm>
            <a:off x="7559675" y="2057400"/>
            <a:ext cx="0" cy="419100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6453" name="Line 69"/>
          <p:cNvSpPr>
            <a:spLocks noChangeShapeType="1"/>
          </p:cNvSpPr>
          <p:nvPr/>
        </p:nvSpPr>
        <p:spPr bwMode="auto">
          <a:xfrm>
            <a:off x="2147888" y="2974975"/>
            <a:ext cx="7924800" cy="0"/>
          </a:xfrm>
          <a:prstGeom prst="line">
            <a:avLst/>
          </a:prstGeom>
          <a:noFill/>
          <a:ln w="5715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Tree>
    <p:extLst>
      <p:ext uri="{BB962C8B-B14F-4D97-AF65-F5344CB8AC3E}">
        <p14:creationId xmlns:p14="http://schemas.microsoft.com/office/powerpoint/2010/main" val="187767159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6459"/>
                                        </p:tgtEl>
                                        <p:attrNameLst>
                                          <p:attrName>style.visibility</p:attrName>
                                        </p:attrNameLst>
                                      </p:cBhvr>
                                      <p:to>
                                        <p:strVal val="visible"/>
                                      </p:to>
                                    </p:set>
                                    <p:animEffect transition="in" filter="wipe(left)">
                                      <p:cBhvr>
                                        <p:cTn id="7" dur="500"/>
                                        <p:tgtEl>
                                          <p:spTgt spid="16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456"/>
                                        </p:tgtEl>
                                        <p:attrNameLst>
                                          <p:attrName>style.visibility</p:attrName>
                                        </p:attrNameLst>
                                      </p:cBhvr>
                                      <p:to>
                                        <p:strVal val="visible"/>
                                      </p:to>
                                    </p:set>
                                    <p:animEffect transition="in" filter="wipe(left)">
                                      <p:cBhvr>
                                        <p:cTn id="12" dur="500"/>
                                        <p:tgtEl>
                                          <p:spTgt spid="164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57"/>
                                        </p:tgtEl>
                                        <p:attrNameLst>
                                          <p:attrName>style.visibility</p:attrName>
                                        </p:attrNameLst>
                                      </p:cBhvr>
                                      <p:to>
                                        <p:strVal val="visible"/>
                                      </p:to>
                                    </p:set>
                                    <p:animEffect transition="in" filter="wipe(left)">
                                      <p:cBhvr>
                                        <p:cTn id="17" dur="500"/>
                                        <p:tgtEl>
                                          <p:spTgt spid="164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458"/>
                                        </p:tgtEl>
                                        <p:attrNameLst>
                                          <p:attrName>style.visibility</p:attrName>
                                        </p:attrNameLst>
                                      </p:cBhvr>
                                      <p:to>
                                        <p:strVal val="visible"/>
                                      </p:to>
                                    </p:set>
                                    <p:animEffect transition="in" filter="wipe(left)">
                                      <p:cBhvr>
                                        <p:cTn id="22" dur="500"/>
                                        <p:tgtEl>
                                          <p:spTgt spid="16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t>Continuous </a:t>
            </a:r>
            <a:br>
              <a:rPr lang="en-US" altLang="en-US" b="1" dirty="0"/>
            </a:br>
            <a:r>
              <a:rPr lang="en-US" altLang="en-US" b="1" dirty="0"/>
              <a:t>Random Variable</a:t>
            </a:r>
          </a:p>
        </p:txBody>
      </p:sp>
      <p:sp>
        <p:nvSpPr>
          <p:cNvPr id="109571" name="Rectangle 3"/>
          <p:cNvSpPr>
            <a:spLocks noChangeArrowheads="1"/>
          </p:cNvSpPr>
          <p:nvPr/>
        </p:nvSpPr>
        <p:spPr bwMode="auto">
          <a:xfrm>
            <a:off x="2286000" y="1905000"/>
            <a:ext cx="800100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09572" name="Rectangle 4"/>
          <p:cNvSpPr>
            <a:spLocks noGrp="1" noChangeArrowheads="1"/>
          </p:cNvSpPr>
          <p:nvPr>
            <p:ph type="body" idx="1"/>
          </p:nvPr>
        </p:nvSpPr>
        <p:spPr>
          <a:xfrm>
            <a:off x="2133600" y="2133601"/>
            <a:ext cx="8077200" cy="361156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0" indent="0">
              <a:buClr>
                <a:srgbClr val="8E0D30"/>
              </a:buClr>
              <a:buNone/>
            </a:pPr>
            <a:r>
              <a:rPr lang="en-US" altLang="en-US" dirty="0">
                <a:solidFill>
                  <a:srgbClr val="141413"/>
                </a:solidFill>
              </a:rPr>
              <a:t>Random variables that can assume values corresponding to any of the points contained in one or more intervals (i.e., values that are infinite and uncountable) are called </a:t>
            </a:r>
            <a:r>
              <a:rPr lang="en-US" altLang="en-US" b="1" dirty="0">
                <a:solidFill>
                  <a:srgbClr val="141413"/>
                </a:solidFill>
              </a:rPr>
              <a:t>continuous</a:t>
            </a:r>
            <a:r>
              <a:rPr lang="en-US" altLang="en-US" dirty="0">
                <a:solidFill>
                  <a:srgbClr val="141413"/>
                </a:solidFill>
              </a:rPr>
              <a:t>.</a:t>
            </a:r>
          </a:p>
        </p:txBody>
      </p:sp>
    </p:spTree>
    <p:extLst>
      <p:ext uri="{BB962C8B-B14F-4D97-AF65-F5344CB8AC3E}">
        <p14:creationId xmlns:p14="http://schemas.microsoft.com/office/powerpoint/2010/main" val="2537596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Effect transition="in" filter="wipe(left)">
                                      <p:cBhvr>
                                        <p:cTn id="7" dur="500"/>
                                        <p:tgtEl>
                                          <p:spTgt spid="109572">
                                            <p:txEl>
                                              <p:pRg st="0" end="0"/>
                                            </p:txEl>
                                          </p:spTgt>
                                        </p:tgtEl>
                                      </p:cBhvr>
                                    </p:animEffect>
                                  </p:childTnLst>
                                  <p:subTnLst>
                                    <p:animClr clrSpc="rgb" dir="cw">
                                      <p:cBhvr override="childStyle">
                                        <p:cTn dur="1" fill="hold" display="0" masterRel="nextClick" afterEffect="1"/>
                                        <p:tgtEl>
                                          <p:spTgt spid="109572">
                                            <p:txEl>
                                              <p:pRg st="0" end="0"/>
                                            </p:txEl>
                                          </p:spTgt>
                                        </p:tgtEl>
                                        <p:attrNameLst>
                                          <p:attrName>ppt_c</p:attrName>
                                        </p:attrNameLst>
                                      </p:cBhvr>
                                      <p:to>
                                        <a:srgbClr val="B0D46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Today’s topics</a:t>
            </a:r>
          </a:p>
        </p:txBody>
      </p:sp>
      <p:sp>
        <p:nvSpPr>
          <p:cNvPr id="3" name="Content Placeholder 2"/>
          <p:cNvSpPr>
            <a:spLocks noGrp="1"/>
          </p:cNvSpPr>
          <p:nvPr>
            <p:ph idx="1"/>
          </p:nvPr>
        </p:nvSpPr>
        <p:spPr>
          <a:xfrm>
            <a:off x="6049182" y="802638"/>
            <a:ext cx="5408696" cy="5252722"/>
          </a:xfrm>
        </p:spPr>
        <p:txBody>
          <a:bodyPr anchor="ctr">
            <a:normAutofit/>
          </a:bodyPr>
          <a:lstStyle/>
          <a:p>
            <a:pPr marL="571500" indent="-571500">
              <a:buFont typeface="+mj-lt"/>
              <a:buAutoNum type="romanUcPeriod"/>
            </a:pPr>
            <a:r>
              <a:rPr lang="en-US" sz="1300"/>
              <a:t>Very short Review </a:t>
            </a:r>
          </a:p>
          <a:p>
            <a:pPr marL="571500" indent="-571500">
              <a:buFont typeface="+mj-lt"/>
              <a:buAutoNum type="romanUcPeriod"/>
            </a:pPr>
            <a:r>
              <a:rPr lang="en-US" sz="1300"/>
              <a:t>Univariate Data</a:t>
            </a:r>
            <a:br>
              <a:rPr lang="en-US" sz="1300"/>
            </a:br>
            <a:r>
              <a:rPr lang="en-US" sz="1300"/>
              <a:t> In statistics</a:t>
            </a:r>
          </a:p>
          <a:p>
            <a:pPr marL="457200" lvl="1" indent="0">
              <a:buNone/>
            </a:pPr>
            <a:r>
              <a:rPr lang="en-US" sz="1300"/>
              <a:t>    In R</a:t>
            </a:r>
          </a:p>
          <a:p>
            <a:pPr marL="457200" lvl="1" indent="0">
              <a:buNone/>
            </a:pPr>
            <a:r>
              <a:rPr lang="en-US" sz="1300"/>
              <a:t>   Categorical data</a:t>
            </a:r>
          </a:p>
          <a:p>
            <a:pPr marL="571500" indent="-571500">
              <a:buFont typeface="+mj-lt"/>
              <a:buAutoNum type="romanUcPeriod"/>
            </a:pPr>
            <a:r>
              <a:rPr lang="en-US" sz="1300"/>
              <a:t>Bivariate Data</a:t>
            </a:r>
          </a:p>
          <a:p>
            <a:pPr marL="457200" lvl="1" indent="0">
              <a:buNone/>
            </a:pPr>
            <a:r>
              <a:rPr lang="en-US" sz="1300"/>
              <a:t>   In statistics </a:t>
            </a:r>
          </a:p>
          <a:p>
            <a:pPr marL="457200" lvl="1" indent="0">
              <a:buNone/>
            </a:pPr>
            <a:r>
              <a:rPr lang="en-US" sz="1300"/>
              <a:t>   In R</a:t>
            </a:r>
          </a:p>
          <a:p>
            <a:pPr marL="0" indent="0">
              <a:buNone/>
            </a:pPr>
            <a:r>
              <a:rPr lang="en-US" sz="1300"/>
              <a:t>         Bivariate data: numerical vs. numerical</a:t>
            </a:r>
            <a:br>
              <a:rPr lang="en-US" sz="1300"/>
            </a:br>
            <a:r>
              <a:rPr lang="en-US" sz="1300"/>
              <a:t>iv. Multivariate Data</a:t>
            </a:r>
          </a:p>
          <a:p>
            <a:pPr marL="457200" lvl="1" indent="0">
              <a:buNone/>
            </a:pPr>
            <a:r>
              <a:rPr lang="en-US" sz="1300"/>
              <a:t>In statistics</a:t>
            </a:r>
          </a:p>
          <a:p>
            <a:pPr marL="457200" lvl="1" indent="0">
              <a:buNone/>
            </a:pPr>
            <a:r>
              <a:rPr lang="en-US" sz="1300"/>
              <a:t>In R </a:t>
            </a:r>
          </a:p>
          <a:p>
            <a:pPr marL="0" indent="0">
              <a:buNone/>
            </a:pPr>
            <a:r>
              <a:rPr lang="en-US" sz="1300"/>
              <a:t>v.         Random Data</a:t>
            </a:r>
          </a:p>
          <a:p>
            <a:pPr marL="0" indent="0">
              <a:buNone/>
            </a:pPr>
            <a:r>
              <a:rPr lang="en-US" sz="1300"/>
              <a:t>vi.       Math Functions </a:t>
            </a:r>
          </a:p>
          <a:p>
            <a:pPr marL="0" indent="0">
              <a:buNone/>
            </a:pPr>
            <a:r>
              <a:rPr lang="en-US" sz="1300"/>
              <a:t>           Sorting</a:t>
            </a:r>
          </a:p>
          <a:p>
            <a:pPr marL="0" indent="0">
              <a:buNone/>
            </a:pPr>
            <a:r>
              <a:rPr lang="en-US" sz="1300"/>
              <a:t>vii.       If we will have time</a:t>
            </a:r>
            <a:r>
              <a:rPr lang="en-US" sz="1300" b="1"/>
              <a:t>, Linear Algebra Operations </a:t>
            </a:r>
            <a:r>
              <a:rPr lang="en-US" sz="1300"/>
              <a:t>on </a:t>
            </a:r>
            <a:r>
              <a:rPr lang="en-US" sz="1300" b="1"/>
              <a:t>Vectors and</a:t>
            </a:r>
            <a:br>
              <a:rPr lang="en-US" sz="1300" b="1"/>
            </a:br>
            <a:r>
              <a:rPr lang="en-US" sz="1300" b="1"/>
              <a:t>            Matrices </a:t>
            </a:r>
            <a:br>
              <a:rPr lang="en-US" sz="1300"/>
            </a:br>
            <a:r>
              <a:rPr lang="en-US" sz="1300"/>
              <a:t> </a:t>
            </a:r>
          </a:p>
          <a:p>
            <a:pPr marL="0" indent="0">
              <a:buNone/>
            </a:pPr>
            <a:endParaRPr lang="en-US" sz="1300"/>
          </a:p>
          <a:p>
            <a:pPr marL="0" indent="0">
              <a:buNone/>
            </a:pPr>
            <a:endParaRPr lang="en-US" sz="1300"/>
          </a:p>
        </p:txBody>
      </p:sp>
    </p:spTree>
    <p:extLst>
      <p:ext uri="{BB962C8B-B14F-4D97-AF65-F5344CB8AC3E}">
        <p14:creationId xmlns:p14="http://schemas.microsoft.com/office/powerpoint/2010/main" val="12124861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latin typeface="Arial" charset="0"/>
              </a:rPr>
              <a:t>Continuous Random Variable Examples</a:t>
            </a:r>
          </a:p>
        </p:txBody>
      </p:sp>
      <p:grpSp>
        <p:nvGrpSpPr>
          <p:cNvPr id="111692" name="Group 76"/>
          <p:cNvGrpSpPr>
            <a:grpSpLocks/>
          </p:cNvGrpSpPr>
          <p:nvPr/>
        </p:nvGrpSpPr>
        <p:grpSpPr bwMode="auto">
          <a:xfrm>
            <a:off x="2135189" y="4935538"/>
            <a:ext cx="7513637" cy="868362"/>
            <a:chOff x="385" y="3109"/>
            <a:chExt cx="4733" cy="547"/>
          </a:xfrm>
        </p:grpSpPr>
        <p:sp>
          <p:nvSpPr>
            <p:cNvPr id="111674" name="Rectangle 58"/>
            <p:cNvSpPr>
              <a:spLocks noChangeArrowheads="1"/>
            </p:cNvSpPr>
            <p:nvPr/>
          </p:nvSpPr>
          <p:spPr bwMode="auto">
            <a:xfrm>
              <a:off x="385" y="3109"/>
              <a:ext cx="1336"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Measure Time</a:t>
              </a:r>
            </a:p>
          </p:txBody>
        </p:sp>
        <p:sp>
          <p:nvSpPr>
            <p:cNvPr id="111675" name="Rectangle 59"/>
            <p:cNvSpPr>
              <a:spLocks noChangeArrowheads="1"/>
            </p:cNvSpPr>
            <p:nvPr/>
          </p:nvSpPr>
          <p:spPr bwMode="auto">
            <a:xfrm>
              <a:off x="385" y="3350"/>
              <a:ext cx="1575"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Between Arrivals</a:t>
              </a:r>
            </a:p>
          </p:txBody>
        </p:sp>
        <p:sp>
          <p:nvSpPr>
            <p:cNvPr id="111676" name="Rectangle 60"/>
            <p:cNvSpPr>
              <a:spLocks noChangeArrowheads="1"/>
            </p:cNvSpPr>
            <p:nvPr/>
          </p:nvSpPr>
          <p:spPr bwMode="auto">
            <a:xfrm>
              <a:off x="2594" y="3109"/>
              <a:ext cx="117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Inter-Arrival</a:t>
              </a:r>
            </a:p>
          </p:txBody>
        </p:sp>
        <p:sp>
          <p:nvSpPr>
            <p:cNvPr id="111677" name="Rectangle 61"/>
            <p:cNvSpPr>
              <a:spLocks noChangeArrowheads="1"/>
            </p:cNvSpPr>
            <p:nvPr/>
          </p:nvSpPr>
          <p:spPr bwMode="auto">
            <a:xfrm>
              <a:off x="2594" y="3350"/>
              <a:ext cx="55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Time</a:t>
              </a:r>
            </a:p>
          </p:txBody>
        </p:sp>
        <p:sp>
          <p:nvSpPr>
            <p:cNvPr id="111678" name="Rectangle 62"/>
            <p:cNvSpPr>
              <a:spLocks noChangeArrowheads="1"/>
            </p:cNvSpPr>
            <p:nvPr/>
          </p:nvSpPr>
          <p:spPr bwMode="auto">
            <a:xfrm>
              <a:off x="3808" y="3109"/>
              <a:ext cx="131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0, 1.3, 2.78, ...</a:t>
              </a:r>
            </a:p>
          </p:txBody>
        </p:sp>
      </p:grpSp>
      <p:sp>
        <p:nvSpPr>
          <p:cNvPr id="111679" name="Rectangle 63"/>
          <p:cNvSpPr>
            <a:spLocks noChangeArrowheads="1"/>
          </p:cNvSpPr>
          <p:nvPr/>
        </p:nvSpPr>
        <p:spPr bwMode="auto">
          <a:xfrm>
            <a:off x="2147888" y="2329934"/>
            <a:ext cx="7924800" cy="369332"/>
          </a:xfrm>
          <a:prstGeom prst="rect">
            <a:avLst/>
          </a:prstGeom>
          <a:solidFill>
            <a:srgbClr val="E9F05A">
              <a:alpha val="7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dirty="0"/>
          </a:p>
        </p:txBody>
      </p:sp>
      <p:sp>
        <p:nvSpPr>
          <p:cNvPr id="111680" name="Rectangle 64"/>
          <p:cNvSpPr>
            <a:spLocks noChangeArrowheads="1"/>
          </p:cNvSpPr>
          <p:nvPr/>
        </p:nvSpPr>
        <p:spPr bwMode="auto">
          <a:xfrm>
            <a:off x="2835275" y="2227264"/>
            <a:ext cx="1899560"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800" b="1" dirty="0"/>
              <a:t>Experiment</a:t>
            </a:r>
          </a:p>
        </p:txBody>
      </p:sp>
      <p:sp>
        <p:nvSpPr>
          <p:cNvPr id="111681" name="Rectangle 65"/>
          <p:cNvSpPr>
            <a:spLocks noChangeArrowheads="1"/>
          </p:cNvSpPr>
          <p:nvPr/>
        </p:nvSpPr>
        <p:spPr bwMode="auto">
          <a:xfrm>
            <a:off x="5815014" y="2062164"/>
            <a:ext cx="1431483"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800" b="1" dirty="0"/>
              <a:t>Random</a:t>
            </a:r>
            <a:br>
              <a:rPr lang="en-US" altLang="en-US" sz="2800" b="1" dirty="0"/>
            </a:br>
            <a:r>
              <a:rPr lang="en-US" altLang="en-US" sz="2800" b="1" dirty="0"/>
              <a:t>Variable</a:t>
            </a:r>
          </a:p>
        </p:txBody>
      </p:sp>
      <p:sp>
        <p:nvSpPr>
          <p:cNvPr id="111682" name="Rectangle 66"/>
          <p:cNvSpPr>
            <a:spLocks noChangeArrowheads="1"/>
          </p:cNvSpPr>
          <p:nvPr/>
        </p:nvSpPr>
        <p:spPr bwMode="auto">
          <a:xfrm>
            <a:off x="7989889" y="2062164"/>
            <a:ext cx="14065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800" b="1" dirty="0"/>
              <a:t>Possible</a:t>
            </a:r>
            <a:br>
              <a:rPr lang="en-US" altLang="en-US" sz="2800" b="1" dirty="0"/>
            </a:br>
            <a:r>
              <a:rPr lang="en-US" altLang="en-US" sz="2800" b="1" dirty="0"/>
              <a:t>Values</a:t>
            </a:r>
          </a:p>
        </p:txBody>
      </p:sp>
      <p:sp>
        <p:nvSpPr>
          <p:cNvPr id="111683" name="Line 67"/>
          <p:cNvSpPr>
            <a:spLocks noChangeShapeType="1"/>
          </p:cNvSpPr>
          <p:nvPr/>
        </p:nvSpPr>
        <p:spPr bwMode="auto">
          <a:xfrm>
            <a:off x="2147888" y="2974975"/>
            <a:ext cx="7924800" cy="0"/>
          </a:xfrm>
          <a:prstGeom prst="line">
            <a:avLst/>
          </a:prstGeom>
          <a:noFill/>
          <a:ln w="5715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nvGrpSpPr>
          <p:cNvPr id="111689" name="Group 73"/>
          <p:cNvGrpSpPr>
            <a:grpSpLocks/>
          </p:cNvGrpSpPr>
          <p:nvPr/>
        </p:nvGrpSpPr>
        <p:grpSpPr bwMode="auto">
          <a:xfrm>
            <a:off x="2133600" y="3028950"/>
            <a:ext cx="7924800" cy="552450"/>
            <a:chOff x="384" y="1908"/>
            <a:chExt cx="4992" cy="348"/>
          </a:xfrm>
        </p:grpSpPr>
        <p:sp>
          <p:nvSpPr>
            <p:cNvPr id="111644" name="Rectangle 28"/>
            <p:cNvSpPr>
              <a:spLocks noChangeArrowheads="1"/>
            </p:cNvSpPr>
            <p:nvPr/>
          </p:nvSpPr>
          <p:spPr bwMode="auto">
            <a:xfrm>
              <a:off x="385" y="1908"/>
              <a:ext cx="165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Weigh 100 People</a:t>
              </a:r>
            </a:p>
          </p:txBody>
        </p:sp>
        <p:sp>
          <p:nvSpPr>
            <p:cNvPr id="111645" name="Rectangle 29"/>
            <p:cNvSpPr>
              <a:spLocks noChangeArrowheads="1"/>
            </p:cNvSpPr>
            <p:nvPr/>
          </p:nvSpPr>
          <p:spPr bwMode="auto">
            <a:xfrm>
              <a:off x="2594" y="1908"/>
              <a:ext cx="726"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Weight</a:t>
              </a:r>
            </a:p>
          </p:txBody>
        </p:sp>
        <p:sp>
          <p:nvSpPr>
            <p:cNvPr id="111646" name="Rectangle 30"/>
            <p:cNvSpPr>
              <a:spLocks noChangeArrowheads="1"/>
            </p:cNvSpPr>
            <p:nvPr/>
          </p:nvSpPr>
          <p:spPr bwMode="auto">
            <a:xfrm>
              <a:off x="3808" y="1908"/>
              <a:ext cx="105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45.1, 78, ...</a:t>
              </a:r>
            </a:p>
          </p:txBody>
        </p:sp>
        <p:sp>
          <p:nvSpPr>
            <p:cNvPr id="111684" name="Line 68"/>
            <p:cNvSpPr>
              <a:spLocks noChangeShapeType="1"/>
            </p:cNvSpPr>
            <p:nvPr/>
          </p:nvSpPr>
          <p:spPr bwMode="auto">
            <a:xfrm>
              <a:off x="384" y="2256"/>
              <a:ext cx="4992" cy="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11690" name="Group 74"/>
          <p:cNvGrpSpPr>
            <a:grpSpLocks/>
          </p:cNvGrpSpPr>
          <p:nvPr/>
        </p:nvGrpSpPr>
        <p:grpSpPr bwMode="auto">
          <a:xfrm>
            <a:off x="2133600" y="3663951"/>
            <a:ext cx="7924800" cy="588963"/>
            <a:chOff x="384" y="2308"/>
            <a:chExt cx="4992" cy="371"/>
          </a:xfrm>
        </p:grpSpPr>
        <p:sp>
          <p:nvSpPr>
            <p:cNvPr id="111654" name="Rectangle 38"/>
            <p:cNvSpPr>
              <a:spLocks noChangeArrowheads="1"/>
            </p:cNvSpPr>
            <p:nvPr/>
          </p:nvSpPr>
          <p:spPr bwMode="auto">
            <a:xfrm>
              <a:off x="385" y="2308"/>
              <a:ext cx="1616"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Measure Part Life</a:t>
              </a:r>
            </a:p>
          </p:txBody>
        </p:sp>
        <p:sp>
          <p:nvSpPr>
            <p:cNvPr id="111655" name="Rectangle 39"/>
            <p:cNvSpPr>
              <a:spLocks noChangeArrowheads="1"/>
            </p:cNvSpPr>
            <p:nvPr/>
          </p:nvSpPr>
          <p:spPr bwMode="auto">
            <a:xfrm>
              <a:off x="2594" y="2308"/>
              <a:ext cx="622"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Hours</a:t>
              </a:r>
            </a:p>
          </p:txBody>
        </p:sp>
        <p:sp>
          <p:nvSpPr>
            <p:cNvPr id="111656" name="Rectangle 40"/>
            <p:cNvSpPr>
              <a:spLocks noChangeArrowheads="1"/>
            </p:cNvSpPr>
            <p:nvPr/>
          </p:nvSpPr>
          <p:spPr bwMode="auto">
            <a:xfrm>
              <a:off x="3808" y="2308"/>
              <a:ext cx="12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900, 875.9, ...</a:t>
              </a:r>
            </a:p>
          </p:txBody>
        </p:sp>
        <p:sp>
          <p:nvSpPr>
            <p:cNvPr id="111685" name="Line 69"/>
            <p:cNvSpPr>
              <a:spLocks noChangeShapeType="1"/>
            </p:cNvSpPr>
            <p:nvPr/>
          </p:nvSpPr>
          <p:spPr bwMode="auto">
            <a:xfrm>
              <a:off x="384" y="2679"/>
              <a:ext cx="4992" cy="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11691" name="Group 75"/>
          <p:cNvGrpSpPr>
            <a:grpSpLocks/>
          </p:cNvGrpSpPr>
          <p:nvPr/>
        </p:nvGrpSpPr>
        <p:grpSpPr bwMode="auto">
          <a:xfrm>
            <a:off x="2133600" y="4300538"/>
            <a:ext cx="7924800" cy="576262"/>
            <a:chOff x="384" y="2709"/>
            <a:chExt cx="4992" cy="363"/>
          </a:xfrm>
        </p:grpSpPr>
        <p:sp>
          <p:nvSpPr>
            <p:cNvPr id="111664" name="Rectangle 48"/>
            <p:cNvSpPr>
              <a:spLocks noChangeArrowheads="1"/>
            </p:cNvSpPr>
            <p:nvPr/>
          </p:nvSpPr>
          <p:spPr bwMode="auto">
            <a:xfrm>
              <a:off x="385" y="2709"/>
              <a:ext cx="203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Amount spent on food</a:t>
              </a:r>
            </a:p>
          </p:txBody>
        </p:sp>
        <p:sp>
          <p:nvSpPr>
            <p:cNvPr id="111665" name="Rectangle 49"/>
            <p:cNvSpPr>
              <a:spLocks noChangeArrowheads="1"/>
            </p:cNvSpPr>
            <p:nvPr/>
          </p:nvSpPr>
          <p:spPr bwMode="auto">
            <a:xfrm>
              <a:off x="2594" y="2709"/>
              <a:ext cx="937"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 amount</a:t>
              </a:r>
            </a:p>
          </p:txBody>
        </p:sp>
        <p:sp>
          <p:nvSpPr>
            <p:cNvPr id="111666" name="Rectangle 50"/>
            <p:cNvSpPr>
              <a:spLocks noChangeArrowheads="1"/>
            </p:cNvSpPr>
            <p:nvPr/>
          </p:nvSpPr>
          <p:spPr bwMode="auto">
            <a:xfrm>
              <a:off x="3808" y="2709"/>
              <a:ext cx="1165"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600" dirty="0"/>
                <a:t>54.12, 42, ...</a:t>
              </a:r>
            </a:p>
          </p:txBody>
        </p:sp>
        <p:sp>
          <p:nvSpPr>
            <p:cNvPr id="111686" name="Line 70"/>
            <p:cNvSpPr>
              <a:spLocks noChangeShapeType="1"/>
            </p:cNvSpPr>
            <p:nvPr/>
          </p:nvSpPr>
          <p:spPr bwMode="auto">
            <a:xfrm>
              <a:off x="384" y="3072"/>
              <a:ext cx="4992" cy="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sp>
        <p:nvSpPr>
          <p:cNvPr id="111687" name="Line 71"/>
          <p:cNvSpPr>
            <a:spLocks noChangeShapeType="1"/>
          </p:cNvSpPr>
          <p:nvPr/>
        </p:nvSpPr>
        <p:spPr bwMode="auto">
          <a:xfrm>
            <a:off x="5638800" y="2057400"/>
            <a:ext cx="0" cy="381000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11688" name="Line 72"/>
          <p:cNvSpPr>
            <a:spLocks noChangeShapeType="1"/>
          </p:cNvSpPr>
          <p:nvPr/>
        </p:nvSpPr>
        <p:spPr bwMode="auto">
          <a:xfrm>
            <a:off x="7559675" y="2057400"/>
            <a:ext cx="0" cy="3810000"/>
          </a:xfrm>
          <a:prstGeom prst="line">
            <a:avLst/>
          </a:prstGeom>
          <a:noFill/>
          <a:ln w="3810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Tree>
    <p:extLst>
      <p:ext uri="{BB962C8B-B14F-4D97-AF65-F5344CB8AC3E}">
        <p14:creationId xmlns:p14="http://schemas.microsoft.com/office/powerpoint/2010/main" val="19010390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1689"/>
                                        </p:tgtEl>
                                        <p:attrNameLst>
                                          <p:attrName>style.visibility</p:attrName>
                                        </p:attrNameLst>
                                      </p:cBhvr>
                                      <p:to>
                                        <p:strVal val="visible"/>
                                      </p:to>
                                    </p:set>
                                    <p:animEffect transition="in" filter="wipe(left)">
                                      <p:cBhvr>
                                        <p:cTn id="7" dur="500"/>
                                        <p:tgtEl>
                                          <p:spTgt spid="1116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690"/>
                                        </p:tgtEl>
                                        <p:attrNameLst>
                                          <p:attrName>style.visibility</p:attrName>
                                        </p:attrNameLst>
                                      </p:cBhvr>
                                      <p:to>
                                        <p:strVal val="visible"/>
                                      </p:to>
                                    </p:set>
                                    <p:animEffect transition="in" filter="wipe(left)">
                                      <p:cBhvr>
                                        <p:cTn id="12" dur="500"/>
                                        <p:tgtEl>
                                          <p:spTgt spid="1116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1691"/>
                                        </p:tgtEl>
                                        <p:attrNameLst>
                                          <p:attrName>style.visibility</p:attrName>
                                        </p:attrNameLst>
                                      </p:cBhvr>
                                      <p:to>
                                        <p:strVal val="visible"/>
                                      </p:to>
                                    </p:set>
                                    <p:animEffect transition="in" filter="wipe(left)">
                                      <p:cBhvr>
                                        <p:cTn id="17" dur="500"/>
                                        <p:tgtEl>
                                          <p:spTgt spid="111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92"/>
                                        </p:tgtEl>
                                        <p:attrNameLst>
                                          <p:attrName>style.visibility</p:attrName>
                                        </p:attrNameLst>
                                      </p:cBhvr>
                                      <p:to>
                                        <p:strVal val="visible"/>
                                      </p:to>
                                    </p:set>
                                    <p:animEffect transition="in" filter="wipe(left)">
                                      <p:cBhvr>
                                        <p:cTn id="22" dur="500"/>
                                        <p:tgtEl>
                                          <p:spTgt spid="111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latin typeface="Arial" charset="0"/>
              </a:rPr>
              <a:t>Discrete </a:t>
            </a:r>
            <a:br>
              <a:rPr lang="en-US" altLang="en-US" b="1" dirty="0">
                <a:latin typeface="Arial" charset="0"/>
              </a:rPr>
            </a:br>
            <a:r>
              <a:rPr lang="en-US" altLang="en-US" b="1" dirty="0">
                <a:latin typeface="Arial" charset="0"/>
              </a:rPr>
              <a:t>Probability Distribution</a:t>
            </a:r>
          </a:p>
        </p:txBody>
      </p:sp>
      <p:sp>
        <p:nvSpPr>
          <p:cNvPr id="17411" name="Rectangle 3"/>
          <p:cNvSpPr>
            <a:spLocks noGrp="1" noChangeArrowheads="1"/>
          </p:cNvSpPr>
          <p:nvPr>
            <p:ph type="body" idx="1"/>
          </p:nvPr>
        </p:nvSpPr>
        <p:spPr>
          <a:xfrm>
            <a:off x="2133600" y="2590800"/>
            <a:ext cx="8305800" cy="35052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0" indent="0">
              <a:buClr>
                <a:srgbClr val="8E0D30"/>
              </a:buClr>
              <a:buNone/>
            </a:pPr>
            <a:r>
              <a:rPr lang="en-US" altLang="en-US" dirty="0">
                <a:solidFill>
                  <a:srgbClr val="141413"/>
                </a:solidFill>
              </a:rPr>
              <a:t>The </a:t>
            </a:r>
            <a:r>
              <a:rPr lang="en-US" altLang="en-US" b="1" dirty="0">
                <a:solidFill>
                  <a:srgbClr val="141413"/>
                </a:solidFill>
              </a:rPr>
              <a:t>probability distribution</a:t>
            </a:r>
            <a:r>
              <a:rPr lang="en-US" altLang="en-US" dirty="0">
                <a:solidFill>
                  <a:srgbClr val="141413"/>
                </a:solidFill>
              </a:rPr>
              <a:t> of a </a:t>
            </a:r>
            <a:r>
              <a:rPr lang="en-US" altLang="en-US" b="1" dirty="0">
                <a:solidFill>
                  <a:srgbClr val="141413"/>
                </a:solidFill>
              </a:rPr>
              <a:t>discrete random variable</a:t>
            </a:r>
            <a:r>
              <a:rPr lang="en-US" altLang="en-US" dirty="0">
                <a:solidFill>
                  <a:srgbClr val="141413"/>
                </a:solidFill>
              </a:rPr>
              <a:t> is a graph, table, or formula that specifies the probability associated with each possible value the random variable can assume.</a:t>
            </a:r>
          </a:p>
        </p:txBody>
      </p:sp>
    </p:spTree>
    <p:extLst>
      <p:ext uri="{BB962C8B-B14F-4D97-AF65-F5344CB8AC3E}">
        <p14:creationId xmlns:p14="http://schemas.microsoft.com/office/powerpoint/2010/main" val="159585620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subTnLst>
                                    <p:animClr clrSpc="rgb" dir="cw">
                                      <p:cBhvr override="childStyle">
                                        <p:cTn dur="1" fill="hold" display="0" masterRel="nextClick" afterEffect="1"/>
                                        <p:tgtEl>
                                          <p:spTgt spid="17411">
                                            <p:txEl>
                                              <p:pRg st="0" end="0"/>
                                            </p:txEl>
                                          </p:spTgt>
                                        </p:tgtEl>
                                        <p:attrNameLst>
                                          <p:attrName>ppt_c</p:attrName>
                                        </p:attrNameLst>
                                      </p:cBhvr>
                                      <p:to>
                                        <a:srgbClr val="B0D46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1981200" y="274638"/>
            <a:ext cx="8229600" cy="2392362"/>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latin typeface="Arial" charset="0"/>
              </a:rPr>
              <a:t>Requirements for the </a:t>
            </a:r>
            <a:br>
              <a:rPr lang="en-US" altLang="en-US" b="1" dirty="0">
                <a:latin typeface="Arial" charset="0"/>
              </a:rPr>
            </a:br>
            <a:r>
              <a:rPr lang="en-US" altLang="en-US" b="1" dirty="0">
                <a:latin typeface="Arial" charset="0"/>
              </a:rPr>
              <a:t>Probability Distribution of a Discrete Random Variable </a:t>
            </a:r>
            <a:r>
              <a:rPr lang="en-US" altLang="en-US" b="1" i="1" dirty="0">
                <a:latin typeface="Arial" charset="0"/>
              </a:rPr>
              <a:t>x</a:t>
            </a:r>
            <a:endParaRPr lang="en-US" altLang="en-US" b="1" dirty="0">
              <a:latin typeface="Arial" charset="0"/>
            </a:endParaRPr>
          </a:p>
        </p:txBody>
      </p:sp>
      <p:sp>
        <p:nvSpPr>
          <p:cNvPr id="333827" name="Rectangle 3"/>
          <p:cNvSpPr>
            <a:spLocks noGrp="1" noChangeArrowheads="1"/>
          </p:cNvSpPr>
          <p:nvPr>
            <p:ph type="body" idx="1"/>
          </p:nvPr>
        </p:nvSpPr>
        <p:spPr>
          <a:xfrm>
            <a:off x="2133600" y="3048000"/>
            <a:ext cx="8305800" cy="32766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463550" indent="-463550">
              <a:spcBef>
                <a:spcPct val="33000"/>
              </a:spcBef>
              <a:buClr>
                <a:srgbClr val="8E0D30"/>
              </a:buClr>
              <a:buFontTx/>
              <a:buAutoNum type="arabicPeriod"/>
            </a:pPr>
            <a:r>
              <a:rPr lang="en-US" altLang="en-US" dirty="0"/>
              <a:t>  </a:t>
            </a:r>
            <a:r>
              <a:rPr lang="en-US" altLang="en-US" i="1" dirty="0"/>
              <a:t>p</a:t>
            </a:r>
            <a:r>
              <a:rPr lang="en-US" altLang="en-US" dirty="0"/>
              <a:t>(</a:t>
            </a:r>
            <a:r>
              <a:rPr lang="en-US" altLang="en-US" i="1" dirty="0"/>
              <a:t>x</a:t>
            </a:r>
            <a:r>
              <a:rPr lang="en-US" altLang="en-US" dirty="0"/>
              <a:t>)  ≥ 0 for all values of </a:t>
            </a:r>
            <a:r>
              <a:rPr lang="en-US" altLang="en-US" i="1" dirty="0"/>
              <a:t>x</a:t>
            </a:r>
          </a:p>
          <a:p>
            <a:pPr marL="463550" indent="-463550">
              <a:spcBef>
                <a:spcPct val="33000"/>
              </a:spcBef>
              <a:buClr>
                <a:srgbClr val="8E0D30"/>
              </a:buClr>
              <a:buFontTx/>
              <a:buAutoNum type="arabicPeriod"/>
            </a:pPr>
            <a:r>
              <a:rPr lang="en-US" altLang="en-US" dirty="0">
                <a:latin typeface="Symbol" charset="2"/>
              </a:rPr>
              <a:t></a:t>
            </a:r>
            <a:r>
              <a:rPr lang="en-US" altLang="en-US" dirty="0"/>
              <a:t> </a:t>
            </a:r>
            <a:r>
              <a:rPr lang="en-US" altLang="en-US" i="1" dirty="0"/>
              <a:t>p</a:t>
            </a:r>
            <a:r>
              <a:rPr lang="en-US" altLang="en-US" dirty="0"/>
              <a:t>(</a:t>
            </a:r>
            <a:r>
              <a:rPr lang="en-US" altLang="en-US" i="1" dirty="0"/>
              <a:t>x</a:t>
            </a:r>
            <a:r>
              <a:rPr lang="en-US" altLang="en-US" dirty="0"/>
              <a:t>) = 1</a:t>
            </a:r>
          </a:p>
          <a:p>
            <a:pPr marL="463550" indent="-463550">
              <a:spcBef>
                <a:spcPct val="33000"/>
              </a:spcBef>
              <a:buClr>
                <a:srgbClr val="8E0D30"/>
              </a:buClr>
              <a:buNone/>
            </a:pPr>
            <a:endParaRPr lang="en-US" altLang="en-US" dirty="0"/>
          </a:p>
          <a:p>
            <a:pPr marL="463550" indent="-463550">
              <a:spcBef>
                <a:spcPct val="33000"/>
              </a:spcBef>
              <a:buClr>
                <a:srgbClr val="8E0D30"/>
              </a:buClr>
              <a:buNone/>
            </a:pPr>
            <a:r>
              <a:rPr lang="en-US" altLang="en-US" dirty="0"/>
              <a:t>where the summation of </a:t>
            </a:r>
            <a:r>
              <a:rPr lang="en-US" altLang="en-US" i="1" dirty="0"/>
              <a:t>p</a:t>
            </a:r>
            <a:r>
              <a:rPr lang="en-US" altLang="en-US" dirty="0"/>
              <a:t>(</a:t>
            </a:r>
            <a:r>
              <a:rPr lang="en-US" altLang="en-US" i="1" dirty="0"/>
              <a:t>x</a:t>
            </a:r>
            <a:r>
              <a:rPr lang="en-US" altLang="en-US" dirty="0"/>
              <a:t>) is over all possible</a:t>
            </a:r>
          </a:p>
          <a:p>
            <a:pPr marL="463550" indent="-463550">
              <a:spcBef>
                <a:spcPct val="33000"/>
              </a:spcBef>
              <a:buClr>
                <a:srgbClr val="8E0D30"/>
              </a:buClr>
              <a:buNone/>
            </a:pPr>
            <a:r>
              <a:rPr lang="en-US" altLang="en-US" dirty="0"/>
              <a:t>values of </a:t>
            </a:r>
            <a:r>
              <a:rPr lang="en-US" altLang="en-US" i="1" dirty="0"/>
              <a:t>x</a:t>
            </a:r>
            <a:r>
              <a:rPr lang="en-US" altLang="en-US" dirty="0"/>
              <a:t>.</a:t>
            </a:r>
          </a:p>
        </p:txBody>
      </p:sp>
    </p:spTree>
    <p:extLst>
      <p:ext uri="{BB962C8B-B14F-4D97-AF65-F5344CB8AC3E}">
        <p14:creationId xmlns:p14="http://schemas.microsoft.com/office/powerpoint/2010/main" val="111169431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wipe(left)">
                                      <p:cBhvr>
                                        <p:cTn id="7" dur="500"/>
                                        <p:tgtEl>
                                          <p:spTgt spid="333827">
                                            <p:txEl>
                                              <p:pRg st="0" end="0"/>
                                            </p:txEl>
                                          </p:spTgt>
                                        </p:tgtEl>
                                      </p:cBhvr>
                                    </p:animEffect>
                                  </p:childTnLst>
                                  <p:subTnLst>
                                    <p:animClr clrSpc="rgb" dir="cw">
                                      <p:cBhvr override="childStyle">
                                        <p:cTn dur="1" fill="hold" display="0" masterRel="nextClick" afterEffect="1"/>
                                        <p:tgtEl>
                                          <p:spTgt spid="333827">
                                            <p:txEl>
                                              <p:pRg st="0" end="0"/>
                                            </p:txEl>
                                          </p:spTgt>
                                        </p:tgtEl>
                                        <p:attrNameLst>
                                          <p:attrName>ppt_c</p:attrName>
                                        </p:attrNameLst>
                                      </p:cBhvr>
                                      <p:to>
                                        <a:srgbClr val="B0D460"/>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wipe(left)">
                                      <p:cBhvr>
                                        <p:cTn id="12" dur="500"/>
                                        <p:tgtEl>
                                          <p:spTgt spid="333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3827">
                                            <p:txEl>
                                              <p:pRg st="3" end="3"/>
                                            </p:txEl>
                                          </p:spTgt>
                                        </p:tgtEl>
                                        <p:attrNameLst>
                                          <p:attrName>style.visibility</p:attrName>
                                        </p:attrNameLst>
                                      </p:cBhvr>
                                      <p:to>
                                        <p:strVal val="visible"/>
                                      </p:to>
                                    </p:set>
                                    <p:animEffect transition="in" filter="wipe(left)">
                                      <p:cBhvr>
                                        <p:cTn id="17" dur="500"/>
                                        <p:tgtEl>
                                          <p:spTgt spid="333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3827">
                                            <p:txEl>
                                              <p:pRg st="4" end="4"/>
                                            </p:txEl>
                                          </p:spTgt>
                                        </p:tgtEl>
                                        <p:attrNameLst>
                                          <p:attrName>style.visibility</p:attrName>
                                        </p:attrNameLst>
                                      </p:cBhvr>
                                      <p:to>
                                        <p:strVal val="visible"/>
                                      </p:to>
                                    </p:set>
                                    <p:animEffect transition="in" filter="wipe(left)">
                                      <p:cBhvr>
                                        <p:cTn id="22" dur="500"/>
                                        <p:tgtEl>
                                          <p:spTgt spid="333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fontScale="90000"/>
          </a:bodyPr>
          <a:lstStyle/>
          <a:p>
            <a:r>
              <a:rPr lang="en-US" altLang="en-US" b="1" dirty="0">
                <a:latin typeface="Arial" charset="0"/>
              </a:rPr>
              <a:t>Discrete Probability Distribution Example</a:t>
            </a:r>
          </a:p>
        </p:txBody>
      </p:sp>
      <p:sp>
        <p:nvSpPr>
          <p:cNvPr id="19459" name="Rectangle 3"/>
          <p:cNvSpPr>
            <a:spLocks noGrp="1" noChangeArrowheads="1"/>
          </p:cNvSpPr>
          <p:nvPr>
            <p:ph type="body" sz="half" idx="1"/>
          </p:nvPr>
        </p:nvSpPr>
        <p:spPr>
          <a:xfrm>
            <a:off x="5105400" y="2851150"/>
            <a:ext cx="5410200" cy="37338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algn="ctr">
              <a:buNone/>
              <a:tabLst>
                <a:tab pos="687388" algn="ctr"/>
                <a:tab pos="3079750" algn="ctr"/>
              </a:tabLst>
            </a:pPr>
            <a:r>
              <a:rPr lang="en-US" altLang="en-US" b="1" dirty="0">
                <a:solidFill>
                  <a:srgbClr val="8E0D30"/>
                </a:solidFill>
              </a:rPr>
              <a:t>Probability Distribution</a:t>
            </a:r>
            <a:endParaRPr lang="en-US" altLang="en-US" b="1" u="sng" dirty="0">
              <a:solidFill>
                <a:srgbClr val="8E0D30"/>
              </a:solidFill>
            </a:endParaRPr>
          </a:p>
          <a:p>
            <a:pPr>
              <a:buNone/>
              <a:tabLst>
                <a:tab pos="687388" algn="ctr"/>
                <a:tab pos="3079750" algn="ctr"/>
              </a:tabLst>
            </a:pPr>
            <a:r>
              <a:rPr lang="en-US" altLang="en-US" b="1" dirty="0">
                <a:solidFill>
                  <a:srgbClr val="8E0D30"/>
                </a:solidFill>
              </a:rPr>
              <a:t>	</a:t>
            </a:r>
            <a:r>
              <a:rPr lang="en-US" altLang="en-US" b="1" u="sng" dirty="0">
                <a:solidFill>
                  <a:srgbClr val="8E0D30"/>
                </a:solidFill>
              </a:rPr>
              <a:t>Values, </a:t>
            </a:r>
            <a:r>
              <a:rPr lang="en-US" altLang="en-US" b="1" i="1" u="sng" dirty="0">
                <a:solidFill>
                  <a:srgbClr val="8E0D30"/>
                </a:solidFill>
              </a:rPr>
              <a:t>x</a:t>
            </a:r>
            <a:r>
              <a:rPr lang="en-US" altLang="en-US" b="1" dirty="0">
                <a:solidFill>
                  <a:srgbClr val="8E0D30"/>
                </a:solidFill>
              </a:rPr>
              <a:t>   </a:t>
            </a:r>
            <a:r>
              <a:rPr lang="en-US" altLang="en-US" b="1" u="sng" dirty="0">
                <a:solidFill>
                  <a:srgbClr val="8E0D30"/>
                </a:solidFill>
              </a:rPr>
              <a:t>Probabilities, </a:t>
            </a:r>
            <a:r>
              <a:rPr lang="en-US" altLang="en-US" b="1" i="1" u="sng" dirty="0">
                <a:solidFill>
                  <a:srgbClr val="8E0D30"/>
                </a:solidFill>
              </a:rPr>
              <a:t>p</a:t>
            </a:r>
            <a:r>
              <a:rPr lang="en-US" altLang="en-US" b="1" u="sng" dirty="0">
                <a:solidFill>
                  <a:srgbClr val="8E0D30"/>
                </a:solidFill>
              </a:rPr>
              <a:t>(</a:t>
            </a:r>
            <a:r>
              <a:rPr lang="en-US" altLang="en-US" b="1" i="1" u="sng" dirty="0">
                <a:solidFill>
                  <a:srgbClr val="8E0D30"/>
                </a:solidFill>
              </a:rPr>
              <a:t>x</a:t>
            </a:r>
            <a:r>
              <a:rPr lang="en-US" altLang="en-US" b="1" u="sng" dirty="0">
                <a:solidFill>
                  <a:srgbClr val="8E0D30"/>
                </a:solidFill>
              </a:rPr>
              <a:t>)</a:t>
            </a:r>
            <a:endParaRPr lang="en-US" altLang="en-US" b="1" dirty="0">
              <a:solidFill>
                <a:srgbClr val="8E0D30"/>
              </a:solidFill>
            </a:endParaRPr>
          </a:p>
          <a:p>
            <a:pPr>
              <a:spcBef>
                <a:spcPct val="50000"/>
              </a:spcBef>
              <a:buNone/>
              <a:tabLst>
                <a:tab pos="687388" algn="ctr"/>
                <a:tab pos="3079750" algn="ctr"/>
              </a:tabLst>
            </a:pPr>
            <a:r>
              <a:rPr lang="en-US" altLang="en-US" b="1" dirty="0"/>
              <a:t>	      0	1/4 = .25</a:t>
            </a:r>
          </a:p>
          <a:p>
            <a:pPr>
              <a:spcBef>
                <a:spcPct val="50000"/>
              </a:spcBef>
              <a:buNone/>
              <a:tabLst>
                <a:tab pos="687388" algn="ctr"/>
                <a:tab pos="3079750" algn="ctr"/>
              </a:tabLst>
            </a:pPr>
            <a:r>
              <a:rPr lang="en-US" altLang="en-US" b="1" dirty="0"/>
              <a:t>	      1	2/4 = .50</a:t>
            </a:r>
          </a:p>
          <a:p>
            <a:pPr>
              <a:spcBef>
                <a:spcPct val="50000"/>
              </a:spcBef>
              <a:buNone/>
              <a:tabLst>
                <a:tab pos="687388" algn="ctr"/>
                <a:tab pos="3079750" algn="ctr"/>
              </a:tabLst>
            </a:pPr>
            <a:r>
              <a:rPr lang="en-US" altLang="en-US" b="1" dirty="0"/>
              <a:t>	      2	1/4 = .25 </a:t>
            </a:r>
          </a:p>
        </p:txBody>
      </p:sp>
      <p:sp>
        <p:nvSpPr>
          <p:cNvPr id="19460" name="Rectangle 4"/>
          <p:cNvSpPr>
            <a:spLocks noChangeArrowheads="1"/>
          </p:cNvSpPr>
          <p:nvPr/>
        </p:nvSpPr>
        <p:spPr bwMode="auto">
          <a:xfrm>
            <a:off x="2133601" y="1600201"/>
            <a:ext cx="7921625" cy="107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lvl1pPr eaLnBrk="0" hangingPunct="0">
              <a:spcBef>
                <a:spcPct val="0"/>
              </a:spcBef>
              <a:tabLst>
                <a:tab pos="3832225" algn="l"/>
              </a:tabLst>
              <a:defRPr sz="2400">
                <a:solidFill>
                  <a:schemeClr val="tx1"/>
                </a:solidFill>
                <a:latin typeface="Times New Roman" charset="0"/>
              </a:defRPr>
            </a:lvl1pPr>
            <a:lvl2pPr eaLnBrk="0" hangingPunct="0">
              <a:spcBef>
                <a:spcPct val="0"/>
              </a:spcBef>
              <a:tabLst>
                <a:tab pos="3832225" algn="l"/>
              </a:tabLst>
              <a:defRPr sz="2400">
                <a:solidFill>
                  <a:schemeClr val="tx1"/>
                </a:solidFill>
                <a:latin typeface="Times New Roman" charset="0"/>
              </a:defRPr>
            </a:lvl2pPr>
            <a:lvl3pPr eaLnBrk="0" hangingPunct="0">
              <a:spcBef>
                <a:spcPct val="0"/>
              </a:spcBef>
              <a:tabLst>
                <a:tab pos="3832225" algn="l"/>
              </a:tabLst>
              <a:defRPr sz="2400">
                <a:solidFill>
                  <a:schemeClr val="tx1"/>
                </a:solidFill>
                <a:latin typeface="Times New Roman" charset="0"/>
              </a:defRPr>
            </a:lvl3pPr>
            <a:lvl4pPr eaLnBrk="0" hangingPunct="0">
              <a:spcBef>
                <a:spcPct val="0"/>
              </a:spcBef>
              <a:tabLst>
                <a:tab pos="3832225" algn="l"/>
              </a:tabLst>
              <a:defRPr sz="2400">
                <a:solidFill>
                  <a:schemeClr val="tx1"/>
                </a:solidFill>
                <a:latin typeface="Times New Roman" charset="0"/>
              </a:defRPr>
            </a:lvl4pPr>
            <a:lvl5pPr eaLnBrk="0" hangingPunct="0">
              <a:spcBef>
                <a:spcPct val="0"/>
              </a:spcBef>
              <a:tabLst>
                <a:tab pos="3832225" algn="l"/>
              </a:tabLst>
              <a:defRPr sz="2400">
                <a:solidFill>
                  <a:schemeClr val="tx1"/>
                </a:solidFill>
                <a:latin typeface="Times New Roman" charset="0"/>
              </a:defRPr>
            </a:lvl5pPr>
            <a:lvl6pPr eaLnBrk="0" fontAlgn="base" hangingPunct="0">
              <a:spcBef>
                <a:spcPct val="0"/>
              </a:spcBef>
              <a:spcAft>
                <a:spcPct val="0"/>
              </a:spcAft>
              <a:tabLst>
                <a:tab pos="3832225" algn="l"/>
              </a:tabLst>
              <a:defRPr sz="2400">
                <a:solidFill>
                  <a:schemeClr val="tx1"/>
                </a:solidFill>
                <a:latin typeface="Times New Roman" charset="0"/>
              </a:defRPr>
            </a:lvl6pPr>
            <a:lvl7pPr eaLnBrk="0" fontAlgn="base" hangingPunct="0">
              <a:spcBef>
                <a:spcPct val="0"/>
              </a:spcBef>
              <a:spcAft>
                <a:spcPct val="0"/>
              </a:spcAft>
              <a:tabLst>
                <a:tab pos="3832225" algn="l"/>
              </a:tabLst>
              <a:defRPr sz="2400">
                <a:solidFill>
                  <a:schemeClr val="tx1"/>
                </a:solidFill>
                <a:latin typeface="Times New Roman" charset="0"/>
              </a:defRPr>
            </a:lvl7pPr>
            <a:lvl8pPr eaLnBrk="0" fontAlgn="base" hangingPunct="0">
              <a:spcBef>
                <a:spcPct val="0"/>
              </a:spcBef>
              <a:spcAft>
                <a:spcPct val="0"/>
              </a:spcAft>
              <a:tabLst>
                <a:tab pos="3832225" algn="l"/>
              </a:tabLst>
              <a:defRPr sz="2400">
                <a:solidFill>
                  <a:schemeClr val="tx1"/>
                </a:solidFill>
                <a:latin typeface="Times New Roman" charset="0"/>
              </a:defRPr>
            </a:lvl8pPr>
            <a:lvl9pPr eaLnBrk="0" fontAlgn="base" hangingPunct="0">
              <a:spcBef>
                <a:spcPct val="0"/>
              </a:spcBef>
              <a:spcAft>
                <a:spcPct val="0"/>
              </a:spcAft>
              <a:tabLst>
                <a:tab pos="3832225" algn="l"/>
              </a:tabLst>
              <a:defRPr sz="2400">
                <a:solidFill>
                  <a:schemeClr val="tx1"/>
                </a:solidFill>
                <a:latin typeface="Times New Roman" charset="0"/>
              </a:defRPr>
            </a:lvl9pPr>
          </a:lstStyle>
          <a:p>
            <a:pPr>
              <a:spcBef>
                <a:spcPct val="20000"/>
              </a:spcBef>
            </a:pPr>
            <a:r>
              <a:rPr lang="en-US" altLang="en-US" sz="3200" dirty="0">
                <a:solidFill>
                  <a:srgbClr val="8E0D30"/>
                </a:solidFill>
              </a:rPr>
              <a:t>Experiment:</a:t>
            </a:r>
            <a:r>
              <a:rPr lang="en-US" altLang="en-US" sz="3200" dirty="0"/>
              <a:t>  Toss 2 coins.  Count number of tails.</a:t>
            </a:r>
          </a:p>
        </p:txBody>
      </p:sp>
      <p:sp>
        <p:nvSpPr>
          <p:cNvPr id="19461" name="Line 5"/>
          <p:cNvSpPr>
            <a:spLocks noChangeShapeType="1"/>
          </p:cNvSpPr>
          <p:nvPr/>
        </p:nvSpPr>
        <p:spPr bwMode="auto">
          <a:xfrm>
            <a:off x="4343400" y="3308350"/>
            <a:ext cx="1524000" cy="914400"/>
          </a:xfrm>
          <a:prstGeom prst="line">
            <a:avLst/>
          </a:prstGeom>
          <a:noFill/>
          <a:ln w="28575">
            <a:solidFill>
              <a:srgbClr val="B0D4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462" name="Line 6"/>
          <p:cNvSpPr>
            <a:spLocks noChangeShapeType="1"/>
          </p:cNvSpPr>
          <p:nvPr/>
        </p:nvSpPr>
        <p:spPr bwMode="auto">
          <a:xfrm>
            <a:off x="4648200" y="4146550"/>
            <a:ext cx="1282700" cy="673100"/>
          </a:xfrm>
          <a:prstGeom prst="line">
            <a:avLst/>
          </a:prstGeom>
          <a:noFill/>
          <a:ln w="28575">
            <a:solidFill>
              <a:srgbClr val="B0D4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463" name="Line 7"/>
          <p:cNvSpPr>
            <a:spLocks noChangeShapeType="1"/>
          </p:cNvSpPr>
          <p:nvPr/>
        </p:nvSpPr>
        <p:spPr bwMode="auto">
          <a:xfrm flipV="1">
            <a:off x="4648200" y="4984750"/>
            <a:ext cx="1282700" cy="165100"/>
          </a:xfrm>
          <a:prstGeom prst="line">
            <a:avLst/>
          </a:prstGeom>
          <a:noFill/>
          <a:ln w="28575">
            <a:solidFill>
              <a:srgbClr val="B0D4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464" name="Line 8"/>
          <p:cNvSpPr>
            <a:spLocks noChangeShapeType="1"/>
          </p:cNvSpPr>
          <p:nvPr/>
        </p:nvSpPr>
        <p:spPr bwMode="auto">
          <a:xfrm flipV="1">
            <a:off x="4349750" y="5594350"/>
            <a:ext cx="1517650" cy="463550"/>
          </a:xfrm>
          <a:prstGeom prst="line">
            <a:avLst/>
          </a:prstGeom>
          <a:noFill/>
          <a:ln w="28575">
            <a:solidFill>
              <a:srgbClr val="B0D46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465" name="Freeform 9"/>
          <p:cNvSpPr>
            <a:spLocks/>
          </p:cNvSpPr>
          <p:nvPr/>
        </p:nvSpPr>
        <p:spPr bwMode="auto">
          <a:xfrm>
            <a:off x="2436813" y="2755901"/>
            <a:ext cx="773112" cy="773113"/>
          </a:xfrm>
          <a:custGeom>
            <a:avLst/>
            <a:gdLst>
              <a:gd name="T0" fmla="*/ 252 w 487"/>
              <a:gd name="T1" fmla="*/ 486 h 487"/>
              <a:gd name="T2" fmla="*/ 299 w 487"/>
              <a:gd name="T3" fmla="*/ 480 h 487"/>
              <a:gd name="T4" fmla="*/ 344 w 487"/>
              <a:gd name="T5" fmla="*/ 464 h 487"/>
              <a:gd name="T6" fmla="*/ 384 w 487"/>
              <a:gd name="T7" fmla="*/ 442 h 487"/>
              <a:gd name="T8" fmla="*/ 420 w 487"/>
              <a:gd name="T9" fmla="*/ 411 h 487"/>
              <a:gd name="T10" fmla="*/ 448 w 487"/>
              <a:gd name="T11" fmla="*/ 373 h 487"/>
              <a:gd name="T12" fmla="*/ 469 w 487"/>
              <a:gd name="T13" fmla="*/ 332 h 487"/>
              <a:gd name="T14" fmla="*/ 482 w 487"/>
              <a:gd name="T15" fmla="*/ 285 h 487"/>
              <a:gd name="T16" fmla="*/ 486 w 487"/>
              <a:gd name="T17" fmla="*/ 235 h 487"/>
              <a:gd name="T18" fmla="*/ 479 w 487"/>
              <a:gd name="T19" fmla="*/ 188 h 487"/>
              <a:gd name="T20" fmla="*/ 464 w 487"/>
              <a:gd name="T21" fmla="*/ 142 h 487"/>
              <a:gd name="T22" fmla="*/ 441 w 487"/>
              <a:gd name="T23" fmla="*/ 102 h 487"/>
              <a:gd name="T24" fmla="*/ 410 w 487"/>
              <a:gd name="T25" fmla="*/ 67 h 487"/>
              <a:gd name="T26" fmla="*/ 372 w 487"/>
              <a:gd name="T27" fmla="*/ 38 h 487"/>
              <a:gd name="T28" fmla="*/ 330 w 487"/>
              <a:gd name="T29" fmla="*/ 17 h 487"/>
              <a:gd name="T30" fmla="*/ 284 w 487"/>
              <a:gd name="T31" fmla="*/ 4 h 487"/>
              <a:gd name="T32" fmla="*/ 234 w 487"/>
              <a:gd name="T33" fmla="*/ 0 h 487"/>
              <a:gd name="T34" fmla="*/ 186 w 487"/>
              <a:gd name="T35" fmla="*/ 7 h 487"/>
              <a:gd name="T36" fmla="*/ 141 w 487"/>
              <a:gd name="T37" fmla="*/ 22 h 487"/>
              <a:gd name="T38" fmla="*/ 101 w 487"/>
              <a:gd name="T39" fmla="*/ 45 h 487"/>
              <a:gd name="T40" fmla="*/ 66 w 487"/>
              <a:gd name="T41" fmla="*/ 76 h 487"/>
              <a:gd name="T42" fmla="*/ 38 w 487"/>
              <a:gd name="T43" fmla="*/ 114 h 487"/>
              <a:gd name="T44" fmla="*/ 16 w 487"/>
              <a:gd name="T45" fmla="*/ 156 h 487"/>
              <a:gd name="T46" fmla="*/ 3 w 487"/>
              <a:gd name="T47" fmla="*/ 203 h 487"/>
              <a:gd name="T48" fmla="*/ 0 w 487"/>
              <a:gd name="T49" fmla="*/ 252 h 487"/>
              <a:gd name="T50" fmla="*/ 6 w 487"/>
              <a:gd name="T51" fmla="*/ 300 h 487"/>
              <a:gd name="T52" fmla="*/ 22 w 487"/>
              <a:gd name="T53" fmla="*/ 345 h 487"/>
              <a:gd name="T54" fmla="*/ 45 w 487"/>
              <a:gd name="T55" fmla="*/ 385 h 487"/>
              <a:gd name="T56" fmla="*/ 76 w 487"/>
              <a:gd name="T57" fmla="*/ 420 h 487"/>
              <a:gd name="T58" fmla="*/ 113 w 487"/>
              <a:gd name="T59" fmla="*/ 448 h 487"/>
              <a:gd name="T60" fmla="*/ 155 w 487"/>
              <a:gd name="T61" fmla="*/ 470 h 487"/>
              <a:gd name="T62" fmla="*/ 202 w 487"/>
              <a:gd name="T63" fmla="*/ 4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7" h="487">
                <a:moveTo>
                  <a:pt x="226" y="486"/>
                </a:moveTo>
                <a:lnTo>
                  <a:pt x="252" y="486"/>
                </a:lnTo>
                <a:lnTo>
                  <a:pt x="276" y="484"/>
                </a:lnTo>
                <a:lnTo>
                  <a:pt x="299" y="480"/>
                </a:lnTo>
                <a:lnTo>
                  <a:pt x="322" y="473"/>
                </a:lnTo>
                <a:lnTo>
                  <a:pt x="344" y="464"/>
                </a:lnTo>
                <a:lnTo>
                  <a:pt x="365" y="453"/>
                </a:lnTo>
                <a:lnTo>
                  <a:pt x="384" y="442"/>
                </a:lnTo>
                <a:lnTo>
                  <a:pt x="403" y="427"/>
                </a:lnTo>
                <a:lnTo>
                  <a:pt x="420" y="411"/>
                </a:lnTo>
                <a:lnTo>
                  <a:pt x="435" y="393"/>
                </a:lnTo>
                <a:lnTo>
                  <a:pt x="448" y="373"/>
                </a:lnTo>
                <a:lnTo>
                  <a:pt x="460" y="354"/>
                </a:lnTo>
                <a:lnTo>
                  <a:pt x="469" y="332"/>
                </a:lnTo>
                <a:lnTo>
                  <a:pt x="477" y="309"/>
                </a:lnTo>
                <a:lnTo>
                  <a:pt x="482" y="285"/>
                </a:lnTo>
                <a:lnTo>
                  <a:pt x="485" y="260"/>
                </a:lnTo>
                <a:lnTo>
                  <a:pt x="486" y="235"/>
                </a:lnTo>
                <a:lnTo>
                  <a:pt x="484" y="211"/>
                </a:lnTo>
                <a:lnTo>
                  <a:pt x="479" y="188"/>
                </a:lnTo>
                <a:lnTo>
                  <a:pt x="472" y="165"/>
                </a:lnTo>
                <a:lnTo>
                  <a:pt x="464" y="142"/>
                </a:lnTo>
                <a:lnTo>
                  <a:pt x="453" y="122"/>
                </a:lnTo>
                <a:lnTo>
                  <a:pt x="441" y="102"/>
                </a:lnTo>
                <a:lnTo>
                  <a:pt x="426" y="84"/>
                </a:lnTo>
                <a:lnTo>
                  <a:pt x="410" y="67"/>
                </a:lnTo>
                <a:lnTo>
                  <a:pt x="392" y="51"/>
                </a:lnTo>
                <a:lnTo>
                  <a:pt x="372" y="38"/>
                </a:lnTo>
                <a:lnTo>
                  <a:pt x="352" y="26"/>
                </a:lnTo>
                <a:lnTo>
                  <a:pt x="330" y="17"/>
                </a:lnTo>
                <a:lnTo>
                  <a:pt x="307" y="9"/>
                </a:lnTo>
                <a:lnTo>
                  <a:pt x="284" y="4"/>
                </a:lnTo>
                <a:lnTo>
                  <a:pt x="259" y="1"/>
                </a:lnTo>
                <a:lnTo>
                  <a:pt x="234" y="0"/>
                </a:lnTo>
                <a:lnTo>
                  <a:pt x="209" y="2"/>
                </a:lnTo>
                <a:lnTo>
                  <a:pt x="186" y="7"/>
                </a:lnTo>
                <a:lnTo>
                  <a:pt x="163" y="14"/>
                </a:lnTo>
                <a:lnTo>
                  <a:pt x="141" y="22"/>
                </a:lnTo>
                <a:lnTo>
                  <a:pt x="121" y="33"/>
                </a:lnTo>
                <a:lnTo>
                  <a:pt x="101" y="45"/>
                </a:lnTo>
                <a:lnTo>
                  <a:pt x="83" y="60"/>
                </a:lnTo>
                <a:lnTo>
                  <a:pt x="66" y="76"/>
                </a:lnTo>
                <a:lnTo>
                  <a:pt x="50" y="94"/>
                </a:lnTo>
                <a:lnTo>
                  <a:pt x="38" y="114"/>
                </a:lnTo>
                <a:lnTo>
                  <a:pt x="26" y="134"/>
                </a:lnTo>
                <a:lnTo>
                  <a:pt x="16" y="156"/>
                </a:lnTo>
                <a:lnTo>
                  <a:pt x="8" y="179"/>
                </a:lnTo>
                <a:lnTo>
                  <a:pt x="3" y="203"/>
                </a:lnTo>
                <a:lnTo>
                  <a:pt x="0" y="227"/>
                </a:lnTo>
                <a:lnTo>
                  <a:pt x="0" y="252"/>
                </a:lnTo>
                <a:lnTo>
                  <a:pt x="2" y="277"/>
                </a:lnTo>
                <a:lnTo>
                  <a:pt x="6" y="300"/>
                </a:lnTo>
                <a:lnTo>
                  <a:pt x="13" y="323"/>
                </a:lnTo>
                <a:lnTo>
                  <a:pt x="22" y="345"/>
                </a:lnTo>
                <a:lnTo>
                  <a:pt x="33" y="365"/>
                </a:lnTo>
                <a:lnTo>
                  <a:pt x="45" y="385"/>
                </a:lnTo>
                <a:lnTo>
                  <a:pt x="59" y="403"/>
                </a:lnTo>
                <a:lnTo>
                  <a:pt x="76" y="420"/>
                </a:lnTo>
                <a:lnTo>
                  <a:pt x="93" y="436"/>
                </a:lnTo>
                <a:lnTo>
                  <a:pt x="113" y="448"/>
                </a:lnTo>
                <a:lnTo>
                  <a:pt x="133" y="460"/>
                </a:lnTo>
                <a:lnTo>
                  <a:pt x="155" y="470"/>
                </a:lnTo>
                <a:lnTo>
                  <a:pt x="178" y="478"/>
                </a:lnTo>
                <a:lnTo>
                  <a:pt x="202" y="483"/>
                </a:lnTo>
                <a:lnTo>
                  <a:pt x="226" y="48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66" name="Freeform 10"/>
          <p:cNvSpPr>
            <a:spLocks/>
          </p:cNvSpPr>
          <p:nvPr/>
        </p:nvSpPr>
        <p:spPr bwMode="auto">
          <a:xfrm>
            <a:off x="2436814" y="2755900"/>
            <a:ext cx="782637" cy="782638"/>
          </a:xfrm>
          <a:custGeom>
            <a:avLst/>
            <a:gdLst>
              <a:gd name="T0" fmla="*/ 255 w 493"/>
              <a:gd name="T1" fmla="*/ 492 h 493"/>
              <a:gd name="T2" fmla="*/ 303 w 493"/>
              <a:gd name="T3" fmla="*/ 486 h 493"/>
              <a:gd name="T4" fmla="*/ 348 w 493"/>
              <a:gd name="T5" fmla="*/ 470 h 493"/>
              <a:gd name="T6" fmla="*/ 389 w 493"/>
              <a:gd name="T7" fmla="*/ 447 h 493"/>
              <a:gd name="T8" fmla="*/ 425 w 493"/>
              <a:gd name="T9" fmla="*/ 416 h 493"/>
              <a:gd name="T10" fmla="*/ 454 w 493"/>
              <a:gd name="T11" fmla="*/ 378 h 493"/>
              <a:gd name="T12" fmla="*/ 475 w 493"/>
              <a:gd name="T13" fmla="*/ 336 h 493"/>
              <a:gd name="T14" fmla="*/ 488 w 493"/>
              <a:gd name="T15" fmla="*/ 289 h 493"/>
              <a:gd name="T16" fmla="*/ 492 w 493"/>
              <a:gd name="T17" fmla="*/ 238 h 493"/>
              <a:gd name="T18" fmla="*/ 485 w 493"/>
              <a:gd name="T19" fmla="*/ 190 h 493"/>
              <a:gd name="T20" fmla="*/ 470 w 493"/>
              <a:gd name="T21" fmla="*/ 144 h 493"/>
              <a:gd name="T22" fmla="*/ 446 w 493"/>
              <a:gd name="T23" fmla="*/ 103 h 493"/>
              <a:gd name="T24" fmla="*/ 415 w 493"/>
              <a:gd name="T25" fmla="*/ 68 h 493"/>
              <a:gd name="T26" fmla="*/ 377 w 493"/>
              <a:gd name="T27" fmla="*/ 38 h 493"/>
              <a:gd name="T28" fmla="*/ 334 w 493"/>
              <a:gd name="T29" fmla="*/ 17 h 493"/>
              <a:gd name="T30" fmla="*/ 287 w 493"/>
              <a:gd name="T31" fmla="*/ 4 h 493"/>
              <a:gd name="T32" fmla="*/ 237 w 493"/>
              <a:gd name="T33" fmla="*/ 0 h 493"/>
              <a:gd name="T34" fmla="*/ 188 w 493"/>
              <a:gd name="T35" fmla="*/ 7 h 493"/>
              <a:gd name="T36" fmla="*/ 143 w 493"/>
              <a:gd name="T37" fmla="*/ 22 h 493"/>
              <a:gd name="T38" fmla="*/ 102 w 493"/>
              <a:gd name="T39" fmla="*/ 46 h 493"/>
              <a:gd name="T40" fmla="*/ 67 w 493"/>
              <a:gd name="T41" fmla="*/ 77 h 493"/>
              <a:gd name="T42" fmla="*/ 38 w 493"/>
              <a:gd name="T43" fmla="*/ 115 h 493"/>
              <a:gd name="T44" fmla="*/ 16 w 493"/>
              <a:gd name="T45" fmla="*/ 158 h 493"/>
              <a:gd name="T46" fmla="*/ 3 w 493"/>
              <a:gd name="T47" fmla="*/ 205 h 493"/>
              <a:gd name="T48" fmla="*/ 0 w 493"/>
              <a:gd name="T49" fmla="*/ 255 h 493"/>
              <a:gd name="T50" fmla="*/ 6 w 493"/>
              <a:gd name="T51" fmla="*/ 304 h 493"/>
              <a:gd name="T52" fmla="*/ 22 w 493"/>
              <a:gd name="T53" fmla="*/ 349 h 493"/>
              <a:gd name="T54" fmla="*/ 46 w 493"/>
              <a:gd name="T55" fmla="*/ 390 h 493"/>
              <a:gd name="T56" fmla="*/ 77 w 493"/>
              <a:gd name="T57" fmla="*/ 425 h 493"/>
              <a:gd name="T58" fmla="*/ 114 w 493"/>
              <a:gd name="T59" fmla="*/ 454 h 493"/>
              <a:gd name="T60" fmla="*/ 157 w 493"/>
              <a:gd name="T61" fmla="*/ 476 h 493"/>
              <a:gd name="T62" fmla="*/ 204 w 493"/>
              <a:gd name="T63" fmla="*/ 48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229" y="492"/>
                </a:moveTo>
                <a:lnTo>
                  <a:pt x="255" y="492"/>
                </a:lnTo>
                <a:lnTo>
                  <a:pt x="279" y="490"/>
                </a:lnTo>
                <a:lnTo>
                  <a:pt x="303" y="486"/>
                </a:lnTo>
                <a:lnTo>
                  <a:pt x="326" y="479"/>
                </a:lnTo>
                <a:lnTo>
                  <a:pt x="348" y="470"/>
                </a:lnTo>
                <a:lnTo>
                  <a:pt x="369" y="459"/>
                </a:lnTo>
                <a:lnTo>
                  <a:pt x="389" y="447"/>
                </a:lnTo>
                <a:lnTo>
                  <a:pt x="408" y="432"/>
                </a:lnTo>
                <a:lnTo>
                  <a:pt x="425" y="416"/>
                </a:lnTo>
                <a:lnTo>
                  <a:pt x="440" y="398"/>
                </a:lnTo>
                <a:lnTo>
                  <a:pt x="454" y="378"/>
                </a:lnTo>
                <a:lnTo>
                  <a:pt x="466" y="358"/>
                </a:lnTo>
                <a:lnTo>
                  <a:pt x="475" y="336"/>
                </a:lnTo>
                <a:lnTo>
                  <a:pt x="483" y="313"/>
                </a:lnTo>
                <a:lnTo>
                  <a:pt x="488" y="289"/>
                </a:lnTo>
                <a:lnTo>
                  <a:pt x="491" y="263"/>
                </a:lnTo>
                <a:lnTo>
                  <a:pt x="492" y="238"/>
                </a:lnTo>
                <a:lnTo>
                  <a:pt x="490" y="214"/>
                </a:lnTo>
                <a:lnTo>
                  <a:pt x="485" y="190"/>
                </a:lnTo>
                <a:lnTo>
                  <a:pt x="478" y="167"/>
                </a:lnTo>
                <a:lnTo>
                  <a:pt x="470" y="144"/>
                </a:lnTo>
                <a:lnTo>
                  <a:pt x="459" y="123"/>
                </a:lnTo>
                <a:lnTo>
                  <a:pt x="446" y="103"/>
                </a:lnTo>
                <a:lnTo>
                  <a:pt x="431" y="85"/>
                </a:lnTo>
                <a:lnTo>
                  <a:pt x="415" y="68"/>
                </a:lnTo>
                <a:lnTo>
                  <a:pt x="397" y="52"/>
                </a:lnTo>
                <a:lnTo>
                  <a:pt x="377" y="38"/>
                </a:lnTo>
                <a:lnTo>
                  <a:pt x="356" y="26"/>
                </a:lnTo>
                <a:lnTo>
                  <a:pt x="334" y="17"/>
                </a:lnTo>
                <a:lnTo>
                  <a:pt x="311" y="9"/>
                </a:lnTo>
                <a:lnTo>
                  <a:pt x="287" y="4"/>
                </a:lnTo>
                <a:lnTo>
                  <a:pt x="262" y="1"/>
                </a:lnTo>
                <a:lnTo>
                  <a:pt x="237" y="0"/>
                </a:lnTo>
                <a:lnTo>
                  <a:pt x="212" y="2"/>
                </a:lnTo>
                <a:lnTo>
                  <a:pt x="188" y="7"/>
                </a:lnTo>
                <a:lnTo>
                  <a:pt x="165" y="14"/>
                </a:lnTo>
                <a:lnTo>
                  <a:pt x="143" y="22"/>
                </a:lnTo>
                <a:lnTo>
                  <a:pt x="122" y="33"/>
                </a:lnTo>
                <a:lnTo>
                  <a:pt x="102" y="46"/>
                </a:lnTo>
                <a:lnTo>
                  <a:pt x="84" y="61"/>
                </a:lnTo>
                <a:lnTo>
                  <a:pt x="67" y="77"/>
                </a:lnTo>
                <a:lnTo>
                  <a:pt x="51" y="95"/>
                </a:lnTo>
                <a:lnTo>
                  <a:pt x="38" y="115"/>
                </a:lnTo>
                <a:lnTo>
                  <a:pt x="26" y="136"/>
                </a:lnTo>
                <a:lnTo>
                  <a:pt x="16" y="158"/>
                </a:lnTo>
                <a:lnTo>
                  <a:pt x="8" y="181"/>
                </a:lnTo>
                <a:lnTo>
                  <a:pt x="3" y="205"/>
                </a:lnTo>
                <a:lnTo>
                  <a:pt x="0" y="230"/>
                </a:lnTo>
                <a:lnTo>
                  <a:pt x="0" y="255"/>
                </a:lnTo>
                <a:lnTo>
                  <a:pt x="2" y="280"/>
                </a:lnTo>
                <a:lnTo>
                  <a:pt x="6" y="304"/>
                </a:lnTo>
                <a:lnTo>
                  <a:pt x="13" y="327"/>
                </a:lnTo>
                <a:lnTo>
                  <a:pt x="22" y="349"/>
                </a:lnTo>
                <a:lnTo>
                  <a:pt x="33" y="370"/>
                </a:lnTo>
                <a:lnTo>
                  <a:pt x="46" y="390"/>
                </a:lnTo>
                <a:lnTo>
                  <a:pt x="60" y="408"/>
                </a:lnTo>
                <a:lnTo>
                  <a:pt x="77" y="425"/>
                </a:lnTo>
                <a:lnTo>
                  <a:pt x="94" y="441"/>
                </a:lnTo>
                <a:lnTo>
                  <a:pt x="114" y="454"/>
                </a:lnTo>
                <a:lnTo>
                  <a:pt x="135" y="466"/>
                </a:lnTo>
                <a:lnTo>
                  <a:pt x="157" y="476"/>
                </a:lnTo>
                <a:lnTo>
                  <a:pt x="180" y="484"/>
                </a:lnTo>
                <a:lnTo>
                  <a:pt x="204" y="489"/>
                </a:lnTo>
                <a:lnTo>
                  <a:pt x="229" y="4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67" name="Freeform 11"/>
          <p:cNvSpPr>
            <a:spLocks/>
          </p:cNvSpPr>
          <p:nvPr/>
        </p:nvSpPr>
        <p:spPr bwMode="auto">
          <a:xfrm>
            <a:off x="2454275" y="2774950"/>
            <a:ext cx="738188" cy="736600"/>
          </a:xfrm>
          <a:custGeom>
            <a:avLst/>
            <a:gdLst>
              <a:gd name="T0" fmla="*/ 240 w 465"/>
              <a:gd name="T1" fmla="*/ 463 h 464"/>
              <a:gd name="T2" fmla="*/ 285 w 465"/>
              <a:gd name="T3" fmla="*/ 457 h 464"/>
              <a:gd name="T4" fmla="*/ 328 w 465"/>
              <a:gd name="T5" fmla="*/ 442 h 464"/>
              <a:gd name="T6" fmla="*/ 367 w 465"/>
              <a:gd name="T7" fmla="*/ 420 h 464"/>
              <a:gd name="T8" fmla="*/ 401 w 465"/>
              <a:gd name="T9" fmla="*/ 391 h 464"/>
              <a:gd name="T10" fmla="*/ 427 w 465"/>
              <a:gd name="T11" fmla="*/ 355 h 464"/>
              <a:gd name="T12" fmla="*/ 448 w 465"/>
              <a:gd name="T13" fmla="*/ 315 h 464"/>
              <a:gd name="T14" fmla="*/ 461 w 465"/>
              <a:gd name="T15" fmla="*/ 270 h 464"/>
              <a:gd name="T16" fmla="*/ 464 w 465"/>
              <a:gd name="T17" fmla="*/ 224 h 464"/>
              <a:gd name="T18" fmla="*/ 457 w 465"/>
              <a:gd name="T19" fmla="*/ 178 h 464"/>
              <a:gd name="T20" fmla="*/ 443 w 465"/>
              <a:gd name="T21" fmla="*/ 135 h 464"/>
              <a:gd name="T22" fmla="*/ 421 w 465"/>
              <a:gd name="T23" fmla="*/ 97 h 464"/>
              <a:gd name="T24" fmla="*/ 391 w 465"/>
              <a:gd name="T25" fmla="*/ 63 h 464"/>
              <a:gd name="T26" fmla="*/ 356 w 465"/>
              <a:gd name="T27" fmla="*/ 36 h 464"/>
              <a:gd name="T28" fmla="*/ 316 w 465"/>
              <a:gd name="T29" fmla="*/ 15 h 464"/>
              <a:gd name="T30" fmla="*/ 271 w 465"/>
              <a:gd name="T31" fmla="*/ 3 h 464"/>
              <a:gd name="T32" fmla="*/ 224 w 465"/>
              <a:gd name="T33" fmla="*/ 0 h 464"/>
              <a:gd name="T34" fmla="*/ 178 w 465"/>
              <a:gd name="T35" fmla="*/ 6 h 464"/>
              <a:gd name="T36" fmla="*/ 135 w 465"/>
              <a:gd name="T37" fmla="*/ 21 h 464"/>
              <a:gd name="T38" fmla="*/ 97 w 465"/>
              <a:gd name="T39" fmla="*/ 42 h 464"/>
              <a:gd name="T40" fmla="*/ 63 w 465"/>
              <a:gd name="T41" fmla="*/ 72 h 464"/>
              <a:gd name="T42" fmla="*/ 36 w 465"/>
              <a:gd name="T43" fmla="*/ 108 h 464"/>
              <a:gd name="T44" fmla="*/ 15 w 465"/>
              <a:gd name="T45" fmla="*/ 148 h 464"/>
              <a:gd name="T46" fmla="*/ 3 w 465"/>
              <a:gd name="T47" fmla="*/ 193 h 464"/>
              <a:gd name="T48" fmla="*/ 0 w 465"/>
              <a:gd name="T49" fmla="*/ 240 h 464"/>
              <a:gd name="T50" fmla="*/ 6 w 465"/>
              <a:gd name="T51" fmla="*/ 285 h 464"/>
              <a:gd name="T52" fmla="*/ 21 w 465"/>
              <a:gd name="T53" fmla="*/ 328 h 464"/>
              <a:gd name="T54" fmla="*/ 43 w 465"/>
              <a:gd name="T55" fmla="*/ 366 h 464"/>
              <a:gd name="T56" fmla="*/ 72 w 465"/>
              <a:gd name="T57" fmla="*/ 400 h 464"/>
              <a:gd name="T58" fmla="*/ 108 w 465"/>
              <a:gd name="T59" fmla="*/ 427 h 464"/>
              <a:gd name="T60" fmla="*/ 148 w 465"/>
              <a:gd name="T61" fmla="*/ 448 h 464"/>
              <a:gd name="T62" fmla="*/ 193 w 465"/>
              <a:gd name="T63" fmla="*/ 4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 h="464">
                <a:moveTo>
                  <a:pt x="215" y="463"/>
                </a:moveTo>
                <a:lnTo>
                  <a:pt x="240" y="463"/>
                </a:lnTo>
                <a:lnTo>
                  <a:pt x="263" y="461"/>
                </a:lnTo>
                <a:lnTo>
                  <a:pt x="285" y="457"/>
                </a:lnTo>
                <a:lnTo>
                  <a:pt x="307" y="450"/>
                </a:lnTo>
                <a:lnTo>
                  <a:pt x="328" y="442"/>
                </a:lnTo>
                <a:lnTo>
                  <a:pt x="348" y="432"/>
                </a:lnTo>
                <a:lnTo>
                  <a:pt x="367" y="420"/>
                </a:lnTo>
                <a:lnTo>
                  <a:pt x="384" y="406"/>
                </a:lnTo>
                <a:lnTo>
                  <a:pt x="401" y="391"/>
                </a:lnTo>
                <a:lnTo>
                  <a:pt x="415" y="374"/>
                </a:lnTo>
                <a:lnTo>
                  <a:pt x="427" y="355"/>
                </a:lnTo>
                <a:lnTo>
                  <a:pt x="439" y="336"/>
                </a:lnTo>
                <a:lnTo>
                  <a:pt x="448" y="315"/>
                </a:lnTo>
                <a:lnTo>
                  <a:pt x="455" y="293"/>
                </a:lnTo>
                <a:lnTo>
                  <a:pt x="461" y="270"/>
                </a:lnTo>
                <a:lnTo>
                  <a:pt x="463" y="248"/>
                </a:lnTo>
                <a:lnTo>
                  <a:pt x="464" y="224"/>
                </a:lnTo>
                <a:lnTo>
                  <a:pt x="462" y="200"/>
                </a:lnTo>
                <a:lnTo>
                  <a:pt x="457" y="178"/>
                </a:lnTo>
                <a:lnTo>
                  <a:pt x="451" y="156"/>
                </a:lnTo>
                <a:lnTo>
                  <a:pt x="443" y="135"/>
                </a:lnTo>
                <a:lnTo>
                  <a:pt x="432" y="116"/>
                </a:lnTo>
                <a:lnTo>
                  <a:pt x="421" y="97"/>
                </a:lnTo>
                <a:lnTo>
                  <a:pt x="407" y="79"/>
                </a:lnTo>
                <a:lnTo>
                  <a:pt x="391" y="63"/>
                </a:lnTo>
                <a:lnTo>
                  <a:pt x="374" y="48"/>
                </a:lnTo>
                <a:lnTo>
                  <a:pt x="356" y="36"/>
                </a:lnTo>
                <a:lnTo>
                  <a:pt x="337" y="25"/>
                </a:lnTo>
                <a:lnTo>
                  <a:pt x="316" y="15"/>
                </a:lnTo>
                <a:lnTo>
                  <a:pt x="294" y="8"/>
                </a:lnTo>
                <a:lnTo>
                  <a:pt x="271" y="3"/>
                </a:lnTo>
                <a:lnTo>
                  <a:pt x="248" y="0"/>
                </a:lnTo>
                <a:lnTo>
                  <a:pt x="224" y="0"/>
                </a:lnTo>
                <a:lnTo>
                  <a:pt x="200" y="2"/>
                </a:lnTo>
                <a:lnTo>
                  <a:pt x="178" y="6"/>
                </a:lnTo>
                <a:lnTo>
                  <a:pt x="156" y="12"/>
                </a:lnTo>
                <a:lnTo>
                  <a:pt x="135" y="21"/>
                </a:lnTo>
                <a:lnTo>
                  <a:pt x="116" y="31"/>
                </a:lnTo>
                <a:lnTo>
                  <a:pt x="97" y="42"/>
                </a:lnTo>
                <a:lnTo>
                  <a:pt x="79" y="56"/>
                </a:lnTo>
                <a:lnTo>
                  <a:pt x="63" y="72"/>
                </a:lnTo>
                <a:lnTo>
                  <a:pt x="48" y="89"/>
                </a:lnTo>
                <a:lnTo>
                  <a:pt x="36" y="108"/>
                </a:lnTo>
                <a:lnTo>
                  <a:pt x="25" y="126"/>
                </a:lnTo>
                <a:lnTo>
                  <a:pt x="15" y="148"/>
                </a:lnTo>
                <a:lnTo>
                  <a:pt x="8" y="170"/>
                </a:lnTo>
                <a:lnTo>
                  <a:pt x="3" y="193"/>
                </a:lnTo>
                <a:lnTo>
                  <a:pt x="0" y="216"/>
                </a:lnTo>
                <a:lnTo>
                  <a:pt x="0" y="240"/>
                </a:lnTo>
                <a:lnTo>
                  <a:pt x="2" y="263"/>
                </a:lnTo>
                <a:lnTo>
                  <a:pt x="6" y="285"/>
                </a:lnTo>
                <a:lnTo>
                  <a:pt x="13" y="307"/>
                </a:lnTo>
                <a:lnTo>
                  <a:pt x="21" y="328"/>
                </a:lnTo>
                <a:lnTo>
                  <a:pt x="31" y="347"/>
                </a:lnTo>
                <a:lnTo>
                  <a:pt x="43" y="366"/>
                </a:lnTo>
                <a:lnTo>
                  <a:pt x="57" y="384"/>
                </a:lnTo>
                <a:lnTo>
                  <a:pt x="72" y="400"/>
                </a:lnTo>
                <a:lnTo>
                  <a:pt x="89" y="415"/>
                </a:lnTo>
                <a:lnTo>
                  <a:pt x="108" y="427"/>
                </a:lnTo>
                <a:lnTo>
                  <a:pt x="127" y="438"/>
                </a:lnTo>
                <a:lnTo>
                  <a:pt x="148" y="448"/>
                </a:lnTo>
                <a:lnTo>
                  <a:pt x="170" y="455"/>
                </a:lnTo>
                <a:lnTo>
                  <a:pt x="193" y="460"/>
                </a:lnTo>
                <a:lnTo>
                  <a:pt x="215" y="463"/>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68" name="Freeform 12"/>
          <p:cNvSpPr>
            <a:spLocks/>
          </p:cNvSpPr>
          <p:nvPr/>
        </p:nvSpPr>
        <p:spPr bwMode="auto">
          <a:xfrm>
            <a:off x="2454276" y="2774951"/>
            <a:ext cx="747713" cy="746125"/>
          </a:xfrm>
          <a:custGeom>
            <a:avLst/>
            <a:gdLst>
              <a:gd name="T0" fmla="*/ 243 w 471"/>
              <a:gd name="T1" fmla="*/ 469 h 470"/>
              <a:gd name="T2" fmla="*/ 289 w 471"/>
              <a:gd name="T3" fmla="*/ 463 h 470"/>
              <a:gd name="T4" fmla="*/ 332 w 471"/>
              <a:gd name="T5" fmla="*/ 448 h 470"/>
              <a:gd name="T6" fmla="*/ 372 w 471"/>
              <a:gd name="T7" fmla="*/ 425 h 470"/>
              <a:gd name="T8" fmla="*/ 406 w 471"/>
              <a:gd name="T9" fmla="*/ 396 h 470"/>
              <a:gd name="T10" fmla="*/ 433 w 471"/>
              <a:gd name="T11" fmla="*/ 360 h 470"/>
              <a:gd name="T12" fmla="*/ 454 w 471"/>
              <a:gd name="T13" fmla="*/ 319 h 470"/>
              <a:gd name="T14" fmla="*/ 467 w 471"/>
              <a:gd name="T15" fmla="*/ 274 h 470"/>
              <a:gd name="T16" fmla="*/ 470 w 471"/>
              <a:gd name="T17" fmla="*/ 227 h 470"/>
              <a:gd name="T18" fmla="*/ 463 w 471"/>
              <a:gd name="T19" fmla="*/ 180 h 470"/>
              <a:gd name="T20" fmla="*/ 449 w 471"/>
              <a:gd name="T21" fmla="*/ 137 h 470"/>
              <a:gd name="T22" fmla="*/ 426 w 471"/>
              <a:gd name="T23" fmla="*/ 98 h 470"/>
              <a:gd name="T24" fmla="*/ 396 w 471"/>
              <a:gd name="T25" fmla="*/ 64 h 470"/>
              <a:gd name="T26" fmla="*/ 361 w 471"/>
              <a:gd name="T27" fmla="*/ 36 h 470"/>
              <a:gd name="T28" fmla="*/ 320 w 471"/>
              <a:gd name="T29" fmla="*/ 15 h 470"/>
              <a:gd name="T30" fmla="*/ 275 w 471"/>
              <a:gd name="T31" fmla="*/ 3 h 470"/>
              <a:gd name="T32" fmla="*/ 227 w 471"/>
              <a:gd name="T33" fmla="*/ 0 h 470"/>
              <a:gd name="T34" fmla="*/ 180 w 471"/>
              <a:gd name="T35" fmla="*/ 6 h 470"/>
              <a:gd name="T36" fmla="*/ 137 w 471"/>
              <a:gd name="T37" fmla="*/ 21 h 470"/>
              <a:gd name="T38" fmla="*/ 98 w 471"/>
              <a:gd name="T39" fmla="*/ 43 h 470"/>
              <a:gd name="T40" fmla="*/ 64 w 471"/>
              <a:gd name="T41" fmla="*/ 73 h 470"/>
              <a:gd name="T42" fmla="*/ 36 w 471"/>
              <a:gd name="T43" fmla="*/ 109 h 470"/>
              <a:gd name="T44" fmla="*/ 15 w 471"/>
              <a:gd name="T45" fmla="*/ 150 h 470"/>
              <a:gd name="T46" fmla="*/ 3 w 471"/>
              <a:gd name="T47" fmla="*/ 195 h 470"/>
              <a:gd name="T48" fmla="*/ 0 w 471"/>
              <a:gd name="T49" fmla="*/ 243 h 470"/>
              <a:gd name="T50" fmla="*/ 6 w 471"/>
              <a:gd name="T51" fmla="*/ 289 h 470"/>
              <a:gd name="T52" fmla="*/ 21 w 471"/>
              <a:gd name="T53" fmla="*/ 332 h 470"/>
              <a:gd name="T54" fmla="*/ 44 w 471"/>
              <a:gd name="T55" fmla="*/ 371 h 470"/>
              <a:gd name="T56" fmla="*/ 73 w 471"/>
              <a:gd name="T57" fmla="*/ 405 h 470"/>
              <a:gd name="T58" fmla="*/ 109 w 471"/>
              <a:gd name="T59" fmla="*/ 433 h 470"/>
              <a:gd name="T60" fmla="*/ 150 w 471"/>
              <a:gd name="T61" fmla="*/ 454 h 470"/>
              <a:gd name="T62" fmla="*/ 195 w 471"/>
              <a:gd name="T63" fmla="*/ 46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1" h="470">
                <a:moveTo>
                  <a:pt x="218" y="469"/>
                </a:moveTo>
                <a:lnTo>
                  <a:pt x="243" y="469"/>
                </a:lnTo>
                <a:lnTo>
                  <a:pt x="266" y="467"/>
                </a:lnTo>
                <a:lnTo>
                  <a:pt x="289" y="463"/>
                </a:lnTo>
                <a:lnTo>
                  <a:pt x="311" y="456"/>
                </a:lnTo>
                <a:lnTo>
                  <a:pt x="332" y="448"/>
                </a:lnTo>
                <a:lnTo>
                  <a:pt x="353" y="438"/>
                </a:lnTo>
                <a:lnTo>
                  <a:pt x="372" y="425"/>
                </a:lnTo>
                <a:lnTo>
                  <a:pt x="389" y="411"/>
                </a:lnTo>
                <a:lnTo>
                  <a:pt x="406" y="396"/>
                </a:lnTo>
                <a:lnTo>
                  <a:pt x="420" y="379"/>
                </a:lnTo>
                <a:lnTo>
                  <a:pt x="433" y="360"/>
                </a:lnTo>
                <a:lnTo>
                  <a:pt x="445" y="340"/>
                </a:lnTo>
                <a:lnTo>
                  <a:pt x="454" y="319"/>
                </a:lnTo>
                <a:lnTo>
                  <a:pt x="461" y="297"/>
                </a:lnTo>
                <a:lnTo>
                  <a:pt x="467" y="274"/>
                </a:lnTo>
                <a:lnTo>
                  <a:pt x="469" y="251"/>
                </a:lnTo>
                <a:lnTo>
                  <a:pt x="470" y="227"/>
                </a:lnTo>
                <a:lnTo>
                  <a:pt x="468" y="203"/>
                </a:lnTo>
                <a:lnTo>
                  <a:pt x="463" y="180"/>
                </a:lnTo>
                <a:lnTo>
                  <a:pt x="457" y="158"/>
                </a:lnTo>
                <a:lnTo>
                  <a:pt x="449" y="137"/>
                </a:lnTo>
                <a:lnTo>
                  <a:pt x="438" y="117"/>
                </a:lnTo>
                <a:lnTo>
                  <a:pt x="426" y="98"/>
                </a:lnTo>
                <a:lnTo>
                  <a:pt x="412" y="80"/>
                </a:lnTo>
                <a:lnTo>
                  <a:pt x="396" y="64"/>
                </a:lnTo>
                <a:lnTo>
                  <a:pt x="379" y="49"/>
                </a:lnTo>
                <a:lnTo>
                  <a:pt x="361" y="36"/>
                </a:lnTo>
                <a:lnTo>
                  <a:pt x="341" y="25"/>
                </a:lnTo>
                <a:lnTo>
                  <a:pt x="320" y="15"/>
                </a:lnTo>
                <a:lnTo>
                  <a:pt x="298" y="8"/>
                </a:lnTo>
                <a:lnTo>
                  <a:pt x="275" y="3"/>
                </a:lnTo>
                <a:lnTo>
                  <a:pt x="251" y="0"/>
                </a:lnTo>
                <a:lnTo>
                  <a:pt x="227" y="0"/>
                </a:lnTo>
                <a:lnTo>
                  <a:pt x="203" y="2"/>
                </a:lnTo>
                <a:lnTo>
                  <a:pt x="180" y="6"/>
                </a:lnTo>
                <a:lnTo>
                  <a:pt x="158" y="12"/>
                </a:lnTo>
                <a:lnTo>
                  <a:pt x="137" y="21"/>
                </a:lnTo>
                <a:lnTo>
                  <a:pt x="117" y="31"/>
                </a:lnTo>
                <a:lnTo>
                  <a:pt x="98" y="43"/>
                </a:lnTo>
                <a:lnTo>
                  <a:pt x="80" y="57"/>
                </a:lnTo>
                <a:lnTo>
                  <a:pt x="64" y="73"/>
                </a:lnTo>
                <a:lnTo>
                  <a:pt x="49" y="90"/>
                </a:lnTo>
                <a:lnTo>
                  <a:pt x="36" y="109"/>
                </a:lnTo>
                <a:lnTo>
                  <a:pt x="25" y="128"/>
                </a:lnTo>
                <a:lnTo>
                  <a:pt x="15" y="150"/>
                </a:lnTo>
                <a:lnTo>
                  <a:pt x="8" y="172"/>
                </a:lnTo>
                <a:lnTo>
                  <a:pt x="3" y="195"/>
                </a:lnTo>
                <a:lnTo>
                  <a:pt x="0" y="219"/>
                </a:lnTo>
                <a:lnTo>
                  <a:pt x="0" y="243"/>
                </a:lnTo>
                <a:lnTo>
                  <a:pt x="2" y="266"/>
                </a:lnTo>
                <a:lnTo>
                  <a:pt x="6" y="289"/>
                </a:lnTo>
                <a:lnTo>
                  <a:pt x="13" y="311"/>
                </a:lnTo>
                <a:lnTo>
                  <a:pt x="21" y="332"/>
                </a:lnTo>
                <a:lnTo>
                  <a:pt x="31" y="352"/>
                </a:lnTo>
                <a:lnTo>
                  <a:pt x="44" y="371"/>
                </a:lnTo>
                <a:lnTo>
                  <a:pt x="58" y="389"/>
                </a:lnTo>
                <a:lnTo>
                  <a:pt x="73" y="405"/>
                </a:lnTo>
                <a:lnTo>
                  <a:pt x="90" y="420"/>
                </a:lnTo>
                <a:lnTo>
                  <a:pt x="109" y="433"/>
                </a:lnTo>
                <a:lnTo>
                  <a:pt x="129" y="444"/>
                </a:lnTo>
                <a:lnTo>
                  <a:pt x="150" y="454"/>
                </a:lnTo>
                <a:lnTo>
                  <a:pt x="172" y="461"/>
                </a:lnTo>
                <a:lnTo>
                  <a:pt x="195" y="466"/>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69" name="Freeform 13"/>
          <p:cNvSpPr>
            <a:spLocks/>
          </p:cNvSpPr>
          <p:nvPr/>
        </p:nvSpPr>
        <p:spPr bwMode="auto">
          <a:xfrm>
            <a:off x="2560639" y="2906713"/>
            <a:ext cx="58737" cy="44450"/>
          </a:xfrm>
          <a:custGeom>
            <a:avLst/>
            <a:gdLst>
              <a:gd name="T0" fmla="*/ 9 w 37"/>
              <a:gd name="T1" fmla="*/ 1 h 28"/>
              <a:gd name="T2" fmla="*/ 9 w 37"/>
              <a:gd name="T3" fmla="*/ 2 h 28"/>
              <a:gd name="T4" fmla="*/ 9 w 37"/>
              <a:gd name="T5" fmla="*/ 2 h 28"/>
              <a:gd name="T6" fmla="*/ 9 w 37"/>
              <a:gd name="T7" fmla="*/ 2 h 28"/>
              <a:gd name="T8" fmla="*/ 8 w 37"/>
              <a:gd name="T9" fmla="*/ 2 h 28"/>
              <a:gd name="T10" fmla="*/ 8 w 37"/>
              <a:gd name="T11" fmla="*/ 3 h 28"/>
              <a:gd name="T12" fmla="*/ 8 w 37"/>
              <a:gd name="T13" fmla="*/ 4 h 28"/>
              <a:gd name="T14" fmla="*/ 8 w 37"/>
              <a:gd name="T15" fmla="*/ 5 h 28"/>
              <a:gd name="T16" fmla="*/ 9 w 37"/>
              <a:gd name="T17" fmla="*/ 5 h 28"/>
              <a:gd name="T18" fmla="*/ 9 w 37"/>
              <a:gd name="T19" fmla="*/ 6 h 28"/>
              <a:gd name="T20" fmla="*/ 9 w 37"/>
              <a:gd name="T21" fmla="*/ 6 h 28"/>
              <a:gd name="T22" fmla="*/ 24 w 37"/>
              <a:gd name="T23" fmla="*/ 20 h 28"/>
              <a:gd name="T24" fmla="*/ 25 w 37"/>
              <a:gd name="T25" fmla="*/ 20 h 28"/>
              <a:gd name="T26" fmla="*/ 26 w 37"/>
              <a:gd name="T27" fmla="*/ 20 h 28"/>
              <a:gd name="T28" fmla="*/ 26 w 37"/>
              <a:gd name="T29" fmla="*/ 20 h 28"/>
              <a:gd name="T30" fmla="*/ 27 w 37"/>
              <a:gd name="T31" fmla="*/ 20 h 28"/>
              <a:gd name="T32" fmla="*/ 27 w 37"/>
              <a:gd name="T33" fmla="*/ 19 h 28"/>
              <a:gd name="T34" fmla="*/ 27 w 37"/>
              <a:gd name="T35" fmla="*/ 19 h 28"/>
              <a:gd name="T36" fmla="*/ 28 w 37"/>
              <a:gd name="T37" fmla="*/ 19 h 28"/>
              <a:gd name="T38" fmla="*/ 28 w 37"/>
              <a:gd name="T39" fmla="*/ 18 h 28"/>
              <a:gd name="T40" fmla="*/ 29 w 37"/>
              <a:gd name="T41" fmla="*/ 17 h 28"/>
              <a:gd name="T42" fmla="*/ 30 w 37"/>
              <a:gd name="T43" fmla="*/ 16 h 28"/>
              <a:gd name="T44" fmla="*/ 30 w 37"/>
              <a:gd name="T45" fmla="*/ 16 h 28"/>
              <a:gd name="T46" fmla="*/ 31 w 37"/>
              <a:gd name="T47" fmla="*/ 15 h 28"/>
              <a:gd name="T48" fmla="*/ 32 w 37"/>
              <a:gd name="T49" fmla="*/ 15 h 28"/>
              <a:gd name="T50" fmla="*/ 32 w 37"/>
              <a:gd name="T51" fmla="*/ 14 h 28"/>
              <a:gd name="T52" fmla="*/ 32 w 37"/>
              <a:gd name="T53" fmla="*/ 13 h 28"/>
              <a:gd name="T54" fmla="*/ 33 w 37"/>
              <a:gd name="T55" fmla="*/ 12 h 28"/>
              <a:gd name="T56" fmla="*/ 33 w 37"/>
              <a:gd name="T57" fmla="*/ 11 h 28"/>
              <a:gd name="T58" fmla="*/ 33 w 37"/>
              <a:gd name="T59" fmla="*/ 11 h 28"/>
              <a:gd name="T60" fmla="*/ 33 w 37"/>
              <a:gd name="T61" fmla="*/ 10 h 28"/>
              <a:gd name="T62" fmla="*/ 33 w 37"/>
              <a:gd name="T63" fmla="*/ 9 h 28"/>
              <a:gd name="T64" fmla="*/ 33 w 37"/>
              <a:gd name="T65" fmla="*/ 8 h 28"/>
              <a:gd name="T66" fmla="*/ 32 w 37"/>
              <a:gd name="T67" fmla="*/ 7 h 28"/>
              <a:gd name="T68" fmla="*/ 32 w 37"/>
              <a:gd name="T69" fmla="*/ 6 h 28"/>
              <a:gd name="T70" fmla="*/ 33 w 37"/>
              <a:gd name="T71" fmla="*/ 6 h 28"/>
              <a:gd name="T72" fmla="*/ 36 w 37"/>
              <a:gd name="T73" fmla="*/ 11 h 28"/>
              <a:gd name="T74" fmla="*/ 21 w 37"/>
              <a:gd name="T75" fmla="*/ 27 h 28"/>
              <a:gd name="T76" fmla="*/ 20 w 37"/>
              <a:gd name="T77" fmla="*/ 27 h 28"/>
              <a:gd name="T78" fmla="*/ 21 w 37"/>
              <a:gd name="T79" fmla="*/ 26 h 28"/>
              <a:gd name="T80" fmla="*/ 21 w 37"/>
              <a:gd name="T81" fmla="*/ 25 h 28"/>
              <a:gd name="T82" fmla="*/ 21 w 37"/>
              <a:gd name="T83" fmla="*/ 25 h 28"/>
              <a:gd name="T84" fmla="*/ 21 w 37"/>
              <a:gd name="T85" fmla="*/ 24 h 28"/>
              <a:gd name="T86" fmla="*/ 21 w 37"/>
              <a:gd name="T87" fmla="*/ 23 h 28"/>
              <a:gd name="T88" fmla="*/ 21 w 37"/>
              <a:gd name="T89" fmla="*/ 23 h 28"/>
              <a:gd name="T90" fmla="*/ 21 w 37"/>
              <a:gd name="T91" fmla="*/ 22 h 28"/>
              <a:gd name="T92" fmla="*/ 20 w 37"/>
              <a:gd name="T93" fmla="*/ 22 h 28"/>
              <a:gd name="T94" fmla="*/ 7 w 37"/>
              <a:gd name="T95" fmla="*/ 9 h 28"/>
              <a:gd name="T96" fmla="*/ 6 w 37"/>
              <a:gd name="T97" fmla="*/ 9 h 28"/>
              <a:gd name="T98" fmla="*/ 6 w 37"/>
              <a:gd name="T99" fmla="*/ 8 h 28"/>
              <a:gd name="T100" fmla="*/ 5 w 37"/>
              <a:gd name="T101" fmla="*/ 8 h 28"/>
              <a:gd name="T102" fmla="*/ 4 w 37"/>
              <a:gd name="T103" fmla="*/ 7 h 28"/>
              <a:gd name="T104" fmla="*/ 3 w 37"/>
              <a:gd name="T105" fmla="*/ 7 h 28"/>
              <a:gd name="T106" fmla="*/ 3 w 37"/>
              <a:gd name="T107" fmla="*/ 8 h 28"/>
              <a:gd name="T108" fmla="*/ 3 w 37"/>
              <a:gd name="T109" fmla="*/ 8 h 28"/>
              <a:gd name="T110" fmla="*/ 2 w 37"/>
              <a:gd name="T111" fmla="*/ 8 h 28"/>
              <a:gd name="T112" fmla="*/ 1 w 37"/>
              <a:gd name="T113" fmla="*/ 9 h 28"/>
              <a:gd name="T114" fmla="*/ 0 w 37"/>
              <a:gd name="T115" fmla="*/ 9 h 28"/>
              <a:gd name="T116" fmla="*/ 9 w 37"/>
              <a:gd name="T117" fmla="*/ 0 h 28"/>
              <a:gd name="T118" fmla="*/ 9 w 37"/>
              <a:gd name="T1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 h="28">
                <a:moveTo>
                  <a:pt x="9" y="1"/>
                </a:moveTo>
                <a:lnTo>
                  <a:pt x="9" y="2"/>
                </a:lnTo>
                <a:lnTo>
                  <a:pt x="9" y="2"/>
                </a:lnTo>
                <a:lnTo>
                  <a:pt x="9" y="2"/>
                </a:lnTo>
                <a:lnTo>
                  <a:pt x="8" y="2"/>
                </a:lnTo>
                <a:lnTo>
                  <a:pt x="8" y="3"/>
                </a:lnTo>
                <a:lnTo>
                  <a:pt x="8" y="4"/>
                </a:lnTo>
                <a:lnTo>
                  <a:pt x="8" y="5"/>
                </a:lnTo>
                <a:lnTo>
                  <a:pt x="9" y="5"/>
                </a:lnTo>
                <a:lnTo>
                  <a:pt x="9" y="6"/>
                </a:lnTo>
                <a:lnTo>
                  <a:pt x="9" y="6"/>
                </a:lnTo>
                <a:lnTo>
                  <a:pt x="24" y="20"/>
                </a:lnTo>
                <a:lnTo>
                  <a:pt x="25" y="20"/>
                </a:lnTo>
                <a:lnTo>
                  <a:pt x="26" y="20"/>
                </a:lnTo>
                <a:lnTo>
                  <a:pt x="26" y="20"/>
                </a:lnTo>
                <a:lnTo>
                  <a:pt x="27" y="20"/>
                </a:lnTo>
                <a:lnTo>
                  <a:pt x="27" y="19"/>
                </a:lnTo>
                <a:lnTo>
                  <a:pt x="27" y="19"/>
                </a:lnTo>
                <a:lnTo>
                  <a:pt x="28" y="19"/>
                </a:lnTo>
                <a:lnTo>
                  <a:pt x="28" y="18"/>
                </a:lnTo>
                <a:lnTo>
                  <a:pt x="29" y="17"/>
                </a:lnTo>
                <a:lnTo>
                  <a:pt x="30" y="16"/>
                </a:lnTo>
                <a:lnTo>
                  <a:pt x="30" y="16"/>
                </a:lnTo>
                <a:lnTo>
                  <a:pt x="31" y="15"/>
                </a:lnTo>
                <a:lnTo>
                  <a:pt x="32" y="15"/>
                </a:lnTo>
                <a:lnTo>
                  <a:pt x="32" y="14"/>
                </a:lnTo>
                <a:lnTo>
                  <a:pt x="32" y="13"/>
                </a:lnTo>
                <a:lnTo>
                  <a:pt x="33" y="12"/>
                </a:lnTo>
                <a:lnTo>
                  <a:pt x="33" y="11"/>
                </a:lnTo>
                <a:lnTo>
                  <a:pt x="33" y="11"/>
                </a:lnTo>
                <a:lnTo>
                  <a:pt x="33" y="10"/>
                </a:lnTo>
                <a:lnTo>
                  <a:pt x="33" y="9"/>
                </a:lnTo>
                <a:lnTo>
                  <a:pt x="33" y="8"/>
                </a:lnTo>
                <a:lnTo>
                  <a:pt x="32" y="7"/>
                </a:lnTo>
                <a:lnTo>
                  <a:pt x="32" y="6"/>
                </a:lnTo>
                <a:lnTo>
                  <a:pt x="33" y="6"/>
                </a:lnTo>
                <a:lnTo>
                  <a:pt x="36" y="11"/>
                </a:lnTo>
                <a:lnTo>
                  <a:pt x="21" y="27"/>
                </a:lnTo>
                <a:lnTo>
                  <a:pt x="20" y="27"/>
                </a:lnTo>
                <a:lnTo>
                  <a:pt x="21" y="26"/>
                </a:lnTo>
                <a:lnTo>
                  <a:pt x="21" y="25"/>
                </a:lnTo>
                <a:lnTo>
                  <a:pt x="21" y="25"/>
                </a:lnTo>
                <a:lnTo>
                  <a:pt x="21" y="24"/>
                </a:lnTo>
                <a:lnTo>
                  <a:pt x="21" y="23"/>
                </a:lnTo>
                <a:lnTo>
                  <a:pt x="21" y="23"/>
                </a:lnTo>
                <a:lnTo>
                  <a:pt x="21" y="22"/>
                </a:lnTo>
                <a:lnTo>
                  <a:pt x="20" y="22"/>
                </a:lnTo>
                <a:lnTo>
                  <a:pt x="7" y="9"/>
                </a:lnTo>
                <a:lnTo>
                  <a:pt x="6" y="9"/>
                </a:lnTo>
                <a:lnTo>
                  <a:pt x="6" y="8"/>
                </a:lnTo>
                <a:lnTo>
                  <a:pt x="5" y="8"/>
                </a:lnTo>
                <a:lnTo>
                  <a:pt x="4" y="7"/>
                </a:lnTo>
                <a:lnTo>
                  <a:pt x="3" y="7"/>
                </a:lnTo>
                <a:lnTo>
                  <a:pt x="3" y="8"/>
                </a:lnTo>
                <a:lnTo>
                  <a:pt x="3" y="8"/>
                </a:lnTo>
                <a:lnTo>
                  <a:pt x="2" y="8"/>
                </a:lnTo>
                <a:lnTo>
                  <a:pt x="1" y="9"/>
                </a:lnTo>
                <a:lnTo>
                  <a:pt x="0" y="9"/>
                </a:lnTo>
                <a:lnTo>
                  <a:pt x="9" y="0"/>
                </a:lnTo>
                <a:lnTo>
                  <a:pt x="9"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0" name="Freeform 14"/>
          <p:cNvSpPr>
            <a:spLocks/>
          </p:cNvSpPr>
          <p:nvPr/>
        </p:nvSpPr>
        <p:spPr bwMode="auto">
          <a:xfrm>
            <a:off x="2624139" y="2854326"/>
            <a:ext cx="39687" cy="47625"/>
          </a:xfrm>
          <a:custGeom>
            <a:avLst/>
            <a:gdLst>
              <a:gd name="T0" fmla="*/ 14 w 25"/>
              <a:gd name="T1" fmla="*/ 28 h 30"/>
              <a:gd name="T2" fmla="*/ 14 w 25"/>
              <a:gd name="T3" fmla="*/ 28 h 30"/>
              <a:gd name="T4" fmla="*/ 14 w 25"/>
              <a:gd name="T5" fmla="*/ 27 h 30"/>
              <a:gd name="T6" fmla="*/ 15 w 25"/>
              <a:gd name="T7" fmla="*/ 27 h 30"/>
              <a:gd name="T8" fmla="*/ 15 w 25"/>
              <a:gd name="T9" fmla="*/ 27 h 30"/>
              <a:gd name="T10" fmla="*/ 16 w 25"/>
              <a:gd name="T11" fmla="*/ 27 h 30"/>
              <a:gd name="T12" fmla="*/ 16 w 25"/>
              <a:gd name="T13" fmla="*/ 26 h 30"/>
              <a:gd name="T14" fmla="*/ 16 w 25"/>
              <a:gd name="T15" fmla="*/ 25 h 30"/>
              <a:gd name="T16" fmla="*/ 15 w 25"/>
              <a:gd name="T17" fmla="*/ 24 h 30"/>
              <a:gd name="T18" fmla="*/ 15 w 25"/>
              <a:gd name="T19" fmla="*/ 23 h 30"/>
              <a:gd name="T20" fmla="*/ 6 w 25"/>
              <a:gd name="T21" fmla="*/ 8 h 30"/>
              <a:gd name="T22" fmla="*/ 5 w 25"/>
              <a:gd name="T23" fmla="*/ 7 h 30"/>
              <a:gd name="T24" fmla="*/ 4 w 25"/>
              <a:gd name="T25" fmla="*/ 7 h 30"/>
              <a:gd name="T26" fmla="*/ 3 w 25"/>
              <a:gd name="T27" fmla="*/ 7 h 30"/>
              <a:gd name="T28" fmla="*/ 3 w 25"/>
              <a:gd name="T29" fmla="*/ 6 h 30"/>
              <a:gd name="T30" fmla="*/ 2 w 25"/>
              <a:gd name="T31" fmla="*/ 6 h 30"/>
              <a:gd name="T32" fmla="*/ 2 w 25"/>
              <a:gd name="T33" fmla="*/ 6 h 30"/>
              <a:gd name="T34" fmla="*/ 2 w 25"/>
              <a:gd name="T35" fmla="*/ 7 h 30"/>
              <a:gd name="T36" fmla="*/ 1 w 25"/>
              <a:gd name="T37" fmla="*/ 7 h 30"/>
              <a:gd name="T38" fmla="*/ 0 w 25"/>
              <a:gd name="T39" fmla="*/ 7 h 30"/>
              <a:gd name="T40" fmla="*/ 0 w 25"/>
              <a:gd name="T41" fmla="*/ 7 h 30"/>
              <a:gd name="T42" fmla="*/ 0 w 25"/>
              <a:gd name="T43" fmla="*/ 7 h 30"/>
              <a:gd name="T44" fmla="*/ 9 w 25"/>
              <a:gd name="T45" fmla="*/ 0 h 30"/>
              <a:gd name="T46" fmla="*/ 10 w 25"/>
              <a:gd name="T47" fmla="*/ 0 h 30"/>
              <a:gd name="T48" fmla="*/ 10 w 25"/>
              <a:gd name="T49" fmla="*/ 1 h 30"/>
              <a:gd name="T50" fmla="*/ 9 w 25"/>
              <a:gd name="T51" fmla="*/ 1 h 30"/>
              <a:gd name="T52" fmla="*/ 9 w 25"/>
              <a:gd name="T53" fmla="*/ 2 h 30"/>
              <a:gd name="T54" fmla="*/ 8 w 25"/>
              <a:gd name="T55" fmla="*/ 2 h 30"/>
              <a:gd name="T56" fmla="*/ 8 w 25"/>
              <a:gd name="T57" fmla="*/ 2 h 30"/>
              <a:gd name="T58" fmla="*/ 8 w 25"/>
              <a:gd name="T59" fmla="*/ 3 h 30"/>
              <a:gd name="T60" fmla="*/ 7 w 25"/>
              <a:gd name="T61" fmla="*/ 3 h 30"/>
              <a:gd name="T62" fmla="*/ 7 w 25"/>
              <a:gd name="T63" fmla="*/ 4 h 30"/>
              <a:gd name="T64" fmla="*/ 8 w 25"/>
              <a:gd name="T65" fmla="*/ 4 h 30"/>
              <a:gd name="T66" fmla="*/ 8 w 25"/>
              <a:gd name="T67" fmla="*/ 5 h 30"/>
              <a:gd name="T68" fmla="*/ 8 w 25"/>
              <a:gd name="T69" fmla="*/ 6 h 30"/>
              <a:gd name="T70" fmla="*/ 18 w 25"/>
              <a:gd name="T71" fmla="*/ 21 h 30"/>
              <a:gd name="T72" fmla="*/ 18 w 25"/>
              <a:gd name="T73" fmla="*/ 22 h 30"/>
              <a:gd name="T74" fmla="*/ 19 w 25"/>
              <a:gd name="T75" fmla="*/ 22 h 30"/>
              <a:gd name="T76" fmla="*/ 19 w 25"/>
              <a:gd name="T77" fmla="*/ 22 h 30"/>
              <a:gd name="T78" fmla="*/ 20 w 25"/>
              <a:gd name="T79" fmla="*/ 22 h 30"/>
              <a:gd name="T80" fmla="*/ 21 w 25"/>
              <a:gd name="T81" fmla="*/ 23 h 30"/>
              <a:gd name="T82" fmla="*/ 21 w 25"/>
              <a:gd name="T83" fmla="*/ 22 h 30"/>
              <a:gd name="T84" fmla="*/ 22 w 25"/>
              <a:gd name="T85" fmla="*/ 22 h 30"/>
              <a:gd name="T86" fmla="*/ 22 w 25"/>
              <a:gd name="T87" fmla="*/ 22 h 30"/>
              <a:gd name="T88" fmla="*/ 23 w 25"/>
              <a:gd name="T89" fmla="*/ 22 h 30"/>
              <a:gd name="T90" fmla="*/ 24 w 25"/>
              <a:gd name="T91" fmla="*/ 22 h 30"/>
              <a:gd name="T92" fmla="*/ 24 w 25"/>
              <a:gd name="T93" fmla="*/ 22 h 30"/>
              <a:gd name="T94" fmla="*/ 14 w 25"/>
              <a:gd name="T95" fmla="*/ 29 h 30"/>
              <a:gd name="T96" fmla="*/ 14 w 25"/>
              <a:gd name="T9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30">
                <a:moveTo>
                  <a:pt x="14" y="28"/>
                </a:moveTo>
                <a:lnTo>
                  <a:pt x="14" y="28"/>
                </a:lnTo>
                <a:lnTo>
                  <a:pt x="14" y="27"/>
                </a:lnTo>
                <a:lnTo>
                  <a:pt x="15" y="27"/>
                </a:lnTo>
                <a:lnTo>
                  <a:pt x="15" y="27"/>
                </a:lnTo>
                <a:lnTo>
                  <a:pt x="16" y="27"/>
                </a:lnTo>
                <a:lnTo>
                  <a:pt x="16" y="26"/>
                </a:lnTo>
                <a:lnTo>
                  <a:pt x="16" y="25"/>
                </a:lnTo>
                <a:lnTo>
                  <a:pt x="15" y="24"/>
                </a:lnTo>
                <a:lnTo>
                  <a:pt x="15" y="23"/>
                </a:lnTo>
                <a:lnTo>
                  <a:pt x="6" y="8"/>
                </a:lnTo>
                <a:lnTo>
                  <a:pt x="5" y="7"/>
                </a:lnTo>
                <a:lnTo>
                  <a:pt x="4" y="7"/>
                </a:lnTo>
                <a:lnTo>
                  <a:pt x="3" y="7"/>
                </a:lnTo>
                <a:lnTo>
                  <a:pt x="3" y="6"/>
                </a:lnTo>
                <a:lnTo>
                  <a:pt x="2" y="6"/>
                </a:lnTo>
                <a:lnTo>
                  <a:pt x="2" y="6"/>
                </a:lnTo>
                <a:lnTo>
                  <a:pt x="2" y="7"/>
                </a:lnTo>
                <a:lnTo>
                  <a:pt x="1" y="7"/>
                </a:lnTo>
                <a:lnTo>
                  <a:pt x="0" y="7"/>
                </a:lnTo>
                <a:lnTo>
                  <a:pt x="0" y="7"/>
                </a:lnTo>
                <a:lnTo>
                  <a:pt x="0" y="7"/>
                </a:lnTo>
                <a:lnTo>
                  <a:pt x="9" y="0"/>
                </a:lnTo>
                <a:lnTo>
                  <a:pt x="10" y="0"/>
                </a:lnTo>
                <a:lnTo>
                  <a:pt x="10" y="1"/>
                </a:lnTo>
                <a:lnTo>
                  <a:pt x="9" y="1"/>
                </a:lnTo>
                <a:lnTo>
                  <a:pt x="9" y="2"/>
                </a:lnTo>
                <a:lnTo>
                  <a:pt x="8" y="2"/>
                </a:lnTo>
                <a:lnTo>
                  <a:pt x="8" y="2"/>
                </a:lnTo>
                <a:lnTo>
                  <a:pt x="8" y="3"/>
                </a:lnTo>
                <a:lnTo>
                  <a:pt x="7" y="3"/>
                </a:lnTo>
                <a:lnTo>
                  <a:pt x="7" y="4"/>
                </a:lnTo>
                <a:lnTo>
                  <a:pt x="8" y="4"/>
                </a:lnTo>
                <a:lnTo>
                  <a:pt x="8" y="5"/>
                </a:lnTo>
                <a:lnTo>
                  <a:pt x="8" y="6"/>
                </a:lnTo>
                <a:lnTo>
                  <a:pt x="18" y="21"/>
                </a:lnTo>
                <a:lnTo>
                  <a:pt x="18" y="22"/>
                </a:lnTo>
                <a:lnTo>
                  <a:pt x="19" y="22"/>
                </a:lnTo>
                <a:lnTo>
                  <a:pt x="19" y="22"/>
                </a:lnTo>
                <a:lnTo>
                  <a:pt x="20" y="22"/>
                </a:lnTo>
                <a:lnTo>
                  <a:pt x="21" y="23"/>
                </a:lnTo>
                <a:lnTo>
                  <a:pt x="21" y="22"/>
                </a:lnTo>
                <a:lnTo>
                  <a:pt x="22" y="22"/>
                </a:lnTo>
                <a:lnTo>
                  <a:pt x="22" y="22"/>
                </a:lnTo>
                <a:lnTo>
                  <a:pt x="23" y="22"/>
                </a:lnTo>
                <a:lnTo>
                  <a:pt x="24" y="22"/>
                </a:lnTo>
                <a:lnTo>
                  <a:pt x="24" y="22"/>
                </a:lnTo>
                <a:lnTo>
                  <a:pt x="14" y="29"/>
                </a:lnTo>
                <a:lnTo>
                  <a:pt x="14"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1" name="Freeform 15"/>
          <p:cNvSpPr>
            <a:spLocks/>
          </p:cNvSpPr>
          <p:nvPr/>
        </p:nvSpPr>
        <p:spPr bwMode="auto">
          <a:xfrm>
            <a:off x="2693989" y="2817813"/>
            <a:ext cx="47625" cy="49212"/>
          </a:xfrm>
          <a:custGeom>
            <a:avLst/>
            <a:gdLst>
              <a:gd name="T0" fmla="*/ 11 w 30"/>
              <a:gd name="T1" fmla="*/ 1 h 31"/>
              <a:gd name="T2" fmla="*/ 12 w 30"/>
              <a:gd name="T3" fmla="*/ 0 h 31"/>
              <a:gd name="T4" fmla="*/ 14 w 30"/>
              <a:gd name="T5" fmla="*/ 0 h 31"/>
              <a:gd name="T6" fmla="*/ 16 w 30"/>
              <a:gd name="T7" fmla="*/ 0 h 31"/>
              <a:gd name="T8" fmla="*/ 17 w 30"/>
              <a:gd name="T9" fmla="*/ 0 h 31"/>
              <a:gd name="T10" fmla="*/ 19 w 30"/>
              <a:gd name="T11" fmla="*/ 0 h 31"/>
              <a:gd name="T12" fmla="*/ 21 w 30"/>
              <a:gd name="T13" fmla="*/ 1 h 31"/>
              <a:gd name="T14" fmla="*/ 22 w 30"/>
              <a:gd name="T15" fmla="*/ 3 h 31"/>
              <a:gd name="T16" fmla="*/ 23 w 30"/>
              <a:gd name="T17" fmla="*/ 4 h 31"/>
              <a:gd name="T18" fmla="*/ 24 w 30"/>
              <a:gd name="T19" fmla="*/ 6 h 31"/>
              <a:gd name="T20" fmla="*/ 23 w 30"/>
              <a:gd name="T21" fmla="*/ 8 h 31"/>
              <a:gd name="T22" fmla="*/ 22 w 30"/>
              <a:gd name="T23" fmla="*/ 9 h 31"/>
              <a:gd name="T24" fmla="*/ 21 w 30"/>
              <a:gd name="T25" fmla="*/ 10 h 31"/>
              <a:gd name="T26" fmla="*/ 20 w 30"/>
              <a:gd name="T27" fmla="*/ 11 h 31"/>
              <a:gd name="T28" fmla="*/ 22 w 30"/>
              <a:gd name="T29" fmla="*/ 12 h 31"/>
              <a:gd name="T30" fmla="*/ 23 w 30"/>
              <a:gd name="T31" fmla="*/ 12 h 31"/>
              <a:gd name="T32" fmla="*/ 25 w 30"/>
              <a:gd name="T33" fmla="*/ 12 h 31"/>
              <a:gd name="T34" fmla="*/ 27 w 30"/>
              <a:gd name="T35" fmla="*/ 13 h 31"/>
              <a:gd name="T36" fmla="*/ 27 w 30"/>
              <a:gd name="T37" fmla="*/ 13 h 31"/>
              <a:gd name="T38" fmla="*/ 28 w 30"/>
              <a:gd name="T39" fmla="*/ 14 h 31"/>
              <a:gd name="T40" fmla="*/ 29 w 30"/>
              <a:gd name="T41" fmla="*/ 16 h 31"/>
              <a:gd name="T42" fmla="*/ 29 w 30"/>
              <a:gd name="T43" fmla="*/ 18 h 31"/>
              <a:gd name="T44" fmla="*/ 29 w 30"/>
              <a:gd name="T45" fmla="*/ 19 h 31"/>
              <a:gd name="T46" fmla="*/ 29 w 30"/>
              <a:gd name="T47" fmla="*/ 21 h 31"/>
              <a:gd name="T48" fmla="*/ 27 w 30"/>
              <a:gd name="T49" fmla="*/ 22 h 31"/>
              <a:gd name="T50" fmla="*/ 27 w 30"/>
              <a:gd name="T51" fmla="*/ 23 h 31"/>
              <a:gd name="T52" fmla="*/ 24 w 30"/>
              <a:gd name="T53" fmla="*/ 25 h 31"/>
              <a:gd name="T54" fmla="*/ 22 w 30"/>
              <a:gd name="T55" fmla="*/ 27 h 31"/>
              <a:gd name="T56" fmla="*/ 8 w 30"/>
              <a:gd name="T57" fmla="*/ 29 h 31"/>
              <a:gd name="T58" fmla="*/ 10 w 30"/>
              <a:gd name="T59" fmla="*/ 29 h 31"/>
              <a:gd name="T60" fmla="*/ 12 w 30"/>
              <a:gd name="T61" fmla="*/ 28 h 31"/>
              <a:gd name="T62" fmla="*/ 12 w 30"/>
              <a:gd name="T63" fmla="*/ 27 h 31"/>
              <a:gd name="T64" fmla="*/ 11 w 30"/>
              <a:gd name="T65" fmla="*/ 25 h 31"/>
              <a:gd name="T66" fmla="*/ 5 w 30"/>
              <a:gd name="T67" fmla="*/ 7 h 31"/>
              <a:gd name="T68" fmla="*/ 4 w 30"/>
              <a:gd name="T69" fmla="*/ 6 h 31"/>
              <a:gd name="T70" fmla="*/ 3 w 30"/>
              <a:gd name="T71" fmla="*/ 5 h 31"/>
              <a:gd name="T72" fmla="*/ 2 w 30"/>
              <a:gd name="T73" fmla="*/ 5 h 31"/>
              <a:gd name="T74" fmla="*/ 0 w 30"/>
              <a:gd name="T75"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31">
                <a:moveTo>
                  <a:pt x="0" y="4"/>
                </a:moveTo>
                <a:lnTo>
                  <a:pt x="11" y="1"/>
                </a:lnTo>
                <a:lnTo>
                  <a:pt x="12" y="1"/>
                </a:lnTo>
                <a:lnTo>
                  <a:pt x="12" y="0"/>
                </a:lnTo>
                <a:lnTo>
                  <a:pt x="13" y="0"/>
                </a:lnTo>
                <a:lnTo>
                  <a:pt x="14" y="0"/>
                </a:lnTo>
                <a:lnTo>
                  <a:pt x="15" y="0"/>
                </a:lnTo>
                <a:lnTo>
                  <a:pt x="16" y="0"/>
                </a:lnTo>
                <a:lnTo>
                  <a:pt x="17" y="0"/>
                </a:lnTo>
                <a:lnTo>
                  <a:pt x="17" y="0"/>
                </a:lnTo>
                <a:lnTo>
                  <a:pt x="18" y="0"/>
                </a:lnTo>
                <a:lnTo>
                  <a:pt x="19" y="0"/>
                </a:lnTo>
                <a:lnTo>
                  <a:pt x="20" y="1"/>
                </a:lnTo>
                <a:lnTo>
                  <a:pt x="21" y="1"/>
                </a:lnTo>
                <a:lnTo>
                  <a:pt x="22" y="2"/>
                </a:lnTo>
                <a:lnTo>
                  <a:pt x="22" y="3"/>
                </a:lnTo>
                <a:lnTo>
                  <a:pt x="23" y="3"/>
                </a:lnTo>
                <a:lnTo>
                  <a:pt x="23" y="4"/>
                </a:lnTo>
                <a:lnTo>
                  <a:pt x="24" y="5"/>
                </a:lnTo>
                <a:lnTo>
                  <a:pt x="24" y="6"/>
                </a:lnTo>
                <a:lnTo>
                  <a:pt x="24" y="7"/>
                </a:lnTo>
                <a:lnTo>
                  <a:pt x="23" y="8"/>
                </a:lnTo>
                <a:lnTo>
                  <a:pt x="23" y="8"/>
                </a:lnTo>
                <a:lnTo>
                  <a:pt x="22" y="9"/>
                </a:lnTo>
                <a:lnTo>
                  <a:pt x="22" y="10"/>
                </a:lnTo>
                <a:lnTo>
                  <a:pt x="21" y="10"/>
                </a:lnTo>
                <a:lnTo>
                  <a:pt x="21" y="11"/>
                </a:lnTo>
                <a:lnTo>
                  <a:pt x="20" y="11"/>
                </a:lnTo>
                <a:lnTo>
                  <a:pt x="21" y="11"/>
                </a:lnTo>
                <a:lnTo>
                  <a:pt x="22" y="12"/>
                </a:lnTo>
                <a:lnTo>
                  <a:pt x="22" y="12"/>
                </a:lnTo>
                <a:lnTo>
                  <a:pt x="23" y="12"/>
                </a:lnTo>
                <a:lnTo>
                  <a:pt x="24" y="12"/>
                </a:lnTo>
                <a:lnTo>
                  <a:pt x="25" y="12"/>
                </a:lnTo>
                <a:lnTo>
                  <a:pt x="26" y="13"/>
                </a:lnTo>
                <a:lnTo>
                  <a:pt x="27" y="13"/>
                </a:lnTo>
                <a:lnTo>
                  <a:pt x="27" y="13"/>
                </a:lnTo>
                <a:lnTo>
                  <a:pt x="27" y="13"/>
                </a:lnTo>
                <a:lnTo>
                  <a:pt x="27" y="14"/>
                </a:lnTo>
                <a:lnTo>
                  <a:pt x="28" y="14"/>
                </a:lnTo>
                <a:lnTo>
                  <a:pt x="28" y="15"/>
                </a:lnTo>
                <a:lnTo>
                  <a:pt x="29" y="16"/>
                </a:lnTo>
                <a:lnTo>
                  <a:pt x="29" y="17"/>
                </a:lnTo>
                <a:lnTo>
                  <a:pt x="29" y="18"/>
                </a:lnTo>
                <a:lnTo>
                  <a:pt x="29" y="18"/>
                </a:lnTo>
                <a:lnTo>
                  <a:pt x="29" y="19"/>
                </a:lnTo>
                <a:lnTo>
                  <a:pt x="29" y="20"/>
                </a:lnTo>
                <a:lnTo>
                  <a:pt x="29" y="21"/>
                </a:lnTo>
                <a:lnTo>
                  <a:pt x="28" y="22"/>
                </a:lnTo>
                <a:lnTo>
                  <a:pt x="27" y="22"/>
                </a:lnTo>
                <a:lnTo>
                  <a:pt x="27" y="23"/>
                </a:lnTo>
                <a:lnTo>
                  <a:pt x="27" y="23"/>
                </a:lnTo>
                <a:lnTo>
                  <a:pt x="26" y="24"/>
                </a:lnTo>
                <a:lnTo>
                  <a:pt x="24" y="25"/>
                </a:lnTo>
                <a:lnTo>
                  <a:pt x="22" y="26"/>
                </a:lnTo>
                <a:lnTo>
                  <a:pt x="22" y="27"/>
                </a:lnTo>
                <a:lnTo>
                  <a:pt x="8" y="30"/>
                </a:lnTo>
                <a:lnTo>
                  <a:pt x="8" y="29"/>
                </a:lnTo>
                <a:lnTo>
                  <a:pt x="9" y="29"/>
                </a:lnTo>
                <a:lnTo>
                  <a:pt x="10" y="29"/>
                </a:lnTo>
                <a:lnTo>
                  <a:pt x="11" y="28"/>
                </a:lnTo>
                <a:lnTo>
                  <a:pt x="12" y="28"/>
                </a:lnTo>
                <a:lnTo>
                  <a:pt x="12" y="28"/>
                </a:lnTo>
                <a:lnTo>
                  <a:pt x="12" y="27"/>
                </a:lnTo>
                <a:lnTo>
                  <a:pt x="11" y="26"/>
                </a:lnTo>
                <a:lnTo>
                  <a:pt x="11" y="25"/>
                </a:lnTo>
                <a:lnTo>
                  <a:pt x="5" y="8"/>
                </a:lnTo>
                <a:lnTo>
                  <a:pt x="5" y="7"/>
                </a:lnTo>
                <a:lnTo>
                  <a:pt x="5" y="6"/>
                </a:lnTo>
                <a:lnTo>
                  <a:pt x="4" y="6"/>
                </a:lnTo>
                <a:lnTo>
                  <a:pt x="4" y="5"/>
                </a:lnTo>
                <a:lnTo>
                  <a:pt x="3" y="5"/>
                </a:lnTo>
                <a:lnTo>
                  <a:pt x="2" y="5"/>
                </a:lnTo>
                <a:lnTo>
                  <a:pt x="2" y="5"/>
                </a:lnTo>
                <a:lnTo>
                  <a:pt x="1" y="5"/>
                </a:lnTo>
                <a:lnTo>
                  <a:pt x="0" y="5"/>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2" name="Freeform 16"/>
          <p:cNvSpPr>
            <a:spLocks/>
          </p:cNvSpPr>
          <p:nvPr/>
        </p:nvSpPr>
        <p:spPr bwMode="auto">
          <a:xfrm>
            <a:off x="2717801" y="2843214"/>
            <a:ext cx="15875" cy="15875"/>
          </a:xfrm>
          <a:custGeom>
            <a:avLst/>
            <a:gdLst>
              <a:gd name="T0" fmla="*/ 2 w 10"/>
              <a:gd name="T1" fmla="*/ 8 h 10"/>
              <a:gd name="T2" fmla="*/ 2 w 10"/>
              <a:gd name="T3" fmla="*/ 8 h 10"/>
              <a:gd name="T4" fmla="*/ 2 w 10"/>
              <a:gd name="T5" fmla="*/ 8 h 10"/>
              <a:gd name="T6" fmla="*/ 2 w 10"/>
              <a:gd name="T7" fmla="*/ 9 h 10"/>
              <a:gd name="T8" fmla="*/ 3 w 10"/>
              <a:gd name="T9" fmla="*/ 9 h 10"/>
              <a:gd name="T10" fmla="*/ 4 w 10"/>
              <a:gd name="T11" fmla="*/ 9 h 10"/>
              <a:gd name="T12" fmla="*/ 4 w 10"/>
              <a:gd name="T13" fmla="*/ 9 h 10"/>
              <a:gd name="T14" fmla="*/ 5 w 10"/>
              <a:gd name="T15" fmla="*/ 9 h 10"/>
              <a:gd name="T16" fmla="*/ 5 w 10"/>
              <a:gd name="T17" fmla="*/ 8 h 10"/>
              <a:gd name="T18" fmla="*/ 6 w 10"/>
              <a:gd name="T19" fmla="*/ 8 h 10"/>
              <a:gd name="T20" fmla="*/ 7 w 10"/>
              <a:gd name="T21" fmla="*/ 8 h 10"/>
              <a:gd name="T22" fmla="*/ 7 w 10"/>
              <a:gd name="T23" fmla="*/ 8 h 10"/>
              <a:gd name="T24" fmla="*/ 7 w 10"/>
              <a:gd name="T25" fmla="*/ 7 h 10"/>
              <a:gd name="T26" fmla="*/ 8 w 10"/>
              <a:gd name="T27" fmla="*/ 7 h 10"/>
              <a:gd name="T28" fmla="*/ 8 w 10"/>
              <a:gd name="T29" fmla="*/ 7 h 10"/>
              <a:gd name="T30" fmla="*/ 8 w 10"/>
              <a:gd name="T31" fmla="*/ 6 h 10"/>
              <a:gd name="T32" fmla="*/ 8 w 10"/>
              <a:gd name="T33" fmla="*/ 5 h 10"/>
              <a:gd name="T34" fmla="*/ 9 w 10"/>
              <a:gd name="T35" fmla="*/ 5 h 10"/>
              <a:gd name="T36" fmla="*/ 9 w 10"/>
              <a:gd name="T37" fmla="*/ 4 h 10"/>
              <a:gd name="T38" fmla="*/ 8 w 10"/>
              <a:gd name="T39" fmla="*/ 4 h 10"/>
              <a:gd name="T40" fmla="*/ 8 w 10"/>
              <a:gd name="T41" fmla="*/ 3 h 10"/>
              <a:gd name="T42" fmla="*/ 8 w 10"/>
              <a:gd name="T43" fmla="*/ 2 h 10"/>
              <a:gd name="T44" fmla="*/ 8 w 10"/>
              <a:gd name="T45" fmla="*/ 2 h 10"/>
              <a:gd name="T46" fmla="*/ 8 w 10"/>
              <a:gd name="T47" fmla="*/ 2 h 10"/>
              <a:gd name="T48" fmla="*/ 8 w 10"/>
              <a:gd name="T49" fmla="*/ 1 h 10"/>
              <a:gd name="T50" fmla="*/ 7 w 10"/>
              <a:gd name="T51" fmla="*/ 1 h 10"/>
              <a:gd name="T52" fmla="*/ 7 w 10"/>
              <a:gd name="T53" fmla="*/ 1 h 10"/>
              <a:gd name="T54" fmla="*/ 7 w 10"/>
              <a:gd name="T55" fmla="*/ 1 h 10"/>
              <a:gd name="T56" fmla="*/ 6 w 10"/>
              <a:gd name="T57" fmla="*/ 1 h 10"/>
              <a:gd name="T58" fmla="*/ 6 w 10"/>
              <a:gd name="T59" fmla="*/ 0 h 10"/>
              <a:gd name="T60" fmla="*/ 5 w 10"/>
              <a:gd name="T61" fmla="*/ 0 h 10"/>
              <a:gd name="T62" fmla="*/ 5 w 10"/>
              <a:gd name="T63" fmla="*/ 0 h 10"/>
              <a:gd name="T64" fmla="*/ 4 w 10"/>
              <a:gd name="T65" fmla="*/ 0 h 10"/>
              <a:gd name="T66" fmla="*/ 4 w 10"/>
              <a:gd name="T67" fmla="*/ 0 h 10"/>
              <a:gd name="T68" fmla="*/ 3 w 10"/>
              <a:gd name="T69" fmla="*/ 0 h 10"/>
              <a:gd name="T70" fmla="*/ 2 w 10"/>
              <a:gd name="T71" fmla="*/ 0 h 10"/>
              <a:gd name="T72" fmla="*/ 2 w 10"/>
              <a:gd name="T73" fmla="*/ 1 h 10"/>
              <a:gd name="T74" fmla="*/ 2 w 10"/>
              <a:gd name="T75" fmla="*/ 1 h 10"/>
              <a:gd name="T76" fmla="*/ 1 w 10"/>
              <a:gd name="T77" fmla="*/ 1 h 10"/>
              <a:gd name="T78" fmla="*/ 1 w 10"/>
              <a:gd name="T79" fmla="*/ 1 h 10"/>
              <a:gd name="T80" fmla="*/ 0 w 10"/>
              <a:gd name="T81" fmla="*/ 1 h 10"/>
              <a:gd name="T82" fmla="*/ 2 w 10"/>
              <a:gd name="T8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 h="10">
                <a:moveTo>
                  <a:pt x="2" y="8"/>
                </a:moveTo>
                <a:lnTo>
                  <a:pt x="2" y="8"/>
                </a:lnTo>
                <a:lnTo>
                  <a:pt x="2" y="8"/>
                </a:lnTo>
                <a:lnTo>
                  <a:pt x="2" y="9"/>
                </a:lnTo>
                <a:lnTo>
                  <a:pt x="3" y="9"/>
                </a:lnTo>
                <a:lnTo>
                  <a:pt x="4" y="9"/>
                </a:lnTo>
                <a:lnTo>
                  <a:pt x="4" y="9"/>
                </a:lnTo>
                <a:lnTo>
                  <a:pt x="5" y="9"/>
                </a:lnTo>
                <a:lnTo>
                  <a:pt x="5" y="8"/>
                </a:lnTo>
                <a:lnTo>
                  <a:pt x="6" y="8"/>
                </a:lnTo>
                <a:lnTo>
                  <a:pt x="7" y="8"/>
                </a:lnTo>
                <a:lnTo>
                  <a:pt x="7" y="8"/>
                </a:lnTo>
                <a:lnTo>
                  <a:pt x="7" y="7"/>
                </a:lnTo>
                <a:lnTo>
                  <a:pt x="8" y="7"/>
                </a:lnTo>
                <a:lnTo>
                  <a:pt x="8" y="7"/>
                </a:lnTo>
                <a:lnTo>
                  <a:pt x="8" y="6"/>
                </a:lnTo>
                <a:lnTo>
                  <a:pt x="8" y="5"/>
                </a:lnTo>
                <a:lnTo>
                  <a:pt x="9" y="5"/>
                </a:lnTo>
                <a:lnTo>
                  <a:pt x="9" y="4"/>
                </a:lnTo>
                <a:lnTo>
                  <a:pt x="8" y="4"/>
                </a:lnTo>
                <a:lnTo>
                  <a:pt x="8" y="3"/>
                </a:lnTo>
                <a:lnTo>
                  <a:pt x="8" y="2"/>
                </a:lnTo>
                <a:lnTo>
                  <a:pt x="8" y="2"/>
                </a:lnTo>
                <a:lnTo>
                  <a:pt x="8" y="2"/>
                </a:lnTo>
                <a:lnTo>
                  <a:pt x="8" y="1"/>
                </a:lnTo>
                <a:lnTo>
                  <a:pt x="7" y="1"/>
                </a:lnTo>
                <a:lnTo>
                  <a:pt x="7" y="1"/>
                </a:lnTo>
                <a:lnTo>
                  <a:pt x="7" y="1"/>
                </a:lnTo>
                <a:lnTo>
                  <a:pt x="6" y="1"/>
                </a:lnTo>
                <a:lnTo>
                  <a:pt x="6" y="0"/>
                </a:lnTo>
                <a:lnTo>
                  <a:pt x="5" y="0"/>
                </a:lnTo>
                <a:lnTo>
                  <a:pt x="5" y="0"/>
                </a:lnTo>
                <a:lnTo>
                  <a:pt x="4" y="0"/>
                </a:lnTo>
                <a:lnTo>
                  <a:pt x="4" y="0"/>
                </a:lnTo>
                <a:lnTo>
                  <a:pt x="3" y="0"/>
                </a:lnTo>
                <a:lnTo>
                  <a:pt x="2" y="0"/>
                </a:lnTo>
                <a:lnTo>
                  <a:pt x="2" y="1"/>
                </a:lnTo>
                <a:lnTo>
                  <a:pt x="2" y="1"/>
                </a:lnTo>
                <a:lnTo>
                  <a:pt x="1" y="1"/>
                </a:lnTo>
                <a:lnTo>
                  <a:pt x="1" y="1"/>
                </a:lnTo>
                <a:lnTo>
                  <a:pt x="0" y="1"/>
                </a:lnTo>
                <a:lnTo>
                  <a:pt x="2"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3" name="Freeform 17"/>
          <p:cNvSpPr>
            <a:spLocks/>
          </p:cNvSpPr>
          <p:nvPr/>
        </p:nvSpPr>
        <p:spPr bwMode="auto">
          <a:xfrm>
            <a:off x="2709864" y="2820989"/>
            <a:ext cx="14287" cy="14287"/>
          </a:xfrm>
          <a:custGeom>
            <a:avLst/>
            <a:gdLst>
              <a:gd name="T0" fmla="*/ 2 w 9"/>
              <a:gd name="T1" fmla="*/ 8 h 9"/>
              <a:gd name="T2" fmla="*/ 5 w 9"/>
              <a:gd name="T3" fmla="*/ 7 h 9"/>
              <a:gd name="T4" fmla="*/ 5 w 9"/>
              <a:gd name="T5" fmla="*/ 7 h 9"/>
              <a:gd name="T6" fmla="*/ 6 w 9"/>
              <a:gd name="T7" fmla="*/ 7 h 9"/>
              <a:gd name="T8" fmla="*/ 6 w 9"/>
              <a:gd name="T9" fmla="*/ 7 h 9"/>
              <a:gd name="T10" fmla="*/ 6 w 9"/>
              <a:gd name="T11" fmla="*/ 6 h 9"/>
              <a:gd name="T12" fmla="*/ 7 w 9"/>
              <a:gd name="T13" fmla="*/ 6 h 9"/>
              <a:gd name="T14" fmla="*/ 7 w 9"/>
              <a:gd name="T15" fmla="*/ 6 h 9"/>
              <a:gd name="T16" fmla="*/ 8 w 9"/>
              <a:gd name="T17" fmla="*/ 5 h 9"/>
              <a:gd name="T18" fmla="*/ 8 w 9"/>
              <a:gd name="T19" fmla="*/ 5 h 9"/>
              <a:gd name="T20" fmla="*/ 8 w 9"/>
              <a:gd name="T21" fmla="*/ 4 h 9"/>
              <a:gd name="T22" fmla="*/ 8 w 9"/>
              <a:gd name="T23" fmla="*/ 3 h 9"/>
              <a:gd name="T24" fmla="*/ 8 w 9"/>
              <a:gd name="T25" fmla="*/ 3 h 9"/>
              <a:gd name="T26" fmla="*/ 7 w 9"/>
              <a:gd name="T27" fmla="*/ 2 h 9"/>
              <a:gd name="T28" fmla="*/ 7 w 9"/>
              <a:gd name="T29" fmla="*/ 2 h 9"/>
              <a:gd name="T30" fmla="*/ 7 w 9"/>
              <a:gd name="T31" fmla="*/ 1 h 9"/>
              <a:gd name="T32" fmla="*/ 6 w 9"/>
              <a:gd name="T33" fmla="*/ 1 h 9"/>
              <a:gd name="T34" fmla="*/ 6 w 9"/>
              <a:gd name="T35" fmla="*/ 1 h 9"/>
              <a:gd name="T36" fmla="*/ 6 w 9"/>
              <a:gd name="T37" fmla="*/ 0 h 9"/>
              <a:gd name="T38" fmla="*/ 5 w 9"/>
              <a:gd name="T39" fmla="*/ 0 h 9"/>
              <a:gd name="T40" fmla="*/ 5 w 9"/>
              <a:gd name="T41" fmla="*/ 0 h 9"/>
              <a:gd name="T42" fmla="*/ 4 w 9"/>
              <a:gd name="T43" fmla="*/ 0 h 9"/>
              <a:gd name="T44" fmla="*/ 3 w 9"/>
              <a:gd name="T45" fmla="*/ 0 h 9"/>
              <a:gd name="T46" fmla="*/ 3 w 9"/>
              <a:gd name="T47" fmla="*/ 0 h 9"/>
              <a:gd name="T48" fmla="*/ 2 w 9"/>
              <a:gd name="T49" fmla="*/ 0 h 9"/>
              <a:gd name="T50" fmla="*/ 2 w 9"/>
              <a:gd name="T51" fmla="*/ 1 h 9"/>
              <a:gd name="T52" fmla="*/ 1 w 9"/>
              <a:gd name="T53" fmla="*/ 1 h 9"/>
              <a:gd name="T54" fmla="*/ 1 w 9"/>
              <a:gd name="T55" fmla="*/ 1 h 9"/>
              <a:gd name="T56" fmla="*/ 1 w 9"/>
              <a:gd name="T57" fmla="*/ 1 h 9"/>
              <a:gd name="T58" fmla="*/ 0 w 9"/>
              <a:gd name="T59" fmla="*/ 1 h 9"/>
              <a:gd name="T60" fmla="*/ 0 w 9"/>
              <a:gd name="T61" fmla="*/ 2 h 9"/>
              <a:gd name="T62" fmla="*/ 2 w 9"/>
              <a:gd name="T6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 h="9">
                <a:moveTo>
                  <a:pt x="2" y="8"/>
                </a:moveTo>
                <a:lnTo>
                  <a:pt x="5" y="7"/>
                </a:lnTo>
                <a:lnTo>
                  <a:pt x="5" y="7"/>
                </a:lnTo>
                <a:lnTo>
                  <a:pt x="6" y="7"/>
                </a:lnTo>
                <a:lnTo>
                  <a:pt x="6" y="7"/>
                </a:lnTo>
                <a:lnTo>
                  <a:pt x="6" y="6"/>
                </a:lnTo>
                <a:lnTo>
                  <a:pt x="7" y="6"/>
                </a:lnTo>
                <a:lnTo>
                  <a:pt x="7" y="6"/>
                </a:lnTo>
                <a:lnTo>
                  <a:pt x="8" y="5"/>
                </a:lnTo>
                <a:lnTo>
                  <a:pt x="8" y="5"/>
                </a:lnTo>
                <a:lnTo>
                  <a:pt x="8" y="4"/>
                </a:lnTo>
                <a:lnTo>
                  <a:pt x="8" y="3"/>
                </a:lnTo>
                <a:lnTo>
                  <a:pt x="8" y="3"/>
                </a:lnTo>
                <a:lnTo>
                  <a:pt x="7" y="2"/>
                </a:lnTo>
                <a:lnTo>
                  <a:pt x="7" y="2"/>
                </a:lnTo>
                <a:lnTo>
                  <a:pt x="7" y="1"/>
                </a:lnTo>
                <a:lnTo>
                  <a:pt x="6" y="1"/>
                </a:lnTo>
                <a:lnTo>
                  <a:pt x="6" y="1"/>
                </a:lnTo>
                <a:lnTo>
                  <a:pt x="6" y="0"/>
                </a:lnTo>
                <a:lnTo>
                  <a:pt x="5" y="0"/>
                </a:lnTo>
                <a:lnTo>
                  <a:pt x="5" y="0"/>
                </a:lnTo>
                <a:lnTo>
                  <a:pt x="4" y="0"/>
                </a:lnTo>
                <a:lnTo>
                  <a:pt x="3" y="0"/>
                </a:lnTo>
                <a:lnTo>
                  <a:pt x="3" y="0"/>
                </a:lnTo>
                <a:lnTo>
                  <a:pt x="2" y="0"/>
                </a:lnTo>
                <a:lnTo>
                  <a:pt x="2" y="1"/>
                </a:lnTo>
                <a:lnTo>
                  <a:pt x="1" y="1"/>
                </a:lnTo>
                <a:lnTo>
                  <a:pt x="1" y="1"/>
                </a:lnTo>
                <a:lnTo>
                  <a:pt x="1" y="1"/>
                </a:lnTo>
                <a:lnTo>
                  <a:pt x="0" y="1"/>
                </a:lnTo>
                <a:lnTo>
                  <a:pt x="0" y="2"/>
                </a:lnTo>
                <a:lnTo>
                  <a:pt x="2"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4" name="Freeform 18"/>
          <p:cNvSpPr>
            <a:spLocks/>
          </p:cNvSpPr>
          <p:nvPr/>
        </p:nvSpPr>
        <p:spPr bwMode="auto">
          <a:xfrm>
            <a:off x="2797175" y="2800350"/>
            <a:ext cx="39688" cy="46038"/>
          </a:xfrm>
          <a:custGeom>
            <a:avLst/>
            <a:gdLst>
              <a:gd name="T0" fmla="*/ 1 w 25"/>
              <a:gd name="T1" fmla="*/ 28 h 29"/>
              <a:gd name="T2" fmla="*/ 1 w 25"/>
              <a:gd name="T3" fmla="*/ 26 h 29"/>
              <a:gd name="T4" fmla="*/ 2 w 25"/>
              <a:gd name="T5" fmla="*/ 26 h 29"/>
              <a:gd name="T6" fmla="*/ 4 w 25"/>
              <a:gd name="T7" fmla="*/ 26 h 29"/>
              <a:gd name="T8" fmla="*/ 4 w 25"/>
              <a:gd name="T9" fmla="*/ 24 h 29"/>
              <a:gd name="T10" fmla="*/ 3 w 25"/>
              <a:gd name="T11" fmla="*/ 4 h 29"/>
              <a:gd name="T12" fmla="*/ 3 w 25"/>
              <a:gd name="T13" fmla="*/ 2 h 29"/>
              <a:gd name="T14" fmla="*/ 2 w 25"/>
              <a:gd name="T15" fmla="*/ 2 h 29"/>
              <a:gd name="T16" fmla="*/ 1 w 25"/>
              <a:gd name="T17" fmla="*/ 2 h 29"/>
              <a:gd name="T18" fmla="*/ 0 w 25"/>
              <a:gd name="T19" fmla="*/ 1 h 29"/>
              <a:gd name="T20" fmla="*/ 21 w 25"/>
              <a:gd name="T21" fmla="*/ 6 h 29"/>
              <a:gd name="T22" fmla="*/ 20 w 25"/>
              <a:gd name="T23" fmla="*/ 5 h 29"/>
              <a:gd name="T24" fmla="*/ 19 w 25"/>
              <a:gd name="T25" fmla="*/ 3 h 29"/>
              <a:gd name="T26" fmla="*/ 18 w 25"/>
              <a:gd name="T27" fmla="*/ 2 h 29"/>
              <a:gd name="T28" fmla="*/ 18 w 25"/>
              <a:gd name="T29" fmla="*/ 2 h 29"/>
              <a:gd name="T30" fmla="*/ 16 w 25"/>
              <a:gd name="T31" fmla="*/ 2 h 29"/>
              <a:gd name="T32" fmla="*/ 14 w 25"/>
              <a:gd name="T33" fmla="*/ 2 h 29"/>
              <a:gd name="T34" fmla="*/ 8 w 25"/>
              <a:gd name="T35" fmla="*/ 2 h 29"/>
              <a:gd name="T36" fmla="*/ 8 w 25"/>
              <a:gd name="T37" fmla="*/ 12 h 29"/>
              <a:gd name="T38" fmla="*/ 15 w 25"/>
              <a:gd name="T39" fmla="*/ 12 h 29"/>
              <a:gd name="T40" fmla="*/ 17 w 25"/>
              <a:gd name="T41" fmla="*/ 12 h 29"/>
              <a:gd name="T42" fmla="*/ 18 w 25"/>
              <a:gd name="T43" fmla="*/ 10 h 29"/>
              <a:gd name="T44" fmla="*/ 18 w 25"/>
              <a:gd name="T45" fmla="*/ 8 h 29"/>
              <a:gd name="T46" fmla="*/ 19 w 25"/>
              <a:gd name="T47" fmla="*/ 18 h 29"/>
              <a:gd name="T48" fmla="*/ 18 w 25"/>
              <a:gd name="T49" fmla="*/ 17 h 29"/>
              <a:gd name="T50" fmla="*/ 18 w 25"/>
              <a:gd name="T51" fmla="*/ 16 h 29"/>
              <a:gd name="T52" fmla="*/ 17 w 25"/>
              <a:gd name="T53" fmla="*/ 15 h 29"/>
              <a:gd name="T54" fmla="*/ 16 w 25"/>
              <a:gd name="T55" fmla="*/ 14 h 29"/>
              <a:gd name="T56" fmla="*/ 14 w 25"/>
              <a:gd name="T57" fmla="*/ 14 h 29"/>
              <a:gd name="T58" fmla="*/ 8 w 25"/>
              <a:gd name="T59" fmla="*/ 14 h 29"/>
              <a:gd name="T60" fmla="*/ 9 w 25"/>
              <a:gd name="T61" fmla="*/ 26 h 29"/>
              <a:gd name="T62" fmla="*/ 10 w 25"/>
              <a:gd name="T63" fmla="*/ 26 h 29"/>
              <a:gd name="T64" fmla="*/ 14 w 25"/>
              <a:gd name="T65" fmla="*/ 26 h 29"/>
              <a:gd name="T66" fmla="*/ 16 w 25"/>
              <a:gd name="T67" fmla="*/ 26 h 29"/>
              <a:gd name="T68" fmla="*/ 18 w 25"/>
              <a:gd name="T69" fmla="*/ 25 h 29"/>
              <a:gd name="T70" fmla="*/ 19 w 25"/>
              <a:gd name="T71" fmla="*/ 24 h 29"/>
              <a:gd name="T72" fmla="*/ 20 w 25"/>
              <a:gd name="T73" fmla="*/ 23 h 29"/>
              <a:gd name="T74" fmla="*/ 21 w 25"/>
              <a:gd name="T75" fmla="*/ 22 h 29"/>
              <a:gd name="T76" fmla="*/ 22 w 25"/>
              <a:gd name="T77" fmla="*/ 21 h 29"/>
              <a:gd name="T78" fmla="*/ 22 w 25"/>
              <a:gd name="T79" fmla="*/ 20 h 29"/>
              <a:gd name="T80" fmla="*/ 22 w 25"/>
              <a:gd name="T81"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 h="29">
                <a:moveTo>
                  <a:pt x="22" y="27"/>
                </a:moveTo>
                <a:lnTo>
                  <a:pt x="1" y="28"/>
                </a:lnTo>
                <a:lnTo>
                  <a:pt x="1" y="27"/>
                </a:lnTo>
                <a:lnTo>
                  <a:pt x="1" y="26"/>
                </a:lnTo>
                <a:lnTo>
                  <a:pt x="2" y="26"/>
                </a:lnTo>
                <a:lnTo>
                  <a:pt x="2" y="26"/>
                </a:lnTo>
                <a:lnTo>
                  <a:pt x="3" y="26"/>
                </a:lnTo>
                <a:lnTo>
                  <a:pt x="4" y="26"/>
                </a:lnTo>
                <a:lnTo>
                  <a:pt x="4" y="25"/>
                </a:lnTo>
                <a:lnTo>
                  <a:pt x="4" y="24"/>
                </a:lnTo>
                <a:lnTo>
                  <a:pt x="4" y="23"/>
                </a:lnTo>
                <a:lnTo>
                  <a:pt x="3" y="4"/>
                </a:lnTo>
                <a:lnTo>
                  <a:pt x="3" y="3"/>
                </a:lnTo>
                <a:lnTo>
                  <a:pt x="3" y="2"/>
                </a:lnTo>
                <a:lnTo>
                  <a:pt x="3" y="2"/>
                </a:lnTo>
                <a:lnTo>
                  <a:pt x="2" y="2"/>
                </a:lnTo>
                <a:lnTo>
                  <a:pt x="2" y="2"/>
                </a:lnTo>
                <a:lnTo>
                  <a:pt x="1" y="2"/>
                </a:lnTo>
                <a:lnTo>
                  <a:pt x="0" y="2"/>
                </a:lnTo>
                <a:lnTo>
                  <a:pt x="0" y="1"/>
                </a:lnTo>
                <a:lnTo>
                  <a:pt x="21" y="0"/>
                </a:lnTo>
                <a:lnTo>
                  <a:pt x="21" y="6"/>
                </a:lnTo>
                <a:lnTo>
                  <a:pt x="20" y="6"/>
                </a:lnTo>
                <a:lnTo>
                  <a:pt x="20" y="5"/>
                </a:lnTo>
                <a:lnTo>
                  <a:pt x="20" y="4"/>
                </a:lnTo>
                <a:lnTo>
                  <a:pt x="19" y="3"/>
                </a:lnTo>
                <a:lnTo>
                  <a:pt x="19" y="2"/>
                </a:lnTo>
                <a:lnTo>
                  <a:pt x="18" y="2"/>
                </a:lnTo>
                <a:lnTo>
                  <a:pt x="18" y="2"/>
                </a:lnTo>
                <a:lnTo>
                  <a:pt x="18" y="2"/>
                </a:lnTo>
                <a:lnTo>
                  <a:pt x="17" y="2"/>
                </a:lnTo>
                <a:lnTo>
                  <a:pt x="16" y="2"/>
                </a:lnTo>
                <a:lnTo>
                  <a:pt x="15" y="2"/>
                </a:lnTo>
                <a:lnTo>
                  <a:pt x="14" y="2"/>
                </a:lnTo>
                <a:lnTo>
                  <a:pt x="9" y="2"/>
                </a:lnTo>
                <a:lnTo>
                  <a:pt x="8" y="2"/>
                </a:lnTo>
                <a:lnTo>
                  <a:pt x="8" y="2"/>
                </a:lnTo>
                <a:lnTo>
                  <a:pt x="8" y="12"/>
                </a:lnTo>
                <a:lnTo>
                  <a:pt x="14" y="12"/>
                </a:lnTo>
                <a:lnTo>
                  <a:pt x="15" y="12"/>
                </a:lnTo>
                <a:lnTo>
                  <a:pt x="16" y="12"/>
                </a:lnTo>
                <a:lnTo>
                  <a:pt x="17" y="12"/>
                </a:lnTo>
                <a:lnTo>
                  <a:pt x="18" y="11"/>
                </a:lnTo>
                <a:lnTo>
                  <a:pt x="18" y="10"/>
                </a:lnTo>
                <a:lnTo>
                  <a:pt x="18" y="9"/>
                </a:lnTo>
                <a:lnTo>
                  <a:pt x="18" y="8"/>
                </a:lnTo>
                <a:lnTo>
                  <a:pt x="18" y="8"/>
                </a:lnTo>
                <a:lnTo>
                  <a:pt x="19" y="18"/>
                </a:lnTo>
                <a:lnTo>
                  <a:pt x="18" y="18"/>
                </a:lnTo>
                <a:lnTo>
                  <a:pt x="18" y="17"/>
                </a:lnTo>
                <a:lnTo>
                  <a:pt x="18" y="16"/>
                </a:lnTo>
                <a:lnTo>
                  <a:pt x="18" y="16"/>
                </a:lnTo>
                <a:lnTo>
                  <a:pt x="18" y="15"/>
                </a:lnTo>
                <a:lnTo>
                  <a:pt x="17" y="15"/>
                </a:lnTo>
                <a:lnTo>
                  <a:pt x="17" y="14"/>
                </a:lnTo>
                <a:lnTo>
                  <a:pt x="16" y="14"/>
                </a:lnTo>
                <a:lnTo>
                  <a:pt x="15" y="14"/>
                </a:lnTo>
                <a:lnTo>
                  <a:pt x="14" y="14"/>
                </a:lnTo>
                <a:lnTo>
                  <a:pt x="14" y="14"/>
                </a:lnTo>
                <a:lnTo>
                  <a:pt x="8" y="14"/>
                </a:lnTo>
                <a:lnTo>
                  <a:pt x="8" y="25"/>
                </a:lnTo>
                <a:lnTo>
                  <a:pt x="9" y="26"/>
                </a:lnTo>
                <a:lnTo>
                  <a:pt x="10" y="26"/>
                </a:lnTo>
                <a:lnTo>
                  <a:pt x="10" y="26"/>
                </a:lnTo>
                <a:lnTo>
                  <a:pt x="11" y="26"/>
                </a:lnTo>
                <a:lnTo>
                  <a:pt x="14" y="26"/>
                </a:lnTo>
                <a:lnTo>
                  <a:pt x="15" y="26"/>
                </a:lnTo>
                <a:lnTo>
                  <a:pt x="16" y="26"/>
                </a:lnTo>
                <a:lnTo>
                  <a:pt x="17" y="25"/>
                </a:lnTo>
                <a:lnTo>
                  <a:pt x="18" y="25"/>
                </a:lnTo>
                <a:lnTo>
                  <a:pt x="18" y="25"/>
                </a:lnTo>
                <a:lnTo>
                  <a:pt x="19" y="24"/>
                </a:lnTo>
                <a:lnTo>
                  <a:pt x="20" y="24"/>
                </a:lnTo>
                <a:lnTo>
                  <a:pt x="20" y="23"/>
                </a:lnTo>
                <a:lnTo>
                  <a:pt x="21" y="23"/>
                </a:lnTo>
                <a:lnTo>
                  <a:pt x="21" y="22"/>
                </a:lnTo>
                <a:lnTo>
                  <a:pt x="22" y="22"/>
                </a:lnTo>
                <a:lnTo>
                  <a:pt x="22" y="21"/>
                </a:lnTo>
                <a:lnTo>
                  <a:pt x="22" y="21"/>
                </a:lnTo>
                <a:lnTo>
                  <a:pt x="22" y="20"/>
                </a:lnTo>
                <a:lnTo>
                  <a:pt x="24" y="20"/>
                </a:lnTo>
                <a:lnTo>
                  <a:pt x="22"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5" name="Freeform 19"/>
          <p:cNvSpPr>
            <a:spLocks/>
          </p:cNvSpPr>
          <p:nvPr/>
        </p:nvSpPr>
        <p:spPr bwMode="auto">
          <a:xfrm>
            <a:off x="2892426" y="2808288"/>
            <a:ext cx="42863" cy="57150"/>
          </a:xfrm>
          <a:custGeom>
            <a:avLst/>
            <a:gdLst>
              <a:gd name="T0" fmla="*/ 18 w 27"/>
              <a:gd name="T1" fmla="*/ 33 h 36"/>
              <a:gd name="T2" fmla="*/ 11 w 27"/>
              <a:gd name="T3" fmla="*/ 17 h 36"/>
              <a:gd name="T4" fmla="*/ 8 w 27"/>
              <a:gd name="T5" fmla="*/ 26 h 36"/>
              <a:gd name="T6" fmla="*/ 7 w 27"/>
              <a:gd name="T7" fmla="*/ 26 h 36"/>
              <a:gd name="T8" fmla="*/ 8 w 27"/>
              <a:gd name="T9" fmla="*/ 27 h 36"/>
              <a:gd name="T10" fmla="*/ 9 w 27"/>
              <a:gd name="T11" fmla="*/ 28 h 36"/>
              <a:gd name="T12" fmla="*/ 10 w 27"/>
              <a:gd name="T13" fmla="*/ 29 h 36"/>
              <a:gd name="T14" fmla="*/ 10 w 27"/>
              <a:gd name="T15" fmla="*/ 31 h 36"/>
              <a:gd name="T16" fmla="*/ 0 w 27"/>
              <a:gd name="T17" fmla="*/ 26 h 36"/>
              <a:gd name="T18" fmla="*/ 1 w 27"/>
              <a:gd name="T19" fmla="*/ 27 h 36"/>
              <a:gd name="T20" fmla="*/ 2 w 27"/>
              <a:gd name="T21" fmla="*/ 27 h 36"/>
              <a:gd name="T22" fmla="*/ 3 w 27"/>
              <a:gd name="T23" fmla="*/ 26 h 36"/>
              <a:gd name="T24" fmla="*/ 4 w 27"/>
              <a:gd name="T25" fmla="*/ 26 h 36"/>
              <a:gd name="T26" fmla="*/ 4 w 27"/>
              <a:gd name="T27" fmla="*/ 24 h 36"/>
              <a:gd name="T28" fmla="*/ 10 w 27"/>
              <a:gd name="T29" fmla="*/ 5 h 36"/>
              <a:gd name="T30" fmla="*/ 10 w 27"/>
              <a:gd name="T31" fmla="*/ 3 h 36"/>
              <a:gd name="T32" fmla="*/ 9 w 27"/>
              <a:gd name="T33" fmla="*/ 3 h 36"/>
              <a:gd name="T34" fmla="*/ 8 w 27"/>
              <a:gd name="T35" fmla="*/ 2 h 36"/>
              <a:gd name="T36" fmla="*/ 7 w 27"/>
              <a:gd name="T37" fmla="*/ 1 h 36"/>
              <a:gd name="T38" fmla="*/ 18 w 27"/>
              <a:gd name="T39" fmla="*/ 4 h 36"/>
              <a:gd name="T40" fmla="*/ 20 w 27"/>
              <a:gd name="T41" fmla="*/ 4 h 36"/>
              <a:gd name="T42" fmla="*/ 21 w 27"/>
              <a:gd name="T43" fmla="*/ 5 h 36"/>
              <a:gd name="T44" fmla="*/ 23 w 27"/>
              <a:gd name="T45" fmla="*/ 6 h 36"/>
              <a:gd name="T46" fmla="*/ 24 w 27"/>
              <a:gd name="T47" fmla="*/ 8 h 36"/>
              <a:gd name="T48" fmla="*/ 25 w 27"/>
              <a:gd name="T49" fmla="*/ 9 h 36"/>
              <a:gd name="T50" fmla="*/ 26 w 27"/>
              <a:gd name="T51" fmla="*/ 11 h 36"/>
              <a:gd name="T52" fmla="*/ 26 w 27"/>
              <a:gd name="T53" fmla="*/ 13 h 36"/>
              <a:gd name="T54" fmla="*/ 25 w 27"/>
              <a:gd name="T55" fmla="*/ 15 h 36"/>
              <a:gd name="T56" fmla="*/ 24 w 27"/>
              <a:gd name="T57" fmla="*/ 17 h 36"/>
              <a:gd name="T58" fmla="*/ 24 w 27"/>
              <a:gd name="T59" fmla="*/ 18 h 36"/>
              <a:gd name="T60" fmla="*/ 22 w 27"/>
              <a:gd name="T61" fmla="*/ 19 h 36"/>
              <a:gd name="T62" fmla="*/ 20 w 27"/>
              <a:gd name="T63" fmla="*/ 19 h 36"/>
              <a:gd name="T64" fmla="*/ 19 w 27"/>
              <a:gd name="T65" fmla="*/ 19 h 36"/>
              <a:gd name="T66" fmla="*/ 17 w 27"/>
              <a:gd name="T67" fmla="*/ 18 h 36"/>
              <a:gd name="T68" fmla="*/ 23 w 27"/>
              <a:gd name="T69" fmla="*/ 32 h 36"/>
              <a:gd name="T70" fmla="*/ 24 w 27"/>
              <a:gd name="T71" fmla="*/ 33 h 36"/>
              <a:gd name="T72" fmla="*/ 24 w 27"/>
              <a:gd name="T73" fmla="*/ 34 h 36"/>
              <a:gd name="T74" fmla="*/ 24 w 27"/>
              <a:gd name="T7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6">
                <a:moveTo>
                  <a:pt x="24" y="35"/>
                </a:moveTo>
                <a:lnTo>
                  <a:pt x="18" y="33"/>
                </a:lnTo>
                <a:lnTo>
                  <a:pt x="13" y="17"/>
                </a:lnTo>
                <a:lnTo>
                  <a:pt x="11" y="17"/>
                </a:lnTo>
                <a:lnTo>
                  <a:pt x="8" y="25"/>
                </a:lnTo>
                <a:lnTo>
                  <a:pt x="8" y="26"/>
                </a:lnTo>
                <a:lnTo>
                  <a:pt x="7" y="26"/>
                </a:lnTo>
                <a:lnTo>
                  <a:pt x="7" y="26"/>
                </a:lnTo>
                <a:lnTo>
                  <a:pt x="7" y="27"/>
                </a:lnTo>
                <a:lnTo>
                  <a:pt x="8" y="27"/>
                </a:lnTo>
                <a:lnTo>
                  <a:pt x="8" y="28"/>
                </a:lnTo>
                <a:lnTo>
                  <a:pt x="9" y="28"/>
                </a:lnTo>
                <a:lnTo>
                  <a:pt x="9" y="29"/>
                </a:lnTo>
                <a:lnTo>
                  <a:pt x="10" y="29"/>
                </a:lnTo>
                <a:lnTo>
                  <a:pt x="11" y="30"/>
                </a:lnTo>
                <a:lnTo>
                  <a:pt x="10" y="31"/>
                </a:lnTo>
                <a:lnTo>
                  <a:pt x="0" y="27"/>
                </a:lnTo>
                <a:lnTo>
                  <a:pt x="0" y="26"/>
                </a:lnTo>
                <a:lnTo>
                  <a:pt x="1" y="26"/>
                </a:lnTo>
                <a:lnTo>
                  <a:pt x="1" y="27"/>
                </a:lnTo>
                <a:lnTo>
                  <a:pt x="2" y="27"/>
                </a:lnTo>
                <a:lnTo>
                  <a:pt x="2" y="27"/>
                </a:lnTo>
                <a:lnTo>
                  <a:pt x="2" y="26"/>
                </a:lnTo>
                <a:lnTo>
                  <a:pt x="3" y="26"/>
                </a:lnTo>
                <a:lnTo>
                  <a:pt x="3" y="26"/>
                </a:lnTo>
                <a:lnTo>
                  <a:pt x="4" y="26"/>
                </a:lnTo>
                <a:lnTo>
                  <a:pt x="4" y="25"/>
                </a:lnTo>
                <a:lnTo>
                  <a:pt x="4" y="24"/>
                </a:lnTo>
                <a:lnTo>
                  <a:pt x="10" y="6"/>
                </a:lnTo>
                <a:lnTo>
                  <a:pt x="10" y="5"/>
                </a:lnTo>
                <a:lnTo>
                  <a:pt x="10" y="4"/>
                </a:lnTo>
                <a:lnTo>
                  <a:pt x="10" y="3"/>
                </a:lnTo>
                <a:lnTo>
                  <a:pt x="10" y="3"/>
                </a:lnTo>
                <a:lnTo>
                  <a:pt x="9" y="3"/>
                </a:lnTo>
                <a:lnTo>
                  <a:pt x="9" y="2"/>
                </a:lnTo>
                <a:lnTo>
                  <a:pt x="8" y="2"/>
                </a:lnTo>
                <a:lnTo>
                  <a:pt x="7" y="2"/>
                </a:lnTo>
                <a:lnTo>
                  <a:pt x="7" y="1"/>
                </a:lnTo>
                <a:lnTo>
                  <a:pt x="8" y="0"/>
                </a:lnTo>
                <a:lnTo>
                  <a:pt x="18" y="4"/>
                </a:lnTo>
                <a:lnTo>
                  <a:pt x="19" y="4"/>
                </a:lnTo>
                <a:lnTo>
                  <a:pt x="20" y="4"/>
                </a:lnTo>
                <a:lnTo>
                  <a:pt x="20" y="5"/>
                </a:lnTo>
                <a:lnTo>
                  <a:pt x="21" y="5"/>
                </a:lnTo>
                <a:lnTo>
                  <a:pt x="22" y="6"/>
                </a:lnTo>
                <a:lnTo>
                  <a:pt x="23" y="6"/>
                </a:lnTo>
                <a:lnTo>
                  <a:pt x="24" y="7"/>
                </a:lnTo>
                <a:lnTo>
                  <a:pt x="24" y="8"/>
                </a:lnTo>
                <a:lnTo>
                  <a:pt x="25" y="9"/>
                </a:lnTo>
                <a:lnTo>
                  <a:pt x="25" y="9"/>
                </a:lnTo>
                <a:lnTo>
                  <a:pt x="26" y="10"/>
                </a:lnTo>
                <a:lnTo>
                  <a:pt x="26" y="11"/>
                </a:lnTo>
                <a:lnTo>
                  <a:pt x="26" y="12"/>
                </a:lnTo>
                <a:lnTo>
                  <a:pt x="26" y="13"/>
                </a:lnTo>
                <a:lnTo>
                  <a:pt x="26" y="15"/>
                </a:lnTo>
                <a:lnTo>
                  <a:pt x="25" y="15"/>
                </a:lnTo>
                <a:lnTo>
                  <a:pt x="25" y="16"/>
                </a:lnTo>
                <a:lnTo>
                  <a:pt x="24" y="17"/>
                </a:lnTo>
                <a:lnTo>
                  <a:pt x="24" y="17"/>
                </a:lnTo>
                <a:lnTo>
                  <a:pt x="24" y="18"/>
                </a:lnTo>
                <a:lnTo>
                  <a:pt x="23" y="18"/>
                </a:lnTo>
                <a:lnTo>
                  <a:pt x="22" y="19"/>
                </a:lnTo>
                <a:lnTo>
                  <a:pt x="21" y="19"/>
                </a:lnTo>
                <a:lnTo>
                  <a:pt x="20" y="19"/>
                </a:lnTo>
                <a:lnTo>
                  <a:pt x="20" y="19"/>
                </a:lnTo>
                <a:lnTo>
                  <a:pt x="19" y="19"/>
                </a:lnTo>
                <a:lnTo>
                  <a:pt x="18" y="19"/>
                </a:lnTo>
                <a:lnTo>
                  <a:pt x="17" y="18"/>
                </a:lnTo>
                <a:lnTo>
                  <a:pt x="22" y="32"/>
                </a:lnTo>
                <a:lnTo>
                  <a:pt x="23" y="32"/>
                </a:lnTo>
                <a:lnTo>
                  <a:pt x="23" y="33"/>
                </a:lnTo>
                <a:lnTo>
                  <a:pt x="24" y="33"/>
                </a:lnTo>
                <a:lnTo>
                  <a:pt x="24" y="34"/>
                </a:lnTo>
                <a:lnTo>
                  <a:pt x="24" y="34"/>
                </a:lnTo>
                <a:lnTo>
                  <a:pt x="25" y="34"/>
                </a:lnTo>
                <a:lnTo>
                  <a:pt x="24" y="3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6" name="Freeform 20"/>
          <p:cNvSpPr>
            <a:spLocks/>
          </p:cNvSpPr>
          <p:nvPr/>
        </p:nvSpPr>
        <p:spPr bwMode="auto">
          <a:xfrm>
            <a:off x="2913064" y="2816225"/>
            <a:ext cx="14287" cy="14288"/>
          </a:xfrm>
          <a:custGeom>
            <a:avLst/>
            <a:gdLst>
              <a:gd name="T0" fmla="*/ 0 w 9"/>
              <a:gd name="T1" fmla="*/ 8 h 9"/>
              <a:gd name="T2" fmla="*/ 1 w 9"/>
              <a:gd name="T3" fmla="*/ 8 h 9"/>
              <a:gd name="T4" fmla="*/ 1 w 9"/>
              <a:gd name="T5" fmla="*/ 8 h 9"/>
              <a:gd name="T6" fmla="*/ 2 w 9"/>
              <a:gd name="T7" fmla="*/ 8 h 9"/>
              <a:gd name="T8" fmla="*/ 2 w 9"/>
              <a:gd name="T9" fmla="*/ 8 h 9"/>
              <a:gd name="T10" fmla="*/ 3 w 9"/>
              <a:gd name="T11" fmla="*/ 8 h 9"/>
              <a:gd name="T12" fmla="*/ 3 w 9"/>
              <a:gd name="T13" fmla="*/ 8 h 9"/>
              <a:gd name="T14" fmla="*/ 4 w 9"/>
              <a:gd name="T15" fmla="*/ 8 h 9"/>
              <a:gd name="T16" fmla="*/ 5 w 9"/>
              <a:gd name="T17" fmla="*/ 8 h 9"/>
              <a:gd name="T18" fmla="*/ 5 w 9"/>
              <a:gd name="T19" fmla="*/ 8 h 9"/>
              <a:gd name="T20" fmla="*/ 6 w 9"/>
              <a:gd name="T21" fmla="*/ 8 h 9"/>
              <a:gd name="T22" fmla="*/ 6 w 9"/>
              <a:gd name="T23" fmla="*/ 8 h 9"/>
              <a:gd name="T24" fmla="*/ 6 w 9"/>
              <a:gd name="T25" fmla="*/ 7 h 9"/>
              <a:gd name="T26" fmla="*/ 7 w 9"/>
              <a:gd name="T27" fmla="*/ 7 h 9"/>
              <a:gd name="T28" fmla="*/ 7 w 9"/>
              <a:gd name="T29" fmla="*/ 7 h 9"/>
              <a:gd name="T30" fmla="*/ 7 w 9"/>
              <a:gd name="T31" fmla="*/ 6 h 9"/>
              <a:gd name="T32" fmla="*/ 8 w 9"/>
              <a:gd name="T33" fmla="*/ 6 h 9"/>
              <a:gd name="T34" fmla="*/ 8 w 9"/>
              <a:gd name="T35" fmla="*/ 5 h 9"/>
              <a:gd name="T36" fmla="*/ 8 w 9"/>
              <a:gd name="T37" fmla="*/ 5 h 9"/>
              <a:gd name="T38" fmla="*/ 8 w 9"/>
              <a:gd name="T39" fmla="*/ 4 h 9"/>
              <a:gd name="T40" fmla="*/ 8 w 9"/>
              <a:gd name="T41" fmla="*/ 3 h 9"/>
              <a:gd name="T42" fmla="*/ 8 w 9"/>
              <a:gd name="T43" fmla="*/ 3 h 9"/>
              <a:gd name="T44" fmla="*/ 7 w 9"/>
              <a:gd name="T45" fmla="*/ 2 h 9"/>
              <a:gd name="T46" fmla="*/ 7 w 9"/>
              <a:gd name="T47" fmla="*/ 2 h 9"/>
              <a:gd name="T48" fmla="*/ 6 w 9"/>
              <a:gd name="T49" fmla="*/ 1 h 9"/>
              <a:gd name="T50" fmla="*/ 6 w 9"/>
              <a:gd name="T51" fmla="*/ 1 h 9"/>
              <a:gd name="T52" fmla="*/ 5 w 9"/>
              <a:gd name="T53" fmla="*/ 1 h 9"/>
              <a:gd name="T54" fmla="*/ 5 w 9"/>
              <a:gd name="T55" fmla="*/ 1 h 9"/>
              <a:gd name="T56" fmla="*/ 4 w 9"/>
              <a:gd name="T57" fmla="*/ 1 h 9"/>
              <a:gd name="T58" fmla="*/ 4 w 9"/>
              <a:gd name="T59" fmla="*/ 0 h 9"/>
              <a:gd name="T60" fmla="*/ 3 w 9"/>
              <a:gd name="T61" fmla="*/ 0 h 9"/>
              <a:gd name="T62" fmla="*/ 3 w 9"/>
              <a:gd name="T63" fmla="*/ 0 h 9"/>
              <a:gd name="T64" fmla="*/ 2 w 9"/>
              <a:gd name="T65" fmla="*/ 1 h 9"/>
              <a:gd name="T66" fmla="*/ 2 w 9"/>
              <a:gd name="T67" fmla="*/ 1 h 9"/>
              <a:gd name="T68" fmla="*/ 0 w 9"/>
              <a:gd name="T6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9">
                <a:moveTo>
                  <a:pt x="0" y="8"/>
                </a:moveTo>
                <a:lnTo>
                  <a:pt x="1" y="8"/>
                </a:lnTo>
                <a:lnTo>
                  <a:pt x="1" y="8"/>
                </a:lnTo>
                <a:lnTo>
                  <a:pt x="2" y="8"/>
                </a:lnTo>
                <a:lnTo>
                  <a:pt x="2" y="8"/>
                </a:lnTo>
                <a:lnTo>
                  <a:pt x="3" y="8"/>
                </a:lnTo>
                <a:lnTo>
                  <a:pt x="3" y="8"/>
                </a:lnTo>
                <a:lnTo>
                  <a:pt x="4" y="8"/>
                </a:lnTo>
                <a:lnTo>
                  <a:pt x="5" y="8"/>
                </a:lnTo>
                <a:lnTo>
                  <a:pt x="5" y="8"/>
                </a:lnTo>
                <a:lnTo>
                  <a:pt x="6" y="8"/>
                </a:lnTo>
                <a:lnTo>
                  <a:pt x="6" y="8"/>
                </a:lnTo>
                <a:lnTo>
                  <a:pt x="6" y="7"/>
                </a:lnTo>
                <a:lnTo>
                  <a:pt x="7" y="7"/>
                </a:lnTo>
                <a:lnTo>
                  <a:pt x="7" y="7"/>
                </a:lnTo>
                <a:lnTo>
                  <a:pt x="7" y="6"/>
                </a:lnTo>
                <a:lnTo>
                  <a:pt x="8" y="6"/>
                </a:lnTo>
                <a:lnTo>
                  <a:pt x="8" y="5"/>
                </a:lnTo>
                <a:lnTo>
                  <a:pt x="8" y="5"/>
                </a:lnTo>
                <a:lnTo>
                  <a:pt x="8" y="4"/>
                </a:lnTo>
                <a:lnTo>
                  <a:pt x="8" y="3"/>
                </a:lnTo>
                <a:lnTo>
                  <a:pt x="8" y="3"/>
                </a:lnTo>
                <a:lnTo>
                  <a:pt x="7" y="2"/>
                </a:lnTo>
                <a:lnTo>
                  <a:pt x="7" y="2"/>
                </a:lnTo>
                <a:lnTo>
                  <a:pt x="6" y="1"/>
                </a:lnTo>
                <a:lnTo>
                  <a:pt x="6" y="1"/>
                </a:lnTo>
                <a:lnTo>
                  <a:pt x="5" y="1"/>
                </a:lnTo>
                <a:lnTo>
                  <a:pt x="5" y="1"/>
                </a:lnTo>
                <a:lnTo>
                  <a:pt x="4" y="1"/>
                </a:lnTo>
                <a:lnTo>
                  <a:pt x="4" y="0"/>
                </a:lnTo>
                <a:lnTo>
                  <a:pt x="3" y="0"/>
                </a:lnTo>
                <a:lnTo>
                  <a:pt x="3" y="0"/>
                </a:lnTo>
                <a:lnTo>
                  <a:pt x="2" y="1"/>
                </a:lnTo>
                <a:lnTo>
                  <a:pt x="2" y="1"/>
                </a:lnTo>
                <a:lnTo>
                  <a:pt x="0"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7" name="Freeform 21"/>
          <p:cNvSpPr>
            <a:spLocks/>
          </p:cNvSpPr>
          <p:nvPr/>
        </p:nvSpPr>
        <p:spPr bwMode="auto">
          <a:xfrm>
            <a:off x="2976563" y="2843214"/>
            <a:ext cx="49212" cy="53975"/>
          </a:xfrm>
          <a:custGeom>
            <a:avLst/>
            <a:gdLst>
              <a:gd name="T0" fmla="*/ 11 w 31"/>
              <a:gd name="T1" fmla="*/ 33 h 34"/>
              <a:gd name="T2" fmla="*/ 0 w 31"/>
              <a:gd name="T3" fmla="*/ 26 h 34"/>
              <a:gd name="T4" fmla="*/ 1 w 31"/>
              <a:gd name="T5" fmla="*/ 25 h 34"/>
              <a:gd name="T6" fmla="*/ 2 w 31"/>
              <a:gd name="T7" fmla="*/ 26 h 34"/>
              <a:gd name="T8" fmla="*/ 3 w 31"/>
              <a:gd name="T9" fmla="*/ 26 h 34"/>
              <a:gd name="T10" fmla="*/ 3 w 31"/>
              <a:gd name="T11" fmla="*/ 27 h 34"/>
              <a:gd name="T12" fmla="*/ 4 w 31"/>
              <a:gd name="T13" fmla="*/ 27 h 34"/>
              <a:gd name="T14" fmla="*/ 5 w 31"/>
              <a:gd name="T15" fmla="*/ 27 h 34"/>
              <a:gd name="T16" fmla="*/ 5 w 31"/>
              <a:gd name="T17" fmla="*/ 26 h 34"/>
              <a:gd name="T18" fmla="*/ 6 w 31"/>
              <a:gd name="T19" fmla="*/ 26 h 34"/>
              <a:gd name="T20" fmla="*/ 6 w 31"/>
              <a:gd name="T21" fmla="*/ 25 h 34"/>
              <a:gd name="T22" fmla="*/ 7 w 31"/>
              <a:gd name="T23" fmla="*/ 25 h 34"/>
              <a:gd name="T24" fmla="*/ 18 w 31"/>
              <a:gd name="T25" fmla="*/ 7 h 34"/>
              <a:gd name="T26" fmla="*/ 16 w 31"/>
              <a:gd name="T27" fmla="*/ 6 h 34"/>
              <a:gd name="T28" fmla="*/ 15 w 31"/>
              <a:gd name="T29" fmla="*/ 5 h 34"/>
              <a:gd name="T30" fmla="*/ 14 w 31"/>
              <a:gd name="T31" fmla="*/ 5 h 34"/>
              <a:gd name="T32" fmla="*/ 13 w 31"/>
              <a:gd name="T33" fmla="*/ 4 h 34"/>
              <a:gd name="T34" fmla="*/ 13 w 31"/>
              <a:gd name="T35" fmla="*/ 4 h 34"/>
              <a:gd name="T36" fmla="*/ 12 w 31"/>
              <a:gd name="T37" fmla="*/ 4 h 34"/>
              <a:gd name="T38" fmla="*/ 11 w 31"/>
              <a:gd name="T39" fmla="*/ 4 h 34"/>
              <a:gd name="T40" fmla="*/ 10 w 31"/>
              <a:gd name="T41" fmla="*/ 4 h 34"/>
              <a:gd name="T42" fmla="*/ 9 w 31"/>
              <a:gd name="T43" fmla="*/ 4 h 34"/>
              <a:gd name="T44" fmla="*/ 8 w 31"/>
              <a:gd name="T45" fmla="*/ 5 h 34"/>
              <a:gd name="T46" fmla="*/ 8 w 31"/>
              <a:gd name="T47" fmla="*/ 6 h 34"/>
              <a:gd name="T48" fmla="*/ 7 w 31"/>
              <a:gd name="T49" fmla="*/ 6 h 34"/>
              <a:gd name="T50" fmla="*/ 10 w 31"/>
              <a:gd name="T51" fmla="*/ 0 h 34"/>
              <a:gd name="T52" fmla="*/ 30 w 31"/>
              <a:gd name="T53" fmla="*/ 14 h 34"/>
              <a:gd name="T54" fmla="*/ 27 w 31"/>
              <a:gd name="T55" fmla="*/ 19 h 34"/>
              <a:gd name="T56" fmla="*/ 25 w 31"/>
              <a:gd name="T57" fmla="*/ 19 h 34"/>
              <a:gd name="T58" fmla="*/ 26 w 31"/>
              <a:gd name="T59" fmla="*/ 18 h 34"/>
              <a:gd name="T60" fmla="*/ 26 w 31"/>
              <a:gd name="T61" fmla="*/ 17 h 34"/>
              <a:gd name="T62" fmla="*/ 27 w 31"/>
              <a:gd name="T63" fmla="*/ 16 h 34"/>
              <a:gd name="T64" fmla="*/ 27 w 31"/>
              <a:gd name="T65" fmla="*/ 15 h 34"/>
              <a:gd name="T66" fmla="*/ 27 w 31"/>
              <a:gd name="T67" fmla="*/ 14 h 34"/>
              <a:gd name="T68" fmla="*/ 27 w 31"/>
              <a:gd name="T69" fmla="*/ 14 h 34"/>
              <a:gd name="T70" fmla="*/ 26 w 31"/>
              <a:gd name="T71" fmla="*/ 13 h 34"/>
              <a:gd name="T72" fmla="*/ 25 w 31"/>
              <a:gd name="T73" fmla="*/ 12 h 34"/>
              <a:gd name="T74" fmla="*/ 24 w 31"/>
              <a:gd name="T75" fmla="*/ 11 h 34"/>
              <a:gd name="T76" fmla="*/ 23 w 31"/>
              <a:gd name="T77" fmla="*/ 11 h 34"/>
              <a:gd name="T78" fmla="*/ 23 w 31"/>
              <a:gd name="T79" fmla="*/ 10 h 34"/>
              <a:gd name="T80" fmla="*/ 21 w 31"/>
              <a:gd name="T81" fmla="*/ 9 h 34"/>
              <a:gd name="T82" fmla="*/ 9 w 31"/>
              <a:gd name="T83" fmla="*/ 27 h 34"/>
              <a:gd name="T84" fmla="*/ 9 w 31"/>
              <a:gd name="T85" fmla="*/ 28 h 34"/>
              <a:gd name="T86" fmla="*/ 8 w 31"/>
              <a:gd name="T87" fmla="*/ 28 h 34"/>
              <a:gd name="T88" fmla="*/ 8 w 31"/>
              <a:gd name="T89" fmla="*/ 29 h 34"/>
              <a:gd name="T90" fmla="*/ 8 w 31"/>
              <a:gd name="T91" fmla="*/ 30 h 34"/>
              <a:gd name="T92" fmla="*/ 8 w 31"/>
              <a:gd name="T93" fmla="*/ 30 h 34"/>
              <a:gd name="T94" fmla="*/ 9 w 31"/>
              <a:gd name="T95" fmla="*/ 30 h 34"/>
              <a:gd name="T96" fmla="*/ 9 w 31"/>
              <a:gd name="T97" fmla="*/ 31 h 34"/>
              <a:gd name="T98" fmla="*/ 10 w 31"/>
              <a:gd name="T99" fmla="*/ 31 h 34"/>
              <a:gd name="T100" fmla="*/ 10 w 31"/>
              <a:gd name="T101" fmla="*/ 32 h 34"/>
              <a:gd name="T102" fmla="*/ 11 w 31"/>
              <a:gd name="T103" fmla="*/ 32 h 34"/>
              <a:gd name="T104" fmla="*/ 11 w 31"/>
              <a:gd name="T10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4">
                <a:moveTo>
                  <a:pt x="11" y="33"/>
                </a:moveTo>
                <a:lnTo>
                  <a:pt x="0" y="26"/>
                </a:lnTo>
                <a:lnTo>
                  <a:pt x="1" y="25"/>
                </a:lnTo>
                <a:lnTo>
                  <a:pt x="2" y="26"/>
                </a:lnTo>
                <a:lnTo>
                  <a:pt x="3" y="26"/>
                </a:lnTo>
                <a:lnTo>
                  <a:pt x="3" y="27"/>
                </a:lnTo>
                <a:lnTo>
                  <a:pt x="4" y="27"/>
                </a:lnTo>
                <a:lnTo>
                  <a:pt x="5" y="27"/>
                </a:lnTo>
                <a:lnTo>
                  <a:pt x="5" y="26"/>
                </a:lnTo>
                <a:lnTo>
                  <a:pt x="6" y="26"/>
                </a:lnTo>
                <a:lnTo>
                  <a:pt x="6" y="25"/>
                </a:lnTo>
                <a:lnTo>
                  <a:pt x="7" y="25"/>
                </a:lnTo>
                <a:lnTo>
                  <a:pt x="18" y="7"/>
                </a:lnTo>
                <a:lnTo>
                  <a:pt x="16" y="6"/>
                </a:lnTo>
                <a:lnTo>
                  <a:pt x="15" y="5"/>
                </a:lnTo>
                <a:lnTo>
                  <a:pt x="14" y="5"/>
                </a:lnTo>
                <a:lnTo>
                  <a:pt x="13" y="4"/>
                </a:lnTo>
                <a:lnTo>
                  <a:pt x="13" y="4"/>
                </a:lnTo>
                <a:lnTo>
                  <a:pt x="12" y="4"/>
                </a:lnTo>
                <a:lnTo>
                  <a:pt x="11" y="4"/>
                </a:lnTo>
                <a:lnTo>
                  <a:pt x="10" y="4"/>
                </a:lnTo>
                <a:lnTo>
                  <a:pt x="9" y="4"/>
                </a:lnTo>
                <a:lnTo>
                  <a:pt x="8" y="5"/>
                </a:lnTo>
                <a:lnTo>
                  <a:pt x="8" y="6"/>
                </a:lnTo>
                <a:lnTo>
                  <a:pt x="7" y="6"/>
                </a:lnTo>
                <a:lnTo>
                  <a:pt x="10" y="0"/>
                </a:lnTo>
                <a:lnTo>
                  <a:pt x="30" y="14"/>
                </a:lnTo>
                <a:lnTo>
                  <a:pt x="27" y="19"/>
                </a:lnTo>
                <a:lnTo>
                  <a:pt x="25" y="19"/>
                </a:lnTo>
                <a:lnTo>
                  <a:pt x="26" y="18"/>
                </a:lnTo>
                <a:lnTo>
                  <a:pt x="26" y="17"/>
                </a:lnTo>
                <a:lnTo>
                  <a:pt x="27" y="16"/>
                </a:lnTo>
                <a:lnTo>
                  <a:pt x="27" y="15"/>
                </a:lnTo>
                <a:lnTo>
                  <a:pt x="27" y="14"/>
                </a:lnTo>
                <a:lnTo>
                  <a:pt x="27" y="14"/>
                </a:lnTo>
                <a:lnTo>
                  <a:pt x="26" y="13"/>
                </a:lnTo>
                <a:lnTo>
                  <a:pt x="25" y="12"/>
                </a:lnTo>
                <a:lnTo>
                  <a:pt x="24" y="11"/>
                </a:lnTo>
                <a:lnTo>
                  <a:pt x="23" y="11"/>
                </a:lnTo>
                <a:lnTo>
                  <a:pt x="23" y="10"/>
                </a:lnTo>
                <a:lnTo>
                  <a:pt x="21" y="9"/>
                </a:lnTo>
                <a:lnTo>
                  <a:pt x="9" y="27"/>
                </a:lnTo>
                <a:lnTo>
                  <a:pt x="9" y="28"/>
                </a:lnTo>
                <a:lnTo>
                  <a:pt x="8" y="28"/>
                </a:lnTo>
                <a:lnTo>
                  <a:pt x="8" y="29"/>
                </a:lnTo>
                <a:lnTo>
                  <a:pt x="8" y="30"/>
                </a:lnTo>
                <a:lnTo>
                  <a:pt x="8" y="30"/>
                </a:lnTo>
                <a:lnTo>
                  <a:pt x="9" y="30"/>
                </a:lnTo>
                <a:lnTo>
                  <a:pt x="9" y="31"/>
                </a:lnTo>
                <a:lnTo>
                  <a:pt x="10" y="31"/>
                </a:lnTo>
                <a:lnTo>
                  <a:pt x="10" y="32"/>
                </a:lnTo>
                <a:lnTo>
                  <a:pt x="11" y="32"/>
                </a:lnTo>
                <a:lnTo>
                  <a:pt x="11" y="3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8" name="Freeform 22"/>
          <p:cNvSpPr>
            <a:spLocks/>
          </p:cNvSpPr>
          <p:nvPr/>
        </p:nvSpPr>
        <p:spPr bwMode="auto">
          <a:xfrm>
            <a:off x="3040063" y="2894013"/>
            <a:ext cx="55562" cy="57150"/>
          </a:xfrm>
          <a:custGeom>
            <a:avLst/>
            <a:gdLst>
              <a:gd name="T0" fmla="*/ 32 w 35"/>
              <a:gd name="T1" fmla="*/ 22 h 36"/>
              <a:gd name="T2" fmla="*/ 31 w 35"/>
              <a:gd name="T3" fmla="*/ 21 h 36"/>
              <a:gd name="T4" fmla="*/ 31 w 35"/>
              <a:gd name="T5" fmla="*/ 20 h 36"/>
              <a:gd name="T6" fmla="*/ 29 w 35"/>
              <a:gd name="T7" fmla="*/ 20 h 36"/>
              <a:gd name="T8" fmla="*/ 27 w 35"/>
              <a:gd name="T9" fmla="*/ 20 h 36"/>
              <a:gd name="T10" fmla="*/ 14 w 35"/>
              <a:gd name="T11" fmla="*/ 22 h 36"/>
              <a:gd name="T12" fmla="*/ 8 w 35"/>
              <a:gd name="T13" fmla="*/ 29 h 36"/>
              <a:gd name="T14" fmla="*/ 7 w 35"/>
              <a:gd name="T15" fmla="*/ 30 h 36"/>
              <a:gd name="T16" fmla="*/ 7 w 35"/>
              <a:gd name="T17" fmla="*/ 32 h 36"/>
              <a:gd name="T18" fmla="*/ 8 w 35"/>
              <a:gd name="T19" fmla="*/ 33 h 36"/>
              <a:gd name="T20" fmla="*/ 9 w 35"/>
              <a:gd name="T21" fmla="*/ 34 h 36"/>
              <a:gd name="T22" fmla="*/ 0 w 35"/>
              <a:gd name="T23" fmla="*/ 25 h 36"/>
              <a:gd name="T24" fmla="*/ 1 w 35"/>
              <a:gd name="T25" fmla="*/ 26 h 36"/>
              <a:gd name="T26" fmla="*/ 2 w 35"/>
              <a:gd name="T27" fmla="*/ 26 h 36"/>
              <a:gd name="T28" fmla="*/ 3 w 35"/>
              <a:gd name="T29" fmla="*/ 27 h 36"/>
              <a:gd name="T30" fmla="*/ 3 w 35"/>
              <a:gd name="T31" fmla="*/ 26 h 36"/>
              <a:gd name="T32" fmla="*/ 4 w 35"/>
              <a:gd name="T33" fmla="*/ 26 h 36"/>
              <a:gd name="T34" fmla="*/ 6 w 35"/>
              <a:gd name="T35" fmla="*/ 25 h 36"/>
              <a:gd name="T36" fmla="*/ 14 w 35"/>
              <a:gd name="T37" fmla="*/ 10 h 36"/>
              <a:gd name="T38" fmla="*/ 14 w 35"/>
              <a:gd name="T39" fmla="*/ 8 h 36"/>
              <a:gd name="T40" fmla="*/ 14 w 35"/>
              <a:gd name="T41" fmla="*/ 6 h 36"/>
              <a:gd name="T42" fmla="*/ 14 w 35"/>
              <a:gd name="T43" fmla="*/ 4 h 36"/>
              <a:gd name="T44" fmla="*/ 14 w 35"/>
              <a:gd name="T45" fmla="*/ 3 h 36"/>
              <a:gd name="T46" fmla="*/ 14 w 35"/>
              <a:gd name="T47" fmla="*/ 2 h 36"/>
              <a:gd name="T48" fmla="*/ 14 w 35"/>
              <a:gd name="T49" fmla="*/ 0 h 36"/>
              <a:gd name="T50" fmla="*/ 21 w 35"/>
              <a:gd name="T51" fmla="*/ 9 h 36"/>
              <a:gd name="T52" fmla="*/ 20 w 35"/>
              <a:gd name="T53" fmla="*/ 9 h 36"/>
              <a:gd name="T54" fmla="*/ 19 w 35"/>
              <a:gd name="T55" fmla="*/ 9 h 36"/>
              <a:gd name="T56" fmla="*/ 18 w 35"/>
              <a:gd name="T57" fmla="*/ 10 h 36"/>
              <a:gd name="T58" fmla="*/ 26 w 35"/>
              <a:gd name="T59" fmla="*/ 20 h 36"/>
              <a:gd name="T60" fmla="*/ 27 w 35"/>
              <a:gd name="T61" fmla="*/ 19 h 36"/>
              <a:gd name="T62" fmla="*/ 28 w 35"/>
              <a:gd name="T63" fmla="*/ 18 h 36"/>
              <a:gd name="T64" fmla="*/ 28 w 35"/>
              <a:gd name="T65" fmla="*/ 16 h 36"/>
              <a:gd name="T66" fmla="*/ 27 w 35"/>
              <a:gd name="T67" fmla="*/ 15 h 36"/>
              <a:gd name="T68" fmla="*/ 27 w 35"/>
              <a:gd name="T69" fmla="*/ 15 h 36"/>
              <a:gd name="T70" fmla="*/ 33 w 35"/>
              <a:gd name="T71"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 h="36">
                <a:moveTo>
                  <a:pt x="33" y="22"/>
                </a:moveTo>
                <a:lnTo>
                  <a:pt x="32" y="22"/>
                </a:lnTo>
                <a:lnTo>
                  <a:pt x="32" y="21"/>
                </a:lnTo>
                <a:lnTo>
                  <a:pt x="31" y="21"/>
                </a:lnTo>
                <a:lnTo>
                  <a:pt x="31" y="20"/>
                </a:lnTo>
                <a:lnTo>
                  <a:pt x="31" y="20"/>
                </a:lnTo>
                <a:lnTo>
                  <a:pt x="30" y="20"/>
                </a:lnTo>
                <a:lnTo>
                  <a:pt x="29" y="20"/>
                </a:lnTo>
                <a:lnTo>
                  <a:pt x="28" y="20"/>
                </a:lnTo>
                <a:lnTo>
                  <a:pt x="27" y="20"/>
                </a:lnTo>
                <a:lnTo>
                  <a:pt x="26" y="21"/>
                </a:lnTo>
                <a:lnTo>
                  <a:pt x="14" y="22"/>
                </a:lnTo>
                <a:lnTo>
                  <a:pt x="9" y="29"/>
                </a:lnTo>
                <a:lnTo>
                  <a:pt x="8" y="29"/>
                </a:lnTo>
                <a:lnTo>
                  <a:pt x="8" y="30"/>
                </a:lnTo>
                <a:lnTo>
                  <a:pt x="7" y="30"/>
                </a:lnTo>
                <a:lnTo>
                  <a:pt x="7" y="31"/>
                </a:lnTo>
                <a:lnTo>
                  <a:pt x="7" y="32"/>
                </a:lnTo>
                <a:lnTo>
                  <a:pt x="8" y="32"/>
                </a:lnTo>
                <a:lnTo>
                  <a:pt x="8" y="33"/>
                </a:lnTo>
                <a:lnTo>
                  <a:pt x="9" y="33"/>
                </a:lnTo>
                <a:lnTo>
                  <a:pt x="9" y="34"/>
                </a:lnTo>
                <a:lnTo>
                  <a:pt x="9" y="35"/>
                </a:lnTo>
                <a:lnTo>
                  <a:pt x="0" y="25"/>
                </a:lnTo>
                <a:lnTo>
                  <a:pt x="0" y="26"/>
                </a:lnTo>
                <a:lnTo>
                  <a:pt x="1" y="26"/>
                </a:lnTo>
                <a:lnTo>
                  <a:pt x="1" y="26"/>
                </a:lnTo>
                <a:lnTo>
                  <a:pt x="2" y="26"/>
                </a:lnTo>
                <a:lnTo>
                  <a:pt x="3" y="26"/>
                </a:lnTo>
                <a:lnTo>
                  <a:pt x="3" y="27"/>
                </a:lnTo>
                <a:lnTo>
                  <a:pt x="3" y="27"/>
                </a:lnTo>
                <a:lnTo>
                  <a:pt x="3" y="26"/>
                </a:lnTo>
                <a:lnTo>
                  <a:pt x="4" y="26"/>
                </a:lnTo>
                <a:lnTo>
                  <a:pt x="4" y="26"/>
                </a:lnTo>
                <a:lnTo>
                  <a:pt x="5" y="26"/>
                </a:lnTo>
                <a:lnTo>
                  <a:pt x="6" y="25"/>
                </a:lnTo>
                <a:lnTo>
                  <a:pt x="11" y="20"/>
                </a:lnTo>
                <a:lnTo>
                  <a:pt x="14" y="10"/>
                </a:lnTo>
                <a:lnTo>
                  <a:pt x="14" y="9"/>
                </a:lnTo>
                <a:lnTo>
                  <a:pt x="14" y="8"/>
                </a:lnTo>
                <a:lnTo>
                  <a:pt x="14" y="7"/>
                </a:lnTo>
                <a:lnTo>
                  <a:pt x="14" y="6"/>
                </a:lnTo>
                <a:lnTo>
                  <a:pt x="14" y="5"/>
                </a:lnTo>
                <a:lnTo>
                  <a:pt x="14" y="4"/>
                </a:lnTo>
                <a:lnTo>
                  <a:pt x="14" y="3"/>
                </a:lnTo>
                <a:lnTo>
                  <a:pt x="14" y="3"/>
                </a:lnTo>
                <a:lnTo>
                  <a:pt x="14" y="2"/>
                </a:lnTo>
                <a:lnTo>
                  <a:pt x="14" y="2"/>
                </a:lnTo>
                <a:lnTo>
                  <a:pt x="14" y="1"/>
                </a:lnTo>
                <a:lnTo>
                  <a:pt x="14" y="0"/>
                </a:lnTo>
                <a:lnTo>
                  <a:pt x="22" y="9"/>
                </a:lnTo>
                <a:lnTo>
                  <a:pt x="21" y="9"/>
                </a:lnTo>
                <a:lnTo>
                  <a:pt x="21" y="9"/>
                </a:lnTo>
                <a:lnTo>
                  <a:pt x="20" y="9"/>
                </a:lnTo>
                <a:lnTo>
                  <a:pt x="20" y="9"/>
                </a:lnTo>
                <a:lnTo>
                  <a:pt x="19" y="9"/>
                </a:lnTo>
                <a:lnTo>
                  <a:pt x="18" y="9"/>
                </a:lnTo>
                <a:lnTo>
                  <a:pt x="18" y="10"/>
                </a:lnTo>
                <a:lnTo>
                  <a:pt x="15" y="21"/>
                </a:lnTo>
                <a:lnTo>
                  <a:pt x="26" y="20"/>
                </a:lnTo>
                <a:lnTo>
                  <a:pt x="26" y="19"/>
                </a:lnTo>
                <a:lnTo>
                  <a:pt x="27" y="19"/>
                </a:lnTo>
                <a:lnTo>
                  <a:pt x="28" y="19"/>
                </a:lnTo>
                <a:lnTo>
                  <a:pt x="28" y="18"/>
                </a:lnTo>
                <a:lnTo>
                  <a:pt x="28" y="17"/>
                </a:lnTo>
                <a:lnTo>
                  <a:pt x="28" y="16"/>
                </a:lnTo>
                <a:lnTo>
                  <a:pt x="27" y="16"/>
                </a:lnTo>
                <a:lnTo>
                  <a:pt x="27" y="15"/>
                </a:lnTo>
                <a:lnTo>
                  <a:pt x="26" y="15"/>
                </a:lnTo>
                <a:lnTo>
                  <a:pt x="27" y="15"/>
                </a:lnTo>
                <a:lnTo>
                  <a:pt x="34" y="21"/>
                </a:lnTo>
                <a:lnTo>
                  <a:pt x="33" y="2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79" name="Freeform 23"/>
          <p:cNvSpPr>
            <a:spLocks/>
          </p:cNvSpPr>
          <p:nvPr/>
        </p:nvSpPr>
        <p:spPr bwMode="auto">
          <a:xfrm>
            <a:off x="2670175" y="2867025"/>
            <a:ext cx="330200" cy="152400"/>
          </a:xfrm>
          <a:custGeom>
            <a:avLst/>
            <a:gdLst>
              <a:gd name="T0" fmla="*/ 203 w 208"/>
              <a:gd name="T1" fmla="*/ 69 h 96"/>
              <a:gd name="T2" fmla="*/ 184 w 208"/>
              <a:gd name="T3" fmla="*/ 37 h 96"/>
              <a:gd name="T4" fmla="*/ 155 w 208"/>
              <a:gd name="T5" fmla="*/ 12 h 96"/>
              <a:gd name="T6" fmla="*/ 120 w 208"/>
              <a:gd name="T7" fmla="*/ 0 h 96"/>
              <a:gd name="T8" fmla="*/ 80 w 208"/>
              <a:gd name="T9" fmla="*/ 3 h 96"/>
              <a:gd name="T10" fmla="*/ 50 w 208"/>
              <a:gd name="T11" fmla="*/ 15 h 96"/>
              <a:gd name="T12" fmla="*/ 27 w 208"/>
              <a:gd name="T13" fmla="*/ 38 h 96"/>
              <a:gd name="T14" fmla="*/ 9 w 208"/>
              <a:gd name="T15" fmla="*/ 71 h 96"/>
              <a:gd name="T16" fmla="*/ 0 w 208"/>
              <a:gd name="T17" fmla="*/ 89 h 96"/>
              <a:gd name="T18" fmla="*/ 1 w 208"/>
              <a:gd name="T19" fmla="*/ 92 h 96"/>
              <a:gd name="T20" fmla="*/ 5 w 208"/>
              <a:gd name="T21" fmla="*/ 90 h 96"/>
              <a:gd name="T22" fmla="*/ 10 w 208"/>
              <a:gd name="T23" fmla="*/ 85 h 96"/>
              <a:gd name="T24" fmla="*/ 17 w 208"/>
              <a:gd name="T25" fmla="*/ 74 h 96"/>
              <a:gd name="T26" fmla="*/ 28 w 208"/>
              <a:gd name="T27" fmla="*/ 58 h 96"/>
              <a:gd name="T28" fmla="*/ 41 w 208"/>
              <a:gd name="T29" fmla="*/ 42 h 96"/>
              <a:gd name="T30" fmla="*/ 50 w 208"/>
              <a:gd name="T31" fmla="*/ 31 h 96"/>
              <a:gd name="T32" fmla="*/ 53 w 208"/>
              <a:gd name="T33" fmla="*/ 26 h 96"/>
              <a:gd name="T34" fmla="*/ 59 w 208"/>
              <a:gd name="T35" fmla="*/ 23 h 96"/>
              <a:gd name="T36" fmla="*/ 66 w 208"/>
              <a:gd name="T37" fmla="*/ 21 h 96"/>
              <a:gd name="T38" fmla="*/ 71 w 208"/>
              <a:gd name="T39" fmla="*/ 21 h 96"/>
              <a:gd name="T40" fmla="*/ 78 w 208"/>
              <a:gd name="T41" fmla="*/ 20 h 96"/>
              <a:gd name="T42" fmla="*/ 80 w 208"/>
              <a:gd name="T43" fmla="*/ 18 h 96"/>
              <a:gd name="T44" fmla="*/ 82 w 208"/>
              <a:gd name="T45" fmla="*/ 15 h 96"/>
              <a:gd name="T46" fmla="*/ 88 w 208"/>
              <a:gd name="T47" fmla="*/ 14 h 96"/>
              <a:gd name="T48" fmla="*/ 101 w 208"/>
              <a:gd name="T49" fmla="*/ 17 h 96"/>
              <a:gd name="T50" fmla="*/ 104 w 208"/>
              <a:gd name="T51" fmla="*/ 22 h 96"/>
              <a:gd name="T52" fmla="*/ 104 w 208"/>
              <a:gd name="T53" fmla="*/ 26 h 96"/>
              <a:gd name="T54" fmla="*/ 108 w 208"/>
              <a:gd name="T55" fmla="*/ 28 h 96"/>
              <a:gd name="T56" fmla="*/ 111 w 208"/>
              <a:gd name="T57" fmla="*/ 30 h 96"/>
              <a:gd name="T58" fmla="*/ 111 w 208"/>
              <a:gd name="T59" fmla="*/ 34 h 96"/>
              <a:gd name="T60" fmla="*/ 116 w 208"/>
              <a:gd name="T61" fmla="*/ 37 h 96"/>
              <a:gd name="T62" fmla="*/ 121 w 208"/>
              <a:gd name="T63" fmla="*/ 37 h 96"/>
              <a:gd name="T64" fmla="*/ 126 w 208"/>
              <a:gd name="T65" fmla="*/ 37 h 96"/>
              <a:gd name="T66" fmla="*/ 131 w 208"/>
              <a:gd name="T67" fmla="*/ 37 h 96"/>
              <a:gd name="T68" fmla="*/ 135 w 208"/>
              <a:gd name="T69" fmla="*/ 37 h 96"/>
              <a:gd name="T70" fmla="*/ 139 w 208"/>
              <a:gd name="T71" fmla="*/ 38 h 96"/>
              <a:gd name="T72" fmla="*/ 145 w 208"/>
              <a:gd name="T73" fmla="*/ 38 h 96"/>
              <a:gd name="T74" fmla="*/ 149 w 208"/>
              <a:gd name="T75" fmla="*/ 39 h 96"/>
              <a:gd name="T76" fmla="*/ 152 w 208"/>
              <a:gd name="T77" fmla="*/ 40 h 96"/>
              <a:gd name="T78" fmla="*/ 155 w 208"/>
              <a:gd name="T79" fmla="*/ 44 h 96"/>
              <a:gd name="T80" fmla="*/ 157 w 208"/>
              <a:gd name="T81" fmla="*/ 48 h 96"/>
              <a:gd name="T82" fmla="*/ 161 w 208"/>
              <a:gd name="T83" fmla="*/ 50 h 96"/>
              <a:gd name="T84" fmla="*/ 166 w 208"/>
              <a:gd name="T85" fmla="*/ 51 h 96"/>
              <a:gd name="T86" fmla="*/ 170 w 208"/>
              <a:gd name="T87" fmla="*/ 52 h 96"/>
              <a:gd name="T88" fmla="*/ 174 w 208"/>
              <a:gd name="T89" fmla="*/ 52 h 96"/>
              <a:gd name="T90" fmla="*/ 178 w 208"/>
              <a:gd name="T91" fmla="*/ 55 h 96"/>
              <a:gd name="T92" fmla="*/ 179 w 208"/>
              <a:gd name="T93" fmla="*/ 58 h 96"/>
              <a:gd name="T94" fmla="*/ 183 w 208"/>
              <a:gd name="T95" fmla="*/ 59 h 96"/>
              <a:gd name="T96" fmla="*/ 186 w 208"/>
              <a:gd name="T97" fmla="*/ 58 h 96"/>
              <a:gd name="T98" fmla="*/ 190 w 208"/>
              <a:gd name="T99" fmla="*/ 58 h 96"/>
              <a:gd name="T100" fmla="*/ 191 w 208"/>
              <a:gd name="T101" fmla="*/ 61 h 96"/>
              <a:gd name="T102" fmla="*/ 193 w 208"/>
              <a:gd name="T103" fmla="*/ 65 h 96"/>
              <a:gd name="T104" fmla="*/ 195 w 208"/>
              <a:gd name="T105" fmla="*/ 67 h 96"/>
              <a:gd name="T106" fmla="*/ 197 w 208"/>
              <a:gd name="T107" fmla="*/ 71 h 96"/>
              <a:gd name="T108" fmla="*/ 199 w 208"/>
              <a:gd name="T109" fmla="*/ 73 h 96"/>
              <a:gd name="T110" fmla="*/ 201 w 208"/>
              <a:gd name="T111" fmla="*/ 77 h 96"/>
              <a:gd name="T112" fmla="*/ 203 w 208"/>
              <a:gd name="T113" fmla="*/ 85 h 96"/>
              <a:gd name="T114" fmla="*/ 206 w 208"/>
              <a:gd name="T115" fmla="*/ 92 h 96"/>
              <a:gd name="T116" fmla="*/ 207 w 208"/>
              <a:gd name="T117" fmla="*/ 9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96">
                <a:moveTo>
                  <a:pt x="207" y="93"/>
                </a:moveTo>
                <a:lnTo>
                  <a:pt x="207" y="85"/>
                </a:lnTo>
                <a:lnTo>
                  <a:pt x="205" y="77"/>
                </a:lnTo>
                <a:lnTo>
                  <a:pt x="203" y="69"/>
                </a:lnTo>
                <a:lnTo>
                  <a:pt x="199" y="60"/>
                </a:lnTo>
                <a:lnTo>
                  <a:pt x="195" y="53"/>
                </a:lnTo>
                <a:lnTo>
                  <a:pt x="190" y="44"/>
                </a:lnTo>
                <a:lnTo>
                  <a:pt x="184" y="37"/>
                </a:lnTo>
                <a:lnTo>
                  <a:pt x="178" y="30"/>
                </a:lnTo>
                <a:lnTo>
                  <a:pt x="170" y="24"/>
                </a:lnTo>
                <a:lnTo>
                  <a:pt x="162" y="18"/>
                </a:lnTo>
                <a:lnTo>
                  <a:pt x="155" y="12"/>
                </a:lnTo>
                <a:lnTo>
                  <a:pt x="147" y="8"/>
                </a:lnTo>
                <a:lnTo>
                  <a:pt x="138" y="5"/>
                </a:lnTo>
                <a:lnTo>
                  <a:pt x="129" y="2"/>
                </a:lnTo>
                <a:lnTo>
                  <a:pt x="120" y="0"/>
                </a:lnTo>
                <a:lnTo>
                  <a:pt x="111" y="0"/>
                </a:lnTo>
                <a:lnTo>
                  <a:pt x="99" y="0"/>
                </a:lnTo>
                <a:lnTo>
                  <a:pt x="88" y="1"/>
                </a:lnTo>
                <a:lnTo>
                  <a:pt x="80" y="3"/>
                </a:lnTo>
                <a:lnTo>
                  <a:pt x="71" y="5"/>
                </a:lnTo>
                <a:lnTo>
                  <a:pt x="63" y="8"/>
                </a:lnTo>
                <a:lnTo>
                  <a:pt x="55" y="11"/>
                </a:lnTo>
                <a:lnTo>
                  <a:pt x="50" y="15"/>
                </a:lnTo>
                <a:lnTo>
                  <a:pt x="43" y="20"/>
                </a:lnTo>
                <a:lnTo>
                  <a:pt x="38" y="25"/>
                </a:lnTo>
                <a:lnTo>
                  <a:pt x="32" y="31"/>
                </a:lnTo>
                <a:lnTo>
                  <a:pt x="27" y="38"/>
                </a:lnTo>
                <a:lnTo>
                  <a:pt x="22" y="45"/>
                </a:lnTo>
                <a:lnTo>
                  <a:pt x="18" y="54"/>
                </a:lnTo>
                <a:lnTo>
                  <a:pt x="14" y="62"/>
                </a:lnTo>
                <a:lnTo>
                  <a:pt x="9" y="71"/>
                </a:lnTo>
                <a:lnTo>
                  <a:pt x="3" y="82"/>
                </a:lnTo>
                <a:lnTo>
                  <a:pt x="2" y="85"/>
                </a:lnTo>
                <a:lnTo>
                  <a:pt x="1" y="87"/>
                </a:lnTo>
                <a:lnTo>
                  <a:pt x="0" y="89"/>
                </a:lnTo>
                <a:lnTo>
                  <a:pt x="0" y="90"/>
                </a:lnTo>
                <a:lnTo>
                  <a:pt x="0" y="91"/>
                </a:lnTo>
                <a:lnTo>
                  <a:pt x="0" y="92"/>
                </a:lnTo>
                <a:lnTo>
                  <a:pt x="1" y="92"/>
                </a:lnTo>
                <a:lnTo>
                  <a:pt x="2" y="92"/>
                </a:lnTo>
                <a:lnTo>
                  <a:pt x="3" y="91"/>
                </a:lnTo>
                <a:lnTo>
                  <a:pt x="4" y="91"/>
                </a:lnTo>
                <a:lnTo>
                  <a:pt x="5" y="90"/>
                </a:lnTo>
                <a:lnTo>
                  <a:pt x="6" y="88"/>
                </a:lnTo>
                <a:lnTo>
                  <a:pt x="7" y="87"/>
                </a:lnTo>
                <a:lnTo>
                  <a:pt x="9" y="86"/>
                </a:lnTo>
                <a:lnTo>
                  <a:pt x="10" y="85"/>
                </a:lnTo>
                <a:lnTo>
                  <a:pt x="11" y="83"/>
                </a:lnTo>
                <a:lnTo>
                  <a:pt x="13" y="80"/>
                </a:lnTo>
                <a:lnTo>
                  <a:pt x="15" y="77"/>
                </a:lnTo>
                <a:lnTo>
                  <a:pt x="17" y="74"/>
                </a:lnTo>
                <a:lnTo>
                  <a:pt x="19" y="71"/>
                </a:lnTo>
                <a:lnTo>
                  <a:pt x="22" y="67"/>
                </a:lnTo>
                <a:lnTo>
                  <a:pt x="25" y="62"/>
                </a:lnTo>
                <a:lnTo>
                  <a:pt x="28" y="58"/>
                </a:lnTo>
                <a:lnTo>
                  <a:pt x="32" y="55"/>
                </a:lnTo>
                <a:lnTo>
                  <a:pt x="35" y="50"/>
                </a:lnTo>
                <a:lnTo>
                  <a:pt x="38" y="46"/>
                </a:lnTo>
                <a:lnTo>
                  <a:pt x="41" y="42"/>
                </a:lnTo>
                <a:lnTo>
                  <a:pt x="44" y="40"/>
                </a:lnTo>
                <a:lnTo>
                  <a:pt x="46" y="36"/>
                </a:lnTo>
                <a:lnTo>
                  <a:pt x="48" y="34"/>
                </a:lnTo>
                <a:lnTo>
                  <a:pt x="50" y="31"/>
                </a:lnTo>
                <a:lnTo>
                  <a:pt x="50" y="30"/>
                </a:lnTo>
                <a:lnTo>
                  <a:pt x="52" y="29"/>
                </a:lnTo>
                <a:lnTo>
                  <a:pt x="52" y="27"/>
                </a:lnTo>
                <a:lnTo>
                  <a:pt x="53" y="26"/>
                </a:lnTo>
                <a:lnTo>
                  <a:pt x="55" y="25"/>
                </a:lnTo>
                <a:lnTo>
                  <a:pt x="56" y="24"/>
                </a:lnTo>
                <a:lnTo>
                  <a:pt x="58" y="24"/>
                </a:lnTo>
                <a:lnTo>
                  <a:pt x="59" y="23"/>
                </a:lnTo>
                <a:lnTo>
                  <a:pt x="61" y="23"/>
                </a:lnTo>
                <a:lnTo>
                  <a:pt x="63" y="22"/>
                </a:lnTo>
                <a:lnTo>
                  <a:pt x="64" y="21"/>
                </a:lnTo>
                <a:lnTo>
                  <a:pt x="66" y="21"/>
                </a:lnTo>
                <a:lnTo>
                  <a:pt x="67" y="21"/>
                </a:lnTo>
                <a:lnTo>
                  <a:pt x="69" y="21"/>
                </a:lnTo>
                <a:lnTo>
                  <a:pt x="70" y="20"/>
                </a:lnTo>
                <a:lnTo>
                  <a:pt x="71" y="21"/>
                </a:lnTo>
                <a:lnTo>
                  <a:pt x="74" y="21"/>
                </a:lnTo>
                <a:lnTo>
                  <a:pt x="75" y="21"/>
                </a:lnTo>
                <a:lnTo>
                  <a:pt x="77" y="20"/>
                </a:lnTo>
                <a:lnTo>
                  <a:pt x="78" y="20"/>
                </a:lnTo>
                <a:lnTo>
                  <a:pt x="78" y="19"/>
                </a:lnTo>
                <a:lnTo>
                  <a:pt x="79" y="19"/>
                </a:lnTo>
                <a:lnTo>
                  <a:pt x="79" y="18"/>
                </a:lnTo>
                <a:lnTo>
                  <a:pt x="80" y="18"/>
                </a:lnTo>
                <a:lnTo>
                  <a:pt x="80" y="17"/>
                </a:lnTo>
                <a:lnTo>
                  <a:pt x="80" y="16"/>
                </a:lnTo>
                <a:lnTo>
                  <a:pt x="81" y="16"/>
                </a:lnTo>
                <a:lnTo>
                  <a:pt x="82" y="15"/>
                </a:lnTo>
                <a:lnTo>
                  <a:pt x="83" y="15"/>
                </a:lnTo>
                <a:lnTo>
                  <a:pt x="84" y="15"/>
                </a:lnTo>
                <a:lnTo>
                  <a:pt x="86" y="14"/>
                </a:lnTo>
                <a:lnTo>
                  <a:pt x="88" y="14"/>
                </a:lnTo>
                <a:lnTo>
                  <a:pt x="92" y="15"/>
                </a:lnTo>
                <a:lnTo>
                  <a:pt x="96" y="15"/>
                </a:lnTo>
                <a:lnTo>
                  <a:pt x="99" y="16"/>
                </a:lnTo>
                <a:lnTo>
                  <a:pt x="101" y="17"/>
                </a:lnTo>
                <a:lnTo>
                  <a:pt x="103" y="18"/>
                </a:lnTo>
                <a:lnTo>
                  <a:pt x="104" y="19"/>
                </a:lnTo>
                <a:lnTo>
                  <a:pt x="104" y="20"/>
                </a:lnTo>
                <a:lnTo>
                  <a:pt x="104" y="22"/>
                </a:lnTo>
                <a:lnTo>
                  <a:pt x="104" y="23"/>
                </a:lnTo>
                <a:lnTo>
                  <a:pt x="104" y="24"/>
                </a:lnTo>
                <a:lnTo>
                  <a:pt x="104" y="25"/>
                </a:lnTo>
                <a:lnTo>
                  <a:pt x="104" y="26"/>
                </a:lnTo>
                <a:lnTo>
                  <a:pt x="104" y="27"/>
                </a:lnTo>
                <a:lnTo>
                  <a:pt x="105" y="28"/>
                </a:lnTo>
                <a:lnTo>
                  <a:pt x="107" y="28"/>
                </a:lnTo>
                <a:lnTo>
                  <a:pt x="108" y="28"/>
                </a:lnTo>
                <a:lnTo>
                  <a:pt x="109" y="28"/>
                </a:lnTo>
                <a:lnTo>
                  <a:pt x="110" y="29"/>
                </a:lnTo>
                <a:lnTo>
                  <a:pt x="111" y="29"/>
                </a:lnTo>
                <a:lnTo>
                  <a:pt x="111" y="30"/>
                </a:lnTo>
                <a:lnTo>
                  <a:pt x="111" y="31"/>
                </a:lnTo>
                <a:lnTo>
                  <a:pt x="111" y="32"/>
                </a:lnTo>
                <a:lnTo>
                  <a:pt x="111" y="33"/>
                </a:lnTo>
                <a:lnTo>
                  <a:pt x="111" y="34"/>
                </a:lnTo>
                <a:lnTo>
                  <a:pt x="112" y="35"/>
                </a:lnTo>
                <a:lnTo>
                  <a:pt x="113" y="36"/>
                </a:lnTo>
                <a:lnTo>
                  <a:pt x="114" y="36"/>
                </a:lnTo>
                <a:lnTo>
                  <a:pt x="116" y="37"/>
                </a:lnTo>
                <a:lnTo>
                  <a:pt x="119" y="37"/>
                </a:lnTo>
                <a:lnTo>
                  <a:pt x="120" y="37"/>
                </a:lnTo>
                <a:lnTo>
                  <a:pt x="121" y="37"/>
                </a:lnTo>
                <a:lnTo>
                  <a:pt x="121" y="37"/>
                </a:lnTo>
                <a:lnTo>
                  <a:pt x="122" y="37"/>
                </a:lnTo>
                <a:lnTo>
                  <a:pt x="123" y="37"/>
                </a:lnTo>
                <a:lnTo>
                  <a:pt x="124" y="37"/>
                </a:lnTo>
                <a:lnTo>
                  <a:pt x="126" y="37"/>
                </a:lnTo>
                <a:lnTo>
                  <a:pt x="127" y="37"/>
                </a:lnTo>
                <a:lnTo>
                  <a:pt x="128" y="37"/>
                </a:lnTo>
                <a:lnTo>
                  <a:pt x="129" y="37"/>
                </a:lnTo>
                <a:lnTo>
                  <a:pt x="131" y="37"/>
                </a:lnTo>
                <a:lnTo>
                  <a:pt x="132" y="37"/>
                </a:lnTo>
                <a:lnTo>
                  <a:pt x="133" y="37"/>
                </a:lnTo>
                <a:lnTo>
                  <a:pt x="134" y="37"/>
                </a:lnTo>
                <a:lnTo>
                  <a:pt x="135" y="37"/>
                </a:lnTo>
                <a:lnTo>
                  <a:pt x="136" y="38"/>
                </a:lnTo>
                <a:lnTo>
                  <a:pt x="137" y="38"/>
                </a:lnTo>
                <a:lnTo>
                  <a:pt x="138" y="38"/>
                </a:lnTo>
                <a:lnTo>
                  <a:pt x="139" y="38"/>
                </a:lnTo>
                <a:lnTo>
                  <a:pt x="140" y="39"/>
                </a:lnTo>
                <a:lnTo>
                  <a:pt x="142" y="39"/>
                </a:lnTo>
                <a:lnTo>
                  <a:pt x="144" y="38"/>
                </a:lnTo>
                <a:lnTo>
                  <a:pt x="145" y="38"/>
                </a:lnTo>
                <a:lnTo>
                  <a:pt x="146" y="38"/>
                </a:lnTo>
                <a:lnTo>
                  <a:pt x="147" y="38"/>
                </a:lnTo>
                <a:lnTo>
                  <a:pt x="148" y="38"/>
                </a:lnTo>
                <a:lnTo>
                  <a:pt x="149" y="39"/>
                </a:lnTo>
                <a:lnTo>
                  <a:pt x="150" y="39"/>
                </a:lnTo>
                <a:lnTo>
                  <a:pt x="151" y="39"/>
                </a:lnTo>
                <a:lnTo>
                  <a:pt x="152" y="40"/>
                </a:lnTo>
                <a:lnTo>
                  <a:pt x="152" y="40"/>
                </a:lnTo>
                <a:lnTo>
                  <a:pt x="153" y="41"/>
                </a:lnTo>
                <a:lnTo>
                  <a:pt x="154" y="42"/>
                </a:lnTo>
                <a:lnTo>
                  <a:pt x="154" y="43"/>
                </a:lnTo>
                <a:lnTo>
                  <a:pt x="155" y="44"/>
                </a:lnTo>
                <a:lnTo>
                  <a:pt x="155" y="45"/>
                </a:lnTo>
                <a:lnTo>
                  <a:pt x="156" y="46"/>
                </a:lnTo>
                <a:lnTo>
                  <a:pt x="156" y="47"/>
                </a:lnTo>
                <a:lnTo>
                  <a:pt x="157" y="48"/>
                </a:lnTo>
                <a:lnTo>
                  <a:pt x="158" y="49"/>
                </a:lnTo>
                <a:lnTo>
                  <a:pt x="159" y="50"/>
                </a:lnTo>
                <a:lnTo>
                  <a:pt x="160" y="50"/>
                </a:lnTo>
                <a:lnTo>
                  <a:pt x="161" y="50"/>
                </a:lnTo>
                <a:lnTo>
                  <a:pt x="162" y="51"/>
                </a:lnTo>
                <a:lnTo>
                  <a:pt x="163" y="51"/>
                </a:lnTo>
                <a:lnTo>
                  <a:pt x="165" y="51"/>
                </a:lnTo>
                <a:lnTo>
                  <a:pt x="166" y="51"/>
                </a:lnTo>
                <a:lnTo>
                  <a:pt x="167" y="52"/>
                </a:lnTo>
                <a:lnTo>
                  <a:pt x="168" y="52"/>
                </a:lnTo>
                <a:lnTo>
                  <a:pt x="169" y="52"/>
                </a:lnTo>
                <a:lnTo>
                  <a:pt x="170" y="52"/>
                </a:lnTo>
                <a:lnTo>
                  <a:pt x="171" y="52"/>
                </a:lnTo>
                <a:lnTo>
                  <a:pt x="172" y="52"/>
                </a:lnTo>
                <a:lnTo>
                  <a:pt x="173" y="52"/>
                </a:lnTo>
                <a:lnTo>
                  <a:pt x="174" y="52"/>
                </a:lnTo>
                <a:lnTo>
                  <a:pt x="176" y="52"/>
                </a:lnTo>
                <a:lnTo>
                  <a:pt x="177" y="53"/>
                </a:lnTo>
                <a:lnTo>
                  <a:pt x="178" y="54"/>
                </a:lnTo>
                <a:lnTo>
                  <a:pt x="178" y="55"/>
                </a:lnTo>
                <a:lnTo>
                  <a:pt x="178" y="55"/>
                </a:lnTo>
                <a:lnTo>
                  <a:pt x="178" y="56"/>
                </a:lnTo>
                <a:lnTo>
                  <a:pt x="179" y="57"/>
                </a:lnTo>
                <a:lnTo>
                  <a:pt x="179" y="58"/>
                </a:lnTo>
                <a:lnTo>
                  <a:pt x="180" y="59"/>
                </a:lnTo>
                <a:lnTo>
                  <a:pt x="181" y="59"/>
                </a:lnTo>
                <a:lnTo>
                  <a:pt x="182" y="59"/>
                </a:lnTo>
                <a:lnTo>
                  <a:pt x="183" y="59"/>
                </a:lnTo>
                <a:lnTo>
                  <a:pt x="184" y="59"/>
                </a:lnTo>
                <a:lnTo>
                  <a:pt x="185" y="59"/>
                </a:lnTo>
                <a:lnTo>
                  <a:pt x="186" y="59"/>
                </a:lnTo>
                <a:lnTo>
                  <a:pt x="186" y="58"/>
                </a:lnTo>
                <a:lnTo>
                  <a:pt x="187" y="58"/>
                </a:lnTo>
                <a:lnTo>
                  <a:pt x="188" y="58"/>
                </a:lnTo>
                <a:lnTo>
                  <a:pt x="189" y="58"/>
                </a:lnTo>
                <a:lnTo>
                  <a:pt x="190" y="58"/>
                </a:lnTo>
                <a:lnTo>
                  <a:pt x="190" y="58"/>
                </a:lnTo>
                <a:lnTo>
                  <a:pt x="190" y="59"/>
                </a:lnTo>
                <a:lnTo>
                  <a:pt x="191" y="60"/>
                </a:lnTo>
                <a:lnTo>
                  <a:pt x="191" y="61"/>
                </a:lnTo>
                <a:lnTo>
                  <a:pt x="192" y="62"/>
                </a:lnTo>
                <a:lnTo>
                  <a:pt x="192" y="64"/>
                </a:lnTo>
                <a:lnTo>
                  <a:pt x="192" y="65"/>
                </a:lnTo>
                <a:lnTo>
                  <a:pt x="193" y="65"/>
                </a:lnTo>
                <a:lnTo>
                  <a:pt x="193" y="66"/>
                </a:lnTo>
                <a:lnTo>
                  <a:pt x="193" y="67"/>
                </a:lnTo>
                <a:lnTo>
                  <a:pt x="194" y="67"/>
                </a:lnTo>
                <a:lnTo>
                  <a:pt x="195" y="67"/>
                </a:lnTo>
                <a:lnTo>
                  <a:pt x="195" y="68"/>
                </a:lnTo>
                <a:lnTo>
                  <a:pt x="196" y="69"/>
                </a:lnTo>
                <a:lnTo>
                  <a:pt x="197" y="70"/>
                </a:lnTo>
                <a:lnTo>
                  <a:pt x="197" y="71"/>
                </a:lnTo>
                <a:lnTo>
                  <a:pt x="197" y="71"/>
                </a:lnTo>
                <a:lnTo>
                  <a:pt x="198" y="72"/>
                </a:lnTo>
                <a:lnTo>
                  <a:pt x="198" y="73"/>
                </a:lnTo>
                <a:lnTo>
                  <a:pt x="199" y="73"/>
                </a:lnTo>
                <a:lnTo>
                  <a:pt x="199" y="74"/>
                </a:lnTo>
                <a:lnTo>
                  <a:pt x="200" y="74"/>
                </a:lnTo>
                <a:lnTo>
                  <a:pt x="200" y="75"/>
                </a:lnTo>
                <a:lnTo>
                  <a:pt x="201" y="77"/>
                </a:lnTo>
                <a:lnTo>
                  <a:pt x="201" y="79"/>
                </a:lnTo>
                <a:lnTo>
                  <a:pt x="202" y="81"/>
                </a:lnTo>
                <a:lnTo>
                  <a:pt x="203" y="83"/>
                </a:lnTo>
                <a:lnTo>
                  <a:pt x="203" y="85"/>
                </a:lnTo>
                <a:lnTo>
                  <a:pt x="204" y="87"/>
                </a:lnTo>
                <a:lnTo>
                  <a:pt x="205" y="89"/>
                </a:lnTo>
                <a:lnTo>
                  <a:pt x="205" y="91"/>
                </a:lnTo>
                <a:lnTo>
                  <a:pt x="206" y="92"/>
                </a:lnTo>
                <a:lnTo>
                  <a:pt x="206" y="94"/>
                </a:lnTo>
                <a:lnTo>
                  <a:pt x="207" y="95"/>
                </a:lnTo>
                <a:lnTo>
                  <a:pt x="207" y="94"/>
                </a:lnTo>
                <a:lnTo>
                  <a:pt x="207" y="9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0" name="Freeform 24"/>
          <p:cNvSpPr>
            <a:spLocks/>
          </p:cNvSpPr>
          <p:nvPr/>
        </p:nvSpPr>
        <p:spPr bwMode="auto">
          <a:xfrm>
            <a:off x="2630488" y="3036889"/>
            <a:ext cx="44450" cy="103187"/>
          </a:xfrm>
          <a:custGeom>
            <a:avLst/>
            <a:gdLst>
              <a:gd name="T0" fmla="*/ 22 w 28"/>
              <a:gd name="T1" fmla="*/ 4 h 65"/>
              <a:gd name="T2" fmla="*/ 20 w 28"/>
              <a:gd name="T3" fmla="*/ 7 h 65"/>
              <a:gd name="T4" fmla="*/ 18 w 28"/>
              <a:gd name="T5" fmla="*/ 12 h 65"/>
              <a:gd name="T6" fmla="*/ 13 w 28"/>
              <a:gd name="T7" fmla="*/ 18 h 65"/>
              <a:gd name="T8" fmla="*/ 9 w 28"/>
              <a:gd name="T9" fmla="*/ 27 h 65"/>
              <a:gd name="T10" fmla="*/ 4 w 28"/>
              <a:gd name="T11" fmla="*/ 37 h 65"/>
              <a:gd name="T12" fmla="*/ 2 w 28"/>
              <a:gd name="T13" fmla="*/ 45 h 65"/>
              <a:gd name="T14" fmla="*/ 0 w 28"/>
              <a:gd name="T15" fmla="*/ 53 h 65"/>
              <a:gd name="T16" fmla="*/ 0 w 28"/>
              <a:gd name="T17" fmla="*/ 59 h 65"/>
              <a:gd name="T18" fmla="*/ 4 w 28"/>
              <a:gd name="T19" fmla="*/ 63 h 65"/>
              <a:gd name="T20" fmla="*/ 13 w 28"/>
              <a:gd name="T21" fmla="*/ 63 h 65"/>
              <a:gd name="T22" fmla="*/ 16 w 28"/>
              <a:gd name="T23" fmla="*/ 62 h 65"/>
              <a:gd name="T24" fmla="*/ 17 w 28"/>
              <a:gd name="T25" fmla="*/ 60 h 65"/>
              <a:gd name="T26" fmla="*/ 20 w 28"/>
              <a:gd name="T27" fmla="*/ 60 h 65"/>
              <a:gd name="T28" fmla="*/ 23 w 28"/>
              <a:gd name="T29" fmla="*/ 60 h 65"/>
              <a:gd name="T30" fmla="*/ 25 w 28"/>
              <a:gd name="T31" fmla="*/ 60 h 65"/>
              <a:gd name="T32" fmla="*/ 27 w 28"/>
              <a:gd name="T33" fmla="*/ 59 h 65"/>
              <a:gd name="T34" fmla="*/ 27 w 28"/>
              <a:gd name="T35" fmla="*/ 57 h 65"/>
              <a:gd name="T36" fmla="*/ 25 w 28"/>
              <a:gd name="T37" fmla="*/ 54 h 65"/>
              <a:gd name="T38" fmla="*/ 23 w 28"/>
              <a:gd name="T39" fmla="*/ 53 h 65"/>
              <a:gd name="T40" fmla="*/ 20 w 28"/>
              <a:gd name="T41" fmla="*/ 53 h 65"/>
              <a:gd name="T42" fmla="*/ 18 w 28"/>
              <a:gd name="T43" fmla="*/ 55 h 65"/>
              <a:gd name="T44" fmla="*/ 16 w 28"/>
              <a:gd name="T45" fmla="*/ 56 h 65"/>
              <a:gd name="T46" fmla="*/ 14 w 28"/>
              <a:gd name="T47" fmla="*/ 56 h 65"/>
              <a:gd name="T48" fmla="*/ 11 w 28"/>
              <a:gd name="T49" fmla="*/ 55 h 65"/>
              <a:gd name="T50" fmla="*/ 9 w 28"/>
              <a:gd name="T51" fmla="*/ 55 h 65"/>
              <a:gd name="T52" fmla="*/ 7 w 28"/>
              <a:gd name="T53" fmla="*/ 55 h 65"/>
              <a:gd name="T54" fmla="*/ 6 w 28"/>
              <a:gd name="T55" fmla="*/ 53 h 65"/>
              <a:gd name="T56" fmla="*/ 5 w 28"/>
              <a:gd name="T57" fmla="*/ 51 h 65"/>
              <a:gd name="T58" fmla="*/ 6 w 28"/>
              <a:gd name="T59" fmla="*/ 48 h 65"/>
              <a:gd name="T60" fmla="*/ 7 w 28"/>
              <a:gd name="T61" fmla="*/ 44 h 65"/>
              <a:gd name="T62" fmla="*/ 9 w 28"/>
              <a:gd name="T63" fmla="*/ 41 h 65"/>
              <a:gd name="T64" fmla="*/ 10 w 28"/>
              <a:gd name="T65" fmla="*/ 39 h 65"/>
              <a:gd name="T66" fmla="*/ 11 w 28"/>
              <a:gd name="T67" fmla="*/ 37 h 65"/>
              <a:gd name="T68" fmla="*/ 12 w 28"/>
              <a:gd name="T69" fmla="*/ 32 h 65"/>
              <a:gd name="T70" fmla="*/ 14 w 28"/>
              <a:gd name="T71" fmla="*/ 27 h 65"/>
              <a:gd name="T72" fmla="*/ 16 w 28"/>
              <a:gd name="T73" fmla="*/ 23 h 65"/>
              <a:gd name="T74" fmla="*/ 18 w 28"/>
              <a:gd name="T75" fmla="*/ 18 h 65"/>
              <a:gd name="T76" fmla="*/ 20 w 28"/>
              <a:gd name="T77" fmla="*/ 16 h 65"/>
              <a:gd name="T78" fmla="*/ 23 w 28"/>
              <a:gd name="T79" fmla="*/ 13 h 65"/>
              <a:gd name="T80" fmla="*/ 25 w 28"/>
              <a:gd name="T81" fmla="*/ 10 h 65"/>
              <a:gd name="T82" fmla="*/ 24 w 28"/>
              <a:gd name="T83" fmla="*/ 7 h 65"/>
              <a:gd name="T84" fmla="*/ 23 w 28"/>
              <a:gd name="T85" fmla="*/ 5 h 65"/>
              <a:gd name="T86" fmla="*/ 21 w 28"/>
              <a:gd name="T8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 h="65">
                <a:moveTo>
                  <a:pt x="21" y="0"/>
                </a:moveTo>
                <a:lnTo>
                  <a:pt x="22" y="2"/>
                </a:lnTo>
                <a:lnTo>
                  <a:pt x="22" y="4"/>
                </a:lnTo>
                <a:lnTo>
                  <a:pt x="22" y="5"/>
                </a:lnTo>
                <a:lnTo>
                  <a:pt x="21" y="6"/>
                </a:lnTo>
                <a:lnTo>
                  <a:pt x="20" y="7"/>
                </a:lnTo>
                <a:lnTo>
                  <a:pt x="20" y="9"/>
                </a:lnTo>
                <a:lnTo>
                  <a:pt x="19" y="10"/>
                </a:lnTo>
                <a:lnTo>
                  <a:pt x="18" y="12"/>
                </a:lnTo>
                <a:lnTo>
                  <a:pt x="16" y="14"/>
                </a:lnTo>
                <a:lnTo>
                  <a:pt x="15" y="16"/>
                </a:lnTo>
                <a:lnTo>
                  <a:pt x="13" y="18"/>
                </a:lnTo>
                <a:lnTo>
                  <a:pt x="12" y="21"/>
                </a:lnTo>
                <a:lnTo>
                  <a:pt x="11" y="24"/>
                </a:lnTo>
                <a:lnTo>
                  <a:pt x="9" y="27"/>
                </a:lnTo>
                <a:lnTo>
                  <a:pt x="7" y="31"/>
                </a:lnTo>
                <a:lnTo>
                  <a:pt x="5" y="35"/>
                </a:lnTo>
                <a:lnTo>
                  <a:pt x="4" y="37"/>
                </a:lnTo>
                <a:lnTo>
                  <a:pt x="3" y="39"/>
                </a:lnTo>
                <a:lnTo>
                  <a:pt x="2" y="42"/>
                </a:lnTo>
                <a:lnTo>
                  <a:pt x="2" y="45"/>
                </a:lnTo>
                <a:lnTo>
                  <a:pt x="1" y="48"/>
                </a:lnTo>
                <a:lnTo>
                  <a:pt x="1" y="50"/>
                </a:lnTo>
                <a:lnTo>
                  <a:pt x="0" y="53"/>
                </a:lnTo>
                <a:lnTo>
                  <a:pt x="0" y="56"/>
                </a:lnTo>
                <a:lnTo>
                  <a:pt x="0" y="58"/>
                </a:lnTo>
                <a:lnTo>
                  <a:pt x="0" y="59"/>
                </a:lnTo>
                <a:lnTo>
                  <a:pt x="1" y="61"/>
                </a:lnTo>
                <a:lnTo>
                  <a:pt x="2" y="62"/>
                </a:lnTo>
                <a:lnTo>
                  <a:pt x="4" y="63"/>
                </a:lnTo>
                <a:lnTo>
                  <a:pt x="7" y="64"/>
                </a:lnTo>
                <a:lnTo>
                  <a:pt x="9" y="64"/>
                </a:lnTo>
                <a:lnTo>
                  <a:pt x="13" y="63"/>
                </a:lnTo>
                <a:lnTo>
                  <a:pt x="14" y="63"/>
                </a:lnTo>
                <a:lnTo>
                  <a:pt x="15" y="62"/>
                </a:lnTo>
                <a:lnTo>
                  <a:pt x="16" y="62"/>
                </a:lnTo>
                <a:lnTo>
                  <a:pt x="16" y="61"/>
                </a:lnTo>
                <a:lnTo>
                  <a:pt x="17" y="61"/>
                </a:lnTo>
                <a:lnTo>
                  <a:pt x="17" y="60"/>
                </a:lnTo>
                <a:lnTo>
                  <a:pt x="18" y="60"/>
                </a:lnTo>
                <a:lnTo>
                  <a:pt x="19" y="60"/>
                </a:lnTo>
                <a:lnTo>
                  <a:pt x="20" y="60"/>
                </a:lnTo>
                <a:lnTo>
                  <a:pt x="20" y="60"/>
                </a:lnTo>
                <a:lnTo>
                  <a:pt x="22" y="60"/>
                </a:lnTo>
                <a:lnTo>
                  <a:pt x="23" y="60"/>
                </a:lnTo>
                <a:lnTo>
                  <a:pt x="24" y="61"/>
                </a:lnTo>
                <a:lnTo>
                  <a:pt x="25" y="61"/>
                </a:lnTo>
                <a:lnTo>
                  <a:pt x="25" y="60"/>
                </a:lnTo>
                <a:lnTo>
                  <a:pt x="26" y="60"/>
                </a:lnTo>
                <a:lnTo>
                  <a:pt x="26" y="59"/>
                </a:lnTo>
                <a:lnTo>
                  <a:pt x="27" y="59"/>
                </a:lnTo>
                <a:lnTo>
                  <a:pt x="27" y="59"/>
                </a:lnTo>
                <a:lnTo>
                  <a:pt x="27" y="58"/>
                </a:lnTo>
                <a:lnTo>
                  <a:pt x="27" y="57"/>
                </a:lnTo>
                <a:lnTo>
                  <a:pt x="26" y="56"/>
                </a:lnTo>
                <a:lnTo>
                  <a:pt x="26" y="55"/>
                </a:lnTo>
                <a:lnTo>
                  <a:pt x="25" y="54"/>
                </a:lnTo>
                <a:lnTo>
                  <a:pt x="25" y="54"/>
                </a:lnTo>
                <a:lnTo>
                  <a:pt x="24" y="53"/>
                </a:lnTo>
                <a:lnTo>
                  <a:pt x="23" y="53"/>
                </a:lnTo>
                <a:lnTo>
                  <a:pt x="22" y="53"/>
                </a:lnTo>
                <a:lnTo>
                  <a:pt x="21" y="53"/>
                </a:lnTo>
                <a:lnTo>
                  <a:pt x="20" y="53"/>
                </a:lnTo>
                <a:lnTo>
                  <a:pt x="20" y="54"/>
                </a:lnTo>
                <a:lnTo>
                  <a:pt x="19" y="54"/>
                </a:lnTo>
                <a:lnTo>
                  <a:pt x="18" y="55"/>
                </a:lnTo>
                <a:lnTo>
                  <a:pt x="17" y="55"/>
                </a:lnTo>
                <a:lnTo>
                  <a:pt x="17" y="56"/>
                </a:lnTo>
                <a:lnTo>
                  <a:pt x="16" y="56"/>
                </a:lnTo>
                <a:lnTo>
                  <a:pt x="16" y="57"/>
                </a:lnTo>
                <a:lnTo>
                  <a:pt x="15" y="57"/>
                </a:lnTo>
                <a:lnTo>
                  <a:pt x="14" y="56"/>
                </a:lnTo>
                <a:lnTo>
                  <a:pt x="13" y="56"/>
                </a:lnTo>
                <a:lnTo>
                  <a:pt x="12" y="56"/>
                </a:lnTo>
                <a:lnTo>
                  <a:pt x="11" y="55"/>
                </a:lnTo>
                <a:lnTo>
                  <a:pt x="11" y="55"/>
                </a:lnTo>
                <a:lnTo>
                  <a:pt x="10" y="55"/>
                </a:lnTo>
                <a:lnTo>
                  <a:pt x="9" y="55"/>
                </a:lnTo>
                <a:lnTo>
                  <a:pt x="8" y="55"/>
                </a:lnTo>
                <a:lnTo>
                  <a:pt x="7" y="55"/>
                </a:lnTo>
                <a:lnTo>
                  <a:pt x="7" y="55"/>
                </a:lnTo>
                <a:lnTo>
                  <a:pt x="7" y="54"/>
                </a:lnTo>
                <a:lnTo>
                  <a:pt x="6" y="54"/>
                </a:lnTo>
                <a:lnTo>
                  <a:pt x="6" y="53"/>
                </a:lnTo>
                <a:lnTo>
                  <a:pt x="5" y="53"/>
                </a:lnTo>
                <a:lnTo>
                  <a:pt x="5" y="52"/>
                </a:lnTo>
                <a:lnTo>
                  <a:pt x="5" y="51"/>
                </a:lnTo>
                <a:lnTo>
                  <a:pt x="5" y="50"/>
                </a:lnTo>
                <a:lnTo>
                  <a:pt x="6" y="48"/>
                </a:lnTo>
                <a:lnTo>
                  <a:pt x="6" y="48"/>
                </a:lnTo>
                <a:lnTo>
                  <a:pt x="7" y="46"/>
                </a:lnTo>
                <a:lnTo>
                  <a:pt x="7" y="45"/>
                </a:lnTo>
                <a:lnTo>
                  <a:pt x="7" y="44"/>
                </a:lnTo>
                <a:lnTo>
                  <a:pt x="7" y="43"/>
                </a:lnTo>
                <a:lnTo>
                  <a:pt x="8" y="42"/>
                </a:lnTo>
                <a:lnTo>
                  <a:pt x="9" y="41"/>
                </a:lnTo>
                <a:lnTo>
                  <a:pt x="9" y="40"/>
                </a:lnTo>
                <a:lnTo>
                  <a:pt x="10" y="40"/>
                </a:lnTo>
                <a:lnTo>
                  <a:pt x="10" y="39"/>
                </a:lnTo>
                <a:lnTo>
                  <a:pt x="11" y="38"/>
                </a:lnTo>
                <a:lnTo>
                  <a:pt x="11" y="37"/>
                </a:lnTo>
                <a:lnTo>
                  <a:pt x="11" y="37"/>
                </a:lnTo>
                <a:lnTo>
                  <a:pt x="11" y="35"/>
                </a:lnTo>
                <a:lnTo>
                  <a:pt x="12" y="34"/>
                </a:lnTo>
                <a:lnTo>
                  <a:pt x="12" y="32"/>
                </a:lnTo>
                <a:lnTo>
                  <a:pt x="13" y="30"/>
                </a:lnTo>
                <a:lnTo>
                  <a:pt x="13" y="28"/>
                </a:lnTo>
                <a:lnTo>
                  <a:pt x="14" y="27"/>
                </a:lnTo>
                <a:lnTo>
                  <a:pt x="15" y="26"/>
                </a:lnTo>
                <a:lnTo>
                  <a:pt x="16" y="24"/>
                </a:lnTo>
                <a:lnTo>
                  <a:pt x="16" y="23"/>
                </a:lnTo>
                <a:lnTo>
                  <a:pt x="17" y="21"/>
                </a:lnTo>
                <a:lnTo>
                  <a:pt x="17" y="20"/>
                </a:lnTo>
                <a:lnTo>
                  <a:pt x="18" y="18"/>
                </a:lnTo>
                <a:lnTo>
                  <a:pt x="19" y="17"/>
                </a:lnTo>
                <a:lnTo>
                  <a:pt x="20" y="16"/>
                </a:lnTo>
                <a:lnTo>
                  <a:pt x="20" y="16"/>
                </a:lnTo>
                <a:lnTo>
                  <a:pt x="21" y="15"/>
                </a:lnTo>
                <a:lnTo>
                  <a:pt x="22" y="14"/>
                </a:lnTo>
                <a:lnTo>
                  <a:pt x="23" y="13"/>
                </a:lnTo>
                <a:lnTo>
                  <a:pt x="24" y="12"/>
                </a:lnTo>
                <a:lnTo>
                  <a:pt x="24" y="11"/>
                </a:lnTo>
                <a:lnTo>
                  <a:pt x="25" y="10"/>
                </a:lnTo>
                <a:lnTo>
                  <a:pt x="25" y="9"/>
                </a:lnTo>
                <a:lnTo>
                  <a:pt x="24" y="8"/>
                </a:lnTo>
                <a:lnTo>
                  <a:pt x="24" y="7"/>
                </a:lnTo>
                <a:lnTo>
                  <a:pt x="24" y="6"/>
                </a:lnTo>
                <a:lnTo>
                  <a:pt x="23" y="5"/>
                </a:lnTo>
                <a:lnTo>
                  <a:pt x="23" y="5"/>
                </a:lnTo>
                <a:lnTo>
                  <a:pt x="22" y="3"/>
                </a:lnTo>
                <a:lnTo>
                  <a:pt x="22" y="2"/>
                </a:lnTo>
                <a:lnTo>
                  <a:pt x="2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1" name="Freeform 25"/>
          <p:cNvSpPr>
            <a:spLocks/>
          </p:cNvSpPr>
          <p:nvPr/>
        </p:nvSpPr>
        <p:spPr bwMode="auto">
          <a:xfrm>
            <a:off x="2697164" y="3067051"/>
            <a:ext cx="34925" cy="34925"/>
          </a:xfrm>
          <a:custGeom>
            <a:avLst/>
            <a:gdLst>
              <a:gd name="T0" fmla="*/ 1 w 22"/>
              <a:gd name="T1" fmla="*/ 21 h 22"/>
              <a:gd name="T2" fmla="*/ 0 w 22"/>
              <a:gd name="T3" fmla="*/ 19 h 22"/>
              <a:gd name="T4" fmla="*/ 0 w 22"/>
              <a:gd name="T5" fmla="*/ 17 h 22"/>
              <a:gd name="T6" fmla="*/ 0 w 22"/>
              <a:gd name="T7" fmla="*/ 15 h 22"/>
              <a:gd name="T8" fmla="*/ 1 w 22"/>
              <a:gd name="T9" fmla="*/ 12 h 22"/>
              <a:gd name="T10" fmla="*/ 2 w 22"/>
              <a:gd name="T11" fmla="*/ 10 h 22"/>
              <a:gd name="T12" fmla="*/ 2 w 22"/>
              <a:gd name="T13" fmla="*/ 9 h 22"/>
              <a:gd name="T14" fmla="*/ 4 w 22"/>
              <a:gd name="T15" fmla="*/ 7 h 22"/>
              <a:gd name="T16" fmla="*/ 5 w 22"/>
              <a:gd name="T17" fmla="*/ 7 h 22"/>
              <a:gd name="T18" fmla="*/ 7 w 22"/>
              <a:gd name="T19" fmla="*/ 7 h 22"/>
              <a:gd name="T20" fmla="*/ 8 w 22"/>
              <a:gd name="T21" fmla="*/ 8 h 22"/>
              <a:gd name="T22" fmla="*/ 10 w 22"/>
              <a:gd name="T23" fmla="*/ 8 h 22"/>
              <a:gd name="T24" fmla="*/ 12 w 22"/>
              <a:gd name="T25" fmla="*/ 8 h 22"/>
              <a:gd name="T26" fmla="*/ 12 w 22"/>
              <a:gd name="T27" fmla="*/ 6 h 22"/>
              <a:gd name="T28" fmla="*/ 12 w 22"/>
              <a:gd name="T29" fmla="*/ 5 h 22"/>
              <a:gd name="T30" fmla="*/ 13 w 22"/>
              <a:gd name="T31" fmla="*/ 3 h 22"/>
              <a:gd name="T32" fmla="*/ 14 w 22"/>
              <a:gd name="T33" fmla="*/ 2 h 22"/>
              <a:gd name="T34" fmla="*/ 16 w 22"/>
              <a:gd name="T35" fmla="*/ 2 h 22"/>
              <a:gd name="T36" fmla="*/ 17 w 22"/>
              <a:gd name="T37" fmla="*/ 2 h 22"/>
              <a:gd name="T38" fmla="*/ 17 w 22"/>
              <a:gd name="T39" fmla="*/ 1 h 22"/>
              <a:gd name="T40" fmla="*/ 18 w 22"/>
              <a:gd name="T41" fmla="*/ 0 h 22"/>
              <a:gd name="T42" fmla="*/ 19 w 22"/>
              <a:gd name="T43" fmla="*/ 1 h 22"/>
              <a:gd name="T44" fmla="*/ 19 w 22"/>
              <a:gd name="T45" fmla="*/ 2 h 22"/>
              <a:gd name="T46" fmla="*/ 20 w 22"/>
              <a:gd name="T47" fmla="*/ 2 h 22"/>
              <a:gd name="T48" fmla="*/ 21 w 22"/>
              <a:gd name="T49" fmla="*/ 3 h 22"/>
              <a:gd name="T50" fmla="*/ 21 w 22"/>
              <a:gd name="T51" fmla="*/ 5 h 22"/>
              <a:gd name="T52" fmla="*/ 20 w 22"/>
              <a:gd name="T53" fmla="*/ 5 h 22"/>
              <a:gd name="T54" fmla="*/ 19 w 22"/>
              <a:gd name="T55" fmla="*/ 5 h 22"/>
              <a:gd name="T56" fmla="*/ 17 w 22"/>
              <a:gd name="T57" fmla="*/ 6 h 22"/>
              <a:gd name="T58" fmla="*/ 16 w 22"/>
              <a:gd name="T59" fmla="*/ 7 h 22"/>
              <a:gd name="T60" fmla="*/ 16 w 22"/>
              <a:gd name="T61" fmla="*/ 9 h 22"/>
              <a:gd name="T62" fmla="*/ 14 w 22"/>
              <a:gd name="T63" fmla="*/ 10 h 22"/>
              <a:gd name="T64" fmla="*/ 12 w 22"/>
              <a:gd name="T65" fmla="*/ 11 h 22"/>
              <a:gd name="T66" fmla="*/ 11 w 22"/>
              <a:gd name="T67" fmla="*/ 12 h 22"/>
              <a:gd name="T68" fmla="*/ 9 w 22"/>
              <a:gd name="T69" fmla="*/ 13 h 22"/>
              <a:gd name="T70" fmla="*/ 9 w 22"/>
              <a:gd name="T71" fmla="*/ 14 h 22"/>
              <a:gd name="T72" fmla="*/ 7 w 22"/>
              <a:gd name="T73" fmla="*/ 16 h 22"/>
              <a:gd name="T74" fmla="*/ 5 w 22"/>
              <a:gd name="T75" fmla="*/ 16 h 22"/>
              <a:gd name="T76" fmla="*/ 5 w 22"/>
              <a:gd name="T77" fmla="*/ 16 h 22"/>
              <a:gd name="T78" fmla="*/ 4 w 22"/>
              <a:gd name="T79" fmla="*/ 17 h 22"/>
              <a:gd name="T80" fmla="*/ 4 w 22"/>
              <a:gd name="T81" fmla="*/ 19 h 22"/>
              <a:gd name="T82" fmla="*/ 3 w 22"/>
              <a:gd name="T83" fmla="*/ 19 h 22"/>
              <a:gd name="T84" fmla="*/ 2 w 22"/>
              <a:gd name="T85" fmla="*/ 20 h 22"/>
              <a:gd name="T86" fmla="*/ 2 w 22"/>
              <a:gd name="T8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2" y="21"/>
                </a:moveTo>
                <a:lnTo>
                  <a:pt x="1" y="21"/>
                </a:lnTo>
                <a:lnTo>
                  <a:pt x="0" y="20"/>
                </a:lnTo>
                <a:lnTo>
                  <a:pt x="0" y="19"/>
                </a:lnTo>
                <a:lnTo>
                  <a:pt x="0" y="19"/>
                </a:lnTo>
                <a:lnTo>
                  <a:pt x="0" y="17"/>
                </a:lnTo>
                <a:lnTo>
                  <a:pt x="0" y="16"/>
                </a:lnTo>
                <a:lnTo>
                  <a:pt x="0" y="15"/>
                </a:lnTo>
                <a:lnTo>
                  <a:pt x="1" y="14"/>
                </a:lnTo>
                <a:lnTo>
                  <a:pt x="1" y="12"/>
                </a:lnTo>
                <a:lnTo>
                  <a:pt x="1" y="12"/>
                </a:lnTo>
                <a:lnTo>
                  <a:pt x="2" y="10"/>
                </a:lnTo>
                <a:lnTo>
                  <a:pt x="2" y="9"/>
                </a:lnTo>
                <a:lnTo>
                  <a:pt x="2" y="9"/>
                </a:lnTo>
                <a:lnTo>
                  <a:pt x="3" y="8"/>
                </a:lnTo>
                <a:lnTo>
                  <a:pt x="4" y="7"/>
                </a:lnTo>
                <a:lnTo>
                  <a:pt x="5" y="7"/>
                </a:lnTo>
                <a:lnTo>
                  <a:pt x="5" y="7"/>
                </a:lnTo>
                <a:lnTo>
                  <a:pt x="6" y="7"/>
                </a:lnTo>
                <a:lnTo>
                  <a:pt x="7" y="7"/>
                </a:lnTo>
                <a:lnTo>
                  <a:pt x="8" y="7"/>
                </a:lnTo>
                <a:lnTo>
                  <a:pt x="8" y="8"/>
                </a:lnTo>
                <a:lnTo>
                  <a:pt x="9" y="8"/>
                </a:lnTo>
                <a:lnTo>
                  <a:pt x="10" y="8"/>
                </a:lnTo>
                <a:lnTo>
                  <a:pt x="11" y="8"/>
                </a:lnTo>
                <a:lnTo>
                  <a:pt x="12" y="8"/>
                </a:lnTo>
                <a:lnTo>
                  <a:pt x="12" y="7"/>
                </a:lnTo>
                <a:lnTo>
                  <a:pt x="12" y="6"/>
                </a:lnTo>
                <a:lnTo>
                  <a:pt x="12" y="5"/>
                </a:lnTo>
                <a:lnTo>
                  <a:pt x="12" y="5"/>
                </a:lnTo>
                <a:lnTo>
                  <a:pt x="12" y="4"/>
                </a:lnTo>
                <a:lnTo>
                  <a:pt x="13" y="3"/>
                </a:lnTo>
                <a:lnTo>
                  <a:pt x="13" y="2"/>
                </a:lnTo>
                <a:lnTo>
                  <a:pt x="14" y="2"/>
                </a:lnTo>
                <a:lnTo>
                  <a:pt x="15" y="2"/>
                </a:lnTo>
                <a:lnTo>
                  <a:pt x="16" y="2"/>
                </a:lnTo>
                <a:lnTo>
                  <a:pt x="16" y="2"/>
                </a:lnTo>
                <a:lnTo>
                  <a:pt x="17" y="2"/>
                </a:lnTo>
                <a:lnTo>
                  <a:pt x="17" y="2"/>
                </a:lnTo>
                <a:lnTo>
                  <a:pt x="17" y="1"/>
                </a:lnTo>
                <a:lnTo>
                  <a:pt x="18" y="1"/>
                </a:lnTo>
                <a:lnTo>
                  <a:pt x="18" y="0"/>
                </a:lnTo>
                <a:lnTo>
                  <a:pt x="19" y="0"/>
                </a:lnTo>
                <a:lnTo>
                  <a:pt x="19" y="1"/>
                </a:lnTo>
                <a:lnTo>
                  <a:pt x="19" y="1"/>
                </a:lnTo>
                <a:lnTo>
                  <a:pt x="19" y="2"/>
                </a:lnTo>
                <a:lnTo>
                  <a:pt x="20" y="2"/>
                </a:lnTo>
                <a:lnTo>
                  <a:pt x="20" y="2"/>
                </a:lnTo>
                <a:lnTo>
                  <a:pt x="21" y="2"/>
                </a:lnTo>
                <a:lnTo>
                  <a:pt x="21" y="3"/>
                </a:lnTo>
                <a:lnTo>
                  <a:pt x="21" y="4"/>
                </a:lnTo>
                <a:lnTo>
                  <a:pt x="21" y="5"/>
                </a:lnTo>
                <a:lnTo>
                  <a:pt x="20" y="5"/>
                </a:lnTo>
                <a:lnTo>
                  <a:pt x="20" y="5"/>
                </a:lnTo>
                <a:lnTo>
                  <a:pt x="19" y="5"/>
                </a:lnTo>
                <a:lnTo>
                  <a:pt x="19" y="5"/>
                </a:lnTo>
                <a:lnTo>
                  <a:pt x="18" y="6"/>
                </a:lnTo>
                <a:lnTo>
                  <a:pt x="17" y="6"/>
                </a:lnTo>
                <a:lnTo>
                  <a:pt x="17" y="7"/>
                </a:lnTo>
                <a:lnTo>
                  <a:pt x="16" y="7"/>
                </a:lnTo>
                <a:lnTo>
                  <a:pt x="16" y="8"/>
                </a:lnTo>
                <a:lnTo>
                  <a:pt x="16" y="9"/>
                </a:lnTo>
                <a:lnTo>
                  <a:pt x="15" y="9"/>
                </a:lnTo>
                <a:lnTo>
                  <a:pt x="14" y="10"/>
                </a:lnTo>
                <a:lnTo>
                  <a:pt x="13" y="11"/>
                </a:lnTo>
                <a:lnTo>
                  <a:pt x="12" y="11"/>
                </a:lnTo>
                <a:lnTo>
                  <a:pt x="12" y="11"/>
                </a:lnTo>
                <a:lnTo>
                  <a:pt x="11" y="12"/>
                </a:lnTo>
                <a:lnTo>
                  <a:pt x="10" y="12"/>
                </a:lnTo>
                <a:lnTo>
                  <a:pt x="9" y="13"/>
                </a:lnTo>
                <a:lnTo>
                  <a:pt x="9" y="14"/>
                </a:lnTo>
                <a:lnTo>
                  <a:pt x="9" y="14"/>
                </a:lnTo>
                <a:lnTo>
                  <a:pt x="8" y="15"/>
                </a:lnTo>
                <a:lnTo>
                  <a:pt x="7" y="16"/>
                </a:lnTo>
                <a:lnTo>
                  <a:pt x="6" y="16"/>
                </a:lnTo>
                <a:lnTo>
                  <a:pt x="5" y="16"/>
                </a:lnTo>
                <a:lnTo>
                  <a:pt x="5" y="16"/>
                </a:lnTo>
                <a:lnTo>
                  <a:pt x="5" y="16"/>
                </a:lnTo>
                <a:lnTo>
                  <a:pt x="5" y="17"/>
                </a:lnTo>
                <a:lnTo>
                  <a:pt x="4" y="17"/>
                </a:lnTo>
                <a:lnTo>
                  <a:pt x="4" y="18"/>
                </a:lnTo>
                <a:lnTo>
                  <a:pt x="4" y="19"/>
                </a:lnTo>
                <a:lnTo>
                  <a:pt x="4" y="19"/>
                </a:lnTo>
                <a:lnTo>
                  <a:pt x="3" y="19"/>
                </a:lnTo>
                <a:lnTo>
                  <a:pt x="3" y="20"/>
                </a:lnTo>
                <a:lnTo>
                  <a:pt x="2" y="20"/>
                </a:lnTo>
                <a:lnTo>
                  <a:pt x="2" y="21"/>
                </a:lnTo>
                <a:lnTo>
                  <a:pt x="2"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2" name="Freeform 26"/>
          <p:cNvSpPr>
            <a:spLocks/>
          </p:cNvSpPr>
          <p:nvPr/>
        </p:nvSpPr>
        <p:spPr bwMode="auto">
          <a:xfrm>
            <a:off x="2679700" y="3017838"/>
            <a:ext cx="38100" cy="42862"/>
          </a:xfrm>
          <a:custGeom>
            <a:avLst/>
            <a:gdLst>
              <a:gd name="T0" fmla="*/ 1 w 24"/>
              <a:gd name="T1" fmla="*/ 5 h 27"/>
              <a:gd name="T2" fmla="*/ 1 w 24"/>
              <a:gd name="T3" fmla="*/ 6 h 27"/>
              <a:gd name="T4" fmla="*/ 2 w 24"/>
              <a:gd name="T5" fmla="*/ 7 h 27"/>
              <a:gd name="T6" fmla="*/ 3 w 24"/>
              <a:gd name="T7" fmla="*/ 7 h 27"/>
              <a:gd name="T8" fmla="*/ 5 w 24"/>
              <a:gd name="T9" fmla="*/ 8 h 27"/>
              <a:gd name="T10" fmla="*/ 6 w 24"/>
              <a:gd name="T11" fmla="*/ 8 h 27"/>
              <a:gd name="T12" fmla="*/ 8 w 24"/>
              <a:gd name="T13" fmla="*/ 8 h 27"/>
              <a:gd name="T14" fmla="*/ 10 w 24"/>
              <a:gd name="T15" fmla="*/ 8 h 27"/>
              <a:gd name="T16" fmla="*/ 12 w 24"/>
              <a:gd name="T17" fmla="*/ 10 h 27"/>
              <a:gd name="T18" fmla="*/ 13 w 24"/>
              <a:gd name="T19" fmla="*/ 11 h 27"/>
              <a:gd name="T20" fmla="*/ 15 w 24"/>
              <a:gd name="T21" fmla="*/ 13 h 27"/>
              <a:gd name="T22" fmla="*/ 16 w 24"/>
              <a:gd name="T23" fmla="*/ 15 h 27"/>
              <a:gd name="T24" fmla="*/ 17 w 24"/>
              <a:gd name="T25" fmla="*/ 16 h 27"/>
              <a:gd name="T26" fmla="*/ 17 w 24"/>
              <a:gd name="T27" fmla="*/ 18 h 27"/>
              <a:gd name="T28" fmla="*/ 16 w 24"/>
              <a:gd name="T29" fmla="*/ 20 h 27"/>
              <a:gd name="T30" fmla="*/ 15 w 24"/>
              <a:gd name="T31" fmla="*/ 20 h 27"/>
              <a:gd name="T32" fmla="*/ 13 w 24"/>
              <a:gd name="T33" fmla="*/ 21 h 27"/>
              <a:gd name="T34" fmla="*/ 12 w 24"/>
              <a:gd name="T35" fmla="*/ 22 h 27"/>
              <a:gd name="T36" fmla="*/ 11 w 24"/>
              <a:gd name="T37" fmla="*/ 23 h 27"/>
              <a:gd name="T38" fmla="*/ 10 w 24"/>
              <a:gd name="T39" fmla="*/ 24 h 27"/>
              <a:gd name="T40" fmla="*/ 10 w 24"/>
              <a:gd name="T41" fmla="*/ 25 h 27"/>
              <a:gd name="T42" fmla="*/ 11 w 24"/>
              <a:gd name="T43" fmla="*/ 26 h 27"/>
              <a:gd name="T44" fmla="*/ 13 w 24"/>
              <a:gd name="T45" fmla="*/ 26 h 27"/>
              <a:gd name="T46" fmla="*/ 14 w 24"/>
              <a:gd name="T47" fmla="*/ 24 h 27"/>
              <a:gd name="T48" fmla="*/ 15 w 24"/>
              <a:gd name="T49" fmla="*/ 24 h 27"/>
              <a:gd name="T50" fmla="*/ 16 w 24"/>
              <a:gd name="T51" fmla="*/ 23 h 27"/>
              <a:gd name="T52" fmla="*/ 17 w 24"/>
              <a:gd name="T53" fmla="*/ 21 h 27"/>
              <a:gd name="T54" fmla="*/ 17 w 24"/>
              <a:gd name="T55" fmla="*/ 20 h 27"/>
              <a:gd name="T56" fmla="*/ 19 w 24"/>
              <a:gd name="T57" fmla="*/ 20 h 27"/>
              <a:gd name="T58" fmla="*/ 21 w 24"/>
              <a:gd name="T59" fmla="*/ 20 h 27"/>
              <a:gd name="T60" fmla="*/ 22 w 24"/>
              <a:gd name="T61" fmla="*/ 20 h 27"/>
              <a:gd name="T62" fmla="*/ 23 w 24"/>
              <a:gd name="T63" fmla="*/ 19 h 27"/>
              <a:gd name="T64" fmla="*/ 22 w 24"/>
              <a:gd name="T65" fmla="*/ 17 h 27"/>
              <a:gd name="T66" fmla="*/ 21 w 24"/>
              <a:gd name="T67" fmla="*/ 15 h 27"/>
              <a:gd name="T68" fmla="*/ 19 w 24"/>
              <a:gd name="T69" fmla="*/ 14 h 27"/>
              <a:gd name="T70" fmla="*/ 18 w 24"/>
              <a:gd name="T71" fmla="*/ 13 h 27"/>
              <a:gd name="T72" fmla="*/ 17 w 24"/>
              <a:gd name="T73" fmla="*/ 12 h 27"/>
              <a:gd name="T74" fmla="*/ 15 w 24"/>
              <a:gd name="T75" fmla="*/ 12 h 27"/>
              <a:gd name="T76" fmla="*/ 14 w 24"/>
              <a:gd name="T77" fmla="*/ 11 h 27"/>
              <a:gd name="T78" fmla="*/ 14 w 24"/>
              <a:gd name="T79" fmla="*/ 10 h 27"/>
              <a:gd name="T80" fmla="*/ 14 w 24"/>
              <a:gd name="T81" fmla="*/ 8 h 27"/>
              <a:gd name="T82" fmla="*/ 15 w 24"/>
              <a:gd name="T83" fmla="*/ 7 h 27"/>
              <a:gd name="T84" fmla="*/ 13 w 24"/>
              <a:gd name="T85" fmla="*/ 7 h 27"/>
              <a:gd name="T86" fmla="*/ 13 w 24"/>
              <a:gd name="T87" fmla="*/ 6 h 27"/>
              <a:gd name="T88" fmla="*/ 11 w 24"/>
              <a:gd name="T89" fmla="*/ 6 h 27"/>
              <a:gd name="T90" fmla="*/ 10 w 24"/>
              <a:gd name="T91" fmla="*/ 6 h 27"/>
              <a:gd name="T92" fmla="*/ 7 w 24"/>
              <a:gd name="T93" fmla="*/ 5 h 27"/>
              <a:gd name="T94" fmla="*/ 6 w 24"/>
              <a:gd name="T95" fmla="*/ 3 h 27"/>
              <a:gd name="T96" fmla="*/ 5 w 24"/>
              <a:gd name="T97" fmla="*/ 2 h 27"/>
              <a:gd name="T98" fmla="*/ 4 w 24"/>
              <a:gd name="T99" fmla="*/ 1 h 27"/>
              <a:gd name="T100" fmla="*/ 3 w 24"/>
              <a:gd name="T101" fmla="*/ 0 h 27"/>
              <a:gd name="T102" fmla="*/ 2 w 24"/>
              <a:gd name="T10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7">
                <a:moveTo>
                  <a:pt x="1" y="4"/>
                </a:moveTo>
                <a:lnTo>
                  <a:pt x="1" y="5"/>
                </a:lnTo>
                <a:lnTo>
                  <a:pt x="0" y="6"/>
                </a:lnTo>
                <a:lnTo>
                  <a:pt x="1" y="6"/>
                </a:lnTo>
                <a:lnTo>
                  <a:pt x="1" y="7"/>
                </a:lnTo>
                <a:lnTo>
                  <a:pt x="2" y="7"/>
                </a:lnTo>
                <a:lnTo>
                  <a:pt x="2" y="7"/>
                </a:lnTo>
                <a:lnTo>
                  <a:pt x="3" y="7"/>
                </a:lnTo>
                <a:lnTo>
                  <a:pt x="4" y="7"/>
                </a:lnTo>
                <a:lnTo>
                  <a:pt x="5" y="8"/>
                </a:lnTo>
                <a:lnTo>
                  <a:pt x="6" y="8"/>
                </a:lnTo>
                <a:lnTo>
                  <a:pt x="6" y="8"/>
                </a:lnTo>
                <a:lnTo>
                  <a:pt x="7" y="8"/>
                </a:lnTo>
                <a:lnTo>
                  <a:pt x="8" y="8"/>
                </a:lnTo>
                <a:lnTo>
                  <a:pt x="9" y="8"/>
                </a:lnTo>
                <a:lnTo>
                  <a:pt x="10" y="8"/>
                </a:lnTo>
                <a:lnTo>
                  <a:pt x="10" y="9"/>
                </a:lnTo>
                <a:lnTo>
                  <a:pt x="12" y="10"/>
                </a:lnTo>
                <a:lnTo>
                  <a:pt x="13" y="11"/>
                </a:lnTo>
                <a:lnTo>
                  <a:pt x="13" y="11"/>
                </a:lnTo>
                <a:lnTo>
                  <a:pt x="14" y="12"/>
                </a:lnTo>
                <a:lnTo>
                  <a:pt x="15" y="13"/>
                </a:lnTo>
                <a:lnTo>
                  <a:pt x="16" y="14"/>
                </a:lnTo>
                <a:lnTo>
                  <a:pt x="16" y="15"/>
                </a:lnTo>
                <a:lnTo>
                  <a:pt x="17" y="15"/>
                </a:lnTo>
                <a:lnTo>
                  <a:pt x="17" y="16"/>
                </a:lnTo>
                <a:lnTo>
                  <a:pt x="17" y="17"/>
                </a:lnTo>
                <a:lnTo>
                  <a:pt x="17" y="18"/>
                </a:lnTo>
                <a:lnTo>
                  <a:pt x="17" y="19"/>
                </a:lnTo>
                <a:lnTo>
                  <a:pt x="16" y="20"/>
                </a:lnTo>
                <a:lnTo>
                  <a:pt x="15" y="20"/>
                </a:lnTo>
                <a:lnTo>
                  <a:pt x="15" y="20"/>
                </a:lnTo>
                <a:lnTo>
                  <a:pt x="14" y="21"/>
                </a:lnTo>
                <a:lnTo>
                  <a:pt x="13" y="21"/>
                </a:lnTo>
                <a:lnTo>
                  <a:pt x="13" y="21"/>
                </a:lnTo>
                <a:lnTo>
                  <a:pt x="12" y="22"/>
                </a:lnTo>
                <a:lnTo>
                  <a:pt x="11" y="22"/>
                </a:lnTo>
                <a:lnTo>
                  <a:pt x="11" y="23"/>
                </a:lnTo>
                <a:lnTo>
                  <a:pt x="10" y="23"/>
                </a:lnTo>
                <a:lnTo>
                  <a:pt x="10" y="24"/>
                </a:lnTo>
                <a:lnTo>
                  <a:pt x="10" y="24"/>
                </a:lnTo>
                <a:lnTo>
                  <a:pt x="10" y="25"/>
                </a:lnTo>
                <a:lnTo>
                  <a:pt x="10" y="26"/>
                </a:lnTo>
                <a:lnTo>
                  <a:pt x="11" y="26"/>
                </a:lnTo>
                <a:lnTo>
                  <a:pt x="12" y="26"/>
                </a:lnTo>
                <a:lnTo>
                  <a:pt x="13" y="26"/>
                </a:lnTo>
                <a:lnTo>
                  <a:pt x="13" y="25"/>
                </a:lnTo>
                <a:lnTo>
                  <a:pt x="14" y="24"/>
                </a:lnTo>
                <a:lnTo>
                  <a:pt x="15" y="24"/>
                </a:lnTo>
                <a:lnTo>
                  <a:pt x="15" y="24"/>
                </a:lnTo>
                <a:lnTo>
                  <a:pt x="16" y="24"/>
                </a:lnTo>
                <a:lnTo>
                  <a:pt x="16" y="23"/>
                </a:lnTo>
                <a:lnTo>
                  <a:pt x="17" y="22"/>
                </a:lnTo>
                <a:lnTo>
                  <a:pt x="17" y="21"/>
                </a:lnTo>
                <a:lnTo>
                  <a:pt x="17" y="20"/>
                </a:lnTo>
                <a:lnTo>
                  <a:pt x="17" y="20"/>
                </a:lnTo>
                <a:lnTo>
                  <a:pt x="18" y="20"/>
                </a:lnTo>
                <a:lnTo>
                  <a:pt x="19" y="20"/>
                </a:lnTo>
                <a:lnTo>
                  <a:pt x="20" y="20"/>
                </a:lnTo>
                <a:lnTo>
                  <a:pt x="21" y="20"/>
                </a:lnTo>
                <a:lnTo>
                  <a:pt x="21" y="20"/>
                </a:lnTo>
                <a:lnTo>
                  <a:pt x="22" y="20"/>
                </a:lnTo>
                <a:lnTo>
                  <a:pt x="23" y="20"/>
                </a:lnTo>
                <a:lnTo>
                  <a:pt x="23" y="19"/>
                </a:lnTo>
                <a:lnTo>
                  <a:pt x="23" y="18"/>
                </a:lnTo>
                <a:lnTo>
                  <a:pt x="22" y="17"/>
                </a:lnTo>
                <a:lnTo>
                  <a:pt x="21" y="15"/>
                </a:lnTo>
                <a:lnTo>
                  <a:pt x="21" y="15"/>
                </a:lnTo>
                <a:lnTo>
                  <a:pt x="20" y="15"/>
                </a:lnTo>
                <a:lnTo>
                  <a:pt x="19" y="14"/>
                </a:lnTo>
                <a:lnTo>
                  <a:pt x="19" y="13"/>
                </a:lnTo>
                <a:lnTo>
                  <a:pt x="18" y="13"/>
                </a:lnTo>
                <a:lnTo>
                  <a:pt x="17" y="13"/>
                </a:lnTo>
                <a:lnTo>
                  <a:pt x="17" y="12"/>
                </a:lnTo>
                <a:lnTo>
                  <a:pt x="16" y="12"/>
                </a:lnTo>
                <a:lnTo>
                  <a:pt x="15" y="12"/>
                </a:lnTo>
                <a:lnTo>
                  <a:pt x="15" y="11"/>
                </a:lnTo>
                <a:lnTo>
                  <a:pt x="14" y="11"/>
                </a:lnTo>
                <a:lnTo>
                  <a:pt x="14" y="11"/>
                </a:lnTo>
                <a:lnTo>
                  <a:pt x="14" y="10"/>
                </a:lnTo>
                <a:lnTo>
                  <a:pt x="14" y="9"/>
                </a:lnTo>
                <a:lnTo>
                  <a:pt x="14" y="8"/>
                </a:lnTo>
                <a:lnTo>
                  <a:pt x="15" y="8"/>
                </a:lnTo>
                <a:lnTo>
                  <a:pt x="15" y="7"/>
                </a:lnTo>
                <a:lnTo>
                  <a:pt x="14" y="7"/>
                </a:lnTo>
                <a:lnTo>
                  <a:pt x="13" y="7"/>
                </a:lnTo>
                <a:lnTo>
                  <a:pt x="13" y="6"/>
                </a:lnTo>
                <a:lnTo>
                  <a:pt x="13" y="6"/>
                </a:lnTo>
                <a:lnTo>
                  <a:pt x="12" y="6"/>
                </a:lnTo>
                <a:lnTo>
                  <a:pt x="11" y="6"/>
                </a:lnTo>
                <a:lnTo>
                  <a:pt x="10" y="6"/>
                </a:lnTo>
                <a:lnTo>
                  <a:pt x="10" y="6"/>
                </a:lnTo>
                <a:lnTo>
                  <a:pt x="8" y="5"/>
                </a:lnTo>
                <a:lnTo>
                  <a:pt x="7" y="5"/>
                </a:lnTo>
                <a:lnTo>
                  <a:pt x="6" y="4"/>
                </a:lnTo>
                <a:lnTo>
                  <a:pt x="6" y="3"/>
                </a:lnTo>
                <a:lnTo>
                  <a:pt x="6" y="2"/>
                </a:lnTo>
                <a:lnTo>
                  <a:pt x="5" y="2"/>
                </a:lnTo>
                <a:lnTo>
                  <a:pt x="5" y="2"/>
                </a:lnTo>
                <a:lnTo>
                  <a:pt x="4" y="1"/>
                </a:lnTo>
                <a:lnTo>
                  <a:pt x="4" y="0"/>
                </a:lnTo>
                <a:lnTo>
                  <a:pt x="3" y="0"/>
                </a:lnTo>
                <a:lnTo>
                  <a:pt x="2" y="1"/>
                </a:lnTo>
                <a:lnTo>
                  <a:pt x="2" y="2"/>
                </a:lnTo>
                <a:lnTo>
                  <a:pt x="1"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3" name="Freeform 27"/>
          <p:cNvSpPr>
            <a:spLocks/>
          </p:cNvSpPr>
          <p:nvPr/>
        </p:nvSpPr>
        <p:spPr bwMode="auto">
          <a:xfrm>
            <a:off x="2698751" y="3040064"/>
            <a:ext cx="3175" cy="7937"/>
          </a:xfrm>
          <a:custGeom>
            <a:avLst/>
            <a:gdLst>
              <a:gd name="T0" fmla="*/ 0 w 2"/>
              <a:gd name="T1" fmla="*/ 4 h 5"/>
              <a:gd name="T2" fmla="*/ 1 w 2"/>
              <a:gd name="T3" fmla="*/ 4 h 5"/>
              <a:gd name="T4" fmla="*/ 1 w 2"/>
              <a:gd name="T5" fmla="*/ 4 h 5"/>
              <a:gd name="T6" fmla="*/ 1 w 2"/>
              <a:gd name="T7" fmla="*/ 4 h 5"/>
              <a:gd name="T8" fmla="*/ 1 w 2"/>
              <a:gd name="T9" fmla="*/ 4 h 5"/>
              <a:gd name="T10" fmla="*/ 1 w 2"/>
              <a:gd name="T11" fmla="*/ 3 h 5"/>
              <a:gd name="T12" fmla="*/ 1 w 2"/>
              <a:gd name="T13" fmla="*/ 3 h 5"/>
              <a:gd name="T14" fmla="*/ 1 w 2"/>
              <a:gd name="T15" fmla="*/ 2 h 5"/>
              <a:gd name="T16" fmla="*/ 1 w 2"/>
              <a:gd name="T17" fmla="*/ 2 h 5"/>
              <a:gd name="T18" fmla="*/ 1 w 2"/>
              <a:gd name="T19" fmla="*/ 2 h 5"/>
              <a:gd name="T20" fmla="*/ 1 w 2"/>
              <a:gd name="T21" fmla="*/ 2 h 5"/>
              <a:gd name="T22" fmla="*/ 0 w 2"/>
              <a:gd name="T23" fmla="*/ 2 h 5"/>
              <a:gd name="T24" fmla="*/ 1 w 2"/>
              <a:gd name="T25" fmla="*/ 2 h 5"/>
              <a:gd name="T26" fmla="*/ 1 w 2"/>
              <a:gd name="T27" fmla="*/ 1 h 5"/>
              <a:gd name="T28" fmla="*/ 1 w 2"/>
              <a:gd name="T29" fmla="*/ 1 h 5"/>
              <a:gd name="T30" fmla="*/ 1 w 2"/>
              <a:gd name="T31" fmla="*/ 0 h 5"/>
              <a:gd name="T32" fmla="*/ 1 w 2"/>
              <a:gd name="T33" fmla="*/ 0 h 5"/>
              <a:gd name="T34" fmla="*/ 1 w 2"/>
              <a:gd name="T35" fmla="*/ 0 h 5"/>
              <a:gd name="T36" fmla="*/ 0 w 2"/>
              <a:gd name="T37" fmla="*/ 0 h 5"/>
              <a:gd name="T38" fmla="*/ 0 w 2"/>
              <a:gd name="T39" fmla="*/ 1 h 5"/>
              <a:gd name="T40" fmla="*/ 0 w 2"/>
              <a:gd name="T41" fmla="*/ 1 h 5"/>
              <a:gd name="T42" fmla="*/ 0 w 2"/>
              <a:gd name="T43" fmla="*/ 2 h 5"/>
              <a:gd name="T44" fmla="*/ 0 w 2"/>
              <a:gd name="T45" fmla="*/ 2 h 5"/>
              <a:gd name="T46" fmla="*/ 0 w 2"/>
              <a:gd name="T47" fmla="*/ 2 h 5"/>
              <a:gd name="T48" fmla="*/ 0 w 2"/>
              <a:gd name="T49" fmla="*/ 3 h 5"/>
              <a:gd name="T50" fmla="*/ 0 w 2"/>
              <a:gd name="T51" fmla="*/ 3 h 5"/>
              <a:gd name="T52" fmla="*/ 0 w 2"/>
              <a:gd name="T53" fmla="*/ 4 h 5"/>
              <a:gd name="T54" fmla="*/ 0 w 2"/>
              <a:gd name="T55" fmla="*/ 4 h 5"/>
              <a:gd name="T56" fmla="*/ 0 w 2"/>
              <a:gd name="T57" fmla="*/ 4 h 5"/>
              <a:gd name="T58" fmla="*/ 0 w 2"/>
              <a:gd name="T5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 h="5">
                <a:moveTo>
                  <a:pt x="0" y="4"/>
                </a:moveTo>
                <a:lnTo>
                  <a:pt x="1" y="4"/>
                </a:lnTo>
                <a:lnTo>
                  <a:pt x="1" y="4"/>
                </a:lnTo>
                <a:lnTo>
                  <a:pt x="1" y="4"/>
                </a:lnTo>
                <a:lnTo>
                  <a:pt x="1" y="4"/>
                </a:lnTo>
                <a:lnTo>
                  <a:pt x="1" y="3"/>
                </a:lnTo>
                <a:lnTo>
                  <a:pt x="1" y="3"/>
                </a:lnTo>
                <a:lnTo>
                  <a:pt x="1" y="2"/>
                </a:lnTo>
                <a:lnTo>
                  <a:pt x="1" y="2"/>
                </a:lnTo>
                <a:lnTo>
                  <a:pt x="1" y="2"/>
                </a:lnTo>
                <a:lnTo>
                  <a:pt x="1" y="2"/>
                </a:lnTo>
                <a:lnTo>
                  <a:pt x="0" y="2"/>
                </a:lnTo>
                <a:lnTo>
                  <a:pt x="1" y="2"/>
                </a:lnTo>
                <a:lnTo>
                  <a:pt x="1" y="1"/>
                </a:lnTo>
                <a:lnTo>
                  <a:pt x="1" y="1"/>
                </a:lnTo>
                <a:lnTo>
                  <a:pt x="1" y="0"/>
                </a:lnTo>
                <a:lnTo>
                  <a:pt x="1" y="0"/>
                </a:lnTo>
                <a:lnTo>
                  <a:pt x="1" y="0"/>
                </a:lnTo>
                <a:lnTo>
                  <a:pt x="0" y="0"/>
                </a:lnTo>
                <a:lnTo>
                  <a:pt x="0" y="1"/>
                </a:lnTo>
                <a:lnTo>
                  <a:pt x="0" y="1"/>
                </a:lnTo>
                <a:lnTo>
                  <a:pt x="0" y="2"/>
                </a:lnTo>
                <a:lnTo>
                  <a:pt x="0" y="2"/>
                </a:lnTo>
                <a:lnTo>
                  <a:pt x="0" y="2"/>
                </a:lnTo>
                <a:lnTo>
                  <a:pt x="0" y="3"/>
                </a:lnTo>
                <a:lnTo>
                  <a:pt x="0" y="3"/>
                </a:lnTo>
                <a:lnTo>
                  <a:pt x="0" y="4"/>
                </a:lnTo>
                <a:lnTo>
                  <a:pt x="0" y="4"/>
                </a:lnTo>
                <a:lnTo>
                  <a:pt x="0" y="4"/>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4" name="Freeform 28"/>
          <p:cNvSpPr>
            <a:spLocks/>
          </p:cNvSpPr>
          <p:nvPr/>
        </p:nvSpPr>
        <p:spPr bwMode="auto">
          <a:xfrm>
            <a:off x="2868614" y="3051176"/>
            <a:ext cx="160337" cy="61913"/>
          </a:xfrm>
          <a:custGeom>
            <a:avLst/>
            <a:gdLst>
              <a:gd name="T0" fmla="*/ 2 w 101"/>
              <a:gd name="T1" fmla="*/ 14 h 39"/>
              <a:gd name="T2" fmla="*/ 4 w 101"/>
              <a:gd name="T3" fmla="*/ 7 h 39"/>
              <a:gd name="T4" fmla="*/ 8 w 101"/>
              <a:gd name="T5" fmla="*/ 6 h 39"/>
              <a:gd name="T6" fmla="*/ 8 w 101"/>
              <a:gd name="T7" fmla="*/ 2 h 39"/>
              <a:gd name="T8" fmla="*/ 13 w 101"/>
              <a:gd name="T9" fmla="*/ 0 h 39"/>
              <a:gd name="T10" fmla="*/ 20 w 101"/>
              <a:gd name="T11" fmla="*/ 0 h 39"/>
              <a:gd name="T12" fmla="*/ 29 w 101"/>
              <a:gd name="T13" fmla="*/ 2 h 39"/>
              <a:gd name="T14" fmla="*/ 36 w 101"/>
              <a:gd name="T15" fmla="*/ 3 h 39"/>
              <a:gd name="T16" fmla="*/ 40 w 101"/>
              <a:gd name="T17" fmla="*/ 8 h 39"/>
              <a:gd name="T18" fmla="*/ 56 w 101"/>
              <a:gd name="T19" fmla="*/ 10 h 39"/>
              <a:gd name="T20" fmla="*/ 60 w 101"/>
              <a:gd name="T21" fmla="*/ 12 h 39"/>
              <a:gd name="T22" fmla="*/ 65 w 101"/>
              <a:gd name="T23" fmla="*/ 16 h 39"/>
              <a:gd name="T24" fmla="*/ 75 w 101"/>
              <a:gd name="T25" fmla="*/ 15 h 39"/>
              <a:gd name="T26" fmla="*/ 71 w 101"/>
              <a:gd name="T27" fmla="*/ 12 h 39"/>
              <a:gd name="T28" fmla="*/ 80 w 101"/>
              <a:gd name="T29" fmla="*/ 11 h 39"/>
              <a:gd name="T30" fmla="*/ 87 w 101"/>
              <a:gd name="T31" fmla="*/ 14 h 39"/>
              <a:gd name="T32" fmla="*/ 94 w 101"/>
              <a:gd name="T33" fmla="*/ 21 h 39"/>
              <a:gd name="T34" fmla="*/ 99 w 101"/>
              <a:gd name="T35" fmla="*/ 29 h 39"/>
              <a:gd name="T36" fmla="*/ 100 w 101"/>
              <a:gd name="T37" fmla="*/ 35 h 39"/>
              <a:gd name="T38" fmla="*/ 97 w 101"/>
              <a:gd name="T39" fmla="*/ 38 h 39"/>
              <a:gd name="T40" fmla="*/ 96 w 101"/>
              <a:gd name="T41" fmla="*/ 35 h 39"/>
              <a:gd name="T42" fmla="*/ 94 w 101"/>
              <a:gd name="T43" fmla="*/ 30 h 39"/>
              <a:gd name="T44" fmla="*/ 91 w 101"/>
              <a:gd name="T45" fmla="*/ 28 h 39"/>
              <a:gd name="T46" fmla="*/ 87 w 101"/>
              <a:gd name="T47" fmla="*/ 26 h 39"/>
              <a:gd name="T48" fmla="*/ 83 w 101"/>
              <a:gd name="T49" fmla="*/ 23 h 39"/>
              <a:gd name="T50" fmla="*/ 79 w 101"/>
              <a:gd name="T51" fmla="*/ 20 h 39"/>
              <a:gd name="T52" fmla="*/ 75 w 101"/>
              <a:gd name="T53" fmla="*/ 18 h 39"/>
              <a:gd name="T54" fmla="*/ 72 w 101"/>
              <a:gd name="T55" fmla="*/ 19 h 39"/>
              <a:gd name="T56" fmla="*/ 67 w 101"/>
              <a:gd name="T57" fmla="*/ 19 h 39"/>
              <a:gd name="T58" fmla="*/ 63 w 101"/>
              <a:gd name="T59" fmla="*/ 22 h 39"/>
              <a:gd name="T60" fmla="*/ 58 w 101"/>
              <a:gd name="T61" fmla="*/ 23 h 39"/>
              <a:gd name="T62" fmla="*/ 58 w 101"/>
              <a:gd name="T63" fmla="*/ 20 h 39"/>
              <a:gd name="T64" fmla="*/ 55 w 101"/>
              <a:gd name="T65" fmla="*/ 18 h 39"/>
              <a:gd name="T66" fmla="*/ 50 w 101"/>
              <a:gd name="T67" fmla="*/ 17 h 39"/>
              <a:gd name="T68" fmla="*/ 45 w 101"/>
              <a:gd name="T69" fmla="*/ 18 h 39"/>
              <a:gd name="T70" fmla="*/ 41 w 101"/>
              <a:gd name="T71" fmla="*/ 17 h 39"/>
              <a:gd name="T72" fmla="*/ 39 w 101"/>
              <a:gd name="T73" fmla="*/ 13 h 39"/>
              <a:gd name="T74" fmla="*/ 34 w 101"/>
              <a:gd name="T75" fmla="*/ 10 h 39"/>
              <a:gd name="T76" fmla="*/ 28 w 101"/>
              <a:gd name="T77" fmla="*/ 10 h 39"/>
              <a:gd name="T78" fmla="*/ 26 w 101"/>
              <a:gd name="T79" fmla="*/ 7 h 39"/>
              <a:gd name="T80" fmla="*/ 25 w 101"/>
              <a:gd name="T81" fmla="*/ 8 h 39"/>
              <a:gd name="T82" fmla="*/ 21 w 101"/>
              <a:gd name="T83" fmla="*/ 10 h 39"/>
              <a:gd name="T84" fmla="*/ 20 w 101"/>
              <a:gd name="T85" fmla="*/ 6 h 39"/>
              <a:gd name="T86" fmla="*/ 17 w 101"/>
              <a:gd name="T87" fmla="*/ 9 h 39"/>
              <a:gd name="T88" fmla="*/ 15 w 101"/>
              <a:gd name="T89" fmla="*/ 8 h 39"/>
              <a:gd name="T90" fmla="*/ 15 w 101"/>
              <a:gd name="T91" fmla="*/ 4 h 39"/>
              <a:gd name="T92" fmla="*/ 12 w 101"/>
              <a:gd name="T93" fmla="*/ 7 h 39"/>
              <a:gd name="T94" fmla="*/ 8 w 101"/>
              <a:gd name="T95" fmla="*/ 9 h 39"/>
              <a:gd name="T96" fmla="*/ 4 w 101"/>
              <a:gd name="T97" fmla="*/ 11 h 39"/>
              <a:gd name="T98" fmla="*/ 2 w 101"/>
              <a:gd name="T99" fmla="*/ 20 h 39"/>
              <a:gd name="T100" fmla="*/ 4 w 101"/>
              <a:gd name="T101" fmla="*/ 29 h 39"/>
              <a:gd name="T102" fmla="*/ 2 w 101"/>
              <a:gd name="T103" fmla="*/ 32 h 39"/>
              <a:gd name="T104" fmla="*/ 1 w 101"/>
              <a:gd name="T105"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 h="39">
                <a:moveTo>
                  <a:pt x="2" y="28"/>
                </a:moveTo>
                <a:lnTo>
                  <a:pt x="2" y="23"/>
                </a:lnTo>
                <a:lnTo>
                  <a:pt x="2" y="20"/>
                </a:lnTo>
                <a:lnTo>
                  <a:pt x="2" y="16"/>
                </a:lnTo>
                <a:lnTo>
                  <a:pt x="2" y="14"/>
                </a:lnTo>
                <a:lnTo>
                  <a:pt x="2" y="12"/>
                </a:lnTo>
                <a:lnTo>
                  <a:pt x="2" y="10"/>
                </a:lnTo>
                <a:lnTo>
                  <a:pt x="2" y="10"/>
                </a:lnTo>
                <a:lnTo>
                  <a:pt x="3" y="8"/>
                </a:lnTo>
                <a:lnTo>
                  <a:pt x="4" y="7"/>
                </a:lnTo>
                <a:lnTo>
                  <a:pt x="5" y="7"/>
                </a:lnTo>
                <a:lnTo>
                  <a:pt x="6" y="6"/>
                </a:lnTo>
                <a:lnTo>
                  <a:pt x="7" y="6"/>
                </a:lnTo>
                <a:lnTo>
                  <a:pt x="8" y="6"/>
                </a:lnTo>
                <a:lnTo>
                  <a:pt x="8" y="6"/>
                </a:lnTo>
                <a:lnTo>
                  <a:pt x="9" y="5"/>
                </a:lnTo>
                <a:lnTo>
                  <a:pt x="9" y="4"/>
                </a:lnTo>
                <a:lnTo>
                  <a:pt x="9" y="3"/>
                </a:lnTo>
                <a:lnTo>
                  <a:pt x="8" y="3"/>
                </a:lnTo>
                <a:lnTo>
                  <a:pt x="8" y="2"/>
                </a:lnTo>
                <a:lnTo>
                  <a:pt x="9" y="1"/>
                </a:lnTo>
                <a:lnTo>
                  <a:pt x="10" y="1"/>
                </a:lnTo>
                <a:lnTo>
                  <a:pt x="11" y="0"/>
                </a:lnTo>
                <a:lnTo>
                  <a:pt x="12" y="0"/>
                </a:lnTo>
                <a:lnTo>
                  <a:pt x="13" y="0"/>
                </a:lnTo>
                <a:lnTo>
                  <a:pt x="14" y="0"/>
                </a:lnTo>
                <a:lnTo>
                  <a:pt x="15" y="0"/>
                </a:lnTo>
                <a:lnTo>
                  <a:pt x="17" y="0"/>
                </a:lnTo>
                <a:lnTo>
                  <a:pt x="18" y="0"/>
                </a:lnTo>
                <a:lnTo>
                  <a:pt x="20" y="0"/>
                </a:lnTo>
                <a:lnTo>
                  <a:pt x="21" y="0"/>
                </a:lnTo>
                <a:lnTo>
                  <a:pt x="24" y="1"/>
                </a:lnTo>
                <a:lnTo>
                  <a:pt x="26" y="1"/>
                </a:lnTo>
                <a:lnTo>
                  <a:pt x="28" y="1"/>
                </a:lnTo>
                <a:lnTo>
                  <a:pt x="29" y="2"/>
                </a:lnTo>
                <a:lnTo>
                  <a:pt x="31" y="2"/>
                </a:lnTo>
                <a:lnTo>
                  <a:pt x="32" y="2"/>
                </a:lnTo>
                <a:lnTo>
                  <a:pt x="34" y="2"/>
                </a:lnTo>
                <a:lnTo>
                  <a:pt x="35" y="3"/>
                </a:lnTo>
                <a:lnTo>
                  <a:pt x="36" y="3"/>
                </a:lnTo>
                <a:lnTo>
                  <a:pt x="36" y="4"/>
                </a:lnTo>
                <a:lnTo>
                  <a:pt x="36" y="5"/>
                </a:lnTo>
                <a:lnTo>
                  <a:pt x="37" y="6"/>
                </a:lnTo>
                <a:lnTo>
                  <a:pt x="38" y="7"/>
                </a:lnTo>
                <a:lnTo>
                  <a:pt x="40" y="8"/>
                </a:lnTo>
                <a:lnTo>
                  <a:pt x="42" y="8"/>
                </a:lnTo>
                <a:lnTo>
                  <a:pt x="44" y="8"/>
                </a:lnTo>
                <a:lnTo>
                  <a:pt x="48" y="9"/>
                </a:lnTo>
                <a:lnTo>
                  <a:pt x="53" y="9"/>
                </a:lnTo>
                <a:lnTo>
                  <a:pt x="56" y="10"/>
                </a:lnTo>
                <a:lnTo>
                  <a:pt x="58" y="10"/>
                </a:lnTo>
                <a:lnTo>
                  <a:pt x="58" y="10"/>
                </a:lnTo>
                <a:lnTo>
                  <a:pt x="59" y="10"/>
                </a:lnTo>
                <a:lnTo>
                  <a:pt x="60" y="11"/>
                </a:lnTo>
                <a:lnTo>
                  <a:pt x="60" y="12"/>
                </a:lnTo>
                <a:lnTo>
                  <a:pt x="60" y="13"/>
                </a:lnTo>
                <a:lnTo>
                  <a:pt x="60" y="14"/>
                </a:lnTo>
                <a:lnTo>
                  <a:pt x="61" y="15"/>
                </a:lnTo>
                <a:lnTo>
                  <a:pt x="63" y="15"/>
                </a:lnTo>
                <a:lnTo>
                  <a:pt x="65" y="16"/>
                </a:lnTo>
                <a:lnTo>
                  <a:pt x="68" y="16"/>
                </a:lnTo>
                <a:lnTo>
                  <a:pt x="72" y="16"/>
                </a:lnTo>
                <a:lnTo>
                  <a:pt x="74" y="16"/>
                </a:lnTo>
                <a:lnTo>
                  <a:pt x="75" y="16"/>
                </a:lnTo>
                <a:lnTo>
                  <a:pt x="75" y="15"/>
                </a:lnTo>
                <a:lnTo>
                  <a:pt x="75" y="15"/>
                </a:lnTo>
                <a:lnTo>
                  <a:pt x="74" y="14"/>
                </a:lnTo>
                <a:lnTo>
                  <a:pt x="73" y="13"/>
                </a:lnTo>
                <a:lnTo>
                  <a:pt x="72" y="13"/>
                </a:lnTo>
                <a:lnTo>
                  <a:pt x="71" y="12"/>
                </a:lnTo>
                <a:lnTo>
                  <a:pt x="71" y="11"/>
                </a:lnTo>
                <a:lnTo>
                  <a:pt x="72" y="11"/>
                </a:lnTo>
                <a:lnTo>
                  <a:pt x="74" y="11"/>
                </a:lnTo>
                <a:lnTo>
                  <a:pt x="76" y="11"/>
                </a:lnTo>
                <a:lnTo>
                  <a:pt x="80" y="11"/>
                </a:lnTo>
                <a:lnTo>
                  <a:pt x="81" y="11"/>
                </a:lnTo>
                <a:lnTo>
                  <a:pt x="83" y="12"/>
                </a:lnTo>
                <a:lnTo>
                  <a:pt x="84" y="12"/>
                </a:lnTo>
                <a:lnTo>
                  <a:pt x="86" y="13"/>
                </a:lnTo>
                <a:lnTo>
                  <a:pt x="87" y="14"/>
                </a:lnTo>
                <a:lnTo>
                  <a:pt x="89" y="15"/>
                </a:lnTo>
                <a:lnTo>
                  <a:pt x="91" y="16"/>
                </a:lnTo>
                <a:lnTo>
                  <a:pt x="92" y="17"/>
                </a:lnTo>
                <a:lnTo>
                  <a:pt x="93" y="19"/>
                </a:lnTo>
                <a:lnTo>
                  <a:pt x="94" y="21"/>
                </a:lnTo>
                <a:lnTo>
                  <a:pt x="96" y="22"/>
                </a:lnTo>
                <a:lnTo>
                  <a:pt x="97" y="24"/>
                </a:lnTo>
                <a:lnTo>
                  <a:pt x="98" y="26"/>
                </a:lnTo>
                <a:lnTo>
                  <a:pt x="99" y="28"/>
                </a:lnTo>
                <a:lnTo>
                  <a:pt x="99" y="29"/>
                </a:lnTo>
                <a:lnTo>
                  <a:pt x="100" y="32"/>
                </a:lnTo>
                <a:lnTo>
                  <a:pt x="100" y="33"/>
                </a:lnTo>
                <a:lnTo>
                  <a:pt x="100" y="34"/>
                </a:lnTo>
                <a:lnTo>
                  <a:pt x="100" y="35"/>
                </a:lnTo>
                <a:lnTo>
                  <a:pt x="100" y="35"/>
                </a:lnTo>
                <a:lnTo>
                  <a:pt x="100" y="36"/>
                </a:lnTo>
                <a:lnTo>
                  <a:pt x="99" y="37"/>
                </a:lnTo>
                <a:lnTo>
                  <a:pt x="98" y="37"/>
                </a:lnTo>
                <a:lnTo>
                  <a:pt x="98" y="38"/>
                </a:lnTo>
                <a:lnTo>
                  <a:pt x="97" y="38"/>
                </a:lnTo>
                <a:lnTo>
                  <a:pt x="96" y="38"/>
                </a:lnTo>
                <a:lnTo>
                  <a:pt x="96" y="37"/>
                </a:lnTo>
                <a:lnTo>
                  <a:pt x="96" y="36"/>
                </a:lnTo>
                <a:lnTo>
                  <a:pt x="96" y="35"/>
                </a:lnTo>
                <a:lnTo>
                  <a:pt x="96" y="35"/>
                </a:lnTo>
                <a:lnTo>
                  <a:pt x="96" y="34"/>
                </a:lnTo>
                <a:lnTo>
                  <a:pt x="96" y="33"/>
                </a:lnTo>
                <a:lnTo>
                  <a:pt x="96" y="32"/>
                </a:lnTo>
                <a:lnTo>
                  <a:pt x="95" y="31"/>
                </a:lnTo>
                <a:lnTo>
                  <a:pt x="94" y="30"/>
                </a:lnTo>
                <a:lnTo>
                  <a:pt x="93" y="29"/>
                </a:lnTo>
                <a:lnTo>
                  <a:pt x="92" y="29"/>
                </a:lnTo>
                <a:lnTo>
                  <a:pt x="92" y="29"/>
                </a:lnTo>
                <a:lnTo>
                  <a:pt x="92" y="29"/>
                </a:lnTo>
                <a:lnTo>
                  <a:pt x="91" y="28"/>
                </a:lnTo>
                <a:lnTo>
                  <a:pt x="90" y="27"/>
                </a:lnTo>
                <a:lnTo>
                  <a:pt x="89" y="27"/>
                </a:lnTo>
                <a:lnTo>
                  <a:pt x="89" y="26"/>
                </a:lnTo>
                <a:lnTo>
                  <a:pt x="88" y="26"/>
                </a:lnTo>
                <a:lnTo>
                  <a:pt x="87" y="26"/>
                </a:lnTo>
                <a:lnTo>
                  <a:pt x="86" y="26"/>
                </a:lnTo>
                <a:lnTo>
                  <a:pt x="85" y="25"/>
                </a:lnTo>
                <a:lnTo>
                  <a:pt x="84" y="25"/>
                </a:lnTo>
                <a:lnTo>
                  <a:pt x="83" y="24"/>
                </a:lnTo>
                <a:lnTo>
                  <a:pt x="83" y="23"/>
                </a:lnTo>
                <a:lnTo>
                  <a:pt x="82" y="23"/>
                </a:lnTo>
                <a:lnTo>
                  <a:pt x="81" y="22"/>
                </a:lnTo>
                <a:lnTo>
                  <a:pt x="81" y="22"/>
                </a:lnTo>
                <a:lnTo>
                  <a:pt x="80" y="21"/>
                </a:lnTo>
                <a:lnTo>
                  <a:pt x="79" y="20"/>
                </a:lnTo>
                <a:lnTo>
                  <a:pt x="78" y="20"/>
                </a:lnTo>
                <a:lnTo>
                  <a:pt x="78" y="19"/>
                </a:lnTo>
                <a:lnTo>
                  <a:pt x="77" y="19"/>
                </a:lnTo>
                <a:lnTo>
                  <a:pt x="76" y="18"/>
                </a:lnTo>
                <a:lnTo>
                  <a:pt x="75" y="18"/>
                </a:lnTo>
                <a:lnTo>
                  <a:pt x="75" y="18"/>
                </a:lnTo>
                <a:lnTo>
                  <a:pt x="74" y="18"/>
                </a:lnTo>
                <a:lnTo>
                  <a:pt x="74" y="19"/>
                </a:lnTo>
                <a:lnTo>
                  <a:pt x="73" y="19"/>
                </a:lnTo>
                <a:lnTo>
                  <a:pt x="72" y="19"/>
                </a:lnTo>
                <a:lnTo>
                  <a:pt x="71" y="19"/>
                </a:lnTo>
                <a:lnTo>
                  <a:pt x="70" y="19"/>
                </a:lnTo>
                <a:lnTo>
                  <a:pt x="69" y="19"/>
                </a:lnTo>
                <a:lnTo>
                  <a:pt x="68" y="19"/>
                </a:lnTo>
                <a:lnTo>
                  <a:pt x="67" y="19"/>
                </a:lnTo>
                <a:lnTo>
                  <a:pt x="66" y="20"/>
                </a:lnTo>
                <a:lnTo>
                  <a:pt x="65" y="20"/>
                </a:lnTo>
                <a:lnTo>
                  <a:pt x="65" y="21"/>
                </a:lnTo>
                <a:lnTo>
                  <a:pt x="64" y="21"/>
                </a:lnTo>
                <a:lnTo>
                  <a:pt x="63" y="22"/>
                </a:lnTo>
                <a:lnTo>
                  <a:pt x="62" y="22"/>
                </a:lnTo>
                <a:lnTo>
                  <a:pt x="61" y="23"/>
                </a:lnTo>
                <a:lnTo>
                  <a:pt x="60" y="23"/>
                </a:lnTo>
                <a:lnTo>
                  <a:pt x="59" y="23"/>
                </a:lnTo>
                <a:lnTo>
                  <a:pt x="58" y="23"/>
                </a:lnTo>
                <a:lnTo>
                  <a:pt x="58" y="22"/>
                </a:lnTo>
                <a:lnTo>
                  <a:pt x="58" y="22"/>
                </a:lnTo>
                <a:lnTo>
                  <a:pt x="58" y="21"/>
                </a:lnTo>
                <a:lnTo>
                  <a:pt x="58" y="21"/>
                </a:lnTo>
                <a:lnTo>
                  <a:pt x="58" y="20"/>
                </a:lnTo>
                <a:lnTo>
                  <a:pt x="58" y="19"/>
                </a:lnTo>
                <a:lnTo>
                  <a:pt x="58" y="18"/>
                </a:lnTo>
                <a:lnTo>
                  <a:pt x="57" y="18"/>
                </a:lnTo>
                <a:lnTo>
                  <a:pt x="56" y="18"/>
                </a:lnTo>
                <a:lnTo>
                  <a:pt x="55" y="18"/>
                </a:lnTo>
                <a:lnTo>
                  <a:pt x="54" y="17"/>
                </a:lnTo>
                <a:lnTo>
                  <a:pt x="53" y="17"/>
                </a:lnTo>
                <a:lnTo>
                  <a:pt x="52" y="17"/>
                </a:lnTo>
                <a:lnTo>
                  <a:pt x="51" y="17"/>
                </a:lnTo>
                <a:lnTo>
                  <a:pt x="50" y="17"/>
                </a:lnTo>
                <a:lnTo>
                  <a:pt x="49" y="17"/>
                </a:lnTo>
                <a:lnTo>
                  <a:pt x="48" y="17"/>
                </a:lnTo>
                <a:lnTo>
                  <a:pt x="47" y="17"/>
                </a:lnTo>
                <a:lnTo>
                  <a:pt x="46" y="17"/>
                </a:lnTo>
                <a:lnTo>
                  <a:pt x="45" y="18"/>
                </a:lnTo>
                <a:lnTo>
                  <a:pt x="44" y="18"/>
                </a:lnTo>
                <a:lnTo>
                  <a:pt x="43" y="18"/>
                </a:lnTo>
                <a:lnTo>
                  <a:pt x="42" y="18"/>
                </a:lnTo>
                <a:lnTo>
                  <a:pt x="42" y="17"/>
                </a:lnTo>
                <a:lnTo>
                  <a:pt x="41" y="17"/>
                </a:lnTo>
                <a:lnTo>
                  <a:pt x="41" y="16"/>
                </a:lnTo>
                <a:lnTo>
                  <a:pt x="40" y="16"/>
                </a:lnTo>
                <a:lnTo>
                  <a:pt x="40" y="15"/>
                </a:lnTo>
                <a:lnTo>
                  <a:pt x="40" y="14"/>
                </a:lnTo>
                <a:lnTo>
                  <a:pt x="39" y="13"/>
                </a:lnTo>
                <a:lnTo>
                  <a:pt x="39" y="12"/>
                </a:lnTo>
                <a:lnTo>
                  <a:pt x="38" y="11"/>
                </a:lnTo>
                <a:lnTo>
                  <a:pt x="37" y="11"/>
                </a:lnTo>
                <a:lnTo>
                  <a:pt x="36" y="10"/>
                </a:lnTo>
                <a:lnTo>
                  <a:pt x="34" y="10"/>
                </a:lnTo>
                <a:lnTo>
                  <a:pt x="33" y="10"/>
                </a:lnTo>
                <a:lnTo>
                  <a:pt x="31" y="10"/>
                </a:lnTo>
                <a:lnTo>
                  <a:pt x="30" y="10"/>
                </a:lnTo>
                <a:lnTo>
                  <a:pt x="29" y="10"/>
                </a:lnTo>
                <a:lnTo>
                  <a:pt x="28" y="10"/>
                </a:lnTo>
                <a:lnTo>
                  <a:pt x="27" y="10"/>
                </a:lnTo>
                <a:lnTo>
                  <a:pt x="27" y="9"/>
                </a:lnTo>
                <a:lnTo>
                  <a:pt x="26" y="9"/>
                </a:lnTo>
                <a:lnTo>
                  <a:pt x="26" y="8"/>
                </a:lnTo>
                <a:lnTo>
                  <a:pt x="26" y="7"/>
                </a:lnTo>
                <a:lnTo>
                  <a:pt x="26" y="6"/>
                </a:lnTo>
                <a:lnTo>
                  <a:pt x="25" y="6"/>
                </a:lnTo>
                <a:lnTo>
                  <a:pt x="25" y="6"/>
                </a:lnTo>
                <a:lnTo>
                  <a:pt x="25" y="7"/>
                </a:lnTo>
                <a:lnTo>
                  <a:pt x="25" y="8"/>
                </a:lnTo>
                <a:lnTo>
                  <a:pt x="24" y="8"/>
                </a:lnTo>
                <a:lnTo>
                  <a:pt x="24" y="9"/>
                </a:lnTo>
                <a:lnTo>
                  <a:pt x="23" y="10"/>
                </a:lnTo>
                <a:lnTo>
                  <a:pt x="22" y="10"/>
                </a:lnTo>
                <a:lnTo>
                  <a:pt x="21" y="10"/>
                </a:lnTo>
                <a:lnTo>
                  <a:pt x="21" y="9"/>
                </a:lnTo>
                <a:lnTo>
                  <a:pt x="21" y="8"/>
                </a:lnTo>
                <a:lnTo>
                  <a:pt x="21" y="7"/>
                </a:lnTo>
                <a:lnTo>
                  <a:pt x="21" y="6"/>
                </a:lnTo>
                <a:lnTo>
                  <a:pt x="20" y="6"/>
                </a:lnTo>
                <a:lnTo>
                  <a:pt x="19" y="6"/>
                </a:lnTo>
                <a:lnTo>
                  <a:pt x="18" y="7"/>
                </a:lnTo>
                <a:lnTo>
                  <a:pt x="18" y="8"/>
                </a:lnTo>
                <a:lnTo>
                  <a:pt x="18" y="9"/>
                </a:lnTo>
                <a:lnTo>
                  <a:pt x="17" y="9"/>
                </a:lnTo>
                <a:lnTo>
                  <a:pt x="17" y="10"/>
                </a:lnTo>
                <a:lnTo>
                  <a:pt x="16" y="10"/>
                </a:lnTo>
                <a:lnTo>
                  <a:pt x="15" y="10"/>
                </a:lnTo>
                <a:lnTo>
                  <a:pt x="15" y="9"/>
                </a:lnTo>
                <a:lnTo>
                  <a:pt x="15" y="8"/>
                </a:lnTo>
                <a:lnTo>
                  <a:pt x="16" y="7"/>
                </a:lnTo>
                <a:lnTo>
                  <a:pt x="16" y="6"/>
                </a:lnTo>
                <a:lnTo>
                  <a:pt x="16" y="5"/>
                </a:lnTo>
                <a:lnTo>
                  <a:pt x="16" y="4"/>
                </a:lnTo>
                <a:lnTo>
                  <a:pt x="15" y="4"/>
                </a:lnTo>
                <a:lnTo>
                  <a:pt x="14" y="4"/>
                </a:lnTo>
                <a:lnTo>
                  <a:pt x="13" y="4"/>
                </a:lnTo>
                <a:lnTo>
                  <a:pt x="12" y="5"/>
                </a:lnTo>
                <a:lnTo>
                  <a:pt x="12" y="6"/>
                </a:lnTo>
                <a:lnTo>
                  <a:pt x="12" y="7"/>
                </a:lnTo>
                <a:lnTo>
                  <a:pt x="11" y="8"/>
                </a:lnTo>
                <a:lnTo>
                  <a:pt x="11" y="9"/>
                </a:lnTo>
                <a:lnTo>
                  <a:pt x="10" y="9"/>
                </a:lnTo>
                <a:lnTo>
                  <a:pt x="9" y="9"/>
                </a:lnTo>
                <a:lnTo>
                  <a:pt x="8" y="9"/>
                </a:lnTo>
                <a:lnTo>
                  <a:pt x="8" y="9"/>
                </a:lnTo>
                <a:lnTo>
                  <a:pt x="7" y="9"/>
                </a:lnTo>
                <a:lnTo>
                  <a:pt x="7" y="10"/>
                </a:lnTo>
                <a:lnTo>
                  <a:pt x="5" y="10"/>
                </a:lnTo>
                <a:lnTo>
                  <a:pt x="4" y="11"/>
                </a:lnTo>
                <a:lnTo>
                  <a:pt x="3" y="13"/>
                </a:lnTo>
                <a:lnTo>
                  <a:pt x="3" y="15"/>
                </a:lnTo>
                <a:lnTo>
                  <a:pt x="2" y="16"/>
                </a:lnTo>
                <a:lnTo>
                  <a:pt x="2" y="18"/>
                </a:lnTo>
                <a:lnTo>
                  <a:pt x="2" y="20"/>
                </a:lnTo>
                <a:lnTo>
                  <a:pt x="3" y="22"/>
                </a:lnTo>
                <a:lnTo>
                  <a:pt x="3" y="24"/>
                </a:lnTo>
                <a:lnTo>
                  <a:pt x="3" y="26"/>
                </a:lnTo>
                <a:lnTo>
                  <a:pt x="4" y="28"/>
                </a:lnTo>
                <a:lnTo>
                  <a:pt x="4" y="29"/>
                </a:lnTo>
                <a:lnTo>
                  <a:pt x="4" y="30"/>
                </a:lnTo>
                <a:lnTo>
                  <a:pt x="4" y="31"/>
                </a:lnTo>
                <a:lnTo>
                  <a:pt x="3" y="31"/>
                </a:lnTo>
                <a:lnTo>
                  <a:pt x="3" y="32"/>
                </a:lnTo>
                <a:lnTo>
                  <a:pt x="2" y="32"/>
                </a:lnTo>
                <a:lnTo>
                  <a:pt x="1" y="32"/>
                </a:lnTo>
                <a:lnTo>
                  <a:pt x="0" y="31"/>
                </a:lnTo>
                <a:lnTo>
                  <a:pt x="0" y="30"/>
                </a:lnTo>
                <a:lnTo>
                  <a:pt x="0" y="29"/>
                </a:lnTo>
                <a:lnTo>
                  <a:pt x="1" y="29"/>
                </a:lnTo>
                <a:lnTo>
                  <a:pt x="1" y="29"/>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5" name="Freeform 29"/>
          <p:cNvSpPr>
            <a:spLocks/>
          </p:cNvSpPr>
          <p:nvPr/>
        </p:nvSpPr>
        <p:spPr bwMode="auto">
          <a:xfrm>
            <a:off x="2798763" y="3079750"/>
            <a:ext cx="12700" cy="50800"/>
          </a:xfrm>
          <a:custGeom>
            <a:avLst/>
            <a:gdLst>
              <a:gd name="T0" fmla="*/ 4 w 8"/>
              <a:gd name="T1" fmla="*/ 30 h 32"/>
              <a:gd name="T2" fmla="*/ 2 w 8"/>
              <a:gd name="T3" fmla="*/ 30 h 32"/>
              <a:gd name="T4" fmla="*/ 2 w 8"/>
              <a:gd name="T5" fmla="*/ 28 h 32"/>
              <a:gd name="T6" fmla="*/ 2 w 8"/>
              <a:gd name="T7" fmla="*/ 28 h 32"/>
              <a:gd name="T8" fmla="*/ 4 w 8"/>
              <a:gd name="T9" fmla="*/ 29 h 32"/>
              <a:gd name="T10" fmla="*/ 5 w 8"/>
              <a:gd name="T11" fmla="*/ 29 h 32"/>
              <a:gd name="T12" fmla="*/ 6 w 8"/>
              <a:gd name="T13" fmla="*/ 27 h 32"/>
              <a:gd name="T14" fmla="*/ 3 w 8"/>
              <a:gd name="T15" fmla="*/ 26 h 32"/>
              <a:gd name="T16" fmla="*/ 2 w 8"/>
              <a:gd name="T17" fmla="*/ 24 h 32"/>
              <a:gd name="T18" fmla="*/ 3 w 8"/>
              <a:gd name="T19" fmla="*/ 23 h 32"/>
              <a:gd name="T20" fmla="*/ 4 w 8"/>
              <a:gd name="T21" fmla="*/ 25 h 32"/>
              <a:gd name="T22" fmla="*/ 5 w 8"/>
              <a:gd name="T23" fmla="*/ 24 h 32"/>
              <a:gd name="T24" fmla="*/ 6 w 8"/>
              <a:gd name="T25" fmla="*/ 23 h 32"/>
              <a:gd name="T26" fmla="*/ 4 w 8"/>
              <a:gd name="T27" fmla="*/ 22 h 32"/>
              <a:gd name="T28" fmla="*/ 3 w 8"/>
              <a:gd name="T29" fmla="*/ 20 h 32"/>
              <a:gd name="T30" fmla="*/ 2 w 8"/>
              <a:gd name="T31" fmla="*/ 18 h 32"/>
              <a:gd name="T32" fmla="*/ 3 w 8"/>
              <a:gd name="T33" fmla="*/ 18 h 32"/>
              <a:gd name="T34" fmla="*/ 5 w 8"/>
              <a:gd name="T35" fmla="*/ 21 h 32"/>
              <a:gd name="T36" fmla="*/ 4 w 8"/>
              <a:gd name="T37" fmla="*/ 18 h 32"/>
              <a:gd name="T38" fmla="*/ 3 w 8"/>
              <a:gd name="T39" fmla="*/ 15 h 32"/>
              <a:gd name="T40" fmla="*/ 2 w 8"/>
              <a:gd name="T41" fmla="*/ 13 h 32"/>
              <a:gd name="T42" fmla="*/ 4 w 8"/>
              <a:gd name="T43" fmla="*/ 11 h 32"/>
              <a:gd name="T44" fmla="*/ 3 w 8"/>
              <a:gd name="T45" fmla="*/ 8 h 32"/>
              <a:gd name="T46" fmla="*/ 2 w 8"/>
              <a:gd name="T47" fmla="*/ 6 h 32"/>
              <a:gd name="T48" fmla="*/ 1 w 8"/>
              <a:gd name="T49" fmla="*/ 3 h 32"/>
              <a:gd name="T50" fmla="*/ 0 w 8"/>
              <a:gd name="T51" fmla="*/ 2 h 32"/>
              <a:gd name="T52" fmla="*/ 1 w 8"/>
              <a:gd name="T53" fmla="*/ 0 h 32"/>
              <a:gd name="T54" fmla="*/ 3 w 8"/>
              <a:gd name="T55" fmla="*/ 0 h 32"/>
              <a:gd name="T56" fmla="*/ 5 w 8"/>
              <a:gd name="T57" fmla="*/ 1 h 32"/>
              <a:gd name="T58" fmla="*/ 6 w 8"/>
              <a:gd name="T59" fmla="*/ 1 h 32"/>
              <a:gd name="T60" fmla="*/ 5 w 8"/>
              <a:gd name="T61" fmla="*/ 3 h 32"/>
              <a:gd name="T62" fmla="*/ 4 w 8"/>
              <a:gd name="T63" fmla="*/ 3 h 32"/>
              <a:gd name="T64" fmla="*/ 2 w 8"/>
              <a:gd name="T65" fmla="*/ 3 h 32"/>
              <a:gd name="T66" fmla="*/ 3 w 8"/>
              <a:gd name="T67" fmla="*/ 5 h 32"/>
              <a:gd name="T68" fmla="*/ 4 w 8"/>
              <a:gd name="T69" fmla="*/ 8 h 32"/>
              <a:gd name="T70" fmla="*/ 4 w 8"/>
              <a:gd name="T71" fmla="*/ 9 h 32"/>
              <a:gd name="T72" fmla="*/ 5 w 8"/>
              <a:gd name="T73" fmla="*/ 11 h 32"/>
              <a:gd name="T74" fmla="*/ 5 w 8"/>
              <a:gd name="T75" fmla="*/ 13 h 32"/>
              <a:gd name="T76" fmla="*/ 5 w 8"/>
              <a:gd name="T77" fmla="*/ 15 h 32"/>
              <a:gd name="T78" fmla="*/ 5 w 8"/>
              <a:gd name="T79" fmla="*/ 17 h 32"/>
              <a:gd name="T80" fmla="*/ 6 w 8"/>
              <a:gd name="T81" fmla="*/ 18 h 32"/>
              <a:gd name="T82" fmla="*/ 7 w 8"/>
              <a:gd name="T83" fmla="*/ 22 h 32"/>
              <a:gd name="T84" fmla="*/ 7 w 8"/>
              <a:gd name="T85" fmla="*/ 26 h 32"/>
              <a:gd name="T86" fmla="*/ 7 w 8"/>
              <a:gd name="T87" fmla="*/ 29 h 32"/>
              <a:gd name="T88" fmla="*/ 6 w 8"/>
              <a:gd name="T89"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 h="32">
                <a:moveTo>
                  <a:pt x="6" y="30"/>
                </a:moveTo>
                <a:lnTo>
                  <a:pt x="5" y="30"/>
                </a:lnTo>
                <a:lnTo>
                  <a:pt x="4" y="30"/>
                </a:lnTo>
                <a:lnTo>
                  <a:pt x="3" y="31"/>
                </a:lnTo>
                <a:lnTo>
                  <a:pt x="3" y="30"/>
                </a:lnTo>
                <a:lnTo>
                  <a:pt x="2" y="30"/>
                </a:lnTo>
                <a:lnTo>
                  <a:pt x="2" y="30"/>
                </a:lnTo>
                <a:lnTo>
                  <a:pt x="2" y="29"/>
                </a:lnTo>
                <a:lnTo>
                  <a:pt x="2" y="28"/>
                </a:lnTo>
                <a:lnTo>
                  <a:pt x="2" y="28"/>
                </a:lnTo>
                <a:lnTo>
                  <a:pt x="2" y="27"/>
                </a:lnTo>
                <a:lnTo>
                  <a:pt x="2" y="28"/>
                </a:lnTo>
                <a:lnTo>
                  <a:pt x="3" y="28"/>
                </a:lnTo>
                <a:lnTo>
                  <a:pt x="3" y="29"/>
                </a:lnTo>
                <a:lnTo>
                  <a:pt x="4" y="29"/>
                </a:lnTo>
                <a:lnTo>
                  <a:pt x="4" y="29"/>
                </a:lnTo>
                <a:lnTo>
                  <a:pt x="5" y="29"/>
                </a:lnTo>
                <a:lnTo>
                  <a:pt x="5" y="29"/>
                </a:lnTo>
                <a:lnTo>
                  <a:pt x="5" y="28"/>
                </a:lnTo>
                <a:lnTo>
                  <a:pt x="5" y="28"/>
                </a:lnTo>
                <a:lnTo>
                  <a:pt x="6" y="27"/>
                </a:lnTo>
                <a:lnTo>
                  <a:pt x="5" y="27"/>
                </a:lnTo>
                <a:lnTo>
                  <a:pt x="4" y="27"/>
                </a:lnTo>
                <a:lnTo>
                  <a:pt x="3" y="26"/>
                </a:lnTo>
                <a:lnTo>
                  <a:pt x="3" y="26"/>
                </a:lnTo>
                <a:lnTo>
                  <a:pt x="2" y="25"/>
                </a:lnTo>
                <a:lnTo>
                  <a:pt x="2" y="24"/>
                </a:lnTo>
                <a:lnTo>
                  <a:pt x="2" y="23"/>
                </a:lnTo>
                <a:lnTo>
                  <a:pt x="2" y="23"/>
                </a:lnTo>
                <a:lnTo>
                  <a:pt x="3" y="23"/>
                </a:lnTo>
                <a:lnTo>
                  <a:pt x="3" y="24"/>
                </a:lnTo>
                <a:lnTo>
                  <a:pt x="3" y="25"/>
                </a:lnTo>
                <a:lnTo>
                  <a:pt x="4" y="25"/>
                </a:lnTo>
                <a:lnTo>
                  <a:pt x="4" y="25"/>
                </a:lnTo>
                <a:lnTo>
                  <a:pt x="5" y="25"/>
                </a:lnTo>
                <a:lnTo>
                  <a:pt x="5" y="24"/>
                </a:lnTo>
                <a:lnTo>
                  <a:pt x="5" y="24"/>
                </a:lnTo>
                <a:lnTo>
                  <a:pt x="5" y="23"/>
                </a:lnTo>
                <a:lnTo>
                  <a:pt x="6" y="23"/>
                </a:lnTo>
                <a:lnTo>
                  <a:pt x="5" y="23"/>
                </a:lnTo>
                <a:lnTo>
                  <a:pt x="4" y="23"/>
                </a:lnTo>
                <a:lnTo>
                  <a:pt x="4" y="22"/>
                </a:lnTo>
                <a:lnTo>
                  <a:pt x="3" y="22"/>
                </a:lnTo>
                <a:lnTo>
                  <a:pt x="3" y="21"/>
                </a:lnTo>
                <a:lnTo>
                  <a:pt x="3" y="20"/>
                </a:lnTo>
                <a:lnTo>
                  <a:pt x="3" y="19"/>
                </a:lnTo>
                <a:lnTo>
                  <a:pt x="2" y="18"/>
                </a:lnTo>
                <a:lnTo>
                  <a:pt x="2" y="18"/>
                </a:lnTo>
                <a:lnTo>
                  <a:pt x="2" y="17"/>
                </a:lnTo>
                <a:lnTo>
                  <a:pt x="2" y="16"/>
                </a:lnTo>
                <a:lnTo>
                  <a:pt x="3" y="18"/>
                </a:lnTo>
                <a:lnTo>
                  <a:pt x="4" y="20"/>
                </a:lnTo>
                <a:lnTo>
                  <a:pt x="4" y="21"/>
                </a:lnTo>
                <a:lnTo>
                  <a:pt x="5" y="21"/>
                </a:lnTo>
                <a:lnTo>
                  <a:pt x="4" y="20"/>
                </a:lnTo>
                <a:lnTo>
                  <a:pt x="4" y="19"/>
                </a:lnTo>
                <a:lnTo>
                  <a:pt x="4" y="18"/>
                </a:lnTo>
                <a:lnTo>
                  <a:pt x="4" y="17"/>
                </a:lnTo>
                <a:lnTo>
                  <a:pt x="3" y="16"/>
                </a:lnTo>
                <a:lnTo>
                  <a:pt x="3" y="15"/>
                </a:lnTo>
                <a:lnTo>
                  <a:pt x="3" y="14"/>
                </a:lnTo>
                <a:lnTo>
                  <a:pt x="3" y="13"/>
                </a:lnTo>
                <a:lnTo>
                  <a:pt x="2" y="13"/>
                </a:lnTo>
                <a:lnTo>
                  <a:pt x="3" y="12"/>
                </a:lnTo>
                <a:lnTo>
                  <a:pt x="3" y="12"/>
                </a:lnTo>
                <a:lnTo>
                  <a:pt x="4" y="11"/>
                </a:lnTo>
                <a:lnTo>
                  <a:pt x="4" y="10"/>
                </a:lnTo>
                <a:lnTo>
                  <a:pt x="4" y="9"/>
                </a:lnTo>
                <a:lnTo>
                  <a:pt x="3" y="8"/>
                </a:lnTo>
                <a:lnTo>
                  <a:pt x="3" y="8"/>
                </a:lnTo>
                <a:lnTo>
                  <a:pt x="3" y="7"/>
                </a:lnTo>
                <a:lnTo>
                  <a:pt x="2" y="6"/>
                </a:lnTo>
                <a:lnTo>
                  <a:pt x="2" y="5"/>
                </a:lnTo>
                <a:lnTo>
                  <a:pt x="1" y="4"/>
                </a:lnTo>
                <a:lnTo>
                  <a:pt x="1" y="3"/>
                </a:lnTo>
                <a:lnTo>
                  <a:pt x="1" y="3"/>
                </a:lnTo>
                <a:lnTo>
                  <a:pt x="0" y="3"/>
                </a:lnTo>
                <a:lnTo>
                  <a:pt x="0" y="2"/>
                </a:lnTo>
                <a:lnTo>
                  <a:pt x="0" y="1"/>
                </a:lnTo>
                <a:lnTo>
                  <a:pt x="1" y="1"/>
                </a:lnTo>
                <a:lnTo>
                  <a:pt x="1" y="0"/>
                </a:lnTo>
                <a:lnTo>
                  <a:pt x="2" y="0"/>
                </a:lnTo>
                <a:lnTo>
                  <a:pt x="2" y="0"/>
                </a:lnTo>
                <a:lnTo>
                  <a:pt x="3" y="0"/>
                </a:lnTo>
                <a:lnTo>
                  <a:pt x="3" y="0"/>
                </a:lnTo>
                <a:lnTo>
                  <a:pt x="4" y="0"/>
                </a:lnTo>
                <a:lnTo>
                  <a:pt x="5" y="1"/>
                </a:lnTo>
                <a:lnTo>
                  <a:pt x="5" y="1"/>
                </a:lnTo>
                <a:lnTo>
                  <a:pt x="6" y="1"/>
                </a:lnTo>
                <a:lnTo>
                  <a:pt x="6" y="1"/>
                </a:lnTo>
                <a:lnTo>
                  <a:pt x="6" y="2"/>
                </a:lnTo>
                <a:lnTo>
                  <a:pt x="6" y="2"/>
                </a:lnTo>
                <a:lnTo>
                  <a:pt x="5" y="3"/>
                </a:lnTo>
                <a:lnTo>
                  <a:pt x="5" y="3"/>
                </a:lnTo>
                <a:lnTo>
                  <a:pt x="4" y="3"/>
                </a:lnTo>
                <a:lnTo>
                  <a:pt x="4" y="3"/>
                </a:lnTo>
                <a:lnTo>
                  <a:pt x="3" y="3"/>
                </a:lnTo>
                <a:lnTo>
                  <a:pt x="3" y="3"/>
                </a:lnTo>
                <a:lnTo>
                  <a:pt x="2" y="3"/>
                </a:lnTo>
                <a:lnTo>
                  <a:pt x="3" y="4"/>
                </a:lnTo>
                <a:lnTo>
                  <a:pt x="3" y="5"/>
                </a:lnTo>
                <a:lnTo>
                  <a:pt x="3" y="5"/>
                </a:lnTo>
                <a:lnTo>
                  <a:pt x="3" y="6"/>
                </a:lnTo>
                <a:lnTo>
                  <a:pt x="4" y="7"/>
                </a:lnTo>
                <a:lnTo>
                  <a:pt x="4" y="8"/>
                </a:lnTo>
                <a:lnTo>
                  <a:pt x="4" y="8"/>
                </a:lnTo>
                <a:lnTo>
                  <a:pt x="4" y="8"/>
                </a:lnTo>
                <a:lnTo>
                  <a:pt x="4" y="9"/>
                </a:lnTo>
                <a:lnTo>
                  <a:pt x="4" y="10"/>
                </a:lnTo>
                <a:lnTo>
                  <a:pt x="4" y="11"/>
                </a:lnTo>
                <a:lnTo>
                  <a:pt x="5" y="11"/>
                </a:lnTo>
                <a:lnTo>
                  <a:pt x="5" y="12"/>
                </a:lnTo>
                <a:lnTo>
                  <a:pt x="5" y="12"/>
                </a:lnTo>
                <a:lnTo>
                  <a:pt x="5" y="13"/>
                </a:lnTo>
                <a:lnTo>
                  <a:pt x="5" y="13"/>
                </a:lnTo>
                <a:lnTo>
                  <a:pt x="5" y="14"/>
                </a:lnTo>
                <a:lnTo>
                  <a:pt x="5" y="15"/>
                </a:lnTo>
                <a:lnTo>
                  <a:pt x="5" y="16"/>
                </a:lnTo>
                <a:lnTo>
                  <a:pt x="5" y="17"/>
                </a:lnTo>
                <a:lnTo>
                  <a:pt x="5" y="17"/>
                </a:lnTo>
                <a:lnTo>
                  <a:pt x="6" y="17"/>
                </a:lnTo>
                <a:lnTo>
                  <a:pt x="6" y="17"/>
                </a:lnTo>
                <a:lnTo>
                  <a:pt x="6" y="18"/>
                </a:lnTo>
                <a:lnTo>
                  <a:pt x="6" y="18"/>
                </a:lnTo>
                <a:lnTo>
                  <a:pt x="6" y="19"/>
                </a:lnTo>
                <a:lnTo>
                  <a:pt x="7" y="22"/>
                </a:lnTo>
                <a:lnTo>
                  <a:pt x="7" y="23"/>
                </a:lnTo>
                <a:lnTo>
                  <a:pt x="7" y="25"/>
                </a:lnTo>
                <a:lnTo>
                  <a:pt x="7" y="26"/>
                </a:lnTo>
                <a:lnTo>
                  <a:pt x="7" y="28"/>
                </a:lnTo>
                <a:lnTo>
                  <a:pt x="7" y="28"/>
                </a:lnTo>
                <a:lnTo>
                  <a:pt x="7" y="29"/>
                </a:lnTo>
                <a:lnTo>
                  <a:pt x="6" y="29"/>
                </a:lnTo>
                <a:lnTo>
                  <a:pt x="6" y="30"/>
                </a:lnTo>
                <a:lnTo>
                  <a:pt x="6" y="3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6" name="Freeform 30"/>
          <p:cNvSpPr>
            <a:spLocks/>
          </p:cNvSpPr>
          <p:nvPr/>
        </p:nvSpPr>
        <p:spPr bwMode="auto">
          <a:xfrm>
            <a:off x="2843214" y="3116264"/>
            <a:ext cx="39687" cy="39687"/>
          </a:xfrm>
          <a:custGeom>
            <a:avLst/>
            <a:gdLst>
              <a:gd name="T0" fmla="*/ 18 w 25"/>
              <a:gd name="T1" fmla="*/ 0 h 25"/>
              <a:gd name="T2" fmla="*/ 18 w 25"/>
              <a:gd name="T3" fmla="*/ 1 h 25"/>
              <a:gd name="T4" fmla="*/ 18 w 25"/>
              <a:gd name="T5" fmla="*/ 2 h 25"/>
              <a:gd name="T6" fmla="*/ 18 w 25"/>
              <a:gd name="T7" fmla="*/ 5 h 25"/>
              <a:gd name="T8" fmla="*/ 18 w 25"/>
              <a:gd name="T9" fmla="*/ 7 h 25"/>
              <a:gd name="T10" fmla="*/ 18 w 25"/>
              <a:gd name="T11" fmla="*/ 10 h 25"/>
              <a:gd name="T12" fmla="*/ 17 w 25"/>
              <a:gd name="T13" fmla="*/ 10 h 25"/>
              <a:gd name="T14" fmla="*/ 15 w 25"/>
              <a:gd name="T15" fmla="*/ 11 h 25"/>
              <a:gd name="T16" fmla="*/ 14 w 25"/>
              <a:gd name="T17" fmla="*/ 11 h 25"/>
              <a:gd name="T18" fmla="*/ 13 w 25"/>
              <a:gd name="T19" fmla="*/ 12 h 25"/>
              <a:gd name="T20" fmla="*/ 13 w 25"/>
              <a:gd name="T21" fmla="*/ 14 h 25"/>
              <a:gd name="T22" fmla="*/ 12 w 25"/>
              <a:gd name="T23" fmla="*/ 14 h 25"/>
              <a:gd name="T24" fmla="*/ 10 w 25"/>
              <a:gd name="T25" fmla="*/ 15 h 25"/>
              <a:gd name="T26" fmla="*/ 9 w 25"/>
              <a:gd name="T27" fmla="*/ 16 h 25"/>
              <a:gd name="T28" fmla="*/ 8 w 25"/>
              <a:gd name="T29" fmla="*/ 17 h 25"/>
              <a:gd name="T30" fmla="*/ 7 w 25"/>
              <a:gd name="T31" fmla="*/ 18 h 25"/>
              <a:gd name="T32" fmla="*/ 6 w 25"/>
              <a:gd name="T33" fmla="*/ 19 h 25"/>
              <a:gd name="T34" fmla="*/ 6 w 25"/>
              <a:gd name="T35" fmla="*/ 20 h 25"/>
              <a:gd name="T36" fmla="*/ 4 w 25"/>
              <a:gd name="T37" fmla="*/ 19 h 25"/>
              <a:gd name="T38" fmla="*/ 3 w 25"/>
              <a:gd name="T39" fmla="*/ 18 h 25"/>
              <a:gd name="T40" fmla="*/ 2 w 25"/>
              <a:gd name="T41" fmla="*/ 17 h 25"/>
              <a:gd name="T42" fmla="*/ 2 w 25"/>
              <a:gd name="T43" fmla="*/ 16 h 25"/>
              <a:gd name="T44" fmla="*/ 1 w 25"/>
              <a:gd name="T45" fmla="*/ 17 h 25"/>
              <a:gd name="T46" fmla="*/ 1 w 25"/>
              <a:gd name="T47" fmla="*/ 18 h 25"/>
              <a:gd name="T48" fmla="*/ 1 w 25"/>
              <a:gd name="T49" fmla="*/ 20 h 25"/>
              <a:gd name="T50" fmla="*/ 0 w 25"/>
              <a:gd name="T51" fmla="*/ 22 h 25"/>
              <a:gd name="T52" fmla="*/ 1 w 25"/>
              <a:gd name="T53" fmla="*/ 23 h 25"/>
              <a:gd name="T54" fmla="*/ 2 w 25"/>
              <a:gd name="T55" fmla="*/ 24 h 25"/>
              <a:gd name="T56" fmla="*/ 4 w 25"/>
              <a:gd name="T57" fmla="*/ 24 h 25"/>
              <a:gd name="T58" fmla="*/ 6 w 25"/>
              <a:gd name="T59" fmla="*/ 23 h 25"/>
              <a:gd name="T60" fmla="*/ 6 w 25"/>
              <a:gd name="T61" fmla="*/ 22 h 25"/>
              <a:gd name="T62" fmla="*/ 7 w 25"/>
              <a:gd name="T63" fmla="*/ 22 h 25"/>
              <a:gd name="T64" fmla="*/ 8 w 25"/>
              <a:gd name="T65" fmla="*/ 21 h 25"/>
              <a:gd name="T66" fmla="*/ 9 w 25"/>
              <a:gd name="T67" fmla="*/ 19 h 25"/>
              <a:gd name="T68" fmla="*/ 10 w 25"/>
              <a:gd name="T69" fmla="*/ 18 h 25"/>
              <a:gd name="T70" fmla="*/ 11 w 25"/>
              <a:gd name="T71" fmla="*/ 17 h 25"/>
              <a:gd name="T72" fmla="*/ 13 w 25"/>
              <a:gd name="T73" fmla="*/ 16 h 25"/>
              <a:gd name="T74" fmla="*/ 14 w 25"/>
              <a:gd name="T75" fmla="*/ 14 h 25"/>
              <a:gd name="T76" fmla="*/ 15 w 25"/>
              <a:gd name="T77" fmla="*/ 14 h 25"/>
              <a:gd name="T78" fmla="*/ 16 w 25"/>
              <a:gd name="T79" fmla="*/ 13 h 25"/>
              <a:gd name="T80" fmla="*/ 18 w 25"/>
              <a:gd name="T81" fmla="*/ 13 h 25"/>
              <a:gd name="T82" fmla="*/ 18 w 25"/>
              <a:gd name="T83" fmla="*/ 12 h 25"/>
              <a:gd name="T84" fmla="*/ 19 w 25"/>
              <a:gd name="T85" fmla="*/ 11 h 25"/>
              <a:gd name="T86" fmla="*/ 19 w 25"/>
              <a:gd name="T87" fmla="*/ 10 h 25"/>
              <a:gd name="T88" fmla="*/ 19 w 25"/>
              <a:gd name="T89" fmla="*/ 8 h 25"/>
              <a:gd name="T90" fmla="*/ 20 w 25"/>
              <a:gd name="T91" fmla="*/ 7 h 25"/>
              <a:gd name="T92" fmla="*/ 22 w 25"/>
              <a:gd name="T93" fmla="*/ 7 h 25"/>
              <a:gd name="T94" fmla="*/ 23 w 25"/>
              <a:gd name="T95" fmla="*/ 7 h 25"/>
              <a:gd name="T96" fmla="*/ 24 w 25"/>
              <a:gd name="T97" fmla="*/ 6 h 25"/>
              <a:gd name="T98" fmla="*/ 23 w 25"/>
              <a:gd name="T99" fmla="*/ 5 h 25"/>
              <a:gd name="T100" fmla="*/ 22 w 25"/>
              <a:gd name="T101" fmla="*/ 4 h 25"/>
              <a:gd name="T102" fmla="*/ 22 w 25"/>
              <a:gd name="T103" fmla="*/ 5 h 25"/>
              <a:gd name="T104" fmla="*/ 21 w 25"/>
              <a:gd name="T105" fmla="*/ 4 h 25"/>
              <a:gd name="T106" fmla="*/ 21 w 25"/>
              <a:gd name="T107" fmla="*/ 2 h 25"/>
              <a:gd name="T108" fmla="*/ 21 w 25"/>
              <a:gd name="T109" fmla="*/ 1 h 25"/>
              <a:gd name="T110" fmla="*/ 19 w 25"/>
              <a:gd name="T11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25">
                <a:moveTo>
                  <a:pt x="18" y="0"/>
                </a:moveTo>
                <a:lnTo>
                  <a:pt x="18" y="0"/>
                </a:lnTo>
                <a:lnTo>
                  <a:pt x="18" y="1"/>
                </a:lnTo>
                <a:lnTo>
                  <a:pt x="18" y="1"/>
                </a:lnTo>
                <a:lnTo>
                  <a:pt x="18" y="2"/>
                </a:lnTo>
                <a:lnTo>
                  <a:pt x="18" y="2"/>
                </a:lnTo>
                <a:lnTo>
                  <a:pt x="18" y="3"/>
                </a:lnTo>
                <a:lnTo>
                  <a:pt x="18" y="5"/>
                </a:lnTo>
                <a:lnTo>
                  <a:pt x="18" y="6"/>
                </a:lnTo>
                <a:lnTo>
                  <a:pt x="18" y="7"/>
                </a:lnTo>
                <a:lnTo>
                  <a:pt x="18" y="9"/>
                </a:lnTo>
                <a:lnTo>
                  <a:pt x="18" y="10"/>
                </a:lnTo>
                <a:lnTo>
                  <a:pt x="17" y="10"/>
                </a:lnTo>
                <a:lnTo>
                  <a:pt x="17" y="10"/>
                </a:lnTo>
                <a:lnTo>
                  <a:pt x="16" y="11"/>
                </a:lnTo>
                <a:lnTo>
                  <a:pt x="15" y="11"/>
                </a:lnTo>
                <a:lnTo>
                  <a:pt x="14" y="11"/>
                </a:lnTo>
                <a:lnTo>
                  <a:pt x="14" y="11"/>
                </a:lnTo>
                <a:lnTo>
                  <a:pt x="14" y="12"/>
                </a:lnTo>
                <a:lnTo>
                  <a:pt x="13" y="12"/>
                </a:lnTo>
                <a:lnTo>
                  <a:pt x="13" y="13"/>
                </a:lnTo>
                <a:lnTo>
                  <a:pt x="13" y="14"/>
                </a:lnTo>
                <a:lnTo>
                  <a:pt x="12" y="14"/>
                </a:lnTo>
                <a:lnTo>
                  <a:pt x="12" y="14"/>
                </a:lnTo>
                <a:lnTo>
                  <a:pt x="11" y="15"/>
                </a:lnTo>
                <a:lnTo>
                  <a:pt x="10" y="15"/>
                </a:lnTo>
                <a:lnTo>
                  <a:pt x="10" y="15"/>
                </a:lnTo>
                <a:lnTo>
                  <a:pt x="9" y="16"/>
                </a:lnTo>
                <a:lnTo>
                  <a:pt x="8" y="16"/>
                </a:lnTo>
                <a:lnTo>
                  <a:pt x="8" y="17"/>
                </a:lnTo>
                <a:lnTo>
                  <a:pt x="7" y="17"/>
                </a:lnTo>
                <a:lnTo>
                  <a:pt x="7" y="18"/>
                </a:lnTo>
                <a:lnTo>
                  <a:pt x="6" y="18"/>
                </a:lnTo>
                <a:lnTo>
                  <a:pt x="6" y="19"/>
                </a:lnTo>
                <a:lnTo>
                  <a:pt x="6" y="19"/>
                </a:lnTo>
                <a:lnTo>
                  <a:pt x="6" y="20"/>
                </a:lnTo>
                <a:lnTo>
                  <a:pt x="5" y="20"/>
                </a:lnTo>
                <a:lnTo>
                  <a:pt x="4" y="19"/>
                </a:lnTo>
                <a:lnTo>
                  <a:pt x="4" y="18"/>
                </a:lnTo>
                <a:lnTo>
                  <a:pt x="3" y="18"/>
                </a:lnTo>
                <a:lnTo>
                  <a:pt x="3" y="17"/>
                </a:lnTo>
                <a:lnTo>
                  <a:pt x="2" y="17"/>
                </a:lnTo>
                <a:lnTo>
                  <a:pt x="2" y="16"/>
                </a:lnTo>
                <a:lnTo>
                  <a:pt x="2" y="16"/>
                </a:lnTo>
                <a:lnTo>
                  <a:pt x="2" y="17"/>
                </a:lnTo>
                <a:lnTo>
                  <a:pt x="1" y="17"/>
                </a:lnTo>
                <a:lnTo>
                  <a:pt x="1" y="18"/>
                </a:lnTo>
                <a:lnTo>
                  <a:pt x="1" y="18"/>
                </a:lnTo>
                <a:lnTo>
                  <a:pt x="1" y="19"/>
                </a:lnTo>
                <a:lnTo>
                  <a:pt x="1" y="20"/>
                </a:lnTo>
                <a:lnTo>
                  <a:pt x="0" y="21"/>
                </a:lnTo>
                <a:lnTo>
                  <a:pt x="0" y="22"/>
                </a:lnTo>
                <a:lnTo>
                  <a:pt x="1" y="22"/>
                </a:lnTo>
                <a:lnTo>
                  <a:pt x="1" y="23"/>
                </a:lnTo>
                <a:lnTo>
                  <a:pt x="2" y="24"/>
                </a:lnTo>
                <a:lnTo>
                  <a:pt x="2" y="24"/>
                </a:lnTo>
                <a:lnTo>
                  <a:pt x="3" y="24"/>
                </a:lnTo>
                <a:lnTo>
                  <a:pt x="4" y="24"/>
                </a:lnTo>
                <a:lnTo>
                  <a:pt x="5" y="24"/>
                </a:lnTo>
                <a:lnTo>
                  <a:pt x="6" y="23"/>
                </a:lnTo>
                <a:lnTo>
                  <a:pt x="6" y="23"/>
                </a:lnTo>
                <a:lnTo>
                  <a:pt x="6" y="22"/>
                </a:lnTo>
                <a:lnTo>
                  <a:pt x="7" y="22"/>
                </a:lnTo>
                <a:lnTo>
                  <a:pt x="7" y="22"/>
                </a:lnTo>
                <a:lnTo>
                  <a:pt x="8" y="22"/>
                </a:lnTo>
                <a:lnTo>
                  <a:pt x="8" y="21"/>
                </a:lnTo>
                <a:lnTo>
                  <a:pt x="9" y="20"/>
                </a:lnTo>
                <a:lnTo>
                  <a:pt x="9" y="19"/>
                </a:lnTo>
                <a:lnTo>
                  <a:pt x="10" y="19"/>
                </a:lnTo>
                <a:lnTo>
                  <a:pt x="10" y="18"/>
                </a:lnTo>
                <a:lnTo>
                  <a:pt x="10" y="18"/>
                </a:lnTo>
                <a:lnTo>
                  <a:pt x="11" y="17"/>
                </a:lnTo>
                <a:lnTo>
                  <a:pt x="12" y="16"/>
                </a:lnTo>
                <a:lnTo>
                  <a:pt x="13" y="16"/>
                </a:lnTo>
                <a:lnTo>
                  <a:pt x="13" y="15"/>
                </a:lnTo>
                <a:lnTo>
                  <a:pt x="14" y="14"/>
                </a:lnTo>
                <a:lnTo>
                  <a:pt x="14" y="14"/>
                </a:lnTo>
                <a:lnTo>
                  <a:pt x="15" y="14"/>
                </a:lnTo>
                <a:lnTo>
                  <a:pt x="16" y="14"/>
                </a:lnTo>
                <a:lnTo>
                  <a:pt x="16" y="13"/>
                </a:lnTo>
                <a:lnTo>
                  <a:pt x="17" y="13"/>
                </a:lnTo>
                <a:lnTo>
                  <a:pt x="18" y="13"/>
                </a:lnTo>
                <a:lnTo>
                  <a:pt x="18" y="13"/>
                </a:lnTo>
                <a:lnTo>
                  <a:pt x="18" y="12"/>
                </a:lnTo>
                <a:lnTo>
                  <a:pt x="19" y="12"/>
                </a:lnTo>
                <a:lnTo>
                  <a:pt x="19" y="11"/>
                </a:lnTo>
                <a:lnTo>
                  <a:pt x="19" y="10"/>
                </a:lnTo>
                <a:lnTo>
                  <a:pt x="19" y="10"/>
                </a:lnTo>
                <a:lnTo>
                  <a:pt x="19" y="9"/>
                </a:lnTo>
                <a:lnTo>
                  <a:pt x="19" y="8"/>
                </a:lnTo>
                <a:lnTo>
                  <a:pt x="20" y="8"/>
                </a:lnTo>
                <a:lnTo>
                  <a:pt x="20" y="7"/>
                </a:lnTo>
                <a:lnTo>
                  <a:pt x="21" y="7"/>
                </a:lnTo>
                <a:lnTo>
                  <a:pt x="22" y="7"/>
                </a:lnTo>
                <a:lnTo>
                  <a:pt x="22" y="7"/>
                </a:lnTo>
                <a:lnTo>
                  <a:pt x="23" y="7"/>
                </a:lnTo>
                <a:lnTo>
                  <a:pt x="24" y="7"/>
                </a:lnTo>
                <a:lnTo>
                  <a:pt x="24" y="6"/>
                </a:lnTo>
                <a:lnTo>
                  <a:pt x="24" y="6"/>
                </a:lnTo>
                <a:lnTo>
                  <a:pt x="23" y="5"/>
                </a:lnTo>
                <a:lnTo>
                  <a:pt x="22" y="5"/>
                </a:lnTo>
                <a:lnTo>
                  <a:pt x="22" y="4"/>
                </a:lnTo>
                <a:lnTo>
                  <a:pt x="22" y="4"/>
                </a:lnTo>
                <a:lnTo>
                  <a:pt x="22" y="5"/>
                </a:lnTo>
                <a:lnTo>
                  <a:pt x="21" y="5"/>
                </a:lnTo>
                <a:lnTo>
                  <a:pt x="21" y="4"/>
                </a:lnTo>
                <a:lnTo>
                  <a:pt x="21" y="3"/>
                </a:lnTo>
                <a:lnTo>
                  <a:pt x="21" y="2"/>
                </a:lnTo>
                <a:lnTo>
                  <a:pt x="21" y="2"/>
                </a:lnTo>
                <a:lnTo>
                  <a:pt x="21" y="1"/>
                </a:lnTo>
                <a:lnTo>
                  <a:pt x="20" y="0"/>
                </a:lnTo>
                <a:lnTo>
                  <a:pt x="19" y="0"/>
                </a:lnTo>
                <a:lnTo>
                  <a:pt x="1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7" name="Freeform 31"/>
          <p:cNvSpPr>
            <a:spLocks/>
          </p:cNvSpPr>
          <p:nvPr/>
        </p:nvSpPr>
        <p:spPr bwMode="auto">
          <a:xfrm>
            <a:off x="2846389" y="3113089"/>
            <a:ext cx="7937" cy="1587"/>
          </a:xfrm>
          <a:custGeom>
            <a:avLst/>
            <a:gdLst>
              <a:gd name="T0" fmla="*/ 3 w 5"/>
              <a:gd name="T1" fmla="*/ 0 h 1"/>
              <a:gd name="T2" fmla="*/ 3 w 5"/>
              <a:gd name="T3" fmla="*/ 0 h 1"/>
              <a:gd name="T4" fmla="*/ 3 w 5"/>
              <a:gd name="T5" fmla="*/ 0 h 1"/>
              <a:gd name="T6" fmla="*/ 2 w 5"/>
              <a:gd name="T7" fmla="*/ 0 h 1"/>
              <a:gd name="T8" fmla="*/ 2 w 5"/>
              <a:gd name="T9" fmla="*/ 0 h 1"/>
              <a:gd name="T10" fmla="*/ 2 w 5"/>
              <a:gd name="T11" fmla="*/ 0 h 1"/>
              <a:gd name="T12" fmla="*/ 1 w 5"/>
              <a:gd name="T13" fmla="*/ 0 h 1"/>
              <a:gd name="T14" fmla="*/ 1 w 5"/>
              <a:gd name="T15" fmla="*/ 0 h 1"/>
              <a:gd name="T16" fmla="*/ 0 w 5"/>
              <a:gd name="T17" fmla="*/ 0 h 1"/>
              <a:gd name="T18" fmla="*/ 0 w 5"/>
              <a:gd name="T19" fmla="*/ 0 h 1"/>
              <a:gd name="T20" fmla="*/ 0 w 5"/>
              <a:gd name="T21" fmla="*/ 0 h 1"/>
              <a:gd name="T22" fmla="*/ 0 w 5"/>
              <a:gd name="T23" fmla="*/ 0 h 1"/>
              <a:gd name="T24" fmla="*/ 0 w 5"/>
              <a:gd name="T25" fmla="*/ 0 h 1"/>
              <a:gd name="T26" fmla="*/ 1 w 5"/>
              <a:gd name="T27" fmla="*/ 0 h 1"/>
              <a:gd name="T28" fmla="*/ 1 w 5"/>
              <a:gd name="T29" fmla="*/ 0 h 1"/>
              <a:gd name="T30" fmla="*/ 2 w 5"/>
              <a:gd name="T31" fmla="*/ 0 h 1"/>
              <a:gd name="T32" fmla="*/ 2 w 5"/>
              <a:gd name="T33" fmla="*/ 0 h 1"/>
              <a:gd name="T34" fmla="*/ 2 w 5"/>
              <a:gd name="T35" fmla="*/ 0 h 1"/>
              <a:gd name="T36" fmla="*/ 3 w 5"/>
              <a:gd name="T37" fmla="*/ 0 h 1"/>
              <a:gd name="T38" fmla="*/ 3 w 5"/>
              <a:gd name="T39" fmla="*/ 0 h 1"/>
              <a:gd name="T40" fmla="*/ 3 w 5"/>
              <a:gd name="T41" fmla="*/ 0 h 1"/>
              <a:gd name="T42" fmla="*/ 4 w 5"/>
              <a:gd name="T43" fmla="*/ 0 h 1"/>
              <a:gd name="T44" fmla="*/ 4 w 5"/>
              <a:gd name="T45" fmla="*/ 0 h 1"/>
              <a:gd name="T46" fmla="*/ 4 w 5"/>
              <a:gd name="T47" fmla="*/ 0 h 1"/>
              <a:gd name="T48" fmla="*/ 4 w 5"/>
              <a:gd name="T49" fmla="*/ 0 h 1"/>
              <a:gd name="T50" fmla="*/ 4 w 5"/>
              <a:gd name="T51" fmla="*/ 0 h 1"/>
              <a:gd name="T52" fmla="*/ 4 w 5"/>
              <a:gd name="T53" fmla="*/ 0 h 1"/>
              <a:gd name="T54" fmla="*/ 4 w 5"/>
              <a:gd name="T55" fmla="*/ 0 h 1"/>
              <a:gd name="T56" fmla="*/ 4 w 5"/>
              <a:gd name="T57" fmla="*/ 0 h 1"/>
              <a:gd name="T58" fmla="*/ 3 w 5"/>
              <a:gd name="T5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 h="1">
                <a:moveTo>
                  <a:pt x="3" y="0"/>
                </a:moveTo>
                <a:lnTo>
                  <a:pt x="3" y="0"/>
                </a:lnTo>
                <a:lnTo>
                  <a:pt x="3" y="0"/>
                </a:lnTo>
                <a:lnTo>
                  <a:pt x="2" y="0"/>
                </a:lnTo>
                <a:lnTo>
                  <a:pt x="2" y="0"/>
                </a:lnTo>
                <a:lnTo>
                  <a:pt x="2" y="0"/>
                </a:lnTo>
                <a:lnTo>
                  <a:pt x="1" y="0"/>
                </a:lnTo>
                <a:lnTo>
                  <a:pt x="1" y="0"/>
                </a:lnTo>
                <a:lnTo>
                  <a:pt x="0" y="0"/>
                </a:lnTo>
                <a:lnTo>
                  <a:pt x="0" y="0"/>
                </a:lnTo>
                <a:lnTo>
                  <a:pt x="0" y="0"/>
                </a:lnTo>
                <a:lnTo>
                  <a:pt x="0" y="0"/>
                </a:lnTo>
                <a:lnTo>
                  <a:pt x="0" y="0"/>
                </a:lnTo>
                <a:lnTo>
                  <a:pt x="1" y="0"/>
                </a:lnTo>
                <a:lnTo>
                  <a:pt x="1" y="0"/>
                </a:lnTo>
                <a:lnTo>
                  <a:pt x="2" y="0"/>
                </a:lnTo>
                <a:lnTo>
                  <a:pt x="2" y="0"/>
                </a:lnTo>
                <a:lnTo>
                  <a:pt x="2" y="0"/>
                </a:lnTo>
                <a:lnTo>
                  <a:pt x="3" y="0"/>
                </a:lnTo>
                <a:lnTo>
                  <a:pt x="3" y="0"/>
                </a:lnTo>
                <a:lnTo>
                  <a:pt x="3" y="0"/>
                </a:lnTo>
                <a:lnTo>
                  <a:pt x="4" y="0"/>
                </a:lnTo>
                <a:lnTo>
                  <a:pt x="4" y="0"/>
                </a:lnTo>
                <a:lnTo>
                  <a:pt x="4" y="0"/>
                </a:lnTo>
                <a:lnTo>
                  <a:pt x="4" y="0"/>
                </a:lnTo>
                <a:lnTo>
                  <a:pt x="4" y="0"/>
                </a:lnTo>
                <a:lnTo>
                  <a:pt x="4" y="0"/>
                </a:lnTo>
                <a:lnTo>
                  <a:pt x="4" y="0"/>
                </a:lnTo>
                <a:lnTo>
                  <a:pt x="4" y="0"/>
                </a:lnTo>
                <a:lnTo>
                  <a:pt x="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8" name="Freeform 32"/>
          <p:cNvSpPr>
            <a:spLocks/>
          </p:cNvSpPr>
          <p:nvPr/>
        </p:nvSpPr>
        <p:spPr bwMode="auto">
          <a:xfrm>
            <a:off x="2703513" y="3443288"/>
            <a:ext cx="23812" cy="44450"/>
          </a:xfrm>
          <a:custGeom>
            <a:avLst/>
            <a:gdLst>
              <a:gd name="T0" fmla="*/ 0 w 15"/>
              <a:gd name="T1" fmla="*/ 23 h 28"/>
              <a:gd name="T2" fmla="*/ 1 w 15"/>
              <a:gd name="T3" fmla="*/ 23 h 28"/>
              <a:gd name="T4" fmla="*/ 1 w 15"/>
              <a:gd name="T5" fmla="*/ 23 h 28"/>
              <a:gd name="T6" fmla="*/ 1 w 15"/>
              <a:gd name="T7" fmla="*/ 24 h 28"/>
              <a:gd name="T8" fmla="*/ 2 w 15"/>
              <a:gd name="T9" fmla="*/ 24 h 28"/>
              <a:gd name="T10" fmla="*/ 3 w 15"/>
              <a:gd name="T11" fmla="*/ 24 h 28"/>
              <a:gd name="T12" fmla="*/ 4 w 15"/>
              <a:gd name="T13" fmla="*/ 23 h 28"/>
              <a:gd name="T14" fmla="*/ 4 w 15"/>
              <a:gd name="T15" fmla="*/ 22 h 28"/>
              <a:gd name="T16" fmla="*/ 4 w 15"/>
              <a:gd name="T17" fmla="*/ 21 h 28"/>
              <a:gd name="T18" fmla="*/ 9 w 15"/>
              <a:gd name="T19" fmla="*/ 3 h 28"/>
              <a:gd name="T20" fmla="*/ 9 w 15"/>
              <a:gd name="T21" fmla="*/ 2 h 28"/>
              <a:gd name="T22" fmla="*/ 9 w 15"/>
              <a:gd name="T23" fmla="*/ 2 h 28"/>
              <a:gd name="T24" fmla="*/ 8 w 15"/>
              <a:gd name="T25" fmla="*/ 2 h 28"/>
              <a:gd name="T26" fmla="*/ 6 w 15"/>
              <a:gd name="T27" fmla="*/ 2 h 28"/>
              <a:gd name="T28" fmla="*/ 13 w 15"/>
              <a:gd name="T29" fmla="*/ 0 h 28"/>
              <a:gd name="T30" fmla="*/ 14 w 15"/>
              <a:gd name="T31" fmla="*/ 0 h 28"/>
              <a:gd name="T32" fmla="*/ 7 w 15"/>
              <a:gd name="T33" fmla="*/ 23 h 28"/>
              <a:gd name="T34" fmla="*/ 7 w 15"/>
              <a:gd name="T35" fmla="*/ 24 h 28"/>
              <a:gd name="T36" fmla="*/ 7 w 15"/>
              <a:gd name="T37" fmla="*/ 25 h 28"/>
              <a:gd name="T38" fmla="*/ 7 w 15"/>
              <a:gd name="T39" fmla="*/ 25 h 28"/>
              <a:gd name="T40" fmla="*/ 8 w 15"/>
              <a:gd name="T41" fmla="*/ 25 h 28"/>
              <a:gd name="T42" fmla="*/ 8 w 15"/>
              <a:gd name="T43" fmla="*/ 26 h 28"/>
              <a:gd name="T44" fmla="*/ 8 w 15"/>
              <a:gd name="T45" fmla="*/ 26 h 28"/>
              <a:gd name="T46" fmla="*/ 9 w 15"/>
              <a:gd name="T47" fmla="*/ 26 h 28"/>
              <a:gd name="T48" fmla="*/ 9 w 15"/>
              <a:gd name="T49" fmla="*/ 27 h 28"/>
              <a:gd name="T50" fmla="*/ 0 w 15"/>
              <a:gd name="T51" fmla="*/ 24 h 28"/>
              <a:gd name="T52" fmla="*/ 0 w 15"/>
              <a:gd name="T53"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8">
                <a:moveTo>
                  <a:pt x="0" y="23"/>
                </a:moveTo>
                <a:lnTo>
                  <a:pt x="1" y="23"/>
                </a:lnTo>
                <a:lnTo>
                  <a:pt x="1" y="23"/>
                </a:lnTo>
                <a:lnTo>
                  <a:pt x="1" y="24"/>
                </a:lnTo>
                <a:lnTo>
                  <a:pt x="2" y="24"/>
                </a:lnTo>
                <a:lnTo>
                  <a:pt x="3" y="24"/>
                </a:lnTo>
                <a:lnTo>
                  <a:pt x="4" y="23"/>
                </a:lnTo>
                <a:lnTo>
                  <a:pt x="4" y="22"/>
                </a:lnTo>
                <a:lnTo>
                  <a:pt x="4" y="21"/>
                </a:lnTo>
                <a:lnTo>
                  <a:pt x="9" y="3"/>
                </a:lnTo>
                <a:lnTo>
                  <a:pt x="9" y="2"/>
                </a:lnTo>
                <a:lnTo>
                  <a:pt x="9" y="2"/>
                </a:lnTo>
                <a:lnTo>
                  <a:pt x="8" y="2"/>
                </a:lnTo>
                <a:lnTo>
                  <a:pt x="6" y="2"/>
                </a:lnTo>
                <a:lnTo>
                  <a:pt x="13" y="0"/>
                </a:lnTo>
                <a:lnTo>
                  <a:pt x="14" y="0"/>
                </a:lnTo>
                <a:lnTo>
                  <a:pt x="7" y="23"/>
                </a:lnTo>
                <a:lnTo>
                  <a:pt x="7" y="24"/>
                </a:lnTo>
                <a:lnTo>
                  <a:pt x="7" y="25"/>
                </a:lnTo>
                <a:lnTo>
                  <a:pt x="7" y="25"/>
                </a:lnTo>
                <a:lnTo>
                  <a:pt x="8" y="25"/>
                </a:lnTo>
                <a:lnTo>
                  <a:pt x="8" y="26"/>
                </a:lnTo>
                <a:lnTo>
                  <a:pt x="8" y="26"/>
                </a:lnTo>
                <a:lnTo>
                  <a:pt x="9" y="26"/>
                </a:lnTo>
                <a:lnTo>
                  <a:pt x="9" y="27"/>
                </a:lnTo>
                <a:lnTo>
                  <a:pt x="0" y="24"/>
                </a:lnTo>
                <a:lnTo>
                  <a:pt x="0" y="2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89" name="Freeform 33"/>
          <p:cNvSpPr>
            <a:spLocks/>
          </p:cNvSpPr>
          <p:nvPr/>
        </p:nvSpPr>
        <p:spPr bwMode="auto">
          <a:xfrm>
            <a:off x="2770189" y="3455988"/>
            <a:ext cx="26987" cy="44450"/>
          </a:xfrm>
          <a:custGeom>
            <a:avLst/>
            <a:gdLst>
              <a:gd name="T0" fmla="*/ 2 w 17"/>
              <a:gd name="T1" fmla="*/ 26 h 28"/>
              <a:gd name="T2" fmla="*/ 5 w 17"/>
              <a:gd name="T3" fmla="*/ 25 h 28"/>
              <a:gd name="T4" fmla="*/ 7 w 17"/>
              <a:gd name="T5" fmla="*/ 24 h 28"/>
              <a:gd name="T6" fmla="*/ 9 w 17"/>
              <a:gd name="T7" fmla="*/ 22 h 28"/>
              <a:gd name="T8" fmla="*/ 10 w 17"/>
              <a:gd name="T9" fmla="*/ 20 h 28"/>
              <a:gd name="T10" fmla="*/ 11 w 17"/>
              <a:gd name="T11" fmla="*/ 19 h 28"/>
              <a:gd name="T12" fmla="*/ 12 w 17"/>
              <a:gd name="T13" fmla="*/ 17 h 28"/>
              <a:gd name="T14" fmla="*/ 12 w 17"/>
              <a:gd name="T15" fmla="*/ 16 h 28"/>
              <a:gd name="T16" fmla="*/ 12 w 17"/>
              <a:gd name="T17" fmla="*/ 16 h 28"/>
              <a:gd name="T18" fmla="*/ 10 w 17"/>
              <a:gd name="T19" fmla="*/ 17 h 28"/>
              <a:gd name="T20" fmla="*/ 9 w 17"/>
              <a:gd name="T21" fmla="*/ 17 h 28"/>
              <a:gd name="T22" fmla="*/ 7 w 17"/>
              <a:gd name="T23" fmla="*/ 17 h 28"/>
              <a:gd name="T24" fmla="*/ 6 w 17"/>
              <a:gd name="T25" fmla="*/ 17 h 28"/>
              <a:gd name="T26" fmla="*/ 4 w 17"/>
              <a:gd name="T27" fmla="*/ 16 h 28"/>
              <a:gd name="T28" fmla="*/ 3 w 17"/>
              <a:gd name="T29" fmla="*/ 15 h 28"/>
              <a:gd name="T30" fmla="*/ 2 w 17"/>
              <a:gd name="T31" fmla="*/ 14 h 28"/>
              <a:gd name="T32" fmla="*/ 1 w 17"/>
              <a:gd name="T33" fmla="*/ 12 h 28"/>
              <a:gd name="T34" fmla="*/ 1 w 17"/>
              <a:gd name="T35" fmla="*/ 11 h 28"/>
              <a:gd name="T36" fmla="*/ 1 w 17"/>
              <a:gd name="T37" fmla="*/ 9 h 28"/>
              <a:gd name="T38" fmla="*/ 1 w 17"/>
              <a:gd name="T39" fmla="*/ 7 h 28"/>
              <a:gd name="T40" fmla="*/ 2 w 17"/>
              <a:gd name="T41" fmla="*/ 6 h 28"/>
              <a:gd name="T42" fmla="*/ 2 w 17"/>
              <a:gd name="T43" fmla="*/ 4 h 28"/>
              <a:gd name="T44" fmla="*/ 4 w 17"/>
              <a:gd name="T45" fmla="*/ 2 h 28"/>
              <a:gd name="T46" fmla="*/ 4 w 17"/>
              <a:gd name="T47" fmla="*/ 2 h 28"/>
              <a:gd name="T48" fmla="*/ 6 w 17"/>
              <a:gd name="T49" fmla="*/ 1 h 28"/>
              <a:gd name="T50" fmla="*/ 7 w 17"/>
              <a:gd name="T51" fmla="*/ 0 h 28"/>
              <a:gd name="T52" fmla="*/ 9 w 17"/>
              <a:gd name="T53" fmla="*/ 0 h 28"/>
              <a:gd name="T54" fmla="*/ 10 w 17"/>
              <a:gd name="T55" fmla="*/ 0 h 28"/>
              <a:gd name="T56" fmla="*/ 12 w 17"/>
              <a:gd name="T57" fmla="*/ 1 h 28"/>
              <a:gd name="T58" fmla="*/ 13 w 17"/>
              <a:gd name="T59" fmla="*/ 2 h 28"/>
              <a:gd name="T60" fmla="*/ 15 w 17"/>
              <a:gd name="T61" fmla="*/ 2 h 28"/>
              <a:gd name="T62" fmla="*/ 15 w 17"/>
              <a:gd name="T63" fmla="*/ 4 h 28"/>
              <a:gd name="T64" fmla="*/ 16 w 17"/>
              <a:gd name="T65" fmla="*/ 6 h 28"/>
              <a:gd name="T66" fmla="*/ 16 w 17"/>
              <a:gd name="T67" fmla="*/ 8 h 28"/>
              <a:gd name="T68" fmla="*/ 16 w 17"/>
              <a:gd name="T69" fmla="*/ 11 h 28"/>
              <a:gd name="T70" fmla="*/ 16 w 17"/>
              <a:gd name="T71" fmla="*/ 13 h 28"/>
              <a:gd name="T72" fmla="*/ 15 w 17"/>
              <a:gd name="T73" fmla="*/ 16 h 28"/>
              <a:gd name="T74" fmla="*/ 14 w 17"/>
              <a:gd name="T75" fmla="*/ 20 h 28"/>
              <a:gd name="T76" fmla="*/ 12 w 17"/>
              <a:gd name="T77" fmla="*/ 22 h 28"/>
              <a:gd name="T78" fmla="*/ 10 w 17"/>
              <a:gd name="T79" fmla="*/ 24 h 28"/>
              <a:gd name="T80" fmla="*/ 8 w 17"/>
              <a:gd name="T81" fmla="*/ 25 h 28"/>
              <a:gd name="T82" fmla="*/ 5 w 17"/>
              <a:gd name="T83" fmla="*/ 26 h 28"/>
              <a:gd name="T84" fmla="*/ 2 w 17"/>
              <a:gd name="T85" fmla="*/ 27 h 28"/>
              <a:gd name="T86" fmla="*/ 0 w 17"/>
              <a:gd name="T8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 h="28">
                <a:moveTo>
                  <a:pt x="0" y="26"/>
                </a:moveTo>
                <a:lnTo>
                  <a:pt x="2" y="26"/>
                </a:lnTo>
                <a:lnTo>
                  <a:pt x="4" y="25"/>
                </a:lnTo>
                <a:lnTo>
                  <a:pt x="5" y="25"/>
                </a:lnTo>
                <a:lnTo>
                  <a:pt x="6" y="25"/>
                </a:lnTo>
                <a:lnTo>
                  <a:pt x="7" y="24"/>
                </a:lnTo>
                <a:lnTo>
                  <a:pt x="8" y="23"/>
                </a:lnTo>
                <a:lnTo>
                  <a:pt x="9" y="22"/>
                </a:lnTo>
                <a:lnTo>
                  <a:pt x="9" y="21"/>
                </a:lnTo>
                <a:lnTo>
                  <a:pt x="10" y="20"/>
                </a:lnTo>
                <a:lnTo>
                  <a:pt x="11" y="20"/>
                </a:lnTo>
                <a:lnTo>
                  <a:pt x="11" y="19"/>
                </a:lnTo>
                <a:lnTo>
                  <a:pt x="12" y="18"/>
                </a:lnTo>
                <a:lnTo>
                  <a:pt x="12" y="17"/>
                </a:lnTo>
                <a:lnTo>
                  <a:pt x="12" y="16"/>
                </a:lnTo>
                <a:lnTo>
                  <a:pt x="12" y="16"/>
                </a:lnTo>
                <a:lnTo>
                  <a:pt x="12" y="16"/>
                </a:lnTo>
                <a:lnTo>
                  <a:pt x="12" y="16"/>
                </a:lnTo>
                <a:lnTo>
                  <a:pt x="11" y="16"/>
                </a:lnTo>
                <a:lnTo>
                  <a:pt x="10" y="17"/>
                </a:lnTo>
                <a:lnTo>
                  <a:pt x="9" y="17"/>
                </a:lnTo>
                <a:lnTo>
                  <a:pt x="9" y="17"/>
                </a:lnTo>
                <a:lnTo>
                  <a:pt x="8" y="17"/>
                </a:lnTo>
                <a:lnTo>
                  <a:pt x="7" y="17"/>
                </a:lnTo>
                <a:lnTo>
                  <a:pt x="7" y="17"/>
                </a:lnTo>
                <a:lnTo>
                  <a:pt x="6" y="17"/>
                </a:lnTo>
                <a:lnTo>
                  <a:pt x="5" y="16"/>
                </a:lnTo>
                <a:lnTo>
                  <a:pt x="4" y="16"/>
                </a:lnTo>
                <a:lnTo>
                  <a:pt x="4" y="16"/>
                </a:lnTo>
                <a:lnTo>
                  <a:pt x="3" y="15"/>
                </a:lnTo>
                <a:lnTo>
                  <a:pt x="3" y="14"/>
                </a:lnTo>
                <a:lnTo>
                  <a:pt x="2" y="14"/>
                </a:lnTo>
                <a:lnTo>
                  <a:pt x="2" y="13"/>
                </a:lnTo>
                <a:lnTo>
                  <a:pt x="1" y="12"/>
                </a:lnTo>
                <a:lnTo>
                  <a:pt x="1" y="11"/>
                </a:lnTo>
                <a:lnTo>
                  <a:pt x="1" y="11"/>
                </a:lnTo>
                <a:lnTo>
                  <a:pt x="1" y="10"/>
                </a:lnTo>
                <a:lnTo>
                  <a:pt x="1" y="9"/>
                </a:lnTo>
                <a:lnTo>
                  <a:pt x="1" y="8"/>
                </a:lnTo>
                <a:lnTo>
                  <a:pt x="1" y="7"/>
                </a:lnTo>
                <a:lnTo>
                  <a:pt x="1" y="7"/>
                </a:lnTo>
                <a:lnTo>
                  <a:pt x="2" y="6"/>
                </a:lnTo>
                <a:lnTo>
                  <a:pt x="2" y="5"/>
                </a:lnTo>
                <a:lnTo>
                  <a:pt x="2" y="4"/>
                </a:lnTo>
                <a:lnTo>
                  <a:pt x="3" y="3"/>
                </a:lnTo>
                <a:lnTo>
                  <a:pt x="4" y="2"/>
                </a:lnTo>
                <a:lnTo>
                  <a:pt x="4" y="2"/>
                </a:lnTo>
                <a:lnTo>
                  <a:pt x="4" y="2"/>
                </a:lnTo>
                <a:lnTo>
                  <a:pt x="5" y="1"/>
                </a:lnTo>
                <a:lnTo>
                  <a:pt x="6" y="1"/>
                </a:lnTo>
                <a:lnTo>
                  <a:pt x="7" y="0"/>
                </a:lnTo>
                <a:lnTo>
                  <a:pt x="7" y="0"/>
                </a:lnTo>
                <a:lnTo>
                  <a:pt x="8" y="0"/>
                </a:lnTo>
                <a:lnTo>
                  <a:pt x="9" y="0"/>
                </a:lnTo>
                <a:lnTo>
                  <a:pt x="9" y="0"/>
                </a:lnTo>
                <a:lnTo>
                  <a:pt x="10" y="0"/>
                </a:lnTo>
                <a:lnTo>
                  <a:pt x="11" y="0"/>
                </a:lnTo>
                <a:lnTo>
                  <a:pt x="12" y="1"/>
                </a:lnTo>
                <a:lnTo>
                  <a:pt x="12" y="1"/>
                </a:lnTo>
                <a:lnTo>
                  <a:pt x="13" y="2"/>
                </a:lnTo>
                <a:lnTo>
                  <a:pt x="14" y="2"/>
                </a:lnTo>
                <a:lnTo>
                  <a:pt x="15" y="2"/>
                </a:lnTo>
                <a:lnTo>
                  <a:pt x="15" y="3"/>
                </a:lnTo>
                <a:lnTo>
                  <a:pt x="15" y="4"/>
                </a:lnTo>
                <a:lnTo>
                  <a:pt x="15" y="5"/>
                </a:lnTo>
                <a:lnTo>
                  <a:pt x="16" y="6"/>
                </a:lnTo>
                <a:lnTo>
                  <a:pt x="16" y="7"/>
                </a:lnTo>
                <a:lnTo>
                  <a:pt x="16" y="8"/>
                </a:lnTo>
                <a:lnTo>
                  <a:pt x="16" y="9"/>
                </a:lnTo>
                <a:lnTo>
                  <a:pt x="16" y="11"/>
                </a:lnTo>
                <a:lnTo>
                  <a:pt x="16" y="11"/>
                </a:lnTo>
                <a:lnTo>
                  <a:pt x="16" y="13"/>
                </a:lnTo>
                <a:lnTo>
                  <a:pt x="15" y="15"/>
                </a:lnTo>
                <a:lnTo>
                  <a:pt x="15" y="16"/>
                </a:lnTo>
                <a:lnTo>
                  <a:pt x="15" y="18"/>
                </a:lnTo>
                <a:lnTo>
                  <a:pt x="14" y="20"/>
                </a:lnTo>
                <a:lnTo>
                  <a:pt x="13" y="20"/>
                </a:lnTo>
                <a:lnTo>
                  <a:pt x="12" y="22"/>
                </a:lnTo>
                <a:lnTo>
                  <a:pt x="12" y="23"/>
                </a:lnTo>
                <a:lnTo>
                  <a:pt x="10" y="24"/>
                </a:lnTo>
                <a:lnTo>
                  <a:pt x="9" y="25"/>
                </a:lnTo>
                <a:lnTo>
                  <a:pt x="8" y="25"/>
                </a:lnTo>
                <a:lnTo>
                  <a:pt x="7" y="26"/>
                </a:lnTo>
                <a:lnTo>
                  <a:pt x="5" y="26"/>
                </a:lnTo>
                <a:lnTo>
                  <a:pt x="4" y="27"/>
                </a:lnTo>
                <a:lnTo>
                  <a:pt x="2" y="27"/>
                </a:lnTo>
                <a:lnTo>
                  <a:pt x="0" y="27"/>
                </a:lnTo>
                <a:lnTo>
                  <a:pt x="0" y="2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0" name="Freeform 34"/>
          <p:cNvSpPr>
            <a:spLocks/>
          </p:cNvSpPr>
          <p:nvPr/>
        </p:nvSpPr>
        <p:spPr bwMode="auto">
          <a:xfrm>
            <a:off x="2779713" y="3457575"/>
            <a:ext cx="11112" cy="20638"/>
          </a:xfrm>
          <a:custGeom>
            <a:avLst/>
            <a:gdLst>
              <a:gd name="T0" fmla="*/ 6 w 7"/>
              <a:gd name="T1" fmla="*/ 9 h 13"/>
              <a:gd name="T2" fmla="*/ 6 w 7"/>
              <a:gd name="T3" fmla="*/ 9 h 13"/>
              <a:gd name="T4" fmla="*/ 6 w 7"/>
              <a:gd name="T5" fmla="*/ 8 h 13"/>
              <a:gd name="T6" fmla="*/ 6 w 7"/>
              <a:gd name="T7" fmla="*/ 7 h 13"/>
              <a:gd name="T8" fmla="*/ 6 w 7"/>
              <a:gd name="T9" fmla="*/ 7 h 13"/>
              <a:gd name="T10" fmla="*/ 6 w 7"/>
              <a:gd name="T11" fmla="*/ 6 h 13"/>
              <a:gd name="T12" fmla="*/ 6 w 7"/>
              <a:gd name="T13" fmla="*/ 5 h 13"/>
              <a:gd name="T14" fmla="*/ 6 w 7"/>
              <a:gd name="T15" fmla="*/ 5 h 13"/>
              <a:gd name="T16" fmla="*/ 6 w 7"/>
              <a:gd name="T17" fmla="*/ 4 h 13"/>
              <a:gd name="T18" fmla="*/ 6 w 7"/>
              <a:gd name="T19" fmla="*/ 3 h 13"/>
              <a:gd name="T20" fmla="*/ 6 w 7"/>
              <a:gd name="T21" fmla="*/ 3 h 13"/>
              <a:gd name="T22" fmla="*/ 6 w 7"/>
              <a:gd name="T23" fmla="*/ 2 h 13"/>
              <a:gd name="T24" fmla="*/ 6 w 7"/>
              <a:gd name="T25" fmla="*/ 1 h 13"/>
              <a:gd name="T26" fmla="*/ 5 w 7"/>
              <a:gd name="T27" fmla="*/ 1 h 13"/>
              <a:gd name="T28" fmla="*/ 5 w 7"/>
              <a:gd name="T29" fmla="*/ 1 h 13"/>
              <a:gd name="T30" fmla="*/ 4 w 7"/>
              <a:gd name="T31" fmla="*/ 0 h 13"/>
              <a:gd name="T32" fmla="*/ 4 w 7"/>
              <a:gd name="T33" fmla="*/ 0 h 13"/>
              <a:gd name="T34" fmla="*/ 3 w 7"/>
              <a:gd name="T35" fmla="*/ 0 h 13"/>
              <a:gd name="T36" fmla="*/ 3 w 7"/>
              <a:gd name="T37" fmla="*/ 0 h 13"/>
              <a:gd name="T38" fmla="*/ 2 w 7"/>
              <a:gd name="T39" fmla="*/ 1 h 13"/>
              <a:gd name="T40" fmla="*/ 2 w 7"/>
              <a:gd name="T41" fmla="*/ 1 h 13"/>
              <a:gd name="T42" fmla="*/ 2 w 7"/>
              <a:gd name="T43" fmla="*/ 1 h 13"/>
              <a:gd name="T44" fmla="*/ 1 w 7"/>
              <a:gd name="T45" fmla="*/ 2 h 13"/>
              <a:gd name="T46" fmla="*/ 1 w 7"/>
              <a:gd name="T47" fmla="*/ 3 h 13"/>
              <a:gd name="T48" fmla="*/ 1 w 7"/>
              <a:gd name="T49" fmla="*/ 3 h 13"/>
              <a:gd name="T50" fmla="*/ 1 w 7"/>
              <a:gd name="T51" fmla="*/ 4 h 13"/>
              <a:gd name="T52" fmla="*/ 1 w 7"/>
              <a:gd name="T53" fmla="*/ 5 h 13"/>
              <a:gd name="T54" fmla="*/ 1 w 7"/>
              <a:gd name="T55" fmla="*/ 5 h 13"/>
              <a:gd name="T56" fmla="*/ 1 w 7"/>
              <a:gd name="T57" fmla="*/ 6 h 13"/>
              <a:gd name="T58" fmla="*/ 0 w 7"/>
              <a:gd name="T59" fmla="*/ 6 h 13"/>
              <a:gd name="T60" fmla="*/ 0 w 7"/>
              <a:gd name="T61" fmla="*/ 7 h 13"/>
              <a:gd name="T62" fmla="*/ 0 w 7"/>
              <a:gd name="T63" fmla="*/ 7 h 13"/>
              <a:gd name="T64" fmla="*/ 0 w 7"/>
              <a:gd name="T65" fmla="*/ 8 h 13"/>
              <a:gd name="T66" fmla="*/ 1 w 7"/>
              <a:gd name="T67" fmla="*/ 9 h 13"/>
              <a:gd name="T68" fmla="*/ 1 w 7"/>
              <a:gd name="T69" fmla="*/ 9 h 13"/>
              <a:gd name="T70" fmla="*/ 1 w 7"/>
              <a:gd name="T71" fmla="*/ 10 h 13"/>
              <a:gd name="T72" fmla="*/ 1 w 7"/>
              <a:gd name="T73" fmla="*/ 11 h 13"/>
              <a:gd name="T74" fmla="*/ 1 w 7"/>
              <a:gd name="T75" fmla="*/ 11 h 13"/>
              <a:gd name="T76" fmla="*/ 2 w 7"/>
              <a:gd name="T77" fmla="*/ 11 h 13"/>
              <a:gd name="T78" fmla="*/ 2 w 7"/>
              <a:gd name="T79" fmla="*/ 12 h 13"/>
              <a:gd name="T80" fmla="*/ 3 w 7"/>
              <a:gd name="T81" fmla="*/ 12 h 13"/>
              <a:gd name="T82" fmla="*/ 4 w 7"/>
              <a:gd name="T83" fmla="*/ 12 h 13"/>
              <a:gd name="T84" fmla="*/ 4 w 7"/>
              <a:gd name="T85" fmla="*/ 12 h 13"/>
              <a:gd name="T86" fmla="*/ 5 w 7"/>
              <a:gd name="T87" fmla="*/ 12 h 13"/>
              <a:gd name="T88" fmla="*/ 5 w 7"/>
              <a:gd name="T89" fmla="*/ 12 h 13"/>
              <a:gd name="T90" fmla="*/ 5 w 7"/>
              <a:gd name="T91" fmla="*/ 11 h 13"/>
              <a:gd name="T92" fmla="*/ 6 w 7"/>
              <a:gd name="T93" fmla="*/ 11 h 13"/>
              <a:gd name="T94" fmla="*/ 6 w 7"/>
              <a:gd name="T95" fmla="*/ 11 h 13"/>
              <a:gd name="T96" fmla="*/ 6 w 7"/>
              <a:gd name="T97" fmla="*/ 11 h 13"/>
              <a:gd name="T98" fmla="*/ 6 w 7"/>
              <a:gd name="T99" fmla="*/ 10 h 13"/>
              <a:gd name="T100" fmla="*/ 6 w 7"/>
              <a:gd name="T10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3">
                <a:moveTo>
                  <a:pt x="6" y="9"/>
                </a:moveTo>
                <a:lnTo>
                  <a:pt x="6" y="9"/>
                </a:lnTo>
                <a:lnTo>
                  <a:pt x="6" y="8"/>
                </a:lnTo>
                <a:lnTo>
                  <a:pt x="6" y="7"/>
                </a:lnTo>
                <a:lnTo>
                  <a:pt x="6" y="7"/>
                </a:lnTo>
                <a:lnTo>
                  <a:pt x="6" y="6"/>
                </a:lnTo>
                <a:lnTo>
                  <a:pt x="6" y="5"/>
                </a:lnTo>
                <a:lnTo>
                  <a:pt x="6" y="5"/>
                </a:lnTo>
                <a:lnTo>
                  <a:pt x="6" y="4"/>
                </a:lnTo>
                <a:lnTo>
                  <a:pt x="6" y="3"/>
                </a:lnTo>
                <a:lnTo>
                  <a:pt x="6" y="3"/>
                </a:lnTo>
                <a:lnTo>
                  <a:pt x="6" y="2"/>
                </a:lnTo>
                <a:lnTo>
                  <a:pt x="6" y="1"/>
                </a:lnTo>
                <a:lnTo>
                  <a:pt x="5" y="1"/>
                </a:lnTo>
                <a:lnTo>
                  <a:pt x="5" y="1"/>
                </a:lnTo>
                <a:lnTo>
                  <a:pt x="4" y="0"/>
                </a:lnTo>
                <a:lnTo>
                  <a:pt x="4" y="0"/>
                </a:lnTo>
                <a:lnTo>
                  <a:pt x="3" y="0"/>
                </a:lnTo>
                <a:lnTo>
                  <a:pt x="3" y="0"/>
                </a:lnTo>
                <a:lnTo>
                  <a:pt x="2" y="1"/>
                </a:lnTo>
                <a:lnTo>
                  <a:pt x="2" y="1"/>
                </a:lnTo>
                <a:lnTo>
                  <a:pt x="2" y="1"/>
                </a:lnTo>
                <a:lnTo>
                  <a:pt x="1" y="2"/>
                </a:lnTo>
                <a:lnTo>
                  <a:pt x="1" y="3"/>
                </a:lnTo>
                <a:lnTo>
                  <a:pt x="1" y="3"/>
                </a:lnTo>
                <a:lnTo>
                  <a:pt x="1" y="4"/>
                </a:lnTo>
                <a:lnTo>
                  <a:pt x="1" y="5"/>
                </a:lnTo>
                <a:lnTo>
                  <a:pt x="1" y="5"/>
                </a:lnTo>
                <a:lnTo>
                  <a:pt x="1" y="6"/>
                </a:lnTo>
                <a:lnTo>
                  <a:pt x="0" y="6"/>
                </a:lnTo>
                <a:lnTo>
                  <a:pt x="0" y="7"/>
                </a:lnTo>
                <a:lnTo>
                  <a:pt x="0" y="7"/>
                </a:lnTo>
                <a:lnTo>
                  <a:pt x="0" y="8"/>
                </a:lnTo>
                <a:lnTo>
                  <a:pt x="1" y="9"/>
                </a:lnTo>
                <a:lnTo>
                  <a:pt x="1" y="9"/>
                </a:lnTo>
                <a:lnTo>
                  <a:pt x="1" y="10"/>
                </a:lnTo>
                <a:lnTo>
                  <a:pt x="1" y="11"/>
                </a:lnTo>
                <a:lnTo>
                  <a:pt x="1" y="11"/>
                </a:lnTo>
                <a:lnTo>
                  <a:pt x="2" y="11"/>
                </a:lnTo>
                <a:lnTo>
                  <a:pt x="2" y="12"/>
                </a:lnTo>
                <a:lnTo>
                  <a:pt x="3" y="12"/>
                </a:lnTo>
                <a:lnTo>
                  <a:pt x="4" y="12"/>
                </a:lnTo>
                <a:lnTo>
                  <a:pt x="4" y="12"/>
                </a:lnTo>
                <a:lnTo>
                  <a:pt x="5" y="12"/>
                </a:lnTo>
                <a:lnTo>
                  <a:pt x="5" y="12"/>
                </a:lnTo>
                <a:lnTo>
                  <a:pt x="5" y="11"/>
                </a:lnTo>
                <a:lnTo>
                  <a:pt x="6" y="11"/>
                </a:lnTo>
                <a:lnTo>
                  <a:pt x="6" y="11"/>
                </a:lnTo>
                <a:lnTo>
                  <a:pt x="6" y="11"/>
                </a:lnTo>
                <a:lnTo>
                  <a:pt x="6" y="10"/>
                </a:lnTo>
                <a:lnTo>
                  <a:pt x="6" y="9"/>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1" name="Freeform 35"/>
          <p:cNvSpPr>
            <a:spLocks/>
          </p:cNvSpPr>
          <p:nvPr/>
        </p:nvSpPr>
        <p:spPr bwMode="auto">
          <a:xfrm>
            <a:off x="2855914" y="3454401"/>
            <a:ext cx="26987" cy="47625"/>
          </a:xfrm>
          <a:custGeom>
            <a:avLst/>
            <a:gdLst>
              <a:gd name="T0" fmla="*/ 5 w 17"/>
              <a:gd name="T1" fmla="*/ 28 h 30"/>
              <a:gd name="T2" fmla="*/ 7 w 17"/>
              <a:gd name="T3" fmla="*/ 27 h 30"/>
              <a:gd name="T4" fmla="*/ 9 w 17"/>
              <a:gd name="T5" fmla="*/ 25 h 30"/>
              <a:gd name="T6" fmla="*/ 11 w 17"/>
              <a:gd name="T7" fmla="*/ 22 h 30"/>
              <a:gd name="T8" fmla="*/ 12 w 17"/>
              <a:gd name="T9" fmla="*/ 20 h 30"/>
              <a:gd name="T10" fmla="*/ 12 w 17"/>
              <a:gd name="T11" fmla="*/ 18 h 30"/>
              <a:gd name="T12" fmla="*/ 12 w 17"/>
              <a:gd name="T13" fmla="*/ 17 h 30"/>
              <a:gd name="T14" fmla="*/ 12 w 17"/>
              <a:gd name="T15" fmla="*/ 15 h 30"/>
              <a:gd name="T16" fmla="*/ 12 w 17"/>
              <a:gd name="T17" fmla="*/ 16 h 30"/>
              <a:gd name="T18" fmla="*/ 10 w 17"/>
              <a:gd name="T19" fmla="*/ 17 h 30"/>
              <a:gd name="T20" fmla="*/ 9 w 17"/>
              <a:gd name="T21" fmla="*/ 17 h 30"/>
              <a:gd name="T22" fmla="*/ 8 w 17"/>
              <a:gd name="T23" fmla="*/ 18 h 30"/>
              <a:gd name="T24" fmla="*/ 7 w 17"/>
              <a:gd name="T25" fmla="*/ 18 h 30"/>
              <a:gd name="T26" fmla="*/ 5 w 17"/>
              <a:gd name="T27" fmla="*/ 18 h 30"/>
              <a:gd name="T28" fmla="*/ 4 w 17"/>
              <a:gd name="T29" fmla="*/ 17 h 30"/>
              <a:gd name="T30" fmla="*/ 3 w 17"/>
              <a:gd name="T31" fmla="*/ 17 h 30"/>
              <a:gd name="T32" fmla="*/ 1 w 17"/>
              <a:gd name="T33" fmla="*/ 16 h 30"/>
              <a:gd name="T34" fmla="*/ 1 w 17"/>
              <a:gd name="T35" fmla="*/ 14 h 30"/>
              <a:gd name="T36" fmla="*/ 0 w 17"/>
              <a:gd name="T37" fmla="*/ 12 h 30"/>
              <a:gd name="T38" fmla="*/ 0 w 17"/>
              <a:gd name="T39" fmla="*/ 10 h 30"/>
              <a:gd name="T40" fmla="*/ 0 w 17"/>
              <a:gd name="T41" fmla="*/ 8 h 30"/>
              <a:gd name="T42" fmla="*/ 0 w 17"/>
              <a:gd name="T43" fmla="*/ 7 h 30"/>
              <a:gd name="T44" fmla="*/ 1 w 17"/>
              <a:gd name="T45" fmla="*/ 5 h 30"/>
              <a:gd name="T46" fmla="*/ 1 w 17"/>
              <a:gd name="T47" fmla="*/ 3 h 30"/>
              <a:gd name="T48" fmla="*/ 3 w 17"/>
              <a:gd name="T49" fmla="*/ 2 h 30"/>
              <a:gd name="T50" fmla="*/ 4 w 17"/>
              <a:gd name="T51" fmla="*/ 1 h 30"/>
              <a:gd name="T52" fmla="*/ 6 w 17"/>
              <a:gd name="T53" fmla="*/ 0 h 30"/>
              <a:gd name="T54" fmla="*/ 7 w 17"/>
              <a:gd name="T55" fmla="*/ 0 h 30"/>
              <a:gd name="T56" fmla="*/ 9 w 17"/>
              <a:gd name="T57" fmla="*/ 0 h 30"/>
              <a:gd name="T58" fmla="*/ 10 w 17"/>
              <a:gd name="T59" fmla="*/ 1 h 30"/>
              <a:gd name="T60" fmla="*/ 12 w 17"/>
              <a:gd name="T61" fmla="*/ 2 h 30"/>
              <a:gd name="T62" fmla="*/ 13 w 17"/>
              <a:gd name="T63" fmla="*/ 3 h 30"/>
              <a:gd name="T64" fmla="*/ 14 w 17"/>
              <a:gd name="T65" fmla="*/ 5 h 30"/>
              <a:gd name="T66" fmla="*/ 15 w 17"/>
              <a:gd name="T67" fmla="*/ 7 h 30"/>
              <a:gd name="T68" fmla="*/ 15 w 17"/>
              <a:gd name="T69" fmla="*/ 9 h 30"/>
              <a:gd name="T70" fmla="*/ 16 w 17"/>
              <a:gd name="T71" fmla="*/ 12 h 30"/>
              <a:gd name="T72" fmla="*/ 16 w 17"/>
              <a:gd name="T73" fmla="*/ 15 h 30"/>
              <a:gd name="T74" fmla="*/ 15 w 17"/>
              <a:gd name="T75" fmla="*/ 18 h 30"/>
              <a:gd name="T76" fmla="*/ 14 w 17"/>
              <a:gd name="T77" fmla="*/ 21 h 30"/>
              <a:gd name="T78" fmla="*/ 12 w 17"/>
              <a:gd name="T79" fmla="*/ 23 h 30"/>
              <a:gd name="T80" fmla="*/ 10 w 17"/>
              <a:gd name="T81" fmla="*/ 26 h 30"/>
              <a:gd name="T82" fmla="*/ 8 w 17"/>
              <a:gd name="T83" fmla="*/ 27 h 30"/>
              <a:gd name="T84" fmla="*/ 5 w 17"/>
              <a:gd name="T8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30">
                <a:moveTo>
                  <a:pt x="4" y="29"/>
                </a:moveTo>
                <a:lnTo>
                  <a:pt x="5" y="28"/>
                </a:lnTo>
                <a:lnTo>
                  <a:pt x="6" y="27"/>
                </a:lnTo>
                <a:lnTo>
                  <a:pt x="7" y="27"/>
                </a:lnTo>
                <a:lnTo>
                  <a:pt x="9" y="26"/>
                </a:lnTo>
                <a:lnTo>
                  <a:pt x="9" y="25"/>
                </a:lnTo>
                <a:lnTo>
                  <a:pt x="10" y="23"/>
                </a:lnTo>
                <a:lnTo>
                  <a:pt x="11" y="22"/>
                </a:lnTo>
                <a:lnTo>
                  <a:pt x="11" y="22"/>
                </a:lnTo>
                <a:lnTo>
                  <a:pt x="12" y="20"/>
                </a:lnTo>
                <a:lnTo>
                  <a:pt x="12" y="19"/>
                </a:lnTo>
                <a:lnTo>
                  <a:pt x="12" y="18"/>
                </a:lnTo>
                <a:lnTo>
                  <a:pt x="12" y="17"/>
                </a:lnTo>
                <a:lnTo>
                  <a:pt x="12" y="17"/>
                </a:lnTo>
                <a:lnTo>
                  <a:pt x="12" y="16"/>
                </a:lnTo>
                <a:lnTo>
                  <a:pt x="12" y="15"/>
                </a:lnTo>
                <a:lnTo>
                  <a:pt x="12" y="16"/>
                </a:lnTo>
                <a:lnTo>
                  <a:pt x="12" y="16"/>
                </a:lnTo>
                <a:lnTo>
                  <a:pt x="11" y="17"/>
                </a:lnTo>
                <a:lnTo>
                  <a:pt x="10" y="17"/>
                </a:lnTo>
                <a:lnTo>
                  <a:pt x="10" y="17"/>
                </a:lnTo>
                <a:lnTo>
                  <a:pt x="9" y="17"/>
                </a:lnTo>
                <a:lnTo>
                  <a:pt x="9" y="18"/>
                </a:lnTo>
                <a:lnTo>
                  <a:pt x="8" y="18"/>
                </a:lnTo>
                <a:lnTo>
                  <a:pt x="7" y="18"/>
                </a:lnTo>
                <a:lnTo>
                  <a:pt x="7" y="18"/>
                </a:lnTo>
                <a:lnTo>
                  <a:pt x="6" y="18"/>
                </a:lnTo>
                <a:lnTo>
                  <a:pt x="5" y="18"/>
                </a:lnTo>
                <a:lnTo>
                  <a:pt x="4" y="17"/>
                </a:lnTo>
                <a:lnTo>
                  <a:pt x="4" y="17"/>
                </a:lnTo>
                <a:lnTo>
                  <a:pt x="3" y="17"/>
                </a:lnTo>
                <a:lnTo>
                  <a:pt x="3" y="17"/>
                </a:lnTo>
                <a:lnTo>
                  <a:pt x="2" y="16"/>
                </a:lnTo>
                <a:lnTo>
                  <a:pt x="1" y="16"/>
                </a:lnTo>
                <a:lnTo>
                  <a:pt x="1" y="15"/>
                </a:lnTo>
                <a:lnTo>
                  <a:pt x="1" y="14"/>
                </a:lnTo>
                <a:lnTo>
                  <a:pt x="1" y="13"/>
                </a:lnTo>
                <a:lnTo>
                  <a:pt x="0" y="12"/>
                </a:lnTo>
                <a:lnTo>
                  <a:pt x="0" y="12"/>
                </a:lnTo>
                <a:lnTo>
                  <a:pt x="0" y="10"/>
                </a:lnTo>
                <a:lnTo>
                  <a:pt x="0" y="9"/>
                </a:lnTo>
                <a:lnTo>
                  <a:pt x="0" y="8"/>
                </a:lnTo>
                <a:lnTo>
                  <a:pt x="0" y="7"/>
                </a:lnTo>
                <a:lnTo>
                  <a:pt x="0" y="7"/>
                </a:lnTo>
                <a:lnTo>
                  <a:pt x="1" y="6"/>
                </a:lnTo>
                <a:lnTo>
                  <a:pt x="1" y="5"/>
                </a:lnTo>
                <a:lnTo>
                  <a:pt x="1" y="4"/>
                </a:lnTo>
                <a:lnTo>
                  <a:pt x="1" y="3"/>
                </a:lnTo>
                <a:lnTo>
                  <a:pt x="2" y="2"/>
                </a:lnTo>
                <a:lnTo>
                  <a:pt x="3" y="2"/>
                </a:lnTo>
                <a:lnTo>
                  <a:pt x="4" y="2"/>
                </a:lnTo>
                <a:lnTo>
                  <a:pt x="4" y="1"/>
                </a:lnTo>
                <a:lnTo>
                  <a:pt x="5" y="1"/>
                </a:lnTo>
                <a:lnTo>
                  <a:pt x="6" y="0"/>
                </a:lnTo>
                <a:lnTo>
                  <a:pt x="7" y="0"/>
                </a:lnTo>
                <a:lnTo>
                  <a:pt x="7" y="0"/>
                </a:lnTo>
                <a:lnTo>
                  <a:pt x="8" y="0"/>
                </a:lnTo>
                <a:lnTo>
                  <a:pt x="9" y="0"/>
                </a:lnTo>
                <a:lnTo>
                  <a:pt x="9" y="0"/>
                </a:lnTo>
                <a:lnTo>
                  <a:pt x="10" y="1"/>
                </a:lnTo>
                <a:lnTo>
                  <a:pt x="11" y="1"/>
                </a:lnTo>
                <a:lnTo>
                  <a:pt x="12" y="2"/>
                </a:lnTo>
                <a:lnTo>
                  <a:pt x="12" y="2"/>
                </a:lnTo>
                <a:lnTo>
                  <a:pt x="13" y="3"/>
                </a:lnTo>
                <a:lnTo>
                  <a:pt x="13" y="4"/>
                </a:lnTo>
                <a:lnTo>
                  <a:pt x="14" y="5"/>
                </a:lnTo>
                <a:lnTo>
                  <a:pt x="15" y="6"/>
                </a:lnTo>
                <a:lnTo>
                  <a:pt x="15" y="7"/>
                </a:lnTo>
                <a:lnTo>
                  <a:pt x="15" y="8"/>
                </a:lnTo>
                <a:lnTo>
                  <a:pt x="15" y="9"/>
                </a:lnTo>
                <a:lnTo>
                  <a:pt x="16" y="11"/>
                </a:lnTo>
                <a:lnTo>
                  <a:pt x="16" y="12"/>
                </a:lnTo>
                <a:lnTo>
                  <a:pt x="16" y="13"/>
                </a:lnTo>
                <a:lnTo>
                  <a:pt x="16" y="15"/>
                </a:lnTo>
                <a:lnTo>
                  <a:pt x="15" y="17"/>
                </a:lnTo>
                <a:lnTo>
                  <a:pt x="15" y="18"/>
                </a:lnTo>
                <a:lnTo>
                  <a:pt x="15" y="20"/>
                </a:lnTo>
                <a:lnTo>
                  <a:pt x="14" y="21"/>
                </a:lnTo>
                <a:lnTo>
                  <a:pt x="13" y="22"/>
                </a:lnTo>
                <a:lnTo>
                  <a:pt x="12" y="23"/>
                </a:lnTo>
                <a:lnTo>
                  <a:pt x="12" y="25"/>
                </a:lnTo>
                <a:lnTo>
                  <a:pt x="10" y="26"/>
                </a:lnTo>
                <a:lnTo>
                  <a:pt x="9" y="27"/>
                </a:lnTo>
                <a:lnTo>
                  <a:pt x="8" y="27"/>
                </a:lnTo>
                <a:lnTo>
                  <a:pt x="7" y="28"/>
                </a:lnTo>
                <a:lnTo>
                  <a:pt x="5" y="29"/>
                </a:lnTo>
                <a:lnTo>
                  <a:pt x="4" y="2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2" name="Freeform 36"/>
          <p:cNvSpPr>
            <a:spLocks/>
          </p:cNvSpPr>
          <p:nvPr/>
        </p:nvSpPr>
        <p:spPr bwMode="auto">
          <a:xfrm>
            <a:off x="2862263" y="3457575"/>
            <a:ext cx="12700" cy="19050"/>
          </a:xfrm>
          <a:custGeom>
            <a:avLst/>
            <a:gdLst>
              <a:gd name="T0" fmla="*/ 6 w 8"/>
              <a:gd name="T1" fmla="*/ 8 h 12"/>
              <a:gd name="T2" fmla="*/ 6 w 8"/>
              <a:gd name="T3" fmla="*/ 7 h 12"/>
              <a:gd name="T4" fmla="*/ 6 w 8"/>
              <a:gd name="T5" fmla="*/ 6 h 12"/>
              <a:gd name="T6" fmla="*/ 6 w 8"/>
              <a:gd name="T7" fmla="*/ 6 h 12"/>
              <a:gd name="T8" fmla="*/ 6 w 8"/>
              <a:gd name="T9" fmla="*/ 5 h 12"/>
              <a:gd name="T10" fmla="*/ 6 w 8"/>
              <a:gd name="T11" fmla="*/ 5 h 12"/>
              <a:gd name="T12" fmla="*/ 6 w 8"/>
              <a:gd name="T13" fmla="*/ 4 h 12"/>
              <a:gd name="T14" fmla="*/ 6 w 8"/>
              <a:gd name="T15" fmla="*/ 3 h 12"/>
              <a:gd name="T16" fmla="*/ 6 w 8"/>
              <a:gd name="T17" fmla="*/ 3 h 12"/>
              <a:gd name="T18" fmla="*/ 6 w 8"/>
              <a:gd name="T19" fmla="*/ 2 h 12"/>
              <a:gd name="T20" fmla="*/ 5 w 8"/>
              <a:gd name="T21" fmla="*/ 1 h 12"/>
              <a:gd name="T22" fmla="*/ 5 w 8"/>
              <a:gd name="T23" fmla="*/ 1 h 12"/>
              <a:gd name="T24" fmla="*/ 4 w 8"/>
              <a:gd name="T25" fmla="*/ 0 h 12"/>
              <a:gd name="T26" fmla="*/ 4 w 8"/>
              <a:gd name="T27" fmla="*/ 0 h 12"/>
              <a:gd name="T28" fmla="*/ 3 w 8"/>
              <a:gd name="T29" fmla="*/ 0 h 12"/>
              <a:gd name="T30" fmla="*/ 2 w 8"/>
              <a:gd name="T31" fmla="*/ 0 h 12"/>
              <a:gd name="T32" fmla="*/ 2 w 8"/>
              <a:gd name="T33" fmla="*/ 0 h 12"/>
              <a:gd name="T34" fmla="*/ 1 w 8"/>
              <a:gd name="T35" fmla="*/ 0 h 12"/>
              <a:gd name="T36" fmla="*/ 1 w 8"/>
              <a:gd name="T37" fmla="*/ 1 h 12"/>
              <a:gd name="T38" fmla="*/ 1 w 8"/>
              <a:gd name="T39" fmla="*/ 1 h 12"/>
              <a:gd name="T40" fmla="*/ 1 w 8"/>
              <a:gd name="T41" fmla="*/ 2 h 12"/>
              <a:gd name="T42" fmla="*/ 0 w 8"/>
              <a:gd name="T43" fmla="*/ 3 h 12"/>
              <a:gd name="T44" fmla="*/ 0 w 8"/>
              <a:gd name="T45" fmla="*/ 3 h 12"/>
              <a:gd name="T46" fmla="*/ 0 w 8"/>
              <a:gd name="T47" fmla="*/ 4 h 12"/>
              <a:gd name="T48" fmla="*/ 0 w 8"/>
              <a:gd name="T49" fmla="*/ 5 h 12"/>
              <a:gd name="T50" fmla="*/ 0 w 8"/>
              <a:gd name="T51" fmla="*/ 5 h 12"/>
              <a:gd name="T52" fmla="*/ 1 w 8"/>
              <a:gd name="T53" fmla="*/ 6 h 12"/>
              <a:gd name="T54" fmla="*/ 1 w 8"/>
              <a:gd name="T55" fmla="*/ 6 h 12"/>
              <a:gd name="T56" fmla="*/ 1 w 8"/>
              <a:gd name="T57" fmla="*/ 7 h 12"/>
              <a:gd name="T58" fmla="*/ 1 w 8"/>
              <a:gd name="T59" fmla="*/ 8 h 12"/>
              <a:gd name="T60" fmla="*/ 1 w 8"/>
              <a:gd name="T61" fmla="*/ 8 h 12"/>
              <a:gd name="T62" fmla="*/ 1 w 8"/>
              <a:gd name="T63" fmla="*/ 9 h 12"/>
              <a:gd name="T64" fmla="*/ 1 w 8"/>
              <a:gd name="T65" fmla="*/ 10 h 12"/>
              <a:gd name="T66" fmla="*/ 2 w 8"/>
              <a:gd name="T67" fmla="*/ 10 h 12"/>
              <a:gd name="T68" fmla="*/ 2 w 8"/>
              <a:gd name="T69" fmla="*/ 10 h 12"/>
              <a:gd name="T70" fmla="*/ 2 w 8"/>
              <a:gd name="T71" fmla="*/ 10 h 12"/>
              <a:gd name="T72" fmla="*/ 2 w 8"/>
              <a:gd name="T73" fmla="*/ 11 h 12"/>
              <a:gd name="T74" fmla="*/ 3 w 8"/>
              <a:gd name="T75" fmla="*/ 11 h 12"/>
              <a:gd name="T76" fmla="*/ 3 w 8"/>
              <a:gd name="T77" fmla="*/ 11 h 12"/>
              <a:gd name="T78" fmla="*/ 4 w 8"/>
              <a:gd name="T79" fmla="*/ 11 h 12"/>
              <a:gd name="T80" fmla="*/ 4 w 8"/>
              <a:gd name="T81" fmla="*/ 11 h 12"/>
              <a:gd name="T82" fmla="*/ 5 w 8"/>
              <a:gd name="T83" fmla="*/ 11 h 12"/>
              <a:gd name="T84" fmla="*/ 5 w 8"/>
              <a:gd name="T85" fmla="*/ 11 h 12"/>
              <a:gd name="T86" fmla="*/ 6 w 8"/>
              <a:gd name="T87" fmla="*/ 10 h 12"/>
              <a:gd name="T88" fmla="*/ 6 w 8"/>
              <a:gd name="T89" fmla="*/ 10 h 12"/>
              <a:gd name="T90" fmla="*/ 6 w 8"/>
              <a:gd name="T91" fmla="*/ 10 h 12"/>
              <a:gd name="T92" fmla="*/ 7 w 8"/>
              <a:gd name="T93" fmla="*/ 10 h 12"/>
              <a:gd name="T94" fmla="*/ 7 w 8"/>
              <a:gd name="T95" fmla="*/ 9 h 12"/>
              <a:gd name="T96" fmla="*/ 7 w 8"/>
              <a:gd name="T97" fmla="*/ 8 h 12"/>
              <a:gd name="T98" fmla="*/ 6 w 8"/>
              <a:gd name="T9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12">
                <a:moveTo>
                  <a:pt x="6" y="8"/>
                </a:moveTo>
                <a:lnTo>
                  <a:pt x="6" y="7"/>
                </a:lnTo>
                <a:lnTo>
                  <a:pt x="6" y="6"/>
                </a:lnTo>
                <a:lnTo>
                  <a:pt x="6" y="6"/>
                </a:lnTo>
                <a:lnTo>
                  <a:pt x="6" y="5"/>
                </a:lnTo>
                <a:lnTo>
                  <a:pt x="6" y="5"/>
                </a:lnTo>
                <a:lnTo>
                  <a:pt x="6" y="4"/>
                </a:lnTo>
                <a:lnTo>
                  <a:pt x="6" y="3"/>
                </a:lnTo>
                <a:lnTo>
                  <a:pt x="6" y="3"/>
                </a:lnTo>
                <a:lnTo>
                  <a:pt x="6" y="2"/>
                </a:lnTo>
                <a:lnTo>
                  <a:pt x="5" y="1"/>
                </a:lnTo>
                <a:lnTo>
                  <a:pt x="5" y="1"/>
                </a:lnTo>
                <a:lnTo>
                  <a:pt x="4" y="0"/>
                </a:lnTo>
                <a:lnTo>
                  <a:pt x="4" y="0"/>
                </a:lnTo>
                <a:lnTo>
                  <a:pt x="3" y="0"/>
                </a:lnTo>
                <a:lnTo>
                  <a:pt x="2" y="0"/>
                </a:lnTo>
                <a:lnTo>
                  <a:pt x="2" y="0"/>
                </a:lnTo>
                <a:lnTo>
                  <a:pt x="1" y="0"/>
                </a:lnTo>
                <a:lnTo>
                  <a:pt x="1" y="1"/>
                </a:lnTo>
                <a:lnTo>
                  <a:pt x="1" y="1"/>
                </a:lnTo>
                <a:lnTo>
                  <a:pt x="1" y="2"/>
                </a:lnTo>
                <a:lnTo>
                  <a:pt x="0" y="3"/>
                </a:lnTo>
                <a:lnTo>
                  <a:pt x="0" y="3"/>
                </a:lnTo>
                <a:lnTo>
                  <a:pt x="0" y="4"/>
                </a:lnTo>
                <a:lnTo>
                  <a:pt x="0" y="5"/>
                </a:lnTo>
                <a:lnTo>
                  <a:pt x="0" y="5"/>
                </a:lnTo>
                <a:lnTo>
                  <a:pt x="1" y="6"/>
                </a:lnTo>
                <a:lnTo>
                  <a:pt x="1" y="6"/>
                </a:lnTo>
                <a:lnTo>
                  <a:pt x="1" y="7"/>
                </a:lnTo>
                <a:lnTo>
                  <a:pt x="1" y="8"/>
                </a:lnTo>
                <a:lnTo>
                  <a:pt x="1" y="8"/>
                </a:lnTo>
                <a:lnTo>
                  <a:pt x="1" y="9"/>
                </a:lnTo>
                <a:lnTo>
                  <a:pt x="1" y="10"/>
                </a:lnTo>
                <a:lnTo>
                  <a:pt x="2" y="10"/>
                </a:lnTo>
                <a:lnTo>
                  <a:pt x="2" y="10"/>
                </a:lnTo>
                <a:lnTo>
                  <a:pt x="2" y="10"/>
                </a:lnTo>
                <a:lnTo>
                  <a:pt x="2" y="11"/>
                </a:lnTo>
                <a:lnTo>
                  <a:pt x="3" y="11"/>
                </a:lnTo>
                <a:lnTo>
                  <a:pt x="3" y="11"/>
                </a:lnTo>
                <a:lnTo>
                  <a:pt x="4" y="11"/>
                </a:lnTo>
                <a:lnTo>
                  <a:pt x="4" y="11"/>
                </a:lnTo>
                <a:lnTo>
                  <a:pt x="5" y="11"/>
                </a:lnTo>
                <a:lnTo>
                  <a:pt x="5" y="11"/>
                </a:lnTo>
                <a:lnTo>
                  <a:pt x="6" y="10"/>
                </a:lnTo>
                <a:lnTo>
                  <a:pt x="6" y="10"/>
                </a:lnTo>
                <a:lnTo>
                  <a:pt x="6" y="10"/>
                </a:lnTo>
                <a:lnTo>
                  <a:pt x="7" y="10"/>
                </a:lnTo>
                <a:lnTo>
                  <a:pt x="7" y="9"/>
                </a:lnTo>
                <a:lnTo>
                  <a:pt x="7" y="8"/>
                </a:lnTo>
                <a:lnTo>
                  <a:pt x="6"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3" name="Freeform 37"/>
          <p:cNvSpPr>
            <a:spLocks/>
          </p:cNvSpPr>
          <p:nvPr/>
        </p:nvSpPr>
        <p:spPr bwMode="auto">
          <a:xfrm>
            <a:off x="2935288" y="3433763"/>
            <a:ext cx="31750" cy="44450"/>
          </a:xfrm>
          <a:custGeom>
            <a:avLst/>
            <a:gdLst>
              <a:gd name="T0" fmla="*/ 17 w 20"/>
              <a:gd name="T1" fmla="*/ 11 h 28"/>
              <a:gd name="T2" fmla="*/ 18 w 20"/>
              <a:gd name="T3" fmla="*/ 13 h 28"/>
              <a:gd name="T4" fmla="*/ 18 w 20"/>
              <a:gd name="T5" fmla="*/ 15 h 28"/>
              <a:gd name="T6" fmla="*/ 19 w 20"/>
              <a:gd name="T7" fmla="*/ 17 h 28"/>
              <a:gd name="T8" fmla="*/ 18 w 20"/>
              <a:gd name="T9" fmla="*/ 20 h 28"/>
              <a:gd name="T10" fmla="*/ 18 w 20"/>
              <a:gd name="T11" fmla="*/ 22 h 28"/>
              <a:gd name="T12" fmla="*/ 17 w 20"/>
              <a:gd name="T13" fmla="*/ 24 h 28"/>
              <a:gd name="T14" fmla="*/ 15 w 20"/>
              <a:gd name="T15" fmla="*/ 25 h 28"/>
              <a:gd name="T16" fmla="*/ 13 w 20"/>
              <a:gd name="T17" fmla="*/ 27 h 28"/>
              <a:gd name="T18" fmla="*/ 11 w 20"/>
              <a:gd name="T19" fmla="*/ 27 h 28"/>
              <a:gd name="T20" fmla="*/ 8 w 20"/>
              <a:gd name="T21" fmla="*/ 26 h 28"/>
              <a:gd name="T22" fmla="*/ 7 w 20"/>
              <a:gd name="T23" fmla="*/ 25 h 28"/>
              <a:gd name="T24" fmla="*/ 5 w 20"/>
              <a:gd name="T25" fmla="*/ 24 h 28"/>
              <a:gd name="T26" fmla="*/ 4 w 20"/>
              <a:gd name="T27" fmla="*/ 22 h 28"/>
              <a:gd name="T28" fmla="*/ 2 w 20"/>
              <a:gd name="T29" fmla="*/ 20 h 28"/>
              <a:gd name="T30" fmla="*/ 2 w 20"/>
              <a:gd name="T31" fmla="*/ 17 h 28"/>
              <a:gd name="T32" fmla="*/ 1 w 20"/>
              <a:gd name="T33" fmla="*/ 16 h 28"/>
              <a:gd name="T34" fmla="*/ 0 w 20"/>
              <a:gd name="T35" fmla="*/ 14 h 28"/>
              <a:gd name="T36" fmla="*/ 0 w 20"/>
              <a:gd name="T37" fmla="*/ 11 h 28"/>
              <a:gd name="T38" fmla="*/ 0 w 20"/>
              <a:gd name="T39" fmla="*/ 9 h 28"/>
              <a:gd name="T40" fmla="*/ 0 w 20"/>
              <a:gd name="T41" fmla="*/ 7 h 28"/>
              <a:gd name="T42" fmla="*/ 0 w 20"/>
              <a:gd name="T43" fmla="*/ 4 h 28"/>
              <a:gd name="T44" fmla="*/ 2 w 20"/>
              <a:gd name="T45" fmla="*/ 2 h 28"/>
              <a:gd name="T46" fmla="*/ 3 w 20"/>
              <a:gd name="T47" fmla="*/ 1 h 28"/>
              <a:gd name="T48" fmla="*/ 5 w 20"/>
              <a:gd name="T49" fmla="*/ 0 h 28"/>
              <a:gd name="T50" fmla="*/ 8 w 20"/>
              <a:gd name="T51" fmla="*/ 0 h 28"/>
              <a:gd name="T52" fmla="*/ 10 w 20"/>
              <a:gd name="T53" fmla="*/ 1 h 28"/>
              <a:gd name="T54" fmla="*/ 11 w 20"/>
              <a:gd name="T55" fmla="*/ 2 h 28"/>
              <a:gd name="T56" fmla="*/ 14 w 20"/>
              <a:gd name="T57" fmla="*/ 3 h 28"/>
              <a:gd name="T58" fmla="*/ 14 w 20"/>
              <a:gd name="T59" fmla="*/ 5 h 28"/>
              <a:gd name="T60" fmla="*/ 16 w 20"/>
              <a:gd name="T61" fmla="*/ 7 h 28"/>
              <a:gd name="T62" fmla="*/ 17 w 20"/>
              <a:gd name="T6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28">
                <a:moveTo>
                  <a:pt x="17" y="10"/>
                </a:moveTo>
                <a:lnTo>
                  <a:pt x="17" y="11"/>
                </a:lnTo>
                <a:lnTo>
                  <a:pt x="17" y="11"/>
                </a:lnTo>
                <a:lnTo>
                  <a:pt x="18" y="13"/>
                </a:lnTo>
                <a:lnTo>
                  <a:pt x="18" y="14"/>
                </a:lnTo>
                <a:lnTo>
                  <a:pt x="18" y="15"/>
                </a:lnTo>
                <a:lnTo>
                  <a:pt x="19" y="16"/>
                </a:lnTo>
                <a:lnTo>
                  <a:pt x="19" y="17"/>
                </a:lnTo>
                <a:lnTo>
                  <a:pt x="19" y="19"/>
                </a:lnTo>
                <a:lnTo>
                  <a:pt x="18" y="20"/>
                </a:lnTo>
                <a:lnTo>
                  <a:pt x="18" y="21"/>
                </a:lnTo>
                <a:lnTo>
                  <a:pt x="18" y="22"/>
                </a:lnTo>
                <a:lnTo>
                  <a:pt x="17" y="23"/>
                </a:lnTo>
                <a:lnTo>
                  <a:pt x="17" y="24"/>
                </a:lnTo>
                <a:lnTo>
                  <a:pt x="16" y="25"/>
                </a:lnTo>
                <a:lnTo>
                  <a:pt x="15" y="25"/>
                </a:lnTo>
                <a:lnTo>
                  <a:pt x="14" y="26"/>
                </a:lnTo>
                <a:lnTo>
                  <a:pt x="13" y="27"/>
                </a:lnTo>
                <a:lnTo>
                  <a:pt x="11" y="27"/>
                </a:lnTo>
                <a:lnTo>
                  <a:pt x="11" y="27"/>
                </a:lnTo>
                <a:lnTo>
                  <a:pt x="9" y="27"/>
                </a:lnTo>
                <a:lnTo>
                  <a:pt x="8" y="26"/>
                </a:lnTo>
                <a:lnTo>
                  <a:pt x="8" y="26"/>
                </a:lnTo>
                <a:lnTo>
                  <a:pt x="7" y="25"/>
                </a:lnTo>
                <a:lnTo>
                  <a:pt x="6" y="25"/>
                </a:lnTo>
                <a:lnTo>
                  <a:pt x="5" y="24"/>
                </a:lnTo>
                <a:lnTo>
                  <a:pt x="5" y="23"/>
                </a:lnTo>
                <a:lnTo>
                  <a:pt x="4" y="22"/>
                </a:lnTo>
                <a:lnTo>
                  <a:pt x="3" y="20"/>
                </a:lnTo>
                <a:lnTo>
                  <a:pt x="2" y="20"/>
                </a:lnTo>
                <a:lnTo>
                  <a:pt x="2" y="19"/>
                </a:lnTo>
                <a:lnTo>
                  <a:pt x="2" y="17"/>
                </a:lnTo>
                <a:lnTo>
                  <a:pt x="2" y="16"/>
                </a:lnTo>
                <a:lnTo>
                  <a:pt x="1" y="16"/>
                </a:lnTo>
                <a:lnTo>
                  <a:pt x="1" y="15"/>
                </a:lnTo>
                <a:lnTo>
                  <a:pt x="0" y="14"/>
                </a:lnTo>
                <a:lnTo>
                  <a:pt x="0" y="12"/>
                </a:lnTo>
                <a:lnTo>
                  <a:pt x="0" y="11"/>
                </a:lnTo>
                <a:lnTo>
                  <a:pt x="0" y="10"/>
                </a:lnTo>
                <a:lnTo>
                  <a:pt x="0" y="9"/>
                </a:lnTo>
                <a:lnTo>
                  <a:pt x="0" y="8"/>
                </a:lnTo>
                <a:lnTo>
                  <a:pt x="0" y="7"/>
                </a:lnTo>
                <a:lnTo>
                  <a:pt x="0" y="6"/>
                </a:lnTo>
                <a:lnTo>
                  <a:pt x="0" y="4"/>
                </a:lnTo>
                <a:lnTo>
                  <a:pt x="1" y="3"/>
                </a:lnTo>
                <a:lnTo>
                  <a:pt x="2" y="2"/>
                </a:lnTo>
                <a:lnTo>
                  <a:pt x="2" y="2"/>
                </a:lnTo>
                <a:lnTo>
                  <a:pt x="3" y="1"/>
                </a:lnTo>
                <a:lnTo>
                  <a:pt x="4" y="0"/>
                </a:lnTo>
                <a:lnTo>
                  <a:pt x="5" y="0"/>
                </a:lnTo>
                <a:lnTo>
                  <a:pt x="7" y="0"/>
                </a:lnTo>
                <a:lnTo>
                  <a:pt x="8" y="0"/>
                </a:lnTo>
                <a:lnTo>
                  <a:pt x="9" y="0"/>
                </a:lnTo>
                <a:lnTo>
                  <a:pt x="10" y="1"/>
                </a:lnTo>
                <a:lnTo>
                  <a:pt x="11" y="1"/>
                </a:lnTo>
                <a:lnTo>
                  <a:pt x="11" y="2"/>
                </a:lnTo>
                <a:lnTo>
                  <a:pt x="13" y="2"/>
                </a:lnTo>
                <a:lnTo>
                  <a:pt x="14" y="3"/>
                </a:lnTo>
                <a:lnTo>
                  <a:pt x="14" y="4"/>
                </a:lnTo>
                <a:lnTo>
                  <a:pt x="14" y="5"/>
                </a:lnTo>
                <a:lnTo>
                  <a:pt x="15" y="7"/>
                </a:lnTo>
                <a:lnTo>
                  <a:pt x="16" y="7"/>
                </a:lnTo>
                <a:lnTo>
                  <a:pt x="17" y="8"/>
                </a:lnTo>
                <a:lnTo>
                  <a:pt x="17" y="9"/>
                </a:lnTo>
                <a:lnTo>
                  <a:pt x="17"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4" name="Freeform 38"/>
          <p:cNvSpPr>
            <a:spLocks/>
          </p:cNvSpPr>
          <p:nvPr/>
        </p:nvSpPr>
        <p:spPr bwMode="auto">
          <a:xfrm>
            <a:off x="2940050" y="3436939"/>
            <a:ext cx="20638" cy="39687"/>
          </a:xfrm>
          <a:custGeom>
            <a:avLst/>
            <a:gdLst>
              <a:gd name="T0" fmla="*/ 2 w 13"/>
              <a:gd name="T1" fmla="*/ 13 h 25"/>
              <a:gd name="T2" fmla="*/ 3 w 13"/>
              <a:gd name="T3" fmla="*/ 14 h 25"/>
              <a:gd name="T4" fmla="*/ 3 w 13"/>
              <a:gd name="T5" fmla="*/ 14 h 25"/>
              <a:gd name="T6" fmla="*/ 3 w 13"/>
              <a:gd name="T7" fmla="*/ 16 h 25"/>
              <a:gd name="T8" fmla="*/ 3 w 13"/>
              <a:gd name="T9" fmla="*/ 17 h 25"/>
              <a:gd name="T10" fmla="*/ 3 w 13"/>
              <a:gd name="T11" fmla="*/ 18 h 25"/>
              <a:gd name="T12" fmla="*/ 4 w 13"/>
              <a:gd name="T13" fmla="*/ 18 h 25"/>
              <a:gd name="T14" fmla="*/ 5 w 13"/>
              <a:gd name="T15" fmla="*/ 19 h 25"/>
              <a:gd name="T16" fmla="*/ 5 w 13"/>
              <a:gd name="T17" fmla="*/ 21 h 25"/>
              <a:gd name="T18" fmla="*/ 5 w 13"/>
              <a:gd name="T19" fmla="*/ 22 h 25"/>
              <a:gd name="T20" fmla="*/ 6 w 13"/>
              <a:gd name="T21" fmla="*/ 22 h 25"/>
              <a:gd name="T22" fmla="*/ 7 w 13"/>
              <a:gd name="T23" fmla="*/ 22 h 25"/>
              <a:gd name="T24" fmla="*/ 7 w 13"/>
              <a:gd name="T25" fmla="*/ 23 h 25"/>
              <a:gd name="T26" fmla="*/ 8 w 13"/>
              <a:gd name="T27" fmla="*/ 23 h 25"/>
              <a:gd name="T28" fmla="*/ 9 w 13"/>
              <a:gd name="T29" fmla="*/ 24 h 25"/>
              <a:gd name="T30" fmla="*/ 9 w 13"/>
              <a:gd name="T31" fmla="*/ 24 h 25"/>
              <a:gd name="T32" fmla="*/ 10 w 13"/>
              <a:gd name="T33" fmla="*/ 23 h 25"/>
              <a:gd name="T34" fmla="*/ 11 w 13"/>
              <a:gd name="T35" fmla="*/ 23 h 25"/>
              <a:gd name="T36" fmla="*/ 11 w 13"/>
              <a:gd name="T37" fmla="*/ 22 h 25"/>
              <a:gd name="T38" fmla="*/ 11 w 13"/>
              <a:gd name="T39" fmla="*/ 22 h 25"/>
              <a:gd name="T40" fmla="*/ 12 w 13"/>
              <a:gd name="T41" fmla="*/ 21 h 25"/>
              <a:gd name="T42" fmla="*/ 12 w 13"/>
              <a:gd name="T43" fmla="*/ 20 h 25"/>
              <a:gd name="T44" fmla="*/ 12 w 13"/>
              <a:gd name="T45" fmla="*/ 18 h 25"/>
              <a:gd name="T46" fmla="*/ 12 w 13"/>
              <a:gd name="T47" fmla="*/ 18 h 25"/>
              <a:gd name="T48" fmla="*/ 12 w 13"/>
              <a:gd name="T49" fmla="*/ 17 h 25"/>
              <a:gd name="T50" fmla="*/ 11 w 13"/>
              <a:gd name="T51" fmla="*/ 16 h 25"/>
              <a:gd name="T52" fmla="*/ 11 w 13"/>
              <a:gd name="T53" fmla="*/ 14 h 25"/>
              <a:gd name="T54" fmla="*/ 11 w 13"/>
              <a:gd name="T55" fmla="*/ 14 h 25"/>
              <a:gd name="T56" fmla="*/ 11 w 13"/>
              <a:gd name="T57" fmla="*/ 13 h 25"/>
              <a:gd name="T58" fmla="*/ 11 w 13"/>
              <a:gd name="T59" fmla="*/ 12 h 25"/>
              <a:gd name="T60" fmla="*/ 11 w 13"/>
              <a:gd name="T61" fmla="*/ 11 h 25"/>
              <a:gd name="T62" fmla="*/ 10 w 13"/>
              <a:gd name="T63" fmla="*/ 10 h 25"/>
              <a:gd name="T64" fmla="*/ 10 w 13"/>
              <a:gd name="T65" fmla="*/ 10 h 25"/>
              <a:gd name="T66" fmla="*/ 10 w 13"/>
              <a:gd name="T67" fmla="*/ 9 h 25"/>
              <a:gd name="T68" fmla="*/ 9 w 13"/>
              <a:gd name="T69" fmla="*/ 8 h 25"/>
              <a:gd name="T70" fmla="*/ 9 w 13"/>
              <a:gd name="T71" fmla="*/ 7 h 25"/>
              <a:gd name="T72" fmla="*/ 9 w 13"/>
              <a:gd name="T73" fmla="*/ 6 h 25"/>
              <a:gd name="T74" fmla="*/ 8 w 13"/>
              <a:gd name="T75" fmla="*/ 5 h 25"/>
              <a:gd name="T76" fmla="*/ 7 w 13"/>
              <a:gd name="T77" fmla="*/ 4 h 25"/>
              <a:gd name="T78" fmla="*/ 7 w 13"/>
              <a:gd name="T79" fmla="*/ 3 h 25"/>
              <a:gd name="T80" fmla="*/ 7 w 13"/>
              <a:gd name="T81" fmla="*/ 2 h 25"/>
              <a:gd name="T82" fmla="*/ 6 w 13"/>
              <a:gd name="T83" fmla="*/ 2 h 25"/>
              <a:gd name="T84" fmla="*/ 5 w 13"/>
              <a:gd name="T85" fmla="*/ 1 h 25"/>
              <a:gd name="T86" fmla="*/ 5 w 13"/>
              <a:gd name="T87" fmla="*/ 0 h 25"/>
              <a:gd name="T88" fmla="*/ 4 w 13"/>
              <a:gd name="T89" fmla="*/ 0 h 25"/>
              <a:gd name="T90" fmla="*/ 3 w 13"/>
              <a:gd name="T91" fmla="*/ 0 h 25"/>
              <a:gd name="T92" fmla="*/ 3 w 13"/>
              <a:gd name="T93" fmla="*/ 0 h 25"/>
              <a:gd name="T94" fmla="*/ 2 w 13"/>
              <a:gd name="T95" fmla="*/ 0 h 25"/>
              <a:gd name="T96" fmla="*/ 1 w 13"/>
              <a:gd name="T97" fmla="*/ 1 h 25"/>
              <a:gd name="T98" fmla="*/ 1 w 13"/>
              <a:gd name="T99" fmla="*/ 2 h 25"/>
              <a:gd name="T100" fmla="*/ 0 w 13"/>
              <a:gd name="T101" fmla="*/ 2 h 25"/>
              <a:gd name="T102" fmla="*/ 0 w 13"/>
              <a:gd name="T103" fmla="*/ 3 h 25"/>
              <a:gd name="T104" fmla="*/ 0 w 13"/>
              <a:gd name="T105" fmla="*/ 4 h 25"/>
              <a:gd name="T106" fmla="*/ 0 w 13"/>
              <a:gd name="T107" fmla="*/ 6 h 25"/>
              <a:gd name="T108" fmla="*/ 0 w 13"/>
              <a:gd name="T109" fmla="*/ 6 h 25"/>
              <a:gd name="T110" fmla="*/ 1 w 13"/>
              <a:gd name="T111" fmla="*/ 7 h 25"/>
              <a:gd name="T112" fmla="*/ 1 w 13"/>
              <a:gd name="T113" fmla="*/ 9 h 25"/>
              <a:gd name="T114" fmla="*/ 1 w 13"/>
              <a:gd name="T115" fmla="*/ 10 h 25"/>
              <a:gd name="T116" fmla="*/ 1 w 13"/>
              <a:gd name="T117" fmla="*/ 10 h 25"/>
              <a:gd name="T118" fmla="*/ 1 w 13"/>
              <a:gd name="T119" fmla="*/ 11 h 25"/>
              <a:gd name="T120" fmla="*/ 2 w 13"/>
              <a:gd name="T121" fmla="*/ 12 h 25"/>
              <a:gd name="T122" fmla="*/ 2 w 13"/>
              <a:gd name="T1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5">
                <a:moveTo>
                  <a:pt x="2" y="13"/>
                </a:moveTo>
                <a:lnTo>
                  <a:pt x="3" y="14"/>
                </a:lnTo>
                <a:lnTo>
                  <a:pt x="3" y="14"/>
                </a:lnTo>
                <a:lnTo>
                  <a:pt x="3" y="16"/>
                </a:lnTo>
                <a:lnTo>
                  <a:pt x="3" y="17"/>
                </a:lnTo>
                <a:lnTo>
                  <a:pt x="3" y="18"/>
                </a:lnTo>
                <a:lnTo>
                  <a:pt x="4" y="18"/>
                </a:lnTo>
                <a:lnTo>
                  <a:pt x="5" y="19"/>
                </a:lnTo>
                <a:lnTo>
                  <a:pt x="5" y="21"/>
                </a:lnTo>
                <a:lnTo>
                  <a:pt x="5" y="22"/>
                </a:lnTo>
                <a:lnTo>
                  <a:pt x="6" y="22"/>
                </a:lnTo>
                <a:lnTo>
                  <a:pt x="7" y="22"/>
                </a:lnTo>
                <a:lnTo>
                  <a:pt x="7" y="23"/>
                </a:lnTo>
                <a:lnTo>
                  <a:pt x="8" y="23"/>
                </a:lnTo>
                <a:lnTo>
                  <a:pt x="9" y="24"/>
                </a:lnTo>
                <a:lnTo>
                  <a:pt x="9" y="24"/>
                </a:lnTo>
                <a:lnTo>
                  <a:pt x="10" y="23"/>
                </a:lnTo>
                <a:lnTo>
                  <a:pt x="11" y="23"/>
                </a:lnTo>
                <a:lnTo>
                  <a:pt x="11" y="22"/>
                </a:lnTo>
                <a:lnTo>
                  <a:pt x="11" y="22"/>
                </a:lnTo>
                <a:lnTo>
                  <a:pt x="12" y="21"/>
                </a:lnTo>
                <a:lnTo>
                  <a:pt x="12" y="20"/>
                </a:lnTo>
                <a:lnTo>
                  <a:pt x="12" y="18"/>
                </a:lnTo>
                <a:lnTo>
                  <a:pt x="12" y="18"/>
                </a:lnTo>
                <a:lnTo>
                  <a:pt x="12" y="17"/>
                </a:lnTo>
                <a:lnTo>
                  <a:pt x="11" y="16"/>
                </a:lnTo>
                <a:lnTo>
                  <a:pt x="11" y="14"/>
                </a:lnTo>
                <a:lnTo>
                  <a:pt x="11" y="14"/>
                </a:lnTo>
                <a:lnTo>
                  <a:pt x="11" y="13"/>
                </a:lnTo>
                <a:lnTo>
                  <a:pt x="11" y="12"/>
                </a:lnTo>
                <a:lnTo>
                  <a:pt x="11" y="11"/>
                </a:lnTo>
                <a:lnTo>
                  <a:pt x="10" y="10"/>
                </a:lnTo>
                <a:lnTo>
                  <a:pt x="10" y="10"/>
                </a:lnTo>
                <a:lnTo>
                  <a:pt x="10" y="9"/>
                </a:lnTo>
                <a:lnTo>
                  <a:pt x="9" y="8"/>
                </a:lnTo>
                <a:lnTo>
                  <a:pt x="9" y="7"/>
                </a:lnTo>
                <a:lnTo>
                  <a:pt x="9" y="6"/>
                </a:lnTo>
                <a:lnTo>
                  <a:pt x="8" y="5"/>
                </a:lnTo>
                <a:lnTo>
                  <a:pt x="7" y="4"/>
                </a:lnTo>
                <a:lnTo>
                  <a:pt x="7" y="3"/>
                </a:lnTo>
                <a:lnTo>
                  <a:pt x="7" y="2"/>
                </a:lnTo>
                <a:lnTo>
                  <a:pt x="6" y="2"/>
                </a:lnTo>
                <a:lnTo>
                  <a:pt x="5" y="1"/>
                </a:lnTo>
                <a:lnTo>
                  <a:pt x="5" y="0"/>
                </a:lnTo>
                <a:lnTo>
                  <a:pt x="4" y="0"/>
                </a:lnTo>
                <a:lnTo>
                  <a:pt x="3" y="0"/>
                </a:lnTo>
                <a:lnTo>
                  <a:pt x="3" y="0"/>
                </a:lnTo>
                <a:lnTo>
                  <a:pt x="2" y="0"/>
                </a:lnTo>
                <a:lnTo>
                  <a:pt x="1" y="1"/>
                </a:lnTo>
                <a:lnTo>
                  <a:pt x="1" y="2"/>
                </a:lnTo>
                <a:lnTo>
                  <a:pt x="0" y="2"/>
                </a:lnTo>
                <a:lnTo>
                  <a:pt x="0" y="3"/>
                </a:lnTo>
                <a:lnTo>
                  <a:pt x="0" y="4"/>
                </a:lnTo>
                <a:lnTo>
                  <a:pt x="0" y="6"/>
                </a:lnTo>
                <a:lnTo>
                  <a:pt x="0" y="6"/>
                </a:lnTo>
                <a:lnTo>
                  <a:pt x="1" y="7"/>
                </a:lnTo>
                <a:lnTo>
                  <a:pt x="1" y="9"/>
                </a:lnTo>
                <a:lnTo>
                  <a:pt x="1" y="10"/>
                </a:lnTo>
                <a:lnTo>
                  <a:pt x="1" y="10"/>
                </a:lnTo>
                <a:lnTo>
                  <a:pt x="1" y="11"/>
                </a:lnTo>
                <a:lnTo>
                  <a:pt x="2" y="12"/>
                </a:lnTo>
                <a:lnTo>
                  <a:pt x="2" y="1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5" name="Freeform 39"/>
          <p:cNvSpPr>
            <a:spLocks/>
          </p:cNvSpPr>
          <p:nvPr/>
        </p:nvSpPr>
        <p:spPr bwMode="auto">
          <a:xfrm>
            <a:off x="2655888" y="3176588"/>
            <a:ext cx="93662" cy="88900"/>
          </a:xfrm>
          <a:custGeom>
            <a:avLst/>
            <a:gdLst>
              <a:gd name="T0" fmla="*/ 11 w 59"/>
              <a:gd name="T1" fmla="*/ 32 h 56"/>
              <a:gd name="T2" fmla="*/ 10 w 59"/>
              <a:gd name="T3" fmla="*/ 30 h 56"/>
              <a:gd name="T4" fmla="*/ 12 w 59"/>
              <a:gd name="T5" fmla="*/ 28 h 56"/>
              <a:gd name="T6" fmla="*/ 12 w 59"/>
              <a:gd name="T7" fmla="*/ 25 h 56"/>
              <a:gd name="T8" fmla="*/ 11 w 59"/>
              <a:gd name="T9" fmla="*/ 22 h 56"/>
              <a:gd name="T10" fmla="*/ 12 w 59"/>
              <a:gd name="T11" fmla="*/ 19 h 56"/>
              <a:gd name="T12" fmla="*/ 10 w 59"/>
              <a:gd name="T13" fmla="*/ 18 h 56"/>
              <a:gd name="T14" fmla="*/ 6 w 59"/>
              <a:gd name="T15" fmla="*/ 18 h 56"/>
              <a:gd name="T16" fmla="*/ 5 w 59"/>
              <a:gd name="T17" fmla="*/ 16 h 56"/>
              <a:gd name="T18" fmla="*/ 5 w 59"/>
              <a:gd name="T19" fmla="*/ 14 h 56"/>
              <a:gd name="T20" fmla="*/ 5 w 59"/>
              <a:gd name="T21" fmla="*/ 10 h 56"/>
              <a:gd name="T22" fmla="*/ 5 w 59"/>
              <a:gd name="T23" fmla="*/ 8 h 56"/>
              <a:gd name="T24" fmla="*/ 6 w 59"/>
              <a:gd name="T25" fmla="*/ 6 h 56"/>
              <a:gd name="T26" fmla="*/ 8 w 59"/>
              <a:gd name="T27" fmla="*/ 5 h 56"/>
              <a:gd name="T28" fmla="*/ 9 w 59"/>
              <a:gd name="T29" fmla="*/ 3 h 56"/>
              <a:gd name="T30" fmla="*/ 7 w 59"/>
              <a:gd name="T31" fmla="*/ 2 h 56"/>
              <a:gd name="T32" fmla="*/ 5 w 59"/>
              <a:gd name="T33" fmla="*/ 0 h 56"/>
              <a:gd name="T34" fmla="*/ 3 w 59"/>
              <a:gd name="T35" fmla="*/ 2 h 56"/>
              <a:gd name="T36" fmla="*/ 3 w 59"/>
              <a:gd name="T37" fmla="*/ 5 h 56"/>
              <a:gd name="T38" fmla="*/ 3 w 59"/>
              <a:gd name="T39" fmla="*/ 8 h 56"/>
              <a:gd name="T40" fmla="*/ 3 w 59"/>
              <a:gd name="T41" fmla="*/ 11 h 56"/>
              <a:gd name="T42" fmla="*/ 3 w 59"/>
              <a:gd name="T43" fmla="*/ 14 h 56"/>
              <a:gd name="T44" fmla="*/ 2 w 59"/>
              <a:gd name="T45" fmla="*/ 16 h 56"/>
              <a:gd name="T46" fmla="*/ 2 w 59"/>
              <a:gd name="T47" fmla="*/ 19 h 56"/>
              <a:gd name="T48" fmla="*/ 1 w 59"/>
              <a:gd name="T49" fmla="*/ 23 h 56"/>
              <a:gd name="T50" fmla="*/ 0 w 59"/>
              <a:gd name="T51" fmla="*/ 26 h 56"/>
              <a:gd name="T52" fmla="*/ 0 w 59"/>
              <a:gd name="T53" fmla="*/ 30 h 56"/>
              <a:gd name="T54" fmla="*/ 1 w 59"/>
              <a:gd name="T55" fmla="*/ 32 h 56"/>
              <a:gd name="T56" fmla="*/ 3 w 59"/>
              <a:gd name="T57" fmla="*/ 33 h 56"/>
              <a:gd name="T58" fmla="*/ 4 w 59"/>
              <a:gd name="T59" fmla="*/ 36 h 56"/>
              <a:gd name="T60" fmla="*/ 5 w 59"/>
              <a:gd name="T61" fmla="*/ 39 h 56"/>
              <a:gd name="T62" fmla="*/ 8 w 59"/>
              <a:gd name="T63" fmla="*/ 40 h 56"/>
              <a:gd name="T64" fmla="*/ 12 w 59"/>
              <a:gd name="T65" fmla="*/ 40 h 56"/>
              <a:gd name="T66" fmla="*/ 15 w 59"/>
              <a:gd name="T67" fmla="*/ 39 h 56"/>
              <a:gd name="T68" fmla="*/ 17 w 59"/>
              <a:gd name="T69" fmla="*/ 38 h 56"/>
              <a:gd name="T70" fmla="*/ 19 w 59"/>
              <a:gd name="T71" fmla="*/ 39 h 56"/>
              <a:gd name="T72" fmla="*/ 21 w 59"/>
              <a:gd name="T73" fmla="*/ 40 h 56"/>
              <a:gd name="T74" fmla="*/ 24 w 59"/>
              <a:gd name="T75" fmla="*/ 41 h 56"/>
              <a:gd name="T76" fmla="*/ 28 w 59"/>
              <a:gd name="T77" fmla="*/ 43 h 56"/>
              <a:gd name="T78" fmla="*/ 32 w 59"/>
              <a:gd name="T79" fmla="*/ 45 h 56"/>
              <a:gd name="T80" fmla="*/ 36 w 59"/>
              <a:gd name="T81" fmla="*/ 48 h 56"/>
              <a:gd name="T82" fmla="*/ 42 w 59"/>
              <a:gd name="T83" fmla="*/ 49 h 56"/>
              <a:gd name="T84" fmla="*/ 46 w 59"/>
              <a:gd name="T85" fmla="*/ 49 h 56"/>
              <a:gd name="T86" fmla="*/ 51 w 59"/>
              <a:gd name="T87" fmla="*/ 50 h 56"/>
              <a:gd name="T88" fmla="*/ 55 w 59"/>
              <a:gd name="T89" fmla="*/ 54 h 56"/>
              <a:gd name="T90" fmla="*/ 58 w 59"/>
              <a:gd name="T91" fmla="*/ 52 h 56"/>
              <a:gd name="T92" fmla="*/ 57 w 59"/>
              <a:gd name="T93" fmla="*/ 50 h 56"/>
              <a:gd name="T94" fmla="*/ 56 w 59"/>
              <a:gd name="T95" fmla="*/ 48 h 56"/>
              <a:gd name="T96" fmla="*/ 53 w 59"/>
              <a:gd name="T97" fmla="*/ 48 h 56"/>
              <a:gd name="T98" fmla="*/ 51 w 59"/>
              <a:gd name="T99" fmla="*/ 47 h 56"/>
              <a:gd name="T100" fmla="*/ 46 w 59"/>
              <a:gd name="T101" fmla="*/ 47 h 56"/>
              <a:gd name="T102" fmla="*/ 41 w 59"/>
              <a:gd name="T103" fmla="*/ 45 h 56"/>
              <a:gd name="T104" fmla="*/ 35 w 59"/>
              <a:gd name="T105" fmla="*/ 43 h 56"/>
              <a:gd name="T106" fmla="*/ 31 w 59"/>
              <a:gd name="T107" fmla="*/ 41 h 56"/>
              <a:gd name="T108" fmla="*/ 27 w 59"/>
              <a:gd name="T109" fmla="*/ 39 h 56"/>
              <a:gd name="T110" fmla="*/ 24 w 59"/>
              <a:gd name="T111" fmla="*/ 37 h 56"/>
              <a:gd name="T112" fmla="*/ 23 w 59"/>
              <a:gd name="T113" fmla="*/ 35 h 56"/>
              <a:gd name="T114" fmla="*/ 22 w 59"/>
              <a:gd name="T115" fmla="*/ 32 h 56"/>
              <a:gd name="T116" fmla="*/ 20 w 59"/>
              <a:gd name="T117" fmla="*/ 31 h 56"/>
              <a:gd name="T118" fmla="*/ 16 w 59"/>
              <a:gd name="T119" fmla="*/ 31 h 56"/>
              <a:gd name="T120" fmla="*/ 15 w 59"/>
              <a:gd name="T121" fmla="*/ 32 h 56"/>
              <a:gd name="T122" fmla="*/ 13 w 59"/>
              <a:gd name="T123" fmla="*/ 32 h 56"/>
              <a:gd name="T124" fmla="*/ 12 w 59"/>
              <a:gd name="T125"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56">
                <a:moveTo>
                  <a:pt x="11" y="32"/>
                </a:moveTo>
                <a:lnTo>
                  <a:pt x="11" y="32"/>
                </a:lnTo>
                <a:lnTo>
                  <a:pt x="11" y="32"/>
                </a:lnTo>
                <a:lnTo>
                  <a:pt x="10" y="32"/>
                </a:lnTo>
                <a:lnTo>
                  <a:pt x="10" y="31"/>
                </a:lnTo>
                <a:lnTo>
                  <a:pt x="10" y="30"/>
                </a:lnTo>
                <a:lnTo>
                  <a:pt x="11" y="29"/>
                </a:lnTo>
                <a:lnTo>
                  <a:pt x="12" y="29"/>
                </a:lnTo>
                <a:lnTo>
                  <a:pt x="12" y="28"/>
                </a:lnTo>
                <a:lnTo>
                  <a:pt x="12" y="27"/>
                </a:lnTo>
                <a:lnTo>
                  <a:pt x="12" y="26"/>
                </a:lnTo>
                <a:lnTo>
                  <a:pt x="12" y="25"/>
                </a:lnTo>
                <a:lnTo>
                  <a:pt x="11" y="23"/>
                </a:lnTo>
                <a:lnTo>
                  <a:pt x="11" y="23"/>
                </a:lnTo>
                <a:lnTo>
                  <a:pt x="11" y="22"/>
                </a:lnTo>
                <a:lnTo>
                  <a:pt x="11" y="21"/>
                </a:lnTo>
                <a:lnTo>
                  <a:pt x="12" y="20"/>
                </a:lnTo>
                <a:lnTo>
                  <a:pt x="12" y="19"/>
                </a:lnTo>
                <a:lnTo>
                  <a:pt x="11" y="19"/>
                </a:lnTo>
                <a:lnTo>
                  <a:pt x="11" y="18"/>
                </a:lnTo>
                <a:lnTo>
                  <a:pt x="10" y="18"/>
                </a:lnTo>
                <a:lnTo>
                  <a:pt x="9" y="18"/>
                </a:lnTo>
                <a:lnTo>
                  <a:pt x="8" y="18"/>
                </a:lnTo>
                <a:lnTo>
                  <a:pt x="6" y="18"/>
                </a:lnTo>
                <a:lnTo>
                  <a:pt x="5" y="17"/>
                </a:lnTo>
                <a:lnTo>
                  <a:pt x="5" y="17"/>
                </a:lnTo>
                <a:lnTo>
                  <a:pt x="5" y="16"/>
                </a:lnTo>
                <a:lnTo>
                  <a:pt x="5" y="15"/>
                </a:lnTo>
                <a:lnTo>
                  <a:pt x="5" y="14"/>
                </a:lnTo>
                <a:lnTo>
                  <a:pt x="5" y="14"/>
                </a:lnTo>
                <a:lnTo>
                  <a:pt x="5" y="13"/>
                </a:lnTo>
                <a:lnTo>
                  <a:pt x="5" y="12"/>
                </a:lnTo>
                <a:lnTo>
                  <a:pt x="5" y="10"/>
                </a:lnTo>
                <a:lnTo>
                  <a:pt x="5" y="10"/>
                </a:lnTo>
                <a:lnTo>
                  <a:pt x="5" y="9"/>
                </a:lnTo>
                <a:lnTo>
                  <a:pt x="5" y="8"/>
                </a:lnTo>
                <a:lnTo>
                  <a:pt x="5" y="7"/>
                </a:lnTo>
                <a:lnTo>
                  <a:pt x="6" y="7"/>
                </a:lnTo>
                <a:lnTo>
                  <a:pt x="6" y="6"/>
                </a:lnTo>
                <a:lnTo>
                  <a:pt x="7" y="5"/>
                </a:lnTo>
                <a:lnTo>
                  <a:pt x="7" y="5"/>
                </a:lnTo>
                <a:lnTo>
                  <a:pt x="8" y="5"/>
                </a:lnTo>
                <a:lnTo>
                  <a:pt x="8" y="4"/>
                </a:lnTo>
                <a:lnTo>
                  <a:pt x="9" y="4"/>
                </a:lnTo>
                <a:lnTo>
                  <a:pt x="9" y="3"/>
                </a:lnTo>
                <a:lnTo>
                  <a:pt x="9" y="2"/>
                </a:lnTo>
                <a:lnTo>
                  <a:pt x="8" y="2"/>
                </a:lnTo>
                <a:lnTo>
                  <a:pt x="7" y="2"/>
                </a:lnTo>
                <a:lnTo>
                  <a:pt x="6" y="2"/>
                </a:lnTo>
                <a:lnTo>
                  <a:pt x="5" y="1"/>
                </a:lnTo>
                <a:lnTo>
                  <a:pt x="5" y="0"/>
                </a:lnTo>
                <a:lnTo>
                  <a:pt x="4" y="0"/>
                </a:lnTo>
                <a:lnTo>
                  <a:pt x="4" y="1"/>
                </a:lnTo>
                <a:lnTo>
                  <a:pt x="3" y="2"/>
                </a:lnTo>
                <a:lnTo>
                  <a:pt x="3" y="3"/>
                </a:lnTo>
                <a:lnTo>
                  <a:pt x="3" y="4"/>
                </a:lnTo>
                <a:lnTo>
                  <a:pt x="3" y="5"/>
                </a:lnTo>
                <a:lnTo>
                  <a:pt x="3" y="5"/>
                </a:lnTo>
                <a:lnTo>
                  <a:pt x="3" y="6"/>
                </a:lnTo>
                <a:lnTo>
                  <a:pt x="3" y="8"/>
                </a:lnTo>
                <a:lnTo>
                  <a:pt x="3" y="9"/>
                </a:lnTo>
                <a:lnTo>
                  <a:pt x="3" y="10"/>
                </a:lnTo>
                <a:lnTo>
                  <a:pt x="3" y="11"/>
                </a:lnTo>
                <a:lnTo>
                  <a:pt x="3" y="12"/>
                </a:lnTo>
                <a:lnTo>
                  <a:pt x="3" y="13"/>
                </a:lnTo>
                <a:lnTo>
                  <a:pt x="3" y="14"/>
                </a:lnTo>
                <a:lnTo>
                  <a:pt x="3" y="14"/>
                </a:lnTo>
                <a:lnTo>
                  <a:pt x="3" y="15"/>
                </a:lnTo>
                <a:lnTo>
                  <a:pt x="2" y="16"/>
                </a:lnTo>
                <a:lnTo>
                  <a:pt x="2" y="17"/>
                </a:lnTo>
                <a:lnTo>
                  <a:pt x="2" y="18"/>
                </a:lnTo>
                <a:lnTo>
                  <a:pt x="2" y="19"/>
                </a:lnTo>
                <a:lnTo>
                  <a:pt x="1" y="21"/>
                </a:lnTo>
                <a:lnTo>
                  <a:pt x="1" y="22"/>
                </a:lnTo>
                <a:lnTo>
                  <a:pt x="1" y="23"/>
                </a:lnTo>
                <a:lnTo>
                  <a:pt x="1" y="23"/>
                </a:lnTo>
                <a:lnTo>
                  <a:pt x="1" y="25"/>
                </a:lnTo>
                <a:lnTo>
                  <a:pt x="0" y="26"/>
                </a:lnTo>
                <a:lnTo>
                  <a:pt x="0" y="28"/>
                </a:lnTo>
                <a:lnTo>
                  <a:pt x="0" y="29"/>
                </a:lnTo>
                <a:lnTo>
                  <a:pt x="0" y="30"/>
                </a:lnTo>
                <a:lnTo>
                  <a:pt x="1" y="31"/>
                </a:lnTo>
                <a:lnTo>
                  <a:pt x="1" y="32"/>
                </a:lnTo>
                <a:lnTo>
                  <a:pt x="1" y="32"/>
                </a:lnTo>
                <a:lnTo>
                  <a:pt x="2" y="32"/>
                </a:lnTo>
                <a:lnTo>
                  <a:pt x="2" y="33"/>
                </a:lnTo>
                <a:lnTo>
                  <a:pt x="3" y="33"/>
                </a:lnTo>
                <a:lnTo>
                  <a:pt x="3" y="34"/>
                </a:lnTo>
                <a:lnTo>
                  <a:pt x="4" y="35"/>
                </a:lnTo>
                <a:lnTo>
                  <a:pt x="4" y="36"/>
                </a:lnTo>
                <a:lnTo>
                  <a:pt x="5" y="37"/>
                </a:lnTo>
                <a:lnTo>
                  <a:pt x="5" y="38"/>
                </a:lnTo>
                <a:lnTo>
                  <a:pt x="5" y="39"/>
                </a:lnTo>
                <a:lnTo>
                  <a:pt x="6" y="40"/>
                </a:lnTo>
                <a:lnTo>
                  <a:pt x="7" y="40"/>
                </a:lnTo>
                <a:lnTo>
                  <a:pt x="8" y="40"/>
                </a:lnTo>
                <a:lnTo>
                  <a:pt x="10" y="40"/>
                </a:lnTo>
                <a:lnTo>
                  <a:pt x="11" y="40"/>
                </a:lnTo>
                <a:lnTo>
                  <a:pt x="12" y="40"/>
                </a:lnTo>
                <a:lnTo>
                  <a:pt x="13" y="40"/>
                </a:lnTo>
                <a:lnTo>
                  <a:pt x="14" y="40"/>
                </a:lnTo>
                <a:lnTo>
                  <a:pt x="15" y="39"/>
                </a:lnTo>
                <a:lnTo>
                  <a:pt x="15" y="39"/>
                </a:lnTo>
                <a:lnTo>
                  <a:pt x="16" y="39"/>
                </a:lnTo>
                <a:lnTo>
                  <a:pt x="17" y="38"/>
                </a:lnTo>
                <a:lnTo>
                  <a:pt x="18" y="38"/>
                </a:lnTo>
                <a:lnTo>
                  <a:pt x="18" y="39"/>
                </a:lnTo>
                <a:lnTo>
                  <a:pt x="19" y="39"/>
                </a:lnTo>
                <a:lnTo>
                  <a:pt x="20" y="39"/>
                </a:lnTo>
                <a:lnTo>
                  <a:pt x="20" y="40"/>
                </a:lnTo>
                <a:lnTo>
                  <a:pt x="21" y="40"/>
                </a:lnTo>
                <a:lnTo>
                  <a:pt x="22" y="40"/>
                </a:lnTo>
                <a:lnTo>
                  <a:pt x="24" y="41"/>
                </a:lnTo>
                <a:lnTo>
                  <a:pt x="24" y="41"/>
                </a:lnTo>
                <a:lnTo>
                  <a:pt x="26" y="42"/>
                </a:lnTo>
                <a:lnTo>
                  <a:pt x="27" y="42"/>
                </a:lnTo>
                <a:lnTo>
                  <a:pt x="28" y="43"/>
                </a:lnTo>
                <a:lnTo>
                  <a:pt x="29" y="44"/>
                </a:lnTo>
                <a:lnTo>
                  <a:pt x="31" y="45"/>
                </a:lnTo>
                <a:lnTo>
                  <a:pt x="32" y="45"/>
                </a:lnTo>
                <a:lnTo>
                  <a:pt x="34" y="46"/>
                </a:lnTo>
                <a:lnTo>
                  <a:pt x="34" y="47"/>
                </a:lnTo>
                <a:lnTo>
                  <a:pt x="36" y="48"/>
                </a:lnTo>
                <a:lnTo>
                  <a:pt x="38" y="48"/>
                </a:lnTo>
                <a:lnTo>
                  <a:pt x="40" y="48"/>
                </a:lnTo>
                <a:lnTo>
                  <a:pt x="42" y="49"/>
                </a:lnTo>
                <a:lnTo>
                  <a:pt x="43" y="49"/>
                </a:lnTo>
                <a:lnTo>
                  <a:pt x="44" y="49"/>
                </a:lnTo>
                <a:lnTo>
                  <a:pt x="46" y="49"/>
                </a:lnTo>
                <a:lnTo>
                  <a:pt x="48" y="50"/>
                </a:lnTo>
                <a:lnTo>
                  <a:pt x="49" y="50"/>
                </a:lnTo>
                <a:lnTo>
                  <a:pt x="51" y="50"/>
                </a:lnTo>
                <a:lnTo>
                  <a:pt x="53" y="51"/>
                </a:lnTo>
                <a:lnTo>
                  <a:pt x="54" y="52"/>
                </a:lnTo>
                <a:lnTo>
                  <a:pt x="55" y="54"/>
                </a:lnTo>
                <a:lnTo>
                  <a:pt x="57" y="55"/>
                </a:lnTo>
                <a:lnTo>
                  <a:pt x="58" y="54"/>
                </a:lnTo>
                <a:lnTo>
                  <a:pt x="58" y="52"/>
                </a:lnTo>
                <a:lnTo>
                  <a:pt x="58" y="51"/>
                </a:lnTo>
                <a:lnTo>
                  <a:pt x="58" y="50"/>
                </a:lnTo>
                <a:lnTo>
                  <a:pt x="57" y="50"/>
                </a:lnTo>
                <a:lnTo>
                  <a:pt x="57" y="49"/>
                </a:lnTo>
                <a:lnTo>
                  <a:pt x="56" y="49"/>
                </a:lnTo>
                <a:lnTo>
                  <a:pt x="56" y="48"/>
                </a:lnTo>
                <a:lnTo>
                  <a:pt x="55" y="48"/>
                </a:lnTo>
                <a:lnTo>
                  <a:pt x="54" y="48"/>
                </a:lnTo>
                <a:lnTo>
                  <a:pt x="53" y="48"/>
                </a:lnTo>
                <a:lnTo>
                  <a:pt x="53" y="48"/>
                </a:lnTo>
                <a:lnTo>
                  <a:pt x="52" y="48"/>
                </a:lnTo>
                <a:lnTo>
                  <a:pt x="51" y="47"/>
                </a:lnTo>
                <a:lnTo>
                  <a:pt x="49" y="47"/>
                </a:lnTo>
                <a:lnTo>
                  <a:pt x="48" y="47"/>
                </a:lnTo>
                <a:lnTo>
                  <a:pt x="46" y="47"/>
                </a:lnTo>
                <a:lnTo>
                  <a:pt x="44" y="46"/>
                </a:lnTo>
                <a:lnTo>
                  <a:pt x="43" y="46"/>
                </a:lnTo>
                <a:lnTo>
                  <a:pt x="41" y="45"/>
                </a:lnTo>
                <a:lnTo>
                  <a:pt x="39" y="44"/>
                </a:lnTo>
                <a:lnTo>
                  <a:pt x="37" y="44"/>
                </a:lnTo>
                <a:lnTo>
                  <a:pt x="35" y="43"/>
                </a:lnTo>
                <a:lnTo>
                  <a:pt x="34" y="42"/>
                </a:lnTo>
                <a:lnTo>
                  <a:pt x="33" y="41"/>
                </a:lnTo>
                <a:lnTo>
                  <a:pt x="31" y="41"/>
                </a:lnTo>
                <a:lnTo>
                  <a:pt x="29" y="40"/>
                </a:lnTo>
                <a:lnTo>
                  <a:pt x="28" y="39"/>
                </a:lnTo>
                <a:lnTo>
                  <a:pt x="27" y="39"/>
                </a:lnTo>
                <a:lnTo>
                  <a:pt x="26" y="38"/>
                </a:lnTo>
                <a:lnTo>
                  <a:pt x="24" y="38"/>
                </a:lnTo>
                <a:lnTo>
                  <a:pt x="24" y="37"/>
                </a:lnTo>
                <a:lnTo>
                  <a:pt x="23" y="37"/>
                </a:lnTo>
                <a:lnTo>
                  <a:pt x="23" y="36"/>
                </a:lnTo>
                <a:lnTo>
                  <a:pt x="23" y="35"/>
                </a:lnTo>
                <a:lnTo>
                  <a:pt x="23" y="33"/>
                </a:lnTo>
                <a:lnTo>
                  <a:pt x="23" y="32"/>
                </a:lnTo>
                <a:lnTo>
                  <a:pt x="22" y="32"/>
                </a:lnTo>
                <a:lnTo>
                  <a:pt x="22" y="32"/>
                </a:lnTo>
                <a:lnTo>
                  <a:pt x="21" y="32"/>
                </a:lnTo>
                <a:lnTo>
                  <a:pt x="20" y="31"/>
                </a:lnTo>
                <a:lnTo>
                  <a:pt x="18" y="31"/>
                </a:lnTo>
                <a:lnTo>
                  <a:pt x="17" y="31"/>
                </a:lnTo>
                <a:lnTo>
                  <a:pt x="16" y="31"/>
                </a:lnTo>
                <a:lnTo>
                  <a:pt x="16" y="32"/>
                </a:lnTo>
                <a:lnTo>
                  <a:pt x="15" y="32"/>
                </a:lnTo>
                <a:lnTo>
                  <a:pt x="15" y="32"/>
                </a:lnTo>
                <a:lnTo>
                  <a:pt x="15" y="32"/>
                </a:lnTo>
                <a:lnTo>
                  <a:pt x="14" y="32"/>
                </a:lnTo>
                <a:lnTo>
                  <a:pt x="13" y="32"/>
                </a:lnTo>
                <a:lnTo>
                  <a:pt x="13" y="33"/>
                </a:lnTo>
                <a:lnTo>
                  <a:pt x="13" y="32"/>
                </a:lnTo>
                <a:lnTo>
                  <a:pt x="12" y="32"/>
                </a:lnTo>
                <a:lnTo>
                  <a:pt x="11" y="3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6" name="Freeform 40"/>
          <p:cNvSpPr>
            <a:spLocks/>
          </p:cNvSpPr>
          <p:nvPr/>
        </p:nvSpPr>
        <p:spPr bwMode="auto">
          <a:xfrm>
            <a:off x="2660651" y="3148013"/>
            <a:ext cx="4763" cy="17462"/>
          </a:xfrm>
          <a:custGeom>
            <a:avLst/>
            <a:gdLst>
              <a:gd name="T0" fmla="*/ 1 w 3"/>
              <a:gd name="T1" fmla="*/ 0 h 11"/>
              <a:gd name="T2" fmla="*/ 1 w 3"/>
              <a:gd name="T3" fmla="*/ 1 h 11"/>
              <a:gd name="T4" fmla="*/ 1 w 3"/>
              <a:gd name="T5" fmla="*/ 3 h 11"/>
              <a:gd name="T6" fmla="*/ 1 w 3"/>
              <a:gd name="T7" fmla="*/ 4 h 11"/>
              <a:gd name="T8" fmla="*/ 1 w 3"/>
              <a:gd name="T9" fmla="*/ 4 h 11"/>
              <a:gd name="T10" fmla="*/ 1 w 3"/>
              <a:gd name="T11" fmla="*/ 6 h 11"/>
              <a:gd name="T12" fmla="*/ 0 w 3"/>
              <a:gd name="T13" fmla="*/ 6 h 11"/>
              <a:gd name="T14" fmla="*/ 0 w 3"/>
              <a:gd name="T15" fmla="*/ 7 h 11"/>
              <a:gd name="T16" fmla="*/ 0 w 3"/>
              <a:gd name="T17" fmla="*/ 8 h 11"/>
              <a:gd name="T18" fmla="*/ 0 w 3"/>
              <a:gd name="T19" fmla="*/ 8 h 11"/>
              <a:gd name="T20" fmla="*/ 0 w 3"/>
              <a:gd name="T21" fmla="*/ 9 h 11"/>
              <a:gd name="T22" fmla="*/ 0 w 3"/>
              <a:gd name="T23" fmla="*/ 9 h 11"/>
              <a:gd name="T24" fmla="*/ 0 w 3"/>
              <a:gd name="T25" fmla="*/ 9 h 11"/>
              <a:gd name="T26" fmla="*/ 0 w 3"/>
              <a:gd name="T27" fmla="*/ 10 h 11"/>
              <a:gd name="T28" fmla="*/ 1 w 3"/>
              <a:gd name="T29" fmla="*/ 10 h 11"/>
              <a:gd name="T30" fmla="*/ 1 w 3"/>
              <a:gd name="T31" fmla="*/ 10 h 11"/>
              <a:gd name="T32" fmla="*/ 1 w 3"/>
              <a:gd name="T33" fmla="*/ 10 h 11"/>
              <a:gd name="T34" fmla="*/ 1 w 3"/>
              <a:gd name="T35" fmla="*/ 10 h 11"/>
              <a:gd name="T36" fmla="*/ 2 w 3"/>
              <a:gd name="T37" fmla="*/ 10 h 11"/>
              <a:gd name="T38" fmla="*/ 2 w 3"/>
              <a:gd name="T39" fmla="*/ 9 h 11"/>
              <a:gd name="T40" fmla="*/ 2 w 3"/>
              <a:gd name="T41" fmla="*/ 9 h 11"/>
              <a:gd name="T42" fmla="*/ 2 w 3"/>
              <a:gd name="T43" fmla="*/ 9 h 11"/>
              <a:gd name="T44" fmla="*/ 2 w 3"/>
              <a:gd name="T45" fmla="*/ 9 h 11"/>
              <a:gd name="T46" fmla="*/ 2 w 3"/>
              <a:gd name="T47" fmla="*/ 8 h 11"/>
              <a:gd name="T48" fmla="*/ 2 w 3"/>
              <a:gd name="T49" fmla="*/ 8 h 11"/>
              <a:gd name="T50" fmla="*/ 2 w 3"/>
              <a:gd name="T51" fmla="*/ 8 h 11"/>
              <a:gd name="T52" fmla="*/ 2 w 3"/>
              <a:gd name="T53" fmla="*/ 7 h 11"/>
              <a:gd name="T54" fmla="*/ 2 w 3"/>
              <a:gd name="T55" fmla="*/ 7 h 11"/>
              <a:gd name="T56" fmla="*/ 2 w 3"/>
              <a:gd name="T57" fmla="*/ 6 h 11"/>
              <a:gd name="T58" fmla="*/ 1 w 3"/>
              <a:gd name="T59" fmla="*/ 6 h 11"/>
              <a:gd name="T60" fmla="*/ 1 w 3"/>
              <a:gd name="T61" fmla="*/ 6 h 11"/>
              <a:gd name="T62" fmla="*/ 1 w 3"/>
              <a:gd name="T63" fmla="*/ 5 h 11"/>
              <a:gd name="T64" fmla="*/ 1 w 3"/>
              <a:gd name="T65" fmla="*/ 4 h 11"/>
              <a:gd name="T66" fmla="*/ 1 w 3"/>
              <a:gd name="T67" fmla="*/ 4 h 11"/>
              <a:gd name="T68" fmla="*/ 1 w 3"/>
              <a:gd name="T69" fmla="*/ 3 h 11"/>
              <a:gd name="T70" fmla="*/ 1 w 3"/>
              <a:gd name="T71" fmla="*/ 3 h 11"/>
              <a:gd name="T72" fmla="*/ 1 w 3"/>
              <a:gd name="T73" fmla="*/ 2 h 11"/>
              <a:gd name="T74" fmla="*/ 1 w 3"/>
              <a:gd name="T75" fmla="*/ 1 h 11"/>
              <a:gd name="T76" fmla="*/ 1 w 3"/>
              <a:gd name="T77" fmla="*/ 1 h 11"/>
              <a:gd name="T78" fmla="*/ 1 w 3"/>
              <a:gd name="T7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11">
                <a:moveTo>
                  <a:pt x="1" y="0"/>
                </a:moveTo>
                <a:lnTo>
                  <a:pt x="1" y="1"/>
                </a:lnTo>
                <a:lnTo>
                  <a:pt x="1" y="3"/>
                </a:lnTo>
                <a:lnTo>
                  <a:pt x="1" y="4"/>
                </a:lnTo>
                <a:lnTo>
                  <a:pt x="1" y="4"/>
                </a:lnTo>
                <a:lnTo>
                  <a:pt x="1" y="6"/>
                </a:lnTo>
                <a:lnTo>
                  <a:pt x="0" y="6"/>
                </a:lnTo>
                <a:lnTo>
                  <a:pt x="0" y="7"/>
                </a:lnTo>
                <a:lnTo>
                  <a:pt x="0" y="8"/>
                </a:lnTo>
                <a:lnTo>
                  <a:pt x="0" y="8"/>
                </a:lnTo>
                <a:lnTo>
                  <a:pt x="0" y="9"/>
                </a:lnTo>
                <a:lnTo>
                  <a:pt x="0" y="9"/>
                </a:lnTo>
                <a:lnTo>
                  <a:pt x="0" y="9"/>
                </a:lnTo>
                <a:lnTo>
                  <a:pt x="0" y="10"/>
                </a:lnTo>
                <a:lnTo>
                  <a:pt x="1" y="10"/>
                </a:lnTo>
                <a:lnTo>
                  <a:pt x="1" y="10"/>
                </a:lnTo>
                <a:lnTo>
                  <a:pt x="1" y="10"/>
                </a:lnTo>
                <a:lnTo>
                  <a:pt x="1" y="10"/>
                </a:lnTo>
                <a:lnTo>
                  <a:pt x="2" y="10"/>
                </a:lnTo>
                <a:lnTo>
                  <a:pt x="2" y="9"/>
                </a:lnTo>
                <a:lnTo>
                  <a:pt x="2" y="9"/>
                </a:lnTo>
                <a:lnTo>
                  <a:pt x="2" y="9"/>
                </a:lnTo>
                <a:lnTo>
                  <a:pt x="2" y="9"/>
                </a:lnTo>
                <a:lnTo>
                  <a:pt x="2" y="8"/>
                </a:lnTo>
                <a:lnTo>
                  <a:pt x="2" y="8"/>
                </a:lnTo>
                <a:lnTo>
                  <a:pt x="2" y="8"/>
                </a:lnTo>
                <a:lnTo>
                  <a:pt x="2" y="7"/>
                </a:lnTo>
                <a:lnTo>
                  <a:pt x="2" y="7"/>
                </a:lnTo>
                <a:lnTo>
                  <a:pt x="2" y="6"/>
                </a:lnTo>
                <a:lnTo>
                  <a:pt x="1" y="6"/>
                </a:lnTo>
                <a:lnTo>
                  <a:pt x="1" y="6"/>
                </a:lnTo>
                <a:lnTo>
                  <a:pt x="1" y="5"/>
                </a:lnTo>
                <a:lnTo>
                  <a:pt x="1" y="4"/>
                </a:lnTo>
                <a:lnTo>
                  <a:pt x="1" y="4"/>
                </a:lnTo>
                <a:lnTo>
                  <a:pt x="1" y="3"/>
                </a:lnTo>
                <a:lnTo>
                  <a:pt x="1" y="3"/>
                </a:lnTo>
                <a:lnTo>
                  <a:pt x="1" y="2"/>
                </a:lnTo>
                <a:lnTo>
                  <a:pt x="1" y="1"/>
                </a:lnTo>
                <a:lnTo>
                  <a:pt x="1" y="1"/>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7" name="Freeform 41"/>
          <p:cNvSpPr>
            <a:spLocks/>
          </p:cNvSpPr>
          <p:nvPr/>
        </p:nvSpPr>
        <p:spPr bwMode="auto">
          <a:xfrm>
            <a:off x="2733675" y="3367088"/>
            <a:ext cx="146050" cy="50800"/>
          </a:xfrm>
          <a:custGeom>
            <a:avLst/>
            <a:gdLst>
              <a:gd name="T0" fmla="*/ 15 w 92"/>
              <a:gd name="T1" fmla="*/ 21 h 32"/>
              <a:gd name="T2" fmla="*/ 14 w 92"/>
              <a:gd name="T3" fmla="*/ 18 h 32"/>
              <a:gd name="T4" fmla="*/ 15 w 92"/>
              <a:gd name="T5" fmla="*/ 16 h 32"/>
              <a:gd name="T6" fmla="*/ 15 w 92"/>
              <a:gd name="T7" fmla="*/ 13 h 32"/>
              <a:gd name="T8" fmla="*/ 14 w 92"/>
              <a:gd name="T9" fmla="*/ 8 h 32"/>
              <a:gd name="T10" fmla="*/ 11 w 92"/>
              <a:gd name="T11" fmla="*/ 12 h 32"/>
              <a:gd name="T12" fmla="*/ 9 w 92"/>
              <a:gd name="T13" fmla="*/ 17 h 32"/>
              <a:gd name="T14" fmla="*/ 7 w 92"/>
              <a:gd name="T15" fmla="*/ 20 h 32"/>
              <a:gd name="T16" fmla="*/ 4 w 92"/>
              <a:gd name="T17" fmla="*/ 23 h 32"/>
              <a:gd name="T18" fmla="*/ 2 w 92"/>
              <a:gd name="T19" fmla="*/ 25 h 32"/>
              <a:gd name="T20" fmla="*/ 0 w 92"/>
              <a:gd name="T21" fmla="*/ 28 h 32"/>
              <a:gd name="T22" fmla="*/ 3 w 92"/>
              <a:gd name="T23" fmla="*/ 28 h 32"/>
              <a:gd name="T24" fmla="*/ 7 w 92"/>
              <a:gd name="T25" fmla="*/ 28 h 32"/>
              <a:gd name="T26" fmla="*/ 9 w 92"/>
              <a:gd name="T27" fmla="*/ 28 h 32"/>
              <a:gd name="T28" fmla="*/ 13 w 92"/>
              <a:gd name="T29" fmla="*/ 29 h 32"/>
              <a:gd name="T30" fmla="*/ 17 w 92"/>
              <a:gd name="T31" fmla="*/ 31 h 32"/>
              <a:gd name="T32" fmla="*/ 22 w 92"/>
              <a:gd name="T33" fmla="*/ 31 h 32"/>
              <a:gd name="T34" fmla="*/ 26 w 92"/>
              <a:gd name="T35" fmla="*/ 31 h 32"/>
              <a:gd name="T36" fmla="*/ 31 w 92"/>
              <a:gd name="T37" fmla="*/ 29 h 32"/>
              <a:gd name="T38" fmla="*/ 35 w 92"/>
              <a:gd name="T39" fmla="*/ 27 h 32"/>
              <a:gd name="T40" fmla="*/ 40 w 92"/>
              <a:gd name="T41" fmla="*/ 23 h 32"/>
              <a:gd name="T42" fmla="*/ 45 w 92"/>
              <a:gd name="T43" fmla="*/ 21 h 32"/>
              <a:gd name="T44" fmla="*/ 51 w 92"/>
              <a:gd name="T45" fmla="*/ 19 h 32"/>
              <a:gd name="T46" fmla="*/ 56 w 92"/>
              <a:gd name="T47" fmla="*/ 18 h 32"/>
              <a:gd name="T48" fmla="*/ 63 w 92"/>
              <a:gd name="T49" fmla="*/ 13 h 32"/>
              <a:gd name="T50" fmla="*/ 69 w 92"/>
              <a:gd name="T51" fmla="*/ 9 h 32"/>
              <a:gd name="T52" fmla="*/ 76 w 92"/>
              <a:gd name="T53" fmla="*/ 6 h 32"/>
              <a:gd name="T54" fmla="*/ 82 w 92"/>
              <a:gd name="T55" fmla="*/ 5 h 32"/>
              <a:gd name="T56" fmla="*/ 87 w 92"/>
              <a:gd name="T57" fmla="*/ 4 h 32"/>
              <a:gd name="T58" fmla="*/ 91 w 92"/>
              <a:gd name="T59" fmla="*/ 3 h 32"/>
              <a:gd name="T60" fmla="*/ 88 w 92"/>
              <a:gd name="T61" fmla="*/ 3 h 32"/>
              <a:gd name="T62" fmla="*/ 83 w 92"/>
              <a:gd name="T63" fmla="*/ 3 h 32"/>
              <a:gd name="T64" fmla="*/ 76 w 92"/>
              <a:gd name="T65" fmla="*/ 3 h 32"/>
              <a:gd name="T66" fmla="*/ 69 w 92"/>
              <a:gd name="T67" fmla="*/ 3 h 32"/>
              <a:gd name="T68" fmla="*/ 65 w 92"/>
              <a:gd name="T69" fmla="*/ 3 h 32"/>
              <a:gd name="T70" fmla="*/ 61 w 92"/>
              <a:gd name="T71" fmla="*/ 4 h 32"/>
              <a:gd name="T72" fmla="*/ 55 w 92"/>
              <a:gd name="T73" fmla="*/ 7 h 32"/>
              <a:gd name="T74" fmla="*/ 49 w 92"/>
              <a:gd name="T75" fmla="*/ 10 h 32"/>
              <a:gd name="T76" fmla="*/ 41 w 92"/>
              <a:gd name="T77" fmla="*/ 13 h 32"/>
              <a:gd name="T78" fmla="*/ 35 w 92"/>
              <a:gd name="T79" fmla="*/ 17 h 32"/>
              <a:gd name="T80" fmla="*/ 31 w 92"/>
              <a:gd name="T81" fmla="*/ 18 h 32"/>
              <a:gd name="T82" fmla="*/ 28 w 92"/>
              <a:gd name="T83" fmla="*/ 19 h 32"/>
              <a:gd name="T84" fmla="*/ 27 w 92"/>
              <a:gd name="T85" fmla="*/ 18 h 32"/>
              <a:gd name="T86" fmla="*/ 28 w 92"/>
              <a:gd name="T87" fmla="*/ 13 h 32"/>
              <a:gd name="T88" fmla="*/ 29 w 92"/>
              <a:gd name="T89" fmla="*/ 8 h 32"/>
              <a:gd name="T90" fmla="*/ 28 w 92"/>
              <a:gd name="T91" fmla="*/ 4 h 32"/>
              <a:gd name="T92" fmla="*/ 28 w 92"/>
              <a:gd name="T93" fmla="*/ 2 h 32"/>
              <a:gd name="T94" fmla="*/ 27 w 92"/>
              <a:gd name="T95" fmla="*/ 3 h 32"/>
              <a:gd name="T96" fmla="*/ 25 w 92"/>
              <a:gd name="T97" fmla="*/ 9 h 32"/>
              <a:gd name="T98" fmla="*/ 23 w 92"/>
              <a:gd name="T99" fmla="*/ 14 h 32"/>
              <a:gd name="T100" fmla="*/ 22 w 92"/>
              <a:gd name="T101" fmla="*/ 18 h 32"/>
              <a:gd name="T102" fmla="*/ 21 w 92"/>
              <a:gd name="T10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 h="32">
                <a:moveTo>
                  <a:pt x="21" y="21"/>
                </a:moveTo>
                <a:lnTo>
                  <a:pt x="16" y="21"/>
                </a:lnTo>
                <a:lnTo>
                  <a:pt x="15" y="21"/>
                </a:lnTo>
                <a:lnTo>
                  <a:pt x="14" y="20"/>
                </a:lnTo>
                <a:lnTo>
                  <a:pt x="14" y="19"/>
                </a:lnTo>
                <a:lnTo>
                  <a:pt x="14" y="18"/>
                </a:lnTo>
                <a:lnTo>
                  <a:pt x="14" y="18"/>
                </a:lnTo>
                <a:lnTo>
                  <a:pt x="15" y="17"/>
                </a:lnTo>
                <a:lnTo>
                  <a:pt x="15" y="16"/>
                </a:lnTo>
                <a:lnTo>
                  <a:pt x="15" y="15"/>
                </a:lnTo>
                <a:lnTo>
                  <a:pt x="15" y="13"/>
                </a:lnTo>
                <a:lnTo>
                  <a:pt x="15" y="13"/>
                </a:lnTo>
                <a:lnTo>
                  <a:pt x="15" y="11"/>
                </a:lnTo>
                <a:lnTo>
                  <a:pt x="15" y="10"/>
                </a:lnTo>
                <a:lnTo>
                  <a:pt x="14" y="8"/>
                </a:lnTo>
                <a:lnTo>
                  <a:pt x="13" y="8"/>
                </a:lnTo>
                <a:lnTo>
                  <a:pt x="12" y="9"/>
                </a:lnTo>
                <a:lnTo>
                  <a:pt x="11" y="12"/>
                </a:lnTo>
                <a:lnTo>
                  <a:pt x="10" y="13"/>
                </a:lnTo>
                <a:lnTo>
                  <a:pt x="10" y="15"/>
                </a:lnTo>
                <a:lnTo>
                  <a:pt x="9" y="17"/>
                </a:lnTo>
                <a:lnTo>
                  <a:pt x="8" y="18"/>
                </a:lnTo>
                <a:lnTo>
                  <a:pt x="8" y="19"/>
                </a:lnTo>
                <a:lnTo>
                  <a:pt x="7" y="20"/>
                </a:lnTo>
                <a:lnTo>
                  <a:pt x="6" y="22"/>
                </a:lnTo>
                <a:lnTo>
                  <a:pt x="5" y="23"/>
                </a:lnTo>
                <a:lnTo>
                  <a:pt x="4" y="23"/>
                </a:lnTo>
                <a:lnTo>
                  <a:pt x="3" y="23"/>
                </a:lnTo>
                <a:lnTo>
                  <a:pt x="2" y="24"/>
                </a:lnTo>
                <a:lnTo>
                  <a:pt x="2" y="25"/>
                </a:lnTo>
                <a:lnTo>
                  <a:pt x="1" y="26"/>
                </a:lnTo>
                <a:lnTo>
                  <a:pt x="0" y="27"/>
                </a:lnTo>
                <a:lnTo>
                  <a:pt x="0" y="28"/>
                </a:lnTo>
                <a:lnTo>
                  <a:pt x="1" y="28"/>
                </a:lnTo>
                <a:lnTo>
                  <a:pt x="2" y="28"/>
                </a:lnTo>
                <a:lnTo>
                  <a:pt x="3" y="28"/>
                </a:lnTo>
                <a:lnTo>
                  <a:pt x="4" y="28"/>
                </a:lnTo>
                <a:lnTo>
                  <a:pt x="6" y="28"/>
                </a:lnTo>
                <a:lnTo>
                  <a:pt x="7" y="28"/>
                </a:lnTo>
                <a:lnTo>
                  <a:pt x="8" y="28"/>
                </a:lnTo>
                <a:lnTo>
                  <a:pt x="8" y="28"/>
                </a:lnTo>
                <a:lnTo>
                  <a:pt x="9" y="28"/>
                </a:lnTo>
                <a:lnTo>
                  <a:pt x="10" y="28"/>
                </a:lnTo>
                <a:lnTo>
                  <a:pt x="11" y="29"/>
                </a:lnTo>
                <a:lnTo>
                  <a:pt x="13" y="29"/>
                </a:lnTo>
                <a:lnTo>
                  <a:pt x="14" y="30"/>
                </a:lnTo>
                <a:lnTo>
                  <a:pt x="15" y="30"/>
                </a:lnTo>
                <a:lnTo>
                  <a:pt x="17" y="31"/>
                </a:lnTo>
                <a:lnTo>
                  <a:pt x="19" y="31"/>
                </a:lnTo>
                <a:lnTo>
                  <a:pt x="20" y="31"/>
                </a:lnTo>
                <a:lnTo>
                  <a:pt x="22" y="31"/>
                </a:lnTo>
                <a:lnTo>
                  <a:pt x="23" y="31"/>
                </a:lnTo>
                <a:lnTo>
                  <a:pt x="24" y="31"/>
                </a:lnTo>
                <a:lnTo>
                  <a:pt x="26" y="31"/>
                </a:lnTo>
                <a:lnTo>
                  <a:pt x="28" y="30"/>
                </a:lnTo>
                <a:lnTo>
                  <a:pt x="29" y="30"/>
                </a:lnTo>
                <a:lnTo>
                  <a:pt x="31" y="29"/>
                </a:lnTo>
                <a:lnTo>
                  <a:pt x="32" y="28"/>
                </a:lnTo>
                <a:lnTo>
                  <a:pt x="34" y="28"/>
                </a:lnTo>
                <a:lnTo>
                  <a:pt x="35" y="27"/>
                </a:lnTo>
                <a:lnTo>
                  <a:pt x="37" y="25"/>
                </a:lnTo>
                <a:lnTo>
                  <a:pt x="38" y="24"/>
                </a:lnTo>
                <a:lnTo>
                  <a:pt x="40" y="23"/>
                </a:lnTo>
                <a:lnTo>
                  <a:pt x="42" y="22"/>
                </a:lnTo>
                <a:lnTo>
                  <a:pt x="43" y="22"/>
                </a:lnTo>
                <a:lnTo>
                  <a:pt x="45" y="21"/>
                </a:lnTo>
                <a:lnTo>
                  <a:pt x="47" y="20"/>
                </a:lnTo>
                <a:lnTo>
                  <a:pt x="49" y="20"/>
                </a:lnTo>
                <a:lnTo>
                  <a:pt x="51" y="19"/>
                </a:lnTo>
                <a:lnTo>
                  <a:pt x="53" y="19"/>
                </a:lnTo>
                <a:lnTo>
                  <a:pt x="54" y="18"/>
                </a:lnTo>
                <a:lnTo>
                  <a:pt x="56" y="18"/>
                </a:lnTo>
                <a:lnTo>
                  <a:pt x="58" y="17"/>
                </a:lnTo>
                <a:lnTo>
                  <a:pt x="61" y="15"/>
                </a:lnTo>
                <a:lnTo>
                  <a:pt x="63" y="13"/>
                </a:lnTo>
                <a:lnTo>
                  <a:pt x="66" y="12"/>
                </a:lnTo>
                <a:lnTo>
                  <a:pt x="68" y="10"/>
                </a:lnTo>
                <a:lnTo>
                  <a:pt x="69" y="9"/>
                </a:lnTo>
                <a:lnTo>
                  <a:pt x="71" y="8"/>
                </a:lnTo>
                <a:lnTo>
                  <a:pt x="73" y="7"/>
                </a:lnTo>
                <a:lnTo>
                  <a:pt x="76" y="6"/>
                </a:lnTo>
                <a:lnTo>
                  <a:pt x="78" y="6"/>
                </a:lnTo>
                <a:lnTo>
                  <a:pt x="80" y="5"/>
                </a:lnTo>
                <a:lnTo>
                  <a:pt x="82" y="5"/>
                </a:lnTo>
                <a:lnTo>
                  <a:pt x="84" y="4"/>
                </a:lnTo>
                <a:lnTo>
                  <a:pt x="85" y="4"/>
                </a:lnTo>
                <a:lnTo>
                  <a:pt x="87" y="4"/>
                </a:lnTo>
                <a:lnTo>
                  <a:pt x="89" y="4"/>
                </a:lnTo>
                <a:lnTo>
                  <a:pt x="90" y="4"/>
                </a:lnTo>
                <a:lnTo>
                  <a:pt x="91" y="3"/>
                </a:lnTo>
                <a:lnTo>
                  <a:pt x="90" y="3"/>
                </a:lnTo>
                <a:lnTo>
                  <a:pt x="89" y="3"/>
                </a:lnTo>
                <a:lnTo>
                  <a:pt x="88" y="3"/>
                </a:lnTo>
                <a:lnTo>
                  <a:pt x="86" y="3"/>
                </a:lnTo>
                <a:lnTo>
                  <a:pt x="84" y="3"/>
                </a:lnTo>
                <a:lnTo>
                  <a:pt x="83" y="3"/>
                </a:lnTo>
                <a:lnTo>
                  <a:pt x="81" y="3"/>
                </a:lnTo>
                <a:lnTo>
                  <a:pt x="78" y="3"/>
                </a:lnTo>
                <a:lnTo>
                  <a:pt x="76" y="3"/>
                </a:lnTo>
                <a:lnTo>
                  <a:pt x="73" y="3"/>
                </a:lnTo>
                <a:lnTo>
                  <a:pt x="71" y="3"/>
                </a:lnTo>
                <a:lnTo>
                  <a:pt x="69" y="3"/>
                </a:lnTo>
                <a:lnTo>
                  <a:pt x="68" y="3"/>
                </a:lnTo>
                <a:lnTo>
                  <a:pt x="66" y="3"/>
                </a:lnTo>
                <a:lnTo>
                  <a:pt x="65" y="3"/>
                </a:lnTo>
                <a:lnTo>
                  <a:pt x="64" y="3"/>
                </a:lnTo>
                <a:lnTo>
                  <a:pt x="63" y="4"/>
                </a:lnTo>
                <a:lnTo>
                  <a:pt x="61" y="4"/>
                </a:lnTo>
                <a:lnTo>
                  <a:pt x="60" y="5"/>
                </a:lnTo>
                <a:lnTo>
                  <a:pt x="58" y="6"/>
                </a:lnTo>
                <a:lnTo>
                  <a:pt x="55" y="7"/>
                </a:lnTo>
                <a:lnTo>
                  <a:pt x="53" y="8"/>
                </a:lnTo>
                <a:lnTo>
                  <a:pt x="51" y="9"/>
                </a:lnTo>
                <a:lnTo>
                  <a:pt x="49" y="10"/>
                </a:lnTo>
                <a:lnTo>
                  <a:pt x="46" y="12"/>
                </a:lnTo>
                <a:lnTo>
                  <a:pt x="43" y="13"/>
                </a:lnTo>
                <a:lnTo>
                  <a:pt x="41" y="13"/>
                </a:lnTo>
                <a:lnTo>
                  <a:pt x="38" y="15"/>
                </a:lnTo>
                <a:lnTo>
                  <a:pt x="37" y="16"/>
                </a:lnTo>
                <a:lnTo>
                  <a:pt x="35" y="17"/>
                </a:lnTo>
                <a:lnTo>
                  <a:pt x="33" y="18"/>
                </a:lnTo>
                <a:lnTo>
                  <a:pt x="31" y="18"/>
                </a:lnTo>
                <a:lnTo>
                  <a:pt x="31" y="18"/>
                </a:lnTo>
                <a:lnTo>
                  <a:pt x="30" y="18"/>
                </a:lnTo>
                <a:lnTo>
                  <a:pt x="29" y="19"/>
                </a:lnTo>
                <a:lnTo>
                  <a:pt x="28" y="19"/>
                </a:lnTo>
                <a:lnTo>
                  <a:pt x="27" y="20"/>
                </a:lnTo>
                <a:lnTo>
                  <a:pt x="27" y="19"/>
                </a:lnTo>
                <a:lnTo>
                  <a:pt x="27" y="18"/>
                </a:lnTo>
                <a:lnTo>
                  <a:pt x="28" y="17"/>
                </a:lnTo>
                <a:lnTo>
                  <a:pt x="28" y="15"/>
                </a:lnTo>
                <a:lnTo>
                  <a:pt x="28" y="13"/>
                </a:lnTo>
                <a:lnTo>
                  <a:pt x="29" y="12"/>
                </a:lnTo>
                <a:lnTo>
                  <a:pt x="29" y="10"/>
                </a:lnTo>
                <a:lnTo>
                  <a:pt x="29" y="8"/>
                </a:lnTo>
                <a:lnTo>
                  <a:pt x="29" y="7"/>
                </a:lnTo>
                <a:lnTo>
                  <a:pt x="28" y="6"/>
                </a:lnTo>
                <a:lnTo>
                  <a:pt x="28" y="4"/>
                </a:lnTo>
                <a:lnTo>
                  <a:pt x="28" y="3"/>
                </a:lnTo>
                <a:lnTo>
                  <a:pt x="28" y="3"/>
                </a:lnTo>
                <a:lnTo>
                  <a:pt x="28" y="2"/>
                </a:lnTo>
                <a:lnTo>
                  <a:pt x="28" y="1"/>
                </a:lnTo>
                <a:lnTo>
                  <a:pt x="28" y="0"/>
                </a:lnTo>
                <a:lnTo>
                  <a:pt x="27" y="3"/>
                </a:lnTo>
                <a:lnTo>
                  <a:pt x="26" y="5"/>
                </a:lnTo>
                <a:lnTo>
                  <a:pt x="26" y="7"/>
                </a:lnTo>
                <a:lnTo>
                  <a:pt x="25" y="9"/>
                </a:lnTo>
                <a:lnTo>
                  <a:pt x="24" y="11"/>
                </a:lnTo>
                <a:lnTo>
                  <a:pt x="23" y="13"/>
                </a:lnTo>
                <a:lnTo>
                  <a:pt x="23" y="14"/>
                </a:lnTo>
                <a:lnTo>
                  <a:pt x="23" y="15"/>
                </a:lnTo>
                <a:lnTo>
                  <a:pt x="23" y="17"/>
                </a:lnTo>
                <a:lnTo>
                  <a:pt x="22" y="18"/>
                </a:lnTo>
                <a:lnTo>
                  <a:pt x="22" y="18"/>
                </a:lnTo>
                <a:lnTo>
                  <a:pt x="21" y="19"/>
                </a:lnTo>
                <a:lnTo>
                  <a:pt x="21" y="20"/>
                </a:lnTo>
                <a:lnTo>
                  <a:pt x="21"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8" name="Freeform 42"/>
          <p:cNvSpPr>
            <a:spLocks/>
          </p:cNvSpPr>
          <p:nvPr/>
        </p:nvSpPr>
        <p:spPr bwMode="auto">
          <a:xfrm>
            <a:off x="2738438" y="3381376"/>
            <a:ext cx="246062" cy="60325"/>
          </a:xfrm>
          <a:custGeom>
            <a:avLst/>
            <a:gdLst>
              <a:gd name="T0" fmla="*/ 4 w 155"/>
              <a:gd name="T1" fmla="*/ 27 h 38"/>
              <a:gd name="T2" fmla="*/ 9 w 155"/>
              <a:gd name="T3" fmla="*/ 29 h 38"/>
              <a:gd name="T4" fmla="*/ 13 w 155"/>
              <a:gd name="T5" fmla="*/ 31 h 38"/>
              <a:gd name="T6" fmla="*/ 17 w 155"/>
              <a:gd name="T7" fmla="*/ 32 h 38"/>
              <a:gd name="T8" fmla="*/ 22 w 155"/>
              <a:gd name="T9" fmla="*/ 33 h 38"/>
              <a:gd name="T10" fmla="*/ 28 w 155"/>
              <a:gd name="T11" fmla="*/ 34 h 38"/>
              <a:gd name="T12" fmla="*/ 36 w 155"/>
              <a:gd name="T13" fmla="*/ 34 h 38"/>
              <a:gd name="T14" fmla="*/ 46 w 155"/>
              <a:gd name="T15" fmla="*/ 36 h 38"/>
              <a:gd name="T16" fmla="*/ 56 w 155"/>
              <a:gd name="T17" fmla="*/ 36 h 38"/>
              <a:gd name="T18" fmla="*/ 64 w 155"/>
              <a:gd name="T19" fmla="*/ 37 h 38"/>
              <a:gd name="T20" fmla="*/ 69 w 155"/>
              <a:gd name="T21" fmla="*/ 36 h 38"/>
              <a:gd name="T22" fmla="*/ 73 w 155"/>
              <a:gd name="T23" fmla="*/ 36 h 38"/>
              <a:gd name="T24" fmla="*/ 77 w 155"/>
              <a:gd name="T25" fmla="*/ 34 h 38"/>
              <a:gd name="T26" fmla="*/ 81 w 155"/>
              <a:gd name="T27" fmla="*/ 34 h 38"/>
              <a:gd name="T28" fmla="*/ 85 w 155"/>
              <a:gd name="T29" fmla="*/ 33 h 38"/>
              <a:gd name="T30" fmla="*/ 89 w 155"/>
              <a:gd name="T31" fmla="*/ 33 h 38"/>
              <a:gd name="T32" fmla="*/ 93 w 155"/>
              <a:gd name="T33" fmla="*/ 32 h 38"/>
              <a:gd name="T34" fmla="*/ 98 w 155"/>
              <a:gd name="T35" fmla="*/ 30 h 38"/>
              <a:gd name="T36" fmla="*/ 102 w 155"/>
              <a:gd name="T37" fmla="*/ 29 h 38"/>
              <a:gd name="T38" fmla="*/ 105 w 155"/>
              <a:gd name="T39" fmla="*/ 28 h 38"/>
              <a:gd name="T40" fmla="*/ 109 w 155"/>
              <a:gd name="T41" fmla="*/ 28 h 38"/>
              <a:gd name="T42" fmla="*/ 114 w 155"/>
              <a:gd name="T43" fmla="*/ 27 h 38"/>
              <a:gd name="T44" fmla="*/ 119 w 155"/>
              <a:gd name="T45" fmla="*/ 25 h 38"/>
              <a:gd name="T46" fmla="*/ 126 w 155"/>
              <a:gd name="T47" fmla="*/ 22 h 38"/>
              <a:gd name="T48" fmla="*/ 134 w 155"/>
              <a:gd name="T49" fmla="*/ 19 h 38"/>
              <a:gd name="T50" fmla="*/ 141 w 155"/>
              <a:gd name="T51" fmla="*/ 14 h 38"/>
              <a:gd name="T52" fmla="*/ 147 w 155"/>
              <a:gd name="T53" fmla="*/ 10 h 38"/>
              <a:gd name="T54" fmla="*/ 151 w 155"/>
              <a:gd name="T55" fmla="*/ 9 h 38"/>
              <a:gd name="T56" fmla="*/ 153 w 155"/>
              <a:gd name="T57" fmla="*/ 6 h 38"/>
              <a:gd name="T58" fmla="*/ 154 w 155"/>
              <a:gd name="T59" fmla="*/ 4 h 38"/>
              <a:gd name="T60" fmla="*/ 154 w 155"/>
              <a:gd name="T61" fmla="*/ 2 h 38"/>
              <a:gd name="T62" fmla="*/ 153 w 155"/>
              <a:gd name="T63" fmla="*/ 0 h 38"/>
              <a:gd name="T64" fmla="*/ 151 w 155"/>
              <a:gd name="T65" fmla="*/ 1 h 38"/>
              <a:gd name="T66" fmla="*/ 150 w 155"/>
              <a:gd name="T67" fmla="*/ 3 h 38"/>
              <a:gd name="T68" fmla="*/ 147 w 155"/>
              <a:gd name="T69" fmla="*/ 5 h 38"/>
              <a:gd name="T70" fmla="*/ 144 w 155"/>
              <a:gd name="T71" fmla="*/ 6 h 38"/>
              <a:gd name="T72" fmla="*/ 142 w 155"/>
              <a:gd name="T73" fmla="*/ 7 h 38"/>
              <a:gd name="T74" fmla="*/ 138 w 155"/>
              <a:gd name="T75" fmla="*/ 8 h 38"/>
              <a:gd name="T76" fmla="*/ 135 w 155"/>
              <a:gd name="T77" fmla="*/ 9 h 38"/>
              <a:gd name="T78" fmla="*/ 132 w 155"/>
              <a:gd name="T79" fmla="*/ 11 h 38"/>
              <a:gd name="T80" fmla="*/ 129 w 155"/>
              <a:gd name="T81" fmla="*/ 12 h 38"/>
              <a:gd name="T82" fmla="*/ 127 w 155"/>
              <a:gd name="T83" fmla="*/ 14 h 38"/>
              <a:gd name="T84" fmla="*/ 124 w 155"/>
              <a:gd name="T85" fmla="*/ 14 h 38"/>
              <a:gd name="T86" fmla="*/ 119 w 155"/>
              <a:gd name="T87" fmla="*/ 15 h 38"/>
              <a:gd name="T88" fmla="*/ 113 w 155"/>
              <a:gd name="T89" fmla="*/ 17 h 38"/>
              <a:gd name="T90" fmla="*/ 107 w 155"/>
              <a:gd name="T91" fmla="*/ 20 h 38"/>
              <a:gd name="T92" fmla="*/ 101 w 155"/>
              <a:gd name="T93" fmla="*/ 22 h 38"/>
              <a:gd name="T94" fmla="*/ 96 w 155"/>
              <a:gd name="T95" fmla="*/ 22 h 38"/>
              <a:gd name="T96" fmla="*/ 92 w 155"/>
              <a:gd name="T97" fmla="*/ 22 h 38"/>
              <a:gd name="T98" fmla="*/ 88 w 155"/>
              <a:gd name="T99" fmla="*/ 23 h 38"/>
              <a:gd name="T100" fmla="*/ 81 w 155"/>
              <a:gd name="T101" fmla="*/ 24 h 38"/>
              <a:gd name="T102" fmla="*/ 75 w 155"/>
              <a:gd name="T103" fmla="*/ 26 h 38"/>
              <a:gd name="T104" fmla="*/ 69 w 155"/>
              <a:gd name="T105" fmla="*/ 27 h 38"/>
              <a:gd name="T106" fmla="*/ 65 w 155"/>
              <a:gd name="T107" fmla="*/ 27 h 38"/>
              <a:gd name="T108" fmla="*/ 61 w 155"/>
              <a:gd name="T109" fmla="*/ 28 h 38"/>
              <a:gd name="T110" fmla="*/ 55 w 155"/>
              <a:gd name="T111" fmla="*/ 28 h 38"/>
              <a:gd name="T112" fmla="*/ 46 w 155"/>
              <a:gd name="T113" fmla="*/ 28 h 38"/>
              <a:gd name="T114" fmla="*/ 39 w 155"/>
              <a:gd name="T115" fmla="*/ 28 h 38"/>
              <a:gd name="T116" fmla="*/ 35 w 155"/>
              <a:gd name="T117" fmla="*/ 28 h 38"/>
              <a:gd name="T118" fmla="*/ 28 w 155"/>
              <a:gd name="T119" fmla="*/ 28 h 38"/>
              <a:gd name="T120" fmla="*/ 17 w 155"/>
              <a:gd name="T121" fmla="*/ 26 h 38"/>
              <a:gd name="T122" fmla="*/ 10 w 155"/>
              <a:gd name="T123" fmla="*/ 25 h 38"/>
              <a:gd name="T124" fmla="*/ 3 w 155"/>
              <a:gd name="T125"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 h="38">
                <a:moveTo>
                  <a:pt x="0" y="24"/>
                </a:moveTo>
                <a:lnTo>
                  <a:pt x="2" y="26"/>
                </a:lnTo>
                <a:lnTo>
                  <a:pt x="4" y="27"/>
                </a:lnTo>
                <a:lnTo>
                  <a:pt x="6" y="28"/>
                </a:lnTo>
                <a:lnTo>
                  <a:pt x="7" y="28"/>
                </a:lnTo>
                <a:lnTo>
                  <a:pt x="9" y="29"/>
                </a:lnTo>
                <a:lnTo>
                  <a:pt x="10" y="30"/>
                </a:lnTo>
                <a:lnTo>
                  <a:pt x="12" y="31"/>
                </a:lnTo>
                <a:lnTo>
                  <a:pt x="13" y="31"/>
                </a:lnTo>
                <a:lnTo>
                  <a:pt x="14" y="32"/>
                </a:lnTo>
                <a:lnTo>
                  <a:pt x="16" y="32"/>
                </a:lnTo>
                <a:lnTo>
                  <a:pt x="17" y="32"/>
                </a:lnTo>
                <a:lnTo>
                  <a:pt x="19" y="33"/>
                </a:lnTo>
                <a:lnTo>
                  <a:pt x="20" y="33"/>
                </a:lnTo>
                <a:lnTo>
                  <a:pt x="22" y="33"/>
                </a:lnTo>
                <a:lnTo>
                  <a:pt x="24" y="33"/>
                </a:lnTo>
                <a:lnTo>
                  <a:pt x="26" y="34"/>
                </a:lnTo>
                <a:lnTo>
                  <a:pt x="28" y="34"/>
                </a:lnTo>
                <a:lnTo>
                  <a:pt x="30" y="34"/>
                </a:lnTo>
                <a:lnTo>
                  <a:pt x="33" y="34"/>
                </a:lnTo>
                <a:lnTo>
                  <a:pt x="36" y="34"/>
                </a:lnTo>
                <a:lnTo>
                  <a:pt x="39" y="35"/>
                </a:lnTo>
                <a:lnTo>
                  <a:pt x="42" y="35"/>
                </a:lnTo>
                <a:lnTo>
                  <a:pt x="46" y="36"/>
                </a:lnTo>
                <a:lnTo>
                  <a:pt x="49" y="36"/>
                </a:lnTo>
                <a:lnTo>
                  <a:pt x="53" y="36"/>
                </a:lnTo>
                <a:lnTo>
                  <a:pt x="56" y="36"/>
                </a:lnTo>
                <a:lnTo>
                  <a:pt x="59" y="37"/>
                </a:lnTo>
                <a:lnTo>
                  <a:pt x="62" y="37"/>
                </a:lnTo>
                <a:lnTo>
                  <a:pt x="64" y="37"/>
                </a:lnTo>
                <a:lnTo>
                  <a:pt x="66" y="37"/>
                </a:lnTo>
                <a:lnTo>
                  <a:pt x="68" y="37"/>
                </a:lnTo>
                <a:lnTo>
                  <a:pt x="69" y="36"/>
                </a:lnTo>
                <a:lnTo>
                  <a:pt x="70" y="36"/>
                </a:lnTo>
                <a:lnTo>
                  <a:pt x="72" y="36"/>
                </a:lnTo>
                <a:lnTo>
                  <a:pt x="73" y="36"/>
                </a:lnTo>
                <a:lnTo>
                  <a:pt x="74" y="35"/>
                </a:lnTo>
                <a:lnTo>
                  <a:pt x="76" y="35"/>
                </a:lnTo>
                <a:lnTo>
                  <a:pt x="77" y="34"/>
                </a:lnTo>
                <a:lnTo>
                  <a:pt x="79" y="34"/>
                </a:lnTo>
                <a:lnTo>
                  <a:pt x="80" y="34"/>
                </a:lnTo>
                <a:lnTo>
                  <a:pt x="81" y="34"/>
                </a:lnTo>
                <a:lnTo>
                  <a:pt x="82" y="34"/>
                </a:lnTo>
                <a:lnTo>
                  <a:pt x="84" y="33"/>
                </a:lnTo>
                <a:lnTo>
                  <a:pt x="85" y="33"/>
                </a:lnTo>
                <a:lnTo>
                  <a:pt x="86" y="33"/>
                </a:lnTo>
                <a:lnTo>
                  <a:pt x="87" y="33"/>
                </a:lnTo>
                <a:lnTo>
                  <a:pt x="89" y="33"/>
                </a:lnTo>
                <a:lnTo>
                  <a:pt x="90" y="32"/>
                </a:lnTo>
                <a:lnTo>
                  <a:pt x="90" y="32"/>
                </a:lnTo>
                <a:lnTo>
                  <a:pt x="93" y="32"/>
                </a:lnTo>
                <a:lnTo>
                  <a:pt x="96" y="31"/>
                </a:lnTo>
                <a:lnTo>
                  <a:pt x="97" y="31"/>
                </a:lnTo>
                <a:lnTo>
                  <a:pt x="98" y="30"/>
                </a:lnTo>
                <a:lnTo>
                  <a:pt x="99" y="30"/>
                </a:lnTo>
                <a:lnTo>
                  <a:pt x="100" y="30"/>
                </a:lnTo>
                <a:lnTo>
                  <a:pt x="102" y="29"/>
                </a:lnTo>
                <a:lnTo>
                  <a:pt x="103" y="29"/>
                </a:lnTo>
                <a:lnTo>
                  <a:pt x="104" y="29"/>
                </a:lnTo>
                <a:lnTo>
                  <a:pt x="105" y="28"/>
                </a:lnTo>
                <a:lnTo>
                  <a:pt x="106" y="28"/>
                </a:lnTo>
                <a:lnTo>
                  <a:pt x="108" y="28"/>
                </a:lnTo>
                <a:lnTo>
                  <a:pt x="109" y="28"/>
                </a:lnTo>
                <a:lnTo>
                  <a:pt x="110" y="28"/>
                </a:lnTo>
                <a:lnTo>
                  <a:pt x="112" y="28"/>
                </a:lnTo>
                <a:lnTo>
                  <a:pt x="114" y="27"/>
                </a:lnTo>
                <a:lnTo>
                  <a:pt x="116" y="27"/>
                </a:lnTo>
                <a:lnTo>
                  <a:pt x="117" y="26"/>
                </a:lnTo>
                <a:lnTo>
                  <a:pt x="119" y="25"/>
                </a:lnTo>
                <a:lnTo>
                  <a:pt x="121" y="24"/>
                </a:lnTo>
                <a:lnTo>
                  <a:pt x="123" y="23"/>
                </a:lnTo>
                <a:lnTo>
                  <a:pt x="126" y="22"/>
                </a:lnTo>
                <a:lnTo>
                  <a:pt x="128" y="22"/>
                </a:lnTo>
                <a:lnTo>
                  <a:pt x="131" y="20"/>
                </a:lnTo>
                <a:lnTo>
                  <a:pt x="134" y="19"/>
                </a:lnTo>
                <a:lnTo>
                  <a:pt x="136" y="17"/>
                </a:lnTo>
                <a:lnTo>
                  <a:pt x="139" y="15"/>
                </a:lnTo>
                <a:lnTo>
                  <a:pt x="141" y="14"/>
                </a:lnTo>
                <a:lnTo>
                  <a:pt x="143" y="13"/>
                </a:lnTo>
                <a:lnTo>
                  <a:pt x="145" y="12"/>
                </a:lnTo>
                <a:lnTo>
                  <a:pt x="147" y="10"/>
                </a:lnTo>
                <a:lnTo>
                  <a:pt x="148" y="9"/>
                </a:lnTo>
                <a:lnTo>
                  <a:pt x="149" y="9"/>
                </a:lnTo>
                <a:lnTo>
                  <a:pt x="151" y="9"/>
                </a:lnTo>
                <a:lnTo>
                  <a:pt x="152" y="8"/>
                </a:lnTo>
                <a:lnTo>
                  <a:pt x="152" y="7"/>
                </a:lnTo>
                <a:lnTo>
                  <a:pt x="153" y="6"/>
                </a:lnTo>
                <a:lnTo>
                  <a:pt x="154" y="6"/>
                </a:lnTo>
                <a:lnTo>
                  <a:pt x="154" y="5"/>
                </a:lnTo>
                <a:lnTo>
                  <a:pt x="154" y="4"/>
                </a:lnTo>
                <a:lnTo>
                  <a:pt x="154" y="3"/>
                </a:lnTo>
                <a:lnTo>
                  <a:pt x="154" y="3"/>
                </a:lnTo>
                <a:lnTo>
                  <a:pt x="154" y="2"/>
                </a:lnTo>
                <a:lnTo>
                  <a:pt x="154" y="1"/>
                </a:lnTo>
                <a:lnTo>
                  <a:pt x="154" y="0"/>
                </a:lnTo>
                <a:lnTo>
                  <a:pt x="153" y="0"/>
                </a:lnTo>
                <a:lnTo>
                  <a:pt x="152" y="0"/>
                </a:lnTo>
                <a:lnTo>
                  <a:pt x="152" y="1"/>
                </a:lnTo>
                <a:lnTo>
                  <a:pt x="151" y="1"/>
                </a:lnTo>
                <a:lnTo>
                  <a:pt x="151" y="2"/>
                </a:lnTo>
                <a:lnTo>
                  <a:pt x="150" y="2"/>
                </a:lnTo>
                <a:lnTo>
                  <a:pt x="150" y="3"/>
                </a:lnTo>
                <a:lnTo>
                  <a:pt x="149" y="3"/>
                </a:lnTo>
                <a:lnTo>
                  <a:pt x="148" y="4"/>
                </a:lnTo>
                <a:lnTo>
                  <a:pt x="147" y="5"/>
                </a:lnTo>
                <a:lnTo>
                  <a:pt x="146" y="6"/>
                </a:lnTo>
                <a:lnTo>
                  <a:pt x="145" y="6"/>
                </a:lnTo>
                <a:lnTo>
                  <a:pt x="144" y="6"/>
                </a:lnTo>
                <a:lnTo>
                  <a:pt x="144" y="7"/>
                </a:lnTo>
                <a:lnTo>
                  <a:pt x="143" y="7"/>
                </a:lnTo>
                <a:lnTo>
                  <a:pt x="142" y="7"/>
                </a:lnTo>
                <a:lnTo>
                  <a:pt x="140" y="8"/>
                </a:lnTo>
                <a:lnTo>
                  <a:pt x="139" y="8"/>
                </a:lnTo>
                <a:lnTo>
                  <a:pt x="138" y="8"/>
                </a:lnTo>
                <a:lnTo>
                  <a:pt x="137" y="9"/>
                </a:lnTo>
                <a:lnTo>
                  <a:pt x="136" y="9"/>
                </a:lnTo>
                <a:lnTo>
                  <a:pt x="135" y="9"/>
                </a:lnTo>
                <a:lnTo>
                  <a:pt x="134" y="9"/>
                </a:lnTo>
                <a:lnTo>
                  <a:pt x="133" y="10"/>
                </a:lnTo>
                <a:lnTo>
                  <a:pt x="132" y="11"/>
                </a:lnTo>
                <a:lnTo>
                  <a:pt x="131" y="11"/>
                </a:lnTo>
                <a:lnTo>
                  <a:pt x="130" y="12"/>
                </a:lnTo>
                <a:lnTo>
                  <a:pt x="129" y="12"/>
                </a:lnTo>
                <a:lnTo>
                  <a:pt x="129" y="13"/>
                </a:lnTo>
                <a:lnTo>
                  <a:pt x="128" y="13"/>
                </a:lnTo>
                <a:lnTo>
                  <a:pt x="127" y="14"/>
                </a:lnTo>
                <a:lnTo>
                  <a:pt x="126" y="14"/>
                </a:lnTo>
                <a:lnTo>
                  <a:pt x="125" y="14"/>
                </a:lnTo>
                <a:lnTo>
                  <a:pt x="124" y="14"/>
                </a:lnTo>
                <a:lnTo>
                  <a:pt x="122" y="14"/>
                </a:lnTo>
                <a:lnTo>
                  <a:pt x="120" y="15"/>
                </a:lnTo>
                <a:lnTo>
                  <a:pt x="119" y="15"/>
                </a:lnTo>
                <a:lnTo>
                  <a:pt x="117" y="15"/>
                </a:lnTo>
                <a:lnTo>
                  <a:pt x="115" y="16"/>
                </a:lnTo>
                <a:lnTo>
                  <a:pt x="113" y="17"/>
                </a:lnTo>
                <a:lnTo>
                  <a:pt x="111" y="18"/>
                </a:lnTo>
                <a:lnTo>
                  <a:pt x="109" y="19"/>
                </a:lnTo>
                <a:lnTo>
                  <a:pt x="107" y="20"/>
                </a:lnTo>
                <a:lnTo>
                  <a:pt x="105" y="20"/>
                </a:lnTo>
                <a:lnTo>
                  <a:pt x="102" y="21"/>
                </a:lnTo>
                <a:lnTo>
                  <a:pt x="101" y="22"/>
                </a:lnTo>
                <a:lnTo>
                  <a:pt x="99" y="22"/>
                </a:lnTo>
                <a:lnTo>
                  <a:pt x="97" y="22"/>
                </a:lnTo>
                <a:lnTo>
                  <a:pt x="96" y="22"/>
                </a:lnTo>
                <a:lnTo>
                  <a:pt x="95" y="22"/>
                </a:lnTo>
                <a:lnTo>
                  <a:pt x="93" y="22"/>
                </a:lnTo>
                <a:lnTo>
                  <a:pt x="92" y="22"/>
                </a:lnTo>
                <a:lnTo>
                  <a:pt x="90" y="22"/>
                </a:lnTo>
                <a:lnTo>
                  <a:pt x="90" y="22"/>
                </a:lnTo>
                <a:lnTo>
                  <a:pt x="88" y="23"/>
                </a:lnTo>
                <a:lnTo>
                  <a:pt x="86" y="23"/>
                </a:lnTo>
                <a:lnTo>
                  <a:pt x="83" y="24"/>
                </a:lnTo>
                <a:lnTo>
                  <a:pt x="81" y="24"/>
                </a:lnTo>
                <a:lnTo>
                  <a:pt x="79" y="25"/>
                </a:lnTo>
                <a:lnTo>
                  <a:pt x="77" y="25"/>
                </a:lnTo>
                <a:lnTo>
                  <a:pt x="75" y="26"/>
                </a:lnTo>
                <a:lnTo>
                  <a:pt x="73" y="26"/>
                </a:lnTo>
                <a:lnTo>
                  <a:pt x="71" y="27"/>
                </a:lnTo>
                <a:lnTo>
                  <a:pt x="69" y="27"/>
                </a:lnTo>
                <a:lnTo>
                  <a:pt x="68" y="27"/>
                </a:lnTo>
                <a:lnTo>
                  <a:pt x="66" y="27"/>
                </a:lnTo>
                <a:lnTo>
                  <a:pt x="65" y="27"/>
                </a:lnTo>
                <a:lnTo>
                  <a:pt x="64" y="27"/>
                </a:lnTo>
                <a:lnTo>
                  <a:pt x="63" y="28"/>
                </a:lnTo>
                <a:lnTo>
                  <a:pt x="61" y="28"/>
                </a:lnTo>
                <a:lnTo>
                  <a:pt x="59" y="28"/>
                </a:lnTo>
                <a:lnTo>
                  <a:pt x="57" y="28"/>
                </a:lnTo>
                <a:lnTo>
                  <a:pt x="55" y="28"/>
                </a:lnTo>
                <a:lnTo>
                  <a:pt x="53" y="28"/>
                </a:lnTo>
                <a:lnTo>
                  <a:pt x="48" y="28"/>
                </a:lnTo>
                <a:lnTo>
                  <a:pt x="46" y="28"/>
                </a:lnTo>
                <a:lnTo>
                  <a:pt x="44" y="28"/>
                </a:lnTo>
                <a:lnTo>
                  <a:pt x="41" y="28"/>
                </a:lnTo>
                <a:lnTo>
                  <a:pt x="39" y="28"/>
                </a:lnTo>
                <a:lnTo>
                  <a:pt x="38" y="28"/>
                </a:lnTo>
                <a:lnTo>
                  <a:pt x="37" y="28"/>
                </a:lnTo>
                <a:lnTo>
                  <a:pt x="35" y="28"/>
                </a:lnTo>
                <a:lnTo>
                  <a:pt x="33" y="28"/>
                </a:lnTo>
                <a:lnTo>
                  <a:pt x="31" y="28"/>
                </a:lnTo>
                <a:lnTo>
                  <a:pt x="28" y="28"/>
                </a:lnTo>
                <a:lnTo>
                  <a:pt x="26" y="27"/>
                </a:lnTo>
                <a:lnTo>
                  <a:pt x="23" y="27"/>
                </a:lnTo>
                <a:lnTo>
                  <a:pt x="17" y="26"/>
                </a:lnTo>
                <a:lnTo>
                  <a:pt x="14" y="26"/>
                </a:lnTo>
                <a:lnTo>
                  <a:pt x="13" y="26"/>
                </a:lnTo>
                <a:lnTo>
                  <a:pt x="10" y="25"/>
                </a:lnTo>
                <a:lnTo>
                  <a:pt x="8" y="25"/>
                </a:lnTo>
                <a:lnTo>
                  <a:pt x="5" y="25"/>
                </a:lnTo>
                <a:lnTo>
                  <a:pt x="3" y="24"/>
                </a:lnTo>
                <a:lnTo>
                  <a:pt x="2" y="24"/>
                </a:lnTo>
                <a:lnTo>
                  <a:pt x="0" y="2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499" name="Freeform 43"/>
          <p:cNvSpPr>
            <a:spLocks/>
          </p:cNvSpPr>
          <p:nvPr/>
        </p:nvSpPr>
        <p:spPr bwMode="auto">
          <a:xfrm>
            <a:off x="2890839" y="3281364"/>
            <a:ext cx="109537" cy="92075"/>
          </a:xfrm>
          <a:custGeom>
            <a:avLst/>
            <a:gdLst>
              <a:gd name="T0" fmla="*/ 6 w 69"/>
              <a:gd name="T1" fmla="*/ 41 h 58"/>
              <a:gd name="T2" fmla="*/ 15 w 69"/>
              <a:gd name="T3" fmla="*/ 41 h 58"/>
              <a:gd name="T4" fmla="*/ 21 w 69"/>
              <a:gd name="T5" fmla="*/ 41 h 58"/>
              <a:gd name="T6" fmla="*/ 25 w 69"/>
              <a:gd name="T7" fmla="*/ 41 h 58"/>
              <a:gd name="T8" fmla="*/ 27 w 69"/>
              <a:gd name="T9" fmla="*/ 39 h 58"/>
              <a:gd name="T10" fmla="*/ 27 w 69"/>
              <a:gd name="T11" fmla="*/ 35 h 58"/>
              <a:gd name="T12" fmla="*/ 27 w 69"/>
              <a:gd name="T13" fmla="*/ 30 h 58"/>
              <a:gd name="T14" fmla="*/ 29 w 69"/>
              <a:gd name="T15" fmla="*/ 26 h 58"/>
              <a:gd name="T16" fmla="*/ 32 w 69"/>
              <a:gd name="T17" fmla="*/ 24 h 58"/>
              <a:gd name="T18" fmla="*/ 35 w 69"/>
              <a:gd name="T19" fmla="*/ 21 h 58"/>
              <a:gd name="T20" fmla="*/ 38 w 69"/>
              <a:gd name="T21" fmla="*/ 20 h 58"/>
              <a:gd name="T22" fmla="*/ 39 w 69"/>
              <a:gd name="T23" fmla="*/ 17 h 58"/>
              <a:gd name="T24" fmla="*/ 38 w 69"/>
              <a:gd name="T25" fmla="*/ 14 h 58"/>
              <a:gd name="T26" fmla="*/ 38 w 69"/>
              <a:gd name="T27" fmla="*/ 8 h 58"/>
              <a:gd name="T28" fmla="*/ 37 w 69"/>
              <a:gd name="T29" fmla="*/ 4 h 58"/>
              <a:gd name="T30" fmla="*/ 37 w 69"/>
              <a:gd name="T31" fmla="*/ 1 h 58"/>
              <a:gd name="T32" fmla="*/ 40 w 69"/>
              <a:gd name="T33" fmla="*/ 3 h 58"/>
              <a:gd name="T34" fmla="*/ 46 w 69"/>
              <a:gd name="T35" fmla="*/ 11 h 58"/>
              <a:gd name="T36" fmla="*/ 54 w 69"/>
              <a:gd name="T37" fmla="*/ 22 h 58"/>
              <a:gd name="T38" fmla="*/ 62 w 69"/>
              <a:gd name="T39" fmla="*/ 33 h 58"/>
              <a:gd name="T40" fmla="*/ 66 w 69"/>
              <a:gd name="T41" fmla="*/ 40 h 58"/>
              <a:gd name="T42" fmla="*/ 68 w 69"/>
              <a:gd name="T43" fmla="*/ 45 h 58"/>
              <a:gd name="T44" fmla="*/ 68 w 69"/>
              <a:gd name="T45" fmla="*/ 49 h 58"/>
              <a:gd name="T46" fmla="*/ 67 w 69"/>
              <a:gd name="T47" fmla="*/ 52 h 58"/>
              <a:gd name="T48" fmla="*/ 64 w 69"/>
              <a:gd name="T49" fmla="*/ 52 h 58"/>
              <a:gd name="T50" fmla="*/ 62 w 69"/>
              <a:gd name="T51" fmla="*/ 52 h 58"/>
              <a:gd name="T52" fmla="*/ 58 w 69"/>
              <a:gd name="T53" fmla="*/ 52 h 58"/>
              <a:gd name="T54" fmla="*/ 53 w 69"/>
              <a:gd name="T55" fmla="*/ 52 h 58"/>
              <a:gd name="T56" fmla="*/ 51 w 69"/>
              <a:gd name="T57" fmla="*/ 53 h 58"/>
              <a:gd name="T58" fmla="*/ 47 w 69"/>
              <a:gd name="T59" fmla="*/ 54 h 58"/>
              <a:gd name="T60" fmla="*/ 44 w 69"/>
              <a:gd name="T61" fmla="*/ 55 h 58"/>
              <a:gd name="T62" fmla="*/ 40 w 69"/>
              <a:gd name="T63" fmla="*/ 56 h 58"/>
              <a:gd name="T64" fmla="*/ 38 w 69"/>
              <a:gd name="T65" fmla="*/ 57 h 58"/>
              <a:gd name="T66" fmla="*/ 35 w 69"/>
              <a:gd name="T67" fmla="*/ 57 h 58"/>
              <a:gd name="T68" fmla="*/ 33 w 69"/>
              <a:gd name="T69" fmla="*/ 55 h 58"/>
              <a:gd name="T70" fmla="*/ 31 w 69"/>
              <a:gd name="T71" fmla="*/ 53 h 58"/>
              <a:gd name="T72" fmla="*/ 31 w 69"/>
              <a:gd name="T73" fmla="*/ 51 h 58"/>
              <a:gd name="T74" fmla="*/ 31 w 69"/>
              <a:gd name="T75" fmla="*/ 48 h 58"/>
              <a:gd name="T76" fmla="*/ 29 w 69"/>
              <a:gd name="T77" fmla="*/ 46 h 58"/>
              <a:gd name="T78" fmla="*/ 28 w 69"/>
              <a:gd name="T79" fmla="*/ 45 h 58"/>
              <a:gd name="T80" fmla="*/ 25 w 69"/>
              <a:gd name="T81" fmla="*/ 44 h 58"/>
              <a:gd name="T82" fmla="*/ 22 w 69"/>
              <a:gd name="T83" fmla="*/ 43 h 58"/>
              <a:gd name="T84" fmla="*/ 19 w 69"/>
              <a:gd name="T85" fmla="*/ 43 h 58"/>
              <a:gd name="T86" fmla="*/ 16 w 69"/>
              <a:gd name="T87" fmla="*/ 43 h 58"/>
              <a:gd name="T88" fmla="*/ 8 w 69"/>
              <a:gd name="T89" fmla="*/ 44 h 58"/>
              <a:gd name="T90" fmla="*/ 4 w 69"/>
              <a:gd name="T91" fmla="*/ 43 h 58"/>
              <a:gd name="T92" fmla="*/ 1 w 69"/>
              <a:gd name="T9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58">
                <a:moveTo>
                  <a:pt x="0" y="40"/>
                </a:moveTo>
                <a:lnTo>
                  <a:pt x="3" y="40"/>
                </a:lnTo>
                <a:lnTo>
                  <a:pt x="6" y="41"/>
                </a:lnTo>
                <a:lnTo>
                  <a:pt x="9" y="41"/>
                </a:lnTo>
                <a:lnTo>
                  <a:pt x="12" y="41"/>
                </a:lnTo>
                <a:lnTo>
                  <a:pt x="15" y="41"/>
                </a:lnTo>
                <a:lnTo>
                  <a:pt x="17" y="41"/>
                </a:lnTo>
                <a:lnTo>
                  <a:pt x="19" y="41"/>
                </a:lnTo>
                <a:lnTo>
                  <a:pt x="21" y="41"/>
                </a:lnTo>
                <a:lnTo>
                  <a:pt x="22" y="41"/>
                </a:lnTo>
                <a:lnTo>
                  <a:pt x="24" y="41"/>
                </a:lnTo>
                <a:lnTo>
                  <a:pt x="25" y="41"/>
                </a:lnTo>
                <a:lnTo>
                  <a:pt x="26" y="40"/>
                </a:lnTo>
                <a:lnTo>
                  <a:pt x="27" y="40"/>
                </a:lnTo>
                <a:lnTo>
                  <a:pt x="27" y="39"/>
                </a:lnTo>
                <a:lnTo>
                  <a:pt x="27" y="38"/>
                </a:lnTo>
                <a:lnTo>
                  <a:pt x="27" y="37"/>
                </a:lnTo>
                <a:lnTo>
                  <a:pt x="27" y="35"/>
                </a:lnTo>
                <a:lnTo>
                  <a:pt x="27" y="33"/>
                </a:lnTo>
                <a:lnTo>
                  <a:pt x="27" y="32"/>
                </a:lnTo>
                <a:lnTo>
                  <a:pt x="27" y="30"/>
                </a:lnTo>
                <a:lnTo>
                  <a:pt x="28" y="29"/>
                </a:lnTo>
                <a:lnTo>
                  <a:pt x="28" y="27"/>
                </a:lnTo>
                <a:lnTo>
                  <a:pt x="29" y="26"/>
                </a:lnTo>
                <a:lnTo>
                  <a:pt x="30" y="25"/>
                </a:lnTo>
                <a:lnTo>
                  <a:pt x="31" y="24"/>
                </a:lnTo>
                <a:lnTo>
                  <a:pt x="32" y="24"/>
                </a:lnTo>
                <a:lnTo>
                  <a:pt x="33" y="23"/>
                </a:lnTo>
                <a:lnTo>
                  <a:pt x="34" y="22"/>
                </a:lnTo>
                <a:lnTo>
                  <a:pt x="35" y="21"/>
                </a:lnTo>
                <a:lnTo>
                  <a:pt x="36" y="21"/>
                </a:lnTo>
                <a:lnTo>
                  <a:pt x="37" y="20"/>
                </a:lnTo>
                <a:lnTo>
                  <a:pt x="38" y="20"/>
                </a:lnTo>
                <a:lnTo>
                  <a:pt x="38" y="19"/>
                </a:lnTo>
                <a:lnTo>
                  <a:pt x="38" y="18"/>
                </a:lnTo>
                <a:lnTo>
                  <a:pt x="39" y="17"/>
                </a:lnTo>
                <a:lnTo>
                  <a:pt x="39" y="16"/>
                </a:lnTo>
                <a:lnTo>
                  <a:pt x="39" y="14"/>
                </a:lnTo>
                <a:lnTo>
                  <a:pt x="38" y="14"/>
                </a:lnTo>
                <a:lnTo>
                  <a:pt x="38" y="12"/>
                </a:lnTo>
                <a:lnTo>
                  <a:pt x="38" y="10"/>
                </a:lnTo>
                <a:lnTo>
                  <a:pt x="38" y="8"/>
                </a:lnTo>
                <a:lnTo>
                  <a:pt x="37" y="7"/>
                </a:lnTo>
                <a:lnTo>
                  <a:pt x="37" y="5"/>
                </a:lnTo>
                <a:lnTo>
                  <a:pt x="37" y="4"/>
                </a:lnTo>
                <a:lnTo>
                  <a:pt x="37" y="3"/>
                </a:lnTo>
                <a:lnTo>
                  <a:pt x="37" y="2"/>
                </a:lnTo>
                <a:lnTo>
                  <a:pt x="37" y="1"/>
                </a:lnTo>
                <a:lnTo>
                  <a:pt x="37" y="0"/>
                </a:lnTo>
                <a:lnTo>
                  <a:pt x="38" y="1"/>
                </a:lnTo>
                <a:lnTo>
                  <a:pt x="40" y="3"/>
                </a:lnTo>
                <a:lnTo>
                  <a:pt x="41" y="5"/>
                </a:lnTo>
                <a:lnTo>
                  <a:pt x="43" y="7"/>
                </a:lnTo>
                <a:lnTo>
                  <a:pt x="46" y="11"/>
                </a:lnTo>
                <a:lnTo>
                  <a:pt x="49" y="14"/>
                </a:lnTo>
                <a:lnTo>
                  <a:pt x="51" y="18"/>
                </a:lnTo>
                <a:lnTo>
                  <a:pt x="54" y="22"/>
                </a:lnTo>
                <a:lnTo>
                  <a:pt x="57" y="25"/>
                </a:lnTo>
                <a:lnTo>
                  <a:pt x="59" y="29"/>
                </a:lnTo>
                <a:lnTo>
                  <a:pt x="62" y="33"/>
                </a:lnTo>
                <a:lnTo>
                  <a:pt x="63" y="35"/>
                </a:lnTo>
                <a:lnTo>
                  <a:pt x="65" y="38"/>
                </a:lnTo>
                <a:lnTo>
                  <a:pt x="66" y="40"/>
                </a:lnTo>
                <a:lnTo>
                  <a:pt x="67" y="41"/>
                </a:lnTo>
                <a:lnTo>
                  <a:pt x="67" y="43"/>
                </a:lnTo>
                <a:lnTo>
                  <a:pt x="68" y="45"/>
                </a:lnTo>
                <a:lnTo>
                  <a:pt x="68" y="47"/>
                </a:lnTo>
                <a:lnTo>
                  <a:pt x="68" y="48"/>
                </a:lnTo>
                <a:lnTo>
                  <a:pt x="68" y="49"/>
                </a:lnTo>
                <a:lnTo>
                  <a:pt x="68" y="50"/>
                </a:lnTo>
                <a:lnTo>
                  <a:pt x="68" y="51"/>
                </a:lnTo>
                <a:lnTo>
                  <a:pt x="67" y="52"/>
                </a:lnTo>
                <a:lnTo>
                  <a:pt x="66" y="52"/>
                </a:lnTo>
                <a:lnTo>
                  <a:pt x="65" y="52"/>
                </a:lnTo>
                <a:lnTo>
                  <a:pt x="64" y="52"/>
                </a:lnTo>
                <a:lnTo>
                  <a:pt x="63" y="52"/>
                </a:lnTo>
                <a:lnTo>
                  <a:pt x="62" y="52"/>
                </a:lnTo>
                <a:lnTo>
                  <a:pt x="62" y="52"/>
                </a:lnTo>
                <a:lnTo>
                  <a:pt x="60" y="52"/>
                </a:lnTo>
                <a:lnTo>
                  <a:pt x="59" y="52"/>
                </a:lnTo>
                <a:lnTo>
                  <a:pt x="58" y="52"/>
                </a:lnTo>
                <a:lnTo>
                  <a:pt x="57" y="52"/>
                </a:lnTo>
                <a:lnTo>
                  <a:pt x="56" y="52"/>
                </a:lnTo>
                <a:lnTo>
                  <a:pt x="53" y="52"/>
                </a:lnTo>
                <a:lnTo>
                  <a:pt x="52" y="52"/>
                </a:lnTo>
                <a:lnTo>
                  <a:pt x="51" y="53"/>
                </a:lnTo>
                <a:lnTo>
                  <a:pt x="51" y="53"/>
                </a:lnTo>
                <a:lnTo>
                  <a:pt x="50" y="53"/>
                </a:lnTo>
                <a:lnTo>
                  <a:pt x="49" y="53"/>
                </a:lnTo>
                <a:lnTo>
                  <a:pt x="47" y="54"/>
                </a:lnTo>
                <a:lnTo>
                  <a:pt x="46" y="54"/>
                </a:lnTo>
                <a:lnTo>
                  <a:pt x="45" y="55"/>
                </a:lnTo>
                <a:lnTo>
                  <a:pt x="44" y="55"/>
                </a:lnTo>
                <a:lnTo>
                  <a:pt x="43" y="56"/>
                </a:lnTo>
                <a:lnTo>
                  <a:pt x="42" y="56"/>
                </a:lnTo>
                <a:lnTo>
                  <a:pt x="40" y="56"/>
                </a:lnTo>
                <a:lnTo>
                  <a:pt x="40" y="57"/>
                </a:lnTo>
                <a:lnTo>
                  <a:pt x="39" y="57"/>
                </a:lnTo>
                <a:lnTo>
                  <a:pt x="38" y="57"/>
                </a:lnTo>
                <a:lnTo>
                  <a:pt x="37" y="57"/>
                </a:lnTo>
                <a:lnTo>
                  <a:pt x="36" y="57"/>
                </a:lnTo>
                <a:lnTo>
                  <a:pt x="35" y="57"/>
                </a:lnTo>
                <a:lnTo>
                  <a:pt x="34" y="56"/>
                </a:lnTo>
                <a:lnTo>
                  <a:pt x="33" y="56"/>
                </a:lnTo>
                <a:lnTo>
                  <a:pt x="33" y="55"/>
                </a:lnTo>
                <a:lnTo>
                  <a:pt x="32" y="55"/>
                </a:lnTo>
                <a:lnTo>
                  <a:pt x="32" y="54"/>
                </a:lnTo>
                <a:lnTo>
                  <a:pt x="31" y="53"/>
                </a:lnTo>
                <a:lnTo>
                  <a:pt x="31" y="52"/>
                </a:lnTo>
                <a:lnTo>
                  <a:pt x="31" y="52"/>
                </a:lnTo>
                <a:lnTo>
                  <a:pt x="31" y="51"/>
                </a:lnTo>
                <a:lnTo>
                  <a:pt x="31" y="50"/>
                </a:lnTo>
                <a:lnTo>
                  <a:pt x="31" y="49"/>
                </a:lnTo>
                <a:lnTo>
                  <a:pt x="31" y="48"/>
                </a:lnTo>
                <a:lnTo>
                  <a:pt x="30" y="48"/>
                </a:lnTo>
                <a:lnTo>
                  <a:pt x="30" y="47"/>
                </a:lnTo>
                <a:lnTo>
                  <a:pt x="29" y="46"/>
                </a:lnTo>
                <a:lnTo>
                  <a:pt x="28" y="46"/>
                </a:lnTo>
                <a:lnTo>
                  <a:pt x="28" y="45"/>
                </a:lnTo>
                <a:lnTo>
                  <a:pt x="28" y="45"/>
                </a:lnTo>
                <a:lnTo>
                  <a:pt x="27" y="44"/>
                </a:lnTo>
                <a:lnTo>
                  <a:pt x="26" y="44"/>
                </a:lnTo>
                <a:lnTo>
                  <a:pt x="25" y="44"/>
                </a:lnTo>
                <a:lnTo>
                  <a:pt x="24" y="44"/>
                </a:lnTo>
                <a:lnTo>
                  <a:pt x="23" y="43"/>
                </a:lnTo>
                <a:lnTo>
                  <a:pt x="22" y="43"/>
                </a:lnTo>
                <a:lnTo>
                  <a:pt x="21" y="43"/>
                </a:lnTo>
                <a:lnTo>
                  <a:pt x="20" y="43"/>
                </a:lnTo>
                <a:lnTo>
                  <a:pt x="19" y="43"/>
                </a:lnTo>
                <a:lnTo>
                  <a:pt x="17" y="43"/>
                </a:lnTo>
                <a:lnTo>
                  <a:pt x="17" y="43"/>
                </a:lnTo>
                <a:lnTo>
                  <a:pt x="16" y="43"/>
                </a:lnTo>
                <a:lnTo>
                  <a:pt x="13" y="43"/>
                </a:lnTo>
                <a:lnTo>
                  <a:pt x="11" y="44"/>
                </a:lnTo>
                <a:lnTo>
                  <a:pt x="8" y="44"/>
                </a:lnTo>
                <a:lnTo>
                  <a:pt x="7" y="44"/>
                </a:lnTo>
                <a:lnTo>
                  <a:pt x="6" y="43"/>
                </a:lnTo>
                <a:lnTo>
                  <a:pt x="4" y="43"/>
                </a:lnTo>
                <a:lnTo>
                  <a:pt x="3" y="43"/>
                </a:lnTo>
                <a:lnTo>
                  <a:pt x="2" y="43"/>
                </a:lnTo>
                <a:lnTo>
                  <a:pt x="1" y="42"/>
                </a:lnTo>
                <a:lnTo>
                  <a:pt x="0" y="41"/>
                </a:lnTo>
                <a:lnTo>
                  <a:pt x="0" y="4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0" name="Freeform 44"/>
          <p:cNvSpPr>
            <a:spLocks/>
          </p:cNvSpPr>
          <p:nvPr/>
        </p:nvSpPr>
        <p:spPr bwMode="auto">
          <a:xfrm>
            <a:off x="2951164" y="3151189"/>
            <a:ext cx="58737" cy="58737"/>
          </a:xfrm>
          <a:custGeom>
            <a:avLst/>
            <a:gdLst>
              <a:gd name="T0" fmla="*/ 0 w 37"/>
              <a:gd name="T1" fmla="*/ 5 h 37"/>
              <a:gd name="T2" fmla="*/ 2 w 37"/>
              <a:gd name="T3" fmla="*/ 8 h 37"/>
              <a:gd name="T4" fmla="*/ 5 w 37"/>
              <a:gd name="T5" fmla="*/ 9 h 37"/>
              <a:gd name="T6" fmla="*/ 8 w 37"/>
              <a:gd name="T7" fmla="*/ 9 h 37"/>
              <a:gd name="T8" fmla="*/ 11 w 37"/>
              <a:gd name="T9" fmla="*/ 10 h 37"/>
              <a:gd name="T10" fmla="*/ 14 w 37"/>
              <a:gd name="T11" fmla="*/ 11 h 37"/>
              <a:gd name="T12" fmla="*/ 15 w 37"/>
              <a:gd name="T13" fmla="*/ 13 h 37"/>
              <a:gd name="T14" fmla="*/ 17 w 37"/>
              <a:gd name="T15" fmla="*/ 15 h 37"/>
              <a:gd name="T16" fmla="*/ 17 w 37"/>
              <a:gd name="T17" fmla="*/ 18 h 37"/>
              <a:gd name="T18" fmla="*/ 18 w 37"/>
              <a:gd name="T19" fmla="*/ 21 h 37"/>
              <a:gd name="T20" fmla="*/ 20 w 37"/>
              <a:gd name="T21" fmla="*/ 21 h 37"/>
              <a:gd name="T22" fmla="*/ 22 w 37"/>
              <a:gd name="T23" fmla="*/ 22 h 37"/>
              <a:gd name="T24" fmla="*/ 25 w 37"/>
              <a:gd name="T25" fmla="*/ 22 h 37"/>
              <a:gd name="T26" fmla="*/ 27 w 37"/>
              <a:gd name="T27" fmla="*/ 22 h 37"/>
              <a:gd name="T28" fmla="*/ 27 w 37"/>
              <a:gd name="T29" fmla="*/ 24 h 37"/>
              <a:gd name="T30" fmla="*/ 27 w 37"/>
              <a:gd name="T31" fmla="*/ 27 h 37"/>
              <a:gd name="T32" fmla="*/ 27 w 37"/>
              <a:gd name="T33" fmla="*/ 29 h 37"/>
              <a:gd name="T34" fmla="*/ 27 w 37"/>
              <a:gd name="T35" fmla="*/ 32 h 37"/>
              <a:gd name="T36" fmla="*/ 27 w 37"/>
              <a:gd name="T37" fmla="*/ 34 h 37"/>
              <a:gd name="T38" fmla="*/ 28 w 37"/>
              <a:gd name="T39" fmla="*/ 36 h 37"/>
              <a:gd name="T40" fmla="*/ 31 w 37"/>
              <a:gd name="T41" fmla="*/ 35 h 37"/>
              <a:gd name="T42" fmla="*/ 33 w 37"/>
              <a:gd name="T43" fmla="*/ 35 h 37"/>
              <a:gd name="T44" fmla="*/ 35 w 37"/>
              <a:gd name="T45" fmla="*/ 34 h 37"/>
              <a:gd name="T46" fmla="*/ 36 w 37"/>
              <a:gd name="T47" fmla="*/ 32 h 37"/>
              <a:gd name="T48" fmla="*/ 36 w 37"/>
              <a:gd name="T49" fmla="*/ 29 h 37"/>
              <a:gd name="T50" fmla="*/ 36 w 37"/>
              <a:gd name="T51" fmla="*/ 25 h 37"/>
              <a:gd name="T52" fmla="*/ 34 w 37"/>
              <a:gd name="T53" fmla="*/ 22 h 37"/>
              <a:gd name="T54" fmla="*/ 33 w 37"/>
              <a:gd name="T55" fmla="*/ 20 h 37"/>
              <a:gd name="T56" fmla="*/ 31 w 37"/>
              <a:gd name="T57" fmla="*/ 18 h 37"/>
              <a:gd name="T58" fmla="*/ 30 w 37"/>
              <a:gd name="T59" fmla="*/ 15 h 37"/>
              <a:gd name="T60" fmla="*/ 29 w 37"/>
              <a:gd name="T61" fmla="*/ 12 h 37"/>
              <a:gd name="T62" fmla="*/ 27 w 37"/>
              <a:gd name="T63" fmla="*/ 9 h 37"/>
              <a:gd name="T64" fmla="*/ 26 w 37"/>
              <a:gd name="T65" fmla="*/ 9 h 37"/>
              <a:gd name="T66" fmla="*/ 23 w 37"/>
              <a:gd name="T67" fmla="*/ 9 h 37"/>
              <a:gd name="T68" fmla="*/ 21 w 37"/>
              <a:gd name="T69" fmla="*/ 10 h 37"/>
              <a:gd name="T70" fmla="*/ 20 w 37"/>
              <a:gd name="T71" fmla="*/ 12 h 37"/>
              <a:gd name="T72" fmla="*/ 19 w 37"/>
              <a:gd name="T73" fmla="*/ 11 h 37"/>
              <a:gd name="T74" fmla="*/ 18 w 37"/>
              <a:gd name="T75" fmla="*/ 9 h 37"/>
              <a:gd name="T76" fmla="*/ 15 w 37"/>
              <a:gd name="T77" fmla="*/ 5 h 37"/>
              <a:gd name="T78" fmla="*/ 13 w 37"/>
              <a:gd name="T79" fmla="*/ 3 h 37"/>
              <a:gd name="T80" fmla="*/ 10 w 37"/>
              <a:gd name="T81" fmla="*/ 1 h 37"/>
              <a:gd name="T82" fmla="*/ 7 w 37"/>
              <a:gd name="T83" fmla="*/ 0 h 37"/>
              <a:gd name="T84" fmla="*/ 4 w 37"/>
              <a:gd name="T85" fmla="*/ 0 h 37"/>
              <a:gd name="T86" fmla="*/ 2 w 37"/>
              <a:gd name="T8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37">
                <a:moveTo>
                  <a:pt x="1" y="3"/>
                </a:moveTo>
                <a:lnTo>
                  <a:pt x="0" y="4"/>
                </a:lnTo>
                <a:lnTo>
                  <a:pt x="0" y="5"/>
                </a:lnTo>
                <a:lnTo>
                  <a:pt x="0" y="6"/>
                </a:lnTo>
                <a:lnTo>
                  <a:pt x="1" y="7"/>
                </a:lnTo>
                <a:lnTo>
                  <a:pt x="2" y="8"/>
                </a:lnTo>
                <a:lnTo>
                  <a:pt x="3" y="8"/>
                </a:lnTo>
                <a:lnTo>
                  <a:pt x="3" y="9"/>
                </a:lnTo>
                <a:lnTo>
                  <a:pt x="5" y="9"/>
                </a:lnTo>
                <a:lnTo>
                  <a:pt x="6" y="9"/>
                </a:lnTo>
                <a:lnTo>
                  <a:pt x="7" y="9"/>
                </a:lnTo>
                <a:lnTo>
                  <a:pt x="8" y="9"/>
                </a:lnTo>
                <a:lnTo>
                  <a:pt x="9" y="10"/>
                </a:lnTo>
                <a:lnTo>
                  <a:pt x="10" y="10"/>
                </a:lnTo>
                <a:lnTo>
                  <a:pt x="11" y="10"/>
                </a:lnTo>
                <a:lnTo>
                  <a:pt x="12" y="11"/>
                </a:lnTo>
                <a:lnTo>
                  <a:pt x="13" y="11"/>
                </a:lnTo>
                <a:lnTo>
                  <a:pt x="14" y="11"/>
                </a:lnTo>
                <a:lnTo>
                  <a:pt x="14" y="12"/>
                </a:lnTo>
                <a:lnTo>
                  <a:pt x="15" y="12"/>
                </a:lnTo>
                <a:lnTo>
                  <a:pt x="15" y="13"/>
                </a:lnTo>
                <a:lnTo>
                  <a:pt x="16" y="14"/>
                </a:lnTo>
                <a:lnTo>
                  <a:pt x="16" y="15"/>
                </a:lnTo>
                <a:lnTo>
                  <a:pt x="17" y="15"/>
                </a:lnTo>
                <a:lnTo>
                  <a:pt x="17" y="16"/>
                </a:lnTo>
                <a:lnTo>
                  <a:pt x="17" y="17"/>
                </a:lnTo>
                <a:lnTo>
                  <a:pt x="17" y="18"/>
                </a:lnTo>
                <a:lnTo>
                  <a:pt x="17" y="19"/>
                </a:lnTo>
                <a:lnTo>
                  <a:pt x="17" y="20"/>
                </a:lnTo>
                <a:lnTo>
                  <a:pt x="18" y="21"/>
                </a:lnTo>
                <a:lnTo>
                  <a:pt x="19" y="21"/>
                </a:lnTo>
                <a:lnTo>
                  <a:pt x="19" y="21"/>
                </a:lnTo>
                <a:lnTo>
                  <a:pt x="20" y="21"/>
                </a:lnTo>
                <a:lnTo>
                  <a:pt x="21" y="21"/>
                </a:lnTo>
                <a:lnTo>
                  <a:pt x="21" y="22"/>
                </a:lnTo>
                <a:lnTo>
                  <a:pt x="22" y="22"/>
                </a:lnTo>
                <a:lnTo>
                  <a:pt x="23" y="22"/>
                </a:lnTo>
                <a:lnTo>
                  <a:pt x="24" y="22"/>
                </a:lnTo>
                <a:lnTo>
                  <a:pt x="25" y="22"/>
                </a:lnTo>
                <a:lnTo>
                  <a:pt x="26" y="21"/>
                </a:lnTo>
                <a:lnTo>
                  <a:pt x="27" y="21"/>
                </a:lnTo>
                <a:lnTo>
                  <a:pt x="27" y="22"/>
                </a:lnTo>
                <a:lnTo>
                  <a:pt x="27" y="22"/>
                </a:lnTo>
                <a:lnTo>
                  <a:pt x="27" y="23"/>
                </a:lnTo>
                <a:lnTo>
                  <a:pt x="27" y="24"/>
                </a:lnTo>
                <a:lnTo>
                  <a:pt x="27" y="25"/>
                </a:lnTo>
                <a:lnTo>
                  <a:pt x="27" y="26"/>
                </a:lnTo>
                <a:lnTo>
                  <a:pt x="27" y="27"/>
                </a:lnTo>
                <a:lnTo>
                  <a:pt x="27" y="27"/>
                </a:lnTo>
                <a:lnTo>
                  <a:pt x="27" y="28"/>
                </a:lnTo>
                <a:lnTo>
                  <a:pt x="27" y="29"/>
                </a:lnTo>
                <a:lnTo>
                  <a:pt x="27" y="30"/>
                </a:lnTo>
                <a:lnTo>
                  <a:pt x="27" y="31"/>
                </a:lnTo>
                <a:lnTo>
                  <a:pt x="27" y="32"/>
                </a:lnTo>
                <a:lnTo>
                  <a:pt x="27" y="33"/>
                </a:lnTo>
                <a:lnTo>
                  <a:pt x="27" y="33"/>
                </a:lnTo>
                <a:lnTo>
                  <a:pt x="27" y="34"/>
                </a:lnTo>
                <a:lnTo>
                  <a:pt x="27" y="35"/>
                </a:lnTo>
                <a:lnTo>
                  <a:pt x="28" y="35"/>
                </a:lnTo>
                <a:lnTo>
                  <a:pt x="28" y="36"/>
                </a:lnTo>
                <a:lnTo>
                  <a:pt x="29" y="36"/>
                </a:lnTo>
                <a:lnTo>
                  <a:pt x="30" y="35"/>
                </a:lnTo>
                <a:lnTo>
                  <a:pt x="31" y="35"/>
                </a:lnTo>
                <a:lnTo>
                  <a:pt x="32" y="35"/>
                </a:lnTo>
                <a:lnTo>
                  <a:pt x="33" y="35"/>
                </a:lnTo>
                <a:lnTo>
                  <a:pt x="33" y="35"/>
                </a:lnTo>
                <a:lnTo>
                  <a:pt x="34" y="35"/>
                </a:lnTo>
                <a:lnTo>
                  <a:pt x="34" y="34"/>
                </a:lnTo>
                <a:lnTo>
                  <a:pt x="35" y="34"/>
                </a:lnTo>
                <a:lnTo>
                  <a:pt x="35" y="33"/>
                </a:lnTo>
                <a:lnTo>
                  <a:pt x="35" y="33"/>
                </a:lnTo>
                <a:lnTo>
                  <a:pt x="36" y="32"/>
                </a:lnTo>
                <a:lnTo>
                  <a:pt x="36" y="31"/>
                </a:lnTo>
                <a:lnTo>
                  <a:pt x="36" y="30"/>
                </a:lnTo>
                <a:lnTo>
                  <a:pt x="36" y="29"/>
                </a:lnTo>
                <a:lnTo>
                  <a:pt x="36" y="27"/>
                </a:lnTo>
                <a:lnTo>
                  <a:pt x="36" y="27"/>
                </a:lnTo>
                <a:lnTo>
                  <a:pt x="36" y="25"/>
                </a:lnTo>
                <a:lnTo>
                  <a:pt x="35" y="24"/>
                </a:lnTo>
                <a:lnTo>
                  <a:pt x="35" y="23"/>
                </a:lnTo>
                <a:lnTo>
                  <a:pt x="34" y="22"/>
                </a:lnTo>
                <a:lnTo>
                  <a:pt x="34" y="21"/>
                </a:lnTo>
                <a:lnTo>
                  <a:pt x="33" y="21"/>
                </a:lnTo>
                <a:lnTo>
                  <a:pt x="33" y="20"/>
                </a:lnTo>
                <a:lnTo>
                  <a:pt x="33" y="19"/>
                </a:lnTo>
                <a:lnTo>
                  <a:pt x="32" y="18"/>
                </a:lnTo>
                <a:lnTo>
                  <a:pt x="31" y="18"/>
                </a:lnTo>
                <a:lnTo>
                  <a:pt x="31" y="17"/>
                </a:lnTo>
                <a:lnTo>
                  <a:pt x="31" y="16"/>
                </a:lnTo>
                <a:lnTo>
                  <a:pt x="30" y="15"/>
                </a:lnTo>
                <a:lnTo>
                  <a:pt x="30" y="15"/>
                </a:lnTo>
                <a:lnTo>
                  <a:pt x="30" y="13"/>
                </a:lnTo>
                <a:lnTo>
                  <a:pt x="29" y="12"/>
                </a:lnTo>
                <a:lnTo>
                  <a:pt x="29" y="11"/>
                </a:lnTo>
                <a:lnTo>
                  <a:pt x="28" y="10"/>
                </a:lnTo>
                <a:lnTo>
                  <a:pt x="27" y="9"/>
                </a:lnTo>
                <a:lnTo>
                  <a:pt x="27" y="9"/>
                </a:lnTo>
                <a:lnTo>
                  <a:pt x="27" y="9"/>
                </a:lnTo>
                <a:lnTo>
                  <a:pt x="26" y="9"/>
                </a:lnTo>
                <a:lnTo>
                  <a:pt x="25" y="9"/>
                </a:lnTo>
                <a:lnTo>
                  <a:pt x="24" y="9"/>
                </a:lnTo>
                <a:lnTo>
                  <a:pt x="23" y="9"/>
                </a:lnTo>
                <a:lnTo>
                  <a:pt x="22" y="9"/>
                </a:lnTo>
                <a:lnTo>
                  <a:pt x="21" y="9"/>
                </a:lnTo>
                <a:lnTo>
                  <a:pt x="21" y="10"/>
                </a:lnTo>
                <a:lnTo>
                  <a:pt x="21" y="11"/>
                </a:lnTo>
                <a:lnTo>
                  <a:pt x="21" y="12"/>
                </a:lnTo>
                <a:lnTo>
                  <a:pt x="20" y="12"/>
                </a:lnTo>
                <a:lnTo>
                  <a:pt x="20" y="13"/>
                </a:lnTo>
                <a:lnTo>
                  <a:pt x="19" y="12"/>
                </a:lnTo>
                <a:lnTo>
                  <a:pt x="19" y="11"/>
                </a:lnTo>
                <a:lnTo>
                  <a:pt x="19" y="10"/>
                </a:lnTo>
                <a:lnTo>
                  <a:pt x="18" y="9"/>
                </a:lnTo>
                <a:lnTo>
                  <a:pt x="18" y="9"/>
                </a:lnTo>
                <a:lnTo>
                  <a:pt x="17" y="8"/>
                </a:lnTo>
                <a:lnTo>
                  <a:pt x="16" y="6"/>
                </a:lnTo>
                <a:lnTo>
                  <a:pt x="15" y="5"/>
                </a:lnTo>
                <a:lnTo>
                  <a:pt x="15" y="4"/>
                </a:lnTo>
                <a:lnTo>
                  <a:pt x="14" y="3"/>
                </a:lnTo>
                <a:lnTo>
                  <a:pt x="13" y="3"/>
                </a:lnTo>
                <a:lnTo>
                  <a:pt x="12" y="2"/>
                </a:lnTo>
                <a:lnTo>
                  <a:pt x="11" y="2"/>
                </a:lnTo>
                <a:lnTo>
                  <a:pt x="10" y="1"/>
                </a:lnTo>
                <a:lnTo>
                  <a:pt x="9" y="0"/>
                </a:lnTo>
                <a:lnTo>
                  <a:pt x="9" y="0"/>
                </a:lnTo>
                <a:lnTo>
                  <a:pt x="7" y="0"/>
                </a:lnTo>
                <a:lnTo>
                  <a:pt x="6" y="0"/>
                </a:lnTo>
                <a:lnTo>
                  <a:pt x="5" y="0"/>
                </a:lnTo>
                <a:lnTo>
                  <a:pt x="4" y="0"/>
                </a:lnTo>
                <a:lnTo>
                  <a:pt x="3" y="1"/>
                </a:lnTo>
                <a:lnTo>
                  <a:pt x="3" y="2"/>
                </a:lnTo>
                <a:lnTo>
                  <a:pt x="2" y="2"/>
                </a:lnTo>
                <a:lnTo>
                  <a:pt x="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1" name="Freeform 45"/>
          <p:cNvSpPr>
            <a:spLocks/>
          </p:cNvSpPr>
          <p:nvPr/>
        </p:nvSpPr>
        <p:spPr bwMode="auto">
          <a:xfrm>
            <a:off x="2989263" y="3201988"/>
            <a:ext cx="69850" cy="80962"/>
          </a:xfrm>
          <a:custGeom>
            <a:avLst/>
            <a:gdLst>
              <a:gd name="T0" fmla="*/ 2 w 44"/>
              <a:gd name="T1" fmla="*/ 11 h 51"/>
              <a:gd name="T2" fmla="*/ 4 w 44"/>
              <a:gd name="T3" fmla="*/ 21 h 51"/>
              <a:gd name="T4" fmla="*/ 5 w 44"/>
              <a:gd name="T5" fmla="*/ 23 h 51"/>
              <a:gd name="T6" fmla="*/ 7 w 44"/>
              <a:gd name="T7" fmla="*/ 24 h 51"/>
              <a:gd name="T8" fmla="*/ 8 w 44"/>
              <a:gd name="T9" fmla="*/ 27 h 51"/>
              <a:gd name="T10" fmla="*/ 8 w 44"/>
              <a:gd name="T11" fmla="*/ 32 h 51"/>
              <a:gd name="T12" fmla="*/ 7 w 44"/>
              <a:gd name="T13" fmla="*/ 37 h 51"/>
              <a:gd name="T14" fmla="*/ 7 w 44"/>
              <a:gd name="T15" fmla="*/ 42 h 51"/>
              <a:gd name="T16" fmla="*/ 7 w 44"/>
              <a:gd name="T17" fmla="*/ 45 h 51"/>
              <a:gd name="T18" fmla="*/ 10 w 44"/>
              <a:gd name="T19" fmla="*/ 45 h 51"/>
              <a:gd name="T20" fmla="*/ 11 w 44"/>
              <a:gd name="T21" fmla="*/ 41 h 51"/>
              <a:gd name="T22" fmla="*/ 12 w 44"/>
              <a:gd name="T23" fmla="*/ 38 h 51"/>
              <a:gd name="T24" fmla="*/ 14 w 44"/>
              <a:gd name="T25" fmla="*/ 37 h 51"/>
              <a:gd name="T26" fmla="*/ 15 w 44"/>
              <a:gd name="T27" fmla="*/ 35 h 51"/>
              <a:gd name="T28" fmla="*/ 17 w 44"/>
              <a:gd name="T29" fmla="*/ 32 h 51"/>
              <a:gd name="T30" fmla="*/ 18 w 44"/>
              <a:gd name="T31" fmla="*/ 30 h 51"/>
              <a:gd name="T32" fmla="*/ 23 w 44"/>
              <a:gd name="T33" fmla="*/ 29 h 51"/>
              <a:gd name="T34" fmla="*/ 27 w 44"/>
              <a:gd name="T35" fmla="*/ 29 h 51"/>
              <a:gd name="T36" fmla="*/ 32 w 44"/>
              <a:gd name="T37" fmla="*/ 29 h 51"/>
              <a:gd name="T38" fmla="*/ 35 w 44"/>
              <a:gd name="T39" fmla="*/ 30 h 51"/>
              <a:gd name="T40" fmla="*/ 38 w 44"/>
              <a:gd name="T41" fmla="*/ 31 h 51"/>
              <a:gd name="T42" fmla="*/ 39 w 44"/>
              <a:gd name="T43" fmla="*/ 33 h 51"/>
              <a:gd name="T44" fmla="*/ 39 w 44"/>
              <a:gd name="T45" fmla="*/ 36 h 51"/>
              <a:gd name="T46" fmla="*/ 40 w 44"/>
              <a:gd name="T47" fmla="*/ 38 h 51"/>
              <a:gd name="T48" fmla="*/ 42 w 44"/>
              <a:gd name="T49" fmla="*/ 41 h 51"/>
              <a:gd name="T50" fmla="*/ 43 w 44"/>
              <a:gd name="T51" fmla="*/ 45 h 51"/>
              <a:gd name="T52" fmla="*/ 41 w 44"/>
              <a:gd name="T53" fmla="*/ 46 h 51"/>
              <a:gd name="T54" fmla="*/ 39 w 44"/>
              <a:gd name="T55" fmla="*/ 46 h 51"/>
              <a:gd name="T56" fmla="*/ 39 w 44"/>
              <a:gd name="T57" fmla="*/ 42 h 51"/>
              <a:gd name="T58" fmla="*/ 39 w 44"/>
              <a:gd name="T59" fmla="*/ 40 h 51"/>
              <a:gd name="T60" fmla="*/ 36 w 44"/>
              <a:gd name="T61" fmla="*/ 38 h 51"/>
              <a:gd name="T62" fmla="*/ 33 w 44"/>
              <a:gd name="T63" fmla="*/ 37 h 51"/>
              <a:gd name="T64" fmla="*/ 31 w 44"/>
              <a:gd name="T65" fmla="*/ 37 h 51"/>
              <a:gd name="T66" fmla="*/ 28 w 44"/>
              <a:gd name="T67" fmla="*/ 38 h 51"/>
              <a:gd name="T68" fmla="*/ 28 w 44"/>
              <a:gd name="T69" fmla="*/ 35 h 51"/>
              <a:gd name="T70" fmla="*/ 26 w 44"/>
              <a:gd name="T71" fmla="*/ 33 h 51"/>
              <a:gd name="T72" fmla="*/ 25 w 44"/>
              <a:gd name="T73" fmla="*/ 34 h 51"/>
              <a:gd name="T74" fmla="*/ 21 w 44"/>
              <a:gd name="T75" fmla="*/ 38 h 51"/>
              <a:gd name="T76" fmla="*/ 18 w 44"/>
              <a:gd name="T77" fmla="*/ 41 h 51"/>
              <a:gd name="T78" fmla="*/ 16 w 44"/>
              <a:gd name="T79" fmla="*/ 44 h 51"/>
              <a:gd name="T80" fmla="*/ 13 w 44"/>
              <a:gd name="T81" fmla="*/ 46 h 51"/>
              <a:gd name="T82" fmla="*/ 12 w 44"/>
              <a:gd name="T83" fmla="*/ 49 h 51"/>
              <a:gd name="T84" fmla="*/ 10 w 44"/>
              <a:gd name="T85" fmla="*/ 49 h 51"/>
              <a:gd name="T86" fmla="*/ 7 w 44"/>
              <a:gd name="T87" fmla="*/ 50 h 51"/>
              <a:gd name="T88" fmla="*/ 4 w 44"/>
              <a:gd name="T89" fmla="*/ 49 h 51"/>
              <a:gd name="T90" fmla="*/ 3 w 44"/>
              <a:gd name="T91" fmla="*/ 48 h 51"/>
              <a:gd name="T92" fmla="*/ 3 w 44"/>
              <a:gd name="T93" fmla="*/ 46 h 51"/>
              <a:gd name="T94" fmla="*/ 4 w 44"/>
              <a:gd name="T95" fmla="*/ 46 h 51"/>
              <a:gd name="T96" fmla="*/ 4 w 44"/>
              <a:gd name="T97" fmla="*/ 42 h 51"/>
              <a:gd name="T98" fmla="*/ 4 w 44"/>
              <a:gd name="T99" fmla="*/ 39 h 51"/>
              <a:gd name="T100" fmla="*/ 4 w 44"/>
              <a:gd name="T101" fmla="*/ 37 h 51"/>
              <a:gd name="T102" fmla="*/ 4 w 44"/>
              <a:gd name="T103" fmla="*/ 33 h 51"/>
              <a:gd name="T104" fmla="*/ 4 w 44"/>
              <a:gd name="T105" fmla="*/ 30 h 51"/>
              <a:gd name="T106" fmla="*/ 5 w 44"/>
              <a:gd name="T107" fmla="*/ 28 h 51"/>
              <a:gd name="T108" fmla="*/ 6 w 44"/>
              <a:gd name="T109" fmla="*/ 25 h 51"/>
              <a:gd name="T110" fmla="*/ 4 w 44"/>
              <a:gd name="T111" fmla="*/ 25 h 51"/>
              <a:gd name="T112" fmla="*/ 1 w 44"/>
              <a:gd name="T113" fmla="*/ 25 h 51"/>
              <a:gd name="T114" fmla="*/ 0 w 44"/>
              <a:gd name="T115" fmla="*/ 22 h 51"/>
              <a:gd name="T116" fmla="*/ 0 w 44"/>
              <a:gd name="T117" fmla="*/ 17 h 51"/>
              <a:gd name="T118" fmla="*/ 0 w 44"/>
              <a:gd name="T119" fmla="*/ 11 h 51"/>
              <a:gd name="T120" fmla="*/ 1 w 44"/>
              <a:gd name="T121" fmla="*/ 5 h 51"/>
              <a:gd name="T122" fmla="*/ 1 w 44"/>
              <a:gd name="T123" fmla="*/ 2 h 51"/>
              <a:gd name="T124" fmla="*/ 2 w 44"/>
              <a:gd name="T1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 h="51">
                <a:moveTo>
                  <a:pt x="2" y="0"/>
                </a:moveTo>
                <a:lnTo>
                  <a:pt x="2" y="6"/>
                </a:lnTo>
                <a:lnTo>
                  <a:pt x="2" y="11"/>
                </a:lnTo>
                <a:lnTo>
                  <a:pt x="3" y="15"/>
                </a:lnTo>
                <a:lnTo>
                  <a:pt x="4" y="18"/>
                </a:lnTo>
                <a:lnTo>
                  <a:pt x="4" y="21"/>
                </a:lnTo>
                <a:lnTo>
                  <a:pt x="4" y="21"/>
                </a:lnTo>
                <a:lnTo>
                  <a:pt x="4" y="22"/>
                </a:lnTo>
                <a:lnTo>
                  <a:pt x="5" y="23"/>
                </a:lnTo>
                <a:lnTo>
                  <a:pt x="6" y="23"/>
                </a:lnTo>
                <a:lnTo>
                  <a:pt x="6" y="24"/>
                </a:lnTo>
                <a:lnTo>
                  <a:pt x="7" y="24"/>
                </a:lnTo>
                <a:lnTo>
                  <a:pt x="8" y="25"/>
                </a:lnTo>
                <a:lnTo>
                  <a:pt x="8" y="26"/>
                </a:lnTo>
                <a:lnTo>
                  <a:pt x="8" y="27"/>
                </a:lnTo>
                <a:lnTo>
                  <a:pt x="8" y="29"/>
                </a:lnTo>
                <a:lnTo>
                  <a:pt x="8" y="30"/>
                </a:lnTo>
                <a:lnTo>
                  <a:pt x="8" y="32"/>
                </a:lnTo>
                <a:lnTo>
                  <a:pt x="8" y="34"/>
                </a:lnTo>
                <a:lnTo>
                  <a:pt x="7" y="35"/>
                </a:lnTo>
                <a:lnTo>
                  <a:pt x="7" y="37"/>
                </a:lnTo>
                <a:lnTo>
                  <a:pt x="7" y="38"/>
                </a:lnTo>
                <a:lnTo>
                  <a:pt x="7" y="40"/>
                </a:lnTo>
                <a:lnTo>
                  <a:pt x="7" y="42"/>
                </a:lnTo>
                <a:lnTo>
                  <a:pt x="7" y="43"/>
                </a:lnTo>
                <a:lnTo>
                  <a:pt x="7" y="44"/>
                </a:lnTo>
                <a:lnTo>
                  <a:pt x="7" y="45"/>
                </a:lnTo>
                <a:lnTo>
                  <a:pt x="8" y="46"/>
                </a:lnTo>
                <a:lnTo>
                  <a:pt x="9" y="45"/>
                </a:lnTo>
                <a:lnTo>
                  <a:pt x="10" y="45"/>
                </a:lnTo>
                <a:lnTo>
                  <a:pt x="11" y="43"/>
                </a:lnTo>
                <a:lnTo>
                  <a:pt x="11" y="42"/>
                </a:lnTo>
                <a:lnTo>
                  <a:pt x="11" y="41"/>
                </a:lnTo>
                <a:lnTo>
                  <a:pt x="11" y="40"/>
                </a:lnTo>
                <a:lnTo>
                  <a:pt x="12" y="39"/>
                </a:lnTo>
                <a:lnTo>
                  <a:pt x="12" y="38"/>
                </a:lnTo>
                <a:lnTo>
                  <a:pt x="13" y="38"/>
                </a:lnTo>
                <a:lnTo>
                  <a:pt x="14" y="38"/>
                </a:lnTo>
                <a:lnTo>
                  <a:pt x="14" y="37"/>
                </a:lnTo>
                <a:lnTo>
                  <a:pt x="14" y="36"/>
                </a:lnTo>
                <a:lnTo>
                  <a:pt x="15" y="36"/>
                </a:lnTo>
                <a:lnTo>
                  <a:pt x="15" y="35"/>
                </a:lnTo>
                <a:lnTo>
                  <a:pt x="16" y="34"/>
                </a:lnTo>
                <a:lnTo>
                  <a:pt x="16" y="33"/>
                </a:lnTo>
                <a:lnTo>
                  <a:pt x="17" y="32"/>
                </a:lnTo>
                <a:lnTo>
                  <a:pt x="17" y="31"/>
                </a:lnTo>
                <a:lnTo>
                  <a:pt x="18" y="30"/>
                </a:lnTo>
                <a:lnTo>
                  <a:pt x="18" y="30"/>
                </a:lnTo>
                <a:lnTo>
                  <a:pt x="20" y="29"/>
                </a:lnTo>
                <a:lnTo>
                  <a:pt x="21" y="29"/>
                </a:lnTo>
                <a:lnTo>
                  <a:pt x="23" y="29"/>
                </a:lnTo>
                <a:lnTo>
                  <a:pt x="24" y="29"/>
                </a:lnTo>
                <a:lnTo>
                  <a:pt x="25" y="29"/>
                </a:lnTo>
                <a:lnTo>
                  <a:pt x="27" y="29"/>
                </a:lnTo>
                <a:lnTo>
                  <a:pt x="29" y="29"/>
                </a:lnTo>
                <a:lnTo>
                  <a:pt x="30" y="29"/>
                </a:lnTo>
                <a:lnTo>
                  <a:pt x="32" y="29"/>
                </a:lnTo>
                <a:lnTo>
                  <a:pt x="33" y="29"/>
                </a:lnTo>
                <a:lnTo>
                  <a:pt x="34" y="30"/>
                </a:lnTo>
                <a:lnTo>
                  <a:pt x="35" y="30"/>
                </a:lnTo>
                <a:lnTo>
                  <a:pt x="37" y="30"/>
                </a:lnTo>
                <a:lnTo>
                  <a:pt x="37" y="31"/>
                </a:lnTo>
                <a:lnTo>
                  <a:pt x="38" y="31"/>
                </a:lnTo>
                <a:lnTo>
                  <a:pt x="38" y="32"/>
                </a:lnTo>
                <a:lnTo>
                  <a:pt x="39" y="32"/>
                </a:lnTo>
                <a:lnTo>
                  <a:pt x="39" y="33"/>
                </a:lnTo>
                <a:lnTo>
                  <a:pt x="39" y="34"/>
                </a:lnTo>
                <a:lnTo>
                  <a:pt x="39" y="35"/>
                </a:lnTo>
                <a:lnTo>
                  <a:pt x="39" y="36"/>
                </a:lnTo>
                <a:lnTo>
                  <a:pt x="39" y="37"/>
                </a:lnTo>
                <a:lnTo>
                  <a:pt x="40" y="38"/>
                </a:lnTo>
                <a:lnTo>
                  <a:pt x="40" y="38"/>
                </a:lnTo>
                <a:lnTo>
                  <a:pt x="40" y="39"/>
                </a:lnTo>
                <a:lnTo>
                  <a:pt x="41" y="40"/>
                </a:lnTo>
                <a:lnTo>
                  <a:pt x="42" y="41"/>
                </a:lnTo>
                <a:lnTo>
                  <a:pt x="43" y="43"/>
                </a:lnTo>
                <a:lnTo>
                  <a:pt x="43" y="44"/>
                </a:lnTo>
                <a:lnTo>
                  <a:pt x="43" y="45"/>
                </a:lnTo>
                <a:lnTo>
                  <a:pt x="42" y="46"/>
                </a:lnTo>
                <a:lnTo>
                  <a:pt x="41" y="46"/>
                </a:lnTo>
                <a:lnTo>
                  <a:pt x="41" y="46"/>
                </a:lnTo>
                <a:lnTo>
                  <a:pt x="40" y="46"/>
                </a:lnTo>
                <a:lnTo>
                  <a:pt x="40" y="46"/>
                </a:lnTo>
                <a:lnTo>
                  <a:pt x="39" y="46"/>
                </a:lnTo>
                <a:lnTo>
                  <a:pt x="39" y="45"/>
                </a:lnTo>
                <a:lnTo>
                  <a:pt x="39" y="43"/>
                </a:lnTo>
                <a:lnTo>
                  <a:pt x="39" y="42"/>
                </a:lnTo>
                <a:lnTo>
                  <a:pt x="39" y="41"/>
                </a:lnTo>
                <a:lnTo>
                  <a:pt x="39" y="41"/>
                </a:lnTo>
                <a:lnTo>
                  <a:pt x="39" y="40"/>
                </a:lnTo>
                <a:lnTo>
                  <a:pt x="38" y="39"/>
                </a:lnTo>
                <a:lnTo>
                  <a:pt x="37" y="38"/>
                </a:lnTo>
                <a:lnTo>
                  <a:pt x="36" y="38"/>
                </a:lnTo>
                <a:lnTo>
                  <a:pt x="35" y="38"/>
                </a:lnTo>
                <a:lnTo>
                  <a:pt x="34" y="37"/>
                </a:lnTo>
                <a:lnTo>
                  <a:pt x="33" y="37"/>
                </a:lnTo>
                <a:lnTo>
                  <a:pt x="32" y="37"/>
                </a:lnTo>
                <a:lnTo>
                  <a:pt x="32" y="37"/>
                </a:lnTo>
                <a:lnTo>
                  <a:pt x="31" y="37"/>
                </a:lnTo>
                <a:lnTo>
                  <a:pt x="30" y="37"/>
                </a:lnTo>
                <a:lnTo>
                  <a:pt x="29" y="38"/>
                </a:lnTo>
                <a:lnTo>
                  <a:pt x="28" y="38"/>
                </a:lnTo>
                <a:lnTo>
                  <a:pt x="28" y="37"/>
                </a:lnTo>
                <a:lnTo>
                  <a:pt x="28" y="36"/>
                </a:lnTo>
                <a:lnTo>
                  <a:pt x="28" y="35"/>
                </a:lnTo>
                <a:lnTo>
                  <a:pt x="27" y="34"/>
                </a:lnTo>
                <a:lnTo>
                  <a:pt x="27" y="33"/>
                </a:lnTo>
                <a:lnTo>
                  <a:pt x="26" y="33"/>
                </a:lnTo>
                <a:lnTo>
                  <a:pt x="26" y="32"/>
                </a:lnTo>
                <a:lnTo>
                  <a:pt x="25" y="33"/>
                </a:lnTo>
                <a:lnTo>
                  <a:pt x="25" y="34"/>
                </a:lnTo>
                <a:lnTo>
                  <a:pt x="24" y="36"/>
                </a:lnTo>
                <a:lnTo>
                  <a:pt x="22" y="38"/>
                </a:lnTo>
                <a:lnTo>
                  <a:pt x="21" y="38"/>
                </a:lnTo>
                <a:lnTo>
                  <a:pt x="20" y="39"/>
                </a:lnTo>
                <a:lnTo>
                  <a:pt x="19" y="40"/>
                </a:lnTo>
                <a:lnTo>
                  <a:pt x="18" y="41"/>
                </a:lnTo>
                <a:lnTo>
                  <a:pt x="18" y="42"/>
                </a:lnTo>
                <a:lnTo>
                  <a:pt x="17" y="43"/>
                </a:lnTo>
                <a:lnTo>
                  <a:pt x="16" y="44"/>
                </a:lnTo>
                <a:lnTo>
                  <a:pt x="15" y="45"/>
                </a:lnTo>
                <a:lnTo>
                  <a:pt x="14" y="46"/>
                </a:lnTo>
                <a:lnTo>
                  <a:pt x="13" y="46"/>
                </a:lnTo>
                <a:lnTo>
                  <a:pt x="13" y="47"/>
                </a:lnTo>
                <a:lnTo>
                  <a:pt x="12" y="48"/>
                </a:lnTo>
                <a:lnTo>
                  <a:pt x="12" y="49"/>
                </a:lnTo>
                <a:lnTo>
                  <a:pt x="11" y="49"/>
                </a:lnTo>
                <a:lnTo>
                  <a:pt x="11" y="49"/>
                </a:lnTo>
                <a:lnTo>
                  <a:pt x="10" y="49"/>
                </a:lnTo>
                <a:lnTo>
                  <a:pt x="9" y="49"/>
                </a:lnTo>
                <a:lnTo>
                  <a:pt x="8" y="50"/>
                </a:lnTo>
                <a:lnTo>
                  <a:pt x="7" y="50"/>
                </a:lnTo>
                <a:lnTo>
                  <a:pt x="6" y="50"/>
                </a:lnTo>
                <a:lnTo>
                  <a:pt x="5" y="50"/>
                </a:lnTo>
                <a:lnTo>
                  <a:pt x="4" y="49"/>
                </a:lnTo>
                <a:lnTo>
                  <a:pt x="4" y="49"/>
                </a:lnTo>
                <a:lnTo>
                  <a:pt x="3" y="49"/>
                </a:lnTo>
                <a:lnTo>
                  <a:pt x="3" y="48"/>
                </a:lnTo>
                <a:lnTo>
                  <a:pt x="2" y="47"/>
                </a:lnTo>
                <a:lnTo>
                  <a:pt x="2" y="46"/>
                </a:lnTo>
                <a:lnTo>
                  <a:pt x="3" y="46"/>
                </a:lnTo>
                <a:lnTo>
                  <a:pt x="4" y="46"/>
                </a:lnTo>
                <a:lnTo>
                  <a:pt x="4" y="46"/>
                </a:lnTo>
                <a:lnTo>
                  <a:pt x="4" y="46"/>
                </a:lnTo>
                <a:lnTo>
                  <a:pt x="4" y="45"/>
                </a:lnTo>
                <a:lnTo>
                  <a:pt x="4" y="44"/>
                </a:lnTo>
                <a:lnTo>
                  <a:pt x="4" y="42"/>
                </a:lnTo>
                <a:lnTo>
                  <a:pt x="4" y="41"/>
                </a:lnTo>
                <a:lnTo>
                  <a:pt x="4" y="40"/>
                </a:lnTo>
                <a:lnTo>
                  <a:pt x="4" y="39"/>
                </a:lnTo>
                <a:lnTo>
                  <a:pt x="4" y="38"/>
                </a:lnTo>
                <a:lnTo>
                  <a:pt x="4" y="38"/>
                </a:lnTo>
                <a:lnTo>
                  <a:pt x="4" y="37"/>
                </a:lnTo>
                <a:lnTo>
                  <a:pt x="4" y="35"/>
                </a:lnTo>
                <a:lnTo>
                  <a:pt x="4" y="34"/>
                </a:lnTo>
                <a:lnTo>
                  <a:pt x="4" y="33"/>
                </a:lnTo>
                <a:lnTo>
                  <a:pt x="4" y="32"/>
                </a:lnTo>
                <a:lnTo>
                  <a:pt x="4" y="31"/>
                </a:lnTo>
                <a:lnTo>
                  <a:pt x="4" y="30"/>
                </a:lnTo>
                <a:lnTo>
                  <a:pt x="4" y="29"/>
                </a:lnTo>
                <a:lnTo>
                  <a:pt x="4" y="29"/>
                </a:lnTo>
                <a:lnTo>
                  <a:pt x="5" y="28"/>
                </a:lnTo>
                <a:lnTo>
                  <a:pt x="6" y="27"/>
                </a:lnTo>
                <a:lnTo>
                  <a:pt x="6" y="26"/>
                </a:lnTo>
                <a:lnTo>
                  <a:pt x="6" y="25"/>
                </a:lnTo>
                <a:lnTo>
                  <a:pt x="5" y="25"/>
                </a:lnTo>
                <a:lnTo>
                  <a:pt x="4" y="25"/>
                </a:lnTo>
                <a:lnTo>
                  <a:pt x="4" y="25"/>
                </a:lnTo>
                <a:lnTo>
                  <a:pt x="3" y="25"/>
                </a:lnTo>
                <a:lnTo>
                  <a:pt x="2" y="25"/>
                </a:lnTo>
                <a:lnTo>
                  <a:pt x="1" y="25"/>
                </a:lnTo>
                <a:lnTo>
                  <a:pt x="0" y="25"/>
                </a:lnTo>
                <a:lnTo>
                  <a:pt x="0" y="24"/>
                </a:lnTo>
                <a:lnTo>
                  <a:pt x="0" y="22"/>
                </a:lnTo>
                <a:lnTo>
                  <a:pt x="0" y="21"/>
                </a:lnTo>
                <a:lnTo>
                  <a:pt x="0" y="19"/>
                </a:lnTo>
                <a:lnTo>
                  <a:pt x="0" y="17"/>
                </a:lnTo>
                <a:lnTo>
                  <a:pt x="0" y="15"/>
                </a:lnTo>
                <a:lnTo>
                  <a:pt x="0" y="13"/>
                </a:lnTo>
                <a:lnTo>
                  <a:pt x="0" y="11"/>
                </a:lnTo>
                <a:lnTo>
                  <a:pt x="1" y="9"/>
                </a:lnTo>
                <a:lnTo>
                  <a:pt x="1" y="7"/>
                </a:lnTo>
                <a:lnTo>
                  <a:pt x="1" y="5"/>
                </a:lnTo>
                <a:lnTo>
                  <a:pt x="1" y="4"/>
                </a:lnTo>
                <a:lnTo>
                  <a:pt x="1" y="3"/>
                </a:lnTo>
                <a:lnTo>
                  <a:pt x="1" y="2"/>
                </a:lnTo>
                <a:lnTo>
                  <a:pt x="1" y="1"/>
                </a:lnTo>
                <a:lnTo>
                  <a:pt x="1" y="0"/>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2" name="Freeform 46"/>
          <p:cNvSpPr>
            <a:spLocks/>
          </p:cNvSpPr>
          <p:nvPr/>
        </p:nvSpPr>
        <p:spPr bwMode="auto">
          <a:xfrm>
            <a:off x="3035300" y="3292475"/>
            <a:ext cx="19050" cy="6350"/>
          </a:xfrm>
          <a:custGeom>
            <a:avLst/>
            <a:gdLst>
              <a:gd name="T0" fmla="*/ 1 w 12"/>
              <a:gd name="T1" fmla="*/ 1 h 4"/>
              <a:gd name="T2" fmla="*/ 1 w 12"/>
              <a:gd name="T3" fmla="*/ 1 h 4"/>
              <a:gd name="T4" fmla="*/ 1 w 12"/>
              <a:gd name="T5" fmla="*/ 1 h 4"/>
              <a:gd name="T6" fmla="*/ 2 w 12"/>
              <a:gd name="T7" fmla="*/ 1 h 4"/>
              <a:gd name="T8" fmla="*/ 3 w 12"/>
              <a:gd name="T9" fmla="*/ 1 h 4"/>
              <a:gd name="T10" fmla="*/ 3 w 12"/>
              <a:gd name="T11" fmla="*/ 1 h 4"/>
              <a:gd name="T12" fmla="*/ 5 w 12"/>
              <a:gd name="T13" fmla="*/ 1 h 4"/>
              <a:gd name="T14" fmla="*/ 6 w 12"/>
              <a:gd name="T15" fmla="*/ 1 h 4"/>
              <a:gd name="T16" fmla="*/ 7 w 12"/>
              <a:gd name="T17" fmla="*/ 1 h 4"/>
              <a:gd name="T18" fmla="*/ 8 w 12"/>
              <a:gd name="T19" fmla="*/ 1 h 4"/>
              <a:gd name="T20" fmla="*/ 8 w 12"/>
              <a:gd name="T21" fmla="*/ 2 h 4"/>
              <a:gd name="T22" fmla="*/ 9 w 12"/>
              <a:gd name="T23" fmla="*/ 2 h 4"/>
              <a:gd name="T24" fmla="*/ 10 w 12"/>
              <a:gd name="T25" fmla="*/ 2 h 4"/>
              <a:gd name="T26" fmla="*/ 10 w 12"/>
              <a:gd name="T27" fmla="*/ 2 h 4"/>
              <a:gd name="T28" fmla="*/ 10 w 12"/>
              <a:gd name="T29" fmla="*/ 1 h 4"/>
              <a:gd name="T30" fmla="*/ 10 w 12"/>
              <a:gd name="T31" fmla="*/ 1 h 4"/>
              <a:gd name="T32" fmla="*/ 10 w 12"/>
              <a:gd name="T33" fmla="*/ 1 h 4"/>
              <a:gd name="T34" fmla="*/ 10 w 12"/>
              <a:gd name="T35" fmla="*/ 0 h 4"/>
              <a:gd name="T36" fmla="*/ 10 w 12"/>
              <a:gd name="T37" fmla="*/ 0 h 4"/>
              <a:gd name="T38" fmla="*/ 10 w 12"/>
              <a:gd name="T39" fmla="*/ 0 h 4"/>
              <a:gd name="T40" fmla="*/ 11 w 12"/>
              <a:gd name="T41" fmla="*/ 1 h 4"/>
              <a:gd name="T42" fmla="*/ 11 w 12"/>
              <a:gd name="T43" fmla="*/ 1 h 4"/>
              <a:gd name="T44" fmla="*/ 11 w 12"/>
              <a:gd name="T45" fmla="*/ 2 h 4"/>
              <a:gd name="T46" fmla="*/ 11 w 12"/>
              <a:gd name="T47" fmla="*/ 2 h 4"/>
              <a:gd name="T48" fmla="*/ 10 w 12"/>
              <a:gd name="T49" fmla="*/ 2 h 4"/>
              <a:gd name="T50" fmla="*/ 10 w 12"/>
              <a:gd name="T51" fmla="*/ 3 h 4"/>
              <a:gd name="T52" fmla="*/ 9 w 12"/>
              <a:gd name="T53" fmla="*/ 3 h 4"/>
              <a:gd name="T54" fmla="*/ 8 w 12"/>
              <a:gd name="T55" fmla="*/ 3 h 4"/>
              <a:gd name="T56" fmla="*/ 8 w 12"/>
              <a:gd name="T57" fmla="*/ 3 h 4"/>
              <a:gd name="T58" fmla="*/ 7 w 12"/>
              <a:gd name="T59" fmla="*/ 3 h 4"/>
              <a:gd name="T60" fmla="*/ 6 w 12"/>
              <a:gd name="T61" fmla="*/ 3 h 4"/>
              <a:gd name="T62" fmla="*/ 5 w 12"/>
              <a:gd name="T63" fmla="*/ 3 h 4"/>
              <a:gd name="T64" fmla="*/ 5 w 12"/>
              <a:gd name="T65" fmla="*/ 3 h 4"/>
              <a:gd name="T66" fmla="*/ 3 w 12"/>
              <a:gd name="T67" fmla="*/ 3 h 4"/>
              <a:gd name="T68" fmla="*/ 3 w 12"/>
              <a:gd name="T69" fmla="*/ 3 h 4"/>
              <a:gd name="T70" fmla="*/ 2 w 12"/>
              <a:gd name="T71" fmla="*/ 3 h 4"/>
              <a:gd name="T72" fmla="*/ 1 w 12"/>
              <a:gd name="T73" fmla="*/ 3 h 4"/>
              <a:gd name="T74" fmla="*/ 1 w 12"/>
              <a:gd name="T75" fmla="*/ 2 h 4"/>
              <a:gd name="T76" fmla="*/ 1 w 12"/>
              <a:gd name="T77" fmla="*/ 2 h 4"/>
              <a:gd name="T78" fmla="*/ 0 w 12"/>
              <a:gd name="T79" fmla="*/ 2 h 4"/>
              <a:gd name="T80" fmla="*/ 0 w 12"/>
              <a:gd name="T81" fmla="*/ 2 h 4"/>
              <a:gd name="T82" fmla="*/ 0 w 12"/>
              <a:gd name="T83" fmla="*/ 1 h 4"/>
              <a:gd name="T84" fmla="*/ 1 w 12"/>
              <a:gd name="T8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4">
                <a:moveTo>
                  <a:pt x="1" y="1"/>
                </a:moveTo>
                <a:lnTo>
                  <a:pt x="1" y="1"/>
                </a:lnTo>
                <a:lnTo>
                  <a:pt x="1" y="1"/>
                </a:lnTo>
                <a:lnTo>
                  <a:pt x="2" y="1"/>
                </a:lnTo>
                <a:lnTo>
                  <a:pt x="3" y="1"/>
                </a:lnTo>
                <a:lnTo>
                  <a:pt x="3" y="1"/>
                </a:lnTo>
                <a:lnTo>
                  <a:pt x="5" y="1"/>
                </a:lnTo>
                <a:lnTo>
                  <a:pt x="6" y="1"/>
                </a:lnTo>
                <a:lnTo>
                  <a:pt x="7" y="1"/>
                </a:lnTo>
                <a:lnTo>
                  <a:pt x="8" y="1"/>
                </a:lnTo>
                <a:lnTo>
                  <a:pt x="8" y="2"/>
                </a:lnTo>
                <a:lnTo>
                  <a:pt x="9" y="2"/>
                </a:lnTo>
                <a:lnTo>
                  <a:pt x="10" y="2"/>
                </a:lnTo>
                <a:lnTo>
                  <a:pt x="10" y="2"/>
                </a:lnTo>
                <a:lnTo>
                  <a:pt x="10" y="1"/>
                </a:lnTo>
                <a:lnTo>
                  <a:pt x="10" y="1"/>
                </a:lnTo>
                <a:lnTo>
                  <a:pt x="10" y="1"/>
                </a:lnTo>
                <a:lnTo>
                  <a:pt x="10" y="0"/>
                </a:lnTo>
                <a:lnTo>
                  <a:pt x="10" y="0"/>
                </a:lnTo>
                <a:lnTo>
                  <a:pt x="10" y="0"/>
                </a:lnTo>
                <a:lnTo>
                  <a:pt x="11" y="1"/>
                </a:lnTo>
                <a:lnTo>
                  <a:pt x="11" y="1"/>
                </a:lnTo>
                <a:lnTo>
                  <a:pt x="11" y="2"/>
                </a:lnTo>
                <a:lnTo>
                  <a:pt x="11" y="2"/>
                </a:lnTo>
                <a:lnTo>
                  <a:pt x="10" y="2"/>
                </a:lnTo>
                <a:lnTo>
                  <a:pt x="10" y="3"/>
                </a:lnTo>
                <a:lnTo>
                  <a:pt x="9" y="3"/>
                </a:lnTo>
                <a:lnTo>
                  <a:pt x="8" y="3"/>
                </a:lnTo>
                <a:lnTo>
                  <a:pt x="8" y="3"/>
                </a:lnTo>
                <a:lnTo>
                  <a:pt x="7" y="3"/>
                </a:lnTo>
                <a:lnTo>
                  <a:pt x="6" y="3"/>
                </a:lnTo>
                <a:lnTo>
                  <a:pt x="5" y="3"/>
                </a:lnTo>
                <a:lnTo>
                  <a:pt x="5" y="3"/>
                </a:lnTo>
                <a:lnTo>
                  <a:pt x="3" y="3"/>
                </a:lnTo>
                <a:lnTo>
                  <a:pt x="3" y="3"/>
                </a:lnTo>
                <a:lnTo>
                  <a:pt x="2" y="3"/>
                </a:lnTo>
                <a:lnTo>
                  <a:pt x="1" y="3"/>
                </a:lnTo>
                <a:lnTo>
                  <a:pt x="1" y="2"/>
                </a:lnTo>
                <a:lnTo>
                  <a:pt x="1" y="2"/>
                </a:lnTo>
                <a:lnTo>
                  <a:pt x="0" y="2"/>
                </a:lnTo>
                <a:lnTo>
                  <a:pt x="0" y="2"/>
                </a:lnTo>
                <a:lnTo>
                  <a:pt x="0"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3" name="Freeform 47"/>
          <p:cNvSpPr>
            <a:spLocks/>
          </p:cNvSpPr>
          <p:nvPr/>
        </p:nvSpPr>
        <p:spPr bwMode="auto">
          <a:xfrm>
            <a:off x="3014663" y="3338513"/>
            <a:ext cx="17462" cy="12700"/>
          </a:xfrm>
          <a:custGeom>
            <a:avLst/>
            <a:gdLst>
              <a:gd name="T0" fmla="*/ 1 w 11"/>
              <a:gd name="T1" fmla="*/ 0 h 8"/>
              <a:gd name="T2" fmla="*/ 3 w 11"/>
              <a:gd name="T3" fmla="*/ 0 h 8"/>
              <a:gd name="T4" fmla="*/ 3 w 11"/>
              <a:gd name="T5" fmla="*/ 1 h 8"/>
              <a:gd name="T6" fmla="*/ 4 w 11"/>
              <a:gd name="T7" fmla="*/ 1 h 8"/>
              <a:gd name="T8" fmla="*/ 5 w 11"/>
              <a:gd name="T9" fmla="*/ 1 h 8"/>
              <a:gd name="T10" fmla="*/ 5 w 11"/>
              <a:gd name="T11" fmla="*/ 1 h 8"/>
              <a:gd name="T12" fmla="*/ 6 w 11"/>
              <a:gd name="T13" fmla="*/ 1 h 8"/>
              <a:gd name="T14" fmla="*/ 6 w 11"/>
              <a:gd name="T15" fmla="*/ 1 h 8"/>
              <a:gd name="T16" fmla="*/ 6 w 11"/>
              <a:gd name="T17" fmla="*/ 2 h 8"/>
              <a:gd name="T18" fmla="*/ 7 w 11"/>
              <a:gd name="T19" fmla="*/ 2 h 8"/>
              <a:gd name="T20" fmla="*/ 8 w 11"/>
              <a:gd name="T21" fmla="*/ 2 h 8"/>
              <a:gd name="T22" fmla="*/ 8 w 11"/>
              <a:gd name="T23" fmla="*/ 1 h 8"/>
              <a:gd name="T24" fmla="*/ 8 w 11"/>
              <a:gd name="T25" fmla="*/ 1 h 8"/>
              <a:gd name="T26" fmla="*/ 8 w 11"/>
              <a:gd name="T27" fmla="*/ 0 h 8"/>
              <a:gd name="T28" fmla="*/ 9 w 11"/>
              <a:gd name="T29" fmla="*/ 0 h 8"/>
              <a:gd name="T30" fmla="*/ 9 w 11"/>
              <a:gd name="T31" fmla="*/ 1 h 8"/>
              <a:gd name="T32" fmla="*/ 9 w 11"/>
              <a:gd name="T33" fmla="*/ 1 h 8"/>
              <a:gd name="T34" fmla="*/ 9 w 11"/>
              <a:gd name="T35" fmla="*/ 2 h 8"/>
              <a:gd name="T36" fmla="*/ 9 w 11"/>
              <a:gd name="T37" fmla="*/ 2 h 8"/>
              <a:gd name="T38" fmla="*/ 9 w 11"/>
              <a:gd name="T39" fmla="*/ 3 h 8"/>
              <a:gd name="T40" fmla="*/ 9 w 11"/>
              <a:gd name="T41" fmla="*/ 3 h 8"/>
              <a:gd name="T42" fmla="*/ 9 w 11"/>
              <a:gd name="T43" fmla="*/ 4 h 8"/>
              <a:gd name="T44" fmla="*/ 9 w 11"/>
              <a:gd name="T45" fmla="*/ 5 h 8"/>
              <a:gd name="T46" fmla="*/ 10 w 11"/>
              <a:gd name="T47" fmla="*/ 6 h 8"/>
              <a:gd name="T48" fmla="*/ 10 w 11"/>
              <a:gd name="T49" fmla="*/ 6 h 8"/>
              <a:gd name="T50" fmla="*/ 9 w 11"/>
              <a:gd name="T51" fmla="*/ 6 h 8"/>
              <a:gd name="T52" fmla="*/ 9 w 11"/>
              <a:gd name="T53" fmla="*/ 7 h 8"/>
              <a:gd name="T54" fmla="*/ 9 w 11"/>
              <a:gd name="T55" fmla="*/ 7 h 8"/>
              <a:gd name="T56" fmla="*/ 8 w 11"/>
              <a:gd name="T57" fmla="*/ 7 h 8"/>
              <a:gd name="T58" fmla="*/ 8 w 11"/>
              <a:gd name="T59" fmla="*/ 6 h 8"/>
              <a:gd name="T60" fmla="*/ 8 w 11"/>
              <a:gd name="T61" fmla="*/ 6 h 8"/>
              <a:gd name="T62" fmla="*/ 7 w 11"/>
              <a:gd name="T63" fmla="*/ 6 h 8"/>
              <a:gd name="T64" fmla="*/ 6 w 11"/>
              <a:gd name="T65" fmla="*/ 5 h 8"/>
              <a:gd name="T66" fmla="*/ 6 w 11"/>
              <a:gd name="T67" fmla="*/ 5 h 8"/>
              <a:gd name="T68" fmla="*/ 5 w 11"/>
              <a:gd name="T69" fmla="*/ 5 h 8"/>
              <a:gd name="T70" fmla="*/ 4 w 11"/>
              <a:gd name="T71" fmla="*/ 5 h 8"/>
              <a:gd name="T72" fmla="*/ 4 w 11"/>
              <a:gd name="T73" fmla="*/ 5 h 8"/>
              <a:gd name="T74" fmla="*/ 4 w 11"/>
              <a:gd name="T75" fmla="*/ 5 h 8"/>
              <a:gd name="T76" fmla="*/ 4 w 11"/>
              <a:gd name="T77" fmla="*/ 4 h 8"/>
              <a:gd name="T78" fmla="*/ 4 w 11"/>
              <a:gd name="T79" fmla="*/ 4 h 8"/>
              <a:gd name="T80" fmla="*/ 3 w 11"/>
              <a:gd name="T81" fmla="*/ 3 h 8"/>
              <a:gd name="T82" fmla="*/ 3 w 11"/>
              <a:gd name="T83" fmla="*/ 3 h 8"/>
              <a:gd name="T84" fmla="*/ 3 w 11"/>
              <a:gd name="T85" fmla="*/ 3 h 8"/>
              <a:gd name="T86" fmla="*/ 2 w 11"/>
              <a:gd name="T87" fmla="*/ 2 h 8"/>
              <a:gd name="T88" fmla="*/ 1 w 11"/>
              <a:gd name="T89" fmla="*/ 2 h 8"/>
              <a:gd name="T90" fmla="*/ 1 w 11"/>
              <a:gd name="T91" fmla="*/ 2 h 8"/>
              <a:gd name="T92" fmla="*/ 0 w 11"/>
              <a:gd name="T93" fmla="*/ 2 h 8"/>
              <a:gd name="T94" fmla="*/ 0 w 11"/>
              <a:gd name="T95" fmla="*/ 1 h 8"/>
              <a:gd name="T96" fmla="*/ 0 w 11"/>
              <a:gd name="T97" fmla="*/ 1 h 8"/>
              <a:gd name="T98" fmla="*/ 1 w 11"/>
              <a:gd name="T99" fmla="*/ 0 h 8"/>
              <a:gd name="T100" fmla="*/ 1 w 11"/>
              <a:gd name="T10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 h="8">
                <a:moveTo>
                  <a:pt x="1" y="0"/>
                </a:moveTo>
                <a:lnTo>
                  <a:pt x="3" y="0"/>
                </a:lnTo>
                <a:lnTo>
                  <a:pt x="3" y="1"/>
                </a:lnTo>
                <a:lnTo>
                  <a:pt x="4" y="1"/>
                </a:lnTo>
                <a:lnTo>
                  <a:pt x="5" y="1"/>
                </a:lnTo>
                <a:lnTo>
                  <a:pt x="5" y="1"/>
                </a:lnTo>
                <a:lnTo>
                  <a:pt x="6" y="1"/>
                </a:lnTo>
                <a:lnTo>
                  <a:pt x="6" y="1"/>
                </a:lnTo>
                <a:lnTo>
                  <a:pt x="6" y="2"/>
                </a:lnTo>
                <a:lnTo>
                  <a:pt x="7" y="2"/>
                </a:lnTo>
                <a:lnTo>
                  <a:pt x="8" y="2"/>
                </a:lnTo>
                <a:lnTo>
                  <a:pt x="8" y="1"/>
                </a:lnTo>
                <a:lnTo>
                  <a:pt x="8" y="1"/>
                </a:lnTo>
                <a:lnTo>
                  <a:pt x="8" y="0"/>
                </a:lnTo>
                <a:lnTo>
                  <a:pt x="9" y="0"/>
                </a:lnTo>
                <a:lnTo>
                  <a:pt x="9" y="1"/>
                </a:lnTo>
                <a:lnTo>
                  <a:pt x="9" y="1"/>
                </a:lnTo>
                <a:lnTo>
                  <a:pt x="9" y="2"/>
                </a:lnTo>
                <a:lnTo>
                  <a:pt x="9" y="2"/>
                </a:lnTo>
                <a:lnTo>
                  <a:pt x="9" y="3"/>
                </a:lnTo>
                <a:lnTo>
                  <a:pt x="9" y="3"/>
                </a:lnTo>
                <a:lnTo>
                  <a:pt x="9" y="4"/>
                </a:lnTo>
                <a:lnTo>
                  <a:pt x="9" y="5"/>
                </a:lnTo>
                <a:lnTo>
                  <a:pt x="10" y="6"/>
                </a:lnTo>
                <a:lnTo>
                  <a:pt x="10" y="6"/>
                </a:lnTo>
                <a:lnTo>
                  <a:pt x="9" y="6"/>
                </a:lnTo>
                <a:lnTo>
                  <a:pt x="9" y="7"/>
                </a:lnTo>
                <a:lnTo>
                  <a:pt x="9" y="7"/>
                </a:lnTo>
                <a:lnTo>
                  <a:pt x="8" y="7"/>
                </a:lnTo>
                <a:lnTo>
                  <a:pt x="8" y="6"/>
                </a:lnTo>
                <a:lnTo>
                  <a:pt x="8" y="6"/>
                </a:lnTo>
                <a:lnTo>
                  <a:pt x="7" y="6"/>
                </a:lnTo>
                <a:lnTo>
                  <a:pt x="6" y="5"/>
                </a:lnTo>
                <a:lnTo>
                  <a:pt x="6" y="5"/>
                </a:lnTo>
                <a:lnTo>
                  <a:pt x="5" y="5"/>
                </a:lnTo>
                <a:lnTo>
                  <a:pt x="4" y="5"/>
                </a:lnTo>
                <a:lnTo>
                  <a:pt x="4" y="5"/>
                </a:lnTo>
                <a:lnTo>
                  <a:pt x="4" y="5"/>
                </a:lnTo>
                <a:lnTo>
                  <a:pt x="4" y="4"/>
                </a:lnTo>
                <a:lnTo>
                  <a:pt x="4" y="4"/>
                </a:lnTo>
                <a:lnTo>
                  <a:pt x="3" y="3"/>
                </a:lnTo>
                <a:lnTo>
                  <a:pt x="3" y="3"/>
                </a:lnTo>
                <a:lnTo>
                  <a:pt x="3" y="3"/>
                </a:lnTo>
                <a:lnTo>
                  <a:pt x="2" y="2"/>
                </a:lnTo>
                <a:lnTo>
                  <a:pt x="1" y="2"/>
                </a:lnTo>
                <a:lnTo>
                  <a:pt x="1" y="2"/>
                </a:lnTo>
                <a:lnTo>
                  <a:pt x="0" y="2"/>
                </a:lnTo>
                <a:lnTo>
                  <a:pt x="0" y="1"/>
                </a:lnTo>
                <a:lnTo>
                  <a:pt x="0" y="1"/>
                </a:lnTo>
                <a:lnTo>
                  <a:pt x="1" y="0"/>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4" name="Freeform 48"/>
          <p:cNvSpPr>
            <a:spLocks/>
          </p:cNvSpPr>
          <p:nvPr/>
        </p:nvSpPr>
        <p:spPr bwMode="auto">
          <a:xfrm>
            <a:off x="3017839" y="3286125"/>
            <a:ext cx="46037" cy="44450"/>
          </a:xfrm>
          <a:custGeom>
            <a:avLst/>
            <a:gdLst>
              <a:gd name="T0" fmla="*/ 1 w 29"/>
              <a:gd name="T1" fmla="*/ 1 h 28"/>
              <a:gd name="T2" fmla="*/ 0 w 29"/>
              <a:gd name="T3" fmla="*/ 2 h 28"/>
              <a:gd name="T4" fmla="*/ 0 w 29"/>
              <a:gd name="T5" fmla="*/ 5 h 28"/>
              <a:gd name="T6" fmla="*/ 0 w 29"/>
              <a:gd name="T7" fmla="*/ 8 h 28"/>
              <a:gd name="T8" fmla="*/ 1 w 29"/>
              <a:gd name="T9" fmla="*/ 11 h 28"/>
              <a:gd name="T10" fmla="*/ 2 w 29"/>
              <a:gd name="T11" fmla="*/ 12 h 28"/>
              <a:gd name="T12" fmla="*/ 3 w 29"/>
              <a:gd name="T13" fmla="*/ 13 h 28"/>
              <a:gd name="T14" fmla="*/ 7 w 29"/>
              <a:gd name="T15" fmla="*/ 14 h 28"/>
              <a:gd name="T16" fmla="*/ 9 w 29"/>
              <a:gd name="T17" fmla="*/ 14 h 28"/>
              <a:gd name="T18" fmla="*/ 11 w 29"/>
              <a:gd name="T19" fmla="*/ 15 h 28"/>
              <a:gd name="T20" fmla="*/ 11 w 29"/>
              <a:gd name="T21" fmla="*/ 17 h 28"/>
              <a:gd name="T22" fmla="*/ 10 w 29"/>
              <a:gd name="T23" fmla="*/ 20 h 28"/>
              <a:gd name="T24" fmla="*/ 12 w 29"/>
              <a:gd name="T25" fmla="*/ 18 h 28"/>
              <a:gd name="T26" fmla="*/ 13 w 29"/>
              <a:gd name="T27" fmla="*/ 16 h 28"/>
              <a:gd name="T28" fmla="*/ 16 w 29"/>
              <a:gd name="T29" fmla="*/ 16 h 28"/>
              <a:gd name="T30" fmla="*/ 18 w 29"/>
              <a:gd name="T31" fmla="*/ 15 h 28"/>
              <a:gd name="T32" fmla="*/ 21 w 29"/>
              <a:gd name="T33" fmla="*/ 15 h 28"/>
              <a:gd name="T34" fmla="*/ 21 w 29"/>
              <a:gd name="T35" fmla="*/ 17 h 28"/>
              <a:gd name="T36" fmla="*/ 21 w 29"/>
              <a:gd name="T37" fmla="*/ 20 h 28"/>
              <a:gd name="T38" fmla="*/ 21 w 29"/>
              <a:gd name="T39" fmla="*/ 23 h 28"/>
              <a:gd name="T40" fmla="*/ 21 w 29"/>
              <a:gd name="T41" fmla="*/ 25 h 28"/>
              <a:gd name="T42" fmla="*/ 21 w 29"/>
              <a:gd name="T43" fmla="*/ 27 h 28"/>
              <a:gd name="T44" fmla="*/ 22 w 29"/>
              <a:gd name="T45" fmla="*/ 26 h 28"/>
              <a:gd name="T46" fmla="*/ 21 w 29"/>
              <a:gd name="T47" fmla="*/ 25 h 28"/>
              <a:gd name="T48" fmla="*/ 21 w 29"/>
              <a:gd name="T49" fmla="*/ 22 h 28"/>
              <a:gd name="T50" fmla="*/ 23 w 29"/>
              <a:gd name="T51" fmla="*/ 20 h 28"/>
              <a:gd name="T52" fmla="*/ 26 w 29"/>
              <a:gd name="T53" fmla="*/ 20 h 28"/>
              <a:gd name="T54" fmla="*/ 28 w 29"/>
              <a:gd name="T55" fmla="*/ 20 h 28"/>
              <a:gd name="T56" fmla="*/ 27 w 29"/>
              <a:gd name="T57" fmla="*/ 19 h 28"/>
              <a:gd name="T58" fmla="*/ 26 w 29"/>
              <a:gd name="T59" fmla="*/ 19 h 28"/>
              <a:gd name="T60" fmla="*/ 25 w 29"/>
              <a:gd name="T61" fmla="*/ 20 h 28"/>
              <a:gd name="T62" fmla="*/ 23 w 29"/>
              <a:gd name="T63" fmla="*/ 20 h 28"/>
              <a:gd name="T64" fmla="*/ 21 w 29"/>
              <a:gd name="T65" fmla="*/ 16 h 28"/>
              <a:gd name="T66" fmla="*/ 21 w 29"/>
              <a:gd name="T67" fmla="*/ 15 h 28"/>
              <a:gd name="T68" fmla="*/ 18 w 29"/>
              <a:gd name="T69" fmla="*/ 13 h 28"/>
              <a:gd name="T70" fmla="*/ 15 w 29"/>
              <a:gd name="T71" fmla="*/ 12 h 28"/>
              <a:gd name="T72" fmla="*/ 12 w 29"/>
              <a:gd name="T73" fmla="*/ 12 h 28"/>
              <a:gd name="T74" fmla="*/ 10 w 29"/>
              <a:gd name="T75" fmla="*/ 12 h 28"/>
              <a:gd name="T76" fmla="*/ 7 w 29"/>
              <a:gd name="T77" fmla="*/ 13 h 28"/>
              <a:gd name="T78" fmla="*/ 4 w 29"/>
              <a:gd name="T79" fmla="*/ 12 h 28"/>
              <a:gd name="T80" fmla="*/ 2 w 29"/>
              <a:gd name="T81" fmla="*/ 11 h 28"/>
              <a:gd name="T82" fmla="*/ 1 w 29"/>
              <a:gd name="T83" fmla="*/ 9 h 28"/>
              <a:gd name="T84" fmla="*/ 2 w 29"/>
              <a:gd name="T85" fmla="*/ 7 h 28"/>
              <a:gd name="T86" fmla="*/ 2 w 29"/>
              <a:gd name="T87" fmla="*/ 4 h 28"/>
              <a:gd name="T88" fmla="*/ 2 w 29"/>
              <a:gd name="T89" fmla="*/ 2 h 28"/>
              <a:gd name="T90" fmla="*/ 2 w 29"/>
              <a:gd name="T9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8">
                <a:moveTo>
                  <a:pt x="2" y="0"/>
                </a:moveTo>
                <a:lnTo>
                  <a:pt x="1" y="0"/>
                </a:lnTo>
                <a:lnTo>
                  <a:pt x="1" y="1"/>
                </a:lnTo>
                <a:lnTo>
                  <a:pt x="0" y="1"/>
                </a:lnTo>
                <a:lnTo>
                  <a:pt x="0" y="2"/>
                </a:lnTo>
                <a:lnTo>
                  <a:pt x="0" y="2"/>
                </a:lnTo>
                <a:lnTo>
                  <a:pt x="0" y="3"/>
                </a:lnTo>
                <a:lnTo>
                  <a:pt x="0" y="4"/>
                </a:lnTo>
                <a:lnTo>
                  <a:pt x="0" y="5"/>
                </a:lnTo>
                <a:lnTo>
                  <a:pt x="0" y="7"/>
                </a:lnTo>
                <a:lnTo>
                  <a:pt x="0" y="7"/>
                </a:lnTo>
                <a:lnTo>
                  <a:pt x="0" y="8"/>
                </a:lnTo>
                <a:lnTo>
                  <a:pt x="0" y="9"/>
                </a:lnTo>
                <a:lnTo>
                  <a:pt x="0" y="10"/>
                </a:lnTo>
                <a:lnTo>
                  <a:pt x="1" y="11"/>
                </a:lnTo>
                <a:lnTo>
                  <a:pt x="1" y="11"/>
                </a:lnTo>
                <a:lnTo>
                  <a:pt x="2" y="11"/>
                </a:lnTo>
                <a:lnTo>
                  <a:pt x="2" y="12"/>
                </a:lnTo>
                <a:lnTo>
                  <a:pt x="2" y="12"/>
                </a:lnTo>
                <a:lnTo>
                  <a:pt x="2" y="13"/>
                </a:lnTo>
                <a:lnTo>
                  <a:pt x="3" y="13"/>
                </a:lnTo>
                <a:lnTo>
                  <a:pt x="4" y="13"/>
                </a:lnTo>
                <a:lnTo>
                  <a:pt x="5" y="14"/>
                </a:lnTo>
                <a:lnTo>
                  <a:pt x="7" y="14"/>
                </a:lnTo>
                <a:lnTo>
                  <a:pt x="7" y="14"/>
                </a:lnTo>
                <a:lnTo>
                  <a:pt x="8" y="14"/>
                </a:lnTo>
                <a:lnTo>
                  <a:pt x="9" y="14"/>
                </a:lnTo>
                <a:lnTo>
                  <a:pt x="9" y="15"/>
                </a:lnTo>
                <a:lnTo>
                  <a:pt x="10" y="15"/>
                </a:lnTo>
                <a:lnTo>
                  <a:pt x="11" y="15"/>
                </a:lnTo>
                <a:lnTo>
                  <a:pt x="11" y="16"/>
                </a:lnTo>
                <a:lnTo>
                  <a:pt x="11" y="16"/>
                </a:lnTo>
                <a:lnTo>
                  <a:pt x="11" y="17"/>
                </a:lnTo>
                <a:lnTo>
                  <a:pt x="11" y="18"/>
                </a:lnTo>
                <a:lnTo>
                  <a:pt x="10" y="19"/>
                </a:lnTo>
                <a:lnTo>
                  <a:pt x="10" y="20"/>
                </a:lnTo>
                <a:lnTo>
                  <a:pt x="11" y="19"/>
                </a:lnTo>
                <a:lnTo>
                  <a:pt x="11" y="18"/>
                </a:lnTo>
                <a:lnTo>
                  <a:pt x="12" y="18"/>
                </a:lnTo>
                <a:lnTo>
                  <a:pt x="12" y="17"/>
                </a:lnTo>
                <a:lnTo>
                  <a:pt x="12" y="16"/>
                </a:lnTo>
                <a:lnTo>
                  <a:pt x="13" y="16"/>
                </a:lnTo>
                <a:lnTo>
                  <a:pt x="14" y="16"/>
                </a:lnTo>
                <a:lnTo>
                  <a:pt x="15" y="16"/>
                </a:lnTo>
                <a:lnTo>
                  <a:pt x="16" y="16"/>
                </a:lnTo>
                <a:lnTo>
                  <a:pt x="16" y="15"/>
                </a:lnTo>
                <a:lnTo>
                  <a:pt x="17" y="15"/>
                </a:lnTo>
                <a:lnTo>
                  <a:pt x="18" y="15"/>
                </a:lnTo>
                <a:lnTo>
                  <a:pt x="19" y="15"/>
                </a:lnTo>
                <a:lnTo>
                  <a:pt x="20" y="15"/>
                </a:lnTo>
                <a:lnTo>
                  <a:pt x="21" y="15"/>
                </a:lnTo>
                <a:lnTo>
                  <a:pt x="21" y="16"/>
                </a:lnTo>
                <a:lnTo>
                  <a:pt x="21" y="16"/>
                </a:lnTo>
                <a:lnTo>
                  <a:pt x="21" y="17"/>
                </a:lnTo>
                <a:lnTo>
                  <a:pt x="21" y="18"/>
                </a:lnTo>
                <a:lnTo>
                  <a:pt x="21" y="19"/>
                </a:lnTo>
                <a:lnTo>
                  <a:pt x="21" y="20"/>
                </a:lnTo>
                <a:lnTo>
                  <a:pt x="21" y="21"/>
                </a:lnTo>
                <a:lnTo>
                  <a:pt x="21" y="22"/>
                </a:lnTo>
                <a:lnTo>
                  <a:pt x="21" y="23"/>
                </a:lnTo>
                <a:lnTo>
                  <a:pt x="21" y="24"/>
                </a:lnTo>
                <a:lnTo>
                  <a:pt x="21" y="25"/>
                </a:lnTo>
                <a:lnTo>
                  <a:pt x="21" y="25"/>
                </a:lnTo>
                <a:lnTo>
                  <a:pt x="20" y="26"/>
                </a:lnTo>
                <a:lnTo>
                  <a:pt x="21" y="26"/>
                </a:lnTo>
                <a:lnTo>
                  <a:pt x="21" y="27"/>
                </a:lnTo>
                <a:lnTo>
                  <a:pt x="21" y="27"/>
                </a:lnTo>
                <a:lnTo>
                  <a:pt x="22" y="27"/>
                </a:lnTo>
                <a:lnTo>
                  <a:pt x="22" y="26"/>
                </a:lnTo>
                <a:lnTo>
                  <a:pt x="22" y="25"/>
                </a:lnTo>
                <a:lnTo>
                  <a:pt x="21" y="25"/>
                </a:lnTo>
                <a:lnTo>
                  <a:pt x="21" y="25"/>
                </a:lnTo>
                <a:lnTo>
                  <a:pt x="21" y="24"/>
                </a:lnTo>
                <a:lnTo>
                  <a:pt x="21" y="23"/>
                </a:lnTo>
                <a:lnTo>
                  <a:pt x="21" y="22"/>
                </a:lnTo>
                <a:lnTo>
                  <a:pt x="21" y="21"/>
                </a:lnTo>
                <a:lnTo>
                  <a:pt x="22" y="20"/>
                </a:lnTo>
                <a:lnTo>
                  <a:pt x="23" y="20"/>
                </a:lnTo>
                <a:lnTo>
                  <a:pt x="24" y="20"/>
                </a:lnTo>
                <a:lnTo>
                  <a:pt x="25" y="20"/>
                </a:lnTo>
                <a:lnTo>
                  <a:pt x="26" y="20"/>
                </a:lnTo>
                <a:lnTo>
                  <a:pt x="26" y="20"/>
                </a:lnTo>
                <a:lnTo>
                  <a:pt x="27" y="20"/>
                </a:lnTo>
                <a:lnTo>
                  <a:pt x="28" y="20"/>
                </a:lnTo>
                <a:lnTo>
                  <a:pt x="28" y="20"/>
                </a:lnTo>
                <a:lnTo>
                  <a:pt x="28" y="19"/>
                </a:lnTo>
                <a:lnTo>
                  <a:pt x="27" y="19"/>
                </a:lnTo>
                <a:lnTo>
                  <a:pt x="27" y="18"/>
                </a:lnTo>
                <a:lnTo>
                  <a:pt x="27" y="19"/>
                </a:lnTo>
                <a:lnTo>
                  <a:pt x="26" y="19"/>
                </a:lnTo>
                <a:lnTo>
                  <a:pt x="26" y="20"/>
                </a:lnTo>
                <a:lnTo>
                  <a:pt x="25" y="20"/>
                </a:lnTo>
                <a:lnTo>
                  <a:pt x="25" y="20"/>
                </a:lnTo>
                <a:lnTo>
                  <a:pt x="24" y="20"/>
                </a:lnTo>
                <a:lnTo>
                  <a:pt x="24" y="20"/>
                </a:lnTo>
                <a:lnTo>
                  <a:pt x="23" y="20"/>
                </a:lnTo>
                <a:lnTo>
                  <a:pt x="23" y="19"/>
                </a:lnTo>
                <a:lnTo>
                  <a:pt x="22" y="17"/>
                </a:lnTo>
                <a:lnTo>
                  <a:pt x="21" y="16"/>
                </a:lnTo>
                <a:lnTo>
                  <a:pt x="21" y="16"/>
                </a:lnTo>
                <a:lnTo>
                  <a:pt x="21" y="15"/>
                </a:lnTo>
                <a:lnTo>
                  <a:pt x="21" y="15"/>
                </a:lnTo>
                <a:lnTo>
                  <a:pt x="20" y="14"/>
                </a:lnTo>
                <a:lnTo>
                  <a:pt x="19" y="14"/>
                </a:lnTo>
                <a:lnTo>
                  <a:pt x="18" y="13"/>
                </a:lnTo>
                <a:lnTo>
                  <a:pt x="17" y="13"/>
                </a:lnTo>
                <a:lnTo>
                  <a:pt x="16" y="13"/>
                </a:lnTo>
                <a:lnTo>
                  <a:pt x="15" y="12"/>
                </a:lnTo>
                <a:lnTo>
                  <a:pt x="14" y="12"/>
                </a:lnTo>
                <a:lnTo>
                  <a:pt x="13" y="12"/>
                </a:lnTo>
                <a:lnTo>
                  <a:pt x="12" y="12"/>
                </a:lnTo>
                <a:lnTo>
                  <a:pt x="12" y="12"/>
                </a:lnTo>
                <a:lnTo>
                  <a:pt x="11" y="12"/>
                </a:lnTo>
                <a:lnTo>
                  <a:pt x="10" y="12"/>
                </a:lnTo>
                <a:lnTo>
                  <a:pt x="8" y="12"/>
                </a:lnTo>
                <a:lnTo>
                  <a:pt x="7" y="12"/>
                </a:lnTo>
                <a:lnTo>
                  <a:pt x="7" y="13"/>
                </a:lnTo>
                <a:lnTo>
                  <a:pt x="6" y="13"/>
                </a:lnTo>
                <a:lnTo>
                  <a:pt x="5" y="12"/>
                </a:lnTo>
                <a:lnTo>
                  <a:pt x="4" y="12"/>
                </a:lnTo>
                <a:lnTo>
                  <a:pt x="3" y="12"/>
                </a:lnTo>
                <a:lnTo>
                  <a:pt x="2" y="12"/>
                </a:lnTo>
                <a:lnTo>
                  <a:pt x="2" y="11"/>
                </a:lnTo>
                <a:lnTo>
                  <a:pt x="1" y="11"/>
                </a:lnTo>
                <a:lnTo>
                  <a:pt x="1" y="10"/>
                </a:lnTo>
                <a:lnTo>
                  <a:pt x="1" y="9"/>
                </a:lnTo>
                <a:lnTo>
                  <a:pt x="1" y="8"/>
                </a:lnTo>
                <a:lnTo>
                  <a:pt x="2" y="7"/>
                </a:lnTo>
                <a:lnTo>
                  <a:pt x="2" y="7"/>
                </a:lnTo>
                <a:lnTo>
                  <a:pt x="2" y="6"/>
                </a:lnTo>
                <a:lnTo>
                  <a:pt x="2" y="5"/>
                </a:lnTo>
                <a:lnTo>
                  <a:pt x="2" y="4"/>
                </a:lnTo>
                <a:lnTo>
                  <a:pt x="2" y="3"/>
                </a:lnTo>
                <a:lnTo>
                  <a:pt x="2" y="2"/>
                </a:lnTo>
                <a:lnTo>
                  <a:pt x="2" y="2"/>
                </a:lnTo>
                <a:lnTo>
                  <a:pt x="2" y="1"/>
                </a:lnTo>
                <a:lnTo>
                  <a:pt x="2" y="1"/>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5" name="Freeform 49"/>
          <p:cNvSpPr>
            <a:spLocks/>
          </p:cNvSpPr>
          <p:nvPr/>
        </p:nvSpPr>
        <p:spPr bwMode="auto">
          <a:xfrm>
            <a:off x="2532063" y="3300414"/>
            <a:ext cx="4762" cy="15875"/>
          </a:xfrm>
          <a:custGeom>
            <a:avLst/>
            <a:gdLst>
              <a:gd name="T0" fmla="*/ 0 w 3"/>
              <a:gd name="T1" fmla="*/ 9 h 10"/>
              <a:gd name="T2" fmla="*/ 0 w 3"/>
              <a:gd name="T3" fmla="*/ 9 h 10"/>
              <a:gd name="T4" fmla="*/ 1 w 3"/>
              <a:gd name="T5" fmla="*/ 9 h 10"/>
              <a:gd name="T6" fmla="*/ 1 w 3"/>
              <a:gd name="T7" fmla="*/ 8 h 10"/>
              <a:gd name="T8" fmla="*/ 1 w 3"/>
              <a:gd name="T9" fmla="*/ 8 h 10"/>
              <a:gd name="T10" fmla="*/ 1 w 3"/>
              <a:gd name="T11" fmla="*/ 7 h 10"/>
              <a:gd name="T12" fmla="*/ 1 w 3"/>
              <a:gd name="T13" fmla="*/ 1 h 10"/>
              <a:gd name="T14" fmla="*/ 1 w 3"/>
              <a:gd name="T15" fmla="*/ 1 h 10"/>
              <a:gd name="T16" fmla="*/ 1 w 3"/>
              <a:gd name="T17" fmla="*/ 0 h 10"/>
              <a:gd name="T18" fmla="*/ 0 w 3"/>
              <a:gd name="T19" fmla="*/ 0 h 10"/>
              <a:gd name="T20" fmla="*/ 0 w 3"/>
              <a:gd name="T21" fmla="*/ 0 h 10"/>
              <a:gd name="T22" fmla="*/ 2 w 3"/>
              <a:gd name="T23" fmla="*/ 0 h 10"/>
              <a:gd name="T24" fmla="*/ 2 w 3"/>
              <a:gd name="T25" fmla="*/ 0 h 10"/>
              <a:gd name="T26" fmla="*/ 2 w 3"/>
              <a:gd name="T27" fmla="*/ 0 h 10"/>
              <a:gd name="T28" fmla="*/ 1 w 3"/>
              <a:gd name="T29" fmla="*/ 0 h 10"/>
              <a:gd name="T30" fmla="*/ 1 w 3"/>
              <a:gd name="T31" fmla="*/ 1 h 10"/>
              <a:gd name="T32" fmla="*/ 1 w 3"/>
              <a:gd name="T33" fmla="*/ 1 h 10"/>
              <a:gd name="T34" fmla="*/ 1 w 3"/>
              <a:gd name="T35" fmla="*/ 8 h 10"/>
              <a:gd name="T36" fmla="*/ 1 w 3"/>
              <a:gd name="T37" fmla="*/ 8 h 10"/>
              <a:gd name="T38" fmla="*/ 2 w 3"/>
              <a:gd name="T39" fmla="*/ 9 h 10"/>
              <a:gd name="T40" fmla="*/ 2 w 3"/>
              <a:gd name="T41" fmla="*/ 9 h 10"/>
              <a:gd name="T42" fmla="*/ 0 w 3"/>
              <a:gd name="T4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 h="10">
                <a:moveTo>
                  <a:pt x="0" y="9"/>
                </a:moveTo>
                <a:lnTo>
                  <a:pt x="0" y="9"/>
                </a:lnTo>
                <a:lnTo>
                  <a:pt x="1" y="9"/>
                </a:lnTo>
                <a:lnTo>
                  <a:pt x="1" y="8"/>
                </a:lnTo>
                <a:lnTo>
                  <a:pt x="1" y="8"/>
                </a:lnTo>
                <a:lnTo>
                  <a:pt x="1" y="7"/>
                </a:lnTo>
                <a:lnTo>
                  <a:pt x="1" y="1"/>
                </a:lnTo>
                <a:lnTo>
                  <a:pt x="1" y="1"/>
                </a:lnTo>
                <a:lnTo>
                  <a:pt x="1" y="0"/>
                </a:lnTo>
                <a:lnTo>
                  <a:pt x="0" y="0"/>
                </a:lnTo>
                <a:lnTo>
                  <a:pt x="0" y="0"/>
                </a:lnTo>
                <a:lnTo>
                  <a:pt x="2" y="0"/>
                </a:lnTo>
                <a:lnTo>
                  <a:pt x="2" y="0"/>
                </a:lnTo>
                <a:lnTo>
                  <a:pt x="2" y="0"/>
                </a:lnTo>
                <a:lnTo>
                  <a:pt x="1" y="0"/>
                </a:lnTo>
                <a:lnTo>
                  <a:pt x="1" y="1"/>
                </a:lnTo>
                <a:lnTo>
                  <a:pt x="1" y="1"/>
                </a:lnTo>
                <a:lnTo>
                  <a:pt x="1" y="8"/>
                </a:lnTo>
                <a:lnTo>
                  <a:pt x="1" y="8"/>
                </a:lnTo>
                <a:lnTo>
                  <a:pt x="2" y="9"/>
                </a:lnTo>
                <a:lnTo>
                  <a:pt x="2" y="9"/>
                </a:lnTo>
                <a:lnTo>
                  <a:pt x="0"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6" name="Freeform 50"/>
          <p:cNvSpPr>
            <a:spLocks/>
          </p:cNvSpPr>
          <p:nvPr/>
        </p:nvSpPr>
        <p:spPr bwMode="auto">
          <a:xfrm>
            <a:off x="2544763" y="3300413"/>
            <a:ext cx="19050" cy="17462"/>
          </a:xfrm>
          <a:custGeom>
            <a:avLst/>
            <a:gdLst>
              <a:gd name="T0" fmla="*/ 11 w 12"/>
              <a:gd name="T1" fmla="*/ 0 h 11"/>
              <a:gd name="T2" fmla="*/ 10 w 12"/>
              <a:gd name="T3" fmla="*/ 0 h 11"/>
              <a:gd name="T4" fmla="*/ 10 w 12"/>
              <a:gd name="T5" fmla="*/ 0 h 11"/>
              <a:gd name="T6" fmla="*/ 10 w 12"/>
              <a:gd name="T7" fmla="*/ 1 h 11"/>
              <a:gd name="T8" fmla="*/ 9 w 12"/>
              <a:gd name="T9" fmla="*/ 1 h 11"/>
              <a:gd name="T10" fmla="*/ 9 w 12"/>
              <a:gd name="T11" fmla="*/ 1 h 11"/>
              <a:gd name="T12" fmla="*/ 9 w 12"/>
              <a:gd name="T13" fmla="*/ 2 h 11"/>
              <a:gd name="T14" fmla="*/ 9 w 12"/>
              <a:gd name="T15" fmla="*/ 10 h 11"/>
              <a:gd name="T16" fmla="*/ 2 w 12"/>
              <a:gd name="T17" fmla="*/ 1 h 11"/>
              <a:gd name="T18" fmla="*/ 2 w 12"/>
              <a:gd name="T19" fmla="*/ 8 h 11"/>
              <a:gd name="T20" fmla="*/ 2 w 12"/>
              <a:gd name="T21" fmla="*/ 8 h 11"/>
              <a:gd name="T22" fmla="*/ 3 w 12"/>
              <a:gd name="T23" fmla="*/ 9 h 11"/>
              <a:gd name="T24" fmla="*/ 3 w 12"/>
              <a:gd name="T25" fmla="*/ 9 h 11"/>
              <a:gd name="T26" fmla="*/ 3 w 12"/>
              <a:gd name="T27" fmla="*/ 9 h 11"/>
              <a:gd name="T28" fmla="*/ 4 w 12"/>
              <a:gd name="T29" fmla="*/ 9 h 11"/>
              <a:gd name="T30" fmla="*/ 0 w 12"/>
              <a:gd name="T31" fmla="*/ 9 h 11"/>
              <a:gd name="T32" fmla="*/ 1 w 12"/>
              <a:gd name="T33" fmla="*/ 9 h 11"/>
              <a:gd name="T34" fmla="*/ 1 w 12"/>
              <a:gd name="T35" fmla="*/ 9 h 11"/>
              <a:gd name="T36" fmla="*/ 1 w 12"/>
              <a:gd name="T37" fmla="*/ 8 h 11"/>
              <a:gd name="T38" fmla="*/ 1 w 12"/>
              <a:gd name="T39" fmla="*/ 8 h 11"/>
              <a:gd name="T40" fmla="*/ 1 w 12"/>
              <a:gd name="T41" fmla="*/ 7 h 11"/>
              <a:gd name="T42" fmla="*/ 1 w 12"/>
              <a:gd name="T43" fmla="*/ 1 h 11"/>
              <a:gd name="T44" fmla="*/ 1 w 12"/>
              <a:gd name="T45" fmla="*/ 0 h 11"/>
              <a:gd name="T46" fmla="*/ 1 w 12"/>
              <a:gd name="T47" fmla="*/ 0 h 11"/>
              <a:gd name="T48" fmla="*/ 0 w 12"/>
              <a:gd name="T49" fmla="*/ 0 h 11"/>
              <a:gd name="T50" fmla="*/ 3 w 12"/>
              <a:gd name="T51" fmla="*/ 0 h 11"/>
              <a:gd name="T52" fmla="*/ 8 w 12"/>
              <a:gd name="T53" fmla="*/ 7 h 11"/>
              <a:gd name="T54" fmla="*/ 8 w 12"/>
              <a:gd name="T55" fmla="*/ 2 h 11"/>
              <a:gd name="T56" fmla="*/ 8 w 12"/>
              <a:gd name="T57" fmla="*/ 1 h 11"/>
              <a:gd name="T58" fmla="*/ 8 w 12"/>
              <a:gd name="T59" fmla="*/ 1 h 11"/>
              <a:gd name="T60" fmla="*/ 8 w 12"/>
              <a:gd name="T61" fmla="*/ 0 h 11"/>
              <a:gd name="T62" fmla="*/ 8 w 12"/>
              <a:gd name="T63" fmla="*/ 0 h 11"/>
              <a:gd name="T64" fmla="*/ 7 w 12"/>
              <a:gd name="T65" fmla="*/ 0 h 11"/>
              <a:gd name="T66" fmla="*/ 11 w 12"/>
              <a:gd name="T6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1">
                <a:moveTo>
                  <a:pt x="11" y="0"/>
                </a:moveTo>
                <a:lnTo>
                  <a:pt x="10" y="0"/>
                </a:lnTo>
                <a:lnTo>
                  <a:pt x="10" y="0"/>
                </a:lnTo>
                <a:lnTo>
                  <a:pt x="10" y="1"/>
                </a:lnTo>
                <a:lnTo>
                  <a:pt x="9" y="1"/>
                </a:lnTo>
                <a:lnTo>
                  <a:pt x="9" y="1"/>
                </a:lnTo>
                <a:lnTo>
                  <a:pt x="9" y="2"/>
                </a:lnTo>
                <a:lnTo>
                  <a:pt x="9" y="10"/>
                </a:lnTo>
                <a:lnTo>
                  <a:pt x="2" y="1"/>
                </a:lnTo>
                <a:lnTo>
                  <a:pt x="2" y="8"/>
                </a:lnTo>
                <a:lnTo>
                  <a:pt x="2" y="8"/>
                </a:lnTo>
                <a:lnTo>
                  <a:pt x="3" y="9"/>
                </a:lnTo>
                <a:lnTo>
                  <a:pt x="3" y="9"/>
                </a:lnTo>
                <a:lnTo>
                  <a:pt x="3" y="9"/>
                </a:lnTo>
                <a:lnTo>
                  <a:pt x="4" y="9"/>
                </a:lnTo>
                <a:lnTo>
                  <a:pt x="0" y="9"/>
                </a:lnTo>
                <a:lnTo>
                  <a:pt x="1" y="9"/>
                </a:lnTo>
                <a:lnTo>
                  <a:pt x="1" y="9"/>
                </a:lnTo>
                <a:lnTo>
                  <a:pt x="1" y="8"/>
                </a:lnTo>
                <a:lnTo>
                  <a:pt x="1" y="8"/>
                </a:lnTo>
                <a:lnTo>
                  <a:pt x="1" y="7"/>
                </a:lnTo>
                <a:lnTo>
                  <a:pt x="1" y="1"/>
                </a:lnTo>
                <a:lnTo>
                  <a:pt x="1" y="0"/>
                </a:lnTo>
                <a:lnTo>
                  <a:pt x="1" y="0"/>
                </a:lnTo>
                <a:lnTo>
                  <a:pt x="0" y="0"/>
                </a:lnTo>
                <a:lnTo>
                  <a:pt x="3" y="0"/>
                </a:lnTo>
                <a:lnTo>
                  <a:pt x="8" y="7"/>
                </a:lnTo>
                <a:lnTo>
                  <a:pt x="8" y="2"/>
                </a:lnTo>
                <a:lnTo>
                  <a:pt x="8" y="1"/>
                </a:lnTo>
                <a:lnTo>
                  <a:pt x="8" y="1"/>
                </a:lnTo>
                <a:lnTo>
                  <a:pt x="8" y="0"/>
                </a:lnTo>
                <a:lnTo>
                  <a:pt x="8" y="0"/>
                </a:lnTo>
                <a:lnTo>
                  <a:pt x="7" y="0"/>
                </a:lnTo>
                <a:lnTo>
                  <a:pt x="1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7" name="Freeform 51"/>
          <p:cNvSpPr>
            <a:spLocks/>
          </p:cNvSpPr>
          <p:nvPr/>
        </p:nvSpPr>
        <p:spPr bwMode="auto">
          <a:xfrm>
            <a:off x="2582863" y="3298825"/>
            <a:ext cx="17462" cy="19050"/>
          </a:xfrm>
          <a:custGeom>
            <a:avLst/>
            <a:gdLst>
              <a:gd name="T0" fmla="*/ 9 w 11"/>
              <a:gd name="T1" fmla="*/ 5 h 12"/>
              <a:gd name="T2" fmla="*/ 9 w 11"/>
              <a:gd name="T3" fmla="*/ 10 h 12"/>
              <a:gd name="T4" fmla="*/ 9 w 11"/>
              <a:gd name="T5" fmla="*/ 10 h 12"/>
              <a:gd name="T6" fmla="*/ 8 w 11"/>
              <a:gd name="T7" fmla="*/ 10 h 12"/>
              <a:gd name="T8" fmla="*/ 7 w 11"/>
              <a:gd name="T9" fmla="*/ 11 h 12"/>
              <a:gd name="T10" fmla="*/ 6 w 11"/>
              <a:gd name="T11" fmla="*/ 11 h 12"/>
              <a:gd name="T12" fmla="*/ 4 w 11"/>
              <a:gd name="T13" fmla="*/ 11 h 12"/>
              <a:gd name="T14" fmla="*/ 3 w 11"/>
              <a:gd name="T15" fmla="*/ 10 h 12"/>
              <a:gd name="T16" fmla="*/ 2 w 11"/>
              <a:gd name="T17" fmla="*/ 10 h 12"/>
              <a:gd name="T18" fmla="*/ 1 w 11"/>
              <a:gd name="T19" fmla="*/ 9 h 12"/>
              <a:gd name="T20" fmla="*/ 1 w 11"/>
              <a:gd name="T21" fmla="*/ 8 h 12"/>
              <a:gd name="T22" fmla="*/ 0 w 11"/>
              <a:gd name="T23" fmla="*/ 8 h 12"/>
              <a:gd name="T24" fmla="*/ 0 w 11"/>
              <a:gd name="T25" fmla="*/ 6 h 12"/>
              <a:gd name="T26" fmla="*/ 0 w 11"/>
              <a:gd name="T27" fmla="*/ 5 h 12"/>
              <a:gd name="T28" fmla="*/ 1 w 11"/>
              <a:gd name="T29" fmla="*/ 3 h 12"/>
              <a:gd name="T30" fmla="*/ 1 w 11"/>
              <a:gd name="T31" fmla="*/ 2 h 12"/>
              <a:gd name="T32" fmla="*/ 2 w 11"/>
              <a:gd name="T33" fmla="*/ 1 h 12"/>
              <a:gd name="T34" fmla="*/ 3 w 11"/>
              <a:gd name="T35" fmla="*/ 1 h 12"/>
              <a:gd name="T36" fmla="*/ 4 w 11"/>
              <a:gd name="T37" fmla="*/ 0 h 12"/>
              <a:gd name="T38" fmla="*/ 5 w 11"/>
              <a:gd name="T39" fmla="*/ 0 h 12"/>
              <a:gd name="T40" fmla="*/ 6 w 11"/>
              <a:gd name="T41" fmla="*/ 0 h 12"/>
              <a:gd name="T42" fmla="*/ 7 w 11"/>
              <a:gd name="T43" fmla="*/ 1 h 12"/>
              <a:gd name="T44" fmla="*/ 8 w 11"/>
              <a:gd name="T45" fmla="*/ 1 h 12"/>
              <a:gd name="T46" fmla="*/ 9 w 11"/>
              <a:gd name="T47" fmla="*/ 0 h 12"/>
              <a:gd name="T48" fmla="*/ 8 w 11"/>
              <a:gd name="T49" fmla="*/ 3 h 12"/>
              <a:gd name="T50" fmla="*/ 8 w 11"/>
              <a:gd name="T51" fmla="*/ 2 h 12"/>
              <a:gd name="T52" fmla="*/ 7 w 11"/>
              <a:gd name="T53" fmla="*/ 1 h 12"/>
              <a:gd name="T54" fmla="*/ 6 w 11"/>
              <a:gd name="T55" fmla="*/ 1 h 12"/>
              <a:gd name="T56" fmla="*/ 4 w 11"/>
              <a:gd name="T57" fmla="*/ 1 h 12"/>
              <a:gd name="T58" fmla="*/ 3 w 11"/>
              <a:gd name="T59" fmla="*/ 1 h 12"/>
              <a:gd name="T60" fmla="*/ 3 w 11"/>
              <a:gd name="T61" fmla="*/ 3 h 12"/>
              <a:gd name="T62" fmla="*/ 2 w 11"/>
              <a:gd name="T63" fmla="*/ 3 h 12"/>
              <a:gd name="T64" fmla="*/ 2 w 11"/>
              <a:gd name="T65" fmla="*/ 5 h 12"/>
              <a:gd name="T66" fmla="*/ 2 w 11"/>
              <a:gd name="T67" fmla="*/ 6 h 12"/>
              <a:gd name="T68" fmla="*/ 2 w 11"/>
              <a:gd name="T69" fmla="*/ 7 h 12"/>
              <a:gd name="T70" fmla="*/ 2 w 11"/>
              <a:gd name="T71" fmla="*/ 8 h 12"/>
              <a:gd name="T72" fmla="*/ 3 w 11"/>
              <a:gd name="T73" fmla="*/ 9 h 12"/>
              <a:gd name="T74" fmla="*/ 3 w 11"/>
              <a:gd name="T75" fmla="*/ 10 h 12"/>
              <a:gd name="T76" fmla="*/ 4 w 11"/>
              <a:gd name="T77" fmla="*/ 10 h 12"/>
              <a:gd name="T78" fmla="*/ 6 w 11"/>
              <a:gd name="T79" fmla="*/ 10 h 12"/>
              <a:gd name="T80" fmla="*/ 7 w 11"/>
              <a:gd name="T81" fmla="*/ 10 h 12"/>
              <a:gd name="T82" fmla="*/ 8 w 11"/>
              <a:gd name="T83" fmla="*/ 10 h 12"/>
              <a:gd name="T84" fmla="*/ 8 w 11"/>
              <a:gd name="T85" fmla="*/ 7 h 12"/>
              <a:gd name="T86" fmla="*/ 8 w 11"/>
              <a:gd name="T87" fmla="*/ 6 h 12"/>
              <a:gd name="T88" fmla="*/ 7 w 11"/>
              <a:gd name="T89" fmla="*/ 5 h 12"/>
              <a:gd name="T90" fmla="*/ 10 w 11"/>
              <a:gd name="T9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 h="12">
                <a:moveTo>
                  <a:pt x="10" y="5"/>
                </a:moveTo>
                <a:lnTo>
                  <a:pt x="9" y="5"/>
                </a:lnTo>
                <a:lnTo>
                  <a:pt x="9" y="6"/>
                </a:lnTo>
                <a:lnTo>
                  <a:pt x="9" y="10"/>
                </a:lnTo>
                <a:lnTo>
                  <a:pt x="9" y="10"/>
                </a:lnTo>
                <a:lnTo>
                  <a:pt x="9" y="10"/>
                </a:lnTo>
                <a:lnTo>
                  <a:pt x="8" y="10"/>
                </a:lnTo>
                <a:lnTo>
                  <a:pt x="8" y="10"/>
                </a:lnTo>
                <a:lnTo>
                  <a:pt x="7" y="10"/>
                </a:lnTo>
                <a:lnTo>
                  <a:pt x="7" y="11"/>
                </a:lnTo>
                <a:lnTo>
                  <a:pt x="6" y="11"/>
                </a:lnTo>
                <a:lnTo>
                  <a:pt x="6" y="11"/>
                </a:lnTo>
                <a:lnTo>
                  <a:pt x="5" y="11"/>
                </a:lnTo>
                <a:lnTo>
                  <a:pt x="4" y="11"/>
                </a:lnTo>
                <a:lnTo>
                  <a:pt x="4" y="11"/>
                </a:lnTo>
                <a:lnTo>
                  <a:pt x="3" y="10"/>
                </a:lnTo>
                <a:lnTo>
                  <a:pt x="3" y="10"/>
                </a:lnTo>
                <a:lnTo>
                  <a:pt x="2" y="10"/>
                </a:lnTo>
                <a:lnTo>
                  <a:pt x="1" y="10"/>
                </a:lnTo>
                <a:lnTo>
                  <a:pt x="1" y="9"/>
                </a:lnTo>
                <a:lnTo>
                  <a:pt x="1" y="9"/>
                </a:lnTo>
                <a:lnTo>
                  <a:pt x="1" y="8"/>
                </a:lnTo>
                <a:lnTo>
                  <a:pt x="1" y="8"/>
                </a:lnTo>
                <a:lnTo>
                  <a:pt x="0" y="8"/>
                </a:lnTo>
                <a:lnTo>
                  <a:pt x="0" y="7"/>
                </a:lnTo>
                <a:lnTo>
                  <a:pt x="0" y="6"/>
                </a:lnTo>
                <a:lnTo>
                  <a:pt x="0" y="5"/>
                </a:lnTo>
                <a:lnTo>
                  <a:pt x="0" y="5"/>
                </a:lnTo>
                <a:lnTo>
                  <a:pt x="0" y="4"/>
                </a:lnTo>
                <a:lnTo>
                  <a:pt x="1" y="3"/>
                </a:lnTo>
                <a:lnTo>
                  <a:pt x="1" y="3"/>
                </a:lnTo>
                <a:lnTo>
                  <a:pt x="1" y="2"/>
                </a:lnTo>
                <a:lnTo>
                  <a:pt x="1" y="1"/>
                </a:lnTo>
                <a:lnTo>
                  <a:pt x="2" y="1"/>
                </a:lnTo>
                <a:lnTo>
                  <a:pt x="2" y="1"/>
                </a:lnTo>
                <a:lnTo>
                  <a:pt x="3" y="1"/>
                </a:lnTo>
                <a:lnTo>
                  <a:pt x="3" y="0"/>
                </a:lnTo>
                <a:lnTo>
                  <a:pt x="4" y="0"/>
                </a:lnTo>
                <a:lnTo>
                  <a:pt x="4" y="0"/>
                </a:lnTo>
                <a:lnTo>
                  <a:pt x="5" y="0"/>
                </a:lnTo>
                <a:lnTo>
                  <a:pt x="6" y="0"/>
                </a:lnTo>
                <a:lnTo>
                  <a:pt x="6" y="0"/>
                </a:lnTo>
                <a:lnTo>
                  <a:pt x="7" y="0"/>
                </a:lnTo>
                <a:lnTo>
                  <a:pt x="7" y="1"/>
                </a:lnTo>
                <a:lnTo>
                  <a:pt x="8" y="1"/>
                </a:lnTo>
                <a:lnTo>
                  <a:pt x="8" y="1"/>
                </a:lnTo>
                <a:lnTo>
                  <a:pt x="8" y="0"/>
                </a:lnTo>
                <a:lnTo>
                  <a:pt x="9" y="0"/>
                </a:lnTo>
                <a:lnTo>
                  <a:pt x="9" y="3"/>
                </a:lnTo>
                <a:lnTo>
                  <a:pt x="8" y="3"/>
                </a:lnTo>
                <a:lnTo>
                  <a:pt x="8" y="3"/>
                </a:lnTo>
                <a:lnTo>
                  <a:pt x="8" y="2"/>
                </a:lnTo>
                <a:lnTo>
                  <a:pt x="8" y="1"/>
                </a:lnTo>
                <a:lnTo>
                  <a:pt x="7" y="1"/>
                </a:lnTo>
                <a:lnTo>
                  <a:pt x="6" y="1"/>
                </a:lnTo>
                <a:lnTo>
                  <a:pt x="6" y="1"/>
                </a:lnTo>
                <a:lnTo>
                  <a:pt x="5" y="1"/>
                </a:lnTo>
                <a:lnTo>
                  <a:pt x="4" y="1"/>
                </a:lnTo>
                <a:lnTo>
                  <a:pt x="4" y="1"/>
                </a:lnTo>
                <a:lnTo>
                  <a:pt x="3" y="1"/>
                </a:lnTo>
                <a:lnTo>
                  <a:pt x="3" y="2"/>
                </a:lnTo>
                <a:lnTo>
                  <a:pt x="3" y="3"/>
                </a:lnTo>
                <a:lnTo>
                  <a:pt x="2" y="3"/>
                </a:lnTo>
                <a:lnTo>
                  <a:pt x="2" y="3"/>
                </a:lnTo>
                <a:lnTo>
                  <a:pt x="2" y="4"/>
                </a:lnTo>
                <a:lnTo>
                  <a:pt x="2" y="5"/>
                </a:lnTo>
                <a:lnTo>
                  <a:pt x="2" y="5"/>
                </a:lnTo>
                <a:lnTo>
                  <a:pt x="2" y="6"/>
                </a:lnTo>
                <a:lnTo>
                  <a:pt x="2" y="6"/>
                </a:lnTo>
                <a:lnTo>
                  <a:pt x="2" y="7"/>
                </a:lnTo>
                <a:lnTo>
                  <a:pt x="2" y="8"/>
                </a:lnTo>
                <a:lnTo>
                  <a:pt x="2" y="8"/>
                </a:lnTo>
                <a:lnTo>
                  <a:pt x="3" y="8"/>
                </a:lnTo>
                <a:lnTo>
                  <a:pt x="3" y="9"/>
                </a:lnTo>
                <a:lnTo>
                  <a:pt x="3" y="10"/>
                </a:lnTo>
                <a:lnTo>
                  <a:pt x="3" y="10"/>
                </a:lnTo>
                <a:lnTo>
                  <a:pt x="4" y="10"/>
                </a:lnTo>
                <a:lnTo>
                  <a:pt x="4" y="10"/>
                </a:lnTo>
                <a:lnTo>
                  <a:pt x="5" y="10"/>
                </a:lnTo>
                <a:lnTo>
                  <a:pt x="6" y="10"/>
                </a:lnTo>
                <a:lnTo>
                  <a:pt x="6" y="10"/>
                </a:lnTo>
                <a:lnTo>
                  <a:pt x="7" y="10"/>
                </a:lnTo>
                <a:lnTo>
                  <a:pt x="7" y="10"/>
                </a:lnTo>
                <a:lnTo>
                  <a:pt x="8" y="10"/>
                </a:lnTo>
                <a:lnTo>
                  <a:pt x="8" y="9"/>
                </a:lnTo>
                <a:lnTo>
                  <a:pt x="8" y="7"/>
                </a:lnTo>
                <a:lnTo>
                  <a:pt x="8" y="6"/>
                </a:lnTo>
                <a:lnTo>
                  <a:pt x="8" y="6"/>
                </a:lnTo>
                <a:lnTo>
                  <a:pt x="7" y="6"/>
                </a:lnTo>
                <a:lnTo>
                  <a:pt x="7" y="5"/>
                </a:lnTo>
                <a:lnTo>
                  <a:pt x="6" y="5"/>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8" name="Freeform 52"/>
          <p:cNvSpPr>
            <a:spLocks/>
          </p:cNvSpPr>
          <p:nvPr/>
        </p:nvSpPr>
        <p:spPr bwMode="auto">
          <a:xfrm>
            <a:off x="2609851" y="3298825"/>
            <a:ext cx="17463" cy="19050"/>
          </a:xfrm>
          <a:custGeom>
            <a:avLst/>
            <a:gdLst>
              <a:gd name="T0" fmla="*/ 0 w 11"/>
              <a:gd name="T1" fmla="*/ 6 h 12"/>
              <a:gd name="T2" fmla="*/ 0 w 11"/>
              <a:gd name="T3" fmla="*/ 5 h 12"/>
              <a:gd name="T4" fmla="*/ 0 w 11"/>
              <a:gd name="T5" fmla="*/ 5 h 12"/>
              <a:gd name="T6" fmla="*/ 1 w 11"/>
              <a:gd name="T7" fmla="*/ 4 h 12"/>
              <a:gd name="T8" fmla="*/ 1 w 11"/>
              <a:gd name="T9" fmla="*/ 3 h 12"/>
              <a:gd name="T10" fmla="*/ 1 w 11"/>
              <a:gd name="T11" fmla="*/ 3 h 12"/>
              <a:gd name="T12" fmla="*/ 1 w 11"/>
              <a:gd name="T13" fmla="*/ 3 h 12"/>
              <a:gd name="T14" fmla="*/ 1 w 11"/>
              <a:gd name="T15" fmla="*/ 2 h 12"/>
              <a:gd name="T16" fmla="*/ 2 w 11"/>
              <a:gd name="T17" fmla="*/ 1 h 12"/>
              <a:gd name="T18" fmla="*/ 3 w 11"/>
              <a:gd name="T19" fmla="*/ 1 h 12"/>
              <a:gd name="T20" fmla="*/ 3 w 11"/>
              <a:gd name="T21" fmla="*/ 0 h 12"/>
              <a:gd name="T22" fmla="*/ 4 w 11"/>
              <a:gd name="T23" fmla="*/ 0 h 12"/>
              <a:gd name="T24" fmla="*/ 4 w 11"/>
              <a:gd name="T25" fmla="*/ 0 h 12"/>
              <a:gd name="T26" fmla="*/ 5 w 11"/>
              <a:gd name="T27" fmla="*/ 0 h 12"/>
              <a:gd name="T28" fmla="*/ 6 w 11"/>
              <a:gd name="T29" fmla="*/ 0 h 12"/>
              <a:gd name="T30" fmla="*/ 6 w 11"/>
              <a:gd name="T31" fmla="*/ 0 h 12"/>
              <a:gd name="T32" fmla="*/ 7 w 11"/>
              <a:gd name="T33" fmla="*/ 0 h 12"/>
              <a:gd name="T34" fmla="*/ 8 w 11"/>
              <a:gd name="T35" fmla="*/ 1 h 12"/>
              <a:gd name="T36" fmla="*/ 8 w 11"/>
              <a:gd name="T37" fmla="*/ 1 h 12"/>
              <a:gd name="T38" fmla="*/ 9 w 11"/>
              <a:gd name="T39" fmla="*/ 2 h 12"/>
              <a:gd name="T40" fmla="*/ 9 w 11"/>
              <a:gd name="T41" fmla="*/ 3 h 12"/>
              <a:gd name="T42" fmla="*/ 9 w 11"/>
              <a:gd name="T43" fmla="*/ 3 h 12"/>
              <a:gd name="T44" fmla="*/ 9 w 11"/>
              <a:gd name="T45" fmla="*/ 3 h 12"/>
              <a:gd name="T46" fmla="*/ 9 w 11"/>
              <a:gd name="T47" fmla="*/ 4 h 12"/>
              <a:gd name="T48" fmla="*/ 10 w 11"/>
              <a:gd name="T49" fmla="*/ 5 h 12"/>
              <a:gd name="T50" fmla="*/ 10 w 11"/>
              <a:gd name="T51" fmla="*/ 5 h 12"/>
              <a:gd name="T52" fmla="*/ 10 w 11"/>
              <a:gd name="T53" fmla="*/ 6 h 12"/>
              <a:gd name="T54" fmla="*/ 10 w 11"/>
              <a:gd name="T55" fmla="*/ 6 h 12"/>
              <a:gd name="T56" fmla="*/ 10 w 11"/>
              <a:gd name="T57" fmla="*/ 7 h 12"/>
              <a:gd name="T58" fmla="*/ 9 w 11"/>
              <a:gd name="T59" fmla="*/ 7 h 12"/>
              <a:gd name="T60" fmla="*/ 9 w 11"/>
              <a:gd name="T61" fmla="*/ 8 h 12"/>
              <a:gd name="T62" fmla="*/ 9 w 11"/>
              <a:gd name="T63" fmla="*/ 8 h 12"/>
              <a:gd name="T64" fmla="*/ 9 w 11"/>
              <a:gd name="T65" fmla="*/ 8 h 12"/>
              <a:gd name="T66" fmla="*/ 9 w 11"/>
              <a:gd name="T67" fmla="*/ 9 h 12"/>
              <a:gd name="T68" fmla="*/ 8 w 11"/>
              <a:gd name="T69" fmla="*/ 10 h 12"/>
              <a:gd name="T70" fmla="*/ 8 w 11"/>
              <a:gd name="T71" fmla="*/ 10 h 12"/>
              <a:gd name="T72" fmla="*/ 7 w 11"/>
              <a:gd name="T73" fmla="*/ 10 h 12"/>
              <a:gd name="T74" fmla="*/ 6 w 11"/>
              <a:gd name="T75" fmla="*/ 11 h 12"/>
              <a:gd name="T76" fmla="*/ 6 w 11"/>
              <a:gd name="T77" fmla="*/ 11 h 12"/>
              <a:gd name="T78" fmla="*/ 5 w 11"/>
              <a:gd name="T79" fmla="*/ 11 h 12"/>
              <a:gd name="T80" fmla="*/ 4 w 11"/>
              <a:gd name="T81" fmla="*/ 11 h 12"/>
              <a:gd name="T82" fmla="*/ 4 w 11"/>
              <a:gd name="T83" fmla="*/ 11 h 12"/>
              <a:gd name="T84" fmla="*/ 3 w 11"/>
              <a:gd name="T85" fmla="*/ 10 h 12"/>
              <a:gd name="T86" fmla="*/ 3 w 11"/>
              <a:gd name="T87" fmla="*/ 10 h 12"/>
              <a:gd name="T88" fmla="*/ 2 w 11"/>
              <a:gd name="T89" fmla="*/ 10 h 12"/>
              <a:gd name="T90" fmla="*/ 1 w 11"/>
              <a:gd name="T91" fmla="*/ 9 h 12"/>
              <a:gd name="T92" fmla="*/ 1 w 11"/>
              <a:gd name="T93" fmla="*/ 8 h 12"/>
              <a:gd name="T94" fmla="*/ 1 w 11"/>
              <a:gd name="T95" fmla="*/ 8 h 12"/>
              <a:gd name="T96" fmla="*/ 1 w 11"/>
              <a:gd name="T97" fmla="*/ 8 h 12"/>
              <a:gd name="T98" fmla="*/ 1 w 11"/>
              <a:gd name="T99" fmla="*/ 7 h 12"/>
              <a:gd name="T100" fmla="*/ 0 w 11"/>
              <a:gd name="T101" fmla="*/ 7 h 12"/>
              <a:gd name="T102" fmla="*/ 0 w 11"/>
              <a:gd name="T103" fmla="*/ 6 h 12"/>
              <a:gd name="T104" fmla="*/ 0 w 11"/>
              <a:gd name="T105"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2">
                <a:moveTo>
                  <a:pt x="0" y="6"/>
                </a:moveTo>
                <a:lnTo>
                  <a:pt x="0" y="5"/>
                </a:lnTo>
                <a:lnTo>
                  <a:pt x="0" y="5"/>
                </a:lnTo>
                <a:lnTo>
                  <a:pt x="1" y="4"/>
                </a:lnTo>
                <a:lnTo>
                  <a:pt x="1" y="3"/>
                </a:lnTo>
                <a:lnTo>
                  <a:pt x="1" y="3"/>
                </a:lnTo>
                <a:lnTo>
                  <a:pt x="1" y="3"/>
                </a:lnTo>
                <a:lnTo>
                  <a:pt x="1" y="2"/>
                </a:lnTo>
                <a:lnTo>
                  <a:pt x="2" y="1"/>
                </a:lnTo>
                <a:lnTo>
                  <a:pt x="3" y="1"/>
                </a:lnTo>
                <a:lnTo>
                  <a:pt x="3" y="0"/>
                </a:lnTo>
                <a:lnTo>
                  <a:pt x="4" y="0"/>
                </a:lnTo>
                <a:lnTo>
                  <a:pt x="4" y="0"/>
                </a:lnTo>
                <a:lnTo>
                  <a:pt x="5" y="0"/>
                </a:lnTo>
                <a:lnTo>
                  <a:pt x="6" y="0"/>
                </a:lnTo>
                <a:lnTo>
                  <a:pt x="6" y="0"/>
                </a:lnTo>
                <a:lnTo>
                  <a:pt x="7" y="0"/>
                </a:lnTo>
                <a:lnTo>
                  <a:pt x="8" y="1"/>
                </a:lnTo>
                <a:lnTo>
                  <a:pt x="8" y="1"/>
                </a:lnTo>
                <a:lnTo>
                  <a:pt x="9" y="2"/>
                </a:lnTo>
                <a:lnTo>
                  <a:pt x="9" y="3"/>
                </a:lnTo>
                <a:lnTo>
                  <a:pt x="9" y="3"/>
                </a:lnTo>
                <a:lnTo>
                  <a:pt x="9" y="3"/>
                </a:lnTo>
                <a:lnTo>
                  <a:pt x="9" y="4"/>
                </a:lnTo>
                <a:lnTo>
                  <a:pt x="10" y="5"/>
                </a:lnTo>
                <a:lnTo>
                  <a:pt x="10" y="5"/>
                </a:lnTo>
                <a:lnTo>
                  <a:pt x="10" y="6"/>
                </a:lnTo>
                <a:lnTo>
                  <a:pt x="10" y="6"/>
                </a:lnTo>
                <a:lnTo>
                  <a:pt x="10" y="7"/>
                </a:lnTo>
                <a:lnTo>
                  <a:pt x="9" y="7"/>
                </a:lnTo>
                <a:lnTo>
                  <a:pt x="9" y="8"/>
                </a:lnTo>
                <a:lnTo>
                  <a:pt x="9" y="8"/>
                </a:lnTo>
                <a:lnTo>
                  <a:pt x="9" y="8"/>
                </a:lnTo>
                <a:lnTo>
                  <a:pt x="9" y="9"/>
                </a:lnTo>
                <a:lnTo>
                  <a:pt x="8" y="10"/>
                </a:lnTo>
                <a:lnTo>
                  <a:pt x="8" y="10"/>
                </a:lnTo>
                <a:lnTo>
                  <a:pt x="7" y="10"/>
                </a:lnTo>
                <a:lnTo>
                  <a:pt x="6" y="11"/>
                </a:lnTo>
                <a:lnTo>
                  <a:pt x="6" y="11"/>
                </a:lnTo>
                <a:lnTo>
                  <a:pt x="5" y="11"/>
                </a:lnTo>
                <a:lnTo>
                  <a:pt x="4" y="11"/>
                </a:lnTo>
                <a:lnTo>
                  <a:pt x="4" y="11"/>
                </a:lnTo>
                <a:lnTo>
                  <a:pt x="3" y="10"/>
                </a:lnTo>
                <a:lnTo>
                  <a:pt x="3" y="10"/>
                </a:lnTo>
                <a:lnTo>
                  <a:pt x="2" y="10"/>
                </a:lnTo>
                <a:lnTo>
                  <a:pt x="1" y="9"/>
                </a:lnTo>
                <a:lnTo>
                  <a:pt x="1" y="8"/>
                </a:lnTo>
                <a:lnTo>
                  <a:pt x="1" y="8"/>
                </a:lnTo>
                <a:lnTo>
                  <a:pt x="1" y="8"/>
                </a:lnTo>
                <a:lnTo>
                  <a:pt x="1" y="7"/>
                </a:lnTo>
                <a:lnTo>
                  <a:pt x="0" y="7"/>
                </a:lnTo>
                <a:lnTo>
                  <a:pt x="0" y="6"/>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09" name="Freeform 53"/>
          <p:cNvSpPr>
            <a:spLocks/>
          </p:cNvSpPr>
          <p:nvPr/>
        </p:nvSpPr>
        <p:spPr bwMode="auto">
          <a:xfrm>
            <a:off x="2614614" y="3300414"/>
            <a:ext cx="7937" cy="15875"/>
          </a:xfrm>
          <a:custGeom>
            <a:avLst/>
            <a:gdLst>
              <a:gd name="T0" fmla="*/ 4 w 5"/>
              <a:gd name="T1" fmla="*/ 5 h 10"/>
              <a:gd name="T2" fmla="*/ 4 w 5"/>
              <a:gd name="T3" fmla="*/ 4 h 10"/>
              <a:gd name="T4" fmla="*/ 4 w 5"/>
              <a:gd name="T5" fmla="*/ 4 h 10"/>
              <a:gd name="T6" fmla="*/ 4 w 5"/>
              <a:gd name="T7" fmla="*/ 3 h 10"/>
              <a:gd name="T8" fmla="*/ 4 w 5"/>
              <a:gd name="T9" fmla="*/ 2 h 10"/>
              <a:gd name="T10" fmla="*/ 4 w 5"/>
              <a:gd name="T11" fmla="*/ 2 h 10"/>
              <a:gd name="T12" fmla="*/ 4 w 5"/>
              <a:gd name="T13" fmla="*/ 1 h 10"/>
              <a:gd name="T14" fmla="*/ 3 w 5"/>
              <a:gd name="T15" fmla="*/ 1 h 10"/>
              <a:gd name="T16" fmla="*/ 3 w 5"/>
              <a:gd name="T17" fmla="*/ 1 h 10"/>
              <a:gd name="T18" fmla="*/ 3 w 5"/>
              <a:gd name="T19" fmla="*/ 0 h 10"/>
              <a:gd name="T20" fmla="*/ 2 w 5"/>
              <a:gd name="T21" fmla="*/ 0 h 10"/>
              <a:gd name="T22" fmla="*/ 2 w 5"/>
              <a:gd name="T23" fmla="*/ 0 h 10"/>
              <a:gd name="T24" fmla="*/ 2 w 5"/>
              <a:gd name="T25" fmla="*/ 0 h 10"/>
              <a:gd name="T26" fmla="*/ 1 w 5"/>
              <a:gd name="T27" fmla="*/ 0 h 10"/>
              <a:gd name="T28" fmla="*/ 1 w 5"/>
              <a:gd name="T29" fmla="*/ 1 h 10"/>
              <a:gd name="T30" fmla="*/ 1 w 5"/>
              <a:gd name="T31" fmla="*/ 1 h 10"/>
              <a:gd name="T32" fmla="*/ 0 w 5"/>
              <a:gd name="T33" fmla="*/ 1 h 10"/>
              <a:gd name="T34" fmla="*/ 0 w 5"/>
              <a:gd name="T35" fmla="*/ 2 h 10"/>
              <a:gd name="T36" fmla="*/ 0 w 5"/>
              <a:gd name="T37" fmla="*/ 2 h 10"/>
              <a:gd name="T38" fmla="*/ 0 w 5"/>
              <a:gd name="T39" fmla="*/ 3 h 10"/>
              <a:gd name="T40" fmla="*/ 0 w 5"/>
              <a:gd name="T41" fmla="*/ 4 h 10"/>
              <a:gd name="T42" fmla="*/ 0 w 5"/>
              <a:gd name="T43" fmla="*/ 4 h 10"/>
              <a:gd name="T44" fmla="*/ 0 w 5"/>
              <a:gd name="T45" fmla="*/ 5 h 10"/>
              <a:gd name="T46" fmla="*/ 0 w 5"/>
              <a:gd name="T47" fmla="*/ 5 h 10"/>
              <a:gd name="T48" fmla="*/ 0 w 5"/>
              <a:gd name="T49" fmla="*/ 6 h 10"/>
              <a:gd name="T50" fmla="*/ 0 w 5"/>
              <a:gd name="T51" fmla="*/ 7 h 10"/>
              <a:gd name="T52" fmla="*/ 0 w 5"/>
              <a:gd name="T53" fmla="*/ 7 h 10"/>
              <a:gd name="T54" fmla="*/ 0 w 5"/>
              <a:gd name="T55" fmla="*/ 8 h 10"/>
              <a:gd name="T56" fmla="*/ 1 w 5"/>
              <a:gd name="T57" fmla="*/ 8 h 10"/>
              <a:gd name="T58" fmla="*/ 1 w 5"/>
              <a:gd name="T59" fmla="*/ 9 h 10"/>
              <a:gd name="T60" fmla="*/ 2 w 5"/>
              <a:gd name="T61" fmla="*/ 9 h 10"/>
              <a:gd name="T62" fmla="*/ 2 w 5"/>
              <a:gd name="T63" fmla="*/ 9 h 10"/>
              <a:gd name="T64" fmla="*/ 2 w 5"/>
              <a:gd name="T65" fmla="*/ 9 h 10"/>
              <a:gd name="T66" fmla="*/ 3 w 5"/>
              <a:gd name="T67" fmla="*/ 9 h 10"/>
              <a:gd name="T68" fmla="*/ 3 w 5"/>
              <a:gd name="T69" fmla="*/ 8 h 10"/>
              <a:gd name="T70" fmla="*/ 3 w 5"/>
              <a:gd name="T71" fmla="*/ 8 h 10"/>
              <a:gd name="T72" fmla="*/ 3 w 5"/>
              <a:gd name="T73" fmla="*/ 8 h 10"/>
              <a:gd name="T74" fmla="*/ 4 w 5"/>
              <a:gd name="T75" fmla="*/ 8 h 10"/>
              <a:gd name="T76" fmla="*/ 4 w 5"/>
              <a:gd name="T77" fmla="*/ 7 h 10"/>
              <a:gd name="T78" fmla="*/ 4 w 5"/>
              <a:gd name="T79" fmla="*/ 7 h 10"/>
              <a:gd name="T80" fmla="*/ 4 w 5"/>
              <a:gd name="T81" fmla="*/ 6 h 10"/>
              <a:gd name="T82" fmla="*/ 4 w 5"/>
              <a:gd name="T83" fmla="*/ 5 h 10"/>
              <a:gd name="T84" fmla="*/ 4 w 5"/>
              <a:gd name="T8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10">
                <a:moveTo>
                  <a:pt x="4" y="5"/>
                </a:moveTo>
                <a:lnTo>
                  <a:pt x="4" y="4"/>
                </a:lnTo>
                <a:lnTo>
                  <a:pt x="4" y="4"/>
                </a:lnTo>
                <a:lnTo>
                  <a:pt x="4" y="3"/>
                </a:lnTo>
                <a:lnTo>
                  <a:pt x="4" y="2"/>
                </a:lnTo>
                <a:lnTo>
                  <a:pt x="4" y="2"/>
                </a:lnTo>
                <a:lnTo>
                  <a:pt x="4" y="1"/>
                </a:lnTo>
                <a:lnTo>
                  <a:pt x="3" y="1"/>
                </a:lnTo>
                <a:lnTo>
                  <a:pt x="3" y="1"/>
                </a:lnTo>
                <a:lnTo>
                  <a:pt x="3" y="0"/>
                </a:lnTo>
                <a:lnTo>
                  <a:pt x="2" y="0"/>
                </a:lnTo>
                <a:lnTo>
                  <a:pt x="2" y="0"/>
                </a:lnTo>
                <a:lnTo>
                  <a:pt x="2" y="0"/>
                </a:lnTo>
                <a:lnTo>
                  <a:pt x="1" y="0"/>
                </a:lnTo>
                <a:lnTo>
                  <a:pt x="1" y="1"/>
                </a:lnTo>
                <a:lnTo>
                  <a:pt x="1" y="1"/>
                </a:lnTo>
                <a:lnTo>
                  <a:pt x="0" y="1"/>
                </a:lnTo>
                <a:lnTo>
                  <a:pt x="0" y="2"/>
                </a:lnTo>
                <a:lnTo>
                  <a:pt x="0" y="2"/>
                </a:lnTo>
                <a:lnTo>
                  <a:pt x="0" y="3"/>
                </a:lnTo>
                <a:lnTo>
                  <a:pt x="0" y="4"/>
                </a:lnTo>
                <a:lnTo>
                  <a:pt x="0" y="4"/>
                </a:lnTo>
                <a:lnTo>
                  <a:pt x="0" y="5"/>
                </a:lnTo>
                <a:lnTo>
                  <a:pt x="0" y="5"/>
                </a:lnTo>
                <a:lnTo>
                  <a:pt x="0" y="6"/>
                </a:lnTo>
                <a:lnTo>
                  <a:pt x="0" y="7"/>
                </a:lnTo>
                <a:lnTo>
                  <a:pt x="0" y="7"/>
                </a:lnTo>
                <a:lnTo>
                  <a:pt x="0" y="8"/>
                </a:lnTo>
                <a:lnTo>
                  <a:pt x="1" y="8"/>
                </a:lnTo>
                <a:lnTo>
                  <a:pt x="1" y="9"/>
                </a:lnTo>
                <a:lnTo>
                  <a:pt x="2" y="9"/>
                </a:lnTo>
                <a:lnTo>
                  <a:pt x="2" y="9"/>
                </a:lnTo>
                <a:lnTo>
                  <a:pt x="2" y="9"/>
                </a:lnTo>
                <a:lnTo>
                  <a:pt x="3" y="9"/>
                </a:lnTo>
                <a:lnTo>
                  <a:pt x="3" y="8"/>
                </a:lnTo>
                <a:lnTo>
                  <a:pt x="3" y="8"/>
                </a:lnTo>
                <a:lnTo>
                  <a:pt x="3" y="8"/>
                </a:lnTo>
                <a:lnTo>
                  <a:pt x="4" y="8"/>
                </a:lnTo>
                <a:lnTo>
                  <a:pt x="4" y="7"/>
                </a:lnTo>
                <a:lnTo>
                  <a:pt x="4" y="7"/>
                </a:lnTo>
                <a:lnTo>
                  <a:pt x="4" y="6"/>
                </a:lnTo>
                <a:lnTo>
                  <a:pt x="4" y="5"/>
                </a:lnTo>
                <a:lnTo>
                  <a:pt x="4" y="5"/>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0" name="Freeform 54"/>
          <p:cNvSpPr>
            <a:spLocks/>
          </p:cNvSpPr>
          <p:nvPr/>
        </p:nvSpPr>
        <p:spPr bwMode="auto">
          <a:xfrm>
            <a:off x="2636838" y="3300414"/>
            <a:ext cx="17462" cy="15875"/>
          </a:xfrm>
          <a:custGeom>
            <a:avLst/>
            <a:gdLst>
              <a:gd name="T0" fmla="*/ 0 w 11"/>
              <a:gd name="T1" fmla="*/ 9 h 10"/>
              <a:gd name="T2" fmla="*/ 0 w 11"/>
              <a:gd name="T3" fmla="*/ 9 h 10"/>
              <a:gd name="T4" fmla="*/ 1 w 11"/>
              <a:gd name="T5" fmla="*/ 9 h 10"/>
              <a:gd name="T6" fmla="*/ 1 w 11"/>
              <a:gd name="T7" fmla="*/ 9 h 10"/>
              <a:gd name="T8" fmla="*/ 1 w 11"/>
              <a:gd name="T9" fmla="*/ 8 h 10"/>
              <a:gd name="T10" fmla="*/ 1 w 11"/>
              <a:gd name="T11" fmla="*/ 8 h 10"/>
              <a:gd name="T12" fmla="*/ 1 w 11"/>
              <a:gd name="T13" fmla="*/ 7 h 10"/>
              <a:gd name="T14" fmla="*/ 1 w 11"/>
              <a:gd name="T15" fmla="*/ 1 h 10"/>
              <a:gd name="T16" fmla="*/ 1 w 11"/>
              <a:gd name="T17" fmla="*/ 1 h 10"/>
              <a:gd name="T18" fmla="*/ 1 w 11"/>
              <a:gd name="T19" fmla="*/ 0 h 10"/>
              <a:gd name="T20" fmla="*/ 0 w 11"/>
              <a:gd name="T21" fmla="*/ 0 h 10"/>
              <a:gd name="T22" fmla="*/ 4 w 11"/>
              <a:gd name="T23" fmla="*/ 0 h 10"/>
              <a:gd name="T24" fmla="*/ 4 w 11"/>
              <a:gd name="T25" fmla="*/ 0 h 10"/>
              <a:gd name="T26" fmla="*/ 5 w 11"/>
              <a:gd name="T27" fmla="*/ 0 h 10"/>
              <a:gd name="T28" fmla="*/ 6 w 11"/>
              <a:gd name="T29" fmla="*/ 0 h 10"/>
              <a:gd name="T30" fmla="*/ 6 w 11"/>
              <a:gd name="T31" fmla="*/ 0 h 10"/>
              <a:gd name="T32" fmla="*/ 7 w 11"/>
              <a:gd name="T33" fmla="*/ 0 h 10"/>
              <a:gd name="T34" fmla="*/ 8 w 11"/>
              <a:gd name="T35" fmla="*/ 1 h 10"/>
              <a:gd name="T36" fmla="*/ 8 w 11"/>
              <a:gd name="T37" fmla="*/ 1 h 10"/>
              <a:gd name="T38" fmla="*/ 8 w 11"/>
              <a:gd name="T39" fmla="*/ 1 h 10"/>
              <a:gd name="T40" fmla="*/ 9 w 11"/>
              <a:gd name="T41" fmla="*/ 1 h 10"/>
              <a:gd name="T42" fmla="*/ 9 w 11"/>
              <a:gd name="T43" fmla="*/ 2 h 10"/>
              <a:gd name="T44" fmla="*/ 9 w 11"/>
              <a:gd name="T45" fmla="*/ 2 h 10"/>
              <a:gd name="T46" fmla="*/ 10 w 11"/>
              <a:gd name="T47" fmla="*/ 3 h 10"/>
              <a:gd name="T48" fmla="*/ 10 w 11"/>
              <a:gd name="T49" fmla="*/ 4 h 10"/>
              <a:gd name="T50" fmla="*/ 10 w 11"/>
              <a:gd name="T51" fmla="*/ 4 h 10"/>
              <a:gd name="T52" fmla="*/ 10 w 11"/>
              <a:gd name="T53" fmla="*/ 5 h 10"/>
              <a:gd name="T54" fmla="*/ 10 w 11"/>
              <a:gd name="T55" fmla="*/ 5 h 10"/>
              <a:gd name="T56" fmla="*/ 10 w 11"/>
              <a:gd name="T57" fmla="*/ 6 h 10"/>
              <a:gd name="T58" fmla="*/ 9 w 11"/>
              <a:gd name="T59" fmla="*/ 7 h 10"/>
              <a:gd name="T60" fmla="*/ 9 w 11"/>
              <a:gd name="T61" fmla="*/ 7 h 10"/>
              <a:gd name="T62" fmla="*/ 9 w 11"/>
              <a:gd name="T63" fmla="*/ 7 h 10"/>
              <a:gd name="T64" fmla="*/ 9 w 11"/>
              <a:gd name="T65" fmla="*/ 8 h 10"/>
              <a:gd name="T66" fmla="*/ 8 w 11"/>
              <a:gd name="T67" fmla="*/ 8 h 10"/>
              <a:gd name="T68" fmla="*/ 8 w 11"/>
              <a:gd name="T69" fmla="*/ 8 h 10"/>
              <a:gd name="T70" fmla="*/ 7 w 11"/>
              <a:gd name="T71" fmla="*/ 8 h 10"/>
              <a:gd name="T72" fmla="*/ 7 w 11"/>
              <a:gd name="T73" fmla="*/ 9 h 10"/>
              <a:gd name="T74" fmla="*/ 6 w 11"/>
              <a:gd name="T75" fmla="*/ 9 h 10"/>
              <a:gd name="T76" fmla="*/ 5 w 11"/>
              <a:gd name="T77" fmla="*/ 9 h 10"/>
              <a:gd name="T78" fmla="*/ 4 w 11"/>
              <a:gd name="T79" fmla="*/ 9 h 10"/>
              <a:gd name="T80" fmla="*/ 0 w 11"/>
              <a:gd name="T8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 h="10">
                <a:moveTo>
                  <a:pt x="0" y="9"/>
                </a:moveTo>
                <a:lnTo>
                  <a:pt x="0" y="9"/>
                </a:lnTo>
                <a:lnTo>
                  <a:pt x="1" y="9"/>
                </a:lnTo>
                <a:lnTo>
                  <a:pt x="1" y="9"/>
                </a:lnTo>
                <a:lnTo>
                  <a:pt x="1" y="8"/>
                </a:lnTo>
                <a:lnTo>
                  <a:pt x="1" y="8"/>
                </a:lnTo>
                <a:lnTo>
                  <a:pt x="1" y="7"/>
                </a:lnTo>
                <a:lnTo>
                  <a:pt x="1" y="1"/>
                </a:lnTo>
                <a:lnTo>
                  <a:pt x="1" y="1"/>
                </a:lnTo>
                <a:lnTo>
                  <a:pt x="1" y="0"/>
                </a:lnTo>
                <a:lnTo>
                  <a:pt x="0" y="0"/>
                </a:lnTo>
                <a:lnTo>
                  <a:pt x="4" y="0"/>
                </a:lnTo>
                <a:lnTo>
                  <a:pt x="4" y="0"/>
                </a:lnTo>
                <a:lnTo>
                  <a:pt x="5" y="0"/>
                </a:lnTo>
                <a:lnTo>
                  <a:pt x="6" y="0"/>
                </a:lnTo>
                <a:lnTo>
                  <a:pt x="6" y="0"/>
                </a:lnTo>
                <a:lnTo>
                  <a:pt x="7" y="0"/>
                </a:lnTo>
                <a:lnTo>
                  <a:pt x="8" y="1"/>
                </a:lnTo>
                <a:lnTo>
                  <a:pt x="8" y="1"/>
                </a:lnTo>
                <a:lnTo>
                  <a:pt x="8" y="1"/>
                </a:lnTo>
                <a:lnTo>
                  <a:pt x="9" y="1"/>
                </a:lnTo>
                <a:lnTo>
                  <a:pt x="9" y="2"/>
                </a:lnTo>
                <a:lnTo>
                  <a:pt x="9" y="2"/>
                </a:lnTo>
                <a:lnTo>
                  <a:pt x="10" y="3"/>
                </a:lnTo>
                <a:lnTo>
                  <a:pt x="10" y="4"/>
                </a:lnTo>
                <a:lnTo>
                  <a:pt x="10" y="4"/>
                </a:lnTo>
                <a:lnTo>
                  <a:pt x="10" y="5"/>
                </a:lnTo>
                <a:lnTo>
                  <a:pt x="10" y="5"/>
                </a:lnTo>
                <a:lnTo>
                  <a:pt x="10" y="6"/>
                </a:lnTo>
                <a:lnTo>
                  <a:pt x="9" y="7"/>
                </a:lnTo>
                <a:lnTo>
                  <a:pt x="9" y="7"/>
                </a:lnTo>
                <a:lnTo>
                  <a:pt x="9" y="7"/>
                </a:lnTo>
                <a:lnTo>
                  <a:pt x="9" y="8"/>
                </a:lnTo>
                <a:lnTo>
                  <a:pt x="8" y="8"/>
                </a:lnTo>
                <a:lnTo>
                  <a:pt x="8" y="8"/>
                </a:lnTo>
                <a:lnTo>
                  <a:pt x="7" y="8"/>
                </a:lnTo>
                <a:lnTo>
                  <a:pt x="7" y="9"/>
                </a:lnTo>
                <a:lnTo>
                  <a:pt x="6" y="9"/>
                </a:lnTo>
                <a:lnTo>
                  <a:pt x="5" y="9"/>
                </a:lnTo>
                <a:lnTo>
                  <a:pt x="4" y="9"/>
                </a:lnTo>
                <a:lnTo>
                  <a:pt x="0"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1" name="Freeform 55"/>
          <p:cNvSpPr>
            <a:spLocks/>
          </p:cNvSpPr>
          <p:nvPr/>
        </p:nvSpPr>
        <p:spPr bwMode="auto">
          <a:xfrm>
            <a:off x="2643188" y="3302000"/>
            <a:ext cx="6350" cy="12700"/>
          </a:xfrm>
          <a:custGeom>
            <a:avLst/>
            <a:gdLst>
              <a:gd name="T0" fmla="*/ 0 w 4"/>
              <a:gd name="T1" fmla="*/ 6 h 8"/>
              <a:gd name="T2" fmla="*/ 0 w 4"/>
              <a:gd name="T3" fmla="*/ 6 h 8"/>
              <a:gd name="T4" fmla="*/ 0 w 4"/>
              <a:gd name="T5" fmla="*/ 7 h 8"/>
              <a:gd name="T6" fmla="*/ 0 w 4"/>
              <a:gd name="T7" fmla="*/ 7 h 8"/>
              <a:gd name="T8" fmla="*/ 1 w 4"/>
              <a:gd name="T9" fmla="*/ 7 h 8"/>
              <a:gd name="T10" fmla="*/ 1 w 4"/>
              <a:gd name="T11" fmla="*/ 7 h 8"/>
              <a:gd name="T12" fmla="*/ 2 w 4"/>
              <a:gd name="T13" fmla="*/ 7 h 8"/>
              <a:gd name="T14" fmla="*/ 2 w 4"/>
              <a:gd name="T15" fmla="*/ 7 h 8"/>
              <a:gd name="T16" fmla="*/ 2 w 4"/>
              <a:gd name="T17" fmla="*/ 6 h 8"/>
              <a:gd name="T18" fmla="*/ 2 w 4"/>
              <a:gd name="T19" fmla="*/ 6 h 8"/>
              <a:gd name="T20" fmla="*/ 3 w 4"/>
              <a:gd name="T21" fmla="*/ 6 h 8"/>
              <a:gd name="T22" fmla="*/ 3 w 4"/>
              <a:gd name="T23" fmla="*/ 6 h 8"/>
              <a:gd name="T24" fmla="*/ 3 w 4"/>
              <a:gd name="T25" fmla="*/ 5 h 8"/>
              <a:gd name="T26" fmla="*/ 3 w 4"/>
              <a:gd name="T27" fmla="*/ 5 h 8"/>
              <a:gd name="T28" fmla="*/ 3 w 4"/>
              <a:gd name="T29" fmla="*/ 4 h 8"/>
              <a:gd name="T30" fmla="*/ 3 w 4"/>
              <a:gd name="T31" fmla="*/ 4 h 8"/>
              <a:gd name="T32" fmla="*/ 3 w 4"/>
              <a:gd name="T33" fmla="*/ 3 h 8"/>
              <a:gd name="T34" fmla="*/ 3 w 4"/>
              <a:gd name="T35" fmla="*/ 3 h 8"/>
              <a:gd name="T36" fmla="*/ 3 w 4"/>
              <a:gd name="T37" fmla="*/ 2 h 8"/>
              <a:gd name="T38" fmla="*/ 3 w 4"/>
              <a:gd name="T39" fmla="*/ 2 h 8"/>
              <a:gd name="T40" fmla="*/ 3 w 4"/>
              <a:gd name="T41" fmla="*/ 1 h 8"/>
              <a:gd name="T42" fmla="*/ 3 w 4"/>
              <a:gd name="T43" fmla="*/ 1 h 8"/>
              <a:gd name="T44" fmla="*/ 2 w 4"/>
              <a:gd name="T45" fmla="*/ 1 h 8"/>
              <a:gd name="T46" fmla="*/ 2 w 4"/>
              <a:gd name="T47" fmla="*/ 1 h 8"/>
              <a:gd name="T48" fmla="*/ 2 w 4"/>
              <a:gd name="T49" fmla="*/ 0 h 8"/>
              <a:gd name="T50" fmla="*/ 2 w 4"/>
              <a:gd name="T51" fmla="*/ 0 h 8"/>
              <a:gd name="T52" fmla="*/ 1 w 4"/>
              <a:gd name="T53" fmla="*/ 0 h 8"/>
              <a:gd name="T54" fmla="*/ 1 w 4"/>
              <a:gd name="T55" fmla="*/ 0 h 8"/>
              <a:gd name="T56" fmla="*/ 1 w 4"/>
              <a:gd name="T57" fmla="*/ 0 h 8"/>
              <a:gd name="T58" fmla="*/ 0 w 4"/>
              <a:gd name="T59" fmla="*/ 0 h 8"/>
              <a:gd name="T60" fmla="*/ 0 w 4"/>
              <a:gd name="T61" fmla="*/ 0 h 8"/>
              <a:gd name="T62" fmla="*/ 0 w 4"/>
              <a:gd name="T6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 h="8">
                <a:moveTo>
                  <a:pt x="0" y="6"/>
                </a:moveTo>
                <a:lnTo>
                  <a:pt x="0" y="6"/>
                </a:lnTo>
                <a:lnTo>
                  <a:pt x="0" y="7"/>
                </a:lnTo>
                <a:lnTo>
                  <a:pt x="0" y="7"/>
                </a:lnTo>
                <a:lnTo>
                  <a:pt x="1" y="7"/>
                </a:lnTo>
                <a:lnTo>
                  <a:pt x="1" y="7"/>
                </a:lnTo>
                <a:lnTo>
                  <a:pt x="2" y="7"/>
                </a:lnTo>
                <a:lnTo>
                  <a:pt x="2" y="7"/>
                </a:lnTo>
                <a:lnTo>
                  <a:pt x="2" y="6"/>
                </a:lnTo>
                <a:lnTo>
                  <a:pt x="2" y="6"/>
                </a:lnTo>
                <a:lnTo>
                  <a:pt x="3" y="6"/>
                </a:lnTo>
                <a:lnTo>
                  <a:pt x="3" y="6"/>
                </a:lnTo>
                <a:lnTo>
                  <a:pt x="3" y="5"/>
                </a:lnTo>
                <a:lnTo>
                  <a:pt x="3" y="5"/>
                </a:lnTo>
                <a:lnTo>
                  <a:pt x="3" y="4"/>
                </a:lnTo>
                <a:lnTo>
                  <a:pt x="3" y="4"/>
                </a:lnTo>
                <a:lnTo>
                  <a:pt x="3" y="3"/>
                </a:lnTo>
                <a:lnTo>
                  <a:pt x="3" y="3"/>
                </a:lnTo>
                <a:lnTo>
                  <a:pt x="3" y="2"/>
                </a:lnTo>
                <a:lnTo>
                  <a:pt x="3" y="2"/>
                </a:lnTo>
                <a:lnTo>
                  <a:pt x="3" y="1"/>
                </a:lnTo>
                <a:lnTo>
                  <a:pt x="3" y="1"/>
                </a:lnTo>
                <a:lnTo>
                  <a:pt x="2" y="1"/>
                </a:lnTo>
                <a:lnTo>
                  <a:pt x="2" y="1"/>
                </a:lnTo>
                <a:lnTo>
                  <a:pt x="2" y="0"/>
                </a:lnTo>
                <a:lnTo>
                  <a:pt x="2" y="0"/>
                </a:lnTo>
                <a:lnTo>
                  <a:pt x="1" y="0"/>
                </a:lnTo>
                <a:lnTo>
                  <a:pt x="1" y="0"/>
                </a:lnTo>
                <a:lnTo>
                  <a:pt x="1" y="0"/>
                </a:lnTo>
                <a:lnTo>
                  <a:pt x="0" y="0"/>
                </a:lnTo>
                <a:lnTo>
                  <a:pt x="0" y="0"/>
                </a:lnTo>
                <a:lnTo>
                  <a:pt x="0" y="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2" name="Freeform 56"/>
          <p:cNvSpPr>
            <a:spLocks/>
          </p:cNvSpPr>
          <p:nvPr/>
        </p:nvSpPr>
        <p:spPr bwMode="auto">
          <a:xfrm>
            <a:off x="2673350" y="3300413"/>
            <a:ext cx="26988" cy="17462"/>
          </a:xfrm>
          <a:custGeom>
            <a:avLst/>
            <a:gdLst>
              <a:gd name="T0" fmla="*/ 16 w 17"/>
              <a:gd name="T1" fmla="*/ 0 h 11"/>
              <a:gd name="T2" fmla="*/ 15 w 17"/>
              <a:gd name="T3" fmla="*/ 1 h 11"/>
              <a:gd name="T4" fmla="*/ 15 w 17"/>
              <a:gd name="T5" fmla="*/ 1 h 11"/>
              <a:gd name="T6" fmla="*/ 13 w 17"/>
              <a:gd name="T7" fmla="*/ 4 h 11"/>
              <a:gd name="T8" fmla="*/ 12 w 17"/>
              <a:gd name="T9" fmla="*/ 6 h 11"/>
              <a:gd name="T10" fmla="*/ 12 w 17"/>
              <a:gd name="T11" fmla="*/ 8 h 11"/>
              <a:gd name="T12" fmla="*/ 12 w 17"/>
              <a:gd name="T13" fmla="*/ 9 h 11"/>
              <a:gd name="T14" fmla="*/ 11 w 17"/>
              <a:gd name="T15" fmla="*/ 9 h 11"/>
              <a:gd name="T16" fmla="*/ 10 w 17"/>
              <a:gd name="T17" fmla="*/ 8 h 11"/>
              <a:gd name="T18" fmla="*/ 9 w 17"/>
              <a:gd name="T19" fmla="*/ 7 h 11"/>
              <a:gd name="T20" fmla="*/ 9 w 17"/>
              <a:gd name="T21" fmla="*/ 5 h 11"/>
              <a:gd name="T22" fmla="*/ 9 w 17"/>
              <a:gd name="T23" fmla="*/ 4 h 11"/>
              <a:gd name="T24" fmla="*/ 8 w 17"/>
              <a:gd name="T25" fmla="*/ 3 h 11"/>
              <a:gd name="T26" fmla="*/ 5 w 17"/>
              <a:gd name="T27" fmla="*/ 10 h 11"/>
              <a:gd name="T28" fmla="*/ 4 w 17"/>
              <a:gd name="T29" fmla="*/ 9 h 11"/>
              <a:gd name="T30" fmla="*/ 4 w 17"/>
              <a:gd name="T31" fmla="*/ 8 h 11"/>
              <a:gd name="T32" fmla="*/ 4 w 17"/>
              <a:gd name="T33" fmla="*/ 6 h 11"/>
              <a:gd name="T34" fmla="*/ 3 w 17"/>
              <a:gd name="T35" fmla="*/ 4 h 11"/>
              <a:gd name="T36" fmla="*/ 2 w 17"/>
              <a:gd name="T37" fmla="*/ 3 h 11"/>
              <a:gd name="T38" fmla="*/ 1 w 17"/>
              <a:gd name="T39" fmla="*/ 2 h 11"/>
              <a:gd name="T40" fmla="*/ 1 w 17"/>
              <a:gd name="T41" fmla="*/ 1 h 11"/>
              <a:gd name="T42" fmla="*/ 1 w 17"/>
              <a:gd name="T43" fmla="*/ 0 h 11"/>
              <a:gd name="T44" fmla="*/ 4 w 17"/>
              <a:gd name="T45" fmla="*/ 0 h 11"/>
              <a:gd name="T46" fmla="*/ 3 w 17"/>
              <a:gd name="T47" fmla="*/ 0 h 11"/>
              <a:gd name="T48" fmla="*/ 4 w 17"/>
              <a:gd name="T49" fmla="*/ 1 h 11"/>
              <a:gd name="T50" fmla="*/ 7 w 17"/>
              <a:gd name="T51" fmla="*/ 3 h 11"/>
              <a:gd name="T52" fmla="*/ 7 w 17"/>
              <a:gd name="T53" fmla="*/ 1 h 11"/>
              <a:gd name="T54" fmla="*/ 6 w 17"/>
              <a:gd name="T55" fmla="*/ 0 h 11"/>
              <a:gd name="T56" fmla="*/ 9 w 17"/>
              <a:gd name="T57" fmla="*/ 0 h 11"/>
              <a:gd name="T58" fmla="*/ 9 w 17"/>
              <a:gd name="T59" fmla="*/ 1 h 11"/>
              <a:gd name="T60" fmla="*/ 14 w 17"/>
              <a:gd name="T61" fmla="*/ 1 h 11"/>
              <a:gd name="T62" fmla="*/ 14 w 17"/>
              <a:gd name="T63" fmla="*/ 0 h 11"/>
              <a:gd name="T64" fmla="*/ 16 w 17"/>
              <a:gd name="T6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 h="11">
                <a:moveTo>
                  <a:pt x="16" y="0"/>
                </a:moveTo>
                <a:lnTo>
                  <a:pt x="16" y="0"/>
                </a:lnTo>
                <a:lnTo>
                  <a:pt x="15" y="0"/>
                </a:lnTo>
                <a:lnTo>
                  <a:pt x="15" y="1"/>
                </a:lnTo>
                <a:lnTo>
                  <a:pt x="15" y="1"/>
                </a:lnTo>
                <a:lnTo>
                  <a:pt x="15" y="1"/>
                </a:lnTo>
                <a:lnTo>
                  <a:pt x="14" y="3"/>
                </a:lnTo>
                <a:lnTo>
                  <a:pt x="13" y="4"/>
                </a:lnTo>
                <a:lnTo>
                  <a:pt x="13" y="6"/>
                </a:lnTo>
                <a:lnTo>
                  <a:pt x="12" y="6"/>
                </a:lnTo>
                <a:lnTo>
                  <a:pt x="12" y="8"/>
                </a:lnTo>
                <a:lnTo>
                  <a:pt x="12" y="8"/>
                </a:lnTo>
                <a:lnTo>
                  <a:pt x="12" y="8"/>
                </a:lnTo>
                <a:lnTo>
                  <a:pt x="12" y="9"/>
                </a:lnTo>
                <a:lnTo>
                  <a:pt x="11" y="10"/>
                </a:lnTo>
                <a:lnTo>
                  <a:pt x="11" y="9"/>
                </a:lnTo>
                <a:lnTo>
                  <a:pt x="10" y="9"/>
                </a:lnTo>
                <a:lnTo>
                  <a:pt x="10" y="8"/>
                </a:lnTo>
                <a:lnTo>
                  <a:pt x="10" y="8"/>
                </a:lnTo>
                <a:lnTo>
                  <a:pt x="9" y="7"/>
                </a:lnTo>
                <a:lnTo>
                  <a:pt x="9" y="6"/>
                </a:lnTo>
                <a:lnTo>
                  <a:pt x="9" y="5"/>
                </a:lnTo>
                <a:lnTo>
                  <a:pt x="9" y="4"/>
                </a:lnTo>
                <a:lnTo>
                  <a:pt x="9" y="4"/>
                </a:lnTo>
                <a:lnTo>
                  <a:pt x="8" y="4"/>
                </a:lnTo>
                <a:lnTo>
                  <a:pt x="8" y="3"/>
                </a:lnTo>
                <a:lnTo>
                  <a:pt x="6" y="10"/>
                </a:lnTo>
                <a:lnTo>
                  <a:pt x="5" y="10"/>
                </a:lnTo>
                <a:lnTo>
                  <a:pt x="5" y="9"/>
                </a:lnTo>
                <a:lnTo>
                  <a:pt x="4" y="9"/>
                </a:lnTo>
                <a:lnTo>
                  <a:pt x="4" y="8"/>
                </a:lnTo>
                <a:lnTo>
                  <a:pt x="4" y="8"/>
                </a:lnTo>
                <a:lnTo>
                  <a:pt x="4" y="7"/>
                </a:lnTo>
                <a:lnTo>
                  <a:pt x="4" y="6"/>
                </a:lnTo>
                <a:lnTo>
                  <a:pt x="3" y="6"/>
                </a:lnTo>
                <a:lnTo>
                  <a:pt x="3" y="4"/>
                </a:lnTo>
                <a:lnTo>
                  <a:pt x="2" y="4"/>
                </a:lnTo>
                <a:lnTo>
                  <a:pt x="2" y="3"/>
                </a:lnTo>
                <a:lnTo>
                  <a:pt x="2" y="3"/>
                </a:lnTo>
                <a:lnTo>
                  <a:pt x="1" y="2"/>
                </a:lnTo>
                <a:lnTo>
                  <a:pt x="1" y="1"/>
                </a:lnTo>
                <a:lnTo>
                  <a:pt x="1" y="1"/>
                </a:lnTo>
                <a:lnTo>
                  <a:pt x="1" y="1"/>
                </a:lnTo>
                <a:lnTo>
                  <a:pt x="1" y="0"/>
                </a:lnTo>
                <a:lnTo>
                  <a:pt x="0" y="0"/>
                </a:lnTo>
                <a:lnTo>
                  <a:pt x="4" y="0"/>
                </a:lnTo>
                <a:lnTo>
                  <a:pt x="4" y="0"/>
                </a:lnTo>
                <a:lnTo>
                  <a:pt x="3" y="0"/>
                </a:lnTo>
                <a:lnTo>
                  <a:pt x="3" y="1"/>
                </a:lnTo>
                <a:lnTo>
                  <a:pt x="4" y="1"/>
                </a:lnTo>
                <a:lnTo>
                  <a:pt x="6" y="7"/>
                </a:lnTo>
                <a:lnTo>
                  <a:pt x="7" y="3"/>
                </a:lnTo>
                <a:lnTo>
                  <a:pt x="7" y="1"/>
                </a:lnTo>
                <a:lnTo>
                  <a:pt x="7" y="1"/>
                </a:lnTo>
                <a:lnTo>
                  <a:pt x="7" y="0"/>
                </a:lnTo>
                <a:lnTo>
                  <a:pt x="6" y="0"/>
                </a:lnTo>
                <a:lnTo>
                  <a:pt x="10" y="0"/>
                </a:lnTo>
                <a:lnTo>
                  <a:pt x="9" y="0"/>
                </a:lnTo>
                <a:lnTo>
                  <a:pt x="9" y="0"/>
                </a:lnTo>
                <a:lnTo>
                  <a:pt x="9" y="1"/>
                </a:lnTo>
                <a:lnTo>
                  <a:pt x="12" y="7"/>
                </a:lnTo>
                <a:lnTo>
                  <a:pt x="14" y="1"/>
                </a:lnTo>
                <a:lnTo>
                  <a:pt x="14" y="1"/>
                </a:lnTo>
                <a:lnTo>
                  <a:pt x="14" y="0"/>
                </a:lnTo>
                <a:lnTo>
                  <a:pt x="13" y="0"/>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3" name="Freeform 57"/>
          <p:cNvSpPr>
            <a:spLocks/>
          </p:cNvSpPr>
          <p:nvPr/>
        </p:nvSpPr>
        <p:spPr bwMode="auto">
          <a:xfrm>
            <a:off x="2709864" y="3300414"/>
            <a:ext cx="14287" cy="15875"/>
          </a:xfrm>
          <a:custGeom>
            <a:avLst/>
            <a:gdLst>
              <a:gd name="T0" fmla="*/ 7 w 9"/>
              <a:gd name="T1" fmla="*/ 9 h 10"/>
              <a:gd name="T2" fmla="*/ 0 w 9"/>
              <a:gd name="T3" fmla="*/ 9 h 10"/>
              <a:gd name="T4" fmla="*/ 1 w 9"/>
              <a:gd name="T5" fmla="*/ 9 h 10"/>
              <a:gd name="T6" fmla="*/ 1 w 9"/>
              <a:gd name="T7" fmla="*/ 8 h 10"/>
              <a:gd name="T8" fmla="*/ 1 w 9"/>
              <a:gd name="T9" fmla="*/ 8 h 10"/>
              <a:gd name="T10" fmla="*/ 1 w 9"/>
              <a:gd name="T11" fmla="*/ 8 h 10"/>
              <a:gd name="T12" fmla="*/ 1 w 9"/>
              <a:gd name="T13" fmla="*/ 7 h 10"/>
              <a:gd name="T14" fmla="*/ 1 w 9"/>
              <a:gd name="T15" fmla="*/ 1 h 10"/>
              <a:gd name="T16" fmla="*/ 1 w 9"/>
              <a:gd name="T17" fmla="*/ 1 h 10"/>
              <a:gd name="T18" fmla="*/ 1 w 9"/>
              <a:gd name="T19" fmla="*/ 1 h 10"/>
              <a:gd name="T20" fmla="*/ 1 w 9"/>
              <a:gd name="T21" fmla="*/ 0 h 10"/>
              <a:gd name="T22" fmla="*/ 0 w 9"/>
              <a:gd name="T23" fmla="*/ 0 h 10"/>
              <a:gd name="T24" fmla="*/ 7 w 9"/>
              <a:gd name="T25" fmla="*/ 0 h 10"/>
              <a:gd name="T26" fmla="*/ 7 w 9"/>
              <a:gd name="T27" fmla="*/ 2 h 10"/>
              <a:gd name="T28" fmla="*/ 7 w 9"/>
              <a:gd name="T29" fmla="*/ 2 h 10"/>
              <a:gd name="T30" fmla="*/ 7 w 9"/>
              <a:gd name="T31" fmla="*/ 1 h 10"/>
              <a:gd name="T32" fmla="*/ 7 w 9"/>
              <a:gd name="T33" fmla="*/ 1 h 10"/>
              <a:gd name="T34" fmla="*/ 6 w 9"/>
              <a:gd name="T35" fmla="*/ 1 h 10"/>
              <a:gd name="T36" fmla="*/ 6 w 9"/>
              <a:gd name="T37" fmla="*/ 1 h 10"/>
              <a:gd name="T38" fmla="*/ 5 w 9"/>
              <a:gd name="T39" fmla="*/ 1 h 10"/>
              <a:gd name="T40" fmla="*/ 5 w 9"/>
              <a:gd name="T41" fmla="*/ 1 h 10"/>
              <a:gd name="T42" fmla="*/ 3 w 9"/>
              <a:gd name="T43" fmla="*/ 1 h 10"/>
              <a:gd name="T44" fmla="*/ 3 w 9"/>
              <a:gd name="T45" fmla="*/ 1 h 10"/>
              <a:gd name="T46" fmla="*/ 3 w 9"/>
              <a:gd name="T47" fmla="*/ 4 h 10"/>
              <a:gd name="T48" fmla="*/ 5 w 9"/>
              <a:gd name="T49" fmla="*/ 4 h 10"/>
              <a:gd name="T50" fmla="*/ 6 w 9"/>
              <a:gd name="T51" fmla="*/ 4 h 10"/>
              <a:gd name="T52" fmla="*/ 6 w 9"/>
              <a:gd name="T53" fmla="*/ 4 h 10"/>
              <a:gd name="T54" fmla="*/ 6 w 9"/>
              <a:gd name="T55" fmla="*/ 3 h 10"/>
              <a:gd name="T56" fmla="*/ 6 w 9"/>
              <a:gd name="T57" fmla="*/ 3 h 10"/>
              <a:gd name="T58" fmla="*/ 6 w 9"/>
              <a:gd name="T59" fmla="*/ 2 h 10"/>
              <a:gd name="T60" fmla="*/ 6 w 9"/>
              <a:gd name="T61" fmla="*/ 6 h 10"/>
              <a:gd name="T62" fmla="*/ 6 w 9"/>
              <a:gd name="T63" fmla="*/ 5 h 10"/>
              <a:gd name="T64" fmla="*/ 6 w 9"/>
              <a:gd name="T65" fmla="*/ 5 h 10"/>
              <a:gd name="T66" fmla="*/ 6 w 9"/>
              <a:gd name="T67" fmla="*/ 5 h 10"/>
              <a:gd name="T68" fmla="*/ 5 w 9"/>
              <a:gd name="T69" fmla="*/ 5 h 10"/>
              <a:gd name="T70" fmla="*/ 5 w 9"/>
              <a:gd name="T71" fmla="*/ 5 h 10"/>
              <a:gd name="T72" fmla="*/ 3 w 9"/>
              <a:gd name="T73" fmla="*/ 5 h 10"/>
              <a:gd name="T74" fmla="*/ 3 w 9"/>
              <a:gd name="T75" fmla="*/ 8 h 10"/>
              <a:gd name="T76" fmla="*/ 3 w 9"/>
              <a:gd name="T77" fmla="*/ 8 h 10"/>
              <a:gd name="T78" fmla="*/ 6 w 9"/>
              <a:gd name="T79" fmla="*/ 8 h 10"/>
              <a:gd name="T80" fmla="*/ 6 w 9"/>
              <a:gd name="T81" fmla="*/ 8 h 10"/>
              <a:gd name="T82" fmla="*/ 7 w 9"/>
              <a:gd name="T83" fmla="*/ 8 h 10"/>
              <a:gd name="T84" fmla="*/ 7 w 9"/>
              <a:gd name="T85" fmla="*/ 8 h 10"/>
              <a:gd name="T86" fmla="*/ 7 w 9"/>
              <a:gd name="T87" fmla="*/ 7 h 10"/>
              <a:gd name="T88" fmla="*/ 7 w 9"/>
              <a:gd name="T89" fmla="*/ 7 h 10"/>
              <a:gd name="T90" fmla="*/ 7 w 9"/>
              <a:gd name="T91" fmla="*/ 7 h 10"/>
              <a:gd name="T92" fmla="*/ 8 w 9"/>
              <a:gd name="T93" fmla="*/ 7 h 10"/>
              <a:gd name="T94" fmla="*/ 7 w 9"/>
              <a:gd name="T9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 h="10">
                <a:moveTo>
                  <a:pt x="7" y="9"/>
                </a:moveTo>
                <a:lnTo>
                  <a:pt x="0" y="9"/>
                </a:lnTo>
                <a:lnTo>
                  <a:pt x="1" y="9"/>
                </a:lnTo>
                <a:lnTo>
                  <a:pt x="1" y="8"/>
                </a:lnTo>
                <a:lnTo>
                  <a:pt x="1" y="8"/>
                </a:lnTo>
                <a:lnTo>
                  <a:pt x="1" y="8"/>
                </a:lnTo>
                <a:lnTo>
                  <a:pt x="1" y="7"/>
                </a:lnTo>
                <a:lnTo>
                  <a:pt x="1" y="1"/>
                </a:lnTo>
                <a:lnTo>
                  <a:pt x="1" y="1"/>
                </a:lnTo>
                <a:lnTo>
                  <a:pt x="1" y="1"/>
                </a:lnTo>
                <a:lnTo>
                  <a:pt x="1" y="0"/>
                </a:lnTo>
                <a:lnTo>
                  <a:pt x="0" y="0"/>
                </a:lnTo>
                <a:lnTo>
                  <a:pt x="7" y="0"/>
                </a:lnTo>
                <a:lnTo>
                  <a:pt x="7" y="2"/>
                </a:lnTo>
                <a:lnTo>
                  <a:pt x="7" y="2"/>
                </a:lnTo>
                <a:lnTo>
                  <a:pt x="7" y="1"/>
                </a:lnTo>
                <a:lnTo>
                  <a:pt x="7" y="1"/>
                </a:lnTo>
                <a:lnTo>
                  <a:pt x="6" y="1"/>
                </a:lnTo>
                <a:lnTo>
                  <a:pt x="6" y="1"/>
                </a:lnTo>
                <a:lnTo>
                  <a:pt x="5" y="1"/>
                </a:lnTo>
                <a:lnTo>
                  <a:pt x="5" y="1"/>
                </a:lnTo>
                <a:lnTo>
                  <a:pt x="3" y="1"/>
                </a:lnTo>
                <a:lnTo>
                  <a:pt x="3" y="1"/>
                </a:lnTo>
                <a:lnTo>
                  <a:pt x="3" y="4"/>
                </a:lnTo>
                <a:lnTo>
                  <a:pt x="5" y="4"/>
                </a:lnTo>
                <a:lnTo>
                  <a:pt x="6" y="4"/>
                </a:lnTo>
                <a:lnTo>
                  <a:pt x="6" y="4"/>
                </a:lnTo>
                <a:lnTo>
                  <a:pt x="6" y="3"/>
                </a:lnTo>
                <a:lnTo>
                  <a:pt x="6" y="3"/>
                </a:lnTo>
                <a:lnTo>
                  <a:pt x="6" y="2"/>
                </a:lnTo>
                <a:lnTo>
                  <a:pt x="6" y="6"/>
                </a:lnTo>
                <a:lnTo>
                  <a:pt x="6" y="5"/>
                </a:lnTo>
                <a:lnTo>
                  <a:pt x="6" y="5"/>
                </a:lnTo>
                <a:lnTo>
                  <a:pt x="6" y="5"/>
                </a:lnTo>
                <a:lnTo>
                  <a:pt x="5" y="5"/>
                </a:lnTo>
                <a:lnTo>
                  <a:pt x="5" y="5"/>
                </a:lnTo>
                <a:lnTo>
                  <a:pt x="3" y="5"/>
                </a:lnTo>
                <a:lnTo>
                  <a:pt x="3" y="8"/>
                </a:lnTo>
                <a:lnTo>
                  <a:pt x="3" y="8"/>
                </a:lnTo>
                <a:lnTo>
                  <a:pt x="6" y="8"/>
                </a:lnTo>
                <a:lnTo>
                  <a:pt x="6" y="8"/>
                </a:lnTo>
                <a:lnTo>
                  <a:pt x="7" y="8"/>
                </a:lnTo>
                <a:lnTo>
                  <a:pt x="7" y="8"/>
                </a:lnTo>
                <a:lnTo>
                  <a:pt x="7" y="7"/>
                </a:lnTo>
                <a:lnTo>
                  <a:pt x="7" y="7"/>
                </a:lnTo>
                <a:lnTo>
                  <a:pt x="7" y="7"/>
                </a:lnTo>
                <a:lnTo>
                  <a:pt x="8" y="7"/>
                </a:lnTo>
                <a:lnTo>
                  <a:pt x="7"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4" name="Freeform 58"/>
          <p:cNvSpPr>
            <a:spLocks/>
          </p:cNvSpPr>
          <p:nvPr/>
        </p:nvSpPr>
        <p:spPr bwMode="auto">
          <a:xfrm>
            <a:off x="2573338" y="3332163"/>
            <a:ext cx="12700" cy="17462"/>
          </a:xfrm>
          <a:custGeom>
            <a:avLst/>
            <a:gdLst>
              <a:gd name="T0" fmla="*/ 5 w 8"/>
              <a:gd name="T1" fmla="*/ 10 h 11"/>
              <a:gd name="T2" fmla="*/ 1 w 8"/>
              <a:gd name="T3" fmla="*/ 10 h 11"/>
              <a:gd name="T4" fmla="*/ 1 w 8"/>
              <a:gd name="T5" fmla="*/ 9 h 11"/>
              <a:gd name="T6" fmla="*/ 2 w 8"/>
              <a:gd name="T7" fmla="*/ 9 h 11"/>
              <a:gd name="T8" fmla="*/ 3 w 8"/>
              <a:gd name="T9" fmla="*/ 9 h 11"/>
              <a:gd name="T10" fmla="*/ 3 w 8"/>
              <a:gd name="T11" fmla="*/ 9 h 11"/>
              <a:gd name="T12" fmla="*/ 3 w 8"/>
              <a:gd name="T13" fmla="*/ 8 h 11"/>
              <a:gd name="T14" fmla="*/ 3 w 8"/>
              <a:gd name="T15" fmla="*/ 1 h 11"/>
              <a:gd name="T16" fmla="*/ 2 w 8"/>
              <a:gd name="T17" fmla="*/ 1 h 11"/>
              <a:gd name="T18" fmla="*/ 1 w 8"/>
              <a:gd name="T19" fmla="*/ 1 h 11"/>
              <a:gd name="T20" fmla="*/ 1 w 8"/>
              <a:gd name="T21" fmla="*/ 1 h 11"/>
              <a:gd name="T22" fmla="*/ 1 w 8"/>
              <a:gd name="T23" fmla="*/ 1 h 11"/>
              <a:gd name="T24" fmla="*/ 0 w 8"/>
              <a:gd name="T25" fmla="*/ 1 h 11"/>
              <a:gd name="T26" fmla="*/ 0 w 8"/>
              <a:gd name="T27" fmla="*/ 2 h 11"/>
              <a:gd name="T28" fmla="*/ 0 w 8"/>
              <a:gd name="T29" fmla="*/ 3 h 11"/>
              <a:gd name="T30" fmla="*/ 0 w 8"/>
              <a:gd name="T31" fmla="*/ 0 h 11"/>
              <a:gd name="T32" fmla="*/ 7 w 8"/>
              <a:gd name="T33" fmla="*/ 0 h 11"/>
              <a:gd name="T34" fmla="*/ 7 w 8"/>
              <a:gd name="T35" fmla="*/ 3 h 11"/>
              <a:gd name="T36" fmla="*/ 6 w 8"/>
              <a:gd name="T37" fmla="*/ 3 h 11"/>
              <a:gd name="T38" fmla="*/ 6 w 8"/>
              <a:gd name="T39" fmla="*/ 2 h 11"/>
              <a:gd name="T40" fmla="*/ 6 w 8"/>
              <a:gd name="T41" fmla="*/ 1 h 11"/>
              <a:gd name="T42" fmla="*/ 6 w 8"/>
              <a:gd name="T43" fmla="*/ 1 h 11"/>
              <a:gd name="T44" fmla="*/ 5 w 8"/>
              <a:gd name="T45" fmla="*/ 1 h 11"/>
              <a:gd name="T46" fmla="*/ 5 w 8"/>
              <a:gd name="T47" fmla="*/ 1 h 11"/>
              <a:gd name="T48" fmla="*/ 5 w 8"/>
              <a:gd name="T49" fmla="*/ 1 h 11"/>
              <a:gd name="T50" fmla="*/ 4 w 8"/>
              <a:gd name="T51" fmla="*/ 1 h 11"/>
              <a:gd name="T52" fmla="*/ 4 w 8"/>
              <a:gd name="T53" fmla="*/ 9 h 11"/>
              <a:gd name="T54" fmla="*/ 4 w 8"/>
              <a:gd name="T55" fmla="*/ 9 h 11"/>
              <a:gd name="T56" fmla="*/ 4 w 8"/>
              <a:gd name="T57" fmla="*/ 9 h 11"/>
              <a:gd name="T58" fmla="*/ 5 w 8"/>
              <a:gd name="T59" fmla="*/ 9 h 11"/>
              <a:gd name="T60" fmla="*/ 5 w 8"/>
              <a:gd name="T61" fmla="*/ 9 h 11"/>
              <a:gd name="T62" fmla="*/ 5 w 8"/>
              <a:gd name="T6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11">
                <a:moveTo>
                  <a:pt x="5" y="10"/>
                </a:moveTo>
                <a:lnTo>
                  <a:pt x="1" y="10"/>
                </a:lnTo>
                <a:lnTo>
                  <a:pt x="1" y="9"/>
                </a:lnTo>
                <a:lnTo>
                  <a:pt x="2" y="9"/>
                </a:lnTo>
                <a:lnTo>
                  <a:pt x="3" y="9"/>
                </a:lnTo>
                <a:lnTo>
                  <a:pt x="3" y="9"/>
                </a:lnTo>
                <a:lnTo>
                  <a:pt x="3" y="8"/>
                </a:lnTo>
                <a:lnTo>
                  <a:pt x="3" y="1"/>
                </a:lnTo>
                <a:lnTo>
                  <a:pt x="2" y="1"/>
                </a:lnTo>
                <a:lnTo>
                  <a:pt x="1" y="1"/>
                </a:lnTo>
                <a:lnTo>
                  <a:pt x="1" y="1"/>
                </a:lnTo>
                <a:lnTo>
                  <a:pt x="1" y="1"/>
                </a:lnTo>
                <a:lnTo>
                  <a:pt x="0" y="1"/>
                </a:lnTo>
                <a:lnTo>
                  <a:pt x="0" y="2"/>
                </a:lnTo>
                <a:lnTo>
                  <a:pt x="0" y="3"/>
                </a:lnTo>
                <a:lnTo>
                  <a:pt x="0" y="0"/>
                </a:lnTo>
                <a:lnTo>
                  <a:pt x="7" y="0"/>
                </a:lnTo>
                <a:lnTo>
                  <a:pt x="7" y="3"/>
                </a:lnTo>
                <a:lnTo>
                  <a:pt x="6" y="3"/>
                </a:lnTo>
                <a:lnTo>
                  <a:pt x="6" y="2"/>
                </a:lnTo>
                <a:lnTo>
                  <a:pt x="6" y="1"/>
                </a:lnTo>
                <a:lnTo>
                  <a:pt x="6" y="1"/>
                </a:lnTo>
                <a:lnTo>
                  <a:pt x="5" y="1"/>
                </a:lnTo>
                <a:lnTo>
                  <a:pt x="5" y="1"/>
                </a:lnTo>
                <a:lnTo>
                  <a:pt x="5" y="1"/>
                </a:lnTo>
                <a:lnTo>
                  <a:pt x="4" y="1"/>
                </a:lnTo>
                <a:lnTo>
                  <a:pt x="4" y="9"/>
                </a:lnTo>
                <a:lnTo>
                  <a:pt x="4" y="9"/>
                </a:lnTo>
                <a:lnTo>
                  <a:pt x="4" y="9"/>
                </a:lnTo>
                <a:lnTo>
                  <a:pt x="5" y="9"/>
                </a:lnTo>
                <a:lnTo>
                  <a:pt x="5" y="9"/>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5" name="Freeform 59"/>
          <p:cNvSpPr>
            <a:spLocks/>
          </p:cNvSpPr>
          <p:nvPr/>
        </p:nvSpPr>
        <p:spPr bwMode="auto">
          <a:xfrm>
            <a:off x="2595563" y="3332163"/>
            <a:ext cx="17462" cy="17462"/>
          </a:xfrm>
          <a:custGeom>
            <a:avLst/>
            <a:gdLst>
              <a:gd name="T0" fmla="*/ 10 w 11"/>
              <a:gd name="T1" fmla="*/ 10 h 11"/>
              <a:gd name="T2" fmla="*/ 7 w 11"/>
              <a:gd name="T3" fmla="*/ 10 h 11"/>
              <a:gd name="T4" fmla="*/ 4 w 11"/>
              <a:gd name="T5" fmla="*/ 6 h 11"/>
              <a:gd name="T6" fmla="*/ 3 w 11"/>
              <a:gd name="T7" fmla="*/ 6 h 11"/>
              <a:gd name="T8" fmla="*/ 3 w 11"/>
              <a:gd name="T9" fmla="*/ 9 h 11"/>
              <a:gd name="T10" fmla="*/ 3 w 11"/>
              <a:gd name="T11" fmla="*/ 9 h 11"/>
              <a:gd name="T12" fmla="*/ 4 w 11"/>
              <a:gd name="T13" fmla="*/ 9 h 11"/>
              <a:gd name="T14" fmla="*/ 4 w 11"/>
              <a:gd name="T15" fmla="*/ 9 h 11"/>
              <a:gd name="T16" fmla="*/ 4 w 11"/>
              <a:gd name="T17" fmla="*/ 10 h 11"/>
              <a:gd name="T18" fmla="*/ 0 w 11"/>
              <a:gd name="T19" fmla="*/ 10 h 11"/>
              <a:gd name="T20" fmla="*/ 0 w 11"/>
              <a:gd name="T21" fmla="*/ 9 h 11"/>
              <a:gd name="T22" fmla="*/ 1 w 11"/>
              <a:gd name="T23" fmla="*/ 9 h 11"/>
              <a:gd name="T24" fmla="*/ 1 w 11"/>
              <a:gd name="T25" fmla="*/ 9 h 11"/>
              <a:gd name="T26" fmla="*/ 1 w 11"/>
              <a:gd name="T27" fmla="*/ 9 h 11"/>
              <a:gd name="T28" fmla="*/ 1 w 11"/>
              <a:gd name="T29" fmla="*/ 8 h 11"/>
              <a:gd name="T30" fmla="*/ 1 w 11"/>
              <a:gd name="T31" fmla="*/ 1 h 11"/>
              <a:gd name="T32" fmla="*/ 1 w 11"/>
              <a:gd name="T33" fmla="*/ 1 h 11"/>
              <a:gd name="T34" fmla="*/ 1 w 11"/>
              <a:gd name="T35" fmla="*/ 1 h 11"/>
              <a:gd name="T36" fmla="*/ 0 w 11"/>
              <a:gd name="T37" fmla="*/ 1 h 11"/>
              <a:gd name="T38" fmla="*/ 0 w 11"/>
              <a:gd name="T39" fmla="*/ 0 h 11"/>
              <a:gd name="T40" fmla="*/ 4 w 11"/>
              <a:gd name="T41" fmla="*/ 0 h 11"/>
              <a:gd name="T42" fmla="*/ 5 w 11"/>
              <a:gd name="T43" fmla="*/ 0 h 11"/>
              <a:gd name="T44" fmla="*/ 6 w 11"/>
              <a:gd name="T45" fmla="*/ 0 h 11"/>
              <a:gd name="T46" fmla="*/ 6 w 11"/>
              <a:gd name="T47" fmla="*/ 0 h 11"/>
              <a:gd name="T48" fmla="*/ 6 w 11"/>
              <a:gd name="T49" fmla="*/ 1 h 11"/>
              <a:gd name="T50" fmla="*/ 7 w 11"/>
              <a:gd name="T51" fmla="*/ 1 h 11"/>
              <a:gd name="T52" fmla="*/ 8 w 11"/>
              <a:gd name="T53" fmla="*/ 1 h 11"/>
              <a:gd name="T54" fmla="*/ 8 w 11"/>
              <a:gd name="T55" fmla="*/ 1 h 11"/>
              <a:gd name="T56" fmla="*/ 8 w 11"/>
              <a:gd name="T57" fmla="*/ 2 h 11"/>
              <a:gd name="T58" fmla="*/ 8 w 11"/>
              <a:gd name="T59" fmla="*/ 3 h 11"/>
              <a:gd name="T60" fmla="*/ 8 w 11"/>
              <a:gd name="T61" fmla="*/ 3 h 11"/>
              <a:gd name="T62" fmla="*/ 8 w 11"/>
              <a:gd name="T63" fmla="*/ 4 h 11"/>
              <a:gd name="T64" fmla="*/ 8 w 11"/>
              <a:gd name="T65" fmla="*/ 4 h 11"/>
              <a:gd name="T66" fmla="*/ 8 w 11"/>
              <a:gd name="T67" fmla="*/ 4 h 11"/>
              <a:gd name="T68" fmla="*/ 7 w 11"/>
              <a:gd name="T69" fmla="*/ 4 h 11"/>
              <a:gd name="T70" fmla="*/ 7 w 11"/>
              <a:gd name="T71" fmla="*/ 5 h 11"/>
              <a:gd name="T72" fmla="*/ 6 w 11"/>
              <a:gd name="T73" fmla="*/ 5 h 11"/>
              <a:gd name="T74" fmla="*/ 6 w 11"/>
              <a:gd name="T75" fmla="*/ 5 h 11"/>
              <a:gd name="T76" fmla="*/ 6 w 11"/>
              <a:gd name="T77" fmla="*/ 6 h 11"/>
              <a:gd name="T78" fmla="*/ 5 w 11"/>
              <a:gd name="T79" fmla="*/ 6 h 11"/>
              <a:gd name="T80" fmla="*/ 8 w 11"/>
              <a:gd name="T81" fmla="*/ 9 h 11"/>
              <a:gd name="T82" fmla="*/ 8 w 11"/>
              <a:gd name="T83" fmla="*/ 9 h 11"/>
              <a:gd name="T84" fmla="*/ 9 w 11"/>
              <a:gd name="T85" fmla="*/ 9 h 11"/>
              <a:gd name="T86" fmla="*/ 9 w 11"/>
              <a:gd name="T87" fmla="*/ 9 h 11"/>
              <a:gd name="T88" fmla="*/ 10 w 11"/>
              <a:gd name="T89" fmla="*/ 9 h 11"/>
              <a:gd name="T90" fmla="*/ 10 w 11"/>
              <a:gd name="T9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 h="11">
                <a:moveTo>
                  <a:pt x="10" y="10"/>
                </a:moveTo>
                <a:lnTo>
                  <a:pt x="7" y="10"/>
                </a:lnTo>
                <a:lnTo>
                  <a:pt x="4" y="6"/>
                </a:lnTo>
                <a:lnTo>
                  <a:pt x="3" y="6"/>
                </a:lnTo>
                <a:lnTo>
                  <a:pt x="3" y="9"/>
                </a:lnTo>
                <a:lnTo>
                  <a:pt x="3" y="9"/>
                </a:lnTo>
                <a:lnTo>
                  <a:pt x="4" y="9"/>
                </a:lnTo>
                <a:lnTo>
                  <a:pt x="4" y="9"/>
                </a:lnTo>
                <a:lnTo>
                  <a:pt x="4" y="10"/>
                </a:lnTo>
                <a:lnTo>
                  <a:pt x="0" y="10"/>
                </a:lnTo>
                <a:lnTo>
                  <a:pt x="0" y="9"/>
                </a:lnTo>
                <a:lnTo>
                  <a:pt x="1" y="9"/>
                </a:lnTo>
                <a:lnTo>
                  <a:pt x="1" y="9"/>
                </a:lnTo>
                <a:lnTo>
                  <a:pt x="1" y="9"/>
                </a:lnTo>
                <a:lnTo>
                  <a:pt x="1" y="8"/>
                </a:lnTo>
                <a:lnTo>
                  <a:pt x="1" y="1"/>
                </a:lnTo>
                <a:lnTo>
                  <a:pt x="1" y="1"/>
                </a:lnTo>
                <a:lnTo>
                  <a:pt x="1" y="1"/>
                </a:lnTo>
                <a:lnTo>
                  <a:pt x="0" y="1"/>
                </a:lnTo>
                <a:lnTo>
                  <a:pt x="0" y="0"/>
                </a:lnTo>
                <a:lnTo>
                  <a:pt x="4" y="0"/>
                </a:lnTo>
                <a:lnTo>
                  <a:pt x="5" y="0"/>
                </a:lnTo>
                <a:lnTo>
                  <a:pt x="6" y="0"/>
                </a:lnTo>
                <a:lnTo>
                  <a:pt x="6" y="0"/>
                </a:lnTo>
                <a:lnTo>
                  <a:pt x="6" y="1"/>
                </a:lnTo>
                <a:lnTo>
                  <a:pt x="7" y="1"/>
                </a:lnTo>
                <a:lnTo>
                  <a:pt x="8" y="1"/>
                </a:lnTo>
                <a:lnTo>
                  <a:pt x="8" y="1"/>
                </a:lnTo>
                <a:lnTo>
                  <a:pt x="8" y="2"/>
                </a:lnTo>
                <a:lnTo>
                  <a:pt x="8" y="3"/>
                </a:lnTo>
                <a:lnTo>
                  <a:pt x="8" y="3"/>
                </a:lnTo>
                <a:lnTo>
                  <a:pt x="8" y="4"/>
                </a:lnTo>
                <a:lnTo>
                  <a:pt x="8" y="4"/>
                </a:lnTo>
                <a:lnTo>
                  <a:pt x="8" y="4"/>
                </a:lnTo>
                <a:lnTo>
                  <a:pt x="7" y="4"/>
                </a:lnTo>
                <a:lnTo>
                  <a:pt x="7" y="5"/>
                </a:lnTo>
                <a:lnTo>
                  <a:pt x="6" y="5"/>
                </a:lnTo>
                <a:lnTo>
                  <a:pt x="6" y="5"/>
                </a:lnTo>
                <a:lnTo>
                  <a:pt x="6" y="6"/>
                </a:lnTo>
                <a:lnTo>
                  <a:pt x="5" y="6"/>
                </a:lnTo>
                <a:lnTo>
                  <a:pt x="8" y="9"/>
                </a:lnTo>
                <a:lnTo>
                  <a:pt x="8" y="9"/>
                </a:lnTo>
                <a:lnTo>
                  <a:pt x="9" y="9"/>
                </a:lnTo>
                <a:lnTo>
                  <a:pt x="9" y="9"/>
                </a:lnTo>
                <a:lnTo>
                  <a:pt x="10" y="9"/>
                </a:lnTo>
                <a:lnTo>
                  <a:pt x="10"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6" name="Freeform 60"/>
          <p:cNvSpPr>
            <a:spLocks/>
          </p:cNvSpPr>
          <p:nvPr/>
        </p:nvSpPr>
        <p:spPr bwMode="auto">
          <a:xfrm>
            <a:off x="2601914" y="3333751"/>
            <a:ext cx="3175" cy="3175"/>
          </a:xfrm>
          <a:custGeom>
            <a:avLst/>
            <a:gdLst>
              <a:gd name="T0" fmla="*/ 1 w 2"/>
              <a:gd name="T1" fmla="*/ 1 h 2"/>
              <a:gd name="T2" fmla="*/ 1 w 2"/>
              <a:gd name="T3" fmla="*/ 1 h 2"/>
              <a:gd name="T4" fmla="*/ 1 w 2"/>
              <a:gd name="T5" fmla="*/ 1 h 2"/>
              <a:gd name="T6" fmla="*/ 0 w 2"/>
              <a:gd name="T7" fmla="*/ 1 h 2"/>
              <a:gd name="T8" fmla="*/ 0 w 2"/>
              <a:gd name="T9" fmla="*/ 1 h 2"/>
              <a:gd name="T10" fmla="*/ 0 w 2"/>
              <a:gd name="T11" fmla="*/ 1 h 2"/>
              <a:gd name="T12" fmla="*/ 0 w 2"/>
              <a:gd name="T13" fmla="*/ 1 h 2"/>
              <a:gd name="T14" fmla="*/ 0 w 2"/>
              <a:gd name="T15" fmla="*/ 1 h 2"/>
              <a:gd name="T16" fmla="*/ 0 w 2"/>
              <a:gd name="T17" fmla="*/ 0 h 2"/>
              <a:gd name="T18" fmla="*/ 0 w 2"/>
              <a:gd name="T19" fmla="*/ 0 h 2"/>
              <a:gd name="T20" fmla="*/ 0 w 2"/>
              <a:gd name="T21" fmla="*/ 0 h 2"/>
              <a:gd name="T22" fmla="*/ 0 w 2"/>
              <a:gd name="T23" fmla="*/ 0 h 2"/>
              <a:gd name="T24" fmla="*/ 0 w 2"/>
              <a:gd name="T25" fmla="*/ 0 h 2"/>
              <a:gd name="T26" fmla="*/ 1 w 2"/>
              <a:gd name="T27" fmla="*/ 0 h 2"/>
              <a:gd name="T28" fmla="*/ 1 w 2"/>
              <a:gd name="T29" fmla="*/ 0 h 2"/>
              <a:gd name="T30" fmla="*/ 1 w 2"/>
              <a:gd name="T31" fmla="*/ 0 h 2"/>
              <a:gd name="T32" fmla="*/ 1 w 2"/>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1" y="1"/>
                </a:moveTo>
                <a:lnTo>
                  <a:pt x="1" y="1"/>
                </a:lnTo>
                <a:lnTo>
                  <a:pt x="1" y="1"/>
                </a:lnTo>
                <a:lnTo>
                  <a:pt x="0" y="1"/>
                </a:lnTo>
                <a:lnTo>
                  <a:pt x="0" y="1"/>
                </a:lnTo>
                <a:lnTo>
                  <a:pt x="0" y="1"/>
                </a:lnTo>
                <a:lnTo>
                  <a:pt x="0" y="1"/>
                </a:lnTo>
                <a:lnTo>
                  <a:pt x="0" y="1"/>
                </a:lnTo>
                <a:lnTo>
                  <a:pt x="0" y="0"/>
                </a:lnTo>
                <a:lnTo>
                  <a:pt x="0" y="0"/>
                </a:lnTo>
                <a:lnTo>
                  <a:pt x="0" y="0"/>
                </a:lnTo>
                <a:lnTo>
                  <a:pt x="0" y="0"/>
                </a:lnTo>
                <a:lnTo>
                  <a:pt x="0" y="0"/>
                </a:lnTo>
                <a:lnTo>
                  <a:pt x="1" y="0"/>
                </a:lnTo>
                <a:lnTo>
                  <a:pt x="1" y="0"/>
                </a:lnTo>
                <a:lnTo>
                  <a:pt x="1" y="0"/>
                </a:lnTo>
                <a:lnTo>
                  <a:pt x="1"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7" name="Freeform 61"/>
          <p:cNvSpPr>
            <a:spLocks/>
          </p:cNvSpPr>
          <p:nvPr/>
        </p:nvSpPr>
        <p:spPr bwMode="auto">
          <a:xfrm>
            <a:off x="2620963" y="3332163"/>
            <a:ext cx="17462" cy="17462"/>
          </a:xfrm>
          <a:custGeom>
            <a:avLst/>
            <a:gdLst>
              <a:gd name="T0" fmla="*/ 10 w 11"/>
              <a:gd name="T1" fmla="*/ 1 h 11"/>
              <a:gd name="T2" fmla="*/ 10 w 11"/>
              <a:gd name="T3" fmla="*/ 1 h 11"/>
              <a:gd name="T4" fmla="*/ 9 w 11"/>
              <a:gd name="T5" fmla="*/ 1 h 11"/>
              <a:gd name="T6" fmla="*/ 9 w 11"/>
              <a:gd name="T7" fmla="*/ 1 h 11"/>
              <a:gd name="T8" fmla="*/ 9 w 11"/>
              <a:gd name="T9" fmla="*/ 1 h 11"/>
              <a:gd name="T10" fmla="*/ 9 w 11"/>
              <a:gd name="T11" fmla="*/ 6 h 11"/>
              <a:gd name="T12" fmla="*/ 9 w 11"/>
              <a:gd name="T13" fmla="*/ 7 h 11"/>
              <a:gd name="T14" fmla="*/ 9 w 11"/>
              <a:gd name="T15" fmla="*/ 8 h 11"/>
              <a:gd name="T16" fmla="*/ 9 w 11"/>
              <a:gd name="T17" fmla="*/ 8 h 11"/>
              <a:gd name="T18" fmla="*/ 8 w 11"/>
              <a:gd name="T19" fmla="*/ 9 h 11"/>
              <a:gd name="T20" fmla="*/ 8 w 11"/>
              <a:gd name="T21" fmla="*/ 9 h 11"/>
              <a:gd name="T22" fmla="*/ 8 w 11"/>
              <a:gd name="T23" fmla="*/ 9 h 11"/>
              <a:gd name="T24" fmla="*/ 7 w 11"/>
              <a:gd name="T25" fmla="*/ 10 h 11"/>
              <a:gd name="T26" fmla="*/ 6 w 11"/>
              <a:gd name="T27" fmla="*/ 10 h 11"/>
              <a:gd name="T28" fmla="*/ 6 w 11"/>
              <a:gd name="T29" fmla="*/ 10 h 11"/>
              <a:gd name="T30" fmla="*/ 5 w 11"/>
              <a:gd name="T31" fmla="*/ 10 h 11"/>
              <a:gd name="T32" fmla="*/ 4 w 11"/>
              <a:gd name="T33" fmla="*/ 10 h 11"/>
              <a:gd name="T34" fmla="*/ 4 w 11"/>
              <a:gd name="T35" fmla="*/ 10 h 11"/>
              <a:gd name="T36" fmla="*/ 3 w 11"/>
              <a:gd name="T37" fmla="*/ 10 h 11"/>
              <a:gd name="T38" fmla="*/ 3 w 11"/>
              <a:gd name="T39" fmla="*/ 9 h 11"/>
              <a:gd name="T40" fmla="*/ 3 w 11"/>
              <a:gd name="T41" fmla="*/ 9 h 11"/>
              <a:gd name="T42" fmla="*/ 2 w 11"/>
              <a:gd name="T43" fmla="*/ 9 h 11"/>
              <a:gd name="T44" fmla="*/ 2 w 11"/>
              <a:gd name="T45" fmla="*/ 8 h 11"/>
              <a:gd name="T46" fmla="*/ 2 w 11"/>
              <a:gd name="T47" fmla="*/ 8 h 11"/>
              <a:gd name="T48" fmla="*/ 1 w 11"/>
              <a:gd name="T49" fmla="*/ 7 h 11"/>
              <a:gd name="T50" fmla="*/ 1 w 11"/>
              <a:gd name="T51" fmla="*/ 1 h 11"/>
              <a:gd name="T52" fmla="*/ 1 w 11"/>
              <a:gd name="T53" fmla="*/ 1 h 11"/>
              <a:gd name="T54" fmla="*/ 1 w 11"/>
              <a:gd name="T55" fmla="*/ 1 h 11"/>
              <a:gd name="T56" fmla="*/ 0 w 11"/>
              <a:gd name="T57" fmla="*/ 1 h 11"/>
              <a:gd name="T58" fmla="*/ 0 w 11"/>
              <a:gd name="T59" fmla="*/ 0 h 11"/>
              <a:gd name="T60" fmla="*/ 4 w 11"/>
              <a:gd name="T61" fmla="*/ 0 h 11"/>
              <a:gd name="T62" fmla="*/ 4 w 11"/>
              <a:gd name="T63" fmla="*/ 1 h 11"/>
              <a:gd name="T64" fmla="*/ 4 w 11"/>
              <a:gd name="T65" fmla="*/ 1 h 11"/>
              <a:gd name="T66" fmla="*/ 3 w 11"/>
              <a:gd name="T67" fmla="*/ 1 h 11"/>
              <a:gd name="T68" fmla="*/ 3 w 11"/>
              <a:gd name="T69" fmla="*/ 1 h 11"/>
              <a:gd name="T70" fmla="*/ 3 w 11"/>
              <a:gd name="T71" fmla="*/ 1 h 11"/>
              <a:gd name="T72" fmla="*/ 3 w 11"/>
              <a:gd name="T73" fmla="*/ 7 h 11"/>
              <a:gd name="T74" fmla="*/ 3 w 11"/>
              <a:gd name="T75" fmla="*/ 8 h 11"/>
              <a:gd name="T76" fmla="*/ 3 w 11"/>
              <a:gd name="T77" fmla="*/ 8 h 11"/>
              <a:gd name="T78" fmla="*/ 3 w 11"/>
              <a:gd name="T79" fmla="*/ 9 h 11"/>
              <a:gd name="T80" fmla="*/ 4 w 11"/>
              <a:gd name="T81" fmla="*/ 9 h 11"/>
              <a:gd name="T82" fmla="*/ 4 w 11"/>
              <a:gd name="T83" fmla="*/ 9 h 11"/>
              <a:gd name="T84" fmla="*/ 4 w 11"/>
              <a:gd name="T85" fmla="*/ 9 h 11"/>
              <a:gd name="T86" fmla="*/ 5 w 11"/>
              <a:gd name="T87" fmla="*/ 9 h 11"/>
              <a:gd name="T88" fmla="*/ 6 w 11"/>
              <a:gd name="T89" fmla="*/ 9 h 11"/>
              <a:gd name="T90" fmla="*/ 6 w 11"/>
              <a:gd name="T91" fmla="*/ 9 h 11"/>
              <a:gd name="T92" fmla="*/ 7 w 11"/>
              <a:gd name="T93" fmla="*/ 9 h 11"/>
              <a:gd name="T94" fmla="*/ 7 w 11"/>
              <a:gd name="T95" fmla="*/ 9 h 11"/>
              <a:gd name="T96" fmla="*/ 8 w 11"/>
              <a:gd name="T97" fmla="*/ 9 h 11"/>
              <a:gd name="T98" fmla="*/ 8 w 11"/>
              <a:gd name="T99" fmla="*/ 8 h 11"/>
              <a:gd name="T100" fmla="*/ 8 w 11"/>
              <a:gd name="T101" fmla="*/ 8 h 11"/>
              <a:gd name="T102" fmla="*/ 8 w 11"/>
              <a:gd name="T103" fmla="*/ 8 h 11"/>
              <a:gd name="T104" fmla="*/ 8 w 11"/>
              <a:gd name="T105" fmla="*/ 7 h 11"/>
              <a:gd name="T106" fmla="*/ 8 w 11"/>
              <a:gd name="T107" fmla="*/ 6 h 11"/>
              <a:gd name="T108" fmla="*/ 8 w 11"/>
              <a:gd name="T109" fmla="*/ 2 h 11"/>
              <a:gd name="T110" fmla="*/ 8 w 11"/>
              <a:gd name="T111" fmla="*/ 1 h 11"/>
              <a:gd name="T112" fmla="*/ 8 w 11"/>
              <a:gd name="T113" fmla="*/ 1 h 11"/>
              <a:gd name="T114" fmla="*/ 8 w 11"/>
              <a:gd name="T115" fmla="*/ 1 h 11"/>
              <a:gd name="T116" fmla="*/ 7 w 11"/>
              <a:gd name="T117" fmla="*/ 1 h 11"/>
              <a:gd name="T118" fmla="*/ 7 w 11"/>
              <a:gd name="T119" fmla="*/ 0 h 11"/>
              <a:gd name="T120" fmla="*/ 10 w 11"/>
              <a:gd name="T121" fmla="*/ 0 h 11"/>
              <a:gd name="T122" fmla="*/ 10 w 11"/>
              <a:gd name="T1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 h="11">
                <a:moveTo>
                  <a:pt x="10" y="1"/>
                </a:moveTo>
                <a:lnTo>
                  <a:pt x="10" y="1"/>
                </a:lnTo>
                <a:lnTo>
                  <a:pt x="9" y="1"/>
                </a:lnTo>
                <a:lnTo>
                  <a:pt x="9" y="1"/>
                </a:lnTo>
                <a:lnTo>
                  <a:pt x="9" y="1"/>
                </a:lnTo>
                <a:lnTo>
                  <a:pt x="9" y="6"/>
                </a:lnTo>
                <a:lnTo>
                  <a:pt x="9" y="7"/>
                </a:lnTo>
                <a:lnTo>
                  <a:pt x="9" y="8"/>
                </a:lnTo>
                <a:lnTo>
                  <a:pt x="9" y="8"/>
                </a:lnTo>
                <a:lnTo>
                  <a:pt x="8" y="9"/>
                </a:lnTo>
                <a:lnTo>
                  <a:pt x="8" y="9"/>
                </a:lnTo>
                <a:lnTo>
                  <a:pt x="8" y="9"/>
                </a:lnTo>
                <a:lnTo>
                  <a:pt x="7" y="10"/>
                </a:lnTo>
                <a:lnTo>
                  <a:pt x="6" y="10"/>
                </a:lnTo>
                <a:lnTo>
                  <a:pt x="6" y="10"/>
                </a:lnTo>
                <a:lnTo>
                  <a:pt x="5" y="10"/>
                </a:lnTo>
                <a:lnTo>
                  <a:pt x="4" y="10"/>
                </a:lnTo>
                <a:lnTo>
                  <a:pt x="4" y="10"/>
                </a:lnTo>
                <a:lnTo>
                  <a:pt x="3" y="10"/>
                </a:lnTo>
                <a:lnTo>
                  <a:pt x="3" y="9"/>
                </a:lnTo>
                <a:lnTo>
                  <a:pt x="3" y="9"/>
                </a:lnTo>
                <a:lnTo>
                  <a:pt x="2" y="9"/>
                </a:lnTo>
                <a:lnTo>
                  <a:pt x="2" y="8"/>
                </a:lnTo>
                <a:lnTo>
                  <a:pt x="2" y="8"/>
                </a:lnTo>
                <a:lnTo>
                  <a:pt x="1" y="7"/>
                </a:lnTo>
                <a:lnTo>
                  <a:pt x="1" y="1"/>
                </a:lnTo>
                <a:lnTo>
                  <a:pt x="1" y="1"/>
                </a:lnTo>
                <a:lnTo>
                  <a:pt x="1" y="1"/>
                </a:lnTo>
                <a:lnTo>
                  <a:pt x="0" y="1"/>
                </a:lnTo>
                <a:lnTo>
                  <a:pt x="0" y="0"/>
                </a:lnTo>
                <a:lnTo>
                  <a:pt x="4" y="0"/>
                </a:lnTo>
                <a:lnTo>
                  <a:pt x="4" y="1"/>
                </a:lnTo>
                <a:lnTo>
                  <a:pt x="4" y="1"/>
                </a:lnTo>
                <a:lnTo>
                  <a:pt x="3" y="1"/>
                </a:lnTo>
                <a:lnTo>
                  <a:pt x="3" y="1"/>
                </a:lnTo>
                <a:lnTo>
                  <a:pt x="3" y="1"/>
                </a:lnTo>
                <a:lnTo>
                  <a:pt x="3" y="7"/>
                </a:lnTo>
                <a:lnTo>
                  <a:pt x="3" y="8"/>
                </a:lnTo>
                <a:lnTo>
                  <a:pt x="3" y="8"/>
                </a:lnTo>
                <a:lnTo>
                  <a:pt x="3" y="9"/>
                </a:lnTo>
                <a:lnTo>
                  <a:pt x="4" y="9"/>
                </a:lnTo>
                <a:lnTo>
                  <a:pt x="4" y="9"/>
                </a:lnTo>
                <a:lnTo>
                  <a:pt x="4" y="9"/>
                </a:lnTo>
                <a:lnTo>
                  <a:pt x="5" y="9"/>
                </a:lnTo>
                <a:lnTo>
                  <a:pt x="6" y="9"/>
                </a:lnTo>
                <a:lnTo>
                  <a:pt x="6" y="9"/>
                </a:lnTo>
                <a:lnTo>
                  <a:pt x="7" y="9"/>
                </a:lnTo>
                <a:lnTo>
                  <a:pt x="7" y="9"/>
                </a:lnTo>
                <a:lnTo>
                  <a:pt x="8" y="9"/>
                </a:lnTo>
                <a:lnTo>
                  <a:pt x="8" y="8"/>
                </a:lnTo>
                <a:lnTo>
                  <a:pt x="8" y="8"/>
                </a:lnTo>
                <a:lnTo>
                  <a:pt x="8" y="8"/>
                </a:lnTo>
                <a:lnTo>
                  <a:pt x="8" y="7"/>
                </a:lnTo>
                <a:lnTo>
                  <a:pt x="8" y="6"/>
                </a:lnTo>
                <a:lnTo>
                  <a:pt x="8" y="2"/>
                </a:lnTo>
                <a:lnTo>
                  <a:pt x="8" y="1"/>
                </a:lnTo>
                <a:lnTo>
                  <a:pt x="8" y="1"/>
                </a:lnTo>
                <a:lnTo>
                  <a:pt x="8" y="1"/>
                </a:lnTo>
                <a:lnTo>
                  <a:pt x="7" y="1"/>
                </a:lnTo>
                <a:lnTo>
                  <a:pt x="7" y="0"/>
                </a:lnTo>
                <a:lnTo>
                  <a:pt x="10" y="0"/>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8" name="Freeform 62"/>
          <p:cNvSpPr>
            <a:spLocks/>
          </p:cNvSpPr>
          <p:nvPr/>
        </p:nvSpPr>
        <p:spPr bwMode="auto">
          <a:xfrm>
            <a:off x="2649539" y="3332163"/>
            <a:ext cx="9525" cy="17462"/>
          </a:xfrm>
          <a:custGeom>
            <a:avLst/>
            <a:gdLst>
              <a:gd name="T0" fmla="*/ 5 w 6"/>
              <a:gd name="T1" fmla="*/ 3 h 11"/>
              <a:gd name="T2" fmla="*/ 4 w 6"/>
              <a:gd name="T3" fmla="*/ 3 h 11"/>
              <a:gd name="T4" fmla="*/ 4 w 6"/>
              <a:gd name="T5" fmla="*/ 2 h 11"/>
              <a:gd name="T6" fmla="*/ 3 w 6"/>
              <a:gd name="T7" fmla="*/ 1 h 11"/>
              <a:gd name="T8" fmla="*/ 3 w 6"/>
              <a:gd name="T9" fmla="*/ 1 h 11"/>
              <a:gd name="T10" fmla="*/ 2 w 6"/>
              <a:gd name="T11" fmla="*/ 1 h 11"/>
              <a:gd name="T12" fmla="*/ 1 w 6"/>
              <a:gd name="T13" fmla="*/ 1 h 11"/>
              <a:gd name="T14" fmla="*/ 1 w 6"/>
              <a:gd name="T15" fmla="*/ 3 h 11"/>
              <a:gd name="T16" fmla="*/ 2 w 6"/>
              <a:gd name="T17" fmla="*/ 3 h 11"/>
              <a:gd name="T18" fmla="*/ 3 w 6"/>
              <a:gd name="T19" fmla="*/ 4 h 11"/>
              <a:gd name="T20" fmla="*/ 3 w 6"/>
              <a:gd name="T21" fmla="*/ 5 h 11"/>
              <a:gd name="T22" fmla="*/ 4 w 6"/>
              <a:gd name="T23" fmla="*/ 6 h 11"/>
              <a:gd name="T24" fmla="*/ 5 w 6"/>
              <a:gd name="T25" fmla="*/ 6 h 11"/>
              <a:gd name="T26" fmla="*/ 5 w 6"/>
              <a:gd name="T27" fmla="*/ 7 h 11"/>
              <a:gd name="T28" fmla="*/ 5 w 6"/>
              <a:gd name="T29" fmla="*/ 8 h 11"/>
              <a:gd name="T30" fmla="*/ 5 w 6"/>
              <a:gd name="T31" fmla="*/ 9 h 11"/>
              <a:gd name="T32" fmla="*/ 4 w 6"/>
              <a:gd name="T33" fmla="*/ 10 h 11"/>
              <a:gd name="T34" fmla="*/ 3 w 6"/>
              <a:gd name="T35" fmla="*/ 10 h 11"/>
              <a:gd name="T36" fmla="*/ 2 w 6"/>
              <a:gd name="T37" fmla="*/ 10 h 11"/>
              <a:gd name="T38" fmla="*/ 1 w 6"/>
              <a:gd name="T39" fmla="*/ 9 h 11"/>
              <a:gd name="T40" fmla="*/ 0 w 6"/>
              <a:gd name="T41" fmla="*/ 10 h 11"/>
              <a:gd name="T42" fmla="*/ 0 w 6"/>
              <a:gd name="T43" fmla="*/ 7 h 11"/>
              <a:gd name="T44" fmla="*/ 0 w 6"/>
              <a:gd name="T45" fmla="*/ 8 h 11"/>
              <a:gd name="T46" fmla="*/ 1 w 6"/>
              <a:gd name="T47" fmla="*/ 9 h 11"/>
              <a:gd name="T48" fmla="*/ 2 w 6"/>
              <a:gd name="T49" fmla="*/ 9 h 11"/>
              <a:gd name="T50" fmla="*/ 3 w 6"/>
              <a:gd name="T51" fmla="*/ 9 h 11"/>
              <a:gd name="T52" fmla="*/ 3 w 6"/>
              <a:gd name="T53" fmla="*/ 9 h 11"/>
              <a:gd name="T54" fmla="*/ 4 w 6"/>
              <a:gd name="T55" fmla="*/ 8 h 11"/>
              <a:gd name="T56" fmla="*/ 4 w 6"/>
              <a:gd name="T57" fmla="*/ 7 h 11"/>
              <a:gd name="T58" fmla="*/ 3 w 6"/>
              <a:gd name="T59" fmla="*/ 6 h 11"/>
              <a:gd name="T60" fmla="*/ 3 w 6"/>
              <a:gd name="T61" fmla="*/ 6 h 11"/>
              <a:gd name="T62" fmla="*/ 2 w 6"/>
              <a:gd name="T63" fmla="*/ 6 h 11"/>
              <a:gd name="T64" fmla="*/ 1 w 6"/>
              <a:gd name="T65" fmla="*/ 5 h 11"/>
              <a:gd name="T66" fmla="*/ 1 w 6"/>
              <a:gd name="T67" fmla="*/ 4 h 11"/>
              <a:gd name="T68" fmla="*/ 0 w 6"/>
              <a:gd name="T69" fmla="*/ 3 h 11"/>
              <a:gd name="T70" fmla="*/ 0 w 6"/>
              <a:gd name="T71" fmla="*/ 2 h 11"/>
              <a:gd name="T72" fmla="*/ 1 w 6"/>
              <a:gd name="T73" fmla="*/ 1 h 11"/>
              <a:gd name="T74" fmla="*/ 1 w 6"/>
              <a:gd name="T75" fmla="*/ 0 h 11"/>
              <a:gd name="T76" fmla="*/ 2 w 6"/>
              <a:gd name="T77" fmla="*/ 0 h 11"/>
              <a:gd name="T78" fmla="*/ 3 w 6"/>
              <a:gd name="T79" fmla="*/ 0 h 11"/>
              <a:gd name="T80" fmla="*/ 4 w 6"/>
              <a:gd name="T81" fmla="*/ 1 h 11"/>
              <a:gd name="T82" fmla="*/ 5 w 6"/>
              <a:gd name="T8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 h="11">
                <a:moveTo>
                  <a:pt x="5" y="3"/>
                </a:moveTo>
                <a:lnTo>
                  <a:pt x="5" y="3"/>
                </a:lnTo>
                <a:lnTo>
                  <a:pt x="5" y="3"/>
                </a:lnTo>
                <a:lnTo>
                  <a:pt x="4" y="3"/>
                </a:lnTo>
                <a:lnTo>
                  <a:pt x="4" y="2"/>
                </a:lnTo>
                <a:lnTo>
                  <a:pt x="4" y="2"/>
                </a:lnTo>
                <a:lnTo>
                  <a:pt x="4" y="1"/>
                </a:lnTo>
                <a:lnTo>
                  <a:pt x="3" y="1"/>
                </a:lnTo>
                <a:lnTo>
                  <a:pt x="3" y="1"/>
                </a:lnTo>
                <a:lnTo>
                  <a:pt x="3" y="1"/>
                </a:lnTo>
                <a:lnTo>
                  <a:pt x="2" y="1"/>
                </a:lnTo>
                <a:lnTo>
                  <a:pt x="2" y="1"/>
                </a:lnTo>
                <a:lnTo>
                  <a:pt x="1" y="1"/>
                </a:lnTo>
                <a:lnTo>
                  <a:pt x="1" y="1"/>
                </a:lnTo>
                <a:lnTo>
                  <a:pt x="1" y="2"/>
                </a:lnTo>
                <a:lnTo>
                  <a:pt x="1" y="3"/>
                </a:lnTo>
                <a:lnTo>
                  <a:pt x="1" y="3"/>
                </a:lnTo>
                <a:lnTo>
                  <a:pt x="2" y="3"/>
                </a:lnTo>
                <a:lnTo>
                  <a:pt x="2" y="4"/>
                </a:lnTo>
                <a:lnTo>
                  <a:pt x="3" y="4"/>
                </a:lnTo>
                <a:lnTo>
                  <a:pt x="3" y="4"/>
                </a:lnTo>
                <a:lnTo>
                  <a:pt x="3" y="5"/>
                </a:lnTo>
                <a:lnTo>
                  <a:pt x="4" y="5"/>
                </a:lnTo>
                <a:lnTo>
                  <a:pt x="4" y="6"/>
                </a:lnTo>
                <a:lnTo>
                  <a:pt x="5" y="6"/>
                </a:lnTo>
                <a:lnTo>
                  <a:pt x="5" y="6"/>
                </a:lnTo>
                <a:lnTo>
                  <a:pt x="5" y="7"/>
                </a:lnTo>
                <a:lnTo>
                  <a:pt x="5" y="7"/>
                </a:lnTo>
                <a:lnTo>
                  <a:pt x="5" y="8"/>
                </a:lnTo>
                <a:lnTo>
                  <a:pt x="5" y="8"/>
                </a:lnTo>
                <a:lnTo>
                  <a:pt x="5" y="9"/>
                </a:lnTo>
                <a:lnTo>
                  <a:pt x="5" y="9"/>
                </a:lnTo>
                <a:lnTo>
                  <a:pt x="4" y="9"/>
                </a:lnTo>
                <a:lnTo>
                  <a:pt x="4" y="10"/>
                </a:lnTo>
                <a:lnTo>
                  <a:pt x="3" y="10"/>
                </a:lnTo>
                <a:lnTo>
                  <a:pt x="3" y="10"/>
                </a:lnTo>
                <a:lnTo>
                  <a:pt x="2" y="10"/>
                </a:lnTo>
                <a:lnTo>
                  <a:pt x="2" y="10"/>
                </a:lnTo>
                <a:lnTo>
                  <a:pt x="1" y="10"/>
                </a:lnTo>
                <a:lnTo>
                  <a:pt x="1" y="9"/>
                </a:lnTo>
                <a:lnTo>
                  <a:pt x="1" y="9"/>
                </a:lnTo>
                <a:lnTo>
                  <a:pt x="0" y="10"/>
                </a:lnTo>
                <a:lnTo>
                  <a:pt x="0" y="7"/>
                </a:lnTo>
                <a:lnTo>
                  <a:pt x="0" y="7"/>
                </a:lnTo>
                <a:lnTo>
                  <a:pt x="0" y="8"/>
                </a:lnTo>
                <a:lnTo>
                  <a:pt x="0" y="8"/>
                </a:lnTo>
                <a:lnTo>
                  <a:pt x="1" y="9"/>
                </a:lnTo>
                <a:lnTo>
                  <a:pt x="1" y="9"/>
                </a:lnTo>
                <a:lnTo>
                  <a:pt x="1" y="9"/>
                </a:lnTo>
                <a:lnTo>
                  <a:pt x="2" y="9"/>
                </a:lnTo>
                <a:lnTo>
                  <a:pt x="2" y="9"/>
                </a:lnTo>
                <a:lnTo>
                  <a:pt x="3" y="9"/>
                </a:lnTo>
                <a:lnTo>
                  <a:pt x="3" y="9"/>
                </a:lnTo>
                <a:lnTo>
                  <a:pt x="3" y="9"/>
                </a:lnTo>
                <a:lnTo>
                  <a:pt x="4" y="9"/>
                </a:lnTo>
                <a:lnTo>
                  <a:pt x="4" y="8"/>
                </a:lnTo>
                <a:lnTo>
                  <a:pt x="4" y="8"/>
                </a:lnTo>
                <a:lnTo>
                  <a:pt x="4" y="7"/>
                </a:lnTo>
                <a:lnTo>
                  <a:pt x="3" y="7"/>
                </a:lnTo>
                <a:lnTo>
                  <a:pt x="3" y="6"/>
                </a:lnTo>
                <a:lnTo>
                  <a:pt x="3" y="6"/>
                </a:lnTo>
                <a:lnTo>
                  <a:pt x="3" y="6"/>
                </a:lnTo>
                <a:lnTo>
                  <a:pt x="2" y="6"/>
                </a:lnTo>
                <a:lnTo>
                  <a:pt x="2" y="6"/>
                </a:lnTo>
                <a:lnTo>
                  <a:pt x="2" y="5"/>
                </a:lnTo>
                <a:lnTo>
                  <a:pt x="1" y="5"/>
                </a:lnTo>
                <a:lnTo>
                  <a:pt x="1" y="4"/>
                </a:lnTo>
                <a:lnTo>
                  <a:pt x="1" y="4"/>
                </a:lnTo>
                <a:lnTo>
                  <a:pt x="0" y="4"/>
                </a:lnTo>
                <a:lnTo>
                  <a:pt x="0" y="3"/>
                </a:lnTo>
                <a:lnTo>
                  <a:pt x="0" y="3"/>
                </a:lnTo>
                <a:lnTo>
                  <a:pt x="0" y="2"/>
                </a:lnTo>
                <a:lnTo>
                  <a:pt x="0" y="1"/>
                </a:lnTo>
                <a:lnTo>
                  <a:pt x="1" y="1"/>
                </a:lnTo>
                <a:lnTo>
                  <a:pt x="1" y="1"/>
                </a:lnTo>
                <a:lnTo>
                  <a:pt x="1" y="0"/>
                </a:lnTo>
                <a:lnTo>
                  <a:pt x="2" y="0"/>
                </a:lnTo>
                <a:lnTo>
                  <a:pt x="2" y="0"/>
                </a:lnTo>
                <a:lnTo>
                  <a:pt x="3" y="0"/>
                </a:lnTo>
                <a:lnTo>
                  <a:pt x="3" y="0"/>
                </a:lnTo>
                <a:lnTo>
                  <a:pt x="4" y="0"/>
                </a:lnTo>
                <a:lnTo>
                  <a:pt x="4" y="1"/>
                </a:lnTo>
                <a:lnTo>
                  <a:pt x="4" y="0"/>
                </a:lnTo>
                <a:lnTo>
                  <a:pt x="5" y="0"/>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19" name="Freeform 63"/>
          <p:cNvSpPr>
            <a:spLocks/>
          </p:cNvSpPr>
          <p:nvPr/>
        </p:nvSpPr>
        <p:spPr bwMode="auto">
          <a:xfrm>
            <a:off x="2670175" y="3332163"/>
            <a:ext cx="12700" cy="17462"/>
          </a:xfrm>
          <a:custGeom>
            <a:avLst/>
            <a:gdLst>
              <a:gd name="T0" fmla="*/ 5 w 8"/>
              <a:gd name="T1" fmla="*/ 10 h 11"/>
              <a:gd name="T2" fmla="*/ 2 w 8"/>
              <a:gd name="T3" fmla="*/ 10 h 11"/>
              <a:gd name="T4" fmla="*/ 2 w 8"/>
              <a:gd name="T5" fmla="*/ 9 h 11"/>
              <a:gd name="T6" fmla="*/ 2 w 8"/>
              <a:gd name="T7" fmla="*/ 9 h 11"/>
              <a:gd name="T8" fmla="*/ 3 w 8"/>
              <a:gd name="T9" fmla="*/ 9 h 11"/>
              <a:gd name="T10" fmla="*/ 3 w 8"/>
              <a:gd name="T11" fmla="*/ 9 h 11"/>
              <a:gd name="T12" fmla="*/ 3 w 8"/>
              <a:gd name="T13" fmla="*/ 8 h 11"/>
              <a:gd name="T14" fmla="*/ 3 w 8"/>
              <a:gd name="T15" fmla="*/ 1 h 11"/>
              <a:gd name="T16" fmla="*/ 2 w 8"/>
              <a:gd name="T17" fmla="*/ 1 h 11"/>
              <a:gd name="T18" fmla="*/ 2 w 8"/>
              <a:gd name="T19" fmla="*/ 1 h 11"/>
              <a:gd name="T20" fmla="*/ 1 w 8"/>
              <a:gd name="T21" fmla="*/ 1 h 11"/>
              <a:gd name="T22" fmla="*/ 1 w 8"/>
              <a:gd name="T23" fmla="*/ 1 h 11"/>
              <a:gd name="T24" fmla="*/ 1 w 8"/>
              <a:gd name="T25" fmla="*/ 2 h 11"/>
              <a:gd name="T26" fmla="*/ 1 w 8"/>
              <a:gd name="T27" fmla="*/ 3 h 11"/>
              <a:gd name="T28" fmla="*/ 0 w 8"/>
              <a:gd name="T29" fmla="*/ 3 h 11"/>
              <a:gd name="T30" fmla="*/ 0 w 8"/>
              <a:gd name="T31" fmla="*/ 0 h 11"/>
              <a:gd name="T32" fmla="*/ 7 w 8"/>
              <a:gd name="T33" fmla="*/ 0 h 11"/>
              <a:gd name="T34" fmla="*/ 7 w 8"/>
              <a:gd name="T35" fmla="*/ 3 h 11"/>
              <a:gd name="T36" fmla="*/ 7 w 8"/>
              <a:gd name="T37" fmla="*/ 2 h 11"/>
              <a:gd name="T38" fmla="*/ 6 w 8"/>
              <a:gd name="T39" fmla="*/ 1 h 11"/>
              <a:gd name="T40" fmla="*/ 6 w 8"/>
              <a:gd name="T41" fmla="*/ 1 h 11"/>
              <a:gd name="T42" fmla="*/ 5 w 8"/>
              <a:gd name="T43" fmla="*/ 1 h 11"/>
              <a:gd name="T44" fmla="*/ 5 w 8"/>
              <a:gd name="T45" fmla="*/ 1 h 11"/>
              <a:gd name="T46" fmla="*/ 5 w 8"/>
              <a:gd name="T47" fmla="*/ 1 h 11"/>
              <a:gd name="T48" fmla="*/ 4 w 8"/>
              <a:gd name="T49" fmla="*/ 1 h 11"/>
              <a:gd name="T50" fmla="*/ 4 w 8"/>
              <a:gd name="T51" fmla="*/ 9 h 11"/>
              <a:gd name="T52" fmla="*/ 4 w 8"/>
              <a:gd name="T53" fmla="*/ 9 h 11"/>
              <a:gd name="T54" fmla="*/ 5 w 8"/>
              <a:gd name="T55" fmla="*/ 9 h 11"/>
              <a:gd name="T56" fmla="*/ 5 w 8"/>
              <a:gd name="T57" fmla="*/ 9 h 11"/>
              <a:gd name="T58" fmla="*/ 5 w 8"/>
              <a:gd name="T5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11">
                <a:moveTo>
                  <a:pt x="5" y="10"/>
                </a:moveTo>
                <a:lnTo>
                  <a:pt x="2" y="10"/>
                </a:lnTo>
                <a:lnTo>
                  <a:pt x="2" y="9"/>
                </a:lnTo>
                <a:lnTo>
                  <a:pt x="2" y="9"/>
                </a:lnTo>
                <a:lnTo>
                  <a:pt x="3" y="9"/>
                </a:lnTo>
                <a:lnTo>
                  <a:pt x="3" y="9"/>
                </a:lnTo>
                <a:lnTo>
                  <a:pt x="3" y="8"/>
                </a:lnTo>
                <a:lnTo>
                  <a:pt x="3" y="1"/>
                </a:lnTo>
                <a:lnTo>
                  <a:pt x="2" y="1"/>
                </a:lnTo>
                <a:lnTo>
                  <a:pt x="2" y="1"/>
                </a:lnTo>
                <a:lnTo>
                  <a:pt x="1" y="1"/>
                </a:lnTo>
                <a:lnTo>
                  <a:pt x="1" y="1"/>
                </a:lnTo>
                <a:lnTo>
                  <a:pt x="1" y="2"/>
                </a:lnTo>
                <a:lnTo>
                  <a:pt x="1" y="3"/>
                </a:lnTo>
                <a:lnTo>
                  <a:pt x="0" y="3"/>
                </a:lnTo>
                <a:lnTo>
                  <a:pt x="0" y="0"/>
                </a:lnTo>
                <a:lnTo>
                  <a:pt x="7" y="0"/>
                </a:lnTo>
                <a:lnTo>
                  <a:pt x="7" y="3"/>
                </a:lnTo>
                <a:lnTo>
                  <a:pt x="7" y="2"/>
                </a:lnTo>
                <a:lnTo>
                  <a:pt x="6" y="1"/>
                </a:lnTo>
                <a:lnTo>
                  <a:pt x="6" y="1"/>
                </a:lnTo>
                <a:lnTo>
                  <a:pt x="5" y="1"/>
                </a:lnTo>
                <a:lnTo>
                  <a:pt x="5" y="1"/>
                </a:lnTo>
                <a:lnTo>
                  <a:pt x="5" y="1"/>
                </a:lnTo>
                <a:lnTo>
                  <a:pt x="4" y="1"/>
                </a:lnTo>
                <a:lnTo>
                  <a:pt x="4" y="9"/>
                </a:lnTo>
                <a:lnTo>
                  <a:pt x="4" y="9"/>
                </a:lnTo>
                <a:lnTo>
                  <a:pt x="5" y="9"/>
                </a:lnTo>
                <a:lnTo>
                  <a:pt x="5" y="9"/>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nvGrpSpPr>
          <p:cNvPr id="19575" name="Group 119"/>
          <p:cNvGrpSpPr>
            <a:grpSpLocks/>
          </p:cNvGrpSpPr>
          <p:nvPr/>
        </p:nvGrpSpPr>
        <p:grpSpPr bwMode="auto">
          <a:xfrm>
            <a:off x="2436814" y="3703639"/>
            <a:ext cx="782637" cy="782637"/>
            <a:chOff x="575" y="2169"/>
            <a:chExt cx="493" cy="493"/>
          </a:xfrm>
        </p:grpSpPr>
        <p:sp>
          <p:nvSpPr>
            <p:cNvPr id="19520" name="Freeform 64"/>
            <p:cNvSpPr>
              <a:spLocks/>
            </p:cNvSpPr>
            <p:nvPr/>
          </p:nvSpPr>
          <p:spPr bwMode="auto">
            <a:xfrm>
              <a:off x="575" y="2169"/>
              <a:ext cx="487" cy="487"/>
            </a:xfrm>
            <a:custGeom>
              <a:avLst/>
              <a:gdLst>
                <a:gd name="T0" fmla="*/ 252 w 487"/>
                <a:gd name="T1" fmla="*/ 486 h 487"/>
                <a:gd name="T2" fmla="*/ 299 w 487"/>
                <a:gd name="T3" fmla="*/ 480 h 487"/>
                <a:gd name="T4" fmla="*/ 344 w 487"/>
                <a:gd name="T5" fmla="*/ 464 h 487"/>
                <a:gd name="T6" fmla="*/ 384 w 487"/>
                <a:gd name="T7" fmla="*/ 442 h 487"/>
                <a:gd name="T8" fmla="*/ 420 w 487"/>
                <a:gd name="T9" fmla="*/ 411 h 487"/>
                <a:gd name="T10" fmla="*/ 448 w 487"/>
                <a:gd name="T11" fmla="*/ 373 h 487"/>
                <a:gd name="T12" fmla="*/ 469 w 487"/>
                <a:gd name="T13" fmla="*/ 332 h 487"/>
                <a:gd name="T14" fmla="*/ 482 w 487"/>
                <a:gd name="T15" fmla="*/ 285 h 487"/>
                <a:gd name="T16" fmla="*/ 486 w 487"/>
                <a:gd name="T17" fmla="*/ 235 h 487"/>
                <a:gd name="T18" fmla="*/ 479 w 487"/>
                <a:gd name="T19" fmla="*/ 188 h 487"/>
                <a:gd name="T20" fmla="*/ 464 w 487"/>
                <a:gd name="T21" fmla="*/ 142 h 487"/>
                <a:gd name="T22" fmla="*/ 441 w 487"/>
                <a:gd name="T23" fmla="*/ 102 h 487"/>
                <a:gd name="T24" fmla="*/ 410 w 487"/>
                <a:gd name="T25" fmla="*/ 67 h 487"/>
                <a:gd name="T26" fmla="*/ 372 w 487"/>
                <a:gd name="T27" fmla="*/ 38 h 487"/>
                <a:gd name="T28" fmla="*/ 330 w 487"/>
                <a:gd name="T29" fmla="*/ 17 h 487"/>
                <a:gd name="T30" fmla="*/ 284 w 487"/>
                <a:gd name="T31" fmla="*/ 4 h 487"/>
                <a:gd name="T32" fmla="*/ 234 w 487"/>
                <a:gd name="T33" fmla="*/ 0 h 487"/>
                <a:gd name="T34" fmla="*/ 186 w 487"/>
                <a:gd name="T35" fmla="*/ 7 h 487"/>
                <a:gd name="T36" fmla="*/ 141 w 487"/>
                <a:gd name="T37" fmla="*/ 22 h 487"/>
                <a:gd name="T38" fmla="*/ 101 w 487"/>
                <a:gd name="T39" fmla="*/ 45 h 487"/>
                <a:gd name="T40" fmla="*/ 66 w 487"/>
                <a:gd name="T41" fmla="*/ 76 h 487"/>
                <a:gd name="T42" fmla="*/ 38 w 487"/>
                <a:gd name="T43" fmla="*/ 114 h 487"/>
                <a:gd name="T44" fmla="*/ 16 w 487"/>
                <a:gd name="T45" fmla="*/ 156 h 487"/>
                <a:gd name="T46" fmla="*/ 3 w 487"/>
                <a:gd name="T47" fmla="*/ 203 h 487"/>
                <a:gd name="T48" fmla="*/ 0 w 487"/>
                <a:gd name="T49" fmla="*/ 252 h 487"/>
                <a:gd name="T50" fmla="*/ 6 w 487"/>
                <a:gd name="T51" fmla="*/ 300 h 487"/>
                <a:gd name="T52" fmla="*/ 22 w 487"/>
                <a:gd name="T53" fmla="*/ 345 h 487"/>
                <a:gd name="T54" fmla="*/ 45 w 487"/>
                <a:gd name="T55" fmla="*/ 385 h 487"/>
                <a:gd name="T56" fmla="*/ 76 w 487"/>
                <a:gd name="T57" fmla="*/ 420 h 487"/>
                <a:gd name="T58" fmla="*/ 113 w 487"/>
                <a:gd name="T59" fmla="*/ 448 h 487"/>
                <a:gd name="T60" fmla="*/ 155 w 487"/>
                <a:gd name="T61" fmla="*/ 470 h 487"/>
                <a:gd name="T62" fmla="*/ 202 w 487"/>
                <a:gd name="T63" fmla="*/ 483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7" h="487">
                  <a:moveTo>
                    <a:pt x="226" y="486"/>
                  </a:moveTo>
                  <a:lnTo>
                    <a:pt x="252" y="486"/>
                  </a:lnTo>
                  <a:lnTo>
                    <a:pt x="276" y="484"/>
                  </a:lnTo>
                  <a:lnTo>
                    <a:pt x="299" y="480"/>
                  </a:lnTo>
                  <a:lnTo>
                    <a:pt x="322" y="473"/>
                  </a:lnTo>
                  <a:lnTo>
                    <a:pt x="344" y="464"/>
                  </a:lnTo>
                  <a:lnTo>
                    <a:pt x="365" y="453"/>
                  </a:lnTo>
                  <a:lnTo>
                    <a:pt x="384" y="442"/>
                  </a:lnTo>
                  <a:lnTo>
                    <a:pt x="403" y="427"/>
                  </a:lnTo>
                  <a:lnTo>
                    <a:pt x="420" y="411"/>
                  </a:lnTo>
                  <a:lnTo>
                    <a:pt x="435" y="393"/>
                  </a:lnTo>
                  <a:lnTo>
                    <a:pt x="448" y="373"/>
                  </a:lnTo>
                  <a:lnTo>
                    <a:pt x="460" y="354"/>
                  </a:lnTo>
                  <a:lnTo>
                    <a:pt x="469" y="332"/>
                  </a:lnTo>
                  <a:lnTo>
                    <a:pt x="477" y="309"/>
                  </a:lnTo>
                  <a:lnTo>
                    <a:pt x="482" y="285"/>
                  </a:lnTo>
                  <a:lnTo>
                    <a:pt x="485" y="260"/>
                  </a:lnTo>
                  <a:lnTo>
                    <a:pt x="486" y="235"/>
                  </a:lnTo>
                  <a:lnTo>
                    <a:pt x="484" y="211"/>
                  </a:lnTo>
                  <a:lnTo>
                    <a:pt x="479" y="188"/>
                  </a:lnTo>
                  <a:lnTo>
                    <a:pt x="472" y="165"/>
                  </a:lnTo>
                  <a:lnTo>
                    <a:pt x="464" y="142"/>
                  </a:lnTo>
                  <a:lnTo>
                    <a:pt x="453" y="122"/>
                  </a:lnTo>
                  <a:lnTo>
                    <a:pt x="441" y="102"/>
                  </a:lnTo>
                  <a:lnTo>
                    <a:pt x="426" y="84"/>
                  </a:lnTo>
                  <a:lnTo>
                    <a:pt x="410" y="67"/>
                  </a:lnTo>
                  <a:lnTo>
                    <a:pt x="392" y="51"/>
                  </a:lnTo>
                  <a:lnTo>
                    <a:pt x="372" y="38"/>
                  </a:lnTo>
                  <a:lnTo>
                    <a:pt x="352" y="26"/>
                  </a:lnTo>
                  <a:lnTo>
                    <a:pt x="330" y="17"/>
                  </a:lnTo>
                  <a:lnTo>
                    <a:pt x="307" y="9"/>
                  </a:lnTo>
                  <a:lnTo>
                    <a:pt x="284" y="4"/>
                  </a:lnTo>
                  <a:lnTo>
                    <a:pt x="259" y="1"/>
                  </a:lnTo>
                  <a:lnTo>
                    <a:pt x="234" y="0"/>
                  </a:lnTo>
                  <a:lnTo>
                    <a:pt x="209" y="2"/>
                  </a:lnTo>
                  <a:lnTo>
                    <a:pt x="186" y="7"/>
                  </a:lnTo>
                  <a:lnTo>
                    <a:pt x="163" y="14"/>
                  </a:lnTo>
                  <a:lnTo>
                    <a:pt x="141" y="22"/>
                  </a:lnTo>
                  <a:lnTo>
                    <a:pt x="121" y="33"/>
                  </a:lnTo>
                  <a:lnTo>
                    <a:pt x="101" y="45"/>
                  </a:lnTo>
                  <a:lnTo>
                    <a:pt x="83" y="60"/>
                  </a:lnTo>
                  <a:lnTo>
                    <a:pt x="66" y="76"/>
                  </a:lnTo>
                  <a:lnTo>
                    <a:pt x="50" y="94"/>
                  </a:lnTo>
                  <a:lnTo>
                    <a:pt x="38" y="114"/>
                  </a:lnTo>
                  <a:lnTo>
                    <a:pt x="26" y="134"/>
                  </a:lnTo>
                  <a:lnTo>
                    <a:pt x="16" y="156"/>
                  </a:lnTo>
                  <a:lnTo>
                    <a:pt x="8" y="179"/>
                  </a:lnTo>
                  <a:lnTo>
                    <a:pt x="3" y="203"/>
                  </a:lnTo>
                  <a:lnTo>
                    <a:pt x="0" y="227"/>
                  </a:lnTo>
                  <a:lnTo>
                    <a:pt x="0" y="252"/>
                  </a:lnTo>
                  <a:lnTo>
                    <a:pt x="2" y="277"/>
                  </a:lnTo>
                  <a:lnTo>
                    <a:pt x="6" y="300"/>
                  </a:lnTo>
                  <a:lnTo>
                    <a:pt x="13" y="323"/>
                  </a:lnTo>
                  <a:lnTo>
                    <a:pt x="22" y="345"/>
                  </a:lnTo>
                  <a:lnTo>
                    <a:pt x="33" y="365"/>
                  </a:lnTo>
                  <a:lnTo>
                    <a:pt x="45" y="385"/>
                  </a:lnTo>
                  <a:lnTo>
                    <a:pt x="59" y="403"/>
                  </a:lnTo>
                  <a:lnTo>
                    <a:pt x="76" y="420"/>
                  </a:lnTo>
                  <a:lnTo>
                    <a:pt x="93" y="436"/>
                  </a:lnTo>
                  <a:lnTo>
                    <a:pt x="113" y="448"/>
                  </a:lnTo>
                  <a:lnTo>
                    <a:pt x="133" y="460"/>
                  </a:lnTo>
                  <a:lnTo>
                    <a:pt x="155" y="470"/>
                  </a:lnTo>
                  <a:lnTo>
                    <a:pt x="178" y="478"/>
                  </a:lnTo>
                  <a:lnTo>
                    <a:pt x="202" y="483"/>
                  </a:lnTo>
                  <a:lnTo>
                    <a:pt x="226" y="48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1" name="Freeform 65"/>
            <p:cNvSpPr>
              <a:spLocks/>
            </p:cNvSpPr>
            <p:nvPr/>
          </p:nvSpPr>
          <p:spPr bwMode="auto">
            <a:xfrm>
              <a:off x="575" y="2169"/>
              <a:ext cx="493" cy="493"/>
            </a:xfrm>
            <a:custGeom>
              <a:avLst/>
              <a:gdLst>
                <a:gd name="T0" fmla="*/ 255 w 493"/>
                <a:gd name="T1" fmla="*/ 492 h 493"/>
                <a:gd name="T2" fmla="*/ 303 w 493"/>
                <a:gd name="T3" fmla="*/ 486 h 493"/>
                <a:gd name="T4" fmla="*/ 348 w 493"/>
                <a:gd name="T5" fmla="*/ 470 h 493"/>
                <a:gd name="T6" fmla="*/ 389 w 493"/>
                <a:gd name="T7" fmla="*/ 447 h 493"/>
                <a:gd name="T8" fmla="*/ 425 w 493"/>
                <a:gd name="T9" fmla="*/ 416 h 493"/>
                <a:gd name="T10" fmla="*/ 454 w 493"/>
                <a:gd name="T11" fmla="*/ 378 h 493"/>
                <a:gd name="T12" fmla="*/ 475 w 493"/>
                <a:gd name="T13" fmla="*/ 336 h 493"/>
                <a:gd name="T14" fmla="*/ 488 w 493"/>
                <a:gd name="T15" fmla="*/ 289 h 493"/>
                <a:gd name="T16" fmla="*/ 492 w 493"/>
                <a:gd name="T17" fmla="*/ 238 h 493"/>
                <a:gd name="T18" fmla="*/ 485 w 493"/>
                <a:gd name="T19" fmla="*/ 190 h 493"/>
                <a:gd name="T20" fmla="*/ 470 w 493"/>
                <a:gd name="T21" fmla="*/ 144 h 493"/>
                <a:gd name="T22" fmla="*/ 446 w 493"/>
                <a:gd name="T23" fmla="*/ 103 h 493"/>
                <a:gd name="T24" fmla="*/ 415 w 493"/>
                <a:gd name="T25" fmla="*/ 68 h 493"/>
                <a:gd name="T26" fmla="*/ 377 w 493"/>
                <a:gd name="T27" fmla="*/ 38 h 493"/>
                <a:gd name="T28" fmla="*/ 334 w 493"/>
                <a:gd name="T29" fmla="*/ 17 h 493"/>
                <a:gd name="T30" fmla="*/ 287 w 493"/>
                <a:gd name="T31" fmla="*/ 4 h 493"/>
                <a:gd name="T32" fmla="*/ 237 w 493"/>
                <a:gd name="T33" fmla="*/ 0 h 493"/>
                <a:gd name="T34" fmla="*/ 188 w 493"/>
                <a:gd name="T35" fmla="*/ 7 h 493"/>
                <a:gd name="T36" fmla="*/ 143 w 493"/>
                <a:gd name="T37" fmla="*/ 22 h 493"/>
                <a:gd name="T38" fmla="*/ 102 w 493"/>
                <a:gd name="T39" fmla="*/ 46 h 493"/>
                <a:gd name="T40" fmla="*/ 67 w 493"/>
                <a:gd name="T41" fmla="*/ 77 h 493"/>
                <a:gd name="T42" fmla="*/ 38 w 493"/>
                <a:gd name="T43" fmla="*/ 115 h 493"/>
                <a:gd name="T44" fmla="*/ 16 w 493"/>
                <a:gd name="T45" fmla="*/ 158 h 493"/>
                <a:gd name="T46" fmla="*/ 3 w 493"/>
                <a:gd name="T47" fmla="*/ 205 h 493"/>
                <a:gd name="T48" fmla="*/ 0 w 493"/>
                <a:gd name="T49" fmla="*/ 255 h 493"/>
                <a:gd name="T50" fmla="*/ 6 w 493"/>
                <a:gd name="T51" fmla="*/ 304 h 493"/>
                <a:gd name="T52" fmla="*/ 22 w 493"/>
                <a:gd name="T53" fmla="*/ 349 h 493"/>
                <a:gd name="T54" fmla="*/ 46 w 493"/>
                <a:gd name="T55" fmla="*/ 390 h 493"/>
                <a:gd name="T56" fmla="*/ 77 w 493"/>
                <a:gd name="T57" fmla="*/ 425 h 493"/>
                <a:gd name="T58" fmla="*/ 114 w 493"/>
                <a:gd name="T59" fmla="*/ 454 h 493"/>
                <a:gd name="T60" fmla="*/ 157 w 493"/>
                <a:gd name="T61" fmla="*/ 476 h 493"/>
                <a:gd name="T62" fmla="*/ 204 w 493"/>
                <a:gd name="T63" fmla="*/ 489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3" h="493">
                  <a:moveTo>
                    <a:pt x="229" y="492"/>
                  </a:moveTo>
                  <a:lnTo>
                    <a:pt x="255" y="492"/>
                  </a:lnTo>
                  <a:lnTo>
                    <a:pt x="279" y="490"/>
                  </a:lnTo>
                  <a:lnTo>
                    <a:pt x="303" y="486"/>
                  </a:lnTo>
                  <a:lnTo>
                    <a:pt x="326" y="479"/>
                  </a:lnTo>
                  <a:lnTo>
                    <a:pt x="348" y="470"/>
                  </a:lnTo>
                  <a:lnTo>
                    <a:pt x="369" y="459"/>
                  </a:lnTo>
                  <a:lnTo>
                    <a:pt x="389" y="447"/>
                  </a:lnTo>
                  <a:lnTo>
                    <a:pt x="408" y="432"/>
                  </a:lnTo>
                  <a:lnTo>
                    <a:pt x="425" y="416"/>
                  </a:lnTo>
                  <a:lnTo>
                    <a:pt x="440" y="398"/>
                  </a:lnTo>
                  <a:lnTo>
                    <a:pt x="454" y="378"/>
                  </a:lnTo>
                  <a:lnTo>
                    <a:pt x="466" y="358"/>
                  </a:lnTo>
                  <a:lnTo>
                    <a:pt x="475" y="336"/>
                  </a:lnTo>
                  <a:lnTo>
                    <a:pt x="483" y="313"/>
                  </a:lnTo>
                  <a:lnTo>
                    <a:pt x="488" y="289"/>
                  </a:lnTo>
                  <a:lnTo>
                    <a:pt x="491" y="263"/>
                  </a:lnTo>
                  <a:lnTo>
                    <a:pt x="492" y="238"/>
                  </a:lnTo>
                  <a:lnTo>
                    <a:pt x="490" y="214"/>
                  </a:lnTo>
                  <a:lnTo>
                    <a:pt x="485" y="190"/>
                  </a:lnTo>
                  <a:lnTo>
                    <a:pt x="478" y="167"/>
                  </a:lnTo>
                  <a:lnTo>
                    <a:pt x="470" y="144"/>
                  </a:lnTo>
                  <a:lnTo>
                    <a:pt x="459" y="123"/>
                  </a:lnTo>
                  <a:lnTo>
                    <a:pt x="446" y="103"/>
                  </a:lnTo>
                  <a:lnTo>
                    <a:pt x="431" y="85"/>
                  </a:lnTo>
                  <a:lnTo>
                    <a:pt x="415" y="68"/>
                  </a:lnTo>
                  <a:lnTo>
                    <a:pt x="397" y="52"/>
                  </a:lnTo>
                  <a:lnTo>
                    <a:pt x="377" y="38"/>
                  </a:lnTo>
                  <a:lnTo>
                    <a:pt x="356" y="26"/>
                  </a:lnTo>
                  <a:lnTo>
                    <a:pt x="334" y="17"/>
                  </a:lnTo>
                  <a:lnTo>
                    <a:pt x="311" y="9"/>
                  </a:lnTo>
                  <a:lnTo>
                    <a:pt x="287" y="4"/>
                  </a:lnTo>
                  <a:lnTo>
                    <a:pt x="262" y="1"/>
                  </a:lnTo>
                  <a:lnTo>
                    <a:pt x="237" y="0"/>
                  </a:lnTo>
                  <a:lnTo>
                    <a:pt x="212" y="2"/>
                  </a:lnTo>
                  <a:lnTo>
                    <a:pt x="188" y="7"/>
                  </a:lnTo>
                  <a:lnTo>
                    <a:pt x="165" y="14"/>
                  </a:lnTo>
                  <a:lnTo>
                    <a:pt x="143" y="22"/>
                  </a:lnTo>
                  <a:lnTo>
                    <a:pt x="122" y="33"/>
                  </a:lnTo>
                  <a:lnTo>
                    <a:pt x="102" y="46"/>
                  </a:lnTo>
                  <a:lnTo>
                    <a:pt x="84" y="61"/>
                  </a:lnTo>
                  <a:lnTo>
                    <a:pt x="67" y="77"/>
                  </a:lnTo>
                  <a:lnTo>
                    <a:pt x="51" y="95"/>
                  </a:lnTo>
                  <a:lnTo>
                    <a:pt x="38" y="115"/>
                  </a:lnTo>
                  <a:lnTo>
                    <a:pt x="26" y="136"/>
                  </a:lnTo>
                  <a:lnTo>
                    <a:pt x="16" y="158"/>
                  </a:lnTo>
                  <a:lnTo>
                    <a:pt x="8" y="181"/>
                  </a:lnTo>
                  <a:lnTo>
                    <a:pt x="3" y="205"/>
                  </a:lnTo>
                  <a:lnTo>
                    <a:pt x="0" y="230"/>
                  </a:lnTo>
                  <a:lnTo>
                    <a:pt x="0" y="255"/>
                  </a:lnTo>
                  <a:lnTo>
                    <a:pt x="2" y="280"/>
                  </a:lnTo>
                  <a:lnTo>
                    <a:pt x="6" y="304"/>
                  </a:lnTo>
                  <a:lnTo>
                    <a:pt x="13" y="327"/>
                  </a:lnTo>
                  <a:lnTo>
                    <a:pt x="22" y="349"/>
                  </a:lnTo>
                  <a:lnTo>
                    <a:pt x="33" y="370"/>
                  </a:lnTo>
                  <a:lnTo>
                    <a:pt x="46" y="390"/>
                  </a:lnTo>
                  <a:lnTo>
                    <a:pt x="60" y="408"/>
                  </a:lnTo>
                  <a:lnTo>
                    <a:pt x="77" y="425"/>
                  </a:lnTo>
                  <a:lnTo>
                    <a:pt x="94" y="441"/>
                  </a:lnTo>
                  <a:lnTo>
                    <a:pt x="114" y="454"/>
                  </a:lnTo>
                  <a:lnTo>
                    <a:pt x="135" y="466"/>
                  </a:lnTo>
                  <a:lnTo>
                    <a:pt x="157" y="476"/>
                  </a:lnTo>
                  <a:lnTo>
                    <a:pt x="180" y="484"/>
                  </a:lnTo>
                  <a:lnTo>
                    <a:pt x="204" y="489"/>
                  </a:lnTo>
                  <a:lnTo>
                    <a:pt x="229" y="49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2" name="Freeform 66"/>
            <p:cNvSpPr>
              <a:spLocks/>
            </p:cNvSpPr>
            <p:nvPr/>
          </p:nvSpPr>
          <p:spPr bwMode="auto">
            <a:xfrm>
              <a:off x="586" y="2181"/>
              <a:ext cx="465" cy="464"/>
            </a:xfrm>
            <a:custGeom>
              <a:avLst/>
              <a:gdLst>
                <a:gd name="T0" fmla="*/ 240 w 465"/>
                <a:gd name="T1" fmla="*/ 463 h 464"/>
                <a:gd name="T2" fmla="*/ 285 w 465"/>
                <a:gd name="T3" fmla="*/ 457 h 464"/>
                <a:gd name="T4" fmla="*/ 328 w 465"/>
                <a:gd name="T5" fmla="*/ 442 h 464"/>
                <a:gd name="T6" fmla="*/ 367 w 465"/>
                <a:gd name="T7" fmla="*/ 420 h 464"/>
                <a:gd name="T8" fmla="*/ 401 w 465"/>
                <a:gd name="T9" fmla="*/ 391 h 464"/>
                <a:gd name="T10" fmla="*/ 427 w 465"/>
                <a:gd name="T11" fmla="*/ 355 h 464"/>
                <a:gd name="T12" fmla="*/ 448 w 465"/>
                <a:gd name="T13" fmla="*/ 315 h 464"/>
                <a:gd name="T14" fmla="*/ 461 w 465"/>
                <a:gd name="T15" fmla="*/ 270 h 464"/>
                <a:gd name="T16" fmla="*/ 464 w 465"/>
                <a:gd name="T17" fmla="*/ 224 h 464"/>
                <a:gd name="T18" fmla="*/ 457 w 465"/>
                <a:gd name="T19" fmla="*/ 178 h 464"/>
                <a:gd name="T20" fmla="*/ 443 w 465"/>
                <a:gd name="T21" fmla="*/ 135 h 464"/>
                <a:gd name="T22" fmla="*/ 421 w 465"/>
                <a:gd name="T23" fmla="*/ 97 h 464"/>
                <a:gd name="T24" fmla="*/ 391 w 465"/>
                <a:gd name="T25" fmla="*/ 63 h 464"/>
                <a:gd name="T26" fmla="*/ 356 w 465"/>
                <a:gd name="T27" fmla="*/ 36 h 464"/>
                <a:gd name="T28" fmla="*/ 316 w 465"/>
                <a:gd name="T29" fmla="*/ 15 h 464"/>
                <a:gd name="T30" fmla="*/ 271 w 465"/>
                <a:gd name="T31" fmla="*/ 3 h 464"/>
                <a:gd name="T32" fmla="*/ 224 w 465"/>
                <a:gd name="T33" fmla="*/ 0 h 464"/>
                <a:gd name="T34" fmla="*/ 178 w 465"/>
                <a:gd name="T35" fmla="*/ 6 h 464"/>
                <a:gd name="T36" fmla="*/ 135 w 465"/>
                <a:gd name="T37" fmla="*/ 21 h 464"/>
                <a:gd name="T38" fmla="*/ 97 w 465"/>
                <a:gd name="T39" fmla="*/ 42 h 464"/>
                <a:gd name="T40" fmla="*/ 63 w 465"/>
                <a:gd name="T41" fmla="*/ 72 h 464"/>
                <a:gd name="T42" fmla="*/ 36 w 465"/>
                <a:gd name="T43" fmla="*/ 108 h 464"/>
                <a:gd name="T44" fmla="*/ 15 w 465"/>
                <a:gd name="T45" fmla="*/ 148 h 464"/>
                <a:gd name="T46" fmla="*/ 3 w 465"/>
                <a:gd name="T47" fmla="*/ 193 h 464"/>
                <a:gd name="T48" fmla="*/ 0 w 465"/>
                <a:gd name="T49" fmla="*/ 240 h 464"/>
                <a:gd name="T50" fmla="*/ 6 w 465"/>
                <a:gd name="T51" fmla="*/ 285 h 464"/>
                <a:gd name="T52" fmla="*/ 21 w 465"/>
                <a:gd name="T53" fmla="*/ 328 h 464"/>
                <a:gd name="T54" fmla="*/ 43 w 465"/>
                <a:gd name="T55" fmla="*/ 366 h 464"/>
                <a:gd name="T56" fmla="*/ 72 w 465"/>
                <a:gd name="T57" fmla="*/ 400 h 464"/>
                <a:gd name="T58" fmla="*/ 108 w 465"/>
                <a:gd name="T59" fmla="*/ 427 h 464"/>
                <a:gd name="T60" fmla="*/ 148 w 465"/>
                <a:gd name="T61" fmla="*/ 448 h 464"/>
                <a:gd name="T62" fmla="*/ 193 w 465"/>
                <a:gd name="T63" fmla="*/ 46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 h="464">
                  <a:moveTo>
                    <a:pt x="215" y="463"/>
                  </a:moveTo>
                  <a:lnTo>
                    <a:pt x="240" y="463"/>
                  </a:lnTo>
                  <a:lnTo>
                    <a:pt x="263" y="461"/>
                  </a:lnTo>
                  <a:lnTo>
                    <a:pt x="285" y="457"/>
                  </a:lnTo>
                  <a:lnTo>
                    <a:pt x="307" y="450"/>
                  </a:lnTo>
                  <a:lnTo>
                    <a:pt x="328" y="442"/>
                  </a:lnTo>
                  <a:lnTo>
                    <a:pt x="348" y="432"/>
                  </a:lnTo>
                  <a:lnTo>
                    <a:pt x="367" y="420"/>
                  </a:lnTo>
                  <a:lnTo>
                    <a:pt x="384" y="406"/>
                  </a:lnTo>
                  <a:lnTo>
                    <a:pt x="401" y="391"/>
                  </a:lnTo>
                  <a:lnTo>
                    <a:pt x="415" y="374"/>
                  </a:lnTo>
                  <a:lnTo>
                    <a:pt x="427" y="355"/>
                  </a:lnTo>
                  <a:lnTo>
                    <a:pt x="439" y="336"/>
                  </a:lnTo>
                  <a:lnTo>
                    <a:pt x="448" y="315"/>
                  </a:lnTo>
                  <a:lnTo>
                    <a:pt x="455" y="293"/>
                  </a:lnTo>
                  <a:lnTo>
                    <a:pt x="461" y="270"/>
                  </a:lnTo>
                  <a:lnTo>
                    <a:pt x="463" y="248"/>
                  </a:lnTo>
                  <a:lnTo>
                    <a:pt x="464" y="224"/>
                  </a:lnTo>
                  <a:lnTo>
                    <a:pt x="462" y="200"/>
                  </a:lnTo>
                  <a:lnTo>
                    <a:pt x="457" y="178"/>
                  </a:lnTo>
                  <a:lnTo>
                    <a:pt x="451" y="156"/>
                  </a:lnTo>
                  <a:lnTo>
                    <a:pt x="443" y="135"/>
                  </a:lnTo>
                  <a:lnTo>
                    <a:pt x="432" y="116"/>
                  </a:lnTo>
                  <a:lnTo>
                    <a:pt x="421" y="97"/>
                  </a:lnTo>
                  <a:lnTo>
                    <a:pt x="407" y="79"/>
                  </a:lnTo>
                  <a:lnTo>
                    <a:pt x="391" y="63"/>
                  </a:lnTo>
                  <a:lnTo>
                    <a:pt x="374" y="48"/>
                  </a:lnTo>
                  <a:lnTo>
                    <a:pt x="356" y="36"/>
                  </a:lnTo>
                  <a:lnTo>
                    <a:pt x="337" y="25"/>
                  </a:lnTo>
                  <a:lnTo>
                    <a:pt x="316" y="15"/>
                  </a:lnTo>
                  <a:lnTo>
                    <a:pt x="294" y="8"/>
                  </a:lnTo>
                  <a:lnTo>
                    <a:pt x="271" y="3"/>
                  </a:lnTo>
                  <a:lnTo>
                    <a:pt x="248" y="0"/>
                  </a:lnTo>
                  <a:lnTo>
                    <a:pt x="224" y="0"/>
                  </a:lnTo>
                  <a:lnTo>
                    <a:pt x="200" y="2"/>
                  </a:lnTo>
                  <a:lnTo>
                    <a:pt x="178" y="6"/>
                  </a:lnTo>
                  <a:lnTo>
                    <a:pt x="156" y="12"/>
                  </a:lnTo>
                  <a:lnTo>
                    <a:pt x="135" y="21"/>
                  </a:lnTo>
                  <a:lnTo>
                    <a:pt x="116" y="31"/>
                  </a:lnTo>
                  <a:lnTo>
                    <a:pt x="97" y="42"/>
                  </a:lnTo>
                  <a:lnTo>
                    <a:pt x="79" y="56"/>
                  </a:lnTo>
                  <a:lnTo>
                    <a:pt x="63" y="72"/>
                  </a:lnTo>
                  <a:lnTo>
                    <a:pt x="48" y="89"/>
                  </a:lnTo>
                  <a:lnTo>
                    <a:pt x="36" y="108"/>
                  </a:lnTo>
                  <a:lnTo>
                    <a:pt x="25" y="126"/>
                  </a:lnTo>
                  <a:lnTo>
                    <a:pt x="15" y="148"/>
                  </a:lnTo>
                  <a:lnTo>
                    <a:pt x="8" y="170"/>
                  </a:lnTo>
                  <a:lnTo>
                    <a:pt x="3" y="193"/>
                  </a:lnTo>
                  <a:lnTo>
                    <a:pt x="0" y="216"/>
                  </a:lnTo>
                  <a:lnTo>
                    <a:pt x="0" y="240"/>
                  </a:lnTo>
                  <a:lnTo>
                    <a:pt x="2" y="263"/>
                  </a:lnTo>
                  <a:lnTo>
                    <a:pt x="6" y="285"/>
                  </a:lnTo>
                  <a:lnTo>
                    <a:pt x="13" y="307"/>
                  </a:lnTo>
                  <a:lnTo>
                    <a:pt x="21" y="328"/>
                  </a:lnTo>
                  <a:lnTo>
                    <a:pt x="31" y="347"/>
                  </a:lnTo>
                  <a:lnTo>
                    <a:pt x="43" y="366"/>
                  </a:lnTo>
                  <a:lnTo>
                    <a:pt x="57" y="384"/>
                  </a:lnTo>
                  <a:lnTo>
                    <a:pt x="72" y="400"/>
                  </a:lnTo>
                  <a:lnTo>
                    <a:pt x="89" y="415"/>
                  </a:lnTo>
                  <a:lnTo>
                    <a:pt x="108" y="427"/>
                  </a:lnTo>
                  <a:lnTo>
                    <a:pt x="127" y="438"/>
                  </a:lnTo>
                  <a:lnTo>
                    <a:pt x="148" y="448"/>
                  </a:lnTo>
                  <a:lnTo>
                    <a:pt x="170" y="455"/>
                  </a:lnTo>
                  <a:lnTo>
                    <a:pt x="193" y="460"/>
                  </a:lnTo>
                  <a:lnTo>
                    <a:pt x="215" y="463"/>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3" name="Freeform 67"/>
            <p:cNvSpPr>
              <a:spLocks/>
            </p:cNvSpPr>
            <p:nvPr/>
          </p:nvSpPr>
          <p:spPr bwMode="auto">
            <a:xfrm>
              <a:off x="586" y="2181"/>
              <a:ext cx="471" cy="470"/>
            </a:xfrm>
            <a:custGeom>
              <a:avLst/>
              <a:gdLst>
                <a:gd name="T0" fmla="*/ 243 w 471"/>
                <a:gd name="T1" fmla="*/ 469 h 470"/>
                <a:gd name="T2" fmla="*/ 289 w 471"/>
                <a:gd name="T3" fmla="*/ 463 h 470"/>
                <a:gd name="T4" fmla="*/ 332 w 471"/>
                <a:gd name="T5" fmla="*/ 448 h 470"/>
                <a:gd name="T6" fmla="*/ 372 w 471"/>
                <a:gd name="T7" fmla="*/ 425 h 470"/>
                <a:gd name="T8" fmla="*/ 406 w 471"/>
                <a:gd name="T9" fmla="*/ 396 h 470"/>
                <a:gd name="T10" fmla="*/ 433 w 471"/>
                <a:gd name="T11" fmla="*/ 360 h 470"/>
                <a:gd name="T12" fmla="*/ 454 w 471"/>
                <a:gd name="T13" fmla="*/ 319 h 470"/>
                <a:gd name="T14" fmla="*/ 467 w 471"/>
                <a:gd name="T15" fmla="*/ 274 h 470"/>
                <a:gd name="T16" fmla="*/ 470 w 471"/>
                <a:gd name="T17" fmla="*/ 227 h 470"/>
                <a:gd name="T18" fmla="*/ 463 w 471"/>
                <a:gd name="T19" fmla="*/ 180 h 470"/>
                <a:gd name="T20" fmla="*/ 449 w 471"/>
                <a:gd name="T21" fmla="*/ 137 h 470"/>
                <a:gd name="T22" fmla="*/ 426 w 471"/>
                <a:gd name="T23" fmla="*/ 98 h 470"/>
                <a:gd name="T24" fmla="*/ 396 w 471"/>
                <a:gd name="T25" fmla="*/ 64 h 470"/>
                <a:gd name="T26" fmla="*/ 361 w 471"/>
                <a:gd name="T27" fmla="*/ 36 h 470"/>
                <a:gd name="T28" fmla="*/ 320 w 471"/>
                <a:gd name="T29" fmla="*/ 15 h 470"/>
                <a:gd name="T30" fmla="*/ 275 w 471"/>
                <a:gd name="T31" fmla="*/ 3 h 470"/>
                <a:gd name="T32" fmla="*/ 227 w 471"/>
                <a:gd name="T33" fmla="*/ 0 h 470"/>
                <a:gd name="T34" fmla="*/ 180 w 471"/>
                <a:gd name="T35" fmla="*/ 6 h 470"/>
                <a:gd name="T36" fmla="*/ 137 w 471"/>
                <a:gd name="T37" fmla="*/ 21 h 470"/>
                <a:gd name="T38" fmla="*/ 98 w 471"/>
                <a:gd name="T39" fmla="*/ 43 h 470"/>
                <a:gd name="T40" fmla="*/ 64 w 471"/>
                <a:gd name="T41" fmla="*/ 73 h 470"/>
                <a:gd name="T42" fmla="*/ 36 w 471"/>
                <a:gd name="T43" fmla="*/ 109 h 470"/>
                <a:gd name="T44" fmla="*/ 15 w 471"/>
                <a:gd name="T45" fmla="*/ 150 h 470"/>
                <a:gd name="T46" fmla="*/ 3 w 471"/>
                <a:gd name="T47" fmla="*/ 195 h 470"/>
                <a:gd name="T48" fmla="*/ 0 w 471"/>
                <a:gd name="T49" fmla="*/ 243 h 470"/>
                <a:gd name="T50" fmla="*/ 6 w 471"/>
                <a:gd name="T51" fmla="*/ 289 h 470"/>
                <a:gd name="T52" fmla="*/ 21 w 471"/>
                <a:gd name="T53" fmla="*/ 332 h 470"/>
                <a:gd name="T54" fmla="*/ 44 w 471"/>
                <a:gd name="T55" fmla="*/ 371 h 470"/>
                <a:gd name="T56" fmla="*/ 73 w 471"/>
                <a:gd name="T57" fmla="*/ 405 h 470"/>
                <a:gd name="T58" fmla="*/ 109 w 471"/>
                <a:gd name="T59" fmla="*/ 433 h 470"/>
                <a:gd name="T60" fmla="*/ 150 w 471"/>
                <a:gd name="T61" fmla="*/ 454 h 470"/>
                <a:gd name="T62" fmla="*/ 195 w 471"/>
                <a:gd name="T63" fmla="*/ 46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1" h="470">
                  <a:moveTo>
                    <a:pt x="218" y="469"/>
                  </a:moveTo>
                  <a:lnTo>
                    <a:pt x="243" y="469"/>
                  </a:lnTo>
                  <a:lnTo>
                    <a:pt x="266" y="467"/>
                  </a:lnTo>
                  <a:lnTo>
                    <a:pt x="289" y="463"/>
                  </a:lnTo>
                  <a:lnTo>
                    <a:pt x="311" y="456"/>
                  </a:lnTo>
                  <a:lnTo>
                    <a:pt x="332" y="448"/>
                  </a:lnTo>
                  <a:lnTo>
                    <a:pt x="353" y="438"/>
                  </a:lnTo>
                  <a:lnTo>
                    <a:pt x="372" y="425"/>
                  </a:lnTo>
                  <a:lnTo>
                    <a:pt x="389" y="411"/>
                  </a:lnTo>
                  <a:lnTo>
                    <a:pt x="406" y="396"/>
                  </a:lnTo>
                  <a:lnTo>
                    <a:pt x="420" y="379"/>
                  </a:lnTo>
                  <a:lnTo>
                    <a:pt x="433" y="360"/>
                  </a:lnTo>
                  <a:lnTo>
                    <a:pt x="445" y="340"/>
                  </a:lnTo>
                  <a:lnTo>
                    <a:pt x="454" y="319"/>
                  </a:lnTo>
                  <a:lnTo>
                    <a:pt x="461" y="297"/>
                  </a:lnTo>
                  <a:lnTo>
                    <a:pt x="467" y="274"/>
                  </a:lnTo>
                  <a:lnTo>
                    <a:pt x="469" y="251"/>
                  </a:lnTo>
                  <a:lnTo>
                    <a:pt x="470" y="227"/>
                  </a:lnTo>
                  <a:lnTo>
                    <a:pt x="468" y="203"/>
                  </a:lnTo>
                  <a:lnTo>
                    <a:pt x="463" y="180"/>
                  </a:lnTo>
                  <a:lnTo>
                    <a:pt x="457" y="158"/>
                  </a:lnTo>
                  <a:lnTo>
                    <a:pt x="449" y="137"/>
                  </a:lnTo>
                  <a:lnTo>
                    <a:pt x="438" y="117"/>
                  </a:lnTo>
                  <a:lnTo>
                    <a:pt x="426" y="98"/>
                  </a:lnTo>
                  <a:lnTo>
                    <a:pt x="412" y="80"/>
                  </a:lnTo>
                  <a:lnTo>
                    <a:pt x="396" y="64"/>
                  </a:lnTo>
                  <a:lnTo>
                    <a:pt x="379" y="49"/>
                  </a:lnTo>
                  <a:lnTo>
                    <a:pt x="361" y="36"/>
                  </a:lnTo>
                  <a:lnTo>
                    <a:pt x="341" y="25"/>
                  </a:lnTo>
                  <a:lnTo>
                    <a:pt x="320" y="15"/>
                  </a:lnTo>
                  <a:lnTo>
                    <a:pt x="298" y="8"/>
                  </a:lnTo>
                  <a:lnTo>
                    <a:pt x="275" y="3"/>
                  </a:lnTo>
                  <a:lnTo>
                    <a:pt x="251" y="0"/>
                  </a:lnTo>
                  <a:lnTo>
                    <a:pt x="227" y="0"/>
                  </a:lnTo>
                  <a:lnTo>
                    <a:pt x="203" y="2"/>
                  </a:lnTo>
                  <a:lnTo>
                    <a:pt x="180" y="6"/>
                  </a:lnTo>
                  <a:lnTo>
                    <a:pt x="158" y="12"/>
                  </a:lnTo>
                  <a:lnTo>
                    <a:pt x="137" y="21"/>
                  </a:lnTo>
                  <a:lnTo>
                    <a:pt x="117" y="31"/>
                  </a:lnTo>
                  <a:lnTo>
                    <a:pt x="98" y="43"/>
                  </a:lnTo>
                  <a:lnTo>
                    <a:pt x="80" y="57"/>
                  </a:lnTo>
                  <a:lnTo>
                    <a:pt x="64" y="73"/>
                  </a:lnTo>
                  <a:lnTo>
                    <a:pt x="49" y="90"/>
                  </a:lnTo>
                  <a:lnTo>
                    <a:pt x="36" y="109"/>
                  </a:lnTo>
                  <a:lnTo>
                    <a:pt x="25" y="128"/>
                  </a:lnTo>
                  <a:lnTo>
                    <a:pt x="15" y="150"/>
                  </a:lnTo>
                  <a:lnTo>
                    <a:pt x="8" y="172"/>
                  </a:lnTo>
                  <a:lnTo>
                    <a:pt x="3" y="195"/>
                  </a:lnTo>
                  <a:lnTo>
                    <a:pt x="0" y="219"/>
                  </a:lnTo>
                  <a:lnTo>
                    <a:pt x="0" y="243"/>
                  </a:lnTo>
                  <a:lnTo>
                    <a:pt x="2" y="266"/>
                  </a:lnTo>
                  <a:lnTo>
                    <a:pt x="6" y="289"/>
                  </a:lnTo>
                  <a:lnTo>
                    <a:pt x="13" y="311"/>
                  </a:lnTo>
                  <a:lnTo>
                    <a:pt x="21" y="332"/>
                  </a:lnTo>
                  <a:lnTo>
                    <a:pt x="31" y="352"/>
                  </a:lnTo>
                  <a:lnTo>
                    <a:pt x="44" y="371"/>
                  </a:lnTo>
                  <a:lnTo>
                    <a:pt x="58" y="389"/>
                  </a:lnTo>
                  <a:lnTo>
                    <a:pt x="73" y="405"/>
                  </a:lnTo>
                  <a:lnTo>
                    <a:pt x="90" y="420"/>
                  </a:lnTo>
                  <a:lnTo>
                    <a:pt x="109" y="433"/>
                  </a:lnTo>
                  <a:lnTo>
                    <a:pt x="129" y="444"/>
                  </a:lnTo>
                  <a:lnTo>
                    <a:pt x="150" y="454"/>
                  </a:lnTo>
                  <a:lnTo>
                    <a:pt x="172" y="461"/>
                  </a:lnTo>
                  <a:lnTo>
                    <a:pt x="195" y="466"/>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4" name="Freeform 68"/>
            <p:cNvSpPr>
              <a:spLocks/>
            </p:cNvSpPr>
            <p:nvPr/>
          </p:nvSpPr>
          <p:spPr bwMode="auto">
            <a:xfrm>
              <a:off x="653" y="2264"/>
              <a:ext cx="37" cy="28"/>
            </a:xfrm>
            <a:custGeom>
              <a:avLst/>
              <a:gdLst>
                <a:gd name="T0" fmla="*/ 9 w 37"/>
                <a:gd name="T1" fmla="*/ 1 h 28"/>
                <a:gd name="T2" fmla="*/ 9 w 37"/>
                <a:gd name="T3" fmla="*/ 2 h 28"/>
                <a:gd name="T4" fmla="*/ 9 w 37"/>
                <a:gd name="T5" fmla="*/ 2 h 28"/>
                <a:gd name="T6" fmla="*/ 9 w 37"/>
                <a:gd name="T7" fmla="*/ 2 h 28"/>
                <a:gd name="T8" fmla="*/ 8 w 37"/>
                <a:gd name="T9" fmla="*/ 2 h 28"/>
                <a:gd name="T10" fmla="*/ 8 w 37"/>
                <a:gd name="T11" fmla="*/ 3 h 28"/>
                <a:gd name="T12" fmla="*/ 8 w 37"/>
                <a:gd name="T13" fmla="*/ 4 h 28"/>
                <a:gd name="T14" fmla="*/ 8 w 37"/>
                <a:gd name="T15" fmla="*/ 5 h 28"/>
                <a:gd name="T16" fmla="*/ 9 w 37"/>
                <a:gd name="T17" fmla="*/ 5 h 28"/>
                <a:gd name="T18" fmla="*/ 9 w 37"/>
                <a:gd name="T19" fmla="*/ 6 h 28"/>
                <a:gd name="T20" fmla="*/ 9 w 37"/>
                <a:gd name="T21" fmla="*/ 6 h 28"/>
                <a:gd name="T22" fmla="*/ 24 w 37"/>
                <a:gd name="T23" fmla="*/ 20 h 28"/>
                <a:gd name="T24" fmla="*/ 25 w 37"/>
                <a:gd name="T25" fmla="*/ 20 h 28"/>
                <a:gd name="T26" fmla="*/ 26 w 37"/>
                <a:gd name="T27" fmla="*/ 20 h 28"/>
                <a:gd name="T28" fmla="*/ 26 w 37"/>
                <a:gd name="T29" fmla="*/ 20 h 28"/>
                <a:gd name="T30" fmla="*/ 27 w 37"/>
                <a:gd name="T31" fmla="*/ 20 h 28"/>
                <a:gd name="T32" fmla="*/ 27 w 37"/>
                <a:gd name="T33" fmla="*/ 19 h 28"/>
                <a:gd name="T34" fmla="*/ 27 w 37"/>
                <a:gd name="T35" fmla="*/ 19 h 28"/>
                <a:gd name="T36" fmla="*/ 28 w 37"/>
                <a:gd name="T37" fmla="*/ 19 h 28"/>
                <a:gd name="T38" fmla="*/ 28 w 37"/>
                <a:gd name="T39" fmla="*/ 18 h 28"/>
                <a:gd name="T40" fmla="*/ 29 w 37"/>
                <a:gd name="T41" fmla="*/ 17 h 28"/>
                <a:gd name="T42" fmla="*/ 30 w 37"/>
                <a:gd name="T43" fmla="*/ 16 h 28"/>
                <a:gd name="T44" fmla="*/ 30 w 37"/>
                <a:gd name="T45" fmla="*/ 16 h 28"/>
                <a:gd name="T46" fmla="*/ 31 w 37"/>
                <a:gd name="T47" fmla="*/ 15 h 28"/>
                <a:gd name="T48" fmla="*/ 32 w 37"/>
                <a:gd name="T49" fmla="*/ 15 h 28"/>
                <a:gd name="T50" fmla="*/ 32 w 37"/>
                <a:gd name="T51" fmla="*/ 14 h 28"/>
                <a:gd name="T52" fmla="*/ 32 w 37"/>
                <a:gd name="T53" fmla="*/ 13 h 28"/>
                <a:gd name="T54" fmla="*/ 33 w 37"/>
                <a:gd name="T55" fmla="*/ 12 h 28"/>
                <a:gd name="T56" fmla="*/ 33 w 37"/>
                <a:gd name="T57" fmla="*/ 11 h 28"/>
                <a:gd name="T58" fmla="*/ 33 w 37"/>
                <a:gd name="T59" fmla="*/ 11 h 28"/>
                <a:gd name="T60" fmla="*/ 33 w 37"/>
                <a:gd name="T61" fmla="*/ 10 h 28"/>
                <a:gd name="T62" fmla="*/ 33 w 37"/>
                <a:gd name="T63" fmla="*/ 9 h 28"/>
                <a:gd name="T64" fmla="*/ 33 w 37"/>
                <a:gd name="T65" fmla="*/ 8 h 28"/>
                <a:gd name="T66" fmla="*/ 32 w 37"/>
                <a:gd name="T67" fmla="*/ 7 h 28"/>
                <a:gd name="T68" fmla="*/ 32 w 37"/>
                <a:gd name="T69" fmla="*/ 6 h 28"/>
                <a:gd name="T70" fmla="*/ 33 w 37"/>
                <a:gd name="T71" fmla="*/ 6 h 28"/>
                <a:gd name="T72" fmla="*/ 36 w 37"/>
                <a:gd name="T73" fmla="*/ 11 h 28"/>
                <a:gd name="T74" fmla="*/ 21 w 37"/>
                <a:gd name="T75" fmla="*/ 27 h 28"/>
                <a:gd name="T76" fmla="*/ 20 w 37"/>
                <a:gd name="T77" fmla="*/ 27 h 28"/>
                <a:gd name="T78" fmla="*/ 21 w 37"/>
                <a:gd name="T79" fmla="*/ 26 h 28"/>
                <a:gd name="T80" fmla="*/ 21 w 37"/>
                <a:gd name="T81" fmla="*/ 25 h 28"/>
                <a:gd name="T82" fmla="*/ 21 w 37"/>
                <a:gd name="T83" fmla="*/ 25 h 28"/>
                <a:gd name="T84" fmla="*/ 21 w 37"/>
                <a:gd name="T85" fmla="*/ 24 h 28"/>
                <a:gd name="T86" fmla="*/ 21 w 37"/>
                <a:gd name="T87" fmla="*/ 23 h 28"/>
                <a:gd name="T88" fmla="*/ 21 w 37"/>
                <a:gd name="T89" fmla="*/ 23 h 28"/>
                <a:gd name="T90" fmla="*/ 21 w 37"/>
                <a:gd name="T91" fmla="*/ 22 h 28"/>
                <a:gd name="T92" fmla="*/ 20 w 37"/>
                <a:gd name="T93" fmla="*/ 22 h 28"/>
                <a:gd name="T94" fmla="*/ 7 w 37"/>
                <a:gd name="T95" fmla="*/ 9 h 28"/>
                <a:gd name="T96" fmla="*/ 6 w 37"/>
                <a:gd name="T97" fmla="*/ 9 h 28"/>
                <a:gd name="T98" fmla="*/ 6 w 37"/>
                <a:gd name="T99" fmla="*/ 8 h 28"/>
                <a:gd name="T100" fmla="*/ 5 w 37"/>
                <a:gd name="T101" fmla="*/ 8 h 28"/>
                <a:gd name="T102" fmla="*/ 4 w 37"/>
                <a:gd name="T103" fmla="*/ 7 h 28"/>
                <a:gd name="T104" fmla="*/ 3 w 37"/>
                <a:gd name="T105" fmla="*/ 7 h 28"/>
                <a:gd name="T106" fmla="*/ 3 w 37"/>
                <a:gd name="T107" fmla="*/ 8 h 28"/>
                <a:gd name="T108" fmla="*/ 3 w 37"/>
                <a:gd name="T109" fmla="*/ 8 h 28"/>
                <a:gd name="T110" fmla="*/ 2 w 37"/>
                <a:gd name="T111" fmla="*/ 8 h 28"/>
                <a:gd name="T112" fmla="*/ 1 w 37"/>
                <a:gd name="T113" fmla="*/ 9 h 28"/>
                <a:gd name="T114" fmla="*/ 0 w 37"/>
                <a:gd name="T115" fmla="*/ 9 h 28"/>
                <a:gd name="T116" fmla="*/ 9 w 37"/>
                <a:gd name="T117" fmla="*/ 0 h 28"/>
                <a:gd name="T118" fmla="*/ 9 w 37"/>
                <a:gd name="T1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 h="28">
                  <a:moveTo>
                    <a:pt x="9" y="1"/>
                  </a:moveTo>
                  <a:lnTo>
                    <a:pt x="9" y="2"/>
                  </a:lnTo>
                  <a:lnTo>
                    <a:pt x="9" y="2"/>
                  </a:lnTo>
                  <a:lnTo>
                    <a:pt x="9" y="2"/>
                  </a:lnTo>
                  <a:lnTo>
                    <a:pt x="8" y="2"/>
                  </a:lnTo>
                  <a:lnTo>
                    <a:pt x="8" y="3"/>
                  </a:lnTo>
                  <a:lnTo>
                    <a:pt x="8" y="4"/>
                  </a:lnTo>
                  <a:lnTo>
                    <a:pt x="8" y="5"/>
                  </a:lnTo>
                  <a:lnTo>
                    <a:pt x="9" y="5"/>
                  </a:lnTo>
                  <a:lnTo>
                    <a:pt x="9" y="6"/>
                  </a:lnTo>
                  <a:lnTo>
                    <a:pt x="9" y="6"/>
                  </a:lnTo>
                  <a:lnTo>
                    <a:pt x="24" y="20"/>
                  </a:lnTo>
                  <a:lnTo>
                    <a:pt x="25" y="20"/>
                  </a:lnTo>
                  <a:lnTo>
                    <a:pt x="26" y="20"/>
                  </a:lnTo>
                  <a:lnTo>
                    <a:pt x="26" y="20"/>
                  </a:lnTo>
                  <a:lnTo>
                    <a:pt x="27" y="20"/>
                  </a:lnTo>
                  <a:lnTo>
                    <a:pt x="27" y="19"/>
                  </a:lnTo>
                  <a:lnTo>
                    <a:pt x="27" y="19"/>
                  </a:lnTo>
                  <a:lnTo>
                    <a:pt x="28" y="19"/>
                  </a:lnTo>
                  <a:lnTo>
                    <a:pt x="28" y="18"/>
                  </a:lnTo>
                  <a:lnTo>
                    <a:pt x="29" y="17"/>
                  </a:lnTo>
                  <a:lnTo>
                    <a:pt x="30" y="16"/>
                  </a:lnTo>
                  <a:lnTo>
                    <a:pt x="30" y="16"/>
                  </a:lnTo>
                  <a:lnTo>
                    <a:pt x="31" y="15"/>
                  </a:lnTo>
                  <a:lnTo>
                    <a:pt x="32" y="15"/>
                  </a:lnTo>
                  <a:lnTo>
                    <a:pt x="32" y="14"/>
                  </a:lnTo>
                  <a:lnTo>
                    <a:pt x="32" y="13"/>
                  </a:lnTo>
                  <a:lnTo>
                    <a:pt x="33" y="12"/>
                  </a:lnTo>
                  <a:lnTo>
                    <a:pt x="33" y="11"/>
                  </a:lnTo>
                  <a:lnTo>
                    <a:pt x="33" y="11"/>
                  </a:lnTo>
                  <a:lnTo>
                    <a:pt x="33" y="10"/>
                  </a:lnTo>
                  <a:lnTo>
                    <a:pt x="33" y="9"/>
                  </a:lnTo>
                  <a:lnTo>
                    <a:pt x="33" y="8"/>
                  </a:lnTo>
                  <a:lnTo>
                    <a:pt x="32" y="7"/>
                  </a:lnTo>
                  <a:lnTo>
                    <a:pt x="32" y="6"/>
                  </a:lnTo>
                  <a:lnTo>
                    <a:pt x="33" y="6"/>
                  </a:lnTo>
                  <a:lnTo>
                    <a:pt x="36" y="11"/>
                  </a:lnTo>
                  <a:lnTo>
                    <a:pt x="21" y="27"/>
                  </a:lnTo>
                  <a:lnTo>
                    <a:pt x="20" y="27"/>
                  </a:lnTo>
                  <a:lnTo>
                    <a:pt x="21" y="26"/>
                  </a:lnTo>
                  <a:lnTo>
                    <a:pt x="21" y="25"/>
                  </a:lnTo>
                  <a:lnTo>
                    <a:pt x="21" y="25"/>
                  </a:lnTo>
                  <a:lnTo>
                    <a:pt x="21" y="24"/>
                  </a:lnTo>
                  <a:lnTo>
                    <a:pt x="21" y="23"/>
                  </a:lnTo>
                  <a:lnTo>
                    <a:pt x="21" y="23"/>
                  </a:lnTo>
                  <a:lnTo>
                    <a:pt x="21" y="22"/>
                  </a:lnTo>
                  <a:lnTo>
                    <a:pt x="20" y="22"/>
                  </a:lnTo>
                  <a:lnTo>
                    <a:pt x="7" y="9"/>
                  </a:lnTo>
                  <a:lnTo>
                    <a:pt x="6" y="9"/>
                  </a:lnTo>
                  <a:lnTo>
                    <a:pt x="6" y="8"/>
                  </a:lnTo>
                  <a:lnTo>
                    <a:pt x="5" y="8"/>
                  </a:lnTo>
                  <a:lnTo>
                    <a:pt x="4" y="7"/>
                  </a:lnTo>
                  <a:lnTo>
                    <a:pt x="3" y="7"/>
                  </a:lnTo>
                  <a:lnTo>
                    <a:pt x="3" y="8"/>
                  </a:lnTo>
                  <a:lnTo>
                    <a:pt x="3" y="8"/>
                  </a:lnTo>
                  <a:lnTo>
                    <a:pt x="2" y="8"/>
                  </a:lnTo>
                  <a:lnTo>
                    <a:pt x="1" y="9"/>
                  </a:lnTo>
                  <a:lnTo>
                    <a:pt x="0" y="9"/>
                  </a:lnTo>
                  <a:lnTo>
                    <a:pt x="9" y="0"/>
                  </a:lnTo>
                  <a:lnTo>
                    <a:pt x="9"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5" name="Freeform 69"/>
            <p:cNvSpPr>
              <a:spLocks/>
            </p:cNvSpPr>
            <p:nvPr/>
          </p:nvSpPr>
          <p:spPr bwMode="auto">
            <a:xfrm>
              <a:off x="693" y="2231"/>
              <a:ext cx="25" cy="30"/>
            </a:xfrm>
            <a:custGeom>
              <a:avLst/>
              <a:gdLst>
                <a:gd name="T0" fmla="*/ 14 w 25"/>
                <a:gd name="T1" fmla="*/ 28 h 30"/>
                <a:gd name="T2" fmla="*/ 14 w 25"/>
                <a:gd name="T3" fmla="*/ 28 h 30"/>
                <a:gd name="T4" fmla="*/ 14 w 25"/>
                <a:gd name="T5" fmla="*/ 27 h 30"/>
                <a:gd name="T6" fmla="*/ 15 w 25"/>
                <a:gd name="T7" fmla="*/ 27 h 30"/>
                <a:gd name="T8" fmla="*/ 15 w 25"/>
                <a:gd name="T9" fmla="*/ 27 h 30"/>
                <a:gd name="T10" fmla="*/ 16 w 25"/>
                <a:gd name="T11" fmla="*/ 27 h 30"/>
                <a:gd name="T12" fmla="*/ 16 w 25"/>
                <a:gd name="T13" fmla="*/ 26 h 30"/>
                <a:gd name="T14" fmla="*/ 16 w 25"/>
                <a:gd name="T15" fmla="*/ 25 h 30"/>
                <a:gd name="T16" fmla="*/ 15 w 25"/>
                <a:gd name="T17" fmla="*/ 24 h 30"/>
                <a:gd name="T18" fmla="*/ 15 w 25"/>
                <a:gd name="T19" fmla="*/ 23 h 30"/>
                <a:gd name="T20" fmla="*/ 6 w 25"/>
                <a:gd name="T21" fmla="*/ 8 h 30"/>
                <a:gd name="T22" fmla="*/ 5 w 25"/>
                <a:gd name="T23" fmla="*/ 7 h 30"/>
                <a:gd name="T24" fmla="*/ 4 w 25"/>
                <a:gd name="T25" fmla="*/ 7 h 30"/>
                <a:gd name="T26" fmla="*/ 3 w 25"/>
                <a:gd name="T27" fmla="*/ 7 h 30"/>
                <a:gd name="T28" fmla="*/ 3 w 25"/>
                <a:gd name="T29" fmla="*/ 6 h 30"/>
                <a:gd name="T30" fmla="*/ 2 w 25"/>
                <a:gd name="T31" fmla="*/ 6 h 30"/>
                <a:gd name="T32" fmla="*/ 2 w 25"/>
                <a:gd name="T33" fmla="*/ 6 h 30"/>
                <a:gd name="T34" fmla="*/ 2 w 25"/>
                <a:gd name="T35" fmla="*/ 7 h 30"/>
                <a:gd name="T36" fmla="*/ 1 w 25"/>
                <a:gd name="T37" fmla="*/ 7 h 30"/>
                <a:gd name="T38" fmla="*/ 0 w 25"/>
                <a:gd name="T39" fmla="*/ 7 h 30"/>
                <a:gd name="T40" fmla="*/ 0 w 25"/>
                <a:gd name="T41" fmla="*/ 7 h 30"/>
                <a:gd name="T42" fmla="*/ 0 w 25"/>
                <a:gd name="T43" fmla="*/ 7 h 30"/>
                <a:gd name="T44" fmla="*/ 9 w 25"/>
                <a:gd name="T45" fmla="*/ 0 h 30"/>
                <a:gd name="T46" fmla="*/ 10 w 25"/>
                <a:gd name="T47" fmla="*/ 0 h 30"/>
                <a:gd name="T48" fmla="*/ 10 w 25"/>
                <a:gd name="T49" fmla="*/ 1 h 30"/>
                <a:gd name="T50" fmla="*/ 9 w 25"/>
                <a:gd name="T51" fmla="*/ 1 h 30"/>
                <a:gd name="T52" fmla="*/ 9 w 25"/>
                <a:gd name="T53" fmla="*/ 2 h 30"/>
                <a:gd name="T54" fmla="*/ 8 w 25"/>
                <a:gd name="T55" fmla="*/ 2 h 30"/>
                <a:gd name="T56" fmla="*/ 8 w 25"/>
                <a:gd name="T57" fmla="*/ 2 h 30"/>
                <a:gd name="T58" fmla="*/ 8 w 25"/>
                <a:gd name="T59" fmla="*/ 3 h 30"/>
                <a:gd name="T60" fmla="*/ 7 w 25"/>
                <a:gd name="T61" fmla="*/ 3 h 30"/>
                <a:gd name="T62" fmla="*/ 7 w 25"/>
                <a:gd name="T63" fmla="*/ 4 h 30"/>
                <a:gd name="T64" fmla="*/ 8 w 25"/>
                <a:gd name="T65" fmla="*/ 4 h 30"/>
                <a:gd name="T66" fmla="*/ 8 w 25"/>
                <a:gd name="T67" fmla="*/ 5 h 30"/>
                <a:gd name="T68" fmla="*/ 8 w 25"/>
                <a:gd name="T69" fmla="*/ 6 h 30"/>
                <a:gd name="T70" fmla="*/ 18 w 25"/>
                <a:gd name="T71" fmla="*/ 21 h 30"/>
                <a:gd name="T72" fmla="*/ 18 w 25"/>
                <a:gd name="T73" fmla="*/ 22 h 30"/>
                <a:gd name="T74" fmla="*/ 19 w 25"/>
                <a:gd name="T75" fmla="*/ 22 h 30"/>
                <a:gd name="T76" fmla="*/ 19 w 25"/>
                <a:gd name="T77" fmla="*/ 22 h 30"/>
                <a:gd name="T78" fmla="*/ 20 w 25"/>
                <a:gd name="T79" fmla="*/ 22 h 30"/>
                <a:gd name="T80" fmla="*/ 21 w 25"/>
                <a:gd name="T81" fmla="*/ 23 h 30"/>
                <a:gd name="T82" fmla="*/ 21 w 25"/>
                <a:gd name="T83" fmla="*/ 22 h 30"/>
                <a:gd name="T84" fmla="*/ 22 w 25"/>
                <a:gd name="T85" fmla="*/ 22 h 30"/>
                <a:gd name="T86" fmla="*/ 22 w 25"/>
                <a:gd name="T87" fmla="*/ 22 h 30"/>
                <a:gd name="T88" fmla="*/ 23 w 25"/>
                <a:gd name="T89" fmla="*/ 22 h 30"/>
                <a:gd name="T90" fmla="*/ 24 w 25"/>
                <a:gd name="T91" fmla="*/ 22 h 30"/>
                <a:gd name="T92" fmla="*/ 24 w 25"/>
                <a:gd name="T93" fmla="*/ 22 h 30"/>
                <a:gd name="T94" fmla="*/ 14 w 25"/>
                <a:gd name="T95" fmla="*/ 29 h 30"/>
                <a:gd name="T96" fmla="*/ 14 w 25"/>
                <a:gd name="T97"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30">
                  <a:moveTo>
                    <a:pt x="14" y="28"/>
                  </a:moveTo>
                  <a:lnTo>
                    <a:pt x="14" y="28"/>
                  </a:lnTo>
                  <a:lnTo>
                    <a:pt x="14" y="27"/>
                  </a:lnTo>
                  <a:lnTo>
                    <a:pt x="15" y="27"/>
                  </a:lnTo>
                  <a:lnTo>
                    <a:pt x="15" y="27"/>
                  </a:lnTo>
                  <a:lnTo>
                    <a:pt x="16" y="27"/>
                  </a:lnTo>
                  <a:lnTo>
                    <a:pt x="16" y="26"/>
                  </a:lnTo>
                  <a:lnTo>
                    <a:pt x="16" y="25"/>
                  </a:lnTo>
                  <a:lnTo>
                    <a:pt x="15" y="24"/>
                  </a:lnTo>
                  <a:lnTo>
                    <a:pt x="15" y="23"/>
                  </a:lnTo>
                  <a:lnTo>
                    <a:pt x="6" y="8"/>
                  </a:lnTo>
                  <a:lnTo>
                    <a:pt x="5" y="7"/>
                  </a:lnTo>
                  <a:lnTo>
                    <a:pt x="4" y="7"/>
                  </a:lnTo>
                  <a:lnTo>
                    <a:pt x="3" y="7"/>
                  </a:lnTo>
                  <a:lnTo>
                    <a:pt x="3" y="6"/>
                  </a:lnTo>
                  <a:lnTo>
                    <a:pt x="2" y="6"/>
                  </a:lnTo>
                  <a:lnTo>
                    <a:pt x="2" y="6"/>
                  </a:lnTo>
                  <a:lnTo>
                    <a:pt x="2" y="7"/>
                  </a:lnTo>
                  <a:lnTo>
                    <a:pt x="1" y="7"/>
                  </a:lnTo>
                  <a:lnTo>
                    <a:pt x="0" y="7"/>
                  </a:lnTo>
                  <a:lnTo>
                    <a:pt x="0" y="7"/>
                  </a:lnTo>
                  <a:lnTo>
                    <a:pt x="0" y="7"/>
                  </a:lnTo>
                  <a:lnTo>
                    <a:pt x="9" y="0"/>
                  </a:lnTo>
                  <a:lnTo>
                    <a:pt x="10" y="0"/>
                  </a:lnTo>
                  <a:lnTo>
                    <a:pt x="10" y="1"/>
                  </a:lnTo>
                  <a:lnTo>
                    <a:pt x="9" y="1"/>
                  </a:lnTo>
                  <a:lnTo>
                    <a:pt x="9" y="2"/>
                  </a:lnTo>
                  <a:lnTo>
                    <a:pt x="8" y="2"/>
                  </a:lnTo>
                  <a:lnTo>
                    <a:pt x="8" y="2"/>
                  </a:lnTo>
                  <a:lnTo>
                    <a:pt x="8" y="3"/>
                  </a:lnTo>
                  <a:lnTo>
                    <a:pt x="7" y="3"/>
                  </a:lnTo>
                  <a:lnTo>
                    <a:pt x="7" y="4"/>
                  </a:lnTo>
                  <a:lnTo>
                    <a:pt x="8" y="4"/>
                  </a:lnTo>
                  <a:lnTo>
                    <a:pt x="8" y="5"/>
                  </a:lnTo>
                  <a:lnTo>
                    <a:pt x="8" y="6"/>
                  </a:lnTo>
                  <a:lnTo>
                    <a:pt x="18" y="21"/>
                  </a:lnTo>
                  <a:lnTo>
                    <a:pt x="18" y="22"/>
                  </a:lnTo>
                  <a:lnTo>
                    <a:pt x="19" y="22"/>
                  </a:lnTo>
                  <a:lnTo>
                    <a:pt x="19" y="22"/>
                  </a:lnTo>
                  <a:lnTo>
                    <a:pt x="20" y="22"/>
                  </a:lnTo>
                  <a:lnTo>
                    <a:pt x="21" y="23"/>
                  </a:lnTo>
                  <a:lnTo>
                    <a:pt x="21" y="22"/>
                  </a:lnTo>
                  <a:lnTo>
                    <a:pt x="22" y="22"/>
                  </a:lnTo>
                  <a:lnTo>
                    <a:pt x="22" y="22"/>
                  </a:lnTo>
                  <a:lnTo>
                    <a:pt x="23" y="22"/>
                  </a:lnTo>
                  <a:lnTo>
                    <a:pt x="24" y="22"/>
                  </a:lnTo>
                  <a:lnTo>
                    <a:pt x="24" y="22"/>
                  </a:lnTo>
                  <a:lnTo>
                    <a:pt x="14" y="29"/>
                  </a:lnTo>
                  <a:lnTo>
                    <a:pt x="14"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6" name="Freeform 70"/>
            <p:cNvSpPr>
              <a:spLocks/>
            </p:cNvSpPr>
            <p:nvPr/>
          </p:nvSpPr>
          <p:spPr bwMode="auto">
            <a:xfrm>
              <a:off x="737" y="2208"/>
              <a:ext cx="30" cy="31"/>
            </a:xfrm>
            <a:custGeom>
              <a:avLst/>
              <a:gdLst>
                <a:gd name="T0" fmla="*/ 11 w 30"/>
                <a:gd name="T1" fmla="*/ 1 h 31"/>
                <a:gd name="T2" fmla="*/ 12 w 30"/>
                <a:gd name="T3" fmla="*/ 0 h 31"/>
                <a:gd name="T4" fmla="*/ 14 w 30"/>
                <a:gd name="T5" fmla="*/ 0 h 31"/>
                <a:gd name="T6" fmla="*/ 16 w 30"/>
                <a:gd name="T7" fmla="*/ 0 h 31"/>
                <a:gd name="T8" fmla="*/ 17 w 30"/>
                <a:gd name="T9" fmla="*/ 0 h 31"/>
                <a:gd name="T10" fmla="*/ 19 w 30"/>
                <a:gd name="T11" fmla="*/ 0 h 31"/>
                <a:gd name="T12" fmla="*/ 21 w 30"/>
                <a:gd name="T13" fmla="*/ 1 h 31"/>
                <a:gd name="T14" fmla="*/ 22 w 30"/>
                <a:gd name="T15" fmla="*/ 3 h 31"/>
                <a:gd name="T16" fmla="*/ 23 w 30"/>
                <a:gd name="T17" fmla="*/ 4 h 31"/>
                <a:gd name="T18" fmla="*/ 24 w 30"/>
                <a:gd name="T19" fmla="*/ 6 h 31"/>
                <a:gd name="T20" fmla="*/ 23 w 30"/>
                <a:gd name="T21" fmla="*/ 8 h 31"/>
                <a:gd name="T22" fmla="*/ 22 w 30"/>
                <a:gd name="T23" fmla="*/ 9 h 31"/>
                <a:gd name="T24" fmla="*/ 21 w 30"/>
                <a:gd name="T25" fmla="*/ 10 h 31"/>
                <a:gd name="T26" fmla="*/ 20 w 30"/>
                <a:gd name="T27" fmla="*/ 11 h 31"/>
                <a:gd name="T28" fmla="*/ 22 w 30"/>
                <a:gd name="T29" fmla="*/ 12 h 31"/>
                <a:gd name="T30" fmla="*/ 23 w 30"/>
                <a:gd name="T31" fmla="*/ 12 h 31"/>
                <a:gd name="T32" fmla="*/ 25 w 30"/>
                <a:gd name="T33" fmla="*/ 12 h 31"/>
                <a:gd name="T34" fmla="*/ 27 w 30"/>
                <a:gd name="T35" fmla="*/ 13 h 31"/>
                <a:gd name="T36" fmla="*/ 27 w 30"/>
                <a:gd name="T37" fmla="*/ 13 h 31"/>
                <a:gd name="T38" fmla="*/ 28 w 30"/>
                <a:gd name="T39" fmla="*/ 14 h 31"/>
                <a:gd name="T40" fmla="*/ 29 w 30"/>
                <a:gd name="T41" fmla="*/ 16 h 31"/>
                <a:gd name="T42" fmla="*/ 29 w 30"/>
                <a:gd name="T43" fmla="*/ 18 h 31"/>
                <a:gd name="T44" fmla="*/ 29 w 30"/>
                <a:gd name="T45" fmla="*/ 19 h 31"/>
                <a:gd name="T46" fmla="*/ 29 w 30"/>
                <a:gd name="T47" fmla="*/ 21 h 31"/>
                <a:gd name="T48" fmla="*/ 27 w 30"/>
                <a:gd name="T49" fmla="*/ 22 h 31"/>
                <a:gd name="T50" fmla="*/ 27 w 30"/>
                <a:gd name="T51" fmla="*/ 23 h 31"/>
                <a:gd name="T52" fmla="*/ 24 w 30"/>
                <a:gd name="T53" fmla="*/ 25 h 31"/>
                <a:gd name="T54" fmla="*/ 22 w 30"/>
                <a:gd name="T55" fmla="*/ 27 h 31"/>
                <a:gd name="T56" fmla="*/ 8 w 30"/>
                <a:gd name="T57" fmla="*/ 29 h 31"/>
                <a:gd name="T58" fmla="*/ 10 w 30"/>
                <a:gd name="T59" fmla="*/ 29 h 31"/>
                <a:gd name="T60" fmla="*/ 12 w 30"/>
                <a:gd name="T61" fmla="*/ 28 h 31"/>
                <a:gd name="T62" fmla="*/ 12 w 30"/>
                <a:gd name="T63" fmla="*/ 27 h 31"/>
                <a:gd name="T64" fmla="*/ 11 w 30"/>
                <a:gd name="T65" fmla="*/ 25 h 31"/>
                <a:gd name="T66" fmla="*/ 5 w 30"/>
                <a:gd name="T67" fmla="*/ 7 h 31"/>
                <a:gd name="T68" fmla="*/ 4 w 30"/>
                <a:gd name="T69" fmla="*/ 6 h 31"/>
                <a:gd name="T70" fmla="*/ 3 w 30"/>
                <a:gd name="T71" fmla="*/ 5 h 31"/>
                <a:gd name="T72" fmla="*/ 2 w 30"/>
                <a:gd name="T73" fmla="*/ 5 h 31"/>
                <a:gd name="T74" fmla="*/ 0 w 30"/>
                <a:gd name="T75"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31">
                  <a:moveTo>
                    <a:pt x="0" y="4"/>
                  </a:moveTo>
                  <a:lnTo>
                    <a:pt x="11" y="1"/>
                  </a:lnTo>
                  <a:lnTo>
                    <a:pt x="12" y="1"/>
                  </a:lnTo>
                  <a:lnTo>
                    <a:pt x="12" y="0"/>
                  </a:lnTo>
                  <a:lnTo>
                    <a:pt x="13" y="0"/>
                  </a:lnTo>
                  <a:lnTo>
                    <a:pt x="14" y="0"/>
                  </a:lnTo>
                  <a:lnTo>
                    <a:pt x="15" y="0"/>
                  </a:lnTo>
                  <a:lnTo>
                    <a:pt x="16" y="0"/>
                  </a:lnTo>
                  <a:lnTo>
                    <a:pt x="17" y="0"/>
                  </a:lnTo>
                  <a:lnTo>
                    <a:pt x="17" y="0"/>
                  </a:lnTo>
                  <a:lnTo>
                    <a:pt x="18" y="0"/>
                  </a:lnTo>
                  <a:lnTo>
                    <a:pt x="19" y="0"/>
                  </a:lnTo>
                  <a:lnTo>
                    <a:pt x="20" y="1"/>
                  </a:lnTo>
                  <a:lnTo>
                    <a:pt x="21" y="1"/>
                  </a:lnTo>
                  <a:lnTo>
                    <a:pt x="22" y="2"/>
                  </a:lnTo>
                  <a:lnTo>
                    <a:pt x="22" y="3"/>
                  </a:lnTo>
                  <a:lnTo>
                    <a:pt x="23" y="3"/>
                  </a:lnTo>
                  <a:lnTo>
                    <a:pt x="23" y="4"/>
                  </a:lnTo>
                  <a:lnTo>
                    <a:pt x="24" y="5"/>
                  </a:lnTo>
                  <a:lnTo>
                    <a:pt x="24" y="6"/>
                  </a:lnTo>
                  <a:lnTo>
                    <a:pt x="24" y="7"/>
                  </a:lnTo>
                  <a:lnTo>
                    <a:pt x="23" y="8"/>
                  </a:lnTo>
                  <a:lnTo>
                    <a:pt x="23" y="8"/>
                  </a:lnTo>
                  <a:lnTo>
                    <a:pt x="22" y="9"/>
                  </a:lnTo>
                  <a:lnTo>
                    <a:pt x="22" y="10"/>
                  </a:lnTo>
                  <a:lnTo>
                    <a:pt x="21" y="10"/>
                  </a:lnTo>
                  <a:lnTo>
                    <a:pt x="21" y="11"/>
                  </a:lnTo>
                  <a:lnTo>
                    <a:pt x="20" y="11"/>
                  </a:lnTo>
                  <a:lnTo>
                    <a:pt x="21" y="11"/>
                  </a:lnTo>
                  <a:lnTo>
                    <a:pt x="22" y="12"/>
                  </a:lnTo>
                  <a:lnTo>
                    <a:pt x="22" y="12"/>
                  </a:lnTo>
                  <a:lnTo>
                    <a:pt x="23" y="12"/>
                  </a:lnTo>
                  <a:lnTo>
                    <a:pt x="24" y="12"/>
                  </a:lnTo>
                  <a:lnTo>
                    <a:pt x="25" y="12"/>
                  </a:lnTo>
                  <a:lnTo>
                    <a:pt x="26" y="13"/>
                  </a:lnTo>
                  <a:lnTo>
                    <a:pt x="27" y="13"/>
                  </a:lnTo>
                  <a:lnTo>
                    <a:pt x="27" y="13"/>
                  </a:lnTo>
                  <a:lnTo>
                    <a:pt x="27" y="13"/>
                  </a:lnTo>
                  <a:lnTo>
                    <a:pt x="27" y="14"/>
                  </a:lnTo>
                  <a:lnTo>
                    <a:pt x="28" y="14"/>
                  </a:lnTo>
                  <a:lnTo>
                    <a:pt x="28" y="15"/>
                  </a:lnTo>
                  <a:lnTo>
                    <a:pt x="29" y="16"/>
                  </a:lnTo>
                  <a:lnTo>
                    <a:pt x="29" y="17"/>
                  </a:lnTo>
                  <a:lnTo>
                    <a:pt x="29" y="18"/>
                  </a:lnTo>
                  <a:lnTo>
                    <a:pt x="29" y="18"/>
                  </a:lnTo>
                  <a:lnTo>
                    <a:pt x="29" y="19"/>
                  </a:lnTo>
                  <a:lnTo>
                    <a:pt x="29" y="20"/>
                  </a:lnTo>
                  <a:lnTo>
                    <a:pt x="29" y="21"/>
                  </a:lnTo>
                  <a:lnTo>
                    <a:pt x="28" y="22"/>
                  </a:lnTo>
                  <a:lnTo>
                    <a:pt x="27" y="22"/>
                  </a:lnTo>
                  <a:lnTo>
                    <a:pt x="27" y="23"/>
                  </a:lnTo>
                  <a:lnTo>
                    <a:pt x="27" y="23"/>
                  </a:lnTo>
                  <a:lnTo>
                    <a:pt x="26" y="24"/>
                  </a:lnTo>
                  <a:lnTo>
                    <a:pt x="24" y="25"/>
                  </a:lnTo>
                  <a:lnTo>
                    <a:pt x="22" y="26"/>
                  </a:lnTo>
                  <a:lnTo>
                    <a:pt x="22" y="27"/>
                  </a:lnTo>
                  <a:lnTo>
                    <a:pt x="8" y="30"/>
                  </a:lnTo>
                  <a:lnTo>
                    <a:pt x="8" y="29"/>
                  </a:lnTo>
                  <a:lnTo>
                    <a:pt x="9" y="29"/>
                  </a:lnTo>
                  <a:lnTo>
                    <a:pt x="10" y="29"/>
                  </a:lnTo>
                  <a:lnTo>
                    <a:pt x="11" y="28"/>
                  </a:lnTo>
                  <a:lnTo>
                    <a:pt x="12" y="28"/>
                  </a:lnTo>
                  <a:lnTo>
                    <a:pt x="12" y="28"/>
                  </a:lnTo>
                  <a:lnTo>
                    <a:pt x="12" y="27"/>
                  </a:lnTo>
                  <a:lnTo>
                    <a:pt x="11" y="26"/>
                  </a:lnTo>
                  <a:lnTo>
                    <a:pt x="11" y="25"/>
                  </a:lnTo>
                  <a:lnTo>
                    <a:pt x="5" y="8"/>
                  </a:lnTo>
                  <a:lnTo>
                    <a:pt x="5" y="7"/>
                  </a:lnTo>
                  <a:lnTo>
                    <a:pt x="5" y="6"/>
                  </a:lnTo>
                  <a:lnTo>
                    <a:pt x="4" y="6"/>
                  </a:lnTo>
                  <a:lnTo>
                    <a:pt x="4" y="5"/>
                  </a:lnTo>
                  <a:lnTo>
                    <a:pt x="3" y="5"/>
                  </a:lnTo>
                  <a:lnTo>
                    <a:pt x="2" y="5"/>
                  </a:lnTo>
                  <a:lnTo>
                    <a:pt x="2" y="5"/>
                  </a:lnTo>
                  <a:lnTo>
                    <a:pt x="1" y="5"/>
                  </a:lnTo>
                  <a:lnTo>
                    <a:pt x="0" y="5"/>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7" name="Freeform 71"/>
            <p:cNvSpPr>
              <a:spLocks/>
            </p:cNvSpPr>
            <p:nvPr/>
          </p:nvSpPr>
          <p:spPr bwMode="auto">
            <a:xfrm>
              <a:off x="752" y="2224"/>
              <a:ext cx="10" cy="10"/>
            </a:xfrm>
            <a:custGeom>
              <a:avLst/>
              <a:gdLst>
                <a:gd name="T0" fmla="*/ 2 w 10"/>
                <a:gd name="T1" fmla="*/ 8 h 10"/>
                <a:gd name="T2" fmla="*/ 2 w 10"/>
                <a:gd name="T3" fmla="*/ 8 h 10"/>
                <a:gd name="T4" fmla="*/ 2 w 10"/>
                <a:gd name="T5" fmla="*/ 8 h 10"/>
                <a:gd name="T6" fmla="*/ 2 w 10"/>
                <a:gd name="T7" fmla="*/ 9 h 10"/>
                <a:gd name="T8" fmla="*/ 3 w 10"/>
                <a:gd name="T9" fmla="*/ 9 h 10"/>
                <a:gd name="T10" fmla="*/ 4 w 10"/>
                <a:gd name="T11" fmla="*/ 9 h 10"/>
                <a:gd name="T12" fmla="*/ 4 w 10"/>
                <a:gd name="T13" fmla="*/ 9 h 10"/>
                <a:gd name="T14" fmla="*/ 5 w 10"/>
                <a:gd name="T15" fmla="*/ 9 h 10"/>
                <a:gd name="T16" fmla="*/ 5 w 10"/>
                <a:gd name="T17" fmla="*/ 8 h 10"/>
                <a:gd name="T18" fmla="*/ 6 w 10"/>
                <a:gd name="T19" fmla="*/ 8 h 10"/>
                <a:gd name="T20" fmla="*/ 7 w 10"/>
                <a:gd name="T21" fmla="*/ 8 h 10"/>
                <a:gd name="T22" fmla="*/ 7 w 10"/>
                <a:gd name="T23" fmla="*/ 8 h 10"/>
                <a:gd name="T24" fmla="*/ 7 w 10"/>
                <a:gd name="T25" fmla="*/ 7 h 10"/>
                <a:gd name="T26" fmla="*/ 8 w 10"/>
                <a:gd name="T27" fmla="*/ 7 h 10"/>
                <a:gd name="T28" fmla="*/ 8 w 10"/>
                <a:gd name="T29" fmla="*/ 7 h 10"/>
                <a:gd name="T30" fmla="*/ 8 w 10"/>
                <a:gd name="T31" fmla="*/ 6 h 10"/>
                <a:gd name="T32" fmla="*/ 8 w 10"/>
                <a:gd name="T33" fmla="*/ 5 h 10"/>
                <a:gd name="T34" fmla="*/ 9 w 10"/>
                <a:gd name="T35" fmla="*/ 5 h 10"/>
                <a:gd name="T36" fmla="*/ 9 w 10"/>
                <a:gd name="T37" fmla="*/ 4 h 10"/>
                <a:gd name="T38" fmla="*/ 8 w 10"/>
                <a:gd name="T39" fmla="*/ 4 h 10"/>
                <a:gd name="T40" fmla="*/ 8 w 10"/>
                <a:gd name="T41" fmla="*/ 3 h 10"/>
                <a:gd name="T42" fmla="*/ 8 w 10"/>
                <a:gd name="T43" fmla="*/ 2 h 10"/>
                <a:gd name="T44" fmla="*/ 8 w 10"/>
                <a:gd name="T45" fmla="*/ 2 h 10"/>
                <a:gd name="T46" fmla="*/ 8 w 10"/>
                <a:gd name="T47" fmla="*/ 2 h 10"/>
                <a:gd name="T48" fmla="*/ 8 w 10"/>
                <a:gd name="T49" fmla="*/ 1 h 10"/>
                <a:gd name="T50" fmla="*/ 7 w 10"/>
                <a:gd name="T51" fmla="*/ 1 h 10"/>
                <a:gd name="T52" fmla="*/ 7 w 10"/>
                <a:gd name="T53" fmla="*/ 1 h 10"/>
                <a:gd name="T54" fmla="*/ 7 w 10"/>
                <a:gd name="T55" fmla="*/ 1 h 10"/>
                <a:gd name="T56" fmla="*/ 6 w 10"/>
                <a:gd name="T57" fmla="*/ 1 h 10"/>
                <a:gd name="T58" fmla="*/ 6 w 10"/>
                <a:gd name="T59" fmla="*/ 0 h 10"/>
                <a:gd name="T60" fmla="*/ 5 w 10"/>
                <a:gd name="T61" fmla="*/ 0 h 10"/>
                <a:gd name="T62" fmla="*/ 5 w 10"/>
                <a:gd name="T63" fmla="*/ 0 h 10"/>
                <a:gd name="T64" fmla="*/ 4 w 10"/>
                <a:gd name="T65" fmla="*/ 0 h 10"/>
                <a:gd name="T66" fmla="*/ 4 w 10"/>
                <a:gd name="T67" fmla="*/ 0 h 10"/>
                <a:gd name="T68" fmla="*/ 3 w 10"/>
                <a:gd name="T69" fmla="*/ 0 h 10"/>
                <a:gd name="T70" fmla="*/ 2 w 10"/>
                <a:gd name="T71" fmla="*/ 0 h 10"/>
                <a:gd name="T72" fmla="*/ 2 w 10"/>
                <a:gd name="T73" fmla="*/ 1 h 10"/>
                <a:gd name="T74" fmla="*/ 2 w 10"/>
                <a:gd name="T75" fmla="*/ 1 h 10"/>
                <a:gd name="T76" fmla="*/ 1 w 10"/>
                <a:gd name="T77" fmla="*/ 1 h 10"/>
                <a:gd name="T78" fmla="*/ 1 w 10"/>
                <a:gd name="T79" fmla="*/ 1 h 10"/>
                <a:gd name="T80" fmla="*/ 0 w 10"/>
                <a:gd name="T81" fmla="*/ 1 h 10"/>
                <a:gd name="T82" fmla="*/ 2 w 10"/>
                <a:gd name="T83"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 h="10">
                  <a:moveTo>
                    <a:pt x="2" y="8"/>
                  </a:moveTo>
                  <a:lnTo>
                    <a:pt x="2" y="8"/>
                  </a:lnTo>
                  <a:lnTo>
                    <a:pt x="2" y="8"/>
                  </a:lnTo>
                  <a:lnTo>
                    <a:pt x="2" y="9"/>
                  </a:lnTo>
                  <a:lnTo>
                    <a:pt x="3" y="9"/>
                  </a:lnTo>
                  <a:lnTo>
                    <a:pt x="4" y="9"/>
                  </a:lnTo>
                  <a:lnTo>
                    <a:pt x="4" y="9"/>
                  </a:lnTo>
                  <a:lnTo>
                    <a:pt x="5" y="9"/>
                  </a:lnTo>
                  <a:lnTo>
                    <a:pt x="5" y="8"/>
                  </a:lnTo>
                  <a:lnTo>
                    <a:pt x="6" y="8"/>
                  </a:lnTo>
                  <a:lnTo>
                    <a:pt x="7" y="8"/>
                  </a:lnTo>
                  <a:lnTo>
                    <a:pt x="7" y="8"/>
                  </a:lnTo>
                  <a:lnTo>
                    <a:pt x="7" y="7"/>
                  </a:lnTo>
                  <a:lnTo>
                    <a:pt x="8" y="7"/>
                  </a:lnTo>
                  <a:lnTo>
                    <a:pt x="8" y="7"/>
                  </a:lnTo>
                  <a:lnTo>
                    <a:pt x="8" y="6"/>
                  </a:lnTo>
                  <a:lnTo>
                    <a:pt x="8" y="5"/>
                  </a:lnTo>
                  <a:lnTo>
                    <a:pt x="9" y="5"/>
                  </a:lnTo>
                  <a:lnTo>
                    <a:pt x="9" y="4"/>
                  </a:lnTo>
                  <a:lnTo>
                    <a:pt x="8" y="4"/>
                  </a:lnTo>
                  <a:lnTo>
                    <a:pt x="8" y="3"/>
                  </a:lnTo>
                  <a:lnTo>
                    <a:pt x="8" y="2"/>
                  </a:lnTo>
                  <a:lnTo>
                    <a:pt x="8" y="2"/>
                  </a:lnTo>
                  <a:lnTo>
                    <a:pt x="8" y="2"/>
                  </a:lnTo>
                  <a:lnTo>
                    <a:pt x="8" y="1"/>
                  </a:lnTo>
                  <a:lnTo>
                    <a:pt x="7" y="1"/>
                  </a:lnTo>
                  <a:lnTo>
                    <a:pt x="7" y="1"/>
                  </a:lnTo>
                  <a:lnTo>
                    <a:pt x="7" y="1"/>
                  </a:lnTo>
                  <a:lnTo>
                    <a:pt x="6" y="1"/>
                  </a:lnTo>
                  <a:lnTo>
                    <a:pt x="6" y="0"/>
                  </a:lnTo>
                  <a:lnTo>
                    <a:pt x="5" y="0"/>
                  </a:lnTo>
                  <a:lnTo>
                    <a:pt x="5" y="0"/>
                  </a:lnTo>
                  <a:lnTo>
                    <a:pt x="4" y="0"/>
                  </a:lnTo>
                  <a:lnTo>
                    <a:pt x="4" y="0"/>
                  </a:lnTo>
                  <a:lnTo>
                    <a:pt x="3" y="0"/>
                  </a:lnTo>
                  <a:lnTo>
                    <a:pt x="2" y="0"/>
                  </a:lnTo>
                  <a:lnTo>
                    <a:pt x="2" y="1"/>
                  </a:lnTo>
                  <a:lnTo>
                    <a:pt x="2" y="1"/>
                  </a:lnTo>
                  <a:lnTo>
                    <a:pt x="1" y="1"/>
                  </a:lnTo>
                  <a:lnTo>
                    <a:pt x="1" y="1"/>
                  </a:lnTo>
                  <a:lnTo>
                    <a:pt x="0" y="1"/>
                  </a:lnTo>
                  <a:lnTo>
                    <a:pt x="2"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8" name="Freeform 72"/>
            <p:cNvSpPr>
              <a:spLocks/>
            </p:cNvSpPr>
            <p:nvPr/>
          </p:nvSpPr>
          <p:spPr bwMode="auto">
            <a:xfrm>
              <a:off x="747" y="2210"/>
              <a:ext cx="9" cy="9"/>
            </a:xfrm>
            <a:custGeom>
              <a:avLst/>
              <a:gdLst>
                <a:gd name="T0" fmla="*/ 2 w 9"/>
                <a:gd name="T1" fmla="*/ 8 h 9"/>
                <a:gd name="T2" fmla="*/ 5 w 9"/>
                <a:gd name="T3" fmla="*/ 7 h 9"/>
                <a:gd name="T4" fmla="*/ 5 w 9"/>
                <a:gd name="T5" fmla="*/ 7 h 9"/>
                <a:gd name="T6" fmla="*/ 6 w 9"/>
                <a:gd name="T7" fmla="*/ 7 h 9"/>
                <a:gd name="T8" fmla="*/ 6 w 9"/>
                <a:gd name="T9" fmla="*/ 7 h 9"/>
                <a:gd name="T10" fmla="*/ 6 w 9"/>
                <a:gd name="T11" fmla="*/ 6 h 9"/>
                <a:gd name="T12" fmla="*/ 7 w 9"/>
                <a:gd name="T13" fmla="*/ 6 h 9"/>
                <a:gd name="T14" fmla="*/ 7 w 9"/>
                <a:gd name="T15" fmla="*/ 6 h 9"/>
                <a:gd name="T16" fmla="*/ 8 w 9"/>
                <a:gd name="T17" fmla="*/ 5 h 9"/>
                <a:gd name="T18" fmla="*/ 8 w 9"/>
                <a:gd name="T19" fmla="*/ 5 h 9"/>
                <a:gd name="T20" fmla="*/ 8 w 9"/>
                <a:gd name="T21" fmla="*/ 4 h 9"/>
                <a:gd name="T22" fmla="*/ 8 w 9"/>
                <a:gd name="T23" fmla="*/ 3 h 9"/>
                <a:gd name="T24" fmla="*/ 8 w 9"/>
                <a:gd name="T25" fmla="*/ 3 h 9"/>
                <a:gd name="T26" fmla="*/ 7 w 9"/>
                <a:gd name="T27" fmla="*/ 2 h 9"/>
                <a:gd name="T28" fmla="*/ 7 w 9"/>
                <a:gd name="T29" fmla="*/ 2 h 9"/>
                <a:gd name="T30" fmla="*/ 7 w 9"/>
                <a:gd name="T31" fmla="*/ 1 h 9"/>
                <a:gd name="T32" fmla="*/ 6 w 9"/>
                <a:gd name="T33" fmla="*/ 1 h 9"/>
                <a:gd name="T34" fmla="*/ 6 w 9"/>
                <a:gd name="T35" fmla="*/ 1 h 9"/>
                <a:gd name="T36" fmla="*/ 6 w 9"/>
                <a:gd name="T37" fmla="*/ 0 h 9"/>
                <a:gd name="T38" fmla="*/ 5 w 9"/>
                <a:gd name="T39" fmla="*/ 0 h 9"/>
                <a:gd name="T40" fmla="*/ 5 w 9"/>
                <a:gd name="T41" fmla="*/ 0 h 9"/>
                <a:gd name="T42" fmla="*/ 4 w 9"/>
                <a:gd name="T43" fmla="*/ 0 h 9"/>
                <a:gd name="T44" fmla="*/ 3 w 9"/>
                <a:gd name="T45" fmla="*/ 0 h 9"/>
                <a:gd name="T46" fmla="*/ 3 w 9"/>
                <a:gd name="T47" fmla="*/ 0 h 9"/>
                <a:gd name="T48" fmla="*/ 2 w 9"/>
                <a:gd name="T49" fmla="*/ 0 h 9"/>
                <a:gd name="T50" fmla="*/ 2 w 9"/>
                <a:gd name="T51" fmla="*/ 1 h 9"/>
                <a:gd name="T52" fmla="*/ 1 w 9"/>
                <a:gd name="T53" fmla="*/ 1 h 9"/>
                <a:gd name="T54" fmla="*/ 1 w 9"/>
                <a:gd name="T55" fmla="*/ 1 h 9"/>
                <a:gd name="T56" fmla="*/ 1 w 9"/>
                <a:gd name="T57" fmla="*/ 1 h 9"/>
                <a:gd name="T58" fmla="*/ 0 w 9"/>
                <a:gd name="T59" fmla="*/ 1 h 9"/>
                <a:gd name="T60" fmla="*/ 0 w 9"/>
                <a:gd name="T61" fmla="*/ 2 h 9"/>
                <a:gd name="T62" fmla="*/ 2 w 9"/>
                <a:gd name="T6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 h="9">
                  <a:moveTo>
                    <a:pt x="2" y="8"/>
                  </a:moveTo>
                  <a:lnTo>
                    <a:pt x="5" y="7"/>
                  </a:lnTo>
                  <a:lnTo>
                    <a:pt x="5" y="7"/>
                  </a:lnTo>
                  <a:lnTo>
                    <a:pt x="6" y="7"/>
                  </a:lnTo>
                  <a:lnTo>
                    <a:pt x="6" y="7"/>
                  </a:lnTo>
                  <a:lnTo>
                    <a:pt x="6" y="6"/>
                  </a:lnTo>
                  <a:lnTo>
                    <a:pt x="7" y="6"/>
                  </a:lnTo>
                  <a:lnTo>
                    <a:pt x="7" y="6"/>
                  </a:lnTo>
                  <a:lnTo>
                    <a:pt x="8" y="5"/>
                  </a:lnTo>
                  <a:lnTo>
                    <a:pt x="8" y="5"/>
                  </a:lnTo>
                  <a:lnTo>
                    <a:pt x="8" y="4"/>
                  </a:lnTo>
                  <a:lnTo>
                    <a:pt x="8" y="3"/>
                  </a:lnTo>
                  <a:lnTo>
                    <a:pt x="8" y="3"/>
                  </a:lnTo>
                  <a:lnTo>
                    <a:pt x="7" y="2"/>
                  </a:lnTo>
                  <a:lnTo>
                    <a:pt x="7" y="2"/>
                  </a:lnTo>
                  <a:lnTo>
                    <a:pt x="7" y="1"/>
                  </a:lnTo>
                  <a:lnTo>
                    <a:pt x="6" y="1"/>
                  </a:lnTo>
                  <a:lnTo>
                    <a:pt x="6" y="1"/>
                  </a:lnTo>
                  <a:lnTo>
                    <a:pt x="6" y="0"/>
                  </a:lnTo>
                  <a:lnTo>
                    <a:pt x="5" y="0"/>
                  </a:lnTo>
                  <a:lnTo>
                    <a:pt x="5" y="0"/>
                  </a:lnTo>
                  <a:lnTo>
                    <a:pt x="4" y="0"/>
                  </a:lnTo>
                  <a:lnTo>
                    <a:pt x="3" y="0"/>
                  </a:lnTo>
                  <a:lnTo>
                    <a:pt x="3" y="0"/>
                  </a:lnTo>
                  <a:lnTo>
                    <a:pt x="2" y="0"/>
                  </a:lnTo>
                  <a:lnTo>
                    <a:pt x="2" y="1"/>
                  </a:lnTo>
                  <a:lnTo>
                    <a:pt x="1" y="1"/>
                  </a:lnTo>
                  <a:lnTo>
                    <a:pt x="1" y="1"/>
                  </a:lnTo>
                  <a:lnTo>
                    <a:pt x="1" y="1"/>
                  </a:lnTo>
                  <a:lnTo>
                    <a:pt x="0" y="1"/>
                  </a:lnTo>
                  <a:lnTo>
                    <a:pt x="0" y="2"/>
                  </a:lnTo>
                  <a:lnTo>
                    <a:pt x="2"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29" name="Freeform 73"/>
            <p:cNvSpPr>
              <a:spLocks/>
            </p:cNvSpPr>
            <p:nvPr/>
          </p:nvSpPr>
          <p:spPr bwMode="auto">
            <a:xfrm>
              <a:off x="802" y="2197"/>
              <a:ext cx="25" cy="29"/>
            </a:xfrm>
            <a:custGeom>
              <a:avLst/>
              <a:gdLst>
                <a:gd name="T0" fmla="*/ 1 w 25"/>
                <a:gd name="T1" fmla="*/ 28 h 29"/>
                <a:gd name="T2" fmla="*/ 1 w 25"/>
                <a:gd name="T3" fmla="*/ 26 h 29"/>
                <a:gd name="T4" fmla="*/ 2 w 25"/>
                <a:gd name="T5" fmla="*/ 26 h 29"/>
                <a:gd name="T6" fmla="*/ 4 w 25"/>
                <a:gd name="T7" fmla="*/ 26 h 29"/>
                <a:gd name="T8" fmla="*/ 4 w 25"/>
                <a:gd name="T9" fmla="*/ 24 h 29"/>
                <a:gd name="T10" fmla="*/ 3 w 25"/>
                <a:gd name="T11" fmla="*/ 4 h 29"/>
                <a:gd name="T12" fmla="*/ 3 w 25"/>
                <a:gd name="T13" fmla="*/ 2 h 29"/>
                <a:gd name="T14" fmla="*/ 2 w 25"/>
                <a:gd name="T15" fmla="*/ 2 h 29"/>
                <a:gd name="T16" fmla="*/ 1 w 25"/>
                <a:gd name="T17" fmla="*/ 2 h 29"/>
                <a:gd name="T18" fmla="*/ 0 w 25"/>
                <a:gd name="T19" fmla="*/ 1 h 29"/>
                <a:gd name="T20" fmla="*/ 21 w 25"/>
                <a:gd name="T21" fmla="*/ 6 h 29"/>
                <a:gd name="T22" fmla="*/ 20 w 25"/>
                <a:gd name="T23" fmla="*/ 5 h 29"/>
                <a:gd name="T24" fmla="*/ 19 w 25"/>
                <a:gd name="T25" fmla="*/ 3 h 29"/>
                <a:gd name="T26" fmla="*/ 18 w 25"/>
                <a:gd name="T27" fmla="*/ 2 h 29"/>
                <a:gd name="T28" fmla="*/ 18 w 25"/>
                <a:gd name="T29" fmla="*/ 2 h 29"/>
                <a:gd name="T30" fmla="*/ 16 w 25"/>
                <a:gd name="T31" fmla="*/ 2 h 29"/>
                <a:gd name="T32" fmla="*/ 14 w 25"/>
                <a:gd name="T33" fmla="*/ 2 h 29"/>
                <a:gd name="T34" fmla="*/ 8 w 25"/>
                <a:gd name="T35" fmla="*/ 2 h 29"/>
                <a:gd name="T36" fmla="*/ 8 w 25"/>
                <a:gd name="T37" fmla="*/ 12 h 29"/>
                <a:gd name="T38" fmla="*/ 15 w 25"/>
                <a:gd name="T39" fmla="*/ 12 h 29"/>
                <a:gd name="T40" fmla="*/ 17 w 25"/>
                <a:gd name="T41" fmla="*/ 12 h 29"/>
                <a:gd name="T42" fmla="*/ 18 w 25"/>
                <a:gd name="T43" fmla="*/ 10 h 29"/>
                <a:gd name="T44" fmla="*/ 18 w 25"/>
                <a:gd name="T45" fmla="*/ 8 h 29"/>
                <a:gd name="T46" fmla="*/ 19 w 25"/>
                <a:gd name="T47" fmla="*/ 18 h 29"/>
                <a:gd name="T48" fmla="*/ 18 w 25"/>
                <a:gd name="T49" fmla="*/ 17 h 29"/>
                <a:gd name="T50" fmla="*/ 18 w 25"/>
                <a:gd name="T51" fmla="*/ 16 h 29"/>
                <a:gd name="T52" fmla="*/ 17 w 25"/>
                <a:gd name="T53" fmla="*/ 15 h 29"/>
                <a:gd name="T54" fmla="*/ 16 w 25"/>
                <a:gd name="T55" fmla="*/ 14 h 29"/>
                <a:gd name="T56" fmla="*/ 14 w 25"/>
                <a:gd name="T57" fmla="*/ 14 h 29"/>
                <a:gd name="T58" fmla="*/ 8 w 25"/>
                <a:gd name="T59" fmla="*/ 14 h 29"/>
                <a:gd name="T60" fmla="*/ 9 w 25"/>
                <a:gd name="T61" fmla="*/ 26 h 29"/>
                <a:gd name="T62" fmla="*/ 10 w 25"/>
                <a:gd name="T63" fmla="*/ 26 h 29"/>
                <a:gd name="T64" fmla="*/ 14 w 25"/>
                <a:gd name="T65" fmla="*/ 26 h 29"/>
                <a:gd name="T66" fmla="*/ 16 w 25"/>
                <a:gd name="T67" fmla="*/ 26 h 29"/>
                <a:gd name="T68" fmla="*/ 18 w 25"/>
                <a:gd name="T69" fmla="*/ 25 h 29"/>
                <a:gd name="T70" fmla="*/ 19 w 25"/>
                <a:gd name="T71" fmla="*/ 24 h 29"/>
                <a:gd name="T72" fmla="*/ 20 w 25"/>
                <a:gd name="T73" fmla="*/ 23 h 29"/>
                <a:gd name="T74" fmla="*/ 21 w 25"/>
                <a:gd name="T75" fmla="*/ 22 h 29"/>
                <a:gd name="T76" fmla="*/ 22 w 25"/>
                <a:gd name="T77" fmla="*/ 21 h 29"/>
                <a:gd name="T78" fmla="*/ 22 w 25"/>
                <a:gd name="T79" fmla="*/ 20 h 29"/>
                <a:gd name="T80" fmla="*/ 22 w 25"/>
                <a:gd name="T81"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 h="29">
                  <a:moveTo>
                    <a:pt x="22" y="27"/>
                  </a:moveTo>
                  <a:lnTo>
                    <a:pt x="1" y="28"/>
                  </a:lnTo>
                  <a:lnTo>
                    <a:pt x="1" y="27"/>
                  </a:lnTo>
                  <a:lnTo>
                    <a:pt x="1" y="26"/>
                  </a:lnTo>
                  <a:lnTo>
                    <a:pt x="2" y="26"/>
                  </a:lnTo>
                  <a:lnTo>
                    <a:pt x="2" y="26"/>
                  </a:lnTo>
                  <a:lnTo>
                    <a:pt x="3" y="26"/>
                  </a:lnTo>
                  <a:lnTo>
                    <a:pt x="4" y="26"/>
                  </a:lnTo>
                  <a:lnTo>
                    <a:pt x="4" y="25"/>
                  </a:lnTo>
                  <a:lnTo>
                    <a:pt x="4" y="24"/>
                  </a:lnTo>
                  <a:lnTo>
                    <a:pt x="4" y="23"/>
                  </a:lnTo>
                  <a:lnTo>
                    <a:pt x="3" y="4"/>
                  </a:lnTo>
                  <a:lnTo>
                    <a:pt x="3" y="3"/>
                  </a:lnTo>
                  <a:lnTo>
                    <a:pt x="3" y="2"/>
                  </a:lnTo>
                  <a:lnTo>
                    <a:pt x="3" y="2"/>
                  </a:lnTo>
                  <a:lnTo>
                    <a:pt x="2" y="2"/>
                  </a:lnTo>
                  <a:lnTo>
                    <a:pt x="2" y="2"/>
                  </a:lnTo>
                  <a:lnTo>
                    <a:pt x="1" y="2"/>
                  </a:lnTo>
                  <a:lnTo>
                    <a:pt x="0" y="2"/>
                  </a:lnTo>
                  <a:lnTo>
                    <a:pt x="0" y="1"/>
                  </a:lnTo>
                  <a:lnTo>
                    <a:pt x="21" y="0"/>
                  </a:lnTo>
                  <a:lnTo>
                    <a:pt x="21" y="6"/>
                  </a:lnTo>
                  <a:lnTo>
                    <a:pt x="20" y="6"/>
                  </a:lnTo>
                  <a:lnTo>
                    <a:pt x="20" y="5"/>
                  </a:lnTo>
                  <a:lnTo>
                    <a:pt x="20" y="4"/>
                  </a:lnTo>
                  <a:lnTo>
                    <a:pt x="19" y="3"/>
                  </a:lnTo>
                  <a:lnTo>
                    <a:pt x="19" y="2"/>
                  </a:lnTo>
                  <a:lnTo>
                    <a:pt x="18" y="2"/>
                  </a:lnTo>
                  <a:lnTo>
                    <a:pt x="18" y="2"/>
                  </a:lnTo>
                  <a:lnTo>
                    <a:pt x="18" y="2"/>
                  </a:lnTo>
                  <a:lnTo>
                    <a:pt x="17" y="2"/>
                  </a:lnTo>
                  <a:lnTo>
                    <a:pt x="16" y="2"/>
                  </a:lnTo>
                  <a:lnTo>
                    <a:pt x="15" y="2"/>
                  </a:lnTo>
                  <a:lnTo>
                    <a:pt x="14" y="2"/>
                  </a:lnTo>
                  <a:lnTo>
                    <a:pt x="9" y="2"/>
                  </a:lnTo>
                  <a:lnTo>
                    <a:pt x="8" y="2"/>
                  </a:lnTo>
                  <a:lnTo>
                    <a:pt x="8" y="2"/>
                  </a:lnTo>
                  <a:lnTo>
                    <a:pt x="8" y="12"/>
                  </a:lnTo>
                  <a:lnTo>
                    <a:pt x="14" y="12"/>
                  </a:lnTo>
                  <a:lnTo>
                    <a:pt x="15" y="12"/>
                  </a:lnTo>
                  <a:lnTo>
                    <a:pt x="16" y="12"/>
                  </a:lnTo>
                  <a:lnTo>
                    <a:pt x="17" y="12"/>
                  </a:lnTo>
                  <a:lnTo>
                    <a:pt x="18" y="11"/>
                  </a:lnTo>
                  <a:lnTo>
                    <a:pt x="18" y="10"/>
                  </a:lnTo>
                  <a:lnTo>
                    <a:pt x="18" y="9"/>
                  </a:lnTo>
                  <a:lnTo>
                    <a:pt x="18" y="8"/>
                  </a:lnTo>
                  <a:lnTo>
                    <a:pt x="18" y="8"/>
                  </a:lnTo>
                  <a:lnTo>
                    <a:pt x="19" y="18"/>
                  </a:lnTo>
                  <a:lnTo>
                    <a:pt x="18" y="18"/>
                  </a:lnTo>
                  <a:lnTo>
                    <a:pt x="18" y="17"/>
                  </a:lnTo>
                  <a:lnTo>
                    <a:pt x="18" y="16"/>
                  </a:lnTo>
                  <a:lnTo>
                    <a:pt x="18" y="16"/>
                  </a:lnTo>
                  <a:lnTo>
                    <a:pt x="18" y="15"/>
                  </a:lnTo>
                  <a:lnTo>
                    <a:pt x="17" y="15"/>
                  </a:lnTo>
                  <a:lnTo>
                    <a:pt x="17" y="14"/>
                  </a:lnTo>
                  <a:lnTo>
                    <a:pt x="16" y="14"/>
                  </a:lnTo>
                  <a:lnTo>
                    <a:pt x="15" y="14"/>
                  </a:lnTo>
                  <a:lnTo>
                    <a:pt x="14" y="14"/>
                  </a:lnTo>
                  <a:lnTo>
                    <a:pt x="14" y="14"/>
                  </a:lnTo>
                  <a:lnTo>
                    <a:pt x="8" y="14"/>
                  </a:lnTo>
                  <a:lnTo>
                    <a:pt x="8" y="25"/>
                  </a:lnTo>
                  <a:lnTo>
                    <a:pt x="9" y="26"/>
                  </a:lnTo>
                  <a:lnTo>
                    <a:pt x="10" y="26"/>
                  </a:lnTo>
                  <a:lnTo>
                    <a:pt x="10" y="26"/>
                  </a:lnTo>
                  <a:lnTo>
                    <a:pt x="11" y="26"/>
                  </a:lnTo>
                  <a:lnTo>
                    <a:pt x="14" y="26"/>
                  </a:lnTo>
                  <a:lnTo>
                    <a:pt x="15" y="26"/>
                  </a:lnTo>
                  <a:lnTo>
                    <a:pt x="16" y="26"/>
                  </a:lnTo>
                  <a:lnTo>
                    <a:pt x="17" y="25"/>
                  </a:lnTo>
                  <a:lnTo>
                    <a:pt x="18" y="25"/>
                  </a:lnTo>
                  <a:lnTo>
                    <a:pt x="18" y="25"/>
                  </a:lnTo>
                  <a:lnTo>
                    <a:pt x="19" y="24"/>
                  </a:lnTo>
                  <a:lnTo>
                    <a:pt x="20" y="24"/>
                  </a:lnTo>
                  <a:lnTo>
                    <a:pt x="20" y="23"/>
                  </a:lnTo>
                  <a:lnTo>
                    <a:pt x="21" y="23"/>
                  </a:lnTo>
                  <a:lnTo>
                    <a:pt x="21" y="22"/>
                  </a:lnTo>
                  <a:lnTo>
                    <a:pt x="22" y="22"/>
                  </a:lnTo>
                  <a:lnTo>
                    <a:pt x="22" y="21"/>
                  </a:lnTo>
                  <a:lnTo>
                    <a:pt x="22" y="21"/>
                  </a:lnTo>
                  <a:lnTo>
                    <a:pt x="22" y="20"/>
                  </a:lnTo>
                  <a:lnTo>
                    <a:pt x="24" y="20"/>
                  </a:lnTo>
                  <a:lnTo>
                    <a:pt x="22" y="2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0" name="Freeform 74"/>
            <p:cNvSpPr>
              <a:spLocks/>
            </p:cNvSpPr>
            <p:nvPr/>
          </p:nvSpPr>
          <p:spPr bwMode="auto">
            <a:xfrm>
              <a:off x="862" y="2202"/>
              <a:ext cx="27" cy="36"/>
            </a:xfrm>
            <a:custGeom>
              <a:avLst/>
              <a:gdLst>
                <a:gd name="T0" fmla="*/ 18 w 27"/>
                <a:gd name="T1" fmla="*/ 33 h 36"/>
                <a:gd name="T2" fmla="*/ 11 w 27"/>
                <a:gd name="T3" fmla="*/ 17 h 36"/>
                <a:gd name="T4" fmla="*/ 8 w 27"/>
                <a:gd name="T5" fmla="*/ 26 h 36"/>
                <a:gd name="T6" fmla="*/ 7 w 27"/>
                <a:gd name="T7" fmla="*/ 26 h 36"/>
                <a:gd name="T8" fmla="*/ 8 w 27"/>
                <a:gd name="T9" fmla="*/ 27 h 36"/>
                <a:gd name="T10" fmla="*/ 9 w 27"/>
                <a:gd name="T11" fmla="*/ 28 h 36"/>
                <a:gd name="T12" fmla="*/ 10 w 27"/>
                <a:gd name="T13" fmla="*/ 29 h 36"/>
                <a:gd name="T14" fmla="*/ 10 w 27"/>
                <a:gd name="T15" fmla="*/ 31 h 36"/>
                <a:gd name="T16" fmla="*/ 0 w 27"/>
                <a:gd name="T17" fmla="*/ 26 h 36"/>
                <a:gd name="T18" fmla="*/ 1 w 27"/>
                <a:gd name="T19" fmla="*/ 27 h 36"/>
                <a:gd name="T20" fmla="*/ 2 w 27"/>
                <a:gd name="T21" fmla="*/ 27 h 36"/>
                <a:gd name="T22" fmla="*/ 3 w 27"/>
                <a:gd name="T23" fmla="*/ 26 h 36"/>
                <a:gd name="T24" fmla="*/ 4 w 27"/>
                <a:gd name="T25" fmla="*/ 26 h 36"/>
                <a:gd name="T26" fmla="*/ 4 w 27"/>
                <a:gd name="T27" fmla="*/ 24 h 36"/>
                <a:gd name="T28" fmla="*/ 10 w 27"/>
                <a:gd name="T29" fmla="*/ 5 h 36"/>
                <a:gd name="T30" fmla="*/ 10 w 27"/>
                <a:gd name="T31" fmla="*/ 3 h 36"/>
                <a:gd name="T32" fmla="*/ 9 w 27"/>
                <a:gd name="T33" fmla="*/ 3 h 36"/>
                <a:gd name="T34" fmla="*/ 8 w 27"/>
                <a:gd name="T35" fmla="*/ 2 h 36"/>
                <a:gd name="T36" fmla="*/ 7 w 27"/>
                <a:gd name="T37" fmla="*/ 1 h 36"/>
                <a:gd name="T38" fmla="*/ 18 w 27"/>
                <a:gd name="T39" fmla="*/ 4 h 36"/>
                <a:gd name="T40" fmla="*/ 20 w 27"/>
                <a:gd name="T41" fmla="*/ 4 h 36"/>
                <a:gd name="T42" fmla="*/ 21 w 27"/>
                <a:gd name="T43" fmla="*/ 5 h 36"/>
                <a:gd name="T44" fmla="*/ 23 w 27"/>
                <a:gd name="T45" fmla="*/ 6 h 36"/>
                <a:gd name="T46" fmla="*/ 24 w 27"/>
                <a:gd name="T47" fmla="*/ 8 h 36"/>
                <a:gd name="T48" fmla="*/ 25 w 27"/>
                <a:gd name="T49" fmla="*/ 9 h 36"/>
                <a:gd name="T50" fmla="*/ 26 w 27"/>
                <a:gd name="T51" fmla="*/ 11 h 36"/>
                <a:gd name="T52" fmla="*/ 26 w 27"/>
                <a:gd name="T53" fmla="*/ 13 h 36"/>
                <a:gd name="T54" fmla="*/ 25 w 27"/>
                <a:gd name="T55" fmla="*/ 15 h 36"/>
                <a:gd name="T56" fmla="*/ 24 w 27"/>
                <a:gd name="T57" fmla="*/ 17 h 36"/>
                <a:gd name="T58" fmla="*/ 24 w 27"/>
                <a:gd name="T59" fmla="*/ 18 h 36"/>
                <a:gd name="T60" fmla="*/ 22 w 27"/>
                <a:gd name="T61" fmla="*/ 19 h 36"/>
                <a:gd name="T62" fmla="*/ 20 w 27"/>
                <a:gd name="T63" fmla="*/ 19 h 36"/>
                <a:gd name="T64" fmla="*/ 19 w 27"/>
                <a:gd name="T65" fmla="*/ 19 h 36"/>
                <a:gd name="T66" fmla="*/ 17 w 27"/>
                <a:gd name="T67" fmla="*/ 18 h 36"/>
                <a:gd name="T68" fmla="*/ 23 w 27"/>
                <a:gd name="T69" fmla="*/ 32 h 36"/>
                <a:gd name="T70" fmla="*/ 24 w 27"/>
                <a:gd name="T71" fmla="*/ 33 h 36"/>
                <a:gd name="T72" fmla="*/ 24 w 27"/>
                <a:gd name="T73" fmla="*/ 34 h 36"/>
                <a:gd name="T74" fmla="*/ 24 w 27"/>
                <a:gd name="T75"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 h="36">
                  <a:moveTo>
                    <a:pt x="24" y="35"/>
                  </a:moveTo>
                  <a:lnTo>
                    <a:pt x="18" y="33"/>
                  </a:lnTo>
                  <a:lnTo>
                    <a:pt x="13" y="17"/>
                  </a:lnTo>
                  <a:lnTo>
                    <a:pt x="11" y="17"/>
                  </a:lnTo>
                  <a:lnTo>
                    <a:pt x="8" y="25"/>
                  </a:lnTo>
                  <a:lnTo>
                    <a:pt x="8" y="26"/>
                  </a:lnTo>
                  <a:lnTo>
                    <a:pt x="7" y="26"/>
                  </a:lnTo>
                  <a:lnTo>
                    <a:pt x="7" y="26"/>
                  </a:lnTo>
                  <a:lnTo>
                    <a:pt x="7" y="27"/>
                  </a:lnTo>
                  <a:lnTo>
                    <a:pt x="8" y="27"/>
                  </a:lnTo>
                  <a:lnTo>
                    <a:pt x="8" y="28"/>
                  </a:lnTo>
                  <a:lnTo>
                    <a:pt x="9" y="28"/>
                  </a:lnTo>
                  <a:lnTo>
                    <a:pt x="9" y="29"/>
                  </a:lnTo>
                  <a:lnTo>
                    <a:pt x="10" y="29"/>
                  </a:lnTo>
                  <a:lnTo>
                    <a:pt x="11" y="30"/>
                  </a:lnTo>
                  <a:lnTo>
                    <a:pt x="10" y="31"/>
                  </a:lnTo>
                  <a:lnTo>
                    <a:pt x="0" y="27"/>
                  </a:lnTo>
                  <a:lnTo>
                    <a:pt x="0" y="26"/>
                  </a:lnTo>
                  <a:lnTo>
                    <a:pt x="1" y="26"/>
                  </a:lnTo>
                  <a:lnTo>
                    <a:pt x="1" y="27"/>
                  </a:lnTo>
                  <a:lnTo>
                    <a:pt x="2" y="27"/>
                  </a:lnTo>
                  <a:lnTo>
                    <a:pt x="2" y="27"/>
                  </a:lnTo>
                  <a:lnTo>
                    <a:pt x="2" y="26"/>
                  </a:lnTo>
                  <a:lnTo>
                    <a:pt x="3" y="26"/>
                  </a:lnTo>
                  <a:lnTo>
                    <a:pt x="3" y="26"/>
                  </a:lnTo>
                  <a:lnTo>
                    <a:pt x="4" y="26"/>
                  </a:lnTo>
                  <a:lnTo>
                    <a:pt x="4" y="25"/>
                  </a:lnTo>
                  <a:lnTo>
                    <a:pt x="4" y="24"/>
                  </a:lnTo>
                  <a:lnTo>
                    <a:pt x="10" y="6"/>
                  </a:lnTo>
                  <a:lnTo>
                    <a:pt x="10" y="5"/>
                  </a:lnTo>
                  <a:lnTo>
                    <a:pt x="10" y="4"/>
                  </a:lnTo>
                  <a:lnTo>
                    <a:pt x="10" y="3"/>
                  </a:lnTo>
                  <a:lnTo>
                    <a:pt x="10" y="3"/>
                  </a:lnTo>
                  <a:lnTo>
                    <a:pt x="9" y="3"/>
                  </a:lnTo>
                  <a:lnTo>
                    <a:pt x="9" y="2"/>
                  </a:lnTo>
                  <a:lnTo>
                    <a:pt x="8" y="2"/>
                  </a:lnTo>
                  <a:lnTo>
                    <a:pt x="7" y="2"/>
                  </a:lnTo>
                  <a:lnTo>
                    <a:pt x="7" y="1"/>
                  </a:lnTo>
                  <a:lnTo>
                    <a:pt x="8" y="0"/>
                  </a:lnTo>
                  <a:lnTo>
                    <a:pt x="18" y="4"/>
                  </a:lnTo>
                  <a:lnTo>
                    <a:pt x="19" y="4"/>
                  </a:lnTo>
                  <a:lnTo>
                    <a:pt x="20" y="4"/>
                  </a:lnTo>
                  <a:lnTo>
                    <a:pt x="20" y="5"/>
                  </a:lnTo>
                  <a:lnTo>
                    <a:pt x="21" y="5"/>
                  </a:lnTo>
                  <a:lnTo>
                    <a:pt x="22" y="6"/>
                  </a:lnTo>
                  <a:lnTo>
                    <a:pt x="23" y="6"/>
                  </a:lnTo>
                  <a:lnTo>
                    <a:pt x="24" y="7"/>
                  </a:lnTo>
                  <a:lnTo>
                    <a:pt x="24" y="8"/>
                  </a:lnTo>
                  <a:lnTo>
                    <a:pt x="25" y="9"/>
                  </a:lnTo>
                  <a:lnTo>
                    <a:pt x="25" y="9"/>
                  </a:lnTo>
                  <a:lnTo>
                    <a:pt x="26" y="10"/>
                  </a:lnTo>
                  <a:lnTo>
                    <a:pt x="26" y="11"/>
                  </a:lnTo>
                  <a:lnTo>
                    <a:pt x="26" y="12"/>
                  </a:lnTo>
                  <a:lnTo>
                    <a:pt x="26" y="13"/>
                  </a:lnTo>
                  <a:lnTo>
                    <a:pt x="26" y="15"/>
                  </a:lnTo>
                  <a:lnTo>
                    <a:pt x="25" y="15"/>
                  </a:lnTo>
                  <a:lnTo>
                    <a:pt x="25" y="16"/>
                  </a:lnTo>
                  <a:lnTo>
                    <a:pt x="24" y="17"/>
                  </a:lnTo>
                  <a:lnTo>
                    <a:pt x="24" y="17"/>
                  </a:lnTo>
                  <a:lnTo>
                    <a:pt x="24" y="18"/>
                  </a:lnTo>
                  <a:lnTo>
                    <a:pt x="23" y="18"/>
                  </a:lnTo>
                  <a:lnTo>
                    <a:pt x="22" y="19"/>
                  </a:lnTo>
                  <a:lnTo>
                    <a:pt x="21" y="19"/>
                  </a:lnTo>
                  <a:lnTo>
                    <a:pt x="20" y="19"/>
                  </a:lnTo>
                  <a:lnTo>
                    <a:pt x="20" y="19"/>
                  </a:lnTo>
                  <a:lnTo>
                    <a:pt x="19" y="19"/>
                  </a:lnTo>
                  <a:lnTo>
                    <a:pt x="18" y="19"/>
                  </a:lnTo>
                  <a:lnTo>
                    <a:pt x="17" y="18"/>
                  </a:lnTo>
                  <a:lnTo>
                    <a:pt x="22" y="32"/>
                  </a:lnTo>
                  <a:lnTo>
                    <a:pt x="23" y="32"/>
                  </a:lnTo>
                  <a:lnTo>
                    <a:pt x="23" y="33"/>
                  </a:lnTo>
                  <a:lnTo>
                    <a:pt x="24" y="33"/>
                  </a:lnTo>
                  <a:lnTo>
                    <a:pt x="24" y="34"/>
                  </a:lnTo>
                  <a:lnTo>
                    <a:pt x="24" y="34"/>
                  </a:lnTo>
                  <a:lnTo>
                    <a:pt x="25" y="34"/>
                  </a:lnTo>
                  <a:lnTo>
                    <a:pt x="24" y="3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1" name="Freeform 75"/>
            <p:cNvSpPr>
              <a:spLocks/>
            </p:cNvSpPr>
            <p:nvPr/>
          </p:nvSpPr>
          <p:spPr bwMode="auto">
            <a:xfrm>
              <a:off x="875" y="2207"/>
              <a:ext cx="9" cy="9"/>
            </a:xfrm>
            <a:custGeom>
              <a:avLst/>
              <a:gdLst>
                <a:gd name="T0" fmla="*/ 0 w 9"/>
                <a:gd name="T1" fmla="*/ 8 h 9"/>
                <a:gd name="T2" fmla="*/ 1 w 9"/>
                <a:gd name="T3" fmla="*/ 8 h 9"/>
                <a:gd name="T4" fmla="*/ 1 w 9"/>
                <a:gd name="T5" fmla="*/ 8 h 9"/>
                <a:gd name="T6" fmla="*/ 2 w 9"/>
                <a:gd name="T7" fmla="*/ 8 h 9"/>
                <a:gd name="T8" fmla="*/ 2 w 9"/>
                <a:gd name="T9" fmla="*/ 8 h 9"/>
                <a:gd name="T10" fmla="*/ 3 w 9"/>
                <a:gd name="T11" fmla="*/ 8 h 9"/>
                <a:gd name="T12" fmla="*/ 3 w 9"/>
                <a:gd name="T13" fmla="*/ 8 h 9"/>
                <a:gd name="T14" fmla="*/ 4 w 9"/>
                <a:gd name="T15" fmla="*/ 8 h 9"/>
                <a:gd name="T16" fmla="*/ 5 w 9"/>
                <a:gd name="T17" fmla="*/ 8 h 9"/>
                <a:gd name="T18" fmla="*/ 5 w 9"/>
                <a:gd name="T19" fmla="*/ 8 h 9"/>
                <a:gd name="T20" fmla="*/ 6 w 9"/>
                <a:gd name="T21" fmla="*/ 8 h 9"/>
                <a:gd name="T22" fmla="*/ 6 w 9"/>
                <a:gd name="T23" fmla="*/ 8 h 9"/>
                <a:gd name="T24" fmla="*/ 6 w 9"/>
                <a:gd name="T25" fmla="*/ 7 h 9"/>
                <a:gd name="T26" fmla="*/ 7 w 9"/>
                <a:gd name="T27" fmla="*/ 7 h 9"/>
                <a:gd name="T28" fmla="*/ 7 w 9"/>
                <a:gd name="T29" fmla="*/ 7 h 9"/>
                <a:gd name="T30" fmla="*/ 7 w 9"/>
                <a:gd name="T31" fmla="*/ 6 h 9"/>
                <a:gd name="T32" fmla="*/ 8 w 9"/>
                <a:gd name="T33" fmla="*/ 6 h 9"/>
                <a:gd name="T34" fmla="*/ 8 w 9"/>
                <a:gd name="T35" fmla="*/ 5 h 9"/>
                <a:gd name="T36" fmla="*/ 8 w 9"/>
                <a:gd name="T37" fmla="*/ 5 h 9"/>
                <a:gd name="T38" fmla="*/ 8 w 9"/>
                <a:gd name="T39" fmla="*/ 4 h 9"/>
                <a:gd name="T40" fmla="*/ 8 w 9"/>
                <a:gd name="T41" fmla="*/ 3 h 9"/>
                <a:gd name="T42" fmla="*/ 8 w 9"/>
                <a:gd name="T43" fmla="*/ 3 h 9"/>
                <a:gd name="T44" fmla="*/ 7 w 9"/>
                <a:gd name="T45" fmla="*/ 2 h 9"/>
                <a:gd name="T46" fmla="*/ 7 w 9"/>
                <a:gd name="T47" fmla="*/ 2 h 9"/>
                <a:gd name="T48" fmla="*/ 6 w 9"/>
                <a:gd name="T49" fmla="*/ 1 h 9"/>
                <a:gd name="T50" fmla="*/ 6 w 9"/>
                <a:gd name="T51" fmla="*/ 1 h 9"/>
                <a:gd name="T52" fmla="*/ 5 w 9"/>
                <a:gd name="T53" fmla="*/ 1 h 9"/>
                <a:gd name="T54" fmla="*/ 5 w 9"/>
                <a:gd name="T55" fmla="*/ 1 h 9"/>
                <a:gd name="T56" fmla="*/ 4 w 9"/>
                <a:gd name="T57" fmla="*/ 1 h 9"/>
                <a:gd name="T58" fmla="*/ 4 w 9"/>
                <a:gd name="T59" fmla="*/ 0 h 9"/>
                <a:gd name="T60" fmla="*/ 3 w 9"/>
                <a:gd name="T61" fmla="*/ 0 h 9"/>
                <a:gd name="T62" fmla="*/ 3 w 9"/>
                <a:gd name="T63" fmla="*/ 0 h 9"/>
                <a:gd name="T64" fmla="*/ 2 w 9"/>
                <a:gd name="T65" fmla="*/ 1 h 9"/>
                <a:gd name="T66" fmla="*/ 2 w 9"/>
                <a:gd name="T67" fmla="*/ 1 h 9"/>
                <a:gd name="T68" fmla="*/ 0 w 9"/>
                <a:gd name="T6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9">
                  <a:moveTo>
                    <a:pt x="0" y="8"/>
                  </a:moveTo>
                  <a:lnTo>
                    <a:pt x="1" y="8"/>
                  </a:lnTo>
                  <a:lnTo>
                    <a:pt x="1" y="8"/>
                  </a:lnTo>
                  <a:lnTo>
                    <a:pt x="2" y="8"/>
                  </a:lnTo>
                  <a:lnTo>
                    <a:pt x="2" y="8"/>
                  </a:lnTo>
                  <a:lnTo>
                    <a:pt x="3" y="8"/>
                  </a:lnTo>
                  <a:lnTo>
                    <a:pt x="3" y="8"/>
                  </a:lnTo>
                  <a:lnTo>
                    <a:pt x="4" y="8"/>
                  </a:lnTo>
                  <a:lnTo>
                    <a:pt x="5" y="8"/>
                  </a:lnTo>
                  <a:lnTo>
                    <a:pt x="5" y="8"/>
                  </a:lnTo>
                  <a:lnTo>
                    <a:pt x="6" y="8"/>
                  </a:lnTo>
                  <a:lnTo>
                    <a:pt x="6" y="8"/>
                  </a:lnTo>
                  <a:lnTo>
                    <a:pt x="6" y="7"/>
                  </a:lnTo>
                  <a:lnTo>
                    <a:pt x="7" y="7"/>
                  </a:lnTo>
                  <a:lnTo>
                    <a:pt x="7" y="7"/>
                  </a:lnTo>
                  <a:lnTo>
                    <a:pt x="7" y="6"/>
                  </a:lnTo>
                  <a:lnTo>
                    <a:pt x="8" y="6"/>
                  </a:lnTo>
                  <a:lnTo>
                    <a:pt x="8" y="5"/>
                  </a:lnTo>
                  <a:lnTo>
                    <a:pt x="8" y="5"/>
                  </a:lnTo>
                  <a:lnTo>
                    <a:pt x="8" y="4"/>
                  </a:lnTo>
                  <a:lnTo>
                    <a:pt x="8" y="3"/>
                  </a:lnTo>
                  <a:lnTo>
                    <a:pt x="8" y="3"/>
                  </a:lnTo>
                  <a:lnTo>
                    <a:pt x="7" y="2"/>
                  </a:lnTo>
                  <a:lnTo>
                    <a:pt x="7" y="2"/>
                  </a:lnTo>
                  <a:lnTo>
                    <a:pt x="6" y="1"/>
                  </a:lnTo>
                  <a:lnTo>
                    <a:pt x="6" y="1"/>
                  </a:lnTo>
                  <a:lnTo>
                    <a:pt x="5" y="1"/>
                  </a:lnTo>
                  <a:lnTo>
                    <a:pt x="5" y="1"/>
                  </a:lnTo>
                  <a:lnTo>
                    <a:pt x="4" y="1"/>
                  </a:lnTo>
                  <a:lnTo>
                    <a:pt x="4" y="0"/>
                  </a:lnTo>
                  <a:lnTo>
                    <a:pt x="3" y="0"/>
                  </a:lnTo>
                  <a:lnTo>
                    <a:pt x="3" y="0"/>
                  </a:lnTo>
                  <a:lnTo>
                    <a:pt x="2" y="1"/>
                  </a:lnTo>
                  <a:lnTo>
                    <a:pt x="2" y="1"/>
                  </a:lnTo>
                  <a:lnTo>
                    <a:pt x="0"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2" name="Freeform 76"/>
            <p:cNvSpPr>
              <a:spLocks/>
            </p:cNvSpPr>
            <p:nvPr/>
          </p:nvSpPr>
          <p:spPr bwMode="auto">
            <a:xfrm>
              <a:off x="915" y="2224"/>
              <a:ext cx="31" cy="34"/>
            </a:xfrm>
            <a:custGeom>
              <a:avLst/>
              <a:gdLst>
                <a:gd name="T0" fmla="*/ 11 w 31"/>
                <a:gd name="T1" fmla="*/ 33 h 34"/>
                <a:gd name="T2" fmla="*/ 0 w 31"/>
                <a:gd name="T3" fmla="*/ 26 h 34"/>
                <a:gd name="T4" fmla="*/ 1 w 31"/>
                <a:gd name="T5" fmla="*/ 25 h 34"/>
                <a:gd name="T6" fmla="*/ 2 w 31"/>
                <a:gd name="T7" fmla="*/ 26 h 34"/>
                <a:gd name="T8" fmla="*/ 3 w 31"/>
                <a:gd name="T9" fmla="*/ 26 h 34"/>
                <a:gd name="T10" fmla="*/ 3 w 31"/>
                <a:gd name="T11" fmla="*/ 27 h 34"/>
                <a:gd name="T12" fmla="*/ 4 w 31"/>
                <a:gd name="T13" fmla="*/ 27 h 34"/>
                <a:gd name="T14" fmla="*/ 5 w 31"/>
                <a:gd name="T15" fmla="*/ 27 h 34"/>
                <a:gd name="T16" fmla="*/ 5 w 31"/>
                <a:gd name="T17" fmla="*/ 26 h 34"/>
                <a:gd name="T18" fmla="*/ 6 w 31"/>
                <a:gd name="T19" fmla="*/ 26 h 34"/>
                <a:gd name="T20" fmla="*/ 6 w 31"/>
                <a:gd name="T21" fmla="*/ 25 h 34"/>
                <a:gd name="T22" fmla="*/ 7 w 31"/>
                <a:gd name="T23" fmla="*/ 25 h 34"/>
                <a:gd name="T24" fmla="*/ 18 w 31"/>
                <a:gd name="T25" fmla="*/ 7 h 34"/>
                <a:gd name="T26" fmla="*/ 16 w 31"/>
                <a:gd name="T27" fmla="*/ 6 h 34"/>
                <a:gd name="T28" fmla="*/ 15 w 31"/>
                <a:gd name="T29" fmla="*/ 5 h 34"/>
                <a:gd name="T30" fmla="*/ 14 w 31"/>
                <a:gd name="T31" fmla="*/ 5 h 34"/>
                <a:gd name="T32" fmla="*/ 13 w 31"/>
                <a:gd name="T33" fmla="*/ 4 h 34"/>
                <a:gd name="T34" fmla="*/ 13 w 31"/>
                <a:gd name="T35" fmla="*/ 4 h 34"/>
                <a:gd name="T36" fmla="*/ 12 w 31"/>
                <a:gd name="T37" fmla="*/ 4 h 34"/>
                <a:gd name="T38" fmla="*/ 11 w 31"/>
                <a:gd name="T39" fmla="*/ 4 h 34"/>
                <a:gd name="T40" fmla="*/ 10 w 31"/>
                <a:gd name="T41" fmla="*/ 4 h 34"/>
                <a:gd name="T42" fmla="*/ 9 w 31"/>
                <a:gd name="T43" fmla="*/ 4 h 34"/>
                <a:gd name="T44" fmla="*/ 8 w 31"/>
                <a:gd name="T45" fmla="*/ 5 h 34"/>
                <a:gd name="T46" fmla="*/ 8 w 31"/>
                <a:gd name="T47" fmla="*/ 6 h 34"/>
                <a:gd name="T48" fmla="*/ 7 w 31"/>
                <a:gd name="T49" fmla="*/ 6 h 34"/>
                <a:gd name="T50" fmla="*/ 10 w 31"/>
                <a:gd name="T51" fmla="*/ 0 h 34"/>
                <a:gd name="T52" fmla="*/ 30 w 31"/>
                <a:gd name="T53" fmla="*/ 14 h 34"/>
                <a:gd name="T54" fmla="*/ 27 w 31"/>
                <a:gd name="T55" fmla="*/ 19 h 34"/>
                <a:gd name="T56" fmla="*/ 25 w 31"/>
                <a:gd name="T57" fmla="*/ 19 h 34"/>
                <a:gd name="T58" fmla="*/ 26 w 31"/>
                <a:gd name="T59" fmla="*/ 18 h 34"/>
                <a:gd name="T60" fmla="*/ 26 w 31"/>
                <a:gd name="T61" fmla="*/ 17 h 34"/>
                <a:gd name="T62" fmla="*/ 27 w 31"/>
                <a:gd name="T63" fmla="*/ 16 h 34"/>
                <a:gd name="T64" fmla="*/ 27 w 31"/>
                <a:gd name="T65" fmla="*/ 15 h 34"/>
                <a:gd name="T66" fmla="*/ 27 w 31"/>
                <a:gd name="T67" fmla="*/ 14 h 34"/>
                <a:gd name="T68" fmla="*/ 27 w 31"/>
                <a:gd name="T69" fmla="*/ 14 h 34"/>
                <a:gd name="T70" fmla="*/ 26 w 31"/>
                <a:gd name="T71" fmla="*/ 13 h 34"/>
                <a:gd name="T72" fmla="*/ 25 w 31"/>
                <a:gd name="T73" fmla="*/ 12 h 34"/>
                <a:gd name="T74" fmla="*/ 24 w 31"/>
                <a:gd name="T75" fmla="*/ 11 h 34"/>
                <a:gd name="T76" fmla="*/ 23 w 31"/>
                <a:gd name="T77" fmla="*/ 11 h 34"/>
                <a:gd name="T78" fmla="*/ 23 w 31"/>
                <a:gd name="T79" fmla="*/ 10 h 34"/>
                <a:gd name="T80" fmla="*/ 21 w 31"/>
                <a:gd name="T81" fmla="*/ 9 h 34"/>
                <a:gd name="T82" fmla="*/ 9 w 31"/>
                <a:gd name="T83" fmla="*/ 27 h 34"/>
                <a:gd name="T84" fmla="*/ 9 w 31"/>
                <a:gd name="T85" fmla="*/ 28 h 34"/>
                <a:gd name="T86" fmla="*/ 8 w 31"/>
                <a:gd name="T87" fmla="*/ 28 h 34"/>
                <a:gd name="T88" fmla="*/ 8 w 31"/>
                <a:gd name="T89" fmla="*/ 29 h 34"/>
                <a:gd name="T90" fmla="*/ 8 w 31"/>
                <a:gd name="T91" fmla="*/ 30 h 34"/>
                <a:gd name="T92" fmla="*/ 8 w 31"/>
                <a:gd name="T93" fmla="*/ 30 h 34"/>
                <a:gd name="T94" fmla="*/ 9 w 31"/>
                <a:gd name="T95" fmla="*/ 30 h 34"/>
                <a:gd name="T96" fmla="*/ 9 w 31"/>
                <a:gd name="T97" fmla="*/ 31 h 34"/>
                <a:gd name="T98" fmla="*/ 10 w 31"/>
                <a:gd name="T99" fmla="*/ 31 h 34"/>
                <a:gd name="T100" fmla="*/ 10 w 31"/>
                <a:gd name="T101" fmla="*/ 32 h 34"/>
                <a:gd name="T102" fmla="*/ 11 w 31"/>
                <a:gd name="T103" fmla="*/ 32 h 34"/>
                <a:gd name="T104" fmla="*/ 11 w 31"/>
                <a:gd name="T105"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1" h="34">
                  <a:moveTo>
                    <a:pt x="11" y="33"/>
                  </a:moveTo>
                  <a:lnTo>
                    <a:pt x="0" y="26"/>
                  </a:lnTo>
                  <a:lnTo>
                    <a:pt x="1" y="25"/>
                  </a:lnTo>
                  <a:lnTo>
                    <a:pt x="2" y="26"/>
                  </a:lnTo>
                  <a:lnTo>
                    <a:pt x="3" y="26"/>
                  </a:lnTo>
                  <a:lnTo>
                    <a:pt x="3" y="27"/>
                  </a:lnTo>
                  <a:lnTo>
                    <a:pt x="4" y="27"/>
                  </a:lnTo>
                  <a:lnTo>
                    <a:pt x="5" y="27"/>
                  </a:lnTo>
                  <a:lnTo>
                    <a:pt x="5" y="26"/>
                  </a:lnTo>
                  <a:lnTo>
                    <a:pt x="6" y="26"/>
                  </a:lnTo>
                  <a:lnTo>
                    <a:pt x="6" y="25"/>
                  </a:lnTo>
                  <a:lnTo>
                    <a:pt x="7" y="25"/>
                  </a:lnTo>
                  <a:lnTo>
                    <a:pt x="18" y="7"/>
                  </a:lnTo>
                  <a:lnTo>
                    <a:pt x="16" y="6"/>
                  </a:lnTo>
                  <a:lnTo>
                    <a:pt x="15" y="5"/>
                  </a:lnTo>
                  <a:lnTo>
                    <a:pt x="14" y="5"/>
                  </a:lnTo>
                  <a:lnTo>
                    <a:pt x="13" y="4"/>
                  </a:lnTo>
                  <a:lnTo>
                    <a:pt x="13" y="4"/>
                  </a:lnTo>
                  <a:lnTo>
                    <a:pt x="12" y="4"/>
                  </a:lnTo>
                  <a:lnTo>
                    <a:pt x="11" y="4"/>
                  </a:lnTo>
                  <a:lnTo>
                    <a:pt x="10" y="4"/>
                  </a:lnTo>
                  <a:lnTo>
                    <a:pt x="9" y="4"/>
                  </a:lnTo>
                  <a:lnTo>
                    <a:pt x="8" y="5"/>
                  </a:lnTo>
                  <a:lnTo>
                    <a:pt x="8" y="6"/>
                  </a:lnTo>
                  <a:lnTo>
                    <a:pt x="7" y="6"/>
                  </a:lnTo>
                  <a:lnTo>
                    <a:pt x="10" y="0"/>
                  </a:lnTo>
                  <a:lnTo>
                    <a:pt x="30" y="14"/>
                  </a:lnTo>
                  <a:lnTo>
                    <a:pt x="27" y="19"/>
                  </a:lnTo>
                  <a:lnTo>
                    <a:pt x="25" y="19"/>
                  </a:lnTo>
                  <a:lnTo>
                    <a:pt x="26" y="18"/>
                  </a:lnTo>
                  <a:lnTo>
                    <a:pt x="26" y="17"/>
                  </a:lnTo>
                  <a:lnTo>
                    <a:pt x="27" y="16"/>
                  </a:lnTo>
                  <a:lnTo>
                    <a:pt x="27" y="15"/>
                  </a:lnTo>
                  <a:lnTo>
                    <a:pt x="27" y="14"/>
                  </a:lnTo>
                  <a:lnTo>
                    <a:pt x="27" y="14"/>
                  </a:lnTo>
                  <a:lnTo>
                    <a:pt x="26" y="13"/>
                  </a:lnTo>
                  <a:lnTo>
                    <a:pt x="25" y="12"/>
                  </a:lnTo>
                  <a:lnTo>
                    <a:pt x="24" y="11"/>
                  </a:lnTo>
                  <a:lnTo>
                    <a:pt x="23" y="11"/>
                  </a:lnTo>
                  <a:lnTo>
                    <a:pt x="23" y="10"/>
                  </a:lnTo>
                  <a:lnTo>
                    <a:pt x="21" y="9"/>
                  </a:lnTo>
                  <a:lnTo>
                    <a:pt x="9" y="27"/>
                  </a:lnTo>
                  <a:lnTo>
                    <a:pt x="9" y="28"/>
                  </a:lnTo>
                  <a:lnTo>
                    <a:pt x="8" y="28"/>
                  </a:lnTo>
                  <a:lnTo>
                    <a:pt x="8" y="29"/>
                  </a:lnTo>
                  <a:lnTo>
                    <a:pt x="8" y="30"/>
                  </a:lnTo>
                  <a:lnTo>
                    <a:pt x="8" y="30"/>
                  </a:lnTo>
                  <a:lnTo>
                    <a:pt x="9" y="30"/>
                  </a:lnTo>
                  <a:lnTo>
                    <a:pt x="9" y="31"/>
                  </a:lnTo>
                  <a:lnTo>
                    <a:pt x="10" y="31"/>
                  </a:lnTo>
                  <a:lnTo>
                    <a:pt x="10" y="32"/>
                  </a:lnTo>
                  <a:lnTo>
                    <a:pt x="11" y="32"/>
                  </a:lnTo>
                  <a:lnTo>
                    <a:pt x="11" y="3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3" name="Freeform 77"/>
            <p:cNvSpPr>
              <a:spLocks/>
            </p:cNvSpPr>
            <p:nvPr/>
          </p:nvSpPr>
          <p:spPr bwMode="auto">
            <a:xfrm>
              <a:off x="955" y="2256"/>
              <a:ext cx="35" cy="36"/>
            </a:xfrm>
            <a:custGeom>
              <a:avLst/>
              <a:gdLst>
                <a:gd name="T0" fmla="*/ 32 w 35"/>
                <a:gd name="T1" fmla="*/ 22 h 36"/>
                <a:gd name="T2" fmla="*/ 31 w 35"/>
                <a:gd name="T3" fmla="*/ 21 h 36"/>
                <a:gd name="T4" fmla="*/ 31 w 35"/>
                <a:gd name="T5" fmla="*/ 20 h 36"/>
                <a:gd name="T6" fmla="*/ 29 w 35"/>
                <a:gd name="T7" fmla="*/ 20 h 36"/>
                <a:gd name="T8" fmla="*/ 27 w 35"/>
                <a:gd name="T9" fmla="*/ 20 h 36"/>
                <a:gd name="T10" fmla="*/ 14 w 35"/>
                <a:gd name="T11" fmla="*/ 22 h 36"/>
                <a:gd name="T12" fmla="*/ 8 w 35"/>
                <a:gd name="T13" fmla="*/ 29 h 36"/>
                <a:gd name="T14" fmla="*/ 7 w 35"/>
                <a:gd name="T15" fmla="*/ 30 h 36"/>
                <a:gd name="T16" fmla="*/ 7 w 35"/>
                <a:gd name="T17" fmla="*/ 32 h 36"/>
                <a:gd name="T18" fmla="*/ 8 w 35"/>
                <a:gd name="T19" fmla="*/ 33 h 36"/>
                <a:gd name="T20" fmla="*/ 9 w 35"/>
                <a:gd name="T21" fmla="*/ 34 h 36"/>
                <a:gd name="T22" fmla="*/ 0 w 35"/>
                <a:gd name="T23" fmla="*/ 25 h 36"/>
                <a:gd name="T24" fmla="*/ 1 w 35"/>
                <a:gd name="T25" fmla="*/ 26 h 36"/>
                <a:gd name="T26" fmla="*/ 2 w 35"/>
                <a:gd name="T27" fmla="*/ 26 h 36"/>
                <a:gd name="T28" fmla="*/ 3 w 35"/>
                <a:gd name="T29" fmla="*/ 27 h 36"/>
                <a:gd name="T30" fmla="*/ 3 w 35"/>
                <a:gd name="T31" fmla="*/ 26 h 36"/>
                <a:gd name="T32" fmla="*/ 4 w 35"/>
                <a:gd name="T33" fmla="*/ 26 h 36"/>
                <a:gd name="T34" fmla="*/ 6 w 35"/>
                <a:gd name="T35" fmla="*/ 25 h 36"/>
                <a:gd name="T36" fmla="*/ 14 w 35"/>
                <a:gd name="T37" fmla="*/ 10 h 36"/>
                <a:gd name="T38" fmla="*/ 14 w 35"/>
                <a:gd name="T39" fmla="*/ 8 h 36"/>
                <a:gd name="T40" fmla="*/ 14 w 35"/>
                <a:gd name="T41" fmla="*/ 6 h 36"/>
                <a:gd name="T42" fmla="*/ 14 w 35"/>
                <a:gd name="T43" fmla="*/ 4 h 36"/>
                <a:gd name="T44" fmla="*/ 14 w 35"/>
                <a:gd name="T45" fmla="*/ 3 h 36"/>
                <a:gd name="T46" fmla="*/ 14 w 35"/>
                <a:gd name="T47" fmla="*/ 2 h 36"/>
                <a:gd name="T48" fmla="*/ 14 w 35"/>
                <a:gd name="T49" fmla="*/ 0 h 36"/>
                <a:gd name="T50" fmla="*/ 21 w 35"/>
                <a:gd name="T51" fmla="*/ 9 h 36"/>
                <a:gd name="T52" fmla="*/ 20 w 35"/>
                <a:gd name="T53" fmla="*/ 9 h 36"/>
                <a:gd name="T54" fmla="*/ 19 w 35"/>
                <a:gd name="T55" fmla="*/ 9 h 36"/>
                <a:gd name="T56" fmla="*/ 18 w 35"/>
                <a:gd name="T57" fmla="*/ 10 h 36"/>
                <a:gd name="T58" fmla="*/ 26 w 35"/>
                <a:gd name="T59" fmla="*/ 20 h 36"/>
                <a:gd name="T60" fmla="*/ 27 w 35"/>
                <a:gd name="T61" fmla="*/ 19 h 36"/>
                <a:gd name="T62" fmla="*/ 28 w 35"/>
                <a:gd name="T63" fmla="*/ 18 h 36"/>
                <a:gd name="T64" fmla="*/ 28 w 35"/>
                <a:gd name="T65" fmla="*/ 16 h 36"/>
                <a:gd name="T66" fmla="*/ 27 w 35"/>
                <a:gd name="T67" fmla="*/ 15 h 36"/>
                <a:gd name="T68" fmla="*/ 27 w 35"/>
                <a:gd name="T69" fmla="*/ 15 h 36"/>
                <a:gd name="T70" fmla="*/ 33 w 35"/>
                <a:gd name="T71"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5" h="36">
                  <a:moveTo>
                    <a:pt x="33" y="22"/>
                  </a:moveTo>
                  <a:lnTo>
                    <a:pt x="32" y="22"/>
                  </a:lnTo>
                  <a:lnTo>
                    <a:pt x="32" y="21"/>
                  </a:lnTo>
                  <a:lnTo>
                    <a:pt x="31" y="21"/>
                  </a:lnTo>
                  <a:lnTo>
                    <a:pt x="31" y="20"/>
                  </a:lnTo>
                  <a:lnTo>
                    <a:pt x="31" y="20"/>
                  </a:lnTo>
                  <a:lnTo>
                    <a:pt x="30" y="20"/>
                  </a:lnTo>
                  <a:lnTo>
                    <a:pt x="29" y="20"/>
                  </a:lnTo>
                  <a:lnTo>
                    <a:pt x="28" y="20"/>
                  </a:lnTo>
                  <a:lnTo>
                    <a:pt x="27" y="20"/>
                  </a:lnTo>
                  <a:lnTo>
                    <a:pt x="26" y="21"/>
                  </a:lnTo>
                  <a:lnTo>
                    <a:pt x="14" y="22"/>
                  </a:lnTo>
                  <a:lnTo>
                    <a:pt x="9" y="29"/>
                  </a:lnTo>
                  <a:lnTo>
                    <a:pt x="8" y="29"/>
                  </a:lnTo>
                  <a:lnTo>
                    <a:pt x="8" y="30"/>
                  </a:lnTo>
                  <a:lnTo>
                    <a:pt x="7" y="30"/>
                  </a:lnTo>
                  <a:lnTo>
                    <a:pt x="7" y="31"/>
                  </a:lnTo>
                  <a:lnTo>
                    <a:pt x="7" y="32"/>
                  </a:lnTo>
                  <a:lnTo>
                    <a:pt x="8" y="32"/>
                  </a:lnTo>
                  <a:lnTo>
                    <a:pt x="8" y="33"/>
                  </a:lnTo>
                  <a:lnTo>
                    <a:pt x="9" y="33"/>
                  </a:lnTo>
                  <a:lnTo>
                    <a:pt x="9" y="34"/>
                  </a:lnTo>
                  <a:lnTo>
                    <a:pt x="9" y="35"/>
                  </a:lnTo>
                  <a:lnTo>
                    <a:pt x="0" y="25"/>
                  </a:lnTo>
                  <a:lnTo>
                    <a:pt x="0" y="26"/>
                  </a:lnTo>
                  <a:lnTo>
                    <a:pt x="1" y="26"/>
                  </a:lnTo>
                  <a:lnTo>
                    <a:pt x="1" y="26"/>
                  </a:lnTo>
                  <a:lnTo>
                    <a:pt x="2" y="26"/>
                  </a:lnTo>
                  <a:lnTo>
                    <a:pt x="3" y="26"/>
                  </a:lnTo>
                  <a:lnTo>
                    <a:pt x="3" y="27"/>
                  </a:lnTo>
                  <a:lnTo>
                    <a:pt x="3" y="27"/>
                  </a:lnTo>
                  <a:lnTo>
                    <a:pt x="3" y="26"/>
                  </a:lnTo>
                  <a:lnTo>
                    <a:pt x="4" y="26"/>
                  </a:lnTo>
                  <a:lnTo>
                    <a:pt x="4" y="26"/>
                  </a:lnTo>
                  <a:lnTo>
                    <a:pt x="5" y="26"/>
                  </a:lnTo>
                  <a:lnTo>
                    <a:pt x="6" y="25"/>
                  </a:lnTo>
                  <a:lnTo>
                    <a:pt x="11" y="20"/>
                  </a:lnTo>
                  <a:lnTo>
                    <a:pt x="14" y="10"/>
                  </a:lnTo>
                  <a:lnTo>
                    <a:pt x="14" y="9"/>
                  </a:lnTo>
                  <a:lnTo>
                    <a:pt x="14" y="8"/>
                  </a:lnTo>
                  <a:lnTo>
                    <a:pt x="14" y="7"/>
                  </a:lnTo>
                  <a:lnTo>
                    <a:pt x="14" y="6"/>
                  </a:lnTo>
                  <a:lnTo>
                    <a:pt x="14" y="5"/>
                  </a:lnTo>
                  <a:lnTo>
                    <a:pt x="14" y="4"/>
                  </a:lnTo>
                  <a:lnTo>
                    <a:pt x="14" y="3"/>
                  </a:lnTo>
                  <a:lnTo>
                    <a:pt x="14" y="3"/>
                  </a:lnTo>
                  <a:lnTo>
                    <a:pt x="14" y="2"/>
                  </a:lnTo>
                  <a:lnTo>
                    <a:pt x="14" y="2"/>
                  </a:lnTo>
                  <a:lnTo>
                    <a:pt x="14" y="1"/>
                  </a:lnTo>
                  <a:lnTo>
                    <a:pt x="14" y="0"/>
                  </a:lnTo>
                  <a:lnTo>
                    <a:pt x="22" y="9"/>
                  </a:lnTo>
                  <a:lnTo>
                    <a:pt x="21" y="9"/>
                  </a:lnTo>
                  <a:lnTo>
                    <a:pt x="21" y="9"/>
                  </a:lnTo>
                  <a:lnTo>
                    <a:pt x="20" y="9"/>
                  </a:lnTo>
                  <a:lnTo>
                    <a:pt x="20" y="9"/>
                  </a:lnTo>
                  <a:lnTo>
                    <a:pt x="19" y="9"/>
                  </a:lnTo>
                  <a:lnTo>
                    <a:pt x="18" y="9"/>
                  </a:lnTo>
                  <a:lnTo>
                    <a:pt x="18" y="10"/>
                  </a:lnTo>
                  <a:lnTo>
                    <a:pt x="15" y="21"/>
                  </a:lnTo>
                  <a:lnTo>
                    <a:pt x="26" y="20"/>
                  </a:lnTo>
                  <a:lnTo>
                    <a:pt x="26" y="19"/>
                  </a:lnTo>
                  <a:lnTo>
                    <a:pt x="27" y="19"/>
                  </a:lnTo>
                  <a:lnTo>
                    <a:pt x="28" y="19"/>
                  </a:lnTo>
                  <a:lnTo>
                    <a:pt x="28" y="18"/>
                  </a:lnTo>
                  <a:lnTo>
                    <a:pt x="28" y="17"/>
                  </a:lnTo>
                  <a:lnTo>
                    <a:pt x="28" y="16"/>
                  </a:lnTo>
                  <a:lnTo>
                    <a:pt x="27" y="16"/>
                  </a:lnTo>
                  <a:lnTo>
                    <a:pt x="27" y="15"/>
                  </a:lnTo>
                  <a:lnTo>
                    <a:pt x="26" y="15"/>
                  </a:lnTo>
                  <a:lnTo>
                    <a:pt x="27" y="15"/>
                  </a:lnTo>
                  <a:lnTo>
                    <a:pt x="34" y="21"/>
                  </a:lnTo>
                  <a:lnTo>
                    <a:pt x="33" y="2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4" name="Freeform 78"/>
            <p:cNvSpPr>
              <a:spLocks/>
            </p:cNvSpPr>
            <p:nvPr/>
          </p:nvSpPr>
          <p:spPr bwMode="auto">
            <a:xfrm>
              <a:off x="722" y="2239"/>
              <a:ext cx="208" cy="96"/>
            </a:xfrm>
            <a:custGeom>
              <a:avLst/>
              <a:gdLst>
                <a:gd name="T0" fmla="*/ 203 w 208"/>
                <a:gd name="T1" fmla="*/ 69 h 96"/>
                <a:gd name="T2" fmla="*/ 184 w 208"/>
                <a:gd name="T3" fmla="*/ 37 h 96"/>
                <a:gd name="T4" fmla="*/ 155 w 208"/>
                <a:gd name="T5" fmla="*/ 12 h 96"/>
                <a:gd name="T6" fmla="*/ 120 w 208"/>
                <a:gd name="T7" fmla="*/ 0 h 96"/>
                <a:gd name="T8" fmla="*/ 80 w 208"/>
                <a:gd name="T9" fmla="*/ 3 h 96"/>
                <a:gd name="T10" fmla="*/ 50 w 208"/>
                <a:gd name="T11" fmla="*/ 15 h 96"/>
                <a:gd name="T12" fmla="*/ 27 w 208"/>
                <a:gd name="T13" fmla="*/ 38 h 96"/>
                <a:gd name="T14" fmla="*/ 9 w 208"/>
                <a:gd name="T15" fmla="*/ 71 h 96"/>
                <a:gd name="T16" fmla="*/ 0 w 208"/>
                <a:gd name="T17" fmla="*/ 89 h 96"/>
                <a:gd name="T18" fmla="*/ 1 w 208"/>
                <a:gd name="T19" fmla="*/ 92 h 96"/>
                <a:gd name="T20" fmla="*/ 5 w 208"/>
                <a:gd name="T21" fmla="*/ 90 h 96"/>
                <a:gd name="T22" fmla="*/ 10 w 208"/>
                <a:gd name="T23" fmla="*/ 85 h 96"/>
                <a:gd name="T24" fmla="*/ 17 w 208"/>
                <a:gd name="T25" fmla="*/ 74 h 96"/>
                <a:gd name="T26" fmla="*/ 28 w 208"/>
                <a:gd name="T27" fmla="*/ 58 h 96"/>
                <a:gd name="T28" fmla="*/ 41 w 208"/>
                <a:gd name="T29" fmla="*/ 42 h 96"/>
                <a:gd name="T30" fmla="*/ 50 w 208"/>
                <a:gd name="T31" fmla="*/ 31 h 96"/>
                <a:gd name="T32" fmla="*/ 53 w 208"/>
                <a:gd name="T33" fmla="*/ 26 h 96"/>
                <a:gd name="T34" fmla="*/ 59 w 208"/>
                <a:gd name="T35" fmla="*/ 23 h 96"/>
                <a:gd name="T36" fmla="*/ 66 w 208"/>
                <a:gd name="T37" fmla="*/ 21 h 96"/>
                <a:gd name="T38" fmla="*/ 71 w 208"/>
                <a:gd name="T39" fmla="*/ 21 h 96"/>
                <a:gd name="T40" fmla="*/ 78 w 208"/>
                <a:gd name="T41" fmla="*/ 20 h 96"/>
                <a:gd name="T42" fmla="*/ 80 w 208"/>
                <a:gd name="T43" fmla="*/ 18 h 96"/>
                <a:gd name="T44" fmla="*/ 82 w 208"/>
                <a:gd name="T45" fmla="*/ 15 h 96"/>
                <a:gd name="T46" fmla="*/ 88 w 208"/>
                <a:gd name="T47" fmla="*/ 14 h 96"/>
                <a:gd name="T48" fmla="*/ 101 w 208"/>
                <a:gd name="T49" fmla="*/ 17 h 96"/>
                <a:gd name="T50" fmla="*/ 104 w 208"/>
                <a:gd name="T51" fmla="*/ 22 h 96"/>
                <a:gd name="T52" fmla="*/ 104 w 208"/>
                <a:gd name="T53" fmla="*/ 26 h 96"/>
                <a:gd name="T54" fmla="*/ 108 w 208"/>
                <a:gd name="T55" fmla="*/ 28 h 96"/>
                <a:gd name="T56" fmla="*/ 111 w 208"/>
                <a:gd name="T57" fmla="*/ 30 h 96"/>
                <a:gd name="T58" fmla="*/ 111 w 208"/>
                <a:gd name="T59" fmla="*/ 34 h 96"/>
                <a:gd name="T60" fmla="*/ 116 w 208"/>
                <a:gd name="T61" fmla="*/ 37 h 96"/>
                <a:gd name="T62" fmla="*/ 121 w 208"/>
                <a:gd name="T63" fmla="*/ 37 h 96"/>
                <a:gd name="T64" fmla="*/ 126 w 208"/>
                <a:gd name="T65" fmla="*/ 37 h 96"/>
                <a:gd name="T66" fmla="*/ 131 w 208"/>
                <a:gd name="T67" fmla="*/ 37 h 96"/>
                <a:gd name="T68" fmla="*/ 135 w 208"/>
                <a:gd name="T69" fmla="*/ 37 h 96"/>
                <a:gd name="T70" fmla="*/ 139 w 208"/>
                <a:gd name="T71" fmla="*/ 38 h 96"/>
                <a:gd name="T72" fmla="*/ 145 w 208"/>
                <a:gd name="T73" fmla="*/ 38 h 96"/>
                <a:gd name="T74" fmla="*/ 149 w 208"/>
                <a:gd name="T75" fmla="*/ 39 h 96"/>
                <a:gd name="T76" fmla="*/ 152 w 208"/>
                <a:gd name="T77" fmla="*/ 40 h 96"/>
                <a:gd name="T78" fmla="*/ 155 w 208"/>
                <a:gd name="T79" fmla="*/ 44 h 96"/>
                <a:gd name="T80" fmla="*/ 157 w 208"/>
                <a:gd name="T81" fmla="*/ 48 h 96"/>
                <a:gd name="T82" fmla="*/ 161 w 208"/>
                <a:gd name="T83" fmla="*/ 50 h 96"/>
                <a:gd name="T84" fmla="*/ 166 w 208"/>
                <a:gd name="T85" fmla="*/ 51 h 96"/>
                <a:gd name="T86" fmla="*/ 170 w 208"/>
                <a:gd name="T87" fmla="*/ 52 h 96"/>
                <a:gd name="T88" fmla="*/ 174 w 208"/>
                <a:gd name="T89" fmla="*/ 52 h 96"/>
                <a:gd name="T90" fmla="*/ 178 w 208"/>
                <a:gd name="T91" fmla="*/ 55 h 96"/>
                <a:gd name="T92" fmla="*/ 179 w 208"/>
                <a:gd name="T93" fmla="*/ 58 h 96"/>
                <a:gd name="T94" fmla="*/ 183 w 208"/>
                <a:gd name="T95" fmla="*/ 59 h 96"/>
                <a:gd name="T96" fmla="*/ 186 w 208"/>
                <a:gd name="T97" fmla="*/ 58 h 96"/>
                <a:gd name="T98" fmla="*/ 190 w 208"/>
                <a:gd name="T99" fmla="*/ 58 h 96"/>
                <a:gd name="T100" fmla="*/ 191 w 208"/>
                <a:gd name="T101" fmla="*/ 61 h 96"/>
                <a:gd name="T102" fmla="*/ 193 w 208"/>
                <a:gd name="T103" fmla="*/ 65 h 96"/>
                <a:gd name="T104" fmla="*/ 195 w 208"/>
                <a:gd name="T105" fmla="*/ 67 h 96"/>
                <a:gd name="T106" fmla="*/ 197 w 208"/>
                <a:gd name="T107" fmla="*/ 71 h 96"/>
                <a:gd name="T108" fmla="*/ 199 w 208"/>
                <a:gd name="T109" fmla="*/ 73 h 96"/>
                <a:gd name="T110" fmla="*/ 201 w 208"/>
                <a:gd name="T111" fmla="*/ 77 h 96"/>
                <a:gd name="T112" fmla="*/ 203 w 208"/>
                <a:gd name="T113" fmla="*/ 85 h 96"/>
                <a:gd name="T114" fmla="*/ 206 w 208"/>
                <a:gd name="T115" fmla="*/ 92 h 96"/>
                <a:gd name="T116" fmla="*/ 207 w 208"/>
                <a:gd name="T117" fmla="*/ 9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96">
                  <a:moveTo>
                    <a:pt x="207" y="93"/>
                  </a:moveTo>
                  <a:lnTo>
                    <a:pt x="207" y="85"/>
                  </a:lnTo>
                  <a:lnTo>
                    <a:pt x="205" y="77"/>
                  </a:lnTo>
                  <a:lnTo>
                    <a:pt x="203" y="69"/>
                  </a:lnTo>
                  <a:lnTo>
                    <a:pt x="199" y="60"/>
                  </a:lnTo>
                  <a:lnTo>
                    <a:pt x="195" y="53"/>
                  </a:lnTo>
                  <a:lnTo>
                    <a:pt x="190" y="44"/>
                  </a:lnTo>
                  <a:lnTo>
                    <a:pt x="184" y="37"/>
                  </a:lnTo>
                  <a:lnTo>
                    <a:pt x="178" y="30"/>
                  </a:lnTo>
                  <a:lnTo>
                    <a:pt x="170" y="24"/>
                  </a:lnTo>
                  <a:lnTo>
                    <a:pt x="162" y="18"/>
                  </a:lnTo>
                  <a:lnTo>
                    <a:pt x="155" y="12"/>
                  </a:lnTo>
                  <a:lnTo>
                    <a:pt x="147" y="8"/>
                  </a:lnTo>
                  <a:lnTo>
                    <a:pt x="138" y="5"/>
                  </a:lnTo>
                  <a:lnTo>
                    <a:pt x="129" y="2"/>
                  </a:lnTo>
                  <a:lnTo>
                    <a:pt x="120" y="0"/>
                  </a:lnTo>
                  <a:lnTo>
                    <a:pt x="111" y="0"/>
                  </a:lnTo>
                  <a:lnTo>
                    <a:pt x="99" y="0"/>
                  </a:lnTo>
                  <a:lnTo>
                    <a:pt x="88" y="1"/>
                  </a:lnTo>
                  <a:lnTo>
                    <a:pt x="80" y="3"/>
                  </a:lnTo>
                  <a:lnTo>
                    <a:pt x="71" y="5"/>
                  </a:lnTo>
                  <a:lnTo>
                    <a:pt x="63" y="8"/>
                  </a:lnTo>
                  <a:lnTo>
                    <a:pt x="55" y="11"/>
                  </a:lnTo>
                  <a:lnTo>
                    <a:pt x="50" y="15"/>
                  </a:lnTo>
                  <a:lnTo>
                    <a:pt x="43" y="20"/>
                  </a:lnTo>
                  <a:lnTo>
                    <a:pt x="38" y="25"/>
                  </a:lnTo>
                  <a:lnTo>
                    <a:pt x="32" y="31"/>
                  </a:lnTo>
                  <a:lnTo>
                    <a:pt x="27" y="38"/>
                  </a:lnTo>
                  <a:lnTo>
                    <a:pt x="22" y="45"/>
                  </a:lnTo>
                  <a:lnTo>
                    <a:pt x="18" y="54"/>
                  </a:lnTo>
                  <a:lnTo>
                    <a:pt x="14" y="62"/>
                  </a:lnTo>
                  <a:lnTo>
                    <a:pt x="9" y="71"/>
                  </a:lnTo>
                  <a:lnTo>
                    <a:pt x="3" y="82"/>
                  </a:lnTo>
                  <a:lnTo>
                    <a:pt x="2" y="85"/>
                  </a:lnTo>
                  <a:lnTo>
                    <a:pt x="1" y="87"/>
                  </a:lnTo>
                  <a:lnTo>
                    <a:pt x="0" y="89"/>
                  </a:lnTo>
                  <a:lnTo>
                    <a:pt x="0" y="90"/>
                  </a:lnTo>
                  <a:lnTo>
                    <a:pt x="0" y="91"/>
                  </a:lnTo>
                  <a:lnTo>
                    <a:pt x="0" y="92"/>
                  </a:lnTo>
                  <a:lnTo>
                    <a:pt x="1" y="92"/>
                  </a:lnTo>
                  <a:lnTo>
                    <a:pt x="2" y="92"/>
                  </a:lnTo>
                  <a:lnTo>
                    <a:pt x="3" y="91"/>
                  </a:lnTo>
                  <a:lnTo>
                    <a:pt x="4" y="91"/>
                  </a:lnTo>
                  <a:lnTo>
                    <a:pt x="5" y="90"/>
                  </a:lnTo>
                  <a:lnTo>
                    <a:pt x="6" y="88"/>
                  </a:lnTo>
                  <a:lnTo>
                    <a:pt x="7" y="87"/>
                  </a:lnTo>
                  <a:lnTo>
                    <a:pt x="9" y="86"/>
                  </a:lnTo>
                  <a:lnTo>
                    <a:pt x="10" y="85"/>
                  </a:lnTo>
                  <a:lnTo>
                    <a:pt x="11" y="83"/>
                  </a:lnTo>
                  <a:lnTo>
                    <a:pt x="13" y="80"/>
                  </a:lnTo>
                  <a:lnTo>
                    <a:pt x="15" y="77"/>
                  </a:lnTo>
                  <a:lnTo>
                    <a:pt x="17" y="74"/>
                  </a:lnTo>
                  <a:lnTo>
                    <a:pt x="19" y="71"/>
                  </a:lnTo>
                  <a:lnTo>
                    <a:pt x="22" y="67"/>
                  </a:lnTo>
                  <a:lnTo>
                    <a:pt x="25" y="62"/>
                  </a:lnTo>
                  <a:lnTo>
                    <a:pt x="28" y="58"/>
                  </a:lnTo>
                  <a:lnTo>
                    <a:pt x="32" y="55"/>
                  </a:lnTo>
                  <a:lnTo>
                    <a:pt x="35" y="50"/>
                  </a:lnTo>
                  <a:lnTo>
                    <a:pt x="38" y="46"/>
                  </a:lnTo>
                  <a:lnTo>
                    <a:pt x="41" y="42"/>
                  </a:lnTo>
                  <a:lnTo>
                    <a:pt x="44" y="40"/>
                  </a:lnTo>
                  <a:lnTo>
                    <a:pt x="46" y="36"/>
                  </a:lnTo>
                  <a:lnTo>
                    <a:pt x="48" y="34"/>
                  </a:lnTo>
                  <a:lnTo>
                    <a:pt x="50" y="31"/>
                  </a:lnTo>
                  <a:lnTo>
                    <a:pt x="50" y="30"/>
                  </a:lnTo>
                  <a:lnTo>
                    <a:pt x="52" y="29"/>
                  </a:lnTo>
                  <a:lnTo>
                    <a:pt x="52" y="27"/>
                  </a:lnTo>
                  <a:lnTo>
                    <a:pt x="53" y="26"/>
                  </a:lnTo>
                  <a:lnTo>
                    <a:pt x="55" y="25"/>
                  </a:lnTo>
                  <a:lnTo>
                    <a:pt x="56" y="24"/>
                  </a:lnTo>
                  <a:lnTo>
                    <a:pt x="58" y="24"/>
                  </a:lnTo>
                  <a:lnTo>
                    <a:pt x="59" y="23"/>
                  </a:lnTo>
                  <a:lnTo>
                    <a:pt x="61" y="23"/>
                  </a:lnTo>
                  <a:lnTo>
                    <a:pt x="63" y="22"/>
                  </a:lnTo>
                  <a:lnTo>
                    <a:pt x="64" y="21"/>
                  </a:lnTo>
                  <a:lnTo>
                    <a:pt x="66" y="21"/>
                  </a:lnTo>
                  <a:lnTo>
                    <a:pt x="67" y="21"/>
                  </a:lnTo>
                  <a:lnTo>
                    <a:pt x="69" y="21"/>
                  </a:lnTo>
                  <a:lnTo>
                    <a:pt x="70" y="20"/>
                  </a:lnTo>
                  <a:lnTo>
                    <a:pt x="71" y="21"/>
                  </a:lnTo>
                  <a:lnTo>
                    <a:pt x="74" y="21"/>
                  </a:lnTo>
                  <a:lnTo>
                    <a:pt x="75" y="21"/>
                  </a:lnTo>
                  <a:lnTo>
                    <a:pt x="77" y="20"/>
                  </a:lnTo>
                  <a:lnTo>
                    <a:pt x="78" y="20"/>
                  </a:lnTo>
                  <a:lnTo>
                    <a:pt x="78" y="19"/>
                  </a:lnTo>
                  <a:lnTo>
                    <a:pt x="79" y="19"/>
                  </a:lnTo>
                  <a:lnTo>
                    <a:pt x="79" y="18"/>
                  </a:lnTo>
                  <a:lnTo>
                    <a:pt x="80" y="18"/>
                  </a:lnTo>
                  <a:lnTo>
                    <a:pt x="80" y="17"/>
                  </a:lnTo>
                  <a:lnTo>
                    <a:pt x="80" y="16"/>
                  </a:lnTo>
                  <a:lnTo>
                    <a:pt x="81" y="16"/>
                  </a:lnTo>
                  <a:lnTo>
                    <a:pt x="82" y="15"/>
                  </a:lnTo>
                  <a:lnTo>
                    <a:pt x="83" y="15"/>
                  </a:lnTo>
                  <a:lnTo>
                    <a:pt x="84" y="15"/>
                  </a:lnTo>
                  <a:lnTo>
                    <a:pt x="86" y="14"/>
                  </a:lnTo>
                  <a:lnTo>
                    <a:pt x="88" y="14"/>
                  </a:lnTo>
                  <a:lnTo>
                    <a:pt x="92" y="15"/>
                  </a:lnTo>
                  <a:lnTo>
                    <a:pt x="96" y="15"/>
                  </a:lnTo>
                  <a:lnTo>
                    <a:pt x="99" y="16"/>
                  </a:lnTo>
                  <a:lnTo>
                    <a:pt x="101" y="17"/>
                  </a:lnTo>
                  <a:lnTo>
                    <a:pt x="103" y="18"/>
                  </a:lnTo>
                  <a:lnTo>
                    <a:pt x="104" y="19"/>
                  </a:lnTo>
                  <a:lnTo>
                    <a:pt x="104" y="20"/>
                  </a:lnTo>
                  <a:lnTo>
                    <a:pt x="104" y="22"/>
                  </a:lnTo>
                  <a:lnTo>
                    <a:pt x="104" y="23"/>
                  </a:lnTo>
                  <a:lnTo>
                    <a:pt x="104" y="24"/>
                  </a:lnTo>
                  <a:lnTo>
                    <a:pt x="104" y="25"/>
                  </a:lnTo>
                  <a:lnTo>
                    <a:pt x="104" y="26"/>
                  </a:lnTo>
                  <a:lnTo>
                    <a:pt x="104" y="27"/>
                  </a:lnTo>
                  <a:lnTo>
                    <a:pt x="105" y="28"/>
                  </a:lnTo>
                  <a:lnTo>
                    <a:pt x="107" y="28"/>
                  </a:lnTo>
                  <a:lnTo>
                    <a:pt x="108" y="28"/>
                  </a:lnTo>
                  <a:lnTo>
                    <a:pt x="109" y="28"/>
                  </a:lnTo>
                  <a:lnTo>
                    <a:pt x="110" y="29"/>
                  </a:lnTo>
                  <a:lnTo>
                    <a:pt x="111" y="29"/>
                  </a:lnTo>
                  <a:lnTo>
                    <a:pt x="111" y="30"/>
                  </a:lnTo>
                  <a:lnTo>
                    <a:pt x="111" y="31"/>
                  </a:lnTo>
                  <a:lnTo>
                    <a:pt x="111" y="32"/>
                  </a:lnTo>
                  <a:lnTo>
                    <a:pt x="111" y="33"/>
                  </a:lnTo>
                  <a:lnTo>
                    <a:pt x="111" y="34"/>
                  </a:lnTo>
                  <a:lnTo>
                    <a:pt x="112" y="35"/>
                  </a:lnTo>
                  <a:lnTo>
                    <a:pt x="113" y="36"/>
                  </a:lnTo>
                  <a:lnTo>
                    <a:pt x="114" y="36"/>
                  </a:lnTo>
                  <a:lnTo>
                    <a:pt x="116" y="37"/>
                  </a:lnTo>
                  <a:lnTo>
                    <a:pt x="119" y="37"/>
                  </a:lnTo>
                  <a:lnTo>
                    <a:pt x="120" y="37"/>
                  </a:lnTo>
                  <a:lnTo>
                    <a:pt x="121" y="37"/>
                  </a:lnTo>
                  <a:lnTo>
                    <a:pt x="121" y="37"/>
                  </a:lnTo>
                  <a:lnTo>
                    <a:pt x="122" y="37"/>
                  </a:lnTo>
                  <a:lnTo>
                    <a:pt x="123" y="37"/>
                  </a:lnTo>
                  <a:lnTo>
                    <a:pt x="124" y="37"/>
                  </a:lnTo>
                  <a:lnTo>
                    <a:pt x="126" y="37"/>
                  </a:lnTo>
                  <a:lnTo>
                    <a:pt x="127" y="37"/>
                  </a:lnTo>
                  <a:lnTo>
                    <a:pt x="128" y="37"/>
                  </a:lnTo>
                  <a:lnTo>
                    <a:pt x="129" y="37"/>
                  </a:lnTo>
                  <a:lnTo>
                    <a:pt x="131" y="37"/>
                  </a:lnTo>
                  <a:lnTo>
                    <a:pt x="132" y="37"/>
                  </a:lnTo>
                  <a:lnTo>
                    <a:pt x="133" y="37"/>
                  </a:lnTo>
                  <a:lnTo>
                    <a:pt x="134" y="37"/>
                  </a:lnTo>
                  <a:lnTo>
                    <a:pt x="135" y="37"/>
                  </a:lnTo>
                  <a:lnTo>
                    <a:pt x="136" y="38"/>
                  </a:lnTo>
                  <a:lnTo>
                    <a:pt x="137" y="38"/>
                  </a:lnTo>
                  <a:lnTo>
                    <a:pt x="138" y="38"/>
                  </a:lnTo>
                  <a:lnTo>
                    <a:pt x="139" y="38"/>
                  </a:lnTo>
                  <a:lnTo>
                    <a:pt x="140" y="39"/>
                  </a:lnTo>
                  <a:lnTo>
                    <a:pt x="142" y="39"/>
                  </a:lnTo>
                  <a:lnTo>
                    <a:pt x="144" y="38"/>
                  </a:lnTo>
                  <a:lnTo>
                    <a:pt x="145" y="38"/>
                  </a:lnTo>
                  <a:lnTo>
                    <a:pt x="146" y="38"/>
                  </a:lnTo>
                  <a:lnTo>
                    <a:pt x="147" y="38"/>
                  </a:lnTo>
                  <a:lnTo>
                    <a:pt x="148" y="38"/>
                  </a:lnTo>
                  <a:lnTo>
                    <a:pt x="149" y="39"/>
                  </a:lnTo>
                  <a:lnTo>
                    <a:pt x="150" y="39"/>
                  </a:lnTo>
                  <a:lnTo>
                    <a:pt x="151" y="39"/>
                  </a:lnTo>
                  <a:lnTo>
                    <a:pt x="152" y="40"/>
                  </a:lnTo>
                  <a:lnTo>
                    <a:pt x="152" y="40"/>
                  </a:lnTo>
                  <a:lnTo>
                    <a:pt x="153" y="41"/>
                  </a:lnTo>
                  <a:lnTo>
                    <a:pt x="154" y="42"/>
                  </a:lnTo>
                  <a:lnTo>
                    <a:pt x="154" y="43"/>
                  </a:lnTo>
                  <a:lnTo>
                    <a:pt x="155" y="44"/>
                  </a:lnTo>
                  <a:lnTo>
                    <a:pt x="155" y="45"/>
                  </a:lnTo>
                  <a:lnTo>
                    <a:pt x="156" y="46"/>
                  </a:lnTo>
                  <a:lnTo>
                    <a:pt x="156" y="47"/>
                  </a:lnTo>
                  <a:lnTo>
                    <a:pt x="157" y="48"/>
                  </a:lnTo>
                  <a:lnTo>
                    <a:pt x="158" y="49"/>
                  </a:lnTo>
                  <a:lnTo>
                    <a:pt x="159" y="50"/>
                  </a:lnTo>
                  <a:lnTo>
                    <a:pt x="160" y="50"/>
                  </a:lnTo>
                  <a:lnTo>
                    <a:pt x="161" y="50"/>
                  </a:lnTo>
                  <a:lnTo>
                    <a:pt x="162" y="51"/>
                  </a:lnTo>
                  <a:lnTo>
                    <a:pt x="163" y="51"/>
                  </a:lnTo>
                  <a:lnTo>
                    <a:pt x="165" y="51"/>
                  </a:lnTo>
                  <a:lnTo>
                    <a:pt x="166" y="51"/>
                  </a:lnTo>
                  <a:lnTo>
                    <a:pt x="167" y="52"/>
                  </a:lnTo>
                  <a:lnTo>
                    <a:pt x="168" y="52"/>
                  </a:lnTo>
                  <a:lnTo>
                    <a:pt x="169" y="52"/>
                  </a:lnTo>
                  <a:lnTo>
                    <a:pt x="170" y="52"/>
                  </a:lnTo>
                  <a:lnTo>
                    <a:pt x="171" y="52"/>
                  </a:lnTo>
                  <a:lnTo>
                    <a:pt x="172" y="52"/>
                  </a:lnTo>
                  <a:lnTo>
                    <a:pt x="173" y="52"/>
                  </a:lnTo>
                  <a:lnTo>
                    <a:pt x="174" y="52"/>
                  </a:lnTo>
                  <a:lnTo>
                    <a:pt x="176" y="52"/>
                  </a:lnTo>
                  <a:lnTo>
                    <a:pt x="177" y="53"/>
                  </a:lnTo>
                  <a:lnTo>
                    <a:pt x="178" y="54"/>
                  </a:lnTo>
                  <a:lnTo>
                    <a:pt x="178" y="55"/>
                  </a:lnTo>
                  <a:lnTo>
                    <a:pt x="178" y="55"/>
                  </a:lnTo>
                  <a:lnTo>
                    <a:pt x="178" y="56"/>
                  </a:lnTo>
                  <a:lnTo>
                    <a:pt x="179" y="57"/>
                  </a:lnTo>
                  <a:lnTo>
                    <a:pt x="179" y="58"/>
                  </a:lnTo>
                  <a:lnTo>
                    <a:pt x="180" y="59"/>
                  </a:lnTo>
                  <a:lnTo>
                    <a:pt x="181" y="59"/>
                  </a:lnTo>
                  <a:lnTo>
                    <a:pt x="182" y="59"/>
                  </a:lnTo>
                  <a:lnTo>
                    <a:pt x="183" y="59"/>
                  </a:lnTo>
                  <a:lnTo>
                    <a:pt x="184" y="59"/>
                  </a:lnTo>
                  <a:lnTo>
                    <a:pt x="185" y="59"/>
                  </a:lnTo>
                  <a:lnTo>
                    <a:pt x="186" y="59"/>
                  </a:lnTo>
                  <a:lnTo>
                    <a:pt x="186" y="58"/>
                  </a:lnTo>
                  <a:lnTo>
                    <a:pt x="187" y="58"/>
                  </a:lnTo>
                  <a:lnTo>
                    <a:pt x="188" y="58"/>
                  </a:lnTo>
                  <a:lnTo>
                    <a:pt x="189" y="58"/>
                  </a:lnTo>
                  <a:lnTo>
                    <a:pt x="190" y="58"/>
                  </a:lnTo>
                  <a:lnTo>
                    <a:pt x="190" y="58"/>
                  </a:lnTo>
                  <a:lnTo>
                    <a:pt x="190" y="59"/>
                  </a:lnTo>
                  <a:lnTo>
                    <a:pt x="191" y="60"/>
                  </a:lnTo>
                  <a:lnTo>
                    <a:pt x="191" y="61"/>
                  </a:lnTo>
                  <a:lnTo>
                    <a:pt x="192" y="62"/>
                  </a:lnTo>
                  <a:lnTo>
                    <a:pt x="192" y="64"/>
                  </a:lnTo>
                  <a:lnTo>
                    <a:pt x="192" y="65"/>
                  </a:lnTo>
                  <a:lnTo>
                    <a:pt x="193" y="65"/>
                  </a:lnTo>
                  <a:lnTo>
                    <a:pt x="193" y="66"/>
                  </a:lnTo>
                  <a:lnTo>
                    <a:pt x="193" y="67"/>
                  </a:lnTo>
                  <a:lnTo>
                    <a:pt x="194" y="67"/>
                  </a:lnTo>
                  <a:lnTo>
                    <a:pt x="195" y="67"/>
                  </a:lnTo>
                  <a:lnTo>
                    <a:pt x="195" y="68"/>
                  </a:lnTo>
                  <a:lnTo>
                    <a:pt x="196" y="69"/>
                  </a:lnTo>
                  <a:lnTo>
                    <a:pt x="197" y="70"/>
                  </a:lnTo>
                  <a:lnTo>
                    <a:pt x="197" y="71"/>
                  </a:lnTo>
                  <a:lnTo>
                    <a:pt x="197" y="71"/>
                  </a:lnTo>
                  <a:lnTo>
                    <a:pt x="198" y="72"/>
                  </a:lnTo>
                  <a:lnTo>
                    <a:pt x="198" y="73"/>
                  </a:lnTo>
                  <a:lnTo>
                    <a:pt x="199" y="73"/>
                  </a:lnTo>
                  <a:lnTo>
                    <a:pt x="199" y="74"/>
                  </a:lnTo>
                  <a:lnTo>
                    <a:pt x="200" y="74"/>
                  </a:lnTo>
                  <a:lnTo>
                    <a:pt x="200" y="75"/>
                  </a:lnTo>
                  <a:lnTo>
                    <a:pt x="201" y="77"/>
                  </a:lnTo>
                  <a:lnTo>
                    <a:pt x="201" y="79"/>
                  </a:lnTo>
                  <a:lnTo>
                    <a:pt x="202" y="81"/>
                  </a:lnTo>
                  <a:lnTo>
                    <a:pt x="203" y="83"/>
                  </a:lnTo>
                  <a:lnTo>
                    <a:pt x="203" y="85"/>
                  </a:lnTo>
                  <a:lnTo>
                    <a:pt x="204" y="87"/>
                  </a:lnTo>
                  <a:lnTo>
                    <a:pt x="205" y="89"/>
                  </a:lnTo>
                  <a:lnTo>
                    <a:pt x="205" y="91"/>
                  </a:lnTo>
                  <a:lnTo>
                    <a:pt x="206" y="92"/>
                  </a:lnTo>
                  <a:lnTo>
                    <a:pt x="206" y="94"/>
                  </a:lnTo>
                  <a:lnTo>
                    <a:pt x="207" y="95"/>
                  </a:lnTo>
                  <a:lnTo>
                    <a:pt x="207" y="94"/>
                  </a:lnTo>
                  <a:lnTo>
                    <a:pt x="207" y="9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5" name="Freeform 79"/>
            <p:cNvSpPr>
              <a:spLocks/>
            </p:cNvSpPr>
            <p:nvPr/>
          </p:nvSpPr>
          <p:spPr bwMode="auto">
            <a:xfrm>
              <a:off x="697" y="2346"/>
              <a:ext cx="28" cy="65"/>
            </a:xfrm>
            <a:custGeom>
              <a:avLst/>
              <a:gdLst>
                <a:gd name="T0" fmla="*/ 22 w 28"/>
                <a:gd name="T1" fmla="*/ 4 h 65"/>
                <a:gd name="T2" fmla="*/ 20 w 28"/>
                <a:gd name="T3" fmla="*/ 7 h 65"/>
                <a:gd name="T4" fmla="*/ 18 w 28"/>
                <a:gd name="T5" fmla="*/ 12 h 65"/>
                <a:gd name="T6" fmla="*/ 13 w 28"/>
                <a:gd name="T7" fmla="*/ 18 h 65"/>
                <a:gd name="T8" fmla="*/ 9 w 28"/>
                <a:gd name="T9" fmla="*/ 27 h 65"/>
                <a:gd name="T10" fmla="*/ 4 w 28"/>
                <a:gd name="T11" fmla="*/ 37 h 65"/>
                <a:gd name="T12" fmla="*/ 2 w 28"/>
                <a:gd name="T13" fmla="*/ 45 h 65"/>
                <a:gd name="T14" fmla="*/ 0 w 28"/>
                <a:gd name="T15" fmla="*/ 53 h 65"/>
                <a:gd name="T16" fmla="*/ 0 w 28"/>
                <a:gd name="T17" fmla="*/ 59 h 65"/>
                <a:gd name="T18" fmla="*/ 4 w 28"/>
                <a:gd name="T19" fmla="*/ 63 h 65"/>
                <a:gd name="T20" fmla="*/ 13 w 28"/>
                <a:gd name="T21" fmla="*/ 63 h 65"/>
                <a:gd name="T22" fmla="*/ 16 w 28"/>
                <a:gd name="T23" fmla="*/ 62 h 65"/>
                <a:gd name="T24" fmla="*/ 17 w 28"/>
                <a:gd name="T25" fmla="*/ 60 h 65"/>
                <a:gd name="T26" fmla="*/ 20 w 28"/>
                <a:gd name="T27" fmla="*/ 60 h 65"/>
                <a:gd name="T28" fmla="*/ 23 w 28"/>
                <a:gd name="T29" fmla="*/ 60 h 65"/>
                <a:gd name="T30" fmla="*/ 25 w 28"/>
                <a:gd name="T31" fmla="*/ 60 h 65"/>
                <a:gd name="T32" fmla="*/ 27 w 28"/>
                <a:gd name="T33" fmla="*/ 59 h 65"/>
                <a:gd name="T34" fmla="*/ 27 w 28"/>
                <a:gd name="T35" fmla="*/ 57 h 65"/>
                <a:gd name="T36" fmla="*/ 25 w 28"/>
                <a:gd name="T37" fmla="*/ 54 h 65"/>
                <a:gd name="T38" fmla="*/ 23 w 28"/>
                <a:gd name="T39" fmla="*/ 53 h 65"/>
                <a:gd name="T40" fmla="*/ 20 w 28"/>
                <a:gd name="T41" fmla="*/ 53 h 65"/>
                <a:gd name="T42" fmla="*/ 18 w 28"/>
                <a:gd name="T43" fmla="*/ 55 h 65"/>
                <a:gd name="T44" fmla="*/ 16 w 28"/>
                <a:gd name="T45" fmla="*/ 56 h 65"/>
                <a:gd name="T46" fmla="*/ 14 w 28"/>
                <a:gd name="T47" fmla="*/ 56 h 65"/>
                <a:gd name="T48" fmla="*/ 11 w 28"/>
                <a:gd name="T49" fmla="*/ 55 h 65"/>
                <a:gd name="T50" fmla="*/ 9 w 28"/>
                <a:gd name="T51" fmla="*/ 55 h 65"/>
                <a:gd name="T52" fmla="*/ 7 w 28"/>
                <a:gd name="T53" fmla="*/ 55 h 65"/>
                <a:gd name="T54" fmla="*/ 6 w 28"/>
                <a:gd name="T55" fmla="*/ 53 h 65"/>
                <a:gd name="T56" fmla="*/ 5 w 28"/>
                <a:gd name="T57" fmla="*/ 51 h 65"/>
                <a:gd name="T58" fmla="*/ 6 w 28"/>
                <a:gd name="T59" fmla="*/ 48 h 65"/>
                <a:gd name="T60" fmla="*/ 7 w 28"/>
                <a:gd name="T61" fmla="*/ 44 h 65"/>
                <a:gd name="T62" fmla="*/ 9 w 28"/>
                <a:gd name="T63" fmla="*/ 41 h 65"/>
                <a:gd name="T64" fmla="*/ 10 w 28"/>
                <a:gd name="T65" fmla="*/ 39 h 65"/>
                <a:gd name="T66" fmla="*/ 11 w 28"/>
                <a:gd name="T67" fmla="*/ 37 h 65"/>
                <a:gd name="T68" fmla="*/ 12 w 28"/>
                <a:gd name="T69" fmla="*/ 32 h 65"/>
                <a:gd name="T70" fmla="*/ 14 w 28"/>
                <a:gd name="T71" fmla="*/ 27 h 65"/>
                <a:gd name="T72" fmla="*/ 16 w 28"/>
                <a:gd name="T73" fmla="*/ 23 h 65"/>
                <a:gd name="T74" fmla="*/ 18 w 28"/>
                <a:gd name="T75" fmla="*/ 18 h 65"/>
                <a:gd name="T76" fmla="*/ 20 w 28"/>
                <a:gd name="T77" fmla="*/ 16 h 65"/>
                <a:gd name="T78" fmla="*/ 23 w 28"/>
                <a:gd name="T79" fmla="*/ 13 h 65"/>
                <a:gd name="T80" fmla="*/ 25 w 28"/>
                <a:gd name="T81" fmla="*/ 10 h 65"/>
                <a:gd name="T82" fmla="*/ 24 w 28"/>
                <a:gd name="T83" fmla="*/ 7 h 65"/>
                <a:gd name="T84" fmla="*/ 23 w 28"/>
                <a:gd name="T85" fmla="*/ 5 h 65"/>
                <a:gd name="T86" fmla="*/ 21 w 28"/>
                <a:gd name="T8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 h="65">
                  <a:moveTo>
                    <a:pt x="21" y="0"/>
                  </a:moveTo>
                  <a:lnTo>
                    <a:pt x="22" y="2"/>
                  </a:lnTo>
                  <a:lnTo>
                    <a:pt x="22" y="4"/>
                  </a:lnTo>
                  <a:lnTo>
                    <a:pt x="22" y="5"/>
                  </a:lnTo>
                  <a:lnTo>
                    <a:pt x="21" y="6"/>
                  </a:lnTo>
                  <a:lnTo>
                    <a:pt x="20" y="7"/>
                  </a:lnTo>
                  <a:lnTo>
                    <a:pt x="20" y="9"/>
                  </a:lnTo>
                  <a:lnTo>
                    <a:pt x="19" y="10"/>
                  </a:lnTo>
                  <a:lnTo>
                    <a:pt x="18" y="12"/>
                  </a:lnTo>
                  <a:lnTo>
                    <a:pt x="16" y="14"/>
                  </a:lnTo>
                  <a:lnTo>
                    <a:pt x="15" y="16"/>
                  </a:lnTo>
                  <a:lnTo>
                    <a:pt x="13" y="18"/>
                  </a:lnTo>
                  <a:lnTo>
                    <a:pt x="12" y="21"/>
                  </a:lnTo>
                  <a:lnTo>
                    <a:pt x="11" y="24"/>
                  </a:lnTo>
                  <a:lnTo>
                    <a:pt x="9" y="27"/>
                  </a:lnTo>
                  <a:lnTo>
                    <a:pt x="7" y="31"/>
                  </a:lnTo>
                  <a:lnTo>
                    <a:pt x="5" y="35"/>
                  </a:lnTo>
                  <a:lnTo>
                    <a:pt x="4" y="37"/>
                  </a:lnTo>
                  <a:lnTo>
                    <a:pt x="3" y="39"/>
                  </a:lnTo>
                  <a:lnTo>
                    <a:pt x="2" y="42"/>
                  </a:lnTo>
                  <a:lnTo>
                    <a:pt x="2" y="45"/>
                  </a:lnTo>
                  <a:lnTo>
                    <a:pt x="1" y="48"/>
                  </a:lnTo>
                  <a:lnTo>
                    <a:pt x="1" y="50"/>
                  </a:lnTo>
                  <a:lnTo>
                    <a:pt x="0" y="53"/>
                  </a:lnTo>
                  <a:lnTo>
                    <a:pt x="0" y="56"/>
                  </a:lnTo>
                  <a:lnTo>
                    <a:pt x="0" y="58"/>
                  </a:lnTo>
                  <a:lnTo>
                    <a:pt x="0" y="59"/>
                  </a:lnTo>
                  <a:lnTo>
                    <a:pt x="1" y="61"/>
                  </a:lnTo>
                  <a:lnTo>
                    <a:pt x="2" y="62"/>
                  </a:lnTo>
                  <a:lnTo>
                    <a:pt x="4" y="63"/>
                  </a:lnTo>
                  <a:lnTo>
                    <a:pt x="7" y="64"/>
                  </a:lnTo>
                  <a:lnTo>
                    <a:pt x="9" y="64"/>
                  </a:lnTo>
                  <a:lnTo>
                    <a:pt x="13" y="63"/>
                  </a:lnTo>
                  <a:lnTo>
                    <a:pt x="14" y="63"/>
                  </a:lnTo>
                  <a:lnTo>
                    <a:pt x="15" y="62"/>
                  </a:lnTo>
                  <a:lnTo>
                    <a:pt x="16" y="62"/>
                  </a:lnTo>
                  <a:lnTo>
                    <a:pt x="16" y="61"/>
                  </a:lnTo>
                  <a:lnTo>
                    <a:pt x="17" y="61"/>
                  </a:lnTo>
                  <a:lnTo>
                    <a:pt x="17" y="60"/>
                  </a:lnTo>
                  <a:lnTo>
                    <a:pt x="18" y="60"/>
                  </a:lnTo>
                  <a:lnTo>
                    <a:pt x="19" y="60"/>
                  </a:lnTo>
                  <a:lnTo>
                    <a:pt x="20" y="60"/>
                  </a:lnTo>
                  <a:lnTo>
                    <a:pt x="20" y="60"/>
                  </a:lnTo>
                  <a:lnTo>
                    <a:pt x="22" y="60"/>
                  </a:lnTo>
                  <a:lnTo>
                    <a:pt x="23" y="60"/>
                  </a:lnTo>
                  <a:lnTo>
                    <a:pt x="24" y="61"/>
                  </a:lnTo>
                  <a:lnTo>
                    <a:pt x="25" y="61"/>
                  </a:lnTo>
                  <a:lnTo>
                    <a:pt x="25" y="60"/>
                  </a:lnTo>
                  <a:lnTo>
                    <a:pt x="26" y="60"/>
                  </a:lnTo>
                  <a:lnTo>
                    <a:pt x="26" y="59"/>
                  </a:lnTo>
                  <a:lnTo>
                    <a:pt x="27" y="59"/>
                  </a:lnTo>
                  <a:lnTo>
                    <a:pt x="27" y="59"/>
                  </a:lnTo>
                  <a:lnTo>
                    <a:pt x="27" y="58"/>
                  </a:lnTo>
                  <a:lnTo>
                    <a:pt x="27" y="57"/>
                  </a:lnTo>
                  <a:lnTo>
                    <a:pt x="26" y="56"/>
                  </a:lnTo>
                  <a:lnTo>
                    <a:pt x="26" y="55"/>
                  </a:lnTo>
                  <a:lnTo>
                    <a:pt x="25" y="54"/>
                  </a:lnTo>
                  <a:lnTo>
                    <a:pt x="25" y="54"/>
                  </a:lnTo>
                  <a:lnTo>
                    <a:pt x="24" y="53"/>
                  </a:lnTo>
                  <a:lnTo>
                    <a:pt x="23" y="53"/>
                  </a:lnTo>
                  <a:lnTo>
                    <a:pt x="22" y="53"/>
                  </a:lnTo>
                  <a:lnTo>
                    <a:pt x="21" y="53"/>
                  </a:lnTo>
                  <a:lnTo>
                    <a:pt x="20" y="53"/>
                  </a:lnTo>
                  <a:lnTo>
                    <a:pt x="20" y="54"/>
                  </a:lnTo>
                  <a:lnTo>
                    <a:pt x="19" y="54"/>
                  </a:lnTo>
                  <a:lnTo>
                    <a:pt x="18" y="55"/>
                  </a:lnTo>
                  <a:lnTo>
                    <a:pt x="17" y="55"/>
                  </a:lnTo>
                  <a:lnTo>
                    <a:pt x="17" y="56"/>
                  </a:lnTo>
                  <a:lnTo>
                    <a:pt x="16" y="56"/>
                  </a:lnTo>
                  <a:lnTo>
                    <a:pt x="16" y="57"/>
                  </a:lnTo>
                  <a:lnTo>
                    <a:pt x="15" y="57"/>
                  </a:lnTo>
                  <a:lnTo>
                    <a:pt x="14" y="56"/>
                  </a:lnTo>
                  <a:lnTo>
                    <a:pt x="13" y="56"/>
                  </a:lnTo>
                  <a:lnTo>
                    <a:pt x="12" y="56"/>
                  </a:lnTo>
                  <a:lnTo>
                    <a:pt x="11" y="55"/>
                  </a:lnTo>
                  <a:lnTo>
                    <a:pt x="11" y="55"/>
                  </a:lnTo>
                  <a:lnTo>
                    <a:pt x="10" y="55"/>
                  </a:lnTo>
                  <a:lnTo>
                    <a:pt x="9" y="55"/>
                  </a:lnTo>
                  <a:lnTo>
                    <a:pt x="8" y="55"/>
                  </a:lnTo>
                  <a:lnTo>
                    <a:pt x="7" y="55"/>
                  </a:lnTo>
                  <a:lnTo>
                    <a:pt x="7" y="55"/>
                  </a:lnTo>
                  <a:lnTo>
                    <a:pt x="7" y="54"/>
                  </a:lnTo>
                  <a:lnTo>
                    <a:pt x="6" y="54"/>
                  </a:lnTo>
                  <a:lnTo>
                    <a:pt x="6" y="53"/>
                  </a:lnTo>
                  <a:lnTo>
                    <a:pt x="5" y="53"/>
                  </a:lnTo>
                  <a:lnTo>
                    <a:pt x="5" y="52"/>
                  </a:lnTo>
                  <a:lnTo>
                    <a:pt x="5" y="51"/>
                  </a:lnTo>
                  <a:lnTo>
                    <a:pt x="5" y="50"/>
                  </a:lnTo>
                  <a:lnTo>
                    <a:pt x="6" y="48"/>
                  </a:lnTo>
                  <a:lnTo>
                    <a:pt x="6" y="48"/>
                  </a:lnTo>
                  <a:lnTo>
                    <a:pt x="7" y="46"/>
                  </a:lnTo>
                  <a:lnTo>
                    <a:pt x="7" y="45"/>
                  </a:lnTo>
                  <a:lnTo>
                    <a:pt x="7" y="44"/>
                  </a:lnTo>
                  <a:lnTo>
                    <a:pt x="7" y="43"/>
                  </a:lnTo>
                  <a:lnTo>
                    <a:pt x="8" y="42"/>
                  </a:lnTo>
                  <a:lnTo>
                    <a:pt x="9" y="41"/>
                  </a:lnTo>
                  <a:lnTo>
                    <a:pt x="9" y="40"/>
                  </a:lnTo>
                  <a:lnTo>
                    <a:pt x="10" y="40"/>
                  </a:lnTo>
                  <a:lnTo>
                    <a:pt x="10" y="39"/>
                  </a:lnTo>
                  <a:lnTo>
                    <a:pt x="11" y="38"/>
                  </a:lnTo>
                  <a:lnTo>
                    <a:pt x="11" y="37"/>
                  </a:lnTo>
                  <a:lnTo>
                    <a:pt x="11" y="37"/>
                  </a:lnTo>
                  <a:lnTo>
                    <a:pt x="11" y="35"/>
                  </a:lnTo>
                  <a:lnTo>
                    <a:pt x="12" y="34"/>
                  </a:lnTo>
                  <a:lnTo>
                    <a:pt x="12" y="32"/>
                  </a:lnTo>
                  <a:lnTo>
                    <a:pt x="13" y="30"/>
                  </a:lnTo>
                  <a:lnTo>
                    <a:pt x="13" y="28"/>
                  </a:lnTo>
                  <a:lnTo>
                    <a:pt x="14" y="27"/>
                  </a:lnTo>
                  <a:lnTo>
                    <a:pt x="15" y="26"/>
                  </a:lnTo>
                  <a:lnTo>
                    <a:pt x="16" y="24"/>
                  </a:lnTo>
                  <a:lnTo>
                    <a:pt x="16" y="23"/>
                  </a:lnTo>
                  <a:lnTo>
                    <a:pt x="17" y="21"/>
                  </a:lnTo>
                  <a:lnTo>
                    <a:pt x="17" y="20"/>
                  </a:lnTo>
                  <a:lnTo>
                    <a:pt x="18" y="18"/>
                  </a:lnTo>
                  <a:lnTo>
                    <a:pt x="19" y="17"/>
                  </a:lnTo>
                  <a:lnTo>
                    <a:pt x="20" y="16"/>
                  </a:lnTo>
                  <a:lnTo>
                    <a:pt x="20" y="16"/>
                  </a:lnTo>
                  <a:lnTo>
                    <a:pt x="21" y="15"/>
                  </a:lnTo>
                  <a:lnTo>
                    <a:pt x="22" y="14"/>
                  </a:lnTo>
                  <a:lnTo>
                    <a:pt x="23" y="13"/>
                  </a:lnTo>
                  <a:lnTo>
                    <a:pt x="24" y="12"/>
                  </a:lnTo>
                  <a:lnTo>
                    <a:pt x="24" y="11"/>
                  </a:lnTo>
                  <a:lnTo>
                    <a:pt x="25" y="10"/>
                  </a:lnTo>
                  <a:lnTo>
                    <a:pt x="25" y="9"/>
                  </a:lnTo>
                  <a:lnTo>
                    <a:pt x="24" y="8"/>
                  </a:lnTo>
                  <a:lnTo>
                    <a:pt x="24" y="7"/>
                  </a:lnTo>
                  <a:lnTo>
                    <a:pt x="24" y="6"/>
                  </a:lnTo>
                  <a:lnTo>
                    <a:pt x="23" y="5"/>
                  </a:lnTo>
                  <a:lnTo>
                    <a:pt x="23" y="5"/>
                  </a:lnTo>
                  <a:lnTo>
                    <a:pt x="22" y="3"/>
                  </a:lnTo>
                  <a:lnTo>
                    <a:pt x="22" y="2"/>
                  </a:lnTo>
                  <a:lnTo>
                    <a:pt x="2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6" name="Freeform 80"/>
            <p:cNvSpPr>
              <a:spLocks/>
            </p:cNvSpPr>
            <p:nvPr/>
          </p:nvSpPr>
          <p:spPr bwMode="auto">
            <a:xfrm>
              <a:off x="739" y="2365"/>
              <a:ext cx="22" cy="22"/>
            </a:xfrm>
            <a:custGeom>
              <a:avLst/>
              <a:gdLst>
                <a:gd name="T0" fmla="*/ 1 w 22"/>
                <a:gd name="T1" fmla="*/ 21 h 22"/>
                <a:gd name="T2" fmla="*/ 0 w 22"/>
                <a:gd name="T3" fmla="*/ 19 h 22"/>
                <a:gd name="T4" fmla="*/ 0 w 22"/>
                <a:gd name="T5" fmla="*/ 17 h 22"/>
                <a:gd name="T6" fmla="*/ 0 w 22"/>
                <a:gd name="T7" fmla="*/ 15 h 22"/>
                <a:gd name="T8" fmla="*/ 1 w 22"/>
                <a:gd name="T9" fmla="*/ 12 h 22"/>
                <a:gd name="T10" fmla="*/ 2 w 22"/>
                <a:gd name="T11" fmla="*/ 10 h 22"/>
                <a:gd name="T12" fmla="*/ 2 w 22"/>
                <a:gd name="T13" fmla="*/ 9 h 22"/>
                <a:gd name="T14" fmla="*/ 4 w 22"/>
                <a:gd name="T15" fmla="*/ 7 h 22"/>
                <a:gd name="T16" fmla="*/ 5 w 22"/>
                <a:gd name="T17" fmla="*/ 7 h 22"/>
                <a:gd name="T18" fmla="*/ 7 w 22"/>
                <a:gd name="T19" fmla="*/ 7 h 22"/>
                <a:gd name="T20" fmla="*/ 8 w 22"/>
                <a:gd name="T21" fmla="*/ 8 h 22"/>
                <a:gd name="T22" fmla="*/ 10 w 22"/>
                <a:gd name="T23" fmla="*/ 8 h 22"/>
                <a:gd name="T24" fmla="*/ 12 w 22"/>
                <a:gd name="T25" fmla="*/ 8 h 22"/>
                <a:gd name="T26" fmla="*/ 12 w 22"/>
                <a:gd name="T27" fmla="*/ 6 h 22"/>
                <a:gd name="T28" fmla="*/ 12 w 22"/>
                <a:gd name="T29" fmla="*/ 5 h 22"/>
                <a:gd name="T30" fmla="*/ 13 w 22"/>
                <a:gd name="T31" fmla="*/ 3 h 22"/>
                <a:gd name="T32" fmla="*/ 14 w 22"/>
                <a:gd name="T33" fmla="*/ 2 h 22"/>
                <a:gd name="T34" fmla="*/ 16 w 22"/>
                <a:gd name="T35" fmla="*/ 2 h 22"/>
                <a:gd name="T36" fmla="*/ 17 w 22"/>
                <a:gd name="T37" fmla="*/ 2 h 22"/>
                <a:gd name="T38" fmla="*/ 17 w 22"/>
                <a:gd name="T39" fmla="*/ 1 h 22"/>
                <a:gd name="T40" fmla="*/ 18 w 22"/>
                <a:gd name="T41" fmla="*/ 0 h 22"/>
                <a:gd name="T42" fmla="*/ 19 w 22"/>
                <a:gd name="T43" fmla="*/ 1 h 22"/>
                <a:gd name="T44" fmla="*/ 19 w 22"/>
                <a:gd name="T45" fmla="*/ 2 h 22"/>
                <a:gd name="T46" fmla="*/ 20 w 22"/>
                <a:gd name="T47" fmla="*/ 2 h 22"/>
                <a:gd name="T48" fmla="*/ 21 w 22"/>
                <a:gd name="T49" fmla="*/ 3 h 22"/>
                <a:gd name="T50" fmla="*/ 21 w 22"/>
                <a:gd name="T51" fmla="*/ 5 h 22"/>
                <a:gd name="T52" fmla="*/ 20 w 22"/>
                <a:gd name="T53" fmla="*/ 5 h 22"/>
                <a:gd name="T54" fmla="*/ 19 w 22"/>
                <a:gd name="T55" fmla="*/ 5 h 22"/>
                <a:gd name="T56" fmla="*/ 17 w 22"/>
                <a:gd name="T57" fmla="*/ 6 h 22"/>
                <a:gd name="T58" fmla="*/ 16 w 22"/>
                <a:gd name="T59" fmla="*/ 7 h 22"/>
                <a:gd name="T60" fmla="*/ 16 w 22"/>
                <a:gd name="T61" fmla="*/ 9 h 22"/>
                <a:gd name="T62" fmla="*/ 14 w 22"/>
                <a:gd name="T63" fmla="*/ 10 h 22"/>
                <a:gd name="T64" fmla="*/ 12 w 22"/>
                <a:gd name="T65" fmla="*/ 11 h 22"/>
                <a:gd name="T66" fmla="*/ 11 w 22"/>
                <a:gd name="T67" fmla="*/ 12 h 22"/>
                <a:gd name="T68" fmla="*/ 9 w 22"/>
                <a:gd name="T69" fmla="*/ 13 h 22"/>
                <a:gd name="T70" fmla="*/ 9 w 22"/>
                <a:gd name="T71" fmla="*/ 14 h 22"/>
                <a:gd name="T72" fmla="*/ 7 w 22"/>
                <a:gd name="T73" fmla="*/ 16 h 22"/>
                <a:gd name="T74" fmla="*/ 5 w 22"/>
                <a:gd name="T75" fmla="*/ 16 h 22"/>
                <a:gd name="T76" fmla="*/ 5 w 22"/>
                <a:gd name="T77" fmla="*/ 16 h 22"/>
                <a:gd name="T78" fmla="*/ 4 w 22"/>
                <a:gd name="T79" fmla="*/ 17 h 22"/>
                <a:gd name="T80" fmla="*/ 4 w 22"/>
                <a:gd name="T81" fmla="*/ 19 h 22"/>
                <a:gd name="T82" fmla="*/ 3 w 22"/>
                <a:gd name="T83" fmla="*/ 19 h 22"/>
                <a:gd name="T84" fmla="*/ 2 w 22"/>
                <a:gd name="T85" fmla="*/ 20 h 22"/>
                <a:gd name="T86" fmla="*/ 2 w 22"/>
                <a:gd name="T8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 h="22">
                  <a:moveTo>
                    <a:pt x="2" y="21"/>
                  </a:moveTo>
                  <a:lnTo>
                    <a:pt x="1" y="21"/>
                  </a:lnTo>
                  <a:lnTo>
                    <a:pt x="0" y="20"/>
                  </a:lnTo>
                  <a:lnTo>
                    <a:pt x="0" y="19"/>
                  </a:lnTo>
                  <a:lnTo>
                    <a:pt x="0" y="19"/>
                  </a:lnTo>
                  <a:lnTo>
                    <a:pt x="0" y="17"/>
                  </a:lnTo>
                  <a:lnTo>
                    <a:pt x="0" y="16"/>
                  </a:lnTo>
                  <a:lnTo>
                    <a:pt x="0" y="15"/>
                  </a:lnTo>
                  <a:lnTo>
                    <a:pt x="1" y="14"/>
                  </a:lnTo>
                  <a:lnTo>
                    <a:pt x="1" y="12"/>
                  </a:lnTo>
                  <a:lnTo>
                    <a:pt x="1" y="12"/>
                  </a:lnTo>
                  <a:lnTo>
                    <a:pt x="2" y="10"/>
                  </a:lnTo>
                  <a:lnTo>
                    <a:pt x="2" y="9"/>
                  </a:lnTo>
                  <a:lnTo>
                    <a:pt x="2" y="9"/>
                  </a:lnTo>
                  <a:lnTo>
                    <a:pt x="3" y="8"/>
                  </a:lnTo>
                  <a:lnTo>
                    <a:pt x="4" y="7"/>
                  </a:lnTo>
                  <a:lnTo>
                    <a:pt x="5" y="7"/>
                  </a:lnTo>
                  <a:lnTo>
                    <a:pt x="5" y="7"/>
                  </a:lnTo>
                  <a:lnTo>
                    <a:pt x="6" y="7"/>
                  </a:lnTo>
                  <a:lnTo>
                    <a:pt x="7" y="7"/>
                  </a:lnTo>
                  <a:lnTo>
                    <a:pt x="8" y="7"/>
                  </a:lnTo>
                  <a:lnTo>
                    <a:pt x="8" y="8"/>
                  </a:lnTo>
                  <a:lnTo>
                    <a:pt x="9" y="8"/>
                  </a:lnTo>
                  <a:lnTo>
                    <a:pt x="10" y="8"/>
                  </a:lnTo>
                  <a:lnTo>
                    <a:pt x="11" y="8"/>
                  </a:lnTo>
                  <a:lnTo>
                    <a:pt x="12" y="8"/>
                  </a:lnTo>
                  <a:lnTo>
                    <a:pt x="12" y="7"/>
                  </a:lnTo>
                  <a:lnTo>
                    <a:pt x="12" y="6"/>
                  </a:lnTo>
                  <a:lnTo>
                    <a:pt x="12" y="5"/>
                  </a:lnTo>
                  <a:lnTo>
                    <a:pt x="12" y="5"/>
                  </a:lnTo>
                  <a:lnTo>
                    <a:pt x="12" y="4"/>
                  </a:lnTo>
                  <a:lnTo>
                    <a:pt x="13" y="3"/>
                  </a:lnTo>
                  <a:lnTo>
                    <a:pt x="13" y="2"/>
                  </a:lnTo>
                  <a:lnTo>
                    <a:pt x="14" y="2"/>
                  </a:lnTo>
                  <a:lnTo>
                    <a:pt x="15" y="2"/>
                  </a:lnTo>
                  <a:lnTo>
                    <a:pt x="16" y="2"/>
                  </a:lnTo>
                  <a:lnTo>
                    <a:pt x="16" y="2"/>
                  </a:lnTo>
                  <a:lnTo>
                    <a:pt x="17" y="2"/>
                  </a:lnTo>
                  <a:lnTo>
                    <a:pt x="17" y="2"/>
                  </a:lnTo>
                  <a:lnTo>
                    <a:pt x="17" y="1"/>
                  </a:lnTo>
                  <a:lnTo>
                    <a:pt x="18" y="1"/>
                  </a:lnTo>
                  <a:lnTo>
                    <a:pt x="18" y="0"/>
                  </a:lnTo>
                  <a:lnTo>
                    <a:pt x="19" y="0"/>
                  </a:lnTo>
                  <a:lnTo>
                    <a:pt x="19" y="1"/>
                  </a:lnTo>
                  <a:lnTo>
                    <a:pt x="19" y="1"/>
                  </a:lnTo>
                  <a:lnTo>
                    <a:pt x="19" y="2"/>
                  </a:lnTo>
                  <a:lnTo>
                    <a:pt x="20" y="2"/>
                  </a:lnTo>
                  <a:lnTo>
                    <a:pt x="20" y="2"/>
                  </a:lnTo>
                  <a:lnTo>
                    <a:pt x="21" y="2"/>
                  </a:lnTo>
                  <a:lnTo>
                    <a:pt x="21" y="3"/>
                  </a:lnTo>
                  <a:lnTo>
                    <a:pt x="21" y="4"/>
                  </a:lnTo>
                  <a:lnTo>
                    <a:pt x="21" y="5"/>
                  </a:lnTo>
                  <a:lnTo>
                    <a:pt x="20" y="5"/>
                  </a:lnTo>
                  <a:lnTo>
                    <a:pt x="20" y="5"/>
                  </a:lnTo>
                  <a:lnTo>
                    <a:pt x="19" y="5"/>
                  </a:lnTo>
                  <a:lnTo>
                    <a:pt x="19" y="5"/>
                  </a:lnTo>
                  <a:lnTo>
                    <a:pt x="18" y="6"/>
                  </a:lnTo>
                  <a:lnTo>
                    <a:pt x="17" y="6"/>
                  </a:lnTo>
                  <a:lnTo>
                    <a:pt x="17" y="7"/>
                  </a:lnTo>
                  <a:lnTo>
                    <a:pt x="16" y="7"/>
                  </a:lnTo>
                  <a:lnTo>
                    <a:pt x="16" y="8"/>
                  </a:lnTo>
                  <a:lnTo>
                    <a:pt x="16" y="9"/>
                  </a:lnTo>
                  <a:lnTo>
                    <a:pt x="15" y="9"/>
                  </a:lnTo>
                  <a:lnTo>
                    <a:pt x="14" y="10"/>
                  </a:lnTo>
                  <a:lnTo>
                    <a:pt x="13" y="11"/>
                  </a:lnTo>
                  <a:lnTo>
                    <a:pt x="12" y="11"/>
                  </a:lnTo>
                  <a:lnTo>
                    <a:pt x="12" y="11"/>
                  </a:lnTo>
                  <a:lnTo>
                    <a:pt x="11" y="12"/>
                  </a:lnTo>
                  <a:lnTo>
                    <a:pt x="10" y="12"/>
                  </a:lnTo>
                  <a:lnTo>
                    <a:pt x="9" y="13"/>
                  </a:lnTo>
                  <a:lnTo>
                    <a:pt x="9" y="14"/>
                  </a:lnTo>
                  <a:lnTo>
                    <a:pt x="9" y="14"/>
                  </a:lnTo>
                  <a:lnTo>
                    <a:pt x="8" y="15"/>
                  </a:lnTo>
                  <a:lnTo>
                    <a:pt x="7" y="16"/>
                  </a:lnTo>
                  <a:lnTo>
                    <a:pt x="6" y="16"/>
                  </a:lnTo>
                  <a:lnTo>
                    <a:pt x="5" y="16"/>
                  </a:lnTo>
                  <a:lnTo>
                    <a:pt x="5" y="16"/>
                  </a:lnTo>
                  <a:lnTo>
                    <a:pt x="5" y="16"/>
                  </a:lnTo>
                  <a:lnTo>
                    <a:pt x="5" y="17"/>
                  </a:lnTo>
                  <a:lnTo>
                    <a:pt x="4" y="17"/>
                  </a:lnTo>
                  <a:lnTo>
                    <a:pt x="4" y="18"/>
                  </a:lnTo>
                  <a:lnTo>
                    <a:pt x="4" y="19"/>
                  </a:lnTo>
                  <a:lnTo>
                    <a:pt x="4" y="19"/>
                  </a:lnTo>
                  <a:lnTo>
                    <a:pt x="3" y="19"/>
                  </a:lnTo>
                  <a:lnTo>
                    <a:pt x="3" y="20"/>
                  </a:lnTo>
                  <a:lnTo>
                    <a:pt x="2" y="20"/>
                  </a:lnTo>
                  <a:lnTo>
                    <a:pt x="2" y="21"/>
                  </a:lnTo>
                  <a:lnTo>
                    <a:pt x="2"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7" name="Freeform 81"/>
            <p:cNvSpPr>
              <a:spLocks/>
            </p:cNvSpPr>
            <p:nvPr/>
          </p:nvSpPr>
          <p:spPr bwMode="auto">
            <a:xfrm>
              <a:off x="728" y="2334"/>
              <a:ext cx="24" cy="27"/>
            </a:xfrm>
            <a:custGeom>
              <a:avLst/>
              <a:gdLst>
                <a:gd name="T0" fmla="*/ 1 w 24"/>
                <a:gd name="T1" fmla="*/ 5 h 27"/>
                <a:gd name="T2" fmla="*/ 1 w 24"/>
                <a:gd name="T3" fmla="*/ 6 h 27"/>
                <a:gd name="T4" fmla="*/ 2 w 24"/>
                <a:gd name="T5" fmla="*/ 7 h 27"/>
                <a:gd name="T6" fmla="*/ 3 w 24"/>
                <a:gd name="T7" fmla="*/ 7 h 27"/>
                <a:gd name="T8" fmla="*/ 5 w 24"/>
                <a:gd name="T9" fmla="*/ 8 h 27"/>
                <a:gd name="T10" fmla="*/ 6 w 24"/>
                <a:gd name="T11" fmla="*/ 8 h 27"/>
                <a:gd name="T12" fmla="*/ 8 w 24"/>
                <a:gd name="T13" fmla="*/ 8 h 27"/>
                <a:gd name="T14" fmla="*/ 10 w 24"/>
                <a:gd name="T15" fmla="*/ 8 h 27"/>
                <a:gd name="T16" fmla="*/ 12 w 24"/>
                <a:gd name="T17" fmla="*/ 10 h 27"/>
                <a:gd name="T18" fmla="*/ 13 w 24"/>
                <a:gd name="T19" fmla="*/ 11 h 27"/>
                <a:gd name="T20" fmla="*/ 15 w 24"/>
                <a:gd name="T21" fmla="*/ 13 h 27"/>
                <a:gd name="T22" fmla="*/ 16 w 24"/>
                <a:gd name="T23" fmla="*/ 15 h 27"/>
                <a:gd name="T24" fmla="*/ 17 w 24"/>
                <a:gd name="T25" fmla="*/ 16 h 27"/>
                <a:gd name="T26" fmla="*/ 17 w 24"/>
                <a:gd name="T27" fmla="*/ 18 h 27"/>
                <a:gd name="T28" fmla="*/ 16 w 24"/>
                <a:gd name="T29" fmla="*/ 20 h 27"/>
                <a:gd name="T30" fmla="*/ 15 w 24"/>
                <a:gd name="T31" fmla="*/ 20 h 27"/>
                <a:gd name="T32" fmla="*/ 13 w 24"/>
                <a:gd name="T33" fmla="*/ 21 h 27"/>
                <a:gd name="T34" fmla="*/ 12 w 24"/>
                <a:gd name="T35" fmla="*/ 22 h 27"/>
                <a:gd name="T36" fmla="*/ 11 w 24"/>
                <a:gd name="T37" fmla="*/ 23 h 27"/>
                <a:gd name="T38" fmla="*/ 10 w 24"/>
                <a:gd name="T39" fmla="*/ 24 h 27"/>
                <a:gd name="T40" fmla="*/ 10 w 24"/>
                <a:gd name="T41" fmla="*/ 25 h 27"/>
                <a:gd name="T42" fmla="*/ 11 w 24"/>
                <a:gd name="T43" fmla="*/ 26 h 27"/>
                <a:gd name="T44" fmla="*/ 13 w 24"/>
                <a:gd name="T45" fmla="*/ 26 h 27"/>
                <a:gd name="T46" fmla="*/ 14 w 24"/>
                <a:gd name="T47" fmla="*/ 24 h 27"/>
                <a:gd name="T48" fmla="*/ 15 w 24"/>
                <a:gd name="T49" fmla="*/ 24 h 27"/>
                <a:gd name="T50" fmla="*/ 16 w 24"/>
                <a:gd name="T51" fmla="*/ 23 h 27"/>
                <a:gd name="T52" fmla="*/ 17 w 24"/>
                <a:gd name="T53" fmla="*/ 21 h 27"/>
                <a:gd name="T54" fmla="*/ 17 w 24"/>
                <a:gd name="T55" fmla="*/ 20 h 27"/>
                <a:gd name="T56" fmla="*/ 19 w 24"/>
                <a:gd name="T57" fmla="*/ 20 h 27"/>
                <a:gd name="T58" fmla="*/ 21 w 24"/>
                <a:gd name="T59" fmla="*/ 20 h 27"/>
                <a:gd name="T60" fmla="*/ 22 w 24"/>
                <a:gd name="T61" fmla="*/ 20 h 27"/>
                <a:gd name="T62" fmla="*/ 23 w 24"/>
                <a:gd name="T63" fmla="*/ 19 h 27"/>
                <a:gd name="T64" fmla="*/ 22 w 24"/>
                <a:gd name="T65" fmla="*/ 17 h 27"/>
                <a:gd name="T66" fmla="*/ 21 w 24"/>
                <a:gd name="T67" fmla="*/ 15 h 27"/>
                <a:gd name="T68" fmla="*/ 19 w 24"/>
                <a:gd name="T69" fmla="*/ 14 h 27"/>
                <a:gd name="T70" fmla="*/ 18 w 24"/>
                <a:gd name="T71" fmla="*/ 13 h 27"/>
                <a:gd name="T72" fmla="*/ 17 w 24"/>
                <a:gd name="T73" fmla="*/ 12 h 27"/>
                <a:gd name="T74" fmla="*/ 15 w 24"/>
                <a:gd name="T75" fmla="*/ 12 h 27"/>
                <a:gd name="T76" fmla="*/ 14 w 24"/>
                <a:gd name="T77" fmla="*/ 11 h 27"/>
                <a:gd name="T78" fmla="*/ 14 w 24"/>
                <a:gd name="T79" fmla="*/ 10 h 27"/>
                <a:gd name="T80" fmla="*/ 14 w 24"/>
                <a:gd name="T81" fmla="*/ 8 h 27"/>
                <a:gd name="T82" fmla="*/ 15 w 24"/>
                <a:gd name="T83" fmla="*/ 7 h 27"/>
                <a:gd name="T84" fmla="*/ 13 w 24"/>
                <a:gd name="T85" fmla="*/ 7 h 27"/>
                <a:gd name="T86" fmla="*/ 13 w 24"/>
                <a:gd name="T87" fmla="*/ 6 h 27"/>
                <a:gd name="T88" fmla="*/ 11 w 24"/>
                <a:gd name="T89" fmla="*/ 6 h 27"/>
                <a:gd name="T90" fmla="*/ 10 w 24"/>
                <a:gd name="T91" fmla="*/ 6 h 27"/>
                <a:gd name="T92" fmla="*/ 7 w 24"/>
                <a:gd name="T93" fmla="*/ 5 h 27"/>
                <a:gd name="T94" fmla="*/ 6 w 24"/>
                <a:gd name="T95" fmla="*/ 3 h 27"/>
                <a:gd name="T96" fmla="*/ 5 w 24"/>
                <a:gd name="T97" fmla="*/ 2 h 27"/>
                <a:gd name="T98" fmla="*/ 4 w 24"/>
                <a:gd name="T99" fmla="*/ 1 h 27"/>
                <a:gd name="T100" fmla="*/ 3 w 24"/>
                <a:gd name="T101" fmla="*/ 0 h 27"/>
                <a:gd name="T102" fmla="*/ 2 w 24"/>
                <a:gd name="T103"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 h="27">
                  <a:moveTo>
                    <a:pt x="1" y="4"/>
                  </a:moveTo>
                  <a:lnTo>
                    <a:pt x="1" y="5"/>
                  </a:lnTo>
                  <a:lnTo>
                    <a:pt x="0" y="6"/>
                  </a:lnTo>
                  <a:lnTo>
                    <a:pt x="1" y="6"/>
                  </a:lnTo>
                  <a:lnTo>
                    <a:pt x="1" y="7"/>
                  </a:lnTo>
                  <a:lnTo>
                    <a:pt x="2" y="7"/>
                  </a:lnTo>
                  <a:lnTo>
                    <a:pt x="2" y="7"/>
                  </a:lnTo>
                  <a:lnTo>
                    <a:pt x="3" y="7"/>
                  </a:lnTo>
                  <a:lnTo>
                    <a:pt x="4" y="7"/>
                  </a:lnTo>
                  <a:lnTo>
                    <a:pt x="5" y="8"/>
                  </a:lnTo>
                  <a:lnTo>
                    <a:pt x="6" y="8"/>
                  </a:lnTo>
                  <a:lnTo>
                    <a:pt x="6" y="8"/>
                  </a:lnTo>
                  <a:lnTo>
                    <a:pt x="7" y="8"/>
                  </a:lnTo>
                  <a:lnTo>
                    <a:pt x="8" y="8"/>
                  </a:lnTo>
                  <a:lnTo>
                    <a:pt x="9" y="8"/>
                  </a:lnTo>
                  <a:lnTo>
                    <a:pt x="10" y="8"/>
                  </a:lnTo>
                  <a:lnTo>
                    <a:pt x="10" y="9"/>
                  </a:lnTo>
                  <a:lnTo>
                    <a:pt x="12" y="10"/>
                  </a:lnTo>
                  <a:lnTo>
                    <a:pt x="13" y="11"/>
                  </a:lnTo>
                  <a:lnTo>
                    <a:pt x="13" y="11"/>
                  </a:lnTo>
                  <a:lnTo>
                    <a:pt x="14" y="12"/>
                  </a:lnTo>
                  <a:lnTo>
                    <a:pt x="15" y="13"/>
                  </a:lnTo>
                  <a:lnTo>
                    <a:pt x="16" y="14"/>
                  </a:lnTo>
                  <a:lnTo>
                    <a:pt x="16" y="15"/>
                  </a:lnTo>
                  <a:lnTo>
                    <a:pt x="17" y="15"/>
                  </a:lnTo>
                  <a:lnTo>
                    <a:pt x="17" y="16"/>
                  </a:lnTo>
                  <a:lnTo>
                    <a:pt x="17" y="17"/>
                  </a:lnTo>
                  <a:lnTo>
                    <a:pt x="17" y="18"/>
                  </a:lnTo>
                  <a:lnTo>
                    <a:pt x="17" y="19"/>
                  </a:lnTo>
                  <a:lnTo>
                    <a:pt x="16" y="20"/>
                  </a:lnTo>
                  <a:lnTo>
                    <a:pt x="15" y="20"/>
                  </a:lnTo>
                  <a:lnTo>
                    <a:pt x="15" y="20"/>
                  </a:lnTo>
                  <a:lnTo>
                    <a:pt x="14" y="21"/>
                  </a:lnTo>
                  <a:lnTo>
                    <a:pt x="13" y="21"/>
                  </a:lnTo>
                  <a:lnTo>
                    <a:pt x="13" y="21"/>
                  </a:lnTo>
                  <a:lnTo>
                    <a:pt x="12" y="22"/>
                  </a:lnTo>
                  <a:lnTo>
                    <a:pt x="11" y="22"/>
                  </a:lnTo>
                  <a:lnTo>
                    <a:pt x="11" y="23"/>
                  </a:lnTo>
                  <a:lnTo>
                    <a:pt x="10" y="23"/>
                  </a:lnTo>
                  <a:lnTo>
                    <a:pt x="10" y="24"/>
                  </a:lnTo>
                  <a:lnTo>
                    <a:pt x="10" y="24"/>
                  </a:lnTo>
                  <a:lnTo>
                    <a:pt x="10" y="25"/>
                  </a:lnTo>
                  <a:lnTo>
                    <a:pt x="10" y="26"/>
                  </a:lnTo>
                  <a:lnTo>
                    <a:pt x="11" y="26"/>
                  </a:lnTo>
                  <a:lnTo>
                    <a:pt x="12" y="26"/>
                  </a:lnTo>
                  <a:lnTo>
                    <a:pt x="13" y="26"/>
                  </a:lnTo>
                  <a:lnTo>
                    <a:pt x="13" y="25"/>
                  </a:lnTo>
                  <a:lnTo>
                    <a:pt x="14" y="24"/>
                  </a:lnTo>
                  <a:lnTo>
                    <a:pt x="15" y="24"/>
                  </a:lnTo>
                  <a:lnTo>
                    <a:pt x="15" y="24"/>
                  </a:lnTo>
                  <a:lnTo>
                    <a:pt x="16" y="24"/>
                  </a:lnTo>
                  <a:lnTo>
                    <a:pt x="16" y="23"/>
                  </a:lnTo>
                  <a:lnTo>
                    <a:pt x="17" y="22"/>
                  </a:lnTo>
                  <a:lnTo>
                    <a:pt x="17" y="21"/>
                  </a:lnTo>
                  <a:lnTo>
                    <a:pt x="17" y="20"/>
                  </a:lnTo>
                  <a:lnTo>
                    <a:pt x="17" y="20"/>
                  </a:lnTo>
                  <a:lnTo>
                    <a:pt x="18" y="20"/>
                  </a:lnTo>
                  <a:lnTo>
                    <a:pt x="19" y="20"/>
                  </a:lnTo>
                  <a:lnTo>
                    <a:pt x="20" y="20"/>
                  </a:lnTo>
                  <a:lnTo>
                    <a:pt x="21" y="20"/>
                  </a:lnTo>
                  <a:lnTo>
                    <a:pt x="21" y="20"/>
                  </a:lnTo>
                  <a:lnTo>
                    <a:pt x="22" y="20"/>
                  </a:lnTo>
                  <a:lnTo>
                    <a:pt x="23" y="20"/>
                  </a:lnTo>
                  <a:lnTo>
                    <a:pt x="23" y="19"/>
                  </a:lnTo>
                  <a:lnTo>
                    <a:pt x="23" y="18"/>
                  </a:lnTo>
                  <a:lnTo>
                    <a:pt x="22" y="17"/>
                  </a:lnTo>
                  <a:lnTo>
                    <a:pt x="21" y="15"/>
                  </a:lnTo>
                  <a:lnTo>
                    <a:pt x="21" y="15"/>
                  </a:lnTo>
                  <a:lnTo>
                    <a:pt x="20" y="15"/>
                  </a:lnTo>
                  <a:lnTo>
                    <a:pt x="19" y="14"/>
                  </a:lnTo>
                  <a:lnTo>
                    <a:pt x="19" y="13"/>
                  </a:lnTo>
                  <a:lnTo>
                    <a:pt x="18" y="13"/>
                  </a:lnTo>
                  <a:lnTo>
                    <a:pt x="17" y="13"/>
                  </a:lnTo>
                  <a:lnTo>
                    <a:pt x="17" y="12"/>
                  </a:lnTo>
                  <a:lnTo>
                    <a:pt x="16" y="12"/>
                  </a:lnTo>
                  <a:lnTo>
                    <a:pt x="15" y="12"/>
                  </a:lnTo>
                  <a:lnTo>
                    <a:pt x="15" y="11"/>
                  </a:lnTo>
                  <a:lnTo>
                    <a:pt x="14" y="11"/>
                  </a:lnTo>
                  <a:lnTo>
                    <a:pt x="14" y="11"/>
                  </a:lnTo>
                  <a:lnTo>
                    <a:pt x="14" y="10"/>
                  </a:lnTo>
                  <a:lnTo>
                    <a:pt x="14" y="9"/>
                  </a:lnTo>
                  <a:lnTo>
                    <a:pt x="14" y="8"/>
                  </a:lnTo>
                  <a:lnTo>
                    <a:pt x="15" y="8"/>
                  </a:lnTo>
                  <a:lnTo>
                    <a:pt x="15" y="7"/>
                  </a:lnTo>
                  <a:lnTo>
                    <a:pt x="14" y="7"/>
                  </a:lnTo>
                  <a:lnTo>
                    <a:pt x="13" y="7"/>
                  </a:lnTo>
                  <a:lnTo>
                    <a:pt x="13" y="6"/>
                  </a:lnTo>
                  <a:lnTo>
                    <a:pt x="13" y="6"/>
                  </a:lnTo>
                  <a:lnTo>
                    <a:pt x="12" y="6"/>
                  </a:lnTo>
                  <a:lnTo>
                    <a:pt x="11" y="6"/>
                  </a:lnTo>
                  <a:lnTo>
                    <a:pt x="10" y="6"/>
                  </a:lnTo>
                  <a:lnTo>
                    <a:pt x="10" y="6"/>
                  </a:lnTo>
                  <a:lnTo>
                    <a:pt x="8" y="5"/>
                  </a:lnTo>
                  <a:lnTo>
                    <a:pt x="7" y="5"/>
                  </a:lnTo>
                  <a:lnTo>
                    <a:pt x="6" y="4"/>
                  </a:lnTo>
                  <a:lnTo>
                    <a:pt x="6" y="3"/>
                  </a:lnTo>
                  <a:lnTo>
                    <a:pt x="6" y="2"/>
                  </a:lnTo>
                  <a:lnTo>
                    <a:pt x="5" y="2"/>
                  </a:lnTo>
                  <a:lnTo>
                    <a:pt x="5" y="2"/>
                  </a:lnTo>
                  <a:lnTo>
                    <a:pt x="4" y="1"/>
                  </a:lnTo>
                  <a:lnTo>
                    <a:pt x="4" y="0"/>
                  </a:lnTo>
                  <a:lnTo>
                    <a:pt x="3" y="0"/>
                  </a:lnTo>
                  <a:lnTo>
                    <a:pt x="2" y="1"/>
                  </a:lnTo>
                  <a:lnTo>
                    <a:pt x="2" y="2"/>
                  </a:lnTo>
                  <a:lnTo>
                    <a:pt x="1"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8" name="Freeform 82"/>
            <p:cNvSpPr>
              <a:spLocks/>
            </p:cNvSpPr>
            <p:nvPr/>
          </p:nvSpPr>
          <p:spPr bwMode="auto">
            <a:xfrm>
              <a:off x="740" y="2348"/>
              <a:ext cx="2" cy="5"/>
            </a:xfrm>
            <a:custGeom>
              <a:avLst/>
              <a:gdLst>
                <a:gd name="T0" fmla="*/ 0 w 2"/>
                <a:gd name="T1" fmla="*/ 4 h 5"/>
                <a:gd name="T2" fmla="*/ 1 w 2"/>
                <a:gd name="T3" fmla="*/ 4 h 5"/>
                <a:gd name="T4" fmla="*/ 1 w 2"/>
                <a:gd name="T5" fmla="*/ 4 h 5"/>
                <a:gd name="T6" fmla="*/ 1 w 2"/>
                <a:gd name="T7" fmla="*/ 4 h 5"/>
                <a:gd name="T8" fmla="*/ 1 w 2"/>
                <a:gd name="T9" fmla="*/ 4 h 5"/>
                <a:gd name="T10" fmla="*/ 1 w 2"/>
                <a:gd name="T11" fmla="*/ 3 h 5"/>
                <a:gd name="T12" fmla="*/ 1 w 2"/>
                <a:gd name="T13" fmla="*/ 3 h 5"/>
                <a:gd name="T14" fmla="*/ 1 w 2"/>
                <a:gd name="T15" fmla="*/ 2 h 5"/>
                <a:gd name="T16" fmla="*/ 1 w 2"/>
                <a:gd name="T17" fmla="*/ 2 h 5"/>
                <a:gd name="T18" fmla="*/ 1 w 2"/>
                <a:gd name="T19" fmla="*/ 2 h 5"/>
                <a:gd name="T20" fmla="*/ 1 w 2"/>
                <a:gd name="T21" fmla="*/ 2 h 5"/>
                <a:gd name="T22" fmla="*/ 0 w 2"/>
                <a:gd name="T23" fmla="*/ 2 h 5"/>
                <a:gd name="T24" fmla="*/ 1 w 2"/>
                <a:gd name="T25" fmla="*/ 2 h 5"/>
                <a:gd name="T26" fmla="*/ 1 w 2"/>
                <a:gd name="T27" fmla="*/ 1 h 5"/>
                <a:gd name="T28" fmla="*/ 1 w 2"/>
                <a:gd name="T29" fmla="*/ 1 h 5"/>
                <a:gd name="T30" fmla="*/ 1 w 2"/>
                <a:gd name="T31" fmla="*/ 0 h 5"/>
                <a:gd name="T32" fmla="*/ 1 w 2"/>
                <a:gd name="T33" fmla="*/ 0 h 5"/>
                <a:gd name="T34" fmla="*/ 1 w 2"/>
                <a:gd name="T35" fmla="*/ 0 h 5"/>
                <a:gd name="T36" fmla="*/ 0 w 2"/>
                <a:gd name="T37" fmla="*/ 0 h 5"/>
                <a:gd name="T38" fmla="*/ 0 w 2"/>
                <a:gd name="T39" fmla="*/ 1 h 5"/>
                <a:gd name="T40" fmla="*/ 0 w 2"/>
                <a:gd name="T41" fmla="*/ 1 h 5"/>
                <a:gd name="T42" fmla="*/ 0 w 2"/>
                <a:gd name="T43" fmla="*/ 2 h 5"/>
                <a:gd name="T44" fmla="*/ 0 w 2"/>
                <a:gd name="T45" fmla="*/ 2 h 5"/>
                <a:gd name="T46" fmla="*/ 0 w 2"/>
                <a:gd name="T47" fmla="*/ 2 h 5"/>
                <a:gd name="T48" fmla="*/ 0 w 2"/>
                <a:gd name="T49" fmla="*/ 3 h 5"/>
                <a:gd name="T50" fmla="*/ 0 w 2"/>
                <a:gd name="T51" fmla="*/ 3 h 5"/>
                <a:gd name="T52" fmla="*/ 0 w 2"/>
                <a:gd name="T53" fmla="*/ 4 h 5"/>
                <a:gd name="T54" fmla="*/ 0 w 2"/>
                <a:gd name="T55" fmla="*/ 4 h 5"/>
                <a:gd name="T56" fmla="*/ 0 w 2"/>
                <a:gd name="T57" fmla="*/ 4 h 5"/>
                <a:gd name="T58" fmla="*/ 0 w 2"/>
                <a:gd name="T5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 h="5">
                  <a:moveTo>
                    <a:pt x="0" y="4"/>
                  </a:moveTo>
                  <a:lnTo>
                    <a:pt x="1" y="4"/>
                  </a:lnTo>
                  <a:lnTo>
                    <a:pt x="1" y="4"/>
                  </a:lnTo>
                  <a:lnTo>
                    <a:pt x="1" y="4"/>
                  </a:lnTo>
                  <a:lnTo>
                    <a:pt x="1" y="4"/>
                  </a:lnTo>
                  <a:lnTo>
                    <a:pt x="1" y="3"/>
                  </a:lnTo>
                  <a:lnTo>
                    <a:pt x="1" y="3"/>
                  </a:lnTo>
                  <a:lnTo>
                    <a:pt x="1" y="2"/>
                  </a:lnTo>
                  <a:lnTo>
                    <a:pt x="1" y="2"/>
                  </a:lnTo>
                  <a:lnTo>
                    <a:pt x="1" y="2"/>
                  </a:lnTo>
                  <a:lnTo>
                    <a:pt x="1" y="2"/>
                  </a:lnTo>
                  <a:lnTo>
                    <a:pt x="0" y="2"/>
                  </a:lnTo>
                  <a:lnTo>
                    <a:pt x="1" y="2"/>
                  </a:lnTo>
                  <a:lnTo>
                    <a:pt x="1" y="1"/>
                  </a:lnTo>
                  <a:lnTo>
                    <a:pt x="1" y="1"/>
                  </a:lnTo>
                  <a:lnTo>
                    <a:pt x="1" y="0"/>
                  </a:lnTo>
                  <a:lnTo>
                    <a:pt x="1" y="0"/>
                  </a:lnTo>
                  <a:lnTo>
                    <a:pt x="1" y="0"/>
                  </a:lnTo>
                  <a:lnTo>
                    <a:pt x="0" y="0"/>
                  </a:lnTo>
                  <a:lnTo>
                    <a:pt x="0" y="1"/>
                  </a:lnTo>
                  <a:lnTo>
                    <a:pt x="0" y="1"/>
                  </a:lnTo>
                  <a:lnTo>
                    <a:pt x="0" y="2"/>
                  </a:lnTo>
                  <a:lnTo>
                    <a:pt x="0" y="2"/>
                  </a:lnTo>
                  <a:lnTo>
                    <a:pt x="0" y="2"/>
                  </a:lnTo>
                  <a:lnTo>
                    <a:pt x="0" y="3"/>
                  </a:lnTo>
                  <a:lnTo>
                    <a:pt x="0" y="3"/>
                  </a:lnTo>
                  <a:lnTo>
                    <a:pt x="0" y="4"/>
                  </a:lnTo>
                  <a:lnTo>
                    <a:pt x="0" y="4"/>
                  </a:lnTo>
                  <a:lnTo>
                    <a:pt x="0" y="4"/>
                  </a:lnTo>
                  <a:lnTo>
                    <a:pt x="0"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39" name="Freeform 83"/>
            <p:cNvSpPr>
              <a:spLocks/>
            </p:cNvSpPr>
            <p:nvPr/>
          </p:nvSpPr>
          <p:spPr bwMode="auto">
            <a:xfrm>
              <a:off x="847" y="2355"/>
              <a:ext cx="101" cy="39"/>
            </a:xfrm>
            <a:custGeom>
              <a:avLst/>
              <a:gdLst>
                <a:gd name="T0" fmla="*/ 2 w 101"/>
                <a:gd name="T1" fmla="*/ 14 h 39"/>
                <a:gd name="T2" fmla="*/ 4 w 101"/>
                <a:gd name="T3" fmla="*/ 7 h 39"/>
                <a:gd name="T4" fmla="*/ 8 w 101"/>
                <a:gd name="T5" fmla="*/ 6 h 39"/>
                <a:gd name="T6" fmla="*/ 8 w 101"/>
                <a:gd name="T7" fmla="*/ 2 h 39"/>
                <a:gd name="T8" fmla="*/ 13 w 101"/>
                <a:gd name="T9" fmla="*/ 0 h 39"/>
                <a:gd name="T10" fmla="*/ 20 w 101"/>
                <a:gd name="T11" fmla="*/ 0 h 39"/>
                <a:gd name="T12" fmla="*/ 29 w 101"/>
                <a:gd name="T13" fmla="*/ 2 h 39"/>
                <a:gd name="T14" fmla="*/ 36 w 101"/>
                <a:gd name="T15" fmla="*/ 3 h 39"/>
                <a:gd name="T16" fmla="*/ 40 w 101"/>
                <a:gd name="T17" fmla="*/ 8 h 39"/>
                <a:gd name="T18" fmla="*/ 56 w 101"/>
                <a:gd name="T19" fmla="*/ 10 h 39"/>
                <a:gd name="T20" fmla="*/ 60 w 101"/>
                <a:gd name="T21" fmla="*/ 12 h 39"/>
                <a:gd name="T22" fmla="*/ 65 w 101"/>
                <a:gd name="T23" fmla="*/ 16 h 39"/>
                <a:gd name="T24" fmla="*/ 75 w 101"/>
                <a:gd name="T25" fmla="*/ 15 h 39"/>
                <a:gd name="T26" fmla="*/ 71 w 101"/>
                <a:gd name="T27" fmla="*/ 12 h 39"/>
                <a:gd name="T28" fmla="*/ 80 w 101"/>
                <a:gd name="T29" fmla="*/ 11 h 39"/>
                <a:gd name="T30" fmla="*/ 87 w 101"/>
                <a:gd name="T31" fmla="*/ 14 h 39"/>
                <a:gd name="T32" fmla="*/ 94 w 101"/>
                <a:gd name="T33" fmla="*/ 21 h 39"/>
                <a:gd name="T34" fmla="*/ 99 w 101"/>
                <a:gd name="T35" fmla="*/ 29 h 39"/>
                <a:gd name="T36" fmla="*/ 100 w 101"/>
                <a:gd name="T37" fmla="*/ 35 h 39"/>
                <a:gd name="T38" fmla="*/ 97 w 101"/>
                <a:gd name="T39" fmla="*/ 38 h 39"/>
                <a:gd name="T40" fmla="*/ 96 w 101"/>
                <a:gd name="T41" fmla="*/ 35 h 39"/>
                <a:gd name="T42" fmla="*/ 94 w 101"/>
                <a:gd name="T43" fmla="*/ 30 h 39"/>
                <a:gd name="T44" fmla="*/ 91 w 101"/>
                <a:gd name="T45" fmla="*/ 28 h 39"/>
                <a:gd name="T46" fmla="*/ 87 w 101"/>
                <a:gd name="T47" fmla="*/ 26 h 39"/>
                <a:gd name="T48" fmla="*/ 83 w 101"/>
                <a:gd name="T49" fmla="*/ 23 h 39"/>
                <a:gd name="T50" fmla="*/ 79 w 101"/>
                <a:gd name="T51" fmla="*/ 20 h 39"/>
                <a:gd name="T52" fmla="*/ 75 w 101"/>
                <a:gd name="T53" fmla="*/ 18 h 39"/>
                <a:gd name="T54" fmla="*/ 72 w 101"/>
                <a:gd name="T55" fmla="*/ 19 h 39"/>
                <a:gd name="T56" fmla="*/ 67 w 101"/>
                <a:gd name="T57" fmla="*/ 19 h 39"/>
                <a:gd name="T58" fmla="*/ 63 w 101"/>
                <a:gd name="T59" fmla="*/ 22 h 39"/>
                <a:gd name="T60" fmla="*/ 58 w 101"/>
                <a:gd name="T61" fmla="*/ 23 h 39"/>
                <a:gd name="T62" fmla="*/ 58 w 101"/>
                <a:gd name="T63" fmla="*/ 20 h 39"/>
                <a:gd name="T64" fmla="*/ 55 w 101"/>
                <a:gd name="T65" fmla="*/ 18 h 39"/>
                <a:gd name="T66" fmla="*/ 50 w 101"/>
                <a:gd name="T67" fmla="*/ 17 h 39"/>
                <a:gd name="T68" fmla="*/ 45 w 101"/>
                <a:gd name="T69" fmla="*/ 18 h 39"/>
                <a:gd name="T70" fmla="*/ 41 w 101"/>
                <a:gd name="T71" fmla="*/ 17 h 39"/>
                <a:gd name="T72" fmla="*/ 39 w 101"/>
                <a:gd name="T73" fmla="*/ 13 h 39"/>
                <a:gd name="T74" fmla="*/ 34 w 101"/>
                <a:gd name="T75" fmla="*/ 10 h 39"/>
                <a:gd name="T76" fmla="*/ 28 w 101"/>
                <a:gd name="T77" fmla="*/ 10 h 39"/>
                <a:gd name="T78" fmla="*/ 26 w 101"/>
                <a:gd name="T79" fmla="*/ 7 h 39"/>
                <a:gd name="T80" fmla="*/ 25 w 101"/>
                <a:gd name="T81" fmla="*/ 8 h 39"/>
                <a:gd name="T82" fmla="*/ 21 w 101"/>
                <a:gd name="T83" fmla="*/ 10 h 39"/>
                <a:gd name="T84" fmla="*/ 20 w 101"/>
                <a:gd name="T85" fmla="*/ 6 h 39"/>
                <a:gd name="T86" fmla="*/ 17 w 101"/>
                <a:gd name="T87" fmla="*/ 9 h 39"/>
                <a:gd name="T88" fmla="*/ 15 w 101"/>
                <a:gd name="T89" fmla="*/ 8 h 39"/>
                <a:gd name="T90" fmla="*/ 15 w 101"/>
                <a:gd name="T91" fmla="*/ 4 h 39"/>
                <a:gd name="T92" fmla="*/ 12 w 101"/>
                <a:gd name="T93" fmla="*/ 7 h 39"/>
                <a:gd name="T94" fmla="*/ 8 w 101"/>
                <a:gd name="T95" fmla="*/ 9 h 39"/>
                <a:gd name="T96" fmla="*/ 4 w 101"/>
                <a:gd name="T97" fmla="*/ 11 h 39"/>
                <a:gd name="T98" fmla="*/ 2 w 101"/>
                <a:gd name="T99" fmla="*/ 20 h 39"/>
                <a:gd name="T100" fmla="*/ 4 w 101"/>
                <a:gd name="T101" fmla="*/ 29 h 39"/>
                <a:gd name="T102" fmla="*/ 2 w 101"/>
                <a:gd name="T103" fmla="*/ 32 h 39"/>
                <a:gd name="T104" fmla="*/ 1 w 101"/>
                <a:gd name="T105"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 h="39">
                  <a:moveTo>
                    <a:pt x="2" y="28"/>
                  </a:moveTo>
                  <a:lnTo>
                    <a:pt x="2" y="23"/>
                  </a:lnTo>
                  <a:lnTo>
                    <a:pt x="2" y="20"/>
                  </a:lnTo>
                  <a:lnTo>
                    <a:pt x="2" y="16"/>
                  </a:lnTo>
                  <a:lnTo>
                    <a:pt x="2" y="14"/>
                  </a:lnTo>
                  <a:lnTo>
                    <a:pt x="2" y="12"/>
                  </a:lnTo>
                  <a:lnTo>
                    <a:pt x="2" y="10"/>
                  </a:lnTo>
                  <a:lnTo>
                    <a:pt x="2" y="10"/>
                  </a:lnTo>
                  <a:lnTo>
                    <a:pt x="3" y="8"/>
                  </a:lnTo>
                  <a:lnTo>
                    <a:pt x="4" y="7"/>
                  </a:lnTo>
                  <a:lnTo>
                    <a:pt x="5" y="7"/>
                  </a:lnTo>
                  <a:lnTo>
                    <a:pt x="6" y="6"/>
                  </a:lnTo>
                  <a:lnTo>
                    <a:pt x="7" y="6"/>
                  </a:lnTo>
                  <a:lnTo>
                    <a:pt x="8" y="6"/>
                  </a:lnTo>
                  <a:lnTo>
                    <a:pt x="8" y="6"/>
                  </a:lnTo>
                  <a:lnTo>
                    <a:pt x="9" y="5"/>
                  </a:lnTo>
                  <a:lnTo>
                    <a:pt x="9" y="4"/>
                  </a:lnTo>
                  <a:lnTo>
                    <a:pt x="9" y="3"/>
                  </a:lnTo>
                  <a:lnTo>
                    <a:pt x="8" y="3"/>
                  </a:lnTo>
                  <a:lnTo>
                    <a:pt x="8" y="2"/>
                  </a:lnTo>
                  <a:lnTo>
                    <a:pt x="9" y="1"/>
                  </a:lnTo>
                  <a:lnTo>
                    <a:pt x="10" y="1"/>
                  </a:lnTo>
                  <a:lnTo>
                    <a:pt x="11" y="0"/>
                  </a:lnTo>
                  <a:lnTo>
                    <a:pt x="12" y="0"/>
                  </a:lnTo>
                  <a:lnTo>
                    <a:pt x="13" y="0"/>
                  </a:lnTo>
                  <a:lnTo>
                    <a:pt x="14" y="0"/>
                  </a:lnTo>
                  <a:lnTo>
                    <a:pt x="15" y="0"/>
                  </a:lnTo>
                  <a:lnTo>
                    <a:pt x="17" y="0"/>
                  </a:lnTo>
                  <a:lnTo>
                    <a:pt x="18" y="0"/>
                  </a:lnTo>
                  <a:lnTo>
                    <a:pt x="20" y="0"/>
                  </a:lnTo>
                  <a:lnTo>
                    <a:pt x="21" y="0"/>
                  </a:lnTo>
                  <a:lnTo>
                    <a:pt x="24" y="1"/>
                  </a:lnTo>
                  <a:lnTo>
                    <a:pt x="26" y="1"/>
                  </a:lnTo>
                  <a:lnTo>
                    <a:pt x="28" y="1"/>
                  </a:lnTo>
                  <a:lnTo>
                    <a:pt x="29" y="2"/>
                  </a:lnTo>
                  <a:lnTo>
                    <a:pt x="31" y="2"/>
                  </a:lnTo>
                  <a:lnTo>
                    <a:pt x="32" y="2"/>
                  </a:lnTo>
                  <a:lnTo>
                    <a:pt x="34" y="2"/>
                  </a:lnTo>
                  <a:lnTo>
                    <a:pt x="35" y="3"/>
                  </a:lnTo>
                  <a:lnTo>
                    <a:pt x="36" y="3"/>
                  </a:lnTo>
                  <a:lnTo>
                    <a:pt x="36" y="4"/>
                  </a:lnTo>
                  <a:lnTo>
                    <a:pt x="36" y="5"/>
                  </a:lnTo>
                  <a:lnTo>
                    <a:pt x="37" y="6"/>
                  </a:lnTo>
                  <a:lnTo>
                    <a:pt x="38" y="7"/>
                  </a:lnTo>
                  <a:lnTo>
                    <a:pt x="40" y="8"/>
                  </a:lnTo>
                  <a:lnTo>
                    <a:pt x="42" y="8"/>
                  </a:lnTo>
                  <a:lnTo>
                    <a:pt x="44" y="8"/>
                  </a:lnTo>
                  <a:lnTo>
                    <a:pt x="48" y="9"/>
                  </a:lnTo>
                  <a:lnTo>
                    <a:pt x="53" y="9"/>
                  </a:lnTo>
                  <a:lnTo>
                    <a:pt x="56" y="10"/>
                  </a:lnTo>
                  <a:lnTo>
                    <a:pt x="58" y="10"/>
                  </a:lnTo>
                  <a:lnTo>
                    <a:pt x="58" y="10"/>
                  </a:lnTo>
                  <a:lnTo>
                    <a:pt x="59" y="10"/>
                  </a:lnTo>
                  <a:lnTo>
                    <a:pt x="60" y="11"/>
                  </a:lnTo>
                  <a:lnTo>
                    <a:pt x="60" y="12"/>
                  </a:lnTo>
                  <a:lnTo>
                    <a:pt x="60" y="13"/>
                  </a:lnTo>
                  <a:lnTo>
                    <a:pt x="60" y="14"/>
                  </a:lnTo>
                  <a:lnTo>
                    <a:pt x="61" y="15"/>
                  </a:lnTo>
                  <a:lnTo>
                    <a:pt x="63" y="15"/>
                  </a:lnTo>
                  <a:lnTo>
                    <a:pt x="65" y="16"/>
                  </a:lnTo>
                  <a:lnTo>
                    <a:pt x="68" y="16"/>
                  </a:lnTo>
                  <a:lnTo>
                    <a:pt x="72" y="16"/>
                  </a:lnTo>
                  <a:lnTo>
                    <a:pt x="74" y="16"/>
                  </a:lnTo>
                  <a:lnTo>
                    <a:pt x="75" y="16"/>
                  </a:lnTo>
                  <a:lnTo>
                    <a:pt x="75" y="15"/>
                  </a:lnTo>
                  <a:lnTo>
                    <a:pt x="75" y="15"/>
                  </a:lnTo>
                  <a:lnTo>
                    <a:pt x="74" y="14"/>
                  </a:lnTo>
                  <a:lnTo>
                    <a:pt x="73" y="13"/>
                  </a:lnTo>
                  <a:lnTo>
                    <a:pt x="72" y="13"/>
                  </a:lnTo>
                  <a:lnTo>
                    <a:pt x="71" y="12"/>
                  </a:lnTo>
                  <a:lnTo>
                    <a:pt x="71" y="11"/>
                  </a:lnTo>
                  <a:lnTo>
                    <a:pt x="72" y="11"/>
                  </a:lnTo>
                  <a:lnTo>
                    <a:pt x="74" y="11"/>
                  </a:lnTo>
                  <a:lnTo>
                    <a:pt x="76" y="11"/>
                  </a:lnTo>
                  <a:lnTo>
                    <a:pt x="80" y="11"/>
                  </a:lnTo>
                  <a:lnTo>
                    <a:pt x="81" y="11"/>
                  </a:lnTo>
                  <a:lnTo>
                    <a:pt x="83" y="12"/>
                  </a:lnTo>
                  <a:lnTo>
                    <a:pt x="84" y="12"/>
                  </a:lnTo>
                  <a:lnTo>
                    <a:pt x="86" y="13"/>
                  </a:lnTo>
                  <a:lnTo>
                    <a:pt x="87" y="14"/>
                  </a:lnTo>
                  <a:lnTo>
                    <a:pt x="89" y="15"/>
                  </a:lnTo>
                  <a:lnTo>
                    <a:pt x="91" y="16"/>
                  </a:lnTo>
                  <a:lnTo>
                    <a:pt x="92" y="17"/>
                  </a:lnTo>
                  <a:lnTo>
                    <a:pt x="93" y="19"/>
                  </a:lnTo>
                  <a:lnTo>
                    <a:pt x="94" y="21"/>
                  </a:lnTo>
                  <a:lnTo>
                    <a:pt x="96" y="22"/>
                  </a:lnTo>
                  <a:lnTo>
                    <a:pt x="97" y="24"/>
                  </a:lnTo>
                  <a:lnTo>
                    <a:pt x="98" y="26"/>
                  </a:lnTo>
                  <a:lnTo>
                    <a:pt x="99" y="28"/>
                  </a:lnTo>
                  <a:lnTo>
                    <a:pt x="99" y="29"/>
                  </a:lnTo>
                  <a:lnTo>
                    <a:pt x="100" y="32"/>
                  </a:lnTo>
                  <a:lnTo>
                    <a:pt x="100" y="33"/>
                  </a:lnTo>
                  <a:lnTo>
                    <a:pt x="100" y="34"/>
                  </a:lnTo>
                  <a:lnTo>
                    <a:pt x="100" y="35"/>
                  </a:lnTo>
                  <a:lnTo>
                    <a:pt x="100" y="35"/>
                  </a:lnTo>
                  <a:lnTo>
                    <a:pt x="100" y="36"/>
                  </a:lnTo>
                  <a:lnTo>
                    <a:pt x="99" y="37"/>
                  </a:lnTo>
                  <a:lnTo>
                    <a:pt x="98" y="37"/>
                  </a:lnTo>
                  <a:lnTo>
                    <a:pt x="98" y="38"/>
                  </a:lnTo>
                  <a:lnTo>
                    <a:pt x="97" y="38"/>
                  </a:lnTo>
                  <a:lnTo>
                    <a:pt x="96" y="38"/>
                  </a:lnTo>
                  <a:lnTo>
                    <a:pt x="96" y="37"/>
                  </a:lnTo>
                  <a:lnTo>
                    <a:pt x="96" y="36"/>
                  </a:lnTo>
                  <a:lnTo>
                    <a:pt x="96" y="35"/>
                  </a:lnTo>
                  <a:lnTo>
                    <a:pt x="96" y="35"/>
                  </a:lnTo>
                  <a:lnTo>
                    <a:pt x="96" y="34"/>
                  </a:lnTo>
                  <a:lnTo>
                    <a:pt x="96" y="33"/>
                  </a:lnTo>
                  <a:lnTo>
                    <a:pt x="96" y="32"/>
                  </a:lnTo>
                  <a:lnTo>
                    <a:pt x="95" y="31"/>
                  </a:lnTo>
                  <a:lnTo>
                    <a:pt x="94" y="30"/>
                  </a:lnTo>
                  <a:lnTo>
                    <a:pt x="93" y="29"/>
                  </a:lnTo>
                  <a:lnTo>
                    <a:pt x="92" y="29"/>
                  </a:lnTo>
                  <a:lnTo>
                    <a:pt x="92" y="29"/>
                  </a:lnTo>
                  <a:lnTo>
                    <a:pt x="92" y="29"/>
                  </a:lnTo>
                  <a:lnTo>
                    <a:pt x="91" y="28"/>
                  </a:lnTo>
                  <a:lnTo>
                    <a:pt x="90" y="27"/>
                  </a:lnTo>
                  <a:lnTo>
                    <a:pt x="89" y="27"/>
                  </a:lnTo>
                  <a:lnTo>
                    <a:pt x="89" y="26"/>
                  </a:lnTo>
                  <a:lnTo>
                    <a:pt x="88" y="26"/>
                  </a:lnTo>
                  <a:lnTo>
                    <a:pt x="87" y="26"/>
                  </a:lnTo>
                  <a:lnTo>
                    <a:pt x="86" y="26"/>
                  </a:lnTo>
                  <a:lnTo>
                    <a:pt x="85" y="25"/>
                  </a:lnTo>
                  <a:lnTo>
                    <a:pt x="84" y="25"/>
                  </a:lnTo>
                  <a:lnTo>
                    <a:pt x="83" y="24"/>
                  </a:lnTo>
                  <a:lnTo>
                    <a:pt x="83" y="23"/>
                  </a:lnTo>
                  <a:lnTo>
                    <a:pt x="82" y="23"/>
                  </a:lnTo>
                  <a:lnTo>
                    <a:pt x="81" y="22"/>
                  </a:lnTo>
                  <a:lnTo>
                    <a:pt x="81" y="22"/>
                  </a:lnTo>
                  <a:lnTo>
                    <a:pt x="80" y="21"/>
                  </a:lnTo>
                  <a:lnTo>
                    <a:pt x="79" y="20"/>
                  </a:lnTo>
                  <a:lnTo>
                    <a:pt x="78" y="20"/>
                  </a:lnTo>
                  <a:lnTo>
                    <a:pt x="78" y="19"/>
                  </a:lnTo>
                  <a:lnTo>
                    <a:pt x="77" y="19"/>
                  </a:lnTo>
                  <a:lnTo>
                    <a:pt x="76" y="18"/>
                  </a:lnTo>
                  <a:lnTo>
                    <a:pt x="75" y="18"/>
                  </a:lnTo>
                  <a:lnTo>
                    <a:pt x="75" y="18"/>
                  </a:lnTo>
                  <a:lnTo>
                    <a:pt x="74" y="18"/>
                  </a:lnTo>
                  <a:lnTo>
                    <a:pt x="74" y="19"/>
                  </a:lnTo>
                  <a:lnTo>
                    <a:pt x="73" y="19"/>
                  </a:lnTo>
                  <a:lnTo>
                    <a:pt x="72" y="19"/>
                  </a:lnTo>
                  <a:lnTo>
                    <a:pt x="71" y="19"/>
                  </a:lnTo>
                  <a:lnTo>
                    <a:pt x="70" y="19"/>
                  </a:lnTo>
                  <a:lnTo>
                    <a:pt x="69" y="19"/>
                  </a:lnTo>
                  <a:lnTo>
                    <a:pt x="68" y="19"/>
                  </a:lnTo>
                  <a:lnTo>
                    <a:pt x="67" y="19"/>
                  </a:lnTo>
                  <a:lnTo>
                    <a:pt x="66" y="20"/>
                  </a:lnTo>
                  <a:lnTo>
                    <a:pt x="65" y="20"/>
                  </a:lnTo>
                  <a:lnTo>
                    <a:pt x="65" y="21"/>
                  </a:lnTo>
                  <a:lnTo>
                    <a:pt x="64" y="21"/>
                  </a:lnTo>
                  <a:lnTo>
                    <a:pt x="63" y="22"/>
                  </a:lnTo>
                  <a:lnTo>
                    <a:pt x="62" y="22"/>
                  </a:lnTo>
                  <a:lnTo>
                    <a:pt x="61" y="23"/>
                  </a:lnTo>
                  <a:lnTo>
                    <a:pt x="60" y="23"/>
                  </a:lnTo>
                  <a:lnTo>
                    <a:pt x="59" y="23"/>
                  </a:lnTo>
                  <a:lnTo>
                    <a:pt x="58" y="23"/>
                  </a:lnTo>
                  <a:lnTo>
                    <a:pt x="58" y="22"/>
                  </a:lnTo>
                  <a:lnTo>
                    <a:pt x="58" y="22"/>
                  </a:lnTo>
                  <a:lnTo>
                    <a:pt x="58" y="21"/>
                  </a:lnTo>
                  <a:lnTo>
                    <a:pt x="58" y="21"/>
                  </a:lnTo>
                  <a:lnTo>
                    <a:pt x="58" y="20"/>
                  </a:lnTo>
                  <a:lnTo>
                    <a:pt x="58" y="19"/>
                  </a:lnTo>
                  <a:lnTo>
                    <a:pt x="58" y="18"/>
                  </a:lnTo>
                  <a:lnTo>
                    <a:pt x="57" y="18"/>
                  </a:lnTo>
                  <a:lnTo>
                    <a:pt x="56" y="18"/>
                  </a:lnTo>
                  <a:lnTo>
                    <a:pt x="55" y="18"/>
                  </a:lnTo>
                  <a:lnTo>
                    <a:pt x="54" y="17"/>
                  </a:lnTo>
                  <a:lnTo>
                    <a:pt x="53" y="17"/>
                  </a:lnTo>
                  <a:lnTo>
                    <a:pt x="52" y="17"/>
                  </a:lnTo>
                  <a:lnTo>
                    <a:pt x="51" y="17"/>
                  </a:lnTo>
                  <a:lnTo>
                    <a:pt x="50" y="17"/>
                  </a:lnTo>
                  <a:lnTo>
                    <a:pt x="49" y="17"/>
                  </a:lnTo>
                  <a:lnTo>
                    <a:pt x="48" y="17"/>
                  </a:lnTo>
                  <a:lnTo>
                    <a:pt x="47" y="17"/>
                  </a:lnTo>
                  <a:lnTo>
                    <a:pt x="46" y="17"/>
                  </a:lnTo>
                  <a:lnTo>
                    <a:pt x="45" y="18"/>
                  </a:lnTo>
                  <a:lnTo>
                    <a:pt x="44" y="18"/>
                  </a:lnTo>
                  <a:lnTo>
                    <a:pt x="43" y="18"/>
                  </a:lnTo>
                  <a:lnTo>
                    <a:pt x="42" y="18"/>
                  </a:lnTo>
                  <a:lnTo>
                    <a:pt x="42" y="17"/>
                  </a:lnTo>
                  <a:lnTo>
                    <a:pt x="41" y="17"/>
                  </a:lnTo>
                  <a:lnTo>
                    <a:pt x="41" y="16"/>
                  </a:lnTo>
                  <a:lnTo>
                    <a:pt x="40" y="16"/>
                  </a:lnTo>
                  <a:lnTo>
                    <a:pt x="40" y="15"/>
                  </a:lnTo>
                  <a:lnTo>
                    <a:pt x="40" y="14"/>
                  </a:lnTo>
                  <a:lnTo>
                    <a:pt x="39" y="13"/>
                  </a:lnTo>
                  <a:lnTo>
                    <a:pt x="39" y="12"/>
                  </a:lnTo>
                  <a:lnTo>
                    <a:pt x="38" y="11"/>
                  </a:lnTo>
                  <a:lnTo>
                    <a:pt x="37" y="11"/>
                  </a:lnTo>
                  <a:lnTo>
                    <a:pt x="36" y="10"/>
                  </a:lnTo>
                  <a:lnTo>
                    <a:pt x="34" y="10"/>
                  </a:lnTo>
                  <a:lnTo>
                    <a:pt x="33" y="10"/>
                  </a:lnTo>
                  <a:lnTo>
                    <a:pt x="31" y="10"/>
                  </a:lnTo>
                  <a:lnTo>
                    <a:pt x="30" y="10"/>
                  </a:lnTo>
                  <a:lnTo>
                    <a:pt x="29" y="10"/>
                  </a:lnTo>
                  <a:lnTo>
                    <a:pt x="28" y="10"/>
                  </a:lnTo>
                  <a:lnTo>
                    <a:pt x="27" y="10"/>
                  </a:lnTo>
                  <a:lnTo>
                    <a:pt x="27" y="9"/>
                  </a:lnTo>
                  <a:lnTo>
                    <a:pt x="26" y="9"/>
                  </a:lnTo>
                  <a:lnTo>
                    <a:pt x="26" y="8"/>
                  </a:lnTo>
                  <a:lnTo>
                    <a:pt x="26" y="7"/>
                  </a:lnTo>
                  <a:lnTo>
                    <a:pt x="26" y="6"/>
                  </a:lnTo>
                  <a:lnTo>
                    <a:pt x="25" y="6"/>
                  </a:lnTo>
                  <a:lnTo>
                    <a:pt x="25" y="6"/>
                  </a:lnTo>
                  <a:lnTo>
                    <a:pt x="25" y="7"/>
                  </a:lnTo>
                  <a:lnTo>
                    <a:pt x="25" y="8"/>
                  </a:lnTo>
                  <a:lnTo>
                    <a:pt x="24" y="8"/>
                  </a:lnTo>
                  <a:lnTo>
                    <a:pt x="24" y="9"/>
                  </a:lnTo>
                  <a:lnTo>
                    <a:pt x="23" y="10"/>
                  </a:lnTo>
                  <a:lnTo>
                    <a:pt x="22" y="10"/>
                  </a:lnTo>
                  <a:lnTo>
                    <a:pt x="21" y="10"/>
                  </a:lnTo>
                  <a:lnTo>
                    <a:pt x="21" y="9"/>
                  </a:lnTo>
                  <a:lnTo>
                    <a:pt x="21" y="8"/>
                  </a:lnTo>
                  <a:lnTo>
                    <a:pt x="21" y="7"/>
                  </a:lnTo>
                  <a:lnTo>
                    <a:pt x="21" y="6"/>
                  </a:lnTo>
                  <a:lnTo>
                    <a:pt x="20" y="6"/>
                  </a:lnTo>
                  <a:lnTo>
                    <a:pt x="19" y="6"/>
                  </a:lnTo>
                  <a:lnTo>
                    <a:pt x="18" y="7"/>
                  </a:lnTo>
                  <a:lnTo>
                    <a:pt x="18" y="8"/>
                  </a:lnTo>
                  <a:lnTo>
                    <a:pt x="18" y="9"/>
                  </a:lnTo>
                  <a:lnTo>
                    <a:pt x="17" y="9"/>
                  </a:lnTo>
                  <a:lnTo>
                    <a:pt x="17" y="10"/>
                  </a:lnTo>
                  <a:lnTo>
                    <a:pt x="16" y="10"/>
                  </a:lnTo>
                  <a:lnTo>
                    <a:pt x="15" y="10"/>
                  </a:lnTo>
                  <a:lnTo>
                    <a:pt x="15" y="9"/>
                  </a:lnTo>
                  <a:lnTo>
                    <a:pt x="15" y="8"/>
                  </a:lnTo>
                  <a:lnTo>
                    <a:pt x="16" y="7"/>
                  </a:lnTo>
                  <a:lnTo>
                    <a:pt x="16" y="6"/>
                  </a:lnTo>
                  <a:lnTo>
                    <a:pt x="16" y="5"/>
                  </a:lnTo>
                  <a:lnTo>
                    <a:pt x="16" y="4"/>
                  </a:lnTo>
                  <a:lnTo>
                    <a:pt x="15" y="4"/>
                  </a:lnTo>
                  <a:lnTo>
                    <a:pt x="14" y="4"/>
                  </a:lnTo>
                  <a:lnTo>
                    <a:pt x="13" y="4"/>
                  </a:lnTo>
                  <a:lnTo>
                    <a:pt x="12" y="5"/>
                  </a:lnTo>
                  <a:lnTo>
                    <a:pt x="12" y="6"/>
                  </a:lnTo>
                  <a:lnTo>
                    <a:pt x="12" y="7"/>
                  </a:lnTo>
                  <a:lnTo>
                    <a:pt x="11" y="8"/>
                  </a:lnTo>
                  <a:lnTo>
                    <a:pt x="11" y="9"/>
                  </a:lnTo>
                  <a:lnTo>
                    <a:pt x="10" y="9"/>
                  </a:lnTo>
                  <a:lnTo>
                    <a:pt x="9" y="9"/>
                  </a:lnTo>
                  <a:lnTo>
                    <a:pt x="8" y="9"/>
                  </a:lnTo>
                  <a:lnTo>
                    <a:pt x="8" y="9"/>
                  </a:lnTo>
                  <a:lnTo>
                    <a:pt x="7" y="9"/>
                  </a:lnTo>
                  <a:lnTo>
                    <a:pt x="7" y="10"/>
                  </a:lnTo>
                  <a:lnTo>
                    <a:pt x="5" y="10"/>
                  </a:lnTo>
                  <a:lnTo>
                    <a:pt x="4" y="11"/>
                  </a:lnTo>
                  <a:lnTo>
                    <a:pt x="3" y="13"/>
                  </a:lnTo>
                  <a:lnTo>
                    <a:pt x="3" y="15"/>
                  </a:lnTo>
                  <a:lnTo>
                    <a:pt x="2" y="16"/>
                  </a:lnTo>
                  <a:lnTo>
                    <a:pt x="2" y="18"/>
                  </a:lnTo>
                  <a:lnTo>
                    <a:pt x="2" y="20"/>
                  </a:lnTo>
                  <a:lnTo>
                    <a:pt x="3" y="22"/>
                  </a:lnTo>
                  <a:lnTo>
                    <a:pt x="3" y="24"/>
                  </a:lnTo>
                  <a:lnTo>
                    <a:pt x="3" y="26"/>
                  </a:lnTo>
                  <a:lnTo>
                    <a:pt x="4" y="28"/>
                  </a:lnTo>
                  <a:lnTo>
                    <a:pt x="4" y="29"/>
                  </a:lnTo>
                  <a:lnTo>
                    <a:pt x="4" y="30"/>
                  </a:lnTo>
                  <a:lnTo>
                    <a:pt x="4" y="31"/>
                  </a:lnTo>
                  <a:lnTo>
                    <a:pt x="3" y="31"/>
                  </a:lnTo>
                  <a:lnTo>
                    <a:pt x="3" y="32"/>
                  </a:lnTo>
                  <a:lnTo>
                    <a:pt x="2" y="32"/>
                  </a:lnTo>
                  <a:lnTo>
                    <a:pt x="1" y="32"/>
                  </a:lnTo>
                  <a:lnTo>
                    <a:pt x="0" y="31"/>
                  </a:lnTo>
                  <a:lnTo>
                    <a:pt x="0" y="30"/>
                  </a:lnTo>
                  <a:lnTo>
                    <a:pt x="0" y="29"/>
                  </a:lnTo>
                  <a:lnTo>
                    <a:pt x="1" y="29"/>
                  </a:lnTo>
                  <a:lnTo>
                    <a:pt x="1" y="29"/>
                  </a:lnTo>
                  <a:lnTo>
                    <a:pt x="2" y="2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0" name="Freeform 84"/>
            <p:cNvSpPr>
              <a:spLocks/>
            </p:cNvSpPr>
            <p:nvPr/>
          </p:nvSpPr>
          <p:spPr bwMode="auto">
            <a:xfrm>
              <a:off x="803" y="2373"/>
              <a:ext cx="8" cy="32"/>
            </a:xfrm>
            <a:custGeom>
              <a:avLst/>
              <a:gdLst>
                <a:gd name="T0" fmla="*/ 4 w 8"/>
                <a:gd name="T1" fmla="*/ 30 h 32"/>
                <a:gd name="T2" fmla="*/ 2 w 8"/>
                <a:gd name="T3" fmla="*/ 30 h 32"/>
                <a:gd name="T4" fmla="*/ 2 w 8"/>
                <a:gd name="T5" fmla="*/ 28 h 32"/>
                <a:gd name="T6" fmla="*/ 2 w 8"/>
                <a:gd name="T7" fmla="*/ 28 h 32"/>
                <a:gd name="T8" fmla="*/ 4 w 8"/>
                <a:gd name="T9" fmla="*/ 29 h 32"/>
                <a:gd name="T10" fmla="*/ 5 w 8"/>
                <a:gd name="T11" fmla="*/ 29 h 32"/>
                <a:gd name="T12" fmla="*/ 6 w 8"/>
                <a:gd name="T13" fmla="*/ 27 h 32"/>
                <a:gd name="T14" fmla="*/ 3 w 8"/>
                <a:gd name="T15" fmla="*/ 26 h 32"/>
                <a:gd name="T16" fmla="*/ 2 w 8"/>
                <a:gd name="T17" fmla="*/ 24 h 32"/>
                <a:gd name="T18" fmla="*/ 3 w 8"/>
                <a:gd name="T19" fmla="*/ 23 h 32"/>
                <a:gd name="T20" fmla="*/ 4 w 8"/>
                <a:gd name="T21" fmla="*/ 25 h 32"/>
                <a:gd name="T22" fmla="*/ 5 w 8"/>
                <a:gd name="T23" fmla="*/ 24 h 32"/>
                <a:gd name="T24" fmla="*/ 6 w 8"/>
                <a:gd name="T25" fmla="*/ 23 h 32"/>
                <a:gd name="T26" fmla="*/ 4 w 8"/>
                <a:gd name="T27" fmla="*/ 22 h 32"/>
                <a:gd name="T28" fmla="*/ 3 w 8"/>
                <a:gd name="T29" fmla="*/ 20 h 32"/>
                <a:gd name="T30" fmla="*/ 2 w 8"/>
                <a:gd name="T31" fmla="*/ 18 h 32"/>
                <a:gd name="T32" fmla="*/ 3 w 8"/>
                <a:gd name="T33" fmla="*/ 18 h 32"/>
                <a:gd name="T34" fmla="*/ 5 w 8"/>
                <a:gd name="T35" fmla="*/ 21 h 32"/>
                <a:gd name="T36" fmla="*/ 4 w 8"/>
                <a:gd name="T37" fmla="*/ 18 h 32"/>
                <a:gd name="T38" fmla="*/ 3 w 8"/>
                <a:gd name="T39" fmla="*/ 15 h 32"/>
                <a:gd name="T40" fmla="*/ 2 w 8"/>
                <a:gd name="T41" fmla="*/ 13 h 32"/>
                <a:gd name="T42" fmla="*/ 4 w 8"/>
                <a:gd name="T43" fmla="*/ 11 h 32"/>
                <a:gd name="T44" fmla="*/ 3 w 8"/>
                <a:gd name="T45" fmla="*/ 8 h 32"/>
                <a:gd name="T46" fmla="*/ 2 w 8"/>
                <a:gd name="T47" fmla="*/ 6 h 32"/>
                <a:gd name="T48" fmla="*/ 1 w 8"/>
                <a:gd name="T49" fmla="*/ 3 h 32"/>
                <a:gd name="T50" fmla="*/ 0 w 8"/>
                <a:gd name="T51" fmla="*/ 2 h 32"/>
                <a:gd name="T52" fmla="*/ 1 w 8"/>
                <a:gd name="T53" fmla="*/ 0 h 32"/>
                <a:gd name="T54" fmla="*/ 3 w 8"/>
                <a:gd name="T55" fmla="*/ 0 h 32"/>
                <a:gd name="T56" fmla="*/ 5 w 8"/>
                <a:gd name="T57" fmla="*/ 1 h 32"/>
                <a:gd name="T58" fmla="*/ 6 w 8"/>
                <a:gd name="T59" fmla="*/ 1 h 32"/>
                <a:gd name="T60" fmla="*/ 5 w 8"/>
                <a:gd name="T61" fmla="*/ 3 h 32"/>
                <a:gd name="T62" fmla="*/ 4 w 8"/>
                <a:gd name="T63" fmla="*/ 3 h 32"/>
                <a:gd name="T64" fmla="*/ 2 w 8"/>
                <a:gd name="T65" fmla="*/ 3 h 32"/>
                <a:gd name="T66" fmla="*/ 3 w 8"/>
                <a:gd name="T67" fmla="*/ 5 h 32"/>
                <a:gd name="T68" fmla="*/ 4 w 8"/>
                <a:gd name="T69" fmla="*/ 8 h 32"/>
                <a:gd name="T70" fmla="*/ 4 w 8"/>
                <a:gd name="T71" fmla="*/ 9 h 32"/>
                <a:gd name="T72" fmla="*/ 5 w 8"/>
                <a:gd name="T73" fmla="*/ 11 h 32"/>
                <a:gd name="T74" fmla="*/ 5 w 8"/>
                <a:gd name="T75" fmla="*/ 13 h 32"/>
                <a:gd name="T76" fmla="*/ 5 w 8"/>
                <a:gd name="T77" fmla="*/ 15 h 32"/>
                <a:gd name="T78" fmla="*/ 5 w 8"/>
                <a:gd name="T79" fmla="*/ 17 h 32"/>
                <a:gd name="T80" fmla="*/ 6 w 8"/>
                <a:gd name="T81" fmla="*/ 18 h 32"/>
                <a:gd name="T82" fmla="*/ 7 w 8"/>
                <a:gd name="T83" fmla="*/ 22 h 32"/>
                <a:gd name="T84" fmla="*/ 7 w 8"/>
                <a:gd name="T85" fmla="*/ 26 h 32"/>
                <a:gd name="T86" fmla="*/ 7 w 8"/>
                <a:gd name="T87" fmla="*/ 29 h 32"/>
                <a:gd name="T88" fmla="*/ 6 w 8"/>
                <a:gd name="T89"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 h="32">
                  <a:moveTo>
                    <a:pt x="6" y="30"/>
                  </a:moveTo>
                  <a:lnTo>
                    <a:pt x="5" y="30"/>
                  </a:lnTo>
                  <a:lnTo>
                    <a:pt x="4" y="30"/>
                  </a:lnTo>
                  <a:lnTo>
                    <a:pt x="3" y="31"/>
                  </a:lnTo>
                  <a:lnTo>
                    <a:pt x="3" y="30"/>
                  </a:lnTo>
                  <a:lnTo>
                    <a:pt x="2" y="30"/>
                  </a:lnTo>
                  <a:lnTo>
                    <a:pt x="2" y="30"/>
                  </a:lnTo>
                  <a:lnTo>
                    <a:pt x="2" y="29"/>
                  </a:lnTo>
                  <a:lnTo>
                    <a:pt x="2" y="28"/>
                  </a:lnTo>
                  <a:lnTo>
                    <a:pt x="2" y="28"/>
                  </a:lnTo>
                  <a:lnTo>
                    <a:pt x="2" y="27"/>
                  </a:lnTo>
                  <a:lnTo>
                    <a:pt x="2" y="28"/>
                  </a:lnTo>
                  <a:lnTo>
                    <a:pt x="3" y="28"/>
                  </a:lnTo>
                  <a:lnTo>
                    <a:pt x="3" y="29"/>
                  </a:lnTo>
                  <a:lnTo>
                    <a:pt x="4" y="29"/>
                  </a:lnTo>
                  <a:lnTo>
                    <a:pt x="4" y="29"/>
                  </a:lnTo>
                  <a:lnTo>
                    <a:pt x="5" y="29"/>
                  </a:lnTo>
                  <a:lnTo>
                    <a:pt x="5" y="29"/>
                  </a:lnTo>
                  <a:lnTo>
                    <a:pt x="5" y="28"/>
                  </a:lnTo>
                  <a:lnTo>
                    <a:pt x="5" y="28"/>
                  </a:lnTo>
                  <a:lnTo>
                    <a:pt x="6" y="27"/>
                  </a:lnTo>
                  <a:lnTo>
                    <a:pt x="5" y="27"/>
                  </a:lnTo>
                  <a:lnTo>
                    <a:pt x="4" y="27"/>
                  </a:lnTo>
                  <a:lnTo>
                    <a:pt x="3" y="26"/>
                  </a:lnTo>
                  <a:lnTo>
                    <a:pt x="3" y="26"/>
                  </a:lnTo>
                  <a:lnTo>
                    <a:pt x="2" y="25"/>
                  </a:lnTo>
                  <a:lnTo>
                    <a:pt x="2" y="24"/>
                  </a:lnTo>
                  <a:lnTo>
                    <a:pt x="2" y="23"/>
                  </a:lnTo>
                  <a:lnTo>
                    <a:pt x="2" y="23"/>
                  </a:lnTo>
                  <a:lnTo>
                    <a:pt x="3" y="23"/>
                  </a:lnTo>
                  <a:lnTo>
                    <a:pt x="3" y="24"/>
                  </a:lnTo>
                  <a:lnTo>
                    <a:pt x="3" y="25"/>
                  </a:lnTo>
                  <a:lnTo>
                    <a:pt x="4" y="25"/>
                  </a:lnTo>
                  <a:lnTo>
                    <a:pt x="4" y="25"/>
                  </a:lnTo>
                  <a:lnTo>
                    <a:pt x="5" y="25"/>
                  </a:lnTo>
                  <a:lnTo>
                    <a:pt x="5" y="24"/>
                  </a:lnTo>
                  <a:lnTo>
                    <a:pt x="5" y="24"/>
                  </a:lnTo>
                  <a:lnTo>
                    <a:pt x="5" y="23"/>
                  </a:lnTo>
                  <a:lnTo>
                    <a:pt x="6" y="23"/>
                  </a:lnTo>
                  <a:lnTo>
                    <a:pt x="5" y="23"/>
                  </a:lnTo>
                  <a:lnTo>
                    <a:pt x="4" y="23"/>
                  </a:lnTo>
                  <a:lnTo>
                    <a:pt x="4" y="22"/>
                  </a:lnTo>
                  <a:lnTo>
                    <a:pt x="3" y="22"/>
                  </a:lnTo>
                  <a:lnTo>
                    <a:pt x="3" y="21"/>
                  </a:lnTo>
                  <a:lnTo>
                    <a:pt x="3" y="20"/>
                  </a:lnTo>
                  <a:lnTo>
                    <a:pt x="3" y="19"/>
                  </a:lnTo>
                  <a:lnTo>
                    <a:pt x="2" y="18"/>
                  </a:lnTo>
                  <a:lnTo>
                    <a:pt x="2" y="18"/>
                  </a:lnTo>
                  <a:lnTo>
                    <a:pt x="2" y="17"/>
                  </a:lnTo>
                  <a:lnTo>
                    <a:pt x="2" y="16"/>
                  </a:lnTo>
                  <a:lnTo>
                    <a:pt x="3" y="18"/>
                  </a:lnTo>
                  <a:lnTo>
                    <a:pt x="4" y="20"/>
                  </a:lnTo>
                  <a:lnTo>
                    <a:pt x="4" y="21"/>
                  </a:lnTo>
                  <a:lnTo>
                    <a:pt x="5" y="21"/>
                  </a:lnTo>
                  <a:lnTo>
                    <a:pt x="4" y="20"/>
                  </a:lnTo>
                  <a:lnTo>
                    <a:pt x="4" y="19"/>
                  </a:lnTo>
                  <a:lnTo>
                    <a:pt x="4" y="18"/>
                  </a:lnTo>
                  <a:lnTo>
                    <a:pt x="4" y="17"/>
                  </a:lnTo>
                  <a:lnTo>
                    <a:pt x="3" y="16"/>
                  </a:lnTo>
                  <a:lnTo>
                    <a:pt x="3" y="15"/>
                  </a:lnTo>
                  <a:lnTo>
                    <a:pt x="3" y="14"/>
                  </a:lnTo>
                  <a:lnTo>
                    <a:pt x="3" y="13"/>
                  </a:lnTo>
                  <a:lnTo>
                    <a:pt x="2" y="13"/>
                  </a:lnTo>
                  <a:lnTo>
                    <a:pt x="3" y="12"/>
                  </a:lnTo>
                  <a:lnTo>
                    <a:pt x="3" y="12"/>
                  </a:lnTo>
                  <a:lnTo>
                    <a:pt x="4" y="11"/>
                  </a:lnTo>
                  <a:lnTo>
                    <a:pt x="4" y="10"/>
                  </a:lnTo>
                  <a:lnTo>
                    <a:pt x="4" y="9"/>
                  </a:lnTo>
                  <a:lnTo>
                    <a:pt x="3" y="8"/>
                  </a:lnTo>
                  <a:lnTo>
                    <a:pt x="3" y="8"/>
                  </a:lnTo>
                  <a:lnTo>
                    <a:pt x="3" y="7"/>
                  </a:lnTo>
                  <a:lnTo>
                    <a:pt x="2" y="6"/>
                  </a:lnTo>
                  <a:lnTo>
                    <a:pt x="2" y="5"/>
                  </a:lnTo>
                  <a:lnTo>
                    <a:pt x="1" y="4"/>
                  </a:lnTo>
                  <a:lnTo>
                    <a:pt x="1" y="3"/>
                  </a:lnTo>
                  <a:lnTo>
                    <a:pt x="1" y="3"/>
                  </a:lnTo>
                  <a:lnTo>
                    <a:pt x="0" y="3"/>
                  </a:lnTo>
                  <a:lnTo>
                    <a:pt x="0" y="2"/>
                  </a:lnTo>
                  <a:lnTo>
                    <a:pt x="0" y="1"/>
                  </a:lnTo>
                  <a:lnTo>
                    <a:pt x="1" y="1"/>
                  </a:lnTo>
                  <a:lnTo>
                    <a:pt x="1" y="0"/>
                  </a:lnTo>
                  <a:lnTo>
                    <a:pt x="2" y="0"/>
                  </a:lnTo>
                  <a:lnTo>
                    <a:pt x="2" y="0"/>
                  </a:lnTo>
                  <a:lnTo>
                    <a:pt x="3" y="0"/>
                  </a:lnTo>
                  <a:lnTo>
                    <a:pt x="3" y="0"/>
                  </a:lnTo>
                  <a:lnTo>
                    <a:pt x="4" y="0"/>
                  </a:lnTo>
                  <a:lnTo>
                    <a:pt x="5" y="1"/>
                  </a:lnTo>
                  <a:lnTo>
                    <a:pt x="5" y="1"/>
                  </a:lnTo>
                  <a:lnTo>
                    <a:pt x="6" y="1"/>
                  </a:lnTo>
                  <a:lnTo>
                    <a:pt x="6" y="1"/>
                  </a:lnTo>
                  <a:lnTo>
                    <a:pt x="6" y="2"/>
                  </a:lnTo>
                  <a:lnTo>
                    <a:pt x="6" y="2"/>
                  </a:lnTo>
                  <a:lnTo>
                    <a:pt x="5" y="3"/>
                  </a:lnTo>
                  <a:lnTo>
                    <a:pt x="5" y="3"/>
                  </a:lnTo>
                  <a:lnTo>
                    <a:pt x="4" y="3"/>
                  </a:lnTo>
                  <a:lnTo>
                    <a:pt x="4" y="3"/>
                  </a:lnTo>
                  <a:lnTo>
                    <a:pt x="3" y="3"/>
                  </a:lnTo>
                  <a:lnTo>
                    <a:pt x="3" y="3"/>
                  </a:lnTo>
                  <a:lnTo>
                    <a:pt x="2" y="3"/>
                  </a:lnTo>
                  <a:lnTo>
                    <a:pt x="3" y="4"/>
                  </a:lnTo>
                  <a:lnTo>
                    <a:pt x="3" y="5"/>
                  </a:lnTo>
                  <a:lnTo>
                    <a:pt x="3" y="5"/>
                  </a:lnTo>
                  <a:lnTo>
                    <a:pt x="3" y="6"/>
                  </a:lnTo>
                  <a:lnTo>
                    <a:pt x="4" y="7"/>
                  </a:lnTo>
                  <a:lnTo>
                    <a:pt x="4" y="8"/>
                  </a:lnTo>
                  <a:lnTo>
                    <a:pt x="4" y="8"/>
                  </a:lnTo>
                  <a:lnTo>
                    <a:pt x="4" y="8"/>
                  </a:lnTo>
                  <a:lnTo>
                    <a:pt x="4" y="9"/>
                  </a:lnTo>
                  <a:lnTo>
                    <a:pt x="4" y="10"/>
                  </a:lnTo>
                  <a:lnTo>
                    <a:pt x="4" y="11"/>
                  </a:lnTo>
                  <a:lnTo>
                    <a:pt x="5" y="11"/>
                  </a:lnTo>
                  <a:lnTo>
                    <a:pt x="5" y="12"/>
                  </a:lnTo>
                  <a:lnTo>
                    <a:pt x="5" y="12"/>
                  </a:lnTo>
                  <a:lnTo>
                    <a:pt x="5" y="13"/>
                  </a:lnTo>
                  <a:lnTo>
                    <a:pt x="5" y="13"/>
                  </a:lnTo>
                  <a:lnTo>
                    <a:pt x="5" y="14"/>
                  </a:lnTo>
                  <a:lnTo>
                    <a:pt x="5" y="15"/>
                  </a:lnTo>
                  <a:lnTo>
                    <a:pt x="5" y="16"/>
                  </a:lnTo>
                  <a:lnTo>
                    <a:pt x="5" y="17"/>
                  </a:lnTo>
                  <a:lnTo>
                    <a:pt x="5" y="17"/>
                  </a:lnTo>
                  <a:lnTo>
                    <a:pt x="6" y="17"/>
                  </a:lnTo>
                  <a:lnTo>
                    <a:pt x="6" y="17"/>
                  </a:lnTo>
                  <a:lnTo>
                    <a:pt x="6" y="18"/>
                  </a:lnTo>
                  <a:lnTo>
                    <a:pt x="6" y="18"/>
                  </a:lnTo>
                  <a:lnTo>
                    <a:pt x="6" y="19"/>
                  </a:lnTo>
                  <a:lnTo>
                    <a:pt x="7" y="22"/>
                  </a:lnTo>
                  <a:lnTo>
                    <a:pt x="7" y="23"/>
                  </a:lnTo>
                  <a:lnTo>
                    <a:pt x="7" y="25"/>
                  </a:lnTo>
                  <a:lnTo>
                    <a:pt x="7" y="26"/>
                  </a:lnTo>
                  <a:lnTo>
                    <a:pt x="7" y="28"/>
                  </a:lnTo>
                  <a:lnTo>
                    <a:pt x="7" y="28"/>
                  </a:lnTo>
                  <a:lnTo>
                    <a:pt x="7" y="29"/>
                  </a:lnTo>
                  <a:lnTo>
                    <a:pt x="6" y="29"/>
                  </a:lnTo>
                  <a:lnTo>
                    <a:pt x="6" y="30"/>
                  </a:lnTo>
                  <a:lnTo>
                    <a:pt x="6" y="3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1" name="Freeform 85"/>
            <p:cNvSpPr>
              <a:spLocks/>
            </p:cNvSpPr>
            <p:nvPr/>
          </p:nvSpPr>
          <p:spPr bwMode="auto">
            <a:xfrm>
              <a:off x="831" y="2396"/>
              <a:ext cx="25" cy="25"/>
            </a:xfrm>
            <a:custGeom>
              <a:avLst/>
              <a:gdLst>
                <a:gd name="T0" fmla="*/ 18 w 25"/>
                <a:gd name="T1" fmla="*/ 0 h 25"/>
                <a:gd name="T2" fmla="*/ 18 w 25"/>
                <a:gd name="T3" fmla="*/ 1 h 25"/>
                <a:gd name="T4" fmla="*/ 18 w 25"/>
                <a:gd name="T5" fmla="*/ 2 h 25"/>
                <a:gd name="T6" fmla="*/ 18 w 25"/>
                <a:gd name="T7" fmla="*/ 5 h 25"/>
                <a:gd name="T8" fmla="*/ 18 w 25"/>
                <a:gd name="T9" fmla="*/ 7 h 25"/>
                <a:gd name="T10" fmla="*/ 18 w 25"/>
                <a:gd name="T11" fmla="*/ 10 h 25"/>
                <a:gd name="T12" fmla="*/ 17 w 25"/>
                <a:gd name="T13" fmla="*/ 10 h 25"/>
                <a:gd name="T14" fmla="*/ 15 w 25"/>
                <a:gd name="T15" fmla="*/ 11 h 25"/>
                <a:gd name="T16" fmla="*/ 14 w 25"/>
                <a:gd name="T17" fmla="*/ 11 h 25"/>
                <a:gd name="T18" fmla="*/ 13 w 25"/>
                <a:gd name="T19" fmla="*/ 12 h 25"/>
                <a:gd name="T20" fmla="*/ 13 w 25"/>
                <a:gd name="T21" fmla="*/ 14 h 25"/>
                <a:gd name="T22" fmla="*/ 12 w 25"/>
                <a:gd name="T23" fmla="*/ 14 h 25"/>
                <a:gd name="T24" fmla="*/ 10 w 25"/>
                <a:gd name="T25" fmla="*/ 15 h 25"/>
                <a:gd name="T26" fmla="*/ 9 w 25"/>
                <a:gd name="T27" fmla="*/ 16 h 25"/>
                <a:gd name="T28" fmla="*/ 8 w 25"/>
                <a:gd name="T29" fmla="*/ 17 h 25"/>
                <a:gd name="T30" fmla="*/ 7 w 25"/>
                <a:gd name="T31" fmla="*/ 18 h 25"/>
                <a:gd name="T32" fmla="*/ 6 w 25"/>
                <a:gd name="T33" fmla="*/ 19 h 25"/>
                <a:gd name="T34" fmla="*/ 6 w 25"/>
                <a:gd name="T35" fmla="*/ 20 h 25"/>
                <a:gd name="T36" fmla="*/ 4 w 25"/>
                <a:gd name="T37" fmla="*/ 19 h 25"/>
                <a:gd name="T38" fmla="*/ 3 w 25"/>
                <a:gd name="T39" fmla="*/ 18 h 25"/>
                <a:gd name="T40" fmla="*/ 2 w 25"/>
                <a:gd name="T41" fmla="*/ 17 h 25"/>
                <a:gd name="T42" fmla="*/ 2 w 25"/>
                <a:gd name="T43" fmla="*/ 16 h 25"/>
                <a:gd name="T44" fmla="*/ 1 w 25"/>
                <a:gd name="T45" fmla="*/ 17 h 25"/>
                <a:gd name="T46" fmla="*/ 1 w 25"/>
                <a:gd name="T47" fmla="*/ 18 h 25"/>
                <a:gd name="T48" fmla="*/ 1 w 25"/>
                <a:gd name="T49" fmla="*/ 20 h 25"/>
                <a:gd name="T50" fmla="*/ 0 w 25"/>
                <a:gd name="T51" fmla="*/ 22 h 25"/>
                <a:gd name="T52" fmla="*/ 1 w 25"/>
                <a:gd name="T53" fmla="*/ 23 h 25"/>
                <a:gd name="T54" fmla="*/ 2 w 25"/>
                <a:gd name="T55" fmla="*/ 24 h 25"/>
                <a:gd name="T56" fmla="*/ 4 w 25"/>
                <a:gd name="T57" fmla="*/ 24 h 25"/>
                <a:gd name="T58" fmla="*/ 6 w 25"/>
                <a:gd name="T59" fmla="*/ 23 h 25"/>
                <a:gd name="T60" fmla="*/ 6 w 25"/>
                <a:gd name="T61" fmla="*/ 22 h 25"/>
                <a:gd name="T62" fmla="*/ 7 w 25"/>
                <a:gd name="T63" fmla="*/ 22 h 25"/>
                <a:gd name="T64" fmla="*/ 8 w 25"/>
                <a:gd name="T65" fmla="*/ 21 h 25"/>
                <a:gd name="T66" fmla="*/ 9 w 25"/>
                <a:gd name="T67" fmla="*/ 19 h 25"/>
                <a:gd name="T68" fmla="*/ 10 w 25"/>
                <a:gd name="T69" fmla="*/ 18 h 25"/>
                <a:gd name="T70" fmla="*/ 11 w 25"/>
                <a:gd name="T71" fmla="*/ 17 h 25"/>
                <a:gd name="T72" fmla="*/ 13 w 25"/>
                <a:gd name="T73" fmla="*/ 16 h 25"/>
                <a:gd name="T74" fmla="*/ 14 w 25"/>
                <a:gd name="T75" fmla="*/ 14 h 25"/>
                <a:gd name="T76" fmla="*/ 15 w 25"/>
                <a:gd name="T77" fmla="*/ 14 h 25"/>
                <a:gd name="T78" fmla="*/ 16 w 25"/>
                <a:gd name="T79" fmla="*/ 13 h 25"/>
                <a:gd name="T80" fmla="*/ 18 w 25"/>
                <a:gd name="T81" fmla="*/ 13 h 25"/>
                <a:gd name="T82" fmla="*/ 18 w 25"/>
                <a:gd name="T83" fmla="*/ 12 h 25"/>
                <a:gd name="T84" fmla="*/ 19 w 25"/>
                <a:gd name="T85" fmla="*/ 11 h 25"/>
                <a:gd name="T86" fmla="*/ 19 w 25"/>
                <a:gd name="T87" fmla="*/ 10 h 25"/>
                <a:gd name="T88" fmla="*/ 19 w 25"/>
                <a:gd name="T89" fmla="*/ 8 h 25"/>
                <a:gd name="T90" fmla="*/ 20 w 25"/>
                <a:gd name="T91" fmla="*/ 7 h 25"/>
                <a:gd name="T92" fmla="*/ 22 w 25"/>
                <a:gd name="T93" fmla="*/ 7 h 25"/>
                <a:gd name="T94" fmla="*/ 23 w 25"/>
                <a:gd name="T95" fmla="*/ 7 h 25"/>
                <a:gd name="T96" fmla="*/ 24 w 25"/>
                <a:gd name="T97" fmla="*/ 6 h 25"/>
                <a:gd name="T98" fmla="*/ 23 w 25"/>
                <a:gd name="T99" fmla="*/ 5 h 25"/>
                <a:gd name="T100" fmla="*/ 22 w 25"/>
                <a:gd name="T101" fmla="*/ 4 h 25"/>
                <a:gd name="T102" fmla="*/ 22 w 25"/>
                <a:gd name="T103" fmla="*/ 5 h 25"/>
                <a:gd name="T104" fmla="*/ 21 w 25"/>
                <a:gd name="T105" fmla="*/ 4 h 25"/>
                <a:gd name="T106" fmla="*/ 21 w 25"/>
                <a:gd name="T107" fmla="*/ 2 h 25"/>
                <a:gd name="T108" fmla="*/ 21 w 25"/>
                <a:gd name="T109" fmla="*/ 1 h 25"/>
                <a:gd name="T110" fmla="*/ 19 w 25"/>
                <a:gd name="T11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25">
                  <a:moveTo>
                    <a:pt x="18" y="0"/>
                  </a:moveTo>
                  <a:lnTo>
                    <a:pt x="18" y="0"/>
                  </a:lnTo>
                  <a:lnTo>
                    <a:pt x="18" y="1"/>
                  </a:lnTo>
                  <a:lnTo>
                    <a:pt x="18" y="1"/>
                  </a:lnTo>
                  <a:lnTo>
                    <a:pt x="18" y="2"/>
                  </a:lnTo>
                  <a:lnTo>
                    <a:pt x="18" y="2"/>
                  </a:lnTo>
                  <a:lnTo>
                    <a:pt x="18" y="3"/>
                  </a:lnTo>
                  <a:lnTo>
                    <a:pt x="18" y="5"/>
                  </a:lnTo>
                  <a:lnTo>
                    <a:pt x="18" y="6"/>
                  </a:lnTo>
                  <a:lnTo>
                    <a:pt x="18" y="7"/>
                  </a:lnTo>
                  <a:lnTo>
                    <a:pt x="18" y="9"/>
                  </a:lnTo>
                  <a:lnTo>
                    <a:pt x="18" y="10"/>
                  </a:lnTo>
                  <a:lnTo>
                    <a:pt x="17" y="10"/>
                  </a:lnTo>
                  <a:lnTo>
                    <a:pt x="17" y="10"/>
                  </a:lnTo>
                  <a:lnTo>
                    <a:pt x="16" y="11"/>
                  </a:lnTo>
                  <a:lnTo>
                    <a:pt x="15" y="11"/>
                  </a:lnTo>
                  <a:lnTo>
                    <a:pt x="14" y="11"/>
                  </a:lnTo>
                  <a:lnTo>
                    <a:pt x="14" y="11"/>
                  </a:lnTo>
                  <a:lnTo>
                    <a:pt x="14" y="12"/>
                  </a:lnTo>
                  <a:lnTo>
                    <a:pt x="13" y="12"/>
                  </a:lnTo>
                  <a:lnTo>
                    <a:pt x="13" y="13"/>
                  </a:lnTo>
                  <a:lnTo>
                    <a:pt x="13" y="14"/>
                  </a:lnTo>
                  <a:lnTo>
                    <a:pt x="12" y="14"/>
                  </a:lnTo>
                  <a:lnTo>
                    <a:pt x="12" y="14"/>
                  </a:lnTo>
                  <a:lnTo>
                    <a:pt x="11" y="15"/>
                  </a:lnTo>
                  <a:lnTo>
                    <a:pt x="10" y="15"/>
                  </a:lnTo>
                  <a:lnTo>
                    <a:pt x="10" y="15"/>
                  </a:lnTo>
                  <a:lnTo>
                    <a:pt x="9" y="16"/>
                  </a:lnTo>
                  <a:lnTo>
                    <a:pt x="8" y="16"/>
                  </a:lnTo>
                  <a:lnTo>
                    <a:pt x="8" y="17"/>
                  </a:lnTo>
                  <a:lnTo>
                    <a:pt x="7" y="17"/>
                  </a:lnTo>
                  <a:lnTo>
                    <a:pt x="7" y="18"/>
                  </a:lnTo>
                  <a:lnTo>
                    <a:pt x="6" y="18"/>
                  </a:lnTo>
                  <a:lnTo>
                    <a:pt x="6" y="19"/>
                  </a:lnTo>
                  <a:lnTo>
                    <a:pt x="6" y="19"/>
                  </a:lnTo>
                  <a:lnTo>
                    <a:pt x="6" y="20"/>
                  </a:lnTo>
                  <a:lnTo>
                    <a:pt x="5" y="20"/>
                  </a:lnTo>
                  <a:lnTo>
                    <a:pt x="4" y="19"/>
                  </a:lnTo>
                  <a:lnTo>
                    <a:pt x="4" y="18"/>
                  </a:lnTo>
                  <a:lnTo>
                    <a:pt x="3" y="18"/>
                  </a:lnTo>
                  <a:lnTo>
                    <a:pt x="3" y="17"/>
                  </a:lnTo>
                  <a:lnTo>
                    <a:pt x="2" y="17"/>
                  </a:lnTo>
                  <a:lnTo>
                    <a:pt x="2" y="16"/>
                  </a:lnTo>
                  <a:lnTo>
                    <a:pt x="2" y="16"/>
                  </a:lnTo>
                  <a:lnTo>
                    <a:pt x="2" y="17"/>
                  </a:lnTo>
                  <a:lnTo>
                    <a:pt x="1" y="17"/>
                  </a:lnTo>
                  <a:lnTo>
                    <a:pt x="1" y="18"/>
                  </a:lnTo>
                  <a:lnTo>
                    <a:pt x="1" y="18"/>
                  </a:lnTo>
                  <a:lnTo>
                    <a:pt x="1" y="19"/>
                  </a:lnTo>
                  <a:lnTo>
                    <a:pt x="1" y="20"/>
                  </a:lnTo>
                  <a:lnTo>
                    <a:pt x="0" y="21"/>
                  </a:lnTo>
                  <a:lnTo>
                    <a:pt x="0" y="22"/>
                  </a:lnTo>
                  <a:lnTo>
                    <a:pt x="1" y="22"/>
                  </a:lnTo>
                  <a:lnTo>
                    <a:pt x="1" y="23"/>
                  </a:lnTo>
                  <a:lnTo>
                    <a:pt x="2" y="24"/>
                  </a:lnTo>
                  <a:lnTo>
                    <a:pt x="2" y="24"/>
                  </a:lnTo>
                  <a:lnTo>
                    <a:pt x="3" y="24"/>
                  </a:lnTo>
                  <a:lnTo>
                    <a:pt x="4" y="24"/>
                  </a:lnTo>
                  <a:lnTo>
                    <a:pt x="5" y="24"/>
                  </a:lnTo>
                  <a:lnTo>
                    <a:pt x="6" y="23"/>
                  </a:lnTo>
                  <a:lnTo>
                    <a:pt x="6" y="23"/>
                  </a:lnTo>
                  <a:lnTo>
                    <a:pt x="6" y="22"/>
                  </a:lnTo>
                  <a:lnTo>
                    <a:pt x="7" y="22"/>
                  </a:lnTo>
                  <a:lnTo>
                    <a:pt x="7" y="22"/>
                  </a:lnTo>
                  <a:lnTo>
                    <a:pt x="8" y="22"/>
                  </a:lnTo>
                  <a:lnTo>
                    <a:pt x="8" y="21"/>
                  </a:lnTo>
                  <a:lnTo>
                    <a:pt x="9" y="20"/>
                  </a:lnTo>
                  <a:lnTo>
                    <a:pt x="9" y="19"/>
                  </a:lnTo>
                  <a:lnTo>
                    <a:pt x="10" y="19"/>
                  </a:lnTo>
                  <a:lnTo>
                    <a:pt x="10" y="18"/>
                  </a:lnTo>
                  <a:lnTo>
                    <a:pt x="10" y="18"/>
                  </a:lnTo>
                  <a:lnTo>
                    <a:pt x="11" y="17"/>
                  </a:lnTo>
                  <a:lnTo>
                    <a:pt x="12" y="16"/>
                  </a:lnTo>
                  <a:lnTo>
                    <a:pt x="13" y="16"/>
                  </a:lnTo>
                  <a:lnTo>
                    <a:pt x="13" y="15"/>
                  </a:lnTo>
                  <a:lnTo>
                    <a:pt x="14" y="14"/>
                  </a:lnTo>
                  <a:lnTo>
                    <a:pt x="14" y="14"/>
                  </a:lnTo>
                  <a:lnTo>
                    <a:pt x="15" y="14"/>
                  </a:lnTo>
                  <a:lnTo>
                    <a:pt x="16" y="14"/>
                  </a:lnTo>
                  <a:lnTo>
                    <a:pt x="16" y="13"/>
                  </a:lnTo>
                  <a:lnTo>
                    <a:pt x="17" y="13"/>
                  </a:lnTo>
                  <a:lnTo>
                    <a:pt x="18" y="13"/>
                  </a:lnTo>
                  <a:lnTo>
                    <a:pt x="18" y="13"/>
                  </a:lnTo>
                  <a:lnTo>
                    <a:pt x="18" y="12"/>
                  </a:lnTo>
                  <a:lnTo>
                    <a:pt x="19" y="12"/>
                  </a:lnTo>
                  <a:lnTo>
                    <a:pt x="19" y="11"/>
                  </a:lnTo>
                  <a:lnTo>
                    <a:pt x="19" y="10"/>
                  </a:lnTo>
                  <a:lnTo>
                    <a:pt x="19" y="10"/>
                  </a:lnTo>
                  <a:lnTo>
                    <a:pt x="19" y="9"/>
                  </a:lnTo>
                  <a:lnTo>
                    <a:pt x="19" y="8"/>
                  </a:lnTo>
                  <a:lnTo>
                    <a:pt x="20" y="8"/>
                  </a:lnTo>
                  <a:lnTo>
                    <a:pt x="20" y="7"/>
                  </a:lnTo>
                  <a:lnTo>
                    <a:pt x="21" y="7"/>
                  </a:lnTo>
                  <a:lnTo>
                    <a:pt x="22" y="7"/>
                  </a:lnTo>
                  <a:lnTo>
                    <a:pt x="22" y="7"/>
                  </a:lnTo>
                  <a:lnTo>
                    <a:pt x="23" y="7"/>
                  </a:lnTo>
                  <a:lnTo>
                    <a:pt x="24" y="7"/>
                  </a:lnTo>
                  <a:lnTo>
                    <a:pt x="24" y="6"/>
                  </a:lnTo>
                  <a:lnTo>
                    <a:pt x="24" y="6"/>
                  </a:lnTo>
                  <a:lnTo>
                    <a:pt x="23" y="5"/>
                  </a:lnTo>
                  <a:lnTo>
                    <a:pt x="22" y="5"/>
                  </a:lnTo>
                  <a:lnTo>
                    <a:pt x="22" y="4"/>
                  </a:lnTo>
                  <a:lnTo>
                    <a:pt x="22" y="4"/>
                  </a:lnTo>
                  <a:lnTo>
                    <a:pt x="22" y="5"/>
                  </a:lnTo>
                  <a:lnTo>
                    <a:pt x="21" y="5"/>
                  </a:lnTo>
                  <a:lnTo>
                    <a:pt x="21" y="4"/>
                  </a:lnTo>
                  <a:lnTo>
                    <a:pt x="21" y="3"/>
                  </a:lnTo>
                  <a:lnTo>
                    <a:pt x="21" y="2"/>
                  </a:lnTo>
                  <a:lnTo>
                    <a:pt x="21" y="2"/>
                  </a:lnTo>
                  <a:lnTo>
                    <a:pt x="21" y="1"/>
                  </a:lnTo>
                  <a:lnTo>
                    <a:pt x="20" y="0"/>
                  </a:lnTo>
                  <a:lnTo>
                    <a:pt x="19" y="0"/>
                  </a:lnTo>
                  <a:lnTo>
                    <a:pt x="1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2" name="Freeform 86"/>
            <p:cNvSpPr>
              <a:spLocks/>
            </p:cNvSpPr>
            <p:nvPr/>
          </p:nvSpPr>
          <p:spPr bwMode="auto">
            <a:xfrm>
              <a:off x="833" y="2394"/>
              <a:ext cx="5" cy="1"/>
            </a:xfrm>
            <a:custGeom>
              <a:avLst/>
              <a:gdLst>
                <a:gd name="T0" fmla="*/ 3 w 5"/>
                <a:gd name="T1" fmla="*/ 0 h 1"/>
                <a:gd name="T2" fmla="*/ 3 w 5"/>
                <a:gd name="T3" fmla="*/ 0 h 1"/>
                <a:gd name="T4" fmla="*/ 3 w 5"/>
                <a:gd name="T5" fmla="*/ 0 h 1"/>
                <a:gd name="T6" fmla="*/ 2 w 5"/>
                <a:gd name="T7" fmla="*/ 0 h 1"/>
                <a:gd name="T8" fmla="*/ 2 w 5"/>
                <a:gd name="T9" fmla="*/ 0 h 1"/>
                <a:gd name="T10" fmla="*/ 2 w 5"/>
                <a:gd name="T11" fmla="*/ 0 h 1"/>
                <a:gd name="T12" fmla="*/ 1 w 5"/>
                <a:gd name="T13" fmla="*/ 0 h 1"/>
                <a:gd name="T14" fmla="*/ 1 w 5"/>
                <a:gd name="T15" fmla="*/ 0 h 1"/>
                <a:gd name="T16" fmla="*/ 0 w 5"/>
                <a:gd name="T17" fmla="*/ 0 h 1"/>
                <a:gd name="T18" fmla="*/ 0 w 5"/>
                <a:gd name="T19" fmla="*/ 0 h 1"/>
                <a:gd name="T20" fmla="*/ 0 w 5"/>
                <a:gd name="T21" fmla="*/ 0 h 1"/>
                <a:gd name="T22" fmla="*/ 0 w 5"/>
                <a:gd name="T23" fmla="*/ 0 h 1"/>
                <a:gd name="T24" fmla="*/ 0 w 5"/>
                <a:gd name="T25" fmla="*/ 0 h 1"/>
                <a:gd name="T26" fmla="*/ 1 w 5"/>
                <a:gd name="T27" fmla="*/ 0 h 1"/>
                <a:gd name="T28" fmla="*/ 1 w 5"/>
                <a:gd name="T29" fmla="*/ 0 h 1"/>
                <a:gd name="T30" fmla="*/ 2 w 5"/>
                <a:gd name="T31" fmla="*/ 0 h 1"/>
                <a:gd name="T32" fmla="*/ 2 w 5"/>
                <a:gd name="T33" fmla="*/ 0 h 1"/>
                <a:gd name="T34" fmla="*/ 2 w 5"/>
                <a:gd name="T35" fmla="*/ 0 h 1"/>
                <a:gd name="T36" fmla="*/ 3 w 5"/>
                <a:gd name="T37" fmla="*/ 0 h 1"/>
                <a:gd name="T38" fmla="*/ 3 w 5"/>
                <a:gd name="T39" fmla="*/ 0 h 1"/>
                <a:gd name="T40" fmla="*/ 3 w 5"/>
                <a:gd name="T41" fmla="*/ 0 h 1"/>
                <a:gd name="T42" fmla="*/ 4 w 5"/>
                <a:gd name="T43" fmla="*/ 0 h 1"/>
                <a:gd name="T44" fmla="*/ 4 w 5"/>
                <a:gd name="T45" fmla="*/ 0 h 1"/>
                <a:gd name="T46" fmla="*/ 4 w 5"/>
                <a:gd name="T47" fmla="*/ 0 h 1"/>
                <a:gd name="T48" fmla="*/ 4 w 5"/>
                <a:gd name="T49" fmla="*/ 0 h 1"/>
                <a:gd name="T50" fmla="*/ 4 w 5"/>
                <a:gd name="T51" fmla="*/ 0 h 1"/>
                <a:gd name="T52" fmla="*/ 4 w 5"/>
                <a:gd name="T53" fmla="*/ 0 h 1"/>
                <a:gd name="T54" fmla="*/ 4 w 5"/>
                <a:gd name="T55" fmla="*/ 0 h 1"/>
                <a:gd name="T56" fmla="*/ 4 w 5"/>
                <a:gd name="T57" fmla="*/ 0 h 1"/>
                <a:gd name="T58" fmla="*/ 3 w 5"/>
                <a:gd name="T5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 h="1">
                  <a:moveTo>
                    <a:pt x="3" y="0"/>
                  </a:moveTo>
                  <a:lnTo>
                    <a:pt x="3" y="0"/>
                  </a:lnTo>
                  <a:lnTo>
                    <a:pt x="3" y="0"/>
                  </a:lnTo>
                  <a:lnTo>
                    <a:pt x="2" y="0"/>
                  </a:lnTo>
                  <a:lnTo>
                    <a:pt x="2" y="0"/>
                  </a:lnTo>
                  <a:lnTo>
                    <a:pt x="2" y="0"/>
                  </a:lnTo>
                  <a:lnTo>
                    <a:pt x="1" y="0"/>
                  </a:lnTo>
                  <a:lnTo>
                    <a:pt x="1" y="0"/>
                  </a:lnTo>
                  <a:lnTo>
                    <a:pt x="0" y="0"/>
                  </a:lnTo>
                  <a:lnTo>
                    <a:pt x="0" y="0"/>
                  </a:lnTo>
                  <a:lnTo>
                    <a:pt x="0" y="0"/>
                  </a:lnTo>
                  <a:lnTo>
                    <a:pt x="0" y="0"/>
                  </a:lnTo>
                  <a:lnTo>
                    <a:pt x="0" y="0"/>
                  </a:lnTo>
                  <a:lnTo>
                    <a:pt x="1" y="0"/>
                  </a:lnTo>
                  <a:lnTo>
                    <a:pt x="1" y="0"/>
                  </a:lnTo>
                  <a:lnTo>
                    <a:pt x="2" y="0"/>
                  </a:lnTo>
                  <a:lnTo>
                    <a:pt x="2" y="0"/>
                  </a:lnTo>
                  <a:lnTo>
                    <a:pt x="2" y="0"/>
                  </a:lnTo>
                  <a:lnTo>
                    <a:pt x="3" y="0"/>
                  </a:lnTo>
                  <a:lnTo>
                    <a:pt x="3" y="0"/>
                  </a:lnTo>
                  <a:lnTo>
                    <a:pt x="3" y="0"/>
                  </a:lnTo>
                  <a:lnTo>
                    <a:pt x="4" y="0"/>
                  </a:lnTo>
                  <a:lnTo>
                    <a:pt x="4" y="0"/>
                  </a:lnTo>
                  <a:lnTo>
                    <a:pt x="4" y="0"/>
                  </a:lnTo>
                  <a:lnTo>
                    <a:pt x="4" y="0"/>
                  </a:lnTo>
                  <a:lnTo>
                    <a:pt x="4" y="0"/>
                  </a:lnTo>
                  <a:lnTo>
                    <a:pt x="4" y="0"/>
                  </a:lnTo>
                  <a:lnTo>
                    <a:pt x="4" y="0"/>
                  </a:lnTo>
                  <a:lnTo>
                    <a:pt x="4" y="0"/>
                  </a:lnTo>
                  <a:lnTo>
                    <a:pt x="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3" name="Freeform 87"/>
            <p:cNvSpPr>
              <a:spLocks/>
            </p:cNvSpPr>
            <p:nvPr/>
          </p:nvSpPr>
          <p:spPr bwMode="auto">
            <a:xfrm>
              <a:off x="743" y="2602"/>
              <a:ext cx="15" cy="28"/>
            </a:xfrm>
            <a:custGeom>
              <a:avLst/>
              <a:gdLst>
                <a:gd name="T0" fmla="*/ 0 w 15"/>
                <a:gd name="T1" fmla="*/ 23 h 28"/>
                <a:gd name="T2" fmla="*/ 1 w 15"/>
                <a:gd name="T3" fmla="*/ 23 h 28"/>
                <a:gd name="T4" fmla="*/ 1 w 15"/>
                <a:gd name="T5" fmla="*/ 23 h 28"/>
                <a:gd name="T6" fmla="*/ 1 w 15"/>
                <a:gd name="T7" fmla="*/ 24 h 28"/>
                <a:gd name="T8" fmla="*/ 2 w 15"/>
                <a:gd name="T9" fmla="*/ 24 h 28"/>
                <a:gd name="T10" fmla="*/ 3 w 15"/>
                <a:gd name="T11" fmla="*/ 24 h 28"/>
                <a:gd name="T12" fmla="*/ 4 w 15"/>
                <a:gd name="T13" fmla="*/ 23 h 28"/>
                <a:gd name="T14" fmla="*/ 4 w 15"/>
                <a:gd name="T15" fmla="*/ 22 h 28"/>
                <a:gd name="T16" fmla="*/ 4 w 15"/>
                <a:gd name="T17" fmla="*/ 21 h 28"/>
                <a:gd name="T18" fmla="*/ 9 w 15"/>
                <a:gd name="T19" fmla="*/ 3 h 28"/>
                <a:gd name="T20" fmla="*/ 9 w 15"/>
                <a:gd name="T21" fmla="*/ 2 h 28"/>
                <a:gd name="T22" fmla="*/ 9 w 15"/>
                <a:gd name="T23" fmla="*/ 2 h 28"/>
                <a:gd name="T24" fmla="*/ 8 w 15"/>
                <a:gd name="T25" fmla="*/ 2 h 28"/>
                <a:gd name="T26" fmla="*/ 6 w 15"/>
                <a:gd name="T27" fmla="*/ 2 h 28"/>
                <a:gd name="T28" fmla="*/ 13 w 15"/>
                <a:gd name="T29" fmla="*/ 0 h 28"/>
                <a:gd name="T30" fmla="*/ 14 w 15"/>
                <a:gd name="T31" fmla="*/ 0 h 28"/>
                <a:gd name="T32" fmla="*/ 7 w 15"/>
                <a:gd name="T33" fmla="*/ 23 h 28"/>
                <a:gd name="T34" fmla="*/ 7 w 15"/>
                <a:gd name="T35" fmla="*/ 24 h 28"/>
                <a:gd name="T36" fmla="*/ 7 w 15"/>
                <a:gd name="T37" fmla="*/ 25 h 28"/>
                <a:gd name="T38" fmla="*/ 7 w 15"/>
                <a:gd name="T39" fmla="*/ 25 h 28"/>
                <a:gd name="T40" fmla="*/ 8 w 15"/>
                <a:gd name="T41" fmla="*/ 25 h 28"/>
                <a:gd name="T42" fmla="*/ 8 w 15"/>
                <a:gd name="T43" fmla="*/ 26 h 28"/>
                <a:gd name="T44" fmla="*/ 8 w 15"/>
                <a:gd name="T45" fmla="*/ 26 h 28"/>
                <a:gd name="T46" fmla="*/ 9 w 15"/>
                <a:gd name="T47" fmla="*/ 26 h 28"/>
                <a:gd name="T48" fmla="*/ 9 w 15"/>
                <a:gd name="T49" fmla="*/ 27 h 28"/>
                <a:gd name="T50" fmla="*/ 0 w 15"/>
                <a:gd name="T51" fmla="*/ 24 h 28"/>
                <a:gd name="T52" fmla="*/ 0 w 15"/>
                <a:gd name="T53"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28">
                  <a:moveTo>
                    <a:pt x="0" y="23"/>
                  </a:moveTo>
                  <a:lnTo>
                    <a:pt x="1" y="23"/>
                  </a:lnTo>
                  <a:lnTo>
                    <a:pt x="1" y="23"/>
                  </a:lnTo>
                  <a:lnTo>
                    <a:pt x="1" y="24"/>
                  </a:lnTo>
                  <a:lnTo>
                    <a:pt x="2" y="24"/>
                  </a:lnTo>
                  <a:lnTo>
                    <a:pt x="3" y="24"/>
                  </a:lnTo>
                  <a:lnTo>
                    <a:pt x="4" y="23"/>
                  </a:lnTo>
                  <a:lnTo>
                    <a:pt x="4" y="22"/>
                  </a:lnTo>
                  <a:lnTo>
                    <a:pt x="4" y="21"/>
                  </a:lnTo>
                  <a:lnTo>
                    <a:pt x="9" y="3"/>
                  </a:lnTo>
                  <a:lnTo>
                    <a:pt x="9" y="2"/>
                  </a:lnTo>
                  <a:lnTo>
                    <a:pt x="9" y="2"/>
                  </a:lnTo>
                  <a:lnTo>
                    <a:pt x="8" y="2"/>
                  </a:lnTo>
                  <a:lnTo>
                    <a:pt x="6" y="2"/>
                  </a:lnTo>
                  <a:lnTo>
                    <a:pt x="13" y="0"/>
                  </a:lnTo>
                  <a:lnTo>
                    <a:pt x="14" y="0"/>
                  </a:lnTo>
                  <a:lnTo>
                    <a:pt x="7" y="23"/>
                  </a:lnTo>
                  <a:lnTo>
                    <a:pt x="7" y="24"/>
                  </a:lnTo>
                  <a:lnTo>
                    <a:pt x="7" y="25"/>
                  </a:lnTo>
                  <a:lnTo>
                    <a:pt x="7" y="25"/>
                  </a:lnTo>
                  <a:lnTo>
                    <a:pt x="8" y="25"/>
                  </a:lnTo>
                  <a:lnTo>
                    <a:pt x="8" y="26"/>
                  </a:lnTo>
                  <a:lnTo>
                    <a:pt x="8" y="26"/>
                  </a:lnTo>
                  <a:lnTo>
                    <a:pt x="9" y="26"/>
                  </a:lnTo>
                  <a:lnTo>
                    <a:pt x="9" y="27"/>
                  </a:lnTo>
                  <a:lnTo>
                    <a:pt x="0" y="24"/>
                  </a:lnTo>
                  <a:lnTo>
                    <a:pt x="0" y="2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4" name="Freeform 88"/>
            <p:cNvSpPr>
              <a:spLocks/>
            </p:cNvSpPr>
            <p:nvPr/>
          </p:nvSpPr>
          <p:spPr bwMode="auto">
            <a:xfrm>
              <a:off x="785" y="2610"/>
              <a:ext cx="17" cy="28"/>
            </a:xfrm>
            <a:custGeom>
              <a:avLst/>
              <a:gdLst>
                <a:gd name="T0" fmla="*/ 2 w 17"/>
                <a:gd name="T1" fmla="*/ 26 h 28"/>
                <a:gd name="T2" fmla="*/ 5 w 17"/>
                <a:gd name="T3" fmla="*/ 25 h 28"/>
                <a:gd name="T4" fmla="*/ 7 w 17"/>
                <a:gd name="T5" fmla="*/ 24 h 28"/>
                <a:gd name="T6" fmla="*/ 9 w 17"/>
                <a:gd name="T7" fmla="*/ 22 h 28"/>
                <a:gd name="T8" fmla="*/ 10 w 17"/>
                <a:gd name="T9" fmla="*/ 20 h 28"/>
                <a:gd name="T10" fmla="*/ 11 w 17"/>
                <a:gd name="T11" fmla="*/ 19 h 28"/>
                <a:gd name="T12" fmla="*/ 12 w 17"/>
                <a:gd name="T13" fmla="*/ 17 h 28"/>
                <a:gd name="T14" fmla="*/ 12 w 17"/>
                <a:gd name="T15" fmla="*/ 16 h 28"/>
                <a:gd name="T16" fmla="*/ 12 w 17"/>
                <a:gd name="T17" fmla="*/ 16 h 28"/>
                <a:gd name="T18" fmla="*/ 10 w 17"/>
                <a:gd name="T19" fmla="*/ 17 h 28"/>
                <a:gd name="T20" fmla="*/ 9 w 17"/>
                <a:gd name="T21" fmla="*/ 17 h 28"/>
                <a:gd name="T22" fmla="*/ 7 w 17"/>
                <a:gd name="T23" fmla="*/ 17 h 28"/>
                <a:gd name="T24" fmla="*/ 6 w 17"/>
                <a:gd name="T25" fmla="*/ 17 h 28"/>
                <a:gd name="T26" fmla="*/ 4 w 17"/>
                <a:gd name="T27" fmla="*/ 16 h 28"/>
                <a:gd name="T28" fmla="*/ 3 w 17"/>
                <a:gd name="T29" fmla="*/ 15 h 28"/>
                <a:gd name="T30" fmla="*/ 2 w 17"/>
                <a:gd name="T31" fmla="*/ 14 h 28"/>
                <a:gd name="T32" fmla="*/ 1 w 17"/>
                <a:gd name="T33" fmla="*/ 12 h 28"/>
                <a:gd name="T34" fmla="*/ 1 w 17"/>
                <a:gd name="T35" fmla="*/ 11 h 28"/>
                <a:gd name="T36" fmla="*/ 1 w 17"/>
                <a:gd name="T37" fmla="*/ 9 h 28"/>
                <a:gd name="T38" fmla="*/ 1 w 17"/>
                <a:gd name="T39" fmla="*/ 7 h 28"/>
                <a:gd name="T40" fmla="*/ 2 w 17"/>
                <a:gd name="T41" fmla="*/ 6 h 28"/>
                <a:gd name="T42" fmla="*/ 2 w 17"/>
                <a:gd name="T43" fmla="*/ 4 h 28"/>
                <a:gd name="T44" fmla="*/ 4 w 17"/>
                <a:gd name="T45" fmla="*/ 2 h 28"/>
                <a:gd name="T46" fmla="*/ 4 w 17"/>
                <a:gd name="T47" fmla="*/ 2 h 28"/>
                <a:gd name="T48" fmla="*/ 6 w 17"/>
                <a:gd name="T49" fmla="*/ 1 h 28"/>
                <a:gd name="T50" fmla="*/ 7 w 17"/>
                <a:gd name="T51" fmla="*/ 0 h 28"/>
                <a:gd name="T52" fmla="*/ 9 w 17"/>
                <a:gd name="T53" fmla="*/ 0 h 28"/>
                <a:gd name="T54" fmla="*/ 10 w 17"/>
                <a:gd name="T55" fmla="*/ 0 h 28"/>
                <a:gd name="T56" fmla="*/ 12 w 17"/>
                <a:gd name="T57" fmla="*/ 1 h 28"/>
                <a:gd name="T58" fmla="*/ 13 w 17"/>
                <a:gd name="T59" fmla="*/ 2 h 28"/>
                <a:gd name="T60" fmla="*/ 15 w 17"/>
                <a:gd name="T61" fmla="*/ 2 h 28"/>
                <a:gd name="T62" fmla="*/ 15 w 17"/>
                <a:gd name="T63" fmla="*/ 4 h 28"/>
                <a:gd name="T64" fmla="*/ 16 w 17"/>
                <a:gd name="T65" fmla="*/ 6 h 28"/>
                <a:gd name="T66" fmla="*/ 16 w 17"/>
                <a:gd name="T67" fmla="*/ 8 h 28"/>
                <a:gd name="T68" fmla="*/ 16 w 17"/>
                <a:gd name="T69" fmla="*/ 11 h 28"/>
                <a:gd name="T70" fmla="*/ 16 w 17"/>
                <a:gd name="T71" fmla="*/ 13 h 28"/>
                <a:gd name="T72" fmla="*/ 15 w 17"/>
                <a:gd name="T73" fmla="*/ 16 h 28"/>
                <a:gd name="T74" fmla="*/ 14 w 17"/>
                <a:gd name="T75" fmla="*/ 20 h 28"/>
                <a:gd name="T76" fmla="*/ 12 w 17"/>
                <a:gd name="T77" fmla="*/ 22 h 28"/>
                <a:gd name="T78" fmla="*/ 10 w 17"/>
                <a:gd name="T79" fmla="*/ 24 h 28"/>
                <a:gd name="T80" fmla="*/ 8 w 17"/>
                <a:gd name="T81" fmla="*/ 25 h 28"/>
                <a:gd name="T82" fmla="*/ 5 w 17"/>
                <a:gd name="T83" fmla="*/ 26 h 28"/>
                <a:gd name="T84" fmla="*/ 2 w 17"/>
                <a:gd name="T85" fmla="*/ 27 h 28"/>
                <a:gd name="T86" fmla="*/ 0 w 17"/>
                <a:gd name="T8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 h="28">
                  <a:moveTo>
                    <a:pt x="0" y="26"/>
                  </a:moveTo>
                  <a:lnTo>
                    <a:pt x="2" y="26"/>
                  </a:lnTo>
                  <a:lnTo>
                    <a:pt x="4" y="25"/>
                  </a:lnTo>
                  <a:lnTo>
                    <a:pt x="5" y="25"/>
                  </a:lnTo>
                  <a:lnTo>
                    <a:pt x="6" y="25"/>
                  </a:lnTo>
                  <a:lnTo>
                    <a:pt x="7" y="24"/>
                  </a:lnTo>
                  <a:lnTo>
                    <a:pt x="8" y="23"/>
                  </a:lnTo>
                  <a:lnTo>
                    <a:pt x="9" y="22"/>
                  </a:lnTo>
                  <a:lnTo>
                    <a:pt x="9" y="21"/>
                  </a:lnTo>
                  <a:lnTo>
                    <a:pt x="10" y="20"/>
                  </a:lnTo>
                  <a:lnTo>
                    <a:pt x="11" y="20"/>
                  </a:lnTo>
                  <a:lnTo>
                    <a:pt x="11" y="19"/>
                  </a:lnTo>
                  <a:lnTo>
                    <a:pt x="12" y="18"/>
                  </a:lnTo>
                  <a:lnTo>
                    <a:pt x="12" y="17"/>
                  </a:lnTo>
                  <a:lnTo>
                    <a:pt x="12" y="16"/>
                  </a:lnTo>
                  <a:lnTo>
                    <a:pt x="12" y="16"/>
                  </a:lnTo>
                  <a:lnTo>
                    <a:pt x="12" y="16"/>
                  </a:lnTo>
                  <a:lnTo>
                    <a:pt x="12" y="16"/>
                  </a:lnTo>
                  <a:lnTo>
                    <a:pt x="11" y="16"/>
                  </a:lnTo>
                  <a:lnTo>
                    <a:pt x="10" y="17"/>
                  </a:lnTo>
                  <a:lnTo>
                    <a:pt x="9" y="17"/>
                  </a:lnTo>
                  <a:lnTo>
                    <a:pt x="9" y="17"/>
                  </a:lnTo>
                  <a:lnTo>
                    <a:pt x="8" y="17"/>
                  </a:lnTo>
                  <a:lnTo>
                    <a:pt x="7" y="17"/>
                  </a:lnTo>
                  <a:lnTo>
                    <a:pt x="7" y="17"/>
                  </a:lnTo>
                  <a:lnTo>
                    <a:pt x="6" y="17"/>
                  </a:lnTo>
                  <a:lnTo>
                    <a:pt x="5" y="16"/>
                  </a:lnTo>
                  <a:lnTo>
                    <a:pt x="4" y="16"/>
                  </a:lnTo>
                  <a:lnTo>
                    <a:pt x="4" y="16"/>
                  </a:lnTo>
                  <a:lnTo>
                    <a:pt x="3" y="15"/>
                  </a:lnTo>
                  <a:lnTo>
                    <a:pt x="3" y="14"/>
                  </a:lnTo>
                  <a:lnTo>
                    <a:pt x="2" y="14"/>
                  </a:lnTo>
                  <a:lnTo>
                    <a:pt x="2" y="13"/>
                  </a:lnTo>
                  <a:lnTo>
                    <a:pt x="1" y="12"/>
                  </a:lnTo>
                  <a:lnTo>
                    <a:pt x="1" y="11"/>
                  </a:lnTo>
                  <a:lnTo>
                    <a:pt x="1" y="11"/>
                  </a:lnTo>
                  <a:lnTo>
                    <a:pt x="1" y="10"/>
                  </a:lnTo>
                  <a:lnTo>
                    <a:pt x="1" y="9"/>
                  </a:lnTo>
                  <a:lnTo>
                    <a:pt x="1" y="8"/>
                  </a:lnTo>
                  <a:lnTo>
                    <a:pt x="1" y="7"/>
                  </a:lnTo>
                  <a:lnTo>
                    <a:pt x="1" y="7"/>
                  </a:lnTo>
                  <a:lnTo>
                    <a:pt x="2" y="6"/>
                  </a:lnTo>
                  <a:lnTo>
                    <a:pt x="2" y="5"/>
                  </a:lnTo>
                  <a:lnTo>
                    <a:pt x="2" y="4"/>
                  </a:lnTo>
                  <a:lnTo>
                    <a:pt x="3" y="3"/>
                  </a:lnTo>
                  <a:lnTo>
                    <a:pt x="4" y="2"/>
                  </a:lnTo>
                  <a:lnTo>
                    <a:pt x="4" y="2"/>
                  </a:lnTo>
                  <a:lnTo>
                    <a:pt x="4" y="2"/>
                  </a:lnTo>
                  <a:lnTo>
                    <a:pt x="5" y="1"/>
                  </a:lnTo>
                  <a:lnTo>
                    <a:pt x="6" y="1"/>
                  </a:lnTo>
                  <a:lnTo>
                    <a:pt x="7" y="0"/>
                  </a:lnTo>
                  <a:lnTo>
                    <a:pt x="7" y="0"/>
                  </a:lnTo>
                  <a:lnTo>
                    <a:pt x="8" y="0"/>
                  </a:lnTo>
                  <a:lnTo>
                    <a:pt x="9" y="0"/>
                  </a:lnTo>
                  <a:lnTo>
                    <a:pt x="9" y="0"/>
                  </a:lnTo>
                  <a:lnTo>
                    <a:pt x="10" y="0"/>
                  </a:lnTo>
                  <a:lnTo>
                    <a:pt x="11" y="0"/>
                  </a:lnTo>
                  <a:lnTo>
                    <a:pt x="12" y="1"/>
                  </a:lnTo>
                  <a:lnTo>
                    <a:pt x="12" y="1"/>
                  </a:lnTo>
                  <a:lnTo>
                    <a:pt x="13" y="2"/>
                  </a:lnTo>
                  <a:lnTo>
                    <a:pt x="14" y="2"/>
                  </a:lnTo>
                  <a:lnTo>
                    <a:pt x="15" y="2"/>
                  </a:lnTo>
                  <a:lnTo>
                    <a:pt x="15" y="3"/>
                  </a:lnTo>
                  <a:lnTo>
                    <a:pt x="15" y="4"/>
                  </a:lnTo>
                  <a:lnTo>
                    <a:pt x="15" y="5"/>
                  </a:lnTo>
                  <a:lnTo>
                    <a:pt x="16" y="6"/>
                  </a:lnTo>
                  <a:lnTo>
                    <a:pt x="16" y="7"/>
                  </a:lnTo>
                  <a:lnTo>
                    <a:pt x="16" y="8"/>
                  </a:lnTo>
                  <a:lnTo>
                    <a:pt x="16" y="9"/>
                  </a:lnTo>
                  <a:lnTo>
                    <a:pt x="16" y="11"/>
                  </a:lnTo>
                  <a:lnTo>
                    <a:pt x="16" y="11"/>
                  </a:lnTo>
                  <a:lnTo>
                    <a:pt x="16" y="13"/>
                  </a:lnTo>
                  <a:lnTo>
                    <a:pt x="15" y="15"/>
                  </a:lnTo>
                  <a:lnTo>
                    <a:pt x="15" y="16"/>
                  </a:lnTo>
                  <a:lnTo>
                    <a:pt x="15" y="18"/>
                  </a:lnTo>
                  <a:lnTo>
                    <a:pt x="14" y="20"/>
                  </a:lnTo>
                  <a:lnTo>
                    <a:pt x="13" y="20"/>
                  </a:lnTo>
                  <a:lnTo>
                    <a:pt x="12" y="22"/>
                  </a:lnTo>
                  <a:lnTo>
                    <a:pt x="12" y="23"/>
                  </a:lnTo>
                  <a:lnTo>
                    <a:pt x="10" y="24"/>
                  </a:lnTo>
                  <a:lnTo>
                    <a:pt x="9" y="25"/>
                  </a:lnTo>
                  <a:lnTo>
                    <a:pt x="8" y="25"/>
                  </a:lnTo>
                  <a:lnTo>
                    <a:pt x="7" y="26"/>
                  </a:lnTo>
                  <a:lnTo>
                    <a:pt x="5" y="26"/>
                  </a:lnTo>
                  <a:lnTo>
                    <a:pt x="4" y="27"/>
                  </a:lnTo>
                  <a:lnTo>
                    <a:pt x="2" y="27"/>
                  </a:lnTo>
                  <a:lnTo>
                    <a:pt x="0" y="27"/>
                  </a:lnTo>
                  <a:lnTo>
                    <a:pt x="0" y="2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5" name="Freeform 89"/>
            <p:cNvSpPr>
              <a:spLocks/>
            </p:cNvSpPr>
            <p:nvPr/>
          </p:nvSpPr>
          <p:spPr bwMode="auto">
            <a:xfrm>
              <a:off x="791" y="2611"/>
              <a:ext cx="7" cy="13"/>
            </a:xfrm>
            <a:custGeom>
              <a:avLst/>
              <a:gdLst>
                <a:gd name="T0" fmla="*/ 6 w 7"/>
                <a:gd name="T1" fmla="*/ 9 h 13"/>
                <a:gd name="T2" fmla="*/ 6 w 7"/>
                <a:gd name="T3" fmla="*/ 9 h 13"/>
                <a:gd name="T4" fmla="*/ 6 w 7"/>
                <a:gd name="T5" fmla="*/ 8 h 13"/>
                <a:gd name="T6" fmla="*/ 6 w 7"/>
                <a:gd name="T7" fmla="*/ 7 h 13"/>
                <a:gd name="T8" fmla="*/ 6 w 7"/>
                <a:gd name="T9" fmla="*/ 7 h 13"/>
                <a:gd name="T10" fmla="*/ 6 w 7"/>
                <a:gd name="T11" fmla="*/ 6 h 13"/>
                <a:gd name="T12" fmla="*/ 6 w 7"/>
                <a:gd name="T13" fmla="*/ 5 h 13"/>
                <a:gd name="T14" fmla="*/ 6 w 7"/>
                <a:gd name="T15" fmla="*/ 5 h 13"/>
                <a:gd name="T16" fmla="*/ 6 w 7"/>
                <a:gd name="T17" fmla="*/ 4 h 13"/>
                <a:gd name="T18" fmla="*/ 6 w 7"/>
                <a:gd name="T19" fmla="*/ 3 h 13"/>
                <a:gd name="T20" fmla="*/ 6 w 7"/>
                <a:gd name="T21" fmla="*/ 3 h 13"/>
                <a:gd name="T22" fmla="*/ 6 w 7"/>
                <a:gd name="T23" fmla="*/ 2 h 13"/>
                <a:gd name="T24" fmla="*/ 6 w 7"/>
                <a:gd name="T25" fmla="*/ 1 h 13"/>
                <a:gd name="T26" fmla="*/ 5 w 7"/>
                <a:gd name="T27" fmla="*/ 1 h 13"/>
                <a:gd name="T28" fmla="*/ 5 w 7"/>
                <a:gd name="T29" fmla="*/ 1 h 13"/>
                <a:gd name="T30" fmla="*/ 4 w 7"/>
                <a:gd name="T31" fmla="*/ 0 h 13"/>
                <a:gd name="T32" fmla="*/ 4 w 7"/>
                <a:gd name="T33" fmla="*/ 0 h 13"/>
                <a:gd name="T34" fmla="*/ 3 w 7"/>
                <a:gd name="T35" fmla="*/ 0 h 13"/>
                <a:gd name="T36" fmla="*/ 3 w 7"/>
                <a:gd name="T37" fmla="*/ 0 h 13"/>
                <a:gd name="T38" fmla="*/ 2 w 7"/>
                <a:gd name="T39" fmla="*/ 1 h 13"/>
                <a:gd name="T40" fmla="*/ 2 w 7"/>
                <a:gd name="T41" fmla="*/ 1 h 13"/>
                <a:gd name="T42" fmla="*/ 2 w 7"/>
                <a:gd name="T43" fmla="*/ 1 h 13"/>
                <a:gd name="T44" fmla="*/ 1 w 7"/>
                <a:gd name="T45" fmla="*/ 2 h 13"/>
                <a:gd name="T46" fmla="*/ 1 w 7"/>
                <a:gd name="T47" fmla="*/ 3 h 13"/>
                <a:gd name="T48" fmla="*/ 1 w 7"/>
                <a:gd name="T49" fmla="*/ 3 h 13"/>
                <a:gd name="T50" fmla="*/ 1 w 7"/>
                <a:gd name="T51" fmla="*/ 4 h 13"/>
                <a:gd name="T52" fmla="*/ 1 w 7"/>
                <a:gd name="T53" fmla="*/ 5 h 13"/>
                <a:gd name="T54" fmla="*/ 1 w 7"/>
                <a:gd name="T55" fmla="*/ 5 h 13"/>
                <a:gd name="T56" fmla="*/ 1 w 7"/>
                <a:gd name="T57" fmla="*/ 6 h 13"/>
                <a:gd name="T58" fmla="*/ 0 w 7"/>
                <a:gd name="T59" fmla="*/ 6 h 13"/>
                <a:gd name="T60" fmla="*/ 0 w 7"/>
                <a:gd name="T61" fmla="*/ 7 h 13"/>
                <a:gd name="T62" fmla="*/ 0 w 7"/>
                <a:gd name="T63" fmla="*/ 7 h 13"/>
                <a:gd name="T64" fmla="*/ 0 w 7"/>
                <a:gd name="T65" fmla="*/ 8 h 13"/>
                <a:gd name="T66" fmla="*/ 1 w 7"/>
                <a:gd name="T67" fmla="*/ 9 h 13"/>
                <a:gd name="T68" fmla="*/ 1 w 7"/>
                <a:gd name="T69" fmla="*/ 9 h 13"/>
                <a:gd name="T70" fmla="*/ 1 w 7"/>
                <a:gd name="T71" fmla="*/ 10 h 13"/>
                <a:gd name="T72" fmla="*/ 1 w 7"/>
                <a:gd name="T73" fmla="*/ 11 h 13"/>
                <a:gd name="T74" fmla="*/ 1 w 7"/>
                <a:gd name="T75" fmla="*/ 11 h 13"/>
                <a:gd name="T76" fmla="*/ 2 w 7"/>
                <a:gd name="T77" fmla="*/ 11 h 13"/>
                <a:gd name="T78" fmla="*/ 2 w 7"/>
                <a:gd name="T79" fmla="*/ 12 h 13"/>
                <a:gd name="T80" fmla="*/ 3 w 7"/>
                <a:gd name="T81" fmla="*/ 12 h 13"/>
                <a:gd name="T82" fmla="*/ 4 w 7"/>
                <a:gd name="T83" fmla="*/ 12 h 13"/>
                <a:gd name="T84" fmla="*/ 4 w 7"/>
                <a:gd name="T85" fmla="*/ 12 h 13"/>
                <a:gd name="T86" fmla="*/ 5 w 7"/>
                <a:gd name="T87" fmla="*/ 12 h 13"/>
                <a:gd name="T88" fmla="*/ 5 w 7"/>
                <a:gd name="T89" fmla="*/ 12 h 13"/>
                <a:gd name="T90" fmla="*/ 5 w 7"/>
                <a:gd name="T91" fmla="*/ 11 h 13"/>
                <a:gd name="T92" fmla="*/ 6 w 7"/>
                <a:gd name="T93" fmla="*/ 11 h 13"/>
                <a:gd name="T94" fmla="*/ 6 w 7"/>
                <a:gd name="T95" fmla="*/ 11 h 13"/>
                <a:gd name="T96" fmla="*/ 6 w 7"/>
                <a:gd name="T97" fmla="*/ 11 h 13"/>
                <a:gd name="T98" fmla="*/ 6 w 7"/>
                <a:gd name="T99" fmla="*/ 10 h 13"/>
                <a:gd name="T100" fmla="*/ 6 w 7"/>
                <a:gd name="T10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 h="13">
                  <a:moveTo>
                    <a:pt x="6" y="9"/>
                  </a:moveTo>
                  <a:lnTo>
                    <a:pt x="6" y="9"/>
                  </a:lnTo>
                  <a:lnTo>
                    <a:pt x="6" y="8"/>
                  </a:lnTo>
                  <a:lnTo>
                    <a:pt x="6" y="7"/>
                  </a:lnTo>
                  <a:lnTo>
                    <a:pt x="6" y="7"/>
                  </a:lnTo>
                  <a:lnTo>
                    <a:pt x="6" y="6"/>
                  </a:lnTo>
                  <a:lnTo>
                    <a:pt x="6" y="5"/>
                  </a:lnTo>
                  <a:lnTo>
                    <a:pt x="6" y="5"/>
                  </a:lnTo>
                  <a:lnTo>
                    <a:pt x="6" y="4"/>
                  </a:lnTo>
                  <a:lnTo>
                    <a:pt x="6" y="3"/>
                  </a:lnTo>
                  <a:lnTo>
                    <a:pt x="6" y="3"/>
                  </a:lnTo>
                  <a:lnTo>
                    <a:pt x="6" y="2"/>
                  </a:lnTo>
                  <a:lnTo>
                    <a:pt x="6" y="1"/>
                  </a:lnTo>
                  <a:lnTo>
                    <a:pt x="5" y="1"/>
                  </a:lnTo>
                  <a:lnTo>
                    <a:pt x="5" y="1"/>
                  </a:lnTo>
                  <a:lnTo>
                    <a:pt x="4" y="0"/>
                  </a:lnTo>
                  <a:lnTo>
                    <a:pt x="4" y="0"/>
                  </a:lnTo>
                  <a:lnTo>
                    <a:pt x="3" y="0"/>
                  </a:lnTo>
                  <a:lnTo>
                    <a:pt x="3" y="0"/>
                  </a:lnTo>
                  <a:lnTo>
                    <a:pt x="2" y="1"/>
                  </a:lnTo>
                  <a:lnTo>
                    <a:pt x="2" y="1"/>
                  </a:lnTo>
                  <a:lnTo>
                    <a:pt x="2" y="1"/>
                  </a:lnTo>
                  <a:lnTo>
                    <a:pt x="1" y="2"/>
                  </a:lnTo>
                  <a:lnTo>
                    <a:pt x="1" y="3"/>
                  </a:lnTo>
                  <a:lnTo>
                    <a:pt x="1" y="3"/>
                  </a:lnTo>
                  <a:lnTo>
                    <a:pt x="1" y="4"/>
                  </a:lnTo>
                  <a:lnTo>
                    <a:pt x="1" y="5"/>
                  </a:lnTo>
                  <a:lnTo>
                    <a:pt x="1" y="5"/>
                  </a:lnTo>
                  <a:lnTo>
                    <a:pt x="1" y="6"/>
                  </a:lnTo>
                  <a:lnTo>
                    <a:pt x="0" y="6"/>
                  </a:lnTo>
                  <a:lnTo>
                    <a:pt x="0" y="7"/>
                  </a:lnTo>
                  <a:lnTo>
                    <a:pt x="0" y="7"/>
                  </a:lnTo>
                  <a:lnTo>
                    <a:pt x="0" y="8"/>
                  </a:lnTo>
                  <a:lnTo>
                    <a:pt x="1" y="9"/>
                  </a:lnTo>
                  <a:lnTo>
                    <a:pt x="1" y="9"/>
                  </a:lnTo>
                  <a:lnTo>
                    <a:pt x="1" y="10"/>
                  </a:lnTo>
                  <a:lnTo>
                    <a:pt x="1" y="11"/>
                  </a:lnTo>
                  <a:lnTo>
                    <a:pt x="1" y="11"/>
                  </a:lnTo>
                  <a:lnTo>
                    <a:pt x="2" y="11"/>
                  </a:lnTo>
                  <a:lnTo>
                    <a:pt x="2" y="12"/>
                  </a:lnTo>
                  <a:lnTo>
                    <a:pt x="3" y="12"/>
                  </a:lnTo>
                  <a:lnTo>
                    <a:pt x="4" y="12"/>
                  </a:lnTo>
                  <a:lnTo>
                    <a:pt x="4" y="12"/>
                  </a:lnTo>
                  <a:lnTo>
                    <a:pt x="5" y="12"/>
                  </a:lnTo>
                  <a:lnTo>
                    <a:pt x="5" y="12"/>
                  </a:lnTo>
                  <a:lnTo>
                    <a:pt x="5" y="11"/>
                  </a:lnTo>
                  <a:lnTo>
                    <a:pt x="6" y="11"/>
                  </a:lnTo>
                  <a:lnTo>
                    <a:pt x="6" y="11"/>
                  </a:lnTo>
                  <a:lnTo>
                    <a:pt x="6" y="11"/>
                  </a:lnTo>
                  <a:lnTo>
                    <a:pt x="6" y="10"/>
                  </a:lnTo>
                  <a:lnTo>
                    <a:pt x="6" y="9"/>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6" name="Freeform 90"/>
            <p:cNvSpPr>
              <a:spLocks/>
            </p:cNvSpPr>
            <p:nvPr/>
          </p:nvSpPr>
          <p:spPr bwMode="auto">
            <a:xfrm>
              <a:off x="839" y="2609"/>
              <a:ext cx="17" cy="30"/>
            </a:xfrm>
            <a:custGeom>
              <a:avLst/>
              <a:gdLst>
                <a:gd name="T0" fmla="*/ 5 w 17"/>
                <a:gd name="T1" fmla="*/ 28 h 30"/>
                <a:gd name="T2" fmla="*/ 7 w 17"/>
                <a:gd name="T3" fmla="*/ 27 h 30"/>
                <a:gd name="T4" fmla="*/ 9 w 17"/>
                <a:gd name="T5" fmla="*/ 25 h 30"/>
                <a:gd name="T6" fmla="*/ 11 w 17"/>
                <a:gd name="T7" fmla="*/ 22 h 30"/>
                <a:gd name="T8" fmla="*/ 12 w 17"/>
                <a:gd name="T9" fmla="*/ 20 h 30"/>
                <a:gd name="T10" fmla="*/ 12 w 17"/>
                <a:gd name="T11" fmla="*/ 18 h 30"/>
                <a:gd name="T12" fmla="*/ 12 w 17"/>
                <a:gd name="T13" fmla="*/ 17 h 30"/>
                <a:gd name="T14" fmla="*/ 12 w 17"/>
                <a:gd name="T15" fmla="*/ 15 h 30"/>
                <a:gd name="T16" fmla="*/ 12 w 17"/>
                <a:gd name="T17" fmla="*/ 16 h 30"/>
                <a:gd name="T18" fmla="*/ 10 w 17"/>
                <a:gd name="T19" fmla="*/ 17 h 30"/>
                <a:gd name="T20" fmla="*/ 9 w 17"/>
                <a:gd name="T21" fmla="*/ 17 h 30"/>
                <a:gd name="T22" fmla="*/ 8 w 17"/>
                <a:gd name="T23" fmla="*/ 18 h 30"/>
                <a:gd name="T24" fmla="*/ 7 w 17"/>
                <a:gd name="T25" fmla="*/ 18 h 30"/>
                <a:gd name="T26" fmla="*/ 5 w 17"/>
                <a:gd name="T27" fmla="*/ 18 h 30"/>
                <a:gd name="T28" fmla="*/ 4 w 17"/>
                <a:gd name="T29" fmla="*/ 17 h 30"/>
                <a:gd name="T30" fmla="*/ 3 w 17"/>
                <a:gd name="T31" fmla="*/ 17 h 30"/>
                <a:gd name="T32" fmla="*/ 1 w 17"/>
                <a:gd name="T33" fmla="*/ 16 h 30"/>
                <a:gd name="T34" fmla="*/ 1 w 17"/>
                <a:gd name="T35" fmla="*/ 14 h 30"/>
                <a:gd name="T36" fmla="*/ 0 w 17"/>
                <a:gd name="T37" fmla="*/ 12 h 30"/>
                <a:gd name="T38" fmla="*/ 0 w 17"/>
                <a:gd name="T39" fmla="*/ 10 h 30"/>
                <a:gd name="T40" fmla="*/ 0 w 17"/>
                <a:gd name="T41" fmla="*/ 8 h 30"/>
                <a:gd name="T42" fmla="*/ 0 w 17"/>
                <a:gd name="T43" fmla="*/ 7 h 30"/>
                <a:gd name="T44" fmla="*/ 1 w 17"/>
                <a:gd name="T45" fmla="*/ 5 h 30"/>
                <a:gd name="T46" fmla="*/ 1 w 17"/>
                <a:gd name="T47" fmla="*/ 3 h 30"/>
                <a:gd name="T48" fmla="*/ 3 w 17"/>
                <a:gd name="T49" fmla="*/ 2 h 30"/>
                <a:gd name="T50" fmla="*/ 4 w 17"/>
                <a:gd name="T51" fmla="*/ 1 h 30"/>
                <a:gd name="T52" fmla="*/ 6 w 17"/>
                <a:gd name="T53" fmla="*/ 0 h 30"/>
                <a:gd name="T54" fmla="*/ 7 w 17"/>
                <a:gd name="T55" fmla="*/ 0 h 30"/>
                <a:gd name="T56" fmla="*/ 9 w 17"/>
                <a:gd name="T57" fmla="*/ 0 h 30"/>
                <a:gd name="T58" fmla="*/ 10 w 17"/>
                <a:gd name="T59" fmla="*/ 1 h 30"/>
                <a:gd name="T60" fmla="*/ 12 w 17"/>
                <a:gd name="T61" fmla="*/ 2 h 30"/>
                <a:gd name="T62" fmla="*/ 13 w 17"/>
                <a:gd name="T63" fmla="*/ 3 h 30"/>
                <a:gd name="T64" fmla="*/ 14 w 17"/>
                <a:gd name="T65" fmla="*/ 5 h 30"/>
                <a:gd name="T66" fmla="*/ 15 w 17"/>
                <a:gd name="T67" fmla="*/ 7 h 30"/>
                <a:gd name="T68" fmla="*/ 15 w 17"/>
                <a:gd name="T69" fmla="*/ 9 h 30"/>
                <a:gd name="T70" fmla="*/ 16 w 17"/>
                <a:gd name="T71" fmla="*/ 12 h 30"/>
                <a:gd name="T72" fmla="*/ 16 w 17"/>
                <a:gd name="T73" fmla="*/ 15 h 30"/>
                <a:gd name="T74" fmla="*/ 15 w 17"/>
                <a:gd name="T75" fmla="*/ 18 h 30"/>
                <a:gd name="T76" fmla="*/ 14 w 17"/>
                <a:gd name="T77" fmla="*/ 21 h 30"/>
                <a:gd name="T78" fmla="*/ 12 w 17"/>
                <a:gd name="T79" fmla="*/ 23 h 30"/>
                <a:gd name="T80" fmla="*/ 10 w 17"/>
                <a:gd name="T81" fmla="*/ 26 h 30"/>
                <a:gd name="T82" fmla="*/ 8 w 17"/>
                <a:gd name="T83" fmla="*/ 27 h 30"/>
                <a:gd name="T84" fmla="*/ 5 w 17"/>
                <a:gd name="T85"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30">
                  <a:moveTo>
                    <a:pt x="4" y="29"/>
                  </a:moveTo>
                  <a:lnTo>
                    <a:pt x="5" y="28"/>
                  </a:lnTo>
                  <a:lnTo>
                    <a:pt x="6" y="27"/>
                  </a:lnTo>
                  <a:lnTo>
                    <a:pt x="7" y="27"/>
                  </a:lnTo>
                  <a:lnTo>
                    <a:pt x="9" y="26"/>
                  </a:lnTo>
                  <a:lnTo>
                    <a:pt x="9" y="25"/>
                  </a:lnTo>
                  <a:lnTo>
                    <a:pt x="10" y="23"/>
                  </a:lnTo>
                  <a:lnTo>
                    <a:pt x="11" y="22"/>
                  </a:lnTo>
                  <a:lnTo>
                    <a:pt x="11" y="22"/>
                  </a:lnTo>
                  <a:lnTo>
                    <a:pt x="12" y="20"/>
                  </a:lnTo>
                  <a:lnTo>
                    <a:pt x="12" y="19"/>
                  </a:lnTo>
                  <a:lnTo>
                    <a:pt x="12" y="18"/>
                  </a:lnTo>
                  <a:lnTo>
                    <a:pt x="12" y="17"/>
                  </a:lnTo>
                  <a:lnTo>
                    <a:pt x="12" y="17"/>
                  </a:lnTo>
                  <a:lnTo>
                    <a:pt x="12" y="16"/>
                  </a:lnTo>
                  <a:lnTo>
                    <a:pt x="12" y="15"/>
                  </a:lnTo>
                  <a:lnTo>
                    <a:pt x="12" y="16"/>
                  </a:lnTo>
                  <a:lnTo>
                    <a:pt x="12" y="16"/>
                  </a:lnTo>
                  <a:lnTo>
                    <a:pt x="11" y="17"/>
                  </a:lnTo>
                  <a:lnTo>
                    <a:pt x="10" y="17"/>
                  </a:lnTo>
                  <a:lnTo>
                    <a:pt x="10" y="17"/>
                  </a:lnTo>
                  <a:lnTo>
                    <a:pt x="9" y="17"/>
                  </a:lnTo>
                  <a:lnTo>
                    <a:pt x="9" y="18"/>
                  </a:lnTo>
                  <a:lnTo>
                    <a:pt x="8" y="18"/>
                  </a:lnTo>
                  <a:lnTo>
                    <a:pt x="7" y="18"/>
                  </a:lnTo>
                  <a:lnTo>
                    <a:pt x="7" y="18"/>
                  </a:lnTo>
                  <a:lnTo>
                    <a:pt x="6" y="18"/>
                  </a:lnTo>
                  <a:lnTo>
                    <a:pt x="5" y="18"/>
                  </a:lnTo>
                  <a:lnTo>
                    <a:pt x="4" y="17"/>
                  </a:lnTo>
                  <a:lnTo>
                    <a:pt x="4" y="17"/>
                  </a:lnTo>
                  <a:lnTo>
                    <a:pt x="3" y="17"/>
                  </a:lnTo>
                  <a:lnTo>
                    <a:pt x="3" y="17"/>
                  </a:lnTo>
                  <a:lnTo>
                    <a:pt x="2" y="16"/>
                  </a:lnTo>
                  <a:lnTo>
                    <a:pt x="1" y="16"/>
                  </a:lnTo>
                  <a:lnTo>
                    <a:pt x="1" y="15"/>
                  </a:lnTo>
                  <a:lnTo>
                    <a:pt x="1" y="14"/>
                  </a:lnTo>
                  <a:lnTo>
                    <a:pt x="1" y="13"/>
                  </a:lnTo>
                  <a:lnTo>
                    <a:pt x="0" y="12"/>
                  </a:lnTo>
                  <a:lnTo>
                    <a:pt x="0" y="12"/>
                  </a:lnTo>
                  <a:lnTo>
                    <a:pt x="0" y="10"/>
                  </a:lnTo>
                  <a:lnTo>
                    <a:pt x="0" y="9"/>
                  </a:lnTo>
                  <a:lnTo>
                    <a:pt x="0" y="8"/>
                  </a:lnTo>
                  <a:lnTo>
                    <a:pt x="0" y="7"/>
                  </a:lnTo>
                  <a:lnTo>
                    <a:pt x="0" y="7"/>
                  </a:lnTo>
                  <a:lnTo>
                    <a:pt x="1" y="6"/>
                  </a:lnTo>
                  <a:lnTo>
                    <a:pt x="1" y="5"/>
                  </a:lnTo>
                  <a:lnTo>
                    <a:pt x="1" y="4"/>
                  </a:lnTo>
                  <a:lnTo>
                    <a:pt x="1" y="3"/>
                  </a:lnTo>
                  <a:lnTo>
                    <a:pt x="2" y="2"/>
                  </a:lnTo>
                  <a:lnTo>
                    <a:pt x="3" y="2"/>
                  </a:lnTo>
                  <a:lnTo>
                    <a:pt x="4" y="2"/>
                  </a:lnTo>
                  <a:lnTo>
                    <a:pt x="4" y="1"/>
                  </a:lnTo>
                  <a:lnTo>
                    <a:pt x="5" y="1"/>
                  </a:lnTo>
                  <a:lnTo>
                    <a:pt x="6" y="0"/>
                  </a:lnTo>
                  <a:lnTo>
                    <a:pt x="7" y="0"/>
                  </a:lnTo>
                  <a:lnTo>
                    <a:pt x="7" y="0"/>
                  </a:lnTo>
                  <a:lnTo>
                    <a:pt x="8" y="0"/>
                  </a:lnTo>
                  <a:lnTo>
                    <a:pt x="9" y="0"/>
                  </a:lnTo>
                  <a:lnTo>
                    <a:pt x="9" y="0"/>
                  </a:lnTo>
                  <a:lnTo>
                    <a:pt x="10" y="1"/>
                  </a:lnTo>
                  <a:lnTo>
                    <a:pt x="11" y="1"/>
                  </a:lnTo>
                  <a:lnTo>
                    <a:pt x="12" y="2"/>
                  </a:lnTo>
                  <a:lnTo>
                    <a:pt x="12" y="2"/>
                  </a:lnTo>
                  <a:lnTo>
                    <a:pt x="13" y="3"/>
                  </a:lnTo>
                  <a:lnTo>
                    <a:pt x="13" y="4"/>
                  </a:lnTo>
                  <a:lnTo>
                    <a:pt x="14" y="5"/>
                  </a:lnTo>
                  <a:lnTo>
                    <a:pt x="15" y="6"/>
                  </a:lnTo>
                  <a:lnTo>
                    <a:pt x="15" y="7"/>
                  </a:lnTo>
                  <a:lnTo>
                    <a:pt x="15" y="8"/>
                  </a:lnTo>
                  <a:lnTo>
                    <a:pt x="15" y="9"/>
                  </a:lnTo>
                  <a:lnTo>
                    <a:pt x="16" y="11"/>
                  </a:lnTo>
                  <a:lnTo>
                    <a:pt x="16" y="12"/>
                  </a:lnTo>
                  <a:lnTo>
                    <a:pt x="16" y="13"/>
                  </a:lnTo>
                  <a:lnTo>
                    <a:pt x="16" y="15"/>
                  </a:lnTo>
                  <a:lnTo>
                    <a:pt x="15" y="17"/>
                  </a:lnTo>
                  <a:lnTo>
                    <a:pt x="15" y="18"/>
                  </a:lnTo>
                  <a:lnTo>
                    <a:pt x="15" y="20"/>
                  </a:lnTo>
                  <a:lnTo>
                    <a:pt x="14" y="21"/>
                  </a:lnTo>
                  <a:lnTo>
                    <a:pt x="13" y="22"/>
                  </a:lnTo>
                  <a:lnTo>
                    <a:pt x="12" y="23"/>
                  </a:lnTo>
                  <a:lnTo>
                    <a:pt x="12" y="25"/>
                  </a:lnTo>
                  <a:lnTo>
                    <a:pt x="10" y="26"/>
                  </a:lnTo>
                  <a:lnTo>
                    <a:pt x="9" y="27"/>
                  </a:lnTo>
                  <a:lnTo>
                    <a:pt x="8" y="27"/>
                  </a:lnTo>
                  <a:lnTo>
                    <a:pt x="7" y="28"/>
                  </a:lnTo>
                  <a:lnTo>
                    <a:pt x="5" y="29"/>
                  </a:lnTo>
                  <a:lnTo>
                    <a:pt x="4" y="2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7" name="Freeform 91"/>
            <p:cNvSpPr>
              <a:spLocks/>
            </p:cNvSpPr>
            <p:nvPr/>
          </p:nvSpPr>
          <p:spPr bwMode="auto">
            <a:xfrm>
              <a:off x="843" y="2611"/>
              <a:ext cx="8" cy="12"/>
            </a:xfrm>
            <a:custGeom>
              <a:avLst/>
              <a:gdLst>
                <a:gd name="T0" fmla="*/ 6 w 8"/>
                <a:gd name="T1" fmla="*/ 8 h 12"/>
                <a:gd name="T2" fmla="*/ 6 w 8"/>
                <a:gd name="T3" fmla="*/ 7 h 12"/>
                <a:gd name="T4" fmla="*/ 6 w 8"/>
                <a:gd name="T5" fmla="*/ 6 h 12"/>
                <a:gd name="T6" fmla="*/ 6 w 8"/>
                <a:gd name="T7" fmla="*/ 6 h 12"/>
                <a:gd name="T8" fmla="*/ 6 w 8"/>
                <a:gd name="T9" fmla="*/ 5 h 12"/>
                <a:gd name="T10" fmla="*/ 6 w 8"/>
                <a:gd name="T11" fmla="*/ 5 h 12"/>
                <a:gd name="T12" fmla="*/ 6 w 8"/>
                <a:gd name="T13" fmla="*/ 4 h 12"/>
                <a:gd name="T14" fmla="*/ 6 w 8"/>
                <a:gd name="T15" fmla="*/ 3 h 12"/>
                <a:gd name="T16" fmla="*/ 6 w 8"/>
                <a:gd name="T17" fmla="*/ 3 h 12"/>
                <a:gd name="T18" fmla="*/ 6 w 8"/>
                <a:gd name="T19" fmla="*/ 2 h 12"/>
                <a:gd name="T20" fmla="*/ 5 w 8"/>
                <a:gd name="T21" fmla="*/ 1 h 12"/>
                <a:gd name="T22" fmla="*/ 5 w 8"/>
                <a:gd name="T23" fmla="*/ 1 h 12"/>
                <a:gd name="T24" fmla="*/ 4 w 8"/>
                <a:gd name="T25" fmla="*/ 0 h 12"/>
                <a:gd name="T26" fmla="*/ 4 w 8"/>
                <a:gd name="T27" fmla="*/ 0 h 12"/>
                <a:gd name="T28" fmla="*/ 3 w 8"/>
                <a:gd name="T29" fmla="*/ 0 h 12"/>
                <a:gd name="T30" fmla="*/ 2 w 8"/>
                <a:gd name="T31" fmla="*/ 0 h 12"/>
                <a:gd name="T32" fmla="*/ 2 w 8"/>
                <a:gd name="T33" fmla="*/ 0 h 12"/>
                <a:gd name="T34" fmla="*/ 1 w 8"/>
                <a:gd name="T35" fmla="*/ 0 h 12"/>
                <a:gd name="T36" fmla="*/ 1 w 8"/>
                <a:gd name="T37" fmla="*/ 1 h 12"/>
                <a:gd name="T38" fmla="*/ 1 w 8"/>
                <a:gd name="T39" fmla="*/ 1 h 12"/>
                <a:gd name="T40" fmla="*/ 1 w 8"/>
                <a:gd name="T41" fmla="*/ 2 h 12"/>
                <a:gd name="T42" fmla="*/ 0 w 8"/>
                <a:gd name="T43" fmla="*/ 3 h 12"/>
                <a:gd name="T44" fmla="*/ 0 w 8"/>
                <a:gd name="T45" fmla="*/ 3 h 12"/>
                <a:gd name="T46" fmla="*/ 0 w 8"/>
                <a:gd name="T47" fmla="*/ 4 h 12"/>
                <a:gd name="T48" fmla="*/ 0 w 8"/>
                <a:gd name="T49" fmla="*/ 5 h 12"/>
                <a:gd name="T50" fmla="*/ 0 w 8"/>
                <a:gd name="T51" fmla="*/ 5 h 12"/>
                <a:gd name="T52" fmla="*/ 1 w 8"/>
                <a:gd name="T53" fmla="*/ 6 h 12"/>
                <a:gd name="T54" fmla="*/ 1 w 8"/>
                <a:gd name="T55" fmla="*/ 6 h 12"/>
                <a:gd name="T56" fmla="*/ 1 w 8"/>
                <a:gd name="T57" fmla="*/ 7 h 12"/>
                <a:gd name="T58" fmla="*/ 1 w 8"/>
                <a:gd name="T59" fmla="*/ 8 h 12"/>
                <a:gd name="T60" fmla="*/ 1 w 8"/>
                <a:gd name="T61" fmla="*/ 8 h 12"/>
                <a:gd name="T62" fmla="*/ 1 w 8"/>
                <a:gd name="T63" fmla="*/ 9 h 12"/>
                <a:gd name="T64" fmla="*/ 1 w 8"/>
                <a:gd name="T65" fmla="*/ 10 h 12"/>
                <a:gd name="T66" fmla="*/ 2 w 8"/>
                <a:gd name="T67" fmla="*/ 10 h 12"/>
                <a:gd name="T68" fmla="*/ 2 w 8"/>
                <a:gd name="T69" fmla="*/ 10 h 12"/>
                <a:gd name="T70" fmla="*/ 2 w 8"/>
                <a:gd name="T71" fmla="*/ 10 h 12"/>
                <a:gd name="T72" fmla="*/ 2 w 8"/>
                <a:gd name="T73" fmla="*/ 11 h 12"/>
                <a:gd name="T74" fmla="*/ 3 w 8"/>
                <a:gd name="T75" fmla="*/ 11 h 12"/>
                <a:gd name="T76" fmla="*/ 3 w 8"/>
                <a:gd name="T77" fmla="*/ 11 h 12"/>
                <a:gd name="T78" fmla="*/ 4 w 8"/>
                <a:gd name="T79" fmla="*/ 11 h 12"/>
                <a:gd name="T80" fmla="*/ 4 w 8"/>
                <a:gd name="T81" fmla="*/ 11 h 12"/>
                <a:gd name="T82" fmla="*/ 5 w 8"/>
                <a:gd name="T83" fmla="*/ 11 h 12"/>
                <a:gd name="T84" fmla="*/ 5 w 8"/>
                <a:gd name="T85" fmla="*/ 11 h 12"/>
                <a:gd name="T86" fmla="*/ 6 w 8"/>
                <a:gd name="T87" fmla="*/ 10 h 12"/>
                <a:gd name="T88" fmla="*/ 6 w 8"/>
                <a:gd name="T89" fmla="*/ 10 h 12"/>
                <a:gd name="T90" fmla="*/ 6 w 8"/>
                <a:gd name="T91" fmla="*/ 10 h 12"/>
                <a:gd name="T92" fmla="*/ 7 w 8"/>
                <a:gd name="T93" fmla="*/ 10 h 12"/>
                <a:gd name="T94" fmla="*/ 7 w 8"/>
                <a:gd name="T95" fmla="*/ 9 h 12"/>
                <a:gd name="T96" fmla="*/ 7 w 8"/>
                <a:gd name="T97" fmla="*/ 8 h 12"/>
                <a:gd name="T98" fmla="*/ 6 w 8"/>
                <a:gd name="T9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12">
                  <a:moveTo>
                    <a:pt x="6" y="8"/>
                  </a:moveTo>
                  <a:lnTo>
                    <a:pt x="6" y="7"/>
                  </a:lnTo>
                  <a:lnTo>
                    <a:pt x="6" y="6"/>
                  </a:lnTo>
                  <a:lnTo>
                    <a:pt x="6" y="6"/>
                  </a:lnTo>
                  <a:lnTo>
                    <a:pt x="6" y="5"/>
                  </a:lnTo>
                  <a:lnTo>
                    <a:pt x="6" y="5"/>
                  </a:lnTo>
                  <a:lnTo>
                    <a:pt x="6" y="4"/>
                  </a:lnTo>
                  <a:lnTo>
                    <a:pt x="6" y="3"/>
                  </a:lnTo>
                  <a:lnTo>
                    <a:pt x="6" y="3"/>
                  </a:lnTo>
                  <a:lnTo>
                    <a:pt x="6" y="2"/>
                  </a:lnTo>
                  <a:lnTo>
                    <a:pt x="5" y="1"/>
                  </a:lnTo>
                  <a:lnTo>
                    <a:pt x="5" y="1"/>
                  </a:lnTo>
                  <a:lnTo>
                    <a:pt x="4" y="0"/>
                  </a:lnTo>
                  <a:lnTo>
                    <a:pt x="4" y="0"/>
                  </a:lnTo>
                  <a:lnTo>
                    <a:pt x="3" y="0"/>
                  </a:lnTo>
                  <a:lnTo>
                    <a:pt x="2" y="0"/>
                  </a:lnTo>
                  <a:lnTo>
                    <a:pt x="2" y="0"/>
                  </a:lnTo>
                  <a:lnTo>
                    <a:pt x="1" y="0"/>
                  </a:lnTo>
                  <a:lnTo>
                    <a:pt x="1" y="1"/>
                  </a:lnTo>
                  <a:lnTo>
                    <a:pt x="1" y="1"/>
                  </a:lnTo>
                  <a:lnTo>
                    <a:pt x="1" y="2"/>
                  </a:lnTo>
                  <a:lnTo>
                    <a:pt x="0" y="3"/>
                  </a:lnTo>
                  <a:lnTo>
                    <a:pt x="0" y="3"/>
                  </a:lnTo>
                  <a:lnTo>
                    <a:pt x="0" y="4"/>
                  </a:lnTo>
                  <a:lnTo>
                    <a:pt x="0" y="5"/>
                  </a:lnTo>
                  <a:lnTo>
                    <a:pt x="0" y="5"/>
                  </a:lnTo>
                  <a:lnTo>
                    <a:pt x="1" y="6"/>
                  </a:lnTo>
                  <a:lnTo>
                    <a:pt x="1" y="6"/>
                  </a:lnTo>
                  <a:lnTo>
                    <a:pt x="1" y="7"/>
                  </a:lnTo>
                  <a:lnTo>
                    <a:pt x="1" y="8"/>
                  </a:lnTo>
                  <a:lnTo>
                    <a:pt x="1" y="8"/>
                  </a:lnTo>
                  <a:lnTo>
                    <a:pt x="1" y="9"/>
                  </a:lnTo>
                  <a:lnTo>
                    <a:pt x="1" y="10"/>
                  </a:lnTo>
                  <a:lnTo>
                    <a:pt x="2" y="10"/>
                  </a:lnTo>
                  <a:lnTo>
                    <a:pt x="2" y="10"/>
                  </a:lnTo>
                  <a:lnTo>
                    <a:pt x="2" y="10"/>
                  </a:lnTo>
                  <a:lnTo>
                    <a:pt x="2" y="11"/>
                  </a:lnTo>
                  <a:lnTo>
                    <a:pt x="3" y="11"/>
                  </a:lnTo>
                  <a:lnTo>
                    <a:pt x="3" y="11"/>
                  </a:lnTo>
                  <a:lnTo>
                    <a:pt x="4" y="11"/>
                  </a:lnTo>
                  <a:lnTo>
                    <a:pt x="4" y="11"/>
                  </a:lnTo>
                  <a:lnTo>
                    <a:pt x="5" y="11"/>
                  </a:lnTo>
                  <a:lnTo>
                    <a:pt x="5" y="11"/>
                  </a:lnTo>
                  <a:lnTo>
                    <a:pt x="6" y="10"/>
                  </a:lnTo>
                  <a:lnTo>
                    <a:pt x="6" y="10"/>
                  </a:lnTo>
                  <a:lnTo>
                    <a:pt x="6" y="10"/>
                  </a:lnTo>
                  <a:lnTo>
                    <a:pt x="7" y="10"/>
                  </a:lnTo>
                  <a:lnTo>
                    <a:pt x="7" y="9"/>
                  </a:lnTo>
                  <a:lnTo>
                    <a:pt x="7" y="8"/>
                  </a:lnTo>
                  <a:lnTo>
                    <a:pt x="6"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8" name="Freeform 92"/>
            <p:cNvSpPr>
              <a:spLocks/>
            </p:cNvSpPr>
            <p:nvPr/>
          </p:nvSpPr>
          <p:spPr bwMode="auto">
            <a:xfrm>
              <a:off x="889" y="2596"/>
              <a:ext cx="20" cy="28"/>
            </a:xfrm>
            <a:custGeom>
              <a:avLst/>
              <a:gdLst>
                <a:gd name="T0" fmla="*/ 17 w 20"/>
                <a:gd name="T1" fmla="*/ 11 h 28"/>
                <a:gd name="T2" fmla="*/ 18 w 20"/>
                <a:gd name="T3" fmla="*/ 13 h 28"/>
                <a:gd name="T4" fmla="*/ 18 w 20"/>
                <a:gd name="T5" fmla="*/ 15 h 28"/>
                <a:gd name="T6" fmla="*/ 19 w 20"/>
                <a:gd name="T7" fmla="*/ 17 h 28"/>
                <a:gd name="T8" fmla="*/ 18 w 20"/>
                <a:gd name="T9" fmla="*/ 20 h 28"/>
                <a:gd name="T10" fmla="*/ 18 w 20"/>
                <a:gd name="T11" fmla="*/ 22 h 28"/>
                <a:gd name="T12" fmla="*/ 17 w 20"/>
                <a:gd name="T13" fmla="*/ 24 h 28"/>
                <a:gd name="T14" fmla="*/ 15 w 20"/>
                <a:gd name="T15" fmla="*/ 25 h 28"/>
                <a:gd name="T16" fmla="*/ 13 w 20"/>
                <a:gd name="T17" fmla="*/ 27 h 28"/>
                <a:gd name="T18" fmla="*/ 11 w 20"/>
                <a:gd name="T19" fmla="*/ 27 h 28"/>
                <a:gd name="T20" fmla="*/ 8 w 20"/>
                <a:gd name="T21" fmla="*/ 26 h 28"/>
                <a:gd name="T22" fmla="*/ 7 w 20"/>
                <a:gd name="T23" fmla="*/ 25 h 28"/>
                <a:gd name="T24" fmla="*/ 5 w 20"/>
                <a:gd name="T25" fmla="*/ 24 h 28"/>
                <a:gd name="T26" fmla="*/ 4 w 20"/>
                <a:gd name="T27" fmla="*/ 22 h 28"/>
                <a:gd name="T28" fmla="*/ 2 w 20"/>
                <a:gd name="T29" fmla="*/ 20 h 28"/>
                <a:gd name="T30" fmla="*/ 2 w 20"/>
                <a:gd name="T31" fmla="*/ 17 h 28"/>
                <a:gd name="T32" fmla="*/ 1 w 20"/>
                <a:gd name="T33" fmla="*/ 16 h 28"/>
                <a:gd name="T34" fmla="*/ 0 w 20"/>
                <a:gd name="T35" fmla="*/ 14 h 28"/>
                <a:gd name="T36" fmla="*/ 0 w 20"/>
                <a:gd name="T37" fmla="*/ 11 h 28"/>
                <a:gd name="T38" fmla="*/ 0 w 20"/>
                <a:gd name="T39" fmla="*/ 9 h 28"/>
                <a:gd name="T40" fmla="*/ 0 w 20"/>
                <a:gd name="T41" fmla="*/ 7 h 28"/>
                <a:gd name="T42" fmla="*/ 0 w 20"/>
                <a:gd name="T43" fmla="*/ 4 h 28"/>
                <a:gd name="T44" fmla="*/ 2 w 20"/>
                <a:gd name="T45" fmla="*/ 2 h 28"/>
                <a:gd name="T46" fmla="*/ 3 w 20"/>
                <a:gd name="T47" fmla="*/ 1 h 28"/>
                <a:gd name="T48" fmla="*/ 5 w 20"/>
                <a:gd name="T49" fmla="*/ 0 h 28"/>
                <a:gd name="T50" fmla="*/ 8 w 20"/>
                <a:gd name="T51" fmla="*/ 0 h 28"/>
                <a:gd name="T52" fmla="*/ 10 w 20"/>
                <a:gd name="T53" fmla="*/ 1 h 28"/>
                <a:gd name="T54" fmla="*/ 11 w 20"/>
                <a:gd name="T55" fmla="*/ 2 h 28"/>
                <a:gd name="T56" fmla="*/ 14 w 20"/>
                <a:gd name="T57" fmla="*/ 3 h 28"/>
                <a:gd name="T58" fmla="*/ 14 w 20"/>
                <a:gd name="T59" fmla="*/ 5 h 28"/>
                <a:gd name="T60" fmla="*/ 16 w 20"/>
                <a:gd name="T61" fmla="*/ 7 h 28"/>
                <a:gd name="T62" fmla="*/ 17 w 20"/>
                <a:gd name="T63"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28">
                  <a:moveTo>
                    <a:pt x="17" y="10"/>
                  </a:moveTo>
                  <a:lnTo>
                    <a:pt x="17" y="11"/>
                  </a:lnTo>
                  <a:lnTo>
                    <a:pt x="17" y="11"/>
                  </a:lnTo>
                  <a:lnTo>
                    <a:pt x="18" y="13"/>
                  </a:lnTo>
                  <a:lnTo>
                    <a:pt x="18" y="14"/>
                  </a:lnTo>
                  <a:lnTo>
                    <a:pt x="18" y="15"/>
                  </a:lnTo>
                  <a:lnTo>
                    <a:pt x="19" y="16"/>
                  </a:lnTo>
                  <a:lnTo>
                    <a:pt x="19" y="17"/>
                  </a:lnTo>
                  <a:lnTo>
                    <a:pt x="19" y="19"/>
                  </a:lnTo>
                  <a:lnTo>
                    <a:pt x="18" y="20"/>
                  </a:lnTo>
                  <a:lnTo>
                    <a:pt x="18" y="21"/>
                  </a:lnTo>
                  <a:lnTo>
                    <a:pt x="18" y="22"/>
                  </a:lnTo>
                  <a:lnTo>
                    <a:pt x="17" y="23"/>
                  </a:lnTo>
                  <a:lnTo>
                    <a:pt x="17" y="24"/>
                  </a:lnTo>
                  <a:lnTo>
                    <a:pt x="16" y="25"/>
                  </a:lnTo>
                  <a:lnTo>
                    <a:pt x="15" y="25"/>
                  </a:lnTo>
                  <a:lnTo>
                    <a:pt x="14" y="26"/>
                  </a:lnTo>
                  <a:lnTo>
                    <a:pt x="13" y="27"/>
                  </a:lnTo>
                  <a:lnTo>
                    <a:pt x="11" y="27"/>
                  </a:lnTo>
                  <a:lnTo>
                    <a:pt x="11" y="27"/>
                  </a:lnTo>
                  <a:lnTo>
                    <a:pt x="9" y="27"/>
                  </a:lnTo>
                  <a:lnTo>
                    <a:pt x="8" y="26"/>
                  </a:lnTo>
                  <a:lnTo>
                    <a:pt x="8" y="26"/>
                  </a:lnTo>
                  <a:lnTo>
                    <a:pt x="7" y="25"/>
                  </a:lnTo>
                  <a:lnTo>
                    <a:pt x="6" y="25"/>
                  </a:lnTo>
                  <a:lnTo>
                    <a:pt x="5" y="24"/>
                  </a:lnTo>
                  <a:lnTo>
                    <a:pt x="5" y="23"/>
                  </a:lnTo>
                  <a:lnTo>
                    <a:pt x="4" y="22"/>
                  </a:lnTo>
                  <a:lnTo>
                    <a:pt x="3" y="20"/>
                  </a:lnTo>
                  <a:lnTo>
                    <a:pt x="2" y="20"/>
                  </a:lnTo>
                  <a:lnTo>
                    <a:pt x="2" y="19"/>
                  </a:lnTo>
                  <a:lnTo>
                    <a:pt x="2" y="17"/>
                  </a:lnTo>
                  <a:lnTo>
                    <a:pt x="2" y="16"/>
                  </a:lnTo>
                  <a:lnTo>
                    <a:pt x="1" y="16"/>
                  </a:lnTo>
                  <a:lnTo>
                    <a:pt x="1" y="15"/>
                  </a:lnTo>
                  <a:lnTo>
                    <a:pt x="0" y="14"/>
                  </a:lnTo>
                  <a:lnTo>
                    <a:pt x="0" y="12"/>
                  </a:lnTo>
                  <a:lnTo>
                    <a:pt x="0" y="11"/>
                  </a:lnTo>
                  <a:lnTo>
                    <a:pt x="0" y="10"/>
                  </a:lnTo>
                  <a:lnTo>
                    <a:pt x="0" y="9"/>
                  </a:lnTo>
                  <a:lnTo>
                    <a:pt x="0" y="8"/>
                  </a:lnTo>
                  <a:lnTo>
                    <a:pt x="0" y="7"/>
                  </a:lnTo>
                  <a:lnTo>
                    <a:pt x="0" y="6"/>
                  </a:lnTo>
                  <a:lnTo>
                    <a:pt x="0" y="4"/>
                  </a:lnTo>
                  <a:lnTo>
                    <a:pt x="1" y="3"/>
                  </a:lnTo>
                  <a:lnTo>
                    <a:pt x="2" y="2"/>
                  </a:lnTo>
                  <a:lnTo>
                    <a:pt x="2" y="2"/>
                  </a:lnTo>
                  <a:lnTo>
                    <a:pt x="3" y="1"/>
                  </a:lnTo>
                  <a:lnTo>
                    <a:pt x="4" y="0"/>
                  </a:lnTo>
                  <a:lnTo>
                    <a:pt x="5" y="0"/>
                  </a:lnTo>
                  <a:lnTo>
                    <a:pt x="7" y="0"/>
                  </a:lnTo>
                  <a:lnTo>
                    <a:pt x="8" y="0"/>
                  </a:lnTo>
                  <a:lnTo>
                    <a:pt x="9" y="0"/>
                  </a:lnTo>
                  <a:lnTo>
                    <a:pt x="10" y="1"/>
                  </a:lnTo>
                  <a:lnTo>
                    <a:pt x="11" y="1"/>
                  </a:lnTo>
                  <a:lnTo>
                    <a:pt x="11" y="2"/>
                  </a:lnTo>
                  <a:lnTo>
                    <a:pt x="13" y="2"/>
                  </a:lnTo>
                  <a:lnTo>
                    <a:pt x="14" y="3"/>
                  </a:lnTo>
                  <a:lnTo>
                    <a:pt x="14" y="4"/>
                  </a:lnTo>
                  <a:lnTo>
                    <a:pt x="14" y="5"/>
                  </a:lnTo>
                  <a:lnTo>
                    <a:pt x="15" y="7"/>
                  </a:lnTo>
                  <a:lnTo>
                    <a:pt x="16" y="7"/>
                  </a:lnTo>
                  <a:lnTo>
                    <a:pt x="17" y="8"/>
                  </a:lnTo>
                  <a:lnTo>
                    <a:pt x="17" y="9"/>
                  </a:lnTo>
                  <a:lnTo>
                    <a:pt x="17"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49" name="Freeform 93"/>
            <p:cNvSpPr>
              <a:spLocks/>
            </p:cNvSpPr>
            <p:nvPr/>
          </p:nvSpPr>
          <p:spPr bwMode="auto">
            <a:xfrm>
              <a:off x="892" y="2598"/>
              <a:ext cx="13" cy="25"/>
            </a:xfrm>
            <a:custGeom>
              <a:avLst/>
              <a:gdLst>
                <a:gd name="T0" fmla="*/ 2 w 13"/>
                <a:gd name="T1" fmla="*/ 13 h 25"/>
                <a:gd name="T2" fmla="*/ 3 w 13"/>
                <a:gd name="T3" fmla="*/ 14 h 25"/>
                <a:gd name="T4" fmla="*/ 3 w 13"/>
                <a:gd name="T5" fmla="*/ 14 h 25"/>
                <a:gd name="T6" fmla="*/ 3 w 13"/>
                <a:gd name="T7" fmla="*/ 16 h 25"/>
                <a:gd name="T8" fmla="*/ 3 w 13"/>
                <a:gd name="T9" fmla="*/ 17 h 25"/>
                <a:gd name="T10" fmla="*/ 3 w 13"/>
                <a:gd name="T11" fmla="*/ 18 h 25"/>
                <a:gd name="T12" fmla="*/ 4 w 13"/>
                <a:gd name="T13" fmla="*/ 18 h 25"/>
                <a:gd name="T14" fmla="*/ 5 w 13"/>
                <a:gd name="T15" fmla="*/ 19 h 25"/>
                <a:gd name="T16" fmla="*/ 5 w 13"/>
                <a:gd name="T17" fmla="*/ 21 h 25"/>
                <a:gd name="T18" fmla="*/ 5 w 13"/>
                <a:gd name="T19" fmla="*/ 22 h 25"/>
                <a:gd name="T20" fmla="*/ 6 w 13"/>
                <a:gd name="T21" fmla="*/ 22 h 25"/>
                <a:gd name="T22" fmla="*/ 7 w 13"/>
                <a:gd name="T23" fmla="*/ 22 h 25"/>
                <a:gd name="T24" fmla="*/ 7 w 13"/>
                <a:gd name="T25" fmla="*/ 23 h 25"/>
                <a:gd name="T26" fmla="*/ 8 w 13"/>
                <a:gd name="T27" fmla="*/ 23 h 25"/>
                <a:gd name="T28" fmla="*/ 9 w 13"/>
                <a:gd name="T29" fmla="*/ 24 h 25"/>
                <a:gd name="T30" fmla="*/ 9 w 13"/>
                <a:gd name="T31" fmla="*/ 24 h 25"/>
                <a:gd name="T32" fmla="*/ 10 w 13"/>
                <a:gd name="T33" fmla="*/ 23 h 25"/>
                <a:gd name="T34" fmla="*/ 11 w 13"/>
                <a:gd name="T35" fmla="*/ 23 h 25"/>
                <a:gd name="T36" fmla="*/ 11 w 13"/>
                <a:gd name="T37" fmla="*/ 22 h 25"/>
                <a:gd name="T38" fmla="*/ 11 w 13"/>
                <a:gd name="T39" fmla="*/ 22 h 25"/>
                <a:gd name="T40" fmla="*/ 12 w 13"/>
                <a:gd name="T41" fmla="*/ 21 h 25"/>
                <a:gd name="T42" fmla="*/ 12 w 13"/>
                <a:gd name="T43" fmla="*/ 20 h 25"/>
                <a:gd name="T44" fmla="*/ 12 w 13"/>
                <a:gd name="T45" fmla="*/ 18 h 25"/>
                <a:gd name="T46" fmla="*/ 12 w 13"/>
                <a:gd name="T47" fmla="*/ 18 h 25"/>
                <a:gd name="T48" fmla="*/ 12 w 13"/>
                <a:gd name="T49" fmla="*/ 17 h 25"/>
                <a:gd name="T50" fmla="*/ 11 w 13"/>
                <a:gd name="T51" fmla="*/ 16 h 25"/>
                <a:gd name="T52" fmla="*/ 11 w 13"/>
                <a:gd name="T53" fmla="*/ 14 h 25"/>
                <a:gd name="T54" fmla="*/ 11 w 13"/>
                <a:gd name="T55" fmla="*/ 14 h 25"/>
                <a:gd name="T56" fmla="*/ 11 w 13"/>
                <a:gd name="T57" fmla="*/ 13 h 25"/>
                <a:gd name="T58" fmla="*/ 11 w 13"/>
                <a:gd name="T59" fmla="*/ 12 h 25"/>
                <a:gd name="T60" fmla="*/ 11 w 13"/>
                <a:gd name="T61" fmla="*/ 11 h 25"/>
                <a:gd name="T62" fmla="*/ 10 w 13"/>
                <a:gd name="T63" fmla="*/ 10 h 25"/>
                <a:gd name="T64" fmla="*/ 10 w 13"/>
                <a:gd name="T65" fmla="*/ 10 h 25"/>
                <a:gd name="T66" fmla="*/ 10 w 13"/>
                <a:gd name="T67" fmla="*/ 9 h 25"/>
                <a:gd name="T68" fmla="*/ 9 w 13"/>
                <a:gd name="T69" fmla="*/ 8 h 25"/>
                <a:gd name="T70" fmla="*/ 9 w 13"/>
                <a:gd name="T71" fmla="*/ 7 h 25"/>
                <a:gd name="T72" fmla="*/ 9 w 13"/>
                <a:gd name="T73" fmla="*/ 6 h 25"/>
                <a:gd name="T74" fmla="*/ 8 w 13"/>
                <a:gd name="T75" fmla="*/ 5 h 25"/>
                <a:gd name="T76" fmla="*/ 7 w 13"/>
                <a:gd name="T77" fmla="*/ 4 h 25"/>
                <a:gd name="T78" fmla="*/ 7 w 13"/>
                <a:gd name="T79" fmla="*/ 3 h 25"/>
                <a:gd name="T80" fmla="*/ 7 w 13"/>
                <a:gd name="T81" fmla="*/ 2 h 25"/>
                <a:gd name="T82" fmla="*/ 6 w 13"/>
                <a:gd name="T83" fmla="*/ 2 h 25"/>
                <a:gd name="T84" fmla="*/ 5 w 13"/>
                <a:gd name="T85" fmla="*/ 1 h 25"/>
                <a:gd name="T86" fmla="*/ 5 w 13"/>
                <a:gd name="T87" fmla="*/ 0 h 25"/>
                <a:gd name="T88" fmla="*/ 4 w 13"/>
                <a:gd name="T89" fmla="*/ 0 h 25"/>
                <a:gd name="T90" fmla="*/ 3 w 13"/>
                <a:gd name="T91" fmla="*/ 0 h 25"/>
                <a:gd name="T92" fmla="*/ 3 w 13"/>
                <a:gd name="T93" fmla="*/ 0 h 25"/>
                <a:gd name="T94" fmla="*/ 2 w 13"/>
                <a:gd name="T95" fmla="*/ 0 h 25"/>
                <a:gd name="T96" fmla="*/ 1 w 13"/>
                <a:gd name="T97" fmla="*/ 1 h 25"/>
                <a:gd name="T98" fmla="*/ 1 w 13"/>
                <a:gd name="T99" fmla="*/ 2 h 25"/>
                <a:gd name="T100" fmla="*/ 0 w 13"/>
                <a:gd name="T101" fmla="*/ 2 h 25"/>
                <a:gd name="T102" fmla="*/ 0 w 13"/>
                <a:gd name="T103" fmla="*/ 3 h 25"/>
                <a:gd name="T104" fmla="*/ 0 w 13"/>
                <a:gd name="T105" fmla="*/ 4 h 25"/>
                <a:gd name="T106" fmla="*/ 0 w 13"/>
                <a:gd name="T107" fmla="*/ 6 h 25"/>
                <a:gd name="T108" fmla="*/ 0 w 13"/>
                <a:gd name="T109" fmla="*/ 6 h 25"/>
                <a:gd name="T110" fmla="*/ 1 w 13"/>
                <a:gd name="T111" fmla="*/ 7 h 25"/>
                <a:gd name="T112" fmla="*/ 1 w 13"/>
                <a:gd name="T113" fmla="*/ 9 h 25"/>
                <a:gd name="T114" fmla="*/ 1 w 13"/>
                <a:gd name="T115" fmla="*/ 10 h 25"/>
                <a:gd name="T116" fmla="*/ 1 w 13"/>
                <a:gd name="T117" fmla="*/ 10 h 25"/>
                <a:gd name="T118" fmla="*/ 1 w 13"/>
                <a:gd name="T119" fmla="*/ 11 h 25"/>
                <a:gd name="T120" fmla="*/ 2 w 13"/>
                <a:gd name="T121" fmla="*/ 12 h 25"/>
                <a:gd name="T122" fmla="*/ 2 w 13"/>
                <a:gd name="T1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 h="25">
                  <a:moveTo>
                    <a:pt x="2" y="13"/>
                  </a:moveTo>
                  <a:lnTo>
                    <a:pt x="3" y="14"/>
                  </a:lnTo>
                  <a:lnTo>
                    <a:pt x="3" y="14"/>
                  </a:lnTo>
                  <a:lnTo>
                    <a:pt x="3" y="16"/>
                  </a:lnTo>
                  <a:lnTo>
                    <a:pt x="3" y="17"/>
                  </a:lnTo>
                  <a:lnTo>
                    <a:pt x="3" y="18"/>
                  </a:lnTo>
                  <a:lnTo>
                    <a:pt x="4" y="18"/>
                  </a:lnTo>
                  <a:lnTo>
                    <a:pt x="5" y="19"/>
                  </a:lnTo>
                  <a:lnTo>
                    <a:pt x="5" y="21"/>
                  </a:lnTo>
                  <a:lnTo>
                    <a:pt x="5" y="22"/>
                  </a:lnTo>
                  <a:lnTo>
                    <a:pt x="6" y="22"/>
                  </a:lnTo>
                  <a:lnTo>
                    <a:pt x="7" y="22"/>
                  </a:lnTo>
                  <a:lnTo>
                    <a:pt x="7" y="23"/>
                  </a:lnTo>
                  <a:lnTo>
                    <a:pt x="8" y="23"/>
                  </a:lnTo>
                  <a:lnTo>
                    <a:pt x="9" y="24"/>
                  </a:lnTo>
                  <a:lnTo>
                    <a:pt x="9" y="24"/>
                  </a:lnTo>
                  <a:lnTo>
                    <a:pt x="10" y="23"/>
                  </a:lnTo>
                  <a:lnTo>
                    <a:pt x="11" y="23"/>
                  </a:lnTo>
                  <a:lnTo>
                    <a:pt x="11" y="22"/>
                  </a:lnTo>
                  <a:lnTo>
                    <a:pt x="11" y="22"/>
                  </a:lnTo>
                  <a:lnTo>
                    <a:pt x="12" y="21"/>
                  </a:lnTo>
                  <a:lnTo>
                    <a:pt x="12" y="20"/>
                  </a:lnTo>
                  <a:lnTo>
                    <a:pt x="12" y="18"/>
                  </a:lnTo>
                  <a:lnTo>
                    <a:pt x="12" y="18"/>
                  </a:lnTo>
                  <a:lnTo>
                    <a:pt x="12" y="17"/>
                  </a:lnTo>
                  <a:lnTo>
                    <a:pt x="11" y="16"/>
                  </a:lnTo>
                  <a:lnTo>
                    <a:pt x="11" y="14"/>
                  </a:lnTo>
                  <a:lnTo>
                    <a:pt x="11" y="14"/>
                  </a:lnTo>
                  <a:lnTo>
                    <a:pt x="11" y="13"/>
                  </a:lnTo>
                  <a:lnTo>
                    <a:pt x="11" y="12"/>
                  </a:lnTo>
                  <a:lnTo>
                    <a:pt x="11" y="11"/>
                  </a:lnTo>
                  <a:lnTo>
                    <a:pt x="10" y="10"/>
                  </a:lnTo>
                  <a:lnTo>
                    <a:pt x="10" y="10"/>
                  </a:lnTo>
                  <a:lnTo>
                    <a:pt x="10" y="9"/>
                  </a:lnTo>
                  <a:lnTo>
                    <a:pt x="9" y="8"/>
                  </a:lnTo>
                  <a:lnTo>
                    <a:pt x="9" y="7"/>
                  </a:lnTo>
                  <a:lnTo>
                    <a:pt x="9" y="6"/>
                  </a:lnTo>
                  <a:lnTo>
                    <a:pt x="8" y="5"/>
                  </a:lnTo>
                  <a:lnTo>
                    <a:pt x="7" y="4"/>
                  </a:lnTo>
                  <a:lnTo>
                    <a:pt x="7" y="3"/>
                  </a:lnTo>
                  <a:lnTo>
                    <a:pt x="7" y="2"/>
                  </a:lnTo>
                  <a:lnTo>
                    <a:pt x="6" y="2"/>
                  </a:lnTo>
                  <a:lnTo>
                    <a:pt x="5" y="1"/>
                  </a:lnTo>
                  <a:lnTo>
                    <a:pt x="5" y="0"/>
                  </a:lnTo>
                  <a:lnTo>
                    <a:pt x="4" y="0"/>
                  </a:lnTo>
                  <a:lnTo>
                    <a:pt x="3" y="0"/>
                  </a:lnTo>
                  <a:lnTo>
                    <a:pt x="3" y="0"/>
                  </a:lnTo>
                  <a:lnTo>
                    <a:pt x="2" y="0"/>
                  </a:lnTo>
                  <a:lnTo>
                    <a:pt x="1" y="1"/>
                  </a:lnTo>
                  <a:lnTo>
                    <a:pt x="1" y="2"/>
                  </a:lnTo>
                  <a:lnTo>
                    <a:pt x="0" y="2"/>
                  </a:lnTo>
                  <a:lnTo>
                    <a:pt x="0" y="3"/>
                  </a:lnTo>
                  <a:lnTo>
                    <a:pt x="0" y="4"/>
                  </a:lnTo>
                  <a:lnTo>
                    <a:pt x="0" y="6"/>
                  </a:lnTo>
                  <a:lnTo>
                    <a:pt x="0" y="6"/>
                  </a:lnTo>
                  <a:lnTo>
                    <a:pt x="1" y="7"/>
                  </a:lnTo>
                  <a:lnTo>
                    <a:pt x="1" y="9"/>
                  </a:lnTo>
                  <a:lnTo>
                    <a:pt x="1" y="10"/>
                  </a:lnTo>
                  <a:lnTo>
                    <a:pt x="1" y="10"/>
                  </a:lnTo>
                  <a:lnTo>
                    <a:pt x="1" y="11"/>
                  </a:lnTo>
                  <a:lnTo>
                    <a:pt x="2" y="12"/>
                  </a:lnTo>
                  <a:lnTo>
                    <a:pt x="2" y="1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0" name="Freeform 94"/>
            <p:cNvSpPr>
              <a:spLocks/>
            </p:cNvSpPr>
            <p:nvPr/>
          </p:nvSpPr>
          <p:spPr bwMode="auto">
            <a:xfrm>
              <a:off x="713" y="2434"/>
              <a:ext cx="59" cy="56"/>
            </a:xfrm>
            <a:custGeom>
              <a:avLst/>
              <a:gdLst>
                <a:gd name="T0" fmla="*/ 11 w 59"/>
                <a:gd name="T1" fmla="*/ 32 h 56"/>
                <a:gd name="T2" fmla="*/ 10 w 59"/>
                <a:gd name="T3" fmla="*/ 30 h 56"/>
                <a:gd name="T4" fmla="*/ 12 w 59"/>
                <a:gd name="T5" fmla="*/ 28 h 56"/>
                <a:gd name="T6" fmla="*/ 12 w 59"/>
                <a:gd name="T7" fmla="*/ 25 h 56"/>
                <a:gd name="T8" fmla="*/ 11 w 59"/>
                <a:gd name="T9" fmla="*/ 22 h 56"/>
                <a:gd name="T10" fmla="*/ 12 w 59"/>
                <a:gd name="T11" fmla="*/ 19 h 56"/>
                <a:gd name="T12" fmla="*/ 10 w 59"/>
                <a:gd name="T13" fmla="*/ 18 h 56"/>
                <a:gd name="T14" fmla="*/ 6 w 59"/>
                <a:gd name="T15" fmla="*/ 18 h 56"/>
                <a:gd name="T16" fmla="*/ 5 w 59"/>
                <a:gd name="T17" fmla="*/ 16 h 56"/>
                <a:gd name="T18" fmla="*/ 5 w 59"/>
                <a:gd name="T19" fmla="*/ 14 h 56"/>
                <a:gd name="T20" fmla="*/ 5 w 59"/>
                <a:gd name="T21" fmla="*/ 10 h 56"/>
                <a:gd name="T22" fmla="*/ 5 w 59"/>
                <a:gd name="T23" fmla="*/ 8 h 56"/>
                <a:gd name="T24" fmla="*/ 6 w 59"/>
                <a:gd name="T25" fmla="*/ 6 h 56"/>
                <a:gd name="T26" fmla="*/ 8 w 59"/>
                <a:gd name="T27" fmla="*/ 5 h 56"/>
                <a:gd name="T28" fmla="*/ 9 w 59"/>
                <a:gd name="T29" fmla="*/ 3 h 56"/>
                <a:gd name="T30" fmla="*/ 7 w 59"/>
                <a:gd name="T31" fmla="*/ 2 h 56"/>
                <a:gd name="T32" fmla="*/ 5 w 59"/>
                <a:gd name="T33" fmla="*/ 0 h 56"/>
                <a:gd name="T34" fmla="*/ 3 w 59"/>
                <a:gd name="T35" fmla="*/ 2 h 56"/>
                <a:gd name="T36" fmla="*/ 3 w 59"/>
                <a:gd name="T37" fmla="*/ 5 h 56"/>
                <a:gd name="T38" fmla="*/ 3 w 59"/>
                <a:gd name="T39" fmla="*/ 8 h 56"/>
                <a:gd name="T40" fmla="*/ 3 w 59"/>
                <a:gd name="T41" fmla="*/ 11 h 56"/>
                <a:gd name="T42" fmla="*/ 3 w 59"/>
                <a:gd name="T43" fmla="*/ 14 h 56"/>
                <a:gd name="T44" fmla="*/ 2 w 59"/>
                <a:gd name="T45" fmla="*/ 16 h 56"/>
                <a:gd name="T46" fmla="*/ 2 w 59"/>
                <a:gd name="T47" fmla="*/ 19 h 56"/>
                <a:gd name="T48" fmla="*/ 1 w 59"/>
                <a:gd name="T49" fmla="*/ 23 h 56"/>
                <a:gd name="T50" fmla="*/ 0 w 59"/>
                <a:gd name="T51" fmla="*/ 26 h 56"/>
                <a:gd name="T52" fmla="*/ 0 w 59"/>
                <a:gd name="T53" fmla="*/ 30 h 56"/>
                <a:gd name="T54" fmla="*/ 1 w 59"/>
                <a:gd name="T55" fmla="*/ 32 h 56"/>
                <a:gd name="T56" fmla="*/ 3 w 59"/>
                <a:gd name="T57" fmla="*/ 33 h 56"/>
                <a:gd name="T58" fmla="*/ 4 w 59"/>
                <a:gd name="T59" fmla="*/ 36 h 56"/>
                <a:gd name="T60" fmla="*/ 5 w 59"/>
                <a:gd name="T61" fmla="*/ 39 h 56"/>
                <a:gd name="T62" fmla="*/ 8 w 59"/>
                <a:gd name="T63" fmla="*/ 40 h 56"/>
                <a:gd name="T64" fmla="*/ 12 w 59"/>
                <a:gd name="T65" fmla="*/ 40 h 56"/>
                <a:gd name="T66" fmla="*/ 15 w 59"/>
                <a:gd name="T67" fmla="*/ 39 h 56"/>
                <a:gd name="T68" fmla="*/ 17 w 59"/>
                <a:gd name="T69" fmla="*/ 38 h 56"/>
                <a:gd name="T70" fmla="*/ 19 w 59"/>
                <a:gd name="T71" fmla="*/ 39 h 56"/>
                <a:gd name="T72" fmla="*/ 21 w 59"/>
                <a:gd name="T73" fmla="*/ 40 h 56"/>
                <a:gd name="T74" fmla="*/ 24 w 59"/>
                <a:gd name="T75" fmla="*/ 41 h 56"/>
                <a:gd name="T76" fmla="*/ 28 w 59"/>
                <a:gd name="T77" fmla="*/ 43 h 56"/>
                <a:gd name="T78" fmla="*/ 32 w 59"/>
                <a:gd name="T79" fmla="*/ 45 h 56"/>
                <a:gd name="T80" fmla="*/ 36 w 59"/>
                <a:gd name="T81" fmla="*/ 48 h 56"/>
                <a:gd name="T82" fmla="*/ 42 w 59"/>
                <a:gd name="T83" fmla="*/ 49 h 56"/>
                <a:gd name="T84" fmla="*/ 46 w 59"/>
                <a:gd name="T85" fmla="*/ 49 h 56"/>
                <a:gd name="T86" fmla="*/ 51 w 59"/>
                <a:gd name="T87" fmla="*/ 50 h 56"/>
                <a:gd name="T88" fmla="*/ 55 w 59"/>
                <a:gd name="T89" fmla="*/ 54 h 56"/>
                <a:gd name="T90" fmla="*/ 58 w 59"/>
                <a:gd name="T91" fmla="*/ 52 h 56"/>
                <a:gd name="T92" fmla="*/ 57 w 59"/>
                <a:gd name="T93" fmla="*/ 50 h 56"/>
                <a:gd name="T94" fmla="*/ 56 w 59"/>
                <a:gd name="T95" fmla="*/ 48 h 56"/>
                <a:gd name="T96" fmla="*/ 53 w 59"/>
                <a:gd name="T97" fmla="*/ 48 h 56"/>
                <a:gd name="T98" fmla="*/ 51 w 59"/>
                <a:gd name="T99" fmla="*/ 47 h 56"/>
                <a:gd name="T100" fmla="*/ 46 w 59"/>
                <a:gd name="T101" fmla="*/ 47 h 56"/>
                <a:gd name="T102" fmla="*/ 41 w 59"/>
                <a:gd name="T103" fmla="*/ 45 h 56"/>
                <a:gd name="T104" fmla="*/ 35 w 59"/>
                <a:gd name="T105" fmla="*/ 43 h 56"/>
                <a:gd name="T106" fmla="*/ 31 w 59"/>
                <a:gd name="T107" fmla="*/ 41 h 56"/>
                <a:gd name="T108" fmla="*/ 27 w 59"/>
                <a:gd name="T109" fmla="*/ 39 h 56"/>
                <a:gd name="T110" fmla="*/ 24 w 59"/>
                <a:gd name="T111" fmla="*/ 37 h 56"/>
                <a:gd name="T112" fmla="*/ 23 w 59"/>
                <a:gd name="T113" fmla="*/ 35 h 56"/>
                <a:gd name="T114" fmla="*/ 22 w 59"/>
                <a:gd name="T115" fmla="*/ 32 h 56"/>
                <a:gd name="T116" fmla="*/ 20 w 59"/>
                <a:gd name="T117" fmla="*/ 31 h 56"/>
                <a:gd name="T118" fmla="*/ 16 w 59"/>
                <a:gd name="T119" fmla="*/ 31 h 56"/>
                <a:gd name="T120" fmla="*/ 15 w 59"/>
                <a:gd name="T121" fmla="*/ 32 h 56"/>
                <a:gd name="T122" fmla="*/ 13 w 59"/>
                <a:gd name="T123" fmla="*/ 32 h 56"/>
                <a:gd name="T124" fmla="*/ 12 w 59"/>
                <a:gd name="T125"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 h="56">
                  <a:moveTo>
                    <a:pt x="11" y="32"/>
                  </a:moveTo>
                  <a:lnTo>
                    <a:pt x="11" y="32"/>
                  </a:lnTo>
                  <a:lnTo>
                    <a:pt x="11" y="32"/>
                  </a:lnTo>
                  <a:lnTo>
                    <a:pt x="10" y="32"/>
                  </a:lnTo>
                  <a:lnTo>
                    <a:pt x="10" y="31"/>
                  </a:lnTo>
                  <a:lnTo>
                    <a:pt x="10" y="30"/>
                  </a:lnTo>
                  <a:lnTo>
                    <a:pt x="11" y="29"/>
                  </a:lnTo>
                  <a:lnTo>
                    <a:pt x="12" y="29"/>
                  </a:lnTo>
                  <a:lnTo>
                    <a:pt x="12" y="28"/>
                  </a:lnTo>
                  <a:lnTo>
                    <a:pt x="12" y="27"/>
                  </a:lnTo>
                  <a:lnTo>
                    <a:pt x="12" y="26"/>
                  </a:lnTo>
                  <a:lnTo>
                    <a:pt x="12" y="25"/>
                  </a:lnTo>
                  <a:lnTo>
                    <a:pt x="11" y="23"/>
                  </a:lnTo>
                  <a:lnTo>
                    <a:pt x="11" y="23"/>
                  </a:lnTo>
                  <a:lnTo>
                    <a:pt x="11" y="22"/>
                  </a:lnTo>
                  <a:lnTo>
                    <a:pt x="11" y="21"/>
                  </a:lnTo>
                  <a:lnTo>
                    <a:pt x="12" y="20"/>
                  </a:lnTo>
                  <a:lnTo>
                    <a:pt x="12" y="19"/>
                  </a:lnTo>
                  <a:lnTo>
                    <a:pt x="11" y="19"/>
                  </a:lnTo>
                  <a:lnTo>
                    <a:pt x="11" y="18"/>
                  </a:lnTo>
                  <a:lnTo>
                    <a:pt x="10" y="18"/>
                  </a:lnTo>
                  <a:lnTo>
                    <a:pt x="9" y="18"/>
                  </a:lnTo>
                  <a:lnTo>
                    <a:pt x="8" y="18"/>
                  </a:lnTo>
                  <a:lnTo>
                    <a:pt x="6" y="18"/>
                  </a:lnTo>
                  <a:lnTo>
                    <a:pt x="5" y="17"/>
                  </a:lnTo>
                  <a:lnTo>
                    <a:pt x="5" y="17"/>
                  </a:lnTo>
                  <a:lnTo>
                    <a:pt x="5" y="16"/>
                  </a:lnTo>
                  <a:lnTo>
                    <a:pt x="5" y="15"/>
                  </a:lnTo>
                  <a:lnTo>
                    <a:pt x="5" y="14"/>
                  </a:lnTo>
                  <a:lnTo>
                    <a:pt x="5" y="14"/>
                  </a:lnTo>
                  <a:lnTo>
                    <a:pt x="5" y="13"/>
                  </a:lnTo>
                  <a:lnTo>
                    <a:pt x="5" y="12"/>
                  </a:lnTo>
                  <a:lnTo>
                    <a:pt x="5" y="10"/>
                  </a:lnTo>
                  <a:lnTo>
                    <a:pt x="5" y="10"/>
                  </a:lnTo>
                  <a:lnTo>
                    <a:pt x="5" y="9"/>
                  </a:lnTo>
                  <a:lnTo>
                    <a:pt x="5" y="8"/>
                  </a:lnTo>
                  <a:lnTo>
                    <a:pt x="5" y="7"/>
                  </a:lnTo>
                  <a:lnTo>
                    <a:pt x="6" y="7"/>
                  </a:lnTo>
                  <a:lnTo>
                    <a:pt x="6" y="6"/>
                  </a:lnTo>
                  <a:lnTo>
                    <a:pt x="7" y="5"/>
                  </a:lnTo>
                  <a:lnTo>
                    <a:pt x="7" y="5"/>
                  </a:lnTo>
                  <a:lnTo>
                    <a:pt x="8" y="5"/>
                  </a:lnTo>
                  <a:lnTo>
                    <a:pt x="8" y="4"/>
                  </a:lnTo>
                  <a:lnTo>
                    <a:pt x="9" y="4"/>
                  </a:lnTo>
                  <a:lnTo>
                    <a:pt x="9" y="3"/>
                  </a:lnTo>
                  <a:lnTo>
                    <a:pt x="9" y="2"/>
                  </a:lnTo>
                  <a:lnTo>
                    <a:pt x="8" y="2"/>
                  </a:lnTo>
                  <a:lnTo>
                    <a:pt x="7" y="2"/>
                  </a:lnTo>
                  <a:lnTo>
                    <a:pt x="6" y="2"/>
                  </a:lnTo>
                  <a:lnTo>
                    <a:pt x="5" y="1"/>
                  </a:lnTo>
                  <a:lnTo>
                    <a:pt x="5" y="0"/>
                  </a:lnTo>
                  <a:lnTo>
                    <a:pt x="4" y="0"/>
                  </a:lnTo>
                  <a:lnTo>
                    <a:pt x="4" y="1"/>
                  </a:lnTo>
                  <a:lnTo>
                    <a:pt x="3" y="2"/>
                  </a:lnTo>
                  <a:lnTo>
                    <a:pt x="3" y="3"/>
                  </a:lnTo>
                  <a:lnTo>
                    <a:pt x="3" y="4"/>
                  </a:lnTo>
                  <a:lnTo>
                    <a:pt x="3" y="5"/>
                  </a:lnTo>
                  <a:lnTo>
                    <a:pt x="3" y="5"/>
                  </a:lnTo>
                  <a:lnTo>
                    <a:pt x="3" y="6"/>
                  </a:lnTo>
                  <a:lnTo>
                    <a:pt x="3" y="8"/>
                  </a:lnTo>
                  <a:lnTo>
                    <a:pt x="3" y="9"/>
                  </a:lnTo>
                  <a:lnTo>
                    <a:pt x="3" y="10"/>
                  </a:lnTo>
                  <a:lnTo>
                    <a:pt x="3" y="11"/>
                  </a:lnTo>
                  <a:lnTo>
                    <a:pt x="3" y="12"/>
                  </a:lnTo>
                  <a:lnTo>
                    <a:pt x="3" y="13"/>
                  </a:lnTo>
                  <a:lnTo>
                    <a:pt x="3" y="14"/>
                  </a:lnTo>
                  <a:lnTo>
                    <a:pt x="3" y="14"/>
                  </a:lnTo>
                  <a:lnTo>
                    <a:pt x="3" y="15"/>
                  </a:lnTo>
                  <a:lnTo>
                    <a:pt x="2" y="16"/>
                  </a:lnTo>
                  <a:lnTo>
                    <a:pt x="2" y="17"/>
                  </a:lnTo>
                  <a:lnTo>
                    <a:pt x="2" y="18"/>
                  </a:lnTo>
                  <a:lnTo>
                    <a:pt x="2" y="19"/>
                  </a:lnTo>
                  <a:lnTo>
                    <a:pt x="1" y="21"/>
                  </a:lnTo>
                  <a:lnTo>
                    <a:pt x="1" y="22"/>
                  </a:lnTo>
                  <a:lnTo>
                    <a:pt x="1" y="23"/>
                  </a:lnTo>
                  <a:lnTo>
                    <a:pt x="1" y="23"/>
                  </a:lnTo>
                  <a:lnTo>
                    <a:pt x="1" y="25"/>
                  </a:lnTo>
                  <a:lnTo>
                    <a:pt x="0" y="26"/>
                  </a:lnTo>
                  <a:lnTo>
                    <a:pt x="0" y="28"/>
                  </a:lnTo>
                  <a:lnTo>
                    <a:pt x="0" y="29"/>
                  </a:lnTo>
                  <a:lnTo>
                    <a:pt x="0" y="30"/>
                  </a:lnTo>
                  <a:lnTo>
                    <a:pt x="1" y="31"/>
                  </a:lnTo>
                  <a:lnTo>
                    <a:pt x="1" y="32"/>
                  </a:lnTo>
                  <a:lnTo>
                    <a:pt x="1" y="32"/>
                  </a:lnTo>
                  <a:lnTo>
                    <a:pt x="2" y="32"/>
                  </a:lnTo>
                  <a:lnTo>
                    <a:pt x="2" y="33"/>
                  </a:lnTo>
                  <a:lnTo>
                    <a:pt x="3" y="33"/>
                  </a:lnTo>
                  <a:lnTo>
                    <a:pt x="3" y="34"/>
                  </a:lnTo>
                  <a:lnTo>
                    <a:pt x="4" y="35"/>
                  </a:lnTo>
                  <a:lnTo>
                    <a:pt x="4" y="36"/>
                  </a:lnTo>
                  <a:lnTo>
                    <a:pt x="5" y="37"/>
                  </a:lnTo>
                  <a:lnTo>
                    <a:pt x="5" y="38"/>
                  </a:lnTo>
                  <a:lnTo>
                    <a:pt x="5" y="39"/>
                  </a:lnTo>
                  <a:lnTo>
                    <a:pt x="6" y="40"/>
                  </a:lnTo>
                  <a:lnTo>
                    <a:pt x="7" y="40"/>
                  </a:lnTo>
                  <a:lnTo>
                    <a:pt x="8" y="40"/>
                  </a:lnTo>
                  <a:lnTo>
                    <a:pt x="10" y="40"/>
                  </a:lnTo>
                  <a:lnTo>
                    <a:pt x="11" y="40"/>
                  </a:lnTo>
                  <a:lnTo>
                    <a:pt x="12" y="40"/>
                  </a:lnTo>
                  <a:lnTo>
                    <a:pt x="13" y="40"/>
                  </a:lnTo>
                  <a:lnTo>
                    <a:pt x="14" y="40"/>
                  </a:lnTo>
                  <a:lnTo>
                    <a:pt x="15" y="39"/>
                  </a:lnTo>
                  <a:lnTo>
                    <a:pt x="15" y="39"/>
                  </a:lnTo>
                  <a:lnTo>
                    <a:pt x="16" y="39"/>
                  </a:lnTo>
                  <a:lnTo>
                    <a:pt x="17" y="38"/>
                  </a:lnTo>
                  <a:lnTo>
                    <a:pt x="18" y="38"/>
                  </a:lnTo>
                  <a:lnTo>
                    <a:pt x="18" y="39"/>
                  </a:lnTo>
                  <a:lnTo>
                    <a:pt x="19" y="39"/>
                  </a:lnTo>
                  <a:lnTo>
                    <a:pt x="20" y="39"/>
                  </a:lnTo>
                  <a:lnTo>
                    <a:pt x="20" y="40"/>
                  </a:lnTo>
                  <a:lnTo>
                    <a:pt x="21" y="40"/>
                  </a:lnTo>
                  <a:lnTo>
                    <a:pt x="22" y="40"/>
                  </a:lnTo>
                  <a:lnTo>
                    <a:pt x="24" y="41"/>
                  </a:lnTo>
                  <a:lnTo>
                    <a:pt x="24" y="41"/>
                  </a:lnTo>
                  <a:lnTo>
                    <a:pt x="26" y="42"/>
                  </a:lnTo>
                  <a:lnTo>
                    <a:pt x="27" y="42"/>
                  </a:lnTo>
                  <a:lnTo>
                    <a:pt x="28" y="43"/>
                  </a:lnTo>
                  <a:lnTo>
                    <a:pt x="29" y="44"/>
                  </a:lnTo>
                  <a:lnTo>
                    <a:pt x="31" y="45"/>
                  </a:lnTo>
                  <a:lnTo>
                    <a:pt x="32" y="45"/>
                  </a:lnTo>
                  <a:lnTo>
                    <a:pt x="34" y="46"/>
                  </a:lnTo>
                  <a:lnTo>
                    <a:pt x="34" y="47"/>
                  </a:lnTo>
                  <a:lnTo>
                    <a:pt x="36" y="48"/>
                  </a:lnTo>
                  <a:lnTo>
                    <a:pt x="38" y="48"/>
                  </a:lnTo>
                  <a:lnTo>
                    <a:pt x="40" y="48"/>
                  </a:lnTo>
                  <a:lnTo>
                    <a:pt x="42" y="49"/>
                  </a:lnTo>
                  <a:lnTo>
                    <a:pt x="43" y="49"/>
                  </a:lnTo>
                  <a:lnTo>
                    <a:pt x="44" y="49"/>
                  </a:lnTo>
                  <a:lnTo>
                    <a:pt x="46" y="49"/>
                  </a:lnTo>
                  <a:lnTo>
                    <a:pt x="48" y="50"/>
                  </a:lnTo>
                  <a:lnTo>
                    <a:pt x="49" y="50"/>
                  </a:lnTo>
                  <a:lnTo>
                    <a:pt x="51" y="50"/>
                  </a:lnTo>
                  <a:lnTo>
                    <a:pt x="53" y="51"/>
                  </a:lnTo>
                  <a:lnTo>
                    <a:pt x="54" y="52"/>
                  </a:lnTo>
                  <a:lnTo>
                    <a:pt x="55" y="54"/>
                  </a:lnTo>
                  <a:lnTo>
                    <a:pt x="57" y="55"/>
                  </a:lnTo>
                  <a:lnTo>
                    <a:pt x="58" y="54"/>
                  </a:lnTo>
                  <a:lnTo>
                    <a:pt x="58" y="52"/>
                  </a:lnTo>
                  <a:lnTo>
                    <a:pt x="58" y="51"/>
                  </a:lnTo>
                  <a:lnTo>
                    <a:pt x="58" y="50"/>
                  </a:lnTo>
                  <a:lnTo>
                    <a:pt x="57" y="50"/>
                  </a:lnTo>
                  <a:lnTo>
                    <a:pt x="57" y="49"/>
                  </a:lnTo>
                  <a:lnTo>
                    <a:pt x="56" y="49"/>
                  </a:lnTo>
                  <a:lnTo>
                    <a:pt x="56" y="48"/>
                  </a:lnTo>
                  <a:lnTo>
                    <a:pt x="55" y="48"/>
                  </a:lnTo>
                  <a:lnTo>
                    <a:pt x="54" y="48"/>
                  </a:lnTo>
                  <a:lnTo>
                    <a:pt x="53" y="48"/>
                  </a:lnTo>
                  <a:lnTo>
                    <a:pt x="53" y="48"/>
                  </a:lnTo>
                  <a:lnTo>
                    <a:pt x="52" y="48"/>
                  </a:lnTo>
                  <a:lnTo>
                    <a:pt x="51" y="47"/>
                  </a:lnTo>
                  <a:lnTo>
                    <a:pt x="49" y="47"/>
                  </a:lnTo>
                  <a:lnTo>
                    <a:pt x="48" y="47"/>
                  </a:lnTo>
                  <a:lnTo>
                    <a:pt x="46" y="47"/>
                  </a:lnTo>
                  <a:lnTo>
                    <a:pt x="44" y="46"/>
                  </a:lnTo>
                  <a:lnTo>
                    <a:pt x="43" y="46"/>
                  </a:lnTo>
                  <a:lnTo>
                    <a:pt x="41" y="45"/>
                  </a:lnTo>
                  <a:lnTo>
                    <a:pt x="39" y="44"/>
                  </a:lnTo>
                  <a:lnTo>
                    <a:pt x="37" y="44"/>
                  </a:lnTo>
                  <a:lnTo>
                    <a:pt x="35" y="43"/>
                  </a:lnTo>
                  <a:lnTo>
                    <a:pt x="34" y="42"/>
                  </a:lnTo>
                  <a:lnTo>
                    <a:pt x="33" y="41"/>
                  </a:lnTo>
                  <a:lnTo>
                    <a:pt x="31" y="41"/>
                  </a:lnTo>
                  <a:lnTo>
                    <a:pt x="29" y="40"/>
                  </a:lnTo>
                  <a:lnTo>
                    <a:pt x="28" y="39"/>
                  </a:lnTo>
                  <a:lnTo>
                    <a:pt x="27" y="39"/>
                  </a:lnTo>
                  <a:lnTo>
                    <a:pt x="26" y="38"/>
                  </a:lnTo>
                  <a:lnTo>
                    <a:pt x="24" y="38"/>
                  </a:lnTo>
                  <a:lnTo>
                    <a:pt x="24" y="37"/>
                  </a:lnTo>
                  <a:lnTo>
                    <a:pt x="23" y="37"/>
                  </a:lnTo>
                  <a:lnTo>
                    <a:pt x="23" y="36"/>
                  </a:lnTo>
                  <a:lnTo>
                    <a:pt x="23" y="35"/>
                  </a:lnTo>
                  <a:lnTo>
                    <a:pt x="23" y="33"/>
                  </a:lnTo>
                  <a:lnTo>
                    <a:pt x="23" y="32"/>
                  </a:lnTo>
                  <a:lnTo>
                    <a:pt x="22" y="32"/>
                  </a:lnTo>
                  <a:lnTo>
                    <a:pt x="22" y="32"/>
                  </a:lnTo>
                  <a:lnTo>
                    <a:pt x="21" y="32"/>
                  </a:lnTo>
                  <a:lnTo>
                    <a:pt x="20" y="31"/>
                  </a:lnTo>
                  <a:lnTo>
                    <a:pt x="18" y="31"/>
                  </a:lnTo>
                  <a:lnTo>
                    <a:pt x="17" y="31"/>
                  </a:lnTo>
                  <a:lnTo>
                    <a:pt x="16" y="31"/>
                  </a:lnTo>
                  <a:lnTo>
                    <a:pt x="16" y="32"/>
                  </a:lnTo>
                  <a:lnTo>
                    <a:pt x="15" y="32"/>
                  </a:lnTo>
                  <a:lnTo>
                    <a:pt x="15" y="32"/>
                  </a:lnTo>
                  <a:lnTo>
                    <a:pt x="15" y="32"/>
                  </a:lnTo>
                  <a:lnTo>
                    <a:pt x="14" y="32"/>
                  </a:lnTo>
                  <a:lnTo>
                    <a:pt x="13" y="32"/>
                  </a:lnTo>
                  <a:lnTo>
                    <a:pt x="13" y="33"/>
                  </a:lnTo>
                  <a:lnTo>
                    <a:pt x="13" y="32"/>
                  </a:lnTo>
                  <a:lnTo>
                    <a:pt x="12" y="32"/>
                  </a:lnTo>
                  <a:lnTo>
                    <a:pt x="11" y="3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1" name="Freeform 95"/>
            <p:cNvSpPr>
              <a:spLocks/>
            </p:cNvSpPr>
            <p:nvPr/>
          </p:nvSpPr>
          <p:spPr bwMode="auto">
            <a:xfrm>
              <a:off x="716" y="2416"/>
              <a:ext cx="3" cy="11"/>
            </a:xfrm>
            <a:custGeom>
              <a:avLst/>
              <a:gdLst>
                <a:gd name="T0" fmla="*/ 1 w 3"/>
                <a:gd name="T1" fmla="*/ 0 h 11"/>
                <a:gd name="T2" fmla="*/ 1 w 3"/>
                <a:gd name="T3" fmla="*/ 1 h 11"/>
                <a:gd name="T4" fmla="*/ 1 w 3"/>
                <a:gd name="T5" fmla="*/ 3 h 11"/>
                <a:gd name="T6" fmla="*/ 1 w 3"/>
                <a:gd name="T7" fmla="*/ 4 h 11"/>
                <a:gd name="T8" fmla="*/ 1 w 3"/>
                <a:gd name="T9" fmla="*/ 4 h 11"/>
                <a:gd name="T10" fmla="*/ 1 w 3"/>
                <a:gd name="T11" fmla="*/ 6 h 11"/>
                <a:gd name="T12" fmla="*/ 0 w 3"/>
                <a:gd name="T13" fmla="*/ 6 h 11"/>
                <a:gd name="T14" fmla="*/ 0 w 3"/>
                <a:gd name="T15" fmla="*/ 7 h 11"/>
                <a:gd name="T16" fmla="*/ 0 w 3"/>
                <a:gd name="T17" fmla="*/ 8 h 11"/>
                <a:gd name="T18" fmla="*/ 0 w 3"/>
                <a:gd name="T19" fmla="*/ 8 h 11"/>
                <a:gd name="T20" fmla="*/ 0 w 3"/>
                <a:gd name="T21" fmla="*/ 9 h 11"/>
                <a:gd name="T22" fmla="*/ 0 w 3"/>
                <a:gd name="T23" fmla="*/ 9 h 11"/>
                <a:gd name="T24" fmla="*/ 0 w 3"/>
                <a:gd name="T25" fmla="*/ 9 h 11"/>
                <a:gd name="T26" fmla="*/ 0 w 3"/>
                <a:gd name="T27" fmla="*/ 10 h 11"/>
                <a:gd name="T28" fmla="*/ 1 w 3"/>
                <a:gd name="T29" fmla="*/ 10 h 11"/>
                <a:gd name="T30" fmla="*/ 1 w 3"/>
                <a:gd name="T31" fmla="*/ 10 h 11"/>
                <a:gd name="T32" fmla="*/ 1 w 3"/>
                <a:gd name="T33" fmla="*/ 10 h 11"/>
                <a:gd name="T34" fmla="*/ 1 w 3"/>
                <a:gd name="T35" fmla="*/ 10 h 11"/>
                <a:gd name="T36" fmla="*/ 2 w 3"/>
                <a:gd name="T37" fmla="*/ 10 h 11"/>
                <a:gd name="T38" fmla="*/ 2 w 3"/>
                <a:gd name="T39" fmla="*/ 9 h 11"/>
                <a:gd name="T40" fmla="*/ 2 w 3"/>
                <a:gd name="T41" fmla="*/ 9 h 11"/>
                <a:gd name="T42" fmla="*/ 2 w 3"/>
                <a:gd name="T43" fmla="*/ 9 h 11"/>
                <a:gd name="T44" fmla="*/ 2 w 3"/>
                <a:gd name="T45" fmla="*/ 9 h 11"/>
                <a:gd name="T46" fmla="*/ 2 w 3"/>
                <a:gd name="T47" fmla="*/ 8 h 11"/>
                <a:gd name="T48" fmla="*/ 2 w 3"/>
                <a:gd name="T49" fmla="*/ 8 h 11"/>
                <a:gd name="T50" fmla="*/ 2 w 3"/>
                <a:gd name="T51" fmla="*/ 8 h 11"/>
                <a:gd name="T52" fmla="*/ 2 w 3"/>
                <a:gd name="T53" fmla="*/ 7 h 11"/>
                <a:gd name="T54" fmla="*/ 2 w 3"/>
                <a:gd name="T55" fmla="*/ 7 h 11"/>
                <a:gd name="T56" fmla="*/ 2 w 3"/>
                <a:gd name="T57" fmla="*/ 6 h 11"/>
                <a:gd name="T58" fmla="*/ 1 w 3"/>
                <a:gd name="T59" fmla="*/ 6 h 11"/>
                <a:gd name="T60" fmla="*/ 1 w 3"/>
                <a:gd name="T61" fmla="*/ 6 h 11"/>
                <a:gd name="T62" fmla="*/ 1 w 3"/>
                <a:gd name="T63" fmla="*/ 5 h 11"/>
                <a:gd name="T64" fmla="*/ 1 w 3"/>
                <a:gd name="T65" fmla="*/ 4 h 11"/>
                <a:gd name="T66" fmla="*/ 1 w 3"/>
                <a:gd name="T67" fmla="*/ 4 h 11"/>
                <a:gd name="T68" fmla="*/ 1 w 3"/>
                <a:gd name="T69" fmla="*/ 3 h 11"/>
                <a:gd name="T70" fmla="*/ 1 w 3"/>
                <a:gd name="T71" fmla="*/ 3 h 11"/>
                <a:gd name="T72" fmla="*/ 1 w 3"/>
                <a:gd name="T73" fmla="*/ 2 h 11"/>
                <a:gd name="T74" fmla="*/ 1 w 3"/>
                <a:gd name="T75" fmla="*/ 1 h 11"/>
                <a:gd name="T76" fmla="*/ 1 w 3"/>
                <a:gd name="T77" fmla="*/ 1 h 11"/>
                <a:gd name="T78" fmla="*/ 1 w 3"/>
                <a:gd name="T7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 h="11">
                  <a:moveTo>
                    <a:pt x="1" y="0"/>
                  </a:moveTo>
                  <a:lnTo>
                    <a:pt x="1" y="1"/>
                  </a:lnTo>
                  <a:lnTo>
                    <a:pt x="1" y="3"/>
                  </a:lnTo>
                  <a:lnTo>
                    <a:pt x="1" y="4"/>
                  </a:lnTo>
                  <a:lnTo>
                    <a:pt x="1" y="4"/>
                  </a:lnTo>
                  <a:lnTo>
                    <a:pt x="1" y="6"/>
                  </a:lnTo>
                  <a:lnTo>
                    <a:pt x="0" y="6"/>
                  </a:lnTo>
                  <a:lnTo>
                    <a:pt x="0" y="7"/>
                  </a:lnTo>
                  <a:lnTo>
                    <a:pt x="0" y="8"/>
                  </a:lnTo>
                  <a:lnTo>
                    <a:pt x="0" y="8"/>
                  </a:lnTo>
                  <a:lnTo>
                    <a:pt x="0" y="9"/>
                  </a:lnTo>
                  <a:lnTo>
                    <a:pt x="0" y="9"/>
                  </a:lnTo>
                  <a:lnTo>
                    <a:pt x="0" y="9"/>
                  </a:lnTo>
                  <a:lnTo>
                    <a:pt x="0" y="10"/>
                  </a:lnTo>
                  <a:lnTo>
                    <a:pt x="1" y="10"/>
                  </a:lnTo>
                  <a:lnTo>
                    <a:pt x="1" y="10"/>
                  </a:lnTo>
                  <a:lnTo>
                    <a:pt x="1" y="10"/>
                  </a:lnTo>
                  <a:lnTo>
                    <a:pt x="1" y="10"/>
                  </a:lnTo>
                  <a:lnTo>
                    <a:pt x="2" y="10"/>
                  </a:lnTo>
                  <a:lnTo>
                    <a:pt x="2" y="9"/>
                  </a:lnTo>
                  <a:lnTo>
                    <a:pt x="2" y="9"/>
                  </a:lnTo>
                  <a:lnTo>
                    <a:pt x="2" y="9"/>
                  </a:lnTo>
                  <a:lnTo>
                    <a:pt x="2" y="9"/>
                  </a:lnTo>
                  <a:lnTo>
                    <a:pt x="2" y="8"/>
                  </a:lnTo>
                  <a:lnTo>
                    <a:pt x="2" y="8"/>
                  </a:lnTo>
                  <a:lnTo>
                    <a:pt x="2" y="8"/>
                  </a:lnTo>
                  <a:lnTo>
                    <a:pt x="2" y="7"/>
                  </a:lnTo>
                  <a:lnTo>
                    <a:pt x="2" y="7"/>
                  </a:lnTo>
                  <a:lnTo>
                    <a:pt x="2" y="6"/>
                  </a:lnTo>
                  <a:lnTo>
                    <a:pt x="1" y="6"/>
                  </a:lnTo>
                  <a:lnTo>
                    <a:pt x="1" y="6"/>
                  </a:lnTo>
                  <a:lnTo>
                    <a:pt x="1" y="5"/>
                  </a:lnTo>
                  <a:lnTo>
                    <a:pt x="1" y="4"/>
                  </a:lnTo>
                  <a:lnTo>
                    <a:pt x="1" y="4"/>
                  </a:lnTo>
                  <a:lnTo>
                    <a:pt x="1" y="3"/>
                  </a:lnTo>
                  <a:lnTo>
                    <a:pt x="1" y="3"/>
                  </a:lnTo>
                  <a:lnTo>
                    <a:pt x="1" y="2"/>
                  </a:lnTo>
                  <a:lnTo>
                    <a:pt x="1" y="1"/>
                  </a:lnTo>
                  <a:lnTo>
                    <a:pt x="1" y="1"/>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2" name="Freeform 96"/>
            <p:cNvSpPr>
              <a:spLocks/>
            </p:cNvSpPr>
            <p:nvPr/>
          </p:nvSpPr>
          <p:spPr bwMode="auto">
            <a:xfrm>
              <a:off x="762" y="2554"/>
              <a:ext cx="92" cy="32"/>
            </a:xfrm>
            <a:custGeom>
              <a:avLst/>
              <a:gdLst>
                <a:gd name="T0" fmla="*/ 15 w 92"/>
                <a:gd name="T1" fmla="*/ 21 h 32"/>
                <a:gd name="T2" fmla="*/ 14 w 92"/>
                <a:gd name="T3" fmla="*/ 18 h 32"/>
                <a:gd name="T4" fmla="*/ 15 w 92"/>
                <a:gd name="T5" fmla="*/ 16 h 32"/>
                <a:gd name="T6" fmla="*/ 15 w 92"/>
                <a:gd name="T7" fmla="*/ 13 h 32"/>
                <a:gd name="T8" fmla="*/ 14 w 92"/>
                <a:gd name="T9" fmla="*/ 8 h 32"/>
                <a:gd name="T10" fmla="*/ 11 w 92"/>
                <a:gd name="T11" fmla="*/ 12 h 32"/>
                <a:gd name="T12" fmla="*/ 9 w 92"/>
                <a:gd name="T13" fmla="*/ 17 h 32"/>
                <a:gd name="T14" fmla="*/ 7 w 92"/>
                <a:gd name="T15" fmla="*/ 20 h 32"/>
                <a:gd name="T16" fmla="*/ 4 w 92"/>
                <a:gd name="T17" fmla="*/ 23 h 32"/>
                <a:gd name="T18" fmla="*/ 2 w 92"/>
                <a:gd name="T19" fmla="*/ 25 h 32"/>
                <a:gd name="T20" fmla="*/ 0 w 92"/>
                <a:gd name="T21" fmla="*/ 28 h 32"/>
                <a:gd name="T22" fmla="*/ 3 w 92"/>
                <a:gd name="T23" fmla="*/ 28 h 32"/>
                <a:gd name="T24" fmla="*/ 7 w 92"/>
                <a:gd name="T25" fmla="*/ 28 h 32"/>
                <a:gd name="T26" fmla="*/ 9 w 92"/>
                <a:gd name="T27" fmla="*/ 28 h 32"/>
                <a:gd name="T28" fmla="*/ 13 w 92"/>
                <a:gd name="T29" fmla="*/ 29 h 32"/>
                <a:gd name="T30" fmla="*/ 17 w 92"/>
                <a:gd name="T31" fmla="*/ 31 h 32"/>
                <a:gd name="T32" fmla="*/ 22 w 92"/>
                <a:gd name="T33" fmla="*/ 31 h 32"/>
                <a:gd name="T34" fmla="*/ 26 w 92"/>
                <a:gd name="T35" fmla="*/ 31 h 32"/>
                <a:gd name="T36" fmla="*/ 31 w 92"/>
                <a:gd name="T37" fmla="*/ 29 h 32"/>
                <a:gd name="T38" fmla="*/ 35 w 92"/>
                <a:gd name="T39" fmla="*/ 27 h 32"/>
                <a:gd name="T40" fmla="*/ 40 w 92"/>
                <a:gd name="T41" fmla="*/ 23 h 32"/>
                <a:gd name="T42" fmla="*/ 45 w 92"/>
                <a:gd name="T43" fmla="*/ 21 h 32"/>
                <a:gd name="T44" fmla="*/ 51 w 92"/>
                <a:gd name="T45" fmla="*/ 19 h 32"/>
                <a:gd name="T46" fmla="*/ 56 w 92"/>
                <a:gd name="T47" fmla="*/ 18 h 32"/>
                <a:gd name="T48" fmla="*/ 63 w 92"/>
                <a:gd name="T49" fmla="*/ 13 h 32"/>
                <a:gd name="T50" fmla="*/ 69 w 92"/>
                <a:gd name="T51" fmla="*/ 9 h 32"/>
                <a:gd name="T52" fmla="*/ 76 w 92"/>
                <a:gd name="T53" fmla="*/ 6 h 32"/>
                <a:gd name="T54" fmla="*/ 82 w 92"/>
                <a:gd name="T55" fmla="*/ 5 h 32"/>
                <a:gd name="T56" fmla="*/ 87 w 92"/>
                <a:gd name="T57" fmla="*/ 4 h 32"/>
                <a:gd name="T58" fmla="*/ 91 w 92"/>
                <a:gd name="T59" fmla="*/ 3 h 32"/>
                <a:gd name="T60" fmla="*/ 88 w 92"/>
                <a:gd name="T61" fmla="*/ 3 h 32"/>
                <a:gd name="T62" fmla="*/ 83 w 92"/>
                <a:gd name="T63" fmla="*/ 3 h 32"/>
                <a:gd name="T64" fmla="*/ 76 w 92"/>
                <a:gd name="T65" fmla="*/ 3 h 32"/>
                <a:gd name="T66" fmla="*/ 69 w 92"/>
                <a:gd name="T67" fmla="*/ 3 h 32"/>
                <a:gd name="T68" fmla="*/ 65 w 92"/>
                <a:gd name="T69" fmla="*/ 3 h 32"/>
                <a:gd name="T70" fmla="*/ 61 w 92"/>
                <a:gd name="T71" fmla="*/ 4 h 32"/>
                <a:gd name="T72" fmla="*/ 55 w 92"/>
                <a:gd name="T73" fmla="*/ 7 h 32"/>
                <a:gd name="T74" fmla="*/ 49 w 92"/>
                <a:gd name="T75" fmla="*/ 10 h 32"/>
                <a:gd name="T76" fmla="*/ 41 w 92"/>
                <a:gd name="T77" fmla="*/ 13 h 32"/>
                <a:gd name="T78" fmla="*/ 35 w 92"/>
                <a:gd name="T79" fmla="*/ 17 h 32"/>
                <a:gd name="T80" fmla="*/ 31 w 92"/>
                <a:gd name="T81" fmla="*/ 18 h 32"/>
                <a:gd name="T82" fmla="*/ 28 w 92"/>
                <a:gd name="T83" fmla="*/ 19 h 32"/>
                <a:gd name="T84" fmla="*/ 27 w 92"/>
                <a:gd name="T85" fmla="*/ 18 h 32"/>
                <a:gd name="T86" fmla="*/ 28 w 92"/>
                <a:gd name="T87" fmla="*/ 13 h 32"/>
                <a:gd name="T88" fmla="*/ 29 w 92"/>
                <a:gd name="T89" fmla="*/ 8 h 32"/>
                <a:gd name="T90" fmla="*/ 28 w 92"/>
                <a:gd name="T91" fmla="*/ 4 h 32"/>
                <a:gd name="T92" fmla="*/ 28 w 92"/>
                <a:gd name="T93" fmla="*/ 2 h 32"/>
                <a:gd name="T94" fmla="*/ 27 w 92"/>
                <a:gd name="T95" fmla="*/ 3 h 32"/>
                <a:gd name="T96" fmla="*/ 25 w 92"/>
                <a:gd name="T97" fmla="*/ 9 h 32"/>
                <a:gd name="T98" fmla="*/ 23 w 92"/>
                <a:gd name="T99" fmla="*/ 14 h 32"/>
                <a:gd name="T100" fmla="*/ 22 w 92"/>
                <a:gd name="T101" fmla="*/ 18 h 32"/>
                <a:gd name="T102" fmla="*/ 21 w 92"/>
                <a:gd name="T103"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2" h="32">
                  <a:moveTo>
                    <a:pt x="21" y="21"/>
                  </a:moveTo>
                  <a:lnTo>
                    <a:pt x="16" y="21"/>
                  </a:lnTo>
                  <a:lnTo>
                    <a:pt x="15" y="21"/>
                  </a:lnTo>
                  <a:lnTo>
                    <a:pt x="14" y="20"/>
                  </a:lnTo>
                  <a:lnTo>
                    <a:pt x="14" y="19"/>
                  </a:lnTo>
                  <a:lnTo>
                    <a:pt x="14" y="18"/>
                  </a:lnTo>
                  <a:lnTo>
                    <a:pt x="14" y="18"/>
                  </a:lnTo>
                  <a:lnTo>
                    <a:pt x="15" y="17"/>
                  </a:lnTo>
                  <a:lnTo>
                    <a:pt x="15" y="16"/>
                  </a:lnTo>
                  <a:lnTo>
                    <a:pt x="15" y="15"/>
                  </a:lnTo>
                  <a:lnTo>
                    <a:pt x="15" y="13"/>
                  </a:lnTo>
                  <a:lnTo>
                    <a:pt x="15" y="13"/>
                  </a:lnTo>
                  <a:lnTo>
                    <a:pt x="15" y="11"/>
                  </a:lnTo>
                  <a:lnTo>
                    <a:pt x="15" y="10"/>
                  </a:lnTo>
                  <a:lnTo>
                    <a:pt x="14" y="8"/>
                  </a:lnTo>
                  <a:lnTo>
                    <a:pt x="13" y="8"/>
                  </a:lnTo>
                  <a:lnTo>
                    <a:pt x="12" y="9"/>
                  </a:lnTo>
                  <a:lnTo>
                    <a:pt x="11" y="12"/>
                  </a:lnTo>
                  <a:lnTo>
                    <a:pt x="10" y="13"/>
                  </a:lnTo>
                  <a:lnTo>
                    <a:pt x="10" y="15"/>
                  </a:lnTo>
                  <a:lnTo>
                    <a:pt x="9" y="17"/>
                  </a:lnTo>
                  <a:lnTo>
                    <a:pt x="8" y="18"/>
                  </a:lnTo>
                  <a:lnTo>
                    <a:pt x="8" y="19"/>
                  </a:lnTo>
                  <a:lnTo>
                    <a:pt x="7" y="20"/>
                  </a:lnTo>
                  <a:lnTo>
                    <a:pt x="6" y="22"/>
                  </a:lnTo>
                  <a:lnTo>
                    <a:pt x="5" y="23"/>
                  </a:lnTo>
                  <a:lnTo>
                    <a:pt x="4" y="23"/>
                  </a:lnTo>
                  <a:lnTo>
                    <a:pt x="3" y="23"/>
                  </a:lnTo>
                  <a:lnTo>
                    <a:pt x="2" y="24"/>
                  </a:lnTo>
                  <a:lnTo>
                    <a:pt x="2" y="25"/>
                  </a:lnTo>
                  <a:lnTo>
                    <a:pt x="1" y="26"/>
                  </a:lnTo>
                  <a:lnTo>
                    <a:pt x="0" y="27"/>
                  </a:lnTo>
                  <a:lnTo>
                    <a:pt x="0" y="28"/>
                  </a:lnTo>
                  <a:lnTo>
                    <a:pt x="1" y="28"/>
                  </a:lnTo>
                  <a:lnTo>
                    <a:pt x="2" y="28"/>
                  </a:lnTo>
                  <a:lnTo>
                    <a:pt x="3" y="28"/>
                  </a:lnTo>
                  <a:lnTo>
                    <a:pt x="4" y="28"/>
                  </a:lnTo>
                  <a:lnTo>
                    <a:pt x="6" y="28"/>
                  </a:lnTo>
                  <a:lnTo>
                    <a:pt x="7" y="28"/>
                  </a:lnTo>
                  <a:lnTo>
                    <a:pt x="8" y="28"/>
                  </a:lnTo>
                  <a:lnTo>
                    <a:pt x="8" y="28"/>
                  </a:lnTo>
                  <a:lnTo>
                    <a:pt x="9" y="28"/>
                  </a:lnTo>
                  <a:lnTo>
                    <a:pt x="10" y="28"/>
                  </a:lnTo>
                  <a:lnTo>
                    <a:pt x="11" y="29"/>
                  </a:lnTo>
                  <a:lnTo>
                    <a:pt x="13" y="29"/>
                  </a:lnTo>
                  <a:lnTo>
                    <a:pt x="14" y="30"/>
                  </a:lnTo>
                  <a:lnTo>
                    <a:pt x="15" y="30"/>
                  </a:lnTo>
                  <a:lnTo>
                    <a:pt x="17" y="31"/>
                  </a:lnTo>
                  <a:lnTo>
                    <a:pt x="19" y="31"/>
                  </a:lnTo>
                  <a:lnTo>
                    <a:pt x="20" y="31"/>
                  </a:lnTo>
                  <a:lnTo>
                    <a:pt x="22" y="31"/>
                  </a:lnTo>
                  <a:lnTo>
                    <a:pt x="23" y="31"/>
                  </a:lnTo>
                  <a:lnTo>
                    <a:pt x="24" y="31"/>
                  </a:lnTo>
                  <a:lnTo>
                    <a:pt x="26" y="31"/>
                  </a:lnTo>
                  <a:lnTo>
                    <a:pt x="28" y="30"/>
                  </a:lnTo>
                  <a:lnTo>
                    <a:pt x="29" y="30"/>
                  </a:lnTo>
                  <a:lnTo>
                    <a:pt x="31" y="29"/>
                  </a:lnTo>
                  <a:lnTo>
                    <a:pt x="32" y="28"/>
                  </a:lnTo>
                  <a:lnTo>
                    <a:pt x="34" y="28"/>
                  </a:lnTo>
                  <a:lnTo>
                    <a:pt x="35" y="27"/>
                  </a:lnTo>
                  <a:lnTo>
                    <a:pt x="37" y="25"/>
                  </a:lnTo>
                  <a:lnTo>
                    <a:pt x="38" y="24"/>
                  </a:lnTo>
                  <a:lnTo>
                    <a:pt x="40" y="23"/>
                  </a:lnTo>
                  <a:lnTo>
                    <a:pt x="42" y="22"/>
                  </a:lnTo>
                  <a:lnTo>
                    <a:pt x="43" y="22"/>
                  </a:lnTo>
                  <a:lnTo>
                    <a:pt x="45" y="21"/>
                  </a:lnTo>
                  <a:lnTo>
                    <a:pt x="47" y="20"/>
                  </a:lnTo>
                  <a:lnTo>
                    <a:pt x="49" y="20"/>
                  </a:lnTo>
                  <a:lnTo>
                    <a:pt x="51" y="19"/>
                  </a:lnTo>
                  <a:lnTo>
                    <a:pt x="53" y="19"/>
                  </a:lnTo>
                  <a:lnTo>
                    <a:pt x="54" y="18"/>
                  </a:lnTo>
                  <a:lnTo>
                    <a:pt x="56" y="18"/>
                  </a:lnTo>
                  <a:lnTo>
                    <a:pt x="58" y="17"/>
                  </a:lnTo>
                  <a:lnTo>
                    <a:pt x="61" y="15"/>
                  </a:lnTo>
                  <a:lnTo>
                    <a:pt x="63" y="13"/>
                  </a:lnTo>
                  <a:lnTo>
                    <a:pt x="66" y="12"/>
                  </a:lnTo>
                  <a:lnTo>
                    <a:pt x="68" y="10"/>
                  </a:lnTo>
                  <a:lnTo>
                    <a:pt x="69" y="9"/>
                  </a:lnTo>
                  <a:lnTo>
                    <a:pt x="71" y="8"/>
                  </a:lnTo>
                  <a:lnTo>
                    <a:pt x="73" y="7"/>
                  </a:lnTo>
                  <a:lnTo>
                    <a:pt x="76" y="6"/>
                  </a:lnTo>
                  <a:lnTo>
                    <a:pt x="78" y="6"/>
                  </a:lnTo>
                  <a:lnTo>
                    <a:pt x="80" y="5"/>
                  </a:lnTo>
                  <a:lnTo>
                    <a:pt x="82" y="5"/>
                  </a:lnTo>
                  <a:lnTo>
                    <a:pt x="84" y="4"/>
                  </a:lnTo>
                  <a:lnTo>
                    <a:pt x="85" y="4"/>
                  </a:lnTo>
                  <a:lnTo>
                    <a:pt x="87" y="4"/>
                  </a:lnTo>
                  <a:lnTo>
                    <a:pt x="89" y="4"/>
                  </a:lnTo>
                  <a:lnTo>
                    <a:pt x="90" y="4"/>
                  </a:lnTo>
                  <a:lnTo>
                    <a:pt x="91" y="3"/>
                  </a:lnTo>
                  <a:lnTo>
                    <a:pt x="90" y="3"/>
                  </a:lnTo>
                  <a:lnTo>
                    <a:pt x="89" y="3"/>
                  </a:lnTo>
                  <a:lnTo>
                    <a:pt x="88" y="3"/>
                  </a:lnTo>
                  <a:lnTo>
                    <a:pt x="86" y="3"/>
                  </a:lnTo>
                  <a:lnTo>
                    <a:pt x="84" y="3"/>
                  </a:lnTo>
                  <a:lnTo>
                    <a:pt x="83" y="3"/>
                  </a:lnTo>
                  <a:lnTo>
                    <a:pt x="81" y="3"/>
                  </a:lnTo>
                  <a:lnTo>
                    <a:pt x="78" y="3"/>
                  </a:lnTo>
                  <a:lnTo>
                    <a:pt x="76" y="3"/>
                  </a:lnTo>
                  <a:lnTo>
                    <a:pt x="73" y="3"/>
                  </a:lnTo>
                  <a:lnTo>
                    <a:pt x="71" y="3"/>
                  </a:lnTo>
                  <a:lnTo>
                    <a:pt x="69" y="3"/>
                  </a:lnTo>
                  <a:lnTo>
                    <a:pt x="68" y="3"/>
                  </a:lnTo>
                  <a:lnTo>
                    <a:pt x="66" y="3"/>
                  </a:lnTo>
                  <a:lnTo>
                    <a:pt x="65" y="3"/>
                  </a:lnTo>
                  <a:lnTo>
                    <a:pt x="64" y="3"/>
                  </a:lnTo>
                  <a:lnTo>
                    <a:pt x="63" y="4"/>
                  </a:lnTo>
                  <a:lnTo>
                    <a:pt x="61" y="4"/>
                  </a:lnTo>
                  <a:lnTo>
                    <a:pt x="60" y="5"/>
                  </a:lnTo>
                  <a:lnTo>
                    <a:pt x="58" y="6"/>
                  </a:lnTo>
                  <a:lnTo>
                    <a:pt x="55" y="7"/>
                  </a:lnTo>
                  <a:lnTo>
                    <a:pt x="53" y="8"/>
                  </a:lnTo>
                  <a:lnTo>
                    <a:pt x="51" y="9"/>
                  </a:lnTo>
                  <a:lnTo>
                    <a:pt x="49" y="10"/>
                  </a:lnTo>
                  <a:lnTo>
                    <a:pt x="46" y="12"/>
                  </a:lnTo>
                  <a:lnTo>
                    <a:pt x="43" y="13"/>
                  </a:lnTo>
                  <a:lnTo>
                    <a:pt x="41" y="13"/>
                  </a:lnTo>
                  <a:lnTo>
                    <a:pt x="38" y="15"/>
                  </a:lnTo>
                  <a:lnTo>
                    <a:pt x="37" y="16"/>
                  </a:lnTo>
                  <a:lnTo>
                    <a:pt x="35" y="17"/>
                  </a:lnTo>
                  <a:lnTo>
                    <a:pt x="33" y="18"/>
                  </a:lnTo>
                  <a:lnTo>
                    <a:pt x="31" y="18"/>
                  </a:lnTo>
                  <a:lnTo>
                    <a:pt x="31" y="18"/>
                  </a:lnTo>
                  <a:lnTo>
                    <a:pt x="30" y="18"/>
                  </a:lnTo>
                  <a:lnTo>
                    <a:pt x="29" y="19"/>
                  </a:lnTo>
                  <a:lnTo>
                    <a:pt x="28" y="19"/>
                  </a:lnTo>
                  <a:lnTo>
                    <a:pt x="27" y="20"/>
                  </a:lnTo>
                  <a:lnTo>
                    <a:pt x="27" y="19"/>
                  </a:lnTo>
                  <a:lnTo>
                    <a:pt x="27" y="18"/>
                  </a:lnTo>
                  <a:lnTo>
                    <a:pt x="28" y="17"/>
                  </a:lnTo>
                  <a:lnTo>
                    <a:pt x="28" y="15"/>
                  </a:lnTo>
                  <a:lnTo>
                    <a:pt x="28" y="13"/>
                  </a:lnTo>
                  <a:lnTo>
                    <a:pt x="29" y="12"/>
                  </a:lnTo>
                  <a:lnTo>
                    <a:pt x="29" y="10"/>
                  </a:lnTo>
                  <a:lnTo>
                    <a:pt x="29" y="8"/>
                  </a:lnTo>
                  <a:lnTo>
                    <a:pt x="29" y="7"/>
                  </a:lnTo>
                  <a:lnTo>
                    <a:pt x="28" y="6"/>
                  </a:lnTo>
                  <a:lnTo>
                    <a:pt x="28" y="4"/>
                  </a:lnTo>
                  <a:lnTo>
                    <a:pt x="28" y="3"/>
                  </a:lnTo>
                  <a:lnTo>
                    <a:pt x="28" y="3"/>
                  </a:lnTo>
                  <a:lnTo>
                    <a:pt x="28" y="2"/>
                  </a:lnTo>
                  <a:lnTo>
                    <a:pt x="28" y="1"/>
                  </a:lnTo>
                  <a:lnTo>
                    <a:pt x="28" y="0"/>
                  </a:lnTo>
                  <a:lnTo>
                    <a:pt x="27" y="3"/>
                  </a:lnTo>
                  <a:lnTo>
                    <a:pt x="26" y="5"/>
                  </a:lnTo>
                  <a:lnTo>
                    <a:pt x="26" y="7"/>
                  </a:lnTo>
                  <a:lnTo>
                    <a:pt x="25" y="9"/>
                  </a:lnTo>
                  <a:lnTo>
                    <a:pt x="24" y="11"/>
                  </a:lnTo>
                  <a:lnTo>
                    <a:pt x="23" y="13"/>
                  </a:lnTo>
                  <a:lnTo>
                    <a:pt x="23" y="14"/>
                  </a:lnTo>
                  <a:lnTo>
                    <a:pt x="23" y="15"/>
                  </a:lnTo>
                  <a:lnTo>
                    <a:pt x="23" y="17"/>
                  </a:lnTo>
                  <a:lnTo>
                    <a:pt x="22" y="18"/>
                  </a:lnTo>
                  <a:lnTo>
                    <a:pt x="22" y="18"/>
                  </a:lnTo>
                  <a:lnTo>
                    <a:pt x="21" y="19"/>
                  </a:lnTo>
                  <a:lnTo>
                    <a:pt x="21" y="20"/>
                  </a:lnTo>
                  <a:lnTo>
                    <a:pt x="21"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3" name="Freeform 97"/>
            <p:cNvSpPr>
              <a:spLocks/>
            </p:cNvSpPr>
            <p:nvPr/>
          </p:nvSpPr>
          <p:spPr bwMode="auto">
            <a:xfrm>
              <a:off x="765" y="2563"/>
              <a:ext cx="155" cy="38"/>
            </a:xfrm>
            <a:custGeom>
              <a:avLst/>
              <a:gdLst>
                <a:gd name="T0" fmla="*/ 4 w 155"/>
                <a:gd name="T1" fmla="*/ 27 h 38"/>
                <a:gd name="T2" fmla="*/ 9 w 155"/>
                <a:gd name="T3" fmla="*/ 29 h 38"/>
                <a:gd name="T4" fmla="*/ 13 w 155"/>
                <a:gd name="T5" fmla="*/ 31 h 38"/>
                <a:gd name="T6" fmla="*/ 17 w 155"/>
                <a:gd name="T7" fmla="*/ 32 h 38"/>
                <a:gd name="T8" fmla="*/ 22 w 155"/>
                <a:gd name="T9" fmla="*/ 33 h 38"/>
                <a:gd name="T10" fmla="*/ 28 w 155"/>
                <a:gd name="T11" fmla="*/ 34 h 38"/>
                <a:gd name="T12" fmla="*/ 36 w 155"/>
                <a:gd name="T13" fmla="*/ 34 h 38"/>
                <a:gd name="T14" fmla="*/ 46 w 155"/>
                <a:gd name="T15" fmla="*/ 36 h 38"/>
                <a:gd name="T16" fmla="*/ 56 w 155"/>
                <a:gd name="T17" fmla="*/ 36 h 38"/>
                <a:gd name="T18" fmla="*/ 64 w 155"/>
                <a:gd name="T19" fmla="*/ 37 h 38"/>
                <a:gd name="T20" fmla="*/ 69 w 155"/>
                <a:gd name="T21" fmla="*/ 36 h 38"/>
                <a:gd name="T22" fmla="*/ 73 w 155"/>
                <a:gd name="T23" fmla="*/ 36 h 38"/>
                <a:gd name="T24" fmla="*/ 77 w 155"/>
                <a:gd name="T25" fmla="*/ 34 h 38"/>
                <a:gd name="T26" fmla="*/ 81 w 155"/>
                <a:gd name="T27" fmla="*/ 34 h 38"/>
                <a:gd name="T28" fmla="*/ 85 w 155"/>
                <a:gd name="T29" fmla="*/ 33 h 38"/>
                <a:gd name="T30" fmla="*/ 89 w 155"/>
                <a:gd name="T31" fmla="*/ 33 h 38"/>
                <a:gd name="T32" fmla="*/ 93 w 155"/>
                <a:gd name="T33" fmla="*/ 32 h 38"/>
                <a:gd name="T34" fmla="*/ 98 w 155"/>
                <a:gd name="T35" fmla="*/ 30 h 38"/>
                <a:gd name="T36" fmla="*/ 102 w 155"/>
                <a:gd name="T37" fmla="*/ 29 h 38"/>
                <a:gd name="T38" fmla="*/ 105 w 155"/>
                <a:gd name="T39" fmla="*/ 28 h 38"/>
                <a:gd name="T40" fmla="*/ 109 w 155"/>
                <a:gd name="T41" fmla="*/ 28 h 38"/>
                <a:gd name="T42" fmla="*/ 114 w 155"/>
                <a:gd name="T43" fmla="*/ 27 h 38"/>
                <a:gd name="T44" fmla="*/ 119 w 155"/>
                <a:gd name="T45" fmla="*/ 25 h 38"/>
                <a:gd name="T46" fmla="*/ 126 w 155"/>
                <a:gd name="T47" fmla="*/ 22 h 38"/>
                <a:gd name="T48" fmla="*/ 134 w 155"/>
                <a:gd name="T49" fmla="*/ 19 h 38"/>
                <a:gd name="T50" fmla="*/ 141 w 155"/>
                <a:gd name="T51" fmla="*/ 14 h 38"/>
                <a:gd name="T52" fmla="*/ 147 w 155"/>
                <a:gd name="T53" fmla="*/ 10 h 38"/>
                <a:gd name="T54" fmla="*/ 151 w 155"/>
                <a:gd name="T55" fmla="*/ 9 h 38"/>
                <a:gd name="T56" fmla="*/ 153 w 155"/>
                <a:gd name="T57" fmla="*/ 6 h 38"/>
                <a:gd name="T58" fmla="*/ 154 w 155"/>
                <a:gd name="T59" fmla="*/ 4 h 38"/>
                <a:gd name="T60" fmla="*/ 154 w 155"/>
                <a:gd name="T61" fmla="*/ 2 h 38"/>
                <a:gd name="T62" fmla="*/ 153 w 155"/>
                <a:gd name="T63" fmla="*/ 0 h 38"/>
                <a:gd name="T64" fmla="*/ 151 w 155"/>
                <a:gd name="T65" fmla="*/ 1 h 38"/>
                <a:gd name="T66" fmla="*/ 150 w 155"/>
                <a:gd name="T67" fmla="*/ 3 h 38"/>
                <a:gd name="T68" fmla="*/ 147 w 155"/>
                <a:gd name="T69" fmla="*/ 5 h 38"/>
                <a:gd name="T70" fmla="*/ 144 w 155"/>
                <a:gd name="T71" fmla="*/ 6 h 38"/>
                <a:gd name="T72" fmla="*/ 142 w 155"/>
                <a:gd name="T73" fmla="*/ 7 h 38"/>
                <a:gd name="T74" fmla="*/ 138 w 155"/>
                <a:gd name="T75" fmla="*/ 8 h 38"/>
                <a:gd name="T76" fmla="*/ 135 w 155"/>
                <a:gd name="T77" fmla="*/ 9 h 38"/>
                <a:gd name="T78" fmla="*/ 132 w 155"/>
                <a:gd name="T79" fmla="*/ 11 h 38"/>
                <a:gd name="T80" fmla="*/ 129 w 155"/>
                <a:gd name="T81" fmla="*/ 12 h 38"/>
                <a:gd name="T82" fmla="*/ 127 w 155"/>
                <a:gd name="T83" fmla="*/ 14 h 38"/>
                <a:gd name="T84" fmla="*/ 124 w 155"/>
                <a:gd name="T85" fmla="*/ 14 h 38"/>
                <a:gd name="T86" fmla="*/ 119 w 155"/>
                <a:gd name="T87" fmla="*/ 15 h 38"/>
                <a:gd name="T88" fmla="*/ 113 w 155"/>
                <a:gd name="T89" fmla="*/ 17 h 38"/>
                <a:gd name="T90" fmla="*/ 107 w 155"/>
                <a:gd name="T91" fmla="*/ 20 h 38"/>
                <a:gd name="T92" fmla="*/ 101 w 155"/>
                <a:gd name="T93" fmla="*/ 22 h 38"/>
                <a:gd name="T94" fmla="*/ 96 w 155"/>
                <a:gd name="T95" fmla="*/ 22 h 38"/>
                <a:gd name="T96" fmla="*/ 92 w 155"/>
                <a:gd name="T97" fmla="*/ 22 h 38"/>
                <a:gd name="T98" fmla="*/ 88 w 155"/>
                <a:gd name="T99" fmla="*/ 23 h 38"/>
                <a:gd name="T100" fmla="*/ 81 w 155"/>
                <a:gd name="T101" fmla="*/ 24 h 38"/>
                <a:gd name="T102" fmla="*/ 75 w 155"/>
                <a:gd name="T103" fmla="*/ 26 h 38"/>
                <a:gd name="T104" fmla="*/ 69 w 155"/>
                <a:gd name="T105" fmla="*/ 27 h 38"/>
                <a:gd name="T106" fmla="*/ 65 w 155"/>
                <a:gd name="T107" fmla="*/ 27 h 38"/>
                <a:gd name="T108" fmla="*/ 61 w 155"/>
                <a:gd name="T109" fmla="*/ 28 h 38"/>
                <a:gd name="T110" fmla="*/ 55 w 155"/>
                <a:gd name="T111" fmla="*/ 28 h 38"/>
                <a:gd name="T112" fmla="*/ 46 w 155"/>
                <a:gd name="T113" fmla="*/ 28 h 38"/>
                <a:gd name="T114" fmla="*/ 39 w 155"/>
                <a:gd name="T115" fmla="*/ 28 h 38"/>
                <a:gd name="T116" fmla="*/ 35 w 155"/>
                <a:gd name="T117" fmla="*/ 28 h 38"/>
                <a:gd name="T118" fmla="*/ 28 w 155"/>
                <a:gd name="T119" fmla="*/ 28 h 38"/>
                <a:gd name="T120" fmla="*/ 17 w 155"/>
                <a:gd name="T121" fmla="*/ 26 h 38"/>
                <a:gd name="T122" fmla="*/ 10 w 155"/>
                <a:gd name="T123" fmla="*/ 25 h 38"/>
                <a:gd name="T124" fmla="*/ 3 w 155"/>
                <a:gd name="T125" fmla="*/ 2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5" h="38">
                  <a:moveTo>
                    <a:pt x="0" y="24"/>
                  </a:moveTo>
                  <a:lnTo>
                    <a:pt x="2" y="26"/>
                  </a:lnTo>
                  <a:lnTo>
                    <a:pt x="4" y="27"/>
                  </a:lnTo>
                  <a:lnTo>
                    <a:pt x="6" y="28"/>
                  </a:lnTo>
                  <a:lnTo>
                    <a:pt x="7" y="28"/>
                  </a:lnTo>
                  <a:lnTo>
                    <a:pt x="9" y="29"/>
                  </a:lnTo>
                  <a:lnTo>
                    <a:pt x="10" y="30"/>
                  </a:lnTo>
                  <a:lnTo>
                    <a:pt x="12" y="31"/>
                  </a:lnTo>
                  <a:lnTo>
                    <a:pt x="13" y="31"/>
                  </a:lnTo>
                  <a:lnTo>
                    <a:pt x="14" y="32"/>
                  </a:lnTo>
                  <a:lnTo>
                    <a:pt x="16" y="32"/>
                  </a:lnTo>
                  <a:lnTo>
                    <a:pt x="17" y="32"/>
                  </a:lnTo>
                  <a:lnTo>
                    <a:pt x="19" y="33"/>
                  </a:lnTo>
                  <a:lnTo>
                    <a:pt x="20" y="33"/>
                  </a:lnTo>
                  <a:lnTo>
                    <a:pt x="22" y="33"/>
                  </a:lnTo>
                  <a:lnTo>
                    <a:pt x="24" y="33"/>
                  </a:lnTo>
                  <a:lnTo>
                    <a:pt x="26" y="34"/>
                  </a:lnTo>
                  <a:lnTo>
                    <a:pt x="28" y="34"/>
                  </a:lnTo>
                  <a:lnTo>
                    <a:pt x="30" y="34"/>
                  </a:lnTo>
                  <a:lnTo>
                    <a:pt x="33" y="34"/>
                  </a:lnTo>
                  <a:lnTo>
                    <a:pt x="36" y="34"/>
                  </a:lnTo>
                  <a:lnTo>
                    <a:pt x="39" y="35"/>
                  </a:lnTo>
                  <a:lnTo>
                    <a:pt x="42" y="35"/>
                  </a:lnTo>
                  <a:lnTo>
                    <a:pt x="46" y="36"/>
                  </a:lnTo>
                  <a:lnTo>
                    <a:pt x="49" y="36"/>
                  </a:lnTo>
                  <a:lnTo>
                    <a:pt x="53" y="36"/>
                  </a:lnTo>
                  <a:lnTo>
                    <a:pt x="56" y="36"/>
                  </a:lnTo>
                  <a:lnTo>
                    <a:pt x="59" y="37"/>
                  </a:lnTo>
                  <a:lnTo>
                    <a:pt x="62" y="37"/>
                  </a:lnTo>
                  <a:lnTo>
                    <a:pt x="64" y="37"/>
                  </a:lnTo>
                  <a:lnTo>
                    <a:pt x="66" y="37"/>
                  </a:lnTo>
                  <a:lnTo>
                    <a:pt x="68" y="37"/>
                  </a:lnTo>
                  <a:lnTo>
                    <a:pt x="69" y="36"/>
                  </a:lnTo>
                  <a:lnTo>
                    <a:pt x="70" y="36"/>
                  </a:lnTo>
                  <a:lnTo>
                    <a:pt x="72" y="36"/>
                  </a:lnTo>
                  <a:lnTo>
                    <a:pt x="73" y="36"/>
                  </a:lnTo>
                  <a:lnTo>
                    <a:pt x="74" y="35"/>
                  </a:lnTo>
                  <a:lnTo>
                    <a:pt x="76" y="35"/>
                  </a:lnTo>
                  <a:lnTo>
                    <a:pt x="77" y="34"/>
                  </a:lnTo>
                  <a:lnTo>
                    <a:pt x="79" y="34"/>
                  </a:lnTo>
                  <a:lnTo>
                    <a:pt x="80" y="34"/>
                  </a:lnTo>
                  <a:lnTo>
                    <a:pt x="81" y="34"/>
                  </a:lnTo>
                  <a:lnTo>
                    <a:pt x="82" y="34"/>
                  </a:lnTo>
                  <a:lnTo>
                    <a:pt x="84" y="33"/>
                  </a:lnTo>
                  <a:lnTo>
                    <a:pt x="85" y="33"/>
                  </a:lnTo>
                  <a:lnTo>
                    <a:pt x="86" y="33"/>
                  </a:lnTo>
                  <a:lnTo>
                    <a:pt x="87" y="33"/>
                  </a:lnTo>
                  <a:lnTo>
                    <a:pt x="89" y="33"/>
                  </a:lnTo>
                  <a:lnTo>
                    <a:pt x="90" y="32"/>
                  </a:lnTo>
                  <a:lnTo>
                    <a:pt x="90" y="32"/>
                  </a:lnTo>
                  <a:lnTo>
                    <a:pt x="93" y="32"/>
                  </a:lnTo>
                  <a:lnTo>
                    <a:pt x="96" y="31"/>
                  </a:lnTo>
                  <a:lnTo>
                    <a:pt x="97" y="31"/>
                  </a:lnTo>
                  <a:lnTo>
                    <a:pt x="98" y="30"/>
                  </a:lnTo>
                  <a:lnTo>
                    <a:pt x="99" y="30"/>
                  </a:lnTo>
                  <a:lnTo>
                    <a:pt x="100" y="30"/>
                  </a:lnTo>
                  <a:lnTo>
                    <a:pt x="102" y="29"/>
                  </a:lnTo>
                  <a:lnTo>
                    <a:pt x="103" y="29"/>
                  </a:lnTo>
                  <a:lnTo>
                    <a:pt x="104" y="29"/>
                  </a:lnTo>
                  <a:lnTo>
                    <a:pt x="105" y="28"/>
                  </a:lnTo>
                  <a:lnTo>
                    <a:pt x="106" y="28"/>
                  </a:lnTo>
                  <a:lnTo>
                    <a:pt x="108" y="28"/>
                  </a:lnTo>
                  <a:lnTo>
                    <a:pt x="109" y="28"/>
                  </a:lnTo>
                  <a:lnTo>
                    <a:pt x="110" y="28"/>
                  </a:lnTo>
                  <a:lnTo>
                    <a:pt x="112" y="28"/>
                  </a:lnTo>
                  <a:lnTo>
                    <a:pt x="114" y="27"/>
                  </a:lnTo>
                  <a:lnTo>
                    <a:pt x="116" y="27"/>
                  </a:lnTo>
                  <a:lnTo>
                    <a:pt x="117" y="26"/>
                  </a:lnTo>
                  <a:lnTo>
                    <a:pt x="119" y="25"/>
                  </a:lnTo>
                  <a:lnTo>
                    <a:pt x="121" y="24"/>
                  </a:lnTo>
                  <a:lnTo>
                    <a:pt x="123" y="23"/>
                  </a:lnTo>
                  <a:lnTo>
                    <a:pt x="126" y="22"/>
                  </a:lnTo>
                  <a:lnTo>
                    <a:pt x="128" y="22"/>
                  </a:lnTo>
                  <a:lnTo>
                    <a:pt x="131" y="20"/>
                  </a:lnTo>
                  <a:lnTo>
                    <a:pt x="134" y="19"/>
                  </a:lnTo>
                  <a:lnTo>
                    <a:pt x="136" y="17"/>
                  </a:lnTo>
                  <a:lnTo>
                    <a:pt x="139" y="15"/>
                  </a:lnTo>
                  <a:lnTo>
                    <a:pt x="141" y="14"/>
                  </a:lnTo>
                  <a:lnTo>
                    <a:pt x="143" y="13"/>
                  </a:lnTo>
                  <a:lnTo>
                    <a:pt x="145" y="12"/>
                  </a:lnTo>
                  <a:lnTo>
                    <a:pt x="147" y="10"/>
                  </a:lnTo>
                  <a:lnTo>
                    <a:pt x="148" y="9"/>
                  </a:lnTo>
                  <a:lnTo>
                    <a:pt x="149" y="9"/>
                  </a:lnTo>
                  <a:lnTo>
                    <a:pt x="151" y="9"/>
                  </a:lnTo>
                  <a:lnTo>
                    <a:pt x="152" y="8"/>
                  </a:lnTo>
                  <a:lnTo>
                    <a:pt x="152" y="7"/>
                  </a:lnTo>
                  <a:lnTo>
                    <a:pt x="153" y="6"/>
                  </a:lnTo>
                  <a:lnTo>
                    <a:pt x="154" y="6"/>
                  </a:lnTo>
                  <a:lnTo>
                    <a:pt x="154" y="5"/>
                  </a:lnTo>
                  <a:lnTo>
                    <a:pt x="154" y="4"/>
                  </a:lnTo>
                  <a:lnTo>
                    <a:pt x="154" y="3"/>
                  </a:lnTo>
                  <a:lnTo>
                    <a:pt x="154" y="3"/>
                  </a:lnTo>
                  <a:lnTo>
                    <a:pt x="154" y="2"/>
                  </a:lnTo>
                  <a:lnTo>
                    <a:pt x="154" y="1"/>
                  </a:lnTo>
                  <a:lnTo>
                    <a:pt x="154" y="0"/>
                  </a:lnTo>
                  <a:lnTo>
                    <a:pt x="153" y="0"/>
                  </a:lnTo>
                  <a:lnTo>
                    <a:pt x="152" y="0"/>
                  </a:lnTo>
                  <a:lnTo>
                    <a:pt x="152" y="1"/>
                  </a:lnTo>
                  <a:lnTo>
                    <a:pt x="151" y="1"/>
                  </a:lnTo>
                  <a:lnTo>
                    <a:pt x="151" y="2"/>
                  </a:lnTo>
                  <a:lnTo>
                    <a:pt x="150" y="2"/>
                  </a:lnTo>
                  <a:lnTo>
                    <a:pt x="150" y="3"/>
                  </a:lnTo>
                  <a:lnTo>
                    <a:pt x="149" y="3"/>
                  </a:lnTo>
                  <a:lnTo>
                    <a:pt x="148" y="4"/>
                  </a:lnTo>
                  <a:lnTo>
                    <a:pt x="147" y="5"/>
                  </a:lnTo>
                  <a:lnTo>
                    <a:pt x="146" y="6"/>
                  </a:lnTo>
                  <a:lnTo>
                    <a:pt x="145" y="6"/>
                  </a:lnTo>
                  <a:lnTo>
                    <a:pt x="144" y="6"/>
                  </a:lnTo>
                  <a:lnTo>
                    <a:pt x="144" y="7"/>
                  </a:lnTo>
                  <a:lnTo>
                    <a:pt x="143" y="7"/>
                  </a:lnTo>
                  <a:lnTo>
                    <a:pt x="142" y="7"/>
                  </a:lnTo>
                  <a:lnTo>
                    <a:pt x="140" y="8"/>
                  </a:lnTo>
                  <a:lnTo>
                    <a:pt x="139" y="8"/>
                  </a:lnTo>
                  <a:lnTo>
                    <a:pt x="138" y="8"/>
                  </a:lnTo>
                  <a:lnTo>
                    <a:pt x="137" y="9"/>
                  </a:lnTo>
                  <a:lnTo>
                    <a:pt x="136" y="9"/>
                  </a:lnTo>
                  <a:lnTo>
                    <a:pt x="135" y="9"/>
                  </a:lnTo>
                  <a:lnTo>
                    <a:pt x="134" y="9"/>
                  </a:lnTo>
                  <a:lnTo>
                    <a:pt x="133" y="10"/>
                  </a:lnTo>
                  <a:lnTo>
                    <a:pt x="132" y="11"/>
                  </a:lnTo>
                  <a:lnTo>
                    <a:pt x="131" y="11"/>
                  </a:lnTo>
                  <a:lnTo>
                    <a:pt x="130" y="12"/>
                  </a:lnTo>
                  <a:lnTo>
                    <a:pt x="129" y="12"/>
                  </a:lnTo>
                  <a:lnTo>
                    <a:pt x="129" y="13"/>
                  </a:lnTo>
                  <a:lnTo>
                    <a:pt x="128" y="13"/>
                  </a:lnTo>
                  <a:lnTo>
                    <a:pt x="127" y="14"/>
                  </a:lnTo>
                  <a:lnTo>
                    <a:pt x="126" y="14"/>
                  </a:lnTo>
                  <a:lnTo>
                    <a:pt x="125" y="14"/>
                  </a:lnTo>
                  <a:lnTo>
                    <a:pt x="124" y="14"/>
                  </a:lnTo>
                  <a:lnTo>
                    <a:pt x="122" y="14"/>
                  </a:lnTo>
                  <a:lnTo>
                    <a:pt x="120" y="15"/>
                  </a:lnTo>
                  <a:lnTo>
                    <a:pt x="119" y="15"/>
                  </a:lnTo>
                  <a:lnTo>
                    <a:pt x="117" y="15"/>
                  </a:lnTo>
                  <a:lnTo>
                    <a:pt x="115" y="16"/>
                  </a:lnTo>
                  <a:lnTo>
                    <a:pt x="113" y="17"/>
                  </a:lnTo>
                  <a:lnTo>
                    <a:pt x="111" y="18"/>
                  </a:lnTo>
                  <a:lnTo>
                    <a:pt x="109" y="19"/>
                  </a:lnTo>
                  <a:lnTo>
                    <a:pt x="107" y="20"/>
                  </a:lnTo>
                  <a:lnTo>
                    <a:pt x="105" y="20"/>
                  </a:lnTo>
                  <a:lnTo>
                    <a:pt x="102" y="21"/>
                  </a:lnTo>
                  <a:lnTo>
                    <a:pt x="101" y="22"/>
                  </a:lnTo>
                  <a:lnTo>
                    <a:pt x="99" y="22"/>
                  </a:lnTo>
                  <a:lnTo>
                    <a:pt x="97" y="22"/>
                  </a:lnTo>
                  <a:lnTo>
                    <a:pt x="96" y="22"/>
                  </a:lnTo>
                  <a:lnTo>
                    <a:pt x="95" y="22"/>
                  </a:lnTo>
                  <a:lnTo>
                    <a:pt x="93" y="22"/>
                  </a:lnTo>
                  <a:lnTo>
                    <a:pt x="92" y="22"/>
                  </a:lnTo>
                  <a:lnTo>
                    <a:pt x="90" y="22"/>
                  </a:lnTo>
                  <a:lnTo>
                    <a:pt x="90" y="22"/>
                  </a:lnTo>
                  <a:lnTo>
                    <a:pt x="88" y="23"/>
                  </a:lnTo>
                  <a:lnTo>
                    <a:pt x="86" y="23"/>
                  </a:lnTo>
                  <a:lnTo>
                    <a:pt x="83" y="24"/>
                  </a:lnTo>
                  <a:lnTo>
                    <a:pt x="81" y="24"/>
                  </a:lnTo>
                  <a:lnTo>
                    <a:pt x="79" y="25"/>
                  </a:lnTo>
                  <a:lnTo>
                    <a:pt x="77" y="25"/>
                  </a:lnTo>
                  <a:lnTo>
                    <a:pt x="75" y="26"/>
                  </a:lnTo>
                  <a:lnTo>
                    <a:pt x="73" y="26"/>
                  </a:lnTo>
                  <a:lnTo>
                    <a:pt x="71" y="27"/>
                  </a:lnTo>
                  <a:lnTo>
                    <a:pt x="69" y="27"/>
                  </a:lnTo>
                  <a:lnTo>
                    <a:pt x="68" y="27"/>
                  </a:lnTo>
                  <a:lnTo>
                    <a:pt x="66" y="27"/>
                  </a:lnTo>
                  <a:lnTo>
                    <a:pt x="65" y="27"/>
                  </a:lnTo>
                  <a:lnTo>
                    <a:pt x="64" y="27"/>
                  </a:lnTo>
                  <a:lnTo>
                    <a:pt x="63" y="28"/>
                  </a:lnTo>
                  <a:lnTo>
                    <a:pt x="61" y="28"/>
                  </a:lnTo>
                  <a:lnTo>
                    <a:pt x="59" y="28"/>
                  </a:lnTo>
                  <a:lnTo>
                    <a:pt x="57" y="28"/>
                  </a:lnTo>
                  <a:lnTo>
                    <a:pt x="55" y="28"/>
                  </a:lnTo>
                  <a:lnTo>
                    <a:pt x="53" y="28"/>
                  </a:lnTo>
                  <a:lnTo>
                    <a:pt x="48" y="28"/>
                  </a:lnTo>
                  <a:lnTo>
                    <a:pt x="46" y="28"/>
                  </a:lnTo>
                  <a:lnTo>
                    <a:pt x="44" y="28"/>
                  </a:lnTo>
                  <a:lnTo>
                    <a:pt x="41" y="28"/>
                  </a:lnTo>
                  <a:lnTo>
                    <a:pt x="39" y="28"/>
                  </a:lnTo>
                  <a:lnTo>
                    <a:pt x="38" y="28"/>
                  </a:lnTo>
                  <a:lnTo>
                    <a:pt x="37" y="28"/>
                  </a:lnTo>
                  <a:lnTo>
                    <a:pt x="35" y="28"/>
                  </a:lnTo>
                  <a:lnTo>
                    <a:pt x="33" y="28"/>
                  </a:lnTo>
                  <a:lnTo>
                    <a:pt x="31" y="28"/>
                  </a:lnTo>
                  <a:lnTo>
                    <a:pt x="28" y="28"/>
                  </a:lnTo>
                  <a:lnTo>
                    <a:pt x="26" y="27"/>
                  </a:lnTo>
                  <a:lnTo>
                    <a:pt x="23" y="27"/>
                  </a:lnTo>
                  <a:lnTo>
                    <a:pt x="17" y="26"/>
                  </a:lnTo>
                  <a:lnTo>
                    <a:pt x="14" y="26"/>
                  </a:lnTo>
                  <a:lnTo>
                    <a:pt x="13" y="26"/>
                  </a:lnTo>
                  <a:lnTo>
                    <a:pt x="10" y="25"/>
                  </a:lnTo>
                  <a:lnTo>
                    <a:pt x="8" y="25"/>
                  </a:lnTo>
                  <a:lnTo>
                    <a:pt x="5" y="25"/>
                  </a:lnTo>
                  <a:lnTo>
                    <a:pt x="3" y="24"/>
                  </a:lnTo>
                  <a:lnTo>
                    <a:pt x="2" y="24"/>
                  </a:lnTo>
                  <a:lnTo>
                    <a:pt x="0" y="2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4" name="Freeform 98"/>
            <p:cNvSpPr>
              <a:spLocks/>
            </p:cNvSpPr>
            <p:nvPr/>
          </p:nvSpPr>
          <p:spPr bwMode="auto">
            <a:xfrm>
              <a:off x="861" y="2500"/>
              <a:ext cx="69" cy="58"/>
            </a:xfrm>
            <a:custGeom>
              <a:avLst/>
              <a:gdLst>
                <a:gd name="T0" fmla="*/ 6 w 69"/>
                <a:gd name="T1" fmla="*/ 41 h 58"/>
                <a:gd name="T2" fmla="*/ 15 w 69"/>
                <a:gd name="T3" fmla="*/ 41 h 58"/>
                <a:gd name="T4" fmla="*/ 21 w 69"/>
                <a:gd name="T5" fmla="*/ 41 h 58"/>
                <a:gd name="T6" fmla="*/ 25 w 69"/>
                <a:gd name="T7" fmla="*/ 41 h 58"/>
                <a:gd name="T8" fmla="*/ 27 w 69"/>
                <a:gd name="T9" fmla="*/ 39 h 58"/>
                <a:gd name="T10" fmla="*/ 27 w 69"/>
                <a:gd name="T11" fmla="*/ 35 h 58"/>
                <a:gd name="T12" fmla="*/ 27 w 69"/>
                <a:gd name="T13" fmla="*/ 30 h 58"/>
                <a:gd name="T14" fmla="*/ 29 w 69"/>
                <a:gd name="T15" fmla="*/ 26 h 58"/>
                <a:gd name="T16" fmla="*/ 32 w 69"/>
                <a:gd name="T17" fmla="*/ 24 h 58"/>
                <a:gd name="T18" fmla="*/ 35 w 69"/>
                <a:gd name="T19" fmla="*/ 21 h 58"/>
                <a:gd name="T20" fmla="*/ 38 w 69"/>
                <a:gd name="T21" fmla="*/ 20 h 58"/>
                <a:gd name="T22" fmla="*/ 39 w 69"/>
                <a:gd name="T23" fmla="*/ 17 h 58"/>
                <a:gd name="T24" fmla="*/ 38 w 69"/>
                <a:gd name="T25" fmla="*/ 14 h 58"/>
                <a:gd name="T26" fmla="*/ 38 w 69"/>
                <a:gd name="T27" fmla="*/ 8 h 58"/>
                <a:gd name="T28" fmla="*/ 37 w 69"/>
                <a:gd name="T29" fmla="*/ 4 h 58"/>
                <a:gd name="T30" fmla="*/ 37 w 69"/>
                <a:gd name="T31" fmla="*/ 1 h 58"/>
                <a:gd name="T32" fmla="*/ 40 w 69"/>
                <a:gd name="T33" fmla="*/ 3 h 58"/>
                <a:gd name="T34" fmla="*/ 46 w 69"/>
                <a:gd name="T35" fmla="*/ 11 h 58"/>
                <a:gd name="T36" fmla="*/ 54 w 69"/>
                <a:gd name="T37" fmla="*/ 22 h 58"/>
                <a:gd name="T38" fmla="*/ 62 w 69"/>
                <a:gd name="T39" fmla="*/ 33 h 58"/>
                <a:gd name="T40" fmla="*/ 66 w 69"/>
                <a:gd name="T41" fmla="*/ 40 h 58"/>
                <a:gd name="T42" fmla="*/ 68 w 69"/>
                <a:gd name="T43" fmla="*/ 45 h 58"/>
                <a:gd name="T44" fmla="*/ 68 w 69"/>
                <a:gd name="T45" fmla="*/ 49 h 58"/>
                <a:gd name="T46" fmla="*/ 67 w 69"/>
                <a:gd name="T47" fmla="*/ 52 h 58"/>
                <a:gd name="T48" fmla="*/ 64 w 69"/>
                <a:gd name="T49" fmla="*/ 52 h 58"/>
                <a:gd name="T50" fmla="*/ 62 w 69"/>
                <a:gd name="T51" fmla="*/ 52 h 58"/>
                <a:gd name="T52" fmla="*/ 58 w 69"/>
                <a:gd name="T53" fmla="*/ 52 h 58"/>
                <a:gd name="T54" fmla="*/ 53 w 69"/>
                <a:gd name="T55" fmla="*/ 52 h 58"/>
                <a:gd name="T56" fmla="*/ 51 w 69"/>
                <a:gd name="T57" fmla="*/ 53 h 58"/>
                <a:gd name="T58" fmla="*/ 47 w 69"/>
                <a:gd name="T59" fmla="*/ 54 h 58"/>
                <a:gd name="T60" fmla="*/ 44 w 69"/>
                <a:gd name="T61" fmla="*/ 55 h 58"/>
                <a:gd name="T62" fmla="*/ 40 w 69"/>
                <a:gd name="T63" fmla="*/ 56 h 58"/>
                <a:gd name="T64" fmla="*/ 38 w 69"/>
                <a:gd name="T65" fmla="*/ 57 h 58"/>
                <a:gd name="T66" fmla="*/ 35 w 69"/>
                <a:gd name="T67" fmla="*/ 57 h 58"/>
                <a:gd name="T68" fmla="*/ 33 w 69"/>
                <a:gd name="T69" fmla="*/ 55 h 58"/>
                <a:gd name="T70" fmla="*/ 31 w 69"/>
                <a:gd name="T71" fmla="*/ 53 h 58"/>
                <a:gd name="T72" fmla="*/ 31 w 69"/>
                <a:gd name="T73" fmla="*/ 51 h 58"/>
                <a:gd name="T74" fmla="*/ 31 w 69"/>
                <a:gd name="T75" fmla="*/ 48 h 58"/>
                <a:gd name="T76" fmla="*/ 29 w 69"/>
                <a:gd name="T77" fmla="*/ 46 h 58"/>
                <a:gd name="T78" fmla="*/ 28 w 69"/>
                <a:gd name="T79" fmla="*/ 45 h 58"/>
                <a:gd name="T80" fmla="*/ 25 w 69"/>
                <a:gd name="T81" fmla="*/ 44 h 58"/>
                <a:gd name="T82" fmla="*/ 22 w 69"/>
                <a:gd name="T83" fmla="*/ 43 h 58"/>
                <a:gd name="T84" fmla="*/ 19 w 69"/>
                <a:gd name="T85" fmla="*/ 43 h 58"/>
                <a:gd name="T86" fmla="*/ 16 w 69"/>
                <a:gd name="T87" fmla="*/ 43 h 58"/>
                <a:gd name="T88" fmla="*/ 8 w 69"/>
                <a:gd name="T89" fmla="*/ 44 h 58"/>
                <a:gd name="T90" fmla="*/ 4 w 69"/>
                <a:gd name="T91" fmla="*/ 43 h 58"/>
                <a:gd name="T92" fmla="*/ 1 w 69"/>
                <a:gd name="T9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 h="58">
                  <a:moveTo>
                    <a:pt x="0" y="40"/>
                  </a:moveTo>
                  <a:lnTo>
                    <a:pt x="3" y="40"/>
                  </a:lnTo>
                  <a:lnTo>
                    <a:pt x="6" y="41"/>
                  </a:lnTo>
                  <a:lnTo>
                    <a:pt x="9" y="41"/>
                  </a:lnTo>
                  <a:lnTo>
                    <a:pt x="12" y="41"/>
                  </a:lnTo>
                  <a:lnTo>
                    <a:pt x="15" y="41"/>
                  </a:lnTo>
                  <a:lnTo>
                    <a:pt x="17" y="41"/>
                  </a:lnTo>
                  <a:lnTo>
                    <a:pt x="19" y="41"/>
                  </a:lnTo>
                  <a:lnTo>
                    <a:pt x="21" y="41"/>
                  </a:lnTo>
                  <a:lnTo>
                    <a:pt x="22" y="41"/>
                  </a:lnTo>
                  <a:lnTo>
                    <a:pt x="24" y="41"/>
                  </a:lnTo>
                  <a:lnTo>
                    <a:pt x="25" y="41"/>
                  </a:lnTo>
                  <a:lnTo>
                    <a:pt x="26" y="40"/>
                  </a:lnTo>
                  <a:lnTo>
                    <a:pt x="27" y="40"/>
                  </a:lnTo>
                  <a:lnTo>
                    <a:pt x="27" y="39"/>
                  </a:lnTo>
                  <a:lnTo>
                    <a:pt x="27" y="38"/>
                  </a:lnTo>
                  <a:lnTo>
                    <a:pt x="27" y="37"/>
                  </a:lnTo>
                  <a:lnTo>
                    <a:pt x="27" y="35"/>
                  </a:lnTo>
                  <a:lnTo>
                    <a:pt x="27" y="33"/>
                  </a:lnTo>
                  <a:lnTo>
                    <a:pt x="27" y="32"/>
                  </a:lnTo>
                  <a:lnTo>
                    <a:pt x="27" y="30"/>
                  </a:lnTo>
                  <a:lnTo>
                    <a:pt x="28" y="29"/>
                  </a:lnTo>
                  <a:lnTo>
                    <a:pt x="28" y="27"/>
                  </a:lnTo>
                  <a:lnTo>
                    <a:pt x="29" y="26"/>
                  </a:lnTo>
                  <a:lnTo>
                    <a:pt x="30" y="25"/>
                  </a:lnTo>
                  <a:lnTo>
                    <a:pt x="31" y="24"/>
                  </a:lnTo>
                  <a:lnTo>
                    <a:pt x="32" y="24"/>
                  </a:lnTo>
                  <a:lnTo>
                    <a:pt x="33" y="23"/>
                  </a:lnTo>
                  <a:lnTo>
                    <a:pt x="34" y="22"/>
                  </a:lnTo>
                  <a:lnTo>
                    <a:pt x="35" y="21"/>
                  </a:lnTo>
                  <a:lnTo>
                    <a:pt x="36" y="21"/>
                  </a:lnTo>
                  <a:lnTo>
                    <a:pt x="37" y="20"/>
                  </a:lnTo>
                  <a:lnTo>
                    <a:pt x="38" y="20"/>
                  </a:lnTo>
                  <a:lnTo>
                    <a:pt x="38" y="19"/>
                  </a:lnTo>
                  <a:lnTo>
                    <a:pt x="38" y="18"/>
                  </a:lnTo>
                  <a:lnTo>
                    <a:pt x="39" y="17"/>
                  </a:lnTo>
                  <a:lnTo>
                    <a:pt x="39" y="16"/>
                  </a:lnTo>
                  <a:lnTo>
                    <a:pt x="39" y="14"/>
                  </a:lnTo>
                  <a:lnTo>
                    <a:pt x="38" y="14"/>
                  </a:lnTo>
                  <a:lnTo>
                    <a:pt x="38" y="12"/>
                  </a:lnTo>
                  <a:lnTo>
                    <a:pt x="38" y="10"/>
                  </a:lnTo>
                  <a:lnTo>
                    <a:pt x="38" y="8"/>
                  </a:lnTo>
                  <a:lnTo>
                    <a:pt x="37" y="7"/>
                  </a:lnTo>
                  <a:lnTo>
                    <a:pt x="37" y="5"/>
                  </a:lnTo>
                  <a:lnTo>
                    <a:pt x="37" y="4"/>
                  </a:lnTo>
                  <a:lnTo>
                    <a:pt x="37" y="3"/>
                  </a:lnTo>
                  <a:lnTo>
                    <a:pt x="37" y="2"/>
                  </a:lnTo>
                  <a:lnTo>
                    <a:pt x="37" y="1"/>
                  </a:lnTo>
                  <a:lnTo>
                    <a:pt x="37" y="0"/>
                  </a:lnTo>
                  <a:lnTo>
                    <a:pt x="38" y="1"/>
                  </a:lnTo>
                  <a:lnTo>
                    <a:pt x="40" y="3"/>
                  </a:lnTo>
                  <a:lnTo>
                    <a:pt x="41" y="5"/>
                  </a:lnTo>
                  <a:lnTo>
                    <a:pt x="43" y="7"/>
                  </a:lnTo>
                  <a:lnTo>
                    <a:pt x="46" y="11"/>
                  </a:lnTo>
                  <a:lnTo>
                    <a:pt x="49" y="14"/>
                  </a:lnTo>
                  <a:lnTo>
                    <a:pt x="51" y="18"/>
                  </a:lnTo>
                  <a:lnTo>
                    <a:pt x="54" y="22"/>
                  </a:lnTo>
                  <a:lnTo>
                    <a:pt x="57" y="25"/>
                  </a:lnTo>
                  <a:lnTo>
                    <a:pt x="59" y="29"/>
                  </a:lnTo>
                  <a:lnTo>
                    <a:pt x="62" y="33"/>
                  </a:lnTo>
                  <a:lnTo>
                    <a:pt x="63" y="35"/>
                  </a:lnTo>
                  <a:lnTo>
                    <a:pt x="65" y="38"/>
                  </a:lnTo>
                  <a:lnTo>
                    <a:pt x="66" y="40"/>
                  </a:lnTo>
                  <a:lnTo>
                    <a:pt x="67" y="41"/>
                  </a:lnTo>
                  <a:lnTo>
                    <a:pt x="67" y="43"/>
                  </a:lnTo>
                  <a:lnTo>
                    <a:pt x="68" y="45"/>
                  </a:lnTo>
                  <a:lnTo>
                    <a:pt x="68" y="47"/>
                  </a:lnTo>
                  <a:lnTo>
                    <a:pt x="68" y="48"/>
                  </a:lnTo>
                  <a:lnTo>
                    <a:pt x="68" y="49"/>
                  </a:lnTo>
                  <a:lnTo>
                    <a:pt x="68" y="50"/>
                  </a:lnTo>
                  <a:lnTo>
                    <a:pt x="68" y="51"/>
                  </a:lnTo>
                  <a:lnTo>
                    <a:pt x="67" y="52"/>
                  </a:lnTo>
                  <a:lnTo>
                    <a:pt x="66" y="52"/>
                  </a:lnTo>
                  <a:lnTo>
                    <a:pt x="65" y="52"/>
                  </a:lnTo>
                  <a:lnTo>
                    <a:pt x="64" y="52"/>
                  </a:lnTo>
                  <a:lnTo>
                    <a:pt x="63" y="52"/>
                  </a:lnTo>
                  <a:lnTo>
                    <a:pt x="62" y="52"/>
                  </a:lnTo>
                  <a:lnTo>
                    <a:pt x="62" y="52"/>
                  </a:lnTo>
                  <a:lnTo>
                    <a:pt x="60" y="52"/>
                  </a:lnTo>
                  <a:lnTo>
                    <a:pt x="59" y="52"/>
                  </a:lnTo>
                  <a:lnTo>
                    <a:pt x="58" y="52"/>
                  </a:lnTo>
                  <a:lnTo>
                    <a:pt x="57" y="52"/>
                  </a:lnTo>
                  <a:lnTo>
                    <a:pt x="56" y="52"/>
                  </a:lnTo>
                  <a:lnTo>
                    <a:pt x="53" y="52"/>
                  </a:lnTo>
                  <a:lnTo>
                    <a:pt x="52" y="52"/>
                  </a:lnTo>
                  <a:lnTo>
                    <a:pt x="51" y="53"/>
                  </a:lnTo>
                  <a:lnTo>
                    <a:pt x="51" y="53"/>
                  </a:lnTo>
                  <a:lnTo>
                    <a:pt x="50" y="53"/>
                  </a:lnTo>
                  <a:lnTo>
                    <a:pt x="49" y="53"/>
                  </a:lnTo>
                  <a:lnTo>
                    <a:pt x="47" y="54"/>
                  </a:lnTo>
                  <a:lnTo>
                    <a:pt x="46" y="54"/>
                  </a:lnTo>
                  <a:lnTo>
                    <a:pt x="45" y="55"/>
                  </a:lnTo>
                  <a:lnTo>
                    <a:pt x="44" y="55"/>
                  </a:lnTo>
                  <a:lnTo>
                    <a:pt x="43" y="56"/>
                  </a:lnTo>
                  <a:lnTo>
                    <a:pt x="42" y="56"/>
                  </a:lnTo>
                  <a:lnTo>
                    <a:pt x="40" y="56"/>
                  </a:lnTo>
                  <a:lnTo>
                    <a:pt x="40" y="57"/>
                  </a:lnTo>
                  <a:lnTo>
                    <a:pt x="39" y="57"/>
                  </a:lnTo>
                  <a:lnTo>
                    <a:pt x="38" y="57"/>
                  </a:lnTo>
                  <a:lnTo>
                    <a:pt x="37" y="57"/>
                  </a:lnTo>
                  <a:lnTo>
                    <a:pt x="36" y="57"/>
                  </a:lnTo>
                  <a:lnTo>
                    <a:pt x="35" y="57"/>
                  </a:lnTo>
                  <a:lnTo>
                    <a:pt x="34" y="56"/>
                  </a:lnTo>
                  <a:lnTo>
                    <a:pt x="33" y="56"/>
                  </a:lnTo>
                  <a:lnTo>
                    <a:pt x="33" y="55"/>
                  </a:lnTo>
                  <a:lnTo>
                    <a:pt x="32" y="55"/>
                  </a:lnTo>
                  <a:lnTo>
                    <a:pt x="32" y="54"/>
                  </a:lnTo>
                  <a:lnTo>
                    <a:pt x="31" y="53"/>
                  </a:lnTo>
                  <a:lnTo>
                    <a:pt x="31" y="52"/>
                  </a:lnTo>
                  <a:lnTo>
                    <a:pt x="31" y="52"/>
                  </a:lnTo>
                  <a:lnTo>
                    <a:pt x="31" y="51"/>
                  </a:lnTo>
                  <a:lnTo>
                    <a:pt x="31" y="50"/>
                  </a:lnTo>
                  <a:lnTo>
                    <a:pt x="31" y="49"/>
                  </a:lnTo>
                  <a:lnTo>
                    <a:pt x="31" y="48"/>
                  </a:lnTo>
                  <a:lnTo>
                    <a:pt x="30" y="48"/>
                  </a:lnTo>
                  <a:lnTo>
                    <a:pt x="30" y="47"/>
                  </a:lnTo>
                  <a:lnTo>
                    <a:pt x="29" y="46"/>
                  </a:lnTo>
                  <a:lnTo>
                    <a:pt x="28" y="46"/>
                  </a:lnTo>
                  <a:lnTo>
                    <a:pt x="28" y="45"/>
                  </a:lnTo>
                  <a:lnTo>
                    <a:pt x="28" y="45"/>
                  </a:lnTo>
                  <a:lnTo>
                    <a:pt x="27" y="44"/>
                  </a:lnTo>
                  <a:lnTo>
                    <a:pt x="26" y="44"/>
                  </a:lnTo>
                  <a:lnTo>
                    <a:pt x="25" y="44"/>
                  </a:lnTo>
                  <a:lnTo>
                    <a:pt x="24" y="44"/>
                  </a:lnTo>
                  <a:lnTo>
                    <a:pt x="23" y="43"/>
                  </a:lnTo>
                  <a:lnTo>
                    <a:pt x="22" y="43"/>
                  </a:lnTo>
                  <a:lnTo>
                    <a:pt x="21" y="43"/>
                  </a:lnTo>
                  <a:lnTo>
                    <a:pt x="20" y="43"/>
                  </a:lnTo>
                  <a:lnTo>
                    <a:pt x="19" y="43"/>
                  </a:lnTo>
                  <a:lnTo>
                    <a:pt x="17" y="43"/>
                  </a:lnTo>
                  <a:lnTo>
                    <a:pt x="17" y="43"/>
                  </a:lnTo>
                  <a:lnTo>
                    <a:pt x="16" y="43"/>
                  </a:lnTo>
                  <a:lnTo>
                    <a:pt x="13" y="43"/>
                  </a:lnTo>
                  <a:lnTo>
                    <a:pt x="11" y="44"/>
                  </a:lnTo>
                  <a:lnTo>
                    <a:pt x="8" y="44"/>
                  </a:lnTo>
                  <a:lnTo>
                    <a:pt x="7" y="44"/>
                  </a:lnTo>
                  <a:lnTo>
                    <a:pt x="6" y="43"/>
                  </a:lnTo>
                  <a:lnTo>
                    <a:pt x="4" y="43"/>
                  </a:lnTo>
                  <a:lnTo>
                    <a:pt x="3" y="43"/>
                  </a:lnTo>
                  <a:lnTo>
                    <a:pt x="2" y="43"/>
                  </a:lnTo>
                  <a:lnTo>
                    <a:pt x="1" y="42"/>
                  </a:lnTo>
                  <a:lnTo>
                    <a:pt x="0" y="41"/>
                  </a:lnTo>
                  <a:lnTo>
                    <a:pt x="0" y="4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5" name="Freeform 99"/>
            <p:cNvSpPr>
              <a:spLocks/>
            </p:cNvSpPr>
            <p:nvPr/>
          </p:nvSpPr>
          <p:spPr bwMode="auto">
            <a:xfrm>
              <a:off x="899" y="2418"/>
              <a:ext cx="37" cy="37"/>
            </a:xfrm>
            <a:custGeom>
              <a:avLst/>
              <a:gdLst>
                <a:gd name="T0" fmla="*/ 0 w 37"/>
                <a:gd name="T1" fmla="*/ 5 h 37"/>
                <a:gd name="T2" fmla="*/ 2 w 37"/>
                <a:gd name="T3" fmla="*/ 8 h 37"/>
                <a:gd name="T4" fmla="*/ 5 w 37"/>
                <a:gd name="T5" fmla="*/ 9 h 37"/>
                <a:gd name="T6" fmla="*/ 8 w 37"/>
                <a:gd name="T7" fmla="*/ 9 h 37"/>
                <a:gd name="T8" fmla="*/ 11 w 37"/>
                <a:gd name="T9" fmla="*/ 10 h 37"/>
                <a:gd name="T10" fmla="*/ 14 w 37"/>
                <a:gd name="T11" fmla="*/ 11 h 37"/>
                <a:gd name="T12" fmla="*/ 15 w 37"/>
                <a:gd name="T13" fmla="*/ 13 h 37"/>
                <a:gd name="T14" fmla="*/ 17 w 37"/>
                <a:gd name="T15" fmla="*/ 15 h 37"/>
                <a:gd name="T16" fmla="*/ 17 w 37"/>
                <a:gd name="T17" fmla="*/ 18 h 37"/>
                <a:gd name="T18" fmla="*/ 18 w 37"/>
                <a:gd name="T19" fmla="*/ 21 h 37"/>
                <a:gd name="T20" fmla="*/ 20 w 37"/>
                <a:gd name="T21" fmla="*/ 21 h 37"/>
                <a:gd name="T22" fmla="*/ 22 w 37"/>
                <a:gd name="T23" fmla="*/ 22 h 37"/>
                <a:gd name="T24" fmla="*/ 25 w 37"/>
                <a:gd name="T25" fmla="*/ 22 h 37"/>
                <a:gd name="T26" fmla="*/ 27 w 37"/>
                <a:gd name="T27" fmla="*/ 22 h 37"/>
                <a:gd name="T28" fmla="*/ 27 w 37"/>
                <a:gd name="T29" fmla="*/ 24 h 37"/>
                <a:gd name="T30" fmla="*/ 27 w 37"/>
                <a:gd name="T31" fmla="*/ 27 h 37"/>
                <a:gd name="T32" fmla="*/ 27 w 37"/>
                <a:gd name="T33" fmla="*/ 29 h 37"/>
                <a:gd name="T34" fmla="*/ 27 w 37"/>
                <a:gd name="T35" fmla="*/ 32 h 37"/>
                <a:gd name="T36" fmla="*/ 27 w 37"/>
                <a:gd name="T37" fmla="*/ 34 h 37"/>
                <a:gd name="T38" fmla="*/ 28 w 37"/>
                <a:gd name="T39" fmla="*/ 36 h 37"/>
                <a:gd name="T40" fmla="*/ 31 w 37"/>
                <a:gd name="T41" fmla="*/ 35 h 37"/>
                <a:gd name="T42" fmla="*/ 33 w 37"/>
                <a:gd name="T43" fmla="*/ 35 h 37"/>
                <a:gd name="T44" fmla="*/ 35 w 37"/>
                <a:gd name="T45" fmla="*/ 34 h 37"/>
                <a:gd name="T46" fmla="*/ 36 w 37"/>
                <a:gd name="T47" fmla="*/ 32 h 37"/>
                <a:gd name="T48" fmla="*/ 36 w 37"/>
                <a:gd name="T49" fmla="*/ 29 h 37"/>
                <a:gd name="T50" fmla="*/ 36 w 37"/>
                <a:gd name="T51" fmla="*/ 25 h 37"/>
                <a:gd name="T52" fmla="*/ 34 w 37"/>
                <a:gd name="T53" fmla="*/ 22 h 37"/>
                <a:gd name="T54" fmla="*/ 33 w 37"/>
                <a:gd name="T55" fmla="*/ 20 h 37"/>
                <a:gd name="T56" fmla="*/ 31 w 37"/>
                <a:gd name="T57" fmla="*/ 18 h 37"/>
                <a:gd name="T58" fmla="*/ 30 w 37"/>
                <a:gd name="T59" fmla="*/ 15 h 37"/>
                <a:gd name="T60" fmla="*/ 29 w 37"/>
                <a:gd name="T61" fmla="*/ 12 h 37"/>
                <a:gd name="T62" fmla="*/ 27 w 37"/>
                <a:gd name="T63" fmla="*/ 9 h 37"/>
                <a:gd name="T64" fmla="*/ 26 w 37"/>
                <a:gd name="T65" fmla="*/ 9 h 37"/>
                <a:gd name="T66" fmla="*/ 23 w 37"/>
                <a:gd name="T67" fmla="*/ 9 h 37"/>
                <a:gd name="T68" fmla="*/ 21 w 37"/>
                <a:gd name="T69" fmla="*/ 10 h 37"/>
                <a:gd name="T70" fmla="*/ 20 w 37"/>
                <a:gd name="T71" fmla="*/ 12 h 37"/>
                <a:gd name="T72" fmla="*/ 19 w 37"/>
                <a:gd name="T73" fmla="*/ 11 h 37"/>
                <a:gd name="T74" fmla="*/ 18 w 37"/>
                <a:gd name="T75" fmla="*/ 9 h 37"/>
                <a:gd name="T76" fmla="*/ 15 w 37"/>
                <a:gd name="T77" fmla="*/ 5 h 37"/>
                <a:gd name="T78" fmla="*/ 13 w 37"/>
                <a:gd name="T79" fmla="*/ 3 h 37"/>
                <a:gd name="T80" fmla="*/ 10 w 37"/>
                <a:gd name="T81" fmla="*/ 1 h 37"/>
                <a:gd name="T82" fmla="*/ 7 w 37"/>
                <a:gd name="T83" fmla="*/ 0 h 37"/>
                <a:gd name="T84" fmla="*/ 4 w 37"/>
                <a:gd name="T85" fmla="*/ 0 h 37"/>
                <a:gd name="T86" fmla="*/ 2 w 37"/>
                <a:gd name="T8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 h="37">
                  <a:moveTo>
                    <a:pt x="1" y="3"/>
                  </a:moveTo>
                  <a:lnTo>
                    <a:pt x="0" y="4"/>
                  </a:lnTo>
                  <a:lnTo>
                    <a:pt x="0" y="5"/>
                  </a:lnTo>
                  <a:lnTo>
                    <a:pt x="0" y="6"/>
                  </a:lnTo>
                  <a:lnTo>
                    <a:pt x="1" y="7"/>
                  </a:lnTo>
                  <a:lnTo>
                    <a:pt x="2" y="8"/>
                  </a:lnTo>
                  <a:lnTo>
                    <a:pt x="3" y="8"/>
                  </a:lnTo>
                  <a:lnTo>
                    <a:pt x="3" y="9"/>
                  </a:lnTo>
                  <a:lnTo>
                    <a:pt x="5" y="9"/>
                  </a:lnTo>
                  <a:lnTo>
                    <a:pt x="6" y="9"/>
                  </a:lnTo>
                  <a:lnTo>
                    <a:pt x="7" y="9"/>
                  </a:lnTo>
                  <a:lnTo>
                    <a:pt x="8" y="9"/>
                  </a:lnTo>
                  <a:lnTo>
                    <a:pt x="9" y="10"/>
                  </a:lnTo>
                  <a:lnTo>
                    <a:pt x="10" y="10"/>
                  </a:lnTo>
                  <a:lnTo>
                    <a:pt x="11" y="10"/>
                  </a:lnTo>
                  <a:lnTo>
                    <a:pt x="12" y="11"/>
                  </a:lnTo>
                  <a:lnTo>
                    <a:pt x="13" y="11"/>
                  </a:lnTo>
                  <a:lnTo>
                    <a:pt x="14" y="11"/>
                  </a:lnTo>
                  <a:lnTo>
                    <a:pt x="14" y="12"/>
                  </a:lnTo>
                  <a:lnTo>
                    <a:pt x="15" y="12"/>
                  </a:lnTo>
                  <a:lnTo>
                    <a:pt x="15" y="13"/>
                  </a:lnTo>
                  <a:lnTo>
                    <a:pt x="16" y="14"/>
                  </a:lnTo>
                  <a:lnTo>
                    <a:pt x="16" y="15"/>
                  </a:lnTo>
                  <a:lnTo>
                    <a:pt x="17" y="15"/>
                  </a:lnTo>
                  <a:lnTo>
                    <a:pt x="17" y="16"/>
                  </a:lnTo>
                  <a:lnTo>
                    <a:pt x="17" y="17"/>
                  </a:lnTo>
                  <a:lnTo>
                    <a:pt x="17" y="18"/>
                  </a:lnTo>
                  <a:lnTo>
                    <a:pt x="17" y="19"/>
                  </a:lnTo>
                  <a:lnTo>
                    <a:pt x="17" y="20"/>
                  </a:lnTo>
                  <a:lnTo>
                    <a:pt x="18" y="21"/>
                  </a:lnTo>
                  <a:lnTo>
                    <a:pt x="19" y="21"/>
                  </a:lnTo>
                  <a:lnTo>
                    <a:pt x="19" y="21"/>
                  </a:lnTo>
                  <a:lnTo>
                    <a:pt x="20" y="21"/>
                  </a:lnTo>
                  <a:lnTo>
                    <a:pt x="21" y="21"/>
                  </a:lnTo>
                  <a:lnTo>
                    <a:pt x="21" y="22"/>
                  </a:lnTo>
                  <a:lnTo>
                    <a:pt x="22" y="22"/>
                  </a:lnTo>
                  <a:lnTo>
                    <a:pt x="23" y="22"/>
                  </a:lnTo>
                  <a:lnTo>
                    <a:pt x="24" y="22"/>
                  </a:lnTo>
                  <a:lnTo>
                    <a:pt x="25" y="22"/>
                  </a:lnTo>
                  <a:lnTo>
                    <a:pt x="26" y="21"/>
                  </a:lnTo>
                  <a:lnTo>
                    <a:pt x="27" y="21"/>
                  </a:lnTo>
                  <a:lnTo>
                    <a:pt x="27" y="22"/>
                  </a:lnTo>
                  <a:lnTo>
                    <a:pt x="27" y="22"/>
                  </a:lnTo>
                  <a:lnTo>
                    <a:pt x="27" y="23"/>
                  </a:lnTo>
                  <a:lnTo>
                    <a:pt x="27" y="24"/>
                  </a:lnTo>
                  <a:lnTo>
                    <a:pt x="27" y="25"/>
                  </a:lnTo>
                  <a:lnTo>
                    <a:pt x="27" y="26"/>
                  </a:lnTo>
                  <a:lnTo>
                    <a:pt x="27" y="27"/>
                  </a:lnTo>
                  <a:lnTo>
                    <a:pt x="27" y="27"/>
                  </a:lnTo>
                  <a:lnTo>
                    <a:pt x="27" y="28"/>
                  </a:lnTo>
                  <a:lnTo>
                    <a:pt x="27" y="29"/>
                  </a:lnTo>
                  <a:lnTo>
                    <a:pt x="27" y="30"/>
                  </a:lnTo>
                  <a:lnTo>
                    <a:pt x="27" y="31"/>
                  </a:lnTo>
                  <a:lnTo>
                    <a:pt x="27" y="32"/>
                  </a:lnTo>
                  <a:lnTo>
                    <a:pt x="27" y="33"/>
                  </a:lnTo>
                  <a:lnTo>
                    <a:pt x="27" y="33"/>
                  </a:lnTo>
                  <a:lnTo>
                    <a:pt x="27" y="34"/>
                  </a:lnTo>
                  <a:lnTo>
                    <a:pt x="27" y="35"/>
                  </a:lnTo>
                  <a:lnTo>
                    <a:pt x="28" y="35"/>
                  </a:lnTo>
                  <a:lnTo>
                    <a:pt x="28" y="36"/>
                  </a:lnTo>
                  <a:lnTo>
                    <a:pt x="29" y="36"/>
                  </a:lnTo>
                  <a:lnTo>
                    <a:pt x="30" y="35"/>
                  </a:lnTo>
                  <a:lnTo>
                    <a:pt x="31" y="35"/>
                  </a:lnTo>
                  <a:lnTo>
                    <a:pt x="32" y="35"/>
                  </a:lnTo>
                  <a:lnTo>
                    <a:pt x="33" y="35"/>
                  </a:lnTo>
                  <a:lnTo>
                    <a:pt x="33" y="35"/>
                  </a:lnTo>
                  <a:lnTo>
                    <a:pt x="34" y="35"/>
                  </a:lnTo>
                  <a:lnTo>
                    <a:pt x="34" y="34"/>
                  </a:lnTo>
                  <a:lnTo>
                    <a:pt x="35" y="34"/>
                  </a:lnTo>
                  <a:lnTo>
                    <a:pt x="35" y="33"/>
                  </a:lnTo>
                  <a:lnTo>
                    <a:pt x="35" y="33"/>
                  </a:lnTo>
                  <a:lnTo>
                    <a:pt x="36" y="32"/>
                  </a:lnTo>
                  <a:lnTo>
                    <a:pt x="36" y="31"/>
                  </a:lnTo>
                  <a:lnTo>
                    <a:pt x="36" y="30"/>
                  </a:lnTo>
                  <a:lnTo>
                    <a:pt x="36" y="29"/>
                  </a:lnTo>
                  <a:lnTo>
                    <a:pt x="36" y="27"/>
                  </a:lnTo>
                  <a:lnTo>
                    <a:pt x="36" y="27"/>
                  </a:lnTo>
                  <a:lnTo>
                    <a:pt x="36" y="25"/>
                  </a:lnTo>
                  <a:lnTo>
                    <a:pt x="35" y="24"/>
                  </a:lnTo>
                  <a:lnTo>
                    <a:pt x="35" y="23"/>
                  </a:lnTo>
                  <a:lnTo>
                    <a:pt x="34" y="22"/>
                  </a:lnTo>
                  <a:lnTo>
                    <a:pt x="34" y="21"/>
                  </a:lnTo>
                  <a:lnTo>
                    <a:pt x="33" y="21"/>
                  </a:lnTo>
                  <a:lnTo>
                    <a:pt x="33" y="20"/>
                  </a:lnTo>
                  <a:lnTo>
                    <a:pt x="33" y="19"/>
                  </a:lnTo>
                  <a:lnTo>
                    <a:pt x="32" y="18"/>
                  </a:lnTo>
                  <a:lnTo>
                    <a:pt x="31" y="18"/>
                  </a:lnTo>
                  <a:lnTo>
                    <a:pt x="31" y="17"/>
                  </a:lnTo>
                  <a:lnTo>
                    <a:pt x="31" y="16"/>
                  </a:lnTo>
                  <a:lnTo>
                    <a:pt x="30" y="15"/>
                  </a:lnTo>
                  <a:lnTo>
                    <a:pt x="30" y="15"/>
                  </a:lnTo>
                  <a:lnTo>
                    <a:pt x="30" y="13"/>
                  </a:lnTo>
                  <a:lnTo>
                    <a:pt x="29" y="12"/>
                  </a:lnTo>
                  <a:lnTo>
                    <a:pt x="29" y="11"/>
                  </a:lnTo>
                  <a:lnTo>
                    <a:pt x="28" y="10"/>
                  </a:lnTo>
                  <a:lnTo>
                    <a:pt x="27" y="9"/>
                  </a:lnTo>
                  <a:lnTo>
                    <a:pt x="27" y="9"/>
                  </a:lnTo>
                  <a:lnTo>
                    <a:pt x="27" y="9"/>
                  </a:lnTo>
                  <a:lnTo>
                    <a:pt x="26" y="9"/>
                  </a:lnTo>
                  <a:lnTo>
                    <a:pt x="25" y="9"/>
                  </a:lnTo>
                  <a:lnTo>
                    <a:pt x="24" y="9"/>
                  </a:lnTo>
                  <a:lnTo>
                    <a:pt x="23" y="9"/>
                  </a:lnTo>
                  <a:lnTo>
                    <a:pt x="22" y="9"/>
                  </a:lnTo>
                  <a:lnTo>
                    <a:pt x="21" y="9"/>
                  </a:lnTo>
                  <a:lnTo>
                    <a:pt x="21" y="10"/>
                  </a:lnTo>
                  <a:lnTo>
                    <a:pt x="21" y="11"/>
                  </a:lnTo>
                  <a:lnTo>
                    <a:pt x="21" y="12"/>
                  </a:lnTo>
                  <a:lnTo>
                    <a:pt x="20" y="12"/>
                  </a:lnTo>
                  <a:lnTo>
                    <a:pt x="20" y="13"/>
                  </a:lnTo>
                  <a:lnTo>
                    <a:pt x="19" y="12"/>
                  </a:lnTo>
                  <a:lnTo>
                    <a:pt x="19" y="11"/>
                  </a:lnTo>
                  <a:lnTo>
                    <a:pt x="19" y="10"/>
                  </a:lnTo>
                  <a:lnTo>
                    <a:pt x="18" y="9"/>
                  </a:lnTo>
                  <a:lnTo>
                    <a:pt x="18" y="9"/>
                  </a:lnTo>
                  <a:lnTo>
                    <a:pt x="17" y="8"/>
                  </a:lnTo>
                  <a:lnTo>
                    <a:pt x="16" y="6"/>
                  </a:lnTo>
                  <a:lnTo>
                    <a:pt x="15" y="5"/>
                  </a:lnTo>
                  <a:lnTo>
                    <a:pt x="15" y="4"/>
                  </a:lnTo>
                  <a:lnTo>
                    <a:pt x="14" y="3"/>
                  </a:lnTo>
                  <a:lnTo>
                    <a:pt x="13" y="3"/>
                  </a:lnTo>
                  <a:lnTo>
                    <a:pt x="12" y="2"/>
                  </a:lnTo>
                  <a:lnTo>
                    <a:pt x="11" y="2"/>
                  </a:lnTo>
                  <a:lnTo>
                    <a:pt x="10" y="1"/>
                  </a:lnTo>
                  <a:lnTo>
                    <a:pt x="9" y="0"/>
                  </a:lnTo>
                  <a:lnTo>
                    <a:pt x="9" y="0"/>
                  </a:lnTo>
                  <a:lnTo>
                    <a:pt x="7" y="0"/>
                  </a:lnTo>
                  <a:lnTo>
                    <a:pt x="6" y="0"/>
                  </a:lnTo>
                  <a:lnTo>
                    <a:pt x="5" y="0"/>
                  </a:lnTo>
                  <a:lnTo>
                    <a:pt x="4" y="0"/>
                  </a:lnTo>
                  <a:lnTo>
                    <a:pt x="3" y="1"/>
                  </a:lnTo>
                  <a:lnTo>
                    <a:pt x="3" y="2"/>
                  </a:lnTo>
                  <a:lnTo>
                    <a:pt x="2" y="2"/>
                  </a:lnTo>
                  <a:lnTo>
                    <a:pt x="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6" name="Freeform 100"/>
            <p:cNvSpPr>
              <a:spLocks/>
            </p:cNvSpPr>
            <p:nvPr/>
          </p:nvSpPr>
          <p:spPr bwMode="auto">
            <a:xfrm>
              <a:off x="923" y="2450"/>
              <a:ext cx="44" cy="51"/>
            </a:xfrm>
            <a:custGeom>
              <a:avLst/>
              <a:gdLst>
                <a:gd name="T0" fmla="*/ 2 w 44"/>
                <a:gd name="T1" fmla="*/ 11 h 51"/>
                <a:gd name="T2" fmla="*/ 4 w 44"/>
                <a:gd name="T3" fmla="*/ 21 h 51"/>
                <a:gd name="T4" fmla="*/ 5 w 44"/>
                <a:gd name="T5" fmla="*/ 23 h 51"/>
                <a:gd name="T6" fmla="*/ 7 w 44"/>
                <a:gd name="T7" fmla="*/ 24 h 51"/>
                <a:gd name="T8" fmla="*/ 8 w 44"/>
                <a:gd name="T9" fmla="*/ 27 h 51"/>
                <a:gd name="T10" fmla="*/ 8 w 44"/>
                <a:gd name="T11" fmla="*/ 32 h 51"/>
                <a:gd name="T12" fmla="*/ 7 w 44"/>
                <a:gd name="T13" fmla="*/ 37 h 51"/>
                <a:gd name="T14" fmla="*/ 7 w 44"/>
                <a:gd name="T15" fmla="*/ 42 h 51"/>
                <a:gd name="T16" fmla="*/ 7 w 44"/>
                <a:gd name="T17" fmla="*/ 45 h 51"/>
                <a:gd name="T18" fmla="*/ 10 w 44"/>
                <a:gd name="T19" fmla="*/ 45 h 51"/>
                <a:gd name="T20" fmla="*/ 11 w 44"/>
                <a:gd name="T21" fmla="*/ 41 h 51"/>
                <a:gd name="T22" fmla="*/ 12 w 44"/>
                <a:gd name="T23" fmla="*/ 38 h 51"/>
                <a:gd name="T24" fmla="*/ 14 w 44"/>
                <a:gd name="T25" fmla="*/ 37 h 51"/>
                <a:gd name="T26" fmla="*/ 15 w 44"/>
                <a:gd name="T27" fmla="*/ 35 h 51"/>
                <a:gd name="T28" fmla="*/ 17 w 44"/>
                <a:gd name="T29" fmla="*/ 32 h 51"/>
                <a:gd name="T30" fmla="*/ 18 w 44"/>
                <a:gd name="T31" fmla="*/ 30 h 51"/>
                <a:gd name="T32" fmla="*/ 23 w 44"/>
                <a:gd name="T33" fmla="*/ 29 h 51"/>
                <a:gd name="T34" fmla="*/ 27 w 44"/>
                <a:gd name="T35" fmla="*/ 29 h 51"/>
                <a:gd name="T36" fmla="*/ 32 w 44"/>
                <a:gd name="T37" fmla="*/ 29 h 51"/>
                <a:gd name="T38" fmla="*/ 35 w 44"/>
                <a:gd name="T39" fmla="*/ 30 h 51"/>
                <a:gd name="T40" fmla="*/ 38 w 44"/>
                <a:gd name="T41" fmla="*/ 31 h 51"/>
                <a:gd name="T42" fmla="*/ 39 w 44"/>
                <a:gd name="T43" fmla="*/ 33 h 51"/>
                <a:gd name="T44" fmla="*/ 39 w 44"/>
                <a:gd name="T45" fmla="*/ 36 h 51"/>
                <a:gd name="T46" fmla="*/ 40 w 44"/>
                <a:gd name="T47" fmla="*/ 38 h 51"/>
                <a:gd name="T48" fmla="*/ 42 w 44"/>
                <a:gd name="T49" fmla="*/ 41 h 51"/>
                <a:gd name="T50" fmla="*/ 43 w 44"/>
                <a:gd name="T51" fmla="*/ 45 h 51"/>
                <a:gd name="T52" fmla="*/ 41 w 44"/>
                <a:gd name="T53" fmla="*/ 46 h 51"/>
                <a:gd name="T54" fmla="*/ 39 w 44"/>
                <a:gd name="T55" fmla="*/ 46 h 51"/>
                <a:gd name="T56" fmla="*/ 39 w 44"/>
                <a:gd name="T57" fmla="*/ 42 h 51"/>
                <a:gd name="T58" fmla="*/ 39 w 44"/>
                <a:gd name="T59" fmla="*/ 40 h 51"/>
                <a:gd name="T60" fmla="*/ 36 w 44"/>
                <a:gd name="T61" fmla="*/ 38 h 51"/>
                <a:gd name="T62" fmla="*/ 33 w 44"/>
                <a:gd name="T63" fmla="*/ 37 h 51"/>
                <a:gd name="T64" fmla="*/ 31 w 44"/>
                <a:gd name="T65" fmla="*/ 37 h 51"/>
                <a:gd name="T66" fmla="*/ 28 w 44"/>
                <a:gd name="T67" fmla="*/ 38 h 51"/>
                <a:gd name="T68" fmla="*/ 28 w 44"/>
                <a:gd name="T69" fmla="*/ 35 h 51"/>
                <a:gd name="T70" fmla="*/ 26 w 44"/>
                <a:gd name="T71" fmla="*/ 33 h 51"/>
                <a:gd name="T72" fmla="*/ 25 w 44"/>
                <a:gd name="T73" fmla="*/ 34 h 51"/>
                <a:gd name="T74" fmla="*/ 21 w 44"/>
                <a:gd name="T75" fmla="*/ 38 h 51"/>
                <a:gd name="T76" fmla="*/ 18 w 44"/>
                <a:gd name="T77" fmla="*/ 41 h 51"/>
                <a:gd name="T78" fmla="*/ 16 w 44"/>
                <a:gd name="T79" fmla="*/ 44 h 51"/>
                <a:gd name="T80" fmla="*/ 13 w 44"/>
                <a:gd name="T81" fmla="*/ 46 h 51"/>
                <a:gd name="T82" fmla="*/ 12 w 44"/>
                <a:gd name="T83" fmla="*/ 49 h 51"/>
                <a:gd name="T84" fmla="*/ 10 w 44"/>
                <a:gd name="T85" fmla="*/ 49 h 51"/>
                <a:gd name="T86" fmla="*/ 7 w 44"/>
                <a:gd name="T87" fmla="*/ 50 h 51"/>
                <a:gd name="T88" fmla="*/ 4 w 44"/>
                <a:gd name="T89" fmla="*/ 49 h 51"/>
                <a:gd name="T90" fmla="*/ 3 w 44"/>
                <a:gd name="T91" fmla="*/ 48 h 51"/>
                <a:gd name="T92" fmla="*/ 3 w 44"/>
                <a:gd name="T93" fmla="*/ 46 h 51"/>
                <a:gd name="T94" fmla="*/ 4 w 44"/>
                <a:gd name="T95" fmla="*/ 46 h 51"/>
                <a:gd name="T96" fmla="*/ 4 w 44"/>
                <a:gd name="T97" fmla="*/ 42 h 51"/>
                <a:gd name="T98" fmla="*/ 4 w 44"/>
                <a:gd name="T99" fmla="*/ 39 h 51"/>
                <a:gd name="T100" fmla="*/ 4 w 44"/>
                <a:gd name="T101" fmla="*/ 37 h 51"/>
                <a:gd name="T102" fmla="*/ 4 w 44"/>
                <a:gd name="T103" fmla="*/ 33 h 51"/>
                <a:gd name="T104" fmla="*/ 4 w 44"/>
                <a:gd name="T105" fmla="*/ 30 h 51"/>
                <a:gd name="T106" fmla="*/ 5 w 44"/>
                <a:gd name="T107" fmla="*/ 28 h 51"/>
                <a:gd name="T108" fmla="*/ 6 w 44"/>
                <a:gd name="T109" fmla="*/ 25 h 51"/>
                <a:gd name="T110" fmla="*/ 4 w 44"/>
                <a:gd name="T111" fmla="*/ 25 h 51"/>
                <a:gd name="T112" fmla="*/ 1 w 44"/>
                <a:gd name="T113" fmla="*/ 25 h 51"/>
                <a:gd name="T114" fmla="*/ 0 w 44"/>
                <a:gd name="T115" fmla="*/ 22 h 51"/>
                <a:gd name="T116" fmla="*/ 0 w 44"/>
                <a:gd name="T117" fmla="*/ 17 h 51"/>
                <a:gd name="T118" fmla="*/ 0 w 44"/>
                <a:gd name="T119" fmla="*/ 11 h 51"/>
                <a:gd name="T120" fmla="*/ 1 w 44"/>
                <a:gd name="T121" fmla="*/ 5 h 51"/>
                <a:gd name="T122" fmla="*/ 1 w 44"/>
                <a:gd name="T123" fmla="*/ 2 h 51"/>
                <a:gd name="T124" fmla="*/ 2 w 44"/>
                <a:gd name="T12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 h="51">
                  <a:moveTo>
                    <a:pt x="2" y="0"/>
                  </a:moveTo>
                  <a:lnTo>
                    <a:pt x="2" y="6"/>
                  </a:lnTo>
                  <a:lnTo>
                    <a:pt x="2" y="11"/>
                  </a:lnTo>
                  <a:lnTo>
                    <a:pt x="3" y="15"/>
                  </a:lnTo>
                  <a:lnTo>
                    <a:pt x="4" y="18"/>
                  </a:lnTo>
                  <a:lnTo>
                    <a:pt x="4" y="21"/>
                  </a:lnTo>
                  <a:lnTo>
                    <a:pt x="4" y="21"/>
                  </a:lnTo>
                  <a:lnTo>
                    <a:pt x="4" y="22"/>
                  </a:lnTo>
                  <a:lnTo>
                    <a:pt x="5" y="23"/>
                  </a:lnTo>
                  <a:lnTo>
                    <a:pt x="6" y="23"/>
                  </a:lnTo>
                  <a:lnTo>
                    <a:pt x="6" y="24"/>
                  </a:lnTo>
                  <a:lnTo>
                    <a:pt x="7" y="24"/>
                  </a:lnTo>
                  <a:lnTo>
                    <a:pt x="8" y="25"/>
                  </a:lnTo>
                  <a:lnTo>
                    <a:pt x="8" y="26"/>
                  </a:lnTo>
                  <a:lnTo>
                    <a:pt x="8" y="27"/>
                  </a:lnTo>
                  <a:lnTo>
                    <a:pt x="8" y="29"/>
                  </a:lnTo>
                  <a:lnTo>
                    <a:pt x="8" y="30"/>
                  </a:lnTo>
                  <a:lnTo>
                    <a:pt x="8" y="32"/>
                  </a:lnTo>
                  <a:lnTo>
                    <a:pt x="8" y="34"/>
                  </a:lnTo>
                  <a:lnTo>
                    <a:pt x="7" y="35"/>
                  </a:lnTo>
                  <a:lnTo>
                    <a:pt x="7" y="37"/>
                  </a:lnTo>
                  <a:lnTo>
                    <a:pt x="7" y="38"/>
                  </a:lnTo>
                  <a:lnTo>
                    <a:pt x="7" y="40"/>
                  </a:lnTo>
                  <a:lnTo>
                    <a:pt x="7" y="42"/>
                  </a:lnTo>
                  <a:lnTo>
                    <a:pt x="7" y="43"/>
                  </a:lnTo>
                  <a:lnTo>
                    <a:pt x="7" y="44"/>
                  </a:lnTo>
                  <a:lnTo>
                    <a:pt x="7" y="45"/>
                  </a:lnTo>
                  <a:lnTo>
                    <a:pt x="8" y="46"/>
                  </a:lnTo>
                  <a:lnTo>
                    <a:pt x="9" y="45"/>
                  </a:lnTo>
                  <a:lnTo>
                    <a:pt x="10" y="45"/>
                  </a:lnTo>
                  <a:lnTo>
                    <a:pt x="11" y="43"/>
                  </a:lnTo>
                  <a:lnTo>
                    <a:pt x="11" y="42"/>
                  </a:lnTo>
                  <a:lnTo>
                    <a:pt x="11" y="41"/>
                  </a:lnTo>
                  <a:lnTo>
                    <a:pt x="11" y="40"/>
                  </a:lnTo>
                  <a:lnTo>
                    <a:pt x="12" y="39"/>
                  </a:lnTo>
                  <a:lnTo>
                    <a:pt x="12" y="38"/>
                  </a:lnTo>
                  <a:lnTo>
                    <a:pt x="13" y="38"/>
                  </a:lnTo>
                  <a:lnTo>
                    <a:pt x="14" y="38"/>
                  </a:lnTo>
                  <a:lnTo>
                    <a:pt x="14" y="37"/>
                  </a:lnTo>
                  <a:lnTo>
                    <a:pt x="14" y="36"/>
                  </a:lnTo>
                  <a:lnTo>
                    <a:pt x="15" y="36"/>
                  </a:lnTo>
                  <a:lnTo>
                    <a:pt x="15" y="35"/>
                  </a:lnTo>
                  <a:lnTo>
                    <a:pt x="16" y="34"/>
                  </a:lnTo>
                  <a:lnTo>
                    <a:pt x="16" y="33"/>
                  </a:lnTo>
                  <a:lnTo>
                    <a:pt x="17" y="32"/>
                  </a:lnTo>
                  <a:lnTo>
                    <a:pt x="17" y="31"/>
                  </a:lnTo>
                  <a:lnTo>
                    <a:pt x="18" y="30"/>
                  </a:lnTo>
                  <a:lnTo>
                    <a:pt x="18" y="30"/>
                  </a:lnTo>
                  <a:lnTo>
                    <a:pt x="20" y="29"/>
                  </a:lnTo>
                  <a:lnTo>
                    <a:pt x="21" y="29"/>
                  </a:lnTo>
                  <a:lnTo>
                    <a:pt x="23" y="29"/>
                  </a:lnTo>
                  <a:lnTo>
                    <a:pt x="24" y="29"/>
                  </a:lnTo>
                  <a:lnTo>
                    <a:pt x="25" y="29"/>
                  </a:lnTo>
                  <a:lnTo>
                    <a:pt x="27" y="29"/>
                  </a:lnTo>
                  <a:lnTo>
                    <a:pt x="29" y="29"/>
                  </a:lnTo>
                  <a:lnTo>
                    <a:pt x="30" y="29"/>
                  </a:lnTo>
                  <a:lnTo>
                    <a:pt x="32" y="29"/>
                  </a:lnTo>
                  <a:lnTo>
                    <a:pt x="33" y="29"/>
                  </a:lnTo>
                  <a:lnTo>
                    <a:pt x="34" y="30"/>
                  </a:lnTo>
                  <a:lnTo>
                    <a:pt x="35" y="30"/>
                  </a:lnTo>
                  <a:lnTo>
                    <a:pt x="37" y="30"/>
                  </a:lnTo>
                  <a:lnTo>
                    <a:pt x="37" y="31"/>
                  </a:lnTo>
                  <a:lnTo>
                    <a:pt x="38" y="31"/>
                  </a:lnTo>
                  <a:lnTo>
                    <a:pt x="38" y="32"/>
                  </a:lnTo>
                  <a:lnTo>
                    <a:pt x="39" y="32"/>
                  </a:lnTo>
                  <a:lnTo>
                    <a:pt x="39" y="33"/>
                  </a:lnTo>
                  <a:lnTo>
                    <a:pt x="39" y="34"/>
                  </a:lnTo>
                  <a:lnTo>
                    <a:pt x="39" y="35"/>
                  </a:lnTo>
                  <a:lnTo>
                    <a:pt x="39" y="36"/>
                  </a:lnTo>
                  <a:lnTo>
                    <a:pt x="39" y="37"/>
                  </a:lnTo>
                  <a:lnTo>
                    <a:pt x="40" y="38"/>
                  </a:lnTo>
                  <a:lnTo>
                    <a:pt x="40" y="38"/>
                  </a:lnTo>
                  <a:lnTo>
                    <a:pt x="40" y="39"/>
                  </a:lnTo>
                  <a:lnTo>
                    <a:pt x="41" y="40"/>
                  </a:lnTo>
                  <a:lnTo>
                    <a:pt x="42" y="41"/>
                  </a:lnTo>
                  <a:lnTo>
                    <a:pt x="43" y="43"/>
                  </a:lnTo>
                  <a:lnTo>
                    <a:pt x="43" y="44"/>
                  </a:lnTo>
                  <a:lnTo>
                    <a:pt x="43" y="45"/>
                  </a:lnTo>
                  <a:lnTo>
                    <a:pt x="42" y="46"/>
                  </a:lnTo>
                  <a:lnTo>
                    <a:pt x="41" y="46"/>
                  </a:lnTo>
                  <a:lnTo>
                    <a:pt x="41" y="46"/>
                  </a:lnTo>
                  <a:lnTo>
                    <a:pt x="40" y="46"/>
                  </a:lnTo>
                  <a:lnTo>
                    <a:pt x="40" y="46"/>
                  </a:lnTo>
                  <a:lnTo>
                    <a:pt x="39" y="46"/>
                  </a:lnTo>
                  <a:lnTo>
                    <a:pt x="39" y="45"/>
                  </a:lnTo>
                  <a:lnTo>
                    <a:pt x="39" y="43"/>
                  </a:lnTo>
                  <a:lnTo>
                    <a:pt x="39" y="42"/>
                  </a:lnTo>
                  <a:lnTo>
                    <a:pt x="39" y="41"/>
                  </a:lnTo>
                  <a:lnTo>
                    <a:pt x="39" y="41"/>
                  </a:lnTo>
                  <a:lnTo>
                    <a:pt x="39" y="40"/>
                  </a:lnTo>
                  <a:lnTo>
                    <a:pt x="38" y="39"/>
                  </a:lnTo>
                  <a:lnTo>
                    <a:pt x="37" y="38"/>
                  </a:lnTo>
                  <a:lnTo>
                    <a:pt x="36" y="38"/>
                  </a:lnTo>
                  <a:lnTo>
                    <a:pt x="35" y="38"/>
                  </a:lnTo>
                  <a:lnTo>
                    <a:pt x="34" y="37"/>
                  </a:lnTo>
                  <a:lnTo>
                    <a:pt x="33" y="37"/>
                  </a:lnTo>
                  <a:lnTo>
                    <a:pt x="32" y="37"/>
                  </a:lnTo>
                  <a:lnTo>
                    <a:pt x="32" y="37"/>
                  </a:lnTo>
                  <a:lnTo>
                    <a:pt x="31" y="37"/>
                  </a:lnTo>
                  <a:lnTo>
                    <a:pt x="30" y="37"/>
                  </a:lnTo>
                  <a:lnTo>
                    <a:pt x="29" y="38"/>
                  </a:lnTo>
                  <a:lnTo>
                    <a:pt x="28" y="38"/>
                  </a:lnTo>
                  <a:lnTo>
                    <a:pt x="28" y="37"/>
                  </a:lnTo>
                  <a:lnTo>
                    <a:pt x="28" y="36"/>
                  </a:lnTo>
                  <a:lnTo>
                    <a:pt x="28" y="35"/>
                  </a:lnTo>
                  <a:lnTo>
                    <a:pt x="27" y="34"/>
                  </a:lnTo>
                  <a:lnTo>
                    <a:pt x="27" y="33"/>
                  </a:lnTo>
                  <a:lnTo>
                    <a:pt x="26" y="33"/>
                  </a:lnTo>
                  <a:lnTo>
                    <a:pt x="26" y="32"/>
                  </a:lnTo>
                  <a:lnTo>
                    <a:pt x="25" y="33"/>
                  </a:lnTo>
                  <a:lnTo>
                    <a:pt x="25" y="34"/>
                  </a:lnTo>
                  <a:lnTo>
                    <a:pt x="24" y="36"/>
                  </a:lnTo>
                  <a:lnTo>
                    <a:pt x="22" y="38"/>
                  </a:lnTo>
                  <a:lnTo>
                    <a:pt x="21" y="38"/>
                  </a:lnTo>
                  <a:lnTo>
                    <a:pt x="20" y="39"/>
                  </a:lnTo>
                  <a:lnTo>
                    <a:pt x="19" y="40"/>
                  </a:lnTo>
                  <a:lnTo>
                    <a:pt x="18" y="41"/>
                  </a:lnTo>
                  <a:lnTo>
                    <a:pt x="18" y="42"/>
                  </a:lnTo>
                  <a:lnTo>
                    <a:pt x="17" y="43"/>
                  </a:lnTo>
                  <a:lnTo>
                    <a:pt x="16" y="44"/>
                  </a:lnTo>
                  <a:lnTo>
                    <a:pt x="15" y="45"/>
                  </a:lnTo>
                  <a:lnTo>
                    <a:pt x="14" y="46"/>
                  </a:lnTo>
                  <a:lnTo>
                    <a:pt x="13" y="46"/>
                  </a:lnTo>
                  <a:lnTo>
                    <a:pt x="13" y="47"/>
                  </a:lnTo>
                  <a:lnTo>
                    <a:pt x="12" y="48"/>
                  </a:lnTo>
                  <a:lnTo>
                    <a:pt x="12" y="49"/>
                  </a:lnTo>
                  <a:lnTo>
                    <a:pt x="11" y="49"/>
                  </a:lnTo>
                  <a:lnTo>
                    <a:pt x="11" y="49"/>
                  </a:lnTo>
                  <a:lnTo>
                    <a:pt x="10" y="49"/>
                  </a:lnTo>
                  <a:lnTo>
                    <a:pt x="9" y="49"/>
                  </a:lnTo>
                  <a:lnTo>
                    <a:pt x="8" y="50"/>
                  </a:lnTo>
                  <a:lnTo>
                    <a:pt x="7" y="50"/>
                  </a:lnTo>
                  <a:lnTo>
                    <a:pt x="6" y="50"/>
                  </a:lnTo>
                  <a:lnTo>
                    <a:pt x="5" y="50"/>
                  </a:lnTo>
                  <a:lnTo>
                    <a:pt x="4" y="49"/>
                  </a:lnTo>
                  <a:lnTo>
                    <a:pt x="4" y="49"/>
                  </a:lnTo>
                  <a:lnTo>
                    <a:pt x="3" y="49"/>
                  </a:lnTo>
                  <a:lnTo>
                    <a:pt x="3" y="48"/>
                  </a:lnTo>
                  <a:lnTo>
                    <a:pt x="2" y="47"/>
                  </a:lnTo>
                  <a:lnTo>
                    <a:pt x="2" y="46"/>
                  </a:lnTo>
                  <a:lnTo>
                    <a:pt x="3" y="46"/>
                  </a:lnTo>
                  <a:lnTo>
                    <a:pt x="4" y="46"/>
                  </a:lnTo>
                  <a:lnTo>
                    <a:pt x="4" y="46"/>
                  </a:lnTo>
                  <a:lnTo>
                    <a:pt x="4" y="46"/>
                  </a:lnTo>
                  <a:lnTo>
                    <a:pt x="4" y="45"/>
                  </a:lnTo>
                  <a:lnTo>
                    <a:pt x="4" y="44"/>
                  </a:lnTo>
                  <a:lnTo>
                    <a:pt x="4" y="42"/>
                  </a:lnTo>
                  <a:lnTo>
                    <a:pt x="4" y="41"/>
                  </a:lnTo>
                  <a:lnTo>
                    <a:pt x="4" y="40"/>
                  </a:lnTo>
                  <a:lnTo>
                    <a:pt x="4" y="39"/>
                  </a:lnTo>
                  <a:lnTo>
                    <a:pt x="4" y="38"/>
                  </a:lnTo>
                  <a:lnTo>
                    <a:pt x="4" y="38"/>
                  </a:lnTo>
                  <a:lnTo>
                    <a:pt x="4" y="37"/>
                  </a:lnTo>
                  <a:lnTo>
                    <a:pt x="4" y="35"/>
                  </a:lnTo>
                  <a:lnTo>
                    <a:pt x="4" y="34"/>
                  </a:lnTo>
                  <a:lnTo>
                    <a:pt x="4" y="33"/>
                  </a:lnTo>
                  <a:lnTo>
                    <a:pt x="4" y="32"/>
                  </a:lnTo>
                  <a:lnTo>
                    <a:pt x="4" y="31"/>
                  </a:lnTo>
                  <a:lnTo>
                    <a:pt x="4" y="30"/>
                  </a:lnTo>
                  <a:lnTo>
                    <a:pt x="4" y="29"/>
                  </a:lnTo>
                  <a:lnTo>
                    <a:pt x="4" y="29"/>
                  </a:lnTo>
                  <a:lnTo>
                    <a:pt x="5" y="28"/>
                  </a:lnTo>
                  <a:lnTo>
                    <a:pt x="6" y="27"/>
                  </a:lnTo>
                  <a:lnTo>
                    <a:pt x="6" y="26"/>
                  </a:lnTo>
                  <a:lnTo>
                    <a:pt x="6" y="25"/>
                  </a:lnTo>
                  <a:lnTo>
                    <a:pt x="5" y="25"/>
                  </a:lnTo>
                  <a:lnTo>
                    <a:pt x="4" y="25"/>
                  </a:lnTo>
                  <a:lnTo>
                    <a:pt x="4" y="25"/>
                  </a:lnTo>
                  <a:lnTo>
                    <a:pt x="3" y="25"/>
                  </a:lnTo>
                  <a:lnTo>
                    <a:pt x="2" y="25"/>
                  </a:lnTo>
                  <a:lnTo>
                    <a:pt x="1" y="25"/>
                  </a:lnTo>
                  <a:lnTo>
                    <a:pt x="0" y="25"/>
                  </a:lnTo>
                  <a:lnTo>
                    <a:pt x="0" y="24"/>
                  </a:lnTo>
                  <a:lnTo>
                    <a:pt x="0" y="22"/>
                  </a:lnTo>
                  <a:lnTo>
                    <a:pt x="0" y="21"/>
                  </a:lnTo>
                  <a:lnTo>
                    <a:pt x="0" y="19"/>
                  </a:lnTo>
                  <a:lnTo>
                    <a:pt x="0" y="17"/>
                  </a:lnTo>
                  <a:lnTo>
                    <a:pt x="0" y="15"/>
                  </a:lnTo>
                  <a:lnTo>
                    <a:pt x="0" y="13"/>
                  </a:lnTo>
                  <a:lnTo>
                    <a:pt x="0" y="11"/>
                  </a:lnTo>
                  <a:lnTo>
                    <a:pt x="1" y="9"/>
                  </a:lnTo>
                  <a:lnTo>
                    <a:pt x="1" y="7"/>
                  </a:lnTo>
                  <a:lnTo>
                    <a:pt x="1" y="5"/>
                  </a:lnTo>
                  <a:lnTo>
                    <a:pt x="1" y="4"/>
                  </a:lnTo>
                  <a:lnTo>
                    <a:pt x="1" y="3"/>
                  </a:lnTo>
                  <a:lnTo>
                    <a:pt x="1" y="2"/>
                  </a:lnTo>
                  <a:lnTo>
                    <a:pt x="1" y="1"/>
                  </a:lnTo>
                  <a:lnTo>
                    <a:pt x="1" y="0"/>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7" name="Freeform 101"/>
            <p:cNvSpPr>
              <a:spLocks/>
            </p:cNvSpPr>
            <p:nvPr/>
          </p:nvSpPr>
          <p:spPr bwMode="auto">
            <a:xfrm>
              <a:off x="952" y="2507"/>
              <a:ext cx="12" cy="4"/>
            </a:xfrm>
            <a:custGeom>
              <a:avLst/>
              <a:gdLst>
                <a:gd name="T0" fmla="*/ 1 w 12"/>
                <a:gd name="T1" fmla="*/ 1 h 4"/>
                <a:gd name="T2" fmla="*/ 1 w 12"/>
                <a:gd name="T3" fmla="*/ 1 h 4"/>
                <a:gd name="T4" fmla="*/ 1 w 12"/>
                <a:gd name="T5" fmla="*/ 1 h 4"/>
                <a:gd name="T6" fmla="*/ 2 w 12"/>
                <a:gd name="T7" fmla="*/ 1 h 4"/>
                <a:gd name="T8" fmla="*/ 3 w 12"/>
                <a:gd name="T9" fmla="*/ 1 h 4"/>
                <a:gd name="T10" fmla="*/ 3 w 12"/>
                <a:gd name="T11" fmla="*/ 1 h 4"/>
                <a:gd name="T12" fmla="*/ 5 w 12"/>
                <a:gd name="T13" fmla="*/ 1 h 4"/>
                <a:gd name="T14" fmla="*/ 6 w 12"/>
                <a:gd name="T15" fmla="*/ 1 h 4"/>
                <a:gd name="T16" fmla="*/ 7 w 12"/>
                <a:gd name="T17" fmla="*/ 1 h 4"/>
                <a:gd name="T18" fmla="*/ 8 w 12"/>
                <a:gd name="T19" fmla="*/ 1 h 4"/>
                <a:gd name="T20" fmla="*/ 8 w 12"/>
                <a:gd name="T21" fmla="*/ 2 h 4"/>
                <a:gd name="T22" fmla="*/ 9 w 12"/>
                <a:gd name="T23" fmla="*/ 2 h 4"/>
                <a:gd name="T24" fmla="*/ 10 w 12"/>
                <a:gd name="T25" fmla="*/ 2 h 4"/>
                <a:gd name="T26" fmla="*/ 10 w 12"/>
                <a:gd name="T27" fmla="*/ 2 h 4"/>
                <a:gd name="T28" fmla="*/ 10 w 12"/>
                <a:gd name="T29" fmla="*/ 1 h 4"/>
                <a:gd name="T30" fmla="*/ 10 w 12"/>
                <a:gd name="T31" fmla="*/ 1 h 4"/>
                <a:gd name="T32" fmla="*/ 10 w 12"/>
                <a:gd name="T33" fmla="*/ 1 h 4"/>
                <a:gd name="T34" fmla="*/ 10 w 12"/>
                <a:gd name="T35" fmla="*/ 0 h 4"/>
                <a:gd name="T36" fmla="*/ 10 w 12"/>
                <a:gd name="T37" fmla="*/ 0 h 4"/>
                <a:gd name="T38" fmla="*/ 10 w 12"/>
                <a:gd name="T39" fmla="*/ 0 h 4"/>
                <a:gd name="T40" fmla="*/ 11 w 12"/>
                <a:gd name="T41" fmla="*/ 1 h 4"/>
                <a:gd name="T42" fmla="*/ 11 w 12"/>
                <a:gd name="T43" fmla="*/ 1 h 4"/>
                <a:gd name="T44" fmla="*/ 11 w 12"/>
                <a:gd name="T45" fmla="*/ 2 h 4"/>
                <a:gd name="T46" fmla="*/ 11 w 12"/>
                <a:gd name="T47" fmla="*/ 2 h 4"/>
                <a:gd name="T48" fmla="*/ 10 w 12"/>
                <a:gd name="T49" fmla="*/ 2 h 4"/>
                <a:gd name="T50" fmla="*/ 10 w 12"/>
                <a:gd name="T51" fmla="*/ 3 h 4"/>
                <a:gd name="T52" fmla="*/ 9 w 12"/>
                <a:gd name="T53" fmla="*/ 3 h 4"/>
                <a:gd name="T54" fmla="*/ 8 w 12"/>
                <a:gd name="T55" fmla="*/ 3 h 4"/>
                <a:gd name="T56" fmla="*/ 8 w 12"/>
                <a:gd name="T57" fmla="*/ 3 h 4"/>
                <a:gd name="T58" fmla="*/ 7 w 12"/>
                <a:gd name="T59" fmla="*/ 3 h 4"/>
                <a:gd name="T60" fmla="*/ 6 w 12"/>
                <a:gd name="T61" fmla="*/ 3 h 4"/>
                <a:gd name="T62" fmla="*/ 5 w 12"/>
                <a:gd name="T63" fmla="*/ 3 h 4"/>
                <a:gd name="T64" fmla="*/ 5 w 12"/>
                <a:gd name="T65" fmla="*/ 3 h 4"/>
                <a:gd name="T66" fmla="*/ 3 w 12"/>
                <a:gd name="T67" fmla="*/ 3 h 4"/>
                <a:gd name="T68" fmla="*/ 3 w 12"/>
                <a:gd name="T69" fmla="*/ 3 h 4"/>
                <a:gd name="T70" fmla="*/ 2 w 12"/>
                <a:gd name="T71" fmla="*/ 3 h 4"/>
                <a:gd name="T72" fmla="*/ 1 w 12"/>
                <a:gd name="T73" fmla="*/ 3 h 4"/>
                <a:gd name="T74" fmla="*/ 1 w 12"/>
                <a:gd name="T75" fmla="*/ 2 h 4"/>
                <a:gd name="T76" fmla="*/ 1 w 12"/>
                <a:gd name="T77" fmla="*/ 2 h 4"/>
                <a:gd name="T78" fmla="*/ 0 w 12"/>
                <a:gd name="T79" fmla="*/ 2 h 4"/>
                <a:gd name="T80" fmla="*/ 0 w 12"/>
                <a:gd name="T81" fmla="*/ 2 h 4"/>
                <a:gd name="T82" fmla="*/ 0 w 12"/>
                <a:gd name="T83" fmla="*/ 1 h 4"/>
                <a:gd name="T84" fmla="*/ 1 w 12"/>
                <a:gd name="T8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 h="4">
                  <a:moveTo>
                    <a:pt x="1" y="1"/>
                  </a:moveTo>
                  <a:lnTo>
                    <a:pt x="1" y="1"/>
                  </a:lnTo>
                  <a:lnTo>
                    <a:pt x="1" y="1"/>
                  </a:lnTo>
                  <a:lnTo>
                    <a:pt x="2" y="1"/>
                  </a:lnTo>
                  <a:lnTo>
                    <a:pt x="3" y="1"/>
                  </a:lnTo>
                  <a:lnTo>
                    <a:pt x="3" y="1"/>
                  </a:lnTo>
                  <a:lnTo>
                    <a:pt x="5" y="1"/>
                  </a:lnTo>
                  <a:lnTo>
                    <a:pt x="6" y="1"/>
                  </a:lnTo>
                  <a:lnTo>
                    <a:pt x="7" y="1"/>
                  </a:lnTo>
                  <a:lnTo>
                    <a:pt x="8" y="1"/>
                  </a:lnTo>
                  <a:lnTo>
                    <a:pt x="8" y="2"/>
                  </a:lnTo>
                  <a:lnTo>
                    <a:pt x="9" y="2"/>
                  </a:lnTo>
                  <a:lnTo>
                    <a:pt x="10" y="2"/>
                  </a:lnTo>
                  <a:lnTo>
                    <a:pt x="10" y="2"/>
                  </a:lnTo>
                  <a:lnTo>
                    <a:pt x="10" y="1"/>
                  </a:lnTo>
                  <a:lnTo>
                    <a:pt x="10" y="1"/>
                  </a:lnTo>
                  <a:lnTo>
                    <a:pt x="10" y="1"/>
                  </a:lnTo>
                  <a:lnTo>
                    <a:pt x="10" y="0"/>
                  </a:lnTo>
                  <a:lnTo>
                    <a:pt x="10" y="0"/>
                  </a:lnTo>
                  <a:lnTo>
                    <a:pt x="10" y="0"/>
                  </a:lnTo>
                  <a:lnTo>
                    <a:pt x="11" y="1"/>
                  </a:lnTo>
                  <a:lnTo>
                    <a:pt x="11" y="1"/>
                  </a:lnTo>
                  <a:lnTo>
                    <a:pt x="11" y="2"/>
                  </a:lnTo>
                  <a:lnTo>
                    <a:pt x="11" y="2"/>
                  </a:lnTo>
                  <a:lnTo>
                    <a:pt x="10" y="2"/>
                  </a:lnTo>
                  <a:lnTo>
                    <a:pt x="10" y="3"/>
                  </a:lnTo>
                  <a:lnTo>
                    <a:pt x="9" y="3"/>
                  </a:lnTo>
                  <a:lnTo>
                    <a:pt x="8" y="3"/>
                  </a:lnTo>
                  <a:lnTo>
                    <a:pt x="8" y="3"/>
                  </a:lnTo>
                  <a:lnTo>
                    <a:pt x="7" y="3"/>
                  </a:lnTo>
                  <a:lnTo>
                    <a:pt x="6" y="3"/>
                  </a:lnTo>
                  <a:lnTo>
                    <a:pt x="5" y="3"/>
                  </a:lnTo>
                  <a:lnTo>
                    <a:pt x="5" y="3"/>
                  </a:lnTo>
                  <a:lnTo>
                    <a:pt x="3" y="3"/>
                  </a:lnTo>
                  <a:lnTo>
                    <a:pt x="3" y="3"/>
                  </a:lnTo>
                  <a:lnTo>
                    <a:pt x="2" y="3"/>
                  </a:lnTo>
                  <a:lnTo>
                    <a:pt x="1" y="3"/>
                  </a:lnTo>
                  <a:lnTo>
                    <a:pt x="1" y="2"/>
                  </a:lnTo>
                  <a:lnTo>
                    <a:pt x="1" y="2"/>
                  </a:lnTo>
                  <a:lnTo>
                    <a:pt x="0" y="2"/>
                  </a:lnTo>
                  <a:lnTo>
                    <a:pt x="0" y="2"/>
                  </a:lnTo>
                  <a:lnTo>
                    <a:pt x="0"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8" name="Freeform 102"/>
            <p:cNvSpPr>
              <a:spLocks/>
            </p:cNvSpPr>
            <p:nvPr/>
          </p:nvSpPr>
          <p:spPr bwMode="auto">
            <a:xfrm>
              <a:off x="939" y="2536"/>
              <a:ext cx="11" cy="8"/>
            </a:xfrm>
            <a:custGeom>
              <a:avLst/>
              <a:gdLst>
                <a:gd name="T0" fmla="*/ 1 w 11"/>
                <a:gd name="T1" fmla="*/ 0 h 8"/>
                <a:gd name="T2" fmla="*/ 3 w 11"/>
                <a:gd name="T3" fmla="*/ 0 h 8"/>
                <a:gd name="T4" fmla="*/ 3 w 11"/>
                <a:gd name="T5" fmla="*/ 1 h 8"/>
                <a:gd name="T6" fmla="*/ 4 w 11"/>
                <a:gd name="T7" fmla="*/ 1 h 8"/>
                <a:gd name="T8" fmla="*/ 5 w 11"/>
                <a:gd name="T9" fmla="*/ 1 h 8"/>
                <a:gd name="T10" fmla="*/ 5 w 11"/>
                <a:gd name="T11" fmla="*/ 1 h 8"/>
                <a:gd name="T12" fmla="*/ 6 w 11"/>
                <a:gd name="T13" fmla="*/ 1 h 8"/>
                <a:gd name="T14" fmla="*/ 6 w 11"/>
                <a:gd name="T15" fmla="*/ 1 h 8"/>
                <a:gd name="T16" fmla="*/ 6 w 11"/>
                <a:gd name="T17" fmla="*/ 2 h 8"/>
                <a:gd name="T18" fmla="*/ 7 w 11"/>
                <a:gd name="T19" fmla="*/ 2 h 8"/>
                <a:gd name="T20" fmla="*/ 8 w 11"/>
                <a:gd name="T21" fmla="*/ 2 h 8"/>
                <a:gd name="T22" fmla="*/ 8 w 11"/>
                <a:gd name="T23" fmla="*/ 1 h 8"/>
                <a:gd name="T24" fmla="*/ 8 w 11"/>
                <a:gd name="T25" fmla="*/ 1 h 8"/>
                <a:gd name="T26" fmla="*/ 8 w 11"/>
                <a:gd name="T27" fmla="*/ 0 h 8"/>
                <a:gd name="T28" fmla="*/ 9 w 11"/>
                <a:gd name="T29" fmla="*/ 0 h 8"/>
                <a:gd name="T30" fmla="*/ 9 w 11"/>
                <a:gd name="T31" fmla="*/ 1 h 8"/>
                <a:gd name="T32" fmla="*/ 9 w 11"/>
                <a:gd name="T33" fmla="*/ 1 h 8"/>
                <a:gd name="T34" fmla="*/ 9 w 11"/>
                <a:gd name="T35" fmla="*/ 2 h 8"/>
                <a:gd name="T36" fmla="*/ 9 w 11"/>
                <a:gd name="T37" fmla="*/ 2 h 8"/>
                <a:gd name="T38" fmla="*/ 9 w 11"/>
                <a:gd name="T39" fmla="*/ 3 h 8"/>
                <a:gd name="T40" fmla="*/ 9 w 11"/>
                <a:gd name="T41" fmla="*/ 3 h 8"/>
                <a:gd name="T42" fmla="*/ 9 w 11"/>
                <a:gd name="T43" fmla="*/ 4 h 8"/>
                <a:gd name="T44" fmla="*/ 9 w 11"/>
                <a:gd name="T45" fmla="*/ 5 h 8"/>
                <a:gd name="T46" fmla="*/ 10 w 11"/>
                <a:gd name="T47" fmla="*/ 6 h 8"/>
                <a:gd name="T48" fmla="*/ 10 w 11"/>
                <a:gd name="T49" fmla="*/ 6 h 8"/>
                <a:gd name="T50" fmla="*/ 9 w 11"/>
                <a:gd name="T51" fmla="*/ 6 h 8"/>
                <a:gd name="T52" fmla="*/ 9 w 11"/>
                <a:gd name="T53" fmla="*/ 7 h 8"/>
                <a:gd name="T54" fmla="*/ 9 w 11"/>
                <a:gd name="T55" fmla="*/ 7 h 8"/>
                <a:gd name="T56" fmla="*/ 8 w 11"/>
                <a:gd name="T57" fmla="*/ 7 h 8"/>
                <a:gd name="T58" fmla="*/ 8 w 11"/>
                <a:gd name="T59" fmla="*/ 6 h 8"/>
                <a:gd name="T60" fmla="*/ 8 w 11"/>
                <a:gd name="T61" fmla="*/ 6 h 8"/>
                <a:gd name="T62" fmla="*/ 7 w 11"/>
                <a:gd name="T63" fmla="*/ 6 h 8"/>
                <a:gd name="T64" fmla="*/ 6 w 11"/>
                <a:gd name="T65" fmla="*/ 5 h 8"/>
                <a:gd name="T66" fmla="*/ 6 w 11"/>
                <a:gd name="T67" fmla="*/ 5 h 8"/>
                <a:gd name="T68" fmla="*/ 5 w 11"/>
                <a:gd name="T69" fmla="*/ 5 h 8"/>
                <a:gd name="T70" fmla="*/ 4 w 11"/>
                <a:gd name="T71" fmla="*/ 5 h 8"/>
                <a:gd name="T72" fmla="*/ 4 w 11"/>
                <a:gd name="T73" fmla="*/ 5 h 8"/>
                <a:gd name="T74" fmla="*/ 4 w 11"/>
                <a:gd name="T75" fmla="*/ 5 h 8"/>
                <a:gd name="T76" fmla="*/ 4 w 11"/>
                <a:gd name="T77" fmla="*/ 4 h 8"/>
                <a:gd name="T78" fmla="*/ 4 w 11"/>
                <a:gd name="T79" fmla="*/ 4 h 8"/>
                <a:gd name="T80" fmla="*/ 3 w 11"/>
                <a:gd name="T81" fmla="*/ 3 h 8"/>
                <a:gd name="T82" fmla="*/ 3 w 11"/>
                <a:gd name="T83" fmla="*/ 3 h 8"/>
                <a:gd name="T84" fmla="*/ 3 w 11"/>
                <a:gd name="T85" fmla="*/ 3 h 8"/>
                <a:gd name="T86" fmla="*/ 2 w 11"/>
                <a:gd name="T87" fmla="*/ 2 h 8"/>
                <a:gd name="T88" fmla="*/ 1 w 11"/>
                <a:gd name="T89" fmla="*/ 2 h 8"/>
                <a:gd name="T90" fmla="*/ 1 w 11"/>
                <a:gd name="T91" fmla="*/ 2 h 8"/>
                <a:gd name="T92" fmla="*/ 0 w 11"/>
                <a:gd name="T93" fmla="*/ 2 h 8"/>
                <a:gd name="T94" fmla="*/ 0 w 11"/>
                <a:gd name="T95" fmla="*/ 1 h 8"/>
                <a:gd name="T96" fmla="*/ 0 w 11"/>
                <a:gd name="T97" fmla="*/ 1 h 8"/>
                <a:gd name="T98" fmla="*/ 1 w 11"/>
                <a:gd name="T99" fmla="*/ 0 h 8"/>
                <a:gd name="T100" fmla="*/ 1 w 11"/>
                <a:gd name="T10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 h="8">
                  <a:moveTo>
                    <a:pt x="1" y="0"/>
                  </a:moveTo>
                  <a:lnTo>
                    <a:pt x="3" y="0"/>
                  </a:lnTo>
                  <a:lnTo>
                    <a:pt x="3" y="1"/>
                  </a:lnTo>
                  <a:lnTo>
                    <a:pt x="4" y="1"/>
                  </a:lnTo>
                  <a:lnTo>
                    <a:pt x="5" y="1"/>
                  </a:lnTo>
                  <a:lnTo>
                    <a:pt x="5" y="1"/>
                  </a:lnTo>
                  <a:lnTo>
                    <a:pt x="6" y="1"/>
                  </a:lnTo>
                  <a:lnTo>
                    <a:pt x="6" y="1"/>
                  </a:lnTo>
                  <a:lnTo>
                    <a:pt x="6" y="2"/>
                  </a:lnTo>
                  <a:lnTo>
                    <a:pt x="7" y="2"/>
                  </a:lnTo>
                  <a:lnTo>
                    <a:pt x="8" y="2"/>
                  </a:lnTo>
                  <a:lnTo>
                    <a:pt x="8" y="1"/>
                  </a:lnTo>
                  <a:lnTo>
                    <a:pt x="8" y="1"/>
                  </a:lnTo>
                  <a:lnTo>
                    <a:pt x="8" y="0"/>
                  </a:lnTo>
                  <a:lnTo>
                    <a:pt x="9" y="0"/>
                  </a:lnTo>
                  <a:lnTo>
                    <a:pt x="9" y="1"/>
                  </a:lnTo>
                  <a:lnTo>
                    <a:pt x="9" y="1"/>
                  </a:lnTo>
                  <a:lnTo>
                    <a:pt x="9" y="2"/>
                  </a:lnTo>
                  <a:lnTo>
                    <a:pt x="9" y="2"/>
                  </a:lnTo>
                  <a:lnTo>
                    <a:pt x="9" y="3"/>
                  </a:lnTo>
                  <a:lnTo>
                    <a:pt x="9" y="3"/>
                  </a:lnTo>
                  <a:lnTo>
                    <a:pt x="9" y="4"/>
                  </a:lnTo>
                  <a:lnTo>
                    <a:pt x="9" y="5"/>
                  </a:lnTo>
                  <a:lnTo>
                    <a:pt x="10" y="6"/>
                  </a:lnTo>
                  <a:lnTo>
                    <a:pt x="10" y="6"/>
                  </a:lnTo>
                  <a:lnTo>
                    <a:pt x="9" y="6"/>
                  </a:lnTo>
                  <a:lnTo>
                    <a:pt x="9" y="7"/>
                  </a:lnTo>
                  <a:lnTo>
                    <a:pt x="9" y="7"/>
                  </a:lnTo>
                  <a:lnTo>
                    <a:pt x="8" y="7"/>
                  </a:lnTo>
                  <a:lnTo>
                    <a:pt x="8" y="6"/>
                  </a:lnTo>
                  <a:lnTo>
                    <a:pt x="8" y="6"/>
                  </a:lnTo>
                  <a:lnTo>
                    <a:pt x="7" y="6"/>
                  </a:lnTo>
                  <a:lnTo>
                    <a:pt x="6" y="5"/>
                  </a:lnTo>
                  <a:lnTo>
                    <a:pt x="6" y="5"/>
                  </a:lnTo>
                  <a:lnTo>
                    <a:pt x="5" y="5"/>
                  </a:lnTo>
                  <a:lnTo>
                    <a:pt x="4" y="5"/>
                  </a:lnTo>
                  <a:lnTo>
                    <a:pt x="4" y="5"/>
                  </a:lnTo>
                  <a:lnTo>
                    <a:pt x="4" y="5"/>
                  </a:lnTo>
                  <a:lnTo>
                    <a:pt x="4" y="4"/>
                  </a:lnTo>
                  <a:lnTo>
                    <a:pt x="4" y="4"/>
                  </a:lnTo>
                  <a:lnTo>
                    <a:pt x="3" y="3"/>
                  </a:lnTo>
                  <a:lnTo>
                    <a:pt x="3" y="3"/>
                  </a:lnTo>
                  <a:lnTo>
                    <a:pt x="3" y="3"/>
                  </a:lnTo>
                  <a:lnTo>
                    <a:pt x="2" y="2"/>
                  </a:lnTo>
                  <a:lnTo>
                    <a:pt x="1" y="2"/>
                  </a:lnTo>
                  <a:lnTo>
                    <a:pt x="1" y="2"/>
                  </a:lnTo>
                  <a:lnTo>
                    <a:pt x="0" y="2"/>
                  </a:lnTo>
                  <a:lnTo>
                    <a:pt x="0" y="1"/>
                  </a:lnTo>
                  <a:lnTo>
                    <a:pt x="0" y="1"/>
                  </a:lnTo>
                  <a:lnTo>
                    <a:pt x="1" y="0"/>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59" name="Freeform 103"/>
            <p:cNvSpPr>
              <a:spLocks/>
            </p:cNvSpPr>
            <p:nvPr/>
          </p:nvSpPr>
          <p:spPr bwMode="auto">
            <a:xfrm>
              <a:off x="941" y="2503"/>
              <a:ext cx="29" cy="28"/>
            </a:xfrm>
            <a:custGeom>
              <a:avLst/>
              <a:gdLst>
                <a:gd name="T0" fmla="*/ 1 w 29"/>
                <a:gd name="T1" fmla="*/ 1 h 28"/>
                <a:gd name="T2" fmla="*/ 0 w 29"/>
                <a:gd name="T3" fmla="*/ 2 h 28"/>
                <a:gd name="T4" fmla="*/ 0 w 29"/>
                <a:gd name="T5" fmla="*/ 5 h 28"/>
                <a:gd name="T6" fmla="*/ 0 w 29"/>
                <a:gd name="T7" fmla="*/ 8 h 28"/>
                <a:gd name="T8" fmla="*/ 1 w 29"/>
                <a:gd name="T9" fmla="*/ 11 h 28"/>
                <a:gd name="T10" fmla="*/ 2 w 29"/>
                <a:gd name="T11" fmla="*/ 12 h 28"/>
                <a:gd name="T12" fmla="*/ 3 w 29"/>
                <a:gd name="T13" fmla="*/ 13 h 28"/>
                <a:gd name="T14" fmla="*/ 7 w 29"/>
                <a:gd name="T15" fmla="*/ 14 h 28"/>
                <a:gd name="T16" fmla="*/ 9 w 29"/>
                <a:gd name="T17" fmla="*/ 14 h 28"/>
                <a:gd name="T18" fmla="*/ 11 w 29"/>
                <a:gd name="T19" fmla="*/ 15 h 28"/>
                <a:gd name="T20" fmla="*/ 11 w 29"/>
                <a:gd name="T21" fmla="*/ 17 h 28"/>
                <a:gd name="T22" fmla="*/ 10 w 29"/>
                <a:gd name="T23" fmla="*/ 20 h 28"/>
                <a:gd name="T24" fmla="*/ 12 w 29"/>
                <a:gd name="T25" fmla="*/ 18 h 28"/>
                <a:gd name="T26" fmla="*/ 13 w 29"/>
                <a:gd name="T27" fmla="*/ 16 h 28"/>
                <a:gd name="T28" fmla="*/ 16 w 29"/>
                <a:gd name="T29" fmla="*/ 16 h 28"/>
                <a:gd name="T30" fmla="*/ 18 w 29"/>
                <a:gd name="T31" fmla="*/ 15 h 28"/>
                <a:gd name="T32" fmla="*/ 21 w 29"/>
                <a:gd name="T33" fmla="*/ 15 h 28"/>
                <a:gd name="T34" fmla="*/ 21 w 29"/>
                <a:gd name="T35" fmla="*/ 17 h 28"/>
                <a:gd name="T36" fmla="*/ 21 w 29"/>
                <a:gd name="T37" fmla="*/ 20 h 28"/>
                <a:gd name="T38" fmla="*/ 21 w 29"/>
                <a:gd name="T39" fmla="*/ 23 h 28"/>
                <a:gd name="T40" fmla="*/ 21 w 29"/>
                <a:gd name="T41" fmla="*/ 25 h 28"/>
                <a:gd name="T42" fmla="*/ 21 w 29"/>
                <a:gd name="T43" fmla="*/ 27 h 28"/>
                <a:gd name="T44" fmla="*/ 22 w 29"/>
                <a:gd name="T45" fmla="*/ 26 h 28"/>
                <a:gd name="T46" fmla="*/ 21 w 29"/>
                <a:gd name="T47" fmla="*/ 25 h 28"/>
                <a:gd name="T48" fmla="*/ 21 w 29"/>
                <a:gd name="T49" fmla="*/ 22 h 28"/>
                <a:gd name="T50" fmla="*/ 23 w 29"/>
                <a:gd name="T51" fmla="*/ 20 h 28"/>
                <a:gd name="T52" fmla="*/ 26 w 29"/>
                <a:gd name="T53" fmla="*/ 20 h 28"/>
                <a:gd name="T54" fmla="*/ 28 w 29"/>
                <a:gd name="T55" fmla="*/ 20 h 28"/>
                <a:gd name="T56" fmla="*/ 27 w 29"/>
                <a:gd name="T57" fmla="*/ 19 h 28"/>
                <a:gd name="T58" fmla="*/ 26 w 29"/>
                <a:gd name="T59" fmla="*/ 19 h 28"/>
                <a:gd name="T60" fmla="*/ 25 w 29"/>
                <a:gd name="T61" fmla="*/ 20 h 28"/>
                <a:gd name="T62" fmla="*/ 23 w 29"/>
                <a:gd name="T63" fmla="*/ 20 h 28"/>
                <a:gd name="T64" fmla="*/ 21 w 29"/>
                <a:gd name="T65" fmla="*/ 16 h 28"/>
                <a:gd name="T66" fmla="*/ 21 w 29"/>
                <a:gd name="T67" fmla="*/ 15 h 28"/>
                <a:gd name="T68" fmla="*/ 18 w 29"/>
                <a:gd name="T69" fmla="*/ 13 h 28"/>
                <a:gd name="T70" fmla="*/ 15 w 29"/>
                <a:gd name="T71" fmla="*/ 12 h 28"/>
                <a:gd name="T72" fmla="*/ 12 w 29"/>
                <a:gd name="T73" fmla="*/ 12 h 28"/>
                <a:gd name="T74" fmla="*/ 10 w 29"/>
                <a:gd name="T75" fmla="*/ 12 h 28"/>
                <a:gd name="T76" fmla="*/ 7 w 29"/>
                <a:gd name="T77" fmla="*/ 13 h 28"/>
                <a:gd name="T78" fmla="*/ 4 w 29"/>
                <a:gd name="T79" fmla="*/ 12 h 28"/>
                <a:gd name="T80" fmla="*/ 2 w 29"/>
                <a:gd name="T81" fmla="*/ 11 h 28"/>
                <a:gd name="T82" fmla="*/ 1 w 29"/>
                <a:gd name="T83" fmla="*/ 9 h 28"/>
                <a:gd name="T84" fmla="*/ 2 w 29"/>
                <a:gd name="T85" fmla="*/ 7 h 28"/>
                <a:gd name="T86" fmla="*/ 2 w 29"/>
                <a:gd name="T87" fmla="*/ 4 h 28"/>
                <a:gd name="T88" fmla="*/ 2 w 29"/>
                <a:gd name="T89" fmla="*/ 2 h 28"/>
                <a:gd name="T90" fmla="*/ 2 w 29"/>
                <a:gd name="T9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 h="28">
                  <a:moveTo>
                    <a:pt x="2" y="0"/>
                  </a:moveTo>
                  <a:lnTo>
                    <a:pt x="1" y="0"/>
                  </a:lnTo>
                  <a:lnTo>
                    <a:pt x="1" y="1"/>
                  </a:lnTo>
                  <a:lnTo>
                    <a:pt x="0" y="1"/>
                  </a:lnTo>
                  <a:lnTo>
                    <a:pt x="0" y="2"/>
                  </a:lnTo>
                  <a:lnTo>
                    <a:pt x="0" y="2"/>
                  </a:lnTo>
                  <a:lnTo>
                    <a:pt x="0" y="3"/>
                  </a:lnTo>
                  <a:lnTo>
                    <a:pt x="0" y="4"/>
                  </a:lnTo>
                  <a:lnTo>
                    <a:pt x="0" y="5"/>
                  </a:lnTo>
                  <a:lnTo>
                    <a:pt x="0" y="7"/>
                  </a:lnTo>
                  <a:lnTo>
                    <a:pt x="0" y="7"/>
                  </a:lnTo>
                  <a:lnTo>
                    <a:pt x="0" y="8"/>
                  </a:lnTo>
                  <a:lnTo>
                    <a:pt x="0" y="9"/>
                  </a:lnTo>
                  <a:lnTo>
                    <a:pt x="0" y="10"/>
                  </a:lnTo>
                  <a:lnTo>
                    <a:pt x="1" y="11"/>
                  </a:lnTo>
                  <a:lnTo>
                    <a:pt x="1" y="11"/>
                  </a:lnTo>
                  <a:lnTo>
                    <a:pt x="2" y="11"/>
                  </a:lnTo>
                  <a:lnTo>
                    <a:pt x="2" y="12"/>
                  </a:lnTo>
                  <a:lnTo>
                    <a:pt x="2" y="12"/>
                  </a:lnTo>
                  <a:lnTo>
                    <a:pt x="2" y="13"/>
                  </a:lnTo>
                  <a:lnTo>
                    <a:pt x="3" y="13"/>
                  </a:lnTo>
                  <a:lnTo>
                    <a:pt x="4" y="13"/>
                  </a:lnTo>
                  <a:lnTo>
                    <a:pt x="5" y="14"/>
                  </a:lnTo>
                  <a:lnTo>
                    <a:pt x="7" y="14"/>
                  </a:lnTo>
                  <a:lnTo>
                    <a:pt x="7" y="14"/>
                  </a:lnTo>
                  <a:lnTo>
                    <a:pt x="8" y="14"/>
                  </a:lnTo>
                  <a:lnTo>
                    <a:pt x="9" y="14"/>
                  </a:lnTo>
                  <a:lnTo>
                    <a:pt x="9" y="15"/>
                  </a:lnTo>
                  <a:lnTo>
                    <a:pt x="10" y="15"/>
                  </a:lnTo>
                  <a:lnTo>
                    <a:pt x="11" y="15"/>
                  </a:lnTo>
                  <a:lnTo>
                    <a:pt x="11" y="16"/>
                  </a:lnTo>
                  <a:lnTo>
                    <a:pt x="11" y="16"/>
                  </a:lnTo>
                  <a:lnTo>
                    <a:pt x="11" y="17"/>
                  </a:lnTo>
                  <a:lnTo>
                    <a:pt x="11" y="18"/>
                  </a:lnTo>
                  <a:lnTo>
                    <a:pt x="10" y="19"/>
                  </a:lnTo>
                  <a:lnTo>
                    <a:pt x="10" y="20"/>
                  </a:lnTo>
                  <a:lnTo>
                    <a:pt x="11" y="19"/>
                  </a:lnTo>
                  <a:lnTo>
                    <a:pt x="11" y="18"/>
                  </a:lnTo>
                  <a:lnTo>
                    <a:pt x="12" y="18"/>
                  </a:lnTo>
                  <a:lnTo>
                    <a:pt x="12" y="17"/>
                  </a:lnTo>
                  <a:lnTo>
                    <a:pt x="12" y="16"/>
                  </a:lnTo>
                  <a:lnTo>
                    <a:pt x="13" y="16"/>
                  </a:lnTo>
                  <a:lnTo>
                    <a:pt x="14" y="16"/>
                  </a:lnTo>
                  <a:lnTo>
                    <a:pt x="15" y="16"/>
                  </a:lnTo>
                  <a:lnTo>
                    <a:pt x="16" y="16"/>
                  </a:lnTo>
                  <a:lnTo>
                    <a:pt x="16" y="15"/>
                  </a:lnTo>
                  <a:lnTo>
                    <a:pt x="17" y="15"/>
                  </a:lnTo>
                  <a:lnTo>
                    <a:pt x="18" y="15"/>
                  </a:lnTo>
                  <a:lnTo>
                    <a:pt x="19" y="15"/>
                  </a:lnTo>
                  <a:lnTo>
                    <a:pt x="20" y="15"/>
                  </a:lnTo>
                  <a:lnTo>
                    <a:pt x="21" y="15"/>
                  </a:lnTo>
                  <a:lnTo>
                    <a:pt x="21" y="16"/>
                  </a:lnTo>
                  <a:lnTo>
                    <a:pt x="21" y="16"/>
                  </a:lnTo>
                  <a:lnTo>
                    <a:pt x="21" y="17"/>
                  </a:lnTo>
                  <a:lnTo>
                    <a:pt x="21" y="18"/>
                  </a:lnTo>
                  <a:lnTo>
                    <a:pt x="21" y="19"/>
                  </a:lnTo>
                  <a:lnTo>
                    <a:pt x="21" y="20"/>
                  </a:lnTo>
                  <a:lnTo>
                    <a:pt x="21" y="21"/>
                  </a:lnTo>
                  <a:lnTo>
                    <a:pt x="21" y="22"/>
                  </a:lnTo>
                  <a:lnTo>
                    <a:pt x="21" y="23"/>
                  </a:lnTo>
                  <a:lnTo>
                    <a:pt x="21" y="24"/>
                  </a:lnTo>
                  <a:lnTo>
                    <a:pt x="21" y="25"/>
                  </a:lnTo>
                  <a:lnTo>
                    <a:pt x="21" y="25"/>
                  </a:lnTo>
                  <a:lnTo>
                    <a:pt x="20" y="26"/>
                  </a:lnTo>
                  <a:lnTo>
                    <a:pt x="21" y="26"/>
                  </a:lnTo>
                  <a:lnTo>
                    <a:pt x="21" y="27"/>
                  </a:lnTo>
                  <a:lnTo>
                    <a:pt x="21" y="27"/>
                  </a:lnTo>
                  <a:lnTo>
                    <a:pt x="22" y="27"/>
                  </a:lnTo>
                  <a:lnTo>
                    <a:pt x="22" y="26"/>
                  </a:lnTo>
                  <a:lnTo>
                    <a:pt x="22" y="25"/>
                  </a:lnTo>
                  <a:lnTo>
                    <a:pt x="21" y="25"/>
                  </a:lnTo>
                  <a:lnTo>
                    <a:pt x="21" y="25"/>
                  </a:lnTo>
                  <a:lnTo>
                    <a:pt x="21" y="24"/>
                  </a:lnTo>
                  <a:lnTo>
                    <a:pt x="21" y="23"/>
                  </a:lnTo>
                  <a:lnTo>
                    <a:pt x="21" y="22"/>
                  </a:lnTo>
                  <a:lnTo>
                    <a:pt x="21" y="21"/>
                  </a:lnTo>
                  <a:lnTo>
                    <a:pt x="22" y="20"/>
                  </a:lnTo>
                  <a:lnTo>
                    <a:pt x="23" y="20"/>
                  </a:lnTo>
                  <a:lnTo>
                    <a:pt x="24" y="20"/>
                  </a:lnTo>
                  <a:lnTo>
                    <a:pt x="25" y="20"/>
                  </a:lnTo>
                  <a:lnTo>
                    <a:pt x="26" y="20"/>
                  </a:lnTo>
                  <a:lnTo>
                    <a:pt x="26" y="20"/>
                  </a:lnTo>
                  <a:lnTo>
                    <a:pt x="27" y="20"/>
                  </a:lnTo>
                  <a:lnTo>
                    <a:pt x="28" y="20"/>
                  </a:lnTo>
                  <a:lnTo>
                    <a:pt x="28" y="20"/>
                  </a:lnTo>
                  <a:lnTo>
                    <a:pt x="28" y="19"/>
                  </a:lnTo>
                  <a:lnTo>
                    <a:pt x="27" y="19"/>
                  </a:lnTo>
                  <a:lnTo>
                    <a:pt x="27" y="18"/>
                  </a:lnTo>
                  <a:lnTo>
                    <a:pt x="27" y="19"/>
                  </a:lnTo>
                  <a:lnTo>
                    <a:pt x="26" y="19"/>
                  </a:lnTo>
                  <a:lnTo>
                    <a:pt x="26" y="20"/>
                  </a:lnTo>
                  <a:lnTo>
                    <a:pt x="25" y="20"/>
                  </a:lnTo>
                  <a:lnTo>
                    <a:pt x="25" y="20"/>
                  </a:lnTo>
                  <a:lnTo>
                    <a:pt x="24" y="20"/>
                  </a:lnTo>
                  <a:lnTo>
                    <a:pt x="24" y="20"/>
                  </a:lnTo>
                  <a:lnTo>
                    <a:pt x="23" y="20"/>
                  </a:lnTo>
                  <a:lnTo>
                    <a:pt x="23" y="19"/>
                  </a:lnTo>
                  <a:lnTo>
                    <a:pt x="22" y="17"/>
                  </a:lnTo>
                  <a:lnTo>
                    <a:pt x="21" y="16"/>
                  </a:lnTo>
                  <a:lnTo>
                    <a:pt x="21" y="16"/>
                  </a:lnTo>
                  <a:lnTo>
                    <a:pt x="21" y="15"/>
                  </a:lnTo>
                  <a:lnTo>
                    <a:pt x="21" y="15"/>
                  </a:lnTo>
                  <a:lnTo>
                    <a:pt x="20" y="14"/>
                  </a:lnTo>
                  <a:lnTo>
                    <a:pt x="19" y="14"/>
                  </a:lnTo>
                  <a:lnTo>
                    <a:pt x="18" y="13"/>
                  </a:lnTo>
                  <a:lnTo>
                    <a:pt x="17" y="13"/>
                  </a:lnTo>
                  <a:lnTo>
                    <a:pt x="16" y="13"/>
                  </a:lnTo>
                  <a:lnTo>
                    <a:pt x="15" y="12"/>
                  </a:lnTo>
                  <a:lnTo>
                    <a:pt x="14" y="12"/>
                  </a:lnTo>
                  <a:lnTo>
                    <a:pt x="13" y="12"/>
                  </a:lnTo>
                  <a:lnTo>
                    <a:pt x="12" y="12"/>
                  </a:lnTo>
                  <a:lnTo>
                    <a:pt x="12" y="12"/>
                  </a:lnTo>
                  <a:lnTo>
                    <a:pt x="11" y="12"/>
                  </a:lnTo>
                  <a:lnTo>
                    <a:pt x="10" y="12"/>
                  </a:lnTo>
                  <a:lnTo>
                    <a:pt x="8" y="12"/>
                  </a:lnTo>
                  <a:lnTo>
                    <a:pt x="7" y="12"/>
                  </a:lnTo>
                  <a:lnTo>
                    <a:pt x="7" y="13"/>
                  </a:lnTo>
                  <a:lnTo>
                    <a:pt x="6" y="13"/>
                  </a:lnTo>
                  <a:lnTo>
                    <a:pt x="5" y="12"/>
                  </a:lnTo>
                  <a:lnTo>
                    <a:pt x="4" y="12"/>
                  </a:lnTo>
                  <a:lnTo>
                    <a:pt x="3" y="12"/>
                  </a:lnTo>
                  <a:lnTo>
                    <a:pt x="2" y="12"/>
                  </a:lnTo>
                  <a:lnTo>
                    <a:pt x="2" y="11"/>
                  </a:lnTo>
                  <a:lnTo>
                    <a:pt x="1" y="11"/>
                  </a:lnTo>
                  <a:lnTo>
                    <a:pt x="1" y="10"/>
                  </a:lnTo>
                  <a:lnTo>
                    <a:pt x="1" y="9"/>
                  </a:lnTo>
                  <a:lnTo>
                    <a:pt x="1" y="8"/>
                  </a:lnTo>
                  <a:lnTo>
                    <a:pt x="2" y="7"/>
                  </a:lnTo>
                  <a:lnTo>
                    <a:pt x="2" y="7"/>
                  </a:lnTo>
                  <a:lnTo>
                    <a:pt x="2" y="6"/>
                  </a:lnTo>
                  <a:lnTo>
                    <a:pt x="2" y="5"/>
                  </a:lnTo>
                  <a:lnTo>
                    <a:pt x="2" y="4"/>
                  </a:lnTo>
                  <a:lnTo>
                    <a:pt x="2" y="3"/>
                  </a:lnTo>
                  <a:lnTo>
                    <a:pt x="2" y="2"/>
                  </a:lnTo>
                  <a:lnTo>
                    <a:pt x="2" y="2"/>
                  </a:lnTo>
                  <a:lnTo>
                    <a:pt x="2" y="1"/>
                  </a:lnTo>
                  <a:lnTo>
                    <a:pt x="2" y="1"/>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0" name="Freeform 104"/>
            <p:cNvSpPr>
              <a:spLocks/>
            </p:cNvSpPr>
            <p:nvPr/>
          </p:nvSpPr>
          <p:spPr bwMode="auto">
            <a:xfrm>
              <a:off x="635" y="2512"/>
              <a:ext cx="3" cy="10"/>
            </a:xfrm>
            <a:custGeom>
              <a:avLst/>
              <a:gdLst>
                <a:gd name="T0" fmla="*/ 0 w 3"/>
                <a:gd name="T1" fmla="*/ 9 h 10"/>
                <a:gd name="T2" fmla="*/ 0 w 3"/>
                <a:gd name="T3" fmla="*/ 9 h 10"/>
                <a:gd name="T4" fmla="*/ 1 w 3"/>
                <a:gd name="T5" fmla="*/ 9 h 10"/>
                <a:gd name="T6" fmla="*/ 1 w 3"/>
                <a:gd name="T7" fmla="*/ 8 h 10"/>
                <a:gd name="T8" fmla="*/ 1 w 3"/>
                <a:gd name="T9" fmla="*/ 8 h 10"/>
                <a:gd name="T10" fmla="*/ 1 w 3"/>
                <a:gd name="T11" fmla="*/ 7 h 10"/>
                <a:gd name="T12" fmla="*/ 1 w 3"/>
                <a:gd name="T13" fmla="*/ 1 h 10"/>
                <a:gd name="T14" fmla="*/ 1 w 3"/>
                <a:gd name="T15" fmla="*/ 1 h 10"/>
                <a:gd name="T16" fmla="*/ 1 w 3"/>
                <a:gd name="T17" fmla="*/ 0 h 10"/>
                <a:gd name="T18" fmla="*/ 0 w 3"/>
                <a:gd name="T19" fmla="*/ 0 h 10"/>
                <a:gd name="T20" fmla="*/ 0 w 3"/>
                <a:gd name="T21" fmla="*/ 0 h 10"/>
                <a:gd name="T22" fmla="*/ 2 w 3"/>
                <a:gd name="T23" fmla="*/ 0 h 10"/>
                <a:gd name="T24" fmla="*/ 2 w 3"/>
                <a:gd name="T25" fmla="*/ 0 h 10"/>
                <a:gd name="T26" fmla="*/ 2 w 3"/>
                <a:gd name="T27" fmla="*/ 0 h 10"/>
                <a:gd name="T28" fmla="*/ 1 w 3"/>
                <a:gd name="T29" fmla="*/ 0 h 10"/>
                <a:gd name="T30" fmla="*/ 1 w 3"/>
                <a:gd name="T31" fmla="*/ 1 h 10"/>
                <a:gd name="T32" fmla="*/ 1 w 3"/>
                <a:gd name="T33" fmla="*/ 1 h 10"/>
                <a:gd name="T34" fmla="*/ 1 w 3"/>
                <a:gd name="T35" fmla="*/ 8 h 10"/>
                <a:gd name="T36" fmla="*/ 1 w 3"/>
                <a:gd name="T37" fmla="*/ 8 h 10"/>
                <a:gd name="T38" fmla="*/ 2 w 3"/>
                <a:gd name="T39" fmla="*/ 9 h 10"/>
                <a:gd name="T40" fmla="*/ 2 w 3"/>
                <a:gd name="T41" fmla="*/ 9 h 10"/>
                <a:gd name="T42" fmla="*/ 0 w 3"/>
                <a:gd name="T43"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 h="10">
                  <a:moveTo>
                    <a:pt x="0" y="9"/>
                  </a:moveTo>
                  <a:lnTo>
                    <a:pt x="0" y="9"/>
                  </a:lnTo>
                  <a:lnTo>
                    <a:pt x="1" y="9"/>
                  </a:lnTo>
                  <a:lnTo>
                    <a:pt x="1" y="8"/>
                  </a:lnTo>
                  <a:lnTo>
                    <a:pt x="1" y="8"/>
                  </a:lnTo>
                  <a:lnTo>
                    <a:pt x="1" y="7"/>
                  </a:lnTo>
                  <a:lnTo>
                    <a:pt x="1" y="1"/>
                  </a:lnTo>
                  <a:lnTo>
                    <a:pt x="1" y="1"/>
                  </a:lnTo>
                  <a:lnTo>
                    <a:pt x="1" y="0"/>
                  </a:lnTo>
                  <a:lnTo>
                    <a:pt x="0" y="0"/>
                  </a:lnTo>
                  <a:lnTo>
                    <a:pt x="0" y="0"/>
                  </a:lnTo>
                  <a:lnTo>
                    <a:pt x="2" y="0"/>
                  </a:lnTo>
                  <a:lnTo>
                    <a:pt x="2" y="0"/>
                  </a:lnTo>
                  <a:lnTo>
                    <a:pt x="2" y="0"/>
                  </a:lnTo>
                  <a:lnTo>
                    <a:pt x="1" y="0"/>
                  </a:lnTo>
                  <a:lnTo>
                    <a:pt x="1" y="1"/>
                  </a:lnTo>
                  <a:lnTo>
                    <a:pt x="1" y="1"/>
                  </a:lnTo>
                  <a:lnTo>
                    <a:pt x="1" y="8"/>
                  </a:lnTo>
                  <a:lnTo>
                    <a:pt x="1" y="8"/>
                  </a:lnTo>
                  <a:lnTo>
                    <a:pt x="2" y="9"/>
                  </a:lnTo>
                  <a:lnTo>
                    <a:pt x="2" y="9"/>
                  </a:lnTo>
                  <a:lnTo>
                    <a:pt x="0"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1" name="Freeform 105"/>
            <p:cNvSpPr>
              <a:spLocks/>
            </p:cNvSpPr>
            <p:nvPr/>
          </p:nvSpPr>
          <p:spPr bwMode="auto">
            <a:xfrm>
              <a:off x="643" y="2512"/>
              <a:ext cx="12" cy="11"/>
            </a:xfrm>
            <a:custGeom>
              <a:avLst/>
              <a:gdLst>
                <a:gd name="T0" fmla="*/ 11 w 12"/>
                <a:gd name="T1" fmla="*/ 0 h 11"/>
                <a:gd name="T2" fmla="*/ 10 w 12"/>
                <a:gd name="T3" fmla="*/ 0 h 11"/>
                <a:gd name="T4" fmla="*/ 10 w 12"/>
                <a:gd name="T5" fmla="*/ 0 h 11"/>
                <a:gd name="T6" fmla="*/ 10 w 12"/>
                <a:gd name="T7" fmla="*/ 1 h 11"/>
                <a:gd name="T8" fmla="*/ 9 w 12"/>
                <a:gd name="T9" fmla="*/ 1 h 11"/>
                <a:gd name="T10" fmla="*/ 9 w 12"/>
                <a:gd name="T11" fmla="*/ 1 h 11"/>
                <a:gd name="T12" fmla="*/ 9 w 12"/>
                <a:gd name="T13" fmla="*/ 2 h 11"/>
                <a:gd name="T14" fmla="*/ 9 w 12"/>
                <a:gd name="T15" fmla="*/ 10 h 11"/>
                <a:gd name="T16" fmla="*/ 2 w 12"/>
                <a:gd name="T17" fmla="*/ 1 h 11"/>
                <a:gd name="T18" fmla="*/ 2 w 12"/>
                <a:gd name="T19" fmla="*/ 8 h 11"/>
                <a:gd name="T20" fmla="*/ 2 w 12"/>
                <a:gd name="T21" fmla="*/ 8 h 11"/>
                <a:gd name="T22" fmla="*/ 3 w 12"/>
                <a:gd name="T23" fmla="*/ 9 h 11"/>
                <a:gd name="T24" fmla="*/ 3 w 12"/>
                <a:gd name="T25" fmla="*/ 9 h 11"/>
                <a:gd name="T26" fmla="*/ 3 w 12"/>
                <a:gd name="T27" fmla="*/ 9 h 11"/>
                <a:gd name="T28" fmla="*/ 4 w 12"/>
                <a:gd name="T29" fmla="*/ 9 h 11"/>
                <a:gd name="T30" fmla="*/ 0 w 12"/>
                <a:gd name="T31" fmla="*/ 9 h 11"/>
                <a:gd name="T32" fmla="*/ 1 w 12"/>
                <a:gd name="T33" fmla="*/ 9 h 11"/>
                <a:gd name="T34" fmla="*/ 1 w 12"/>
                <a:gd name="T35" fmla="*/ 9 h 11"/>
                <a:gd name="T36" fmla="*/ 1 w 12"/>
                <a:gd name="T37" fmla="*/ 8 h 11"/>
                <a:gd name="T38" fmla="*/ 1 w 12"/>
                <a:gd name="T39" fmla="*/ 8 h 11"/>
                <a:gd name="T40" fmla="*/ 1 w 12"/>
                <a:gd name="T41" fmla="*/ 7 h 11"/>
                <a:gd name="T42" fmla="*/ 1 w 12"/>
                <a:gd name="T43" fmla="*/ 1 h 11"/>
                <a:gd name="T44" fmla="*/ 1 w 12"/>
                <a:gd name="T45" fmla="*/ 0 h 11"/>
                <a:gd name="T46" fmla="*/ 1 w 12"/>
                <a:gd name="T47" fmla="*/ 0 h 11"/>
                <a:gd name="T48" fmla="*/ 0 w 12"/>
                <a:gd name="T49" fmla="*/ 0 h 11"/>
                <a:gd name="T50" fmla="*/ 3 w 12"/>
                <a:gd name="T51" fmla="*/ 0 h 11"/>
                <a:gd name="T52" fmla="*/ 8 w 12"/>
                <a:gd name="T53" fmla="*/ 7 h 11"/>
                <a:gd name="T54" fmla="*/ 8 w 12"/>
                <a:gd name="T55" fmla="*/ 2 h 11"/>
                <a:gd name="T56" fmla="*/ 8 w 12"/>
                <a:gd name="T57" fmla="*/ 1 h 11"/>
                <a:gd name="T58" fmla="*/ 8 w 12"/>
                <a:gd name="T59" fmla="*/ 1 h 11"/>
                <a:gd name="T60" fmla="*/ 8 w 12"/>
                <a:gd name="T61" fmla="*/ 0 h 11"/>
                <a:gd name="T62" fmla="*/ 8 w 12"/>
                <a:gd name="T63" fmla="*/ 0 h 11"/>
                <a:gd name="T64" fmla="*/ 7 w 12"/>
                <a:gd name="T65" fmla="*/ 0 h 11"/>
                <a:gd name="T66" fmla="*/ 11 w 12"/>
                <a:gd name="T6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1">
                  <a:moveTo>
                    <a:pt x="11" y="0"/>
                  </a:moveTo>
                  <a:lnTo>
                    <a:pt x="10" y="0"/>
                  </a:lnTo>
                  <a:lnTo>
                    <a:pt x="10" y="0"/>
                  </a:lnTo>
                  <a:lnTo>
                    <a:pt x="10" y="1"/>
                  </a:lnTo>
                  <a:lnTo>
                    <a:pt x="9" y="1"/>
                  </a:lnTo>
                  <a:lnTo>
                    <a:pt x="9" y="1"/>
                  </a:lnTo>
                  <a:lnTo>
                    <a:pt x="9" y="2"/>
                  </a:lnTo>
                  <a:lnTo>
                    <a:pt x="9" y="10"/>
                  </a:lnTo>
                  <a:lnTo>
                    <a:pt x="2" y="1"/>
                  </a:lnTo>
                  <a:lnTo>
                    <a:pt x="2" y="8"/>
                  </a:lnTo>
                  <a:lnTo>
                    <a:pt x="2" y="8"/>
                  </a:lnTo>
                  <a:lnTo>
                    <a:pt x="3" y="9"/>
                  </a:lnTo>
                  <a:lnTo>
                    <a:pt x="3" y="9"/>
                  </a:lnTo>
                  <a:lnTo>
                    <a:pt x="3" y="9"/>
                  </a:lnTo>
                  <a:lnTo>
                    <a:pt x="4" y="9"/>
                  </a:lnTo>
                  <a:lnTo>
                    <a:pt x="0" y="9"/>
                  </a:lnTo>
                  <a:lnTo>
                    <a:pt x="1" y="9"/>
                  </a:lnTo>
                  <a:lnTo>
                    <a:pt x="1" y="9"/>
                  </a:lnTo>
                  <a:lnTo>
                    <a:pt x="1" y="8"/>
                  </a:lnTo>
                  <a:lnTo>
                    <a:pt x="1" y="8"/>
                  </a:lnTo>
                  <a:lnTo>
                    <a:pt x="1" y="7"/>
                  </a:lnTo>
                  <a:lnTo>
                    <a:pt x="1" y="1"/>
                  </a:lnTo>
                  <a:lnTo>
                    <a:pt x="1" y="0"/>
                  </a:lnTo>
                  <a:lnTo>
                    <a:pt x="1" y="0"/>
                  </a:lnTo>
                  <a:lnTo>
                    <a:pt x="0" y="0"/>
                  </a:lnTo>
                  <a:lnTo>
                    <a:pt x="3" y="0"/>
                  </a:lnTo>
                  <a:lnTo>
                    <a:pt x="8" y="7"/>
                  </a:lnTo>
                  <a:lnTo>
                    <a:pt x="8" y="2"/>
                  </a:lnTo>
                  <a:lnTo>
                    <a:pt x="8" y="1"/>
                  </a:lnTo>
                  <a:lnTo>
                    <a:pt x="8" y="1"/>
                  </a:lnTo>
                  <a:lnTo>
                    <a:pt x="8" y="0"/>
                  </a:lnTo>
                  <a:lnTo>
                    <a:pt x="8" y="0"/>
                  </a:lnTo>
                  <a:lnTo>
                    <a:pt x="7" y="0"/>
                  </a:lnTo>
                  <a:lnTo>
                    <a:pt x="1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2" name="Freeform 106"/>
            <p:cNvSpPr>
              <a:spLocks/>
            </p:cNvSpPr>
            <p:nvPr/>
          </p:nvSpPr>
          <p:spPr bwMode="auto">
            <a:xfrm>
              <a:off x="667" y="2511"/>
              <a:ext cx="11" cy="12"/>
            </a:xfrm>
            <a:custGeom>
              <a:avLst/>
              <a:gdLst>
                <a:gd name="T0" fmla="*/ 9 w 11"/>
                <a:gd name="T1" fmla="*/ 5 h 12"/>
                <a:gd name="T2" fmla="*/ 9 w 11"/>
                <a:gd name="T3" fmla="*/ 10 h 12"/>
                <a:gd name="T4" fmla="*/ 9 w 11"/>
                <a:gd name="T5" fmla="*/ 10 h 12"/>
                <a:gd name="T6" fmla="*/ 8 w 11"/>
                <a:gd name="T7" fmla="*/ 10 h 12"/>
                <a:gd name="T8" fmla="*/ 7 w 11"/>
                <a:gd name="T9" fmla="*/ 11 h 12"/>
                <a:gd name="T10" fmla="*/ 6 w 11"/>
                <a:gd name="T11" fmla="*/ 11 h 12"/>
                <a:gd name="T12" fmla="*/ 4 w 11"/>
                <a:gd name="T13" fmla="*/ 11 h 12"/>
                <a:gd name="T14" fmla="*/ 3 w 11"/>
                <a:gd name="T15" fmla="*/ 10 h 12"/>
                <a:gd name="T16" fmla="*/ 2 w 11"/>
                <a:gd name="T17" fmla="*/ 10 h 12"/>
                <a:gd name="T18" fmla="*/ 1 w 11"/>
                <a:gd name="T19" fmla="*/ 9 h 12"/>
                <a:gd name="T20" fmla="*/ 1 w 11"/>
                <a:gd name="T21" fmla="*/ 8 h 12"/>
                <a:gd name="T22" fmla="*/ 0 w 11"/>
                <a:gd name="T23" fmla="*/ 8 h 12"/>
                <a:gd name="T24" fmla="*/ 0 w 11"/>
                <a:gd name="T25" fmla="*/ 6 h 12"/>
                <a:gd name="T26" fmla="*/ 0 w 11"/>
                <a:gd name="T27" fmla="*/ 5 h 12"/>
                <a:gd name="T28" fmla="*/ 1 w 11"/>
                <a:gd name="T29" fmla="*/ 3 h 12"/>
                <a:gd name="T30" fmla="*/ 1 w 11"/>
                <a:gd name="T31" fmla="*/ 2 h 12"/>
                <a:gd name="T32" fmla="*/ 2 w 11"/>
                <a:gd name="T33" fmla="*/ 1 h 12"/>
                <a:gd name="T34" fmla="*/ 3 w 11"/>
                <a:gd name="T35" fmla="*/ 1 h 12"/>
                <a:gd name="T36" fmla="*/ 4 w 11"/>
                <a:gd name="T37" fmla="*/ 0 h 12"/>
                <a:gd name="T38" fmla="*/ 5 w 11"/>
                <a:gd name="T39" fmla="*/ 0 h 12"/>
                <a:gd name="T40" fmla="*/ 6 w 11"/>
                <a:gd name="T41" fmla="*/ 0 h 12"/>
                <a:gd name="T42" fmla="*/ 7 w 11"/>
                <a:gd name="T43" fmla="*/ 1 h 12"/>
                <a:gd name="T44" fmla="*/ 8 w 11"/>
                <a:gd name="T45" fmla="*/ 1 h 12"/>
                <a:gd name="T46" fmla="*/ 9 w 11"/>
                <a:gd name="T47" fmla="*/ 0 h 12"/>
                <a:gd name="T48" fmla="*/ 8 w 11"/>
                <a:gd name="T49" fmla="*/ 3 h 12"/>
                <a:gd name="T50" fmla="*/ 8 w 11"/>
                <a:gd name="T51" fmla="*/ 2 h 12"/>
                <a:gd name="T52" fmla="*/ 7 w 11"/>
                <a:gd name="T53" fmla="*/ 1 h 12"/>
                <a:gd name="T54" fmla="*/ 6 w 11"/>
                <a:gd name="T55" fmla="*/ 1 h 12"/>
                <a:gd name="T56" fmla="*/ 4 w 11"/>
                <a:gd name="T57" fmla="*/ 1 h 12"/>
                <a:gd name="T58" fmla="*/ 3 w 11"/>
                <a:gd name="T59" fmla="*/ 1 h 12"/>
                <a:gd name="T60" fmla="*/ 3 w 11"/>
                <a:gd name="T61" fmla="*/ 3 h 12"/>
                <a:gd name="T62" fmla="*/ 2 w 11"/>
                <a:gd name="T63" fmla="*/ 3 h 12"/>
                <a:gd name="T64" fmla="*/ 2 w 11"/>
                <a:gd name="T65" fmla="*/ 5 h 12"/>
                <a:gd name="T66" fmla="*/ 2 w 11"/>
                <a:gd name="T67" fmla="*/ 6 h 12"/>
                <a:gd name="T68" fmla="*/ 2 w 11"/>
                <a:gd name="T69" fmla="*/ 7 h 12"/>
                <a:gd name="T70" fmla="*/ 2 w 11"/>
                <a:gd name="T71" fmla="*/ 8 h 12"/>
                <a:gd name="T72" fmla="*/ 3 w 11"/>
                <a:gd name="T73" fmla="*/ 9 h 12"/>
                <a:gd name="T74" fmla="*/ 3 w 11"/>
                <a:gd name="T75" fmla="*/ 10 h 12"/>
                <a:gd name="T76" fmla="*/ 4 w 11"/>
                <a:gd name="T77" fmla="*/ 10 h 12"/>
                <a:gd name="T78" fmla="*/ 6 w 11"/>
                <a:gd name="T79" fmla="*/ 10 h 12"/>
                <a:gd name="T80" fmla="*/ 7 w 11"/>
                <a:gd name="T81" fmla="*/ 10 h 12"/>
                <a:gd name="T82" fmla="*/ 8 w 11"/>
                <a:gd name="T83" fmla="*/ 10 h 12"/>
                <a:gd name="T84" fmla="*/ 8 w 11"/>
                <a:gd name="T85" fmla="*/ 7 h 12"/>
                <a:gd name="T86" fmla="*/ 8 w 11"/>
                <a:gd name="T87" fmla="*/ 6 h 12"/>
                <a:gd name="T88" fmla="*/ 7 w 11"/>
                <a:gd name="T89" fmla="*/ 5 h 12"/>
                <a:gd name="T90" fmla="*/ 10 w 11"/>
                <a:gd name="T91" fmla="*/ 5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 h="12">
                  <a:moveTo>
                    <a:pt x="10" y="5"/>
                  </a:moveTo>
                  <a:lnTo>
                    <a:pt x="9" y="5"/>
                  </a:lnTo>
                  <a:lnTo>
                    <a:pt x="9" y="6"/>
                  </a:lnTo>
                  <a:lnTo>
                    <a:pt x="9" y="10"/>
                  </a:lnTo>
                  <a:lnTo>
                    <a:pt x="9" y="10"/>
                  </a:lnTo>
                  <a:lnTo>
                    <a:pt x="9" y="10"/>
                  </a:lnTo>
                  <a:lnTo>
                    <a:pt x="8" y="10"/>
                  </a:lnTo>
                  <a:lnTo>
                    <a:pt x="8" y="10"/>
                  </a:lnTo>
                  <a:lnTo>
                    <a:pt x="7" y="10"/>
                  </a:lnTo>
                  <a:lnTo>
                    <a:pt x="7" y="11"/>
                  </a:lnTo>
                  <a:lnTo>
                    <a:pt x="6" y="11"/>
                  </a:lnTo>
                  <a:lnTo>
                    <a:pt x="6" y="11"/>
                  </a:lnTo>
                  <a:lnTo>
                    <a:pt x="5" y="11"/>
                  </a:lnTo>
                  <a:lnTo>
                    <a:pt x="4" y="11"/>
                  </a:lnTo>
                  <a:lnTo>
                    <a:pt x="4" y="11"/>
                  </a:lnTo>
                  <a:lnTo>
                    <a:pt x="3" y="10"/>
                  </a:lnTo>
                  <a:lnTo>
                    <a:pt x="3" y="10"/>
                  </a:lnTo>
                  <a:lnTo>
                    <a:pt x="2" y="10"/>
                  </a:lnTo>
                  <a:lnTo>
                    <a:pt x="1" y="10"/>
                  </a:lnTo>
                  <a:lnTo>
                    <a:pt x="1" y="9"/>
                  </a:lnTo>
                  <a:lnTo>
                    <a:pt x="1" y="9"/>
                  </a:lnTo>
                  <a:lnTo>
                    <a:pt x="1" y="8"/>
                  </a:lnTo>
                  <a:lnTo>
                    <a:pt x="1" y="8"/>
                  </a:lnTo>
                  <a:lnTo>
                    <a:pt x="0" y="8"/>
                  </a:lnTo>
                  <a:lnTo>
                    <a:pt x="0" y="7"/>
                  </a:lnTo>
                  <a:lnTo>
                    <a:pt x="0" y="6"/>
                  </a:lnTo>
                  <a:lnTo>
                    <a:pt x="0" y="5"/>
                  </a:lnTo>
                  <a:lnTo>
                    <a:pt x="0" y="5"/>
                  </a:lnTo>
                  <a:lnTo>
                    <a:pt x="0" y="4"/>
                  </a:lnTo>
                  <a:lnTo>
                    <a:pt x="1" y="3"/>
                  </a:lnTo>
                  <a:lnTo>
                    <a:pt x="1" y="3"/>
                  </a:lnTo>
                  <a:lnTo>
                    <a:pt x="1" y="2"/>
                  </a:lnTo>
                  <a:lnTo>
                    <a:pt x="1" y="1"/>
                  </a:lnTo>
                  <a:lnTo>
                    <a:pt x="2" y="1"/>
                  </a:lnTo>
                  <a:lnTo>
                    <a:pt x="2" y="1"/>
                  </a:lnTo>
                  <a:lnTo>
                    <a:pt x="3" y="1"/>
                  </a:lnTo>
                  <a:lnTo>
                    <a:pt x="3" y="0"/>
                  </a:lnTo>
                  <a:lnTo>
                    <a:pt x="4" y="0"/>
                  </a:lnTo>
                  <a:lnTo>
                    <a:pt x="4" y="0"/>
                  </a:lnTo>
                  <a:lnTo>
                    <a:pt x="5" y="0"/>
                  </a:lnTo>
                  <a:lnTo>
                    <a:pt x="6" y="0"/>
                  </a:lnTo>
                  <a:lnTo>
                    <a:pt x="6" y="0"/>
                  </a:lnTo>
                  <a:lnTo>
                    <a:pt x="7" y="0"/>
                  </a:lnTo>
                  <a:lnTo>
                    <a:pt x="7" y="1"/>
                  </a:lnTo>
                  <a:lnTo>
                    <a:pt x="8" y="1"/>
                  </a:lnTo>
                  <a:lnTo>
                    <a:pt x="8" y="1"/>
                  </a:lnTo>
                  <a:lnTo>
                    <a:pt x="8" y="0"/>
                  </a:lnTo>
                  <a:lnTo>
                    <a:pt x="9" y="0"/>
                  </a:lnTo>
                  <a:lnTo>
                    <a:pt x="9" y="3"/>
                  </a:lnTo>
                  <a:lnTo>
                    <a:pt x="8" y="3"/>
                  </a:lnTo>
                  <a:lnTo>
                    <a:pt x="8" y="3"/>
                  </a:lnTo>
                  <a:lnTo>
                    <a:pt x="8" y="2"/>
                  </a:lnTo>
                  <a:lnTo>
                    <a:pt x="8" y="1"/>
                  </a:lnTo>
                  <a:lnTo>
                    <a:pt x="7" y="1"/>
                  </a:lnTo>
                  <a:lnTo>
                    <a:pt x="6" y="1"/>
                  </a:lnTo>
                  <a:lnTo>
                    <a:pt x="6" y="1"/>
                  </a:lnTo>
                  <a:lnTo>
                    <a:pt x="5" y="1"/>
                  </a:lnTo>
                  <a:lnTo>
                    <a:pt x="4" y="1"/>
                  </a:lnTo>
                  <a:lnTo>
                    <a:pt x="4" y="1"/>
                  </a:lnTo>
                  <a:lnTo>
                    <a:pt x="3" y="1"/>
                  </a:lnTo>
                  <a:lnTo>
                    <a:pt x="3" y="2"/>
                  </a:lnTo>
                  <a:lnTo>
                    <a:pt x="3" y="3"/>
                  </a:lnTo>
                  <a:lnTo>
                    <a:pt x="2" y="3"/>
                  </a:lnTo>
                  <a:lnTo>
                    <a:pt x="2" y="3"/>
                  </a:lnTo>
                  <a:lnTo>
                    <a:pt x="2" y="4"/>
                  </a:lnTo>
                  <a:lnTo>
                    <a:pt x="2" y="5"/>
                  </a:lnTo>
                  <a:lnTo>
                    <a:pt x="2" y="5"/>
                  </a:lnTo>
                  <a:lnTo>
                    <a:pt x="2" y="6"/>
                  </a:lnTo>
                  <a:lnTo>
                    <a:pt x="2" y="6"/>
                  </a:lnTo>
                  <a:lnTo>
                    <a:pt x="2" y="7"/>
                  </a:lnTo>
                  <a:lnTo>
                    <a:pt x="2" y="8"/>
                  </a:lnTo>
                  <a:lnTo>
                    <a:pt x="2" y="8"/>
                  </a:lnTo>
                  <a:lnTo>
                    <a:pt x="3" y="8"/>
                  </a:lnTo>
                  <a:lnTo>
                    <a:pt x="3" y="9"/>
                  </a:lnTo>
                  <a:lnTo>
                    <a:pt x="3" y="10"/>
                  </a:lnTo>
                  <a:lnTo>
                    <a:pt x="3" y="10"/>
                  </a:lnTo>
                  <a:lnTo>
                    <a:pt x="4" y="10"/>
                  </a:lnTo>
                  <a:lnTo>
                    <a:pt x="4" y="10"/>
                  </a:lnTo>
                  <a:lnTo>
                    <a:pt x="5" y="10"/>
                  </a:lnTo>
                  <a:lnTo>
                    <a:pt x="6" y="10"/>
                  </a:lnTo>
                  <a:lnTo>
                    <a:pt x="6" y="10"/>
                  </a:lnTo>
                  <a:lnTo>
                    <a:pt x="7" y="10"/>
                  </a:lnTo>
                  <a:lnTo>
                    <a:pt x="7" y="10"/>
                  </a:lnTo>
                  <a:lnTo>
                    <a:pt x="8" y="10"/>
                  </a:lnTo>
                  <a:lnTo>
                    <a:pt x="8" y="9"/>
                  </a:lnTo>
                  <a:lnTo>
                    <a:pt x="8" y="7"/>
                  </a:lnTo>
                  <a:lnTo>
                    <a:pt x="8" y="6"/>
                  </a:lnTo>
                  <a:lnTo>
                    <a:pt x="8" y="6"/>
                  </a:lnTo>
                  <a:lnTo>
                    <a:pt x="7" y="6"/>
                  </a:lnTo>
                  <a:lnTo>
                    <a:pt x="7" y="5"/>
                  </a:lnTo>
                  <a:lnTo>
                    <a:pt x="6" y="5"/>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3" name="Freeform 107"/>
            <p:cNvSpPr>
              <a:spLocks/>
            </p:cNvSpPr>
            <p:nvPr/>
          </p:nvSpPr>
          <p:spPr bwMode="auto">
            <a:xfrm>
              <a:off x="684" y="2511"/>
              <a:ext cx="11" cy="12"/>
            </a:xfrm>
            <a:custGeom>
              <a:avLst/>
              <a:gdLst>
                <a:gd name="T0" fmla="*/ 0 w 11"/>
                <a:gd name="T1" fmla="*/ 6 h 12"/>
                <a:gd name="T2" fmla="*/ 0 w 11"/>
                <a:gd name="T3" fmla="*/ 5 h 12"/>
                <a:gd name="T4" fmla="*/ 0 w 11"/>
                <a:gd name="T5" fmla="*/ 5 h 12"/>
                <a:gd name="T6" fmla="*/ 1 w 11"/>
                <a:gd name="T7" fmla="*/ 4 h 12"/>
                <a:gd name="T8" fmla="*/ 1 w 11"/>
                <a:gd name="T9" fmla="*/ 3 h 12"/>
                <a:gd name="T10" fmla="*/ 1 w 11"/>
                <a:gd name="T11" fmla="*/ 3 h 12"/>
                <a:gd name="T12" fmla="*/ 1 w 11"/>
                <a:gd name="T13" fmla="*/ 3 h 12"/>
                <a:gd name="T14" fmla="*/ 1 w 11"/>
                <a:gd name="T15" fmla="*/ 2 h 12"/>
                <a:gd name="T16" fmla="*/ 2 w 11"/>
                <a:gd name="T17" fmla="*/ 1 h 12"/>
                <a:gd name="T18" fmla="*/ 3 w 11"/>
                <a:gd name="T19" fmla="*/ 1 h 12"/>
                <a:gd name="T20" fmla="*/ 3 w 11"/>
                <a:gd name="T21" fmla="*/ 0 h 12"/>
                <a:gd name="T22" fmla="*/ 4 w 11"/>
                <a:gd name="T23" fmla="*/ 0 h 12"/>
                <a:gd name="T24" fmla="*/ 4 w 11"/>
                <a:gd name="T25" fmla="*/ 0 h 12"/>
                <a:gd name="T26" fmla="*/ 5 w 11"/>
                <a:gd name="T27" fmla="*/ 0 h 12"/>
                <a:gd name="T28" fmla="*/ 6 w 11"/>
                <a:gd name="T29" fmla="*/ 0 h 12"/>
                <a:gd name="T30" fmla="*/ 6 w 11"/>
                <a:gd name="T31" fmla="*/ 0 h 12"/>
                <a:gd name="T32" fmla="*/ 7 w 11"/>
                <a:gd name="T33" fmla="*/ 0 h 12"/>
                <a:gd name="T34" fmla="*/ 8 w 11"/>
                <a:gd name="T35" fmla="*/ 1 h 12"/>
                <a:gd name="T36" fmla="*/ 8 w 11"/>
                <a:gd name="T37" fmla="*/ 1 h 12"/>
                <a:gd name="T38" fmla="*/ 9 w 11"/>
                <a:gd name="T39" fmla="*/ 2 h 12"/>
                <a:gd name="T40" fmla="*/ 9 w 11"/>
                <a:gd name="T41" fmla="*/ 3 h 12"/>
                <a:gd name="T42" fmla="*/ 9 w 11"/>
                <a:gd name="T43" fmla="*/ 3 h 12"/>
                <a:gd name="T44" fmla="*/ 9 w 11"/>
                <a:gd name="T45" fmla="*/ 3 h 12"/>
                <a:gd name="T46" fmla="*/ 9 w 11"/>
                <a:gd name="T47" fmla="*/ 4 h 12"/>
                <a:gd name="T48" fmla="*/ 10 w 11"/>
                <a:gd name="T49" fmla="*/ 5 h 12"/>
                <a:gd name="T50" fmla="*/ 10 w 11"/>
                <a:gd name="T51" fmla="*/ 5 h 12"/>
                <a:gd name="T52" fmla="*/ 10 w 11"/>
                <a:gd name="T53" fmla="*/ 6 h 12"/>
                <a:gd name="T54" fmla="*/ 10 w 11"/>
                <a:gd name="T55" fmla="*/ 6 h 12"/>
                <a:gd name="T56" fmla="*/ 10 w 11"/>
                <a:gd name="T57" fmla="*/ 7 h 12"/>
                <a:gd name="T58" fmla="*/ 9 w 11"/>
                <a:gd name="T59" fmla="*/ 7 h 12"/>
                <a:gd name="T60" fmla="*/ 9 w 11"/>
                <a:gd name="T61" fmla="*/ 8 h 12"/>
                <a:gd name="T62" fmla="*/ 9 w 11"/>
                <a:gd name="T63" fmla="*/ 8 h 12"/>
                <a:gd name="T64" fmla="*/ 9 w 11"/>
                <a:gd name="T65" fmla="*/ 8 h 12"/>
                <a:gd name="T66" fmla="*/ 9 w 11"/>
                <a:gd name="T67" fmla="*/ 9 h 12"/>
                <a:gd name="T68" fmla="*/ 8 w 11"/>
                <a:gd name="T69" fmla="*/ 10 h 12"/>
                <a:gd name="T70" fmla="*/ 8 w 11"/>
                <a:gd name="T71" fmla="*/ 10 h 12"/>
                <a:gd name="T72" fmla="*/ 7 w 11"/>
                <a:gd name="T73" fmla="*/ 10 h 12"/>
                <a:gd name="T74" fmla="*/ 6 w 11"/>
                <a:gd name="T75" fmla="*/ 11 h 12"/>
                <a:gd name="T76" fmla="*/ 6 w 11"/>
                <a:gd name="T77" fmla="*/ 11 h 12"/>
                <a:gd name="T78" fmla="*/ 5 w 11"/>
                <a:gd name="T79" fmla="*/ 11 h 12"/>
                <a:gd name="T80" fmla="*/ 4 w 11"/>
                <a:gd name="T81" fmla="*/ 11 h 12"/>
                <a:gd name="T82" fmla="*/ 4 w 11"/>
                <a:gd name="T83" fmla="*/ 11 h 12"/>
                <a:gd name="T84" fmla="*/ 3 w 11"/>
                <a:gd name="T85" fmla="*/ 10 h 12"/>
                <a:gd name="T86" fmla="*/ 3 w 11"/>
                <a:gd name="T87" fmla="*/ 10 h 12"/>
                <a:gd name="T88" fmla="*/ 2 w 11"/>
                <a:gd name="T89" fmla="*/ 10 h 12"/>
                <a:gd name="T90" fmla="*/ 1 w 11"/>
                <a:gd name="T91" fmla="*/ 9 h 12"/>
                <a:gd name="T92" fmla="*/ 1 w 11"/>
                <a:gd name="T93" fmla="*/ 8 h 12"/>
                <a:gd name="T94" fmla="*/ 1 w 11"/>
                <a:gd name="T95" fmla="*/ 8 h 12"/>
                <a:gd name="T96" fmla="*/ 1 w 11"/>
                <a:gd name="T97" fmla="*/ 8 h 12"/>
                <a:gd name="T98" fmla="*/ 1 w 11"/>
                <a:gd name="T99" fmla="*/ 7 h 12"/>
                <a:gd name="T100" fmla="*/ 0 w 11"/>
                <a:gd name="T101" fmla="*/ 7 h 12"/>
                <a:gd name="T102" fmla="*/ 0 w 11"/>
                <a:gd name="T103" fmla="*/ 6 h 12"/>
                <a:gd name="T104" fmla="*/ 0 w 11"/>
                <a:gd name="T105"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2">
                  <a:moveTo>
                    <a:pt x="0" y="6"/>
                  </a:moveTo>
                  <a:lnTo>
                    <a:pt x="0" y="5"/>
                  </a:lnTo>
                  <a:lnTo>
                    <a:pt x="0" y="5"/>
                  </a:lnTo>
                  <a:lnTo>
                    <a:pt x="1" y="4"/>
                  </a:lnTo>
                  <a:lnTo>
                    <a:pt x="1" y="3"/>
                  </a:lnTo>
                  <a:lnTo>
                    <a:pt x="1" y="3"/>
                  </a:lnTo>
                  <a:lnTo>
                    <a:pt x="1" y="3"/>
                  </a:lnTo>
                  <a:lnTo>
                    <a:pt x="1" y="2"/>
                  </a:lnTo>
                  <a:lnTo>
                    <a:pt x="2" y="1"/>
                  </a:lnTo>
                  <a:lnTo>
                    <a:pt x="3" y="1"/>
                  </a:lnTo>
                  <a:lnTo>
                    <a:pt x="3" y="0"/>
                  </a:lnTo>
                  <a:lnTo>
                    <a:pt x="4" y="0"/>
                  </a:lnTo>
                  <a:lnTo>
                    <a:pt x="4" y="0"/>
                  </a:lnTo>
                  <a:lnTo>
                    <a:pt x="5" y="0"/>
                  </a:lnTo>
                  <a:lnTo>
                    <a:pt x="6" y="0"/>
                  </a:lnTo>
                  <a:lnTo>
                    <a:pt x="6" y="0"/>
                  </a:lnTo>
                  <a:lnTo>
                    <a:pt x="7" y="0"/>
                  </a:lnTo>
                  <a:lnTo>
                    <a:pt x="8" y="1"/>
                  </a:lnTo>
                  <a:lnTo>
                    <a:pt x="8" y="1"/>
                  </a:lnTo>
                  <a:lnTo>
                    <a:pt x="9" y="2"/>
                  </a:lnTo>
                  <a:lnTo>
                    <a:pt x="9" y="3"/>
                  </a:lnTo>
                  <a:lnTo>
                    <a:pt x="9" y="3"/>
                  </a:lnTo>
                  <a:lnTo>
                    <a:pt x="9" y="3"/>
                  </a:lnTo>
                  <a:lnTo>
                    <a:pt x="9" y="4"/>
                  </a:lnTo>
                  <a:lnTo>
                    <a:pt x="10" y="5"/>
                  </a:lnTo>
                  <a:lnTo>
                    <a:pt x="10" y="5"/>
                  </a:lnTo>
                  <a:lnTo>
                    <a:pt x="10" y="6"/>
                  </a:lnTo>
                  <a:lnTo>
                    <a:pt x="10" y="6"/>
                  </a:lnTo>
                  <a:lnTo>
                    <a:pt x="10" y="7"/>
                  </a:lnTo>
                  <a:lnTo>
                    <a:pt x="9" y="7"/>
                  </a:lnTo>
                  <a:lnTo>
                    <a:pt x="9" y="8"/>
                  </a:lnTo>
                  <a:lnTo>
                    <a:pt x="9" y="8"/>
                  </a:lnTo>
                  <a:lnTo>
                    <a:pt x="9" y="8"/>
                  </a:lnTo>
                  <a:lnTo>
                    <a:pt x="9" y="9"/>
                  </a:lnTo>
                  <a:lnTo>
                    <a:pt x="8" y="10"/>
                  </a:lnTo>
                  <a:lnTo>
                    <a:pt x="8" y="10"/>
                  </a:lnTo>
                  <a:lnTo>
                    <a:pt x="7" y="10"/>
                  </a:lnTo>
                  <a:lnTo>
                    <a:pt x="6" y="11"/>
                  </a:lnTo>
                  <a:lnTo>
                    <a:pt x="6" y="11"/>
                  </a:lnTo>
                  <a:lnTo>
                    <a:pt x="5" y="11"/>
                  </a:lnTo>
                  <a:lnTo>
                    <a:pt x="4" y="11"/>
                  </a:lnTo>
                  <a:lnTo>
                    <a:pt x="4" y="11"/>
                  </a:lnTo>
                  <a:lnTo>
                    <a:pt x="3" y="10"/>
                  </a:lnTo>
                  <a:lnTo>
                    <a:pt x="3" y="10"/>
                  </a:lnTo>
                  <a:lnTo>
                    <a:pt x="2" y="10"/>
                  </a:lnTo>
                  <a:lnTo>
                    <a:pt x="1" y="9"/>
                  </a:lnTo>
                  <a:lnTo>
                    <a:pt x="1" y="8"/>
                  </a:lnTo>
                  <a:lnTo>
                    <a:pt x="1" y="8"/>
                  </a:lnTo>
                  <a:lnTo>
                    <a:pt x="1" y="8"/>
                  </a:lnTo>
                  <a:lnTo>
                    <a:pt x="1" y="7"/>
                  </a:lnTo>
                  <a:lnTo>
                    <a:pt x="0" y="7"/>
                  </a:lnTo>
                  <a:lnTo>
                    <a:pt x="0" y="6"/>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4" name="Freeform 108"/>
            <p:cNvSpPr>
              <a:spLocks/>
            </p:cNvSpPr>
            <p:nvPr/>
          </p:nvSpPr>
          <p:spPr bwMode="auto">
            <a:xfrm>
              <a:off x="687" y="2512"/>
              <a:ext cx="5" cy="10"/>
            </a:xfrm>
            <a:custGeom>
              <a:avLst/>
              <a:gdLst>
                <a:gd name="T0" fmla="*/ 4 w 5"/>
                <a:gd name="T1" fmla="*/ 5 h 10"/>
                <a:gd name="T2" fmla="*/ 4 w 5"/>
                <a:gd name="T3" fmla="*/ 4 h 10"/>
                <a:gd name="T4" fmla="*/ 4 w 5"/>
                <a:gd name="T5" fmla="*/ 4 h 10"/>
                <a:gd name="T6" fmla="*/ 4 w 5"/>
                <a:gd name="T7" fmla="*/ 3 h 10"/>
                <a:gd name="T8" fmla="*/ 4 w 5"/>
                <a:gd name="T9" fmla="*/ 2 h 10"/>
                <a:gd name="T10" fmla="*/ 4 w 5"/>
                <a:gd name="T11" fmla="*/ 2 h 10"/>
                <a:gd name="T12" fmla="*/ 4 w 5"/>
                <a:gd name="T13" fmla="*/ 1 h 10"/>
                <a:gd name="T14" fmla="*/ 3 w 5"/>
                <a:gd name="T15" fmla="*/ 1 h 10"/>
                <a:gd name="T16" fmla="*/ 3 w 5"/>
                <a:gd name="T17" fmla="*/ 1 h 10"/>
                <a:gd name="T18" fmla="*/ 3 w 5"/>
                <a:gd name="T19" fmla="*/ 0 h 10"/>
                <a:gd name="T20" fmla="*/ 2 w 5"/>
                <a:gd name="T21" fmla="*/ 0 h 10"/>
                <a:gd name="T22" fmla="*/ 2 w 5"/>
                <a:gd name="T23" fmla="*/ 0 h 10"/>
                <a:gd name="T24" fmla="*/ 2 w 5"/>
                <a:gd name="T25" fmla="*/ 0 h 10"/>
                <a:gd name="T26" fmla="*/ 1 w 5"/>
                <a:gd name="T27" fmla="*/ 0 h 10"/>
                <a:gd name="T28" fmla="*/ 1 w 5"/>
                <a:gd name="T29" fmla="*/ 1 h 10"/>
                <a:gd name="T30" fmla="*/ 1 w 5"/>
                <a:gd name="T31" fmla="*/ 1 h 10"/>
                <a:gd name="T32" fmla="*/ 0 w 5"/>
                <a:gd name="T33" fmla="*/ 1 h 10"/>
                <a:gd name="T34" fmla="*/ 0 w 5"/>
                <a:gd name="T35" fmla="*/ 2 h 10"/>
                <a:gd name="T36" fmla="*/ 0 w 5"/>
                <a:gd name="T37" fmla="*/ 2 h 10"/>
                <a:gd name="T38" fmla="*/ 0 w 5"/>
                <a:gd name="T39" fmla="*/ 3 h 10"/>
                <a:gd name="T40" fmla="*/ 0 w 5"/>
                <a:gd name="T41" fmla="*/ 4 h 10"/>
                <a:gd name="T42" fmla="*/ 0 w 5"/>
                <a:gd name="T43" fmla="*/ 4 h 10"/>
                <a:gd name="T44" fmla="*/ 0 w 5"/>
                <a:gd name="T45" fmla="*/ 5 h 10"/>
                <a:gd name="T46" fmla="*/ 0 w 5"/>
                <a:gd name="T47" fmla="*/ 5 h 10"/>
                <a:gd name="T48" fmla="*/ 0 w 5"/>
                <a:gd name="T49" fmla="*/ 6 h 10"/>
                <a:gd name="T50" fmla="*/ 0 w 5"/>
                <a:gd name="T51" fmla="*/ 7 h 10"/>
                <a:gd name="T52" fmla="*/ 0 w 5"/>
                <a:gd name="T53" fmla="*/ 7 h 10"/>
                <a:gd name="T54" fmla="*/ 0 w 5"/>
                <a:gd name="T55" fmla="*/ 8 h 10"/>
                <a:gd name="T56" fmla="*/ 1 w 5"/>
                <a:gd name="T57" fmla="*/ 8 h 10"/>
                <a:gd name="T58" fmla="*/ 1 w 5"/>
                <a:gd name="T59" fmla="*/ 9 h 10"/>
                <a:gd name="T60" fmla="*/ 2 w 5"/>
                <a:gd name="T61" fmla="*/ 9 h 10"/>
                <a:gd name="T62" fmla="*/ 2 w 5"/>
                <a:gd name="T63" fmla="*/ 9 h 10"/>
                <a:gd name="T64" fmla="*/ 2 w 5"/>
                <a:gd name="T65" fmla="*/ 9 h 10"/>
                <a:gd name="T66" fmla="*/ 3 w 5"/>
                <a:gd name="T67" fmla="*/ 9 h 10"/>
                <a:gd name="T68" fmla="*/ 3 w 5"/>
                <a:gd name="T69" fmla="*/ 8 h 10"/>
                <a:gd name="T70" fmla="*/ 3 w 5"/>
                <a:gd name="T71" fmla="*/ 8 h 10"/>
                <a:gd name="T72" fmla="*/ 3 w 5"/>
                <a:gd name="T73" fmla="*/ 8 h 10"/>
                <a:gd name="T74" fmla="*/ 4 w 5"/>
                <a:gd name="T75" fmla="*/ 8 h 10"/>
                <a:gd name="T76" fmla="*/ 4 w 5"/>
                <a:gd name="T77" fmla="*/ 7 h 10"/>
                <a:gd name="T78" fmla="*/ 4 w 5"/>
                <a:gd name="T79" fmla="*/ 7 h 10"/>
                <a:gd name="T80" fmla="*/ 4 w 5"/>
                <a:gd name="T81" fmla="*/ 6 h 10"/>
                <a:gd name="T82" fmla="*/ 4 w 5"/>
                <a:gd name="T83" fmla="*/ 5 h 10"/>
                <a:gd name="T84" fmla="*/ 4 w 5"/>
                <a:gd name="T85"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 h="10">
                  <a:moveTo>
                    <a:pt x="4" y="5"/>
                  </a:moveTo>
                  <a:lnTo>
                    <a:pt x="4" y="4"/>
                  </a:lnTo>
                  <a:lnTo>
                    <a:pt x="4" y="4"/>
                  </a:lnTo>
                  <a:lnTo>
                    <a:pt x="4" y="3"/>
                  </a:lnTo>
                  <a:lnTo>
                    <a:pt x="4" y="2"/>
                  </a:lnTo>
                  <a:lnTo>
                    <a:pt x="4" y="2"/>
                  </a:lnTo>
                  <a:lnTo>
                    <a:pt x="4" y="1"/>
                  </a:lnTo>
                  <a:lnTo>
                    <a:pt x="3" y="1"/>
                  </a:lnTo>
                  <a:lnTo>
                    <a:pt x="3" y="1"/>
                  </a:lnTo>
                  <a:lnTo>
                    <a:pt x="3" y="0"/>
                  </a:lnTo>
                  <a:lnTo>
                    <a:pt x="2" y="0"/>
                  </a:lnTo>
                  <a:lnTo>
                    <a:pt x="2" y="0"/>
                  </a:lnTo>
                  <a:lnTo>
                    <a:pt x="2" y="0"/>
                  </a:lnTo>
                  <a:lnTo>
                    <a:pt x="1" y="0"/>
                  </a:lnTo>
                  <a:lnTo>
                    <a:pt x="1" y="1"/>
                  </a:lnTo>
                  <a:lnTo>
                    <a:pt x="1" y="1"/>
                  </a:lnTo>
                  <a:lnTo>
                    <a:pt x="0" y="1"/>
                  </a:lnTo>
                  <a:lnTo>
                    <a:pt x="0" y="2"/>
                  </a:lnTo>
                  <a:lnTo>
                    <a:pt x="0" y="2"/>
                  </a:lnTo>
                  <a:lnTo>
                    <a:pt x="0" y="3"/>
                  </a:lnTo>
                  <a:lnTo>
                    <a:pt x="0" y="4"/>
                  </a:lnTo>
                  <a:lnTo>
                    <a:pt x="0" y="4"/>
                  </a:lnTo>
                  <a:lnTo>
                    <a:pt x="0" y="5"/>
                  </a:lnTo>
                  <a:lnTo>
                    <a:pt x="0" y="5"/>
                  </a:lnTo>
                  <a:lnTo>
                    <a:pt x="0" y="6"/>
                  </a:lnTo>
                  <a:lnTo>
                    <a:pt x="0" y="7"/>
                  </a:lnTo>
                  <a:lnTo>
                    <a:pt x="0" y="7"/>
                  </a:lnTo>
                  <a:lnTo>
                    <a:pt x="0" y="8"/>
                  </a:lnTo>
                  <a:lnTo>
                    <a:pt x="1" y="8"/>
                  </a:lnTo>
                  <a:lnTo>
                    <a:pt x="1" y="9"/>
                  </a:lnTo>
                  <a:lnTo>
                    <a:pt x="2" y="9"/>
                  </a:lnTo>
                  <a:lnTo>
                    <a:pt x="2" y="9"/>
                  </a:lnTo>
                  <a:lnTo>
                    <a:pt x="2" y="9"/>
                  </a:lnTo>
                  <a:lnTo>
                    <a:pt x="3" y="9"/>
                  </a:lnTo>
                  <a:lnTo>
                    <a:pt x="3" y="8"/>
                  </a:lnTo>
                  <a:lnTo>
                    <a:pt x="3" y="8"/>
                  </a:lnTo>
                  <a:lnTo>
                    <a:pt x="3" y="8"/>
                  </a:lnTo>
                  <a:lnTo>
                    <a:pt x="4" y="8"/>
                  </a:lnTo>
                  <a:lnTo>
                    <a:pt x="4" y="7"/>
                  </a:lnTo>
                  <a:lnTo>
                    <a:pt x="4" y="7"/>
                  </a:lnTo>
                  <a:lnTo>
                    <a:pt x="4" y="6"/>
                  </a:lnTo>
                  <a:lnTo>
                    <a:pt x="4" y="5"/>
                  </a:lnTo>
                  <a:lnTo>
                    <a:pt x="4" y="5"/>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5" name="Freeform 109"/>
            <p:cNvSpPr>
              <a:spLocks/>
            </p:cNvSpPr>
            <p:nvPr/>
          </p:nvSpPr>
          <p:spPr bwMode="auto">
            <a:xfrm>
              <a:off x="701" y="2512"/>
              <a:ext cx="11" cy="10"/>
            </a:xfrm>
            <a:custGeom>
              <a:avLst/>
              <a:gdLst>
                <a:gd name="T0" fmla="*/ 0 w 11"/>
                <a:gd name="T1" fmla="*/ 9 h 10"/>
                <a:gd name="T2" fmla="*/ 0 w 11"/>
                <a:gd name="T3" fmla="*/ 9 h 10"/>
                <a:gd name="T4" fmla="*/ 1 w 11"/>
                <a:gd name="T5" fmla="*/ 9 h 10"/>
                <a:gd name="T6" fmla="*/ 1 w 11"/>
                <a:gd name="T7" fmla="*/ 9 h 10"/>
                <a:gd name="T8" fmla="*/ 1 w 11"/>
                <a:gd name="T9" fmla="*/ 8 h 10"/>
                <a:gd name="T10" fmla="*/ 1 w 11"/>
                <a:gd name="T11" fmla="*/ 8 h 10"/>
                <a:gd name="T12" fmla="*/ 1 w 11"/>
                <a:gd name="T13" fmla="*/ 7 h 10"/>
                <a:gd name="T14" fmla="*/ 1 w 11"/>
                <a:gd name="T15" fmla="*/ 1 h 10"/>
                <a:gd name="T16" fmla="*/ 1 w 11"/>
                <a:gd name="T17" fmla="*/ 1 h 10"/>
                <a:gd name="T18" fmla="*/ 1 w 11"/>
                <a:gd name="T19" fmla="*/ 0 h 10"/>
                <a:gd name="T20" fmla="*/ 0 w 11"/>
                <a:gd name="T21" fmla="*/ 0 h 10"/>
                <a:gd name="T22" fmla="*/ 4 w 11"/>
                <a:gd name="T23" fmla="*/ 0 h 10"/>
                <a:gd name="T24" fmla="*/ 4 w 11"/>
                <a:gd name="T25" fmla="*/ 0 h 10"/>
                <a:gd name="T26" fmla="*/ 5 w 11"/>
                <a:gd name="T27" fmla="*/ 0 h 10"/>
                <a:gd name="T28" fmla="*/ 6 w 11"/>
                <a:gd name="T29" fmla="*/ 0 h 10"/>
                <a:gd name="T30" fmla="*/ 6 w 11"/>
                <a:gd name="T31" fmla="*/ 0 h 10"/>
                <a:gd name="T32" fmla="*/ 7 w 11"/>
                <a:gd name="T33" fmla="*/ 0 h 10"/>
                <a:gd name="T34" fmla="*/ 8 w 11"/>
                <a:gd name="T35" fmla="*/ 1 h 10"/>
                <a:gd name="T36" fmla="*/ 8 w 11"/>
                <a:gd name="T37" fmla="*/ 1 h 10"/>
                <a:gd name="T38" fmla="*/ 8 w 11"/>
                <a:gd name="T39" fmla="*/ 1 h 10"/>
                <a:gd name="T40" fmla="*/ 9 w 11"/>
                <a:gd name="T41" fmla="*/ 1 h 10"/>
                <a:gd name="T42" fmla="*/ 9 w 11"/>
                <a:gd name="T43" fmla="*/ 2 h 10"/>
                <a:gd name="T44" fmla="*/ 9 w 11"/>
                <a:gd name="T45" fmla="*/ 2 h 10"/>
                <a:gd name="T46" fmla="*/ 10 w 11"/>
                <a:gd name="T47" fmla="*/ 3 h 10"/>
                <a:gd name="T48" fmla="*/ 10 w 11"/>
                <a:gd name="T49" fmla="*/ 4 h 10"/>
                <a:gd name="T50" fmla="*/ 10 w 11"/>
                <a:gd name="T51" fmla="*/ 4 h 10"/>
                <a:gd name="T52" fmla="*/ 10 w 11"/>
                <a:gd name="T53" fmla="*/ 5 h 10"/>
                <a:gd name="T54" fmla="*/ 10 w 11"/>
                <a:gd name="T55" fmla="*/ 5 h 10"/>
                <a:gd name="T56" fmla="*/ 10 w 11"/>
                <a:gd name="T57" fmla="*/ 6 h 10"/>
                <a:gd name="T58" fmla="*/ 9 w 11"/>
                <a:gd name="T59" fmla="*/ 7 h 10"/>
                <a:gd name="T60" fmla="*/ 9 w 11"/>
                <a:gd name="T61" fmla="*/ 7 h 10"/>
                <a:gd name="T62" fmla="*/ 9 w 11"/>
                <a:gd name="T63" fmla="*/ 7 h 10"/>
                <a:gd name="T64" fmla="*/ 9 w 11"/>
                <a:gd name="T65" fmla="*/ 8 h 10"/>
                <a:gd name="T66" fmla="*/ 8 w 11"/>
                <a:gd name="T67" fmla="*/ 8 h 10"/>
                <a:gd name="T68" fmla="*/ 8 w 11"/>
                <a:gd name="T69" fmla="*/ 8 h 10"/>
                <a:gd name="T70" fmla="*/ 7 w 11"/>
                <a:gd name="T71" fmla="*/ 8 h 10"/>
                <a:gd name="T72" fmla="*/ 7 w 11"/>
                <a:gd name="T73" fmla="*/ 9 h 10"/>
                <a:gd name="T74" fmla="*/ 6 w 11"/>
                <a:gd name="T75" fmla="*/ 9 h 10"/>
                <a:gd name="T76" fmla="*/ 5 w 11"/>
                <a:gd name="T77" fmla="*/ 9 h 10"/>
                <a:gd name="T78" fmla="*/ 4 w 11"/>
                <a:gd name="T79" fmla="*/ 9 h 10"/>
                <a:gd name="T80" fmla="*/ 0 w 11"/>
                <a:gd name="T8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 h="10">
                  <a:moveTo>
                    <a:pt x="0" y="9"/>
                  </a:moveTo>
                  <a:lnTo>
                    <a:pt x="0" y="9"/>
                  </a:lnTo>
                  <a:lnTo>
                    <a:pt x="1" y="9"/>
                  </a:lnTo>
                  <a:lnTo>
                    <a:pt x="1" y="9"/>
                  </a:lnTo>
                  <a:lnTo>
                    <a:pt x="1" y="8"/>
                  </a:lnTo>
                  <a:lnTo>
                    <a:pt x="1" y="8"/>
                  </a:lnTo>
                  <a:lnTo>
                    <a:pt x="1" y="7"/>
                  </a:lnTo>
                  <a:lnTo>
                    <a:pt x="1" y="1"/>
                  </a:lnTo>
                  <a:lnTo>
                    <a:pt x="1" y="1"/>
                  </a:lnTo>
                  <a:lnTo>
                    <a:pt x="1" y="0"/>
                  </a:lnTo>
                  <a:lnTo>
                    <a:pt x="0" y="0"/>
                  </a:lnTo>
                  <a:lnTo>
                    <a:pt x="4" y="0"/>
                  </a:lnTo>
                  <a:lnTo>
                    <a:pt x="4" y="0"/>
                  </a:lnTo>
                  <a:lnTo>
                    <a:pt x="5" y="0"/>
                  </a:lnTo>
                  <a:lnTo>
                    <a:pt x="6" y="0"/>
                  </a:lnTo>
                  <a:lnTo>
                    <a:pt x="6" y="0"/>
                  </a:lnTo>
                  <a:lnTo>
                    <a:pt x="7" y="0"/>
                  </a:lnTo>
                  <a:lnTo>
                    <a:pt x="8" y="1"/>
                  </a:lnTo>
                  <a:lnTo>
                    <a:pt x="8" y="1"/>
                  </a:lnTo>
                  <a:lnTo>
                    <a:pt x="8" y="1"/>
                  </a:lnTo>
                  <a:lnTo>
                    <a:pt x="9" y="1"/>
                  </a:lnTo>
                  <a:lnTo>
                    <a:pt x="9" y="2"/>
                  </a:lnTo>
                  <a:lnTo>
                    <a:pt x="9" y="2"/>
                  </a:lnTo>
                  <a:lnTo>
                    <a:pt x="10" y="3"/>
                  </a:lnTo>
                  <a:lnTo>
                    <a:pt x="10" y="4"/>
                  </a:lnTo>
                  <a:lnTo>
                    <a:pt x="10" y="4"/>
                  </a:lnTo>
                  <a:lnTo>
                    <a:pt x="10" y="5"/>
                  </a:lnTo>
                  <a:lnTo>
                    <a:pt x="10" y="5"/>
                  </a:lnTo>
                  <a:lnTo>
                    <a:pt x="10" y="6"/>
                  </a:lnTo>
                  <a:lnTo>
                    <a:pt x="9" y="7"/>
                  </a:lnTo>
                  <a:lnTo>
                    <a:pt x="9" y="7"/>
                  </a:lnTo>
                  <a:lnTo>
                    <a:pt x="9" y="7"/>
                  </a:lnTo>
                  <a:lnTo>
                    <a:pt x="9" y="8"/>
                  </a:lnTo>
                  <a:lnTo>
                    <a:pt x="8" y="8"/>
                  </a:lnTo>
                  <a:lnTo>
                    <a:pt x="8" y="8"/>
                  </a:lnTo>
                  <a:lnTo>
                    <a:pt x="7" y="8"/>
                  </a:lnTo>
                  <a:lnTo>
                    <a:pt x="7" y="9"/>
                  </a:lnTo>
                  <a:lnTo>
                    <a:pt x="6" y="9"/>
                  </a:lnTo>
                  <a:lnTo>
                    <a:pt x="5" y="9"/>
                  </a:lnTo>
                  <a:lnTo>
                    <a:pt x="4" y="9"/>
                  </a:lnTo>
                  <a:lnTo>
                    <a:pt x="0"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6" name="Freeform 110"/>
            <p:cNvSpPr>
              <a:spLocks/>
            </p:cNvSpPr>
            <p:nvPr/>
          </p:nvSpPr>
          <p:spPr bwMode="auto">
            <a:xfrm>
              <a:off x="705" y="2513"/>
              <a:ext cx="4" cy="8"/>
            </a:xfrm>
            <a:custGeom>
              <a:avLst/>
              <a:gdLst>
                <a:gd name="T0" fmla="*/ 0 w 4"/>
                <a:gd name="T1" fmla="*/ 6 h 8"/>
                <a:gd name="T2" fmla="*/ 0 w 4"/>
                <a:gd name="T3" fmla="*/ 6 h 8"/>
                <a:gd name="T4" fmla="*/ 0 w 4"/>
                <a:gd name="T5" fmla="*/ 7 h 8"/>
                <a:gd name="T6" fmla="*/ 0 w 4"/>
                <a:gd name="T7" fmla="*/ 7 h 8"/>
                <a:gd name="T8" fmla="*/ 1 w 4"/>
                <a:gd name="T9" fmla="*/ 7 h 8"/>
                <a:gd name="T10" fmla="*/ 1 w 4"/>
                <a:gd name="T11" fmla="*/ 7 h 8"/>
                <a:gd name="T12" fmla="*/ 2 w 4"/>
                <a:gd name="T13" fmla="*/ 7 h 8"/>
                <a:gd name="T14" fmla="*/ 2 w 4"/>
                <a:gd name="T15" fmla="*/ 7 h 8"/>
                <a:gd name="T16" fmla="*/ 2 w 4"/>
                <a:gd name="T17" fmla="*/ 6 h 8"/>
                <a:gd name="T18" fmla="*/ 2 w 4"/>
                <a:gd name="T19" fmla="*/ 6 h 8"/>
                <a:gd name="T20" fmla="*/ 3 w 4"/>
                <a:gd name="T21" fmla="*/ 6 h 8"/>
                <a:gd name="T22" fmla="*/ 3 w 4"/>
                <a:gd name="T23" fmla="*/ 6 h 8"/>
                <a:gd name="T24" fmla="*/ 3 w 4"/>
                <a:gd name="T25" fmla="*/ 5 h 8"/>
                <a:gd name="T26" fmla="*/ 3 w 4"/>
                <a:gd name="T27" fmla="*/ 5 h 8"/>
                <a:gd name="T28" fmla="*/ 3 w 4"/>
                <a:gd name="T29" fmla="*/ 4 h 8"/>
                <a:gd name="T30" fmla="*/ 3 w 4"/>
                <a:gd name="T31" fmla="*/ 4 h 8"/>
                <a:gd name="T32" fmla="*/ 3 w 4"/>
                <a:gd name="T33" fmla="*/ 3 h 8"/>
                <a:gd name="T34" fmla="*/ 3 w 4"/>
                <a:gd name="T35" fmla="*/ 3 h 8"/>
                <a:gd name="T36" fmla="*/ 3 w 4"/>
                <a:gd name="T37" fmla="*/ 2 h 8"/>
                <a:gd name="T38" fmla="*/ 3 w 4"/>
                <a:gd name="T39" fmla="*/ 2 h 8"/>
                <a:gd name="T40" fmla="*/ 3 w 4"/>
                <a:gd name="T41" fmla="*/ 1 h 8"/>
                <a:gd name="T42" fmla="*/ 3 w 4"/>
                <a:gd name="T43" fmla="*/ 1 h 8"/>
                <a:gd name="T44" fmla="*/ 2 w 4"/>
                <a:gd name="T45" fmla="*/ 1 h 8"/>
                <a:gd name="T46" fmla="*/ 2 w 4"/>
                <a:gd name="T47" fmla="*/ 1 h 8"/>
                <a:gd name="T48" fmla="*/ 2 w 4"/>
                <a:gd name="T49" fmla="*/ 0 h 8"/>
                <a:gd name="T50" fmla="*/ 2 w 4"/>
                <a:gd name="T51" fmla="*/ 0 h 8"/>
                <a:gd name="T52" fmla="*/ 1 w 4"/>
                <a:gd name="T53" fmla="*/ 0 h 8"/>
                <a:gd name="T54" fmla="*/ 1 w 4"/>
                <a:gd name="T55" fmla="*/ 0 h 8"/>
                <a:gd name="T56" fmla="*/ 1 w 4"/>
                <a:gd name="T57" fmla="*/ 0 h 8"/>
                <a:gd name="T58" fmla="*/ 0 w 4"/>
                <a:gd name="T59" fmla="*/ 0 h 8"/>
                <a:gd name="T60" fmla="*/ 0 w 4"/>
                <a:gd name="T61" fmla="*/ 0 h 8"/>
                <a:gd name="T62" fmla="*/ 0 w 4"/>
                <a:gd name="T6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 h="8">
                  <a:moveTo>
                    <a:pt x="0" y="6"/>
                  </a:moveTo>
                  <a:lnTo>
                    <a:pt x="0" y="6"/>
                  </a:lnTo>
                  <a:lnTo>
                    <a:pt x="0" y="7"/>
                  </a:lnTo>
                  <a:lnTo>
                    <a:pt x="0" y="7"/>
                  </a:lnTo>
                  <a:lnTo>
                    <a:pt x="1" y="7"/>
                  </a:lnTo>
                  <a:lnTo>
                    <a:pt x="1" y="7"/>
                  </a:lnTo>
                  <a:lnTo>
                    <a:pt x="2" y="7"/>
                  </a:lnTo>
                  <a:lnTo>
                    <a:pt x="2" y="7"/>
                  </a:lnTo>
                  <a:lnTo>
                    <a:pt x="2" y="6"/>
                  </a:lnTo>
                  <a:lnTo>
                    <a:pt x="2" y="6"/>
                  </a:lnTo>
                  <a:lnTo>
                    <a:pt x="3" y="6"/>
                  </a:lnTo>
                  <a:lnTo>
                    <a:pt x="3" y="6"/>
                  </a:lnTo>
                  <a:lnTo>
                    <a:pt x="3" y="5"/>
                  </a:lnTo>
                  <a:lnTo>
                    <a:pt x="3" y="5"/>
                  </a:lnTo>
                  <a:lnTo>
                    <a:pt x="3" y="4"/>
                  </a:lnTo>
                  <a:lnTo>
                    <a:pt x="3" y="4"/>
                  </a:lnTo>
                  <a:lnTo>
                    <a:pt x="3" y="3"/>
                  </a:lnTo>
                  <a:lnTo>
                    <a:pt x="3" y="3"/>
                  </a:lnTo>
                  <a:lnTo>
                    <a:pt x="3" y="2"/>
                  </a:lnTo>
                  <a:lnTo>
                    <a:pt x="3" y="2"/>
                  </a:lnTo>
                  <a:lnTo>
                    <a:pt x="3" y="1"/>
                  </a:lnTo>
                  <a:lnTo>
                    <a:pt x="3" y="1"/>
                  </a:lnTo>
                  <a:lnTo>
                    <a:pt x="2" y="1"/>
                  </a:lnTo>
                  <a:lnTo>
                    <a:pt x="2" y="1"/>
                  </a:lnTo>
                  <a:lnTo>
                    <a:pt x="2" y="0"/>
                  </a:lnTo>
                  <a:lnTo>
                    <a:pt x="2" y="0"/>
                  </a:lnTo>
                  <a:lnTo>
                    <a:pt x="1" y="0"/>
                  </a:lnTo>
                  <a:lnTo>
                    <a:pt x="1" y="0"/>
                  </a:lnTo>
                  <a:lnTo>
                    <a:pt x="1" y="0"/>
                  </a:lnTo>
                  <a:lnTo>
                    <a:pt x="0" y="0"/>
                  </a:lnTo>
                  <a:lnTo>
                    <a:pt x="0" y="0"/>
                  </a:lnTo>
                  <a:lnTo>
                    <a:pt x="0" y="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7" name="Freeform 111"/>
            <p:cNvSpPr>
              <a:spLocks/>
            </p:cNvSpPr>
            <p:nvPr/>
          </p:nvSpPr>
          <p:spPr bwMode="auto">
            <a:xfrm>
              <a:off x="724" y="2512"/>
              <a:ext cx="17" cy="11"/>
            </a:xfrm>
            <a:custGeom>
              <a:avLst/>
              <a:gdLst>
                <a:gd name="T0" fmla="*/ 16 w 17"/>
                <a:gd name="T1" fmla="*/ 0 h 11"/>
                <a:gd name="T2" fmla="*/ 15 w 17"/>
                <a:gd name="T3" fmla="*/ 1 h 11"/>
                <a:gd name="T4" fmla="*/ 15 w 17"/>
                <a:gd name="T5" fmla="*/ 1 h 11"/>
                <a:gd name="T6" fmla="*/ 13 w 17"/>
                <a:gd name="T7" fmla="*/ 4 h 11"/>
                <a:gd name="T8" fmla="*/ 12 w 17"/>
                <a:gd name="T9" fmla="*/ 6 h 11"/>
                <a:gd name="T10" fmla="*/ 12 w 17"/>
                <a:gd name="T11" fmla="*/ 8 h 11"/>
                <a:gd name="T12" fmla="*/ 12 w 17"/>
                <a:gd name="T13" fmla="*/ 9 h 11"/>
                <a:gd name="T14" fmla="*/ 11 w 17"/>
                <a:gd name="T15" fmla="*/ 9 h 11"/>
                <a:gd name="T16" fmla="*/ 10 w 17"/>
                <a:gd name="T17" fmla="*/ 8 h 11"/>
                <a:gd name="T18" fmla="*/ 9 w 17"/>
                <a:gd name="T19" fmla="*/ 7 h 11"/>
                <a:gd name="T20" fmla="*/ 9 w 17"/>
                <a:gd name="T21" fmla="*/ 5 h 11"/>
                <a:gd name="T22" fmla="*/ 9 w 17"/>
                <a:gd name="T23" fmla="*/ 4 h 11"/>
                <a:gd name="T24" fmla="*/ 8 w 17"/>
                <a:gd name="T25" fmla="*/ 3 h 11"/>
                <a:gd name="T26" fmla="*/ 5 w 17"/>
                <a:gd name="T27" fmla="*/ 10 h 11"/>
                <a:gd name="T28" fmla="*/ 4 w 17"/>
                <a:gd name="T29" fmla="*/ 9 h 11"/>
                <a:gd name="T30" fmla="*/ 4 w 17"/>
                <a:gd name="T31" fmla="*/ 8 h 11"/>
                <a:gd name="T32" fmla="*/ 4 w 17"/>
                <a:gd name="T33" fmla="*/ 6 h 11"/>
                <a:gd name="T34" fmla="*/ 3 w 17"/>
                <a:gd name="T35" fmla="*/ 4 h 11"/>
                <a:gd name="T36" fmla="*/ 2 w 17"/>
                <a:gd name="T37" fmla="*/ 3 h 11"/>
                <a:gd name="T38" fmla="*/ 1 w 17"/>
                <a:gd name="T39" fmla="*/ 2 h 11"/>
                <a:gd name="T40" fmla="*/ 1 w 17"/>
                <a:gd name="T41" fmla="*/ 1 h 11"/>
                <a:gd name="T42" fmla="*/ 1 w 17"/>
                <a:gd name="T43" fmla="*/ 0 h 11"/>
                <a:gd name="T44" fmla="*/ 4 w 17"/>
                <a:gd name="T45" fmla="*/ 0 h 11"/>
                <a:gd name="T46" fmla="*/ 3 w 17"/>
                <a:gd name="T47" fmla="*/ 0 h 11"/>
                <a:gd name="T48" fmla="*/ 4 w 17"/>
                <a:gd name="T49" fmla="*/ 1 h 11"/>
                <a:gd name="T50" fmla="*/ 7 w 17"/>
                <a:gd name="T51" fmla="*/ 3 h 11"/>
                <a:gd name="T52" fmla="*/ 7 w 17"/>
                <a:gd name="T53" fmla="*/ 1 h 11"/>
                <a:gd name="T54" fmla="*/ 6 w 17"/>
                <a:gd name="T55" fmla="*/ 0 h 11"/>
                <a:gd name="T56" fmla="*/ 9 w 17"/>
                <a:gd name="T57" fmla="*/ 0 h 11"/>
                <a:gd name="T58" fmla="*/ 9 w 17"/>
                <a:gd name="T59" fmla="*/ 1 h 11"/>
                <a:gd name="T60" fmla="*/ 14 w 17"/>
                <a:gd name="T61" fmla="*/ 1 h 11"/>
                <a:gd name="T62" fmla="*/ 14 w 17"/>
                <a:gd name="T63" fmla="*/ 0 h 11"/>
                <a:gd name="T64" fmla="*/ 16 w 17"/>
                <a:gd name="T6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 h="11">
                  <a:moveTo>
                    <a:pt x="16" y="0"/>
                  </a:moveTo>
                  <a:lnTo>
                    <a:pt x="16" y="0"/>
                  </a:lnTo>
                  <a:lnTo>
                    <a:pt x="15" y="0"/>
                  </a:lnTo>
                  <a:lnTo>
                    <a:pt x="15" y="1"/>
                  </a:lnTo>
                  <a:lnTo>
                    <a:pt x="15" y="1"/>
                  </a:lnTo>
                  <a:lnTo>
                    <a:pt x="15" y="1"/>
                  </a:lnTo>
                  <a:lnTo>
                    <a:pt x="14" y="3"/>
                  </a:lnTo>
                  <a:lnTo>
                    <a:pt x="13" y="4"/>
                  </a:lnTo>
                  <a:lnTo>
                    <a:pt x="13" y="6"/>
                  </a:lnTo>
                  <a:lnTo>
                    <a:pt x="12" y="6"/>
                  </a:lnTo>
                  <a:lnTo>
                    <a:pt x="12" y="8"/>
                  </a:lnTo>
                  <a:lnTo>
                    <a:pt x="12" y="8"/>
                  </a:lnTo>
                  <a:lnTo>
                    <a:pt x="12" y="8"/>
                  </a:lnTo>
                  <a:lnTo>
                    <a:pt x="12" y="9"/>
                  </a:lnTo>
                  <a:lnTo>
                    <a:pt x="11" y="10"/>
                  </a:lnTo>
                  <a:lnTo>
                    <a:pt x="11" y="9"/>
                  </a:lnTo>
                  <a:lnTo>
                    <a:pt x="10" y="9"/>
                  </a:lnTo>
                  <a:lnTo>
                    <a:pt x="10" y="8"/>
                  </a:lnTo>
                  <a:lnTo>
                    <a:pt x="10" y="8"/>
                  </a:lnTo>
                  <a:lnTo>
                    <a:pt x="9" y="7"/>
                  </a:lnTo>
                  <a:lnTo>
                    <a:pt x="9" y="6"/>
                  </a:lnTo>
                  <a:lnTo>
                    <a:pt x="9" y="5"/>
                  </a:lnTo>
                  <a:lnTo>
                    <a:pt x="9" y="4"/>
                  </a:lnTo>
                  <a:lnTo>
                    <a:pt x="9" y="4"/>
                  </a:lnTo>
                  <a:lnTo>
                    <a:pt x="8" y="4"/>
                  </a:lnTo>
                  <a:lnTo>
                    <a:pt x="8" y="3"/>
                  </a:lnTo>
                  <a:lnTo>
                    <a:pt x="6" y="10"/>
                  </a:lnTo>
                  <a:lnTo>
                    <a:pt x="5" y="10"/>
                  </a:lnTo>
                  <a:lnTo>
                    <a:pt x="5" y="9"/>
                  </a:lnTo>
                  <a:lnTo>
                    <a:pt x="4" y="9"/>
                  </a:lnTo>
                  <a:lnTo>
                    <a:pt x="4" y="8"/>
                  </a:lnTo>
                  <a:lnTo>
                    <a:pt x="4" y="8"/>
                  </a:lnTo>
                  <a:lnTo>
                    <a:pt x="4" y="7"/>
                  </a:lnTo>
                  <a:lnTo>
                    <a:pt x="4" y="6"/>
                  </a:lnTo>
                  <a:lnTo>
                    <a:pt x="3" y="6"/>
                  </a:lnTo>
                  <a:lnTo>
                    <a:pt x="3" y="4"/>
                  </a:lnTo>
                  <a:lnTo>
                    <a:pt x="2" y="4"/>
                  </a:lnTo>
                  <a:lnTo>
                    <a:pt x="2" y="3"/>
                  </a:lnTo>
                  <a:lnTo>
                    <a:pt x="2" y="3"/>
                  </a:lnTo>
                  <a:lnTo>
                    <a:pt x="1" y="2"/>
                  </a:lnTo>
                  <a:lnTo>
                    <a:pt x="1" y="1"/>
                  </a:lnTo>
                  <a:lnTo>
                    <a:pt x="1" y="1"/>
                  </a:lnTo>
                  <a:lnTo>
                    <a:pt x="1" y="1"/>
                  </a:lnTo>
                  <a:lnTo>
                    <a:pt x="1" y="0"/>
                  </a:lnTo>
                  <a:lnTo>
                    <a:pt x="0" y="0"/>
                  </a:lnTo>
                  <a:lnTo>
                    <a:pt x="4" y="0"/>
                  </a:lnTo>
                  <a:lnTo>
                    <a:pt x="4" y="0"/>
                  </a:lnTo>
                  <a:lnTo>
                    <a:pt x="3" y="0"/>
                  </a:lnTo>
                  <a:lnTo>
                    <a:pt x="3" y="1"/>
                  </a:lnTo>
                  <a:lnTo>
                    <a:pt x="4" y="1"/>
                  </a:lnTo>
                  <a:lnTo>
                    <a:pt x="6" y="7"/>
                  </a:lnTo>
                  <a:lnTo>
                    <a:pt x="7" y="3"/>
                  </a:lnTo>
                  <a:lnTo>
                    <a:pt x="7" y="1"/>
                  </a:lnTo>
                  <a:lnTo>
                    <a:pt x="7" y="1"/>
                  </a:lnTo>
                  <a:lnTo>
                    <a:pt x="7" y="0"/>
                  </a:lnTo>
                  <a:lnTo>
                    <a:pt x="6" y="0"/>
                  </a:lnTo>
                  <a:lnTo>
                    <a:pt x="10" y="0"/>
                  </a:lnTo>
                  <a:lnTo>
                    <a:pt x="9" y="0"/>
                  </a:lnTo>
                  <a:lnTo>
                    <a:pt x="9" y="0"/>
                  </a:lnTo>
                  <a:lnTo>
                    <a:pt x="9" y="1"/>
                  </a:lnTo>
                  <a:lnTo>
                    <a:pt x="12" y="7"/>
                  </a:lnTo>
                  <a:lnTo>
                    <a:pt x="14" y="1"/>
                  </a:lnTo>
                  <a:lnTo>
                    <a:pt x="14" y="1"/>
                  </a:lnTo>
                  <a:lnTo>
                    <a:pt x="14" y="0"/>
                  </a:lnTo>
                  <a:lnTo>
                    <a:pt x="13" y="0"/>
                  </a:lnTo>
                  <a:lnTo>
                    <a:pt x="1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8" name="Freeform 112"/>
            <p:cNvSpPr>
              <a:spLocks/>
            </p:cNvSpPr>
            <p:nvPr/>
          </p:nvSpPr>
          <p:spPr bwMode="auto">
            <a:xfrm>
              <a:off x="747" y="2512"/>
              <a:ext cx="9" cy="10"/>
            </a:xfrm>
            <a:custGeom>
              <a:avLst/>
              <a:gdLst>
                <a:gd name="T0" fmla="*/ 7 w 9"/>
                <a:gd name="T1" fmla="*/ 9 h 10"/>
                <a:gd name="T2" fmla="*/ 0 w 9"/>
                <a:gd name="T3" fmla="*/ 9 h 10"/>
                <a:gd name="T4" fmla="*/ 1 w 9"/>
                <a:gd name="T5" fmla="*/ 9 h 10"/>
                <a:gd name="T6" fmla="*/ 1 w 9"/>
                <a:gd name="T7" fmla="*/ 8 h 10"/>
                <a:gd name="T8" fmla="*/ 1 w 9"/>
                <a:gd name="T9" fmla="*/ 8 h 10"/>
                <a:gd name="T10" fmla="*/ 1 w 9"/>
                <a:gd name="T11" fmla="*/ 8 h 10"/>
                <a:gd name="T12" fmla="*/ 1 w 9"/>
                <a:gd name="T13" fmla="*/ 7 h 10"/>
                <a:gd name="T14" fmla="*/ 1 w 9"/>
                <a:gd name="T15" fmla="*/ 1 h 10"/>
                <a:gd name="T16" fmla="*/ 1 w 9"/>
                <a:gd name="T17" fmla="*/ 1 h 10"/>
                <a:gd name="T18" fmla="*/ 1 w 9"/>
                <a:gd name="T19" fmla="*/ 1 h 10"/>
                <a:gd name="T20" fmla="*/ 1 w 9"/>
                <a:gd name="T21" fmla="*/ 0 h 10"/>
                <a:gd name="T22" fmla="*/ 0 w 9"/>
                <a:gd name="T23" fmla="*/ 0 h 10"/>
                <a:gd name="T24" fmla="*/ 7 w 9"/>
                <a:gd name="T25" fmla="*/ 0 h 10"/>
                <a:gd name="T26" fmla="*/ 7 w 9"/>
                <a:gd name="T27" fmla="*/ 2 h 10"/>
                <a:gd name="T28" fmla="*/ 7 w 9"/>
                <a:gd name="T29" fmla="*/ 2 h 10"/>
                <a:gd name="T30" fmla="*/ 7 w 9"/>
                <a:gd name="T31" fmla="*/ 1 h 10"/>
                <a:gd name="T32" fmla="*/ 7 w 9"/>
                <a:gd name="T33" fmla="*/ 1 h 10"/>
                <a:gd name="T34" fmla="*/ 6 w 9"/>
                <a:gd name="T35" fmla="*/ 1 h 10"/>
                <a:gd name="T36" fmla="*/ 6 w 9"/>
                <a:gd name="T37" fmla="*/ 1 h 10"/>
                <a:gd name="T38" fmla="*/ 5 w 9"/>
                <a:gd name="T39" fmla="*/ 1 h 10"/>
                <a:gd name="T40" fmla="*/ 5 w 9"/>
                <a:gd name="T41" fmla="*/ 1 h 10"/>
                <a:gd name="T42" fmla="*/ 3 w 9"/>
                <a:gd name="T43" fmla="*/ 1 h 10"/>
                <a:gd name="T44" fmla="*/ 3 w 9"/>
                <a:gd name="T45" fmla="*/ 1 h 10"/>
                <a:gd name="T46" fmla="*/ 3 w 9"/>
                <a:gd name="T47" fmla="*/ 4 h 10"/>
                <a:gd name="T48" fmla="*/ 5 w 9"/>
                <a:gd name="T49" fmla="*/ 4 h 10"/>
                <a:gd name="T50" fmla="*/ 6 w 9"/>
                <a:gd name="T51" fmla="*/ 4 h 10"/>
                <a:gd name="T52" fmla="*/ 6 w 9"/>
                <a:gd name="T53" fmla="*/ 4 h 10"/>
                <a:gd name="T54" fmla="*/ 6 w 9"/>
                <a:gd name="T55" fmla="*/ 3 h 10"/>
                <a:gd name="T56" fmla="*/ 6 w 9"/>
                <a:gd name="T57" fmla="*/ 3 h 10"/>
                <a:gd name="T58" fmla="*/ 6 w 9"/>
                <a:gd name="T59" fmla="*/ 2 h 10"/>
                <a:gd name="T60" fmla="*/ 6 w 9"/>
                <a:gd name="T61" fmla="*/ 6 h 10"/>
                <a:gd name="T62" fmla="*/ 6 w 9"/>
                <a:gd name="T63" fmla="*/ 5 h 10"/>
                <a:gd name="T64" fmla="*/ 6 w 9"/>
                <a:gd name="T65" fmla="*/ 5 h 10"/>
                <a:gd name="T66" fmla="*/ 6 w 9"/>
                <a:gd name="T67" fmla="*/ 5 h 10"/>
                <a:gd name="T68" fmla="*/ 5 w 9"/>
                <a:gd name="T69" fmla="*/ 5 h 10"/>
                <a:gd name="T70" fmla="*/ 5 w 9"/>
                <a:gd name="T71" fmla="*/ 5 h 10"/>
                <a:gd name="T72" fmla="*/ 3 w 9"/>
                <a:gd name="T73" fmla="*/ 5 h 10"/>
                <a:gd name="T74" fmla="*/ 3 w 9"/>
                <a:gd name="T75" fmla="*/ 8 h 10"/>
                <a:gd name="T76" fmla="*/ 3 w 9"/>
                <a:gd name="T77" fmla="*/ 8 h 10"/>
                <a:gd name="T78" fmla="*/ 6 w 9"/>
                <a:gd name="T79" fmla="*/ 8 h 10"/>
                <a:gd name="T80" fmla="*/ 6 w 9"/>
                <a:gd name="T81" fmla="*/ 8 h 10"/>
                <a:gd name="T82" fmla="*/ 7 w 9"/>
                <a:gd name="T83" fmla="*/ 8 h 10"/>
                <a:gd name="T84" fmla="*/ 7 w 9"/>
                <a:gd name="T85" fmla="*/ 8 h 10"/>
                <a:gd name="T86" fmla="*/ 7 w 9"/>
                <a:gd name="T87" fmla="*/ 7 h 10"/>
                <a:gd name="T88" fmla="*/ 7 w 9"/>
                <a:gd name="T89" fmla="*/ 7 h 10"/>
                <a:gd name="T90" fmla="*/ 7 w 9"/>
                <a:gd name="T91" fmla="*/ 7 h 10"/>
                <a:gd name="T92" fmla="*/ 8 w 9"/>
                <a:gd name="T93" fmla="*/ 7 h 10"/>
                <a:gd name="T94" fmla="*/ 7 w 9"/>
                <a:gd name="T9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 h="10">
                  <a:moveTo>
                    <a:pt x="7" y="9"/>
                  </a:moveTo>
                  <a:lnTo>
                    <a:pt x="0" y="9"/>
                  </a:lnTo>
                  <a:lnTo>
                    <a:pt x="1" y="9"/>
                  </a:lnTo>
                  <a:lnTo>
                    <a:pt x="1" y="8"/>
                  </a:lnTo>
                  <a:lnTo>
                    <a:pt x="1" y="8"/>
                  </a:lnTo>
                  <a:lnTo>
                    <a:pt x="1" y="8"/>
                  </a:lnTo>
                  <a:lnTo>
                    <a:pt x="1" y="7"/>
                  </a:lnTo>
                  <a:lnTo>
                    <a:pt x="1" y="1"/>
                  </a:lnTo>
                  <a:lnTo>
                    <a:pt x="1" y="1"/>
                  </a:lnTo>
                  <a:lnTo>
                    <a:pt x="1" y="1"/>
                  </a:lnTo>
                  <a:lnTo>
                    <a:pt x="1" y="0"/>
                  </a:lnTo>
                  <a:lnTo>
                    <a:pt x="0" y="0"/>
                  </a:lnTo>
                  <a:lnTo>
                    <a:pt x="7" y="0"/>
                  </a:lnTo>
                  <a:lnTo>
                    <a:pt x="7" y="2"/>
                  </a:lnTo>
                  <a:lnTo>
                    <a:pt x="7" y="2"/>
                  </a:lnTo>
                  <a:lnTo>
                    <a:pt x="7" y="1"/>
                  </a:lnTo>
                  <a:lnTo>
                    <a:pt x="7" y="1"/>
                  </a:lnTo>
                  <a:lnTo>
                    <a:pt x="6" y="1"/>
                  </a:lnTo>
                  <a:lnTo>
                    <a:pt x="6" y="1"/>
                  </a:lnTo>
                  <a:lnTo>
                    <a:pt x="5" y="1"/>
                  </a:lnTo>
                  <a:lnTo>
                    <a:pt x="5" y="1"/>
                  </a:lnTo>
                  <a:lnTo>
                    <a:pt x="3" y="1"/>
                  </a:lnTo>
                  <a:lnTo>
                    <a:pt x="3" y="1"/>
                  </a:lnTo>
                  <a:lnTo>
                    <a:pt x="3" y="4"/>
                  </a:lnTo>
                  <a:lnTo>
                    <a:pt x="5" y="4"/>
                  </a:lnTo>
                  <a:lnTo>
                    <a:pt x="6" y="4"/>
                  </a:lnTo>
                  <a:lnTo>
                    <a:pt x="6" y="4"/>
                  </a:lnTo>
                  <a:lnTo>
                    <a:pt x="6" y="3"/>
                  </a:lnTo>
                  <a:lnTo>
                    <a:pt x="6" y="3"/>
                  </a:lnTo>
                  <a:lnTo>
                    <a:pt x="6" y="2"/>
                  </a:lnTo>
                  <a:lnTo>
                    <a:pt x="6" y="6"/>
                  </a:lnTo>
                  <a:lnTo>
                    <a:pt x="6" y="5"/>
                  </a:lnTo>
                  <a:lnTo>
                    <a:pt x="6" y="5"/>
                  </a:lnTo>
                  <a:lnTo>
                    <a:pt x="6" y="5"/>
                  </a:lnTo>
                  <a:lnTo>
                    <a:pt x="5" y="5"/>
                  </a:lnTo>
                  <a:lnTo>
                    <a:pt x="5" y="5"/>
                  </a:lnTo>
                  <a:lnTo>
                    <a:pt x="3" y="5"/>
                  </a:lnTo>
                  <a:lnTo>
                    <a:pt x="3" y="8"/>
                  </a:lnTo>
                  <a:lnTo>
                    <a:pt x="3" y="8"/>
                  </a:lnTo>
                  <a:lnTo>
                    <a:pt x="6" y="8"/>
                  </a:lnTo>
                  <a:lnTo>
                    <a:pt x="6" y="8"/>
                  </a:lnTo>
                  <a:lnTo>
                    <a:pt x="7" y="8"/>
                  </a:lnTo>
                  <a:lnTo>
                    <a:pt x="7" y="8"/>
                  </a:lnTo>
                  <a:lnTo>
                    <a:pt x="7" y="7"/>
                  </a:lnTo>
                  <a:lnTo>
                    <a:pt x="7" y="7"/>
                  </a:lnTo>
                  <a:lnTo>
                    <a:pt x="7" y="7"/>
                  </a:lnTo>
                  <a:lnTo>
                    <a:pt x="8" y="7"/>
                  </a:lnTo>
                  <a:lnTo>
                    <a:pt x="7"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69" name="Freeform 113"/>
            <p:cNvSpPr>
              <a:spLocks/>
            </p:cNvSpPr>
            <p:nvPr/>
          </p:nvSpPr>
          <p:spPr bwMode="auto">
            <a:xfrm>
              <a:off x="661" y="2532"/>
              <a:ext cx="8" cy="11"/>
            </a:xfrm>
            <a:custGeom>
              <a:avLst/>
              <a:gdLst>
                <a:gd name="T0" fmla="*/ 5 w 8"/>
                <a:gd name="T1" fmla="*/ 10 h 11"/>
                <a:gd name="T2" fmla="*/ 1 w 8"/>
                <a:gd name="T3" fmla="*/ 10 h 11"/>
                <a:gd name="T4" fmla="*/ 1 w 8"/>
                <a:gd name="T5" fmla="*/ 9 h 11"/>
                <a:gd name="T6" fmla="*/ 2 w 8"/>
                <a:gd name="T7" fmla="*/ 9 h 11"/>
                <a:gd name="T8" fmla="*/ 3 w 8"/>
                <a:gd name="T9" fmla="*/ 9 h 11"/>
                <a:gd name="T10" fmla="*/ 3 w 8"/>
                <a:gd name="T11" fmla="*/ 9 h 11"/>
                <a:gd name="T12" fmla="*/ 3 w 8"/>
                <a:gd name="T13" fmla="*/ 8 h 11"/>
                <a:gd name="T14" fmla="*/ 3 w 8"/>
                <a:gd name="T15" fmla="*/ 1 h 11"/>
                <a:gd name="T16" fmla="*/ 2 w 8"/>
                <a:gd name="T17" fmla="*/ 1 h 11"/>
                <a:gd name="T18" fmla="*/ 1 w 8"/>
                <a:gd name="T19" fmla="*/ 1 h 11"/>
                <a:gd name="T20" fmla="*/ 1 w 8"/>
                <a:gd name="T21" fmla="*/ 1 h 11"/>
                <a:gd name="T22" fmla="*/ 1 w 8"/>
                <a:gd name="T23" fmla="*/ 1 h 11"/>
                <a:gd name="T24" fmla="*/ 0 w 8"/>
                <a:gd name="T25" fmla="*/ 1 h 11"/>
                <a:gd name="T26" fmla="*/ 0 w 8"/>
                <a:gd name="T27" fmla="*/ 2 h 11"/>
                <a:gd name="T28" fmla="*/ 0 w 8"/>
                <a:gd name="T29" fmla="*/ 3 h 11"/>
                <a:gd name="T30" fmla="*/ 0 w 8"/>
                <a:gd name="T31" fmla="*/ 0 h 11"/>
                <a:gd name="T32" fmla="*/ 7 w 8"/>
                <a:gd name="T33" fmla="*/ 0 h 11"/>
                <a:gd name="T34" fmla="*/ 7 w 8"/>
                <a:gd name="T35" fmla="*/ 3 h 11"/>
                <a:gd name="T36" fmla="*/ 6 w 8"/>
                <a:gd name="T37" fmla="*/ 3 h 11"/>
                <a:gd name="T38" fmla="*/ 6 w 8"/>
                <a:gd name="T39" fmla="*/ 2 h 11"/>
                <a:gd name="T40" fmla="*/ 6 w 8"/>
                <a:gd name="T41" fmla="*/ 1 h 11"/>
                <a:gd name="T42" fmla="*/ 6 w 8"/>
                <a:gd name="T43" fmla="*/ 1 h 11"/>
                <a:gd name="T44" fmla="*/ 5 w 8"/>
                <a:gd name="T45" fmla="*/ 1 h 11"/>
                <a:gd name="T46" fmla="*/ 5 w 8"/>
                <a:gd name="T47" fmla="*/ 1 h 11"/>
                <a:gd name="T48" fmla="*/ 5 w 8"/>
                <a:gd name="T49" fmla="*/ 1 h 11"/>
                <a:gd name="T50" fmla="*/ 4 w 8"/>
                <a:gd name="T51" fmla="*/ 1 h 11"/>
                <a:gd name="T52" fmla="*/ 4 w 8"/>
                <a:gd name="T53" fmla="*/ 9 h 11"/>
                <a:gd name="T54" fmla="*/ 4 w 8"/>
                <a:gd name="T55" fmla="*/ 9 h 11"/>
                <a:gd name="T56" fmla="*/ 4 w 8"/>
                <a:gd name="T57" fmla="*/ 9 h 11"/>
                <a:gd name="T58" fmla="*/ 5 w 8"/>
                <a:gd name="T59" fmla="*/ 9 h 11"/>
                <a:gd name="T60" fmla="*/ 5 w 8"/>
                <a:gd name="T61" fmla="*/ 9 h 11"/>
                <a:gd name="T62" fmla="*/ 5 w 8"/>
                <a:gd name="T6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11">
                  <a:moveTo>
                    <a:pt x="5" y="10"/>
                  </a:moveTo>
                  <a:lnTo>
                    <a:pt x="1" y="10"/>
                  </a:lnTo>
                  <a:lnTo>
                    <a:pt x="1" y="9"/>
                  </a:lnTo>
                  <a:lnTo>
                    <a:pt x="2" y="9"/>
                  </a:lnTo>
                  <a:lnTo>
                    <a:pt x="3" y="9"/>
                  </a:lnTo>
                  <a:lnTo>
                    <a:pt x="3" y="9"/>
                  </a:lnTo>
                  <a:lnTo>
                    <a:pt x="3" y="8"/>
                  </a:lnTo>
                  <a:lnTo>
                    <a:pt x="3" y="1"/>
                  </a:lnTo>
                  <a:lnTo>
                    <a:pt x="2" y="1"/>
                  </a:lnTo>
                  <a:lnTo>
                    <a:pt x="1" y="1"/>
                  </a:lnTo>
                  <a:lnTo>
                    <a:pt x="1" y="1"/>
                  </a:lnTo>
                  <a:lnTo>
                    <a:pt x="1" y="1"/>
                  </a:lnTo>
                  <a:lnTo>
                    <a:pt x="0" y="1"/>
                  </a:lnTo>
                  <a:lnTo>
                    <a:pt x="0" y="2"/>
                  </a:lnTo>
                  <a:lnTo>
                    <a:pt x="0" y="3"/>
                  </a:lnTo>
                  <a:lnTo>
                    <a:pt x="0" y="0"/>
                  </a:lnTo>
                  <a:lnTo>
                    <a:pt x="7" y="0"/>
                  </a:lnTo>
                  <a:lnTo>
                    <a:pt x="7" y="3"/>
                  </a:lnTo>
                  <a:lnTo>
                    <a:pt x="6" y="3"/>
                  </a:lnTo>
                  <a:lnTo>
                    <a:pt x="6" y="2"/>
                  </a:lnTo>
                  <a:lnTo>
                    <a:pt x="6" y="1"/>
                  </a:lnTo>
                  <a:lnTo>
                    <a:pt x="6" y="1"/>
                  </a:lnTo>
                  <a:lnTo>
                    <a:pt x="5" y="1"/>
                  </a:lnTo>
                  <a:lnTo>
                    <a:pt x="5" y="1"/>
                  </a:lnTo>
                  <a:lnTo>
                    <a:pt x="5" y="1"/>
                  </a:lnTo>
                  <a:lnTo>
                    <a:pt x="4" y="1"/>
                  </a:lnTo>
                  <a:lnTo>
                    <a:pt x="4" y="9"/>
                  </a:lnTo>
                  <a:lnTo>
                    <a:pt x="4" y="9"/>
                  </a:lnTo>
                  <a:lnTo>
                    <a:pt x="4" y="9"/>
                  </a:lnTo>
                  <a:lnTo>
                    <a:pt x="5" y="9"/>
                  </a:lnTo>
                  <a:lnTo>
                    <a:pt x="5" y="9"/>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0" name="Freeform 114"/>
            <p:cNvSpPr>
              <a:spLocks/>
            </p:cNvSpPr>
            <p:nvPr/>
          </p:nvSpPr>
          <p:spPr bwMode="auto">
            <a:xfrm>
              <a:off x="675" y="2532"/>
              <a:ext cx="11" cy="11"/>
            </a:xfrm>
            <a:custGeom>
              <a:avLst/>
              <a:gdLst>
                <a:gd name="T0" fmla="*/ 10 w 11"/>
                <a:gd name="T1" fmla="*/ 10 h 11"/>
                <a:gd name="T2" fmla="*/ 7 w 11"/>
                <a:gd name="T3" fmla="*/ 10 h 11"/>
                <a:gd name="T4" fmla="*/ 4 w 11"/>
                <a:gd name="T5" fmla="*/ 6 h 11"/>
                <a:gd name="T6" fmla="*/ 3 w 11"/>
                <a:gd name="T7" fmla="*/ 6 h 11"/>
                <a:gd name="T8" fmla="*/ 3 w 11"/>
                <a:gd name="T9" fmla="*/ 9 h 11"/>
                <a:gd name="T10" fmla="*/ 3 w 11"/>
                <a:gd name="T11" fmla="*/ 9 h 11"/>
                <a:gd name="T12" fmla="*/ 4 w 11"/>
                <a:gd name="T13" fmla="*/ 9 h 11"/>
                <a:gd name="T14" fmla="*/ 4 w 11"/>
                <a:gd name="T15" fmla="*/ 9 h 11"/>
                <a:gd name="T16" fmla="*/ 4 w 11"/>
                <a:gd name="T17" fmla="*/ 10 h 11"/>
                <a:gd name="T18" fmla="*/ 0 w 11"/>
                <a:gd name="T19" fmla="*/ 10 h 11"/>
                <a:gd name="T20" fmla="*/ 0 w 11"/>
                <a:gd name="T21" fmla="*/ 9 h 11"/>
                <a:gd name="T22" fmla="*/ 1 w 11"/>
                <a:gd name="T23" fmla="*/ 9 h 11"/>
                <a:gd name="T24" fmla="*/ 1 w 11"/>
                <a:gd name="T25" fmla="*/ 9 h 11"/>
                <a:gd name="T26" fmla="*/ 1 w 11"/>
                <a:gd name="T27" fmla="*/ 9 h 11"/>
                <a:gd name="T28" fmla="*/ 1 w 11"/>
                <a:gd name="T29" fmla="*/ 8 h 11"/>
                <a:gd name="T30" fmla="*/ 1 w 11"/>
                <a:gd name="T31" fmla="*/ 1 h 11"/>
                <a:gd name="T32" fmla="*/ 1 w 11"/>
                <a:gd name="T33" fmla="*/ 1 h 11"/>
                <a:gd name="T34" fmla="*/ 1 w 11"/>
                <a:gd name="T35" fmla="*/ 1 h 11"/>
                <a:gd name="T36" fmla="*/ 0 w 11"/>
                <a:gd name="T37" fmla="*/ 1 h 11"/>
                <a:gd name="T38" fmla="*/ 0 w 11"/>
                <a:gd name="T39" fmla="*/ 0 h 11"/>
                <a:gd name="T40" fmla="*/ 4 w 11"/>
                <a:gd name="T41" fmla="*/ 0 h 11"/>
                <a:gd name="T42" fmla="*/ 5 w 11"/>
                <a:gd name="T43" fmla="*/ 0 h 11"/>
                <a:gd name="T44" fmla="*/ 6 w 11"/>
                <a:gd name="T45" fmla="*/ 0 h 11"/>
                <a:gd name="T46" fmla="*/ 6 w 11"/>
                <a:gd name="T47" fmla="*/ 0 h 11"/>
                <a:gd name="T48" fmla="*/ 6 w 11"/>
                <a:gd name="T49" fmla="*/ 1 h 11"/>
                <a:gd name="T50" fmla="*/ 7 w 11"/>
                <a:gd name="T51" fmla="*/ 1 h 11"/>
                <a:gd name="T52" fmla="*/ 8 w 11"/>
                <a:gd name="T53" fmla="*/ 1 h 11"/>
                <a:gd name="T54" fmla="*/ 8 w 11"/>
                <a:gd name="T55" fmla="*/ 1 h 11"/>
                <a:gd name="T56" fmla="*/ 8 w 11"/>
                <a:gd name="T57" fmla="*/ 2 h 11"/>
                <a:gd name="T58" fmla="*/ 8 w 11"/>
                <a:gd name="T59" fmla="*/ 3 h 11"/>
                <a:gd name="T60" fmla="*/ 8 w 11"/>
                <a:gd name="T61" fmla="*/ 3 h 11"/>
                <a:gd name="T62" fmla="*/ 8 w 11"/>
                <a:gd name="T63" fmla="*/ 4 h 11"/>
                <a:gd name="T64" fmla="*/ 8 w 11"/>
                <a:gd name="T65" fmla="*/ 4 h 11"/>
                <a:gd name="T66" fmla="*/ 8 w 11"/>
                <a:gd name="T67" fmla="*/ 4 h 11"/>
                <a:gd name="T68" fmla="*/ 7 w 11"/>
                <a:gd name="T69" fmla="*/ 4 h 11"/>
                <a:gd name="T70" fmla="*/ 7 w 11"/>
                <a:gd name="T71" fmla="*/ 5 h 11"/>
                <a:gd name="T72" fmla="*/ 6 w 11"/>
                <a:gd name="T73" fmla="*/ 5 h 11"/>
                <a:gd name="T74" fmla="*/ 6 w 11"/>
                <a:gd name="T75" fmla="*/ 5 h 11"/>
                <a:gd name="T76" fmla="*/ 6 w 11"/>
                <a:gd name="T77" fmla="*/ 6 h 11"/>
                <a:gd name="T78" fmla="*/ 5 w 11"/>
                <a:gd name="T79" fmla="*/ 6 h 11"/>
                <a:gd name="T80" fmla="*/ 8 w 11"/>
                <a:gd name="T81" fmla="*/ 9 h 11"/>
                <a:gd name="T82" fmla="*/ 8 w 11"/>
                <a:gd name="T83" fmla="*/ 9 h 11"/>
                <a:gd name="T84" fmla="*/ 9 w 11"/>
                <a:gd name="T85" fmla="*/ 9 h 11"/>
                <a:gd name="T86" fmla="*/ 9 w 11"/>
                <a:gd name="T87" fmla="*/ 9 h 11"/>
                <a:gd name="T88" fmla="*/ 10 w 11"/>
                <a:gd name="T89" fmla="*/ 9 h 11"/>
                <a:gd name="T90" fmla="*/ 10 w 11"/>
                <a:gd name="T91"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 h="11">
                  <a:moveTo>
                    <a:pt x="10" y="10"/>
                  </a:moveTo>
                  <a:lnTo>
                    <a:pt x="7" y="10"/>
                  </a:lnTo>
                  <a:lnTo>
                    <a:pt x="4" y="6"/>
                  </a:lnTo>
                  <a:lnTo>
                    <a:pt x="3" y="6"/>
                  </a:lnTo>
                  <a:lnTo>
                    <a:pt x="3" y="9"/>
                  </a:lnTo>
                  <a:lnTo>
                    <a:pt x="3" y="9"/>
                  </a:lnTo>
                  <a:lnTo>
                    <a:pt x="4" y="9"/>
                  </a:lnTo>
                  <a:lnTo>
                    <a:pt x="4" y="9"/>
                  </a:lnTo>
                  <a:lnTo>
                    <a:pt x="4" y="10"/>
                  </a:lnTo>
                  <a:lnTo>
                    <a:pt x="0" y="10"/>
                  </a:lnTo>
                  <a:lnTo>
                    <a:pt x="0" y="9"/>
                  </a:lnTo>
                  <a:lnTo>
                    <a:pt x="1" y="9"/>
                  </a:lnTo>
                  <a:lnTo>
                    <a:pt x="1" y="9"/>
                  </a:lnTo>
                  <a:lnTo>
                    <a:pt x="1" y="9"/>
                  </a:lnTo>
                  <a:lnTo>
                    <a:pt x="1" y="8"/>
                  </a:lnTo>
                  <a:lnTo>
                    <a:pt x="1" y="1"/>
                  </a:lnTo>
                  <a:lnTo>
                    <a:pt x="1" y="1"/>
                  </a:lnTo>
                  <a:lnTo>
                    <a:pt x="1" y="1"/>
                  </a:lnTo>
                  <a:lnTo>
                    <a:pt x="0" y="1"/>
                  </a:lnTo>
                  <a:lnTo>
                    <a:pt x="0" y="0"/>
                  </a:lnTo>
                  <a:lnTo>
                    <a:pt x="4" y="0"/>
                  </a:lnTo>
                  <a:lnTo>
                    <a:pt x="5" y="0"/>
                  </a:lnTo>
                  <a:lnTo>
                    <a:pt x="6" y="0"/>
                  </a:lnTo>
                  <a:lnTo>
                    <a:pt x="6" y="0"/>
                  </a:lnTo>
                  <a:lnTo>
                    <a:pt x="6" y="1"/>
                  </a:lnTo>
                  <a:lnTo>
                    <a:pt x="7" y="1"/>
                  </a:lnTo>
                  <a:lnTo>
                    <a:pt x="8" y="1"/>
                  </a:lnTo>
                  <a:lnTo>
                    <a:pt x="8" y="1"/>
                  </a:lnTo>
                  <a:lnTo>
                    <a:pt x="8" y="2"/>
                  </a:lnTo>
                  <a:lnTo>
                    <a:pt x="8" y="3"/>
                  </a:lnTo>
                  <a:lnTo>
                    <a:pt x="8" y="3"/>
                  </a:lnTo>
                  <a:lnTo>
                    <a:pt x="8" y="4"/>
                  </a:lnTo>
                  <a:lnTo>
                    <a:pt x="8" y="4"/>
                  </a:lnTo>
                  <a:lnTo>
                    <a:pt x="8" y="4"/>
                  </a:lnTo>
                  <a:lnTo>
                    <a:pt x="7" y="4"/>
                  </a:lnTo>
                  <a:lnTo>
                    <a:pt x="7" y="5"/>
                  </a:lnTo>
                  <a:lnTo>
                    <a:pt x="6" y="5"/>
                  </a:lnTo>
                  <a:lnTo>
                    <a:pt x="6" y="5"/>
                  </a:lnTo>
                  <a:lnTo>
                    <a:pt x="6" y="6"/>
                  </a:lnTo>
                  <a:lnTo>
                    <a:pt x="5" y="6"/>
                  </a:lnTo>
                  <a:lnTo>
                    <a:pt x="8" y="9"/>
                  </a:lnTo>
                  <a:lnTo>
                    <a:pt x="8" y="9"/>
                  </a:lnTo>
                  <a:lnTo>
                    <a:pt x="9" y="9"/>
                  </a:lnTo>
                  <a:lnTo>
                    <a:pt x="9" y="9"/>
                  </a:lnTo>
                  <a:lnTo>
                    <a:pt x="10" y="9"/>
                  </a:lnTo>
                  <a:lnTo>
                    <a:pt x="10"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1" name="Freeform 115"/>
            <p:cNvSpPr>
              <a:spLocks/>
            </p:cNvSpPr>
            <p:nvPr/>
          </p:nvSpPr>
          <p:spPr bwMode="auto">
            <a:xfrm>
              <a:off x="679" y="2533"/>
              <a:ext cx="2" cy="2"/>
            </a:xfrm>
            <a:custGeom>
              <a:avLst/>
              <a:gdLst>
                <a:gd name="T0" fmla="*/ 1 w 2"/>
                <a:gd name="T1" fmla="*/ 1 h 2"/>
                <a:gd name="T2" fmla="*/ 1 w 2"/>
                <a:gd name="T3" fmla="*/ 1 h 2"/>
                <a:gd name="T4" fmla="*/ 1 w 2"/>
                <a:gd name="T5" fmla="*/ 1 h 2"/>
                <a:gd name="T6" fmla="*/ 0 w 2"/>
                <a:gd name="T7" fmla="*/ 1 h 2"/>
                <a:gd name="T8" fmla="*/ 0 w 2"/>
                <a:gd name="T9" fmla="*/ 1 h 2"/>
                <a:gd name="T10" fmla="*/ 0 w 2"/>
                <a:gd name="T11" fmla="*/ 1 h 2"/>
                <a:gd name="T12" fmla="*/ 0 w 2"/>
                <a:gd name="T13" fmla="*/ 1 h 2"/>
                <a:gd name="T14" fmla="*/ 0 w 2"/>
                <a:gd name="T15" fmla="*/ 1 h 2"/>
                <a:gd name="T16" fmla="*/ 0 w 2"/>
                <a:gd name="T17" fmla="*/ 0 h 2"/>
                <a:gd name="T18" fmla="*/ 0 w 2"/>
                <a:gd name="T19" fmla="*/ 0 h 2"/>
                <a:gd name="T20" fmla="*/ 0 w 2"/>
                <a:gd name="T21" fmla="*/ 0 h 2"/>
                <a:gd name="T22" fmla="*/ 0 w 2"/>
                <a:gd name="T23" fmla="*/ 0 h 2"/>
                <a:gd name="T24" fmla="*/ 0 w 2"/>
                <a:gd name="T25" fmla="*/ 0 h 2"/>
                <a:gd name="T26" fmla="*/ 1 w 2"/>
                <a:gd name="T27" fmla="*/ 0 h 2"/>
                <a:gd name="T28" fmla="*/ 1 w 2"/>
                <a:gd name="T29" fmla="*/ 0 h 2"/>
                <a:gd name="T30" fmla="*/ 1 w 2"/>
                <a:gd name="T31" fmla="*/ 0 h 2"/>
                <a:gd name="T32" fmla="*/ 1 w 2"/>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1" y="1"/>
                  </a:moveTo>
                  <a:lnTo>
                    <a:pt x="1" y="1"/>
                  </a:lnTo>
                  <a:lnTo>
                    <a:pt x="1" y="1"/>
                  </a:lnTo>
                  <a:lnTo>
                    <a:pt x="0" y="1"/>
                  </a:lnTo>
                  <a:lnTo>
                    <a:pt x="0" y="1"/>
                  </a:lnTo>
                  <a:lnTo>
                    <a:pt x="0" y="1"/>
                  </a:lnTo>
                  <a:lnTo>
                    <a:pt x="0" y="1"/>
                  </a:lnTo>
                  <a:lnTo>
                    <a:pt x="0" y="1"/>
                  </a:lnTo>
                  <a:lnTo>
                    <a:pt x="0" y="0"/>
                  </a:lnTo>
                  <a:lnTo>
                    <a:pt x="0" y="0"/>
                  </a:lnTo>
                  <a:lnTo>
                    <a:pt x="0" y="0"/>
                  </a:lnTo>
                  <a:lnTo>
                    <a:pt x="0" y="0"/>
                  </a:lnTo>
                  <a:lnTo>
                    <a:pt x="0" y="0"/>
                  </a:lnTo>
                  <a:lnTo>
                    <a:pt x="1" y="0"/>
                  </a:lnTo>
                  <a:lnTo>
                    <a:pt x="1" y="0"/>
                  </a:lnTo>
                  <a:lnTo>
                    <a:pt x="1" y="0"/>
                  </a:lnTo>
                  <a:lnTo>
                    <a:pt x="1"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2" name="Freeform 116"/>
            <p:cNvSpPr>
              <a:spLocks/>
            </p:cNvSpPr>
            <p:nvPr/>
          </p:nvSpPr>
          <p:spPr bwMode="auto">
            <a:xfrm>
              <a:off x="691" y="2532"/>
              <a:ext cx="11" cy="11"/>
            </a:xfrm>
            <a:custGeom>
              <a:avLst/>
              <a:gdLst>
                <a:gd name="T0" fmla="*/ 10 w 11"/>
                <a:gd name="T1" fmla="*/ 1 h 11"/>
                <a:gd name="T2" fmla="*/ 10 w 11"/>
                <a:gd name="T3" fmla="*/ 1 h 11"/>
                <a:gd name="T4" fmla="*/ 9 w 11"/>
                <a:gd name="T5" fmla="*/ 1 h 11"/>
                <a:gd name="T6" fmla="*/ 9 w 11"/>
                <a:gd name="T7" fmla="*/ 1 h 11"/>
                <a:gd name="T8" fmla="*/ 9 w 11"/>
                <a:gd name="T9" fmla="*/ 1 h 11"/>
                <a:gd name="T10" fmla="*/ 9 w 11"/>
                <a:gd name="T11" fmla="*/ 6 h 11"/>
                <a:gd name="T12" fmla="*/ 9 w 11"/>
                <a:gd name="T13" fmla="*/ 7 h 11"/>
                <a:gd name="T14" fmla="*/ 9 w 11"/>
                <a:gd name="T15" fmla="*/ 8 h 11"/>
                <a:gd name="T16" fmla="*/ 9 w 11"/>
                <a:gd name="T17" fmla="*/ 8 h 11"/>
                <a:gd name="T18" fmla="*/ 8 w 11"/>
                <a:gd name="T19" fmla="*/ 9 h 11"/>
                <a:gd name="T20" fmla="*/ 8 w 11"/>
                <a:gd name="T21" fmla="*/ 9 h 11"/>
                <a:gd name="T22" fmla="*/ 8 w 11"/>
                <a:gd name="T23" fmla="*/ 9 h 11"/>
                <a:gd name="T24" fmla="*/ 7 w 11"/>
                <a:gd name="T25" fmla="*/ 10 h 11"/>
                <a:gd name="T26" fmla="*/ 6 w 11"/>
                <a:gd name="T27" fmla="*/ 10 h 11"/>
                <a:gd name="T28" fmla="*/ 6 w 11"/>
                <a:gd name="T29" fmla="*/ 10 h 11"/>
                <a:gd name="T30" fmla="*/ 5 w 11"/>
                <a:gd name="T31" fmla="*/ 10 h 11"/>
                <a:gd name="T32" fmla="*/ 4 w 11"/>
                <a:gd name="T33" fmla="*/ 10 h 11"/>
                <a:gd name="T34" fmla="*/ 4 w 11"/>
                <a:gd name="T35" fmla="*/ 10 h 11"/>
                <a:gd name="T36" fmla="*/ 3 w 11"/>
                <a:gd name="T37" fmla="*/ 10 h 11"/>
                <a:gd name="T38" fmla="*/ 3 w 11"/>
                <a:gd name="T39" fmla="*/ 9 h 11"/>
                <a:gd name="T40" fmla="*/ 3 w 11"/>
                <a:gd name="T41" fmla="*/ 9 h 11"/>
                <a:gd name="T42" fmla="*/ 2 w 11"/>
                <a:gd name="T43" fmla="*/ 9 h 11"/>
                <a:gd name="T44" fmla="*/ 2 w 11"/>
                <a:gd name="T45" fmla="*/ 8 h 11"/>
                <a:gd name="T46" fmla="*/ 2 w 11"/>
                <a:gd name="T47" fmla="*/ 8 h 11"/>
                <a:gd name="T48" fmla="*/ 1 w 11"/>
                <a:gd name="T49" fmla="*/ 7 h 11"/>
                <a:gd name="T50" fmla="*/ 1 w 11"/>
                <a:gd name="T51" fmla="*/ 1 h 11"/>
                <a:gd name="T52" fmla="*/ 1 w 11"/>
                <a:gd name="T53" fmla="*/ 1 h 11"/>
                <a:gd name="T54" fmla="*/ 1 w 11"/>
                <a:gd name="T55" fmla="*/ 1 h 11"/>
                <a:gd name="T56" fmla="*/ 0 w 11"/>
                <a:gd name="T57" fmla="*/ 1 h 11"/>
                <a:gd name="T58" fmla="*/ 0 w 11"/>
                <a:gd name="T59" fmla="*/ 0 h 11"/>
                <a:gd name="T60" fmla="*/ 4 w 11"/>
                <a:gd name="T61" fmla="*/ 0 h 11"/>
                <a:gd name="T62" fmla="*/ 4 w 11"/>
                <a:gd name="T63" fmla="*/ 1 h 11"/>
                <a:gd name="T64" fmla="*/ 4 w 11"/>
                <a:gd name="T65" fmla="*/ 1 h 11"/>
                <a:gd name="T66" fmla="*/ 3 w 11"/>
                <a:gd name="T67" fmla="*/ 1 h 11"/>
                <a:gd name="T68" fmla="*/ 3 w 11"/>
                <a:gd name="T69" fmla="*/ 1 h 11"/>
                <a:gd name="T70" fmla="*/ 3 w 11"/>
                <a:gd name="T71" fmla="*/ 1 h 11"/>
                <a:gd name="T72" fmla="*/ 3 w 11"/>
                <a:gd name="T73" fmla="*/ 7 h 11"/>
                <a:gd name="T74" fmla="*/ 3 w 11"/>
                <a:gd name="T75" fmla="*/ 8 h 11"/>
                <a:gd name="T76" fmla="*/ 3 w 11"/>
                <a:gd name="T77" fmla="*/ 8 h 11"/>
                <a:gd name="T78" fmla="*/ 3 w 11"/>
                <a:gd name="T79" fmla="*/ 9 h 11"/>
                <a:gd name="T80" fmla="*/ 4 w 11"/>
                <a:gd name="T81" fmla="*/ 9 h 11"/>
                <a:gd name="T82" fmla="*/ 4 w 11"/>
                <a:gd name="T83" fmla="*/ 9 h 11"/>
                <a:gd name="T84" fmla="*/ 4 w 11"/>
                <a:gd name="T85" fmla="*/ 9 h 11"/>
                <a:gd name="T86" fmla="*/ 5 w 11"/>
                <a:gd name="T87" fmla="*/ 9 h 11"/>
                <a:gd name="T88" fmla="*/ 6 w 11"/>
                <a:gd name="T89" fmla="*/ 9 h 11"/>
                <a:gd name="T90" fmla="*/ 6 w 11"/>
                <a:gd name="T91" fmla="*/ 9 h 11"/>
                <a:gd name="T92" fmla="*/ 7 w 11"/>
                <a:gd name="T93" fmla="*/ 9 h 11"/>
                <a:gd name="T94" fmla="*/ 7 w 11"/>
                <a:gd name="T95" fmla="*/ 9 h 11"/>
                <a:gd name="T96" fmla="*/ 8 w 11"/>
                <a:gd name="T97" fmla="*/ 9 h 11"/>
                <a:gd name="T98" fmla="*/ 8 w 11"/>
                <a:gd name="T99" fmla="*/ 8 h 11"/>
                <a:gd name="T100" fmla="*/ 8 w 11"/>
                <a:gd name="T101" fmla="*/ 8 h 11"/>
                <a:gd name="T102" fmla="*/ 8 w 11"/>
                <a:gd name="T103" fmla="*/ 8 h 11"/>
                <a:gd name="T104" fmla="*/ 8 w 11"/>
                <a:gd name="T105" fmla="*/ 7 h 11"/>
                <a:gd name="T106" fmla="*/ 8 w 11"/>
                <a:gd name="T107" fmla="*/ 6 h 11"/>
                <a:gd name="T108" fmla="*/ 8 w 11"/>
                <a:gd name="T109" fmla="*/ 2 h 11"/>
                <a:gd name="T110" fmla="*/ 8 w 11"/>
                <a:gd name="T111" fmla="*/ 1 h 11"/>
                <a:gd name="T112" fmla="*/ 8 w 11"/>
                <a:gd name="T113" fmla="*/ 1 h 11"/>
                <a:gd name="T114" fmla="*/ 8 w 11"/>
                <a:gd name="T115" fmla="*/ 1 h 11"/>
                <a:gd name="T116" fmla="*/ 7 w 11"/>
                <a:gd name="T117" fmla="*/ 1 h 11"/>
                <a:gd name="T118" fmla="*/ 7 w 11"/>
                <a:gd name="T119" fmla="*/ 0 h 11"/>
                <a:gd name="T120" fmla="*/ 10 w 11"/>
                <a:gd name="T121" fmla="*/ 0 h 11"/>
                <a:gd name="T122" fmla="*/ 10 w 11"/>
                <a:gd name="T1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 h="11">
                  <a:moveTo>
                    <a:pt x="10" y="1"/>
                  </a:moveTo>
                  <a:lnTo>
                    <a:pt x="10" y="1"/>
                  </a:lnTo>
                  <a:lnTo>
                    <a:pt x="9" y="1"/>
                  </a:lnTo>
                  <a:lnTo>
                    <a:pt x="9" y="1"/>
                  </a:lnTo>
                  <a:lnTo>
                    <a:pt x="9" y="1"/>
                  </a:lnTo>
                  <a:lnTo>
                    <a:pt x="9" y="6"/>
                  </a:lnTo>
                  <a:lnTo>
                    <a:pt x="9" y="7"/>
                  </a:lnTo>
                  <a:lnTo>
                    <a:pt x="9" y="8"/>
                  </a:lnTo>
                  <a:lnTo>
                    <a:pt x="9" y="8"/>
                  </a:lnTo>
                  <a:lnTo>
                    <a:pt x="8" y="9"/>
                  </a:lnTo>
                  <a:lnTo>
                    <a:pt x="8" y="9"/>
                  </a:lnTo>
                  <a:lnTo>
                    <a:pt x="8" y="9"/>
                  </a:lnTo>
                  <a:lnTo>
                    <a:pt x="7" y="10"/>
                  </a:lnTo>
                  <a:lnTo>
                    <a:pt x="6" y="10"/>
                  </a:lnTo>
                  <a:lnTo>
                    <a:pt x="6" y="10"/>
                  </a:lnTo>
                  <a:lnTo>
                    <a:pt x="5" y="10"/>
                  </a:lnTo>
                  <a:lnTo>
                    <a:pt x="4" y="10"/>
                  </a:lnTo>
                  <a:lnTo>
                    <a:pt x="4" y="10"/>
                  </a:lnTo>
                  <a:lnTo>
                    <a:pt x="3" y="10"/>
                  </a:lnTo>
                  <a:lnTo>
                    <a:pt x="3" y="9"/>
                  </a:lnTo>
                  <a:lnTo>
                    <a:pt x="3" y="9"/>
                  </a:lnTo>
                  <a:lnTo>
                    <a:pt x="2" y="9"/>
                  </a:lnTo>
                  <a:lnTo>
                    <a:pt x="2" y="8"/>
                  </a:lnTo>
                  <a:lnTo>
                    <a:pt x="2" y="8"/>
                  </a:lnTo>
                  <a:lnTo>
                    <a:pt x="1" y="7"/>
                  </a:lnTo>
                  <a:lnTo>
                    <a:pt x="1" y="1"/>
                  </a:lnTo>
                  <a:lnTo>
                    <a:pt x="1" y="1"/>
                  </a:lnTo>
                  <a:lnTo>
                    <a:pt x="1" y="1"/>
                  </a:lnTo>
                  <a:lnTo>
                    <a:pt x="0" y="1"/>
                  </a:lnTo>
                  <a:lnTo>
                    <a:pt x="0" y="0"/>
                  </a:lnTo>
                  <a:lnTo>
                    <a:pt x="4" y="0"/>
                  </a:lnTo>
                  <a:lnTo>
                    <a:pt x="4" y="1"/>
                  </a:lnTo>
                  <a:lnTo>
                    <a:pt x="4" y="1"/>
                  </a:lnTo>
                  <a:lnTo>
                    <a:pt x="3" y="1"/>
                  </a:lnTo>
                  <a:lnTo>
                    <a:pt x="3" y="1"/>
                  </a:lnTo>
                  <a:lnTo>
                    <a:pt x="3" y="1"/>
                  </a:lnTo>
                  <a:lnTo>
                    <a:pt x="3" y="7"/>
                  </a:lnTo>
                  <a:lnTo>
                    <a:pt x="3" y="8"/>
                  </a:lnTo>
                  <a:lnTo>
                    <a:pt x="3" y="8"/>
                  </a:lnTo>
                  <a:lnTo>
                    <a:pt x="3" y="9"/>
                  </a:lnTo>
                  <a:lnTo>
                    <a:pt x="4" y="9"/>
                  </a:lnTo>
                  <a:lnTo>
                    <a:pt x="4" y="9"/>
                  </a:lnTo>
                  <a:lnTo>
                    <a:pt x="4" y="9"/>
                  </a:lnTo>
                  <a:lnTo>
                    <a:pt x="5" y="9"/>
                  </a:lnTo>
                  <a:lnTo>
                    <a:pt x="6" y="9"/>
                  </a:lnTo>
                  <a:lnTo>
                    <a:pt x="6" y="9"/>
                  </a:lnTo>
                  <a:lnTo>
                    <a:pt x="7" y="9"/>
                  </a:lnTo>
                  <a:lnTo>
                    <a:pt x="7" y="9"/>
                  </a:lnTo>
                  <a:lnTo>
                    <a:pt x="8" y="9"/>
                  </a:lnTo>
                  <a:lnTo>
                    <a:pt x="8" y="8"/>
                  </a:lnTo>
                  <a:lnTo>
                    <a:pt x="8" y="8"/>
                  </a:lnTo>
                  <a:lnTo>
                    <a:pt x="8" y="8"/>
                  </a:lnTo>
                  <a:lnTo>
                    <a:pt x="8" y="7"/>
                  </a:lnTo>
                  <a:lnTo>
                    <a:pt x="8" y="6"/>
                  </a:lnTo>
                  <a:lnTo>
                    <a:pt x="8" y="2"/>
                  </a:lnTo>
                  <a:lnTo>
                    <a:pt x="8" y="1"/>
                  </a:lnTo>
                  <a:lnTo>
                    <a:pt x="8" y="1"/>
                  </a:lnTo>
                  <a:lnTo>
                    <a:pt x="8" y="1"/>
                  </a:lnTo>
                  <a:lnTo>
                    <a:pt x="7" y="1"/>
                  </a:lnTo>
                  <a:lnTo>
                    <a:pt x="7" y="0"/>
                  </a:lnTo>
                  <a:lnTo>
                    <a:pt x="10" y="0"/>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3" name="Freeform 117"/>
            <p:cNvSpPr>
              <a:spLocks/>
            </p:cNvSpPr>
            <p:nvPr/>
          </p:nvSpPr>
          <p:spPr bwMode="auto">
            <a:xfrm>
              <a:off x="709" y="2532"/>
              <a:ext cx="6" cy="11"/>
            </a:xfrm>
            <a:custGeom>
              <a:avLst/>
              <a:gdLst>
                <a:gd name="T0" fmla="*/ 5 w 6"/>
                <a:gd name="T1" fmla="*/ 3 h 11"/>
                <a:gd name="T2" fmla="*/ 4 w 6"/>
                <a:gd name="T3" fmla="*/ 3 h 11"/>
                <a:gd name="T4" fmla="*/ 4 w 6"/>
                <a:gd name="T5" fmla="*/ 2 h 11"/>
                <a:gd name="T6" fmla="*/ 3 w 6"/>
                <a:gd name="T7" fmla="*/ 1 h 11"/>
                <a:gd name="T8" fmla="*/ 3 w 6"/>
                <a:gd name="T9" fmla="*/ 1 h 11"/>
                <a:gd name="T10" fmla="*/ 2 w 6"/>
                <a:gd name="T11" fmla="*/ 1 h 11"/>
                <a:gd name="T12" fmla="*/ 1 w 6"/>
                <a:gd name="T13" fmla="*/ 1 h 11"/>
                <a:gd name="T14" fmla="*/ 1 w 6"/>
                <a:gd name="T15" fmla="*/ 3 h 11"/>
                <a:gd name="T16" fmla="*/ 2 w 6"/>
                <a:gd name="T17" fmla="*/ 3 h 11"/>
                <a:gd name="T18" fmla="*/ 3 w 6"/>
                <a:gd name="T19" fmla="*/ 4 h 11"/>
                <a:gd name="T20" fmla="*/ 3 w 6"/>
                <a:gd name="T21" fmla="*/ 5 h 11"/>
                <a:gd name="T22" fmla="*/ 4 w 6"/>
                <a:gd name="T23" fmla="*/ 6 h 11"/>
                <a:gd name="T24" fmla="*/ 5 w 6"/>
                <a:gd name="T25" fmla="*/ 6 h 11"/>
                <a:gd name="T26" fmla="*/ 5 w 6"/>
                <a:gd name="T27" fmla="*/ 7 h 11"/>
                <a:gd name="T28" fmla="*/ 5 w 6"/>
                <a:gd name="T29" fmla="*/ 8 h 11"/>
                <a:gd name="T30" fmla="*/ 5 w 6"/>
                <a:gd name="T31" fmla="*/ 9 h 11"/>
                <a:gd name="T32" fmla="*/ 4 w 6"/>
                <a:gd name="T33" fmla="*/ 10 h 11"/>
                <a:gd name="T34" fmla="*/ 3 w 6"/>
                <a:gd name="T35" fmla="*/ 10 h 11"/>
                <a:gd name="T36" fmla="*/ 2 w 6"/>
                <a:gd name="T37" fmla="*/ 10 h 11"/>
                <a:gd name="T38" fmla="*/ 1 w 6"/>
                <a:gd name="T39" fmla="*/ 9 h 11"/>
                <a:gd name="T40" fmla="*/ 0 w 6"/>
                <a:gd name="T41" fmla="*/ 10 h 11"/>
                <a:gd name="T42" fmla="*/ 0 w 6"/>
                <a:gd name="T43" fmla="*/ 7 h 11"/>
                <a:gd name="T44" fmla="*/ 0 w 6"/>
                <a:gd name="T45" fmla="*/ 8 h 11"/>
                <a:gd name="T46" fmla="*/ 1 w 6"/>
                <a:gd name="T47" fmla="*/ 9 h 11"/>
                <a:gd name="T48" fmla="*/ 2 w 6"/>
                <a:gd name="T49" fmla="*/ 9 h 11"/>
                <a:gd name="T50" fmla="*/ 3 w 6"/>
                <a:gd name="T51" fmla="*/ 9 h 11"/>
                <a:gd name="T52" fmla="*/ 3 w 6"/>
                <a:gd name="T53" fmla="*/ 9 h 11"/>
                <a:gd name="T54" fmla="*/ 4 w 6"/>
                <a:gd name="T55" fmla="*/ 8 h 11"/>
                <a:gd name="T56" fmla="*/ 4 w 6"/>
                <a:gd name="T57" fmla="*/ 7 h 11"/>
                <a:gd name="T58" fmla="*/ 3 w 6"/>
                <a:gd name="T59" fmla="*/ 6 h 11"/>
                <a:gd name="T60" fmla="*/ 3 w 6"/>
                <a:gd name="T61" fmla="*/ 6 h 11"/>
                <a:gd name="T62" fmla="*/ 2 w 6"/>
                <a:gd name="T63" fmla="*/ 6 h 11"/>
                <a:gd name="T64" fmla="*/ 1 w 6"/>
                <a:gd name="T65" fmla="*/ 5 h 11"/>
                <a:gd name="T66" fmla="*/ 1 w 6"/>
                <a:gd name="T67" fmla="*/ 4 h 11"/>
                <a:gd name="T68" fmla="*/ 0 w 6"/>
                <a:gd name="T69" fmla="*/ 3 h 11"/>
                <a:gd name="T70" fmla="*/ 0 w 6"/>
                <a:gd name="T71" fmla="*/ 2 h 11"/>
                <a:gd name="T72" fmla="*/ 1 w 6"/>
                <a:gd name="T73" fmla="*/ 1 h 11"/>
                <a:gd name="T74" fmla="*/ 1 w 6"/>
                <a:gd name="T75" fmla="*/ 0 h 11"/>
                <a:gd name="T76" fmla="*/ 2 w 6"/>
                <a:gd name="T77" fmla="*/ 0 h 11"/>
                <a:gd name="T78" fmla="*/ 3 w 6"/>
                <a:gd name="T79" fmla="*/ 0 h 11"/>
                <a:gd name="T80" fmla="*/ 4 w 6"/>
                <a:gd name="T81" fmla="*/ 1 h 11"/>
                <a:gd name="T82" fmla="*/ 5 w 6"/>
                <a:gd name="T8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 h="11">
                  <a:moveTo>
                    <a:pt x="5" y="3"/>
                  </a:moveTo>
                  <a:lnTo>
                    <a:pt x="5" y="3"/>
                  </a:lnTo>
                  <a:lnTo>
                    <a:pt x="5" y="3"/>
                  </a:lnTo>
                  <a:lnTo>
                    <a:pt x="4" y="3"/>
                  </a:lnTo>
                  <a:lnTo>
                    <a:pt x="4" y="2"/>
                  </a:lnTo>
                  <a:lnTo>
                    <a:pt x="4" y="2"/>
                  </a:lnTo>
                  <a:lnTo>
                    <a:pt x="4" y="1"/>
                  </a:lnTo>
                  <a:lnTo>
                    <a:pt x="3" y="1"/>
                  </a:lnTo>
                  <a:lnTo>
                    <a:pt x="3" y="1"/>
                  </a:lnTo>
                  <a:lnTo>
                    <a:pt x="3" y="1"/>
                  </a:lnTo>
                  <a:lnTo>
                    <a:pt x="2" y="1"/>
                  </a:lnTo>
                  <a:lnTo>
                    <a:pt x="2" y="1"/>
                  </a:lnTo>
                  <a:lnTo>
                    <a:pt x="1" y="1"/>
                  </a:lnTo>
                  <a:lnTo>
                    <a:pt x="1" y="1"/>
                  </a:lnTo>
                  <a:lnTo>
                    <a:pt x="1" y="2"/>
                  </a:lnTo>
                  <a:lnTo>
                    <a:pt x="1" y="3"/>
                  </a:lnTo>
                  <a:lnTo>
                    <a:pt x="1" y="3"/>
                  </a:lnTo>
                  <a:lnTo>
                    <a:pt x="2" y="3"/>
                  </a:lnTo>
                  <a:lnTo>
                    <a:pt x="2" y="4"/>
                  </a:lnTo>
                  <a:lnTo>
                    <a:pt x="3" y="4"/>
                  </a:lnTo>
                  <a:lnTo>
                    <a:pt x="3" y="4"/>
                  </a:lnTo>
                  <a:lnTo>
                    <a:pt x="3" y="5"/>
                  </a:lnTo>
                  <a:lnTo>
                    <a:pt x="4" y="5"/>
                  </a:lnTo>
                  <a:lnTo>
                    <a:pt x="4" y="6"/>
                  </a:lnTo>
                  <a:lnTo>
                    <a:pt x="5" y="6"/>
                  </a:lnTo>
                  <a:lnTo>
                    <a:pt x="5" y="6"/>
                  </a:lnTo>
                  <a:lnTo>
                    <a:pt x="5" y="7"/>
                  </a:lnTo>
                  <a:lnTo>
                    <a:pt x="5" y="7"/>
                  </a:lnTo>
                  <a:lnTo>
                    <a:pt x="5" y="8"/>
                  </a:lnTo>
                  <a:lnTo>
                    <a:pt x="5" y="8"/>
                  </a:lnTo>
                  <a:lnTo>
                    <a:pt x="5" y="9"/>
                  </a:lnTo>
                  <a:lnTo>
                    <a:pt x="5" y="9"/>
                  </a:lnTo>
                  <a:lnTo>
                    <a:pt x="4" y="9"/>
                  </a:lnTo>
                  <a:lnTo>
                    <a:pt x="4" y="10"/>
                  </a:lnTo>
                  <a:lnTo>
                    <a:pt x="3" y="10"/>
                  </a:lnTo>
                  <a:lnTo>
                    <a:pt x="3" y="10"/>
                  </a:lnTo>
                  <a:lnTo>
                    <a:pt x="2" y="10"/>
                  </a:lnTo>
                  <a:lnTo>
                    <a:pt x="2" y="10"/>
                  </a:lnTo>
                  <a:lnTo>
                    <a:pt x="1" y="10"/>
                  </a:lnTo>
                  <a:lnTo>
                    <a:pt x="1" y="9"/>
                  </a:lnTo>
                  <a:lnTo>
                    <a:pt x="1" y="9"/>
                  </a:lnTo>
                  <a:lnTo>
                    <a:pt x="0" y="10"/>
                  </a:lnTo>
                  <a:lnTo>
                    <a:pt x="0" y="7"/>
                  </a:lnTo>
                  <a:lnTo>
                    <a:pt x="0" y="7"/>
                  </a:lnTo>
                  <a:lnTo>
                    <a:pt x="0" y="8"/>
                  </a:lnTo>
                  <a:lnTo>
                    <a:pt x="0" y="8"/>
                  </a:lnTo>
                  <a:lnTo>
                    <a:pt x="1" y="9"/>
                  </a:lnTo>
                  <a:lnTo>
                    <a:pt x="1" y="9"/>
                  </a:lnTo>
                  <a:lnTo>
                    <a:pt x="1" y="9"/>
                  </a:lnTo>
                  <a:lnTo>
                    <a:pt x="2" y="9"/>
                  </a:lnTo>
                  <a:lnTo>
                    <a:pt x="2" y="9"/>
                  </a:lnTo>
                  <a:lnTo>
                    <a:pt x="3" y="9"/>
                  </a:lnTo>
                  <a:lnTo>
                    <a:pt x="3" y="9"/>
                  </a:lnTo>
                  <a:lnTo>
                    <a:pt x="3" y="9"/>
                  </a:lnTo>
                  <a:lnTo>
                    <a:pt x="4" y="9"/>
                  </a:lnTo>
                  <a:lnTo>
                    <a:pt x="4" y="8"/>
                  </a:lnTo>
                  <a:lnTo>
                    <a:pt x="4" y="8"/>
                  </a:lnTo>
                  <a:lnTo>
                    <a:pt x="4" y="7"/>
                  </a:lnTo>
                  <a:lnTo>
                    <a:pt x="3" y="7"/>
                  </a:lnTo>
                  <a:lnTo>
                    <a:pt x="3" y="6"/>
                  </a:lnTo>
                  <a:lnTo>
                    <a:pt x="3" y="6"/>
                  </a:lnTo>
                  <a:lnTo>
                    <a:pt x="3" y="6"/>
                  </a:lnTo>
                  <a:lnTo>
                    <a:pt x="2" y="6"/>
                  </a:lnTo>
                  <a:lnTo>
                    <a:pt x="2" y="6"/>
                  </a:lnTo>
                  <a:lnTo>
                    <a:pt x="2" y="5"/>
                  </a:lnTo>
                  <a:lnTo>
                    <a:pt x="1" y="5"/>
                  </a:lnTo>
                  <a:lnTo>
                    <a:pt x="1" y="4"/>
                  </a:lnTo>
                  <a:lnTo>
                    <a:pt x="1" y="4"/>
                  </a:lnTo>
                  <a:lnTo>
                    <a:pt x="0" y="4"/>
                  </a:lnTo>
                  <a:lnTo>
                    <a:pt x="0" y="3"/>
                  </a:lnTo>
                  <a:lnTo>
                    <a:pt x="0" y="3"/>
                  </a:lnTo>
                  <a:lnTo>
                    <a:pt x="0" y="2"/>
                  </a:lnTo>
                  <a:lnTo>
                    <a:pt x="0" y="1"/>
                  </a:lnTo>
                  <a:lnTo>
                    <a:pt x="1" y="1"/>
                  </a:lnTo>
                  <a:lnTo>
                    <a:pt x="1" y="1"/>
                  </a:lnTo>
                  <a:lnTo>
                    <a:pt x="1" y="0"/>
                  </a:lnTo>
                  <a:lnTo>
                    <a:pt x="2" y="0"/>
                  </a:lnTo>
                  <a:lnTo>
                    <a:pt x="2" y="0"/>
                  </a:lnTo>
                  <a:lnTo>
                    <a:pt x="3" y="0"/>
                  </a:lnTo>
                  <a:lnTo>
                    <a:pt x="3" y="0"/>
                  </a:lnTo>
                  <a:lnTo>
                    <a:pt x="4" y="0"/>
                  </a:lnTo>
                  <a:lnTo>
                    <a:pt x="4" y="1"/>
                  </a:lnTo>
                  <a:lnTo>
                    <a:pt x="4" y="0"/>
                  </a:lnTo>
                  <a:lnTo>
                    <a:pt x="5" y="0"/>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4" name="Freeform 118"/>
            <p:cNvSpPr>
              <a:spLocks/>
            </p:cNvSpPr>
            <p:nvPr/>
          </p:nvSpPr>
          <p:spPr bwMode="auto">
            <a:xfrm>
              <a:off x="722" y="2532"/>
              <a:ext cx="8" cy="11"/>
            </a:xfrm>
            <a:custGeom>
              <a:avLst/>
              <a:gdLst>
                <a:gd name="T0" fmla="*/ 5 w 8"/>
                <a:gd name="T1" fmla="*/ 10 h 11"/>
                <a:gd name="T2" fmla="*/ 2 w 8"/>
                <a:gd name="T3" fmla="*/ 10 h 11"/>
                <a:gd name="T4" fmla="*/ 2 w 8"/>
                <a:gd name="T5" fmla="*/ 9 h 11"/>
                <a:gd name="T6" fmla="*/ 2 w 8"/>
                <a:gd name="T7" fmla="*/ 9 h 11"/>
                <a:gd name="T8" fmla="*/ 3 w 8"/>
                <a:gd name="T9" fmla="*/ 9 h 11"/>
                <a:gd name="T10" fmla="*/ 3 w 8"/>
                <a:gd name="T11" fmla="*/ 9 h 11"/>
                <a:gd name="T12" fmla="*/ 3 w 8"/>
                <a:gd name="T13" fmla="*/ 8 h 11"/>
                <a:gd name="T14" fmla="*/ 3 w 8"/>
                <a:gd name="T15" fmla="*/ 1 h 11"/>
                <a:gd name="T16" fmla="*/ 2 w 8"/>
                <a:gd name="T17" fmla="*/ 1 h 11"/>
                <a:gd name="T18" fmla="*/ 2 w 8"/>
                <a:gd name="T19" fmla="*/ 1 h 11"/>
                <a:gd name="T20" fmla="*/ 1 w 8"/>
                <a:gd name="T21" fmla="*/ 1 h 11"/>
                <a:gd name="T22" fmla="*/ 1 w 8"/>
                <a:gd name="T23" fmla="*/ 1 h 11"/>
                <a:gd name="T24" fmla="*/ 1 w 8"/>
                <a:gd name="T25" fmla="*/ 2 h 11"/>
                <a:gd name="T26" fmla="*/ 1 w 8"/>
                <a:gd name="T27" fmla="*/ 3 h 11"/>
                <a:gd name="T28" fmla="*/ 0 w 8"/>
                <a:gd name="T29" fmla="*/ 3 h 11"/>
                <a:gd name="T30" fmla="*/ 0 w 8"/>
                <a:gd name="T31" fmla="*/ 0 h 11"/>
                <a:gd name="T32" fmla="*/ 7 w 8"/>
                <a:gd name="T33" fmla="*/ 0 h 11"/>
                <a:gd name="T34" fmla="*/ 7 w 8"/>
                <a:gd name="T35" fmla="*/ 3 h 11"/>
                <a:gd name="T36" fmla="*/ 7 w 8"/>
                <a:gd name="T37" fmla="*/ 2 h 11"/>
                <a:gd name="T38" fmla="*/ 6 w 8"/>
                <a:gd name="T39" fmla="*/ 1 h 11"/>
                <a:gd name="T40" fmla="*/ 6 w 8"/>
                <a:gd name="T41" fmla="*/ 1 h 11"/>
                <a:gd name="T42" fmla="*/ 5 w 8"/>
                <a:gd name="T43" fmla="*/ 1 h 11"/>
                <a:gd name="T44" fmla="*/ 5 w 8"/>
                <a:gd name="T45" fmla="*/ 1 h 11"/>
                <a:gd name="T46" fmla="*/ 5 w 8"/>
                <a:gd name="T47" fmla="*/ 1 h 11"/>
                <a:gd name="T48" fmla="*/ 4 w 8"/>
                <a:gd name="T49" fmla="*/ 1 h 11"/>
                <a:gd name="T50" fmla="*/ 4 w 8"/>
                <a:gd name="T51" fmla="*/ 9 h 11"/>
                <a:gd name="T52" fmla="*/ 4 w 8"/>
                <a:gd name="T53" fmla="*/ 9 h 11"/>
                <a:gd name="T54" fmla="*/ 5 w 8"/>
                <a:gd name="T55" fmla="*/ 9 h 11"/>
                <a:gd name="T56" fmla="*/ 5 w 8"/>
                <a:gd name="T57" fmla="*/ 9 h 11"/>
                <a:gd name="T58" fmla="*/ 5 w 8"/>
                <a:gd name="T59"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11">
                  <a:moveTo>
                    <a:pt x="5" y="10"/>
                  </a:moveTo>
                  <a:lnTo>
                    <a:pt x="2" y="10"/>
                  </a:lnTo>
                  <a:lnTo>
                    <a:pt x="2" y="9"/>
                  </a:lnTo>
                  <a:lnTo>
                    <a:pt x="2" y="9"/>
                  </a:lnTo>
                  <a:lnTo>
                    <a:pt x="3" y="9"/>
                  </a:lnTo>
                  <a:lnTo>
                    <a:pt x="3" y="9"/>
                  </a:lnTo>
                  <a:lnTo>
                    <a:pt x="3" y="8"/>
                  </a:lnTo>
                  <a:lnTo>
                    <a:pt x="3" y="1"/>
                  </a:lnTo>
                  <a:lnTo>
                    <a:pt x="2" y="1"/>
                  </a:lnTo>
                  <a:lnTo>
                    <a:pt x="2" y="1"/>
                  </a:lnTo>
                  <a:lnTo>
                    <a:pt x="1" y="1"/>
                  </a:lnTo>
                  <a:lnTo>
                    <a:pt x="1" y="1"/>
                  </a:lnTo>
                  <a:lnTo>
                    <a:pt x="1" y="2"/>
                  </a:lnTo>
                  <a:lnTo>
                    <a:pt x="1" y="3"/>
                  </a:lnTo>
                  <a:lnTo>
                    <a:pt x="0" y="3"/>
                  </a:lnTo>
                  <a:lnTo>
                    <a:pt x="0" y="0"/>
                  </a:lnTo>
                  <a:lnTo>
                    <a:pt x="7" y="0"/>
                  </a:lnTo>
                  <a:lnTo>
                    <a:pt x="7" y="3"/>
                  </a:lnTo>
                  <a:lnTo>
                    <a:pt x="7" y="2"/>
                  </a:lnTo>
                  <a:lnTo>
                    <a:pt x="6" y="1"/>
                  </a:lnTo>
                  <a:lnTo>
                    <a:pt x="6" y="1"/>
                  </a:lnTo>
                  <a:lnTo>
                    <a:pt x="5" y="1"/>
                  </a:lnTo>
                  <a:lnTo>
                    <a:pt x="5" y="1"/>
                  </a:lnTo>
                  <a:lnTo>
                    <a:pt x="5" y="1"/>
                  </a:lnTo>
                  <a:lnTo>
                    <a:pt x="4" y="1"/>
                  </a:lnTo>
                  <a:lnTo>
                    <a:pt x="4" y="9"/>
                  </a:lnTo>
                  <a:lnTo>
                    <a:pt x="4" y="9"/>
                  </a:lnTo>
                  <a:lnTo>
                    <a:pt x="5" y="9"/>
                  </a:lnTo>
                  <a:lnTo>
                    <a:pt x="5" y="9"/>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9672" name="Group 216"/>
          <p:cNvGrpSpPr>
            <a:grpSpLocks/>
          </p:cNvGrpSpPr>
          <p:nvPr/>
        </p:nvGrpSpPr>
        <p:grpSpPr bwMode="auto">
          <a:xfrm>
            <a:off x="3522664" y="3783014"/>
            <a:ext cx="625475" cy="625475"/>
            <a:chOff x="1259" y="2219"/>
            <a:chExt cx="394" cy="394"/>
          </a:xfrm>
        </p:grpSpPr>
        <p:sp>
          <p:nvSpPr>
            <p:cNvPr id="19576" name="Freeform 120"/>
            <p:cNvSpPr>
              <a:spLocks/>
            </p:cNvSpPr>
            <p:nvPr/>
          </p:nvSpPr>
          <p:spPr bwMode="auto">
            <a:xfrm>
              <a:off x="1259" y="2219"/>
              <a:ext cx="388" cy="388"/>
            </a:xfrm>
            <a:custGeom>
              <a:avLst/>
              <a:gdLst>
                <a:gd name="T0" fmla="*/ 214 w 388"/>
                <a:gd name="T1" fmla="*/ 386 h 388"/>
                <a:gd name="T2" fmla="*/ 251 w 388"/>
                <a:gd name="T3" fmla="*/ 378 h 388"/>
                <a:gd name="T4" fmla="*/ 286 w 388"/>
                <a:gd name="T5" fmla="*/ 363 h 388"/>
                <a:gd name="T6" fmla="*/ 317 w 388"/>
                <a:gd name="T7" fmla="*/ 343 h 388"/>
                <a:gd name="T8" fmla="*/ 343 w 388"/>
                <a:gd name="T9" fmla="*/ 316 h 388"/>
                <a:gd name="T10" fmla="*/ 363 w 388"/>
                <a:gd name="T11" fmla="*/ 286 h 388"/>
                <a:gd name="T12" fmla="*/ 378 w 388"/>
                <a:gd name="T13" fmla="*/ 251 h 388"/>
                <a:gd name="T14" fmla="*/ 386 w 388"/>
                <a:gd name="T15" fmla="*/ 213 h 388"/>
                <a:gd name="T16" fmla="*/ 386 w 388"/>
                <a:gd name="T17" fmla="*/ 173 h 388"/>
                <a:gd name="T18" fmla="*/ 378 w 388"/>
                <a:gd name="T19" fmla="*/ 136 h 388"/>
                <a:gd name="T20" fmla="*/ 363 w 388"/>
                <a:gd name="T21" fmla="*/ 101 h 388"/>
                <a:gd name="T22" fmla="*/ 343 w 388"/>
                <a:gd name="T23" fmla="*/ 70 h 388"/>
                <a:gd name="T24" fmla="*/ 317 w 388"/>
                <a:gd name="T25" fmla="*/ 44 h 388"/>
                <a:gd name="T26" fmla="*/ 286 w 388"/>
                <a:gd name="T27" fmla="*/ 24 h 388"/>
                <a:gd name="T28" fmla="*/ 251 w 388"/>
                <a:gd name="T29" fmla="*/ 9 h 388"/>
                <a:gd name="T30" fmla="*/ 214 w 388"/>
                <a:gd name="T31" fmla="*/ 1 h 388"/>
                <a:gd name="T32" fmla="*/ 174 w 388"/>
                <a:gd name="T33" fmla="*/ 1 h 388"/>
                <a:gd name="T34" fmla="*/ 136 w 388"/>
                <a:gd name="T35" fmla="*/ 9 h 388"/>
                <a:gd name="T36" fmla="*/ 101 w 388"/>
                <a:gd name="T37" fmla="*/ 24 h 388"/>
                <a:gd name="T38" fmla="*/ 71 w 388"/>
                <a:gd name="T39" fmla="*/ 44 h 388"/>
                <a:gd name="T40" fmla="*/ 44 w 388"/>
                <a:gd name="T41" fmla="*/ 70 h 388"/>
                <a:gd name="T42" fmla="*/ 24 w 388"/>
                <a:gd name="T43" fmla="*/ 101 h 388"/>
                <a:gd name="T44" fmla="*/ 9 w 388"/>
                <a:gd name="T45" fmla="*/ 136 h 388"/>
                <a:gd name="T46" fmla="*/ 1 w 388"/>
                <a:gd name="T47" fmla="*/ 173 h 388"/>
                <a:gd name="T48" fmla="*/ 1 w 388"/>
                <a:gd name="T49" fmla="*/ 213 h 388"/>
                <a:gd name="T50" fmla="*/ 9 w 388"/>
                <a:gd name="T51" fmla="*/ 251 h 388"/>
                <a:gd name="T52" fmla="*/ 24 w 388"/>
                <a:gd name="T53" fmla="*/ 286 h 388"/>
                <a:gd name="T54" fmla="*/ 44 w 388"/>
                <a:gd name="T55" fmla="*/ 316 h 388"/>
                <a:gd name="T56" fmla="*/ 71 w 388"/>
                <a:gd name="T57" fmla="*/ 343 h 388"/>
                <a:gd name="T58" fmla="*/ 101 w 388"/>
                <a:gd name="T59" fmla="*/ 363 h 388"/>
                <a:gd name="T60" fmla="*/ 136 w 388"/>
                <a:gd name="T61" fmla="*/ 378 h 388"/>
                <a:gd name="T62" fmla="*/ 174 w 388"/>
                <a:gd name="T63"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8" h="388">
                  <a:moveTo>
                    <a:pt x="194" y="387"/>
                  </a:moveTo>
                  <a:lnTo>
                    <a:pt x="214" y="386"/>
                  </a:lnTo>
                  <a:lnTo>
                    <a:pt x="232" y="383"/>
                  </a:lnTo>
                  <a:lnTo>
                    <a:pt x="251" y="378"/>
                  </a:lnTo>
                  <a:lnTo>
                    <a:pt x="269" y="371"/>
                  </a:lnTo>
                  <a:lnTo>
                    <a:pt x="286" y="363"/>
                  </a:lnTo>
                  <a:lnTo>
                    <a:pt x="302" y="354"/>
                  </a:lnTo>
                  <a:lnTo>
                    <a:pt x="317" y="343"/>
                  </a:lnTo>
                  <a:lnTo>
                    <a:pt x="331" y="330"/>
                  </a:lnTo>
                  <a:lnTo>
                    <a:pt x="343" y="316"/>
                  </a:lnTo>
                  <a:lnTo>
                    <a:pt x="355" y="301"/>
                  </a:lnTo>
                  <a:lnTo>
                    <a:pt x="363" y="286"/>
                  </a:lnTo>
                  <a:lnTo>
                    <a:pt x="372" y="269"/>
                  </a:lnTo>
                  <a:lnTo>
                    <a:pt x="378" y="251"/>
                  </a:lnTo>
                  <a:lnTo>
                    <a:pt x="383" y="232"/>
                  </a:lnTo>
                  <a:lnTo>
                    <a:pt x="386" y="213"/>
                  </a:lnTo>
                  <a:lnTo>
                    <a:pt x="387" y="193"/>
                  </a:lnTo>
                  <a:lnTo>
                    <a:pt x="386" y="173"/>
                  </a:lnTo>
                  <a:lnTo>
                    <a:pt x="383" y="155"/>
                  </a:lnTo>
                  <a:lnTo>
                    <a:pt x="378" y="136"/>
                  </a:lnTo>
                  <a:lnTo>
                    <a:pt x="372" y="118"/>
                  </a:lnTo>
                  <a:lnTo>
                    <a:pt x="363" y="101"/>
                  </a:lnTo>
                  <a:lnTo>
                    <a:pt x="355" y="86"/>
                  </a:lnTo>
                  <a:lnTo>
                    <a:pt x="343" y="70"/>
                  </a:lnTo>
                  <a:lnTo>
                    <a:pt x="331" y="57"/>
                  </a:lnTo>
                  <a:lnTo>
                    <a:pt x="317" y="44"/>
                  </a:lnTo>
                  <a:lnTo>
                    <a:pt x="302" y="32"/>
                  </a:lnTo>
                  <a:lnTo>
                    <a:pt x="286" y="24"/>
                  </a:lnTo>
                  <a:lnTo>
                    <a:pt x="269" y="15"/>
                  </a:lnTo>
                  <a:lnTo>
                    <a:pt x="251" y="9"/>
                  </a:lnTo>
                  <a:lnTo>
                    <a:pt x="232" y="4"/>
                  </a:lnTo>
                  <a:lnTo>
                    <a:pt x="214" y="1"/>
                  </a:lnTo>
                  <a:lnTo>
                    <a:pt x="194" y="0"/>
                  </a:lnTo>
                  <a:lnTo>
                    <a:pt x="174" y="1"/>
                  </a:lnTo>
                  <a:lnTo>
                    <a:pt x="155" y="4"/>
                  </a:lnTo>
                  <a:lnTo>
                    <a:pt x="136" y="9"/>
                  </a:lnTo>
                  <a:lnTo>
                    <a:pt x="118" y="15"/>
                  </a:lnTo>
                  <a:lnTo>
                    <a:pt x="101" y="24"/>
                  </a:lnTo>
                  <a:lnTo>
                    <a:pt x="86" y="32"/>
                  </a:lnTo>
                  <a:lnTo>
                    <a:pt x="71" y="44"/>
                  </a:lnTo>
                  <a:lnTo>
                    <a:pt x="57" y="57"/>
                  </a:lnTo>
                  <a:lnTo>
                    <a:pt x="44" y="70"/>
                  </a:lnTo>
                  <a:lnTo>
                    <a:pt x="33" y="86"/>
                  </a:lnTo>
                  <a:lnTo>
                    <a:pt x="24" y="101"/>
                  </a:lnTo>
                  <a:lnTo>
                    <a:pt x="16" y="118"/>
                  </a:lnTo>
                  <a:lnTo>
                    <a:pt x="9" y="136"/>
                  </a:lnTo>
                  <a:lnTo>
                    <a:pt x="4" y="155"/>
                  </a:lnTo>
                  <a:lnTo>
                    <a:pt x="1" y="173"/>
                  </a:lnTo>
                  <a:lnTo>
                    <a:pt x="0" y="193"/>
                  </a:lnTo>
                  <a:lnTo>
                    <a:pt x="1" y="213"/>
                  </a:lnTo>
                  <a:lnTo>
                    <a:pt x="4" y="232"/>
                  </a:lnTo>
                  <a:lnTo>
                    <a:pt x="9" y="251"/>
                  </a:lnTo>
                  <a:lnTo>
                    <a:pt x="16" y="269"/>
                  </a:lnTo>
                  <a:lnTo>
                    <a:pt x="24" y="286"/>
                  </a:lnTo>
                  <a:lnTo>
                    <a:pt x="33" y="301"/>
                  </a:lnTo>
                  <a:lnTo>
                    <a:pt x="44" y="316"/>
                  </a:lnTo>
                  <a:lnTo>
                    <a:pt x="57" y="330"/>
                  </a:lnTo>
                  <a:lnTo>
                    <a:pt x="71" y="343"/>
                  </a:lnTo>
                  <a:lnTo>
                    <a:pt x="86" y="354"/>
                  </a:lnTo>
                  <a:lnTo>
                    <a:pt x="101" y="363"/>
                  </a:lnTo>
                  <a:lnTo>
                    <a:pt x="118" y="371"/>
                  </a:lnTo>
                  <a:lnTo>
                    <a:pt x="136" y="378"/>
                  </a:lnTo>
                  <a:lnTo>
                    <a:pt x="155" y="383"/>
                  </a:lnTo>
                  <a:lnTo>
                    <a:pt x="174" y="386"/>
                  </a:lnTo>
                  <a:lnTo>
                    <a:pt x="194" y="38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7" name="Freeform 121"/>
            <p:cNvSpPr>
              <a:spLocks/>
            </p:cNvSpPr>
            <p:nvPr/>
          </p:nvSpPr>
          <p:spPr bwMode="auto">
            <a:xfrm>
              <a:off x="1259" y="2219"/>
              <a:ext cx="394" cy="394"/>
            </a:xfrm>
            <a:custGeom>
              <a:avLst/>
              <a:gdLst>
                <a:gd name="T0" fmla="*/ 217 w 394"/>
                <a:gd name="T1" fmla="*/ 392 h 394"/>
                <a:gd name="T2" fmla="*/ 255 w 394"/>
                <a:gd name="T3" fmla="*/ 384 h 394"/>
                <a:gd name="T4" fmla="*/ 290 w 394"/>
                <a:gd name="T5" fmla="*/ 369 h 394"/>
                <a:gd name="T6" fmla="*/ 322 w 394"/>
                <a:gd name="T7" fmla="*/ 348 h 394"/>
                <a:gd name="T8" fmla="*/ 348 w 394"/>
                <a:gd name="T9" fmla="*/ 321 h 394"/>
                <a:gd name="T10" fmla="*/ 369 w 394"/>
                <a:gd name="T11" fmla="*/ 290 h 394"/>
                <a:gd name="T12" fmla="*/ 384 w 394"/>
                <a:gd name="T13" fmla="*/ 255 h 394"/>
                <a:gd name="T14" fmla="*/ 392 w 394"/>
                <a:gd name="T15" fmla="*/ 216 h 394"/>
                <a:gd name="T16" fmla="*/ 392 w 394"/>
                <a:gd name="T17" fmla="*/ 176 h 394"/>
                <a:gd name="T18" fmla="*/ 384 w 394"/>
                <a:gd name="T19" fmla="*/ 138 h 394"/>
                <a:gd name="T20" fmla="*/ 369 w 394"/>
                <a:gd name="T21" fmla="*/ 103 h 394"/>
                <a:gd name="T22" fmla="*/ 348 w 394"/>
                <a:gd name="T23" fmla="*/ 71 h 394"/>
                <a:gd name="T24" fmla="*/ 322 w 394"/>
                <a:gd name="T25" fmla="*/ 45 h 394"/>
                <a:gd name="T26" fmla="*/ 290 w 394"/>
                <a:gd name="T27" fmla="*/ 24 h 394"/>
                <a:gd name="T28" fmla="*/ 255 w 394"/>
                <a:gd name="T29" fmla="*/ 9 h 394"/>
                <a:gd name="T30" fmla="*/ 217 w 394"/>
                <a:gd name="T31" fmla="*/ 1 h 394"/>
                <a:gd name="T32" fmla="*/ 177 w 394"/>
                <a:gd name="T33" fmla="*/ 1 h 394"/>
                <a:gd name="T34" fmla="*/ 138 w 394"/>
                <a:gd name="T35" fmla="*/ 9 h 394"/>
                <a:gd name="T36" fmla="*/ 103 w 394"/>
                <a:gd name="T37" fmla="*/ 24 h 394"/>
                <a:gd name="T38" fmla="*/ 72 w 394"/>
                <a:gd name="T39" fmla="*/ 45 h 394"/>
                <a:gd name="T40" fmla="*/ 45 w 394"/>
                <a:gd name="T41" fmla="*/ 71 h 394"/>
                <a:gd name="T42" fmla="*/ 24 w 394"/>
                <a:gd name="T43" fmla="*/ 103 h 394"/>
                <a:gd name="T44" fmla="*/ 9 w 394"/>
                <a:gd name="T45" fmla="*/ 138 h 394"/>
                <a:gd name="T46" fmla="*/ 1 w 394"/>
                <a:gd name="T47" fmla="*/ 176 h 394"/>
                <a:gd name="T48" fmla="*/ 1 w 394"/>
                <a:gd name="T49" fmla="*/ 216 h 394"/>
                <a:gd name="T50" fmla="*/ 9 w 394"/>
                <a:gd name="T51" fmla="*/ 255 h 394"/>
                <a:gd name="T52" fmla="*/ 24 w 394"/>
                <a:gd name="T53" fmla="*/ 290 h 394"/>
                <a:gd name="T54" fmla="*/ 45 w 394"/>
                <a:gd name="T55" fmla="*/ 321 h 394"/>
                <a:gd name="T56" fmla="*/ 72 w 394"/>
                <a:gd name="T57" fmla="*/ 348 h 394"/>
                <a:gd name="T58" fmla="*/ 103 w 394"/>
                <a:gd name="T59" fmla="*/ 369 h 394"/>
                <a:gd name="T60" fmla="*/ 138 w 394"/>
                <a:gd name="T61" fmla="*/ 384 h 394"/>
                <a:gd name="T62" fmla="*/ 177 w 394"/>
                <a:gd name="T63" fmla="*/ 39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4" h="394">
                  <a:moveTo>
                    <a:pt x="197" y="393"/>
                  </a:moveTo>
                  <a:lnTo>
                    <a:pt x="217" y="392"/>
                  </a:lnTo>
                  <a:lnTo>
                    <a:pt x="236" y="389"/>
                  </a:lnTo>
                  <a:lnTo>
                    <a:pt x="255" y="384"/>
                  </a:lnTo>
                  <a:lnTo>
                    <a:pt x="273" y="377"/>
                  </a:lnTo>
                  <a:lnTo>
                    <a:pt x="290" y="369"/>
                  </a:lnTo>
                  <a:lnTo>
                    <a:pt x="307" y="359"/>
                  </a:lnTo>
                  <a:lnTo>
                    <a:pt x="322" y="348"/>
                  </a:lnTo>
                  <a:lnTo>
                    <a:pt x="336" y="335"/>
                  </a:lnTo>
                  <a:lnTo>
                    <a:pt x="348" y="321"/>
                  </a:lnTo>
                  <a:lnTo>
                    <a:pt x="360" y="306"/>
                  </a:lnTo>
                  <a:lnTo>
                    <a:pt x="369" y="290"/>
                  </a:lnTo>
                  <a:lnTo>
                    <a:pt x="378" y="273"/>
                  </a:lnTo>
                  <a:lnTo>
                    <a:pt x="384" y="255"/>
                  </a:lnTo>
                  <a:lnTo>
                    <a:pt x="389" y="236"/>
                  </a:lnTo>
                  <a:lnTo>
                    <a:pt x="392" y="216"/>
                  </a:lnTo>
                  <a:lnTo>
                    <a:pt x="393" y="196"/>
                  </a:lnTo>
                  <a:lnTo>
                    <a:pt x="392" y="176"/>
                  </a:lnTo>
                  <a:lnTo>
                    <a:pt x="389" y="157"/>
                  </a:lnTo>
                  <a:lnTo>
                    <a:pt x="384" y="138"/>
                  </a:lnTo>
                  <a:lnTo>
                    <a:pt x="378" y="120"/>
                  </a:lnTo>
                  <a:lnTo>
                    <a:pt x="369" y="103"/>
                  </a:lnTo>
                  <a:lnTo>
                    <a:pt x="360" y="87"/>
                  </a:lnTo>
                  <a:lnTo>
                    <a:pt x="348" y="71"/>
                  </a:lnTo>
                  <a:lnTo>
                    <a:pt x="336" y="58"/>
                  </a:lnTo>
                  <a:lnTo>
                    <a:pt x="322" y="45"/>
                  </a:lnTo>
                  <a:lnTo>
                    <a:pt x="307" y="33"/>
                  </a:lnTo>
                  <a:lnTo>
                    <a:pt x="290" y="24"/>
                  </a:lnTo>
                  <a:lnTo>
                    <a:pt x="273" y="15"/>
                  </a:lnTo>
                  <a:lnTo>
                    <a:pt x="255" y="9"/>
                  </a:lnTo>
                  <a:lnTo>
                    <a:pt x="236" y="4"/>
                  </a:lnTo>
                  <a:lnTo>
                    <a:pt x="217" y="1"/>
                  </a:lnTo>
                  <a:lnTo>
                    <a:pt x="197" y="0"/>
                  </a:lnTo>
                  <a:lnTo>
                    <a:pt x="177" y="1"/>
                  </a:lnTo>
                  <a:lnTo>
                    <a:pt x="157" y="4"/>
                  </a:lnTo>
                  <a:lnTo>
                    <a:pt x="138" y="9"/>
                  </a:lnTo>
                  <a:lnTo>
                    <a:pt x="120" y="15"/>
                  </a:lnTo>
                  <a:lnTo>
                    <a:pt x="103" y="24"/>
                  </a:lnTo>
                  <a:lnTo>
                    <a:pt x="87" y="33"/>
                  </a:lnTo>
                  <a:lnTo>
                    <a:pt x="72" y="45"/>
                  </a:lnTo>
                  <a:lnTo>
                    <a:pt x="58" y="58"/>
                  </a:lnTo>
                  <a:lnTo>
                    <a:pt x="45" y="71"/>
                  </a:lnTo>
                  <a:lnTo>
                    <a:pt x="34" y="87"/>
                  </a:lnTo>
                  <a:lnTo>
                    <a:pt x="24" y="103"/>
                  </a:lnTo>
                  <a:lnTo>
                    <a:pt x="16" y="120"/>
                  </a:lnTo>
                  <a:lnTo>
                    <a:pt x="9" y="138"/>
                  </a:lnTo>
                  <a:lnTo>
                    <a:pt x="4" y="157"/>
                  </a:lnTo>
                  <a:lnTo>
                    <a:pt x="1" y="176"/>
                  </a:lnTo>
                  <a:lnTo>
                    <a:pt x="0" y="196"/>
                  </a:lnTo>
                  <a:lnTo>
                    <a:pt x="1" y="216"/>
                  </a:lnTo>
                  <a:lnTo>
                    <a:pt x="4" y="236"/>
                  </a:lnTo>
                  <a:lnTo>
                    <a:pt x="9" y="255"/>
                  </a:lnTo>
                  <a:lnTo>
                    <a:pt x="16" y="273"/>
                  </a:lnTo>
                  <a:lnTo>
                    <a:pt x="24" y="290"/>
                  </a:lnTo>
                  <a:lnTo>
                    <a:pt x="34" y="306"/>
                  </a:lnTo>
                  <a:lnTo>
                    <a:pt x="45" y="321"/>
                  </a:lnTo>
                  <a:lnTo>
                    <a:pt x="58" y="335"/>
                  </a:lnTo>
                  <a:lnTo>
                    <a:pt x="72" y="348"/>
                  </a:lnTo>
                  <a:lnTo>
                    <a:pt x="87" y="359"/>
                  </a:lnTo>
                  <a:lnTo>
                    <a:pt x="103" y="369"/>
                  </a:lnTo>
                  <a:lnTo>
                    <a:pt x="120" y="377"/>
                  </a:lnTo>
                  <a:lnTo>
                    <a:pt x="138" y="384"/>
                  </a:lnTo>
                  <a:lnTo>
                    <a:pt x="157" y="389"/>
                  </a:lnTo>
                  <a:lnTo>
                    <a:pt x="177" y="392"/>
                  </a:lnTo>
                  <a:lnTo>
                    <a:pt x="197" y="39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8" name="Freeform 122"/>
            <p:cNvSpPr>
              <a:spLocks/>
            </p:cNvSpPr>
            <p:nvPr/>
          </p:nvSpPr>
          <p:spPr bwMode="auto">
            <a:xfrm>
              <a:off x="1264" y="2223"/>
              <a:ext cx="379" cy="379"/>
            </a:xfrm>
            <a:custGeom>
              <a:avLst/>
              <a:gdLst>
                <a:gd name="T0" fmla="*/ 208 w 379"/>
                <a:gd name="T1" fmla="*/ 377 h 379"/>
                <a:gd name="T2" fmla="*/ 245 w 379"/>
                <a:gd name="T3" fmla="*/ 370 h 379"/>
                <a:gd name="T4" fmla="*/ 279 w 379"/>
                <a:gd name="T5" fmla="*/ 355 h 379"/>
                <a:gd name="T6" fmla="*/ 309 w 379"/>
                <a:gd name="T7" fmla="*/ 336 h 379"/>
                <a:gd name="T8" fmla="*/ 335 w 379"/>
                <a:gd name="T9" fmla="*/ 310 h 379"/>
                <a:gd name="T10" fmla="*/ 355 w 379"/>
                <a:gd name="T11" fmla="*/ 280 h 379"/>
                <a:gd name="T12" fmla="*/ 369 w 379"/>
                <a:gd name="T13" fmla="*/ 246 h 379"/>
                <a:gd name="T14" fmla="*/ 377 w 379"/>
                <a:gd name="T15" fmla="*/ 209 h 379"/>
                <a:gd name="T16" fmla="*/ 377 w 379"/>
                <a:gd name="T17" fmla="*/ 170 h 379"/>
                <a:gd name="T18" fmla="*/ 369 w 379"/>
                <a:gd name="T19" fmla="*/ 133 h 379"/>
                <a:gd name="T20" fmla="*/ 355 w 379"/>
                <a:gd name="T21" fmla="*/ 99 h 379"/>
                <a:gd name="T22" fmla="*/ 335 w 379"/>
                <a:gd name="T23" fmla="*/ 69 h 379"/>
                <a:gd name="T24" fmla="*/ 309 w 379"/>
                <a:gd name="T25" fmla="*/ 43 h 379"/>
                <a:gd name="T26" fmla="*/ 279 w 379"/>
                <a:gd name="T27" fmla="*/ 23 h 379"/>
                <a:gd name="T28" fmla="*/ 245 w 379"/>
                <a:gd name="T29" fmla="*/ 9 h 379"/>
                <a:gd name="T30" fmla="*/ 208 w 379"/>
                <a:gd name="T31" fmla="*/ 1 h 379"/>
                <a:gd name="T32" fmla="*/ 169 w 379"/>
                <a:gd name="T33" fmla="*/ 1 h 379"/>
                <a:gd name="T34" fmla="*/ 133 w 379"/>
                <a:gd name="T35" fmla="*/ 9 h 379"/>
                <a:gd name="T36" fmla="*/ 98 w 379"/>
                <a:gd name="T37" fmla="*/ 23 h 379"/>
                <a:gd name="T38" fmla="*/ 69 w 379"/>
                <a:gd name="T39" fmla="*/ 43 h 379"/>
                <a:gd name="T40" fmla="*/ 43 w 379"/>
                <a:gd name="T41" fmla="*/ 69 h 379"/>
                <a:gd name="T42" fmla="*/ 23 w 379"/>
                <a:gd name="T43" fmla="*/ 99 h 379"/>
                <a:gd name="T44" fmla="*/ 8 w 379"/>
                <a:gd name="T45" fmla="*/ 133 h 379"/>
                <a:gd name="T46" fmla="*/ 1 w 379"/>
                <a:gd name="T47" fmla="*/ 170 h 379"/>
                <a:gd name="T48" fmla="*/ 1 w 379"/>
                <a:gd name="T49" fmla="*/ 209 h 379"/>
                <a:gd name="T50" fmla="*/ 8 w 379"/>
                <a:gd name="T51" fmla="*/ 246 h 379"/>
                <a:gd name="T52" fmla="*/ 23 w 379"/>
                <a:gd name="T53" fmla="*/ 280 h 379"/>
                <a:gd name="T54" fmla="*/ 43 w 379"/>
                <a:gd name="T55" fmla="*/ 310 h 379"/>
                <a:gd name="T56" fmla="*/ 69 w 379"/>
                <a:gd name="T57" fmla="*/ 336 h 379"/>
                <a:gd name="T58" fmla="*/ 98 w 379"/>
                <a:gd name="T59" fmla="*/ 355 h 379"/>
                <a:gd name="T60" fmla="*/ 133 w 379"/>
                <a:gd name="T61" fmla="*/ 370 h 379"/>
                <a:gd name="T62" fmla="*/ 169 w 379"/>
                <a:gd name="T63" fmla="*/ 37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9" h="379">
                  <a:moveTo>
                    <a:pt x="189" y="378"/>
                  </a:moveTo>
                  <a:lnTo>
                    <a:pt x="208" y="377"/>
                  </a:lnTo>
                  <a:lnTo>
                    <a:pt x="226" y="375"/>
                  </a:lnTo>
                  <a:lnTo>
                    <a:pt x="245" y="370"/>
                  </a:lnTo>
                  <a:lnTo>
                    <a:pt x="263" y="363"/>
                  </a:lnTo>
                  <a:lnTo>
                    <a:pt x="279" y="355"/>
                  </a:lnTo>
                  <a:lnTo>
                    <a:pt x="294" y="347"/>
                  </a:lnTo>
                  <a:lnTo>
                    <a:pt x="309" y="336"/>
                  </a:lnTo>
                  <a:lnTo>
                    <a:pt x="323" y="323"/>
                  </a:lnTo>
                  <a:lnTo>
                    <a:pt x="335" y="310"/>
                  </a:lnTo>
                  <a:lnTo>
                    <a:pt x="346" y="295"/>
                  </a:lnTo>
                  <a:lnTo>
                    <a:pt x="355" y="280"/>
                  </a:lnTo>
                  <a:lnTo>
                    <a:pt x="363" y="263"/>
                  </a:lnTo>
                  <a:lnTo>
                    <a:pt x="369" y="246"/>
                  </a:lnTo>
                  <a:lnTo>
                    <a:pt x="374" y="227"/>
                  </a:lnTo>
                  <a:lnTo>
                    <a:pt x="377" y="209"/>
                  </a:lnTo>
                  <a:lnTo>
                    <a:pt x="378" y="189"/>
                  </a:lnTo>
                  <a:lnTo>
                    <a:pt x="377" y="170"/>
                  </a:lnTo>
                  <a:lnTo>
                    <a:pt x="374" y="152"/>
                  </a:lnTo>
                  <a:lnTo>
                    <a:pt x="369" y="133"/>
                  </a:lnTo>
                  <a:lnTo>
                    <a:pt x="363" y="116"/>
                  </a:lnTo>
                  <a:lnTo>
                    <a:pt x="355" y="99"/>
                  </a:lnTo>
                  <a:lnTo>
                    <a:pt x="346" y="84"/>
                  </a:lnTo>
                  <a:lnTo>
                    <a:pt x="335" y="69"/>
                  </a:lnTo>
                  <a:lnTo>
                    <a:pt x="323" y="56"/>
                  </a:lnTo>
                  <a:lnTo>
                    <a:pt x="309" y="43"/>
                  </a:lnTo>
                  <a:lnTo>
                    <a:pt x="294" y="32"/>
                  </a:lnTo>
                  <a:lnTo>
                    <a:pt x="279" y="23"/>
                  </a:lnTo>
                  <a:lnTo>
                    <a:pt x="263" y="15"/>
                  </a:lnTo>
                  <a:lnTo>
                    <a:pt x="245" y="9"/>
                  </a:lnTo>
                  <a:lnTo>
                    <a:pt x="226" y="4"/>
                  </a:lnTo>
                  <a:lnTo>
                    <a:pt x="208" y="1"/>
                  </a:lnTo>
                  <a:lnTo>
                    <a:pt x="189" y="0"/>
                  </a:lnTo>
                  <a:lnTo>
                    <a:pt x="169" y="1"/>
                  </a:lnTo>
                  <a:lnTo>
                    <a:pt x="151" y="4"/>
                  </a:lnTo>
                  <a:lnTo>
                    <a:pt x="133" y="9"/>
                  </a:lnTo>
                  <a:lnTo>
                    <a:pt x="115" y="15"/>
                  </a:lnTo>
                  <a:lnTo>
                    <a:pt x="98" y="23"/>
                  </a:lnTo>
                  <a:lnTo>
                    <a:pt x="83" y="32"/>
                  </a:lnTo>
                  <a:lnTo>
                    <a:pt x="69" y="43"/>
                  </a:lnTo>
                  <a:lnTo>
                    <a:pt x="55" y="56"/>
                  </a:lnTo>
                  <a:lnTo>
                    <a:pt x="43" y="69"/>
                  </a:lnTo>
                  <a:lnTo>
                    <a:pt x="32" y="84"/>
                  </a:lnTo>
                  <a:lnTo>
                    <a:pt x="23" y="99"/>
                  </a:lnTo>
                  <a:lnTo>
                    <a:pt x="15" y="116"/>
                  </a:lnTo>
                  <a:lnTo>
                    <a:pt x="8" y="133"/>
                  </a:lnTo>
                  <a:lnTo>
                    <a:pt x="4" y="152"/>
                  </a:lnTo>
                  <a:lnTo>
                    <a:pt x="1" y="170"/>
                  </a:lnTo>
                  <a:lnTo>
                    <a:pt x="0" y="189"/>
                  </a:lnTo>
                  <a:lnTo>
                    <a:pt x="1" y="209"/>
                  </a:lnTo>
                  <a:lnTo>
                    <a:pt x="4" y="227"/>
                  </a:lnTo>
                  <a:lnTo>
                    <a:pt x="8" y="246"/>
                  </a:lnTo>
                  <a:lnTo>
                    <a:pt x="15" y="263"/>
                  </a:lnTo>
                  <a:lnTo>
                    <a:pt x="23" y="280"/>
                  </a:lnTo>
                  <a:lnTo>
                    <a:pt x="32" y="295"/>
                  </a:lnTo>
                  <a:lnTo>
                    <a:pt x="43" y="310"/>
                  </a:lnTo>
                  <a:lnTo>
                    <a:pt x="55" y="323"/>
                  </a:lnTo>
                  <a:lnTo>
                    <a:pt x="69" y="336"/>
                  </a:lnTo>
                  <a:lnTo>
                    <a:pt x="83" y="347"/>
                  </a:lnTo>
                  <a:lnTo>
                    <a:pt x="98" y="355"/>
                  </a:lnTo>
                  <a:lnTo>
                    <a:pt x="115" y="363"/>
                  </a:lnTo>
                  <a:lnTo>
                    <a:pt x="133" y="370"/>
                  </a:lnTo>
                  <a:lnTo>
                    <a:pt x="151" y="375"/>
                  </a:lnTo>
                  <a:lnTo>
                    <a:pt x="169" y="377"/>
                  </a:lnTo>
                  <a:lnTo>
                    <a:pt x="189" y="378"/>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79" name="Freeform 123"/>
            <p:cNvSpPr>
              <a:spLocks/>
            </p:cNvSpPr>
            <p:nvPr/>
          </p:nvSpPr>
          <p:spPr bwMode="auto">
            <a:xfrm>
              <a:off x="1264" y="2223"/>
              <a:ext cx="385" cy="385"/>
            </a:xfrm>
            <a:custGeom>
              <a:avLst/>
              <a:gdLst>
                <a:gd name="T0" fmla="*/ 211 w 385"/>
                <a:gd name="T1" fmla="*/ 383 h 385"/>
                <a:gd name="T2" fmla="*/ 249 w 385"/>
                <a:gd name="T3" fmla="*/ 376 h 385"/>
                <a:gd name="T4" fmla="*/ 283 w 385"/>
                <a:gd name="T5" fmla="*/ 361 h 385"/>
                <a:gd name="T6" fmla="*/ 314 w 385"/>
                <a:gd name="T7" fmla="*/ 341 h 385"/>
                <a:gd name="T8" fmla="*/ 340 w 385"/>
                <a:gd name="T9" fmla="*/ 315 h 385"/>
                <a:gd name="T10" fmla="*/ 361 w 385"/>
                <a:gd name="T11" fmla="*/ 284 h 385"/>
                <a:gd name="T12" fmla="*/ 375 w 385"/>
                <a:gd name="T13" fmla="*/ 250 h 385"/>
                <a:gd name="T14" fmla="*/ 383 w 385"/>
                <a:gd name="T15" fmla="*/ 212 h 385"/>
                <a:gd name="T16" fmla="*/ 383 w 385"/>
                <a:gd name="T17" fmla="*/ 173 h 385"/>
                <a:gd name="T18" fmla="*/ 375 w 385"/>
                <a:gd name="T19" fmla="*/ 135 h 385"/>
                <a:gd name="T20" fmla="*/ 361 w 385"/>
                <a:gd name="T21" fmla="*/ 101 h 385"/>
                <a:gd name="T22" fmla="*/ 340 w 385"/>
                <a:gd name="T23" fmla="*/ 70 h 385"/>
                <a:gd name="T24" fmla="*/ 314 w 385"/>
                <a:gd name="T25" fmla="*/ 44 h 385"/>
                <a:gd name="T26" fmla="*/ 283 w 385"/>
                <a:gd name="T27" fmla="*/ 23 h 385"/>
                <a:gd name="T28" fmla="*/ 249 w 385"/>
                <a:gd name="T29" fmla="*/ 9 h 385"/>
                <a:gd name="T30" fmla="*/ 211 w 385"/>
                <a:gd name="T31" fmla="*/ 1 h 385"/>
                <a:gd name="T32" fmla="*/ 172 w 385"/>
                <a:gd name="T33" fmla="*/ 1 h 385"/>
                <a:gd name="T34" fmla="*/ 135 w 385"/>
                <a:gd name="T35" fmla="*/ 9 h 385"/>
                <a:gd name="T36" fmla="*/ 100 w 385"/>
                <a:gd name="T37" fmla="*/ 23 h 385"/>
                <a:gd name="T38" fmla="*/ 70 w 385"/>
                <a:gd name="T39" fmla="*/ 44 h 385"/>
                <a:gd name="T40" fmla="*/ 44 w 385"/>
                <a:gd name="T41" fmla="*/ 70 h 385"/>
                <a:gd name="T42" fmla="*/ 23 w 385"/>
                <a:gd name="T43" fmla="*/ 101 h 385"/>
                <a:gd name="T44" fmla="*/ 8 w 385"/>
                <a:gd name="T45" fmla="*/ 135 h 385"/>
                <a:gd name="T46" fmla="*/ 1 w 385"/>
                <a:gd name="T47" fmla="*/ 173 h 385"/>
                <a:gd name="T48" fmla="*/ 1 w 385"/>
                <a:gd name="T49" fmla="*/ 212 h 385"/>
                <a:gd name="T50" fmla="*/ 8 w 385"/>
                <a:gd name="T51" fmla="*/ 250 h 385"/>
                <a:gd name="T52" fmla="*/ 23 w 385"/>
                <a:gd name="T53" fmla="*/ 284 h 385"/>
                <a:gd name="T54" fmla="*/ 44 w 385"/>
                <a:gd name="T55" fmla="*/ 315 h 385"/>
                <a:gd name="T56" fmla="*/ 70 w 385"/>
                <a:gd name="T57" fmla="*/ 341 h 385"/>
                <a:gd name="T58" fmla="*/ 100 w 385"/>
                <a:gd name="T59" fmla="*/ 361 h 385"/>
                <a:gd name="T60" fmla="*/ 135 w 385"/>
                <a:gd name="T61" fmla="*/ 376 h 385"/>
                <a:gd name="T62" fmla="*/ 172 w 385"/>
                <a:gd name="T63" fmla="*/ 38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5" h="385">
                  <a:moveTo>
                    <a:pt x="192" y="384"/>
                  </a:moveTo>
                  <a:lnTo>
                    <a:pt x="211" y="383"/>
                  </a:lnTo>
                  <a:lnTo>
                    <a:pt x="230" y="381"/>
                  </a:lnTo>
                  <a:lnTo>
                    <a:pt x="249" y="376"/>
                  </a:lnTo>
                  <a:lnTo>
                    <a:pt x="267" y="369"/>
                  </a:lnTo>
                  <a:lnTo>
                    <a:pt x="283" y="361"/>
                  </a:lnTo>
                  <a:lnTo>
                    <a:pt x="299" y="352"/>
                  </a:lnTo>
                  <a:lnTo>
                    <a:pt x="314" y="341"/>
                  </a:lnTo>
                  <a:lnTo>
                    <a:pt x="328" y="328"/>
                  </a:lnTo>
                  <a:lnTo>
                    <a:pt x="340" y="315"/>
                  </a:lnTo>
                  <a:lnTo>
                    <a:pt x="351" y="300"/>
                  </a:lnTo>
                  <a:lnTo>
                    <a:pt x="361" y="284"/>
                  </a:lnTo>
                  <a:lnTo>
                    <a:pt x="369" y="267"/>
                  </a:lnTo>
                  <a:lnTo>
                    <a:pt x="375" y="250"/>
                  </a:lnTo>
                  <a:lnTo>
                    <a:pt x="380" y="231"/>
                  </a:lnTo>
                  <a:lnTo>
                    <a:pt x="383" y="212"/>
                  </a:lnTo>
                  <a:lnTo>
                    <a:pt x="384" y="192"/>
                  </a:lnTo>
                  <a:lnTo>
                    <a:pt x="383" y="173"/>
                  </a:lnTo>
                  <a:lnTo>
                    <a:pt x="380" y="154"/>
                  </a:lnTo>
                  <a:lnTo>
                    <a:pt x="375" y="135"/>
                  </a:lnTo>
                  <a:lnTo>
                    <a:pt x="369" y="118"/>
                  </a:lnTo>
                  <a:lnTo>
                    <a:pt x="361" y="101"/>
                  </a:lnTo>
                  <a:lnTo>
                    <a:pt x="351" y="85"/>
                  </a:lnTo>
                  <a:lnTo>
                    <a:pt x="340" y="70"/>
                  </a:lnTo>
                  <a:lnTo>
                    <a:pt x="328" y="57"/>
                  </a:lnTo>
                  <a:lnTo>
                    <a:pt x="314" y="44"/>
                  </a:lnTo>
                  <a:lnTo>
                    <a:pt x="299" y="33"/>
                  </a:lnTo>
                  <a:lnTo>
                    <a:pt x="283" y="23"/>
                  </a:lnTo>
                  <a:lnTo>
                    <a:pt x="267" y="15"/>
                  </a:lnTo>
                  <a:lnTo>
                    <a:pt x="249" y="9"/>
                  </a:lnTo>
                  <a:lnTo>
                    <a:pt x="230" y="4"/>
                  </a:lnTo>
                  <a:lnTo>
                    <a:pt x="211" y="1"/>
                  </a:lnTo>
                  <a:lnTo>
                    <a:pt x="192" y="0"/>
                  </a:lnTo>
                  <a:lnTo>
                    <a:pt x="172" y="1"/>
                  </a:lnTo>
                  <a:lnTo>
                    <a:pt x="153" y="4"/>
                  </a:lnTo>
                  <a:lnTo>
                    <a:pt x="135" y="9"/>
                  </a:lnTo>
                  <a:lnTo>
                    <a:pt x="117" y="15"/>
                  </a:lnTo>
                  <a:lnTo>
                    <a:pt x="100" y="23"/>
                  </a:lnTo>
                  <a:lnTo>
                    <a:pt x="84" y="33"/>
                  </a:lnTo>
                  <a:lnTo>
                    <a:pt x="70" y="44"/>
                  </a:lnTo>
                  <a:lnTo>
                    <a:pt x="56" y="57"/>
                  </a:lnTo>
                  <a:lnTo>
                    <a:pt x="44" y="70"/>
                  </a:lnTo>
                  <a:lnTo>
                    <a:pt x="32" y="85"/>
                  </a:lnTo>
                  <a:lnTo>
                    <a:pt x="23" y="101"/>
                  </a:lnTo>
                  <a:lnTo>
                    <a:pt x="15" y="118"/>
                  </a:lnTo>
                  <a:lnTo>
                    <a:pt x="8" y="135"/>
                  </a:lnTo>
                  <a:lnTo>
                    <a:pt x="4" y="154"/>
                  </a:lnTo>
                  <a:lnTo>
                    <a:pt x="1" y="173"/>
                  </a:lnTo>
                  <a:lnTo>
                    <a:pt x="0" y="192"/>
                  </a:lnTo>
                  <a:lnTo>
                    <a:pt x="1" y="212"/>
                  </a:lnTo>
                  <a:lnTo>
                    <a:pt x="4" y="231"/>
                  </a:lnTo>
                  <a:lnTo>
                    <a:pt x="8" y="250"/>
                  </a:lnTo>
                  <a:lnTo>
                    <a:pt x="15" y="267"/>
                  </a:lnTo>
                  <a:lnTo>
                    <a:pt x="23" y="284"/>
                  </a:lnTo>
                  <a:lnTo>
                    <a:pt x="32" y="300"/>
                  </a:lnTo>
                  <a:lnTo>
                    <a:pt x="44" y="315"/>
                  </a:lnTo>
                  <a:lnTo>
                    <a:pt x="56" y="328"/>
                  </a:lnTo>
                  <a:lnTo>
                    <a:pt x="70" y="341"/>
                  </a:lnTo>
                  <a:lnTo>
                    <a:pt x="84" y="352"/>
                  </a:lnTo>
                  <a:lnTo>
                    <a:pt x="100" y="361"/>
                  </a:lnTo>
                  <a:lnTo>
                    <a:pt x="117" y="369"/>
                  </a:lnTo>
                  <a:lnTo>
                    <a:pt x="135" y="376"/>
                  </a:lnTo>
                  <a:lnTo>
                    <a:pt x="153" y="381"/>
                  </a:lnTo>
                  <a:lnTo>
                    <a:pt x="172" y="383"/>
                  </a:lnTo>
                </a:path>
              </a:pathLst>
            </a:custGeom>
            <a:noFill/>
            <a:ln w="12700" cap="rnd" cmpd="sng">
              <a:solidFill>
                <a:srgbClr val="CECEC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0" name="Freeform 124"/>
            <p:cNvSpPr>
              <a:spLocks/>
            </p:cNvSpPr>
            <p:nvPr/>
          </p:nvSpPr>
          <p:spPr bwMode="auto">
            <a:xfrm>
              <a:off x="1394" y="2567"/>
              <a:ext cx="14" cy="19"/>
            </a:xfrm>
            <a:custGeom>
              <a:avLst/>
              <a:gdLst>
                <a:gd name="T0" fmla="*/ 8 w 14"/>
                <a:gd name="T1" fmla="*/ 6 h 19"/>
                <a:gd name="T2" fmla="*/ 8 w 14"/>
                <a:gd name="T3" fmla="*/ 5 h 19"/>
                <a:gd name="T4" fmla="*/ 8 w 14"/>
                <a:gd name="T5" fmla="*/ 5 h 19"/>
                <a:gd name="T6" fmla="*/ 8 w 14"/>
                <a:gd name="T7" fmla="*/ 5 h 19"/>
                <a:gd name="T8" fmla="*/ 8 w 14"/>
                <a:gd name="T9" fmla="*/ 4 h 19"/>
                <a:gd name="T10" fmla="*/ 9 w 14"/>
                <a:gd name="T11" fmla="*/ 4 h 19"/>
                <a:gd name="T12" fmla="*/ 10 w 14"/>
                <a:gd name="T13" fmla="*/ 4 h 19"/>
                <a:gd name="T14" fmla="*/ 10 w 14"/>
                <a:gd name="T15" fmla="*/ 4 h 19"/>
                <a:gd name="T16" fmla="*/ 10 w 14"/>
                <a:gd name="T17" fmla="*/ 5 h 19"/>
                <a:gd name="T18" fmla="*/ 11 w 14"/>
                <a:gd name="T19" fmla="*/ 5 h 19"/>
                <a:gd name="T20" fmla="*/ 11 w 14"/>
                <a:gd name="T21" fmla="*/ 5 h 19"/>
                <a:gd name="T22" fmla="*/ 12 w 14"/>
                <a:gd name="T23" fmla="*/ 6 h 19"/>
                <a:gd name="T24" fmla="*/ 12 w 14"/>
                <a:gd name="T25" fmla="*/ 7 h 19"/>
                <a:gd name="T26" fmla="*/ 12 w 14"/>
                <a:gd name="T27" fmla="*/ 8 h 19"/>
                <a:gd name="T28" fmla="*/ 12 w 14"/>
                <a:gd name="T29" fmla="*/ 8 h 19"/>
                <a:gd name="T30" fmla="*/ 13 w 14"/>
                <a:gd name="T31" fmla="*/ 8 h 19"/>
                <a:gd name="T32" fmla="*/ 12 w 14"/>
                <a:gd name="T33" fmla="*/ 4 h 19"/>
                <a:gd name="T34" fmla="*/ 2 w 14"/>
                <a:gd name="T35" fmla="*/ 0 h 19"/>
                <a:gd name="T36" fmla="*/ 0 w 14"/>
                <a:gd name="T37" fmla="*/ 4 h 19"/>
                <a:gd name="T38" fmla="*/ 1 w 14"/>
                <a:gd name="T39" fmla="*/ 4 h 19"/>
                <a:gd name="T40" fmla="*/ 1 w 14"/>
                <a:gd name="T41" fmla="*/ 3 h 19"/>
                <a:gd name="T42" fmla="*/ 2 w 14"/>
                <a:gd name="T43" fmla="*/ 3 h 19"/>
                <a:gd name="T44" fmla="*/ 2 w 14"/>
                <a:gd name="T45" fmla="*/ 2 h 19"/>
                <a:gd name="T46" fmla="*/ 3 w 14"/>
                <a:gd name="T47" fmla="*/ 2 h 19"/>
                <a:gd name="T48" fmla="*/ 3 w 14"/>
                <a:gd name="T49" fmla="*/ 2 h 19"/>
                <a:gd name="T50" fmla="*/ 4 w 14"/>
                <a:gd name="T51" fmla="*/ 2 h 19"/>
                <a:gd name="T52" fmla="*/ 5 w 14"/>
                <a:gd name="T53" fmla="*/ 2 h 19"/>
                <a:gd name="T54" fmla="*/ 5 w 14"/>
                <a:gd name="T55" fmla="*/ 2 h 19"/>
                <a:gd name="T56" fmla="*/ 5 w 14"/>
                <a:gd name="T57" fmla="*/ 3 h 19"/>
                <a:gd name="T58" fmla="*/ 6 w 14"/>
                <a:gd name="T59" fmla="*/ 3 h 19"/>
                <a:gd name="T60" fmla="*/ 6 w 14"/>
                <a:gd name="T61" fmla="*/ 4 h 19"/>
                <a:gd name="T62" fmla="*/ 5 w 14"/>
                <a:gd name="T63" fmla="*/ 5 h 19"/>
                <a:gd name="T64" fmla="*/ 3 w 14"/>
                <a:gd name="T65" fmla="*/ 14 h 19"/>
                <a:gd name="T66" fmla="*/ 3 w 14"/>
                <a:gd name="T67" fmla="*/ 14 h 19"/>
                <a:gd name="T68" fmla="*/ 3 w 14"/>
                <a:gd name="T69" fmla="*/ 15 h 19"/>
                <a:gd name="T70" fmla="*/ 2 w 14"/>
                <a:gd name="T71" fmla="*/ 15 h 19"/>
                <a:gd name="T72" fmla="*/ 2 w 14"/>
                <a:gd name="T73" fmla="*/ 16 h 19"/>
                <a:gd name="T74" fmla="*/ 1 w 14"/>
                <a:gd name="T75" fmla="*/ 16 h 19"/>
                <a:gd name="T76" fmla="*/ 1 w 14"/>
                <a:gd name="T77" fmla="*/ 15 h 19"/>
                <a:gd name="T78" fmla="*/ 1 w 14"/>
                <a:gd name="T79" fmla="*/ 16 h 19"/>
                <a:gd name="T80" fmla="*/ 6 w 14"/>
                <a:gd name="T81" fmla="*/ 18 h 19"/>
                <a:gd name="T82" fmla="*/ 6 w 14"/>
                <a:gd name="T83" fmla="*/ 17 h 19"/>
                <a:gd name="T84" fmla="*/ 5 w 14"/>
                <a:gd name="T85" fmla="*/ 17 h 19"/>
                <a:gd name="T86" fmla="*/ 5 w 14"/>
                <a:gd name="T87" fmla="*/ 17 h 19"/>
                <a:gd name="T88" fmla="*/ 5 w 14"/>
                <a:gd name="T89" fmla="*/ 16 h 19"/>
                <a:gd name="T90" fmla="*/ 5 w 14"/>
                <a:gd name="T91" fmla="*/ 15 h 19"/>
                <a:gd name="T92" fmla="*/ 5 w 14"/>
                <a:gd name="T93" fmla="*/ 14 h 19"/>
                <a:gd name="T94" fmla="*/ 8 w 14"/>
                <a:gd name="T95"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 h="19">
                  <a:moveTo>
                    <a:pt x="8" y="6"/>
                  </a:moveTo>
                  <a:lnTo>
                    <a:pt x="8" y="5"/>
                  </a:lnTo>
                  <a:lnTo>
                    <a:pt x="8" y="5"/>
                  </a:lnTo>
                  <a:lnTo>
                    <a:pt x="8" y="5"/>
                  </a:lnTo>
                  <a:lnTo>
                    <a:pt x="8" y="4"/>
                  </a:lnTo>
                  <a:lnTo>
                    <a:pt x="9" y="4"/>
                  </a:lnTo>
                  <a:lnTo>
                    <a:pt x="10" y="4"/>
                  </a:lnTo>
                  <a:lnTo>
                    <a:pt x="10" y="4"/>
                  </a:lnTo>
                  <a:lnTo>
                    <a:pt x="10" y="5"/>
                  </a:lnTo>
                  <a:lnTo>
                    <a:pt x="11" y="5"/>
                  </a:lnTo>
                  <a:lnTo>
                    <a:pt x="11" y="5"/>
                  </a:lnTo>
                  <a:lnTo>
                    <a:pt x="12" y="6"/>
                  </a:lnTo>
                  <a:lnTo>
                    <a:pt x="12" y="7"/>
                  </a:lnTo>
                  <a:lnTo>
                    <a:pt x="12" y="8"/>
                  </a:lnTo>
                  <a:lnTo>
                    <a:pt x="12" y="8"/>
                  </a:lnTo>
                  <a:lnTo>
                    <a:pt x="13" y="8"/>
                  </a:lnTo>
                  <a:lnTo>
                    <a:pt x="12" y="4"/>
                  </a:lnTo>
                  <a:lnTo>
                    <a:pt x="2" y="0"/>
                  </a:lnTo>
                  <a:lnTo>
                    <a:pt x="0" y="4"/>
                  </a:lnTo>
                  <a:lnTo>
                    <a:pt x="1" y="4"/>
                  </a:lnTo>
                  <a:lnTo>
                    <a:pt x="1" y="3"/>
                  </a:lnTo>
                  <a:lnTo>
                    <a:pt x="2" y="3"/>
                  </a:lnTo>
                  <a:lnTo>
                    <a:pt x="2" y="2"/>
                  </a:lnTo>
                  <a:lnTo>
                    <a:pt x="3" y="2"/>
                  </a:lnTo>
                  <a:lnTo>
                    <a:pt x="3" y="2"/>
                  </a:lnTo>
                  <a:lnTo>
                    <a:pt x="4" y="2"/>
                  </a:lnTo>
                  <a:lnTo>
                    <a:pt x="5" y="2"/>
                  </a:lnTo>
                  <a:lnTo>
                    <a:pt x="5" y="2"/>
                  </a:lnTo>
                  <a:lnTo>
                    <a:pt x="5" y="3"/>
                  </a:lnTo>
                  <a:lnTo>
                    <a:pt x="6" y="3"/>
                  </a:lnTo>
                  <a:lnTo>
                    <a:pt x="6" y="4"/>
                  </a:lnTo>
                  <a:lnTo>
                    <a:pt x="5" y="5"/>
                  </a:lnTo>
                  <a:lnTo>
                    <a:pt x="3" y="14"/>
                  </a:lnTo>
                  <a:lnTo>
                    <a:pt x="3" y="14"/>
                  </a:lnTo>
                  <a:lnTo>
                    <a:pt x="3" y="15"/>
                  </a:lnTo>
                  <a:lnTo>
                    <a:pt x="2" y="15"/>
                  </a:lnTo>
                  <a:lnTo>
                    <a:pt x="2" y="16"/>
                  </a:lnTo>
                  <a:lnTo>
                    <a:pt x="1" y="16"/>
                  </a:lnTo>
                  <a:lnTo>
                    <a:pt x="1" y="15"/>
                  </a:lnTo>
                  <a:lnTo>
                    <a:pt x="1" y="16"/>
                  </a:lnTo>
                  <a:lnTo>
                    <a:pt x="6" y="18"/>
                  </a:lnTo>
                  <a:lnTo>
                    <a:pt x="6" y="17"/>
                  </a:lnTo>
                  <a:lnTo>
                    <a:pt x="5" y="17"/>
                  </a:lnTo>
                  <a:lnTo>
                    <a:pt x="5" y="17"/>
                  </a:lnTo>
                  <a:lnTo>
                    <a:pt x="5" y="16"/>
                  </a:lnTo>
                  <a:lnTo>
                    <a:pt x="5" y="15"/>
                  </a:lnTo>
                  <a:lnTo>
                    <a:pt x="5" y="14"/>
                  </a:lnTo>
                  <a:lnTo>
                    <a:pt x="8"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1" name="Freeform 125"/>
            <p:cNvSpPr>
              <a:spLocks/>
            </p:cNvSpPr>
            <p:nvPr/>
          </p:nvSpPr>
          <p:spPr bwMode="auto">
            <a:xfrm>
              <a:off x="1407" y="2574"/>
              <a:ext cx="15" cy="17"/>
            </a:xfrm>
            <a:custGeom>
              <a:avLst/>
              <a:gdLst>
                <a:gd name="T0" fmla="*/ 5 w 15"/>
                <a:gd name="T1" fmla="*/ 9 h 17"/>
                <a:gd name="T2" fmla="*/ 5 w 15"/>
                <a:gd name="T3" fmla="*/ 9 h 17"/>
                <a:gd name="T4" fmla="*/ 4 w 15"/>
                <a:gd name="T5" fmla="*/ 9 h 17"/>
                <a:gd name="T6" fmla="*/ 4 w 15"/>
                <a:gd name="T7" fmla="*/ 10 h 17"/>
                <a:gd name="T8" fmla="*/ 4 w 15"/>
                <a:gd name="T9" fmla="*/ 11 h 17"/>
                <a:gd name="T10" fmla="*/ 4 w 15"/>
                <a:gd name="T11" fmla="*/ 11 h 17"/>
                <a:gd name="T12" fmla="*/ 4 w 15"/>
                <a:gd name="T13" fmla="*/ 12 h 17"/>
                <a:gd name="T14" fmla="*/ 3 w 15"/>
                <a:gd name="T15" fmla="*/ 12 h 17"/>
                <a:gd name="T16" fmla="*/ 4 w 15"/>
                <a:gd name="T17" fmla="*/ 12 h 17"/>
                <a:gd name="T18" fmla="*/ 4 w 15"/>
                <a:gd name="T19" fmla="*/ 13 h 17"/>
                <a:gd name="T20" fmla="*/ 4 w 15"/>
                <a:gd name="T21" fmla="*/ 14 h 17"/>
                <a:gd name="T22" fmla="*/ 5 w 15"/>
                <a:gd name="T23" fmla="*/ 14 h 17"/>
                <a:gd name="T24" fmla="*/ 5 w 15"/>
                <a:gd name="T25" fmla="*/ 15 h 17"/>
                <a:gd name="T26" fmla="*/ 0 w 15"/>
                <a:gd name="T27" fmla="*/ 13 h 17"/>
                <a:gd name="T28" fmla="*/ 0 w 15"/>
                <a:gd name="T29" fmla="*/ 12 h 17"/>
                <a:gd name="T30" fmla="*/ 1 w 15"/>
                <a:gd name="T31" fmla="*/ 13 h 17"/>
                <a:gd name="T32" fmla="*/ 1 w 15"/>
                <a:gd name="T33" fmla="*/ 12 h 17"/>
                <a:gd name="T34" fmla="*/ 2 w 15"/>
                <a:gd name="T35" fmla="*/ 12 h 17"/>
                <a:gd name="T36" fmla="*/ 2 w 15"/>
                <a:gd name="T37" fmla="*/ 12 h 17"/>
                <a:gd name="T38" fmla="*/ 3 w 15"/>
                <a:gd name="T39" fmla="*/ 11 h 17"/>
                <a:gd name="T40" fmla="*/ 3 w 15"/>
                <a:gd name="T41" fmla="*/ 10 h 17"/>
                <a:gd name="T42" fmla="*/ 8 w 15"/>
                <a:gd name="T43" fmla="*/ 0 h 17"/>
                <a:gd name="T44" fmla="*/ 11 w 15"/>
                <a:gd name="T45" fmla="*/ 0 h 17"/>
                <a:gd name="T46" fmla="*/ 12 w 15"/>
                <a:gd name="T47" fmla="*/ 12 h 17"/>
                <a:gd name="T48" fmla="*/ 12 w 15"/>
                <a:gd name="T49" fmla="*/ 12 h 17"/>
                <a:gd name="T50" fmla="*/ 12 w 15"/>
                <a:gd name="T51" fmla="*/ 13 h 17"/>
                <a:gd name="T52" fmla="*/ 13 w 15"/>
                <a:gd name="T53" fmla="*/ 14 h 17"/>
                <a:gd name="T54" fmla="*/ 13 w 15"/>
                <a:gd name="T55" fmla="*/ 15 h 17"/>
                <a:gd name="T56" fmla="*/ 13 w 15"/>
                <a:gd name="T57" fmla="*/ 15 h 17"/>
                <a:gd name="T58" fmla="*/ 13 w 15"/>
                <a:gd name="T59" fmla="*/ 15 h 17"/>
                <a:gd name="T60" fmla="*/ 13 w 15"/>
                <a:gd name="T61" fmla="*/ 16 h 17"/>
                <a:gd name="T62" fmla="*/ 14 w 15"/>
                <a:gd name="T63" fmla="*/ 16 h 17"/>
                <a:gd name="T64" fmla="*/ 8 w 15"/>
                <a:gd name="T65" fmla="*/ 15 h 17"/>
                <a:gd name="T66" fmla="*/ 8 w 15"/>
                <a:gd name="T67" fmla="*/ 15 h 17"/>
                <a:gd name="T68" fmla="*/ 9 w 15"/>
                <a:gd name="T69" fmla="*/ 15 h 17"/>
                <a:gd name="T70" fmla="*/ 10 w 15"/>
                <a:gd name="T71" fmla="*/ 15 h 17"/>
                <a:gd name="T72" fmla="*/ 11 w 15"/>
                <a:gd name="T73" fmla="*/ 15 h 17"/>
                <a:gd name="T74" fmla="*/ 11 w 15"/>
                <a:gd name="T75" fmla="*/ 12 h 17"/>
                <a:gd name="T76" fmla="*/ 10 w 15"/>
                <a:gd name="T77" fmla="*/ 10 h 17"/>
                <a:gd name="T78" fmla="*/ 5 w 15"/>
                <a:gd name="T7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17">
                  <a:moveTo>
                    <a:pt x="5" y="9"/>
                  </a:moveTo>
                  <a:lnTo>
                    <a:pt x="5" y="9"/>
                  </a:lnTo>
                  <a:lnTo>
                    <a:pt x="4" y="9"/>
                  </a:lnTo>
                  <a:lnTo>
                    <a:pt x="4" y="10"/>
                  </a:lnTo>
                  <a:lnTo>
                    <a:pt x="4" y="11"/>
                  </a:lnTo>
                  <a:lnTo>
                    <a:pt x="4" y="11"/>
                  </a:lnTo>
                  <a:lnTo>
                    <a:pt x="4" y="12"/>
                  </a:lnTo>
                  <a:lnTo>
                    <a:pt x="3" y="12"/>
                  </a:lnTo>
                  <a:lnTo>
                    <a:pt x="4" y="12"/>
                  </a:lnTo>
                  <a:lnTo>
                    <a:pt x="4" y="13"/>
                  </a:lnTo>
                  <a:lnTo>
                    <a:pt x="4" y="14"/>
                  </a:lnTo>
                  <a:lnTo>
                    <a:pt x="5" y="14"/>
                  </a:lnTo>
                  <a:lnTo>
                    <a:pt x="5" y="15"/>
                  </a:lnTo>
                  <a:lnTo>
                    <a:pt x="0" y="13"/>
                  </a:lnTo>
                  <a:lnTo>
                    <a:pt x="0" y="12"/>
                  </a:lnTo>
                  <a:lnTo>
                    <a:pt x="1" y="13"/>
                  </a:lnTo>
                  <a:lnTo>
                    <a:pt x="1" y="12"/>
                  </a:lnTo>
                  <a:lnTo>
                    <a:pt x="2" y="12"/>
                  </a:lnTo>
                  <a:lnTo>
                    <a:pt x="2" y="12"/>
                  </a:lnTo>
                  <a:lnTo>
                    <a:pt x="3" y="11"/>
                  </a:lnTo>
                  <a:lnTo>
                    <a:pt x="3" y="10"/>
                  </a:lnTo>
                  <a:lnTo>
                    <a:pt x="8" y="0"/>
                  </a:lnTo>
                  <a:lnTo>
                    <a:pt x="11" y="0"/>
                  </a:lnTo>
                  <a:lnTo>
                    <a:pt x="12" y="12"/>
                  </a:lnTo>
                  <a:lnTo>
                    <a:pt x="12" y="12"/>
                  </a:lnTo>
                  <a:lnTo>
                    <a:pt x="12" y="13"/>
                  </a:lnTo>
                  <a:lnTo>
                    <a:pt x="13" y="14"/>
                  </a:lnTo>
                  <a:lnTo>
                    <a:pt x="13" y="15"/>
                  </a:lnTo>
                  <a:lnTo>
                    <a:pt x="13" y="15"/>
                  </a:lnTo>
                  <a:lnTo>
                    <a:pt x="13" y="15"/>
                  </a:lnTo>
                  <a:lnTo>
                    <a:pt x="13" y="16"/>
                  </a:lnTo>
                  <a:lnTo>
                    <a:pt x="14" y="16"/>
                  </a:lnTo>
                  <a:lnTo>
                    <a:pt x="8" y="15"/>
                  </a:lnTo>
                  <a:lnTo>
                    <a:pt x="8" y="15"/>
                  </a:lnTo>
                  <a:lnTo>
                    <a:pt x="9" y="15"/>
                  </a:lnTo>
                  <a:lnTo>
                    <a:pt x="10" y="15"/>
                  </a:lnTo>
                  <a:lnTo>
                    <a:pt x="11" y="15"/>
                  </a:lnTo>
                  <a:lnTo>
                    <a:pt x="11" y="12"/>
                  </a:lnTo>
                  <a:lnTo>
                    <a:pt x="10" y="10"/>
                  </a:lnTo>
                  <a:lnTo>
                    <a:pt x="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2" name="Freeform 126"/>
            <p:cNvSpPr>
              <a:spLocks/>
            </p:cNvSpPr>
            <p:nvPr/>
          </p:nvSpPr>
          <p:spPr bwMode="auto">
            <a:xfrm>
              <a:off x="1415" y="2577"/>
              <a:ext cx="1" cy="4"/>
            </a:xfrm>
            <a:custGeom>
              <a:avLst/>
              <a:gdLst>
                <a:gd name="T0" fmla="*/ 0 w 1"/>
                <a:gd name="T1" fmla="*/ 3 h 4"/>
                <a:gd name="T2" fmla="*/ 0 w 1"/>
                <a:gd name="T3" fmla="*/ 0 h 4"/>
                <a:gd name="T4" fmla="*/ 0 w 1"/>
                <a:gd name="T5" fmla="*/ 3 h 4"/>
                <a:gd name="T6" fmla="*/ 0 w 1"/>
                <a:gd name="T7" fmla="*/ 3 h 4"/>
              </a:gdLst>
              <a:ahLst/>
              <a:cxnLst>
                <a:cxn ang="0">
                  <a:pos x="T0" y="T1"/>
                </a:cxn>
                <a:cxn ang="0">
                  <a:pos x="T2" y="T3"/>
                </a:cxn>
                <a:cxn ang="0">
                  <a:pos x="T4" y="T5"/>
                </a:cxn>
                <a:cxn ang="0">
                  <a:pos x="T6" y="T7"/>
                </a:cxn>
              </a:cxnLst>
              <a:rect l="0" t="0" r="r" b="b"/>
              <a:pathLst>
                <a:path w="1" h="4">
                  <a:moveTo>
                    <a:pt x="0" y="3"/>
                  </a:moveTo>
                  <a:lnTo>
                    <a:pt x="0" y="0"/>
                  </a:lnTo>
                  <a:lnTo>
                    <a:pt x="0" y="3"/>
                  </a:lnTo>
                  <a:lnTo>
                    <a:pt x="0" y="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3" name="Freeform 127"/>
            <p:cNvSpPr>
              <a:spLocks/>
            </p:cNvSpPr>
            <p:nvPr/>
          </p:nvSpPr>
          <p:spPr bwMode="auto">
            <a:xfrm>
              <a:off x="1427" y="2577"/>
              <a:ext cx="15" cy="16"/>
            </a:xfrm>
            <a:custGeom>
              <a:avLst/>
              <a:gdLst>
                <a:gd name="T0" fmla="*/ 8 w 15"/>
                <a:gd name="T1" fmla="*/ 3 h 16"/>
                <a:gd name="T2" fmla="*/ 8 w 15"/>
                <a:gd name="T3" fmla="*/ 3 h 16"/>
                <a:gd name="T4" fmla="*/ 8 w 15"/>
                <a:gd name="T5" fmla="*/ 3 h 16"/>
                <a:gd name="T6" fmla="*/ 8 w 15"/>
                <a:gd name="T7" fmla="*/ 2 h 16"/>
                <a:gd name="T8" fmla="*/ 8 w 15"/>
                <a:gd name="T9" fmla="*/ 1 h 16"/>
                <a:gd name="T10" fmla="*/ 9 w 15"/>
                <a:gd name="T11" fmla="*/ 1 h 16"/>
                <a:gd name="T12" fmla="*/ 11 w 15"/>
                <a:gd name="T13" fmla="*/ 1 h 16"/>
                <a:gd name="T14" fmla="*/ 11 w 15"/>
                <a:gd name="T15" fmla="*/ 1 h 16"/>
                <a:gd name="T16" fmla="*/ 11 w 15"/>
                <a:gd name="T17" fmla="*/ 2 h 16"/>
                <a:gd name="T18" fmla="*/ 12 w 15"/>
                <a:gd name="T19" fmla="*/ 2 h 16"/>
                <a:gd name="T20" fmla="*/ 13 w 15"/>
                <a:gd name="T21" fmla="*/ 3 h 16"/>
                <a:gd name="T22" fmla="*/ 13 w 15"/>
                <a:gd name="T23" fmla="*/ 4 h 16"/>
                <a:gd name="T24" fmla="*/ 13 w 15"/>
                <a:gd name="T25" fmla="*/ 4 h 16"/>
                <a:gd name="T26" fmla="*/ 13 w 15"/>
                <a:gd name="T27" fmla="*/ 4 h 16"/>
                <a:gd name="T28" fmla="*/ 14 w 15"/>
                <a:gd name="T29" fmla="*/ 4 h 16"/>
                <a:gd name="T30" fmla="*/ 13 w 15"/>
                <a:gd name="T31" fmla="*/ 1 h 16"/>
                <a:gd name="T32" fmla="*/ 2 w 15"/>
                <a:gd name="T33" fmla="*/ 0 h 16"/>
                <a:gd name="T34" fmla="*/ 0 w 15"/>
                <a:gd name="T35" fmla="*/ 3 h 16"/>
                <a:gd name="T36" fmla="*/ 1 w 15"/>
                <a:gd name="T37" fmla="*/ 4 h 16"/>
                <a:gd name="T38" fmla="*/ 1 w 15"/>
                <a:gd name="T39" fmla="*/ 3 h 16"/>
                <a:gd name="T40" fmla="*/ 2 w 15"/>
                <a:gd name="T41" fmla="*/ 2 h 16"/>
                <a:gd name="T42" fmla="*/ 2 w 15"/>
                <a:gd name="T43" fmla="*/ 1 h 16"/>
                <a:gd name="T44" fmla="*/ 3 w 15"/>
                <a:gd name="T45" fmla="*/ 1 h 16"/>
                <a:gd name="T46" fmla="*/ 4 w 15"/>
                <a:gd name="T47" fmla="*/ 1 h 16"/>
                <a:gd name="T48" fmla="*/ 4 w 15"/>
                <a:gd name="T49" fmla="*/ 1 h 16"/>
                <a:gd name="T50" fmla="*/ 4 w 15"/>
                <a:gd name="T51" fmla="*/ 1 h 16"/>
                <a:gd name="T52" fmla="*/ 5 w 15"/>
                <a:gd name="T53" fmla="*/ 1 h 16"/>
                <a:gd name="T54" fmla="*/ 6 w 15"/>
                <a:gd name="T55" fmla="*/ 1 h 16"/>
                <a:gd name="T56" fmla="*/ 6 w 15"/>
                <a:gd name="T57" fmla="*/ 1 h 16"/>
                <a:gd name="T58" fmla="*/ 6 w 15"/>
                <a:gd name="T59" fmla="*/ 1 h 16"/>
                <a:gd name="T60" fmla="*/ 6 w 15"/>
                <a:gd name="T61" fmla="*/ 2 h 16"/>
                <a:gd name="T62" fmla="*/ 6 w 15"/>
                <a:gd name="T63" fmla="*/ 3 h 16"/>
                <a:gd name="T64" fmla="*/ 6 w 15"/>
                <a:gd name="T65" fmla="*/ 11 h 16"/>
                <a:gd name="T66" fmla="*/ 6 w 15"/>
                <a:gd name="T67" fmla="*/ 12 h 16"/>
                <a:gd name="T68" fmla="*/ 6 w 15"/>
                <a:gd name="T69" fmla="*/ 13 h 16"/>
                <a:gd name="T70" fmla="*/ 5 w 15"/>
                <a:gd name="T71" fmla="*/ 13 h 16"/>
                <a:gd name="T72" fmla="*/ 5 w 15"/>
                <a:gd name="T73" fmla="*/ 14 h 16"/>
                <a:gd name="T74" fmla="*/ 4 w 15"/>
                <a:gd name="T75" fmla="*/ 14 h 16"/>
                <a:gd name="T76" fmla="*/ 4 w 15"/>
                <a:gd name="T77" fmla="*/ 14 h 16"/>
                <a:gd name="T78" fmla="*/ 3 w 15"/>
                <a:gd name="T79" fmla="*/ 14 h 16"/>
                <a:gd name="T80" fmla="*/ 9 w 15"/>
                <a:gd name="T81" fmla="*/ 15 h 16"/>
                <a:gd name="T82" fmla="*/ 9 w 15"/>
                <a:gd name="T83" fmla="*/ 14 h 16"/>
                <a:gd name="T84" fmla="*/ 8 w 15"/>
                <a:gd name="T85" fmla="*/ 14 h 16"/>
                <a:gd name="T86" fmla="*/ 8 w 15"/>
                <a:gd name="T87" fmla="*/ 14 h 16"/>
                <a:gd name="T88" fmla="*/ 8 w 15"/>
                <a:gd name="T89" fmla="*/ 14 h 16"/>
                <a:gd name="T90" fmla="*/ 7 w 15"/>
                <a:gd name="T91" fmla="*/ 14 h 16"/>
                <a:gd name="T92" fmla="*/ 7 w 15"/>
                <a:gd name="T93" fmla="*/ 13 h 16"/>
                <a:gd name="T94" fmla="*/ 7 w 15"/>
                <a:gd name="T95" fmla="*/ 12 h 16"/>
                <a:gd name="T96" fmla="*/ 7 w 15"/>
                <a:gd name="T97" fmla="*/ 11 h 16"/>
                <a:gd name="T98" fmla="*/ 8 w 15"/>
                <a:gd name="T99" fmla="*/ 11 h 16"/>
                <a:gd name="T100" fmla="*/ 8 w 15"/>
                <a:gd name="T10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16">
                  <a:moveTo>
                    <a:pt x="8" y="3"/>
                  </a:moveTo>
                  <a:lnTo>
                    <a:pt x="8" y="3"/>
                  </a:lnTo>
                  <a:lnTo>
                    <a:pt x="8" y="3"/>
                  </a:lnTo>
                  <a:lnTo>
                    <a:pt x="8" y="2"/>
                  </a:lnTo>
                  <a:lnTo>
                    <a:pt x="8" y="1"/>
                  </a:lnTo>
                  <a:lnTo>
                    <a:pt x="9" y="1"/>
                  </a:lnTo>
                  <a:lnTo>
                    <a:pt x="11" y="1"/>
                  </a:lnTo>
                  <a:lnTo>
                    <a:pt x="11" y="1"/>
                  </a:lnTo>
                  <a:lnTo>
                    <a:pt x="11" y="2"/>
                  </a:lnTo>
                  <a:lnTo>
                    <a:pt x="12" y="2"/>
                  </a:lnTo>
                  <a:lnTo>
                    <a:pt x="13" y="3"/>
                  </a:lnTo>
                  <a:lnTo>
                    <a:pt x="13" y="4"/>
                  </a:lnTo>
                  <a:lnTo>
                    <a:pt x="13" y="4"/>
                  </a:lnTo>
                  <a:lnTo>
                    <a:pt x="13" y="4"/>
                  </a:lnTo>
                  <a:lnTo>
                    <a:pt x="14" y="4"/>
                  </a:lnTo>
                  <a:lnTo>
                    <a:pt x="13" y="1"/>
                  </a:lnTo>
                  <a:lnTo>
                    <a:pt x="2" y="0"/>
                  </a:lnTo>
                  <a:lnTo>
                    <a:pt x="0" y="3"/>
                  </a:lnTo>
                  <a:lnTo>
                    <a:pt x="1" y="4"/>
                  </a:lnTo>
                  <a:lnTo>
                    <a:pt x="1" y="3"/>
                  </a:lnTo>
                  <a:lnTo>
                    <a:pt x="2" y="2"/>
                  </a:lnTo>
                  <a:lnTo>
                    <a:pt x="2" y="1"/>
                  </a:lnTo>
                  <a:lnTo>
                    <a:pt x="3" y="1"/>
                  </a:lnTo>
                  <a:lnTo>
                    <a:pt x="4" y="1"/>
                  </a:lnTo>
                  <a:lnTo>
                    <a:pt x="4" y="1"/>
                  </a:lnTo>
                  <a:lnTo>
                    <a:pt x="4" y="1"/>
                  </a:lnTo>
                  <a:lnTo>
                    <a:pt x="5" y="1"/>
                  </a:lnTo>
                  <a:lnTo>
                    <a:pt x="6" y="1"/>
                  </a:lnTo>
                  <a:lnTo>
                    <a:pt x="6" y="1"/>
                  </a:lnTo>
                  <a:lnTo>
                    <a:pt x="6" y="1"/>
                  </a:lnTo>
                  <a:lnTo>
                    <a:pt x="6" y="2"/>
                  </a:lnTo>
                  <a:lnTo>
                    <a:pt x="6" y="3"/>
                  </a:lnTo>
                  <a:lnTo>
                    <a:pt x="6" y="11"/>
                  </a:lnTo>
                  <a:lnTo>
                    <a:pt x="6" y="12"/>
                  </a:lnTo>
                  <a:lnTo>
                    <a:pt x="6" y="13"/>
                  </a:lnTo>
                  <a:lnTo>
                    <a:pt x="5" y="13"/>
                  </a:lnTo>
                  <a:lnTo>
                    <a:pt x="5" y="14"/>
                  </a:lnTo>
                  <a:lnTo>
                    <a:pt x="4" y="14"/>
                  </a:lnTo>
                  <a:lnTo>
                    <a:pt x="4" y="14"/>
                  </a:lnTo>
                  <a:lnTo>
                    <a:pt x="3" y="14"/>
                  </a:lnTo>
                  <a:lnTo>
                    <a:pt x="9" y="15"/>
                  </a:lnTo>
                  <a:lnTo>
                    <a:pt x="9" y="14"/>
                  </a:lnTo>
                  <a:lnTo>
                    <a:pt x="8" y="14"/>
                  </a:lnTo>
                  <a:lnTo>
                    <a:pt x="8" y="14"/>
                  </a:lnTo>
                  <a:lnTo>
                    <a:pt x="8" y="14"/>
                  </a:lnTo>
                  <a:lnTo>
                    <a:pt x="7" y="14"/>
                  </a:lnTo>
                  <a:lnTo>
                    <a:pt x="7" y="13"/>
                  </a:lnTo>
                  <a:lnTo>
                    <a:pt x="7" y="12"/>
                  </a:lnTo>
                  <a:lnTo>
                    <a:pt x="7" y="11"/>
                  </a:lnTo>
                  <a:lnTo>
                    <a:pt x="8" y="11"/>
                  </a:lnTo>
                  <a:lnTo>
                    <a:pt x="8"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4" name="Freeform 128"/>
            <p:cNvSpPr>
              <a:spLocks/>
            </p:cNvSpPr>
            <p:nvPr/>
          </p:nvSpPr>
          <p:spPr bwMode="auto">
            <a:xfrm>
              <a:off x="1581" y="2509"/>
              <a:ext cx="22" cy="18"/>
            </a:xfrm>
            <a:custGeom>
              <a:avLst/>
              <a:gdLst>
                <a:gd name="T0" fmla="*/ 5 w 22"/>
                <a:gd name="T1" fmla="*/ 9 h 18"/>
                <a:gd name="T2" fmla="*/ 4 w 22"/>
                <a:gd name="T3" fmla="*/ 9 h 18"/>
                <a:gd name="T4" fmla="*/ 4 w 22"/>
                <a:gd name="T5" fmla="*/ 8 h 18"/>
                <a:gd name="T6" fmla="*/ 3 w 22"/>
                <a:gd name="T7" fmla="*/ 8 h 18"/>
                <a:gd name="T8" fmla="*/ 3 w 22"/>
                <a:gd name="T9" fmla="*/ 7 h 18"/>
                <a:gd name="T10" fmla="*/ 2 w 22"/>
                <a:gd name="T11" fmla="*/ 7 h 18"/>
                <a:gd name="T12" fmla="*/ 2 w 22"/>
                <a:gd name="T13" fmla="*/ 7 h 18"/>
                <a:gd name="T14" fmla="*/ 1 w 22"/>
                <a:gd name="T15" fmla="*/ 7 h 18"/>
                <a:gd name="T16" fmla="*/ 1 w 22"/>
                <a:gd name="T17" fmla="*/ 8 h 18"/>
                <a:gd name="T18" fmla="*/ 0 w 22"/>
                <a:gd name="T19" fmla="*/ 8 h 18"/>
                <a:gd name="T20" fmla="*/ 4 w 22"/>
                <a:gd name="T21" fmla="*/ 4 h 18"/>
                <a:gd name="T22" fmla="*/ 4 w 22"/>
                <a:gd name="T23" fmla="*/ 3 h 18"/>
                <a:gd name="T24" fmla="*/ 5 w 22"/>
                <a:gd name="T25" fmla="*/ 2 h 18"/>
                <a:gd name="T26" fmla="*/ 5 w 22"/>
                <a:gd name="T27" fmla="*/ 1 h 18"/>
                <a:gd name="T28" fmla="*/ 6 w 22"/>
                <a:gd name="T29" fmla="*/ 1 h 18"/>
                <a:gd name="T30" fmla="*/ 6 w 22"/>
                <a:gd name="T31" fmla="*/ 1 h 18"/>
                <a:gd name="T32" fmla="*/ 7 w 22"/>
                <a:gd name="T33" fmla="*/ 1 h 18"/>
                <a:gd name="T34" fmla="*/ 8 w 22"/>
                <a:gd name="T35" fmla="*/ 1 h 18"/>
                <a:gd name="T36" fmla="*/ 8 w 22"/>
                <a:gd name="T37" fmla="*/ 0 h 18"/>
                <a:gd name="T38" fmla="*/ 9 w 22"/>
                <a:gd name="T39" fmla="*/ 0 h 18"/>
                <a:gd name="T40" fmla="*/ 9 w 22"/>
                <a:gd name="T41" fmla="*/ 1 h 18"/>
                <a:gd name="T42" fmla="*/ 10 w 22"/>
                <a:gd name="T43" fmla="*/ 1 h 18"/>
                <a:gd name="T44" fmla="*/ 11 w 22"/>
                <a:gd name="T45" fmla="*/ 1 h 18"/>
                <a:gd name="T46" fmla="*/ 12 w 22"/>
                <a:gd name="T47" fmla="*/ 2 h 18"/>
                <a:gd name="T48" fmla="*/ 12 w 22"/>
                <a:gd name="T49" fmla="*/ 3 h 18"/>
                <a:gd name="T50" fmla="*/ 12 w 22"/>
                <a:gd name="T51" fmla="*/ 4 h 18"/>
                <a:gd name="T52" fmla="*/ 12 w 22"/>
                <a:gd name="T53" fmla="*/ 4 h 18"/>
                <a:gd name="T54" fmla="*/ 12 w 22"/>
                <a:gd name="T55" fmla="*/ 5 h 18"/>
                <a:gd name="T56" fmla="*/ 12 w 22"/>
                <a:gd name="T57" fmla="*/ 6 h 18"/>
                <a:gd name="T58" fmla="*/ 11 w 22"/>
                <a:gd name="T59" fmla="*/ 7 h 18"/>
                <a:gd name="T60" fmla="*/ 17 w 22"/>
                <a:gd name="T61" fmla="*/ 7 h 18"/>
                <a:gd name="T62" fmla="*/ 18 w 22"/>
                <a:gd name="T63" fmla="*/ 7 h 18"/>
                <a:gd name="T64" fmla="*/ 19 w 22"/>
                <a:gd name="T65" fmla="*/ 7 h 18"/>
                <a:gd name="T66" fmla="*/ 19 w 22"/>
                <a:gd name="T67" fmla="*/ 7 h 18"/>
                <a:gd name="T68" fmla="*/ 19 w 22"/>
                <a:gd name="T69" fmla="*/ 7 h 18"/>
                <a:gd name="T70" fmla="*/ 20 w 22"/>
                <a:gd name="T71" fmla="*/ 7 h 18"/>
                <a:gd name="T72" fmla="*/ 20 w 22"/>
                <a:gd name="T73" fmla="*/ 6 h 18"/>
                <a:gd name="T74" fmla="*/ 21 w 22"/>
                <a:gd name="T75" fmla="*/ 7 h 18"/>
                <a:gd name="T76" fmla="*/ 19 w 22"/>
                <a:gd name="T77" fmla="*/ 10 h 18"/>
                <a:gd name="T78" fmla="*/ 10 w 22"/>
                <a:gd name="T79" fmla="*/ 8 h 18"/>
                <a:gd name="T80" fmla="*/ 9 w 22"/>
                <a:gd name="T81" fmla="*/ 10 h 18"/>
                <a:gd name="T82" fmla="*/ 12 w 22"/>
                <a:gd name="T83" fmla="*/ 12 h 18"/>
                <a:gd name="T84" fmla="*/ 13 w 22"/>
                <a:gd name="T85" fmla="*/ 13 h 18"/>
                <a:gd name="T86" fmla="*/ 14 w 22"/>
                <a:gd name="T87" fmla="*/ 13 h 18"/>
                <a:gd name="T88" fmla="*/ 15 w 22"/>
                <a:gd name="T89" fmla="*/ 13 h 18"/>
                <a:gd name="T90" fmla="*/ 16 w 22"/>
                <a:gd name="T91" fmla="*/ 13 h 18"/>
                <a:gd name="T92" fmla="*/ 16 w 22"/>
                <a:gd name="T93" fmla="*/ 12 h 18"/>
                <a:gd name="T94" fmla="*/ 16 w 22"/>
                <a:gd name="T95" fmla="*/ 13 h 18"/>
                <a:gd name="T96" fmla="*/ 13 w 22"/>
                <a:gd name="T97" fmla="*/ 17 h 18"/>
                <a:gd name="T98" fmla="*/ 12 w 22"/>
                <a:gd name="T99" fmla="*/ 17 h 18"/>
                <a:gd name="T100" fmla="*/ 12 w 22"/>
                <a:gd name="T101" fmla="*/ 16 h 18"/>
                <a:gd name="T102" fmla="*/ 13 w 22"/>
                <a:gd name="T103" fmla="*/ 16 h 18"/>
                <a:gd name="T104" fmla="*/ 12 w 22"/>
                <a:gd name="T105" fmla="*/ 15 h 18"/>
                <a:gd name="T106" fmla="*/ 12 w 22"/>
                <a:gd name="T107" fmla="*/ 14 h 18"/>
                <a:gd name="T108" fmla="*/ 12 w 22"/>
                <a:gd name="T109" fmla="*/ 14 h 18"/>
                <a:gd name="T110" fmla="*/ 11 w 22"/>
                <a:gd name="T111" fmla="*/ 13 h 18"/>
                <a:gd name="T112" fmla="*/ 5 w 22"/>
                <a:gd name="T113"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 h="18">
                  <a:moveTo>
                    <a:pt x="5" y="9"/>
                  </a:moveTo>
                  <a:lnTo>
                    <a:pt x="4" y="9"/>
                  </a:lnTo>
                  <a:lnTo>
                    <a:pt x="4" y="8"/>
                  </a:lnTo>
                  <a:lnTo>
                    <a:pt x="3" y="8"/>
                  </a:lnTo>
                  <a:lnTo>
                    <a:pt x="3" y="7"/>
                  </a:lnTo>
                  <a:lnTo>
                    <a:pt x="2" y="7"/>
                  </a:lnTo>
                  <a:lnTo>
                    <a:pt x="2" y="7"/>
                  </a:lnTo>
                  <a:lnTo>
                    <a:pt x="1" y="7"/>
                  </a:lnTo>
                  <a:lnTo>
                    <a:pt x="1" y="8"/>
                  </a:lnTo>
                  <a:lnTo>
                    <a:pt x="0" y="8"/>
                  </a:lnTo>
                  <a:lnTo>
                    <a:pt x="4" y="4"/>
                  </a:lnTo>
                  <a:lnTo>
                    <a:pt x="4" y="3"/>
                  </a:lnTo>
                  <a:lnTo>
                    <a:pt x="5" y="2"/>
                  </a:lnTo>
                  <a:lnTo>
                    <a:pt x="5" y="1"/>
                  </a:lnTo>
                  <a:lnTo>
                    <a:pt x="6" y="1"/>
                  </a:lnTo>
                  <a:lnTo>
                    <a:pt x="6" y="1"/>
                  </a:lnTo>
                  <a:lnTo>
                    <a:pt x="7" y="1"/>
                  </a:lnTo>
                  <a:lnTo>
                    <a:pt x="8" y="1"/>
                  </a:lnTo>
                  <a:lnTo>
                    <a:pt x="8" y="0"/>
                  </a:lnTo>
                  <a:lnTo>
                    <a:pt x="9" y="0"/>
                  </a:lnTo>
                  <a:lnTo>
                    <a:pt x="9" y="1"/>
                  </a:lnTo>
                  <a:lnTo>
                    <a:pt x="10" y="1"/>
                  </a:lnTo>
                  <a:lnTo>
                    <a:pt x="11" y="1"/>
                  </a:lnTo>
                  <a:lnTo>
                    <a:pt x="12" y="2"/>
                  </a:lnTo>
                  <a:lnTo>
                    <a:pt x="12" y="3"/>
                  </a:lnTo>
                  <a:lnTo>
                    <a:pt x="12" y="4"/>
                  </a:lnTo>
                  <a:lnTo>
                    <a:pt x="12" y="4"/>
                  </a:lnTo>
                  <a:lnTo>
                    <a:pt x="12" y="5"/>
                  </a:lnTo>
                  <a:lnTo>
                    <a:pt x="12" y="6"/>
                  </a:lnTo>
                  <a:lnTo>
                    <a:pt x="11" y="7"/>
                  </a:lnTo>
                  <a:lnTo>
                    <a:pt x="17" y="7"/>
                  </a:lnTo>
                  <a:lnTo>
                    <a:pt x="18" y="7"/>
                  </a:lnTo>
                  <a:lnTo>
                    <a:pt x="19" y="7"/>
                  </a:lnTo>
                  <a:lnTo>
                    <a:pt x="19" y="7"/>
                  </a:lnTo>
                  <a:lnTo>
                    <a:pt x="19" y="7"/>
                  </a:lnTo>
                  <a:lnTo>
                    <a:pt x="20" y="7"/>
                  </a:lnTo>
                  <a:lnTo>
                    <a:pt x="20" y="6"/>
                  </a:lnTo>
                  <a:lnTo>
                    <a:pt x="21" y="7"/>
                  </a:lnTo>
                  <a:lnTo>
                    <a:pt x="19" y="10"/>
                  </a:lnTo>
                  <a:lnTo>
                    <a:pt x="10" y="8"/>
                  </a:lnTo>
                  <a:lnTo>
                    <a:pt x="9" y="10"/>
                  </a:lnTo>
                  <a:lnTo>
                    <a:pt x="12" y="12"/>
                  </a:lnTo>
                  <a:lnTo>
                    <a:pt x="13" y="13"/>
                  </a:lnTo>
                  <a:lnTo>
                    <a:pt x="14" y="13"/>
                  </a:lnTo>
                  <a:lnTo>
                    <a:pt x="15" y="13"/>
                  </a:lnTo>
                  <a:lnTo>
                    <a:pt x="16" y="13"/>
                  </a:lnTo>
                  <a:lnTo>
                    <a:pt x="16" y="12"/>
                  </a:lnTo>
                  <a:lnTo>
                    <a:pt x="16" y="13"/>
                  </a:lnTo>
                  <a:lnTo>
                    <a:pt x="13" y="17"/>
                  </a:lnTo>
                  <a:lnTo>
                    <a:pt x="12" y="17"/>
                  </a:lnTo>
                  <a:lnTo>
                    <a:pt x="12" y="16"/>
                  </a:lnTo>
                  <a:lnTo>
                    <a:pt x="13" y="16"/>
                  </a:lnTo>
                  <a:lnTo>
                    <a:pt x="12" y="15"/>
                  </a:lnTo>
                  <a:lnTo>
                    <a:pt x="12" y="14"/>
                  </a:lnTo>
                  <a:lnTo>
                    <a:pt x="12" y="14"/>
                  </a:lnTo>
                  <a:lnTo>
                    <a:pt x="11" y="13"/>
                  </a:lnTo>
                  <a:lnTo>
                    <a:pt x="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5" name="Freeform 129"/>
            <p:cNvSpPr>
              <a:spLocks/>
            </p:cNvSpPr>
            <p:nvPr/>
          </p:nvSpPr>
          <p:spPr bwMode="auto">
            <a:xfrm>
              <a:off x="1586" y="2512"/>
              <a:ext cx="3" cy="5"/>
            </a:xfrm>
            <a:custGeom>
              <a:avLst/>
              <a:gdLst>
                <a:gd name="T0" fmla="*/ 2 w 3"/>
                <a:gd name="T1" fmla="*/ 4 h 5"/>
                <a:gd name="T2" fmla="*/ 2 w 3"/>
                <a:gd name="T3" fmla="*/ 3 h 5"/>
                <a:gd name="T4" fmla="*/ 2 w 3"/>
                <a:gd name="T5" fmla="*/ 3 h 5"/>
                <a:gd name="T6" fmla="*/ 2 w 3"/>
                <a:gd name="T7" fmla="*/ 3 h 5"/>
                <a:gd name="T8" fmla="*/ 2 w 3"/>
                <a:gd name="T9" fmla="*/ 2 h 5"/>
                <a:gd name="T10" fmla="*/ 2 w 3"/>
                <a:gd name="T11" fmla="*/ 2 h 5"/>
                <a:gd name="T12" fmla="*/ 2 w 3"/>
                <a:gd name="T13" fmla="*/ 2 h 5"/>
                <a:gd name="T14" fmla="*/ 2 w 3"/>
                <a:gd name="T15" fmla="*/ 1 h 5"/>
                <a:gd name="T16" fmla="*/ 2 w 3"/>
                <a:gd name="T17" fmla="*/ 1 h 5"/>
                <a:gd name="T18" fmla="*/ 2 w 3"/>
                <a:gd name="T19" fmla="*/ 0 h 5"/>
                <a:gd name="T20" fmla="*/ 2 w 3"/>
                <a:gd name="T21" fmla="*/ 0 h 5"/>
                <a:gd name="T22" fmla="*/ 2 w 3"/>
                <a:gd name="T23" fmla="*/ 0 h 5"/>
                <a:gd name="T24" fmla="*/ 1 w 3"/>
                <a:gd name="T25" fmla="*/ 0 h 5"/>
                <a:gd name="T26" fmla="*/ 1 w 3"/>
                <a:gd name="T27" fmla="*/ 0 h 5"/>
                <a:gd name="T28" fmla="*/ 1 w 3"/>
                <a:gd name="T29" fmla="*/ 0 h 5"/>
                <a:gd name="T30" fmla="*/ 1 w 3"/>
                <a:gd name="T31" fmla="*/ 0 h 5"/>
                <a:gd name="T32" fmla="*/ 0 w 3"/>
                <a:gd name="T33" fmla="*/ 1 h 5"/>
                <a:gd name="T34" fmla="*/ 0 w 3"/>
                <a:gd name="T35" fmla="*/ 1 h 5"/>
                <a:gd name="T36" fmla="*/ 0 w 3"/>
                <a:gd name="T37" fmla="*/ 2 h 5"/>
                <a:gd name="T38" fmla="*/ 0 w 3"/>
                <a:gd name="T39" fmla="*/ 2 h 5"/>
                <a:gd name="T40" fmla="*/ 0 w 3"/>
                <a:gd name="T41" fmla="*/ 2 h 5"/>
                <a:gd name="T42" fmla="*/ 0 w 3"/>
                <a:gd name="T43" fmla="*/ 2 h 5"/>
                <a:gd name="T44" fmla="*/ 2 w 3"/>
                <a:gd name="T4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 h="5">
                  <a:moveTo>
                    <a:pt x="2" y="4"/>
                  </a:moveTo>
                  <a:lnTo>
                    <a:pt x="2" y="3"/>
                  </a:lnTo>
                  <a:lnTo>
                    <a:pt x="2" y="3"/>
                  </a:lnTo>
                  <a:lnTo>
                    <a:pt x="2" y="3"/>
                  </a:lnTo>
                  <a:lnTo>
                    <a:pt x="2" y="2"/>
                  </a:lnTo>
                  <a:lnTo>
                    <a:pt x="2" y="2"/>
                  </a:lnTo>
                  <a:lnTo>
                    <a:pt x="2" y="2"/>
                  </a:lnTo>
                  <a:lnTo>
                    <a:pt x="2" y="1"/>
                  </a:lnTo>
                  <a:lnTo>
                    <a:pt x="2" y="1"/>
                  </a:lnTo>
                  <a:lnTo>
                    <a:pt x="2" y="0"/>
                  </a:lnTo>
                  <a:lnTo>
                    <a:pt x="2" y="0"/>
                  </a:lnTo>
                  <a:lnTo>
                    <a:pt x="2" y="0"/>
                  </a:lnTo>
                  <a:lnTo>
                    <a:pt x="1" y="0"/>
                  </a:lnTo>
                  <a:lnTo>
                    <a:pt x="1" y="0"/>
                  </a:lnTo>
                  <a:lnTo>
                    <a:pt x="1" y="0"/>
                  </a:lnTo>
                  <a:lnTo>
                    <a:pt x="1" y="0"/>
                  </a:lnTo>
                  <a:lnTo>
                    <a:pt x="0" y="1"/>
                  </a:lnTo>
                  <a:lnTo>
                    <a:pt x="0" y="1"/>
                  </a:lnTo>
                  <a:lnTo>
                    <a:pt x="0" y="2"/>
                  </a:lnTo>
                  <a:lnTo>
                    <a:pt x="0" y="2"/>
                  </a:lnTo>
                  <a:lnTo>
                    <a:pt x="0" y="2"/>
                  </a:lnTo>
                  <a:lnTo>
                    <a:pt x="0" y="2"/>
                  </a:lnTo>
                  <a:lnTo>
                    <a:pt x="2"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6" name="Freeform 130"/>
            <p:cNvSpPr>
              <a:spLocks/>
            </p:cNvSpPr>
            <p:nvPr/>
          </p:nvSpPr>
          <p:spPr bwMode="auto">
            <a:xfrm>
              <a:off x="1549" y="2534"/>
              <a:ext cx="26" cy="26"/>
            </a:xfrm>
            <a:custGeom>
              <a:avLst/>
              <a:gdLst>
                <a:gd name="T0" fmla="*/ 15 w 26"/>
                <a:gd name="T1" fmla="*/ 5 h 26"/>
                <a:gd name="T2" fmla="*/ 15 w 26"/>
                <a:gd name="T3" fmla="*/ 4 h 26"/>
                <a:gd name="T4" fmla="*/ 15 w 26"/>
                <a:gd name="T5" fmla="*/ 3 h 26"/>
                <a:gd name="T6" fmla="*/ 15 w 26"/>
                <a:gd name="T7" fmla="*/ 3 h 26"/>
                <a:gd name="T8" fmla="*/ 15 w 26"/>
                <a:gd name="T9" fmla="*/ 2 h 26"/>
                <a:gd name="T10" fmla="*/ 15 w 26"/>
                <a:gd name="T11" fmla="*/ 2 h 26"/>
                <a:gd name="T12" fmla="*/ 15 w 26"/>
                <a:gd name="T13" fmla="*/ 1 h 26"/>
                <a:gd name="T14" fmla="*/ 15 w 26"/>
                <a:gd name="T15" fmla="*/ 0 h 26"/>
                <a:gd name="T16" fmla="*/ 11 w 26"/>
                <a:gd name="T17" fmla="*/ 3 h 26"/>
                <a:gd name="T18" fmla="*/ 15 w 26"/>
                <a:gd name="T19" fmla="*/ 16 h 26"/>
                <a:gd name="T20" fmla="*/ 3 w 26"/>
                <a:gd name="T21" fmla="*/ 10 h 26"/>
                <a:gd name="T22" fmla="*/ 0 w 26"/>
                <a:gd name="T23" fmla="*/ 12 h 26"/>
                <a:gd name="T24" fmla="*/ 1 w 26"/>
                <a:gd name="T25" fmla="*/ 13 h 26"/>
                <a:gd name="T26" fmla="*/ 1 w 26"/>
                <a:gd name="T27" fmla="*/ 12 h 26"/>
                <a:gd name="T28" fmla="*/ 2 w 26"/>
                <a:gd name="T29" fmla="*/ 12 h 26"/>
                <a:gd name="T30" fmla="*/ 2 w 26"/>
                <a:gd name="T31" fmla="*/ 12 h 26"/>
                <a:gd name="T32" fmla="*/ 2 w 26"/>
                <a:gd name="T33" fmla="*/ 13 h 26"/>
                <a:gd name="T34" fmla="*/ 3 w 26"/>
                <a:gd name="T35" fmla="*/ 13 h 26"/>
                <a:gd name="T36" fmla="*/ 3 w 26"/>
                <a:gd name="T37" fmla="*/ 14 h 26"/>
                <a:gd name="T38" fmla="*/ 4 w 26"/>
                <a:gd name="T39" fmla="*/ 14 h 26"/>
                <a:gd name="T40" fmla="*/ 10 w 26"/>
                <a:gd name="T41" fmla="*/ 21 h 26"/>
                <a:gd name="T42" fmla="*/ 10 w 26"/>
                <a:gd name="T43" fmla="*/ 22 h 26"/>
                <a:gd name="T44" fmla="*/ 10 w 26"/>
                <a:gd name="T45" fmla="*/ 22 h 26"/>
                <a:gd name="T46" fmla="*/ 10 w 26"/>
                <a:gd name="T47" fmla="*/ 23 h 26"/>
                <a:gd name="T48" fmla="*/ 10 w 26"/>
                <a:gd name="T49" fmla="*/ 23 h 26"/>
                <a:gd name="T50" fmla="*/ 10 w 26"/>
                <a:gd name="T51" fmla="*/ 24 h 26"/>
                <a:gd name="T52" fmla="*/ 10 w 26"/>
                <a:gd name="T53" fmla="*/ 24 h 26"/>
                <a:gd name="T54" fmla="*/ 10 w 26"/>
                <a:gd name="T55" fmla="*/ 25 h 26"/>
                <a:gd name="T56" fmla="*/ 14 w 26"/>
                <a:gd name="T57" fmla="*/ 23 h 26"/>
                <a:gd name="T58" fmla="*/ 14 w 26"/>
                <a:gd name="T59" fmla="*/ 22 h 26"/>
                <a:gd name="T60" fmla="*/ 13 w 26"/>
                <a:gd name="T61" fmla="*/ 22 h 26"/>
                <a:gd name="T62" fmla="*/ 12 w 26"/>
                <a:gd name="T63" fmla="*/ 22 h 26"/>
                <a:gd name="T64" fmla="*/ 11 w 26"/>
                <a:gd name="T65" fmla="*/ 22 h 26"/>
                <a:gd name="T66" fmla="*/ 10 w 26"/>
                <a:gd name="T67" fmla="*/ 21 h 26"/>
                <a:gd name="T68" fmla="*/ 10 w 26"/>
                <a:gd name="T69" fmla="*/ 20 h 26"/>
                <a:gd name="T70" fmla="*/ 3 w 26"/>
                <a:gd name="T71" fmla="*/ 11 h 26"/>
                <a:gd name="T72" fmla="*/ 17 w 26"/>
                <a:gd name="T73" fmla="*/ 20 h 26"/>
                <a:gd name="T74" fmla="*/ 18 w 26"/>
                <a:gd name="T75" fmla="*/ 19 h 26"/>
                <a:gd name="T76" fmla="*/ 13 w 26"/>
                <a:gd name="T77" fmla="*/ 4 h 26"/>
                <a:gd name="T78" fmla="*/ 19 w 26"/>
                <a:gd name="T79" fmla="*/ 13 h 26"/>
                <a:gd name="T80" fmla="*/ 20 w 26"/>
                <a:gd name="T81" fmla="*/ 14 h 26"/>
                <a:gd name="T82" fmla="*/ 20 w 26"/>
                <a:gd name="T83" fmla="*/ 15 h 26"/>
                <a:gd name="T84" fmla="*/ 21 w 26"/>
                <a:gd name="T85" fmla="*/ 15 h 26"/>
                <a:gd name="T86" fmla="*/ 21 w 26"/>
                <a:gd name="T87" fmla="*/ 15 h 26"/>
                <a:gd name="T88" fmla="*/ 20 w 26"/>
                <a:gd name="T89" fmla="*/ 15 h 26"/>
                <a:gd name="T90" fmla="*/ 20 w 26"/>
                <a:gd name="T91" fmla="*/ 16 h 26"/>
                <a:gd name="T92" fmla="*/ 20 w 26"/>
                <a:gd name="T93" fmla="*/ 17 h 26"/>
                <a:gd name="T94" fmla="*/ 25 w 26"/>
                <a:gd name="T95" fmla="*/ 13 h 26"/>
                <a:gd name="T96" fmla="*/ 25 w 26"/>
                <a:gd name="T97" fmla="*/ 12 h 26"/>
                <a:gd name="T98" fmla="*/ 24 w 26"/>
                <a:gd name="T99" fmla="*/ 13 h 26"/>
                <a:gd name="T100" fmla="*/ 23 w 26"/>
                <a:gd name="T101" fmla="*/ 13 h 26"/>
                <a:gd name="T102" fmla="*/ 23 w 26"/>
                <a:gd name="T103" fmla="*/ 13 h 26"/>
                <a:gd name="T104" fmla="*/ 22 w 26"/>
                <a:gd name="T105" fmla="*/ 12 h 26"/>
                <a:gd name="T106" fmla="*/ 21 w 26"/>
                <a:gd name="T107" fmla="*/ 11 h 26"/>
                <a:gd name="T108" fmla="*/ 15 w 26"/>
                <a:gd name="T109"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 h="26">
                  <a:moveTo>
                    <a:pt x="15" y="5"/>
                  </a:moveTo>
                  <a:lnTo>
                    <a:pt x="15" y="4"/>
                  </a:lnTo>
                  <a:lnTo>
                    <a:pt x="15" y="3"/>
                  </a:lnTo>
                  <a:lnTo>
                    <a:pt x="15" y="3"/>
                  </a:lnTo>
                  <a:lnTo>
                    <a:pt x="15" y="2"/>
                  </a:lnTo>
                  <a:lnTo>
                    <a:pt x="15" y="2"/>
                  </a:lnTo>
                  <a:lnTo>
                    <a:pt x="15" y="1"/>
                  </a:lnTo>
                  <a:lnTo>
                    <a:pt x="15" y="0"/>
                  </a:lnTo>
                  <a:lnTo>
                    <a:pt x="11" y="3"/>
                  </a:lnTo>
                  <a:lnTo>
                    <a:pt x="15" y="16"/>
                  </a:lnTo>
                  <a:lnTo>
                    <a:pt x="3" y="10"/>
                  </a:lnTo>
                  <a:lnTo>
                    <a:pt x="0" y="12"/>
                  </a:lnTo>
                  <a:lnTo>
                    <a:pt x="1" y="13"/>
                  </a:lnTo>
                  <a:lnTo>
                    <a:pt x="1" y="12"/>
                  </a:lnTo>
                  <a:lnTo>
                    <a:pt x="2" y="12"/>
                  </a:lnTo>
                  <a:lnTo>
                    <a:pt x="2" y="12"/>
                  </a:lnTo>
                  <a:lnTo>
                    <a:pt x="2" y="13"/>
                  </a:lnTo>
                  <a:lnTo>
                    <a:pt x="3" y="13"/>
                  </a:lnTo>
                  <a:lnTo>
                    <a:pt x="3" y="14"/>
                  </a:lnTo>
                  <a:lnTo>
                    <a:pt x="4" y="14"/>
                  </a:lnTo>
                  <a:lnTo>
                    <a:pt x="10" y="21"/>
                  </a:lnTo>
                  <a:lnTo>
                    <a:pt x="10" y="22"/>
                  </a:lnTo>
                  <a:lnTo>
                    <a:pt x="10" y="22"/>
                  </a:lnTo>
                  <a:lnTo>
                    <a:pt x="10" y="23"/>
                  </a:lnTo>
                  <a:lnTo>
                    <a:pt x="10" y="23"/>
                  </a:lnTo>
                  <a:lnTo>
                    <a:pt x="10" y="24"/>
                  </a:lnTo>
                  <a:lnTo>
                    <a:pt x="10" y="24"/>
                  </a:lnTo>
                  <a:lnTo>
                    <a:pt x="10" y="25"/>
                  </a:lnTo>
                  <a:lnTo>
                    <a:pt x="14" y="23"/>
                  </a:lnTo>
                  <a:lnTo>
                    <a:pt x="14" y="22"/>
                  </a:lnTo>
                  <a:lnTo>
                    <a:pt x="13" y="22"/>
                  </a:lnTo>
                  <a:lnTo>
                    <a:pt x="12" y="22"/>
                  </a:lnTo>
                  <a:lnTo>
                    <a:pt x="11" y="22"/>
                  </a:lnTo>
                  <a:lnTo>
                    <a:pt x="10" y="21"/>
                  </a:lnTo>
                  <a:lnTo>
                    <a:pt x="10" y="20"/>
                  </a:lnTo>
                  <a:lnTo>
                    <a:pt x="3" y="11"/>
                  </a:lnTo>
                  <a:lnTo>
                    <a:pt x="17" y="20"/>
                  </a:lnTo>
                  <a:lnTo>
                    <a:pt x="18" y="19"/>
                  </a:lnTo>
                  <a:lnTo>
                    <a:pt x="13" y="4"/>
                  </a:lnTo>
                  <a:lnTo>
                    <a:pt x="19" y="13"/>
                  </a:lnTo>
                  <a:lnTo>
                    <a:pt x="20" y="14"/>
                  </a:lnTo>
                  <a:lnTo>
                    <a:pt x="20" y="15"/>
                  </a:lnTo>
                  <a:lnTo>
                    <a:pt x="21" y="15"/>
                  </a:lnTo>
                  <a:lnTo>
                    <a:pt x="21" y="15"/>
                  </a:lnTo>
                  <a:lnTo>
                    <a:pt x="20" y="15"/>
                  </a:lnTo>
                  <a:lnTo>
                    <a:pt x="20" y="16"/>
                  </a:lnTo>
                  <a:lnTo>
                    <a:pt x="20" y="17"/>
                  </a:lnTo>
                  <a:lnTo>
                    <a:pt x="25" y="13"/>
                  </a:lnTo>
                  <a:lnTo>
                    <a:pt x="25" y="12"/>
                  </a:lnTo>
                  <a:lnTo>
                    <a:pt x="24" y="13"/>
                  </a:lnTo>
                  <a:lnTo>
                    <a:pt x="23" y="13"/>
                  </a:lnTo>
                  <a:lnTo>
                    <a:pt x="23" y="13"/>
                  </a:lnTo>
                  <a:lnTo>
                    <a:pt x="22" y="12"/>
                  </a:lnTo>
                  <a:lnTo>
                    <a:pt x="21" y="11"/>
                  </a:lnTo>
                  <a:lnTo>
                    <a:pt x="15"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7" name="Freeform 131"/>
            <p:cNvSpPr>
              <a:spLocks/>
            </p:cNvSpPr>
            <p:nvPr/>
          </p:nvSpPr>
          <p:spPr bwMode="auto">
            <a:xfrm>
              <a:off x="1600" y="2484"/>
              <a:ext cx="15" cy="15"/>
            </a:xfrm>
            <a:custGeom>
              <a:avLst/>
              <a:gdLst>
                <a:gd name="T0" fmla="*/ 2 w 15"/>
                <a:gd name="T1" fmla="*/ 1 h 15"/>
                <a:gd name="T2" fmla="*/ 2 w 15"/>
                <a:gd name="T3" fmla="*/ 2 h 15"/>
                <a:gd name="T4" fmla="*/ 1 w 15"/>
                <a:gd name="T5" fmla="*/ 3 h 15"/>
                <a:gd name="T6" fmla="*/ 1 w 15"/>
                <a:gd name="T7" fmla="*/ 4 h 15"/>
                <a:gd name="T8" fmla="*/ 0 w 15"/>
                <a:gd name="T9" fmla="*/ 4 h 15"/>
                <a:gd name="T10" fmla="*/ 0 w 15"/>
                <a:gd name="T11" fmla="*/ 6 h 15"/>
                <a:gd name="T12" fmla="*/ 0 w 15"/>
                <a:gd name="T13" fmla="*/ 7 h 15"/>
                <a:gd name="T14" fmla="*/ 0 w 15"/>
                <a:gd name="T15" fmla="*/ 8 h 15"/>
                <a:gd name="T16" fmla="*/ 1 w 15"/>
                <a:gd name="T17" fmla="*/ 9 h 15"/>
                <a:gd name="T18" fmla="*/ 1 w 15"/>
                <a:gd name="T19" fmla="*/ 11 h 15"/>
                <a:gd name="T20" fmla="*/ 3 w 15"/>
                <a:gd name="T21" fmla="*/ 12 h 15"/>
                <a:gd name="T22" fmla="*/ 4 w 15"/>
                <a:gd name="T23" fmla="*/ 13 h 15"/>
                <a:gd name="T24" fmla="*/ 5 w 15"/>
                <a:gd name="T25" fmla="*/ 13 h 15"/>
                <a:gd name="T26" fmla="*/ 6 w 15"/>
                <a:gd name="T27" fmla="*/ 14 h 15"/>
                <a:gd name="T28" fmla="*/ 8 w 15"/>
                <a:gd name="T29" fmla="*/ 14 h 15"/>
                <a:gd name="T30" fmla="*/ 9 w 15"/>
                <a:gd name="T31" fmla="*/ 14 h 15"/>
                <a:gd name="T32" fmla="*/ 11 w 15"/>
                <a:gd name="T33" fmla="*/ 13 h 15"/>
                <a:gd name="T34" fmla="*/ 12 w 15"/>
                <a:gd name="T35" fmla="*/ 13 h 15"/>
                <a:gd name="T36" fmla="*/ 13 w 15"/>
                <a:gd name="T37" fmla="*/ 11 h 15"/>
                <a:gd name="T38" fmla="*/ 14 w 15"/>
                <a:gd name="T39" fmla="*/ 10 h 15"/>
                <a:gd name="T40" fmla="*/ 14 w 15"/>
                <a:gd name="T41" fmla="*/ 8 h 15"/>
                <a:gd name="T42" fmla="*/ 14 w 15"/>
                <a:gd name="T43" fmla="*/ 7 h 15"/>
                <a:gd name="T44" fmla="*/ 14 w 15"/>
                <a:gd name="T45" fmla="*/ 6 h 15"/>
                <a:gd name="T46" fmla="*/ 13 w 15"/>
                <a:gd name="T47" fmla="*/ 4 h 15"/>
                <a:gd name="T48" fmla="*/ 12 w 15"/>
                <a:gd name="T49" fmla="*/ 4 h 15"/>
                <a:gd name="T50" fmla="*/ 13 w 15"/>
                <a:gd name="T51" fmla="*/ 5 h 15"/>
                <a:gd name="T52" fmla="*/ 13 w 15"/>
                <a:gd name="T53" fmla="*/ 6 h 15"/>
                <a:gd name="T54" fmla="*/ 13 w 15"/>
                <a:gd name="T55" fmla="*/ 8 h 15"/>
                <a:gd name="T56" fmla="*/ 13 w 15"/>
                <a:gd name="T57" fmla="*/ 8 h 15"/>
                <a:gd name="T58" fmla="*/ 13 w 15"/>
                <a:gd name="T59" fmla="*/ 10 h 15"/>
                <a:gd name="T60" fmla="*/ 11 w 15"/>
                <a:gd name="T61" fmla="*/ 11 h 15"/>
                <a:gd name="T62" fmla="*/ 11 w 15"/>
                <a:gd name="T63" fmla="*/ 11 h 15"/>
                <a:gd name="T64" fmla="*/ 9 w 15"/>
                <a:gd name="T65" fmla="*/ 11 h 15"/>
                <a:gd name="T66" fmla="*/ 8 w 15"/>
                <a:gd name="T67" fmla="*/ 11 h 15"/>
                <a:gd name="T68" fmla="*/ 6 w 15"/>
                <a:gd name="T69" fmla="*/ 11 h 15"/>
                <a:gd name="T70" fmla="*/ 5 w 15"/>
                <a:gd name="T71" fmla="*/ 11 h 15"/>
                <a:gd name="T72" fmla="*/ 4 w 15"/>
                <a:gd name="T73" fmla="*/ 10 h 15"/>
                <a:gd name="T74" fmla="*/ 3 w 15"/>
                <a:gd name="T75" fmla="*/ 9 h 15"/>
                <a:gd name="T76" fmla="*/ 2 w 15"/>
                <a:gd name="T77" fmla="*/ 8 h 15"/>
                <a:gd name="T78" fmla="*/ 1 w 15"/>
                <a:gd name="T79" fmla="*/ 7 h 15"/>
                <a:gd name="T80" fmla="*/ 1 w 15"/>
                <a:gd name="T81" fmla="*/ 6 h 15"/>
                <a:gd name="T82" fmla="*/ 1 w 15"/>
                <a:gd name="T83" fmla="*/ 4 h 15"/>
                <a:gd name="T84" fmla="*/ 1 w 15"/>
                <a:gd name="T85" fmla="*/ 3 h 15"/>
                <a:gd name="T86" fmla="*/ 3 w 15"/>
                <a:gd name="T87" fmla="*/ 2 h 15"/>
                <a:gd name="T88" fmla="*/ 4 w 15"/>
                <a:gd name="T89" fmla="*/ 1 h 15"/>
                <a:gd name="T90" fmla="*/ 6 w 15"/>
                <a:gd name="T91" fmla="*/ 1 h 15"/>
                <a:gd name="T92" fmla="*/ 6 w 15"/>
                <a:gd name="T93"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 h="15">
                  <a:moveTo>
                    <a:pt x="2" y="0"/>
                  </a:moveTo>
                  <a:lnTo>
                    <a:pt x="2" y="1"/>
                  </a:lnTo>
                  <a:lnTo>
                    <a:pt x="2" y="1"/>
                  </a:lnTo>
                  <a:lnTo>
                    <a:pt x="2" y="2"/>
                  </a:lnTo>
                  <a:lnTo>
                    <a:pt x="1" y="2"/>
                  </a:lnTo>
                  <a:lnTo>
                    <a:pt x="1" y="3"/>
                  </a:lnTo>
                  <a:lnTo>
                    <a:pt x="1" y="3"/>
                  </a:lnTo>
                  <a:lnTo>
                    <a:pt x="1" y="4"/>
                  </a:lnTo>
                  <a:lnTo>
                    <a:pt x="1" y="4"/>
                  </a:lnTo>
                  <a:lnTo>
                    <a:pt x="0" y="4"/>
                  </a:lnTo>
                  <a:lnTo>
                    <a:pt x="0" y="5"/>
                  </a:lnTo>
                  <a:lnTo>
                    <a:pt x="0" y="6"/>
                  </a:lnTo>
                  <a:lnTo>
                    <a:pt x="0" y="6"/>
                  </a:lnTo>
                  <a:lnTo>
                    <a:pt x="0" y="7"/>
                  </a:lnTo>
                  <a:lnTo>
                    <a:pt x="0" y="8"/>
                  </a:lnTo>
                  <a:lnTo>
                    <a:pt x="0" y="8"/>
                  </a:lnTo>
                  <a:lnTo>
                    <a:pt x="1" y="8"/>
                  </a:lnTo>
                  <a:lnTo>
                    <a:pt x="1" y="9"/>
                  </a:lnTo>
                  <a:lnTo>
                    <a:pt x="1" y="10"/>
                  </a:lnTo>
                  <a:lnTo>
                    <a:pt x="1" y="11"/>
                  </a:lnTo>
                  <a:lnTo>
                    <a:pt x="2" y="11"/>
                  </a:lnTo>
                  <a:lnTo>
                    <a:pt x="3" y="12"/>
                  </a:lnTo>
                  <a:lnTo>
                    <a:pt x="4" y="13"/>
                  </a:lnTo>
                  <a:lnTo>
                    <a:pt x="4" y="13"/>
                  </a:lnTo>
                  <a:lnTo>
                    <a:pt x="4" y="13"/>
                  </a:lnTo>
                  <a:lnTo>
                    <a:pt x="5" y="13"/>
                  </a:lnTo>
                  <a:lnTo>
                    <a:pt x="6" y="13"/>
                  </a:lnTo>
                  <a:lnTo>
                    <a:pt x="6" y="14"/>
                  </a:lnTo>
                  <a:lnTo>
                    <a:pt x="7" y="14"/>
                  </a:lnTo>
                  <a:lnTo>
                    <a:pt x="8" y="14"/>
                  </a:lnTo>
                  <a:lnTo>
                    <a:pt x="8" y="14"/>
                  </a:lnTo>
                  <a:lnTo>
                    <a:pt x="9" y="14"/>
                  </a:lnTo>
                  <a:lnTo>
                    <a:pt x="10" y="13"/>
                  </a:lnTo>
                  <a:lnTo>
                    <a:pt x="11" y="13"/>
                  </a:lnTo>
                  <a:lnTo>
                    <a:pt x="11" y="13"/>
                  </a:lnTo>
                  <a:lnTo>
                    <a:pt x="12" y="13"/>
                  </a:lnTo>
                  <a:lnTo>
                    <a:pt x="13" y="12"/>
                  </a:lnTo>
                  <a:lnTo>
                    <a:pt x="13" y="11"/>
                  </a:lnTo>
                  <a:lnTo>
                    <a:pt x="13" y="11"/>
                  </a:lnTo>
                  <a:lnTo>
                    <a:pt x="14" y="10"/>
                  </a:lnTo>
                  <a:lnTo>
                    <a:pt x="14" y="9"/>
                  </a:lnTo>
                  <a:lnTo>
                    <a:pt x="14" y="8"/>
                  </a:lnTo>
                  <a:lnTo>
                    <a:pt x="14" y="8"/>
                  </a:lnTo>
                  <a:lnTo>
                    <a:pt x="14" y="7"/>
                  </a:lnTo>
                  <a:lnTo>
                    <a:pt x="14" y="6"/>
                  </a:lnTo>
                  <a:lnTo>
                    <a:pt x="14" y="6"/>
                  </a:lnTo>
                  <a:lnTo>
                    <a:pt x="13" y="5"/>
                  </a:lnTo>
                  <a:lnTo>
                    <a:pt x="13" y="4"/>
                  </a:lnTo>
                  <a:lnTo>
                    <a:pt x="13" y="4"/>
                  </a:lnTo>
                  <a:lnTo>
                    <a:pt x="12" y="4"/>
                  </a:lnTo>
                  <a:lnTo>
                    <a:pt x="13" y="4"/>
                  </a:lnTo>
                  <a:lnTo>
                    <a:pt x="13" y="5"/>
                  </a:lnTo>
                  <a:lnTo>
                    <a:pt x="13" y="6"/>
                  </a:lnTo>
                  <a:lnTo>
                    <a:pt x="13" y="6"/>
                  </a:lnTo>
                  <a:lnTo>
                    <a:pt x="13" y="7"/>
                  </a:lnTo>
                  <a:lnTo>
                    <a:pt x="13" y="8"/>
                  </a:lnTo>
                  <a:lnTo>
                    <a:pt x="13" y="8"/>
                  </a:lnTo>
                  <a:lnTo>
                    <a:pt x="13" y="8"/>
                  </a:lnTo>
                  <a:lnTo>
                    <a:pt x="13" y="9"/>
                  </a:lnTo>
                  <a:lnTo>
                    <a:pt x="13" y="10"/>
                  </a:lnTo>
                  <a:lnTo>
                    <a:pt x="12" y="11"/>
                  </a:lnTo>
                  <a:lnTo>
                    <a:pt x="11" y="11"/>
                  </a:lnTo>
                  <a:lnTo>
                    <a:pt x="11" y="11"/>
                  </a:lnTo>
                  <a:lnTo>
                    <a:pt x="11" y="11"/>
                  </a:lnTo>
                  <a:lnTo>
                    <a:pt x="10" y="11"/>
                  </a:lnTo>
                  <a:lnTo>
                    <a:pt x="9" y="11"/>
                  </a:lnTo>
                  <a:lnTo>
                    <a:pt x="8" y="11"/>
                  </a:lnTo>
                  <a:lnTo>
                    <a:pt x="8" y="11"/>
                  </a:lnTo>
                  <a:lnTo>
                    <a:pt x="7" y="11"/>
                  </a:lnTo>
                  <a:lnTo>
                    <a:pt x="6" y="11"/>
                  </a:lnTo>
                  <a:lnTo>
                    <a:pt x="6" y="11"/>
                  </a:lnTo>
                  <a:lnTo>
                    <a:pt x="5" y="11"/>
                  </a:lnTo>
                  <a:lnTo>
                    <a:pt x="4" y="11"/>
                  </a:lnTo>
                  <a:lnTo>
                    <a:pt x="4" y="10"/>
                  </a:lnTo>
                  <a:lnTo>
                    <a:pt x="3" y="10"/>
                  </a:lnTo>
                  <a:lnTo>
                    <a:pt x="3" y="9"/>
                  </a:lnTo>
                  <a:lnTo>
                    <a:pt x="2" y="9"/>
                  </a:lnTo>
                  <a:lnTo>
                    <a:pt x="2" y="8"/>
                  </a:lnTo>
                  <a:lnTo>
                    <a:pt x="1" y="8"/>
                  </a:lnTo>
                  <a:lnTo>
                    <a:pt x="1" y="7"/>
                  </a:lnTo>
                  <a:lnTo>
                    <a:pt x="1" y="6"/>
                  </a:lnTo>
                  <a:lnTo>
                    <a:pt x="1" y="6"/>
                  </a:lnTo>
                  <a:lnTo>
                    <a:pt x="1" y="5"/>
                  </a:lnTo>
                  <a:lnTo>
                    <a:pt x="1" y="4"/>
                  </a:lnTo>
                  <a:lnTo>
                    <a:pt x="1" y="4"/>
                  </a:lnTo>
                  <a:lnTo>
                    <a:pt x="1" y="3"/>
                  </a:lnTo>
                  <a:lnTo>
                    <a:pt x="2" y="3"/>
                  </a:lnTo>
                  <a:lnTo>
                    <a:pt x="3" y="2"/>
                  </a:lnTo>
                  <a:lnTo>
                    <a:pt x="4" y="2"/>
                  </a:lnTo>
                  <a:lnTo>
                    <a:pt x="4" y="1"/>
                  </a:lnTo>
                  <a:lnTo>
                    <a:pt x="5" y="1"/>
                  </a:lnTo>
                  <a:lnTo>
                    <a:pt x="6" y="1"/>
                  </a:lnTo>
                  <a:lnTo>
                    <a:pt x="6" y="1"/>
                  </a:lnTo>
                  <a:lnTo>
                    <a:pt x="6" y="1"/>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8" name="Freeform 132"/>
            <p:cNvSpPr>
              <a:spLocks/>
            </p:cNvSpPr>
            <p:nvPr/>
          </p:nvSpPr>
          <p:spPr bwMode="auto">
            <a:xfrm>
              <a:off x="1509" y="2564"/>
              <a:ext cx="12" cy="19"/>
            </a:xfrm>
            <a:custGeom>
              <a:avLst/>
              <a:gdLst>
                <a:gd name="T0" fmla="*/ 6 w 12"/>
                <a:gd name="T1" fmla="*/ 11 h 19"/>
                <a:gd name="T2" fmla="*/ 6 w 12"/>
                <a:gd name="T3" fmla="*/ 10 h 19"/>
                <a:gd name="T4" fmla="*/ 6 w 12"/>
                <a:gd name="T5" fmla="*/ 10 h 19"/>
                <a:gd name="T6" fmla="*/ 7 w 12"/>
                <a:gd name="T7" fmla="*/ 9 h 19"/>
                <a:gd name="T8" fmla="*/ 8 w 12"/>
                <a:gd name="T9" fmla="*/ 9 h 19"/>
                <a:gd name="T10" fmla="*/ 8 w 12"/>
                <a:gd name="T11" fmla="*/ 9 h 19"/>
                <a:gd name="T12" fmla="*/ 9 w 12"/>
                <a:gd name="T13" fmla="*/ 10 h 19"/>
                <a:gd name="T14" fmla="*/ 10 w 12"/>
                <a:gd name="T15" fmla="*/ 10 h 19"/>
                <a:gd name="T16" fmla="*/ 10 w 12"/>
                <a:gd name="T17" fmla="*/ 11 h 19"/>
                <a:gd name="T18" fmla="*/ 10 w 12"/>
                <a:gd name="T19" fmla="*/ 11 h 19"/>
                <a:gd name="T20" fmla="*/ 8 w 12"/>
                <a:gd name="T21" fmla="*/ 5 h 19"/>
                <a:gd name="T22" fmla="*/ 8 w 12"/>
                <a:gd name="T23" fmla="*/ 5 h 19"/>
                <a:gd name="T24" fmla="*/ 8 w 12"/>
                <a:gd name="T25" fmla="*/ 6 h 19"/>
                <a:gd name="T26" fmla="*/ 8 w 12"/>
                <a:gd name="T27" fmla="*/ 7 h 19"/>
                <a:gd name="T28" fmla="*/ 8 w 12"/>
                <a:gd name="T29" fmla="*/ 8 h 19"/>
                <a:gd name="T30" fmla="*/ 8 w 12"/>
                <a:gd name="T31" fmla="*/ 8 h 19"/>
                <a:gd name="T32" fmla="*/ 7 w 12"/>
                <a:gd name="T33" fmla="*/ 8 h 19"/>
                <a:gd name="T34" fmla="*/ 6 w 12"/>
                <a:gd name="T35" fmla="*/ 9 h 19"/>
                <a:gd name="T36" fmla="*/ 6 w 12"/>
                <a:gd name="T37" fmla="*/ 9 h 19"/>
                <a:gd name="T38" fmla="*/ 5 w 12"/>
                <a:gd name="T39" fmla="*/ 10 h 19"/>
                <a:gd name="T40" fmla="*/ 4 w 12"/>
                <a:gd name="T41" fmla="*/ 6 h 19"/>
                <a:gd name="T42" fmla="*/ 4 w 12"/>
                <a:gd name="T43" fmla="*/ 5 h 19"/>
                <a:gd name="T44" fmla="*/ 4 w 12"/>
                <a:gd name="T45" fmla="*/ 5 h 19"/>
                <a:gd name="T46" fmla="*/ 4 w 12"/>
                <a:gd name="T47" fmla="*/ 4 h 19"/>
                <a:gd name="T48" fmla="*/ 4 w 12"/>
                <a:gd name="T49" fmla="*/ 3 h 19"/>
                <a:gd name="T50" fmla="*/ 5 w 12"/>
                <a:gd name="T51" fmla="*/ 3 h 19"/>
                <a:gd name="T52" fmla="*/ 5 w 12"/>
                <a:gd name="T53" fmla="*/ 2 h 19"/>
                <a:gd name="T54" fmla="*/ 5 w 12"/>
                <a:gd name="T55" fmla="*/ 2 h 19"/>
                <a:gd name="T56" fmla="*/ 6 w 12"/>
                <a:gd name="T57" fmla="*/ 2 h 19"/>
                <a:gd name="T58" fmla="*/ 6 w 12"/>
                <a:gd name="T59" fmla="*/ 2 h 19"/>
                <a:gd name="T60" fmla="*/ 7 w 12"/>
                <a:gd name="T61" fmla="*/ 2 h 19"/>
                <a:gd name="T62" fmla="*/ 8 w 12"/>
                <a:gd name="T63" fmla="*/ 2 h 19"/>
                <a:gd name="T64" fmla="*/ 8 w 12"/>
                <a:gd name="T65" fmla="*/ 2 h 19"/>
                <a:gd name="T66" fmla="*/ 9 w 12"/>
                <a:gd name="T67" fmla="*/ 2 h 19"/>
                <a:gd name="T68" fmla="*/ 10 w 12"/>
                <a:gd name="T69" fmla="*/ 3 h 19"/>
                <a:gd name="T70" fmla="*/ 10 w 12"/>
                <a:gd name="T71" fmla="*/ 3 h 19"/>
                <a:gd name="T72" fmla="*/ 11 w 12"/>
                <a:gd name="T73" fmla="*/ 4 h 19"/>
                <a:gd name="T74" fmla="*/ 11 w 12"/>
                <a:gd name="T75" fmla="*/ 3 h 19"/>
                <a:gd name="T76" fmla="*/ 8 w 12"/>
                <a:gd name="T77" fmla="*/ 0 h 19"/>
                <a:gd name="T78" fmla="*/ 0 w 12"/>
                <a:gd name="T79" fmla="*/ 5 h 19"/>
                <a:gd name="T80" fmla="*/ 1 w 12"/>
                <a:gd name="T81" fmla="*/ 5 h 19"/>
                <a:gd name="T82" fmla="*/ 1 w 12"/>
                <a:gd name="T83" fmla="*/ 5 h 19"/>
                <a:gd name="T84" fmla="*/ 1 w 12"/>
                <a:gd name="T85" fmla="*/ 5 h 19"/>
                <a:gd name="T86" fmla="*/ 2 w 12"/>
                <a:gd name="T87" fmla="*/ 5 h 19"/>
                <a:gd name="T88" fmla="*/ 2 w 12"/>
                <a:gd name="T89" fmla="*/ 6 h 19"/>
                <a:gd name="T90" fmla="*/ 2 w 12"/>
                <a:gd name="T91" fmla="*/ 7 h 19"/>
                <a:gd name="T92" fmla="*/ 5 w 12"/>
                <a:gd name="T93" fmla="*/ 14 h 19"/>
                <a:gd name="T94" fmla="*/ 5 w 12"/>
                <a:gd name="T95" fmla="*/ 15 h 19"/>
                <a:gd name="T96" fmla="*/ 6 w 12"/>
                <a:gd name="T97" fmla="*/ 16 h 19"/>
                <a:gd name="T98" fmla="*/ 6 w 12"/>
                <a:gd name="T99" fmla="*/ 17 h 19"/>
                <a:gd name="T100" fmla="*/ 6 w 12"/>
                <a:gd name="T101" fmla="*/ 17 h 19"/>
                <a:gd name="T102" fmla="*/ 5 w 12"/>
                <a:gd name="T103" fmla="*/ 17 h 19"/>
                <a:gd name="T104" fmla="*/ 5 w 12"/>
                <a:gd name="T105" fmla="*/ 18 h 19"/>
                <a:gd name="T106" fmla="*/ 5 w 12"/>
                <a:gd name="T107" fmla="*/ 18 h 19"/>
                <a:gd name="T108" fmla="*/ 10 w 12"/>
                <a:gd name="T109" fmla="*/ 17 h 19"/>
                <a:gd name="T110" fmla="*/ 9 w 12"/>
                <a:gd name="T111" fmla="*/ 16 h 19"/>
                <a:gd name="T112" fmla="*/ 8 w 12"/>
                <a:gd name="T113" fmla="*/ 16 h 19"/>
                <a:gd name="T114" fmla="*/ 8 w 12"/>
                <a:gd name="T115" fmla="*/ 16 h 19"/>
                <a:gd name="T116" fmla="*/ 8 w 12"/>
                <a:gd name="T117" fmla="*/ 15 h 19"/>
                <a:gd name="T118" fmla="*/ 7 w 12"/>
                <a:gd name="T119" fmla="*/ 15 h 19"/>
                <a:gd name="T120" fmla="*/ 7 w 12"/>
                <a:gd name="T121" fmla="*/ 14 h 19"/>
                <a:gd name="T122" fmla="*/ 6 w 12"/>
                <a:gd name="T12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19">
                  <a:moveTo>
                    <a:pt x="6" y="11"/>
                  </a:moveTo>
                  <a:lnTo>
                    <a:pt x="6" y="10"/>
                  </a:lnTo>
                  <a:lnTo>
                    <a:pt x="6" y="10"/>
                  </a:lnTo>
                  <a:lnTo>
                    <a:pt x="7" y="9"/>
                  </a:lnTo>
                  <a:lnTo>
                    <a:pt x="8" y="9"/>
                  </a:lnTo>
                  <a:lnTo>
                    <a:pt x="8" y="9"/>
                  </a:lnTo>
                  <a:lnTo>
                    <a:pt x="9" y="10"/>
                  </a:lnTo>
                  <a:lnTo>
                    <a:pt x="10" y="10"/>
                  </a:lnTo>
                  <a:lnTo>
                    <a:pt x="10" y="11"/>
                  </a:lnTo>
                  <a:lnTo>
                    <a:pt x="10" y="11"/>
                  </a:lnTo>
                  <a:lnTo>
                    <a:pt x="8" y="5"/>
                  </a:lnTo>
                  <a:lnTo>
                    <a:pt x="8" y="5"/>
                  </a:lnTo>
                  <a:lnTo>
                    <a:pt x="8" y="6"/>
                  </a:lnTo>
                  <a:lnTo>
                    <a:pt x="8" y="7"/>
                  </a:lnTo>
                  <a:lnTo>
                    <a:pt x="8" y="8"/>
                  </a:lnTo>
                  <a:lnTo>
                    <a:pt x="8" y="8"/>
                  </a:lnTo>
                  <a:lnTo>
                    <a:pt x="7" y="8"/>
                  </a:lnTo>
                  <a:lnTo>
                    <a:pt x="6" y="9"/>
                  </a:lnTo>
                  <a:lnTo>
                    <a:pt x="6" y="9"/>
                  </a:lnTo>
                  <a:lnTo>
                    <a:pt x="5" y="10"/>
                  </a:lnTo>
                  <a:lnTo>
                    <a:pt x="4" y="6"/>
                  </a:lnTo>
                  <a:lnTo>
                    <a:pt x="4" y="5"/>
                  </a:lnTo>
                  <a:lnTo>
                    <a:pt x="4" y="5"/>
                  </a:lnTo>
                  <a:lnTo>
                    <a:pt x="4" y="4"/>
                  </a:lnTo>
                  <a:lnTo>
                    <a:pt x="4" y="3"/>
                  </a:lnTo>
                  <a:lnTo>
                    <a:pt x="5" y="3"/>
                  </a:lnTo>
                  <a:lnTo>
                    <a:pt x="5" y="2"/>
                  </a:lnTo>
                  <a:lnTo>
                    <a:pt x="5" y="2"/>
                  </a:lnTo>
                  <a:lnTo>
                    <a:pt x="6" y="2"/>
                  </a:lnTo>
                  <a:lnTo>
                    <a:pt x="6" y="2"/>
                  </a:lnTo>
                  <a:lnTo>
                    <a:pt x="7" y="2"/>
                  </a:lnTo>
                  <a:lnTo>
                    <a:pt x="8" y="2"/>
                  </a:lnTo>
                  <a:lnTo>
                    <a:pt x="8" y="2"/>
                  </a:lnTo>
                  <a:lnTo>
                    <a:pt x="9" y="2"/>
                  </a:lnTo>
                  <a:lnTo>
                    <a:pt x="10" y="3"/>
                  </a:lnTo>
                  <a:lnTo>
                    <a:pt x="10" y="3"/>
                  </a:lnTo>
                  <a:lnTo>
                    <a:pt x="11" y="4"/>
                  </a:lnTo>
                  <a:lnTo>
                    <a:pt x="11" y="3"/>
                  </a:lnTo>
                  <a:lnTo>
                    <a:pt x="8" y="0"/>
                  </a:lnTo>
                  <a:lnTo>
                    <a:pt x="0" y="5"/>
                  </a:lnTo>
                  <a:lnTo>
                    <a:pt x="1" y="5"/>
                  </a:lnTo>
                  <a:lnTo>
                    <a:pt x="1" y="5"/>
                  </a:lnTo>
                  <a:lnTo>
                    <a:pt x="1" y="5"/>
                  </a:lnTo>
                  <a:lnTo>
                    <a:pt x="2" y="5"/>
                  </a:lnTo>
                  <a:lnTo>
                    <a:pt x="2" y="6"/>
                  </a:lnTo>
                  <a:lnTo>
                    <a:pt x="2" y="7"/>
                  </a:lnTo>
                  <a:lnTo>
                    <a:pt x="5" y="14"/>
                  </a:lnTo>
                  <a:lnTo>
                    <a:pt x="5" y="15"/>
                  </a:lnTo>
                  <a:lnTo>
                    <a:pt x="6" y="16"/>
                  </a:lnTo>
                  <a:lnTo>
                    <a:pt x="6" y="17"/>
                  </a:lnTo>
                  <a:lnTo>
                    <a:pt x="6" y="17"/>
                  </a:lnTo>
                  <a:lnTo>
                    <a:pt x="5" y="17"/>
                  </a:lnTo>
                  <a:lnTo>
                    <a:pt x="5" y="18"/>
                  </a:lnTo>
                  <a:lnTo>
                    <a:pt x="5" y="18"/>
                  </a:lnTo>
                  <a:lnTo>
                    <a:pt x="10" y="17"/>
                  </a:lnTo>
                  <a:lnTo>
                    <a:pt x="9" y="16"/>
                  </a:lnTo>
                  <a:lnTo>
                    <a:pt x="8" y="16"/>
                  </a:lnTo>
                  <a:lnTo>
                    <a:pt x="8" y="16"/>
                  </a:lnTo>
                  <a:lnTo>
                    <a:pt x="8" y="15"/>
                  </a:lnTo>
                  <a:lnTo>
                    <a:pt x="7" y="15"/>
                  </a:lnTo>
                  <a:lnTo>
                    <a:pt x="7" y="14"/>
                  </a:lnTo>
                  <a:lnTo>
                    <a:pt x="6"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89" name="Freeform 133"/>
            <p:cNvSpPr>
              <a:spLocks/>
            </p:cNvSpPr>
            <p:nvPr/>
          </p:nvSpPr>
          <p:spPr bwMode="auto">
            <a:xfrm>
              <a:off x="1345" y="2545"/>
              <a:ext cx="18" cy="18"/>
            </a:xfrm>
            <a:custGeom>
              <a:avLst/>
              <a:gdLst>
                <a:gd name="T0" fmla="*/ 8 w 18"/>
                <a:gd name="T1" fmla="*/ 4 h 18"/>
                <a:gd name="T2" fmla="*/ 8 w 18"/>
                <a:gd name="T3" fmla="*/ 3 h 18"/>
                <a:gd name="T4" fmla="*/ 9 w 18"/>
                <a:gd name="T5" fmla="*/ 3 h 18"/>
                <a:gd name="T6" fmla="*/ 9 w 18"/>
                <a:gd name="T7" fmla="*/ 2 h 18"/>
                <a:gd name="T8" fmla="*/ 9 w 18"/>
                <a:gd name="T9" fmla="*/ 1 h 18"/>
                <a:gd name="T10" fmla="*/ 9 w 18"/>
                <a:gd name="T11" fmla="*/ 1 h 18"/>
                <a:gd name="T12" fmla="*/ 8 w 18"/>
                <a:gd name="T13" fmla="*/ 1 h 18"/>
                <a:gd name="T14" fmla="*/ 8 w 18"/>
                <a:gd name="T15" fmla="*/ 0 h 18"/>
                <a:gd name="T16" fmla="*/ 13 w 18"/>
                <a:gd name="T17" fmla="*/ 2 h 18"/>
                <a:gd name="T18" fmla="*/ 13 w 18"/>
                <a:gd name="T19" fmla="*/ 3 h 18"/>
                <a:gd name="T20" fmla="*/ 14 w 18"/>
                <a:gd name="T21" fmla="*/ 3 h 18"/>
                <a:gd name="T22" fmla="*/ 14 w 18"/>
                <a:gd name="T23" fmla="*/ 4 h 18"/>
                <a:gd name="T24" fmla="*/ 15 w 18"/>
                <a:gd name="T25" fmla="*/ 4 h 18"/>
                <a:gd name="T26" fmla="*/ 15 w 18"/>
                <a:gd name="T27" fmla="*/ 4 h 18"/>
                <a:gd name="T28" fmla="*/ 16 w 18"/>
                <a:gd name="T29" fmla="*/ 4 h 18"/>
                <a:gd name="T30" fmla="*/ 16 w 18"/>
                <a:gd name="T31" fmla="*/ 5 h 18"/>
                <a:gd name="T32" fmla="*/ 16 w 18"/>
                <a:gd name="T33" fmla="*/ 5 h 18"/>
                <a:gd name="T34" fmla="*/ 16 w 18"/>
                <a:gd name="T35" fmla="*/ 6 h 18"/>
                <a:gd name="T36" fmla="*/ 16 w 18"/>
                <a:gd name="T37" fmla="*/ 7 h 18"/>
                <a:gd name="T38" fmla="*/ 17 w 18"/>
                <a:gd name="T39" fmla="*/ 7 h 18"/>
                <a:gd name="T40" fmla="*/ 17 w 18"/>
                <a:gd name="T41" fmla="*/ 7 h 18"/>
                <a:gd name="T42" fmla="*/ 17 w 18"/>
                <a:gd name="T43" fmla="*/ 8 h 18"/>
                <a:gd name="T44" fmla="*/ 17 w 18"/>
                <a:gd name="T45" fmla="*/ 9 h 18"/>
                <a:gd name="T46" fmla="*/ 17 w 18"/>
                <a:gd name="T47" fmla="*/ 10 h 18"/>
                <a:gd name="T48" fmla="*/ 17 w 18"/>
                <a:gd name="T49" fmla="*/ 10 h 18"/>
                <a:gd name="T50" fmla="*/ 17 w 18"/>
                <a:gd name="T51" fmla="*/ 11 h 18"/>
                <a:gd name="T52" fmla="*/ 16 w 18"/>
                <a:gd name="T53" fmla="*/ 12 h 18"/>
                <a:gd name="T54" fmla="*/ 16 w 18"/>
                <a:gd name="T55" fmla="*/ 13 h 18"/>
                <a:gd name="T56" fmla="*/ 16 w 18"/>
                <a:gd name="T57" fmla="*/ 13 h 18"/>
                <a:gd name="T58" fmla="*/ 16 w 18"/>
                <a:gd name="T59" fmla="*/ 13 h 18"/>
                <a:gd name="T60" fmla="*/ 16 w 18"/>
                <a:gd name="T61" fmla="*/ 14 h 18"/>
                <a:gd name="T62" fmla="*/ 15 w 18"/>
                <a:gd name="T63" fmla="*/ 15 h 18"/>
                <a:gd name="T64" fmla="*/ 14 w 18"/>
                <a:gd name="T65" fmla="*/ 16 h 18"/>
                <a:gd name="T66" fmla="*/ 13 w 18"/>
                <a:gd name="T67" fmla="*/ 16 h 18"/>
                <a:gd name="T68" fmla="*/ 13 w 18"/>
                <a:gd name="T69" fmla="*/ 16 h 18"/>
                <a:gd name="T70" fmla="*/ 12 w 18"/>
                <a:gd name="T71" fmla="*/ 16 h 18"/>
                <a:gd name="T72" fmla="*/ 11 w 18"/>
                <a:gd name="T73" fmla="*/ 17 h 18"/>
                <a:gd name="T74" fmla="*/ 10 w 18"/>
                <a:gd name="T75" fmla="*/ 17 h 18"/>
                <a:gd name="T76" fmla="*/ 10 w 18"/>
                <a:gd name="T77" fmla="*/ 17 h 18"/>
                <a:gd name="T78" fmla="*/ 9 w 18"/>
                <a:gd name="T79" fmla="*/ 17 h 18"/>
                <a:gd name="T80" fmla="*/ 8 w 18"/>
                <a:gd name="T81" fmla="*/ 17 h 18"/>
                <a:gd name="T82" fmla="*/ 7 w 18"/>
                <a:gd name="T83" fmla="*/ 17 h 18"/>
                <a:gd name="T84" fmla="*/ 7 w 18"/>
                <a:gd name="T85" fmla="*/ 17 h 18"/>
                <a:gd name="T86" fmla="*/ 6 w 18"/>
                <a:gd name="T87" fmla="*/ 16 h 18"/>
                <a:gd name="T88" fmla="*/ 5 w 18"/>
                <a:gd name="T89" fmla="*/ 16 h 18"/>
                <a:gd name="T90" fmla="*/ 4 w 18"/>
                <a:gd name="T91" fmla="*/ 16 h 18"/>
                <a:gd name="T92" fmla="*/ 0 w 18"/>
                <a:gd name="T93" fmla="*/ 13 h 18"/>
                <a:gd name="T94" fmla="*/ 0 w 18"/>
                <a:gd name="T95" fmla="*/ 12 h 18"/>
                <a:gd name="T96" fmla="*/ 1 w 18"/>
                <a:gd name="T97" fmla="*/ 12 h 18"/>
                <a:gd name="T98" fmla="*/ 1 w 18"/>
                <a:gd name="T99" fmla="*/ 12 h 18"/>
                <a:gd name="T100" fmla="*/ 2 w 18"/>
                <a:gd name="T101" fmla="*/ 12 h 18"/>
                <a:gd name="T102" fmla="*/ 3 w 18"/>
                <a:gd name="T103" fmla="*/ 11 h 18"/>
                <a:gd name="T104" fmla="*/ 3 w 18"/>
                <a:gd name="T105" fmla="*/ 10 h 18"/>
                <a:gd name="T106" fmla="*/ 4 w 18"/>
                <a:gd name="T107" fmla="*/ 10 h 18"/>
                <a:gd name="T108" fmla="*/ 8 w 18"/>
                <a:gd name="T10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 h="18">
                  <a:moveTo>
                    <a:pt x="8" y="4"/>
                  </a:moveTo>
                  <a:lnTo>
                    <a:pt x="8" y="3"/>
                  </a:lnTo>
                  <a:lnTo>
                    <a:pt x="9" y="3"/>
                  </a:lnTo>
                  <a:lnTo>
                    <a:pt x="9" y="2"/>
                  </a:lnTo>
                  <a:lnTo>
                    <a:pt x="9" y="1"/>
                  </a:lnTo>
                  <a:lnTo>
                    <a:pt x="9" y="1"/>
                  </a:lnTo>
                  <a:lnTo>
                    <a:pt x="8" y="1"/>
                  </a:lnTo>
                  <a:lnTo>
                    <a:pt x="8" y="0"/>
                  </a:lnTo>
                  <a:lnTo>
                    <a:pt x="13" y="2"/>
                  </a:lnTo>
                  <a:lnTo>
                    <a:pt x="13" y="3"/>
                  </a:lnTo>
                  <a:lnTo>
                    <a:pt x="14" y="3"/>
                  </a:lnTo>
                  <a:lnTo>
                    <a:pt x="14" y="4"/>
                  </a:lnTo>
                  <a:lnTo>
                    <a:pt x="15" y="4"/>
                  </a:lnTo>
                  <a:lnTo>
                    <a:pt x="15" y="4"/>
                  </a:lnTo>
                  <a:lnTo>
                    <a:pt x="16" y="4"/>
                  </a:lnTo>
                  <a:lnTo>
                    <a:pt x="16" y="5"/>
                  </a:lnTo>
                  <a:lnTo>
                    <a:pt x="16" y="5"/>
                  </a:lnTo>
                  <a:lnTo>
                    <a:pt x="16" y="6"/>
                  </a:lnTo>
                  <a:lnTo>
                    <a:pt x="16" y="7"/>
                  </a:lnTo>
                  <a:lnTo>
                    <a:pt x="17" y="7"/>
                  </a:lnTo>
                  <a:lnTo>
                    <a:pt x="17" y="7"/>
                  </a:lnTo>
                  <a:lnTo>
                    <a:pt x="17" y="8"/>
                  </a:lnTo>
                  <a:lnTo>
                    <a:pt x="17" y="9"/>
                  </a:lnTo>
                  <a:lnTo>
                    <a:pt x="17" y="10"/>
                  </a:lnTo>
                  <a:lnTo>
                    <a:pt x="17" y="10"/>
                  </a:lnTo>
                  <a:lnTo>
                    <a:pt x="17" y="11"/>
                  </a:lnTo>
                  <a:lnTo>
                    <a:pt x="16" y="12"/>
                  </a:lnTo>
                  <a:lnTo>
                    <a:pt x="16" y="13"/>
                  </a:lnTo>
                  <a:lnTo>
                    <a:pt x="16" y="13"/>
                  </a:lnTo>
                  <a:lnTo>
                    <a:pt x="16" y="13"/>
                  </a:lnTo>
                  <a:lnTo>
                    <a:pt x="16" y="14"/>
                  </a:lnTo>
                  <a:lnTo>
                    <a:pt x="15" y="15"/>
                  </a:lnTo>
                  <a:lnTo>
                    <a:pt x="14" y="16"/>
                  </a:lnTo>
                  <a:lnTo>
                    <a:pt x="13" y="16"/>
                  </a:lnTo>
                  <a:lnTo>
                    <a:pt x="13" y="16"/>
                  </a:lnTo>
                  <a:lnTo>
                    <a:pt x="12" y="16"/>
                  </a:lnTo>
                  <a:lnTo>
                    <a:pt x="11" y="17"/>
                  </a:lnTo>
                  <a:lnTo>
                    <a:pt x="10" y="17"/>
                  </a:lnTo>
                  <a:lnTo>
                    <a:pt x="10" y="17"/>
                  </a:lnTo>
                  <a:lnTo>
                    <a:pt x="9" y="17"/>
                  </a:lnTo>
                  <a:lnTo>
                    <a:pt x="8" y="17"/>
                  </a:lnTo>
                  <a:lnTo>
                    <a:pt x="7" y="17"/>
                  </a:lnTo>
                  <a:lnTo>
                    <a:pt x="7" y="17"/>
                  </a:lnTo>
                  <a:lnTo>
                    <a:pt x="6" y="16"/>
                  </a:lnTo>
                  <a:lnTo>
                    <a:pt x="5" y="16"/>
                  </a:lnTo>
                  <a:lnTo>
                    <a:pt x="4" y="16"/>
                  </a:lnTo>
                  <a:lnTo>
                    <a:pt x="0" y="13"/>
                  </a:lnTo>
                  <a:lnTo>
                    <a:pt x="0" y="12"/>
                  </a:lnTo>
                  <a:lnTo>
                    <a:pt x="1" y="12"/>
                  </a:lnTo>
                  <a:lnTo>
                    <a:pt x="1" y="12"/>
                  </a:lnTo>
                  <a:lnTo>
                    <a:pt x="2" y="12"/>
                  </a:lnTo>
                  <a:lnTo>
                    <a:pt x="3" y="11"/>
                  </a:lnTo>
                  <a:lnTo>
                    <a:pt x="3" y="10"/>
                  </a:lnTo>
                  <a:lnTo>
                    <a:pt x="4" y="10"/>
                  </a:lnTo>
                  <a:lnTo>
                    <a:pt x="8"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0" name="Freeform 134"/>
            <p:cNvSpPr>
              <a:spLocks/>
            </p:cNvSpPr>
            <p:nvPr/>
          </p:nvSpPr>
          <p:spPr bwMode="auto">
            <a:xfrm>
              <a:off x="1351" y="2549"/>
              <a:ext cx="10" cy="13"/>
            </a:xfrm>
            <a:custGeom>
              <a:avLst/>
              <a:gdLst>
                <a:gd name="T0" fmla="*/ 1 w 10"/>
                <a:gd name="T1" fmla="*/ 8 h 13"/>
                <a:gd name="T2" fmla="*/ 0 w 10"/>
                <a:gd name="T3" fmla="*/ 8 h 13"/>
                <a:gd name="T4" fmla="*/ 0 w 10"/>
                <a:gd name="T5" fmla="*/ 9 h 13"/>
                <a:gd name="T6" fmla="*/ 0 w 10"/>
                <a:gd name="T7" fmla="*/ 9 h 13"/>
                <a:gd name="T8" fmla="*/ 0 w 10"/>
                <a:gd name="T9" fmla="*/ 10 h 13"/>
                <a:gd name="T10" fmla="*/ 0 w 10"/>
                <a:gd name="T11" fmla="*/ 11 h 13"/>
                <a:gd name="T12" fmla="*/ 1 w 10"/>
                <a:gd name="T13" fmla="*/ 11 h 13"/>
                <a:gd name="T14" fmla="*/ 1 w 10"/>
                <a:gd name="T15" fmla="*/ 11 h 13"/>
                <a:gd name="T16" fmla="*/ 2 w 10"/>
                <a:gd name="T17" fmla="*/ 11 h 13"/>
                <a:gd name="T18" fmla="*/ 2 w 10"/>
                <a:gd name="T19" fmla="*/ 11 h 13"/>
                <a:gd name="T20" fmla="*/ 3 w 10"/>
                <a:gd name="T21" fmla="*/ 12 h 13"/>
                <a:gd name="T22" fmla="*/ 4 w 10"/>
                <a:gd name="T23" fmla="*/ 11 h 13"/>
                <a:gd name="T24" fmla="*/ 4 w 10"/>
                <a:gd name="T25" fmla="*/ 11 h 13"/>
                <a:gd name="T26" fmla="*/ 5 w 10"/>
                <a:gd name="T27" fmla="*/ 11 h 13"/>
                <a:gd name="T28" fmla="*/ 5 w 10"/>
                <a:gd name="T29" fmla="*/ 11 h 13"/>
                <a:gd name="T30" fmla="*/ 6 w 10"/>
                <a:gd name="T31" fmla="*/ 10 h 13"/>
                <a:gd name="T32" fmla="*/ 7 w 10"/>
                <a:gd name="T33" fmla="*/ 10 h 13"/>
                <a:gd name="T34" fmla="*/ 7 w 10"/>
                <a:gd name="T35" fmla="*/ 9 h 13"/>
                <a:gd name="T36" fmla="*/ 7 w 10"/>
                <a:gd name="T37" fmla="*/ 9 h 13"/>
                <a:gd name="T38" fmla="*/ 8 w 10"/>
                <a:gd name="T39" fmla="*/ 8 h 13"/>
                <a:gd name="T40" fmla="*/ 8 w 10"/>
                <a:gd name="T41" fmla="*/ 7 h 13"/>
                <a:gd name="T42" fmla="*/ 8 w 10"/>
                <a:gd name="T43" fmla="*/ 7 h 13"/>
                <a:gd name="T44" fmla="*/ 8 w 10"/>
                <a:gd name="T45" fmla="*/ 6 h 13"/>
                <a:gd name="T46" fmla="*/ 9 w 10"/>
                <a:gd name="T47" fmla="*/ 5 h 13"/>
                <a:gd name="T48" fmla="*/ 9 w 10"/>
                <a:gd name="T49" fmla="*/ 5 h 13"/>
                <a:gd name="T50" fmla="*/ 9 w 10"/>
                <a:gd name="T51" fmla="*/ 4 h 13"/>
                <a:gd name="T52" fmla="*/ 9 w 10"/>
                <a:gd name="T53" fmla="*/ 3 h 13"/>
                <a:gd name="T54" fmla="*/ 8 w 10"/>
                <a:gd name="T55" fmla="*/ 3 h 13"/>
                <a:gd name="T56" fmla="*/ 8 w 10"/>
                <a:gd name="T57" fmla="*/ 2 h 13"/>
                <a:gd name="T58" fmla="*/ 8 w 10"/>
                <a:gd name="T59" fmla="*/ 1 h 13"/>
                <a:gd name="T60" fmla="*/ 7 w 10"/>
                <a:gd name="T61" fmla="*/ 1 h 13"/>
                <a:gd name="T62" fmla="*/ 7 w 10"/>
                <a:gd name="T63" fmla="*/ 1 h 13"/>
                <a:gd name="T64" fmla="*/ 7 w 10"/>
                <a:gd name="T65" fmla="*/ 0 h 13"/>
                <a:gd name="T66" fmla="*/ 6 w 10"/>
                <a:gd name="T67" fmla="*/ 0 h 13"/>
                <a:gd name="T68" fmla="*/ 5 w 10"/>
                <a:gd name="T69" fmla="*/ 0 h 13"/>
                <a:gd name="T70" fmla="*/ 5 w 10"/>
                <a:gd name="T71" fmla="*/ 0 h 13"/>
                <a:gd name="T72" fmla="*/ 5 w 10"/>
                <a:gd name="T73" fmla="*/ 1 h 13"/>
                <a:gd name="T74" fmla="*/ 5 w 10"/>
                <a:gd name="T75" fmla="*/ 1 h 13"/>
                <a:gd name="T76" fmla="*/ 4 w 10"/>
                <a:gd name="T77" fmla="*/ 1 h 13"/>
                <a:gd name="T78" fmla="*/ 1 w 10"/>
                <a:gd name="T7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 h="13">
                  <a:moveTo>
                    <a:pt x="1" y="8"/>
                  </a:moveTo>
                  <a:lnTo>
                    <a:pt x="0" y="8"/>
                  </a:lnTo>
                  <a:lnTo>
                    <a:pt x="0" y="9"/>
                  </a:lnTo>
                  <a:lnTo>
                    <a:pt x="0" y="9"/>
                  </a:lnTo>
                  <a:lnTo>
                    <a:pt x="0" y="10"/>
                  </a:lnTo>
                  <a:lnTo>
                    <a:pt x="0" y="11"/>
                  </a:lnTo>
                  <a:lnTo>
                    <a:pt x="1" y="11"/>
                  </a:lnTo>
                  <a:lnTo>
                    <a:pt x="1" y="11"/>
                  </a:lnTo>
                  <a:lnTo>
                    <a:pt x="2" y="11"/>
                  </a:lnTo>
                  <a:lnTo>
                    <a:pt x="2" y="11"/>
                  </a:lnTo>
                  <a:lnTo>
                    <a:pt x="3" y="12"/>
                  </a:lnTo>
                  <a:lnTo>
                    <a:pt x="4" y="11"/>
                  </a:lnTo>
                  <a:lnTo>
                    <a:pt x="4" y="11"/>
                  </a:lnTo>
                  <a:lnTo>
                    <a:pt x="5" y="11"/>
                  </a:lnTo>
                  <a:lnTo>
                    <a:pt x="5" y="11"/>
                  </a:lnTo>
                  <a:lnTo>
                    <a:pt x="6" y="10"/>
                  </a:lnTo>
                  <a:lnTo>
                    <a:pt x="7" y="10"/>
                  </a:lnTo>
                  <a:lnTo>
                    <a:pt x="7" y="9"/>
                  </a:lnTo>
                  <a:lnTo>
                    <a:pt x="7" y="9"/>
                  </a:lnTo>
                  <a:lnTo>
                    <a:pt x="8" y="8"/>
                  </a:lnTo>
                  <a:lnTo>
                    <a:pt x="8" y="7"/>
                  </a:lnTo>
                  <a:lnTo>
                    <a:pt x="8" y="7"/>
                  </a:lnTo>
                  <a:lnTo>
                    <a:pt x="8" y="6"/>
                  </a:lnTo>
                  <a:lnTo>
                    <a:pt x="9" y="5"/>
                  </a:lnTo>
                  <a:lnTo>
                    <a:pt x="9" y="5"/>
                  </a:lnTo>
                  <a:lnTo>
                    <a:pt x="9" y="4"/>
                  </a:lnTo>
                  <a:lnTo>
                    <a:pt x="9" y="3"/>
                  </a:lnTo>
                  <a:lnTo>
                    <a:pt x="8" y="3"/>
                  </a:lnTo>
                  <a:lnTo>
                    <a:pt x="8" y="2"/>
                  </a:lnTo>
                  <a:lnTo>
                    <a:pt x="8" y="1"/>
                  </a:lnTo>
                  <a:lnTo>
                    <a:pt x="7" y="1"/>
                  </a:lnTo>
                  <a:lnTo>
                    <a:pt x="7" y="1"/>
                  </a:lnTo>
                  <a:lnTo>
                    <a:pt x="7" y="0"/>
                  </a:lnTo>
                  <a:lnTo>
                    <a:pt x="6" y="0"/>
                  </a:lnTo>
                  <a:lnTo>
                    <a:pt x="5" y="0"/>
                  </a:lnTo>
                  <a:lnTo>
                    <a:pt x="5" y="0"/>
                  </a:lnTo>
                  <a:lnTo>
                    <a:pt x="5" y="1"/>
                  </a:lnTo>
                  <a:lnTo>
                    <a:pt x="5" y="1"/>
                  </a:lnTo>
                  <a:lnTo>
                    <a:pt x="4" y="1"/>
                  </a:lnTo>
                  <a:lnTo>
                    <a:pt x="1"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1" name="Freeform 135"/>
            <p:cNvSpPr>
              <a:spLocks/>
            </p:cNvSpPr>
            <p:nvPr/>
          </p:nvSpPr>
          <p:spPr bwMode="auto">
            <a:xfrm>
              <a:off x="1296" y="2494"/>
              <a:ext cx="22" cy="20"/>
            </a:xfrm>
            <a:custGeom>
              <a:avLst/>
              <a:gdLst>
                <a:gd name="T0" fmla="*/ 15 w 22"/>
                <a:gd name="T1" fmla="*/ 3 h 20"/>
                <a:gd name="T2" fmla="*/ 12 w 22"/>
                <a:gd name="T3" fmla="*/ 0 h 20"/>
                <a:gd name="T4" fmla="*/ 12 w 22"/>
                <a:gd name="T5" fmla="*/ 1 h 20"/>
                <a:gd name="T6" fmla="*/ 12 w 22"/>
                <a:gd name="T7" fmla="*/ 2 h 20"/>
                <a:gd name="T8" fmla="*/ 12 w 22"/>
                <a:gd name="T9" fmla="*/ 2 h 20"/>
                <a:gd name="T10" fmla="*/ 12 w 22"/>
                <a:gd name="T11" fmla="*/ 3 h 20"/>
                <a:gd name="T12" fmla="*/ 11 w 22"/>
                <a:gd name="T13" fmla="*/ 3 h 20"/>
                <a:gd name="T14" fmla="*/ 4 w 22"/>
                <a:gd name="T15" fmla="*/ 8 h 20"/>
                <a:gd name="T16" fmla="*/ 3 w 22"/>
                <a:gd name="T17" fmla="*/ 8 h 20"/>
                <a:gd name="T18" fmla="*/ 3 w 22"/>
                <a:gd name="T19" fmla="*/ 8 h 20"/>
                <a:gd name="T20" fmla="*/ 2 w 22"/>
                <a:gd name="T21" fmla="*/ 8 h 20"/>
                <a:gd name="T22" fmla="*/ 2 w 22"/>
                <a:gd name="T23" fmla="*/ 9 h 20"/>
                <a:gd name="T24" fmla="*/ 2 w 22"/>
                <a:gd name="T25" fmla="*/ 9 h 20"/>
                <a:gd name="T26" fmla="*/ 1 w 22"/>
                <a:gd name="T27" fmla="*/ 8 h 20"/>
                <a:gd name="T28" fmla="*/ 1 w 22"/>
                <a:gd name="T29" fmla="*/ 8 h 20"/>
                <a:gd name="T30" fmla="*/ 0 w 22"/>
                <a:gd name="T31" fmla="*/ 8 h 20"/>
                <a:gd name="T32" fmla="*/ 0 w 22"/>
                <a:gd name="T33" fmla="*/ 8 h 20"/>
                <a:gd name="T34" fmla="*/ 2 w 22"/>
                <a:gd name="T35" fmla="*/ 12 h 20"/>
                <a:gd name="T36" fmla="*/ 3 w 22"/>
                <a:gd name="T37" fmla="*/ 12 h 20"/>
                <a:gd name="T38" fmla="*/ 3 w 22"/>
                <a:gd name="T39" fmla="*/ 11 h 20"/>
                <a:gd name="T40" fmla="*/ 2 w 22"/>
                <a:gd name="T41" fmla="*/ 11 h 20"/>
                <a:gd name="T42" fmla="*/ 2 w 22"/>
                <a:gd name="T43" fmla="*/ 11 h 20"/>
                <a:gd name="T44" fmla="*/ 2 w 22"/>
                <a:gd name="T45" fmla="*/ 10 h 20"/>
                <a:gd name="T46" fmla="*/ 3 w 22"/>
                <a:gd name="T47" fmla="*/ 10 h 20"/>
                <a:gd name="T48" fmla="*/ 3 w 22"/>
                <a:gd name="T49" fmla="*/ 9 h 20"/>
                <a:gd name="T50" fmla="*/ 4 w 22"/>
                <a:gd name="T51" fmla="*/ 9 h 20"/>
                <a:gd name="T52" fmla="*/ 5 w 22"/>
                <a:gd name="T53" fmla="*/ 9 h 20"/>
                <a:gd name="T54" fmla="*/ 12 w 22"/>
                <a:gd name="T55" fmla="*/ 4 h 20"/>
                <a:gd name="T56" fmla="*/ 6 w 22"/>
                <a:gd name="T57" fmla="*/ 18 h 20"/>
                <a:gd name="T58" fmla="*/ 6 w 22"/>
                <a:gd name="T59" fmla="*/ 19 h 20"/>
                <a:gd name="T60" fmla="*/ 17 w 22"/>
                <a:gd name="T61" fmla="*/ 13 h 20"/>
                <a:gd name="T62" fmla="*/ 17 w 22"/>
                <a:gd name="T63" fmla="*/ 12 h 20"/>
                <a:gd name="T64" fmla="*/ 18 w 22"/>
                <a:gd name="T65" fmla="*/ 12 h 20"/>
                <a:gd name="T66" fmla="*/ 19 w 22"/>
                <a:gd name="T67" fmla="*/ 12 h 20"/>
                <a:gd name="T68" fmla="*/ 19 w 22"/>
                <a:gd name="T69" fmla="*/ 11 h 20"/>
                <a:gd name="T70" fmla="*/ 19 w 22"/>
                <a:gd name="T71" fmla="*/ 11 h 20"/>
                <a:gd name="T72" fmla="*/ 20 w 22"/>
                <a:gd name="T73" fmla="*/ 12 h 20"/>
                <a:gd name="T74" fmla="*/ 21 w 22"/>
                <a:gd name="T75" fmla="*/ 13 h 20"/>
                <a:gd name="T76" fmla="*/ 21 w 22"/>
                <a:gd name="T77" fmla="*/ 12 h 20"/>
                <a:gd name="T78" fmla="*/ 19 w 22"/>
                <a:gd name="T79" fmla="*/ 8 h 20"/>
                <a:gd name="T80" fmla="*/ 18 w 22"/>
                <a:gd name="T81" fmla="*/ 9 h 20"/>
                <a:gd name="T82" fmla="*/ 18 w 22"/>
                <a:gd name="T83" fmla="*/ 10 h 20"/>
                <a:gd name="T84" fmla="*/ 18 w 22"/>
                <a:gd name="T85" fmla="*/ 11 h 20"/>
                <a:gd name="T86" fmla="*/ 17 w 22"/>
                <a:gd name="T87" fmla="*/ 11 h 20"/>
                <a:gd name="T88" fmla="*/ 17 w 22"/>
                <a:gd name="T89" fmla="*/ 11 h 20"/>
                <a:gd name="T90" fmla="*/ 16 w 22"/>
                <a:gd name="T91" fmla="*/ 11 h 20"/>
                <a:gd name="T92" fmla="*/ 9 w 22"/>
                <a:gd name="T93" fmla="*/ 16 h 20"/>
                <a:gd name="T94" fmla="*/ 15 w 22"/>
                <a:gd name="T9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 h="20">
                  <a:moveTo>
                    <a:pt x="15" y="3"/>
                  </a:moveTo>
                  <a:lnTo>
                    <a:pt x="12" y="0"/>
                  </a:lnTo>
                  <a:lnTo>
                    <a:pt x="12" y="1"/>
                  </a:lnTo>
                  <a:lnTo>
                    <a:pt x="12" y="2"/>
                  </a:lnTo>
                  <a:lnTo>
                    <a:pt x="12" y="2"/>
                  </a:lnTo>
                  <a:lnTo>
                    <a:pt x="12" y="3"/>
                  </a:lnTo>
                  <a:lnTo>
                    <a:pt x="11" y="3"/>
                  </a:lnTo>
                  <a:lnTo>
                    <a:pt x="4" y="8"/>
                  </a:lnTo>
                  <a:lnTo>
                    <a:pt x="3" y="8"/>
                  </a:lnTo>
                  <a:lnTo>
                    <a:pt x="3" y="8"/>
                  </a:lnTo>
                  <a:lnTo>
                    <a:pt x="2" y="8"/>
                  </a:lnTo>
                  <a:lnTo>
                    <a:pt x="2" y="9"/>
                  </a:lnTo>
                  <a:lnTo>
                    <a:pt x="2" y="9"/>
                  </a:lnTo>
                  <a:lnTo>
                    <a:pt x="1" y="8"/>
                  </a:lnTo>
                  <a:lnTo>
                    <a:pt x="1" y="8"/>
                  </a:lnTo>
                  <a:lnTo>
                    <a:pt x="0" y="8"/>
                  </a:lnTo>
                  <a:lnTo>
                    <a:pt x="0" y="8"/>
                  </a:lnTo>
                  <a:lnTo>
                    <a:pt x="2" y="12"/>
                  </a:lnTo>
                  <a:lnTo>
                    <a:pt x="3" y="12"/>
                  </a:lnTo>
                  <a:lnTo>
                    <a:pt x="3" y="11"/>
                  </a:lnTo>
                  <a:lnTo>
                    <a:pt x="2" y="11"/>
                  </a:lnTo>
                  <a:lnTo>
                    <a:pt x="2" y="11"/>
                  </a:lnTo>
                  <a:lnTo>
                    <a:pt x="2" y="10"/>
                  </a:lnTo>
                  <a:lnTo>
                    <a:pt x="3" y="10"/>
                  </a:lnTo>
                  <a:lnTo>
                    <a:pt x="3" y="9"/>
                  </a:lnTo>
                  <a:lnTo>
                    <a:pt x="4" y="9"/>
                  </a:lnTo>
                  <a:lnTo>
                    <a:pt x="5" y="9"/>
                  </a:lnTo>
                  <a:lnTo>
                    <a:pt x="12" y="4"/>
                  </a:lnTo>
                  <a:lnTo>
                    <a:pt x="6" y="18"/>
                  </a:lnTo>
                  <a:lnTo>
                    <a:pt x="6" y="19"/>
                  </a:lnTo>
                  <a:lnTo>
                    <a:pt x="17" y="13"/>
                  </a:lnTo>
                  <a:lnTo>
                    <a:pt x="17" y="12"/>
                  </a:lnTo>
                  <a:lnTo>
                    <a:pt x="18" y="12"/>
                  </a:lnTo>
                  <a:lnTo>
                    <a:pt x="19" y="12"/>
                  </a:lnTo>
                  <a:lnTo>
                    <a:pt x="19" y="11"/>
                  </a:lnTo>
                  <a:lnTo>
                    <a:pt x="19" y="11"/>
                  </a:lnTo>
                  <a:lnTo>
                    <a:pt x="20" y="12"/>
                  </a:lnTo>
                  <a:lnTo>
                    <a:pt x="21" y="13"/>
                  </a:lnTo>
                  <a:lnTo>
                    <a:pt x="21" y="12"/>
                  </a:lnTo>
                  <a:lnTo>
                    <a:pt x="19" y="8"/>
                  </a:lnTo>
                  <a:lnTo>
                    <a:pt x="18" y="9"/>
                  </a:lnTo>
                  <a:lnTo>
                    <a:pt x="18" y="10"/>
                  </a:lnTo>
                  <a:lnTo>
                    <a:pt x="18" y="11"/>
                  </a:lnTo>
                  <a:lnTo>
                    <a:pt x="17" y="11"/>
                  </a:lnTo>
                  <a:lnTo>
                    <a:pt x="17" y="11"/>
                  </a:lnTo>
                  <a:lnTo>
                    <a:pt x="16" y="11"/>
                  </a:lnTo>
                  <a:lnTo>
                    <a:pt x="9" y="16"/>
                  </a:lnTo>
                  <a:lnTo>
                    <a:pt x="1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2" name="Freeform 136"/>
            <p:cNvSpPr>
              <a:spLocks/>
            </p:cNvSpPr>
            <p:nvPr/>
          </p:nvSpPr>
          <p:spPr bwMode="auto">
            <a:xfrm>
              <a:off x="1319" y="2521"/>
              <a:ext cx="18" cy="17"/>
            </a:xfrm>
            <a:custGeom>
              <a:avLst/>
              <a:gdLst>
                <a:gd name="T0" fmla="*/ 12 w 18"/>
                <a:gd name="T1" fmla="*/ 7 h 17"/>
                <a:gd name="T2" fmla="*/ 12 w 18"/>
                <a:gd name="T3" fmla="*/ 7 h 17"/>
                <a:gd name="T4" fmla="*/ 13 w 18"/>
                <a:gd name="T5" fmla="*/ 6 h 17"/>
                <a:gd name="T6" fmla="*/ 13 w 18"/>
                <a:gd name="T7" fmla="*/ 6 h 17"/>
                <a:gd name="T8" fmla="*/ 14 w 18"/>
                <a:gd name="T9" fmla="*/ 6 h 17"/>
                <a:gd name="T10" fmla="*/ 15 w 18"/>
                <a:gd name="T11" fmla="*/ 7 h 17"/>
                <a:gd name="T12" fmla="*/ 15 w 18"/>
                <a:gd name="T13" fmla="*/ 7 h 17"/>
                <a:gd name="T14" fmla="*/ 16 w 18"/>
                <a:gd name="T15" fmla="*/ 8 h 17"/>
                <a:gd name="T16" fmla="*/ 16 w 18"/>
                <a:gd name="T17" fmla="*/ 9 h 17"/>
                <a:gd name="T18" fmla="*/ 16 w 18"/>
                <a:gd name="T19" fmla="*/ 9 h 17"/>
                <a:gd name="T20" fmla="*/ 16 w 18"/>
                <a:gd name="T21" fmla="*/ 10 h 17"/>
                <a:gd name="T22" fmla="*/ 16 w 18"/>
                <a:gd name="T23" fmla="*/ 11 h 17"/>
                <a:gd name="T24" fmla="*/ 15 w 18"/>
                <a:gd name="T25" fmla="*/ 11 h 17"/>
                <a:gd name="T26" fmla="*/ 15 w 18"/>
                <a:gd name="T27" fmla="*/ 12 h 17"/>
                <a:gd name="T28" fmla="*/ 16 w 18"/>
                <a:gd name="T29" fmla="*/ 12 h 17"/>
                <a:gd name="T30" fmla="*/ 17 w 18"/>
                <a:gd name="T31" fmla="*/ 8 h 17"/>
                <a:gd name="T32" fmla="*/ 9 w 18"/>
                <a:gd name="T33" fmla="*/ 0 h 17"/>
                <a:gd name="T34" fmla="*/ 5 w 18"/>
                <a:gd name="T35" fmla="*/ 1 h 17"/>
                <a:gd name="T36" fmla="*/ 5 w 18"/>
                <a:gd name="T37" fmla="*/ 2 h 17"/>
                <a:gd name="T38" fmla="*/ 6 w 18"/>
                <a:gd name="T39" fmla="*/ 2 h 17"/>
                <a:gd name="T40" fmla="*/ 6 w 18"/>
                <a:gd name="T41" fmla="*/ 1 h 17"/>
                <a:gd name="T42" fmla="*/ 7 w 18"/>
                <a:gd name="T43" fmla="*/ 1 h 17"/>
                <a:gd name="T44" fmla="*/ 7 w 18"/>
                <a:gd name="T45" fmla="*/ 1 h 17"/>
                <a:gd name="T46" fmla="*/ 8 w 18"/>
                <a:gd name="T47" fmla="*/ 1 h 17"/>
                <a:gd name="T48" fmla="*/ 9 w 18"/>
                <a:gd name="T49" fmla="*/ 1 h 17"/>
                <a:gd name="T50" fmla="*/ 10 w 18"/>
                <a:gd name="T51" fmla="*/ 2 h 17"/>
                <a:gd name="T52" fmla="*/ 10 w 18"/>
                <a:gd name="T53" fmla="*/ 2 h 17"/>
                <a:gd name="T54" fmla="*/ 11 w 18"/>
                <a:gd name="T55" fmla="*/ 3 h 17"/>
                <a:gd name="T56" fmla="*/ 12 w 18"/>
                <a:gd name="T57" fmla="*/ 3 h 17"/>
                <a:gd name="T58" fmla="*/ 12 w 18"/>
                <a:gd name="T59" fmla="*/ 4 h 17"/>
                <a:gd name="T60" fmla="*/ 12 w 18"/>
                <a:gd name="T61" fmla="*/ 4 h 17"/>
                <a:gd name="T62" fmla="*/ 11 w 18"/>
                <a:gd name="T63" fmla="*/ 4 h 17"/>
                <a:gd name="T64" fmla="*/ 11 w 18"/>
                <a:gd name="T65" fmla="*/ 5 h 17"/>
                <a:gd name="T66" fmla="*/ 10 w 18"/>
                <a:gd name="T67" fmla="*/ 5 h 17"/>
                <a:gd name="T68" fmla="*/ 4 w 18"/>
                <a:gd name="T69" fmla="*/ 11 h 17"/>
                <a:gd name="T70" fmla="*/ 4 w 18"/>
                <a:gd name="T71" fmla="*/ 11 h 17"/>
                <a:gd name="T72" fmla="*/ 4 w 18"/>
                <a:gd name="T73" fmla="*/ 12 h 17"/>
                <a:gd name="T74" fmla="*/ 3 w 18"/>
                <a:gd name="T75" fmla="*/ 12 h 17"/>
                <a:gd name="T76" fmla="*/ 3 w 18"/>
                <a:gd name="T77" fmla="*/ 12 h 17"/>
                <a:gd name="T78" fmla="*/ 2 w 18"/>
                <a:gd name="T79" fmla="*/ 12 h 17"/>
                <a:gd name="T80" fmla="*/ 1 w 18"/>
                <a:gd name="T81" fmla="*/ 12 h 17"/>
                <a:gd name="T82" fmla="*/ 1 w 18"/>
                <a:gd name="T83" fmla="*/ 12 h 17"/>
                <a:gd name="T84" fmla="*/ 0 w 18"/>
                <a:gd name="T85" fmla="*/ 12 h 17"/>
                <a:gd name="T86" fmla="*/ 4 w 18"/>
                <a:gd name="T87" fmla="*/ 16 h 17"/>
                <a:gd name="T88" fmla="*/ 5 w 18"/>
                <a:gd name="T89" fmla="*/ 16 h 17"/>
                <a:gd name="T90" fmla="*/ 4 w 18"/>
                <a:gd name="T91" fmla="*/ 16 h 17"/>
                <a:gd name="T92" fmla="*/ 4 w 18"/>
                <a:gd name="T93" fmla="*/ 15 h 17"/>
                <a:gd name="T94" fmla="*/ 4 w 18"/>
                <a:gd name="T95" fmla="*/ 15 h 17"/>
                <a:gd name="T96" fmla="*/ 4 w 18"/>
                <a:gd name="T97" fmla="*/ 14 h 17"/>
                <a:gd name="T98" fmla="*/ 4 w 18"/>
                <a:gd name="T99" fmla="*/ 13 h 17"/>
                <a:gd name="T100" fmla="*/ 5 w 18"/>
                <a:gd name="T101" fmla="*/ 13 h 17"/>
                <a:gd name="T102" fmla="*/ 5 w 18"/>
                <a:gd name="T103" fmla="*/ 12 h 17"/>
                <a:gd name="T104" fmla="*/ 12 w 18"/>
                <a:gd name="T105"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17">
                  <a:moveTo>
                    <a:pt x="12" y="7"/>
                  </a:moveTo>
                  <a:lnTo>
                    <a:pt x="12" y="7"/>
                  </a:lnTo>
                  <a:lnTo>
                    <a:pt x="13" y="6"/>
                  </a:lnTo>
                  <a:lnTo>
                    <a:pt x="13" y="6"/>
                  </a:lnTo>
                  <a:lnTo>
                    <a:pt x="14" y="6"/>
                  </a:lnTo>
                  <a:lnTo>
                    <a:pt x="15" y="7"/>
                  </a:lnTo>
                  <a:lnTo>
                    <a:pt x="15" y="7"/>
                  </a:lnTo>
                  <a:lnTo>
                    <a:pt x="16" y="8"/>
                  </a:lnTo>
                  <a:lnTo>
                    <a:pt x="16" y="9"/>
                  </a:lnTo>
                  <a:lnTo>
                    <a:pt x="16" y="9"/>
                  </a:lnTo>
                  <a:lnTo>
                    <a:pt x="16" y="10"/>
                  </a:lnTo>
                  <a:lnTo>
                    <a:pt x="16" y="11"/>
                  </a:lnTo>
                  <a:lnTo>
                    <a:pt x="15" y="11"/>
                  </a:lnTo>
                  <a:lnTo>
                    <a:pt x="15" y="12"/>
                  </a:lnTo>
                  <a:lnTo>
                    <a:pt x="16" y="12"/>
                  </a:lnTo>
                  <a:lnTo>
                    <a:pt x="17" y="8"/>
                  </a:lnTo>
                  <a:lnTo>
                    <a:pt x="9" y="0"/>
                  </a:lnTo>
                  <a:lnTo>
                    <a:pt x="5" y="1"/>
                  </a:lnTo>
                  <a:lnTo>
                    <a:pt x="5" y="2"/>
                  </a:lnTo>
                  <a:lnTo>
                    <a:pt x="6" y="2"/>
                  </a:lnTo>
                  <a:lnTo>
                    <a:pt x="6" y="1"/>
                  </a:lnTo>
                  <a:lnTo>
                    <a:pt x="7" y="1"/>
                  </a:lnTo>
                  <a:lnTo>
                    <a:pt x="7" y="1"/>
                  </a:lnTo>
                  <a:lnTo>
                    <a:pt x="8" y="1"/>
                  </a:lnTo>
                  <a:lnTo>
                    <a:pt x="9" y="1"/>
                  </a:lnTo>
                  <a:lnTo>
                    <a:pt x="10" y="2"/>
                  </a:lnTo>
                  <a:lnTo>
                    <a:pt x="10" y="2"/>
                  </a:lnTo>
                  <a:lnTo>
                    <a:pt x="11" y="3"/>
                  </a:lnTo>
                  <a:lnTo>
                    <a:pt x="12" y="3"/>
                  </a:lnTo>
                  <a:lnTo>
                    <a:pt x="12" y="4"/>
                  </a:lnTo>
                  <a:lnTo>
                    <a:pt x="12" y="4"/>
                  </a:lnTo>
                  <a:lnTo>
                    <a:pt x="11" y="4"/>
                  </a:lnTo>
                  <a:lnTo>
                    <a:pt x="11" y="5"/>
                  </a:lnTo>
                  <a:lnTo>
                    <a:pt x="10" y="5"/>
                  </a:lnTo>
                  <a:lnTo>
                    <a:pt x="4" y="11"/>
                  </a:lnTo>
                  <a:lnTo>
                    <a:pt x="4" y="11"/>
                  </a:lnTo>
                  <a:lnTo>
                    <a:pt x="4" y="12"/>
                  </a:lnTo>
                  <a:lnTo>
                    <a:pt x="3" y="12"/>
                  </a:lnTo>
                  <a:lnTo>
                    <a:pt x="3" y="12"/>
                  </a:lnTo>
                  <a:lnTo>
                    <a:pt x="2" y="12"/>
                  </a:lnTo>
                  <a:lnTo>
                    <a:pt x="1" y="12"/>
                  </a:lnTo>
                  <a:lnTo>
                    <a:pt x="1" y="12"/>
                  </a:lnTo>
                  <a:lnTo>
                    <a:pt x="0" y="12"/>
                  </a:lnTo>
                  <a:lnTo>
                    <a:pt x="4" y="16"/>
                  </a:lnTo>
                  <a:lnTo>
                    <a:pt x="5" y="16"/>
                  </a:lnTo>
                  <a:lnTo>
                    <a:pt x="4" y="16"/>
                  </a:lnTo>
                  <a:lnTo>
                    <a:pt x="4" y="15"/>
                  </a:lnTo>
                  <a:lnTo>
                    <a:pt x="4" y="15"/>
                  </a:lnTo>
                  <a:lnTo>
                    <a:pt x="4" y="14"/>
                  </a:lnTo>
                  <a:lnTo>
                    <a:pt x="4" y="13"/>
                  </a:lnTo>
                  <a:lnTo>
                    <a:pt x="5" y="13"/>
                  </a:lnTo>
                  <a:lnTo>
                    <a:pt x="5" y="12"/>
                  </a:lnTo>
                  <a:lnTo>
                    <a:pt x="12"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3" name="Freeform 137"/>
            <p:cNvSpPr>
              <a:spLocks/>
            </p:cNvSpPr>
            <p:nvPr/>
          </p:nvSpPr>
          <p:spPr bwMode="auto">
            <a:xfrm>
              <a:off x="1288" y="2475"/>
              <a:ext cx="19" cy="17"/>
            </a:xfrm>
            <a:custGeom>
              <a:avLst/>
              <a:gdLst>
                <a:gd name="T0" fmla="*/ 8 w 19"/>
                <a:gd name="T1" fmla="*/ 14 h 17"/>
                <a:gd name="T2" fmla="*/ 7 w 19"/>
                <a:gd name="T3" fmla="*/ 15 h 17"/>
                <a:gd name="T4" fmla="*/ 5 w 19"/>
                <a:gd name="T5" fmla="*/ 15 h 17"/>
                <a:gd name="T6" fmla="*/ 4 w 19"/>
                <a:gd name="T7" fmla="*/ 15 h 17"/>
                <a:gd name="T8" fmla="*/ 3 w 19"/>
                <a:gd name="T9" fmla="*/ 14 h 17"/>
                <a:gd name="T10" fmla="*/ 2 w 19"/>
                <a:gd name="T11" fmla="*/ 13 h 17"/>
                <a:gd name="T12" fmla="*/ 2 w 19"/>
                <a:gd name="T13" fmla="*/ 12 h 17"/>
                <a:gd name="T14" fmla="*/ 2 w 19"/>
                <a:gd name="T15" fmla="*/ 11 h 17"/>
                <a:gd name="T16" fmla="*/ 2 w 19"/>
                <a:gd name="T17" fmla="*/ 9 h 17"/>
                <a:gd name="T18" fmla="*/ 2 w 19"/>
                <a:gd name="T19" fmla="*/ 9 h 17"/>
                <a:gd name="T20" fmla="*/ 3 w 19"/>
                <a:gd name="T21" fmla="*/ 8 h 17"/>
                <a:gd name="T22" fmla="*/ 5 w 19"/>
                <a:gd name="T23" fmla="*/ 8 h 17"/>
                <a:gd name="T24" fmla="*/ 5 w 19"/>
                <a:gd name="T25" fmla="*/ 7 h 17"/>
                <a:gd name="T26" fmla="*/ 11 w 19"/>
                <a:gd name="T27" fmla="*/ 4 h 17"/>
                <a:gd name="T28" fmla="*/ 12 w 19"/>
                <a:gd name="T29" fmla="*/ 4 h 17"/>
                <a:gd name="T30" fmla="*/ 14 w 19"/>
                <a:gd name="T31" fmla="*/ 4 h 17"/>
                <a:gd name="T32" fmla="*/ 14 w 19"/>
                <a:gd name="T33" fmla="*/ 5 h 17"/>
                <a:gd name="T34" fmla="*/ 11 w 19"/>
                <a:gd name="T35" fmla="*/ 1 h 17"/>
                <a:gd name="T36" fmla="*/ 11 w 19"/>
                <a:gd name="T37" fmla="*/ 2 h 17"/>
                <a:gd name="T38" fmla="*/ 11 w 19"/>
                <a:gd name="T39" fmla="*/ 3 h 17"/>
                <a:gd name="T40" fmla="*/ 3 w 19"/>
                <a:gd name="T41" fmla="*/ 6 h 17"/>
                <a:gd name="T42" fmla="*/ 2 w 19"/>
                <a:gd name="T43" fmla="*/ 7 h 17"/>
                <a:gd name="T44" fmla="*/ 2 w 19"/>
                <a:gd name="T45" fmla="*/ 7 h 17"/>
                <a:gd name="T46" fmla="*/ 1 w 19"/>
                <a:gd name="T47" fmla="*/ 8 h 17"/>
                <a:gd name="T48" fmla="*/ 0 w 19"/>
                <a:gd name="T49" fmla="*/ 9 h 17"/>
                <a:gd name="T50" fmla="*/ 1 w 19"/>
                <a:gd name="T51" fmla="*/ 11 h 17"/>
                <a:gd name="T52" fmla="*/ 1 w 19"/>
                <a:gd name="T53" fmla="*/ 12 h 17"/>
                <a:gd name="T54" fmla="*/ 2 w 19"/>
                <a:gd name="T55" fmla="*/ 14 h 17"/>
                <a:gd name="T56" fmla="*/ 2 w 19"/>
                <a:gd name="T57" fmla="*/ 15 h 17"/>
                <a:gd name="T58" fmla="*/ 3 w 19"/>
                <a:gd name="T59" fmla="*/ 15 h 17"/>
                <a:gd name="T60" fmla="*/ 5 w 19"/>
                <a:gd name="T61" fmla="*/ 16 h 17"/>
                <a:gd name="T62" fmla="*/ 6 w 19"/>
                <a:gd name="T63" fmla="*/ 16 h 17"/>
                <a:gd name="T64" fmla="*/ 8 w 19"/>
                <a:gd name="T65" fmla="*/ 15 h 17"/>
                <a:gd name="T66" fmla="*/ 14 w 19"/>
                <a:gd name="T67" fmla="*/ 12 h 17"/>
                <a:gd name="T68" fmla="*/ 16 w 19"/>
                <a:gd name="T69" fmla="*/ 12 h 17"/>
                <a:gd name="T70" fmla="*/ 17 w 19"/>
                <a:gd name="T71" fmla="*/ 12 h 17"/>
                <a:gd name="T72" fmla="*/ 17 w 19"/>
                <a:gd name="T73" fmla="*/ 12 h 17"/>
                <a:gd name="T74" fmla="*/ 18 w 19"/>
                <a:gd name="T75" fmla="*/ 12 h 17"/>
                <a:gd name="T76" fmla="*/ 16 w 19"/>
                <a:gd name="T77" fmla="*/ 9 h 17"/>
                <a:gd name="T78" fmla="*/ 16 w 19"/>
                <a:gd name="T79" fmla="*/ 10 h 17"/>
                <a:gd name="T80" fmla="*/ 14 w 19"/>
                <a:gd name="T81" fmla="*/ 11 h 17"/>
                <a:gd name="T82" fmla="*/ 8 w 19"/>
                <a:gd name="T8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 h="17">
                  <a:moveTo>
                    <a:pt x="8" y="14"/>
                  </a:moveTo>
                  <a:lnTo>
                    <a:pt x="8" y="14"/>
                  </a:lnTo>
                  <a:lnTo>
                    <a:pt x="8" y="15"/>
                  </a:lnTo>
                  <a:lnTo>
                    <a:pt x="7" y="15"/>
                  </a:lnTo>
                  <a:lnTo>
                    <a:pt x="6" y="15"/>
                  </a:lnTo>
                  <a:lnTo>
                    <a:pt x="5" y="15"/>
                  </a:lnTo>
                  <a:lnTo>
                    <a:pt x="5" y="15"/>
                  </a:lnTo>
                  <a:lnTo>
                    <a:pt x="4" y="15"/>
                  </a:lnTo>
                  <a:lnTo>
                    <a:pt x="3" y="15"/>
                  </a:lnTo>
                  <a:lnTo>
                    <a:pt x="3" y="14"/>
                  </a:lnTo>
                  <a:lnTo>
                    <a:pt x="2" y="14"/>
                  </a:lnTo>
                  <a:lnTo>
                    <a:pt x="2" y="13"/>
                  </a:lnTo>
                  <a:lnTo>
                    <a:pt x="2" y="12"/>
                  </a:lnTo>
                  <a:lnTo>
                    <a:pt x="2" y="12"/>
                  </a:lnTo>
                  <a:lnTo>
                    <a:pt x="2" y="12"/>
                  </a:lnTo>
                  <a:lnTo>
                    <a:pt x="2" y="11"/>
                  </a:lnTo>
                  <a:lnTo>
                    <a:pt x="2" y="10"/>
                  </a:lnTo>
                  <a:lnTo>
                    <a:pt x="2" y="9"/>
                  </a:lnTo>
                  <a:lnTo>
                    <a:pt x="2" y="9"/>
                  </a:lnTo>
                  <a:lnTo>
                    <a:pt x="2" y="9"/>
                  </a:lnTo>
                  <a:lnTo>
                    <a:pt x="3" y="9"/>
                  </a:lnTo>
                  <a:lnTo>
                    <a:pt x="3" y="8"/>
                  </a:lnTo>
                  <a:lnTo>
                    <a:pt x="4" y="8"/>
                  </a:lnTo>
                  <a:lnTo>
                    <a:pt x="5" y="8"/>
                  </a:lnTo>
                  <a:lnTo>
                    <a:pt x="5" y="7"/>
                  </a:lnTo>
                  <a:lnTo>
                    <a:pt x="5" y="7"/>
                  </a:lnTo>
                  <a:lnTo>
                    <a:pt x="11" y="5"/>
                  </a:lnTo>
                  <a:lnTo>
                    <a:pt x="11" y="4"/>
                  </a:lnTo>
                  <a:lnTo>
                    <a:pt x="11" y="4"/>
                  </a:lnTo>
                  <a:lnTo>
                    <a:pt x="12" y="4"/>
                  </a:lnTo>
                  <a:lnTo>
                    <a:pt x="13" y="4"/>
                  </a:lnTo>
                  <a:lnTo>
                    <a:pt x="14" y="4"/>
                  </a:lnTo>
                  <a:lnTo>
                    <a:pt x="14" y="5"/>
                  </a:lnTo>
                  <a:lnTo>
                    <a:pt x="14" y="5"/>
                  </a:lnTo>
                  <a:lnTo>
                    <a:pt x="12" y="0"/>
                  </a:lnTo>
                  <a:lnTo>
                    <a:pt x="11" y="1"/>
                  </a:lnTo>
                  <a:lnTo>
                    <a:pt x="11" y="1"/>
                  </a:lnTo>
                  <a:lnTo>
                    <a:pt x="11" y="2"/>
                  </a:lnTo>
                  <a:lnTo>
                    <a:pt x="11" y="2"/>
                  </a:lnTo>
                  <a:lnTo>
                    <a:pt x="11" y="3"/>
                  </a:lnTo>
                  <a:lnTo>
                    <a:pt x="10" y="3"/>
                  </a:lnTo>
                  <a:lnTo>
                    <a:pt x="3" y="6"/>
                  </a:lnTo>
                  <a:lnTo>
                    <a:pt x="2" y="6"/>
                  </a:lnTo>
                  <a:lnTo>
                    <a:pt x="2" y="7"/>
                  </a:lnTo>
                  <a:lnTo>
                    <a:pt x="2" y="7"/>
                  </a:lnTo>
                  <a:lnTo>
                    <a:pt x="2" y="7"/>
                  </a:lnTo>
                  <a:lnTo>
                    <a:pt x="1" y="7"/>
                  </a:lnTo>
                  <a:lnTo>
                    <a:pt x="1" y="8"/>
                  </a:lnTo>
                  <a:lnTo>
                    <a:pt x="1" y="9"/>
                  </a:lnTo>
                  <a:lnTo>
                    <a:pt x="0" y="9"/>
                  </a:lnTo>
                  <a:lnTo>
                    <a:pt x="0" y="10"/>
                  </a:lnTo>
                  <a:lnTo>
                    <a:pt x="1" y="11"/>
                  </a:lnTo>
                  <a:lnTo>
                    <a:pt x="1" y="12"/>
                  </a:lnTo>
                  <a:lnTo>
                    <a:pt x="1" y="12"/>
                  </a:lnTo>
                  <a:lnTo>
                    <a:pt x="2" y="13"/>
                  </a:lnTo>
                  <a:lnTo>
                    <a:pt x="2" y="14"/>
                  </a:lnTo>
                  <a:lnTo>
                    <a:pt x="2" y="15"/>
                  </a:lnTo>
                  <a:lnTo>
                    <a:pt x="2" y="15"/>
                  </a:lnTo>
                  <a:lnTo>
                    <a:pt x="2" y="15"/>
                  </a:lnTo>
                  <a:lnTo>
                    <a:pt x="3" y="15"/>
                  </a:lnTo>
                  <a:lnTo>
                    <a:pt x="4" y="15"/>
                  </a:lnTo>
                  <a:lnTo>
                    <a:pt x="5" y="16"/>
                  </a:lnTo>
                  <a:lnTo>
                    <a:pt x="5" y="16"/>
                  </a:lnTo>
                  <a:lnTo>
                    <a:pt x="6" y="16"/>
                  </a:lnTo>
                  <a:lnTo>
                    <a:pt x="7" y="16"/>
                  </a:lnTo>
                  <a:lnTo>
                    <a:pt x="8" y="15"/>
                  </a:lnTo>
                  <a:lnTo>
                    <a:pt x="8" y="15"/>
                  </a:lnTo>
                  <a:lnTo>
                    <a:pt x="14" y="12"/>
                  </a:lnTo>
                  <a:lnTo>
                    <a:pt x="15" y="12"/>
                  </a:lnTo>
                  <a:lnTo>
                    <a:pt x="16" y="12"/>
                  </a:lnTo>
                  <a:lnTo>
                    <a:pt x="16" y="12"/>
                  </a:lnTo>
                  <a:lnTo>
                    <a:pt x="17" y="12"/>
                  </a:lnTo>
                  <a:lnTo>
                    <a:pt x="17" y="12"/>
                  </a:lnTo>
                  <a:lnTo>
                    <a:pt x="17" y="12"/>
                  </a:lnTo>
                  <a:lnTo>
                    <a:pt x="17" y="13"/>
                  </a:lnTo>
                  <a:lnTo>
                    <a:pt x="18" y="12"/>
                  </a:lnTo>
                  <a:lnTo>
                    <a:pt x="17" y="9"/>
                  </a:lnTo>
                  <a:lnTo>
                    <a:pt x="16" y="9"/>
                  </a:lnTo>
                  <a:lnTo>
                    <a:pt x="16" y="9"/>
                  </a:lnTo>
                  <a:lnTo>
                    <a:pt x="16" y="10"/>
                  </a:lnTo>
                  <a:lnTo>
                    <a:pt x="15" y="11"/>
                  </a:lnTo>
                  <a:lnTo>
                    <a:pt x="14" y="11"/>
                  </a:lnTo>
                  <a:lnTo>
                    <a:pt x="14" y="12"/>
                  </a:lnTo>
                  <a:lnTo>
                    <a:pt x="8"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4" name="Freeform 138"/>
            <p:cNvSpPr>
              <a:spLocks/>
            </p:cNvSpPr>
            <p:nvPr/>
          </p:nvSpPr>
          <p:spPr bwMode="auto">
            <a:xfrm>
              <a:off x="1331" y="2534"/>
              <a:ext cx="19" cy="20"/>
            </a:xfrm>
            <a:custGeom>
              <a:avLst/>
              <a:gdLst>
                <a:gd name="T0" fmla="*/ 13 w 19"/>
                <a:gd name="T1" fmla="*/ 9 h 20"/>
                <a:gd name="T2" fmla="*/ 12 w 19"/>
                <a:gd name="T3" fmla="*/ 10 h 20"/>
                <a:gd name="T4" fmla="*/ 11 w 19"/>
                <a:gd name="T5" fmla="*/ 10 h 20"/>
                <a:gd name="T6" fmla="*/ 10 w 19"/>
                <a:gd name="T7" fmla="*/ 9 h 20"/>
                <a:gd name="T8" fmla="*/ 9 w 19"/>
                <a:gd name="T9" fmla="*/ 8 h 20"/>
                <a:gd name="T10" fmla="*/ 8 w 19"/>
                <a:gd name="T11" fmla="*/ 8 h 20"/>
                <a:gd name="T12" fmla="*/ 11 w 19"/>
                <a:gd name="T13" fmla="*/ 5 h 20"/>
                <a:gd name="T14" fmla="*/ 12 w 19"/>
                <a:gd name="T15" fmla="*/ 4 h 20"/>
                <a:gd name="T16" fmla="*/ 14 w 19"/>
                <a:gd name="T17" fmla="*/ 4 h 20"/>
                <a:gd name="T18" fmla="*/ 15 w 19"/>
                <a:gd name="T19" fmla="*/ 5 h 20"/>
                <a:gd name="T20" fmla="*/ 16 w 19"/>
                <a:gd name="T21" fmla="*/ 6 h 20"/>
                <a:gd name="T22" fmla="*/ 16 w 19"/>
                <a:gd name="T23" fmla="*/ 8 h 20"/>
                <a:gd name="T24" fmla="*/ 16 w 19"/>
                <a:gd name="T25" fmla="*/ 9 h 20"/>
                <a:gd name="T26" fmla="*/ 16 w 19"/>
                <a:gd name="T27" fmla="*/ 11 h 20"/>
                <a:gd name="T28" fmla="*/ 18 w 19"/>
                <a:gd name="T29" fmla="*/ 7 h 20"/>
                <a:gd name="T30" fmla="*/ 9 w 19"/>
                <a:gd name="T31" fmla="*/ 1 h 20"/>
                <a:gd name="T32" fmla="*/ 10 w 19"/>
                <a:gd name="T33" fmla="*/ 2 h 20"/>
                <a:gd name="T34" fmla="*/ 10 w 19"/>
                <a:gd name="T35" fmla="*/ 3 h 20"/>
                <a:gd name="T36" fmla="*/ 9 w 19"/>
                <a:gd name="T37" fmla="*/ 4 h 20"/>
                <a:gd name="T38" fmla="*/ 3 w 19"/>
                <a:gd name="T39" fmla="*/ 11 h 20"/>
                <a:gd name="T40" fmla="*/ 2 w 19"/>
                <a:gd name="T41" fmla="*/ 11 h 20"/>
                <a:gd name="T42" fmla="*/ 1 w 19"/>
                <a:gd name="T43" fmla="*/ 11 h 20"/>
                <a:gd name="T44" fmla="*/ 0 w 19"/>
                <a:gd name="T45" fmla="*/ 11 h 20"/>
                <a:gd name="T46" fmla="*/ 8 w 19"/>
                <a:gd name="T47" fmla="*/ 19 h 20"/>
                <a:gd name="T48" fmla="*/ 11 w 19"/>
                <a:gd name="T49" fmla="*/ 17 h 20"/>
                <a:gd name="T50" fmla="*/ 10 w 19"/>
                <a:gd name="T51" fmla="*/ 17 h 20"/>
                <a:gd name="T52" fmla="*/ 8 w 19"/>
                <a:gd name="T53" fmla="*/ 17 h 20"/>
                <a:gd name="T54" fmla="*/ 7 w 19"/>
                <a:gd name="T55" fmla="*/ 17 h 20"/>
                <a:gd name="T56" fmla="*/ 5 w 19"/>
                <a:gd name="T57" fmla="*/ 16 h 20"/>
                <a:gd name="T58" fmla="*/ 4 w 19"/>
                <a:gd name="T59" fmla="*/ 15 h 20"/>
                <a:gd name="T60" fmla="*/ 4 w 19"/>
                <a:gd name="T61" fmla="*/ 14 h 20"/>
                <a:gd name="T62" fmla="*/ 3 w 19"/>
                <a:gd name="T63" fmla="*/ 13 h 20"/>
                <a:gd name="T64" fmla="*/ 4 w 19"/>
                <a:gd name="T65" fmla="*/ 12 h 20"/>
                <a:gd name="T66" fmla="*/ 8 w 19"/>
                <a:gd name="T67" fmla="*/ 9 h 20"/>
                <a:gd name="T68" fmla="*/ 9 w 19"/>
                <a:gd name="T69" fmla="*/ 10 h 20"/>
                <a:gd name="T70" fmla="*/ 10 w 19"/>
                <a:gd name="T71" fmla="*/ 11 h 20"/>
                <a:gd name="T72" fmla="*/ 10 w 19"/>
                <a:gd name="T73" fmla="*/ 12 h 20"/>
                <a:gd name="T74" fmla="*/ 10 w 19"/>
                <a:gd name="T7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 h="20">
                  <a:moveTo>
                    <a:pt x="14" y="9"/>
                  </a:moveTo>
                  <a:lnTo>
                    <a:pt x="13" y="9"/>
                  </a:lnTo>
                  <a:lnTo>
                    <a:pt x="12" y="9"/>
                  </a:lnTo>
                  <a:lnTo>
                    <a:pt x="12" y="10"/>
                  </a:lnTo>
                  <a:lnTo>
                    <a:pt x="11" y="10"/>
                  </a:lnTo>
                  <a:lnTo>
                    <a:pt x="11" y="10"/>
                  </a:lnTo>
                  <a:lnTo>
                    <a:pt x="10" y="10"/>
                  </a:lnTo>
                  <a:lnTo>
                    <a:pt x="10" y="9"/>
                  </a:lnTo>
                  <a:lnTo>
                    <a:pt x="9" y="9"/>
                  </a:lnTo>
                  <a:lnTo>
                    <a:pt x="9" y="8"/>
                  </a:lnTo>
                  <a:lnTo>
                    <a:pt x="8" y="8"/>
                  </a:lnTo>
                  <a:lnTo>
                    <a:pt x="8" y="8"/>
                  </a:lnTo>
                  <a:lnTo>
                    <a:pt x="11" y="5"/>
                  </a:lnTo>
                  <a:lnTo>
                    <a:pt x="11" y="5"/>
                  </a:lnTo>
                  <a:lnTo>
                    <a:pt x="11" y="4"/>
                  </a:lnTo>
                  <a:lnTo>
                    <a:pt x="12" y="4"/>
                  </a:lnTo>
                  <a:lnTo>
                    <a:pt x="13" y="4"/>
                  </a:lnTo>
                  <a:lnTo>
                    <a:pt x="14" y="4"/>
                  </a:lnTo>
                  <a:lnTo>
                    <a:pt x="14" y="5"/>
                  </a:lnTo>
                  <a:lnTo>
                    <a:pt x="15" y="5"/>
                  </a:lnTo>
                  <a:lnTo>
                    <a:pt x="15" y="6"/>
                  </a:lnTo>
                  <a:lnTo>
                    <a:pt x="16" y="6"/>
                  </a:lnTo>
                  <a:lnTo>
                    <a:pt x="16" y="7"/>
                  </a:lnTo>
                  <a:lnTo>
                    <a:pt x="16" y="8"/>
                  </a:lnTo>
                  <a:lnTo>
                    <a:pt x="16" y="8"/>
                  </a:lnTo>
                  <a:lnTo>
                    <a:pt x="16" y="9"/>
                  </a:lnTo>
                  <a:lnTo>
                    <a:pt x="16" y="10"/>
                  </a:lnTo>
                  <a:lnTo>
                    <a:pt x="16" y="11"/>
                  </a:lnTo>
                  <a:lnTo>
                    <a:pt x="17" y="11"/>
                  </a:lnTo>
                  <a:lnTo>
                    <a:pt x="18" y="7"/>
                  </a:lnTo>
                  <a:lnTo>
                    <a:pt x="10" y="0"/>
                  </a:lnTo>
                  <a:lnTo>
                    <a:pt x="9" y="1"/>
                  </a:lnTo>
                  <a:lnTo>
                    <a:pt x="10" y="1"/>
                  </a:lnTo>
                  <a:lnTo>
                    <a:pt x="10" y="2"/>
                  </a:lnTo>
                  <a:lnTo>
                    <a:pt x="10" y="2"/>
                  </a:lnTo>
                  <a:lnTo>
                    <a:pt x="10" y="3"/>
                  </a:lnTo>
                  <a:lnTo>
                    <a:pt x="9" y="3"/>
                  </a:lnTo>
                  <a:lnTo>
                    <a:pt x="9" y="4"/>
                  </a:lnTo>
                  <a:lnTo>
                    <a:pt x="8" y="4"/>
                  </a:lnTo>
                  <a:lnTo>
                    <a:pt x="3" y="11"/>
                  </a:lnTo>
                  <a:lnTo>
                    <a:pt x="2" y="11"/>
                  </a:lnTo>
                  <a:lnTo>
                    <a:pt x="2" y="11"/>
                  </a:lnTo>
                  <a:lnTo>
                    <a:pt x="2" y="11"/>
                  </a:lnTo>
                  <a:lnTo>
                    <a:pt x="1" y="11"/>
                  </a:lnTo>
                  <a:lnTo>
                    <a:pt x="0" y="11"/>
                  </a:lnTo>
                  <a:lnTo>
                    <a:pt x="0" y="11"/>
                  </a:lnTo>
                  <a:lnTo>
                    <a:pt x="0" y="11"/>
                  </a:lnTo>
                  <a:lnTo>
                    <a:pt x="8" y="19"/>
                  </a:lnTo>
                  <a:lnTo>
                    <a:pt x="12" y="17"/>
                  </a:lnTo>
                  <a:lnTo>
                    <a:pt x="11" y="17"/>
                  </a:lnTo>
                  <a:lnTo>
                    <a:pt x="11" y="17"/>
                  </a:lnTo>
                  <a:lnTo>
                    <a:pt x="10" y="17"/>
                  </a:lnTo>
                  <a:lnTo>
                    <a:pt x="9" y="17"/>
                  </a:lnTo>
                  <a:lnTo>
                    <a:pt x="8" y="17"/>
                  </a:lnTo>
                  <a:lnTo>
                    <a:pt x="8" y="17"/>
                  </a:lnTo>
                  <a:lnTo>
                    <a:pt x="7" y="17"/>
                  </a:lnTo>
                  <a:lnTo>
                    <a:pt x="6" y="17"/>
                  </a:lnTo>
                  <a:lnTo>
                    <a:pt x="5" y="16"/>
                  </a:lnTo>
                  <a:lnTo>
                    <a:pt x="5" y="15"/>
                  </a:lnTo>
                  <a:lnTo>
                    <a:pt x="4" y="15"/>
                  </a:lnTo>
                  <a:lnTo>
                    <a:pt x="4" y="14"/>
                  </a:lnTo>
                  <a:lnTo>
                    <a:pt x="4" y="14"/>
                  </a:lnTo>
                  <a:lnTo>
                    <a:pt x="3" y="14"/>
                  </a:lnTo>
                  <a:lnTo>
                    <a:pt x="3" y="13"/>
                  </a:lnTo>
                  <a:lnTo>
                    <a:pt x="4" y="13"/>
                  </a:lnTo>
                  <a:lnTo>
                    <a:pt x="4" y="12"/>
                  </a:lnTo>
                  <a:lnTo>
                    <a:pt x="8" y="8"/>
                  </a:lnTo>
                  <a:lnTo>
                    <a:pt x="8" y="9"/>
                  </a:lnTo>
                  <a:lnTo>
                    <a:pt x="9" y="9"/>
                  </a:lnTo>
                  <a:lnTo>
                    <a:pt x="9" y="10"/>
                  </a:lnTo>
                  <a:lnTo>
                    <a:pt x="10" y="10"/>
                  </a:lnTo>
                  <a:lnTo>
                    <a:pt x="10" y="11"/>
                  </a:lnTo>
                  <a:lnTo>
                    <a:pt x="10" y="11"/>
                  </a:lnTo>
                  <a:lnTo>
                    <a:pt x="10" y="12"/>
                  </a:lnTo>
                  <a:lnTo>
                    <a:pt x="9" y="13"/>
                  </a:lnTo>
                  <a:lnTo>
                    <a:pt x="10" y="14"/>
                  </a:lnTo>
                  <a:lnTo>
                    <a:pt x="14"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5" name="Freeform 139"/>
            <p:cNvSpPr>
              <a:spLocks/>
            </p:cNvSpPr>
            <p:nvPr/>
          </p:nvSpPr>
          <p:spPr bwMode="auto">
            <a:xfrm>
              <a:off x="1307" y="2511"/>
              <a:ext cx="16" cy="14"/>
            </a:xfrm>
            <a:custGeom>
              <a:avLst/>
              <a:gdLst>
                <a:gd name="T0" fmla="*/ 11 w 16"/>
                <a:gd name="T1" fmla="*/ 5 h 14"/>
                <a:gd name="T2" fmla="*/ 12 w 16"/>
                <a:gd name="T3" fmla="*/ 5 h 14"/>
                <a:gd name="T4" fmla="*/ 12 w 16"/>
                <a:gd name="T5" fmla="*/ 4 h 14"/>
                <a:gd name="T6" fmla="*/ 13 w 16"/>
                <a:gd name="T7" fmla="*/ 4 h 14"/>
                <a:gd name="T8" fmla="*/ 14 w 16"/>
                <a:gd name="T9" fmla="*/ 4 h 14"/>
                <a:gd name="T10" fmla="*/ 14 w 16"/>
                <a:gd name="T11" fmla="*/ 4 h 14"/>
                <a:gd name="T12" fmla="*/ 14 w 16"/>
                <a:gd name="T13" fmla="*/ 5 h 14"/>
                <a:gd name="T14" fmla="*/ 15 w 16"/>
                <a:gd name="T15" fmla="*/ 5 h 14"/>
                <a:gd name="T16" fmla="*/ 15 w 16"/>
                <a:gd name="T17" fmla="*/ 4 h 14"/>
                <a:gd name="T18" fmla="*/ 12 w 16"/>
                <a:gd name="T19" fmla="*/ 0 h 14"/>
                <a:gd name="T20" fmla="*/ 11 w 16"/>
                <a:gd name="T21" fmla="*/ 0 h 14"/>
                <a:gd name="T22" fmla="*/ 11 w 16"/>
                <a:gd name="T23" fmla="*/ 1 h 14"/>
                <a:gd name="T24" fmla="*/ 12 w 16"/>
                <a:gd name="T25" fmla="*/ 1 h 14"/>
                <a:gd name="T26" fmla="*/ 12 w 16"/>
                <a:gd name="T27" fmla="*/ 1 h 14"/>
                <a:gd name="T28" fmla="*/ 12 w 16"/>
                <a:gd name="T29" fmla="*/ 2 h 14"/>
                <a:gd name="T30" fmla="*/ 11 w 16"/>
                <a:gd name="T31" fmla="*/ 2 h 14"/>
                <a:gd name="T32" fmla="*/ 11 w 16"/>
                <a:gd name="T33" fmla="*/ 3 h 14"/>
                <a:gd name="T34" fmla="*/ 11 w 16"/>
                <a:gd name="T35" fmla="*/ 3 h 14"/>
                <a:gd name="T36" fmla="*/ 11 w 16"/>
                <a:gd name="T37" fmla="*/ 3 h 14"/>
                <a:gd name="T38" fmla="*/ 4 w 16"/>
                <a:gd name="T39" fmla="*/ 8 h 14"/>
                <a:gd name="T40" fmla="*/ 4 w 16"/>
                <a:gd name="T41" fmla="*/ 8 h 14"/>
                <a:gd name="T42" fmla="*/ 4 w 16"/>
                <a:gd name="T43" fmla="*/ 9 h 14"/>
                <a:gd name="T44" fmla="*/ 3 w 16"/>
                <a:gd name="T45" fmla="*/ 9 h 14"/>
                <a:gd name="T46" fmla="*/ 2 w 16"/>
                <a:gd name="T47" fmla="*/ 9 h 14"/>
                <a:gd name="T48" fmla="*/ 1 w 16"/>
                <a:gd name="T49" fmla="*/ 9 h 14"/>
                <a:gd name="T50" fmla="*/ 1 w 16"/>
                <a:gd name="T51" fmla="*/ 8 h 14"/>
                <a:gd name="T52" fmla="*/ 1 w 16"/>
                <a:gd name="T53" fmla="*/ 8 h 14"/>
                <a:gd name="T54" fmla="*/ 0 w 16"/>
                <a:gd name="T55" fmla="*/ 9 h 14"/>
                <a:gd name="T56" fmla="*/ 4 w 16"/>
                <a:gd name="T57" fmla="*/ 13 h 14"/>
                <a:gd name="T58" fmla="*/ 4 w 16"/>
                <a:gd name="T59" fmla="*/ 13 h 14"/>
                <a:gd name="T60" fmla="*/ 4 w 16"/>
                <a:gd name="T61" fmla="*/ 12 h 14"/>
                <a:gd name="T62" fmla="*/ 4 w 16"/>
                <a:gd name="T63" fmla="*/ 12 h 14"/>
                <a:gd name="T64" fmla="*/ 4 w 16"/>
                <a:gd name="T65" fmla="*/ 12 h 14"/>
                <a:gd name="T66" fmla="*/ 4 w 16"/>
                <a:gd name="T67" fmla="*/ 11 h 14"/>
                <a:gd name="T68" fmla="*/ 4 w 16"/>
                <a:gd name="T69" fmla="*/ 11 h 14"/>
                <a:gd name="T70" fmla="*/ 4 w 16"/>
                <a:gd name="T71" fmla="*/ 10 h 14"/>
                <a:gd name="T72" fmla="*/ 5 w 16"/>
                <a:gd name="T73" fmla="*/ 10 h 14"/>
                <a:gd name="T74" fmla="*/ 5 w 16"/>
                <a:gd name="T75" fmla="*/ 10 h 14"/>
                <a:gd name="T76" fmla="*/ 6 w 16"/>
                <a:gd name="T77" fmla="*/ 10 h 14"/>
                <a:gd name="T78" fmla="*/ 11 w 16"/>
                <a:gd name="T7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 h="14">
                  <a:moveTo>
                    <a:pt x="11" y="5"/>
                  </a:moveTo>
                  <a:lnTo>
                    <a:pt x="12" y="5"/>
                  </a:lnTo>
                  <a:lnTo>
                    <a:pt x="12" y="4"/>
                  </a:lnTo>
                  <a:lnTo>
                    <a:pt x="13" y="4"/>
                  </a:lnTo>
                  <a:lnTo>
                    <a:pt x="14" y="4"/>
                  </a:lnTo>
                  <a:lnTo>
                    <a:pt x="14" y="4"/>
                  </a:lnTo>
                  <a:lnTo>
                    <a:pt x="14" y="5"/>
                  </a:lnTo>
                  <a:lnTo>
                    <a:pt x="15" y="5"/>
                  </a:lnTo>
                  <a:lnTo>
                    <a:pt x="15" y="4"/>
                  </a:lnTo>
                  <a:lnTo>
                    <a:pt x="12" y="0"/>
                  </a:lnTo>
                  <a:lnTo>
                    <a:pt x="11" y="0"/>
                  </a:lnTo>
                  <a:lnTo>
                    <a:pt x="11" y="1"/>
                  </a:lnTo>
                  <a:lnTo>
                    <a:pt x="12" y="1"/>
                  </a:lnTo>
                  <a:lnTo>
                    <a:pt x="12" y="1"/>
                  </a:lnTo>
                  <a:lnTo>
                    <a:pt x="12" y="2"/>
                  </a:lnTo>
                  <a:lnTo>
                    <a:pt x="11" y="2"/>
                  </a:lnTo>
                  <a:lnTo>
                    <a:pt x="11" y="3"/>
                  </a:lnTo>
                  <a:lnTo>
                    <a:pt x="11" y="3"/>
                  </a:lnTo>
                  <a:lnTo>
                    <a:pt x="11" y="3"/>
                  </a:lnTo>
                  <a:lnTo>
                    <a:pt x="4" y="8"/>
                  </a:lnTo>
                  <a:lnTo>
                    <a:pt x="4" y="8"/>
                  </a:lnTo>
                  <a:lnTo>
                    <a:pt x="4" y="9"/>
                  </a:lnTo>
                  <a:lnTo>
                    <a:pt x="3" y="9"/>
                  </a:lnTo>
                  <a:lnTo>
                    <a:pt x="2" y="9"/>
                  </a:lnTo>
                  <a:lnTo>
                    <a:pt x="1" y="9"/>
                  </a:lnTo>
                  <a:lnTo>
                    <a:pt x="1" y="8"/>
                  </a:lnTo>
                  <a:lnTo>
                    <a:pt x="1" y="8"/>
                  </a:lnTo>
                  <a:lnTo>
                    <a:pt x="0" y="9"/>
                  </a:lnTo>
                  <a:lnTo>
                    <a:pt x="4" y="13"/>
                  </a:lnTo>
                  <a:lnTo>
                    <a:pt x="4" y="13"/>
                  </a:lnTo>
                  <a:lnTo>
                    <a:pt x="4" y="12"/>
                  </a:lnTo>
                  <a:lnTo>
                    <a:pt x="4" y="12"/>
                  </a:lnTo>
                  <a:lnTo>
                    <a:pt x="4" y="12"/>
                  </a:lnTo>
                  <a:lnTo>
                    <a:pt x="4" y="11"/>
                  </a:lnTo>
                  <a:lnTo>
                    <a:pt x="4" y="11"/>
                  </a:lnTo>
                  <a:lnTo>
                    <a:pt x="4" y="10"/>
                  </a:lnTo>
                  <a:lnTo>
                    <a:pt x="5" y="10"/>
                  </a:lnTo>
                  <a:lnTo>
                    <a:pt x="5" y="10"/>
                  </a:lnTo>
                  <a:lnTo>
                    <a:pt x="6" y="10"/>
                  </a:lnTo>
                  <a:lnTo>
                    <a:pt x="1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6" name="Freeform 140"/>
            <p:cNvSpPr>
              <a:spLocks/>
            </p:cNvSpPr>
            <p:nvPr/>
          </p:nvSpPr>
          <p:spPr bwMode="auto">
            <a:xfrm>
              <a:off x="1540" y="2553"/>
              <a:ext cx="16" cy="19"/>
            </a:xfrm>
            <a:custGeom>
              <a:avLst/>
              <a:gdLst>
                <a:gd name="T0" fmla="*/ 3 w 16"/>
                <a:gd name="T1" fmla="*/ 11 h 19"/>
                <a:gd name="T2" fmla="*/ 4 w 16"/>
                <a:gd name="T3" fmla="*/ 11 h 19"/>
                <a:gd name="T4" fmla="*/ 4 w 16"/>
                <a:gd name="T5" fmla="*/ 12 h 19"/>
                <a:gd name="T6" fmla="*/ 4 w 16"/>
                <a:gd name="T7" fmla="*/ 13 h 19"/>
                <a:gd name="T8" fmla="*/ 4 w 16"/>
                <a:gd name="T9" fmla="*/ 14 h 19"/>
                <a:gd name="T10" fmla="*/ 4 w 16"/>
                <a:gd name="T11" fmla="*/ 14 h 19"/>
                <a:gd name="T12" fmla="*/ 4 w 16"/>
                <a:gd name="T13" fmla="*/ 14 h 19"/>
                <a:gd name="T14" fmla="*/ 5 w 16"/>
                <a:gd name="T15" fmla="*/ 14 h 19"/>
                <a:gd name="T16" fmla="*/ 5 w 16"/>
                <a:gd name="T17" fmla="*/ 15 h 19"/>
                <a:gd name="T18" fmla="*/ 6 w 16"/>
                <a:gd name="T19" fmla="*/ 15 h 19"/>
                <a:gd name="T20" fmla="*/ 6 w 16"/>
                <a:gd name="T21" fmla="*/ 14 h 19"/>
                <a:gd name="T22" fmla="*/ 6 w 16"/>
                <a:gd name="T23" fmla="*/ 14 h 19"/>
                <a:gd name="T24" fmla="*/ 7 w 16"/>
                <a:gd name="T25" fmla="*/ 14 h 19"/>
                <a:gd name="T26" fmla="*/ 3 w 16"/>
                <a:gd name="T27" fmla="*/ 18 h 19"/>
                <a:gd name="T28" fmla="*/ 2 w 16"/>
                <a:gd name="T29" fmla="*/ 17 h 19"/>
                <a:gd name="T30" fmla="*/ 3 w 16"/>
                <a:gd name="T31" fmla="*/ 17 h 19"/>
                <a:gd name="T32" fmla="*/ 3 w 16"/>
                <a:gd name="T33" fmla="*/ 17 h 19"/>
                <a:gd name="T34" fmla="*/ 3 w 16"/>
                <a:gd name="T35" fmla="*/ 16 h 19"/>
                <a:gd name="T36" fmla="*/ 3 w 16"/>
                <a:gd name="T37" fmla="*/ 15 h 19"/>
                <a:gd name="T38" fmla="*/ 3 w 16"/>
                <a:gd name="T39" fmla="*/ 14 h 19"/>
                <a:gd name="T40" fmla="*/ 3 w 16"/>
                <a:gd name="T41" fmla="*/ 14 h 19"/>
                <a:gd name="T42" fmla="*/ 3 w 16"/>
                <a:gd name="T43" fmla="*/ 13 h 19"/>
                <a:gd name="T44" fmla="*/ 0 w 16"/>
                <a:gd name="T45" fmla="*/ 1 h 19"/>
                <a:gd name="T46" fmla="*/ 1 w 16"/>
                <a:gd name="T47" fmla="*/ 0 h 19"/>
                <a:gd name="T48" fmla="*/ 11 w 16"/>
                <a:gd name="T49" fmla="*/ 8 h 19"/>
                <a:gd name="T50" fmla="*/ 11 w 16"/>
                <a:gd name="T51" fmla="*/ 8 h 19"/>
                <a:gd name="T52" fmla="*/ 11 w 16"/>
                <a:gd name="T53" fmla="*/ 8 h 19"/>
                <a:gd name="T54" fmla="*/ 11 w 16"/>
                <a:gd name="T55" fmla="*/ 9 h 19"/>
                <a:gd name="T56" fmla="*/ 12 w 16"/>
                <a:gd name="T57" fmla="*/ 9 h 19"/>
                <a:gd name="T58" fmla="*/ 13 w 16"/>
                <a:gd name="T59" fmla="*/ 9 h 19"/>
                <a:gd name="T60" fmla="*/ 14 w 16"/>
                <a:gd name="T61" fmla="*/ 9 h 19"/>
                <a:gd name="T62" fmla="*/ 14 w 16"/>
                <a:gd name="T63" fmla="*/ 10 h 19"/>
                <a:gd name="T64" fmla="*/ 14 w 16"/>
                <a:gd name="T65" fmla="*/ 9 h 19"/>
                <a:gd name="T66" fmla="*/ 14 w 16"/>
                <a:gd name="T67" fmla="*/ 9 h 19"/>
                <a:gd name="T68" fmla="*/ 15 w 16"/>
                <a:gd name="T69" fmla="*/ 10 h 19"/>
                <a:gd name="T70" fmla="*/ 10 w 16"/>
                <a:gd name="T71" fmla="*/ 13 h 19"/>
                <a:gd name="T72" fmla="*/ 9 w 16"/>
                <a:gd name="T73" fmla="*/ 13 h 19"/>
                <a:gd name="T74" fmla="*/ 9 w 16"/>
                <a:gd name="T75" fmla="*/ 12 h 19"/>
                <a:gd name="T76" fmla="*/ 10 w 16"/>
                <a:gd name="T77" fmla="*/ 12 h 19"/>
                <a:gd name="T78" fmla="*/ 10 w 16"/>
                <a:gd name="T79" fmla="*/ 11 h 19"/>
                <a:gd name="T80" fmla="*/ 11 w 16"/>
                <a:gd name="T81" fmla="*/ 11 h 19"/>
                <a:gd name="T82" fmla="*/ 11 w 16"/>
                <a:gd name="T83" fmla="*/ 11 h 19"/>
                <a:gd name="T84" fmla="*/ 10 w 16"/>
                <a:gd name="T85" fmla="*/ 10 h 19"/>
                <a:gd name="T86" fmla="*/ 9 w 16"/>
                <a:gd name="T87" fmla="*/ 10 h 19"/>
                <a:gd name="T88" fmla="*/ 8 w 16"/>
                <a:gd name="T89" fmla="*/ 8 h 19"/>
                <a:gd name="T90" fmla="*/ 3 w 16"/>
                <a:gd name="T9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 h="19">
                  <a:moveTo>
                    <a:pt x="3" y="11"/>
                  </a:moveTo>
                  <a:lnTo>
                    <a:pt x="4" y="11"/>
                  </a:lnTo>
                  <a:lnTo>
                    <a:pt x="4" y="12"/>
                  </a:lnTo>
                  <a:lnTo>
                    <a:pt x="4" y="13"/>
                  </a:lnTo>
                  <a:lnTo>
                    <a:pt x="4" y="14"/>
                  </a:lnTo>
                  <a:lnTo>
                    <a:pt x="4" y="14"/>
                  </a:lnTo>
                  <a:lnTo>
                    <a:pt x="4" y="14"/>
                  </a:lnTo>
                  <a:lnTo>
                    <a:pt x="5" y="14"/>
                  </a:lnTo>
                  <a:lnTo>
                    <a:pt x="5" y="15"/>
                  </a:lnTo>
                  <a:lnTo>
                    <a:pt x="6" y="15"/>
                  </a:lnTo>
                  <a:lnTo>
                    <a:pt x="6" y="14"/>
                  </a:lnTo>
                  <a:lnTo>
                    <a:pt x="6" y="14"/>
                  </a:lnTo>
                  <a:lnTo>
                    <a:pt x="7" y="14"/>
                  </a:lnTo>
                  <a:lnTo>
                    <a:pt x="3" y="18"/>
                  </a:lnTo>
                  <a:lnTo>
                    <a:pt x="2" y="17"/>
                  </a:lnTo>
                  <a:lnTo>
                    <a:pt x="3" y="17"/>
                  </a:lnTo>
                  <a:lnTo>
                    <a:pt x="3" y="17"/>
                  </a:lnTo>
                  <a:lnTo>
                    <a:pt x="3" y="16"/>
                  </a:lnTo>
                  <a:lnTo>
                    <a:pt x="3" y="15"/>
                  </a:lnTo>
                  <a:lnTo>
                    <a:pt x="3" y="14"/>
                  </a:lnTo>
                  <a:lnTo>
                    <a:pt x="3" y="14"/>
                  </a:lnTo>
                  <a:lnTo>
                    <a:pt x="3" y="13"/>
                  </a:lnTo>
                  <a:lnTo>
                    <a:pt x="0" y="1"/>
                  </a:lnTo>
                  <a:lnTo>
                    <a:pt x="1" y="0"/>
                  </a:lnTo>
                  <a:lnTo>
                    <a:pt x="11" y="8"/>
                  </a:lnTo>
                  <a:lnTo>
                    <a:pt x="11" y="8"/>
                  </a:lnTo>
                  <a:lnTo>
                    <a:pt x="11" y="8"/>
                  </a:lnTo>
                  <a:lnTo>
                    <a:pt x="11" y="9"/>
                  </a:lnTo>
                  <a:lnTo>
                    <a:pt x="12" y="9"/>
                  </a:lnTo>
                  <a:lnTo>
                    <a:pt x="13" y="9"/>
                  </a:lnTo>
                  <a:lnTo>
                    <a:pt x="14" y="9"/>
                  </a:lnTo>
                  <a:lnTo>
                    <a:pt x="14" y="10"/>
                  </a:lnTo>
                  <a:lnTo>
                    <a:pt x="14" y="9"/>
                  </a:lnTo>
                  <a:lnTo>
                    <a:pt x="14" y="9"/>
                  </a:lnTo>
                  <a:lnTo>
                    <a:pt x="15" y="10"/>
                  </a:lnTo>
                  <a:lnTo>
                    <a:pt x="10" y="13"/>
                  </a:lnTo>
                  <a:lnTo>
                    <a:pt x="9" y="13"/>
                  </a:lnTo>
                  <a:lnTo>
                    <a:pt x="9" y="12"/>
                  </a:lnTo>
                  <a:lnTo>
                    <a:pt x="10" y="12"/>
                  </a:lnTo>
                  <a:lnTo>
                    <a:pt x="10" y="11"/>
                  </a:lnTo>
                  <a:lnTo>
                    <a:pt x="11" y="11"/>
                  </a:lnTo>
                  <a:lnTo>
                    <a:pt x="11" y="11"/>
                  </a:lnTo>
                  <a:lnTo>
                    <a:pt x="10" y="10"/>
                  </a:lnTo>
                  <a:lnTo>
                    <a:pt x="9" y="10"/>
                  </a:lnTo>
                  <a:lnTo>
                    <a:pt x="8" y="8"/>
                  </a:lnTo>
                  <a:lnTo>
                    <a:pt x="3"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7" name="Freeform 141"/>
            <p:cNvSpPr>
              <a:spLocks/>
            </p:cNvSpPr>
            <p:nvPr/>
          </p:nvSpPr>
          <p:spPr bwMode="auto">
            <a:xfrm>
              <a:off x="1542" y="2556"/>
              <a:ext cx="3" cy="5"/>
            </a:xfrm>
            <a:custGeom>
              <a:avLst/>
              <a:gdLst>
                <a:gd name="T0" fmla="*/ 2 w 3"/>
                <a:gd name="T1" fmla="*/ 2 h 5"/>
                <a:gd name="T2" fmla="*/ 0 w 3"/>
                <a:gd name="T3" fmla="*/ 0 h 5"/>
                <a:gd name="T4" fmla="*/ 1 w 3"/>
                <a:gd name="T5" fmla="*/ 4 h 5"/>
                <a:gd name="T6" fmla="*/ 2 w 3"/>
                <a:gd name="T7" fmla="*/ 2 h 5"/>
              </a:gdLst>
              <a:ahLst/>
              <a:cxnLst>
                <a:cxn ang="0">
                  <a:pos x="T0" y="T1"/>
                </a:cxn>
                <a:cxn ang="0">
                  <a:pos x="T2" y="T3"/>
                </a:cxn>
                <a:cxn ang="0">
                  <a:pos x="T4" y="T5"/>
                </a:cxn>
                <a:cxn ang="0">
                  <a:pos x="T6" y="T7"/>
                </a:cxn>
              </a:cxnLst>
              <a:rect l="0" t="0" r="r" b="b"/>
              <a:pathLst>
                <a:path w="3" h="5">
                  <a:moveTo>
                    <a:pt x="2" y="2"/>
                  </a:moveTo>
                  <a:lnTo>
                    <a:pt x="0" y="0"/>
                  </a:lnTo>
                  <a:lnTo>
                    <a:pt x="1" y="4"/>
                  </a:lnTo>
                  <a:lnTo>
                    <a:pt x="2"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8" name="Freeform 142"/>
            <p:cNvSpPr>
              <a:spLocks/>
            </p:cNvSpPr>
            <p:nvPr/>
          </p:nvSpPr>
          <p:spPr bwMode="auto">
            <a:xfrm>
              <a:off x="1568" y="2522"/>
              <a:ext cx="21" cy="20"/>
            </a:xfrm>
            <a:custGeom>
              <a:avLst/>
              <a:gdLst>
                <a:gd name="T0" fmla="*/ 9 w 21"/>
                <a:gd name="T1" fmla="*/ 5 h 20"/>
                <a:gd name="T2" fmla="*/ 10 w 21"/>
                <a:gd name="T3" fmla="*/ 6 h 20"/>
                <a:gd name="T4" fmla="*/ 11 w 21"/>
                <a:gd name="T5" fmla="*/ 7 h 20"/>
                <a:gd name="T6" fmla="*/ 10 w 21"/>
                <a:gd name="T7" fmla="*/ 8 h 20"/>
                <a:gd name="T8" fmla="*/ 9 w 21"/>
                <a:gd name="T9" fmla="*/ 9 h 20"/>
                <a:gd name="T10" fmla="*/ 8 w 21"/>
                <a:gd name="T11" fmla="*/ 10 h 20"/>
                <a:gd name="T12" fmla="*/ 5 w 21"/>
                <a:gd name="T13" fmla="*/ 7 h 20"/>
                <a:gd name="T14" fmla="*/ 5 w 21"/>
                <a:gd name="T15" fmla="*/ 6 h 20"/>
                <a:gd name="T16" fmla="*/ 5 w 21"/>
                <a:gd name="T17" fmla="*/ 5 h 20"/>
                <a:gd name="T18" fmla="*/ 5 w 21"/>
                <a:gd name="T19" fmla="*/ 4 h 20"/>
                <a:gd name="T20" fmla="*/ 6 w 21"/>
                <a:gd name="T21" fmla="*/ 3 h 20"/>
                <a:gd name="T22" fmla="*/ 7 w 21"/>
                <a:gd name="T23" fmla="*/ 2 h 20"/>
                <a:gd name="T24" fmla="*/ 8 w 21"/>
                <a:gd name="T25" fmla="*/ 2 h 20"/>
                <a:gd name="T26" fmla="*/ 10 w 21"/>
                <a:gd name="T27" fmla="*/ 2 h 20"/>
                <a:gd name="T28" fmla="*/ 12 w 21"/>
                <a:gd name="T29" fmla="*/ 2 h 20"/>
                <a:gd name="T30" fmla="*/ 8 w 21"/>
                <a:gd name="T31" fmla="*/ 0 h 20"/>
                <a:gd name="T32" fmla="*/ 1 w 21"/>
                <a:gd name="T33" fmla="*/ 9 h 20"/>
                <a:gd name="T34" fmla="*/ 2 w 21"/>
                <a:gd name="T35" fmla="*/ 8 h 20"/>
                <a:gd name="T36" fmla="*/ 3 w 21"/>
                <a:gd name="T37" fmla="*/ 9 h 20"/>
                <a:gd name="T38" fmla="*/ 5 w 21"/>
                <a:gd name="T39" fmla="*/ 10 h 20"/>
                <a:gd name="T40" fmla="*/ 11 w 21"/>
                <a:gd name="T41" fmla="*/ 16 h 20"/>
                <a:gd name="T42" fmla="*/ 12 w 21"/>
                <a:gd name="T43" fmla="*/ 17 h 20"/>
                <a:gd name="T44" fmla="*/ 12 w 21"/>
                <a:gd name="T45" fmla="*/ 17 h 20"/>
                <a:gd name="T46" fmla="*/ 12 w 21"/>
                <a:gd name="T47" fmla="*/ 18 h 20"/>
                <a:gd name="T48" fmla="*/ 20 w 21"/>
                <a:gd name="T49" fmla="*/ 11 h 20"/>
                <a:gd name="T50" fmla="*/ 17 w 21"/>
                <a:gd name="T51" fmla="*/ 7 h 20"/>
                <a:gd name="T52" fmla="*/ 18 w 21"/>
                <a:gd name="T53" fmla="*/ 8 h 20"/>
                <a:gd name="T54" fmla="*/ 18 w 21"/>
                <a:gd name="T55" fmla="*/ 10 h 20"/>
                <a:gd name="T56" fmla="*/ 18 w 21"/>
                <a:gd name="T57" fmla="*/ 11 h 20"/>
                <a:gd name="T58" fmla="*/ 17 w 21"/>
                <a:gd name="T59" fmla="*/ 13 h 20"/>
                <a:gd name="T60" fmla="*/ 16 w 21"/>
                <a:gd name="T61" fmla="*/ 14 h 20"/>
                <a:gd name="T62" fmla="*/ 15 w 21"/>
                <a:gd name="T63" fmla="*/ 14 h 20"/>
                <a:gd name="T64" fmla="*/ 15 w 21"/>
                <a:gd name="T65" fmla="*/ 15 h 20"/>
                <a:gd name="T66" fmla="*/ 14 w 21"/>
                <a:gd name="T67" fmla="*/ 14 h 20"/>
                <a:gd name="T68" fmla="*/ 13 w 21"/>
                <a:gd name="T69" fmla="*/ 14 h 20"/>
                <a:gd name="T70" fmla="*/ 10 w 21"/>
                <a:gd name="T71" fmla="*/ 10 h 20"/>
                <a:gd name="T72" fmla="*/ 12 w 21"/>
                <a:gd name="T73" fmla="*/ 9 h 20"/>
                <a:gd name="T74" fmla="*/ 12 w 21"/>
                <a:gd name="T75" fmla="*/ 8 h 20"/>
                <a:gd name="T76" fmla="*/ 13 w 21"/>
                <a:gd name="T77" fmla="*/ 9 h 20"/>
                <a:gd name="T78" fmla="*/ 14 w 21"/>
                <a:gd name="T79" fmla="*/ 10 h 20"/>
                <a:gd name="T80" fmla="*/ 10 w 21"/>
                <a:gd name="T8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 h="20">
                  <a:moveTo>
                    <a:pt x="10" y="5"/>
                  </a:moveTo>
                  <a:lnTo>
                    <a:pt x="9" y="5"/>
                  </a:lnTo>
                  <a:lnTo>
                    <a:pt x="10" y="5"/>
                  </a:lnTo>
                  <a:lnTo>
                    <a:pt x="10" y="6"/>
                  </a:lnTo>
                  <a:lnTo>
                    <a:pt x="10" y="7"/>
                  </a:lnTo>
                  <a:lnTo>
                    <a:pt x="11" y="7"/>
                  </a:lnTo>
                  <a:lnTo>
                    <a:pt x="10" y="8"/>
                  </a:lnTo>
                  <a:lnTo>
                    <a:pt x="10" y="8"/>
                  </a:lnTo>
                  <a:lnTo>
                    <a:pt x="10" y="9"/>
                  </a:lnTo>
                  <a:lnTo>
                    <a:pt x="9" y="9"/>
                  </a:lnTo>
                  <a:lnTo>
                    <a:pt x="9" y="10"/>
                  </a:lnTo>
                  <a:lnTo>
                    <a:pt x="8" y="10"/>
                  </a:lnTo>
                  <a:lnTo>
                    <a:pt x="5" y="8"/>
                  </a:lnTo>
                  <a:lnTo>
                    <a:pt x="5" y="7"/>
                  </a:lnTo>
                  <a:lnTo>
                    <a:pt x="5" y="7"/>
                  </a:lnTo>
                  <a:lnTo>
                    <a:pt x="5" y="6"/>
                  </a:lnTo>
                  <a:lnTo>
                    <a:pt x="5" y="5"/>
                  </a:lnTo>
                  <a:lnTo>
                    <a:pt x="5" y="5"/>
                  </a:lnTo>
                  <a:lnTo>
                    <a:pt x="5" y="5"/>
                  </a:lnTo>
                  <a:lnTo>
                    <a:pt x="5" y="4"/>
                  </a:lnTo>
                  <a:lnTo>
                    <a:pt x="6" y="4"/>
                  </a:lnTo>
                  <a:lnTo>
                    <a:pt x="6" y="3"/>
                  </a:lnTo>
                  <a:lnTo>
                    <a:pt x="7" y="3"/>
                  </a:lnTo>
                  <a:lnTo>
                    <a:pt x="7" y="2"/>
                  </a:lnTo>
                  <a:lnTo>
                    <a:pt x="8" y="2"/>
                  </a:lnTo>
                  <a:lnTo>
                    <a:pt x="8" y="2"/>
                  </a:lnTo>
                  <a:lnTo>
                    <a:pt x="9" y="2"/>
                  </a:lnTo>
                  <a:lnTo>
                    <a:pt x="10" y="2"/>
                  </a:lnTo>
                  <a:lnTo>
                    <a:pt x="11" y="2"/>
                  </a:lnTo>
                  <a:lnTo>
                    <a:pt x="12" y="2"/>
                  </a:lnTo>
                  <a:lnTo>
                    <a:pt x="12" y="2"/>
                  </a:lnTo>
                  <a:lnTo>
                    <a:pt x="8" y="0"/>
                  </a:lnTo>
                  <a:lnTo>
                    <a:pt x="0" y="8"/>
                  </a:lnTo>
                  <a:lnTo>
                    <a:pt x="1" y="9"/>
                  </a:lnTo>
                  <a:lnTo>
                    <a:pt x="2" y="8"/>
                  </a:lnTo>
                  <a:lnTo>
                    <a:pt x="2" y="8"/>
                  </a:lnTo>
                  <a:lnTo>
                    <a:pt x="3" y="8"/>
                  </a:lnTo>
                  <a:lnTo>
                    <a:pt x="3" y="9"/>
                  </a:lnTo>
                  <a:lnTo>
                    <a:pt x="4" y="9"/>
                  </a:lnTo>
                  <a:lnTo>
                    <a:pt x="5" y="10"/>
                  </a:lnTo>
                  <a:lnTo>
                    <a:pt x="11" y="15"/>
                  </a:lnTo>
                  <a:lnTo>
                    <a:pt x="11" y="16"/>
                  </a:lnTo>
                  <a:lnTo>
                    <a:pt x="12" y="16"/>
                  </a:lnTo>
                  <a:lnTo>
                    <a:pt x="12" y="17"/>
                  </a:lnTo>
                  <a:lnTo>
                    <a:pt x="12" y="17"/>
                  </a:lnTo>
                  <a:lnTo>
                    <a:pt x="12" y="17"/>
                  </a:lnTo>
                  <a:lnTo>
                    <a:pt x="12" y="18"/>
                  </a:lnTo>
                  <a:lnTo>
                    <a:pt x="12" y="18"/>
                  </a:lnTo>
                  <a:lnTo>
                    <a:pt x="12" y="19"/>
                  </a:lnTo>
                  <a:lnTo>
                    <a:pt x="20" y="11"/>
                  </a:lnTo>
                  <a:lnTo>
                    <a:pt x="18" y="7"/>
                  </a:lnTo>
                  <a:lnTo>
                    <a:pt x="17" y="7"/>
                  </a:lnTo>
                  <a:lnTo>
                    <a:pt x="17" y="8"/>
                  </a:lnTo>
                  <a:lnTo>
                    <a:pt x="18" y="8"/>
                  </a:lnTo>
                  <a:lnTo>
                    <a:pt x="18" y="9"/>
                  </a:lnTo>
                  <a:lnTo>
                    <a:pt x="18" y="10"/>
                  </a:lnTo>
                  <a:lnTo>
                    <a:pt x="18" y="11"/>
                  </a:lnTo>
                  <a:lnTo>
                    <a:pt x="18" y="11"/>
                  </a:lnTo>
                  <a:lnTo>
                    <a:pt x="17" y="12"/>
                  </a:lnTo>
                  <a:lnTo>
                    <a:pt x="17" y="13"/>
                  </a:lnTo>
                  <a:lnTo>
                    <a:pt x="16" y="13"/>
                  </a:lnTo>
                  <a:lnTo>
                    <a:pt x="16" y="14"/>
                  </a:lnTo>
                  <a:lnTo>
                    <a:pt x="15" y="14"/>
                  </a:lnTo>
                  <a:lnTo>
                    <a:pt x="15" y="14"/>
                  </a:lnTo>
                  <a:lnTo>
                    <a:pt x="15" y="14"/>
                  </a:lnTo>
                  <a:lnTo>
                    <a:pt x="15" y="15"/>
                  </a:lnTo>
                  <a:lnTo>
                    <a:pt x="14" y="15"/>
                  </a:lnTo>
                  <a:lnTo>
                    <a:pt x="14" y="14"/>
                  </a:lnTo>
                  <a:lnTo>
                    <a:pt x="13" y="14"/>
                  </a:lnTo>
                  <a:lnTo>
                    <a:pt x="13" y="14"/>
                  </a:lnTo>
                  <a:lnTo>
                    <a:pt x="8" y="11"/>
                  </a:lnTo>
                  <a:lnTo>
                    <a:pt x="10" y="10"/>
                  </a:lnTo>
                  <a:lnTo>
                    <a:pt x="11" y="9"/>
                  </a:lnTo>
                  <a:lnTo>
                    <a:pt x="12" y="9"/>
                  </a:lnTo>
                  <a:lnTo>
                    <a:pt x="12" y="8"/>
                  </a:lnTo>
                  <a:lnTo>
                    <a:pt x="12" y="8"/>
                  </a:lnTo>
                  <a:lnTo>
                    <a:pt x="13" y="8"/>
                  </a:lnTo>
                  <a:lnTo>
                    <a:pt x="13" y="9"/>
                  </a:lnTo>
                  <a:lnTo>
                    <a:pt x="14" y="9"/>
                  </a:lnTo>
                  <a:lnTo>
                    <a:pt x="14" y="10"/>
                  </a:lnTo>
                  <a:lnTo>
                    <a:pt x="15" y="9"/>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599" name="Freeform 143"/>
            <p:cNvSpPr>
              <a:spLocks/>
            </p:cNvSpPr>
            <p:nvPr/>
          </p:nvSpPr>
          <p:spPr bwMode="auto">
            <a:xfrm>
              <a:off x="1592" y="2498"/>
              <a:ext cx="17" cy="13"/>
            </a:xfrm>
            <a:custGeom>
              <a:avLst/>
              <a:gdLst>
                <a:gd name="T0" fmla="*/ 5 w 17"/>
                <a:gd name="T1" fmla="*/ 3 h 13"/>
                <a:gd name="T2" fmla="*/ 5 w 17"/>
                <a:gd name="T3" fmla="*/ 3 h 13"/>
                <a:gd name="T4" fmla="*/ 4 w 17"/>
                <a:gd name="T5" fmla="*/ 3 h 13"/>
                <a:gd name="T6" fmla="*/ 4 w 17"/>
                <a:gd name="T7" fmla="*/ 3 h 13"/>
                <a:gd name="T8" fmla="*/ 4 w 17"/>
                <a:gd name="T9" fmla="*/ 2 h 13"/>
                <a:gd name="T10" fmla="*/ 4 w 17"/>
                <a:gd name="T11" fmla="*/ 1 h 13"/>
                <a:gd name="T12" fmla="*/ 3 w 17"/>
                <a:gd name="T13" fmla="*/ 1 h 13"/>
                <a:gd name="T14" fmla="*/ 4 w 17"/>
                <a:gd name="T15" fmla="*/ 1 h 13"/>
                <a:gd name="T16" fmla="*/ 4 w 17"/>
                <a:gd name="T17" fmla="*/ 1 h 13"/>
                <a:gd name="T18" fmla="*/ 4 w 17"/>
                <a:gd name="T19" fmla="*/ 0 h 13"/>
                <a:gd name="T20" fmla="*/ 3 w 17"/>
                <a:gd name="T21" fmla="*/ 0 h 13"/>
                <a:gd name="T22" fmla="*/ 0 w 17"/>
                <a:gd name="T23" fmla="*/ 5 h 13"/>
                <a:gd name="T24" fmla="*/ 1 w 17"/>
                <a:gd name="T25" fmla="*/ 5 h 13"/>
                <a:gd name="T26" fmla="*/ 1 w 17"/>
                <a:gd name="T27" fmla="*/ 5 h 13"/>
                <a:gd name="T28" fmla="*/ 1 w 17"/>
                <a:gd name="T29" fmla="*/ 5 h 13"/>
                <a:gd name="T30" fmla="*/ 1 w 17"/>
                <a:gd name="T31" fmla="*/ 4 h 13"/>
                <a:gd name="T32" fmla="*/ 2 w 17"/>
                <a:gd name="T33" fmla="*/ 4 h 13"/>
                <a:gd name="T34" fmla="*/ 3 w 17"/>
                <a:gd name="T35" fmla="*/ 4 h 13"/>
                <a:gd name="T36" fmla="*/ 4 w 17"/>
                <a:gd name="T37" fmla="*/ 4 h 13"/>
                <a:gd name="T38" fmla="*/ 4 w 17"/>
                <a:gd name="T39" fmla="*/ 5 h 13"/>
                <a:gd name="T40" fmla="*/ 4 w 17"/>
                <a:gd name="T41" fmla="*/ 5 h 13"/>
                <a:gd name="T42" fmla="*/ 11 w 17"/>
                <a:gd name="T43" fmla="*/ 9 h 13"/>
                <a:gd name="T44" fmla="*/ 12 w 17"/>
                <a:gd name="T45" fmla="*/ 9 h 13"/>
                <a:gd name="T46" fmla="*/ 12 w 17"/>
                <a:gd name="T47" fmla="*/ 9 h 13"/>
                <a:gd name="T48" fmla="*/ 12 w 17"/>
                <a:gd name="T49" fmla="*/ 9 h 13"/>
                <a:gd name="T50" fmla="*/ 12 w 17"/>
                <a:gd name="T51" fmla="*/ 10 h 13"/>
                <a:gd name="T52" fmla="*/ 12 w 17"/>
                <a:gd name="T53" fmla="*/ 11 h 13"/>
                <a:gd name="T54" fmla="*/ 12 w 17"/>
                <a:gd name="T55" fmla="*/ 11 h 13"/>
                <a:gd name="T56" fmla="*/ 12 w 17"/>
                <a:gd name="T57" fmla="*/ 12 h 13"/>
                <a:gd name="T58" fmla="*/ 16 w 17"/>
                <a:gd name="T59" fmla="*/ 7 h 13"/>
                <a:gd name="T60" fmla="*/ 15 w 17"/>
                <a:gd name="T61" fmla="*/ 7 h 13"/>
                <a:gd name="T62" fmla="*/ 15 w 17"/>
                <a:gd name="T63" fmla="*/ 7 h 13"/>
                <a:gd name="T64" fmla="*/ 15 w 17"/>
                <a:gd name="T65" fmla="*/ 7 h 13"/>
                <a:gd name="T66" fmla="*/ 15 w 17"/>
                <a:gd name="T67" fmla="*/ 8 h 13"/>
                <a:gd name="T68" fmla="*/ 14 w 17"/>
                <a:gd name="T69" fmla="*/ 8 h 13"/>
                <a:gd name="T70" fmla="*/ 13 w 17"/>
                <a:gd name="T71" fmla="*/ 8 h 13"/>
                <a:gd name="T72" fmla="*/ 13 w 17"/>
                <a:gd name="T73" fmla="*/ 7 h 13"/>
                <a:gd name="T74" fmla="*/ 12 w 17"/>
                <a:gd name="T75" fmla="*/ 7 h 13"/>
                <a:gd name="T76" fmla="*/ 12 w 17"/>
                <a:gd name="T77" fmla="*/ 7 h 13"/>
                <a:gd name="T78" fmla="*/ 5 w 17"/>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 h="13">
                  <a:moveTo>
                    <a:pt x="5" y="3"/>
                  </a:moveTo>
                  <a:lnTo>
                    <a:pt x="5" y="3"/>
                  </a:lnTo>
                  <a:lnTo>
                    <a:pt x="4" y="3"/>
                  </a:lnTo>
                  <a:lnTo>
                    <a:pt x="4" y="3"/>
                  </a:lnTo>
                  <a:lnTo>
                    <a:pt x="4" y="2"/>
                  </a:lnTo>
                  <a:lnTo>
                    <a:pt x="4" y="1"/>
                  </a:lnTo>
                  <a:lnTo>
                    <a:pt x="3" y="1"/>
                  </a:lnTo>
                  <a:lnTo>
                    <a:pt x="4" y="1"/>
                  </a:lnTo>
                  <a:lnTo>
                    <a:pt x="4" y="1"/>
                  </a:lnTo>
                  <a:lnTo>
                    <a:pt x="4" y="0"/>
                  </a:lnTo>
                  <a:lnTo>
                    <a:pt x="3" y="0"/>
                  </a:lnTo>
                  <a:lnTo>
                    <a:pt x="0" y="5"/>
                  </a:lnTo>
                  <a:lnTo>
                    <a:pt x="1" y="5"/>
                  </a:lnTo>
                  <a:lnTo>
                    <a:pt x="1" y="5"/>
                  </a:lnTo>
                  <a:lnTo>
                    <a:pt x="1" y="5"/>
                  </a:lnTo>
                  <a:lnTo>
                    <a:pt x="1" y="4"/>
                  </a:lnTo>
                  <a:lnTo>
                    <a:pt x="2" y="4"/>
                  </a:lnTo>
                  <a:lnTo>
                    <a:pt x="3" y="4"/>
                  </a:lnTo>
                  <a:lnTo>
                    <a:pt x="4" y="4"/>
                  </a:lnTo>
                  <a:lnTo>
                    <a:pt x="4" y="5"/>
                  </a:lnTo>
                  <a:lnTo>
                    <a:pt x="4" y="5"/>
                  </a:lnTo>
                  <a:lnTo>
                    <a:pt x="11" y="9"/>
                  </a:lnTo>
                  <a:lnTo>
                    <a:pt x="12" y="9"/>
                  </a:lnTo>
                  <a:lnTo>
                    <a:pt x="12" y="9"/>
                  </a:lnTo>
                  <a:lnTo>
                    <a:pt x="12" y="9"/>
                  </a:lnTo>
                  <a:lnTo>
                    <a:pt x="12" y="10"/>
                  </a:lnTo>
                  <a:lnTo>
                    <a:pt x="12" y="11"/>
                  </a:lnTo>
                  <a:lnTo>
                    <a:pt x="12" y="11"/>
                  </a:lnTo>
                  <a:lnTo>
                    <a:pt x="12" y="12"/>
                  </a:lnTo>
                  <a:lnTo>
                    <a:pt x="16" y="7"/>
                  </a:lnTo>
                  <a:lnTo>
                    <a:pt x="15" y="7"/>
                  </a:lnTo>
                  <a:lnTo>
                    <a:pt x="15" y="7"/>
                  </a:lnTo>
                  <a:lnTo>
                    <a:pt x="15" y="7"/>
                  </a:lnTo>
                  <a:lnTo>
                    <a:pt x="15" y="8"/>
                  </a:lnTo>
                  <a:lnTo>
                    <a:pt x="14" y="8"/>
                  </a:lnTo>
                  <a:lnTo>
                    <a:pt x="13" y="8"/>
                  </a:lnTo>
                  <a:lnTo>
                    <a:pt x="13" y="7"/>
                  </a:lnTo>
                  <a:lnTo>
                    <a:pt x="12" y="7"/>
                  </a:lnTo>
                  <a:lnTo>
                    <a:pt x="12" y="7"/>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0" name="Freeform 144"/>
            <p:cNvSpPr>
              <a:spLocks/>
            </p:cNvSpPr>
            <p:nvPr/>
          </p:nvSpPr>
          <p:spPr bwMode="auto">
            <a:xfrm>
              <a:off x="1375" y="2562"/>
              <a:ext cx="12" cy="16"/>
            </a:xfrm>
            <a:custGeom>
              <a:avLst/>
              <a:gdLst>
                <a:gd name="T0" fmla="*/ 11 w 12"/>
                <a:gd name="T1" fmla="*/ 2 h 16"/>
                <a:gd name="T2" fmla="*/ 10 w 12"/>
                <a:gd name="T3" fmla="*/ 3 h 16"/>
                <a:gd name="T4" fmla="*/ 10 w 12"/>
                <a:gd name="T5" fmla="*/ 2 h 16"/>
                <a:gd name="T6" fmla="*/ 9 w 12"/>
                <a:gd name="T7" fmla="*/ 1 h 16"/>
                <a:gd name="T8" fmla="*/ 8 w 12"/>
                <a:gd name="T9" fmla="*/ 1 h 16"/>
                <a:gd name="T10" fmla="*/ 6 w 12"/>
                <a:gd name="T11" fmla="*/ 0 h 16"/>
                <a:gd name="T12" fmla="*/ 5 w 12"/>
                <a:gd name="T13" fmla="*/ 1 h 16"/>
                <a:gd name="T14" fmla="*/ 5 w 12"/>
                <a:gd name="T15" fmla="*/ 1 h 16"/>
                <a:gd name="T16" fmla="*/ 4 w 12"/>
                <a:gd name="T17" fmla="*/ 2 h 16"/>
                <a:gd name="T18" fmla="*/ 3 w 12"/>
                <a:gd name="T19" fmla="*/ 3 h 16"/>
                <a:gd name="T20" fmla="*/ 3 w 12"/>
                <a:gd name="T21" fmla="*/ 4 h 16"/>
                <a:gd name="T22" fmla="*/ 3 w 12"/>
                <a:gd name="T23" fmla="*/ 6 h 16"/>
                <a:gd name="T24" fmla="*/ 4 w 12"/>
                <a:gd name="T25" fmla="*/ 7 h 16"/>
                <a:gd name="T26" fmla="*/ 5 w 12"/>
                <a:gd name="T27" fmla="*/ 8 h 16"/>
                <a:gd name="T28" fmla="*/ 6 w 12"/>
                <a:gd name="T29" fmla="*/ 9 h 16"/>
                <a:gd name="T30" fmla="*/ 7 w 12"/>
                <a:gd name="T31" fmla="*/ 11 h 16"/>
                <a:gd name="T32" fmla="*/ 7 w 12"/>
                <a:gd name="T33" fmla="*/ 12 h 16"/>
                <a:gd name="T34" fmla="*/ 7 w 12"/>
                <a:gd name="T35" fmla="*/ 14 h 16"/>
                <a:gd name="T36" fmla="*/ 6 w 12"/>
                <a:gd name="T37" fmla="*/ 14 h 16"/>
                <a:gd name="T38" fmla="*/ 5 w 12"/>
                <a:gd name="T39" fmla="*/ 14 h 16"/>
                <a:gd name="T40" fmla="*/ 4 w 12"/>
                <a:gd name="T41" fmla="*/ 14 h 16"/>
                <a:gd name="T42" fmla="*/ 3 w 12"/>
                <a:gd name="T43" fmla="*/ 14 h 16"/>
                <a:gd name="T44" fmla="*/ 2 w 12"/>
                <a:gd name="T45" fmla="*/ 12 h 16"/>
                <a:gd name="T46" fmla="*/ 1 w 12"/>
                <a:gd name="T47" fmla="*/ 10 h 16"/>
                <a:gd name="T48" fmla="*/ 0 w 12"/>
                <a:gd name="T49" fmla="*/ 13 h 16"/>
                <a:gd name="T50" fmla="*/ 1 w 12"/>
                <a:gd name="T51" fmla="*/ 14 h 16"/>
                <a:gd name="T52" fmla="*/ 2 w 12"/>
                <a:gd name="T53" fmla="*/ 14 h 16"/>
                <a:gd name="T54" fmla="*/ 3 w 12"/>
                <a:gd name="T55" fmla="*/ 14 h 16"/>
                <a:gd name="T56" fmla="*/ 4 w 12"/>
                <a:gd name="T57" fmla="*/ 15 h 16"/>
                <a:gd name="T58" fmla="*/ 5 w 12"/>
                <a:gd name="T59" fmla="*/ 15 h 16"/>
                <a:gd name="T60" fmla="*/ 6 w 12"/>
                <a:gd name="T61" fmla="*/ 15 h 16"/>
                <a:gd name="T62" fmla="*/ 8 w 12"/>
                <a:gd name="T63" fmla="*/ 15 h 16"/>
                <a:gd name="T64" fmla="*/ 8 w 12"/>
                <a:gd name="T65" fmla="*/ 14 h 16"/>
                <a:gd name="T66" fmla="*/ 9 w 12"/>
                <a:gd name="T67" fmla="*/ 14 h 16"/>
                <a:gd name="T68" fmla="*/ 9 w 12"/>
                <a:gd name="T69" fmla="*/ 12 h 16"/>
                <a:gd name="T70" fmla="*/ 9 w 12"/>
                <a:gd name="T71" fmla="*/ 11 h 16"/>
                <a:gd name="T72" fmla="*/ 8 w 12"/>
                <a:gd name="T73" fmla="*/ 9 h 16"/>
                <a:gd name="T74" fmla="*/ 8 w 12"/>
                <a:gd name="T75" fmla="*/ 9 h 16"/>
                <a:gd name="T76" fmla="*/ 7 w 12"/>
                <a:gd name="T77" fmla="*/ 8 h 16"/>
                <a:gd name="T78" fmla="*/ 6 w 12"/>
                <a:gd name="T79" fmla="*/ 6 h 16"/>
                <a:gd name="T80" fmla="*/ 6 w 12"/>
                <a:gd name="T81" fmla="*/ 6 h 16"/>
                <a:gd name="T82" fmla="*/ 5 w 12"/>
                <a:gd name="T83" fmla="*/ 5 h 16"/>
                <a:gd name="T84" fmla="*/ 5 w 12"/>
                <a:gd name="T85" fmla="*/ 4 h 16"/>
                <a:gd name="T86" fmla="*/ 5 w 12"/>
                <a:gd name="T87" fmla="*/ 3 h 16"/>
                <a:gd name="T88" fmla="*/ 5 w 12"/>
                <a:gd name="T89" fmla="*/ 1 h 16"/>
                <a:gd name="T90" fmla="*/ 6 w 12"/>
                <a:gd name="T91" fmla="*/ 1 h 16"/>
                <a:gd name="T92" fmla="*/ 7 w 12"/>
                <a:gd name="T93" fmla="*/ 1 h 16"/>
                <a:gd name="T94" fmla="*/ 8 w 12"/>
                <a:gd name="T95" fmla="*/ 1 h 16"/>
                <a:gd name="T96" fmla="*/ 9 w 12"/>
                <a:gd name="T97" fmla="*/ 3 h 16"/>
                <a:gd name="T98" fmla="*/ 10 w 12"/>
                <a:gd name="T99" fmla="*/ 4 h 16"/>
                <a:gd name="T100" fmla="*/ 10 w 12"/>
                <a:gd name="T101" fmla="*/ 4 h 16"/>
                <a:gd name="T102" fmla="*/ 10 w 12"/>
                <a:gd name="T103" fmla="*/ 6 h 16"/>
                <a:gd name="T104" fmla="*/ 11 w 12"/>
                <a:gd name="T10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 h="16">
                  <a:moveTo>
                    <a:pt x="11" y="2"/>
                  </a:moveTo>
                  <a:lnTo>
                    <a:pt x="11" y="2"/>
                  </a:lnTo>
                  <a:lnTo>
                    <a:pt x="11" y="3"/>
                  </a:lnTo>
                  <a:lnTo>
                    <a:pt x="10" y="3"/>
                  </a:lnTo>
                  <a:lnTo>
                    <a:pt x="10" y="2"/>
                  </a:lnTo>
                  <a:lnTo>
                    <a:pt x="10" y="2"/>
                  </a:lnTo>
                  <a:lnTo>
                    <a:pt x="10" y="1"/>
                  </a:lnTo>
                  <a:lnTo>
                    <a:pt x="9" y="1"/>
                  </a:lnTo>
                  <a:lnTo>
                    <a:pt x="8" y="1"/>
                  </a:lnTo>
                  <a:lnTo>
                    <a:pt x="8" y="1"/>
                  </a:lnTo>
                  <a:lnTo>
                    <a:pt x="7" y="0"/>
                  </a:lnTo>
                  <a:lnTo>
                    <a:pt x="6" y="0"/>
                  </a:lnTo>
                  <a:lnTo>
                    <a:pt x="6" y="1"/>
                  </a:lnTo>
                  <a:lnTo>
                    <a:pt x="5" y="1"/>
                  </a:lnTo>
                  <a:lnTo>
                    <a:pt x="5" y="1"/>
                  </a:lnTo>
                  <a:lnTo>
                    <a:pt x="5" y="1"/>
                  </a:lnTo>
                  <a:lnTo>
                    <a:pt x="4" y="1"/>
                  </a:lnTo>
                  <a:lnTo>
                    <a:pt x="4" y="2"/>
                  </a:lnTo>
                  <a:lnTo>
                    <a:pt x="3" y="2"/>
                  </a:lnTo>
                  <a:lnTo>
                    <a:pt x="3" y="3"/>
                  </a:lnTo>
                  <a:lnTo>
                    <a:pt x="3" y="4"/>
                  </a:lnTo>
                  <a:lnTo>
                    <a:pt x="3" y="4"/>
                  </a:lnTo>
                  <a:lnTo>
                    <a:pt x="3" y="5"/>
                  </a:lnTo>
                  <a:lnTo>
                    <a:pt x="3" y="6"/>
                  </a:lnTo>
                  <a:lnTo>
                    <a:pt x="4" y="6"/>
                  </a:lnTo>
                  <a:lnTo>
                    <a:pt x="4" y="7"/>
                  </a:lnTo>
                  <a:lnTo>
                    <a:pt x="5" y="8"/>
                  </a:lnTo>
                  <a:lnTo>
                    <a:pt x="5" y="8"/>
                  </a:lnTo>
                  <a:lnTo>
                    <a:pt x="6" y="9"/>
                  </a:lnTo>
                  <a:lnTo>
                    <a:pt x="6" y="9"/>
                  </a:lnTo>
                  <a:lnTo>
                    <a:pt x="6" y="10"/>
                  </a:lnTo>
                  <a:lnTo>
                    <a:pt x="7" y="11"/>
                  </a:lnTo>
                  <a:lnTo>
                    <a:pt x="7" y="11"/>
                  </a:lnTo>
                  <a:lnTo>
                    <a:pt x="7" y="12"/>
                  </a:lnTo>
                  <a:lnTo>
                    <a:pt x="7" y="13"/>
                  </a:lnTo>
                  <a:lnTo>
                    <a:pt x="7" y="14"/>
                  </a:lnTo>
                  <a:lnTo>
                    <a:pt x="6" y="14"/>
                  </a:lnTo>
                  <a:lnTo>
                    <a:pt x="6" y="14"/>
                  </a:lnTo>
                  <a:lnTo>
                    <a:pt x="6" y="14"/>
                  </a:lnTo>
                  <a:lnTo>
                    <a:pt x="5" y="14"/>
                  </a:lnTo>
                  <a:lnTo>
                    <a:pt x="5" y="14"/>
                  </a:lnTo>
                  <a:lnTo>
                    <a:pt x="4" y="14"/>
                  </a:lnTo>
                  <a:lnTo>
                    <a:pt x="3" y="14"/>
                  </a:lnTo>
                  <a:lnTo>
                    <a:pt x="3" y="14"/>
                  </a:lnTo>
                  <a:lnTo>
                    <a:pt x="2" y="13"/>
                  </a:lnTo>
                  <a:lnTo>
                    <a:pt x="2" y="12"/>
                  </a:lnTo>
                  <a:lnTo>
                    <a:pt x="1" y="11"/>
                  </a:lnTo>
                  <a:lnTo>
                    <a:pt x="1" y="10"/>
                  </a:lnTo>
                  <a:lnTo>
                    <a:pt x="1" y="9"/>
                  </a:lnTo>
                  <a:lnTo>
                    <a:pt x="0" y="13"/>
                  </a:lnTo>
                  <a:lnTo>
                    <a:pt x="1" y="13"/>
                  </a:lnTo>
                  <a:lnTo>
                    <a:pt x="1" y="14"/>
                  </a:lnTo>
                  <a:lnTo>
                    <a:pt x="2" y="14"/>
                  </a:lnTo>
                  <a:lnTo>
                    <a:pt x="2" y="14"/>
                  </a:lnTo>
                  <a:lnTo>
                    <a:pt x="3" y="14"/>
                  </a:lnTo>
                  <a:lnTo>
                    <a:pt x="3" y="14"/>
                  </a:lnTo>
                  <a:lnTo>
                    <a:pt x="3" y="15"/>
                  </a:lnTo>
                  <a:lnTo>
                    <a:pt x="4" y="15"/>
                  </a:lnTo>
                  <a:lnTo>
                    <a:pt x="5" y="15"/>
                  </a:lnTo>
                  <a:lnTo>
                    <a:pt x="5" y="15"/>
                  </a:lnTo>
                  <a:lnTo>
                    <a:pt x="6" y="15"/>
                  </a:lnTo>
                  <a:lnTo>
                    <a:pt x="6" y="15"/>
                  </a:lnTo>
                  <a:lnTo>
                    <a:pt x="7" y="15"/>
                  </a:lnTo>
                  <a:lnTo>
                    <a:pt x="8" y="15"/>
                  </a:lnTo>
                  <a:lnTo>
                    <a:pt x="8" y="14"/>
                  </a:lnTo>
                  <a:lnTo>
                    <a:pt x="8" y="14"/>
                  </a:lnTo>
                  <a:lnTo>
                    <a:pt x="8" y="14"/>
                  </a:lnTo>
                  <a:lnTo>
                    <a:pt x="9" y="14"/>
                  </a:lnTo>
                  <a:lnTo>
                    <a:pt x="9" y="13"/>
                  </a:lnTo>
                  <a:lnTo>
                    <a:pt x="9" y="12"/>
                  </a:lnTo>
                  <a:lnTo>
                    <a:pt x="9" y="11"/>
                  </a:lnTo>
                  <a:lnTo>
                    <a:pt x="9" y="11"/>
                  </a:lnTo>
                  <a:lnTo>
                    <a:pt x="9" y="10"/>
                  </a:lnTo>
                  <a:lnTo>
                    <a:pt x="8" y="9"/>
                  </a:lnTo>
                  <a:lnTo>
                    <a:pt x="8" y="9"/>
                  </a:lnTo>
                  <a:lnTo>
                    <a:pt x="8" y="9"/>
                  </a:lnTo>
                  <a:lnTo>
                    <a:pt x="8" y="8"/>
                  </a:lnTo>
                  <a:lnTo>
                    <a:pt x="7" y="8"/>
                  </a:lnTo>
                  <a:lnTo>
                    <a:pt x="7" y="7"/>
                  </a:lnTo>
                  <a:lnTo>
                    <a:pt x="6" y="6"/>
                  </a:lnTo>
                  <a:lnTo>
                    <a:pt x="6" y="6"/>
                  </a:lnTo>
                  <a:lnTo>
                    <a:pt x="6" y="6"/>
                  </a:lnTo>
                  <a:lnTo>
                    <a:pt x="5" y="6"/>
                  </a:lnTo>
                  <a:lnTo>
                    <a:pt x="5" y="5"/>
                  </a:lnTo>
                  <a:lnTo>
                    <a:pt x="5" y="5"/>
                  </a:lnTo>
                  <a:lnTo>
                    <a:pt x="5" y="4"/>
                  </a:lnTo>
                  <a:lnTo>
                    <a:pt x="5" y="4"/>
                  </a:lnTo>
                  <a:lnTo>
                    <a:pt x="5" y="3"/>
                  </a:lnTo>
                  <a:lnTo>
                    <a:pt x="5" y="2"/>
                  </a:lnTo>
                  <a:lnTo>
                    <a:pt x="5" y="1"/>
                  </a:lnTo>
                  <a:lnTo>
                    <a:pt x="6" y="1"/>
                  </a:lnTo>
                  <a:lnTo>
                    <a:pt x="6" y="1"/>
                  </a:lnTo>
                  <a:lnTo>
                    <a:pt x="6" y="1"/>
                  </a:lnTo>
                  <a:lnTo>
                    <a:pt x="7" y="1"/>
                  </a:lnTo>
                  <a:lnTo>
                    <a:pt x="8" y="1"/>
                  </a:lnTo>
                  <a:lnTo>
                    <a:pt x="8" y="1"/>
                  </a:lnTo>
                  <a:lnTo>
                    <a:pt x="9" y="2"/>
                  </a:lnTo>
                  <a:lnTo>
                    <a:pt x="9" y="3"/>
                  </a:lnTo>
                  <a:lnTo>
                    <a:pt x="10" y="3"/>
                  </a:lnTo>
                  <a:lnTo>
                    <a:pt x="10" y="4"/>
                  </a:lnTo>
                  <a:lnTo>
                    <a:pt x="10" y="4"/>
                  </a:lnTo>
                  <a:lnTo>
                    <a:pt x="10" y="4"/>
                  </a:lnTo>
                  <a:lnTo>
                    <a:pt x="10" y="5"/>
                  </a:lnTo>
                  <a:lnTo>
                    <a:pt x="10" y="6"/>
                  </a:lnTo>
                  <a:lnTo>
                    <a:pt x="10" y="6"/>
                  </a:lnTo>
                  <a:lnTo>
                    <a:pt x="11" y="6"/>
                  </a:lnTo>
                  <a:lnTo>
                    <a:pt x="1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1" name="Freeform 145"/>
            <p:cNvSpPr>
              <a:spLocks/>
            </p:cNvSpPr>
            <p:nvPr/>
          </p:nvSpPr>
          <p:spPr bwMode="auto">
            <a:xfrm>
              <a:off x="1448" y="2578"/>
              <a:ext cx="13" cy="16"/>
            </a:xfrm>
            <a:custGeom>
              <a:avLst/>
              <a:gdLst>
                <a:gd name="T0" fmla="*/ 8 w 13"/>
                <a:gd name="T1" fmla="*/ 4 h 16"/>
                <a:gd name="T2" fmla="*/ 8 w 13"/>
                <a:gd name="T3" fmla="*/ 6 h 16"/>
                <a:gd name="T4" fmla="*/ 7 w 13"/>
                <a:gd name="T5" fmla="*/ 6 h 16"/>
                <a:gd name="T6" fmla="*/ 6 w 13"/>
                <a:gd name="T7" fmla="*/ 6 h 16"/>
                <a:gd name="T8" fmla="*/ 5 w 13"/>
                <a:gd name="T9" fmla="*/ 7 h 16"/>
                <a:gd name="T10" fmla="*/ 4 w 13"/>
                <a:gd name="T11" fmla="*/ 2 h 16"/>
                <a:gd name="T12" fmla="*/ 5 w 13"/>
                <a:gd name="T13" fmla="*/ 1 h 16"/>
                <a:gd name="T14" fmla="*/ 5 w 13"/>
                <a:gd name="T15" fmla="*/ 1 h 16"/>
                <a:gd name="T16" fmla="*/ 7 w 13"/>
                <a:gd name="T17" fmla="*/ 1 h 16"/>
                <a:gd name="T18" fmla="*/ 8 w 13"/>
                <a:gd name="T19" fmla="*/ 1 h 16"/>
                <a:gd name="T20" fmla="*/ 9 w 13"/>
                <a:gd name="T21" fmla="*/ 1 h 16"/>
                <a:gd name="T22" fmla="*/ 10 w 13"/>
                <a:gd name="T23" fmla="*/ 2 h 16"/>
                <a:gd name="T24" fmla="*/ 11 w 13"/>
                <a:gd name="T25" fmla="*/ 3 h 16"/>
                <a:gd name="T26" fmla="*/ 11 w 13"/>
                <a:gd name="T27" fmla="*/ 4 h 16"/>
                <a:gd name="T28" fmla="*/ 0 w 13"/>
                <a:gd name="T29" fmla="*/ 0 h 16"/>
                <a:gd name="T30" fmla="*/ 1 w 13"/>
                <a:gd name="T31" fmla="*/ 1 h 16"/>
                <a:gd name="T32" fmla="*/ 2 w 13"/>
                <a:gd name="T33" fmla="*/ 1 h 16"/>
                <a:gd name="T34" fmla="*/ 2 w 13"/>
                <a:gd name="T35" fmla="*/ 3 h 16"/>
                <a:gd name="T36" fmla="*/ 2 w 13"/>
                <a:gd name="T37" fmla="*/ 11 h 16"/>
                <a:gd name="T38" fmla="*/ 2 w 13"/>
                <a:gd name="T39" fmla="*/ 13 h 16"/>
                <a:gd name="T40" fmla="*/ 1 w 13"/>
                <a:gd name="T41" fmla="*/ 14 h 16"/>
                <a:gd name="T42" fmla="*/ 0 w 13"/>
                <a:gd name="T43" fmla="*/ 14 h 16"/>
                <a:gd name="T44" fmla="*/ 11 w 13"/>
                <a:gd name="T45" fmla="*/ 15 h 16"/>
                <a:gd name="T46" fmla="*/ 11 w 13"/>
                <a:gd name="T47" fmla="*/ 11 h 16"/>
                <a:gd name="T48" fmla="*/ 11 w 13"/>
                <a:gd name="T49" fmla="*/ 12 h 16"/>
                <a:gd name="T50" fmla="*/ 10 w 13"/>
                <a:gd name="T51" fmla="*/ 13 h 16"/>
                <a:gd name="T52" fmla="*/ 9 w 13"/>
                <a:gd name="T53" fmla="*/ 14 h 16"/>
                <a:gd name="T54" fmla="*/ 8 w 13"/>
                <a:gd name="T55" fmla="*/ 14 h 16"/>
                <a:gd name="T56" fmla="*/ 7 w 13"/>
                <a:gd name="T57" fmla="*/ 14 h 16"/>
                <a:gd name="T58" fmla="*/ 6 w 13"/>
                <a:gd name="T59" fmla="*/ 14 h 16"/>
                <a:gd name="T60" fmla="*/ 5 w 13"/>
                <a:gd name="T61" fmla="*/ 14 h 16"/>
                <a:gd name="T62" fmla="*/ 4 w 13"/>
                <a:gd name="T63" fmla="*/ 14 h 16"/>
                <a:gd name="T64" fmla="*/ 4 w 13"/>
                <a:gd name="T65" fmla="*/ 7 h 16"/>
                <a:gd name="T66" fmla="*/ 5 w 13"/>
                <a:gd name="T67" fmla="*/ 7 h 16"/>
                <a:gd name="T68" fmla="*/ 6 w 13"/>
                <a:gd name="T69" fmla="*/ 8 h 16"/>
                <a:gd name="T70" fmla="*/ 7 w 13"/>
                <a:gd name="T71" fmla="*/ 8 h 16"/>
                <a:gd name="T72" fmla="*/ 8 w 13"/>
                <a:gd name="T73" fmla="*/ 9 h 16"/>
                <a:gd name="T74" fmla="*/ 8 w 13"/>
                <a:gd name="T75" fmla="*/ 10 h 16"/>
                <a:gd name="T76" fmla="*/ 9 w 13"/>
                <a:gd name="T7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6">
                  <a:moveTo>
                    <a:pt x="9" y="4"/>
                  </a:moveTo>
                  <a:lnTo>
                    <a:pt x="8" y="4"/>
                  </a:lnTo>
                  <a:lnTo>
                    <a:pt x="8" y="5"/>
                  </a:lnTo>
                  <a:lnTo>
                    <a:pt x="8" y="6"/>
                  </a:lnTo>
                  <a:lnTo>
                    <a:pt x="7" y="6"/>
                  </a:lnTo>
                  <a:lnTo>
                    <a:pt x="7" y="6"/>
                  </a:lnTo>
                  <a:lnTo>
                    <a:pt x="7" y="6"/>
                  </a:lnTo>
                  <a:lnTo>
                    <a:pt x="6" y="6"/>
                  </a:lnTo>
                  <a:lnTo>
                    <a:pt x="6" y="7"/>
                  </a:lnTo>
                  <a:lnTo>
                    <a:pt x="5" y="7"/>
                  </a:lnTo>
                  <a:lnTo>
                    <a:pt x="4" y="7"/>
                  </a:lnTo>
                  <a:lnTo>
                    <a:pt x="4" y="2"/>
                  </a:lnTo>
                  <a:lnTo>
                    <a:pt x="4" y="1"/>
                  </a:lnTo>
                  <a:lnTo>
                    <a:pt x="5" y="1"/>
                  </a:lnTo>
                  <a:lnTo>
                    <a:pt x="5" y="1"/>
                  </a:lnTo>
                  <a:lnTo>
                    <a:pt x="5" y="1"/>
                  </a:lnTo>
                  <a:lnTo>
                    <a:pt x="6" y="1"/>
                  </a:lnTo>
                  <a:lnTo>
                    <a:pt x="7" y="1"/>
                  </a:lnTo>
                  <a:lnTo>
                    <a:pt x="7" y="1"/>
                  </a:lnTo>
                  <a:lnTo>
                    <a:pt x="8" y="1"/>
                  </a:lnTo>
                  <a:lnTo>
                    <a:pt x="9" y="1"/>
                  </a:lnTo>
                  <a:lnTo>
                    <a:pt x="9" y="1"/>
                  </a:lnTo>
                  <a:lnTo>
                    <a:pt x="9" y="2"/>
                  </a:lnTo>
                  <a:lnTo>
                    <a:pt x="10" y="2"/>
                  </a:lnTo>
                  <a:lnTo>
                    <a:pt x="10" y="3"/>
                  </a:lnTo>
                  <a:lnTo>
                    <a:pt x="11" y="3"/>
                  </a:lnTo>
                  <a:lnTo>
                    <a:pt x="11" y="4"/>
                  </a:lnTo>
                  <a:lnTo>
                    <a:pt x="11" y="4"/>
                  </a:lnTo>
                  <a:lnTo>
                    <a:pt x="10" y="0"/>
                  </a:lnTo>
                  <a:lnTo>
                    <a:pt x="0" y="0"/>
                  </a:lnTo>
                  <a:lnTo>
                    <a:pt x="0" y="1"/>
                  </a:lnTo>
                  <a:lnTo>
                    <a:pt x="1" y="1"/>
                  </a:lnTo>
                  <a:lnTo>
                    <a:pt x="1" y="1"/>
                  </a:lnTo>
                  <a:lnTo>
                    <a:pt x="2" y="1"/>
                  </a:lnTo>
                  <a:lnTo>
                    <a:pt x="2" y="2"/>
                  </a:lnTo>
                  <a:lnTo>
                    <a:pt x="2" y="3"/>
                  </a:lnTo>
                  <a:lnTo>
                    <a:pt x="2" y="4"/>
                  </a:lnTo>
                  <a:lnTo>
                    <a:pt x="2" y="11"/>
                  </a:lnTo>
                  <a:lnTo>
                    <a:pt x="2" y="12"/>
                  </a:lnTo>
                  <a:lnTo>
                    <a:pt x="2" y="13"/>
                  </a:lnTo>
                  <a:lnTo>
                    <a:pt x="2" y="14"/>
                  </a:lnTo>
                  <a:lnTo>
                    <a:pt x="1" y="14"/>
                  </a:lnTo>
                  <a:lnTo>
                    <a:pt x="1" y="14"/>
                  </a:lnTo>
                  <a:lnTo>
                    <a:pt x="0" y="14"/>
                  </a:lnTo>
                  <a:lnTo>
                    <a:pt x="0" y="15"/>
                  </a:lnTo>
                  <a:lnTo>
                    <a:pt x="11" y="15"/>
                  </a:lnTo>
                  <a:lnTo>
                    <a:pt x="12" y="11"/>
                  </a:lnTo>
                  <a:lnTo>
                    <a:pt x="11" y="11"/>
                  </a:lnTo>
                  <a:lnTo>
                    <a:pt x="11" y="11"/>
                  </a:lnTo>
                  <a:lnTo>
                    <a:pt x="11" y="12"/>
                  </a:lnTo>
                  <a:lnTo>
                    <a:pt x="10" y="12"/>
                  </a:lnTo>
                  <a:lnTo>
                    <a:pt x="10" y="13"/>
                  </a:lnTo>
                  <a:lnTo>
                    <a:pt x="9" y="13"/>
                  </a:lnTo>
                  <a:lnTo>
                    <a:pt x="9" y="14"/>
                  </a:lnTo>
                  <a:lnTo>
                    <a:pt x="9" y="14"/>
                  </a:lnTo>
                  <a:lnTo>
                    <a:pt x="8" y="14"/>
                  </a:lnTo>
                  <a:lnTo>
                    <a:pt x="8" y="14"/>
                  </a:lnTo>
                  <a:lnTo>
                    <a:pt x="7" y="14"/>
                  </a:lnTo>
                  <a:lnTo>
                    <a:pt x="7" y="14"/>
                  </a:lnTo>
                  <a:lnTo>
                    <a:pt x="6" y="14"/>
                  </a:lnTo>
                  <a:lnTo>
                    <a:pt x="5" y="14"/>
                  </a:lnTo>
                  <a:lnTo>
                    <a:pt x="5" y="14"/>
                  </a:lnTo>
                  <a:lnTo>
                    <a:pt x="5" y="14"/>
                  </a:lnTo>
                  <a:lnTo>
                    <a:pt x="4" y="14"/>
                  </a:lnTo>
                  <a:lnTo>
                    <a:pt x="4" y="13"/>
                  </a:lnTo>
                  <a:lnTo>
                    <a:pt x="4" y="7"/>
                  </a:lnTo>
                  <a:lnTo>
                    <a:pt x="5" y="7"/>
                  </a:lnTo>
                  <a:lnTo>
                    <a:pt x="5" y="7"/>
                  </a:lnTo>
                  <a:lnTo>
                    <a:pt x="5" y="8"/>
                  </a:lnTo>
                  <a:lnTo>
                    <a:pt x="6" y="8"/>
                  </a:lnTo>
                  <a:lnTo>
                    <a:pt x="7" y="8"/>
                  </a:lnTo>
                  <a:lnTo>
                    <a:pt x="7" y="8"/>
                  </a:lnTo>
                  <a:lnTo>
                    <a:pt x="7" y="9"/>
                  </a:lnTo>
                  <a:lnTo>
                    <a:pt x="8" y="9"/>
                  </a:lnTo>
                  <a:lnTo>
                    <a:pt x="8" y="9"/>
                  </a:lnTo>
                  <a:lnTo>
                    <a:pt x="8" y="10"/>
                  </a:lnTo>
                  <a:lnTo>
                    <a:pt x="9" y="10"/>
                  </a:lnTo>
                  <a:lnTo>
                    <a:pt x="9"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2" name="Freeform 146"/>
            <p:cNvSpPr>
              <a:spLocks/>
            </p:cNvSpPr>
            <p:nvPr/>
          </p:nvSpPr>
          <p:spPr bwMode="auto">
            <a:xfrm>
              <a:off x="1467" y="2577"/>
              <a:ext cx="10" cy="17"/>
            </a:xfrm>
            <a:custGeom>
              <a:avLst/>
              <a:gdLst>
                <a:gd name="T0" fmla="*/ 7 w 10"/>
                <a:gd name="T1" fmla="*/ 0 h 17"/>
                <a:gd name="T2" fmla="*/ 6 w 10"/>
                <a:gd name="T3" fmla="*/ 1 h 17"/>
                <a:gd name="T4" fmla="*/ 4 w 10"/>
                <a:gd name="T5" fmla="*/ 1 h 17"/>
                <a:gd name="T6" fmla="*/ 4 w 10"/>
                <a:gd name="T7" fmla="*/ 0 h 17"/>
                <a:gd name="T8" fmla="*/ 2 w 10"/>
                <a:gd name="T9" fmla="*/ 1 h 17"/>
                <a:gd name="T10" fmla="*/ 1 w 10"/>
                <a:gd name="T11" fmla="*/ 1 h 17"/>
                <a:gd name="T12" fmla="*/ 1 w 10"/>
                <a:gd name="T13" fmla="*/ 1 h 17"/>
                <a:gd name="T14" fmla="*/ 0 w 10"/>
                <a:gd name="T15" fmla="*/ 3 h 17"/>
                <a:gd name="T16" fmla="*/ 0 w 10"/>
                <a:gd name="T17" fmla="*/ 4 h 17"/>
                <a:gd name="T18" fmla="*/ 1 w 10"/>
                <a:gd name="T19" fmla="*/ 7 h 17"/>
                <a:gd name="T20" fmla="*/ 2 w 10"/>
                <a:gd name="T21" fmla="*/ 7 h 17"/>
                <a:gd name="T22" fmla="*/ 3 w 10"/>
                <a:gd name="T23" fmla="*/ 8 h 17"/>
                <a:gd name="T24" fmla="*/ 5 w 10"/>
                <a:gd name="T25" fmla="*/ 9 h 17"/>
                <a:gd name="T26" fmla="*/ 7 w 10"/>
                <a:gd name="T27" fmla="*/ 9 h 17"/>
                <a:gd name="T28" fmla="*/ 8 w 10"/>
                <a:gd name="T29" fmla="*/ 11 h 17"/>
                <a:gd name="T30" fmla="*/ 8 w 10"/>
                <a:gd name="T31" fmla="*/ 12 h 17"/>
                <a:gd name="T32" fmla="*/ 7 w 10"/>
                <a:gd name="T33" fmla="*/ 13 h 17"/>
                <a:gd name="T34" fmla="*/ 7 w 10"/>
                <a:gd name="T35" fmla="*/ 14 h 17"/>
                <a:gd name="T36" fmla="*/ 5 w 10"/>
                <a:gd name="T37" fmla="*/ 15 h 17"/>
                <a:gd name="T38" fmla="*/ 4 w 10"/>
                <a:gd name="T39" fmla="*/ 15 h 17"/>
                <a:gd name="T40" fmla="*/ 4 w 10"/>
                <a:gd name="T41" fmla="*/ 14 h 17"/>
                <a:gd name="T42" fmla="*/ 2 w 10"/>
                <a:gd name="T43" fmla="*/ 14 h 17"/>
                <a:gd name="T44" fmla="*/ 2 w 10"/>
                <a:gd name="T45" fmla="*/ 13 h 17"/>
                <a:gd name="T46" fmla="*/ 1 w 10"/>
                <a:gd name="T47" fmla="*/ 12 h 17"/>
                <a:gd name="T48" fmla="*/ 1 w 10"/>
                <a:gd name="T49" fmla="*/ 12 h 17"/>
                <a:gd name="T50" fmla="*/ 2 w 10"/>
                <a:gd name="T51" fmla="*/ 16 h 17"/>
                <a:gd name="T52" fmla="*/ 2 w 10"/>
                <a:gd name="T53" fmla="*/ 15 h 17"/>
                <a:gd name="T54" fmla="*/ 4 w 10"/>
                <a:gd name="T55" fmla="*/ 15 h 17"/>
                <a:gd name="T56" fmla="*/ 5 w 10"/>
                <a:gd name="T57" fmla="*/ 15 h 17"/>
                <a:gd name="T58" fmla="*/ 6 w 10"/>
                <a:gd name="T59" fmla="*/ 15 h 17"/>
                <a:gd name="T60" fmla="*/ 7 w 10"/>
                <a:gd name="T61" fmla="*/ 15 h 17"/>
                <a:gd name="T62" fmla="*/ 8 w 10"/>
                <a:gd name="T63" fmla="*/ 14 h 17"/>
                <a:gd name="T64" fmla="*/ 8 w 10"/>
                <a:gd name="T65" fmla="*/ 13 h 17"/>
                <a:gd name="T66" fmla="*/ 9 w 10"/>
                <a:gd name="T67" fmla="*/ 12 h 17"/>
                <a:gd name="T68" fmla="*/ 9 w 10"/>
                <a:gd name="T69" fmla="*/ 10 h 17"/>
                <a:gd name="T70" fmla="*/ 8 w 10"/>
                <a:gd name="T71" fmla="*/ 9 h 17"/>
                <a:gd name="T72" fmla="*/ 8 w 10"/>
                <a:gd name="T73" fmla="*/ 7 h 17"/>
                <a:gd name="T74" fmla="*/ 7 w 10"/>
                <a:gd name="T75" fmla="*/ 7 h 17"/>
                <a:gd name="T76" fmla="*/ 5 w 10"/>
                <a:gd name="T77" fmla="*/ 7 h 17"/>
                <a:gd name="T78" fmla="*/ 4 w 10"/>
                <a:gd name="T79" fmla="*/ 7 h 17"/>
                <a:gd name="T80" fmla="*/ 3 w 10"/>
                <a:gd name="T81" fmla="*/ 6 h 17"/>
                <a:gd name="T82" fmla="*/ 2 w 10"/>
                <a:gd name="T83" fmla="*/ 6 h 17"/>
                <a:gd name="T84" fmla="*/ 1 w 10"/>
                <a:gd name="T85" fmla="*/ 4 h 17"/>
                <a:gd name="T86" fmla="*/ 1 w 10"/>
                <a:gd name="T87" fmla="*/ 3 h 17"/>
                <a:gd name="T88" fmla="*/ 2 w 10"/>
                <a:gd name="T89" fmla="*/ 2 h 17"/>
                <a:gd name="T90" fmla="*/ 2 w 10"/>
                <a:gd name="T91" fmla="*/ 1 h 17"/>
                <a:gd name="T92" fmla="*/ 4 w 10"/>
                <a:gd name="T93" fmla="*/ 1 h 17"/>
                <a:gd name="T94" fmla="*/ 5 w 10"/>
                <a:gd name="T95" fmla="*/ 1 h 17"/>
                <a:gd name="T96" fmla="*/ 5 w 10"/>
                <a:gd name="T97" fmla="*/ 1 h 17"/>
                <a:gd name="T98" fmla="*/ 7 w 10"/>
                <a:gd name="T99" fmla="*/ 3 h 17"/>
                <a:gd name="T100" fmla="*/ 8 w 10"/>
                <a:gd name="T10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 h="17">
                  <a:moveTo>
                    <a:pt x="7" y="0"/>
                  </a:moveTo>
                  <a:lnTo>
                    <a:pt x="7" y="0"/>
                  </a:lnTo>
                  <a:lnTo>
                    <a:pt x="6" y="0"/>
                  </a:lnTo>
                  <a:lnTo>
                    <a:pt x="6" y="1"/>
                  </a:lnTo>
                  <a:lnTo>
                    <a:pt x="5" y="1"/>
                  </a:lnTo>
                  <a:lnTo>
                    <a:pt x="4" y="1"/>
                  </a:lnTo>
                  <a:lnTo>
                    <a:pt x="4" y="0"/>
                  </a:lnTo>
                  <a:lnTo>
                    <a:pt x="4" y="0"/>
                  </a:lnTo>
                  <a:lnTo>
                    <a:pt x="3" y="1"/>
                  </a:lnTo>
                  <a:lnTo>
                    <a:pt x="2" y="1"/>
                  </a:lnTo>
                  <a:lnTo>
                    <a:pt x="2" y="1"/>
                  </a:lnTo>
                  <a:lnTo>
                    <a:pt x="1" y="1"/>
                  </a:lnTo>
                  <a:lnTo>
                    <a:pt x="1" y="1"/>
                  </a:lnTo>
                  <a:lnTo>
                    <a:pt x="1" y="1"/>
                  </a:lnTo>
                  <a:lnTo>
                    <a:pt x="1" y="2"/>
                  </a:lnTo>
                  <a:lnTo>
                    <a:pt x="0" y="3"/>
                  </a:lnTo>
                  <a:lnTo>
                    <a:pt x="0" y="4"/>
                  </a:lnTo>
                  <a:lnTo>
                    <a:pt x="0" y="4"/>
                  </a:lnTo>
                  <a:lnTo>
                    <a:pt x="1" y="6"/>
                  </a:lnTo>
                  <a:lnTo>
                    <a:pt x="1" y="7"/>
                  </a:lnTo>
                  <a:lnTo>
                    <a:pt x="1" y="7"/>
                  </a:lnTo>
                  <a:lnTo>
                    <a:pt x="2" y="7"/>
                  </a:lnTo>
                  <a:lnTo>
                    <a:pt x="2" y="8"/>
                  </a:lnTo>
                  <a:lnTo>
                    <a:pt x="3" y="8"/>
                  </a:lnTo>
                  <a:lnTo>
                    <a:pt x="4" y="8"/>
                  </a:lnTo>
                  <a:lnTo>
                    <a:pt x="5" y="9"/>
                  </a:lnTo>
                  <a:lnTo>
                    <a:pt x="6" y="9"/>
                  </a:lnTo>
                  <a:lnTo>
                    <a:pt x="7" y="9"/>
                  </a:lnTo>
                  <a:lnTo>
                    <a:pt x="7" y="10"/>
                  </a:lnTo>
                  <a:lnTo>
                    <a:pt x="8" y="11"/>
                  </a:lnTo>
                  <a:lnTo>
                    <a:pt x="8" y="12"/>
                  </a:lnTo>
                  <a:lnTo>
                    <a:pt x="8" y="12"/>
                  </a:lnTo>
                  <a:lnTo>
                    <a:pt x="7" y="12"/>
                  </a:lnTo>
                  <a:lnTo>
                    <a:pt x="7" y="13"/>
                  </a:lnTo>
                  <a:lnTo>
                    <a:pt x="7" y="14"/>
                  </a:lnTo>
                  <a:lnTo>
                    <a:pt x="7" y="14"/>
                  </a:lnTo>
                  <a:lnTo>
                    <a:pt x="6" y="15"/>
                  </a:lnTo>
                  <a:lnTo>
                    <a:pt x="5" y="15"/>
                  </a:lnTo>
                  <a:lnTo>
                    <a:pt x="5" y="15"/>
                  </a:lnTo>
                  <a:lnTo>
                    <a:pt x="4" y="15"/>
                  </a:lnTo>
                  <a:lnTo>
                    <a:pt x="4" y="15"/>
                  </a:lnTo>
                  <a:lnTo>
                    <a:pt x="4" y="14"/>
                  </a:lnTo>
                  <a:lnTo>
                    <a:pt x="3" y="14"/>
                  </a:lnTo>
                  <a:lnTo>
                    <a:pt x="2" y="14"/>
                  </a:lnTo>
                  <a:lnTo>
                    <a:pt x="2" y="13"/>
                  </a:lnTo>
                  <a:lnTo>
                    <a:pt x="2" y="13"/>
                  </a:lnTo>
                  <a:lnTo>
                    <a:pt x="2" y="12"/>
                  </a:lnTo>
                  <a:lnTo>
                    <a:pt x="1" y="12"/>
                  </a:lnTo>
                  <a:lnTo>
                    <a:pt x="1" y="12"/>
                  </a:lnTo>
                  <a:lnTo>
                    <a:pt x="1" y="12"/>
                  </a:lnTo>
                  <a:lnTo>
                    <a:pt x="0" y="12"/>
                  </a:lnTo>
                  <a:lnTo>
                    <a:pt x="2" y="16"/>
                  </a:lnTo>
                  <a:lnTo>
                    <a:pt x="2" y="15"/>
                  </a:lnTo>
                  <a:lnTo>
                    <a:pt x="2" y="15"/>
                  </a:lnTo>
                  <a:lnTo>
                    <a:pt x="3" y="15"/>
                  </a:lnTo>
                  <a:lnTo>
                    <a:pt x="4" y="15"/>
                  </a:lnTo>
                  <a:lnTo>
                    <a:pt x="4" y="15"/>
                  </a:lnTo>
                  <a:lnTo>
                    <a:pt x="5" y="15"/>
                  </a:lnTo>
                  <a:lnTo>
                    <a:pt x="5" y="15"/>
                  </a:lnTo>
                  <a:lnTo>
                    <a:pt x="6" y="15"/>
                  </a:lnTo>
                  <a:lnTo>
                    <a:pt x="7" y="15"/>
                  </a:lnTo>
                  <a:lnTo>
                    <a:pt x="7" y="15"/>
                  </a:lnTo>
                  <a:lnTo>
                    <a:pt x="8" y="15"/>
                  </a:lnTo>
                  <a:lnTo>
                    <a:pt x="8" y="14"/>
                  </a:lnTo>
                  <a:lnTo>
                    <a:pt x="8" y="14"/>
                  </a:lnTo>
                  <a:lnTo>
                    <a:pt x="8" y="13"/>
                  </a:lnTo>
                  <a:lnTo>
                    <a:pt x="9" y="12"/>
                  </a:lnTo>
                  <a:lnTo>
                    <a:pt x="9" y="12"/>
                  </a:lnTo>
                  <a:lnTo>
                    <a:pt x="9" y="11"/>
                  </a:lnTo>
                  <a:lnTo>
                    <a:pt x="9" y="10"/>
                  </a:lnTo>
                  <a:lnTo>
                    <a:pt x="9" y="9"/>
                  </a:lnTo>
                  <a:lnTo>
                    <a:pt x="8" y="9"/>
                  </a:lnTo>
                  <a:lnTo>
                    <a:pt x="8" y="8"/>
                  </a:lnTo>
                  <a:lnTo>
                    <a:pt x="8" y="7"/>
                  </a:lnTo>
                  <a:lnTo>
                    <a:pt x="7" y="7"/>
                  </a:lnTo>
                  <a:lnTo>
                    <a:pt x="7" y="7"/>
                  </a:lnTo>
                  <a:lnTo>
                    <a:pt x="6" y="7"/>
                  </a:lnTo>
                  <a:lnTo>
                    <a:pt x="5" y="7"/>
                  </a:lnTo>
                  <a:lnTo>
                    <a:pt x="4" y="7"/>
                  </a:lnTo>
                  <a:lnTo>
                    <a:pt x="4" y="7"/>
                  </a:lnTo>
                  <a:lnTo>
                    <a:pt x="4" y="6"/>
                  </a:lnTo>
                  <a:lnTo>
                    <a:pt x="3" y="6"/>
                  </a:lnTo>
                  <a:lnTo>
                    <a:pt x="2" y="6"/>
                  </a:lnTo>
                  <a:lnTo>
                    <a:pt x="2" y="6"/>
                  </a:lnTo>
                  <a:lnTo>
                    <a:pt x="2" y="5"/>
                  </a:lnTo>
                  <a:lnTo>
                    <a:pt x="1" y="4"/>
                  </a:lnTo>
                  <a:lnTo>
                    <a:pt x="1" y="4"/>
                  </a:lnTo>
                  <a:lnTo>
                    <a:pt x="1" y="3"/>
                  </a:lnTo>
                  <a:lnTo>
                    <a:pt x="1" y="2"/>
                  </a:lnTo>
                  <a:lnTo>
                    <a:pt x="2" y="2"/>
                  </a:lnTo>
                  <a:lnTo>
                    <a:pt x="2" y="1"/>
                  </a:lnTo>
                  <a:lnTo>
                    <a:pt x="2" y="1"/>
                  </a:lnTo>
                  <a:lnTo>
                    <a:pt x="3" y="1"/>
                  </a:lnTo>
                  <a:lnTo>
                    <a:pt x="4" y="1"/>
                  </a:lnTo>
                  <a:lnTo>
                    <a:pt x="4" y="1"/>
                  </a:lnTo>
                  <a:lnTo>
                    <a:pt x="5" y="1"/>
                  </a:lnTo>
                  <a:lnTo>
                    <a:pt x="5" y="1"/>
                  </a:lnTo>
                  <a:lnTo>
                    <a:pt x="5" y="1"/>
                  </a:lnTo>
                  <a:lnTo>
                    <a:pt x="6" y="2"/>
                  </a:lnTo>
                  <a:lnTo>
                    <a:pt x="7" y="3"/>
                  </a:lnTo>
                  <a:lnTo>
                    <a:pt x="7" y="4"/>
                  </a:lnTo>
                  <a:lnTo>
                    <a:pt x="8" y="4"/>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3" name="Freeform 147"/>
            <p:cNvSpPr>
              <a:spLocks/>
            </p:cNvSpPr>
            <p:nvPr/>
          </p:nvSpPr>
          <p:spPr bwMode="auto">
            <a:xfrm>
              <a:off x="1493" y="2571"/>
              <a:ext cx="14" cy="16"/>
            </a:xfrm>
            <a:custGeom>
              <a:avLst/>
              <a:gdLst>
                <a:gd name="T0" fmla="*/ 13 w 14"/>
                <a:gd name="T1" fmla="*/ 9 h 16"/>
                <a:gd name="T2" fmla="*/ 13 w 14"/>
                <a:gd name="T3" fmla="*/ 8 h 16"/>
                <a:gd name="T4" fmla="*/ 12 w 14"/>
                <a:gd name="T5" fmla="*/ 8 h 16"/>
                <a:gd name="T6" fmla="*/ 12 w 14"/>
                <a:gd name="T7" fmla="*/ 7 h 16"/>
                <a:gd name="T8" fmla="*/ 12 w 14"/>
                <a:gd name="T9" fmla="*/ 6 h 16"/>
                <a:gd name="T10" fmla="*/ 12 w 14"/>
                <a:gd name="T11" fmla="*/ 6 h 16"/>
                <a:gd name="T12" fmla="*/ 12 w 14"/>
                <a:gd name="T13" fmla="*/ 5 h 16"/>
                <a:gd name="T14" fmla="*/ 12 w 14"/>
                <a:gd name="T15" fmla="*/ 4 h 16"/>
                <a:gd name="T16" fmla="*/ 11 w 14"/>
                <a:gd name="T17" fmla="*/ 4 h 16"/>
                <a:gd name="T18" fmla="*/ 11 w 14"/>
                <a:gd name="T19" fmla="*/ 3 h 16"/>
                <a:gd name="T20" fmla="*/ 10 w 14"/>
                <a:gd name="T21" fmla="*/ 3 h 16"/>
                <a:gd name="T22" fmla="*/ 10 w 14"/>
                <a:gd name="T23" fmla="*/ 2 h 16"/>
                <a:gd name="T24" fmla="*/ 10 w 14"/>
                <a:gd name="T25" fmla="*/ 1 h 16"/>
                <a:gd name="T26" fmla="*/ 9 w 14"/>
                <a:gd name="T27" fmla="*/ 1 h 16"/>
                <a:gd name="T28" fmla="*/ 8 w 14"/>
                <a:gd name="T29" fmla="*/ 1 h 16"/>
                <a:gd name="T30" fmla="*/ 8 w 14"/>
                <a:gd name="T31" fmla="*/ 1 h 16"/>
                <a:gd name="T32" fmla="*/ 7 w 14"/>
                <a:gd name="T33" fmla="*/ 1 h 16"/>
                <a:gd name="T34" fmla="*/ 5 w 14"/>
                <a:gd name="T35" fmla="*/ 0 h 16"/>
                <a:gd name="T36" fmla="*/ 5 w 14"/>
                <a:gd name="T37" fmla="*/ 1 h 16"/>
                <a:gd name="T38" fmla="*/ 4 w 14"/>
                <a:gd name="T39" fmla="*/ 1 h 16"/>
                <a:gd name="T40" fmla="*/ 3 w 14"/>
                <a:gd name="T41" fmla="*/ 1 h 16"/>
                <a:gd name="T42" fmla="*/ 3 w 14"/>
                <a:gd name="T43" fmla="*/ 1 h 16"/>
                <a:gd name="T44" fmla="*/ 2 w 14"/>
                <a:gd name="T45" fmla="*/ 2 h 16"/>
                <a:gd name="T46" fmla="*/ 1 w 14"/>
                <a:gd name="T47" fmla="*/ 3 h 16"/>
                <a:gd name="T48" fmla="*/ 1 w 14"/>
                <a:gd name="T49" fmla="*/ 4 h 16"/>
                <a:gd name="T50" fmla="*/ 1 w 14"/>
                <a:gd name="T51" fmla="*/ 4 h 16"/>
                <a:gd name="T52" fmla="*/ 1 w 14"/>
                <a:gd name="T53" fmla="*/ 4 h 16"/>
                <a:gd name="T54" fmla="*/ 0 w 14"/>
                <a:gd name="T55" fmla="*/ 5 h 16"/>
                <a:gd name="T56" fmla="*/ 0 w 14"/>
                <a:gd name="T57" fmla="*/ 6 h 16"/>
                <a:gd name="T58" fmla="*/ 0 w 14"/>
                <a:gd name="T59" fmla="*/ 6 h 16"/>
                <a:gd name="T60" fmla="*/ 0 w 14"/>
                <a:gd name="T61" fmla="*/ 7 h 16"/>
                <a:gd name="T62" fmla="*/ 0 w 14"/>
                <a:gd name="T63" fmla="*/ 8 h 16"/>
                <a:gd name="T64" fmla="*/ 0 w 14"/>
                <a:gd name="T65" fmla="*/ 9 h 16"/>
                <a:gd name="T66" fmla="*/ 0 w 14"/>
                <a:gd name="T67" fmla="*/ 9 h 16"/>
                <a:gd name="T68" fmla="*/ 1 w 14"/>
                <a:gd name="T69" fmla="*/ 10 h 16"/>
                <a:gd name="T70" fmla="*/ 1 w 14"/>
                <a:gd name="T71" fmla="*/ 11 h 16"/>
                <a:gd name="T72" fmla="*/ 1 w 14"/>
                <a:gd name="T73" fmla="*/ 11 h 16"/>
                <a:gd name="T74" fmla="*/ 1 w 14"/>
                <a:gd name="T75" fmla="*/ 12 h 16"/>
                <a:gd name="T76" fmla="*/ 2 w 14"/>
                <a:gd name="T77" fmla="*/ 13 h 16"/>
                <a:gd name="T78" fmla="*/ 2 w 14"/>
                <a:gd name="T79" fmla="*/ 14 h 16"/>
                <a:gd name="T80" fmla="*/ 3 w 14"/>
                <a:gd name="T81" fmla="*/ 14 h 16"/>
                <a:gd name="T82" fmla="*/ 3 w 14"/>
                <a:gd name="T83" fmla="*/ 14 h 16"/>
                <a:gd name="T84" fmla="*/ 4 w 14"/>
                <a:gd name="T85" fmla="*/ 14 h 16"/>
                <a:gd name="T86" fmla="*/ 4 w 14"/>
                <a:gd name="T87" fmla="*/ 15 h 16"/>
                <a:gd name="T88" fmla="*/ 5 w 14"/>
                <a:gd name="T89" fmla="*/ 15 h 16"/>
                <a:gd name="T90" fmla="*/ 5 w 14"/>
                <a:gd name="T91" fmla="*/ 15 h 16"/>
                <a:gd name="T92" fmla="*/ 6 w 14"/>
                <a:gd name="T93" fmla="*/ 15 h 16"/>
                <a:gd name="T94" fmla="*/ 7 w 14"/>
                <a:gd name="T95" fmla="*/ 15 h 16"/>
                <a:gd name="T96" fmla="*/ 8 w 14"/>
                <a:gd name="T97" fmla="*/ 15 h 16"/>
                <a:gd name="T98" fmla="*/ 8 w 14"/>
                <a:gd name="T99" fmla="*/ 15 h 16"/>
                <a:gd name="T100" fmla="*/ 9 w 14"/>
                <a:gd name="T101" fmla="*/ 15 h 16"/>
                <a:gd name="T102" fmla="*/ 10 w 14"/>
                <a:gd name="T103" fmla="*/ 14 h 16"/>
                <a:gd name="T104" fmla="*/ 10 w 14"/>
                <a:gd name="T105" fmla="*/ 14 h 16"/>
                <a:gd name="T106" fmla="*/ 11 w 14"/>
                <a:gd name="T107" fmla="*/ 14 h 16"/>
                <a:gd name="T108" fmla="*/ 12 w 14"/>
                <a:gd name="T109" fmla="*/ 13 h 16"/>
                <a:gd name="T110" fmla="*/ 12 w 14"/>
                <a:gd name="T111" fmla="*/ 12 h 16"/>
                <a:gd name="T112" fmla="*/ 12 w 14"/>
                <a:gd name="T113" fmla="*/ 12 h 16"/>
                <a:gd name="T114" fmla="*/ 12 w 14"/>
                <a:gd name="T115" fmla="*/ 11 h 16"/>
                <a:gd name="T116" fmla="*/ 12 w 14"/>
                <a:gd name="T117" fmla="*/ 11 h 16"/>
                <a:gd name="T118" fmla="*/ 13 w 14"/>
                <a:gd name="T119" fmla="*/ 10 h 16"/>
                <a:gd name="T120" fmla="*/ 13 w 14"/>
                <a:gd name="T121" fmla="*/ 9 h 16"/>
                <a:gd name="T122" fmla="*/ 13 w 14"/>
                <a:gd name="T12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 h="16">
                  <a:moveTo>
                    <a:pt x="13" y="9"/>
                  </a:moveTo>
                  <a:lnTo>
                    <a:pt x="13" y="8"/>
                  </a:lnTo>
                  <a:lnTo>
                    <a:pt x="12" y="8"/>
                  </a:lnTo>
                  <a:lnTo>
                    <a:pt x="12" y="7"/>
                  </a:lnTo>
                  <a:lnTo>
                    <a:pt x="12" y="6"/>
                  </a:lnTo>
                  <a:lnTo>
                    <a:pt x="12" y="6"/>
                  </a:lnTo>
                  <a:lnTo>
                    <a:pt x="12" y="5"/>
                  </a:lnTo>
                  <a:lnTo>
                    <a:pt x="12" y="4"/>
                  </a:lnTo>
                  <a:lnTo>
                    <a:pt x="11" y="4"/>
                  </a:lnTo>
                  <a:lnTo>
                    <a:pt x="11" y="3"/>
                  </a:lnTo>
                  <a:lnTo>
                    <a:pt x="10" y="3"/>
                  </a:lnTo>
                  <a:lnTo>
                    <a:pt x="10" y="2"/>
                  </a:lnTo>
                  <a:lnTo>
                    <a:pt x="10" y="1"/>
                  </a:lnTo>
                  <a:lnTo>
                    <a:pt x="9" y="1"/>
                  </a:lnTo>
                  <a:lnTo>
                    <a:pt x="8" y="1"/>
                  </a:lnTo>
                  <a:lnTo>
                    <a:pt x="8" y="1"/>
                  </a:lnTo>
                  <a:lnTo>
                    <a:pt x="7" y="1"/>
                  </a:lnTo>
                  <a:lnTo>
                    <a:pt x="5" y="0"/>
                  </a:lnTo>
                  <a:lnTo>
                    <a:pt x="5" y="1"/>
                  </a:lnTo>
                  <a:lnTo>
                    <a:pt x="4" y="1"/>
                  </a:lnTo>
                  <a:lnTo>
                    <a:pt x="3" y="1"/>
                  </a:lnTo>
                  <a:lnTo>
                    <a:pt x="3" y="1"/>
                  </a:lnTo>
                  <a:lnTo>
                    <a:pt x="2" y="2"/>
                  </a:lnTo>
                  <a:lnTo>
                    <a:pt x="1" y="3"/>
                  </a:lnTo>
                  <a:lnTo>
                    <a:pt x="1" y="4"/>
                  </a:lnTo>
                  <a:lnTo>
                    <a:pt x="1" y="4"/>
                  </a:lnTo>
                  <a:lnTo>
                    <a:pt x="1" y="4"/>
                  </a:lnTo>
                  <a:lnTo>
                    <a:pt x="0" y="5"/>
                  </a:lnTo>
                  <a:lnTo>
                    <a:pt x="0" y="6"/>
                  </a:lnTo>
                  <a:lnTo>
                    <a:pt x="0" y="6"/>
                  </a:lnTo>
                  <a:lnTo>
                    <a:pt x="0" y="7"/>
                  </a:lnTo>
                  <a:lnTo>
                    <a:pt x="0" y="8"/>
                  </a:lnTo>
                  <a:lnTo>
                    <a:pt x="0" y="9"/>
                  </a:lnTo>
                  <a:lnTo>
                    <a:pt x="0" y="9"/>
                  </a:lnTo>
                  <a:lnTo>
                    <a:pt x="1" y="10"/>
                  </a:lnTo>
                  <a:lnTo>
                    <a:pt x="1" y="11"/>
                  </a:lnTo>
                  <a:lnTo>
                    <a:pt x="1" y="11"/>
                  </a:lnTo>
                  <a:lnTo>
                    <a:pt x="1" y="12"/>
                  </a:lnTo>
                  <a:lnTo>
                    <a:pt x="2" y="13"/>
                  </a:lnTo>
                  <a:lnTo>
                    <a:pt x="2" y="14"/>
                  </a:lnTo>
                  <a:lnTo>
                    <a:pt x="3" y="14"/>
                  </a:lnTo>
                  <a:lnTo>
                    <a:pt x="3" y="14"/>
                  </a:lnTo>
                  <a:lnTo>
                    <a:pt x="4" y="14"/>
                  </a:lnTo>
                  <a:lnTo>
                    <a:pt x="4" y="15"/>
                  </a:lnTo>
                  <a:lnTo>
                    <a:pt x="5" y="15"/>
                  </a:lnTo>
                  <a:lnTo>
                    <a:pt x="5" y="15"/>
                  </a:lnTo>
                  <a:lnTo>
                    <a:pt x="6" y="15"/>
                  </a:lnTo>
                  <a:lnTo>
                    <a:pt x="7" y="15"/>
                  </a:lnTo>
                  <a:lnTo>
                    <a:pt x="8" y="15"/>
                  </a:lnTo>
                  <a:lnTo>
                    <a:pt x="8" y="15"/>
                  </a:lnTo>
                  <a:lnTo>
                    <a:pt x="9" y="15"/>
                  </a:lnTo>
                  <a:lnTo>
                    <a:pt x="10" y="14"/>
                  </a:lnTo>
                  <a:lnTo>
                    <a:pt x="10" y="14"/>
                  </a:lnTo>
                  <a:lnTo>
                    <a:pt x="11" y="14"/>
                  </a:lnTo>
                  <a:lnTo>
                    <a:pt x="12" y="13"/>
                  </a:lnTo>
                  <a:lnTo>
                    <a:pt x="12" y="12"/>
                  </a:lnTo>
                  <a:lnTo>
                    <a:pt x="12" y="12"/>
                  </a:lnTo>
                  <a:lnTo>
                    <a:pt x="12" y="11"/>
                  </a:lnTo>
                  <a:lnTo>
                    <a:pt x="12" y="11"/>
                  </a:lnTo>
                  <a:lnTo>
                    <a:pt x="13" y="10"/>
                  </a:lnTo>
                  <a:lnTo>
                    <a:pt x="13" y="9"/>
                  </a:lnTo>
                  <a:lnTo>
                    <a:pt x="13"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4" name="Freeform 148"/>
            <p:cNvSpPr>
              <a:spLocks/>
            </p:cNvSpPr>
            <p:nvPr/>
          </p:nvSpPr>
          <p:spPr bwMode="auto">
            <a:xfrm>
              <a:off x="1607" y="2472"/>
              <a:ext cx="18" cy="15"/>
            </a:xfrm>
            <a:custGeom>
              <a:avLst/>
              <a:gdLst>
                <a:gd name="T0" fmla="*/ 8 w 18"/>
                <a:gd name="T1" fmla="*/ 8 h 15"/>
                <a:gd name="T2" fmla="*/ 9 w 18"/>
                <a:gd name="T3" fmla="*/ 8 h 15"/>
                <a:gd name="T4" fmla="*/ 10 w 18"/>
                <a:gd name="T5" fmla="*/ 9 h 15"/>
                <a:gd name="T6" fmla="*/ 10 w 18"/>
                <a:gd name="T7" fmla="*/ 10 h 15"/>
                <a:gd name="T8" fmla="*/ 11 w 18"/>
                <a:gd name="T9" fmla="*/ 10 h 15"/>
                <a:gd name="T10" fmla="*/ 11 w 18"/>
                <a:gd name="T11" fmla="*/ 11 h 15"/>
                <a:gd name="T12" fmla="*/ 12 w 18"/>
                <a:gd name="T13" fmla="*/ 11 h 15"/>
                <a:gd name="T14" fmla="*/ 12 w 18"/>
                <a:gd name="T15" fmla="*/ 10 h 15"/>
                <a:gd name="T16" fmla="*/ 13 w 18"/>
                <a:gd name="T17" fmla="*/ 10 h 15"/>
                <a:gd name="T18" fmla="*/ 13 w 18"/>
                <a:gd name="T19" fmla="*/ 9 h 15"/>
                <a:gd name="T20" fmla="*/ 13 w 18"/>
                <a:gd name="T21" fmla="*/ 8 h 15"/>
                <a:gd name="T22" fmla="*/ 13 w 18"/>
                <a:gd name="T23" fmla="*/ 9 h 15"/>
                <a:gd name="T24" fmla="*/ 11 w 18"/>
                <a:gd name="T25" fmla="*/ 14 h 15"/>
                <a:gd name="T26" fmla="*/ 11 w 18"/>
                <a:gd name="T27" fmla="*/ 13 h 15"/>
                <a:gd name="T28" fmla="*/ 11 w 18"/>
                <a:gd name="T29" fmla="*/ 13 h 15"/>
                <a:gd name="T30" fmla="*/ 11 w 18"/>
                <a:gd name="T31" fmla="*/ 12 h 15"/>
                <a:gd name="T32" fmla="*/ 11 w 18"/>
                <a:gd name="T33" fmla="*/ 11 h 15"/>
                <a:gd name="T34" fmla="*/ 10 w 18"/>
                <a:gd name="T35" fmla="*/ 11 h 15"/>
                <a:gd name="T36" fmla="*/ 10 w 18"/>
                <a:gd name="T37" fmla="*/ 11 h 15"/>
                <a:gd name="T38" fmla="*/ 10 w 18"/>
                <a:gd name="T39" fmla="*/ 11 h 15"/>
                <a:gd name="T40" fmla="*/ 10 w 18"/>
                <a:gd name="T41" fmla="*/ 10 h 15"/>
                <a:gd name="T42" fmla="*/ 9 w 18"/>
                <a:gd name="T43" fmla="*/ 10 h 15"/>
                <a:gd name="T44" fmla="*/ 0 w 18"/>
                <a:gd name="T45" fmla="*/ 3 h 15"/>
                <a:gd name="T46" fmla="*/ 0 w 18"/>
                <a:gd name="T47" fmla="*/ 1 h 15"/>
                <a:gd name="T48" fmla="*/ 12 w 18"/>
                <a:gd name="T49" fmla="*/ 1 h 15"/>
                <a:gd name="T50" fmla="*/ 13 w 18"/>
                <a:gd name="T51" fmla="*/ 1 h 15"/>
                <a:gd name="T52" fmla="*/ 13 w 18"/>
                <a:gd name="T53" fmla="*/ 1 h 15"/>
                <a:gd name="T54" fmla="*/ 14 w 18"/>
                <a:gd name="T55" fmla="*/ 1 h 15"/>
                <a:gd name="T56" fmla="*/ 15 w 18"/>
                <a:gd name="T57" fmla="*/ 1 h 15"/>
                <a:gd name="T58" fmla="*/ 16 w 18"/>
                <a:gd name="T59" fmla="*/ 1 h 15"/>
                <a:gd name="T60" fmla="*/ 16 w 18"/>
                <a:gd name="T61" fmla="*/ 1 h 15"/>
                <a:gd name="T62" fmla="*/ 16 w 18"/>
                <a:gd name="T63" fmla="*/ 1 h 15"/>
                <a:gd name="T64" fmla="*/ 16 w 18"/>
                <a:gd name="T65" fmla="*/ 0 h 15"/>
                <a:gd name="T66" fmla="*/ 17 w 18"/>
                <a:gd name="T67" fmla="*/ 0 h 15"/>
                <a:gd name="T68" fmla="*/ 17 w 18"/>
                <a:gd name="T69" fmla="*/ 1 h 15"/>
                <a:gd name="T70" fmla="*/ 15 w 18"/>
                <a:gd name="T71" fmla="*/ 6 h 15"/>
                <a:gd name="T72" fmla="*/ 14 w 18"/>
                <a:gd name="T73" fmla="*/ 6 h 15"/>
                <a:gd name="T74" fmla="*/ 14 w 18"/>
                <a:gd name="T75" fmla="*/ 5 h 15"/>
                <a:gd name="T76" fmla="*/ 15 w 18"/>
                <a:gd name="T77" fmla="*/ 5 h 15"/>
                <a:gd name="T78" fmla="*/ 15 w 18"/>
                <a:gd name="T79" fmla="*/ 4 h 15"/>
                <a:gd name="T80" fmla="*/ 14 w 18"/>
                <a:gd name="T81" fmla="*/ 4 h 15"/>
                <a:gd name="T82" fmla="*/ 13 w 18"/>
                <a:gd name="T83" fmla="*/ 4 h 15"/>
                <a:gd name="T84" fmla="*/ 13 w 18"/>
                <a:gd name="T85" fmla="*/ 3 h 15"/>
                <a:gd name="T86" fmla="*/ 10 w 18"/>
                <a:gd name="T87" fmla="*/ 3 h 15"/>
                <a:gd name="T88" fmla="*/ 8 w 18"/>
                <a:gd name="T8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 h="15">
                  <a:moveTo>
                    <a:pt x="8" y="8"/>
                  </a:moveTo>
                  <a:lnTo>
                    <a:pt x="9" y="8"/>
                  </a:lnTo>
                  <a:lnTo>
                    <a:pt x="10" y="9"/>
                  </a:lnTo>
                  <a:lnTo>
                    <a:pt x="10" y="10"/>
                  </a:lnTo>
                  <a:lnTo>
                    <a:pt x="11" y="10"/>
                  </a:lnTo>
                  <a:lnTo>
                    <a:pt x="11" y="11"/>
                  </a:lnTo>
                  <a:lnTo>
                    <a:pt x="12" y="11"/>
                  </a:lnTo>
                  <a:lnTo>
                    <a:pt x="12" y="10"/>
                  </a:lnTo>
                  <a:lnTo>
                    <a:pt x="13" y="10"/>
                  </a:lnTo>
                  <a:lnTo>
                    <a:pt x="13" y="9"/>
                  </a:lnTo>
                  <a:lnTo>
                    <a:pt x="13" y="8"/>
                  </a:lnTo>
                  <a:lnTo>
                    <a:pt x="13" y="9"/>
                  </a:lnTo>
                  <a:lnTo>
                    <a:pt x="11" y="14"/>
                  </a:lnTo>
                  <a:lnTo>
                    <a:pt x="11" y="13"/>
                  </a:lnTo>
                  <a:lnTo>
                    <a:pt x="11" y="13"/>
                  </a:lnTo>
                  <a:lnTo>
                    <a:pt x="11" y="12"/>
                  </a:lnTo>
                  <a:lnTo>
                    <a:pt x="11" y="11"/>
                  </a:lnTo>
                  <a:lnTo>
                    <a:pt x="10" y="11"/>
                  </a:lnTo>
                  <a:lnTo>
                    <a:pt x="10" y="11"/>
                  </a:lnTo>
                  <a:lnTo>
                    <a:pt x="10" y="11"/>
                  </a:lnTo>
                  <a:lnTo>
                    <a:pt x="10" y="10"/>
                  </a:lnTo>
                  <a:lnTo>
                    <a:pt x="9" y="10"/>
                  </a:lnTo>
                  <a:lnTo>
                    <a:pt x="0" y="3"/>
                  </a:lnTo>
                  <a:lnTo>
                    <a:pt x="0" y="1"/>
                  </a:lnTo>
                  <a:lnTo>
                    <a:pt x="12" y="1"/>
                  </a:lnTo>
                  <a:lnTo>
                    <a:pt x="13" y="1"/>
                  </a:lnTo>
                  <a:lnTo>
                    <a:pt x="13" y="1"/>
                  </a:lnTo>
                  <a:lnTo>
                    <a:pt x="14" y="1"/>
                  </a:lnTo>
                  <a:lnTo>
                    <a:pt x="15" y="1"/>
                  </a:lnTo>
                  <a:lnTo>
                    <a:pt x="16" y="1"/>
                  </a:lnTo>
                  <a:lnTo>
                    <a:pt x="16" y="1"/>
                  </a:lnTo>
                  <a:lnTo>
                    <a:pt x="16" y="1"/>
                  </a:lnTo>
                  <a:lnTo>
                    <a:pt x="16" y="0"/>
                  </a:lnTo>
                  <a:lnTo>
                    <a:pt x="17" y="0"/>
                  </a:lnTo>
                  <a:lnTo>
                    <a:pt x="17" y="1"/>
                  </a:lnTo>
                  <a:lnTo>
                    <a:pt x="15" y="6"/>
                  </a:lnTo>
                  <a:lnTo>
                    <a:pt x="14" y="6"/>
                  </a:lnTo>
                  <a:lnTo>
                    <a:pt x="14" y="5"/>
                  </a:lnTo>
                  <a:lnTo>
                    <a:pt x="15" y="5"/>
                  </a:lnTo>
                  <a:lnTo>
                    <a:pt x="15" y="4"/>
                  </a:lnTo>
                  <a:lnTo>
                    <a:pt x="14" y="4"/>
                  </a:lnTo>
                  <a:lnTo>
                    <a:pt x="13" y="4"/>
                  </a:lnTo>
                  <a:lnTo>
                    <a:pt x="13" y="3"/>
                  </a:lnTo>
                  <a:lnTo>
                    <a:pt x="10" y="3"/>
                  </a:lnTo>
                  <a:lnTo>
                    <a:pt x="8"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5" name="Freeform 149"/>
            <p:cNvSpPr>
              <a:spLocks/>
            </p:cNvSpPr>
            <p:nvPr/>
          </p:nvSpPr>
          <p:spPr bwMode="auto">
            <a:xfrm>
              <a:off x="1609" y="2476"/>
              <a:ext cx="5" cy="1"/>
            </a:xfrm>
            <a:custGeom>
              <a:avLst/>
              <a:gdLst>
                <a:gd name="T0" fmla="*/ 4 w 5"/>
                <a:gd name="T1" fmla="*/ 0 h 1"/>
                <a:gd name="T2" fmla="*/ 0 w 5"/>
                <a:gd name="T3" fmla="*/ 0 h 1"/>
                <a:gd name="T4" fmla="*/ 3 w 5"/>
                <a:gd name="T5" fmla="*/ 0 h 1"/>
                <a:gd name="T6" fmla="*/ 4 w 5"/>
                <a:gd name="T7" fmla="*/ 0 h 1"/>
              </a:gdLst>
              <a:ahLst/>
              <a:cxnLst>
                <a:cxn ang="0">
                  <a:pos x="T0" y="T1"/>
                </a:cxn>
                <a:cxn ang="0">
                  <a:pos x="T2" y="T3"/>
                </a:cxn>
                <a:cxn ang="0">
                  <a:pos x="T4" y="T5"/>
                </a:cxn>
                <a:cxn ang="0">
                  <a:pos x="T6" y="T7"/>
                </a:cxn>
              </a:cxnLst>
              <a:rect l="0" t="0" r="r" b="b"/>
              <a:pathLst>
                <a:path w="5" h="1">
                  <a:moveTo>
                    <a:pt x="4" y="0"/>
                  </a:moveTo>
                  <a:lnTo>
                    <a:pt x="0" y="0"/>
                  </a:lnTo>
                  <a:lnTo>
                    <a:pt x="3" y="0"/>
                  </a:lnTo>
                  <a:lnTo>
                    <a:pt x="4"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6" name="Freeform 150"/>
            <p:cNvSpPr>
              <a:spLocks/>
            </p:cNvSpPr>
            <p:nvPr/>
          </p:nvSpPr>
          <p:spPr bwMode="auto">
            <a:xfrm>
              <a:off x="1344" y="2263"/>
              <a:ext cx="15" cy="16"/>
            </a:xfrm>
            <a:custGeom>
              <a:avLst/>
              <a:gdLst>
                <a:gd name="T0" fmla="*/ 8 w 15"/>
                <a:gd name="T1" fmla="*/ 4 h 16"/>
                <a:gd name="T2" fmla="*/ 8 w 15"/>
                <a:gd name="T3" fmla="*/ 6 h 16"/>
                <a:gd name="T4" fmla="*/ 7 w 15"/>
                <a:gd name="T5" fmla="*/ 7 h 16"/>
                <a:gd name="T6" fmla="*/ 6 w 15"/>
                <a:gd name="T7" fmla="*/ 8 h 16"/>
                <a:gd name="T8" fmla="*/ 4 w 15"/>
                <a:gd name="T9" fmla="*/ 5 h 16"/>
                <a:gd name="T10" fmla="*/ 4 w 15"/>
                <a:gd name="T11" fmla="*/ 4 h 16"/>
                <a:gd name="T12" fmla="*/ 5 w 15"/>
                <a:gd name="T13" fmla="*/ 3 h 16"/>
                <a:gd name="T14" fmla="*/ 6 w 15"/>
                <a:gd name="T15" fmla="*/ 2 h 16"/>
                <a:gd name="T16" fmla="*/ 7 w 15"/>
                <a:gd name="T17" fmla="*/ 2 h 16"/>
                <a:gd name="T18" fmla="*/ 8 w 15"/>
                <a:gd name="T19" fmla="*/ 2 h 16"/>
                <a:gd name="T20" fmla="*/ 10 w 15"/>
                <a:gd name="T21" fmla="*/ 2 h 16"/>
                <a:gd name="T22" fmla="*/ 0 w 15"/>
                <a:gd name="T23" fmla="*/ 6 h 16"/>
                <a:gd name="T24" fmla="*/ 1 w 15"/>
                <a:gd name="T25" fmla="*/ 6 h 16"/>
                <a:gd name="T26" fmla="*/ 2 w 15"/>
                <a:gd name="T27" fmla="*/ 6 h 16"/>
                <a:gd name="T28" fmla="*/ 3 w 15"/>
                <a:gd name="T29" fmla="*/ 7 h 16"/>
                <a:gd name="T30" fmla="*/ 7 w 15"/>
                <a:gd name="T31" fmla="*/ 12 h 16"/>
                <a:gd name="T32" fmla="*/ 8 w 15"/>
                <a:gd name="T33" fmla="*/ 14 h 16"/>
                <a:gd name="T34" fmla="*/ 7 w 15"/>
                <a:gd name="T35" fmla="*/ 14 h 16"/>
                <a:gd name="T36" fmla="*/ 14 w 15"/>
                <a:gd name="T37" fmla="*/ 10 h 16"/>
                <a:gd name="T38" fmla="*/ 13 w 15"/>
                <a:gd name="T39" fmla="*/ 7 h 16"/>
                <a:gd name="T40" fmla="*/ 13 w 15"/>
                <a:gd name="T41" fmla="*/ 9 h 16"/>
                <a:gd name="T42" fmla="*/ 13 w 15"/>
                <a:gd name="T43" fmla="*/ 10 h 16"/>
                <a:gd name="T44" fmla="*/ 12 w 15"/>
                <a:gd name="T45" fmla="*/ 11 h 16"/>
                <a:gd name="T46" fmla="*/ 11 w 15"/>
                <a:gd name="T47" fmla="*/ 12 h 16"/>
                <a:gd name="T48" fmla="*/ 10 w 15"/>
                <a:gd name="T49" fmla="*/ 13 h 16"/>
                <a:gd name="T50" fmla="*/ 9 w 15"/>
                <a:gd name="T51" fmla="*/ 12 h 16"/>
                <a:gd name="T52" fmla="*/ 8 w 15"/>
                <a:gd name="T53" fmla="*/ 11 h 16"/>
                <a:gd name="T54" fmla="*/ 7 w 15"/>
                <a:gd name="T55" fmla="*/ 8 h 16"/>
                <a:gd name="T56" fmla="*/ 8 w 15"/>
                <a:gd name="T57" fmla="*/ 7 h 16"/>
                <a:gd name="T58" fmla="*/ 9 w 15"/>
                <a:gd name="T59" fmla="*/ 7 h 16"/>
                <a:gd name="T60" fmla="*/ 10 w 15"/>
                <a:gd name="T61" fmla="*/ 8 h 16"/>
                <a:gd name="T62" fmla="*/ 11 w 15"/>
                <a:gd name="T6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16">
                  <a:moveTo>
                    <a:pt x="8" y="4"/>
                  </a:moveTo>
                  <a:lnTo>
                    <a:pt x="8" y="4"/>
                  </a:lnTo>
                  <a:lnTo>
                    <a:pt x="8" y="5"/>
                  </a:lnTo>
                  <a:lnTo>
                    <a:pt x="8" y="6"/>
                  </a:lnTo>
                  <a:lnTo>
                    <a:pt x="8" y="6"/>
                  </a:lnTo>
                  <a:lnTo>
                    <a:pt x="7" y="7"/>
                  </a:lnTo>
                  <a:lnTo>
                    <a:pt x="6" y="7"/>
                  </a:lnTo>
                  <a:lnTo>
                    <a:pt x="6" y="8"/>
                  </a:lnTo>
                  <a:lnTo>
                    <a:pt x="4" y="6"/>
                  </a:lnTo>
                  <a:lnTo>
                    <a:pt x="4" y="5"/>
                  </a:lnTo>
                  <a:lnTo>
                    <a:pt x="4" y="4"/>
                  </a:lnTo>
                  <a:lnTo>
                    <a:pt x="4" y="4"/>
                  </a:lnTo>
                  <a:lnTo>
                    <a:pt x="4" y="3"/>
                  </a:lnTo>
                  <a:lnTo>
                    <a:pt x="5" y="3"/>
                  </a:lnTo>
                  <a:lnTo>
                    <a:pt x="5" y="2"/>
                  </a:lnTo>
                  <a:lnTo>
                    <a:pt x="6" y="2"/>
                  </a:lnTo>
                  <a:lnTo>
                    <a:pt x="6" y="2"/>
                  </a:lnTo>
                  <a:lnTo>
                    <a:pt x="7" y="2"/>
                  </a:lnTo>
                  <a:lnTo>
                    <a:pt x="8" y="2"/>
                  </a:lnTo>
                  <a:lnTo>
                    <a:pt x="8" y="2"/>
                  </a:lnTo>
                  <a:lnTo>
                    <a:pt x="9" y="2"/>
                  </a:lnTo>
                  <a:lnTo>
                    <a:pt x="10" y="2"/>
                  </a:lnTo>
                  <a:lnTo>
                    <a:pt x="7" y="0"/>
                  </a:lnTo>
                  <a:lnTo>
                    <a:pt x="0" y="6"/>
                  </a:lnTo>
                  <a:lnTo>
                    <a:pt x="1" y="6"/>
                  </a:lnTo>
                  <a:lnTo>
                    <a:pt x="1" y="6"/>
                  </a:lnTo>
                  <a:lnTo>
                    <a:pt x="2" y="6"/>
                  </a:lnTo>
                  <a:lnTo>
                    <a:pt x="2" y="6"/>
                  </a:lnTo>
                  <a:lnTo>
                    <a:pt x="3" y="6"/>
                  </a:lnTo>
                  <a:lnTo>
                    <a:pt x="3" y="7"/>
                  </a:lnTo>
                  <a:lnTo>
                    <a:pt x="6" y="12"/>
                  </a:lnTo>
                  <a:lnTo>
                    <a:pt x="7" y="12"/>
                  </a:lnTo>
                  <a:lnTo>
                    <a:pt x="7" y="13"/>
                  </a:lnTo>
                  <a:lnTo>
                    <a:pt x="8" y="14"/>
                  </a:lnTo>
                  <a:lnTo>
                    <a:pt x="8" y="14"/>
                  </a:lnTo>
                  <a:lnTo>
                    <a:pt x="7" y="14"/>
                  </a:lnTo>
                  <a:lnTo>
                    <a:pt x="7" y="15"/>
                  </a:lnTo>
                  <a:lnTo>
                    <a:pt x="14" y="10"/>
                  </a:lnTo>
                  <a:lnTo>
                    <a:pt x="13" y="7"/>
                  </a:lnTo>
                  <a:lnTo>
                    <a:pt x="13" y="7"/>
                  </a:lnTo>
                  <a:lnTo>
                    <a:pt x="13" y="8"/>
                  </a:lnTo>
                  <a:lnTo>
                    <a:pt x="13" y="9"/>
                  </a:lnTo>
                  <a:lnTo>
                    <a:pt x="13" y="9"/>
                  </a:lnTo>
                  <a:lnTo>
                    <a:pt x="13" y="10"/>
                  </a:lnTo>
                  <a:lnTo>
                    <a:pt x="12" y="10"/>
                  </a:lnTo>
                  <a:lnTo>
                    <a:pt x="12" y="11"/>
                  </a:lnTo>
                  <a:lnTo>
                    <a:pt x="11" y="11"/>
                  </a:lnTo>
                  <a:lnTo>
                    <a:pt x="11" y="12"/>
                  </a:lnTo>
                  <a:lnTo>
                    <a:pt x="10" y="12"/>
                  </a:lnTo>
                  <a:lnTo>
                    <a:pt x="10" y="13"/>
                  </a:lnTo>
                  <a:lnTo>
                    <a:pt x="9" y="13"/>
                  </a:lnTo>
                  <a:lnTo>
                    <a:pt x="9" y="12"/>
                  </a:lnTo>
                  <a:lnTo>
                    <a:pt x="8" y="12"/>
                  </a:lnTo>
                  <a:lnTo>
                    <a:pt x="8" y="11"/>
                  </a:lnTo>
                  <a:lnTo>
                    <a:pt x="6" y="9"/>
                  </a:lnTo>
                  <a:lnTo>
                    <a:pt x="7" y="8"/>
                  </a:lnTo>
                  <a:lnTo>
                    <a:pt x="8" y="8"/>
                  </a:lnTo>
                  <a:lnTo>
                    <a:pt x="8" y="7"/>
                  </a:lnTo>
                  <a:lnTo>
                    <a:pt x="8" y="7"/>
                  </a:lnTo>
                  <a:lnTo>
                    <a:pt x="9" y="7"/>
                  </a:lnTo>
                  <a:lnTo>
                    <a:pt x="9" y="8"/>
                  </a:lnTo>
                  <a:lnTo>
                    <a:pt x="10" y="8"/>
                  </a:lnTo>
                  <a:lnTo>
                    <a:pt x="10" y="9"/>
                  </a:lnTo>
                  <a:lnTo>
                    <a:pt x="11" y="8"/>
                  </a:lnTo>
                  <a:lnTo>
                    <a:pt x="8"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7" name="Freeform 151"/>
            <p:cNvSpPr>
              <a:spLocks/>
            </p:cNvSpPr>
            <p:nvPr/>
          </p:nvSpPr>
          <p:spPr bwMode="auto">
            <a:xfrm>
              <a:off x="1367" y="2251"/>
              <a:ext cx="9" cy="15"/>
            </a:xfrm>
            <a:custGeom>
              <a:avLst/>
              <a:gdLst>
                <a:gd name="T0" fmla="*/ 5 w 9"/>
                <a:gd name="T1" fmla="*/ 8 h 15"/>
                <a:gd name="T2" fmla="*/ 6 w 9"/>
                <a:gd name="T3" fmla="*/ 6 h 15"/>
                <a:gd name="T4" fmla="*/ 6 w 9"/>
                <a:gd name="T5" fmla="*/ 6 h 15"/>
                <a:gd name="T6" fmla="*/ 7 w 9"/>
                <a:gd name="T7" fmla="*/ 6 h 15"/>
                <a:gd name="T8" fmla="*/ 7 w 9"/>
                <a:gd name="T9" fmla="*/ 6 h 15"/>
                <a:gd name="T10" fmla="*/ 7 w 9"/>
                <a:gd name="T11" fmla="*/ 5 h 15"/>
                <a:gd name="T12" fmla="*/ 8 w 9"/>
                <a:gd name="T13" fmla="*/ 5 h 15"/>
                <a:gd name="T14" fmla="*/ 8 w 9"/>
                <a:gd name="T15" fmla="*/ 4 h 15"/>
                <a:gd name="T16" fmla="*/ 8 w 9"/>
                <a:gd name="T17" fmla="*/ 4 h 15"/>
                <a:gd name="T18" fmla="*/ 8 w 9"/>
                <a:gd name="T19" fmla="*/ 3 h 15"/>
                <a:gd name="T20" fmla="*/ 8 w 9"/>
                <a:gd name="T21" fmla="*/ 2 h 15"/>
                <a:gd name="T22" fmla="*/ 8 w 9"/>
                <a:gd name="T23" fmla="*/ 1 h 15"/>
                <a:gd name="T24" fmla="*/ 7 w 9"/>
                <a:gd name="T25" fmla="*/ 1 h 15"/>
                <a:gd name="T26" fmla="*/ 7 w 9"/>
                <a:gd name="T27" fmla="*/ 1 h 15"/>
                <a:gd name="T28" fmla="*/ 6 w 9"/>
                <a:gd name="T29" fmla="*/ 0 h 15"/>
                <a:gd name="T30" fmla="*/ 6 w 9"/>
                <a:gd name="T31" fmla="*/ 0 h 15"/>
                <a:gd name="T32" fmla="*/ 5 w 9"/>
                <a:gd name="T33" fmla="*/ 0 h 15"/>
                <a:gd name="T34" fmla="*/ 5 w 9"/>
                <a:gd name="T35" fmla="*/ 0 h 15"/>
                <a:gd name="T36" fmla="*/ 5 w 9"/>
                <a:gd name="T37" fmla="*/ 1 h 15"/>
                <a:gd name="T38" fmla="*/ 4 w 9"/>
                <a:gd name="T39" fmla="*/ 1 h 15"/>
                <a:gd name="T40" fmla="*/ 0 w 9"/>
                <a:gd name="T41" fmla="*/ 3 h 15"/>
                <a:gd name="T42" fmla="*/ 1 w 9"/>
                <a:gd name="T43" fmla="*/ 4 h 15"/>
                <a:gd name="T44" fmla="*/ 1 w 9"/>
                <a:gd name="T45" fmla="*/ 4 h 15"/>
                <a:gd name="T46" fmla="*/ 2 w 9"/>
                <a:gd name="T47" fmla="*/ 4 h 15"/>
                <a:gd name="T48" fmla="*/ 2 w 9"/>
                <a:gd name="T49" fmla="*/ 4 h 15"/>
                <a:gd name="T50" fmla="*/ 2 w 9"/>
                <a:gd name="T51" fmla="*/ 5 h 15"/>
                <a:gd name="T52" fmla="*/ 2 w 9"/>
                <a:gd name="T53" fmla="*/ 5 h 15"/>
                <a:gd name="T54" fmla="*/ 5 w 9"/>
                <a:gd name="T55" fmla="*/ 11 h 15"/>
                <a:gd name="T56" fmla="*/ 5 w 9"/>
                <a:gd name="T57" fmla="*/ 11 h 15"/>
                <a:gd name="T58" fmla="*/ 5 w 9"/>
                <a:gd name="T59" fmla="*/ 12 h 15"/>
                <a:gd name="T60" fmla="*/ 5 w 9"/>
                <a:gd name="T61" fmla="*/ 13 h 15"/>
                <a:gd name="T62" fmla="*/ 5 w 9"/>
                <a:gd name="T63" fmla="*/ 13 h 15"/>
                <a:gd name="T64" fmla="*/ 4 w 9"/>
                <a:gd name="T65" fmla="*/ 13 h 15"/>
                <a:gd name="T66" fmla="*/ 5 w 9"/>
                <a:gd name="T67" fmla="*/ 14 h 15"/>
                <a:gd name="T68" fmla="*/ 8 w 9"/>
                <a:gd name="T69" fmla="*/ 12 h 15"/>
                <a:gd name="T70" fmla="*/ 7 w 9"/>
                <a:gd name="T71" fmla="*/ 11 h 15"/>
                <a:gd name="T72" fmla="*/ 7 w 9"/>
                <a:gd name="T73" fmla="*/ 11 h 15"/>
                <a:gd name="T74" fmla="*/ 6 w 9"/>
                <a:gd name="T75" fmla="*/ 11 h 15"/>
                <a:gd name="T76" fmla="*/ 6 w 9"/>
                <a:gd name="T77" fmla="*/ 11 h 15"/>
                <a:gd name="T78" fmla="*/ 6 w 9"/>
                <a:gd name="T79" fmla="*/ 11 h 15"/>
                <a:gd name="T80" fmla="*/ 6 w 9"/>
                <a:gd name="T81" fmla="*/ 10 h 15"/>
                <a:gd name="T82" fmla="*/ 5 w 9"/>
                <a:gd name="T8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 h="15">
                  <a:moveTo>
                    <a:pt x="5" y="8"/>
                  </a:moveTo>
                  <a:lnTo>
                    <a:pt x="6" y="6"/>
                  </a:lnTo>
                  <a:lnTo>
                    <a:pt x="6" y="6"/>
                  </a:lnTo>
                  <a:lnTo>
                    <a:pt x="7" y="6"/>
                  </a:lnTo>
                  <a:lnTo>
                    <a:pt x="7" y="6"/>
                  </a:lnTo>
                  <a:lnTo>
                    <a:pt x="7" y="5"/>
                  </a:lnTo>
                  <a:lnTo>
                    <a:pt x="8" y="5"/>
                  </a:lnTo>
                  <a:lnTo>
                    <a:pt x="8" y="4"/>
                  </a:lnTo>
                  <a:lnTo>
                    <a:pt x="8" y="4"/>
                  </a:lnTo>
                  <a:lnTo>
                    <a:pt x="8" y="3"/>
                  </a:lnTo>
                  <a:lnTo>
                    <a:pt x="8" y="2"/>
                  </a:lnTo>
                  <a:lnTo>
                    <a:pt x="8" y="1"/>
                  </a:lnTo>
                  <a:lnTo>
                    <a:pt x="7" y="1"/>
                  </a:lnTo>
                  <a:lnTo>
                    <a:pt x="7" y="1"/>
                  </a:lnTo>
                  <a:lnTo>
                    <a:pt x="6" y="0"/>
                  </a:lnTo>
                  <a:lnTo>
                    <a:pt x="6" y="0"/>
                  </a:lnTo>
                  <a:lnTo>
                    <a:pt x="5" y="0"/>
                  </a:lnTo>
                  <a:lnTo>
                    <a:pt x="5" y="0"/>
                  </a:lnTo>
                  <a:lnTo>
                    <a:pt x="5" y="1"/>
                  </a:lnTo>
                  <a:lnTo>
                    <a:pt x="4" y="1"/>
                  </a:lnTo>
                  <a:lnTo>
                    <a:pt x="0" y="3"/>
                  </a:lnTo>
                  <a:lnTo>
                    <a:pt x="1" y="4"/>
                  </a:lnTo>
                  <a:lnTo>
                    <a:pt x="1" y="4"/>
                  </a:lnTo>
                  <a:lnTo>
                    <a:pt x="2" y="4"/>
                  </a:lnTo>
                  <a:lnTo>
                    <a:pt x="2" y="4"/>
                  </a:lnTo>
                  <a:lnTo>
                    <a:pt x="2" y="5"/>
                  </a:lnTo>
                  <a:lnTo>
                    <a:pt x="2" y="5"/>
                  </a:lnTo>
                  <a:lnTo>
                    <a:pt x="5" y="11"/>
                  </a:lnTo>
                  <a:lnTo>
                    <a:pt x="5" y="11"/>
                  </a:lnTo>
                  <a:lnTo>
                    <a:pt x="5" y="12"/>
                  </a:lnTo>
                  <a:lnTo>
                    <a:pt x="5" y="13"/>
                  </a:lnTo>
                  <a:lnTo>
                    <a:pt x="5" y="13"/>
                  </a:lnTo>
                  <a:lnTo>
                    <a:pt x="4" y="13"/>
                  </a:lnTo>
                  <a:lnTo>
                    <a:pt x="5" y="14"/>
                  </a:lnTo>
                  <a:lnTo>
                    <a:pt x="8" y="12"/>
                  </a:lnTo>
                  <a:lnTo>
                    <a:pt x="7" y="11"/>
                  </a:lnTo>
                  <a:lnTo>
                    <a:pt x="7" y="11"/>
                  </a:lnTo>
                  <a:lnTo>
                    <a:pt x="6" y="11"/>
                  </a:lnTo>
                  <a:lnTo>
                    <a:pt x="6" y="11"/>
                  </a:lnTo>
                  <a:lnTo>
                    <a:pt x="6" y="11"/>
                  </a:lnTo>
                  <a:lnTo>
                    <a:pt x="6" y="10"/>
                  </a:lnTo>
                  <a:lnTo>
                    <a:pt x="5"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8" name="Freeform 152"/>
            <p:cNvSpPr>
              <a:spLocks/>
            </p:cNvSpPr>
            <p:nvPr/>
          </p:nvSpPr>
          <p:spPr bwMode="auto">
            <a:xfrm>
              <a:off x="1372" y="2253"/>
              <a:ext cx="2" cy="3"/>
            </a:xfrm>
            <a:custGeom>
              <a:avLst/>
              <a:gdLst>
                <a:gd name="T0" fmla="*/ 0 w 2"/>
                <a:gd name="T1" fmla="*/ 1 h 3"/>
                <a:gd name="T2" fmla="*/ 0 w 2"/>
                <a:gd name="T3" fmla="*/ 1 h 3"/>
                <a:gd name="T4" fmla="*/ 0 w 2"/>
                <a:gd name="T5" fmla="*/ 1 h 3"/>
                <a:gd name="T6" fmla="*/ 0 w 2"/>
                <a:gd name="T7" fmla="*/ 1 h 3"/>
                <a:gd name="T8" fmla="*/ 0 w 2"/>
                <a:gd name="T9" fmla="*/ 0 h 3"/>
                <a:gd name="T10" fmla="*/ 0 w 2"/>
                <a:gd name="T11" fmla="*/ 0 h 3"/>
                <a:gd name="T12" fmla="*/ 0 w 2"/>
                <a:gd name="T13" fmla="*/ 0 h 3"/>
                <a:gd name="T14" fmla="*/ 0 w 2"/>
                <a:gd name="T15" fmla="*/ 0 h 3"/>
                <a:gd name="T16" fmla="*/ 0 w 2"/>
                <a:gd name="T17" fmla="*/ 0 h 3"/>
                <a:gd name="T18" fmla="*/ 1 w 2"/>
                <a:gd name="T19" fmla="*/ 0 h 3"/>
                <a:gd name="T20" fmla="*/ 1 w 2"/>
                <a:gd name="T21" fmla="*/ 0 h 3"/>
                <a:gd name="T22" fmla="*/ 1 w 2"/>
                <a:gd name="T23" fmla="*/ 0 h 3"/>
                <a:gd name="T24" fmla="*/ 1 w 2"/>
                <a:gd name="T25" fmla="*/ 0 h 3"/>
                <a:gd name="T26" fmla="*/ 1 w 2"/>
                <a:gd name="T27" fmla="*/ 1 h 3"/>
                <a:gd name="T28" fmla="*/ 1 w 2"/>
                <a:gd name="T29" fmla="*/ 1 h 3"/>
                <a:gd name="T30" fmla="*/ 1 w 2"/>
                <a:gd name="T31" fmla="*/ 1 h 3"/>
                <a:gd name="T32" fmla="*/ 1 w 2"/>
                <a:gd name="T33" fmla="*/ 1 h 3"/>
                <a:gd name="T34" fmla="*/ 1 w 2"/>
                <a:gd name="T35" fmla="*/ 1 h 3"/>
                <a:gd name="T36" fmla="*/ 1 w 2"/>
                <a:gd name="T37" fmla="*/ 2 h 3"/>
                <a:gd name="T38" fmla="*/ 1 w 2"/>
                <a:gd name="T39" fmla="*/ 2 h 3"/>
                <a:gd name="T40" fmla="*/ 1 w 2"/>
                <a:gd name="T41" fmla="*/ 2 h 3"/>
                <a:gd name="T42" fmla="*/ 1 w 2"/>
                <a:gd name="T43" fmla="*/ 2 h 3"/>
                <a:gd name="T44" fmla="*/ 0 w 2"/>
                <a:gd name="T45" fmla="*/ 2 h 3"/>
                <a:gd name="T46" fmla="*/ 0 w 2"/>
                <a:gd name="T4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 h="3">
                  <a:moveTo>
                    <a:pt x="0" y="1"/>
                  </a:moveTo>
                  <a:lnTo>
                    <a:pt x="0" y="1"/>
                  </a:lnTo>
                  <a:lnTo>
                    <a:pt x="0" y="1"/>
                  </a:lnTo>
                  <a:lnTo>
                    <a:pt x="0" y="1"/>
                  </a:lnTo>
                  <a:lnTo>
                    <a:pt x="0" y="0"/>
                  </a:lnTo>
                  <a:lnTo>
                    <a:pt x="0" y="0"/>
                  </a:lnTo>
                  <a:lnTo>
                    <a:pt x="0" y="0"/>
                  </a:lnTo>
                  <a:lnTo>
                    <a:pt x="0" y="0"/>
                  </a:lnTo>
                  <a:lnTo>
                    <a:pt x="0" y="0"/>
                  </a:lnTo>
                  <a:lnTo>
                    <a:pt x="1" y="0"/>
                  </a:lnTo>
                  <a:lnTo>
                    <a:pt x="1" y="0"/>
                  </a:lnTo>
                  <a:lnTo>
                    <a:pt x="1" y="0"/>
                  </a:lnTo>
                  <a:lnTo>
                    <a:pt x="1" y="0"/>
                  </a:lnTo>
                  <a:lnTo>
                    <a:pt x="1" y="1"/>
                  </a:lnTo>
                  <a:lnTo>
                    <a:pt x="1" y="1"/>
                  </a:lnTo>
                  <a:lnTo>
                    <a:pt x="1" y="1"/>
                  </a:lnTo>
                  <a:lnTo>
                    <a:pt x="1" y="1"/>
                  </a:lnTo>
                  <a:lnTo>
                    <a:pt x="1" y="1"/>
                  </a:lnTo>
                  <a:lnTo>
                    <a:pt x="1" y="2"/>
                  </a:lnTo>
                  <a:lnTo>
                    <a:pt x="1" y="2"/>
                  </a:lnTo>
                  <a:lnTo>
                    <a:pt x="1" y="2"/>
                  </a:lnTo>
                  <a:lnTo>
                    <a:pt x="1" y="2"/>
                  </a:lnTo>
                  <a:lnTo>
                    <a:pt x="0" y="2"/>
                  </a:lnTo>
                  <a:lnTo>
                    <a:pt x="0"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09" name="Freeform 153"/>
            <p:cNvSpPr>
              <a:spLocks/>
            </p:cNvSpPr>
            <p:nvPr/>
          </p:nvSpPr>
          <p:spPr bwMode="auto">
            <a:xfrm>
              <a:off x="1382" y="2246"/>
              <a:ext cx="12" cy="13"/>
            </a:xfrm>
            <a:custGeom>
              <a:avLst/>
              <a:gdLst>
                <a:gd name="T0" fmla="*/ 10 w 12"/>
                <a:gd name="T1" fmla="*/ 6 h 13"/>
                <a:gd name="T2" fmla="*/ 10 w 12"/>
                <a:gd name="T3" fmla="*/ 6 h 13"/>
                <a:gd name="T4" fmla="*/ 10 w 12"/>
                <a:gd name="T5" fmla="*/ 7 h 13"/>
                <a:gd name="T6" fmla="*/ 10 w 12"/>
                <a:gd name="T7" fmla="*/ 7 h 13"/>
                <a:gd name="T8" fmla="*/ 10 w 12"/>
                <a:gd name="T9" fmla="*/ 8 h 13"/>
                <a:gd name="T10" fmla="*/ 10 w 12"/>
                <a:gd name="T11" fmla="*/ 9 h 13"/>
                <a:gd name="T12" fmla="*/ 9 w 12"/>
                <a:gd name="T13" fmla="*/ 9 h 13"/>
                <a:gd name="T14" fmla="*/ 9 w 12"/>
                <a:gd name="T15" fmla="*/ 9 h 13"/>
                <a:gd name="T16" fmla="*/ 8 w 12"/>
                <a:gd name="T17" fmla="*/ 9 h 13"/>
                <a:gd name="T18" fmla="*/ 8 w 12"/>
                <a:gd name="T19" fmla="*/ 9 h 13"/>
                <a:gd name="T20" fmla="*/ 8 w 12"/>
                <a:gd name="T21" fmla="*/ 10 h 13"/>
                <a:gd name="T22" fmla="*/ 7 w 12"/>
                <a:gd name="T23" fmla="*/ 10 h 13"/>
                <a:gd name="T24" fmla="*/ 6 w 12"/>
                <a:gd name="T25" fmla="*/ 10 h 13"/>
                <a:gd name="T26" fmla="*/ 6 w 12"/>
                <a:gd name="T27" fmla="*/ 9 h 13"/>
                <a:gd name="T28" fmla="*/ 6 w 12"/>
                <a:gd name="T29" fmla="*/ 9 h 13"/>
                <a:gd name="T30" fmla="*/ 6 w 12"/>
                <a:gd name="T31" fmla="*/ 9 h 13"/>
                <a:gd name="T32" fmla="*/ 3 w 12"/>
                <a:gd name="T33" fmla="*/ 3 h 13"/>
                <a:gd name="T34" fmla="*/ 3 w 12"/>
                <a:gd name="T35" fmla="*/ 2 h 13"/>
                <a:gd name="T36" fmla="*/ 3 w 12"/>
                <a:gd name="T37" fmla="*/ 2 h 13"/>
                <a:gd name="T38" fmla="*/ 3 w 12"/>
                <a:gd name="T39" fmla="*/ 1 h 13"/>
                <a:gd name="T40" fmla="*/ 3 w 12"/>
                <a:gd name="T41" fmla="*/ 1 h 13"/>
                <a:gd name="T42" fmla="*/ 4 w 12"/>
                <a:gd name="T43" fmla="*/ 1 h 13"/>
                <a:gd name="T44" fmla="*/ 3 w 12"/>
                <a:gd name="T45" fmla="*/ 0 h 13"/>
                <a:gd name="T46" fmla="*/ 0 w 12"/>
                <a:gd name="T47" fmla="*/ 1 h 13"/>
                <a:gd name="T48" fmla="*/ 0 w 12"/>
                <a:gd name="T49" fmla="*/ 2 h 13"/>
                <a:gd name="T50" fmla="*/ 1 w 12"/>
                <a:gd name="T51" fmla="*/ 2 h 13"/>
                <a:gd name="T52" fmla="*/ 1 w 12"/>
                <a:gd name="T53" fmla="*/ 2 h 13"/>
                <a:gd name="T54" fmla="*/ 1 w 12"/>
                <a:gd name="T55" fmla="*/ 3 h 13"/>
                <a:gd name="T56" fmla="*/ 2 w 12"/>
                <a:gd name="T57" fmla="*/ 3 h 13"/>
                <a:gd name="T58" fmla="*/ 2 w 12"/>
                <a:gd name="T59" fmla="*/ 3 h 13"/>
                <a:gd name="T60" fmla="*/ 5 w 12"/>
                <a:gd name="T61" fmla="*/ 9 h 13"/>
                <a:gd name="T62" fmla="*/ 5 w 12"/>
                <a:gd name="T63" fmla="*/ 10 h 13"/>
                <a:gd name="T64" fmla="*/ 5 w 12"/>
                <a:gd name="T65" fmla="*/ 11 h 13"/>
                <a:gd name="T66" fmla="*/ 5 w 12"/>
                <a:gd name="T67" fmla="*/ 11 h 13"/>
                <a:gd name="T68" fmla="*/ 4 w 12"/>
                <a:gd name="T69" fmla="*/ 11 h 13"/>
                <a:gd name="T70" fmla="*/ 4 w 12"/>
                <a:gd name="T71" fmla="*/ 12 h 13"/>
                <a:gd name="T72" fmla="*/ 11 w 12"/>
                <a:gd name="T73" fmla="*/ 9 h 13"/>
                <a:gd name="T74" fmla="*/ 11 w 12"/>
                <a:gd name="T75" fmla="*/ 6 h 13"/>
                <a:gd name="T76" fmla="*/ 10 w 12"/>
                <a:gd name="T7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13">
                  <a:moveTo>
                    <a:pt x="10" y="6"/>
                  </a:moveTo>
                  <a:lnTo>
                    <a:pt x="10" y="6"/>
                  </a:lnTo>
                  <a:lnTo>
                    <a:pt x="10" y="7"/>
                  </a:lnTo>
                  <a:lnTo>
                    <a:pt x="10" y="7"/>
                  </a:lnTo>
                  <a:lnTo>
                    <a:pt x="10" y="8"/>
                  </a:lnTo>
                  <a:lnTo>
                    <a:pt x="10" y="9"/>
                  </a:lnTo>
                  <a:lnTo>
                    <a:pt x="9" y="9"/>
                  </a:lnTo>
                  <a:lnTo>
                    <a:pt x="9" y="9"/>
                  </a:lnTo>
                  <a:lnTo>
                    <a:pt x="8" y="9"/>
                  </a:lnTo>
                  <a:lnTo>
                    <a:pt x="8" y="9"/>
                  </a:lnTo>
                  <a:lnTo>
                    <a:pt x="8" y="10"/>
                  </a:lnTo>
                  <a:lnTo>
                    <a:pt x="7" y="10"/>
                  </a:lnTo>
                  <a:lnTo>
                    <a:pt x="6" y="10"/>
                  </a:lnTo>
                  <a:lnTo>
                    <a:pt x="6" y="9"/>
                  </a:lnTo>
                  <a:lnTo>
                    <a:pt x="6" y="9"/>
                  </a:lnTo>
                  <a:lnTo>
                    <a:pt x="6" y="9"/>
                  </a:lnTo>
                  <a:lnTo>
                    <a:pt x="3" y="3"/>
                  </a:lnTo>
                  <a:lnTo>
                    <a:pt x="3" y="2"/>
                  </a:lnTo>
                  <a:lnTo>
                    <a:pt x="3" y="2"/>
                  </a:lnTo>
                  <a:lnTo>
                    <a:pt x="3" y="1"/>
                  </a:lnTo>
                  <a:lnTo>
                    <a:pt x="3" y="1"/>
                  </a:lnTo>
                  <a:lnTo>
                    <a:pt x="4" y="1"/>
                  </a:lnTo>
                  <a:lnTo>
                    <a:pt x="3" y="0"/>
                  </a:lnTo>
                  <a:lnTo>
                    <a:pt x="0" y="1"/>
                  </a:lnTo>
                  <a:lnTo>
                    <a:pt x="0" y="2"/>
                  </a:lnTo>
                  <a:lnTo>
                    <a:pt x="1" y="2"/>
                  </a:lnTo>
                  <a:lnTo>
                    <a:pt x="1" y="2"/>
                  </a:lnTo>
                  <a:lnTo>
                    <a:pt x="1" y="3"/>
                  </a:lnTo>
                  <a:lnTo>
                    <a:pt x="2" y="3"/>
                  </a:lnTo>
                  <a:lnTo>
                    <a:pt x="2" y="3"/>
                  </a:lnTo>
                  <a:lnTo>
                    <a:pt x="5" y="9"/>
                  </a:lnTo>
                  <a:lnTo>
                    <a:pt x="5" y="10"/>
                  </a:lnTo>
                  <a:lnTo>
                    <a:pt x="5" y="11"/>
                  </a:lnTo>
                  <a:lnTo>
                    <a:pt x="5" y="11"/>
                  </a:lnTo>
                  <a:lnTo>
                    <a:pt x="4" y="11"/>
                  </a:lnTo>
                  <a:lnTo>
                    <a:pt x="4" y="12"/>
                  </a:lnTo>
                  <a:lnTo>
                    <a:pt x="11" y="9"/>
                  </a:lnTo>
                  <a:lnTo>
                    <a:pt x="11" y="6"/>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0" name="Freeform 154"/>
            <p:cNvSpPr>
              <a:spLocks/>
            </p:cNvSpPr>
            <p:nvPr/>
          </p:nvSpPr>
          <p:spPr bwMode="auto">
            <a:xfrm>
              <a:off x="1395" y="2238"/>
              <a:ext cx="13" cy="14"/>
            </a:xfrm>
            <a:custGeom>
              <a:avLst/>
              <a:gdLst>
                <a:gd name="T0" fmla="*/ 11 w 13"/>
                <a:gd name="T1" fmla="*/ 8 h 14"/>
                <a:gd name="T2" fmla="*/ 11 w 13"/>
                <a:gd name="T3" fmla="*/ 9 h 14"/>
                <a:gd name="T4" fmla="*/ 11 w 13"/>
                <a:gd name="T5" fmla="*/ 10 h 14"/>
                <a:gd name="T6" fmla="*/ 10 w 13"/>
                <a:gd name="T7" fmla="*/ 12 h 14"/>
                <a:gd name="T8" fmla="*/ 9 w 13"/>
                <a:gd name="T9" fmla="*/ 12 h 14"/>
                <a:gd name="T10" fmla="*/ 7 w 13"/>
                <a:gd name="T11" fmla="*/ 12 h 14"/>
                <a:gd name="T12" fmla="*/ 6 w 13"/>
                <a:gd name="T13" fmla="*/ 12 h 14"/>
                <a:gd name="T14" fmla="*/ 5 w 13"/>
                <a:gd name="T15" fmla="*/ 11 h 14"/>
                <a:gd name="T16" fmla="*/ 5 w 13"/>
                <a:gd name="T17" fmla="*/ 10 h 14"/>
                <a:gd name="T18" fmla="*/ 4 w 13"/>
                <a:gd name="T19" fmla="*/ 4 h 14"/>
                <a:gd name="T20" fmla="*/ 4 w 13"/>
                <a:gd name="T21" fmla="*/ 3 h 14"/>
                <a:gd name="T22" fmla="*/ 5 w 13"/>
                <a:gd name="T23" fmla="*/ 2 h 14"/>
                <a:gd name="T24" fmla="*/ 1 w 13"/>
                <a:gd name="T25" fmla="*/ 4 h 14"/>
                <a:gd name="T26" fmla="*/ 2 w 13"/>
                <a:gd name="T27" fmla="*/ 4 h 14"/>
                <a:gd name="T28" fmla="*/ 3 w 13"/>
                <a:gd name="T29" fmla="*/ 5 h 14"/>
                <a:gd name="T30" fmla="*/ 4 w 13"/>
                <a:gd name="T31" fmla="*/ 11 h 14"/>
                <a:gd name="T32" fmla="*/ 5 w 13"/>
                <a:gd name="T33" fmla="*/ 12 h 14"/>
                <a:gd name="T34" fmla="*/ 5 w 13"/>
                <a:gd name="T35" fmla="*/ 12 h 14"/>
                <a:gd name="T36" fmla="*/ 6 w 13"/>
                <a:gd name="T37" fmla="*/ 13 h 14"/>
                <a:gd name="T38" fmla="*/ 7 w 13"/>
                <a:gd name="T39" fmla="*/ 13 h 14"/>
                <a:gd name="T40" fmla="*/ 9 w 13"/>
                <a:gd name="T41" fmla="*/ 13 h 14"/>
                <a:gd name="T42" fmla="*/ 9 w 13"/>
                <a:gd name="T43" fmla="*/ 12 h 14"/>
                <a:gd name="T44" fmla="*/ 11 w 13"/>
                <a:gd name="T45" fmla="*/ 12 h 14"/>
                <a:gd name="T46" fmla="*/ 11 w 13"/>
                <a:gd name="T47" fmla="*/ 12 h 14"/>
                <a:gd name="T48" fmla="*/ 11 w 13"/>
                <a:gd name="T49" fmla="*/ 10 h 14"/>
                <a:gd name="T50" fmla="*/ 12 w 13"/>
                <a:gd name="T51" fmla="*/ 10 h 14"/>
                <a:gd name="T52" fmla="*/ 11 w 13"/>
                <a:gd name="T53" fmla="*/ 9 h 14"/>
                <a:gd name="T54" fmla="*/ 11 w 13"/>
                <a:gd name="T55" fmla="*/ 8 h 14"/>
                <a:gd name="T56" fmla="*/ 10 w 13"/>
                <a:gd name="T57" fmla="*/ 2 h 14"/>
                <a:gd name="T58" fmla="*/ 9 w 13"/>
                <a:gd name="T59" fmla="*/ 1 h 14"/>
                <a:gd name="T60" fmla="*/ 10 w 13"/>
                <a:gd name="T61" fmla="*/ 1 h 14"/>
                <a:gd name="T62" fmla="*/ 11 w 13"/>
                <a:gd name="T63" fmla="*/ 0 h 14"/>
                <a:gd name="T64" fmla="*/ 7 w 13"/>
                <a:gd name="T65" fmla="*/ 2 h 14"/>
                <a:gd name="T66" fmla="*/ 8 w 13"/>
                <a:gd name="T67" fmla="*/ 1 h 14"/>
                <a:gd name="T68" fmla="*/ 9 w 13"/>
                <a:gd name="T69" fmla="*/ 2 h 14"/>
                <a:gd name="T70" fmla="*/ 9 w 13"/>
                <a:gd name="T71" fmla="*/ 3 h 14"/>
                <a:gd name="T72" fmla="*/ 11 w 13"/>
                <a:gd name="T7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 h="14">
                  <a:moveTo>
                    <a:pt x="11" y="8"/>
                  </a:moveTo>
                  <a:lnTo>
                    <a:pt x="11" y="8"/>
                  </a:lnTo>
                  <a:lnTo>
                    <a:pt x="11" y="8"/>
                  </a:lnTo>
                  <a:lnTo>
                    <a:pt x="11" y="9"/>
                  </a:lnTo>
                  <a:lnTo>
                    <a:pt x="11" y="10"/>
                  </a:lnTo>
                  <a:lnTo>
                    <a:pt x="11" y="10"/>
                  </a:lnTo>
                  <a:lnTo>
                    <a:pt x="11" y="11"/>
                  </a:lnTo>
                  <a:lnTo>
                    <a:pt x="10" y="12"/>
                  </a:lnTo>
                  <a:lnTo>
                    <a:pt x="9" y="12"/>
                  </a:lnTo>
                  <a:lnTo>
                    <a:pt x="9" y="12"/>
                  </a:lnTo>
                  <a:lnTo>
                    <a:pt x="8" y="12"/>
                  </a:lnTo>
                  <a:lnTo>
                    <a:pt x="7" y="12"/>
                  </a:lnTo>
                  <a:lnTo>
                    <a:pt x="7" y="12"/>
                  </a:lnTo>
                  <a:lnTo>
                    <a:pt x="6" y="12"/>
                  </a:lnTo>
                  <a:lnTo>
                    <a:pt x="6" y="11"/>
                  </a:lnTo>
                  <a:lnTo>
                    <a:pt x="5" y="11"/>
                  </a:lnTo>
                  <a:lnTo>
                    <a:pt x="5" y="10"/>
                  </a:lnTo>
                  <a:lnTo>
                    <a:pt x="5" y="10"/>
                  </a:lnTo>
                  <a:lnTo>
                    <a:pt x="4" y="5"/>
                  </a:lnTo>
                  <a:lnTo>
                    <a:pt x="4" y="4"/>
                  </a:lnTo>
                  <a:lnTo>
                    <a:pt x="4" y="3"/>
                  </a:lnTo>
                  <a:lnTo>
                    <a:pt x="4" y="3"/>
                  </a:lnTo>
                  <a:lnTo>
                    <a:pt x="5" y="3"/>
                  </a:lnTo>
                  <a:lnTo>
                    <a:pt x="5" y="2"/>
                  </a:lnTo>
                  <a:lnTo>
                    <a:pt x="0" y="3"/>
                  </a:lnTo>
                  <a:lnTo>
                    <a:pt x="1" y="4"/>
                  </a:lnTo>
                  <a:lnTo>
                    <a:pt x="1" y="3"/>
                  </a:lnTo>
                  <a:lnTo>
                    <a:pt x="2" y="4"/>
                  </a:lnTo>
                  <a:lnTo>
                    <a:pt x="3" y="5"/>
                  </a:lnTo>
                  <a:lnTo>
                    <a:pt x="3" y="5"/>
                  </a:lnTo>
                  <a:lnTo>
                    <a:pt x="4" y="10"/>
                  </a:lnTo>
                  <a:lnTo>
                    <a:pt x="4" y="11"/>
                  </a:lnTo>
                  <a:lnTo>
                    <a:pt x="5" y="11"/>
                  </a:lnTo>
                  <a:lnTo>
                    <a:pt x="5" y="12"/>
                  </a:lnTo>
                  <a:lnTo>
                    <a:pt x="5" y="12"/>
                  </a:lnTo>
                  <a:lnTo>
                    <a:pt x="5" y="12"/>
                  </a:lnTo>
                  <a:lnTo>
                    <a:pt x="5" y="13"/>
                  </a:lnTo>
                  <a:lnTo>
                    <a:pt x="6" y="13"/>
                  </a:lnTo>
                  <a:lnTo>
                    <a:pt x="7" y="13"/>
                  </a:lnTo>
                  <a:lnTo>
                    <a:pt x="7" y="13"/>
                  </a:lnTo>
                  <a:lnTo>
                    <a:pt x="8" y="13"/>
                  </a:lnTo>
                  <a:lnTo>
                    <a:pt x="9" y="13"/>
                  </a:lnTo>
                  <a:lnTo>
                    <a:pt x="9" y="13"/>
                  </a:lnTo>
                  <a:lnTo>
                    <a:pt x="9" y="12"/>
                  </a:lnTo>
                  <a:lnTo>
                    <a:pt x="10" y="12"/>
                  </a:lnTo>
                  <a:lnTo>
                    <a:pt x="11" y="12"/>
                  </a:lnTo>
                  <a:lnTo>
                    <a:pt x="11" y="12"/>
                  </a:lnTo>
                  <a:lnTo>
                    <a:pt x="11" y="12"/>
                  </a:lnTo>
                  <a:lnTo>
                    <a:pt x="11" y="11"/>
                  </a:lnTo>
                  <a:lnTo>
                    <a:pt x="11" y="10"/>
                  </a:lnTo>
                  <a:lnTo>
                    <a:pt x="12" y="10"/>
                  </a:lnTo>
                  <a:lnTo>
                    <a:pt x="12" y="10"/>
                  </a:lnTo>
                  <a:lnTo>
                    <a:pt x="12" y="9"/>
                  </a:lnTo>
                  <a:lnTo>
                    <a:pt x="11" y="9"/>
                  </a:lnTo>
                  <a:lnTo>
                    <a:pt x="11" y="8"/>
                  </a:lnTo>
                  <a:lnTo>
                    <a:pt x="11" y="8"/>
                  </a:lnTo>
                  <a:lnTo>
                    <a:pt x="10" y="3"/>
                  </a:lnTo>
                  <a:lnTo>
                    <a:pt x="10" y="2"/>
                  </a:lnTo>
                  <a:lnTo>
                    <a:pt x="9" y="2"/>
                  </a:lnTo>
                  <a:lnTo>
                    <a:pt x="9" y="1"/>
                  </a:lnTo>
                  <a:lnTo>
                    <a:pt x="10" y="1"/>
                  </a:lnTo>
                  <a:lnTo>
                    <a:pt x="10" y="1"/>
                  </a:lnTo>
                  <a:lnTo>
                    <a:pt x="11" y="1"/>
                  </a:lnTo>
                  <a:lnTo>
                    <a:pt x="11" y="0"/>
                  </a:lnTo>
                  <a:lnTo>
                    <a:pt x="7" y="1"/>
                  </a:lnTo>
                  <a:lnTo>
                    <a:pt x="7" y="2"/>
                  </a:lnTo>
                  <a:lnTo>
                    <a:pt x="8" y="2"/>
                  </a:lnTo>
                  <a:lnTo>
                    <a:pt x="8" y="1"/>
                  </a:lnTo>
                  <a:lnTo>
                    <a:pt x="8" y="2"/>
                  </a:lnTo>
                  <a:lnTo>
                    <a:pt x="9" y="2"/>
                  </a:lnTo>
                  <a:lnTo>
                    <a:pt x="9" y="2"/>
                  </a:lnTo>
                  <a:lnTo>
                    <a:pt x="9" y="3"/>
                  </a:lnTo>
                  <a:lnTo>
                    <a:pt x="9" y="3"/>
                  </a:lnTo>
                  <a:lnTo>
                    <a:pt x="11"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1" name="Freeform 155"/>
            <p:cNvSpPr>
              <a:spLocks/>
            </p:cNvSpPr>
            <p:nvPr/>
          </p:nvSpPr>
          <p:spPr bwMode="auto">
            <a:xfrm>
              <a:off x="1414" y="2236"/>
              <a:ext cx="13" cy="13"/>
            </a:xfrm>
            <a:custGeom>
              <a:avLst/>
              <a:gdLst>
                <a:gd name="T0" fmla="*/ 5 w 13"/>
                <a:gd name="T1" fmla="*/ 6 h 13"/>
                <a:gd name="T2" fmla="*/ 9 w 13"/>
                <a:gd name="T3" fmla="*/ 11 h 13"/>
                <a:gd name="T4" fmla="*/ 12 w 13"/>
                <a:gd name="T5" fmla="*/ 10 h 13"/>
                <a:gd name="T6" fmla="*/ 12 w 13"/>
                <a:gd name="T7" fmla="*/ 9 h 13"/>
                <a:gd name="T8" fmla="*/ 11 w 13"/>
                <a:gd name="T9" fmla="*/ 9 h 13"/>
                <a:gd name="T10" fmla="*/ 11 w 13"/>
                <a:gd name="T11" fmla="*/ 10 h 13"/>
                <a:gd name="T12" fmla="*/ 11 w 13"/>
                <a:gd name="T13" fmla="*/ 9 h 13"/>
                <a:gd name="T14" fmla="*/ 10 w 13"/>
                <a:gd name="T15" fmla="*/ 9 h 13"/>
                <a:gd name="T16" fmla="*/ 10 w 13"/>
                <a:gd name="T17" fmla="*/ 9 h 13"/>
                <a:gd name="T18" fmla="*/ 9 w 13"/>
                <a:gd name="T19" fmla="*/ 9 h 13"/>
                <a:gd name="T20" fmla="*/ 7 w 13"/>
                <a:gd name="T21" fmla="*/ 5 h 13"/>
                <a:gd name="T22" fmla="*/ 7 w 13"/>
                <a:gd name="T23" fmla="*/ 5 h 13"/>
                <a:gd name="T24" fmla="*/ 8 w 13"/>
                <a:gd name="T25" fmla="*/ 5 h 13"/>
                <a:gd name="T26" fmla="*/ 9 w 13"/>
                <a:gd name="T27" fmla="*/ 4 h 13"/>
                <a:gd name="T28" fmla="*/ 9 w 13"/>
                <a:gd name="T29" fmla="*/ 3 h 13"/>
                <a:gd name="T30" fmla="*/ 9 w 13"/>
                <a:gd name="T31" fmla="*/ 3 h 13"/>
                <a:gd name="T32" fmla="*/ 9 w 13"/>
                <a:gd name="T33" fmla="*/ 3 h 13"/>
                <a:gd name="T34" fmla="*/ 9 w 13"/>
                <a:gd name="T35" fmla="*/ 2 h 13"/>
                <a:gd name="T36" fmla="*/ 9 w 13"/>
                <a:gd name="T37" fmla="*/ 1 h 13"/>
                <a:gd name="T38" fmla="*/ 8 w 13"/>
                <a:gd name="T39" fmla="*/ 1 h 13"/>
                <a:gd name="T40" fmla="*/ 7 w 13"/>
                <a:gd name="T41" fmla="*/ 0 h 13"/>
                <a:gd name="T42" fmla="*/ 7 w 13"/>
                <a:gd name="T43" fmla="*/ 0 h 13"/>
                <a:gd name="T44" fmla="*/ 6 w 13"/>
                <a:gd name="T45" fmla="*/ 0 h 13"/>
                <a:gd name="T46" fmla="*/ 5 w 13"/>
                <a:gd name="T47" fmla="*/ 0 h 13"/>
                <a:gd name="T48" fmla="*/ 5 w 13"/>
                <a:gd name="T49" fmla="*/ 0 h 13"/>
                <a:gd name="T50" fmla="*/ 0 w 13"/>
                <a:gd name="T51" fmla="*/ 1 h 13"/>
                <a:gd name="T52" fmla="*/ 0 w 13"/>
                <a:gd name="T53" fmla="*/ 2 h 13"/>
                <a:gd name="T54" fmla="*/ 1 w 13"/>
                <a:gd name="T55" fmla="*/ 1 h 13"/>
                <a:gd name="T56" fmla="*/ 1 w 13"/>
                <a:gd name="T57" fmla="*/ 1 h 13"/>
                <a:gd name="T58" fmla="*/ 1 w 13"/>
                <a:gd name="T59" fmla="*/ 2 h 13"/>
                <a:gd name="T60" fmla="*/ 2 w 13"/>
                <a:gd name="T61" fmla="*/ 2 h 13"/>
                <a:gd name="T62" fmla="*/ 2 w 13"/>
                <a:gd name="T63" fmla="*/ 3 h 13"/>
                <a:gd name="T64" fmla="*/ 2 w 13"/>
                <a:gd name="T65" fmla="*/ 3 h 13"/>
                <a:gd name="T66" fmla="*/ 3 w 13"/>
                <a:gd name="T67" fmla="*/ 9 h 13"/>
                <a:gd name="T68" fmla="*/ 3 w 13"/>
                <a:gd name="T69" fmla="*/ 9 h 13"/>
                <a:gd name="T70" fmla="*/ 3 w 13"/>
                <a:gd name="T71" fmla="*/ 10 h 13"/>
                <a:gd name="T72" fmla="*/ 3 w 13"/>
                <a:gd name="T73" fmla="*/ 11 h 13"/>
                <a:gd name="T74" fmla="*/ 3 w 13"/>
                <a:gd name="T75" fmla="*/ 11 h 13"/>
                <a:gd name="T76" fmla="*/ 3 w 13"/>
                <a:gd name="T77" fmla="*/ 11 h 13"/>
                <a:gd name="T78" fmla="*/ 2 w 13"/>
                <a:gd name="T79" fmla="*/ 11 h 13"/>
                <a:gd name="T80" fmla="*/ 2 w 13"/>
                <a:gd name="T81" fmla="*/ 12 h 13"/>
                <a:gd name="T82" fmla="*/ 7 w 13"/>
                <a:gd name="T83" fmla="*/ 11 h 13"/>
                <a:gd name="T84" fmla="*/ 7 w 13"/>
                <a:gd name="T85" fmla="*/ 11 h 13"/>
                <a:gd name="T86" fmla="*/ 6 w 13"/>
                <a:gd name="T87" fmla="*/ 11 h 13"/>
                <a:gd name="T88" fmla="*/ 5 w 13"/>
                <a:gd name="T89" fmla="*/ 11 h 13"/>
                <a:gd name="T90" fmla="*/ 5 w 13"/>
                <a:gd name="T91" fmla="*/ 10 h 13"/>
                <a:gd name="T92" fmla="*/ 5 w 13"/>
                <a:gd name="T93" fmla="*/ 10 h 13"/>
                <a:gd name="T94" fmla="*/ 5 w 13"/>
                <a:gd name="T95" fmla="*/ 9 h 13"/>
                <a:gd name="T96" fmla="*/ 5 w 13"/>
                <a:gd name="T97" fmla="*/ 9 h 13"/>
                <a:gd name="T98" fmla="*/ 4 w 13"/>
                <a:gd name="T99" fmla="*/ 6 h 13"/>
                <a:gd name="T100" fmla="*/ 5 w 13"/>
                <a:gd name="T10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3">
                  <a:moveTo>
                    <a:pt x="5" y="6"/>
                  </a:moveTo>
                  <a:lnTo>
                    <a:pt x="9" y="11"/>
                  </a:lnTo>
                  <a:lnTo>
                    <a:pt x="12" y="10"/>
                  </a:lnTo>
                  <a:lnTo>
                    <a:pt x="12" y="9"/>
                  </a:lnTo>
                  <a:lnTo>
                    <a:pt x="11" y="9"/>
                  </a:lnTo>
                  <a:lnTo>
                    <a:pt x="11" y="10"/>
                  </a:lnTo>
                  <a:lnTo>
                    <a:pt x="11" y="9"/>
                  </a:lnTo>
                  <a:lnTo>
                    <a:pt x="10" y="9"/>
                  </a:lnTo>
                  <a:lnTo>
                    <a:pt x="10" y="9"/>
                  </a:lnTo>
                  <a:lnTo>
                    <a:pt x="9" y="9"/>
                  </a:lnTo>
                  <a:lnTo>
                    <a:pt x="7" y="5"/>
                  </a:lnTo>
                  <a:lnTo>
                    <a:pt x="7" y="5"/>
                  </a:lnTo>
                  <a:lnTo>
                    <a:pt x="8" y="5"/>
                  </a:lnTo>
                  <a:lnTo>
                    <a:pt x="9" y="4"/>
                  </a:lnTo>
                  <a:lnTo>
                    <a:pt x="9" y="3"/>
                  </a:lnTo>
                  <a:lnTo>
                    <a:pt x="9" y="3"/>
                  </a:lnTo>
                  <a:lnTo>
                    <a:pt x="9" y="3"/>
                  </a:lnTo>
                  <a:lnTo>
                    <a:pt x="9" y="2"/>
                  </a:lnTo>
                  <a:lnTo>
                    <a:pt x="9" y="1"/>
                  </a:lnTo>
                  <a:lnTo>
                    <a:pt x="8" y="1"/>
                  </a:lnTo>
                  <a:lnTo>
                    <a:pt x="7" y="0"/>
                  </a:lnTo>
                  <a:lnTo>
                    <a:pt x="7" y="0"/>
                  </a:lnTo>
                  <a:lnTo>
                    <a:pt x="6" y="0"/>
                  </a:lnTo>
                  <a:lnTo>
                    <a:pt x="5" y="0"/>
                  </a:lnTo>
                  <a:lnTo>
                    <a:pt x="5" y="0"/>
                  </a:lnTo>
                  <a:lnTo>
                    <a:pt x="0" y="1"/>
                  </a:lnTo>
                  <a:lnTo>
                    <a:pt x="0" y="2"/>
                  </a:lnTo>
                  <a:lnTo>
                    <a:pt x="1" y="1"/>
                  </a:lnTo>
                  <a:lnTo>
                    <a:pt x="1" y="1"/>
                  </a:lnTo>
                  <a:lnTo>
                    <a:pt x="1" y="2"/>
                  </a:lnTo>
                  <a:lnTo>
                    <a:pt x="2" y="2"/>
                  </a:lnTo>
                  <a:lnTo>
                    <a:pt x="2" y="3"/>
                  </a:lnTo>
                  <a:lnTo>
                    <a:pt x="2" y="3"/>
                  </a:lnTo>
                  <a:lnTo>
                    <a:pt x="3" y="9"/>
                  </a:lnTo>
                  <a:lnTo>
                    <a:pt x="3" y="9"/>
                  </a:lnTo>
                  <a:lnTo>
                    <a:pt x="3" y="10"/>
                  </a:lnTo>
                  <a:lnTo>
                    <a:pt x="3" y="11"/>
                  </a:lnTo>
                  <a:lnTo>
                    <a:pt x="3" y="11"/>
                  </a:lnTo>
                  <a:lnTo>
                    <a:pt x="3" y="11"/>
                  </a:lnTo>
                  <a:lnTo>
                    <a:pt x="2" y="11"/>
                  </a:lnTo>
                  <a:lnTo>
                    <a:pt x="2" y="12"/>
                  </a:lnTo>
                  <a:lnTo>
                    <a:pt x="7" y="11"/>
                  </a:lnTo>
                  <a:lnTo>
                    <a:pt x="7" y="11"/>
                  </a:lnTo>
                  <a:lnTo>
                    <a:pt x="6" y="11"/>
                  </a:lnTo>
                  <a:lnTo>
                    <a:pt x="5" y="11"/>
                  </a:lnTo>
                  <a:lnTo>
                    <a:pt x="5" y="10"/>
                  </a:lnTo>
                  <a:lnTo>
                    <a:pt x="5" y="10"/>
                  </a:lnTo>
                  <a:lnTo>
                    <a:pt x="5" y="9"/>
                  </a:lnTo>
                  <a:lnTo>
                    <a:pt x="5" y="9"/>
                  </a:lnTo>
                  <a:lnTo>
                    <a:pt x="4" y="6"/>
                  </a:lnTo>
                  <a:lnTo>
                    <a:pt x="5"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2" name="Freeform 156"/>
            <p:cNvSpPr>
              <a:spLocks/>
            </p:cNvSpPr>
            <p:nvPr/>
          </p:nvSpPr>
          <p:spPr bwMode="auto">
            <a:xfrm>
              <a:off x="1419" y="2237"/>
              <a:ext cx="1" cy="2"/>
            </a:xfrm>
            <a:custGeom>
              <a:avLst/>
              <a:gdLst>
                <a:gd name="T0" fmla="*/ 0 w 1"/>
                <a:gd name="T1" fmla="*/ 0 h 2"/>
                <a:gd name="T2" fmla="*/ 0 w 1"/>
                <a:gd name="T3" fmla="*/ 0 h 2"/>
                <a:gd name="T4" fmla="*/ 0 w 1"/>
                <a:gd name="T5" fmla="*/ 0 h 2"/>
                <a:gd name="T6" fmla="*/ 0 w 1"/>
                <a:gd name="T7" fmla="*/ 0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 name="T22" fmla="*/ 0 w 1"/>
                <a:gd name="T23" fmla="*/ 0 h 2"/>
                <a:gd name="T24" fmla="*/ 0 w 1"/>
                <a:gd name="T25" fmla="*/ 0 h 2"/>
                <a:gd name="T26" fmla="*/ 0 w 1"/>
                <a:gd name="T27" fmla="*/ 1 h 2"/>
                <a:gd name="T28" fmla="*/ 0 w 1"/>
                <a:gd name="T29" fmla="*/ 1 h 2"/>
                <a:gd name="T30" fmla="*/ 0 w 1"/>
                <a:gd name="T31" fmla="*/ 1 h 2"/>
                <a:gd name="T32" fmla="*/ 0 w 1"/>
                <a:gd name="T33" fmla="*/ 1 h 2"/>
                <a:gd name="T34" fmla="*/ 0 w 1"/>
                <a:gd name="T35" fmla="*/ 1 h 2"/>
                <a:gd name="T36" fmla="*/ 0 w 1"/>
                <a:gd name="T37" fmla="*/ 1 h 2"/>
                <a:gd name="T38" fmla="*/ 0 w 1"/>
                <a:gd name="T39" fmla="*/ 1 h 2"/>
                <a:gd name="T40" fmla="*/ 0 w 1"/>
                <a:gd name="T41" fmla="*/ 1 h 2"/>
                <a:gd name="T42" fmla="*/ 0 w 1"/>
                <a:gd name="T43" fmla="*/ 1 h 2"/>
                <a:gd name="T44" fmla="*/ 0 w 1"/>
                <a:gd name="T4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 h="2">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3" name="Freeform 157"/>
            <p:cNvSpPr>
              <a:spLocks/>
            </p:cNvSpPr>
            <p:nvPr/>
          </p:nvSpPr>
          <p:spPr bwMode="auto">
            <a:xfrm>
              <a:off x="1431" y="2233"/>
              <a:ext cx="4" cy="13"/>
            </a:xfrm>
            <a:custGeom>
              <a:avLst/>
              <a:gdLst>
                <a:gd name="T0" fmla="*/ 2 w 4"/>
                <a:gd name="T1" fmla="*/ 3 h 13"/>
                <a:gd name="T2" fmla="*/ 2 w 4"/>
                <a:gd name="T3" fmla="*/ 3 h 13"/>
                <a:gd name="T4" fmla="*/ 2 w 4"/>
                <a:gd name="T5" fmla="*/ 2 h 13"/>
                <a:gd name="T6" fmla="*/ 2 w 4"/>
                <a:gd name="T7" fmla="*/ 1 h 13"/>
                <a:gd name="T8" fmla="*/ 2 w 4"/>
                <a:gd name="T9" fmla="*/ 1 h 13"/>
                <a:gd name="T10" fmla="*/ 2 w 4"/>
                <a:gd name="T11" fmla="*/ 1 h 13"/>
                <a:gd name="T12" fmla="*/ 2 w 4"/>
                <a:gd name="T13" fmla="*/ 1 h 13"/>
                <a:gd name="T14" fmla="*/ 2 w 4"/>
                <a:gd name="T15" fmla="*/ 0 h 13"/>
                <a:gd name="T16" fmla="*/ 0 w 4"/>
                <a:gd name="T17" fmla="*/ 1 h 13"/>
                <a:gd name="T18" fmla="*/ 0 w 4"/>
                <a:gd name="T19" fmla="*/ 1 h 13"/>
                <a:gd name="T20" fmla="*/ 0 w 4"/>
                <a:gd name="T21" fmla="*/ 1 h 13"/>
                <a:gd name="T22" fmla="*/ 1 w 4"/>
                <a:gd name="T23" fmla="*/ 1 h 13"/>
                <a:gd name="T24" fmla="*/ 1 w 4"/>
                <a:gd name="T25" fmla="*/ 2 h 13"/>
                <a:gd name="T26" fmla="*/ 1 w 4"/>
                <a:gd name="T27" fmla="*/ 3 h 13"/>
                <a:gd name="T28" fmla="*/ 1 w 4"/>
                <a:gd name="T29" fmla="*/ 3 h 13"/>
                <a:gd name="T30" fmla="*/ 1 w 4"/>
                <a:gd name="T31" fmla="*/ 9 h 13"/>
                <a:gd name="T32" fmla="*/ 1 w 4"/>
                <a:gd name="T33" fmla="*/ 10 h 13"/>
                <a:gd name="T34" fmla="*/ 1 w 4"/>
                <a:gd name="T35" fmla="*/ 11 h 13"/>
                <a:gd name="T36" fmla="*/ 1 w 4"/>
                <a:gd name="T37" fmla="*/ 11 h 13"/>
                <a:gd name="T38" fmla="*/ 1 w 4"/>
                <a:gd name="T39" fmla="*/ 11 h 13"/>
                <a:gd name="T40" fmla="*/ 1 w 4"/>
                <a:gd name="T41" fmla="*/ 11 h 13"/>
                <a:gd name="T42" fmla="*/ 0 w 4"/>
                <a:gd name="T43" fmla="*/ 11 h 13"/>
                <a:gd name="T44" fmla="*/ 1 w 4"/>
                <a:gd name="T45" fmla="*/ 12 h 13"/>
                <a:gd name="T46" fmla="*/ 3 w 4"/>
                <a:gd name="T47" fmla="*/ 11 h 13"/>
                <a:gd name="T48" fmla="*/ 3 w 4"/>
                <a:gd name="T49" fmla="*/ 11 h 13"/>
                <a:gd name="T50" fmla="*/ 3 w 4"/>
                <a:gd name="T51" fmla="*/ 11 h 13"/>
                <a:gd name="T52" fmla="*/ 2 w 4"/>
                <a:gd name="T53" fmla="*/ 11 h 13"/>
                <a:gd name="T54" fmla="*/ 2 w 4"/>
                <a:gd name="T55" fmla="*/ 11 h 13"/>
                <a:gd name="T56" fmla="*/ 2 w 4"/>
                <a:gd name="T57" fmla="*/ 10 h 13"/>
                <a:gd name="T58" fmla="*/ 2 w 4"/>
                <a:gd name="T59" fmla="*/ 9 h 13"/>
                <a:gd name="T60" fmla="*/ 2 w 4"/>
                <a:gd name="T6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 h="13">
                  <a:moveTo>
                    <a:pt x="2" y="3"/>
                  </a:moveTo>
                  <a:lnTo>
                    <a:pt x="2" y="3"/>
                  </a:lnTo>
                  <a:lnTo>
                    <a:pt x="2" y="2"/>
                  </a:lnTo>
                  <a:lnTo>
                    <a:pt x="2" y="1"/>
                  </a:lnTo>
                  <a:lnTo>
                    <a:pt x="2" y="1"/>
                  </a:lnTo>
                  <a:lnTo>
                    <a:pt x="2" y="1"/>
                  </a:lnTo>
                  <a:lnTo>
                    <a:pt x="2" y="1"/>
                  </a:lnTo>
                  <a:lnTo>
                    <a:pt x="2" y="0"/>
                  </a:lnTo>
                  <a:lnTo>
                    <a:pt x="0" y="1"/>
                  </a:lnTo>
                  <a:lnTo>
                    <a:pt x="0" y="1"/>
                  </a:lnTo>
                  <a:lnTo>
                    <a:pt x="0" y="1"/>
                  </a:lnTo>
                  <a:lnTo>
                    <a:pt x="1" y="1"/>
                  </a:lnTo>
                  <a:lnTo>
                    <a:pt x="1" y="2"/>
                  </a:lnTo>
                  <a:lnTo>
                    <a:pt x="1" y="3"/>
                  </a:lnTo>
                  <a:lnTo>
                    <a:pt x="1" y="3"/>
                  </a:lnTo>
                  <a:lnTo>
                    <a:pt x="1" y="9"/>
                  </a:lnTo>
                  <a:lnTo>
                    <a:pt x="1" y="10"/>
                  </a:lnTo>
                  <a:lnTo>
                    <a:pt x="1" y="11"/>
                  </a:lnTo>
                  <a:lnTo>
                    <a:pt x="1" y="11"/>
                  </a:lnTo>
                  <a:lnTo>
                    <a:pt x="1" y="11"/>
                  </a:lnTo>
                  <a:lnTo>
                    <a:pt x="1" y="11"/>
                  </a:lnTo>
                  <a:lnTo>
                    <a:pt x="0" y="11"/>
                  </a:lnTo>
                  <a:lnTo>
                    <a:pt x="1" y="12"/>
                  </a:lnTo>
                  <a:lnTo>
                    <a:pt x="3" y="11"/>
                  </a:lnTo>
                  <a:lnTo>
                    <a:pt x="3" y="11"/>
                  </a:lnTo>
                  <a:lnTo>
                    <a:pt x="3" y="11"/>
                  </a:lnTo>
                  <a:lnTo>
                    <a:pt x="2" y="11"/>
                  </a:lnTo>
                  <a:lnTo>
                    <a:pt x="2" y="11"/>
                  </a:lnTo>
                  <a:lnTo>
                    <a:pt x="2" y="10"/>
                  </a:lnTo>
                  <a:lnTo>
                    <a:pt x="2" y="9"/>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4" name="Freeform 158"/>
            <p:cNvSpPr>
              <a:spLocks/>
            </p:cNvSpPr>
            <p:nvPr/>
          </p:nvSpPr>
          <p:spPr bwMode="auto">
            <a:xfrm>
              <a:off x="1440" y="2233"/>
              <a:ext cx="9" cy="12"/>
            </a:xfrm>
            <a:custGeom>
              <a:avLst/>
              <a:gdLst>
                <a:gd name="T0" fmla="*/ 5 w 9"/>
                <a:gd name="T1" fmla="*/ 10 h 12"/>
                <a:gd name="T2" fmla="*/ 5 w 9"/>
                <a:gd name="T3" fmla="*/ 10 h 12"/>
                <a:gd name="T4" fmla="*/ 5 w 9"/>
                <a:gd name="T5" fmla="*/ 10 h 12"/>
                <a:gd name="T6" fmla="*/ 6 w 9"/>
                <a:gd name="T7" fmla="*/ 10 h 12"/>
                <a:gd name="T8" fmla="*/ 6 w 9"/>
                <a:gd name="T9" fmla="*/ 10 h 12"/>
                <a:gd name="T10" fmla="*/ 7 w 9"/>
                <a:gd name="T11" fmla="*/ 10 h 12"/>
                <a:gd name="T12" fmla="*/ 7 w 9"/>
                <a:gd name="T13" fmla="*/ 10 h 12"/>
                <a:gd name="T14" fmla="*/ 8 w 9"/>
                <a:gd name="T15" fmla="*/ 9 h 12"/>
                <a:gd name="T16" fmla="*/ 8 w 9"/>
                <a:gd name="T17" fmla="*/ 8 h 12"/>
                <a:gd name="T18" fmla="*/ 8 w 9"/>
                <a:gd name="T19" fmla="*/ 8 h 12"/>
                <a:gd name="T20" fmla="*/ 8 w 9"/>
                <a:gd name="T21" fmla="*/ 7 h 12"/>
                <a:gd name="T22" fmla="*/ 8 w 9"/>
                <a:gd name="T23" fmla="*/ 6 h 12"/>
                <a:gd name="T24" fmla="*/ 7 w 9"/>
                <a:gd name="T25" fmla="*/ 6 h 12"/>
                <a:gd name="T26" fmla="*/ 7 w 9"/>
                <a:gd name="T27" fmla="*/ 6 h 12"/>
                <a:gd name="T28" fmla="*/ 7 w 9"/>
                <a:gd name="T29" fmla="*/ 5 h 12"/>
                <a:gd name="T30" fmla="*/ 6 w 9"/>
                <a:gd name="T31" fmla="*/ 5 h 12"/>
                <a:gd name="T32" fmla="*/ 6 w 9"/>
                <a:gd name="T33" fmla="*/ 5 h 12"/>
                <a:gd name="T34" fmla="*/ 5 w 9"/>
                <a:gd name="T35" fmla="*/ 5 h 12"/>
                <a:gd name="T36" fmla="*/ 5 w 9"/>
                <a:gd name="T37" fmla="*/ 5 h 12"/>
                <a:gd name="T38" fmla="*/ 5 w 9"/>
                <a:gd name="T39" fmla="*/ 5 h 12"/>
                <a:gd name="T40" fmla="*/ 6 w 9"/>
                <a:gd name="T41" fmla="*/ 5 h 12"/>
                <a:gd name="T42" fmla="*/ 6 w 9"/>
                <a:gd name="T43" fmla="*/ 5 h 12"/>
                <a:gd name="T44" fmla="*/ 6 w 9"/>
                <a:gd name="T45" fmla="*/ 4 h 12"/>
                <a:gd name="T46" fmla="*/ 7 w 9"/>
                <a:gd name="T47" fmla="*/ 4 h 12"/>
                <a:gd name="T48" fmla="*/ 7 w 9"/>
                <a:gd name="T49" fmla="*/ 3 h 12"/>
                <a:gd name="T50" fmla="*/ 7 w 9"/>
                <a:gd name="T51" fmla="*/ 3 h 12"/>
                <a:gd name="T52" fmla="*/ 7 w 9"/>
                <a:gd name="T53" fmla="*/ 3 h 12"/>
                <a:gd name="T54" fmla="*/ 7 w 9"/>
                <a:gd name="T55" fmla="*/ 2 h 12"/>
                <a:gd name="T56" fmla="*/ 7 w 9"/>
                <a:gd name="T57" fmla="*/ 1 h 12"/>
                <a:gd name="T58" fmla="*/ 7 w 9"/>
                <a:gd name="T59" fmla="*/ 1 h 12"/>
                <a:gd name="T60" fmla="*/ 7 w 9"/>
                <a:gd name="T61" fmla="*/ 1 h 12"/>
                <a:gd name="T62" fmla="*/ 6 w 9"/>
                <a:gd name="T63" fmla="*/ 1 h 12"/>
                <a:gd name="T64" fmla="*/ 6 w 9"/>
                <a:gd name="T65" fmla="*/ 0 h 12"/>
                <a:gd name="T66" fmla="*/ 6 w 9"/>
                <a:gd name="T67" fmla="*/ 0 h 12"/>
                <a:gd name="T68" fmla="*/ 5 w 9"/>
                <a:gd name="T69" fmla="*/ 0 h 12"/>
                <a:gd name="T70" fmla="*/ 5 w 9"/>
                <a:gd name="T71" fmla="*/ 0 h 12"/>
                <a:gd name="T72" fmla="*/ 4 w 9"/>
                <a:gd name="T73" fmla="*/ 0 h 12"/>
                <a:gd name="T74" fmla="*/ 3 w 9"/>
                <a:gd name="T75" fmla="*/ 0 h 12"/>
                <a:gd name="T76" fmla="*/ 3 w 9"/>
                <a:gd name="T77" fmla="*/ 0 h 12"/>
                <a:gd name="T78" fmla="*/ 0 w 9"/>
                <a:gd name="T79" fmla="*/ 0 h 12"/>
                <a:gd name="T80" fmla="*/ 0 w 9"/>
                <a:gd name="T81" fmla="*/ 1 h 12"/>
                <a:gd name="T82" fmla="*/ 1 w 9"/>
                <a:gd name="T83" fmla="*/ 1 h 12"/>
                <a:gd name="T84" fmla="*/ 1 w 9"/>
                <a:gd name="T85" fmla="*/ 1 h 12"/>
                <a:gd name="T86" fmla="*/ 1 w 9"/>
                <a:gd name="T87" fmla="*/ 1 h 12"/>
                <a:gd name="T88" fmla="*/ 1 w 9"/>
                <a:gd name="T89" fmla="*/ 2 h 12"/>
                <a:gd name="T90" fmla="*/ 1 w 9"/>
                <a:gd name="T91" fmla="*/ 3 h 12"/>
                <a:gd name="T92" fmla="*/ 2 w 9"/>
                <a:gd name="T93" fmla="*/ 8 h 12"/>
                <a:gd name="T94" fmla="*/ 2 w 9"/>
                <a:gd name="T95" fmla="*/ 9 h 12"/>
                <a:gd name="T96" fmla="*/ 2 w 9"/>
                <a:gd name="T97" fmla="*/ 10 h 12"/>
                <a:gd name="T98" fmla="*/ 1 w 9"/>
                <a:gd name="T99" fmla="*/ 10 h 12"/>
                <a:gd name="T100" fmla="*/ 1 w 9"/>
                <a:gd name="T101" fmla="*/ 10 h 12"/>
                <a:gd name="T102" fmla="*/ 1 w 9"/>
                <a:gd name="T103" fmla="*/ 10 h 12"/>
                <a:gd name="T104" fmla="*/ 0 w 9"/>
                <a:gd name="T105" fmla="*/ 10 h 12"/>
                <a:gd name="T106" fmla="*/ 0 w 9"/>
                <a:gd name="T107" fmla="*/ 11 h 12"/>
                <a:gd name="T108" fmla="*/ 5 w 9"/>
                <a:gd name="T10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 h="12">
                  <a:moveTo>
                    <a:pt x="5" y="10"/>
                  </a:moveTo>
                  <a:lnTo>
                    <a:pt x="5" y="10"/>
                  </a:lnTo>
                  <a:lnTo>
                    <a:pt x="5" y="10"/>
                  </a:lnTo>
                  <a:lnTo>
                    <a:pt x="6" y="10"/>
                  </a:lnTo>
                  <a:lnTo>
                    <a:pt x="6" y="10"/>
                  </a:lnTo>
                  <a:lnTo>
                    <a:pt x="7" y="10"/>
                  </a:lnTo>
                  <a:lnTo>
                    <a:pt x="7" y="10"/>
                  </a:lnTo>
                  <a:lnTo>
                    <a:pt x="8" y="9"/>
                  </a:lnTo>
                  <a:lnTo>
                    <a:pt x="8" y="8"/>
                  </a:lnTo>
                  <a:lnTo>
                    <a:pt x="8" y="8"/>
                  </a:lnTo>
                  <a:lnTo>
                    <a:pt x="8" y="7"/>
                  </a:lnTo>
                  <a:lnTo>
                    <a:pt x="8" y="6"/>
                  </a:lnTo>
                  <a:lnTo>
                    <a:pt x="7" y="6"/>
                  </a:lnTo>
                  <a:lnTo>
                    <a:pt x="7" y="6"/>
                  </a:lnTo>
                  <a:lnTo>
                    <a:pt x="7" y="5"/>
                  </a:lnTo>
                  <a:lnTo>
                    <a:pt x="6" y="5"/>
                  </a:lnTo>
                  <a:lnTo>
                    <a:pt x="6" y="5"/>
                  </a:lnTo>
                  <a:lnTo>
                    <a:pt x="5" y="5"/>
                  </a:lnTo>
                  <a:lnTo>
                    <a:pt x="5" y="5"/>
                  </a:lnTo>
                  <a:lnTo>
                    <a:pt x="5" y="5"/>
                  </a:lnTo>
                  <a:lnTo>
                    <a:pt x="6" y="5"/>
                  </a:lnTo>
                  <a:lnTo>
                    <a:pt x="6" y="5"/>
                  </a:lnTo>
                  <a:lnTo>
                    <a:pt x="6" y="4"/>
                  </a:lnTo>
                  <a:lnTo>
                    <a:pt x="7" y="4"/>
                  </a:lnTo>
                  <a:lnTo>
                    <a:pt x="7" y="3"/>
                  </a:lnTo>
                  <a:lnTo>
                    <a:pt x="7" y="3"/>
                  </a:lnTo>
                  <a:lnTo>
                    <a:pt x="7" y="3"/>
                  </a:lnTo>
                  <a:lnTo>
                    <a:pt x="7" y="2"/>
                  </a:lnTo>
                  <a:lnTo>
                    <a:pt x="7" y="1"/>
                  </a:lnTo>
                  <a:lnTo>
                    <a:pt x="7" y="1"/>
                  </a:lnTo>
                  <a:lnTo>
                    <a:pt x="7" y="1"/>
                  </a:lnTo>
                  <a:lnTo>
                    <a:pt x="6" y="1"/>
                  </a:lnTo>
                  <a:lnTo>
                    <a:pt x="6" y="0"/>
                  </a:lnTo>
                  <a:lnTo>
                    <a:pt x="6" y="0"/>
                  </a:lnTo>
                  <a:lnTo>
                    <a:pt x="5" y="0"/>
                  </a:lnTo>
                  <a:lnTo>
                    <a:pt x="5" y="0"/>
                  </a:lnTo>
                  <a:lnTo>
                    <a:pt x="4" y="0"/>
                  </a:lnTo>
                  <a:lnTo>
                    <a:pt x="3" y="0"/>
                  </a:lnTo>
                  <a:lnTo>
                    <a:pt x="3" y="0"/>
                  </a:lnTo>
                  <a:lnTo>
                    <a:pt x="0" y="0"/>
                  </a:lnTo>
                  <a:lnTo>
                    <a:pt x="0" y="1"/>
                  </a:lnTo>
                  <a:lnTo>
                    <a:pt x="1" y="1"/>
                  </a:lnTo>
                  <a:lnTo>
                    <a:pt x="1" y="1"/>
                  </a:lnTo>
                  <a:lnTo>
                    <a:pt x="1" y="1"/>
                  </a:lnTo>
                  <a:lnTo>
                    <a:pt x="1" y="2"/>
                  </a:lnTo>
                  <a:lnTo>
                    <a:pt x="1" y="3"/>
                  </a:lnTo>
                  <a:lnTo>
                    <a:pt x="2" y="8"/>
                  </a:lnTo>
                  <a:lnTo>
                    <a:pt x="2" y="9"/>
                  </a:lnTo>
                  <a:lnTo>
                    <a:pt x="2" y="10"/>
                  </a:lnTo>
                  <a:lnTo>
                    <a:pt x="1" y="10"/>
                  </a:lnTo>
                  <a:lnTo>
                    <a:pt x="1" y="10"/>
                  </a:lnTo>
                  <a:lnTo>
                    <a:pt x="1" y="10"/>
                  </a:lnTo>
                  <a:lnTo>
                    <a:pt x="0" y="10"/>
                  </a:lnTo>
                  <a:lnTo>
                    <a:pt x="0" y="11"/>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5" name="Freeform 159"/>
            <p:cNvSpPr>
              <a:spLocks/>
            </p:cNvSpPr>
            <p:nvPr/>
          </p:nvSpPr>
          <p:spPr bwMode="auto">
            <a:xfrm>
              <a:off x="1445" y="2241"/>
              <a:ext cx="1" cy="3"/>
            </a:xfrm>
            <a:custGeom>
              <a:avLst/>
              <a:gdLst>
                <a:gd name="T0" fmla="*/ 0 w 1"/>
                <a:gd name="T1" fmla="*/ 0 h 3"/>
                <a:gd name="T2" fmla="*/ 0 w 1"/>
                <a:gd name="T3" fmla="*/ 0 h 3"/>
                <a:gd name="T4" fmla="*/ 0 w 1"/>
                <a:gd name="T5" fmla="*/ 0 h 3"/>
                <a:gd name="T6" fmla="*/ 0 w 1"/>
                <a:gd name="T7" fmla="*/ 0 h 3"/>
                <a:gd name="T8" fmla="*/ 0 w 1"/>
                <a:gd name="T9" fmla="*/ 0 h 3"/>
                <a:gd name="T10" fmla="*/ 0 w 1"/>
                <a:gd name="T11" fmla="*/ 0 h 3"/>
                <a:gd name="T12" fmla="*/ 0 w 1"/>
                <a:gd name="T13" fmla="*/ 0 h 3"/>
                <a:gd name="T14" fmla="*/ 0 w 1"/>
                <a:gd name="T15" fmla="*/ 1 h 3"/>
                <a:gd name="T16" fmla="*/ 0 w 1"/>
                <a:gd name="T17" fmla="*/ 1 h 3"/>
                <a:gd name="T18" fmla="*/ 0 w 1"/>
                <a:gd name="T19" fmla="*/ 1 h 3"/>
                <a:gd name="T20" fmla="*/ 0 w 1"/>
                <a:gd name="T21" fmla="*/ 1 h 3"/>
                <a:gd name="T22" fmla="*/ 0 w 1"/>
                <a:gd name="T23" fmla="*/ 2 h 3"/>
                <a:gd name="T24" fmla="*/ 0 w 1"/>
                <a:gd name="T25" fmla="*/ 2 h 3"/>
                <a:gd name="T26" fmla="*/ 0 w 1"/>
                <a:gd name="T27" fmla="*/ 2 h 3"/>
                <a:gd name="T28" fmla="*/ 0 w 1"/>
                <a:gd name="T29" fmla="*/ 2 h 3"/>
                <a:gd name="T30" fmla="*/ 0 w 1"/>
                <a:gd name="T31" fmla="*/ 2 h 3"/>
                <a:gd name="T32" fmla="*/ 0 w 1"/>
                <a:gd name="T33" fmla="*/ 2 h 3"/>
                <a:gd name="T34" fmla="*/ 0 w 1"/>
                <a:gd name="T35" fmla="*/ 2 h 3"/>
                <a:gd name="T36" fmla="*/ 0 w 1"/>
                <a:gd name="T37" fmla="*/ 2 h 3"/>
                <a:gd name="T38" fmla="*/ 0 w 1"/>
                <a:gd name="T39" fmla="*/ 2 h 3"/>
                <a:gd name="T40" fmla="*/ 0 w 1"/>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 h="3">
                  <a:moveTo>
                    <a:pt x="0" y="0"/>
                  </a:moveTo>
                  <a:lnTo>
                    <a:pt x="0" y="0"/>
                  </a:lnTo>
                  <a:lnTo>
                    <a:pt x="0" y="0"/>
                  </a:lnTo>
                  <a:lnTo>
                    <a:pt x="0" y="0"/>
                  </a:lnTo>
                  <a:lnTo>
                    <a:pt x="0" y="0"/>
                  </a:lnTo>
                  <a:lnTo>
                    <a:pt x="0" y="0"/>
                  </a:lnTo>
                  <a:lnTo>
                    <a:pt x="0" y="0"/>
                  </a:lnTo>
                  <a:lnTo>
                    <a:pt x="0" y="1"/>
                  </a:lnTo>
                  <a:lnTo>
                    <a:pt x="0" y="1"/>
                  </a:lnTo>
                  <a:lnTo>
                    <a:pt x="0" y="1"/>
                  </a:lnTo>
                  <a:lnTo>
                    <a:pt x="0" y="1"/>
                  </a:lnTo>
                  <a:lnTo>
                    <a:pt x="0" y="2"/>
                  </a:lnTo>
                  <a:lnTo>
                    <a:pt x="0" y="2"/>
                  </a:lnTo>
                  <a:lnTo>
                    <a:pt x="0" y="2"/>
                  </a:lnTo>
                  <a:lnTo>
                    <a:pt x="0" y="2"/>
                  </a:lnTo>
                  <a:lnTo>
                    <a:pt x="0" y="2"/>
                  </a:lnTo>
                  <a:lnTo>
                    <a:pt x="0" y="2"/>
                  </a:lnTo>
                  <a:lnTo>
                    <a:pt x="0" y="2"/>
                  </a:lnTo>
                  <a:lnTo>
                    <a:pt x="0" y="2"/>
                  </a:lnTo>
                  <a:lnTo>
                    <a:pt x="0" y="2"/>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6" name="Freeform 160"/>
            <p:cNvSpPr>
              <a:spLocks/>
            </p:cNvSpPr>
            <p:nvPr/>
          </p:nvSpPr>
          <p:spPr bwMode="auto">
            <a:xfrm>
              <a:off x="1444" y="2233"/>
              <a:ext cx="2" cy="3"/>
            </a:xfrm>
            <a:custGeom>
              <a:avLst/>
              <a:gdLst>
                <a:gd name="T0" fmla="*/ 0 w 2"/>
                <a:gd name="T1" fmla="*/ 2 h 3"/>
                <a:gd name="T2" fmla="*/ 0 w 2"/>
                <a:gd name="T3" fmla="*/ 1 h 3"/>
                <a:gd name="T4" fmla="*/ 0 w 2"/>
                <a:gd name="T5" fmla="*/ 0 h 3"/>
                <a:gd name="T6" fmla="*/ 0 w 2"/>
                <a:gd name="T7" fmla="*/ 0 h 3"/>
                <a:gd name="T8" fmla="*/ 0 w 2"/>
                <a:gd name="T9" fmla="*/ 0 h 3"/>
                <a:gd name="T10" fmla="*/ 0 w 2"/>
                <a:gd name="T11" fmla="*/ 0 h 3"/>
                <a:gd name="T12" fmla="*/ 0 w 2"/>
                <a:gd name="T13" fmla="*/ 0 h 3"/>
                <a:gd name="T14" fmla="*/ 1 w 2"/>
                <a:gd name="T15" fmla="*/ 0 h 3"/>
                <a:gd name="T16" fmla="*/ 1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2 h 3"/>
                <a:gd name="T34" fmla="*/ 1 w 2"/>
                <a:gd name="T35" fmla="*/ 2 h 3"/>
                <a:gd name="T36" fmla="*/ 0 w 2"/>
                <a:gd name="T37" fmla="*/ 2 h 3"/>
                <a:gd name="T38" fmla="*/ 0 w 2"/>
                <a:gd name="T39" fmla="*/ 2 h 3"/>
                <a:gd name="T40" fmla="*/ 0 w 2"/>
                <a:gd name="T41" fmla="*/ 2 h 3"/>
                <a:gd name="T42" fmla="*/ 0 w 2"/>
                <a:gd name="T4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 h="3">
                  <a:moveTo>
                    <a:pt x="0" y="2"/>
                  </a:moveTo>
                  <a:lnTo>
                    <a:pt x="0" y="1"/>
                  </a:lnTo>
                  <a:lnTo>
                    <a:pt x="0" y="0"/>
                  </a:lnTo>
                  <a:lnTo>
                    <a:pt x="0" y="0"/>
                  </a:lnTo>
                  <a:lnTo>
                    <a:pt x="0" y="0"/>
                  </a:lnTo>
                  <a:lnTo>
                    <a:pt x="0" y="0"/>
                  </a:lnTo>
                  <a:lnTo>
                    <a:pt x="0" y="0"/>
                  </a:lnTo>
                  <a:lnTo>
                    <a:pt x="1" y="0"/>
                  </a:lnTo>
                  <a:lnTo>
                    <a:pt x="1" y="0"/>
                  </a:lnTo>
                  <a:lnTo>
                    <a:pt x="1" y="0"/>
                  </a:lnTo>
                  <a:lnTo>
                    <a:pt x="1" y="1"/>
                  </a:lnTo>
                  <a:lnTo>
                    <a:pt x="1" y="1"/>
                  </a:lnTo>
                  <a:lnTo>
                    <a:pt x="1" y="1"/>
                  </a:lnTo>
                  <a:lnTo>
                    <a:pt x="1" y="1"/>
                  </a:lnTo>
                  <a:lnTo>
                    <a:pt x="1" y="1"/>
                  </a:lnTo>
                  <a:lnTo>
                    <a:pt x="1" y="2"/>
                  </a:lnTo>
                  <a:lnTo>
                    <a:pt x="1" y="2"/>
                  </a:lnTo>
                  <a:lnTo>
                    <a:pt x="1" y="2"/>
                  </a:lnTo>
                  <a:lnTo>
                    <a:pt x="0" y="2"/>
                  </a:lnTo>
                  <a:lnTo>
                    <a:pt x="0" y="2"/>
                  </a:lnTo>
                  <a:lnTo>
                    <a:pt x="0" y="2"/>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7" name="Freeform 161"/>
            <p:cNvSpPr>
              <a:spLocks/>
            </p:cNvSpPr>
            <p:nvPr/>
          </p:nvSpPr>
          <p:spPr bwMode="auto">
            <a:xfrm>
              <a:off x="1455" y="2233"/>
              <a:ext cx="11" cy="12"/>
            </a:xfrm>
            <a:custGeom>
              <a:avLst/>
              <a:gdLst>
                <a:gd name="T0" fmla="*/ 8 w 11"/>
                <a:gd name="T1" fmla="*/ 7 h 12"/>
                <a:gd name="T2" fmla="*/ 8 w 11"/>
                <a:gd name="T3" fmla="*/ 8 h 12"/>
                <a:gd name="T4" fmla="*/ 8 w 11"/>
                <a:gd name="T5" fmla="*/ 10 h 12"/>
                <a:gd name="T6" fmla="*/ 7 w 11"/>
                <a:gd name="T7" fmla="*/ 10 h 12"/>
                <a:gd name="T8" fmla="*/ 6 w 11"/>
                <a:gd name="T9" fmla="*/ 10 h 12"/>
                <a:gd name="T10" fmla="*/ 4 w 11"/>
                <a:gd name="T11" fmla="*/ 10 h 12"/>
                <a:gd name="T12" fmla="*/ 4 w 11"/>
                <a:gd name="T13" fmla="*/ 10 h 12"/>
                <a:gd name="T14" fmla="*/ 3 w 11"/>
                <a:gd name="T15" fmla="*/ 9 h 12"/>
                <a:gd name="T16" fmla="*/ 3 w 11"/>
                <a:gd name="T17" fmla="*/ 8 h 12"/>
                <a:gd name="T18" fmla="*/ 3 w 11"/>
                <a:gd name="T19" fmla="*/ 7 h 12"/>
                <a:gd name="T20" fmla="*/ 3 w 11"/>
                <a:gd name="T21" fmla="*/ 1 h 12"/>
                <a:gd name="T22" fmla="*/ 3 w 11"/>
                <a:gd name="T23" fmla="*/ 1 h 12"/>
                <a:gd name="T24" fmla="*/ 4 w 11"/>
                <a:gd name="T25" fmla="*/ 0 h 12"/>
                <a:gd name="T26" fmla="*/ 0 w 11"/>
                <a:gd name="T27" fmla="*/ 0 h 12"/>
                <a:gd name="T28" fmla="*/ 1 w 11"/>
                <a:gd name="T29" fmla="*/ 1 h 12"/>
                <a:gd name="T30" fmla="*/ 1 w 11"/>
                <a:gd name="T31" fmla="*/ 2 h 12"/>
                <a:gd name="T32" fmla="*/ 1 w 11"/>
                <a:gd name="T33" fmla="*/ 8 h 12"/>
                <a:gd name="T34" fmla="*/ 1 w 11"/>
                <a:gd name="T35" fmla="*/ 9 h 12"/>
                <a:gd name="T36" fmla="*/ 2 w 11"/>
                <a:gd name="T37" fmla="*/ 10 h 12"/>
                <a:gd name="T38" fmla="*/ 3 w 11"/>
                <a:gd name="T39" fmla="*/ 11 h 12"/>
                <a:gd name="T40" fmla="*/ 4 w 11"/>
                <a:gd name="T41" fmla="*/ 11 h 12"/>
                <a:gd name="T42" fmla="*/ 6 w 11"/>
                <a:gd name="T43" fmla="*/ 11 h 12"/>
                <a:gd name="T44" fmla="*/ 7 w 11"/>
                <a:gd name="T45" fmla="*/ 11 h 12"/>
                <a:gd name="T46" fmla="*/ 8 w 11"/>
                <a:gd name="T47" fmla="*/ 10 h 12"/>
                <a:gd name="T48" fmla="*/ 8 w 11"/>
                <a:gd name="T49" fmla="*/ 9 h 12"/>
                <a:gd name="T50" fmla="*/ 9 w 11"/>
                <a:gd name="T51" fmla="*/ 8 h 12"/>
                <a:gd name="T52" fmla="*/ 9 w 11"/>
                <a:gd name="T53" fmla="*/ 3 h 12"/>
                <a:gd name="T54" fmla="*/ 9 w 11"/>
                <a:gd name="T55" fmla="*/ 1 h 12"/>
                <a:gd name="T56" fmla="*/ 10 w 11"/>
                <a:gd name="T57" fmla="*/ 1 h 12"/>
                <a:gd name="T58" fmla="*/ 7 w 11"/>
                <a:gd name="T59" fmla="*/ 0 h 12"/>
                <a:gd name="T60" fmla="*/ 8 w 11"/>
                <a:gd name="T61" fmla="*/ 1 h 12"/>
                <a:gd name="T62" fmla="*/ 8 w 11"/>
                <a:gd name="T63" fmla="*/ 1 h 12"/>
                <a:gd name="T64" fmla="*/ 8 w 11"/>
                <a:gd name="T6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12">
                  <a:moveTo>
                    <a:pt x="8" y="6"/>
                  </a:moveTo>
                  <a:lnTo>
                    <a:pt x="8" y="7"/>
                  </a:lnTo>
                  <a:lnTo>
                    <a:pt x="8" y="8"/>
                  </a:lnTo>
                  <a:lnTo>
                    <a:pt x="8" y="8"/>
                  </a:lnTo>
                  <a:lnTo>
                    <a:pt x="8" y="9"/>
                  </a:lnTo>
                  <a:lnTo>
                    <a:pt x="8" y="10"/>
                  </a:lnTo>
                  <a:lnTo>
                    <a:pt x="7" y="10"/>
                  </a:lnTo>
                  <a:lnTo>
                    <a:pt x="7" y="10"/>
                  </a:lnTo>
                  <a:lnTo>
                    <a:pt x="6" y="10"/>
                  </a:lnTo>
                  <a:lnTo>
                    <a:pt x="6" y="10"/>
                  </a:lnTo>
                  <a:lnTo>
                    <a:pt x="5" y="10"/>
                  </a:lnTo>
                  <a:lnTo>
                    <a:pt x="4" y="10"/>
                  </a:lnTo>
                  <a:lnTo>
                    <a:pt x="4" y="10"/>
                  </a:lnTo>
                  <a:lnTo>
                    <a:pt x="4" y="10"/>
                  </a:lnTo>
                  <a:lnTo>
                    <a:pt x="3" y="10"/>
                  </a:lnTo>
                  <a:lnTo>
                    <a:pt x="3" y="9"/>
                  </a:lnTo>
                  <a:lnTo>
                    <a:pt x="3" y="8"/>
                  </a:lnTo>
                  <a:lnTo>
                    <a:pt x="3" y="8"/>
                  </a:lnTo>
                  <a:lnTo>
                    <a:pt x="3" y="8"/>
                  </a:lnTo>
                  <a:lnTo>
                    <a:pt x="3" y="7"/>
                  </a:lnTo>
                  <a:lnTo>
                    <a:pt x="3" y="2"/>
                  </a:lnTo>
                  <a:lnTo>
                    <a:pt x="3" y="1"/>
                  </a:lnTo>
                  <a:lnTo>
                    <a:pt x="3" y="1"/>
                  </a:lnTo>
                  <a:lnTo>
                    <a:pt x="3" y="1"/>
                  </a:lnTo>
                  <a:lnTo>
                    <a:pt x="4" y="1"/>
                  </a:lnTo>
                  <a:lnTo>
                    <a:pt x="4" y="0"/>
                  </a:lnTo>
                  <a:lnTo>
                    <a:pt x="4" y="0"/>
                  </a:lnTo>
                  <a:lnTo>
                    <a:pt x="0" y="0"/>
                  </a:lnTo>
                  <a:lnTo>
                    <a:pt x="1" y="1"/>
                  </a:lnTo>
                  <a:lnTo>
                    <a:pt x="1" y="1"/>
                  </a:lnTo>
                  <a:lnTo>
                    <a:pt x="1" y="1"/>
                  </a:lnTo>
                  <a:lnTo>
                    <a:pt x="1" y="2"/>
                  </a:lnTo>
                  <a:lnTo>
                    <a:pt x="1" y="7"/>
                  </a:lnTo>
                  <a:lnTo>
                    <a:pt x="1" y="8"/>
                  </a:lnTo>
                  <a:lnTo>
                    <a:pt x="1" y="8"/>
                  </a:lnTo>
                  <a:lnTo>
                    <a:pt x="1" y="9"/>
                  </a:lnTo>
                  <a:lnTo>
                    <a:pt x="2" y="10"/>
                  </a:lnTo>
                  <a:lnTo>
                    <a:pt x="2" y="10"/>
                  </a:lnTo>
                  <a:lnTo>
                    <a:pt x="3" y="10"/>
                  </a:lnTo>
                  <a:lnTo>
                    <a:pt x="3" y="11"/>
                  </a:lnTo>
                  <a:lnTo>
                    <a:pt x="4" y="11"/>
                  </a:lnTo>
                  <a:lnTo>
                    <a:pt x="4" y="11"/>
                  </a:lnTo>
                  <a:lnTo>
                    <a:pt x="5" y="11"/>
                  </a:lnTo>
                  <a:lnTo>
                    <a:pt x="6" y="11"/>
                  </a:lnTo>
                  <a:lnTo>
                    <a:pt x="6" y="11"/>
                  </a:lnTo>
                  <a:lnTo>
                    <a:pt x="7" y="11"/>
                  </a:lnTo>
                  <a:lnTo>
                    <a:pt x="7" y="10"/>
                  </a:lnTo>
                  <a:lnTo>
                    <a:pt x="8" y="10"/>
                  </a:lnTo>
                  <a:lnTo>
                    <a:pt x="8" y="10"/>
                  </a:lnTo>
                  <a:lnTo>
                    <a:pt x="8" y="9"/>
                  </a:lnTo>
                  <a:lnTo>
                    <a:pt x="9" y="8"/>
                  </a:lnTo>
                  <a:lnTo>
                    <a:pt x="9" y="8"/>
                  </a:lnTo>
                  <a:lnTo>
                    <a:pt x="9" y="7"/>
                  </a:lnTo>
                  <a:lnTo>
                    <a:pt x="9" y="3"/>
                  </a:lnTo>
                  <a:lnTo>
                    <a:pt x="9" y="2"/>
                  </a:lnTo>
                  <a:lnTo>
                    <a:pt x="9" y="1"/>
                  </a:lnTo>
                  <a:lnTo>
                    <a:pt x="9" y="1"/>
                  </a:lnTo>
                  <a:lnTo>
                    <a:pt x="10" y="1"/>
                  </a:lnTo>
                  <a:lnTo>
                    <a:pt x="10" y="0"/>
                  </a:lnTo>
                  <a:lnTo>
                    <a:pt x="7" y="0"/>
                  </a:lnTo>
                  <a:lnTo>
                    <a:pt x="7" y="1"/>
                  </a:lnTo>
                  <a:lnTo>
                    <a:pt x="8" y="1"/>
                  </a:lnTo>
                  <a:lnTo>
                    <a:pt x="8" y="1"/>
                  </a:lnTo>
                  <a:lnTo>
                    <a:pt x="8" y="1"/>
                  </a:lnTo>
                  <a:lnTo>
                    <a:pt x="8" y="2"/>
                  </a:lnTo>
                  <a:lnTo>
                    <a:pt x="8" y="3"/>
                  </a:lnTo>
                  <a:lnTo>
                    <a:pt x="8"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8" name="Freeform 162"/>
            <p:cNvSpPr>
              <a:spLocks/>
            </p:cNvSpPr>
            <p:nvPr/>
          </p:nvSpPr>
          <p:spPr bwMode="auto">
            <a:xfrm>
              <a:off x="1472" y="2234"/>
              <a:ext cx="7" cy="13"/>
            </a:xfrm>
            <a:custGeom>
              <a:avLst/>
              <a:gdLst>
                <a:gd name="T0" fmla="*/ 5 w 7"/>
                <a:gd name="T1" fmla="*/ 1 h 13"/>
                <a:gd name="T2" fmla="*/ 4 w 7"/>
                <a:gd name="T3" fmla="*/ 0 h 13"/>
                <a:gd name="T4" fmla="*/ 3 w 7"/>
                <a:gd name="T5" fmla="*/ 0 h 13"/>
                <a:gd name="T6" fmla="*/ 2 w 7"/>
                <a:gd name="T7" fmla="*/ 0 h 13"/>
                <a:gd name="T8" fmla="*/ 1 w 7"/>
                <a:gd name="T9" fmla="*/ 1 h 13"/>
                <a:gd name="T10" fmla="*/ 1 w 7"/>
                <a:gd name="T11" fmla="*/ 2 h 13"/>
                <a:gd name="T12" fmla="*/ 1 w 7"/>
                <a:gd name="T13" fmla="*/ 3 h 13"/>
                <a:gd name="T14" fmla="*/ 1 w 7"/>
                <a:gd name="T15" fmla="*/ 5 h 13"/>
                <a:gd name="T16" fmla="*/ 2 w 7"/>
                <a:gd name="T17" fmla="*/ 5 h 13"/>
                <a:gd name="T18" fmla="*/ 3 w 7"/>
                <a:gd name="T19" fmla="*/ 7 h 13"/>
                <a:gd name="T20" fmla="*/ 4 w 7"/>
                <a:gd name="T21" fmla="*/ 7 h 13"/>
                <a:gd name="T22" fmla="*/ 5 w 7"/>
                <a:gd name="T23" fmla="*/ 9 h 13"/>
                <a:gd name="T24" fmla="*/ 5 w 7"/>
                <a:gd name="T25" fmla="*/ 10 h 13"/>
                <a:gd name="T26" fmla="*/ 4 w 7"/>
                <a:gd name="T27" fmla="*/ 11 h 13"/>
                <a:gd name="T28" fmla="*/ 3 w 7"/>
                <a:gd name="T29" fmla="*/ 11 h 13"/>
                <a:gd name="T30" fmla="*/ 2 w 7"/>
                <a:gd name="T31" fmla="*/ 10 h 13"/>
                <a:gd name="T32" fmla="*/ 1 w 7"/>
                <a:gd name="T33" fmla="*/ 9 h 13"/>
                <a:gd name="T34" fmla="*/ 1 w 7"/>
                <a:gd name="T35" fmla="*/ 8 h 13"/>
                <a:gd name="T36" fmla="*/ 0 w 7"/>
                <a:gd name="T37" fmla="*/ 11 h 13"/>
                <a:gd name="T38" fmla="*/ 1 w 7"/>
                <a:gd name="T39" fmla="*/ 11 h 13"/>
                <a:gd name="T40" fmla="*/ 2 w 7"/>
                <a:gd name="T41" fmla="*/ 11 h 13"/>
                <a:gd name="T42" fmla="*/ 2 w 7"/>
                <a:gd name="T43" fmla="*/ 11 h 13"/>
                <a:gd name="T44" fmla="*/ 3 w 7"/>
                <a:gd name="T45" fmla="*/ 12 h 13"/>
                <a:gd name="T46" fmla="*/ 4 w 7"/>
                <a:gd name="T47" fmla="*/ 11 h 13"/>
                <a:gd name="T48" fmla="*/ 5 w 7"/>
                <a:gd name="T49" fmla="*/ 11 h 13"/>
                <a:gd name="T50" fmla="*/ 6 w 7"/>
                <a:gd name="T51" fmla="*/ 9 h 13"/>
                <a:gd name="T52" fmla="*/ 6 w 7"/>
                <a:gd name="T53" fmla="*/ 8 h 13"/>
                <a:gd name="T54" fmla="*/ 6 w 7"/>
                <a:gd name="T55" fmla="*/ 7 h 13"/>
                <a:gd name="T56" fmla="*/ 5 w 7"/>
                <a:gd name="T57" fmla="*/ 5 h 13"/>
                <a:gd name="T58" fmla="*/ 4 w 7"/>
                <a:gd name="T59" fmla="*/ 5 h 13"/>
                <a:gd name="T60" fmla="*/ 3 w 7"/>
                <a:gd name="T61" fmla="*/ 4 h 13"/>
                <a:gd name="T62" fmla="*/ 2 w 7"/>
                <a:gd name="T63" fmla="*/ 4 h 13"/>
                <a:gd name="T64" fmla="*/ 2 w 7"/>
                <a:gd name="T65" fmla="*/ 3 h 13"/>
                <a:gd name="T66" fmla="*/ 2 w 7"/>
                <a:gd name="T67" fmla="*/ 2 h 13"/>
                <a:gd name="T68" fmla="*/ 2 w 7"/>
                <a:gd name="T69" fmla="*/ 1 h 13"/>
                <a:gd name="T70" fmla="*/ 3 w 7"/>
                <a:gd name="T71" fmla="*/ 1 h 13"/>
                <a:gd name="T72" fmla="*/ 4 w 7"/>
                <a:gd name="T73" fmla="*/ 1 h 13"/>
                <a:gd name="T74" fmla="*/ 5 w 7"/>
                <a:gd name="T75" fmla="*/ 1 h 13"/>
                <a:gd name="T76" fmla="*/ 5 w 7"/>
                <a:gd name="T77" fmla="*/ 3 h 13"/>
                <a:gd name="T78" fmla="*/ 6 w 7"/>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 h="13">
                  <a:moveTo>
                    <a:pt x="6" y="1"/>
                  </a:moveTo>
                  <a:lnTo>
                    <a:pt x="5" y="1"/>
                  </a:lnTo>
                  <a:lnTo>
                    <a:pt x="5" y="0"/>
                  </a:lnTo>
                  <a:lnTo>
                    <a:pt x="4" y="0"/>
                  </a:lnTo>
                  <a:lnTo>
                    <a:pt x="4" y="0"/>
                  </a:lnTo>
                  <a:lnTo>
                    <a:pt x="3" y="0"/>
                  </a:lnTo>
                  <a:lnTo>
                    <a:pt x="3" y="0"/>
                  </a:lnTo>
                  <a:lnTo>
                    <a:pt x="2" y="0"/>
                  </a:lnTo>
                  <a:lnTo>
                    <a:pt x="2" y="1"/>
                  </a:lnTo>
                  <a:lnTo>
                    <a:pt x="1" y="1"/>
                  </a:lnTo>
                  <a:lnTo>
                    <a:pt x="1" y="2"/>
                  </a:lnTo>
                  <a:lnTo>
                    <a:pt x="1" y="2"/>
                  </a:lnTo>
                  <a:lnTo>
                    <a:pt x="1" y="3"/>
                  </a:lnTo>
                  <a:lnTo>
                    <a:pt x="1" y="3"/>
                  </a:lnTo>
                  <a:lnTo>
                    <a:pt x="1" y="4"/>
                  </a:lnTo>
                  <a:lnTo>
                    <a:pt x="1" y="5"/>
                  </a:lnTo>
                  <a:lnTo>
                    <a:pt x="2" y="5"/>
                  </a:lnTo>
                  <a:lnTo>
                    <a:pt x="2" y="5"/>
                  </a:lnTo>
                  <a:lnTo>
                    <a:pt x="2" y="6"/>
                  </a:lnTo>
                  <a:lnTo>
                    <a:pt x="3" y="7"/>
                  </a:lnTo>
                  <a:lnTo>
                    <a:pt x="4" y="7"/>
                  </a:lnTo>
                  <a:lnTo>
                    <a:pt x="4" y="7"/>
                  </a:lnTo>
                  <a:lnTo>
                    <a:pt x="5" y="8"/>
                  </a:lnTo>
                  <a:lnTo>
                    <a:pt x="5" y="9"/>
                  </a:lnTo>
                  <a:lnTo>
                    <a:pt x="5" y="9"/>
                  </a:lnTo>
                  <a:lnTo>
                    <a:pt x="5" y="10"/>
                  </a:lnTo>
                  <a:lnTo>
                    <a:pt x="4" y="11"/>
                  </a:lnTo>
                  <a:lnTo>
                    <a:pt x="4" y="11"/>
                  </a:lnTo>
                  <a:lnTo>
                    <a:pt x="3" y="11"/>
                  </a:lnTo>
                  <a:lnTo>
                    <a:pt x="3" y="11"/>
                  </a:lnTo>
                  <a:lnTo>
                    <a:pt x="2" y="11"/>
                  </a:lnTo>
                  <a:lnTo>
                    <a:pt x="2" y="10"/>
                  </a:lnTo>
                  <a:lnTo>
                    <a:pt x="1" y="10"/>
                  </a:lnTo>
                  <a:lnTo>
                    <a:pt x="1" y="9"/>
                  </a:lnTo>
                  <a:lnTo>
                    <a:pt x="1" y="9"/>
                  </a:lnTo>
                  <a:lnTo>
                    <a:pt x="1" y="8"/>
                  </a:lnTo>
                  <a:lnTo>
                    <a:pt x="0" y="8"/>
                  </a:lnTo>
                  <a:lnTo>
                    <a:pt x="0" y="11"/>
                  </a:lnTo>
                  <a:lnTo>
                    <a:pt x="1" y="11"/>
                  </a:lnTo>
                  <a:lnTo>
                    <a:pt x="1" y="11"/>
                  </a:lnTo>
                  <a:lnTo>
                    <a:pt x="1" y="11"/>
                  </a:lnTo>
                  <a:lnTo>
                    <a:pt x="2" y="11"/>
                  </a:lnTo>
                  <a:lnTo>
                    <a:pt x="2" y="11"/>
                  </a:lnTo>
                  <a:lnTo>
                    <a:pt x="2" y="11"/>
                  </a:lnTo>
                  <a:lnTo>
                    <a:pt x="3" y="11"/>
                  </a:lnTo>
                  <a:lnTo>
                    <a:pt x="3" y="12"/>
                  </a:lnTo>
                  <a:lnTo>
                    <a:pt x="4" y="12"/>
                  </a:lnTo>
                  <a:lnTo>
                    <a:pt x="4" y="11"/>
                  </a:lnTo>
                  <a:lnTo>
                    <a:pt x="5" y="11"/>
                  </a:lnTo>
                  <a:lnTo>
                    <a:pt x="5" y="11"/>
                  </a:lnTo>
                  <a:lnTo>
                    <a:pt x="6" y="10"/>
                  </a:lnTo>
                  <a:lnTo>
                    <a:pt x="6" y="9"/>
                  </a:lnTo>
                  <a:lnTo>
                    <a:pt x="6" y="9"/>
                  </a:lnTo>
                  <a:lnTo>
                    <a:pt x="6" y="8"/>
                  </a:lnTo>
                  <a:lnTo>
                    <a:pt x="6" y="7"/>
                  </a:lnTo>
                  <a:lnTo>
                    <a:pt x="6" y="7"/>
                  </a:lnTo>
                  <a:lnTo>
                    <a:pt x="5" y="6"/>
                  </a:lnTo>
                  <a:lnTo>
                    <a:pt x="5" y="5"/>
                  </a:lnTo>
                  <a:lnTo>
                    <a:pt x="4" y="5"/>
                  </a:lnTo>
                  <a:lnTo>
                    <a:pt x="4" y="5"/>
                  </a:lnTo>
                  <a:lnTo>
                    <a:pt x="3" y="5"/>
                  </a:lnTo>
                  <a:lnTo>
                    <a:pt x="3" y="4"/>
                  </a:lnTo>
                  <a:lnTo>
                    <a:pt x="3" y="4"/>
                  </a:lnTo>
                  <a:lnTo>
                    <a:pt x="2" y="4"/>
                  </a:lnTo>
                  <a:lnTo>
                    <a:pt x="2" y="3"/>
                  </a:lnTo>
                  <a:lnTo>
                    <a:pt x="2" y="3"/>
                  </a:lnTo>
                  <a:lnTo>
                    <a:pt x="2" y="3"/>
                  </a:lnTo>
                  <a:lnTo>
                    <a:pt x="2" y="2"/>
                  </a:lnTo>
                  <a:lnTo>
                    <a:pt x="2" y="1"/>
                  </a:lnTo>
                  <a:lnTo>
                    <a:pt x="2" y="1"/>
                  </a:lnTo>
                  <a:lnTo>
                    <a:pt x="3" y="1"/>
                  </a:lnTo>
                  <a:lnTo>
                    <a:pt x="3" y="1"/>
                  </a:lnTo>
                  <a:lnTo>
                    <a:pt x="4" y="1"/>
                  </a:lnTo>
                  <a:lnTo>
                    <a:pt x="4" y="1"/>
                  </a:lnTo>
                  <a:lnTo>
                    <a:pt x="4" y="1"/>
                  </a:lnTo>
                  <a:lnTo>
                    <a:pt x="5" y="1"/>
                  </a:lnTo>
                  <a:lnTo>
                    <a:pt x="5" y="2"/>
                  </a:lnTo>
                  <a:lnTo>
                    <a:pt x="5" y="3"/>
                  </a:lnTo>
                  <a:lnTo>
                    <a:pt x="6" y="3"/>
                  </a:lnTo>
                  <a:lnTo>
                    <a:pt x="6" y="3"/>
                  </a:lnTo>
                  <a:lnTo>
                    <a:pt x="6"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19" name="Freeform 163"/>
            <p:cNvSpPr>
              <a:spLocks/>
            </p:cNvSpPr>
            <p:nvPr/>
          </p:nvSpPr>
          <p:spPr bwMode="auto">
            <a:xfrm>
              <a:off x="1498" y="2238"/>
              <a:ext cx="12" cy="14"/>
            </a:xfrm>
            <a:custGeom>
              <a:avLst/>
              <a:gdLst>
                <a:gd name="T0" fmla="*/ 7 w 12"/>
                <a:gd name="T1" fmla="*/ 10 h 14"/>
                <a:gd name="T2" fmla="*/ 6 w 12"/>
                <a:gd name="T3" fmla="*/ 10 h 14"/>
                <a:gd name="T4" fmla="*/ 6 w 12"/>
                <a:gd name="T5" fmla="*/ 11 h 14"/>
                <a:gd name="T6" fmla="*/ 5 w 12"/>
                <a:gd name="T7" fmla="*/ 12 h 14"/>
                <a:gd name="T8" fmla="*/ 5 w 12"/>
                <a:gd name="T9" fmla="*/ 12 h 14"/>
                <a:gd name="T10" fmla="*/ 3 w 12"/>
                <a:gd name="T11" fmla="*/ 12 h 14"/>
                <a:gd name="T12" fmla="*/ 3 w 12"/>
                <a:gd name="T13" fmla="*/ 12 h 14"/>
                <a:gd name="T14" fmla="*/ 2 w 12"/>
                <a:gd name="T15" fmla="*/ 11 h 14"/>
                <a:gd name="T16" fmla="*/ 1 w 12"/>
                <a:gd name="T17" fmla="*/ 10 h 14"/>
                <a:gd name="T18" fmla="*/ 1 w 12"/>
                <a:gd name="T19" fmla="*/ 9 h 14"/>
                <a:gd name="T20" fmla="*/ 1 w 12"/>
                <a:gd name="T21" fmla="*/ 8 h 14"/>
                <a:gd name="T22" fmla="*/ 3 w 12"/>
                <a:gd name="T23" fmla="*/ 3 h 14"/>
                <a:gd name="T24" fmla="*/ 3 w 12"/>
                <a:gd name="T25" fmla="*/ 2 h 14"/>
                <a:gd name="T26" fmla="*/ 4 w 12"/>
                <a:gd name="T27" fmla="*/ 1 h 14"/>
                <a:gd name="T28" fmla="*/ 5 w 12"/>
                <a:gd name="T29" fmla="*/ 1 h 14"/>
                <a:gd name="T30" fmla="*/ 1 w 12"/>
                <a:gd name="T31" fmla="*/ 1 h 14"/>
                <a:gd name="T32" fmla="*/ 2 w 12"/>
                <a:gd name="T33" fmla="*/ 1 h 14"/>
                <a:gd name="T34" fmla="*/ 1 w 12"/>
                <a:gd name="T35" fmla="*/ 2 h 14"/>
                <a:gd name="T36" fmla="*/ 0 w 12"/>
                <a:gd name="T37" fmla="*/ 8 h 14"/>
                <a:gd name="T38" fmla="*/ 0 w 12"/>
                <a:gd name="T39" fmla="*/ 9 h 14"/>
                <a:gd name="T40" fmla="*/ 0 w 12"/>
                <a:gd name="T41" fmla="*/ 10 h 14"/>
                <a:gd name="T42" fmla="*/ 1 w 12"/>
                <a:gd name="T43" fmla="*/ 11 h 14"/>
                <a:gd name="T44" fmla="*/ 1 w 12"/>
                <a:gd name="T45" fmla="*/ 12 h 14"/>
                <a:gd name="T46" fmla="*/ 2 w 12"/>
                <a:gd name="T47" fmla="*/ 12 h 14"/>
                <a:gd name="T48" fmla="*/ 3 w 12"/>
                <a:gd name="T49" fmla="*/ 13 h 14"/>
                <a:gd name="T50" fmla="*/ 4 w 12"/>
                <a:gd name="T51" fmla="*/ 13 h 14"/>
                <a:gd name="T52" fmla="*/ 5 w 12"/>
                <a:gd name="T53" fmla="*/ 13 h 14"/>
                <a:gd name="T54" fmla="*/ 6 w 12"/>
                <a:gd name="T55" fmla="*/ 12 h 14"/>
                <a:gd name="T56" fmla="*/ 6 w 12"/>
                <a:gd name="T57" fmla="*/ 12 h 14"/>
                <a:gd name="T58" fmla="*/ 7 w 12"/>
                <a:gd name="T59" fmla="*/ 10 h 14"/>
                <a:gd name="T60" fmla="*/ 9 w 12"/>
                <a:gd name="T61" fmla="*/ 5 h 14"/>
                <a:gd name="T62" fmla="*/ 9 w 12"/>
                <a:gd name="T63" fmla="*/ 4 h 14"/>
                <a:gd name="T64" fmla="*/ 10 w 12"/>
                <a:gd name="T65" fmla="*/ 3 h 14"/>
                <a:gd name="T66" fmla="*/ 11 w 12"/>
                <a:gd name="T67" fmla="*/ 3 h 14"/>
                <a:gd name="T68" fmla="*/ 8 w 12"/>
                <a:gd name="T69" fmla="*/ 3 h 14"/>
                <a:gd name="T70" fmla="*/ 8 w 12"/>
                <a:gd name="T71" fmla="*/ 3 h 14"/>
                <a:gd name="T72" fmla="*/ 8 w 12"/>
                <a:gd name="T7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 h="14">
                  <a:moveTo>
                    <a:pt x="7" y="9"/>
                  </a:moveTo>
                  <a:lnTo>
                    <a:pt x="7" y="10"/>
                  </a:lnTo>
                  <a:lnTo>
                    <a:pt x="6" y="10"/>
                  </a:lnTo>
                  <a:lnTo>
                    <a:pt x="6" y="10"/>
                  </a:lnTo>
                  <a:lnTo>
                    <a:pt x="6" y="11"/>
                  </a:lnTo>
                  <a:lnTo>
                    <a:pt x="6" y="11"/>
                  </a:lnTo>
                  <a:lnTo>
                    <a:pt x="6" y="12"/>
                  </a:lnTo>
                  <a:lnTo>
                    <a:pt x="5" y="12"/>
                  </a:lnTo>
                  <a:lnTo>
                    <a:pt x="5" y="12"/>
                  </a:lnTo>
                  <a:lnTo>
                    <a:pt x="5" y="12"/>
                  </a:lnTo>
                  <a:lnTo>
                    <a:pt x="4" y="12"/>
                  </a:lnTo>
                  <a:lnTo>
                    <a:pt x="3" y="12"/>
                  </a:lnTo>
                  <a:lnTo>
                    <a:pt x="3" y="12"/>
                  </a:lnTo>
                  <a:lnTo>
                    <a:pt x="3" y="12"/>
                  </a:lnTo>
                  <a:lnTo>
                    <a:pt x="2" y="12"/>
                  </a:lnTo>
                  <a:lnTo>
                    <a:pt x="2" y="11"/>
                  </a:lnTo>
                  <a:lnTo>
                    <a:pt x="1" y="11"/>
                  </a:lnTo>
                  <a:lnTo>
                    <a:pt x="1" y="10"/>
                  </a:lnTo>
                  <a:lnTo>
                    <a:pt x="1" y="10"/>
                  </a:lnTo>
                  <a:lnTo>
                    <a:pt x="1" y="9"/>
                  </a:lnTo>
                  <a:lnTo>
                    <a:pt x="1" y="8"/>
                  </a:lnTo>
                  <a:lnTo>
                    <a:pt x="1" y="8"/>
                  </a:lnTo>
                  <a:lnTo>
                    <a:pt x="3" y="3"/>
                  </a:lnTo>
                  <a:lnTo>
                    <a:pt x="3" y="3"/>
                  </a:lnTo>
                  <a:lnTo>
                    <a:pt x="3" y="3"/>
                  </a:lnTo>
                  <a:lnTo>
                    <a:pt x="3" y="2"/>
                  </a:lnTo>
                  <a:lnTo>
                    <a:pt x="3" y="1"/>
                  </a:lnTo>
                  <a:lnTo>
                    <a:pt x="4" y="1"/>
                  </a:lnTo>
                  <a:lnTo>
                    <a:pt x="5" y="2"/>
                  </a:lnTo>
                  <a:lnTo>
                    <a:pt x="5" y="1"/>
                  </a:lnTo>
                  <a:lnTo>
                    <a:pt x="1" y="0"/>
                  </a:lnTo>
                  <a:lnTo>
                    <a:pt x="1" y="1"/>
                  </a:lnTo>
                  <a:lnTo>
                    <a:pt x="1" y="1"/>
                  </a:lnTo>
                  <a:lnTo>
                    <a:pt x="2" y="1"/>
                  </a:lnTo>
                  <a:lnTo>
                    <a:pt x="2" y="2"/>
                  </a:lnTo>
                  <a:lnTo>
                    <a:pt x="1" y="2"/>
                  </a:lnTo>
                  <a:lnTo>
                    <a:pt x="1" y="3"/>
                  </a:lnTo>
                  <a:lnTo>
                    <a:pt x="0" y="8"/>
                  </a:lnTo>
                  <a:lnTo>
                    <a:pt x="0" y="8"/>
                  </a:lnTo>
                  <a:lnTo>
                    <a:pt x="0" y="9"/>
                  </a:lnTo>
                  <a:lnTo>
                    <a:pt x="0" y="10"/>
                  </a:lnTo>
                  <a:lnTo>
                    <a:pt x="0" y="10"/>
                  </a:lnTo>
                  <a:lnTo>
                    <a:pt x="0" y="11"/>
                  </a:lnTo>
                  <a:lnTo>
                    <a:pt x="1" y="11"/>
                  </a:lnTo>
                  <a:lnTo>
                    <a:pt x="1" y="12"/>
                  </a:lnTo>
                  <a:lnTo>
                    <a:pt x="1" y="12"/>
                  </a:lnTo>
                  <a:lnTo>
                    <a:pt x="1" y="12"/>
                  </a:lnTo>
                  <a:lnTo>
                    <a:pt x="2" y="12"/>
                  </a:lnTo>
                  <a:lnTo>
                    <a:pt x="3" y="12"/>
                  </a:lnTo>
                  <a:lnTo>
                    <a:pt x="3" y="13"/>
                  </a:lnTo>
                  <a:lnTo>
                    <a:pt x="3" y="13"/>
                  </a:lnTo>
                  <a:lnTo>
                    <a:pt x="4" y="13"/>
                  </a:lnTo>
                  <a:lnTo>
                    <a:pt x="5" y="13"/>
                  </a:lnTo>
                  <a:lnTo>
                    <a:pt x="5" y="13"/>
                  </a:lnTo>
                  <a:lnTo>
                    <a:pt x="5" y="12"/>
                  </a:lnTo>
                  <a:lnTo>
                    <a:pt x="6" y="12"/>
                  </a:lnTo>
                  <a:lnTo>
                    <a:pt x="6" y="12"/>
                  </a:lnTo>
                  <a:lnTo>
                    <a:pt x="6" y="12"/>
                  </a:lnTo>
                  <a:lnTo>
                    <a:pt x="7" y="11"/>
                  </a:lnTo>
                  <a:lnTo>
                    <a:pt x="7" y="10"/>
                  </a:lnTo>
                  <a:lnTo>
                    <a:pt x="8" y="10"/>
                  </a:lnTo>
                  <a:lnTo>
                    <a:pt x="9" y="5"/>
                  </a:lnTo>
                  <a:lnTo>
                    <a:pt x="9" y="5"/>
                  </a:lnTo>
                  <a:lnTo>
                    <a:pt x="9" y="4"/>
                  </a:lnTo>
                  <a:lnTo>
                    <a:pt x="10" y="3"/>
                  </a:lnTo>
                  <a:lnTo>
                    <a:pt x="10" y="3"/>
                  </a:lnTo>
                  <a:lnTo>
                    <a:pt x="11" y="3"/>
                  </a:lnTo>
                  <a:lnTo>
                    <a:pt x="11" y="3"/>
                  </a:lnTo>
                  <a:lnTo>
                    <a:pt x="8" y="2"/>
                  </a:lnTo>
                  <a:lnTo>
                    <a:pt x="8" y="3"/>
                  </a:lnTo>
                  <a:lnTo>
                    <a:pt x="8" y="3"/>
                  </a:lnTo>
                  <a:lnTo>
                    <a:pt x="8" y="3"/>
                  </a:lnTo>
                  <a:lnTo>
                    <a:pt x="8" y="4"/>
                  </a:lnTo>
                  <a:lnTo>
                    <a:pt x="8" y="5"/>
                  </a:lnTo>
                  <a:lnTo>
                    <a:pt x="7"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0" name="Freeform 164"/>
            <p:cNvSpPr>
              <a:spLocks/>
            </p:cNvSpPr>
            <p:nvPr/>
          </p:nvSpPr>
          <p:spPr bwMode="auto">
            <a:xfrm>
              <a:off x="1511" y="2243"/>
              <a:ext cx="16" cy="16"/>
            </a:xfrm>
            <a:custGeom>
              <a:avLst/>
              <a:gdLst>
                <a:gd name="T0" fmla="*/ 7 w 16"/>
                <a:gd name="T1" fmla="*/ 1 h 16"/>
                <a:gd name="T2" fmla="*/ 5 w 16"/>
                <a:gd name="T3" fmla="*/ 0 h 16"/>
                <a:gd name="T4" fmla="*/ 5 w 16"/>
                <a:gd name="T5" fmla="*/ 1 h 16"/>
                <a:gd name="T6" fmla="*/ 6 w 16"/>
                <a:gd name="T7" fmla="*/ 1 h 16"/>
                <a:gd name="T8" fmla="*/ 6 w 16"/>
                <a:gd name="T9" fmla="*/ 1 h 16"/>
                <a:gd name="T10" fmla="*/ 6 w 16"/>
                <a:gd name="T11" fmla="*/ 2 h 16"/>
                <a:gd name="T12" fmla="*/ 6 w 16"/>
                <a:gd name="T13" fmla="*/ 3 h 16"/>
                <a:gd name="T14" fmla="*/ 5 w 16"/>
                <a:gd name="T15" fmla="*/ 4 h 16"/>
                <a:gd name="T16" fmla="*/ 3 w 16"/>
                <a:gd name="T17" fmla="*/ 9 h 16"/>
                <a:gd name="T18" fmla="*/ 2 w 16"/>
                <a:gd name="T19" fmla="*/ 9 h 16"/>
                <a:gd name="T20" fmla="*/ 2 w 16"/>
                <a:gd name="T21" fmla="*/ 10 h 16"/>
                <a:gd name="T22" fmla="*/ 2 w 16"/>
                <a:gd name="T23" fmla="*/ 11 h 16"/>
                <a:gd name="T24" fmla="*/ 1 w 16"/>
                <a:gd name="T25" fmla="*/ 11 h 16"/>
                <a:gd name="T26" fmla="*/ 1 w 16"/>
                <a:gd name="T27" fmla="*/ 11 h 16"/>
                <a:gd name="T28" fmla="*/ 1 w 16"/>
                <a:gd name="T29" fmla="*/ 11 h 16"/>
                <a:gd name="T30" fmla="*/ 0 w 16"/>
                <a:gd name="T31" fmla="*/ 11 h 16"/>
                <a:gd name="T32" fmla="*/ 0 w 16"/>
                <a:gd name="T33" fmla="*/ 11 h 16"/>
                <a:gd name="T34" fmla="*/ 4 w 16"/>
                <a:gd name="T35" fmla="*/ 13 h 16"/>
                <a:gd name="T36" fmla="*/ 4 w 16"/>
                <a:gd name="T37" fmla="*/ 12 h 16"/>
                <a:gd name="T38" fmla="*/ 3 w 16"/>
                <a:gd name="T39" fmla="*/ 12 h 16"/>
                <a:gd name="T40" fmla="*/ 3 w 16"/>
                <a:gd name="T41" fmla="*/ 11 h 16"/>
                <a:gd name="T42" fmla="*/ 3 w 16"/>
                <a:gd name="T43" fmla="*/ 11 h 16"/>
                <a:gd name="T44" fmla="*/ 3 w 16"/>
                <a:gd name="T45" fmla="*/ 10 h 16"/>
                <a:gd name="T46" fmla="*/ 6 w 16"/>
                <a:gd name="T47" fmla="*/ 3 h 16"/>
                <a:gd name="T48" fmla="*/ 9 w 16"/>
                <a:gd name="T49" fmla="*/ 15 h 16"/>
                <a:gd name="T50" fmla="*/ 9 w 16"/>
                <a:gd name="T51" fmla="*/ 15 h 16"/>
                <a:gd name="T52" fmla="*/ 13 w 16"/>
                <a:gd name="T53" fmla="*/ 6 h 16"/>
                <a:gd name="T54" fmla="*/ 14 w 16"/>
                <a:gd name="T55" fmla="*/ 6 h 16"/>
                <a:gd name="T56" fmla="*/ 14 w 16"/>
                <a:gd name="T57" fmla="*/ 5 h 16"/>
                <a:gd name="T58" fmla="*/ 14 w 16"/>
                <a:gd name="T59" fmla="*/ 5 h 16"/>
                <a:gd name="T60" fmla="*/ 15 w 16"/>
                <a:gd name="T61" fmla="*/ 5 h 16"/>
                <a:gd name="T62" fmla="*/ 15 w 16"/>
                <a:gd name="T63" fmla="*/ 4 h 16"/>
                <a:gd name="T64" fmla="*/ 12 w 16"/>
                <a:gd name="T65" fmla="*/ 3 h 16"/>
                <a:gd name="T66" fmla="*/ 11 w 16"/>
                <a:gd name="T67" fmla="*/ 4 h 16"/>
                <a:gd name="T68" fmla="*/ 12 w 16"/>
                <a:gd name="T69" fmla="*/ 4 h 16"/>
                <a:gd name="T70" fmla="*/ 12 w 16"/>
                <a:gd name="T71" fmla="*/ 4 h 16"/>
                <a:gd name="T72" fmla="*/ 13 w 16"/>
                <a:gd name="T73" fmla="*/ 4 h 16"/>
                <a:gd name="T74" fmla="*/ 13 w 16"/>
                <a:gd name="T75" fmla="*/ 5 h 16"/>
                <a:gd name="T76" fmla="*/ 12 w 16"/>
                <a:gd name="T77" fmla="*/ 6 h 16"/>
                <a:gd name="T78" fmla="*/ 12 w 16"/>
                <a:gd name="T79" fmla="*/ 6 h 16"/>
                <a:gd name="T80" fmla="*/ 10 w 16"/>
                <a:gd name="T81" fmla="*/ 12 h 16"/>
                <a:gd name="T82" fmla="*/ 7 w 16"/>
                <a:gd name="T83"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16">
                  <a:moveTo>
                    <a:pt x="7" y="1"/>
                  </a:moveTo>
                  <a:lnTo>
                    <a:pt x="5" y="0"/>
                  </a:lnTo>
                  <a:lnTo>
                    <a:pt x="5" y="1"/>
                  </a:lnTo>
                  <a:lnTo>
                    <a:pt x="6" y="1"/>
                  </a:lnTo>
                  <a:lnTo>
                    <a:pt x="6" y="1"/>
                  </a:lnTo>
                  <a:lnTo>
                    <a:pt x="6" y="2"/>
                  </a:lnTo>
                  <a:lnTo>
                    <a:pt x="6" y="3"/>
                  </a:lnTo>
                  <a:lnTo>
                    <a:pt x="5" y="4"/>
                  </a:lnTo>
                  <a:lnTo>
                    <a:pt x="3" y="9"/>
                  </a:lnTo>
                  <a:lnTo>
                    <a:pt x="2" y="9"/>
                  </a:lnTo>
                  <a:lnTo>
                    <a:pt x="2" y="10"/>
                  </a:lnTo>
                  <a:lnTo>
                    <a:pt x="2" y="11"/>
                  </a:lnTo>
                  <a:lnTo>
                    <a:pt x="1" y="11"/>
                  </a:lnTo>
                  <a:lnTo>
                    <a:pt x="1" y="11"/>
                  </a:lnTo>
                  <a:lnTo>
                    <a:pt x="1" y="11"/>
                  </a:lnTo>
                  <a:lnTo>
                    <a:pt x="0" y="11"/>
                  </a:lnTo>
                  <a:lnTo>
                    <a:pt x="0" y="11"/>
                  </a:lnTo>
                  <a:lnTo>
                    <a:pt x="4" y="13"/>
                  </a:lnTo>
                  <a:lnTo>
                    <a:pt x="4" y="12"/>
                  </a:lnTo>
                  <a:lnTo>
                    <a:pt x="3" y="12"/>
                  </a:lnTo>
                  <a:lnTo>
                    <a:pt x="3" y="11"/>
                  </a:lnTo>
                  <a:lnTo>
                    <a:pt x="3" y="11"/>
                  </a:lnTo>
                  <a:lnTo>
                    <a:pt x="3" y="10"/>
                  </a:lnTo>
                  <a:lnTo>
                    <a:pt x="6" y="3"/>
                  </a:lnTo>
                  <a:lnTo>
                    <a:pt x="9" y="15"/>
                  </a:lnTo>
                  <a:lnTo>
                    <a:pt x="9" y="15"/>
                  </a:lnTo>
                  <a:lnTo>
                    <a:pt x="13" y="6"/>
                  </a:lnTo>
                  <a:lnTo>
                    <a:pt x="14" y="6"/>
                  </a:lnTo>
                  <a:lnTo>
                    <a:pt x="14" y="5"/>
                  </a:lnTo>
                  <a:lnTo>
                    <a:pt x="14" y="5"/>
                  </a:lnTo>
                  <a:lnTo>
                    <a:pt x="15" y="5"/>
                  </a:lnTo>
                  <a:lnTo>
                    <a:pt x="15" y="4"/>
                  </a:lnTo>
                  <a:lnTo>
                    <a:pt x="12" y="3"/>
                  </a:lnTo>
                  <a:lnTo>
                    <a:pt x="11" y="4"/>
                  </a:lnTo>
                  <a:lnTo>
                    <a:pt x="12" y="4"/>
                  </a:lnTo>
                  <a:lnTo>
                    <a:pt x="12" y="4"/>
                  </a:lnTo>
                  <a:lnTo>
                    <a:pt x="13" y="4"/>
                  </a:lnTo>
                  <a:lnTo>
                    <a:pt x="13" y="5"/>
                  </a:lnTo>
                  <a:lnTo>
                    <a:pt x="12" y="6"/>
                  </a:lnTo>
                  <a:lnTo>
                    <a:pt x="12" y="6"/>
                  </a:lnTo>
                  <a:lnTo>
                    <a:pt x="10" y="12"/>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1" name="Freeform 165"/>
            <p:cNvSpPr>
              <a:spLocks/>
            </p:cNvSpPr>
            <p:nvPr/>
          </p:nvSpPr>
          <p:spPr bwMode="auto">
            <a:xfrm>
              <a:off x="1531" y="2251"/>
              <a:ext cx="14" cy="15"/>
            </a:xfrm>
            <a:custGeom>
              <a:avLst/>
              <a:gdLst>
                <a:gd name="T0" fmla="*/ 7 w 14"/>
                <a:gd name="T1" fmla="*/ 11 h 15"/>
                <a:gd name="T2" fmla="*/ 6 w 14"/>
                <a:gd name="T3" fmla="*/ 11 h 15"/>
                <a:gd name="T4" fmla="*/ 5 w 14"/>
                <a:gd name="T5" fmla="*/ 13 h 15"/>
                <a:gd name="T6" fmla="*/ 5 w 14"/>
                <a:gd name="T7" fmla="*/ 13 h 15"/>
                <a:gd name="T8" fmla="*/ 3 w 14"/>
                <a:gd name="T9" fmla="*/ 13 h 15"/>
                <a:gd name="T10" fmla="*/ 3 w 14"/>
                <a:gd name="T11" fmla="*/ 13 h 15"/>
                <a:gd name="T12" fmla="*/ 2 w 14"/>
                <a:gd name="T13" fmla="*/ 12 h 15"/>
                <a:gd name="T14" fmla="*/ 1 w 14"/>
                <a:gd name="T15" fmla="*/ 11 h 15"/>
                <a:gd name="T16" fmla="*/ 1 w 14"/>
                <a:gd name="T17" fmla="*/ 10 h 15"/>
                <a:gd name="T18" fmla="*/ 2 w 14"/>
                <a:gd name="T19" fmla="*/ 8 h 15"/>
                <a:gd name="T20" fmla="*/ 4 w 14"/>
                <a:gd name="T21" fmla="*/ 4 h 15"/>
                <a:gd name="T22" fmla="*/ 5 w 14"/>
                <a:gd name="T23" fmla="*/ 3 h 15"/>
                <a:gd name="T24" fmla="*/ 5 w 14"/>
                <a:gd name="T25" fmla="*/ 2 h 15"/>
                <a:gd name="T26" fmla="*/ 6 w 14"/>
                <a:gd name="T27" fmla="*/ 3 h 15"/>
                <a:gd name="T28" fmla="*/ 3 w 14"/>
                <a:gd name="T29" fmla="*/ 0 h 15"/>
                <a:gd name="T30" fmla="*/ 3 w 14"/>
                <a:gd name="T31" fmla="*/ 1 h 15"/>
                <a:gd name="T32" fmla="*/ 3 w 14"/>
                <a:gd name="T33" fmla="*/ 2 h 15"/>
                <a:gd name="T34" fmla="*/ 3 w 14"/>
                <a:gd name="T35" fmla="*/ 3 h 15"/>
                <a:gd name="T36" fmla="*/ 0 w 14"/>
                <a:gd name="T37" fmla="*/ 8 h 15"/>
                <a:gd name="T38" fmla="*/ 0 w 14"/>
                <a:gd name="T39" fmla="*/ 10 h 15"/>
                <a:gd name="T40" fmla="*/ 0 w 14"/>
                <a:gd name="T41" fmla="*/ 11 h 15"/>
                <a:gd name="T42" fmla="*/ 1 w 14"/>
                <a:gd name="T43" fmla="*/ 13 h 15"/>
                <a:gd name="T44" fmla="*/ 2 w 14"/>
                <a:gd name="T45" fmla="*/ 13 h 15"/>
                <a:gd name="T46" fmla="*/ 3 w 14"/>
                <a:gd name="T47" fmla="*/ 13 h 15"/>
                <a:gd name="T48" fmla="*/ 5 w 14"/>
                <a:gd name="T49" fmla="*/ 14 h 15"/>
                <a:gd name="T50" fmla="*/ 5 w 14"/>
                <a:gd name="T51" fmla="*/ 13 h 15"/>
                <a:gd name="T52" fmla="*/ 7 w 14"/>
                <a:gd name="T53" fmla="*/ 13 h 15"/>
                <a:gd name="T54" fmla="*/ 8 w 14"/>
                <a:gd name="T55" fmla="*/ 12 h 15"/>
                <a:gd name="T56" fmla="*/ 10 w 14"/>
                <a:gd name="T57" fmla="*/ 6 h 15"/>
                <a:gd name="T58" fmla="*/ 10 w 14"/>
                <a:gd name="T59" fmla="*/ 6 h 15"/>
                <a:gd name="T60" fmla="*/ 12 w 14"/>
                <a:gd name="T61" fmla="*/ 6 h 15"/>
                <a:gd name="T62" fmla="*/ 13 w 14"/>
                <a:gd name="T63" fmla="*/ 5 h 15"/>
                <a:gd name="T64" fmla="*/ 9 w 14"/>
                <a:gd name="T65" fmla="*/ 4 h 15"/>
                <a:gd name="T66" fmla="*/ 10 w 14"/>
                <a:gd name="T67" fmla="*/ 4 h 15"/>
                <a:gd name="T68" fmla="*/ 10 w 14"/>
                <a:gd name="T69" fmla="*/ 5 h 15"/>
                <a:gd name="T70" fmla="*/ 10 w 14"/>
                <a:gd name="T71" fmla="*/ 6 h 15"/>
                <a:gd name="T72" fmla="*/ 9 w 14"/>
                <a:gd name="T73"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5">
                  <a:moveTo>
                    <a:pt x="8" y="10"/>
                  </a:moveTo>
                  <a:lnTo>
                    <a:pt x="7" y="11"/>
                  </a:lnTo>
                  <a:lnTo>
                    <a:pt x="7" y="11"/>
                  </a:lnTo>
                  <a:lnTo>
                    <a:pt x="6" y="11"/>
                  </a:lnTo>
                  <a:lnTo>
                    <a:pt x="6" y="12"/>
                  </a:lnTo>
                  <a:lnTo>
                    <a:pt x="5" y="13"/>
                  </a:lnTo>
                  <a:lnTo>
                    <a:pt x="5" y="13"/>
                  </a:lnTo>
                  <a:lnTo>
                    <a:pt x="5" y="13"/>
                  </a:lnTo>
                  <a:lnTo>
                    <a:pt x="4" y="13"/>
                  </a:lnTo>
                  <a:lnTo>
                    <a:pt x="3" y="13"/>
                  </a:lnTo>
                  <a:lnTo>
                    <a:pt x="3" y="13"/>
                  </a:lnTo>
                  <a:lnTo>
                    <a:pt x="3" y="13"/>
                  </a:lnTo>
                  <a:lnTo>
                    <a:pt x="2" y="13"/>
                  </a:lnTo>
                  <a:lnTo>
                    <a:pt x="2" y="12"/>
                  </a:lnTo>
                  <a:lnTo>
                    <a:pt x="1" y="12"/>
                  </a:lnTo>
                  <a:lnTo>
                    <a:pt x="1" y="11"/>
                  </a:lnTo>
                  <a:lnTo>
                    <a:pt x="1" y="11"/>
                  </a:lnTo>
                  <a:lnTo>
                    <a:pt x="1" y="10"/>
                  </a:lnTo>
                  <a:lnTo>
                    <a:pt x="1" y="9"/>
                  </a:lnTo>
                  <a:lnTo>
                    <a:pt x="2" y="8"/>
                  </a:lnTo>
                  <a:lnTo>
                    <a:pt x="2" y="8"/>
                  </a:lnTo>
                  <a:lnTo>
                    <a:pt x="4" y="4"/>
                  </a:lnTo>
                  <a:lnTo>
                    <a:pt x="4" y="3"/>
                  </a:lnTo>
                  <a:lnTo>
                    <a:pt x="5" y="3"/>
                  </a:lnTo>
                  <a:lnTo>
                    <a:pt x="5" y="2"/>
                  </a:lnTo>
                  <a:lnTo>
                    <a:pt x="5" y="2"/>
                  </a:lnTo>
                  <a:lnTo>
                    <a:pt x="6" y="2"/>
                  </a:lnTo>
                  <a:lnTo>
                    <a:pt x="6" y="3"/>
                  </a:lnTo>
                  <a:lnTo>
                    <a:pt x="7" y="2"/>
                  </a:lnTo>
                  <a:lnTo>
                    <a:pt x="3" y="0"/>
                  </a:lnTo>
                  <a:lnTo>
                    <a:pt x="3" y="1"/>
                  </a:lnTo>
                  <a:lnTo>
                    <a:pt x="3" y="1"/>
                  </a:lnTo>
                  <a:lnTo>
                    <a:pt x="3" y="1"/>
                  </a:lnTo>
                  <a:lnTo>
                    <a:pt x="3" y="2"/>
                  </a:lnTo>
                  <a:lnTo>
                    <a:pt x="3" y="3"/>
                  </a:lnTo>
                  <a:lnTo>
                    <a:pt x="3" y="3"/>
                  </a:lnTo>
                  <a:lnTo>
                    <a:pt x="0" y="8"/>
                  </a:lnTo>
                  <a:lnTo>
                    <a:pt x="0" y="8"/>
                  </a:lnTo>
                  <a:lnTo>
                    <a:pt x="0" y="9"/>
                  </a:lnTo>
                  <a:lnTo>
                    <a:pt x="0" y="10"/>
                  </a:lnTo>
                  <a:lnTo>
                    <a:pt x="0" y="11"/>
                  </a:lnTo>
                  <a:lnTo>
                    <a:pt x="0" y="11"/>
                  </a:lnTo>
                  <a:lnTo>
                    <a:pt x="1" y="12"/>
                  </a:lnTo>
                  <a:lnTo>
                    <a:pt x="1" y="13"/>
                  </a:lnTo>
                  <a:lnTo>
                    <a:pt x="2" y="13"/>
                  </a:lnTo>
                  <a:lnTo>
                    <a:pt x="2" y="13"/>
                  </a:lnTo>
                  <a:lnTo>
                    <a:pt x="3" y="13"/>
                  </a:lnTo>
                  <a:lnTo>
                    <a:pt x="3" y="13"/>
                  </a:lnTo>
                  <a:lnTo>
                    <a:pt x="4" y="14"/>
                  </a:lnTo>
                  <a:lnTo>
                    <a:pt x="5" y="14"/>
                  </a:lnTo>
                  <a:lnTo>
                    <a:pt x="5" y="13"/>
                  </a:lnTo>
                  <a:lnTo>
                    <a:pt x="5" y="13"/>
                  </a:lnTo>
                  <a:lnTo>
                    <a:pt x="6" y="13"/>
                  </a:lnTo>
                  <a:lnTo>
                    <a:pt x="7" y="13"/>
                  </a:lnTo>
                  <a:lnTo>
                    <a:pt x="7" y="12"/>
                  </a:lnTo>
                  <a:lnTo>
                    <a:pt x="8" y="12"/>
                  </a:lnTo>
                  <a:lnTo>
                    <a:pt x="8" y="11"/>
                  </a:lnTo>
                  <a:lnTo>
                    <a:pt x="10" y="6"/>
                  </a:lnTo>
                  <a:lnTo>
                    <a:pt x="10" y="6"/>
                  </a:lnTo>
                  <a:lnTo>
                    <a:pt x="10" y="6"/>
                  </a:lnTo>
                  <a:lnTo>
                    <a:pt x="11" y="6"/>
                  </a:lnTo>
                  <a:lnTo>
                    <a:pt x="12" y="6"/>
                  </a:lnTo>
                  <a:lnTo>
                    <a:pt x="12" y="6"/>
                  </a:lnTo>
                  <a:lnTo>
                    <a:pt x="13" y="5"/>
                  </a:lnTo>
                  <a:lnTo>
                    <a:pt x="9" y="3"/>
                  </a:lnTo>
                  <a:lnTo>
                    <a:pt x="9" y="4"/>
                  </a:lnTo>
                  <a:lnTo>
                    <a:pt x="10" y="4"/>
                  </a:lnTo>
                  <a:lnTo>
                    <a:pt x="10" y="4"/>
                  </a:lnTo>
                  <a:lnTo>
                    <a:pt x="10" y="4"/>
                  </a:lnTo>
                  <a:lnTo>
                    <a:pt x="10" y="5"/>
                  </a:lnTo>
                  <a:lnTo>
                    <a:pt x="10" y="5"/>
                  </a:lnTo>
                  <a:lnTo>
                    <a:pt x="10" y="6"/>
                  </a:lnTo>
                  <a:lnTo>
                    <a:pt x="10" y="6"/>
                  </a:lnTo>
                  <a:lnTo>
                    <a:pt x="9" y="6"/>
                  </a:lnTo>
                  <a:lnTo>
                    <a:pt x="8"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2" name="Freeform 166"/>
            <p:cNvSpPr>
              <a:spLocks/>
            </p:cNvSpPr>
            <p:nvPr/>
          </p:nvSpPr>
          <p:spPr bwMode="auto">
            <a:xfrm>
              <a:off x="1542" y="2260"/>
              <a:ext cx="21" cy="21"/>
            </a:xfrm>
            <a:custGeom>
              <a:avLst/>
              <a:gdLst>
                <a:gd name="T0" fmla="*/ 18 w 21"/>
                <a:gd name="T1" fmla="*/ 10 h 21"/>
                <a:gd name="T2" fmla="*/ 18 w 21"/>
                <a:gd name="T3" fmla="*/ 10 h 21"/>
                <a:gd name="T4" fmla="*/ 18 w 21"/>
                <a:gd name="T5" fmla="*/ 10 h 21"/>
                <a:gd name="T6" fmla="*/ 18 w 21"/>
                <a:gd name="T7" fmla="*/ 9 h 21"/>
                <a:gd name="T8" fmla="*/ 19 w 21"/>
                <a:gd name="T9" fmla="*/ 9 h 21"/>
                <a:gd name="T10" fmla="*/ 20 w 21"/>
                <a:gd name="T11" fmla="*/ 9 h 21"/>
                <a:gd name="T12" fmla="*/ 17 w 21"/>
                <a:gd name="T13" fmla="*/ 7 h 21"/>
                <a:gd name="T14" fmla="*/ 8 w 21"/>
                <a:gd name="T15" fmla="*/ 13 h 21"/>
                <a:gd name="T16" fmla="*/ 11 w 21"/>
                <a:gd name="T17" fmla="*/ 2 h 21"/>
                <a:gd name="T18" fmla="*/ 8 w 21"/>
                <a:gd name="T19" fmla="*/ 0 h 21"/>
                <a:gd name="T20" fmla="*/ 8 w 21"/>
                <a:gd name="T21" fmla="*/ 1 h 21"/>
                <a:gd name="T22" fmla="*/ 8 w 21"/>
                <a:gd name="T23" fmla="*/ 1 h 21"/>
                <a:gd name="T24" fmla="*/ 8 w 21"/>
                <a:gd name="T25" fmla="*/ 2 h 21"/>
                <a:gd name="T26" fmla="*/ 8 w 21"/>
                <a:gd name="T27" fmla="*/ 2 h 21"/>
                <a:gd name="T28" fmla="*/ 8 w 21"/>
                <a:gd name="T29" fmla="*/ 3 h 21"/>
                <a:gd name="T30" fmla="*/ 8 w 21"/>
                <a:gd name="T31" fmla="*/ 4 h 21"/>
                <a:gd name="T32" fmla="*/ 4 w 21"/>
                <a:gd name="T33" fmla="*/ 9 h 21"/>
                <a:gd name="T34" fmla="*/ 3 w 21"/>
                <a:gd name="T35" fmla="*/ 9 h 21"/>
                <a:gd name="T36" fmla="*/ 3 w 21"/>
                <a:gd name="T37" fmla="*/ 10 h 21"/>
                <a:gd name="T38" fmla="*/ 2 w 21"/>
                <a:gd name="T39" fmla="*/ 11 h 21"/>
                <a:gd name="T40" fmla="*/ 2 w 21"/>
                <a:gd name="T41" fmla="*/ 11 h 21"/>
                <a:gd name="T42" fmla="*/ 1 w 21"/>
                <a:gd name="T43" fmla="*/ 11 h 21"/>
                <a:gd name="T44" fmla="*/ 1 w 21"/>
                <a:gd name="T45" fmla="*/ 10 h 21"/>
                <a:gd name="T46" fmla="*/ 0 w 21"/>
                <a:gd name="T47" fmla="*/ 11 h 21"/>
                <a:gd name="T48" fmla="*/ 4 w 21"/>
                <a:gd name="T49" fmla="*/ 13 h 21"/>
                <a:gd name="T50" fmla="*/ 4 w 21"/>
                <a:gd name="T51" fmla="*/ 12 h 21"/>
                <a:gd name="T52" fmla="*/ 3 w 21"/>
                <a:gd name="T53" fmla="*/ 12 h 21"/>
                <a:gd name="T54" fmla="*/ 3 w 21"/>
                <a:gd name="T55" fmla="*/ 12 h 21"/>
                <a:gd name="T56" fmla="*/ 3 w 21"/>
                <a:gd name="T57" fmla="*/ 11 h 21"/>
                <a:gd name="T58" fmla="*/ 4 w 21"/>
                <a:gd name="T59" fmla="*/ 11 h 21"/>
                <a:gd name="T60" fmla="*/ 4 w 21"/>
                <a:gd name="T61" fmla="*/ 10 h 21"/>
                <a:gd name="T62" fmla="*/ 9 w 21"/>
                <a:gd name="T63" fmla="*/ 2 h 21"/>
                <a:gd name="T64" fmla="*/ 6 w 21"/>
                <a:gd name="T65" fmla="*/ 15 h 21"/>
                <a:gd name="T66" fmla="*/ 17 w 21"/>
                <a:gd name="T67" fmla="*/ 8 h 21"/>
                <a:gd name="T68" fmla="*/ 12 w 21"/>
                <a:gd name="T69" fmla="*/ 15 h 21"/>
                <a:gd name="T70" fmla="*/ 12 w 21"/>
                <a:gd name="T71" fmla="*/ 16 h 21"/>
                <a:gd name="T72" fmla="*/ 11 w 21"/>
                <a:gd name="T73" fmla="*/ 16 h 21"/>
                <a:gd name="T74" fmla="*/ 11 w 21"/>
                <a:gd name="T75" fmla="*/ 17 h 21"/>
                <a:gd name="T76" fmla="*/ 10 w 21"/>
                <a:gd name="T77" fmla="*/ 17 h 21"/>
                <a:gd name="T78" fmla="*/ 10 w 21"/>
                <a:gd name="T79" fmla="*/ 16 h 21"/>
                <a:gd name="T80" fmla="*/ 9 w 21"/>
                <a:gd name="T81" fmla="*/ 16 h 21"/>
                <a:gd name="T82" fmla="*/ 8 w 21"/>
                <a:gd name="T83" fmla="*/ 16 h 21"/>
                <a:gd name="T84" fmla="*/ 13 w 21"/>
                <a:gd name="T85" fmla="*/ 20 h 21"/>
                <a:gd name="T86" fmla="*/ 13 w 21"/>
                <a:gd name="T87" fmla="*/ 19 h 21"/>
                <a:gd name="T88" fmla="*/ 12 w 21"/>
                <a:gd name="T89" fmla="*/ 18 h 21"/>
                <a:gd name="T90" fmla="*/ 12 w 21"/>
                <a:gd name="T91" fmla="*/ 18 h 21"/>
                <a:gd name="T92" fmla="*/ 12 w 21"/>
                <a:gd name="T93" fmla="*/ 17 h 21"/>
                <a:gd name="T94" fmla="*/ 13 w 21"/>
                <a:gd name="T95" fmla="*/ 16 h 21"/>
                <a:gd name="T96" fmla="*/ 18 w 21"/>
                <a:gd name="T9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 h="21">
                  <a:moveTo>
                    <a:pt x="18" y="10"/>
                  </a:moveTo>
                  <a:lnTo>
                    <a:pt x="18" y="10"/>
                  </a:lnTo>
                  <a:lnTo>
                    <a:pt x="18" y="10"/>
                  </a:lnTo>
                  <a:lnTo>
                    <a:pt x="18" y="9"/>
                  </a:lnTo>
                  <a:lnTo>
                    <a:pt x="19" y="9"/>
                  </a:lnTo>
                  <a:lnTo>
                    <a:pt x="20" y="9"/>
                  </a:lnTo>
                  <a:lnTo>
                    <a:pt x="17" y="7"/>
                  </a:lnTo>
                  <a:lnTo>
                    <a:pt x="8" y="13"/>
                  </a:lnTo>
                  <a:lnTo>
                    <a:pt x="11" y="2"/>
                  </a:lnTo>
                  <a:lnTo>
                    <a:pt x="8" y="0"/>
                  </a:lnTo>
                  <a:lnTo>
                    <a:pt x="8" y="1"/>
                  </a:lnTo>
                  <a:lnTo>
                    <a:pt x="8" y="1"/>
                  </a:lnTo>
                  <a:lnTo>
                    <a:pt x="8" y="2"/>
                  </a:lnTo>
                  <a:lnTo>
                    <a:pt x="8" y="2"/>
                  </a:lnTo>
                  <a:lnTo>
                    <a:pt x="8" y="3"/>
                  </a:lnTo>
                  <a:lnTo>
                    <a:pt x="8" y="4"/>
                  </a:lnTo>
                  <a:lnTo>
                    <a:pt x="4" y="9"/>
                  </a:lnTo>
                  <a:lnTo>
                    <a:pt x="3" y="9"/>
                  </a:lnTo>
                  <a:lnTo>
                    <a:pt x="3" y="10"/>
                  </a:lnTo>
                  <a:lnTo>
                    <a:pt x="2" y="11"/>
                  </a:lnTo>
                  <a:lnTo>
                    <a:pt x="2" y="11"/>
                  </a:lnTo>
                  <a:lnTo>
                    <a:pt x="1" y="11"/>
                  </a:lnTo>
                  <a:lnTo>
                    <a:pt x="1" y="10"/>
                  </a:lnTo>
                  <a:lnTo>
                    <a:pt x="0" y="11"/>
                  </a:lnTo>
                  <a:lnTo>
                    <a:pt x="4" y="13"/>
                  </a:lnTo>
                  <a:lnTo>
                    <a:pt x="4" y="12"/>
                  </a:lnTo>
                  <a:lnTo>
                    <a:pt x="3" y="12"/>
                  </a:lnTo>
                  <a:lnTo>
                    <a:pt x="3" y="12"/>
                  </a:lnTo>
                  <a:lnTo>
                    <a:pt x="3" y="11"/>
                  </a:lnTo>
                  <a:lnTo>
                    <a:pt x="4" y="11"/>
                  </a:lnTo>
                  <a:lnTo>
                    <a:pt x="4" y="10"/>
                  </a:lnTo>
                  <a:lnTo>
                    <a:pt x="9" y="2"/>
                  </a:lnTo>
                  <a:lnTo>
                    <a:pt x="6" y="15"/>
                  </a:lnTo>
                  <a:lnTo>
                    <a:pt x="17" y="8"/>
                  </a:lnTo>
                  <a:lnTo>
                    <a:pt x="12" y="15"/>
                  </a:lnTo>
                  <a:lnTo>
                    <a:pt x="12" y="16"/>
                  </a:lnTo>
                  <a:lnTo>
                    <a:pt x="11" y="16"/>
                  </a:lnTo>
                  <a:lnTo>
                    <a:pt x="11" y="17"/>
                  </a:lnTo>
                  <a:lnTo>
                    <a:pt x="10" y="17"/>
                  </a:lnTo>
                  <a:lnTo>
                    <a:pt x="10" y="16"/>
                  </a:lnTo>
                  <a:lnTo>
                    <a:pt x="9" y="16"/>
                  </a:lnTo>
                  <a:lnTo>
                    <a:pt x="8" y="16"/>
                  </a:lnTo>
                  <a:lnTo>
                    <a:pt x="13" y="20"/>
                  </a:lnTo>
                  <a:lnTo>
                    <a:pt x="13" y="19"/>
                  </a:lnTo>
                  <a:lnTo>
                    <a:pt x="12" y="18"/>
                  </a:lnTo>
                  <a:lnTo>
                    <a:pt x="12" y="18"/>
                  </a:lnTo>
                  <a:lnTo>
                    <a:pt x="12" y="17"/>
                  </a:lnTo>
                  <a:lnTo>
                    <a:pt x="13" y="16"/>
                  </a:lnTo>
                  <a:lnTo>
                    <a:pt x="18"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3" name="Freeform 167"/>
            <p:cNvSpPr>
              <a:spLocks/>
            </p:cNvSpPr>
            <p:nvPr/>
          </p:nvSpPr>
          <p:spPr bwMode="auto">
            <a:xfrm>
              <a:off x="1287" y="2382"/>
              <a:ext cx="340" cy="66"/>
            </a:xfrm>
            <a:custGeom>
              <a:avLst/>
              <a:gdLst>
                <a:gd name="T0" fmla="*/ 0 w 340"/>
                <a:gd name="T1" fmla="*/ 65 h 66"/>
                <a:gd name="T2" fmla="*/ 0 w 340"/>
                <a:gd name="T3" fmla="*/ 0 h 66"/>
                <a:gd name="T4" fmla="*/ 339 w 340"/>
                <a:gd name="T5" fmla="*/ 0 h 66"/>
                <a:gd name="T6" fmla="*/ 339 w 340"/>
                <a:gd name="T7" fmla="*/ 65 h 66"/>
                <a:gd name="T8" fmla="*/ 0 w 340"/>
                <a:gd name="T9" fmla="*/ 65 h 66"/>
              </a:gdLst>
              <a:ahLst/>
              <a:cxnLst>
                <a:cxn ang="0">
                  <a:pos x="T0" y="T1"/>
                </a:cxn>
                <a:cxn ang="0">
                  <a:pos x="T2" y="T3"/>
                </a:cxn>
                <a:cxn ang="0">
                  <a:pos x="T4" y="T5"/>
                </a:cxn>
                <a:cxn ang="0">
                  <a:pos x="T6" y="T7"/>
                </a:cxn>
                <a:cxn ang="0">
                  <a:pos x="T8" y="T9"/>
                </a:cxn>
              </a:cxnLst>
              <a:rect l="0" t="0" r="r" b="b"/>
              <a:pathLst>
                <a:path w="340" h="66">
                  <a:moveTo>
                    <a:pt x="0" y="65"/>
                  </a:moveTo>
                  <a:lnTo>
                    <a:pt x="0" y="0"/>
                  </a:lnTo>
                  <a:lnTo>
                    <a:pt x="339" y="0"/>
                  </a:lnTo>
                  <a:lnTo>
                    <a:pt x="339" y="65"/>
                  </a:lnTo>
                  <a:lnTo>
                    <a:pt x="0" y="65"/>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4" name="Freeform 168"/>
            <p:cNvSpPr>
              <a:spLocks/>
            </p:cNvSpPr>
            <p:nvPr/>
          </p:nvSpPr>
          <p:spPr bwMode="auto">
            <a:xfrm>
              <a:off x="1309" y="2374"/>
              <a:ext cx="295" cy="77"/>
            </a:xfrm>
            <a:custGeom>
              <a:avLst/>
              <a:gdLst>
                <a:gd name="T0" fmla="*/ 0 w 295"/>
                <a:gd name="T1" fmla="*/ 76 h 77"/>
                <a:gd name="T2" fmla="*/ 0 w 295"/>
                <a:gd name="T3" fmla="*/ 0 h 77"/>
                <a:gd name="T4" fmla="*/ 294 w 295"/>
                <a:gd name="T5" fmla="*/ 0 h 77"/>
                <a:gd name="T6" fmla="*/ 294 w 295"/>
                <a:gd name="T7" fmla="*/ 76 h 77"/>
                <a:gd name="T8" fmla="*/ 0 w 295"/>
                <a:gd name="T9" fmla="*/ 76 h 77"/>
              </a:gdLst>
              <a:ahLst/>
              <a:cxnLst>
                <a:cxn ang="0">
                  <a:pos x="T0" y="T1"/>
                </a:cxn>
                <a:cxn ang="0">
                  <a:pos x="T2" y="T3"/>
                </a:cxn>
                <a:cxn ang="0">
                  <a:pos x="T4" y="T5"/>
                </a:cxn>
                <a:cxn ang="0">
                  <a:pos x="T6" y="T7"/>
                </a:cxn>
                <a:cxn ang="0">
                  <a:pos x="T8" y="T9"/>
                </a:cxn>
              </a:cxnLst>
              <a:rect l="0" t="0" r="r" b="b"/>
              <a:pathLst>
                <a:path w="295" h="77">
                  <a:moveTo>
                    <a:pt x="0" y="76"/>
                  </a:moveTo>
                  <a:lnTo>
                    <a:pt x="0" y="0"/>
                  </a:lnTo>
                  <a:lnTo>
                    <a:pt x="294" y="0"/>
                  </a:lnTo>
                  <a:lnTo>
                    <a:pt x="294" y="76"/>
                  </a:lnTo>
                  <a:lnTo>
                    <a:pt x="0" y="76"/>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5" name="Freeform 169"/>
            <p:cNvSpPr>
              <a:spLocks/>
            </p:cNvSpPr>
            <p:nvPr/>
          </p:nvSpPr>
          <p:spPr bwMode="auto">
            <a:xfrm>
              <a:off x="1338" y="2365"/>
              <a:ext cx="237" cy="86"/>
            </a:xfrm>
            <a:custGeom>
              <a:avLst/>
              <a:gdLst>
                <a:gd name="T0" fmla="*/ 0 w 237"/>
                <a:gd name="T1" fmla="*/ 85 h 86"/>
                <a:gd name="T2" fmla="*/ 0 w 237"/>
                <a:gd name="T3" fmla="*/ 0 h 86"/>
                <a:gd name="T4" fmla="*/ 236 w 237"/>
                <a:gd name="T5" fmla="*/ 0 h 86"/>
                <a:gd name="T6" fmla="*/ 236 w 237"/>
                <a:gd name="T7" fmla="*/ 85 h 86"/>
                <a:gd name="T8" fmla="*/ 0 w 237"/>
                <a:gd name="T9" fmla="*/ 85 h 86"/>
              </a:gdLst>
              <a:ahLst/>
              <a:cxnLst>
                <a:cxn ang="0">
                  <a:pos x="T0" y="T1"/>
                </a:cxn>
                <a:cxn ang="0">
                  <a:pos x="T2" y="T3"/>
                </a:cxn>
                <a:cxn ang="0">
                  <a:pos x="T4" y="T5"/>
                </a:cxn>
                <a:cxn ang="0">
                  <a:pos x="T6" y="T7"/>
                </a:cxn>
                <a:cxn ang="0">
                  <a:pos x="T8" y="T9"/>
                </a:cxn>
              </a:cxnLst>
              <a:rect l="0" t="0" r="r" b="b"/>
              <a:pathLst>
                <a:path w="237" h="86">
                  <a:moveTo>
                    <a:pt x="0" y="85"/>
                  </a:moveTo>
                  <a:lnTo>
                    <a:pt x="0" y="0"/>
                  </a:lnTo>
                  <a:lnTo>
                    <a:pt x="236" y="0"/>
                  </a:lnTo>
                  <a:lnTo>
                    <a:pt x="236" y="85"/>
                  </a:lnTo>
                  <a:lnTo>
                    <a:pt x="0" y="85"/>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6" name="Freeform 170"/>
            <p:cNvSpPr>
              <a:spLocks/>
            </p:cNvSpPr>
            <p:nvPr/>
          </p:nvSpPr>
          <p:spPr bwMode="auto">
            <a:xfrm>
              <a:off x="1395" y="2365"/>
              <a:ext cx="124" cy="90"/>
            </a:xfrm>
            <a:custGeom>
              <a:avLst/>
              <a:gdLst>
                <a:gd name="T0" fmla="*/ 0 w 124"/>
                <a:gd name="T1" fmla="*/ 89 h 90"/>
                <a:gd name="T2" fmla="*/ 0 w 124"/>
                <a:gd name="T3" fmla="*/ 0 h 90"/>
                <a:gd name="T4" fmla="*/ 123 w 124"/>
                <a:gd name="T5" fmla="*/ 0 h 90"/>
                <a:gd name="T6" fmla="*/ 123 w 124"/>
                <a:gd name="T7" fmla="*/ 89 h 90"/>
                <a:gd name="T8" fmla="*/ 0 w 124"/>
                <a:gd name="T9" fmla="*/ 89 h 90"/>
              </a:gdLst>
              <a:ahLst/>
              <a:cxnLst>
                <a:cxn ang="0">
                  <a:pos x="T0" y="T1"/>
                </a:cxn>
                <a:cxn ang="0">
                  <a:pos x="T2" y="T3"/>
                </a:cxn>
                <a:cxn ang="0">
                  <a:pos x="T4" y="T5"/>
                </a:cxn>
                <a:cxn ang="0">
                  <a:pos x="T6" y="T7"/>
                </a:cxn>
                <a:cxn ang="0">
                  <a:pos x="T8" y="T9"/>
                </a:cxn>
              </a:cxnLst>
              <a:rect l="0" t="0" r="r" b="b"/>
              <a:pathLst>
                <a:path w="124" h="90">
                  <a:moveTo>
                    <a:pt x="0" y="89"/>
                  </a:moveTo>
                  <a:lnTo>
                    <a:pt x="0" y="0"/>
                  </a:lnTo>
                  <a:lnTo>
                    <a:pt x="123" y="0"/>
                  </a:lnTo>
                  <a:lnTo>
                    <a:pt x="123" y="89"/>
                  </a:lnTo>
                  <a:lnTo>
                    <a:pt x="0" y="8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7" name="Freeform 171"/>
            <p:cNvSpPr>
              <a:spLocks/>
            </p:cNvSpPr>
            <p:nvPr/>
          </p:nvSpPr>
          <p:spPr bwMode="auto">
            <a:xfrm>
              <a:off x="1346" y="2356"/>
              <a:ext cx="221" cy="10"/>
            </a:xfrm>
            <a:custGeom>
              <a:avLst/>
              <a:gdLst>
                <a:gd name="T0" fmla="*/ 0 w 221"/>
                <a:gd name="T1" fmla="*/ 9 h 10"/>
                <a:gd name="T2" fmla="*/ 0 w 221"/>
                <a:gd name="T3" fmla="*/ 0 h 10"/>
                <a:gd name="T4" fmla="*/ 220 w 221"/>
                <a:gd name="T5" fmla="*/ 0 h 10"/>
                <a:gd name="T6" fmla="*/ 220 w 221"/>
                <a:gd name="T7" fmla="*/ 9 h 10"/>
                <a:gd name="T8" fmla="*/ 0 w 221"/>
                <a:gd name="T9" fmla="*/ 9 h 10"/>
              </a:gdLst>
              <a:ahLst/>
              <a:cxnLst>
                <a:cxn ang="0">
                  <a:pos x="T0" y="T1"/>
                </a:cxn>
                <a:cxn ang="0">
                  <a:pos x="T2" y="T3"/>
                </a:cxn>
                <a:cxn ang="0">
                  <a:pos x="T4" y="T5"/>
                </a:cxn>
                <a:cxn ang="0">
                  <a:pos x="T6" y="T7"/>
                </a:cxn>
                <a:cxn ang="0">
                  <a:pos x="T8" y="T9"/>
                </a:cxn>
              </a:cxnLst>
              <a:rect l="0" t="0" r="r" b="b"/>
              <a:pathLst>
                <a:path w="221" h="10">
                  <a:moveTo>
                    <a:pt x="0" y="9"/>
                  </a:moveTo>
                  <a:lnTo>
                    <a:pt x="0" y="0"/>
                  </a:lnTo>
                  <a:lnTo>
                    <a:pt x="220" y="0"/>
                  </a:lnTo>
                  <a:lnTo>
                    <a:pt x="220" y="9"/>
                  </a:lnTo>
                  <a:lnTo>
                    <a:pt x="0" y="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8" name="Freeform 172"/>
            <p:cNvSpPr>
              <a:spLocks/>
            </p:cNvSpPr>
            <p:nvPr/>
          </p:nvSpPr>
          <p:spPr bwMode="auto">
            <a:xfrm>
              <a:off x="1432" y="2365"/>
              <a:ext cx="49" cy="86"/>
            </a:xfrm>
            <a:custGeom>
              <a:avLst/>
              <a:gdLst>
                <a:gd name="T0" fmla="*/ 0 w 49"/>
                <a:gd name="T1" fmla="*/ 85 h 86"/>
                <a:gd name="T2" fmla="*/ 0 w 49"/>
                <a:gd name="T3" fmla="*/ 0 h 86"/>
                <a:gd name="T4" fmla="*/ 48 w 49"/>
                <a:gd name="T5" fmla="*/ 0 h 86"/>
                <a:gd name="T6" fmla="*/ 48 w 49"/>
                <a:gd name="T7" fmla="*/ 85 h 86"/>
                <a:gd name="T8" fmla="*/ 0 w 49"/>
                <a:gd name="T9" fmla="*/ 85 h 86"/>
              </a:gdLst>
              <a:ahLst/>
              <a:cxnLst>
                <a:cxn ang="0">
                  <a:pos x="T0" y="T1"/>
                </a:cxn>
                <a:cxn ang="0">
                  <a:pos x="T2" y="T3"/>
                </a:cxn>
                <a:cxn ang="0">
                  <a:pos x="T4" y="T5"/>
                </a:cxn>
                <a:cxn ang="0">
                  <a:pos x="T6" y="T7"/>
                </a:cxn>
                <a:cxn ang="0">
                  <a:pos x="T8" y="T9"/>
                </a:cxn>
              </a:cxnLst>
              <a:rect l="0" t="0" r="r" b="b"/>
              <a:pathLst>
                <a:path w="49" h="86">
                  <a:moveTo>
                    <a:pt x="0" y="85"/>
                  </a:moveTo>
                  <a:lnTo>
                    <a:pt x="0" y="0"/>
                  </a:lnTo>
                  <a:lnTo>
                    <a:pt x="48" y="0"/>
                  </a:lnTo>
                  <a:lnTo>
                    <a:pt x="48" y="85"/>
                  </a:lnTo>
                  <a:lnTo>
                    <a:pt x="0" y="85"/>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29" name="Freeform 173"/>
            <p:cNvSpPr>
              <a:spLocks/>
            </p:cNvSpPr>
            <p:nvPr/>
          </p:nvSpPr>
          <p:spPr bwMode="auto">
            <a:xfrm>
              <a:off x="1395" y="2447"/>
              <a:ext cx="124" cy="8"/>
            </a:xfrm>
            <a:custGeom>
              <a:avLst/>
              <a:gdLst>
                <a:gd name="T0" fmla="*/ 0 w 124"/>
                <a:gd name="T1" fmla="*/ 7 h 8"/>
                <a:gd name="T2" fmla="*/ 0 w 124"/>
                <a:gd name="T3" fmla="*/ 0 h 8"/>
                <a:gd name="T4" fmla="*/ 123 w 124"/>
                <a:gd name="T5" fmla="*/ 0 h 8"/>
                <a:gd name="T6" fmla="*/ 123 w 124"/>
                <a:gd name="T7" fmla="*/ 7 h 8"/>
                <a:gd name="T8" fmla="*/ 0 w 124"/>
                <a:gd name="T9" fmla="*/ 7 h 8"/>
              </a:gdLst>
              <a:ahLst/>
              <a:cxnLst>
                <a:cxn ang="0">
                  <a:pos x="T0" y="T1"/>
                </a:cxn>
                <a:cxn ang="0">
                  <a:pos x="T2" y="T3"/>
                </a:cxn>
                <a:cxn ang="0">
                  <a:pos x="T4" y="T5"/>
                </a:cxn>
                <a:cxn ang="0">
                  <a:pos x="T6" y="T7"/>
                </a:cxn>
                <a:cxn ang="0">
                  <a:pos x="T8" y="T9"/>
                </a:cxn>
              </a:cxnLst>
              <a:rect l="0" t="0" r="r" b="b"/>
              <a:pathLst>
                <a:path w="124" h="8">
                  <a:moveTo>
                    <a:pt x="0" y="7"/>
                  </a:moveTo>
                  <a:lnTo>
                    <a:pt x="0" y="0"/>
                  </a:lnTo>
                  <a:lnTo>
                    <a:pt x="123" y="0"/>
                  </a:lnTo>
                  <a:lnTo>
                    <a:pt x="123" y="7"/>
                  </a:lnTo>
                  <a:lnTo>
                    <a:pt x="0" y="7"/>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0" name="Freeform 174"/>
            <p:cNvSpPr>
              <a:spLocks/>
            </p:cNvSpPr>
            <p:nvPr/>
          </p:nvSpPr>
          <p:spPr bwMode="auto">
            <a:xfrm>
              <a:off x="1397" y="2338"/>
              <a:ext cx="119" cy="28"/>
            </a:xfrm>
            <a:custGeom>
              <a:avLst/>
              <a:gdLst>
                <a:gd name="T0" fmla="*/ 0 w 119"/>
                <a:gd name="T1" fmla="*/ 27 h 28"/>
                <a:gd name="T2" fmla="*/ 0 w 119"/>
                <a:gd name="T3" fmla="*/ 0 h 28"/>
                <a:gd name="T4" fmla="*/ 118 w 119"/>
                <a:gd name="T5" fmla="*/ 0 h 28"/>
                <a:gd name="T6" fmla="*/ 118 w 119"/>
                <a:gd name="T7" fmla="*/ 27 h 28"/>
                <a:gd name="T8" fmla="*/ 0 w 119"/>
                <a:gd name="T9" fmla="*/ 27 h 28"/>
              </a:gdLst>
              <a:ahLst/>
              <a:cxnLst>
                <a:cxn ang="0">
                  <a:pos x="T0" y="T1"/>
                </a:cxn>
                <a:cxn ang="0">
                  <a:pos x="T2" y="T3"/>
                </a:cxn>
                <a:cxn ang="0">
                  <a:pos x="T4" y="T5"/>
                </a:cxn>
                <a:cxn ang="0">
                  <a:pos x="T6" y="T7"/>
                </a:cxn>
                <a:cxn ang="0">
                  <a:pos x="T8" y="T9"/>
                </a:cxn>
              </a:cxnLst>
              <a:rect l="0" t="0" r="r" b="b"/>
              <a:pathLst>
                <a:path w="119" h="28">
                  <a:moveTo>
                    <a:pt x="0" y="27"/>
                  </a:moveTo>
                  <a:lnTo>
                    <a:pt x="0" y="0"/>
                  </a:lnTo>
                  <a:lnTo>
                    <a:pt x="118" y="0"/>
                  </a:lnTo>
                  <a:lnTo>
                    <a:pt x="118" y="27"/>
                  </a:lnTo>
                  <a:lnTo>
                    <a:pt x="0" y="27"/>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1" name="Freeform 175"/>
            <p:cNvSpPr>
              <a:spLocks/>
            </p:cNvSpPr>
            <p:nvPr/>
          </p:nvSpPr>
          <p:spPr bwMode="auto">
            <a:xfrm>
              <a:off x="1390" y="2340"/>
              <a:ext cx="128" cy="20"/>
            </a:xfrm>
            <a:custGeom>
              <a:avLst/>
              <a:gdLst>
                <a:gd name="T0" fmla="*/ 63 w 128"/>
                <a:gd name="T1" fmla="*/ 0 h 20"/>
                <a:gd name="T2" fmla="*/ 0 w 128"/>
                <a:gd name="T3" fmla="*/ 19 h 20"/>
                <a:gd name="T4" fmla="*/ 127 w 128"/>
                <a:gd name="T5" fmla="*/ 19 h 20"/>
                <a:gd name="T6" fmla="*/ 63 w 128"/>
                <a:gd name="T7" fmla="*/ 0 h 20"/>
              </a:gdLst>
              <a:ahLst/>
              <a:cxnLst>
                <a:cxn ang="0">
                  <a:pos x="T0" y="T1"/>
                </a:cxn>
                <a:cxn ang="0">
                  <a:pos x="T2" y="T3"/>
                </a:cxn>
                <a:cxn ang="0">
                  <a:pos x="T4" y="T5"/>
                </a:cxn>
                <a:cxn ang="0">
                  <a:pos x="T6" y="T7"/>
                </a:cxn>
              </a:cxnLst>
              <a:rect l="0" t="0" r="r" b="b"/>
              <a:pathLst>
                <a:path w="128" h="20">
                  <a:moveTo>
                    <a:pt x="63" y="0"/>
                  </a:moveTo>
                  <a:lnTo>
                    <a:pt x="0" y="19"/>
                  </a:lnTo>
                  <a:lnTo>
                    <a:pt x="127" y="19"/>
                  </a:lnTo>
                  <a:lnTo>
                    <a:pt x="6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2" name="Freeform 176"/>
            <p:cNvSpPr>
              <a:spLocks/>
            </p:cNvSpPr>
            <p:nvPr/>
          </p:nvSpPr>
          <p:spPr bwMode="auto">
            <a:xfrm>
              <a:off x="1390" y="2340"/>
              <a:ext cx="134" cy="26"/>
            </a:xfrm>
            <a:custGeom>
              <a:avLst/>
              <a:gdLst>
                <a:gd name="T0" fmla="*/ 66 w 134"/>
                <a:gd name="T1" fmla="*/ 0 h 26"/>
                <a:gd name="T2" fmla="*/ 0 w 134"/>
                <a:gd name="T3" fmla="*/ 25 h 26"/>
                <a:gd name="T4" fmla="*/ 133 w 134"/>
                <a:gd name="T5" fmla="*/ 25 h 26"/>
                <a:gd name="T6" fmla="*/ 66 w 134"/>
                <a:gd name="T7" fmla="*/ 0 h 26"/>
              </a:gdLst>
              <a:ahLst/>
              <a:cxnLst>
                <a:cxn ang="0">
                  <a:pos x="T0" y="T1"/>
                </a:cxn>
                <a:cxn ang="0">
                  <a:pos x="T2" y="T3"/>
                </a:cxn>
                <a:cxn ang="0">
                  <a:pos x="T4" y="T5"/>
                </a:cxn>
                <a:cxn ang="0">
                  <a:pos x="T6" y="T7"/>
                </a:cxn>
              </a:cxnLst>
              <a:rect l="0" t="0" r="r" b="b"/>
              <a:pathLst>
                <a:path w="134" h="26">
                  <a:moveTo>
                    <a:pt x="66" y="0"/>
                  </a:moveTo>
                  <a:lnTo>
                    <a:pt x="0" y="25"/>
                  </a:lnTo>
                  <a:lnTo>
                    <a:pt x="133" y="25"/>
                  </a:lnTo>
                  <a:lnTo>
                    <a:pt x="66" y="0"/>
                  </a:lnTo>
                </a:path>
              </a:pathLst>
            </a:custGeom>
            <a:noFill/>
            <a:ln w="12700" cap="rnd" cmpd="sng">
              <a:solidFill>
                <a:srgbClr val="CECEC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3" name="Freeform 177"/>
            <p:cNvSpPr>
              <a:spLocks/>
            </p:cNvSpPr>
            <p:nvPr/>
          </p:nvSpPr>
          <p:spPr bwMode="auto">
            <a:xfrm>
              <a:off x="1400" y="2315"/>
              <a:ext cx="107" cy="18"/>
            </a:xfrm>
            <a:custGeom>
              <a:avLst/>
              <a:gdLst>
                <a:gd name="T0" fmla="*/ 0 w 107"/>
                <a:gd name="T1" fmla="*/ 17 h 18"/>
                <a:gd name="T2" fmla="*/ 2 w 107"/>
                <a:gd name="T3" fmla="*/ 15 h 18"/>
                <a:gd name="T4" fmla="*/ 4 w 107"/>
                <a:gd name="T5" fmla="*/ 13 h 18"/>
                <a:gd name="T6" fmla="*/ 7 w 107"/>
                <a:gd name="T7" fmla="*/ 11 h 18"/>
                <a:gd name="T8" fmla="*/ 9 w 107"/>
                <a:gd name="T9" fmla="*/ 10 h 18"/>
                <a:gd name="T10" fmla="*/ 11 w 107"/>
                <a:gd name="T11" fmla="*/ 8 h 18"/>
                <a:gd name="T12" fmla="*/ 14 w 107"/>
                <a:gd name="T13" fmla="*/ 7 h 18"/>
                <a:gd name="T14" fmla="*/ 18 w 107"/>
                <a:gd name="T15" fmla="*/ 6 h 18"/>
                <a:gd name="T16" fmla="*/ 21 w 107"/>
                <a:gd name="T17" fmla="*/ 4 h 18"/>
                <a:gd name="T18" fmla="*/ 25 w 107"/>
                <a:gd name="T19" fmla="*/ 4 h 18"/>
                <a:gd name="T20" fmla="*/ 28 w 107"/>
                <a:gd name="T21" fmla="*/ 2 h 18"/>
                <a:gd name="T22" fmla="*/ 32 w 107"/>
                <a:gd name="T23" fmla="*/ 1 h 18"/>
                <a:gd name="T24" fmla="*/ 36 w 107"/>
                <a:gd name="T25" fmla="*/ 1 h 18"/>
                <a:gd name="T26" fmla="*/ 41 w 107"/>
                <a:gd name="T27" fmla="*/ 1 h 18"/>
                <a:gd name="T28" fmla="*/ 44 w 107"/>
                <a:gd name="T29" fmla="*/ 0 h 18"/>
                <a:gd name="T30" fmla="*/ 49 w 107"/>
                <a:gd name="T31" fmla="*/ 0 h 18"/>
                <a:gd name="T32" fmla="*/ 53 w 107"/>
                <a:gd name="T33" fmla="*/ 0 h 18"/>
                <a:gd name="T34" fmla="*/ 58 w 107"/>
                <a:gd name="T35" fmla="*/ 0 h 18"/>
                <a:gd name="T36" fmla="*/ 62 w 107"/>
                <a:gd name="T37" fmla="*/ 0 h 18"/>
                <a:gd name="T38" fmla="*/ 66 w 107"/>
                <a:gd name="T39" fmla="*/ 1 h 18"/>
                <a:gd name="T40" fmla="*/ 70 w 107"/>
                <a:gd name="T41" fmla="*/ 1 h 18"/>
                <a:gd name="T42" fmla="*/ 75 w 107"/>
                <a:gd name="T43" fmla="*/ 1 h 18"/>
                <a:gd name="T44" fmla="*/ 79 w 107"/>
                <a:gd name="T45" fmla="*/ 2 h 18"/>
                <a:gd name="T46" fmla="*/ 81 w 107"/>
                <a:gd name="T47" fmla="*/ 4 h 18"/>
                <a:gd name="T48" fmla="*/ 85 w 107"/>
                <a:gd name="T49" fmla="*/ 4 h 18"/>
                <a:gd name="T50" fmla="*/ 89 w 107"/>
                <a:gd name="T51" fmla="*/ 6 h 18"/>
                <a:gd name="T52" fmla="*/ 92 w 107"/>
                <a:gd name="T53" fmla="*/ 7 h 18"/>
                <a:gd name="T54" fmla="*/ 95 w 107"/>
                <a:gd name="T55" fmla="*/ 8 h 18"/>
                <a:gd name="T56" fmla="*/ 97 w 107"/>
                <a:gd name="T57" fmla="*/ 10 h 18"/>
                <a:gd name="T58" fmla="*/ 100 w 107"/>
                <a:gd name="T59" fmla="*/ 11 h 18"/>
                <a:gd name="T60" fmla="*/ 102 w 107"/>
                <a:gd name="T61" fmla="*/ 13 h 18"/>
                <a:gd name="T62" fmla="*/ 105 w 107"/>
                <a:gd name="T63" fmla="*/ 15 h 18"/>
                <a:gd name="T64" fmla="*/ 106 w 107"/>
                <a:gd name="T65" fmla="*/ 17 h 18"/>
                <a:gd name="T66" fmla="*/ 0 w 107"/>
                <a:gd name="T6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8">
                  <a:moveTo>
                    <a:pt x="0" y="17"/>
                  </a:moveTo>
                  <a:lnTo>
                    <a:pt x="2" y="15"/>
                  </a:lnTo>
                  <a:lnTo>
                    <a:pt x="4" y="13"/>
                  </a:lnTo>
                  <a:lnTo>
                    <a:pt x="7" y="11"/>
                  </a:lnTo>
                  <a:lnTo>
                    <a:pt x="9" y="10"/>
                  </a:lnTo>
                  <a:lnTo>
                    <a:pt x="11" y="8"/>
                  </a:lnTo>
                  <a:lnTo>
                    <a:pt x="14" y="7"/>
                  </a:lnTo>
                  <a:lnTo>
                    <a:pt x="18" y="6"/>
                  </a:lnTo>
                  <a:lnTo>
                    <a:pt x="21" y="4"/>
                  </a:lnTo>
                  <a:lnTo>
                    <a:pt x="25" y="4"/>
                  </a:lnTo>
                  <a:lnTo>
                    <a:pt x="28" y="2"/>
                  </a:lnTo>
                  <a:lnTo>
                    <a:pt x="32" y="1"/>
                  </a:lnTo>
                  <a:lnTo>
                    <a:pt x="36" y="1"/>
                  </a:lnTo>
                  <a:lnTo>
                    <a:pt x="41" y="1"/>
                  </a:lnTo>
                  <a:lnTo>
                    <a:pt x="44" y="0"/>
                  </a:lnTo>
                  <a:lnTo>
                    <a:pt x="49" y="0"/>
                  </a:lnTo>
                  <a:lnTo>
                    <a:pt x="53" y="0"/>
                  </a:lnTo>
                  <a:lnTo>
                    <a:pt x="58" y="0"/>
                  </a:lnTo>
                  <a:lnTo>
                    <a:pt x="62" y="0"/>
                  </a:lnTo>
                  <a:lnTo>
                    <a:pt x="66" y="1"/>
                  </a:lnTo>
                  <a:lnTo>
                    <a:pt x="70" y="1"/>
                  </a:lnTo>
                  <a:lnTo>
                    <a:pt x="75" y="1"/>
                  </a:lnTo>
                  <a:lnTo>
                    <a:pt x="79" y="2"/>
                  </a:lnTo>
                  <a:lnTo>
                    <a:pt x="81" y="4"/>
                  </a:lnTo>
                  <a:lnTo>
                    <a:pt x="85" y="4"/>
                  </a:lnTo>
                  <a:lnTo>
                    <a:pt x="89" y="6"/>
                  </a:lnTo>
                  <a:lnTo>
                    <a:pt x="92" y="7"/>
                  </a:lnTo>
                  <a:lnTo>
                    <a:pt x="95" y="8"/>
                  </a:lnTo>
                  <a:lnTo>
                    <a:pt x="97" y="10"/>
                  </a:lnTo>
                  <a:lnTo>
                    <a:pt x="100" y="11"/>
                  </a:lnTo>
                  <a:lnTo>
                    <a:pt x="102" y="13"/>
                  </a:lnTo>
                  <a:lnTo>
                    <a:pt x="105" y="15"/>
                  </a:lnTo>
                  <a:lnTo>
                    <a:pt x="106" y="17"/>
                  </a:lnTo>
                  <a:lnTo>
                    <a:pt x="0"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4" name="Freeform 178"/>
            <p:cNvSpPr>
              <a:spLocks/>
            </p:cNvSpPr>
            <p:nvPr/>
          </p:nvSpPr>
          <p:spPr bwMode="auto">
            <a:xfrm>
              <a:off x="1400" y="2315"/>
              <a:ext cx="113" cy="24"/>
            </a:xfrm>
            <a:custGeom>
              <a:avLst/>
              <a:gdLst>
                <a:gd name="T0" fmla="*/ 0 w 113"/>
                <a:gd name="T1" fmla="*/ 23 h 24"/>
                <a:gd name="T2" fmla="*/ 2 w 113"/>
                <a:gd name="T3" fmla="*/ 20 h 24"/>
                <a:gd name="T4" fmla="*/ 4 w 113"/>
                <a:gd name="T5" fmla="*/ 18 h 24"/>
                <a:gd name="T6" fmla="*/ 7 w 113"/>
                <a:gd name="T7" fmla="*/ 15 h 24"/>
                <a:gd name="T8" fmla="*/ 9 w 113"/>
                <a:gd name="T9" fmla="*/ 13 h 24"/>
                <a:gd name="T10" fmla="*/ 12 w 113"/>
                <a:gd name="T11" fmla="*/ 11 h 24"/>
                <a:gd name="T12" fmla="*/ 15 w 113"/>
                <a:gd name="T13" fmla="*/ 9 h 24"/>
                <a:gd name="T14" fmla="*/ 19 w 113"/>
                <a:gd name="T15" fmla="*/ 8 h 24"/>
                <a:gd name="T16" fmla="*/ 22 w 113"/>
                <a:gd name="T17" fmla="*/ 6 h 24"/>
                <a:gd name="T18" fmla="*/ 26 w 113"/>
                <a:gd name="T19" fmla="*/ 5 h 24"/>
                <a:gd name="T20" fmla="*/ 30 w 113"/>
                <a:gd name="T21" fmla="*/ 3 h 24"/>
                <a:gd name="T22" fmla="*/ 34 w 113"/>
                <a:gd name="T23" fmla="*/ 2 h 24"/>
                <a:gd name="T24" fmla="*/ 38 w 113"/>
                <a:gd name="T25" fmla="*/ 2 h 24"/>
                <a:gd name="T26" fmla="*/ 43 w 113"/>
                <a:gd name="T27" fmla="*/ 1 h 24"/>
                <a:gd name="T28" fmla="*/ 47 w 113"/>
                <a:gd name="T29" fmla="*/ 0 h 24"/>
                <a:gd name="T30" fmla="*/ 52 w 113"/>
                <a:gd name="T31" fmla="*/ 0 h 24"/>
                <a:gd name="T32" fmla="*/ 56 w 113"/>
                <a:gd name="T33" fmla="*/ 0 h 24"/>
                <a:gd name="T34" fmla="*/ 61 w 113"/>
                <a:gd name="T35" fmla="*/ 0 h 24"/>
                <a:gd name="T36" fmla="*/ 66 w 113"/>
                <a:gd name="T37" fmla="*/ 0 h 24"/>
                <a:gd name="T38" fmla="*/ 70 w 113"/>
                <a:gd name="T39" fmla="*/ 1 h 24"/>
                <a:gd name="T40" fmla="*/ 74 w 113"/>
                <a:gd name="T41" fmla="*/ 2 h 24"/>
                <a:gd name="T42" fmla="*/ 79 w 113"/>
                <a:gd name="T43" fmla="*/ 2 h 24"/>
                <a:gd name="T44" fmla="*/ 83 w 113"/>
                <a:gd name="T45" fmla="*/ 3 h 24"/>
                <a:gd name="T46" fmla="*/ 86 w 113"/>
                <a:gd name="T47" fmla="*/ 5 h 24"/>
                <a:gd name="T48" fmla="*/ 90 w 113"/>
                <a:gd name="T49" fmla="*/ 6 h 24"/>
                <a:gd name="T50" fmla="*/ 94 w 113"/>
                <a:gd name="T51" fmla="*/ 8 h 24"/>
                <a:gd name="T52" fmla="*/ 97 w 113"/>
                <a:gd name="T53" fmla="*/ 9 h 24"/>
                <a:gd name="T54" fmla="*/ 100 w 113"/>
                <a:gd name="T55" fmla="*/ 11 h 24"/>
                <a:gd name="T56" fmla="*/ 103 w 113"/>
                <a:gd name="T57" fmla="*/ 13 h 24"/>
                <a:gd name="T58" fmla="*/ 106 w 113"/>
                <a:gd name="T59" fmla="*/ 15 h 24"/>
                <a:gd name="T60" fmla="*/ 108 w 113"/>
                <a:gd name="T61" fmla="*/ 18 h 24"/>
                <a:gd name="T62" fmla="*/ 111 w 113"/>
                <a:gd name="T63" fmla="*/ 20 h 24"/>
                <a:gd name="T64" fmla="*/ 112 w 113"/>
                <a:gd name="T65" fmla="*/ 23 h 24"/>
                <a:gd name="T66" fmla="*/ 0 w 113"/>
                <a:gd name="T6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4">
                  <a:moveTo>
                    <a:pt x="0" y="23"/>
                  </a:moveTo>
                  <a:lnTo>
                    <a:pt x="2" y="20"/>
                  </a:lnTo>
                  <a:lnTo>
                    <a:pt x="4" y="18"/>
                  </a:lnTo>
                  <a:lnTo>
                    <a:pt x="7" y="15"/>
                  </a:lnTo>
                  <a:lnTo>
                    <a:pt x="9" y="13"/>
                  </a:lnTo>
                  <a:lnTo>
                    <a:pt x="12" y="11"/>
                  </a:lnTo>
                  <a:lnTo>
                    <a:pt x="15" y="9"/>
                  </a:lnTo>
                  <a:lnTo>
                    <a:pt x="19" y="8"/>
                  </a:lnTo>
                  <a:lnTo>
                    <a:pt x="22" y="6"/>
                  </a:lnTo>
                  <a:lnTo>
                    <a:pt x="26" y="5"/>
                  </a:lnTo>
                  <a:lnTo>
                    <a:pt x="30" y="3"/>
                  </a:lnTo>
                  <a:lnTo>
                    <a:pt x="34" y="2"/>
                  </a:lnTo>
                  <a:lnTo>
                    <a:pt x="38" y="2"/>
                  </a:lnTo>
                  <a:lnTo>
                    <a:pt x="43" y="1"/>
                  </a:lnTo>
                  <a:lnTo>
                    <a:pt x="47" y="0"/>
                  </a:lnTo>
                  <a:lnTo>
                    <a:pt x="52" y="0"/>
                  </a:lnTo>
                  <a:lnTo>
                    <a:pt x="56" y="0"/>
                  </a:lnTo>
                  <a:lnTo>
                    <a:pt x="61" y="0"/>
                  </a:lnTo>
                  <a:lnTo>
                    <a:pt x="66" y="0"/>
                  </a:lnTo>
                  <a:lnTo>
                    <a:pt x="70" y="1"/>
                  </a:lnTo>
                  <a:lnTo>
                    <a:pt x="74" y="2"/>
                  </a:lnTo>
                  <a:lnTo>
                    <a:pt x="79" y="2"/>
                  </a:lnTo>
                  <a:lnTo>
                    <a:pt x="83" y="3"/>
                  </a:lnTo>
                  <a:lnTo>
                    <a:pt x="86" y="5"/>
                  </a:lnTo>
                  <a:lnTo>
                    <a:pt x="90" y="6"/>
                  </a:lnTo>
                  <a:lnTo>
                    <a:pt x="94" y="8"/>
                  </a:lnTo>
                  <a:lnTo>
                    <a:pt x="97" y="9"/>
                  </a:lnTo>
                  <a:lnTo>
                    <a:pt x="100" y="11"/>
                  </a:lnTo>
                  <a:lnTo>
                    <a:pt x="103" y="13"/>
                  </a:lnTo>
                  <a:lnTo>
                    <a:pt x="106" y="15"/>
                  </a:lnTo>
                  <a:lnTo>
                    <a:pt x="108" y="18"/>
                  </a:lnTo>
                  <a:lnTo>
                    <a:pt x="111" y="20"/>
                  </a:lnTo>
                  <a:lnTo>
                    <a:pt x="112" y="23"/>
                  </a:lnTo>
                  <a:lnTo>
                    <a:pt x="0" y="23"/>
                  </a:lnTo>
                </a:path>
              </a:pathLst>
            </a:custGeom>
            <a:noFill/>
            <a:ln w="12700" cap="rnd" cmpd="sng">
              <a:solidFill>
                <a:srgbClr val="CECEC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5" name="Freeform 179"/>
            <p:cNvSpPr>
              <a:spLocks/>
            </p:cNvSpPr>
            <p:nvPr/>
          </p:nvSpPr>
          <p:spPr bwMode="auto">
            <a:xfrm>
              <a:off x="1403" y="2396"/>
              <a:ext cx="22" cy="52"/>
            </a:xfrm>
            <a:custGeom>
              <a:avLst/>
              <a:gdLst>
                <a:gd name="T0" fmla="*/ 0 w 22"/>
                <a:gd name="T1" fmla="*/ 51 h 52"/>
                <a:gd name="T2" fmla="*/ 0 w 22"/>
                <a:gd name="T3" fmla="*/ 0 h 52"/>
                <a:gd name="T4" fmla="*/ 21 w 22"/>
                <a:gd name="T5" fmla="*/ 0 h 52"/>
                <a:gd name="T6" fmla="*/ 21 w 22"/>
                <a:gd name="T7" fmla="*/ 51 h 52"/>
                <a:gd name="T8" fmla="*/ 0 w 22"/>
                <a:gd name="T9" fmla="*/ 51 h 52"/>
              </a:gdLst>
              <a:ahLst/>
              <a:cxnLst>
                <a:cxn ang="0">
                  <a:pos x="T0" y="T1"/>
                </a:cxn>
                <a:cxn ang="0">
                  <a:pos x="T2" y="T3"/>
                </a:cxn>
                <a:cxn ang="0">
                  <a:pos x="T4" y="T5"/>
                </a:cxn>
                <a:cxn ang="0">
                  <a:pos x="T6" y="T7"/>
                </a:cxn>
                <a:cxn ang="0">
                  <a:pos x="T8" y="T9"/>
                </a:cxn>
              </a:cxnLst>
              <a:rect l="0" t="0" r="r" b="b"/>
              <a:pathLst>
                <a:path w="22" h="52">
                  <a:moveTo>
                    <a:pt x="0" y="51"/>
                  </a:moveTo>
                  <a:lnTo>
                    <a:pt x="0" y="0"/>
                  </a:lnTo>
                  <a:lnTo>
                    <a:pt x="21" y="0"/>
                  </a:lnTo>
                  <a:lnTo>
                    <a:pt x="21" y="51"/>
                  </a:lnTo>
                  <a:lnTo>
                    <a:pt x="0" y="51"/>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6" name="Freeform 180"/>
            <p:cNvSpPr>
              <a:spLocks/>
            </p:cNvSpPr>
            <p:nvPr/>
          </p:nvSpPr>
          <p:spPr bwMode="auto">
            <a:xfrm>
              <a:off x="1446" y="2396"/>
              <a:ext cx="22" cy="52"/>
            </a:xfrm>
            <a:custGeom>
              <a:avLst/>
              <a:gdLst>
                <a:gd name="T0" fmla="*/ 0 w 22"/>
                <a:gd name="T1" fmla="*/ 51 h 52"/>
                <a:gd name="T2" fmla="*/ 0 w 22"/>
                <a:gd name="T3" fmla="*/ 0 h 52"/>
                <a:gd name="T4" fmla="*/ 21 w 22"/>
                <a:gd name="T5" fmla="*/ 0 h 52"/>
                <a:gd name="T6" fmla="*/ 21 w 22"/>
                <a:gd name="T7" fmla="*/ 51 h 52"/>
                <a:gd name="T8" fmla="*/ 0 w 22"/>
                <a:gd name="T9" fmla="*/ 51 h 52"/>
              </a:gdLst>
              <a:ahLst/>
              <a:cxnLst>
                <a:cxn ang="0">
                  <a:pos x="T0" y="T1"/>
                </a:cxn>
                <a:cxn ang="0">
                  <a:pos x="T2" y="T3"/>
                </a:cxn>
                <a:cxn ang="0">
                  <a:pos x="T4" y="T5"/>
                </a:cxn>
                <a:cxn ang="0">
                  <a:pos x="T6" y="T7"/>
                </a:cxn>
                <a:cxn ang="0">
                  <a:pos x="T8" y="T9"/>
                </a:cxn>
              </a:cxnLst>
              <a:rect l="0" t="0" r="r" b="b"/>
              <a:pathLst>
                <a:path w="22" h="52">
                  <a:moveTo>
                    <a:pt x="0" y="51"/>
                  </a:moveTo>
                  <a:lnTo>
                    <a:pt x="0" y="0"/>
                  </a:lnTo>
                  <a:lnTo>
                    <a:pt x="21" y="0"/>
                  </a:lnTo>
                  <a:lnTo>
                    <a:pt x="21" y="51"/>
                  </a:lnTo>
                  <a:lnTo>
                    <a:pt x="0" y="51"/>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7" name="Freeform 181"/>
            <p:cNvSpPr>
              <a:spLocks/>
            </p:cNvSpPr>
            <p:nvPr/>
          </p:nvSpPr>
          <p:spPr bwMode="auto">
            <a:xfrm>
              <a:off x="1488" y="2396"/>
              <a:ext cx="23" cy="52"/>
            </a:xfrm>
            <a:custGeom>
              <a:avLst/>
              <a:gdLst>
                <a:gd name="T0" fmla="*/ 0 w 23"/>
                <a:gd name="T1" fmla="*/ 51 h 52"/>
                <a:gd name="T2" fmla="*/ 0 w 23"/>
                <a:gd name="T3" fmla="*/ 0 h 52"/>
                <a:gd name="T4" fmla="*/ 22 w 23"/>
                <a:gd name="T5" fmla="*/ 0 h 52"/>
                <a:gd name="T6" fmla="*/ 22 w 23"/>
                <a:gd name="T7" fmla="*/ 51 h 52"/>
                <a:gd name="T8" fmla="*/ 0 w 23"/>
                <a:gd name="T9" fmla="*/ 51 h 52"/>
              </a:gdLst>
              <a:ahLst/>
              <a:cxnLst>
                <a:cxn ang="0">
                  <a:pos x="T0" y="T1"/>
                </a:cxn>
                <a:cxn ang="0">
                  <a:pos x="T2" y="T3"/>
                </a:cxn>
                <a:cxn ang="0">
                  <a:pos x="T4" y="T5"/>
                </a:cxn>
                <a:cxn ang="0">
                  <a:pos x="T6" y="T7"/>
                </a:cxn>
                <a:cxn ang="0">
                  <a:pos x="T8" y="T9"/>
                </a:cxn>
              </a:cxnLst>
              <a:rect l="0" t="0" r="r" b="b"/>
              <a:pathLst>
                <a:path w="23" h="52">
                  <a:moveTo>
                    <a:pt x="0" y="51"/>
                  </a:moveTo>
                  <a:lnTo>
                    <a:pt x="0" y="0"/>
                  </a:lnTo>
                  <a:lnTo>
                    <a:pt x="22" y="0"/>
                  </a:lnTo>
                  <a:lnTo>
                    <a:pt x="22" y="51"/>
                  </a:lnTo>
                  <a:lnTo>
                    <a:pt x="0" y="51"/>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8" name="Freeform 182"/>
            <p:cNvSpPr>
              <a:spLocks/>
            </p:cNvSpPr>
            <p:nvPr/>
          </p:nvSpPr>
          <p:spPr bwMode="auto">
            <a:xfrm>
              <a:off x="1285" y="2447"/>
              <a:ext cx="24" cy="4"/>
            </a:xfrm>
            <a:custGeom>
              <a:avLst/>
              <a:gdLst>
                <a:gd name="T0" fmla="*/ 0 w 24"/>
                <a:gd name="T1" fmla="*/ 3 h 4"/>
                <a:gd name="T2" fmla="*/ 0 w 24"/>
                <a:gd name="T3" fmla="*/ 0 h 4"/>
                <a:gd name="T4" fmla="*/ 23 w 24"/>
                <a:gd name="T5" fmla="*/ 0 h 4"/>
                <a:gd name="T6" fmla="*/ 23 w 24"/>
                <a:gd name="T7" fmla="*/ 3 h 4"/>
                <a:gd name="T8" fmla="*/ 0 w 24"/>
                <a:gd name="T9" fmla="*/ 3 h 4"/>
              </a:gdLst>
              <a:ahLst/>
              <a:cxnLst>
                <a:cxn ang="0">
                  <a:pos x="T0" y="T1"/>
                </a:cxn>
                <a:cxn ang="0">
                  <a:pos x="T2" y="T3"/>
                </a:cxn>
                <a:cxn ang="0">
                  <a:pos x="T4" y="T5"/>
                </a:cxn>
                <a:cxn ang="0">
                  <a:pos x="T6" y="T7"/>
                </a:cxn>
                <a:cxn ang="0">
                  <a:pos x="T8" y="T9"/>
                </a:cxn>
              </a:cxnLst>
              <a:rect l="0" t="0" r="r" b="b"/>
              <a:pathLst>
                <a:path w="24" h="4">
                  <a:moveTo>
                    <a:pt x="0" y="3"/>
                  </a:moveTo>
                  <a:lnTo>
                    <a:pt x="0" y="0"/>
                  </a:lnTo>
                  <a:lnTo>
                    <a:pt x="23" y="0"/>
                  </a:lnTo>
                  <a:lnTo>
                    <a:pt x="23"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39" name="Freeform 183"/>
            <p:cNvSpPr>
              <a:spLocks/>
            </p:cNvSpPr>
            <p:nvPr/>
          </p:nvSpPr>
          <p:spPr bwMode="auto">
            <a:xfrm>
              <a:off x="1307" y="2447"/>
              <a:ext cx="30" cy="4"/>
            </a:xfrm>
            <a:custGeom>
              <a:avLst/>
              <a:gdLst>
                <a:gd name="T0" fmla="*/ 0 w 30"/>
                <a:gd name="T1" fmla="*/ 3 h 4"/>
                <a:gd name="T2" fmla="*/ 0 w 30"/>
                <a:gd name="T3" fmla="*/ 0 h 4"/>
                <a:gd name="T4" fmla="*/ 29 w 30"/>
                <a:gd name="T5" fmla="*/ 0 h 4"/>
                <a:gd name="T6" fmla="*/ 29 w 30"/>
                <a:gd name="T7" fmla="*/ 3 h 4"/>
                <a:gd name="T8" fmla="*/ 0 w 30"/>
                <a:gd name="T9" fmla="*/ 3 h 4"/>
              </a:gdLst>
              <a:ahLst/>
              <a:cxnLst>
                <a:cxn ang="0">
                  <a:pos x="T0" y="T1"/>
                </a:cxn>
                <a:cxn ang="0">
                  <a:pos x="T2" y="T3"/>
                </a:cxn>
                <a:cxn ang="0">
                  <a:pos x="T4" y="T5"/>
                </a:cxn>
                <a:cxn ang="0">
                  <a:pos x="T6" y="T7"/>
                </a:cxn>
                <a:cxn ang="0">
                  <a:pos x="T8" y="T9"/>
                </a:cxn>
              </a:cxnLst>
              <a:rect l="0" t="0" r="r" b="b"/>
              <a:pathLst>
                <a:path w="30" h="4">
                  <a:moveTo>
                    <a:pt x="0" y="3"/>
                  </a:moveTo>
                  <a:lnTo>
                    <a:pt x="0" y="0"/>
                  </a:lnTo>
                  <a:lnTo>
                    <a:pt x="29" y="0"/>
                  </a:lnTo>
                  <a:lnTo>
                    <a:pt x="29"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0" name="Freeform 184"/>
            <p:cNvSpPr>
              <a:spLocks/>
            </p:cNvSpPr>
            <p:nvPr/>
          </p:nvSpPr>
          <p:spPr bwMode="auto">
            <a:xfrm>
              <a:off x="1336" y="2447"/>
              <a:ext cx="59" cy="4"/>
            </a:xfrm>
            <a:custGeom>
              <a:avLst/>
              <a:gdLst>
                <a:gd name="T0" fmla="*/ 0 w 59"/>
                <a:gd name="T1" fmla="*/ 3 h 4"/>
                <a:gd name="T2" fmla="*/ 0 w 59"/>
                <a:gd name="T3" fmla="*/ 0 h 4"/>
                <a:gd name="T4" fmla="*/ 58 w 59"/>
                <a:gd name="T5" fmla="*/ 0 h 4"/>
                <a:gd name="T6" fmla="*/ 58 w 59"/>
                <a:gd name="T7" fmla="*/ 3 h 4"/>
                <a:gd name="T8" fmla="*/ 0 w 59"/>
                <a:gd name="T9" fmla="*/ 3 h 4"/>
              </a:gdLst>
              <a:ahLst/>
              <a:cxnLst>
                <a:cxn ang="0">
                  <a:pos x="T0" y="T1"/>
                </a:cxn>
                <a:cxn ang="0">
                  <a:pos x="T2" y="T3"/>
                </a:cxn>
                <a:cxn ang="0">
                  <a:pos x="T4" y="T5"/>
                </a:cxn>
                <a:cxn ang="0">
                  <a:pos x="T6" y="T7"/>
                </a:cxn>
                <a:cxn ang="0">
                  <a:pos x="T8" y="T9"/>
                </a:cxn>
              </a:cxnLst>
              <a:rect l="0" t="0" r="r" b="b"/>
              <a:pathLst>
                <a:path w="59" h="4">
                  <a:moveTo>
                    <a:pt x="0" y="3"/>
                  </a:moveTo>
                  <a:lnTo>
                    <a:pt x="0" y="0"/>
                  </a:lnTo>
                  <a:lnTo>
                    <a:pt x="58" y="0"/>
                  </a:lnTo>
                  <a:lnTo>
                    <a:pt x="58"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1" name="Freeform 185"/>
            <p:cNvSpPr>
              <a:spLocks/>
            </p:cNvSpPr>
            <p:nvPr/>
          </p:nvSpPr>
          <p:spPr bwMode="auto">
            <a:xfrm>
              <a:off x="1603" y="2447"/>
              <a:ext cx="25" cy="4"/>
            </a:xfrm>
            <a:custGeom>
              <a:avLst/>
              <a:gdLst>
                <a:gd name="T0" fmla="*/ 0 w 25"/>
                <a:gd name="T1" fmla="*/ 3 h 4"/>
                <a:gd name="T2" fmla="*/ 0 w 25"/>
                <a:gd name="T3" fmla="*/ 0 h 4"/>
                <a:gd name="T4" fmla="*/ 24 w 25"/>
                <a:gd name="T5" fmla="*/ 0 h 4"/>
                <a:gd name="T6" fmla="*/ 24 w 25"/>
                <a:gd name="T7" fmla="*/ 3 h 4"/>
                <a:gd name="T8" fmla="*/ 0 w 25"/>
                <a:gd name="T9" fmla="*/ 3 h 4"/>
              </a:gdLst>
              <a:ahLst/>
              <a:cxnLst>
                <a:cxn ang="0">
                  <a:pos x="T0" y="T1"/>
                </a:cxn>
                <a:cxn ang="0">
                  <a:pos x="T2" y="T3"/>
                </a:cxn>
                <a:cxn ang="0">
                  <a:pos x="T4" y="T5"/>
                </a:cxn>
                <a:cxn ang="0">
                  <a:pos x="T6" y="T7"/>
                </a:cxn>
                <a:cxn ang="0">
                  <a:pos x="T8" y="T9"/>
                </a:cxn>
              </a:cxnLst>
              <a:rect l="0" t="0" r="r" b="b"/>
              <a:pathLst>
                <a:path w="25" h="4">
                  <a:moveTo>
                    <a:pt x="0" y="3"/>
                  </a:moveTo>
                  <a:lnTo>
                    <a:pt x="0" y="0"/>
                  </a:lnTo>
                  <a:lnTo>
                    <a:pt x="24" y="0"/>
                  </a:lnTo>
                  <a:lnTo>
                    <a:pt x="24"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2" name="Freeform 186"/>
            <p:cNvSpPr>
              <a:spLocks/>
            </p:cNvSpPr>
            <p:nvPr/>
          </p:nvSpPr>
          <p:spPr bwMode="auto">
            <a:xfrm>
              <a:off x="1576" y="2447"/>
              <a:ext cx="30" cy="4"/>
            </a:xfrm>
            <a:custGeom>
              <a:avLst/>
              <a:gdLst>
                <a:gd name="T0" fmla="*/ 0 w 30"/>
                <a:gd name="T1" fmla="*/ 3 h 4"/>
                <a:gd name="T2" fmla="*/ 0 w 30"/>
                <a:gd name="T3" fmla="*/ 0 h 4"/>
                <a:gd name="T4" fmla="*/ 29 w 30"/>
                <a:gd name="T5" fmla="*/ 0 h 4"/>
                <a:gd name="T6" fmla="*/ 29 w 30"/>
                <a:gd name="T7" fmla="*/ 3 h 4"/>
                <a:gd name="T8" fmla="*/ 0 w 30"/>
                <a:gd name="T9" fmla="*/ 3 h 4"/>
              </a:gdLst>
              <a:ahLst/>
              <a:cxnLst>
                <a:cxn ang="0">
                  <a:pos x="T0" y="T1"/>
                </a:cxn>
                <a:cxn ang="0">
                  <a:pos x="T2" y="T3"/>
                </a:cxn>
                <a:cxn ang="0">
                  <a:pos x="T4" y="T5"/>
                </a:cxn>
                <a:cxn ang="0">
                  <a:pos x="T6" y="T7"/>
                </a:cxn>
                <a:cxn ang="0">
                  <a:pos x="T8" y="T9"/>
                </a:cxn>
              </a:cxnLst>
              <a:rect l="0" t="0" r="r" b="b"/>
              <a:pathLst>
                <a:path w="30" h="4">
                  <a:moveTo>
                    <a:pt x="0" y="3"/>
                  </a:moveTo>
                  <a:lnTo>
                    <a:pt x="0" y="0"/>
                  </a:lnTo>
                  <a:lnTo>
                    <a:pt x="29" y="0"/>
                  </a:lnTo>
                  <a:lnTo>
                    <a:pt x="29"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3" name="Freeform 187"/>
            <p:cNvSpPr>
              <a:spLocks/>
            </p:cNvSpPr>
            <p:nvPr/>
          </p:nvSpPr>
          <p:spPr bwMode="auto">
            <a:xfrm>
              <a:off x="1518" y="2447"/>
              <a:ext cx="59" cy="4"/>
            </a:xfrm>
            <a:custGeom>
              <a:avLst/>
              <a:gdLst>
                <a:gd name="T0" fmla="*/ 0 w 59"/>
                <a:gd name="T1" fmla="*/ 3 h 4"/>
                <a:gd name="T2" fmla="*/ 0 w 59"/>
                <a:gd name="T3" fmla="*/ 0 h 4"/>
                <a:gd name="T4" fmla="*/ 58 w 59"/>
                <a:gd name="T5" fmla="*/ 0 h 4"/>
                <a:gd name="T6" fmla="*/ 58 w 59"/>
                <a:gd name="T7" fmla="*/ 3 h 4"/>
                <a:gd name="T8" fmla="*/ 0 w 59"/>
                <a:gd name="T9" fmla="*/ 3 h 4"/>
              </a:gdLst>
              <a:ahLst/>
              <a:cxnLst>
                <a:cxn ang="0">
                  <a:pos x="T0" y="T1"/>
                </a:cxn>
                <a:cxn ang="0">
                  <a:pos x="T2" y="T3"/>
                </a:cxn>
                <a:cxn ang="0">
                  <a:pos x="T4" y="T5"/>
                </a:cxn>
                <a:cxn ang="0">
                  <a:pos x="T6" y="T7"/>
                </a:cxn>
                <a:cxn ang="0">
                  <a:pos x="T8" y="T9"/>
                </a:cxn>
              </a:cxnLst>
              <a:rect l="0" t="0" r="r" b="b"/>
              <a:pathLst>
                <a:path w="59" h="4">
                  <a:moveTo>
                    <a:pt x="0" y="3"/>
                  </a:moveTo>
                  <a:lnTo>
                    <a:pt x="0" y="0"/>
                  </a:lnTo>
                  <a:lnTo>
                    <a:pt x="58" y="0"/>
                  </a:lnTo>
                  <a:lnTo>
                    <a:pt x="58"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4" name="Freeform 188"/>
            <p:cNvSpPr>
              <a:spLocks/>
            </p:cNvSpPr>
            <p:nvPr/>
          </p:nvSpPr>
          <p:spPr bwMode="auto">
            <a:xfrm>
              <a:off x="1364" y="2404"/>
              <a:ext cx="13" cy="35"/>
            </a:xfrm>
            <a:custGeom>
              <a:avLst/>
              <a:gdLst>
                <a:gd name="T0" fmla="*/ 0 w 13"/>
                <a:gd name="T1" fmla="*/ 34 h 35"/>
                <a:gd name="T2" fmla="*/ 0 w 13"/>
                <a:gd name="T3" fmla="*/ 0 h 35"/>
                <a:gd name="T4" fmla="*/ 12 w 13"/>
                <a:gd name="T5" fmla="*/ 0 h 35"/>
                <a:gd name="T6" fmla="*/ 12 w 13"/>
                <a:gd name="T7" fmla="*/ 34 h 35"/>
                <a:gd name="T8" fmla="*/ 0 w 13"/>
                <a:gd name="T9" fmla="*/ 34 h 35"/>
              </a:gdLst>
              <a:ahLst/>
              <a:cxnLst>
                <a:cxn ang="0">
                  <a:pos x="T0" y="T1"/>
                </a:cxn>
                <a:cxn ang="0">
                  <a:pos x="T2" y="T3"/>
                </a:cxn>
                <a:cxn ang="0">
                  <a:pos x="T4" y="T5"/>
                </a:cxn>
                <a:cxn ang="0">
                  <a:pos x="T6" y="T7"/>
                </a:cxn>
                <a:cxn ang="0">
                  <a:pos x="T8" y="T9"/>
                </a:cxn>
              </a:cxnLst>
              <a:rect l="0" t="0" r="r" b="b"/>
              <a:pathLst>
                <a:path w="13" h="35">
                  <a:moveTo>
                    <a:pt x="0" y="34"/>
                  </a:moveTo>
                  <a:lnTo>
                    <a:pt x="0" y="0"/>
                  </a:lnTo>
                  <a:lnTo>
                    <a:pt x="12" y="0"/>
                  </a:lnTo>
                  <a:lnTo>
                    <a:pt x="12" y="34"/>
                  </a:lnTo>
                  <a:lnTo>
                    <a:pt x="0" y="34"/>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5" name="Freeform 189"/>
            <p:cNvSpPr>
              <a:spLocks/>
            </p:cNvSpPr>
            <p:nvPr/>
          </p:nvSpPr>
          <p:spPr bwMode="auto">
            <a:xfrm>
              <a:off x="1534" y="2404"/>
              <a:ext cx="13" cy="35"/>
            </a:xfrm>
            <a:custGeom>
              <a:avLst/>
              <a:gdLst>
                <a:gd name="T0" fmla="*/ 0 w 13"/>
                <a:gd name="T1" fmla="*/ 34 h 35"/>
                <a:gd name="T2" fmla="*/ 0 w 13"/>
                <a:gd name="T3" fmla="*/ 0 h 35"/>
                <a:gd name="T4" fmla="*/ 12 w 13"/>
                <a:gd name="T5" fmla="*/ 0 h 35"/>
                <a:gd name="T6" fmla="*/ 12 w 13"/>
                <a:gd name="T7" fmla="*/ 34 h 35"/>
                <a:gd name="T8" fmla="*/ 0 w 13"/>
                <a:gd name="T9" fmla="*/ 34 h 35"/>
              </a:gdLst>
              <a:ahLst/>
              <a:cxnLst>
                <a:cxn ang="0">
                  <a:pos x="T0" y="T1"/>
                </a:cxn>
                <a:cxn ang="0">
                  <a:pos x="T2" y="T3"/>
                </a:cxn>
                <a:cxn ang="0">
                  <a:pos x="T4" y="T5"/>
                </a:cxn>
                <a:cxn ang="0">
                  <a:pos x="T6" y="T7"/>
                </a:cxn>
                <a:cxn ang="0">
                  <a:pos x="T8" y="T9"/>
                </a:cxn>
              </a:cxnLst>
              <a:rect l="0" t="0" r="r" b="b"/>
              <a:pathLst>
                <a:path w="13" h="35">
                  <a:moveTo>
                    <a:pt x="0" y="34"/>
                  </a:moveTo>
                  <a:lnTo>
                    <a:pt x="0" y="0"/>
                  </a:lnTo>
                  <a:lnTo>
                    <a:pt x="12" y="0"/>
                  </a:lnTo>
                  <a:lnTo>
                    <a:pt x="12" y="34"/>
                  </a:lnTo>
                  <a:lnTo>
                    <a:pt x="0" y="34"/>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6" name="Freeform 190"/>
            <p:cNvSpPr>
              <a:spLocks/>
            </p:cNvSpPr>
            <p:nvPr/>
          </p:nvSpPr>
          <p:spPr bwMode="auto">
            <a:xfrm>
              <a:off x="1322" y="2405"/>
              <a:ext cx="13" cy="20"/>
            </a:xfrm>
            <a:custGeom>
              <a:avLst/>
              <a:gdLst>
                <a:gd name="T0" fmla="*/ 0 w 13"/>
                <a:gd name="T1" fmla="*/ 19 h 20"/>
                <a:gd name="T2" fmla="*/ 0 w 13"/>
                <a:gd name="T3" fmla="*/ 0 h 20"/>
                <a:gd name="T4" fmla="*/ 12 w 13"/>
                <a:gd name="T5" fmla="*/ 0 h 20"/>
                <a:gd name="T6" fmla="*/ 12 w 13"/>
                <a:gd name="T7" fmla="*/ 19 h 20"/>
                <a:gd name="T8" fmla="*/ 0 w 13"/>
                <a:gd name="T9" fmla="*/ 19 h 20"/>
              </a:gdLst>
              <a:ahLst/>
              <a:cxnLst>
                <a:cxn ang="0">
                  <a:pos x="T0" y="T1"/>
                </a:cxn>
                <a:cxn ang="0">
                  <a:pos x="T2" y="T3"/>
                </a:cxn>
                <a:cxn ang="0">
                  <a:pos x="T4" y="T5"/>
                </a:cxn>
                <a:cxn ang="0">
                  <a:pos x="T6" y="T7"/>
                </a:cxn>
                <a:cxn ang="0">
                  <a:pos x="T8" y="T9"/>
                </a:cxn>
              </a:cxnLst>
              <a:rect l="0" t="0" r="r" b="b"/>
              <a:pathLst>
                <a:path w="13" h="20">
                  <a:moveTo>
                    <a:pt x="0" y="19"/>
                  </a:moveTo>
                  <a:lnTo>
                    <a:pt x="0" y="0"/>
                  </a:lnTo>
                  <a:lnTo>
                    <a:pt x="12" y="0"/>
                  </a:lnTo>
                  <a:lnTo>
                    <a:pt x="12" y="19"/>
                  </a:lnTo>
                  <a:lnTo>
                    <a:pt x="0" y="1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7" name="Freeform 191"/>
            <p:cNvSpPr>
              <a:spLocks/>
            </p:cNvSpPr>
            <p:nvPr/>
          </p:nvSpPr>
          <p:spPr bwMode="auto">
            <a:xfrm>
              <a:off x="1578" y="2405"/>
              <a:ext cx="13" cy="20"/>
            </a:xfrm>
            <a:custGeom>
              <a:avLst/>
              <a:gdLst>
                <a:gd name="T0" fmla="*/ 0 w 13"/>
                <a:gd name="T1" fmla="*/ 19 h 20"/>
                <a:gd name="T2" fmla="*/ 0 w 13"/>
                <a:gd name="T3" fmla="*/ 0 h 20"/>
                <a:gd name="T4" fmla="*/ 12 w 13"/>
                <a:gd name="T5" fmla="*/ 0 h 20"/>
                <a:gd name="T6" fmla="*/ 12 w 13"/>
                <a:gd name="T7" fmla="*/ 19 h 20"/>
                <a:gd name="T8" fmla="*/ 0 w 13"/>
                <a:gd name="T9" fmla="*/ 19 h 20"/>
              </a:gdLst>
              <a:ahLst/>
              <a:cxnLst>
                <a:cxn ang="0">
                  <a:pos x="T0" y="T1"/>
                </a:cxn>
                <a:cxn ang="0">
                  <a:pos x="T2" y="T3"/>
                </a:cxn>
                <a:cxn ang="0">
                  <a:pos x="T4" y="T5"/>
                </a:cxn>
                <a:cxn ang="0">
                  <a:pos x="T6" y="T7"/>
                </a:cxn>
                <a:cxn ang="0">
                  <a:pos x="T8" y="T9"/>
                </a:cxn>
              </a:cxnLst>
              <a:rect l="0" t="0" r="r" b="b"/>
              <a:pathLst>
                <a:path w="13" h="20">
                  <a:moveTo>
                    <a:pt x="0" y="19"/>
                  </a:moveTo>
                  <a:lnTo>
                    <a:pt x="0" y="0"/>
                  </a:lnTo>
                  <a:lnTo>
                    <a:pt x="12" y="0"/>
                  </a:lnTo>
                  <a:lnTo>
                    <a:pt x="12" y="19"/>
                  </a:lnTo>
                  <a:lnTo>
                    <a:pt x="0" y="1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8" name="Freeform 192"/>
            <p:cNvSpPr>
              <a:spLocks/>
            </p:cNvSpPr>
            <p:nvPr/>
          </p:nvSpPr>
          <p:spPr bwMode="auto">
            <a:xfrm>
              <a:off x="1300" y="2418"/>
              <a:ext cx="10" cy="30"/>
            </a:xfrm>
            <a:custGeom>
              <a:avLst/>
              <a:gdLst>
                <a:gd name="T0" fmla="*/ 0 w 10"/>
                <a:gd name="T1" fmla="*/ 29 h 30"/>
                <a:gd name="T2" fmla="*/ 0 w 10"/>
                <a:gd name="T3" fmla="*/ 0 h 30"/>
                <a:gd name="T4" fmla="*/ 9 w 10"/>
                <a:gd name="T5" fmla="*/ 0 h 30"/>
                <a:gd name="T6" fmla="*/ 9 w 10"/>
                <a:gd name="T7" fmla="*/ 29 h 30"/>
                <a:gd name="T8" fmla="*/ 0 w 10"/>
                <a:gd name="T9" fmla="*/ 29 h 30"/>
              </a:gdLst>
              <a:ahLst/>
              <a:cxnLst>
                <a:cxn ang="0">
                  <a:pos x="T0" y="T1"/>
                </a:cxn>
                <a:cxn ang="0">
                  <a:pos x="T2" y="T3"/>
                </a:cxn>
                <a:cxn ang="0">
                  <a:pos x="T4" y="T5"/>
                </a:cxn>
                <a:cxn ang="0">
                  <a:pos x="T6" y="T7"/>
                </a:cxn>
                <a:cxn ang="0">
                  <a:pos x="T8" y="T9"/>
                </a:cxn>
              </a:cxnLst>
              <a:rect l="0" t="0" r="r" b="b"/>
              <a:pathLst>
                <a:path w="10" h="30">
                  <a:moveTo>
                    <a:pt x="0" y="29"/>
                  </a:moveTo>
                  <a:lnTo>
                    <a:pt x="0" y="0"/>
                  </a:lnTo>
                  <a:lnTo>
                    <a:pt x="9" y="0"/>
                  </a:lnTo>
                  <a:lnTo>
                    <a:pt x="9" y="29"/>
                  </a:lnTo>
                  <a:lnTo>
                    <a:pt x="0" y="2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49" name="Freeform 193"/>
            <p:cNvSpPr>
              <a:spLocks/>
            </p:cNvSpPr>
            <p:nvPr/>
          </p:nvSpPr>
          <p:spPr bwMode="auto">
            <a:xfrm>
              <a:off x="1603" y="2418"/>
              <a:ext cx="10" cy="30"/>
            </a:xfrm>
            <a:custGeom>
              <a:avLst/>
              <a:gdLst>
                <a:gd name="T0" fmla="*/ 0 w 10"/>
                <a:gd name="T1" fmla="*/ 29 h 30"/>
                <a:gd name="T2" fmla="*/ 0 w 10"/>
                <a:gd name="T3" fmla="*/ 0 h 30"/>
                <a:gd name="T4" fmla="*/ 9 w 10"/>
                <a:gd name="T5" fmla="*/ 0 h 30"/>
                <a:gd name="T6" fmla="*/ 9 w 10"/>
                <a:gd name="T7" fmla="*/ 29 h 30"/>
                <a:gd name="T8" fmla="*/ 0 w 10"/>
                <a:gd name="T9" fmla="*/ 29 h 30"/>
              </a:gdLst>
              <a:ahLst/>
              <a:cxnLst>
                <a:cxn ang="0">
                  <a:pos x="T0" y="T1"/>
                </a:cxn>
                <a:cxn ang="0">
                  <a:pos x="T2" y="T3"/>
                </a:cxn>
                <a:cxn ang="0">
                  <a:pos x="T4" y="T5"/>
                </a:cxn>
                <a:cxn ang="0">
                  <a:pos x="T6" y="T7"/>
                </a:cxn>
                <a:cxn ang="0">
                  <a:pos x="T8" y="T9"/>
                </a:cxn>
              </a:cxnLst>
              <a:rect l="0" t="0" r="r" b="b"/>
              <a:pathLst>
                <a:path w="10" h="30">
                  <a:moveTo>
                    <a:pt x="0" y="29"/>
                  </a:moveTo>
                  <a:lnTo>
                    <a:pt x="0" y="0"/>
                  </a:lnTo>
                  <a:lnTo>
                    <a:pt x="9" y="0"/>
                  </a:lnTo>
                  <a:lnTo>
                    <a:pt x="9" y="29"/>
                  </a:lnTo>
                  <a:lnTo>
                    <a:pt x="0" y="2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0" name="Freeform 194"/>
            <p:cNvSpPr>
              <a:spLocks/>
            </p:cNvSpPr>
            <p:nvPr/>
          </p:nvSpPr>
          <p:spPr bwMode="auto">
            <a:xfrm>
              <a:off x="1515" y="2461"/>
              <a:ext cx="4" cy="7"/>
            </a:xfrm>
            <a:custGeom>
              <a:avLst/>
              <a:gdLst>
                <a:gd name="T0" fmla="*/ 3 w 4"/>
                <a:gd name="T1" fmla="*/ 5 h 7"/>
                <a:gd name="T2" fmla="*/ 3 w 4"/>
                <a:gd name="T3" fmla="*/ 5 h 7"/>
                <a:gd name="T4" fmla="*/ 3 w 4"/>
                <a:gd name="T5" fmla="*/ 5 h 7"/>
                <a:gd name="T6" fmla="*/ 2 w 4"/>
                <a:gd name="T7" fmla="*/ 6 h 7"/>
                <a:gd name="T8" fmla="*/ 2 w 4"/>
                <a:gd name="T9" fmla="*/ 6 h 7"/>
                <a:gd name="T10" fmla="*/ 2 w 4"/>
                <a:gd name="T11" fmla="*/ 6 h 7"/>
                <a:gd name="T12" fmla="*/ 2 w 4"/>
                <a:gd name="T13" fmla="*/ 6 h 7"/>
                <a:gd name="T14" fmla="*/ 1 w 4"/>
                <a:gd name="T15" fmla="*/ 6 h 7"/>
                <a:gd name="T16" fmla="*/ 1 w 4"/>
                <a:gd name="T17" fmla="*/ 6 h 7"/>
                <a:gd name="T18" fmla="*/ 1 w 4"/>
                <a:gd name="T19" fmla="*/ 6 h 7"/>
                <a:gd name="T20" fmla="*/ 1 w 4"/>
                <a:gd name="T21" fmla="*/ 5 h 7"/>
                <a:gd name="T22" fmla="*/ 1 w 4"/>
                <a:gd name="T23" fmla="*/ 1 h 7"/>
                <a:gd name="T24" fmla="*/ 1 w 4"/>
                <a:gd name="T25" fmla="*/ 1 h 7"/>
                <a:gd name="T26" fmla="*/ 1 w 4"/>
                <a:gd name="T27" fmla="*/ 1 h 7"/>
                <a:gd name="T28" fmla="*/ 1 w 4"/>
                <a:gd name="T29" fmla="*/ 0 h 7"/>
                <a:gd name="T30" fmla="*/ 0 w 4"/>
                <a:gd name="T31" fmla="*/ 0 h 7"/>
                <a:gd name="T32" fmla="*/ 0 w 4"/>
                <a:gd name="T33" fmla="*/ 1 h 7"/>
                <a:gd name="T34" fmla="*/ 0 w 4"/>
                <a:gd name="T35" fmla="*/ 1 h 7"/>
                <a:gd name="T36" fmla="*/ 0 w 4"/>
                <a:gd name="T37" fmla="*/ 1 h 7"/>
                <a:gd name="T38" fmla="*/ 0 w 4"/>
                <a:gd name="T39" fmla="*/ 2 h 7"/>
                <a:gd name="T40" fmla="*/ 0 w 4"/>
                <a:gd name="T41" fmla="*/ 5 h 7"/>
                <a:gd name="T42" fmla="*/ 0 w 4"/>
                <a:gd name="T43" fmla="*/ 6 h 7"/>
                <a:gd name="T44" fmla="*/ 0 w 4"/>
                <a:gd name="T45" fmla="*/ 6 h 7"/>
                <a:gd name="T46" fmla="*/ 0 w 4"/>
                <a:gd name="T47" fmla="*/ 6 h 7"/>
                <a:gd name="T48" fmla="*/ 3 w 4"/>
                <a:gd name="T49" fmla="*/ 6 h 7"/>
                <a:gd name="T50" fmla="*/ 3 w 4"/>
                <a:gd name="T51" fmla="*/ 5 h 7"/>
                <a:gd name="T52" fmla="*/ 3 w 4"/>
                <a:gd name="T5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 h="7">
                  <a:moveTo>
                    <a:pt x="3" y="5"/>
                  </a:moveTo>
                  <a:lnTo>
                    <a:pt x="3" y="5"/>
                  </a:lnTo>
                  <a:lnTo>
                    <a:pt x="3" y="5"/>
                  </a:lnTo>
                  <a:lnTo>
                    <a:pt x="2" y="6"/>
                  </a:lnTo>
                  <a:lnTo>
                    <a:pt x="2" y="6"/>
                  </a:lnTo>
                  <a:lnTo>
                    <a:pt x="2" y="6"/>
                  </a:lnTo>
                  <a:lnTo>
                    <a:pt x="2" y="6"/>
                  </a:lnTo>
                  <a:lnTo>
                    <a:pt x="1" y="6"/>
                  </a:lnTo>
                  <a:lnTo>
                    <a:pt x="1" y="6"/>
                  </a:lnTo>
                  <a:lnTo>
                    <a:pt x="1" y="6"/>
                  </a:lnTo>
                  <a:lnTo>
                    <a:pt x="1" y="5"/>
                  </a:lnTo>
                  <a:lnTo>
                    <a:pt x="1" y="1"/>
                  </a:lnTo>
                  <a:lnTo>
                    <a:pt x="1" y="1"/>
                  </a:lnTo>
                  <a:lnTo>
                    <a:pt x="1" y="1"/>
                  </a:lnTo>
                  <a:lnTo>
                    <a:pt x="1" y="0"/>
                  </a:lnTo>
                  <a:lnTo>
                    <a:pt x="0" y="0"/>
                  </a:lnTo>
                  <a:lnTo>
                    <a:pt x="0" y="1"/>
                  </a:lnTo>
                  <a:lnTo>
                    <a:pt x="0" y="1"/>
                  </a:lnTo>
                  <a:lnTo>
                    <a:pt x="0" y="1"/>
                  </a:lnTo>
                  <a:lnTo>
                    <a:pt x="0" y="2"/>
                  </a:lnTo>
                  <a:lnTo>
                    <a:pt x="0" y="5"/>
                  </a:lnTo>
                  <a:lnTo>
                    <a:pt x="0" y="6"/>
                  </a:lnTo>
                  <a:lnTo>
                    <a:pt x="0" y="6"/>
                  </a:lnTo>
                  <a:lnTo>
                    <a:pt x="0" y="6"/>
                  </a:lnTo>
                  <a:lnTo>
                    <a:pt x="3" y="6"/>
                  </a:lnTo>
                  <a:lnTo>
                    <a:pt x="3" y="5"/>
                  </a:lnTo>
                  <a:lnTo>
                    <a:pt x="3"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1" name="Freeform 195"/>
            <p:cNvSpPr>
              <a:spLocks/>
            </p:cNvSpPr>
            <p:nvPr/>
          </p:nvSpPr>
          <p:spPr bwMode="auto">
            <a:xfrm>
              <a:off x="1334" y="2461"/>
              <a:ext cx="9" cy="8"/>
            </a:xfrm>
            <a:custGeom>
              <a:avLst/>
              <a:gdLst>
                <a:gd name="T0" fmla="*/ 7 w 9"/>
                <a:gd name="T1" fmla="*/ 2 h 8"/>
                <a:gd name="T2" fmla="*/ 7 w 9"/>
                <a:gd name="T3" fmla="*/ 1 h 8"/>
                <a:gd name="T4" fmla="*/ 7 w 9"/>
                <a:gd name="T5" fmla="*/ 1 h 8"/>
                <a:gd name="T6" fmla="*/ 8 w 9"/>
                <a:gd name="T7" fmla="*/ 1 h 8"/>
                <a:gd name="T8" fmla="*/ 8 w 9"/>
                <a:gd name="T9" fmla="*/ 0 h 8"/>
                <a:gd name="T10" fmla="*/ 6 w 9"/>
                <a:gd name="T11" fmla="*/ 0 h 8"/>
                <a:gd name="T12" fmla="*/ 4 w 9"/>
                <a:gd name="T13" fmla="*/ 5 h 8"/>
                <a:gd name="T14" fmla="*/ 2 w 9"/>
                <a:gd name="T15" fmla="*/ 0 h 8"/>
                <a:gd name="T16" fmla="*/ 0 w 9"/>
                <a:gd name="T17" fmla="*/ 0 h 8"/>
                <a:gd name="T18" fmla="*/ 0 w 9"/>
                <a:gd name="T19" fmla="*/ 1 h 8"/>
                <a:gd name="T20" fmla="*/ 1 w 9"/>
                <a:gd name="T21" fmla="*/ 1 h 8"/>
                <a:gd name="T22" fmla="*/ 1 w 9"/>
                <a:gd name="T23" fmla="*/ 1 h 8"/>
                <a:gd name="T24" fmla="*/ 1 w 9"/>
                <a:gd name="T25" fmla="*/ 1 h 8"/>
                <a:gd name="T26" fmla="*/ 1 w 9"/>
                <a:gd name="T27" fmla="*/ 2 h 8"/>
                <a:gd name="T28" fmla="*/ 1 w 9"/>
                <a:gd name="T29" fmla="*/ 5 h 8"/>
                <a:gd name="T30" fmla="*/ 1 w 9"/>
                <a:gd name="T31" fmla="*/ 6 h 8"/>
                <a:gd name="T32" fmla="*/ 1 w 9"/>
                <a:gd name="T33" fmla="*/ 6 h 8"/>
                <a:gd name="T34" fmla="*/ 0 w 9"/>
                <a:gd name="T35" fmla="*/ 6 h 8"/>
                <a:gd name="T36" fmla="*/ 0 w 9"/>
                <a:gd name="T37" fmla="*/ 7 h 8"/>
                <a:gd name="T38" fmla="*/ 2 w 9"/>
                <a:gd name="T39" fmla="*/ 7 h 8"/>
                <a:gd name="T40" fmla="*/ 2 w 9"/>
                <a:gd name="T41" fmla="*/ 6 h 8"/>
                <a:gd name="T42" fmla="*/ 2 w 9"/>
                <a:gd name="T43" fmla="*/ 6 h 8"/>
                <a:gd name="T44" fmla="*/ 2 w 9"/>
                <a:gd name="T45" fmla="*/ 6 h 8"/>
                <a:gd name="T46" fmla="*/ 1 w 9"/>
                <a:gd name="T47" fmla="*/ 6 h 8"/>
                <a:gd name="T48" fmla="*/ 1 w 9"/>
                <a:gd name="T49" fmla="*/ 5 h 8"/>
                <a:gd name="T50" fmla="*/ 1 w 9"/>
                <a:gd name="T51" fmla="*/ 1 h 8"/>
                <a:gd name="T52" fmla="*/ 3 w 9"/>
                <a:gd name="T53" fmla="*/ 7 h 8"/>
                <a:gd name="T54" fmla="*/ 4 w 9"/>
                <a:gd name="T55" fmla="*/ 7 h 8"/>
                <a:gd name="T56" fmla="*/ 6 w 9"/>
                <a:gd name="T57" fmla="*/ 1 h 8"/>
                <a:gd name="T58" fmla="*/ 6 w 9"/>
                <a:gd name="T59" fmla="*/ 5 h 8"/>
                <a:gd name="T60" fmla="*/ 6 w 9"/>
                <a:gd name="T61" fmla="*/ 6 h 8"/>
                <a:gd name="T62" fmla="*/ 6 w 9"/>
                <a:gd name="T63" fmla="*/ 6 h 8"/>
                <a:gd name="T64" fmla="*/ 6 w 9"/>
                <a:gd name="T65" fmla="*/ 6 h 8"/>
                <a:gd name="T66" fmla="*/ 6 w 9"/>
                <a:gd name="T67" fmla="*/ 7 h 8"/>
                <a:gd name="T68" fmla="*/ 8 w 9"/>
                <a:gd name="T69" fmla="*/ 7 h 8"/>
                <a:gd name="T70" fmla="*/ 8 w 9"/>
                <a:gd name="T71" fmla="*/ 6 h 8"/>
                <a:gd name="T72" fmla="*/ 7 w 9"/>
                <a:gd name="T73" fmla="*/ 6 h 8"/>
                <a:gd name="T74" fmla="*/ 7 w 9"/>
                <a:gd name="T75" fmla="*/ 6 h 8"/>
                <a:gd name="T76" fmla="*/ 7 w 9"/>
                <a:gd name="T77" fmla="*/ 5 h 8"/>
                <a:gd name="T78" fmla="*/ 7 w 9"/>
                <a:gd name="T7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 h="8">
                  <a:moveTo>
                    <a:pt x="7" y="2"/>
                  </a:moveTo>
                  <a:lnTo>
                    <a:pt x="7" y="1"/>
                  </a:lnTo>
                  <a:lnTo>
                    <a:pt x="7" y="1"/>
                  </a:lnTo>
                  <a:lnTo>
                    <a:pt x="8" y="1"/>
                  </a:lnTo>
                  <a:lnTo>
                    <a:pt x="8" y="0"/>
                  </a:lnTo>
                  <a:lnTo>
                    <a:pt x="6" y="0"/>
                  </a:lnTo>
                  <a:lnTo>
                    <a:pt x="4" y="5"/>
                  </a:lnTo>
                  <a:lnTo>
                    <a:pt x="2" y="0"/>
                  </a:lnTo>
                  <a:lnTo>
                    <a:pt x="0" y="0"/>
                  </a:lnTo>
                  <a:lnTo>
                    <a:pt x="0" y="1"/>
                  </a:lnTo>
                  <a:lnTo>
                    <a:pt x="1" y="1"/>
                  </a:lnTo>
                  <a:lnTo>
                    <a:pt x="1" y="1"/>
                  </a:lnTo>
                  <a:lnTo>
                    <a:pt x="1" y="1"/>
                  </a:lnTo>
                  <a:lnTo>
                    <a:pt x="1" y="2"/>
                  </a:lnTo>
                  <a:lnTo>
                    <a:pt x="1" y="5"/>
                  </a:lnTo>
                  <a:lnTo>
                    <a:pt x="1" y="6"/>
                  </a:lnTo>
                  <a:lnTo>
                    <a:pt x="1" y="6"/>
                  </a:lnTo>
                  <a:lnTo>
                    <a:pt x="0" y="6"/>
                  </a:lnTo>
                  <a:lnTo>
                    <a:pt x="0" y="7"/>
                  </a:lnTo>
                  <a:lnTo>
                    <a:pt x="2" y="7"/>
                  </a:lnTo>
                  <a:lnTo>
                    <a:pt x="2" y="6"/>
                  </a:lnTo>
                  <a:lnTo>
                    <a:pt x="2" y="6"/>
                  </a:lnTo>
                  <a:lnTo>
                    <a:pt x="2" y="6"/>
                  </a:lnTo>
                  <a:lnTo>
                    <a:pt x="1" y="6"/>
                  </a:lnTo>
                  <a:lnTo>
                    <a:pt x="1" y="5"/>
                  </a:lnTo>
                  <a:lnTo>
                    <a:pt x="1" y="1"/>
                  </a:lnTo>
                  <a:lnTo>
                    <a:pt x="3" y="7"/>
                  </a:lnTo>
                  <a:lnTo>
                    <a:pt x="4" y="7"/>
                  </a:lnTo>
                  <a:lnTo>
                    <a:pt x="6" y="1"/>
                  </a:lnTo>
                  <a:lnTo>
                    <a:pt x="6" y="5"/>
                  </a:lnTo>
                  <a:lnTo>
                    <a:pt x="6" y="6"/>
                  </a:lnTo>
                  <a:lnTo>
                    <a:pt x="6" y="6"/>
                  </a:lnTo>
                  <a:lnTo>
                    <a:pt x="6" y="6"/>
                  </a:lnTo>
                  <a:lnTo>
                    <a:pt x="6" y="7"/>
                  </a:lnTo>
                  <a:lnTo>
                    <a:pt x="8" y="7"/>
                  </a:lnTo>
                  <a:lnTo>
                    <a:pt x="8" y="6"/>
                  </a:lnTo>
                  <a:lnTo>
                    <a:pt x="7" y="6"/>
                  </a:lnTo>
                  <a:lnTo>
                    <a:pt x="7" y="6"/>
                  </a:lnTo>
                  <a:lnTo>
                    <a:pt x="7" y="5"/>
                  </a:lnTo>
                  <a:lnTo>
                    <a:pt x="7"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2" name="Freeform 196"/>
            <p:cNvSpPr>
              <a:spLocks/>
            </p:cNvSpPr>
            <p:nvPr/>
          </p:nvSpPr>
          <p:spPr bwMode="auto">
            <a:xfrm>
              <a:off x="1386" y="2461"/>
              <a:ext cx="7" cy="8"/>
            </a:xfrm>
            <a:custGeom>
              <a:avLst/>
              <a:gdLst>
                <a:gd name="T0" fmla="*/ 2 w 7"/>
                <a:gd name="T1" fmla="*/ 0 h 8"/>
                <a:gd name="T2" fmla="*/ 0 w 7"/>
                <a:gd name="T3" fmla="*/ 0 h 8"/>
                <a:gd name="T4" fmla="*/ 0 w 7"/>
                <a:gd name="T5" fmla="*/ 1 h 8"/>
                <a:gd name="T6" fmla="*/ 1 w 7"/>
                <a:gd name="T7" fmla="*/ 1 h 8"/>
                <a:gd name="T8" fmla="*/ 1 w 7"/>
                <a:gd name="T9" fmla="*/ 1 h 8"/>
                <a:gd name="T10" fmla="*/ 1 w 7"/>
                <a:gd name="T11" fmla="*/ 2 h 8"/>
                <a:gd name="T12" fmla="*/ 1 w 7"/>
                <a:gd name="T13" fmla="*/ 5 h 8"/>
                <a:gd name="T14" fmla="*/ 1 w 7"/>
                <a:gd name="T15" fmla="*/ 6 h 8"/>
                <a:gd name="T16" fmla="*/ 1 w 7"/>
                <a:gd name="T17" fmla="*/ 6 h 8"/>
                <a:gd name="T18" fmla="*/ 0 w 7"/>
                <a:gd name="T19" fmla="*/ 6 h 8"/>
                <a:gd name="T20" fmla="*/ 0 w 7"/>
                <a:gd name="T21" fmla="*/ 7 h 8"/>
                <a:gd name="T22" fmla="*/ 2 w 7"/>
                <a:gd name="T23" fmla="*/ 7 h 8"/>
                <a:gd name="T24" fmla="*/ 2 w 7"/>
                <a:gd name="T25" fmla="*/ 6 h 8"/>
                <a:gd name="T26" fmla="*/ 2 w 7"/>
                <a:gd name="T27" fmla="*/ 6 h 8"/>
                <a:gd name="T28" fmla="*/ 2 w 7"/>
                <a:gd name="T29" fmla="*/ 6 h 8"/>
                <a:gd name="T30" fmla="*/ 1 w 7"/>
                <a:gd name="T31" fmla="*/ 6 h 8"/>
                <a:gd name="T32" fmla="*/ 1 w 7"/>
                <a:gd name="T33" fmla="*/ 5 h 8"/>
                <a:gd name="T34" fmla="*/ 1 w 7"/>
                <a:gd name="T35" fmla="*/ 1 h 8"/>
                <a:gd name="T36" fmla="*/ 5 w 7"/>
                <a:gd name="T37" fmla="*/ 7 h 8"/>
                <a:gd name="T38" fmla="*/ 5 w 7"/>
                <a:gd name="T39" fmla="*/ 7 h 8"/>
                <a:gd name="T40" fmla="*/ 5 w 7"/>
                <a:gd name="T41" fmla="*/ 1 h 8"/>
                <a:gd name="T42" fmla="*/ 5 w 7"/>
                <a:gd name="T43" fmla="*/ 1 h 8"/>
                <a:gd name="T44" fmla="*/ 6 w 7"/>
                <a:gd name="T45" fmla="*/ 1 h 8"/>
                <a:gd name="T46" fmla="*/ 6 w 7"/>
                <a:gd name="T47" fmla="*/ 1 h 8"/>
                <a:gd name="T48" fmla="*/ 6 w 7"/>
                <a:gd name="T49" fmla="*/ 0 h 8"/>
                <a:gd name="T50" fmla="*/ 4 w 7"/>
                <a:gd name="T51" fmla="*/ 0 h 8"/>
                <a:gd name="T52" fmla="*/ 4 w 7"/>
                <a:gd name="T53" fmla="*/ 1 h 8"/>
                <a:gd name="T54" fmla="*/ 5 w 7"/>
                <a:gd name="T55" fmla="*/ 1 h 8"/>
                <a:gd name="T56" fmla="*/ 5 w 7"/>
                <a:gd name="T57" fmla="*/ 1 h 8"/>
                <a:gd name="T58" fmla="*/ 5 w 7"/>
                <a:gd name="T59" fmla="*/ 2 h 8"/>
                <a:gd name="T60" fmla="*/ 5 w 7"/>
                <a:gd name="T61" fmla="*/ 5 h 8"/>
                <a:gd name="T62" fmla="*/ 2 w 7"/>
                <a:gd name="T6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8">
                  <a:moveTo>
                    <a:pt x="2" y="0"/>
                  </a:moveTo>
                  <a:lnTo>
                    <a:pt x="0" y="0"/>
                  </a:lnTo>
                  <a:lnTo>
                    <a:pt x="0" y="1"/>
                  </a:lnTo>
                  <a:lnTo>
                    <a:pt x="1" y="1"/>
                  </a:lnTo>
                  <a:lnTo>
                    <a:pt x="1" y="1"/>
                  </a:lnTo>
                  <a:lnTo>
                    <a:pt x="1" y="2"/>
                  </a:lnTo>
                  <a:lnTo>
                    <a:pt x="1" y="5"/>
                  </a:lnTo>
                  <a:lnTo>
                    <a:pt x="1" y="6"/>
                  </a:lnTo>
                  <a:lnTo>
                    <a:pt x="1" y="6"/>
                  </a:lnTo>
                  <a:lnTo>
                    <a:pt x="0" y="6"/>
                  </a:lnTo>
                  <a:lnTo>
                    <a:pt x="0" y="7"/>
                  </a:lnTo>
                  <a:lnTo>
                    <a:pt x="2" y="7"/>
                  </a:lnTo>
                  <a:lnTo>
                    <a:pt x="2" y="6"/>
                  </a:lnTo>
                  <a:lnTo>
                    <a:pt x="2" y="6"/>
                  </a:lnTo>
                  <a:lnTo>
                    <a:pt x="2" y="6"/>
                  </a:lnTo>
                  <a:lnTo>
                    <a:pt x="1" y="6"/>
                  </a:lnTo>
                  <a:lnTo>
                    <a:pt x="1" y="5"/>
                  </a:lnTo>
                  <a:lnTo>
                    <a:pt x="1" y="1"/>
                  </a:lnTo>
                  <a:lnTo>
                    <a:pt x="5" y="7"/>
                  </a:lnTo>
                  <a:lnTo>
                    <a:pt x="5" y="7"/>
                  </a:lnTo>
                  <a:lnTo>
                    <a:pt x="5" y="1"/>
                  </a:lnTo>
                  <a:lnTo>
                    <a:pt x="5" y="1"/>
                  </a:lnTo>
                  <a:lnTo>
                    <a:pt x="6" y="1"/>
                  </a:lnTo>
                  <a:lnTo>
                    <a:pt x="6" y="1"/>
                  </a:lnTo>
                  <a:lnTo>
                    <a:pt x="6" y="0"/>
                  </a:lnTo>
                  <a:lnTo>
                    <a:pt x="4" y="0"/>
                  </a:lnTo>
                  <a:lnTo>
                    <a:pt x="4" y="1"/>
                  </a:lnTo>
                  <a:lnTo>
                    <a:pt x="5" y="1"/>
                  </a:lnTo>
                  <a:lnTo>
                    <a:pt x="5" y="1"/>
                  </a:lnTo>
                  <a:lnTo>
                    <a:pt x="5" y="2"/>
                  </a:lnTo>
                  <a:lnTo>
                    <a:pt x="5" y="5"/>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3" name="Freeform 197"/>
            <p:cNvSpPr>
              <a:spLocks/>
            </p:cNvSpPr>
            <p:nvPr/>
          </p:nvSpPr>
          <p:spPr bwMode="auto">
            <a:xfrm>
              <a:off x="1528" y="2505"/>
              <a:ext cx="12" cy="14"/>
            </a:xfrm>
            <a:custGeom>
              <a:avLst/>
              <a:gdLst>
                <a:gd name="T0" fmla="*/ 4 w 12"/>
                <a:gd name="T1" fmla="*/ 0 h 14"/>
                <a:gd name="T2" fmla="*/ 3 w 12"/>
                <a:gd name="T3" fmla="*/ 1 h 14"/>
                <a:gd name="T4" fmla="*/ 2 w 12"/>
                <a:gd name="T5" fmla="*/ 1 h 14"/>
                <a:gd name="T6" fmla="*/ 1 w 12"/>
                <a:gd name="T7" fmla="*/ 2 h 14"/>
                <a:gd name="T8" fmla="*/ 1 w 12"/>
                <a:gd name="T9" fmla="*/ 3 h 14"/>
                <a:gd name="T10" fmla="*/ 0 w 12"/>
                <a:gd name="T11" fmla="*/ 3 h 14"/>
                <a:gd name="T12" fmla="*/ 0 w 12"/>
                <a:gd name="T13" fmla="*/ 5 h 14"/>
                <a:gd name="T14" fmla="*/ 0 w 12"/>
                <a:gd name="T15" fmla="*/ 6 h 14"/>
                <a:gd name="T16" fmla="*/ 1 w 12"/>
                <a:gd name="T17" fmla="*/ 7 h 14"/>
                <a:gd name="T18" fmla="*/ 2 w 12"/>
                <a:gd name="T19" fmla="*/ 8 h 14"/>
                <a:gd name="T20" fmla="*/ 3 w 12"/>
                <a:gd name="T21" fmla="*/ 8 h 14"/>
                <a:gd name="T22" fmla="*/ 5 w 12"/>
                <a:gd name="T23" fmla="*/ 8 h 14"/>
                <a:gd name="T24" fmla="*/ 6 w 12"/>
                <a:gd name="T25" fmla="*/ 7 h 14"/>
                <a:gd name="T26" fmla="*/ 7 w 12"/>
                <a:gd name="T27" fmla="*/ 7 h 14"/>
                <a:gd name="T28" fmla="*/ 8 w 12"/>
                <a:gd name="T29" fmla="*/ 6 h 14"/>
                <a:gd name="T30" fmla="*/ 10 w 12"/>
                <a:gd name="T31" fmla="*/ 8 h 14"/>
                <a:gd name="T32" fmla="*/ 10 w 12"/>
                <a:gd name="T33" fmla="*/ 9 h 14"/>
                <a:gd name="T34" fmla="*/ 10 w 12"/>
                <a:gd name="T35" fmla="*/ 10 h 14"/>
                <a:gd name="T36" fmla="*/ 8 w 12"/>
                <a:gd name="T37" fmla="*/ 11 h 14"/>
                <a:gd name="T38" fmla="*/ 7 w 12"/>
                <a:gd name="T39" fmla="*/ 11 h 14"/>
                <a:gd name="T40" fmla="*/ 6 w 12"/>
                <a:gd name="T41" fmla="*/ 12 h 14"/>
                <a:gd name="T42" fmla="*/ 6 w 12"/>
                <a:gd name="T43" fmla="*/ 11 h 14"/>
                <a:gd name="T44" fmla="*/ 5 w 12"/>
                <a:gd name="T45" fmla="*/ 11 h 14"/>
                <a:gd name="T46" fmla="*/ 4 w 12"/>
                <a:gd name="T47" fmla="*/ 12 h 14"/>
                <a:gd name="T48" fmla="*/ 7 w 12"/>
                <a:gd name="T49" fmla="*/ 12 h 14"/>
                <a:gd name="T50" fmla="*/ 8 w 12"/>
                <a:gd name="T51" fmla="*/ 12 h 14"/>
                <a:gd name="T52" fmla="*/ 9 w 12"/>
                <a:gd name="T53" fmla="*/ 12 h 14"/>
                <a:gd name="T54" fmla="*/ 10 w 12"/>
                <a:gd name="T55" fmla="*/ 10 h 14"/>
                <a:gd name="T56" fmla="*/ 10 w 12"/>
                <a:gd name="T57" fmla="*/ 10 h 14"/>
                <a:gd name="T58" fmla="*/ 11 w 12"/>
                <a:gd name="T59" fmla="*/ 9 h 14"/>
                <a:gd name="T60" fmla="*/ 11 w 12"/>
                <a:gd name="T61" fmla="*/ 8 h 14"/>
                <a:gd name="T62" fmla="*/ 10 w 12"/>
                <a:gd name="T63" fmla="*/ 7 h 14"/>
                <a:gd name="T64" fmla="*/ 10 w 12"/>
                <a:gd name="T65" fmla="*/ 5 h 14"/>
                <a:gd name="T66" fmla="*/ 8 w 12"/>
                <a:gd name="T67" fmla="*/ 5 h 14"/>
                <a:gd name="T68" fmla="*/ 7 w 12"/>
                <a:gd name="T69" fmla="*/ 5 h 14"/>
                <a:gd name="T70" fmla="*/ 6 w 12"/>
                <a:gd name="T71" fmla="*/ 5 h 14"/>
                <a:gd name="T72" fmla="*/ 5 w 12"/>
                <a:gd name="T73" fmla="*/ 5 h 14"/>
                <a:gd name="T74" fmla="*/ 3 w 12"/>
                <a:gd name="T75" fmla="*/ 5 h 14"/>
                <a:gd name="T76" fmla="*/ 3 w 12"/>
                <a:gd name="T77" fmla="*/ 6 h 14"/>
                <a:gd name="T78" fmla="*/ 2 w 12"/>
                <a:gd name="T79" fmla="*/ 5 h 14"/>
                <a:gd name="T80" fmla="*/ 1 w 12"/>
                <a:gd name="T81" fmla="*/ 5 h 14"/>
                <a:gd name="T82" fmla="*/ 1 w 12"/>
                <a:gd name="T83" fmla="*/ 3 h 14"/>
                <a:gd name="T84" fmla="*/ 1 w 12"/>
                <a:gd name="T85" fmla="*/ 3 h 14"/>
                <a:gd name="T86" fmla="*/ 2 w 12"/>
                <a:gd name="T87" fmla="*/ 2 h 14"/>
                <a:gd name="T88" fmla="*/ 3 w 12"/>
                <a:gd name="T89" fmla="*/ 1 h 14"/>
                <a:gd name="T90" fmla="*/ 5 w 12"/>
                <a:gd name="T91" fmla="*/ 1 h 14"/>
                <a:gd name="T92" fmla="*/ 6 w 12"/>
                <a:gd name="T93" fmla="*/ 2 h 14"/>
                <a:gd name="T94" fmla="*/ 4 w 12"/>
                <a:gd name="T9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 h="14">
                  <a:moveTo>
                    <a:pt x="4" y="0"/>
                  </a:moveTo>
                  <a:lnTo>
                    <a:pt x="4" y="0"/>
                  </a:lnTo>
                  <a:lnTo>
                    <a:pt x="3" y="0"/>
                  </a:lnTo>
                  <a:lnTo>
                    <a:pt x="3" y="1"/>
                  </a:lnTo>
                  <a:lnTo>
                    <a:pt x="3" y="1"/>
                  </a:lnTo>
                  <a:lnTo>
                    <a:pt x="2" y="1"/>
                  </a:lnTo>
                  <a:lnTo>
                    <a:pt x="2" y="1"/>
                  </a:lnTo>
                  <a:lnTo>
                    <a:pt x="1" y="2"/>
                  </a:lnTo>
                  <a:lnTo>
                    <a:pt x="1" y="2"/>
                  </a:lnTo>
                  <a:lnTo>
                    <a:pt x="1" y="3"/>
                  </a:lnTo>
                  <a:lnTo>
                    <a:pt x="0" y="3"/>
                  </a:lnTo>
                  <a:lnTo>
                    <a:pt x="0" y="3"/>
                  </a:lnTo>
                  <a:lnTo>
                    <a:pt x="0" y="4"/>
                  </a:lnTo>
                  <a:lnTo>
                    <a:pt x="0" y="5"/>
                  </a:lnTo>
                  <a:lnTo>
                    <a:pt x="0" y="5"/>
                  </a:lnTo>
                  <a:lnTo>
                    <a:pt x="0" y="6"/>
                  </a:lnTo>
                  <a:lnTo>
                    <a:pt x="1" y="6"/>
                  </a:lnTo>
                  <a:lnTo>
                    <a:pt x="1" y="7"/>
                  </a:lnTo>
                  <a:lnTo>
                    <a:pt x="1" y="8"/>
                  </a:lnTo>
                  <a:lnTo>
                    <a:pt x="2" y="8"/>
                  </a:lnTo>
                  <a:lnTo>
                    <a:pt x="3" y="8"/>
                  </a:lnTo>
                  <a:lnTo>
                    <a:pt x="3" y="8"/>
                  </a:lnTo>
                  <a:lnTo>
                    <a:pt x="4" y="8"/>
                  </a:lnTo>
                  <a:lnTo>
                    <a:pt x="5" y="8"/>
                  </a:lnTo>
                  <a:lnTo>
                    <a:pt x="5" y="8"/>
                  </a:lnTo>
                  <a:lnTo>
                    <a:pt x="6" y="7"/>
                  </a:lnTo>
                  <a:lnTo>
                    <a:pt x="6" y="7"/>
                  </a:lnTo>
                  <a:lnTo>
                    <a:pt x="7" y="7"/>
                  </a:lnTo>
                  <a:lnTo>
                    <a:pt x="8" y="7"/>
                  </a:lnTo>
                  <a:lnTo>
                    <a:pt x="8" y="6"/>
                  </a:lnTo>
                  <a:lnTo>
                    <a:pt x="9" y="7"/>
                  </a:lnTo>
                  <a:lnTo>
                    <a:pt x="10" y="8"/>
                  </a:lnTo>
                  <a:lnTo>
                    <a:pt x="10" y="8"/>
                  </a:lnTo>
                  <a:lnTo>
                    <a:pt x="10" y="9"/>
                  </a:lnTo>
                  <a:lnTo>
                    <a:pt x="10" y="10"/>
                  </a:lnTo>
                  <a:lnTo>
                    <a:pt x="10" y="10"/>
                  </a:lnTo>
                  <a:lnTo>
                    <a:pt x="9" y="10"/>
                  </a:lnTo>
                  <a:lnTo>
                    <a:pt x="8" y="11"/>
                  </a:lnTo>
                  <a:lnTo>
                    <a:pt x="8" y="11"/>
                  </a:lnTo>
                  <a:lnTo>
                    <a:pt x="7" y="11"/>
                  </a:lnTo>
                  <a:lnTo>
                    <a:pt x="7" y="12"/>
                  </a:lnTo>
                  <a:lnTo>
                    <a:pt x="6" y="12"/>
                  </a:lnTo>
                  <a:lnTo>
                    <a:pt x="6" y="12"/>
                  </a:lnTo>
                  <a:lnTo>
                    <a:pt x="6" y="11"/>
                  </a:lnTo>
                  <a:lnTo>
                    <a:pt x="5" y="11"/>
                  </a:lnTo>
                  <a:lnTo>
                    <a:pt x="5" y="11"/>
                  </a:lnTo>
                  <a:lnTo>
                    <a:pt x="4" y="11"/>
                  </a:lnTo>
                  <a:lnTo>
                    <a:pt x="4" y="12"/>
                  </a:lnTo>
                  <a:lnTo>
                    <a:pt x="7" y="13"/>
                  </a:lnTo>
                  <a:lnTo>
                    <a:pt x="7" y="12"/>
                  </a:lnTo>
                  <a:lnTo>
                    <a:pt x="8" y="12"/>
                  </a:lnTo>
                  <a:lnTo>
                    <a:pt x="8" y="12"/>
                  </a:lnTo>
                  <a:lnTo>
                    <a:pt x="8" y="12"/>
                  </a:lnTo>
                  <a:lnTo>
                    <a:pt x="9" y="12"/>
                  </a:lnTo>
                  <a:lnTo>
                    <a:pt x="9" y="11"/>
                  </a:lnTo>
                  <a:lnTo>
                    <a:pt x="10" y="10"/>
                  </a:lnTo>
                  <a:lnTo>
                    <a:pt x="10" y="10"/>
                  </a:lnTo>
                  <a:lnTo>
                    <a:pt x="10" y="10"/>
                  </a:lnTo>
                  <a:lnTo>
                    <a:pt x="10" y="9"/>
                  </a:lnTo>
                  <a:lnTo>
                    <a:pt x="11" y="9"/>
                  </a:lnTo>
                  <a:lnTo>
                    <a:pt x="11" y="8"/>
                  </a:lnTo>
                  <a:lnTo>
                    <a:pt x="11" y="8"/>
                  </a:lnTo>
                  <a:lnTo>
                    <a:pt x="11" y="7"/>
                  </a:lnTo>
                  <a:lnTo>
                    <a:pt x="10" y="7"/>
                  </a:lnTo>
                  <a:lnTo>
                    <a:pt x="10" y="6"/>
                  </a:lnTo>
                  <a:lnTo>
                    <a:pt x="10" y="5"/>
                  </a:lnTo>
                  <a:lnTo>
                    <a:pt x="9" y="5"/>
                  </a:lnTo>
                  <a:lnTo>
                    <a:pt x="8" y="5"/>
                  </a:lnTo>
                  <a:lnTo>
                    <a:pt x="8" y="5"/>
                  </a:lnTo>
                  <a:lnTo>
                    <a:pt x="7" y="5"/>
                  </a:lnTo>
                  <a:lnTo>
                    <a:pt x="6" y="5"/>
                  </a:lnTo>
                  <a:lnTo>
                    <a:pt x="6" y="5"/>
                  </a:lnTo>
                  <a:lnTo>
                    <a:pt x="5" y="5"/>
                  </a:lnTo>
                  <a:lnTo>
                    <a:pt x="5" y="5"/>
                  </a:lnTo>
                  <a:lnTo>
                    <a:pt x="4" y="5"/>
                  </a:lnTo>
                  <a:lnTo>
                    <a:pt x="3" y="5"/>
                  </a:lnTo>
                  <a:lnTo>
                    <a:pt x="3" y="6"/>
                  </a:lnTo>
                  <a:lnTo>
                    <a:pt x="3" y="6"/>
                  </a:lnTo>
                  <a:lnTo>
                    <a:pt x="2" y="6"/>
                  </a:lnTo>
                  <a:lnTo>
                    <a:pt x="2" y="5"/>
                  </a:lnTo>
                  <a:lnTo>
                    <a:pt x="1" y="5"/>
                  </a:lnTo>
                  <a:lnTo>
                    <a:pt x="1" y="5"/>
                  </a:lnTo>
                  <a:lnTo>
                    <a:pt x="1" y="4"/>
                  </a:lnTo>
                  <a:lnTo>
                    <a:pt x="1" y="3"/>
                  </a:lnTo>
                  <a:lnTo>
                    <a:pt x="1" y="3"/>
                  </a:lnTo>
                  <a:lnTo>
                    <a:pt x="1" y="3"/>
                  </a:lnTo>
                  <a:lnTo>
                    <a:pt x="1" y="2"/>
                  </a:lnTo>
                  <a:lnTo>
                    <a:pt x="2" y="2"/>
                  </a:lnTo>
                  <a:lnTo>
                    <a:pt x="3" y="1"/>
                  </a:lnTo>
                  <a:lnTo>
                    <a:pt x="3" y="1"/>
                  </a:lnTo>
                  <a:lnTo>
                    <a:pt x="4" y="1"/>
                  </a:lnTo>
                  <a:lnTo>
                    <a:pt x="5" y="1"/>
                  </a:lnTo>
                  <a:lnTo>
                    <a:pt x="5" y="1"/>
                  </a:lnTo>
                  <a:lnTo>
                    <a:pt x="6" y="2"/>
                  </a:lnTo>
                  <a:lnTo>
                    <a:pt x="6" y="1"/>
                  </a:lnTo>
                  <a:lnTo>
                    <a:pt x="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4" name="Freeform 198"/>
            <p:cNvSpPr>
              <a:spLocks/>
            </p:cNvSpPr>
            <p:nvPr/>
          </p:nvSpPr>
          <p:spPr bwMode="auto">
            <a:xfrm>
              <a:off x="1412" y="2461"/>
              <a:ext cx="6" cy="8"/>
            </a:xfrm>
            <a:custGeom>
              <a:avLst/>
              <a:gdLst>
                <a:gd name="T0" fmla="*/ 3 w 6"/>
                <a:gd name="T1" fmla="*/ 2 h 8"/>
                <a:gd name="T2" fmla="*/ 3 w 6"/>
                <a:gd name="T3" fmla="*/ 2 h 8"/>
                <a:gd name="T4" fmla="*/ 3 w 6"/>
                <a:gd name="T5" fmla="*/ 1 h 8"/>
                <a:gd name="T6" fmla="*/ 3 w 6"/>
                <a:gd name="T7" fmla="*/ 1 h 8"/>
                <a:gd name="T8" fmla="*/ 3 w 6"/>
                <a:gd name="T9" fmla="*/ 1 h 8"/>
                <a:gd name="T10" fmla="*/ 4 w 6"/>
                <a:gd name="T11" fmla="*/ 1 h 8"/>
                <a:gd name="T12" fmla="*/ 4 w 6"/>
                <a:gd name="T13" fmla="*/ 1 h 8"/>
                <a:gd name="T14" fmla="*/ 4 w 6"/>
                <a:gd name="T15" fmla="*/ 1 h 8"/>
                <a:gd name="T16" fmla="*/ 5 w 6"/>
                <a:gd name="T17" fmla="*/ 1 h 8"/>
                <a:gd name="T18" fmla="*/ 5 w 6"/>
                <a:gd name="T19" fmla="*/ 2 h 8"/>
                <a:gd name="T20" fmla="*/ 5 w 6"/>
                <a:gd name="T21" fmla="*/ 2 h 8"/>
                <a:gd name="T22" fmla="*/ 5 w 6"/>
                <a:gd name="T23" fmla="*/ 2 h 8"/>
                <a:gd name="T24" fmla="*/ 5 w 6"/>
                <a:gd name="T25" fmla="*/ 0 h 8"/>
                <a:gd name="T26" fmla="*/ 0 w 6"/>
                <a:gd name="T27" fmla="*/ 0 h 8"/>
                <a:gd name="T28" fmla="*/ 0 w 6"/>
                <a:gd name="T29" fmla="*/ 2 h 8"/>
                <a:gd name="T30" fmla="*/ 0 w 6"/>
                <a:gd name="T31" fmla="*/ 2 h 8"/>
                <a:gd name="T32" fmla="*/ 0 w 6"/>
                <a:gd name="T33" fmla="*/ 2 h 8"/>
                <a:gd name="T34" fmla="*/ 0 w 6"/>
                <a:gd name="T35" fmla="*/ 1 h 8"/>
                <a:gd name="T36" fmla="*/ 1 w 6"/>
                <a:gd name="T37" fmla="*/ 1 h 8"/>
                <a:gd name="T38" fmla="*/ 1 w 6"/>
                <a:gd name="T39" fmla="*/ 1 h 8"/>
                <a:gd name="T40" fmla="*/ 1 w 6"/>
                <a:gd name="T41" fmla="*/ 1 h 8"/>
                <a:gd name="T42" fmla="*/ 2 w 6"/>
                <a:gd name="T43" fmla="*/ 1 h 8"/>
                <a:gd name="T44" fmla="*/ 2 w 6"/>
                <a:gd name="T45" fmla="*/ 1 h 8"/>
                <a:gd name="T46" fmla="*/ 2 w 6"/>
                <a:gd name="T47" fmla="*/ 1 h 8"/>
                <a:gd name="T48" fmla="*/ 2 w 6"/>
                <a:gd name="T49" fmla="*/ 2 h 8"/>
                <a:gd name="T50" fmla="*/ 2 w 6"/>
                <a:gd name="T51" fmla="*/ 2 h 8"/>
                <a:gd name="T52" fmla="*/ 2 w 6"/>
                <a:gd name="T53" fmla="*/ 5 h 8"/>
                <a:gd name="T54" fmla="*/ 2 w 6"/>
                <a:gd name="T55" fmla="*/ 6 h 8"/>
                <a:gd name="T56" fmla="*/ 2 w 6"/>
                <a:gd name="T57" fmla="*/ 6 h 8"/>
                <a:gd name="T58" fmla="*/ 1 w 6"/>
                <a:gd name="T59" fmla="*/ 6 h 8"/>
                <a:gd name="T60" fmla="*/ 1 w 6"/>
                <a:gd name="T61" fmla="*/ 7 h 8"/>
                <a:gd name="T62" fmla="*/ 4 w 6"/>
                <a:gd name="T63" fmla="*/ 7 h 8"/>
                <a:gd name="T64" fmla="*/ 4 w 6"/>
                <a:gd name="T65" fmla="*/ 6 h 8"/>
                <a:gd name="T66" fmla="*/ 3 w 6"/>
                <a:gd name="T67" fmla="*/ 6 h 8"/>
                <a:gd name="T68" fmla="*/ 3 w 6"/>
                <a:gd name="T69" fmla="*/ 6 h 8"/>
                <a:gd name="T70" fmla="*/ 3 w 6"/>
                <a:gd name="T71" fmla="*/ 5 h 8"/>
                <a:gd name="T72" fmla="*/ 3 w 6"/>
                <a:gd name="T7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 h="8">
                  <a:moveTo>
                    <a:pt x="3" y="2"/>
                  </a:moveTo>
                  <a:lnTo>
                    <a:pt x="3" y="2"/>
                  </a:lnTo>
                  <a:lnTo>
                    <a:pt x="3" y="1"/>
                  </a:lnTo>
                  <a:lnTo>
                    <a:pt x="3" y="1"/>
                  </a:lnTo>
                  <a:lnTo>
                    <a:pt x="3" y="1"/>
                  </a:lnTo>
                  <a:lnTo>
                    <a:pt x="4" y="1"/>
                  </a:lnTo>
                  <a:lnTo>
                    <a:pt x="4" y="1"/>
                  </a:lnTo>
                  <a:lnTo>
                    <a:pt x="4" y="1"/>
                  </a:lnTo>
                  <a:lnTo>
                    <a:pt x="5" y="1"/>
                  </a:lnTo>
                  <a:lnTo>
                    <a:pt x="5" y="2"/>
                  </a:lnTo>
                  <a:lnTo>
                    <a:pt x="5" y="2"/>
                  </a:lnTo>
                  <a:lnTo>
                    <a:pt x="5" y="2"/>
                  </a:lnTo>
                  <a:lnTo>
                    <a:pt x="5" y="0"/>
                  </a:lnTo>
                  <a:lnTo>
                    <a:pt x="0" y="0"/>
                  </a:lnTo>
                  <a:lnTo>
                    <a:pt x="0" y="2"/>
                  </a:lnTo>
                  <a:lnTo>
                    <a:pt x="0" y="2"/>
                  </a:lnTo>
                  <a:lnTo>
                    <a:pt x="0" y="2"/>
                  </a:lnTo>
                  <a:lnTo>
                    <a:pt x="0" y="1"/>
                  </a:lnTo>
                  <a:lnTo>
                    <a:pt x="1" y="1"/>
                  </a:lnTo>
                  <a:lnTo>
                    <a:pt x="1" y="1"/>
                  </a:lnTo>
                  <a:lnTo>
                    <a:pt x="1" y="1"/>
                  </a:lnTo>
                  <a:lnTo>
                    <a:pt x="2" y="1"/>
                  </a:lnTo>
                  <a:lnTo>
                    <a:pt x="2" y="1"/>
                  </a:lnTo>
                  <a:lnTo>
                    <a:pt x="2" y="1"/>
                  </a:lnTo>
                  <a:lnTo>
                    <a:pt x="2" y="2"/>
                  </a:lnTo>
                  <a:lnTo>
                    <a:pt x="2" y="2"/>
                  </a:lnTo>
                  <a:lnTo>
                    <a:pt x="2" y="5"/>
                  </a:lnTo>
                  <a:lnTo>
                    <a:pt x="2" y="6"/>
                  </a:lnTo>
                  <a:lnTo>
                    <a:pt x="2" y="6"/>
                  </a:lnTo>
                  <a:lnTo>
                    <a:pt x="1" y="6"/>
                  </a:lnTo>
                  <a:lnTo>
                    <a:pt x="1" y="7"/>
                  </a:lnTo>
                  <a:lnTo>
                    <a:pt x="4" y="7"/>
                  </a:lnTo>
                  <a:lnTo>
                    <a:pt x="4" y="6"/>
                  </a:lnTo>
                  <a:lnTo>
                    <a:pt x="3" y="6"/>
                  </a:lnTo>
                  <a:lnTo>
                    <a:pt x="3" y="6"/>
                  </a:lnTo>
                  <a:lnTo>
                    <a:pt x="3" y="5"/>
                  </a:lnTo>
                  <a:lnTo>
                    <a:pt x="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5" name="Freeform 199"/>
            <p:cNvSpPr>
              <a:spLocks/>
            </p:cNvSpPr>
            <p:nvPr/>
          </p:nvSpPr>
          <p:spPr bwMode="auto">
            <a:xfrm>
              <a:off x="1404" y="2523"/>
              <a:ext cx="12" cy="15"/>
            </a:xfrm>
            <a:custGeom>
              <a:avLst/>
              <a:gdLst>
                <a:gd name="T0" fmla="*/ 2 w 12"/>
                <a:gd name="T1" fmla="*/ 14 h 15"/>
                <a:gd name="T2" fmla="*/ 8 w 12"/>
                <a:gd name="T3" fmla="*/ 6 h 15"/>
                <a:gd name="T4" fmla="*/ 8 w 12"/>
                <a:gd name="T5" fmla="*/ 6 h 15"/>
                <a:gd name="T6" fmla="*/ 8 w 12"/>
                <a:gd name="T7" fmla="*/ 5 h 15"/>
                <a:gd name="T8" fmla="*/ 9 w 12"/>
                <a:gd name="T9" fmla="*/ 5 h 15"/>
                <a:gd name="T10" fmla="*/ 10 w 12"/>
                <a:gd name="T11" fmla="*/ 5 h 15"/>
                <a:gd name="T12" fmla="*/ 10 w 12"/>
                <a:gd name="T13" fmla="*/ 4 h 15"/>
                <a:gd name="T14" fmla="*/ 10 w 12"/>
                <a:gd name="T15" fmla="*/ 4 h 15"/>
                <a:gd name="T16" fmla="*/ 11 w 12"/>
                <a:gd name="T17" fmla="*/ 5 h 15"/>
                <a:gd name="T18" fmla="*/ 11 w 12"/>
                <a:gd name="T19" fmla="*/ 4 h 15"/>
                <a:gd name="T20" fmla="*/ 7 w 12"/>
                <a:gd name="T21" fmla="*/ 3 h 15"/>
                <a:gd name="T22" fmla="*/ 7 w 12"/>
                <a:gd name="T23" fmla="*/ 4 h 15"/>
                <a:gd name="T24" fmla="*/ 8 w 12"/>
                <a:gd name="T25" fmla="*/ 4 h 15"/>
                <a:gd name="T26" fmla="*/ 8 w 12"/>
                <a:gd name="T27" fmla="*/ 4 h 15"/>
                <a:gd name="T28" fmla="*/ 8 w 12"/>
                <a:gd name="T29" fmla="*/ 5 h 15"/>
                <a:gd name="T30" fmla="*/ 7 w 12"/>
                <a:gd name="T31" fmla="*/ 6 h 15"/>
                <a:gd name="T32" fmla="*/ 6 w 12"/>
                <a:gd name="T33" fmla="*/ 6 h 15"/>
                <a:gd name="T34" fmla="*/ 3 w 12"/>
                <a:gd name="T35" fmla="*/ 11 h 15"/>
                <a:gd name="T36" fmla="*/ 3 w 12"/>
                <a:gd name="T37" fmla="*/ 4 h 15"/>
                <a:gd name="T38" fmla="*/ 3 w 12"/>
                <a:gd name="T39" fmla="*/ 4 h 15"/>
                <a:gd name="T40" fmla="*/ 3 w 12"/>
                <a:gd name="T41" fmla="*/ 3 h 15"/>
                <a:gd name="T42" fmla="*/ 3 w 12"/>
                <a:gd name="T43" fmla="*/ 2 h 15"/>
                <a:gd name="T44" fmla="*/ 4 w 12"/>
                <a:gd name="T45" fmla="*/ 2 h 15"/>
                <a:gd name="T46" fmla="*/ 5 w 12"/>
                <a:gd name="T47" fmla="*/ 2 h 15"/>
                <a:gd name="T48" fmla="*/ 5 w 12"/>
                <a:gd name="T49" fmla="*/ 1 h 15"/>
                <a:gd name="T50" fmla="*/ 0 w 12"/>
                <a:gd name="T51" fmla="*/ 0 h 15"/>
                <a:gd name="T52" fmla="*/ 0 w 12"/>
                <a:gd name="T53" fmla="*/ 1 h 15"/>
                <a:gd name="T54" fmla="*/ 1 w 12"/>
                <a:gd name="T55" fmla="*/ 1 h 15"/>
                <a:gd name="T56" fmla="*/ 1 w 12"/>
                <a:gd name="T57" fmla="*/ 1 h 15"/>
                <a:gd name="T58" fmla="*/ 1 w 12"/>
                <a:gd name="T59" fmla="*/ 14 h 15"/>
                <a:gd name="T60" fmla="*/ 2 w 12"/>
                <a:gd name="T61"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2" y="14"/>
                  </a:moveTo>
                  <a:lnTo>
                    <a:pt x="8" y="6"/>
                  </a:lnTo>
                  <a:lnTo>
                    <a:pt x="8" y="6"/>
                  </a:lnTo>
                  <a:lnTo>
                    <a:pt x="8" y="5"/>
                  </a:lnTo>
                  <a:lnTo>
                    <a:pt x="9" y="5"/>
                  </a:lnTo>
                  <a:lnTo>
                    <a:pt x="10" y="5"/>
                  </a:lnTo>
                  <a:lnTo>
                    <a:pt x="10" y="4"/>
                  </a:lnTo>
                  <a:lnTo>
                    <a:pt x="10" y="4"/>
                  </a:lnTo>
                  <a:lnTo>
                    <a:pt x="11" y="5"/>
                  </a:lnTo>
                  <a:lnTo>
                    <a:pt x="11" y="4"/>
                  </a:lnTo>
                  <a:lnTo>
                    <a:pt x="7" y="3"/>
                  </a:lnTo>
                  <a:lnTo>
                    <a:pt x="7" y="4"/>
                  </a:lnTo>
                  <a:lnTo>
                    <a:pt x="8" y="4"/>
                  </a:lnTo>
                  <a:lnTo>
                    <a:pt x="8" y="4"/>
                  </a:lnTo>
                  <a:lnTo>
                    <a:pt x="8" y="5"/>
                  </a:lnTo>
                  <a:lnTo>
                    <a:pt x="7" y="6"/>
                  </a:lnTo>
                  <a:lnTo>
                    <a:pt x="6" y="6"/>
                  </a:lnTo>
                  <a:lnTo>
                    <a:pt x="3" y="11"/>
                  </a:lnTo>
                  <a:lnTo>
                    <a:pt x="3" y="4"/>
                  </a:lnTo>
                  <a:lnTo>
                    <a:pt x="3" y="4"/>
                  </a:lnTo>
                  <a:lnTo>
                    <a:pt x="3" y="3"/>
                  </a:lnTo>
                  <a:lnTo>
                    <a:pt x="3" y="2"/>
                  </a:lnTo>
                  <a:lnTo>
                    <a:pt x="4" y="2"/>
                  </a:lnTo>
                  <a:lnTo>
                    <a:pt x="5" y="2"/>
                  </a:lnTo>
                  <a:lnTo>
                    <a:pt x="5" y="1"/>
                  </a:lnTo>
                  <a:lnTo>
                    <a:pt x="0" y="0"/>
                  </a:lnTo>
                  <a:lnTo>
                    <a:pt x="0" y="1"/>
                  </a:lnTo>
                  <a:lnTo>
                    <a:pt x="1" y="1"/>
                  </a:lnTo>
                  <a:lnTo>
                    <a:pt x="1" y="1"/>
                  </a:lnTo>
                  <a:lnTo>
                    <a:pt x="1" y="14"/>
                  </a:lnTo>
                  <a:lnTo>
                    <a:pt x="2"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6" name="Freeform 200"/>
            <p:cNvSpPr>
              <a:spLocks/>
            </p:cNvSpPr>
            <p:nvPr/>
          </p:nvSpPr>
          <p:spPr bwMode="auto">
            <a:xfrm>
              <a:off x="1361" y="2461"/>
              <a:ext cx="5" cy="8"/>
            </a:xfrm>
            <a:custGeom>
              <a:avLst/>
              <a:gdLst>
                <a:gd name="T0" fmla="*/ 4 w 5"/>
                <a:gd name="T1" fmla="*/ 4 h 8"/>
                <a:gd name="T2" fmla="*/ 4 w 5"/>
                <a:gd name="T3" fmla="*/ 3 h 8"/>
                <a:gd name="T4" fmla="*/ 4 w 5"/>
                <a:gd name="T5" fmla="*/ 3 h 8"/>
                <a:gd name="T6" fmla="*/ 4 w 5"/>
                <a:gd name="T7" fmla="*/ 2 h 8"/>
                <a:gd name="T8" fmla="*/ 4 w 5"/>
                <a:gd name="T9" fmla="*/ 2 h 8"/>
                <a:gd name="T10" fmla="*/ 4 w 5"/>
                <a:gd name="T11" fmla="*/ 2 h 8"/>
                <a:gd name="T12" fmla="*/ 4 w 5"/>
                <a:gd name="T13" fmla="*/ 1 h 8"/>
                <a:gd name="T14" fmla="*/ 3 w 5"/>
                <a:gd name="T15" fmla="*/ 1 h 8"/>
                <a:gd name="T16" fmla="*/ 3 w 5"/>
                <a:gd name="T17" fmla="*/ 0 h 8"/>
                <a:gd name="T18" fmla="*/ 2 w 5"/>
                <a:gd name="T19" fmla="*/ 0 h 8"/>
                <a:gd name="T20" fmla="*/ 2 w 5"/>
                <a:gd name="T21" fmla="*/ 0 h 8"/>
                <a:gd name="T22" fmla="*/ 2 w 5"/>
                <a:gd name="T23" fmla="*/ 0 h 8"/>
                <a:gd name="T24" fmla="*/ 1 w 5"/>
                <a:gd name="T25" fmla="*/ 1 h 8"/>
                <a:gd name="T26" fmla="*/ 1 w 5"/>
                <a:gd name="T27" fmla="*/ 1 h 8"/>
                <a:gd name="T28" fmla="*/ 1 w 5"/>
                <a:gd name="T29" fmla="*/ 1 h 8"/>
                <a:gd name="T30" fmla="*/ 0 w 5"/>
                <a:gd name="T31" fmla="*/ 1 h 8"/>
                <a:gd name="T32" fmla="*/ 0 w 5"/>
                <a:gd name="T33" fmla="*/ 2 h 8"/>
                <a:gd name="T34" fmla="*/ 0 w 5"/>
                <a:gd name="T35" fmla="*/ 2 h 8"/>
                <a:gd name="T36" fmla="*/ 0 w 5"/>
                <a:gd name="T37" fmla="*/ 2 h 8"/>
                <a:gd name="T38" fmla="*/ 0 w 5"/>
                <a:gd name="T39" fmla="*/ 3 h 8"/>
                <a:gd name="T40" fmla="*/ 0 w 5"/>
                <a:gd name="T41" fmla="*/ 3 h 8"/>
                <a:gd name="T42" fmla="*/ 0 w 5"/>
                <a:gd name="T43" fmla="*/ 4 h 8"/>
                <a:gd name="T44" fmla="*/ 0 w 5"/>
                <a:gd name="T45" fmla="*/ 4 h 8"/>
                <a:gd name="T46" fmla="*/ 0 w 5"/>
                <a:gd name="T47" fmla="*/ 5 h 8"/>
                <a:gd name="T48" fmla="*/ 0 w 5"/>
                <a:gd name="T49" fmla="*/ 5 h 8"/>
                <a:gd name="T50" fmla="*/ 0 w 5"/>
                <a:gd name="T51" fmla="*/ 5 h 8"/>
                <a:gd name="T52" fmla="*/ 0 w 5"/>
                <a:gd name="T53" fmla="*/ 6 h 8"/>
                <a:gd name="T54" fmla="*/ 1 w 5"/>
                <a:gd name="T55" fmla="*/ 6 h 8"/>
                <a:gd name="T56" fmla="*/ 1 w 5"/>
                <a:gd name="T57" fmla="*/ 6 h 8"/>
                <a:gd name="T58" fmla="*/ 1 w 5"/>
                <a:gd name="T59" fmla="*/ 6 h 8"/>
                <a:gd name="T60" fmla="*/ 2 w 5"/>
                <a:gd name="T61" fmla="*/ 6 h 8"/>
                <a:gd name="T62" fmla="*/ 2 w 5"/>
                <a:gd name="T63" fmla="*/ 7 h 8"/>
                <a:gd name="T64" fmla="*/ 2 w 5"/>
                <a:gd name="T65" fmla="*/ 7 h 8"/>
                <a:gd name="T66" fmla="*/ 3 w 5"/>
                <a:gd name="T67" fmla="*/ 6 h 8"/>
                <a:gd name="T68" fmla="*/ 3 w 5"/>
                <a:gd name="T69" fmla="*/ 6 h 8"/>
                <a:gd name="T70" fmla="*/ 3 w 5"/>
                <a:gd name="T71" fmla="*/ 6 h 8"/>
                <a:gd name="T72" fmla="*/ 4 w 5"/>
                <a:gd name="T73" fmla="*/ 6 h 8"/>
                <a:gd name="T74" fmla="*/ 4 w 5"/>
                <a:gd name="T75" fmla="*/ 5 h 8"/>
                <a:gd name="T76" fmla="*/ 4 w 5"/>
                <a:gd name="T77" fmla="*/ 5 h 8"/>
                <a:gd name="T78" fmla="*/ 4 w 5"/>
                <a:gd name="T79" fmla="*/ 5 h 8"/>
                <a:gd name="T80" fmla="*/ 4 w 5"/>
                <a:gd name="T81" fmla="*/ 4 h 8"/>
                <a:gd name="T82" fmla="*/ 4 w 5"/>
                <a:gd name="T8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 h="8">
                  <a:moveTo>
                    <a:pt x="4" y="4"/>
                  </a:moveTo>
                  <a:lnTo>
                    <a:pt x="4" y="3"/>
                  </a:lnTo>
                  <a:lnTo>
                    <a:pt x="4" y="3"/>
                  </a:lnTo>
                  <a:lnTo>
                    <a:pt x="4" y="2"/>
                  </a:lnTo>
                  <a:lnTo>
                    <a:pt x="4" y="2"/>
                  </a:lnTo>
                  <a:lnTo>
                    <a:pt x="4" y="2"/>
                  </a:lnTo>
                  <a:lnTo>
                    <a:pt x="4" y="1"/>
                  </a:lnTo>
                  <a:lnTo>
                    <a:pt x="3" y="1"/>
                  </a:lnTo>
                  <a:lnTo>
                    <a:pt x="3" y="0"/>
                  </a:lnTo>
                  <a:lnTo>
                    <a:pt x="2" y="0"/>
                  </a:lnTo>
                  <a:lnTo>
                    <a:pt x="2" y="0"/>
                  </a:lnTo>
                  <a:lnTo>
                    <a:pt x="2" y="0"/>
                  </a:lnTo>
                  <a:lnTo>
                    <a:pt x="1" y="1"/>
                  </a:lnTo>
                  <a:lnTo>
                    <a:pt x="1" y="1"/>
                  </a:lnTo>
                  <a:lnTo>
                    <a:pt x="1" y="1"/>
                  </a:lnTo>
                  <a:lnTo>
                    <a:pt x="0" y="1"/>
                  </a:lnTo>
                  <a:lnTo>
                    <a:pt x="0" y="2"/>
                  </a:lnTo>
                  <a:lnTo>
                    <a:pt x="0" y="2"/>
                  </a:lnTo>
                  <a:lnTo>
                    <a:pt x="0" y="2"/>
                  </a:lnTo>
                  <a:lnTo>
                    <a:pt x="0" y="3"/>
                  </a:lnTo>
                  <a:lnTo>
                    <a:pt x="0" y="3"/>
                  </a:lnTo>
                  <a:lnTo>
                    <a:pt x="0" y="4"/>
                  </a:lnTo>
                  <a:lnTo>
                    <a:pt x="0" y="4"/>
                  </a:lnTo>
                  <a:lnTo>
                    <a:pt x="0" y="5"/>
                  </a:lnTo>
                  <a:lnTo>
                    <a:pt x="0" y="5"/>
                  </a:lnTo>
                  <a:lnTo>
                    <a:pt x="0" y="5"/>
                  </a:lnTo>
                  <a:lnTo>
                    <a:pt x="0" y="6"/>
                  </a:lnTo>
                  <a:lnTo>
                    <a:pt x="1" y="6"/>
                  </a:lnTo>
                  <a:lnTo>
                    <a:pt x="1" y="6"/>
                  </a:lnTo>
                  <a:lnTo>
                    <a:pt x="1" y="6"/>
                  </a:lnTo>
                  <a:lnTo>
                    <a:pt x="2" y="6"/>
                  </a:lnTo>
                  <a:lnTo>
                    <a:pt x="2" y="7"/>
                  </a:lnTo>
                  <a:lnTo>
                    <a:pt x="2" y="7"/>
                  </a:lnTo>
                  <a:lnTo>
                    <a:pt x="3" y="6"/>
                  </a:lnTo>
                  <a:lnTo>
                    <a:pt x="3" y="6"/>
                  </a:lnTo>
                  <a:lnTo>
                    <a:pt x="3" y="6"/>
                  </a:lnTo>
                  <a:lnTo>
                    <a:pt x="4" y="6"/>
                  </a:lnTo>
                  <a:lnTo>
                    <a:pt x="4" y="5"/>
                  </a:lnTo>
                  <a:lnTo>
                    <a:pt x="4" y="5"/>
                  </a:lnTo>
                  <a:lnTo>
                    <a:pt x="4" y="5"/>
                  </a:lnTo>
                  <a:lnTo>
                    <a:pt x="4" y="4"/>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7" name="Freeform 201"/>
            <p:cNvSpPr>
              <a:spLocks/>
            </p:cNvSpPr>
            <p:nvPr/>
          </p:nvSpPr>
          <p:spPr bwMode="auto">
            <a:xfrm>
              <a:off x="1363" y="2462"/>
              <a:ext cx="2" cy="6"/>
            </a:xfrm>
            <a:custGeom>
              <a:avLst/>
              <a:gdLst>
                <a:gd name="T0" fmla="*/ 0 w 2"/>
                <a:gd name="T1" fmla="*/ 0 h 6"/>
                <a:gd name="T2" fmla="*/ 1 w 2"/>
                <a:gd name="T3" fmla="*/ 0 h 6"/>
                <a:gd name="T4" fmla="*/ 1 w 2"/>
                <a:gd name="T5" fmla="*/ 0 h 6"/>
                <a:gd name="T6" fmla="*/ 1 w 2"/>
                <a:gd name="T7" fmla="*/ 0 h 6"/>
                <a:gd name="T8" fmla="*/ 1 w 2"/>
                <a:gd name="T9" fmla="*/ 0 h 6"/>
                <a:gd name="T10" fmla="*/ 1 w 2"/>
                <a:gd name="T11" fmla="*/ 1 h 6"/>
                <a:gd name="T12" fmla="*/ 1 w 2"/>
                <a:gd name="T13" fmla="*/ 1 h 6"/>
                <a:gd name="T14" fmla="*/ 1 w 2"/>
                <a:gd name="T15" fmla="*/ 2 h 6"/>
                <a:gd name="T16" fmla="*/ 1 w 2"/>
                <a:gd name="T17" fmla="*/ 2 h 6"/>
                <a:gd name="T18" fmla="*/ 1 w 2"/>
                <a:gd name="T19" fmla="*/ 3 h 6"/>
                <a:gd name="T20" fmla="*/ 1 w 2"/>
                <a:gd name="T21" fmla="*/ 3 h 6"/>
                <a:gd name="T22" fmla="*/ 1 w 2"/>
                <a:gd name="T23" fmla="*/ 4 h 6"/>
                <a:gd name="T24" fmla="*/ 1 w 2"/>
                <a:gd name="T25" fmla="*/ 4 h 6"/>
                <a:gd name="T26" fmla="*/ 1 w 2"/>
                <a:gd name="T27" fmla="*/ 4 h 6"/>
                <a:gd name="T28" fmla="*/ 1 w 2"/>
                <a:gd name="T29" fmla="*/ 5 h 6"/>
                <a:gd name="T30" fmla="*/ 1 w 2"/>
                <a:gd name="T31" fmla="*/ 5 h 6"/>
                <a:gd name="T32" fmla="*/ 1 w 2"/>
                <a:gd name="T33" fmla="*/ 5 h 6"/>
                <a:gd name="T34" fmla="*/ 0 w 2"/>
                <a:gd name="T35" fmla="*/ 5 h 6"/>
                <a:gd name="T36" fmla="*/ 0 w 2"/>
                <a:gd name="T37" fmla="*/ 5 h 6"/>
                <a:gd name="T38" fmla="*/ 0 w 2"/>
                <a:gd name="T39" fmla="*/ 5 h 6"/>
                <a:gd name="T40" fmla="*/ 0 w 2"/>
                <a:gd name="T41" fmla="*/ 5 h 6"/>
                <a:gd name="T42" fmla="*/ 0 w 2"/>
                <a:gd name="T43" fmla="*/ 4 h 6"/>
                <a:gd name="T44" fmla="*/ 0 w 2"/>
                <a:gd name="T45" fmla="*/ 4 h 6"/>
                <a:gd name="T46" fmla="*/ 0 w 2"/>
                <a:gd name="T47" fmla="*/ 4 h 6"/>
                <a:gd name="T48" fmla="*/ 0 w 2"/>
                <a:gd name="T49" fmla="*/ 3 h 6"/>
                <a:gd name="T50" fmla="*/ 0 w 2"/>
                <a:gd name="T51" fmla="*/ 3 h 6"/>
                <a:gd name="T52" fmla="*/ 0 w 2"/>
                <a:gd name="T53" fmla="*/ 2 h 6"/>
                <a:gd name="T54" fmla="*/ 0 w 2"/>
                <a:gd name="T55" fmla="*/ 2 h 6"/>
                <a:gd name="T56" fmla="*/ 0 w 2"/>
                <a:gd name="T57" fmla="*/ 1 h 6"/>
                <a:gd name="T58" fmla="*/ 0 w 2"/>
                <a:gd name="T59" fmla="*/ 1 h 6"/>
                <a:gd name="T60" fmla="*/ 0 w 2"/>
                <a:gd name="T61" fmla="*/ 0 h 6"/>
                <a:gd name="T62" fmla="*/ 0 w 2"/>
                <a:gd name="T63" fmla="*/ 0 h 6"/>
                <a:gd name="T64" fmla="*/ 0 w 2"/>
                <a:gd name="T65" fmla="*/ 0 h 6"/>
                <a:gd name="T66" fmla="*/ 0 w 2"/>
                <a:gd name="T6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 h="6">
                  <a:moveTo>
                    <a:pt x="0" y="0"/>
                  </a:moveTo>
                  <a:lnTo>
                    <a:pt x="1" y="0"/>
                  </a:lnTo>
                  <a:lnTo>
                    <a:pt x="1" y="0"/>
                  </a:lnTo>
                  <a:lnTo>
                    <a:pt x="1" y="0"/>
                  </a:lnTo>
                  <a:lnTo>
                    <a:pt x="1" y="0"/>
                  </a:lnTo>
                  <a:lnTo>
                    <a:pt x="1" y="1"/>
                  </a:lnTo>
                  <a:lnTo>
                    <a:pt x="1" y="1"/>
                  </a:lnTo>
                  <a:lnTo>
                    <a:pt x="1" y="2"/>
                  </a:lnTo>
                  <a:lnTo>
                    <a:pt x="1" y="2"/>
                  </a:lnTo>
                  <a:lnTo>
                    <a:pt x="1" y="3"/>
                  </a:lnTo>
                  <a:lnTo>
                    <a:pt x="1" y="3"/>
                  </a:lnTo>
                  <a:lnTo>
                    <a:pt x="1" y="4"/>
                  </a:lnTo>
                  <a:lnTo>
                    <a:pt x="1" y="4"/>
                  </a:lnTo>
                  <a:lnTo>
                    <a:pt x="1" y="4"/>
                  </a:lnTo>
                  <a:lnTo>
                    <a:pt x="1" y="5"/>
                  </a:lnTo>
                  <a:lnTo>
                    <a:pt x="1" y="5"/>
                  </a:lnTo>
                  <a:lnTo>
                    <a:pt x="1" y="5"/>
                  </a:lnTo>
                  <a:lnTo>
                    <a:pt x="0" y="5"/>
                  </a:lnTo>
                  <a:lnTo>
                    <a:pt x="0" y="5"/>
                  </a:lnTo>
                  <a:lnTo>
                    <a:pt x="0" y="5"/>
                  </a:lnTo>
                  <a:lnTo>
                    <a:pt x="0" y="5"/>
                  </a:lnTo>
                  <a:lnTo>
                    <a:pt x="0" y="4"/>
                  </a:lnTo>
                  <a:lnTo>
                    <a:pt x="0" y="4"/>
                  </a:lnTo>
                  <a:lnTo>
                    <a:pt x="0" y="4"/>
                  </a:lnTo>
                  <a:lnTo>
                    <a:pt x="0" y="3"/>
                  </a:lnTo>
                  <a:lnTo>
                    <a:pt x="0" y="3"/>
                  </a:lnTo>
                  <a:lnTo>
                    <a:pt x="0" y="2"/>
                  </a:lnTo>
                  <a:lnTo>
                    <a:pt x="0" y="2"/>
                  </a:lnTo>
                  <a:lnTo>
                    <a:pt x="0" y="1"/>
                  </a:lnTo>
                  <a:lnTo>
                    <a:pt x="0" y="1"/>
                  </a:lnTo>
                  <a:lnTo>
                    <a:pt x="0" y="0"/>
                  </a:lnTo>
                  <a:lnTo>
                    <a:pt x="0" y="0"/>
                  </a:lnTo>
                  <a:lnTo>
                    <a:pt x="0" y="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8" name="Freeform 202"/>
            <p:cNvSpPr>
              <a:spLocks/>
            </p:cNvSpPr>
            <p:nvPr/>
          </p:nvSpPr>
          <p:spPr bwMode="auto">
            <a:xfrm>
              <a:off x="1464" y="2461"/>
              <a:ext cx="4" cy="8"/>
            </a:xfrm>
            <a:custGeom>
              <a:avLst/>
              <a:gdLst>
                <a:gd name="T0" fmla="*/ 3 w 4"/>
                <a:gd name="T1" fmla="*/ 0 h 8"/>
                <a:gd name="T2" fmla="*/ 3 w 4"/>
                <a:gd name="T3" fmla="*/ 1 h 8"/>
                <a:gd name="T4" fmla="*/ 2 w 4"/>
                <a:gd name="T5" fmla="*/ 1 h 8"/>
                <a:gd name="T6" fmla="*/ 2 w 4"/>
                <a:gd name="T7" fmla="*/ 1 h 8"/>
                <a:gd name="T8" fmla="*/ 2 w 4"/>
                <a:gd name="T9" fmla="*/ 0 h 8"/>
                <a:gd name="T10" fmla="*/ 2 w 4"/>
                <a:gd name="T11" fmla="*/ 0 h 8"/>
                <a:gd name="T12" fmla="*/ 1 w 4"/>
                <a:gd name="T13" fmla="*/ 0 h 8"/>
                <a:gd name="T14" fmla="*/ 1 w 4"/>
                <a:gd name="T15" fmla="*/ 1 h 8"/>
                <a:gd name="T16" fmla="*/ 1 w 4"/>
                <a:gd name="T17" fmla="*/ 1 h 8"/>
                <a:gd name="T18" fmla="*/ 1 w 4"/>
                <a:gd name="T19" fmla="*/ 1 h 8"/>
                <a:gd name="T20" fmla="*/ 1 w 4"/>
                <a:gd name="T21" fmla="*/ 1 h 8"/>
                <a:gd name="T22" fmla="*/ 0 w 4"/>
                <a:gd name="T23" fmla="*/ 1 h 8"/>
                <a:gd name="T24" fmla="*/ 0 w 4"/>
                <a:gd name="T25" fmla="*/ 2 h 8"/>
                <a:gd name="T26" fmla="*/ 0 w 4"/>
                <a:gd name="T27" fmla="*/ 2 h 8"/>
                <a:gd name="T28" fmla="*/ 0 w 4"/>
                <a:gd name="T29" fmla="*/ 3 h 8"/>
                <a:gd name="T30" fmla="*/ 0 w 4"/>
                <a:gd name="T31" fmla="*/ 3 h 8"/>
                <a:gd name="T32" fmla="*/ 0 w 4"/>
                <a:gd name="T33" fmla="*/ 4 h 8"/>
                <a:gd name="T34" fmla="*/ 0 w 4"/>
                <a:gd name="T35" fmla="*/ 4 h 8"/>
                <a:gd name="T36" fmla="*/ 0 w 4"/>
                <a:gd name="T37" fmla="*/ 5 h 8"/>
                <a:gd name="T38" fmla="*/ 0 w 4"/>
                <a:gd name="T39" fmla="*/ 5 h 8"/>
                <a:gd name="T40" fmla="*/ 0 w 4"/>
                <a:gd name="T41" fmla="*/ 6 h 8"/>
                <a:gd name="T42" fmla="*/ 1 w 4"/>
                <a:gd name="T43" fmla="*/ 6 h 8"/>
                <a:gd name="T44" fmla="*/ 1 w 4"/>
                <a:gd name="T45" fmla="*/ 6 h 8"/>
                <a:gd name="T46" fmla="*/ 1 w 4"/>
                <a:gd name="T47" fmla="*/ 6 h 8"/>
                <a:gd name="T48" fmla="*/ 1 w 4"/>
                <a:gd name="T49" fmla="*/ 6 h 8"/>
                <a:gd name="T50" fmla="*/ 1 w 4"/>
                <a:gd name="T51" fmla="*/ 7 h 8"/>
                <a:gd name="T52" fmla="*/ 2 w 4"/>
                <a:gd name="T53" fmla="*/ 7 h 8"/>
                <a:gd name="T54" fmla="*/ 2 w 4"/>
                <a:gd name="T55" fmla="*/ 6 h 8"/>
                <a:gd name="T56" fmla="*/ 2 w 4"/>
                <a:gd name="T57" fmla="*/ 6 h 8"/>
                <a:gd name="T58" fmla="*/ 3 w 4"/>
                <a:gd name="T59" fmla="*/ 6 h 8"/>
                <a:gd name="T60" fmla="*/ 3 w 4"/>
                <a:gd name="T61" fmla="*/ 6 h 8"/>
                <a:gd name="T62" fmla="*/ 3 w 4"/>
                <a:gd name="T63" fmla="*/ 5 h 8"/>
                <a:gd name="T64" fmla="*/ 3 w 4"/>
                <a:gd name="T65" fmla="*/ 5 h 8"/>
                <a:gd name="T66" fmla="*/ 3 w 4"/>
                <a:gd name="T67" fmla="*/ 5 h 8"/>
                <a:gd name="T68" fmla="*/ 3 w 4"/>
                <a:gd name="T69" fmla="*/ 5 h 8"/>
                <a:gd name="T70" fmla="*/ 3 w 4"/>
                <a:gd name="T71" fmla="*/ 6 h 8"/>
                <a:gd name="T72" fmla="*/ 2 w 4"/>
                <a:gd name="T73" fmla="*/ 6 h 8"/>
                <a:gd name="T74" fmla="*/ 2 w 4"/>
                <a:gd name="T75" fmla="*/ 6 h 8"/>
                <a:gd name="T76" fmla="*/ 2 w 4"/>
                <a:gd name="T77" fmla="*/ 6 h 8"/>
                <a:gd name="T78" fmla="*/ 1 w 4"/>
                <a:gd name="T79" fmla="*/ 6 h 8"/>
                <a:gd name="T80" fmla="*/ 1 w 4"/>
                <a:gd name="T81" fmla="*/ 5 h 8"/>
                <a:gd name="T82" fmla="*/ 1 w 4"/>
                <a:gd name="T83" fmla="*/ 5 h 8"/>
                <a:gd name="T84" fmla="*/ 1 w 4"/>
                <a:gd name="T85" fmla="*/ 4 h 8"/>
                <a:gd name="T86" fmla="*/ 0 w 4"/>
                <a:gd name="T87" fmla="*/ 4 h 8"/>
                <a:gd name="T88" fmla="*/ 0 w 4"/>
                <a:gd name="T89" fmla="*/ 4 h 8"/>
                <a:gd name="T90" fmla="*/ 0 w 4"/>
                <a:gd name="T91" fmla="*/ 3 h 8"/>
                <a:gd name="T92" fmla="*/ 0 w 4"/>
                <a:gd name="T93" fmla="*/ 3 h 8"/>
                <a:gd name="T94" fmla="*/ 0 w 4"/>
                <a:gd name="T95" fmla="*/ 2 h 8"/>
                <a:gd name="T96" fmla="*/ 1 w 4"/>
                <a:gd name="T97" fmla="*/ 2 h 8"/>
                <a:gd name="T98" fmla="*/ 1 w 4"/>
                <a:gd name="T99" fmla="*/ 1 h 8"/>
                <a:gd name="T100" fmla="*/ 1 w 4"/>
                <a:gd name="T101" fmla="*/ 1 h 8"/>
                <a:gd name="T102" fmla="*/ 1 w 4"/>
                <a:gd name="T103" fmla="*/ 1 h 8"/>
                <a:gd name="T104" fmla="*/ 1 w 4"/>
                <a:gd name="T105" fmla="*/ 1 h 8"/>
                <a:gd name="T106" fmla="*/ 2 w 4"/>
                <a:gd name="T107" fmla="*/ 1 h 8"/>
                <a:gd name="T108" fmla="*/ 2 w 4"/>
                <a:gd name="T109" fmla="*/ 1 h 8"/>
                <a:gd name="T110" fmla="*/ 2 w 4"/>
                <a:gd name="T111" fmla="*/ 1 h 8"/>
                <a:gd name="T112" fmla="*/ 3 w 4"/>
                <a:gd name="T113" fmla="*/ 1 h 8"/>
                <a:gd name="T114" fmla="*/ 3 w 4"/>
                <a:gd name="T115" fmla="*/ 2 h 8"/>
                <a:gd name="T116" fmla="*/ 3 w 4"/>
                <a:gd name="T117" fmla="*/ 2 h 8"/>
                <a:gd name="T118" fmla="*/ 3 w 4"/>
                <a:gd name="T119" fmla="*/ 2 h 8"/>
                <a:gd name="T120" fmla="*/ 3 w 4"/>
                <a:gd name="T1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 h="8">
                  <a:moveTo>
                    <a:pt x="3" y="0"/>
                  </a:moveTo>
                  <a:lnTo>
                    <a:pt x="3" y="1"/>
                  </a:lnTo>
                  <a:lnTo>
                    <a:pt x="2" y="1"/>
                  </a:lnTo>
                  <a:lnTo>
                    <a:pt x="2" y="1"/>
                  </a:lnTo>
                  <a:lnTo>
                    <a:pt x="2" y="0"/>
                  </a:lnTo>
                  <a:lnTo>
                    <a:pt x="2" y="0"/>
                  </a:lnTo>
                  <a:lnTo>
                    <a:pt x="1" y="0"/>
                  </a:lnTo>
                  <a:lnTo>
                    <a:pt x="1" y="1"/>
                  </a:lnTo>
                  <a:lnTo>
                    <a:pt x="1" y="1"/>
                  </a:lnTo>
                  <a:lnTo>
                    <a:pt x="1" y="1"/>
                  </a:lnTo>
                  <a:lnTo>
                    <a:pt x="1" y="1"/>
                  </a:lnTo>
                  <a:lnTo>
                    <a:pt x="0" y="1"/>
                  </a:lnTo>
                  <a:lnTo>
                    <a:pt x="0" y="2"/>
                  </a:lnTo>
                  <a:lnTo>
                    <a:pt x="0" y="2"/>
                  </a:lnTo>
                  <a:lnTo>
                    <a:pt x="0" y="3"/>
                  </a:lnTo>
                  <a:lnTo>
                    <a:pt x="0" y="3"/>
                  </a:lnTo>
                  <a:lnTo>
                    <a:pt x="0" y="4"/>
                  </a:lnTo>
                  <a:lnTo>
                    <a:pt x="0" y="4"/>
                  </a:lnTo>
                  <a:lnTo>
                    <a:pt x="0" y="5"/>
                  </a:lnTo>
                  <a:lnTo>
                    <a:pt x="0" y="5"/>
                  </a:lnTo>
                  <a:lnTo>
                    <a:pt x="0" y="6"/>
                  </a:lnTo>
                  <a:lnTo>
                    <a:pt x="1" y="6"/>
                  </a:lnTo>
                  <a:lnTo>
                    <a:pt x="1" y="6"/>
                  </a:lnTo>
                  <a:lnTo>
                    <a:pt x="1" y="6"/>
                  </a:lnTo>
                  <a:lnTo>
                    <a:pt x="1" y="6"/>
                  </a:lnTo>
                  <a:lnTo>
                    <a:pt x="1" y="7"/>
                  </a:lnTo>
                  <a:lnTo>
                    <a:pt x="2" y="7"/>
                  </a:lnTo>
                  <a:lnTo>
                    <a:pt x="2" y="6"/>
                  </a:lnTo>
                  <a:lnTo>
                    <a:pt x="2" y="6"/>
                  </a:lnTo>
                  <a:lnTo>
                    <a:pt x="3" y="6"/>
                  </a:lnTo>
                  <a:lnTo>
                    <a:pt x="3" y="6"/>
                  </a:lnTo>
                  <a:lnTo>
                    <a:pt x="3" y="5"/>
                  </a:lnTo>
                  <a:lnTo>
                    <a:pt x="3" y="5"/>
                  </a:lnTo>
                  <a:lnTo>
                    <a:pt x="3" y="5"/>
                  </a:lnTo>
                  <a:lnTo>
                    <a:pt x="3" y="5"/>
                  </a:lnTo>
                  <a:lnTo>
                    <a:pt x="3" y="6"/>
                  </a:lnTo>
                  <a:lnTo>
                    <a:pt x="2" y="6"/>
                  </a:lnTo>
                  <a:lnTo>
                    <a:pt x="2" y="6"/>
                  </a:lnTo>
                  <a:lnTo>
                    <a:pt x="2" y="6"/>
                  </a:lnTo>
                  <a:lnTo>
                    <a:pt x="1" y="6"/>
                  </a:lnTo>
                  <a:lnTo>
                    <a:pt x="1" y="5"/>
                  </a:lnTo>
                  <a:lnTo>
                    <a:pt x="1" y="5"/>
                  </a:lnTo>
                  <a:lnTo>
                    <a:pt x="1" y="4"/>
                  </a:lnTo>
                  <a:lnTo>
                    <a:pt x="0" y="4"/>
                  </a:lnTo>
                  <a:lnTo>
                    <a:pt x="0" y="4"/>
                  </a:lnTo>
                  <a:lnTo>
                    <a:pt x="0" y="3"/>
                  </a:lnTo>
                  <a:lnTo>
                    <a:pt x="0" y="3"/>
                  </a:lnTo>
                  <a:lnTo>
                    <a:pt x="0" y="2"/>
                  </a:lnTo>
                  <a:lnTo>
                    <a:pt x="1" y="2"/>
                  </a:lnTo>
                  <a:lnTo>
                    <a:pt x="1" y="1"/>
                  </a:lnTo>
                  <a:lnTo>
                    <a:pt x="1" y="1"/>
                  </a:lnTo>
                  <a:lnTo>
                    <a:pt x="1" y="1"/>
                  </a:lnTo>
                  <a:lnTo>
                    <a:pt x="1" y="1"/>
                  </a:lnTo>
                  <a:lnTo>
                    <a:pt x="2" y="1"/>
                  </a:lnTo>
                  <a:lnTo>
                    <a:pt x="2" y="1"/>
                  </a:lnTo>
                  <a:lnTo>
                    <a:pt x="2" y="1"/>
                  </a:lnTo>
                  <a:lnTo>
                    <a:pt x="3" y="1"/>
                  </a:lnTo>
                  <a:lnTo>
                    <a:pt x="3" y="2"/>
                  </a:lnTo>
                  <a:lnTo>
                    <a:pt x="3" y="2"/>
                  </a:lnTo>
                  <a:lnTo>
                    <a:pt x="3" y="2"/>
                  </a:lnTo>
                  <a:lnTo>
                    <a:pt x="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59" name="Freeform 203"/>
            <p:cNvSpPr>
              <a:spLocks/>
            </p:cNvSpPr>
            <p:nvPr/>
          </p:nvSpPr>
          <p:spPr bwMode="auto">
            <a:xfrm>
              <a:off x="1489" y="2461"/>
              <a:ext cx="5" cy="7"/>
            </a:xfrm>
            <a:custGeom>
              <a:avLst/>
              <a:gdLst>
                <a:gd name="T0" fmla="*/ 3 w 5"/>
                <a:gd name="T1" fmla="*/ 2 h 7"/>
                <a:gd name="T2" fmla="*/ 3 w 5"/>
                <a:gd name="T3" fmla="*/ 2 h 7"/>
                <a:gd name="T4" fmla="*/ 3 w 5"/>
                <a:gd name="T5" fmla="*/ 3 h 7"/>
                <a:gd name="T6" fmla="*/ 2 w 5"/>
                <a:gd name="T7" fmla="*/ 3 h 7"/>
                <a:gd name="T8" fmla="*/ 2 w 5"/>
                <a:gd name="T9" fmla="*/ 3 h 7"/>
                <a:gd name="T10" fmla="*/ 2 w 5"/>
                <a:gd name="T11" fmla="*/ 3 h 7"/>
                <a:gd name="T12" fmla="*/ 2 w 5"/>
                <a:gd name="T13" fmla="*/ 3 h 7"/>
                <a:gd name="T14" fmla="*/ 2 w 5"/>
                <a:gd name="T15" fmla="*/ 1 h 7"/>
                <a:gd name="T16" fmla="*/ 2 w 5"/>
                <a:gd name="T17" fmla="*/ 1 h 7"/>
                <a:gd name="T18" fmla="*/ 2 w 5"/>
                <a:gd name="T19" fmla="*/ 1 h 7"/>
                <a:gd name="T20" fmla="*/ 2 w 5"/>
                <a:gd name="T21" fmla="*/ 1 h 7"/>
                <a:gd name="T22" fmla="*/ 3 w 5"/>
                <a:gd name="T23" fmla="*/ 1 h 7"/>
                <a:gd name="T24" fmla="*/ 3 w 5"/>
                <a:gd name="T25" fmla="*/ 1 h 7"/>
                <a:gd name="T26" fmla="*/ 3 w 5"/>
                <a:gd name="T27" fmla="*/ 1 h 7"/>
                <a:gd name="T28" fmla="*/ 4 w 5"/>
                <a:gd name="T29" fmla="*/ 1 h 7"/>
                <a:gd name="T30" fmla="*/ 4 w 5"/>
                <a:gd name="T31" fmla="*/ 2 h 7"/>
                <a:gd name="T32" fmla="*/ 4 w 5"/>
                <a:gd name="T33" fmla="*/ 2 h 7"/>
                <a:gd name="T34" fmla="*/ 4 w 5"/>
                <a:gd name="T35" fmla="*/ 0 h 7"/>
                <a:gd name="T36" fmla="*/ 0 w 5"/>
                <a:gd name="T37" fmla="*/ 0 h 7"/>
                <a:gd name="T38" fmla="*/ 0 w 5"/>
                <a:gd name="T39" fmla="*/ 1 h 7"/>
                <a:gd name="T40" fmla="*/ 0 w 5"/>
                <a:gd name="T41" fmla="*/ 1 h 7"/>
                <a:gd name="T42" fmla="*/ 1 w 5"/>
                <a:gd name="T43" fmla="*/ 1 h 7"/>
                <a:gd name="T44" fmla="*/ 1 w 5"/>
                <a:gd name="T45" fmla="*/ 1 h 7"/>
                <a:gd name="T46" fmla="*/ 1 w 5"/>
                <a:gd name="T47" fmla="*/ 2 h 7"/>
                <a:gd name="T48" fmla="*/ 1 w 5"/>
                <a:gd name="T49" fmla="*/ 5 h 7"/>
                <a:gd name="T50" fmla="*/ 1 w 5"/>
                <a:gd name="T51" fmla="*/ 6 h 7"/>
                <a:gd name="T52" fmla="*/ 1 w 5"/>
                <a:gd name="T53" fmla="*/ 6 h 7"/>
                <a:gd name="T54" fmla="*/ 0 w 5"/>
                <a:gd name="T55" fmla="*/ 6 h 7"/>
                <a:gd name="T56" fmla="*/ 0 w 5"/>
                <a:gd name="T57" fmla="*/ 6 h 7"/>
                <a:gd name="T58" fmla="*/ 4 w 5"/>
                <a:gd name="T59" fmla="*/ 6 h 7"/>
                <a:gd name="T60" fmla="*/ 4 w 5"/>
                <a:gd name="T61" fmla="*/ 5 h 7"/>
                <a:gd name="T62" fmla="*/ 4 w 5"/>
                <a:gd name="T63" fmla="*/ 5 h 7"/>
                <a:gd name="T64" fmla="*/ 4 w 5"/>
                <a:gd name="T65" fmla="*/ 5 h 7"/>
                <a:gd name="T66" fmla="*/ 4 w 5"/>
                <a:gd name="T67" fmla="*/ 6 h 7"/>
                <a:gd name="T68" fmla="*/ 3 w 5"/>
                <a:gd name="T69" fmla="*/ 6 h 7"/>
                <a:gd name="T70" fmla="*/ 3 w 5"/>
                <a:gd name="T71" fmla="*/ 6 h 7"/>
                <a:gd name="T72" fmla="*/ 2 w 5"/>
                <a:gd name="T73" fmla="*/ 6 h 7"/>
                <a:gd name="T74" fmla="*/ 2 w 5"/>
                <a:gd name="T75" fmla="*/ 6 h 7"/>
                <a:gd name="T76" fmla="*/ 2 w 5"/>
                <a:gd name="T77" fmla="*/ 6 h 7"/>
                <a:gd name="T78" fmla="*/ 2 w 5"/>
                <a:gd name="T79" fmla="*/ 6 h 7"/>
                <a:gd name="T80" fmla="*/ 2 w 5"/>
                <a:gd name="T81" fmla="*/ 5 h 7"/>
                <a:gd name="T82" fmla="*/ 2 w 5"/>
                <a:gd name="T83" fmla="*/ 3 h 7"/>
                <a:gd name="T84" fmla="*/ 2 w 5"/>
                <a:gd name="T85" fmla="*/ 3 h 7"/>
                <a:gd name="T86" fmla="*/ 2 w 5"/>
                <a:gd name="T87" fmla="*/ 3 h 7"/>
                <a:gd name="T88" fmla="*/ 2 w 5"/>
                <a:gd name="T89" fmla="*/ 4 h 7"/>
                <a:gd name="T90" fmla="*/ 3 w 5"/>
                <a:gd name="T91" fmla="*/ 4 h 7"/>
                <a:gd name="T92" fmla="*/ 3 w 5"/>
                <a:gd name="T93" fmla="*/ 4 h 7"/>
                <a:gd name="T94" fmla="*/ 3 w 5"/>
                <a:gd name="T95" fmla="*/ 4 h 7"/>
                <a:gd name="T96" fmla="*/ 3 w 5"/>
                <a:gd name="T9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 h="7">
                  <a:moveTo>
                    <a:pt x="3" y="2"/>
                  </a:moveTo>
                  <a:lnTo>
                    <a:pt x="3" y="2"/>
                  </a:lnTo>
                  <a:lnTo>
                    <a:pt x="3" y="3"/>
                  </a:lnTo>
                  <a:lnTo>
                    <a:pt x="2" y="3"/>
                  </a:lnTo>
                  <a:lnTo>
                    <a:pt x="2" y="3"/>
                  </a:lnTo>
                  <a:lnTo>
                    <a:pt x="2" y="3"/>
                  </a:lnTo>
                  <a:lnTo>
                    <a:pt x="2" y="3"/>
                  </a:lnTo>
                  <a:lnTo>
                    <a:pt x="2" y="1"/>
                  </a:lnTo>
                  <a:lnTo>
                    <a:pt x="2" y="1"/>
                  </a:lnTo>
                  <a:lnTo>
                    <a:pt x="2" y="1"/>
                  </a:lnTo>
                  <a:lnTo>
                    <a:pt x="2" y="1"/>
                  </a:lnTo>
                  <a:lnTo>
                    <a:pt x="3" y="1"/>
                  </a:lnTo>
                  <a:lnTo>
                    <a:pt x="3" y="1"/>
                  </a:lnTo>
                  <a:lnTo>
                    <a:pt x="3" y="1"/>
                  </a:lnTo>
                  <a:lnTo>
                    <a:pt x="4" y="1"/>
                  </a:lnTo>
                  <a:lnTo>
                    <a:pt x="4" y="2"/>
                  </a:lnTo>
                  <a:lnTo>
                    <a:pt x="4" y="2"/>
                  </a:lnTo>
                  <a:lnTo>
                    <a:pt x="4" y="0"/>
                  </a:lnTo>
                  <a:lnTo>
                    <a:pt x="0" y="0"/>
                  </a:lnTo>
                  <a:lnTo>
                    <a:pt x="0" y="1"/>
                  </a:lnTo>
                  <a:lnTo>
                    <a:pt x="0" y="1"/>
                  </a:lnTo>
                  <a:lnTo>
                    <a:pt x="1" y="1"/>
                  </a:lnTo>
                  <a:lnTo>
                    <a:pt x="1" y="1"/>
                  </a:lnTo>
                  <a:lnTo>
                    <a:pt x="1" y="2"/>
                  </a:lnTo>
                  <a:lnTo>
                    <a:pt x="1" y="5"/>
                  </a:lnTo>
                  <a:lnTo>
                    <a:pt x="1" y="6"/>
                  </a:lnTo>
                  <a:lnTo>
                    <a:pt x="1" y="6"/>
                  </a:lnTo>
                  <a:lnTo>
                    <a:pt x="0" y="6"/>
                  </a:lnTo>
                  <a:lnTo>
                    <a:pt x="0" y="6"/>
                  </a:lnTo>
                  <a:lnTo>
                    <a:pt x="4" y="6"/>
                  </a:lnTo>
                  <a:lnTo>
                    <a:pt x="4" y="5"/>
                  </a:lnTo>
                  <a:lnTo>
                    <a:pt x="4" y="5"/>
                  </a:lnTo>
                  <a:lnTo>
                    <a:pt x="4" y="5"/>
                  </a:lnTo>
                  <a:lnTo>
                    <a:pt x="4" y="6"/>
                  </a:lnTo>
                  <a:lnTo>
                    <a:pt x="3" y="6"/>
                  </a:lnTo>
                  <a:lnTo>
                    <a:pt x="3" y="6"/>
                  </a:lnTo>
                  <a:lnTo>
                    <a:pt x="2" y="6"/>
                  </a:lnTo>
                  <a:lnTo>
                    <a:pt x="2" y="6"/>
                  </a:lnTo>
                  <a:lnTo>
                    <a:pt x="2" y="6"/>
                  </a:lnTo>
                  <a:lnTo>
                    <a:pt x="2" y="6"/>
                  </a:lnTo>
                  <a:lnTo>
                    <a:pt x="2" y="5"/>
                  </a:lnTo>
                  <a:lnTo>
                    <a:pt x="2" y="3"/>
                  </a:lnTo>
                  <a:lnTo>
                    <a:pt x="2" y="3"/>
                  </a:lnTo>
                  <a:lnTo>
                    <a:pt x="2" y="3"/>
                  </a:lnTo>
                  <a:lnTo>
                    <a:pt x="2" y="4"/>
                  </a:lnTo>
                  <a:lnTo>
                    <a:pt x="3" y="4"/>
                  </a:lnTo>
                  <a:lnTo>
                    <a:pt x="3" y="4"/>
                  </a:lnTo>
                  <a:lnTo>
                    <a:pt x="3" y="4"/>
                  </a:lnTo>
                  <a:lnTo>
                    <a:pt x="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0" name="Freeform 204"/>
            <p:cNvSpPr>
              <a:spLocks/>
            </p:cNvSpPr>
            <p:nvPr/>
          </p:nvSpPr>
          <p:spPr bwMode="auto">
            <a:xfrm>
              <a:off x="1372" y="2509"/>
              <a:ext cx="16" cy="14"/>
            </a:xfrm>
            <a:custGeom>
              <a:avLst/>
              <a:gdLst>
                <a:gd name="T0" fmla="*/ 7 w 16"/>
                <a:gd name="T1" fmla="*/ 7 h 14"/>
                <a:gd name="T2" fmla="*/ 7 w 16"/>
                <a:gd name="T3" fmla="*/ 8 h 14"/>
                <a:gd name="T4" fmla="*/ 8 w 16"/>
                <a:gd name="T5" fmla="*/ 8 h 14"/>
                <a:gd name="T6" fmla="*/ 8 w 16"/>
                <a:gd name="T7" fmla="*/ 8 h 14"/>
                <a:gd name="T8" fmla="*/ 9 w 16"/>
                <a:gd name="T9" fmla="*/ 8 h 14"/>
                <a:gd name="T10" fmla="*/ 9 w 16"/>
                <a:gd name="T11" fmla="*/ 9 h 14"/>
                <a:gd name="T12" fmla="*/ 9 w 16"/>
                <a:gd name="T13" fmla="*/ 10 h 14"/>
                <a:gd name="T14" fmla="*/ 9 w 16"/>
                <a:gd name="T15" fmla="*/ 10 h 14"/>
                <a:gd name="T16" fmla="*/ 9 w 16"/>
                <a:gd name="T17" fmla="*/ 11 h 14"/>
                <a:gd name="T18" fmla="*/ 11 w 16"/>
                <a:gd name="T19" fmla="*/ 7 h 14"/>
                <a:gd name="T20" fmla="*/ 11 w 16"/>
                <a:gd name="T21" fmla="*/ 7 h 14"/>
                <a:gd name="T22" fmla="*/ 11 w 16"/>
                <a:gd name="T23" fmla="*/ 8 h 14"/>
                <a:gd name="T24" fmla="*/ 10 w 16"/>
                <a:gd name="T25" fmla="*/ 8 h 14"/>
                <a:gd name="T26" fmla="*/ 9 w 16"/>
                <a:gd name="T27" fmla="*/ 8 h 14"/>
                <a:gd name="T28" fmla="*/ 9 w 16"/>
                <a:gd name="T29" fmla="*/ 8 h 14"/>
                <a:gd name="T30" fmla="*/ 8 w 16"/>
                <a:gd name="T31" fmla="*/ 8 h 14"/>
                <a:gd name="T32" fmla="*/ 8 w 16"/>
                <a:gd name="T33" fmla="*/ 7 h 14"/>
                <a:gd name="T34" fmla="*/ 7 w 16"/>
                <a:gd name="T35" fmla="*/ 7 h 14"/>
                <a:gd name="T36" fmla="*/ 9 w 16"/>
                <a:gd name="T37" fmla="*/ 4 h 14"/>
                <a:gd name="T38" fmla="*/ 9 w 16"/>
                <a:gd name="T39" fmla="*/ 4 h 14"/>
                <a:gd name="T40" fmla="*/ 9 w 16"/>
                <a:gd name="T41" fmla="*/ 3 h 14"/>
                <a:gd name="T42" fmla="*/ 9 w 16"/>
                <a:gd name="T43" fmla="*/ 3 h 14"/>
                <a:gd name="T44" fmla="*/ 10 w 16"/>
                <a:gd name="T45" fmla="*/ 3 h 14"/>
                <a:gd name="T46" fmla="*/ 11 w 16"/>
                <a:gd name="T47" fmla="*/ 3 h 14"/>
                <a:gd name="T48" fmla="*/ 11 w 16"/>
                <a:gd name="T49" fmla="*/ 3 h 14"/>
                <a:gd name="T50" fmla="*/ 11 w 16"/>
                <a:gd name="T51" fmla="*/ 3 h 14"/>
                <a:gd name="T52" fmla="*/ 12 w 16"/>
                <a:gd name="T53" fmla="*/ 3 h 14"/>
                <a:gd name="T54" fmla="*/ 12 w 16"/>
                <a:gd name="T55" fmla="*/ 4 h 14"/>
                <a:gd name="T56" fmla="*/ 13 w 16"/>
                <a:gd name="T57" fmla="*/ 4 h 14"/>
                <a:gd name="T58" fmla="*/ 13 w 16"/>
                <a:gd name="T59" fmla="*/ 5 h 14"/>
                <a:gd name="T60" fmla="*/ 14 w 16"/>
                <a:gd name="T61" fmla="*/ 5 h 14"/>
                <a:gd name="T62" fmla="*/ 14 w 16"/>
                <a:gd name="T63" fmla="*/ 5 h 14"/>
                <a:gd name="T64" fmla="*/ 14 w 16"/>
                <a:gd name="T65" fmla="*/ 6 h 14"/>
                <a:gd name="T66" fmla="*/ 14 w 16"/>
                <a:gd name="T67" fmla="*/ 7 h 14"/>
                <a:gd name="T68" fmla="*/ 14 w 16"/>
                <a:gd name="T69" fmla="*/ 8 h 14"/>
                <a:gd name="T70" fmla="*/ 14 w 16"/>
                <a:gd name="T71" fmla="*/ 8 h 14"/>
                <a:gd name="T72" fmla="*/ 14 w 16"/>
                <a:gd name="T73" fmla="*/ 8 h 14"/>
                <a:gd name="T74" fmla="*/ 15 w 16"/>
                <a:gd name="T75" fmla="*/ 5 h 14"/>
                <a:gd name="T76" fmla="*/ 7 w 16"/>
                <a:gd name="T77" fmla="*/ 0 h 14"/>
                <a:gd name="T78" fmla="*/ 7 w 16"/>
                <a:gd name="T79" fmla="*/ 1 h 14"/>
                <a:gd name="T80" fmla="*/ 8 w 16"/>
                <a:gd name="T81" fmla="*/ 1 h 14"/>
                <a:gd name="T82" fmla="*/ 8 w 16"/>
                <a:gd name="T83" fmla="*/ 1 h 14"/>
                <a:gd name="T84" fmla="*/ 8 w 16"/>
                <a:gd name="T85" fmla="*/ 2 h 14"/>
                <a:gd name="T86" fmla="*/ 8 w 16"/>
                <a:gd name="T87" fmla="*/ 3 h 14"/>
                <a:gd name="T88" fmla="*/ 7 w 16"/>
                <a:gd name="T89" fmla="*/ 3 h 14"/>
                <a:gd name="T90" fmla="*/ 3 w 16"/>
                <a:gd name="T91" fmla="*/ 9 h 14"/>
                <a:gd name="T92" fmla="*/ 3 w 16"/>
                <a:gd name="T93" fmla="*/ 10 h 14"/>
                <a:gd name="T94" fmla="*/ 2 w 16"/>
                <a:gd name="T95" fmla="*/ 10 h 14"/>
                <a:gd name="T96" fmla="*/ 2 w 16"/>
                <a:gd name="T97" fmla="*/ 10 h 14"/>
                <a:gd name="T98" fmla="*/ 1 w 16"/>
                <a:gd name="T99" fmla="*/ 10 h 14"/>
                <a:gd name="T100" fmla="*/ 1 w 16"/>
                <a:gd name="T101" fmla="*/ 10 h 14"/>
                <a:gd name="T102" fmla="*/ 0 w 16"/>
                <a:gd name="T103" fmla="*/ 10 h 14"/>
                <a:gd name="T104" fmla="*/ 5 w 16"/>
                <a:gd name="T105" fmla="*/ 13 h 14"/>
                <a:gd name="T106" fmla="*/ 5 w 16"/>
                <a:gd name="T107" fmla="*/ 12 h 14"/>
                <a:gd name="T108" fmla="*/ 4 w 16"/>
                <a:gd name="T109" fmla="*/ 12 h 14"/>
                <a:gd name="T110" fmla="*/ 4 w 16"/>
                <a:gd name="T111" fmla="*/ 12 h 14"/>
                <a:gd name="T112" fmla="*/ 4 w 16"/>
                <a:gd name="T113" fmla="*/ 11 h 14"/>
                <a:gd name="T114" fmla="*/ 4 w 16"/>
                <a:gd name="T115" fmla="*/ 10 h 14"/>
                <a:gd name="T116" fmla="*/ 4 w 16"/>
                <a:gd name="T117" fmla="*/ 10 h 14"/>
                <a:gd name="T118" fmla="*/ 5 w 16"/>
                <a:gd name="T119" fmla="*/ 10 h 14"/>
                <a:gd name="T120" fmla="*/ 7 w 16"/>
                <a:gd name="T1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4">
                  <a:moveTo>
                    <a:pt x="7" y="7"/>
                  </a:moveTo>
                  <a:lnTo>
                    <a:pt x="7" y="8"/>
                  </a:lnTo>
                  <a:lnTo>
                    <a:pt x="8" y="8"/>
                  </a:lnTo>
                  <a:lnTo>
                    <a:pt x="8" y="8"/>
                  </a:lnTo>
                  <a:lnTo>
                    <a:pt x="9" y="8"/>
                  </a:lnTo>
                  <a:lnTo>
                    <a:pt x="9" y="9"/>
                  </a:lnTo>
                  <a:lnTo>
                    <a:pt x="9" y="10"/>
                  </a:lnTo>
                  <a:lnTo>
                    <a:pt x="9" y="10"/>
                  </a:lnTo>
                  <a:lnTo>
                    <a:pt x="9" y="11"/>
                  </a:lnTo>
                  <a:lnTo>
                    <a:pt x="11" y="7"/>
                  </a:lnTo>
                  <a:lnTo>
                    <a:pt x="11" y="7"/>
                  </a:lnTo>
                  <a:lnTo>
                    <a:pt x="11" y="8"/>
                  </a:lnTo>
                  <a:lnTo>
                    <a:pt x="10" y="8"/>
                  </a:lnTo>
                  <a:lnTo>
                    <a:pt x="9" y="8"/>
                  </a:lnTo>
                  <a:lnTo>
                    <a:pt x="9" y="8"/>
                  </a:lnTo>
                  <a:lnTo>
                    <a:pt x="8" y="8"/>
                  </a:lnTo>
                  <a:lnTo>
                    <a:pt x="8" y="7"/>
                  </a:lnTo>
                  <a:lnTo>
                    <a:pt x="7" y="7"/>
                  </a:lnTo>
                  <a:lnTo>
                    <a:pt x="9" y="4"/>
                  </a:lnTo>
                  <a:lnTo>
                    <a:pt x="9" y="4"/>
                  </a:lnTo>
                  <a:lnTo>
                    <a:pt x="9" y="3"/>
                  </a:lnTo>
                  <a:lnTo>
                    <a:pt x="9" y="3"/>
                  </a:lnTo>
                  <a:lnTo>
                    <a:pt x="10" y="3"/>
                  </a:lnTo>
                  <a:lnTo>
                    <a:pt x="11" y="3"/>
                  </a:lnTo>
                  <a:lnTo>
                    <a:pt x="11" y="3"/>
                  </a:lnTo>
                  <a:lnTo>
                    <a:pt x="11" y="3"/>
                  </a:lnTo>
                  <a:lnTo>
                    <a:pt x="12" y="3"/>
                  </a:lnTo>
                  <a:lnTo>
                    <a:pt x="12" y="4"/>
                  </a:lnTo>
                  <a:lnTo>
                    <a:pt x="13" y="4"/>
                  </a:lnTo>
                  <a:lnTo>
                    <a:pt x="13" y="5"/>
                  </a:lnTo>
                  <a:lnTo>
                    <a:pt x="14" y="5"/>
                  </a:lnTo>
                  <a:lnTo>
                    <a:pt x="14" y="5"/>
                  </a:lnTo>
                  <a:lnTo>
                    <a:pt x="14" y="6"/>
                  </a:lnTo>
                  <a:lnTo>
                    <a:pt x="14" y="7"/>
                  </a:lnTo>
                  <a:lnTo>
                    <a:pt x="14" y="8"/>
                  </a:lnTo>
                  <a:lnTo>
                    <a:pt x="14" y="8"/>
                  </a:lnTo>
                  <a:lnTo>
                    <a:pt x="14" y="8"/>
                  </a:lnTo>
                  <a:lnTo>
                    <a:pt x="15" y="5"/>
                  </a:lnTo>
                  <a:lnTo>
                    <a:pt x="7" y="0"/>
                  </a:lnTo>
                  <a:lnTo>
                    <a:pt x="7" y="1"/>
                  </a:lnTo>
                  <a:lnTo>
                    <a:pt x="8" y="1"/>
                  </a:lnTo>
                  <a:lnTo>
                    <a:pt x="8" y="1"/>
                  </a:lnTo>
                  <a:lnTo>
                    <a:pt x="8" y="2"/>
                  </a:lnTo>
                  <a:lnTo>
                    <a:pt x="8" y="3"/>
                  </a:lnTo>
                  <a:lnTo>
                    <a:pt x="7" y="3"/>
                  </a:lnTo>
                  <a:lnTo>
                    <a:pt x="3" y="9"/>
                  </a:lnTo>
                  <a:lnTo>
                    <a:pt x="3" y="10"/>
                  </a:lnTo>
                  <a:lnTo>
                    <a:pt x="2" y="10"/>
                  </a:lnTo>
                  <a:lnTo>
                    <a:pt x="2" y="10"/>
                  </a:lnTo>
                  <a:lnTo>
                    <a:pt x="1" y="10"/>
                  </a:lnTo>
                  <a:lnTo>
                    <a:pt x="1" y="10"/>
                  </a:lnTo>
                  <a:lnTo>
                    <a:pt x="0" y="10"/>
                  </a:lnTo>
                  <a:lnTo>
                    <a:pt x="5" y="13"/>
                  </a:lnTo>
                  <a:lnTo>
                    <a:pt x="5" y="12"/>
                  </a:lnTo>
                  <a:lnTo>
                    <a:pt x="4" y="12"/>
                  </a:lnTo>
                  <a:lnTo>
                    <a:pt x="4" y="12"/>
                  </a:lnTo>
                  <a:lnTo>
                    <a:pt x="4" y="11"/>
                  </a:lnTo>
                  <a:lnTo>
                    <a:pt x="4" y="10"/>
                  </a:lnTo>
                  <a:lnTo>
                    <a:pt x="4" y="10"/>
                  </a:lnTo>
                  <a:lnTo>
                    <a:pt x="5" y="10"/>
                  </a:lnTo>
                  <a:lnTo>
                    <a:pt x="7"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1" name="Freeform 205"/>
            <p:cNvSpPr>
              <a:spLocks/>
            </p:cNvSpPr>
            <p:nvPr/>
          </p:nvSpPr>
          <p:spPr bwMode="auto">
            <a:xfrm>
              <a:off x="1440" y="2461"/>
              <a:ext cx="2" cy="7"/>
            </a:xfrm>
            <a:custGeom>
              <a:avLst/>
              <a:gdLst>
                <a:gd name="T0" fmla="*/ 0 w 2"/>
                <a:gd name="T1" fmla="*/ 2 h 7"/>
                <a:gd name="T2" fmla="*/ 0 w 2"/>
                <a:gd name="T3" fmla="*/ 1 h 7"/>
                <a:gd name="T4" fmla="*/ 0 w 2"/>
                <a:gd name="T5" fmla="*/ 1 h 7"/>
                <a:gd name="T6" fmla="*/ 0 w 2"/>
                <a:gd name="T7" fmla="*/ 1 h 7"/>
                <a:gd name="T8" fmla="*/ 0 w 2"/>
                <a:gd name="T9" fmla="*/ 1 h 7"/>
                <a:gd name="T10" fmla="*/ 0 w 2"/>
                <a:gd name="T11" fmla="*/ 0 h 7"/>
                <a:gd name="T12" fmla="*/ 1 w 2"/>
                <a:gd name="T13" fmla="*/ 0 h 7"/>
                <a:gd name="T14" fmla="*/ 1 w 2"/>
                <a:gd name="T15" fmla="*/ 1 h 7"/>
                <a:gd name="T16" fmla="*/ 1 w 2"/>
                <a:gd name="T17" fmla="*/ 1 h 7"/>
                <a:gd name="T18" fmla="*/ 1 w 2"/>
                <a:gd name="T19" fmla="*/ 1 h 7"/>
                <a:gd name="T20" fmla="*/ 1 w 2"/>
                <a:gd name="T21" fmla="*/ 1 h 7"/>
                <a:gd name="T22" fmla="*/ 1 w 2"/>
                <a:gd name="T23" fmla="*/ 2 h 7"/>
                <a:gd name="T24" fmla="*/ 1 w 2"/>
                <a:gd name="T25" fmla="*/ 5 h 7"/>
                <a:gd name="T26" fmla="*/ 1 w 2"/>
                <a:gd name="T27" fmla="*/ 6 h 7"/>
                <a:gd name="T28" fmla="*/ 1 w 2"/>
                <a:gd name="T29" fmla="*/ 6 h 7"/>
                <a:gd name="T30" fmla="*/ 1 w 2"/>
                <a:gd name="T31" fmla="*/ 6 h 7"/>
                <a:gd name="T32" fmla="*/ 1 w 2"/>
                <a:gd name="T33" fmla="*/ 6 h 7"/>
                <a:gd name="T34" fmla="*/ 0 w 2"/>
                <a:gd name="T35" fmla="*/ 6 h 7"/>
                <a:gd name="T36" fmla="*/ 0 w 2"/>
                <a:gd name="T37" fmla="*/ 6 h 7"/>
                <a:gd name="T38" fmla="*/ 0 w 2"/>
                <a:gd name="T39" fmla="*/ 6 h 7"/>
                <a:gd name="T40" fmla="*/ 0 w 2"/>
                <a:gd name="T41" fmla="*/ 5 h 7"/>
                <a:gd name="T42" fmla="*/ 0 w 2"/>
                <a:gd name="T4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 h="7">
                  <a:moveTo>
                    <a:pt x="0" y="2"/>
                  </a:moveTo>
                  <a:lnTo>
                    <a:pt x="0" y="1"/>
                  </a:lnTo>
                  <a:lnTo>
                    <a:pt x="0" y="1"/>
                  </a:lnTo>
                  <a:lnTo>
                    <a:pt x="0" y="1"/>
                  </a:lnTo>
                  <a:lnTo>
                    <a:pt x="0" y="1"/>
                  </a:lnTo>
                  <a:lnTo>
                    <a:pt x="0" y="0"/>
                  </a:lnTo>
                  <a:lnTo>
                    <a:pt x="1" y="0"/>
                  </a:lnTo>
                  <a:lnTo>
                    <a:pt x="1" y="1"/>
                  </a:lnTo>
                  <a:lnTo>
                    <a:pt x="1" y="1"/>
                  </a:lnTo>
                  <a:lnTo>
                    <a:pt x="1" y="1"/>
                  </a:lnTo>
                  <a:lnTo>
                    <a:pt x="1" y="1"/>
                  </a:lnTo>
                  <a:lnTo>
                    <a:pt x="1" y="2"/>
                  </a:lnTo>
                  <a:lnTo>
                    <a:pt x="1" y="5"/>
                  </a:lnTo>
                  <a:lnTo>
                    <a:pt x="1" y="6"/>
                  </a:lnTo>
                  <a:lnTo>
                    <a:pt x="1" y="6"/>
                  </a:lnTo>
                  <a:lnTo>
                    <a:pt x="1" y="6"/>
                  </a:lnTo>
                  <a:lnTo>
                    <a:pt x="1" y="6"/>
                  </a:lnTo>
                  <a:lnTo>
                    <a:pt x="0" y="6"/>
                  </a:lnTo>
                  <a:lnTo>
                    <a:pt x="0" y="6"/>
                  </a:lnTo>
                  <a:lnTo>
                    <a:pt x="0" y="6"/>
                  </a:lnTo>
                  <a:lnTo>
                    <a:pt x="0" y="5"/>
                  </a:lnTo>
                  <a:lnTo>
                    <a:pt x="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2" name="Freeform 206"/>
            <p:cNvSpPr>
              <a:spLocks/>
            </p:cNvSpPr>
            <p:nvPr/>
          </p:nvSpPr>
          <p:spPr bwMode="auto">
            <a:xfrm>
              <a:off x="1540" y="2461"/>
              <a:ext cx="5" cy="8"/>
            </a:xfrm>
            <a:custGeom>
              <a:avLst/>
              <a:gdLst>
                <a:gd name="T0" fmla="*/ 4 w 5"/>
                <a:gd name="T1" fmla="*/ 5 h 8"/>
                <a:gd name="T2" fmla="*/ 4 w 5"/>
                <a:gd name="T3" fmla="*/ 5 h 8"/>
                <a:gd name="T4" fmla="*/ 4 w 5"/>
                <a:gd name="T5" fmla="*/ 5 h 8"/>
                <a:gd name="T6" fmla="*/ 3 w 5"/>
                <a:gd name="T7" fmla="*/ 5 h 8"/>
                <a:gd name="T8" fmla="*/ 3 w 5"/>
                <a:gd name="T9" fmla="*/ 6 h 8"/>
                <a:gd name="T10" fmla="*/ 3 w 5"/>
                <a:gd name="T11" fmla="*/ 6 h 8"/>
                <a:gd name="T12" fmla="*/ 2 w 5"/>
                <a:gd name="T13" fmla="*/ 6 h 8"/>
                <a:gd name="T14" fmla="*/ 2 w 5"/>
                <a:gd name="T15" fmla="*/ 6 h 8"/>
                <a:gd name="T16" fmla="*/ 2 w 5"/>
                <a:gd name="T17" fmla="*/ 6 h 8"/>
                <a:gd name="T18" fmla="*/ 1 w 5"/>
                <a:gd name="T19" fmla="*/ 6 h 8"/>
                <a:gd name="T20" fmla="*/ 1 w 5"/>
                <a:gd name="T21" fmla="*/ 6 h 8"/>
                <a:gd name="T22" fmla="*/ 1 w 5"/>
                <a:gd name="T23" fmla="*/ 5 h 8"/>
                <a:gd name="T24" fmla="*/ 1 w 5"/>
                <a:gd name="T25" fmla="*/ 1 h 8"/>
                <a:gd name="T26" fmla="*/ 1 w 5"/>
                <a:gd name="T27" fmla="*/ 1 h 8"/>
                <a:gd name="T28" fmla="*/ 2 w 5"/>
                <a:gd name="T29" fmla="*/ 1 h 8"/>
                <a:gd name="T30" fmla="*/ 2 w 5"/>
                <a:gd name="T31" fmla="*/ 0 h 8"/>
                <a:gd name="T32" fmla="*/ 0 w 5"/>
                <a:gd name="T33" fmla="*/ 0 h 8"/>
                <a:gd name="T34" fmla="*/ 0 w 5"/>
                <a:gd name="T35" fmla="*/ 1 h 8"/>
                <a:gd name="T36" fmla="*/ 0 w 5"/>
                <a:gd name="T37" fmla="*/ 1 h 8"/>
                <a:gd name="T38" fmla="*/ 0 w 5"/>
                <a:gd name="T39" fmla="*/ 1 h 8"/>
                <a:gd name="T40" fmla="*/ 1 w 5"/>
                <a:gd name="T41" fmla="*/ 1 h 8"/>
                <a:gd name="T42" fmla="*/ 1 w 5"/>
                <a:gd name="T43" fmla="*/ 2 h 8"/>
                <a:gd name="T44" fmla="*/ 1 w 5"/>
                <a:gd name="T45" fmla="*/ 5 h 8"/>
                <a:gd name="T46" fmla="*/ 1 w 5"/>
                <a:gd name="T47" fmla="*/ 6 h 8"/>
                <a:gd name="T48" fmla="*/ 0 w 5"/>
                <a:gd name="T49" fmla="*/ 6 h 8"/>
                <a:gd name="T50" fmla="*/ 0 w 5"/>
                <a:gd name="T51" fmla="*/ 6 h 8"/>
                <a:gd name="T52" fmla="*/ 0 w 5"/>
                <a:gd name="T53" fmla="*/ 6 h 8"/>
                <a:gd name="T54" fmla="*/ 0 w 5"/>
                <a:gd name="T55" fmla="*/ 7 h 8"/>
                <a:gd name="T56" fmla="*/ 3 w 5"/>
                <a:gd name="T57" fmla="*/ 7 h 8"/>
                <a:gd name="T58" fmla="*/ 4 w 5"/>
                <a:gd name="T59" fmla="*/ 5 h 8"/>
                <a:gd name="T60" fmla="*/ 4 w 5"/>
                <a:gd name="T6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 h="8">
                  <a:moveTo>
                    <a:pt x="4" y="5"/>
                  </a:moveTo>
                  <a:lnTo>
                    <a:pt x="4" y="5"/>
                  </a:lnTo>
                  <a:lnTo>
                    <a:pt x="4" y="5"/>
                  </a:lnTo>
                  <a:lnTo>
                    <a:pt x="3" y="5"/>
                  </a:lnTo>
                  <a:lnTo>
                    <a:pt x="3" y="6"/>
                  </a:lnTo>
                  <a:lnTo>
                    <a:pt x="3" y="6"/>
                  </a:lnTo>
                  <a:lnTo>
                    <a:pt x="2" y="6"/>
                  </a:lnTo>
                  <a:lnTo>
                    <a:pt x="2" y="6"/>
                  </a:lnTo>
                  <a:lnTo>
                    <a:pt x="2" y="6"/>
                  </a:lnTo>
                  <a:lnTo>
                    <a:pt x="1" y="6"/>
                  </a:lnTo>
                  <a:lnTo>
                    <a:pt x="1" y="6"/>
                  </a:lnTo>
                  <a:lnTo>
                    <a:pt x="1" y="5"/>
                  </a:lnTo>
                  <a:lnTo>
                    <a:pt x="1" y="1"/>
                  </a:lnTo>
                  <a:lnTo>
                    <a:pt x="1" y="1"/>
                  </a:lnTo>
                  <a:lnTo>
                    <a:pt x="2" y="1"/>
                  </a:lnTo>
                  <a:lnTo>
                    <a:pt x="2" y="0"/>
                  </a:lnTo>
                  <a:lnTo>
                    <a:pt x="0" y="0"/>
                  </a:lnTo>
                  <a:lnTo>
                    <a:pt x="0" y="1"/>
                  </a:lnTo>
                  <a:lnTo>
                    <a:pt x="0" y="1"/>
                  </a:lnTo>
                  <a:lnTo>
                    <a:pt x="0" y="1"/>
                  </a:lnTo>
                  <a:lnTo>
                    <a:pt x="1" y="1"/>
                  </a:lnTo>
                  <a:lnTo>
                    <a:pt x="1" y="2"/>
                  </a:lnTo>
                  <a:lnTo>
                    <a:pt x="1" y="5"/>
                  </a:lnTo>
                  <a:lnTo>
                    <a:pt x="1" y="6"/>
                  </a:lnTo>
                  <a:lnTo>
                    <a:pt x="0" y="6"/>
                  </a:lnTo>
                  <a:lnTo>
                    <a:pt x="0" y="6"/>
                  </a:lnTo>
                  <a:lnTo>
                    <a:pt x="0" y="6"/>
                  </a:lnTo>
                  <a:lnTo>
                    <a:pt x="0" y="7"/>
                  </a:lnTo>
                  <a:lnTo>
                    <a:pt x="3" y="7"/>
                  </a:lnTo>
                  <a:lnTo>
                    <a:pt x="4" y="5"/>
                  </a:lnTo>
                  <a:lnTo>
                    <a:pt x="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3" name="Freeform 207"/>
            <p:cNvSpPr>
              <a:spLocks/>
            </p:cNvSpPr>
            <p:nvPr/>
          </p:nvSpPr>
          <p:spPr bwMode="auto">
            <a:xfrm>
              <a:off x="1566" y="2461"/>
              <a:ext cx="6" cy="8"/>
            </a:xfrm>
            <a:custGeom>
              <a:avLst/>
              <a:gdLst>
                <a:gd name="T0" fmla="*/ 5 w 6"/>
                <a:gd name="T1" fmla="*/ 3 h 8"/>
                <a:gd name="T2" fmla="*/ 5 w 6"/>
                <a:gd name="T3" fmla="*/ 3 h 8"/>
                <a:gd name="T4" fmla="*/ 5 w 6"/>
                <a:gd name="T5" fmla="*/ 2 h 8"/>
                <a:gd name="T6" fmla="*/ 5 w 6"/>
                <a:gd name="T7" fmla="*/ 2 h 8"/>
                <a:gd name="T8" fmla="*/ 4 w 6"/>
                <a:gd name="T9" fmla="*/ 1 h 8"/>
                <a:gd name="T10" fmla="*/ 4 w 6"/>
                <a:gd name="T11" fmla="*/ 1 h 8"/>
                <a:gd name="T12" fmla="*/ 3 w 6"/>
                <a:gd name="T13" fmla="*/ 1 h 8"/>
                <a:gd name="T14" fmla="*/ 3 w 6"/>
                <a:gd name="T15" fmla="*/ 0 h 8"/>
                <a:gd name="T16" fmla="*/ 3 w 6"/>
                <a:gd name="T17" fmla="*/ 0 h 8"/>
                <a:gd name="T18" fmla="*/ 2 w 6"/>
                <a:gd name="T19" fmla="*/ 0 h 8"/>
                <a:gd name="T20" fmla="*/ 2 w 6"/>
                <a:gd name="T21" fmla="*/ 0 h 8"/>
                <a:gd name="T22" fmla="*/ 1 w 6"/>
                <a:gd name="T23" fmla="*/ 1 h 8"/>
                <a:gd name="T24" fmla="*/ 1 w 6"/>
                <a:gd name="T25" fmla="*/ 1 h 8"/>
                <a:gd name="T26" fmla="*/ 1 w 6"/>
                <a:gd name="T27" fmla="*/ 1 h 8"/>
                <a:gd name="T28" fmla="*/ 0 w 6"/>
                <a:gd name="T29" fmla="*/ 1 h 8"/>
                <a:gd name="T30" fmla="*/ 0 w 6"/>
                <a:gd name="T31" fmla="*/ 2 h 8"/>
                <a:gd name="T32" fmla="*/ 0 w 6"/>
                <a:gd name="T33" fmla="*/ 2 h 8"/>
                <a:gd name="T34" fmla="*/ 0 w 6"/>
                <a:gd name="T35" fmla="*/ 3 h 8"/>
                <a:gd name="T36" fmla="*/ 0 w 6"/>
                <a:gd name="T37" fmla="*/ 3 h 8"/>
                <a:gd name="T38" fmla="*/ 0 w 6"/>
                <a:gd name="T39" fmla="*/ 4 h 8"/>
                <a:gd name="T40" fmla="*/ 0 w 6"/>
                <a:gd name="T41" fmla="*/ 4 h 8"/>
                <a:gd name="T42" fmla="*/ 0 w 6"/>
                <a:gd name="T43" fmla="*/ 5 h 8"/>
                <a:gd name="T44" fmla="*/ 0 w 6"/>
                <a:gd name="T45" fmla="*/ 5 h 8"/>
                <a:gd name="T46" fmla="*/ 0 w 6"/>
                <a:gd name="T47" fmla="*/ 5 h 8"/>
                <a:gd name="T48" fmla="*/ 0 w 6"/>
                <a:gd name="T49" fmla="*/ 6 h 8"/>
                <a:gd name="T50" fmla="*/ 1 w 6"/>
                <a:gd name="T51" fmla="*/ 6 h 8"/>
                <a:gd name="T52" fmla="*/ 1 w 6"/>
                <a:gd name="T53" fmla="*/ 6 h 8"/>
                <a:gd name="T54" fmla="*/ 1 w 6"/>
                <a:gd name="T55" fmla="*/ 6 h 8"/>
                <a:gd name="T56" fmla="*/ 2 w 6"/>
                <a:gd name="T57" fmla="*/ 6 h 8"/>
                <a:gd name="T58" fmla="*/ 2 w 6"/>
                <a:gd name="T59" fmla="*/ 7 h 8"/>
                <a:gd name="T60" fmla="*/ 3 w 6"/>
                <a:gd name="T61" fmla="*/ 7 h 8"/>
                <a:gd name="T62" fmla="*/ 3 w 6"/>
                <a:gd name="T63" fmla="*/ 6 h 8"/>
                <a:gd name="T64" fmla="*/ 3 w 6"/>
                <a:gd name="T65" fmla="*/ 6 h 8"/>
                <a:gd name="T66" fmla="*/ 4 w 6"/>
                <a:gd name="T67" fmla="*/ 6 h 8"/>
                <a:gd name="T68" fmla="*/ 4 w 6"/>
                <a:gd name="T69" fmla="*/ 6 h 8"/>
                <a:gd name="T70" fmla="*/ 4 w 6"/>
                <a:gd name="T71" fmla="*/ 6 h 8"/>
                <a:gd name="T72" fmla="*/ 4 w 6"/>
                <a:gd name="T73" fmla="*/ 5 h 8"/>
                <a:gd name="T74" fmla="*/ 5 w 6"/>
                <a:gd name="T75" fmla="*/ 5 h 8"/>
                <a:gd name="T76" fmla="*/ 5 w 6"/>
                <a:gd name="T77" fmla="*/ 5 h 8"/>
                <a:gd name="T78" fmla="*/ 5 w 6"/>
                <a:gd name="T79" fmla="*/ 4 h 8"/>
                <a:gd name="T80" fmla="*/ 5 w 6"/>
                <a:gd name="T81" fmla="*/ 4 h 8"/>
                <a:gd name="T82" fmla="*/ 5 w 6"/>
                <a:gd name="T8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 h="8">
                  <a:moveTo>
                    <a:pt x="5" y="3"/>
                  </a:moveTo>
                  <a:lnTo>
                    <a:pt x="5" y="3"/>
                  </a:lnTo>
                  <a:lnTo>
                    <a:pt x="5" y="2"/>
                  </a:lnTo>
                  <a:lnTo>
                    <a:pt x="5" y="2"/>
                  </a:lnTo>
                  <a:lnTo>
                    <a:pt x="4" y="1"/>
                  </a:lnTo>
                  <a:lnTo>
                    <a:pt x="4" y="1"/>
                  </a:lnTo>
                  <a:lnTo>
                    <a:pt x="3" y="1"/>
                  </a:lnTo>
                  <a:lnTo>
                    <a:pt x="3" y="0"/>
                  </a:lnTo>
                  <a:lnTo>
                    <a:pt x="3" y="0"/>
                  </a:lnTo>
                  <a:lnTo>
                    <a:pt x="2" y="0"/>
                  </a:lnTo>
                  <a:lnTo>
                    <a:pt x="2" y="0"/>
                  </a:lnTo>
                  <a:lnTo>
                    <a:pt x="1" y="1"/>
                  </a:lnTo>
                  <a:lnTo>
                    <a:pt x="1" y="1"/>
                  </a:lnTo>
                  <a:lnTo>
                    <a:pt x="1" y="1"/>
                  </a:lnTo>
                  <a:lnTo>
                    <a:pt x="0" y="1"/>
                  </a:lnTo>
                  <a:lnTo>
                    <a:pt x="0" y="2"/>
                  </a:lnTo>
                  <a:lnTo>
                    <a:pt x="0" y="2"/>
                  </a:lnTo>
                  <a:lnTo>
                    <a:pt x="0" y="3"/>
                  </a:lnTo>
                  <a:lnTo>
                    <a:pt x="0" y="3"/>
                  </a:lnTo>
                  <a:lnTo>
                    <a:pt x="0" y="4"/>
                  </a:lnTo>
                  <a:lnTo>
                    <a:pt x="0" y="4"/>
                  </a:lnTo>
                  <a:lnTo>
                    <a:pt x="0" y="5"/>
                  </a:lnTo>
                  <a:lnTo>
                    <a:pt x="0" y="5"/>
                  </a:lnTo>
                  <a:lnTo>
                    <a:pt x="0" y="5"/>
                  </a:lnTo>
                  <a:lnTo>
                    <a:pt x="0" y="6"/>
                  </a:lnTo>
                  <a:lnTo>
                    <a:pt x="1" y="6"/>
                  </a:lnTo>
                  <a:lnTo>
                    <a:pt x="1" y="6"/>
                  </a:lnTo>
                  <a:lnTo>
                    <a:pt x="1" y="6"/>
                  </a:lnTo>
                  <a:lnTo>
                    <a:pt x="2" y="6"/>
                  </a:lnTo>
                  <a:lnTo>
                    <a:pt x="2" y="7"/>
                  </a:lnTo>
                  <a:lnTo>
                    <a:pt x="3" y="7"/>
                  </a:lnTo>
                  <a:lnTo>
                    <a:pt x="3" y="6"/>
                  </a:lnTo>
                  <a:lnTo>
                    <a:pt x="3" y="6"/>
                  </a:lnTo>
                  <a:lnTo>
                    <a:pt x="4" y="6"/>
                  </a:lnTo>
                  <a:lnTo>
                    <a:pt x="4" y="6"/>
                  </a:lnTo>
                  <a:lnTo>
                    <a:pt x="4" y="6"/>
                  </a:lnTo>
                  <a:lnTo>
                    <a:pt x="4" y="5"/>
                  </a:lnTo>
                  <a:lnTo>
                    <a:pt x="5" y="5"/>
                  </a:lnTo>
                  <a:lnTo>
                    <a:pt x="5" y="5"/>
                  </a:lnTo>
                  <a:lnTo>
                    <a:pt x="5" y="4"/>
                  </a:lnTo>
                  <a:lnTo>
                    <a:pt x="5" y="4"/>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4" name="Freeform 208"/>
            <p:cNvSpPr>
              <a:spLocks/>
            </p:cNvSpPr>
            <p:nvPr/>
          </p:nvSpPr>
          <p:spPr bwMode="auto">
            <a:xfrm>
              <a:off x="1568" y="2462"/>
              <a:ext cx="1" cy="6"/>
            </a:xfrm>
            <a:custGeom>
              <a:avLst/>
              <a:gdLst>
                <a:gd name="T0" fmla="*/ 0 w 1"/>
                <a:gd name="T1" fmla="*/ 0 h 6"/>
                <a:gd name="T2" fmla="*/ 0 w 1"/>
                <a:gd name="T3" fmla="*/ 0 h 6"/>
                <a:gd name="T4" fmla="*/ 0 w 1"/>
                <a:gd name="T5" fmla="*/ 0 h 6"/>
                <a:gd name="T6" fmla="*/ 0 w 1"/>
                <a:gd name="T7" fmla="*/ 0 h 6"/>
                <a:gd name="T8" fmla="*/ 0 w 1"/>
                <a:gd name="T9" fmla="*/ 1 h 6"/>
                <a:gd name="T10" fmla="*/ 0 w 1"/>
                <a:gd name="T11" fmla="*/ 1 h 6"/>
                <a:gd name="T12" fmla="*/ 0 w 1"/>
                <a:gd name="T13" fmla="*/ 2 h 6"/>
                <a:gd name="T14" fmla="*/ 0 w 1"/>
                <a:gd name="T15" fmla="*/ 2 h 6"/>
                <a:gd name="T16" fmla="*/ 0 w 1"/>
                <a:gd name="T17" fmla="*/ 3 h 6"/>
                <a:gd name="T18" fmla="*/ 0 w 1"/>
                <a:gd name="T19" fmla="*/ 3 h 6"/>
                <a:gd name="T20" fmla="*/ 0 w 1"/>
                <a:gd name="T21" fmla="*/ 4 h 6"/>
                <a:gd name="T22" fmla="*/ 0 w 1"/>
                <a:gd name="T23" fmla="*/ 4 h 6"/>
                <a:gd name="T24" fmla="*/ 0 w 1"/>
                <a:gd name="T25" fmla="*/ 4 h 6"/>
                <a:gd name="T26" fmla="*/ 0 w 1"/>
                <a:gd name="T27" fmla="*/ 5 h 6"/>
                <a:gd name="T28" fmla="*/ 0 w 1"/>
                <a:gd name="T29" fmla="*/ 5 h 6"/>
                <a:gd name="T30" fmla="*/ 0 w 1"/>
                <a:gd name="T31" fmla="*/ 5 h 6"/>
                <a:gd name="T32" fmla="*/ 0 w 1"/>
                <a:gd name="T33" fmla="*/ 5 h 6"/>
                <a:gd name="T34" fmla="*/ 0 w 1"/>
                <a:gd name="T35" fmla="*/ 5 h 6"/>
                <a:gd name="T36" fmla="*/ 0 w 1"/>
                <a:gd name="T37" fmla="*/ 5 h 6"/>
                <a:gd name="T38" fmla="*/ 0 w 1"/>
                <a:gd name="T39" fmla="*/ 5 h 6"/>
                <a:gd name="T40" fmla="*/ 0 w 1"/>
                <a:gd name="T41" fmla="*/ 4 h 6"/>
                <a:gd name="T42" fmla="*/ 0 w 1"/>
                <a:gd name="T43" fmla="*/ 4 h 6"/>
                <a:gd name="T44" fmla="*/ 0 w 1"/>
                <a:gd name="T45" fmla="*/ 4 h 6"/>
                <a:gd name="T46" fmla="*/ 0 w 1"/>
                <a:gd name="T47" fmla="*/ 3 h 6"/>
                <a:gd name="T48" fmla="*/ 0 w 1"/>
                <a:gd name="T49" fmla="*/ 3 h 6"/>
                <a:gd name="T50" fmla="*/ 0 w 1"/>
                <a:gd name="T51" fmla="*/ 2 h 6"/>
                <a:gd name="T52" fmla="*/ 0 w 1"/>
                <a:gd name="T53" fmla="*/ 2 h 6"/>
                <a:gd name="T54" fmla="*/ 0 w 1"/>
                <a:gd name="T55" fmla="*/ 1 h 6"/>
                <a:gd name="T56" fmla="*/ 0 w 1"/>
                <a:gd name="T57" fmla="*/ 1 h 6"/>
                <a:gd name="T58" fmla="*/ 0 w 1"/>
                <a:gd name="T59" fmla="*/ 0 h 6"/>
                <a:gd name="T60" fmla="*/ 0 w 1"/>
                <a:gd name="T61" fmla="*/ 0 h 6"/>
                <a:gd name="T62" fmla="*/ 0 w 1"/>
                <a:gd name="T6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 h="6">
                  <a:moveTo>
                    <a:pt x="0" y="0"/>
                  </a:moveTo>
                  <a:lnTo>
                    <a:pt x="0" y="0"/>
                  </a:lnTo>
                  <a:lnTo>
                    <a:pt x="0" y="0"/>
                  </a:lnTo>
                  <a:lnTo>
                    <a:pt x="0" y="0"/>
                  </a:lnTo>
                  <a:lnTo>
                    <a:pt x="0" y="1"/>
                  </a:lnTo>
                  <a:lnTo>
                    <a:pt x="0" y="1"/>
                  </a:lnTo>
                  <a:lnTo>
                    <a:pt x="0" y="2"/>
                  </a:lnTo>
                  <a:lnTo>
                    <a:pt x="0" y="2"/>
                  </a:lnTo>
                  <a:lnTo>
                    <a:pt x="0" y="3"/>
                  </a:lnTo>
                  <a:lnTo>
                    <a:pt x="0" y="3"/>
                  </a:lnTo>
                  <a:lnTo>
                    <a:pt x="0" y="4"/>
                  </a:lnTo>
                  <a:lnTo>
                    <a:pt x="0" y="4"/>
                  </a:lnTo>
                  <a:lnTo>
                    <a:pt x="0" y="4"/>
                  </a:lnTo>
                  <a:lnTo>
                    <a:pt x="0" y="5"/>
                  </a:lnTo>
                  <a:lnTo>
                    <a:pt x="0" y="5"/>
                  </a:lnTo>
                  <a:lnTo>
                    <a:pt x="0" y="5"/>
                  </a:lnTo>
                  <a:lnTo>
                    <a:pt x="0" y="5"/>
                  </a:lnTo>
                  <a:lnTo>
                    <a:pt x="0" y="5"/>
                  </a:lnTo>
                  <a:lnTo>
                    <a:pt x="0" y="5"/>
                  </a:lnTo>
                  <a:lnTo>
                    <a:pt x="0" y="5"/>
                  </a:lnTo>
                  <a:lnTo>
                    <a:pt x="0" y="4"/>
                  </a:lnTo>
                  <a:lnTo>
                    <a:pt x="0" y="4"/>
                  </a:lnTo>
                  <a:lnTo>
                    <a:pt x="0" y="4"/>
                  </a:lnTo>
                  <a:lnTo>
                    <a:pt x="0" y="3"/>
                  </a:lnTo>
                  <a:lnTo>
                    <a:pt x="0" y="3"/>
                  </a:lnTo>
                  <a:lnTo>
                    <a:pt x="0" y="2"/>
                  </a:lnTo>
                  <a:lnTo>
                    <a:pt x="0" y="2"/>
                  </a:lnTo>
                  <a:lnTo>
                    <a:pt x="0" y="1"/>
                  </a:lnTo>
                  <a:lnTo>
                    <a:pt x="0" y="1"/>
                  </a:lnTo>
                  <a:lnTo>
                    <a:pt x="0" y="0"/>
                  </a:lnTo>
                  <a:lnTo>
                    <a:pt x="0" y="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5" name="Freeform 209"/>
            <p:cNvSpPr>
              <a:spLocks/>
            </p:cNvSpPr>
            <p:nvPr/>
          </p:nvSpPr>
          <p:spPr bwMode="auto">
            <a:xfrm>
              <a:off x="1388" y="2519"/>
              <a:ext cx="10" cy="14"/>
            </a:xfrm>
            <a:custGeom>
              <a:avLst/>
              <a:gdLst>
                <a:gd name="T0" fmla="*/ 6 w 10"/>
                <a:gd name="T1" fmla="*/ 3 h 14"/>
                <a:gd name="T2" fmla="*/ 7 w 10"/>
                <a:gd name="T3" fmla="*/ 3 h 14"/>
                <a:gd name="T4" fmla="*/ 7 w 10"/>
                <a:gd name="T5" fmla="*/ 3 h 14"/>
                <a:gd name="T6" fmla="*/ 7 w 10"/>
                <a:gd name="T7" fmla="*/ 3 h 14"/>
                <a:gd name="T8" fmla="*/ 7 w 10"/>
                <a:gd name="T9" fmla="*/ 2 h 14"/>
                <a:gd name="T10" fmla="*/ 8 w 10"/>
                <a:gd name="T11" fmla="*/ 2 h 14"/>
                <a:gd name="T12" fmla="*/ 8 w 10"/>
                <a:gd name="T13" fmla="*/ 2 h 14"/>
                <a:gd name="T14" fmla="*/ 9 w 10"/>
                <a:gd name="T15" fmla="*/ 2 h 14"/>
                <a:gd name="T16" fmla="*/ 5 w 10"/>
                <a:gd name="T17" fmla="*/ 0 h 14"/>
                <a:gd name="T18" fmla="*/ 5 w 10"/>
                <a:gd name="T19" fmla="*/ 1 h 14"/>
                <a:gd name="T20" fmla="*/ 5 w 10"/>
                <a:gd name="T21" fmla="*/ 1 h 14"/>
                <a:gd name="T22" fmla="*/ 5 w 10"/>
                <a:gd name="T23" fmla="*/ 2 h 14"/>
                <a:gd name="T24" fmla="*/ 5 w 10"/>
                <a:gd name="T25" fmla="*/ 3 h 14"/>
                <a:gd name="T26" fmla="*/ 2 w 10"/>
                <a:gd name="T27" fmla="*/ 9 h 14"/>
                <a:gd name="T28" fmla="*/ 2 w 10"/>
                <a:gd name="T29" fmla="*/ 9 h 14"/>
                <a:gd name="T30" fmla="*/ 2 w 10"/>
                <a:gd name="T31" fmla="*/ 10 h 14"/>
                <a:gd name="T32" fmla="*/ 2 w 10"/>
                <a:gd name="T33" fmla="*/ 10 h 14"/>
                <a:gd name="T34" fmla="*/ 1 w 10"/>
                <a:gd name="T35" fmla="*/ 10 h 14"/>
                <a:gd name="T36" fmla="*/ 1 w 10"/>
                <a:gd name="T37" fmla="*/ 10 h 14"/>
                <a:gd name="T38" fmla="*/ 0 w 10"/>
                <a:gd name="T39" fmla="*/ 10 h 14"/>
                <a:gd name="T40" fmla="*/ 0 w 10"/>
                <a:gd name="T41" fmla="*/ 11 h 14"/>
                <a:gd name="T42" fmla="*/ 4 w 10"/>
                <a:gd name="T43" fmla="*/ 13 h 14"/>
                <a:gd name="T44" fmla="*/ 4 w 10"/>
                <a:gd name="T45" fmla="*/ 12 h 14"/>
                <a:gd name="T46" fmla="*/ 4 w 10"/>
                <a:gd name="T47" fmla="*/ 12 h 14"/>
                <a:gd name="T48" fmla="*/ 4 w 10"/>
                <a:gd name="T49" fmla="*/ 12 h 14"/>
                <a:gd name="T50" fmla="*/ 3 w 10"/>
                <a:gd name="T51" fmla="*/ 12 h 14"/>
                <a:gd name="T52" fmla="*/ 3 w 10"/>
                <a:gd name="T53" fmla="*/ 11 h 14"/>
                <a:gd name="T54" fmla="*/ 3 w 10"/>
                <a:gd name="T55" fmla="*/ 10 h 14"/>
                <a:gd name="T56" fmla="*/ 4 w 10"/>
                <a:gd name="T57" fmla="*/ 10 h 14"/>
                <a:gd name="T58" fmla="*/ 4 w 10"/>
                <a:gd name="T59" fmla="*/ 10 h 14"/>
                <a:gd name="T60" fmla="*/ 6 w 10"/>
                <a:gd name="T6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4">
                  <a:moveTo>
                    <a:pt x="6" y="3"/>
                  </a:moveTo>
                  <a:lnTo>
                    <a:pt x="7" y="3"/>
                  </a:lnTo>
                  <a:lnTo>
                    <a:pt x="7" y="3"/>
                  </a:lnTo>
                  <a:lnTo>
                    <a:pt x="7" y="3"/>
                  </a:lnTo>
                  <a:lnTo>
                    <a:pt x="7" y="2"/>
                  </a:lnTo>
                  <a:lnTo>
                    <a:pt x="8" y="2"/>
                  </a:lnTo>
                  <a:lnTo>
                    <a:pt x="8" y="2"/>
                  </a:lnTo>
                  <a:lnTo>
                    <a:pt x="9" y="2"/>
                  </a:lnTo>
                  <a:lnTo>
                    <a:pt x="5" y="0"/>
                  </a:lnTo>
                  <a:lnTo>
                    <a:pt x="5" y="1"/>
                  </a:lnTo>
                  <a:lnTo>
                    <a:pt x="5" y="1"/>
                  </a:lnTo>
                  <a:lnTo>
                    <a:pt x="5" y="2"/>
                  </a:lnTo>
                  <a:lnTo>
                    <a:pt x="5" y="3"/>
                  </a:lnTo>
                  <a:lnTo>
                    <a:pt x="2" y="9"/>
                  </a:lnTo>
                  <a:lnTo>
                    <a:pt x="2" y="9"/>
                  </a:lnTo>
                  <a:lnTo>
                    <a:pt x="2" y="10"/>
                  </a:lnTo>
                  <a:lnTo>
                    <a:pt x="2" y="10"/>
                  </a:lnTo>
                  <a:lnTo>
                    <a:pt x="1" y="10"/>
                  </a:lnTo>
                  <a:lnTo>
                    <a:pt x="1" y="10"/>
                  </a:lnTo>
                  <a:lnTo>
                    <a:pt x="0" y="10"/>
                  </a:lnTo>
                  <a:lnTo>
                    <a:pt x="0" y="11"/>
                  </a:lnTo>
                  <a:lnTo>
                    <a:pt x="4" y="13"/>
                  </a:lnTo>
                  <a:lnTo>
                    <a:pt x="4" y="12"/>
                  </a:lnTo>
                  <a:lnTo>
                    <a:pt x="4" y="12"/>
                  </a:lnTo>
                  <a:lnTo>
                    <a:pt x="4" y="12"/>
                  </a:lnTo>
                  <a:lnTo>
                    <a:pt x="3" y="12"/>
                  </a:lnTo>
                  <a:lnTo>
                    <a:pt x="3" y="11"/>
                  </a:lnTo>
                  <a:lnTo>
                    <a:pt x="3" y="10"/>
                  </a:lnTo>
                  <a:lnTo>
                    <a:pt x="4" y="10"/>
                  </a:lnTo>
                  <a:lnTo>
                    <a:pt x="4" y="10"/>
                  </a:lnTo>
                  <a:lnTo>
                    <a:pt x="6"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6" name="Freeform 210"/>
            <p:cNvSpPr>
              <a:spLocks/>
            </p:cNvSpPr>
            <p:nvPr/>
          </p:nvSpPr>
          <p:spPr bwMode="auto">
            <a:xfrm>
              <a:off x="1418" y="2530"/>
              <a:ext cx="12" cy="15"/>
            </a:xfrm>
            <a:custGeom>
              <a:avLst/>
              <a:gdLst>
                <a:gd name="T0" fmla="*/ 8 w 12"/>
                <a:gd name="T1" fmla="*/ 4 h 15"/>
                <a:gd name="T2" fmla="*/ 7 w 12"/>
                <a:gd name="T3" fmla="*/ 6 h 15"/>
                <a:gd name="T4" fmla="*/ 6 w 12"/>
                <a:gd name="T5" fmla="*/ 6 h 15"/>
                <a:gd name="T6" fmla="*/ 5 w 12"/>
                <a:gd name="T7" fmla="*/ 6 h 15"/>
                <a:gd name="T8" fmla="*/ 4 w 12"/>
                <a:gd name="T9" fmla="*/ 6 h 15"/>
                <a:gd name="T10" fmla="*/ 5 w 12"/>
                <a:gd name="T11" fmla="*/ 2 h 15"/>
                <a:gd name="T12" fmla="*/ 5 w 12"/>
                <a:gd name="T13" fmla="*/ 1 h 15"/>
                <a:gd name="T14" fmla="*/ 6 w 12"/>
                <a:gd name="T15" fmla="*/ 1 h 15"/>
                <a:gd name="T16" fmla="*/ 7 w 12"/>
                <a:gd name="T17" fmla="*/ 1 h 15"/>
                <a:gd name="T18" fmla="*/ 8 w 12"/>
                <a:gd name="T19" fmla="*/ 1 h 15"/>
                <a:gd name="T20" fmla="*/ 9 w 12"/>
                <a:gd name="T21" fmla="*/ 2 h 15"/>
                <a:gd name="T22" fmla="*/ 10 w 12"/>
                <a:gd name="T23" fmla="*/ 3 h 15"/>
                <a:gd name="T24" fmla="*/ 10 w 12"/>
                <a:gd name="T25" fmla="*/ 4 h 15"/>
                <a:gd name="T26" fmla="*/ 11 w 12"/>
                <a:gd name="T27" fmla="*/ 5 h 15"/>
                <a:gd name="T28" fmla="*/ 3 w 12"/>
                <a:gd name="T29" fmla="*/ 0 h 15"/>
                <a:gd name="T30" fmla="*/ 3 w 12"/>
                <a:gd name="T31" fmla="*/ 1 h 15"/>
                <a:gd name="T32" fmla="*/ 3 w 12"/>
                <a:gd name="T33" fmla="*/ 2 h 15"/>
                <a:gd name="T34" fmla="*/ 2 w 12"/>
                <a:gd name="T35" fmla="*/ 9 h 15"/>
                <a:gd name="T36" fmla="*/ 1 w 12"/>
                <a:gd name="T37" fmla="*/ 11 h 15"/>
                <a:gd name="T38" fmla="*/ 1 w 12"/>
                <a:gd name="T39" fmla="*/ 11 h 15"/>
                <a:gd name="T40" fmla="*/ 0 w 12"/>
                <a:gd name="T41" fmla="*/ 12 h 15"/>
                <a:gd name="T42" fmla="*/ 10 w 12"/>
                <a:gd name="T43" fmla="*/ 11 h 15"/>
                <a:gd name="T44" fmla="*/ 8 w 12"/>
                <a:gd name="T45" fmla="*/ 12 h 15"/>
                <a:gd name="T46" fmla="*/ 8 w 12"/>
                <a:gd name="T47" fmla="*/ 13 h 15"/>
                <a:gd name="T48" fmla="*/ 6 w 12"/>
                <a:gd name="T49" fmla="*/ 13 h 15"/>
                <a:gd name="T50" fmla="*/ 5 w 12"/>
                <a:gd name="T51" fmla="*/ 13 h 15"/>
                <a:gd name="T52" fmla="*/ 4 w 12"/>
                <a:gd name="T53" fmla="*/ 12 h 15"/>
                <a:gd name="T54" fmla="*/ 3 w 12"/>
                <a:gd name="T55" fmla="*/ 11 h 15"/>
                <a:gd name="T56" fmla="*/ 4 w 12"/>
                <a:gd name="T57" fmla="*/ 6 h 15"/>
                <a:gd name="T58" fmla="*/ 5 w 12"/>
                <a:gd name="T59" fmla="*/ 6 h 15"/>
                <a:gd name="T60" fmla="*/ 6 w 12"/>
                <a:gd name="T61" fmla="*/ 7 h 15"/>
                <a:gd name="T62" fmla="*/ 7 w 12"/>
                <a:gd name="T63" fmla="*/ 8 h 15"/>
                <a:gd name="T64" fmla="*/ 7 w 12"/>
                <a:gd name="T65" fmla="*/ 9 h 15"/>
                <a:gd name="T66" fmla="*/ 8 w 12"/>
                <a:gd name="T6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5">
                  <a:moveTo>
                    <a:pt x="8" y="5"/>
                  </a:moveTo>
                  <a:lnTo>
                    <a:pt x="8" y="4"/>
                  </a:lnTo>
                  <a:lnTo>
                    <a:pt x="8" y="5"/>
                  </a:lnTo>
                  <a:lnTo>
                    <a:pt x="7" y="6"/>
                  </a:lnTo>
                  <a:lnTo>
                    <a:pt x="6" y="6"/>
                  </a:lnTo>
                  <a:lnTo>
                    <a:pt x="6" y="6"/>
                  </a:lnTo>
                  <a:lnTo>
                    <a:pt x="5" y="6"/>
                  </a:lnTo>
                  <a:lnTo>
                    <a:pt x="5" y="6"/>
                  </a:lnTo>
                  <a:lnTo>
                    <a:pt x="5" y="6"/>
                  </a:lnTo>
                  <a:lnTo>
                    <a:pt x="4" y="6"/>
                  </a:lnTo>
                  <a:lnTo>
                    <a:pt x="5" y="3"/>
                  </a:lnTo>
                  <a:lnTo>
                    <a:pt x="5" y="2"/>
                  </a:lnTo>
                  <a:lnTo>
                    <a:pt x="5" y="2"/>
                  </a:lnTo>
                  <a:lnTo>
                    <a:pt x="5" y="1"/>
                  </a:lnTo>
                  <a:lnTo>
                    <a:pt x="6" y="1"/>
                  </a:lnTo>
                  <a:lnTo>
                    <a:pt x="6" y="1"/>
                  </a:lnTo>
                  <a:lnTo>
                    <a:pt x="6" y="1"/>
                  </a:lnTo>
                  <a:lnTo>
                    <a:pt x="7" y="1"/>
                  </a:lnTo>
                  <a:lnTo>
                    <a:pt x="8" y="1"/>
                  </a:lnTo>
                  <a:lnTo>
                    <a:pt x="8" y="1"/>
                  </a:lnTo>
                  <a:lnTo>
                    <a:pt x="8" y="2"/>
                  </a:lnTo>
                  <a:lnTo>
                    <a:pt x="9" y="2"/>
                  </a:lnTo>
                  <a:lnTo>
                    <a:pt x="10" y="2"/>
                  </a:lnTo>
                  <a:lnTo>
                    <a:pt x="10" y="3"/>
                  </a:lnTo>
                  <a:lnTo>
                    <a:pt x="10" y="4"/>
                  </a:lnTo>
                  <a:lnTo>
                    <a:pt x="10" y="4"/>
                  </a:lnTo>
                  <a:lnTo>
                    <a:pt x="10" y="4"/>
                  </a:lnTo>
                  <a:lnTo>
                    <a:pt x="11" y="5"/>
                  </a:lnTo>
                  <a:lnTo>
                    <a:pt x="10" y="1"/>
                  </a:lnTo>
                  <a:lnTo>
                    <a:pt x="3" y="0"/>
                  </a:lnTo>
                  <a:lnTo>
                    <a:pt x="3" y="0"/>
                  </a:lnTo>
                  <a:lnTo>
                    <a:pt x="3" y="1"/>
                  </a:lnTo>
                  <a:lnTo>
                    <a:pt x="3" y="1"/>
                  </a:lnTo>
                  <a:lnTo>
                    <a:pt x="3" y="2"/>
                  </a:lnTo>
                  <a:lnTo>
                    <a:pt x="3" y="3"/>
                  </a:lnTo>
                  <a:lnTo>
                    <a:pt x="2" y="9"/>
                  </a:lnTo>
                  <a:lnTo>
                    <a:pt x="2" y="10"/>
                  </a:lnTo>
                  <a:lnTo>
                    <a:pt x="1" y="11"/>
                  </a:lnTo>
                  <a:lnTo>
                    <a:pt x="1" y="11"/>
                  </a:lnTo>
                  <a:lnTo>
                    <a:pt x="1" y="11"/>
                  </a:lnTo>
                  <a:lnTo>
                    <a:pt x="0" y="11"/>
                  </a:lnTo>
                  <a:lnTo>
                    <a:pt x="0" y="12"/>
                  </a:lnTo>
                  <a:lnTo>
                    <a:pt x="8" y="14"/>
                  </a:lnTo>
                  <a:lnTo>
                    <a:pt x="10" y="11"/>
                  </a:lnTo>
                  <a:lnTo>
                    <a:pt x="9" y="11"/>
                  </a:lnTo>
                  <a:lnTo>
                    <a:pt x="8" y="12"/>
                  </a:lnTo>
                  <a:lnTo>
                    <a:pt x="8" y="12"/>
                  </a:lnTo>
                  <a:lnTo>
                    <a:pt x="8" y="13"/>
                  </a:lnTo>
                  <a:lnTo>
                    <a:pt x="7" y="13"/>
                  </a:lnTo>
                  <a:lnTo>
                    <a:pt x="6" y="13"/>
                  </a:lnTo>
                  <a:lnTo>
                    <a:pt x="6" y="13"/>
                  </a:lnTo>
                  <a:lnTo>
                    <a:pt x="5" y="13"/>
                  </a:lnTo>
                  <a:lnTo>
                    <a:pt x="5" y="13"/>
                  </a:lnTo>
                  <a:lnTo>
                    <a:pt x="4" y="12"/>
                  </a:lnTo>
                  <a:lnTo>
                    <a:pt x="3" y="12"/>
                  </a:lnTo>
                  <a:lnTo>
                    <a:pt x="3" y="11"/>
                  </a:lnTo>
                  <a:lnTo>
                    <a:pt x="3" y="11"/>
                  </a:lnTo>
                  <a:lnTo>
                    <a:pt x="4" y="6"/>
                  </a:lnTo>
                  <a:lnTo>
                    <a:pt x="5" y="6"/>
                  </a:lnTo>
                  <a:lnTo>
                    <a:pt x="5" y="6"/>
                  </a:lnTo>
                  <a:lnTo>
                    <a:pt x="6" y="7"/>
                  </a:lnTo>
                  <a:lnTo>
                    <a:pt x="6" y="7"/>
                  </a:lnTo>
                  <a:lnTo>
                    <a:pt x="6" y="8"/>
                  </a:lnTo>
                  <a:lnTo>
                    <a:pt x="7" y="8"/>
                  </a:lnTo>
                  <a:lnTo>
                    <a:pt x="7" y="8"/>
                  </a:lnTo>
                  <a:lnTo>
                    <a:pt x="7" y="9"/>
                  </a:lnTo>
                  <a:lnTo>
                    <a:pt x="8" y="9"/>
                  </a:lnTo>
                  <a:lnTo>
                    <a:pt x="8"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7" name="Freeform 211"/>
            <p:cNvSpPr>
              <a:spLocks/>
            </p:cNvSpPr>
            <p:nvPr/>
          </p:nvSpPr>
          <p:spPr bwMode="auto">
            <a:xfrm>
              <a:off x="1462" y="2532"/>
              <a:ext cx="10" cy="14"/>
            </a:xfrm>
            <a:custGeom>
              <a:avLst/>
              <a:gdLst>
                <a:gd name="T0" fmla="*/ 7 w 10"/>
                <a:gd name="T1" fmla="*/ 1 h 14"/>
                <a:gd name="T2" fmla="*/ 5 w 10"/>
                <a:gd name="T3" fmla="*/ 1 h 14"/>
                <a:gd name="T4" fmla="*/ 4 w 10"/>
                <a:gd name="T5" fmla="*/ 0 h 14"/>
                <a:gd name="T6" fmla="*/ 3 w 10"/>
                <a:gd name="T7" fmla="*/ 1 h 14"/>
                <a:gd name="T8" fmla="*/ 2 w 10"/>
                <a:gd name="T9" fmla="*/ 1 h 14"/>
                <a:gd name="T10" fmla="*/ 2 w 10"/>
                <a:gd name="T11" fmla="*/ 2 h 14"/>
                <a:gd name="T12" fmla="*/ 1 w 10"/>
                <a:gd name="T13" fmla="*/ 3 h 14"/>
                <a:gd name="T14" fmla="*/ 1 w 10"/>
                <a:gd name="T15" fmla="*/ 3 h 14"/>
                <a:gd name="T16" fmla="*/ 0 w 10"/>
                <a:gd name="T17" fmla="*/ 5 h 14"/>
                <a:gd name="T18" fmla="*/ 0 w 10"/>
                <a:gd name="T19" fmla="*/ 6 h 14"/>
                <a:gd name="T20" fmla="*/ 0 w 10"/>
                <a:gd name="T21" fmla="*/ 8 h 14"/>
                <a:gd name="T22" fmla="*/ 0 w 10"/>
                <a:gd name="T23" fmla="*/ 9 h 14"/>
                <a:gd name="T24" fmla="*/ 1 w 10"/>
                <a:gd name="T25" fmla="*/ 10 h 14"/>
                <a:gd name="T26" fmla="*/ 1 w 10"/>
                <a:gd name="T27" fmla="*/ 11 h 14"/>
                <a:gd name="T28" fmla="*/ 1 w 10"/>
                <a:gd name="T29" fmla="*/ 12 h 14"/>
                <a:gd name="T30" fmla="*/ 2 w 10"/>
                <a:gd name="T31" fmla="*/ 12 h 14"/>
                <a:gd name="T32" fmla="*/ 4 w 10"/>
                <a:gd name="T33" fmla="*/ 13 h 14"/>
                <a:gd name="T34" fmla="*/ 5 w 10"/>
                <a:gd name="T35" fmla="*/ 13 h 14"/>
                <a:gd name="T36" fmla="*/ 6 w 10"/>
                <a:gd name="T37" fmla="*/ 13 h 14"/>
                <a:gd name="T38" fmla="*/ 7 w 10"/>
                <a:gd name="T39" fmla="*/ 12 h 14"/>
                <a:gd name="T40" fmla="*/ 8 w 10"/>
                <a:gd name="T41" fmla="*/ 12 h 14"/>
                <a:gd name="T42" fmla="*/ 8 w 10"/>
                <a:gd name="T43" fmla="*/ 11 h 14"/>
                <a:gd name="T44" fmla="*/ 9 w 10"/>
                <a:gd name="T45" fmla="*/ 10 h 14"/>
                <a:gd name="T46" fmla="*/ 8 w 10"/>
                <a:gd name="T47" fmla="*/ 10 h 14"/>
                <a:gd name="T48" fmla="*/ 8 w 10"/>
                <a:gd name="T49" fmla="*/ 11 h 14"/>
                <a:gd name="T50" fmla="*/ 7 w 10"/>
                <a:gd name="T51" fmla="*/ 12 h 14"/>
                <a:gd name="T52" fmla="*/ 6 w 10"/>
                <a:gd name="T53" fmla="*/ 12 h 14"/>
                <a:gd name="T54" fmla="*/ 5 w 10"/>
                <a:gd name="T55" fmla="*/ 12 h 14"/>
                <a:gd name="T56" fmla="*/ 4 w 10"/>
                <a:gd name="T57" fmla="*/ 12 h 14"/>
                <a:gd name="T58" fmla="*/ 4 w 10"/>
                <a:gd name="T59" fmla="*/ 12 h 14"/>
                <a:gd name="T60" fmla="*/ 2 w 10"/>
                <a:gd name="T61" fmla="*/ 10 h 14"/>
                <a:gd name="T62" fmla="*/ 2 w 10"/>
                <a:gd name="T63" fmla="*/ 9 h 14"/>
                <a:gd name="T64" fmla="*/ 2 w 10"/>
                <a:gd name="T65" fmla="*/ 8 h 14"/>
                <a:gd name="T66" fmla="*/ 1 w 10"/>
                <a:gd name="T67" fmla="*/ 6 h 14"/>
                <a:gd name="T68" fmla="*/ 1 w 10"/>
                <a:gd name="T69" fmla="*/ 5 h 14"/>
                <a:gd name="T70" fmla="*/ 2 w 10"/>
                <a:gd name="T71" fmla="*/ 4 h 14"/>
                <a:gd name="T72" fmla="*/ 2 w 10"/>
                <a:gd name="T73" fmla="*/ 3 h 14"/>
                <a:gd name="T74" fmla="*/ 3 w 10"/>
                <a:gd name="T75" fmla="*/ 2 h 14"/>
                <a:gd name="T76" fmla="*/ 4 w 10"/>
                <a:gd name="T77" fmla="*/ 1 h 14"/>
                <a:gd name="T78" fmla="*/ 5 w 10"/>
                <a:gd name="T79" fmla="*/ 1 h 14"/>
                <a:gd name="T80" fmla="*/ 6 w 10"/>
                <a:gd name="T81" fmla="*/ 1 h 14"/>
                <a:gd name="T82" fmla="*/ 7 w 10"/>
                <a:gd name="T83" fmla="*/ 2 h 14"/>
                <a:gd name="T84" fmla="*/ 8 w 10"/>
                <a:gd name="T85" fmla="*/ 3 h 14"/>
                <a:gd name="T86" fmla="*/ 8 w 10"/>
                <a:gd name="T8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4">
                  <a:moveTo>
                    <a:pt x="7" y="0"/>
                  </a:moveTo>
                  <a:lnTo>
                    <a:pt x="7" y="1"/>
                  </a:lnTo>
                  <a:lnTo>
                    <a:pt x="7" y="1"/>
                  </a:lnTo>
                  <a:lnTo>
                    <a:pt x="5" y="1"/>
                  </a:lnTo>
                  <a:lnTo>
                    <a:pt x="5" y="1"/>
                  </a:lnTo>
                  <a:lnTo>
                    <a:pt x="4" y="0"/>
                  </a:lnTo>
                  <a:lnTo>
                    <a:pt x="4" y="1"/>
                  </a:lnTo>
                  <a:lnTo>
                    <a:pt x="3" y="1"/>
                  </a:lnTo>
                  <a:lnTo>
                    <a:pt x="2" y="1"/>
                  </a:lnTo>
                  <a:lnTo>
                    <a:pt x="2" y="1"/>
                  </a:lnTo>
                  <a:lnTo>
                    <a:pt x="2" y="1"/>
                  </a:lnTo>
                  <a:lnTo>
                    <a:pt x="2" y="2"/>
                  </a:lnTo>
                  <a:lnTo>
                    <a:pt x="1" y="2"/>
                  </a:lnTo>
                  <a:lnTo>
                    <a:pt x="1" y="3"/>
                  </a:lnTo>
                  <a:lnTo>
                    <a:pt x="1" y="3"/>
                  </a:lnTo>
                  <a:lnTo>
                    <a:pt x="1" y="3"/>
                  </a:lnTo>
                  <a:lnTo>
                    <a:pt x="1" y="4"/>
                  </a:lnTo>
                  <a:lnTo>
                    <a:pt x="0" y="5"/>
                  </a:lnTo>
                  <a:lnTo>
                    <a:pt x="0" y="5"/>
                  </a:lnTo>
                  <a:lnTo>
                    <a:pt x="0" y="6"/>
                  </a:lnTo>
                  <a:lnTo>
                    <a:pt x="0" y="7"/>
                  </a:lnTo>
                  <a:lnTo>
                    <a:pt x="0" y="8"/>
                  </a:lnTo>
                  <a:lnTo>
                    <a:pt x="0" y="8"/>
                  </a:lnTo>
                  <a:lnTo>
                    <a:pt x="0" y="9"/>
                  </a:lnTo>
                  <a:lnTo>
                    <a:pt x="0" y="10"/>
                  </a:lnTo>
                  <a:lnTo>
                    <a:pt x="1" y="10"/>
                  </a:lnTo>
                  <a:lnTo>
                    <a:pt x="1" y="10"/>
                  </a:lnTo>
                  <a:lnTo>
                    <a:pt x="1" y="11"/>
                  </a:lnTo>
                  <a:lnTo>
                    <a:pt x="1" y="11"/>
                  </a:lnTo>
                  <a:lnTo>
                    <a:pt x="1" y="12"/>
                  </a:lnTo>
                  <a:lnTo>
                    <a:pt x="2" y="12"/>
                  </a:lnTo>
                  <a:lnTo>
                    <a:pt x="2" y="12"/>
                  </a:lnTo>
                  <a:lnTo>
                    <a:pt x="3" y="13"/>
                  </a:lnTo>
                  <a:lnTo>
                    <a:pt x="4" y="13"/>
                  </a:lnTo>
                  <a:lnTo>
                    <a:pt x="4" y="13"/>
                  </a:lnTo>
                  <a:lnTo>
                    <a:pt x="5" y="13"/>
                  </a:lnTo>
                  <a:lnTo>
                    <a:pt x="5" y="13"/>
                  </a:lnTo>
                  <a:lnTo>
                    <a:pt x="6" y="13"/>
                  </a:lnTo>
                  <a:lnTo>
                    <a:pt x="7" y="12"/>
                  </a:lnTo>
                  <a:lnTo>
                    <a:pt x="7" y="12"/>
                  </a:lnTo>
                  <a:lnTo>
                    <a:pt x="7" y="12"/>
                  </a:lnTo>
                  <a:lnTo>
                    <a:pt x="8" y="12"/>
                  </a:lnTo>
                  <a:lnTo>
                    <a:pt x="8" y="11"/>
                  </a:lnTo>
                  <a:lnTo>
                    <a:pt x="8" y="11"/>
                  </a:lnTo>
                  <a:lnTo>
                    <a:pt x="8" y="10"/>
                  </a:lnTo>
                  <a:lnTo>
                    <a:pt x="9" y="10"/>
                  </a:lnTo>
                  <a:lnTo>
                    <a:pt x="8" y="10"/>
                  </a:lnTo>
                  <a:lnTo>
                    <a:pt x="8" y="10"/>
                  </a:lnTo>
                  <a:lnTo>
                    <a:pt x="8" y="10"/>
                  </a:lnTo>
                  <a:lnTo>
                    <a:pt x="8" y="11"/>
                  </a:lnTo>
                  <a:lnTo>
                    <a:pt x="7" y="11"/>
                  </a:lnTo>
                  <a:lnTo>
                    <a:pt x="7" y="12"/>
                  </a:lnTo>
                  <a:lnTo>
                    <a:pt x="7" y="12"/>
                  </a:lnTo>
                  <a:lnTo>
                    <a:pt x="6" y="12"/>
                  </a:lnTo>
                  <a:lnTo>
                    <a:pt x="6" y="12"/>
                  </a:lnTo>
                  <a:lnTo>
                    <a:pt x="5" y="12"/>
                  </a:lnTo>
                  <a:lnTo>
                    <a:pt x="5" y="12"/>
                  </a:lnTo>
                  <a:lnTo>
                    <a:pt x="4" y="12"/>
                  </a:lnTo>
                  <a:lnTo>
                    <a:pt x="4" y="12"/>
                  </a:lnTo>
                  <a:lnTo>
                    <a:pt x="4" y="12"/>
                  </a:lnTo>
                  <a:lnTo>
                    <a:pt x="3" y="11"/>
                  </a:lnTo>
                  <a:lnTo>
                    <a:pt x="2" y="10"/>
                  </a:lnTo>
                  <a:lnTo>
                    <a:pt x="2" y="10"/>
                  </a:lnTo>
                  <a:lnTo>
                    <a:pt x="2" y="9"/>
                  </a:lnTo>
                  <a:lnTo>
                    <a:pt x="2" y="8"/>
                  </a:lnTo>
                  <a:lnTo>
                    <a:pt x="2" y="8"/>
                  </a:lnTo>
                  <a:lnTo>
                    <a:pt x="1" y="7"/>
                  </a:lnTo>
                  <a:lnTo>
                    <a:pt x="1" y="6"/>
                  </a:lnTo>
                  <a:lnTo>
                    <a:pt x="1" y="5"/>
                  </a:lnTo>
                  <a:lnTo>
                    <a:pt x="1" y="5"/>
                  </a:lnTo>
                  <a:lnTo>
                    <a:pt x="1" y="4"/>
                  </a:lnTo>
                  <a:lnTo>
                    <a:pt x="2" y="4"/>
                  </a:lnTo>
                  <a:lnTo>
                    <a:pt x="2" y="3"/>
                  </a:lnTo>
                  <a:lnTo>
                    <a:pt x="2" y="3"/>
                  </a:lnTo>
                  <a:lnTo>
                    <a:pt x="2" y="2"/>
                  </a:lnTo>
                  <a:lnTo>
                    <a:pt x="3" y="2"/>
                  </a:lnTo>
                  <a:lnTo>
                    <a:pt x="3" y="1"/>
                  </a:lnTo>
                  <a:lnTo>
                    <a:pt x="4" y="1"/>
                  </a:lnTo>
                  <a:lnTo>
                    <a:pt x="4" y="1"/>
                  </a:lnTo>
                  <a:lnTo>
                    <a:pt x="5" y="1"/>
                  </a:lnTo>
                  <a:lnTo>
                    <a:pt x="5" y="1"/>
                  </a:lnTo>
                  <a:lnTo>
                    <a:pt x="6" y="1"/>
                  </a:lnTo>
                  <a:lnTo>
                    <a:pt x="6" y="2"/>
                  </a:lnTo>
                  <a:lnTo>
                    <a:pt x="7" y="2"/>
                  </a:lnTo>
                  <a:lnTo>
                    <a:pt x="7" y="3"/>
                  </a:lnTo>
                  <a:lnTo>
                    <a:pt x="8" y="3"/>
                  </a:lnTo>
                  <a:lnTo>
                    <a:pt x="8" y="4"/>
                  </a:lnTo>
                  <a:lnTo>
                    <a:pt x="8" y="3"/>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8" name="Freeform 212"/>
            <p:cNvSpPr>
              <a:spLocks/>
            </p:cNvSpPr>
            <p:nvPr/>
          </p:nvSpPr>
          <p:spPr bwMode="auto">
            <a:xfrm>
              <a:off x="1476" y="2529"/>
              <a:ext cx="13" cy="16"/>
            </a:xfrm>
            <a:custGeom>
              <a:avLst/>
              <a:gdLst>
                <a:gd name="T0" fmla="*/ 7 w 13"/>
                <a:gd name="T1" fmla="*/ 4 h 16"/>
                <a:gd name="T2" fmla="*/ 7 w 13"/>
                <a:gd name="T3" fmla="*/ 6 h 16"/>
                <a:gd name="T4" fmla="*/ 7 w 13"/>
                <a:gd name="T5" fmla="*/ 6 h 16"/>
                <a:gd name="T6" fmla="*/ 6 w 13"/>
                <a:gd name="T7" fmla="*/ 7 h 16"/>
                <a:gd name="T8" fmla="*/ 5 w 13"/>
                <a:gd name="T9" fmla="*/ 7 h 16"/>
                <a:gd name="T10" fmla="*/ 3 w 13"/>
                <a:gd name="T11" fmla="*/ 4 h 16"/>
                <a:gd name="T12" fmla="*/ 4 w 13"/>
                <a:gd name="T13" fmla="*/ 2 h 16"/>
                <a:gd name="T14" fmla="*/ 5 w 13"/>
                <a:gd name="T15" fmla="*/ 1 h 16"/>
                <a:gd name="T16" fmla="*/ 6 w 13"/>
                <a:gd name="T17" fmla="*/ 1 h 16"/>
                <a:gd name="T18" fmla="*/ 7 w 13"/>
                <a:gd name="T19" fmla="*/ 1 h 16"/>
                <a:gd name="T20" fmla="*/ 8 w 13"/>
                <a:gd name="T21" fmla="*/ 2 h 16"/>
                <a:gd name="T22" fmla="*/ 9 w 13"/>
                <a:gd name="T23" fmla="*/ 2 h 16"/>
                <a:gd name="T24" fmla="*/ 10 w 13"/>
                <a:gd name="T25" fmla="*/ 3 h 16"/>
                <a:gd name="T26" fmla="*/ 8 w 13"/>
                <a:gd name="T27" fmla="*/ 0 h 16"/>
                <a:gd name="T28" fmla="*/ 0 w 13"/>
                <a:gd name="T29" fmla="*/ 3 h 16"/>
                <a:gd name="T30" fmla="*/ 1 w 13"/>
                <a:gd name="T31" fmla="*/ 3 h 16"/>
                <a:gd name="T32" fmla="*/ 2 w 13"/>
                <a:gd name="T33" fmla="*/ 4 h 16"/>
                <a:gd name="T34" fmla="*/ 2 w 13"/>
                <a:gd name="T35" fmla="*/ 5 h 16"/>
                <a:gd name="T36" fmla="*/ 3 w 13"/>
                <a:gd name="T37" fmla="*/ 12 h 16"/>
                <a:gd name="T38" fmla="*/ 4 w 13"/>
                <a:gd name="T39" fmla="*/ 13 h 16"/>
                <a:gd name="T40" fmla="*/ 3 w 13"/>
                <a:gd name="T41" fmla="*/ 14 h 16"/>
                <a:gd name="T42" fmla="*/ 3 w 13"/>
                <a:gd name="T43" fmla="*/ 14 h 16"/>
                <a:gd name="T44" fmla="*/ 11 w 13"/>
                <a:gd name="T45" fmla="*/ 12 h 16"/>
                <a:gd name="T46" fmla="*/ 11 w 13"/>
                <a:gd name="T47" fmla="*/ 9 h 16"/>
                <a:gd name="T48" fmla="*/ 11 w 13"/>
                <a:gd name="T49" fmla="*/ 9 h 16"/>
                <a:gd name="T50" fmla="*/ 11 w 13"/>
                <a:gd name="T51" fmla="*/ 11 h 16"/>
                <a:gd name="T52" fmla="*/ 10 w 13"/>
                <a:gd name="T53" fmla="*/ 12 h 16"/>
                <a:gd name="T54" fmla="*/ 9 w 13"/>
                <a:gd name="T55" fmla="*/ 13 h 16"/>
                <a:gd name="T56" fmla="*/ 7 w 13"/>
                <a:gd name="T57" fmla="*/ 13 h 16"/>
                <a:gd name="T58" fmla="*/ 6 w 13"/>
                <a:gd name="T59" fmla="*/ 13 h 16"/>
                <a:gd name="T60" fmla="*/ 5 w 13"/>
                <a:gd name="T61" fmla="*/ 12 h 16"/>
                <a:gd name="T62" fmla="*/ 5 w 13"/>
                <a:gd name="T63" fmla="*/ 8 h 16"/>
                <a:gd name="T64" fmla="*/ 7 w 13"/>
                <a:gd name="T65" fmla="*/ 7 h 16"/>
                <a:gd name="T66" fmla="*/ 8 w 13"/>
                <a:gd name="T67" fmla="*/ 8 h 16"/>
                <a:gd name="T68" fmla="*/ 8 w 13"/>
                <a:gd name="T69" fmla="*/ 9 h 16"/>
                <a:gd name="T70" fmla="*/ 8 w 13"/>
                <a:gd name="T7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 h="16">
                  <a:moveTo>
                    <a:pt x="8" y="4"/>
                  </a:moveTo>
                  <a:lnTo>
                    <a:pt x="7" y="4"/>
                  </a:lnTo>
                  <a:lnTo>
                    <a:pt x="7" y="5"/>
                  </a:lnTo>
                  <a:lnTo>
                    <a:pt x="7" y="6"/>
                  </a:lnTo>
                  <a:lnTo>
                    <a:pt x="7" y="6"/>
                  </a:lnTo>
                  <a:lnTo>
                    <a:pt x="7" y="6"/>
                  </a:lnTo>
                  <a:lnTo>
                    <a:pt x="6" y="6"/>
                  </a:lnTo>
                  <a:lnTo>
                    <a:pt x="6" y="7"/>
                  </a:lnTo>
                  <a:lnTo>
                    <a:pt x="5" y="7"/>
                  </a:lnTo>
                  <a:lnTo>
                    <a:pt x="5" y="7"/>
                  </a:lnTo>
                  <a:lnTo>
                    <a:pt x="3" y="4"/>
                  </a:lnTo>
                  <a:lnTo>
                    <a:pt x="3" y="4"/>
                  </a:lnTo>
                  <a:lnTo>
                    <a:pt x="3" y="3"/>
                  </a:lnTo>
                  <a:lnTo>
                    <a:pt x="4" y="2"/>
                  </a:lnTo>
                  <a:lnTo>
                    <a:pt x="4" y="1"/>
                  </a:lnTo>
                  <a:lnTo>
                    <a:pt x="5" y="1"/>
                  </a:lnTo>
                  <a:lnTo>
                    <a:pt x="5" y="1"/>
                  </a:lnTo>
                  <a:lnTo>
                    <a:pt x="6" y="1"/>
                  </a:lnTo>
                  <a:lnTo>
                    <a:pt x="7" y="1"/>
                  </a:lnTo>
                  <a:lnTo>
                    <a:pt x="7" y="1"/>
                  </a:lnTo>
                  <a:lnTo>
                    <a:pt x="8" y="1"/>
                  </a:lnTo>
                  <a:lnTo>
                    <a:pt x="8" y="2"/>
                  </a:lnTo>
                  <a:lnTo>
                    <a:pt x="9" y="2"/>
                  </a:lnTo>
                  <a:lnTo>
                    <a:pt x="9" y="2"/>
                  </a:lnTo>
                  <a:lnTo>
                    <a:pt x="9" y="3"/>
                  </a:lnTo>
                  <a:lnTo>
                    <a:pt x="10" y="3"/>
                  </a:lnTo>
                  <a:lnTo>
                    <a:pt x="10" y="2"/>
                  </a:lnTo>
                  <a:lnTo>
                    <a:pt x="8" y="0"/>
                  </a:lnTo>
                  <a:lnTo>
                    <a:pt x="0" y="2"/>
                  </a:lnTo>
                  <a:lnTo>
                    <a:pt x="0" y="3"/>
                  </a:lnTo>
                  <a:lnTo>
                    <a:pt x="1" y="3"/>
                  </a:lnTo>
                  <a:lnTo>
                    <a:pt x="1" y="3"/>
                  </a:lnTo>
                  <a:lnTo>
                    <a:pt x="1" y="4"/>
                  </a:lnTo>
                  <a:lnTo>
                    <a:pt x="2" y="4"/>
                  </a:lnTo>
                  <a:lnTo>
                    <a:pt x="2" y="4"/>
                  </a:lnTo>
                  <a:lnTo>
                    <a:pt x="2" y="5"/>
                  </a:lnTo>
                  <a:lnTo>
                    <a:pt x="3" y="11"/>
                  </a:lnTo>
                  <a:lnTo>
                    <a:pt x="3" y="12"/>
                  </a:lnTo>
                  <a:lnTo>
                    <a:pt x="4" y="12"/>
                  </a:lnTo>
                  <a:lnTo>
                    <a:pt x="4" y="13"/>
                  </a:lnTo>
                  <a:lnTo>
                    <a:pt x="4" y="14"/>
                  </a:lnTo>
                  <a:lnTo>
                    <a:pt x="3" y="14"/>
                  </a:lnTo>
                  <a:lnTo>
                    <a:pt x="3" y="14"/>
                  </a:lnTo>
                  <a:lnTo>
                    <a:pt x="3" y="14"/>
                  </a:lnTo>
                  <a:lnTo>
                    <a:pt x="3" y="15"/>
                  </a:lnTo>
                  <a:lnTo>
                    <a:pt x="11" y="12"/>
                  </a:lnTo>
                  <a:lnTo>
                    <a:pt x="12" y="9"/>
                  </a:lnTo>
                  <a:lnTo>
                    <a:pt x="11" y="9"/>
                  </a:lnTo>
                  <a:lnTo>
                    <a:pt x="11" y="9"/>
                  </a:lnTo>
                  <a:lnTo>
                    <a:pt x="11" y="9"/>
                  </a:lnTo>
                  <a:lnTo>
                    <a:pt x="11" y="10"/>
                  </a:lnTo>
                  <a:lnTo>
                    <a:pt x="11" y="11"/>
                  </a:lnTo>
                  <a:lnTo>
                    <a:pt x="10" y="11"/>
                  </a:lnTo>
                  <a:lnTo>
                    <a:pt x="10" y="12"/>
                  </a:lnTo>
                  <a:lnTo>
                    <a:pt x="9" y="12"/>
                  </a:lnTo>
                  <a:lnTo>
                    <a:pt x="9" y="13"/>
                  </a:lnTo>
                  <a:lnTo>
                    <a:pt x="8" y="13"/>
                  </a:lnTo>
                  <a:lnTo>
                    <a:pt x="7" y="13"/>
                  </a:lnTo>
                  <a:lnTo>
                    <a:pt x="7" y="13"/>
                  </a:lnTo>
                  <a:lnTo>
                    <a:pt x="6" y="13"/>
                  </a:lnTo>
                  <a:lnTo>
                    <a:pt x="5" y="13"/>
                  </a:lnTo>
                  <a:lnTo>
                    <a:pt x="5" y="12"/>
                  </a:lnTo>
                  <a:lnTo>
                    <a:pt x="5" y="8"/>
                  </a:lnTo>
                  <a:lnTo>
                    <a:pt x="5" y="8"/>
                  </a:lnTo>
                  <a:lnTo>
                    <a:pt x="6" y="7"/>
                  </a:lnTo>
                  <a:lnTo>
                    <a:pt x="7" y="7"/>
                  </a:lnTo>
                  <a:lnTo>
                    <a:pt x="7" y="8"/>
                  </a:lnTo>
                  <a:lnTo>
                    <a:pt x="8" y="8"/>
                  </a:lnTo>
                  <a:lnTo>
                    <a:pt x="8" y="9"/>
                  </a:lnTo>
                  <a:lnTo>
                    <a:pt x="8" y="9"/>
                  </a:lnTo>
                  <a:lnTo>
                    <a:pt x="9" y="9"/>
                  </a:lnTo>
                  <a:lnTo>
                    <a:pt x="8"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69" name="Freeform 213"/>
            <p:cNvSpPr>
              <a:spLocks/>
            </p:cNvSpPr>
            <p:nvPr/>
          </p:nvSpPr>
          <p:spPr bwMode="auto">
            <a:xfrm>
              <a:off x="1492" y="2522"/>
              <a:ext cx="15" cy="18"/>
            </a:xfrm>
            <a:custGeom>
              <a:avLst/>
              <a:gdLst>
                <a:gd name="T0" fmla="*/ 4 w 15"/>
                <a:gd name="T1" fmla="*/ 4 h 18"/>
                <a:gd name="T2" fmla="*/ 0 w 15"/>
                <a:gd name="T3" fmla="*/ 4 h 18"/>
                <a:gd name="T4" fmla="*/ 0 w 15"/>
                <a:gd name="T5" fmla="*/ 5 h 18"/>
                <a:gd name="T6" fmla="*/ 1 w 15"/>
                <a:gd name="T7" fmla="*/ 5 h 18"/>
                <a:gd name="T8" fmla="*/ 1 w 15"/>
                <a:gd name="T9" fmla="*/ 5 h 18"/>
                <a:gd name="T10" fmla="*/ 2 w 15"/>
                <a:gd name="T11" fmla="*/ 5 h 18"/>
                <a:gd name="T12" fmla="*/ 2 w 15"/>
                <a:gd name="T13" fmla="*/ 6 h 18"/>
                <a:gd name="T14" fmla="*/ 3 w 15"/>
                <a:gd name="T15" fmla="*/ 7 h 18"/>
                <a:gd name="T16" fmla="*/ 5 w 15"/>
                <a:gd name="T17" fmla="*/ 13 h 18"/>
                <a:gd name="T18" fmla="*/ 6 w 15"/>
                <a:gd name="T19" fmla="*/ 13 h 18"/>
                <a:gd name="T20" fmla="*/ 6 w 15"/>
                <a:gd name="T21" fmla="*/ 14 h 18"/>
                <a:gd name="T22" fmla="*/ 6 w 15"/>
                <a:gd name="T23" fmla="*/ 15 h 18"/>
                <a:gd name="T24" fmla="*/ 6 w 15"/>
                <a:gd name="T25" fmla="*/ 16 h 18"/>
                <a:gd name="T26" fmla="*/ 5 w 15"/>
                <a:gd name="T27" fmla="*/ 16 h 18"/>
                <a:gd name="T28" fmla="*/ 5 w 15"/>
                <a:gd name="T29" fmla="*/ 17 h 18"/>
                <a:gd name="T30" fmla="*/ 8 w 15"/>
                <a:gd name="T31" fmla="*/ 16 h 18"/>
                <a:gd name="T32" fmla="*/ 8 w 15"/>
                <a:gd name="T33" fmla="*/ 15 h 18"/>
                <a:gd name="T34" fmla="*/ 8 w 15"/>
                <a:gd name="T35" fmla="*/ 15 h 18"/>
                <a:gd name="T36" fmla="*/ 7 w 15"/>
                <a:gd name="T37" fmla="*/ 15 h 18"/>
                <a:gd name="T38" fmla="*/ 6 w 15"/>
                <a:gd name="T39" fmla="*/ 14 h 18"/>
                <a:gd name="T40" fmla="*/ 6 w 15"/>
                <a:gd name="T41" fmla="*/ 13 h 18"/>
                <a:gd name="T42" fmla="*/ 6 w 15"/>
                <a:gd name="T43" fmla="*/ 13 h 18"/>
                <a:gd name="T44" fmla="*/ 4 w 15"/>
                <a:gd name="T45" fmla="*/ 6 h 18"/>
                <a:gd name="T46" fmla="*/ 14 w 15"/>
                <a:gd name="T47" fmla="*/ 13 h 18"/>
                <a:gd name="T48" fmla="*/ 11 w 15"/>
                <a:gd name="T49" fmla="*/ 4 h 18"/>
                <a:gd name="T50" fmla="*/ 11 w 15"/>
                <a:gd name="T51" fmla="*/ 3 h 18"/>
                <a:gd name="T52" fmla="*/ 11 w 15"/>
                <a:gd name="T53" fmla="*/ 2 h 18"/>
                <a:gd name="T54" fmla="*/ 11 w 15"/>
                <a:gd name="T55" fmla="*/ 1 h 18"/>
                <a:gd name="T56" fmla="*/ 11 w 15"/>
                <a:gd name="T57" fmla="*/ 1 h 18"/>
                <a:gd name="T58" fmla="*/ 11 w 15"/>
                <a:gd name="T59" fmla="*/ 1 h 18"/>
                <a:gd name="T60" fmla="*/ 11 w 15"/>
                <a:gd name="T61" fmla="*/ 0 h 18"/>
                <a:gd name="T62" fmla="*/ 12 w 15"/>
                <a:gd name="T63" fmla="*/ 0 h 18"/>
                <a:gd name="T64" fmla="*/ 11 w 15"/>
                <a:gd name="T65" fmla="*/ 0 h 18"/>
                <a:gd name="T66" fmla="*/ 8 w 15"/>
                <a:gd name="T67" fmla="*/ 1 h 18"/>
                <a:gd name="T68" fmla="*/ 8 w 15"/>
                <a:gd name="T69" fmla="*/ 1 h 18"/>
                <a:gd name="T70" fmla="*/ 9 w 15"/>
                <a:gd name="T71" fmla="*/ 1 h 18"/>
                <a:gd name="T72" fmla="*/ 10 w 15"/>
                <a:gd name="T73" fmla="*/ 2 h 18"/>
                <a:gd name="T74" fmla="*/ 10 w 15"/>
                <a:gd name="T75" fmla="*/ 3 h 18"/>
                <a:gd name="T76" fmla="*/ 11 w 15"/>
                <a:gd name="T77" fmla="*/ 3 h 18"/>
                <a:gd name="T78" fmla="*/ 11 w 15"/>
                <a:gd name="T79" fmla="*/ 4 h 18"/>
                <a:gd name="T80" fmla="*/ 13 w 15"/>
                <a:gd name="T81" fmla="*/ 10 h 18"/>
                <a:gd name="T82" fmla="*/ 4 w 15"/>
                <a:gd name="T83"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 h="18">
                  <a:moveTo>
                    <a:pt x="4" y="4"/>
                  </a:moveTo>
                  <a:lnTo>
                    <a:pt x="0" y="4"/>
                  </a:lnTo>
                  <a:lnTo>
                    <a:pt x="0" y="5"/>
                  </a:lnTo>
                  <a:lnTo>
                    <a:pt x="1" y="5"/>
                  </a:lnTo>
                  <a:lnTo>
                    <a:pt x="1" y="5"/>
                  </a:lnTo>
                  <a:lnTo>
                    <a:pt x="2" y="5"/>
                  </a:lnTo>
                  <a:lnTo>
                    <a:pt x="2" y="6"/>
                  </a:lnTo>
                  <a:lnTo>
                    <a:pt x="3" y="7"/>
                  </a:lnTo>
                  <a:lnTo>
                    <a:pt x="5" y="13"/>
                  </a:lnTo>
                  <a:lnTo>
                    <a:pt x="6" y="13"/>
                  </a:lnTo>
                  <a:lnTo>
                    <a:pt x="6" y="14"/>
                  </a:lnTo>
                  <a:lnTo>
                    <a:pt x="6" y="15"/>
                  </a:lnTo>
                  <a:lnTo>
                    <a:pt x="6" y="16"/>
                  </a:lnTo>
                  <a:lnTo>
                    <a:pt x="5" y="16"/>
                  </a:lnTo>
                  <a:lnTo>
                    <a:pt x="5" y="17"/>
                  </a:lnTo>
                  <a:lnTo>
                    <a:pt x="8" y="16"/>
                  </a:lnTo>
                  <a:lnTo>
                    <a:pt x="8" y="15"/>
                  </a:lnTo>
                  <a:lnTo>
                    <a:pt x="8" y="15"/>
                  </a:lnTo>
                  <a:lnTo>
                    <a:pt x="7" y="15"/>
                  </a:lnTo>
                  <a:lnTo>
                    <a:pt x="6" y="14"/>
                  </a:lnTo>
                  <a:lnTo>
                    <a:pt x="6" y="13"/>
                  </a:lnTo>
                  <a:lnTo>
                    <a:pt x="6" y="13"/>
                  </a:lnTo>
                  <a:lnTo>
                    <a:pt x="4" y="6"/>
                  </a:lnTo>
                  <a:lnTo>
                    <a:pt x="14" y="13"/>
                  </a:lnTo>
                  <a:lnTo>
                    <a:pt x="11" y="4"/>
                  </a:lnTo>
                  <a:lnTo>
                    <a:pt x="11" y="3"/>
                  </a:lnTo>
                  <a:lnTo>
                    <a:pt x="11" y="2"/>
                  </a:lnTo>
                  <a:lnTo>
                    <a:pt x="11" y="1"/>
                  </a:lnTo>
                  <a:lnTo>
                    <a:pt x="11" y="1"/>
                  </a:lnTo>
                  <a:lnTo>
                    <a:pt x="11" y="1"/>
                  </a:lnTo>
                  <a:lnTo>
                    <a:pt x="11" y="0"/>
                  </a:lnTo>
                  <a:lnTo>
                    <a:pt x="12" y="0"/>
                  </a:lnTo>
                  <a:lnTo>
                    <a:pt x="11" y="0"/>
                  </a:lnTo>
                  <a:lnTo>
                    <a:pt x="8" y="1"/>
                  </a:lnTo>
                  <a:lnTo>
                    <a:pt x="8" y="1"/>
                  </a:lnTo>
                  <a:lnTo>
                    <a:pt x="9" y="1"/>
                  </a:lnTo>
                  <a:lnTo>
                    <a:pt x="10" y="2"/>
                  </a:lnTo>
                  <a:lnTo>
                    <a:pt x="10" y="3"/>
                  </a:lnTo>
                  <a:lnTo>
                    <a:pt x="11" y="3"/>
                  </a:lnTo>
                  <a:lnTo>
                    <a:pt x="11" y="4"/>
                  </a:lnTo>
                  <a:lnTo>
                    <a:pt x="13" y="10"/>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0" name="Freeform 214"/>
            <p:cNvSpPr>
              <a:spLocks/>
            </p:cNvSpPr>
            <p:nvPr/>
          </p:nvSpPr>
          <p:spPr bwMode="auto">
            <a:xfrm>
              <a:off x="1511" y="2513"/>
              <a:ext cx="13" cy="16"/>
            </a:xfrm>
            <a:custGeom>
              <a:avLst/>
              <a:gdLst>
                <a:gd name="T0" fmla="*/ 6 w 13"/>
                <a:gd name="T1" fmla="*/ 4 h 16"/>
                <a:gd name="T2" fmla="*/ 6 w 13"/>
                <a:gd name="T3" fmla="*/ 4 h 16"/>
                <a:gd name="T4" fmla="*/ 5 w 13"/>
                <a:gd name="T5" fmla="*/ 4 h 16"/>
                <a:gd name="T6" fmla="*/ 5 w 13"/>
                <a:gd name="T7" fmla="*/ 4 h 16"/>
                <a:gd name="T8" fmla="*/ 5 w 13"/>
                <a:gd name="T9" fmla="*/ 3 h 16"/>
                <a:gd name="T10" fmla="*/ 5 w 13"/>
                <a:gd name="T11" fmla="*/ 2 h 16"/>
                <a:gd name="T12" fmla="*/ 6 w 13"/>
                <a:gd name="T13" fmla="*/ 2 h 16"/>
                <a:gd name="T14" fmla="*/ 7 w 13"/>
                <a:gd name="T15" fmla="*/ 2 h 16"/>
                <a:gd name="T16" fmla="*/ 7 w 13"/>
                <a:gd name="T17" fmla="*/ 1 h 16"/>
                <a:gd name="T18" fmla="*/ 7 w 13"/>
                <a:gd name="T19" fmla="*/ 1 h 16"/>
                <a:gd name="T20" fmla="*/ 8 w 13"/>
                <a:gd name="T21" fmla="*/ 1 h 16"/>
                <a:gd name="T22" fmla="*/ 8 w 13"/>
                <a:gd name="T23" fmla="*/ 2 h 16"/>
                <a:gd name="T24" fmla="*/ 9 w 13"/>
                <a:gd name="T25" fmla="*/ 2 h 16"/>
                <a:gd name="T26" fmla="*/ 9 w 13"/>
                <a:gd name="T27" fmla="*/ 2 h 16"/>
                <a:gd name="T28" fmla="*/ 10 w 13"/>
                <a:gd name="T29" fmla="*/ 2 h 16"/>
                <a:gd name="T30" fmla="*/ 11 w 13"/>
                <a:gd name="T31" fmla="*/ 2 h 16"/>
                <a:gd name="T32" fmla="*/ 8 w 13"/>
                <a:gd name="T33" fmla="*/ 0 h 16"/>
                <a:gd name="T34" fmla="*/ 0 w 13"/>
                <a:gd name="T35" fmla="*/ 5 h 16"/>
                <a:gd name="T36" fmla="*/ 1 w 13"/>
                <a:gd name="T37" fmla="*/ 9 h 16"/>
                <a:gd name="T38" fmla="*/ 1 w 13"/>
                <a:gd name="T39" fmla="*/ 8 h 16"/>
                <a:gd name="T40" fmla="*/ 1 w 13"/>
                <a:gd name="T41" fmla="*/ 7 h 16"/>
                <a:gd name="T42" fmla="*/ 1 w 13"/>
                <a:gd name="T43" fmla="*/ 6 h 16"/>
                <a:gd name="T44" fmla="*/ 1 w 13"/>
                <a:gd name="T45" fmla="*/ 6 h 16"/>
                <a:gd name="T46" fmla="*/ 2 w 13"/>
                <a:gd name="T47" fmla="*/ 6 h 16"/>
                <a:gd name="T48" fmla="*/ 2 w 13"/>
                <a:gd name="T49" fmla="*/ 5 h 16"/>
                <a:gd name="T50" fmla="*/ 3 w 13"/>
                <a:gd name="T51" fmla="*/ 4 h 16"/>
                <a:gd name="T52" fmla="*/ 3 w 13"/>
                <a:gd name="T53" fmla="*/ 4 h 16"/>
                <a:gd name="T54" fmla="*/ 3 w 13"/>
                <a:gd name="T55" fmla="*/ 4 h 16"/>
                <a:gd name="T56" fmla="*/ 4 w 13"/>
                <a:gd name="T57" fmla="*/ 4 h 16"/>
                <a:gd name="T58" fmla="*/ 4 w 13"/>
                <a:gd name="T59" fmla="*/ 5 h 16"/>
                <a:gd name="T60" fmla="*/ 5 w 13"/>
                <a:gd name="T61" fmla="*/ 5 h 16"/>
                <a:gd name="T62" fmla="*/ 8 w 13"/>
                <a:gd name="T63" fmla="*/ 12 h 16"/>
                <a:gd name="T64" fmla="*/ 8 w 13"/>
                <a:gd name="T65" fmla="*/ 13 h 16"/>
                <a:gd name="T66" fmla="*/ 9 w 13"/>
                <a:gd name="T67" fmla="*/ 13 h 16"/>
                <a:gd name="T68" fmla="*/ 9 w 13"/>
                <a:gd name="T69" fmla="*/ 14 h 16"/>
                <a:gd name="T70" fmla="*/ 8 w 13"/>
                <a:gd name="T71" fmla="*/ 14 h 16"/>
                <a:gd name="T72" fmla="*/ 8 w 13"/>
                <a:gd name="T73" fmla="*/ 15 h 16"/>
                <a:gd name="T74" fmla="*/ 12 w 13"/>
                <a:gd name="T75" fmla="*/ 12 h 16"/>
                <a:gd name="T76" fmla="*/ 11 w 13"/>
                <a:gd name="T77" fmla="*/ 12 h 16"/>
                <a:gd name="T78" fmla="*/ 11 w 13"/>
                <a:gd name="T79" fmla="*/ 12 h 16"/>
                <a:gd name="T80" fmla="*/ 10 w 13"/>
                <a:gd name="T81" fmla="*/ 12 h 16"/>
                <a:gd name="T82" fmla="*/ 10 w 13"/>
                <a:gd name="T83" fmla="*/ 11 h 16"/>
                <a:gd name="T84" fmla="*/ 9 w 13"/>
                <a:gd name="T85" fmla="*/ 11 h 16"/>
                <a:gd name="T86" fmla="*/ 9 w 13"/>
                <a:gd name="T87" fmla="*/ 11 h 16"/>
                <a:gd name="T88" fmla="*/ 6 w 13"/>
                <a:gd name="T8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 h="16">
                  <a:moveTo>
                    <a:pt x="6" y="4"/>
                  </a:moveTo>
                  <a:lnTo>
                    <a:pt x="6" y="4"/>
                  </a:lnTo>
                  <a:lnTo>
                    <a:pt x="5" y="4"/>
                  </a:lnTo>
                  <a:lnTo>
                    <a:pt x="5" y="4"/>
                  </a:lnTo>
                  <a:lnTo>
                    <a:pt x="5" y="3"/>
                  </a:lnTo>
                  <a:lnTo>
                    <a:pt x="5" y="2"/>
                  </a:lnTo>
                  <a:lnTo>
                    <a:pt x="6" y="2"/>
                  </a:lnTo>
                  <a:lnTo>
                    <a:pt x="7" y="2"/>
                  </a:lnTo>
                  <a:lnTo>
                    <a:pt x="7" y="1"/>
                  </a:lnTo>
                  <a:lnTo>
                    <a:pt x="7" y="1"/>
                  </a:lnTo>
                  <a:lnTo>
                    <a:pt x="8" y="1"/>
                  </a:lnTo>
                  <a:lnTo>
                    <a:pt x="8" y="2"/>
                  </a:lnTo>
                  <a:lnTo>
                    <a:pt x="9" y="2"/>
                  </a:lnTo>
                  <a:lnTo>
                    <a:pt x="9" y="2"/>
                  </a:lnTo>
                  <a:lnTo>
                    <a:pt x="10" y="2"/>
                  </a:lnTo>
                  <a:lnTo>
                    <a:pt x="11" y="2"/>
                  </a:lnTo>
                  <a:lnTo>
                    <a:pt x="8" y="0"/>
                  </a:lnTo>
                  <a:lnTo>
                    <a:pt x="0" y="5"/>
                  </a:lnTo>
                  <a:lnTo>
                    <a:pt x="1" y="9"/>
                  </a:lnTo>
                  <a:lnTo>
                    <a:pt x="1" y="8"/>
                  </a:lnTo>
                  <a:lnTo>
                    <a:pt x="1" y="7"/>
                  </a:lnTo>
                  <a:lnTo>
                    <a:pt x="1" y="6"/>
                  </a:lnTo>
                  <a:lnTo>
                    <a:pt x="1" y="6"/>
                  </a:lnTo>
                  <a:lnTo>
                    <a:pt x="2" y="6"/>
                  </a:lnTo>
                  <a:lnTo>
                    <a:pt x="2" y="5"/>
                  </a:lnTo>
                  <a:lnTo>
                    <a:pt x="3" y="4"/>
                  </a:lnTo>
                  <a:lnTo>
                    <a:pt x="3" y="4"/>
                  </a:lnTo>
                  <a:lnTo>
                    <a:pt x="3" y="4"/>
                  </a:lnTo>
                  <a:lnTo>
                    <a:pt x="4" y="4"/>
                  </a:lnTo>
                  <a:lnTo>
                    <a:pt x="4" y="5"/>
                  </a:lnTo>
                  <a:lnTo>
                    <a:pt x="5" y="5"/>
                  </a:lnTo>
                  <a:lnTo>
                    <a:pt x="8" y="12"/>
                  </a:lnTo>
                  <a:lnTo>
                    <a:pt x="8" y="13"/>
                  </a:lnTo>
                  <a:lnTo>
                    <a:pt x="9" y="13"/>
                  </a:lnTo>
                  <a:lnTo>
                    <a:pt x="9" y="14"/>
                  </a:lnTo>
                  <a:lnTo>
                    <a:pt x="8" y="14"/>
                  </a:lnTo>
                  <a:lnTo>
                    <a:pt x="8" y="15"/>
                  </a:lnTo>
                  <a:lnTo>
                    <a:pt x="12" y="12"/>
                  </a:lnTo>
                  <a:lnTo>
                    <a:pt x="11" y="12"/>
                  </a:lnTo>
                  <a:lnTo>
                    <a:pt x="11" y="12"/>
                  </a:lnTo>
                  <a:lnTo>
                    <a:pt x="10" y="12"/>
                  </a:lnTo>
                  <a:lnTo>
                    <a:pt x="10" y="11"/>
                  </a:lnTo>
                  <a:lnTo>
                    <a:pt x="9" y="11"/>
                  </a:lnTo>
                  <a:lnTo>
                    <a:pt x="9" y="11"/>
                  </a:lnTo>
                  <a:lnTo>
                    <a:pt x="6"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1" name="Freeform 215"/>
            <p:cNvSpPr>
              <a:spLocks/>
            </p:cNvSpPr>
            <p:nvPr/>
          </p:nvSpPr>
          <p:spPr bwMode="auto">
            <a:xfrm>
              <a:off x="1496" y="2573"/>
              <a:ext cx="7" cy="14"/>
            </a:xfrm>
            <a:custGeom>
              <a:avLst/>
              <a:gdLst>
                <a:gd name="T0" fmla="*/ 6 w 7"/>
                <a:gd name="T1" fmla="*/ 7 h 14"/>
                <a:gd name="T2" fmla="*/ 6 w 7"/>
                <a:gd name="T3" fmla="*/ 8 h 14"/>
                <a:gd name="T4" fmla="*/ 6 w 7"/>
                <a:gd name="T5" fmla="*/ 8 h 14"/>
                <a:gd name="T6" fmla="*/ 6 w 7"/>
                <a:gd name="T7" fmla="*/ 9 h 14"/>
                <a:gd name="T8" fmla="*/ 6 w 7"/>
                <a:gd name="T9" fmla="*/ 10 h 14"/>
                <a:gd name="T10" fmla="*/ 6 w 7"/>
                <a:gd name="T11" fmla="*/ 10 h 14"/>
                <a:gd name="T12" fmla="*/ 6 w 7"/>
                <a:gd name="T13" fmla="*/ 11 h 14"/>
                <a:gd name="T14" fmla="*/ 6 w 7"/>
                <a:gd name="T15" fmla="*/ 11 h 14"/>
                <a:gd name="T16" fmla="*/ 6 w 7"/>
                <a:gd name="T17" fmla="*/ 12 h 14"/>
                <a:gd name="T18" fmla="*/ 5 w 7"/>
                <a:gd name="T19" fmla="*/ 12 h 14"/>
                <a:gd name="T20" fmla="*/ 5 w 7"/>
                <a:gd name="T21" fmla="*/ 12 h 14"/>
                <a:gd name="T22" fmla="*/ 4 w 7"/>
                <a:gd name="T23" fmla="*/ 12 h 14"/>
                <a:gd name="T24" fmla="*/ 4 w 7"/>
                <a:gd name="T25" fmla="*/ 13 h 14"/>
                <a:gd name="T26" fmla="*/ 4 w 7"/>
                <a:gd name="T27" fmla="*/ 13 h 14"/>
                <a:gd name="T28" fmla="*/ 3 w 7"/>
                <a:gd name="T29" fmla="*/ 13 h 14"/>
                <a:gd name="T30" fmla="*/ 3 w 7"/>
                <a:gd name="T31" fmla="*/ 12 h 14"/>
                <a:gd name="T32" fmla="*/ 2 w 7"/>
                <a:gd name="T33" fmla="*/ 12 h 14"/>
                <a:gd name="T34" fmla="*/ 2 w 7"/>
                <a:gd name="T35" fmla="*/ 11 h 14"/>
                <a:gd name="T36" fmla="*/ 1 w 7"/>
                <a:gd name="T37" fmla="*/ 10 h 14"/>
                <a:gd name="T38" fmla="*/ 1 w 7"/>
                <a:gd name="T39" fmla="*/ 10 h 14"/>
                <a:gd name="T40" fmla="*/ 1 w 7"/>
                <a:gd name="T41" fmla="*/ 9 h 14"/>
                <a:gd name="T42" fmla="*/ 1 w 7"/>
                <a:gd name="T43" fmla="*/ 8 h 14"/>
                <a:gd name="T44" fmla="*/ 1 w 7"/>
                <a:gd name="T45" fmla="*/ 8 h 14"/>
                <a:gd name="T46" fmla="*/ 1 w 7"/>
                <a:gd name="T47" fmla="*/ 7 h 14"/>
                <a:gd name="T48" fmla="*/ 0 w 7"/>
                <a:gd name="T49" fmla="*/ 7 h 14"/>
                <a:gd name="T50" fmla="*/ 0 w 7"/>
                <a:gd name="T51" fmla="*/ 6 h 14"/>
                <a:gd name="T52" fmla="*/ 0 w 7"/>
                <a:gd name="T53" fmla="*/ 5 h 14"/>
                <a:gd name="T54" fmla="*/ 0 w 7"/>
                <a:gd name="T55" fmla="*/ 5 h 14"/>
                <a:gd name="T56" fmla="*/ 0 w 7"/>
                <a:gd name="T57" fmla="*/ 4 h 14"/>
                <a:gd name="T58" fmla="*/ 0 w 7"/>
                <a:gd name="T59" fmla="*/ 3 h 14"/>
                <a:gd name="T60" fmla="*/ 0 w 7"/>
                <a:gd name="T61" fmla="*/ 3 h 14"/>
                <a:gd name="T62" fmla="*/ 0 w 7"/>
                <a:gd name="T63" fmla="*/ 2 h 14"/>
                <a:gd name="T64" fmla="*/ 1 w 7"/>
                <a:gd name="T65" fmla="*/ 1 h 14"/>
                <a:gd name="T66" fmla="*/ 1 w 7"/>
                <a:gd name="T67" fmla="*/ 1 h 14"/>
                <a:gd name="T68" fmla="*/ 1 w 7"/>
                <a:gd name="T69" fmla="*/ 1 h 14"/>
                <a:gd name="T70" fmla="*/ 2 w 7"/>
                <a:gd name="T71" fmla="*/ 0 h 14"/>
                <a:gd name="T72" fmla="*/ 2 w 7"/>
                <a:gd name="T73" fmla="*/ 0 h 14"/>
                <a:gd name="T74" fmla="*/ 3 w 7"/>
                <a:gd name="T75" fmla="*/ 0 h 14"/>
                <a:gd name="T76" fmla="*/ 3 w 7"/>
                <a:gd name="T77" fmla="*/ 0 h 14"/>
                <a:gd name="T78" fmla="*/ 4 w 7"/>
                <a:gd name="T79" fmla="*/ 1 h 14"/>
                <a:gd name="T80" fmla="*/ 4 w 7"/>
                <a:gd name="T81" fmla="*/ 1 h 14"/>
                <a:gd name="T82" fmla="*/ 5 w 7"/>
                <a:gd name="T83" fmla="*/ 1 h 14"/>
                <a:gd name="T84" fmla="*/ 5 w 7"/>
                <a:gd name="T85" fmla="*/ 2 h 14"/>
                <a:gd name="T86" fmla="*/ 5 w 7"/>
                <a:gd name="T87" fmla="*/ 2 h 14"/>
                <a:gd name="T88" fmla="*/ 5 w 7"/>
                <a:gd name="T89" fmla="*/ 3 h 14"/>
                <a:gd name="T90" fmla="*/ 6 w 7"/>
                <a:gd name="T91" fmla="*/ 3 h 14"/>
                <a:gd name="T92" fmla="*/ 6 w 7"/>
                <a:gd name="T93" fmla="*/ 4 h 14"/>
                <a:gd name="T94" fmla="*/ 6 w 7"/>
                <a:gd name="T95" fmla="*/ 5 h 14"/>
                <a:gd name="T96" fmla="*/ 6 w 7"/>
                <a:gd name="T9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 h="14">
                  <a:moveTo>
                    <a:pt x="6" y="7"/>
                  </a:moveTo>
                  <a:lnTo>
                    <a:pt x="6" y="8"/>
                  </a:lnTo>
                  <a:lnTo>
                    <a:pt x="6" y="8"/>
                  </a:lnTo>
                  <a:lnTo>
                    <a:pt x="6" y="9"/>
                  </a:lnTo>
                  <a:lnTo>
                    <a:pt x="6" y="10"/>
                  </a:lnTo>
                  <a:lnTo>
                    <a:pt x="6" y="10"/>
                  </a:lnTo>
                  <a:lnTo>
                    <a:pt x="6" y="11"/>
                  </a:lnTo>
                  <a:lnTo>
                    <a:pt x="6" y="11"/>
                  </a:lnTo>
                  <a:lnTo>
                    <a:pt x="6" y="12"/>
                  </a:lnTo>
                  <a:lnTo>
                    <a:pt x="5" y="12"/>
                  </a:lnTo>
                  <a:lnTo>
                    <a:pt x="5" y="12"/>
                  </a:lnTo>
                  <a:lnTo>
                    <a:pt x="4" y="12"/>
                  </a:lnTo>
                  <a:lnTo>
                    <a:pt x="4" y="13"/>
                  </a:lnTo>
                  <a:lnTo>
                    <a:pt x="4" y="13"/>
                  </a:lnTo>
                  <a:lnTo>
                    <a:pt x="3" y="13"/>
                  </a:lnTo>
                  <a:lnTo>
                    <a:pt x="3" y="12"/>
                  </a:lnTo>
                  <a:lnTo>
                    <a:pt x="2" y="12"/>
                  </a:lnTo>
                  <a:lnTo>
                    <a:pt x="2" y="11"/>
                  </a:lnTo>
                  <a:lnTo>
                    <a:pt x="1" y="10"/>
                  </a:lnTo>
                  <a:lnTo>
                    <a:pt x="1" y="10"/>
                  </a:lnTo>
                  <a:lnTo>
                    <a:pt x="1" y="9"/>
                  </a:lnTo>
                  <a:lnTo>
                    <a:pt x="1" y="8"/>
                  </a:lnTo>
                  <a:lnTo>
                    <a:pt x="1" y="8"/>
                  </a:lnTo>
                  <a:lnTo>
                    <a:pt x="1" y="7"/>
                  </a:lnTo>
                  <a:lnTo>
                    <a:pt x="0" y="7"/>
                  </a:lnTo>
                  <a:lnTo>
                    <a:pt x="0" y="6"/>
                  </a:lnTo>
                  <a:lnTo>
                    <a:pt x="0" y="5"/>
                  </a:lnTo>
                  <a:lnTo>
                    <a:pt x="0" y="5"/>
                  </a:lnTo>
                  <a:lnTo>
                    <a:pt x="0" y="4"/>
                  </a:lnTo>
                  <a:lnTo>
                    <a:pt x="0" y="3"/>
                  </a:lnTo>
                  <a:lnTo>
                    <a:pt x="0" y="3"/>
                  </a:lnTo>
                  <a:lnTo>
                    <a:pt x="0" y="2"/>
                  </a:lnTo>
                  <a:lnTo>
                    <a:pt x="1" y="1"/>
                  </a:lnTo>
                  <a:lnTo>
                    <a:pt x="1" y="1"/>
                  </a:lnTo>
                  <a:lnTo>
                    <a:pt x="1" y="1"/>
                  </a:lnTo>
                  <a:lnTo>
                    <a:pt x="2" y="0"/>
                  </a:lnTo>
                  <a:lnTo>
                    <a:pt x="2" y="0"/>
                  </a:lnTo>
                  <a:lnTo>
                    <a:pt x="3" y="0"/>
                  </a:lnTo>
                  <a:lnTo>
                    <a:pt x="3" y="0"/>
                  </a:lnTo>
                  <a:lnTo>
                    <a:pt x="4" y="1"/>
                  </a:lnTo>
                  <a:lnTo>
                    <a:pt x="4" y="1"/>
                  </a:lnTo>
                  <a:lnTo>
                    <a:pt x="5" y="1"/>
                  </a:lnTo>
                  <a:lnTo>
                    <a:pt x="5" y="2"/>
                  </a:lnTo>
                  <a:lnTo>
                    <a:pt x="5" y="2"/>
                  </a:lnTo>
                  <a:lnTo>
                    <a:pt x="5" y="3"/>
                  </a:lnTo>
                  <a:lnTo>
                    <a:pt x="6" y="3"/>
                  </a:lnTo>
                  <a:lnTo>
                    <a:pt x="6" y="4"/>
                  </a:lnTo>
                  <a:lnTo>
                    <a:pt x="6" y="5"/>
                  </a:lnTo>
                  <a:lnTo>
                    <a:pt x="6" y="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9720" name="Group 264"/>
          <p:cNvGrpSpPr>
            <a:grpSpLocks/>
          </p:cNvGrpSpPr>
          <p:nvPr/>
        </p:nvGrpSpPr>
        <p:grpSpPr bwMode="auto">
          <a:xfrm>
            <a:off x="3517901" y="2836863"/>
            <a:ext cx="631825" cy="633412"/>
            <a:chOff x="1256" y="1623"/>
            <a:chExt cx="398" cy="399"/>
          </a:xfrm>
        </p:grpSpPr>
        <p:sp>
          <p:nvSpPr>
            <p:cNvPr id="19673" name="Freeform 217"/>
            <p:cNvSpPr>
              <a:spLocks/>
            </p:cNvSpPr>
            <p:nvPr/>
          </p:nvSpPr>
          <p:spPr bwMode="auto">
            <a:xfrm>
              <a:off x="1256" y="1623"/>
              <a:ext cx="392" cy="393"/>
            </a:xfrm>
            <a:custGeom>
              <a:avLst/>
              <a:gdLst>
                <a:gd name="T0" fmla="*/ 216 w 392"/>
                <a:gd name="T1" fmla="*/ 391 h 393"/>
                <a:gd name="T2" fmla="*/ 253 w 392"/>
                <a:gd name="T3" fmla="*/ 383 h 393"/>
                <a:gd name="T4" fmla="*/ 289 w 392"/>
                <a:gd name="T5" fmla="*/ 367 h 393"/>
                <a:gd name="T6" fmla="*/ 320 w 392"/>
                <a:gd name="T7" fmla="*/ 347 h 393"/>
                <a:gd name="T8" fmla="*/ 347 w 392"/>
                <a:gd name="T9" fmla="*/ 320 h 393"/>
                <a:gd name="T10" fmla="*/ 367 w 392"/>
                <a:gd name="T11" fmla="*/ 289 h 393"/>
                <a:gd name="T12" fmla="*/ 382 w 392"/>
                <a:gd name="T13" fmla="*/ 254 h 393"/>
                <a:gd name="T14" fmla="*/ 390 w 392"/>
                <a:gd name="T15" fmla="*/ 216 h 393"/>
                <a:gd name="T16" fmla="*/ 390 w 392"/>
                <a:gd name="T17" fmla="*/ 176 h 393"/>
                <a:gd name="T18" fmla="*/ 382 w 392"/>
                <a:gd name="T19" fmla="*/ 138 h 393"/>
                <a:gd name="T20" fmla="*/ 367 w 392"/>
                <a:gd name="T21" fmla="*/ 102 h 393"/>
                <a:gd name="T22" fmla="*/ 347 w 392"/>
                <a:gd name="T23" fmla="*/ 72 h 393"/>
                <a:gd name="T24" fmla="*/ 320 w 392"/>
                <a:gd name="T25" fmla="*/ 45 h 393"/>
                <a:gd name="T26" fmla="*/ 289 w 392"/>
                <a:gd name="T27" fmla="*/ 24 h 393"/>
                <a:gd name="T28" fmla="*/ 253 w 392"/>
                <a:gd name="T29" fmla="*/ 9 h 393"/>
                <a:gd name="T30" fmla="*/ 216 w 392"/>
                <a:gd name="T31" fmla="*/ 1 h 393"/>
                <a:gd name="T32" fmla="*/ 175 w 392"/>
                <a:gd name="T33" fmla="*/ 1 h 393"/>
                <a:gd name="T34" fmla="*/ 138 w 392"/>
                <a:gd name="T35" fmla="*/ 9 h 393"/>
                <a:gd name="T36" fmla="*/ 102 w 392"/>
                <a:gd name="T37" fmla="*/ 24 h 393"/>
                <a:gd name="T38" fmla="*/ 71 w 392"/>
                <a:gd name="T39" fmla="*/ 45 h 393"/>
                <a:gd name="T40" fmla="*/ 45 w 392"/>
                <a:gd name="T41" fmla="*/ 72 h 393"/>
                <a:gd name="T42" fmla="*/ 24 w 392"/>
                <a:gd name="T43" fmla="*/ 102 h 393"/>
                <a:gd name="T44" fmla="*/ 9 w 392"/>
                <a:gd name="T45" fmla="*/ 138 h 393"/>
                <a:gd name="T46" fmla="*/ 1 w 392"/>
                <a:gd name="T47" fmla="*/ 176 h 393"/>
                <a:gd name="T48" fmla="*/ 1 w 392"/>
                <a:gd name="T49" fmla="*/ 216 h 393"/>
                <a:gd name="T50" fmla="*/ 9 w 392"/>
                <a:gd name="T51" fmla="*/ 254 h 393"/>
                <a:gd name="T52" fmla="*/ 24 w 392"/>
                <a:gd name="T53" fmla="*/ 289 h 393"/>
                <a:gd name="T54" fmla="*/ 45 w 392"/>
                <a:gd name="T55" fmla="*/ 320 h 393"/>
                <a:gd name="T56" fmla="*/ 71 w 392"/>
                <a:gd name="T57" fmla="*/ 347 h 393"/>
                <a:gd name="T58" fmla="*/ 102 w 392"/>
                <a:gd name="T59" fmla="*/ 367 h 393"/>
                <a:gd name="T60" fmla="*/ 138 w 392"/>
                <a:gd name="T61" fmla="*/ 383 h 393"/>
                <a:gd name="T62" fmla="*/ 175 w 392"/>
                <a:gd name="T63" fmla="*/ 39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2" h="393">
                  <a:moveTo>
                    <a:pt x="195" y="392"/>
                  </a:moveTo>
                  <a:lnTo>
                    <a:pt x="216" y="391"/>
                  </a:lnTo>
                  <a:lnTo>
                    <a:pt x="234" y="388"/>
                  </a:lnTo>
                  <a:lnTo>
                    <a:pt x="253" y="383"/>
                  </a:lnTo>
                  <a:lnTo>
                    <a:pt x="272" y="376"/>
                  </a:lnTo>
                  <a:lnTo>
                    <a:pt x="289" y="367"/>
                  </a:lnTo>
                  <a:lnTo>
                    <a:pt x="304" y="358"/>
                  </a:lnTo>
                  <a:lnTo>
                    <a:pt x="320" y="347"/>
                  </a:lnTo>
                  <a:lnTo>
                    <a:pt x="334" y="334"/>
                  </a:lnTo>
                  <a:lnTo>
                    <a:pt x="347" y="320"/>
                  </a:lnTo>
                  <a:lnTo>
                    <a:pt x="358" y="305"/>
                  </a:lnTo>
                  <a:lnTo>
                    <a:pt x="367" y="289"/>
                  </a:lnTo>
                  <a:lnTo>
                    <a:pt x="375" y="272"/>
                  </a:lnTo>
                  <a:lnTo>
                    <a:pt x="382" y="254"/>
                  </a:lnTo>
                  <a:lnTo>
                    <a:pt x="387" y="235"/>
                  </a:lnTo>
                  <a:lnTo>
                    <a:pt x="390" y="216"/>
                  </a:lnTo>
                  <a:lnTo>
                    <a:pt x="391" y="196"/>
                  </a:lnTo>
                  <a:lnTo>
                    <a:pt x="390" y="176"/>
                  </a:lnTo>
                  <a:lnTo>
                    <a:pt x="387" y="157"/>
                  </a:lnTo>
                  <a:lnTo>
                    <a:pt x="382" y="138"/>
                  </a:lnTo>
                  <a:lnTo>
                    <a:pt x="375" y="120"/>
                  </a:lnTo>
                  <a:lnTo>
                    <a:pt x="367" y="102"/>
                  </a:lnTo>
                  <a:lnTo>
                    <a:pt x="358" y="87"/>
                  </a:lnTo>
                  <a:lnTo>
                    <a:pt x="347" y="72"/>
                  </a:lnTo>
                  <a:lnTo>
                    <a:pt x="334" y="57"/>
                  </a:lnTo>
                  <a:lnTo>
                    <a:pt x="320" y="45"/>
                  </a:lnTo>
                  <a:lnTo>
                    <a:pt x="304" y="33"/>
                  </a:lnTo>
                  <a:lnTo>
                    <a:pt x="289" y="24"/>
                  </a:lnTo>
                  <a:lnTo>
                    <a:pt x="272" y="16"/>
                  </a:lnTo>
                  <a:lnTo>
                    <a:pt x="253" y="9"/>
                  </a:lnTo>
                  <a:lnTo>
                    <a:pt x="234" y="4"/>
                  </a:lnTo>
                  <a:lnTo>
                    <a:pt x="216" y="1"/>
                  </a:lnTo>
                  <a:lnTo>
                    <a:pt x="195" y="0"/>
                  </a:lnTo>
                  <a:lnTo>
                    <a:pt x="175" y="1"/>
                  </a:lnTo>
                  <a:lnTo>
                    <a:pt x="156" y="4"/>
                  </a:lnTo>
                  <a:lnTo>
                    <a:pt x="138" y="9"/>
                  </a:lnTo>
                  <a:lnTo>
                    <a:pt x="119" y="16"/>
                  </a:lnTo>
                  <a:lnTo>
                    <a:pt x="102" y="24"/>
                  </a:lnTo>
                  <a:lnTo>
                    <a:pt x="87" y="33"/>
                  </a:lnTo>
                  <a:lnTo>
                    <a:pt x="71" y="45"/>
                  </a:lnTo>
                  <a:lnTo>
                    <a:pt x="57" y="57"/>
                  </a:lnTo>
                  <a:lnTo>
                    <a:pt x="45" y="72"/>
                  </a:lnTo>
                  <a:lnTo>
                    <a:pt x="33" y="87"/>
                  </a:lnTo>
                  <a:lnTo>
                    <a:pt x="24" y="102"/>
                  </a:lnTo>
                  <a:lnTo>
                    <a:pt x="16" y="120"/>
                  </a:lnTo>
                  <a:lnTo>
                    <a:pt x="9" y="138"/>
                  </a:lnTo>
                  <a:lnTo>
                    <a:pt x="4" y="157"/>
                  </a:lnTo>
                  <a:lnTo>
                    <a:pt x="1" y="176"/>
                  </a:lnTo>
                  <a:lnTo>
                    <a:pt x="0" y="196"/>
                  </a:lnTo>
                  <a:lnTo>
                    <a:pt x="1" y="216"/>
                  </a:lnTo>
                  <a:lnTo>
                    <a:pt x="4" y="235"/>
                  </a:lnTo>
                  <a:lnTo>
                    <a:pt x="9" y="254"/>
                  </a:lnTo>
                  <a:lnTo>
                    <a:pt x="16" y="272"/>
                  </a:lnTo>
                  <a:lnTo>
                    <a:pt x="24" y="289"/>
                  </a:lnTo>
                  <a:lnTo>
                    <a:pt x="33" y="305"/>
                  </a:lnTo>
                  <a:lnTo>
                    <a:pt x="45" y="320"/>
                  </a:lnTo>
                  <a:lnTo>
                    <a:pt x="57" y="334"/>
                  </a:lnTo>
                  <a:lnTo>
                    <a:pt x="71" y="347"/>
                  </a:lnTo>
                  <a:lnTo>
                    <a:pt x="87" y="358"/>
                  </a:lnTo>
                  <a:lnTo>
                    <a:pt x="102" y="367"/>
                  </a:lnTo>
                  <a:lnTo>
                    <a:pt x="119" y="376"/>
                  </a:lnTo>
                  <a:lnTo>
                    <a:pt x="138" y="383"/>
                  </a:lnTo>
                  <a:lnTo>
                    <a:pt x="156" y="388"/>
                  </a:lnTo>
                  <a:lnTo>
                    <a:pt x="175" y="391"/>
                  </a:lnTo>
                  <a:lnTo>
                    <a:pt x="195" y="39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4" name="Freeform 218"/>
            <p:cNvSpPr>
              <a:spLocks/>
            </p:cNvSpPr>
            <p:nvPr/>
          </p:nvSpPr>
          <p:spPr bwMode="auto">
            <a:xfrm>
              <a:off x="1256" y="1623"/>
              <a:ext cx="398" cy="399"/>
            </a:xfrm>
            <a:custGeom>
              <a:avLst/>
              <a:gdLst>
                <a:gd name="T0" fmla="*/ 219 w 398"/>
                <a:gd name="T1" fmla="*/ 397 h 399"/>
                <a:gd name="T2" fmla="*/ 257 w 398"/>
                <a:gd name="T3" fmla="*/ 389 h 399"/>
                <a:gd name="T4" fmla="*/ 293 w 398"/>
                <a:gd name="T5" fmla="*/ 373 h 399"/>
                <a:gd name="T6" fmla="*/ 325 w 398"/>
                <a:gd name="T7" fmla="*/ 352 h 399"/>
                <a:gd name="T8" fmla="*/ 352 w 398"/>
                <a:gd name="T9" fmla="*/ 325 h 399"/>
                <a:gd name="T10" fmla="*/ 373 w 398"/>
                <a:gd name="T11" fmla="*/ 293 h 399"/>
                <a:gd name="T12" fmla="*/ 388 w 398"/>
                <a:gd name="T13" fmla="*/ 258 h 399"/>
                <a:gd name="T14" fmla="*/ 396 w 398"/>
                <a:gd name="T15" fmla="*/ 219 h 399"/>
                <a:gd name="T16" fmla="*/ 396 w 398"/>
                <a:gd name="T17" fmla="*/ 179 h 399"/>
                <a:gd name="T18" fmla="*/ 388 w 398"/>
                <a:gd name="T19" fmla="*/ 140 h 399"/>
                <a:gd name="T20" fmla="*/ 373 w 398"/>
                <a:gd name="T21" fmla="*/ 104 h 399"/>
                <a:gd name="T22" fmla="*/ 352 w 398"/>
                <a:gd name="T23" fmla="*/ 73 h 399"/>
                <a:gd name="T24" fmla="*/ 325 w 398"/>
                <a:gd name="T25" fmla="*/ 46 h 399"/>
                <a:gd name="T26" fmla="*/ 293 w 398"/>
                <a:gd name="T27" fmla="*/ 24 h 399"/>
                <a:gd name="T28" fmla="*/ 257 w 398"/>
                <a:gd name="T29" fmla="*/ 9 h 399"/>
                <a:gd name="T30" fmla="*/ 219 w 398"/>
                <a:gd name="T31" fmla="*/ 1 h 399"/>
                <a:gd name="T32" fmla="*/ 178 w 398"/>
                <a:gd name="T33" fmla="*/ 1 h 399"/>
                <a:gd name="T34" fmla="*/ 140 w 398"/>
                <a:gd name="T35" fmla="*/ 9 h 399"/>
                <a:gd name="T36" fmla="*/ 104 w 398"/>
                <a:gd name="T37" fmla="*/ 24 h 399"/>
                <a:gd name="T38" fmla="*/ 72 w 398"/>
                <a:gd name="T39" fmla="*/ 46 h 399"/>
                <a:gd name="T40" fmla="*/ 46 w 398"/>
                <a:gd name="T41" fmla="*/ 73 h 399"/>
                <a:gd name="T42" fmla="*/ 24 w 398"/>
                <a:gd name="T43" fmla="*/ 104 h 399"/>
                <a:gd name="T44" fmla="*/ 9 w 398"/>
                <a:gd name="T45" fmla="*/ 140 h 399"/>
                <a:gd name="T46" fmla="*/ 1 w 398"/>
                <a:gd name="T47" fmla="*/ 179 h 399"/>
                <a:gd name="T48" fmla="*/ 1 w 398"/>
                <a:gd name="T49" fmla="*/ 219 h 399"/>
                <a:gd name="T50" fmla="*/ 9 w 398"/>
                <a:gd name="T51" fmla="*/ 258 h 399"/>
                <a:gd name="T52" fmla="*/ 24 w 398"/>
                <a:gd name="T53" fmla="*/ 293 h 399"/>
                <a:gd name="T54" fmla="*/ 46 w 398"/>
                <a:gd name="T55" fmla="*/ 325 h 399"/>
                <a:gd name="T56" fmla="*/ 72 w 398"/>
                <a:gd name="T57" fmla="*/ 352 h 399"/>
                <a:gd name="T58" fmla="*/ 104 w 398"/>
                <a:gd name="T59" fmla="*/ 373 h 399"/>
                <a:gd name="T60" fmla="*/ 140 w 398"/>
                <a:gd name="T61" fmla="*/ 389 h 399"/>
                <a:gd name="T62" fmla="*/ 178 w 398"/>
                <a:gd name="T63" fmla="*/ 39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399">
                  <a:moveTo>
                    <a:pt x="198" y="398"/>
                  </a:moveTo>
                  <a:lnTo>
                    <a:pt x="219" y="397"/>
                  </a:lnTo>
                  <a:lnTo>
                    <a:pt x="238" y="394"/>
                  </a:lnTo>
                  <a:lnTo>
                    <a:pt x="257" y="389"/>
                  </a:lnTo>
                  <a:lnTo>
                    <a:pt x="276" y="382"/>
                  </a:lnTo>
                  <a:lnTo>
                    <a:pt x="293" y="373"/>
                  </a:lnTo>
                  <a:lnTo>
                    <a:pt x="309" y="363"/>
                  </a:lnTo>
                  <a:lnTo>
                    <a:pt x="325" y="352"/>
                  </a:lnTo>
                  <a:lnTo>
                    <a:pt x="339" y="339"/>
                  </a:lnTo>
                  <a:lnTo>
                    <a:pt x="352" y="325"/>
                  </a:lnTo>
                  <a:lnTo>
                    <a:pt x="363" y="310"/>
                  </a:lnTo>
                  <a:lnTo>
                    <a:pt x="373" y="293"/>
                  </a:lnTo>
                  <a:lnTo>
                    <a:pt x="381" y="276"/>
                  </a:lnTo>
                  <a:lnTo>
                    <a:pt x="388" y="258"/>
                  </a:lnTo>
                  <a:lnTo>
                    <a:pt x="393" y="239"/>
                  </a:lnTo>
                  <a:lnTo>
                    <a:pt x="396" y="219"/>
                  </a:lnTo>
                  <a:lnTo>
                    <a:pt x="397" y="199"/>
                  </a:lnTo>
                  <a:lnTo>
                    <a:pt x="396" y="179"/>
                  </a:lnTo>
                  <a:lnTo>
                    <a:pt x="393" y="159"/>
                  </a:lnTo>
                  <a:lnTo>
                    <a:pt x="388" y="140"/>
                  </a:lnTo>
                  <a:lnTo>
                    <a:pt x="381" y="122"/>
                  </a:lnTo>
                  <a:lnTo>
                    <a:pt x="373" y="104"/>
                  </a:lnTo>
                  <a:lnTo>
                    <a:pt x="363" y="88"/>
                  </a:lnTo>
                  <a:lnTo>
                    <a:pt x="352" y="73"/>
                  </a:lnTo>
                  <a:lnTo>
                    <a:pt x="339" y="58"/>
                  </a:lnTo>
                  <a:lnTo>
                    <a:pt x="325" y="46"/>
                  </a:lnTo>
                  <a:lnTo>
                    <a:pt x="309" y="34"/>
                  </a:lnTo>
                  <a:lnTo>
                    <a:pt x="293" y="24"/>
                  </a:lnTo>
                  <a:lnTo>
                    <a:pt x="276" y="16"/>
                  </a:lnTo>
                  <a:lnTo>
                    <a:pt x="257" y="9"/>
                  </a:lnTo>
                  <a:lnTo>
                    <a:pt x="238" y="4"/>
                  </a:lnTo>
                  <a:lnTo>
                    <a:pt x="219" y="1"/>
                  </a:lnTo>
                  <a:lnTo>
                    <a:pt x="198" y="0"/>
                  </a:lnTo>
                  <a:lnTo>
                    <a:pt x="178" y="1"/>
                  </a:lnTo>
                  <a:lnTo>
                    <a:pt x="158" y="4"/>
                  </a:lnTo>
                  <a:lnTo>
                    <a:pt x="140" y="9"/>
                  </a:lnTo>
                  <a:lnTo>
                    <a:pt x="121" y="16"/>
                  </a:lnTo>
                  <a:lnTo>
                    <a:pt x="104" y="24"/>
                  </a:lnTo>
                  <a:lnTo>
                    <a:pt x="88" y="34"/>
                  </a:lnTo>
                  <a:lnTo>
                    <a:pt x="72" y="46"/>
                  </a:lnTo>
                  <a:lnTo>
                    <a:pt x="58" y="58"/>
                  </a:lnTo>
                  <a:lnTo>
                    <a:pt x="46" y="73"/>
                  </a:lnTo>
                  <a:lnTo>
                    <a:pt x="34" y="88"/>
                  </a:lnTo>
                  <a:lnTo>
                    <a:pt x="24" y="104"/>
                  </a:lnTo>
                  <a:lnTo>
                    <a:pt x="16" y="122"/>
                  </a:lnTo>
                  <a:lnTo>
                    <a:pt x="9" y="140"/>
                  </a:lnTo>
                  <a:lnTo>
                    <a:pt x="4" y="159"/>
                  </a:lnTo>
                  <a:lnTo>
                    <a:pt x="1" y="179"/>
                  </a:lnTo>
                  <a:lnTo>
                    <a:pt x="0" y="199"/>
                  </a:lnTo>
                  <a:lnTo>
                    <a:pt x="1" y="219"/>
                  </a:lnTo>
                  <a:lnTo>
                    <a:pt x="4" y="239"/>
                  </a:lnTo>
                  <a:lnTo>
                    <a:pt x="9" y="258"/>
                  </a:lnTo>
                  <a:lnTo>
                    <a:pt x="16" y="276"/>
                  </a:lnTo>
                  <a:lnTo>
                    <a:pt x="24" y="293"/>
                  </a:lnTo>
                  <a:lnTo>
                    <a:pt x="34" y="310"/>
                  </a:lnTo>
                  <a:lnTo>
                    <a:pt x="46" y="325"/>
                  </a:lnTo>
                  <a:lnTo>
                    <a:pt x="58" y="339"/>
                  </a:lnTo>
                  <a:lnTo>
                    <a:pt x="72" y="352"/>
                  </a:lnTo>
                  <a:lnTo>
                    <a:pt x="88" y="363"/>
                  </a:lnTo>
                  <a:lnTo>
                    <a:pt x="104" y="373"/>
                  </a:lnTo>
                  <a:lnTo>
                    <a:pt x="121" y="382"/>
                  </a:lnTo>
                  <a:lnTo>
                    <a:pt x="140" y="389"/>
                  </a:lnTo>
                  <a:lnTo>
                    <a:pt x="158" y="394"/>
                  </a:lnTo>
                  <a:lnTo>
                    <a:pt x="178" y="397"/>
                  </a:lnTo>
                  <a:lnTo>
                    <a:pt x="198" y="39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5" name="Freeform 219"/>
            <p:cNvSpPr>
              <a:spLocks/>
            </p:cNvSpPr>
            <p:nvPr/>
          </p:nvSpPr>
          <p:spPr bwMode="auto">
            <a:xfrm>
              <a:off x="1555" y="1679"/>
              <a:ext cx="16" cy="22"/>
            </a:xfrm>
            <a:custGeom>
              <a:avLst/>
              <a:gdLst>
                <a:gd name="T0" fmla="*/ 11 w 16"/>
                <a:gd name="T1" fmla="*/ 19 h 22"/>
                <a:gd name="T2" fmla="*/ 11 w 16"/>
                <a:gd name="T3" fmla="*/ 19 h 22"/>
                <a:gd name="T4" fmla="*/ 11 w 16"/>
                <a:gd name="T5" fmla="*/ 19 h 22"/>
                <a:gd name="T6" fmla="*/ 10 w 16"/>
                <a:gd name="T7" fmla="*/ 19 h 22"/>
                <a:gd name="T8" fmla="*/ 9 w 16"/>
                <a:gd name="T9" fmla="*/ 19 h 22"/>
                <a:gd name="T10" fmla="*/ 9 w 16"/>
                <a:gd name="T11" fmla="*/ 19 h 22"/>
                <a:gd name="T12" fmla="*/ 8 w 16"/>
                <a:gd name="T13" fmla="*/ 19 h 22"/>
                <a:gd name="T14" fmla="*/ 7 w 16"/>
                <a:gd name="T15" fmla="*/ 19 h 22"/>
                <a:gd name="T16" fmla="*/ 6 w 16"/>
                <a:gd name="T17" fmla="*/ 19 h 22"/>
                <a:gd name="T18" fmla="*/ 6 w 16"/>
                <a:gd name="T19" fmla="*/ 18 h 22"/>
                <a:gd name="T20" fmla="*/ 5 w 16"/>
                <a:gd name="T21" fmla="*/ 17 h 22"/>
                <a:gd name="T22" fmla="*/ 4 w 16"/>
                <a:gd name="T23" fmla="*/ 16 h 22"/>
                <a:gd name="T24" fmla="*/ 4 w 16"/>
                <a:gd name="T25" fmla="*/ 16 h 22"/>
                <a:gd name="T26" fmla="*/ 4 w 16"/>
                <a:gd name="T27" fmla="*/ 15 h 22"/>
                <a:gd name="T28" fmla="*/ 4 w 16"/>
                <a:gd name="T29" fmla="*/ 14 h 22"/>
                <a:gd name="T30" fmla="*/ 5 w 16"/>
                <a:gd name="T31" fmla="*/ 14 h 22"/>
                <a:gd name="T32" fmla="*/ 5 w 16"/>
                <a:gd name="T33" fmla="*/ 13 h 22"/>
                <a:gd name="T34" fmla="*/ 11 w 16"/>
                <a:gd name="T35" fmla="*/ 6 h 22"/>
                <a:gd name="T36" fmla="*/ 11 w 16"/>
                <a:gd name="T37" fmla="*/ 5 h 22"/>
                <a:gd name="T38" fmla="*/ 12 w 16"/>
                <a:gd name="T39" fmla="*/ 5 h 22"/>
                <a:gd name="T40" fmla="*/ 12 w 16"/>
                <a:gd name="T41" fmla="*/ 5 h 22"/>
                <a:gd name="T42" fmla="*/ 13 w 16"/>
                <a:gd name="T43" fmla="*/ 5 h 22"/>
                <a:gd name="T44" fmla="*/ 14 w 16"/>
                <a:gd name="T45" fmla="*/ 5 h 22"/>
                <a:gd name="T46" fmla="*/ 14 w 16"/>
                <a:gd name="T47" fmla="*/ 5 h 22"/>
                <a:gd name="T48" fmla="*/ 14 w 16"/>
                <a:gd name="T49" fmla="*/ 5 h 22"/>
                <a:gd name="T50" fmla="*/ 15 w 16"/>
                <a:gd name="T51" fmla="*/ 5 h 22"/>
                <a:gd name="T52" fmla="*/ 15 w 16"/>
                <a:gd name="T53" fmla="*/ 4 h 22"/>
                <a:gd name="T54" fmla="*/ 10 w 16"/>
                <a:gd name="T55" fmla="*/ 0 h 22"/>
                <a:gd name="T56" fmla="*/ 9 w 16"/>
                <a:gd name="T57" fmla="*/ 0 h 22"/>
                <a:gd name="T58" fmla="*/ 10 w 16"/>
                <a:gd name="T59" fmla="*/ 1 h 22"/>
                <a:gd name="T60" fmla="*/ 11 w 16"/>
                <a:gd name="T61" fmla="*/ 2 h 22"/>
                <a:gd name="T62" fmla="*/ 11 w 16"/>
                <a:gd name="T63" fmla="*/ 2 h 22"/>
                <a:gd name="T64" fmla="*/ 11 w 16"/>
                <a:gd name="T65" fmla="*/ 3 h 22"/>
                <a:gd name="T66" fmla="*/ 10 w 16"/>
                <a:gd name="T67" fmla="*/ 3 h 22"/>
                <a:gd name="T68" fmla="*/ 10 w 16"/>
                <a:gd name="T69" fmla="*/ 4 h 22"/>
                <a:gd name="T70" fmla="*/ 9 w 16"/>
                <a:gd name="T71" fmla="*/ 4 h 22"/>
                <a:gd name="T72" fmla="*/ 4 w 16"/>
                <a:gd name="T73" fmla="*/ 12 h 22"/>
                <a:gd name="T74" fmla="*/ 4 w 16"/>
                <a:gd name="T75" fmla="*/ 12 h 22"/>
                <a:gd name="T76" fmla="*/ 3 w 16"/>
                <a:gd name="T77" fmla="*/ 12 h 22"/>
                <a:gd name="T78" fmla="*/ 3 w 16"/>
                <a:gd name="T79" fmla="*/ 13 h 22"/>
                <a:gd name="T80" fmla="*/ 2 w 16"/>
                <a:gd name="T81" fmla="*/ 13 h 22"/>
                <a:gd name="T82" fmla="*/ 1 w 16"/>
                <a:gd name="T83" fmla="*/ 13 h 22"/>
                <a:gd name="T84" fmla="*/ 1 w 16"/>
                <a:gd name="T85" fmla="*/ 13 h 22"/>
                <a:gd name="T86" fmla="*/ 0 w 16"/>
                <a:gd name="T87" fmla="*/ 12 h 22"/>
                <a:gd name="T88" fmla="*/ 0 w 16"/>
                <a:gd name="T89" fmla="*/ 13 h 22"/>
                <a:gd name="T90" fmla="*/ 8 w 16"/>
                <a:gd name="T91" fmla="*/ 21 h 22"/>
                <a:gd name="T92" fmla="*/ 12 w 16"/>
                <a:gd name="T93" fmla="*/ 19 h 22"/>
                <a:gd name="T94" fmla="*/ 11 w 16"/>
                <a:gd name="T95"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 h="22">
                  <a:moveTo>
                    <a:pt x="11" y="19"/>
                  </a:moveTo>
                  <a:lnTo>
                    <a:pt x="11" y="19"/>
                  </a:lnTo>
                  <a:lnTo>
                    <a:pt x="11" y="19"/>
                  </a:lnTo>
                  <a:lnTo>
                    <a:pt x="10" y="19"/>
                  </a:lnTo>
                  <a:lnTo>
                    <a:pt x="9" y="19"/>
                  </a:lnTo>
                  <a:lnTo>
                    <a:pt x="9" y="19"/>
                  </a:lnTo>
                  <a:lnTo>
                    <a:pt x="8" y="19"/>
                  </a:lnTo>
                  <a:lnTo>
                    <a:pt x="7" y="19"/>
                  </a:lnTo>
                  <a:lnTo>
                    <a:pt x="6" y="19"/>
                  </a:lnTo>
                  <a:lnTo>
                    <a:pt x="6" y="18"/>
                  </a:lnTo>
                  <a:lnTo>
                    <a:pt x="5" y="17"/>
                  </a:lnTo>
                  <a:lnTo>
                    <a:pt x="4" y="16"/>
                  </a:lnTo>
                  <a:lnTo>
                    <a:pt x="4" y="16"/>
                  </a:lnTo>
                  <a:lnTo>
                    <a:pt x="4" y="15"/>
                  </a:lnTo>
                  <a:lnTo>
                    <a:pt x="4" y="14"/>
                  </a:lnTo>
                  <a:lnTo>
                    <a:pt x="5" y="14"/>
                  </a:lnTo>
                  <a:lnTo>
                    <a:pt x="5" y="13"/>
                  </a:lnTo>
                  <a:lnTo>
                    <a:pt x="11" y="6"/>
                  </a:lnTo>
                  <a:lnTo>
                    <a:pt x="11" y="5"/>
                  </a:lnTo>
                  <a:lnTo>
                    <a:pt x="12" y="5"/>
                  </a:lnTo>
                  <a:lnTo>
                    <a:pt x="12" y="5"/>
                  </a:lnTo>
                  <a:lnTo>
                    <a:pt x="13" y="5"/>
                  </a:lnTo>
                  <a:lnTo>
                    <a:pt x="14" y="5"/>
                  </a:lnTo>
                  <a:lnTo>
                    <a:pt x="14" y="5"/>
                  </a:lnTo>
                  <a:lnTo>
                    <a:pt x="14" y="5"/>
                  </a:lnTo>
                  <a:lnTo>
                    <a:pt x="15" y="5"/>
                  </a:lnTo>
                  <a:lnTo>
                    <a:pt x="15" y="4"/>
                  </a:lnTo>
                  <a:lnTo>
                    <a:pt x="10" y="0"/>
                  </a:lnTo>
                  <a:lnTo>
                    <a:pt x="9" y="0"/>
                  </a:lnTo>
                  <a:lnTo>
                    <a:pt x="10" y="1"/>
                  </a:lnTo>
                  <a:lnTo>
                    <a:pt x="11" y="2"/>
                  </a:lnTo>
                  <a:lnTo>
                    <a:pt x="11" y="2"/>
                  </a:lnTo>
                  <a:lnTo>
                    <a:pt x="11" y="3"/>
                  </a:lnTo>
                  <a:lnTo>
                    <a:pt x="10" y="3"/>
                  </a:lnTo>
                  <a:lnTo>
                    <a:pt x="10" y="4"/>
                  </a:lnTo>
                  <a:lnTo>
                    <a:pt x="9" y="4"/>
                  </a:lnTo>
                  <a:lnTo>
                    <a:pt x="4" y="12"/>
                  </a:lnTo>
                  <a:lnTo>
                    <a:pt x="4" y="12"/>
                  </a:lnTo>
                  <a:lnTo>
                    <a:pt x="3" y="12"/>
                  </a:lnTo>
                  <a:lnTo>
                    <a:pt x="3" y="13"/>
                  </a:lnTo>
                  <a:lnTo>
                    <a:pt x="2" y="13"/>
                  </a:lnTo>
                  <a:lnTo>
                    <a:pt x="1" y="13"/>
                  </a:lnTo>
                  <a:lnTo>
                    <a:pt x="1" y="13"/>
                  </a:lnTo>
                  <a:lnTo>
                    <a:pt x="0" y="12"/>
                  </a:lnTo>
                  <a:lnTo>
                    <a:pt x="0" y="13"/>
                  </a:lnTo>
                  <a:lnTo>
                    <a:pt x="8" y="21"/>
                  </a:lnTo>
                  <a:lnTo>
                    <a:pt x="12" y="19"/>
                  </a:lnTo>
                  <a:lnTo>
                    <a:pt x="11" y="1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6" name="Freeform 220"/>
            <p:cNvSpPr>
              <a:spLocks/>
            </p:cNvSpPr>
            <p:nvPr/>
          </p:nvSpPr>
          <p:spPr bwMode="auto">
            <a:xfrm>
              <a:off x="1568" y="1692"/>
              <a:ext cx="17" cy="17"/>
            </a:xfrm>
            <a:custGeom>
              <a:avLst/>
              <a:gdLst>
                <a:gd name="T0" fmla="*/ 12 w 17"/>
                <a:gd name="T1" fmla="*/ 6 h 17"/>
                <a:gd name="T2" fmla="*/ 12 w 17"/>
                <a:gd name="T3" fmla="*/ 6 h 17"/>
                <a:gd name="T4" fmla="*/ 13 w 17"/>
                <a:gd name="T5" fmla="*/ 5 h 17"/>
                <a:gd name="T6" fmla="*/ 14 w 17"/>
                <a:gd name="T7" fmla="*/ 5 h 17"/>
                <a:gd name="T8" fmla="*/ 14 w 17"/>
                <a:gd name="T9" fmla="*/ 4 h 17"/>
                <a:gd name="T10" fmla="*/ 15 w 17"/>
                <a:gd name="T11" fmla="*/ 4 h 17"/>
                <a:gd name="T12" fmla="*/ 15 w 17"/>
                <a:gd name="T13" fmla="*/ 5 h 17"/>
                <a:gd name="T14" fmla="*/ 15 w 17"/>
                <a:gd name="T15" fmla="*/ 5 h 17"/>
                <a:gd name="T16" fmla="*/ 16 w 17"/>
                <a:gd name="T17" fmla="*/ 6 h 17"/>
                <a:gd name="T18" fmla="*/ 16 w 17"/>
                <a:gd name="T19" fmla="*/ 5 h 17"/>
                <a:gd name="T20" fmla="*/ 12 w 17"/>
                <a:gd name="T21" fmla="*/ 0 h 17"/>
                <a:gd name="T22" fmla="*/ 12 w 17"/>
                <a:gd name="T23" fmla="*/ 1 h 17"/>
                <a:gd name="T24" fmla="*/ 12 w 17"/>
                <a:gd name="T25" fmla="*/ 1 h 17"/>
                <a:gd name="T26" fmla="*/ 12 w 17"/>
                <a:gd name="T27" fmla="*/ 1 h 17"/>
                <a:gd name="T28" fmla="*/ 12 w 17"/>
                <a:gd name="T29" fmla="*/ 2 h 17"/>
                <a:gd name="T30" fmla="*/ 12 w 17"/>
                <a:gd name="T31" fmla="*/ 2 h 17"/>
                <a:gd name="T32" fmla="*/ 12 w 17"/>
                <a:gd name="T33" fmla="*/ 3 h 17"/>
                <a:gd name="T34" fmla="*/ 12 w 17"/>
                <a:gd name="T35" fmla="*/ 4 h 17"/>
                <a:gd name="T36" fmla="*/ 11 w 17"/>
                <a:gd name="T37" fmla="*/ 4 h 17"/>
                <a:gd name="T38" fmla="*/ 11 w 17"/>
                <a:gd name="T39" fmla="*/ 4 h 17"/>
                <a:gd name="T40" fmla="*/ 10 w 17"/>
                <a:gd name="T41" fmla="*/ 4 h 17"/>
                <a:gd name="T42" fmla="*/ 4 w 17"/>
                <a:gd name="T43" fmla="*/ 10 h 17"/>
                <a:gd name="T44" fmla="*/ 4 w 17"/>
                <a:gd name="T45" fmla="*/ 11 h 17"/>
                <a:gd name="T46" fmla="*/ 3 w 17"/>
                <a:gd name="T47" fmla="*/ 11 h 17"/>
                <a:gd name="T48" fmla="*/ 3 w 17"/>
                <a:gd name="T49" fmla="*/ 12 h 17"/>
                <a:gd name="T50" fmla="*/ 2 w 17"/>
                <a:gd name="T51" fmla="*/ 12 h 17"/>
                <a:gd name="T52" fmla="*/ 1 w 17"/>
                <a:gd name="T53" fmla="*/ 12 h 17"/>
                <a:gd name="T54" fmla="*/ 1 w 17"/>
                <a:gd name="T55" fmla="*/ 12 h 17"/>
                <a:gd name="T56" fmla="*/ 1 w 17"/>
                <a:gd name="T57" fmla="*/ 11 h 17"/>
                <a:gd name="T58" fmla="*/ 0 w 17"/>
                <a:gd name="T59" fmla="*/ 11 h 17"/>
                <a:gd name="T60" fmla="*/ 0 w 17"/>
                <a:gd name="T61" fmla="*/ 12 h 17"/>
                <a:gd name="T62" fmla="*/ 4 w 17"/>
                <a:gd name="T63" fmla="*/ 16 h 17"/>
                <a:gd name="T64" fmla="*/ 4 w 17"/>
                <a:gd name="T65" fmla="*/ 15 h 17"/>
                <a:gd name="T66" fmla="*/ 4 w 17"/>
                <a:gd name="T67" fmla="*/ 15 h 17"/>
                <a:gd name="T68" fmla="*/ 4 w 17"/>
                <a:gd name="T69" fmla="*/ 15 h 17"/>
                <a:gd name="T70" fmla="*/ 4 w 17"/>
                <a:gd name="T71" fmla="*/ 14 h 17"/>
                <a:gd name="T72" fmla="*/ 4 w 17"/>
                <a:gd name="T73" fmla="*/ 14 h 17"/>
                <a:gd name="T74" fmla="*/ 4 w 17"/>
                <a:gd name="T75" fmla="*/ 13 h 17"/>
                <a:gd name="T76" fmla="*/ 5 w 17"/>
                <a:gd name="T77" fmla="*/ 12 h 17"/>
                <a:gd name="T78" fmla="*/ 6 w 17"/>
                <a:gd name="T79" fmla="*/ 12 h 17"/>
                <a:gd name="T80" fmla="*/ 12 w 17"/>
                <a:gd name="T81"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 h="17">
                  <a:moveTo>
                    <a:pt x="12" y="6"/>
                  </a:moveTo>
                  <a:lnTo>
                    <a:pt x="12" y="6"/>
                  </a:lnTo>
                  <a:lnTo>
                    <a:pt x="13" y="5"/>
                  </a:lnTo>
                  <a:lnTo>
                    <a:pt x="14" y="5"/>
                  </a:lnTo>
                  <a:lnTo>
                    <a:pt x="14" y="4"/>
                  </a:lnTo>
                  <a:lnTo>
                    <a:pt x="15" y="4"/>
                  </a:lnTo>
                  <a:lnTo>
                    <a:pt x="15" y="5"/>
                  </a:lnTo>
                  <a:lnTo>
                    <a:pt x="15" y="5"/>
                  </a:lnTo>
                  <a:lnTo>
                    <a:pt x="16" y="6"/>
                  </a:lnTo>
                  <a:lnTo>
                    <a:pt x="16" y="5"/>
                  </a:lnTo>
                  <a:lnTo>
                    <a:pt x="12" y="0"/>
                  </a:lnTo>
                  <a:lnTo>
                    <a:pt x="12" y="1"/>
                  </a:lnTo>
                  <a:lnTo>
                    <a:pt x="12" y="1"/>
                  </a:lnTo>
                  <a:lnTo>
                    <a:pt x="12" y="1"/>
                  </a:lnTo>
                  <a:lnTo>
                    <a:pt x="12" y="2"/>
                  </a:lnTo>
                  <a:lnTo>
                    <a:pt x="12" y="2"/>
                  </a:lnTo>
                  <a:lnTo>
                    <a:pt x="12" y="3"/>
                  </a:lnTo>
                  <a:lnTo>
                    <a:pt x="12" y="4"/>
                  </a:lnTo>
                  <a:lnTo>
                    <a:pt x="11" y="4"/>
                  </a:lnTo>
                  <a:lnTo>
                    <a:pt x="11" y="4"/>
                  </a:lnTo>
                  <a:lnTo>
                    <a:pt x="10" y="4"/>
                  </a:lnTo>
                  <a:lnTo>
                    <a:pt x="4" y="10"/>
                  </a:lnTo>
                  <a:lnTo>
                    <a:pt x="4" y="11"/>
                  </a:lnTo>
                  <a:lnTo>
                    <a:pt x="3" y="11"/>
                  </a:lnTo>
                  <a:lnTo>
                    <a:pt x="3" y="12"/>
                  </a:lnTo>
                  <a:lnTo>
                    <a:pt x="2" y="12"/>
                  </a:lnTo>
                  <a:lnTo>
                    <a:pt x="1" y="12"/>
                  </a:lnTo>
                  <a:lnTo>
                    <a:pt x="1" y="12"/>
                  </a:lnTo>
                  <a:lnTo>
                    <a:pt x="1" y="11"/>
                  </a:lnTo>
                  <a:lnTo>
                    <a:pt x="0" y="11"/>
                  </a:lnTo>
                  <a:lnTo>
                    <a:pt x="0" y="12"/>
                  </a:lnTo>
                  <a:lnTo>
                    <a:pt x="4" y="16"/>
                  </a:lnTo>
                  <a:lnTo>
                    <a:pt x="4" y="15"/>
                  </a:lnTo>
                  <a:lnTo>
                    <a:pt x="4" y="15"/>
                  </a:lnTo>
                  <a:lnTo>
                    <a:pt x="4" y="15"/>
                  </a:lnTo>
                  <a:lnTo>
                    <a:pt x="4" y="14"/>
                  </a:lnTo>
                  <a:lnTo>
                    <a:pt x="4" y="14"/>
                  </a:lnTo>
                  <a:lnTo>
                    <a:pt x="4" y="13"/>
                  </a:lnTo>
                  <a:lnTo>
                    <a:pt x="5" y="12"/>
                  </a:lnTo>
                  <a:lnTo>
                    <a:pt x="6" y="12"/>
                  </a:lnTo>
                  <a:lnTo>
                    <a:pt x="12"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7" name="Freeform 221"/>
            <p:cNvSpPr>
              <a:spLocks/>
            </p:cNvSpPr>
            <p:nvPr/>
          </p:nvSpPr>
          <p:spPr bwMode="auto">
            <a:xfrm>
              <a:off x="1575" y="1701"/>
              <a:ext cx="21" cy="22"/>
            </a:xfrm>
            <a:custGeom>
              <a:avLst/>
              <a:gdLst>
                <a:gd name="T0" fmla="*/ 5 w 21"/>
                <a:gd name="T1" fmla="*/ 18 h 22"/>
                <a:gd name="T2" fmla="*/ 6 w 21"/>
                <a:gd name="T3" fmla="*/ 19 h 22"/>
                <a:gd name="T4" fmla="*/ 8 w 21"/>
                <a:gd name="T5" fmla="*/ 20 h 22"/>
                <a:gd name="T6" fmla="*/ 9 w 21"/>
                <a:gd name="T7" fmla="*/ 21 h 22"/>
                <a:gd name="T8" fmla="*/ 11 w 21"/>
                <a:gd name="T9" fmla="*/ 21 h 22"/>
                <a:gd name="T10" fmla="*/ 12 w 21"/>
                <a:gd name="T11" fmla="*/ 20 h 22"/>
                <a:gd name="T12" fmla="*/ 13 w 21"/>
                <a:gd name="T13" fmla="*/ 19 h 22"/>
                <a:gd name="T14" fmla="*/ 14 w 21"/>
                <a:gd name="T15" fmla="*/ 19 h 22"/>
                <a:gd name="T16" fmla="*/ 14 w 21"/>
                <a:gd name="T17" fmla="*/ 17 h 22"/>
                <a:gd name="T18" fmla="*/ 14 w 21"/>
                <a:gd name="T19" fmla="*/ 16 h 22"/>
                <a:gd name="T20" fmla="*/ 14 w 21"/>
                <a:gd name="T21" fmla="*/ 14 h 22"/>
                <a:gd name="T22" fmla="*/ 12 w 21"/>
                <a:gd name="T23" fmla="*/ 12 h 22"/>
                <a:gd name="T24" fmla="*/ 12 w 21"/>
                <a:gd name="T25" fmla="*/ 12 h 22"/>
                <a:gd name="T26" fmla="*/ 13 w 21"/>
                <a:gd name="T27" fmla="*/ 13 h 22"/>
                <a:gd name="T28" fmla="*/ 15 w 21"/>
                <a:gd name="T29" fmla="*/ 14 h 22"/>
                <a:gd name="T30" fmla="*/ 16 w 21"/>
                <a:gd name="T31" fmla="*/ 15 h 22"/>
                <a:gd name="T32" fmla="*/ 18 w 21"/>
                <a:gd name="T33" fmla="*/ 14 h 22"/>
                <a:gd name="T34" fmla="*/ 19 w 21"/>
                <a:gd name="T35" fmla="*/ 14 h 22"/>
                <a:gd name="T36" fmla="*/ 20 w 21"/>
                <a:gd name="T37" fmla="*/ 12 h 22"/>
                <a:gd name="T38" fmla="*/ 20 w 21"/>
                <a:gd name="T39" fmla="*/ 11 h 22"/>
                <a:gd name="T40" fmla="*/ 20 w 21"/>
                <a:gd name="T41" fmla="*/ 9 h 22"/>
                <a:gd name="T42" fmla="*/ 19 w 21"/>
                <a:gd name="T43" fmla="*/ 8 h 22"/>
                <a:gd name="T44" fmla="*/ 18 w 21"/>
                <a:gd name="T45" fmla="*/ 6 h 22"/>
                <a:gd name="T46" fmla="*/ 17 w 21"/>
                <a:gd name="T47" fmla="*/ 5 h 22"/>
                <a:gd name="T48" fmla="*/ 14 w 21"/>
                <a:gd name="T49" fmla="*/ 0 h 22"/>
                <a:gd name="T50" fmla="*/ 13 w 21"/>
                <a:gd name="T51" fmla="*/ 2 h 22"/>
                <a:gd name="T52" fmla="*/ 14 w 21"/>
                <a:gd name="T53" fmla="*/ 2 h 22"/>
                <a:gd name="T54" fmla="*/ 13 w 21"/>
                <a:gd name="T55" fmla="*/ 3 h 22"/>
                <a:gd name="T56" fmla="*/ 12 w 21"/>
                <a:gd name="T57" fmla="*/ 4 h 22"/>
                <a:gd name="T58" fmla="*/ 12 w 21"/>
                <a:gd name="T59" fmla="*/ 5 h 22"/>
                <a:gd name="T60" fmla="*/ 4 w 21"/>
                <a:gd name="T61" fmla="*/ 11 h 22"/>
                <a:gd name="T62" fmla="*/ 3 w 21"/>
                <a:gd name="T63" fmla="*/ 12 h 22"/>
                <a:gd name="T64" fmla="*/ 2 w 21"/>
                <a:gd name="T65" fmla="*/ 12 h 22"/>
                <a:gd name="T66" fmla="*/ 1 w 21"/>
                <a:gd name="T67" fmla="*/ 11 h 22"/>
                <a:gd name="T68" fmla="*/ 5 w 21"/>
                <a:gd name="T6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2">
                  <a:moveTo>
                    <a:pt x="5" y="17"/>
                  </a:moveTo>
                  <a:lnTo>
                    <a:pt x="5" y="18"/>
                  </a:lnTo>
                  <a:lnTo>
                    <a:pt x="5" y="18"/>
                  </a:lnTo>
                  <a:lnTo>
                    <a:pt x="6" y="19"/>
                  </a:lnTo>
                  <a:lnTo>
                    <a:pt x="7" y="19"/>
                  </a:lnTo>
                  <a:lnTo>
                    <a:pt x="8" y="20"/>
                  </a:lnTo>
                  <a:lnTo>
                    <a:pt x="8" y="20"/>
                  </a:lnTo>
                  <a:lnTo>
                    <a:pt x="9" y="21"/>
                  </a:lnTo>
                  <a:lnTo>
                    <a:pt x="10" y="21"/>
                  </a:lnTo>
                  <a:lnTo>
                    <a:pt x="11" y="21"/>
                  </a:lnTo>
                  <a:lnTo>
                    <a:pt x="12" y="20"/>
                  </a:lnTo>
                  <a:lnTo>
                    <a:pt x="12" y="20"/>
                  </a:lnTo>
                  <a:lnTo>
                    <a:pt x="13" y="20"/>
                  </a:lnTo>
                  <a:lnTo>
                    <a:pt x="13" y="19"/>
                  </a:lnTo>
                  <a:lnTo>
                    <a:pt x="14" y="19"/>
                  </a:lnTo>
                  <a:lnTo>
                    <a:pt x="14" y="19"/>
                  </a:lnTo>
                  <a:lnTo>
                    <a:pt x="14" y="18"/>
                  </a:lnTo>
                  <a:lnTo>
                    <a:pt x="14" y="17"/>
                  </a:lnTo>
                  <a:lnTo>
                    <a:pt x="14" y="16"/>
                  </a:lnTo>
                  <a:lnTo>
                    <a:pt x="14" y="16"/>
                  </a:lnTo>
                  <a:lnTo>
                    <a:pt x="14" y="15"/>
                  </a:lnTo>
                  <a:lnTo>
                    <a:pt x="14" y="14"/>
                  </a:lnTo>
                  <a:lnTo>
                    <a:pt x="13" y="13"/>
                  </a:lnTo>
                  <a:lnTo>
                    <a:pt x="12" y="12"/>
                  </a:lnTo>
                  <a:lnTo>
                    <a:pt x="12" y="12"/>
                  </a:lnTo>
                  <a:lnTo>
                    <a:pt x="12" y="12"/>
                  </a:lnTo>
                  <a:lnTo>
                    <a:pt x="13" y="12"/>
                  </a:lnTo>
                  <a:lnTo>
                    <a:pt x="13" y="13"/>
                  </a:lnTo>
                  <a:lnTo>
                    <a:pt x="14" y="13"/>
                  </a:lnTo>
                  <a:lnTo>
                    <a:pt x="15" y="14"/>
                  </a:lnTo>
                  <a:lnTo>
                    <a:pt x="15" y="14"/>
                  </a:lnTo>
                  <a:lnTo>
                    <a:pt x="16" y="15"/>
                  </a:lnTo>
                  <a:lnTo>
                    <a:pt x="17" y="15"/>
                  </a:lnTo>
                  <a:lnTo>
                    <a:pt x="18" y="14"/>
                  </a:lnTo>
                  <a:lnTo>
                    <a:pt x="18" y="14"/>
                  </a:lnTo>
                  <a:lnTo>
                    <a:pt x="19" y="14"/>
                  </a:lnTo>
                  <a:lnTo>
                    <a:pt x="19" y="13"/>
                  </a:lnTo>
                  <a:lnTo>
                    <a:pt x="20" y="12"/>
                  </a:lnTo>
                  <a:lnTo>
                    <a:pt x="20" y="12"/>
                  </a:lnTo>
                  <a:lnTo>
                    <a:pt x="20" y="11"/>
                  </a:lnTo>
                  <a:lnTo>
                    <a:pt x="20" y="10"/>
                  </a:lnTo>
                  <a:lnTo>
                    <a:pt x="20" y="9"/>
                  </a:lnTo>
                  <a:lnTo>
                    <a:pt x="19" y="9"/>
                  </a:lnTo>
                  <a:lnTo>
                    <a:pt x="19" y="8"/>
                  </a:lnTo>
                  <a:lnTo>
                    <a:pt x="18" y="7"/>
                  </a:lnTo>
                  <a:lnTo>
                    <a:pt x="18" y="6"/>
                  </a:lnTo>
                  <a:lnTo>
                    <a:pt x="18" y="5"/>
                  </a:lnTo>
                  <a:lnTo>
                    <a:pt x="17" y="5"/>
                  </a:lnTo>
                  <a:lnTo>
                    <a:pt x="17" y="5"/>
                  </a:lnTo>
                  <a:lnTo>
                    <a:pt x="14" y="0"/>
                  </a:lnTo>
                  <a:lnTo>
                    <a:pt x="13" y="1"/>
                  </a:lnTo>
                  <a:lnTo>
                    <a:pt x="13" y="2"/>
                  </a:lnTo>
                  <a:lnTo>
                    <a:pt x="14" y="2"/>
                  </a:lnTo>
                  <a:lnTo>
                    <a:pt x="14" y="2"/>
                  </a:lnTo>
                  <a:lnTo>
                    <a:pt x="14" y="3"/>
                  </a:lnTo>
                  <a:lnTo>
                    <a:pt x="13" y="3"/>
                  </a:lnTo>
                  <a:lnTo>
                    <a:pt x="13" y="4"/>
                  </a:lnTo>
                  <a:lnTo>
                    <a:pt x="12" y="4"/>
                  </a:lnTo>
                  <a:lnTo>
                    <a:pt x="12" y="5"/>
                  </a:lnTo>
                  <a:lnTo>
                    <a:pt x="12" y="5"/>
                  </a:lnTo>
                  <a:lnTo>
                    <a:pt x="5" y="10"/>
                  </a:lnTo>
                  <a:lnTo>
                    <a:pt x="4" y="11"/>
                  </a:lnTo>
                  <a:lnTo>
                    <a:pt x="3" y="11"/>
                  </a:lnTo>
                  <a:lnTo>
                    <a:pt x="3" y="12"/>
                  </a:lnTo>
                  <a:lnTo>
                    <a:pt x="2" y="12"/>
                  </a:lnTo>
                  <a:lnTo>
                    <a:pt x="2" y="12"/>
                  </a:lnTo>
                  <a:lnTo>
                    <a:pt x="1" y="12"/>
                  </a:lnTo>
                  <a:lnTo>
                    <a:pt x="1" y="11"/>
                  </a:lnTo>
                  <a:lnTo>
                    <a:pt x="0" y="12"/>
                  </a:lnTo>
                  <a:lnTo>
                    <a:pt x="5"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8" name="Freeform 222"/>
            <p:cNvSpPr>
              <a:spLocks/>
            </p:cNvSpPr>
            <p:nvPr/>
          </p:nvSpPr>
          <p:spPr bwMode="auto">
            <a:xfrm>
              <a:off x="1580" y="1713"/>
              <a:ext cx="6" cy="7"/>
            </a:xfrm>
            <a:custGeom>
              <a:avLst/>
              <a:gdLst>
                <a:gd name="T0" fmla="*/ 3 w 6"/>
                <a:gd name="T1" fmla="*/ 0 h 7"/>
                <a:gd name="T2" fmla="*/ 4 w 6"/>
                <a:gd name="T3" fmla="*/ 1 h 7"/>
                <a:gd name="T4" fmla="*/ 4 w 6"/>
                <a:gd name="T5" fmla="*/ 1 h 7"/>
                <a:gd name="T6" fmla="*/ 5 w 6"/>
                <a:gd name="T7" fmla="*/ 1 h 7"/>
                <a:gd name="T8" fmla="*/ 5 w 6"/>
                <a:gd name="T9" fmla="*/ 2 h 7"/>
                <a:gd name="T10" fmla="*/ 5 w 6"/>
                <a:gd name="T11" fmla="*/ 2 h 7"/>
                <a:gd name="T12" fmla="*/ 5 w 6"/>
                <a:gd name="T13" fmla="*/ 2 h 7"/>
                <a:gd name="T14" fmla="*/ 5 w 6"/>
                <a:gd name="T15" fmla="*/ 3 h 7"/>
                <a:gd name="T16" fmla="*/ 5 w 6"/>
                <a:gd name="T17" fmla="*/ 3 h 7"/>
                <a:gd name="T18" fmla="*/ 5 w 6"/>
                <a:gd name="T19" fmla="*/ 4 h 7"/>
                <a:gd name="T20" fmla="*/ 5 w 6"/>
                <a:gd name="T21" fmla="*/ 4 h 7"/>
                <a:gd name="T22" fmla="*/ 5 w 6"/>
                <a:gd name="T23" fmla="*/ 5 h 7"/>
                <a:gd name="T24" fmla="*/ 5 w 6"/>
                <a:gd name="T25" fmla="*/ 5 h 7"/>
                <a:gd name="T26" fmla="*/ 4 w 6"/>
                <a:gd name="T27" fmla="*/ 5 h 7"/>
                <a:gd name="T28" fmla="*/ 4 w 6"/>
                <a:gd name="T29" fmla="*/ 6 h 7"/>
                <a:gd name="T30" fmla="*/ 4 w 6"/>
                <a:gd name="T31" fmla="*/ 6 h 7"/>
                <a:gd name="T32" fmla="*/ 3 w 6"/>
                <a:gd name="T33" fmla="*/ 6 h 7"/>
                <a:gd name="T34" fmla="*/ 3 w 6"/>
                <a:gd name="T35" fmla="*/ 6 h 7"/>
                <a:gd name="T36" fmla="*/ 2 w 6"/>
                <a:gd name="T37" fmla="*/ 6 h 7"/>
                <a:gd name="T38" fmla="*/ 2 w 6"/>
                <a:gd name="T39" fmla="*/ 6 h 7"/>
                <a:gd name="T40" fmla="*/ 1 w 6"/>
                <a:gd name="T41" fmla="*/ 6 h 7"/>
                <a:gd name="T42" fmla="*/ 1 w 6"/>
                <a:gd name="T43" fmla="*/ 5 h 7"/>
                <a:gd name="T44" fmla="*/ 1 w 6"/>
                <a:gd name="T45" fmla="*/ 5 h 7"/>
                <a:gd name="T46" fmla="*/ 0 w 6"/>
                <a:gd name="T47" fmla="*/ 5 h 7"/>
                <a:gd name="T48" fmla="*/ 0 w 6"/>
                <a:gd name="T49" fmla="*/ 4 h 7"/>
                <a:gd name="T50" fmla="*/ 0 w 6"/>
                <a:gd name="T51" fmla="*/ 4 h 7"/>
                <a:gd name="T52" fmla="*/ 0 w 6"/>
                <a:gd name="T53" fmla="*/ 4 h 7"/>
                <a:gd name="T54" fmla="*/ 0 w 6"/>
                <a:gd name="T55" fmla="*/ 3 h 7"/>
                <a:gd name="T56" fmla="*/ 0 w 6"/>
                <a:gd name="T57" fmla="*/ 3 h 7"/>
                <a:gd name="T58" fmla="*/ 0 w 6"/>
                <a:gd name="T59" fmla="*/ 3 h 7"/>
                <a:gd name="T60" fmla="*/ 1 w 6"/>
                <a:gd name="T61" fmla="*/ 3 h 7"/>
                <a:gd name="T62" fmla="*/ 3 w 6"/>
                <a:gd name="T6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7">
                  <a:moveTo>
                    <a:pt x="3" y="0"/>
                  </a:moveTo>
                  <a:lnTo>
                    <a:pt x="4" y="1"/>
                  </a:lnTo>
                  <a:lnTo>
                    <a:pt x="4" y="1"/>
                  </a:lnTo>
                  <a:lnTo>
                    <a:pt x="5" y="1"/>
                  </a:lnTo>
                  <a:lnTo>
                    <a:pt x="5" y="2"/>
                  </a:lnTo>
                  <a:lnTo>
                    <a:pt x="5" y="2"/>
                  </a:lnTo>
                  <a:lnTo>
                    <a:pt x="5" y="2"/>
                  </a:lnTo>
                  <a:lnTo>
                    <a:pt x="5" y="3"/>
                  </a:lnTo>
                  <a:lnTo>
                    <a:pt x="5" y="3"/>
                  </a:lnTo>
                  <a:lnTo>
                    <a:pt x="5" y="4"/>
                  </a:lnTo>
                  <a:lnTo>
                    <a:pt x="5" y="4"/>
                  </a:lnTo>
                  <a:lnTo>
                    <a:pt x="5" y="5"/>
                  </a:lnTo>
                  <a:lnTo>
                    <a:pt x="5" y="5"/>
                  </a:lnTo>
                  <a:lnTo>
                    <a:pt x="4" y="5"/>
                  </a:lnTo>
                  <a:lnTo>
                    <a:pt x="4" y="6"/>
                  </a:lnTo>
                  <a:lnTo>
                    <a:pt x="4" y="6"/>
                  </a:lnTo>
                  <a:lnTo>
                    <a:pt x="3" y="6"/>
                  </a:lnTo>
                  <a:lnTo>
                    <a:pt x="3" y="6"/>
                  </a:lnTo>
                  <a:lnTo>
                    <a:pt x="2" y="6"/>
                  </a:lnTo>
                  <a:lnTo>
                    <a:pt x="2" y="6"/>
                  </a:lnTo>
                  <a:lnTo>
                    <a:pt x="1" y="6"/>
                  </a:lnTo>
                  <a:lnTo>
                    <a:pt x="1" y="5"/>
                  </a:lnTo>
                  <a:lnTo>
                    <a:pt x="1" y="5"/>
                  </a:lnTo>
                  <a:lnTo>
                    <a:pt x="0" y="5"/>
                  </a:lnTo>
                  <a:lnTo>
                    <a:pt x="0" y="4"/>
                  </a:lnTo>
                  <a:lnTo>
                    <a:pt x="0" y="4"/>
                  </a:lnTo>
                  <a:lnTo>
                    <a:pt x="0" y="4"/>
                  </a:lnTo>
                  <a:lnTo>
                    <a:pt x="0" y="3"/>
                  </a:lnTo>
                  <a:lnTo>
                    <a:pt x="0" y="3"/>
                  </a:lnTo>
                  <a:lnTo>
                    <a:pt x="0" y="3"/>
                  </a:lnTo>
                  <a:lnTo>
                    <a:pt x="1" y="3"/>
                  </a:lnTo>
                  <a:lnTo>
                    <a:pt x="3"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79" name="Freeform 223"/>
            <p:cNvSpPr>
              <a:spLocks/>
            </p:cNvSpPr>
            <p:nvPr/>
          </p:nvSpPr>
          <p:spPr bwMode="auto">
            <a:xfrm>
              <a:off x="1588" y="1707"/>
              <a:ext cx="6" cy="5"/>
            </a:xfrm>
            <a:custGeom>
              <a:avLst/>
              <a:gdLst>
                <a:gd name="T0" fmla="*/ 0 w 6"/>
                <a:gd name="T1" fmla="*/ 2 h 5"/>
                <a:gd name="T2" fmla="*/ 2 w 6"/>
                <a:gd name="T3" fmla="*/ 1 h 5"/>
                <a:gd name="T4" fmla="*/ 2 w 6"/>
                <a:gd name="T5" fmla="*/ 0 h 5"/>
                <a:gd name="T6" fmla="*/ 3 w 6"/>
                <a:gd name="T7" fmla="*/ 0 h 5"/>
                <a:gd name="T8" fmla="*/ 3 w 6"/>
                <a:gd name="T9" fmla="*/ 0 h 5"/>
                <a:gd name="T10" fmla="*/ 3 w 6"/>
                <a:gd name="T11" fmla="*/ 0 h 5"/>
                <a:gd name="T12" fmla="*/ 3 w 6"/>
                <a:gd name="T13" fmla="*/ 0 h 5"/>
                <a:gd name="T14" fmla="*/ 4 w 6"/>
                <a:gd name="T15" fmla="*/ 0 h 5"/>
                <a:gd name="T16" fmla="*/ 4 w 6"/>
                <a:gd name="T17" fmla="*/ 0 h 5"/>
                <a:gd name="T18" fmla="*/ 4 w 6"/>
                <a:gd name="T19" fmla="*/ 1 h 5"/>
                <a:gd name="T20" fmla="*/ 5 w 6"/>
                <a:gd name="T21" fmla="*/ 1 h 5"/>
                <a:gd name="T22" fmla="*/ 5 w 6"/>
                <a:gd name="T23" fmla="*/ 1 h 5"/>
                <a:gd name="T24" fmla="*/ 5 w 6"/>
                <a:gd name="T25" fmla="*/ 2 h 5"/>
                <a:gd name="T26" fmla="*/ 5 w 6"/>
                <a:gd name="T27" fmla="*/ 2 h 5"/>
                <a:gd name="T28" fmla="*/ 5 w 6"/>
                <a:gd name="T29" fmla="*/ 2 h 5"/>
                <a:gd name="T30" fmla="*/ 5 w 6"/>
                <a:gd name="T31" fmla="*/ 2 h 5"/>
                <a:gd name="T32" fmla="*/ 5 w 6"/>
                <a:gd name="T33" fmla="*/ 3 h 5"/>
                <a:gd name="T34" fmla="*/ 5 w 6"/>
                <a:gd name="T35" fmla="*/ 3 h 5"/>
                <a:gd name="T36" fmla="*/ 5 w 6"/>
                <a:gd name="T37" fmla="*/ 3 h 5"/>
                <a:gd name="T38" fmla="*/ 5 w 6"/>
                <a:gd name="T39" fmla="*/ 4 h 5"/>
                <a:gd name="T40" fmla="*/ 4 w 6"/>
                <a:gd name="T41" fmla="*/ 4 h 5"/>
                <a:gd name="T42" fmla="*/ 4 w 6"/>
                <a:gd name="T43" fmla="*/ 4 h 5"/>
                <a:gd name="T44" fmla="*/ 3 w 6"/>
                <a:gd name="T45" fmla="*/ 4 h 5"/>
                <a:gd name="T46" fmla="*/ 3 w 6"/>
                <a:gd name="T47" fmla="*/ 4 h 5"/>
                <a:gd name="T48" fmla="*/ 2 w 6"/>
                <a:gd name="T49" fmla="*/ 4 h 5"/>
                <a:gd name="T50" fmla="*/ 2 w 6"/>
                <a:gd name="T51" fmla="*/ 4 h 5"/>
                <a:gd name="T52" fmla="*/ 1 w 6"/>
                <a:gd name="T53" fmla="*/ 4 h 5"/>
                <a:gd name="T54" fmla="*/ 1 w 6"/>
                <a:gd name="T55" fmla="*/ 3 h 5"/>
                <a:gd name="T56" fmla="*/ 1 w 6"/>
                <a:gd name="T57" fmla="*/ 3 h 5"/>
                <a:gd name="T58" fmla="*/ 1 w 6"/>
                <a:gd name="T59" fmla="*/ 3 h 5"/>
                <a:gd name="T60" fmla="*/ 0 w 6"/>
                <a:gd name="T6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5">
                  <a:moveTo>
                    <a:pt x="0" y="2"/>
                  </a:moveTo>
                  <a:lnTo>
                    <a:pt x="2" y="1"/>
                  </a:lnTo>
                  <a:lnTo>
                    <a:pt x="2" y="0"/>
                  </a:lnTo>
                  <a:lnTo>
                    <a:pt x="3" y="0"/>
                  </a:lnTo>
                  <a:lnTo>
                    <a:pt x="3" y="0"/>
                  </a:lnTo>
                  <a:lnTo>
                    <a:pt x="3" y="0"/>
                  </a:lnTo>
                  <a:lnTo>
                    <a:pt x="3" y="0"/>
                  </a:lnTo>
                  <a:lnTo>
                    <a:pt x="4" y="0"/>
                  </a:lnTo>
                  <a:lnTo>
                    <a:pt x="4" y="0"/>
                  </a:lnTo>
                  <a:lnTo>
                    <a:pt x="4" y="1"/>
                  </a:lnTo>
                  <a:lnTo>
                    <a:pt x="5" y="1"/>
                  </a:lnTo>
                  <a:lnTo>
                    <a:pt x="5" y="1"/>
                  </a:lnTo>
                  <a:lnTo>
                    <a:pt x="5" y="2"/>
                  </a:lnTo>
                  <a:lnTo>
                    <a:pt x="5" y="2"/>
                  </a:lnTo>
                  <a:lnTo>
                    <a:pt x="5" y="2"/>
                  </a:lnTo>
                  <a:lnTo>
                    <a:pt x="5" y="2"/>
                  </a:lnTo>
                  <a:lnTo>
                    <a:pt x="5" y="3"/>
                  </a:lnTo>
                  <a:lnTo>
                    <a:pt x="5" y="3"/>
                  </a:lnTo>
                  <a:lnTo>
                    <a:pt x="5" y="3"/>
                  </a:lnTo>
                  <a:lnTo>
                    <a:pt x="5" y="4"/>
                  </a:lnTo>
                  <a:lnTo>
                    <a:pt x="4" y="4"/>
                  </a:lnTo>
                  <a:lnTo>
                    <a:pt x="4" y="4"/>
                  </a:lnTo>
                  <a:lnTo>
                    <a:pt x="3" y="4"/>
                  </a:lnTo>
                  <a:lnTo>
                    <a:pt x="3" y="4"/>
                  </a:lnTo>
                  <a:lnTo>
                    <a:pt x="2" y="4"/>
                  </a:lnTo>
                  <a:lnTo>
                    <a:pt x="2" y="4"/>
                  </a:lnTo>
                  <a:lnTo>
                    <a:pt x="1" y="4"/>
                  </a:lnTo>
                  <a:lnTo>
                    <a:pt x="1" y="3"/>
                  </a:lnTo>
                  <a:lnTo>
                    <a:pt x="1" y="3"/>
                  </a:lnTo>
                  <a:lnTo>
                    <a:pt x="1" y="3"/>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0" name="Freeform 224"/>
            <p:cNvSpPr>
              <a:spLocks/>
            </p:cNvSpPr>
            <p:nvPr/>
          </p:nvSpPr>
          <p:spPr bwMode="auto">
            <a:xfrm>
              <a:off x="1588" y="1721"/>
              <a:ext cx="23" cy="20"/>
            </a:xfrm>
            <a:custGeom>
              <a:avLst/>
              <a:gdLst>
                <a:gd name="T0" fmla="*/ 17 w 23"/>
                <a:gd name="T1" fmla="*/ 11 h 20"/>
                <a:gd name="T2" fmla="*/ 15 w 23"/>
                <a:gd name="T3" fmla="*/ 11 h 20"/>
                <a:gd name="T4" fmla="*/ 13 w 23"/>
                <a:gd name="T5" fmla="*/ 11 h 20"/>
                <a:gd name="T6" fmla="*/ 12 w 23"/>
                <a:gd name="T7" fmla="*/ 10 h 20"/>
                <a:gd name="T8" fmla="*/ 11 w 23"/>
                <a:gd name="T9" fmla="*/ 9 h 20"/>
                <a:gd name="T10" fmla="*/ 14 w 23"/>
                <a:gd name="T11" fmla="*/ 5 h 20"/>
                <a:gd name="T12" fmla="*/ 16 w 23"/>
                <a:gd name="T13" fmla="*/ 5 h 20"/>
                <a:gd name="T14" fmla="*/ 17 w 23"/>
                <a:gd name="T15" fmla="*/ 5 h 20"/>
                <a:gd name="T16" fmla="*/ 18 w 23"/>
                <a:gd name="T17" fmla="*/ 5 h 20"/>
                <a:gd name="T18" fmla="*/ 18 w 23"/>
                <a:gd name="T19" fmla="*/ 7 h 20"/>
                <a:gd name="T20" fmla="*/ 19 w 23"/>
                <a:gd name="T21" fmla="*/ 8 h 20"/>
                <a:gd name="T22" fmla="*/ 20 w 23"/>
                <a:gd name="T23" fmla="*/ 9 h 20"/>
                <a:gd name="T24" fmla="*/ 20 w 23"/>
                <a:gd name="T25" fmla="*/ 11 h 20"/>
                <a:gd name="T26" fmla="*/ 19 w 23"/>
                <a:gd name="T27" fmla="*/ 12 h 20"/>
                <a:gd name="T28" fmla="*/ 18 w 23"/>
                <a:gd name="T29" fmla="*/ 14 h 20"/>
                <a:gd name="T30" fmla="*/ 22 w 23"/>
                <a:gd name="T31" fmla="*/ 11 h 20"/>
                <a:gd name="T32" fmla="*/ 14 w 23"/>
                <a:gd name="T33" fmla="*/ 1 h 20"/>
                <a:gd name="T34" fmla="*/ 15 w 23"/>
                <a:gd name="T35" fmla="*/ 2 h 20"/>
                <a:gd name="T36" fmla="*/ 15 w 23"/>
                <a:gd name="T37" fmla="*/ 3 h 20"/>
                <a:gd name="T38" fmla="*/ 13 w 23"/>
                <a:gd name="T39" fmla="*/ 3 h 20"/>
                <a:gd name="T40" fmla="*/ 13 w 23"/>
                <a:gd name="T41" fmla="*/ 4 h 20"/>
                <a:gd name="T42" fmla="*/ 4 w 23"/>
                <a:gd name="T43" fmla="*/ 9 h 20"/>
                <a:gd name="T44" fmla="*/ 2 w 23"/>
                <a:gd name="T45" fmla="*/ 10 h 20"/>
                <a:gd name="T46" fmla="*/ 2 w 23"/>
                <a:gd name="T47" fmla="*/ 9 h 20"/>
                <a:gd name="T48" fmla="*/ 1 w 23"/>
                <a:gd name="T49" fmla="*/ 8 h 20"/>
                <a:gd name="T50" fmla="*/ 6 w 23"/>
                <a:gd name="T51" fmla="*/ 19 h 20"/>
                <a:gd name="T52" fmla="*/ 12 w 23"/>
                <a:gd name="T53" fmla="*/ 18 h 20"/>
                <a:gd name="T54" fmla="*/ 10 w 23"/>
                <a:gd name="T55" fmla="*/ 18 h 20"/>
                <a:gd name="T56" fmla="*/ 9 w 23"/>
                <a:gd name="T57" fmla="*/ 17 h 20"/>
                <a:gd name="T58" fmla="*/ 7 w 23"/>
                <a:gd name="T59" fmla="*/ 17 h 20"/>
                <a:gd name="T60" fmla="*/ 6 w 23"/>
                <a:gd name="T61" fmla="*/ 17 h 20"/>
                <a:gd name="T62" fmla="*/ 5 w 23"/>
                <a:gd name="T63" fmla="*/ 15 h 20"/>
                <a:gd name="T64" fmla="*/ 4 w 23"/>
                <a:gd name="T65" fmla="*/ 14 h 20"/>
                <a:gd name="T66" fmla="*/ 3 w 23"/>
                <a:gd name="T67" fmla="*/ 13 h 20"/>
                <a:gd name="T68" fmla="*/ 4 w 23"/>
                <a:gd name="T69" fmla="*/ 12 h 20"/>
                <a:gd name="T70" fmla="*/ 5 w 23"/>
                <a:gd name="T71" fmla="*/ 11 h 20"/>
                <a:gd name="T72" fmla="*/ 10 w 23"/>
                <a:gd name="T73" fmla="*/ 8 h 20"/>
                <a:gd name="T74" fmla="*/ 11 w 23"/>
                <a:gd name="T75" fmla="*/ 9 h 20"/>
                <a:gd name="T76" fmla="*/ 11 w 23"/>
                <a:gd name="T77" fmla="*/ 11 h 20"/>
                <a:gd name="T78" fmla="*/ 12 w 23"/>
                <a:gd name="T79" fmla="*/ 11 h 20"/>
                <a:gd name="T80" fmla="*/ 11 w 23"/>
                <a:gd name="T81" fmla="*/ 13 h 20"/>
                <a:gd name="T82" fmla="*/ 10 w 23"/>
                <a:gd name="T8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20">
                  <a:moveTo>
                    <a:pt x="17" y="11"/>
                  </a:moveTo>
                  <a:lnTo>
                    <a:pt x="17" y="11"/>
                  </a:lnTo>
                  <a:lnTo>
                    <a:pt x="16" y="11"/>
                  </a:lnTo>
                  <a:lnTo>
                    <a:pt x="15" y="11"/>
                  </a:lnTo>
                  <a:lnTo>
                    <a:pt x="14" y="11"/>
                  </a:lnTo>
                  <a:lnTo>
                    <a:pt x="13" y="11"/>
                  </a:lnTo>
                  <a:lnTo>
                    <a:pt x="13" y="11"/>
                  </a:lnTo>
                  <a:lnTo>
                    <a:pt x="12" y="10"/>
                  </a:lnTo>
                  <a:lnTo>
                    <a:pt x="12" y="9"/>
                  </a:lnTo>
                  <a:lnTo>
                    <a:pt x="11" y="9"/>
                  </a:lnTo>
                  <a:lnTo>
                    <a:pt x="11" y="8"/>
                  </a:lnTo>
                  <a:lnTo>
                    <a:pt x="14" y="5"/>
                  </a:lnTo>
                  <a:lnTo>
                    <a:pt x="15" y="5"/>
                  </a:lnTo>
                  <a:lnTo>
                    <a:pt x="16" y="5"/>
                  </a:lnTo>
                  <a:lnTo>
                    <a:pt x="17" y="5"/>
                  </a:lnTo>
                  <a:lnTo>
                    <a:pt x="17" y="5"/>
                  </a:lnTo>
                  <a:lnTo>
                    <a:pt x="17" y="5"/>
                  </a:lnTo>
                  <a:lnTo>
                    <a:pt x="18" y="5"/>
                  </a:lnTo>
                  <a:lnTo>
                    <a:pt x="18" y="6"/>
                  </a:lnTo>
                  <a:lnTo>
                    <a:pt x="18" y="7"/>
                  </a:lnTo>
                  <a:lnTo>
                    <a:pt x="19" y="7"/>
                  </a:lnTo>
                  <a:lnTo>
                    <a:pt x="19" y="8"/>
                  </a:lnTo>
                  <a:lnTo>
                    <a:pt x="20" y="8"/>
                  </a:lnTo>
                  <a:lnTo>
                    <a:pt x="20" y="9"/>
                  </a:lnTo>
                  <a:lnTo>
                    <a:pt x="20" y="10"/>
                  </a:lnTo>
                  <a:lnTo>
                    <a:pt x="20" y="11"/>
                  </a:lnTo>
                  <a:lnTo>
                    <a:pt x="19" y="11"/>
                  </a:lnTo>
                  <a:lnTo>
                    <a:pt x="19" y="12"/>
                  </a:lnTo>
                  <a:lnTo>
                    <a:pt x="19" y="13"/>
                  </a:lnTo>
                  <a:lnTo>
                    <a:pt x="18" y="14"/>
                  </a:lnTo>
                  <a:lnTo>
                    <a:pt x="19" y="14"/>
                  </a:lnTo>
                  <a:lnTo>
                    <a:pt x="22" y="11"/>
                  </a:lnTo>
                  <a:lnTo>
                    <a:pt x="16" y="0"/>
                  </a:lnTo>
                  <a:lnTo>
                    <a:pt x="14" y="1"/>
                  </a:lnTo>
                  <a:lnTo>
                    <a:pt x="15" y="1"/>
                  </a:lnTo>
                  <a:lnTo>
                    <a:pt x="15" y="2"/>
                  </a:lnTo>
                  <a:lnTo>
                    <a:pt x="15" y="2"/>
                  </a:lnTo>
                  <a:lnTo>
                    <a:pt x="15" y="3"/>
                  </a:lnTo>
                  <a:lnTo>
                    <a:pt x="14" y="3"/>
                  </a:lnTo>
                  <a:lnTo>
                    <a:pt x="13" y="3"/>
                  </a:lnTo>
                  <a:lnTo>
                    <a:pt x="13" y="4"/>
                  </a:lnTo>
                  <a:lnTo>
                    <a:pt x="13" y="4"/>
                  </a:lnTo>
                  <a:lnTo>
                    <a:pt x="5" y="9"/>
                  </a:lnTo>
                  <a:lnTo>
                    <a:pt x="4" y="9"/>
                  </a:lnTo>
                  <a:lnTo>
                    <a:pt x="3" y="9"/>
                  </a:lnTo>
                  <a:lnTo>
                    <a:pt x="2" y="10"/>
                  </a:lnTo>
                  <a:lnTo>
                    <a:pt x="2" y="9"/>
                  </a:lnTo>
                  <a:lnTo>
                    <a:pt x="2" y="9"/>
                  </a:lnTo>
                  <a:lnTo>
                    <a:pt x="1" y="9"/>
                  </a:lnTo>
                  <a:lnTo>
                    <a:pt x="1" y="8"/>
                  </a:lnTo>
                  <a:lnTo>
                    <a:pt x="0" y="9"/>
                  </a:lnTo>
                  <a:lnTo>
                    <a:pt x="6" y="19"/>
                  </a:lnTo>
                  <a:lnTo>
                    <a:pt x="12" y="19"/>
                  </a:lnTo>
                  <a:lnTo>
                    <a:pt x="12" y="18"/>
                  </a:lnTo>
                  <a:lnTo>
                    <a:pt x="11" y="18"/>
                  </a:lnTo>
                  <a:lnTo>
                    <a:pt x="10" y="18"/>
                  </a:lnTo>
                  <a:lnTo>
                    <a:pt x="9" y="17"/>
                  </a:lnTo>
                  <a:lnTo>
                    <a:pt x="9" y="17"/>
                  </a:lnTo>
                  <a:lnTo>
                    <a:pt x="8" y="17"/>
                  </a:lnTo>
                  <a:lnTo>
                    <a:pt x="7" y="17"/>
                  </a:lnTo>
                  <a:lnTo>
                    <a:pt x="7" y="17"/>
                  </a:lnTo>
                  <a:lnTo>
                    <a:pt x="6" y="17"/>
                  </a:lnTo>
                  <a:lnTo>
                    <a:pt x="6" y="16"/>
                  </a:lnTo>
                  <a:lnTo>
                    <a:pt x="5" y="15"/>
                  </a:lnTo>
                  <a:lnTo>
                    <a:pt x="4" y="14"/>
                  </a:lnTo>
                  <a:lnTo>
                    <a:pt x="4" y="14"/>
                  </a:lnTo>
                  <a:lnTo>
                    <a:pt x="4" y="13"/>
                  </a:lnTo>
                  <a:lnTo>
                    <a:pt x="3" y="13"/>
                  </a:lnTo>
                  <a:lnTo>
                    <a:pt x="4" y="13"/>
                  </a:lnTo>
                  <a:lnTo>
                    <a:pt x="4" y="12"/>
                  </a:lnTo>
                  <a:lnTo>
                    <a:pt x="4" y="11"/>
                  </a:lnTo>
                  <a:lnTo>
                    <a:pt x="5" y="11"/>
                  </a:lnTo>
                  <a:lnTo>
                    <a:pt x="6" y="11"/>
                  </a:lnTo>
                  <a:lnTo>
                    <a:pt x="10" y="8"/>
                  </a:lnTo>
                  <a:lnTo>
                    <a:pt x="10" y="9"/>
                  </a:lnTo>
                  <a:lnTo>
                    <a:pt x="11" y="9"/>
                  </a:lnTo>
                  <a:lnTo>
                    <a:pt x="11" y="10"/>
                  </a:lnTo>
                  <a:lnTo>
                    <a:pt x="11" y="11"/>
                  </a:lnTo>
                  <a:lnTo>
                    <a:pt x="12" y="11"/>
                  </a:lnTo>
                  <a:lnTo>
                    <a:pt x="12" y="11"/>
                  </a:lnTo>
                  <a:lnTo>
                    <a:pt x="12" y="12"/>
                  </a:lnTo>
                  <a:lnTo>
                    <a:pt x="11" y="13"/>
                  </a:lnTo>
                  <a:lnTo>
                    <a:pt x="10" y="14"/>
                  </a:lnTo>
                  <a:lnTo>
                    <a:pt x="10" y="14"/>
                  </a:lnTo>
                  <a:lnTo>
                    <a:pt x="17"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1" name="Freeform 225"/>
            <p:cNvSpPr>
              <a:spLocks/>
            </p:cNvSpPr>
            <p:nvPr/>
          </p:nvSpPr>
          <p:spPr bwMode="auto">
            <a:xfrm>
              <a:off x="1598" y="1741"/>
              <a:ext cx="21" cy="22"/>
            </a:xfrm>
            <a:custGeom>
              <a:avLst/>
              <a:gdLst>
                <a:gd name="T0" fmla="*/ 10 w 21"/>
                <a:gd name="T1" fmla="*/ 9 h 22"/>
                <a:gd name="T2" fmla="*/ 5 w 21"/>
                <a:gd name="T3" fmla="*/ 17 h 22"/>
                <a:gd name="T4" fmla="*/ 6 w 21"/>
                <a:gd name="T5" fmla="*/ 21 h 22"/>
                <a:gd name="T6" fmla="*/ 7 w 21"/>
                <a:gd name="T7" fmla="*/ 20 h 22"/>
                <a:gd name="T8" fmla="*/ 6 w 21"/>
                <a:gd name="T9" fmla="*/ 19 h 22"/>
                <a:gd name="T10" fmla="*/ 6 w 21"/>
                <a:gd name="T11" fmla="*/ 19 h 22"/>
                <a:gd name="T12" fmla="*/ 7 w 21"/>
                <a:gd name="T13" fmla="*/ 19 h 22"/>
                <a:gd name="T14" fmla="*/ 7 w 21"/>
                <a:gd name="T15" fmla="*/ 18 h 22"/>
                <a:gd name="T16" fmla="*/ 8 w 21"/>
                <a:gd name="T17" fmla="*/ 17 h 22"/>
                <a:gd name="T18" fmla="*/ 12 w 21"/>
                <a:gd name="T19" fmla="*/ 12 h 22"/>
                <a:gd name="T20" fmla="*/ 12 w 21"/>
                <a:gd name="T21" fmla="*/ 12 h 22"/>
                <a:gd name="T22" fmla="*/ 12 w 21"/>
                <a:gd name="T23" fmla="*/ 13 h 22"/>
                <a:gd name="T24" fmla="*/ 13 w 21"/>
                <a:gd name="T25" fmla="*/ 13 h 22"/>
                <a:gd name="T26" fmla="*/ 14 w 21"/>
                <a:gd name="T27" fmla="*/ 14 h 22"/>
                <a:gd name="T28" fmla="*/ 15 w 21"/>
                <a:gd name="T29" fmla="*/ 14 h 22"/>
                <a:gd name="T30" fmla="*/ 15 w 21"/>
                <a:gd name="T31" fmla="*/ 14 h 22"/>
                <a:gd name="T32" fmla="*/ 16 w 21"/>
                <a:gd name="T33" fmla="*/ 14 h 22"/>
                <a:gd name="T34" fmla="*/ 17 w 21"/>
                <a:gd name="T35" fmla="*/ 14 h 22"/>
                <a:gd name="T36" fmla="*/ 18 w 21"/>
                <a:gd name="T37" fmla="*/ 14 h 22"/>
                <a:gd name="T38" fmla="*/ 18 w 21"/>
                <a:gd name="T39" fmla="*/ 13 h 22"/>
                <a:gd name="T40" fmla="*/ 19 w 21"/>
                <a:gd name="T41" fmla="*/ 12 h 22"/>
                <a:gd name="T42" fmla="*/ 19 w 21"/>
                <a:gd name="T43" fmla="*/ 12 h 22"/>
                <a:gd name="T44" fmla="*/ 19 w 21"/>
                <a:gd name="T45" fmla="*/ 11 h 22"/>
                <a:gd name="T46" fmla="*/ 20 w 21"/>
                <a:gd name="T47" fmla="*/ 11 h 22"/>
                <a:gd name="T48" fmla="*/ 20 w 21"/>
                <a:gd name="T49" fmla="*/ 10 h 22"/>
                <a:gd name="T50" fmla="*/ 19 w 21"/>
                <a:gd name="T51" fmla="*/ 9 h 22"/>
                <a:gd name="T52" fmla="*/ 19 w 21"/>
                <a:gd name="T53" fmla="*/ 9 h 22"/>
                <a:gd name="T54" fmla="*/ 19 w 21"/>
                <a:gd name="T55" fmla="*/ 8 h 22"/>
                <a:gd name="T56" fmla="*/ 19 w 21"/>
                <a:gd name="T57" fmla="*/ 7 h 22"/>
                <a:gd name="T58" fmla="*/ 18 w 21"/>
                <a:gd name="T59" fmla="*/ 6 h 22"/>
                <a:gd name="T60" fmla="*/ 16 w 21"/>
                <a:gd name="T61" fmla="*/ 0 h 22"/>
                <a:gd name="T62" fmla="*/ 15 w 21"/>
                <a:gd name="T63" fmla="*/ 0 h 22"/>
                <a:gd name="T64" fmla="*/ 15 w 21"/>
                <a:gd name="T65" fmla="*/ 1 h 22"/>
                <a:gd name="T66" fmla="*/ 15 w 21"/>
                <a:gd name="T67" fmla="*/ 2 h 22"/>
                <a:gd name="T68" fmla="*/ 15 w 21"/>
                <a:gd name="T69" fmla="*/ 2 h 22"/>
                <a:gd name="T70" fmla="*/ 15 w 21"/>
                <a:gd name="T71" fmla="*/ 3 h 22"/>
                <a:gd name="T72" fmla="*/ 14 w 21"/>
                <a:gd name="T73" fmla="*/ 3 h 22"/>
                <a:gd name="T74" fmla="*/ 13 w 21"/>
                <a:gd name="T75" fmla="*/ 3 h 22"/>
                <a:gd name="T76" fmla="*/ 13 w 21"/>
                <a:gd name="T77" fmla="*/ 4 h 22"/>
                <a:gd name="T78" fmla="*/ 5 w 21"/>
                <a:gd name="T79" fmla="*/ 8 h 22"/>
                <a:gd name="T80" fmla="*/ 4 w 21"/>
                <a:gd name="T81" fmla="*/ 8 h 22"/>
                <a:gd name="T82" fmla="*/ 3 w 21"/>
                <a:gd name="T83" fmla="*/ 8 h 22"/>
                <a:gd name="T84" fmla="*/ 2 w 21"/>
                <a:gd name="T85" fmla="*/ 8 h 22"/>
                <a:gd name="T86" fmla="*/ 2 w 21"/>
                <a:gd name="T87" fmla="*/ 8 h 22"/>
                <a:gd name="T88" fmla="*/ 2 w 21"/>
                <a:gd name="T89" fmla="*/ 7 h 22"/>
                <a:gd name="T90" fmla="*/ 1 w 21"/>
                <a:gd name="T91" fmla="*/ 7 h 22"/>
                <a:gd name="T92" fmla="*/ 1 w 21"/>
                <a:gd name="T93" fmla="*/ 6 h 22"/>
                <a:gd name="T94" fmla="*/ 0 w 21"/>
                <a:gd name="T95" fmla="*/ 7 h 22"/>
                <a:gd name="T96" fmla="*/ 3 w 21"/>
                <a:gd name="T97" fmla="*/ 13 h 22"/>
                <a:gd name="T98" fmla="*/ 4 w 21"/>
                <a:gd name="T99" fmla="*/ 13 h 22"/>
                <a:gd name="T100" fmla="*/ 3 w 21"/>
                <a:gd name="T101" fmla="*/ 12 h 22"/>
                <a:gd name="T102" fmla="*/ 3 w 21"/>
                <a:gd name="T103" fmla="*/ 12 h 22"/>
                <a:gd name="T104" fmla="*/ 3 w 21"/>
                <a:gd name="T105" fmla="*/ 11 h 22"/>
                <a:gd name="T106" fmla="*/ 4 w 21"/>
                <a:gd name="T107" fmla="*/ 11 h 22"/>
                <a:gd name="T108" fmla="*/ 4 w 21"/>
                <a:gd name="T109" fmla="*/ 10 h 22"/>
                <a:gd name="T110" fmla="*/ 5 w 21"/>
                <a:gd name="T111" fmla="*/ 10 h 22"/>
                <a:gd name="T112" fmla="*/ 5 w 21"/>
                <a:gd name="T113" fmla="*/ 10 h 22"/>
                <a:gd name="T114" fmla="*/ 6 w 21"/>
                <a:gd name="T115" fmla="*/ 10 h 22"/>
                <a:gd name="T116" fmla="*/ 10 w 21"/>
                <a:gd name="T117" fmla="*/ 8 h 22"/>
                <a:gd name="T118" fmla="*/ 10 w 21"/>
                <a:gd name="T1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 h="22">
                  <a:moveTo>
                    <a:pt x="10" y="9"/>
                  </a:moveTo>
                  <a:lnTo>
                    <a:pt x="5" y="17"/>
                  </a:lnTo>
                  <a:lnTo>
                    <a:pt x="6" y="21"/>
                  </a:lnTo>
                  <a:lnTo>
                    <a:pt x="7" y="20"/>
                  </a:lnTo>
                  <a:lnTo>
                    <a:pt x="6" y="19"/>
                  </a:lnTo>
                  <a:lnTo>
                    <a:pt x="6" y="19"/>
                  </a:lnTo>
                  <a:lnTo>
                    <a:pt x="7" y="19"/>
                  </a:lnTo>
                  <a:lnTo>
                    <a:pt x="7" y="18"/>
                  </a:lnTo>
                  <a:lnTo>
                    <a:pt x="8" y="17"/>
                  </a:lnTo>
                  <a:lnTo>
                    <a:pt x="12" y="12"/>
                  </a:lnTo>
                  <a:lnTo>
                    <a:pt x="12" y="12"/>
                  </a:lnTo>
                  <a:lnTo>
                    <a:pt x="12" y="13"/>
                  </a:lnTo>
                  <a:lnTo>
                    <a:pt x="13" y="13"/>
                  </a:lnTo>
                  <a:lnTo>
                    <a:pt x="14" y="14"/>
                  </a:lnTo>
                  <a:lnTo>
                    <a:pt x="15" y="14"/>
                  </a:lnTo>
                  <a:lnTo>
                    <a:pt x="15" y="14"/>
                  </a:lnTo>
                  <a:lnTo>
                    <a:pt x="16" y="14"/>
                  </a:lnTo>
                  <a:lnTo>
                    <a:pt x="17" y="14"/>
                  </a:lnTo>
                  <a:lnTo>
                    <a:pt x="18" y="14"/>
                  </a:lnTo>
                  <a:lnTo>
                    <a:pt x="18" y="13"/>
                  </a:lnTo>
                  <a:lnTo>
                    <a:pt x="19" y="12"/>
                  </a:lnTo>
                  <a:lnTo>
                    <a:pt x="19" y="12"/>
                  </a:lnTo>
                  <a:lnTo>
                    <a:pt x="19" y="11"/>
                  </a:lnTo>
                  <a:lnTo>
                    <a:pt x="20" y="11"/>
                  </a:lnTo>
                  <a:lnTo>
                    <a:pt x="20" y="10"/>
                  </a:lnTo>
                  <a:lnTo>
                    <a:pt x="19" y="9"/>
                  </a:lnTo>
                  <a:lnTo>
                    <a:pt x="19" y="9"/>
                  </a:lnTo>
                  <a:lnTo>
                    <a:pt x="19" y="8"/>
                  </a:lnTo>
                  <a:lnTo>
                    <a:pt x="19" y="7"/>
                  </a:lnTo>
                  <a:lnTo>
                    <a:pt x="18" y="6"/>
                  </a:lnTo>
                  <a:lnTo>
                    <a:pt x="16" y="0"/>
                  </a:lnTo>
                  <a:lnTo>
                    <a:pt x="15" y="0"/>
                  </a:lnTo>
                  <a:lnTo>
                    <a:pt x="15" y="1"/>
                  </a:lnTo>
                  <a:lnTo>
                    <a:pt x="15" y="2"/>
                  </a:lnTo>
                  <a:lnTo>
                    <a:pt x="15" y="2"/>
                  </a:lnTo>
                  <a:lnTo>
                    <a:pt x="15" y="3"/>
                  </a:lnTo>
                  <a:lnTo>
                    <a:pt x="14" y="3"/>
                  </a:lnTo>
                  <a:lnTo>
                    <a:pt x="13" y="3"/>
                  </a:lnTo>
                  <a:lnTo>
                    <a:pt x="13" y="4"/>
                  </a:lnTo>
                  <a:lnTo>
                    <a:pt x="5" y="8"/>
                  </a:lnTo>
                  <a:lnTo>
                    <a:pt x="4" y="8"/>
                  </a:lnTo>
                  <a:lnTo>
                    <a:pt x="3" y="8"/>
                  </a:lnTo>
                  <a:lnTo>
                    <a:pt x="2" y="8"/>
                  </a:lnTo>
                  <a:lnTo>
                    <a:pt x="2" y="8"/>
                  </a:lnTo>
                  <a:lnTo>
                    <a:pt x="2" y="7"/>
                  </a:lnTo>
                  <a:lnTo>
                    <a:pt x="1" y="7"/>
                  </a:lnTo>
                  <a:lnTo>
                    <a:pt x="1" y="6"/>
                  </a:lnTo>
                  <a:lnTo>
                    <a:pt x="0" y="7"/>
                  </a:lnTo>
                  <a:lnTo>
                    <a:pt x="3" y="13"/>
                  </a:lnTo>
                  <a:lnTo>
                    <a:pt x="4" y="13"/>
                  </a:lnTo>
                  <a:lnTo>
                    <a:pt x="3" y="12"/>
                  </a:lnTo>
                  <a:lnTo>
                    <a:pt x="3" y="12"/>
                  </a:lnTo>
                  <a:lnTo>
                    <a:pt x="3" y="11"/>
                  </a:lnTo>
                  <a:lnTo>
                    <a:pt x="4" y="11"/>
                  </a:lnTo>
                  <a:lnTo>
                    <a:pt x="4" y="10"/>
                  </a:lnTo>
                  <a:lnTo>
                    <a:pt x="5" y="10"/>
                  </a:lnTo>
                  <a:lnTo>
                    <a:pt x="5" y="10"/>
                  </a:lnTo>
                  <a:lnTo>
                    <a:pt x="6" y="10"/>
                  </a:lnTo>
                  <a:lnTo>
                    <a:pt x="10" y="8"/>
                  </a:lnTo>
                  <a:lnTo>
                    <a:pt x="10"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2" name="Freeform 226"/>
            <p:cNvSpPr>
              <a:spLocks/>
            </p:cNvSpPr>
            <p:nvPr/>
          </p:nvSpPr>
          <p:spPr bwMode="auto">
            <a:xfrm>
              <a:off x="1611" y="1747"/>
              <a:ext cx="6" cy="4"/>
            </a:xfrm>
            <a:custGeom>
              <a:avLst/>
              <a:gdLst>
                <a:gd name="T0" fmla="*/ 3 w 6"/>
                <a:gd name="T1" fmla="*/ 0 h 4"/>
                <a:gd name="T2" fmla="*/ 3 w 6"/>
                <a:gd name="T3" fmla="*/ 0 h 4"/>
                <a:gd name="T4" fmla="*/ 3 w 6"/>
                <a:gd name="T5" fmla="*/ 0 h 4"/>
                <a:gd name="T6" fmla="*/ 4 w 6"/>
                <a:gd name="T7" fmla="*/ 0 h 4"/>
                <a:gd name="T8" fmla="*/ 4 w 6"/>
                <a:gd name="T9" fmla="*/ 0 h 4"/>
                <a:gd name="T10" fmla="*/ 4 w 6"/>
                <a:gd name="T11" fmla="*/ 0 h 4"/>
                <a:gd name="T12" fmla="*/ 5 w 6"/>
                <a:gd name="T13" fmla="*/ 0 h 4"/>
                <a:gd name="T14" fmla="*/ 5 w 6"/>
                <a:gd name="T15" fmla="*/ 1 h 4"/>
                <a:gd name="T16" fmla="*/ 5 w 6"/>
                <a:gd name="T17" fmla="*/ 1 h 4"/>
                <a:gd name="T18" fmla="*/ 5 w 6"/>
                <a:gd name="T19" fmla="*/ 1 h 4"/>
                <a:gd name="T20" fmla="*/ 5 w 6"/>
                <a:gd name="T21" fmla="*/ 1 h 4"/>
                <a:gd name="T22" fmla="*/ 5 w 6"/>
                <a:gd name="T23" fmla="*/ 2 h 4"/>
                <a:gd name="T24" fmla="*/ 5 w 6"/>
                <a:gd name="T25" fmla="*/ 2 h 4"/>
                <a:gd name="T26" fmla="*/ 5 w 6"/>
                <a:gd name="T27" fmla="*/ 2 h 4"/>
                <a:gd name="T28" fmla="*/ 5 w 6"/>
                <a:gd name="T29" fmla="*/ 2 h 4"/>
                <a:gd name="T30" fmla="*/ 5 w 6"/>
                <a:gd name="T31" fmla="*/ 3 h 4"/>
                <a:gd name="T32" fmla="*/ 4 w 6"/>
                <a:gd name="T33" fmla="*/ 3 h 4"/>
                <a:gd name="T34" fmla="*/ 4 w 6"/>
                <a:gd name="T35" fmla="*/ 3 h 4"/>
                <a:gd name="T36" fmla="*/ 4 w 6"/>
                <a:gd name="T37" fmla="*/ 3 h 4"/>
                <a:gd name="T38" fmla="*/ 3 w 6"/>
                <a:gd name="T39" fmla="*/ 3 h 4"/>
                <a:gd name="T40" fmla="*/ 3 w 6"/>
                <a:gd name="T41" fmla="*/ 3 h 4"/>
                <a:gd name="T42" fmla="*/ 2 w 6"/>
                <a:gd name="T43" fmla="*/ 3 h 4"/>
                <a:gd name="T44" fmla="*/ 2 w 6"/>
                <a:gd name="T45" fmla="*/ 3 h 4"/>
                <a:gd name="T46" fmla="*/ 1 w 6"/>
                <a:gd name="T47" fmla="*/ 3 h 4"/>
                <a:gd name="T48" fmla="*/ 1 w 6"/>
                <a:gd name="T49" fmla="*/ 3 h 4"/>
                <a:gd name="T50" fmla="*/ 1 w 6"/>
                <a:gd name="T51" fmla="*/ 2 h 4"/>
                <a:gd name="T52" fmla="*/ 1 w 6"/>
                <a:gd name="T53" fmla="*/ 2 h 4"/>
                <a:gd name="T54" fmla="*/ 0 w 6"/>
                <a:gd name="T55" fmla="*/ 2 h 4"/>
                <a:gd name="T56" fmla="*/ 0 w 6"/>
                <a:gd name="T57" fmla="*/ 2 h 4"/>
                <a:gd name="T58" fmla="*/ 0 w 6"/>
                <a:gd name="T59" fmla="*/ 1 h 4"/>
                <a:gd name="T60" fmla="*/ 3 w 6"/>
                <a:gd name="T6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4">
                  <a:moveTo>
                    <a:pt x="3" y="0"/>
                  </a:moveTo>
                  <a:lnTo>
                    <a:pt x="3" y="0"/>
                  </a:lnTo>
                  <a:lnTo>
                    <a:pt x="3" y="0"/>
                  </a:lnTo>
                  <a:lnTo>
                    <a:pt x="4" y="0"/>
                  </a:lnTo>
                  <a:lnTo>
                    <a:pt x="4" y="0"/>
                  </a:lnTo>
                  <a:lnTo>
                    <a:pt x="4" y="0"/>
                  </a:lnTo>
                  <a:lnTo>
                    <a:pt x="5" y="0"/>
                  </a:lnTo>
                  <a:lnTo>
                    <a:pt x="5" y="1"/>
                  </a:lnTo>
                  <a:lnTo>
                    <a:pt x="5" y="1"/>
                  </a:lnTo>
                  <a:lnTo>
                    <a:pt x="5" y="1"/>
                  </a:lnTo>
                  <a:lnTo>
                    <a:pt x="5" y="1"/>
                  </a:lnTo>
                  <a:lnTo>
                    <a:pt x="5" y="2"/>
                  </a:lnTo>
                  <a:lnTo>
                    <a:pt x="5" y="2"/>
                  </a:lnTo>
                  <a:lnTo>
                    <a:pt x="5" y="2"/>
                  </a:lnTo>
                  <a:lnTo>
                    <a:pt x="5" y="2"/>
                  </a:lnTo>
                  <a:lnTo>
                    <a:pt x="5" y="3"/>
                  </a:lnTo>
                  <a:lnTo>
                    <a:pt x="4" y="3"/>
                  </a:lnTo>
                  <a:lnTo>
                    <a:pt x="4" y="3"/>
                  </a:lnTo>
                  <a:lnTo>
                    <a:pt x="4" y="3"/>
                  </a:lnTo>
                  <a:lnTo>
                    <a:pt x="3" y="3"/>
                  </a:lnTo>
                  <a:lnTo>
                    <a:pt x="3" y="3"/>
                  </a:lnTo>
                  <a:lnTo>
                    <a:pt x="2" y="3"/>
                  </a:lnTo>
                  <a:lnTo>
                    <a:pt x="2" y="3"/>
                  </a:lnTo>
                  <a:lnTo>
                    <a:pt x="1" y="3"/>
                  </a:lnTo>
                  <a:lnTo>
                    <a:pt x="1" y="3"/>
                  </a:lnTo>
                  <a:lnTo>
                    <a:pt x="1" y="2"/>
                  </a:lnTo>
                  <a:lnTo>
                    <a:pt x="1" y="2"/>
                  </a:lnTo>
                  <a:lnTo>
                    <a:pt x="0" y="2"/>
                  </a:lnTo>
                  <a:lnTo>
                    <a:pt x="0" y="2"/>
                  </a:lnTo>
                  <a:lnTo>
                    <a:pt x="0" y="1"/>
                  </a:lnTo>
                  <a:lnTo>
                    <a:pt x="3"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3" name="Freeform 227"/>
            <p:cNvSpPr>
              <a:spLocks/>
            </p:cNvSpPr>
            <p:nvPr/>
          </p:nvSpPr>
          <p:spPr bwMode="auto">
            <a:xfrm>
              <a:off x="1607" y="1761"/>
              <a:ext cx="21" cy="16"/>
            </a:xfrm>
            <a:custGeom>
              <a:avLst/>
              <a:gdLst>
                <a:gd name="T0" fmla="*/ 15 w 21"/>
                <a:gd name="T1" fmla="*/ 9 h 16"/>
                <a:gd name="T2" fmla="*/ 15 w 21"/>
                <a:gd name="T3" fmla="*/ 9 h 16"/>
                <a:gd name="T4" fmla="*/ 15 w 21"/>
                <a:gd name="T5" fmla="*/ 8 h 16"/>
                <a:gd name="T6" fmla="*/ 16 w 21"/>
                <a:gd name="T7" fmla="*/ 8 h 16"/>
                <a:gd name="T8" fmla="*/ 17 w 21"/>
                <a:gd name="T9" fmla="*/ 8 h 16"/>
                <a:gd name="T10" fmla="*/ 18 w 21"/>
                <a:gd name="T11" fmla="*/ 8 h 16"/>
                <a:gd name="T12" fmla="*/ 18 w 21"/>
                <a:gd name="T13" fmla="*/ 9 h 16"/>
                <a:gd name="T14" fmla="*/ 18 w 21"/>
                <a:gd name="T15" fmla="*/ 9 h 16"/>
                <a:gd name="T16" fmla="*/ 18 w 21"/>
                <a:gd name="T17" fmla="*/ 9 h 16"/>
                <a:gd name="T18" fmla="*/ 18 w 21"/>
                <a:gd name="T19" fmla="*/ 10 h 16"/>
                <a:gd name="T20" fmla="*/ 18 w 21"/>
                <a:gd name="T21" fmla="*/ 11 h 16"/>
                <a:gd name="T22" fmla="*/ 18 w 21"/>
                <a:gd name="T23" fmla="*/ 11 h 16"/>
                <a:gd name="T24" fmla="*/ 18 w 21"/>
                <a:gd name="T25" fmla="*/ 12 h 16"/>
                <a:gd name="T26" fmla="*/ 17 w 21"/>
                <a:gd name="T27" fmla="*/ 13 h 16"/>
                <a:gd name="T28" fmla="*/ 17 w 21"/>
                <a:gd name="T29" fmla="*/ 14 h 16"/>
                <a:gd name="T30" fmla="*/ 16 w 21"/>
                <a:gd name="T31" fmla="*/ 14 h 16"/>
                <a:gd name="T32" fmla="*/ 15 w 21"/>
                <a:gd name="T33" fmla="*/ 14 h 16"/>
                <a:gd name="T34" fmla="*/ 15 w 21"/>
                <a:gd name="T35" fmla="*/ 15 h 16"/>
                <a:gd name="T36" fmla="*/ 20 w 21"/>
                <a:gd name="T37" fmla="*/ 12 h 16"/>
                <a:gd name="T38" fmla="*/ 15 w 21"/>
                <a:gd name="T39" fmla="*/ 1 h 16"/>
                <a:gd name="T40" fmla="*/ 12 w 21"/>
                <a:gd name="T41" fmla="*/ 0 h 16"/>
                <a:gd name="T42" fmla="*/ 12 w 21"/>
                <a:gd name="T43" fmla="*/ 1 h 16"/>
                <a:gd name="T44" fmla="*/ 12 w 21"/>
                <a:gd name="T45" fmla="*/ 1 h 16"/>
                <a:gd name="T46" fmla="*/ 13 w 21"/>
                <a:gd name="T47" fmla="*/ 1 h 16"/>
                <a:gd name="T48" fmla="*/ 13 w 21"/>
                <a:gd name="T49" fmla="*/ 1 h 16"/>
                <a:gd name="T50" fmla="*/ 14 w 21"/>
                <a:gd name="T51" fmla="*/ 1 h 16"/>
                <a:gd name="T52" fmla="*/ 15 w 21"/>
                <a:gd name="T53" fmla="*/ 1 h 16"/>
                <a:gd name="T54" fmla="*/ 15 w 21"/>
                <a:gd name="T55" fmla="*/ 2 h 16"/>
                <a:gd name="T56" fmla="*/ 15 w 21"/>
                <a:gd name="T57" fmla="*/ 2 h 16"/>
                <a:gd name="T58" fmla="*/ 15 w 21"/>
                <a:gd name="T59" fmla="*/ 3 h 16"/>
                <a:gd name="T60" fmla="*/ 16 w 21"/>
                <a:gd name="T61" fmla="*/ 4 h 16"/>
                <a:gd name="T62" fmla="*/ 16 w 21"/>
                <a:gd name="T63" fmla="*/ 4 h 16"/>
                <a:gd name="T64" fmla="*/ 16 w 21"/>
                <a:gd name="T65" fmla="*/ 5 h 16"/>
                <a:gd name="T66" fmla="*/ 16 w 21"/>
                <a:gd name="T67" fmla="*/ 6 h 16"/>
                <a:gd name="T68" fmla="*/ 15 w 21"/>
                <a:gd name="T69" fmla="*/ 6 h 16"/>
                <a:gd name="T70" fmla="*/ 15 w 21"/>
                <a:gd name="T71" fmla="*/ 6 h 16"/>
                <a:gd name="T72" fmla="*/ 15 w 21"/>
                <a:gd name="T73" fmla="*/ 6 h 16"/>
                <a:gd name="T74" fmla="*/ 14 w 21"/>
                <a:gd name="T75" fmla="*/ 6 h 16"/>
                <a:gd name="T76" fmla="*/ 5 w 21"/>
                <a:gd name="T77" fmla="*/ 9 h 16"/>
                <a:gd name="T78" fmla="*/ 4 w 21"/>
                <a:gd name="T79" fmla="*/ 9 h 16"/>
                <a:gd name="T80" fmla="*/ 3 w 21"/>
                <a:gd name="T81" fmla="*/ 9 h 16"/>
                <a:gd name="T82" fmla="*/ 2 w 21"/>
                <a:gd name="T83" fmla="*/ 9 h 16"/>
                <a:gd name="T84" fmla="*/ 2 w 21"/>
                <a:gd name="T85" fmla="*/ 9 h 16"/>
                <a:gd name="T86" fmla="*/ 1 w 21"/>
                <a:gd name="T87" fmla="*/ 9 h 16"/>
                <a:gd name="T88" fmla="*/ 1 w 21"/>
                <a:gd name="T89" fmla="*/ 8 h 16"/>
                <a:gd name="T90" fmla="*/ 1 w 21"/>
                <a:gd name="T91" fmla="*/ 7 h 16"/>
                <a:gd name="T92" fmla="*/ 0 w 21"/>
                <a:gd name="T93" fmla="*/ 8 h 16"/>
                <a:gd name="T94" fmla="*/ 2 w 21"/>
                <a:gd name="T95" fmla="*/ 14 h 16"/>
                <a:gd name="T96" fmla="*/ 3 w 21"/>
                <a:gd name="T97" fmla="*/ 14 h 16"/>
                <a:gd name="T98" fmla="*/ 2 w 21"/>
                <a:gd name="T99" fmla="*/ 14 h 16"/>
                <a:gd name="T100" fmla="*/ 2 w 21"/>
                <a:gd name="T101" fmla="*/ 13 h 16"/>
                <a:gd name="T102" fmla="*/ 2 w 21"/>
                <a:gd name="T103" fmla="*/ 12 h 16"/>
                <a:gd name="T104" fmla="*/ 3 w 21"/>
                <a:gd name="T105" fmla="*/ 12 h 16"/>
                <a:gd name="T106" fmla="*/ 3 w 21"/>
                <a:gd name="T107" fmla="*/ 11 h 16"/>
                <a:gd name="T108" fmla="*/ 4 w 21"/>
                <a:gd name="T109" fmla="*/ 11 h 16"/>
                <a:gd name="T110" fmla="*/ 5 w 21"/>
                <a:gd name="T111" fmla="*/ 11 h 16"/>
                <a:gd name="T112" fmla="*/ 5 w 21"/>
                <a:gd name="T113" fmla="*/ 11 h 16"/>
                <a:gd name="T114" fmla="*/ 15 w 21"/>
                <a:gd name="T11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 h="16">
                  <a:moveTo>
                    <a:pt x="15" y="9"/>
                  </a:moveTo>
                  <a:lnTo>
                    <a:pt x="15" y="9"/>
                  </a:lnTo>
                  <a:lnTo>
                    <a:pt x="15" y="8"/>
                  </a:lnTo>
                  <a:lnTo>
                    <a:pt x="16" y="8"/>
                  </a:lnTo>
                  <a:lnTo>
                    <a:pt x="17" y="8"/>
                  </a:lnTo>
                  <a:lnTo>
                    <a:pt x="18" y="8"/>
                  </a:lnTo>
                  <a:lnTo>
                    <a:pt x="18" y="9"/>
                  </a:lnTo>
                  <a:lnTo>
                    <a:pt x="18" y="9"/>
                  </a:lnTo>
                  <a:lnTo>
                    <a:pt x="18" y="9"/>
                  </a:lnTo>
                  <a:lnTo>
                    <a:pt x="18" y="10"/>
                  </a:lnTo>
                  <a:lnTo>
                    <a:pt x="18" y="11"/>
                  </a:lnTo>
                  <a:lnTo>
                    <a:pt x="18" y="11"/>
                  </a:lnTo>
                  <a:lnTo>
                    <a:pt x="18" y="12"/>
                  </a:lnTo>
                  <a:lnTo>
                    <a:pt x="17" y="13"/>
                  </a:lnTo>
                  <a:lnTo>
                    <a:pt x="17" y="14"/>
                  </a:lnTo>
                  <a:lnTo>
                    <a:pt x="16" y="14"/>
                  </a:lnTo>
                  <a:lnTo>
                    <a:pt x="15" y="14"/>
                  </a:lnTo>
                  <a:lnTo>
                    <a:pt x="15" y="15"/>
                  </a:lnTo>
                  <a:lnTo>
                    <a:pt x="20" y="12"/>
                  </a:lnTo>
                  <a:lnTo>
                    <a:pt x="15" y="1"/>
                  </a:lnTo>
                  <a:lnTo>
                    <a:pt x="12" y="0"/>
                  </a:lnTo>
                  <a:lnTo>
                    <a:pt x="12" y="1"/>
                  </a:lnTo>
                  <a:lnTo>
                    <a:pt x="12" y="1"/>
                  </a:lnTo>
                  <a:lnTo>
                    <a:pt x="13" y="1"/>
                  </a:lnTo>
                  <a:lnTo>
                    <a:pt x="13" y="1"/>
                  </a:lnTo>
                  <a:lnTo>
                    <a:pt x="14" y="1"/>
                  </a:lnTo>
                  <a:lnTo>
                    <a:pt x="15" y="1"/>
                  </a:lnTo>
                  <a:lnTo>
                    <a:pt x="15" y="2"/>
                  </a:lnTo>
                  <a:lnTo>
                    <a:pt x="15" y="2"/>
                  </a:lnTo>
                  <a:lnTo>
                    <a:pt x="15" y="3"/>
                  </a:lnTo>
                  <a:lnTo>
                    <a:pt x="16" y="4"/>
                  </a:lnTo>
                  <a:lnTo>
                    <a:pt x="16" y="4"/>
                  </a:lnTo>
                  <a:lnTo>
                    <a:pt x="16" y="5"/>
                  </a:lnTo>
                  <a:lnTo>
                    <a:pt x="16" y="6"/>
                  </a:lnTo>
                  <a:lnTo>
                    <a:pt x="15" y="6"/>
                  </a:lnTo>
                  <a:lnTo>
                    <a:pt x="15" y="6"/>
                  </a:lnTo>
                  <a:lnTo>
                    <a:pt x="15" y="6"/>
                  </a:lnTo>
                  <a:lnTo>
                    <a:pt x="14" y="6"/>
                  </a:lnTo>
                  <a:lnTo>
                    <a:pt x="5" y="9"/>
                  </a:lnTo>
                  <a:lnTo>
                    <a:pt x="4" y="9"/>
                  </a:lnTo>
                  <a:lnTo>
                    <a:pt x="3" y="9"/>
                  </a:lnTo>
                  <a:lnTo>
                    <a:pt x="2" y="9"/>
                  </a:lnTo>
                  <a:lnTo>
                    <a:pt x="2" y="9"/>
                  </a:lnTo>
                  <a:lnTo>
                    <a:pt x="1" y="9"/>
                  </a:lnTo>
                  <a:lnTo>
                    <a:pt x="1" y="8"/>
                  </a:lnTo>
                  <a:lnTo>
                    <a:pt x="1" y="7"/>
                  </a:lnTo>
                  <a:lnTo>
                    <a:pt x="0" y="8"/>
                  </a:lnTo>
                  <a:lnTo>
                    <a:pt x="2" y="14"/>
                  </a:lnTo>
                  <a:lnTo>
                    <a:pt x="3" y="14"/>
                  </a:lnTo>
                  <a:lnTo>
                    <a:pt x="2" y="14"/>
                  </a:lnTo>
                  <a:lnTo>
                    <a:pt x="2" y="13"/>
                  </a:lnTo>
                  <a:lnTo>
                    <a:pt x="2" y="12"/>
                  </a:lnTo>
                  <a:lnTo>
                    <a:pt x="3" y="12"/>
                  </a:lnTo>
                  <a:lnTo>
                    <a:pt x="3" y="11"/>
                  </a:lnTo>
                  <a:lnTo>
                    <a:pt x="4" y="11"/>
                  </a:lnTo>
                  <a:lnTo>
                    <a:pt x="5" y="11"/>
                  </a:lnTo>
                  <a:lnTo>
                    <a:pt x="5" y="11"/>
                  </a:lnTo>
                  <a:lnTo>
                    <a:pt x="1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4" name="Freeform 228"/>
            <p:cNvSpPr>
              <a:spLocks/>
            </p:cNvSpPr>
            <p:nvPr/>
          </p:nvSpPr>
          <p:spPr bwMode="auto">
            <a:xfrm>
              <a:off x="1612" y="1781"/>
              <a:ext cx="20" cy="16"/>
            </a:xfrm>
            <a:custGeom>
              <a:avLst/>
              <a:gdLst>
                <a:gd name="T0" fmla="*/ 9 w 20"/>
                <a:gd name="T1" fmla="*/ 9 h 16"/>
                <a:gd name="T2" fmla="*/ 14 w 20"/>
                <a:gd name="T3" fmla="*/ 6 h 16"/>
                <a:gd name="T4" fmla="*/ 14 w 20"/>
                <a:gd name="T5" fmla="*/ 5 h 16"/>
                <a:gd name="T6" fmla="*/ 15 w 20"/>
                <a:gd name="T7" fmla="*/ 5 h 16"/>
                <a:gd name="T8" fmla="*/ 16 w 20"/>
                <a:gd name="T9" fmla="*/ 5 h 16"/>
                <a:gd name="T10" fmla="*/ 17 w 20"/>
                <a:gd name="T11" fmla="*/ 5 h 16"/>
                <a:gd name="T12" fmla="*/ 17 w 20"/>
                <a:gd name="T13" fmla="*/ 6 h 16"/>
                <a:gd name="T14" fmla="*/ 17 w 20"/>
                <a:gd name="T15" fmla="*/ 6 h 16"/>
                <a:gd name="T16" fmla="*/ 17 w 20"/>
                <a:gd name="T17" fmla="*/ 6 h 16"/>
                <a:gd name="T18" fmla="*/ 16 w 20"/>
                <a:gd name="T19" fmla="*/ 0 h 16"/>
                <a:gd name="T20" fmla="*/ 15 w 20"/>
                <a:gd name="T21" fmla="*/ 1 h 16"/>
                <a:gd name="T22" fmla="*/ 15 w 20"/>
                <a:gd name="T23" fmla="*/ 1 h 16"/>
                <a:gd name="T24" fmla="*/ 14 w 20"/>
                <a:gd name="T25" fmla="*/ 2 h 16"/>
                <a:gd name="T26" fmla="*/ 14 w 20"/>
                <a:gd name="T27" fmla="*/ 3 h 16"/>
                <a:gd name="T28" fmla="*/ 14 w 20"/>
                <a:gd name="T29" fmla="*/ 4 h 16"/>
                <a:gd name="T30" fmla="*/ 13 w 20"/>
                <a:gd name="T31" fmla="*/ 4 h 16"/>
                <a:gd name="T32" fmla="*/ 7 w 20"/>
                <a:gd name="T33" fmla="*/ 9 h 16"/>
                <a:gd name="T34" fmla="*/ 5 w 20"/>
                <a:gd name="T35" fmla="*/ 9 h 16"/>
                <a:gd name="T36" fmla="*/ 4 w 20"/>
                <a:gd name="T37" fmla="*/ 9 h 16"/>
                <a:gd name="T38" fmla="*/ 3 w 20"/>
                <a:gd name="T39" fmla="*/ 9 h 16"/>
                <a:gd name="T40" fmla="*/ 2 w 20"/>
                <a:gd name="T41" fmla="*/ 9 h 16"/>
                <a:gd name="T42" fmla="*/ 2 w 20"/>
                <a:gd name="T43" fmla="*/ 9 h 16"/>
                <a:gd name="T44" fmla="*/ 1 w 20"/>
                <a:gd name="T45" fmla="*/ 8 h 16"/>
                <a:gd name="T46" fmla="*/ 1 w 20"/>
                <a:gd name="T47" fmla="*/ 7 h 16"/>
                <a:gd name="T48" fmla="*/ 0 w 20"/>
                <a:gd name="T49" fmla="*/ 7 h 16"/>
                <a:gd name="T50" fmla="*/ 2 w 20"/>
                <a:gd name="T51" fmla="*/ 14 h 16"/>
                <a:gd name="T52" fmla="*/ 2 w 20"/>
                <a:gd name="T53" fmla="*/ 13 h 16"/>
                <a:gd name="T54" fmla="*/ 2 w 20"/>
                <a:gd name="T55" fmla="*/ 12 h 16"/>
                <a:gd name="T56" fmla="*/ 2 w 20"/>
                <a:gd name="T57" fmla="*/ 11 h 16"/>
                <a:gd name="T58" fmla="*/ 3 w 20"/>
                <a:gd name="T59" fmla="*/ 11 h 16"/>
                <a:gd name="T60" fmla="*/ 4 w 20"/>
                <a:gd name="T61" fmla="*/ 11 h 16"/>
                <a:gd name="T62" fmla="*/ 5 w 20"/>
                <a:gd name="T63" fmla="*/ 11 h 16"/>
                <a:gd name="T64" fmla="*/ 8 w 20"/>
                <a:gd name="T65" fmla="*/ 11 h 16"/>
                <a:gd name="T66" fmla="*/ 14 w 20"/>
                <a:gd name="T67" fmla="*/ 13 h 16"/>
                <a:gd name="T68" fmla="*/ 15 w 20"/>
                <a:gd name="T69" fmla="*/ 13 h 16"/>
                <a:gd name="T70" fmla="*/ 16 w 20"/>
                <a:gd name="T71" fmla="*/ 13 h 16"/>
                <a:gd name="T72" fmla="*/ 17 w 20"/>
                <a:gd name="T73" fmla="*/ 14 h 16"/>
                <a:gd name="T74" fmla="*/ 17 w 20"/>
                <a:gd name="T75" fmla="*/ 14 h 16"/>
                <a:gd name="T76" fmla="*/ 17 w 20"/>
                <a:gd name="T77" fmla="*/ 14 h 16"/>
                <a:gd name="T78" fmla="*/ 18 w 20"/>
                <a:gd name="T79" fmla="*/ 14 h 16"/>
                <a:gd name="T80" fmla="*/ 18 w 20"/>
                <a:gd name="T81" fmla="*/ 15 h 16"/>
                <a:gd name="T82" fmla="*/ 19 w 20"/>
                <a:gd name="T83" fmla="*/ 15 h 16"/>
                <a:gd name="T84" fmla="*/ 17 w 20"/>
                <a:gd name="T85" fmla="*/ 9 h 16"/>
                <a:gd name="T86" fmla="*/ 17 w 20"/>
                <a:gd name="T87" fmla="*/ 10 h 16"/>
                <a:gd name="T88" fmla="*/ 17 w 20"/>
                <a:gd name="T89" fmla="*/ 11 h 16"/>
                <a:gd name="T90" fmla="*/ 17 w 20"/>
                <a:gd name="T91" fmla="*/ 11 h 16"/>
                <a:gd name="T92" fmla="*/ 17 w 20"/>
                <a:gd name="T93" fmla="*/ 11 h 16"/>
                <a:gd name="T94" fmla="*/ 16 w 20"/>
                <a:gd name="T95" fmla="*/ 11 h 16"/>
                <a:gd name="T96" fmla="*/ 15 w 20"/>
                <a:gd name="T97" fmla="*/ 11 h 16"/>
                <a:gd name="T98" fmla="*/ 14 w 20"/>
                <a:gd name="T99" fmla="*/ 11 h 16"/>
                <a:gd name="T100" fmla="*/ 9 w 20"/>
                <a:gd name="T10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16">
                  <a:moveTo>
                    <a:pt x="9" y="9"/>
                  </a:moveTo>
                  <a:lnTo>
                    <a:pt x="14" y="6"/>
                  </a:lnTo>
                  <a:lnTo>
                    <a:pt x="14" y="5"/>
                  </a:lnTo>
                  <a:lnTo>
                    <a:pt x="15" y="5"/>
                  </a:lnTo>
                  <a:lnTo>
                    <a:pt x="16" y="5"/>
                  </a:lnTo>
                  <a:lnTo>
                    <a:pt x="17" y="5"/>
                  </a:lnTo>
                  <a:lnTo>
                    <a:pt x="17" y="6"/>
                  </a:lnTo>
                  <a:lnTo>
                    <a:pt x="17" y="6"/>
                  </a:lnTo>
                  <a:lnTo>
                    <a:pt x="17" y="6"/>
                  </a:lnTo>
                  <a:lnTo>
                    <a:pt x="16" y="0"/>
                  </a:lnTo>
                  <a:lnTo>
                    <a:pt x="15" y="1"/>
                  </a:lnTo>
                  <a:lnTo>
                    <a:pt x="15" y="1"/>
                  </a:lnTo>
                  <a:lnTo>
                    <a:pt x="14" y="2"/>
                  </a:lnTo>
                  <a:lnTo>
                    <a:pt x="14" y="3"/>
                  </a:lnTo>
                  <a:lnTo>
                    <a:pt x="14" y="4"/>
                  </a:lnTo>
                  <a:lnTo>
                    <a:pt x="13" y="4"/>
                  </a:lnTo>
                  <a:lnTo>
                    <a:pt x="7" y="9"/>
                  </a:lnTo>
                  <a:lnTo>
                    <a:pt x="5" y="9"/>
                  </a:lnTo>
                  <a:lnTo>
                    <a:pt x="4" y="9"/>
                  </a:lnTo>
                  <a:lnTo>
                    <a:pt x="3" y="9"/>
                  </a:lnTo>
                  <a:lnTo>
                    <a:pt x="2" y="9"/>
                  </a:lnTo>
                  <a:lnTo>
                    <a:pt x="2" y="9"/>
                  </a:lnTo>
                  <a:lnTo>
                    <a:pt x="1" y="8"/>
                  </a:lnTo>
                  <a:lnTo>
                    <a:pt x="1" y="7"/>
                  </a:lnTo>
                  <a:lnTo>
                    <a:pt x="0" y="7"/>
                  </a:lnTo>
                  <a:lnTo>
                    <a:pt x="2" y="14"/>
                  </a:lnTo>
                  <a:lnTo>
                    <a:pt x="2" y="13"/>
                  </a:lnTo>
                  <a:lnTo>
                    <a:pt x="2" y="12"/>
                  </a:lnTo>
                  <a:lnTo>
                    <a:pt x="2" y="11"/>
                  </a:lnTo>
                  <a:lnTo>
                    <a:pt x="3" y="11"/>
                  </a:lnTo>
                  <a:lnTo>
                    <a:pt x="4" y="11"/>
                  </a:lnTo>
                  <a:lnTo>
                    <a:pt x="5" y="11"/>
                  </a:lnTo>
                  <a:lnTo>
                    <a:pt x="8" y="11"/>
                  </a:lnTo>
                  <a:lnTo>
                    <a:pt x="14" y="13"/>
                  </a:lnTo>
                  <a:lnTo>
                    <a:pt x="15" y="13"/>
                  </a:lnTo>
                  <a:lnTo>
                    <a:pt x="16" y="13"/>
                  </a:lnTo>
                  <a:lnTo>
                    <a:pt x="17" y="14"/>
                  </a:lnTo>
                  <a:lnTo>
                    <a:pt x="17" y="14"/>
                  </a:lnTo>
                  <a:lnTo>
                    <a:pt x="17" y="14"/>
                  </a:lnTo>
                  <a:lnTo>
                    <a:pt x="18" y="14"/>
                  </a:lnTo>
                  <a:lnTo>
                    <a:pt x="18" y="15"/>
                  </a:lnTo>
                  <a:lnTo>
                    <a:pt x="19" y="15"/>
                  </a:lnTo>
                  <a:lnTo>
                    <a:pt x="17" y="9"/>
                  </a:lnTo>
                  <a:lnTo>
                    <a:pt x="17" y="10"/>
                  </a:lnTo>
                  <a:lnTo>
                    <a:pt x="17" y="11"/>
                  </a:lnTo>
                  <a:lnTo>
                    <a:pt x="17" y="11"/>
                  </a:lnTo>
                  <a:lnTo>
                    <a:pt x="17" y="11"/>
                  </a:lnTo>
                  <a:lnTo>
                    <a:pt x="16" y="11"/>
                  </a:lnTo>
                  <a:lnTo>
                    <a:pt x="15" y="11"/>
                  </a:lnTo>
                  <a:lnTo>
                    <a:pt x="14" y="11"/>
                  </a:lnTo>
                  <a:lnTo>
                    <a:pt x="9"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5" name="Freeform 229"/>
            <p:cNvSpPr>
              <a:spLocks/>
            </p:cNvSpPr>
            <p:nvPr/>
          </p:nvSpPr>
          <p:spPr bwMode="auto">
            <a:xfrm>
              <a:off x="1366" y="1962"/>
              <a:ext cx="14" cy="21"/>
            </a:xfrm>
            <a:custGeom>
              <a:avLst/>
              <a:gdLst>
                <a:gd name="T0" fmla="*/ 3 w 14"/>
                <a:gd name="T1" fmla="*/ 14 h 21"/>
                <a:gd name="T2" fmla="*/ 3 w 14"/>
                <a:gd name="T3" fmla="*/ 14 h 21"/>
                <a:gd name="T4" fmla="*/ 3 w 14"/>
                <a:gd name="T5" fmla="*/ 15 h 21"/>
                <a:gd name="T6" fmla="*/ 3 w 14"/>
                <a:gd name="T7" fmla="*/ 15 h 21"/>
                <a:gd name="T8" fmla="*/ 3 w 14"/>
                <a:gd name="T9" fmla="*/ 15 h 21"/>
                <a:gd name="T10" fmla="*/ 3 w 14"/>
                <a:gd name="T11" fmla="*/ 16 h 21"/>
                <a:gd name="T12" fmla="*/ 2 w 14"/>
                <a:gd name="T13" fmla="*/ 16 h 21"/>
                <a:gd name="T14" fmla="*/ 1 w 14"/>
                <a:gd name="T15" fmla="*/ 16 h 21"/>
                <a:gd name="T16" fmla="*/ 1 w 14"/>
                <a:gd name="T17" fmla="*/ 16 h 21"/>
                <a:gd name="T18" fmla="*/ 0 w 14"/>
                <a:gd name="T19" fmla="*/ 16 h 21"/>
                <a:gd name="T20" fmla="*/ 6 w 14"/>
                <a:gd name="T21" fmla="*/ 20 h 21"/>
                <a:gd name="T22" fmla="*/ 6 w 14"/>
                <a:gd name="T23" fmla="*/ 18 h 21"/>
                <a:gd name="T24" fmla="*/ 5 w 14"/>
                <a:gd name="T25" fmla="*/ 18 h 21"/>
                <a:gd name="T26" fmla="*/ 5 w 14"/>
                <a:gd name="T27" fmla="*/ 18 h 21"/>
                <a:gd name="T28" fmla="*/ 5 w 14"/>
                <a:gd name="T29" fmla="*/ 17 h 21"/>
                <a:gd name="T30" fmla="*/ 5 w 14"/>
                <a:gd name="T31" fmla="*/ 16 h 21"/>
                <a:gd name="T32" fmla="*/ 5 w 14"/>
                <a:gd name="T33" fmla="*/ 15 h 21"/>
                <a:gd name="T34" fmla="*/ 5 w 14"/>
                <a:gd name="T35" fmla="*/ 15 h 21"/>
                <a:gd name="T36" fmla="*/ 10 w 14"/>
                <a:gd name="T37" fmla="*/ 6 h 21"/>
                <a:gd name="T38" fmla="*/ 10 w 14"/>
                <a:gd name="T39" fmla="*/ 5 h 21"/>
                <a:gd name="T40" fmla="*/ 10 w 14"/>
                <a:gd name="T41" fmla="*/ 5 h 21"/>
                <a:gd name="T42" fmla="*/ 11 w 14"/>
                <a:gd name="T43" fmla="*/ 4 h 21"/>
                <a:gd name="T44" fmla="*/ 12 w 14"/>
                <a:gd name="T45" fmla="*/ 4 h 21"/>
                <a:gd name="T46" fmla="*/ 12 w 14"/>
                <a:gd name="T47" fmla="*/ 4 h 21"/>
                <a:gd name="T48" fmla="*/ 13 w 14"/>
                <a:gd name="T49" fmla="*/ 4 h 21"/>
                <a:gd name="T50" fmla="*/ 8 w 14"/>
                <a:gd name="T51" fmla="*/ 0 h 21"/>
                <a:gd name="T52" fmla="*/ 7 w 14"/>
                <a:gd name="T53" fmla="*/ 1 h 21"/>
                <a:gd name="T54" fmla="*/ 8 w 14"/>
                <a:gd name="T55" fmla="*/ 1 h 21"/>
                <a:gd name="T56" fmla="*/ 8 w 14"/>
                <a:gd name="T57" fmla="*/ 2 h 21"/>
                <a:gd name="T58" fmla="*/ 8 w 14"/>
                <a:gd name="T59" fmla="*/ 2 h 21"/>
                <a:gd name="T60" fmla="*/ 8 w 14"/>
                <a:gd name="T61" fmla="*/ 2 h 21"/>
                <a:gd name="T62" fmla="*/ 8 w 14"/>
                <a:gd name="T63" fmla="*/ 3 h 21"/>
                <a:gd name="T64" fmla="*/ 8 w 14"/>
                <a:gd name="T65" fmla="*/ 4 h 21"/>
                <a:gd name="T66" fmla="*/ 8 w 14"/>
                <a:gd name="T67" fmla="*/ 5 h 21"/>
                <a:gd name="T68" fmla="*/ 8 w 14"/>
                <a:gd name="T69" fmla="*/ 5 h 21"/>
                <a:gd name="T70" fmla="*/ 8 w 14"/>
                <a:gd name="T71" fmla="*/ 5 h 21"/>
                <a:gd name="T72" fmla="*/ 3 w 14"/>
                <a:gd name="T7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1">
                  <a:moveTo>
                    <a:pt x="3" y="14"/>
                  </a:moveTo>
                  <a:lnTo>
                    <a:pt x="3" y="14"/>
                  </a:lnTo>
                  <a:lnTo>
                    <a:pt x="3" y="15"/>
                  </a:lnTo>
                  <a:lnTo>
                    <a:pt x="3" y="15"/>
                  </a:lnTo>
                  <a:lnTo>
                    <a:pt x="3" y="15"/>
                  </a:lnTo>
                  <a:lnTo>
                    <a:pt x="3" y="16"/>
                  </a:lnTo>
                  <a:lnTo>
                    <a:pt x="2" y="16"/>
                  </a:lnTo>
                  <a:lnTo>
                    <a:pt x="1" y="16"/>
                  </a:lnTo>
                  <a:lnTo>
                    <a:pt x="1" y="16"/>
                  </a:lnTo>
                  <a:lnTo>
                    <a:pt x="0" y="16"/>
                  </a:lnTo>
                  <a:lnTo>
                    <a:pt x="6" y="20"/>
                  </a:lnTo>
                  <a:lnTo>
                    <a:pt x="6" y="18"/>
                  </a:lnTo>
                  <a:lnTo>
                    <a:pt x="5" y="18"/>
                  </a:lnTo>
                  <a:lnTo>
                    <a:pt x="5" y="18"/>
                  </a:lnTo>
                  <a:lnTo>
                    <a:pt x="5" y="17"/>
                  </a:lnTo>
                  <a:lnTo>
                    <a:pt x="5" y="16"/>
                  </a:lnTo>
                  <a:lnTo>
                    <a:pt x="5" y="15"/>
                  </a:lnTo>
                  <a:lnTo>
                    <a:pt x="5" y="15"/>
                  </a:lnTo>
                  <a:lnTo>
                    <a:pt x="10" y="6"/>
                  </a:lnTo>
                  <a:lnTo>
                    <a:pt x="10" y="5"/>
                  </a:lnTo>
                  <a:lnTo>
                    <a:pt x="10" y="5"/>
                  </a:lnTo>
                  <a:lnTo>
                    <a:pt x="11" y="4"/>
                  </a:lnTo>
                  <a:lnTo>
                    <a:pt x="12" y="4"/>
                  </a:lnTo>
                  <a:lnTo>
                    <a:pt x="12" y="4"/>
                  </a:lnTo>
                  <a:lnTo>
                    <a:pt x="13" y="4"/>
                  </a:lnTo>
                  <a:lnTo>
                    <a:pt x="8" y="0"/>
                  </a:lnTo>
                  <a:lnTo>
                    <a:pt x="7" y="1"/>
                  </a:lnTo>
                  <a:lnTo>
                    <a:pt x="8" y="1"/>
                  </a:lnTo>
                  <a:lnTo>
                    <a:pt x="8" y="2"/>
                  </a:lnTo>
                  <a:lnTo>
                    <a:pt x="8" y="2"/>
                  </a:lnTo>
                  <a:lnTo>
                    <a:pt x="8" y="2"/>
                  </a:lnTo>
                  <a:lnTo>
                    <a:pt x="8" y="3"/>
                  </a:lnTo>
                  <a:lnTo>
                    <a:pt x="8" y="4"/>
                  </a:lnTo>
                  <a:lnTo>
                    <a:pt x="8" y="5"/>
                  </a:lnTo>
                  <a:lnTo>
                    <a:pt x="8" y="5"/>
                  </a:lnTo>
                  <a:lnTo>
                    <a:pt x="8" y="5"/>
                  </a:lnTo>
                  <a:lnTo>
                    <a:pt x="3"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6" name="Freeform 230"/>
            <p:cNvSpPr>
              <a:spLocks/>
            </p:cNvSpPr>
            <p:nvPr/>
          </p:nvSpPr>
          <p:spPr bwMode="auto">
            <a:xfrm>
              <a:off x="1344" y="1951"/>
              <a:ext cx="26" cy="25"/>
            </a:xfrm>
            <a:custGeom>
              <a:avLst/>
              <a:gdLst>
                <a:gd name="T0" fmla="*/ 11 w 26"/>
                <a:gd name="T1" fmla="*/ 22 h 25"/>
                <a:gd name="T2" fmla="*/ 15 w 26"/>
                <a:gd name="T3" fmla="*/ 24 h 25"/>
                <a:gd name="T4" fmla="*/ 15 w 26"/>
                <a:gd name="T5" fmla="*/ 24 h 25"/>
                <a:gd name="T6" fmla="*/ 15 w 26"/>
                <a:gd name="T7" fmla="*/ 23 h 25"/>
                <a:gd name="T8" fmla="*/ 14 w 26"/>
                <a:gd name="T9" fmla="*/ 22 h 25"/>
                <a:gd name="T10" fmla="*/ 14 w 26"/>
                <a:gd name="T11" fmla="*/ 22 h 25"/>
                <a:gd name="T12" fmla="*/ 14 w 26"/>
                <a:gd name="T13" fmla="*/ 21 h 25"/>
                <a:gd name="T14" fmla="*/ 15 w 26"/>
                <a:gd name="T15" fmla="*/ 20 h 25"/>
                <a:gd name="T16" fmla="*/ 15 w 26"/>
                <a:gd name="T17" fmla="*/ 19 h 25"/>
                <a:gd name="T18" fmla="*/ 15 w 26"/>
                <a:gd name="T19" fmla="*/ 19 h 25"/>
                <a:gd name="T20" fmla="*/ 21 w 26"/>
                <a:gd name="T21" fmla="*/ 11 h 25"/>
                <a:gd name="T22" fmla="*/ 21 w 26"/>
                <a:gd name="T23" fmla="*/ 10 h 25"/>
                <a:gd name="T24" fmla="*/ 22 w 26"/>
                <a:gd name="T25" fmla="*/ 10 h 25"/>
                <a:gd name="T26" fmla="*/ 22 w 26"/>
                <a:gd name="T27" fmla="*/ 10 h 25"/>
                <a:gd name="T28" fmla="*/ 23 w 26"/>
                <a:gd name="T29" fmla="*/ 9 h 25"/>
                <a:gd name="T30" fmla="*/ 23 w 26"/>
                <a:gd name="T31" fmla="*/ 9 h 25"/>
                <a:gd name="T32" fmla="*/ 24 w 26"/>
                <a:gd name="T33" fmla="*/ 9 h 25"/>
                <a:gd name="T34" fmla="*/ 25 w 26"/>
                <a:gd name="T35" fmla="*/ 9 h 25"/>
                <a:gd name="T36" fmla="*/ 20 w 26"/>
                <a:gd name="T37" fmla="*/ 5 h 25"/>
                <a:gd name="T38" fmla="*/ 19 w 26"/>
                <a:gd name="T39" fmla="*/ 6 h 25"/>
                <a:gd name="T40" fmla="*/ 20 w 26"/>
                <a:gd name="T41" fmla="*/ 6 h 25"/>
                <a:gd name="T42" fmla="*/ 20 w 26"/>
                <a:gd name="T43" fmla="*/ 6 h 25"/>
                <a:gd name="T44" fmla="*/ 21 w 26"/>
                <a:gd name="T45" fmla="*/ 6 h 25"/>
                <a:gd name="T46" fmla="*/ 21 w 26"/>
                <a:gd name="T47" fmla="*/ 7 h 25"/>
                <a:gd name="T48" fmla="*/ 21 w 26"/>
                <a:gd name="T49" fmla="*/ 8 h 25"/>
                <a:gd name="T50" fmla="*/ 21 w 26"/>
                <a:gd name="T51" fmla="*/ 9 h 25"/>
                <a:gd name="T52" fmla="*/ 20 w 26"/>
                <a:gd name="T53" fmla="*/ 9 h 25"/>
                <a:gd name="T54" fmla="*/ 20 w 26"/>
                <a:gd name="T55" fmla="*/ 10 h 25"/>
                <a:gd name="T56" fmla="*/ 19 w 26"/>
                <a:gd name="T57" fmla="*/ 10 h 25"/>
                <a:gd name="T58" fmla="*/ 13 w 26"/>
                <a:gd name="T59" fmla="*/ 19 h 25"/>
                <a:gd name="T60" fmla="*/ 13 w 26"/>
                <a:gd name="T61" fmla="*/ 0 h 25"/>
                <a:gd name="T62" fmla="*/ 12 w 26"/>
                <a:gd name="T63" fmla="*/ 0 h 25"/>
                <a:gd name="T64" fmla="*/ 4 w 26"/>
                <a:gd name="T65" fmla="*/ 12 h 25"/>
                <a:gd name="T66" fmla="*/ 4 w 26"/>
                <a:gd name="T67" fmla="*/ 13 h 25"/>
                <a:gd name="T68" fmla="*/ 3 w 26"/>
                <a:gd name="T69" fmla="*/ 13 h 25"/>
                <a:gd name="T70" fmla="*/ 3 w 26"/>
                <a:gd name="T71" fmla="*/ 14 h 25"/>
                <a:gd name="T72" fmla="*/ 2 w 26"/>
                <a:gd name="T73" fmla="*/ 14 h 25"/>
                <a:gd name="T74" fmla="*/ 2 w 26"/>
                <a:gd name="T75" fmla="*/ 14 h 25"/>
                <a:gd name="T76" fmla="*/ 1 w 26"/>
                <a:gd name="T77" fmla="*/ 14 h 25"/>
                <a:gd name="T78" fmla="*/ 0 w 26"/>
                <a:gd name="T79" fmla="*/ 14 h 25"/>
                <a:gd name="T80" fmla="*/ 0 w 26"/>
                <a:gd name="T81" fmla="*/ 13 h 25"/>
                <a:gd name="T82" fmla="*/ 0 w 26"/>
                <a:gd name="T83" fmla="*/ 14 h 25"/>
                <a:gd name="T84" fmla="*/ 5 w 26"/>
                <a:gd name="T85" fmla="*/ 18 h 25"/>
                <a:gd name="T86" fmla="*/ 5 w 26"/>
                <a:gd name="T87" fmla="*/ 17 h 25"/>
                <a:gd name="T88" fmla="*/ 5 w 26"/>
                <a:gd name="T89" fmla="*/ 16 h 25"/>
                <a:gd name="T90" fmla="*/ 4 w 26"/>
                <a:gd name="T91" fmla="*/ 16 h 25"/>
                <a:gd name="T92" fmla="*/ 4 w 26"/>
                <a:gd name="T93" fmla="*/ 15 h 25"/>
                <a:gd name="T94" fmla="*/ 4 w 26"/>
                <a:gd name="T95" fmla="*/ 14 h 25"/>
                <a:gd name="T96" fmla="*/ 4 w 26"/>
                <a:gd name="T97" fmla="*/ 14 h 25"/>
                <a:gd name="T98" fmla="*/ 5 w 26"/>
                <a:gd name="T99" fmla="*/ 14 h 25"/>
                <a:gd name="T100" fmla="*/ 5 w 26"/>
                <a:gd name="T101" fmla="*/ 13 h 25"/>
                <a:gd name="T102" fmla="*/ 10 w 26"/>
                <a:gd name="T103" fmla="*/ 5 h 25"/>
                <a:gd name="T104" fmla="*/ 11 w 26"/>
                <a:gd name="T105"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11" y="22"/>
                  </a:moveTo>
                  <a:lnTo>
                    <a:pt x="15" y="24"/>
                  </a:lnTo>
                  <a:lnTo>
                    <a:pt x="15" y="24"/>
                  </a:lnTo>
                  <a:lnTo>
                    <a:pt x="15" y="23"/>
                  </a:lnTo>
                  <a:lnTo>
                    <a:pt x="14" y="22"/>
                  </a:lnTo>
                  <a:lnTo>
                    <a:pt x="14" y="22"/>
                  </a:lnTo>
                  <a:lnTo>
                    <a:pt x="14" y="21"/>
                  </a:lnTo>
                  <a:lnTo>
                    <a:pt x="15" y="20"/>
                  </a:lnTo>
                  <a:lnTo>
                    <a:pt x="15" y="19"/>
                  </a:lnTo>
                  <a:lnTo>
                    <a:pt x="15" y="19"/>
                  </a:lnTo>
                  <a:lnTo>
                    <a:pt x="21" y="11"/>
                  </a:lnTo>
                  <a:lnTo>
                    <a:pt x="21" y="10"/>
                  </a:lnTo>
                  <a:lnTo>
                    <a:pt x="22" y="10"/>
                  </a:lnTo>
                  <a:lnTo>
                    <a:pt x="22" y="10"/>
                  </a:lnTo>
                  <a:lnTo>
                    <a:pt x="23" y="9"/>
                  </a:lnTo>
                  <a:lnTo>
                    <a:pt x="23" y="9"/>
                  </a:lnTo>
                  <a:lnTo>
                    <a:pt x="24" y="9"/>
                  </a:lnTo>
                  <a:lnTo>
                    <a:pt x="25" y="9"/>
                  </a:lnTo>
                  <a:lnTo>
                    <a:pt x="20" y="5"/>
                  </a:lnTo>
                  <a:lnTo>
                    <a:pt x="19" y="6"/>
                  </a:lnTo>
                  <a:lnTo>
                    <a:pt x="20" y="6"/>
                  </a:lnTo>
                  <a:lnTo>
                    <a:pt x="20" y="6"/>
                  </a:lnTo>
                  <a:lnTo>
                    <a:pt x="21" y="6"/>
                  </a:lnTo>
                  <a:lnTo>
                    <a:pt x="21" y="7"/>
                  </a:lnTo>
                  <a:lnTo>
                    <a:pt x="21" y="8"/>
                  </a:lnTo>
                  <a:lnTo>
                    <a:pt x="21" y="9"/>
                  </a:lnTo>
                  <a:lnTo>
                    <a:pt x="20" y="9"/>
                  </a:lnTo>
                  <a:lnTo>
                    <a:pt x="20" y="10"/>
                  </a:lnTo>
                  <a:lnTo>
                    <a:pt x="19" y="10"/>
                  </a:lnTo>
                  <a:lnTo>
                    <a:pt x="13" y="19"/>
                  </a:lnTo>
                  <a:lnTo>
                    <a:pt x="13" y="0"/>
                  </a:lnTo>
                  <a:lnTo>
                    <a:pt x="12" y="0"/>
                  </a:lnTo>
                  <a:lnTo>
                    <a:pt x="4" y="12"/>
                  </a:lnTo>
                  <a:lnTo>
                    <a:pt x="4" y="13"/>
                  </a:lnTo>
                  <a:lnTo>
                    <a:pt x="3" y="13"/>
                  </a:lnTo>
                  <a:lnTo>
                    <a:pt x="3" y="14"/>
                  </a:lnTo>
                  <a:lnTo>
                    <a:pt x="2" y="14"/>
                  </a:lnTo>
                  <a:lnTo>
                    <a:pt x="2" y="14"/>
                  </a:lnTo>
                  <a:lnTo>
                    <a:pt x="1" y="14"/>
                  </a:lnTo>
                  <a:lnTo>
                    <a:pt x="0" y="14"/>
                  </a:lnTo>
                  <a:lnTo>
                    <a:pt x="0" y="13"/>
                  </a:lnTo>
                  <a:lnTo>
                    <a:pt x="0" y="14"/>
                  </a:lnTo>
                  <a:lnTo>
                    <a:pt x="5" y="18"/>
                  </a:lnTo>
                  <a:lnTo>
                    <a:pt x="5" y="17"/>
                  </a:lnTo>
                  <a:lnTo>
                    <a:pt x="5" y="16"/>
                  </a:lnTo>
                  <a:lnTo>
                    <a:pt x="4" y="16"/>
                  </a:lnTo>
                  <a:lnTo>
                    <a:pt x="4" y="15"/>
                  </a:lnTo>
                  <a:lnTo>
                    <a:pt x="4" y="14"/>
                  </a:lnTo>
                  <a:lnTo>
                    <a:pt x="4" y="14"/>
                  </a:lnTo>
                  <a:lnTo>
                    <a:pt x="5" y="14"/>
                  </a:lnTo>
                  <a:lnTo>
                    <a:pt x="5" y="13"/>
                  </a:lnTo>
                  <a:lnTo>
                    <a:pt x="10" y="5"/>
                  </a:lnTo>
                  <a:lnTo>
                    <a:pt x="11" y="2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7" name="Freeform 231"/>
            <p:cNvSpPr>
              <a:spLocks/>
            </p:cNvSpPr>
            <p:nvPr/>
          </p:nvSpPr>
          <p:spPr bwMode="auto">
            <a:xfrm>
              <a:off x="1318" y="1928"/>
              <a:ext cx="20" cy="20"/>
            </a:xfrm>
            <a:custGeom>
              <a:avLst/>
              <a:gdLst>
                <a:gd name="T0" fmla="*/ 0 w 20"/>
                <a:gd name="T1" fmla="*/ 14 h 20"/>
                <a:gd name="T2" fmla="*/ 2 w 20"/>
                <a:gd name="T3" fmla="*/ 14 h 20"/>
                <a:gd name="T4" fmla="*/ 2 w 20"/>
                <a:gd name="T5" fmla="*/ 15 h 20"/>
                <a:gd name="T6" fmla="*/ 3 w 20"/>
                <a:gd name="T7" fmla="*/ 16 h 20"/>
                <a:gd name="T8" fmla="*/ 4 w 20"/>
                <a:gd name="T9" fmla="*/ 17 h 20"/>
                <a:gd name="T10" fmla="*/ 5 w 20"/>
                <a:gd name="T11" fmla="*/ 18 h 20"/>
                <a:gd name="T12" fmla="*/ 7 w 20"/>
                <a:gd name="T13" fmla="*/ 19 h 20"/>
                <a:gd name="T14" fmla="*/ 8 w 20"/>
                <a:gd name="T15" fmla="*/ 19 h 20"/>
                <a:gd name="T16" fmla="*/ 10 w 20"/>
                <a:gd name="T17" fmla="*/ 19 h 20"/>
                <a:gd name="T18" fmla="*/ 11 w 20"/>
                <a:gd name="T19" fmla="*/ 18 h 20"/>
                <a:gd name="T20" fmla="*/ 14 w 20"/>
                <a:gd name="T21" fmla="*/ 17 h 20"/>
                <a:gd name="T22" fmla="*/ 15 w 20"/>
                <a:gd name="T23" fmla="*/ 17 h 20"/>
                <a:gd name="T24" fmla="*/ 17 w 20"/>
                <a:gd name="T25" fmla="*/ 15 h 20"/>
                <a:gd name="T26" fmla="*/ 17 w 20"/>
                <a:gd name="T27" fmla="*/ 14 h 20"/>
                <a:gd name="T28" fmla="*/ 18 w 20"/>
                <a:gd name="T29" fmla="*/ 12 h 20"/>
                <a:gd name="T30" fmla="*/ 19 w 20"/>
                <a:gd name="T31" fmla="*/ 11 h 20"/>
                <a:gd name="T32" fmla="*/ 19 w 20"/>
                <a:gd name="T33" fmla="*/ 9 h 20"/>
                <a:gd name="T34" fmla="*/ 19 w 20"/>
                <a:gd name="T35" fmla="*/ 8 h 20"/>
                <a:gd name="T36" fmla="*/ 18 w 20"/>
                <a:gd name="T37" fmla="*/ 6 h 20"/>
                <a:gd name="T38" fmla="*/ 17 w 20"/>
                <a:gd name="T39" fmla="*/ 5 h 20"/>
                <a:gd name="T40" fmla="*/ 16 w 20"/>
                <a:gd name="T41" fmla="*/ 4 h 20"/>
                <a:gd name="T42" fmla="*/ 15 w 20"/>
                <a:gd name="T43" fmla="*/ 3 h 20"/>
                <a:gd name="T44" fmla="*/ 14 w 20"/>
                <a:gd name="T45" fmla="*/ 2 h 20"/>
                <a:gd name="T46" fmla="*/ 13 w 20"/>
                <a:gd name="T47" fmla="*/ 2 h 20"/>
                <a:gd name="T48" fmla="*/ 12 w 20"/>
                <a:gd name="T49" fmla="*/ 1 h 20"/>
                <a:gd name="T50" fmla="*/ 9 w 20"/>
                <a:gd name="T51" fmla="*/ 2 h 20"/>
                <a:gd name="T52" fmla="*/ 8 w 20"/>
                <a:gd name="T53" fmla="*/ 4 h 20"/>
                <a:gd name="T54" fmla="*/ 6 w 20"/>
                <a:gd name="T55" fmla="*/ 4 h 20"/>
                <a:gd name="T56" fmla="*/ 5 w 20"/>
                <a:gd name="T57" fmla="*/ 4 h 20"/>
                <a:gd name="T58" fmla="*/ 10 w 20"/>
                <a:gd name="T59" fmla="*/ 8 h 20"/>
                <a:gd name="T60" fmla="*/ 9 w 20"/>
                <a:gd name="T61" fmla="*/ 6 h 20"/>
                <a:gd name="T62" fmla="*/ 10 w 20"/>
                <a:gd name="T63" fmla="*/ 5 h 20"/>
                <a:gd name="T64" fmla="*/ 11 w 20"/>
                <a:gd name="T65" fmla="*/ 5 h 20"/>
                <a:gd name="T66" fmla="*/ 11 w 20"/>
                <a:gd name="T67" fmla="*/ 4 h 20"/>
                <a:gd name="T68" fmla="*/ 13 w 20"/>
                <a:gd name="T69" fmla="*/ 3 h 20"/>
                <a:gd name="T70" fmla="*/ 14 w 20"/>
                <a:gd name="T71" fmla="*/ 3 h 20"/>
                <a:gd name="T72" fmla="*/ 15 w 20"/>
                <a:gd name="T73" fmla="*/ 4 h 20"/>
                <a:gd name="T74" fmla="*/ 16 w 20"/>
                <a:gd name="T75" fmla="*/ 5 h 20"/>
                <a:gd name="T76" fmla="*/ 17 w 20"/>
                <a:gd name="T77" fmla="*/ 6 h 20"/>
                <a:gd name="T78" fmla="*/ 17 w 20"/>
                <a:gd name="T79" fmla="*/ 8 h 20"/>
                <a:gd name="T80" fmla="*/ 17 w 20"/>
                <a:gd name="T81" fmla="*/ 9 h 20"/>
                <a:gd name="T82" fmla="*/ 16 w 20"/>
                <a:gd name="T83" fmla="*/ 11 h 20"/>
                <a:gd name="T84" fmla="*/ 15 w 20"/>
                <a:gd name="T85" fmla="*/ 12 h 20"/>
                <a:gd name="T86" fmla="*/ 14 w 20"/>
                <a:gd name="T87" fmla="*/ 14 h 20"/>
                <a:gd name="T88" fmla="*/ 12 w 20"/>
                <a:gd name="T89" fmla="*/ 15 h 20"/>
                <a:gd name="T90" fmla="*/ 11 w 20"/>
                <a:gd name="T91" fmla="*/ 16 h 20"/>
                <a:gd name="T92" fmla="*/ 9 w 20"/>
                <a:gd name="T93" fmla="*/ 17 h 20"/>
                <a:gd name="T94" fmla="*/ 8 w 20"/>
                <a:gd name="T95" fmla="*/ 17 h 20"/>
                <a:gd name="T96" fmla="*/ 6 w 20"/>
                <a:gd name="T97" fmla="*/ 17 h 20"/>
                <a:gd name="T98" fmla="*/ 5 w 20"/>
                <a:gd name="T99" fmla="*/ 17 h 20"/>
                <a:gd name="T100" fmla="*/ 3 w 20"/>
                <a:gd name="T101" fmla="*/ 15 h 20"/>
                <a:gd name="T102" fmla="*/ 3 w 20"/>
                <a:gd name="T103" fmla="*/ 14 h 20"/>
                <a:gd name="T104" fmla="*/ 2 w 20"/>
                <a:gd name="T105" fmla="*/ 13 h 20"/>
                <a:gd name="T106" fmla="*/ 2 w 20"/>
                <a:gd name="T107" fmla="*/ 11 h 20"/>
                <a:gd name="T108" fmla="*/ 3 w 20"/>
                <a:gd name="T109" fmla="*/ 11 h 20"/>
                <a:gd name="T110" fmla="*/ 3 w 20"/>
                <a:gd name="T111" fmla="*/ 9 h 20"/>
                <a:gd name="T112" fmla="*/ 0 w 20"/>
                <a:gd name="T11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 h="20">
                  <a:moveTo>
                    <a:pt x="0" y="14"/>
                  </a:moveTo>
                  <a:lnTo>
                    <a:pt x="0" y="14"/>
                  </a:lnTo>
                  <a:lnTo>
                    <a:pt x="1" y="14"/>
                  </a:lnTo>
                  <a:lnTo>
                    <a:pt x="2" y="14"/>
                  </a:lnTo>
                  <a:lnTo>
                    <a:pt x="2" y="14"/>
                  </a:lnTo>
                  <a:lnTo>
                    <a:pt x="2" y="15"/>
                  </a:lnTo>
                  <a:lnTo>
                    <a:pt x="2" y="16"/>
                  </a:lnTo>
                  <a:lnTo>
                    <a:pt x="3" y="16"/>
                  </a:lnTo>
                  <a:lnTo>
                    <a:pt x="3" y="17"/>
                  </a:lnTo>
                  <a:lnTo>
                    <a:pt x="4" y="17"/>
                  </a:lnTo>
                  <a:lnTo>
                    <a:pt x="5" y="17"/>
                  </a:lnTo>
                  <a:lnTo>
                    <a:pt x="5" y="18"/>
                  </a:lnTo>
                  <a:lnTo>
                    <a:pt x="6" y="18"/>
                  </a:lnTo>
                  <a:lnTo>
                    <a:pt x="7" y="19"/>
                  </a:lnTo>
                  <a:lnTo>
                    <a:pt x="8" y="19"/>
                  </a:lnTo>
                  <a:lnTo>
                    <a:pt x="8" y="19"/>
                  </a:lnTo>
                  <a:lnTo>
                    <a:pt x="9" y="19"/>
                  </a:lnTo>
                  <a:lnTo>
                    <a:pt x="10" y="19"/>
                  </a:lnTo>
                  <a:lnTo>
                    <a:pt x="11" y="19"/>
                  </a:lnTo>
                  <a:lnTo>
                    <a:pt x="11" y="18"/>
                  </a:lnTo>
                  <a:lnTo>
                    <a:pt x="13" y="18"/>
                  </a:lnTo>
                  <a:lnTo>
                    <a:pt x="14" y="17"/>
                  </a:lnTo>
                  <a:lnTo>
                    <a:pt x="14" y="17"/>
                  </a:lnTo>
                  <a:lnTo>
                    <a:pt x="15" y="17"/>
                  </a:lnTo>
                  <a:lnTo>
                    <a:pt x="16" y="16"/>
                  </a:lnTo>
                  <a:lnTo>
                    <a:pt x="17" y="15"/>
                  </a:lnTo>
                  <a:lnTo>
                    <a:pt x="17" y="14"/>
                  </a:lnTo>
                  <a:lnTo>
                    <a:pt x="17" y="14"/>
                  </a:lnTo>
                  <a:lnTo>
                    <a:pt x="18" y="13"/>
                  </a:lnTo>
                  <a:lnTo>
                    <a:pt x="18" y="12"/>
                  </a:lnTo>
                  <a:lnTo>
                    <a:pt x="19" y="11"/>
                  </a:lnTo>
                  <a:lnTo>
                    <a:pt x="19" y="11"/>
                  </a:lnTo>
                  <a:lnTo>
                    <a:pt x="19" y="10"/>
                  </a:lnTo>
                  <a:lnTo>
                    <a:pt x="19" y="9"/>
                  </a:lnTo>
                  <a:lnTo>
                    <a:pt x="19" y="8"/>
                  </a:lnTo>
                  <a:lnTo>
                    <a:pt x="19" y="8"/>
                  </a:lnTo>
                  <a:lnTo>
                    <a:pt x="18" y="7"/>
                  </a:lnTo>
                  <a:lnTo>
                    <a:pt x="18" y="6"/>
                  </a:lnTo>
                  <a:lnTo>
                    <a:pt x="17" y="5"/>
                  </a:lnTo>
                  <a:lnTo>
                    <a:pt x="17" y="5"/>
                  </a:lnTo>
                  <a:lnTo>
                    <a:pt x="17" y="4"/>
                  </a:lnTo>
                  <a:lnTo>
                    <a:pt x="16" y="4"/>
                  </a:lnTo>
                  <a:lnTo>
                    <a:pt x="16" y="3"/>
                  </a:lnTo>
                  <a:lnTo>
                    <a:pt x="15" y="3"/>
                  </a:lnTo>
                  <a:lnTo>
                    <a:pt x="15" y="2"/>
                  </a:lnTo>
                  <a:lnTo>
                    <a:pt x="14" y="2"/>
                  </a:lnTo>
                  <a:lnTo>
                    <a:pt x="14" y="2"/>
                  </a:lnTo>
                  <a:lnTo>
                    <a:pt x="13" y="2"/>
                  </a:lnTo>
                  <a:lnTo>
                    <a:pt x="13" y="1"/>
                  </a:lnTo>
                  <a:lnTo>
                    <a:pt x="12" y="1"/>
                  </a:lnTo>
                  <a:lnTo>
                    <a:pt x="12" y="0"/>
                  </a:lnTo>
                  <a:lnTo>
                    <a:pt x="9" y="2"/>
                  </a:lnTo>
                  <a:lnTo>
                    <a:pt x="8" y="3"/>
                  </a:lnTo>
                  <a:lnTo>
                    <a:pt x="8" y="4"/>
                  </a:lnTo>
                  <a:lnTo>
                    <a:pt x="7" y="4"/>
                  </a:lnTo>
                  <a:lnTo>
                    <a:pt x="6" y="4"/>
                  </a:lnTo>
                  <a:lnTo>
                    <a:pt x="6" y="3"/>
                  </a:lnTo>
                  <a:lnTo>
                    <a:pt x="5" y="4"/>
                  </a:lnTo>
                  <a:lnTo>
                    <a:pt x="10" y="8"/>
                  </a:lnTo>
                  <a:lnTo>
                    <a:pt x="10" y="8"/>
                  </a:lnTo>
                  <a:lnTo>
                    <a:pt x="9" y="7"/>
                  </a:lnTo>
                  <a:lnTo>
                    <a:pt x="9" y="6"/>
                  </a:lnTo>
                  <a:lnTo>
                    <a:pt x="9" y="5"/>
                  </a:lnTo>
                  <a:lnTo>
                    <a:pt x="10" y="5"/>
                  </a:lnTo>
                  <a:lnTo>
                    <a:pt x="10" y="5"/>
                  </a:lnTo>
                  <a:lnTo>
                    <a:pt x="11" y="5"/>
                  </a:lnTo>
                  <a:lnTo>
                    <a:pt x="11" y="4"/>
                  </a:lnTo>
                  <a:lnTo>
                    <a:pt x="11" y="4"/>
                  </a:lnTo>
                  <a:lnTo>
                    <a:pt x="12" y="3"/>
                  </a:lnTo>
                  <a:lnTo>
                    <a:pt x="13" y="3"/>
                  </a:lnTo>
                  <a:lnTo>
                    <a:pt x="14" y="3"/>
                  </a:lnTo>
                  <a:lnTo>
                    <a:pt x="14" y="3"/>
                  </a:lnTo>
                  <a:lnTo>
                    <a:pt x="15" y="3"/>
                  </a:lnTo>
                  <a:lnTo>
                    <a:pt x="15" y="4"/>
                  </a:lnTo>
                  <a:lnTo>
                    <a:pt x="16" y="4"/>
                  </a:lnTo>
                  <a:lnTo>
                    <a:pt x="16" y="5"/>
                  </a:lnTo>
                  <a:lnTo>
                    <a:pt x="17" y="5"/>
                  </a:lnTo>
                  <a:lnTo>
                    <a:pt x="17" y="6"/>
                  </a:lnTo>
                  <a:lnTo>
                    <a:pt x="17" y="7"/>
                  </a:lnTo>
                  <a:lnTo>
                    <a:pt x="17" y="8"/>
                  </a:lnTo>
                  <a:lnTo>
                    <a:pt x="17" y="8"/>
                  </a:lnTo>
                  <a:lnTo>
                    <a:pt x="17" y="9"/>
                  </a:lnTo>
                  <a:lnTo>
                    <a:pt x="17" y="10"/>
                  </a:lnTo>
                  <a:lnTo>
                    <a:pt x="16" y="11"/>
                  </a:lnTo>
                  <a:lnTo>
                    <a:pt x="16" y="11"/>
                  </a:lnTo>
                  <a:lnTo>
                    <a:pt x="15" y="12"/>
                  </a:lnTo>
                  <a:lnTo>
                    <a:pt x="14" y="13"/>
                  </a:lnTo>
                  <a:lnTo>
                    <a:pt x="14" y="14"/>
                  </a:lnTo>
                  <a:lnTo>
                    <a:pt x="13" y="14"/>
                  </a:lnTo>
                  <a:lnTo>
                    <a:pt x="12" y="15"/>
                  </a:lnTo>
                  <a:lnTo>
                    <a:pt x="11" y="16"/>
                  </a:lnTo>
                  <a:lnTo>
                    <a:pt x="11" y="16"/>
                  </a:lnTo>
                  <a:lnTo>
                    <a:pt x="10" y="17"/>
                  </a:lnTo>
                  <a:lnTo>
                    <a:pt x="9" y="17"/>
                  </a:lnTo>
                  <a:lnTo>
                    <a:pt x="8" y="17"/>
                  </a:lnTo>
                  <a:lnTo>
                    <a:pt x="8" y="17"/>
                  </a:lnTo>
                  <a:lnTo>
                    <a:pt x="7" y="17"/>
                  </a:lnTo>
                  <a:lnTo>
                    <a:pt x="6" y="17"/>
                  </a:lnTo>
                  <a:lnTo>
                    <a:pt x="5" y="17"/>
                  </a:lnTo>
                  <a:lnTo>
                    <a:pt x="5" y="17"/>
                  </a:lnTo>
                  <a:lnTo>
                    <a:pt x="4" y="16"/>
                  </a:lnTo>
                  <a:lnTo>
                    <a:pt x="3" y="15"/>
                  </a:lnTo>
                  <a:lnTo>
                    <a:pt x="3" y="14"/>
                  </a:lnTo>
                  <a:lnTo>
                    <a:pt x="3" y="14"/>
                  </a:lnTo>
                  <a:lnTo>
                    <a:pt x="2" y="14"/>
                  </a:lnTo>
                  <a:lnTo>
                    <a:pt x="2" y="13"/>
                  </a:lnTo>
                  <a:lnTo>
                    <a:pt x="2" y="12"/>
                  </a:lnTo>
                  <a:lnTo>
                    <a:pt x="2" y="11"/>
                  </a:lnTo>
                  <a:lnTo>
                    <a:pt x="2" y="11"/>
                  </a:lnTo>
                  <a:lnTo>
                    <a:pt x="3" y="11"/>
                  </a:lnTo>
                  <a:lnTo>
                    <a:pt x="3" y="10"/>
                  </a:lnTo>
                  <a:lnTo>
                    <a:pt x="3" y="9"/>
                  </a:lnTo>
                  <a:lnTo>
                    <a:pt x="2" y="9"/>
                  </a:lnTo>
                  <a:lnTo>
                    <a:pt x="0"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8" name="Freeform 232"/>
            <p:cNvSpPr>
              <a:spLocks/>
            </p:cNvSpPr>
            <p:nvPr/>
          </p:nvSpPr>
          <p:spPr bwMode="auto">
            <a:xfrm>
              <a:off x="1303" y="1911"/>
              <a:ext cx="19" cy="17"/>
            </a:xfrm>
            <a:custGeom>
              <a:avLst/>
              <a:gdLst>
                <a:gd name="T0" fmla="*/ 5 w 19"/>
                <a:gd name="T1" fmla="*/ 2 h 17"/>
                <a:gd name="T2" fmla="*/ 4 w 19"/>
                <a:gd name="T3" fmla="*/ 2 h 17"/>
                <a:gd name="T4" fmla="*/ 3 w 19"/>
                <a:gd name="T5" fmla="*/ 3 h 17"/>
                <a:gd name="T6" fmla="*/ 2 w 19"/>
                <a:gd name="T7" fmla="*/ 4 h 17"/>
                <a:gd name="T8" fmla="*/ 2 w 19"/>
                <a:gd name="T9" fmla="*/ 4 h 17"/>
                <a:gd name="T10" fmla="*/ 2 w 19"/>
                <a:gd name="T11" fmla="*/ 5 h 17"/>
                <a:gd name="T12" fmla="*/ 1 w 19"/>
                <a:gd name="T13" fmla="*/ 6 h 17"/>
                <a:gd name="T14" fmla="*/ 1 w 19"/>
                <a:gd name="T15" fmla="*/ 7 h 17"/>
                <a:gd name="T16" fmla="*/ 0 w 19"/>
                <a:gd name="T17" fmla="*/ 7 h 17"/>
                <a:gd name="T18" fmla="*/ 0 w 19"/>
                <a:gd name="T19" fmla="*/ 8 h 17"/>
                <a:gd name="T20" fmla="*/ 0 w 19"/>
                <a:gd name="T21" fmla="*/ 9 h 17"/>
                <a:gd name="T22" fmla="*/ 0 w 19"/>
                <a:gd name="T23" fmla="*/ 9 h 17"/>
                <a:gd name="T24" fmla="*/ 0 w 19"/>
                <a:gd name="T25" fmla="*/ 10 h 17"/>
                <a:gd name="T26" fmla="*/ 0 w 19"/>
                <a:gd name="T27" fmla="*/ 11 h 17"/>
                <a:gd name="T28" fmla="*/ 1 w 19"/>
                <a:gd name="T29" fmla="*/ 12 h 17"/>
                <a:gd name="T30" fmla="*/ 1 w 19"/>
                <a:gd name="T31" fmla="*/ 12 h 17"/>
                <a:gd name="T32" fmla="*/ 2 w 19"/>
                <a:gd name="T33" fmla="*/ 13 h 17"/>
                <a:gd name="T34" fmla="*/ 2 w 19"/>
                <a:gd name="T35" fmla="*/ 14 h 17"/>
                <a:gd name="T36" fmla="*/ 3 w 19"/>
                <a:gd name="T37" fmla="*/ 15 h 17"/>
                <a:gd name="T38" fmla="*/ 4 w 19"/>
                <a:gd name="T39" fmla="*/ 15 h 17"/>
                <a:gd name="T40" fmla="*/ 5 w 19"/>
                <a:gd name="T41" fmla="*/ 15 h 17"/>
                <a:gd name="T42" fmla="*/ 5 w 19"/>
                <a:gd name="T43" fmla="*/ 16 h 17"/>
                <a:gd name="T44" fmla="*/ 5 w 19"/>
                <a:gd name="T45" fmla="*/ 16 h 17"/>
                <a:gd name="T46" fmla="*/ 7 w 19"/>
                <a:gd name="T47" fmla="*/ 16 h 17"/>
                <a:gd name="T48" fmla="*/ 8 w 19"/>
                <a:gd name="T49" fmla="*/ 16 h 17"/>
                <a:gd name="T50" fmla="*/ 8 w 19"/>
                <a:gd name="T51" fmla="*/ 16 h 17"/>
                <a:gd name="T52" fmla="*/ 9 w 19"/>
                <a:gd name="T53" fmla="*/ 16 h 17"/>
                <a:gd name="T54" fmla="*/ 10 w 19"/>
                <a:gd name="T55" fmla="*/ 16 h 17"/>
                <a:gd name="T56" fmla="*/ 11 w 19"/>
                <a:gd name="T57" fmla="*/ 15 h 17"/>
                <a:gd name="T58" fmla="*/ 11 w 19"/>
                <a:gd name="T59" fmla="*/ 15 h 17"/>
                <a:gd name="T60" fmla="*/ 12 w 19"/>
                <a:gd name="T61" fmla="*/ 15 h 17"/>
                <a:gd name="T62" fmla="*/ 13 w 19"/>
                <a:gd name="T63" fmla="*/ 15 h 17"/>
                <a:gd name="T64" fmla="*/ 14 w 19"/>
                <a:gd name="T65" fmla="*/ 14 h 17"/>
                <a:gd name="T66" fmla="*/ 14 w 19"/>
                <a:gd name="T67" fmla="*/ 14 h 17"/>
                <a:gd name="T68" fmla="*/ 15 w 19"/>
                <a:gd name="T69" fmla="*/ 13 h 17"/>
                <a:gd name="T70" fmla="*/ 16 w 19"/>
                <a:gd name="T71" fmla="*/ 12 h 17"/>
                <a:gd name="T72" fmla="*/ 16 w 19"/>
                <a:gd name="T73" fmla="*/ 12 h 17"/>
                <a:gd name="T74" fmla="*/ 17 w 19"/>
                <a:gd name="T75" fmla="*/ 11 h 17"/>
                <a:gd name="T76" fmla="*/ 17 w 19"/>
                <a:gd name="T77" fmla="*/ 10 h 17"/>
                <a:gd name="T78" fmla="*/ 17 w 19"/>
                <a:gd name="T79" fmla="*/ 9 h 17"/>
                <a:gd name="T80" fmla="*/ 18 w 19"/>
                <a:gd name="T81" fmla="*/ 9 h 17"/>
                <a:gd name="T82" fmla="*/ 18 w 19"/>
                <a:gd name="T83" fmla="*/ 8 h 17"/>
                <a:gd name="T84" fmla="*/ 18 w 19"/>
                <a:gd name="T85" fmla="*/ 7 h 17"/>
                <a:gd name="T86" fmla="*/ 18 w 19"/>
                <a:gd name="T87" fmla="*/ 6 h 17"/>
                <a:gd name="T88" fmla="*/ 17 w 19"/>
                <a:gd name="T89" fmla="*/ 5 h 17"/>
                <a:gd name="T90" fmla="*/ 17 w 19"/>
                <a:gd name="T91" fmla="*/ 4 h 17"/>
                <a:gd name="T92" fmla="*/ 17 w 19"/>
                <a:gd name="T93" fmla="*/ 4 h 17"/>
                <a:gd name="T94" fmla="*/ 17 w 19"/>
                <a:gd name="T95" fmla="*/ 3 h 17"/>
                <a:gd name="T96" fmla="*/ 16 w 19"/>
                <a:gd name="T97" fmla="*/ 2 h 17"/>
                <a:gd name="T98" fmla="*/ 15 w 19"/>
                <a:gd name="T99" fmla="*/ 1 h 17"/>
                <a:gd name="T100" fmla="*/ 14 w 19"/>
                <a:gd name="T101" fmla="*/ 1 h 17"/>
                <a:gd name="T102" fmla="*/ 14 w 19"/>
                <a:gd name="T103" fmla="*/ 1 h 17"/>
                <a:gd name="T104" fmla="*/ 13 w 19"/>
                <a:gd name="T105" fmla="*/ 0 h 17"/>
                <a:gd name="T106" fmla="*/ 11 w 19"/>
                <a:gd name="T107" fmla="*/ 0 h 17"/>
                <a:gd name="T108" fmla="*/ 11 w 19"/>
                <a:gd name="T109" fmla="*/ 0 h 17"/>
                <a:gd name="T110" fmla="*/ 10 w 19"/>
                <a:gd name="T111" fmla="*/ 0 h 17"/>
                <a:gd name="T112" fmla="*/ 9 w 19"/>
                <a:gd name="T113" fmla="*/ 0 h 17"/>
                <a:gd name="T114" fmla="*/ 8 w 19"/>
                <a:gd name="T115" fmla="*/ 0 h 17"/>
                <a:gd name="T116" fmla="*/ 8 w 19"/>
                <a:gd name="T117" fmla="*/ 1 h 17"/>
                <a:gd name="T118" fmla="*/ 7 w 19"/>
                <a:gd name="T119" fmla="*/ 1 h 17"/>
                <a:gd name="T120" fmla="*/ 6 w 19"/>
                <a:gd name="T121" fmla="*/ 1 h 17"/>
                <a:gd name="T122" fmla="*/ 5 w 19"/>
                <a:gd name="T123" fmla="*/ 1 h 17"/>
                <a:gd name="T124" fmla="*/ 5 w 19"/>
                <a:gd name="T1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17">
                  <a:moveTo>
                    <a:pt x="5" y="2"/>
                  </a:moveTo>
                  <a:lnTo>
                    <a:pt x="4" y="2"/>
                  </a:lnTo>
                  <a:lnTo>
                    <a:pt x="3" y="3"/>
                  </a:lnTo>
                  <a:lnTo>
                    <a:pt x="2" y="4"/>
                  </a:lnTo>
                  <a:lnTo>
                    <a:pt x="2" y="4"/>
                  </a:lnTo>
                  <a:lnTo>
                    <a:pt x="2" y="5"/>
                  </a:lnTo>
                  <a:lnTo>
                    <a:pt x="1" y="6"/>
                  </a:lnTo>
                  <a:lnTo>
                    <a:pt x="1" y="7"/>
                  </a:lnTo>
                  <a:lnTo>
                    <a:pt x="0" y="7"/>
                  </a:lnTo>
                  <a:lnTo>
                    <a:pt x="0" y="8"/>
                  </a:lnTo>
                  <a:lnTo>
                    <a:pt x="0" y="9"/>
                  </a:lnTo>
                  <a:lnTo>
                    <a:pt x="0" y="9"/>
                  </a:lnTo>
                  <a:lnTo>
                    <a:pt x="0" y="10"/>
                  </a:lnTo>
                  <a:lnTo>
                    <a:pt x="0" y="11"/>
                  </a:lnTo>
                  <a:lnTo>
                    <a:pt x="1" y="12"/>
                  </a:lnTo>
                  <a:lnTo>
                    <a:pt x="1" y="12"/>
                  </a:lnTo>
                  <a:lnTo>
                    <a:pt x="2" y="13"/>
                  </a:lnTo>
                  <a:lnTo>
                    <a:pt x="2" y="14"/>
                  </a:lnTo>
                  <a:lnTo>
                    <a:pt x="3" y="15"/>
                  </a:lnTo>
                  <a:lnTo>
                    <a:pt x="4" y="15"/>
                  </a:lnTo>
                  <a:lnTo>
                    <a:pt x="5" y="15"/>
                  </a:lnTo>
                  <a:lnTo>
                    <a:pt x="5" y="16"/>
                  </a:lnTo>
                  <a:lnTo>
                    <a:pt x="5" y="16"/>
                  </a:lnTo>
                  <a:lnTo>
                    <a:pt x="7" y="16"/>
                  </a:lnTo>
                  <a:lnTo>
                    <a:pt x="8" y="16"/>
                  </a:lnTo>
                  <a:lnTo>
                    <a:pt x="8" y="16"/>
                  </a:lnTo>
                  <a:lnTo>
                    <a:pt x="9" y="16"/>
                  </a:lnTo>
                  <a:lnTo>
                    <a:pt x="10" y="16"/>
                  </a:lnTo>
                  <a:lnTo>
                    <a:pt x="11" y="15"/>
                  </a:lnTo>
                  <a:lnTo>
                    <a:pt x="11" y="15"/>
                  </a:lnTo>
                  <a:lnTo>
                    <a:pt x="12" y="15"/>
                  </a:lnTo>
                  <a:lnTo>
                    <a:pt x="13" y="15"/>
                  </a:lnTo>
                  <a:lnTo>
                    <a:pt x="14" y="14"/>
                  </a:lnTo>
                  <a:lnTo>
                    <a:pt x="14" y="14"/>
                  </a:lnTo>
                  <a:lnTo>
                    <a:pt x="15" y="13"/>
                  </a:lnTo>
                  <a:lnTo>
                    <a:pt x="16" y="12"/>
                  </a:lnTo>
                  <a:lnTo>
                    <a:pt x="16" y="12"/>
                  </a:lnTo>
                  <a:lnTo>
                    <a:pt x="17" y="11"/>
                  </a:lnTo>
                  <a:lnTo>
                    <a:pt x="17" y="10"/>
                  </a:lnTo>
                  <a:lnTo>
                    <a:pt x="17" y="9"/>
                  </a:lnTo>
                  <a:lnTo>
                    <a:pt x="18" y="9"/>
                  </a:lnTo>
                  <a:lnTo>
                    <a:pt x="18" y="8"/>
                  </a:lnTo>
                  <a:lnTo>
                    <a:pt x="18" y="7"/>
                  </a:lnTo>
                  <a:lnTo>
                    <a:pt x="18" y="6"/>
                  </a:lnTo>
                  <a:lnTo>
                    <a:pt x="17" y="5"/>
                  </a:lnTo>
                  <a:lnTo>
                    <a:pt x="17" y="4"/>
                  </a:lnTo>
                  <a:lnTo>
                    <a:pt x="17" y="4"/>
                  </a:lnTo>
                  <a:lnTo>
                    <a:pt x="17" y="3"/>
                  </a:lnTo>
                  <a:lnTo>
                    <a:pt x="16" y="2"/>
                  </a:lnTo>
                  <a:lnTo>
                    <a:pt x="15" y="1"/>
                  </a:lnTo>
                  <a:lnTo>
                    <a:pt x="14" y="1"/>
                  </a:lnTo>
                  <a:lnTo>
                    <a:pt x="14" y="1"/>
                  </a:lnTo>
                  <a:lnTo>
                    <a:pt x="13" y="0"/>
                  </a:lnTo>
                  <a:lnTo>
                    <a:pt x="11" y="0"/>
                  </a:lnTo>
                  <a:lnTo>
                    <a:pt x="11" y="0"/>
                  </a:lnTo>
                  <a:lnTo>
                    <a:pt x="10" y="0"/>
                  </a:lnTo>
                  <a:lnTo>
                    <a:pt x="9" y="0"/>
                  </a:lnTo>
                  <a:lnTo>
                    <a:pt x="8" y="0"/>
                  </a:lnTo>
                  <a:lnTo>
                    <a:pt x="8" y="1"/>
                  </a:lnTo>
                  <a:lnTo>
                    <a:pt x="7" y="1"/>
                  </a:lnTo>
                  <a:lnTo>
                    <a:pt x="6" y="1"/>
                  </a:lnTo>
                  <a:lnTo>
                    <a:pt x="5" y="1"/>
                  </a:lnTo>
                  <a:lnTo>
                    <a:pt x="5"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89" name="Freeform 233"/>
            <p:cNvSpPr>
              <a:spLocks/>
            </p:cNvSpPr>
            <p:nvPr/>
          </p:nvSpPr>
          <p:spPr bwMode="auto">
            <a:xfrm>
              <a:off x="1305" y="1914"/>
              <a:ext cx="15" cy="12"/>
            </a:xfrm>
            <a:custGeom>
              <a:avLst/>
              <a:gdLst>
                <a:gd name="T0" fmla="*/ 1 w 15"/>
                <a:gd name="T1" fmla="*/ 10 h 12"/>
                <a:gd name="T2" fmla="*/ 0 w 15"/>
                <a:gd name="T3" fmla="*/ 9 h 12"/>
                <a:gd name="T4" fmla="*/ 0 w 15"/>
                <a:gd name="T5" fmla="*/ 8 h 12"/>
                <a:gd name="T6" fmla="*/ 0 w 15"/>
                <a:gd name="T7" fmla="*/ 8 h 12"/>
                <a:gd name="T8" fmla="*/ 0 w 15"/>
                <a:gd name="T9" fmla="*/ 7 h 12"/>
                <a:gd name="T10" fmla="*/ 0 w 15"/>
                <a:gd name="T11" fmla="*/ 6 h 12"/>
                <a:gd name="T12" fmla="*/ 1 w 15"/>
                <a:gd name="T13" fmla="*/ 6 h 12"/>
                <a:gd name="T14" fmla="*/ 1 w 15"/>
                <a:gd name="T15" fmla="*/ 5 h 12"/>
                <a:gd name="T16" fmla="*/ 1 w 15"/>
                <a:gd name="T17" fmla="*/ 5 h 12"/>
                <a:gd name="T18" fmla="*/ 1 w 15"/>
                <a:gd name="T19" fmla="*/ 5 h 12"/>
                <a:gd name="T20" fmla="*/ 2 w 15"/>
                <a:gd name="T21" fmla="*/ 4 h 12"/>
                <a:gd name="T22" fmla="*/ 2 w 15"/>
                <a:gd name="T23" fmla="*/ 3 h 12"/>
                <a:gd name="T24" fmla="*/ 3 w 15"/>
                <a:gd name="T25" fmla="*/ 3 h 12"/>
                <a:gd name="T26" fmla="*/ 4 w 15"/>
                <a:gd name="T27" fmla="*/ 3 h 12"/>
                <a:gd name="T28" fmla="*/ 4 w 15"/>
                <a:gd name="T29" fmla="*/ 2 h 12"/>
                <a:gd name="T30" fmla="*/ 4 w 15"/>
                <a:gd name="T31" fmla="*/ 2 h 12"/>
                <a:gd name="T32" fmla="*/ 5 w 15"/>
                <a:gd name="T33" fmla="*/ 1 h 12"/>
                <a:gd name="T34" fmla="*/ 6 w 15"/>
                <a:gd name="T35" fmla="*/ 1 h 12"/>
                <a:gd name="T36" fmla="*/ 6 w 15"/>
                <a:gd name="T37" fmla="*/ 1 h 12"/>
                <a:gd name="T38" fmla="*/ 7 w 15"/>
                <a:gd name="T39" fmla="*/ 1 h 12"/>
                <a:gd name="T40" fmla="*/ 8 w 15"/>
                <a:gd name="T41" fmla="*/ 0 h 12"/>
                <a:gd name="T42" fmla="*/ 8 w 15"/>
                <a:gd name="T43" fmla="*/ 0 h 12"/>
                <a:gd name="T44" fmla="*/ 9 w 15"/>
                <a:gd name="T45" fmla="*/ 0 h 12"/>
                <a:gd name="T46" fmla="*/ 10 w 15"/>
                <a:gd name="T47" fmla="*/ 0 h 12"/>
                <a:gd name="T48" fmla="*/ 11 w 15"/>
                <a:gd name="T49" fmla="*/ 0 h 12"/>
                <a:gd name="T50" fmla="*/ 11 w 15"/>
                <a:gd name="T51" fmla="*/ 0 h 12"/>
                <a:gd name="T52" fmla="*/ 12 w 15"/>
                <a:gd name="T53" fmla="*/ 0 h 12"/>
                <a:gd name="T54" fmla="*/ 13 w 15"/>
                <a:gd name="T55" fmla="*/ 1 h 12"/>
                <a:gd name="T56" fmla="*/ 13 w 15"/>
                <a:gd name="T57" fmla="*/ 1 h 12"/>
                <a:gd name="T58" fmla="*/ 14 w 15"/>
                <a:gd name="T59" fmla="*/ 2 h 12"/>
                <a:gd name="T60" fmla="*/ 14 w 15"/>
                <a:gd name="T61" fmla="*/ 3 h 12"/>
                <a:gd name="T62" fmla="*/ 14 w 15"/>
                <a:gd name="T63" fmla="*/ 3 h 12"/>
                <a:gd name="T64" fmla="*/ 14 w 15"/>
                <a:gd name="T65" fmla="*/ 4 h 12"/>
                <a:gd name="T66" fmla="*/ 14 w 15"/>
                <a:gd name="T67" fmla="*/ 5 h 12"/>
                <a:gd name="T68" fmla="*/ 13 w 15"/>
                <a:gd name="T69" fmla="*/ 5 h 12"/>
                <a:gd name="T70" fmla="*/ 13 w 15"/>
                <a:gd name="T71" fmla="*/ 6 h 12"/>
                <a:gd name="T72" fmla="*/ 13 w 15"/>
                <a:gd name="T73" fmla="*/ 6 h 12"/>
                <a:gd name="T74" fmla="*/ 12 w 15"/>
                <a:gd name="T75" fmla="*/ 7 h 12"/>
                <a:gd name="T76" fmla="*/ 11 w 15"/>
                <a:gd name="T77" fmla="*/ 7 h 12"/>
                <a:gd name="T78" fmla="*/ 11 w 15"/>
                <a:gd name="T79" fmla="*/ 8 h 12"/>
                <a:gd name="T80" fmla="*/ 11 w 15"/>
                <a:gd name="T81" fmla="*/ 8 h 12"/>
                <a:gd name="T82" fmla="*/ 11 w 15"/>
                <a:gd name="T83" fmla="*/ 8 h 12"/>
                <a:gd name="T84" fmla="*/ 10 w 15"/>
                <a:gd name="T85" fmla="*/ 8 h 12"/>
                <a:gd name="T86" fmla="*/ 9 w 15"/>
                <a:gd name="T87" fmla="*/ 9 h 12"/>
                <a:gd name="T88" fmla="*/ 8 w 15"/>
                <a:gd name="T89" fmla="*/ 10 h 12"/>
                <a:gd name="T90" fmla="*/ 8 w 15"/>
                <a:gd name="T91" fmla="*/ 10 h 12"/>
                <a:gd name="T92" fmla="*/ 7 w 15"/>
                <a:gd name="T93" fmla="*/ 10 h 12"/>
                <a:gd name="T94" fmla="*/ 6 w 15"/>
                <a:gd name="T95" fmla="*/ 10 h 12"/>
                <a:gd name="T96" fmla="*/ 6 w 15"/>
                <a:gd name="T97" fmla="*/ 11 h 12"/>
                <a:gd name="T98" fmla="*/ 5 w 15"/>
                <a:gd name="T99" fmla="*/ 11 h 12"/>
                <a:gd name="T100" fmla="*/ 4 w 15"/>
                <a:gd name="T101" fmla="*/ 11 h 12"/>
                <a:gd name="T102" fmla="*/ 4 w 15"/>
                <a:gd name="T103" fmla="*/ 11 h 12"/>
                <a:gd name="T104" fmla="*/ 3 w 15"/>
                <a:gd name="T105" fmla="*/ 11 h 12"/>
                <a:gd name="T106" fmla="*/ 2 w 15"/>
                <a:gd name="T107" fmla="*/ 11 h 12"/>
                <a:gd name="T108" fmla="*/ 1 w 15"/>
                <a:gd name="T109" fmla="*/ 10 h 12"/>
                <a:gd name="T110" fmla="*/ 1 w 15"/>
                <a:gd name="T111" fmla="*/ 10 h 12"/>
                <a:gd name="T112" fmla="*/ 1 w 15"/>
                <a:gd name="T11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 h="12">
                  <a:moveTo>
                    <a:pt x="1" y="10"/>
                  </a:moveTo>
                  <a:lnTo>
                    <a:pt x="0" y="9"/>
                  </a:lnTo>
                  <a:lnTo>
                    <a:pt x="0" y="8"/>
                  </a:lnTo>
                  <a:lnTo>
                    <a:pt x="0" y="8"/>
                  </a:lnTo>
                  <a:lnTo>
                    <a:pt x="0" y="7"/>
                  </a:lnTo>
                  <a:lnTo>
                    <a:pt x="0" y="6"/>
                  </a:lnTo>
                  <a:lnTo>
                    <a:pt x="1" y="6"/>
                  </a:lnTo>
                  <a:lnTo>
                    <a:pt x="1" y="5"/>
                  </a:lnTo>
                  <a:lnTo>
                    <a:pt x="1" y="5"/>
                  </a:lnTo>
                  <a:lnTo>
                    <a:pt x="1" y="5"/>
                  </a:lnTo>
                  <a:lnTo>
                    <a:pt x="2" y="4"/>
                  </a:lnTo>
                  <a:lnTo>
                    <a:pt x="2" y="3"/>
                  </a:lnTo>
                  <a:lnTo>
                    <a:pt x="3" y="3"/>
                  </a:lnTo>
                  <a:lnTo>
                    <a:pt x="4" y="3"/>
                  </a:lnTo>
                  <a:lnTo>
                    <a:pt x="4" y="2"/>
                  </a:lnTo>
                  <a:lnTo>
                    <a:pt x="4" y="2"/>
                  </a:lnTo>
                  <a:lnTo>
                    <a:pt x="5" y="1"/>
                  </a:lnTo>
                  <a:lnTo>
                    <a:pt x="6" y="1"/>
                  </a:lnTo>
                  <a:lnTo>
                    <a:pt x="6" y="1"/>
                  </a:lnTo>
                  <a:lnTo>
                    <a:pt x="7" y="1"/>
                  </a:lnTo>
                  <a:lnTo>
                    <a:pt x="8" y="0"/>
                  </a:lnTo>
                  <a:lnTo>
                    <a:pt x="8" y="0"/>
                  </a:lnTo>
                  <a:lnTo>
                    <a:pt x="9" y="0"/>
                  </a:lnTo>
                  <a:lnTo>
                    <a:pt x="10" y="0"/>
                  </a:lnTo>
                  <a:lnTo>
                    <a:pt x="11" y="0"/>
                  </a:lnTo>
                  <a:lnTo>
                    <a:pt x="11" y="0"/>
                  </a:lnTo>
                  <a:lnTo>
                    <a:pt x="12" y="0"/>
                  </a:lnTo>
                  <a:lnTo>
                    <a:pt x="13" y="1"/>
                  </a:lnTo>
                  <a:lnTo>
                    <a:pt x="13" y="1"/>
                  </a:lnTo>
                  <a:lnTo>
                    <a:pt x="14" y="2"/>
                  </a:lnTo>
                  <a:lnTo>
                    <a:pt x="14" y="3"/>
                  </a:lnTo>
                  <a:lnTo>
                    <a:pt x="14" y="3"/>
                  </a:lnTo>
                  <a:lnTo>
                    <a:pt x="14" y="4"/>
                  </a:lnTo>
                  <a:lnTo>
                    <a:pt x="14" y="5"/>
                  </a:lnTo>
                  <a:lnTo>
                    <a:pt x="13" y="5"/>
                  </a:lnTo>
                  <a:lnTo>
                    <a:pt x="13" y="6"/>
                  </a:lnTo>
                  <a:lnTo>
                    <a:pt x="13" y="6"/>
                  </a:lnTo>
                  <a:lnTo>
                    <a:pt x="12" y="7"/>
                  </a:lnTo>
                  <a:lnTo>
                    <a:pt x="11" y="7"/>
                  </a:lnTo>
                  <a:lnTo>
                    <a:pt x="11" y="8"/>
                  </a:lnTo>
                  <a:lnTo>
                    <a:pt x="11" y="8"/>
                  </a:lnTo>
                  <a:lnTo>
                    <a:pt x="11" y="8"/>
                  </a:lnTo>
                  <a:lnTo>
                    <a:pt x="10" y="8"/>
                  </a:lnTo>
                  <a:lnTo>
                    <a:pt x="9" y="9"/>
                  </a:lnTo>
                  <a:lnTo>
                    <a:pt x="8" y="10"/>
                  </a:lnTo>
                  <a:lnTo>
                    <a:pt x="8" y="10"/>
                  </a:lnTo>
                  <a:lnTo>
                    <a:pt x="7" y="10"/>
                  </a:lnTo>
                  <a:lnTo>
                    <a:pt x="6" y="10"/>
                  </a:lnTo>
                  <a:lnTo>
                    <a:pt x="6" y="11"/>
                  </a:lnTo>
                  <a:lnTo>
                    <a:pt x="5" y="11"/>
                  </a:lnTo>
                  <a:lnTo>
                    <a:pt x="4" y="11"/>
                  </a:lnTo>
                  <a:lnTo>
                    <a:pt x="4" y="11"/>
                  </a:lnTo>
                  <a:lnTo>
                    <a:pt x="3" y="11"/>
                  </a:lnTo>
                  <a:lnTo>
                    <a:pt x="2" y="11"/>
                  </a:lnTo>
                  <a:lnTo>
                    <a:pt x="1" y="10"/>
                  </a:lnTo>
                  <a:lnTo>
                    <a:pt x="1" y="10"/>
                  </a:lnTo>
                  <a:lnTo>
                    <a:pt x="1" y="1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0" name="Freeform 234"/>
            <p:cNvSpPr>
              <a:spLocks/>
            </p:cNvSpPr>
            <p:nvPr/>
          </p:nvSpPr>
          <p:spPr bwMode="auto">
            <a:xfrm>
              <a:off x="1290" y="1889"/>
              <a:ext cx="22" cy="21"/>
            </a:xfrm>
            <a:custGeom>
              <a:avLst/>
              <a:gdLst>
                <a:gd name="T0" fmla="*/ 17 w 22"/>
                <a:gd name="T1" fmla="*/ 5 h 21"/>
                <a:gd name="T2" fmla="*/ 17 w 22"/>
                <a:gd name="T3" fmla="*/ 5 h 21"/>
                <a:gd name="T4" fmla="*/ 16 w 22"/>
                <a:gd name="T5" fmla="*/ 4 h 21"/>
                <a:gd name="T6" fmla="*/ 16 w 22"/>
                <a:gd name="T7" fmla="*/ 3 h 21"/>
                <a:gd name="T8" fmla="*/ 16 w 22"/>
                <a:gd name="T9" fmla="*/ 2 h 21"/>
                <a:gd name="T10" fmla="*/ 15 w 22"/>
                <a:gd name="T11" fmla="*/ 2 h 21"/>
                <a:gd name="T12" fmla="*/ 14 w 22"/>
                <a:gd name="T13" fmla="*/ 2 h 21"/>
                <a:gd name="T14" fmla="*/ 13 w 22"/>
                <a:gd name="T15" fmla="*/ 1 h 21"/>
                <a:gd name="T16" fmla="*/ 12 w 22"/>
                <a:gd name="T17" fmla="*/ 0 h 21"/>
                <a:gd name="T18" fmla="*/ 12 w 22"/>
                <a:gd name="T19" fmla="*/ 0 h 21"/>
                <a:gd name="T20" fmla="*/ 11 w 22"/>
                <a:gd name="T21" fmla="*/ 0 h 21"/>
                <a:gd name="T22" fmla="*/ 9 w 22"/>
                <a:gd name="T23" fmla="*/ 0 h 21"/>
                <a:gd name="T24" fmla="*/ 9 w 22"/>
                <a:gd name="T25" fmla="*/ 0 h 21"/>
                <a:gd name="T26" fmla="*/ 8 w 22"/>
                <a:gd name="T27" fmla="*/ 0 h 21"/>
                <a:gd name="T28" fmla="*/ 7 w 22"/>
                <a:gd name="T29" fmla="*/ 0 h 21"/>
                <a:gd name="T30" fmla="*/ 6 w 22"/>
                <a:gd name="T31" fmla="*/ 1 h 21"/>
                <a:gd name="T32" fmla="*/ 5 w 22"/>
                <a:gd name="T33" fmla="*/ 1 h 21"/>
                <a:gd name="T34" fmla="*/ 5 w 22"/>
                <a:gd name="T35" fmla="*/ 2 h 21"/>
                <a:gd name="T36" fmla="*/ 4 w 22"/>
                <a:gd name="T37" fmla="*/ 2 h 21"/>
                <a:gd name="T38" fmla="*/ 3 w 22"/>
                <a:gd name="T39" fmla="*/ 2 h 21"/>
                <a:gd name="T40" fmla="*/ 2 w 22"/>
                <a:gd name="T41" fmla="*/ 2 h 21"/>
                <a:gd name="T42" fmla="*/ 2 w 22"/>
                <a:gd name="T43" fmla="*/ 3 h 21"/>
                <a:gd name="T44" fmla="*/ 2 w 22"/>
                <a:gd name="T45" fmla="*/ 4 h 21"/>
                <a:gd name="T46" fmla="*/ 1 w 22"/>
                <a:gd name="T47" fmla="*/ 5 h 21"/>
                <a:gd name="T48" fmla="*/ 1 w 22"/>
                <a:gd name="T49" fmla="*/ 5 h 21"/>
                <a:gd name="T50" fmla="*/ 0 w 22"/>
                <a:gd name="T51" fmla="*/ 5 h 21"/>
                <a:gd name="T52" fmla="*/ 0 w 22"/>
                <a:gd name="T53" fmla="*/ 6 h 21"/>
                <a:gd name="T54" fmla="*/ 0 w 22"/>
                <a:gd name="T55" fmla="*/ 7 h 21"/>
                <a:gd name="T56" fmla="*/ 0 w 22"/>
                <a:gd name="T57" fmla="*/ 8 h 21"/>
                <a:gd name="T58" fmla="*/ 0 w 22"/>
                <a:gd name="T59" fmla="*/ 8 h 21"/>
                <a:gd name="T60" fmla="*/ 0 w 22"/>
                <a:gd name="T61" fmla="*/ 9 h 21"/>
                <a:gd name="T62" fmla="*/ 0 w 22"/>
                <a:gd name="T63" fmla="*/ 10 h 21"/>
                <a:gd name="T64" fmla="*/ 0 w 22"/>
                <a:gd name="T65" fmla="*/ 11 h 21"/>
                <a:gd name="T66" fmla="*/ 0 w 22"/>
                <a:gd name="T67" fmla="*/ 12 h 21"/>
                <a:gd name="T68" fmla="*/ 1 w 22"/>
                <a:gd name="T69" fmla="*/ 12 h 21"/>
                <a:gd name="T70" fmla="*/ 1 w 22"/>
                <a:gd name="T71" fmla="*/ 13 h 21"/>
                <a:gd name="T72" fmla="*/ 2 w 22"/>
                <a:gd name="T73" fmla="*/ 13 h 21"/>
                <a:gd name="T74" fmla="*/ 2 w 22"/>
                <a:gd name="T75" fmla="*/ 14 h 21"/>
                <a:gd name="T76" fmla="*/ 5 w 22"/>
                <a:gd name="T77" fmla="*/ 20 h 21"/>
                <a:gd name="T78" fmla="*/ 5 w 22"/>
                <a:gd name="T79" fmla="*/ 19 h 21"/>
                <a:gd name="T80" fmla="*/ 5 w 22"/>
                <a:gd name="T81" fmla="*/ 18 h 21"/>
                <a:gd name="T82" fmla="*/ 5 w 22"/>
                <a:gd name="T83" fmla="*/ 18 h 21"/>
                <a:gd name="T84" fmla="*/ 5 w 22"/>
                <a:gd name="T85" fmla="*/ 18 h 21"/>
                <a:gd name="T86" fmla="*/ 5 w 22"/>
                <a:gd name="T87" fmla="*/ 17 h 21"/>
                <a:gd name="T88" fmla="*/ 6 w 22"/>
                <a:gd name="T89" fmla="*/ 17 h 21"/>
                <a:gd name="T90" fmla="*/ 7 w 22"/>
                <a:gd name="T91" fmla="*/ 16 h 21"/>
                <a:gd name="T92" fmla="*/ 16 w 22"/>
                <a:gd name="T93" fmla="*/ 12 h 21"/>
                <a:gd name="T94" fmla="*/ 16 w 22"/>
                <a:gd name="T95" fmla="*/ 12 h 21"/>
                <a:gd name="T96" fmla="*/ 16 w 22"/>
                <a:gd name="T97" fmla="*/ 11 h 21"/>
                <a:gd name="T98" fmla="*/ 17 w 22"/>
                <a:gd name="T99" fmla="*/ 11 h 21"/>
                <a:gd name="T100" fmla="*/ 18 w 22"/>
                <a:gd name="T101" fmla="*/ 11 h 21"/>
                <a:gd name="T102" fmla="*/ 19 w 22"/>
                <a:gd name="T103" fmla="*/ 11 h 21"/>
                <a:gd name="T104" fmla="*/ 19 w 22"/>
                <a:gd name="T105" fmla="*/ 11 h 21"/>
                <a:gd name="T106" fmla="*/ 19 w 22"/>
                <a:gd name="T107" fmla="*/ 12 h 21"/>
                <a:gd name="T108" fmla="*/ 20 w 22"/>
                <a:gd name="T109" fmla="*/ 12 h 21"/>
                <a:gd name="T110" fmla="*/ 20 w 22"/>
                <a:gd name="T111" fmla="*/ 12 h 21"/>
                <a:gd name="T112" fmla="*/ 21 w 22"/>
                <a:gd name="T113" fmla="*/ 12 h 21"/>
                <a:gd name="T114" fmla="*/ 17 w 22"/>
                <a:gd name="T11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 h="21">
                  <a:moveTo>
                    <a:pt x="17" y="5"/>
                  </a:moveTo>
                  <a:lnTo>
                    <a:pt x="17" y="5"/>
                  </a:lnTo>
                  <a:lnTo>
                    <a:pt x="16" y="4"/>
                  </a:lnTo>
                  <a:lnTo>
                    <a:pt x="16" y="3"/>
                  </a:lnTo>
                  <a:lnTo>
                    <a:pt x="16" y="2"/>
                  </a:lnTo>
                  <a:lnTo>
                    <a:pt x="15" y="2"/>
                  </a:lnTo>
                  <a:lnTo>
                    <a:pt x="14" y="2"/>
                  </a:lnTo>
                  <a:lnTo>
                    <a:pt x="13" y="1"/>
                  </a:lnTo>
                  <a:lnTo>
                    <a:pt x="12" y="0"/>
                  </a:lnTo>
                  <a:lnTo>
                    <a:pt x="12" y="0"/>
                  </a:lnTo>
                  <a:lnTo>
                    <a:pt x="11" y="0"/>
                  </a:lnTo>
                  <a:lnTo>
                    <a:pt x="9" y="0"/>
                  </a:lnTo>
                  <a:lnTo>
                    <a:pt x="9" y="0"/>
                  </a:lnTo>
                  <a:lnTo>
                    <a:pt x="8" y="0"/>
                  </a:lnTo>
                  <a:lnTo>
                    <a:pt x="7" y="0"/>
                  </a:lnTo>
                  <a:lnTo>
                    <a:pt x="6" y="1"/>
                  </a:lnTo>
                  <a:lnTo>
                    <a:pt x="5" y="1"/>
                  </a:lnTo>
                  <a:lnTo>
                    <a:pt x="5" y="2"/>
                  </a:lnTo>
                  <a:lnTo>
                    <a:pt x="4" y="2"/>
                  </a:lnTo>
                  <a:lnTo>
                    <a:pt x="3" y="2"/>
                  </a:lnTo>
                  <a:lnTo>
                    <a:pt x="2" y="2"/>
                  </a:lnTo>
                  <a:lnTo>
                    <a:pt x="2" y="3"/>
                  </a:lnTo>
                  <a:lnTo>
                    <a:pt x="2" y="4"/>
                  </a:lnTo>
                  <a:lnTo>
                    <a:pt x="1" y="5"/>
                  </a:lnTo>
                  <a:lnTo>
                    <a:pt x="1" y="5"/>
                  </a:lnTo>
                  <a:lnTo>
                    <a:pt x="0" y="5"/>
                  </a:lnTo>
                  <a:lnTo>
                    <a:pt x="0" y="6"/>
                  </a:lnTo>
                  <a:lnTo>
                    <a:pt x="0" y="7"/>
                  </a:lnTo>
                  <a:lnTo>
                    <a:pt x="0" y="8"/>
                  </a:lnTo>
                  <a:lnTo>
                    <a:pt x="0" y="8"/>
                  </a:lnTo>
                  <a:lnTo>
                    <a:pt x="0" y="9"/>
                  </a:lnTo>
                  <a:lnTo>
                    <a:pt x="0" y="10"/>
                  </a:lnTo>
                  <a:lnTo>
                    <a:pt x="0" y="11"/>
                  </a:lnTo>
                  <a:lnTo>
                    <a:pt x="0" y="12"/>
                  </a:lnTo>
                  <a:lnTo>
                    <a:pt x="1" y="12"/>
                  </a:lnTo>
                  <a:lnTo>
                    <a:pt x="1" y="13"/>
                  </a:lnTo>
                  <a:lnTo>
                    <a:pt x="2" y="13"/>
                  </a:lnTo>
                  <a:lnTo>
                    <a:pt x="2" y="14"/>
                  </a:lnTo>
                  <a:lnTo>
                    <a:pt x="5" y="20"/>
                  </a:lnTo>
                  <a:lnTo>
                    <a:pt x="5" y="19"/>
                  </a:lnTo>
                  <a:lnTo>
                    <a:pt x="5" y="18"/>
                  </a:lnTo>
                  <a:lnTo>
                    <a:pt x="5" y="18"/>
                  </a:lnTo>
                  <a:lnTo>
                    <a:pt x="5" y="18"/>
                  </a:lnTo>
                  <a:lnTo>
                    <a:pt x="5" y="17"/>
                  </a:lnTo>
                  <a:lnTo>
                    <a:pt x="6" y="17"/>
                  </a:lnTo>
                  <a:lnTo>
                    <a:pt x="7" y="16"/>
                  </a:lnTo>
                  <a:lnTo>
                    <a:pt x="16" y="12"/>
                  </a:lnTo>
                  <a:lnTo>
                    <a:pt x="16" y="12"/>
                  </a:lnTo>
                  <a:lnTo>
                    <a:pt x="16" y="11"/>
                  </a:lnTo>
                  <a:lnTo>
                    <a:pt x="17" y="11"/>
                  </a:lnTo>
                  <a:lnTo>
                    <a:pt x="18" y="11"/>
                  </a:lnTo>
                  <a:lnTo>
                    <a:pt x="19" y="11"/>
                  </a:lnTo>
                  <a:lnTo>
                    <a:pt x="19" y="11"/>
                  </a:lnTo>
                  <a:lnTo>
                    <a:pt x="19" y="12"/>
                  </a:lnTo>
                  <a:lnTo>
                    <a:pt x="20" y="12"/>
                  </a:lnTo>
                  <a:lnTo>
                    <a:pt x="20" y="12"/>
                  </a:lnTo>
                  <a:lnTo>
                    <a:pt x="21" y="12"/>
                  </a:lnTo>
                  <a:lnTo>
                    <a:pt x="17"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1" name="Freeform 235"/>
            <p:cNvSpPr>
              <a:spLocks/>
            </p:cNvSpPr>
            <p:nvPr/>
          </p:nvSpPr>
          <p:spPr bwMode="auto">
            <a:xfrm>
              <a:off x="1291" y="1892"/>
              <a:ext cx="16" cy="11"/>
            </a:xfrm>
            <a:custGeom>
              <a:avLst/>
              <a:gdLst>
                <a:gd name="T0" fmla="*/ 4 w 16"/>
                <a:gd name="T1" fmla="*/ 9 h 11"/>
                <a:gd name="T2" fmla="*/ 4 w 16"/>
                <a:gd name="T3" fmla="*/ 9 h 11"/>
                <a:gd name="T4" fmla="*/ 4 w 16"/>
                <a:gd name="T5" fmla="*/ 10 h 11"/>
                <a:gd name="T6" fmla="*/ 3 w 16"/>
                <a:gd name="T7" fmla="*/ 10 h 11"/>
                <a:gd name="T8" fmla="*/ 2 w 16"/>
                <a:gd name="T9" fmla="*/ 10 h 11"/>
                <a:gd name="T10" fmla="*/ 1 w 16"/>
                <a:gd name="T11" fmla="*/ 10 h 11"/>
                <a:gd name="T12" fmla="*/ 1 w 16"/>
                <a:gd name="T13" fmla="*/ 9 h 11"/>
                <a:gd name="T14" fmla="*/ 1 w 16"/>
                <a:gd name="T15" fmla="*/ 9 h 11"/>
                <a:gd name="T16" fmla="*/ 1 w 16"/>
                <a:gd name="T17" fmla="*/ 8 h 11"/>
                <a:gd name="T18" fmla="*/ 1 w 16"/>
                <a:gd name="T19" fmla="*/ 8 h 11"/>
                <a:gd name="T20" fmla="*/ 0 w 16"/>
                <a:gd name="T21" fmla="*/ 7 h 11"/>
                <a:gd name="T22" fmla="*/ 0 w 16"/>
                <a:gd name="T23" fmla="*/ 6 h 11"/>
                <a:gd name="T24" fmla="*/ 0 w 16"/>
                <a:gd name="T25" fmla="*/ 6 h 11"/>
                <a:gd name="T26" fmla="*/ 0 w 16"/>
                <a:gd name="T27" fmla="*/ 5 h 11"/>
                <a:gd name="T28" fmla="*/ 1 w 16"/>
                <a:gd name="T29" fmla="*/ 4 h 11"/>
                <a:gd name="T30" fmla="*/ 1 w 16"/>
                <a:gd name="T31" fmla="*/ 4 h 11"/>
                <a:gd name="T32" fmla="*/ 1 w 16"/>
                <a:gd name="T33" fmla="*/ 4 h 11"/>
                <a:gd name="T34" fmla="*/ 1 w 16"/>
                <a:gd name="T35" fmla="*/ 3 h 11"/>
                <a:gd name="T36" fmla="*/ 2 w 16"/>
                <a:gd name="T37" fmla="*/ 3 h 11"/>
                <a:gd name="T38" fmla="*/ 3 w 16"/>
                <a:gd name="T39" fmla="*/ 2 h 11"/>
                <a:gd name="T40" fmla="*/ 4 w 16"/>
                <a:gd name="T41" fmla="*/ 1 h 11"/>
                <a:gd name="T42" fmla="*/ 4 w 16"/>
                <a:gd name="T43" fmla="*/ 1 h 11"/>
                <a:gd name="T44" fmla="*/ 5 w 16"/>
                <a:gd name="T45" fmla="*/ 1 h 11"/>
                <a:gd name="T46" fmla="*/ 6 w 16"/>
                <a:gd name="T47" fmla="*/ 1 h 11"/>
                <a:gd name="T48" fmla="*/ 6 w 16"/>
                <a:gd name="T49" fmla="*/ 1 h 11"/>
                <a:gd name="T50" fmla="*/ 7 w 16"/>
                <a:gd name="T51" fmla="*/ 0 h 11"/>
                <a:gd name="T52" fmla="*/ 8 w 16"/>
                <a:gd name="T53" fmla="*/ 0 h 11"/>
                <a:gd name="T54" fmla="*/ 9 w 16"/>
                <a:gd name="T55" fmla="*/ 0 h 11"/>
                <a:gd name="T56" fmla="*/ 9 w 16"/>
                <a:gd name="T57" fmla="*/ 0 h 11"/>
                <a:gd name="T58" fmla="*/ 10 w 16"/>
                <a:gd name="T59" fmla="*/ 0 h 11"/>
                <a:gd name="T60" fmla="*/ 11 w 16"/>
                <a:gd name="T61" fmla="*/ 0 h 11"/>
                <a:gd name="T62" fmla="*/ 11 w 16"/>
                <a:gd name="T63" fmla="*/ 0 h 11"/>
                <a:gd name="T64" fmla="*/ 12 w 16"/>
                <a:gd name="T65" fmla="*/ 0 h 11"/>
                <a:gd name="T66" fmla="*/ 13 w 16"/>
                <a:gd name="T67" fmla="*/ 1 h 11"/>
                <a:gd name="T68" fmla="*/ 14 w 16"/>
                <a:gd name="T69" fmla="*/ 1 h 11"/>
                <a:gd name="T70" fmla="*/ 14 w 16"/>
                <a:gd name="T71" fmla="*/ 2 h 11"/>
                <a:gd name="T72" fmla="*/ 15 w 16"/>
                <a:gd name="T73" fmla="*/ 3 h 11"/>
                <a:gd name="T74" fmla="*/ 15 w 16"/>
                <a:gd name="T75" fmla="*/ 3 h 11"/>
                <a:gd name="T76" fmla="*/ 15 w 16"/>
                <a:gd name="T77" fmla="*/ 4 h 11"/>
                <a:gd name="T78" fmla="*/ 15 w 16"/>
                <a:gd name="T79" fmla="*/ 4 h 11"/>
                <a:gd name="T80" fmla="*/ 15 w 16"/>
                <a:gd name="T81" fmla="*/ 5 h 11"/>
                <a:gd name="T82" fmla="*/ 14 w 16"/>
                <a:gd name="T83" fmla="*/ 5 h 11"/>
                <a:gd name="T84" fmla="*/ 14 w 16"/>
                <a:gd name="T85" fmla="*/ 6 h 11"/>
                <a:gd name="T86" fmla="*/ 13 w 16"/>
                <a:gd name="T87" fmla="*/ 6 h 11"/>
                <a:gd name="T88" fmla="*/ 4 w 16"/>
                <a:gd name="T8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1">
                  <a:moveTo>
                    <a:pt x="4" y="9"/>
                  </a:moveTo>
                  <a:lnTo>
                    <a:pt x="4" y="9"/>
                  </a:lnTo>
                  <a:lnTo>
                    <a:pt x="4" y="10"/>
                  </a:lnTo>
                  <a:lnTo>
                    <a:pt x="3" y="10"/>
                  </a:lnTo>
                  <a:lnTo>
                    <a:pt x="2" y="10"/>
                  </a:lnTo>
                  <a:lnTo>
                    <a:pt x="1" y="10"/>
                  </a:lnTo>
                  <a:lnTo>
                    <a:pt x="1" y="9"/>
                  </a:lnTo>
                  <a:lnTo>
                    <a:pt x="1" y="9"/>
                  </a:lnTo>
                  <a:lnTo>
                    <a:pt x="1" y="8"/>
                  </a:lnTo>
                  <a:lnTo>
                    <a:pt x="1" y="8"/>
                  </a:lnTo>
                  <a:lnTo>
                    <a:pt x="0" y="7"/>
                  </a:lnTo>
                  <a:lnTo>
                    <a:pt x="0" y="6"/>
                  </a:lnTo>
                  <a:lnTo>
                    <a:pt x="0" y="6"/>
                  </a:lnTo>
                  <a:lnTo>
                    <a:pt x="0" y="5"/>
                  </a:lnTo>
                  <a:lnTo>
                    <a:pt x="1" y="4"/>
                  </a:lnTo>
                  <a:lnTo>
                    <a:pt x="1" y="4"/>
                  </a:lnTo>
                  <a:lnTo>
                    <a:pt x="1" y="4"/>
                  </a:lnTo>
                  <a:lnTo>
                    <a:pt x="1" y="3"/>
                  </a:lnTo>
                  <a:lnTo>
                    <a:pt x="2" y="3"/>
                  </a:lnTo>
                  <a:lnTo>
                    <a:pt x="3" y="2"/>
                  </a:lnTo>
                  <a:lnTo>
                    <a:pt x="4" y="1"/>
                  </a:lnTo>
                  <a:lnTo>
                    <a:pt x="4" y="1"/>
                  </a:lnTo>
                  <a:lnTo>
                    <a:pt x="5" y="1"/>
                  </a:lnTo>
                  <a:lnTo>
                    <a:pt x="6" y="1"/>
                  </a:lnTo>
                  <a:lnTo>
                    <a:pt x="6" y="1"/>
                  </a:lnTo>
                  <a:lnTo>
                    <a:pt x="7" y="0"/>
                  </a:lnTo>
                  <a:lnTo>
                    <a:pt x="8" y="0"/>
                  </a:lnTo>
                  <a:lnTo>
                    <a:pt x="9" y="0"/>
                  </a:lnTo>
                  <a:lnTo>
                    <a:pt x="9" y="0"/>
                  </a:lnTo>
                  <a:lnTo>
                    <a:pt x="10" y="0"/>
                  </a:lnTo>
                  <a:lnTo>
                    <a:pt x="11" y="0"/>
                  </a:lnTo>
                  <a:lnTo>
                    <a:pt x="11" y="0"/>
                  </a:lnTo>
                  <a:lnTo>
                    <a:pt x="12" y="0"/>
                  </a:lnTo>
                  <a:lnTo>
                    <a:pt x="13" y="1"/>
                  </a:lnTo>
                  <a:lnTo>
                    <a:pt x="14" y="1"/>
                  </a:lnTo>
                  <a:lnTo>
                    <a:pt x="14" y="2"/>
                  </a:lnTo>
                  <a:lnTo>
                    <a:pt x="15" y="3"/>
                  </a:lnTo>
                  <a:lnTo>
                    <a:pt x="15" y="3"/>
                  </a:lnTo>
                  <a:lnTo>
                    <a:pt x="15" y="4"/>
                  </a:lnTo>
                  <a:lnTo>
                    <a:pt x="15" y="4"/>
                  </a:lnTo>
                  <a:lnTo>
                    <a:pt x="15" y="5"/>
                  </a:lnTo>
                  <a:lnTo>
                    <a:pt x="14" y="5"/>
                  </a:lnTo>
                  <a:lnTo>
                    <a:pt x="14" y="6"/>
                  </a:lnTo>
                  <a:lnTo>
                    <a:pt x="13" y="6"/>
                  </a:lnTo>
                  <a:lnTo>
                    <a:pt x="4" y="9"/>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2" name="Freeform 236"/>
            <p:cNvSpPr>
              <a:spLocks/>
            </p:cNvSpPr>
            <p:nvPr/>
          </p:nvSpPr>
          <p:spPr bwMode="auto">
            <a:xfrm>
              <a:off x="1273" y="1853"/>
              <a:ext cx="24" cy="26"/>
            </a:xfrm>
            <a:custGeom>
              <a:avLst/>
              <a:gdLst>
                <a:gd name="T0" fmla="*/ 8 w 24"/>
                <a:gd name="T1" fmla="*/ 11 h 26"/>
                <a:gd name="T2" fmla="*/ 21 w 24"/>
                <a:gd name="T3" fmla="*/ 4 h 26"/>
                <a:gd name="T4" fmla="*/ 21 w 24"/>
                <a:gd name="T5" fmla="*/ 3 h 26"/>
                <a:gd name="T6" fmla="*/ 6 w 24"/>
                <a:gd name="T7" fmla="*/ 2 h 26"/>
                <a:gd name="T8" fmla="*/ 5 w 24"/>
                <a:gd name="T9" fmla="*/ 2 h 26"/>
                <a:gd name="T10" fmla="*/ 4 w 24"/>
                <a:gd name="T11" fmla="*/ 2 h 26"/>
                <a:gd name="T12" fmla="*/ 3 w 24"/>
                <a:gd name="T13" fmla="*/ 2 h 26"/>
                <a:gd name="T14" fmla="*/ 2 w 24"/>
                <a:gd name="T15" fmla="*/ 2 h 26"/>
                <a:gd name="T16" fmla="*/ 2 w 24"/>
                <a:gd name="T17" fmla="*/ 2 h 26"/>
                <a:gd name="T18" fmla="*/ 2 w 24"/>
                <a:gd name="T19" fmla="*/ 2 h 26"/>
                <a:gd name="T20" fmla="*/ 2 w 24"/>
                <a:gd name="T21" fmla="*/ 1 h 26"/>
                <a:gd name="T22" fmla="*/ 1 w 24"/>
                <a:gd name="T23" fmla="*/ 1 h 26"/>
                <a:gd name="T24" fmla="*/ 1 w 24"/>
                <a:gd name="T25" fmla="*/ 0 h 26"/>
                <a:gd name="T26" fmla="*/ 0 w 24"/>
                <a:gd name="T27" fmla="*/ 0 h 26"/>
                <a:gd name="T28" fmla="*/ 2 w 24"/>
                <a:gd name="T29" fmla="*/ 6 h 26"/>
                <a:gd name="T30" fmla="*/ 2 w 24"/>
                <a:gd name="T31" fmla="*/ 6 h 26"/>
                <a:gd name="T32" fmla="*/ 2 w 24"/>
                <a:gd name="T33" fmla="*/ 6 h 26"/>
                <a:gd name="T34" fmla="*/ 2 w 24"/>
                <a:gd name="T35" fmla="*/ 5 h 26"/>
                <a:gd name="T36" fmla="*/ 2 w 24"/>
                <a:gd name="T37" fmla="*/ 4 h 26"/>
                <a:gd name="T38" fmla="*/ 3 w 24"/>
                <a:gd name="T39" fmla="*/ 4 h 26"/>
                <a:gd name="T40" fmla="*/ 6 w 24"/>
                <a:gd name="T41" fmla="*/ 4 h 26"/>
                <a:gd name="T42" fmla="*/ 16 w 24"/>
                <a:gd name="T43" fmla="*/ 4 h 26"/>
                <a:gd name="T44" fmla="*/ 6 w 24"/>
                <a:gd name="T45" fmla="*/ 10 h 26"/>
                <a:gd name="T46" fmla="*/ 5 w 24"/>
                <a:gd name="T47" fmla="*/ 10 h 26"/>
                <a:gd name="T48" fmla="*/ 4 w 24"/>
                <a:gd name="T49" fmla="*/ 10 h 26"/>
                <a:gd name="T50" fmla="*/ 4 w 24"/>
                <a:gd name="T51" fmla="*/ 10 h 26"/>
                <a:gd name="T52" fmla="*/ 3 w 24"/>
                <a:gd name="T53" fmla="*/ 10 h 26"/>
                <a:gd name="T54" fmla="*/ 3 w 24"/>
                <a:gd name="T55" fmla="*/ 9 h 26"/>
                <a:gd name="T56" fmla="*/ 3 w 24"/>
                <a:gd name="T57" fmla="*/ 8 h 26"/>
                <a:gd name="T58" fmla="*/ 2 w 24"/>
                <a:gd name="T59" fmla="*/ 8 h 26"/>
                <a:gd name="T60" fmla="*/ 4 w 24"/>
                <a:gd name="T61" fmla="*/ 16 h 26"/>
                <a:gd name="T62" fmla="*/ 5 w 24"/>
                <a:gd name="T63" fmla="*/ 15 h 26"/>
                <a:gd name="T64" fmla="*/ 5 w 24"/>
                <a:gd name="T65" fmla="*/ 15 h 26"/>
                <a:gd name="T66" fmla="*/ 5 w 24"/>
                <a:gd name="T67" fmla="*/ 14 h 26"/>
                <a:gd name="T68" fmla="*/ 6 w 24"/>
                <a:gd name="T69" fmla="*/ 14 h 26"/>
                <a:gd name="T70" fmla="*/ 6 w 24"/>
                <a:gd name="T71" fmla="*/ 13 h 26"/>
                <a:gd name="T72" fmla="*/ 6 w 24"/>
                <a:gd name="T73" fmla="*/ 13 h 26"/>
                <a:gd name="T74" fmla="*/ 18 w 24"/>
                <a:gd name="T75" fmla="*/ 13 h 26"/>
                <a:gd name="T76" fmla="*/ 8 w 24"/>
                <a:gd name="T77" fmla="*/ 19 h 26"/>
                <a:gd name="T78" fmla="*/ 7 w 24"/>
                <a:gd name="T79" fmla="*/ 19 h 26"/>
                <a:gd name="T80" fmla="*/ 7 w 24"/>
                <a:gd name="T81" fmla="*/ 19 h 26"/>
                <a:gd name="T82" fmla="*/ 6 w 24"/>
                <a:gd name="T83" fmla="*/ 19 h 26"/>
                <a:gd name="T84" fmla="*/ 6 w 24"/>
                <a:gd name="T85" fmla="*/ 19 h 26"/>
                <a:gd name="T86" fmla="*/ 6 w 24"/>
                <a:gd name="T87" fmla="*/ 19 h 26"/>
                <a:gd name="T88" fmla="*/ 6 w 24"/>
                <a:gd name="T89" fmla="*/ 18 h 26"/>
                <a:gd name="T90" fmla="*/ 5 w 24"/>
                <a:gd name="T91" fmla="*/ 18 h 26"/>
                <a:gd name="T92" fmla="*/ 6 w 24"/>
                <a:gd name="T93" fmla="*/ 25 h 26"/>
                <a:gd name="T94" fmla="*/ 8 w 24"/>
                <a:gd name="T95" fmla="*/ 25 h 26"/>
                <a:gd name="T96" fmla="*/ 7 w 24"/>
                <a:gd name="T97" fmla="*/ 24 h 26"/>
                <a:gd name="T98" fmla="*/ 7 w 24"/>
                <a:gd name="T99" fmla="*/ 23 h 26"/>
                <a:gd name="T100" fmla="*/ 7 w 24"/>
                <a:gd name="T101" fmla="*/ 23 h 26"/>
                <a:gd name="T102" fmla="*/ 8 w 24"/>
                <a:gd name="T103" fmla="*/ 22 h 26"/>
                <a:gd name="T104" fmla="*/ 9 w 24"/>
                <a:gd name="T105" fmla="*/ 21 h 26"/>
                <a:gd name="T106" fmla="*/ 10 w 24"/>
                <a:gd name="T107" fmla="*/ 21 h 26"/>
                <a:gd name="T108" fmla="*/ 10 w 24"/>
                <a:gd name="T109" fmla="*/ 20 h 26"/>
                <a:gd name="T110" fmla="*/ 10 w 24"/>
                <a:gd name="T111" fmla="*/ 20 h 26"/>
                <a:gd name="T112" fmla="*/ 23 w 24"/>
                <a:gd name="T113" fmla="*/ 13 h 26"/>
                <a:gd name="T114" fmla="*/ 23 w 24"/>
                <a:gd name="T115" fmla="*/ 12 h 26"/>
                <a:gd name="T116" fmla="*/ 8 w 24"/>
                <a:gd name="T117"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26">
                  <a:moveTo>
                    <a:pt x="8" y="11"/>
                  </a:moveTo>
                  <a:lnTo>
                    <a:pt x="21" y="4"/>
                  </a:lnTo>
                  <a:lnTo>
                    <a:pt x="21" y="3"/>
                  </a:lnTo>
                  <a:lnTo>
                    <a:pt x="6" y="2"/>
                  </a:lnTo>
                  <a:lnTo>
                    <a:pt x="5" y="2"/>
                  </a:lnTo>
                  <a:lnTo>
                    <a:pt x="4" y="2"/>
                  </a:lnTo>
                  <a:lnTo>
                    <a:pt x="3" y="2"/>
                  </a:lnTo>
                  <a:lnTo>
                    <a:pt x="2" y="2"/>
                  </a:lnTo>
                  <a:lnTo>
                    <a:pt x="2" y="2"/>
                  </a:lnTo>
                  <a:lnTo>
                    <a:pt x="2" y="2"/>
                  </a:lnTo>
                  <a:lnTo>
                    <a:pt x="2" y="1"/>
                  </a:lnTo>
                  <a:lnTo>
                    <a:pt x="1" y="1"/>
                  </a:lnTo>
                  <a:lnTo>
                    <a:pt x="1" y="0"/>
                  </a:lnTo>
                  <a:lnTo>
                    <a:pt x="0" y="0"/>
                  </a:lnTo>
                  <a:lnTo>
                    <a:pt x="2" y="6"/>
                  </a:lnTo>
                  <a:lnTo>
                    <a:pt x="2" y="6"/>
                  </a:lnTo>
                  <a:lnTo>
                    <a:pt x="2" y="6"/>
                  </a:lnTo>
                  <a:lnTo>
                    <a:pt x="2" y="5"/>
                  </a:lnTo>
                  <a:lnTo>
                    <a:pt x="2" y="4"/>
                  </a:lnTo>
                  <a:lnTo>
                    <a:pt x="3" y="4"/>
                  </a:lnTo>
                  <a:lnTo>
                    <a:pt x="6" y="4"/>
                  </a:lnTo>
                  <a:lnTo>
                    <a:pt x="16" y="4"/>
                  </a:lnTo>
                  <a:lnTo>
                    <a:pt x="6" y="10"/>
                  </a:lnTo>
                  <a:lnTo>
                    <a:pt x="5" y="10"/>
                  </a:lnTo>
                  <a:lnTo>
                    <a:pt x="4" y="10"/>
                  </a:lnTo>
                  <a:lnTo>
                    <a:pt x="4" y="10"/>
                  </a:lnTo>
                  <a:lnTo>
                    <a:pt x="3" y="10"/>
                  </a:lnTo>
                  <a:lnTo>
                    <a:pt x="3" y="9"/>
                  </a:lnTo>
                  <a:lnTo>
                    <a:pt x="3" y="8"/>
                  </a:lnTo>
                  <a:lnTo>
                    <a:pt x="2" y="8"/>
                  </a:lnTo>
                  <a:lnTo>
                    <a:pt x="4" y="16"/>
                  </a:lnTo>
                  <a:lnTo>
                    <a:pt x="5" y="15"/>
                  </a:lnTo>
                  <a:lnTo>
                    <a:pt x="5" y="15"/>
                  </a:lnTo>
                  <a:lnTo>
                    <a:pt x="5" y="14"/>
                  </a:lnTo>
                  <a:lnTo>
                    <a:pt x="6" y="14"/>
                  </a:lnTo>
                  <a:lnTo>
                    <a:pt x="6" y="13"/>
                  </a:lnTo>
                  <a:lnTo>
                    <a:pt x="6" y="13"/>
                  </a:lnTo>
                  <a:lnTo>
                    <a:pt x="18" y="13"/>
                  </a:lnTo>
                  <a:lnTo>
                    <a:pt x="8" y="19"/>
                  </a:lnTo>
                  <a:lnTo>
                    <a:pt x="7" y="19"/>
                  </a:lnTo>
                  <a:lnTo>
                    <a:pt x="7" y="19"/>
                  </a:lnTo>
                  <a:lnTo>
                    <a:pt x="6" y="19"/>
                  </a:lnTo>
                  <a:lnTo>
                    <a:pt x="6" y="19"/>
                  </a:lnTo>
                  <a:lnTo>
                    <a:pt x="6" y="19"/>
                  </a:lnTo>
                  <a:lnTo>
                    <a:pt x="6" y="18"/>
                  </a:lnTo>
                  <a:lnTo>
                    <a:pt x="5" y="18"/>
                  </a:lnTo>
                  <a:lnTo>
                    <a:pt x="6" y="25"/>
                  </a:lnTo>
                  <a:lnTo>
                    <a:pt x="8" y="25"/>
                  </a:lnTo>
                  <a:lnTo>
                    <a:pt x="7" y="24"/>
                  </a:lnTo>
                  <a:lnTo>
                    <a:pt x="7" y="23"/>
                  </a:lnTo>
                  <a:lnTo>
                    <a:pt x="7" y="23"/>
                  </a:lnTo>
                  <a:lnTo>
                    <a:pt x="8" y="22"/>
                  </a:lnTo>
                  <a:lnTo>
                    <a:pt x="9" y="21"/>
                  </a:lnTo>
                  <a:lnTo>
                    <a:pt x="10" y="21"/>
                  </a:lnTo>
                  <a:lnTo>
                    <a:pt x="10" y="20"/>
                  </a:lnTo>
                  <a:lnTo>
                    <a:pt x="10" y="20"/>
                  </a:lnTo>
                  <a:lnTo>
                    <a:pt x="23" y="13"/>
                  </a:lnTo>
                  <a:lnTo>
                    <a:pt x="23" y="12"/>
                  </a:lnTo>
                  <a:lnTo>
                    <a:pt x="8"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3" name="Freeform 237"/>
            <p:cNvSpPr>
              <a:spLocks/>
            </p:cNvSpPr>
            <p:nvPr/>
          </p:nvSpPr>
          <p:spPr bwMode="auto">
            <a:xfrm>
              <a:off x="1271" y="1828"/>
              <a:ext cx="20" cy="16"/>
            </a:xfrm>
            <a:custGeom>
              <a:avLst/>
              <a:gdLst>
                <a:gd name="T0" fmla="*/ 5 w 20"/>
                <a:gd name="T1" fmla="*/ 5 h 16"/>
                <a:gd name="T2" fmla="*/ 7 w 20"/>
                <a:gd name="T3" fmla="*/ 5 h 16"/>
                <a:gd name="T4" fmla="*/ 8 w 20"/>
                <a:gd name="T5" fmla="*/ 6 h 16"/>
                <a:gd name="T6" fmla="*/ 8 w 20"/>
                <a:gd name="T7" fmla="*/ 7 h 16"/>
                <a:gd name="T8" fmla="*/ 9 w 20"/>
                <a:gd name="T9" fmla="*/ 9 h 16"/>
                <a:gd name="T10" fmla="*/ 5 w 20"/>
                <a:gd name="T11" fmla="*/ 10 h 16"/>
                <a:gd name="T12" fmla="*/ 3 w 20"/>
                <a:gd name="T13" fmla="*/ 10 h 16"/>
                <a:gd name="T14" fmla="*/ 2 w 20"/>
                <a:gd name="T15" fmla="*/ 9 h 16"/>
                <a:gd name="T16" fmla="*/ 2 w 20"/>
                <a:gd name="T17" fmla="*/ 8 h 16"/>
                <a:gd name="T18" fmla="*/ 1 w 20"/>
                <a:gd name="T19" fmla="*/ 7 h 16"/>
                <a:gd name="T20" fmla="*/ 2 w 20"/>
                <a:gd name="T21" fmla="*/ 6 h 16"/>
                <a:gd name="T22" fmla="*/ 2 w 20"/>
                <a:gd name="T23" fmla="*/ 5 h 16"/>
                <a:gd name="T24" fmla="*/ 2 w 20"/>
                <a:gd name="T25" fmla="*/ 4 h 16"/>
                <a:gd name="T26" fmla="*/ 3 w 20"/>
                <a:gd name="T27" fmla="*/ 3 h 16"/>
                <a:gd name="T28" fmla="*/ 4 w 20"/>
                <a:gd name="T29" fmla="*/ 2 h 16"/>
                <a:gd name="T30" fmla="*/ 4 w 20"/>
                <a:gd name="T31" fmla="*/ 1 h 16"/>
                <a:gd name="T32" fmla="*/ 1 w 20"/>
                <a:gd name="T33" fmla="*/ 15 h 16"/>
                <a:gd name="T34" fmla="*/ 2 w 20"/>
                <a:gd name="T35" fmla="*/ 14 h 16"/>
                <a:gd name="T36" fmla="*/ 3 w 20"/>
                <a:gd name="T37" fmla="*/ 13 h 16"/>
                <a:gd name="T38" fmla="*/ 4 w 20"/>
                <a:gd name="T39" fmla="*/ 12 h 16"/>
                <a:gd name="T40" fmla="*/ 5 w 20"/>
                <a:gd name="T41" fmla="*/ 12 h 16"/>
                <a:gd name="T42" fmla="*/ 16 w 20"/>
                <a:gd name="T43" fmla="*/ 11 h 16"/>
                <a:gd name="T44" fmla="*/ 17 w 20"/>
                <a:gd name="T45" fmla="*/ 11 h 16"/>
                <a:gd name="T46" fmla="*/ 18 w 20"/>
                <a:gd name="T47" fmla="*/ 13 h 16"/>
                <a:gd name="T48" fmla="*/ 19 w 20"/>
                <a:gd name="T49" fmla="*/ 14 h 16"/>
                <a:gd name="T50" fmla="*/ 13 w 20"/>
                <a:gd name="T51" fmla="*/ 0 h 16"/>
                <a:gd name="T52" fmla="*/ 14 w 20"/>
                <a:gd name="T53" fmla="*/ 1 h 16"/>
                <a:gd name="T54" fmla="*/ 15 w 20"/>
                <a:gd name="T55" fmla="*/ 2 h 16"/>
                <a:gd name="T56" fmla="*/ 17 w 20"/>
                <a:gd name="T57" fmla="*/ 4 h 16"/>
                <a:gd name="T58" fmla="*/ 17 w 20"/>
                <a:gd name="T59" fmla="*/ 4 h 16"/>
                <a:gd name="T60" fmla="*/ 17 w 20"/>
                <a:gd name="T61" fmla="*/ 6 h 16"/>
                <a:gd name="T62" fmla="*/ 17 w 20"/>
                <a:gd name="T63" fmla="*/ 7 h 16"/>
                <a:gd name="T64" fmla="*/ 17 w 20"/>
                <a:gd name="T65" fmla="*/ 9 h 16"/>
                <a:gd name="T66" fmla="*/ 17 w 20"/>
                <a:gd name="T67" fmla="*/ 9 h 16"/>
                <a:gd name="T68" fmla="*/ 15 w 20"/>
                <a:gd name="T69" fmla="*/ 9 h 16"/>
                <a:gd name="T70" fmla="*/ 9 w 20"/>
                <a:gd name="T71" fmla="*/ 9 h 16"/>
                <a:gd name="T72" fmla="*/ 9 w 20"/>
                <a:gd name="T73" fmla="*/ 7 h 16"/>
                <a:gd name="T74" fmla="*/ 10 w 20"/>
                <a:gd name="T75" fmla="*/ 6 h 16"/>
                <a:gd name="T76" fmla="*/ 11 w 20"/>
                <a:gd name="T77" fmla="*/ 5 h 16"/>
                <a:gd name="T78" fmla="*/ 5 w 20"/>
                <a:gd name="T7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 h="16">
                  <a:moveTo>
                    <a:pt x="5" y="4"/>
                  </a:moveTo>
                  <a:lnTo>
                    <a:pt x="5" y="5"/>
                  </a:lnTo>
                  <a:lnTo>
                    <a:pt x="6" y="5"/>
                  </a:lnTo>
                  <a:lnTo>
                    <a:pt x="7" y="5"/>
                  </a:lnTo>
                  <a:lnTo>
                    <a:pt x="8" y="6"/>
                  </a:lnTo>
                  <a:lnTo>
                    <a:pt x="8" y="6"/>
                  </a:lnTo>
                  <a:lnTo>
                    <a:pt x="8" y="6"/>
                  </a:lnTo>
                  <a:lnTo>
                    <a:pt x="8" y="7"/>
                  </a:lnTo>
                  <a:lnTo>
                    <a:pt x="9" y="8"/>
                  </a:lnTo>
                  <a:lnTo>
                    <a:pt x="9" y="9"/>
                  </a:lnTo>
                  <a:lnTo>
                    <a:pt x="9" y="10"/>
                  </a:lnTo>
                  <a:lnTo>
                    <a:pt x="5" y="10"/>
                  </a:lnTo>
                  <a:lnTo>
                    <a:pt x="4" y="10"/>
                  </a:lnTo>
                  <a:lnTo>
                    <a:pt x="3" y="10"/>
                  </a:lnTo>
                  <a:lnTo>
                    <a:pt x="2" y="10"/>
                  </a:lnTo>
                  <a:lnTo>
                    <a:pt x="2" y="9"/>
                  </a:lnTo>
                  <a:lnTo>
                    <a:pt x="2" y="9"/>
                  </a:lnTo>
                  <a:lnTo>
                    <a:pt x="2" y="8"/>
                  </a:lnTo>
                  <a:lnTo>
                    <a:pt x="1" y="8"/>
                  </a:lnTo>
                  <a:lnTo>
                    <a:pt x="1" y="7"/>
                  </a:lnTo>
                  <a:lnTo>
                    <a:pt x="1" y="6"/>
                  </a:lnTo>
                  <a:lnTo>
                    <a:pt x="2" y="6"/>
                  </a:lnTo>
                  <a:lnTo>
                    <a:pt x="2" y="6"/>
                  </a:lnTo>
                  <a:lnTo>
                    <a:pt x="2" y="5"/>
                  </a:lnTo>
                  <a:lnTo>
                    <a:pt x="2" y="4"/>
                  </a:lnTo>
                  <a:lnTo>
                    <a:pt x="2" y="4"/>
                  </a:lnTo>
                  <a:lnTo>
                    <a:pt x="2" y="3"/>
                  </a:lnTo>
                  <a:lnTo>
                    <a:pt x="3" y="3"/>
                  </a:lnTo>
                  <a:lnTo>
                    <a:pt x="3" y="2"/>
                  </a:lnTo>
                  <a:lnTo>
                    <a:pt x="4" y="2"/>
                  </a:lnTo>
                  <a:lnTo>
                    <a:pt x="5" y="1"/>
                  </a:lnTo>
                  <a:lnTo>
                    <a:pt x="4" y="1"/>
                  </a:lnTo>
                  <a:lnTo>
                    <a:pt x="0" y="3"/>
                  </a:lnTo>
                  <a:lnTo>
                    <a:pt x="1" y="15"/>
                  </a:lnTo>
                  <a:lnTo>
                    <a:pt x="2" y="14"/>
                  </a:lnTo>
                  <a:lnTo>
                    <a:pt x="2" y="14"/>
                  </a:lnTo>
                  <a:lnTo>
                    <a:pt x="2" y="13"/>
                  </a:lnTo>
                  <a:lnTo>
                    <a:pt x="3" y="13"/>
                  </a:lnTo>
                  <a:lnTo>
                    <a:pt x="3" y="12"/>
                  </a:lnTo>
                  <a:lnTo>
                    <a:pt x="4" y="12"/>
                  </a:lnTo>
                  <a:lnTo>
                    <a:pt x="5" y="12"/>
                  </a:lnTo>
                  <a:lnTo>
                    <a:pt x="5" y="12"/>
                  </a:lnTo>
                  <a:lnTo>
                    <a:pt x="15" y="11"/>
                  </a:lnTo>
                  <a:lnTo>
                    <a:pt x="16" y="11"/>
                  </a:lnTo>
                  <a:lnTo>
                    <a:pt x="17" y="11"/>
                  </a:lnTo>
                  <a:lnTo>
                    <a:pt x="17" y="11"/>
                  </a:lnTo>
                  <a:lnTo>
                    <a:pt x="18" y="12"/>
                  </a:lnTo>
                  <a:lnTo>
                    <a:pt x="18" y="13"/>
                  </a:lnTo>
                  <a:lnTo>
                    <a:pt x="18" y="14"/>
                  </a:lnTo>
                  <a:lnTo>
                    <a:pt x="19" y="14"/>
                  </a:lnTo>
                  <a:lnTo>
                    <a:pt x="17" y="1"/>
                  </a:lnTo>
                  <a:lnTo>
                    <a:pt x="13" y="0"/>
                  </a:lnTo>
                  <a:lnTo>
                    <a:pt x="13" y="1"/>
                  </a:lnTo>
                  <a:lnTo>
                    <a:pt x="14" y="1"/>
                  </a:lnTo>
                  <a:lnTo>
                    <a:pt x="14" y="1"/>
                  </a:lnTo>
                  <a:lnTo>
                    <a:pt x="15" y="2"/>
                  </a:lnTo>
                  <a:lnTo>
                    <a:pt x="16" y="3"/>
                  </a:lnTo>
                  <a:lnTo>
                    <a:pt x="17" y="4"/>
                  </a:lnTo>
                  <a:lnTo>
                    <a:pt x="17" y="4"/>
                  </a:lnTo>
                  <a:lnTo>
                    <a:pt x="17" y="4"/>
                  </a:lnTo>
                  <a:lnTo>
                    <a:pt x="17" y="5"/>
                  </a:lnTo>
                  <a:lnTo>
                    <a:pt x="17" y="6"/>
                  </a:lnTo>
                  <a:lnTo>
                    <a:pt x="17" y="6"/>
                  </a:lnTo>
                  <a:lnTo>
                    <a:pt x="17" y="7"/>
                  </a:lnTo>
                  <a:lnTo>
                    <a:pt x="17" y="8"/>
                  </a:lnTo>
                  <a:lnTo>
                    <a:pt x="17" y="9"/>
                  </a:lnTo>
                  <a:lnTo>
                    <a:pt x="17" y="9"/>
                  </a:lnTo>
                  <a:lnTo>
                    <a:pt x="17" y="9"/>
                  </a:lnTo>
                  <a:lnTo>
                    <a:pt x="16" y="9"/>
                  </a:lnTo>
                  <a:lnTo>
                    <a:pt x="15" y="9"/>
                  </a:lnTo>
                  <a:lnTo>
                    <a:pt x="10" y="10"/>
                  </a:lnTo>
                  <a:lnTo>
                    <a:pt x="9" y="9"/>
                  </a:lnTo>
                  <a:lnTo>
                    <a:pt x="9" y="8"/>
                  </a:lnTo>
                  <a:lnTo>
                    <a:pt x="9" y="7"/>
                  </a:lnTo>
                  <a:lnTo>
                    <a:pt x="10" y="6"/>
                  </a:lnTo>
                  <a:lnTo>
                    <a:pt x="10" y="6"/>
                  </a:lnTo>
                  <a:lnTo>
                    <a:pt x="11" y="5"/>
                  </a:lnTo>
                  <a:lnTo>
                    <a:pt x="11" y="5"/>
                  </a:lnTo>
                  <a:lnTo>
                    <a:pt x="12" y="4"/>
                  </a:lnTo>
                  <a:lnTo>
                    <a:pt x="5"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4" name="Freeform 238"/>
            <p:cNvSpPr>
              <a:spLocks/>
            </p:cNvSpPr>
            <p:nvPr/>
          </p:nvSpPr>
          <p:spPr bwMode="auto">
            <a:xfrm>
              <a:off x="1271" y="1794"/>
              <a:ext cx="20" cy="18"/>
            </a:xfrm>
            <a:custGeom>
              <a:avLst/>
              <a:gdLst>
                <a:gd name="T0" fmla="*/ 4 w 20"/>
                <a:gd name="T1" fmla="*/ 7 h 18"/>
                <a:gd name="T2" fmla="*/ 3 w 20"/>
                <a:gd name="T3" fmla="*/ 7 h 18"/>
                <a:gd name="T4" fmla="*/ 2 w 20"/>
                <a:gd name="T5" fmla="*/ 7 h 18"/>
                <a:gd name="T6" fmla="*/ 2 w 20"/>
                <a:gd name="T7" fmla="*/ 7 h 18"/>
                <a:gd name="T8" fmla="*/ 2 w 20"/>
                <a:gd name="T9" fmla="*/ 6 h 18"/>
                <a:gd name="T10" fmla="*/ 2 w 20"/>
                <a:gd name="T11" fmla="*/ 5 h 18"/>
                <a:gd name="T12" fmla="*/ 2 w 20"/>
                <a:gd name="T13" fmla="*/ 4 h 18"/>
                <a:gd name="T14" fmla="*/ 2 w 20"/>
                <a:gd name="T15" fmla="*/ 4 h 18"/>
                <a:gd name="T16" fmla="*/ 2 w 20"/>
                <a:gd name="T17" fmla="*/ 4 h 18"/>
                <a:gd name="T18" fmla="*/ 2 w 20"/>
                <a:gd name="T19" fmla="*/ 3 h 18"/>
                <a:gd name="T20" fmla="*/ 3 w 20"/>
                <a:gd name="T21" fmla="*/ 2 h 18"/>
                <a:gd name="T22" fmla="*/ 3 w 20"/>
                <a:gd name="T23" fmla="*/ 1 h 18"/>
                <a:gd name="T24" fmla="*/ 4 w 20"/>
                <a:gd name="T25" fmla="*/ 1 h 18"/>
                <a:gd name="T26" fmla="*/ 5 w 20"/>
                <a:gd name="T27" fmla="*/ 1 h 18"/>
                <a:gd name="T28" fmla="*/ 5 w 20"/>
                <a:gd name="T29" fmla="*/ 1 h 18"/>
                <a:gd name="T30" fmla="*/ 5 w 20"/>
                <a:gd name="T31" fmla="*/ 0 h 18"/>
                <a:gd name="T32" fmla="*/ 6 w 20"/>
                <a:gd name="T33" fmla="*/ 0 h 18"/>
                <a:gd name="T34" fmla="*/ 5 w 20"/>
                <a:gd name="T35" fmla="*/ 0 h 18"/>
                <a:gd name="T36" fmla="*/ 1 w 20"/>
                <a:gd name="T37" fmla="*/ 1 h 18"/>
                <a:gd name="T38" fmla="*/ 0 w 20"/>
                <a:gd name="T39" fmla="*/ 15 h 18"/>
                <a:gd name="T40" fmla="*/ 5 w 20"/>
                <a:gd name="T41" fmla="*/ 17 h 18"/>
                <a:gd name="T42" fmla="*/ 5 w 20"/>
                <a:gd name="T43" fmla="*/ 16 h 18"/>
                <a:gd name="T44" fmla="*/ 4 w 20"/>
                <a:gd name="T45" fmla="*/ 16 h 18"/>
                <a:gd name="T46" fmla="*/ 4 w 20"/>
                <a:gd name="T47" fmla="*/ 15 h 18"/>
                <a:gd name="T48" fmla="*/ 3 w 20"/>
                <a:gd name="T49" fmla="*/ 15 h 18"/>
                <a:gd name="T50" fmla="*/ 2 w 20"/>
                <a:gd name="T51" fmla="*/ 14 h 18"/>
                <a:gd name="T52" fmla="*/ 2 w 20"/>
                <a:gd name="T53" fmla="*/ 13 h 18"/>
                <a:gd name="T54" fmla="*/ 2 w 20"/>
                <a:gd name="T55" fmla="*/ 13 h 18"/>
                <a:gd name="T56" fmla="*/ 2 w 20"/>
                <a:gd name="T57" fmla="*/ 13 h 18"/>
                <a:gd name="T58" fmla="*/ 2 w 20"/>
                <a:gd name="T59" fmla="*/ 12 h 18"/>
                <a:gd name="T60" fmla="*/ 1 w 20"/>
                <a:gd name="T61" fmla="*/ 12 h 18"/>
                <a:gd name="T62" fmla="*/ 1 w 20"/>
                <a:gd name="T63" fmla="*/ 11 h 18"/>
                <a:gd name="T64" fmla="*/ 1 w 20"/>
                <a:gd name="T65" fmla="*/ 10 h 18"/>
                <a:gd name="T66" fmla="*/ 2 w 20"/>
                <a:gd name="T67" fmla="*/ 10 h 18"/>
                <a:gd name="T68" fmla="*/ 2 w 20"/>
                <a:gd name="T69" fmla="*/ 9 h 18"/>
                <a:gd name="T70" fmla="*/ 2 w 20"/>
                <a:gd name="T71" fmla="*/ 9 h 18"/>
                <a:gd name="T72" fmla="*/ 3 w 20"/>
                <a:gd name="T73" fmla="*/ 9 h 18"/>
                <a:gd name="T74" fmla="*/ 4 w 20"/>
                <a:gd name="T75" fmla="*/ 10 h 18"/>
                <a:gd name="T76" fmla="*/ 14 w 20"/>
                <a:gd name="T77" fmla="*/ 10 h 18"/>
                <a:gd name="T78" fmla="*/ 14 w 20"/>
                <a:gd name="T79" fmla="*/ 10 h 18"/>
                <a:gd name="T80" fmla="*/ 15 w 20"/>
                <a:gd name="T81" fmla="*/ 10 h 18"/>
                <a:gd name="T82" fmla="*/ 16 w 20"/>
                <a:gd name="T83" fmla="*/ 10 h 18"/>
                <a:gd name="T84" fmla="*/ 17 w 20"/>
                <a:gd name="T85" fmla="*/ 10 h 18"/>
                <a:gd name="T86" fmla="*/ 17 w 20"/>
                <a:gd name="T87" fmla="*/ 11 h 18"/>
                <a:gd name="T88" fmla="*/ 17 w 20"/>
                <a:gd name="T89" fmla="*/ 12 h 18"/>
                <a:gd name="T90" fmla="*/ 17 w 20"/>
                <a:gd name="T91" fmla="*/ 13 h 18"/>
                <a:gd name="T92" fmla="*/ 18 w 20"/>
                <a:gd name="T93" fmla="*/ 13 h 18"/>
                <a:gd name="T94" fmla="*/ 19 w 20"/>
                <a:gd name="T95" fmla="*/ 6 h 18"/>
                <a:gd name="T96" fmla="*/ 17 w 20"/>
                <a:gd name="T97" fmla="*/ 6 h 18"/>
                <a:gd name="T98" fmla="*/ 17 w 20"/>
                <a:gd name="T99" fmla="*/ 7 h 18"/>
                <a:gd name="T100" fmla="*/ 17 w 20"/>
                <a:gd name="T101" fmla="*/ 7 h 18"/>
                <a:gd name="T102" fmla="*/ 17 w 20"/>
                <a:gd name="T103" fmla="*/ 7 h 18"/>
                <a:gd name="T104" fmla="*/ 16 w 20"/>
                <a:gd name="T105" fmla="*/ 7 h 18"/>
                <a:gd name="T106" fmla="*/ 16 w 20"/>
                <a:gd name="T107" fmla="*/ 8 h 18"/>
                <a:gd name="T108" fmla="*/ 14 w 20"/>
                <a:gd name="T109" fmla="*/ 8 h 18"/>
                <a:gd name="T110" fmla="*/ 4 w 20"/>
                <a:gd name="T11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 h="18">
                  <a:moveTo>
                    <a:pt x="4" y="7"/>
                  </a:moveTo>
                  <a:lnTo>
                    <a:pt x="3" y="7"/>
                  </a:lnTo>
                  <a:lnTo>
                    <a:pt x="2" y="7"/>
                  </a:lnTo>
                  <a:lnTo>
                    <a:pt x="2" y="7"/>
                  </a:lnTo>
                  <a:lnTo>
                    <a:pt x="2" y="6"/>
                  </a:lnTo>
                  <a:lnTo>
                    <a:pt x="2" y="5"/>
                  </a:lnTo>
                  <a:lnTo>
                    <a:pt x="2" y="4"/>
                  </a:lnTo>
                  <a:lnTo>
                    <a:pt x="2" y="4"/>
                  </a:lnTo>
                  <a:lnTo>
                    <a:pt x="2" y="4"/>
                  </a:lnTo>
                  <a:lnTo>
                    <a:pt x="2" y="3"/>
                  </a:lnTo>
                  <a:lnTo>
                    <a:pt x="3" y="2"/>
                  </a:lnTo>
                  <a:lnTo>
                    <a:pt x="3" y="1"/>
                  </a:lnTo>
                  <a:lnTo>
                    <a:pt x="4" y="1"/>
                  </a:lnTo>
                  <a:lnTo>
                    <a:pt x="5" y="1"/>
                  </a:lnTo>
                  <a:lnTo>
                    <a:pt x="5" y="1"/>
                  </a:lnTo>
                  <a:lnTo>
                    <a:pt x="5" y="0"/>
                  </a:lnTo>
                  <a:lnTo>
                    <a:pt x="6" y="0"/>
                  </a:lnTo>
                  <a:lnTo>
                    <a:pt x="5" y="0"/>
                  </a:lnTo>
                  <a:lnTo>
                    <a:pt x="1" y="1"/>
                  </a:lnTo>
                  <a:lnTo>
                    <a:pt x="0" y="15"/>
                  </a:lnTo>
                  <a:lnTo>
                    <a:pt x="5" y="17"/>
                  </a:lnTo>
                  <a:lnTo>
                    <a:pt x="5" y="16"/>
                  </a:lnTo>
                  <a:lnTo>
                    <a:pt x="4" y="16"/>
                  </a:lnTo>
                  <a:lnTo>
                    <a:pt x="4" y="15"/>
                  </a:lnTo>
                  <a:lnTo>
                    <a:pt x="3" y="15"/>
                  </a:lnTo>
                  <a:lnTo>
                    <a:pt x="2" y="14"/>
                  </a:lnTo>
                  <a:lnTo>
                    <a:pt x="2" y="13"/>
                  </a:lnTo>
                  <a:lnTo>
                    <a:pt x="2" y="13"/>
                  </a:lnTo>
                  <a:lnTo>
                    <a:pt x="2" y="13"/>
                  </a:lnTo>
                  <a:lnTo>
                    <a:pt x="2" y="12"/>
                  </a:lnTo>
                  <a:lnTo>
                    <a:pt x="1" y="12"/>
                  </a:lnTo>
                  <a:lnTo>
                    <a:pt x="1" y="11"/>
                  </a:lnTo>
                  <a:lnTo>
                    <a:pt x="1" y="10"/>
                  </a:lnTo>
                  <a:lnTo>
                    <a:pt x="2" y="10"/>
                  </a:lnTo>
                  <a:lnTo>
                    <a:pt x="2" y="9"/>
                  </a:lnTo>
                  <a:lnTo>
                    <a:pt x="2" y="9"/>
                  </a:lnTo>
                  <a:lnTo>
                    <a:pt x="3" y="9"/>
                  </a:lnTo>
                  <a:lnTo>
                    <a:pt x="4" y="10"/>
                  </a:lnTo>
                  <a:lnTo>
                    <a:pt x="14" y="10"/>
                  </a:lnTo>
                  <a:lnTo>
                    <a:pt x="14" y="10"/>
                  </a:lnTo>
                  <a:lnTo>
                    <a:pt x="15" y="10"/>
                  </a:lnTo>
                  <a:lnTo>
                    <a:pt x="16" y="10"/>
                  </a:lnTo>
                  <a:lnTo>
                    <a:pt x="17" y="10"/>
                  </a:lnTo>
                  <a:lnTo>
                    <a:pt x="17" y="11"/>
                  </a:lnTo>
                  <a:lnTo>
                    <a:pt x="17" y="12"/>
                  </a:lnTo>
                  <a:lnTo>
                    <a:pt x="17" y="13"/>
                  </a:lnTo>
                  <a:lnTo>
                    <a:pt x="18" y="13"/>
                  </a:lnTo>
                  <a:lnTo>
                    <a:pt x="19" y="6"/>
                  </a:lnTo>
                  <a:lnTo>
                    <a:pt x="17" y="6"/>
                  </a:lnTo>
                  <a:lnTo>
                    <a:pt x="17" y="7"/>
                  </a:lnTo>
                  <a:lnTo>
                    <a:pt x="17" y="7"/>
                  </a:lnTo>
                  <a:lnTo>
                    <a:pt x="17" y="7"/>
                  </a:lnTo>
                  <a:lnTo>
                    <a:pt x="16" y="7"/>
                  </a:lnTo>
                  <a:lnTo>
                    <a:pt x="16" y="8"/>
                  </a:lnTo>
                  <a:lnTo>
                    <a:pt x="14" y="8"/>
                  </a:lnTo>
                  <a:lnTo>
                    <a:pt x="4"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5" name="Freeform 239"/>
            <p:cNvSpPr>
              <a:spLocks/>
            </p:cNvSpPr>
            <p:nvPr/>
          </p:nvSpPr>
          <p:spPr bwMode="auto">
            <a:xfrm>
              <a:off x="1273" y="1774"/>
              <a:ext cx="23" cy="16"/>
            </a:xfrm>
            <a:custGeom>
              <a:avLst/>
              <a:gdLst>
                <a:gd name="T0" fmla="*/ 11 w 23"/>
                <a:gd name="T1" fmla="*/ 7 h 16"/>
                <a:gd name="T2" fmla="*/ 20 w 23"/>
                <a:gd name="T3" fmla="*/ 4 h 16"/>
                <a:gd name="T4" fmla="*/ 22 w 23"/>
                <a:gd name="T5" fmla="*/ 1 h 16"/>
                <a:gd name="T6" fmla="*/ 21 w 23"/>
                <a:gd name="T7" fmla="*/ 1 h 16"/>
                <a:gd name="T8" fmla="*/ 21 w 23"/>
                <a:gd name="T9" fmla="*/ 1 h 16"/>
                <a:gd name="T10" fmla="*/ 20 w 23"/>
                <a:gd name="T11" fmla="*/ 2 h 16"/>
                <a:gd name="T12" fmla="*/ 20 w 23"/>
                <a:gd name="T13" fmla="*/ 2 h 16"/>
                <a:gd name="T14" fmla="*/ 20 w 23"/>
                <a:gd name="T15" fmla="*/ 3 h 16"/>
                <a:gd name="T16" fmla="*/ 19 w 23"/>
                <a:gd name="T17" fmla="*/ 3 h 16"/>
                <a:gd name="T18" fmla="*/ 18 w 23"/>
                <a:gd name="T19" fmla="*/ 3 h 16"/>
                <a:gd name="T20" fmla="*/ 12 w 23"/>
                <a:gd name="T21" fmla="*/ 5 h 16"/>
                <a:gd name="T22" fmla="*/ 12 w 23"/>
                <a:gd name="T23" fmla="*/ 4 h 16"/>
                <a:gd name="T24" fmla="*/ 12 w 23"/>
                <a:gd name="T25" fmla="*/ 4 h 16"/>
                <a:gd name="T26" fmla="*/ 11 w 23"/>
                <a:gd name="T27" fmla="*/ 4 h 16"/>
                <a:gd name="T28" fmla="*/ 11 w 23"/>
                <a:gd name="T29" fmla="*/ 3 h 16"/>
                <a:gd name="T30" fmla="*/ 11 w 23"/>
                <a:gd name="T31" fmla="*/ 2 h 16"/>
                <a:gd name="T32" fmla="*/ 11 w 23"/>
                <a:gd name="T33" fmla="*/ 1 h 16"/>
                <a:gd name="T34" fmla="*/ 10 w 23"/>
                <a:gd name="T35" fmla="*/ 1 h 16"/>
                <a:gd name="T36" fmla="*/ 10 w 23"/>
                <a:gd name="T37" fmla="*/ 1 h 16"/>
                <a:gd name="T38" fmla="*/ 9 w 23"/>
                <a:gd name="T39" fmla="*/ 1 h 16"/>
                <a:gd name="T40" fmla="*/ 9 w 23"/>
                <a:gd name="T41" fmla="*/ 0 h 16"/>
                <a:gd name="T42" fmla="*/ 8 w 23"/>
                <a:gd name="T43" fmla="*/ 0 h 16"/>
                <a:gd name="T44" fmla="*/ 7 w 23"/>
                <a:gd name="T45" fmla="*/ 0 h 16"/>
                <a:gd name="T46" fmla="*/ 6 w 23"/>
                <a:gd name="T47" fmla="*/ 0 h 16"/>
                <a:gd name="T48" fmla="*/ 6 w 23"/>
                <a:gd name="T49" fmla="*/ 0 h 16"/>
                <a:gd name="T50" fmla="*/ 5 w 23"/>
                <a:gd name="T51" fmla="*/ 0 h 16"/>
                <a:gd name="T52" fmla="*/ 5 w 23"/>
                <a:gd name="T53" fmla="*/ 1 h 16"/>
                <a:gd name="T54" fmla="*/ 4 w 23"/>
                <a:gd name="T55" fmla="*/ 1 h 16"/>
                <a:gd name="T56" fmla="*/ 3 w 23"/>
                <a:gd name="T57" fmla="*/ 1 h 16"/>
                <a:gd name="T58" fmla="*/ 3 w 23"/>
                <a:gd name="T59" fmla="*/ 2 h 16"/>
                <a:gd name="T60" fmla="*/ 2 w 23"/>
                <a:gd name="T61" fmla="*/ 3 h 16"/>
                <a:gd name="T62" fmla="*/ 2 w 23"/>
                <a:gd name="T63" fmla="*/ 4 h 16"/>
                <a:gd name="T64" fmla="*/ 2 w 23"/>
                <a:gd name="T65" fmla="*/ 4 h 16"/>
                <a:gd name="T66" fmla="*/ 0 w 23"/>
                <a:gd name="T67" fmla="*/ 11 h 16"/>
                <a:gd name="T68" fmla="*/ 2 w 23"/>
                <a:gd name="T69" fmla="*/ 11 h 16"/>
                <a:gd name="T70" fmla="*/ 2 w 23"/>
                <a:gd name="T71" fmla="*/ 11 h 16"/>
                <a:gd name="T72" fmla="*/ 2 w 23"/>
                <a:gd name="T73" fmla="*/ 10 h 16"/>
                <a:gd name="T74" fmla="*/ 2 w 23"/>
                <a:gd name="T75" fmla="*/ 10 h 16"/>
                <a:gd name="T76" fmla="*/ 3 w 23"/>
                <a:gd name="T77" fmla="*/ 10 h 16"/>
                <a:gd name="T78" fmla="*/ 4 w 23"/>
                <a:gd name="T79" fmla="*/ 10 h 16"/>
                <a:gd name="T80" fmla="*/ 5 w 23"/>
                <a:gd name="T81" fmla="*/ 10 h 16"/>
                <a:gd name="T82" fmla="*/ 5 w 23"/>
                <a:gd name="T83" fmla="*/ 11 h 16"/>
                <a:gd name="T84" fmla="*/ 14 w 23"/>
                <a:gd name="T85" fmla="*/ 12 h 16"/>
                <a:gd name="T86" fmla="*/ 15 w 23"/>
                <a:gd name="T87" fmla="*/ 13 h 16"/>
                <a:gd name="T88" fmla="*/ 16 w 23"/>
                <a:gd name="T89" fmla="*/ 13 h 16"/>
                <a:gd name="T90" fmla="*/ 17 w 23"/>
                <a:gd name="T91" fmla="*/ 13 h 16"/>
                <a:gd name="T92" fmla="*/ 17 w 23"/>
                <a:gd name="T93" fmla="*/ 14 h 16"/>
                <a:gd name="T94" fmla="*/ 17 w 23"/>
                <a:gd name="T95" fmla="*/ 14 h 16"/>
                <a:gd name="T96" fmla="*/ 17 w 23"/>
                <a:gd name="T97" fmla="*/ 15 h 16"/>
                <a:gd name="T98" fmla="*/ 18 w 23"/>
                <a:gd name="T99" fmla="*/ 15 h 16"/>
                <a:gd name="T100" fmla="*/ 20 w 23"/>
                <a:gd name="T101" fmla="*/ 9 h 16"/>
                <a:gd name="T102" fmla="*/ 19 w 23"/>
                <a:gd name="T103" fmla="*/ 9 h 16"/>
                <a:gd name="T104" fmla="*/ 19 w 23"/>
                <a:gd name="T105" fmla="*/ 9 h 16"/>
                <a:gd name="T106" fmla="*/ 19 w 23"/>
                <a:gd name="T107" fmla="*/ 10 h 16"/>
                <a:gd name="T108" fmla="*/ 18 w 23"/>
                <a:gd name="T109" fmla="*/ 10 h 16"/>
                <a:gd name="T110" fmla="*/ 17 w 23"/>
                <a:gd name="T111" fmla="*/ 11 h 16"/>
                <a:gd name="T112" fmla="*/ 17 w 23"/>
                <a:gd name="T113" fmla="*/ 10 h 16"/>
                <a:gd name="T114" fmla="*/ 16 w 23"/>
                <a:gd name="T115" fmla="*/ 10 h 16"/>
                <a:gd name="T116" fmla="*/ 15 w 23"/>
                <a:gd name="T117" fmla="*/ 10 h 16"/>
                <a:gd name="T118" fmla="*/ 10 w 23"/>
                <a:gd name="T119" fmla="*/ 9 h 16"/>
                <a:gd name="T120" fmla="*/ 11 w 23"/>
                <a:gd name="T1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 h="16">
                  <a:moveTo>
                    <a:pt x="11" y="7"/>
                  </a:moveTo>
                  <a:lnTo>
                    <a:pt x="20" y="4"/>
                  </a:lnTo>
                  <a:lnTo>
                    <a:pt x="22" y="1"/>
                  </a:lnTo>
                  <a:lnTo>
                    <a:pt x="21" y="1"/>
                  </a:lnTo>
                  <a:lnTo>
                    <a:pt x="21" y="1"/>
                  </a:lnTo>
                  <a:lnTo>
                    <a:pt x="20" y="2"/>
                  </a:lnTo>
                  <a:lnTo>
                    <a:pt x="20" y="2"/>
                  </a:lnTo>
                  <a:lnTo>
                    <a:pt x="20" y="3"/>
                  </a:lnTo>
                  <a:lnTo>
                    <a:pt x="19" y="3"/>
                  </a:lnTo>
                  <a:lnTo>
                    <a:pt x="18" y="3"/>
                  </a:lnTo>
                  <a:lnTo>
                    <a:pt x="12" y="5"/>
                  </a:lnTo>
                  <a:lnTo>
                    <a:pt x="12" y="4"/>
                  </a:lnTo>
                  <a:lnTo>
                    <a:pt x="12" y="4"/>
                  </a:lnTo>
                  <a:lnTo>
                    <a:pt x="11" y="4"/>
                  </a:lnTo>
                  <a:lnTo>
                    <a:pt x="11" y="3"/>
                  </a:lnTo>
                  <a:lnTo>
                    <a:pt x="11" y="2"/>
                  </a:lnTo>
                  <a:lnTo>
                    <a:pt x="11" y="1"/>
                  </a:lnTo>
                  <a:lnTo>
                    <a:pt x="10" y="1"/>
                  </a:lnTo>
                  <a:lnTo>
                    <a:pt x="10" y="1"/>
                  </a:lnTo>
                  <a:lnTo>
                    <a:pt x="9" y="1"/>
                  </a:lnTo>
                  <a:lnTo>
                    <a:pt x="9" y="0"/>
                  </a:lnTo>
                  <a:lnTo>
                    <a:pt x="8" y="0"/>
                  </a:lnTo>
                  <a:lnTo>
                    <a:pt x="7" y="0"/>
                  </a:lnTo>
                  <a:lnTo>
                    <a:pt x="6" y="0"/>
                  </a:lnTo>
                  <a:lnTo>
                    <a:pt x="6" y="0"/>
                  </a:lnTo>
                  <a:lnTo>
                    <a:pt x="5" y="0"/>
                  </a:lnTo>
                  <a:lnTo>
                    <a:pt x="5" y="1"/>
                  </a:lnTo>
                  <a:lnTo>
                    <a:pt x="4" y="1"/>
                  </a:lnTo>
                  <a:lnTo>
                    <a:pt x="3" y="1"/>
                  </a:lnTo>
                  <a:lnTo>
                    <a:pt x="3" y="2"/>
                  </a:lnTo>
                  <a:lnTo>
                    <a:pt x="2" y="3"/>
                  </a:lnTo>
                  <a:lnTo>
                    <a:pt x="2" y="4"/>
                  </a:lnTo>
                  <a:lnTo>
                    <a:pt x="2" y="4"/>
                  </a:lnTo>
                  <a:lnTo>
                    <a:pt x="0" y="11"/>
                  </a:lnTo>
                  <a:lnTo>
                    <a:pt x="2" y="11"/>
                  </a:lnTo>
                  <a:lnTo>
                    <a:pt x="2" y="11"/>
                  </a:lnTo>
                  <a:lnTo>
                    <a:pt x="2" y="10"/>
                  </a:lnTo>
                  <a:lnTo>
                    <a:pt x="2" y="10"/>
                  </a:lnTo>
                  <a:lnTo>
                    <a:pt x="3" y="10"/>
                  </a:lnTo>
                  <a:lnTo>
                    <a:pt x="4" y="10"/>
                  </a:lnTo>
                  <a:lnTo>
                    <a:pt x="5" y="10"/>
                  </a:lnTo>
                  <a:lnTo>
                    <a:pt x="5" y="11"/>
                  </a:lnTo>
                  <a:lnTo>
                    <a:pt x="14" y="12"/>
                  </a:lnTo>
                  <a:lnTo>
                    <a:pt x="15" y="13"/>
                  </a:lnTo>
                  <a:lnTo>
                    <a:pt x="16" y="13"/>
                  </a:lnTo>
                  <a:lnTo>
                    <a:pt x="17" y="13"/>
                  </a:lnTo>
                  <a:lnTo>
                    <a:pt x="17" y="14"/>
                  </a:lnTo>
                  <a:lnTo>
                    <a:pt x="17" y="14"/>
                  </a:lnTo>
                  <a:lnTo>
                    <a:pt x="17" y="15"/>
                  </a:lnTo>
                  <a:lnTo>
                    <a:pt x="18" y="15"/>
                  </a:lnTo>
                  <a:lnTo>
                    <a:pt x="20" y="9"/>
                  </a:lnTo>
                  <a:lnTo>
                    <a:pt x="19" y="9"/>
                  </a:lnTo>
                  <a:lnTo>
                    <a:pt x="19" y="9"/>
                  </a:lnTo>
                  <a:lnTo>
                    <a:pt x="19" y="10"/>
                  </a:lnTo>
                  <a:lnTo>
                    <a:pt x="18" y="10"/>
                  </a:lnTo>
                  <a:lnTo>
                    <a:pt x="17" y="11"/>
                  </a:lnTo>
                  <a:lnTo>
                    <a:pt x="17" y="10"/>
                  </a:lnTo>
                  <a:lnTo>
                    <a:pt x="16" y="10"/>
                  </a:lnTo>
                  <a:lnTo>
                    <a:pt x="15" y="10"/>
                  </a:lnTo>
                  <a:lnTo>
                    <a:pt x="10" y="9"/>
                  </a:lnTo>
                  <a:lnTo>
                    <a:pt x="11"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6" name="Freeform 240"/>
            <p:cNvSpPr>
              <a:spLocks/>
            </p:cNvSpPr>
            <p:nvPr/>
          </p:nvSpPr>
          <p:spPr bwMode="auto">
            <a:xfrm>
              <a:off x="1276" y="1777"/>
              <a:ext cx="5" cy="4"/>
            </a:xfrm>
            <a:custGeom>
              <a:avLst/>
              <a:gdLst>
                <a:gd name="T0" fmla="*/ 1 w 5"/>
                <a:gd name="T1" fmla="*/ 3 h 4"/>
                <a:gd name="T2" fmla="*/ 1 w 5"/>
                <a:gd name="T3" fmla="*/ 3 h 4"/>
                <a:gd name="T4" fmla="*/ 1 w 5"/>
                <a:gd name="T5" fmla="*/ 3 h 4"/>
                <a:gd name="T6" fmla="*/ 0 w 5"/>
                <a:gd name="T7" fmla="*/ 2 h 4"/>
                <a:gd name="T8" fmla="*/ 0 w 5"/>
                <a:gd name="T9" fmla="*/ 2 h 4"/>
                <a:gd name="T10" fmla="*/ 0 w 5"/>
                <a:gd name="T11" fmla="*/ 2 h 4"/>
                <a:gd name="T12" fmla="*/ 0 w 5"/>
                <a:gd name="T13" fmla="*/ 2 h 4"/>
                <a:gd name="T14" fmla="*/ 0 w 5"/>
                <a:gd name="T15" fmla="*/ 1 h 4"/>
                <a:gd name="T16" fmla="*/ 0 w 5"/>
                <a:gd name="T17" fmla="*/ 1 h 4"/>
                <a:gd name="T18" fmla="*/ 0 w 5"/>
                <a:gd name="T19" fmla="*/ 1 h 4"/>
                <a:gd name="T20" fmla="*/ 0 w 5"/>
                <a:gd name="T21" fmla="*/ 1 h 4"/>
                <a:gd name="T22" fmla="*/ 0 w 5"/>
                <a:gd name="T23" fmla="*/ 0 h 4"/>
                <a:gd name="T24" fmla="*/ 1 w 5"/>
                <a:gd name="T25" fmla="*/ 0 h 4"/>
                <a:gd name="T26" fmla="*/ 1 w 5"/>
                <a:gd name="T27" fmla="*/ 0 h 4"/>
                <a:gd name="T28" fmla="*/ 2 w 5"/>
                <a:gd name="T29" fmla="*/ 0 h 4"/>
                <a:gd name="T30" fmla="*/ 2 w 5"/>
                <a:gd name="T31" fmla="*/ 0 h 4"/>
                <a:gd name="T32" fmla="*/ 2 w 5"/>
                <a:gd name="T33" fmla="*/ 0 h 4"/>
                <a:gd name="T34" fmla="*/ 3 w 5"/>
                <a:gd name="T35" fmla="*/ 0 h 4"/>
                <a:gd name="T36" fmla="*/ 3 w 5"/>
                <a:gd name="T37" fmla="*/ 0 h 4"/>
                <a:gd name="T38" fmla="*/ 3 w 5"/>
                <a:gd name="T39" fmla="*/ 0 h 4"/>
                <a:gd name="T40" fmla="*/ 4 w 5"/>
                <a:gd name="T41" fmla="*/ 0 h 4"/>
                <a:gd name="T42" fmla="*/ 4 w 5"/>
                <a:gd name="T43" fmla="*/ 1 h 4"/>
                <a:gd name="T44" fmla="*/ 4 w 5"/>
                <a:gd name="T45" fmla="*/ 1 h 4"/>
                <a:gd name="T46" fmla="*/ 4 w 5"/>
                <a:gd name="T47" fmla="*/ 1 h 4"/>
                <a:gd name="T48" fmla="*/ 4 w 5"/>
                <a:gd name="T49" fmla="*/ 2 h 4"/>
                <a:gd name="T50" fmla="*/ 4 w 5"/>
                <a:gd name="T51" fmla="*/ 2 h 4"/>
                <a:gd name="T52" fmla="*/ 4 w 5"/>
                <a:gd name="T53" fmla="*/ 2 h 4"/>
                <a:gd name="T54" fmla="*/ 4 w 5"/>
                <a:gd name="T55" fmla="*/ 3 h 4"/>
                <a:gd name="T56" fmla="*/ 4 w 5"/>
                <a:gd name="T57" fmla="*/ 3 h 4"/>
                <a:gd name="T58" fmla="*/ 1 w 5"/>
                <a:gd name="T5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 h="4">
                  <a:moveTo>
                    <a:pt x="1" y="3"/>
                  </a:moveTo>
                  <a:lnTo>
                    <a:pt x="1" y="3"/>
                  </a:lnTo>
                  <a:lnTo>
                    <a:pt x="1" y="3"/>
                  </a:lnTo>
                  <a:lnTo>
                    <a:pt x="0" y="2"/>
                  </a:lnTo>
                  <a:lnTo>
                    <a:pt x="0" y="2"/>
                  </a:lnTo>
                  <a:lnTo>
                    <a:pt x="0" y="2"/>
                  </a:lnTo>
                  <a:lnTo>
                    <a:pt x="0" y="2"/>
                  </a:lnTo>
                  <a:lnTo>
                    <a:pt x="0" y="1"/>
                  </a:lnTo>
                  <a:lnTo>
                    <a:pt x="0" y="1"/>
                  </a:lnTo>
                  <a:lnTo>
                    <a:pt x="0" y="1"/>
                  </a:lnTo>
                  <a:lnTo>
                    <a:pt x="0" y="1"/>
                  </a:lnTo>
                  <a:lnTo>
                    <a:pt x="0" y="0"/>
                  </a:lnTo>
                  <a:lnTo>
                    <a:pt x="1" y="0"/>
                  </a:lnTo>
                  <a:lnTo>
                    <a:pt x="1" y="0"/>
                  </a:lnTo>
                  <a:lnTo>
                    <a:pt x="2" y="0"/>
                  </a:lnTo>
                  <a:lnTo>
                    <a:pt x="2" y="0"/>
                  </a:lnTo>
                  <a:lnTo>
                    <a:pt x="2" y="0"/>
                  </a:lnTo>
                  <a:lnTo>
                    <a:pt x="3" y="0"/>
                  </a:lnTo>
                  <a:lnTo>
                    <a:pt x="3" y="0"/>
                  </a:lnTo>
                  <a:lnTo>
                    <a:pt x="3" y="0"/>
                  </a:lnTo>
                  <a:lnTo>
                    <a:pt x="4" y="0"/>
                  </a:lnTo>
                  <a:lnTo>
                    <a:pt x="4" y="1"/>
                  </a:lnTo>
                  <a:lnTo>
                    <a:pt x="4" y="1"/>
                  </a:lnTo>
                  <a:lnTo>
                    <a:pt x="4" y="1"/>
                  </a:lnTo>
                  <a:lnTo>
                    <a:pt x="4" y="2"/>
                  </a:lnTo>
                  <a:lnTo>
                    <a:pt x="4" y="2"/>
                  </a:lnTo>
                  <a:lnTo>
                    <a:pt x="4" y="2"/>
                  </a:lnTo>
                  <a:lnTo>
                    <a:pt x="4" y="3"/>
                  </a:lnTo>
                  <a:lnTo>
                    <a:pt x="4" y="3"/>
                  </a:lnTo>
                  <a:lnTo>
                    <a:pt x="1" y="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7" name="Freeform 241"/>
            <p:cNvSpPr>
              <a:spLocks/>
            </p:cNvSpPr>
            <p:nvPr/>
          </p:nvSpPr>
          <p:spPr bwMode="auto">
            <a:xfrm>
              <a:off x="1279" y="1746"/>
              <a:ext cx="22" cy="20"/>
            </a:xfrm>
            <a:custGeom>
              <a:avLst/>
              <a:gdLst>
                <a:gd name="T0" fmla="*/ 16 w 22"/>
                <a:gd name="T1" fmla="*/ 8 h 20"/>
                <a:gd name="T2" fmla="*/ 18 w 22"/>
                <a:gd name="T3" fmla="*/ 8 h 20"/>
                <a:gd name="T4" fmla="*/ 19 w 22"/>
                <a:gd name="T5" fmla="*/ 9 h 20"/>
                <a:gd name="T6" fmla="*/ 19 w 22"/>
                <a:gd name="T7" fmla="*/ 10 h 20"/>
                <a:gd name="T8" fmla="*/ 19 w 22"/>
                <a:gd name="T9" fmla="*/ 11 h 20"/>
                <a:gd name="T10" fmla="*/ 20 w 22"/>
                <a:gd name="T11" fmla="*/ 12 h 20"/>
                <a:gd name="T12" fmla="*/ 20 w 22"/>
                <a:gd name="T13" fmla="*/ 14 h 20"/>
                <a:gd name="T14" fmla="*/ 19 w 22"/>
                <a:gd name="T15" fmla="*/ 15 h 20"/>
                <a:gd name="T16" fmla="*/ 19 w 22"/>
                <a:gd name="T17" fmla="*/ 16 h 20"/>
                <a:gd name="T18" fmla="*/ 17 w 22"/>
                <a:gd name="T19" fmla="*/ 17 h 20"/>
                <a:gd name="T20" fmla="*/ 16 w 22"/>
                <a:gd name="T21" fmla="*/ 17 h 20"/>
                <a:gd name="T22" fmla="*/ 14 w 22"/>
                <a:gd name="T23" fmla="*/ 17 h 20"/>
                <a:gd name="T24" fmla="*/ 13 w 22"/>
                <a:gd name="T25" fmla="*/ 16 h 20"/>
                <a:gd name="T26" fmla="*/ 12 w 22"/>
                <a:gd name="T27" fmla="*/ 16 h 20"/>
                <a:gd name="T28" fmla="*/ 5 w 22"/>
                <a:gd name="T29" fmla="*/ 13 h 20"/>
                <a:gd name="T30" fmla="*/ 3 w 22"/>
                <a:gd name="T31" fmla="*/ 12 h 20"/>
                <a:gd name="T32" fmla="*/ 3 w 22"/>
                <a:gd name="T33" fmla="*/ 11 h 20"/>
                <a:gd name="T34" fmla="*/ 2 w 22"/>
                <a:gd name="T35" fmla="*/ 10 h 20"/>
                <a:gd name="T36" fmla="*/ 1 w 22"/>
                <a:gd name="T37" fmla="*/ 17 h 20"/>
                <a:gd name="T38" fmla="*/ 2 w 22"/>
                <a:gd name="T39" fmla="*/ 16 h 20"/>
                <a:gd name="T40" fmla="*/ 2 w 22"/>
                <a:gd name="T41" fmla="*/ 15 h 20"/>
                <a:gd name="T42" fmla="*/ 4 w 22"/>
                <a:gd name="T43" fmla="*/ 15 h 20"/>
                <a:gd name="T44" fmla="*/ 12 w 22"/>
                <a:gd name="T45" fmla="*/ 18 h 20"/>
                <a:gd name="T46" fmla="*/ 14 w 22"/>
                <a:gd name="T47" fmla="*/ 19 h 20"/>
                <a:gd name="T48" fmla="*/ 16 w 22"/>
                <a:gd name="T49" fmla="*/ 19 h 20"/>
                <a:gd name="T50" fmla="*/ 17 w 22"/>
                <a:gd name="T51" fmla="*/ 19 h 20"/>
                <a:gd name="T52" fmla="*/ 19 w 22"/>
                <a:gd name="T53" fmla="*/ 18 h 20"/>
                <a:gd name="T54" fmla="*/ 19 w 22"/>
                <a:gd name="T55" fmla="*/ 17 h 20"/>
                <a:gd name="T56" fmla="*/ 20 w 22"/>
                <a:gd name="T57" fmla="*/ 16 h 20"/>
                <a:gd name="T58" fmla="*/ 21 w 22"/>
                <a:gd name="T59" fmla="*/ 14 h 20"/>
                <a:gd name="T60" fmla="*/ 21 w 22"/>
                <a:gd name="T61" fmla="*/ 13 h 20"/>
                <a:gd name="T62" fmla="*/ 21 w 22"/>
                <a:gd name="T63" fmla="*/ 11 h 20"/>
                <a:gd name="T64" fmla="*/ 20 w 22"/>
                <a:gd name="T65" fmla="*/ 10 h 20"/>
                <a:gd name="T66" fmla="*/ 19 w 22"/>
                <a:gd name="T67" fmla="*/ 8 h 20"/>
                <a:gd name="T68" fmla="*/ 19 w 22"/>
                <a:gd name="T69" fmla="*/ 8 h 20"/>
                <a:gd name="T70" fmla="*/ 17 w 22"/>
                <a:gd name="T71" fmla="*/ 7 h 20"/>
                <a:gd name="T72" fmla="*/ 9 w 22"/>
                <a:gd name="T73" fmla="*/ 4 h 20"/>
                <a:gd name="T74" fmla="*/ 8 w 22"/>
                <a:gd name="T75" fmla="*/ 4 h 20"/>
                <a:gd name="T76" fmla="*/ 7 w 22"/>
                <a:gd name="T77" fmla="*/ 3 h 20"/>
                <a:gd name="T78" fmla="*/ 6 w 22"/>
                <a:gd name="T79" fmla="*/ 2 h 20"/>
                <a:gd name="T80" fmla="*/ 7 w 22"/>
                <a:gd name="T81" fmla="*/ 2 h 20"/>
                <a:gd name="T82" fmla="*/ 6 w 22"/>
                <a:gd name="T83" fmla="*/ 0 h 20"/>
                <a:gd name="T84" fmla="*/ 5 w 22"/>
                <a:gd name="T85" fmla="*/ 6 h 20"/>
                <a:gd name="T86" fmla="*/ 5 w 22"/>
                <a:gd name="T87" fmla="*/ 5 h 20"/>
                <a:gd name="T88" fmla="*/ 6 w 22"/>
                <a:gd name="T89" fmla="*/ 5 h 20"/>
                <a:gd name="T90" fmla="*/ 8 w 22"/>
                <a:gd name="T91" fmla="*/ 5 h 20"/>
                <a:gd name="T92" fmla="*/ 9 w 22"/>
                <a:gd name="T9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0">
                  <a:moveTo>
                    <a:pt x="16" y="8"/>
                  </a:moveTo>
                  <a:lnTo>
                    <a:pt x="16" y="8"/>
                  </a:lnTo>
                  <a:lnTo>
                    <a:pt x="17" y="8"/>
                  </a:lnTo>
                  <a:lnTo>
                    <a:pt x="18" y="8"/>
                  </a:lnTo>
                  <a:lnTo>
                    <a:pt x="18" y="9"/>
                  </a:lnTo>
                  <a:lnTo>
                    <a:pt x="19" y="9"/>
                  </a:lnTo>
                  <a:lnTo>
                    <a:pt x="19" y="10"/>
                  </a:lnTo>
                  <a:lnTo>
                    <a:pt x="19" y="10"/>
                  </a:lnTo>
                  <a:lnTo>
                    <a:pt x="19" y="11"/>
                  </a:lnTo>
                  <a:lnTo>
                    <a:pt x="19" y="11"/>
                  </a:lnTo>
                  <a:lnTo>
                    <a:pt x="20" y="11"/>
                  </a:lnTo>
                  <a:lnTo>
                    <a:pt x="20" y="12"/>
                  </a:lnTo>
                  <a:lnTo>
                    <a:pt x="20" y="13"/>
                  </a:lnTo>
                  <a:lnTo>
                    <a:pt x="20" y="14"/>
                  </a:lnTo>
                  <a:lnTo>
                    <a:pt x="19" y="14"/>
                  </a:lnTo>
                  <a:lnTo>
                    <a:pt x="19" y="15"/>
                  </a:lnTo>
                  <a:lnTo>
                    <a:pt x="19" y="15"/>
                  </a:lnTo>
                  <a:lnTo>
                    <a:pt x="19" y="16"/>
                  </a:lnTo>
                  <a:lnTo>
                    <a:pt x="18" y="16"/>
                  </a:lnTo>
                  <a:lnTo>
                    <a:pt x="17" y="17"/>
                  </a:lnTo>
                  <a:lnTo>
                    <a:pt x="16" y="17"/>
                  </a:lnTo>
                  <a:lnTo>
                    <a:pt x="16" y="17"/>
                  </a:lnTo>
                  <a:lnTo>
                    <a:pt x="15" y="17"/>
                  </a:lnTo>
                  <a:lnTo>
                    <a:pt x="14" y="17"/>
                  </a:lnTo>
                  <a:lnTo>
                    <a:pt x="14" y="16"/>
                  </a:lnTo>
                  <a:lnTo>
                    <a:pt x="13" y="16"/>
                  </a:lnTo>
                  <a:lnTo>
                    <a:pt x="12" y="16"/>
                  </a:lnTo>
                  <a:lnTo>
                    <a:pt x="12" y="16"/>
                  </a:lnTo>
                  <a:lnTo>
                    <a:pt x="5" y="14"/>
                  </a:lnTo>
                  <a:lnTo>
                    <a:pt x="5" y="13"/>
                  </a:lnTo>
                  <a:lnTo>
                    <a:pt x="4" y="13"/>
                  </a:lnTo>
                  <a:lnTo>
                    <a:pt x="3" y="12"/>
                  </a:lnTo>
                  <a:lnTo>
                    <a:pt x="3" y="11"/>
                  </a:lnTo>
                  <a:lnTo>
                    <a:pt x="3" y="11"/>
                  </a:lnTo>
                  <a:lnTo>
                    <a:pt x="3" y="10"/>
                  </a:lnTo>
                  <a:lnTo>
                    <a:pt x="2" y="10"/>
                  </a:lnTo>
                  <a:lnTo>
                    <a:pt x="0" y="16"/>
                  </a:lnTo>
                  <a:lnTo>
                    <a:pt x="1" y="17"/>
                  </a:lnTo>
                  <a:lnTo>
                    <a:pt x="1" y="16"/>
                  </a:lnTo>
                  <a:lnTo>
                    <a:pt x="2" y="16"/>
                  </a:lnTo>
                  <a:lnTo>
                    <a:pt x="2" y="15"/>
                  </a:lnTo>
                  <a:lnTo>
                    <a:pt x="2" y="15"/>
                  </a:lnTo>
                  <a:lnTo>
                    <a:pt x="3" y="15"/>
                  </a:lnTo>
                  <a:lnTo>
                    <a:pt x="4" y="15"/>
                  </a:lnTo>
                  <a:lnTo>
                    <a:pt x="5" y="16"/>
                  </a:lnTo>
                  <a:lnTo>
                    <a:pt x="12" y="18"/>
                  </a:lnTo>
                  <a:lnTo>
                    <a:pt x="13" y="19"/>
                  </a:lnTo>
                  <a:lnTo>
                    <a:pt x="14" y="19"/>
                  </a:lnTo>
                  <a:lnTo>
                    <a:pt x="15" y="19"/>
                  </a:lnTo>
                  <a:lnTo>
                    <a:pt x="16" y="19"/>
                  </a:lnTo>
                  <a:lnTo>
                    <a:pt x="16" y="19"/>
                  </a:lnTo>
                  <a:lnTo>
                    <a:pt x="17" y="19"/>
                  </a:lnTo>
                  <a:lnTo>
                    <a:pt x="18" y="18"/>
                  </a:lnTo>
                  <a:lnTo>
                    <a:pt x="19" y="18"/>
                  </a:lnTo>
                  <a:lnTo>
                    <a:pt x="19" y="17"/>
                  </a:lnTo>
                  <a:lnTo>
                    <a:pt x="19" y="17"/>
                  </a:lnTo>
                  <a:lnTo>
                    <a:pt x="19" y="17"/>
                  </a:lnTo>
                  <a:lnTo>
                    <a:pt x="20" y="16"/>
                  </a:lnTo>
                  <a:lnTo>
                    <a:pt x="20" y="15"/>
                  </a:lnTo>
                  <a:lnTo>
                    <a:pt x="21" y="14"/>
                  </a:lnTo>
                  <a:lnTo>
                    <a:pt x="21" y="14"/>
                  </a:lnTo>
                  <a:lnTo>
                    <a:pt x="21" y="13"/>
                  </a:lnTo>
                  <a:lnTo>
                    <a:pt x="21" y="12"/>
                  </a:lnTo>
                  <a:lnTo>
                    <a:pt x="21" y="11"/>
                  </a:lnTo>
                  <a:lnTo>
                    <a:pt x="21" y="11"/>
                  </a:lnTo>
                  <a:lnTo>
                    <a:pt x="20" y="10"/>
                  </a:lnTo>
                  <a:lnTo>
                    <a:pt x="20" y="9"/>
                  </a:lnTo>
                  <a:lnTo>
                    <a:pt x="19" y="8"/>
                  </a:lnTo>
                  <a:lnTo>
                    <a:pt x="19" y="8"/>
                  </a:lnTo>
                  <a:lnTo>
                    <a:pt x="19" y="8"/>
                  </a:lnTo>
                  <a:lnTo>
                    <a:pt x="18" y="8"/>
                  </a:lnTo>
                  <a:lnTo>
                    <a:pt x="17" y="7"/>
                  </a:lnTo>
                  <a:lnTo>
                    <a:pt x="16" y="7"/>
                  </a:lnTo>
                  <a:lnTo>
                    <a:pt x="9" y="4"/>
                  </a:lnTo>
                  <a:lnTo>
                    <a:pt x="9" y="4"/>
                  </a:lnTo>
                  <a:lnTo>
                    <a:pt x="8" y="4"/>
                  </a:lnTo>
                  <a:lnTo>
                    <a:pt x="8" y="3"/>
                  </a:lnTo>
                  <a:lnTo>
                    <a:pt x="7" y="3"/>
                  </a:lnTo>
                  <a:lnTo>
                    <a:pt x="7" y="2"/>
                  </a:lnTo>
                  <a:lnTo>
                    <a:pt x="6" y="2"/>
                  </a:lnTo>
                  <a:lnTo>
                    <a:pt x="6" y="2"/>
                  </a:lnTo>
                  <a:lnTo>
                    <a:pt x="7" y="2"/>
                  </a:lnTo>
                  <a:lnTo>
                    <a:pt x="7" y="1"/>
                  </a:lnTo>
                  <a:lnTo>
                    <a:pt x="6" y="0"/>
                  </a:lnTo>
                  <a:lnTo>
                    <a:pt x="4" y="6"/>
                  </a:lnTo>
                  <a:lnTo>
                    <a:pt x="5" y="6"/>
                  </a:lnTo>
                  <a:lnTo>
                    <a:pt x="5" y="5"/>
                  </a:lnTo>
                  <a:lnTo>
                    <a:pt x="5" y="5"/>
                  </a:lnTo>
                  <a:lnTo>
                    <a:pt x="5" y="5"/>
                  </a:lnTo>
                  <a:lnTo>
                    <a:pt x="6" y="5"/>
                  </a:lnTo>
                  <a:lnTo>
                    <a:pt x="7" y="5"/>
                  </a:lnTo>
                  <a:lnTo>
                    <a:pt x="8" y="5"/>
                  </a:lnTo>
                  <a:lnTo>
                    <a:pt x="8" y="5"/>
                  </a:lnTo>
                  <a:lnTo>
                    <a:pt x="9" y="5"/>
                  </a:lnTo>
                  <a:lnTo>
                    <a:pt x="16"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8" name="Freeform 242"/>
            <p:cNvSpPr>
              <a:spLocks/>
            </p:cNvSpPr>
            <p:nvPr/>
          </p:nvSpPr>
          <p:spPr bwMode="auto">
            <a:xfrm>
              <a:off x="1291" y="1730"/>
              <a:ext cx="19" cy="16"/>
            </a:xfrm>
            <a:custGeom>
              <a:avLst/>
              <a:gdLst>
                <a:gd name="T0" fmla="*/ 3 w 19"/>
                <a:gd name="T1" fmla="*/ 0 h 16"/>
                <a:gd name="T2" fmla="*/ 3 w 19"/>
                <a:gd name="T3" fmla="*/ 1 h 16"/>
                <a:gd name="T4" fmla="*/ 2 w 19"/>
                <a:gd name="T5" fmla="*/ 2 h 16"/>
                <a:gd name="T6" fmla="*/ 2 w 19"/>
                <a:gd name="T7" fmla="*/ 3 h 16"/>
                <a:gd name="T8" fmla="*/ 1 w 19"/>
                <a:gd name="T9" fmla="*/ 4 h 16"/>
                <a:gd name="T10" fmla="*/ 0 w 19"/>
                <a:gd name="T11" fmla="*/ 4 h 16"/>
                <a:gd name="T12" fmla="*/ 0 w 19"/>
                <a:gd name="T13" fmla="*/ 6 h 16"/>
                <a:gd name="T14" fmla="*/ 0 w 19"/>
                <a:gd name="T15" fmla="*/ 7 h 16"/>
                <a:gd name="T16" fmla="*/ 0 w 19"/>
                <a:gd name="T17" fmla="*/ 9 h 16"/>
                <a:gd name="T18" fmla="*/ 1 w 19"/>
                <a:gd name="T19" fmla="*/ 9 h 16"/>
                <a:gd name="T20" fmla="*/ 2 w 19"/>
                <a:gd name="T21" fmla="*/ 10 h 16"/>
                <a:gd name="T22" fmla="*/ 4 w 19"/>
                <a:gd name="T23" fmla="*/ 11 h 16"/>
                <a:gd name="T24" fmla="*/ 5 w 19"/>
                <a:gd name="T25" fmla="*/ 11 h 16"/>
                <a:gd name="T26" fmla="*/ 7 w 19"/>
                <a:gd name="T27" fmla="*/ 10 h 16"/>
                <a:gd name="T28" fmla="*/ 8 w 19"/>
                <a:gd name="T29" fmla="*/ 9 h 16"/>
                <a:gd name="T30" fmla="*/ 11 w 19"/>
                <a:gd name="T31" fmla="*/ 7 h 16"/>
                <a:gd name="T32" fmla="*/ 12 w 19"/>
                <a:gd name="T33" fmla="*/ 6 h 16"/>
                <a:gd name="T34" fmla="*/ 14 w 19"/>
                <a:gd name="T35" fmla="*/ 6 h 16"/>
                <a:gd name="T36" fmla="*/ 16 w 19"/>
                <a:gd name="T37" fmla="*/ 6 h 16"/>
                <a:gd name="T38" fmla="*/ 17 w 19"/>
                <a:gd name="T39" fmla="*/ 8 h 16"/>
                <a:gd name="T40" fmla="*/ 17 w 19"/>
                <a:gd name="T41" fmla="*/ 9 h 16"/>
                <a:gd name="T42" fmla="*/ 17 w 19"/>
                <a:gd name="T43" fmla="*/ 10 h 16"/>
                <a:gd name="T44" fmla="*/ 17 w 19"/>
                <a:gd name="T45" fmla="*/ 11 h 16"/>
                <a:gd name="T46" fmla="*/ 16 w 19"/>
                <a:gd name="T47" fmla="*/ 12 h 16"/>
                <a:gd name="T48" fmla="*/ 15 w 19"/>
                <a:gd name="T49" fmla="*/ 13 h 16"/>
                <a:gd name="T50" fmla="*/ 14 w 19"/>
                <a:gd name="T51" fmla="*/ 13 h 16"/>
                <a:gd name="T52" fmla="*/ 13 w 19"/>
                <a:gd name="T53" fmla="*/ 14 h 16"/>
                <a:gd name="T54" fmla="*/ 11 w 19"/>
                <a:gd name="T55" fmla="*/ 14 h 16"/>
                <a:gd name="T56" fmla="*/ 11 w 19"/>
                <a:gd name="T57" fmla="*/ 14 h 16"/>
                <a:gd name="T58" fmla="*/ 10 w 19"/>
                <a:gd name="T59" fmla="*/ 15 h 16"/>
                <a:gd name="T60" fmla="*/ 14 w 19"/>
                <a:gd name="T61" fmla="*/ 15 h 16"/>
                <a:gd name="T62" fmla="*/ 15 w 19"/>
                <a:gd name="T63" fmla="*/ 14 h 16"/>
                <a:gd name="T64" fmla="*/ 16 w 19"/>
                <a:gd name="T65" fmla="*/ 13 h 16"/>
                <a:gd name="T66" fmla="*/ 17 w 19"/>
                <a:gd name="T67" fmla="*/ 11 h 16"/>
                <a:gd name="T68" fmla="*/ 17 w 19"/>
                <a:gd name="T69" fmla="*/ 11 h 16"/>
                <a:gd name="T70" fmla="*/ 18 w 19"/>
                <a:gd name="T71" fmla="*/ 9 h 16"/>
                <a:gd name="T72" fmla="*/ 18 w 19"/>
                <a:gd name="T73" fmla="*/ 8 h 16"/>
                <a:gd name="T74" fmla="*/ 17 w 19"/>
                <a:gd name="T75" fmla="*/ 6 h 16"/>
                <a:gd name="T76" fmla="*/ 17 w 19"/>
                <a:gd name="T77" fmla="*/ 6 h 16"/>
                <a:gd name="T78" fmla="*/ 16 w 19"/>
                <a:gd name="T79" fmla="*/ 5 h 16"/>
                <a:gd name="T80" fmla="*/ 15 w 19"/>
                <a:gd name="T81" fmla="*/ 4 h 16"/>
                <a:gd name="T82" fmla="*/ 14 w 19"/>
                <a:gd name="T83" fmla="*/ 4 h 16"/>
                <a:gd name="T84" fmla="*/ 12 w 19"/>
                <a:gd name="T85" fmla="*/ 4 h 16"/>
                <a:gd name="T86" fmla="*/ 11 w 19"/>
                <a:gd name="T87" fmla="*/ 4 h 16"/>
                <a:gd name="T88" fmla="*/ 9 w 19"/>
                <a:gd name="T89" fmla="*/ 6 h 16"/>
                <a:gd name="T90" fmla="*/ 8 w 19"/>
                <a:gd name="T91" fmla="*/ 6 h 16"/>
                <a:gd name="T92" fmla="*/ 7 w 19"/>
                <a:gd name="T93" fmla="*/ 7 h 16"/>
                <a:gd name="T94" fmla="*/ 6 w 19"/>
                <a:gd name="T95" fmla="*/ 8 h 16"/>
                <a:gd name="T96" fmla="*/ 5 w 19"/>
                <a:gd name="T97" fmla="*/ 9 h 16"/>
                <a:gd name="T98" fmla="*/ 3 w 19"/>
                <a:gd name="T99" fmla="*/ 9 h 16"/>
                <a:gd name="T100" fmla="*/ 2 w 19"/>
                <a:gd name="T101" fmla="*/ 8 h 16"/>
                <a:gd name="T102" fmla="*/ 1 w 19"/>
                <a:gd name="T103" fmla="*/ 6 h 16"/>
                <a:gd name="T104" fmla="*/ 1 w 19"/>
                <a:gd name="T105" fmla="*/ 5 h 16"/>
                <a:gd name="T106" fmla="*/ 2 w 19"/>
                <a:gd name="T107" fmla="*/ 4 h 16"/>
                <a:gd name="T108" fmla="*/ 2 w 19"/>
                <a:gd name="T109" fmla="*/ 4 h 16"/>
                <a:gd name="T110" fmla="*/ 3 w 19"/>
                <a:gd name="T111" fmla="*/ 3 h 16"/>
                <a:gd name="T112" fmla="*/ 5 w 19"/>
                <a:gd name="T113" fmla="*/ 2 h 16"/>
                <a:gd name="T114" fmla="*/ 6 w 19"/>
                <a:gd name="T115" fmla="*/ 2 h 16"/>
                <a:gd name="T116" fmla="*/ 8 w 19"/>
                <a:gd name="T117" fmla="*/ 2 h 16"/>
                <a:gd name="T118" fmla="*/ 3 w 19"/>
                <a:gd name="T1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 h="16">
                  <a:moveTo>
                    <a:pt x="3" y="0"/>
                  </a:moveTo>
                  <a:lnTo>
                    <a:pt x="3" y="0"/>
                  </a:lnTo>
                  <a:lnTo>
                    <a:pt x="3" y="1"/>
                  </a:lnTo>
                  <a:lnTo>
                    <a:pt x="3" y="1"/>
                  </a:lnTo>
                  <a:lnTo>
                    <a:pt x="2" y="1"/>
                  </a:lnTo>
                  <a:lnTo>
                    <a:pt x="2" y="2"/>
                  </a:lnTo>
                  <a:lnTo>
                    <a:pt x="2" y="3"/>
                  </a:lnTo>
                  <a:lnTo>
                    <a:pt x="2" y="3"/>
                  </a:lnTo>
                  <a:lnTo>
                    <a:pt x="1" y="3"/>
                  </a:lnTo>
                  <a:lnTo>
                    <a:pt x="1" y="4"/>
                  </a:lnTo>
                  <a:lnTo>
                    <a:pt x="0" y="4"/>
                  </a:lnTo>
                  <a:lnTo>
                    <a:pt x="0" y="4"/>
                  </a:lnTo>
                  <a:lnTo>
                    <a:pt x="0" y="5"/>
                  </a:lnTo>
                  <a:lnTo>
                    <a:pt x="0" y="6"/>
                  </a:lnTo>
                  <a:lnTo>
                    <a:pt x="0" y="6"/>
                  </a:lnTo>
                  <a:lnTo>
                    <a:pt x="0" y="7"/>
                  </a:lnTo>
                  <a:lnTo>
                    <a:pt x="0" y="8"/>
                  </a:lnTo>
                  <a:lnTo>
                    <a:pt x="0" y="9"/>
                  </a:lnTo>
                  <a:lnTo>
                    <a:pt x="1" y="9"/>
                  </a:lnTo>
                  <a:lnTo>
                    <a:pt x="1" y="9"/>
                  </a:lnTo>
                  <a:lnTo>
                    <a:pt x="2" y="10"/>
                  </a:lnTo>
                  <a:lnTo>
                    <a:pt x="2" y="10"/>
                  </a:lnTo>
                  <a:lnTo>
                    <a:pt x="2" y="11"/>
                  </a:lnTo>
                  <a:lnTo>
                    <a:pt x="4" y="11"/>
                  </a:lnTo>
                  <a:lnTo>
                    <a:pt x="5" y="11"/>
                  </a:lnTo>
                  <a:lnTo>
                    <a:pt x="5" y="11"/>
                  </a:lnTo>
                  <a:lnTo>
                    <a:pt x="6" y="11"/>
                  </a:lnTo>
                  <a:lnTo>
                    <a:pt x="7" y="10"/>
                  </a:lnTo>
                  <a:lnTo>
                    <a:pt x="8" y="10"/>
                  </a:lnTo>
                  <a:lnTo>
                    <a:pt x="8" y="9"/>
                  </a:lnTo>
                  <a:lnTo>
                    <a:pt x="10" y="8"/>
                  </a:lnTo>
                  <a:lnTo>
                    <a:pt x="11" y="7"/>
                  </a:lnTo>
                  <a:lnTo>
                    <a:pt x="11" y="7"/>
                  </a:lnTo>
                  <a:lnTo>
                    <a:pt x="12" y="6"/>
                  </a:lnTo>
                  <a:lnTo>
                    <a:pt x="13" y="6"/>
                  </a:lnTo>
                  <a:lnTo>
                    <a:pt x="14" y="6"/>
                  </a:lnTo>
                  <a:lnTo>
                    <a:pt x="14" y="6"/>
                  </a:lnTo>
                  <a:lnTo>
                    <a:pt x="16" y="6"/>
                  </a:lnTo>
                  <a:lnTo>
                    <a:pt x="17" y="7"/>
                  </a:lnTo>
                  <a:lnTo>
                    <a:pt x="17" y="8"/>
                  </a:lnTo>
                  <a:lnTo>
                    <a:pt x="17" y="8"/>
                  </a:lnTo>
                  <a:lnTo>
                    <a:pt x="17" y="9"/>
                  </a:lnTo>
                  <a:lnTo>
                    <a:pt x="17" y="9"/>
                  </a:lnTo>
                  <a:lnTo>
                    <a:pt x="17" y="10"/>
                  </a:lnTo>
                  <a:lnTo>
                    <a:pt x="17" y="11"/>
                  </a:lnTo>
                  <a:lnTo>
                    <a:pt x="17" y="11"/>
                  </a:lnTo>
                  <a:lnTo>
                    <a:pt x="16" y="11"/>
                  </a:lnTo>
                  <a:lnTo>
                    <a:pt x="16" y="12"/>
                  </a:lnTo>
                  <a:lnTo>
                    <a:pt x="15" y="12"/>
                  </a:lnTo>
                  <a:lnTo>
                    <a:pt x="15" y="13"/>
                  </a:lnTo>
                  <a:lnTo>
                    <a:pt x="14" y="13"/>
                  </a:lnTo>
                  <a:lnTo>
                    <a:pt x="14" y="13"/>
                  </a:lnTo>
                  <a:lnTo>
                    <a:pt x="14" y="14"/>
                  </a:lnTo>
                  <a:lnTo>
                    <a:pt x="13" y="14"/>
                  </a:lnTo>
                  <a:lnTo>
                    <a:pt x="12" y="14"/>
                  </a:lnTo>
                  <a:lnTo>
                    <a:pt x="11" y="14"/>
                  </a:lnTo>
                  <a:lnTo>
                    <a:pt x="11" y="14"/>
                  </a:lnTo>
                  <a:lnTo>
                    <a:pt x="11" y="14"/>
                  </a:lnTo>
                  <a:lnTo>
                    <a:pt x="10" y="14"/>
                  </a:lnTo>
                  <a:lnTo>
                    <a:pt x="10" y="15"/>
                  </a:lnTo>
                  <a:lnTo>
                    <a:pt x="15" y="15"/>
                  </a:lnTo>
                  <a:lnTo>
                    <a:pt x="14" y="15"/>
                  </a:lnTo>
                  <a:lnTo>
                    <a:pt x="14" y="14"/>
                  </a:lnTo>
                  <a:lnTo>
                    <a:pt x="15" y="14"/>
                  </a:lnTo>
                  <a:lnTo>
                    <a:pt x="15" y="14"/>
                  </a:lnTo>
                  <a:lnTo>
                    <a:pt x="16" y="13"/>
                  </a:lnTo>
                  <a:lnTo>
                    <a:pt x="17" y="12"/>
                  </a:lnTo>
                  <a:lnTo>
                    <a:pt x="17" y="11"/>
                  </a:lnTo>
                  <a:lnTo>
                    <a:pt x="17" y="11"/>
                  </a:lnTo>
                  <a:lnTo>
                    <a:pt x="17" y="11"/>
                  </a:lnTo>
                  <a:lnTo>
                    <a:pt x="18" y="10"/>
                  </a:lnTo>
                  <a:lnTo>
                    <a:pt x="18" y="9"/>
                  </a:lnTo>
                  <a:lnTo>
                    <a:pt x="18" y="9"/>
                  </a:lnTo>
                  <a:lnTo>
                    <a:pt x="18" y="8"/>
                  </a:lnTo>
                  <a:lnTo>
                    <a:pt x="18" y="7"/>
                  </a:lnTo>
                  <a:lnTo>
                    <a:pt x="17" y="6"/>
                  </a:lnTo>
                  <a:lnTo>
                    <a:pt x="17" y="6"/>
                  </a:lnTo>
                  <a:lnTo>
                    <a:pt x="17" y="6"/>
                  </a:lnTo>
                  <a:lnTo>
                    <a:pt x="17" y="5"/>
                  </a:lnTo>
                  <a:lnTo>
                    <a:pt x="16" y="5"/>
                  </a:lnTo>
                  <a:lnTo>
                    <a:pt x="16" y="4"/>
                  </a:lnTo>
                  <a:lnTo>
                    <a:pt x="15" y="4"/>
                  </a:lnTo>
                  <a:lnTo>
                    <a:pt x="14" y="4"/>
                  </a:lnTo>
                  <a:lnTo>
                    <a:pt x="14" y="4"/>
                  </a:lnTo>
                  <a:lnTo>
                    <a:pt x="13" y="4"/>
                  </a:lnTo>
                  <a:lnTo>
                    <a:pt x="12" y="4"/>
                  </a:lnTo>
                  <a:lnTo>
                    <a:pt x="11" y="4"/>
                  </a:lnTo>
                  <a:lnTo>
                    <a:pt x="11" y="4"/>
                  </a:lnTo>
                  <a:lnTo>
                    <a:pt x="10" y="5"/>
                  </a:lnTo>
                  <a:lnTo>
                    <a:pt x="9" y="6"/>
                  </a:lnTo>
                  <a:lnTo>
                    <a:pt x="8" y="6"/>
                  </a:lnTo>
                  <a:lnTo>
                    <a:pt x="8" y="6"/>
                  </a:lnTo>
                  <a:lnTo>
                    <a:pt x="8" y="6"/>
                  </a:lnTo>
                  <a:lnTo>
                    <a:pt x="7" y="7"/>
                  </a:lnTo>
                  <a:lnTo>
                    <a:pt x="7" y="8"/>
                  </a:lnTo>
                  <a:lnTo>
                    <a:pt x="6" y="8"/>
                  </a:lnTo>
                  <a:lnTo>
                    <a:pt x="5" y="9"/>
                  </a:lnTo>
                  <a:lnTo>
                    <a:pt x="5" y="9"/>
                  </a:lnTo>
                  <a:lnTo>
                    <a:pt x="4" y="9"/>
                  </a:lnTo>
                  <a:lnTo>
                    <a:pt x="3" y="9"/>
                  </a:lnTo>
                  <a:lnTo>
                    <a:pt x="2" y="9"/>
                  </a:lnTo>
                  <a:lnTo>
                    <a:pt x="2" y="8"/>
                  </a:lnTo>
                  <a:lnTo>
                    <a:pt x="1" y="7"/>
                  </a:lnTo>
                  <a:lnTo>
                    <a:pt x="1" y="6"/>
                  </a:lnTo>
                  <a:lnTo>
                    <a:pt x="1" y="6"/>
                  </a:lnTo>
                  <a:lnTo>
                    <a:pt x="1" y="5"/>
                  </a:lnTo>
                  <a:lnTo>
                    <a:pt x="2" y="5"/>
                  </a:lnTo>
                  <a:lnTo>
                    <a:pt x="2" y="4"/>
                  </a:lnTo>
                  <a:lnTo>
                    <a:pt x="2" y="4"/>
                  </a:lnTo>
                  <a:lnTo>
                    <a:pt x="2" y="4"/>
                  </a:lnTo>
                  <a:lnTo>
                    <a:pt x="2" y="3"/>
                  </a:lnTo>
                  <a:lnTo>
                    <a:pt x="3" y="3"/>
                  </a:lnTo>
                  <a:lnTo>
                    <a:pt x="4" y="2"/>
                  </a:lnTo>
                  <a:lnTo>
                    <a:pt x="5" y="2"/>
                  </a:lnTo>
                  <a:lnTo>
                    <a:pt x="5" y="2"/>
                  </a:lnTo>
                  <a:lnTo>
                    <a:pt x="6" y="2"/>
                  </a:lnTo>
                  <a:lnTo>
                    <a:pt x="7" y="2"/>
                  </a:lnTo>
                  <a:lnTo>
                    <a:pt x="8" y="2"/>
                  </a:lnTo>
                  <a:lnTo>
                    <a:pt x="8" y="1"/>
                  </a:lnTo>
                  <a:lnTo>
                    <a:pt x="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699" name="Freeform 243"/>
            <p:cNvSpPr>
              <a:spLocks/>
            </p:cNvSpPr>
            <p:nvPr/>
          </p:nvSpPr>
          <p:spPr bwMode="auto">
            <a:xfrm>
              <a:off x="1299" y="1709"/>
              <a:ext cx="22" cy="20"/>
            </a:xfrm>
            <a:custGeom>
              <a:avLst/>
              <a:gdLst>
                <a:gd name="T0" fmla="*/ 8 w 22"/>
                <a:gd name="T1" fmla="*/ 7 h 20"/>
                <a:gd name="T2" fmla="*/ 7 w 22"/>
                <a:gd name="T3" fmla="*/ 6 h 20"/>
                <a:gd name="T4" fmla="*/ 6 w 22"/>
                <a:gd name="T5" fmla="*/ 6 h 20"/>
                <a:gd name="T6" fmla="*/ 6 w 22"/>
                <a:gd name="T7" fmla="*/ 5 h 20"/>
                <a:gd name="T8" fmla="*/ 5 w 22"/>
                <a:gd name="T9" fmla="*/ 5 h 20"/>
                <a:gd name="T10" fmla="*/ 6 w 22"/>
                <a:gd name="T11" fmla="*/ 4 h 20"/>
                <a:gd name="T12" fmla="*/ 7 w 22"/>
                <a:gd name="T13" fmla="*/ 3 h 20"/>
                <a:gd name="T14" fmla="*/ 8 w 22"/>
                <a:gd name="T15" fmla="*/ 3 h 20"/>
                <a:gd name="T16" fmla="*/ 8 w 22"/>
                <a:gd name="T17" fmla="*/ 2 h 20"/>
                <a:gd name="T18" fmla="*/ 9 w 22"/>
                <a:gd name="T19" fmla="*/ 2 h 20"/>
                <a:gd name="T20" fmla="*/ 9 w 22"/>
                <a:gd name="T21" fmla="*/ 2 h 20"/>
                <a:gd name="T22" fmla="*/ 9 w 22"/>
                <a:gd name="T23" fmla="*/ 2 h 20"/>
                <a:gd name="T24" fmla="*/ 10 w 22"/>
                <a:gd name="T25" fmla="*/ 2 h 20"/>
                <a:gd name="T26" fmla="*/ 11 w 22"/>
                <a:gd name="T27" fmla="*/ 2 h 20"/>
                <a:gd name="T28" fmla="*/ 12 w 22"/>
                <a:gd name="T29" fmla="*/ 2 h 20"/>
                <a:gd name="T30" fmla="*/ 12 w 22"/>
                <a:gd name="T31" fmla="*/ 2 h 20"/>
                <a:gd name="T32" fmla="*/ 9 w 22"/>
                <a:gd name="T33" fmla="*/ 0 h 20"/>
                <a:gd name="T34" fmla="*/ 0 w 22"/>
                <a:gd name="T35" fmla="*/ 11 h 20"/>
                <a:gd name="T36" fmla="*/ 2 w 22"/>
                <a:gd name="T37" fmla="*/ 15 h 20"/>
                <a:gd name="T38" fmla="*/ 3 w 22"/>
                <a:gd name="T39" fmla="*/ 15 h 20"/>
                <a:gd name="T40" fmla="*/ 3 w 22"/>
                <a:gd name="T41" fmla="*/ 14 h 20"/>
                <a:gd name="T42" fmla="*/ 2 w 22"/>
                <a:gd name="T43" fmla="*/ 14 h 20"/>
                <a:gd name="T44" fmla="*/ 2 w 22"/>
                <a:gd name="T45" fmla="*/ 14 h 20"/>
                <a:gd name="T46" fmla="*/ 2 w 22"/>
                <a:gd name="T47" fmla="*/ 13 h 20"/>
                <a:gd name="T48" fmla="*/ 2 w 22"/>
                <a:gd name="T49" fmla="*/ 12 h 20"/>
                <a:gd name="T50" fmla="*/ 2 w 22"/>
                <a:gd name="T51" fmla="*/ 11 h 20"/>
                <a:gd name="T52" fmla="*/ 2 w 22"/>
                <a:gd name="T53" fmla="*/ 11 h 20"/>
                <a:gd name="T54" fmla="*/ 2 w 22"/>
                <a:gd name="T55" fmla="*/ 10 h 20"/>
                <a:gd name="T56" fmla="*/ 2 w 22"/>
                <a:gd name="T57" fmla="*/ 9 h 20"/>
                <a:gd name="T58" fmla="*/ 3 w 22"/>
                <a:gd name="T59" fmla="*/ 8 h 20"/>
                <a:gd name="T60" fmla="*/ 3 w 22"/>
                <a:gd name="T61" fmla="*/ 8 h 20"/>
                <a:gd name="T62" fmla="*/ 4 w 22"/>
                <a:gd name="T63" fmla="*/ 8 h 20"/>
                <a:gd name="T64" fmla="*/ 5 w 22"/>
                <a:gd name="T65" fmla="*/ 8 h 20"/>
                <a:gd name="T66" fmla="*/ 5 w 22"/>
                <a:gd name="T67" fmla="*/ 8 h 20"/>
                <a:gd name="T68" fmla="*/ 6 w 22"/>
                <a:gd name="T69" fmla="*/ 8 h 20"/>
                <a:gd name="T70" fmla="*/ 15 w 22"/>
                <a:gd name="T71" fmla="*/ 14 h 20"/>
                <a:gd name="T72" fmla="*/ 15 w 22"/>
                <a:gd name="T73" fmla="*/ 15 h 20"/>
                <a:gd name="T74" fmla="*/ 16 w 22"/>
                <a:gd name="T75" fmla="*/ 15 h 20"/>
                <a:gd name="T76" fmla="*/ 16 w 22"/>
                <a:gd name="T77" fmla="*/ 16 h 20"/>
                <a:gd name="T78" fmla="*/ 16 w 22"/>
                <a:gd name="T79" fmla="*/ 16 h 20"/>
                <a:gd name="T80" fmla="*/ 16 w 22"/>
                <a:gd name="T81" fmla="*/ 17 h 20"/>
                <a:gd name="T82" fmla="*/ 16 w 22"/>
                <a:gd name="T83" fmla="*/ 17 h 20"/>
                <a:gd name="T84" fmla="*/ 16 w 22"/>
                <a:gd name="T85" fmla="*/ 18 h 20"/>
                <a:gd name="T86" fmla="*/ 16 w 22"/>
                <a:gd name="T87" fmla="*/ 19 h 20"/>
                <a:gd name="T88" fmla="*/ 21 w 22"/>
                <a:gd name="T89" fmla="*/ 13 h 20"/>
                <a:gd name="T90" fmla="*/ 21 w 22"/>
                <a:gd name="T91" fmla="*/ 12 h 20"/>
                <a:gd name="T92" fmla="*/ 20 w 22"/>
                <a:gd name="T93" fmla="*/ 13 h 20"/>
                <a:gd name="T94" fmla="*/ 19 w 22"/>
                <a:gd name="T95" fmla="*/ 13 h 20"/>
                <a:gd name="T96" fmla="*/ 19 w 22"/>
                <a:gd name="T97" fmla="*/ 14 h 20"/>
                <a:gd name="T98" fmla="*/ 19 w 22"/>
                <a:gd name="T99" fmla="*/ 14 h 20"/>
                <a:gd name="T100" fmla="*/ 18 w 22"/>
                <a:gd name="T101" fmla="*/ 14 h 20"/>
                <a:gd name="T102" fmla="*/ 18 w 22"/>
                <a:gd name="T103" fmla="*/ 13 h 20"/>
                <a:gd name="T104" fmla="*/ 17 w 22"/>
                <a:gd name="T105" fmla="*/ 13 h 20"/>
                <a:gd name="T106" fmla="*/ 16 w 22"/>
                <a:gd name="T107" fmla="*/ 13 h 20"/>
                <a:gd name="T108" fmla="*/ 16 w 22"/>
                <a:gd name="T109" fmla="*/ 12 h 20"/>
                <a:gd name="T110" fmla="*/ 8 w 22"/>
                <a:gd name="T11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0">
                  <a:moveTo>
                    <a:pt x="8" y="7"/>
                  </a:moveTo>
                  <a:lnTo>
                    <a:pt x="7" y="6"/>
                  </a:lnTo>
                  <a:lnTo>
                    <a:pt x="6" y="6"/>
                  </a:lnTo>
                  <a:lnTo>
                    <a:pt x="6" y="5"/>
                  </a:lnTo>
                  <a:lnTo>
                    <a:pt x="5" y="5"/>
                  </a:lnTo>
                  <a:lnTo>
                    <a:pt x="6" y="4"/>
                  </a:lnTo>
                  <a:lnTo>
                    <a:pt x="7" y="3"/>
                  </a:lnTo>
                  <a:lnTo>
                    <a:pt x="8" y="3"/>
                  </a:lnTo>
                  <a:lnTo>
                    <a:pt x="8" y="2"/>
                  </a:lnTo>
                  <a:lnTo>
                    <a:pt x="9" y="2"/>
                  </a:lnTo>
                  <a:lnTo>
                    <a:pt x="9" y="2"/>
                  </a:lnTo>
                  <a:lnTo>
                    <a:pt x="9" y="2"/>
                  </a:lnTo>
                  <a:lnTo>
                    <a:pt x="10" y="2"/>
                  </a:lnTo>
                  <a:lnTo>
                    <a:pt x="11" y="2"/>
                  </a:lnTo>
                  <a:lnTo>
                    <a:pt x="12" y="2"/>
                  </a:lnTo>
                  <a:lnTo>
                    <a:pt x="12" y="2"/>
                  </a:lnTo>
                  <a:lnTo>
                    <a:pt x="9" y="0"/>
                  </a:lnTo>
                  <a:lnTo>
                    <a:pt x="0" y="11"/>
                  </a:lnTo>
                  <a:lnTo>
                    <a:pt x="2" y="15"/>
                  </a:lnTo>
                  <a:lnTo>
                    <a:pt x="3" y="15"/>
                  </a:lnTo>
                  <a:lnTo>
                    <a:pt x="3" y="14"/>
                  </a:lnTo>
                  <a:lnTo>
                    <a:pt x="2" y="14"/>
                  </a:lnTo>
                  <a:lnTo>
                    <a:pt x="2" y="14"/>
                  </a:lnTo>
                  <a:lnTo>
                    <a:pt x="2" y="13"/>
                  </a:lnTo>
                  <a:lnTo>
                    <a:pt x="2" y="12"/>
                  </a:lnTo>
                  <a:lnTo>
                    <a:pt x="2" y="11"/>
                  </a:lnTo>
                  <a:lnTo>
                    <a:pt x="2" y="11"/>
                  </a:lnTo>
                  <a:lnTo>
                    <a:pt x="2" y="10"/>
                  </a:lnTo>
                  <a:lnTo>
                    <a:pt x="2" y="9"/>
                  </a:lnTo>
                  <a:lnTo>
                    <a:pt x="3" y="8"/>
                  </a:lnTo>
                  <a:lnTo>
                    <a:pt x="3" y="8"/>
                  </a:lnTo>
                  <a:lnTo>
                    <a:pt x="4" y="8"/>
                  </a:lnTo>
                  <a:lnTo>
                    <a:pt x="5" y="8"/>
                  </a:lnTo>
                  <a:lnTo>
                    <a:pt x="5" y="8"/>
                  </a:lnTo>
                  <a:lnTo>
                    <a:pt x="6" y="8"/>
                  </a:lnTo>
                  <a:lnTo>
                    <a:pt x="15" y="14"/>
                  </a:lnTo>
                  <a:lnTo>
                    <a:pt x="15" y="15"/>
                  </a:lnTo>
                  <a:lnTo>
                    <a:pt x="16" y="15"/>
                  </a:lnTo>
                  <a:lnTo>
                    <a:pt x="16" y="16"/>
                  </a:lnTo>
                  <a:lnTo>
                    <a:pt x="16" y="16"/>
                  </a:lnTo>
                  <a:lnTo>
                    <a:pt x="16" y="17"/>
                  </a:lnTo>
                  <a:lnTo>
                    <a:pt x="16" y="17"/>
                  </a:lnTo>
                  <a:lnTo>
                    <a:pt x="16" y="18"/>
                  </a:lnTo>
                  <a:lnTo>
                    <a:pt x="16" y="19"/>
                  </a:lnTo>
                  <a:lnTo>
                    <a:pt x="21" y="13"/>
                  </a:lnTo>
                  <a:lnTo>
                    <a:pt x="21" y="12"/>
                  </a:lnTo>
                  <a:lnTo>
                    <a:pt x="20" y="13"/>
                  </a:lnTo>
                  <a:lnTo>
                    <a:pt x="19" y="13"/>
                  </a:lnTo>
                  <a:lnTo>
                    <a:pt x="19" y="14"/>
                  </a:lnTo>
                  <a:lnTo>
                    <a:pt x="19" y="14"/>
                  </a:lnTo>
                  <a:lnTo>
                    <a:pt x="18" y="14"/>
                  </a:lnTo>
                  <a:lnTo>
                    <a:pt x="18" y="13"/>
                  </a:lnTo>
                  <a:lnTo>
                    <a:pt x="17" y="13"/>
                  </a:lnTo>
                  <a:lnTo>
                    <a:pt x="16" y="13"/>
                  </a:lnTo>
                  <a:lnTo>
                    <a:pt x="16" y="12"/>
                  </a:lnTo>
                  <a:lnTo>
                    <a:pt x="8"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0" name="Freeform 244"/>
            <p:cNvSpPr>
              <a:spLocks/>
            </p:cNvSpPr>
            <p:nvPr/>
          </p:nvSpPr>
          <p:spPr bwMode="auto">
            <a:xfrm>
              <a:off x="1612" y="1841"/>
              <a:ext cx="21" cy="7"/>
            </a:xfrm>
            <a:custGeom>
              <a:avLst/>
              <a:gdLst>
                <a:gd name="T0" fmla="*/ 20 w 21"/>
                <a:gd name="T1" fmla="*/ 5 h 7"/>
                <a:gd name="T2" fmla="*/ 20 w 21"/>
                <a:gd name="T3" fmla="*/ 5 h 7"/>
                <a:gd name="T4" fmla="*/ 20 w 21"/>
                <a:gd name="T5" fmla="*/ 5 h 7"/>
                <a:gd name="T6" fmla="*/ 19 w 21"/>
                <a:gd name="T7" fmla="*/ 5 h 7"/>
                <a:gd name="T8" fmla="*/ 19 w 21"/>
                <a:gd name="T9" fmla="*/ 4 h 7"/>
                <a:gd name="T10" fmla="*/ 18 w 21"/>
                <a:gd name="T11" fmla="*/ 4 h 7"/>
                <a:gd name="T12" fmla="*/ 18 w 21"/>
                <a:gd name="T13" fmla="*/ 3 h 7"/>
                <a:gd name="T14" fmla="*/ 18 w 21"/>
                <a:gd name="T15" fmla="*/ 3 h 7"/>
                <a:gd name="T16" fmla="*/ 18 w 21"/>
                <a:gd name="T17" fmla="*/ 2 h 7"/>
                <a:gd name="T18" fmla="*/ 18 w 21"/>
                <a:gd name="T19" fmla="*/ 2 h 7"/>
                <a:gd name="T20" fmla="*/ 18 w 21"/>
                <a:gd name="T21" fmla="*/ 1 h 7"/>
                <a:gd name="T22" fmla="*/ 18 w 21"/>
                <a:gd name="T23" fmla="*/ 2 h 7"/>
                <a:gd name="T24" fmla="*/ 18 w 21"/>
                <a:gd name="T25" fmla="*/ 2 h 7"/>
                <a:gd name="T26" fmla="*/ 18 w 21"/>
                <a:gd name="T27" fmla="*/ 3 h 7"/>
                <a:gd name="T28" fmla="*/ 17 w 21"/>
                <a:gd name="T29" fmla="*/ 3 h 7"/>
                <a:gd name="T30" fmla="*/ 17 w 21"/>
                <a:gd name="T31" fmla="*/ 3 h 7"/>
                <a:gd name="T32" fmla="*/ 16 w 21"/>
                <a:gd name="T33" fmla="*/ 3 h 7"/>
                <a:gd name="T34" fmla="*/ 16 w 21"/>
                <a:gd name="T35" fmla="*/ 4 h 7"/>
                <a:gd name="T36" fmla="*/ 15 w 21"/>
                <a:gd name="T37" fmla="*/ 4 h 7"/>
                <a:gd name="T38" fmla="*/ 15 w 21"/>
                <a:gd name="T39" fmla="*/ 4 h 7"/>
                <a:gd name="T40" fmla="*/ 14 w 21"/>
                <a:gd name="T41" fmla="*/ 3 h 7"/>
                <a:gd name="T42" fmla="*/ 5 w 21"/>
                <a:gd name="T43" fmla="*/ 3 h 7"/>
                <a:gd name="T44" fmla="*/ 5 w 21"/>
                <a:gd name="T45" fmla="*/ 3 h 7"/>
                <a:gd name="T46" fmla="*/ 4 w 21"/>
                <a:gd name="T47" fmla="*/ 3 h 7"/>
                <a:gd name="T48" fmla="*/ 3 w 21"/>
                <a:gd name="T49" fmla="*/ 3 h 7"/>
                <a:gd name="T50" fmla="*/ 3 w 21"/>
                <a:gd name="T51" fmla="*/ 2 h 7"/>
                <a:gd name="T52" fmla="*/ 2 w 21"/>
                <a:gd name="T53" fmla="*/ 2 h 7"/>
                <a:gd name="T54" fmla="*/ 2 w 21"/>
                <a:gd name="T55" fmla="*/ 0 h 7"/>
                <a:gd name="T56" fmla="*/ 2 w 21"/>
                <a:gd name="T57" fmla="*/ 0 h 7"/>
                <a:gd name="T58" fmla="*/ 0 w 21"/>
                <a:gd name="T59" fmla="*/ 6 h 7"/>
                <a:gd name="T60" fmla="*/ 2 w 21"/>
                <a:gd name="T61" fmla="*/ 6 h 7"/>
                <a:gd name="T62" fmla="*/ 2 w 21"/>
                <a:gd name="T63" fmla="*/ 6 h 7"/>
                <a:gd name="T64" fmla="*/ 2 w 21"/>
                <a:gd name="T65" fmla="*/ 5 h 7"/>
                <a:gd name="T66" fmla="*/ 2 w 21"/>
                <a:gd name="T67" fmla="*/ 5 h 7"/>
                <a:gd name="T68" fmla="*/ 2 w 21"/>
                <a:gd name="T69" fmla="*/ 5 h 7"/>
                <a:gd name="T70" fmla="*/ 2 w 21"/>
                <a:gd name="T71" fmla="*/ 4 h 7"/>
                <a:gd name="T72" fmla="*/ 3 w 21"/>
                <a:gd name="T73" fmla="*/ 4 h 7"/>
                <a:gd name="T74" fmla="*/ 4 w 21"/>
                <a:gd name="T75" fmla="*/ 4 h 7"/>
                <a:gd name="T76" fmla="*/ 5 w 21"/>
                <a:gd name="T77" fmla="*/ 4 h 7"/>
                <a:gd name="T78" fmla="*/ 5 w 21"/>
                <a:gd name="T79" fmla="*/ 4 h 7"/>
                <a:gd name="T80" fmla="*/ 5 w 21"/>
                <a:gd name="T81" fmla="*/ 5 h 7"/>
                <a:gd name="T82" fmla="*/ 20 w 21"/>
                <a:gd name="T83" fmla="*/ 6 h 7"/>
                <a:gd name="T84" fmla="*/ 20 w 21"/>
                <a:gd name="T8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7">
                  <a:moveTo>
                    <a:pt x="20" y="5"/>
                  </a:moveTo>
                  <a:lnTo>
                    <a:pt x="20" y="5"/>
                  </a:lnTo>
                  <a:lnTo>
                    <a:pt x="20" y="5"/>
                  </a:lnTo>
                  <a:lnTo>
                    <a:pt x="19" y="5"/>
                  </a:lnTo>
                  <a:lnTo>
                    <a:pt x="19" y="4"/>
                  </a:lnTo>
                  <a:lnTo>
                    <a:pt x="18" y="4"/>
                  </a:lnTo>
                  <a:lnTo>
                    <a:pt x="18" y="3"/>
                  </a:lnTo>
                  <a:lnTo>
                    <a:pt x="18" y="3"/>
                  </a:lnTo>
                  <a:lnTo>
                    <a:pt x="18" y="2"/>
                  </a:lnTo>
                  <a:lnTo>
                    <a:pt x="18" y="2"/>
                  </a:lnTo>
                  <a:lnTo>
                    <a:pt x="18" y="1"/>
                  </a:lnTo>
                  <a:lnTo>
                    <a:pt x="18" y="2"/>
                  </a:lnTo>
                  <a:lnTo>
                    <a:pt x="18" y="2"/>
                  </a:lnTo>
                  <a:lnTo>
                    <a:pt x="18" y="3"/>
                  </a:lnTo>
                  <a:lnTo>
                    <a:pt x="17" y="3"/>
                  </a:lnTo>
                  <a:lnTo>
                    <a:pt x="17" y="3"/>
                  </a:lnTo>
                  <a:lnTo>
                    <a:pt x="16" y="3"/>
                  </a:lnTo>
                  <a:lnTo>
                    <a:pt x="16" y="4"/>
                  </a:lnTo>
                  <a:lnTo>
                    <a:pt x="15" y="4"/>
                  </a:lnTo>
                  <a:lnTo>
                    <a:pt x="15" y="4"/>
                  </a:lnTo>
                  <a:lnTo>
                    <a:pt x="14" y="3"/>
                  </a:lnTo>
                  <a:lnTo>
                    <a:pt x="5" y="3"/>
                  </a:lnTo>
                  <a:lnTo>
                    <a:pt x="5" y="3"/>
                  </a:lnTo>
                  <a:lnTo>
                    <a:pt x="4" y="3"/>
                  </a:lnTo>
                  <a:lnTo>
                    <a:pt x="3" y="3"/>
                  </a:lnTo>
                  <a:lnTo>
                    <a:pt x="3" y="2"/>
                  </a:lnTo>
                  <a:lnTo>
                    <a:pt x="2" y="2"/>
                  </a:lnTo>
                  <a:lnTo>
                    <a:pt x="2" y="0"/>
                  </a:lnTo>
                  <a:lnTo>
                    <a:pt x="2" y="0"/>
                  </a:lnTo>
                  <a:lnTo>
                    <a:pt x="0" y="6"/>
                  </a:lnTo>
                  <a:lnTo>
                    <a:pt x="2" y="6"/>
                  </a:lnTo>
                  <a:lnTo>
                    <a:pt x="2" y="6"/>
                  </a:lnTo>
                  <a:lnTo>
                    <a:pt x="2" y="5"/>
                  </a:lnTo>
                  <a:lnTo>
                    <a:pt x="2" y="5"/>
                  </a:lnTo>
                  <a:lnTo>
                    <a:pt x="2" y="5"/>
                  </a:lnTo>
                  <a:lnTo>
                    <a:pt x="2" y="4"/>
                  </a:lnTo>
                  <a:lnTo>
                    <a:pt x="3" y="4"/>
                  </a:lnTo>
                  <a:lnTo>
                    <a:pt x="4" y="4"/>
                  </a:lnTo>
                  <a:lnTo>
                    <a:pt x="5" y="4"/>
                  </a:lnTo>
                  <a:lnTo>
                    <a:pt x="5" y="4"/>
                  </a:lnTo>
                  <a:lnTo>
                    <a:pt x="5" y="5"/>
                  </a:lnTo>
                  <a:lnTo>
                    <a:pt x="20" y="6"/>
                  </a:lnTo>
                  <a:lnTo>
                    <a:pt x="2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1" name="Freeform 245"/>
            <p:cNvSpPr>
              <a:spLocks/>
            </p:cNvSpPr>
            <p:nvPr/>
          </p:nvSpPr>
          <p:spPr bwMode="auto">
            <a:xfrm>
              <a:off x="1609" y="1858"/>
              <a:ext cx="20" cy="12"/>
            </a:xfrm>
            <a:custGeom>
              <a:avLst/>
              <a:gdLst>
                <a:gd name="T0" fmla="*/ 19 w 20"/>
                <a:gd name="T1" fmla="*/ 7 h 12"/>
                <a:gd name="T2" fmla="*/ 19 w 20"/>
                <a:gd name="T3" fmla="*/ 6 h 12"/>
                <a:gd name="T4" fmla="*/ 19 w 20"/>
                <a:gd name="T5" fmla="*/ 5 h 12"/>
                <a:gd name="T6" fmla="*/ 18 w 20"/>
                <a:gd name="T7" fmla="*/ 4 h 12"/>
                <a:gd name="T8" fmla="*/ 17 w 20"/>
                <a:gd name="T9" fmla="*/ 3 h 12"/>
                <a:gd name="T10" fmla="*/ 16 w 20"/>
                <a:gd name="T11" fmla="*/ 2 h 12"/>
                <a:gd name="T12" fmla="*/ 14 w 20"/>
                <a:gd name="T13" fmla="*/ 2 h 12"/>
                <a:gd name="T14" fmla="*/ 14 w 20"/>
                <a:gd name="T15" fmla="*/ 1 h 12"/>
                <a:gd name="T16" fmla="*/ 12 w 20"/>
                <a:gd name="T17" fmla="*/ 1 h 12"/>
                <a:gd name="T18" fmla="*/ 11 w 20"/>
                <a:gd name="T19" fmla="*/ 1 h 12"/>
                <a:gd name="T20" fmla="*/ 9 w 20"/>
                <a:gd name="T21" fmla="*/ 2 h 12"/>
                <a:gd name="T22" fmla="*/ 8 w 20"/>
                <a:gd name="T23" fmla="*/ 3 h 12"/>
                <a:gd name="T24" fmla="*/ 8 w 20"/>
                <a:gd name="T25" fmla="*/ 4 h 12"/>
                <a:gd name="T26" fmla="*/ 8 w 20"/>
                <a:gd name="T27" fmla="*/ 5 h 12"/>
                <a:gd name="T28" fmla="*/ 8 w 20"/>
                <a:gd name="T29" fmla="*/ 6 h 12"/>
                <a:gd name="T30" fmla="*/ 8 w 20"/>
                <a:gd name="T31" fmla="*/ 7 h 12"/>
                <a:gd name="T32" fmla="*/ 8 w 20"/>
                <a:gd name="T33" fmla="*/ 8 h 12"/>
                <a:gd name="T34" fmla="*/ 8 w 20"/>
                <a:gd name="T35" fmla="*/ 8 h 12"/>
                <a:gd name="T36" fmla="*/ 7 w 20"/>
                <a:gd name="T37" fmla="*/ 8 h 12"/>
                <a:gd name="T38" fmla="*/ 5 w 20"/>
                <a:gd name="T39" fmla="*/ 7 h 12"/>
                <a:gd name="T40" fmla="*/ 4 w 20"/>
                <a:gd name="T41" fmla="*/ 6 h 12"/>
                <a:gd name="T42" fmla="*/ 2 w 20"/>
                <a:gd name="T43" fmla="*/ 6 h 12"/>
                <a:gd name="T44" fmla="*/ 2 w 20"/>
                <a:gd name="T45" fmla="*/ 5 h 12"/>
                <a:gd name="T46" fmla="*/ 2 w 20"/>
                <a:gd name="T47" fmla="*/ 4 h 12"/>
                <a:gd name="T48" fmla="*/ 2 w 20"/>
                <a:gd name="T49" fmla="*/ 3 h 12"/>
                <a:gd name="T50" fmla="*/ 2 w 20"/>
                <a:gd name="T51" fmla="*/ 2 h 12"/>
                <a:gd name="T52" fmla="*/ 4 w 20"/>
                <a:gd name="T53" fmla="*/ 2 h 12"/>
                <a:gd name="T54" fmla="*/ 5 w 20"/>
                <a:gd name="T55" fmla="*/ 2 h 12"/>
                <a:gd name="T56" fmla="*/ 5 w 20"/>
                <a:gd name="T57" fmla="*/ 1 h 12"/>
                <a:gd name="T58" fmla="*/ 5 w 20"/>
                <a:gd name="T59" fmla="*/ 0 h 12"/>
                <a:gd name="T60" fmla="*/ 3 w 20"/>
                <a:gd name="T61" fmla="*/ 0 h 12"/>
                <a:gd name="T62" fmla="*/ 2 w 20"/>
                <a:gd name="T63" fmla="*/ 1 h 12"/>
                <a:gd name="T64" fmla="*/ 1 w 20"/>
                <a:gd name="T65" fmla="*/ 1 h 12"/>
                <a:gd name="T66" fmla="*/ 1 w 20"/>
                <a:gd name="T67" fmla="*/ 3 h 12"/>
                <a:gd name="T68" fmla="*/ 1 w 20"/>
                <a:gd name="T69" fmla="*/ 4 h 12"/>
                <a:gd name="T70" fmla="*/ 1 w 20"/>
                <a:gd name="T71" fmla="*/ 5 h 12"/>
                <a:gd name="T72" fmla="*/ 1 w 20"/>
                <a:gd name="T73" fmla="*/ 6 h 12"/>
                <a:gd name="T74" fmla="*/ 2 w 20"/>
                <a:gd name="T75" fmla="*/ 6 h 12"/>
                <a:gd name="T76" fmla="*/ 2 w 20"/>
                <a:gd name="T77" fmla="*/ 8 h 12"/>
                <a:gd name="T78" fmla="*/ 4 w 20"/>
                <a:gd name="T79" fmla="*/ 8 h 12"/>
                <a:gd name="T80" fmla="*/ 5 w 20"/>
                <a:gd name="T81" fmla="*/ 9 h 12"/>
                <a:gd name="T82" fmla="*/ 6 w 20"/>
                <a:gd name="T83" fmla="*/ 10 h 12"/>
                <a:gd name="T84" fmla="*/ 8 w 20"/>
                <a:gd name="T85" fmla="*/ 10 h 12"/>
                <a:gd name="T86" fmla="*/ 9 w 20"/>
                <a:gd name="T87" fmla="*/ 10 h 12"/>
                <a:gd name="T88" fmla="*/ 11 w 20"/>
                <a:gd name="T89" fmla="*/ 11 h 12"/>
                <a:gd name="T90" fmla="*/ 12 w 20"/>
                <a:gd name="T91" fmla="*/ 11 h 12"/>
                <a:gd name="T92" fmla="*/ 14 w 20"/>
                <a:gd name="T93" fmla="*/ 11 h 12"/>
                <a:gd name="T94" fmla="*/ 15 w 20"/>
                <a:gd name="T95" fmla="*/ 11 h 12"/>
                <a:gd name="T96" fmla="*/ 17 w 20"/>
                <a:gd name="T97" fmla="*/ 10 h 12"/>
                <a:gd name="T98" fmla="*/ 18 w 20"/>
                <a:gd name="T99" fmla="*/ 10 h 12"/>
                <a:gd name="T100" fmla="*/ 19 w 20"/>
                <a:gd name="T10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12">
                  <a:moveTo>
                    <a:pt x="19" y="8"/>
                  </a:moveTo>
                  <a:lnTo>
                    <a:pt x="19" y="7"/>
                  </a:lnTo>
                  <a:lnTo>
                    <a:pt x="19" y="6"/>
                  </a:lnTo>
                  <a:lnTo>
                    <a:pt x="19" y="6"/>
                  </a:lnTo>
                  <a:lnTo>
                    <a:pt x="19" y="5"/>
                  </a:lnTo>
                  <a:lnTo>
                    <a:pt x="19" y="5"/>
                  </a:lnTo>
                  <a:lnTo>
                    <a:pt x="18" y="5"/>
                  </a:lnTo>
                  <a:lnTo>
                    <a:pt x="18" y="4"/>
                  </a:lnTo>
                  <a:lnTo>
                    <a:pt x="17" y="3"/>
                  </a:lnTo>
                  <a:lnTo>
                    <a:pt x="17" y="3"/>
                  </a:lnTo>
                  <a:lnTo>
                    <a:pt x="16" y="3"/>
                  </a:lnTo>
                  <a:lnTo>
                    <a:pt x="16" y="2"/>
                  </a:lnTo>
                  <a:lnTo>
                    <a:pt x="15" y="2"/>
                  </a:lnTo>
                  <a:lnTo>
                    <a:pt x="14" y="2"/>
                  </a:lnTo>
                  <a:lnTo>
                    <a:pt x="14" y="2"/>
                  </a:lnTo>
                  <a:lnTo>
                    <a:pt x="14" y="1"/>
                  </a:lnTo>
                  <a:lnTo>
                    <a:pt x="13" y="1"/>
                  </a:lnTo>
                  <a:lnTo>
                    <a:pt x="12" y="1"/>
                  </a:lnTo>
                  <a:lnTo>
                    <a:pt x="11" y="1"/>
                  </a:lnTo>
                  <a:lnTo>
                    <a:pt x="11" y="1"/>
                  </a:lnTo>
                  <a:lnTo>
                    <a:pt x="10" y="2"/>
                  </a:lnTo>
                  <a:lnTo>
                    <a:pt x="9" y="2"/>
                  </a:lnTo>
                  <a:lnTo>
                    <a:pt x="9" y="3"/>
                  </a:lnTo>
                  <a:lnTo>
                    <a:pt x="8" y="3"/>
                  </a:lnTo>
                  <a:lnTo>
                    <a:pt x="8" y="3"/>
                  </a:lnTo>
                  <a:lnTo>
                    <a:pt x="8" y="4"/>
                  </a:lnTo>
                  <a:lnTo>
                    <a:pt x="8" y="4"/>
                  </a:lnTo>
                  <a:lnTo>
                    <a:pt x="8" y="5"/>
                  </a:lnTo>
                  <a:lnTo>
                    <a:pt x="8" y="5"/>
                  </a:lnTo>
                  <a:lnTo>
                    <a:pt x="8" y="6"/>
                  </a:lnTo>
                  <a:lnTo>
                    <a:pt x="8" y="6"/>
                  </a:lnTo>
                  <a:lnTo>
                    <a:pt x="8" y="7"/>
                  </a:lnTo>
                  <a:lnTo>
                    <a:pt x="8" y="8"/>
                  </a:lnTo>
                  <a:lnTo>
                    <a:pt x="8" y="8"/>
                  </a:lnTo>
                  <a:lnTo>
                    <a:pt x="9" y="8"/>
                  </a:lnTo>
                  <a:lnTo>
                    <a:pt x="8" y="8"/>
                  </a:lnTo>
                  <a:lnTo>
                    <a:pt x="8" y="8"/>
                  </a:lnTo>
                  <a:lnTo>
                    <a:pt x="7" y="8"/>
                  </a:lnTo>
                  <a:lnTo>
                    <a:pt x="6" y="8"/>
                  </a:lnTo>
                  <a:lnTo>
                    <a:pt x="5" y="7"/>
                  </a:lnTo>
                  <a:lnTo>
                    <a:pt x="5" y="7"/>
                  </a:lnTo>
                  <a:lnTo>
                    <a:pt x="4" y="6"/>
                  </a:lnTo>
                  <a:lnTo>
                    <a:pt x="3" y="6"/>
                  </a:lnTo>
                  <a:lnTo>
                    <a:pt x="2" y="6"/>
                  </a:lnTo>
                  <a:lnTo>
                    <a:pt x="2" y="5"/>
                  </a:lnTo>
                  <a:lnTo>
                    <a:pt x="2" y="5"/>
                  </a:lnTo>
                  <a:lnTo>
                    <a:pt x="2" y="5"/>
                  </a:lnTo>
                  <a:lnTo>
                    <a:pt x="2" y="4"/>
                  </a:lnTo>
                  <a:lnTo>
                    <a:pt x="2" y="3"/>
                  </a:lnTo>
                  <a:lnTo>
                    <a:pt x="2" y="3"/>
                  </a:lnTo>
                  <a:lnTo>
                    <a:pt x="2" y="3"/>
                  </a:lnTo>
                  <a:lnTo>
                    <a:pt x="2" y="2"/>
                  </a:lnTo>
                  <a:lnTo>
                    <a:pt x="3" y="2"/>
                  </a:lnTo>
                  <a:lnTo>
                    <a:pt x="4" y="2"/>
                  </a:lnTo>
                  <a:lnTo>
                    <a:pt x="5" y="2"/>
                  </a:lnTo>
                  <a:lnTo>
                    <a:pt x="5" y="2"/>
                  </a:lnTo>
                  <a:lnTo>
                    <a:pt x="5" y="1"/>
                  </a:lnTo>
                  <a:lnTo>
                    <a:pt x="5" y="1"/>
                  </a:lnTo>
                  <a:lnTo>
                    <a:pt x="5" y="0"/>
                  </a:lnTo>
                  <a:lnTo>
                    <a:pt x="5" y="0"/>
                  </a:lnTo>
                  <a:lnTo>
                    <a:pt x="4" y="0"/>
                  </a:lnTo>
                  <a:lnTo>
                    <a:pt x="3" y="0"/>
                  </a:lnTo>
                  <a:lnTo>
                    <a:pt x="2" y="0"/>
                  </a:lnTo>
                  <a:lnTo>
                    <a:pt x="2" y="1"/>
                  </a:lnTo>
                  <a:lnTo>
                    <a:pt x="2" y="1"/>
                  </a:lnTo>
                  <a:lnTo>
                    <a:pt x="1" y="1"/>
                  </a:lnTo>
                  <a:lnTo>
                    <a:pt x="1" y="2"/>
                  </a:lnTo>
                  <a:lnTo>
                    <a:pt x="1" y="3"/>
                  </a:lnTo>
                  <a:lnTo>
                    <a:pt x="1" y="3"/>
                  </a:lnTo>
                  <a:lnTo>
                    <a:pt x="1" y="4"/>
                  </a:lnTo>
                  <a:lnTo>
                    <a:pt x="0" y="4"/>
                  </a:lnTo>
                  <a:lnTo>
                    <a:pt x="1" y="5"/>
                  </a:lnTo>
                  <a:lnTo>
                    <a:pt x="1" y="5"/>
                  </a:lnTo>
                  <a:lnTo>
                    <a:pt x="1" y="6"/>
                  </a:lnTo>
                  <a:lnTo>
                    <a:pt x="2" y="6"/>
                  </a:lnTo>
                  <a:lnTo>
                    <a:pt x="2" y="6"/>
                  </a:lnTo>
                  <a:lnTo>
                    <a:pt x="2" y="7"/>
                  </a:lnTo>
                  <a:lnTo>
                    <a:pt x="2" y="8"/>
                  </a:lnTo>
                  <a:lnTo>
                    <a:pt x="3" y="8"/>
                  </a:lnTo>
                  <a:lnTo>
                    <a:pt x="4" y="8"/>
                  </a:lnTo>
                  <a:lnTo>
                    <a:pt x="5" y="8"/>
                  </a:lnTo>
                  <a:lnTo>
                    <a:pt x="5" y="9"/>
                  </a:lnTo>
                  <a:lnTo>
                    <a:pt x="5" y="9"/>
                  </a:lnTo>
                  <a:lnTo>
                    <a:pt x="6" y="10"/>
                  </a:lnTo>
                  <a:lnTo>
                    <a:pt x="7" y="10"/>
                  </a:lnTo>
                  <a:lnTo>
                    <a:pt x="8" y="10"/>
                  </a:lnTo>
                  <a:lnTo>
                    <a:pt x="8" y="10"/>
                  </a:lnTo>
                  <a:lnTo>
                    <a:pt x="9" y="10"/>
                  </a:lnTo>
                  <a:lnTo>
                    <a:pt x="10" y="11"/>
                  </a:lnTo>
                  <a:lnTo>
                    <a:pt x="11" y="11"/>
                  </a:lnTo>
                  <a:lnTo>
                    <a:pt x="11" y="11"/>
                  </a:lnTo>
                  <a:lnTo>
                    <a:pt x="12" y="11"/>
                  </a:lnTo>
                  <a:lnTo>
                    <a:pt x="13" y="11"/>
                  </a:lnTo>
                  <a:lnTo>
                    <a:pt x="14" y="11"/>
                  </a:lnTo>
                  <a:lnTo>
                    <a:pt x="14" y="11"/>
                  </a:lnTo>
                  <a:lnTo>
                    <a:pt x="15" y="11"/>
                  </a:lnTo>
                  <a:lnTo>
                    <a:pt x="16" y="11"/>
                  </a:lnTo>
                  <a:lnTo>
                    <a:pt x="17" y="10"/>
                  </a:lnTo>
                  <a:lnTo>
                    <a:pt x="17" y="10"/>
                  </a:lnTo>
                  <a:lnTo>
                    <a:pt x="18" y="10"/>
                  </a:lnTo>
                  <a:lnTo>
                    <a:pt x="18" y="9"/>
                  </a:lnTo>
                  <a:lnTo>
                    <a:pt x="19" y="8"/>
                  </a:lnTo>
                  <a:lnTo>
                    <a:pt x="19"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2" name="Freeform 246"/>
            <p:cNvSpPr>
              <a:spLocks/>
            </p:cNvSpPr>
            <p:nvPr/>
          </p:nvSpPr>
          <p:spPr bwMode="auto">
            <a:xfrm>
              <a:off x="1620" y="1863"/>
              <a:ext cx="8" cy="4"/>
            </a:xfrm>
            <a:custGeom>
              <a:avLst/>
              <a:gdLst>
                <a:gd name="T0" fmla="*/ 2 w 8"/>
                <a:gd name="T1" fmla="*/ 3 h 4"/>
                <a:gd name="T2" fmla="*/ 2 w 8"/>
                <a:gd name="T3" fmla="*/ 3 h 4"/>
                <a:gd name="T4" fmla="*/ 1 w 8"/>
                <a:gd name="T5" fmla="*/ 3 h 4"/>
                <a:gd name="T6" fmla="*/ 1 w 8"/>
                <a:gd name="T7" fmla="*/ 2 h 4"/>
                <a:gd name="T8" fmla="*/ 1 w 8"/>
                <a:gd name="T9" fmla="*/ 2 h 4"/>
                <a:gd name="T10" fmla="*/ 1 w 8"/>
                <a:gd name="T11" fmla="*/ 2 h 4"/>
                <a:gd name="T12" fmla="*/ 1 w 8"/>
                <a:gd name="T13" fmla="*/ 2 h 4"/>
                <a:gd name="T14" fmla="*/ 0 w 8"/>
                <a:gd name="T15" fmla="*/ 2 h 4"/>
                <a:gd name="T16" fmla="*/ 0 w 8"/>
                <a:gd name="T17" fmla="*/ 1 h 4"/>
                <a:gd name="T18" fmla="*/ 0 w 8"/>
                <a:gd name="T19" fmla="*/ 1 h 4"/>
                <a:gd name="T20" fmla="*/ 0 w 8"/>
                <a:gd name="T21" fmla="*/ 1 h 4"/>
                <a:gd name="T22" fmla="*/ 1 w 8"/>
                <a:gd name="T23" fmla="*/ 1 h 4"/>
                <a:gd name="T24" fmla="*/ 1 w 8"/>
                <a:gd name="T25" fmla="*/ 0 h 4"/>
                <a:gd name="T26" fmla="*/ 1 w 8"/>
                <a:gd name="T27" fmla="*/ 0 h 4"/>
                <a:gd name="T28" fmla="*/ 1 w 8"/>
                <a:gd name="T29" fmla="*/ 0 h 4"/>
                <a:gd name="T30" fmla="*/ 2 w 8"/>
                <a:gd name="T31" fmla="*/ 0 h 4"/>
                <a:gd name="T32" fmla="*/ 2 w 8"/>
                <a:gd name="T33" fmla="*/ 0 h 4"/>
                <a:gd name="T34" fmla="*/ 3 w 8"/>
                <a:gd name="T35" fmla="*/ 0 h 4"/>
                <a:gd name="T36" fmla="*/ 3 w 8"/>
                <a:gd name="T37" fmla="*/ 0 h 4"/>
                <a:gd name="T38" fmla="*/ 4 w 8"/>
                <a:gd name="T39" fmla="*/ 0 h 4"/>
                <a:gd name="T40" fmla="*/ 4 w 8"/>
                <a:gd name="T41" fmla="*/ 0 h 4"/>
                <a:gd name="T42" fmla="*/ 5 w 8"/>
                <a:gd name="T43" fmla="*/ 0 h 4"/>
                <a:gd name="T44" fmla="*/ 5 w 8"/>
                <a:gd name="T45" fmla="*/ 0 h 4"/>
                <a:gd name="T46" fmla="*/ 5 w 8"/>
                <a:gd name="T47" fmla="*/ 1 h 4"/>
                <a:gd name="T48" fmla="*/ 6 w 8"/>
                <a:gd name="T49" fmla="*/ 1 h 4"/>
                <a:gd name="T50" fmla="*/ 6 w 8"/>
                <a:gd name="T51" fmla="*/ 1 h 4"/>
                <a:gd name="T52" fmla="*/ 7 w 8"/>
                <a:gd name="T53" fmla="*/ 1 h 4"/>
                <a:gd name="T54" fmla="*/ 7 w 8"/>
                <a:gd name="T55" fmla="*/ 2 h 4"/>
                <a:gd name="T56" fmla="*/ 7 w 8"/>
                <a:gd name="T57" fmla="*/ 2 h 4"/>
                <a:gd name="T58" fmla="*/ 7 w 8"/>
                <a:gd name="T59" fmla="*/ 2 h 4"/>
                <a:gd name="T60" fmla="*/ 7 w 8"/>
                <a:gd name="T61" fmla="*/ 3 h 4"/>
                <a:gd name="T62" fmla="*/ 6 w 8"/>
                <a:gd name="T63" fmla="*/ 3 h 4"/>
                <a:gd name="T64" fmla="*/ 6 w 8"/>
                <a:gd name="T65" fmla="*/ 3 h 4"/>
                <a:gd name="T66" fmla="*/ 6 w 8"/>
                <a:gd name="T67" fmla="*/ 3 h 4"/>
                <a:gd name="T68" fmla="*/ 5 w 8"/>
                <a:gd name="T69" fmla="*/ 3 h 4"/>
                <a:gd name="T70" fmla="*/ 5 w 8"/>
                <a:gd name="T71" fmla="*/ 3 h 4"/>
                <a:gd name="T72" fmla="*/ 4 w 8"/>
                <a:gd name="T73" fmla="*/ 3 h 4"/>
                <a:gd name="T74" fmla="*/ 4 w 8"/>
                <a:gd name="T75" fmla="*/ 3 h 4"/>
                <a:gd name="T76" fmla="*/ 3 w 8"/>
                <a:gd name="T77" fmla="*/ 3 h 4"/>
                <a:gd name="T78" fmla="*/ 3 w 8"/>
                <a:gd name="T79" fmla="*/ 3 h 4"/>
                <a:gd name="T80" fmla="*/ 2 w 8"/>
                <a:gd name="T81" fmla="*/ 3 h 4"/>
                <a:gd name="T82" fmla="*/ 2 w 8"/>
                <a:gd name="T8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 h="4">
                  <a:moveTo>
                    <a:pt x="2" y="3"/>
                  </a:moveTo>
                  <a:lnTo>
                    <a:pt x="2" y="3"/>
                  </a:lnTo>
                  <a:lnTo>
                    <a:pt x="1" y="3"/>
                  </a:lnTo>
                  <a:lnTo>
                    <a:pt x="1" y="2"/>
                  </a:lnTo>
                  <a:lnTo>
                    <a:pt x="1" y="2"/>
                  </a:lnTo>
                  <a:lnTo>
                    <a:pt x="1" y="2"/>
                  </a:lnTo>
                  <a:lnTo>
                    <a:pt x="1" y="2"/>
                  </a:lnTo>
                  <a:lnTo>
                    <a:pt x="0" y="2"/>
                  </a:lnTo>
                  <a:lnTo>
                    <a:pt x="0" y="1"/>
                  </a:lnTo>
                  <a:lnTo>
                    <a:pt x="0" y="1"/>
                  </a:lnTo>
                  <a:lnTo>
                    <a:pt x="0" y="1"/>
                  </a:lnTo>
                  <a:lnTo>
                    <a:pt x="1" y="1"/>
                  </a:lnTo>
                  <a:lnTo>
                    <a:pt x="1" y="0"/>
                  </a:lnTo>
                  <a:lnTo>
                    <a:pt x="1" y="0"/>
                  </a:lnTo>
                  <a:lnTo>
                    <a:pt x="1" y="0"/>
                  </a:lnTo>
                  <a:lnTo>
                    <a:pt x="2" y="0"/>
                  </a:lnTo>
                  <a:lnTo>
                    <a:pt x="2" y="0"/>
                  </a:lnTo>
                  <a:lnTo>
                    <a:pt x="3" y="0"/>
                  </a:lnTo>
                  <a:lnTo>
                    <a:pt x="3" y="0"/>
                  </a:lnTo>
                  <a:lnTo>
                    <a:pt x="4" y="0"/>
                  </a:lnTo>
                  <a:lnTo>
                    <a:pt x="4" y="0"/>
                  </a:lnTo>
                  <a:lnTo>
                    <a:pt x="5" y="0"/>
                  </a:lnTo>
                  <a:lnTo>
                    <a:pt x="5" y="0"/>
                  </a:lnTo>
                  <a:lnTo>
                    <a:pt x="5" y="1"/>
                  </a:lnTo>
                  <a:lnTo>
                    <a:pt x="6" y="1"/>
                  </a:lnTo>
                  <a:lnTo>
                    <a:pt x="6" y="1"/>
                  </a:lnTo>
                  <a:lnTo>
                    <a:pt x="7" y="1"/>
                  </a:lnTo>
                  <a:lnTo>
                    <a:pt x="7" y="2"/>
                  </a:lnTo>
                  <a:lnTo>
                    <a:pt x="7" y="2"/>
                  </a:lnTo>
                  <a:lnTo>
                    <a:pt x="7" y="2"/>
                  </a:lnTo>
                  <a:lnTo>
                    <a:pt x="7" y="3"/>
                  </a:lnTo>
                  <a:lnTo>
                    <a:pt x="6" y="3"/>
                  </a:lnTo>
                  <a:lnTo>
                    <a:pt x="6" y="3"/>
                  </a:lnTo>
                  <a:lnTo>
                    <a:pt x="6" y="3"/>
                  </a:lnTo>
                  <a:lnTo>
                    <a:pt x="5" y="3"/>
                  </a:lnTo>
                  <a:lnTo>
                    <a:pt x="5" y="3"/>
                  </a:lnTo>
                  <a:lnTo>
                    <a:pt x="4" y="3"/>
                  </a:lnTo>
                  <a:lnTo>
                    <a:pt x="4" y="3"/>
                  </a:lnTo>
                  <a:lnTo>
                    <a:pt x="3" y="3"/>
                  </a:lnTo>
                  <a:lnTo>
                    <a:pt x="3" y="3"/>
                  </a:lnTo>
                  <a:lnTo>
                    <a:pt x="2" y="3"/>
                  </a:lnTo>
                  <a:lnTo>
                    <a:pt x="2" y="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3" name="Freeform 247"/>
            <p:cNvSpPr>
              <a:spLocks/>
            </p:cNvSpPr>
            <p:nvPr/>
          </p:nvSpPr>
          <p:spPr bwMode="auto">
            <a:xfrm>
              <a:off x="1596" y="1893"/>
              <a:ext cx="19" cy="13"/>
            </a:xfrm>
            <a:custGeom>
              <a:avLst/>
              <a:gdLst>
                <a:gd name="T0" fmla="*/ 18 w 19"/>
                <a:gd name="T1" fmla="*/ 9 h 13"/>
                <a:gd name="T2" fmla="*/ 18 w 19"/>
                <a:gd name="T3" fmla="*/ 8 h 13"/>
                <a:gd name="T4" fmla="*/ 17 w 19"/>
                <a:gd name="T5" fmla="*/ 7 h 13"/>
                <a:gd name="T6" fmla="*/ 17 w 19"/>
                <a:gd name="T7" fmla="*/ 5 h 13"/>
                <a:gd name="T8" fmla="*/ 17 w 19"/>
                <a:gd name="T9" fmla="*/ 5 h 13"/>
                <a:gd name="T10" fmla="*/ 16 w 19"/>
                <a:gd name="T11" fmla="*/ 4 h 13"/>
                <a:gd name="T12" fmla="*/ 15 w 19"/>
                <a:gd name="T13" fmla="*/ 3 h 13"/>
                <a:gd name="T14" fmla="*/ 14 w 19"/>
                <a:gd name="T15" fmla="*/ 2 h 13"/>
                <a:gd name="T16" fmla="*/ 12 w 19"/>
                <a:gd name="T17" fmla="*/ 1 h 13"/>
                <a:gd name="T18" fmla="*/ 11 w 19"/>
                <a:gd name="T19" fmla="*/ 1 h 13"/>
                <a:gd name="T20" fmla="*/ 10 w 19"/>
                <a:gd name="T21" fmla="*/ 1 h 13"/>
                <a:gd name="T22" fmla="*/ 9 w 19"/>
                <a:gd name="T23" fmla="*/ 0 h 13"/>
                <a:gd name="T24" fmla="*/ 8 w 19"/>
                <a:gd name="T25" fmla="*/ 0 h 13"/>
                <a:gd name="T26" fmla="*/ 5 w 19"/>
                <a:gd name="T27" fmla="*/ 0 h 13"/>
                <a:gd name="T28" fmla="*/ 4 w 19"/>
                <a:gd name="T29" fmla="*/ 0 h 13"/>
                <a:gd name="T30" fmla="*/ 2 w 19"/>
                <a:gd name="T31" fmla="*/ 0 h 13"/>
                <a:gd name="T32" fmla="*/ 1 w 19"/>
                <a:gd name="T33" fmla="*/ 1 h 13"/>
                <a:gd name="T34" fmla="*/ 0 w 19"/>
                <a:gd name="T35" fmla="*/ 2 h 13"/>
                <a:gd name="T36" fmla="*/ 0 w 19"/>
                <a:gd name="T37" fmla="*/ 3 h 13"/>
                <a:gd name="T38" fmla="*/ 0 w 19"/>
                <a:gd name="T39" fmla="*/ 5 h 13"/>
                <a:gd name="T40" fmla="*/ 1 w 19"/>
                <a:gd name="T41" fmla="*/ 6 h 13"/>
                <a:gd name="T42" fmla="*/ 2 w 19"/>
                <a:gd name="T43" fmla="*/ 7 h 13"/>
                <a:gd name="T44" fmla="*/ 3 w 19"/>
                <a:gd name="T45" fmla="*/ 9 h 13"/>
                <a:gd name="T46" fmla="*/ 5 w 19"/>
                <a:gd name="T47" fmla="*/ 10 h 13"/>
                <a:gd name="T48" fmla="*/ 6 w 19"/>
                <a:gd name="T49" fmla="*/ 11 h 13"/>
                <a:gd name="T50" fmla="*/ 8 w 19"/>
                <a:gd name="T51" fmla="*/ 11 h 13"/>
                <a:gd name="T52" fmla="*/ 9 w 19"/>
                <a:gd name="T53" fmla="*/ 11 h 13"/>
                <a:gd name="T54" fmla="*/ 11 w 19"/>
                <a:gd name="T55" fmla="*/ 12 h 13"/>
                <a:gd name="T56" fmla="*/ 12 w 19"/>
                <a:gd name="T57" fmla="*/ 12 h 13"/>
                <a:gd name="T58" fmla="*/ 14 w 19"/>
                <a:gd name="T59" fmla="*/ 12 h 13"/>
                <a:gd name="T60" fmla="*/ 15 w 19"/>
                <a:gd name="T61" fmla="*/ 11 h 13"/>
                <a:gd name="T62" fmla="*/ 17 w 19"/>
                <a:gd name="T63" fmla="*/ 11 h 13"/>
                <a:gd name="T64" fmla="*/ 17 w 19"/>
                <a:gd name="T6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13">
                  <a:moveTo>
                    <a:pt x="17" y="10"/>
                  </a:moveTo>
                  <a:lnTo>
                    <a:pt x="18" y="9"/>
                  </a:lnTo>
                  <a:lnTo>
                    <a:pt x="18" y="9"/>
                  </a:lnTo>
                  <a:lnTo>
                    <a:pt x="18" y="8"/>
                  </a:lnTo>
                  <a:lnTo>
                    <a:pt x="18" y="7"/>
                  </a:lnTo>
                  <a:lnTo>
                    <a:pt x="17" y="7"/>
                  </a:lnTo>
                  <a:lnTo>
                    <a:pt x="17" y="6"/>
                  </a:lnTo>
                  <a:lnTo>
                    <a:pt x="17" y="5"/>
                  </a:lnTo>
                  <a:lnTo>
                    <a:pt x="17" y="5"/>
                  </a:lnTo>
                  <a:lnTo>
                    <a:pt x="17" y="5"/>
                  </a:lnTo>
                  <a:lnTo>
                    <a:pt x="17" y="4"/>
                  </a:lnTo>
                  <a:lnTo>
                    <a:pt x="16" y="4"/>
                  </a:lnTo>
                  <a:lnTo>
                    <a:pt x="16" y="3"/>
                  </a:lnTo>
                  <a:lnTo>
                    <a:pt x="15" y="3"/>
                  </a:lnTo>
                  <a:lnTo>
                    <a:pt x="14" y="3"/>
                  </a:lnTo>
                  <a:lnTo>
                    <a:pt x="14" y="2"/>
                  </a:lnTo>
                  <a:lnTo>
                    <a:pt x="13" y="2"/>
                  </a:lnTo>
                  <a:lnTo>
                    <a:pt x="12" y="1"/>
                  </a:lnTo>
                  <a:lnTo>
                    <a:pt x="11" y="1"/>
                  </a:lnTo>
                  <a:lnTo>
                    <a:pt x="11" y="1"/>
                  </a:lnTo>
                  <a:lnTo>
                    <a:pt x="11" y="1"/>
                  </a:lnTo>
                  <a:lnTo>
                    <a:pt x="10" y="1"/>
                  </a:lnTo>
                  <a:lnTo>
                    <a:pt x="10" y="0"/>
                  </a:lnTo>
                  <a:lnTo>
                    <a:pt x="9" y="0"/>
                  </a:lnTo>
                  <a:lnTo>
                    <a:pt x="8" y="0"/>
                  </a:lnTo>
                  <a:lnTo>
                    <a:pt x="8" y="0"/>
                  </a:lnTo>
                  <a:lnTo>
                    <a:pt x="7" y="0"/>
                  </a:lnTo>
                  <a:lnTo>
                    <a:pt x="5" y="0"/>
                  </a:lnTo>
                  <a:lnTo>
                    <a:pt x="5" y="0"/>
                  </a:lnTo>
                  <a:lnTo>
                    <a:pt x="4" y="0"/>
                  </a:lnTo>
                  <a:lnTo>
                    <a:pt x="3" y="0"/>
                  </a:lnTo>
                  <a:lnTo>
                    <a:pt x="2" y="0"/>
                  </a:lnTo>
                  <a:lnTo>
                    <a:pt x="2" y="1"/>
                  </a:lnTo>
                  <a:lnTo>
                    <a:pt x="1" y="1"/>
                  </a:lnTo>
                  <a:lnTo>
                    <a:pt x="1" y="1"/>
                  </a:lnTo>
                  <a:lnTo>
                    <a:pt x="0" y="2"/>
                  </a:lnTo>
                  <a:lnTo>
                    <a:pt x="0" y="3"/>
                  </a:lnTo>
                  <a:lnTo>
                    <a:pt x="0" y="3"/>
                  </a:lnTo>
                  <a:lnTo>
                    <a:pt x="0" y="4"/>
                  </a:lnTo>
                  <a:lnTo>
                    <a:pt x="0" y="5"/>
                  </a:lnTo>
                  <a:lnTo>
                    <a:pt x="1" y="5"/>
                  </a:lnTo>
                  <a:lnTo>
                    <a:pt x="1" y="6"/>
                  </a:lnTo>
                  <a:lnTo>
                    <a:pt x="2" y="7"/>
                  </a:lnTo>
                  <a:lnTo>
                    <a:pt x="2" y="7"/>
                  </a:lnTo>
                  <a:lnTo>
                    <a:pt x="2" y="8"/>
                  </a:lnTo>
                  <a:lnTo>
                    <a:pt x="3" y="9"/>
                  </a:lnTo>
                  <a:lnTo>
                    <a:pt x="4" y="9"/>
                  </a:lnTo>
                  <a:lnTo>
                    <a:pt x="5" y="10"/>
                  </a:lnTo>
                  <a:lnTo>
                    <a:pt x="5" y="10"/>
                  </a:lnTo>
                  <a:lnTo>
                    <a:pt x="6" y="11"/>
                  </a:lnTo>
                  <a:lnTo>
                    <a:pt x="7" y="11"/>
                  </a:lnTo>
                  <a:lnTo>
                    <a:pt x="8" y="11"/>
                  </a:lnTo>
                  <a:lnTo>
                    <a:pt x="8" y="11"/>
                  </a:lnTo>
                  <a:lnTo>
                    <a:pt x="9" y="11"/>
                  </a:lnTo>
                  <a:lnTo>
                    <a:pt x="10" y="12"/>
                  </a:lnTo>
                  <a:lnTo>
                    <a:pt x="11" y="12"/>
                  </a:lnTo>
                  <a:lnTo>
                    <a:pt x="11" y="12"/>
                  </a:lnTo>
                  <a:lnTo>
                    <a:pt x="12" y="12"/>
                  </a:lnTo>
                  <a:lnTo>
                    <a:pt x="13" y="12"/>
                  </a:lnTo>
                  <a:lnTo>
                    <a:pt x="14" y="12"/>
                  </a:lnTo>
                  <a:lnTo>
                    <a:pt x="14" y="12"/>
                  </a:lnTo>
                  <a:lnTo>
                    <a:pt x="15" y="11"/>
                  </a:lnTo>
                  <a:lnTo>
                    <a:pt x="16" y="11"/>
                  </a:lnTo>
                  <a:lnTo>
                    <a:pt x="17" y="11"/>
                  </a:lnTo>
                  <a:lnTo>
                    <a:pt x="17" y="11"/>
                  </a:lnTo>
                  <a:lnTo>
                    <a:pt x="17"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4" name="Freeform 248"/>
            <p:cNvSpPr>
              <a:spLocks/>
            </p:cNvSpPr>
            <p:nvPr/>
          </p:nvSpPr>
          <p:spPr bwMode="auto">
            <a:xfrm>
              <a:off x="1597" y="1895"/>
              <a:ext cx="17" cy="9"/>
            </a:xfrm>
            <a:custGeom>
              <a:avLst/>
              <a:gdLst>
                <a:gd name="T0" fmla="*/ 7 w 17"/>
                <a:gd name="T1" fmla="*/ 6 h 9"/>
                <a:gd name="T2" fmla="*/ 6 w 17"/>
                <a:gd name="T3" fmla="*/ 6 h 9"/>
                <a:gd name="T4" fmla="*/ 5 w 17"/>
                <a:gd name="T5" fmla="*/ 6 h 9"/>
                <a:gd name="T6" fmla="*/ 4 w 17"/>
                <a:gd name="T7" fmla="*/ 5 h 9"/>
                <a:gd name="T8" fmla="*/ 4 w 17"/>
                <a:gd name="T9" fmla="*/ 5 h 9"/>
                <a:gd name="T10" fmla="*/ 3 w 17"/>
                <a:gd name="T11" fmla="*/ 5 h 9"/>
                <a:gd name="T12" fmla="*/ 2 w 17"/>
                <a:gd name="T13" fmla="*/ 4 h 9"/>
                <a:gd name="T14" fmla="*/ 1 w 17"/>
                <a:gd name="T15" fmla="*/ 3 h 9"/>
                <a:gd name="T16" fmla="*/ 1 w 17"/>
                <a:gd name="T17" fmla="*/ 3 h 9"/>
                <a:gd name="T18" fmla="*/ 1 w 17"/>
                <a:gd name="T19" fmla="*/ 3 h 9"/>
                <a:gd name="T20" fmla="*/ 1 w 17"/>
                <a:gd name="T21" fmla="*/ 2 h 9"/>
                <a:gd name="T22" fmla="*/ 0 w 17"/>
                <a:gd name="T23" fmla="*/ 2 h 9"/>
                <a:gd name="T24" fmla="*/ 0 w 17"/>
                <a:gd name="T25" fmla="*/ 2 h 9"/>
                <a:gd name="T26" fmla="*/ 0 w 17"/>
                <a:gd name="T27" fmla="*/ 1 h 9"/>
                <a:gd name="T28" fmla="*/ 1 w 17"/>
                <a:gd name="T29" fmla="*/ 1 h 9"/>
                <a:gd name="T30" fmla="*/ 1 w 17"/>
                <a:gd name="T31" fmla="*/ 1 h 9"/>
                <a:gd name="T32" fmla="*/ 1 w 17"/>
                <a:gd name="T33" fmla="*/ 0 h 9"/>
                <a:gd name="T34" fmla="*/ 2 w 17"/>
                <a:gd name="T35" fmla="*/ 0 h 9"/>
                <a:gd name="T36" fmla="*/ 3 w 17"/>
                <a:gd name="T37" fmla="*/ 0 h 9"/>
                <a:gd name="T38" fmla="*/ 4 w 17"/>
                <a:gd name="T39" fmla="*/ 0 h 9"/>
                <a:gd name="T40" fmla="*/ 4 w 17"/>
                <a:gd name="T41" fmla="*/ 0 h 9"/>
                <a:gd name="T42" fmla="*/ 5 w 17"/>
                <a:gd name="T43" fmla="*/ 0 h 9"/>
                <a:gd name="T44" fmla="*/ 6 w 17"/>
                <a:gd name="T45" fmla="*/ 1 h 9"/>
                <a:gd name="T46" fmla="*/ 7 w 17"/>
                <a:gd name="T47" fmla="*/ 1 h 9"/>
                <a:gd name="T48" fmla="*/ 7 w 17"/>
                <a:gd name="T49" fmla="*/ 1 h 9"/>
                <a:gd name="T50" fmla="*/ 8 w 17"/>
                <a:gd name="T51" fmla="*/ 1 h 9"/>
                <a:gd name="T52" fmla="*/ 9 w 17"/>
                <a:gd name="T53" fmla="*/ 1 h 9"/>
                <a:gd name="T54" fmla="*/ 9 w 17"/>
                <a:gd name="T55" fmla="*/ 2 h 9"/>
                <a:gd name="T56" fmla="*/ 10 w 17"/>
                <a:gd name="T57" fmla="*/ 2 h 9"/>
                <a:gd name="T58" fmla="*/ 11 w 17"/>
                <a:gd name="T59" fmla="*/ 2 h 9"/>
                <a:gd name="T60" fmla="*/ 12 w 17"/>
                <a:gd name="T61" fmla="*/ 3 h 9"/>
                <a:gd name="T62" fmla="*/ 12 w 17"/>
                <a:gd name="T63" fmla="*/ 3 h 9"/>
                <a:gd name="T64" fmla="*/ 13 w 17"/>
                <a:gd name="T65" fmla="*/ 3 h 9"/>
                <a:gd name="T66" fmla="*/ 14 w 17"/>
                <a:gd name="T67" fmla="*/ 4 h 9"/>
                <a:gd name="T68" fmla="*/ 15 w 17"/>
                <a:gd name="T69" fmla="*/ 5 h 9"/>
                <a:gd name="T70" fmla="*/ 15 w 17"/>
                <a:gd name="T71" fmla="*/ 5 h 9"/>
                <a:gd name="T72" fmla="*/ 16 w 17"/>
                <a:gd name="T73" fmla="*/ 6 h 9"/>
                <a:gd name="T74" fmla="*/ 16 w 17"/>
                <a:gd name="T75" fmla="*/ 6 h 9"/>
                <a:gd name="T76" fmla="*/ 16 w 17"/>
                <a:gd name="T77" fmla="*/ 7 h 9"/>
                <a:gd name="T78" fmla="*/ 15 w 17"/>
                <a:gd name="T79" fmla="*/ 7 h 9"/>
                <a:gd name="T80" fmla="*/ 15 w 17"/>
                <a:gd name="T81" fmla="*/ 7 h 9"/>
                <a:gd name="T82" fmla="*/ 14 w 17"/>
                <a:gd name="T83" fmla="*/ 8 h 9"/>
                <a:gd name="T84" fmla="*/ 13 w 17"/>
                <a:gd name="T85" fmla="*/ 8 h 9"/>
                <a:gd name="T86" fmla="*/ 12 w 17"/>
                <a:gd name="T87" fmla="*/ 8 h 9"/>
                <a:gd name="T88" fmla="*/ 12 w 17"/>
                <a:gd name="T89" fmla="*/ 7 h 9"/>
                <a:gd name="T90" fmla="*/ 11 w 17"/>
                <a:gd name="T91" fmla="*/ 7 h 9"/>
                <a:gd name="T92" fmla="*/ 10 w 17"/>
                <a:gd name="T93" fmla="*/ 7 h 9"/>
                <a:gd name="T94" fmla="*/ 9 w 17"/>
                <a:gd name="T95" fmla="*/ 7 h 9"/>
                <a:gd name="T96" fmla="*/ 9 w 17"/>
                <a:gd name="T97" fmla="*/ 7 h 9"/>
                <a:gd name="T98" fmla="*/ 8 w 17"/>
                <a:gd name="T99" fmla="*/ 7 h 9"/>
                <a:gd name="T100" fmla="*/ 7 w 17"/>
                <a:gd name="T101" fmla="*/ 6 h 9"/>
                <a:gd name="T102" fmla="*/ 7 w 17"/>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 h="9">
                  <a:moveTo>
                    <a:pt x="7" y="6"/>
                  </a:moveTo>
                  <a:lnTo>
                    <a:pt x="6" y="6"/>
                  </a:lnTo>
                  <a:lnTo>
                    <a:pt x="5" y="6"/>
                  </a:lnTo>
                  <a:lnTo>
                    <a:pt x="4" y="5"/>
                  </a:lnTo>
                  <a:lnTo>
                    <a:pt x="4" y="5"/>
                  </a:lnTo>
                  <a:lnTo>
                    <a:pt x="3" y="5"/>
                  </a:lnTo>
                  <a:lnTo>
                    <a:pt x="2" y="4"/>
                  </a:lnTo>
                  <a:lnTo>
                    <a:pt x="1" y="3"/>
                  </a:lnTo>
                  <a:lnTo>
                    <a:pt x="1" y="3"/>
                  </a:lnTo>
                  <a:lnTo>
                    <a:pt x="1" y="3"/>
                  </a:lnTo>
                  <a:lnTo>
                    <a:pt x="1" y="2"/>
                  </a:lnTo>
                  <a:lnTo>
                    <a:pt x="0" y="2"/>
                  </a:lnTo>
                  <a:lnTo>
                    <a:pt x="0" y="2"/>
                  </a:lnTo>
                  <a:lnTo>
                    <a:pt x="0" y="1"/>
                  </a:lnTo>
                  <a:lnTo>
                    <a:pt x="1" y="1"/>
                  </a:lnTo>
                  <a:lnTo>
                    <a:pt x="1" y="1"/>
                  </a:lnTo>
                  <a:lnTo>
                    <a:pt x="1" y="0"/>
                  </a:lnTo>
                  <a:lnTo>
                    <a:pt x="2" y="0"/>
                  </a:lnTo>
                  <a:lnTo>
                    <a:pt x="3" y="0"/>
                  </a:lnTo>
                  <a:lnTo>
                    <a:pt x="4" y="0"/>
                  </a:lnTo>
                  <a:lnTo>
                    <a:pt x="4" y="0"/>
                  </a:lnTo>
                  <a:lnTo>
                    <a:pt x="5" y="0"/>
                  </a:lnTo>
                  <a:lnTo>
                    <a:pt x="6" y="1"/>
                  </a:lnTo>
                  <a:lnTo>
                    <a:pt x="7" y="1"/>
                  </a:lnTo>
                  <a:lnTo>
                    <a:pt x="7" y="1"/>
                  </a:lnTo>
                  <a:lnTo>
                    <a:pt x="8" y="1"/>
                  </a:lnTo>
                  <a:lnTo>
                    <a:pt x="9" y="1"/>
                  </a:lnTo>
                  <a:lnTo>
                    <a:pt x="9" y="2"/>
                  </a:lnTo>
                  <a:lnTo>
                    <a:pt x="10" y="2"/>
                  </a:lnTo>
                  <a:lnTo>
                    <a:pt x="11" y="2"/>
                  </a:lnTo>
                  <a:lnTo>
                    <a:pt x="12" y="3"/>
                  </a:lnTo>
                  <a:lnTo>
                    <a:pt x="12" y="3"/>
                  </a:lnTo>
                  <a:lnTo>
                    <a:pt x="13" y="3"/>
                  </a:lnTo>
                  <a:lnTo>
                    <a:pt x="14" y="4"/>
                  </a:lnTo>
                  <a:lnTo>
                    <a:pt x="15" y="5"/>
                  </a:lnTo>
                  <a:lnTo>
                    <a:pt x="15" y="5"/>
                  </a:lnTo>
                  <a:lnTo>
                    <a:pt x="16" y="6"/>
                  </a:lnTo>
                  <a:lnTo>
                    <a:pt x="16" y="6"/>
                  </a:lnTo>
                  <a:lnTo>
                    <a:pt x="16" y="7"/>
                  </a:lnTo>
                  <a:lnTo>
                    <a:pt x="15" y="7"/>
                  </a:lnTo>
                  <a:lnTo>
                    <a:pt x="15" y="7"/>
                  </a:lnTo>
                  <a:lnTo>
                    <a:pt x="14" y="8"/>
                  </a:lnTo>
                  <a:lnTo>
                    <a:pt x="13" y="8"/>
                  </a:lnTo>
                  <a:lnTo>
                    <a:pt x="12" y="8"/>
                  </a:lnTo>
                  <a:lnTo>
                    <a:pt x="12" y="7"/>
                  </a:lnTo>
                  <a:lnTo>
                    <a:pt x="11" y="7"/>
                  </a:lnTo>
                  <a:lnTo>
                    <a:pt x="10" y="7"/>
                  </a:lnTo>
                  <a:lnTo>
                    <a:pt x="9" y="7"/>
                  </a:lnTo>
                  <a:lnTo>
                    <a:pt x="9" y="7"/>
                  </a:lnTo>
                  <a:lnTo>
                    <a:pt x="8" y="7"/>
                  </a:lnTo>
                  <a:lnTo>
                    <a:pt x="7" y="6"/>
                  </a:lnTo>
                  <a:lnTo>
                    <a:pt x="7" y="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5" name="Freeform 249"/>
            <p:cNvSpPr>
              <a:spLocks/>
            </p:cNvSpPr>
            <p:nvPr/>
          </p:nvSpPr>
          <p:spPr bwMode="auto">
            <a:xfrm>
              <a:off x="1604" y="1875"/>
              <a:ext cx="19" cy="14"/>
            </a:xfrm>
            <a:custGeom>
              <a:avLst/>
              <a:gdLst>
                <a:gd name="T0" fmla="*/ 18 w 19"/>
                <a:gd name="T1" fmla="*/ 9 h 14"/>
                <a:gd name="T2" fmla="*/ 18 w 19"/>
                <a:gd name="T3" fmla="*/ 8 h 14"/>
                <a:gd name="T4" fmla="*/ 18 w 19"/>
                <a:gd name="T5" fmla="*/ 6 h 14"/>
                <a:gd name="T6" fmla="*/ 17 w 19"/>
                <a:gd name="T7" fmla="*/ 5 h 14"/>
                <a:gd name="T8" fmla="*/ 17 w 19"/>
                <a:gd name="T9" fmla="*/ 4 h 14"/>
                <a:gd name="T10" fmla="*/ 15 w 19"/>
                <a:gd name="T11" fmla="*/ 3 h 14"/>
                <a:gd name="T12" fmla="*/ 14 w 19"/>
                <a:gd name="T13" fmla="*/ 3 h 14"/>
                <a:gd name="T14" fmla="*/ 14 w 19"/>
                <a:gd name="T15" fmla="*/ 2 h 14"/>
                <a:gd name="T16" fmla="*/ 12 w 19"/>
                <a:gd name="T17" fmla="*/ 2 h 14"/>
                <a:gd name="T18" fmla="*/ 11 w 19"/>
                <a:gd name="T19" fmla="*/ 2 h 14"/>
                <a:gd name="T20" fmla="*/ 9 w 19"/>
                <a:gd name="T21" fmla="*/ 3 h 14"/>
                <a:gd name="T22" fmla="*/ 8 w 19"/>
                <a:gd name="T23" fmla="*/ 3 h 14"/>
                <a:gd name="T24" fmla="*/ 8 w 19"/>
                <a:gd name="T25" fmla="*/ 4 h 14"/>
                <a:gd name="T26" fmla="*/ 7 w 19"/>
                <a:gd name="T27" fmla="*/ 5 h 14"/>
                <a:gd name="T28" fmla="*/ 7 w 19"/>
                <a:gd name="T29" fmla="*/ 6 h 14"/>
                <a:gd name="T30" fmla="*/ 7 w 19"/>
                <a:gd name="T31" fmla="*/ 8 h 14"/>
                <a:gd name="T32" fmla="*/ 8 w 19"/>
                <a:gd name="T33" fmla="*/ 9 h 14"/>
                <a:gd name="T34" fmla="*/ 7 w 19"/>
                <a:gd name="T35" fmla="*/ 9 h 14"/>
                <a:gd name="T36" fmla="*/ 5 w 19"/>
                <a:gd name="T37" fmla="*/ 9 h 14"/>
                <a:gd name="T38" fmla="*/ 5 w 19"/>
                <a:gd name="T39" fmla="*/ 8 h 14"/>
                <a:gd name="T40" fmla="*/ 3 w 19"/>
                <a:gd name="T41" fmla="*/ 7 h 14"/>
                <a:gd name="T42" fmla="*/ 2 w 19"/>
                <a:gd name="T43" fmla="*/ 6 h 14"/>
                <a:gd name="T44" fmla="*/ 1 w 19"/>
                <a:gd name="T45" fmla="*/ 5 h 14"/>
                <a:gd name="T46" fmla="*/ 1 w 19"/>
                <a:gd name="T47" fmla="*/ 3 h 14"/>
                <a:gd name="T48" fmla="*/ 2 w 19"/>
                <a:gd name="T49" fmla="*/ 3 h 14"/>
                <a:gd name="T50" fmla="*/ 2 w 19"/>
                <a:gd name="T51" fmla="*/ 2 h 14"/>
                <a:gd name="T52" fmla="*/ 4 w 19"/>
                <a:gd name="T53" fmla="*/ 2 h 14"/>
                <a:gd name="T54" fmla="*/ 5 w 19"/>
                <a:gd name="T55" fmla="*/ 2 h 14"/>
                <a:gd name="T56" fmla="*/ 5 w 19"/>
                <a:gd name="T57" fmla="*/ 1 h 14"/>
                <a:gd name="T58" fmla="*/ 5 w 19"/>
                <a:gd name="T59" fmla="*/ 0 h 14"/>
                <a:gd name="T60" fmla="*/ 3 w 19"/>
                <a:gd name="T61" fmla="*/ 0 h 14"/>
                <a:gd name="T62" fmla="*/ 2 w 19"/>
                <a:gd name="T63" fmla="*/ 1 h 14"/>
                <a:gd name="T64" fmla="*/ 1 w 19"/>
                <a:gd name="T65" fmla="*/ 2 h 14"/>
                <a:gd name="T66" fmla="*/ 0 w 19"/>
                <a:gd name="T67" fmla="*/ 3 h 14"/>
                <a:gd name="T68" fmla="*/ 0 w 19"/>
                <a:gd name="T69" fmla="*/ 4 h 14"/>
                <a:gd name="T70" fmla="*/ 0 w 19"/>
                <a:gd name="T71" fmla="*/ 5 h 14"/>
                <a:gd name="T72" fmla="*/ 1 w 19"/>
                <a:gd name="T73" fmla="*/ 7 h 14"/>
                <a:gd name="T74" fmla="*/ 2 w 19"/>
                <a:gd name="T75" fmla="*/ 8 h 14"/>
                <a:gd name="T76" fmla="*/ 2 w 19"/>
                <a:gd name="T77" fmla="*/ 9 h 14"/>
                <a:gd name="T78" fmla="*/ 4 w 19"/>
                <a:gd name="T79" fmla="*/ 10 h 14"/>
                <a:gd name="T80" fmla="*/ 5 w 19"/>
                <a:gd name="T81" fmla="*/ 10 h 14"/>
                <a:gd name="T82" fmla="*/ 6 w 19"/>
                <a:gd name="T83" fmla="*/ 11 h 14"/>
                <a:gd name="T84" fmla="*/ 8 w 19"/>
                <a:gd name="T85" fmla="*/ 12 h 14"/>
                <a:gd name="T86" fmla="*/ 8 w 19"/>
                <a:gd name="T87" fmla="*/ 12 h 14"/>
                <a:gd name="T88" fmla="*/ 10 w 19"/>
                <a:gd name="T89" fmla="*/ 12 h 14"/>
                <a:gd name="T90" fmla="*/ 11 w 19"/>
                <a:gd name="T91" fmla="*/ 12 h 14"/>
                <a:gd name="T92" fmla="*/ 13 w 19"/>
                <a:gd name="T93" fmla="*/ 13 h 14"/>
                <a:gd name="T94" fmla="*/ 14 w 19"/>
                <a:gd name="T95" fmla="*/ 12 h 14"/>
                <a:gd name="T96" fmla="*/ 16 w 19"/>
                <a:gd name="T97" fmla="*/ 12 h 14"/>
                <a:gd name="T98" fmla="*/ 17 w 19"/>
                <a:gd name="T99" fmla="*/ 12 h 14"/>
                <a:gd name="T100" fmla="*/ 18 w 19"/>
                <a:gd name="T10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 h="14">
                  <a:moveTo>
                    <a:pt x="18" y="10"/>
                  </a:moveTo>
                  <a:lnTo>
                    <a:pt x="18" y="9"/>
                  </a:lnTo>
                  <a:lnTo>
                    <a:pt x="18" y="8"/>
                  </a:lnTo>
                  <a:lnTo>
                    <a:pt x="18" y="8"/>
                  </a:lnTo>
                  <a:lnTo>
                    <a:pt x="18" y="7"/>
                  </a:lnTo>
                  <a:lnTo>
                    <a:pt x="18" y="6"/>
                  </a:lnTo>
                  <a:lnTo>
                    <a:pt x="17" y="5"/>
                  </a:lnTo>
                  <a:lnTo>
                    <a:pt x="17" y="5"/>
                  </a:lnTo>
                  <a:lnTo>
                    <a:pt x="17" y="5"/>
                  </a:lnTo>
                  <a:lnTo>
                    <a:pt x="17" y="4"/>
                  </a:lnTo>
                  <a:lnTo>
                    <a:pt x="16" y="3"/>
                  </a:lnTo>
                  <a:lnTo>
                    <a:pt x="15" y="3"/>
                  </a:lnTo>
                  <a:lnTo>
                    <a:pt x="15" y="3"/>
                  </a:lnTo>
                  <a:lnTo>
                    <a:pt x="14" y="3"/>
                  </a:lnTo>
                  <a:lnTo>
                    <a:pt x="14" y="3"/>
                  </a:lnTo>
                  <a:lnTo>
                    <a:pt x="14" y="2"/>
                  </a:lnTo>
                  <a:lnTo>
                    <a:pt x="13" y="2"/>
                  </a:lnTo>
                  <a:lnTo>
                    <a:pt x="12" y="2"/>
                  </a:lnTo>
                  <a:lnTo>
                    <a:pt x="11" y="2"/>
                  </a:lnTo>
                  <a:lnTo>
                    <a:pt x="11" y="2"/>
                  </a:lnTo>
                  <a:lnTo>
                    <a:pt x="10" y="2"/>
                  </a:lnTo>
                  <a:lnTo>
                    <a:pt x="9" y="3"/>
                  </a:lnTo>
                  <a:lnTo>
                    <a:pt x="8" y="3"/>
                  </a:lnTo>
                  <a:lnTo>
                    <a:pt x="8" y="3"/>
                  </a:lnTo>
                  <a:lnTo>
                    <a:pt x="8" y="3"/>
                  </a:lnTo>
                  <a:lnTo>
                    <a:pt x="8" y="4"/>
                  </a:lnTo>
                  <a:lnTo>
                    <a:pt x="8" y="5"/>
                  </a:lnTo>
                  <a:lnTo>
                    <a:pt x="7" y="5"/>
                  </a:lnTo>
                  <a:lnTo>
                    <a:pt x="7" y="5"/>
                  </a:lnTo>
                  <a:lnTo>
                    <a:pt x="7" y="6"/>
                  </a:lnTo>
                  <a:lnTo>
                    <a:pt x="7" y="7"/>
                  </a:lnTo>
                  <a:lnTo>
                    <a:pt x="7" y="8"/>
                  </a:lnTo>
                  <a:lnTo>
                    <a:pt x="7" y="8"/>
                  </a:lnTo>
                  <a:lnTo>
                    <a:pt x="8" y="9"/>
                  </a:lnTo>
                  <a:lnTo>
                    <a:pt x="8" y="10"/>
                  </a:lnTo>
                  <a:lnTo>
                    <a:pt x="7" y="9"/>
                  </a:lnTo>
                  <a:lnTo>
                    <a:pt x="6" y="9"/>
                  </a:lnTo>
                  <a:lnTo>
                    <a:pt x="5" y="9"/>
                  </a:lnTo>
                  <a:lnTo>
                    <a:pt x="5" y="8"/>
                  </a:lnTo>
                  <a:lnTo>
                    <a:pt x="5" y="8"/>
                  </a:lnTo>
                  <a:lnTo>
                    <a:pt x="4" y="8"/>
                  </a:lnTo>
                  <a:lnTo>
                    <a:pt x="3" y="7"/>
                  </a:lnTo>
                  <a:lnTo>
                    <a:pt x="2" y="7"/>
                  </a:lnTo>
                  <a:lnTo>
                    <a:pt x="2" y="6"/>
                  </a:lnTo>
                  <a:lnTo>
                    <a:pt x="2" y="5"/>
                  </a:lnTo>
                  <a:lnTo>
                    <a:pt x="1" y="5"/>
                  </a:lnTo>
                  <a:lnTo>
                    <a:pt x="1" y="4"/>
                  </a:lnTo>
                  <a:lnTo>
                    <a:pt x="1" y="3"/>
                  </a:lnTo>
                  <a:lnTo>
                    <a:pt x="1" y="3"/>
                  </a:lnTo>
                  <a:lnTo>
                    <a:pt x="2" y="3"/>
                  </a:lnTo>
                  <a:lnTo>
                    <a:pt x="2" y="2"/>
                  </a:lnTo>
                  <a:lnTo>
                    <a:pt x="2" y="2"/>
                  </a:lnTo>
                  <a:lnTo>
                    <a:pt x="3" y="2"/>
                  </a:lnTo>
                  <a:lnTo>
                    <a:pt x="4" y="2"/>
                  </a:lnTo>
                  <a:lnTo>
                    <a:pt x="5" y="2"/>
                  </a:lnTo>
                  <a:lnTo>
                    <a:pt x="5" y="2"/>
                  </a:lnTo>
                  <a:lnTo>
                    <a:pt x="5" y="1"/>
                  </a:lnTo>
                  <a:lnTo>
                    <a:pt x="5" y="1"/>
                  </a:lnTo>
                  <a:lnTo>
                    <a:pt x="5" y="1"/>
                  </a:lnTo>
                  <a:lnTo>
                    <a:pt x="5" y="0"/>
                  </a:lnTo>
                  <a:lnTo>
                    <a:pt x="4" y="0"/>
                  </a:lnTo>
                  <a:lnTo>
                    <a:pt x="3" y="0"/>
                  </a:lnTo>
                  <a:lnTo>
                    <a:pt x="2" y="0"/>
                  </a:lnTo>
                  <a:lnTo>
                    <a:pt x="2" y="1"/>
                  </a:lnTo>
                  <a:lnTo>
                    <a:pt x="1" y="1"/>
                  </a:lnTo>
                  <a:lnTo>
                    <a:pt x="1" y="2"/>
                  </a:lnTo>
                  <a:lnTo>
                    <a:pt x="0" y="2"/>
                  </a:lnTo>
                  <a:lnTo>
                    <a:pt x="0" y="3"/>
                  </a:lnTo>
                  <a:lnTo>
                    <a:pt x="0" y="3"/>
                  </a:lnTo>
                  <a:lnTo>
                    <a:pt x="0" y="4"/>
                  </a:lnTo>
                  <a:lnTo>
                    <a:pt x="0" y="5"/>
                  </a:lnTo>
                  <a:lnTo>
                    <a:pt x="0" y="5"/>
                  </a:lnTo>
                  <a:lnTo>
                    <a:pt x="0" y="6"/>
                  </a:lnTo>
                  <a:lnTo>
                    <a:pt x="1" y="7"/>
                  </a:lnTo>
                  <a:lnTo>
                    <a:pt x="1" y="8"/>
                  </a:lnTo>
                  <a:lnTo>
                    <a:pt x="2" y="8"/>
                  </a:lnTo>
                  <a:lnTo>
                    <a:pt x="2" y="8"/>
                  </a:lnTo>
                  <a:lnTo>
                    <a:pt x="2" y="9"/>
                  </a:lnTo>
                  <a:lnTo>
                    <a:pt x="3" y="10"/>
                  </a:lnTo>
                  <a:lnTo>
                    <a:pt x="4" y="10"/>
                  </a:lnTo>
                  <a:lnTo>
                    <a:pt x="4" y="10"/>
                  </a:lnTo>
                  <a:lnTo>
                    <a:pt x="5" y="10"/>
                  </a:lnTo>
                  <a:lnTo>
                    <a:pt x="5" y="11"/>
                  </a:lnTo>
                  <a:lnTo>
                    <a:pt x="6" y="11"/>
                  </a:lnTo>
                  <a:lnTo>
                    <a:pt x="7" y="12"/>
                  </a:lnTo>
                  <a:lnTo>
                    <a:pt x="8" y="12"/>
                  </a:lnTo>
                  <a:lnTo>
                    <a:pt x="8" y="12"/>
                  </a:lnTo>
                  <a:lnTo>
                    <a:pt x="8" y="12"/>
                  </a:lnTo>
                  <a:lnTo>
                    <a:pt x="9" y="12"/>
                  </a:lnTo>
                  <a:lnTo>
                    <a:pt x="10" y="12"/>
                  </a:lnTo>
                  <a:lnTo>
                    <a:pt x="11" y="12"/>
                  </a:lnTo>
                  <a:lnTo>
                    <a:pt x="11" y="12"/>
                  </a:lnTo>
                  <a:lnTo>
                    <a:pt x="12" y="13"/>
                  </a:lnTo>
                  <a:lnTo>
                    <a:pt x="13" y="13"/>
                  </a:lnTo>
                  <a:lnTo>
                    <a:pt x="14" y="12"/>
                  </a:lnTo>
                  <a:lnTo>
                    <a:pt x="14" y="12"/>
                  </a:lnTo>
                  <a:lnTo>
                    <a:pt x="15" y="12"/>
                  </a:lnTo>
                  <a:lnTo>
                    <a:pt x="16" y="12"/>
                  </a:lnTo>
                  <a:lnTo>
                    <a:pt x="16" y="12"/>
                  </a:lnTo>
                  <a:lnTo>
                    <a:pt x="17" y="12"/>
                  </a:lnTo>
                  <a:lnTo>
                    <a:pt x="17" y="11"/>
                  </a:lnTo>
                  <a:lnTo>
                    <a:pt x="18" y="10"/>
                  </a:lnTo>
                  <a:lnTo>
                    <a:pt x="18"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6" name="Freeform 250"/>
            <p:cNvSpPr>
              <a:spLocks/>
            </p:cNvSpPr>
            <p:nvPr/>
          </p:nvSpPr>
          <p:spPr bwMode="auto">
            <a:xfrm>
              <a:off x="1614" y="1881"/>
              <a:ext cx="8" cy="5"/>
            </a:xfrm>
            <a:custGeom>
              <a:avLst/>
              <a:gdLst>
                <a:gd name="T0" fmla="*/ 2 w 8"/>
                <a:gd name="T1" fmla="*/ 4 h 5"/>
                <a:gd name="T2" fmla="*/ 1 w 8"/>
                <a:gd name="T3" fmla="*/ 3 h 5"/>
                <a:gd name="T4" fmla="*/ 1 w 8"/>
                <a:gd name="T5" fmla="*/ 3 h 5"/>
                <a:gd name="T6" fmla="*/ 1 w 8"/>
                <a:gd name="T7" fmla="*/ 2 h 5"/>
                <a:gd name="T8" fmla="*/ 0 w 8"/>
                <a:gd name="T9" fmla="*/ 2 h 5"/>
                <a:gd name="T10" fmla="*/ 0 w 8"/>
                <a:gd name="T11" fmla="*/ 2 h 5"/>
                <a:gd name="T12" fmla="*/ 0 w 8"/>
                <a:gd name="T13" fmla="*/ 2 h 5"/>
                <a:gd name="T14" fmla="*/ 0 w 8"/>
                <a:gd name="T15" fmla="*/ 1 h 5"/>
                <a:gd name="T16" fmla="*/ 1 w 8"/>
                <a:gd name="T17" fmla="*/ 1 h 5"/>
                <a:gd name="T18" fmla="*/ 1 w 8"/>
                <a:gd name="T19" fmla="*/ 0 h 5"/>
                <a:gd name="T20" fmla="*/ 2 w 8"/>
                <a:gd name="T21" fmla="*/ 0 h 5"/>
                <a:gd name="T22" fmla="*/ 2 w 8"/>
                <a:gd name="T23" fmla="*/ 0 h 5"/>
                <a:gd name="T24" fmla="*/ 3 w 8"/>
                <a:gd name="T25" fmla="*/ 0 h 5"/>
                <a:gd name="T26" fmla="*/ 3 w 8"/>
                <a:gd name="T27" fmla="*/ 0 h 5"/>
                <a:gd name="T28" fmla="*/ 4 w 8"/>
                <a:gd name="T29" fmla="*/ 0 h 5"/>
                <a:gd name="T30" fmla="*/ 4 w 8"/>
                <a:gd name="T31" fmla="*/ 0 h 5"/>
                <a:gd name="T32" fmla="*/ 4 w 8"/>
                <a:gd name="T33" fmla="*/ 1 h 5"/>
                <a:gd name="T34" fmla="*/ 5 w 8"/>
                <a:gd name="T35" fmla="*/ 1 h 5"/>
                <a:gd name="T36" fmla="*/ 5 w 8"/>
                <a:gd name="T37" fmla="*/ 1 h 5"/>
                <a:gd name="T38" fmla="*/ 6 w 8"/>
                <a:gd name="T39" fmla="*/ 1 h 5"/>
                <a:gd name="T40" fmla="*/ 6 w 8"/>
                <a:gd name="T41" fmla="*/ 2 h 5"/>
                <a:gd name="T42" fmla="*/ 7 w 8"/>
                <a:gd name="T43" fmla="*/ 2 h 5"/>
                <a:gd name="T44" fmla="*/ 7 w 8"/>
                <a:gd name="T45" fmla="*/ 2 h 5"/>
                <a:gd name="T46" fmla="*/ 7 w 8"/>
                <a:gd name="T47" fmla="*/ 3 h 5"/>
                <a:gd name="T48" fmla="*/ 7 w 8"/>
                <a:gd name="T49" fmla="*/ 3 h 5"/>
                <a:gd name="T50" fmla="*/ 6 w 8"/>
                <a:gd name="T51" fmla="*/ 4 h 5"/>
                <a:gd name="T52" fmla="*/ 6 w 8"/>
                <a:gd name="T53" fmla="*/ 4 h 5"/>
                <a:gd name="T54" fmla="*/ 6 w 8"/>
                <a:gd name="T55" fmla="*/ 4 h 5"/>
                <a:gd name="T56" fmla="*/ 5 w 8"/>
                <a:gd name="T57" fmla="*/ 4 h 5"/>
                <a:gd name="T58" fmla="*/ 5 w 8"/>
                <a:gd name="T59" fmla="*/ 4 h 5"/>
                <a:gd name="T60" fmla="*/ 4 w 8"/>
                <a:gd name="T61" fmla="*/ 4 h 5"/>
                <a:gd name="T62" fmla="*/ 4 w 8"/>
                <a:gd name="T63" fmla="*/ 4 h 5"/>
                <a:gd name="T64" fmla="*/ 3 w 8"/>
                <a:gd name="T65" fmla="*/ 4 h 5"/>
                <a:gd name="T66" fmla="*/ 2 w 8"/>
                <a:gd name="T67" fmla="*/ 4 h 5"/>
                <a:gd name="T68" fmla="*/ 2 w 8"/>
                <a:gd name="T6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5">
                  <a:moveTo>
                    <a:pt x="2" y="4"/>
                  </a:moveTo>
                  <a:lnTo>
                    <a:pt x="1" y="3"/>
                  </a:lnTo>
                  <a:lnTo>
                    <a:pt x="1" y="3"/>
                  </a:lnTo>
                  <a:lnTo>
                    <a:pt x="1" y="2"/>
                  </a:lnTo>
                  <a:lnTo>
                    <a:pt x="0" y="2"/>
                  </a:lnTo>
                  <a:lnTo>
                    <a:pt x="0" y="2"/>
                  </a:lnTo>
                  <a:lnTo>
                    <a:pt x="0" y="2"/>
                  </a:lnTo>
                  <a:lnTo>
                    <a:pt x="0" y="1"/>
                  </a:lnTo>
                  <a:lnTo>
                    <a:pt x="1" y="1"/>
                  </a:lnTo>
                  <a:lnTo>
                    <a:pt x="1" y="0"/>
                  </a:lnTo>
                  <a:lnTo>
                    <a:pt x="2" y="0"/>
                  </a:lnTo>
                  <a:lnTo>
                    <a:pt x="2" y="0"/>
                  </a:lnTo>
                  <a:lnTo>
                    <a:pt x="3" y="0"/>
                  </a:lnTo>
                  <a:lnTo>
                    <a:pt x="3" y="0"/>
                  </a:lnTo>
                  <a:lnTo>
                    <a:pt x="4" y="0"/>
                  </a:lnTo>
                  <a:lnTo>
                    <a:pt x="4" y="0"/>
                  </a:lnTo>
                  <a:lnTo>
                    <a:pt x="4" y="1"/>
                  </a:lnTo>
                  <a:lnTo>
                    <a:pt x="5" y="1"/>
                  </a:lnTo>
                  <a:lnTo>
                    <a:pt x="5" y="1"/>
                  </a:lnTo>
                  <a:lnTo>
                    <a:pt x="6" y="1"/>
                  </a:lnTo>
                  <a:lnTo>
                    <a:pt x="6" y="2"/>
                  </a:lnTo>
                  <a:lnTo>
                    <a:pt x="7" y="2"/>
                  </a:lnTo>
                  <a:lnTo>
                    <a:pt x="7" y="2"/>
                  </a:lnTo>
                  <a:lnTo>
                    <a:pt x="7" y="3"/>
                  </a:lnTo>
                  <a:lnTo>
                    <a:pt x="7" y="3"/>
                  </a:lnTo>
                  <a:lnTo>
                    <a:pt x="6" y="4"/>
                  </a:lnTo>
                  <a:lnTo>
                    <a:pt x="6" y="4"/>
                  </a:lnTo>
                  <a:lnTo>
                    <a:pt x="6" y="4"/>
                  </a:lnTo>
                  <a:lnTo>
                    <a:pt x="5" y="4"/>
                  </a:lnTo>
                  <a:lnTo>
                    <a:pt x="5" y="4"/>
                  </a:lnTo>
                  <a:lnTo>
                    <a:pt x="4" y="4"/>
                  </a:lnTo>
                  <a:lnTo>
                    <a:pt x="4" y="4"/>
                  </a:lnTo>
                  <a:lnTo>
                    <a:pt x="3" y="4"/>
                  </a:lnTo>
                  <a:lnTo>
                    <a:pt x="2" y="4"/>
                  </a:lnTo>
                  <a:lnTo>
                    <a:pt x="2"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7" name="Freeform 251"/>
            <p:cNvSpPr>
              <a:spLocks/>
            </p:cNvSpPr>
            <p:nvPr/>
          </p:nvSpPr>
          <p:spPr bwMode="auto">
            <a:xfrm>
              <a:off x="1261" y="1628"/>
              <a:ext cx="383" cy="382"/>
            </a:xfrm>
            <a:custGeom>
              <a:avLst/>
              <a:gdLst>
                <a:gd name="T0" fmla="*/ 210 w 383"/>
                <a:gd name="T1" fmla="*/ 380 h 382"/>
                <a:gd name="T2" fmla="*/ 247 w 383"/>
                <a:gd name="T3" fmla="*/ 373 h 382"/>
                <a:gd name="T4" fmla="*/ 282 w 383"/>
                <a:gd name="T5" fmla="*/ 358 h 382"/>
                <a:gd name="T6" fmla="*/ 312 w 383"/>
                <a:gd name="T7" fmla="*/ 338 h 382"/>
                <a:gd name="T8" fmla="*/ 338 w 383"/>
                <a:gd name="T9" fmla="*/ 312 h 382"/>
                <a:gd name="T10" fmla="*/ 358 w 383"/>
                <a:gd name="T11" fmla="*/ 282 h 382"/>
                <a:gd name="T12" fmla="*/ 373 w 383"/>
                <a:gd name="T13" fmla="*/ 248 h 382"/>
                <a:gd name="T14" fmla="*/ 380 w 383"/>
                <a:gd name="T15" fmla="*/ 211 h 382"/>
                <a:gd name="T16" fmla="*/ 380 w 383"/>
                <a:gd name="T17" fmla="*/ 171 h 382"/>
                <a:gd name="T18" fmla="*/ 373 w 383"/>
                <a:gd name="T19" fmla="*/ 134 h 382"/>
                <a:gd name="T20" fmla="*/ 358 w 383"/>
                <a:gd name="T21" fmla="*/ 100 h 382"/>
                <a:gd name="T22" fmla="*/ 338 w 383"/>
                <a:gd name="T23" fmla="*/ 70 h 382"/>
                <a:gd name="T24" fmla="*/ 312 w 383"/>
                <a:gd name="T25" fmla="*/ 44 h 382"/>
                <a:gd name="T26" fmla="*/ 282 w 383"/>
                <a:gd name="T27" fmla="*/ 24 h 382"/>
                <a:gd name="T28" fmla="*/ 247 w 383"/>
                <a:gd name="T29" fmla="*/ 9 h 382"/>
                <a:gd name="T30" fmla="*/ 210 w 383"/>
                <a:gd name="T31" fmla="*/ 1 h 382"/>
                <a:gd name="T32" fmla="*/ 171 w 383"/>
                <a:gd name="T33" fmla="*/ 1 h 382"/>
                <a:gd name="T34" fmla="*/ 134 w 383"/>
                <a:gd name="T35" fmla="*/ 9 h 382"/>
                <a:gd name="T36" fmla="*/ 99 w 383"/>
                <a:gd name="T37" fmla="*/ 24 h 382"/>
                <a:gd name="T38" fmla="*/ 69 w 383"/>
                <a:gd name="T39" fmla="*/ 44 h 382"/>
                <a:gd name="T40" fmla="*/ 43 w 383"/>
                <a:gd name="T41" fmla="*/ 70 h 382"/>
                <a:gd name="T42" fmla="*/ 23 w 383"/>
                <a:gd name="T43" fmla="*/ 100 h 382"/>
                <a:gd name="T44" fmla="*/ 8 w 383"/>
                <a:gd name="T45" fmla="*/ 134 h 382"/>
                <a:gd name="T46" fmla="*/ 1 w 383"/>
                <a:gd name="T47" fmla="*/ 171 h 382"/>
                <a:gd name="T48" fmla="*/ 1 w 383"/>
                <a:gd name="T49" fmla="*/ 211 h 382"/>
                <a:gd name="T50" fmla="*/ 8 w 383"/>
                <a:gd name="T51" fmla="*/ 248 h 382"/>
                <a:gd name="T52" fmla="*/ 23 w 383"/>
                <a:gd name="T53" fmla="*/ 282 h 382"/>
                <a:gd name="T54" fmla="*/ 43 w 383"/>
                <a:gd name="T55" fmla="*/ 312 h 382"/>
                <a:gd name="T56" fmla="*/ 69 w 383"/>
                <a:gd name="T57" fmla="*/ 338 h 382"/>
                <a:gd name="T58" fmla="*/ 99 w 383"/>
                <a:gd name="T59" fmla="*/ 358 h 382"/>
                <a:gd name="T60" fmla="*/ 134 w 383"/>
                <a:gd name="T61" fmla="*/ 373 h 382"/>
                <a:gd name="T62" fmla="*/ 171 w 383"/>
                <a:gd name="T63" fmla="*/ 38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3" h="382">
                  <a:moveTo>
                    <a:pt x="190" y="381"/>
                  </a:moveTo>
                  <a:lnTo>
                    <a:pt x="210" y="380"/>
                  </a:lnTo>
                  <a:lnTo>
                    <a:pt x="228" y="378"/>
                  </a:lnTo>
                  <a:lnTo>
                    <a:pt x="247" y="373"/>
                  </a:lnTo>
                  <a:lnTo>
                    <a:pt x="265" y="366"/>
                  </a:lnTo>
                  <a:lnTo>
                    <a:pt x="282" y="358"/>
                  </a:lnTo>
                  <a:lnTo>
                    <a:pt x="297" y="349"/>
                  </a:lnTo>
                  <a:lnTo>
                    <a:pt x="312" y="338"/>
                  </a:lnTo>
                  <a:lnTo>
                    <a:pt x="326" y="326"/>
                  </a:lnTo>
                  <a:lnTo>
                    <a:pt x="338" y="312"/>
                  </a:lnTo>
                  <a:lnTo>
                    <a:pt x="349" y="297"/>
                  </a:lnTo>
                  <a:lnTo>
                    <a:pt x="358" y="282"/>
                  </a:lnTo>
                  <a:lnTo>
                    <a:pt x="366" y="265"/>
                  </a:lnTo>
                  <a:lnTo>
                    <a:pt x="373" y="248"/>
                  </a:lnTo>
                  <a:lnTo>
                    <a:pt x="378" y="229"/>
                  </a:lnTo>
                  <a:lnTo>
                    <a:pt x="380" y="211"/>
                  </a:lnTo>
                  <a:lnTo>
                    <a:pt x="382" y="191"/>
                  </a:lnTo>
                  <a:lnTo>
                    <a:pt x="380" y="171"/>
                  </a:lnTo>
                  <a:lnTo>
                    <a:pt x="378" y="153"/>
                  </a:lnTo>
                  <a:lnTo>
                    <a:pt x="373" y="134"/>
                  </a:lnTo>
                  <a:lnTo>
                    <a:pt x="366" y="117"/>
                  </a:lnTo>
                  <a:lnTo>
                    <a:pt x="358" y="100"/>
                  </a:lnTo>
                  <a:lnTo>
                    <a:pt x="349" y="85"/>
                  </a:lnTo>
                  <a:lnTo>
                    <a:pt x="338" y="70"/>
                  </a:lnTo>
                  <a:lnTo>
                    <a:pt x="326" y="56"/>
                  </a:lnTo>
                  <a:lnTo>
                    <a:pt x="312" y="44"/>
                  </a:lnTo>
                  <a:lnTo>
                    <a:pt x="297" y="33"/>
                  </a:lnTo>
                  <a:lnTo>
                    <a:pt x="282" y="24"/>
                  </a:lnTo>
                  <a:lnTo>
                    <a:pt x="265" y="16"/>
                  </a:lnTo>
                  <a:lnTo>
                    <a:pt x="247" y="9"/>
                  </a:lnTo>
                  <a:lnTo>
                    <a:pt x="228" y="4"/>
                  </a:lnTo>
                  <a:lnTo>
                    <a:pt x="210" y="1"/>
                  </a:lnTo>
                  <a:lnTo>
                    <a:pt x="190" y="0"/>
                  </a:lnTo>
                  <a:lnTo>
                    <a:pt x="171" y="1"/>
                  </a:lnTo>
                  <a:lnTo>
                    <a:pt x="152" y="4"/>
                  </a:lnTo>
                  <a:lnTo>
                    <a:pt x="134" y="9"/>
                  </a:lnTo>
                  <a:lnTo>
                    <a:pt x="116" y="16"/>
                  </a:lnTo>
                  <a:lnTo>
                    <a:pt x="99" y="24"/>
                  </a:lnTo>
                  <a:lnTo>
                    <a:pt x="84" y="33"/>
                  </a:lnTo>
                  <a:lnTo>
                    <a:pt x="69" y="44"/>
                  </a:lnTo>
                  <a:lnTo>
                    <a:pt x="55" y="56"/>
                  </a:lnTo>
                  <a:lnTo>
                    <a:pt x="43" y="70"/>
                  </a:lnTo>
                  <a:lnTo>
                    <a:pt x="32" y="85"/>
                  </a:lnTo>
                  <a:lnTo>
                    <a:pt x="23" y="100"/>
                  </a:lnTo>
                  <a:lnTo>
                    <a:pt x="15" y="117"/>
                  </a:lnTo>
                  <a:lnTo>
                    <a:pt x="8" y="134"/>
                  </a:lnTo>
                  <a:lnTo>
                    <a:pt x="4" y="153"/>
                  </a:lnTo>
                  <a:lnTo>
                    <a:pt x="1" y="171"/>
                  </a:lnTo>
                  <a:lnTo>
                    <a:pt x="0" y="191"/>
                  </a:lnTo>
                  <a:lnTo>
                    <a:pt x="1" y="211"/>
                  </a:lnTo>
                  <a:lnTo>
                    <a:pt x="4" y="229"/>
                  </a:lnTo>
                  <a:lnTo>
                    <a:pt x="8" y="248"/>
                  </a:lnTo>
                  <a:lnTo>
                    <a:pt x="15" y="265"/>
                  </a:lnTo>
                  <a:lnTo>
                    <a:pt x="23" y="282"/>
                  </a:lnTo>
                  <a:lnTo>
                    <a:pt x="32" y="297"/>
                  </a:lnTo>
                  <a:lnTo>
                    <a:pt x="43" y="312"/>
                  </a:lnTo>
                  <a:lnTo>
                    <a:pt x="55" y="326"/>
                  </a:lnTo>
                  <a:lnTo>
                    <a:pt x="69" y="338"/>
                  </a:lnTo>
                  <a:lnTo>
                    <a:pt x="84" y="349"/>
                  </a:lnTo>
                  <a:lnTo>
                    <a:pt x="99" y="358"/>
                  </a:lnTo>
                  <a:lnTo>
                    <a:pt x="116" y="366"/>
                  </a:lnTo>
                  <a:lnTo>
                    <a:pt x="134" y="373"/>
                  </a:lnTo>
                  <a:lnTo>
                    <a:pt x="152" y="378"/>
                  </a:lnTo>
                  <a:lnTo>
                    <a:pt x="171" y="380"/>
                  </a:lnTo>
                  <a:lnTo>
                    <a:pt x="190" y="381"/>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8" name="Freeform 252"/>
            <p:cNvSpPr>
              <a:spLocks/>
            </p:cNvSpPr>
            <p:nvPr/>
          </p:nvSpPr>
          <p:spPr bwMode="auto">
            <a:xfrm>
              <a:off x="1261" y="1628"/>
              <a:ext cx="389" cy="388"/>
            </a:xfrm>
            <a:custGeom>
              <a:avLst/>
              <a:gdLst>
                <a:gd name="T0" fmla="*/ 213 w 389"/>
                <a:gd name="T1" fmla="*/ 386 h 388"/>
                <a:gd name="T2" fmla="*/ 251 w 389"/>
                <a:gd name="T3" fmla="*/ 379 h 388"/>
                <a:gd name="T4" fmla="*/ 286 w 389"/>
                <a:gd name="T5" fmla="*/ 364 h 388"/>
                <a:gd name="T6" fmla="*/ 317 w 389"/>
                <a:gd name="T7" fmla="*/ 343 h 388"/>
                <a:gd name="T8" fmla="*/ 343 w 389"/>
                <a:gd name="T9" fmla="*/ 317 h 388"/>
                <a:gd name="T10" fmla="*/ 364 w 389"/>
                <a:gd name="T11" fmla="*/ 286 h 388"/>
                <a:gd name="T12" fmla="*/ 379 w 389"/>
                <a:gd name="T13" fmla="*/ 252 h 388"/>
                <a:gd name="T14" fmla="*/ 386 w 389"/>
                <a:gd name="T15" fmla="*/ 214 h 388"/>
                <a:gd name="T16" fmla="*/ 386 w 389"/>
                <a:gd name="T17" fmla="*/ 174 h 388"/>
                <a:gd name="T18" fmla="*/ 379 w 389"/>
                <a:gd name="T19" fmla="*/ 136 h 388"/>
                <a:gd name="T20" fmla="*/ 364 w 389"/>
                <a:gd name="T21" fmla="*/ 102 h 388"/>
                <a:gd name="T22" fmla="*/ 343 w 389"/>
                <a:gd name="T23" fmla="*/ 71 h 388"/>
                <a:gd name="T24" fmla="*/ 317 w 389"/>
                <a:gd name="T25" fmla="*/ 45 h 388"/>
                <a:gd name="T26" fmla="*/ 286 w 389"/>
                <a:gd name="T27" fmla="*/ 24 h 388"/>
                <a:gd name="T28" fmla="*/ 251 w 389"/>
                <a:gd name="T29" fmla="*/ 9 h 388"/>
                <a:gd name="T30" fmla="*/ 213 w 389"/>
                <a:gd name="T31" fmla="*/ 1 h 388"/>
                <a:gd name="T32" fmla="*/ 174 w 389"/>
                <a:gd name="T33" fmla="*/ 1 h 388"/>
                <a:gd name="T34" fmla="*/ 136 w 389"/>
                <a:gd name="T35" fmla="*/ 9 h 388"/>
                <a:gd name="T36" fmla="*/ 101 w 389"/>
                <a:gd name="T37" fmla="*/ 24 h 388"/>
                <a:gd name="T38" fmla="*/ 70 w 389"/>
                <a:gd name="T39" fmla="*/ 45 h 388"/>
                <a:gd name="T40" fmla="*/ 44 w 389"/>
                <a:gd name="T41" fmla="*/ 71 h 388"/>
                <a:gd name="T42" fmla="*/ 23 w 389"/>
                <a:gd name="T43" fmla="*/ 102 h 388"/>
                <a:gd name="T44" fmla="*/ 8 w 389"/>
                <a:gd name="T45" fmla="*/ 136 h 388"/>
                <a:gd name="T46" fmla="*/ 1 w 389"/>
                <a:gd name="T47" fmla="*/ 174 h 388"/>
                <a:gd name="T48" fmla="*/ 1 w 389"/>
                <a:gd name="T49" fmla="*/ 214 h 388"/>
                <a:gd name="T50" fmla="*/ 8 w 389"/>
                <a:gd name="T51" fmla="*/ 252 h 388"/>
                <a:gd name="T52" fmla="*/ 23 w 389"/>
                <a:gd name="T53" fmla="*/ 286 h 388"/>
                <a:gd name="T54" fmla="*/ 44 w 389"/>
                <a:gd name="T55" fmla="*/ 317 h 388"/>
                <a:gd name="T56" fmla="*/ 70 w 389"/>
                <a:gd name="T57" fmla="*/ 343 h 388"/>
                <a:gd name="T58" fmla="*/ 101 w 389"/>
                <a:gd name="T59" fmla="*/ 364 h 388"/>
                <a:gd name="T60" fmla="*/ 136 w 389"/>
                <a:gd name="T61" fmla="*/ 379 h 388"/>
                <a:gd name="T62" fmla="*/ 174 w 389"/>
                <a:gd name="T63"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8">
                  <a:moveTo>
                    <a:pt x="193" y="387"/>
                  </a:moveTo>
                  <a:lnTo>
                    <a:pt x="213" y="386"/>
                  </a:lnTo>
                  <a:lnTo>
                    <a:pt x="232" y="384"/>
                  </a:lnTo>
                  <a:lnTo>
                    <a:pt x="251" y="379"/>
                  </a:lnTo>
                  <a:lnTo>
                    <a:pt x="269" y="372"/>
                  </a:lnTo>
                  <a:lnTo>
                    <a:pt x="286" y="364"/>
                  </a:lnTo>
                  <a:lnTo>
                    <a:pt x="302" y="354"/>
                  </a:lnTo>
                  <a:lnTo>
                    <a:pt x="317" y="343"/>
                  </a:lnTo>
                  <a:lnTo>
                    <a:pt x="331" y="331"/>
                  </a:lnTo>
                  <a:lnTo>
                    <a:pt x="343" y="317"/>
                  </a:lnTo>
                  <a:lnTo>
                    <a:pt x="354" y="302"/>
                  </a:lnTo>
                  <a:lnTo>
                    <a:pt x="364" y="286"/>
                  </a:lnTo>
                  <a:lnTo>
                    <a:pt x="372" y="269"/>
                  </a:lnTo>
                  <a:lnTo>
                    <a:pt x="379" y="252"/>
                  </a:lnTo>
                  <a:lnTo>
                    <a:pt x="384" y="233"/>
                  </a:lnTo>
                  <a:lnTo>
                    <a:pt x="386" y="214"/>
                  </a:lnTo>
                  <a:lnTo>
                    <a:pt x="388" y="194"/>
                  </a:lnTo>
                  <a:lnTo>
                    <a:pt x="386" y="174"/>
                  </a:lnTo>
                  <a:lnTo>
                    <a:pt x="384" y="155"/>
                  </a:lnTo>
                  <a:lnTo>
                    <a:pt x="379" y="136"/>
                  </a:lnTo>
                  <a:lnTo>
                    <a:pt x="372" y="119"/>
                  </a:lnTo>
                  <a:lnTo>
                    <a:pt x="364" y="102"/>
                  </a:lnTo>
                  <a:lnTo>
                    <a:pt x="354" y="86"/>
                  </a:lnTo>
                  <a:lnTo>
                    <a:pt x="343" y="71"/>
                  </a:lnTo>
                  <a:lnTo>
                    <a:pt x="331" y="57"/>
                  </a:lnTo>
                  <a:lnTo>
                    <a:pt x="317" y="45"/>
                  </a:lnTo>
                  <a:lnTo>
                    <a:pt x="302" y="34"/>
                  </a:lnTo>
                  <a:lnTo>
                    <a:pt x="286" y="24"/>
                  </a:lnTo>
                  <a:lnTo>
                    <a:pt x="269" y="16"/>
                  </a:lnTo>
                  <a:lnTo>
                    <a:pt x="251" y="9"/>
                  </a:lnTo>
                  <a:lnTo>
                    <a:pt x="232" y="4"/>
                  </a:lnTo>
                  <a:lnTo>
                    <a:pt x="213" y="1"/>
                  </a:lnTo>
                  <a:lnTo>
                    <a:pt x="193" y="0"/>
                  </a:lnTo>
                  <a:lnTo>
                    <a:pt x="174" y="1"/>
                  </a:lnTo>
                  <a:lnTo>
                    <a:pt x="154" y="4"/>
                  </a:lnTo>
                  <a:lnTo>
                    <a:pt x="136" y="9"/>
                  </a:lnTo>
                  <a:lnTo>
                    <a:pt x="118" y="16"/>
                  </a:lnTo>
                  <a:lnTo>
                    <a:pt x="101" y="24"/>
                  </a:lnTo>
                  <a:lnTo>
                    <a:pt x="85" y="34"/>
                  </a:lnTo>
                  <a:lnTo>
                    <a:pt x="70" y="45"/>
                  </a:lnTo>
                  <a:lnTo>
                    <a:pt x="56" y="57"/>
                  </a:lnTo>
                  <a:lnTo>
                    <a:pt x="44" y="71"/>
                  </a:lnTo>
                  <a:lnTo>
                    <a:pt x="33" y="86"/>
                  </a:lnTo>
                  <a:lnTo>
                    <a:pt x="23" y="102"/>
                  </a:lnTo>
                  <a:lnTo>
                    <a:pt x="15" y="119"/>
                  </a:lnTo>
                  <a:lnTo>
                    <a:pt x="8" y="136"/>
                  </a:lnTo>
                  <a:lnTo>
                    <a:pt x="4" y="155"/>
                  </a:lnTo>
                  <a:lnTo>
                    <a:pt x="1" y="174"/>
                  </a:lnTo>
                  <a:lnTo>
                    <a:pt x="0" y="194"/>
                  </a:lnTo>
                  <a:lnTo>
                    <a:pt x="1" y="214"/>
                  </a:lnTo>
                  <a:lnTo>
                    <a:pt x="4" y="233"/>
                  </a:lnTo>
                  <a:lnTo>
                    <a:pt x="8" y="252"/>
                  </a:lnTo>
                  <a:lnTo>
                    <a:pt x="15" y="269"/>
                  </a:lnTo>
                  <a:lnTo>
                    <a:pt x="23" y="286"/>
                  </a:lnTo>
                  <a:lnTo>
                    <a:pt x="33" y="302"/>
                  </a:lnTo>
                  <a:lnTo>
                    <a:pt x="44" y="317"/>
                  </a:lnTo>
                  <a:lnTo>
                    <a:pt x="56" y="331"/>
                  </a:lnTo>
                  <a:lnTo>
                    <a:pt x="70" y="343"/>
                  </a:lnTo>
                  <a:lnTo>
                    <a:pt x="85" y="354"/>
                  </a:lnTo>
                  <a:lnTo>
                    <a:pt x="101" y="364"/>
                  </a:lnTo>
                  <a:lnTo>
                    <a:pt x="118" y="372"/>
                  </a:lnTo>
                  <a:lnTo>
                    <a:pt x="136" y="379"/>
                  </a:lnTo>
                  <a:lnTo>
                    <a:pt x="154" y="384"/>
                  </a:lnTo>
                  <a:lnTo>
                    <a:pt x="174" y="386"/>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09" name="Freeform 253"/>
            <p:cNvSpPr>
              <a:spLocks/>
            </p:cNvSpPr>
            <p:nvPr/>
          </p:nvSpPr>
          <p:spPr bwMode="auto">
            <a:xfrm>
              <a:off x="1619" y="1815"/>
              <a:ext cx="6" cy="6"/>
            </a:xfrm>
            <a:custGeom>
              <a:avLst/>
              <a:gdLst>
                <a:gd name="T0" fmla="*/ 2 w 6"/>
                <a:gd name="T1" fmla="*/ 5 h 6"/>
                <a:gd name="T2" fmla="*/ 2 w 6"/>
                <a:gd name="T3" fmla="*/ 4 h 6"/>
                <a:gd name="T4" fmla="*/ 0 w 6"/>
                <a:gd name="T5" fmla="*/ 3 h 6"/>
                <a:gd name="T6" fmla="*/ 2 w 6"/>
                <a:gd name="T7" fmla="*/ 2 h 6"/>
                <a:gd name="T8" fmla="*/ 2 w 6"/>
                <a:gd name="T9" fmla="*/ 0 h 6"/>
                <a:gd name="T10" fmla="*/ 3 w 6"/>
                <a:gd name="T11" fmla="*/ 2 h 6"/>
                <a:gd name="T12" fmla="*/ 5 w 6"/>
                <a:gd name="T13" fmla="*/ 1 h 6"/>
                <a:gd name="T14" fmla="*/ 4 w 6"/>
                <a:gd name="T15" fmla="*/ 3 h 6"/>
                <a:gd name="T16" fmla="*/ 5 w 6"/>
                <a:gd name="T17" fmla="*/ 4 h 6"/>
                <a:gd name="T18" fmla="*/ 3 w 6"/>
                <a:gd name="T19" fmla="*/ 4 h 6"/>
                <a:gd name="T20" fmla="*/ 2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2" y="5"/>
                  </a:moveTo>
                  <a:lnTo>
                    <a:pt x="2" y="4"/>
                  </a:lnTo>
                  <a:lnTo>
                    <a:pt x="0" y="3"/>
                  </a:lnTo>
                  <a:lnTo>
                    <a:pt x="2" y="2"/>
                  </a:lnTo>
                  <a:lnTo>
                    <a:pt x="2" y="0"/>
                  </a:lnTo>
                  <a:lnTo>
                    <a:pt x="3" y="2"/>
                  </a:lnTo>
                  <a:lnTo>
                    <a:pt x="5" y="1"/>
                  </a:lnTo>
                  <a:lnTo>
                    <a:pt x="4" y="3"/>
                  </a:lnTo>
                  <a:lnTo>
                    <a:pt x="5" y="4"/>
                  </a:lnTo>
                  <a:lnTo>
                    <a:pt x="3" y="4"/>
                  </a:lnTo>
                  <a:lnTo>
                    <a:pt x="2"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0" name="Freeform 254"/>
            <p:cNvSpPr>
              <a:spLocks/>
            </p:cNvSpPr>
            <p:nvPr/>
          </p:nvSpPr>
          <p:spPr bwMode="auto">
            <a:xfrm>
              <a:off x="1363" y="1707"/>
              <a:ext cx="73" cy="59"/>
            </a:xfrm>
            <a:custGeom>
              <a:avLst/>
              <a:gdLst>
                <a:gd name="T0" fmla="*/ 31 w 73"/>
                <a:gd name="T1" fmla="*/ 1 h 59"/>
                <a:gd name="T2" fmla="*/ 25 w 73"/>
                <a:gd name="T3" fmla="*/ 5 h 59"/>
                <a:gd name="T4" fmla="*/ 18 w 73"/>
                <a:gd name="T5" fmla="*/ 14 h 59"/>
                <a:gd name="T6" fmla="*/ 10 w 73"/>
                <a:gd name="T7" fmla="*/ 22 h 59"/>
                <a:gd name="T8" fmla="*/ 5 w 73"/>
                <a:gd name="T9" fmla="*/ 29 h 59"/>
                <a:gd name="T10" fmla="*/ 2 w 73"/>
                <a:gd name="T11" fmla="*/ 34 h 59"/>
                <a:gd name="T12" fmla="*/ 1 w 73"/>
                <a:gd name="T13" fmla="*/ 37 h 59"/>
                <a:gd name="T14" fmla="*/ 0 w 73"/>
                <a:gd name="T15" fmla="*/ 40 h 59"/>
                <a:gd name="T16" fmla="*/ 1 w 73"/>
                <a:gd name="T17" fmla="*/ 42 h 59"/>
                <a:gd name="T18" fmla="*/ 2 w 73"/>
                <a:gd name="T19" fmla="*/ 44 h 59"/>
                <a:gd name="T20" fmla="*/ 5 w 73"/>
                <a:gd name="T21" fmla="*/ 44 h 59"/>
                <a:gd name="T22" fmla="*/ 7 w 73"/>
                <a:gd name="T23" fmla="*/ 44 h 59"/>
                <a:gd name="T24" fmla="*/ 10 w 73"/>
                <a:gd name="T25" fmla="*/ 44 h 59"/>
                <a:gd name="T26" fmla="*/ 12 w 73"/>
                <a:gd name="T27" fmla="*/ 44 h 59"/>
                <a:gd name="T28" fmla="*/ 14 w 73"/>
                <a:gd name="T29" fmla="*/ 46 h 59"/>
                <a:gd name="T30" fmla="*/ 16 w 73"/>
                <a:gd name="T31" fmla="*/ 49 h 59"/>
                <a:gd name="T32" fmla="*/ 18 w 73"/>
                <a:gd name="T33" fmla="*/ 52 h 59"/>
                <a:gd name="T34" fmla="*/ 21 w 73"/>
                <a:gd name="T35" fmla="*/ 53 h 59"/>
                <a:gd name="T36" fmla="*/ 23 w 73"/>
                <a:gd name="T37" fmla="*/ 55 h 59"/>
                <a:gd name="T38" fmla="*/ 26 w 73"/>
                <a:gd name="T39" fmla="*/ 57 h 59"/>
                <a:gd name="T40" fmla="*/ 29 w 73"/>
                <a:gd name="T41" fmla="*/ 58 h 59"/>
                <a:gd name="T42" fmla="*/ 31 w 73"/>
                <a:gd name="T43" fmla="*/ 57 h 59"/>
                <a:gd name="T44" fmla="*/ 30 w 73"/>
                <a:gd name="T45" fmla="*/ 54 h 59"/>
                <a:gd name="T46" fmla="*/ 29 w 73"/>
                <a:gd name="T47" fmla="*/ 51 h 59"/>
                <a:gd name="T48" fmla="*/ 28 w 73"/>
                <a:gd name="T49" fmla="*/ 48 h 59"/>
                <a:gd name="T50" fmla="*/ 30 w 73"/>
                <a:gd name="T51" fmla="*/ 46 h 59"/>
                <a:gd name="T52" fmla="*/ 34 w 73"/>
                <a:gd name="T53" fmla="*/ 44 h 59"/>
                <a:gd name="T54" fmla="*/ 39 w 73"/>
                <a:gd name="T55" fmla="*/ 39 h 59"/>
                <a:gd name="T56" fmla="*/ 43 w 73"/>
                <a:gd name="T57" fmla="*/ 34 h 59"/>
                <a:gd name="T58" fmla="*/ 49 w 73"/>
                <a:gd name="T59" fmla="*/ 31 h 59"/>
                <a:gd name="T60" fmla="*/ 53 w 73"/>
                <a:gd name="T61" fmla="*/ 28 h 59"/>
                <a:gd name="T62" fmla="*/ 55 w 73"/>
                <a:gd name="T63" fmla="*/ 27 h 59"/>
                <a:gd name="T64" fmla="*/ 58 w 73"/>
                <a:gd name="T65" fmla="*/ 26 h 59"/>
                <a:gd name="T66" fmla="*/ 60 w 73"/>
                <a:gd name="T67" fmla="*/ 24 h 59"/>
                <a:gd name="T68" fmla="*/ 61 w 73"/>
                <a:gd name="T69" fmla="*/ 22 h 59"/>
                <a:gd name="T70" fmla="*/ 61 w 73"/>
                <a:gd name="T71" fmla="*/ 19 h 59"/>
                <a:gd name="T72" fmla="*/ 62 w 73"/>
                <a:gd name="T73" fmla="*/ 16 h 59"/>
                <a:gd name="T74" fmla="*/ 62 w 73"/>
                <a:gd name="T75" fmla="*/ 14 h 59"/>
                <a:gd name="T76" fmla="*/ 64 w 73"/>
                <a:gd name="T77" fmla="*/ 13 h 59"/>
                <a:gd name="T78" fmla="*/ 66 w 73"/>
                <a:gd name="T79" fmla="*/ 11 h 59"/>
                <a:gd name="T80" fmla="*/ 67 w 73"/>
                <a:gd name="T81" fmla="*/ 8 h 59"/>
                <a:gd name="T82" fmla="*/ 70 w 73"/>
                <a:gd name="T83" fmla="*/ 5 h 59"/>
                <a:gd name="T84" fmla="*/ 72 w 73"/>
                <a:gd name="T85" fmla="*/ 3 h 59"/>
                <a:gd name="T86" fmla="*/ 71 w 73"/>
                <a:gd name="T87" fmla="*/ 0 h 59"/>
                <a:gd name="T88" fmla="*/ 67 w 73"/>
                <a:gd name="T89" fmla="*/ 0 h 59"/>
                <a:gd name="T90" fmla="*/ 62 w 73"/>
                <a:gd name="T91" fmla="*/ 0 h 59"/>
                <a:gd name="T92" fmla="*/ 55 w 73"/>
                <a:gd name="T93" fmla="*/ 1 h 59"/>
                <a:gd name="T94" fmla="*/ 49 w 73"/>
                <a:gd name="T95" fmla="*/ 2 h 59"/>
                <a:gd name="T96" fmla="*/ 43 w 73"/>
                <a:gd name="T97" fmla="*/ 2 h 59"/>
                <a:gd name="T98" fmla="*/ 39 w 73"/>
                <a:gd name="T99" fmla="*/ 2 h 59"/>
                <a:gd name="T100" fmla="*/ 34 w 73"/>
                <a:gd name="T10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 h="59">
                  <a:moveTo>
                    <a:pt x="34" y="1"/>
                  </a:moveTo>
                  <a:lnTo>
                    <a:pt x="33" y="1"/>
                  </a:lnTo>
                  <a:lnTo>
                    <a:pt x="31" y="1"/>
                  </a:lnTo>
                  <a:lnTo>
                    <a:pt x="30" y="2"/>
                  </a:lnTo>
                  <a:lnTo>
                    <a:pt x="28" y="4"/>
                  </a:lnTo>
                  <a:lnTo>
                    <a:pt x="25" y="5"/>
                  </a:lnTo>
                  <a:lnTo>
                    <a:pt x="22" y="8"/>
                  </a:lnTo>
                  <a:lnTo>
                    <a:pt x="20" y="11"/>
                  </a:lnTo>
                  <a:lnTo>
                    <a:pt x="18" y="14"/>
                  </a:lnTo>
                  <a:lnTo>
                    <a:pt x="15" y="16"/>
                  </a:lnTo>
                  <a:lnTo>
                    <a:pt x="12" y="19"/>
                  </a:lnTo>
                  <a:lnTo>
                    <a:pt x="10" y="22"/>
                  </a:lnTo>
                  <a:lnTo>
                    <a:pt x="8" y="24"/>
                  </a:lnTo>
                  <a:lnTo>
                    <a:pt x="6" y="27"/>
                  </a:lnTo>
                  <a:lnTo>
                    <a:pt x="5" y="29"/>
                  </a:lnTo>
                  <a:lnTo>
                    <a:pt x="3" y="31"/>
                  </a:lnTo>
                  <a:lnTo>
                    <a:pt x="3" y="33"/>
                  </a:lnTo>
                  <a:lnTo>
                    <a:pt x="2" y="34"/>
                  </a:lnTo>
                  <a:lnTo>
                    <a:pt x="2" y="34"/>
                  </a:lnTo>
                  <a:lnTo>
                    <a:pt x="1" y="35"/>
                  </a:lnTo>
                  <a:lnTo>
                    <a:pt x="1" y="37"/>
                  </a:lnTo>
                  <a:lnTo>
                    <a:pt x="1" y="38"/>
                  </a:lnTo>
                  <a:lnTo>
                    <a:pt x="0" y="39"/>
                  </a:lnTo>
                  <a:lnTo>
                    <a:pt x="0" y="40"/>
                  </a:lnTo>
                  <a:lnTo>
                    <a:pt x="0" y="41"/>
                  </a:lnTo>
                  <a:lnTo>
                    <a:pt x="0" y="42"/>
                  </a:lnTo>
                  <a:lnTo>
                    <a:pt x="1" y="42"/>
                  </a:lnTo>
                  <a:lnTo>
                    <a:pt x="1" y="43"/>
                  </a:lnTo>
                  <a:lnTo>
                    <a:pt x="1" y="44"/>
                  </a:lnTo>
                  <a:lnTo>
                    <a:pt x="2" y="44"/>
                  </a:lnTo>
                  <a:lnTo>
                    <a:pt x="3" y="44"/>
                  </a:lnTo>
                  <a:lnTo>
                    <a:pt x="4" y="44"/>
                  </a:lnTo>
                  <a:lnTo>
                    <a:pt x="5" y="44"/>
                  </a:lnTo>
                  <a:lnTo>
                    <a:pt x="6" y="44"/>
                  </a:lnTo>
                  <a:lnTo>
                    <a:pt x="6" y="44"/>
                  </a:lnTo>
                  <a:lnTo>
                    <a:pt x="7" y="44"/>
                  </a:lnTo>
                  <a:lnTo>
                    <a:pt x="8" y="44"/>
                  </a:lnTo>
                  <a:lnTo>
                    <a:pt x="9" y="44"/>
                  </a:lnTo>
                  <a:lnTo>
                    <a:pt x="10" y="44"/>
                  </a:lnTo>
                  <a:lnTo>
                    <a:pt x="11" y="44"/>
                  </a:lnTo>
                  <a:lnTo>
                    <a:pt x="12" y="44"/>
                  </a:lnTo>
                  <a:lnTo>
                    <a:pt x="12" y="44"/>
                  </a:lnTo>
                  <a:lnTo>
                    <a:pt x="13" y="44"/>
                  </a:lnTo>
                  <a:lnTo>
                    <a:pt x="14" y="45"/>
                  </a:lnTo>
                  <a:lnTo>
                    <a:pt x="14" y="46"/>
                  </a:lnTo>
                  <a:lnTo>
                    <a:pt x="15" y="47"/>
                  </a:lnTo>
                  <a:lnTo>
                    <a:pt x="15" y="48"/>
                  </a:lnTo>
                  <a:lnTo>
                    <a:pt x="16" y="49"/>
                  </a:lnTo>
                  <a:lnTo>
                    <a:pt x="17" y="50"/>
                  </a:lnTo>
                  <a:lnTo>
                    <a:pt x="18" y="51"/>
                  </a:lnTo>
                  <a:lnTo>
                    <a:pt x="18" y="52"/>
                  </a:lnTo>
                  <a:lnTo>
                    <a:pt x="19" y="53"/>
                  </a:lnTo>
                  <a:lnTo>
                    <a:pt x="20" y="53"/>
                  </a:lnTo>
                  <a:lnTo>
                    <a:pt x="21" y="53"/>
                  </a:lnTo>
                  <a:lnTo>
                    <a:pt x="21" y="54"/>
                  </a:lnTo>
                  <a:lnTo>
                    <a:pt x="22" y="54"/>
                  </a:lnTo>
                  <a:lnTo>
                    <a:pt x="23" y="55"/>
                  </a:lnTo>
                  <a:lnTo>
                    <a:pt x="24" y="56"/>
                  </a:lnTo>
                  <a:lnTo>
                    <a:pt x="25" y="56"/>
                  </a:lnTo>
                  <a:lnTo>
                    <a:pt x="26" y="57"/>
                  </a:lnTo>
                  <a:lnTo>
                    <a:pt x="27" y="57"/>
                  </a:lnTo>
                  <a:lnTo>
                    <a:pt x="28" y="58"/>
                  </a:lnTo>
                  <a:lnTo>
                    <a:pt x="29" y="58"/>
                  </a:lnTo>
                  <a:lnTo>
                    <a:pt x="30" y="58"/>
                  </a:lnTo>
                  <a:lnTo>
                    <a:pt x="30" y="58"/>
                  </a:lnTo>
                  <a:lnTo>
                    <a:pt x="31" y="57"/>
                  </a:lnTo>
                  <a:lnTo>
                    <a:pt x="31" y="56"/>
                  </a:lnTo>
                  <a:lnTo>
                    <a:pt x="31" y="55"/>
                  </a:lnTo>
                  <a:lnTo>
                    <a:pt x="30" y="54"/>
                  </a:lnTo>
                  <a:lnTo>
                    <a:pt x="30" y="53"/>
                  </a:lnTo>
                  <a:lnTo>
                    <a:pt x="30" y="53"/>
                  </a:lnTo>
                  <a:lnTo>
                    <a:pt x="29" y="51"/>
                  </a:lnTo>
                  <a:lnTo>
                    <a:pt x="28" y="50"/>
                  </a:lnTo>
                  <a:lnTo>
                    <a:pt x="28" y="49"/>
                  </a:lnTo>
                  <a:lnTo>
                    <a:pt x="28" y="48"/>
                  </a:lnTo>
                  <a:lnTo>
                    <a:pt x="29" y="48"/>
                  </a:lnTo>
                  <a:lnTo>
                    <a:pt x="29" y="47"/>
                  </a:lnTo>
                  <a:lnTo>
                    <a:pt x="30" y="46"/>
                  </a:lnTo>
                  <a:lnTo>
                    <a:pt x="31" y="45"/>
                  </a:lnTo>
                  <a:lnTo>
                    <a:pt x="32" y="44"/>
                  </a:lnTo>
                  <a:lnTo>
                    <a:pt x="34" y="44"/>
                  </a:lnTo>
                  <a:lnTo>
                    <a:pt x="35" y="42"/>
                  </a:lnTo>
                  <a:lnTo>
                    <a:pt x="37" y="41"/>
                  </a:lnTo>
                  <a:lnTo>
                    <a:pt x="39" y="39"/>
                  </a:lnTo>
                  <a:lnTo>
                    <a:pt x="40" y="37"/>
                  </a:lnTo>
                  <a:lnTo>
                    <a:pt x="42" y="36"/>
                  </a:lnTo>
                  <a:lnTo>
                    <a:pt x="43" y="34"/>
                  </a:lnTo>
                  <a:lnTo>
                    <a:pt x="45" y="34"/>
                  </a:lnTo>
                  <a:lnTo>
                    <a:pt x="47" y="32"/>
                  </a:lnTo>
                  <a:lnTo>
                    <a:pt x="49" y="31"/>
                  </a:lnTo>
                  <a:lnTo>
                    <a:pt x="50" y="30"/>
                  </a:lnTo>
                  <a:lnTo>
                    <a:pt x="52" y="29"/>
                  </a:lnTo>
                  <a:lnTo>
                    <a:pt x="53" y="28"/>
                  </a:lnTo>
                  <a:lnTo>
                    <a:pt x="54" y="28"/>
                  </a:lnTo>
                  <a:lnTo>
                    <a:pt x="54" y="27"/>
                  </a:lnTo>
                  <a:lnTo>
                    <a:pt x="55" y="27"/>
                  </a:lnTo>
                  <a:lnTo>
                    <a:pt x="56" y="27"/>
                  </a:lnTo>
                  <a:lnTo>
                    <a:pt x="57" y="26"/>
                  </a:lnTo>
                  <a:lnTo>
                    <a:pt x="58" y="26"/>
                  </a:lnTo>
                  <a:lnTo>
                    <a:pt x="59" y="25"/>
                  </a:lnTo>
                  <a:lnTo>
                    <a:pt x="60" y="25"/>
                  </a:lnTo>
                  <a:lnTo>
                    <a:pt x="60" y="24"/>
                  </a:lnTo>
                  <a:lnTo>
                    <a:pt x="60" y="24"/>
                  </a:lnTo>
                  <a:lnTo>
                    <a:pt x="60" y="23"/>
                  </a:lnTo>
                  <a:lnTo>
                    <a:pt x="61" y="22"/>
                  </a:lnTo>
                  <a:lnTo>
                    <a:pt x="61" y="21"/>
                  </a:lnTo>
                  <a:lnTo>
                    <a:pt x="61" y="20"/>
                  </a:lnTo>
                  <a:lnTo>
                    <a:pt x="61" y="19"/>
                  </a:lnTo>
                  <a:lnTo>
                    <a:pt x="61" y="17"/>
                  </a:lnTo>
                  <a:lnTo>
                    <a:pt x="61" y="16"/>
                  </a:lnTo>
                  <a:lnTo>
                    <a:pt x="62" y="16"/>
                  </a:lnTo>
                  <a:lnTo>
                    <a:pt x="62" y="15"/>
                  </a:lnTo>
                  <a:lnTo>
                    <a:pt x="62" y="15"/>
                  </a:lnTo>
                  <a:lnTo>
                    <a:pt x="62" y="14"/>
                  </a:lnTo>
                  <a:lnTo>
                    <a:pt x="63" y="14"/>
                  </a:lnTo>
                  <a:lnTo>
                    <a:pt x="63" y="13"/>
                  </a:lnTo>
                  <a:lnTo>
                    <a:pt x="64" y="13"/>
                  </a:lnTo>
                  <a:lnTo>
                    <a:pt x="64" y="12"/>
                  </a:lnTo>
                  <a:lnTo>
                    <a:pt x="65" y="11"/>
                  </a:lnTo>
                  <a:lnTo>
                    <a:pt x="66" y="11"/>
                  </a:lnTo>
                  <a:lnTo>
                    <a:pt x="66" y="10"/>
                  </a:lnTo>
                  <a:lnTo>
                    <a:pt x="66" y="9"/>
                  </a:lnTo>
                  <a:lnTo>
                    <a:pt x="67" y="8"/>
                  </a:lnTo>
                  <a:lnTo>
                    <a:pt x="68" y="7"/>
                  </a:lnTo>
                  <a:lnTo>
                    <a:pt x="69" y="6"/>
                  </a:lnTo>
                  <a:lnTo>
                    <a:pt x="70" y="5"/>
                  </a:lnTo>
                  <a:lnTo>
                    <a:pt x="71" y="5"/>
                  </a:lnTo>
                  <a:lnTo>
                    <a:pt x="71" y="4"/>
                  </a:lnTo>
                  <a:lnTo>
                    <a:pt x="72" y="3"/>
                  </a:lnTo>
                  <a:lnTo>
                    <a:pt x="72" y="2"/>
                  </a:lnTo>
                  <a:lnTo>
                    <a:pt x="72" y="1"/>
                  </a:lnTo>
                  <a:lnTo>
                    <a:pt x="71" y="0"/>
                  </a:lnTo>
                  <a:lnTo>
                    <a:pt x="70" y="0"/>
                  </a:lnTo>
                  <a:lnTo>
                    <a:pt x="69" y="0"/>
                  </a:lnTo>
                  <a:lnTo>
                    <a:pt x="67" y="0"/>
                  </a:lnTo>
                  <a:lnTo>
                    <a:pt x="66" y="0"/>
                  </a:lnTo>
                  <a:lnTo>
                    <a:pt x="64" y="0"/>
                  </a:lnTo>
                  <a:lnTo>
                    <a:pt x="62" y="0"/>
                  </a:lnTo>
                  <a:lnTo>
                    <a:pt x="60" y="1"/>
                  </a:lnTo>
                  <a:lnTo>
                    <a:pt x="57" y="1"/>
                  </a:lnTo>
                  <a:lnTo>
                    <a:pt x="55" y="1"/>
                  </a:lnTo>
                  <a:lnTo>
                    <a:pt x="54" y="2"/>
                  </a:lnTo>
                  <a:lnTo>
                    <a:pt x="51" y="2"/>
                  </a:lnTo>
                  <a:lnTo>
                    <a:pt x="49" y="2"/>
                  </a:lnTo>
                  <a:lnTo>
                    <a:pt x="47" y="2"/>
                  </a:lnTo>
                  <a:lnTo>
                    <a:pt x="45" y="2"/>
                  </a:lnTo>
                  <a:lnTo>
                    <a:pt x="43" y="2"/>
                  </a:lnTo>
                  <a:lnTo>
                    <a:pt x="42" y="2"/>
                  </a:lnTo>
                  <a:lnTo>
                    <a:pt x="40" y="2"/>
                  </a:lnTo>
                  <a:lnTo>
                    <a:pt x="39" y="2"/>
                  </a:lnTo>
                  <a:lnTo>
                    <a:pt x="37" y="2"/>
                  </a:lnTo>
                  <a:lnTo>
                    <a:pt x="36" y="1"/>
                  </a:lnTo>
                  <a:lnTo>
                    <a:pt x="3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1" name="Freeform 255"/>
            <p:cNvSpPr>
              <a:spLocks/>
            </p:cNvSpPr>
            <p:nvPr/>
          </p:nvSpPr>
          <p:spPr bwMode="auto">
            <a:xfrm>
              <a:off x="1343" y="1762"/>
              <a:ext cx="23" cy="43"/>
            </a:xfrm>
            <a:custGeom>
              <a:avLst/>
              <a:gdLst>
                <a:gd name="T0" fmla="*/ 19 w 23"/>
                <a:gd name="T1" fmla="*/ 3 h 43"/>
                <a:gd name="T2" fmla="*/ 20 w 23"/>
                <a:gd name="T3" fmla="*/ 5 h 43"/>
                <a:gd name="T4" fmla="*/ 19 w 23"/>
                <a:gd name="T5" fmla="*/ 7 h 43"/>
                <a:gd name="T6" fmla="*/ 18 w 23"/>
                <a:gd name="T7" fmla="*/ 9 h 43"/>
                <a:gd name="T8" fmla="*/ 17 w 23"/>
                <a:gd name="T9" fmla="*/ 11 h 43"/>
                <a:gd name="T10" fmla="*/ 15 w 23"/>
                <a:gd name="T11" fmla="*/ 13 h 43"/>
                <a:gd name="T12" fmla="*/ 12 w 23"/>
                <a:gd name="T13" fmla="*/ 18 h 43"/>
                <a:gd name="T14" fmla="*/ 9 w 23"/>
                <a:gd name="T15" fmla="*/ 23 h 43"/>
                <a:gd name="T16" fmla="*/ 6 w 23"/>
                <a:gd name="T17" fmla="*/ 27 h 43"/>
                <a:gd name="T18" fmla="*/ 3 w 23"/>
                <a:gd name="T19" fmla="*/ 31 h 43"/>
                <a:gd name="T20" fmla="*/ 2 w 23"/>
                <a:gd name="T21" fmla="*/ 32 h 43"/>
                <a:gd name="T22" fmla="*/ 0 w 23"/>
                <a:gd name="T23" fmla="*/ 34 h 43"/>
                <a:gd name="T24" fmla="*/ 0 w 23"/>
                <a:gd name="T25" fmla="*/ 37 h 43"/>
                <a:gd name="T26" fmla="*/ 1 w 23"/>
                <a:gd name="T27" fmla="*/ 39 h 43"/>
                <a:gd name="T28" fmla="*/ 3 w 23"/>
                <a:gd name="T29" fmla="*/ 39 h 43"/>
                <a:gd name="T30" fmla="*/ 6 w 23"/>
                <a:gd name="T31" fmla="*/ 40 h 43"/>
                <a:gd name="T32" fmla="*/ 8 w 23"/>
                <a:gd name="T33" fmla="*/ 40 h 43"/>
                <a:gd name="T34" fmla="*/ 10 w 23"/>
                <a:gd name="T35" fmla="*/ 41 h 43"/>
                <a:gd name="T36" fmla="*/ 12 w 23"/>
                <a:gd name="T37" fmla="*/ 42 h 43"/>
                <a:gd name="T38" fmla="*/ 14 w 23"/>
                <a:gd name="T39" fmla="*/ 42 h 43"/>
                <a:gd name="T40" fmla="*/ 17 w 23"/>
                <a:gd name="T41" fmla="*/ 42 h 43"/>
                <a:gd name="T42" fmla="*/ 19 w 23"/>
                <a:gd name="T43" fmla="*/ 41 h 43"/>
                <a:gd name="T44" fmla="*/ 19 w 23"/>
                <a:gd name="T45" fmla="*/ 39 h 43"/>
                <a:gd name="T46" fmla="*/ 17 w 23"/>
                <a:gd name="T47" fmla="*/ 37 h 43"/>
                <a:gd name="T48" fmla="*/ 16 w 23"/>
                <a:gd name="T49" fmla="*/ 36 h 43"/>
                <a:gd name="T50" fmla="*/ 14 w 23"/>
                <a:gd name="T51" fmla="*/ 37 h 43"/>
                <a:gd name="T52" fmla="*/ 10 w 23"/>
                <a:gd name="T53" fmla="*/ 36 h 43"/>
                <a:gd name="T54" fmla="*/ 7 w 23"/>
                <a:gd name="T55" fmla="*/ 35 h 43"/>
                <a:gd name="T56" fmla="*/ 6 w 23"/>
                <a:gd name="T57" fmla="*/ 33 h 43"/>
                <a:gd name="T58" fmla="*/ 6 w 23"/>
                <a:gd name="T59" fmla="*/ 31 h 43"/>
                <a:gd name="T60" fmla="*/ 9 w 23"/>
                <a:gd name="T61" fmla="*/ 26 h 43"/>
                <a:gd name="T62" fmla="*/ 13 w 23"/>
                <a:gd name="T63" fmla="*/ 23 h 43"/>
                <a:gd name="T64" fmla="*/ 15 w 23"/>
                <a:gd name="T65" fmla="*/ 20 h 43"/>
                <a:gd name="T66" fmla="*/ 17 w 23"/>
                <a:gd name="T67" fmla="*/ 18 h 43"/>
                <a:gd name="T68" fmla="*/ 18 w 23"/>
                <a:gd name="T69" fmla="*/ 16 h 43"/>
                <a:gd name="T70" fmla="*/ 20 w 23"/>
                <a:gd name="T71" fmla="*/ 14 h 43"/>
                <a:gd name="T72" fmla="*/ 20 w 23"/>
                <a:gd name="T73" fmla="*/ 11 h 43"/>
                <a:gd name="T74" fmla="*/ 22 w 23"/>
                <a:gd name="T75" fmla="*/ 9 h 43"/>
                <a:gd name="T76" fmla="*/ 22 w 23"/>
                <a:gd name="T77" fmla="*/ 6 h 43"/>
                <a:gd name="T78" fmla="*/ 22 w 23"/>
                <a:gd name="T79" fmla="*/ 4 h 43"/>
                <a:gd name="T80" fmla="*/ 22 w 23"/>
                <a:gd name="T81" fmla="*/ 1 h 43"/>
                <a:gd name="T82" fmla="*/ 20 w 23"/>
                <a:gd name="T83" fmla="*/ 0 h 43"/>
                <a:gd name="T84" fmla="*/ 19 w 23"/>
                <a:gd name="T85"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43">
                  <a:moveTo>
                    <a:pt x="19" y="2"/>
                  </a:moveTo>
                  <a:lnTo>
                    <a:pt x="19" y="2"/>
                  </a:lnTo>
                  <a:lnTo>
                    <a:pt x="19" y="3"/>
                  </a:lnTo>
                  <a:lnTo>
                    <a:pt x="20" y="4"/>
                  </a:lnTo>
                  <a:lnTo>
                    <a:pt x="20" y="4"/>
                  </a:lnTo>
                  <a:lnTo>
                    <a:pt x="20" y="5"/>
                  </a:lnTo>
                  <a:lnTo>
                    <a:pt x="20" y="6"/>
                  </a:lnTo>
                  <a:lnTo>
                    <a:pt x="20" y="7"/>
                  </a:lnTo>
                  <a:lnTo>
                    <a:pt x="19" y="7"/>
                  </a:lnTo>
                  <a:lnTo>
                    <a:pt x="19" y="8"/>
                  </a:lnTo>
                  <a:lnTo>
                    <a:pt x="19" y="9"/>
                  </a:lnTo>
                  <a:lnTo>
                    <a:pt x="18" y="9"/>
                  </a:lnTo>
                  <a:lnTo>
                    <a:pt x="18" y="10"/>
                  </a:lnTo>
                  <a:lnTo>
                    <a:pt x="17" y="10"/>
                  </a:lnTo>
                  <a:lnTo>
                    <a:pt x="17" y="11"/>
                  </a:lnTo>
                  <a:lnTo>
                    <a:pt x="17" y="11"/>
                  </a:lnTo>
                  <a:lnTo>
                    <a:pt x="16" y="12"/>
                  </a:lnTo>
                  <a:lnTo>
                    <a:pt x="15" y="13"/>
                  </a:lnTo>
                  <a:lnTo>
                    <a:pt x="14" y="15"/>
                  </a:lnTo>
                  <a:lnTo>
                    <a:pt x="13" y="16"/>
                  </a:lnTo>
                  <a:lnTo>
                    <a:pt x="12" y="18"/>
                  </a:lnTo>
                  <a:lnTo>
                    <a:pt x="11" y="19"/>
                  </a:lnTo>
                  <a:lnTo>
                    <a:pt x="9" y="21"/>
                  </a:lnTo>
                  <a:lnTo>
                    <a:pt x="9" y="23"/>
                  </a:lnTo>
                  <a:lnTo>
                    <a:pt x="7" y="25"/>
                  </a:lnTo>
                  <a:lnTo>
                    <a:pt x="6" y="25"/>
                  </a:lnTo>
                  <a:lnTo>
                    <a:pt x="6" y="27"/>
                  </a:lnTo>
                  <a:lnTo>
                    <a:pt x="4" y="28"/>
                  </a:lnTo>
                  <a:lnTo>
                    <a:pt x="3" y="30"/>
                  </a:lnTo>
                  <a:lnTo>
                    <a:pt x="3" y="31"/>
                  </a:lnTo>
                  <a:lnTo>
                    <a:pt x="2" y="31"/>
                  </a:lnTo>
                  <a:lnTo>
                    <a:pt x="2" y="32"/>
                  </a:lnTo>
                  <a:lnTo>
                    <a:pt x="2" y="32"/>
                  </a:lnTo>
                  <a:lnTo>
                    <a:pt x="1" y="32"/>
                  </a:lnTo>
                  <a:lnTo>
                    <a:pt x="1" y="33"/>
                  </a:lnTo>
                  <a:lnTo>
                    <a:pt x="0" y="34"/>
                  </a:lnTo>
                  <a:lnTo>
                    <a:pt x="0" y="35"/>
                  </a:lnTo>
                  <a:lnTo>
                    <a:pt x="0" y="36"/>
                  </a:lnTo>
                  <a:lnTo>
                    <a:pt x="0" y="37"/>
                  </a:lnTo>
                  <a:lnTo>
                    <a:pt x="0" y="38"/>
                  </a:lnTo>
                  <a:lnTo>
                    <a:pt x="0" y="39"/>
                  </a:lnTo>
                  <a:lnTo>
                    <a:pt x="1" y="39"/>
                  </a:lnTo>
                  <a:lnTo>
                    <a:pt x="2" y="39"/>
                  </a:lnTo>
                  <a:lnTo>
                    <a:pt x="2" y="39"/>
                  </a:lnTo>
                  <a:lnTo>
                    <a:pt x="3" y="39"/>
                  </a:lnTo>
                  <a:lnTo>
                    <a:pt x="4" y="40"/>
                  </a:lnTo>
                  <a:lnTo>
                    <a:pt x="5" y="40"/>
                  </a:lnTo>
                  <a:lnTo>
                    <a:pt x="6" y="40"/>
                  </a:lnTo>
                  <a:lnTo>
                    <a:pt x="6" y="40"/>
                  </a:lnTo>
                  <a:lnTo>
                    <a:pt x="7" y="40"/>
                  </a:lnTo>
                  <a:lnTo>
                    <a:pt x="8" y="40"/>
                  </a:lnTo>
                  <a:lnTo>
                    <a:pt x="9" y="41"/>
                  </a:lnTo>
                  <a:lnTo>
                    <a:pt x="9" y="41"/>
                  </a:lnTo>
                  <a:lnTo>
                    <a:pt x="10" y="41"/>
                  </a:lnTo>
                  <a:lnTo>
                    <a:pt x="11" y="41"/>
                  </a:lnTo>
                  <a:lnTo>
                    <a:pt x="12" y="41"/>
                  </a:lnTo>
                  <a:lnTo>
                    <a:pt x="12" y="42"/>
                  </a:lnTo>
                  <a:lnTo>
                    <a:pt x="13" y="42"/>
                  </a:lnTo>
                  <a:lnTo>
                    <a:pt x="13" y="42"/>
                  </a:lnTo>
                  <a:lnTo>
                    <a:pt x="14" y="42"/>
                  </a:lnTo>
                  <a:lnTo>
                    <a:pt x="15" y="42"/>
                  </a:lnTo>
                  <a:lnTo>
                    <a:pt x="16" y="42"/>
                  </a:lnTo>
                  <a:lnTo>
                    <a:pt x="17" y="42"/>
                  </a:lnTo>
                  <a:lnTo>
                    <a:pt x="17" y="42"/>
                  </a:lnTo>
                  <a:lnTo>
                    <a:pt x="18" y="41"/>
                  </a:lnTo>
                  <a:lnTo>
                    <a:pt x="19" y="41"/>
                  </a:lnTo>
                  <a:lnTo>
                    <a:pt x="19" y="40"/>
                  </a:lnTo>
                  <a:lnTo>
                    <a:pt x="19" y="39"/>
                  </a:lnTo>
                  <a:lnTo>
                    <a:pt x="19" y="39"/>
                  </a:lnTo>
                  <a:lnTo>
                    <a:pt x="18" y="38"/>
                  </a:lnTo>
                  <a:lnTo>
                    <a:pt x="18" y="37"/>
                  </a:lnTo>
                  <a:lnTo>
                    <a:pt x="17" y="37"/>
                  </a:lnTo>
                  <a:lnTo>
                    <a:pt x="17" y="36"/>
                  </a:lnTo>
                  <a:lnTo>
                    <a:pt x="17" y="36"/>
                  </a:lnTo>
                  <a:lnTo>
                    <a:pt x="16" y="36"/>
                  </a:lnTo>
                  <a:lnTo>
                    <a:pt x="16" y="37"/>
                  </a:lnTo>
                  <a:lnTo>
                    <a:pt x="15" y="37"/>
                  </a:lnTo>
                  <a:lnTo>
                    <a:pt x="14" y="37"/>
                  </a:lnTo>
                  <a:lnTo>
                    <a:pt x="13" y="37"/>
                  </a:lnTo>
                  <a:lnTo>
                    <a:pt x="12" y="37"/>
                  </a:lnTo>
                  <a:lnTo>
                    <a:pt x="10" y="36"/>
                  </a:lnTo>
                  <a:lnTo>
                    <a:pt x="9" y="36"/>
                  </a:lnTo>
                  <a:lnTo>
                    <a:pt x="8" y="36"/>
                  </a:lnTo>
                  <a:lnTo>
                    <a:pt x="7" y="35"/>
                  </a:lnTo>
                  <a:lnTo>
                    <a:pt x="6" y="35"/>
                  </a:lnTo>
                  <a:lnTo>
                    <a:pt x="6" y="34"/>
                  </a:lnTo>
                  <a:lnTo>
                    <a:pt x="6" y="33"/>
                  </a:lnTo>
                  <a:lnTo>
                    <a:pt x="6" y="32"/>
                  </a:lnTo>
                  <a:lnTo>
                    <a:pt x="6" y="32"/>
                  </a:lnTo>
                  <a:lnTo>
                    <a:pt x="6" y="31"/>
                  </a:lnTo>
                  <a:lnTo>
                    <a:pt x="7" y="29"/>
                  </a:lnTo>
                  <a:lnTo>
                    <a:pt x="8" y="28"/>
                  </a:lnTo>
                  <a:lnTo>
                    <a:pt x="9" y="26"/>
                  </a:lnTo>
                  <a:lnTo>
                    <a:pt x="10" y="25"/>
                  </a:lnTo>
                  <a:lnTo>
                    <a:pt x="12" y="24"/>
                  </a:lnTo>
                  <a:lnTo>
                    <a:pt x="13" y="23"/>
                  </a:lnTo>
                  <a:lnTo>
                    <a:pt x="13" y="22"/>
                  </a:lnTo>
                  <a:lnTo>
                    <a:pt x="14" y="21"/>
                  </a:lnTo>
                  <a:lnTo>
                    <a:pt x="15" y="20"/>
                  </a:lnTo>
                  <a:lnTo>
                    <a:pt x="15" y="19"/>
                  </a:lnTo>
                  <a:lnTo>
                    <a:pt x="16" y="18"/>
                  </a:lnTo>
                  <a:lnTo>
                    <a:pt x="17" y="18"/>
                  </a:lnTo>
                  <a:lnTo>
                    <a:pt x="17" y="18"/>
                  </a:lnTo>
                  <a:lnTo>
                    <a:pt x="17" y="17"/>
                  </a:lnTo>
                  <a:lnTo>
                    <a:pt x="18" y="16"/>
                  </a:lnTo>
                  <a:lnTo>
                    <a:pt x="19" y="15"/>
                  </a:lnTo>
                  <a:lnTo>
                    <a:pt x="19" y="14"/>
                  </a:lnTo>
                  <a:lnTo>
                    <a:pt x="20" y="14"/>
                  </a:lnTo>
                  <a:lnTo>
                    <a:pt x="20" y="12"/>
                  </a:lnTo>
                  <a:lnTo>
                    <a:pt x="20" y="12"/>
                  </a:lnTo>
                  <a:lnTo>
                    <a:pt x="20" y="11"/>
                  </a:lnTo>
                  <a:lnTo>
                    <a:pt x="21" y="11"/>
                  </a:lnTo>
                  <a:lnTo>
                    <a:pt x="21" y="10"/>
                  </a:lnTo>
                  <a:lnTo>
                    <a:pt x="22" y="9"/>
                  </a:lnTo>
                  <a:lnTo>
                    <a:pt x="22" y="8"/>
                  </a:lnTo>
                  <a:lnTo>
                    <a:pt x="22" y="7"/>
                  </a:lnTo>
                  <a:lnTo>
                    <a:pt x="22" y="6"/>
                  </a:lnTo>
                  <a:lnTo>
                    <a:pt x="22" y="5"/>
                  </a:lnTo>
                  <a:lnTo>
                    <a:pt x="22" y="4"/>
                  </a:lnTo>
                  <a:lnTo>
                    <a:pt x="22" y="4"/>
                  </a:lnTo>
                  <a:lnTo>
                    <a:pt x="22" y="3"/>
                  </a:lnTo>
                  <a:lnTo>
                    <a:pt x="22" y="2"/>
                  </a:lnTo>
                  <a:lnTo>
                    <a:pt x="22" y="1"/>
                  </a:lnTo>
                  <a:lnTo>
                    <a:pt x="21" y="0"/>
                  </a:lnTo>
                  <a:lnTo>
                    <a:pt x="20" y="0"/>
                  </a:lnTo>
                  <a:lnTo>
                    <a:pt x="20" y="0"/>
                  </a:lnTo>
                  <a:lnTo>
                    <a:pt x="19" y="0"/>
                  </a:lnTo>
                  <a:lnTo>
                    <a:pt x="19" y="1"/>
                  </a:lnTo>
                  <a:lnTo>
                    <a:pt x="19"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2" name="Freeform 256"/>
            <p:cNvSpPr>
              <a:spLocks/>
            </p:cNvSpPr>
            <p:nvPr/>
          </p:nvSpPr>
          <p:spPr bwMode="auto">
            <a:xfrm>
              <a:off x="1352" y="1761"/>
              <a:ext cx="81" cy="99"/>
            </a:xfrm>
            <a:custGeom>
              <a:avLst/>
              <a:gdLst>
                <a:gd name="T0" fmla="*/ 73 w 81"/>
                <a:gd name="T1" fmla="*/ 7 h 99"/>
                <a:gd name="T2" fmla="*/ 72 w 81"/>
                <a:gd name="T3" fmla="*/ 11 h 99"/>
                <a:gd name="T4" fmla="*/ 67 w 81"/>
                <a:gd name="T5" fmla="*/ 16 h 99"/>
                <a:gd name="T6" fmla="*/ 64 w 81"/>
                <a:gd name="T7" fmla="*/ 20 h 99"/>
                <a:gd name="T8" fmla="*/ 60 w 81"/>
                <a:gd name="T9" fmla="*/ 22 h 99"/>
                <a:gd name="T10" fmla="*/ 49 w 81"/>
                <a:gd name="T11" fmla="*/ 22 h 99"/>
                <a:gd name="T12" fmla="*/ 42 w 81"/>
                <a:gd name="T13" fmla="*/ 21 h 99"/>
                <a:gd name="T14" fmla="*/ 33 w 81"/>
                <a:gd name="T15" fmla="*/ 20 h 99"/>
                <a:gd name="T16" fmla="*/ 29 w 81"/>
                <a:gd name="T17" fmla="*/ 18 h 99"/>
                <a:gd name="T18" fmla="*/ 25 w 81"/>
                <a:gd name="T19" fmla="*/ 18 h 99"/>
                <a:gd name="T20" fmla="*/ 25 w 81"/>
                <a:gd name="T21" fmla="*/ 24 h 99"/>
                <a:gd name="T22" fmla="*/ 23 w 81"/>
                <a:gd name="T23" fmla="*/ 28 h 99"/>
                <a:gd name="T24" fmla="*/ 20 w 81"/>
                <a:gd name="T25" fmla="*/ 33 h 99"/>
                <a:gd name="T26" fmla="*/ 19 w 81"/>
                <a:gd name="T27" fmla="*/ 38 h 99"/>
                <a:gd name="T28" fmla="*/ 20 w 81"/>
                <a:gd name="T29" fmla="*/ 43 h 99"/>
                <a:gd name="T30" fmla="*/ 20 w 81"/>
                <a:gd name="T31" fmla="*/ 48 h 99"/>
                <a:gd name="T32" fmla="*/ 17 w 81"/>
                <a:gd name="T33" fmla="*/ 52 h 99"/>
                <a:gd name="T34" fmla="*/ 13 w 81"/>
                <a:gd name="T35" fmla="*/ 54 h 99"/>
                <a:gd name="T36" fmla="*/ 7 w 81"/>
                <a:gd name="T37" fmla="*/ 56 h 99"/>
                <a:gd name="T38" fmla="*/ 5 w 81"/>
                <a:gd name="T39" fmla="*/ 60 h 99"/>
                <a:gd name="T40" fmla="*/ 6 w 81"/>
                <a:gd name="T41" fmla="*/ 66 h 99"/>
                <a:gd name="T42" fmla="*/ 10 w 81"/>
                <a:gd name="T43" fmla="*/ 68 h 99"/>
                <a:gd name="T44" fmla="*/ 15 w 81"/>
                <a:gd name="T45" fmla="*/ 68 h 99"/>
                <a:gd name="T46" fmla="*/ 20 w 81"/>
                <a:gd name="T47" fmla="*/ 68 h 99"/>
                <a:gd name="T48" fmla="*/ 20 w 81"/>
                <a:gd name="T49" fmla="*/ 70 h 99"/>
                <a:gd name="T50" fmla="*/ 17 w 81"/>
                <a:gd name="T51" fmla="*/ 72 h 99"/>
                <a:gd name="T52" fmla="*/ 11 w 81"/>
                <a:gd name="T53" fmla="*/ 71 h 99"/>
                <a:gd name="T54" fmla="*/ 7 w 81"/>
                <a:gd name="T55" fmla="*/ 72 h 99"/>
                <a:gd name="T56" fmla="*/ 4 w 81"/>
                <a:gd name="T57" fmla="*/ 74 h 99"/>
                <a:gd name="T58" fmla="*/ 7 w 81"/>
                <a:gd name="T59" fmla="*/ 77 h 99"/>
                <a:gd name="T60" fmla="*/ 11 w 81"/>
                <a:gd name="T61" fmla="*/ 79 h 99"/>
                <a:gd name="T62" fmla="*/ 16 w 81"/>
                <a:gd name="T63" fmla="*/ 80 h 99"/>
                <a:gd name="T64" fmla="*/ 14 w 81"/>
                <a:gd name="T65" fmla="*/ 82 h 99"/>
                <a:gd name="T66" fmla="*/ 10 w 81"/>
                <a:gd name="T67" fmla="*/ 83 h 99"/>
                <a:gd name="T68" fmla="*/ 6 w 81"/>
                <a:gd name="T69" fmla="*/ 85 h 99"/>
                <a:gd name="T70" fmla="*/ 2 w 81"/>
                <a:gd name="T71" fmla="*/ 90 h 99"/>
                <a:gd name="T72" fmla="*/ 0 w 81"/>
                <a:gd name="T73" fmla="*/ 95 h 99"/>
                <a:gd name="T74" fmla="*/ 3 w 81"/>
                <a:gd name="T75" fmla="*/ 96 h 99"/>
                <a:gd name="T76" fmla="*/ 7 w 81"/>
                <a:gd name="T77" fmla="*/ 93 h 99"/>
                <a:gd name="T78" fmla="*/ 12 w 81"/>
                <a:gd name="T79" fmla="*/ 95 h 99"/>
                <a:gd name="T80" fmla="*/ 17 w 81"/>
                <a:gd name="T81" fmla="*/ 97 h 99"/>
                <a:gd name="T82" fmla="*/ 20 w 81"/>
                <a:gd name="T83" fmla="*/ 98 h 99"/>
                <a:gd name="T84" fmla="*/ 25 w 81"/>
                <a:gd name="T85" fmla="*/ 95 h 99"/>
                <a:gd name="T86" fmla="*/ 31 w 81"/>
                <a:gd name="T87" fmla="*/ 94 h 99"/>
                <a:gd name="T88" fmla="*/ 34 w 81"/>
                <a:gd name="T89" fmla="*/ 90 h 99"/>
                <a:gd name="T90" fmla="*/ 36 w 81"/>
                <a:gd name="T91" fmla="*/ 80 h 99"/>
                <a:gd name="T92" fmla="*/ 36 w 81"/>
                <a:gd name="T93" fmla="*/ 64 h 99"/>
                <a:gd name="T94" fmla="*/ 36 w 81"/>
                <a:gd name="T95" fmla="*/ 49 h 99"/>
                <a:gd name="T96" fmla="*/ 39 w 81"/>
                <a:gd name="T97" fmla="*/ 41 h 99"/>
                <a:gd name="T98" fmla="*/ 41 w 81"/>
                <a:gd name="T99" fmla="*/ 37 h 99"/>
                <a:gd name="T100" fmla="*/ 45 w 81"/>
                <a:gd name="T101" fmla="*/ 33 h 99"/>
                <a:gd name="T102" fmla="*/ 52 w 81"/>
                <a:gd name="T103" fmla="*/ 30 h 99"/>
                <a:gd name="T104" fmla="*/ 64 w 81"/>
                <a:gd name="T105" fmla="*/ 27 h 99"/>
                <a:gd name="T106" fmla="*/ 74 w 81"/>
                <a:gd name="T107" fmla="*/ 25 h 99"/>
                <a:gd name="T108" fmla="*/ 79 w 81"/>
                <a:gd name="T109" fmla="*/ 19 h 99"/>
                <a:gd name="T110" fmla="*/ 80 w 81"/>
                <a:gd name="T111" fmla="*/ 12 h 99"/>
                <a:gd name="T112" fmla="*/ 79 w 81"/>
                <a:gd name="T113" fmla="*/ 8 h 99"/>
                <a:gd name="T114" fmla="*/ 77 w 81"/>
                <a:gd name="T115" fmla="*/ 3 h 99"/>
                <a:gd name="T116" fmla="*/ 75 w 81"/>
                <a:gd name="T117" fmla="*/ 0 h 99"/>
                <a:gd name="T118" fmla="*/ 73 w 81"/>
                <a:gd name="T119" fmla="*/ 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 h="99">
                  <a:moveTo>
                    <a:pt x="73" y="3"/>
                  </a:moveTo>
                  <a:lnTo>
                    <a:pt x="73" y="4"/>
                  </a:lnTo>
                  <a:lnTo>
                    <a:pt x="73" y="5"/>
                  </a:lnTo>
                  <a:lnTo>
                    <a:pt x="73" y="6"/>
                  </a:lnTo>
                  <a:lnTo>
                    <a:pt x="73" y="7"/>
                  </a:lnTo>
                  <a:lnTo>
                    <a:pt x="73" y="8"/>
                  </a:lnTo>
                  <a:lnTo>
                    <a:pt x="73" y="8"/>
                  </a:lnTo>
                  <a:lnTo>
                    <a:pt x="73" y="9"/>
                  </a:lnTo>
                  <a:lnTo>
                    <a:pt x="72" y="10"/>
                  </a:lnTo>
                  <a:lnTo>
                    <a:pt x="72" y="11"/>
                  </a:lnTo>
                  <a:lnTo>
                    <a:pt x="71" y="12"/>
                  </a:lnTo>
                  <a:lnTo>
                    <a:pt x="70" y="13"/>
                  </a:lnTo>
                  <a:lnTo>
                    <a:pt x="69" y="14"/>
                  </a:lnTo>
                  <a:lnTo>
                    <a:pt x="68" y="15"/>
                  </a:lnTo>
                  <a:lnTo>
                    <a:pt x="67" y="16"/>
                  </a:lnTo>
                  <a:lnTo>
                    <a:pt x="67" y="17"/>
                  </a:lnTo>
                  <a:lnTo>
                    <a:pt x="66" y="18"/>
                  </a:lnTo>
                  <a:lnTo>
                    <a:pt x="65" y="18"/>
                  </a:lnTo>
                  <a:lnTo>
                    <a:pt x="65" y="19"/>
                  </a:lnTo>
                  <a:lnTo>
                    <a:pt x="64" y="20"/>
                  </a:lnTo>
                  <a:lnTo>
                    <a:pt x="63" y="21"/>
                  </a:lnTo>
                  <a:lnTo>
                    <a:pt x="62" y="21"/>
                  </a:lnTo>
                  <a:lnTo>
                    <a:pt x="61" y="22"/>
                  </a:lnTo>
                  <a:lnTo>
                    <a:pt x="60" y="22"/>
                  </a:lnTo>
                  <a:lnTo>
                    <a:pt x="60" y="22"/>
                  </a:lnTo>
                  <a:lnTo>
                    <a:pt x="58" y="22"/>
                  </a:lnTo>
                  <a:lnTo>
                    <a:pt x="57" y="22"/>
                  </a:lnTo>
                  <a:lnTo>
                    <a:pt x="55" y="22"/>
                  </a:lnTo>
                  <a:lnTo>
                    <a:pt x="54" y="22"/>
                  </a:lnTo>
                  <a:lnTo>
                    <a:pt x="49" y="22"/>
                  </a:lnTo>
                  <a:lnTo>
                    <a:pt x="48" y="22"/>
                  </a:lnTo>
                  <a:lnTo>
                    <a:pt x="47" y="22"/>
                  </a:lnTo>
                  <a:lnTo>
                    <a:pt x="46" y="21"/>
                  </a:lnTo>
                  <a:lnTo>
                    <a:pt x="43" y="21"/>
                  </a:lnTo>
                  <a:lnTo>
                    <a:pt x="42" y="21"/>
                  </a:lnTo>
                  <a:lnTo>
                    <a:pt x="40" y="21"/>
                  </a:lnTo>
                  <a:lnTo>
                    <a:pt x="39" y="21"/>
                  </a:lnTo>
                  <a:lnTo>
                    <a:pt x="38" y="21"/>
                  </a:lnTo>
                  <a:lnTo>
                    <a:pt x="35" y="20"/>
                  </a:lnTo>
                  <a:lnTo>
                    <a:pt x="33" y="20"/>
                  </a:lnTo>
                  <a:lnTo>
                    <a:pt x="33" y="20"/>
                  </a:lnTo>
                  <a:lnTo>
                    <a:pt x="32" y="19"/>
                  </a:lnTo>
                  <a:lnTo>
                    <a:pt x="30" y="19"/>
                  </a:lnTo>
                  <a:lnTo>
                    <a:pt x="29" y="19"/>
                  </a:lnTo>
                  <a:lnTo>
                    <a:pt x="29" y="18"/>
                  </a:lnTo>
                  <a:lnTo>
                    <a:pt x="28" y="18"/>
                  </a:lnTo>
                  <a:lnTo>
                    <a:pt x="27" y="18"/>
                  </a:lnTo>
                  <a:lnTo>
                    <a:pt x="26" y="17"/>
                  </a:lnTo>
                  <a:lnTo>
                    <a:pt x="25" y="17"/>
                  </a:lnTo>
                  <a:lnTo>
                    <a:pt x="25" y="18"/>
                  </a:lnTo>
                  <a:lnTo>
                    <a:pt x="25" y="19"/>
                  </a:lnTo>
                  <a:lnTo>
                    <a:pt x="25" y="20"/>
                  </a:lnTo>
                  <a:lnTo>
                    <a:pt x="25" y="21"/>
                  </a:lnTo>
                  <a:lnTo>
                    <a:pt x="25" y="23"/>
                  </a:lnTo>
                  <a:lnTo>
                    <a:pt x="25" y="24"/>
                  </a:lnTo>
                  <a:lnTo>
                    <a:pt x="25" y="25"/>
                  </a:lnTo>
                  <a:lnTo>
                    <a:pt x="25" y="25"/>
                  </a:lnTo>
                  <a:lnTo>
                    <a:pt x="24" y="26"/>
                  </a:lnTo>
                  <a:lnTo>
                    <a:pt x="24" y="27"/>
                  </a:lnTo>
                  <a:lnTo>
                    <a:pt x="23" y="28"/>
                  </a:lnTo>
                  <a:lnTo>
                    <a:pt x="23" y="29"/>
                  </a:lnTo>
                  <a:lnTo>
                    <a:pt x="22" y="30"/>
                  </a:lnTo>
                  <a:lnTo>
                    <a:pt x="21" y="31"/>
                  </a:lnTo>
                  <a:lnTo>
                    <a:pt x="21" y="32"/>
                  </a:lnTo>
                  <a:lnTo>
                    <a:pt x="20" y="33"/>
                  </a:lnTo>
                  <a:lnTo>
                    <a:pt x="20" y="34"/>
                  </a:lnTo>
                  <a:lnTo>
                    <a:pt x="20" y="35"/>
                  </a:lnTo>
                  <a:lnTo>
                    <a:pt x="20" y="36"/>
                  </a:lnTo>
                  <a:lnTo>
                    <a:pt x="20" y="37"/>
                  </a:lnTo>
                  <a:lnTo>
                    <a:pt x="19" y="38"/>
                  </a:lnTo>
                  <a:lnTo>
                    <a:pt x="19" y="39"/>
                  </a:lnTo>
                  <a:lnTo>
                    <a:pt x="19" y="40"/>
                  </a:lnTo>
                  <a:lnTo>
                    <a:pt x="19" y="41"/>
                  </a:lnTo>
                  <a:lnTo>
                    <a:pt x="19" y="41"/>
                  </a:lnTo>
                  <a:lnTo>
                    <a:pt x="20" y="43"/>
                  </a:lnTo>
                  <a:lnTo>
                    <a:pt x="20" y="44"/>
                  </a:lnTo>
                  <a:lnTo>
                    <a:pt x="20" y="45"/>
                  </a:lnTo>
                  <a:lnTo>
                    <a:pt x="20" y="46"/>
                  </a:lnTo>
                  <a:lnTo>
                    <a:pt x="20" y="47"/>
                  </a:lnTo>
                  <a:lnTo>
                    <a:pt x="20" y="48"/>
                  </a:lnTo>
                  <a:lnTo>
                    <a:pt x="19" y="49"/>
                  </a:lnTo>
                  <a:lnTo>
                    <a:pt x="19" y="50"/>
                  </a:lnTo>
                  <a:lnTo>
                    <a:pt x="18" y="51"/>
                  </a:lnTo>
                  <a:lnTo>
                    <a:pt x="18" y="52"/>
                  </a:lnTo>
                  <a:lnTo>
                    <a:pt x="17" y="52"/>
                  </a:lnTo>
                  <a:lnTo>
                    <a:pt x="17" y="53"/>
                  </a:lnTo>
                  <a:lnTo>
                    <a:pt x="16" y="53"/>
                  </a:lnTo>
                  <a:lnTo>
                    <a:pt x="15" y="54"/>
                  </a:lnTo>
                  <a:lnTo>
                    <a:pt x="14" y="54"/>
                  </a:lnTo>
                  <a:lnTo>
                    <a:pt x="13" y="54"/>
                  </a:lnTo>
                  <a:lnTo>
                    <a:pt x="12" y="54"/>
                  </a:lnTo>
                  <a:lnTo>
                    <a:pt x="11" y="54"/>
                  </a:lnTo>
                  <a:lnTo>
                    <a:pt x="10" y="55"/>
                  </a:lnTo>
                  <a:lnTo>
                    <a:pt x="9" y="55"/>
                  </a:lnTo>
                  <a:lnTo>
                    <a:pt x="7" y="56"/>
                  </a:lnTo>
                  <a:lnTo>
                    <a:pt x="7" y="57"/>
                  </a:lnTo>
                  <a:lnTo>
                    <a:pt x="7" y="57"/>
                  </a:lnTo>
                  <a:lnTo>
                    <a:pt x="6" y="58"/>
                  </a:lnTo>
                  <a:lnTo>
                    <a:pt x="5" y="59"/>
                  </a:lnTo>
                  <a:lnTo>
                    <a:pt x="5" y="60"/>
                  </a:lnTo>
                  <a:lnTo>
                    <a:pt x="5" y="62"/>
                  </a:lnTo>
                  <a:lnTo>
                    <a:pt x="5" y="63"/>
                  </a:lnTo>
                  <a:lnTo>
                    <a:pt x="5" y="64"/>
                  </a:lnTo>
                  <a:lnTo>
                    <a:pt x="5" y="65"/>
                  </a:lnTo>
                  <a:lnTo>
                    <a:pt x="6" y="66"/>
                  </a:lnTo>
                  <a:lnTo>
                    <a:pt x="7" y="67"/>
                  </a:lnTo>
                  <a:lnTo>
                    <a:pt x="7" y="68"/>
                  </a:lnTo>
                  <a:lnTo>
                    <a:pt x="8" y="68"/>
                  </a:lnTo>
                  <a:lnTo>
                    <a:pt x="9" y="68"/>
                  </a:lnTo>
                  <a:lnTo>
                    <a:pt x="10" y="68"/>
                  </a:lnTo>
                  <a:lnTo>
                    <a:pt x="11" y="68"/>
                  </a:lnTo>
                  <a:lnTo>
                    <a:pt x="12" y="68"/>
                  </a:lnTo>
                  <a:lnTo>
                    <a:pt x="13" y="68"/>
                  </a:lnTo>
                  <a:lnTo>
                    <a:pt x="14" y="68"/>
                  </a:lnTo>
                  <a:lnTo>
                    <a:pt x="15" y="68"/>
                  </a:lnTo>
                  <a:lnTo>
                    <a:pt x="16" y="68"/>
                  </a:lnTo>
                  <a:lnTo>
                    <a:pt x="17" y="68"/>
                  </a:lnTo>
                  <a:lnTo>
                    <a:pt x="18" y="68"/>
                  </a:lnTo>
                  <a:lnTo>
                    <a:pt x="19" y="68"/>
                  </a:lnTo>
                  <a:lnTo>
                    <a:pt x="20" y="68"/>
                  </a:lnTo>
                  <a:lnTo>
                    <a:pt x="20" y="68"/>
                  </a:lnTo>
                  <a:lnTo>
                    <a:pt x="20" y="69"/>
                  </a:lnTo>
                  <a:lnTo>
                    <a:pt x="21" y="69"/>
                  </a:lnTo>
                  <a:lnTo>
                    <a:pt x="21" y="70"/>
                  </a:lnTo>
                  <a:lnTo>
                    <a:pt x="20" y="70"/>
                  </a:lnTo>
                  <a:lnTo>
                    <a:pt x="20" y="71"/>
                  </a:lnTo>
                  <a:lnTo>
                    <a:pt x="20" y="71"/>
                  </a:lnTo>
                  <a:lnTo>
                    <a:pt x="19" y="71"/>
                  </a:lnTo>
                  <a:lnTo>
                    <a:pt x="18" y="72"/>
                  </a:lnTo>
                  <a:lnTo>
                    <a:pt x="17" y="72"/>
                  </a:lnTo>
                  <a:lnTo>
                    <a:pt x="16" y="72"/>
                  </a:lnTo>
                  <a:lnTo>
                    <a:pt x="15" y="72"/>
                  </a:lnTo>
                  <a:lnTo>
                    <a:pt x="14" y="72"/>
                  </a:lnTo>
                  <a:lnTo>
                    <a:pt x="12" y="72"/>
                  </a:lnTo>
                  <a:lnTo>
                    <a:pt x="11" y="71"/>
                  </a:lnTo>
                  <a:lnTo>
                    <a:pt x="10" y="71"/>
                  </a:lnTo>
                  <a:lnTo>
                    <a:pt x="9" y="71"/>
                  </a:lnTo>
                  <a:lnTo>
                    <a:pt x="8" y="72"/>
                  </a:lnTo>
                  <a:lnTo>
                    <a:pt x="7" y="72"/>
                  </a:lnTo>
                  <a:lnTo>
                    <a:pt x="7" y="72"/>
                  </a:lnTo>
                  <a:lnTo>
                    <a:pt x="6" y="72"/>
                  </a:lnTo>
                  <a:lnTo>
                    <a:pt x="6" y="73"/>
                  </a:lnTo>
                  <a:lnTo>
                    <a:pt x="5" y="73"/>
                  </a:lnTo>
                  <a:lnTo>
                    <a:pt x="4" y="74"/>
                  </a:lnTo>
                  <a:lnTo>
                    <a:pt x="4" y="74"/>
                  </a:lnTo>
                  <a:lnTo>
                    <a:pt x="4" y="75"/>
                  </a:lnTo>
                  <a:lnTo>
                    <a:pt x="5" y="75"/>
                  </a:lnTo>
                  <a:lnTo>
                    <a:pt x="5" y="76"/>
                  </a:lnTo>
                  <a:lnTo>
                    <a:pt x="6" y="76"/>
                  </a:lnTo>
                  <a:lnTo>
                    <a:pt x="7" y="77"/>
                  </a:lnTo>
                  <a:lnTo>
                    <a:pt x="7" y="78"/>
                  </a:lnTo>
                  <a:lnTo>
                    <a:pt x="8" y="78"/>
                  </a:lnTo>
                  <a:lnTo>
                    <a:pt x="9" y="79"/>
                  </a:lnTo>
                  <a:lnTo>
                    <a:pt x="10" y="79"/>
                  </a:lnTo>
                  <a:lnTo>
                    <a:pt x="11" y="79"/>
                  </a:lnTo>
                  <a:lnTo>
                    <a:pt x="12" y="79"/>
                  </a:lnTo>
                  <a:lnTo>
                    <a:pt x="13" y="80"/>
                  </a:lnTo>
                  <a:lnTo>
                    <a:pt x="14" y="80"/>
                  </a:lnTo>
                  <a:lnTo>
                    <a:pt x="15" y="80"/>
                  </a:lnTo>
                  <a:lnTo>
                    <a:pt x="16" y="80"/>
                  </a:lnTo>
                  <a:lnTo>
                    <a:pt x="17" y="81"/>
                  </a:lnTo>
                  <a:lnTo>
                    <a:pt x="17" y="82"/>
                  </a:lnTo>
                  <a:lnTo>
                    <a:pt x="16" y="82"/>
                  </a:lnTo>
                  <a:lnTo>
                    <a:pt x="15" y="82"/>
                  </a:lnTo>
                  <a:lnTo>
                    <a:pt x="14" y="82"/>
                  </a:lnTo>
                  <a:lnTo>
                    <a:pt x="13" y="82"/>
                  </a:lnTo>
                  <a:lnTo>
                    <a:pt x="12" y="82"/>
                  </a:lnTo>
                  <a:lnTo>
                    <a:pt x="12" y="83"/>
                  </a:lnTo>
                  <a:lnTo>
                    <a:pt x="11" y="83"/>
                  </a:lnTo>
                  <a:lnTo>
                    <a:pt x="10" y="83"/>
                  </a:lnTo>
                  <a:lnTo>
                    <a:pt x="9" y="83"/>
                  </a:lnTo>
                  <a:lnTo>
                    <a:pt x="8" y="84"/>
                  </a:lnTo>
                  <a:lnTo>
                    <a:pt x="7" y="84"/>
                  </a:lnTo>
                  <a:lnTo>
                    <a:pt x="7" y="84"/>
                  </a:lnTo>
                  <a:lnTo>
                    <a:pt x="6" y="85"/>
                  </a:lnTo>
                  <a:lnTo>
                    <a:pt x="5" y="86"/>
                  </a:lnTo>
                  <a:lnTo>
                    <a:pt x="5" y="87"/>
                  </a:lnTo>
                  <a:lnTo>
                    <a:pt x="4" y="88"/>
                  </a:lnTo>
                  <a:lnTo>
                    <a:pt x="3" y="89"/>
                  </a:lnTo>
                  <a:lnTo>
                    <a:pt x="2" y="90"/>
                  </a:lnTo>
                  <a:lnTo>
                    <a:pt x="1" y="90"/>
                  </a:lnTo>
                  <a:lnTo>
                    <a:pt x="1" y="92"/>
                  </a:lnTo>
                  <a:lnTo>
                    <a:pt x="0" y="93"/>
                  </a:lnTo>
                  <a:lnTo>
                    <a:pt x="0" y="94"/>
                  </a:lnTo>
                  <a:lnTo>
                    <a:pt x="0" y="95"/>
                  </a:lnTo>
                  <a:lnTo>
                    <a:pt x="0" y="96"/>
                  </a:lnTo>
                  <a:lnTo>
                    <a:pt x="0" y="97"/>
                  </a:lnTo>
                  <a:lnTo>
                    <a:pt x="1" y="97"/>
                  </a:lnTo>
                  <a:lnTo>
                    <a:pt x="2" y="97"/>
                  </a:lnTo>
                  <a:lnTo>
                    <a:pt x="3" y="96"/>
                  </a:lnTo>
                  <a:lnTo>
                    <a:pt x="4" y="96"/>
                  </a:lnTo>
                  <a:lnTo>
                    <a:pt x="5" y="95"/>
                  </a:lnTo>
                  <a:lnTo>
                    <a:pt x="6" y="94"/>
                  </a:lnTo>
                  <a:lnTo>
                    <a:pt x="7" y="94"/>
                  </a:lnTo>
                  <a:lnTo>
                    <a:pt x="7" y="93"/>
                  </a:lnTo>
                  <a:lnTo>
                    <a:pt x="8" y="93"/>
                  </a:lnTo>
                  <a:lnTo>
                    <a:pt x="9" y="94"/>
                  </a:lnTo>
                  <a:lnTo>
                    <a:pt x="10" y="94"/>
                  </a:lnTo>
                  <a:lnTo>
                    <a:pt x="11" y="95"/>
                  </a:lnTo>
                  <a:lnTo>
                    <a:pt x="12" y="95"/>
                  </a:lnTo>
                  <a:lnTo>
                    <a:pt x="13" y="96"/>
                  </a:lnTo>
                  <a:lnTo>
                    <a:pt x="14" y="96"/>
                  </a:lnTo>
                  <a:lnTo>
                    <a:pt x="15" y="97"/>
                  </a:lnTo>
                  <a:lnTo>
                    <a:pt x="16" y="97"/>
                  </a:lnTo>
                  <a:lnTo>
                    <a:pt x="17" y="97"/>
                  </a:lnTo>
                  <a:lnTo>
                    <a:pt x="17" y="98"/>
                  </a:lnTo>
                  <a:lnTo>
                    <a:pt x="18" y="98"/>
                  </a:lnTo>
                  <a:lnTo>
                    <a:pt x="19" y="98"/>
                  </a:lnTo>
                  <a:lnTo>
                    <a:pt x="20" y="98"/>
                  </a:lnTo>
                  <a:lnTo>
                    <a:pt x="20" y="98"/>
                  </a:lnTo>
                  <a:lnTo>
                    <a:pt x="21" y="98"/>
                  </a:lnTo>
                  <a:lnTo>
                    <a:pt x="22" y="97"/>
                  </a:lnTo>
                  <a:lnTo>
                    <a:pt x="23" y="96"/>
                  </a:lnTo>
                  <a:lnTo>
                    <a:pt x="24" y="96"/>
                  </a:lnTo>
                  <a:lnTo>
                    <a:pt x="25" y="95"/>
                  </a:lnTo>
                  <a:lnTo>
                    <a:pt x="26" y="95"/>
                  </a:lnTo>
                  <a:lnTo>
                    <a:pt x="28" y="94"/>
                  </a:lnTo>
                  <a:lnTo>
                    <a:pt x="29" y="94"/>
                  </a:lnTo>
                  <a:lnTo>
                    <a:pt x="30" y="94"/>
                  </a:lnTo>
                  <a:lnTo>
                    <a:pt x="31" y="94"/>
                  </a:lnTo>
                  <a:lnTo>
                    <a:pt x="32" y="93"/>
                  </a:lnTo>
                  <a:lnTo>
                    <a:pt x="33" y="92"/>
                  </a:lnTo>
                  <a:lnTo>
                    <a:pt x="33" y="92"/>
                  </a:lnTo>
                  <a:lnTo>
                    <a:pt x="34" y="91"/>
                  </a:lnTo>
                  <a:lnTo>
                    <a:pt x="34" y="90"/>
                  </a:lnTo>
                  <a:lnTo>
                    <a:pt x="35" y="89"/>
                  </a:lnTo>
                  <a:lnTo>
                    <a:pt x="35" y="87"/>
                  </a:lnTo>
                  <a:lnTo>
                    <a:pt x="36" y="85"/>
                  </a:lnTo>
                  <a:lnTo>
                    <a:pt x="36" y="83"/>
                  </a:lnTo>
                  <a:lnTo>
                    <a:pt x="36" y="80"/>
                  </a:lnTo>
                  <a:lnTo>
                    <a:pt x="36" y="77"/>
                  </a:lnTo>
                  <a:lnTo>
                    <a:pt x="36" y="74"/>
                  </a:lnTo>
                  <a:lnTo>
                    <a:pt x="36" y="71"/>
                  </a:lnTo>
                  <a:lnTo>
                    <a:pt x="36" y="68"/>
                  </a:lnTo>
                  <a:lnTo>
                    <a:pt x="36" y="64"/>
                  </a:lnTo>
                  <a:lnTo>
                    <a:pt x="36" y="60"/>
                  </a:lnTo>
                  <a:lnTo>
                    <a:pt x="36" y="57"/>
                  </a:lnTo>
                  <a:lnTo>
                    <a:pt x="36" y="55"/>
                  </a:lnTo>
                  <a:lnTo>
                    <a:pt x="36" y="51"/>
                  </a:lnTo>
                  <a:lnTo>
                    <a:pt x="36" y="49"/>
                  </a:lnTo>
                  <a:lnTo>
                    <a:pt x="36" y="46"/>
                  </a:lnTo>
                  <a:lnTo>
                    <a:pt x="37" y="44"/>
                  </a:lnTo>
                  <a:lnTo>
                    <a:pt x="37" y="43"/>
                  </a:lnTo>
                  <a:lnTo>
                    <a:pt x="38" y="42"/>
                  </a:lnTo>
                  <a:lnTo>
                    <a:pt x="39" y="41"/>
                  </a:lnTo>
                  <a:lnTo>
                    <a:pt x="39" y="41"/>
                  </a:lnTo>
                  <a:lnTo>
                    <a:pt x="39" y="40"/>
                  </a:lnTo>
                  <a:lnTo>
                    <a:pt x="40" y="39"/>
                  </a:lnTo>
                  <a:lnTo>
                    <a:pt x="40" y="38"/>
                  </a:lnTo>
                  <a:lnTo>
                    <a:pt x="41" y="37"/>
                  </a:lnTo>
                  <a:lnTo>
                    <a:pt x="42" y="36"/>
                  </a:lnTo>
                  <a:lnTo>
                    <a:pt x="42" y="35"/>
                  </a:lnTo>
                  <a:lnTo>
                    <a:pt x="43" y="35"/>
                  </a:lnTo>
                  <a:lnTo>
                    <a:pt x="44" y="34"/>
                  </a:lnTo>
                  <a:lnTo>
                    <a:pt x="45" y="33"/>
                  </a:lnTo>
                  <a:lnTo>
                    <a:pt x="46" y="33"/>
                  </a:lnTo>
                  <a:lnTo>
                    <a:pt x="47" y="32"/>
                  </a:lnTo>
                  <a:lnTo>
                    <a:pt x="48" y="31"/>
                  </a:lnTo>
                  <a:lnTo>
                    <a:pt x="50" y="31"/>
                  </a:lnTo>
                  <a:lnTo>
                    <a:pt x="52" y="30"/>
                  </a:lnTo>
                  <a:lnTo>
                    <a:pt x="55" y="29"/>
                  </a:lnTo>
                  <a:lnTo>
                    <a:pt x="57" y="29"/>
                  </a:lnTo>
                  <a:lnTo>
                    <a:pt x="60" y="28"/>
                  </a:lnTo>
                  <a:lnTo>
                    <a:pt x="61" y="28"/>
                  </a:lnTo>
                  <a:lnTo>
                    <a:pt x="64" y="27"/>
                  </a:lnTo>
                  <a:lnTo>
                    <a:pt x="66" y="27"/>
                  </a:lnTo>
                  <a:lnTo>
                    <a:pt x="69" y="26"/>
                  </a:lnTo>
                  <a:lnTo>
                    <a:pt x="71" y="26"/>
                  </a:lnTo>
                  <a:lnTo>
                    <a:pt x="73" y="25"/>
                  </a:lnTo>
                  <a:lnTo>
                    <a:pt x="74" y="25"/>
                  </a:lnTo>
                  <a:lnTo>
                    <a:pt x="76" y="24"/>
                  </a:lnTo>
                  <a:lnTo>
                    <a:pt x="77" y="23"/>
                  </a:lnTo>
                  <a:lnTo>
                    <a:pt x="78" y="22"/>
                  </a:lnTo>
                  <a:lnTo>
                    <a:pt x="79" y="21"/>
                  </a:lnTo>
                  <a:lnTo>
                    <a:pt x="79" y="19"/>
                  </a:lnTo>
                  <a:lnTo>
                    <a:pt x="79" y="18"/>
                  </a:lnTo>
                  <a:lnTo>
                    <a:pt x="79" y="16"/>
                  </a:lnTo>
                  <a:lnTo>
                    <a:pt x="80" y="15"/>
                  </a:lnTo>
                  <a:lnTo>
                    <a:pt x="80" y="14"/>
                  </a:lnTo>
                  <a:lnTo>
                    <a:pt x="80" y="12"/>
                  </a:lnTo>
                  <a:lnTo>
                    <a:pt x="80" y="11"/>
                  </a:lnTo>
                  <a:lnTo>
                    <a:pt x="80" y="10"/>
                  </a:lnTo>
                  <a:lnTo>
                    <a:pt x="80" y="9"/>
                  </a:lnTo>
                  <a:lnTo>
                    <a:pt x="79" y="8"/>
                  </a:lnTo>
                  <a:lnTo>
                    <a:pt x="79" y="8"/>
                  </a:lnTo>
                  <a:lnTo>
                    <a:pt x="79" y="7"/>
                  </a:lnTo>
                  <a:lnTo>
                    <a:pt x="79" y="6"/>
                  </a:lnTo>
                  <a:lnTo>
                    <a:pt x="78" y="5"/>
                  </a:lnTo>
                  <a:lnTo>
                    <a:pt x="78" y="4"/>
                  </a:lnTo>
                  <a:lnTo>
                    <a:pt x="77" y="3"/>
                  </a:lnTo>
                  <a:lnTo>
                    <a:pt x="77" y="2"/>
                  </a:lnTo>
                  <a:lnTo>
                    <a:pt x="77" y="1"/>
                  </a:lnTo>
                  <a:lnTo>
                    <a:pt x="76" y="1"/>
                  </a:lnTo>
                  <a:lnTo>
                    <a:pt x="76" y="0"/>
                  </a:lnTo>
                  <a:lnTo>
                    <a:pt x="75" y="0"/>
                  </a:lnTo>
                  <a:lnTo>
                    <a:pt x="74" y="0"/>
                  </a:lnTo>
                  <a:lnTo>
                    <a:pt x="73" y="0"/>
                  </a:lnTo>
                  <a:lnTo>
                    <a:pt x="73" y="1"/>
                  </a:lnTo>
                  <a:lnTo>
                    <a:pt x="73" y="2"/>
                  </a:lnTo>
                  <a:lnTo>
                    <a:pt x="73"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3" name="Freeform 257"/>
            <p:cNvSpPr>
              <a:spLocks/>
            </p:cNvSpPr>
            <p:nvPr/>
          </p:nvSpPr>
          <p:spPr bwMode="auto">
            <a:xfrm>
              <a:off x="1376" y="1763"/>
              <a:ext cx="4" cy="4"/>
            </a:xfrm>
            <a:custGeom>
              <a:avLst/>
              <a:gdLst>
                <a:gd name="T0" fmla="*/ 2 w 4"/>
                <a:gd name="T1" fmla="*/ 3 h 4"/>
                <a:gd name="T2" fmla="*/ 2 w 4"/>
                <a:gd name="T3" fmla="*/ 3 h 4"/>
                <a:gd name="T4" fmla="*/ 1 w 4"/>
                <a:gd name="T5" fmla="*/ 2 h 4"/>
                <a:gd name="T6" fmla="*/ 1 w 4"/>
                <a:gd name="T7" fmla="*/ 1 h 4"/>
                <a:gd name="T8" fmla="*/ 0 w 4"/>
                <a:gd name="T9" fmla="*/ 1 h 4"/>
                <a:gd name="T10" fmla="*/ 0 w 4"/>
                <a:gd name="T11" fmla="*/ 0 h 4"/>
                <a:gd name="T12" fmla="*/ 1 w 4"/>
                <a:gd name="T13" fmla="*/ 0 h 4"/>
                <a:gd name="T14" fmla="*/ 2 w 4"/>
                <a:gd name="T15" fmla="*/ 0 h 4"/>
                <a:gd name="T16" fmla="*/ 2 w 4"/>
                <a:gd name="T17" fmla="*/ 1 h 4"/>
                <a:gd name="T18" fmla="*/ 3 w 4"/>
                <a:gd name="T19" fmla="*/ 1 h 4"/>
                <a:gd name="T20" fmla="*/ 3 w 4"/>
                <a:gd name="T21" fmla="*/ 2 h 4"/>
                <a:gd name="T22" fmla="*/ 3 w 4"/>
                <a:gd name="T23" fmla="*/ 3 h 4"/>
                <a:gd name="T24" fmla="*/ 2 w 4"/>
                <a:gd name="T2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2" y="3"/>
                  </a:moveTo>
                  <a:lnTo>
                    <a:pt x="2" y="3"/>
                  </a:lnTo>
                  <a:lnTo>
                    <a:pt x="1" y="2"/>
                  </a:lnTo>
                  <a:lnTo>
                    <a:pt x="1" y="1"/>
                  </a:lnTo>
                  <a:lnTo>
                    <a:pt x="0" y="1"/>
                  </a:lnTo>
                  <a:lnTo>
                    <a:pt x="0" y="0"/>
                  </a:lnTo>
                  <a:lnTo>
                    <a:pt x="1" y="0"/>
                  </a:lnTo>
                  <a:lnTo>
                    <a:pt x="2" y="0"/>
                  </a:lnTo>
                  <a:lnTo>
                    <a:pt x="2" y="1"/>
                  </a:lnTo>
                  <a:lnTo>
                    <a:pt x="3" y="1"/>
                  </a:lnTo>
                  <a:lnTo>
                    <a:pt x="3" y="2"/>
                  </a:lnTo>
                  <a:lnTo>
                    <a:pt x="3" y="3"/>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4" name="Freeform 258"/>
            <p:cNvSpPr>
              <a:spLocks/>
            </p:cNvSpPr>
            <p:nvPr/>
          </p:nvSpPr>
          <p:spPr bwMode="auto">
            <a:xfrm>
              <a:off x="1402" y="1662"/>
              <a:ext cx="149" cy="192"/>
            </a:xfrm>
            <a:custGeom>
              <a:avLst/>
              <a:gdLst>
                <a:gd name="T0" fmla="*/ 18 w 149"/>
                <a:gd name="T1" fmla="*/ 11 h 192"/>
                <a:gd name="T2" fmla="*/ 36 w 149"/>
                <a:gd name="T3" fmla="*/ 4 h 192"/>
                <a:gd name="T4" fmla="*/ 59 w 149"/>
                <a:gd name="T5" fmla="*/ 0 h 192"/>
                <a:gd name="T6" fmla="*/ 83 w 149"/>
                <a:gd name="T7" fmla="*/ 0 h 192"/>
                <a:gd name="T8" fmla="*/ 104 w 149"/>
                <a:gd name="T9" fmla="*/ 5 h 192"/>
                <a:gd name="T10" fmla="*/ 117 w 149"/>
                <a:gd name="T11" fmla="*/ 14 h 192"/>
                <a:gd name="T12" fmla="*/ 128 w 149"/>
                <a:gd name="T13" fmla="*/ 23 h 192"/>
                <a:gd name="T14" fmla="*/ 138 w 149"/>
                <a:gd name="T15" fmla="*/ 37 h 192"/>
                <a:gd name="T16" fmla="*/ 146 w 149"/>
                <a:gd name="T17" fmla="*/ 57 h 192"/>
                <a:gd name="T18" fmla="*/ 148 w 149"/>
                <a:gd name="T19" fmla="*/ 85 h 192"/>
                <a:gd name="T20" fmla="*/ 140 w 149"/>
                <a:gd name="T21" fmla="*/ 124 h 192"/>
                <a:gd name="T22" fmla="*/ 137 w 149"/>
                <a:gd name="T23" fmla="*/ 134 h 192"/>
                <a:gd name="T24" fmla="*/ 136 w 149"/>
                <a:gd name="T25" fmla="*/ 141 h 192"/>
                <a:gd name="T26" fmla="*/ 134 w 149"/>
                <a:gd name="T27" fmla="*/ 147 h 192"/>
                <a:gd name="T28" fmla="*/ 134 w 149"/>
                <a:gd name="T29" fmla="*/ 154 h 192"/>
                <a:gd name="T30" fmla="*/ 134 w 149"/>
                <a:gd name="T31" fmla="*/ 160 h 192"/>
                <a:gd name="T32" fmla="*/ 136 w 149"/>
                <a:gd name="T33" fmla="*/ 167 h 192"/>
                <a:gd name="T34" fmla="*/ 136 w 149"/>
                <a:gd name="T35" fmla="*/ 172 h 192"/>
                <a:gd name="T36" fmla="*/ 136 w 149"/>
                <a:gd name="T37" fmla="*/ 175 h 192"/>
                <a:gd name="T38" fmla="*/ 136 w 149"/>
                <a:gd name="T39" fmla="*/ 179 h 192"/>
                <a:gd name="T40" fmla="*/ 137 w 149"/>
                <a:gd name="T41" fmla="*/ 182 h 192"/>
                <a:gd name="T42" fmla="*/ 138 w 149"/>
                <a:gd name="T43" fmla="*/ 187 h 192"/>
                <a:gd name="T44" fmla="*/ 136 w 149"/>
                <a:gd name="T45" fmla="*/ 190 h 192"/>
                <a:gd name="T46" fmla="*/ 135 w 149"/>
                <a:gd name="T47" fmla="*/ 191 h 192"/>
                <a:gd name="T48" fmla="*/ 132 w 149"/>
                <a:gd name="T49" fmla="*/ 191 h 192"/>
                <a:gd name="T50" fmla="*/ 130 w 149"/>
                <a:gd name="T51" fmla="*/ 188 h 192"/>
                <a:gd name="T52" fmla="*/ 128 w 149"/>
                <a:gd name="T53" fmla="*/ 185 h 192"/>
                <a:gd name="T54" fmla="*/ 128 w 149"/>
                <a:gd name="T55" fmla="*/ 182 h 192"/>
                <a:gd name="T56" fmla="*/ 126 w 149"/>
                <a:gd name="T57" fmla="*/ 178 h 192"/>
                <a:gd name="T58" fmla="*/ 125 w 149"/>
                <a:gd name="T59" fmla="*/ 175 h 192"/>
                <a:gd name="T60" fmla="*/ 124 w 149"/>
                <a:gd name="T61" fmla="*/ 171 h 192"/>
                <a:gd name="T62" fmla="*/ 123 w 149"/>
                <a:gd name="T63" fmla="*/ 165 h 192"/>
                <a:gd name="T64" fmla="*/ 123 w 149"/>
                <a:gd name="T65" fmla="*/ 155 h 192"/>
                <a:gd name="T66" fmla="*/ 126 w 149"/>
                <a:gd name="T67" fmla="*/ 147 h 192"/>
                <a:gd name="T68" fmla="*/ 129 w 149"/>
                <a:gd name="T69" fmla="*/ 140 h 192"/>
                <a:gd name="T70" fmla="*/ 131 w 149"/>
                <a:gd name="T71" fmla="*/ 134 h 192"/>
                <a:gd name="T72" fmla="*/ 133 w 149"/>
                <a:gd name="T73" fmla="*/ 128 h 192"/>
                <a:gd name="T74" fmla="*/ 136 w 149"/>
                <a:gd name="T75" fmla="*/ 105 h 192"/>
                <a:gd name="T76" fmla="*/ 139 w 149"/>
                <a:gd name="T77" fmla="*/ 82 h 192"/>
                <a:gd name="T78" fmla="*/ 138 w 149"/>
                <a:gd name="T79" fmla="*/ 62 h 192"/>
                <a:gd name="T80" fmla="*/ 133 w 149"/>
                <a:gd name="T81" fmla="*/ 43 h 192"/>
                <a:gd name="T82" fmla="*/ 118 w 149"/>
                <a:gd name="T83" fmla="*/ 23 h 192"/>
                <a:gd name="T84" fmla="*/ 108 w 149"/>
                <a:gd name="T85" fmla="*/ 16 h 192"/>
                <a:gd name="T86" fmla="*/ 95 w 149"/>
                <a:gd name="T87" fmla="*/ 12 h 192"/>
                <a:gd name="T88" fmla="*/ 77 w 149"/>
                <a:gd name="T89" fmla="*/ 8 h 192"/>
                <a:gd name="T90" fmla="*/ 55 w 149"/>
                <a:gd name="T91" fmla="*/ 6 h 192"/>
                <a:gd name="T92" fmla="*/ 34 w 149"/>
                <a:gd name="T93" fmla="*/ 11 h 192"/>
                <a:gd name="T94" fmla="*/ 17 w 149"/>
                <a:gd name="T95" fmla="*/ 20 h 192"/>
                <a:gd name="T96" fmla="*/ 9 w 149"/>
                <a:gd name="T97" fmla="*/ 27 h 192"/>
                <a:gd name="T98" fmla="*/ 2 w 149"/>
                <a:gd name="T99" fmla="*/ 30 h 192"/>
                <a:gd name="T100" fmla="*/ 0 w 149"/>
                <a:gd name="T101" fmla="*/ 29 h 192"/>
                <a:gd name="T102" fmla="*/ 3 w 149"/>
                <a:gd name="T103" fmla="*/ 24 h 192"/>
                <a:gd name="T104" fmla="*/ 11 w 149"/>
                <a:gd name="T105"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92">
                  <a:moveTo>
                    <a:pt x="11" y="16"/>
                  </a:moveTo>
                  <a:lnTo>
                    <a:pt x="13" y="13"/>
                  </a:lnTo>
                  <a:lnTo>
                    <a:pt x="18" y="11"/>
                  </a:lnTo>
                  <a:lnTo>
                    <a:pt x="23" y="8"/>
                  </a:lnTo>
                  <a:lnTo>
                    <a:pt x="30" y="6"/>
                  </a:lnTo>
                  <a:lnTo>
                    <a:pt x="36" y="4"/>
                  </a:lnTo>
                  <a:lnTo>
                    <a:pt x="43" y="2"/>
                  </a:lnTo>
                  <a:lnTo>
                    <a:pt x="51" y="1"/>
                  </a:lnTo>
                  <a:lnTo>
                    <a:pt x="59" y="0"/>
                  </a:lnTo>
                  <a:lnTo>
                    <a:pt x="66" y="0"/>
                  </a:lnTo>
                  <a:lnTo>
                    <a:pt x="74" y="0"/>
                  </a:lnTo>
                  <a:lnTo>
                    <a:pt x="83" y="0"/>
                  </a:lnTo>
                  <a:lnTo>
                    <a:pt x="89" y="1"/>
                  </a:lnTo>
                  <a:lnTo>
                    <a:pt x="97" y="3"/>
                  </a:lnTo>
                  <a:lnTo>
                    <a:pt x="104" y="5"/>
                  </a:lnTo>
                  <a:lnTo>
                    <a:pt x="110" y="8"/>
                  </a:lnTo>
                  <a:lnTo>
                    <a:pt x="114" y="12"/>
                  </a:lnTo>
                  <a:lnTo>
                    <a:pt x="117" y="14"/>
                  </a:lnTo>
                  <a:lnTo>
                    <a:pt x="121" y="16"/>
                  </a:lnTo>
                  <a:lnTo>
                    <a:pt x="124" y="19"/>
                  </a:lnTo>
                  <a:lnTo>
                    <a:pt x="128" y="23"/>
                  </a:lnTo>
                  <a:lnTo>
                    <a:pt x="132" y="27"/>
                  </a:lnTo>
                  <a:lnTo>
                    <a:pt x="136" y="32"/>
                  </a:lnTo>
                  <a:lnTo>
                    <a:pt x="138" y="37"/>
                  </a:lnTo>
                  <a:lnTo>
                    <a:pt x="141" y="43"/>
                  </a:lnTo>
                  <a:lnTo>
                    <a:pt x="144" y="49"/>
                  </a:lnTo>
                  <a:lnTo>
                    <a:pt x="146" y="57"/>
                  </a:lnTo>
                  <a:lnTo>
                    <a:pt x="148" y="66"/>
                  </a:lnTo>
                  <a:lnTo>
                    <a:pt x="148" y="75"/>
                  </a:lnTo>
                  <a:lnTo>
                    <a:pt x="148" y="85"/>
                  </a:lnTo>
                  <a:lnTo>
                    <a:pt x="146" y="97"/>
                  </a:lnTo>
                  <a:lnTo>
                    <a:pt x="144" y="110"/>
                  </a:lnTo>
                  <a:lnTo>
                    <a:pt x="140" y="124"/>
                  </a:lnTo>
                  <a:lnTo>
                    <a:pt x="139" y="127"/>
                  </a:lnTo>
                  <a:lnTo>
                    <a:pt x="138" y="131"/>
                  </a:lnTo>
                  <a:lnTo>
                    <a:pt x="137" y="134"/>
                  </a:lnTo>
                  <a:lnTo>
                    <a:pt x="137" y="136"/>
                  </a:lnTo>
                  <a:lnTo>
                    <a:pt x="136" y="139"/>
                  </a:lnTo>
                  <a:lnTo>
                    <a:pt x="136" y="141"/>
                  </a:lnTo>
                  <a:lnTo>
                    <a:pt x="135" y="143"/>
                  </a:lnTo>
                  <a:lnTo>
                    <a:pt x="135" y="145"/>
                  </a:lnTo>
                  <a:lnTo>
                    <a:pt x="134" y="147"/>
                  </a:lnTo>
                  <a:lnTo>
                    <a:pt x="134" y="149"/>
                  </a:lnTo>
                  <a:lnTo>
                    <a:pt x="134" y="151"/>
                  </a:lnTo>
                  <a:lnTo>
                    <a:pt x="134" y="154"/>
                  </a:lnTo>
                  <a:lnTo>
                    <a:pt x="134" y="156"/>
                  </a:lnTo>
                  <a:lnTo>
                    <a:pt x="134" y="158"/>
                  </a:lnTo>
                  <a:lnTo>
                    <a:pt x="134" y="160"/>
                  </a:lnTo>
                  <a:lnTo>
                    <a:pt x="135" y="163"/>
                  </a:lnTo>
                  <a:lnTo>
                    <a:pt x="135" y="165"/>
                  </a:lnTo>
                  <a:lnTo>
                    <a:pt x="136" y="167"/>
                  </a:lnTo>
                  <a:lnTo>
                    <a:pt x="136" y="169"/>
                  </a:lnTo>
                  <a:lnTo>
                    <a:pt x="136" y="171"/>
                  </a:lnTo>
                  <a:lnTo>
                    <a:pt x="136" y="172"/>
                  </a:lnTo>
                  <a:lnTo>
                    <a:pt x="136" y="173"/>
                  </a:lnTo>
                  <a:lnTo>
                    <a:pt x="136" y="174"/>
                  </a:lnTo>
                  <a:lnTo>
                    <a:pt x="136" y="175"/>
                  </a:lnTo>
                  <a:lnTo>
                    <a:pt x="136" y="176"/>
                  </a:lnTo>
                  <a:lnTo>
                    <a:pt x="136" y="178"/>
                  </a:lnTo>
                  <a:lnTo>
                    <a:pt x="136" y="179"/>
                  </a:lnTo>
                  <a:lnTo>
                    <a:pt x="137" y="180"/>
                  </a:lnTo>
                  <a:lnTo>
                    <a:pt x="137" y="181"/>
                  </a:lnTo>
                  <a:lnTo>
                    <a:pt x="137" y="182"/>
                  </a:lnTo>
                  <a:lnTo>
                    <a:pt x="137" y="184"/>
                  </a:lnTo>
                  <a:lnTo>
                    <a:pt x="137" y="186"/>
                  </a:lnTo>
                  <a:lnTo>
                    <a:pt x="138" y="187"/>
                  </a:lnTo>
                  <a:lnTo>
                    <a:pt x="137" y="189"/>
                  </a:lnTo>
                  <a:lnTo>
                    <a:pt x="137" y="190"/>
                  </a:lnTo>
                  <a:lnTo>
                    <a:pt x="136" y="190"/>
                  </a:lnTo>
                  <a:lnTo>
                    <a:pt x="136" y="191"/>
                  </a:lnTo>
                  <a:lnTo>
                    <a:pt x="136" y="191"/>
                  </a:lnTo>
                  <a:lnTo>
                    <a:pt x="135" y="191"/>
                  </a:lnTo>
                  <a:lnTo>
                    <a:pt x="134" y="191"/>
                  </a:lnTo>
                  <a:lnTo>
                    <a:pt x="133" y="191"/>
                  </a:lnTo>
                  <a:lnTo>
                    <a:pt x="132" y="191"/>
                  </a:lnTo>
                  <a:lnTo>
                    <a:pt x="131" y="190"/>
                  </a:lnTo>
                  <a:lnTo>
                    <a:pt x="130" y="189"/>
                  </a:lnTo>
                  <a:lnTo>
                    <a:pt x="130" y="188"/>
                  </a:lnTo>
                  <a:lnTo>
                    <a:pt x="129" y="187"/>
                  </a:lnTo>
                  <a:lnTo>
                    <a:pt x="129" y="186"/>
                  </a:lnTo>
                  <a:lnTo>
                    <a:pt x="128" y="185"/>
                  </a:lnTo>
                  <a:lnTo>
                    <a:pt x="128" y="184"/>
                  </a:lnTo>
                  <a:lnTo>
                    <a:pt x="128" y="183"/>
                  </a:lnTo>
                  <a:lnTo>
                    <a:pt x="128" y="182"/>
                  </a:lnTo>
                  <a:lnTo>
                    <a:pt x="127" y="180"/>
                  </a:lnTo>
                  <a:lnTo>
                    <a:pt x="127" y="179"/>
                  </a:lnTo>
                  <a:lnTo>
                    <a:pt x="126" y="178"/>
                  </a:lnTo>
                  <a:lnTo>
                    <a:pt x="126" y="176"/>
                  </a:lnTo>
                  <a:lnTo>
                    <a:pt x="126" y="175"/>
                  </a:lnTo>
                  <a:lnTo>
                    <a:pt x="125" y="175"/>
                  </a:lnTo>
                  <a:lnTo>
                    <a:pt x="125" y="174"/>
                  </a:lnTo>
                  <a:lnTo>
                    <a:pt x="125" y="172"/>
                  </a:lnTo>
                  <a:lnTo>
                    <a:pt x="124" y="171"/>
                  </a:lnTo>
                  <a:lnTo>
                    <a:pt x="124" y="170"/>
                  </a:lnTo>
                  <a:lnTo>
                    <a:pt x="124" y="168"/>
                  </a:lnTo>
                  <a:lnTo>
                    <a:pt x="123" y="165"/>
                  </a:lnTo>
                  <a:lnTo>
                    <a:pt x="123" y="161"/>
                  </a:lnTo>
                  <a:lnTo>
                    <a:pt x="123" y="158"/>
                  </a:lnTo>
                  <a:lnTo>
                    <a:pt x="123" y="155"/>
                  </a:lnTo>
                  <a:lnTo>
                    <a:pt x="124" y="152"/>
                  </a:lnTo>
                  <a:lnTo>
                    <a:pt x="125" y="149"/>
                  </a:lnTo>
                  <a:lnTo>
                    <a:pt x="126" y="147"/>
                  </a:lnTo>
                  <a:lnTo>
                    <a:pt x="126" y="144"/>
                  </a:lnTo>
                  <a:lnTo>
                    <a:pt x="128" y="143"/>
                  </a:lnTo>
                  <a:lnTo>
                    <a:pt x="129" y="140"/>
                  </a:lnTo>
                  <a:lnTo>
                    <a:pt x="130" y="138"/>
                  </a:lnTo>
                  <a:lnTo>
                    <a:pt x="131" y="136"/>
                  </a:lnTo>
                  <a:lnTo>
                    <a:pt x="131" y="134"/>
                  </a:lnTo>
                  <a:lnTo>
                    <a:pt x="132" y="132"/>
                  </a:lnTo>
                  <a:lnTo>
                    <a:pt x="133" y="130"/>
                  </a:lnTo>
                  <a:lnTo>
                    <a:pt x="133" y="128"/>
                  </a:lnTo>
                  <a:lnTo>
                    <a:pt x="134" y="120"/>
                  </a:lnTo>
                  <a:lnTo>
                    <a:pt x="136" y="112"/>
                  </a:lnTo>
                  <a:lnTo>
                    <a:pt x="136" y="105"/>
                  </a:lnTo>
                  <a:lnTo>
                    <a:pt x="137" y="97"/>
                  </a:lnTo>
                  <a:lnTo>
                    <a:pt x="138" y="90"/>
                  </a:lnTo>
                  <a:lnTo>
                    <a:pt x="139" y="82"/>
                  </a:lnTo>
                  <a:lnTo>
                    <a:pt x="139" y="76"/>
                  </a:lnTo>
                  <a:lnTo>
                    <a:pt x="139" y="69"/>
                  </a:lnTo>
                  <a:lnTo>
                    <a:pt x="138" y="62"/>
                  </a:lnTo>
                  <a:lnTo>
                    <a:pt x="137" y="55"/>
                  </a:lnTo>
                  <a:lnTo>
                    <a:pt x="136" y="48"/>
                  </a:lnTo>
                  <a:lnTo>
                    <a:pt x="133" y="43"/>
                  </a:lnTo>
                  <a:lnTo>
                    <a:pt x="129" y="36"/>
                  </a:lnTo>
                  <a:lnTo>
                    <a:pt x="124" y="30"/>
                  </a:lnTo>
                  <a:lnTo>
                    <a:pt x="118" y="23"/>
                  </a:lnTo>
                  <a:lnTo>
                    <a:pt x="111" y="17"/>
                  </a:lnTo>
                  <a:lnTo>
                    <a:pt x="111" y="17"/>
                  </a:lnTo>
                  <a:lnTo>
                    <a:pt x="108" y="16"/>
                  </a:lnTo>
                  <a:lnTo>
                    <a:pt x="105" y="15"/>
                  </a:lnTo>
                  <a:lnTo>
                    <a:pt x="100" y="14"/>
                  </a:lnTo>
                  <a:lnTo>
                    <a:pt x="95" y="12"/>
                  </a:lnTo>
                  <a:lnTo>
                    <a:pt x="89" y="10"/>
                  </a:lnTo>
                  <a:lnTo>
                    <a:pt x="84" y="9"/>
                  </a:lnTo>
                  <a:lnTo>
                    <a:pt x="77" y="8"/>
                  </a:lnTo>
                  <a:lnTo>
                    <a:pt x="69" y="7"/>
                  </a:lnTo>
                  <a:lnTo>
                    <a:pt x="62" y="6"/>
                  </a:lnTo>
                  <a:lnTo>
                    <a:pt x="55" y="6"/>
                  </a:lnTo>
                  <a:lnTo>
                    <a:pt x="47" y="7"/>
                  </a:lnTo>
                  <a:lnTo>
                    <a:pt x="40" y="8"/>
                  </a:lnTo>
                  <a:lnTo>
                    <a:pt x="34" y="11"/>
                  </a:lnTo>
                  <a:lnTo>
                    <a:pt x="27" y="14"/>
                  </a:lnTo>
                  <a:lnTo>
                    <a:pt x="21" y="17"/>
                  </a:lnTo>
                  <a:lnTo>
                    <a:pt x="17" y="20"/>
                  </a:lnTo>
                  <a:lnTo>
                    <a:pt x="14" y="23"/>
                  </a:lnTo>
                  <a:lnTo>
                    <a:pt x="11" y="25"/>
                  </a:lnTo>
                  <a:lnTo>
                    <a:pt x="9" y="27"/>
                  </a:lnTo>
                  <a:lnTo>
                    <a:pt x="6" y="28"/>
                  </a:lnTo>
                  <a:lnTo>
                    <a:pt x="4" y="29"/>
                  </a:lnTo>
                  <a:lnTo>
                    <a:pt x="2" y="30"/>
                  </a:lnTo>
                  <a:lnTo>
                    <a:pt x="1" y="30"/>
                  </a:lnTo>
                  <a:lnTo>
                    <a:pt x="0" y="30"/>
                  </a:lnTo>
                  <a:lnTo>
                    <a:pt x="0" y="29"/>
                  </a:lnTo>
                  <a:lnTo>
                    <a:pt x="0" y="28"/>
                  </a:lnTo>
                  <a:lnTo>
                    <a:pt x="1" y="26"/>
                  </a:lnTo>
                  <a:lnTo>
                    <a:pt x="3" y="24"/>
                  </a:lnTo>
                  <a:lnTo>
                    <a:pt x="5" y="22"/>
                  </a:lnTo>
                  <a:lnTo>
                    <a:pt x="7" y="19"/>
                  </a:lnTo>
                  <a:lnTo>
                    <a:pt x="11"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5" name="Freeform 259"/>
            <p:cNvSpPr>
              <a:spLocks/>
            </p:cNvSpPr>
            <p:nvPr/>
          </p:nvSpPr>
          <p:spPr bwMode="auto">
            <a:xfrm>
              <a:off x="1440" y="1725"/>
              <a:ext cx="57" cy="109"/>
            </a:xfrm>
            <a:custGeom>
              <a:avLst/>
              <a:gdLst>
                <a:gd name="T0" fmla="*/ 16 w 57"/>
                <a:gd name="T1" fmla="*/ 2 h 109"/>
                <a:gd name="T2" fmla="*/ 12 w 57"/>
                <a:gd name="T3" fmla="*/ 4 h 109"/>
                <a:gd name="T4" fmla="*/ 7 w 57"/>
                <a:gd name="T5" fmla="*/ 5 h 109"/>
                <a:gd name="T6" fmla="*/ 5 w 57"/>
                <a:gd name="T7" fmla="*/ 6 h 109"/>
                <a:gd name="T8" fmla="*/ 3 w 57"/>
                <a:gd name="T9" fmla="*/ 7 h 109"/>
                <a:gd name="T10" fmla="*/ 1 w 57"/>
                <a:gd name="T11" fmla="*/ 8 h 109"/>
                <a:gd name="T12" fmla="*/ 0 w 57"/>
                <a:gd name="T13" fmla="*/ 10 h 109"/>
                <a:gd name="T14" fmla="*/ 0 w 57"/>
                <a:gd name="T15" fmla="*/ 14 h 109"/>
                <a:gd name="T16" fmla="*/ 1 w 57"/>
                <a:gd name="T17" fmla="*/ 21 h 109"/>
                <a:gd name="T18" fmla="*/ 1 w 57"/>
                <a:gd name="T19" fmla="*/ 25 h 109"/>
                <a:gd name="T20" fmla="*/ 1 w 57"/>
                <a:gd name="T21" fmla="*/ 27 h 109"/>
                <a:gd name="T22" fmla="*/ 1 w 57"/>
                <a:gd name="T23" fmla="*/ 29 h 109"/>
                <a:gd name="T24" fmla="*/ 1 w 57"/>
                <a:gd name="T25" fmla="*/ 31 h 109"/>
                <a:gd name="T26" fmla="*/ 2 w 57"/>
                <a:gd name="T27" fmla="*/ 35 h 109"/>
                <a:gd name="T28" fmla="*/ 4 w 57"/>
                <a:gd name="T29" fmla="*/ 40 h 109"/>
                <a:gd name="T30" fmla="*/ 5 w 57"/>
                <a:gd name="T31" fmla="*/ 48 h 109"/>
                <a:gd name="T32" fmla="*/ 8 w 57"/>
                <a:gd name="T33" fmla="*/ 60 h 109"/>
                <a:gd name="T34" fmla="*/ 10 w 57"/>
                <a:gd name="T35" fmla="*/ 70 h 109"/>
                <a:gd name="T36" fmla="*/ 13 w 57"/>
                <a:gd name="T37" fmla="*/ 78 h 109"/>
                <a:gd name="T38" fmla="*/ 14 w 57"/>
                <a:gd name="T39" fmla="*/ 84 h 109"/>
                <a:gd name="T40" fmla="*/ 16 w 57"/>
                <a:gd name="T41" fmla="*/ 89 h 109"/>
                <a:gd name="T42" fmla="*/ 19 w 57"/>
                <a:gd name="T43" fmla="*/ 94 h 109"/>
                <a:gd name="T44" fmla="*/ 23 w 57"/>
                <a:gd name="T45" fmla="*/ 97 h 109"/>
                <a:gd name="T46" fmla="*/ 27 w 57"/>
                <a:gd name="T47" fmla="*/ 100 h 109"/>
                <a:gd name="T48" fmla="*/ 33 w 57"/>
                <a:gd name="T49" fmla="*/ 103 h 109"/>
                <a:gd name="T50" fmla="*/ 39 w 57"/>
                <a:gd name="T51" fmla="*/ 105 h 109"/>
                <a:gd name="T52" fmla="*/ 44 w 57"/>
                <a:gd name="T53" fmla="*/ 107 h 109"/>
                <a:gd name="T54" fmla="*/ 49 w 57"/>
                <a:gd name="T55" fmla="*/ 108 h 109"/>
                <a:gd name="T56" fmla="*/ 52 w 57"/>
                <a:gd name="T57" fmla="*/ 108 h 109"/>
                <a:gd name="T58" fmla="*/ 55 w 57"/>
                <a:gd name="T59" fmla="*/ 107 h 109"/>
                <a:gd name="T60" fmla="*/ 56 w 57"/>
                <a:gd name="T61" fmla="*/ 105 h 109"/>
                <a:gd name="T62" fmla="*/ 54 w 57"/>
                <a:gd name="T63" fmla="*/ 103 h 109"/>
                <a:gd name="T64" fmla="*/ 51 w 57"/>
                <a:gd name="T65" fmla="*/ 100 h 109"/>
                <a:gd name="T66" fmla="*/ 47 w 57"/>
                <a:gd name="T67" fmla="*/ 98 h 109"/>
                <a:gd name="T68" fmla="*/ 43 w 57"/>
                <a:gd name="T69" fmla="*/ 96 h 109"/>
                <a:gd name="T70" fmla="*/ 40 w 57"/>
                <a:gd name="T71" fmla="*/ 93 h 109"/>
                <a:gd name="T72" fmla="*/ 37 w 57"/>
                <a:gd name="T73" fmla="*/ 90 h 109"/>
                <a:gd name="T74" fmla="*/ 33 w 57"/>
                <a:gd name="T75" fmla="*/ 86 h 109"/>
                <a:gd name="T76" fmla="*/ 30 w 57"/>
                <a:gd name="T77" fmla="*/ 81 h 109"/>
                <a:gd name="T78" fmla="*/ 27 w 57"/>
                <a:gd name="T79" fmla="*/ 75 h 109"/>
                <a:gd name="T80" fmla="*/ 23 w 57"/>
                <a:gd name="T81" fmla="*/ 66 h 109"/>
                <a:gd name="T82" fmla="*/ 19 w 57"/>
                <a:gd name="T83" fmla="*/ 59 h 109"/>
                <a:gd name="T84" fmla="*/ 16 w 57"/>
                <a:gd name="T85" fmla="*/ 52 h 109"/>
                <a:gd name="T86" fmla="*/ 13 w 57"/>
                <a:gd name="T87" fmla="*/ 45 h 109"/>
                <a:gd name="T88" fmla="*/ 11 w 57"/>
                <a:gd name="T89" fmla="*/ 40 h 109"/>
                <a:gd name="T90" fmla="*/ 9 w 57"/>
                <a:gd name="T91" fmla="*/ 34 h 109"/>
                <a:gd name="T92" fmla="*/ 9 w 57"/>
                <a:gd name="T93" fmla="*/ 29 h 109"/>
                <a:gd name="T94" fmla="*/ 11 w 57"/>
                <a:gd name="T95" fmla="*/ 25 h 109"/>
                <a:gd name="T96" fmla="*/ 13 w 57"/>
                <a:gd name="T97" fmla="*/ 21 h 109"/>
                <a:gd name="T98" fmla="*/ 15 w 57"/>
                <a:gd name="T99" fmla="*/ 16 h 109"/>
                <a:gd name="T100" fmla="*/ 18 w 57"/>
                <a:gd name="T101" fmla="*/ 11 h 109"/>
                <a:gd name="T102" fmla="*/ 20 w 57"/>
                <a:gd name="T103" fmla="*/ 8 h 109"/>
                <a:gd name="T104" fmla="*/ 22 w 57"/>
                <a:gd name="T105" fmla="*/ 4 h 109"/>
                <a:gd name="T106" fmla="*/ 23 w 57"/>
                <a:gd name="T107" fmla="*/ 1 h 109"/>
                <a:gd name="T108" fmla="*/ 22 w 57"/>
                <a:gd name="T109" fmla="*/ 0 h 109"/>
                <a:gd name="T110" fmla="*/ 19 w 57"/>
                <a:gd name="T111" fmla="*/ 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 h="109">
                  <a:moveTo>
                    <a:pt x="19" y="1"/>
                  </a:moveTo>
                  <a:lnTo>
                    <a:pt x="16" y="2"/>
                  </a:lnTo>
                  <a:lnTo>
                    <a:pt x="14" y="4"/>
                  </a:lnTo>
                  <a:lnTo>
                    <a:pt x="12" y="4"/>
                  </a:lnTo>
                  <a:lnTo>
                    <a:pt x="9" y="5"/>
                  </a:lnTo>
                  <a:lnTo>
                    <a:pt x="7" y="5"/>
                  </a:lnTo>
                  <a:lnTo>
                    <a:pt x="6" y="6"/>
                  </a:lnTo>
                  <a:lnTo>
                    <a:pt x="5" y="6"/>
                  </a:lnTo>
                  <a:lnTo>
                    <a:pt x="4" y="6"/>
                  </a:lnTo>
                  <a:lnTo>
                    <a:pt x="3" y="7"/>
                  </a:lnTo>
                  <a:lnTo>
                    <a:pt x="2" y="7"/>
                  </a:lnTo>
                  <a:lnTo>
                    <a:pt x="1" y="8"/>
                  </a:lnTo>
                  <a:lnTo>
                    <a:pt x="1" y="9"/>
                  </a:lnTo>
                  <a:lnTo>
                    <a:pt x="0" y="10"/>
                  </a:lnTo>
                  <a:lnTo>
                    <a:pt x="0" y="12"/>
                  </a:lnTo>
                  <a:lnTo>
                    <a:pt x="0" y="14"/>
                  </a:lnTo>
                  <a:lnTo>
                    <a:pt x="0" y="17"/>
                  </a:lnTo>
                  <a:lnTo>
                    <a:pt x="1" y="21"/>
                  </a:lnTo>
                  <a:lnTo>
                    <a:pt x="1" y="23"/>
                  </a:lnTo>
                  <a:lnTo>
                    <a:pt x="1" y="25"/>
                  </a:lnTo>
                  <a:lnTo>
                    <a:pt x="1" y="27"/>
                  </a:lnTo>
                  <a:lnTo>
                    <a:pt x="1" y="27"/>
                  </a:lnTo>
                  <a:lnTo>
                    <a:pt x="1" y="28"/>
                  </a:lnTo>
                  <a:lnTo>
                    <a:pt x="1" y="29"/>
                  </a:lnTo>
                  <a:lnTo>
                    <a:pt x="1" y="30"/>
                  </a:lnTo>
                  <a:lnTo>
                    <a:pt x="1" y="31"/>
                  </a:lnTo>
                  <a:lnTo>
                    <a:pt x="2" y="33"/>
                  </a:lnTo>
                  <a:lnTo>
                    <a:pt x="2" y="35"/>
                  </a:lnTo>
                  <a:lnTo>
                    <a:pt x="3" y="37"/>
                  </a:lnTo>
                  <a:lnTo>
                    <a:pt x="4" y="40"/>
                  </a:lnTo>
                  <a:lnTo>
                    <a:pt x="4" y="44"/>
                  </a:lnTo>
                  <a:lnTo>
                    <a:pt x="5" y="48"/>
                  </a:lnTo>
                  <a:lnTo>
                    <a:pt x="6" y="54"/>
                  </a:lnTo>
                  <a:lnTo>
                    <a:pt x="8" y="60"/>
                  </a:lnTo>
                  <a:lnTo>
                    <a:pt x="9" y="65"/>
                  </a:lnTo>
                  <a:lnTo>
                    <a:pt x="10" y="70"/>
                  </a:lnTo>
                  <a:lnTo>
                    <a:pt x="11" y="74"/>
                  </a:lnTo>
                  <a:lnTo>
                    <a:pt x="13" y="78"/>
                  </a:lnTo>
                  <a:lnTo>
                    <a:pt x="14" y="81"/>
                  </a:lnTo>
                  <a:lnTo>
                    <a:pt x="14" y="84"/>
                  </a:lnTo>
                  <a:lnTo>
                    <a:pt x="15" y="87"/>
                  </a:lnTo>
                  <a:lnTo>
                    <a:pt x="16" y="89"/>
                  </a:lnTo>
                  <a:lnTo>
                    <a:pt x="18" y="92"/>
                  </a:lnTo>
                  <a:lnTo>
                    <a:pt x="19" y="94"/>
                  </a:lnTo>
                  <a:lnTo>
                    <a:pt x="21" y="96"/>
                  </a:lnTo>
                  <a:lnTo>
                    <a:pt x="23" y="97"/>
                  </a:lnTo>
                  <a:lnTo>
                    <a:pt x="25" y="99"/>
                  </a:lnTo>
                  <a:lnTo>
                    <a:pt x="27" y="100"/>
                  </a:lnTo>
                  <a:lnTo>
                    <a:pt x="30" y="101"/>
                  </a:lnTo>
                  <a:lnTo>
                    <a:pt x="33" y="103"/>
                  </a:lnTo>
                  <a:lnTo>
                    <a:pt x="36" y="104"/>
                  </a:lnTo>
                  <a:lnTo>
                    <a:pt x="39" y="105"/>
                  </a:lnTo>
                  <a:lnTo>
                    <a:pt x="42" y="106"/>
                  </a:lnTo>
                  <a:lnTo>
                    <a:pt x="44" y="107"/>
                  </a:lnTo>
                  <a:lnTo>
                    <a:pt x="47" y="107"/>
                  </a:lnTo>
                  <a:lnTo>
                    <a:pt x="49" y="108"/>
                  </a:lnTo>
                  <a:lnTo>
                    <a:pt x="51" y="108"/>
                  </a:lnTo>
                  <a:lnTo>
                    <a:pt x="52" y="108"/>
                  </a:lnTo>
                  <a:lnTo>
                    <a:pt x="54" y="107"/>
                  </a:lnTo>
                  <a:lnTo>
                    <a:pt x="55" y="107"/>
                  </a:lnTo>
                  <a:lnTo>
                    <a:pt x="56" y="106"/>
                  </a:lnTo>
                  <a:lnTo>
                    <a:pt x="56" y="105"/>
                  </a:lnTo>
                  <a:lnTo>
                    <a:pt x="55" y="104"/>
                  </a:lnTo>
                  <a:lnTo>
                    <a:pt x="54" y="103"/>
                  </a:lnTo>
                  <a:lnTo>
                    <a:pt x="52" y="101"/>
                  </a:lnTo>
                  <a:lnTo>
                    <a:pt x="51" y="100"/>
                  </a:lnTo>
                  <a:lnTo>
                    <a:pt x="49" y="99"/>
                  </a:lnTo>
                  <a:lnTo>
                    <a:pt x="47" y="98"/>
                  </a:lnTo>
                  <a:lnTo>
                    <a:pt x="45" y="97"/>
                  </a:lnTo>
                  <a:lnTo>
                    <a:pt x="43" y="96"/>
                  </a:lnTo>
                  <a:lnTo>
                    <a:pt x="42" y="94"/>
                  </a:lnTo>
                  <a:lnTo>
                    <a:pt x="40" y="93"/>
                  </a:lnTo>
                  <a:lnTo>
                    <a:pt x="38" y="92"/>
                  </a:lnTo>
                  <a:lnTo>
                    <a:pt x="37" y="90"/>
                  </a:lnTo>
                  <a:lnTo>
                    <a:pt x="35" y="88"/>
                  </a:lnTo>
                  <a:lnTo>
                    <a:pt x="33" y="86"/>
                  </a:lnTo>
                  <a:lnTo>
                    <a:pt x="32" y="83"/>
                  </a:lnTo>
                  <a:lnTo>
                    <a:pt x="30" y="81"/>
                  </a:lnTo>
                  <a:lnTo>
                    <a:pt x="29" y="78"/>
                  </a:lnTo>
                  <a:lnTo>
                    <a:pt x="27" y="75"/>
                  </a:lnTo>
                  <a:lnTo>
                    <a:pt x="24" y="70"/>
                  </a:lnTo>
                  <a:lnTo>
                    <a:pt x="23" y="66"/>
                  </a:lnTo>
                  <a:lnTo>
                    <a:pt x="21" y="63"/>
                  </a:lnTo>
                  <a:lnTo>
                    <a:pt x="19" y="59"/>
                  </a:lnTo>
                  <a:lnTo>
                    <a:pt x="17" y="55"/>
                  </a:lnTo>
                  <a:lnTo>
                    <a:pt x="16" y="52"/>
                  </a:lnTo>
                  <a:lnTo>
                    <a:pt x="14" y="48"/>
                  </a:lnTo>
                  <a:lnTo>
                    <a:pt x="13" y="45"/>
                  </a:lnTo>
                  <a:lnTo>
                    <a:pt x="12" y="43"/>
                  </a:lnTo>
                  <a:lnTo>
                    <a:pt x="11" y="40"/>
                  </a:lnTo>
                  <a:lnTo>
                    <a:pt x="10" y="37"/>
                  </a:lnTo>
                  <a:lnTo>
                    <a:pt x="9" y="34"/>
                  </a:lnTo>
                  <a:lnTo>
                    <a:pt x="9" y="32"/>
                  </a:lnTo>
                  <a:lnTo>
                    <a:pt x="9" y="29"/>
                  </a:lnTo>
                  <a:lnTo>
                    <a:pt x="10" y="27"/>
                  </a:lnTo>
                  <a:lnTo>
                    <a:pt x="11" y="25"/>
                  </a:lnTo>
                  <a:lnTo>
                    <a:pt x="12" y="23"/>
                  </a:lnTo>
                  <a:lnTo>
                    <a:pt x="13" y="21"/>
                  </a:lnTo>
                  <a:lnTo>
                    <a:pt x="14" y="18"/>
                  </a:lnTo>
                  <a:lnTo>
                    <a:pt x="15" y="16"/>
                  </a:lnTo>
                  <a:lnTo>
                    <a:pt x="17" y="14"/>
                  </a:lnTo>
                  <a:lnTo>
                    <a:pt x="18" y="11"/>
                  </a:lnTo>
                  <a:lnTo>
                    <a:pt x="19" y="9"/>
                  </a:lnTo>
                  <a:lnTo>
                    <a:pt x="20" y="8"/>
                  </a:lnTo>
                  <a:lnTo>
                    <a:pt x="21" y="6"/>
                  </a:lnTo>
                  <a:lnTo>
                    <a:pt x="22" y="4"/>
                  </a:lnTo>
                  <a:lnTo>
                    <a:pt x="23" y="2"/>
                  </a:lnTo>
                  <a:lnTo>
                    <a:pt x="23" y="1"/>
                  </a:lnTo>
                  <a:lnTo>
                    <a:pt x="23" y="0"/>
                  </a:lnTo>
                  <a:lnTo>
                    <a:pt x="22" y="0"/>
                  </a:lnTo>
                  <a:lnTo>
                    <a:pt x="20" y="0"/>
                  </a:lnTo>
                  <a:lnTo>
                    <a:pt x="19"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6" name="Freeform 260"/>
            <p:cNvSpPr>
              <a:spLocks/>
            </p:cNvSpPr>
            <p:nvPr/>
          </p:nvSpPr>
          <p:spPr bwMode="auto">
            <a:xfrm>
              <a:off x="1380" y="1860"/>
              <a:ext cx="148" cy="94"/>
            </a:xfrm>
            <a:custGeom>
              <a:avLst/>
              <a:gdLst>
                <a:gd name="T0" fmla="*/ 90 w 148"/>
                <a:gd name="T1" fmla="*/ 7 h 94"/>
                <a:gd name="T2" fmla="*/ 67 w 148"/>
                <a:gd name="T3" fmla="*/ 17 h 94"/>
                <a:gd name="T4" fmla="*/ 42 w 148"/>
                <a:gd name="T5" fmla="*/ 27 h 94"/>
                <a:gd name="T6" fmla="*/ 25 w 148"/>
                <a:gd name="T7" fmla="*/ 34 h 94"/>
                <a:gd name="T8" fmla="*/ 19 w 148"/>
                <a:gd name="T9" fmla="*/ 36 h 94"/>
                <a:gd name="T10" fmla="*/ 15 w 148"/>
                <a:gd name="T11" fmla="*/ 38 h 94"/>
                <a:gd name="T12" fmla="*/ 12 w 148"/>
                <a:gd name="T13" fmla="*/ 40 h 94"/>
                <a:gd name="T14" fmla="*/ 10 w 148"/>
                <a:gd name="T15" fmla="*/ 45 h 94"/>
                <a:gd name="T16" fmla="*/ 7 w 148"/>
                <a:gd name="T17" fmla="*/ 54 h 94"/>
                <a:gd name="T18" fmla="*/ 5 w 148"/>
                <a:gd name="T19" fmla="*/ 68 h 94"/>
                <a:gd name="T20" fmla="*/ 3 w 148"/>
                <a:gd name="T21" fmla="*/ 76 h 94"/>
                <a:gd name="T22" fmla="*/ 0 w 148"/>
                <a:gd name="T23" fmla="*/ 85 h 94"/>
                <a:gd name="T24" fmla="*/ 0 w 148"/>
                <a:gd name="T25" fmla="*/ 90 h 94"/>
                <a:gd name="T26" fmla="*/ 1 w 148"/>
                <a:gd name="T27" fmla="*/ 93 h 94"/>
                <a:gd name="T28" fmla="*/ 5 w 148"/>
                <a:gd name="T29" fmla="*/ 90 h 94"/>
                <a:gd name="T30" fmla="*/ 10 w 148"/>
                <a:gd name="T31" fmla="*/ 84 h 94"/>
                <a:gd name="T32" fmla="*/ 15 w 148"/>
                <a:gd name="T33" fmla="*/ 77 h 94"/>
                <a:gd name="T34" fmla="*/ 22 w 148"/>
                <a:gd name="T35" fmla="*/ 70 h 94"/>
                <a:gd name="T36" fmla="*/ 29 w 148"/>
                <a:gd name="T37" fmla="*/ 65 h 94"/>
                <a:gd name="T38" fmla="*/ 37 w 148"/>
                <a:gd name="T39" fmla="*/ 58 h 94"/>
                <a:gd name="T40" fmla="*/ 48 w 148"/>
                <a:gd name="T41" fmla="*/ 50 h 94"/>
                <a:gd name="T42" fmla="*/ 59 w 148"/>
                <a:gd name="T43" fmla="*/ 41 h 94"/>
                <a:gd name="T44" fmla="*/ 69 w 148"/>
                <a:gd name="T45" fmla="*/ 35 h 94"/>
                <a:gd name="T46" fmla="*/ 77 w 148"/>
                <a:gd name="T47" fmla="*/ 30 h 94"/>
                <a:gd name="T48" fmla="*/ 82 w 148"/>
                <a:gd name="T49" fmla="*/ 29 h 94"/>
                <a:gd name="T50" fmla="*/ 83 w 148"/>
                <a:gd name="T51" fmla="*/ 31 h 94"/>
                <a:gd name="T52" fmla="*/ 80 w 148"/>
                <a:gd name="T53" fmla="*/ 35 h 94"/>
                <a:gd name="T54" fmla="*/ 71 w 148"/>
                <a:gd name="T55" fmla="*/ 40 h 94"/>
                <a:gd name="T56" fmla="*/ 65 w 148"/>
                <a:gd name="T57" fmla="*/ 45 h 94"/>
                <a:gd name="T58" fmla="*/ 61 w 148"/>
                <a:gd name="T59" fmla="*/ 50 h 94"/>
                <a:gd name="T60" fmla="*/ 58 w 148"/>
                <a:gd name="T61" fmla="*/ 54 h 94"/>
                <a:gd name="T62" fmla="*/ 56 w 148"/>
                <a:gd name="T63" fmla="*/ 57 h 94"/>
                <a:gd name="T64" fmla="*/ 55 w 148"/>
                <a:gd name="T65" fmla="*/ 61 h 94"/>
                <a:gd name="T66" fmla="*/ 58 w 148"/>
                <a:gd name="T67" fmla="*/ 63 h 94"/>
                <a:gd name="T68" fmla="*/ 64 w 148"/>
                <a:gd name="T69" fmla="*/ 62 h 94"/>
                <a:gd name="T70" fmla="*/ 71 w 148"/>
                <a:gd name="T71" fmla="*/ 62 h 94"/>
                <a:gd name="T72" fmla="*/ 77 w 148"/>
                <a:gd name="T73" fmla="*/ 63 h 94"/>
                <a:gd name="T74" fmla="*/ 86 w 148"/>
                <a:gd name="T75" fmla="*/ 64 h 94"/>
                <a:gd name="T76" fmla="*/ 99 w 148"/>
                <a:gd name="T77" fmla="*/ 62 h 94"/>
                <a:gd name="T78" fmla="*/ 110 w 148"/>
                <a:gd name="T79" fmla="*/ 61 h 94"/>
                <a:gd name="T80" fmla="*/ 116 w 148"/>
                <a:gd name="T81" fmla="*/ 60 h 94"/>
                <a:gd name="T82" fmla="*/ 123 w 148"/>
                <a:gd name="T83" fmla="*/ 59 h 94"/>
                <a:gd name="T84" fmla="*/ 133 w 148"/>
                <a:gd name="T85" fmla="*/ 57 h 94"/>
                <a:gd name="T86" fmla="*/ 140 w 148"/>
                <a:gd name="T87" fmla="*/ 55 h 94"/>
                <a:gd name="T88" fmla="*/ 146 w 148"/>
                <a:gd name="T89" fmla="*/ 53 h 94"/>
                <a:gd name="T90" fmla="*/ 145 w 148"/>
                <a:gd name="T91" fmla="*/ 50 h 94"/>
                <a:gd name="T92" fmla="*/ 136 w 148"/>
                <a:gd name="T93" fmla="*/ 47 h 94"/>
                <a:gd name="T94" fmla="*/ 128 w 148"/>
                <a:gd name="T95" fmla="*/ 37 h 94"/>
                <a:gd name="T96" fmla="*/ 118 w 148"/>
                <a:gd name="T97" fmla="*/ 23 h 94"/>
                <a:gd name="T98" fmla="*/ 111 w 148"/>
                <a:gd name="T99" fmla="*/ 11 h 94"/>
                <a:gd name="T100" fmla="*/ 109 w 148"/>
                <a:gd name="T101" fmla="*/ 5 h 94"/>
                <a:gd name="T102" fmla="*/ 108 w 148"/>
                <a:gd name="T103" fmla="*/ 1 h 94"/>
                <a:gd name="T104" fmla="*/ 105 w 148"/>
                <a:gd name="T10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94">
                  <a:moveTo>
                    <a:pt x="102" y="1"/>
                  </a:moveTo>
                  <a:lnTo>
                    <a:pt x="99" y="3"/>
                  </a:lnTo>
                  <a:lnTo>
                    <a:pt x="95" y="4"/>
                  </a:lnTo>
                  <a:lnTo>
                    <a:pt x="90" y="7"/>
                  </a:lnTo>
                  <a:lnTo>
                    <a:pt x="86" y="8"/>
                  </a:lnTo>
                  <a:lnTo>
                    <a:pt x="80" y="11"/>
                  </a:lnTo>
                  <a:lnTo>
                    <a:pt x="73" y="14"/>
                  </a:lnTo>
                  <a:lnTo>
                    <a:pt x="67" y="17"/>
                  </a:lnTo>
                  <a:lnTo>
                    <a:pt x="61" y="20"/>
                  </a:lnTo>
                  <a:lnTo>
                    <a:pt x="55" y="23"/>
                  </a:lnTo>
                  <a:lnTo>
                    <a:pt x="48" y="25"/>
                  </a:lnTo>
                  <a:lnTo>
                    <a:pt x="42" y="27"/>
                  </a:lnTo>
                  <a:lnTo>
                    <a:pt x="37" y="30"/>
                  </a:lnTo>
                  <a:lnTo>
                    <a:pt x="32" y="32"/>
                  </a:lnTo>
                  <a:lnTo>
                    <a:pt x="28" y="33"/>
                  </a:lnTo>
                  <a:lnTo>
                    <a:pt x="25" y="34"/>
                  </a:lnTo>
                  <a:lnTo>
                    <a:pt x="22" y="35"/>
                  </a:lnTo>
                  <a:lnTo>
                    <a:pt x="21" y="35"/>
                  </a:lnTo>
                  <a:lnTo>
                    <a:pt x="20" y="35"/>
                  </a:lnTo>
                  <a:lnTo>
                    <a:pt x="19" y="36"/>
                  </a:lnTo>
                  <a:lnTo>
                    <a:pt x="18" y="36"/>
                  </a:lnTo>
                  <a:lnTo>
                    <a:pt x="17" y="37"/>
                  </a:lnTo>
                  <a:lnTo>
                    <a:pt x="16" y="37"/>
                  </a:lnTo>
                  <a:lnTo>
                    <a:pt x="15" y="38"/>
                  </a:lnTo>
                  <a:lnTo>
                    <a:pt x="14" y="38"/>
                  </a:lnTo>
                  <a:lnTo>
                    <a:pt x="13" y="39"/>
                  </a:lnTo>
                  <a:lnTo>
                    <a:pt x="12" y="39"/>
                  </a:lnTo>
                  <a:lnTo>
                    <a:pt x="12" y="40"/>
                  </a:lnTo>
                  <a:lnTo>
                    <a:pt x="12" y="41"/>
                  </a:lnTo>
                  <a:lnTo>
                    <a:pt x="11" y="42"/>
                  </a:lnTo>
                  <a:lnTo>
                    <a:pt x="10" y="43"/>
                  </a:lnTo>
                  <a:lnTo>
                    <a:pt x="10" y="45"/>
                  </a:lnTo>
                  <a:lnTo>
                    <a:pt x="9" y="47"/>
                  </a:lnTo>
                  <a:lnTo>
                    <a:pt x="8" y="49"/>
                  </a:lnTo>
                  <a:lnTo>
                    <a:pt x="8" y="52"/>
                  </a:lnTo>
                  <a:lnTo>
                    <a:pt x="7" y="54"/>
                  </a:lnTo>
                  <a:lnTo>
                    <a:pt x="7" y="56"/>
                  </a:lnTo>
                  <a:lnTo>
                    <a:pt x="7" y="58"/>
                  </a:lnTo>
                  <a:lnTo>
                    <a:pt x="5" y="65"/>
                  </a:lnTo>
                  <a:lnTo>
                    <a:pt x="5" y="68"/>
                  </a:lnTo>
                  <a:lnTo>
                    <a:pt x="5" y="70"/>
                  </a:lnTo>
                  <a:lnTo>
                    <a:pt x="4" y="71"/>
                  </a:lnTo>
                  <a:lnTo>
                    <a:pt x="4" y="74"/>
                  </a:lnTo>
                  <a:lnTo>
                    <a:pt x="3" y="76"/>
                  </a:lnTo>
                  <a:lnTo>
                    <a:pt x="2" y="78"/>
                  </a:lnTo>
                  <a:lnTo>
                    <a:pt x="2" y="81"/>
                  </a:lnTo>
                  <a:lnTo>
                    <a:pt x="1" y="83"/>
                  </a:lnTo>
                  <a:lnTo>
                    <a:pt x="0" y="85"/>
                  </a:lnTo>
                  <a:lnTo>
                    <a:pt x="0" y="86"/>
                  </a:lnTo>
                  <a:lnTo>
                    <a:pt x="0" y="88"/>
                  </a:lnTo>
                  <a:lnTo>
                    <a:pt x="0" y="89"/>
                  </a:lnTo>
                  <a:lnTo>
                    <a:pt x="0" y="90"/>
                  </a:lnTo>
                  <a:lnTo>
                    <a:pt x="0" y="91"/>
                  </a:lnTo>
                  <a:lnTo>
                    <a:pt x="0" y="92"/>
                  </a:lnTo>
                  <a:lnTo>
                    <a:pt x="1" y="92"/>
                  </a:lnTo>
                  <a:lnTo>
                    <a:pt x="1" y="93"/>
                  </a:lnTo>
                  <a:lnTo>
                    <a:pt x="2" y="93"/>
                  </a:lnTo>
                  <a:lnTo>
                    <a:pt x="3" y="92"/>
                  </a:lnTo>
                  <a:lnTo>
                    <a:pt x="4" y="91"/>
                  </a:lnTo>
                  <a:lnTo>
                    <a:pt x="5" y="90"/>
                  </a:lnTo>
                  <a:lnTo>
                    <a:pt x="6" y="89"/>
                  </a:lnTo>
                  <a:lnTo>
                    <a:pt x="7" y="87"/>
                  </a:lnTo>
                  <a:lnTo>
                    <a:pt x="9" y="85"/>
                  </a:lnTo>
                  <a:lnTo>
                    <a:pt x="10" y="84"/>
                  </a:lnTo>
                  <a:lnTo>
                    <a:pt x="11" y="82"/>
                  </a:lnTo>
                  <a:lnTo>
                    <a:pt x="12" y="80"/>
                  </a:lnTo>
                  <a:lnTo>
                    <a:pt x="13" y="79"/>
                  </a:lnTo>
                  <a:lnTo>
                    <a:pt x="15" y="77"/>
                  </a:lnTo>
                  <a:lnTo>
                    <a:pt x="17" y="75"/>
                  </a:lnTo>
                  <a:lnTo>
                    <a:pt x="18" y="74"/>
                  </a:lnTo>
                  <a:lnTo>
                    <a:pt x="20" y="72"/>
                  </a:lnTo>
                  <a:lnTo>
                    <a:pt x="22" y="70"/>
                  </a:lnTo>
                  <a:lnTo>
                    <a:pt x="24" y="70"/>
                  </a:lnTo>
                  <a:lnTo>
                    <a:pt x="25" y="68"/>
                  </a:lnTo>
                  <a:lnTo>
                    <a:pt x="27" y="66"/>
                  </a:lnTo>
                  <a:lnTo>
                    <a:pt x="29" y="65"/>
                  </a:lnTo>
                  <a:lnTo>
                    <a:pt x="31" y="63"/>
                  </a:lnTo>
                  <a:lnTo>
                    <a:pt x="33" y="61"/>
                  </a:lnTo>
                  <a:lnTo>
                    <a:pt x="35" y="59"/>
                  </a:lnTo>
                  <a:lnTo>
                    <a:pt x="37" y="58"/>
                  </a:lnTo>
                  <a:lnTo>
                    <a:pt x="39" y="55"/>
                  </a:lnTo>
                  <a:lnTo>
                    <a:pt x="42" y="54"/>
                  </a:lnTo>
                  <a:lnTo>
                    <a:pt x="45" y="52"/>
                  </a:lnTo>
                  <a:lnTo>
                    <a:pt x="48" y="50"/>
                  </a:lnTo>
                  <a:lnTo>
                    <a:pt x="50" y="48"/>
                  </a:lnTo>
                  <a:lnTo>
                    <a:pt x="53" y="46"/>
                  </a:lnTo>
                  <a:lnTo>
                    <a:pt x="56" y="43"/>
                  </a:lnTo>
                  <a:lnTo>
                    <a:pt x="59" y="41"/>
                  </a:lnTo>
                  <a:lnTo>
                    <a:pt x="61" y="39"/>
                  </a:lnTo>
                  <a:lnTo>
                    <a:pt x="64" y="38"/>
                  </a:lnTo>
                  <a:lnTo>
                    <a:pt x="66" y="36"/>
                  </a:lnTo>
                  <a:lnTo>
                    <a:pt x="69" y="35"/>
                  </a:lnTo>
                  <a:lnTo>
                    <a:pt x="71" y="33"/>
                  </a:lnTo>
                  <a:lnTo>
                    <a:pt x="73" y="32"/>
                  </a:lnTo>
                  <a:lnTo>
                    <a:pt x="75" y="31"/>
                  </a:lnTo>
                  <a:lnTo>
                    <a:pt x="77" y="30"/>
                  </a:lnTo>
                  <a:lnTo>
                    <a:pt x="78" y="30"/>
                  </a:lnTo>
                  <a:lnTo>
                    <a:pt x="79" y="29"/>
                  </a:lnTo>
                  <a:lnTo>
                    <a:pt x="81" y="29"/>
                  </a:lnTo>
                  <a:lnTo>
                    <a:pt x="82" y="29"/>
                  </a:lnTo>
                  <a:lnTo>
                    <a:pt x="83" y="29"/>
                  </a:lnTo>
                  <a:lnTo>
                    <a:pt x="83" y="30"/>
                  </a:lnTo>
                  <a:lnTo>
                    <a:pt x="84" y="30"/>
                  </a:lnTo>
                  <a:lnTo>
                    <a:pt x="83" y="31"/>
                  </a:lnTo>
                  <a:lnTo>
                    <a:pt x="83" y="32"/>
                  </a:lnTo>
                  <a:lnTo>
                    <a:pt x="82" y="33"/>
                  </a:lnTo>
                  <a:lnTo>
                    <a:pt x="81" y="34"/>
                  </a:lnTo>
                  <a:lnTo>
                    <a:pt x="80" y="35"/>
                  </a:lnTo>
                  <a:lnTo>
                    <a:pt x="78" y="36"/>
                  </a:lnTo>
                  <a:lnTo>
                    <a:pt x="75" y="38"/>
                  </a:lnTo>
                  <a:lnTo>
                    <a:pt x="73" y="39"/>
                  </a:lnTo>
                  <a:lnTo>
                    <a:pt x="71" y="40"/>
                  </a:lnTo>
                  <a:lnTo>
                    <a:pt x="69" y="41"/>
                  </a:lnTo>
                  <a:lnTo>
                    <a:pt x="68" y="43"/>
                  </a:lnTo>
                  <a:lnTo>
                    <a:pt x="66" y="44"/>
                  </a:lnTo>
                  <a:lnTo>
                    <a:pt x="65" y="45"/>
                  </a:lnTo>
                  <a:lnTo>
                    <a:pt x="64" y="46"/>
                  </a:lnTo>
                  <a:lnTo>
                    <a:pt x="63" y="47"/>
                  </a:lnTo>
                  <a:lnTo>
                    <a:pt x="62" y="49"/>
                  </a:lnTo>
                  <a:lnTo>
                    <a:pt x="61" y="50"/>
                  </a:lnTo>
                  <a:lnTo>
                    <a:pt x="61" y="51"/>
                  </a:lnTo>
                  <a:lnTo>
                    <a:pt x="60" y="52"/>
                  </a:lnTo>
                  <a:lnTo>
                    <a:pt x="59" y="53"/>
                  </a:lnTo>
                  <a:lnTo>
                    <a:pt x="58" y="54"/>
                  </a:lnTo>
                  <a:lnTo>
                    <a:pt x="57" y="55"/>
                  </a:lnTo>
                  <a:lnTo>
                    <a:pt x="56" y="55"/>
                  </a:lnTo>
                  <a:lnTo>
                    <a:pt x="56" y="56"/>
                  </a:lnTo>
                  <a:lnTo>
                    <a:pt x="56" y="57"/>
                  </a:lnTo>
                  <a:lnTo>
                    <a:pt x="55" y="58"/>
                  </a:lnTo>
                  <a:lnTo>
                    <a:pt x="55" y="59"/>
                  </a:lnTo>
                  <a:lnTo>
                    <a:pt x="55" y="60"/>
                  </a:lnTo>
                  <a:lnTo>
                    <a:pt x="55" y="61"/>
                  </a:lnTo>
                  <a:lnTo>
                    <a:pt x="55" y="62"/>
                  </a:lnTo>
                  <a:lnTo>
                    <a:pt x="56" y="63"/>
                  </a:lnTo>
                  <a:lnTo>
                    <a:pt x="57" y="63"/>
                  </a:lnTo>
                  <a:lnTo>
                    <a:pt x="58" y="63"/>
                  </a:lnTo>
                  <a:lnTo>
                    <a:pt x="59" y="63"/>
                  </a:lnTo>
                  <a:lnTo>
                    <a:pt x="61" y="63"/>
                  </a:lnTo>
                  <a:lnTo>
                    <a:pt x="62" y="63"/>
                  </a:lnTo>
                  <a:lnTo>
                    <a:pt x="64" y="62"/>
                  </a:lnTo>
                  <a:lnTo>
                    <a:pt x="66" y="62"/>
                  </a:lnTo>
                  <a:lnTo>
                    <a:pt x="68" y="62"/>
                  </a:lnTo>
                  <a:lnTo>
                    <a:pt x="70" y="62"/>
                  </a:lnTo>
                  <a:lnTo>
                    <a:pt x="71" y="62"/>
                  </a:lnTo>
                  <a:lnTo>
                    <a:pt x="72" y="62"/>
                  </a:lnTo>
                  <a:lnTo>
                    <a:pt x="74" y="62"/>
                  </a:lnTo>
                  <a:lnTo>
                    <a:pt x="75" y="63"/>
                  </a:lnTo>
                  <a:lnTo>
                    <a:pt x="77" y="63"/>
                  </a:lnTo>
                  <a:lnTo>
                    <a:pt x="79" y="63"/>
                  </a:lnTo>
                  <a:lnTo>
                    <a:pt x="81" y="63"/>
                  </a:lnTo>
                  <a:lnTo>
                    <a:pt x="83" y="64"/>
                  </a:lnTo>
                  <a:lnTo>
                    <a:pt x="86" y="64"/>
                  </a:lnTo>
                  <a:lnTo>
                    <a:pt x="88" y="63"/>
                  </a:lnTo>
                  <a:lnTo>
                    <a:pt x="91" y="63"/>
                  </a:lnTo>
                  <a:lnTo>
                    <a:pt x="95" y="63"/>
                  </a:lnTo>
                  <a:lnTo>
                    <a:pt x="99" y="62"/>
                  </a:lnTo>
                  <a:lnTo>
                    <a:pt x="102" y="62"/>
                  </a:lnTo>
                  <a:lnTo>
                    <a:pt x="105" y="61"/>
                  </a:lnTo>
                  <a:lnTo>
                    <a:pt x="108" y="61"/>
                  </a:lnTo>
                  <a:lnTo>
                    <a:pt x="110" y="61"/>
                  </a:lnTo>
                  <a:lnTo>
                    <a:pt x="111" y="60"/>
                  </a:lnTo>
                  <a:lnTo>
                    <a:pt x="113" y="60"/>
                  </a:lnTo>
                  <a:lnTo>
                    <a:pt x="114" y="60"/>
                  </a:lnTo>
                  <a:lnTo>
                    <a:pt x="116" y="60"/>
                  </a:lnTo>
                  <a:lnTo>
                    <a:pt x="118" y="59"/>
                  </a:lnTo>
                  <a:lnTo>
                    <a:pt x="119" y="59"/>
                  </a:lnTo>
                  <a:lnTo>
                    <a:pt x="121" y="59"/>
                  </a:lnTo>
                  <a:lnTo>
                    <a:pt x="123" y="59"/>
                  </a:lnTo>
                  <a:lnTo>
                    <a:pt x="125" y="58"/>
                  </a:lnTo>
                  <a:lnTo>
                    <a:pt x="128" y="58"/>
                  </a:lnTo>
                  <a:lnTo>
                    <a:pt x="130" y="58"/>
                  </a:lnTo>
                  <a:lnTo>
                    <a:pt x="133" y="57"/>
                  </a:lnTo>
                  <a:lnTo>
                    <a:pt x="135" y="56"/>
                  </a:lnTo>
                  <a:lnTo>
                    <a:pt x="137" y="56"/>
                  </a:lnTo>
                  <a:lnTo>
                    <a:pt x="139" y="55"/>
                  </a:lnTo>
                  <a:lnTo>
                    <a:pt x="140" y="55"/>
                  </a:lnTo>
                  <a:lnTo>
                    <a:pt x="142" y="54"/>
                  </a:lnTo>
                  <a:lnTo>
                    <a:pt x="144" y="54"/>
                  </a:lnTo>
                  <a:lnTo>
                    <a:pt x="145" y="54"/>
                  </a:lnTo>
                  <a:lnTo>
                    <a:pt x="146" y="53"/>
                  </a:lnTo>
                  <a:lnTo>
                    <a:pt x="147" y="52"/>
                  </a:lnTo>
                  <a:lnTo>
                    <a:pt x="147" y="51"/>
                  </a:lnTo>
                  <a:lnTo>
                    <a:pt x="146" y="51"/>
                  </a:lnTo>
                  <a:lnTo>
                    <a:pt x="145" y="50"/>
                  </a:lnTo>
                  <a:lnTo>
                    <a:pt x="143" y="50"/>
                  </a:lnTo>
                  <a:lnTo>
                    <a:pt x="141" y="49"/>
                  </a:lnTo>
                  <a:lnTo>
                    <a:pt x="139" y="48"/>
                  </a:lnTo>
                  <a:lnTo>
                    <a:pt x="136" y="47"/>
                  </a:lnTo>
                  <a:lnTo>
                    <a:pt x="135" y="44"/>
                  </a:lnTo>
                  <a:lnTo>
                    <a:pt x="133" y="42"/>
                  </a:lnTo>
                  <a:lnTo>
                    <a:pt x="130" y="39"/>
                  </a:lnTo>
                  <a:lnTo>
                    <a:pt x="128" y="37"/>
                  </a:lnTo>
                  <a:lnTo>
                    <a:pt x="125" y="34"/>
                  </a:lnTo>
                  <a:lnTo>
                    <a:pt x="123" y="30"/>
                  </a:lnTo>
                  <a:lnTo>
                    <a:pt x="121" y="27"/>
                  </a:lnTo>
                  <a:lnTo>
                    <a:pt x="118" y="23"/>
                  </a:lnTo>
                  <a:lnTo>
                    <a:pt x="116" y="21"/>
                  </a:lnTo>
                  <a:lnTo>
                    <a:pt x="114" y="17"/>
                  </a:lnTo>
                  <a:lnTo>
                    <a:pt x="113" y="14"/>
                  </a:lnTo>
                  <a:lnTo>
                    <a:pt x="111" y="11"/>
                  </a:lnTo>
                  <a:lnTo>
                    <a:pt x="110" y="8"/>
                  </a:lnTo>
                  <a:lnTo>
                    <a:pt x="110" y="8"/>
                  </a:lnTo>
                  <a:lnTo>
                    <a:pt x="110" y="6"/>
                  </a:lnTo>
                  <a:lnTo>
                    <a:pt x="109" y="5"/>
                  </a:lnTo>
                  <a:lnTo>
                    <a:pt x="109" y="4"/>
                  </a:lnTo>
                  <a:lnTo>
                    <a:pt x="108" y="3"/>
                  </a:lnTo>
                  <a:lnTo>
                    <a:pt x="108" y="2"/>
                  </a:lnTo>
                  <a:lnTo>
                    <a:pt x="108" y="1"/>
                  </a:lnTo>
                  <a:lnTo>
                    <a:pt x="107" y="1"/>
                  </a:lnTo>
                  <a:lnTo>
                    <a:pt x="107" y="0"/>
                  </a:lnTo>
                  <a:lnTo>
                    <a:pt x="106" y="0"/>
                  </a:lnTo>
                  <a:lnTo>
                    <a:pt x="105" y="0"/>
                  </a:lnTo>
                  <a:lnTo>
                    <a:pt x="104" y="0"/>
                  </a:lnTo>
                  <a:lnTo>
                    <a:pt x="103" y="1"/>
                  </a:lnTo>
                  <a:lnTo>
                    <a:pt x="10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7" name="Freeform 261"/>
            <p:cNvSpPr>
              <a:spLocks/>
            </p:cNvSpPr>
            <p:nvPr/>
          </p:nvSpPr>
          <p:spPr bwMode="auto">
            <a:xfrm>
              <a:off x="1461" y="1921"/>
              <a:ext cx="76" cy="54"/>
            </a:xfrm>
            <a:custGeom>
              <a:avLst/>
              <a:gdLst>
                <a:gd name="T0" fmla="*/ 60 w 76"/>
                <a:gd name="T1" fmla="*/ 2 h 54"/>
                <a:gd name="T2" fmla="*/ 54 w 76"/>
                <a:gd name="T3" fmla="*/ 4 h 54"/>
                <a:gd name="T4" fmla="*/ 47 w 76"/>
                <a:gd name="T5" fmla="*/ 9 h 54"/>
                <a:gd name="T6" fmla="*/ 39 w 76"/>
                <a:gd name="T7" fmla="*/ 13 h 54"/>
                <a:gd name="T8" fmla="*/ 31 w 76"/>
                <a:gd name="T9" fmla="*/ 19 h 54"/>
                <a:gd name="T10" fmla="*/ 22 w 76"/>
                <a:gd name="T11" fmla="*/ 25 h 54"/>
                <a:gd name="T12" fmla="*/ 15 w 76"/>
                <a:gd name="T13" fmla="*/ 31 h 54"/>
                <a:gd name="T14" fmla="*/ 8 w 76"/>
                <a:gd name="T15" fmla="*/ 37 h 54"/>
                <a:gd name="T16" fmla="*/ 4 w 76"/>
                <a:gd name="T17" fmla="*/ 42 h 54"/>
                <a:gd name="T18" fmla="*/ 2 w 76"/>
                <a:gd name="T19" fmla="*/ 47 h 54"/>
                <a:gd name="T20" fmla="*/ 0 w 76"/>
                <a:gd name="T21" fmla="*/ 50 h 54"/>
                <a:gd name="T22" fmla="*/ 0 w 76"/>
                <a:gd name="T23" fmla="*/ 52 h 54"/>
                <a:gd name="T24" fmla="*/ 1 w 76"/>
                <a:gd name="T25" fmla="*/ 53 h 54"/>
                <a:gd name="T26" fmla="*/ 4 w 76"/>
                <a:gd name="T27" fmla="*/ 52 h 54"/>
                <a:gd name="T28" fmla="*/ 6 w 76"/>
                <a:gd name="T29" fmla="*/ 50 h 54"/>
                <a:gd name="T30" fmla="*/ 10 w 76"/>
                <a:gd name="T31" fmla="*/ 47 h 54"/>
                <a:gd name="T32" fmla="*/ 15 w 76"/>
                <a:gd name="T33" fmla="*/ 42 h 54"/>
                <a:gd name="T34" fmla="*/ 21 w 76"/>
                <a:gd name="T35" fmla="*/ 37 h 54"/>
                <a:gd name="T36" fmla="*/ 29 w 76"/>
                <a:gd name="T37" fmla="*/ 31 h 54"/>
                <a:gd name="T38" fmla="*/ 36 w 76"/>
                <a:gd name="T39" fmla="*/ 24 h 54"/>
                <a:gd name="T40" fmla="*/ 44 w 76"/>
                <a:gd name="T41" fmla="*/ 19 h 54"/>
                <a:gd name="T42" fmla="*/ 53 w 76"/>
                <a:gd name="T43" fmla="*/ 14 h 54"/>
                <a:gd name="T44" fmla="*/ 60 w 76"/>
                <a:gd name="T45" fmla="*/ 11 h 54"/>
                <a:gd name="T46" fmla="*/ 66 w 76"/>
                <a:gd name="T47" fmla="*/ 9 h 54"/>
                <a:gd name="T48" fmla="*/ 70 w 76"/>
                <a:gd name="T49" fmla="*/ 8 h 54"/>
                <a:gd name="T50" fmla="*/ 73 w 76"/>
                <a:gd name="T51" fmla="*/ 6 h 54"/>
                <a:gd name="T52" fmla="*/ 74 w 76"/>
                <a:gd name="T53" fmla="*/ 4 h 54"/>
                <a:gd name="T54" fmla="*/ 74 w 76"/>
                <a:gd name="T55" fmla="*/ 3 h 54"/>
                <a:gd name="T56" fmla="*/ 73 w 76"/>
                <a:gd name="T57" fmla="*/ 1 h 54"/>
                <a:gd name="T58" fmla="*/ 70 w 76"/>
                <a:gd name="T59" fmla="*/ 0 h 54"/>
                <a:gd name="T60" fmla="*/ 67 w 76"/>
                <a:gd name="T61" fmla="*/ 0 h 54"/>
                <a:gd name="T62" fmla="*/ 62 w 76"/>
                <a:gd name="T63"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54">
                  <a:moveTo>
                    <a:pt x="62" y="1"/>
                  </a:moveTo>
                  <a:lnTo>
                    <a:pt x="60" y="2"/>
                  </a:lnTo>
                  <a:lnTo>
                    <a:pt x="57" y="4"/>
                  </a:lnTo>
                  <a:lnTo>
                    <a:pt x="54" y="4"/>
                  </a:lnTo>
                  <a:lnTo>
                    <a:pt x="51" y="7"/>
                  </a:lnTo>
                  <a:lnTo>
                    <a:pt x="47" y="9"/>
                  </a:lnTo>
                  <a:lnTo>
                    <a:pt x="43" y="11"/>
                  </a:lnTo>
                  <a:lnTo>
                    <a:pt x="39" y="13"/>
                  </a:lnTo>
                  <a:lnTo>
                    <a:pt x="34" y="16"/>
                  </a:lnTo>
                  <a:lnTo>
                    <a:pt x="31" y="19"/>
                  </a:lnTo>
                  <a:lnTo>
                    <a:pt x="26" y="22"/>
                  </a:lnTo>
                  <a:lnTo>
                    <a:pt x="22" y="25"/>
                  </a:lnTo>
                  <a:lnTo>
                    <a:pt x="19" y="28"/>
                  </a:lnTo>
                  <a:lnTo>
                    <a:pt x="15" y="31"/>
                  </a:lnTo>
                  <a:lnTo>
                    <a:pt x="11" y="34"/>
                  </a:lnTo>
                  <a:lnTo>
                    <a:pt x="8" y="37"/>
                  </a:lnTo>
                  <a:lnTo>
                    <a:pt x="6" y="40"/>
                  </a:lnTo>
                  <a:lnTo>
                    <a:pt x="4" y="42"/>
                  </a:lnTo>
                  <a:lnTo>
                    <a:pt x="3" y="45"/>
                  </a:lnTo>
                  <a:lnTo>
                    <a:pt x="2" y="47"/>
                  </a:lnTo>
                  <a:lnTo>
                    <a:pt x="1" y="49"/>
                  </a:lnTo>
                  <a:lnTo>
                    <a:pt x="0" y="50"/>
                  </a:lnTo>
                  <a:lnTo>
                    <a:pt x="0" y="51"/>
                  </a:lnTo>
                  <a:lnTo>
                    <a:pt x="0" y="52"/>
                  </a:lnTo>
                  <a:lnTo>
                    <a:pt x="0" y="53"/>
                  </a:lnTo>
                  <a:lnTo>
                    <a:pt x="1" y="53"/>
                  </a:lnTo>
                  <a:lnTo>
                    <a:pt x="3" y="53"/>
                  </a:lnTo>
                  <a:lnTo>
                    <a:pt x="4" y="52"/>
                  </a:lnTo>
                  <a:lnTo>
                    <a:pt x="5" y="52"/>
                  </a:lnTo>
                  <a:lnTo>
                    <a:pt x="6" y="50"/>
                  </a:lnTo>
                  <a:lnTo>
                    <a:pt x="8" y="49"/>
                  </a:lnTo>
                  <a:lnTo>
                    <a:pt x="10" y="47"/>
                  </a:lnTo>
                  <a:lnTo>
                    <a:pt x="12" y="45"/>
                  </a:lnTo>
                  <a:lnTo>
                    <a:pt x="15" y="42"/>
                  </a:lnTo>
                  <a:lnTo>
                    <a:pt x="18" y="40"/>
                  </a:lnTo>
                  <a:lnTo>
                    <a:pt x="21" y="37"/>
                  </a:lnTo>
                  <a:lnTo>
                    <a:pt x="25" y="33"/>
                  </a:lnTo>
                  <a:lnTo>
                    <a:pt x="29" y="31"/>
                  </a:lnTo>
                  <a:lnTo>
                    <a:pt x="32" y="27"/>
                  </a:lnTo>
                  <a:lnTo>
                    <a:pt x="36" y="24"/>
                  </a:lnTo>
                  <a:lnTo>
                    <a:pt x="41" y="22"/>
                  </a:lnTo>
                  <a:lnTo>
                    <a:pt x="44" y="19"/>
                  </a:lnTo>
                  <a:lnTo>
                    <a:pt x="49" y="16"/>
                  </a:lnTo>
                  <a:lnTo>
                    <a:pt x="53" y="14"/>
                  </a:lnTo>
                  <a:lnTo>
                    <a:pt x="56" y="12"/>
                  </a:lnTo>
                  <a:lnTo>
                    <a:pt x="60" y="11"/>
                  </a:lnTo>
                  <a:lnTo>
                    <a:pt x="63" y="10"/>
                  </a:lnTo>
                  <a:lnTo>
                    <a:pt x="66" y="9"/>
                  </a:lnTo>
                  <a:lnTo>
                    <a:pt x="69" y="9"/>
                  </a:lnTo>
                  <a:lnTo>
                    <a:pt x="70" y="8"/>
                  </a:lnTo>
                  <a:lnTo>
                    <a:pt x="72" y="7"/>
                  </a:lnTo>
                  <a:lnTo>
                    <a:pt x="73" y="6"/>
                  </a:lnTo>
                  <a:lnTo>
                    <a:pt x="74" y="5"/>
                  </a:lnTo>
                  <a:lnTo>
                    <a:pt x="74" y="4"/>
                  </a:lnTo>
                  <a:lnTo>
                    <a:pt x="75" y="4"/>
                  </a:lnTo>
                  <a:lnTo>
                    <a:pt x="74" y="3"/>
                  </a:lnTo>
                  <a:lnTo>
                    <a:pt x="74" y="2"/>
                  </a:lnTo>
                  <a:lnTo>
                    <a:pt x="73" y="1"/>
                  </a:lnTo>
                  <a:lnTo>
                    <a:pt x="72" y="1"/>
                  </a:lnTo>
                  <a:lnTo>
                    <a:pt x="70" y="0"/>
                  </a:lnTo>
                  <a:lnTo>
                    <a:pt x="69" y="0"/>
                  </a:lnTo>
                  <a:lnTo>
                    <a:pt x="67" y="0"/>
                  </a:lnTo>
                  <a:lnTo>
                    <a:pt x="64" y="1"/>
                  </a:lnTo>
                  <a:lnTo>
                    <a:pt x="6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8" name="Freeform 262"/>
            <p:cNvSpPr>
              <a:spLocks/>
            </p:cNvSpPr>
            <p:nvPr/>
          </p:nvSpPr>
          <p:spPr bwMode="auto">
            <a:xfrm>
              <a:off x="1535" y="1860"/>
              <a:ext cx="9" cy="23"/>
            </a:xfrm>
            <a:custGeom>
              <a:avLst/>
              <a:gdLst>
                <a:gd name="T0" fmla="*/ 1 w 9"/>
                <a:gd name="T1" fmla="*/ 6 h 23"/>
                <a:gd name="T2" fmla="*/ 2 w 9"/>
                <a:gd name="T3" fmla="*/ 6 h 23"/>
                <a:gd name="T4" fmla="*/ 3 w 9"/>
                <a:gd name="T5" fmla="*/ 6 h 23"/>
                <a:gd name="T6" fmla="*/ 3 w 9"/>
                <a:gd name="T7" fmla="*/ 5 h 23"/>
                <a:gd name="T8" fmla="*/ 5 w 9"/>
                <a:gd name="T9" fmla="*/ 3 h 23"/>
                <a:gd name="T10" fmla="*/ 5 w 9"/>
                <a:gd name="T11" fmla="*/ 2 h 23"/>
                <a:gd name="T12" fmla="*/ 6 w 9"/>
                <a:gd name="T13" fmla="*/ 1 h 23"/>
                <a:gd name="T14" fmla="*/ 6 w 9"/>
                <a:gd name="T15" fmla="*/ 0 h 23"/>
                <a:gd name="T16" fmla="*/ 7 w 9"/>
                <a:gd name="T17" fmla="*/ 1 h 23"/>
                <a:gd name="T18" fmla="*/ 7 w 9"/>
                <a:gd name="T19" fmla="*/ 2 h 23"/>
                <a:gd name="T20" fmla="*/ 7 w 9"/>
                <a:gd name="T21" fmla="*/ 5 h 23"/>
                <a:gd name="T22" fmla="*/ 7 w 9"/>
                <a:gd name="T23" fmla="*/ 6 h 23"/>
                <a:gd name="T24" fmla="*/ 7 w 9"/>
                <a:gd name="T25" fmla="*/ 9 h 23"/>
                <a:gd name="T26" fmla="*/ 7 w 9"/>
                <a:gd name="T27" fmla="*/ 10 h 23"/>
                <a:gd name="T28" fmla="*/ 8 w 9"/>
                <a:gd name="T29" fmla="*/ 12 h 23"/>
                <a:gd name="T30" fmla="*/ 8 w 9"/>
                <a:gd name="T31" fmla="*/ 13 h 23"/>
                <a:gd name="T32" fmla="*/ 8 w 9"/>
                <a:gd name="T33" fmla="*/ 15 h 23"/>
                <a:gd name="T34" fmla="*/ 8 w 9"/>
                <a:gd name="T35" fmla="*/ 17 h 23"/>
                <a:gd name="T36" fmla="*/ 8 w 9"/>
                <a:gd name="T37" fmla="*/ 18 h 23"/>
                <a:gd name="T38" fmla="*/ 8 w 9"/>
                <a:gd name="T39" fmla="*/ 20 h 23"/>
                <a:gd name="T40" fmla="*/ 7 w 9"/>
                <a:gd name="T41" fmla="*/ 21 h 23"/>
                <a:gd name="T42" fmla="*/ 7 w 9"/>
                <a:gd name="T43" fmla="*/ 22 h 23"/>
                <a:gd name="T44" fmla="*/ 6 w 9"/>
                <a:gd name="T45" fmla="*/ 21 h 23"/>
                <a:gd name="T46" fmla="*/ 6 w 9"/>
                <a:gd name="T47" fmla="*/ 20 h 23"/>
                <a:gd name="T48" fmla="*/ 6 w 9"/>
                <a:gd name="T49" fmla="*/ 19 h 23"/>
                <a:gd name="T50" fmla="*/ 6 w 9"/>
                <a:gd name="T51" fmla="*/ 17 h 23"/>
                <a:gd name="T52" fmla="*/ 6 w 9"/>
                <a:gd name="T53" fmla="*/ 16 h 23"/>
                <a:gd name="T54" fmla="*/ 5 w 9"/>
                <a:gd name="T55" fmla="*/ 14 h 23"/>
                <a:gd name="T56" fmla="*/ 5 w 9"/>
                <a:gd name="T57" fmla="*/ 13 h 23"/>
                <a:gd name="T58" fmla="*/ 5 w 9"/>
                <a:gd name="T59" fmla="*/ 11 h 23"/>
                <a:gd name="T60" fmla="*/ 5 w 9"/>
                <a:gd name="T61" fmla="*/ 9 h 23"/>
                <a:gd name="T62" fmla="*/ 5 w 9"/>
                <a:gd name="T63" fmla="*/ 9 h 23"/>
                <a:gd name="T64" fmla="*/ 5 w 9"/>
                <a:gd name="T65" fmla="*/ 10 h 23"/>
                <a:gd name="T66" fmla="*/ 4 w 9"/>
                <a:gd name="T67" fmla="*/ 11 h 23"/>
                <a:gd name="T68" fmla="*/ 3 w 9"/>
                <a:gd name="T69" fmla="*/ 11 h 23"/>
                <a:gd name="T70" fmla="*/ 2 w 9"/>
                <a:gd name="T71" fmla="*/ 11 h 23"/>
                <a:gd name="T72" fmla="*/ 1 w 9"/>
                <a:gd name="T73" fmla="*/ 10 h 23"/>
                <a:gd name="T74" fmla="*/ 1 w 9"/>
                <a:gd name="T75" fmla="*/ 9 h 23"/>
                <a:gd name="T76" fmla="*/ 1 w 9"/>
                <a:gd name="T77" fmla="*/ 8 h 23"/>
                <a:gd name="T78" fmla="*/ 1 w 9"/>
                <a:gd name="T7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 h="23">
                  <a:moveTo>
                    <a:pt x="1" y="6"/>
                  </a:moveTo>
                  <a:lnTo>
                    <a:pt x="1" y="6"/>
                  </a:lnTo>
                  <a:lnTo>
                    <a:pt x="2" y="6"/>
                  </a:lnTo>
                  <a:lnTo>
                    <a:pt x="2" y="6"/>
                  </a:lnTo>
                  <a:lnTo>
                    <a:pt x="2" y="6"/>
                  </a:lnTo>
                  <a:lnTo>
                    <a:pt x="3" y="6"/>
                  </a:lnTo>
                  <a:lnTo>
                    <a:pt x="3" y="5"/>
                  </a:lnTo>
                  <a:lnTo>
                    <a:pt x="3" y="5"/>
                  </a:lnTo>
                  <a:lnTo>
                    <a:pt x="4" y="4"/>
                  </a:lnTo>
                  <a:lnTo>
                    <a:pt x="5" y="3"/>
                  </a:lnTo>
                  <a:lnTo>
                    <a:pt x="5" y="2"/>
                  </a:lnTo>
                  <a:lnTo>
                    <a:pt x="5" y="2"/>
                  </a:lnTo>
                  <a:lnTo>
                    <a:pt x="6" y="2"/>
                  </a:lnTo>
                  <a:lnTo>
                    <a:pt x="6" y="1"/>
                  </a:lnTo>
                  <a:lnTo>
                    <a:pt x="6" y="1"/>
                  </a:lnTo>
                  <a:lnTo>
                    <a:pt x="6" y="0"/>
                  </a:lnTo>
                  <a:lnTo>
                    <a:pt x="7" y="0"/>
                  </a:lnTo>
                  <a:lnTo>
                    <a:pt x="7" y="1"/>
                  </a:lnTo>
                  <a:lnTo>
                    <a:pt x="7" y="2"/>
                  </a:lnTo>
                  <a:lnTo>
                    <a:pt x="7" y="2"/>
                  </a:lnTo>
                  <a:lnTo>
                    <a:pt x="7" y="3"/>
                  </a:lnTo>
                  <a:lnTo>
                    <a:pt x="7" y="5"/>
                  </a:lnTo>
                  <a:lnTo>
                    <a:pt x="7" y="6"/>
                  </a:lnTo>
                  <a:lnTo>
                    <a:pt x="7" y="6"/>
                  </a:lnTo>
                  <a:lnTo>
                    <a:pt x="7" y="8"/>
                  </a:lnTo>
                  <a:lnTo>
                    <a:pt x="7" y="9"/>
                  </a:lnTo>
                  <a:lnTo>
                    <a:pt x="7" y="9"/>
                  </a:lnTo>
                  <a:lnTo>
                    <a:pt x="7" y="10"/>
                  </a:lnTo>
                  <a:lnTo>
                    <a:pt x="7" y="11"/>
                  </a:lnTo>
                  <a:lnTo>
                    <a:pt x="8" y="12"/>
                  </a:lnTo>
                  <a:lnTo>
                    <a:pt x="8" y="13"/>
                  </a:lnTo>
                  <a:lnTo>
                    <a:pt x="8" y="13"/>
                  </a:lnTo>
                  <a:lnTo>
                    <a:pt x="8" y="14"/>
                  </a:lnTo>
                  <a:lnTo>
                    <a:pt x="8" y="15"/>
                  </a:lnTo>
                  <a:lnTo>
                    <a:pt x="8" y="16"/>
                  </a:lnTo>
                  <a:lnTo>
                    <a:pt x="8" y="17"/>
                  </a:lnTo>
                  <a:lnTo>
                    <a:pt x="8" y="17"/>
                  </a:lnTo>
                  <a:lnTo>
                    <a:pt x="8" y="18"/>
                  </a:lnTo>
                  <a:lnTo>
                    <a:pt x="8" y="19"/>
                  </a:lnTo>
                  <a:lnTo>
                    <a:pt x="8" y="20"/>
                  </a:lnTo>
                  <a:lnTo>
                    <a:pt x="7" y="20"/>
                  </a:lnTo>
                  <a:lnTo>
                    <a:pt x="7" y="21"/>
                  </a:lnTo>
                  <a:lnTo>
                    <a:pt x="7" y="21"/>
                  </a:lnTo>
                  <a:lnTo>
                    <a:pt x="7" y="22"/>
                  </a:lnTo>
                  <a:lnTo>
                    <a:pt x="6" y="22"/>
                  </a:lnTo>
                  <a:lnTo>
                    <a:pt x="6" y="21"/>
                  </a:lnTo>
                  <a:lnTo>
                    <a:pt x="6" y="21"/>
                  </a:lnTo>
                  <a:lnTo>
                    <a:pt x="6" y="20"/>
                  </a:lnTo>
                  <a:lnTo>
                    <a:pt x="6" y="20"/>
                  </a:lnTo>
                  <a:lnTo>
                    <a:pt x="6" y="19"/>
                  </a:lnTo>
                  <a:lnTo>
                    <a:pt x="6" y="18"/>
                  </a:lnTo>
                  <a:lnTo>
                    <a:pt x="6" y="17"/>
                  </a:lnTo>
                  <a:lnTo>
                    <a:pt x="6" y="17"/>
                  </a:lnTo>
                  <a:lnTo>
                    <a:pt x="6" y="16"/>
                  </a:lnTo>
                  <a:lnTo>
                    <a:pt x="5" y="15"/>
                  </a:lnTo>
                  <a:lnTo>
                    <a:pt x="5" y="14"/>
                  </a:lnTo>
                  <a:lnTo>
                    <a:pt x="5" y="13"/>
                  </a:lnTo>
                  <a:lnTo>
                    <a:pt x="5" y="13"/>
                  </a:lnTo>
                  <a:lnTo>
                    <a:pt x="5" y="12"/>
                  </a:lnTo>
                  <a:lnTo>
                    <a:pt x="5" y="11"/>
                  </a:lnTo>
                  <a:lnTo>
                    <a:pt x="5" y="10"/>
                  </a:lnTo>
                  <a:lnTo>
                    <a:pt x="5" y="9"/>
                  </a:lnTo>
                  <a:lnTo>
                    <a:pt x="5" y="9"/>
                  </a:lnTo>
                  <a:lnTo>
                    <a:pt x="5" y="9"/>
                  </a:lnTo>
                  <a:lnTo>
                    <a:pt x="5" y="9"/>
                  </a:lnTo>
                  <a:lnTo>
                    <a:pt x="5" y="10"/>
                  </a:lnTo>
                  <a:lnTo>
                    <a:pt x="4" y="10"/>
                  </a:lnTo>
                  <a:lnTo>
                    <a:pt x="4" y="11"/>
                  </a:lnTo>
                  <a:lnTo>
                    <a:pt x="3" y="11"/>
                  </a:lnTo>
                  <a:lnTo>
                    <a:pt x="3" y="11"/>
                  </a:lnTo>
                  <a:lnTo>
                    <a:pt x="2" y="12"/>
                  </a:lnTo>
                  <a:lnTo>
                    <a:pt x="2" y="11"/>
                  </a:lnTo>
                  <a:lnTo>
                    <a:pt x="1" y="11"/>
                  </a:lnTo>
                  <a:lnTo>
                    <a:pt x="1" y="10"/>
                  </a:lnTo>
                  <a:lnTo>
                    <a:pt x="1" y="9"/>
                  </a:lnTo>
                  <a:lnTo>
                    <a:pt x="1" y="9"/>
                  </a:lnTo>
                  <a:lnTo>
                    <a:pt x="0" y="9"/>
                  </a:lnTo>
                  <a:lnTo>
                    <a:pt x="1" y="8"/>
                  </a:lnTo>
                  <a:lnTo>
                    <a:pt x="1" y="7"/>
                  </a:lnTo>
                  <a:lnTo>
                    <a:pt x="1"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19" name="Freeform 263"/>
            <p:cNvSpPr>
              <a:spLocks/>
            </p:cNvSpPr>
            <p:nvPr/>
          </p:nvSpPr>
          <p:spPr bwMode="auto">
            <a:xfrm>
              <a:off x="1542" y="1891"/>
              <a:ext cx="12" cy="26"/>
            </a:xfrm>
            <a:custGeom>
              <a:avLst/>
              <a:gdLst>
                <a:gd name="T0" fmla="*/ 0 w 12"/>
                <a:gd name="T1" fmla="*/ 2 h 26"/>
                <a:gd name="T2" fmla="*/ 0 w 12"/>
                <a:gd name="T3" fmla="*/ 2 h 26"/>
                <a:gd name="T4" fmla="*/ 0 w 12"/>
                <a:gd name="T5" fmla="*/ 3 h 26"/>
                <a:gd name="T6" fmla="*/ 1 w 12"/>
                <a:gd name="T7" fmla="*/ 4 h 26"/>
                <a:gd name="T8" fmla="*/ 1 w 12"/>
                <a:gd name="T9" fmla="*/ 5 h 26"/>
                <a:gd name="T10" fmla="*/ 1 w 12"/>
                <a:gd name="T11" fmla="*/ 6 h 26"/>
                <a:gd name="T12" fmla="*/ 1 w 12"/>
                <a:gd name="T13" fmla="*/ 6 h 26"/>
                <a:gd name="T14" fmla="*/ 1 w 12"/>
                <a:gd name="T15" fmla="*/ 8 h 26"/>
                <a:gd name="T16" fmla="*/ 2 w 12"/>
                <a:gd name="T17" fmla="*/ 9 h 26"/>
                <a:gd name="T18" fmla="*/ 2 w 12"/>
                <a:gd name="T19" fmla="*/ 10 h 26"/>
                <a:gd name="T20" fmla="*/ 3 w 12"/>
                <a:gd name="T21" fmla="*/ 10 h 26"/>
                <a:gd name="T22" fmla="*/ 3 w 12"/>
                <a:gd name="T23" fmla="*/ 12 h 26"/>
                <a:gd name="T24" fmla="*/ 3 w 12"/>
                <a:gd name="T25" fmla="*/ 13 h 26"/>
                <a:gd name="T26" fmla="*/ 4 w 12"/>
                <a:gd name="T27" fmla="*/ 15 h 26"/>
                <a:gd name="T28" fmla="*/ 5 w 12"/>
                <a:gd name="T29" fmla="*/ 15 h 26"/>
                <a:gd name="T30" fmla="*/ 5 w 12"/>
                <a:gd name="T31" fmla="*/ 17 h 26"/>
                <a:gd name="T32" fmla="*/ 5 w 12"/>
                <a:gd name="T33" fmla="*/ 19 h 26"/>
                <a:gd name="T34" fmla="*/ 6 w 12"/>
                <a:gd name="T35" fmla="*/ 20 h 26"/>
                <a:gd name="T36" fmla="*/ 7 w 12"/>
                <a:gd name="T37" fmla="*/ 22 h 26"/>
                <a:gd name="T38" fmla="*/ 8 w 12"/>
                <a:gd name="T39" fmla="*/ 23 h 26"/>
                <a:gd name="T40" fmla="*/ 8 w 12"/>
                <a:gd name="T41" fmla="*/ 24 h 26"/>
                <a:gd name="T42" fmla="*/ 8 w 12"/>
                <a:gd name="T43" fmla="*/ 25 h 26"/>
                <a:gd name="T44" fmla="*/ 9 w 12"/>
                <a:gd name="T45" fmla="*/ 25 h 26"/>
                <a:gd name="T46" fmla="*/ 10 w 12"/>
                <a:gd name="T47" fmla="*/ 25 h 26"/>
                <a:gd name="T48" fmla="*/ 10 w 12"/>
                <a:gd name="T49" fmla="*/ 25 h 26"/>
                <a:gd name="T50" fmla="*/ 11 w 12"/>
                <a:gd name="T51" fmla="*/ 24 h 26"/>
                <a:gd name="T52" fmla="*/ 11 w 12"/>
                <a:gd name="T53" fmla="*/ 23 h 26"/>
                <a:gd name="T54" fmla="*/ 10 w 12"/>
                <a:gd name="T55" fmla="*/ 23 h 26"/>
                <a:gd name="T56" fmla="*/ 10 w 12"/>
                <a:gd name="T57" fmla="*/ 22 h 26"/>
                <a:gd name="T58" fmla="*/ 10 w 12"/>
                <a:gd name="T59" fmla="*/ 21 h 26"/>
                <a:gd name="T60" fmla="*/ 10 w 12"/>
                <a:gd name="T61" fmla="*/ 19 h 26"/>
                <a:gd name="T62" fmla="*/ 9 w 12"/>
                <a:gd name="T63" fmla="*/ 18 h 26"/>
                <a:gd name="T64" fmla="*/ 8 w 12"/>
                <a:gd name="T65" fmla="*/ 17 h 26"/>
                <a:gd name="T66" fmla="*/ 8 w 12"/>
                <a:gd name="T67" fmla="*/ 15 h 26"/>
                <a:gd name="T68" fmla="*/ 8 w 12"/>
                <a:gd name="T69" fmla="*/ 15 h 26"/>
                <a:gd name="T70" fmla="*/ 7 w 12"/>
                <a:gd name="T71" fmla="*/ 13 h 26"/>
                <a:gd name="T72" fmla="*/ 7 w 12"/>
                <a:gd name="T73" fmla="*/ 12 h 26"/>
                <a:gd name="T74" fmla="*/ 6 w 12"/>
                <a:gd name="T75" fmla="*/ 11 h 26"/>
                <a:gd name="T76" fmla="*/ 6 w 12"/>
                <a:gd name="T77" fmla="*/ 10 h 26"/>
                <a:gd name="T78" fmla="*/ 6 w 12"/>
                <a:gd name="T79" fmla="*/ 10 h 26"/>
                <a:gd name="T80" fmla="*/ 6 w 12"/>
                <a:gd name="T81" fmla="*/ 9 h 26"/>
                <a:gd name="T82" fmla="*/ 5 w 12"/>
                <a:gd name="T83" fmla="*/ 7 h 26"/>
                <a:gd name="T84" fmla="*/ 5 w 12"/>
                <a:gd name="T85" fmla="*/ 6 h 26"/>
                <a:gd name="T86" fmla="*/ 5 w 12"/>
                <a:gd name="T87" fmla="*/ 6 h 26"/>
                <a:gd name="T88" fmla="*/ 5 w 12"/>
                <a:gd name="T89" fmla="*/ 5 h 26"/>
                <a:gd name="T90" fmla="*/ 5 w 12"/>
                <a:gd name="T91" fmla="*/ 4 h 26"/>
                <a:gd name="T92" fmla="*/ 5 w 12"/>
                <a:gd name="T93" fmla="*/ 3 h 26"/>
                <a:gd name="T94" fmla="*/ 4 w 12"/>
                <a:gd name="T95" fmla="*/ 2 h 26"/>
                <a:gd name="T96" fmla="*/ 4 w 12"/>
                <a:gd name="T97" fmla="*/ 2 h 26"/>
                <a:gd name="T98" fmla="*/ 3 w 12"/>
                <a:gd name="T99" fmla="*/ 1 h 26"/>
                <a:gd name="T100" fmla="*/ 3 w 12"/>
                <a:gd name="T101" fmla="*/ 1 h 26"/>
                <a:gd name="T102" fmla="*/ 3 w 12"/>
                <a:gd name="T103" fmla="*/ 0 h 26"/>
                <a:gd name="T104" fmla="*/ 2 w 12"/>
                <a:gd name="T105" fmla="*/ 0 h 26"/>
                <a:gd name="T106" fmla="*/ 1 w 12"/>
                <a:gd name="T107" fmla="*/ 0 h 26"/>
                <a:gd name="T108" fmla="*/ 1 w 12"/>
                <a:gd name="T109" fmla="*/ 0 h 26"/>
                <a:gd name="T110" fmla="*/ 0 w 12"/>
                <a:gd name="T111" fmla="*/ 0 h 26"/>
                <a:gd name="T112" fmla="*/ 0 w 12"/>
                <a:gd name="T113" fmla="*/ 1 h 26"/>
                <a:gd name="T114" fmla="*/ 0 w 12"/>
                <a:gd name="T115"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26">
                  <a:moveTo>
                    <a:pt x="0" y="2"/>
                  </a:moveTo>
                  <a:lnTo>
                    <a:pt x="0" y="2"/>
                  </a:lnTo>
                  <a:lnTo>
                    <a:pt x="0" y="3"/>
                  </a:lnTo>
                  <a:lnTo>
                    <a:pt x="1" y="4"/>
                  </a:lnTo>
                  <a:lnTo>
                    <a:pt x="1" y="5"/>
                  </a:lnTo>
                  <a:lnTo>
                    <a:pt x="1" y="6"/>
                  </a:lnTo>
                  <a:lnTo>
                    <a:pt x="1" y="6"/>
                  </a:lnTo>
                  <a:lnTo>
                    <a:pt x="1" y="8"/>
                  </a:lnTo>
                  <a:lnTo>
                    <a:pt x="2" y="9"/>
                  </a:lnTo>
                  <a:lnTo>
                    <a:pt x="2" y="10"/>
                  </a:lnTo>
                  <a:lnTo>
                    <a:pt x="3" y="10"/>
                  </a:lnTo>
                  <a:lnTo>
                    <a:pt x="3" y="12"/>
                  </a:lnTo>
                  <a:lnTo>
                    <a:pt x="3" y="13"/>
                  </a:lnTo>
                  <a:lnTo>
                    <a:pt x="4" y="15"/>
                  </a:lnTo>
                  <a:lnTo>
                    <a:pt x="5" y="15"/>
                  </a:lnTo>
                  <a:lnTo>
                    <a:pt x="5" y="17"/>
                  </a:lnTo>
                  <a:lnTo>
                    <a:pt x="5" y="19"/>
                  </a:lnTo>
                  <a:lnTo>
                    <a:pt x="6" y="20"/>
                  </a:lnTo>
                  <a:lnTo>
                    <a:pt x="7" y="22"/>
                  </a:lnTo>
                  <a:lnTo>
                    <a:pt x="8" y="23"/>
                  </a:lnTo>
                  <a:lnTo>
                    <a:pt x="8" y="24"/>
                  </a:lnTo>
                  <a:lnTo>
                    <a:pt x="8" y="25"/>
                  </a:lnTo>
                  <a:lnTo>
                    <a:pt x="9" y="25"/>
                  </a:lnTo>
                  <a:lnTo>
                    <a:pt x="10" y="25"/>
                  </a:lnTo>
                  <a:lnTo>
                    <a:pt x="10" y="25"/>
                  </a:lnTo>
                  <a:lnTo>
                    <a:pt x="11" y="24"/>
                  </a:lnTo>
                  <a:lnTo>
                    <a:pt x="11" y="23"/>
                  </a:lnTo>
                  <a:lnTo>
                    <a:pt x="10" y="23"/>
                  </a:lnTo>
                  <a:lnTo>
                    <a:pt x="10" y="22"/>
                  </a:lnTo>
                  <a:lnTo>
                    <a:pt x="10" y="21"/>
                  </a:lnTo>
                  <a:lnTo>
                    <a:pt x="10" y="19"/>
                  </a:lnTo>
                  <a:lnTo>
                    <a:pt x="9" y="18"/>
                  </a:lnTo>
                  <a:lnTo>
                    <a:pt x="8" y="17"/>
                  </a:lnTo>
                  <a:lnTo>
                    <a:pt x="8" y="15"/>
                  </a:lnTo>
                  <a:lnTo>
                    <a:pt x="8" y="15"/>
                  </a:lnTo>
                  <a:lnTo>
                    <a:pt x="7" y="13"/>
                  </a:lnTo>
                  <a:lnTo>
                    <a:pt x="7" y="12"/>
                  </a:lnTo>
                  <a:lnTo>
                    <a:pt x="6" y="11"/>
                  </a:lnTo>
                  <a:lnTo>
                    <a:pt x="6" y="10"/>
                  </a:lnTo>
                  <a:lnTo>
                    <a:pt x="6" y="10"/>
                  </a:lnTo>
                  <a:lnTo>
                    <a:pt x="6" y="9"/>
                  </a:lnTo>
                  <a:lnTo>
                    <a:pt x="5" y="7"/>
                  </a:lnTo>
                  <a:lnTo>
                    <a:pt x="5" y="6"/>
                  </a:lnTo>
                  <a:lnTo>
                    <a:pt x="5" y="6"/>
                  </a:lnTo>
                  <a:lnTo>
                    <a:pt x="5" y="5"/>
                  </a:lnTo>
                  <a:lnTo>
                    <a:pt x="5" y="4"/>
                  </a:lnTo>
                  <a:lnTo>
                    <a:pt x="5" y="3"/>
                  </a:lnTo>
                  <a:lnTo>
                    <a:pt x="4" y="2"/>
                  </a:lnTo>
                  <a:lnTo>
                    <a:pt x="4" y="2"/>
                  </a:lnTo>
                  <a:lnTo>
                    <a:pt x="3" y="1"/>
                  </a:lnTo>
                  <a:lnTo>
                    <a:pt x="3" y="1"/>
                  </a:lnTo>
                  <a:lnTo>
                    <a:pt x="3" y="0"/>
                  </a:lnTo>
                  <a:lnTo>
                    <a:pt x="2" y="0"/>
                  </a:lnTo>
                  <a:lnTo>
                    <a:pt x="1" y="0"/>
                  </a:lnTo>
                  <a:lnTo>
                    <a:pt x="1" y="0"/>
                  </a:lnTo>
                  <a:lnTo>
                    <a:pt x="0" y="0"/>
                  </a:lnTo>
                  <a:lnTo>
                    <a:pt x="0" y="1"/>
                  </a:lnTo>
                  <a:lnTo>
                    <a:pt x="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9926" name="Group 470"/>
          <p:cNvGrpSpPr>
            <a:grpSpLocks/>
          </p:cNvGrpSpPr>
          <p:nvPr/>
        </p:nvGrpSpPr>
        <p:grpSpPr bwMode="auto">
          <a:xfrm>
            <a:off x="2439988" y="4702175"/>
            <a:ext cx="768350" cy="768350"/>
            <a:chOff x="577" y="2798"/>
            <a:chExt cx="484" cy="484"/>
          </a:xfrm>
        </p:grpSpPr>
        <p:sp>
          <p:nvSpPr>
            <p:cNvPr id="19721" name="Freeform 265"/>
            <p:cNvSpPr>
              <a:spLocks/>
            </p:cNvSpPr>
            <p:nvPr/>
          </p:nvSpPr>
          <p:spPr bwMode="auto">
            <a:xfrm>
              <a:off x="577" y="2798"/>
              <a:ext cx="478" cy="478"/>
            </a:xfrm>
            <a:custGeom>
              <a:avLst/>
              <a:gdLst>
                <a:gd name="T0" fmla="*/ 246 w 478"/>
                <a:gd name="T1" fmla="*/ 477 h 478"/>
                <a:gd name="T2" fmla="*/ 293 w 478"/>
                <a:gd name="T3" fmla="*/ 470 h 478"/>
                <a:gd name="T4" fmla="*/ 337 w 478"/>
                <a:gd name="T5" fmla="*/ 455 h 478"/>
                <a:gd name="T6" fmla="*/ 377 w 478"/>
                <a:gd name="T7" fmla="*/ 433 h 478"/>
                <a:gd name="T8" fmla="*/ 412 w 478"/>
                <a:gd name="T9" fmla="*/ 402 h 478"/>
                <a:gd name="T10" fmla="*/ 439 w 478"/>
                <a:gd name="T11" fmla="*/ 366 h 478"/>
                <a:gd name="T12" fmla="*/ 460 w 478"/>
                <a:gd name="T13" fmla="*/ 325 h 478"/>
                <a:gd name="T14" fmla="*/ 473 w 478"/>
                <a:gd name="T15" fmla="*/ 278 h 478"/>
                <a:gd name="T16" fmla="*/ 477 w 478"/>
                <a:gd name="T17" fmla="*/ 230 h 478"/>
                <a:gd name="T18" fmla="*/ 470 w 478"/>
                <a:gd name="T19" fmla="*/ 183 h 478"/>
                <a:gd name="T20" fmla="*/ 455 w 478"/>
                <a:gd name="T21" fmla="*/ 139 h 478"/>
                <a:gd name="T22" fmla="*/ 432 w 478"/>
                <a:gd name="T23" fmla="*/ 100 h 478"/>
                <a:gd name="T24" fmla="*/ 402 w 478"/>
                <a:gd name="T25" fmla="*/ 65 h 478"/>
                <a:gd name="T26" fmla="*/ 365 w 478"/>
                <a:gd name="T27" fmla="*/ 37 h 478"/>
                <a:gd name="T28" fmla="*/ 324 w 478"/>
                <a:gd name="T29" fmla="*/ 16 h 478"/>
                <a:gd name="T30" fmla="*/ 278 w 478"/>
                <a:gd name="T31" fmla="*/ 3 h 478"/>
                <a:gd name="T32" fmla="*/ 230 w 478"/>
                <a:gd name="T33" fmla="*/ 0 h 478"/>
                <a:gd name="T34" fmla="*/ 183 w 478"/>
                <a:gd name="T35" fmla="*/ 6 h 478"/>
                <a:gd name="T36" fmla="*/ 139 w 478"/>
                <a:gd name="T37" fmla="*/ 21 h 478"/>
                <a:gd name="T38" fmla="*/ 99 w 478"/>
                <a:gd name="T39" fmla="*/ 44 h 478"/>
                <a:gd name="T40" fmla="*/ 65 w 478"/>
                <a:gd name="T41" fmla="*/ 74 h 478"/>
                <a:gd name="T42" fmla="*/ 37 w 478"/>
                <a:gd name="T43" fmla="*/ 111 h 478"/>
                <a:gd name="T44" fmla="*/ 16 w 478"/>
                <a:gd name="T45" fmla="*/ 152 h 478"/>
                <a:gd name="T46" fmla="*/ 3 w 478"/>
                <a:gd name="T47" fmla="*/ 198 h 478"/>
                <a:gd name="T48" fmla="*/ 0 w 478"/>
                <a:gd name="T49" fmla="*/ 247 h 478"/>
                <a:gd name="T50" fmla="*/ 6 w 478"/>
                <a:gd name="T51" fmla="*/ 293 h 478"/>
                <a:gd name="T52" fmla="*/ 21 w 478"/>
                <a:gd name="T53" fmla="*/ 338 h 478"/>
                <a:gd name="T54" fmla="*/ 43 w 478"/>
                <a:gd name="T55" fmla="*/ 377 h 478"/>
                <a:gd name="T56" fmla="*/ 74 w 478"/>
                <a:gd name="T57" fmla="*/ 412 h 478"/>
                <a:gd name="T58" fmla="*/ 110 w 478"/>
                <a:gd name="T59" fmla="*/ 439 h 478"/>
                <a:gd name="T60" fmla="*/ 152 w 478"/>
                <a:gd name="T61" fmla="*/ 461 h 478"/>
                <a:gd name="T62" fmla="*/ 198 w 478"/>
                <a:gd name="T63" fmla="*/ 47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8" h="478">
                  <a:moveTo>
                    <a:pt x="222" y="476"/>
                  </a:moveTo>
                  <a:lnTo>
                    <a:pt x="246" y="477"/>
                  </a:lnTo>
                  <a:lnTo>
                    <a:pt x="270" y="475"/>
                  </a:lnTo>
                  <a:lnTo>
                    <a:pt x="293" y="470"/>
                  </a:lnTo>
                  <a:lnTo>
                    <a:pt x="316" y="464"/>
                  </a:lnTo>
                  <a:lnTo>
                    <a:pt x="337" y="455"/>
                  </a:lnTo>
                  <a:lnTo>
                    <a:pt x="358" y="444"/>
                  </a:lnTo>
                  <a:lnTo>
                    <a:pt x="377" y="433"/>
                  </a:lnTo>
                  <a:lnTo>
                    <a:pt x="395" y="418"/>
                  </a:lnTo>
                  <a:lnTo>
                    <a:pt x="412" y="402"/>
                  </a:lnTo>
                  <a:lnTo>
                    <a:pt x="427" y="385"/>
                  </a:lnTo>
                  <a:lnTo>
                    <a:pt x="439" y="366"/>
                  </a:lnTo>
                  <a:lnTo>
                    <a:pt x="451" y="346"/>
                  </a:lnTo>
                  <a:lnTo>
                    <a:pt x="460" y="325"/>
                  </a:lnTo>
                  <a:lnTo>
                    <a:pt x="468" y="302"/>
                  </a:lnTo>
                  <a:lnTo>
                    <a:pt x="473" y="278"/>
                  </a:lnTo>
                  <a:lnTo>
                    <a:pt x="476" y="255"/>
                  </a:lnTo>
                  <a:lnTo>
                    <a:pt x="477" y="230"/>
                  </a:lnTo>
                  <a:lnTo>
                    <a:pt x="475" y="206"/>
                  </a:lnTo>
                  <a:lnTo>
                    <a:pt x="470" y="183"/>
                  </a:lnTo>
                  <a:lnTo>
                    <a:pt x="464" y="161"/>
                  </a:lnTo>
                  <a:lnTo>
                    <a:pt x="455" y="139"/>
                  </a:lnTo>
                  <a:lnTo>
                    <a:pt x="444" y="119"/>
                  </a:lnTo>
                  <a:lnTo>
                    <a:pt x="432" y="100"/>
                  </a:lnTo>
                  <a:lnTo>
                    <a:pt x="418" y="82"/>
                  </a:lnTo>
                  <a:lnTo>
                    <a:pt x="402" y="65"/>
                  </a:lnTo>
                  <a:lnTo>
                    <a:pt x="384" y="50"/>
                  </a:lnTo>
                  <a:lnTo>
                    <a:pt x="365" y="37"/>
                  </a:lnTo>
                  <a:lnTo>
                    <a:pt x="346" y="26"/>
                  </a:lnTo>
                  <a:lnTo>
                    <a:pt x="324" y="16"/>
                  </a:lnTo>
                  <a:lnTo>
                    <a:pt x="302" y="9"/>
                  </a:lnTo>
                  <a:lnTo>
                    <a:pt x="278" y="3"/>
                  </a:lnTo>
                  <a:lnTo>
                    <a:pt x="254" y="0"/>
                  </a:lnTo>
                  <a:lnTo>
                    <a:pt x="230" y="0"/>
                  </a:lnTo>
                  <a:lnTo>
                    <a:pt x="206" y="2"/>
                  </a:lnTo>
                  <a:lnTo>
                    <a:pt x="183" y="6"/>
                  </a:lnTo>
                  <a:lnTo>
                    <a:pt x="160" y="13"/>
                  </a:lnTo>
                  <a:lnTo>
                    <a:pt x="139" y="21"/>
                  </a:lnTo>
                  <a:lnTo>
                    <a:pt x="119" y="32"/>
                  </a:lnTo>
                  <a:lnTo>
                    <a:pt x="99" y="44"/>
                  </a:lnTo>
                  <a:lnTo>
                    <a:pt x="81" y="58"/>
                  </a:lnTo>
                  <a:lnTo>
                    <a:pt x="65" y="74"/>
                  </a:lnTo>
                  <a:lnTo>
                    <a:pt x="49" y="92"/>
                  </a:lnTo>
                  <a:lnTo>
                    <a:pt x="37" y="111"/>
                  </a:lnTo>
                  <a:lnTo>
                    <a:pt x="25" y="130"/>
                  </a:lnTo>
                  <a:lnTo>
                    <a:pt x="16" y="152"/>
                  </a:lnTo>
                  <a:lnTo>
                    <a:pt x="8" y="175"/>
                  </a:lnTo>
                  <a:lnTo>
                    <a:pt x="3" y="198"/>
                  </a:lnTo>
                  <a:lnTo>
                    <a:pt x="0" y="222"/>
                  </a:lnTo>
                  <a:lnTo>
                    <a:pt x="0" y="247"/>
                  </a:lnTo>
                  <a:lnTo>
                    <a:pt x="2" y="271"/>
                  </a:lnTo>
                  <a:lnTo>
                    <a:pt x="6" y="293"/>
                  </a:lnTo>
                  <a:lnTo>
                    <a:pt x="12" y="316"/>
                  </a:lnTo>
                  <a:lnTo>
                    <a:pt x="21" y="338"/>
                  </a:lnTo>
                  <a:lnTo>
                    <a:pt x="32" y="358"/>
                  </a:lnTo>
                  <a:lnTo>
                    <a:pt x="43" y="377"/>
                  </a:lnTo>
                  <a:lnTo>
                    <a:pt x="58" y="395"/>
                  </a:lnTo>
                  <a:lnTo>
                    <a:pt x="74" y="412"/>
                  </a:lnTo>
                  <a:lnTo>
                    <a:pt x="91" y="427"/>
                  </a:lnTo>
                  <a:lnTo>
                    <a:pt x="110" y="439"/>
                  </a:lnTo>
                  <a:lnTo>
                    <a:pt x="130" y="451"/>
                  </a:lnTo>
                  <a:lnTo>
                    <a:pt x="152" y="461"/>
                  </a:lnTo>
                  <a:lnTo>
                    <a:pt x="174" y="468"/>
                  </a:lnTo>
                  <a:lnTo>
                    <a:pt x="198" y="474"/>
                  </a:lnTo>
                  <a:lnTo>
                    <a:pt x="222" y="47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2" name="Freeform 266"/>
            <p:cNvSpPr>
              <a:spLocks/>
            </p:cNvSpPr>
            <p:nvPr/>
          </p:nvSpPr>
          <p:spPr bwMode="auto">
            <a:xfrm>
              <a:off x="577" y="2798"/>
              <a:ext cx="484" cy="484"/>
            </a:xfrm>
            <a:custGeom>
              <a:avLst/>
              <a:gdLst>
                <a:gd name="T0" fmla="*/ 249 w 484"/>
                <a:gd name="T1" fmla="*/ 483 h 484"/>
                <a:gd name="T2" fmla="*/ 297 w 484"/>
                <a:gd name="T3" fmla="*/ 476 h 484"/>
                <a:gd name="T4" fmla="*/ 341 w 484"/>
                <a:gd name="T5" fmla="*/ 461 h 484"/>
                <a:gd name="T6" fmla="*/ 382 w 484"/>
                <a:gd name="T7" fmla="*/ 438 h 484"/>
                <a:gd name="T8" fmla="*/ 417 w 484"/>
                <a:gd name="T9" fmla="*/ 407 h 484"/>
                <a:gd name="T10" fmla="*/ 445 w 484"/>
                <a:gd name="T11" fmla="*/ 371 h 484"/>
                <a:gd name="T12" fmla="*/ 466 w 484"/>
                <a:gd name="T13" fmla="*/ 329 h 484"/>
                <a:gd name="T14" fmla="*/ 479 w 484"/>
                <a:gd name="T15" fmla="*/ 282 h 484"/>
                <a:gd name="T16" fmla="*/ 483 w 484"/>
                <a:gd name="T17" fmla="*/ 233 h 484"/>
                <a:gd name="T18" fmla="*/ 476 w 484"/>
                <a:gd name="T19" fmla="*/ 185 h 484"/>
                <a:gd name="T20" fmla="*/ 461 w 484"/>
                <a:gd name="T21" fmla="*/ 141 h 484"/>
                <a:gd name="T22" fmla="*/ 437 w 484"/>
                <a:gd name="T23" fmla="*/ 101 h 484"/>
                <a:gd name="T24" fmla="*/ 407 w 484"/>
                <a:gd name="T25" fmla="*/ 66 h 484"/>
                <a:gd name="T26" fmla="*/ 370 w 484"/>
                <a:gd name="T27" fmla="*/ 37 h 484"/>
                <a:gd name="T28" fmla="*/ 328 w 484"/>
                <a:gd name="T29" fmla="*/ 16 h 484"/>
                <a:gd name="T30" fmla="*/ 282 w 484"/>
                <a:gd name="T31" fmla="*/ 3 h 484"/>
                <a:gd name="T32" fmla="*/ 233 w 484"/>
                <a:gd name="T33" fmla="*/ 0 h 484"/>
                <a:gd name="T34" fmla="*/ 185 w 484"/>
                <a:gd name="T35" fmla="*/ 6 h 484"/>
                <a:gd name="T36" fmla="*/ 141 w 484"/>
                <a:gd name="T37" fmla="*/ 21 h 484"/>
                <a:gd name="T38" fmla="*/ 100 w 484"/>
                <a:gd name="T39" fmla="*/ 45 h 484"/>
                <a:gd name="T40" fmla="*/ 66 w 484"/>
                <a:gd name="T41" fmla="*/ 75 h 484"/>
                <a:gd name="T42" fmla="*/ 37 w 484"/>
                <a:gd name="T43" fmla="*/ 112 h 484"/>
                <a:gd name="T44" fmla="*/ 16 w 484"/>
                <a:gd name="T45" fmla="*/ 154 h 484"/>
                <a:gd name="T46" fmla="*/ 3 w 484"/>
                <a:gd name="T47" fmla="*/ 200 h 484"/>
                <a:gd name="T48" fmla="*/ 0 w 484"/>
                <a:gd name="T49" fmla="*/ 250 h 484"/>
                <a:gd name="T50" fmla="*/ 6 w 484"/>
                <a:gd name="T51" fmla="*/ 297 h 484"/>
                <a:gd name="T52" fmla="*/ 21 w 484"/>
                <a:gd name="T53" fmla="*/ 342 h 484"/>
                <a:gd name="T54" fmla="*/ 44 w 484"/>
                <a:gd name="T55" fmla="*/ 382 h 484"/>
                <a:gd name="T56" fmla="*/ 75 w 484"/>
                <a:gd name="T57" fmla="*/ 417 h 484"/>
                <a:gd name="T58" fmla="*/ 111 w 484"/>
                <a:gd name="T59" fmla="*/ 445 h 484"/>
                <a:gd name="T60" fmla="*/ 154 w 484"/>
                <a:gd name="T61" fmla="*/ 467 h 484"/>
                <a:gd name="T62" fmla="*/ 200 w 484"/>
                <a:gd name="T63" fmla="*/ 48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4" h="484">
                  <a:moveTo>
                    <a:pt x="225" y="482"/>
                  </a:moveTo>
                  <a:lnTo>
                    <a:pt x="249" y="483"/>
                  </a:lnTo>
                  <a:lnTo>
                    <a:pt x="273" y="481"/>
                  </a:lnTo>
                  <a:lnTo>
                    <a:pt x="297" y="476"/>
                  </a:lnTo>
                  <a:lnTo>
                    <a:pt x="320" y="470"/>
                  </a:lnTo>
                  <a:lnTo>
                    <a:pt x="341" y="461"/>
                  </a:lnTo>
                  <a:lnTo>
                    <a:pt x="362" y="450"/>
                  </a:lnTo>
                  <a:lnTo>
                    <a:pt x="382" y="438"/>
                  </a:lnTo>
                  <a:lnTo>
                    <a:pt x="400" y="423"/>
                  </a:lnTo>
                  <a:lnTo>
                    <a:pt x="417" y="407"/>
                  </a:lnTo>
                  <a:lnTo>
                    <a:pt x="432" y="390"/>
                  </a:lnTo>
                  <a:lnTo>
                    <a:pt x="445" y="371"/>
                  </a:lnTo>
                  <a:lnTo>
                    <a:pt x="457" y="350"/>
                  </a:lnTo>
                  <a:lnTo>
                    <a:pt x="466" y="329"/>
                  </a:lnTo>
                  <a:lnTo>
                    <a:pt x="474" y="306"/>
                  </a:lnTo>
                  <a:lnTo>
                    <a:pt x="479" y="282"/>
                  </a:lnTo>
                  <a:lnTo>
                    <a:pt x="482" y="258"/>
                  </a:lnTo>
                  <a:lnTo>
                    <a:pt x="483" y="233"/>
                  </a:lnTo>
                  <a:lnTo>
                    <a:pt x="481" y="209"/>
                  </a:lnTo>
                  <a:lnTo>
                    <a:pt x="476" y="185"/>
                  </a:lnTo>
                  <a:lnTo>
                    <a:pt x="470" y="163"/>
                  </a:lnTo>
                  <a:lnTo>
                    <a:pt x="461" y="141"/>
                  </a:lnTo>
                  <a:lnTo>
                    <a:pt x="450" y="120"/>
                  </a:lnTo>
                  <a:lnTo>
                    <a:pt x="437" y="101"/>
                  </a:lnTo>
                  <a:lnTo>
                    <a:pt x="423" y="83"/>
                  </a:lnTo>
                  <a:lnTo>
                    <a:pt x="407" y="66"/>
                  </a:lnTo>
                  <a:lnTo>
                    <a:pt x="389" y="51"/>
                  </a:lnTo>
                  <a:lnTo>
                    <a:pt x="370" y="37"/>
                  </a:lnTo>
                  <a:lnTo>
                    <a:pt x="350" y="26"/>
                  </a:lnTo>
                  <a:lnTo>
                    <a:pt x="328" y="16"/>
                  </a:lnTo>
                  <a:lnTo>
                    <a:pt x="306" y="9"/>
                  </a:lnTo>
                  <a:lnTo>
                    <a:pt x="282" y="3"/>
                  </a:lnTo>
                  <a:lnTo>
                    <a:pt x="257" y="0"/>
                  </a:lnTo>
                  <a:lnTo>
                    <a:pt x="233" y="0"/>
                  </a:lnTo>
                  <a:lnTo>
                    <a:pt x="209" y="2"/>
                  </a:lnTo>
                  <a:lnTo>
                    <a:pt x="185" y="6"/>
                  </a:lnTo>
                  <a:lnTo>
                    <a:pt x="162" y="13"/>
                  </a:lnTo>
                  <a:lnTo>
                    <a:pt x="141" y="21"/>
                  </a:lnTo>
                  <a:lnTo>
                    <a:pt x="120" y="32"/>
                  </a:lnTo>
                  <a:lnTo>
                    <a:pt x="100" y="45"/>
                  </a:lnTo>
                  <a:lnTo>
                    <a:pt x="82" y="59"/>
                  </a:lnTo>
                  <a:lnTo>
                    <a:pt x="66" y="75"/>
                  </a:lnTo>
                  <a:lnTo>
                    <a:pt x="50" y="93"/>
                  </a:lnTo>
                  <a:lnTo>
                    <a:pt x="37" y="112"/>
                  </a:lnTo>
                  <a:lnTo>
                    <a:pt x="25" y="132"/>
                  </a:lnTo>
                  <a:lnTo>
                    <a:pt x="16" y="154"/>
                  </a:lnTo>
                  <a:lnTo>
                    <a:pt x="8" y="177"/>
                  </a:lnTo>
                  <a:lnTo>
                    <a:pt x="3" y="200"/>
                  </a:lnTo>
                  <a:lnTo>
                    <a:pt x="0" y="225"/>
                  </a:lnTo>
                  <a:lnTo>
                    <a:pt x="0" y="250"/>
                  </a:lnTo>
                  <a:lnTo>
                    <a:pt x="2" y="274"/>
                  </a:lnTo>
                  <a:lnTo>
                    <a:pt x="6" y="297"/>
                  </a:lnTo>
                  <a:lnTo>
                    <a:pt x="12" y="320"/>
                  </a:lnTo>
                  <a:lnTo>
                    <a:pt x="21" y="342"/>
                  </a:lnTo>
                  <a:lnTo>
                    <a:pt x="32" y="362"/>
                  </a:lnTo>
                  <a:lnTo>
                    <a:pt x="44" y="382"/>
                  </a:lnTo>
                  <a:lnTo>
                    <a:pt x="59" y="400"/>
                  </a:lnTo>
                  <a:lnTo>
                    <a:pt x="75" y="417"/>
                  </a:lnTo>
                  <a:lnTo>
                    <a:pt x="92" y="432"/>
                  </a:lnTo>
                  <a:lnTo>
                    <a:pt x="111" y="445"/>
                  </a:lnTo>
                  <a:lnTo>
                    <a:pt x="132" y="457"/>
                  </a:lnTo>
                  <a:lnTo>
                    <a:pt x="154" y="467"/>
                  </a:lnTo>
                  <a:lnTo>
                    <a:pt x="176" y="474"/>
                  </a:lnTo>
                  <a:lnTo>
                    <a:pt x="200" y="480"/>
                  </a:lnTo>
                  <a:lnTo>
                    <a:pt x="225" y="48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3" name="Freeform 267"/>
            <p:cNvSpPr>
              <a:spLocks/>
            </p:cNvSpPr>
            <p:nvPr/>
          </p:nvSpPr>
          <p:spPr bwMode="auto">
            <a:xfrm>
              <a:off x="583" y="2805"/>
              <a:ext cx="465" cy="464"/>
            </a:xfrm>
            <a:custGeom>
              <a:avLst/>
              <a:gdLst>
                <a:gd name="T0" fmla="*/ 256 w 465"/>
                <a:gd name="T1" fmla="*/ 462 h 464"/>
                <a:gd name="T2" fmla="*/ 301 w 465"/>
                <a:gd name="T3" fmla="*/ 452 h 464"/>
                <a:gd name="T4" fmla="*/ 343 w 465"/>
                <a:gd name="T5" fmla="*/ 435 h 464"/>
                <a:gd name="T6" fmla="*/ 379 w 465"/>
                <a:gd name="T7" fmla="*/ 410 h 464"/>
                <a:gd name="T8" fmla="*/ 411 w 465"/>
                <a:gd name="T9" fmla="*/ 379 h 464"/>
                <a:gd name="T10" fmla="*/ 435 w 465"/>
                <a:gd name="T11" fmla="*/ 342 h 464"/>
                <a:gd name="T12" fmla="*/ 453 w 465"/>
                <a:gd name="T13" fmla="*/ 300 h 464"/>
                <a:gd name="T14" fmla="*/ 463 w 465"/>
                <a:gd name="T15" fmla="*/ 255 h 464"/>
                <a:gd name="T16" fmla="*/ 463 w 465"/>
                <a:gd name="T17" fmla="*/ 207 h 464"/>
                <a:gd name="T18" fmla="*/ 453 w 465"/>
                <a:gd name="T19" fmla="*/ 162 h 464"/>
                <a:gd name="T20" fmla="*/ 435 w 465"/>
                <a:gd name="T21" fmla="*/ 120 h 464"/>
                <a:gd name="T22" fmla="*/ 411 w 465"/>
                <a:gd name="T23" fmla="*/ 84 h 464"/>
                <a:gd name="T24" fmla="*/ 379 w 465"/>
                <a:gd name="T25" fmla="*/ 52 h 464"/>
                <a:gd name="T26" fmla="*/ 343 w 465"/>
                <a:gd name="T27" fmla="*/ 28 h 464"/>
                <a:gd name="T28" fmla="*/ 301 w 465"/>
                <a:gd name="T29" fmla="*/ 10 h 464"/>
                <a:gd name="T30" fmla="*/ 256 w 465"/>
                <a:gd name="T31" fmla="*/ 1 h 464"/>
                <a:gd name="T32" fmla="*/ 208 w 465"/>
                <a:gd name="T33" fmla="*/ 1 h 464"/>
                <a:gd name="T34" fmla="*/ 163 w 465"/>
                <a:gd name="T35" fmla="*/ 10 h 464"/>
                <a:gd name="T36" fmla="*/ 121 w 465"/>
                <a:gd name="T37" fmla="*/ 28 h 464"/>
                <a:gd name="T38" fmla="*/ 85 w 465"/>
                <a:gd name="T39" fmla="*/ 52 h 464"/>
                <a:gd name="T40" fmla="*/ 53 w 465"/>
                <a:gd name="T41" fmla="*/ 84 h 464"/>
                <a:gd name="T42" fmla="*/ 29 w 465"/>
                <a:gd name="T43" fmla="*/ 120 h 464"/>
                <a:gd name="T44" fmla="*/ 11 w 465"/>
                <a:gd name="T45" fmla="*/ 162 h 464"/>
                <a:gd name="T46" fmla="*/ 2 w 465"/>
                <a:gd name="T47" fmla="*/ 207 h 464"/>
                <a:gd name="T48" fmla="*/ 2 w 465"/>
                <a:gd name="T49" fmla="*/ 255 h 464"/>
                <a:gd name="T50" fmla="*/ 11 w 465"/>
                <a:gd name="T51" fmla="*/ 300 h 464"/>
                <a:gd name="T52" fmla="*/ 29 w 465"/>
                <a:gd name="T53" fmla="*/ 342 h 464"/>
                <a:gd name="T54" fmla="*/ 53 w 465"/>
                <a:gd name="T55" fmla="*/ 379 h 464"/>
                <a:gd name="T56" fmla="*/ 85 w 465"/>
                <a:gd name="T57" fmla="*/ 410 h 464"/>
                <a:gd name="T58" fmla="*/ 121 w 465"/>
                <a:gd name="T59" fmla="*/ 435 h 464"/>
                <a:gd name="T60" fmla="*/ 163 w 465"/>
                <a:gd name="T61" fmla="*/ 452 h 464"/>
                <a:gd name="T62" fmla="*/ 208 w 465"/>
                <a:gd name="T63" fmla="*/ 46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 h="464">
                  <a:moveTo>
                    <a:pt x="232" y="463"/>
                  </a:moveTo>
                  <a:lnTo>
                    <a:pt x="256" y="462"/>
                  </a:lnTo>
                  <a:lnTo>
                    <a:pt x="278" y="458"/>
                  </a:lnTo>
                  <a:lnTo>
                    <a:pt x="301" y="452"/>
                  </a:lnTo>
                  <a:lnTo>
                    <a:pt x="322" y="445"/>
                  </a:lnTo>
                  <a:lnTo>
                    <a:pt x="343" y="435"/>
                  </a:lnTo>
                  <a:lnTo>
                    <a:pt x="361" y="424"/>
                  </a:lnTo>
                  <a:lnTo>
                    <a:pt x="379" y="410"/>
                  </a:lnTo>
                  <a:lnTo>
                    <a:pt x="396" y="395"/>
                  </a:lnTo>
                  <a:lnTo>
                    <a:pt x="411" y="379"/>
                  </a:lnTo>
                  <a:lnTo>
                    <a:pt x="425" y="360"/>
                  </a:lnTo>
                  <a:lnTo>
                    <a:pt x="435" y="342"/>
                  </a:lnTo>
                  <a:lnTo>
                    <a:pt x="445" y="322"/>
                  </a:lnTo>
                  <a:lnTo>
                    <a:pt x="453" y="300"/>
                  </a:lnTo>
                  <a:lnTo>
                    <a:pt x="459" y="278"/>
                  </a:lnTo>
                  <a:lnTo>
                    <a:pt x="463" y="255"/>
                  </a:lnTo>
                  <a:lnTo>
                    <a:pt x="464" y="231"/>
                  </a:lnTo>
                  <a:lnTo>
                    <a:pt x="463" y="207"/>
                  </a:lnTo>
                  <a:lnTo>
                    <a:pt x="459" y="185"/>
                  </a:lnTo>
                  <a:lnTo>
                    <a:pt x="453" y="162"/>
                  </a:lnTo>
                  <a:lnTo>
                    <a:pt x="445" y="141"/>
                  </a:lnTo>
                  <a:lnTo>
                    <a:pt x="435" y="120"/>
                  </a:lnTo>
                  <a:lnTo>
                    <a:pt x="425" y="102"/>
                  </a:lnTo>
                  <a:lnTo>
                    <a:pt x="411" y="84"/>
                  </a:lnTo>
                  <a:lnTo>
                    <a:pt x="396" y="67"/>
                  </a:lnTo>
                  <a:lnTo>
                    <a:pt x="379" y="52"/>
                  </a:lnTo>
                  <a:lnTo>
                    <a:pt x="361" y="39"/>
                  </a:lnTo>
                  <a:lnTo>
                    <a:pt x="343" y="28"/>
                  </a:lnTo>
                  <a:lnTo>
                    <a:pt x="322" y="18"/>
                  </a:lnTo>
                  <a:lnTo>
                    <a:pt x="301" y="10"/>
                  </a:lnTo>
                  <a:lnTo>
                    <a:pt x="278" y="4"/>
                  </a:lnTo>
                  <a:lnTo>
                    <a:pt x="256" y="1"/>
                  </a:lnTo>
                  <a:lnTo>
                    <a:pt x="232" y="0"/>
                  </a:lnTo>
                  <a:lnTo>
                    <a:pt x="208" y="1"/>
                  </a:lnTo>
                  <a:lnTo>
                    <a:pt x="186" y="4"/>
                  </a:lnTo>
                  <a:lnTo>
                    <a:pt x="163" y="10"/>
                  </a:lnTo>
                  <a:lnTo>
                    <a:pt x="142" y="18"/>
                  </a:lnTo>
                  <a:lnTo>
                    <a:pt x="121" y="28"/>
                  </a:lnTo>
                  <a:lnTo>
                    <a:pt x="103" y="39"/>
                  </a:lnTo>
                  <a:lnTo>
                    <a:pt x="85" y="52"/>
                  </a:lnTo>
                  <a:lnTo>
                    <a:pt x="68" y="67"/>
                  </a:lnTo>
                  <a:lnTo>
                    <a:pt x="53" y="84"/>
                  </a:lnTo>
                  <a:lnTo>
                    <a:pt x="39" y="102"/>
                  </a:lnTo>
                  <a:lnTo>
                    <a:pt x="29" y="120"/>
                  </a:lnTo>
                  <a:lnTo>
                    <a:pt x="19" y="141"/>
                  </a:lnTo>
                  <a:lnTo>
                    <a:pt x="11" y="162"/>
                  </a:lnTo>
                  <a:lnTo>
                    <a:pt x="5" y="185"/>
                  </a:lnTo>
                  <a:lnTo>
                    <a:pt x="2" y="207"/>
                  </a:lnTo>
                  <a:lnTo>
                    <a:pt x="0" y="231"/>
                  </a:lnTo>
                  <a:lnTo>
                    <a:pt x="2" y="255"/>
                  </a:lnTo>
                  <a:lnTo>
                    <a:pt x="5" y="278"/>
                  </a:lnTo>
                  <a:lnTo>
                    <a:pt x="11" y="300"/>
                  </a:lnTo>
                  <a:lnTo>
                    <a:pt x="19" y="322"/>
                  </a:lnTo>
                  <a:lnTo>
                    <a:pt x="29" y="342"/>
                  </a:lnTo>
                  <a:lnTo>
                    <a:pt x="39" y="360"/>
                  </a:lnTo>
                  <a:lnTo>
                    <a:pt x="53" y="379"/>
                  </a:lnTo>
                  <a:lnTo>
                    <a:pt x="68" y="395"/>
                  </a:lnTo>
                  <a:lnTo>
                    <a:pt x="85" y="410"/>
                  </a:lnTo>
                  <a:lnTo>
                    <a:pt x="103" y="424"/>
                  </a:lnTo>
                  <a:lnTo>
                    <a:pt x="121" y="435"/>
                  </a:lnTo>
                  <a:lnTo>
                    <a:pt x="142" y="445"/>
                  </a:lnTo>
                  <a:lnTo>
                    <a:pt x="163" y="452"/>
                  </a:lnTo>
                  <a:lnTo>
                    <a:pt x="186" y="458"/>
                  </a:lnTo>
                  <a:lnTo>
                    <a:pt x="208" y="462"/>
                  </a:lnTo>
                  <a:lnTo>
                    <a:pt x="232" y="463"/>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4" name="Freeform 268"/>
            <p:cNvSpPr>
              <a:spLocks/>
            </p:cNvSpPr>
            <p:nvPr/>
          </p:nvSpPr>
          <p:spPr bwMode="auto">
            <a:xfrm>
              <a:off x="583" y="2805"/>
              <a:ext cx="471" cy="470"/>
            </a:xfrm>
            <a:custGeom>
              <a:avLst/>
              <a:gdLst>
                <a:gd name="T0" fmla="*/ 259 w 471"/>
                <a:gd name="T1" fmla="*/ 468 h 470"/>
                <a:gd name="T2" fmla="*/ 305 w 471"/>
                <a:gd name="T3" fmla="*/ 458 h 470"/>
                <a:gd name="T4" fmla="*/ 347 w 471"/>
                <a:gd name="T5" fmla="*/ 441 h 470"/>
                <a:gd name="T6" fmla="*/ 384 w 471"/>
                <a:gd name="T7" fmla="*/ 415 h 470"/>
                <a:gd name="T8" fmla="*/ 416 w 471"/>
                <a:gd name="T9" fmla="*/ 384 h 470"/>
                <a:gd name="T10" fmla="*/ 441 w 471"/>
                <a:gd name="T11" fmla="*/ 346 h 470"/>
                <a:gd name="T12" fmla="*/ 459 w 471"/>
                <a:gd name="T13" fmla="*/ 304 h 470"/>
                <a:gd name="T14" fmla="*/ 469 w 471"/>
                <a:gd name="T15" fmla="*/ 258 h 470"/>
                <a:gd name="T16" fmla="*/ 469 w 471"/>
                <a:gd name="T17" fmla="*/ 210 h 470"/>
                <a:gd name="T18" fmla="*/ 459 w 471"/>
                <a:gd name="T19" fmla="*/ 164 h 470"/>
                <a:gd name="T20" fmla="*/ 441 w 471"/>
                <a:gd name="T21" fmla="*/ 122 h 470"/>
                <a:gd name="T22" fmla="*/ 416 w 471"/>
                <a:gd name="T23" fmla="*/ 85 h 470"/>
                <a:gd name="T24" fmla="*/ 384 w 471"/>
                <a:gd name="T25" fmla="*/ 53 h 470"/>
                <a:gd name="T26" fmla="*/ 347 w 471"/>
                <a:gd name="T27" fmla="*/ 28 h 470"/>
                <a:gd name="T28" fmla="*/ 305 w 471"/>
                <a:gd name="T29" fmla="*/ 10 h 470"/>
                <a:gd name="T30" fmla="*/ 259 w 471"/>
                <a:gd name="T31" fmla="*/ 1 h 470"/>
                <a:gd name="T32" fmla="*/ 211 w 471"/>
                <a:gd name="T33" fmla="*/ 1 h 470"/>
                <a:gd name="T34" fmla="*/ 165 w 471"/>
                <a:gd name="T35" fmla="*/ 10 h 470"/>
                <a:gd name="T36" fmla="*/ 123 w 471"/>
                <a:gd name="T37" fmla="*/ 28 h 470"/>
                <a:gd name="T38" fmla="*/ 86 w 471"/>
                <a:gd name="T39" fmla="*/ 53 h 470"/>
                <a:gd name="T40" fmla="*/ 54 w 471"/>
                <a:gd name="T41" fmla="*/ 85 h 470"/>
                <a:gd name="T42" fmla="*/ 29 w 471"/>
                <a:gd name="T43" fmla="*/ 122 h 470"/>
                <a:gd name="T44" fmla="*/ 11 w 471"/>
                <a:gd name="T45" fmla="*/ 164 h 470"/>
                <a:gd name="T46" fmla="*/ 2 w 471"/>
                <a:gd name="T47" fmla="*/ 210 h 470"/>
                <a:gd name="T48" fmla="*/ 2 w 471"/>
                <a:gd name="T49" fmla="*/ 258 h 470"/>
                <a:gd name="T50" fmla="*/ 11 w 471"/>
                <a:gd name="T51" fmla="*/ 304 h 470"/>
                <a:gd name="T52" fmla="*/ 29 w 471"/>
                <a:gd name="T53" fmla="*/ 346 h 470"/>
                <a:gd name="T54" fmla="*/ 54 w 471"/>
                <a:gd name="T55" fmla="*/ 384 h 470"/>
                <a:gd name="T56" fmla="*/ 86 w 471"/>
                <a:gd name="T57" fmla="*/ 415 h 470"/>
                <a:gd name="T58" fmla="*/ 123 w 471"/>
                <a:gd name="T59" fmla="*/ 441 h 470"/>
                <a:gd name="T60" fmla="*/ 165 w 471"/>
                <a:gd name="T61" fmla="*/ 458 h 470"/>
                <a:gd name="T62" fmla="*/ 211 w 471"/>
                <a:gd name="T63" fmla="*/ 468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1" h="470">
                  <a:moveTo>
                    <a:pt x="235" y="469"/>
                  </a:moveTo>
                  <a:lnTo>
                    <a:pt x="259" y="468"/>
                  </a:lnTo>
                  <a:lnTo>
                    <a:pt x="282" y="464"/>
                  </a:lnTo>
                  <a:lnTo>
                    <a:pt x="305" y="458"/>
                  </a:lnTo>
                  <a:lnTo>
                    <a:pt x="326" y="451"/>
                  </a:lnTo>
                  <a:lnTo>
                    <a:pt x="347" y="441"/>
                  </a:lnTo>
                  <a:lnTo>
                    <a:pt x="366" y="429"/>
                  </a:lnTo>
                  <a:lnTo>
                    <a:pt x="384" y="415"/>
                  </a:lnTo>
                  <a:lnTo>
                    <a:pt x="401" y="400"/>
                  </a:lnTo>
                  <a:lnTo>
                    <a:pt x="416" y="384"/>
                  </a:lnTo>
                  <a:lnTo>
                    <a:pt x="430" y="365"/>
                  </a:lnTo>
                  <a:lnTo>
                    <a:pt x="441" y="346"/>
                  </a:lnTo>
                  <a:lnTo>
                    <a:pt x="451" y="326"/>
                  </a:lnTo>
                  <a:lnTo>
                    <a:pt x="459" y="304"/>
                  </a:lnTo>
                  <a:lnTo>
                    <a:pt x="465" y="282"/>
                  </a:lnTo>
                  <a:lnTo>
                    <a:pt x="469" y="258"/>
                  </a:lnTo>
                  <a:lnTo>
                    <a:pt x="470" y="234"/>
                  </a:lnTo>
                  <a:lnTo>
                    <a:pt x="469" y="210"/>
                  </a:lnTo>
                  <a:lnTo>
                    <a:pt x="465" y="187"/>
                  </a:lnTo>
                  <a:lnTo>
                    <a:pt x="459" y="164"/>
                  </a:lnTo>
                  <a:lnTo>
                    <a:pt x="451" y="143"/>
                  </a:lnTo>
                  <a:lnTo>
                    <a:pt x="441" y="122"/>
                  </a:lnTo>
                  <a:lnTo>
                    <a:pt x="430" y="103"/>
                  </a:lnTo>
                  <a:lnTo>
                    <a:pt x="416" y="85"/>
                  </a:lnTo>
                  <a:lnTo>
                    <a:pt x="401" y="68"/>
                  </a:lnTo>
                  <a:lnTo>
                    <a:pt x="384" y="53"/>
                  </a:lnTo>
                  <a:lnTo>
                    <a:pt x="366" y="40"/>
                  </a:lnTo>
                  <a:lnTo>
                    <a:pt x="347" y="28"/>
                  </a:lnTo>
                  <a:lnTo>
                    <a:pt x="326" y="18"/>
                  </a:lnTo>
                  <a:lnTo>
                    <a:pt x="305" y="10"/>
                  </a:lnTo>
                  <a:lnTo>
                    <a:pt x="282" y="4"/>
                  </a:lnTo>
                  <a:lnTo>
                    <a:pt x="259" y="1"/>
                  </a:lnTo>
                  <a:lnTo>
                    <a:pt x="235" y="0"/>
                  </a:lnTo>
                  <a:lnTo>
                    <a:pt x="211" y="1"/>
                  </a:lnTo>
                  <a:lnTo>
                    <a:pt x="188" y="4"/>
                  </a:lnTo>
                  <a:lnTo>
                    <a:pt x="165" y="10"/>
                  </a:lnTo>
                  <a:lnTo>
                    <a:pt x="144" y="18"/>
                  </a:lnTo>
                  <a:lnTo>
                    <a:pt x="123" y="28"/>
                  </a:lnTo>
                  <a:lnTo>
                    <a:pt x="104" y="40"/>
                  </a:lnTo>
                  <a:lnTo>
                    <a:pt x="86" y="53"/>
                  </a:lnTo>
                  <a:lnTo>
                    <a:pt x="69" y="68"/>
                  </a:lnTo>
                  <a:lnTo>
                    <a:pt x="54" y="85"/>
                  </a:lnTo>
                  <a:lnTo>
                    <a:pt x="40" y="103"/>
                  </a:lnTo>
                  <a:lnTo>
                    <a:pt x="29" y="122"/>
                  </a:lnTo>
                  <a:lnTo>
                    <a:pt x="19" y="143"/>
                  </a:lnTo>
                  <a:lnTo>
                    <a:pt x="11" y="164"/>
                  </a:lnTo>
                  <a:lnTo>
                    <a:pt x="5" y="187"/>
                  </a:lnTo>
                  <a:lnTo>
                    <a:pt x="2" y="210"/>
                  </a:lnTo>
                  <a:lnTo>
                    <a:pt x="0" y="234"/>
                  </a:lnTo>
                  <a:lnTo>
                    <a:pt x="2" y="258"/>
                  </a:lnTo>
                  <a:lnTo>
                    <a:pt x="5" y="282"/>
                  </a:lnTo>
                  <a:lnTo>
                    <a:pt x="11" y="304"/>
                  </a:lnTo>
                  <a:lnTo>
                    <a:pt x="19" y="326"/>
                  </a:lnTo>
                  <a:lnTo>
                    <a:pt x="29" y="346"/>
                  </a:lnTo>
                  <a:lnTo>
                    <a:pt x="40" y="365"/>
                  </a:lnTo>
                  <a:lnTo>
                    <a:pt x="54" y="384"/>
                  </a:lnTo>
                  <a:lnTo>
                    <a:pt x="69" y="400"/>
                  </a:lnTo>
                  <a:lnTo>
                    <a:pt x="86" y="415"/>
                  </a:lnTo>
                  <a:lnTo>
                    <a:pt x="104" y="429"/>
                  </a:lnTo>
                  <a:lnTo>
                    <a:pt x="123" y="441"/>
                  </a:lnTo>
                  <a:lnTo>
                    <a:pt x="144" y="451"/>
                  </a:lnTo>
                  <a:lnTo>
                    <a:pt x="165" y="458"/>
                  </a:lnTo>
                  <a:lnTo>
                    <a:pt x="188" y="464"/>
                  </a:lnTo>
                  <a:lnTo>
                    <a:pt x="211" y="468"/>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5" name="Freeform 269"/>
            <p:cNvSpPr>
              <a:spLocks/>
            </p:cNvSpPr>
            <p:nvPr/>
          </p:nvSpPr>
          <p:spPr bwMode="auto">
            <a:xfrm>
              <a:off x="823" y="2858"/>
              <a:ext cx="3" cy="6"/>
            </a:xfrm>
            <a:custGeom>
              <a:avLst/>
              <a:gdLst>
                <a:gd name="T0" fmla="*/ 0 w 3"/>
                <a:gd name="T1" fmla="*/ 1 h 6"/>
                <a:gd name="T2" fmla="*/ 0 w 3"/>
                <a:gd name="T3" fmla="*/ 1 h 6"/>
                <a:gd name="T4" fmla="*/ 0 w 3"/>
                <a:gd name="T5" fmla="*/ 0 h 6"/>
                <a:gd name="T6" fmla="*/ 0 w 3"/>
                <a:gd name="T7" fmla="*/ 0 h 6"/>
                <a:gd name="T8" fmla="*/ 2 w 3"/>
                <a:gd name="T9" fmla="*/ 0 h 6"/>
                <a:gd name="T10" fmla="*/ 1 w 3"/>
                <a:gd name="T11" fmla="*/ 0 h 6"/>
                <a:gd name="T12" fmla="*/ 1 w 3"/>
                <a:gd name="T13" fmla="*/ 0 h 6"/>
                <a:gd name="T14" fmla="*/ 1 w 3"/>
                <a:gd name="T15" fmla="*/ 1 h 6"/>
                <a:gd name="T16" fmla="*/ 1 w 3"/>
                <a:gd name="T17" fmla="*/ 4 h 6"/>
                <a:gd name="T18" fmla="*/ 1 w 3"/>
                <a:gd name="T19" fmla="*/ 5 h 6"/>
                <a:gd name="T20" fmla="*/ 2 w 3"/>
                <a:gd name="T21" fmla="*/ 5 h 6"/>
                <a:gd name="T22" fmla="*/ 2 w 3"/>
                <a:gd name="T23" fmla="*/ 5 h 6"/>
                <a:gd name="T24" fmla="*/ 0 w 3"/>
                <a:gd name="T25" fmla="*/ 5 h 6"/>
                <a:gd name="T26" fmla="*/ 0 w 3"/>
                <a:gd name="T27" fmla="*/ 5 h 6"/>
                <a:gd name="T28" fmla="*/ 0 w 3"/>
                <a:gd name="T29" fmla="*/ 5 h 6"/>
                <a:gd name="T30" fmla="*/ 0 w 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6">
                  <a:moveTo>
                    <a:pt x="0" y="1"/>
                  </a:moveTo>
                  <a:lnTo>
                    <a:pt x="0" y="1"/>
                  </a:lnTo>
                  <a:lnTo>
                    <a:pt x="0" y="0"/>
                  </a:lnTo>
                  <a:lnTo>
                    <a:pt x="0" y="0"/>
                  </a:lnTo>
                  <a:lnTo>
                    <a:pt x="2" y="0"/>
                  </a:lnTo>
                  <a:lnTo>
                    <a:pt x="1" y="0"/>
                  </a:lnTo>
                  <a:lnTo>
                    <a:pt x="1" y="0"/>
                  </a:lnTo>
                  <a:lnTo>
                    <a:pt x="1" y="1"/>
                  </a:lnTo>
                  <a:lnTo>
                    <a:pt x="1" y="4"/>
                  </a:lnTo>
                  <a:lnTo>
                    <a:pt x="1" y="5"/>
                  </a:lnTo>
                  <a:lnTo>
                    <a:pt x="2" y="5"/>
                  </a:lnTo>
                  <a:lnTo>
                    <a:pt x="2" y="5"/>
                  </a:lnTo>
                  <a:lnTo>
                    <a:pt x="0" y="5"/>
                  </a:lnTo>
                  <a:lnTo>
                    <a:pt x="0" y="5"/>
                  </a:lnTo>
                  <a:lnTo>
                    <a:pt x="0" y="5"/>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6" name="Freeform 270"/>
            <p:cNvSpPr>
              <a:spLocks/>
            </p:cNvSpPr>
            <p:nvPr/>
          </p:nvSpPr>
          <p:spPr bwMode="auto">
            <a:xfrm>
              <a:off x="843" y="2859"/>
              <a:ext cx="6" cy="8"/>
            </a:xfrm>
            <a:custGeom>
              <a:avLst/>
              <a:gdLst>
                <a:gd name="T0" fmla="*/ 3 w 6"/>
                <a:gd name="T1" fmla="*/ 4 h 8"/>
                <a:gd name="T2" fmla="*/ 3 w 6"/>
                <a:gd name="T3" fmla="*/ 5 h 8"/>
                <a:gd name="T4" fmla="*/ 3 w 6"/>
                <a:gd name="T5" fmla="*/ 5 h 8"/>
                <a:gd name="T6" fmla="*/ 3 w 6"/>
                <a:gd name="T7" fmla="*/ 6 h 8"/>
                <a:gd name="T8" fmla="*/ 3 w 6"/>
                <a:gd name="T9" fmla="*/ 6 h 8"/>
                <a:gd name="T10" fmla="*/ 3 w 6"/>
                <a:gd name="T11" fmla="*/ 6 h 8"/>
                <a:gd name="T12" fmla="*/ 2 w 6"/>
                <a:gd name="T13" fmla="*/ 6 h 8"/>
                <a:gd name="T14" fmla="*/ 2 w 6"/>
                <a:gd name="T15" fmla="*/ 6 h 8"/>
                <a:gd name="T16" fmla="*/ 1 w 6"/>
                <a:gd name="T17" fmla="*/ 6 h 8"/>
                <a:gd name="T18" fmla="*/ 1 w 6"/>
                <a:gd name="T19" fmla="*/ 6 h 8"/>
                <a:gd name="T20" fmla="*/ 1 w 6"/>
                <a:gd name="T21" fmla="*/ 6 h 8"/>
                <a:gd name="T22" fmla="*/ 1 w 6"/>
                <a:gd name="T23" fmla="*/ 5 h 8"/>
                <a:gd name="T24" fmla="*/ 0 w 6"/>
                <a:gd name="T25" fmla="*/ 5 h 8"/>
                <a:gd name="T26" fmla="*/ 0 w 6"/>
                <a:gd name="T27" fmla="*/ 4 h 8"/>
                <a:gd name="T28" fmla="*/ 1 w 6"/>
                <a:gd name="T29" fmla="*/ 2 h 8"/>
                <a:gd name="T30" fmla="*/ 1 w 6"/>
                <a:gd name="T31" fmla="*/ 2 h 8"/>
                <a:gd name="T32" fmla="*/ 1 w 6"/>
                <a:gd name="T33" fmla="*/ 2 h 8"/>
                <a:gd name="T34" fmla="*/ 1 w 6"/>
                <a:gd name="T35" fmla="*/ 1 h 8"/>
                <a:gd name="T36" fmla="*/ 2 w 6"/>
                <a:gd name="T37" fmla="*/ 1 h 8"/>
                <a:gd name="T38" fmla="*/ 2 w 6"/>
                <a:gd name="T39" fmla="*/ 1 h 8"/>
                <a:gd name="T40" fmla="*/ 0 w 6"/>
                <a:gd name="T41" fmla="*/ 0 h 8"/>
                <a:gd name="T42" fmla="*/ 0 w 6"/>
                <a:gd name="T43" fmla="*/ 1 h 8"/>
                <a:gd name="T44" fmla="*/ 0 w 6"/>
                <a:gd name="T45" fmla="*/ 1 h 8"/>
                <a:gd name="T46" fmla="*/ 0 w 6"/>
                <a:gd name="T47" fmla="*/ 2 h 8"/>
                <a:gd name="T48" fmla="*/ 0 w 6"/>
                <a:gd name="T49" fmla="*/ 4 h 8"/>
                <a:gd name="T50" fmla="*/ 0 w 6"/>
                <a:gd name="T51" fmla="*/ 5 h 8"/>
                <a:gd name="T52" fmla="*/ 0 w 6"/>
                <a:gd name="T53" fmla="*/ 5 h 8"/>
                <a:gd name="T54" fmla="*/ 0 w 6"/>
                <a:gd name="T55" fmla="*/ 6 h 8"/>
                <a:gd name="T56" fmla="*/ 0 w 6"/>
                <a:gd name="T57" fmla="*/ 6 h 8"/>
                <a:gd name="T58" fmla="*/ 0 w 6"/>
                <a:gd name="T59" fmla="*/ 6 h 8"/>
                <a:gd name="T60" fmla="*/ 1 w 6"/>
                <a:gd name="T61" fmla="*/ 6 h 8"/>
                <a:gd name="T62" fmla="*/ 1 w 6"/>
                <a:gd name="T63" fmla="*/ 7 h 8"/>
                <a:gd name="T64" fmla="*/ 2 w 6"/>
                <a:gd name="T65" fmla="*/ 7 h 8"/>
                <a:gd name="T66" fmla="*/ 2 w 6"/>
                <a:gd name="T67" fmla="*/ 7 h 8"/>
                <a:gd name="T68" fmla="*/ 3 w 6"/>
                <a:gd name="T69" fmla="*/ 7 h 8"/>
                <a:gd name="T70" fmla="*/ 3 w 6"/>
                <a:gd name="T71" fmla="*/ 6 h 8"/>
                <a:gd name="T72" fmla="*/ 3 w 6"/>
                <a:gd name="T73" fmla="*/ 6 h 8"/>
                <a:gd name="T74" fmla="*/ 3 w 6"/>
                <a:gd name="T75" fmla="*/ 6 h 8"/>
                <a:gd name="T76" fmla="*/ 4 w 6"/>
                <a:gd name="T77" fmla="*/ 6 h 8"/>
                <a:gd name="T78" fmla="*/ 4 w 6"/>
                <a:gd name="T79" fmla="*/ 5 h 8"/>
                <a:gd name="T80" fmla="*/ 4 w 6"/>
                <a:gd name="T81" fmla="*/ 5 h 8"/>
                <a:gd name="T82" fmla="*/ 4 w 6"/>
                <a:gd name="T83" fmla="*/ 3 h 8"/>
                <a:gd name="T84" fmla="*/ 4 w 6"/>
                <a:gd name="T85" fmla="*/ 2 h 8"/>
                <a:gd name="T86" fmla="*/ 4 w 6"/>
                <a:gd name="T87" fmla="*/ 2 h 8"/>
                <a:gd name="T88" fmla="*/ 5 w 6"/>
                <a:gd name="T89" fmla="*/ 2 h 8"/>
                <a:gd name="T90" fmla="*/ 5 w 6"/>
                <a:gd name="T91" fmla="*/ 2 h 8"/>
                <a:gd name="T92" fmla="*/ 5 w 6"/>
                <a:gd name="T93" fmla="*/ 1 h 8"/>
                <a:gd name="T94" fmla="*/ 3 w 6"/>
                <a:gd name="T95" fmla="*/ 1 h 8"/>
                <a:gd name="T96" fmla="*/ 4 w 6"/>
                <a:gd name="T97" fmla="*/ 1 h 8"/>
                <a:gd name="T98" fmla="*/ 4 w 6"/>
                <a:gd name="T99" fmla="*/ 2 h 8"/>
                <a:gd name="T100" fmla="*/ 4 w 6"/>
                <a:gd name="T101" fmla="*/ 2 h 8"/>
                <a:gd name="T102" fmla="*/ 4 w 6"/>
                <a:gd name="T103" fmla="*/ 3 h 8"/>
                <a:gd name="T104" fmla="*/ 3 w 6"/>
                <a:gd name="T10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 h="8">
                  <a:moveTo>
                    <a:pt x="3" y="4"/>
                  </a:moveTo>
                  <a:lnTo>
                    <a:pt x="3" y="5"/>
                  </a:lnTo>
                  <a:lnTo>
                    <a:pt x="3" y="5"/>
                  </a:lnTo>
                  <a:lnTo>
                    <a:pt x="3" y="6"/>
                  </a:lnTo>
                  <a:lnTo>
                    <a:pt x="3" y="6"/>
                  </a:lnTo>
                  <a:lnTo>
                    <a:pt x="3" y="6"/>
                  </a:lnTo>
                  <a:lnTo>
                    <a:pt x="2" y="6"/>
                  </a:lnTo>
                  <a:lnTo>
                    <a:pt x="2" y="6"/>
                  </a:lnTo>
                  <a:lnTo>
                    <a:pt x="1" y="6"/>
                  </a:lnTo>
                  <a:lnTo>
                    <a:pt x="1" y="6"/>
                  </a:lnTo>
                  <a:lnTo>
                    <a:pt x="1" y="6"/>
                  </a:lnTo>
                  <a:lnTo>
                    <a:pt x="1" y="5"/>
                  </a:lnTo>
                  <a:lnTo>
                    <a:pt x="0" y="5"/>
                  </a:lnTo>
                  <a:lnTo>
                    <a:pt x="0" y="4"/>
                  </a:lnTo>
                  <a:lnTo>
                    <a:pt x="1" y="2"/>
                  </a:lnTo>
                  <a:lnTo>
                    <a:pt x="1" y="2"/>
                  </a:lnTo>
                  <a:lnTo>
                    <a:pt x="1" y="2"/>
                  </a:lnTo>
                  <a:lnTo>
                    <a:pt x="1" y="1"/>
                  </a:lnTo>
                  <a:lnTo>
                    <a:pt x="2" y="1"/>
                  </a:lnTo>
                  <a:lnTo>
                    <a:pt x="2" y="1"/>
                  </a:lnTo>
                  <a:lnTo>
                    <a:pt x="0" y="0"/>
                  </a:lnTo>
                  <a:lnTo>
                    <a:pt x="0" y="1"/>
                  </a:lnTo>
                  <a:lnTo>
                    <a:pt x="0" y="1"/>
                  </a:lnTo>
                  <a:lnTo>
                    <a:pt x="0" y="2"/>
                  </a:lnTo>
                  <a:lnTo>
                    <a:pt x="0" y="4"/>
                  </a:lnTo>
                  <a:lnTo>
                    <a:pt x="0" y="5"/>
                  </a:lnTo>
                  <a:lnTo>
                    <a:pt x="0" y="5"/>
                  </a:lnTo>
                  <a:lnTo>
                    <a:pt x="0" y="6"/>
                  </a:lnTo>
                  <a:lnTo>
                    <a:pt x="0" y="6"/>
                  </a:lnTo>
                  <a:lnTo>
                    <a:pt x="0" y="6"/>
                  </a:lnTo>
                  <a:lnTo>
                    <a:pt x="1" y="6"/>
                  </a:lnTo>
                  <a:lnTo>
                    <a:pt x="1" y="7"/>
                  </a:lnTo>
                  <a:lnTo>
                    <a:pt x="2" y="7"/>
                  </a:lnTo>
                  <a:lnTo>
                    <a:pt x="2" y="7"/>
                  </a:lnTo>
                  <a:lnTo>
                    <a:pt x="3" y="7"/>
                  </a:lnTo>
                  <a:lnTo>
                    <a:pt x="3" y="6"/>
                  </a:lnTo>
                  <a:lnTo>
                    <a:pt x="3" y="6"/>
                  </a:lnTo>
                  <a:lnTo>
                    <a:pt x="3" y="6"/>
                  </a:lnTo>
                  <a:lnTo>
                    <a:pt x="4" y="6"/>
                  </a:lnTo>
                  <a:lnTo>
                    <a:pt x="4" y="5"/>
                  </a:lnTo>
                  <a:lnTo>
                    <a:pt x="4" y="5"/>
                  </a:lnTo>
                  <a:lnTo>
                    <a:pt x="4" y="3"/>
                  </a:lnTo>
                  <a:lnTo>
                    <a:pt x="4" y="2"/>
                  </a:lnTo>
                  <a:lnTo>
                    <a:pt x="4" y="2"/>
                  </a:lnTo>
                  <a:lnTo>
                    <a:pt x="5" y="2"/>
                  </a:lnTo>
                  <a:lnTo>
                    <a:pt x="5" y="2"/>
                  </a:lnTo>
                  <a:lnTo>
                    <a:pt x="5" y="1"/>
                  </a:lnTo>
                  <a:lnTo>
                    <a:pt x="3" y="1"/>
                  </a:lnTo>
                  <a:lnTo>
                    <a:pt x="4" y="1"/>
                  </a:lnTo>
                  <a:lnTo>
                    <a:pt x="4" y="2"/>
                  </a:lnTo>
                  <a:lnTo>
                    <a:pt x="4" y="2"/>
                  </a:lnTo>
                  <a:lnTo>
                    <a:pt x="4" y="3"/>
                  </a:lnTo>
                  <a:lnTo>
                    <a:pt x="3"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7" name="Freeform 271"/>
            <p:cNvSpPr>
              <a:spLocks/>
            </p:cNvSpPr>
            <p:nvPr/>
          </p:nvSpPr>
          <p:spPr bwMode="auto">
            <a:xfrm>
              <a:off x="715" y="2843"/>
              <a:ext cx="23" cy="27"/>
            </a:xfrm>
            <a:custGeom>
              <a:avLst/>
              <a:gdLst>
                <a:gd name="T0" fmla="*/ 11 w 23"/>
                <a:gd name="T1" fmla="*/ 7 h 27"/>
                <a:gd name="T2" fmla="*/ 11 w 23"/>
                <a:gd name="T3" fmla="*/ 7 h 27"/>
                <a:gd name="T4" fmla="*/ 10 w 23"/>
                <a:gd name="T5" fmla="*/ 6 h 27"/>
                <a:gd name="T6" fmla="*/ 10 w 23"/>
                <a:gd name="T7" fmla="*/ 5 h 27"/>
                <a:gd name="T8" fmla="*/ 10 w 23"/>
                <a:gd name="T9" fmla="*/ 4 h 27"/>
                <a:gd name="T10" fmla="*/ 10 w 23"/>
                <a:gd name="T11" fmla="*/ 3 h 27"/>
                <a:gd name="T12" fmla="*/ 11 w 23"/>
                <a:gd name="T13" fmla="*/ 3 h 27"/>
                <a:gd name="T14" fmla="*/ 12 w 23"/>
                <a:gd name="T15" fmla="*/ 2 h 27"/>
                <a:gd name="T16" fmla="*/ 13 w 23"/>
                <a:gd name="T17" fmla="*/ 2 h 27"/>
                <a:gd name="T18" fmla="*/ 13 w 23"/>
                <a:gd name="T19" fmla="*/ 2 h 27"/>
                <a:gd name="T20" fmla="*/ 14 w 23"/>
                <a:gd name="T21" fmla="*/ 2 h 27"/>
                <a:gd name="T22" fmla="*/ 15 w 23"/>
                <a:gd name="T23" fmla="*/ 2 h 27"/>
                <a:gd name="T24" fmla="*/ 16 w 23"/>
                <a:gd name="T25" fmla="*/ 2 h 27"/>
                <a:gd name="T26" fmla="*/ 16 w 23"/>
                <a:gd name="T27" fmla="*/ 3 h 27"/>
                <a:gd name="T28" fmla="*/ 17 w 23"/>
                <a:gd name="T29" fmla="*/ 3 h 27"/>
                <a:gd name="T30" fmla="*/ 17 w 23"/>
                <a:gd name="T31" fmla="*/ 3 h 27"/>
                <a:gd name="T32" fmla="*/ 18 w 23"/>
                <a:gd name="T33" fmla="*/ 3 h 27"/>
                <a:gd name="T34" fmla="*/ 19 w 23"/>
                <a:gd name="T35" fmla="*/ 4 h 27"/>
                <a:gd name="T36" fmla="*/ 20 w 23"/>
                <a:gd name="T37" fmla="*/ 4 h 27"/>
                <a:gd name="T38" fmla="*/ 20 w 23"/>
                <a:gd name="T39" fmla="*/ 3 h 27"/>
                <a:gd name="T40" fmla="*/ 16 w 23"/>
                <a:gd name="T41" fmla="*/ 0 h 27"/>
                <a:gd name="T42" fmla="*/ 0 w 23"/>
                <a:gd name="T43" fmla="*/ 7 h 27"/>
                <a:gd name="T44" fmla="*/ 1 w 23"/>
                <a:gd name="T45" fmla="*/ 13 h 27"/>
                <a:gd name="T46" fmla="*/ 2 w 23"/>
                <a:gd name="T47" fmla="*/ 13 h 27"/>
                <a:gd name="T48" fmla="*/ 2 w 23"/>
                <a:gd name="T49" fmla="*/ 12 h 27"/>
                <a:gd name="T50" fmla="*/ 2 w 23"/>
                <a:gd name="T51" fmla="*/ 11 h 27"/>
                <a:gd name="T52" fmla="*/ 2 w 23"/>
                <a:gd name="T53" fmla="*/ 11 h 27"/>
                <a:gd name="T54" fmla="*/ 2 w 23"/>
                <a:gd name="T55" fmla="*/ 10 h 27"/>
                <a:gd name="T56" fmla="*/ 2 w 23"/>
                <a:gd name="T57" fmla="*/ 9 h 27"/>
                <a:gd name="T58" fmla="*/ 3 w 23"/>
                <a:gd name="T59" fmla="*/ 8 h 27"/>
                <a:gd name="T60" fmla="*/ 3 w 23"/>
                <a:gd name="T61" fmla="*/ 7 h 27"/>
                <a:gd name="T62" fmla="*/ 4 w 23"/>
                <a:gd name="T63" fmla="*/ 7 h 27"/>
                <a:gd name="T64" fmla="*/ 4 w 23"/>
                <a:gd name="T65" fmla="*/ 7 h 27"/>
                <a:gd name="T66" fmla="*/ 5 w 23"/>
                <a:gd name="T67" fmla="*/ 7 h 27"/>
                <a:gd name="T68" fmla="*/ 6 w 23"/>
                <a:gd name="T69" fmla="*/ 6 h 27"/>
                <a:gd name="T70" fmla="*/ 6 w 23"/>
                <a:gd name="T71" fmla="*/ 6 h 27"/>
                <a:gd name="T72" fmla="*/ 7 w 23"/>
                <a:gd name="T73" fmla="*/ 6 h 27"/>
                <a:gd name="T74" fmla="*/ 8 w 23"/>
                <a:gd name="T75" fmla="*/ 7 h 27"/>
                <a:gd name="T76" fmla="*/ 8 w 23"/>
                <a:gd name="T77" fmla="*/ 7 h 27"/>
                <a:gd name="T78" fmla="*/ 9 w 23"/>
                <a:gd name="T79" fmla="*/ 7 h 27"/>
                <a:gd name="T80" fmla="*/ 9 w 23"/>
                <a:gd name="T81" fmla="*/ 8 h 27"/>
                <a:gd name="T82" fmla="*/ 14 w 23"/>
                <a:gd name="T83" fmla="*/ 20 h 27"/>
                <a:gd name="T84" fmla="*/ 14 w 23"/>
                <a:gd name="T85" fmla="*/ 20 h 27"/>
                <a:gd name="T86" fmla="*/ 14 w 23"/>
                <a:gd name="T87" fmla="*/ 21 h 27"/>
                <a:gd name="T88" fmla="*/ 15 w 23"/>
                <a:gd name="T89" fmla="*/ 22 h 27"/>
                <a:gd name="T90" fmla="*/ 15 w 23"/>
                <a:gd name="T91" fmla="*/ 23 h 27"/>
                <a:gd name="T92" fmla="*/ 15 w 23"/>
                <a:gd name="T93" fmla="*/ 24 h 27"/>
                <a:gd name="T94" fmla="*/ 14 w 23"/>
                <a:gd name="T95" fmla="*/ 24 h 27"/>
                <a:gd name="T96" fmla="*/ 14 w 23"/>
                <a:gd name="T97" fmla="*/ 24 h 27"/>
                <a:gd name="T98" fmla="*/ 13 w 23"/>
                <a:gd name="T99" fmla="*/ 25 h 27"/>
                <a:gd name="T100" fmla="*/ 13 w 23"/>
                <a:gd name="T101" fmla="*/ 26 h 27"/>
                <a:gd name="T102" fmla="*/ 22 w 23"/>
                <a:gd name="T103" fmla="*/ 22 h 27"/>
                <a:gd name="T104" fmla="*/ 21 w 23"/>
                <a:gd name="T105" fmla="*/ 20 h 27"/>
                <a:gd name="T106" fmla="*/ 20 w 23"/>
                <a:gd name="T107" fmla="*/ 21 h 27"/>
                <a:gd name="T108" fmla="*/ 20 w 23"/>
                <a:gd name="T109" fmla="*/ 21 h 27"/>
                <a:gd name="T110" fmla="*/ 19 w 23"/>
                <a:gd name="T111" fmla="*/ 21 h 27"/>
                <a:gd name="T112" fmla="*/ 18 w 23"/>
                <a:gd name="T113" fmla="*/ 21 h 27"/>
                <a:gd name="T114" fmla="*/ 18 w 23"/>
                <a:gd name="T115" fmla="*/ 20 h 27"/>
                <a:gd name="T116" fmla="*/ 17 w 23"/>
                <a:gd name="T117" fmla="*/ 20 h 27"/>
                <a:gd name="T118" fmla="*/ 17 w 23"/>
                <a:gd name="T119" fmla="*/ 20 h 27"/>
                <a:gd name="T120" fmla="*/ 17 w 23"/>
                <a:gd name="T121" fmla="*/ 19 h 27"/>
                <a:gd name="T122" fmla="*/ 17 w 23"/>
                <a:gd name="T123" fmla="*/ 19 h 27"/>
                <a:gd name="T124" fmla="*/ 11 w 23"/>
                <a:gd name="T12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 h="27">
                  <a:moveTo>
                    <a:pt x="11" y="7"/>
                  </a:moveTo>
                  <a:lnTo>
                    <a:pt x="11" y="7"/>
                  </a:lnTo>
                  <a:lnTo>
                    <a:pt x="10" y="6"/>
                  </a:lnTo>
                  <a:lnTo>
                    <a:pt x="10" y="5"/>
                  </a:lnTo>
                  <a:lnTo>
                    <a:pt x="10" y="4"/>
                  </a:lnTo>
                  <a:lnTo>
                    <a:pt x="10" y="3"/>
                  </a:lnTo>
                  <a:lnTo>
                    <a:pt x="11" y="3"/>
                  </a:lnTo>
                  <a:lnTo>
                    <a:pt x="12" y="2"/>
                  </a:lnTo>
                  <a:lnTo>
                    <a:pt x="13" y="2"/>
                  </a:lnTo>
                  <a:lnTo>
                    <a:pt x="13" y="2"/>
                  </a:lnTo>
                  <a:lnTo>
                    <a:pt x="14" y="2"/>
                  </a:lnTo>
                  <a:lnTo>
                    <a:pt x="15" y="2"/>
                  </a:lnTo>
                  <a:lnTo>
                    <a:pt x="16" y="2"/>
                  </a:lnTo>
                  <a:lnTo>
                    <a:pt x="16" y="3"/>
                  </a:lnTo>
                  <a:lnTo>
                    <a:pt x="17" y="3"/>
                  </a:lnTo>
                  <a:lnTo>
                    <a:pt x="17" y="3"/>
                  </a:lnTo>
                  <a:lnTo>
                    <a:pt x="18" y="3"/>
                  </a:lnTo>
                  <a:lnTo>
                    <a:pt x="19" y="4"/>
                  </a:lnTo>
                  <a:lnTo>
                    <a:pt x="20" y="4"/>
                  </a:lnTo>
                  <a:lnTo>
                    <a:pt x="20" y="3"/>
                  </a:lnTo>
                  <a:lnTo>
                    <a:pt x="16" y="0"/>
                  </a:lnTo>
                  <a:lnTo>
                    <a:pt x="0" y="7"/>
                  </a:lnTo>
                  <a:lnTo>
                    <a:pt x="1" y="13"/>
                  </a:lnTo>
                  <a:lnTo>
                    <a:pt x="2" y="13"/>
                  </a:lnTo>
                  <a:lnTo>
                    <a:pt x="2" y="12"/>
                  </a:lnTo>
                  <a:lnTo>
                    <a:pt x="2" y="11"/>
                  </a:lnTo>
                  <a:lnTo>
                    <a:pt x="2" y="11"/>
                  </a:lnTo>
                  <a:lnTo>
                    <a:pt x="2" y="10"/>
                  </a:lnTo>
                  <a:lnTo>
                    <a:pt x="2" y="9"/>
                  </a:lnTo>
                  <a:lnTo>
                    <a:pt x="3" y="8"/>
                  </a:lnTo>
                  <a:lnTo>
                    <a:pt x="3" y="7"/>
                  </a:lnTo>
                  <a:lnTo>
                    <a:pt x="4" y="7"/>
                  </a:lnTo>
                  <a:lnTo>
                    <a:pt x="4" y="7"/>
                  </a:lnTo>
                  <a:lnTo>
                    <a:pt x="5" y="7"/>
                  </a:lnTo>
                  <a:lnTo>
                    <a:pt x="6" y="6"/>
                  </a:lnTo>
                  <a:lnTo>
                    <a:pt x="6" y="6"/>
                  </a:lnTo>
                  <a:lnTo>
                    <a:pt x="7" y="6"/>
                  </a:lnTo>
                  <a:lnTo>
                    <a:pt x="8" y="7"/>
                  </a:lnTo>
                  <a:lnTo>
                    <a:pt x="8" y="7"/>
                  </a:lnTo>
                  <a:lnTo>
                    <a:pt x="9" y="7"/>
                  </a:lnTo>
                  <a:lnTo>
                    <a:pt x="9" y="8"/>
                  </a:lnTo>
                  <a:lnTo>
                    <a:pt x="14" y="20"/>
                  </a:lnTo>
                  <a:lnTo>
                    <a:pt x="14" y="20"/>
                  </a:lnTo>
                  <a:lnTo>
                    <a:pt x="14" y="21"/>
                  </a:lnTo>
                  <a:lnTo>
                    <a:pt x="15" y="22"/>
                  </a:lnTo>
                  <a:lnTo>
                    <a:pt x="15" y="23"/>
                  </a:lnTo>
                  <a:lnTo>
                    <a:pt x="15" y="24"/>
                  </a:lnTo>
                  <a:lnTo>
                    <a:pt x="14" y="24"/>
                  </a:lnTo>
                  <a:lnTo>
                    <a:pt x="14" y="24"/>
                  </a:lnTo>
                  <a:lnTo>
                    <a:pt x="13" y="25"/>
                  </a:lnTo>
                  <a:lnTo>
                    <a:pt x="13" y="26"/>
                  </a:lnTo>
                  <a:lnTo>
                    <a:pt x="22" y="22"/>
                  </a:lnTo>
                  <a:lnTo>
                    <a:pt x="21" y="20"/>
                  </a:lnTo>
                  <a:lnTo>
                    <a:pt x="20" y="21"/>
                  </a:lnTo>
                  <a:lnTo>
                    <a:pt x="20" y="21"/>
                  </a:lnTo>
                  <a:lnTo>
                    <a:pt x="19" y="21"/>
                  </a:lnTo>
                  <a:lnTo>
                    <a:pt x="18" y="21"/>
                  </a:lnTo>
                  <a:lnTo>
                    <a:pt x="18" y="20"/>
                  </a:lnTo>
                  <a:lnTo>
                    <a:pt x="17" y="20"/>
                  </a:lnTo>
                  <a:lnTo>
                    <a:pt x="17" y="20"/>
                  </a:lnTo>
                  <a:lnTo>
                    <a:pt x="17" y="19"/>
                  </a:lnTo>
                  <a:lnTo>
                    <a:pt x="17" y="19"/>
                  </a:lnTo>
                  <a:lnTo>
                    <a:pt x="11"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8" name="Freeform 272"/>
            <p:cNvSpPr>
              <a:spLocks/>
            </p:cNvSpPr>
            <p:nvPr/>
          </p:nvSpPr>
          <p:spPr bwMode="auto">
            <a:xfrm>
              <a:off x="746" y="2836"/>
              <a:ext cx="22" cy="26"/>
            </a:xfrm>
            <a:custGeom>
              <a:avLst/>
              <a:gdLst>
                <a:gd name="T0" fmla="*/ 4 w 22"/>
                <a:gd name="T1" fmla="*/ 16 h 26"/>
                <a:gd name="T2" fmla="*/ 4 w 22"/>
                <a:gd name="T3" fmla="*/ 18 h 26"/>
                <a:gd name="T4" fmla="*/ 4 w 22"/>
                <a:gd name="T5" fmla="*/ 19 h 26"/>
                <a:gd name="T6" fmla="*/ 4 w 22"/>
                <a:gd name="T7" fmla="*/ 19 h 26"/>
                <a:gd name="T8" fmla="*/ 4 w 22"/>
                <a:gd name="T9" fmla="*/ 20 h 26"/>
                <a:gd name="T10" fmla="*/ 4 w 22"/>
                <a:gd name="T11" fmla="*/ 21 h 26"/>
                <a:gd name="T12" fmla="*/ 4 w 22"/>
                <a:gd name="T13" fmla="*/ 22 h 26"/>
                <a:gd name="T14" fmla="*/ 5 w 22"/>
                <a:gd name="T15" fmla="*/ 22 h 26"/>
                <a:gd name="T16" fmla="*/ 5 w 22"/>
                <a:gd name="T17" fmla="*/ 23 h 26"/>
                <a:gd name="T18" fmla="*/ 5 w 22"/>
                <a:gd name="T19" fmla="*/ 23 h 26"/>
                <a:gd name="T20" fmla="*/ 6 w 22"/>
                <a:gd name="T21" fmla="*/ 23 h 26"/>
                <a:gd name="T22" fmla="*/ 7 w 22"/>
                <a:gd name="T23" fmla="*/ 23 h 26"/>
                <a:gd name="T24" fmla="*/ 7 w 22"/>
                <a:gd name="T25" fmla="*/ 23 h 26"/>
                <a:gd name="T26" fmla="*/ 0 w 22"/>
                <a:gd name="T27" fmla="*/ 25 h 26"/>
                <a:gd name="T28" fmla="*/ 1 w 22"/>
                <a:gd name="T29" fmla="*/ 24 h 26"/>
                <a:gd name="T30" fmla="*/ 2 w 22"/>
                <a:gd name="T31" fmla="*/ 23 h 26"/>
                <a:gd name="T32" fmla="*/ 2 w 22"/>
                <a:gd name="T33" fmla="*/ 23 h 26"/>
                <a:gd name="T34" fmla="*/ 2 w 22"/>
                <a:gd name="T35" fmla="*/ 23 h 26"/>
                <a:gd name="T36" fmla="*/ 2 w 22"/>
                <a:gd name="T37" fmla="*/ 22 h 26"/>
                <a:gd name="T38" fmla="*/ 2 w 22"/>
                <a:gd name="T39" fmla="*/ 20 h 26"/>
                <a:gd name="T40" fmla="*/ 2 w 22"/>
                <a:gd name="T41" fmla="*/ 19 h 26"/>
                <a:gd name="T42" fmla="*/ 2 w 22"/>
                <a:gd name="T43" fmla="*/ 19 h 26"/>
                <a:gd name="T44" fmla="*/ 2 w 22"/>
                <a:gd name="T45" fmla="*/ 1 h 26"/>
                <a:gd name="T46" fmla="*/ 5 w 22"/>
                <a:gd name="T47" fmla="*/ 0 h 26"/>
                <a:gd name="T48" fmla="*/ 15 w 22"/>
                <a:gd name="T49" fmla="*/ 14 h 26"/>
                <a:gd name="T50" fmla="*/ 16 w 22"/>
                <a:gd name="T51" fmla="*/ 14 h 26"/>
                <a:gd name="T52" fmla="*/ 16 w 22"/>
                <a:gd name="T53" fmla="*/ 15 h 26"/>
                <a:gd name="T54" fmla="*/ 16 w 22"/>
                <a:gd name="T55" fmla="*/ 15 h 26"/>
                <a:gd name="T56" fmla="*/ 17 w 22"/>
                <a:gd name="T57" fmla="*/ 16 h 26"/>
                <a:gd name="T58" fmla="*/ 17 w 22"/>
                <a:gd name="T59" fmla="*/ 17 h 26"/>
                <a:gd name="T60" fmla="*/ 18 w 22"/>
                <a:gd name="T61" fmla="*/ 17 h 26"/>
                <a:gd name="T62" fmla="*/ 20 w 22"/>
                <a:gd name="T63" fmla="*/ 17 h 26"/>
                <a:gd name="T64" fmla="*/ 21 w 22"/>
                <a:gd name="T65" fmla="*/ 19 h 26"/>
                <a:gd name="T66" fmla="*/ 12 w 22"/>
                <a:gd name="T67" fmla="*/ 21 h 26"/>
                <a:gd name="T68" fmla="*/ 12 w 22"/>
                <a:gd name="T69" fmla="*/ 20 h 26"/>
                <a:gd name="T70" fmla="*/ 13 w 22"/>
                <a:gd name="T71" fmla="*/ 20 h 26"/>
                <a:gd name="T72" fmla="*/ 14 w 22"/>
                <a:gd name="T73" fmla="*/ 19 h 26"/>
                <a:gd name="T74" fmla="*/ 15 w 22"/>
                <a:gd name="T75" fmla="*/ 19 h 26"/>
                <a:gd name="T76" fmla="*/ 14 w 22"/>
                <a:gd name="T77" fmla="*/ 18 h 26"/>
                <a:gd name="T78" fmla="*/ 14 w 22"/>
                <a:gd name="T79" fmla="*/ 17 h 26"/>
                <a:gd name="T80" fmla="*/ 13 w 22"/>
                <a:gd name="T81" fmla="*/ 17 h 26"/>
                <a:gd name="T82" fmla="*/ 11 w 22"/>
                <a:gd name="T83" fmla="*/ 14 h 26"/>
                <a:gd name="T84" fmla="*/ 4 w 22"/>
                <a:gd name="T8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 h="26">
                  <a:moveTo>
                    <a:pt x="4" y="16"/>
                  </a:moveTo>
                  <a:lnTo>
                    <a:pt x="4" y="18"/>
                  </a:lnTo>
                  <a:lnTo>
                    <a:pt x="4" y="19"/>
                  </a:lnTo>
                  <a:lnTo>
                    <a:pt x="4" y="19"/>
                  </a:lnTo>
                  <a:lnTo>
                    <a:pt x="4" y="20"/>
                  </a:lnTo>
                  <a:lnTo>
                    <a:pt x="4" y="21"/>
                  </a:lnTo>
                  <a:lnTo>
                    <a:pt x="4" y="22"/>
                  </a:lnTo>
                  <a:lnTo>
                    <a:pt x="5" y="22"/>
                  </a:lnTo>
                  <a:lnTo>
                    <a:pt x="5" y="23"/>
                  </a:lnTo>
                  <a:lnTo>
                    <a:pt x="5" y="23"/>
                  </a:lnTo>
                  <a:lnTo>
                    <a:pt x="6" y="23"/>
                  </a:lnTo>
                  <a:lnTo>
                    <a:pt x="7" y="23"/>
                  </a:lnTo>
                  <a:lnTo>
                    <a:pt x="7" y="23"/>
                  </a:lnTo>
                  <a:lnTo>
                    <a:pt x="0" y="25"/>
                  </a:lnTo>
                  <a:lnTo>
                    <a:pt x="1" y="24"/>
                  </a:lnTo>
                  <a:lnTo>
                    <a:pt x="2" y="23"/>
                  </a:lnTo>
                  <a:lnTo>
                    <a:pt x="2" y="23"/>
                  </a:lnTo>
                  <a:lnTo>
                    <a:pt x="2" y="23"/>
                  </a:lnTo>
                  <a:lnTo>
                    <a:pt x="2" y="22"/>
                  </a:lnTo>
                  <a:lnTo>
                    <a:pt x="2" y="20"/>
                  </a:lnTo>
                  <a:lnTo>
                    <a:pt x="2" y="19"/>
                  </a:lnTo>
                  <a:lnTo>
                    <a:pt x="2" y="19"/>
                  </a:lnTo>
                  <a:lnTo>
                    <a:pt x="2" y="1"/>
                  </a:lnTo>
                  <a:lnTo>
                    <a:pt x="5" y="0"/>
                  </a:lnTo>
                  <a:lnTo>
                    <a:pt x="15" y="14"/>
                  </a:lnTo>
                  <a:lnTo>
                    <a:pt x="16" y="14"/>
                  </a:lnTo>
                  <a:lnTo>
                    <a:pt x="16" y="15"/>
                  </a:lnTo>
                  <a:lnTo>
                    <a:pt x="16" y="15"/>
                  </a:lnTo>
                  <a:lnTo>
                    <a:pt x="17" y="16"/>
                  </a:lnTo>
                  <a:lnTo>
                    <a:pt x="17" y="17"/>
                  </a:lnTo>
                  <a:lnTo>
                    <a:pt x="18" y="17"/>
                  </a:lnTo>
                  <a:lnTo>
                    <a:pt x="20" y="17"/>
                  </a:lnTo>
                  <a:lnTo>
                    <a:pt x="21" y="19"/>
                  </a:lnTo>
                  <a:lnTo>
                    <a:pt x="12" y="21"/>
                  </a:lnTo>
                  <a:lnTo>
                    <a:pt x="12" y="20"/>
                  </a:lnTo>
                  <a:lnTo>
                    <a:pt x="13" y="20"/>
                  </a:lnTo>
                  <a:lnTo>
                    <a:pt x="14" y="19"/>
                  </a:lnTo>
                  <a:lnTo>
                    <a:pt x="15" y="19"/>
                  </a:lnTo>
                  <a:lnTo>
                    <a:pt x="14" y="18"/>
                  </a:lnTo>
                  <a:lnTo>
                    <a:pt x="14" y="17"/>
                  </a:lnTo>
                  <a:lnTo>
                    <a:pt x="13" y="17"/>
                  </a:lnTo>
                  <a:lnTo>
                    <a:pt x="11" y="14"/>
                  </a:lnTo>
                  <a:lnTo>
                    <a:pt x="4"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29" name="Freeform 273"/>
            <p:cNvSpPr>
              <a:spLocks/>
            </p:cNvSpPr>
            <p:nvPr/>
          </p:nvSpPr>
          <p:spPr bwMode="auto">
            <a:xfrm>
              <a:off x="751" y="2840"/>
              <a:ext cx="3" cy="9"/>
            </a:xfrm>
            <a:custGeom>
              <a:avLst/>
              <a:gdLst>
                <a:gd name="T0" fmla="*/ 2 w 3"/>
                <a:gd name="T1" fmla="*/ 6 h 9"/>
                <a:gd name="T2" fmla="*/ 0 w 3"/>
                <a:gd name="T3" fmla="*/ 0 h 9"/>
                <a:gd name="T4" fmla="*/ 0 w 3"/>
                <a:gd name="T5" fmla="*/ 8 h 9"/>
                <a:gd name="T6" fmla="*/ 2 w 3"/>
                <a:gd name="T7" fmla="*/ 6 h 9"/>
              </a:gdLst>
              <a:ahLst/>
              <a:cxnLst>
                <a:cxn ang="0">
                  <a:pos x="T0" y="T1"/>
                </a:cxn>
                <a:cxn ang="0">
                  <a:pos x="T2" y="T3"/>
                </a:cxn>
                <a:cxn ang="0">
                  <a:pos x="T4" y="T5"/>
                </a:cxn>
                <a:cxn ang="0">
                  <a:pos x="T6" y="T7"/>
                </a:cxn>
              </a:cxnLst>
              <a:rect l="0" t="0" r="r" b="b"/>
              <a:pathLst>
                <a:path w="3" h="9">
                  <a:moveTo>
                    <a:pt x="2" y="6"/>
                  </a:moveTo>
                  <a:lnTo>
                    <a:pt x="0" y="0"/>
                  </a:lnTo>
                  <a:lnTo>
                    <a:pt x="0" y="8"/>
                  </a:lnTo>
                  <a:lnTo>
                    <a:pt x="2" y="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0" name="Freeform 274"/>
            <p:cNvSpPr>
              <a:spLocks/>
            </p:cNvSpPr>
            <p:nvPr/>
          </p:nvSpPr>
          <p:spPr bwMode="auto">
            <a:xfrm>
              <a:off x="765" y="2827"/>
              <a:ext cx="22" cy="26"/>
            </a:xfrm>
            <a:custGeom>
              <a:avLst/>
              <a:gdLst>
                <a:gd name="T0" fmla="*/ 12 w 22"/>
                <a:gd name="T1" fmla="*/ 6 h 26"/>
                <a:gd name="T2" fmla="*/ 12 w 22"/>
                <a:gd name="T3" fmla="*/ 4 h 26"/>
                <a:gd name="T4" fmla="*/ 12 w 22"/>
                <a:gd name="T5" fmla="*/ 3 h 26"/>
                <a:gd name="T6" fmla="*/ 13 w 22"/>
                <a:gd name="T7" fmla="*/ 2 h 26"/>
                <a:gd name="T8" fmla="*/ 15 w 22"/>
                <a:gd name="T9" fmla="*/ 2 h 26"/>
                <a:gd name="T10" fmla="*/ 16 w 22"/>
                <a:gd name="T11" fmla="*/ 2 h 26"/>
                <a:gd name="T12" fmla="*/ 17 w 22"/>
                <a:gd name="T13" fmla="*/ 3 h 26"/>
                <a:gd name="T14" fmla="*/ 18 w 22"/>
                <a:gd name="T15" fmla="*/ 4 h 26"/>
                <a:gd name="T16" fmla="*/ 19 w 22"/>
                <a:gd name="T17" fmla="*/ 5 h 26"/>
                <a:gd name="T18" fmla="*/ 20 w 22"/>
                <a:gd name="T19" fmla="*/ 6 h 26"/>
                <a:gd name="T20" fmla="*/ 21 w 22"/>
                <a:gd name="T21" fmla="*/ 6 h 26"/>
                <a:gd name="T22" fmla="*/ 2 w 22"/>
                <a:gd name="T23" fmla="*/ 4 h 26"/>
                <a:gd name="T24" fmla="*/ 1 w 22"/>
                <a:gd name="T25" fmla="*/ 10 h 26"/>
                <a:gd name="T26" fmla="*/ 2 w 22"/>
                <a:gd name="T27" fmla="*/ 8 h 26"/>
                <a:gd name="T28" fmla="*/ 2 w 22"/>
                <a:gd name="T29" fmla="*/ 7 h 26"/>
                <a:gd name="T30" fmla="*/ 3 w 22"/>
                <a:gd name="T31" fmla="*/ 6 h 26"/>
                <a:gd name="T32" fmla="*/ 4 w 22"/>
                <a:gd name="T33" fmla="*/ 6 h 26"/>
                <a:gd name="T34" fmla="*/ 5 w 22"/>
                <a:gd name="T35" fmla="*/ 5 h 26"/>
                <a:gd name="T36" fmla="*/ 6 w 22"/>
                <a:gd name="T37" fmla="*/ 4 h 26"/>
                <a:gd name="T38" fmla="*/ 8 w 22"/>
                <a:gd name="T39" fmla="*/ 4 h 26"/>
                <a:gd name="T40" fmla="*/ 9 w 22"/>
                <a:gd name="T41" fmla="*/ 5 h 26"/>
                <a:gd name="T42" fmla="*/ 9 w 22"/>
                <a:gd name="T43" fmla="*/ 6 h 26"/>
                <a:gd name="T44" fmla="*/ 12 w 22"/>
                <a:gd name="T45" fmla="*/ 19 h 26"/>
                <a:gd name="T46" fmla="*/ 12 w 22"/>
                <a:gd name="T47" fmla="*/ 21 h 26"/>
                <a:gd name="T48" fmla="*/ 12 w 22"/>
                <a:gd name="T49" fmla="*/ 23 h 26"/>
                <a:gd name="T50" fmla="*/ 11 w 22"/>
                <a:gd name="T51" fmla="*/ 23 h 26"/>
                <a:gd name="T52" fmla="*/ 9 w 22"/>
                <a:gd name="T53" fmla="*/ 24 h 26"/>
                <a:gd name="T54" fmla="*/ 19 w 22"/>
                <a:gd name="T55" fmla="*/ 23 h 26"/>
                <a:gd name="T56" fmla="*/ 17 w 22"/>
                <a:gd name="T57" fmla="*/ 23 h 26"/>
                <a:gd name="T58" fmla="*/ 16 w 22"/>
                <a:gd name="T59" fmla="*/ 23 h 26"/>
                <a:gd name="T60" fmla="*/ 15 w 22"/>
                <a:gd name="T61" fmla="*/ 21 h 26"/>
                <a:gd name="T62" fmla="*/ 15 w 22"/>
                <a:gd name="T63" fmla="*/ 19 h 26"/>
                <a:gd name="T64" fmla="*/ 12 w 22"/>
                <a:gd name="T6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26">
                  <a:moveTo>
                    <a:pt x="12" y="6"/>
                  </a:moveTo>
                  <a:lnTo>
                    <a:pt x="12" y="6"/>
                  </a:lnTo>
                  <a:lnTo>
                    <a:pt x="12" y="5"/>
                  </a:lnTo>
                  <a:lnTo>
                    <a:pt x="12" y="4"/>
                  </a:lnTo>
                  <a:lnTo>
                    <a:pt x="12" y="3"/>
                  </a:lnTo>
                  <a:lnTo>
                    <a:pt x="12" y="3"/>
                  </a:lnTo>
                  <a:lnTo>
                    <a:pt x="12" y="2"/>
                  </a:lnTo>
                  <a:lnTo>
                    <a:pt x="13" y="2"/>
                  </a:lnTo>
                  <a:lnTo>
                    <a:pt x="14" y="2"/>
                  </a:lnTo>
                  <a:lnTo>
                    <a:pt x="15" y="2"/>
                  </a:lnTo>
                  <a:lnTo>
                    <a:pt x="16" y="2"/>
                  </a:lnTo>
                  <a:lnTo>
                    <a:pt x="16" y="2"/>
                  </a:lnTo>
                  <a:lnTo>
                    <a:pt x="16" y="3"/>
                  </a:lnTo>
                  <a:lnTo>
                    <a:pt x="17" y="3"/>
                  </a:lnTo>
                  <a:lnTo>
                    <a:pt x="18" y="3"/>
                  </a:lnTo>
                  <a:lnTo>
                    <a:pt x="18" y="4"/>
                  </a:lnTo>
                  <a:lnTo>
                    <a:pt x="19" y="4"/>
                  </a:lnTo>
                  <a:lnTo>
                    <a:pt x="19" y="5"/>
                  </a:lnTo>
                  <a:lnTo>
                    <a:pt x="19" y="5"/>
                  </a:lnTo>
                  <a:lnTo>
                    <a:pt x="20" y="6"/>
                  </a:lnTo>
                  <a:lnTo>
                    <a:pt x="21" y="6"/>
                  </a:lnTo>
                  <a:lnTo>
                    <a:pt x="21" y="6"/>
                  </a:lnTo>
                  <a:lnTo>
                    <a:pt x="18" y="0"/>
                  </a:lnTo>
                  <a:lnTo>
                    <a:pt x="2" y="4"/>
                  </a:lnTo>
                  <a:lnTo>
                    <a:pt x="0" y="10"/>
                  </a:lnTo>
                  <a:lnTo>
                    <a:pt x="1" y="10"/>
                  </a:lnTo>
                  <a:lnTo>
                    <a:pt x="2" y="9"/>
                  </a:lnTo>
                  <a:lnTo>
                    <a:pt x="2" y="8"/>
                  </a:lnTo>
                  <a:lnTo>
                    <a:pt x="2" y="8"/>
                  </a:lnTo>
                  <a:lnTo>
                    <a:pt x="2" y="7"/>
                  </a:lnTo>
                  <a:lnTo>
                    <a:pt x="2" y="6"/>
                  </a:lnTo>
                  <a:lnTo>
                    <a:pt x="3" y="6"/>
                  </a:lnTo>
                  <a:lnTo>
                    <a:pt x="3" y="6"/>
                  </a:lnTo>
                  <a:lnTo>
                    <a:pt x="4" y="6"/>
                  </a:lnTo>
                  <a:lnTo>
                    <a:pt x="5" y="5"/>
                  </a:lnTo>
                  <a:lnTo>
                    <a:pt x="5" y="5"/>
                  </a:lnTo>
                  <a:lnTo>
                    <a:pt x="5" y="4"/>
                  </a:lnTo>
                  <a:lnTo>
                    <a:pt x="6" y="4"/>
                  </a:lnTo>
                  <a:lnTo>
                    <a:pt x="7" y="4"/>
                  </a:lnTo>
                  <a:lnTo>
                    <a:pt x="8" y="4"/>
                  </a:lnTo>
                  <a:lnTo>
                    <a:pt x="9" y="4"/>
                  </a:lnTo>
                  <a:lnTo>
                    <a:pt x="9" y="5"/>
                  </a:lnTo>
                  <a:lnTo>
                    <a:pt x="9" y="6"/>
                  </a:lnTo>
                  <a:lnTo>
                    <a:pt x="9" y="6"/>
                  </a:lnTo>
                  <a:lnTo>
                    <a:pt x="9" y="7"/>
                  </a:lnTo>
                  <a:lnTo>
                    <a:pt x="12" y="19"/>
                  </a:lnTo>
                  <a:lnTo>
                    <a:pt x="12" y="20"/>
                  </a:lnTo>
                  <a:lnTo>
                    <a:pt x="12" y="21"/>
                  </a:lnTo>
                  <a:lnTo>
                    <a:pt x="12" y="22"/>
                  </a:lnTo>
                  <a:lnTo>
                    <a:pt x="12" y="23"/>
                  </a:lnTo>
                  <a:lnTo>
                    <a:pt x="12" y="23"/>
                  </a:lnTo>
                  <a:lnTo>
                    <a:pt x="11" y="23"/>
                  </a:lnTo>
                  <a:lnTo>
                    <a:pt x="10" y="24"/>
                  </a:lnTo>
                  <a:lnTo>
                    <a:pt x="9" y="24"/>
                  </a:lnTo>
                  <a:lnTo>
                    <a:pt x="9" y="25"/>
                  </a:lnTo>
                  <a:lnTo>
                    <a:pt x="19" y="23"/>
                  </a:lnTo>
                  <a:lnTo>
                    <a:pt x="18" y="23"/>
                  </a:lnTo>
                  <a:lnTo>
                    <a:pt x="17" y="23"/>
                  </a:lnTo>
                  <a:lnTo>
                    <a:pt x="16" y="23"/>
                  </a:lnTo>
                  <a:lnTo>
                    <a:pt x="16" y="23"/>
                  </a:lnTo>
                  <a:lnTo>
                    <a:pt x="16" y="22"/>
                  </a:lnTo>
                  <a:lnTo>
                    <a:pt x="15" y="21"/>
                  </a:lnTo>
                  <a:lnTo>
                    <a:pt x="15" y="20"/>
                  </a:lnTo>
                  <a:lnTo>
                    <a:pt x="15" y="19"/>
                  </a:lnTo>
                  <a:lnTo>
                    <a:pt x="15" y="19"/>
                  </a:lnTo>
                  <a:lnTo>
                    <a:pt x="12"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1" name="Freeform 275"/>
            <p:cNvSpPr>
              <a:spLocks/>
            </p:cNvSpPr>
            <p:nvPr/>
          </p:nvSpPr>
          <p:spPr bwMode="auto">
            <a:xfrm>
              <a:off x="970" y="2918"/>
              <a:ext cx="27" cy="30"/>
            </a:xfrm>
            <a:custGeom>
              <a:avLst/>
              <a:gdLst>
                <a:gd name="T0" fmla="*/ 17 w 27"/>
                <a:gd name="T1" fmla="*/ 5 h 30"/>
                <a:gd name="T2" fmla="*/ 19 w 27"/>
                <a:gd name="T3" fmla="*/ 4 h 30"/>
                <a:gd name="T4" fmla="*/ 19 w 27"/>
                <a:gd name="T5" fmla="*/ 2 h 30"/>
                <a:gd name="T6" fmla="*/ 19 w 27"/>
                <a:gd name="T7" fmla="*/ 1 h 30"/>
                <a:gd name="T8" fmla="*/ 20 w 27"/>
                <a:gd name="T9" fmla="*/ 0 h 30"/>
                <a:gd name="T10" fmla="*/ 24 w 27"/>
                <a:gd name="T11" fmla="*/ 8 h 30"/>
                <a:gd name="T12" fmla="*/ 25 w 27"/>
                <a:gd name="T13" fmla="*/ 11 h 30"/>
                <a:gd name="T14" fmla="*/ 26 w 27"/>
                <a:gd name="T15" fmla="*/ 12 h 30"/>
                <a:gd name="T16" fmla="*/ 26 w 27"/>
                <a:gd name="T17" fmla="*/ 14 h 30"/>
                <a:gd name="T18" fmla="*/ 25 w 27"/>
                <a:gd name="T19" fmla="*/ 16 h 30"/>
                <a:gd name="T20" fmla="*/ 24 w 27"/>
                <a:gd name="T21" fmla="*/ 17 h 30"/>
                <a:gd name="T22" fmla="*/ 23 w 27"/>
                <a:gd name="T23" fmla="*/ 18 h 30"/>
                <a:gd name="T24" fmla="*/ 21 w 27"/>
                <a:gd name="T25" fmla="*/ 19 h 30"/>
                <a:gd name="T26" fmla="*/ 20 w 27"/>
                <a:gd name="T27" fmla="*/ 19 h 30"/>
                <a:gd name="T28" fmla="*/ 19 w 27"/>
                <a:gd name="T29" fmla="*/ 18 h 30"/>
                <a:gd name="T30" fmla="*/ 17 w 27"/>
                <a:gd name="T31" fmla="*/ 17 h 30"/>
                <a:gd name="T32" fmla="*/ 15 w 27"/>
                <a:gd name="T33" fmla="*/ 17 h 30"/>
                <a:gd name="T34" fmla="*/ 11 w 27"/>
                <a:gd name="T35" fmla="*/ 24 h 30"/>
                <a:gd name="T36" fmla="*/ 11 w 27"/>
                <a:gd name="T37" fmla="*/ 25 h 30"/>
                <a:gd name="T38" fmla="*/ 11 w 27"/>
                <a:gd name="T39" fmla="*/ 27 h 30"/>
                <a:gd name="T40" fmla="*/ 11 w 27"/>
                <a:gd name="T41" fmla="*/ 28 h 30"/>
                <a:gd name="T42" fmla="*/ 11 w 27"/>
                <a:gd name="T43" fmla="*/ 29 h 30"/>
                <a:gd name="T44" fmla="*/ 13 w 27"/>
                <a:gd name="T45" fmla="*/ 13 h 30"/>
                <a:gd name="T46" fmla="*/ 7 w 27"/>
                <a:gd name="T47" fmla="*/ 15 h 30"/>
                <a:gd name="T48" fmla="*/ 6 w 27"/>
                <a:gd name="T49" fmla="*/ 16 h 30"/>
                <a:gd name="T50" fmla="*/ 5 w 27"/>
                <a:gd name="T51" fmla="*/ 17 h 30"/>
                <a:gd name="T52" fmla="*/ 5 w 27"/>
                <a:gd name="T53" fmla="*/ 19 h 30"/>
                <a:gd name="T54" fmla="*/ 0 w 27"/>
                <a:gd name="T55" fmla="*/ 12 h 30"/>
                <a:gd name="T56" fmla="*/ 1 w 27"/>
                <a:gd name="T57" fmla="*/ 12 h 30"/>
                <a:gd name="T58" fmla="*/ 2 w 27"/>
                <a:gd name="T59" fmla="*/ 13 h 30"/>
                <a:gd name="T60" fmla="*/ 3 w 27"/>
                <a:gd name="T61" fmla="*/ 13 h 30"/>
                <a:gd name="T62" fmla="*/ 4 w 27"/>
                <a:gd name="T63" fmla="*/ 12 h 30"/>
                <a:gd name="T64" fmla="*/ 6 w 27"/>
                <a:gd name="T65" fmla="*/ 12 h 30"/>
                <a:gd name="T66" fmla="*/ 16 w 27"/>
                <a:gd name="T6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30">
                  <a:moveTo>
                    <a:pt x="16" y="6"/>
                  </a:moveTo>
                  <a:lnTo>
                    <a:pt x="17" y="5"/>
                  </a:lnTo>
                  <a:lnTo>
                    <a:pt x="18" y="4"/>
                  </a:lnTo>
                  <a:lnTo>
                    <a:pt x="19" y="4"/>
                  </a:lnTo>
                  <a:lnTo>
                    <a:pt x="19" y="3"/>
                  </a:lnTo>
                  <a:lnTo>
                    <a:pt x="19" y="2"/>
                  </a:lnTo>
                  <a:lnTo>
                    <a:pt x="19" y="2"/>
                  </a:lnTo>
                  <a:lnTo>
                    <a:pt x="19" y="1"/>
                  </a:lnTo>
                  <a:lnTo>
                    <a:pt x="19" y="0"/>
                  </a:lnTo>
                  <a:lnTo>
                    <a:pt x="20" y="0"/>
                  </a:lnTo>
                  <a:lnTo>
                    <a:pt x="24" y="7"/>
                  </a:lnTo>
                  <a:lnTo>
                    <a:pt x="24" y="8"/>
                  </a:lnTo>
                  <a:lnTo>
                    <a:pt x="24" y="10"/>
                  </a:lnTo>
                  <a:lnTo>
                    <a:pt x="25" y="11"/>
                  </a:lnTo>
                  <a:lnTo>
                    <a:pt x="25" y="12"/>
                  </a:lnTo>
                  <a:lnTo>
                    <a:pt x="26" y="12"/>
                  </a:lnTo>
                  <a:lnTo>
                    <a:pt x="26" y="13"/>
                  </a:lnTo>
                  <a:lnTo>
                    <a:pt x="26" y="14"/>
                  </a:lnTo>
                  <a:lnTo>
                    <a:pt x="26" y="15"/>
                  </a:lnTo>
                  <a:lnTo>
                    <a:pt x="25" y="16"/>
                  </a:lnTo>
                  <a:lnTo>
                    <a:pt x="25" y="17"/>
                  </a:lnTo>
                  <a:lnTo>
                    <a:pt x="24" y="17"/>
                  </a:lnTo>
                  <a:lnTo>
                    <a:pt x="24" y="17"/>
                  </a:lnTo>
                  <a:lnTo>
                    <a:pt x="23" y="18"/>
                  </a:lnTo>
                  <a:lnTo>
                    <a:pt x="22" y="18"/>
                  </a:lnTo>
                  <a:lnTo>
                    <a:pt x="21" y="19"/>
                  </a:lnTo>
                  <a:lnTo>
                    <a:pt x="20" y="19"/>
                  </a:lnTo>
                  <a:lnTo>
                    <a:pt x="20" y="19"/>
                  </a:lnTo>
                  <a:lnTo>
                    <a:pt x="20" y="18"/>
                  </a:lnTo>
                  <a:lnTo>
                    <a:pt x="19" y="18"/>
                  </a:lnTo>
                  <a:lnTo>
                    <a:pt x="18" y="18"/>
                  </a:lnTo>
                  <a:lnTo>
                    <a:pt x="17" y="17"/>
                  </a:lnTo>
                  <a:lnTo>
                    <a:pt x="16" y="17"/>
                  </a:lnTo>
                  <a:lnTo>
                    <a:pt x="15" y="17"/>
                  </a:lnTo>
                  <a:lnTo>
                    <a:pt x="12" y="24"/>
                  </a:lnTo>
                  <a:lnTo>
                    <a:pt x="11" y="24"/>
                  </a:lnTo>
                  <a:lnTo>
                    <a:pt x="11" y="25"/>
                  </a:lnTo>
                  <a:lnTo>
                    <a:pt x="11" y="25"/>
                  </a:lnTo>
                  <a:lnTo>
                    <a:pt x="11" y="26"/>
                  </a:lnTo>
                  <a:lnTo>
                    <a:pt x="11" y="27"/>
                  </a:lnTo>
                  <a:lnTo>
                    <a:pt x="11" y="27"/>
                  </a:lnTo>
                  <a:lnTo>
                    <a:pt x="11" y="28"/>
                  </a:lnTo>
                  <a:lnTo>
                    <a:pt x="11" y="28"/>
                  </a:lnTo>
                  <a:lnTo>
                    <a:pt x="11" y="29"/>
                  </a:lnTo>
                  <a:lnTo>
                    <a:pt x="7" y="25"/>
                  </a:lnTo>
                  <a:lnTo>
                    <a:pt x="13" y="13"/>
                  </a:lnTo>
                  <a:lnTo>
                    <a:pt x="12" y="12"/>
                  </a:lnTo>
                  <a:lnTo>
                    <a:pt x="7" y="15"/>
                  </a:lnTo>
                  <a:lnTo>
                    <a:pt x="7" y="15"/>
                  </a:lnTo>
                  <a:lnTo>
                    <a:pt x="6" y="16"/>
                  </a:lnTo>
                  <a:lnTo>
                    <a:pt x="5" y="17"/>
                  </a:lnTo>
                  <a:lnTo>
                    <a:pt x="5" y="17"/>
                  </a:lnTo>
                  <a:lnTo>
                    <a:pt x="5" y="18"/>
                  </a:lnTo>
                  <a:lnTo>
                    <a:pt x="5" y="19"/>
                  </a:lnTo>
                  <a:lnTo>
                    <a:pt x="4" y="20"/>
                  </a:lnTo>
                  <a:lnTo>
                    <a:pt x="0" y="12"/>
                  </a:lnTo>
                  <a:lnTo>
                    <a:pt x="1" y="12"/>
                  </a:lnTo>
                  <a:lnTo>
                    <a:pt x="1" y="12"/>
                  </a:lnTo>
                  <a:lnTo>
                    <a:pt x="2" y="12"/>
                  </a:lnTo>
                  <a:lnTo>
                    <a:pt x="2" y="13"/>
                  </a:lnTo>
                  <a:lnTo>
                    <a:pt x="2" y="13"/>
                  </a:lnTo>
                  <a:lnTo>
                    <a:pt x="3" y="13"/>
                  </a:lnTo>
                  <a:lnTo>
                    <a:pt x="4" y="13"/>
                  </a:lnTo>
                  <a:lnTo>
                    <a:pt x="4" y="12"/>
                  </a:lnTo>
                  <a:lnTo>
                    <a:pt x="5" y="12"/>
                  </a:lnTo>
                  <a:lnTo>
                    <a:pt x="6" y="12"/>
                  </a:lnTo>
                  <a:lnTo>
                    <a:pt x="6" y="12"/>
                  </a:lnTo>
                  <a:lnTo>
                    <a:pt x="16"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2" name="Freeform 276"/>
            <p:cNvSpPr>
              <a:spLocks/>
            </p:cNvSpPr>
            <p:nvPr/>
          </p:nvSpPr>
          <p:spPr bwMode="auto">
            <a:xfrm>
              <a:off x="986" y="2926"/>
              <a:ext cx="8" cy="6"/>
            </a:xfrm>
            <a:custGeom>
              <a:avLst/>
              <a:gdLst>
                <a:gd name="T0" fmla="*/ 0 w 8"/>
                <a:gd name="T1" fmla="*/ 2 h 6"/>
                <a:gd name="T2" fmla="*/ 1 w 8"/>
                <a:gd name="T3" fmla="*/ 3 h 6"/>
                <a:gd name="T4" fmla="*/ 1 w 8"/>
                <a:gd name="T5" fmla="*/ 3 h 6"/>
                <a:gd name="T6" fmla="*/ 1 w 8"/>
                <a:gd name="T7" fmla="*/ 4 h 6"/>
                <a:gd name="T8" fmla="*/ 2 w 8"/>
                <a:gd name="T9" fmla="*/ 4 h 6"/>
                <a:gd name="T10" fmla="*/ 2 w 8"/>
                <a:gd name="T11" fmla="*/ 5 h 6"/>
                <a:gd name="T12" fmla="*/ 3 w 8"/>
                <a:gd name="T13" fmla="*/ 5 h 6"/>
                <a:gd name="T14" fmla="*/ 3 w 8"/>
                <a:gd name="T15" fmla="*/ 5 h 6"/>
                <a:gd name="T16" fmla="*/ 3 w 8"/>
                <a:gd name="T17" fmla="*/ 5 h 6"/>
                <a:gd name="T18" fmla="*/ 4 w 8"/>
                <a:gd name="T19" fmla="*/ 5 h 6"/>
                <a:gd name="T20" fmla="*/ 4 w 8"/>
                <a:gd name="T21" fmla="*/ 5 h 6"/>
                <a:gd name="T22" fmla="*/ 5 w 8"/>
                <a:gd name="T23" fmla="*/ 5 h 6"/>
                <a:gd name="T24" fmla="*/ 5 w 8"/>
                <a:gd name="T25" fmla="*/ 5 h 6"/>
                <a:gd name="T26" fmla="*/ 6 w 8"/>
                <a:gd name="T27" fmla="*/ 5 h 6"/>
                <a:gd name="T28" fmla="*/ 6 w 8"/>
                <a:gd name="T29" fmla="*/ 5 h 6"/>
                <a:gd name="T30" fmla="*/ 6 w 8"/>
                <a:gd name="T31" fmla="*/ 4 h 6"/>
                <a:gd name="T32" fmla="*/ 6 w 8"/>
                <a:gd name="T33" fmla="*/ 4 h 6"/>
                <a:gd name="T34" fmla="*/ 7 w 8"/>
                <a:gd name="T35" fmla="*/ 4 h 6"/>
                <a:gd name="T36" fmla="*/ 7 w 8"/>
                <a:gd name="T37" fmla="*/ 3 h 6"/>
                <a:gd name="T38" fmla="*/ 7 w 8"/>
                <a:gd name="T39" fmla="*/ 3 h 6"/>
                <a:gd name="T40" fmla="*/ 7 w 8"/>
                <a:gd name="T41" fmla="*/ 2 h 6"/>
                <a:gd name="T42" fmla="*/ 7 w 8"/>
                <a:gd name="T43" fmla="*/ 2 h 6"/>
                <a:gd name="T44" fmla="*/ 7 w 8"/>
                <a:gd name="T45" fmla="*/ 1 h 6"/>
                <a:gd name="T46" fmla="*/ 6 w 8"/>
                <a:gd name="T47" fmla="*/ 1 h 6"/>
                <a:gd name="T48" fmla="*/ 6 w 8"/>
                <a:gd name="T49" fmla="*/ 0 h 6"/>
                <a:gd name="T50" fmla="*/ 6 w 8"/>
                <a:gd name="T51" fmla="*/ 0 h 6"/>
                <a:gd name="T52" fmla="*/ 5 w 8"/>
                <a:gd name="T53" fmla="*/ 0 h 6"/>
                <a:gd name="T54" fmla="*/ 5 w 8"/>
                <a:gd name="T55" fmla="*/ 0 h 6"/>
                <a:gd name="T56" fmla="*/ 4 w 8"/>
                <a:gd name="T57" fmla="*/ 0 h 6"/>
                <a:gd name="T58" fmla="*/ 4 w 8"/>
                <a:gd name="T59" fmla="*/ 0 h 6"/>
                <a:gd name="T60" fmla="*/ 4 w 8"/>
                <a:gd name="T61" fmla="*/ 0 h 6"/>
                <a:gd name="T62" fmla="*/ 0 w 8"/>
                <a:gd name="T6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6">
                  <a:moveTo>
                    <a:pt x="0" y="2"/>
                  </a:moveTo>
                  <a:lnTo>
                    <a:pt x="1" y="3"/>
                  </a:lnTo>
                  <a:lnTo>
                    <a:pt x="1" y="3"/>
                  </a:lnTo>
                  <a:lnTo>
                    <a:pt x="1" y="4"/>
                  </a:lnTo>
                  <a:lnTo>
                    <a:pt x="2" y="4"/>
                  </a:lnTo>
                  <a:lnTo>
                    <a:pt x="2" y="5"/>
                  </a:lnTo>
                  <a:lnTo>
                    <a:pt x="3" y="5"/>
                  </a:lnTo>
                  <a:lnTo>
                    <a:pt x="3" y="5"/>
                  </a:lnTo>
                  <a:lnTo>
                    <a:pt x="3" y="5"/>
                  </a:lnTo>
                  <a:lnTo>
                    <a:pt x="4" y="5"/>
                  </a:lnTo>
                  <a:lnTo>
                    <a:pt x="4" y="5"/>
                  </a:lnTo>
                  <a:lnTo>
                    <a:pt x="5" y="5"/>
                  </a:lnTo>
                  <a:lnTo>
                    <a:pt x="5" y="5"/>
                  </a:lnTo>
                  <a:lnTo>
                    <a:pt x="6" y="5"/>
                  </a:lnTo>
                  <a:lnTo>
                    <a:pt x="6" y="5"/>
                  </a:lnTo>
                  <a:lnTo>
                    <a:pt x="6" y="4"/>
                  </a:lnTo>
                  <a:lnTo>
                    <a:pt x="6" y="4"/>
                  </a:lnTo>
                  <a:lnTo>
                    <a:pt x="7" y="4"/>
                  </a:lnTo>
                  <a:lnTo>
                    <a:pt x="7" y="3"/>
                  </a:lnTo>
                  <a:lnTo>
                    <a:pt x="7" y="3"/>
                  </a:lnTo>
                  <a:lnTo>
                    <a:pt x="7" y="2"/>
                  </a:lnTo>
                  <a:lnTo>
                    <a:pt x="7" y="2"/>
                  </a:lnTo>
                  <a:lnTo>
                    <a:pt x="7" y="1"/>
                  </a:lnTo>
                  <a:lnTo>
                    <a:pt x="6" y="1"/>
                  </a:lnTo>
                  <a:lnTo>
                    <a:pt x="6" y="0"/>
                  </a:lnTo>
                  <a:lnTo>
                    <a:pt x="6" y="0"/>
                  </a:lnTo>
                  <a:lnTo>
                    <a:pt x="5" y="0"/>
                  </a:lnTo>
                  <a:lnTo>
                    <a:pt x="5" y="0"/>
                  </a:lnTo>
                  <a:lnTo>
                    <a:pt x="4" y="0"/>
                  </a:lnTo>
                  <a:lnTo>
                    <a:pt x="4" y="0"/>
                  </a:lnTo>
                  <a:lnTo>
                    <a:pt x="4" y="0"/>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3" name="Freeform 277"/>
            <p:cNvSpPr>
              <a:spLocks/>
            </p:cNvSpPr>
            <p:nvPr/>
          </p:nvSpPr>
          <p:spPr bwMode="auto">
            <a:xfrm>
              <a:off x="661" y="2883"/>
              <a:ext cx="26" cy="28"/>
            </a:xfrm>
            <a:custGeom>
              <a:avLst/>
              <a:gdLst>
                <a:gd name="T0" fmla="*/ 5 w 26"/>
                <a:gd name="T1" fmla="*/ 11 h 28"/>
                <a:gd name="T2" fmla="*/ 5 w 26"/>
                <a:gd name="T3" fmla="*/ 11 h 28"/>
                <a:gd name="T4" fmla="*/ 4 w 26"/>
                <a:gd name="T5" fmla="*/ 11 h 28"/>
                <a:gd name="T6" fmla="*/ 4 w 26"/>
                <a:gd name="T7" fmla="*/ 11 h 28"/>
                <a:gd name="T8" fmla="*/ 3 w 26"/>
                <a:gd name="T9" fmla="*/ 11 h 28"/>
                <a:gd name="T10" fmla="*/ 3 w 26"/>
                <a:gd name="T11" fmla="*/ 10 h 28"/>
                <a:gd name="T12" fmla="*/ 2 w 26"/>
                <a:gd name="T13" fmla="*/ 10 h 28"/>
                <a:gd name="T14" fmla="*/ 2 w 26"/>
                <a:gd name="T15" fmla="*/ 10 h 28"/>
                <a:gd name="T16" fmla="*/ 1 w 26"/>
                <a:gd name="T17" fmla="*/ 11 h 28"/>
                <a:gd name="T18" fmla="*/ 1 w 26"/>
                <a:gd name="T19" fmla="*/ 11 h 28"/>
                <a:gd name="T20" fmla="*/ 0 w 26"/>
                <a:gd name="T21" fmla="*/ 11 h 28"/>
                <a:gd name="T22" fmla="*/ 6 w 26"/>
                <a:gd name="T23" fmla="*/ 4 h 28"/>
                <a:gd name="T24" fmla="*/ 6 w 26"/>
                <a:gd name="T25" fmla="*/ 3 h 28"/>
                <a:gd name="T26" fmla="*/ 6 w 26"/>
                <a:gd name="T27" fmla="*/ 2 h 28"/>
                <a:gd name="T28" fmla="*/ 7 w 26"/>
                <a:gd name="T29" fmla="*/ 2 h 28"/>
                <a:gd name="T30" fmla="*/ 8 w 26"/>
                <a:gd name="T31" fmla="*/ 2 h 28"/>
                <a:gd name="T32" fmla="*/ 9 w 26"/>
                <a:gd name="T33" fmla="*/ 2 h 28"/>
                <a:gd name="T34" fmla="*/ 10 w 26"/>
                <a:gd name="T35" fmla="*/ 1 h 28"/>
                <a:gd name="T36" fmla="*/ 10 w 26"/>
                <a:gd name="T37" fmla="*/ 1 h 28"/>
                <a:gd name="T38" fmla="*/ 11 w 26"/>
                <a:gd name="T39" fmla="*/ 1 h 28"/>
                <a:gd name="T40" fmla="*/ 11 w 26"/>
                <a:gd name="T41" fmla="*/ 0 h 28"/>
                <a:gd name="T42" fmla="*/ 12 w 26"/>
                <a:gd name="T43" fmla="*/ 0 h 28"/>
                <a:gd name="T44" fmla="*/ 13 w 26"/>
                <a:gd name="T45" fmla="*/ 0 h 28"/>
                <a:gd name="T46" fmla="*/ 14 w 26"/>
                <a:gd name="T47" fmla="*/ 0 h 28"/>
                <a:gd name="T48" fmla="*/ 15 w 26"/>
                <a:gd name="T49" fmla="*/ 0 h 28"/>
                <a:gd name="T50" fmla="*/ 15 w 26"/>
                <a:gd name="T51" fmla="*/ 0 h 28"/>
                <a:gd name="T52" fmla="*/ 16 w 26"/>
                <a:gd name="T53" fmla="*/ 0 h 28"/>
                <a:gd name="T54" fmla="*/ 17 w 26"/>
                <a:gd name="T55" fmla="*/ 1 h 28"/>
                <a:gd name="T56" fmla="*/ 18 w 26"/>
                <a:gd name="T57" fmla="*/ 1 h 28"/>
                <a:gd name="T58" fmla="*/ 19 w 26"/>
                <a:gd name="T59" fmla="*/ 1 h 28"/>
                <a:gd name="T60" fmla="*/ 19 w 26"/>
                <a:gd name="T61" fmla="*/ 2 h 28"/>
                <a:gd name="T62" fmla="*/ 20 w 26"/>
                <a:gd name="T63" fmla="*/ 2 h 28"/>
                <a:gd name="T64" fmla="*/ 21 w 26"/>
                <a:gd name="T65" fmla="*/ 2 h 28"/>
                <a:gd name="T66" fmla="*/ 21 w 26"/>
                <a:gd name="T67" fmla="*/ 3 h 28"/>
                <a:gd name="T68" fmla="*/ 22 w 26"/>
                <a:gd name="T69" fmla="*/ 3 h 28"/>
                <a:gd name="T70" fmla="*/ 23 w 26"/>
                <a:gd name="T71" fmla="*/ 5 h 28"/>
                <a:gd name="T72" fmla="*/ 23 w 26"/>
                <a:gd name="T73" fmla="*/ 6 h 28"/>
                <a:gd name="T74" fmla="*/ 24 w 26"/>
                <a:gd name="T75" fmla="*/ 7 h 28"/>
                <a:gd name="T76" fmla="*/ 24 w 26"/>
                <a:gd name="T77" fmla="*/ 8 h 28"/>
                <a:gd name="T78" fmla="*/ 25 w 26"/>
                <a:gd name="T79" fmla="*/ 9 h 28"/>
                <a:gd name="T80" fmla="*/ 25 w 26"/>
                <a:gd name="T81" fmla="*/ 10 h 28"/>
                <a:gd name="T82" fmla="*/ 25 w 26"/>
                <a:gd name="T83" fmla="*/ 11 h 28"/>
                <a:gd name="T84" fmla="*/ 25 w 26"/>
                <a:gd name="T85" fmla="*/ 12 h 28"/>
                <a:gd name="T86" fmla="*/ 25 w 26"/>
                <a:gd name="T87" fmla="*/ 13 h 28"/>
                <a:gd name="T88" fmla="*/ 25 w 26"/>
                <a:gd name="T89" fmla="*/ 15 h 28"/>
                <a:gd name="T90" fmla="*/ 24 w 26"/>
                <a:gd name="T91" fmla="*/ 16 h 28"/>
                <a:gd name="T92" fmla="*/ 24 w 26"/>
                <a:gd name="T93" fmla="*/ 16 h 28"/>
                <a:gd name="T94" fmla="*/ 23 w 26"/>
                <a:gd name="T95" fmla="*/ 18 h 28"/>
                <a:gd name="T96" fmla="*/ 23 w 26"/>
                <a:gd name="T97" fmla="*/ 19 h 28"/>
                <a:gd name="T98" fmla="*/ 22 w 26"/>
                <a:gd name="T99" fmla="*/ 20 h 28"/>
                <a:gd name="T100" fmla="*/ 21 w 26"/>
                <a:gd name="T101" fmla="*/ 20 h 28"/>
                <a:gd name="T102" fmla="*/ 15 w 26"/>
                <a:gd name="T103" fmla="*/ 27 h 28"/>
                <a:gd name="T104" fmla="*/ 15 w 26"/>
                <a:gd name="T105" fmla="*/ 26 h 28"/>
                <a:gd name="T106" fmla="*/ 15 w 26"/>
                <a:gd name="T107" fmla="*/ 25 h 28"/>
                <a:gd name="T108" fmla="*/ 15 w 26"/>
                <a:gd name="T109" fmla="*/ 25 h 28"/>
                <a:gd name="T110" fmla="*/ 15 w 26"/>
                <a:gd name="T111" fmla="*/ 24 h 28"/>
                <a:gd name="T112" fmla="*/ 15 w 26"/>
                <a:gd name="T113" fmla="*/ 23 h 28"/>
                <a:gd name="T114" fmla="*/ 15 w 26"/>
                <a:gd name="T115" fmla="*/ 22 h 28"/>
                <a:gd name="T116" fmla="*/ 15 w 26"/>
                <a:gd name="T117" fmla="*/ 22 h 28"/>
                <a:gd name="T118" fmla="*/ 15 w 26"/>
                <a:gd name="T119" fmla="*/ 21 h 28"/>
                <a:gd name="T120" fmla="*/ 14 w 26"/>
                <a:gd name="T121" fmla="*/ 21 h 28"/>
                <a:gd name="T122" fmla="*/ 14 w 26"/>
                <a:gd name="T123" fmla="*/ 20 h 28"/>
                <a:gd name="T124" fmla="*/ 5 w 26"/>
                <a:gd name="T12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8">
                  <a:moveTo>
                    <a:pt x="5" y="11"/>
                  </a:moveTo>
                  <a:lnTo>
                    <a:pt x="5" y="11"/>
                  </a:lnTo>
                  <a:lnTo>
                    <a:pt x="4" y="11"/>
                  </a:lnTo>
                  <a:lnTo>
                    <a:pt x="4" y="11"/>
                  </a:lnTo>
                  <a:lnTo>
                    <a:pt x="3" y="11"/>
                  </a:lnTo>
                  <a:lnTo>
                    <a:pt x="3" y="10"/>
                  </a:lnTo>
                  <a:lnTo>
                    <a:pt x="2" y="10"/>
                  </a:lnTo>
                  <a:lnTo>
                    <a:pt x="2" y="10"/>
                  </a:lnTo>
                  <a:lnTo>
                    <a:pt x="1" y="11"/>
                  </a:lnTo>
                  <a:lnTo>
                    <a:pt x="1" y="11"/>
                  </a:lnTo>
                  <a:lnTo>
                    <a:pt x="0" y="11"/>
                  </a:lnTo>
                  <a:lnTo>
                    <a:pt x="6" y="4"/>
                  </a:lnTo>
                  <a:lnTo>
                    <a:pt x="6" y="3"/>
                  </a:lnTo>
                  <a:lnTo>
                    <a:pt x="6" y="2"/>
                  </a:lnTo>
                  <a:lnTo>
                    <a:pt x="7" y="2"/>
                  </a:lnTo>
                  <a:lnTo>
                    <a:pt x="8" y="2"/>
                  </a:lnTo>
                  <a:lnTo>
                    <a:pt x="9" y="2"/>
                  </a:lnTo>
                  <a:lnTo>
                    <a:pt x="10" y="1"/>
                  </a:lnTo>
                  <a:lnTo>
                    <a:pt x="10" y="1"/>
                  </a:lnTo>
                  <a:lnTo>
                    <a:pt x="11" y="1"/>
                  </a:lnTo>
                  <a:lnTo>
                    <a:pt x="11" y="0"/>
                  </a:lnTo>
                  <a:lnTo>
                    <a:pt x="12" y="0"/>
                  </a:lnTo>
                  <a:lnTo>
                    <a:pt x="13" y="0"/>
                  </a:lnTo>
                  <a:lnTo>
                    <a:pt x="14" y="0"/>
                  </a:lnTo>
                  <a:lnTo>
                    <a:pt x="15" y="0"/>
                  </a:lnTo>
                  <a:lnTo>
                    <a:pt x="15" y="0"/>
                  </a:lnTo>
                  <a:lnTo>
                    <a:pt x="16" y="0"/>
                  </a:lnTo>
                  <a:lnTo>
                    <a:pt x="17" y="1"/>
                  </a:lnTo>
                  <a:lnTo>
                    <a:pt x="18" y="1"/>
                  </a:lnTo>
                  <a:lnTo>
                    <a:pt x="19" y="1"/>
                  </a:lnTo>
                  <a:lnTo>
                    <a:pt x="19" y="2"/>
                  </a:lnTo>
                  <a:lnTo>
                    <a:pt x="20" y="2"/>
                  </a:lnTo>
                  <a:lnTo>
                    <a:pt x="21" y="2"/>
                  </a:lnTo>
                  <a:lnTo>
                    <a:pt x="21" y="3"/>
                  </a:lnTo>
                  <a:lnTo>
                    <a:pt x="22" y="3"/>
                  </a:lnTo>
                  <a:lnTo>
                    <a:pt x="23" y="5"/>
                  </a:lnTo>
                  <a:lnTo>
                    <a:pt x="23" y="6"/>
                  </a:lnTo>
                  <a:lnTo>
                    <a:pt x="24" y="7"/>
                  </a:lnTo>
                  <a:lnTo>
                    <a:pt x="24" y="8"/>
                  </a:lnTo>
                  <a:lnTo>
                    <a:pt x="25" y="9"/>
                  </a:lnTo>
                  <a:lnTo>
                    <a:pt x="25" y="10"/>
                  </a:lnTo>
                  <a:lnTo>
                    <a:pt x="25" y="11"/>
                  </a:lnTo>
                  <a:lnTo>
                    <a:pt x="25" y="12"/>
                  </a:lnTo>
                  <a:lnTo>
                    <a:pt x="25" y="13"/>
                  </a:lnTo>
                  <a:lnTo>
                    <a:pt x="25" y="15"/>
                  </a:lnTo>
                  <a:lnTo>
                    <a:pt x="24" y="16"/>
                  </a:lnTo>
                  <a:lnTo>
                    <a:pt x="24" y="16"/>
                  </a:lnTo>
                  <a:lnTo>
                    <a:pt x="23" y="18"/>
                  </a:lnTo>
                  <a:lnTo>
                    <a:pt x="23" y="19"/>
                  </a:lnTo>
                  <a:lnTo>
                    <a:pt x="22" y="20"/>
                  </a:lnTo>
                  <a:lnTo>
                    <a:pt x="21" y="20"/>
                  </a:lnTo>
                  <a:lnTo>
                    <a:pt x="15" y="27"/>
                  </a:lnTo>
                  <a:lnTo>
                    <a:pt x="15" y="26"/>
                  </a:lnTo>
                  <a:lnTo>
                    <a:pt x="15" y="25"/>
                  </a:lnTo>
                  <a:lnTo>
                    <a:pt x="15" y="25"/>
                  </a:lnTo>
                  <a:lnTo>
                    <a:pt x="15" y="24"/>
                  </a:lnTo>
                  <a:lnTo>
                    <a:pt x="15" y="23"/>
                  </a:lnTo>
                  <a:lnTo>
                    <a:pt x="15" y="22"/>
                  </a:lnTo>
                  <a:lnTo>
                    <a:pt x="15" y="22"/>
                  </a:lnTo>
                  <a:lnTo>
                    <a:pt x="15" y="21"/>
                  </a:lnTo>
                  <a:lnTo>
                    <a:pt x="14" y="21"/>
                  </a:lnTo>
                  <a:lnTo>
                    <a:pt x="14" y="20"/>
                  </a:lnTo>
                  <a:lnTo>
                    <a:pt x="5"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4" name="Freeform 278"/>
            <p:cNvSpPr>
              <a:spLocks/>
            </p:cNvSpPr>
            <p:nvPr/>
          </p:nvSpPr>
          <p:spPr bwMode="auto">
            <a:xfrm>
              <a:off x="668" y="2885"/>
              <a:ext cx="17" cy="18"/>
            </a:xfrm>
            <a:custGeom>
              <a:avLst/>
              <a:gdLst>
                <a:gd name="T0" fmla="*/ 9 w 17"/>
                <a:gd name="T1" fmla="*/ 16 h 18"/>
                <a:gd name="T2" fmla="*/ 9 w 17"/>
                <a:gd name="T3" fmla="*/ 16 h 18"/>
                <a:gd name="T4" fmla="*/ 10 w 17"/>
                <a:gd name="T5" fmla="*/ 16 h 18"/>
                <a:gd name="T6" fmla="*/ 11 w 17"/>
                <a:gd name="T7" fmla="*/ 17 h 18"/>
                <a:gd name="T8" fmla="*/ 12 w 17"/>
                <a:gd name="T9" fmla="*/ 17 h 18"/>
                <a:gd name="T10" fmla="*/ 12 w 17"/>
                <a:gd name="T11" fmla="*/ 17 h 18"/>
                <a:gd name="T12" fmla="*/ 13 w 17"/>
                <a:gd name="T13" fmla="*/ 17 h 18"/>
                <a:gd name="T14" fmla="*/ 13 w 17"/>
                <a:gd name="T15" fmla="*/ 16 h 18"/>
                <a:gd name="T16" fmla="*/ 14 w 17"/>
                <a:gd name="T17" fmla="*/ 16 h 18"/>
                <a:gd name="T18" fmla="*/ 15 w 17"/>
                <a:gd name="T19" fmla="*/ 16 h 18"/>
                <a:gd name="T20" fmla="*/ 15 w 17"/>
                <a:gd name="T21" fmla="*/ 15 h 18"/>
                <a:gd name="T22" fmla="*/ 15 w 17"/>
                <a:gd name="T23" fmla="*/ 14 h 18"/>
                <a:gd name="T24" fmla="*/ 16 w 17"/>
                <a:gd name="T25" fmla="*/ 13 h 18"/>
                <a:gd name="T26" fmla="*/ 16 w 17"/>
                <a:gd name="T27" fmla="*/ 12 h 18"/>
                <a:gd name="T28" fmla="*/ 16 w 17"/>
                <a:gd name="T29" fmla="*/ 11 h 18"/>
                <a:gd name="T30" fmla="*/ 16 w 17"/>
                <a:gd name="T31" fmla="*/ 10 h 18"/>
                <a:gd name="T32" fmla="*/ 16 w 17"/>
                <a:gd name="T33" fmla="*/ 10 h 18"/>
                <a:gd name="T34" fmla="*/ 16 w 17"/>
                <a:gd name="T35" fmla="*/ 9 h 18"/>
                <a:gd name="T36" fmla="*/ 15 w 17"/>
                <a:gd name="T37" fmla="*/ 8 h 18"/>
                <a:gd name="T38" fmla="*/ 15 w 17"/>
                <a:gd name="T39" fmla="*/ 7 h 18"/>
                <a:gd name="T40" fmla="*/ 15 w 17"/>
                <a:gd name="T41" fmla="*/ 7 h 18"/>
                <a:gd name="T42" fmla="*/ 15 w 17"/>
                <a:gd name="T43" fmla="*/ 6 h 18"/>
                <a:gd name="T44" fmla="*/ 14 w 17"/>
                <a:gd name="T45" fmla="*/ 5 h 18"/>
                <a:gd name="T46" fmla="*/ 13 w 17"/>
                <a:gd name="T47" fmla="*/ 4 h 18"/>
                <a:gd name="T48" fmla="*/ 12 w 17"/>
                <a:gd name="T49" fmla="*/ 4 h 18"/>
                <a:gd name="T50" fmla="*/ 12 w 17"/>
                <a:gd name="T51" fmla="*/ 3 h 18"/>
                <a:gd name="T52" fmla="*/ 11 w 17"/>
                <a:gd name="T53" fmla="*/ 3 h 18"/>
                <a:gd name="T54" fmla="*/ 11 w 17"/>
                <a:gd name="T55" fmla="*/ 2 h 18"/>
                <a:gd name="T56" fmla="*/ 10 w 17"/>
                <a:gd name="T57" fmla="*/ 1 h 18"/>
                <a:gd name="T58" fmla="*/ 9 w 17"/>
                <a:gd name="T59" fmla="*/ 1 h 18"/>
                <a:gd name="T60" fmla="*/ 9 w 17"/>
                <a:gd name="T61" fmla="*/ 1 h 18"/>
                <a:gd name="T62" fmla="*/ 8 w 17"/>
                <a:gd name="T63" fmla="*/ 1 h 18"/>
                <a:gd name="T64" fmla="*/ 7 w 17"/>
                <a:gd name="T65" fmla="*/ 1 h 18"/>
                <a:gd name="T66" fmla="*/ 7 w 17"/>
                <a:gd name="T67" fmla="*/ 0 h 18"/>
                <a:gd name="T68" fmla="*/ 6 w 17"/>
                <a:gd name="T69" fmla="*/ 0 h 18"/>
                <a:gd name="T70" fmla="*/ 5 w 17"/>
                <a:gd name="T71" fmla="*/ 0 h 18"/>
                <a:gd name="T72" fmla="*/ 4 w 17"/>
                <a:gd name="T73" fmla="*/ 1 h 18"/>
                <a:gd name="T74" fmla="*/ 3 w 17"/>
                <a:gd name="T75" fmla="*/ 1 h 18"/>
                <a:gd name="T76" fmla="*/ 2 w 17"/>
                <a:gd name="T77" fmla="*/ 1 h 18"/>
                <a:gd name="T78" fmla="*/ 1 w 17"/>
                <a:gd name="T79" fmla="*/ 1 h 18"/>
                <a:gd name="T80" fmla="*/ 1 w 17"/>
                <a:gd name="T81" fmla="*/ 2 h 18"/>
                <a:gd name="T82" fmla="*/ 1 w 17"/>
                <a:gd name="T83" fmla="*/ 3 h 18"/>
                <a:gd name="T84" fmla="*/ 0 w 17"/>
                <a:gd name="T85" fmla="*/ 3 h 18"/>
                <a:gd name="T86" fmla="*/ 0 w 17"/>
                <a:gd name="T87" fmla="*/ 4 h 18"/>
                <a:gd name="T88" fmla="*/ 0 w 17"/>
                <a:gd name="T89" fmla="*/ 4 h 18"/>
                <a:gd name="T90" fmla="*/ 0 w 17"/>
                <a:gd name="T91" fmla="*/ 5 h 18"/>
                <a:gd name="T92" fmla="*/ 0 w 17"/>
                <a:gd name="T93" fmla="*/ 6 h 18"/>
                <a:gd name="T94" fmla="*/ 1 w 17"/>
                <a:gd name="T95" fmla="*/ 6 h 18"/>
                <a:gd name="T96" fmla="*/ 1 w 17"/>
                <a:gd name="T97" fmla="*/ 7 h 18"/>
                <a:gd name="T98" fmla="*/ 1 w 17"/>
                <a:gd name="T99" fmla="*/ 7 h 18"/>
                <a:gd name="T100" fmla="*/ 9 w 17"/>
                <a:gd name="T10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 h="18">
                  <a:moveTo>
                    <a:pt x="9" y="16"/>
                  </a:moveTo>
                  <a:lnTo>
                    <a:pt x="9" y="16"/>
                  </a:lnTo>
                  <a:lnTo>
                    <a:pt x="10" y="16"/>
                  </a:lnTo>
                  <a:lnTo>
                    <a:pt x="11" y="17"/>
                  </a:lnTo>
                  <a:lnTo>
                    <a:pt x="12" y="17"/>
                  </a:lnTo>
                  <a:lnTo>
                    <a:pt x="12" y="17"/>
                  </a:lnTo>
                  <a:lnTo>
                    <a:pt x="13" y="17"/>
                  </a:lnTo>
                  <a:lnTo>
                    <a:pt x="13" y="16"/>
                  </a:lnTo>
                  <a:lnTo>
                    <a:pt x="14" y="16"/>
                  </a:lnTo>
                  <a:lnTo>
                    <a:pt x="15" y="16"/>
                  </a:lnTo>
                  <a:lnTo>
                    <a:pt x="15" y="15"/>
                  </a:lnTo>
                  <a:lnTo>
                    <a:pt x="15" y="14"/>
                  </a:lnTo>
                  <a:lnTo>
                    <a:pt x="16" y="13"/>
                  </a:lnTo>
                  <a:lnTo>
                    <a:pt x="16" y="12"/>
                  </a:lnTo>
                  <a:lnTo>
                    <a:pt x="16" y="11"/>
                  </a:lnTo>
                  <a:lnTo>
                    <a:pt x="16" y="10"/>
                  </a:lnTo>
                  <a:lnTo>
                    <a:pt x="16" y="10"/>
                  </a:lnTo>
                  <a:lnTo>
                    <a:pt x="16" y="9"/>
                  </a:lnTo>
                  <a:lnTo>
                    <a:pt x="15" y="8"/>
                  </a:lnTo>
                  <a:lnTo>
                    <a:pt x="15" y="7"/>
                  </a:lnTo>
                  <a:lnTo>
                    <a:pt x="15" y="7"/>
                  </a:lnTo>
                  <a:lnTo>
                    <a:pt x="15" y="6"/>
                  </a:lnTo>
                  <a:lnTo>
                    <a:pt x="14" y="5"/>
                  </a:lnTo>
                  <a:lnTo>
                    <a:pt x="13" y="4"/>
                  </a:lnTo>
                  <a:lnTo>
                    <a:pt x="12" y="4"/>
                  </a:lnTo>
                  <a:lnTo>
                    <a:pt x="12" y="3"/>
                  </a:lnTo>
                  <a:lnTo>
                    <a:pt x="11" y="3"/>
                  </a:lnTo>
                  <a:lnTo>
                    <a:pt x="11" y="2"/>
                  </a:lnTo>
                  <a:lnTo>
                    <a:pt x="10" y="1"/>
                  </a:lnTo>
                  <a:lnTo>
                    <a:pt x="9" y="1"/>
                  </a:lnTo>
                  <a:lnTo>
                    <a:pt x="9" y="1"/>
                  </a:lnTo>
                  <a:lnTo>
                    <a:pt x="8" y="1"/>
                  </a:lnTo>
                  <a:lnTo>
                    <a:pt x="7" y="1"/>
                  </a:lnTo>
                  <a:lnTo>
                    <a:pt x="7" y="0"/>
                  </a:lnTo>
                  <a:lnTo>
                    <a:pt x="6" y="0"/>
                  </a:lnTo>
                  <a:lnTo>
                    <a:pt x="5" y="0"/>
                  </a:lnTo>
                  <a:lnTo>
                    <a:pt x="4" y="1"/>
                  </a:lnTo>
                  <a:lnTo>
                    <a:pt x="3" y="1"/>
                  </a:lnTo>
                  <a:lnTo>
                    <a:pt x="2" y="1"/>
                  </a:lnTo>
                  <a:lnTo>
                    <a:pt x="1" y="1"/>
                  </a:lnTo>
                  <a:lnTo>
                    <a:pt x="1" y="2"/>
                  </a:lnTo>
                  <a:lnTo>
                    <a:pt x="1" y="3"/>
                  </a:lnTo>
                  <a:lnTo>
                    <a:pt x="0" y="3"/>
                  </a:lnTo>
                  <a:lnTo>
                    <a:pt x="0" y="4"/>
                  </a:lnTo>
                  <a:lnTo>
                    <a:pt x="0" y="4"/>
                  </a:lnTo>
                  <a:lnTo>
                    <a:pt x="0" y="5"/>
                  </a:lnTo>
                  <a:lnTo>
                    <a:pt x="0" y="6"/>
                  </a:lnTo>
                  <a:lnTo>
                    <a:pt x="1" y="6"/>
                  </a:lnTo>
                  <a:lnTo>
                    <a:pt x="1" y="7"/>
                  </a:lnTo>
                  <a:lnTo>
                    <a:pt x="1" y="7"/>
                  </a:lnTo>
                  <a:lnTo>
                    <a:pt x="9" y="1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5" name="Freeform 279"/>
            <p:cNvSpPr>
              <a:spLocks/>
            </p:cNvSpPr>
            <p:nvPr/>
          </p:nvSpPr>
          <p:spPr bwMode="auto">
            <a:xfrm>
              <a:off x="792" y="2859"/>
              <a:ext cx="6" cy="7"/>
            </a:xfrm>
            <a:custGeom>
              <a:avLst/>
              <a:gdLst>
                <a:gd name="T0" fmla="*/ 5 w 6"/>
                <a:gd name="T1" fmla="*/ 4 h 7"/>
                <a:gd name="T2" fmla="*/ 5 w 6"/>
                <a:gd name="T3" fmla="*/ 4 h 7"/>
                <a:gd name="T4" fmla="*/ 4 w 6"/>
                <a:gd name="T5" fmla="*/ 4 h 7"/>
                <a:gd name="T6" fmla="*/ 4 w 6"/>
                <a:gd name="T7" fmla="*/ 5 h 7"/>
                <a:gd name="T8" fmla="*/ 4 w 6"/>
                <a:gd name="T9" fmla="*/ 5 h 7"/>
                <a:gd name="T10" fmla="*/ 4 w 6"/>
                <a:gd name="T11" fmla="*/ 5 h 7"/>
                <a:gd name="T12" fmla="*/ 3 w 6"/>
                <a:gd name="T13" fmla="*/ 6 h 7"/>
                <a:gd name="T14" fmla="*/ 3 w 6"/>
                <a:gd name="T15" fmla="*/ 6 h 7"/>
                <a:gd name="T16" fmla="*/ 2 w 6"/>
                <a:gd name="T17" fmla="*/ 6 h 7"/>
                <a:gd name="T18" fmla="*/ 2 w 6"/>
                <a:gd name="T19" fmla="*/ 6 h 7"/>
                <a:gd name="T20" fmla="*/ 2 w 6"/>
                <a:gd name="T21" fmla="*/ 5 h 7"/>
                <a:gd name="T22" fmla="*/ 2 w 6"/>
                <a:gd name="T23" fmla="*/ 5 h 7"/>
                <a:gd name="T24" fmla="*/ 1 w 6"/>
                <a:gd name="T25" fmla="*/ 2 h 7"/>
                <a:gd name="T26" fmla="*/ 1 w 6"/>
                <a:gd name="T27" fmla="*/ 1 h 7"/>
                <a:gd name="T28" fmla="*/ 1 w 6"/>
                <a:gd name="T29" fmla="*/ 1 h 7"/>
                <a:gd name="T30" fmla="*/ 2 w 6"/>
                <a:gd name="T31" fmla="*/ 1 h 7"/>
                <a:gd name="T32" fmla="*/ 2 w 6"/>
                <a:gd name="T33" fmla="*/ 0 h 7"/>
                <a:gd name="T34" fmla="*/ 0 w 6"/>
                <a:gd name="T35" fmla="*/ 1 h 7"/>
                <a:gd name="T36" fmla="*/ 0 w 6"/>
                <a:gd name="T37" fmla="*/ 1 h 7"/>
                <a:gd name="T38" fmla="*/ 0 w 6"/>
                <a:gd name="T39" fmla="*/ 1 h 7"/>
                <a:gd name="T40" fmla="*/ 0 w 6"/>
                <a:gd name="T41" fmla="*/ 2 h 7"/>
                <a:gd name="T42" fmla="*/ 1 w 6"/>
                <a:gd name="T43" fmla="*/ 2 h 7"/>
                <a:gd name="T44" fmla="*/ 1 w 6"/>
                <a:gd name="T45" fmla="*/ 5 h 7"/>
                <a:gd name="T46" fmla="*/ 1 w 6"/>
                <a:gd name="T47" fmla="*/ 5 h 7"/>
                <a:gd name="T48" fmla="*/ 1 w 6"/>
                <a:gd name="T49" fmla="*/ 6 h 7"/>
                <a:gd name="T50" fmla="*/ 1 w 6"/>
                <a:gd name="T51" fmla="*/ 6 h 7"/>
                <a:gd name="T52" fmla="*/ 5 w 6"/>
                <a:gd name="T53" fmla="*/ 6 h 7"/>
                <a:gd name="T54" fmla="*/ 5 w 6"/>
                <a:gd name="T55" fmla="*/ 4 h 7"/>
                <a:gd name="T56" fmla="*/ 5 w 6"/>
                <a:gd name="T5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7">
                  <a:moveTo>
                    <a:pt x="5" y="4"/>
                  </a:moveTo>
                  <a:lnTo>
                    <a:pt x="5" y="4"/>
                  </a:lnTo>
                  <a:lnTo>
                    <a:pt x="4" y="4"/>
                  </a:lnTo>
                  <a:lnTo>
                    <a:pt x="4" y="5"/>
                  </a:lnTo>
                  <a:lnTo>
                    <a:pt x="4" y="5"/>
                  </a:lnTo>
                  <a:lnTo>
                    <a:pt x="4" y="5"/>
                  </a:lnTo>
                  <a:lnTo>
                    <a:pt x="3" y="6"/>
                  </a:lnTo>
                  <a:lnTo>
                    <a:pt x="3" y="6"/>
                  </a:lnTo>
                  <a:lnTo>
                    <a:pt x="2" y="6"/>
                  </a:lnTo>
                  <a:lnTo>
                    <a:pt x="2" y="6"/>
                  </a:lnTo>
                  <a:lnTo>
                    <a:pt x="2" y="5"/>
                  </a:lnTo>
                  <a:lnTo>
                    <a:pt x="2" y="5"/>
                  </a:lnTo>
                  <a:lnTo>
                    <a:pt x="1" y="2"/>
                  </a:lnTo>
                  <a:lnTo>
                    <a:pt x="1" y="1"/>
                  </a:lnTo>
                  <a:lnTo>
                    <a:pt x="1" y="1"/>
                  </a:lnTo>
                  <a:lnTo>
                    <a:pt x="2" y="1"/>
                  </a:lnTo>
                  <a:lnTo>
                    <a:pt x="2" y="0"/>
                  </a:lnTo>
                  <a:lnTo>
                    <a:pt x="0" y="1"/>
                  </a:lnTo>
                  <a:lnTo>
                    <a:pt x="0" y="1"/>
                  </a:lnTo>
                  <a:lnTo>
                    <a:pt x="0" y="1"/>
                  </a:lnTo>
                  <a:lnTo>
                    <a:pt x="0" y="2"/>
                  </a:lnTo>
                  <a:lnTo>
                    <a:pt x="1" y="2"/>
                  </a:lnTo>
                  <a:lnTo>
                    <a:pt x="1" y="5"/>
                  </a:lnTo>
                  <a:lnTo>
                    <a:pt x="1" y="5"/>
                  </a:lnTo>
                  <a:lnTo>
                    <a:pt x="1" y="6"/>
                  </a:lnTo>
                  <a:lnTo>
                    <a:pt x="1" y="6"/>
                  </a:lnTo>
                  <a:lnTo>
                    <a:pt x="5" y="6"/>
                  </a:lnTo>
                  <a:lnTo>
                    <a:pt x="5" y="4"/>
                  </a:lnTo>
                  <a:lnTo>
                    <a:pt x="5"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6" name="Freeform 280"/>
            <p:cNvSpPr>
              <a:spLocks/>
            </p:cNvSpPr>
            <p:nvPr/>
          </p:nvSpPr>
          <p:spPr bwMode="auto">
            <a:xfrm>
              <a:off x="928" y="2869"/>
              <a:ext cx="38" cy="37"/>
            </a:xfrm>
            <a:custGeom>
              <a:avLst/>
              <a:gdLst>
                <a:gd name="T0" fmla="*/ 31 w 38"/>
                <a:gd name="T1" fmla="*/ 20 h 37"/>
                <a:gd name="T2" fmla="*/ 32 w 38"/>
                <a:gd name="T3" fmla="*/ 19 h 37"/>
                <a:gd name="T4" fmla="*/ 34 w 38"/>
                <a:gd name="T5" fmla="*/ 18 h 37"/>
                <a:gd name="T6" fmla="*/ 34 w 38"/>
                <a:gd name="T7" fmla="*/ 19 h 37"/>
                <a:gd name="T8" fmla="*/ 35 w 38"/>
                <a:gd name="T9" fmla="*/ 20 h 37"/>
                <a:gd name="T10" fmla="*/ 37 w 38"/>
                <a:gd name="T11" fmla="*/ 19 h 37"/>
                <a:gd name="T12" fmla="*/ 14 w 38"/>
                <a:gd name="T13" fmla="*/ 24 h 37"/>
                <a:gd name="T14" fmla="*/ 15 w 38"/>
                <a:gd name="T15" fmla="*/ 0 h 37"/>
                <a:gd name="T16" fmla="*/ 15 w 38"/>
                <a:gd name="T17" fmla="*/ 2 h 37"/>
                <a:gd name="T18" fmla="*/ 16 w 38"/>
                <a:gd name="T19" fmla="*/ 3 h 37"/>
                <a:gd name="T20" fmla="*/ 15 w 38"/>
                <a:gd name="T21" fmla="*/ 4 h 37"/>
                <a:gd name="T22" fmla="*/ 15 w 38"/>
                <a:gd name="T23" fmla="*/ 6 h 37"/>
                <a:gd name="T24" fmla="*/ 5 w 38"/>
                <a:gd name="T25" fmla="*/ 16 h 37"/>
                <a:gd name="T26" fmla="*/ 3 w 38"/>
                <a:gd name="T27" fmla="*/ 17 h 37"/>
                <a:gd name="T28" fmla="*/ 3 w 38"/>
                <a:gd name="T29" fmla="*/ 18 h 37"/>
                <a:gd name="T30" fmla="*/ 1 w 38"/>
                <a:gd name="T31" fmla="*/ 17 h 37"/>
                <a:gd name="T32" fmla="*/ 0 w 38"/>
                <a:gd name="T33" fmla="*/ 17 h 37"/>
                <a:gd name="T34" fmla="*/ 6 w 38"/>
                <a:gd name="T35" fmla="*/ 22 h 37"/>
                <a:gd name="T36" fmla="*/ 5 w 38"/>
                <a:gd name="T37" fmla="*/ 21 h 37"/>
                <a:gd name="T38" fmla="*/ 5 w 38"/>
                <a:gd name="T39" fmla="*/ 19 h 37"/>
                <a:gd name="T40" fmla="*/ 6 w 38"/>
                <a:gd name="T41" fmla="*/ 17 h 37"/>
                <a:gd name="T42" fmla="*/ 7 w 38"/>
                <a:gd name="T43" fmla="*/ 16 h 37"/>
                <a:gd name="T44" fmla="*/ 9 w 38"/>
                <a:gd name="T45" fmla="*/ 26 h 37"/>
                <a:gd name="T46" fmla="*/ 31 w 38"/>
                <a:gd name="T47" fmla="*/ 16 h 37"/>
                <a:gd name="T48" fmla="*/ 19 w 38"/>
                <a:gd name="T49" fmla="*/ 29 h 37"/>
                <a:gd name="T50" fmla="*/ 17 w 38"/>
                <a:gd name="T51" fmla="*/ 30 h 37"/>
                <a:gd name="T52" fmla="*/ 16 w 38"/>
                <a:gd name="T53" fmla="*/ 31 h 37"/>
                <a:gd name="T54" fmla="*/ 15 w 38"/>
                <a:gd name="T55" fmla="*/ 30 h 37"/>
                <a:gd name="T56" fmla="*/ 15 w 38"/>
                <a:gd name="T57" fmla="*/ 29 h 37"/>
                <a:gd name="T58" fmla="*/ 22 w 38"/>
                <a:gd name="T59" fmla="*/ 36 h 37"/>
                <a:gd name="T60" fmla="*/ 22 w 38"/>
                <a:gd name="T61" fmla="*/ 35 h 37"/>
                <a:gd name="T62" fmla="*/ 21 w 38"/>
                <a:gd name="T63" fmla="*/ 33 h 37"/>
                <a:gd name="T64" fmla="*/ 21 w 38"/>
                <a:gd name="T65" fmla="*/ 32 h 37"/>
                <a:gd name="T66" fmla="*/ 22 w 38"/>
                <a:gd name="T67" fmla="*/ 30 h 37"/>
                <a:gd name="T68" fmla="*/ 31 w 38"/>
                <a:gd name="T69"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37">
                  <a:moveTo>
                    <a:pt x="31" y="21"/>
                  </a:moveTo>
                  <a:lnTo>
                    <a:pt x="31" y="20"/>
                  </a:lnTo>
                  <a:lnTo>
                    <a:pt x="32" y="20"/>
                  </a:lnTo>
                  <a:lnTo>
                    <a:pt x="32" y="19"/>
                  </a:lnTo>
                  <a:lnTo>
                    <a:pt x="33" y="19"/>
                  </a:lnTo>
                  <a:lnTo>
                    <a:pt x="34" y="18"/>
                  </a:lnTo>
                  <a:lnTo>
                    <a:pt x="34" y="18"/>
                  </a:lnTo>
                  <a:lnTo>
                    <a:pt x="34" y="19"/>
                  </a:lnTo>
                  <a:lnTo>
                    <a:pt x="35" y="19"/>
                  </a:lnTo>
                  <a:lnTo>
                    <a:pt x="35" y="20"/>
                  </a:lnTo>
                  <a:lnTo>
                    <a:pt x="36" y="20"/>
                  </a:lnTo>
                  <a:lnTo>
                    <a:pt x="37" y="19"/>
                  </a:lnTo>
                  <a:lnTo>
                    <a:pt x="32" y="15"/>
                  </a:lnTo>
                  <a:lnTo>
                    <a:pt x="14" y="24"/>
                  </a:lnTo>
                  <a:lnTo>
                    <a:pt x="21" y="4"/>
                  </a:lnTo>
                  <a:lnTo>
                    <a:pt x="15" y="0"/>
                  </a:lnTo>
                  <a:lnTo>
                    <a:pt x="15" y="1"/>
                  </a:lnTo>
                  <a:lnTo>
                    <a:pt x="15" y="2"/>
                  </a:lnTo>
                  <a:lnTo>
                    <a:pt x="16" y="3"/>
                  </a:lnTo>
                  <a:lnTo>
                    <a:pt x="16" y="3"/>
                  </a:lnTo>
                  <a:lnTo>
                    <a:pt x="15" y="3"/>
                  </a:lnTo>
                  <a:lnTo>
                    <a:pt x="15" y="4"/>
                  </a:lnTo>
                  <a:lnTo>
                    <a:pt x="15" y="5"/>
                  </a:lnTo>
                  <a:lnTo>
                    <a:pt x="15" y="6"/>
                  </a:lnTo>
                  <a:lnTo>
                    <a:pt x="6" y="15"/>
                  </a:lnTo>
                  <a:lnTo>
                    <a:pt x="5" y="16"/>
                  </a:lnTo>
                  <a:lnTo>
                    <a:pt x="4" y="17"/>
                  </a:lnTo>
                  <a:lnTo>
                    <a:pt x="3" y="17"/>
                  </a:lnTo>
                  <a:lnTo>
                    <a:pt x="3" y="18"/>
                  </a:lnTo>
                  <a:lnTo>
                    <a:pt x="3" y="18"/>
                  </a:lnTo>
                  <a:lnTo>
                    <a:pt x="2" y="17"/>
                  </a:lnTo>
                  <a:lnTo>
                    <a:pt x="1" y="17"/>
                  </a:lnTo>
                  <a:lnTo>
                    <a:pt x="1" y="16"/>
                  </a:lnTo>
                  <a:lnTo>
                    <a:pt x="0" y="17"/>
                  </a:lnTo>
                  <a:lnTo>
                    <a:pt x="6" y="23"/>
                  </a:lnTo>
                  <a:lnTo>
                    <a:pt x="6" y="22"/>
                  </a:lnTo>
                  <a:lnTo>
                    <a:pt x="6" y="21"/>
                  </a:lnTo>
                  <a:lnTo>
                    <a:pt x="5" y="21"/>
                  </a:lnTo>
                  <a:lnTo>
                    <a:pt x="5" y="20"/>
                  </a:lnTo>
                  <a:lnTo>
                    <a:pt x="5" y="19"/>
                  </a:lnTo>
                  <a:lnTo>
                    <a:pt x="6" y="18"/>
                  </a:lnTo>
                  <a:lnTo>
                    <a:pt x="6" y="17"/>
                  </a:lnTo>
                  <a:lnTo>
                    <a:pt x="7" y="17"/>
                  </a:lnTo>
                  <a:lnTo>
                    <a:pt x="7" y="16"/>
                  </a:lnTo>
                  <a:lnTo>
                    <a:pt x="17" y="5"/>
                  </a:lnTo>
                  <a:lnTo>
                    <a:pt x="9" y="26"/>
                  </a:lnTo>
                  <a:lnTo>
                    <a:pt x="10" y="27"/>
                  </a:lnTo>
                  <a:lnTo>
                    <a:pt x="31" y="16"/>
                  </a:lnTo>
                  <a:lnTo>
                    <a:pt x="20" y="28"/>
                  </a:lnTo>
                  <a:lnTo>
                    <a:pt x="19" y="29"/>
                  </a:lnTo>
                  <a:lnTo>
                    <a:pt x="18" y="30"/>
                  </a:lnTo>
                  <a:lnTo>
                    <a:pt x="17" y="30"/>
                  </a:lnTo>
                  <a:lnTo>
                    <a:pt x="17" y="31"/>
                  </a:lnTo>
                  <a:lnTo>
                    <a:pt x="16" y="31"/>
                  </a:lnTo>
                  <a:lnTo>
                    <a:pt x="16" y="30"/>
                  </a:lnTo>
                  <a:lnTo>
                    <a:pt x="15" y="30"/>
                  </a:lnTo>
                  <a:lnTo>
                    <a:pt x="15" y="29"/>
                  </a:lnTo>
                  <a:lnTo>
                    <a:pt x="15" y="29"/>
                  </a:lnTo>
                  <a:lnTo>
                    <a:pt x="15" y="30"/>
                  </a:lnTo>
                  <a:lnTo>
                    <a:pt x="22" y="36"/>
                  </a:lnTo>
                  <a:lnTo>
                    <a:pt x="22" y="35"/>
                  </a:lnTo>
                  <a:lnTo>
                    <a:pt x="22" y="35"/>
                  </a:lnTo>
                  <a:lnTo>
                    <a:pt x="21" y="34"/>
                  </a:lnTo>
                  <a:lnTo>
                    <a:pt x="21" y="33"/>
                  </a:lnTo>
                  <a:lnTo>
                    <a:pt x="21" y="33"/>
                  </a:lnTo>
                  <a:lnTo>
                    <a:pt x="21" y="32"/>
                  </a:lnTo>
                  <a:lnTo>
                    <a:pt x="22" y="31"/>
                  </a:lnTo>
                  <a:lnTo>
                    <a:pt x="22" y="30"/>
                  </a:lnTo>
                  <a:lnTo>
                    <a:pt x="22" y="30"/>
                  </a:lnTo>
                  <a:lnTo>
                    <a:pt x="31"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7" name="Freeform 281"/>
            <p:cNvSpPr>
              <a:spLocks/>
            </p:cNvSpPr>
            <p:nvPr/>
          </p:nvSpPr>
          <p:spPr bwMode="auto">
            <a:xfrm>
              <a:off x="612" y="2960"/>
              <a:ext cx="28" cy="29"/>
            </a:xfrm>
            <a:custGeom>
              <a:avLst/>
              <a:gdLst>
                <a:gd name="T0" fmla="*/ 1 w 28"/>
                <a:gd name="T1" fmla="*/ 16 h 29"/>
                <a:gd name="T2" fmla="*/ 0 w 28"/>
                <a:gd name="T3" fmla="*/ 21 h 29"/>
                <a:gd name="T4" fmla="*/ 1 w 28"/>
                <a:gd name="T5" fmla="*/ 21 h 29"/>
                <a:gd name="T6" fmla="*/ 1 w 28"/>
                <a:gd name="T7" fmla="*/ 20 h 29"/>
                <a:gd name="T8" fmla="*/ 2 w 28"/>
                <a:gd name="T9" fmla="*/ 20 h 29"/>
                <a:gd name="T10" fmla="*/ 2 w 28"/>
                <a:gd name="T11" fmla="*/ 19 h 29"/>
                <a:gd name="T12" fmla="*/ 2 w 28"/>
                <a:gd name="T13" fmla="*/ 19 h 29"/>
                <a:gd name="T14" fmla="*/ 3 w 28"/>
                <a:gd name="T15" fmla="*/ 19 h 29"/>
                <a:gd name="T16" fmla="*/ 4 w 28"/>
                <a:gd name="T17" fmla="*/ 19 h 29"/>
                <a:gd name="T18" fmla="*/ 4 w 28"/>
                <a:gd name="T19" fmla="*/ 20 h 29"/>
                <a:gd name="T20" fmla="*/ 5 w 28"/>
                <a:gd name="T21" fmla="*/ 20 h 29"/>
                <a:gd name="T22" fmla="*/ 6 w 28"/>
                <a:gd name="T23" fmla="*/ 20 h 29"/>
                <a:gd name="T24" fmla="*/ 16 w 28"/>
                <a:gd name="T25" fmla="*/ 23 h 29"/>
                <a:gd name="T26" fmla="*/ 17 w 28"/>
                <a:gd name="T27" fmla="*/ 24 h 29"/>
                <a:gd name="T28" fmla="*/ 18 w 28"/>
                <a:gd name="T29" fmla="*/ 24 h 29"/>
                <a:gd name="T30" fmla="*/ 19 w 28"/>
                <a:gd name="T31" fmla="*/ 24 h 29"/>
                <a:gd name="T32" fmla="*/ 19 w 28"/>
                <a:gd name="T33" fmla="*/ 25 h 29"/>
                <a:gd name="T34" fmla="*/ 20 w 28"/>
                <a:gd name="T35" fmla="*/ 25 h 29"/>
                <a:gd name="T36" fmla="*/ 20 w 28"/>
                <a:gd name="T37" fmla="*/ 26 h 29"/>
                <a:gd name="T38" fmla="*/ 20 w 28"/>
                <a:gd name="T39" fmla="*/ 26 h 29"/>
                <a:gd name="T40" fmla="*/ 20 w 28"/>
                <a:gd name="T41" fmla="*/ 26 h 29"/>
                <a:gd name="T42" fmla="*/ 20 w 28"/>
                <a:gd name="T43" fmla="*/ 27 h 29"/>
                <a:gd name="T44" fmla="*/ 20 w 28"/>
                <a:gd name="T45" fmla="*/ 27 h 29"/>
                <a:gd name="T46" fmla="*/ 20 w 28"/>
                <a:gd name="T47" fmla="*/ 28 h 29"/>
                <a:gd name="T48" fmla="*/ 21 w 28"/>
                <a:gd name="T49" fmla="*/ 28 h 29"/>
                <a:gd name="T50" fmla="*/ 24 w 28"/>
                <a:gd name="T51" fmla="*/ 21 h 29"/>
                <a:gd name="T52" fmla="*/ 22 w 28"/>
                <a:gd name="T53" fmla="*/ 21 h 29"/>
                <a:gd name="T54" fmla="*/ 21 w 28"/>
                <a:gd name="T55" fmla="*/ 22 h 29"/>
                <a:gd name="T56" fmla="*/ 21 w 28"/>
                <a:gd name="T57" fmla="*/ 23 h 29"/>
                <a:gd name="T58" fmla="*/ 20 w 28"/>
                <a:gd name="T59" fmla="*/ 23 h 29"/>
                <a:gd name="T60" fmla="*/ 20 w 28"/>
                <a:gd name="T61" fmla="*/ 23 h 29"/>
                <a:gd name="T62" fmla="*/ 19 w 28"/>
                <a:gd name="T63" fmla="*/ 23 h 29"/>
                <a:gd name="T64" fmla="*/ 18 w 28"/>
                <a:gd name="T65" fmla="*/ 23 h 29"/>
                <a:gd name="T66" fmla="*/ 17 w 28"/>
                <a:gd name="T67" fmla="*/ 23 h 29"/>
                <a:gd name="T68" fmla="*/ 4 w 28"/>
                <a:gd name="T69" fmla="*/ 18 h 29"/>
                <a:gd name="T70" fmla="*/ 26 w 28"/>
                <a:gd name="T71" fmla="*/ 12 h 29"/>
                <a:gd name="T72" fmla="*/ 27 w 28"/>
                <a:gd name="T73" fmla="*/ 10 h 29"/>
                <a:gd name="T74" fmla="*/ 10 w 28"/>
                <a:gd name="T75" fmla="*/ 5 h 29"/>
                <a:gd name="T76" fmla="*/ 9 w 28"/>
                <a:gd name="T77" fmla="*/ 4 h 29"/>
                <a:gd name="T78" fmla="*/ 8 w 28"/>
                <a:gd name="T79" fmla="*/ 4 h 29"/>
                <a:gd name="T80" fmla="*/ 7 w 28"/>
                <a:gd name="T81" fmla="*/ 4 h 29"/>
                <a:gd name="T82" fmla="*/ 7 w 28"/>
                <a:gd name="T83" fmla="*/ 3 h 29"/>
                <a:gd name="T84" fmla="*/ 7 w 28"/>
                <a:gd name="T85" fmla="*/ 3 h 29"/>
                <a:gd name="T86" fmla="*/ 7 w 28"/>
                <a:gd name="T87" fmla="*/ 2 h 29"/>
                <a:gd name="T88" fmla="*/ 7 w 28"/>
                <a:gd name="T89" fmla="*/ 2 h 29"/>
                <a:gd name="T90" fmla="*/ 7 w 28"/>
                <a:gd name="T91" fmla="*/ 2 h 29"/>
                <a:gd name="T92" fmla="*/ 7 w 28"/>
                <a:gd name="T93" fmla="*/ 1 h 29"/>
                <a:gd name="T94" fmla="*/ 7 w 28"/>
                <a:gd name="T95" fmla="*/ 0 h 29"/>
                <a:gd name="T96" fmla="*/ 4 w 28"/>
                <a:gd name="T97" fmla="*/ 7 h 29"/>
                <a:gd name="T98" fmla="*/ 5 w 28"/>
                <a:gd name="T99" fmla="*/ 7 h 29"/>
                <a:gd name="T100" fmla="*/ 5 w 28"/>
                <a:gd name="T101" fmla="*/ 7 h 29"/>
                <a:gd name="T102" fmla="*/ 6 w 28"/>
                <a:gd name="T103" fmla="*/ 7 h 29"/>
                <a:gd name="T104" fmla="*/ 6 w 28"/>
                <a:gd name="T105" fmla="*/ 6 h 29"/>
                <a:gd name="T106" fmla="*/ 7 w 28"/>
                <a:gd name="T107" fmla="*/ 6 h 29"/>
                <a:gd name="T108" fmla="*/ 7 w 28"/>
                <a:gd name="T109" fmla="*/ 6 h 29"/>
                <a:gd name="T110" fmla="*/ 8 w 28"/>
                <a:gd name="T111" fmla="*/ 6 h 29"/>
                <a:gd name="T112" fmla="*/ 9 w 28"/>
                <a:gd name="T113" fmla="*/ 6 h 29"/>
                <a:gd name="T114" fmla="*/ 10 w 28"/>
                <a:gd name="T115" fmla="*/ 7 h 29"/>
                <a:gd name="T116" fmla="*/ 21 w 28"/>
                <a:gd name="T117" fmla="*/ 10 h 29"/>
                <a:gd name="T118" fmla="*/ 1 w 28"/>
                <a:gd name="T119"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29">
                  <a:moveTo>
                    <a:pt x="1" y="16"/>
                  </a:moveTo>
                  <a:lnTo>
                    <a:pt x="0" y="21"/>
                  </a:lnTo>
                  <a:lnTo>
                    <a:pt x="1" y="21"/>
                  </a:lnTo>
                  <a:lnTo>
                    <a:pt x="1" y="20"/>
                  </a:lnTo>
                  <a:lnTo>
                    <a:pt x="2" y="20"/>
                  </a:lnTo>
                  <a:lnTo>
                    <a:pt x="2" y="19"/>
                  </a:lnTo>
                  <a:lnTo>
                    <a:pt x="2" y="19"/>
                  </a:lnTo>
                  <a:lnTo>
                    <a:pt x="3" y="19"/>
                  </a:lnTo>
                  <a:lnTo>
                    <a:pt x="4" y="19"/>
                  </a:lnTo>
                  <a:lnTo>
                    <a:pt x="4" y="20"/>
                  </a:lnTo>
                  <a:lnTo>
                    <a:pt x="5" y="20"/>
                  </a:lnTo>
                  <a:lnTo>
                    <a:pt x="6" y="20"/>
                  </a:lnTo>
                  <a:lnTo>
                    <a:pt x="16" y="23"/>
                  </a:lnTo>
                  <a:lnTo>
                    <a:pt x="17" y="24"/>
                  </a:lnTo>
                  <a:lnTo>
                    <a:pt x="18" y="24"/>
                  </a:lnTo>
                  <a:lnTo>
                    <a:pt x="19" y="24"/>
                  </a:lnTo>
                  <a:lnTo>
                    <a:pt x="19" y="25"/>
                  </a:lnTo>
                  <a:lnTo>
                    <a:pt x="20" y="25"/>
                  </a:lnTo>
                  <a:lnTo>
                    <a:pt x="20" y="26"/>
                  </a:lnTo>
                  <a:lnTo>
                    <a:pt x="20" y="26"/>
                  </a:lnTo>
                  <a:lnTo>
                    <a:pt x="20" y="26"/>
                  </a:lnTo>
                  <a:lnTo>
                    <a:pt x="20" y="27"/>
                  </a:lnTo>
                  <a:lnTo>
                    <a:pt x="20" y="27"/>
                  </a:lnTo>
                  <a:lnTo>
                    <a:pt x="20" y="28"/>
                  </a:lnTo>
                  <a:lnTo>
                    <a:pt x="21" y="28"/>
                  </a:lnTo>
                  <a:lnTo>
                    <a:pt x="24" y="21"/>
                  </a:lnTo>
                  <a:lnTo>
                    <a:pt x="22" y="21"/>
                  </a:lnTo>
                  <a:lnTo>
                    <a:pt x="21" y="22"/>
                  </a:lnTo>
                  <a:lnTo>
                    <a:pt x="21" y="23"/>
                  </a:lnTo>
                  <a:lnTo>
                    <a:pt x="20" y="23"/>
                  </a:lnTo>
                  <a:lnTo>
                    <a:pt x="20" y="23"/>
                  </a:lnTo>
                  <a:lnTo>
                    <a:pt x="19" y="23"/>
                  </a:lnTo>
                  <a:lnTo>
                    <a:pt x="18" y="23"/>
                  </a:lnTo>
                  <a:lnTo>
                    <a:pt x="17" y="23"/>
                  </a:lnTo>
                  <a:lnTo>
                    <a:pt x="4" y="18"/>
                  </a:lnTo>
                  <a:lnTo>
                    <a:pt x="26" y="12"/>
                  </a:lnTo>
                  <a:lnTo>
                    <a:pt x="27" y="10"/>
                  </a:lnTo>
                  <a:lnTo>
                    <a:pt x="10" y="5"/>
                  </a:lnTo>
                  <a:lnTo>
                    <a:pt x="9" y="4"/>
                  </a:lnTo>
                  <a:lnTo>
                    <a:pt x="8" y="4"/>
                  </a:lnTo>
                  <a:lnTo>
                    <a:pt x="7" y="4"/>
                  </a:lnTo>
                  <a:lnTo>
                    <a:pt x="7" y="3"/>
                  </a:lnTo>
                  <a:lnTo>
                    <a:pt x="7" y="3"/>
                  </a:lnTo>
                  <a:lnTo>
                    <a:pt x="7" y="2"/>
                  </a:lnTo>
                  <a:lnTo>
                    <a:pt x="7" y="2"/>
                  </a:lnTo>
                  <a:lnTo>
                    <a:pt x="7" y="2"/>
                  </a:lnTo>
                  <a:lnTo>
                    <a:pt x="7" y="1"/>
                  </a:lnTo>
                  <a:lnTo>
                    <a:pt x="7" y="0"/>
                  </a:lnTo>
                  <a:lnTo>
                    <a:pt x="4" y="7"/>
                  </a:lnTo>
                  <a:lnTo>
                    <a:pt x="5" y="7"/>
                  </a:lnTo>
                  <a:lnTo>
                    <a:pt x="5" y="7"/>
                  </a:lnTo>
                  <a:lnTo>
                    <a:pt x="6" y="7"/>
                  </a:lnTo>
                  <a:lnTo>
                    <a:pt x="6" y="6"/>
                  </a:lnTo>
                  <a:lnTo>
                    <a:pt x="7" y="6"/>
                  </a:lnTo>
                  <a:lnTo>
                    <a:pt x="7" y="6"/>
                  </a:lnTo>
                  <a:lnTo>
                    <a:pt x="8" y="6"/>
                  </a:lnTo>
                  <a:lnTo>
                    <a:pt x="9" y="6"/>
                  </a:lnTo>
                  <a:lnTo>
                    <a:pt x="10" y="7"/>
                  </a:lnTo>
                  <a:lnTo>
                    <a:pt x="21" y="10"/>
                  </a:lnTo>
                  <a:lnTo>
                    <a:pt x="1"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8" name="Freeform 282"/>
            <p:cNvSpPr>
              <a:spLocks/>
            </p:cNvSpPr>
            <p:nvPr/>
          </p:nvSpPr>
          <p:spPr bwMode="auto">
            <a:xfrm>
              <a:off x="629" y="2922"/>
              <a:ext cx="27" cy="23"/>
            </a:xfrm>
            <a:custGeom>
              <a:avLst/>
              <a:gdLst>
                <a:gd name="T0" fmla="*/ 9 w 27"/>
                <a:gd name="T1" fmla="*/ 9 h 23"/>
                <a:gd name="T2" fmla="*/ 8 w 27"/>
                <a:gd name="T3" fmla="*/ 9 h 23"/>
                <a:gd name="T4" fmla="*/ 7 w 27"/>
                <a:gd name="T5" fmla="*/ 8 h 23"/>
                <a:gd name="T6" fmla="*/ 7 w 27"/>
                <a:gd name="T7" fmla="*/ 7 h 23"/>
                <a:gd name="T8" fmla="*/ 7 w 27"/>
                <a:gd name="T9" fmla="*/ 6 h 23"/>
                <a:gd name="T10" fmla="*/ 7 w 27"/>
                <a:gd name="T11" fmla="*/ 6 h 23"/>
                <a:gd name="T12" fmla="*/ 7 w 27"/>
                <a:gd name="T13" fmla="*/ 5 h 23"/>
                <a:gd name="T14" fmla="*/ 7 w 27"/>
                <a:gd name="T15" fmla="*/ 4 h 23"/>
                <a:gd name="T16" fmla="*/ 8 w 27"/>
                <a:gd name="T17" fmla="*/ 4 h 23"/>
                <a:gd name="T18" fmla="*/ 8 w 27"/>
                <a:gd name="T19" fmla="*/ 3 h 23"/>
                <a:gd name="T20" fmla="*/ 9 w 27"/>
                <a:gd name="T21" fmla="*/ 3 h 23"/>
                <a:gd name="T22" fmla="*/ 10 w 27"/>
                <a:gd name="T23" fmla="*/ 2 h 23"/>
                <a:gd name="T24" fmla="*/ 11 w 27"/>
                <a:gd name="T25" fmla="*/ 2 h 23"/>
                <a:gd name="T26" fmla="*/ 11 w 27"/>
                <a:gd name="T27" fmla="*/ 2 h 23"/>
                <a:gd name="T28" fmla="*/ 12 w 27"/>
                <a:gd name="T29" fmla="*/ 2 h 23"/>
                <a:gd name="T30" fmla="*/ 13 w 27"/>
                <a:gd name="T31" fmla="*/ 2 h 23"/>
                <a:gd name="T32" fmla="*/ 14 w 27"/>
                <a:gd name="T33" fmla="*/ 2 h 23"/>
                <a:gd name="T34" fmla="*/ 15 w 27"/>
                <a:gd name="T35" fmla="*/ 2 h 23"/>
                <a:gd name="T36" fmla="*/ 15 w 27"/>
                <a:gd name="T37" fmla="*/ 2 h 23"/>
                <a:gd name="T38" fmla="*/ 9 w 27"/>
                <a:gd name="T39" fmla="*/ 0 h 23"/>
                <a:gd name="T40" fmla="*/ 0 w 27"/>
                <a:gd name="T41" fmla="*/ 15 h 23"/>
                <a:gd name="T42" fmla="*/ 3 w 27"/>
                <a:gd name="T43" fmla="*/ 20 h 23"/>
                <a:gd name="T44" fmla="*/ 4 w 27"/>
                <a:gd name="T45" fmla="*/ 19 h 23"/>
                <a:gd name="T46" fmla="*/ 4 w 27"/>
                <a:gd name="T47" fmla="*/ 18 h 23"/>
                <a:gd name="T48" fmla="*/ 3 w 27"/>
                <a:gd name="T49" fmla="*/ 18 h 23"/>
                <a:gd name="T50" fmla="*/ 3 w 27"/>
                <a:gd name="T51" fmla="*/ 17 h 23"/>
                <a:gd name="T52" fmla="*/ 2 w 27"/>
                <a:gd name="T53" fmla="*/ 17 h 23"/>
                <a:gd name="T54" fmla="*/ 2 w 27"/>
                <a:gd name="T55" fmla="*/ 16 h 23"/>
                <a:gd name="T56" fmla="*/ 2 w 27"/>
                <a:gd name="T57" fmla="*/ 15 h 23"/>
                <a:gd name="T58" fmla="*/ 2 w 27"/>
                <a:gd name="T59" fmla="*/ 14 h 23"/>
                <a:gd name="T60" fmla="*/ 2 w 27"/>
                <a:gd name="T61" fmla="*/ 13 h 23"/>
                <a:gd name="T62" fmla="*/ 2 w 27"/>
                <a:gd name="T63" fmla="*/ 13 h 23"/>
                <a:gd name="T64" fmla="*/ 3 w 27"/>
                <a:gd name="T65" fmla="*/ 12 h 23"/>
                <a:gd name="T66" fmla="*/ 3 w 27"/>
                <a:gd name="T67" fmla="*/ 11 h 23"/>
                <a:gd name="T68" fmla="*/ 4 w 27"/>
                <a:gd name="T69" fmla="*/ 10 h 23"/>
                <a:gd name="T70" fmla="*/ 4 w 27"/>
                <a:gd name="T71" fmla="*/ 9 h 23"/>
                <a:gd name="T72" fmla="*/ 5 w 27"/>
                <a:gd name="T73" fmla="*/ 9 h 23"/>
                <a:gd name="T74" fmla="*/ 6 w 27"/>
                <a:gd name="T75" fmla="*/ 9 h 23"/>
                <a:gd name="T76" fmla="*/ 6 w 27"/>
                <a:gd name="T77" fmla="*/ 10 h 23"/>
                <a:gd name="T78" fmla="*/ 7 w 27"/>
                <a:gd name="T79" fmla="*/ 10 h 23"/>
                <a:gd name="T80" fmla="*/ 7 w 27"/>
                <a:gd name="T81" fmla="*/ 11 h 23"/>
                <a:gd name="T82" fmla="*/ 19 w 27"/>
                <a:gd name="T83" fmla="*/ 17 h 23"/>
                <a:gd name="T84" fmla="*/ 20 w 27"/>
                <a:gd name="T85" fmla="*/ 18 h 23"/>
                <a:gd name="T86" fmla="*/ 20 w 27"/>
                <a:gd name="T87" fmla="*/ 18 h 23"/>
                <a:gd name="T88" fmla="*/ 20 w 27"/>
                <a:gd name="T89" fmla="*/ 19 h 23"/>
                <a:gd name="T90" fmla="*/ 21 w 27"/>
                <a:gd name="T91" fmla="*/ 20 h 23"/>
                <a:gd name="T92" fmla="*/ 21 w 27"/>
                <a:gd name="T93" fmla="*/ 20 h 23"/>
                <a:gd name="T94" fmla="*/ 20 w 27"/>
                <a:gd name="T95" fmla="*/ 20 h 23"/>
                <a:gd name="T96" fmla="*/ 20 w 27"/>
                <a:gd name="T97" fmla="*/ 21 h 23"/>
                <a:gd name="T98" fmla="*/ 20 w 27"/>
                <a:gd name="T99" fmla="*/ 22 h 23"/>
                <a:gd name="T100" fmla="*/ 20 w 27"/>
                <a:gd name="T101" fmla="*/ 22 h 23"/>
                <a:gd name="T102" fmla="*/ 20 w 27"/>
                <a:gd name="T103" fmla="*/ 22 h 23"/>
                <a:gd name="T104" fmla="*/ 26 w 27"/>
                <a:gd name="T105" fmla="*/ 14 h 23"/>
                <a:gd name="T106" fmla="*/ 25 w 27"/>
                <a:gd name="T107" fmla="*/ 14 h 23"/>
                <a:gd name="T108" fmla="*/ 24 w 27"/>
                <a:gd name="T109" fmla="*/ 15 h 23"/>
                <a:gd name="T110" fmla="*/ 24 w 27"/>
                <a:gd name="T111" fmla="*/ 16 h 23"/>
                <a:gd name="T112" fmla="*/ 24 w 27"/>
                <a:gd name="T113" fmla="*/ 16 h 23"/>
                <a:gd name="T114" fmla="*/ 23 w 27"/>
                <a:gd name="T115" fmla="*/ 16 h 23"/>
                <a:gd name="T116" fmla="*/ 22 w 27"/>
                <a:gd name="T117" fmla="*/ 16 h 23"/>
                <a:gd name="T118" fmla="*/ 21 w 27"/>
                <a:gd name="T119" fmla="*/ 16 h 23"/>
                <a:gd name="T120" fmla="*/ 20 w 27"/>
                <a:gd name="T121" fmla="*/ 15 h 23"/>
                <a:gd name="T122" fmla="*/ 20 w 27"/>
                <a:gd name="T123" fmla="*/ 15 h 23"/>
                <a:gd name="T124" fmla="*/ 9 w 27"/>
                <a:gd name="T12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 h="23">
                  <a:moveTo>
                    <a:pt x="9" y="9"/>
                  </a:moveTo>
                  <a:lnTo>
                    <a:pt x="8" y="9"/>
                  </a:lnTo>
                  <a:lnTo>
                    <a:pt x="7" y="8"/>
                  </a:lnTo>
                  <a:lnTo>
                    <a:pt x="7" y="7"/>
                  </a:lnTo>
                  <a:lnTo>
                    <a:pt x="7" y="6"/>
                  </a:lnTo>
                  <a:lnTo>
                    <a:pt x="7" y="6"/>
                  </a:lnTo>
                  <a:lnTo>
                    <a:pt x="7" y="5"/>
                  </a:lnTo>
                  <a:lnTo>
                    <a:pt x="7" y="4"/>
                  </a:lnTo>
                  <a:lnTo>
                    <a:pt x="8" y="4"/>
                  </a:lnTo>
                  <a:lnTo>
                    <a:pt x="8" y="3"/>
                  </a:lnTo>
                  <a:lnTo>
                    <a:pt x="9" y="3"/>
                  </a:lnTo>
                  <a:lnTo>
                    <a:pt x="10" y="2"/>
                  </a:lnTo>
                  <a:lnTo>
                    <a:pt x="11" y="2"/>
                  </a:lnTo>
                  <a:lnTo>
                    <a:pt x="11" y="2"/>
                  </a:lnTo>
                  <a:lnTo>
                    <a:pt x="12" y="2"/>
                  </a:lnTo>
                  <a:lnTo>
                    <a:pt x="13" y="2"/>
                  </a:lnTo>
                  <a:lnTo>
                    <a:pt x="14" y="2"/>
                  </a:lnTo>
                  <a:lnTo>
                    <a:pt x="15" y="2"/>
                  </a:lnTo>
                  <a:lnTo>
                    <a:pt x="15" y="2"/>
                  </a:lnTo>
                  <a:lnTo>
                    <a:pt x="9" y="0"/>
                  </a:lnTo>
                  <a:lnTo>
                    <a:pt x="0" y="15"/>
                  </a:lnTo>
                  <a:lnTo>
                    <a:pt x="3" y="20"/>
                  </a:lnTo>
                  <a:lnTo>
                    <a:pt x="4" y="19"/>
                  </a:lnTo>
                  <a:lnTo>
                    <a:pt x="4" y="18"/>
                  </a:lnTo>
                  <a:lnTo>
                    <a:pt x="3" y="18"/>
                  </a:lnTo>
                  <a:lnTo>
                    <a:pt x="3" y="17"/>
                  </a:lnTo>
                  <a:lnTo>
                    <a:pt x="2" y="17"/>
                  </a:lnTo>
                  <a:lnTo>
                    <a:pt x="2" y="16"/>
                  </a:lnTo>
                  <a:lnTo>
                    <a:pt x="2" y="15"/>
                  </a:lnTo>
                  <a:lnTo>
                    <a:pt x="2" y="14"/>
                  </a:lnTo>
                  <a:lnTo>
                    <a:pt x="2" y="13"/>
                  </a:lnTo>
                  <a:lnTo>
                    <a:pt x="2" y="13"/>
                  </a:lnTo>
                  <a:lnTo>
                    <a:pt x="3" y="12"/>
                  </a:lnTo>
                  <a:lnTo>
                    <a:pt x="3" y="11"/>
                  </a:lnTo>
                  <a:lnTo>
                    <a:pt x="4" y="10"/>
                  </a:lnTo>
                  <a:lnTo>
                    <a:pt x="4" y="9"/>
                  </a:lnTo>
                  <a:lnTo>
                    <a:pt x="5" y="9"/>
                  </a:lnTo>
                  <a:lnTo>
                    <a:pt x="6" y="9"/>
                  </a:lnTo>
                  <a:lnTo>
                    <a:pt x="6" y="10"/>
                  </a:lnTo>
                  <a:lnTo>
                    <a:pt x="7" y="10"/>
                  </a:lnTo>
                  <a:lnTo>
                    <a:pt x="7" y="11"/>
                  </a:lnTo>
                  <a:lnTo>
                    <a:pt x="19" y="17"/>
                  </a:lnTo>
                  <a:lnTo>
                    <a:pt x="20" y="18"/>
                  </a:lnTo>
                  <a:lnTo>
                    <a:pt x="20" y="18"/>
                  </a:lnTo>
                  <a:lnTo>
                    <a:pt x="20" y="19"/>
                  </a:lnTo>
                  <a:lnTo>
                    <a:pt x="21" y="20"/>
                  </a:lnTo>
                  <a:lnTo>
                    <a:pt x="21" y="20"/>
                  </a:lnTo>
                  <a:lnTo>
                    <a:pt x="20" y="20"/>
                  </a:lnTo>
                  <a:lnTo>
                    <a:pt x="20" y="21"/>
                  </a:lnTo>
                  <a:lnTo>
                    <a:pt x="20" y="22"/>
                  </a:lnTo>
                  <a:lnTo>
                    <a:pt x="20" y="22"/>
                  </a:lnTo>
                  <a:lnTo>
                    <a:pt x="20" y="22"/>
                  </a:lnTo>
                  <a:lnTo>
                    <a:pt x="26" y="14"/>
                  </a:lnTo>
                  <a:lnTo>
                    <a:pt x="25" y="14"/>
                  </a:lnTo>
                  <a:lnTo>
                    <a:pt x="24" y="15"/>
                  </a:lnTo>
                  <a:lnTo>
                    <a:pt x="24" y="16"/>
                  </a:lnTo>
                  <a:lnTo>
                    <a:pt x="24" y="16"/>
                  </a:lnTo>
                  <a:lnTo>
                    <a:pt x="23" y="16"/>
                  </a:lnTo>
                  <a:lnTo>
                    <a:pt x="22" y="16"/>
                  </a:lnTo>
                  <a:lnTo>
                    <a:pt x="21" y="16"/>
                  </a:lnTo>
                  <a:lnTo>
                    <a:pt x="20" y="15"/>
                  </a:lnTo>
                  <a:lnTo>
                    <a:pt x="20" y="15"/>
                  </a:lnTo>
                  <a:lnTo>
                    <a:pt x="9"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39" name="Freeform 283"/>
            <p:cNvSpPr>
              <a:spLocks/>
            </p:cNvSpPr>
            <p:nvPr/>
          </p:nvSpPr>
          <p:spPr bwMode="auto">
            <a:xfrm>
              <a:off x="605" y="2991"/>
              <a:ext cx="25" cy="22"/>
            </a:xfrm>
            <a:custGeom>
              <a:avLst/>
              <a:gdLst>
                <a:gd name="T0" fmla="*/ 17 w 25"/>
                <a:gd name="T1" fmla="*/ 7 h 22"/>
                <a:gd name="T2" fmla="*/ 18 w 25"/>
                <a:gd name="T3" fmla="*/ 7 h 22"/>
                <a:gd name="T4" fmla="*/ 20 w 25"/>
                <a:gd name="T5" fmla="*/ 8 h 22"/>
                <a:gd name="T6" fmla="*/ 22 w 25"/>
                <a:gd name="T7" fmla="*/ 9 h 22"/>
                <a:gd name="T8" fmla="*/ 22 w 25"/>
                <a:gd name="T9" fmla="*/ 9 h 22"/>
                <a:gd name="T10" fmla="*/ 23 w 25"/>
                <a:gd name="T11" fmla="*/ 10 h 22"/>
                <a:gd name="T12" fmla="*/ 23 w 25"/>
                <a:gd name="T13" fmla="*/ 12 h 22"/>
                <a:gd name="T14" fmla="*/ 23 w 25"/>
                <a:gd name="T15" fmla="*/ 13 h 22"/>
                <a:gd name="T16" fmla="*/ 23 w 25"/>
                <a:gd name="T17" fmla="*/ 15 h 22"/>
                <a:gd name="T18" fmla="*/ 22 w 25"/>
                <a:gd name="T19" fmla="*/ 16 h 22"/>
                <a:gd name="T20" fmla="*/ 20 w 25"/>
                <a:gd name="T21" fmla="*/ 17 h 22"/>
                <a:gd name="T22" fmla="*/ 18 w 25"/>
                <a:gd name="T23" fmla="*/ 17 h 22"/>
                <a:gd name="T24" fmla="*/ 17 w 25"/>
                <a:gd name="T25" fmla="*/ 17 h 22"/>
                <a:gd name="T26" fmla="*/ 15 w 25"/>
                <a:gd name="T27" fmla="*/ 17 h 22"/>
                <a:gd name="T28" fmla="*/ 6 w 25"/>
                <a:gd name="T29" fmla="*/ 16 h 22"/>
                <a:gd name="T30" fmla="*/ 5 w 25"/>
                <a:gd name="T31" fmla="*/ 16 h 22"/>
                <a:gd name="T32" fmla="*/ 3 w 25"/>
                <a:gd name="T33" fmla="*/ 16 h 22"/>
                <a:gd name="T34" fmla="*/ 3 w 25"/>
                <a:gd name="T35" fmla="*/ 14 h 22"/>
                <a:gd name="T36" fmla="*/ 3 w 25"/>
                <a:gd name="T37" fmla="*/ 13 h 22"/>
                <a:gd name="T38" fmla="*/ 2 w 25"/>
                <a:gd name="T39" fmla="*/ 12 h 22"/>
                <a:gd name="T40" fmla="*/ 2 w 25"/>
                <a:gd name="T41" fmla="*/ 21 h 22"/>
                <a:gd name="T42" fmla="*/ 2 w 25"/>
                <a:gd name="T43" fmla="*/ 19 h 22"/>
                <a:gd name="T44" fmla="*/ 2 w 25"/>
                <a:gd name="T45" fmla="*/ 19 h 22"/>
                <a:gd name="T46" fmla="*/ 4 w 25"/>
                <a:gd name="T47" fmla="*/ 19 h 22"/>
                <a:gd name="T48" fmla="*/ 16 w 25"/>
                <a:gd name="T49" fmla="*/ 21 h 22"/>
                <a:gd name="T50" fmla="*/ 18 w 25"/>
                <a:gd name="T51" fmla="*/ 21 h 22"/>
                <a:gd name="T52" fmla="*/ 19 w 25"/>
                <a:gd name="T53" fmla="*/ 20 h 22"/>
                <a:gd name="T54" fmla="*/ 21 w 25"/>
                <a:gd name="T55" fmla="*/ 20 h 22"/>
                <a:gd name="T56" fmla="*/ 22 w 25"/>
                <a:gd name="T57" fmla="*/ 19 h 22"/>
                <a:gd name="T58" fmla="*/ 23 w 25"/>
                <a:gd name="T59" fmla="*/ 18 h 22"/>
                <a:gd name="T60" fmla="*/ 23 w 25"/>
                <a:gd name="T61" fmla="*/ 16 h 22"/>
                <a:gd name="T62" fmla="*/ 24 w 25"/>
                <a:gd name="T63" fmla="*/ 15 h 22"/>
                <a:gd name="T64" fmla="*/ 24 w 25"/>
                <a:gd name="T65" fmla="*/ 13 h 22"/>
                <a:gd name="T66" fmla="*/ 24 w 25"/>
                <a:gd name="T67" fmla="*/ 12 h 22"/>
                <a:gd name="T68" fmla="*/ 24 w 25"/>
                <a:gd name="T69" fmla="*/ 10 h 22"/>
                <a:gd name="T70" fmla="*/ 23 w 25"/>
                <a:gd name="T71" fmla="*/ 9 h 22"/>
                <a:gd name="T72" fmla="*/ 22 w 25"/>
                <a:gd name="T73" fmla="*/ 8 h 22"/>
                <a:gd name="T74" fmla="*/ 22 w 25"/>
                <a:gd name="T75" fmla="*/ 7 h 22"/>
                <a:gd name="T76" fmla="*/ 20 w 25"/>
                <a:gd name="T77" fmla="*/ 6 h 22"/>
                <a:gd name="T78" fmla="*/ 18 w 25"/>
                <a:gd name="T79" fmla="*/ 5 h 22"/>
                <a:gd name="T80" fmla="*/ 8 w 25"/>
                <a:gd name="T81" fmla="*/ 4 h 22"/>
                <a:gd name="T82" fmla="*/ 6 w 25"/>
                <a:gd name="T83" fmla="*/ 4 h 22"/>
                <a:gd name="T84" fmla="*/ 6 w 25"/>
                <a:gd name="T85" fmla="*/ 3 h 22"/>
                <a:gd name="T86" fmla="*/ 5 w 25"/>
                <a:gd name="T87" fmla="*/ 2 h 22"/>
                <a:gd name="T88" fmla="*/ 5 w 25"/>
                <a:gd name="T89" fmla="*/ 1 h 22"/>
                <a:gd name="T90" fmla="*/ 2 w 25"/>
                <a:gd name="T91" fmla="*/ 7 h 22"/>
                <a:gd name="T92" fmla="*/ 4 w 25"/>
                <a:gd name="T93" fmla="*/ 6 h 22"/>
                <a:gd name="T94" fmla="*/ 5 w 25"/>
                <a:gd name="T95" fmla="*/ 5 h 22"/>
                <a:gd name="T96" fmla="*/ 6 w 25"/>
                <a:gd name="T97" fmla="*/ 5 h 22"/>
                <a:gd name="T98" fmla="*/ 16 w 25"/>
                <a:gd name="T99"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 h="22">
                  <a:moveTo>
                    <a:pt x="16" y="6"/>
                  </a:moveTo>
                  <a:lnTo>
                    <a:pt x="17" y="7"/>
                  </a:lnTo>
                  <a:lnTo>
                    <a:pt x="18" y="7"/>
                  </a:lnTo>
                  <a:lnTo>
                    <a:pt x="18" y="7"/>
                  </a:lnTo>
                  <a:lnTo>
                    <a:pt x="19" y="7"/>
                  </a:lnTo>
                  <a:lnTo>
                    <a:pt x="20" y="8"/>
                  </a:lnTo>
                  <a:lnTo>
                    <a:pt x="21" y="8"/>
                  </a:lnTo>
                  <a:lnTo>
                    <a:pt x="22" y="9"/>
                  </a:lnTo>
                  <a:lnTo>
                    <a:pt x="22" y="9"/>
                  </a:lnTo>
                  <a:lnTo>
                    <a:pt x="22" y="9"/>
                  </a:lnTo>
                  <a:lnTo>
                    <a:pt x="23" y="9"/>
                  </a:lnTo>
                  <a:lnTo>
                    <a:pt x="23" y="10"/>
                  </a:lnTo>
                  <a:lnTo>
                    <a:pt x="23" y="11"/>
                  </a:lnTo>
                  <a:lnTo>
                    <a:pt x="23" y="12"/>
                  </a:lnTo>
                  <a:lnTo>
                    <a:pt x="23" y="12"/>
                  </a:lnTo>
                  <a:lnTo>
                    <a:pt x="23" y="13"/>
                  </a:lnTo>
                  <a:lnTo>
                    <a:pt x="23" y="14"/>
                  </a:lnTo>
                  <a:lnTo>
                    <a:pt x="23" y="15"/>
                  </a:lnTo>
                  <a:lnTo>
                    <a:pt x="22" y="16"/>
                  </a:lnTo>
                  <a:lnTo>
                    <a:pt x="22" y="16"/>
                  </a:lnTo>
                  <a:lnTo>
                    <a:pt x="21" y="17"/>
                  </a:lnTo>
                  <a:lnTo>
                    <a:pt x="20" y="17"/>
                  </a:lnTo>
                  <a:lnTo>
                    <a:pt x="19" y="17"/>
                  </a:lnTo>
                  <a:lnTo>
                    <a:pt x="18" y="17"/>
                  </a:lnTo>
                  <a:lnTo>
                    <a:pt x="18" y="17"/>
                  </a:lnTo>
                  <a:lnTo>
                    <a:pt x="17" y="17"/>
                  </a:lnTo>
                  <a:lnTo>
                    <a:pt x="16" y="17"/>
                  </a:lnTo>
                  <a:lnTo>
                    <a:pt x="15" y="17"/>
                  </a:lnTo>
                  <a:lnTo>
                    <a:pt x="14" y="17"/>
                  </a:lnTo>
                  <a:lnTo>
                    <a:pt x="6" y="16"/>
                  </a:lnTo>
                  <a:lnTo>
                    <a:pt x="6" y="16"/>
                  </a:lnTo>
                  <a:lnTo>
                    <a:pt x="5" y="16"/>
                  </a:lnTo>
                  <a:lnTo>
                    <a:pt x="4" y="16"/>
                  </a:lnTo>
                  <a:lnTo>
                    <a:pt x="3" y="16"/>
                  </a:lnTo>
                  <a:lnTo>
                    <a:pt x="3" y="15"/>
                  </a:lnTo>
                  <a:lnTo>
                    <a:pt x="3" y="14"/>
                  </a:lnTo>
                  <a:lnTo>
                    <a:pt x="2" y="14"/>
                  </a:lnTo>
                  <a:lnTo>
                    <a:pt x="3" y="13"/>
                  </a:lnTo>
                  <a:lnTo>
                    <a:pt x="3" y="12"/>
                  </a:lnTo>
                  <a:lnTo>
                    <a:pt x="2" y="12"/>
                  </a:lnTo>
                  <a:lnTo>
                    <a:pt x="0" y="21"/>
                  </a:lnTo>
                  <a:lnTo>
                    <a:pt x="2" y="21"/>
                  </a:lnTo>
                  <a:lnTo>
                    <a:pt x="2" y="20"/>
                  </a:lnTo>
                  <a:lnTo>
                    <a:pt x="2" y="19"/>
                  </a:lnTo>
                  <a:lnTo>
                    <a:pt x="2" y="19"/>
                  </a:lnTo>
                  <a:lnTo>
                    <a:pt x="2" y="19"/>
                  </a:lnTo>
                  <a:lnTo>
                    <a:pt x="3" y="19"/>
                  </a:lnTo>
                  <a:lnTo>
                    <a:pt x="4" y="19"/>
                  </a:lnTo>
                  <a:lnTo>
                    <a:pt x="6" y="19"/>
                  </a:lnTo>
                  <a:lnTo>
                    <a:pt x="16" y="21"/>
                  </a:lnTo>
                  <a:lnTo>
                    <a:pt x="17" y="21"/>
                  </a:lnTo>
                  <a:lnTo>
                    <a:pt x="18" y="21"/>
                  </a:lnTo>
                  <a:lnTo>
                    <a:pt x="18" y="21"/>
                  </a:lnTo>
                  <a:lnTo>
                    <a:pt x="19" y="20"/>
                  </a:lnTo>
                  <a:lnTo>
                    <a:pt x="20" y="20"/>
                  </a:lnTo>
                  <a:lnTo>
                    <a:pt x="21" y="20"/>
                  </a:lnTo>
                  <a:lnTo>
                    <a:pt x="21" y="19"/>
                  </a:lnTo>
                  <a:lnTo>
                    <a:pt x="22" y="19"/>
                  </a:lnTo>
                  <a:lnTo>
                    <a:pt x="22" y="19"/>
                  </a:lnTo>
                  <a:lnTo>
                    <a:pt x="23" y="18"/>
                  </a:lnTo>
                  <a:lnTo>
                    <a:pt x="23" y="17"/>
                  </a:lnTo>
                  <a:lnTo>
                    <a:pt x="23" y="16"/>
                  </a:lnTo>
                  <a:lnTo>
                    <a:pt x="24" y="16"/>
                  </a:lnTo>
                  <a:lnTo>
                    <a:pt x="24" y="15"/>
                  </a:lnTo>
                  <a:lnTo>
                    <a:pt x="24" y="14"/>
                  </a:lnTo>
                  <a:lnTo>
                    <a:pt x="24" y="13"/>
                  </a:lnTo>
                  <a:lnTo>
                    <a:pt x="24" y="12"/>
                  </a:lnTo>
                  <a:lnTo>
                    <a:pt x="24" y="12"/>
                  </a:lnTo>
                  <a:lnTo>
                    <a:pt x="24" y="11"/>
                  </a:lnTo>
                  <a:lnTo>
                    <a:pt x="24" y="10"/>
                  </a:lnTo>
                  <a:lnTo>
                    <a:pt x="24" y="9"/>
                  </a:lnTo>
                  <a:lnTo>
                    <a:pt x="23" y="9"/>
                  </a:lnTo>
                  <a:lnTo>
                    <a:pt x="23" y="8"/>
                  </a:lnTo>
                  <a:lnTo>
                    <a:pt x="22" y="8"/>
                  </a:lnTo>
                  <a:lnTo>
                    <a:pt x="22" y="7"/>
                  </a:lnTo>
                  <a:lnTo>
                    <a:pt x="22" y="7"/>
                  </a:lnTo>
                  <a:lnTo>
                    <a:pt x="21" y="6"/>
                  </a:lnTo>
                  <a:lnTo>
                    <a:pt x="20" y="6"/>
                  </a:lnTo>
                  <a:lnTo>
                    <a:pt x="19" y="5"/>
                  </a:lnTo>
                  <a:lnTo>
                    <a:pt x="18" y="5"/>
                  </a:lnTo>
                  <a:lnTo>
                    <a:pt x="18" y="5"/>
                  </a:lnTo>
                  <a:lnTo>
                    <a:pt x="8" y="4"/>
                  </a:lnTo>
                  <a:lnTo>
                    <a:pt x="7" y="4"/>
                  </a:lnTo>
                  <a:lnTo>
                    <a:pt x="6" y="4"/>
                  </a:lnTo>
                  <a:lnTo>
                    <a:pt x="6" y="3"/>
                  </a:lnTo>
                  <a:lnTo>
                    <a:pt x="6" y="3"/>
                  </a:lnTo>
                  <a:lnTo>
                    <a:pt x="5" y="3"/>
                  </a:lnTo>
                  <a:lnTo>
                    <a:pt x="5" y="2"/>
                  </a:lnTo>
                  <a:lnTo>
                    <a:pt x="5" y="2"/>
                  </a:lnTo>
                  <a:lnTo>
                    <a:pt x="5" y="1"/>
                  </a:lnTo>
                  <a:lnTo>
                    <a:pt x="4" y="0"/>
                  </a:lnTo>
                  <a:lnTo>
                    <a:pt x="2" y="7"/>
                  </a:lnTo>
                  <a:lnTo>
                    <a:pt x="4" y="7"/>
                  </a:lnTo>
                  <a:lnTo>
                    <a:pt x="4" y="6"/>
                  </a:lnTo>
                  <a:lnTo>
                    <a:pt x="4" y="5"/>
                  </a:lnTo>
                  <a:lnTo>
                    <a:pt x="5" y="5"/>
                  </a:lnTo>
                  <a:lnTo>
                    <a:pt x="6" y="5"/>
                  </a:lnTo>
                  <a:lnTo>
                    <a:pt x="6" y="5"/>
                  </a:lnTo>
                  <a:lnTo>
                    <a:pt x="8" y="5"/>
                  </a:lnTo>
                  <a:lnTo>
                    <a:pt x="16"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0" name="Freeform 284"/>
            <p:cNvSpPr>
              <a:spLocks/>
            </p:cNvSpPr>
            <p:nvPr/>
          </p:nvSpPr>
          <p:spPr bwMode="auto">
            <a:xfrm>
              <a:off x="814" y="2858"/>
              <a:ext cx="5" cy="6"/>
            </a:xfrm>
            <a:custGeom>
              <a:avLst/>
              <a:gdLst>
                <a:gd name="T0" fmla="*/ 2 w 5"/>
                <a:gd name="T1" fmla="*/ 3 h 6"/>
                <a:gd name="T2" fmla="*/ 3 w 5"/>
                <a:gd name="T3" fmla="*/ 5 h 6"/>
                <a:gd name="T4" fmla="*/ 4 w 5"/>
                <a:gd name="T5" fmla="*/ 5 h 6"/>
                <a:gd name="T6" fmla="*/ 4 w 5"/>
                <a:gd name="T7" fmla="*/ 5 h 6"/>
                <a:gd name="T8" fmla="*/ 4 w 5"/>
                <a:gd name="T9" fmla="*/ 5 h 6"/>
                <a:gd name="T10" fmla="*/ 3 w 5"/>
                <a:gd name="T11" fmla="*/ 5 h 6"/>
                <a:gd name="T12" fmla="*/ 3 w 5"/>
                <a:gd name="T13" fmla="*/ 5 h 6"/>
                <a:gd name="T14" fmla="*/ 3 w 5"/>
                <a:gd name="T15" fmla="*/ 4 h 6"/>
                <a:gd name="T16" fmla="*/ 2 w 5"/>
                <a:gd name="T17" fmla="*/ 3 h 6"/>
                <a:gd name="T18" fmla="*/ 3 w 5"/>
                <a:gd name="T19" fmla="*/ 3 h 6"/>
                <a:gd name="T20" fmla="*/ 3 w 5"/>
                <a:gd name="T21" fmla="*/ 2 h 6"/>
                <a:gd name="T22" fmla="*/ 3 w 5"/>
                <a:gd name="T23" fmla="*/ 2 h 6"/>
                <a:gd name="T24" fmla="*/ 3 w 5"/>
                <a:gd name="T25" fmla="*/ 2 h 6"/>
                <a:gd name="T26" fmla="*/ 4 w 5"/>
                <a:gd name="T27" fmla="*/ 1 h 6"/>
                <a:gd name="T28" fmla="*/ 3 w 5"/>
                <a:gd name="T29" fmla="*/ 1 h 6"/>
                <a:gd name="T30" fmla="*/ 3 w 5"/>
                <a:gd name="T31" fmla="*/ 0 h 6"/>
                <a:gd name="T32" fmla="*/ 3 w 5"/>
                <a:gd name="T33" fmla="*/ 0 h 6"/>
                <a:gd name="T34" fmla="*/ 2 w 5"/>
                <a:gd name="T35" fmla="*/ 0 h 6"/>
                <a:gd name="T36" fmla="*/ 2 w 5"/>
                <a:gd name="T37" fmla="*/ 0 h 6"/>
                <a:gd name="T38" fmla="*/ 2 w 5"/>
                <a:gd name="T39" fmla="*/ 0 h 6"/>
                <a:gd name="T40" fmla="*/ 2 w 5"/>
                <a:gd name="T41" fmla="*/ 0 h 6"/>
                <a:gd name="T42" fmla="*/ 0 w 5"/>
                <a:gd name="T43" fmla="*/ 0 h 6"/>
                <a:gd name="T44" fmla="*/ 0 w 5"/>
                <a:gd name="T45" fmla="*/ 0 h 6"/>
                <a:gd name="T46" fmla="*/ 0 w 5"/>
                <a:gd name="T47" fmla="*/ 1 h 6"/>
                <a:gd name="T48" fmla="*/ 0 w 5"/>
                <a:gd name="T49" fmla="*/ 1 h 6"/>
                <a:gd name="T50" fmla="*/ 0 w 5"/>
                <a:gd name="T51" fmla="*/ 4 h 6"/>
                <a:gd name="T52" fmla="*/ 0 w 5"/>
                <a:gd name="T53" fmla="*/ 5 h 6"/>
                <a:gd name="T54" fmla="*/ 0 w 5"/>
                <a:gd name="T55" fmla="*/ 5 h 6"/>
                <a:gd name="T56" fmla="*/ 0 w 5"/>
                <a:gd name="T57" fmla="*/ 5 h 6"/>
                <a:gd name="T58" fmla="*/ 2 w 5"/>
                <a:gd name="T59" fmla="*/ 5 h 6"/>
                <a:gd name="T60" fmla="*/ 2 w 5"/>
                <a:gd name="T61" fmla="*/ 5 h 6"/>
                <a:gd name="T62" fmla="*/ 1 w 5"/>
                <a:gd name="T63" fmla="*/ 5 h 6"/>
                <a:gd name="T64" fmla="*/ 1 w 5"/>
                <a:gd name="T65" fmla="*/ 3 h 6"/>
                <a:gd name="T66" fmla="*/ 2 w 5"/>
                <a:gd name="T6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6">
                  <a:moveTo>
                    <a:pt x="2" y="3"/>
                  </a:moveTo>
                  <a:lnTo>
                    <a:pt x="3" y="5"/>
                  </a:lnTo>
                  <a:lnTo>
                    <a:pt x="4" y="5"/>
                  </a:lnTo>
                  <a:lnTo>
                    <a:pt x="4" y="5"/>
                  </a:lnTo>
                  <a:lnTo>
                    <a:pt x="4" y="5"/>
                  </a:lnTo>
                  <a:lnTo>
                    <a:pt x="3" y="5"/>
                  </a:lnTo>
                  <a:lnTo>
                    <a:pt x="3" y="5"/>
                  </a:lnTo>
                  <a:lnTo>
                    <a:pt x="3" y="4"/>
                  </a:lnTo>
                  <a:lnTo>
                    <a:pt x="2" y="3"/>
                  </a:lnTo>
                  <a:lnTo>
                    <a:pt x="3" y="3"/>
                  </a:lnTo>
                  <a:lnTo>
                    <a:pt x="3" y="2"/>
                  </a:lnTo>
                  <a:lnTo>
                    <a:pt x="3" y="2"/>
                  </a:lnTo>
                  <a:lnTo>
                    <a:pt x="3" y="2"/>
                  </a:lnTo>
                  <a:lnTo>
                    <a:pt x="4" y="1"/>
                  </a:lnTo>
                  <a:lnTo>
                    <a:pt x="3" y="1"/>
                  </a:lnTo>
                  <a:lnTo>
                    <a:pt x="3" y="0"/>
                  </a:lnTo>
                  <a:lnTo>
                    <a:pt x="3" y="0"/>
                  </a:lnTo>
                  <a:lnTo>
                    <a:pt x="2" y="0"/>
                  </a:lnTo>
                  <a:lnTo>
                    <a:pt x="2" y="0"/>
                  </a:lnTo>
                  <a:lnTo>
                    <a:pt x="2" y="0"/>
                  </a:lnTo>
                  <a:lnTo>
                    <a:pt x="2" y="0"/>
                  </a:lnTo>
                  <a:lnTo>
                    <a:pt x="0" y="0"/>
                  </a:lnTo>
                  <a:lnTo>
                    <a:pt x="0" y="0"/>
                  </a:lnTo>
                  <a:lnTo>
                    <a:pt x="0" y="1"/>
                  </a:lnTo>
                  <a:lnTo>
                    <a:pt x="0" y="1"/>
                  </a:lnTo>
                  <a:lnTo>
                    <a:pt x="0" y="4"/>
                  </a:lnTo>
                  <a:lnTo>
                    <a:pt x="0" y="5"/>
                  </a:lnTo>
                  <a:lnTo>
                    <a:pt x="0" y="5"/>
                  </a:lnTo>
                  <a:lnTo>
                    <a:pt x="0" y="5"/>
                  </a:lnTo>
                  <a:lnTo>
                    <a:pt x="2" y="5"/>
                  </a:lnTo>
                  <a:lnTo>
                    <a:pt x="2" y="5"/>
                  </a:lnTo>
                  <a:lnTo>
                    <a:pt x="1" y="5"/>
                  </a:lnTo>
                  <a:lnTo>
                    <a:pt x="1" y="3"/>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1" name="Freeform 285"/>
            <p:cNvSpPr>
              <a:spLocks/>
            </p:cNvSpPr>
            <p:nvPr/>
          </p:nvSpPr>
          <p:spPr bwMode="auto">
            <a:xfrm>
              <a:off x="815" y="2857"/>
              <a:ext cx="3" cy="2"/>
            </a:xfrm>
            <a:custGeom>
              <a:avLst/>
              <a:gdLst>
                <a:gd name="T0" fmla="*/ 2 w 3"/>
                <a:gd name="T1" fmla="*/ 1 h 2"/>
                <a:gd name="T2" fmla="*/ 2 w 3"/>
                <a:gd name="T3" fmla="*/ 1 h 2"/>
                <a:gd name="T4" fmla="*/ 2 w 3"/>
                <a:gd name="T5" fmla="*/ 1 h 2"/>
                <a:gd name="T6" fmla="*/ 1 w 3"/>
                <a:gd name="T7" fmla="*/ 1 h 2"/>
                <a:gd name="T8" fmla="*/ 1 w 3"/>
                <a:gd name="T9" fmla="*/ 1 h 2"/>
                <a:gd name="T10" fmla="*/ 1 w 3"/>
                <a:gd name="T11" fmla="*/ 1 h 2"/>
                <a:gd name="T12" fmla="*/ 1 w 3"/>
                <a:gd name="T13" fmla="*/ 1 h 2"/>
                <a:gd name="T14" fmla="*/ 0 w 3"/>
                <a:gd name="T15" fmla="*/ 1 h 2"/>
                <a:gd name="T16" fmla="*/ 0 w 3"/>
                <a:gd name="T17" fmla="*/ 1 h 2"/>
                <a:gd name="T18" fmla="*/ 0 w 3"/>
                <a:gd name="T19" fmla="*/ 0 h 2"/>
                <a:gd name="T20" fmla="*/ 0 w 3"/>
                <a:gd name="T21" fmla="*/ 0 h 2"/>
                <a:gd name="T22" fmla="*/ 0 w 3"/>
                <a:gd name="T23" fmla="*/ 0 h 2"/>
                <a:gd name="T24" fmla="*/ 0 w 3"/>
                <a:gd name="T25" fmla="*/ 0 h 2"/>
                <a:gd name="T26" fmla="*/ 1 w 3"/>
                <a:gd name="T27" fmla="*/ 0 h 2"/>
                <a:gd name="T28" fmla="*/ 1 w 3"/>
                <a:gd name="T29" fmla="*/ 0 h 2"/>
                <a:gd name="T30" fmla="*/ 2 w 3"/>
                <a:gd name="T31" fmla="*/ 0 h 2"/>
                <a:gd name="T32" fmla="*/ 2 w 3"/>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1"/>
                  </a:moveTo>
                  <a:lnTo>
                    <a:pt x="2" y="1"/>
                  </a:lnTo>
                  <a:lnTo>
                    <a:pt x="2" y="1"/>
                  </a:lnTo>
                  <a:lnTo>
                    <a:pt x="1" y="1"/>
                  </a:lnTo>
                  <a:lnTo>
                    <a:pt x="1" y="1"/>
                  </a:lnTo>
                  <a:lnTo>
                    <a:pt x="1" y="1"/>
                  </a:lnTo>
                  <a:lnTo>
                    <a:pt x="1" y="1"/>
                  </a:lnTo>
                  <a:lnTo>
                    <a:pt x="0" y="1"/>
                  </a:lnTo>
                  <a:lnTo>
                    <a:pt x="0" y="1"/>
                  </a:lnTo>
                  <a:lnTo>
                    <a:pt x="0" y="0"/>
                  </a:lnTo>
                  <a:lnTo>
                    <a:pt x="0" y="0"/>
                  </a:lnTo>
                  <a:lnTo>
                    <a:pt x="0" y="0"/>
                  </a:lnTo>
                  <a:lnTo>
                    <a:pt x="0" y="0"/>
                  </a:lnTo>
                  <a:lnTo>
                    <a:pt x="1" y="0"/>
                  </a:lnTo>
                  <a:lnTo>
                    <a:pt x="1" y="0"/>
                  </a:lnTo>
                  <a:lnTo>
                    <a:pt x="2" y="0"/>
                  </a:lnTo>
                  <a:lnTo>
                    <a:pt x="2"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2" name="Freeform 286"/>
            <p:cNvSpPr>
              <a:spLocks/>
            </p:cNvSpPr>
            <p:nvPr/>
          </p:nvSpPr>
          <p:spPr bwMode="auto">
            <a:xfrm>
              <a:off x="991" y="2959"/>
              <a:ext cx="25" cy="20"/>
            </a:xfrm>
            <a:custGeom>
              <a:avLst/>
              <a:gdLst>
                <a:gd name="T0" fmla="*/ 24 w 25"/>
                <a:gd name="T1" fmla="*/ 11 h 20"/>
                <a:gd name="T2" fmla="*/ 23 w 25"/>
                <a:gd name="T3" fmla="*/ 11 h 20"/>
                <a:gd name="T4" fmla="*/ 22 w 25"/>
                <a:gd name="T5" fmla="*/ 10 h 20"/>
                <a:gd name="T6" fmla="*/ 22 w 25"/>
                <a:gd name="T7" fmla="*/ 5 h 20"/>
                <a:gd name="T8" fmla="*/ 21 w 25"/>
                <a:gd name="T9" fmla="*/ 4 h 20"/>
                <a:gd name="T10" fmla="*/ 20 w 25"/>
                <a:gd name="T11" fmla="*/ 2 h 20"/>
                <a:gd name="T12" fmla="*/ 19 w 25"/>
                <a:gd name="T13" fmla="*/ 2 h 20"/>
                <a:gd name="T14" fmla="*/ 18 w 25"/>
                <a:gd name="T15" fmla="*/ 1 h 20"/>
                <a:gd name="T16" fmla="*/ 16 w 25"/>
                <a:gd name="T17" fmla="*/ 1 h 20"/>
                <a:gd name="T18" fmla="*/ 15 w 25"/>
                <a:gd name="T19" fmla="*/ 0 h 20"/>
                <a:gd name="T20" fmla="*/ 13 w 25"/>
                <a:gd name="T21" fmla="*/ 0 h 20"/>
                <a:gd name="T22" fmla="*/ 10 w 25"/>
                <a:gd name="T23" fmla="*/ 1 h 20"/>
                <a:gd name="T24" fmla="*/ 9 w 25"/>
                <a:gd name="T25" fmla="*/ 1 h 20"/>
                <a:gd name="T26" fmla="*/ 7 w 25"/>
                <a:gd name="T27" fmla="*/ 1 h 20"/>
                <a:gd name="T28" fmla="*/ 6 w 25"/>
                <a:gd name="T29" fmla="*/ 2 h 20"/>
                <a:gd name="T30" fmla="*/ 4 w 25"/>
                <a:gd name="T31" fmla="*/ 3 h 20"/>
                <a:gd name="T32" fmla="*/ 2 w 25"/>
                <a:gd name="T33" fmla="*/ 5 h 20"/>
                <a:gd name="T34" fmla="*/ 1 w 25"/>
                <a:gd name="T35" fmla="*/ 6 h 20"/>
                <a:gd name="T36" fmla="*/ 1 w 25"/>
                <a:gd name="T37" fmla="*/ 8 h 20"/>
                <a:gd name="T38" fmla="*/ 0 w 25"/>
                <a:gd name="T39" fmla="*/ 9 h 20"/>
                <a:gd name="T40" fmla="*/ 0 w 25"/>
                <a:gd name="T41" fmla="*/ 11 h 20"/>
                <a:gd name="T42" fmla="*/ 1 w 25"/>
                <a:gd name="T43" fmla="*/ 14 h 20"/>
                <a:gd name="T44" fmla="*/ 2 w 25"/>
                <a:gd name="T45" fmla="*/ 15 h 20"/>
                <a:gd name="T46" fmla="*/ 3 w 25"/>
                <a:gd name="T47" fmla="*/ 17 h 20"/>
                <a:gd name="T48" fmla="*/ 4 w 25"/>
                <a:gd name="T49" fmla="*/ 17 h 20"/>
                <a:gd name="T50" fmla="*/ 6 w 25"/>
                <a:gd name="T51" fmla="*/ 17 h 20"/>
                <a:gd name="T52" fmla="*/ 7 w 25"/>
                <a:gd name="T53" fmla="*/ 18 h 20"/>
                <a:gd name="T54" fmla="*/ 9 w 25"/>
                <a:gd name="T55" fmla="*/ 19 h 20"/>
                <a:gd name="T56" fmla="*/ 10 w 25"/>
                <a:gd name="T57" fmla="*/ 19 h 20"/>
                <a:gd name="T58" fmla="*/ 10 w 25"/>
                <a:gd name="T59" fmla="*/ 18 h 20"/>
                <a:gd name="T60" fmla="*/ 8 w 25"/>
                <a:gd name="T61" fmla="*/ 17 h 20"/>
                <a:gd name="T62" fmla="*/ 6 w 25"/>
                <a:gd name="T63" fmla="*/ 17 h 20"/>
                <a:gd name="T64" fmla="*/ 6 w 25"/>
                <a:gd name="T65" fmla="*/ 16 h 20"/>
                <a:gd name="T66" fmla="*/ 4 w 25"/>
                <a:gd name="T67" fmla="*/ 15 h 20"/>
                <a:gd name="T68" fmla="*/ 3 w 25"/>
                <a:gd name="T69" fmla="*/ 14 h 20"/>
                <a:gd name="T70" fmla="*/ 2 w 25"/>
                <a:gd name="T71" fmla="*/ 13 h 20"/>
                <a:gd name="T72" fmla="*/ 2 w 25"/>
                <a:gd name="T73" fmla="*/ 11 h 20"/>
                <a:gd name="T74" fmla="*/ 3 w 25"/>
                <a:gd name="T75" fmla="*/ 10 h 20"/>
                <a:gd name="T76" fmla="*/ 4 w 25"/>
                <a:gd name="T77" fmla="*/ 8 h 20"/>
                <a:gd name="T78" fmla="*/ 5 w 25"/>
                <a:gd name="T79" fmla="*/ 7 h 20"/>
                <a:gd name="T80" fmla="*/ 6 w 25"/>
                <a:gd name="T81" fmla="*/ 6 h 20"/>
                <a:gd name="T82" fmla="*/ 8 w 25"/>
                <a:gd name="T83" fmla="*/ 5 h 20"/>
                <a:gd name="T84" fmla="*/ 10 w 25"/>
                <a:gd name="T85" fmla="*/ 4 h 20"/>
                <a:gd name="T86" fmla="*/ 11 w 25"/>
                <a:gd name="T87" fmla="*/ 4 h 20"/>
                <a:gd name="T88" fmla="*/ 12 w 25"/>
                <a:gd name="T89" fmla="*/ 3 h 20"/>
                <a:gd name="T90" fmla="*/ 14 w 25"/>
                <a:gd name="T91" fmla="*/ 3 h 20"/>
                <a:gd name="T92" fmla="*/ 16 w 25"/>
                <a:gd name="T93" fmla="*/ 3 h 20"/>
                <a:gd name="T94" fmla="*/ 18 w 25"/>
                <a:gd name="T95" fmla="*/ 3 h 20"/>
                <a:gd name="T96" fmla="*/ 19 w 25"/>
                <a:gd name="T97" fmla="*/ 4 h 20"/>
                <a:gd name="T98" fmla="*/ 21 w 25"/>
                <a:gd name="T99" fmla="*/ 5 h 20"/>
                <a:gd name="T100" fmla="*/ 22 w 25"/>
                <a:gd name="T101" fmla="*/ 7 h 20"/>
                <a:gd name="T102" fmla="*/ 22 w 25"/>
                <a:gd name="T103" fmla="*/ 8 h 20"/>
                <a:gd name="T104" fmla="*/ 22 w 25"/>
                <a:gd name="T105" fmla="*/ 10 h 20"/>
                <a:gd name="T106" fmla="*/ 21 w 25"/>
                <a:gd name="T107" fmla="*/ 11 h 20"/>
                <a:gd name="T108" fmla="*/ 20 w 25"/>
                <a:gd name="T109" fmla="*/ 13 h 20"/>
                <a:gd name="T110" fmla="*/ 19 w 25"/>
                <a:gd name="T11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20">
                  <a:moveTo>
                    <a:pt x="24" y="11"/>
                  </a:moveTo>
                  <a:lnTo>
                    <a:pt x="24" y="11"/>
                  </a:lnTo>
                  <a:lnTo>
                    <a:pt x="24" y="11"/>
                  </a:lnTo>
                  <a:lnTo>
                    <a:pt x="23" y="11"/>
                  </a:lnTo>
                  <a:lnTo>
                    <a:pt x="23" y="10"/>
                  </a:lnTo>
                  <a:lnTo>
                    <a:pt x="22" y="10"/>
                  </a:lnTo>
                  <a:lnTo>
                    <a:pt x="22" y="6"/>
                  </a:lnTo>
                  <a:lnTo>
                    <a:pt x="22" y="5"/>
                  </a:lnTo>
                  <a:lnTo>
                    <a:pt x="22" y="5"/>
                  </a:lnTo>
                  <a:lnTo>
                    <a:pt x="21" y="4"/>
                  </a:lnTo>
                  <a:lnTo>
                    <a:pt x="21" y="3"/>
                  </a:lnTo>
                  <a:lnTo>
                    <a:pt x="20" y="2"/>
                  </a:lnTo>
                  <a:lnTo>
                    <a:pt x="19" y="2"/>
                  </a:lnTo>
                  <a:lnTo>
                    <a:pt x="19" y="2"/>
                  </a:lnTo>
                  <a:lnTo>
                    <a:pt x="18" y="2"/>
                  </a:lnTo>
                  <a:lnTo>
                    <a:pt x="18" y="1"/>
                  </a:lnTo>
                  <a:lnTo>
                    <a:pt x="17" y="1"/>
                  </a:lnTo>
                  <a:lnTo>
                    <a:pt x="16" y="1"/>
                  </a:lnTo>
                  <a:lnTo>
                    <a:pt x="16" y="0"/>
                  </a:lnTo>
                  <a:lnTo>
                    <a:pt x="15" y="0"/>
                  </a:lnTo>
                  <a:lnTo>
                    <a:pt x="14" y="0"/>
                  </a:lnTo>
                  <a:lnTo>
                    <a:pt x="13" y="0"/>
                  </a:lnTo>
                  <a:lnTo>
                    <a:pt x="12" y="0"/>
                  </a:lnTo>
                  <a:lnTo>
                    <a:pt x="10" y="1"/>
                  </a:lnTo>
                  <a:lnTo>
                    <a:pt x="10" y="1"/>
                  </a:lnTo>
                  <a:lnTo>
                    <a:pt x="9" y="1"/>
                  </a:lnTo>
                  <a:lnTo>
                    <a:pt x="8" y="1"/>
                  </a:lnTo>
                  <a:lnTo>
                    <a:pt x="7" y="1"/>
                  </a:lnTo>
                  <a:lnTo>
                    <a:pt x="6" y="2"/>
                  </a:lnTo>
                  <a:lnTo>
                    <a:pt x="6" y="2"/>
                  </a:lnTo>
                  <a:lnTo>
                    <a:pt x="5" y="2"/>
                  </a:lnTo>
                  <a:lnTo>
                    <a:pt x="4" y="3"/>
                  </a:lnTo>
                  <a:lnTo>
                    <a:pt x="3" y="4"/>
                  </a:lnTo>
                  <a:lnTo>
                    <a:pt x="2" y="5"/>
                  </a:lnTo>
                  <a:lnTo>
                    <a:pt x="2" y="5"/>
                  </a:lnTo>
                  <a:lnTo>
                    <a:pt x="1" y="6"/>
                  </a:lnTo>
                  <a:lnTo>
                    <a:pt x="1" y="7"/>
                  </a:lnTo>
                  <a:lnTo>
                    <a:pt x="1" y="8"/>
                  </a:lnTo>
                  <a:lnTo>
                    <a:pt x="0" y="8"/>
                  </a:lnTo>
                  <a:lnTo>
                    <a:pt x="0" y="9"/>
                  </a:lnTo>
                  <a:lnTo>
                    <a:pt x="0" y="11"/>
                  </a:lnTo>
                  <a:lnTo>
                    <a:pt x="0" y="11"/>
                  </a:lnTo>
                  <a:lnTo>
                    <a:pt x="0" y="12"/>
                  </a:lnTo>
                  <a:lnTo>
                    <a:pt x="1" y="14"/>
                  </a:lnTo>
                  <a:lnTo>
                    <a:pt x="2" y="14"/>
                  </a:lnTo>
                  <a:lnTo>
                    <a:pt x="2" y="15"/>
                  </a:lnTo>
                  <a:lnTo>
                    <a:pt x="2" y="16"/>
                  </a:lnTo>
                  <a:lnTo>
                    <a:pt x="3" y="17"/>
                  </a:lnTo>
                  <a:lnTo>
                    <a:pt x="4" y="17"/>
                  </a:lnTo>
                  <a:lnTo>
                    <a:pt x="4" y="17"/>
                  </a:lnTo>
                  <a:lnTo>
                    <a:pt x="5" y="17"/>
                  </a:lnTo>
                  <a:lnTo>
                    <a:pt x="6" y="17"/>
                  </a:lnTo>
                  <a:lnTo>
                    <a:pt x="6" y="18"/>
                  </a:lnTo>
                  <a:lnTo>
                    <a:pt x="7" y="18"/>
                  </a:lnTo>
                  <a:lnTo>
                    <a:pt x="8" y="18"/>
                  </a:lnTo>
                  <a:lnTo>
                    <a:pt x="9" y="19"/>
                  </a:lnTo>
                  <a:lnTo>
                    <a:pt x="10" y="19"/>
                  </a:lnTo>
                  <a:lnTo>
                    <a:pt x="10" y="19"/>
                  </a:lnTo>
                  <a:lnTo>
                    <a:pt x="10" y="18"/>
                  </a:lnTo>
                  <a:lnTo>
                    <a:pt x="10" y="18"/>
                  </a:lnTo>
                  <a:lnTo>
                    <a:pt x="9" y="18"/>
                  </a:lnTo>
                  <a:lnTo>
                    <a:pt x="8" y="17"/>
                  </a:lnTo>
                  <a:lnTo>
                    <a:pt x="7" y="17"/>
                  </a:lnTo>
                  <a:lnTo>
                    <a:pt x="6" y="17"/>
                  </a:lnTo>
                  <a:lnTo>
                    <a:pt x="6" y="17"/>
                  </a:lnTo>
                  <a:lnTo>
                    <a:pt x="6" y="16"/>
                  </a:lnTo>
                  <a:lnTo>
                    <a:pt x="5" y="16"/>
                  </a:lnTo>
                  <a:lnTo>
                    <a:pt x="4" y="15"/>
                  </a:lnTo>
                  <a:lnTo>
                    <a:pt x="4" y="14"/>
                  </a:lnTo>
                  <a:lnTo>
                    <a:pt x="3" y="14"/>
                  </a:lnTo>
                  <a:lnTo>
                    <a:pt x="3" y="14"/>
                  </a:lnTo>
                  <a:lnTo>
                    <a:pt x="2" y="13"/>
                  </a:lnTo>
                  <a:lnTo>
                    <a:pt x="2" y="12"/>
                  </a:lnTo>
                  <a:lnTo>
                    <a:pt x="2" y="11"/>
                  </a:lnTo>
                  <a:lnTo>
                    <a:pt x="2" y="11"/>
                  </a:lnTo>
                  <a:lnTo>
                    <a:pt x="3" y="10"/>
                  </a:lnTo>
                  <a:lnTo>
                    <a:pt x="3" y="9"/>
                  </a:lnTo>
                  <a:lnTo>
                    <a:pt x="4" y="8"/>
                  </a:lnTo>
                  <a:lnTo>
                    <a:pt x="4" y="8"/>
                  </a:lnTo>
                  <a:lnTo>
                    <a:pt x="5" y="7"/>
                  </a:lnTo>
                  <a:lnTo>
                    <a:pt x="6" y="6"/>
                  </a:lnTo>
                  <a:lnTo>
                    <a:pt x="6" y="6"/>
                  </a:lnTo>
                  <a:lnTo>
                    <a:pt x="7" y="5"/>
                  </a:lnTo>
                  <a:lnTo>
                    <a:pt x="8" y="5"/>
                  </a:lnTo>
                  <a:lnTo>
                    <a:pt x="9" y="5"/>
                  </a:lnTo>
                  <a:lnTo>
                    <a:pt x="10" y="4"/>
                  </a:lnTo>
                  <a:lnTo>
                    <a:pt x="10" y="4"/>
                  </a:lnTo>
                  <a:lnTo>
                    <a:pt x="11" y="4"/>
                  </a:lnTo>
                  <a:lnTo>
                    <a:pt x="11" y="3"/>
                  </a:lnTo>
                  <a:lnTo>
                    <a:pt x="12" y="3"/>
                  </a:lnTo>
                  <a:lnTo>
                    <a:pt x="13" y="3"/>
                  </a:lnTo>
                  <a:lnTo>
                    <a:pt x="14" y="3"/>
                  </a:lnTo>
                  <a:lnTo>
                    <a:pt x="14" y="3"/>
                  </a:lnTo>
                  <a:lnTo>
                    <a:pt x="16" y="3"/>
                  </a:lnTo>
                  <a:lnTo>
                    <a:pt x="17" y="3"/>
                  </a:lnTo>
                  <a:lnTo>
                    <a:pt x="18" y="3"/>
                  </a:lnTo>
                  <a:lnTo>
                    <a:pt x="18" y="3"/>
                  </a:lnTo>
                  <a:lnTo>
                    <a:pt x="19" y="4"/>
                  </a:lnTo>
                  <a:lnTo>
                    <a:pt x="20" y="5"/>
                  </a:lnTo>
                  <a:lnTo>
                    <a:pt x="21" y="5"/>
                  </a:lnTo>
                  <a:lnTo>
                    <a:pt x="21" y="7"/>
                  </a:lnTo>
                  <a:lnTo>
                    <a:pt x="22" y="7"/>
                  </a:lnTo>
                  <a:lnTo>
                    <a:pt x="22" y="8"/>
                  </a:lnTo>
                  <a:lnTo>
                    <a:pt x="22" y="8"/>
                  </a:lnTo>
                  <a:lnTo>
                    <a:pt x="22" y="9"/>
                  </a:lnTo>
                  <a:lnTo>
                    <a:pt x="22" y="10"/>
                  </a:lnTo>
                  <a:lnTo>
                    <a:pt x="21" y="11"/>
                  </a:lnTo>
                  <a:lnTo>
                    <a:pt x="21" y="11"/>
                  </a:lnTo>
                  <a:lnTo>
                    <a:pt x="20" y="12"/>
                  </a:lnTo>
                  <a:lnTo>
                    <a:pt x="20" y="13"/>
                  </a:lnTo>
                  <a:lnTo>
                    <a:pt x="19" y="14"/>
                  </a:lnTo>
                  <a:lnTo>
                    <a:pt x="19" y="14"/>
                  </a:lnTo>
                  <a:lnTo>
                    <a:pt x="24"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3" name="Freeform 287"/>
            <p:cNvSpPr>
              <a:spLocks/>
            </p:cNvSpPr>
            <p:nvPr/>
          </p:nvSpPr>
          <p:spPr bwMode="auto">
            <a:xfrm>
              <a:off x="643" y="2902"/>
              <a:ext cx="28" cy="28"/>
            </a:xfrm>
            <a:custGeom>
              <a:avLst/>
              <a:gdLst>
                <a:gd name="T0" fmla="*/ 12 w 28"/>
                <a:gd name="T1" fmla="*/ 7 h 28"/>
                <a:gd name="T2" fmla="*/ 13 w 28"/>
                <a:gd name="T3" fmla="*/ 8 h 28"/>
                <a:gd name="T4" fmla="*/ 14 w 28"/>
                <a:gd name="T5" fmla="*/ 9 h 28"/>
                <a:gd name="T6" fmla="*/ 14 w 28"/>
                <a:gd name="T7" fmla="*/ 11 h 28"/>
                <a:gd name="T8" fmla="*/ 13 w 28"/>
                <a:gd name="T9" fmla="*/ 12 h 28"/>
                <a:gd name="T10" fmla="*/ 11 w 28"/>
                <a:gd name="T11" fmla="*/ 15 h 28"/>
                <a:gd name="T12" fmla="*/ 7 w 28"/>
                <a:gd name="T13" fmla="*/ 11 h 28"/>
                <a:gd name="T14" fmla="*/ 6 w 28"/>
                <a:gd name="T15" fmla="*/ 10 h 28"/>
                <a:gd name="T16" fmla="*/ 5 w 28"/>
                <a:gd name="T17" fmla="*/ 9 h 28"/>
                <a:gd name="T18" fmla="*/ 5 w 28"/>
                <a:gd name="T19" fmla="*/ 7 h 28"/>
                <a:gd name="T20" fmla="*/ 6 w 28"/>
                <a:gd name="T21" fmla="*/ 6 h 28"/>
                <a:gd name="T22" fmla="*/ 7 w 28"/>
                <a:gd name="T23" fmla="*/ 5 h 28"/>
                <a:gd name="T24" fmla="*/ 8 w 28"/>
                <a:gd name="T25" fmla="*/ 4 h 28"/>
                <a:gd name="T26" fmla="*/ 9 w 28"/>
                <a:gd name="T27" fmla="*/ 3 h 28"/>
                <a:gd name="T28" fmla="*/ 10 w 28"/>
                <a:gd name="T29" fmla="*/ 2 h 28"/>
                <a:gd name="T30" fmla="*/ 11 w 28"/>
                <a:gd name="T31" fmla="*/ 2 h 28"/>
                <a:gd name="T32" fmla="*/ 13 w 28"/>
                <a:gd name="T33" fmla="*/ 2 h 28"/>
                <a:gd name="T34" fmla="*/ 15 w 28"/>
                <a:gd name="T35" fmla="*/ 2 h 28"/>
                <a:gd name="T36" fmla="*/ 9 w 28"/>
                <a:gd name="T37" fmla="*/ 0 h 28"/>
                <a:gd name="T38" fmla="*/ 0 w 28"/>
                <a:gd name="T39" fmla="*/ 13 h 28"/>
                <a:gd name="T40" fmla="*/ 2 w 28"/>
                <a:gd name="T41" fmla="*/ 12 h 28"/>
                <a:gd name="T42" fmla="*/ 3 w 28"/>
                <a:gd name="T43" fmla="*/ 12 h 28"/>
                <a:gd name="T44" fmla="*/ 4 w 28"/>
                <a:gd name="T45" fmla="*/ 13 h 28"/>
                <a:gd name="T46" fmla="*/ 5 w 28"/>
                <a:gd name="T47" fmla="*/ 14 h 28"/>
                <a:gd name="T48" fmla="*/ 16 w 28"/>
                <a:gd name="T49" fmla="*/ 21 h 28"/>
                <a:gd name="T50" fmla="*/ 16 w 28"/>
                <a:gd name="T51" fmla="*/ 22 h 28"/>
                <a:gd name="T52" fmla="*/ 17 w 28"/>
                <a:gd name="T53" fmla="*/ 23 h 28"/>
                <a:gd name="T54" fmla="*/ 17 w 28"/>
                <a:gd name="T55" fmla="*/ 25 h 28"/>
                <a:gd name="T56" fmla="*/ 16 w 28"/>
                <a:gd name="T57" fmla="*/ 26 h 28"/>
                <a:gd name="T58" fmla="*/ 27 w 28"/>
                <a:gd name="T59" fmla="*/ 13 h 28"/>
                <a:gd name="T60" fmla="*/ 24 w 28"/>
                <a:gd name="T61" fmla="*/ 9 h 28"/>
                <a:gd name="T62" fmla="*/ 24 w 28"/>
                <a:gd name="T63" fmla="*/ 11 h 28"/>
                <a:gd name="T64" fmla="*/ 25 w 28"/>
                <a:gd name="T65" fmla="*/ 11 h 28"/>
                <a:gd name="T66" fmla="*/ 25 w 28"/>
                <a:gd name="T67" fmla="*/ 13 h 28"/>
                <a:gd name="T68" fmla="*/ 25 w 28"/>
                <a:gd name="T69" fmla="*/ 15 h 28"/>
                <a:gd name="T70" fmla="*/ 24 w 28"/>
                <a:gd name="T71" fmla="*/ 16 h 28"/>
                <a:gd name="T72" fmla="*/ 23 w 28"/>
                <a:gd name="T73" fmla="*/ 16 h 28"/>
                <a:gd name="T74" fmla="*/ 22 w 28"/>
                <a:gd name="T75" fmla="*/ 18 h 28"/>
                <a:gd name="T76" fmla="*/ 21 w 28"/>
                <a:gd name="T77" fmla="*/ 19 h 28"/>
                <a:gd name="T78" fmla="*/ 20 w 28"/>
                <a:gd name="T79" fmla="*/ 20 h 28"/>
                <a:gd name="T80" fmla="*/ 19 w 28"/>
                <a:gd name="T81" fmla="*/ 20 h 28"/>
                <a:gd name="T82" fmla="*/ 17 w 28"/>
                <a:gd name="T83" fmla="*/ 20 h 28"/>
                <a:gd name="T84" fmla="*/ 13 w 28"/>
                <a:gd name="T85" fmla="*/ 14 h 28"/>
                <a:gd name="T86" fmla="*/ 15 w 28"/>
                <a:gd name="T87" fmla="*/ 12 h 28"/>
                <a:gd name="T88" fmla="*/ 16 w 28"/>
                <a:gd name="T89" fmla="*/ 11 h 28"/>
                <a:gd name="T90" fmla="*/ 18 w 28"/>
                <a:gd name="T91" fmla="*/ 12 h 28"/>
                <a:gd name="T92" fmla="*/ 20 w 28"/>
                <a:gd name="T93"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28">
                  <a:moveTo>
                    <a:pt x="12" y="7"/>
                  </a:moveTo>
                  <a:lnTo>
                    <a:pt x="12" y="7"/>
                  </a:lnTo>
                  <a:lnTo>
                    <a:pt x="12" y="8"/>
                  </a:lnTo>
                  <a:lnTo>
                    <a:pt x="13" y="8"/>
                  </a:lnTo>
                  <a:lnTo>
                    <a:pt x="13" y="9"/>
                  </a:lnTo>
                  <a:lnTo>
                    <a:pt x="14" y="9"/>
                  </a:lnTo>
                  <a:lnTo>
                    <a:pt x="14" y="10"/>
                  </a:lnTo>
                  <a:lnTo>
                    <a:pt x="14" y="11"/>
                  </a:lnTo>
                  <a:lnTo>
                    <a:pt x="13" y="11"/>
                  </a:lnTo>
                  <a:lnTo>
                    <a:pt x="13" y="12"/>
                  </a:lnTo>
                  <a:lnTo>
                    <a:pt x="12" y="13"/>
                  </a:lnTo>
                  <a:lnTo>
                    <a:pt x="11" y="15"/>
                  </a:lnTo>
                  <a:lnTo>
                    <a:pt x="7" y="11"/>
                  </a:lnTo>
                  <a:lnTo>
                    <a:pt x="7" y="11"/>
                  </a:lnTo>
                  <a:lnTo>
                    <a:pt x="6" y="11"/>
                  </a:lnTo>
                  <a:lnTo>
                    <a:pt x="6" y="10"/>
                  </a:lnTo>
                  <a:lnTo>
                    <a:pt x="5" y="10"/>
                  </a:lnTo>
                  <a:lnTo>
                    <a:pt x="5" y="9"/>
                  </a:lnTo>
                  <a:lnTo>
                    <a:pt x="5" y="8"/>
                  </a:lnTo>
                  <a:lnTo>
                    <a:pt x="5" y="7"/>
                  </a:lnTo>
                  <a:lnTo>
                    <a:pt x="5" y="7"/>
                  </a:lnTo>
                  <a:lnTo>
                    <a:pt x="6" y="6"/>
                  </a:lnTo>
                  <a:lnTo>
                    <a:pt x="7" y="5"/>
                  </a:lnTo>
                  <a:lnTo>
                    <a:pt x="7" y="5"/>
                  </a:lnTo>
                  <a:lnTo>
                    <a:pt x="7" y="4"/>
                  </a:lnTo>
                  <a:lnTo>
                    <a:pt x="8" y="4"/>
                  </a:lnTo>
                  <a:lnTo>
                    <a:pt x="8" y="3"/>
                  </a:lnTo>
                  <a:lnTo>
                    <a:pt x="9" y="3"/>
                  </a:lnTo>
                  <a:lnTo>
                    <a:pt x="10" y="3"/>
                  </a:lnTo>
                  <a:lnTo>
                    <a:pt x="10" y="2"/>
                  </a:lnTo>
                  <a:lnTo>
                    <a:pt x="11" y="2"/>
                  </a:lnTo>
                  <a:lnTo>
                    <a:pt x="11" y="2"/>
                  </a:lnTo>
                  <a:lnTo>
                    <a:pt x="12" y="2"/>
                  </a:lnTo>
                  <a:lnTo>
                    <a:pt x="13" y="2"/>
                  </a:lnTo>
                  <a:lnTo>
                    <a:pt x="14" y="2"/>
                  </a:lnTo>
                  <a:lnTo>
                    <a:pt x="15" y="2"/>
                  </a:lnTo>
                  <a:lnTo>
                    <a:pt x="15" y="2"/>
                  </a:lnTo>
                  <a:lnTo>
                    <a:pt x="9" y="0"/>
                  </a:lnTo>
                  <a:lnTo>
                    <a:pt x="0" y="12"/>
                  </a:lnTo>
                  <a:lnTo>
                    <a:pt x="0" y="13"/>
                  </a:lnTo>
                  <a:lnTo>
                    <a:pt x="1" y="13"/>
                  </a:lnTo>
                  <a:lnTo>
                    <a:pt x="2" y="12"/>
                  </a:lnTo>
                  <a:lnTo>
                    <a:pt x="2" y="12"/>
                  </a:lnTo>
                  <a:lnTo>
                    <a:pt x="3" y="12"/>
                  </a:lnTo>
                  <a:lnTo>
                    <a:pt x="3" y="13"/>
                  </a:lnTo>
                  <a:lnTo>
                    <a:pt x="4" y="13"/>
                  </a:lnTo>
                  <a:lnTo>
                    <a:pt x="5" y="13"/>
                  </a:lnTo>
                  <a:lnTo>
                    <a:pt x="5" y="14"/>
                  </a:lnTo>
                  <a:lnTo>
                    <a:pt x="6" y="14"/>
                  </a:lnTo>
                  <a:lnTo>
                    <a:pt x="16" y="21"/>
                  </a:lnTo>
                  <a:lnTo>
                    <a:pt x="16" y="22"/>
                  </a:lnTo>
                  <a:lnTo>
                    <a:pt x="16" y="22"/>
                  </a:lnTo>
                  <a:lnTo>
                    <a:pt x="16" y="23"/>
                  </a:lnTo>
                  <a:lnTo>
                    <a:pt x="17" y="23"/>
                  </a:lnTo>
                  <a:lnTo>
                    <a:pt x="17" y="24"/>
                  </a:lnTo>
                  <a:lnTo>
                    <a:pt x="17" y="25"/>
                  </a:lnTo>
                  <a:lnTo>
                    <a:pt x="17" y="25"/>
                  </a:lnTo>
                  <a:lnTo>
                    <a:pt x="16" y="26"/>
                  </a:lnTo>
                  <a:lnTo>
                    <a:pt x="17" y="27"/>
                  </a:lnTo>
                  <a:lnTo>
                    <a:pt x="27" y="13"/>
                  </a:lnTo>
                  <a:lnTo>
                    <a:pt x="25" y="8"/>
                  </a:lnTo>
                  <a:lnTo>
                    <a:pt x="24" y="9"/>
                  </a:lnTo>
                  <a:lnTo>
                    <a:pt x="24" y="10"/>
                  </a:lnTo>
                  <a:lnTo>
                    <a:pt x="24" y="11"/>
                  </a:lnTo>
                  <a:lnTo>
                    <a:pt x="24" y="11"/>
                  </a:lnTo>
                  <a:lnTo>
                    <a:pt x="25" y="11"/>
                  </a:lnTo>
                  <a:lnTo>
                    <a:pt x="25" y="12"/>
                  </a:lnTo>
                  <a:lnTo>
                    <a:pt x="25" y="13"/>
                  </a:lnTo>
                  <a:lnTo>
                    <a:pt x="25" y="14"/>
                  </a:lnTo>
                  <a:lnTo>
                    <a:pt x="25" y="15"/>
                  </a:lnTo>
                  <a:lnTo>
                    <a:pt x="24" y="15"/>
                  </a:lnTo>
                  <a:lnTo>
                    <a:pt x="24" y="16"/>
                  </a:lnTo>
                  <a:lnTo>
                    <a:pt x="24" y="16"/>
                  </a:lnTo>
                  <a:lnTo>
                    <a:pt x="23" y="16"/>
                  </a:lnTo>
                  <a:lnTo>
                    <a:pt x="23" y="17"/>
                  </a:lnTo>
                  <a:lnTo>
                    <a:pt x="22" y="18"/>
                  </a:lnTo>
                  <a:lnTo>
                    <a:pt x="22" y="19"/>
                  </a:lnTo>
                  <a:lnTo>
                    <a:pt x="21" y="19"/>
                  </a:lnTo>
                  <a:lnTo>
                    <a:pt x="21" y="20"/>
                  </a:lnTo>
                  <a:lnTo>
                    <a:pt x="20" y="20"/>
                  </a:lnTo>
                  <a:lnTo>
                    <a:pt x="20" y="20"/>
                  </a:lnTo>
                  <a:lnTo>
                    <a:pt x="19" y="20"/>
                  </a:lnTo>
                  <a:lnTo>
                    <a:pt x="18" y="20"/>
                  </a:lnTo>
                  <a:lnTo>
                    <a:pt x="17" y="20"/>
                  </a:lnTo>
                  <a:lnTo>
                    <a:pt x="12" y="15"/>
                  </a:lnTo>
                  <a:lnTo>
                    <a:pt x="13" y="14"/>
                  </a:lnTo>
                  <a:lnTo>
                    <a:pt x="14" y="13"/>
                  </a:lnTo>
                  <a:lnTo>
                    <a:pt x="15" y="12"/>
                  </a:lnTo>
                  <a:lnTo>
                    <a:pt x="16" y="11"/>
                  </a:lnTo>
                  <a:lnTo>
                    <a:pt x="16" y="11"/>
                  </a:lnTo>
                  <a:lnTo>
                    <a:pt x="17" y="11"/>
                  </a:lnTo>
                  <a:lnTo>
                    <a:pt x="18" y="12"/>
                  </a:lnTo>
                  <a:lnTo>
                    <a:pt x="19" y="12"/>
                  </a:lnTo>
                  <a:lnTo>
                    <a:pt x="20" y="12"/>
                  </a:lnTo>
                  <a:lnTo>
                    <a:pt x="12"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4" name="Freeform 288"/>
            <p:cNvSpPr>
              <a:spLocks/>
            </p:cNvSpPr>
            <p:nvPr/>
          </p:nvSpPr>
          <p:spPr bwMode="auto">
            <a:xfrm>
              <a:off x="878" y="2838"/>
              <a:ext cx="24" cy="25"/>
            </a:xfrm>
            <a:custGeom>
              <a:avLst/>
              <a:gdLst>
                <a:gd name="T0" fmla="*/ 11 w 24"/>
                <a:gd name="T1" fmla="*/ 14 h 25"/>
                <a:gd name="T2" fmla="*/ 13 w 24"/>
                <a:gd name="T3" fmla="*/ 14 h 25"/>
                <a:gd name="T4" fmla="*/ 13 w 24"/>
                <a:gd name="T5" fmla="*/ 14 h 25"/>
                <a:gd name="T6" fmla="*/ 14 w 24"/>
                <a:gd name="T7" fmla="*/ 15 h 25"/>
                <a:gd name="T8" fmla="*/ 14 w 24"/>
                <a:gd name="T9" fmla="*/ 17 h 25"/>
                <a:gd name="T10" fmla="*/ 13 w 24"/>
                <a:gd name="T11" fmla="*/ 18 h 25"/>
                <a:gd name="T12" fmla="*/ 18 w 24"/>
                <a:gd name="T13" fmla="*/ 11 h 25"/>
                <a:gd name="T14" fmla="*/ 17 w 24"/>
                <a:gd name="T15" fmla="*/ 11 h 25"/>
                <a:gd name="T16" fmla="*/ 17 w 24"/>
                <a:gd name="T17" fmla="*/ 12 h 25"/>
                <a:gd name="T18" fmla="*/ 16 w 24"/>
                <a:gd name="T19" fmla="*/ 13 h 25"/>
                <a:gd name="T20" fmla="*/ 14 w 24"/>
                <a:gd name="T21" fmla="*/ 13 h 25"/>
                <a:gd name="T22" fmla="*/ 13 w 24"/>
                <a:gd name="T23" fmla="*/ 13 h 25"/>
                <a:gd name="T24" fmla="*/ 11 w 24"/>
                <a:gd name="T25" fmla="*/ 12 h 25"/>
                <a:gd name="T26" fmla="*/ 13 w 24"/>
                <a:gd name="T27" fmla="*/ 7 h 25"/>
                <a:gd name="T28" fmla="*/ 13 w 24"/>
                <a:gd name="T29" fmla="*/ 6 h 25"/>
                <a:gd name="T30" fmla="*/ 13 w 24"/>
                <a:gd name="T31" fmla="*/ 5 h 25"/>
                <a:gd name="T32" fmla="*/ 14 w 24"/>
                <a:gd name="T33" fmla="*/ 4 h 25"/>
                <a:gd name="T34" fmla="*/ 16 w 24"/>
                <a:gd name="T35" fmla="*/ 4 h 25"/>
                <a:gd name="T36" fmla="*/ 17 w 24"/>
                <a:gd name="T37" fmla="*/ 5 h 25"/>
                <a:gd name="T38" fmla="*/ 18 w 24"/>
                <a:gd name="T39" fmla="*/ 6 h 25"/>
                <a:gd name="T40" fmla="*/ 20 w 24"/>
                <a:gd name="T41" fmla="*/ 6 h 25"/>
                <a:gd name="T42" fmla="*/ 21 w 24"/>
                <a:gd name="T43" fmla="*/ 8 h 25"/>
                <a:gd name="T44" fmla="*/ 21 w 24"/>
                <a:gd name="T45" fmla="*/ 10 h 25"/>
                <a:gd name="T46" fmla="*/ 22 w 24"/>
                <a:gd name="T47" fmla="*/ 11 h 25"/>
                <a:gd name="T48" fmla="*/ 23 w 24"/>
                <a:gd name="T49" fmla="*/ 12 h 25"/>
                <a:gd name="T50" fmla="*/ 9 w 24"/>
                <a:gd name="T51" fmla="*/ 0 h 25"/>
                <a:gd name="T52" fmla="*/ 9 w 24"/>
                <a:gd name="T53" fmla="*/ 1 h 25"/>
                <a:gd name="T54" fmla="*/ 10 w 24"/>
                <a:gd name="T55" fmla="*/ 2 h 25"/>
                <a:gd name="T56" fmla="*/ 10 w 24"/>
                <a:gd name="T57" fmla="*/ 3 h 25"/>
                <a:gd name="T58" fmla="*/ 10 w 24"/>
                <a:gd name="T59" fmla="*/ 5 h 25"/>
                <a:gd name="T60" fmla="*/ 10 w 24"/>
                <a:gd name="T61" fmla="*/ 6 h 25"/>
                <a:gd name="T62" fmla="*/ 5 w 24"/>
                <a:gd name="T63" fmla="*/ 18 h 25"/>
                <a:gd name="T64" fmla="*/ 4 w 24"/>
                <a:gd name="T65" fmla="*/ 19 h 25"/>
                <a:gd name="T66" fmla="*/ 2 w 24"/>
                <a:gd name="T67" fmla="*/ 20 h 25"/>
                <a:gd name="T68" fmla="*/ 1 w 24"/>
                <a:gd name="T69" fmla="*/ 20 h 25"/>
                <a:gd name="T70" fmla="*/ 9 w 24"/>
                <a:gd name="T71" fmla="*/ 24 h 25"/>
                <a:gd name="T72" fmla="*/ 9 w 24"/>
                <a:gd name="T73" fmla="*/ 22 h 25"/>
                <a:gd name="T74" fmla="*/ 7 w 24"/>
                <a:gd name="T75" fmla="*/ 22 h 25"/>
                <a:gd name="T76" fmla="*/ 7 w 24"/>
                <a:gd name="T77" fmla="*/ 20 h 25"/>
                <a:gd name="T78" fmla="*/ 7 w 24"/>
                <a:gd name="T79" fmla="*/ 18 h 25"/>
                <a:gd name="T80" fmla="*/ 10 w 24"/>
                <a:gd name="T8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 h="25">
                  <a:moveTo>
                    <a:pt x="10" y="13"/>
                  </a:moveTo>
                  <a:lnTo>
                    <a:pt x="11" y="14"/>
                  </a:lnTo>
                  <a:lnTo>
                    <a:pt x="12" y="14"/>
                  </a:lnTo>
                  <a:lnTo>
                    <a:pt x="13" y="14"/>
                  </a:lnTo>
                  <a:lnTo>
                    <a:pt x="13" y="14"/>
                  </a:lnTo>
                  <a:lnTo>
                    <a:pt x="13" y="14"/>
                  </a:lnTo>
                  <a:lnTo>
                    <a:pt x="13" y="15"/>
                  </a:lnTo>
                  <a:lnTo>
                    <a:pt x="14" y="15"/>
                  </a:lnTo>
                  <a:lnTo>
                    <a:pt x="14" y="16"/>
                  </a:lnTo>
                  <a:lnTo>
                    <a:pt x="14" y="17"/>
                  </a:lnTo>
                  <a:lnTo>
                    <a:pt x="14" y="18"/>
                  </a:lnTo>
                  <a:lnTo>
                    <a:pt x="13" y="18"/>
                  </a:lnTo>
                  <a:lnTo>
                    <a:pt x="14" y="19"/>
                  </a:lnTo>
                  <a:lnTo>
                    <a:pt x="18" y="11"/>
                  </a:lnTo>
                  <a:lnTo>
                    <a:pt x="17" y="10"/>
                  </a:lnTo>
                  <a:lnTo>
                    <a:pt x="17" y="11"/>
                  </a:lnTo>
                  <a:lnTo>
                    <a:pt x="17" y="11"/>
                  </a:lnTo>
                  <a:lnTo>
                    <a:pt x="17" y="12"/>
                  </a:lnTo>
                  <a:lnTo>
                    <a:pt x="16" y="12"/>
                  </a:lnTo>
                  <a:lnTo>
                    <a:pt x="16" y="13"/>
                  </a:lnTo>
                  <a:lnTo>
                    <a:pt x="15" y="13"/>
                  </a:lnTo>
                  <a:lnTo>
                    <a:pt x="14" y="13"/>
                  </a:lnTo>
                  <a:lnTo>
                    <a:pt x="13" y="13"/>
                  </a:lnTo>
                  <a:lnTo>
                    <a:pt x="13" y="13"/>
                  </a:lnTo>
                  <a:lnTo>
                    <a:pt x="12" y="13"/>
                  </a:lnTo>
                  <a:lnTo>
                    <a:pt x="11" y="12"/>
                  </a:lnTo>
                  <a:lnTo>
                    <a:pt x="10" y="12"/>
                  </a:lnTo>
                  <a:lnTo>
                    <a:pt x="13" y="7"/>
                  </a:lnTo>
                  <a:lnTo>
                    <a:pt x="13" y="6"/>
                  </a:lnTo>
                  <a:lnTo>
                    <a:pt x="13" y="6"/>
                  </a:lnTo>
                  <a:lnTo>
                    <a:pt x="13" y="5"/>
                  </a:lnTo>
                  <a:lnTo>
                    <a:pt x="13" y="5"/>
                  </a:lnTo>
                  <a:lnTo>
                    <a:pt x="13" y="4"/>
                  </a:lnTo>
                  <a:lnTo>
                    <a:pt x="14" y="4"/>
                  </a:lnTo>
                  <a:lnTo>
                    <a:pt x="15" y="4"/>
                  </a:lnTo>
                  <a:lnTo>
                    <a:pt x="16" y="4"/>
                  </a:lnTo>
                  <a:lnTo>
                    <a:pt x="17" y="4"/>
                  </a:lnTo>
                  <a:lnTo>
                    <a:pt x="17" y="5"/>
                  </a:lnTo>
                  <a:lnTo>
                    <a:pt x="18" y="5"/>
                  </a:lnTo>
                  <a:lnTo>
                    <a:pt x="18" y="6"/>
                  </a:lnTo>
                  <a:lnTo>
                    <a:pt x="19" y="6"/>
                  </a:lnTo>
                  <a:lnTo>
                    <a:pt x="20" y="6"/>
                  </a:lnTo>
                  <a:lnTo>
                    <a:pt x="21" y="7"/>
                  </a:lnTo>
                  <a:lnTo>
                    <a:pt x="21" y="8"/>
                  </a:lnTo>
                  <a:lnTo>
                    <a:pt x="21" y="9"/>
                  </a:lnTo>
                  <a:lnTo>
                    <a:pt x="21" y="10"/>
                  </a:lnTo>
                  <a:lnTo>
                    <a:pt x="22" y="10"/>
                  </a:lnTo>
                  <a:lnTo>
                    <a:pt x="22" y="11"/>
                  </a:lnTo>
                  <a:lnTo>
                    <a:pt x="22" y="12"/>
                  </a:lnTo>
                  <a:lnTo>
                    <a:pt x="23" y="12"/>
                  </a:lnTo>
                  <a:lnTo>
                    <a:pt x="23" y="6"/>
                  </a:lnTo>
                  <a:lnTo>
                    <a:pt x="9" y="0"/>
                  </a:lnTo>
                  <a:lnTo>
                    <a:pt x="8" y="1"/>
                  </a:lnTo>
                  <a:lnTo>
                    <a:pt x="9" y="1"/>
                  </a:lnTo>
                  <a:lnTo>
                    <a:pt x="9" y="2"/>
                  </a:lnTo>
                  <a:lnTo>
                    <a:pt x="10" y="2"/>
                  </a:lnTo>
                  <a:lnTo>
                    <a:pt x="10" y="2"/>
                  </a:lnTo>
                  <a:lnTo>
                    <a:pt x="10" y="3"/>
                  </a:lnTo>
                  <a:lnTo>
                    <a:pt x="10" y="4"/>
                  </a:lnTo>
                  <a:lnTo>
                    <a:pt x="10" y="5"/>
                  </a:lnTo>
                  <a:lnTo>
                    <a:pt x="10" y="6"/>
                  </a:lnTo>
                  <a:lnTo>
                    <a:pt x="10" y="6"/>
                  </a:lnTo>
                  <a:lnTo>
                    <a:pt x="5" y="17"/>
                  </a:lnTo>
                  <a:lnTo>
                    <a:pt x="5" y="18"/>
                  </a:lnTo>
                  <a:lnTo>
                    <a:pt x="5" y="18"/>
                  </a:lnTo>
                  <a:lnTo>
                    <a:pt x="4" y="19"/>
                  </a:lnTo>
                  <a:lnTo>
                    <a:pt x="3" y="20"/>
                  </a:lnTo>
                  <a:lnTo>
                    <a:pt x="2" y="20"/>
                  </a:lnTo>
                  <a:lnTo>
                    <a:pt x="2" y="20"/>
                  </a:lnTo>
                  <a:lnTo>
                    <a:pt x="1" y="20"/>
                  </a:lnTo>
                  <a:lnTo>
                    <a:pt x="0" y="21"/>
                  </a:lnTo>
                  <a:lnTo>
                    <a:pt x="9" y="24"/>
                  </a:lnTo>
                  <a:lnTo>
                    <a:pt x="10" y="23"/>
                  </a:lnTo>
                  <a:lnTo>
                    <a:pt x="9" y="22"/>
                  </a:lnTo>
                  <a:lnTo>
                    <a:pt x="8" y="22"/>
                  </a:lnTo>
                  <a:lnTo>
                    <a:pt x="7" y="22"/>
                  </a:lnTo>
                  <a:lnTo>
                    <a:pt x="7" y="21"/>
                  </a:lnTo>
                  <a:lnTo>
                    <a:pt x="7" y="20"/>
                  </a:lnTo>
                  <a:lnTo>
                    <a:pt x="7" y="19"/>
                  </a:lnTo>
                  <a:lnTo>
                    <a:pt x="7" y="18"/>
                  </a:lnTo>
                  <a:lnTo>
                    <a:pt x="7" y="18"/>
                  </a:lnTo>
                  <a:lnTo>
                    <a:pt x="10" y="1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5" name="Freeform 289"/>
            <p:cNvSpPr>
              <a:spLocks/>
            </p:cNvSpPr>
            <p:nvPr/>
          </p:nvSpPr>
          <p:spPr bwMode="auto">
            <a:xfrm>
              <a:off x="622" y="2946"/>
              <a:ext cx="25" cy="16"/>
            </a:xfrm>
            <a:custGeom>
              <a:avLst/>
              <a:gdLst>
                <a:gd name="T0" fmla="*/ 7 w 25"/>
                <a:gd name="T1" fmla="*/ 4 h 16"/>
                <a:gd name="T2" fmla="*/ 6 w 25"/>
                <a:gd name="T3" fmla="*/ 4 h 16"/>
                <a:gd name="T4" fmla="*/ 6 w 25"/>
                <a:gd name="T5" fmla="*/ 4 h 16"/>
                <a:gd name="T6" fmla="*/ 6 w 25"/>
                <a:gd name="T7" fmla="*/ 3 h 16"/>
                <a:gd name="T8" fmla="*/ 5 w 25"/>
                <a:gd name="T9" fmla="*/ 3 h 16"/>
                <a:gd name="T10" fmla="*/ 5 w 25"/>
                <a:gd name="T11" fmla="*/ 2 h 16"/>
                <a:gd name="T12" fmla="*/ 4 w 25"/>
                <a:gd name="T13" fmla="*/ 2 h 16"/>
                <a:gd name="T14" fmla="*/ 4 w 25"/>
                <a:gd name="T15" fmla="*/ 1 h 16"/>
                <a:gd name="T16" fmla="*/ 4 w 25"/>
                <a:gd name="T17" fmla="*/ 1 h 16"/>
                <a:gd name="T18" fmla="*/ 4 w 25"/>
                <a:gd name="T19" fmla="*/ 0 h 16"/>
                <a:gd name="T20" fmla="*/ 3 w 25"/>
                <a:gd name="T21" fmla="*/ 0 h 16"/>
                <a:gd name="T22" fmla="*/ 0 w 25"/>
                <a:gd name="T23" fmla="*/ 7 h 16"/>
                <a:gd name="T24" fmla="*/ 1 w 25"/>
                <a:gd name="T25" fmla="*/ 6 h 16"/>
                <a:gd name="T26" fmla="*/ 1 w 25"/>
                <a:gd name="T27" fmla="*/ 6 h 16"/>
                <a:gd name="T28" fmla="*/ 2 w 25"/>
                <a:gd name="T29" fmla="*/ 6 h 16"/>
                <a:gd name="T30" fmla="*/ 2 w 25"/>
                <a:gd name="T31" fmla="*/ 6 h 16"/>
                <a:gd name="T32" fmla="*/ 3 w 25"/>
                <a:gd name="T33" fmla="*/ 6 h 16"/>
                <a:gd name="T34" fmla="*/ 4 w 25"/>
                <a:gd name="T35" fmla="*/ 6 h 16"/>
                <a:gd name="T36" fmla="*/ 5 w 25"/>
                <a:gd name="T37" fmla="*/ 6 h 16"/>
                <a:gd name="T38" fmla="*/ 6 w 25"/>
                <a:gd name="T39" fmla="*/ 6 h 16"/>
                <a:gd name="T40" fmla="*/ 17 w 25"/>
                <a:gd name="T41" fmla="*/ 11 h 16"/>
                <a:gd name="T42" fmla="*/ 18 w 25"/>
                <a:gd name="T43" fmla="*/ 11 h 16"/>
                <a:gd name="T44" fmla="*/ 18 w 25"/>
                <a:gd name="T45" fmla="*/ 11 h 16"/>
                <a:gd name="T46" fmla="*/ 18 w 25"/>
                <a:gd name="T47" fmla="*/ 12 h 16"/>
                <a:gd name="T48" fmla="*/ 19 w 25"/>
                <a:gd name="T49" fmla="*/ 12 h 16"/>
                <a:gd name="T50" fmla="*/ 19 w 25"/>
                <a:gd name="T51" fmla="*/ 13 h 16"/>
                <a:gd name="T52" fmla="*/ 19 w 25"/>
                <a:gd name="T53" fmla="*/ 14 h 16"/>
                <a:gd name="T54" fmla="*/ 19 w 25"/>
                <a:gd name="T55" fmla="*/ 14 h 16"/>
                <a:gd name="T56" fmla="*/ 18 w 25"/>
                <a:gd name="T57" fmla="*/ 15 h 16"/>
                <a:gd name="T58" fmla="*/ 20 w 25"/>
                <a:gd name="T59" fmla="*/ 15 h 16"/>
                <a:gd name="T60" fmla="*/ 24 w 25"/>
                <a:gd name="T61" fmla="*/ 8 h 16"/>
                <a:gd name="T62" fmla="*/ 22 w 25"/>
                <a:gd name="T63" fmla="*/ 8 h 16"/>
                <a:gd name="T64" fmla="*/ 22 w 25"/>
                <a:gd name="T65" fmla="*/ 9 h 16"/>
                <a:gd name="T66" fmla="*/ 22 w 25"/>
                <a:gd name="T67" fmla="*/ 9 h 16"/>
                <a:gd name="T68" fmla="*/ 21 w 25"/>
                <a:gd name="T69" fmla="*/ 9 h 16"/>
                <a:gd name="T70" fmla="*/ 20 w 25"/>
                <a:gd name="T71" fmla="*/ 9 h 16"/>
                <a:gd name="T72" fmla="*/ 19 w 25"/>
                <a:gd name="T73" fmla="*/ 9 h 16"/>
                <a:gd name="T74" fmla="*/ 18 w 25"/>
                <a:gd name="T75" fmla="*/ 9 h 16"/>
                <a:gd name="T76" fmla="*/ 18 w 25"/>
                <a:gd name="T77" fmla="*/ 9 h 16"/>
                <a:gd name="T78" fmla="*/ 7 w 25"/>
                <a:gd name="T7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16">
                  <a:moveTo>
                    <a:pt x="7" y="4"/>
                  </a:moveTo>
                  <a:lnTo>
                    <a:pt x="6" y="4"/>
                  </a:lnTo>
                  <a:lnTo>
                    <a:pt x="6" y="4"/>
                  </a:lnTo>
                  <a:lnTo>
                    <a:pt x="6" y="3"/>
                  </a:lnTo>
                  <a:lnTo>
                    <a:pt x="5" y="3"/>
                  </a:lnTo>
                  <a:lnTo>
                    <a:pt x="5" y="2"/>
                  </a:lnTo>
                  <a:lnTo>
                    <a:pt x="4" y="2"/>
                  </a:lnTo>
                  <a:lnTo>
                    <a:pt x="4" y="1"/>
                  </a:lnTo>
                  <a:lnTo>
                    <a:pt x="4" y="1"/>
                  </a:lnTo>
                  <a:lnTo>
                    <a:pt x="4" y="0"/>
                  </a:lnTo>
                  <a:lnTo>
                    <a:pt x="3" y="0"/>
                  </a:lnTo>
                  <a:lnTo>
                    <a:pt x="0" y="7"/>
                  </a:lnTo>
                  <a:lnTo>
                    <a:pt x="1" y="6"/>
                  </a:lnTo>
                  <a:lnTo>
                    <a:pt x="1" y="6"/>
                  </a:lnTo>
                  <a:lnTo>
                    <a:pt x="2" y="6"/>
                  </a:lnTo>
                  <a:lnTo>
                    <a:pt x="2" y="6"/>
                  </a:lnTo>
                  <a:lnTo>
                    <a:pt x="3" y="6"/>
                  </a:lnTo>
                  <a:lnTo>
                    <a:pt x="4" y="6"/>
                  </a:lnTo>
                  <a:lnTo>
                    <a:pt x="5" y="6"/>
                  </a:lnTo>
                  <a:lnTo>
                    <a:pt x="6" y="6"/>
                  </a:lnTo>
                  <a:lnTo>
                    <a:pt x="17" y="11"/>
                  </a:lnTo>
                  <a:lnTo>
                    <a:pt x="18" y="11"/>
                  </a:lnTo>
                  <a:lnTo>
                    <a:pt x="18" y="11"/>
                  </a:lnTo>
                  <a:lnTo>
                    <a:pt x="18" y="12"/>
                  </a:lnTo>
                  <a:lnTo>
                    <a:pt x="19" y="12"/>
                  </a:lnTo>
                  <a:lnTo>
                    <a:pt x="19" y="13"/>
                  </a:lnTo>
                  <a:lnTo>
                    <a:pt x="19" y="14"/>
                  </a:lnTo>
                  <a:lnTo>
                    <a:pt x="19" y="14"/>
                  </a:lnTo>
                  <a:lnTo>
                    <a:pt x="18" y="15"/>
                  </a:lnTo>
                  <a:lnTo>
                    <a:pt x="20" y="15"/>
                  </a:lnTo>
                  <a:lnTo>
                    <a:pt x="24" y="8"/>
                  </a:lnTo>
                  <a:lnTo>
                    <a:pt x="22" y="8"/>
                  </a:lnTo>
                  <a:lnTo>
                    <a:pt x="22" y="9"/>
                  </a:lnTo>
                  <a:lnTo>
                    <a:pt x="22" y="9"/>
                  </a:lnTo>
                  <a:lnTo>
                    <a:pt x="21" y="9"/>
                  </a:lnTo>
                  <a:lnTo>
                    <a:pt x="20" y="9"/>
                  </a:lnTo>
                  <a:lnTo>
                    <a:pt x="19" y="9"/>
                  </a:lnTo>
                  <a:lnTo>
                    <a:pt x="18" y="9"/>
                  </a:lnTo>
                  <a:lnTo>
                    <a:pt x="18" y="9"/>
                  </a:lnTo>
                  <a:lnTo>
                    <a:pt x="7"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6" name="Freeform 290"/>
            <p:cNvSpPr>
              <a:spLocks/>
            </p:cNvSpPr>
            <p:nvPr/>
          </p:nvSpPr>
          <p:spPr bwMode="auto">
            <a:xfrm>
              <a:off x="782" y="2860"/>
              <a:ext cx="5" cy="8"/>
            </a:xfrm>
            <a:custGeom>
              <a:avLst/>
              <a:gdLst>
                <a:gd name="T0" fmla="*/ 1 w 5"/>
                <a:gd name="T1" fmla="*/ 2 h 8"/>
                <a:gd name="T2" fmla="*/ 1 w 5"/>
                <a:gd name="T3" fmla="*/ 2 h 8"/>
                <a:gd name="T4" fmla="*/ 1 w 5"/>
                <a:gd name="T5" fmla="*/ 2 h 8"/>
                <a:gd name="T6" fmla="*/ 1 w 5"/>
                <a:gd name="T7" fmla="*/ 1 h 8"/>
                <a:gd name="T8" fmla="*/ 0 w 5"/>
                <a:gd name="T9" fmla="*/ 1 h 8"/>
                <a:gd name="T10" fmla="*/ 0 w 5"/>
                <a:gd name="T11" fmla="*/ 1 h 8"/>
                <a:gd name="T12" fmla="*/ 2 w 5"/>
                <a:gd name="T13" fmla="*/ 0 h 8"/>
                <a:gd name="T14" fmla="*/ 2 w 5"/>
                <a:gd name="T15" fmla="*/ 0 h 8"/>
                <a:gd name="T16" fmla="*/ 3 w 5"/>
                <a:gd name="T17" fmla="*/ 0 h 8"/>
                <a:gd name="T18" fmla="*/ 3 w 5"/>
                <a:gd name="T19" fmla="*/ 1 h 8"/>
                <a:gd name="T20" fmla="*/ 3 w 5"/>
                <a:gd name="T21" fmla="*/ 1 h 8"/>
                <a:gd name="T22" fmla="*/ 4 w 5"/>
                <a:gd name="T23" fmla="*/ 1 h 8"/>
                <a:gd name="T24" fmla="*/ 4 w 5"/>
                <a:gd name="T25" fmla="*/ 1 h 8"/>
                <a:gd name="T26" fmla="*/ 4 w 5"/>
                <a:gd name="T27" fmla="*/ 2 h 8"/>
                <a:gd name="T28" fmla="*/ 4 w 5"/>
                <a:gd name="T29" fmla="*/ 2 h 8"/>
                <a:gd name="T30" fmla="*/ 4 w 5"/>
                <a:gd name="T31" fmla="*/ 2 h 8"/>
                <a:gd name="T32" fmla="*/ 4 w 5"/>
                <a:gd name="T33" fmla="*/ 3 h 8"/>
                <a:gd name="T34" fmla="*/ 3 w 5"/>
                <a:gd name="T35" fmla="*/ 3 h 8"/>
                <a:gd name="T36" fmla="*/ 3 w 5"/>
                <a:gd name="T37" fmla="*/ 3 h 8"/>
                <a:gd name="T38" fmla="*/ 3 w 5"/>
                <a:gd name="T39" fmla="*/ 3 h 8"/>
                <a:gd name="T40" fmla="*/ 2 w 5"/>
                <a:gd name="T41" fmla="*/ 3 h 8"/>
                <a:gd name="T42" fmla="*/ 2 w 5"/>
                <a:gd name="T43" fmla="*/ 4 h 8"/>
                <a:gd name="T44" fmla="*/ 2 w 5"/>
                <a:gd name="T45" fmla="*/ 4 h 8"/>
                <a:gd name="T46" fmla="*/ 2 w 5"/>
                <a:gd name="T47" fmla="*/ 5 h 8"/>
                <a:gd name="T48" fmla="*/ 2 w 5"/>
                <a:gd name="T49" fmla="*/ 5 h 8"/>
                <a:gd name="T50" fmla="*/ 2 w 5"/>
                <a:gd name="T51" fmla="*/ 5 h 8"/>
                <a:gd name="T52" fmla="*/ 2 w 5"/>
                <a:gd name="T53" fmla="*/ 6 h 8"/>
                <a:gd name="T54" fmla="*/ 2 w 5"/>
                <a:gd name="T55" fmla="*/ 6 h 8"/>
                <a:gd name="T56" fmla="*/ 3 w 5"/>
                <a:gd name="T57" fmla="*/ 6 h 8"/>
                <a:gd name="T58" fmla="*/ 1 w 5"/>
                <a:gd name="T59" fmla="*/ 7 h 8"/>
                <a:gd name="T60" fmla="*/ 1 w 5"/>
                <a:gd name="T61" fmla="*/ 6 h 8"/>
                <a:gd name="T62" fmla="*/ 1 w 5"/>
                <a:gd name="T63" fmla="*/ 6 h 8"/>
                <a:gd name="T64" fmla="*/ 1 w 5"/>
                <a:gd name="T65" fmla="*/ 6 h 8"/>
                <a:gd name="T66" fmla="*/ 1 w 5"/>
                <a:gd name="T67" fmla="*/ 5 h 8"/>
                <a:gd name="T68" fmla="*/ 1 w 5"/>
                <a:gd name="T6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8">
                  <a:moveTo>
                    <a:pt x="1" y="2"/>
                  </a:moveTo>
                  <a:lnTo>
                    <a:pt x="1" y="2"/>
                  </a:lnTo>
                  <a:lnTo>
                    <a:pt x="1" y="2"/>
                  </a:lnTo>
                  <a:lnTo>
                    <a:pt x="1" y="1"/>
                  </a:lnTo>
                  <a:lnTo>
                    <a:pt x="0" y="1"/>
                  </a:lnTo>
                  <a:lnTo>
                    <a:pt x="0" y="1"/>
                  </a:lnTo>
                  <a:lnTo>
                    <a:pt x="2" y="0"/>
                  </a:lnTo>
                  <a:lnTo>
                    <a:pt x="2" y="0"/>
                  </a:lnTo>
                  <a:lnTo>
                    <a:pt x="3" y="0"/>
                  </a:lnTo>
                  <a:lnTo>
                    <a:pt x="3" y="1"/>
                  </a:lnTo>
                  <a:lnTo>
                    <a:pt x="3" y="1"/>
                  </a:lnTo>
                  <a:lnTo>
                    <a:pt x="4" y="1"/>
                  </a:lnTo>
                  <a:lnTo>
                    <a:pt x="4" y="1"/>
                  </a:lnTo>
                  <a:lnTo>
                    <a:pt x="4" y="2"/>
                  </a:lnTo>
                  <a:lnTo>
                    <a:pt x="4" y="2"/>
                  </a:lnTo>
                  <a:lnTo>
                    <a:pt x="4" y="2"/>
                  </a:lnTo>
                  <a:lnTo>
                    <a:pt x="4" y="3"/>
                  </a:lnTo>
                  <a:lnTo>
                    <a:pt x="3" y="3"/>
                  </a:lnTo>
                  <a:lnTo>
                    <a:pt x="3" y="3"/>
                  </a:lnTo>
                  <a:lnTo>
                    <a:pt x="3" y="3"/>
                  </a:lnTo>
                  <a:lnTo>
                    <a:pt x="2" y="3"/>
                  </a:lnTo>
                  <a:lnTo>
                    <a:pt x="2" y="4"/>
                  </a:lnTo>
                  <a:lnTo>
                    <a:pt x="2" y="4"/>
                  </a:lnTo>
                  <a:lnTo>
                    <a:pt x="2" y="5"/>
                  </a:lnTo>
                  <a:lnTo>
                    <a:pt x="2" y="5"/>
                  </a:lnTo>
                  <a:lnTo>
                    <a:pt x="2" y="5"/>
                  </a:lnTo>
                  <a:lnTo>
                    <a:pt x="2" y="6"/>
                  </a:lnTo>
                  <a:lnTo>
                    <a:pt x="2" y="6"/>
                  </a:lnTo>
                  <a:lnTo>
                    <a:pt x="3" y="6"/>
                  </a:lnTo>
                  <a:lnTo>
                    <a:pt x="1" y="7"/>
                  </a:lnTo>
                  <a:lnTo>
                    <a:pt x="1" y="6"/>
                  </a:lnTo>
                  <a:lnTo>
                    <a:pt x="1" y="6"/>
                  </a:lnTo>
                  <a:lnTo>
                    <a:pt x="1" y="6"/>
                  </a:lnTo>
                  <a:lnTo>
                    <a:pt x="1" y="5"/>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7" name="Freeform 291"/>
            <p:cNvSpPr>
              <a:spLocks/>
            </p:cNvSpPr>
            <p:nvPr/>
          </p:nvSpPr>
          <p:spPr bwMode="auto">
            <a:xfrm>
              <a:off x="831" y="2858"/>
              <a:ext cx="4" cy="7"/>
            </a:xfrm>
            <a:custGeom>
              <a:avLst/>
              <a:gdLst>
                <a:gd name="T0" fmla="*/ 1 w 4"/>
                <a:gd name="T1" fmla="*/ 5 h 7"/>
                <a:gd name="T2" fmla="*/ 0 w 4"/>
                <a:gd name="T3" fmla="*/ 5 h 7"/>
                <a:gd name="T4" fmla="*/ 0 w 4"/>
                <a:gd name="T5" fmla="*/ 6 h 7"/>
                <a:gd name="T6" fmla="*/ 0 w 4"/>
                <a:gd name="T7" fmla="*/ 6 h 7"/>
                <a:gd name="T8" fmla="*/ 1 w 4"/>
                <a:gd name="T9" fmla="*/ 6 h 7"/>
                <a:gd name="T10" fmla="*/ 2 w 4"/>
                <a:gd name="T11" fmla="*/ 6 h 7"/>
                <a:gd name="T12" fmla="*/ 2 w 4"/>
                <a:gd name="T13" fmla="*/ 6 h 7"/>
                <a:gd name="T14" fmla="*/ 2 w 4"/>
                <a:gd name="T15" fmla="*/ 6 h 7"/>
                <a:gd name="T16" fmla="*/ 3 w 4"/>
                <a:gd name="T17" fmla="*/ 6 h 7"/>
                <a:gd name="T18" fmla="*/ 3 w 4"/>
                <a:gd name="T19" fmla="*/ 6 h 7"/>
                <a:gd name="T20" fmla="*/ 3 w 4"/>
                <a:gd name="T21" fmla="*/ 6 h 7"/>
                <a:gd name="T22" fmla="*/ 3 w 4"/>
                <a:gd name="T23" fmla="*/ 5 h 7"/>
                <a:gd name="T24" fmla="*/ 3 w 4"/>
                <a:gd name="T25" fmla="*/ 5 h 7"/>
                <a:gd name="T26" fmla="*/ 3 w 4"/>
                <a:gd name="T27" fmla="*/ 4 h 7"/>
                <a:gd name="T28" fmla="*/ 3 w 4"/>
                <a:gd name="T29" fmla="*/ 4 h 7"/>
                <a:gd name="T30" fmla="*/ 2 w 4"/>
                <a:gd name="T31" fmla="*/ 4 h 7"/>
                <a:gd name="T32" fmla="*/ 2 w 4"/>
                <a:gd name="T33" fmla="*/ 3 h 7"/>
                <a:gd name="T34" fmla="*/ 2 w 4"/>
                <a:gd name="T35" fmla="*/ 3 h 7"/>
                <a:gd name="T36" fmla="*/ 2 w 4"/>
                <a:gd name="T37" fmla="*/ 3 h 7"/>
                <a:gd name="T38" fmla="*/ 2 w 4"/>
                <a:gd name="T39" fmla="*/ 3 h 7"/>
                <a:gd name="T40" fmla="*/ 3 w 4"/>
                <a:gd name="T41" fmla="*/ 3 h 7"/>
                <a:gd name="T42" fmla="*/ 3 w 4"/>
                <a:gd name="T43" fmla="*/ 3 h 7"/>
                <a:gd name="T44" fmla="*/ 3 w 4"/>
                <a:gd name="T45" fmla="*/ 3 h 7"/>
                <a:gd name="T46" fmla="*/ 3 w 4"/>
                <a:gd name="T47" fmla="*/ 2 h 7"/>
                <a:gd name="T48" fmla="*/ 3 w 4"/>
                <a:gd name="T49" fmla="*/ 2 h 7"/>
                <a:gd name="T50" fmla="*/ 3 w 4"/>
                <a:gd name="T51" fmla="*/ 1 h 7"/>
                <a:gd name="T52" fmla="*/ 3 w 4"/>
                <a:gd name="T53" fmla="*/ 1 h 7"/>
                <a:gd name="T54" fmla="*/ 2 w 4"/>
                <a:gd name="T55" fmla="*/ 1 h 7"/>
                <a:gd name="T56" fmla="*/ 2 w 4"/>
                <a:gd name="T57" fmla="*/ 1 h 7"/>
                <a:gd name="T58" fmla="*/ 2 w 4"/>
                <a:gd name="T59" fmla="*/ 1 h 7"/>
                <a:gd name="T60" fmla="*/ 1 w 4"/>
                <a:gd name="T61" fmla="*/ 0 h 7"/>
                <a:gd name="T62" fmla="*/ 0 w 4"/>
                <a:gd name="T63" fmla="*/ 0 h 7"/>
                <a:gd name="T64" fmla="*/ 0 w 4"/>
                <a:gd name="T65" fmla="*/ 1 h 7"/>
                <a:gd name="T66" fmla="*/ 1 w 4"/>
                <a:gd name="T67" fmla="*/ 1 h 7"/>
                <a:gd name="T68" fmla="*/ 1 w 4"/>
                <a:gd name="T69" fmla="*/ 1 h 7"/>
                <a:gd name="T70" fmla="*/ 1 w 4"/>
                <a:gd name="T71" fmla="*/ 2 h 7"/>
                <a:gd name="T72" fmla="*/ 1 w 4"/>
                <a:gd name="T7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 h="7">
                  <a:moveTo>
                    <a:pt x="1" y="5"/>
                  </a:moveTo>
                  <a:lnTo>
                    <a:pt x="0" y="5"/>
                  </a:lnTo>
                  <a:lnTo>
                    <a:pt x="0" y="6"/>
                  </a:lnTo>
                  <a:lnTo>
                    <a:pt x="0" y="6"/>
                  </a:lnTo>
                  <a:lnTo>
                    <a:pt x="1" y="6"/>
                  </a:lnTo>
                  <a:lnTo>
                    <a:pt x="2" y="6"/>
                  </a:lnTo>
                  <a:lnTo>
                    <a:pt x="2" y="6"/>
                  </a:lnTo>
                  <a:lnTo>
                    <a:pt x="2" y="6"/>
                  </a:lnTo>
                  <a:lnTo>
                    <a:pt x="3" y="6"/>
                  </a:lnTo>
                  <a:lnTo>
                    <a:pt x="3" y="6"/>
                  </a:lnTo>
                  <a:lnTo>
                    <a:pt x="3" y="6"/>
                  </a:lnTo>
                  <a:lnTo>
                    <a:pt x="3" y="5"/>
                  </a:lnTo>
                  <a:lnTo>
                    <a:pt x="3" y="5"/>
                  </a:lnTo>
                  <a:lnTo>
                    <a:pt x="3" y="4"/>
                  </a:lnTo>
                  <a:lnTo>
                    <a:pt x="3" y="4"/>
                  </a:lnTo>
                  <a:lnTo>
                    <a:pt x="2" y="4"/>
                  </a:lnTo>
                  <a:lnTo>
                    <a:pt x="2" y="3"/>
                  </a:lnTo>
                  <a:lnTo>
                    <a:pt x="2" y="3"/>
                  </a:lnTo>
                  <a:lnTo>
                    <a:pt x="2" y="3"/>
                  </a:lnTo>
                  <a:lnTo>
                    <a:pt x="2" y="3"/>
                  </a:lnTo>
                  <a:lnTo>
                    <a:pt x="3" y="3"/>
                  </a:lnTo>
                  <a:lnTo>
                    <a:pt x="3" y="3"/>
                  </a:lnTo>
                  <a:lnTo>
                    <a:pt x="3" y="3"/>
                  </a:lnTo>
                  <a:lnTo>
                    <a:pt x="3" y="2"/>
                  </a:lnTo>
                  <a:lnTo>
                    <a:pt x="3" y="2"/>
                  </a:lnTo>
                  <a:lnTo>
                    <a:pt x="3" y="1"/>
                  </a:lnTo>
                  <a:lnTo>
                    <a:pt x="3" y="1"/>
                  </a:lnTo>
                  <a:lnTo>
                    <a:pt x="2" y="1"/>
                  </a:lnTo>
                  <a:lnTo>
                    <a:pt x="2" y="1"/>
                  </a:lnTo>
                  <a:lnTo>
                    <a:pt x="2" y="1"/>
                  </a:lnTo>
                  <a:lnTo>
                    <a:pt x="1" y="0"/>
                  </a:lnTo>
                  <a:lnTo>
                    <a:pt x="0" y="0"/>
                  </a:lnTo>
                  <a:lnTo>
                    <a:pt x="0" y="1"/>
                  </a:lnTo>
                  <a:lnTo>
                    <a:pt x="1" y="1"/>
                  </a:lnTo>
                  <a:lnTo>
                    <a:pt x="1" y="1"/>
                  </a:lnTo>
                  <a:lnTo>
                    <a:pt x="1" y="2"/>
                  </a:lnTo>
                  <a:lnTo>
                    <a:pt x="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8" name="Freeform 292"/>
            <p:cNvSpPr>
              <a:spLocks/>
            </p:cNvSpPr>
            <p:nvPr/>
          </p:nvSpPr>
          <p:spPr bwMode="auto">
            <a:xfrm>
              <a:off x="833" y="2858"/>
              <a:ext cx="2" cy="2"/>
            </a:xfrm>
            <a:custGeom>
              <a:avLst/>
              <a:gdLst>
                <a:gd name="T0" fmla="*/ 1 w 2"/>
                <a:gd name="T1" fmla="*/ 1 h 2"/>
                <a:gd name="T2" fmla="*/ 1 w 2"/>
                <a:gd name="T3" fmla="*/ 1 h 2"/>
                <a:gd name="T4" fmla="*/ 1 w 2"/>
                <a:gd name="T5" fmla="*/ 1 h 2"/>
                <a:gd name="T6" fmla="*/ 1 w 2"/>
                <a:gd name="T7" fmla="*/ 1 h 2"/>
                <a:gd name="T8" fmla="*/ 1 w 2"/>
                <a:gd name="T9" fmla="*/ 1 h 2"/>
                <a:gd name="T10" fmla="*/ 0 w 2"/>
                <a:gd name="T11" fmla="*/ 1 h 2"/>
                <a:gd name="T12" fmla="*/ 0 w 2"/>
                <a:gd name="T13" fmla="*/ 1 h 2"/>
                <a:gd name="T14" fmla="*/ 0 w 2"/>
                <a:gd name="T15" fmla="*/ 1 h 2"/>
                <a:gd name="T16" fmla="*/ 0 w 2"/>
                <a:gd name="T17" fmla="*/ 1 h 2"/>
                <a:gd name="T18" fmla="*/ 0 w 2"/>
                <a:gd name="T19" fmla="*/ 0 h 2"/>
                <a:gd name="T20" fmla="*/ 0 w 2"/>
                <a:gd name="T21" fmla="*/ 0 h 2"/>
                <a:gd name="T22" fmla="*/ 0 w 2"/>
                <a:gd name="T23" fmla="*/ 0 h 2"/>
                <a:gd name="T24" fmla="*/ 0 w 2"/>
                <a:gd name="T25" fmla="*/ 0 h 2"/>
                <a:gd name="T26" fmla="*/ 0 w 2"/>
                <a:gd name="T27" fmla="*/ 0 h 2"/>
                <a:gd name="T28" fmla="*/ 1 w 2"/>
                <a:gd name="T29" fmla="*/ 0 h 2"/>
                <a:gd name="T30" fmla="*/ 1 w 2"/>
                <a:gd name="T31" fmla="*/ 0 h 2"/>
                <a:gd name="T32" fmla="*/ 1 w 2"/>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1" y="1"/>
                  </a:moveTo>
                  <a:lnTo>
                    <a:pt x="1" y="1"/>
                  </a:lnTo>
                  <a:lnTo>
                    <a:pt x="1" y="1"/>
                  </a:lnTo>
                  <a:lnTo>
                    <a:pt x="1" y="1"/>
                  </a:lnTo>
                  <a:lnTo>
                    <a:pt x="1" y="1"/>
                  </a:lnTo>
                  <a:lnTo>
                    <a:pt x="0" y="1"/>
                  </a:lnTo>
                  <a:lnTo>
                    <a:pt x="0" y="1"/>
                  </a:lnTo>
                  <a:lnTo>
                    <a:pt x="0" y="1"/>
                  </a:lnTo>
                  <a:lnTo>
                    <a:pt x="0" y="1"/>
                  </a:lnTo>
                  <a:lnTo>
                    <a:pt x="0" y="0"/>
                  </a:lnTo>
                  <a:lnTo>
                    <a:pt x="0" y="0"/>
                  </a:lnTo>
                  <a:lnTo>
                    <a:pt x="0" y="0"/>
                  </a:lnTo>
                  <a:lnTo>
                    <a:pt x="0" y="0"/>
                  </a:lnTo>
                  <a:lnTo>
                    <a:pt x="0" y="0"/>
                  </a:lnTo>
                  <a:lnTo>
                    <a:pt x="1" y="0"/>
                  </a:lnTo>
                  <a:lnTo>
                    <a:pt x="1" y="0"/>
                  </a:lnTo>
                  <a:lnTo>
                    <a:pt x="1"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49" name="Freeform 293"/>
            <p:cNvSpPr>
              <a:spLocks/>
            </p:cNvSpPr>
            <p:nvPr/>
          </p:nvSpPr>
          <p:spPr bwMode="auto">
            <a:xfrm>
              <a:off x="905" y="2858"/>
              <a:ext cx="24" cy="26"/>
            </a:xfrm>
            <a:custGeom>
              <a:avLst/>
              <a:gdLst>
                <a:gd name="T0" fmla="*/ 10 w 24"/>
                <a:gd name="T1" fmla="*/ 10 h 26"/>
                <a:gd name="T2" fmla="*/ 9 w 24"/>
                <a:gd name="T3" fmla="*/ 11 h 26"/>
                <a:gd name="T4" fmla="*/ 8 w 24"/>
                <a:gd name="T5" fmla="*/ 11 h 26"/>
                <a:gd name="T6" fmla="*/ 8 w 24"/>
                <a:gd name="T7" fmla="*/ 12 h 26"/>
                <a:gd name="T8" fmla="*/ 7 w 24"/>
                <a:gd name="T9" fmla="*/ 13 h 26"/>
                <a:gd name="T10" fmla="*/ 6 w 24"/>
                <a:gd name="T11" fmla="*/ 13 h 26"/>
                <a:gd name="T12" fmla="*/ 6 w 24"/>
                <a:gd name="T13" fmla="*/ 14 h 26"/>
                <a:gd name="T14" fmla="*/ 6 w 24"/>
                <a:gd name="T15" fmla="*/ 14 h 26"/>
                <a:gd name="T16" fmla="*/ 6 w 24"/>
                <a:gd name="T17" fmla="*/ 15 h 26"/>
                <a:gd name="T18" fmla="*/ 6 w 24"/>
                <a:gd name="T19" fmla="*/ 15 h 26"/>
                <a:gd name="T20" fmla="*/ 6 w 24"/>
                <a:gd name="T21" fmla="*/ 16 h 26"/>
                <a:gd name="T22" fmla="*/ 6 w 24"/>
                <a:gd name="T23" fmla="*/ 16 h 26"/>
                <a:gd name="T24" fmla="*/ 6 w 24"/>
                <a:gd name="T25" fmla="*/ 17 h 26"/>
                <a:gd name="T26" fmla="*/ 7 w 24"/>
                <a:gd name="T27" fmla="*/ 17 h 26"/>
                <a:gd name="T28" fmla="*/ 7 w 24"/>
                <a:gd name="T29" fmla="*/ 18 h 26"/>
                <a:gd name="T30" fmla="*/ 0 w 24"/>
                <a:gd name="T31" fmla="*/ 14 h 26"/>
                <a:gd name="T32" fmla="*/ 0 w 24"/>
                <a:gd name="T33" fmla="*/ 13 h 26"/>
                <a:gd name="T34" fmla="*/ 1 w 24"/>
                <a:gd name="T35" fmla="*/ 13 h 26"/>
                <a:gd name="T36" fmla="*/ 2 w 24"/>
                <a:gd name="T37" fmla="*/ 14 h 26"/>
                <a:gd name="T38" fmla="*/ 2 w 24"/>
                <a:gd name="T39" fmla="*/ 14 h 26"/>
                <a:gd name="T40" fmla="*/ 3 w 24"/>
                <a:gd name="T41" fmla="*/ 13 h 26"/>
                <a:gd name="T42" fmla="*/ 4 w 24"/>
                <a:gd name="T43" fmla="*/ 13 h 26"/>
                <a:gd name="T44" fmla="*/ 5 w 24"/>
                <a:gd name="T45" fmla="*/ 13 h 26"/>
                <a:gd name="T46" fmla="*/ 6 w 24"/>
                <a:gd name="T47" fmla="*/ 12 h 26"/>
                <a:gd name="T48" fmla="*/ 6 w 24"/>
                <a:gd name="T49" fmla="*/ 12 h 26"/>
                <a:gd name="T50" fmla="*/ 6 w 24"/>
                <a:gd name="T51" fmla="*/ 11 h 26"/>
                <a:gd name="T52" fmla="*/ 7 w 24"/>
                <a:gd name="T53" fmla="*/ 11 h 26"/>
                <a:gd name="T54" fmla="*/ 20 w 24"/>
                <a:gd name="T55" fmla="*/ 0 h 26"/>
                <a:gd name="T56" fmla="*/ 23 w 24"/>
                <a:gd name="T57" fmla="*/ 1 h 26"/>
                <a:gd name="T58" fmla="*/ 18 w 24"/>
                <a:gd name="T59" fmla="*/ 18 h 26"/>
                <a:gd name="T60" fmla="*/ 18 w 24"/>
                <a:gd name="T61" fmla="*/ 19 h 26"/>
                <a:gd name="T62" fmla="*/ 18 w 24"/>
                <a:gd name="T63" fmla="*/ 19 h 26"/>
                <a:gd name="T64" fmla="*/ 18 w 24"/>
                <a:gd name="T65" fmla="*/ 20 h 26"/>
                <a:gd name="T66" fmla="*/ 18 w 24"/>
                <a:gd name="T67" fmla="*/ 21 h 26"/>
                <a:gd name="T68" fmla="*/ 17 w 24"/>
                <a:gd name="T69" fmla="*/ 22 h 26"/>
                <a:gd name="T70" fmla="*/ 17 w 24"/>
                <a:gd name="T71" fmla="*/ 23 h 26"/>
                <a:gd name="T72" fmla="*/ 17 w 24"/>
                <a:gd name="T73" fmla="*/ 23 h 26"/>
                <a:gd name="T74" fmla="*/ 18 w 24"/>
                <a:gd name="T75" fmla="*/ 23 h 26"/>
                <a:gd name="T76" fmla="*/ 18 w 24"/>
                <a:gd name="T77" fmla="*/ 24 h 26"/>
                <a:gd name="T78" fmla="*/ 19 w 24"/>
                <a:gd name="T79" fmla="*/ 24 h 26"/>
                <a:gd name="T80" fmla="*/ 18 w 24"/>
                <a:gd name="T81" fmla="*/ 25 h 26"/>
                <a:gd name="T82" fmla="*/ 11 w 24"/>
                <a:gd name="T83" fmla="*/ 21 h 26"/>
                <a:gd name="T84" fmla="*/ 12 w 24"/>
                <a:gd name="T85" fmla="*/ 20 h 26"/>
                <a:gd name="T86" fmla="*/ 13 w 24"/>
                <a:gd name="T87" fmla="*/ 20 h 26"/>
                <a:gd name="T88" fmla="*/ 13 w 24"/>
                <a:gd name="T89" fmla="*/ 21 h 26"/>
                <a:gd name="T90" fmla="*/ 13 w 24"/>
                <a:gd name="T91" fmla="*/ 21 h 26"/>
                <a:gd name="T92" fmla="*/ 14 w 24"/>
                <a:gd name="T93" fmla="*/ 21 h 26"/>
                <a:gd name="T94" fmla="*/ 14 w 24"/>
                <a:gd name="T95" fmla="*/ 20 h 26"/>
                <a:gd name="T96" fmla="*/ 15 w 24"/>
                <a:gd name="T97" fmla="*/ 20 h 26"/>
                <a:gd name="T98" fmla="*/ 15 w 24"/>
                <a:gd name="T99" fmla="*/ 19 h 26"/>
                <a:gd name="T100" fmla="*/ 15 w 24"/>
                <a:gd name="T101" fmla="*/ 19 h 26"/>
                <a:gd name="T102" fmla="*/ 15 w 24"/>
                <a:gd name="T103" fmla="*/ 18 h 26"/>
                <a:gd name="T104" fmla="*/ 16 w 24"/>
                <a:gd name="T105" fmla="*/ 18 h 26"/>
                <a:gd name="T106" fmla="*/ 16 w 24"/>
                <a:gd name="T107" fmla="*/ 15 h 26"/>
                <a:gd name="T108" fmla="*/ 10 w 24"/>
                <a:gd name="T109"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 h="26">
                  <a:moveTo>
                    <a:pt x="10" y="10"/>
                  </a:moveTo>
                  <a:lnTo>
                    <a:pt x="9" y="11"/>
                  </a:lnTo>
                  <a:lnTo>
                    <a:pt x="8" y="11"/>
                  </a:lnTo>
                  <a:lnTo>
                    <a:pt x="8" y="12"/>
                  </a:lnTo>
                  <a:lnTo>
                    <a:pt x="7" y="13"/>
                  </a:lnTo>
                  <a:lnTo>
                    <a:pt x="6" y="13"/>
                  </a:lnTo>
                  <a:lnTo>
                    <a:pt x="6" y="14"/>
                  </a:lnTo>
                  <a:lnTo>
                    <a:pt x="6" y="14"/>
                  </a:lnTo>
                  <a:lnTo>
                    <a:pt x="6" y="15"/>
                  </a:lnTo>
                  <a:lnTo>
                    <a:pt x="6" y="15"/>
                  </a:lnTo>
                  <a:lnTo>
                    <a:pt x="6" y="16"/>
                  </a:lnTo>
                  <a:lnTo>
                    <a:pt x="6" y="16"/>
                  </a:lnTo>
                  <a:lnTo>
                    <a:pt x="6" y="17"/>
                  </a:lnTo>
                  <a:lnTo>
                    <a:pt x="7" y="17"/>
                  </a:lnTo>
                  <a:lnTo>
                    <a:pt x="7" y="18"/>
                  </a:lnTo>
                  <a:lnTo>
                    <a:pt x="0" y="14"/>
                  </a:lnTo>
                  <a:lnTo>
                    <a:pt x="0" y="13"/>
                  </a:lnTo>
                  <a:lnTo>
                    <a:pt x="1" y="13"/>
                  </a:lnTo>
                  <a:lnTo>
                    <a:pt x="2" y="14"/>
                  </a:lnTo>
                  <a:lnTo>
                    <a:pt x="2" y="14"/>
                  </a:lnTo>
                  <a:lnTo>
                    <a:pt x="3" y="13"/>
                  </a:lnTo>
                  <a:lnTo>
                    <a:pt x="4" y="13"/>
                  </a:lnTo>
                  <a:lnTo>
                    <a:pt x="5" y="13"/>
                  </a:lnTo>
                  <a:lnTo>
                    <a:pt x="6" y="12"/>
                  </a:lnTo>
                  <a:lnTo>
                    <a:pt x="6" y="12"/>
                  </a:lnTo>
                  <a:lnTo>
                    <a:pt x="6" y="11"/>
                  </a:lnTo>
                  <a:lnTo>
                    <a:pt x="7" y="11"/>
                  </a:lnTo>
                  <a:lnTo>
                    <a:pt x="20" y="0"/>
                  </a:lnTo>
                  <a:lnTo>
                    <a:pt x="23" y="1"/>
                  </a:lnTo>
                  <a:lnTo>
                    <a:pt x="18" y="18"/>
                  </a:lnTo>
                  <a:lnTo>
                    <a:pt x="18" y="19"/>
                  </a:lnTo>
                  <a:lnTo>
                    <a:pt x="18" y="19"/>
                  </a:lnTo>
                  <a:lnTo>
                    <a:pt x="18" y="20"/>
                  </a:lnTo>
                  <a:lnTo>
                    <a:pt x="18" y="21"/>
                  </a:lnTo>
                  <a:lnTo>
                    <a:pt x="17" y="22"/>
                  </a:lnTo>
                  <a:lnTo>
                    <a:pt x="17" y="23"/>
                  </a:lnTo>
                  <a:lnTo>
                    <a:pt x="17" y="23"/>
                  </a:lnTo>
                  <a:lnTo>
                    <a:pt x="18" y="23"/>
                  </a:lnTo>
                  <a:lnTo>
                    <a:pt x="18" y="24"/>
                  </a:lnTo>
                  <a:lnTo>
                    <a:pt x="19" y="24"/>
                  </a:lnTo>
                  <a:lnTo>
                    <a:pt x="18" y="25"/>
                  </a:lnTo>
                  <a:lnTo>
                    <a:pt x="11" y="21"/>
                  </a:lnTo>
                  <a:lnTo>
                    <a:pt x="12" y="20"/>
                  </a:lnTo>
                  <a:lnTo>
                    <a:pt x="13" y="20"/>
                  </a:lnTo>
                  <a:lnTo>
                    <a:pt x="13" y="21"/>
                  </a:lnTo>
                  <a:lnTo>
                    <a:pt x="13" y="21"/>
                  </a:lnTo>
                  <a:lnTo>
                    <a:pt x="14" y="21"/>
                  </a:lnTo>
                  <a:lnTo>
                    <a:pt x="14" y="20"/>
                  </a:lnTo>
                  <a:lnTo>
                    <a:pt x="15" y="20"/>
                  </a:lnTo>
                  <a:lnTo>
                    <a:pt x="15" y="19"/>
                  </a:lnTo>
                  <a:lnTo>
                    <a:pt x="15" y="19"/>
                  </a:lnTo>
                  <a:lnTo>
                    <a:pt x="15" y="18"/>
                  </a:lnTo>
                  <a:lnTo>
                    <a:pt x="16" y="18"/>
                  </a:lnTo>
                  <a:lnTo>
                    <a:pt x="16" y="15"/>
                  </a:lnTo>
                  <a:lnTo>
                    <a:pt x="10"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0" name="Freeform 294"/>
            <p:cNvSpPr>
              <a:spLocks/>
            </p:cNvSpPr>
            <p:nvPr/>
          </p:nvSpPr>
          <p:spPr bwMode="auto">
            <a:xfrm>
              <a:off x="919" y="2861"/>
              <a:ext cx="5" cy="8"/>
            </a:xfrm>
            <a:custGeom>
              <a:avLst/>
              <a:gdLst>
                <a:gd name="T0" fmla="*/ 3 w 5"/>
                <a:gd name="T1" fmla="*/ 7 h 8"/>
                <a:gd name="T2" fmla="*/ 4 w 5"/>
                <a:gd name="T3" fmla="*/ 0 h 8"/>
                <a:gd name="T4" fmla="*/ 0 w 5"/>
                <a:gd name="T5" fmla="*/ 4 h 8"/>
                <a:gd name="T6" fmla="*/ 3 w 5"/>
                <a:gd name="T7" fmla="*/ 7 h 8"/>
              </a:gdLst>
              <a:ahLst/>
              <a:cxnLst>
                <a:cxn ang="0">
                  <a:pos x="T0" y="T1"/>
                </a:cxn>
                <a:cxn ang="0">
                  <a:pos x="T2" y="T3"/>
                </a:cxn>
                <a:cxn ang="0">
                  <a:pos x="T4" y="T5"/>
                </a:cxn>
                <a:cxn ang="0">
                  <a:pos x="T6" y="T7"/>
                </a:cxn>
              </a:cxnLst>
              <a:rect l="0" t="0" r="r" b="b"/>
              <a:pathLst>
                <a:path w="5" h="8">
                  <a:moveTo>
                    <a:pt x="3" y="7"/>
                  </a:moveTo>
                  <a:lnTo>
                    <a:pt x="4" y="0"/>
                  </a:lnTo>
                  <a:lnTo>
                    <a:pt x="0" y="4"/>
                  </a:lnTo>
                  <a:lnTo>
                    <a:pt x="3" y="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1" name="Freeform 295"/>
            <p:cNvSpPr>
              <a:spLocks/>
            </p:cNvSpPr>
            <p:nvPr/>
          </p:nvSpPr>
          <p:spPr bwMode="auto">
            <a:xfrm>
              <a:off x="955" y="2896"/>
              <a:ext cx="28" cy="28"/>
            </a:xfrm>
            <a:custGeom>
              <a:avLst/>
              <a:gdLst>
                <a:gd name="T0" fmla="*/ 20 w 28"/>
                <a:gd name="T1" fmla="*/ 13 h 28"/>
                <a:gd name="T2" fmla="*/ 19 w 28"/>
                <a:gd name="T3" fmla="*/ 14 h 28"/>
                <a:gd name="T4" fmla="*/ 17 w 28"/>
                <a:gd name="T5" fmla="*/ 14 h 28"/>
                <a:gd name="T6" fmla="*/ 16 w 28"/>
                <a:gd name="T7" fmla="*/ 14 h 28"/>
                <a:gd name="T8" fmla="*/ 15 w 28"/>
                <a:gd name="T9" fmla="*/ 13 h 28"/>
                <a:gd name="T10" fmla="*/ 14 w 28"/>
                <a:gd name="T11" fmla="*/ 11 h 28"/>
                <a:gd name="T12" fmla="*/ 17 w 28"/>
                <a:gd name="T13" fmla="*/ 7 h 28"/>
                <a:gd name="T14" fmla="*/ 19 w 28"/>
                <a:gd name="T15" fmla="*/ 7 h 28"/>
                <a:gd name="T16" fmla="*/ 20 w 28"/>
                <a:gd name="T17" fmla="*/ 6 h 28"/>
                <a:gd name="T18" fmla="*/ 20 w 28"/>
                <a:gd name="T19" fmla="*/ 7 h 28"/>
                <a:gd name="T20" fmla="*/ 21 w 28"/>
                <a:gd name="T21" fmla="*/ 7 h 28"/>
                <a:gd name="T22" fmla="*/ 23 w 28"/>
                <a:gd name="T23" fmla="*/ 9 h 28"/>
                <a:gd name="T24" fmla="*/ 24 w 28"/>
                <a:gd name="T25" fmla="*/ 10 h 28"/>
                <a:gd name="T26" fmla="*/ 25 w 28"/>
                <a:gd name="T27" fmla="*/ 11 h 28"/>
                <a:gd name="T28" fmla="*/ 25 w 28"/>
                <a:gd name="T29" fmla="*/ 13 h 28"/>
                <a:gd name="T30" fmla="*/ 24 w 28"/>
                <a:gd name="T31" fmla="*/ 15 h 28"/>
                <a:gd name="T32" fmla="*/ 24 w 28"/>
                <a:gd name="T33" fmla="*/ 16 h 28"/>
                <a:gd name="T34" fmla="*/ 25 w 28"/>
                <a:gd name="T35" fmla="*/ 17 h 28"/>
                <a:gd name="T36" fmla="*/ 16 w 28"/>
                <a:gd name="T37" fmla="*/ 0 h 28"/>
                <a:gd name="T38" fmla="*/ 16 w 28"/>
                <a:gd name="T39" fmla="*/ 2 h 28"/>
                <a:gd name="T40" fmla="*/ 17 w 28"/>
                <a:gd name="T41" fmla="*/ 2 h 28"/>
                <a:gd name="T42" fmla="*/ 16 w 28"/>
                <a:gd name="T43" fmla="*/ 3 h 28"/>
                <a:gd name="T44" fmla="*/ 16 w 28"/>
                <a:gd name="T45" fmla="*/ 4 h 28"/>
                <a:gd name="T46" fmla="*/ 15 w 28"/>
                <a:gd name="T47" fmla="*/ 5 h 28"/>
                <a:gd name="T48" fmla="*/ 6 w 28"/>
                <a:gd name="T49" fmla="*/ 13 h 28"/>
                <a:gd name="T50" fmla="*/ 4 w 28"/>
                <a:gd name="T51" fmla="*/ 14 h 28"/>
                <a:gd name="T52" fmla="*/ 3 w 28"/>
                <a:gd name="T53" fmla="*/ 15 h 28"/>
                <a:gd name="T54" fmla="*/ 2 w 28"/>
                <a:gd name="T55" fmla="*/ 15 h 28"/>
                <a:gd name="T56" fmla="*/ 1 w 28"/>
                <a:gd name="T57" fmla="*/ 14 h 28"/>
                <a:gd name="T58" fmla="*/ 10 w 28"/>
                <a:gd name="T59" fmla="*/ 27 h 28"/>
                <a:gd name="T60" fmla="*/ 16 w 28"/>
                <a:gd name="T61" fmla="*/ 25 h 28"/>
                <a:gd name="T62" fmla="*/ 13 w 28"/>
                <a:gd name="T63" fmla="*/ 25 h 28"/>
                <a:gd name="T64" fmla="*/ 11 w 28"/>
                <a:gd name="T65" fmla="*/ 24 h 28"/>
                <a:gd name="T66" fmla="*/ 10 w 28"/>
                <a:gd name="T67" fmla="*/ 24 h 28"/>
                <a:gd name="T68" fmla="*/ 9 w 28"/>
                <a:gd name="T69" fmla="*/ 23 h 28"/>
                <a:gd name="T70" fmla="*/ 8 w 28"/>
                <a:gd name="T71" fmla="*/ 22 h 28"/>
                <a:gd name="T72" fmla="*/ 7 w 28"/>
                <a:gd name="T73" fmla="*/ 21 h 28"/>
                <a:gd name="T74" fmla="*/ 6 w 28"/>
                <a:gd name="T75" fmla="*/ 20 h 28"/>
                <a:gd name="T76" fmla="*/ 5 w 28"/>
                <a:gd name="T77" fmla="*/ 19 h 28"/>
                <a:gd name="T78" fmla="*/ 5 w 28"/>
                <a:gd name="T79" fmla="*/ 17 h 28"/>
                <a:gd name="T80" fmla="*/ 6 w 28"/>
                <a:gd name="T81" fmla="*/ 16 h 28"/>
                <a:gd name="T82" fmla="*/ 12 w 28"/>
                <a:gd name="T83" fmla="*/ 11 h 28"/>
                <a:gd name="T84" fmla="*/ 13 w 28"/>
                <a:gd name="T85" fmla="*/ 13 h 28"/>
                <a:gd name="T86" fmla="*/ 14 w 28"/>
                <a:gd name="T87" fmla="*/ 14 h 28"/>
                <a:gd name="T88" fmla="*/ 15 w 28"/>
                <a:gd name="T89" fmla="*/ 15 h 28"/>
                <a:gd name="T90" fmla="*/ 15 w 28"/>
                <a:gd name="T91" fmla="*/ 16 h 28"/>
                <a:gd name="T92" fmla="*/ 14 w 28"/>
                <a:gd name="T93" fmla="*/ 18 h 28"/>
                <a:gd name="T94" fmla="*/ 14 w 28"/>
                <a:gd name="T9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8">
                  <a:moveTo>
                    <a:pt x="20" y="14"/>
                  </a:moveTo>
                  <a:lnTo>
                    <a:pt x="20" y="13"/>
                  </a:lnTo>
                  <a:lnTo>
                    <a:pt x="19" y="13"/>
                  </a:lnTo>
                  <a:lnTo>
                    <a:pt x="19" y="14"/>
                  </a:lnTo>
                  <a:lnTo>
                    <a:pt x="18" y="14"/>
                  </a:lnTo>
                  <a:lnTo>
                    <a:pt x="17" y="14"/>
                  </a:lnTo>
                  <a:lnTo>
                    <a:pt x="16" y="14"/>
                  </a:lnTo>
                  <a:lnTo>
                    <a:pt x="16" y="14"/>
                  </a:lnTo>
                  <a:lnTo>
                    <a:pt x="16" y="13"/>
                  </a:lnTo>
                  <a:lnTo>
                    <a:pt x="15" y="13"/>
                  </a:lnTo>
                  <a:lnTo>
                    <a:pt x="14" y="12"/>
                  </a:lnTo>
                  <a:lnTo>
                    <a:pt x="14" y="11"/>
                  </a:lnTo>
                  <a:lnTo>
                    <a:pt x="13" y="11"/>
                  </a:lnTo>
                  <a:lnTo>
                    <a:pt x="17" y="7"/>
                  </a:lnTo>
                  <a:lnTo>
                    <a:pt x="18" y="7"/>
                  </a:lnTo>
                  <a:lnTo>
                    <a:pt x="19" y="7"/>
                  </a:lnTo>
                  <a:lnTo>
                    <a:pt x="19" y="6"/>
                  </a:lnTo>
                  <a:lnTo>
                    <a:pt x="20" y="6"/>
                  </a:lnTo>
                  <a:lnTo>
                    <a:pt x="20" y="6"/>
                  </a:lnTo>
                  <a:lnTo>
                    <a:pt x="20" y="7"/>
                  </a:lnTo>
                  <a:lnTo>
                    <a:pt x="21" y="7"/>
                  </a:lnTo>
                  <a:lnTo>
                    <a:pt x="21" y="7"/>
                  </a:lnTo>
                  <a:lnTo>
                    <a:pt x="22" y="8"/>
                  </a:lnTo>
                  <a:lnTo>
                    <a:pt x="23" y="9"/>
                  </a:lnTo>
                  <a:lnTo>
                    <a:pt x="23" y="10"/>
                  </a:lnTo>
                  <a:lnTo>
                    <a:pt x="24" y="10"/>
                  </a:lnTo>
                  <a:lnTo>
                    <a:pt x="24" y="11"/>
                  </a:lnTo>
                  <a:lnTo>
                    <a:pt x="25" y="11"/>
                  </a:lnTo>
                  <a:lnTo>
                    <a:pt x="25" y="12"/>
                  </a:lnTo>
                  <a:lnTo>
                    <a:pt x="25" y="13"/>
                  </a:lnTo>
                  <a:lnTo>
                    <a:pt x="25" y="14"/>
                  </a:lnTo>
                  <a:lnTo>
                    <a:pt x="24" y="15"/>
                  </a:lnTo>
                  <a:lnTo>
                    <a:pt x="24" y="16"/>
                  </a:lnTo>
                  <a:lnTo>
                    <a:pt x="24" y="16"/>
                  </a:lnTo>
                  <a:lnTo>
                    <a:pt x="24" y="17"/>
                  </a:lnTo>
                  <a:lnTo>
                    <a:pt x="25" y="17"/>
                  </a:lnTo>
                  <a:lnTo>
                    <a:pt x="27" y="12"/>
                  </a:lnTo>
                  <a:lnTo>
                    <a:pt x="16" y="0"/>
                  </a:lnTo>
                  <a:lnTo>
                    <a:pt x="16" y="1"/>
                  </a:lnTo>
                  <a:lnTo>
                    <a:pt x="16" y="2"/>
                  </a:lnTo>
                  <a:lnTo>
                    <a:pt x="17" y="2"/>
                  </a:lnTo>
                  <a:lnTo>
                    <a:pt x="17" y="2"/>
                  </a:lnTo>
                  <a:lnTo>
                    <a:pt x="17" y="3"/>
                  </a:lnTo>
                  <a:lnTo>
                    <a:pt x="16" y="3"/>
                  </a:lnTo>
                  <a:lnTo>
                    <a:pt x="16" y="4"/>
                  </a:lnTo>
                  <a:lnTo>
                    <a:pt x="16" y="4"/>
                  </a:lnTo>
                  <a:lnTo>
                    <a:pt x="16" y="5"/>
                  </a:lnTo>
                  <a:lnTo>
                    <a:pt x="15" y="5"/>
                  </a:lnTo>
                  <a:lnTo>
                    <a:pt x="15" y="6"/>
                  </a:lnTo>
                  <a:lnTo>
                    <a:pt x="6" y="13"/>
                  </a:lnTo>
                  <a:lnTo>
                    <a:pt x="5" y="14"/>
                  </a:lnTo>
                  <a:lnTo>
                    <a:pt x="4" y="14"/>
                  </a:lnTo>
                  <a:lnTo>
                    <a:pt x="4" y="15"/>
                  </a:lnTo>
                  <a:lnTo>
                    <a:pt x="3" y="15"/>
                  </a:lnTo>
                  <a:lnTo>
                    <a:pt x="2" y="15"/>
                  </a:lnTo>
                  <a:lnTo>
                    <a:pt x="2" y="15"/>
                  </a:lnTo>
                  <a:lnTo>
                    <a:pt x="1" y="15"/>
                  </a:lnTo>
                  <a:lnTo>
                    <a:pt x="1" y="14"/>
                  </a:lnTo>
                  <a:lnTo>
                    <a:pt x="0" y="14"/>
                  </a:lnTo>
                  <a:lnTo>
                    <a:pt x="10" y="27"/>
                  </a:lnTo>
                  <a:lnTo>
                    <a:pt x="16" y="25"/>
                  </a:lnTo>
                  <a:lnTo>
                    <a:pt x="16" y="25"/>
                  </a:lnTo>
                  <a:lnTo>
                    <a:pt x="14" y="25"/>
                  </a:lnTo>
                  <a:lnTo>
                    <a:pt x="13" y="25"/>
                  </a:lnTo>
                  <a:lnTo>
                    <a:pt x="12" y="25"/>
                  </a:lnTo>
                  <a:lnTo>
                    <a:pt x="11" y="24"/>
                  </a:lnTo>
                  <a:lnTo>
                    <a:pt x="11" y="24"/>
                  </a:lnTo>
                  <a:lnTo>
                    <a:pt x="10" y="24"/>
                  </a:lnTo>
                  <a:lnTo>
                    <a:pt x="9" y="24"/>
                  </a:lnTo>
                  <a:lnTo>
                    <a:pt x="9" y="23"/>
                  </a:lnTo>
                  <a:lnTo>
                    <a:pt x="8" y="23"/>
                  </a:lnTo>
                  <a:lnTo>
                    <a:pt x="8" y="22"/>
                  </a:lnTo>
                  <a:lnTo>
                    <a:pt x="7" y="22"/>
                  </a:lnTo>
                  <a:lnTo>
                    <a:pt x="7" y="21"/>
                  </a:lnTo>
                  <a:lnTo>
                    <a:pt x="7" y="20"/>
                  </a:lnTo>
                  <a:lnTo>
                    <a:pt x="6" y="20"/>
                  </a:lnTo>
                  <a:lnTo>
                    <a:pt x="6" y="20"/>
                  </a:lnTo>
                  <a:lnTo>
                    <a:pt x="5" y="19"/>
                  </a:lnTo>
                  <a:lnTo>
                    <a:pt x="5" y="18"/>
                  </a:lnTo>
                  <a:lnTo>
                    <a:pt x="5" y="17"/>
                  </a:lnTo>
                  <a:lnTo>
                    <a:pt x="6" y="17"/>
                  </a:lnTo>
                  <a:lnTo>
                    <a:pt x="6" y="16"/>
                  </a:lnTo>
                  <a:lnTo>
                    <a:pt x="7" y="16"/>
                  </a:lnTo>
                  <a:lnTo>
                    <a:pt x="12" y="11"/>
                  </a:lnTo>
                  <a:lnTo>
                    <a:pt x="13" y="12"/>
                  </a:lnTo>
                  <a:lnTo>
                    <a:pt x="13" y="13"/>
                  </a:lnTo>
                  <a:lnTo>
                    <a:pt x="14" y="13"/>
                  </a:lnTo>
                  <a:lnTo>
                    <a:pt x="14" y="14"/>
                  </a:lnTo>
                  <a:lnTo>
                    <a:pt x="14" y="15"/>
                  </a:lnTo>
                  <a:lnTo>
                    <a:pt x="15" y="15"/>
                  </a:lnTo>
                  <a:lnTo>
                    <a:pt x="15" y="16"/>
                  </a:lnTo>
                  <a:lnTo>
                    <a:pt x="15" y="16"/>
                  </a:lnTo>
                  <a:lnTo>
                    <a:pt x="15" y="17"/>
                  </a:lnTo>
                  <a:lnTo>
                    <a:pt x="14" y="18"/>
                  </a:lnTo>
                  <a:lnTo>
                    <a:pt x="13" y="19"/>
                  </a:lnTo>
                  <a:lnTo>
                    <a:pt x="14" y="20"/>
                  </a:lnTo>
                  <a:lnTo>
                    <a:pt x="20"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2" name="Freeform 296"/>
            <p:cNvSpPr>
              <a:spLocks/>
            </p:cNvSpPr>
            <p:nvPr/>
          </p:nvSpPr>
          <p:spPr bwMode="auto">
            <a:xfrm>
              <a:off x="983" y="2940"/>
              <a:ext cx="24" cy="17"/>
            </a:xfrm>
            <a:custGeom>
              <a:avLst/>
              <a:gdLst>
                <a:gd name="T0" fmla="*/ 17 w 24"/>
                <a:gd name="T1" fmla="*/ 7 h 17"/>
                <a:gd name="T2" fmla="*/ 17 w 24"/>
                <a:gd name="T3" fmla="*/ 7 h 17"/>
                <a:gd name="T4" fmla="*/ 18 w 24"/>
                <a:gd name="T5" fmla="*/ 7 h 17"/>
                <a:gd name="T6" fmla="*/ 18 w 24"/>
                <a:gd name="T7" fmla="*/ 7 h 17"/>
                <a:gd name="T8" fmla="*/ 19 w 24"/>
                <a:gd name="T9" fmla="*/ 7 h 17"/>
                <a:gd name="T10" fmla="*/ 20 w 24"/>
                <a:gd name="T11" fmla="*/ 7 h 17"/>
                <a:gd name="T12" fmla="*/ 21 w 24"/>
                <a:gd name="T13" fmla="*/ 7 h 17"/>
                <a:gd name="T14" fmla="*/ 21 w 24"/>
                <a:gd name="T15" fmla="*/ 7 h 17"/>
                <a:gd name="T16" fmla="*/ 21 w 24"/>
                <a:gd name="T17" fmla="*/ 7 h 17"/>
                <a:gd name="T18" fmla="*/ 22 w 24"/>
                <a:gd name="T19" fmla="*/ 7 h 17"/>
                <a:gd name="T20" fmla="*/ 22 w 24"/>
                <a:gd name="T21" fmla="*/ 8 h 17"/>
                <a:gd name="T22" fmla="*/ 23 w 24"/>
                <a:gd name="T23" fmla="*/ 7 h 17"/>
                <a:gd name="T24" fmla="*/ 19 w 24"/>
                <a:gd name="T25" fmla="*/ 0 h 17"/>
                <a:gd name="T26" fmla="*/ 18 w 24"/>
                <a:gd name="T27" fmla="*/ 1 h 17"/>
                <a:gd name="T28" fmla="*/ 19 w 24"/>
                <a:gd name="T29" fmla="*/ 1 h 17"/>
                <a:gd name="T30" fmla="*/ 19 w 24"/>
                <a:gd name="T31" fmla="*/ 2 h 17"/>
                <a:gd name="T32" fmla="*/ 19 w 24"/>
                <a:gd name="T33" fmla="*/ 3 h 17"/>
                <a:gd name="T34" fmla="*/ 19 w 24"/>
                <a:gd name="T35" fmla="*/ 4 h 17"/>
                <a:gd name="T36" fmla="*/ 18 w 24"/>
                <a:gd name="T37" fmla="*/ 4 h 17"/>
                <a:gd name="T38" fmla="*/ 17 w 24"/>
                <a:gd name="T39" fmla="*/ 4 h 17"/>
                <a:gd name="T40" fmla="*/ 17 w 24"/>
                <a:gd name="T41" fmla="*/ 4 h 17"/>
                <a:gd name="T42" fmla="*/ 17 w 24"/>
                <a:gd name="T43" fmla="*/ 5 h 17"/>
                <a:gd name="T44" fmla="*/ 6 w 24"/>
                <a:gd name="T45" fmla="*/ 9 h 17"/>
                <a:gd name="T46" fmla="*/ 5 w 24"/>
                <a:gd name="T47" fmla="*/ 9 h 17"/>
                <a:gd name="T48" fmla="*/ 5 w 24"/>
                <a:gd name="T49" fmla="*/ 10 h 17"/>
                <a:gd name="T50" fmla="*/ 4 w 24"/>
                <a:gd name="T51" fmla="*/ 10 h 17"/>
                <a:gd name="T52" fmla="*/ 3 w 24"/>
                <a:gd name="T53" fmla="*/ 10 h 17"/>
                <a:gd name="T54" fmla="*/ 2 w 24"/>
                <a:gd name="T55" fmla="*/ 10 h 17"/>
                <a:gd name="T56" fmla="*/ 2 w 24"/>
                <a:gd name="T57" fmla="*/ 10 h 17"/>
                <a:gd name="T58" fmla="*/ 2 w 24"/>
                <a:gd name="T59" fmla="*/ 9 h 17"/>
                <a:gd name="T60" fmla="*/ 1 w 24"/>
                <a:gd name="T61" fmla="*/ 9 h 17"/>
                <a:gd name="T62" fmla="*/ 1 w 24"/>
                <a:gd name="T63" fmla="*/ 9 h 17"/>
                <a:gd name="T64" fmla="*/ 0 w 24"/>
                <a:gd name="T65" fmla="*/ 9 h 17"/>
                <a:gd name="T66" fmla="*/ 3 w 24"/>
                <a:gd name="T67" fmla="*/ 16 h 17"/>
                <a:gd name="T68" fmla="*/ 4 w 24"/>
                <a:gd name="T69" fmla="*/ 16 h 17"/>
                <a:gd name="T70" fmla="*/ 4 w 24"/>
                <a:gd name="T71" fmla="*/ 15 h 17"/>
                <a:gd name="T72" fmla="*/ 4 w 24"/>
                <a:gd name="T73" fmla="*/ 15 h 17"/>
                <a:gd name="T74" fmla="*/ 4 w 24"/>
                <a:gd name="T75" fmla="*/ 14 h 17"/>
                <a:gd name="T76" fmla="*/ 5 w 24"/>
                <a:gd name="T77" fmla="*/ 14 h 17"/>
                <a:gd name="T78" fmla="*/ 5 w 24"/>
                <a:gd name="T79" fmla="*/ 13 h 17"/>
                <a:gd name="T80" fmla="*/ 6 w 24"/>
                <a:gd name="T81" fmla="*/ 13 h 17"/>
                <a:gd name="T82" fmla="*/ 6 w 24"/>
                <a:gd name="T83" fmla="*/ 12 h 17"/>
                <a:gd name="T84" fmla="*/ 7 w 24"/>
                <a:gd name="T85" fmla="*/ 12 h 17"/>
                <a:gd name="T86" fmla="*/ 17 w 24"/>
                <a:gd name="T8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17">
                  <a:moveTo>
                    <a:pt x="17" y="7"/>
                  </a:moveTo>
                  <a:lnTo>
                    <a:pt x="17" y="7"/>
                  </a:lnTo>
                  <a:lnTo>
                    <a:pt x="18" y="7"/>
                  </a:lnTo>
                  <a:lnTo>
                    <a:pt x="18" y="7"/>
                  </a:lnTo>
                  <a:lnTo>
                    <a:pt x="19" y="7"/>
                  </a:lnTo>
                  <a:lnTo>
                    <a:pt x="20" y="7"/>
                  </a:lnTo>
                  <a:lnTo>
                    <a:pt x="21" y="7"/>
                  </a:lnTo>
                  <a:lnTo>
                    <a:pt x="21" y="7"/>
                  </a:lnTo>
                  <a:lnTo>
                    <a:pt x="21" y="7"/>
                  </a:lnTo>
                  <a:lnTo>
                    <a:pt x="22" y="7"/>
                  </a:lnTo>
                  <a:lnTo>
                    <a:pt x="22" y="8"/>
                  </a:lnTo>
                  <a:lnTo>
                    <a:pt x="23" y="7"/>
                  </a:lnTo>
                  <a:lnTo>
                    <a:pt x="19" y="0"/>
                  </a:lnTo>
                  <a:lnTo>
                    <a:pt x="18" y="1"/>
                  </a:lnTo>
                  <a:lnTo>
                    <a:pt x="19" y="1"/>
                  </a:lnTo>
                  <a:lnTo>
                    <a:pt x="19" y="2"/>
                  </a:lnTo>
                  <a:lnTo>
                    <a:pt x="19" y="3"/>
                  </a:lnTo>
                  <a:lnTo>
                    <a:pt x="19" y="4"/>
                  </a:lnTo>
                  <a:lnTo>
                    <a:pt x="18" y="4"/>
                  </a:lnTo>
                  <a:lnTo>
                    <a:pt x="17" y="4"/>
                  </a:lnTo>
                  <a:lnTo>
                    <a:pt x="17" y="4"/>
                  </a:lnTo>
                  <a:lnTo>
                    <a:pt x="17" y="5"/>
                  </a:lnTo>
                  <a:lnTo>
                    <a:pt x="6" y="9"/>
                  </a:lnTo>
                  <a:lnTo>
                    <a:pt x="5" y="9"/>
                  </a:lnTo>
                  <a:lnTo>
                    <a:pt x="5" y="10"/>
                  </a:lnTo>
                  <a:lnTo>
                    <a:pt x="4" y="10"/>
                  </a:lnTo>
                  <a:lnTo>
                    <a:pt x="3" y="10"/>
                  </a:lnTo>
                  <a:lnTo>
                    <a:pt x="2" y="10"/>
                  </a:lnTo>
                  <a:lnTo>
                    <a:pt x="2" y="10"/>
                  </a:lnTo>
                  <a:lnTo>
                    <a:pt x="2" y="9"/>
                  </a:lnTo>
                  <a:lnTo>
                    <a:pt x="1" y="9"/>
                  </a:lnTo>
                  <a:lnTo>
                    <a:pt x="1" y="9"/>
                  </a:lnTo>
                  <a:lnTo>
                    <a:pt x="0" y="9"/>
                  </a:lnTo>
                  <a:lnTo>
                    <a:pt x="3" y="16"/>
                  </a:lnTo>
                  <a:lnTo>
                    <a:pt x="4" y="16"/>
                  </a:lnTo>
                  <a:lnTo>
                    <a:pt x="4" y="15"/>
                  </a:lnTo>
                  <a:lnTo>
                    <a:pt x="4" y="15"/>
                  </a:lnTo>
                  <a:lnTo>
                    <a:pt x="4" y="14"/>
                  </a:lnTo>
                  <a:lnTo>
                    <a:pt x="5" y="14"/>
                  </a:lnTo>
                  <a:lnTo>
                    <a:pt x="5" y="13"/>
                  </a:lnTo>
                  <a:lnTo>
                    <a:pt x="6" y="13"/>
                  </a:lnTo>
                  <a:lnTo>
                    <a:pt x="6" y="12"/>
                  </a:lnTo>
                  <a:lnTo>
                    <a:pt x="7" y="12"/>
                  </a:lnTo>
                  <a:lnTo>
                    <a:pt x="17"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3" name="Freeform 297"/>
            <p:cNvSpPr>
              <a:spLocks/>
            </p:cNvSpPr>
            <p:nvPr/>
          </p:nvSpPr>
          <p:spPr bwMode="auto">
            <a:xfrm>
              <a:off x="763" y="2864"/>
              <a:ext cx="5" cy="8"/>
            </a:xfrm>
            <a:custGeom>
              <a:avLst/>
              <a:gdLst>
                <a:gd name="T0" fmla="*/ 3 w 5"/>
                <a:gd name="T1" fmla="*/ 2 h 8"/>
                <a:gd name="T2" fmla="*/ 2 w 5"/>
                <a:gd name="T3" fmla="*/ 2 h 8"/>
                <a:gd name="T4" fmla="*/ 2 w 5"/>
                <a:gd name="T5" fmla="*/ 2 h 8"/>
                <a:gd name="T6" fmla="*/ 2 w 5"/>
                <a:gd name="T7" fmla="*/ 3 h 8"/>
                <a:gd name="T8" fmla="*/ 2 w 5"/>
                <a:gd name="T9" fmla="*/ 3 h 8"/>
                <a:gd name="T10" fmla="*/ 2 w 5"/>
                <a:gd name="T11" fmla="*/ 3 h 8"/>
                <a:gd name="T12" fmla="*/ 2 w 5"/>
                <a:gd name="T13" fmla="*/ 3 h 8"/>
                <a:gd name="T14" fmla="*/ 2 w 5"/>
                <a:gd name="T15" fmla="*/ 4 h 8"/>
                <a:gd name="T16" fmla="*/ 1 w 5"/>
                <a:gd name="T17" fmla="*/ 2 h 8"/>
                <a:gd name="T18" fmla="*/ 1 w 5"/>
                <a:gd name="T19" fmla="*/ 2 h 8"/>
                <a:gd name="T20" fmla="*/ 1 w 5"/>
                <a:gd name="T21" fmla="*/ 1 h 8"/>
                <a:gd name="T22" fmla="*/ 2 w 5"/>
                <a:gd name="T23" fmla="*/ 1 h 8"/>
                <a:gd name="T24" fmla="*/ 2 w 5"/>
                <a:gd name="T25" fmla="*/ 1 h 8"/>
                <a:gd name="T26" fmla="*/ 2 w 5"/>
                <a:gd name="T27" fmla="*/ 1 h 8"/>
                <a:gd name="T28" fmla="*/ 3 w 5"/>
                <a:gd name="T29" fmla="*/ 1 h 8"/>
                <a:gd name="T30" fmla="*/ 3 w 5"/>
                <a:gd name="T31" fmla="*/ 1 h 8"/>
                <a:gd name="T32" fmla="*/ 4 w 5"/>
                <a:gd name="T33" fmla="*/ 2 h 8"/>
                <a:gd name="T34" fmla="*/ 3 w 5"/>
                <a:gd name="T35" fmla="*/ 0 h 8"/>
                <a:gd name="T36" fmla="*/ 0 w 5"/>
                <a:gd name="T37" fmla="*/ 2 h 8"/>
                <a:gd name="T38" fmla="*/ 0 w 5"/>
                <a:gd name="T39" fmla="*/ 2 h 8"/>
                <a:gd name="T40" fmla="*/ 0 w 5"/>
                <a:gd name="T41" fmla="*/ 2 h 8"/>
                <a:gd name="T42" fmla="*/ 0 w 5"/>
                <a:gd name="T43" fmla="*/ 3 h 8"/>
                <a:gd name="T44" fmla="*/ 1 w 5"/>
                <a:gd name="T45" fmla="*/ 6 h 8"/>
                <a:gd name="T46" fmla="*/ 2 w 5"/>
                <a:gd name="T47" fmla="*/ 6 h 8"/>
                <a:gd name="T48" fmla="*/ 2 w 5"/>
                <a:gd name="T49" fmla="*/ 7 h 8"/>
                <a:gd name="T50" fmla="*/ 1 w 5"/>
                <a:gd name="T51" fmla="*/ 7 h 8"/>
                <a:gd name="T52" fmla="*/ 1 w 5"/>
                <a:gd name="T53" fmla="*/ 7 h 8"/>
                <a:gd name="T54" fmla="*/ 1 w 5"/>
                <a:gd name="T55" fmla="*/ 7 h 8"/>
                <a:gd name="T56" fmla="*/ 4 w 5"/>
                <a:gd name="T57" fmla="*/ 6 h 8"/>
                <a:gd name="T58" fmla="*/ 4 w 5"/>
                <a:gd name="T59" fmla="*/ 4 h 8"/>
                <a:gd name="T60" fmla="*/ 4 w 5"/>
                <a:gd name="T61" fmla="*/ 5 h 8"/>
                <a:gd name="T62" fmla="*/ 4 w 5"/>
                <a:gd name="T63" fmla="*/ 5 h 8"/>
                <a:gd name="T64" fmla="*/ 4 w 5"/>
                <a:gd name="T65" fmla="*/ 5 h 8"/>
                <a:gd name="T66" fmla="*/ 4 w 5"/>
                <a:gd name="T67" fmla="*/ 6 h 8"/>
                <a:gd name="T68" fmla="*/ 3 w 5"/>
                <a:gd name="T69" fmla="*/ 6 h 8"/>
                <a:gd name="T70" fmla="*/ 3 w 5"/>
                <a:gd name="T71" fmla="*/ 6 h 8"/>
                <a:gd name="T72" fmla="*/ 3 w 5"/>
                <a:gd name="T73" fmla="*/ 6 h 8"/>
                <a:gd name="T74" fmla="*/ 2 w 5"/>
                <a:gd name="T75" fmla="*/ 6 h 8"/>
                <a:gd name="T76" fmla="*/ 2 w 5"/>
                <a:gd name="T77" fmla="*/ 6 h 8"/>
                <a:gd name="T78" fmla="*/ 2 w 5"/>
                <a:gd name="T79" fmla="*/ 4 h 8"/>
                <a:gd name="T80" fmla="*/ 2 w 5"/>
                <a:gd name="T81" fmla="*/ 4 h 8"/>
                <a:gd name="T82" fmla="*/ 2 w 5"/>
                <a:gd name="T83" fmla="*/ 4 h 8"/>
                <a:gd name="T84" fmla="*/ 3 w 5"/>
                <a:gd name="T85" fmla="*/ 4 h 8"/>
                <a:gd name="T86" fmla="*/ 3 w 5"/>
                <a:gd name="T87" fmla="*/ 4 h 8"/>
                <a:gd name="T88" fmla="*/ 3 w 5"/>
                <a:gd name="T8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 h="8">
                  <a:moveTo>
                    <a:pt x="3" y="2"/>
                  </a:moveTo>
                  <a:lnTo>
                    <a:pt x="2" y="2"/>
                  </a:lnTo>
                  <a:lnTo>
                    <a:pt x="2" y="2"/>
                  </a:lnTo>
                  <a:lnTo>
                    <a:pt x="2" y="3"/>
                  </a:lnTo>
                  <a:lnTo>
                    <a:pt x="2" y="3"/>
                  </a:lnTo>
                  <a:lnTo>
                    <a:pt x="2" y="3"/>
                  </a:lnTo>
                  <a:lnTo>
                    <a:pt x="2" y="3"/>
                  </a:lnTo>
                  <a:lnTo>
                    <a:pt x="2" y="4"/>
                  </a:lnTo>
                  <a:lnTo>
                    <a:pt x="1" y="2"/>
                  </a:lnTo>
                  <a:lnTo>
                    <a:pt x="1" y="2"/>
                  </a:lnTo>
                  <a:lnTo>
                    <a:pt x="1" y="1"/>
                  </a:lnTo>
                  <a:lnTo>
                    <a:pt x="2" y="1"/>
                  </a:lnTo>
                  <a:lnTo>
                    <a:pt x="2" y="1"/>
                  </a:lnTo>
                  <a:lnTo>
                    <a:pt x="2" y="1"/>
                  </a:lnTo>
                  <a:lnTo>
                    <a:pt x="3" y="1"/>
                  </a:lnTo>
                  <a:lnTo>
                    <a:pt x="3" y="1"/>
                  </a:lnTo>
                  <a:lnTo>
                    <a:pt x="4" y="2"/>
                  </a:lnTo>
                  <a:lnTo>
                    <a:pt x="3" y="0"/>
                  </a:lnTo>
                  <a:lnTo>
                    <a:pt x="0" y="2"/>
                  </a:lnTo>
                  <a:lnTo>
                    <a:pt x="0" y="2"/>
                  </a:lnTo>
                  <a:lnTo>
                    <a:pt x="0" y="2"/>
                  </a:lnTo>
                  <a:lnTo>
                    <a:pt x="0" y="3"/>
                  </a:lnTo>
                  <a:lnTo>
                    <a:pt x="1" y="6"/>
                  </a:lnTo>
                  <a:lnTo>
                    <a:pt x="2" y="6"/>
                  </a:lnTo>
                  <a:lnTo>
                    <a:pt x="2" y="7"/>
                  </a:lnTo>
                  <a:lnTo>
                    <a:pt x="1" y="7"/>
                  </a:lnTo>
                  <a:lnTo>
                    <a:pt x="1" y="7"/>
                  </a:lnTo>
                  <a:lnTo>
                    <a:pt x="1" y="7"/>
                  </a:lnTo>
                  <a:lnTo>
                    <a:pt x="4" y="6"/>
                  </a:lnTo>
                  <a:lnTo>
                    <a:pt x="4" y="4"/>
                  </a:lnTo>
                  <a:lnTo>
                    <a:pt x="4" y="5"/>
                  </a:lnTo>
                  <a:lnTo>
                    <a:pt x="4" y="5"/>
                  </a:lnTo>
                  <a:lnTo>
                    <a:pt x="4" y="5"/>
                  </a:lnTo>
                  <a:lnTo>
                    <a:pt x="4" y="6"/>
                  </a:lnTo>
                  <a:lnTo>
                    <a:pt x="3" y="6"/>
                  </a:lnTo>
                  <a:lnTo>
                    <a:pt x="3" y="6"/>
                  </a:lnTo>
                  <a:lnTo>
                    <a:pt x="3" y="6"/>
                  </a:lnTo>
                  <a:lnTo>
                    <a:pt x="2" y="6"/>
                  </a:lnTo>
                  <a:lnTo>
                    <a:pt x="2" y="6"/>
                  </a:lnTo>
                  <a:lnTo>
                    <a:pt x="2" y="4"/>
                  </a:lnTo>
                  <a:lnTo>
                    <a:pt x="2" y="4"/>
                  </a:lnTo>
                  <a:lnTo>
                    <a:pt x="2" y="4"/>
                  </a:lnTo>
                  <a:lnTo>
                    <a:pt x="3" y="4"/>
                  </a:lnTo>
                  <a:lnTo>
                    <a:pt x="3" y="4"/>
                  </a:lnTo>
                  <a:lnTo>
                    <a:pt x="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4" name="Freeform 298"/>
            <p:cNvSpPr>
              <a:spLocks/>
            </p:cNvSpPr>
            <p:nvPr/>
          </p:nvSpPr>
          <p:spPr bwMode="auto">
            <a:xfrm>
              <a:off x="802" y="2858"/>
              <a:ext cx="6" cy="7"/>
            </a:xfrm>
            <a:custGeom>
              <a:avLst/>
              <a:gdLst>
                <a:gd name="T0" fmla="*/ 4 w 6"/>
                <a:gd name="T1" fmla="*/ 4 h 7"/>
                <a:gd name="T2" fmla="*/ 4 w 6"/>
                <a:gd name="T3" fmla="*/ 4 h 7"/>
                <a:gd name="T4" fmla="*/ 4 w 6"/>
                <a:gd name="T5" fmla="*/ 4 h 7"/>
                <a:gd name="T6" fmla="*/ 4 w 6"/>
                <a:gd name="T7" fmla="*/ 5 h 7"/>
                <a:gd name="T8" fmla="*/ 4 w 6"/>
                <a:gd name="T9" fmla="*/ 5 h 7"/>
                <a:gd name="T10" fmla="*/ 4 w 6"/>
                <a:gd name="T11" fmla="*/ 5 h 7"/>
                <a:gd name="T12" fmla="*/ 4 w 6"/>
                <a:gd name="T13" fmla="*/ 6 h 7"/>
                <a:gd name="T14" fmla="*/ 3 w 6"/>
                <a:gd name="T15" fmla="*/ 6 h 7"/>
                <a:gd name="T16" fmla="*/ 3 w 6"/>
                <a:gd name="T17" fmla="*/ 6 h 7"/>
                <a:gd name="T18" fmla="*/ 2 w 6"/>
                <a:gd name="T19" fmla="*/ 6 h 7"/>
                <a:gd name="T20" fmla="*/ 2 w 6"/>
                <a:gd name="T21" fmla="*/ 6 h 7"/>
                <a:gd name="T22" fmla="*/ 2 w 6"/>
                <a:gd name="T23" fmla="*/ 5 h 7"/>
                <a:gd name="T24" fmla="*/ 1 w 6"/>
                <a:gd name="T25" fmla="*/ 5 h 7"/>
                <a:gd name="T26" fmla="*/ 1 w 6"/>
                <a:gd name="T27" fmla="*/ 5 h 7"/>
                <a:gd name="T28" fmla="*/ 1 w 6"/>
                <a:gd name="T29" fmla="*/ 4 h 7"/>
                <a:gd name="T30" fmla="*/ 1 w 6"/>
                <a:gd name="T31" fmla="*/ 2 h 7"/>
                <a:gd name="T32" fmla="*/ 1 w 6"/>
                <a:gd name="T33" fmla="*/ 1 h 7"/>
                <a:gd name="T34" fmla="*/ 1 w 6"/>
                <a:gd name="T35" fmla="*/ 1 h 7"/>
                <a:gd name="T36" fmla="*/ 1 w 6"/>
                <a:gd name="T37" fmla="*/ 1 h 7"/>
                <a:gd name="T38" fmla="*/ 2 w 6"/>
                <a:gd name="T39" fmla="*/ 1 h 7"/>
                <a:gd name="T40" fmla="*/ 2 w 6"/>
                <a:gd name="T41" fmla="*/ 0 h 7"/>
                <a:gd name="T42" fmla="*/ 0 w 6"/>
                <a:gd name="T43" fmla="*/ 0 h 7"/>
                <a:gd name="T44" fmla="*/ 0 w 6"/>
                <a:gd name="T45" fmla="*/ 1 h 7"/>
                <a:gd name="T46" fmla="*/ 0 w 6"/>
                <a:gd name="T47" fmla="*/ 1 h 7"/>
                <a:gd name="T48" fmla="*/ 0 w 6"/>
                <a:gd name="T49" fmla="*/ 1 h 7"/>
                <a:gd name="T50" fmla="*/ 0 w 6"/>
                <a:gd name="T51" fmla="*/ 2 h 7"/>
                <a:gd name="T52" fmla="*/ 1 w 6"/>
                <a:gd name="T53" fmla="*/ 2 h 7"/>
                <a:gd name="T54" fmla="*/ 1 w 6"/>
                <a:gd name="T55" fmla="*/ 5 h 7"/>
                <a:gd name="T56" fmla="*/ 1 w 6"/>
                <a:gd name="T57" fmla="*/ 5 h 7"/>
                <a:gd name="T58" fmla="*/ 1 w 6"/>
                <a:gd name="T59" fmla="*/ 6 h 7"/>
                <a:gd name="T60" fmla="*/ 1 w 6"/>
                <a:gd name="T61" fmla="*/ 6 h 7"/>
                <a:gd name="T62" fmla="*/ 1 w 6"/>
                <a:gd name="T63" fmla="*/ 6 h 7"/>
                <a:gd name="T64" fmla="*/ 2 w 6"/>
                <a:gd name="T65" fmla="*/ 6 h 7"/>
                <a:gd name="T66" fmla="*/ 2 w 6"/>
                <a:gd name="T67" fmla="*/ 6 h 7"/>
                <a:gd name="T68" fmla="*/ 3 w 6"/>
                <a:gd name="T69" fmla="*/ 6 h 7"/>
                <a:gd name="T70" fmla="*/ 3 w 6"/>
                <a:gd name="T71" fmla="*/ 6 h 7"/>
                <a:gd name="T72" fmla="*/ 3 w 6"/>
                <a:gd name="T73" fmla="*/ 6 h 7"/>
                <a:gd name="T74" fmla="*/ 4 w 6"/>
                <a:gd name="T75" fmla="*/ 6 h 7"/>
                <a:gd name="T76" fmla="*/ 4 w 6"/>
                <a:gd name="T77" fmla="*/ 5 h 7"/>
                <a:gd name="T78" fmla="*/ 4 w 6"/>
                <a:gd name="T79" fmla="*/ 5 h 7"/>
                <a:gd name="T80" fmla="*/ 5 w 6"/>
                <a:gd name="T81" fmla="*/ 5 h 7"/>
                <a:gd name="T82" fmla="*/ 5 w 6"/>
                <a:gd name="T83" fmla="*/ 4 h 7"/>
                <a:gd name="T84" fmla="*/ 4 w 6"/>
                <a:gd name="T85" fmla="*/ 2 h 7"/>
                <a:gd name="T86" fmla="*/ 4 w 6"/>
                <a:gd name="T87" fmla="*/ 1 h 7"/>
                <a:gd name="T88" fmla="*/ 4 w 6"/>
                <a:gd name="T89" fmla="*/ 1 h 7"/>
                <a:gd name="T90" fmla="*/ 5 w 6"/>
                <a:gd name="T91" fmla="*/ 1 h 7"/>
                <a:gd name="T92" fmla="*/ 5 w 6"/>
                <a:gd name="T93" fmla="*/ 0 h 7"/>
                <a:gd name="T94" fmla="*/ 5 w 6"/>
                <a:gd name="T95" fmla="*/ 0 h 7"/>
                <a:gd name="T96" fmla="*/ 3 w 6"/>
                <a:gd name="T97" fmla="*/ 0 h 7"/>
                <a:gd name="T98" fmla="*/ 4 w 6"/>
                <a:gd name="T99" fmla="*/ 1 h 7"/>
                <a:gd name="T100" fmla="*/ 4 w 6"/>
                <a:gd name="T101" fmla="*/ 1 h 7"/>
                <a:gd name="T102" fmla="*/ 4 w 6"/>
                <a:gd name="T103" fmla="*/ 1 h 7"/>
                <a:gd name="T104" fmla="*/ 4 w 6"/>
                <a:gd name="T105" fmla="*/ 2 h 7"/>
                <a:gd name="T106" fmla="*/ 4 w 6"/>
                <a:gd name="T10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 h="7">
                  <a:moveTo>
                    <a:pt x="4" y="4"/>
                  </a:moveTo>
                  <a:lnTo>
                    <a:pt x="4" y="4"/>
                  </a:lnTo>
                  <a:lnTo>
                    <a:pt x="4" y="4"/>
                  </a:lnTo>
                  <a:lnTo>
                    <a:pt x="4" y="5"/>
                  </a:lnTo>
                  <a:lnTo>
                    <a:pt x="4" y="5"/>
                  </a:lnTo>
                  <a:lnTo>
                    <a:pt x="4" y="5"/>
                  </a:lnTo>
                  <a:lnTo>
                    <a:pt x="4" y="6"/>
                  </a:lnTo>
                  <a:lnTo>
                    <a:pt x="3" y="6"/>
                  </a:lnTo>
                  <a:lnTo>
                    <a:pt x="3" y="6"/>
                  </a:lnTo>
                  <a:lnTo>
                    <a:pt x="2" y="6"/>
                  </a:lnTo>
                  <a:lnTo>
                    <a:pt x="2" y="6"/>
                  </a:lnTo>
                  <a:lnTo>
                    <a:pt x="2" y="5"/>
                  </a:lnTo>
                  <a:lnTo>
                    <a:pt x="1" y="5"/>
                  </a:lnTo>
                  <a:lnTo>
                    <a:pt x="1" y="5"/>
                  </a:lnTo>
                  <a:lnTo>
                    <a:pt x="1" y="4"/>
                  </a:lnTo>
                  <a:lnTo>
                    <a:pt x="1" y="2"/>
                  </a:lnTo>
                  <a:lnTo>
                    <a:pt x="1" y="1"/>
                  </a:lnTo>
                  <a:lnTo>
                    <a:pt x="1" y="1"/>
                  </a:lnTo>
                  <a:lnTo>
                    <a:pt x="1" y="1"/>
                  </a:lnTo>
                  <a:lnTo>
                    <a:pt x="2" y="1"/>
                  </a:lnTo>
                  <a:lnTo>
                    <a:pt x="2" y="0"/>
                  </a:lnTo>
                  <a:lnTo>
                    <a:pt x="0" y="0"/>
                  </a:lnTo>
                  <a:lnTo>
                    <a:pt x="0" y="1"/>
                  </a:lnTo>
                  <a:lnTo>
                    <a:pt x="0" y="1"/>
                  </a:lnTo>
                  <a:lnTo>
                    <a:pt x="0" y="1"/>
                  </a:lnTo>
                  <a:lnTo>
                    <a:pt x="0" y="2"/>
                  </a:lnTo>
                  <a:lnTo>
                    <a:pt x="1" y="2"/>
                  </a:lnTo>
                  <a:lnTo>
                    <a:pt x="1" y="5"/>
                  </a:lnTo>
                  <a:lnTo>
                    <a:pt x="1" y="5"/>
                  </a:lnTo>
                  <a:lnTo>
                    <a:pt x="1" y="6"/>
                  </a:lnTo>
                  <a:lnTo>
                    <a:pt x="1" y="6"/>
                  </a:lnTo>
                  <a:lnTo>
                    <a:pt x="1" y="6"/>
                  </a:lnTo>
                  <a:lnTo>
                    <a:pt x="2" y="6"/>
                  </a:lnTo>
                  <a:lnTo>
                    <a:pt x="2" y="6"/>
                  </a:lnTo>
                  <a:lnTo>
                    <a:pt x="3" y="6"/>
                  </a:lnTo>
                  <a:lnTo>
                    <a:pt x="3" y="6"/>
                  </a:lnTo>
                  <a:lnTo>
                    <a:pt x="3" y="6"/>
                  </a:lnTo>
                  <a:lnTo>
                    <a:pt x="4" y="6"/>
                  </a:lnTo>
                  <a:lnTo>
                    <a:pt x="4" y="5"/>
                  </a:lnTo>
                  <a:lnTo>
                    <a:pt x="4" y="5"/>
                  </a:lnTo>
                  <a:lnTo>
                    <a:pt x="5" y="5"/>
                  </a:lnTo>
                  <a:lnTo>
                    <a:pt x="5" y="4"/>
                  </a:lnTo>
                  <a:lnTo>
                    <a:pt x="4" y="2"/>
                  </a:lnTo>
                  <a:lnTo>
                    <a:pt x="4" y="1"/>
                  </a:lnTo>
                  <a:lnTo>
                    <a:pt x="4" y="1"/>
                  </a:lnTo>
                  <a:lnTo>
                    <a:pt x="5" y="1"/>
                  </a:lnTo>
                  <a:lnTo>
                    <a:pt x="5" y="0"/>
                  </a:lnTo>
                  <a:lnTo>
                    <a:pt x="5" y="0"/>
                  </a:lnTo>
                  <a:lnTo>
                    <a:pt x="3" y="0"/>
                  </a:lnTo>
                  <a:lnTo>
                    <a:pt x="4" y="1"/>
                  </a:lnTo>
                  <a:lnTo>
                    <a:pt x="4" y="1"/>
                  </a:lnTo>
                  <a:lnTo>
                    <a:pt x="4" y="1"/>
                  </a:lnTo>
                  <a:lnTo>
                    <a:pt x="4" y="2"/>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5" name="Freeform 299"/>
            <p:cNvSpPr>
              <a:spLocks/>
            </p:cNvSpPr>
            <p:nvPr/>
          </p:nvSpPr>
          <p:spPr bwMode="auto">
            <a:xfrm>
              <a:off x="853" y="2862"/>
              <a:ext cx="4" cy="7"/>
            </a:xfrm>
            <a:custGeom>
              <a:avLst/>
              <a:gdLst>
                <a:gd name="T0" fmla="*/ 3 w 4"/>
                <a:gd name="T1" fmla="*/ 1 h 7"/>
                <a:gd name="T2" fmla="*/ 2 w 4"/>
                <a:gd name="T3" fmla="*/ 1 h 7"/>
                <a:gd name="T4" fmla="*/ 2 w 4"/>
                <a:gd name="T5" fmla="*/ 0 h 7"/>
                <a:gd name="T6" fmla="*/ 2 w 4"/>
                <a:gd name="T7" fmla="*/ 0 h 7"/>
                <a:gd name="T8" fmla="*/ 1 w 4"/>
                <a:gd name="T9" fmla="*/ 0 h 7"/>
                <a:gd name="T10" fmla="*/ 1 w 4"/>
                <a:gd name="T11" fmla="*/ 0 h 7"/>
                <a:gd name="T12" fmla="*/ 1 w 4"/>
                <a:gd name="T13" fmla="*/ 1 h 7"/>
                <a:gd name="T14" fmla="*/ 1 w 4"/>
                <a:gd name="T15" fmla="*/ 1 h 7"/>
                <a:gd name="T16" fmla="*/ 1 w 4"/>
                <a:gd name="T17" fmla="*/ 1 h 7"/>
                <a:gd name="T18" fmla="*/ 0 w 4"/>
                <a:gd name="T19" fmla="*/ 2 h 7"/>
                <a:gd name="T20" fmla="*/ 0 w 4"/>
                <a:gd name="T21" fmla="*/ 2 h 7"/>
                <a:gd name="T22" fmla="*/ 1 w 4"/>
                <a:gd name="T23" fmla="*/ 2 h 7"/>
                <a:gd name="T24" fmla="*/ 1 w 4"/>
                <a:gd name="T25" fmla="*/ 3 h 7"/>
                <a:gd name="T26" fmla="*/ 1 w 4"/>
                <a:gd name="T27" fmla="*/ 3 h 7"/>
                <a:gd name="T28" fmla="*/ 1 w 4"/>
                <a:gd name="T29" fmla="*/ 3 h 7"/>
                <a:gd name="T30" fmla="*/ 1 w 4"/>
                <a:gd name="T31" fmla="*/ 4 h 7"/>
                <a:gd name="T32" fmla="*/ 2 w 4"/>
                <a:gd name="T33" fmla="*/ 4 h 7"/>
                <a:gd name="T34" fmla="*/ 2 w 4"/>
                <a:gd name="T35" fmla="*/ 4 h 7"/>
                <a:gd name="T36" fmla="*/ 2 w 4"/>
                <a:gd name="T37" fmla="*/ 5 h 7"/>
                <a:gd name="T38" fmla="*/ 2 w 4"/>
                <a:gd name="T39" fmla="*/ 5 h 7"/>
                <a:gd name="T40" fmla="*/ 2 w 4"/>
                <a:gd name="T41" fmla="*/ 6 h 7"/>
                <a:gd name="T42" fmla="*/ 2 w 4"/>
                <a:gd name="T43" fmla="*/ 6 h 7"/>
                <a:gd name="T44" fmla="*/ 1 w 4"/>
                <a:gd name="T45" fmla="*/ 6 h 7"/>
                <a:gd name="T46" fmla="*/ 1 w 4"/>
                <a:gd name="T47" fmla="*/ 6 h 7"/>
                <a:gd name="T48" fmla="*/ 1 w 4"/>
                <a:gd name="T49" fmla="*/ 5 h 7"/>
                <a:gd name="T50" fmla="*/ 1 w 4"/>
                <a:gd name="T51" fmla="*/ 5 h 7"/>
                <a:gd name="T52" fmla="*/ 0 w 4"/>
                <a:gd name="T53" fmla="*/ 5 h 7"/>
                <a:gd name="T54" fmla="*/ 0 w 4"/>
                <a:gd name="T55" fmla="*/ 4 h 7"/>
                <a:gd name="T56" fmla="*/ 0 w 4"/>
                <a:gd name="T57" fmla="*/ 4 h 7"/>
                <a:gd name="T58" fmla="*/ 0 w 4"/>
                <a:gd name="T59" fmla="*/ 6 h 7"/>
                <a:gd name="T60" fmla="*/ 1 w 4"/>
                <a:gd name="T61" fmla="*/ 6 h 7"/>
                <a:gd name="T62" fmla="*/ 1 w 4"/>
                <a:gd name="T63" fmla="*/ 6 h 7"/>
                <a:gd name="T64" fmla="*/ 1 w 4"/>
                <a:gd name="T65" fmla="*/ 6 h 7"/>
                <a:gd name="T66" fmla="*/ 1 w 4"/>
                <a:gd name="T67" fmla="*/ 6 h 7"/>
                <a:gd name="T68" fmla="*/ 2 w 4"/>
                <a:gd name="T69" fmla="*/ 6 h 7"/>
                <a:gd name="T70" fmla="*/ 2 w 4"/>
                <a:gd name="T71" fmla="*/ 6 h 7"/>
                <a:gd name="T72" fmla="*/ 2 w 4"/>
                <a:gd name="T73" fmla="*/ 6 h 7"/>
                <a:gd name="T74" fmla="*/ 2 w 4"/>
                <a:gd name="T75" fmla="*/ 6 h 7"/>
                <a:gd name="T76" fmla="*/ 3 w 4"/>
                <a:gd name="T77" fmla="*/ 5 h 7"/>
                <a:gd name="T78" fmla="*/ 3 w 4"/>
                <a:gd name="T79" fmla="*/ 5 h 7"/>
                <a:gd name="T80" fmla="*/ 3 w 4"/>
                <a:gd name="T81" fmla="*/ 4 h 7"/>
                <a:gd name="T82" fmla="*/ 3 w 4"/>
                <a:gd name="T83" fmla="*/ 4 h 7"/>
                <a:gd name="T84" fmla="*/ 2 w 4"/>
                <a:gd name="T85" fmla="*/ 4 h 7"/>
                <a:gd name="T86" fmla="*/ 2 w 4"/>
                <a:gd name="T87" fmla="*/ 3 h 7"/>
                <a:gd name="T88" fmla="*/ 2 w 4"/>
                <a:gd name="T89" fmla="*/ 3 h 7"/>
                <a:gd name="T90" fmla="*/ 2 w 4"/>
                <a:gd name="T91" fmla="*/ 3 h 7"/>
                <a:gd name="T92" fmla="*/ 2 w 4"/>
                <a:gd name="T93" fmla="*/ 3 h 7"/>
                <a:gd name="T94" fmla="*/ 1 w 4"/>
                <a:gd name="T95" fmla="*/ 2 h 7"/>
                <a:gd name="T96" fmla="*/ 1 w 4"/>
                <a:gd name="T97" fmla="*/ 2 h 7"/>
                <a:gd name="T98" fmla="*/ 1 w 4"/>
                <a:gd name="T99" fmla="*/ 2 h 7"/>
                <a:gd name="T100" fmla="*/ 1 w 4"/>
                <a:gd name="T101" fmla="*/ 1 h 7"/>
                <a:gd name="T102" fmla="*/ 1 w 4"/>
                <a:gd name="T103" fmla="*/ 1 h 7"/>
                <a:gd name="T104" fmla="*/ 1 w 4"/>
                <a:gd name="T105" fmla="*/ 1 h 7"/>
                <a:gd name="T106" fmla="*/ 1 w 4"/>
                <a:gd name="T107" fmla="*/ 1 h 7"/>
                <a:gd name="T108" fmla="*/ 2 w 4"/>
                <a:gd name="T109" fmla="*/ 1 h 7"/>
                <a:gd name="T110" fmla="*/ 2 w 4"/>
                <a:gd name="T111" fmla="*/ 1 h 7"/>
                <a:gd name="T112" fmla="*/ 2 w 4"/>
                <a:gd name="T113" fmla="*/ 1 h 7"/>
                <a:gd name="T114" fmla="*/ 2 w 4"/>
                <a:gd name="T115" fmla="*/ 1 h 7"/>
                <a:gd name="T116" fmla="*/ 3 w 4"/>
                <a:gd name="T117" fmla="*/ 2 h 7"/>
                <a:gd name="T118" fmla="*/ 3 w 4"/>
                <a:gd name="T119" fmla="*/ 2 h 7"/>
                <a:gd name="T120" fmla="*/ 3 w 4"/>
                <a:gd name="T121" fmla="*/ 2 h 7"/>
                <a:gd name="T122" fmla="*/ 3 w 4"/>
                <a:gd name="T1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 h="7">
                  <a:moveTo>
                    <a:pt x="3" y="1"/>
                  </a:moveTo>
                  <a:lnTo>
                    <a:pt x="2" y="1"/>
                  </a:lnTo>
                  <a:lnTo>
                    <a:pt x="2" y="0"/>
                  </a:lnTo>
                  <a:lnTo>
                    <a:pt x="2" y="0"/>
                  </a:lnTo>
                  <a:lnTo>
                    <a:pt x="1" y="0"/>
                  </a:lnTo>
                  <a:lnTo>
                    <a:pt x="1" y="0"/>
                  </a:lnTo>
                  <a:lnTo>
                    <a:pt x="1" y="1"/>
                  </a:lnTo>
                  <a:lnTo>
                    <a:pt x="1" y="1"/>
                  </a:lnTo>
                  <a:lnTo>
                    <a:pt x="1" y="1"/>
                  </a:lnTo>
                  <a:lnTo>
                    <a:pt x="0" y="2"/>
                  </a:lnTo>
                  <a:lnTo>
                    <a:pt x="0" y="2"/>
                  </a:lnTo>
                  <a:lnTo>
                    <a:pt x="1" y="2"/>
                  </a:lnTo>
                  <a:lnTo>
                    <a:pt x="1" y="3"/>
                  </a:lnTo>
                  <a:lnTo>
                    <a:pt x="1" y="3"/>
                  </a:lnTo>
                  <a:lnTo>
                    <a:pt x="1" y="3"/>
                  </a:lnTo>
                  <a:lnTo>
                    <a:pt x="1" y="4"/>
                  </a:lnTo>
                  <a:lnTo>
                    <a:pt x="2" y="4"/>
                  </a:lnTo>
                  <a:lnTo>
                    <a:pt x="2" y="4"/>
                  </a:lnTo>
                  <a:lnTo>
                    <a:pt x="2" y="5"/>
                  </a:lnTo>
                  <a:lnTo>
                    <a:pt x="2" y="5"/>
                  </a:lnTo>
                  <a:lnTo>
                    <a:pt x="2" y="6"/>
                  </a:lnTo>
                  <a:lnTo>
                    <a:pt x="2" y="6"/>
                  </a:lnTo>
                  <a:lnTo>
                    <a:pt x="1" y="6"/>
                  </a:lnTo>
                  <a:lnTo>
                    <a:pt x="1" y="6"/>
                  </a:lnTo>
                  <a:lnTo>
                    <a:pt x="1" y="5"/>
                  </a:lnTo>
                  <a:lnTo>
                    <a:pt x="1" y="5"/>
                  </a:lnTo>
                  <a:lnTo>
                    <a:pt x="0" y="5"/>
                  </a:lnTo>
                  <a:lnTo>
                    <a:pt x="0" y="4"/>
                  </a:lnTo>
                  <a:lnTo>
                    <a:pt x="0" y="4"/>
                  </a:lnTo>
                  <a:lnTo>
                    <a:pt x="0" y="6"/>
                  </a:lnTo>
                  <a:lnTo>
                    <a:pt x="1" y="6"/>
                  </a:lnTo>
                  <a:lnTo>
                    <a:pt x="1" y="6"/>
                  </a:lnTo>
                  <a:lnTo>
                    <a:pt x="1" y="6"/>
                  </a:lnTo>
                  <a:lnTo>
                    <a:pt x="1" y="6"/>
                  </a:lnTo>
                  <a:lnTo>
                    <a:pt x="2" y="6"/>
                  </a:lnTo>
                  <a:lnTo>
                    <a:pt x="2" y="6"/>
                  </a:lnTo>
                  <a:lnTo>
                    <a:pt x="2" y="6"/>
                  </a:lnTo>
                  <a:lnTo>
                    <a:pt x="2" y="6"/>
                  </a:lnTo>
                  <a:lnTo>
                    <a:pt x="3" y="5"/>
                  </a:lnTo>
                  <a:lnTo>
                    <a:pt x="3" y="5"/>
                  </a:lnTo>
                  <a:lnTo>
                    <a:pt x="3" y="4"/>
                  </a:lnTo>
                  <a:lnTo>
                    <a:pt x="3" y="4"/>
                  </a:lnTo>
                  <a:lnTo>
                    <a:pt x="2" y="4"/>
                  </a:lnTo>
                  <a:lnTo>
                    <a:pt x="2" y="3"/>
                  </a:lnTo>
                  <a:lnTo>
                    <a:pt x="2" y="3"/>
                  </a:lnTo>
                  <a:lnTo>
                    <a:pt x="2" y="3"/>
                  </a:lnTo>
                  <a:lnTo>
                    <a:pt x="2" y="3"/>
                  </a:lnTo>
                  <a:lnTo>
                    <a:pt x="1" y="2"/>
                  </a:lnTo>
                  <a:lnTo>
                    <a:pt x="1" y="2"/>
                  </a:lnTo>
                  <a:lnTo>
                    <a:pt x="1" y="2"/>
                  </a:lnTo>
                  <a:lnTo>
                    <a:pt x="1" y="1"/>
                  </a:lnTo>
                  <a:lnTo>
                    <a:pt x="1" y="1"/>
                  </a:lnTo>
                  <a:lnTo>
                    <a:pt x="1" y="1"/>
                  </a:lnTo>
                  <a:lnTo>
                    <a:pt x="1" y="1"/>
                  </a:lnTo>
                  <a:lnTo>
                    <a:pt x="2" y="1"/>
                  </a:lnTo>
                  <a:lnTo>
                    <a:pt x="2" y="1"/>
                  </a:lnTo>
                  <a:lnTo>
                    <a:pt x="2" y="1"/>
                  </a:lnTo>
                  <a:lnTo>
                    <a:pt x="2" y="1"/>
                  </a:lnTo>
                  <a:lnTo>
                    <a:pt x="3" y="2"/>
                  </a:lnTo>
                  <a:lnTo>
                    <a:pt x="3" y="2"/>
                  </a:lnTo>
                  <a:lnTo>
                    <a:pt x="3" y="2"/>
                  </a:lnTo>
                  <a:lnTo>
                    <a:pt x="3"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6" name="Freeform 300"/>
            <p:cNvSpPr>
              <a:spLocks/>
            </p:cNvSpPr>
            <p:nvPr/>
          </p:nvSpPr>
          <p:spPr bwMode="auto">
            <a:xfrm>
              <a:off x="789" y="2876"/>
              <a:ext cx="6" cy="7"/>
            </a:xfrm>
            <a:custGeom>
              <a:avLst/>
              <a:gdLst>
                <a:gd name="T0" fmla="*/ 4 w 6"/>
                <a:gd name="T1" fmla="*/ 4 h 7"/>
                <a:gd name="T2" fmla="*/ 4 w 6"/>
                <a:gd name="T3" fmla="*/ 4 h 7"/>
                <a:gd name="T4" fmla="*/ 4 w 6"/>
                <a:gd name="T5" fmla="*/ 4 h 7"/>
                <a:gd name="T6" fmla="*/ 5 w 6"/>
                <a:gd name="T7" fmla="*/ 5 h 7"/>
                <a:gd name="T8" fmla="*/ 5 w 6"/>
                <a:gd name="T9" fmla="*/ 5 h 7"/>
                <a:gd name="T10" fmla="*/ 4 w 6"/>
                <a:gd name="T11" fmla="*/ 5 h 7"/>
                <a:gd name="T12" fmla="*/ 4 w 6"/>
                <a:gd name="T13" fmla="*/ 6 h 7"/>
                <a:gd name="T14" fmla="*/ 4 w 6"/>
                <a:gd name="T15" fmla="*/ 6 h 7"/>
                <a:gd name="T16" fmla="*/ 3 w 6"/>
                <a:gd name="T17" fmla="*/ 6 h 7"/>
                <a:gd name="T18" fmla="*/ 3 w 6"/>
                <a:gd name="T19" fmla="*/ 6 h 7"/>
                <a:gd name="T20" fmla="*/ 3 w 6"/>
                <a:gd name="T21" fmla="*/ 6 h 7"/>
                <a:gd name="T22" fmla="*/ 2 w 6"/>
                <a:gd name="T23" fmla="*/ 6 h 7"/>
                <a:gd name="T24" fmla="*/ 2 w 6"/>
                <a:gd name="T25" fmla="*/ 6 h 7"/>
                <a:gd name="T26" fmla="*/ 2 w 6"/>
                <a:gd name="T27" fmla="*/ 5 h 7"/>
                <a:gd name="T28" fmla="*/ 2 w 6"/>
                <a:gd name="T29" fmla="*/ 5 h 7"/>
                <a:gd name="T30" fmla="*/ 2 w 6"/>
                <a:gd name="T31" fmla="*/ 4 h 7"/>
                <a:gd name="T32" fmla="*/ 2 w 6"/>
                <a:gd name="T33" fmla="*/ 2 h 7"/>
                <a:gd name="T34" fmla="*/ 1 w 6"/>
                <a:gd name="T35" fmla="*/ 2 h 7"/>
                <a:gd name="T36" fmla="*/ 1 w 6"/>
                <a:gd name="T37" fmla="*/ 2 h 7"/>
                <a:gd name="T38" fmla="*/ 1 w 6"/>
                <a:gd name="T39" fmla="*/ 1 h 7"/>
                <a:gd name="T40" fmla="*/ 2 w 6"/>
                <a:gd name="T41" fmla="*/ 1 h 7"/>
                <a:gd name="T42" fmla="*/ 2 w 6"/>
                <a:gd name="T43" fmla="*/ 1 h 7"/>
                <a:gd name="T44" fmla="*/ 2 w 6"/>
                <a:gd name="T45" fmla="*/ 1 h 7"/>
                <a:gd name="T46" fmla="*/ 0 w 6"/>
                <a:gd name="T47" fmla="*/ 1 h 7"/>
                <a:gd name="T48" fmla="*/ 0 w 6"/>
                <a:gd name="T49" fmla="*/ 1 h 7"/>
                <a:gd name="T50" fmla="*/ 0 w 6"/>
                <a:gd name="T51" fmla="*/ 1 h 7"/>
                <a:gd name="T52" fmla="*/ 0 w 6"/>
                <a:gd name="T53" fmla="*/ 2 h 7"/>
                <a:gd name="T54" fmla="*/ 1 w 6"/>
                <a:gd name="T55" fmla="*/ 2 h 7"/>
                <a:gd name="T56" fmla="*/ 1 w 6"/>
                <a:gd name="T57" fmla="*/ 2 h 7"/>
                <a:gd name="T58" fmla="*/ 1 w 6"/>
                <a:gd name="T59" fmla="*/ 5 h 7"/>
                <a:gd name="T60" fmla="*/ 1 w 6"/>
                <a:gd name="T61" fmla="*/ 6 h 7"/>
                <a:gd name="T62" fmla="*/ 2 w 6"/>
                <a:gd name="T63" fmla="*/ 6 h 7"/>
                <a:gd name="T64" fmla="*/ 2 w 6"/>
                <a:gd name="T65" fmla="*/ 6 h 7"/>
                <a:gd name="T66" fmla="*/ 2 w 6"/>
                <a:gd name="T67" fmla="*/ 6 h 7"/>
                <a:gd name="T68" fmla="*/ 3 w 6"/>
                <a:gd name="T69" fmla="*/ 6 h 7"/>
                <a:gd name="T70" fmla="*/ 3 w 6"/>
                <a:gd name="T71" fmla="*/ 6 h 7"/>
                <a:gd name="T72" fmla="*/ 4 w 6"/>
                <a:gd name="T73" fmla="*/ 6 h 7"/>
                <a:gd name="T74" fmla="*/ 4 w 6"/>
                <a:gd name="T75" fmla="*/ 6 h 7"/>
                <a:gd name="T76" fmla="*/ 4 w 6"/>
                <a:gd name="T77" fmla="*/ 6 h 7"/>
                <a:gd name="T78" fmla="*/ 5 w 6"/>
                <a:gd name="T79" fmla="*/ 6 h 7"/>
                <a:gd name="T80" fmla="*/ 5 w 6"/>
                <a:gd name="T81" fmla="*/ 5 h 7"/>
                <a:gd name="T82" fmla="*/ 5 w 6"/>
                <a:gd name="T83" fmla="*/ 5 h 7"/>
                <a:gd name="T84" fmla="*/ 5 w 6"/>
                <a:gd name="T85" fmla="*/ 4 h 7"/>
                <a:gd name="T86" fmla="*/ 5 w 6"/>
                <a:gd name="T87" fmla="*/ 2 h 7"/>
                <a:gd name="T88" fmla="*/ 5 w 6"/>
                <a:gd name="T89" fmla="*/ 1 h 7"/>
                <a:gd name="T90" fmla="*/ 4 w 6"/>
                <a:gd name="T91" fmla="*/ 1 h 7"/>
                <a:gd name="T92" fmla="*/ 4 w 6"/>
                <a:gd name="T93" fmla="*/ 1 h 7"/>
                <a:gd name="T94" fmla="*/ 5 w 6"/>
                <a:gd name="T95" fmla="*/ 1 h 7"/>
                <a:gd name="T96" fmla="*/ 5 w 6"/>
                <a:gd name="T97" fmla="*/ 1 h 7"/>
                <a:gd name="T98" fmla="*/ 5 w 6"/>
                <a:gd name="T99" fmla="*/ 0 h 7"/>
                <a:gd name="T100" fmla="*/ 3 w 6"/>
                <a:gd name="T101" fmla="*/ 1 h 7"/>
                <a:gd name="T102" fmla="*/ 4 w 6"/>
                <a:gd name="T103" fmla="*/ 1 h 7"/>
                <a:gd name="T104" fmla="*/ 4 w 6"/>
                <a:gd name="T105" fmla="*/ 1 h 7"/>
                <a:gd name="T106" fmla="*/ 4 w 6"/>
                <a:gd name="T107" fmla="*/ 1 h 7"/>
                <a:gd name="T108" fmla="*/ 4 w 6"/>
                <a:gd name="T109" fmla="*/ 2 h 7"/>
                <a:gd name="T110" fmla="*/ 4 w 6"/>
                <a:gd name="T11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 h="7">
                  <a:moveTo>
                    <a:pt x="4" y="4"/>
                  </a:moveTo>
                  <a:lnTo>
                    <a:pt x="4" y="4"/>
                  </a:lnTo>
                  <a:lnTo>
                    <a:pt x="4" y="4"/>
                  </a:lnTo>
                  <a:lnTo>
                    <a:pt x="5" y="5"/>
                  </a:lnTo>
                  <a:lnTo>
                    <a:pt x="5" y="5"/>
                  </a:lnTo>
                  <a:lnTo>
                    <a:pt x="4" y="5"/>
                  </a:lnTo>
                  <a:lnTo>
                    <a:pt x="4" y="6"/>
                  </a:lnTo>
                  <a:lnTo>
                    <a:pt x="4" y="6"/>
                  </a:lnTo>
                  <a:lnTo>
                    <a:pt x="3" y="6"/>
                  </a:lnTo>
                  <a:lnTo>
                    <a:pt x="3" y="6"/>
                  </a:lnTo>
                  <a:lnTo>
                    <a:pt x="3" y="6"/>
                  </a:lnTo>
                  <a:lnTo>
                    <a:pt x="2" y="6"/>
                  </a:lnTo>
                  <a:lnTo>
                    <a:pt x="2" y="6"/>
                  </a:lnTo>
                  <a:lnTo>
                    <a:pt x="2" y="5"/>
                  </a:lnTo>
                  <a:lnTo>
                    <a:pt x="2" y="5"/>
                  </a:lnTo>
                  <a:lnTo>
                    <a:pt x="2" y="4"/>
                  </a:lnTo>
                  <a:lnTo>
                    <a:pt x="2" y="2"/>
                  </a:lnTo>
                  <a:lnTo>
                    <a:pt x="1" y="2"/>
                  </a:lnTo>
                  <a:lnTo>
                    <a:pt x="1" y="2"/>
                  </a:lnTo>
                  <a:lnTo>
                    <a:pt x="1" y="1"/>
                  </a:lnTo>
                  <a:lnTo>
                    <a:pt x="2" y="1"/>
                  </a:lnTo>
                  <a:lnTo>
                    <a:pt x="2" y="1"/>
                  </a:lnTo>
                  <a:lnTo>
                    <a:pt x="2" y="1"/>
                  </a:lnTo>
                  <a:lnTo>
                    <a:pt x="0" y="1"/>
                  </a:lnTo>
                  <a:lnTo>
                    <a:pt x="0" y="1"/>
                  </a:lnTo>
                  <a:lnTo>
                    <a:pt x="0" y="1"/>
                  </a:lnTo>
                  <a:lnTo>
                    <a:pt x="0" y="2"/>
                  </a:lnTo>
                  <a:lnTo>
                    <a:pt x="1" y="2"/>
                  </a:lnTo>
                  <a:lnTo>
                    <a:pt x="1" y="2"/>
                  </a:lnTo>
                  <a:lnTo>
                    <a:pt x="1" y="5"/>
                  </a:lnTo>
                  <a:lnTo>
                    <a:pt x="1" y="6"/>
                  </a:lnTo>
                  <a:lnTo>
                    <a:pt x="2" y="6"/>
                  </a:lnTo>
                  <a:lnTo>
                    <a:pt x="2" y="6"/>
                  </a:lnTo>
                  <a:lnTo>
                    <a:pt x="2" y="6"/>
                  </a:lnTo>
                  <a:lnTo>
                    <a:pt x="3" y="6"/>
                  </a:lnTo>
                  <a:lnTo>
                    <a:pt x="3" y="6"/>
                  </a:lnTo>
                  <a:lnTo>
                    <a:pt x="4" y="6"/>
                  </a:lnTo>
                  <a:lnTo>
                    <a:pt x="4" y="6"/>
                  </a:lnTo>
                  <a:lnTo>
                    <a:pt x="4" y="6"/>
                  </a:lnTo>
                  <a:lnTo>
                    <a:pt x="5" y="6"/>
                  </a:lnTo>
                  <a:lnTo>
                    <a:pt x="5" y="5"/>
                  </a:lnTo>
                  <a:lnTo>
                    <a:pt x="5" y="5"/>
                  </a:lnTo>
                  <a:lnTo>
                    <a:pt x="5" y="4"/>
                  </a:lnTo>
                  <a:lnTo>
                    <a:pt x="5" y="2"/>
                  </a:lnTo>
                  <a:lnTo>
                    <a:pt x="5" y="1"/>
                  </a:lnTo>
                  <a:lnTo>
                    <a:pt x="4" y="1"/>
                  </a:lnTo>
                  <a:lnTo>
                    <a:pt x="4" y="1"/>
                  </a:lnTo>
                  <a:lnTo>
                    <a:pt x="5" y="1"/>
                  </a:lnTo>
                  <a:lnTo>
                    <a:pt x="5" y="1"/>
                  </a:lnTo>
                  <a:lnTo>
                    <a:pt x="5" y="0"/>
                  </a:lnTo>
                  <a:lnTo>
                    <a:pt x="3" y="1"/>
                  </a:lnTo>
                  <a:lnTo>
                    <a:pt x="4" y="1"/>
                  </a:lnTo>
                  <a:lnTo>
                    <a:pt x="4" y="1"/>
                  </a:lnTo>
                  <a:lnTo>
                    <a:pt x="4" y="1"/>
                  </a:lnTo>
                  <a:lnTo>
                    <a:pt x="4" y="2"/>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7" name="Freeform 301"/>
            <p:cNvSpPr>
              <a:spLocks/>
            </p:cNvSpPr>
            <p:nvPr/>
          </p:nvSpPr>
          <p:spPr bwMode="auto">
            <a:xfrm>
              <a:off x="801" y="2875"/>
              <a:ext cx="6" cy="7"/>
            </a:xfrm>
            <a:custGeom>
              <a:avLst/>
              <a:gdLst>
                <a:gd name="T0" fmla="*/ 1 w 6"/>
                <a:gd name="T1" fmla="*/ 1 h 7"/>
                <a:gd name="T2" fmla="*/ 0 w 6"/>
                <a:gd name="T3" fmla="*/ 1 h 7"/>
                <a:gd name="T4" fmla="*/ 0 w 6"/>
                <a:gd name="T5" fmla="*/ 1 h 7"/>
                <a:gd name="T6" fmla="*/ 0 w 6"/>
                <a:gd name="T7" fmla="*/ 1 h 7"/>
                <a:gd name="T8" fmla="*/ 1 w 6"/>
                <a:gd name="T9" fmla="*/ 1 h 7"/>
                <a:gd name="T10" fmla="*/ 1 w 6"/>
                <a:gd name="T11" fmla="*/ 2 h 7"/>
                <a:gd name="T12" fmla="*/ 1 w 6"/>
                <a:gd name="T13" fmla="*/ 5 h 7"/>
                <a:gd name="T14" fmla="*/ 1 w 6"/>
                <a:gd name="T15" fmla="*/ 6 h 7"/>
                <a:gd name="T16" fmla="*/ 1 w 6"/>
                <a:gd name="T17" fmla="*/ 6 h 7"/>
                <a:gd name="T18" fmla="*/ 1 w 6"/>
                <a:gd name="T19" fmla="*/ 6 h 7"/>
                <a:gd name="T20" fmla="*/ 0 w 6"/>
                <a:gd name="T21" fmla="*/ 6 h 7"/>
                <a:gd name="T22" fmla="*/ 2 w 6"/>
                <a:gd name="T23" fmla="*/ 6 h 7"/>
                <a:gd name="T24" fmla="*/ 2 w 6"/>
                <a:gd name="T25" fmla="*/ 6 h 7"/>
                <a:gd name="T26" fmla="*/ 1 w 6"/>
                <a:gd name="T27" fmla="*/ 6 h 7"/>
                <a:gd name="T28" fmla="*/ 1 w 6"/>
                <a:gd name="T29" fmla="*/ 5 h 7"/>
                <a:gd name="T30" fmla="*/ 1 w 6"/>
                <a:gd name="T31" fmla="*/ 1 h 7"/>
                <a:gd name="T32" fmla="*/ 5 w 6"/>
                <a:gd name="T33" fmla="*/ 6 h 7"/>
                <a:gd name="T34" fmla="*/ 5 w 6"/>
                <a:gd name="T35" fmla="*/ 6 h 7"/>
                <a:gd name="T36" fmla="*/ 5 w 6"/>
                <a:gd name="T37" fmla="*/ 1 h 7"/>
                <a:gd name="T38" fmla="*/ 5 w 6"/>
                <a:gd name="T39" fmla="*/ 1 h 7"/>
                <a:gd name="T40" fmla="*/ 5 w 6"/>
                <a:gd name="T41" fmla="*/ 1 h 7"/>
                <a:gd name="T42" fmla="*/ 5 w 6"/>
                <a:gd name="T43" fmla="*/ 0 h 7"/>
                <a:gd name="T44" fmla="*/ 3 w 6"/>
                <a:gd name="T45" fmla="*/ 1 h 7"/>
                <a:gd name="T46" fmla="*/ 4 w 6"/>
                <a:gd name="T47" fmla="*/ 1 h 7"/>
                <a:gd name="T48" fmla="*/ 4 w 6"/>
                <a:gd name="T49" fmla="*/ 1 h 7"/>
                <a:gd name="T50" fmla="*/ 4 w 6"/>
                <a:gd name="T51" fmla="*/ 1 h 7"/>
                <a:gd name="T52" fmla="*/ 5 w 6"/>
                <a:gd name="T53" fmla="*/ 5 h 7"/>
                <a:gd name="T54" fmla="*/ 1 w 6"/>
                <a:gd name="T5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7">
                  <a:moveTo>
                    <a:pt x="1" y="1"/>
                  </a:moveTo>
                  <a:lnTo>
                    <a:pt x="0" y="1"/>
                  </a:lnTo>
                  <a:lnTo>
                    <a:pt x="0" y="1"/>
                  </a:lnTo>
                  <a:lnTo>
                    <a:pt x="0" y="1"/>
                  </a:lnTo>
                  <a:lnTo>
                    <a:pt x="1" y="1"/>
                  </a:lnTo>
                  <a:lnTo>
                    <a:pt x="1" y="2"/>
                  </a:lnTo>
                  <a:lnTo>
                    <a:pt x="1" y="5"/>
                  </a:lnTo>
                  <a:lnTo>
                    <a:pt x="1" y="6"/>
                  </a:lnTo>
                  <a:lnTo>
                    <a:pt x="1" y="6"/>
                  </a:lnTo>
                  <a:lnTo>
                    <a:pt x="1" y="6"/>
                  </a:lnTo>
                  <a:lnTo>
                    <a:pt x="0" y="6"/>
                  </a:lnTo>
                  <a:lnTo>
                    <a:pt x="2" y="6"/>
                  </a:lnTo>
                  <a:lnTo>
                    <a:pt x="2" y="6"/>
                  </a:lnTo>
                  <a:lnTo>
                    <a:pt x="1" y="6"/>
                  </a:lnTo>
                  <a:lnTo>
                    <a:pt x="1" y="5"/>
                  </a:lnTo>
                  <a:lnTo>
                    <a:pt x="1" y="1"/>
                  </a:lnTo>
                  <a:lnTo>
                    <a:pt x="5" y="6"/>
                  </a:lnTo>
                  <a:lnTo>
                    <a:pt x="5" y="6"/>
                  </a:lnTo>
                  <a:lnTo>
                    <a:pt x="5" y="1"/>
                  </a:lnTo>
                  <a:lnTo>
                    <a:pt x="5" y="1"/>
                  </a:lnTo>
                  <a:lnTo>
                    <a:pt x="5" y="1"/>
                  </a:lnTo>
                  <a:lnTo>
                    <a:pt x="5" y="0"/>
                  </a:lnTo>
                  <a:lnTo>
                    <a:pt x="3" y="1"/>
                  </a:lnTo>
                  <a:lnTo>
                    <a:pt x="4" y="1"/>
                  </a:lnTo>
                  <a:lnTo>
                    <a:pt x="4" y="1"/>
                  </a:lnTo>
                  <a:lnTo>
                    <a:pt x="4" y="1"/>
                  </a:lnTo>
                  <a:lnTo>
                    <a:pt x="5" y="5"/>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8" name="Freeform 302"/>
            <p:cNvSpPr>
              <a:spLocks/>
            </p:cNvSpPr>
            <p:nvPr/>
          </p:nvSpPr>
          <p:spPr bwMode="auto">
            <a:xfrm>
              <a:off x="814" y="2875"/>
              <a:ext cx="5" cy="7"/>
            </a:xfrm>
            <a:custGeom>
              <a:avLst/>
              <a:gdLst>
                <a:gd name="T0" fmla="*/ 4 w 5"/>
                <a:gd name="T1" fmla="*/ 4 h 7"/>
                <a:gd name="T2" fmla="*/ 4 w 5"/>
                <a:gd name="T3" fmla="*/ 4 h 7"/>
                <a:gd name="T4" fmla="*/ 4 w 5"/>
                <a:gd name="T5" fmla="*/ 4 h 7"/>
                <a:gd name="T6" fmla="*/ 3 w 5"/>
                <a:gd name="T7" fmla="*/ 4 h 7"/>
                <a:gd name="T8" fmla="*/ 3 w 5"/>
                <a:gd name="T9" fmla="*/ 5 h 7"/>
                <a:gd name="T10" fmla="*/ 3 w 5"/>
                <a:gd name="T11" fmla="*/ 5 h 7"/>
                <a:gd name="T12" fmla="*/ 3 w 5"/>
                <a:gd name="T13" fmla="*/ 5 h 7"/>
                <a:gd name="T14" fmla="*/ 2 w 5"/>
                <a:gd name="T15" fmla="*/ 5 h 7"/>
                <a:gd name="T16" fmla="*/ 2 w 5"/>
                <a:gd name="T17" fmla="*/ 6 h 7"/>
                <a:gd name="T18" fmla="*/ 2 w 5"/>
                <a:gd name="T19" fmla="*/ 6 h 7"/>
                <a:gd name="T20" fmla="*/ 2 w 5"/>
                <a:gd name="T21" fmla="*/ 6 h 7"/>
                <a:gd name="T22" fmla="*/ 2 w 5"/>
                <a:gd name="T23" fmla="*/ 5 h 7"/>
                <a:gd name="T24" fmla="*/ 1 w 5"/>
                <a:gd name="T25" fmla="*/ 5 h 7"/>
                <a:gd name="T26" fmla="*/ 1 w 5"/>
                <a:gd name="T27" fmla="*/ 5 h 7"/>
                <a:gd name="T28" fmla="*/ 1 w 5"/>
                <a:gd name="T29" fmla="*/ 4 h 7"/>
                <a:gd name="T30" fmla="*/ 1 w 5"/>
                <a:gd name="T31" fmla="*/ 4 h 7"/>
                <a:gd name="T32" fmla="*/ 1 w 5"/>
                <a:gd name="T33" fmla="*/ 1 h 7"/>
                <a:gd name="T34" fmla="*/ 1 w 5"/>
                <a:gd name="T35" fmla="*/ 1 h 7"/>
                <a:gd name="T36" fmla="*/ 1 w 5"/>
                <a:gd name="T37" fmla="*/ 1 h 7"/>
                <a:gd name="T38" fmla="*/ 2 w 5"/>
                <a:gd name="T39" fmla="*/ 1 h 7"/>
                <a:gd name="T40" fmla="*/ 2 w 5"/>
                <a:gd name="T41" fmla="*/ 0 h 7"/>
                <a:gd name="T42" fmla="*/ 0 w 5"/>
                <a:gd name="T43" fmla="*/ 0 h 7"/>
                <a:gd name="T44" fmla="*/ 0 w 5"/>
                <a:gd name="T45" fmla="*/ 1 h 7"/>
                <a:gd name="T46" fmla="*/ 0 w 5"/>
                <a:gd name="T47" fmla="*/ 1 h 7"/>
                <a:gd name="T48" fmla="*/ 0 w 5"/>
                <a:gd name="T49" fmla="*/ 1 h 7"/>
                <a:gd name="T50" fmla="*/ 0 w 5"/>
                <a:gd name="T51" fmla="*/ 4 h 7"/>
                <a:gd name="T52" fmla="*/ 0 w 5"/>
                <a:gd name="T53" fmla="*/ 5 h 7"/>
                <a:gd name="T54" fmla="*/ 1 w 5"/>
                <a:gd name="T55" fmla="*/ 5 h 7"/>
                <a:gd name="T56" fmla="*/ 1 w 5"/>
                <a:gd name="T57" fmla="*/ 6 h 7"/>
                <a:gd name="T58" fmla="*/ 1 w 5"/>
                <a:gd name="T59" fmla="*/ 6 h 7"/>
                <a:gd name="T60" fmla="*/ 2 w 5"/>
                <a:gd name="T61" fmla="*/ 6 h 7"/>
                <a:gd name="T62" fmla="*/ 2 w 5"/>
                <a:gd name="T63" fmla="*/ 6 h 7"/>
                <a:gd name="T64" fmla="*/ 2 w 5"/>
                <a:gd name="T65" fmla="*/ 6 h 7"/>
                <a:gd name="T66" fmla="*/ 2 w 5"/>
                <a:gd name="T67" fmla="*/ 6 h 7"/>
                <a:gd name="T68" fmla="*/ 3 w 5"/>
                <a:gd name="T69" fmla="*/ 6 h 7"/>
                <a:gd name="T70" fmla="*/ 3 w 5"/>
                <a:gd name="T71" fmla="*/ 6 h 7"/>
                <a:gd name="T72" fmla="*/ 3 w 5"/>
                <a:gd name="T73" fmla="*/ 5 h 7"/>
                <a:gd name="T74" fmla="*/ 3 w 5"/>
                <a:gd name="T75" fmla="*/ 5 h 7"/>
                <a:gd name="T76" fmla="*/ 3 w 5"/>
                <a:gd name="T77" fmla="*/ 4 h 7"/>
                <a:gd name="T78" fmla="*/ 4 w 5"/>
                <a:gd name="T79" fmla="*/ 4 h 7"/>
                <a:gd name="T80" fmla="*/ 4 w 5"/>
                <a:gd name="T81" fmla="*/ 4 h 7"/>
                <a:gd name="T82" fmla="*/ 4 w 5"/>
                <a:gd name="T83" fmla="*/ 1 h 7"/>
                <a:gd name="T84" fmla="*/ 4 w 5"/>
                <a:gd name="T85" fmla="*/ 1 h 7"/>
                <a:gd name="T86" fmla="*/ 4 w 5"/>
                <a:gd name="T87" fmla="*/ 1 h 7"/>
                <a:gd name="T88" fmla="*/ 4 w 5"/>
                <a:gd name="T89" fmla="*/ 0 h 7"/>
                <a:gd name="T90" fmla="*/ 3 w 5"/>
                <a:gd name="T91" fmla="*/ 0 h 7"/>
                <a:gd name="T92" fmla="*/ 3 w 5"/>
                <a:gd name="T93" fmla="*/ 1 h 7"/>
                <a:gd name="T94" fmla="*/ 3 w 5"/>
                <a:gd name="T95" fmla="*/ 1 h 7"/>
                <a:gd name="T96" fmla="*/ 3 w 5"/>
                <a:gd name="T97" fmla="*/ 1 h 7"/>
                <a:gd name="T98" fmla="*/ 4 w 5"/>
                <a:gd name="T99" fmla="*/ 1 h 7"/>
                <a:gd name="T100" fmla="*/ 4 w 5"/>
                <a:gd name="T10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 h="7">
                  <a:moveTo>
                    <a:pt x="4" y="4"/>
                  </a:moveTo>
                  <a:lnTo>
                    <a:pt x="4" y="4"/>
                  </a:lnTo>
                  <a:lnTo>
                    <a:pt x="4" y="4"/>
                  </a:lnTo>
                  <a:lnTo>
                    <a:pt x="3" y="4"/>
                  </a:lnTo>
                  <a:lnTo>
                    <a:pt x="3" y="5"/>
                  </a:lnTo>
                  <a:lnTo>
                    <a:pt x="3" y="5"/>
                  </a:lnTo>
                  <a:lnTo>
                    <a:pt x="3" y="5"/>
                  </a:lnTo>
                  <a:lnTo>
                    <a:pt x="2" y="5"/>
                  </a:lnTo>
                  <a:lnTo>
                    <a:pt x="2" y="6"/>
                  </a:lnTo>
                  <a:lnTo>
                    <a:pt x="2" y="6"/>
                  </a:lnTo>
                  <a:lnTo>
                    <a:pt x="2" y="6"/>
                  </a:lnTo>
                  <a:lnTo>
                    <a:pt x="2" y="5"/>
                  </a:lnTo>
                  <a:lnTo>
                    <a:pt x="1" y="5"/>
                  </a:lnTo>
                  <a:lnTo>
                    <a:pt x="1" y="5"/>
                  </a:lnTo>
                  <a:lnTo>
                    <a:pt x="1" y="4"/>
                  </a:lnTo>
                  <a:lnTo>
                    <a:pt x="1" y="4"/>
                  </a:lnTo>
                  <a:lnTo>
                    <a:pt x="1" y="1"/>
                  </a:lnTo>
                  <a:lnTo>
                    <a:pt x="1" y="1"/>
                  </a:lnTo>
                  <a:lnTo>
                    <a:pt x="1" y="1"/>
                  </a:lnTo>
                  <a:lnTo>
                    <a:pt x="2" y="1"/>
                  </a:lnTo>
                  <a:lnTo>
                    <a:pt x="2" y="0"/>
                  </a:lnTo>
                  <a:lnTo>
                    <a:pt x="0" y="0"/>
                  </a:lnTo>
                  <a:lnTo>
                    <a:pt x="0" y="1"/>
                  </a:lnTo>
                  <a:lnTo>
                    <a:pt x="0" y="1"/>
                  </a:lnTo>
                  <a:lnTo>
                    <a:pt x="0" y="1"/>
                  </a:lnTo>
                  <a:lnTo>
                    <a:pt x="0" y="4"/>
                  </a:lnTo>
                  <a:lnTo>
                    <a:pt x="0" y="5"/>
                  </a:lnTo>
                  <a:lnTo>
                    <a:pt x="1" y="5"/>
                  </a:lnTo>
                  <a:lnTo>
                    <a:pt x="1" y="6"/>
                  </a:lnTo>
                  <a:lnTo>
                    <a:pt x="1" y="6"/>
                  </a:lnTo>
                  <a:lnTo>
                    <a:pt x="2" y="6"/>
                  </a:lnTo>
                  <a:lnTo>
                    <a:pt x="2" y="6"/>
                  </a:lnTo>
                  <a:lnTo>
                    <a:pt x="2" y="6"/>
                  </a:lnTo>
                  <a:lnTo>
                    <a:pt x="2" y="6"/>
                  </a:lnTo>
                  <a:lnTo>
                    <a:pt x="3" y="6"/>
                  </a:lnTo>
                  <a:lnTo>
                    <a:pt x="3" y="6"/>
                  </a:lnTo>
                  <a:lnTo>
                    <a:pt x="3" y="5"/>
                  </a:lnTo>
                  <a:lnTo>
                    <a:pt x="3" y="5"/>
                  </a:lnTo>
                  <a:lnTo>
                    <a:pt x="3" y="4"/>
                  </a:lnTo>
                  <a:lnTo>
                    <a:pt x="4" y="4"/>
                  </a:lnTo>
                  <a:lnTo>
                    <a:pt x="4" y="4"/>
                  </a:lnTo>
                  <a:lnTo>
                    <a:pt x="4" y="1"/>
                  </a:lnTo>
                  <a:lnTo>
                    <a:pt x="4" y="1"/>
                  </a:lnTo>
                  <a:lnTo>
                    <a:pt x="4" y="1"/>
                  </a:lnTo>
                  <a:lnTo>
                    <a:pt x="4" y="0"/>
                  </a:lnTo>
                  <a:lnTo>
                    <a:pt x="3" y="0"/>
                  </a:lnTo>
                  <a:lnTo>
                    <a:pt x="3" y="1"/>
                  </a:lnTo>
                  <a:lnTo>
                    <a:pt x="3" y="1"/>
                  </a:lnTo>
                  <a:lnTo>
                    <a:pt x="3" y="1"/>
                  </a:lnTo>
                  <a:lnTo>
                    <a:pt x="4" y="1"/>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59" name="Freeform 303"/>
            <p:cNvSpPr>
              <a:spLocks/>
            </p:cNvSpPr>
            <p:nvPr/>
          </p:nvSpPr>
          <p:spPr bwMode="auto">
            <a:xfrm>
              <a:off x="825" y="2875"/>
              <a:ext cx="10" cy="7"/>
            </a:xfrm>
            <a:custGeom>
              <a:avLst/>
              <a:gdLst>
                <a:gd name="T0" fmla="*/ 8 w 10"/>
                <a:gd name="T1" fmla="*/ 2 h 7"/>
                <a:gd name="T2" fmla="*/ 8 w 10"/>
                <a:gd name="T3" fmla="*/ 2 h 7"/>
                <a:gd name="T4" fmla="*/ 8 w 10"/>
                <a:gd name="T5" fmla="*/ 1 h 7"/>
                <a:gd name="T6" fmla="*/ 8 w 10"/>
                <a:gd name="T7" fmla="*/ 1 h 7"/>
                <a:gd name="T8" fmla="*/ 9 w 10"/>
                <a:gd name="T9" fmla="*/ 1 h 7"/>
                <a:gd name="T10" fmla="*/ 7 w 10"/>
                <a:gd name="T11" fmla="*/ 1 h 7"/>
                <a:gd name="T12" fmla="*/ 4 w 10"/>
                <a:gd name="T13" fmla="*/ 5 h 7"/>
                <a:gd name="T14" fmla="*/ 3 w 10"/>
                <a:gd name="T15" fmla="*/ 1 h 7"/>
                <a:gd name="T16" fmla="*/ 1 w 10"/>
                <a:gd name="T17" fmla="*/ 0 h 7"/>
                <a:gd name="T18" fmla="*/ 1 w 10"/>
                <a:gd name="T19" fmla="*/ 1 h 7"/>
                <a:gd name="T20" fmla="*/ 1 w 10"/>
                <a:gd name="T21" fmla="*/ 1 h 7"/>
                <a:gd name="T22" fmla="*/ 2 w 10"/>
                <a:gd name="T23" fmla="*/ 1 h 7"/>
                <a:gd name="T24" fmla="*/ 1 w 10"/>
                <a:gd name="T25" fmla="*/ 1 h 7"/>
                <a:gd name="T26" fmla="*/ 1 w 10"/>
                <a:gd name="T27" fmla="*/ 5 h 7"/>
                <a:gd name="T28" fmla="*/ 1 w 10"/>
                <a:gd name="T29" fmla="*/ 5 h 7"/>
                <a:gd name="T30" fmla="*/ 1 w 10"/>
                <a:gd name="T31" fmla="*/ 5 h 7"/>
                <a:gd name="T32" fmla="*/ 1 w 10"/>
                <a:gd name="T33" fmla="*/ 6 h 7"/>
                <a:gd name="T34" fmla="*/ 0 w 10"/>
                <a:gd name="T35" fmla="*/ 6 h 7"/>
                <a:gd name="T36" fmla="*/ 0 w 10"/>
                <a:gd name="T37" fmla="*/ 6 h 7"/>
                <a:gd name="T38" fmla="*/ 2 w 10"/>
                <a:gd name="T39" fmla="*/ 6 h 7"/>
                <a:gd name="T40" fmla="*/ 2 w 10"/>
                <a:gd name="T41" fmla="*/ 6 h 7"/>
                <a:gd name="T42" fmla="*/ 2 w 10"/>
                <a:gd name="T43" fmla="*/ 6 h 7"/>
                <a:gd name="T44" fmla="*/ 1 w 10"/>
                <a:gd name="T45" fmla="*/ 6 h 7"/>
                <a:gd name="T46" fmla="*/ 1 w 10"/>
                <a:gd name="T47" fmla="*/ 5 h 7"/>
                <a:gd name="T48" fmla="*/ 1 w 10"/>
                <a:gd name="T49" fmla="*/ 5 h 7"/>
                <a:gd name="T50" fmla="*/ 2 w 10"/>
                <a:gd name="T51" fmla="*/ 1 h 7"/>
                <a:gd name="T52" fmla="*/ 4 w 10"/>
                <a:gd name="T53" fmla="*/ 6 h 7"/>
                <a:gd name="T54" fmla="*/ 4 w 10"/>
                <a:gd name="T55" fmla="*/ 6 h 7"/>
                <a:gd name="T56" fmla="*/ 7 w 10"/>
                <a:gd name="T57" fmla="*/ 1 h 7"/>
                <a:gd name="T58" fmla="*/ 7 w 10"/>
                <a:gd name="T59" fmla="*/ 5 h 7"/>
                <a:gd name="T60" fmla="*/ 7 w 10"/>
                <a:gd name="T61" fmla="*/ 6 h 7"/>
                <a:gd name="T62" fmla="*/ 6 w 10"/>
                <a:gd name="T63" fmla="*/ 6 h 7"/>
                <a:gd name="T64" fmla="*/ 6 w 10"/>
                <a:gd name="T65" fmla="*/ 6 h 7"/>
                <a:gd name="T66" fmla="*/ 5 w 10"/>
                <a:gd name="T67" fmla="*/ 6 h 7"/>
                <a:gd name="T68" fmla="*/ 8 w 10"/>
                <a:gd name="T69" fmla="*/ 6 h 7"/>
                <a:gd name="T70" fmla="*/ 8 w 10"/>
                <a:gd name="T71" fmla="*/ 6 h 7"/>
                <a:gd name="T72" fmla="*/ 7 w 10"/>
                <a:gd name="T73" fmla="*/ 6 h 7"/>
                <a:gd name="T74" fmla="*/ 7 w 10"/>
                <a:gd name="T75" fmla="*/ 6 h 7"/>
                <a:gd name="T76" fmla="*/ 7 w 10"/>
                <a:gd name="T77" fmla="*/ 5 h 7"/>
                <a:gd name="T78" fmla="*/ 8 w 10"/>
                <a:gd name="T7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 h="7">
                  <a:moveTo>
                    <a:pt x="8" y="2"/>
                  </a:moveTo>
                  <a:lnTo>
                    <a:pt x="8" y="2"/>
                  </a:lnTo>
                  <a:lnTo>
                    <a:pt x="8" y="1"/>
                  </a:lnTo>
                  <a:lnTo>
                    <a:pt x="8" y="1"/>
                  </a:lnTo>
                  <a:lnTo>
                    <a:pt x="9" y="1"/>
                  </a:lnTo>
                  <a:lnTo>
                    <a:pt x="7" y="1"/>
                  </a:lnTo>
                  <a:lnTo>
                    <a:pt x="4" y="5"/>
                  </a:lnTo>
                  <a:lnTo>
                    <a:pt x="3" y="1"/>
                  </a:lnTo>
                  <a:lnTo>
                    <a:pt x="1" y="0"/>
                  </a:lnTo>
                  <a:lnTo>
                    <a:pt x="1" y="1"/>
                  </a:lnTo>
                  <a:lnTo>
                    <a:pt x="1" y="1"/>
                  </a:lnTo>
                  <a:lnTo>
                    <a:pt x="2" y="1"/>
                  </a:lnTo>
                  <a:lnTo>
                    <a:pt x="1" y="1"/>
                  </a:lnTo>
                  <a:lnTo>
                    <a:pt x="1" y="5"/>
                  </a:lnTo>
                  <a:lnTo>
                    <a:pt x="1" y="5"/>
                  </a:lnTo>
                  <a:lnTo>
                    <a:pt x="1" y="5"/>
                  </a:lnTo>
                  <a:lnTo>
                    <a:pt x="1" y="6"/>
                  </a:lnTo>
                  <a:lnTo>
                    <a:pt x="0" y="6"/>
                  </a:lnTo>
                  <a:lnTo>
                    <a:pt x="0" y="6"/>
                  </a:lnTo>
                  <a:lnTo>
                    <a:pt x="2" y="6"/>
                  </a:lnTo>
                  <a:lnTo>
                    <a:pt x="2" y="6"/>
                  </a:lnTo>
                  <a:lnTo>
                    <a:pt x="2" y="6"/>
                  </a:lnTo>
                  <a:lnTo>
                    <a:pt x="1" y="6"/>
                  </a:lnTo>
                  <a:lnTo>
                    <a:pt x="1" y="5"/>
                  </a:lnTo>
                  <a:lnTo>
                    <a:pt x="1" y="5"/>
                  </a:lnTo>
                  <a:lnTo>
                    <a:pt x="2" y="1"/>
                  </a:lnTo>
                  <a:lnTo>
                    <a:pt x="4" y="6"/>
                  </a:lnTo>
                  <a:lnTo>
                    <a:pt x="4" y="6"/>
                  </a:lnTo>
                  <a:lnTo>
                    <a:pt x="7" y="1"/>
                  </a:lnTo>
                  <a:lnTo>
                    <a:pt x="7" y="5"/>
                  </a:lnTo>
                  <a:lnTo>
                    <a:pt x="7" y="6"/>
                  </a:lnTo>
                  <a:lnTo>
                    <a:pt x="6" y="6"/>
                  </a:lnTo>
                  <a:lnTo>
                    <a:pt x="6" y="6"/>
                  </a:lnTo>
                  <a:lnTo>
                    <a:pt x="5" y="6"/>
                  </a:lnTo>
                  <a:lnTo>
                    <a:pt x="8" y="6"/>
                  </a:lnTo>
                  <a:lnTo>
                    <a:pt x="8" y="6"/>
                  </a:lnTo>
                  <a:lnTo>
                    <a:pt x="7" y="6"/>
                  </a:lnTo>
                  <a:lnTo>
                    <a:pt x="7" y="6"/>
                  </a:lnTo>
                  <a:lnTo>
                    <a:pt x="7" y="5"/>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0" name="Freeform 304"/>
            <p:cNvSpPr>
              <a:spLocks/>
            </p:cNvSpPr>
            <p:nvPr/>
          </p:nvSpPr>
          <p:spPr bwMode="auto">
            <a:xfrm>
              <a:off x="698" y="2857"/>
              <a:ext cx="20" cy="25"/>
            </a:xfrm>
            <a:custGeom>
              <a:avLst/>
              <a:gdLst>
                <a:gd name="T0" fmla="*/ 7 w 20"/>
                <a:gd name="T1" fmla="*/ 1 h 25"/>
                <a:gd name="T2" fmla="*/ 5 w 20"/>
                <a:gd name="T3" fmla="*/ 2 h 25"/>
                <a:gd name="T4" fmla="*/ 3 w 20"/>
                <a:gd name="T5" fmla="*/ 2 h 25"/>
                <a:gd name="T6" fmla="*/ 2 w 20"/>
                <a:gd name="T7" fmla="*/ 4 h 25"/>
                <a:gd name="T8" fmla="*/ 0 w 20"/>
                <a:gd name="T9" fmla="*/ 6 h 25"/>
                <a:gd name="T10" fmla="*/ 0 w 20"/>
                <a:gd name="T11" fmla="*/ 9 h 25"/>
                <a:gd name="T12" fmla="*/ 1 w 20"/>
                <a:gd name="T13" fmla="*/ 11 h 25"/>
                <a:gd name="T14" fmla="*/ 3 w 20"/>
                <a:gd name="T15" fmla="*/ 14 h 25"/>
                <a:gd name="T16" fmla="*/ 7 w 20"/>
                <a:gd name="T17" fmla="*/ 14 h 25"/>
                <a:gd name="T18" fmla="*/ 10 w 20"/>
                <a:gd name="T19" fmla="*/ 13 h 25"/>
                <a:gd name="T20" fmla="*/ 13 w 20"/>
                <a:gd name="T21" fmla="*/ 12 h 25"/>
                <a:gd name="T22" fmla="*/ 16 w 20"/>
                <a:gd name="T23" fmla="*/ 14 h 25"/>
                <a:gd name="T24" fmla="*/ 17 w 20"/>
                <a:gd name="T25" fmla="*/ 15 h 25"/>
                <a:gd name="T26" fmla="*/ 17 w 20"/>
                <a:gd name="T27" fmla="*/ 18 h 25"/>
                <a:gd name="T28" fmla="*/ 17 w 20"/>
                <a:gd name="T29" fmla="*/ 19 h 25"/>
                <a:gd name="T30" fmla="*/ 14 w 20"/>
                <a:gd name="T31" fmla="*/ 20 h 25"/>
                <a:gd name="T32" fmla="*/ 13 w 20"/>
                <a:gd name="T33" fmla="*/ 21 h 25"/>
                <a:gd name="T34" fmla="*/ 9 w 20"/>
                <a:gd name="T35" fmla="*/ 21 h 25"/>
                <a:gd name="T36" fmla="*/ 7 w 20"/>
                <a:gd name="T37" fmla="*/ 20 h 25"/>
                <a:gd name="T38" fmla="*/ 11 w 20"/>
                <a:gd name="T39" fmla="*/ 24 h 25"/>
                <a:gd name="T40" fmla="*/ 12 w 20"/>
                <a:gd name="T41" fmla="*/ 22 h 25"/>
                <a:gd name="T42" fmla="*/ 15 w 20"/>
                <a:gd name="T43" fmla="*/ 21 h 25"/>
                <a:gd name="T44" fmla="*/ 17 w 20"/>
                <a:gd name="T45" fmla="*/ 19 h 25"/>
                <a:gd name="T46" fmla="*/ 18 w 20"/>
                <a:gd name="T47" fmla="*/ 17 h 25"/>
                <a:gd name="T48" fmla="*/ 19 w 20"/>
                <a:gd name="T49" fmla="*/ 15 h 25"/>
                <a:gd name="T50" fmla="*/ 18 w 20"/>
                <a:gd name="T51" fmla="*/ 13 h 25"/>
                <a:gd name="T52" fmla="*/ 17 w 20"/>
                <a:gd name="T53" fmla="*/ 10 h 25"/>
                <a:gd name="T54" fmla="*/ 16 w 20"/>
                <a:gd name="T55" fmla="*/ 10 h 25"/>
                <a:gd name="T56" fmla="*/ 14 w 20"/>
                <a:gd name="T57" fmla="*/ 9 h 25"/>
                <a:gd name="T58" fmla="*/ 11 w 20"/>
                <a:gd name="T59" fmla="*/ 9 h 25"/>
                <a:gd name="T60" fmla="*/ 9 w 20"/>
                <a:gd name="T61" fmla="*/ 10 h 25"/>
                <a:gd name="T62" fmla="*/ 8 w 20"/>
                <a:gd name="T63" fmla="*/ 10 h 25"/>
                <a:gd name="T64" fmla="*/ 5 w 20"/>
                <a:gd name="T65" fmla="*/ 10 h 25"/>
                <a:gd name="T66" fmla="*/ 3 w 20"/>
                <a:gd name="T67" fmla="*/ 10 h 25"/>
                <a:gd name="T68" fmla="*/ 2 w 20"/>
                <a:gd name="T69" fmla="*/ 9 h 25"/>
                <a:gd name="T70" fmla="*/ 2 w 20"/>
                <a:gd name="T71" fmla="*/ 6 h 25"/>
                <a:gd name="T72" fmla="*/ 2 w 20"/>
                <a:gd name="T73" fmla="*/ 5 h 25"/>
                <a:gd name="T74" fmla="*/ 3 w 20"/>
                <a:gd name="T75" fmla="*/ 3 h 25"/>
                <a:gd name="T76" fmla="*/ 5 w 20"/>
                <a:gd name="T77" fmla="*/ 2 h 25"/>
                <a:gd name="T78" fmla="*/ 7 w 20"/>
                <a:gd name="T79" fmla="*/ 2 h 25"/>
                <a:gd name="T80" fmla="*/ 9 w 20"/>
                <a:gd name="T81" fmla="*/ 3 h 25"/>
                <a:gd name="T82" fmla="*/ 11 w 20"/>
                <a:gd name="T8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 h="25">
                  <a:moveTo>
                    <a:pt x="8" y="0"/>
                  </a:moveTo>
                  <a:lnTo>
                    <a:pt x="8" y="0"/>
                  </a:lnTo>
                  <a:lnTo>
                    <a:pt x="7" y="1"/>
                  </a:lnTo>
                  <a:lnTo>
                    <a:pt x="6" y="1"/>
                  </a:lnTo>
                  <a:lnTo>
                    <a:pt x="5" y="2"/>
                  </a:lnTo>
                  <a:lnTo>
                    <a:pt x="5" y="2"/>
                  </a:lnTo>
                  <a:lnTo>
                    <a:pt x="4" y="2"/>
                  </a:lnTo>
                  <a:lnTo>
                    <a:pt x="4" y="2"/>
                  </a:lnTo>
                  <a:lnTo>
                    <a:pt x="3" y="2"/>
                  </a:lnTo>
                  <a:lnTo>
                    <a:pt x="2" y="3"/>
                  </a:lnTo>
                  <a:lnTo>
                    <a:pt x="2" y="3"/>
                  </a:lnTo>
                  <a:lnTo>
                    <a:pt x="2" y="4"/>
                  </a:lnTo>
                  <a:lnTo>
                    <a:pt x="1" y="5"/>
                  </a:lnTo>
                  <a:lnTo>
                    <a:pt x="0" y="6"/>
                  </a:lnTo>
                  <a:lnTo>
                    <a:pt x="0" y="6"/>
                  </a:lnTo>
                  <a:lnTo>
                    <a:pt x="0" y="7"/>
                  </a:lnTo>
                  <a:lnTo>
                    <a:pt x="0" y="8"/>
                  </a:lnTo>
                  <a:lnTo>
                    <a:pt x="0" y="9"/>
                  </a:lnTo>
                  <a:lnTo>
                    <a:pt x="0" y="10"/>
                  </a:lnTo>
                  <a:lnTo>
                    <a:pt x="0" y="10"/>
                  </a:lnTo>
                  <a:lnTo>
                    <a:pt x="1" y="11"/>
                  </a:lnTo>
                  <a:lnTo>
                    <a:pt x="2" y="12"/>
                  </a:lnTo>
                  <a:lnTo>
                    <a:pt x="2" y="13"/>
                  </a:lnTo>
                  <a:lnTo>
                    <a:pt x="3" y="14"/>
                  </a:lnTo>
                  <a:lnTo>
                    <a:pt x="5" y="14"/>
                  </a:lnTo>
                  <a:lnTo>
                    <a:pt x="5" y="14"/>
                  </a:lnTo>
                  <a:lnTo>
                    <a:pt x="7" y="14"/>
                  </a:lnTo>
                  <a:lnTo>
                    <a:pt x="8" y="14"/>
                  </a:lnTo>
                  <a:lnTo>
                    <a:pt x="9" y="13"/>
                  </a:lnTo>
                  <a:lnTo>
                    <a:pt x="10" y="13"/>
                  </a:lnTo>
                  <a:lnTo>
                    <a:pt x="11" y="13"/>
                  </a:lnTo>
                  <a:lnTo>
                    <a:pt x="12" y="12"/>
                  </a:lnTo>
                  <a:lnTo>
                    <a:pt x="13" y="12"/>
                  </a:lnTo>
                  <a:lnTo>
                    <a:pt x="14" y="12"/>
                  </a:lnTo>
                  <a:lnTo>
                    <a:pt x="15" y="13"/>
                  </a:lnTo>
                  <a:lnTo>
                    <a:pt x="16" y="14"/>
                  </a:lnTo>
                  <a:lnTo>
                    <a:pt x="17" y="14"/>
                  </a:lnTo>
                  <a:lnTo>
                    <a:pt x="17" y="15"/>
                  </a:lnTo>
                  <a:lnTo>
                    <a:pt x="17" y="15"/>
                  </a:lnTo>
                  <a:lnTo>
                    <a:pt x="17" y="16"/>
                  </a:lnTo>
                  <a:lnTo>
                    <a:pt x="17" y="17"/>
                  </a:lnTo>
                  <a:lnTo>
                    <a:pt x="17" y="18"/>
                  </a:lnTo>
                  <a:lnTo>
                    <a:pt x="17" y="18"/>
                  </a:lnTo>
                  <a:lnTo>
                    <a:pt x="17" y="18"/>
                  </a:lnTo>
                  <a:lnTo>
                    <a:pt x="17" y="19"/>
                  </a:lnTo>
                  <a:lnTo>
                    <a:pt x="16" y="19"/>
                  </a:lnTo>
                  <a:lnTo>
                    <a:pt x="15" y="20"/>
                  </a:lnTo>
                  <a:lnTo>
                    <a:pt x="14" y="20"/>
                  </a:lnTo>
                  <a:lnTo>
                    <a:pt x="14" y="21"/>
                  </a:lnTo>
                  <a:lnTo>
                    <a:pt x="14" y="21"/>
                  </a:lnTo>
                  <a:lnTo>
                    <a:pt x="13" y="21"/>
                  </a:lnTo>
                  <a:lnTo>
                    <a:pt x="11" y="21"/>
                  </a:lnTo>
                  <a:lnTo>
                    <a:pt x="11" y="21"/>
                  </a:lnTo>
                  <a:lnTo>
                    <a:pt x="9" y="21"/>
                  </a:lnTo>
                  <a:lnTo>
                    <a:pt x="8" y="21"/>
                  </a:lnTo>
                  <a:lnTo>
                    <a:pt x="8" y="21"/>
                  </a:lnTo>
                  <a:lnTo>
                    <a:pt x="7" y="20"/>
                  </a:lnTo>
                  <a:lnTo>
                    <a:pt x="6" y="20"/>
                  </a:lnTo>
                  <a:lnTo>
                    <a:pt x="6" y="21"/>
                  </a:lnTo>
                  <a:lnTo>
                    <a:pt x="11" y="24"/>
                  </a:lnTo>
                  <a:lnTo>
                    <a:pt x="11" y="23"/>
                  </a:lnTo>
                  <a:lnTo>
                    <a:pt x="11" y="22"/>
                  </a:lnTo>
                  <a:lnTo>
                    <a:pt x="12" y="22"/>
                  </a:lnTo>
                  <a:lnTo>
                    <a:pt x="13" y="22"/>
                  </a:lnTo>
                  <a:lnTo>
                    <a:pt x="14" y="22"/>
                  </a:lnTo>
                  <a:lnTo>
                    <a:pt x="15" y="21"/>
                  </a:lnTo>
                  <a:lnTo>
                    <a:pt x="16" y="21"/>
                  </a:lnTo>
                  <a:lnTo>
                    <a:pt x="17" y="20"/>
                  </a:lnTo>
                  <a:lnTo>
                    <a:pt x="17" y="19"/>
                  </a:lnTo>
                  <a:lnTo>
                    <a:pt x="18" y="18"/>
                  </a:lnTo>
                  <a:lnTo>
                    <a:pt x="18" y="18"/>
                  </a:lnTo>
                  <a:lnTo>
                    <a:pt x="18" y="17"/>
                  </a:lnTo>
                  <a:lnTo>
                    <a:pt x="19" y="17"/>
                  </a:lnTo>
                  <a:lnTo>
                    <a:pt x="19" y="16"/>
                  </a:lnTo>
                  <a:lnTo>
                    <a:pt x="19" y="15"/>
                  </a:lnTo>
                  <a:lnTo>
                    <a:pt x="19" y="14"/>
                  </a:lnTo>
                  <a:lnTo>
                    <a:pt x="19" y="14"/>
                  </a:lnTo>
                  <a:lnTo>
                    <a:pt x="18" y="13"/>
                  </a:lnTo>
                  <a:lnTo>
                    <a:pt x="18" y="12"/>
                  </a:lnTo>
                  <a:lnTo>
                    <a:pt x="18" y="11"/>
                  </a:lnTo>
                  <a:lnTo>
                    <a:pt x="17" y="10"/>
                  </a:lnTo>
                  <a:lnTo>
                    <a:pt x="17" y="10"/>
                  </a:lnTo>
                  <a:lnTo>
                    <a:pt x="17" y="10"/>
                  </a:lnTo>
                  <a:lnTo>
                    <a:pt x="16" y="10"/>
                  </a:lnTo>
                  <a:lnTo>
                    <a:pt x="15" y="9"/>
                  </a:lnTo>
                  <a:lnTo>
                    <a:pt x="14" y="9"/>
                  </a:lnTo>
                  <a:lnTo>
                    <a:pt x="14" y="9"/>
                  </a:lnTo>
                  <a:lnTo>
                    <a:pt x="13" y="9"/>
                  </a:lnTo>
                  <a:lnTo>
                    <a:pt x="12" y="9"/>
                  </a:lnTo>
                  <a:lnTo>
                    <a:pt x="11" y="9"/>
                  </a:lnTo>
                  <a:lnTo>
                    <a:pt x="11" y="10"/>
                  </a:lnTo>
                  <a:lnTo>
                    <a:pt x="10" y="10"/>
                  </a:lnTo>
                  <a:lnTo>
                    <a:pt x="9" y="10"/>
                  </a:lnTo>
                  <a:lnTo>
                    <a:pt x="8" y="10"/>
                  </a:lnTo>
                  <a:lnTo>
                    <a:pt x="8" y="10"/>
                  </a:lnTo>
                  <a:lnTo>
                    <a:pt x="8" y="10"/>
                  </a:lnTo>
                  <a:lnTo>
                    <a:pt x="7" y="10"/>
                  </a:lnTo>
                  <a:lnTo>
                    <a:pt x="6" y="10"/>
                  </a:lnTo>
                  <a:lnTo>
                    <a:pt x="5" y="10"/>
                  </a:lnTo>
                  <a:lnTo>
                    <a:pt x="5" y="10"/>
                  </a:lnTo>
                  <a:lnTo>
                    <a:pt x="4" y="10"/>
                  </a:lnTo>
                  <a:lnTo>
                    <a:pt x="3" y="10"/>
                  </a:lnTo>
                  <a:lnTo>
                    <a:pt x="2" y="10"/>
                  </a:lnTo>
                  <a:lnTo>
                    <a:pt x="2" y="9"/>
                  </a:lnTo>
                  <a:lnTo>
                    <a:pt x="2" y="9"/>
                  </a:lnTo>
                  <a:lnTo>
                    <a:pt x="2" y="8"/>
                  </a:lnTo>
                  <a:lnTo>
                    <a:pt x="2" y="7"/>
                  </a:lnTo>
                  <a:lnTo>
                    <a:pt x="2" y="6"/>
                  </a:lnTo>
                  <a:lnTo>
                    <a:pt x="2" y="6"/>
                  </a:lnTo>
                  <a:lnTo>
                    <a:pt x="2" y="5"/>
                  </a:lnTo>
                  <a:lnTo>
                    <a:pt x="2" y="5"/>
                  </a:lnTo>
                  <a:lnTo>
                    <a:pt x="2" y="4"/>
                  </a:lnTo>
                  <a:lnTo>
                    <a:pt x="3" y="4"/>
                  </a:lnTo>
                  <a:lnTo>
                    <a:pt x="3" y="3"/>
                  </a:lnTo>
                  <a:lnTo>
                    <a:pt x="4" y="3"/>
                  </a:lnTo>
                  <a:lnTo>
                    <a:pt x="5" y="3"/>
                  </a:lnTo>
                  <a:lnTo>
                    <a:pt x="5" y="2"/>
                  </a:lnTo>
                  <a:lnTo>
                    <a:pt x="5" y="2"/>
                  </a:lnTo>
                  <a:lnTo>
                    <a:pt x="6" y="2"/>
                  </a:lnTo>
                  <a:lnTo>
                    <a:pt x="7" y="2"/>
                  </a:lnTo>
                  <a:lnTo>
                    <a:pt x="8" y="2"/>
                  </a:lnTo>
                  <a:lnTo>
                    <a:pt x="8" y="2"/>
                  </a:lnTo>
                  <a:lnTo>
                    <a:pt x="9" y="3"/>
                  </a:lnTo>
                  <a:lnTo>
                    <a:pt x="10" y="3"/>
                  </a:lnTo>
                  <a:lnTo>
                    <a:pt x="11" y="4"/>
                  </a:lnTo>
                  <a:lnTo>
                    <a:pt x="11" y="4"/>
                  </a:lnTo>
                  <a:lnTo>
                    <a:pt x="11" y="3"/>
                  </a:lnTo>
                  <a:lnTo>
                    <a:pt x="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1" name="Freeform 305"/>
            <p:cNvSpPr>
              <a:spLocks/>
            </p:cNvSpPr>
            <p:nvPr/>
          </p:nvSpPr>
          <p:spPr bwMode="auto">
            <a:xfrm>
              <a:off x="794" y="2826"/>
              <a:ext cx="19" cy="24"/>
            </a:xfrm>
            <a:custGeom>
              <a:avLst/>
              <a:gdLst>
                <a:gd name="T0" fmla="*/ 12 w 19"/>
                <a:gd name="T1" fmla="*/ 6 h 24"/>
                <a:gd name="T2" fmla="*/ 12 w 19"/>
                <a:gd name="T3" fmla="*/ 8 h 24"/>
                <a:gd name="T4" fmla="*/ 11 w 19"/>
                <a:gd name="T5" fmla="*/ 10 h 24"/>
                <a:gd name="T6" fmla="*/ 11 w 19"/>
                <a:gd name="T7" fmla="*/ 10 h 24"/>
                <a:gd name="T8" fmla="*/ 9 w 19"/>
                <a:gd name="T9" fmla="*/ 10 h 24"/>
                <a:gd name="T10" fmla="*/ 8 w 19"/>
                <a:gd name="T11" fmla="*/ 10 h 24"/>
                <a:gd name="T12" fmla="*/ 6 w 19"/>
                <a:gd name="T13" fmla="*/ 5 h 24"/>
                <a:gd name="T14" fmla="*/ 6 w 19"/>
                <a:gd name="T15" fmla="*/ 3 h 24"/>
                <a:gd name="T16" fmla="*/ 6 w 19"/>
                <a:gd name="T17" fmla="*/ 2 h 24"/>
                <a:gd name="T18" fmla="*/ 8 w 19"/>
                <a:gd name="T19" fmla="*/ 2 h 24"/>
                <a:gd name="T20" fmla="*/ 9 w 19"/>
                <a:gd name="T21" fmla="*/ 1 h 24"/>
                <a:gd name="T22" fmla="*/ 11 w 19"/>
                <a:gd name="T23" fmla="*/ 1 h 24"/>
                <a:gd name="T24" fmla="*/ 12 w 19"/>
                <a:gd name="T25" fmla="*/ 2 h 24"/>
                <a:gd name="T26" fmla="*/ 14 w 19"/>
                <a:gd name="T27" fmla="*/ 2 h 24"/>
                <a:gd name="T28" fmla="*/ 14 w 19"/>
                <a:gd name="T29" fmla="*/ 2 h 24"/>
                <a:gd name="T30" fmla="*/ 15 w 19"/>
                <a:gd name="T31" fmla="*/ 3 h 24"/>
                <a:gd name="T32" fmla="*/ 16 w 19"/>
                <a:gd name="T33" fmla="*/ 4 h 24"/>
                <a:gd name="T34" fmla="*/ 17 w 19"/>
                <a:gd name="T35" fmla="*/ 6 h 24"/>
                <a:gd name="T36" fmla="*/ 15 w 19"/>
                <a:gd name="T37" fmla="*/ 0 h 24"/>
                <a:gd name="T38" fmla="*/ 0 w 19"/>
                <a:gd name="T39" fmla="*/ 2 h 24"/>
                <a:gd name="T40" fmla="*/ 2 w 19"/>
                <a:gd name="T41" fmla="*/ 2 h 24"/>
                <a:gd name="T42" fmla="*/ 2 w 19"/>
                <a:gd name="T43" fmla="*/ 2 h 24"/>
                <a:gd name="T44" fmla="*/ 3 w 19"/>
                <a:gd name="T45" fmla="*/ 3 h 24"/>
                <a:gd name="T46" fmla="*/ 3 w 19"/>
                <a:gd name="T47" fmla="*/ 5 h 24"/>
                <a:gd name="T48" fmla="*/ 4 w 19"/>
                <a:gd name="T49" fmla="*/ 17 h 24"/>
                <a:gd name="T50" fmla="*/ 4 w 19"/>
                <a:gd name="T51" fmla="*/ 19 h 24"/>
                <a:gd name="T52" fmla="*/ 4 w 19"/>
                <a:gd name="T53" fmla="*/ 21 h 24"/>
                <a:gd name="T54" fmla="*/ 3 w 19"/>
                <a:gd name="T55" fmla="*/ 21 h 24"/>
                <a:gd name="T56" fmla="*/ 2 w 19"/>
                <a:gd name="T57" fmla="*/ 21 h 24"/>
                <a:gd name="T58" fmla="*/ 2 w 19"/>
                <a:gd name="T59" fmla="*/ 23 h 24"/>
                <a:gd name="T60" fmla="*/ 18 w 19"/>
                <a:gd name="T61" fmla="*/ 17 h 24"/>
                <a:gd name="T62" fmla="*/ 17 w 19"/>
                <a:gd name="T63" fmla="*/ 17 h 24"/>
                <a:gd name="T64" fmla="*/ 17 w 19"/>
                <a:gd name="T65" fmla="*/ 17 h 24"/>
                <a:gd name="T66" fmla="*/ 16 w 19"/>
                <a:gd name="T67" fmla="*/ 19 h 24"/>
                <a:gd name="T68" fmla="*/ 15 w 19"/>
                <a:gd name="T69" fmla="*/ 20 h 24"/>
                <a:gd name="T70" fmla="*/ 14 w 19"/>
                <a:gd name="T71" fmla="*/ 21 h 24"/>
                <a:gd name="T72" fmla="*/ 13 w 19"/>
                <a:gd name="T73" fmla="*/ 21 h 24"/>
                <a:gd name="T74" fmla="*/ 12 w 19"/>
                <a:gd name="T75" fmla="*/ 21 h 24"/>
                <a:gd name="T76" fmla="*/ 11 w 19"/>
                <a:gd name="T77" fmla="*/ 21 h 24"/>
                <a:gd name="T78" fmla="*/ 9 w 19"/>
                <a:gd name="T79" fmla="*/ 21 h 24"/>
                <a:gd name="T80" fmla="*/ 8 w 19"/>
                <a:gd name="T81" fmla="*/ 21 h 24"/>
                <a:gd name="T82" fmla="*/ 7 w 19"/>
                <a:gd name="T83" fmla="*/ 20 h 24"/>
                <a:gd name="T84" fmla="*/ 7 w 19"/>
                <a:gd name="T85" fmla="*/ 11 h 24"/>
                <a:gd name="T86" fmla="*/ 8 w 19"/>
                <a:gd name="T87" fmla="*/ 11 h 24"/>
                <a:gd name="T88" fmla="*/ 10 w 19"/>
                <a:gd name="T89" fmla="*/ 11 h 24"/>
                <a:gd name="T90" fmla="*/ 11 w 19"/>
                <a:gd name="T91" fmla="*/ 12 h 24"/>
                <a:gd name="T92" fmla="*/ 12 w 19"/>
                <a:gd name="T93" fmla="*/ 13 h 24"/>
                <a:gd name="T94" fmla="*/ 13 w 19"/>
                <a:gd name="T95" fmla="*/ 14 h 24"/>
                <a:gd name="T96" fmla="*/ 14 w 19"/>
                <a:gd name="T9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24">
                  <a:moveTo>
                    <a:pt x="13" y="6"/>
                  </a:moveTo>
                  <a:lnTo>
                    <a:pt x="12" y="6"/>
                  </a:lnTo>
                  <a:lnTo>
                    <a:pt x="12" y="7"/>
                  </a:lnTo>
                  <a:lnTo>
                    <a:pt x="12" y="8"/>
                  </a:lnTo>
                  <a:lnTo>
                    <a:pt x="11" y="9"/>
                  </a:lnTo>
                  <a:lnTo>
                    <a:pt x="11" y="10"/>
                  </a:lnTo>
                  <a:lnTo>
                    <a:pt x="11" y="10"/>
                  </a:lnTo>
                  <a:lnTo>
                    <a:pt x="11" y="10"/>
                  </a:lnTo>
                  <a:lnTo>
                    <a:pt x="10" y="10"/>
                  </a:lnTo>
                  <a:lnTo>
                    <a:pt x="9" y="10"/>
                  </a:lnTo>
                  <a:lnTo>
                    <a:pt x="8" y="10"/>
                  </a:lnTo>
                  <a:lnTo>
                    <a:pt x="8" y="10"/>
                  </a:lnTo>
                  <a:lnTo>
                    <a:pt x="7" y="10"/>
                  </a:lnTo>
                  <a:lnTo>
                    <a:pt x="6" y="5"/>
                  </a:lnTo>
                  <a:lnTo>
                    <a:pt x="6" y="4"/>
                  </a:lnTo>
                  <a:lnTo>
                    <a:pt x="6" y="3"/>
                  </a:lnTo>
                  <a:lnTo>
                    <a:pt x="6" y="2"/>
                  </a:lnTo>
                  <a:lnTo>
                    <a:pt x="6" y="2"/>
                  </a:lnTo>
                  <a:lnTo>
                    <a:pt x="7" y="2"/>
                  </a:lnTo>
                  <a:lnTo>
                    <a:pt x="8" y="2"/>
                  </a:lnTo>
                  <a:lnTo>
                    <a:pt x="8" y="1"/>
                  </a:lnTo>
                  <a:lnTo>
                    <a:pt x="9" y="1"/>
                  </a:lnTo>
                  <a:lnTo>
                    <a:pt x="10" y="1"/>
                  </a:lnTo>
                  <a:lnTo>
                    <a:pt x="11" y="1"/>
                  </a:lnTo>
                  <a:lnTo>
                    <a:pt x="11" y="2"/>
                  </a:lnTo>
                  <a:lnTo>
                    <a:pt x="12" y="2"/>
                  </a:lnTo>
                  <a:lnTo>
                    <a:pt x="13" y="2"/>
                  </a:lnTo>
                  <a:lnTo>
                    <a:pt x="14" y="2"/>
                  </a:lnTo>
                  <a:lnTo>
                    <a:pt x="14" y="2"/>
                  </a:lnTo>
                  <a:lnTo>
                    <a:pt x="14" y="2"/>
                  </a:lnTo>
                  <a:lnTo>
                    <a:pt x="14" y="3"/>
                  </a:lnTo>
                  <a:lnTo>
                    <a:pt x="15" y="3"/>
                  </a:lnTo>
                  <a:lnTo>
                    <a:pt x="15" y="4"/>
                  </a:lnTo>
                  <a:lnTo>
                    <a:pt x="16" y="4"/>
                  </a:lnTo>
                  <a:lnTo>
                    <a:pt x="17" y="5"/>
                  </a:lnTo>
                  <a:lnTo>
                    <a:pt x="17" y="6"/>
                  </a:lnTo>
                  <a:lnTo>
                    <a:pt x="17" y="5"/>
                  </a:lnTo>
                  <a:lnTo>
                    <a:pt x="15" y="0"/>
                  </a:lnTo>
                  <a:lnTo>
                    <a:pt x="0" y="1"/>
                  </a:lnTo>
                  <a:lnTo>
                    <a:pt x="0" y="2"/>
                  </a:lnTo>
                  <a:lnTo>
                    <a:pt x="1" y="2"/>
                  </a:lnTo>
                  <a:lnTo>
                    <a:pt x="2" y="2"/>
                  </a:lnTo>
                  <a:lnTo>
                    <a:pt x="2" y="2"/>
                  </a:lnTo>
                  <a:lnTo>
                    <a:pt x="2" y="2"/>
                  </a:lnTo>
                  <a:lnTo>
                    <a:pt x="2" y="3"/>
                  </a:lnTo>
                  <a:lnTo>
                    <a:pt x="3" y="3"/>
                  </a:lnTo>
                  <a:lnTo>
                    <a:pt x="3" y="4"/>
                  </a:lnTo>
                  <a:lnTo>
                    <a:pt x="3" y="5"/>
                  </a:lnTo>
                  <a:lnTo>
                    <a:pt x="3" y="6"/>
                  </a:lnTo>
                  <a:lnTo>
                    <a:pt x="4" y="17"/>
                  </a:lnTo>
                  <a:lnTo>
                    <a:pt x="4" y="18"/>
                  </a:lnTo>
                  <a:lnTo>
                    <a:pt x="4" y="19"/>
                  </a:lnTo>
                  <a:lnTo>
                    <a:pt x="4" y="20"/>
                  </a:lnTo>
                  <a:lnTo>
                    <a:pt x="4" y="21"/>
                  </a:lnTo>
                  <a:lnTo>
                    <a:pt x="3" y="21"/>
                  </a:lnTo>
                  <a:lnTo>
                    <a:pt x="3" y="21"/>
                  </a:lnTo>
                  <a:lnTo>
                    <a:pt x="2" y="21"/>
                  </a:lnTo>
                  <a:lnTo>
                    <a:pt x="2" y="21"/>
                  </a:lnTo>
                  <a:lnTo>
                    <a:pt x="1" y="21"/>
                  </a:lnTo>
                  <a:lnTo>
                    <a:pt x="2" y="23"/>
                  </a:lnTo>
                  <a:lnTo>
                    <a:pt x="17" y="22"/>
                  </a:lnTo>
                  <a:lnTo>
                    <a:pt x="18" y="17"/>
                  </a:lnTo>
                  <a:lnTo>
                    <a:pt x="17" y="16"/>
                  </a:lnTo>
                  <a:lnTo>
                    <a:pt x="17" y="17"/>
                  </a:lnTo>
                  <a:lnTo>
                    <a:pt x="17" y="17"/>
                  </a:lnTo>
                  <a:lnTo>
                    <a:pt x="17" y="17"/>
                  </a:lnTo>
                  <a:lnTo>
                    <a:pt x="16" y="18"/>
                  </a:lnTo>
                  <a:lnTo>
                    <a:pt x="16" y="19"/>
                  </a:lnTo>
                  <a:lnTo>
                    <a:pt x="15" y="19"/>
                  </a:lnTo>
                  <a:lnTo>
                    <a:pt x="15" y="20"/>
                  </a:lnTo>
                  <a:lnTo>
                    <a:pt x="14" y="20"/>
                  </a:lnTo>
                  <a:lnTo>
                    <a:pt x="14" y="21"/>
                  </a:lnTo>
                  <a:lnTo>
                    <a:pt x="14" y="21"/>
                  </a:lnTo>
                  <a:lnTo>
                    <a:pt x="13" y="21"/>
                  </a:lnTo>
                  <a:lnTo>
                    <a:pt x="13" y="21"/>
                  </a:lnTo>
                  <a:lnTo>
                    <a:pt x="12" y="21"/>
                  </a:lnTo>
                  <a:lnTo>
                    <a:pt x="11" y="21"/>
                  </a:lnTo>
                  <a:lnTo>
                    <a:pt x="11" y="21"/>
                  </a:lnTo>
                  <a:lnTo>
                    <a:pt x="10" y="21"/>
                  </a:lnTo>
                  <a:lnTo>
                    <a:pt x="9" y="21"/>
                  </a:lnTo>
                  <a:lnTo>
                    <a:pt x="8" y="21"/>
                  </a:lnTo>
                  <a:lnTo>
                    <a:pt x="8" y="21"/>
                  </a:lnTo>
                  <a:lnTo>
                    <a:pt x="7" y="21"/>
                  </a:lnTo>
                  <a:lnTo>
                    <a:pt x="7" y="20"/>
                  </a:lnTo>
                  <a:lnTo>
                    <a:pt x="7" y="19"/>
                  </a:lnTo>
                  <a:lnTo>
                    <a:pt x="7" y="11"/>
                  </a:lnTo>
                  <a:lnTo>
                    <a:pt x="8" y="11"/>
                  </a:lnTo>
                  <a:lnTo>
                    <a:pt x="8" y="11"/>
                  </a:lnTo>
                  <a:lnTo>
                    <a:pt x="9" y="11"/>
                  </a:lnTo>
                  <a:lnTo>
                    <a:pt x="10" y="11"/>
                  </a:lnTo>
                  <a:lnTo>
                    <a:pt x="11" y="12"/>
                  </a:lnTo>
                  <a:lnTo>
                    <a:pt x="11" y="12"/>
                  </a:lnTo>
                  <a:lnTo>
                    <a:pt x="11" y="13"/>
                  </a:lnTo>
                  <a:lnTo>
                    <a:pt x="12" y="13"/>
                  </a:lnTo>
                  <a:lnTo>
                    <a:pt x="12" y="13"/>
                  </a:lnTo>
                  <a:lnTo>
                    <a:pt x="13" y="14"/>
                  </a:lnTo>
                  <a:lnTo>
                    <a:pt x="13" y="15"/>
                  </a:lnTo>
                  <a:lnTo>
                    <a:pt x="14" y="15"/>
                  </a:lnTo>
                  <a:lnTo>
                    <a:pt x="13"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2" name="Freeform 306"/>
            <p:cNvSpPr>
              <a:spLocks/>
            </p:cNvSpPr>
            <p:nvPr/>
          </p:nvSpPr>
          <p:spPr bwMode="auto">
            <a:xfrm>
              <a:off x="821" y="2826"/>
              <a:ext cx="14" cy="24"/>
            </a:xfrm>
            <a:custGeom>
              <a:avLst/>
              <a:gdLst>
                <a:gd name="T0" fmla="*/ 11 w 14"/>
                <a:gd name="T1" fmla="*/ 1 h 24"/>
                <a:gd name="T2" fmla="*/ 9 w 14"/>
                <a:gd name="T3" fmla="*/ 1 h 24"/>
                <a:gd name="T4" fmla="*/ 8 w 14"/>
                <a:gd name="T5" fmla="*/ 0 h 24"/>
                <a:gd name="T6" fmla="*/ 5 w 14"/>
                <a:gd name="T7" fmla="*/ 0 h 24"/>
                <a:gd name="T8" fmla="*/ 3 w 14"/>
                <a:gd name="T9" fmla="*/ 1 h 24"/>
                <a:gd name="T10" fmla="*/ 2 w 14"/>
                <a:gd name="T11" fmla="*/ 2 h 24"/>
                <a:gd name="T12" fmla="*/ 1 w 14"/>
                <a:gd name="T13" fmla="*/ 5 h 24"/>
                <a:gd name="T14" fmla="*/ 1 w 14"/>
                <a:gd name="T15" fmla="*/ 8 h 24"/>
                <a:gd name="T16" fmla="*/ 3 w 14"/>
                <a:gd name="T17" fmla="*/ 10 h 24"/>
                <a:gd name="T18" fmla="*/ 6 w 14"/>
                <a:gd name="T19" fmla="*/ 12 h 24"/>
                <a:gd name="T20" fmla="*/ 9 w 14"/>
                <a:gd name="T21" fmla="*/ 13 h 24"/>
                <a:gd name="T22" fmla="*/ 10 w 14"/>
                <a:gd name="T23" fmla="*/ 16 h 24"/>
                <a:gd name="T24" fmla="*/ 11 w 14"/>
                <a:gd name="T25" fmla="*/ 18 h 24"/>
                <a:gd name="T26" fmla="*/ 10 w 14"/>
                <a:gd name="T27" fmla="*/ 20 h 24"/>
                <a:gd name="T28" fmla="*/ 10 w 14"/>
                <a:gd name="T29" fmla="*/ 21 h 24"/>
                <a:gd name="T30" fmla="*/ 8 w 14"/>
                <a:gd name="T31" fmla="*/ 21 h 24"/>
                <a:gd name="T32" fmla="*/ 5 w 14"/>
                <a:gd name="T33" fmla="*/ 21 h 24"/>
                <a:gd name="T34" fmla="*/ 3 w 14"/>
                <a:gd name="T35" fmla="*/ 20 h 24"/>
                <a:gd name="T36" fmla="*/ 2 w 14"/>
                <a:gd name="T37" fmla="*/ 17 h 24"/>
                <a:gd name="T38" fmla="*/ 1 w 14"/>
                <a:gd name="T39" fmla="*/ 16 h 24"/>
                <a:gd name="T40" fmla="*/ 2 w 14"/>
                <a:gd name="T41" fmla="*/ 22 h 24"/>
                <a:gd name="T42" fmla="*/ 3 w 14"/>
                <a:gd name="T43" fmla="*/ 21 h 24"/>
                <a:gd name="T44" fmla="*/ 5 w 14"/>
                <a:gd name="T45" fmla="*/ 22 h 24"/>
                <a:gd name="T46" fmla="*/ 7 w 14"/>
                <a:gd name="T47" fmla="*/ 23 h 24"/>
                <a:gd name="T48" fmla="*/ 9 w 14"/>
                <a:gd name="T49" fmla="*/ 22 h 24"/>
                <a:gd name="T50" fmla="*/ 11 w 14"/>
                <a:gd name="T51" fmla="*/ 21 h 24"/>
                <a:gd name="T52" fmla="*/ 12 w 14"/>
                <a:gd name="T53" fmla="*/ 19 h 24"/>
                <a:gd name="T54" fmla="*/ 13 w 14"/>
                <a:gd name="T55" fmla="*/ 17 h 24"/>
                <a:gd name="T56" fmla="*/ 13 w 14"/>
                <a:gd name="T57" fmla="*/ 14 h 24"/>
                <a:gd name="T58" fmla="*/ 12 w 14"/>
                <a:gd name="T59" fmla="*/ 12 h 24"/>
                <a:gd name="T60" fmla="*/ 10 w 14"/>
                <a:gd name="T61" fmla="*/ 11 h 24"/>
                <a:gd name="T62" fmla="*/ 8 w 14"/>
                <a:gd name="T63" fmla="*/ 10 h 24"/>
                <a:gd name="T64" fmla="*/ 6 w 14"/>
                <a:gd name="T65" fmla="*/ 9 h 24"/>
                <a:gd name="T66" fmla="*/ 5 w 14"/>
                <a:gd name="T67" fmla="*/ 8 h 24"/>
                <a:gd name="T68" fmla="*/ 3 w 14"/>
                <a:gd name="T69" fmla="*/ 7 h 24"/>
                <a:gd name="T70" fmla="*/ 3 w 14"/>
                <a:gd name="T71" fmla="*/ 5 h 24"/>
                <a:gd name="T72" fmla="*/ 3 w 14"/>
                <a:gd name="T73" fmla="*/ 3 h 24"/>
                <a:gd name="T74" fmla="*/ 4 w 14"/>
                <a:gd name="T75" fmla="*/ 2 h 24"/>
                <a:gd name="T76" fmla="*/ 6 w 14"/>
                <a:gd name="T77" fmla="*/ 2 h 24"/>
                <a:gd name="T78" fmla="*/ 8 w 14"/>
                <a:gd name="T79" fmla="*/ 2 h 24"/>
                <a:gd name="T80" fmla="*/ 9 w 14"/>
                <a:gd name="T81" fmla="*/ 2 h 24"/>
                <a:gd name="T82" fmla="*/ 11 w 14"/>
                <a:gd name="T83" fmla="*/ 4 h 24"/>
                <a:gd name="T84" fmla="*/ 12 w 14"/>
                <a:gd name="T85" fmla="*/ 6 h 24"/>
                <a:gd name="T86" fmla="*/ 13 w 14"/>
                <a:gd name="T8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 h="24">
                  <a:moveTo>
                    <a:pt x="12" y="1"/>
                  </a:moveTo>
                  <a:lnTo>
                    <a:pt x="12" y="1"/>
                  </a:lnTo>
                  <a:lnTo>
                    <a:pt x="11" y="1"/>
                  </a:lnTo>
                  <a:lnTo>
                    <a:pt x="10" y="1"/>
                  </a:lnTo>
                  <a:lnTo>
                    <a:pt x="10" y="1"/>
                  </a:lnTo>
                  <a:lnTo>
                    <a:pt x="9" y="1"/>
                  </a:lnTo>
                  <a:lnTo>
                    <a:pt x="8" y="1"/>
                  </a:lnTo>
                  <a:lnTo>
                    <a:pt x="8" y="0"/>
                  </a:lnTo>
                  <a:lnTo>
                    <a:pt x="8" y="0"/>
                  </a:lnTo>
                  <a:lnTo>
                    <a:pt x="7" y="0"/>
                  </a:lnTo>
                  <a:lnTo>
                    <a:pt x="6" y="0"/>
                  </a:lnTo>
                  <a:lnTo>
                    <a:pt x="5" y="0"/>
                  </a:lnTo>
                  <a:lnTo>
                    <a:pt x="5" y="0"/>
                  </a:lnTo>
                  <a:lnTo>
                    <a:pt x="4" y="0"/>
                  </a:lnTo>
                  <a:lnTo>
                    <a:pt x="3" y="1"/>
                  </a:lnTo>
                  <a:lnTo>
                    <a:pt x="3" y="2"/>
                  </a:lnTo>
                  <a:lnTo>
                    <a:pt x="2" y="2"/>
                  </a:lnTo>
                  <a:lnTo>
                    <a:pt x="2" y="2"/>
                  </a:lnTo>
                  <a:lnTo>
                    <a:pt x="1" y="3"/>
                  </a:lnTo>
                  <a:lnTo>
                    <a:pt x="1" y="4"/>
                  </a:lnTo>
                  <a:lnTo>
                    <a:pt x="1" y="5"/>
                  </a:lnTo>
                  <a:lnTo>
                    <a:pt x="1" y="6"/>
                  </a:lnTo>
                  <a:lnTo>
                    <a:pt x="1" y="7"/>
                  </a:lnTo>
                  <a:lnTo>
                    <a:pt x="1" y="8"/>
                  </a:lnTo>
                  <a:lnTo>
                    <a:pt x="2" y="9"/>
                  </a:lnTo>
                  <a:lnTo>
                    <a:pt x="2" y="10"/>
                  </a:lnTo>
                  <a:lnTo>
                    <a:pt x="3" y="10"/>
                  </a:lnTo>
                  <a:lnTo>
                    <a:pt x="4" y="11"/>
                  </a:lnTo>
                  <a:lnTo>
                    <a:pt x="5" y="12"/>
                  </a:lnTo>
                  <a:lnTo>
                    <a:pt x="6" y="12"/>
                  </a:lnTo>
                  <a:lnTo>
                    <a:pt x="7" y="13"/>
                  </a:lnTo>
                  <a:lnTo>
                    <a:pt x="8" y="13"/>
                  </a:lnTo>
                  <a:lnTo>
                    <a:pt x="9" y="13"/>
                  </a:lnTo>
                  <a:lnTo>
                    <a:pt x="10" y="14"/>
                  </a:lnTo>
                  <a:lnTo>
                    <a:pt x="10" y="15"/>
                  </a:lnTo>
                  <a:lnTo>
                    <a:pt x="10" y="16"/>
                  </a:lnTo>
                  <a:lnTo>
                    <a:pt x="11" y="17"/>
                  </a:lnTo>
                  <a:lnTo>
                    <a:pt x="11" y="17"/>
                  </a:lnTo>
                  <a:lnTo>
                    <a:pt x="11" y="18"/>
                  </a:lnTo>
                  <a:lnTo>
                    <a:pt x="11" y="19"/>
                  </a:lnTo>
                  <a:lnTo>
                    <a:pt x="11" y="20"/>
                  </a:lnTo>
                  <a:lnTo>
                    <a:pt x="10" y="20"/>
                  </a:lnTo>
                  <a:lnTo>
                    <a:pt x="10" y="21"/>
                  </a:lnTo>
                  <a:lnTo>
                    <a:pt x="10" y="21"/>
                  </a:lnTo>
                  <a:lnTo>
                    <a:pt x="10" y="21"/>
                  </a:lnTo>
                  <a:lnTo>
                    <a:pt x="9" y="21"/>
                  </a:lnTo>
                  <a:lnTo>
                    <a:pt x="8" y="21"/>
                  </a:lnTo>
                  <a:lnTo>
                    <a:pt x="8" y="21"/>
                  </a:lnTo>
                  <a:lnTo>
                    <a:pt x="7" y="21"/>
                  </a:lnTo>
                  <a:lnTo>
                    <a:pt x="6" y="21"/>
                  </a:lnTo>
                  <a:lnTo>
                    <a:pt x="5" y="21"/>
                  </a:lnTo>
                  <a:lnTo>
                    <a:pt x="5" y="21"/>
                  </a:lnTo>
                  <a:lnTo>
                    <a:pt x="4" y="21"/>
                  </a:lnTo>
                  <a:lnTo>
                    <a:pt x="3" y="20"/>
                  </a:lnTo>
                  <a:lnTo>
                    <a:pt x="3" y="19"/>
                  </a:lnTo>
                  <a:lnTo>
                    <a:pt x="2" y="18"/>
                  </a:lnTo>
                  <a:lnTo>
                    <a:pt x="2" y="17"/>
                  </a:lnTo>
                  <a:lnTo>
                    <a:pt x="1" y="17"/>
                  </a:lnTo>
                  <a:lnTo>
                    <a:pt x="1" y="17"/>
                  </a:lnTo>
                  <a:lnTo>
                    <a:pt x="1" y="16"/>
                  </a:lnTo>
                  <a:lnTo>
                    <a:pt x="0" y="17"/>
                  </a:lnTo>
                  <a:lnTo>
                    <a:pt x="1" y="22"/>
                  </a:lnTo>
                  <a:lnTo>
                    <a:pt x="2" y="22"/>
                  </a:lnTo>
                  <a:lnTo>
                    <a:pt x="2" y="21"/>
                  </a:lnTo>
                  <a:lnTo>
                    <a:pt x="3" y="21"/>
                  </a:lnTo>
                  <a:lnTo>
                    <a:pt x="3" y="21"/>
                  </a:lnTo>
                  <a:lnTo>
                    <a:pt x="4" y="21"/>
                  </a:lnTo>
                  <a:lnTo>
                    <a:pt x="5" y="22"/>
                  </a:lnTo>
                  <a:lnTo>
                    <a:pt x="5" y="22"/>
                  </a:lnTo>
                  <a:lnTo>
                    <a:pt x="6" y="22"/>
                  </a:lnTo>
                  <a:lnTo>
                    <a:pt x="6" y="23"/>
                  </a:lnTo>
                  <a:lnTo>
                    <a:pt x="7" y="23"/>
                  </a:lnTo>
                  <a:lnTo>
                    <a:pt x="8" y="23"/>
                  </a:lnTo>
                  <a:lnTo>
                    <a:pt x="8" y="23"/>
                  </a:lnTo>
                  <a:lnTo>
                    <a:pt x="9" y="22"/>
                  </a:lnTo>
                  <a:lnTo>
                    <a:pt x="10" y="22"/>
                  </a:lnTo>
                  <a:lnTo>
                    <a:pt x="10" y="22"/>
                  </a:lnTo>
                  <a:lnTo>
                    <a:pt x="11" y="21"/>
                  </a:lnTo>
                  <a:lnTo>
                    <a:pt x="12" y="21"/>
                  </a:lnTo>
                  <a:lnTo>
                    <a:pt x="12" y="20"/>
                  </a:lnTo>
                  <a:lnTo>
                    <a:pt x="12" y="19"/>
                  </a:lnTo>
                  <a:lnTo>
                    <a:pt x="13" y="18"/>
                  </a:lnTo>
                  <a:lnTo>
                    <a:pt x="13" y="17"/>
                  </a:lnTo>
                  <a:lnTo>
                    <a:pt x="13" y="17"/>
                  </a:lnTo>
                  <a:lnTo>
                    <a:pt x="13" y="16"/>
                  </a:lnTo>
                  <a:lnTo>
                    <a:pt x="13" y="15"/>
                  </a:lnTo>
                  <a:lnTo>
                    <a:pt x="13" y="14"/>
                  </a:lnTo>
                  <a:lnTo>
                    <a:pt x="12" y="13"/>
                  </a:lnTo>
                  <a:lnTo>
                    <a:pt x="12" y="13"/>
                  </a:lnTo>
                  <a:lnTo>
                    <a:pt x="12" y="12"/>
                  </a:lnTo>
                  <a:lnTo>
                    <a:pt x="11" y="12"/>
                  </a:lnTo>
                  <a:lnTo>
                    <a:pt x="11" y="11"/>
                  </a:lnTo>
                  <a:lnTo>
                    <a:pt x="10" y="11"/>
                  </a:lnTo>
                  <a:lnTo>
                    <a:pt x="10" y="10"/>
                  </a:lnTo>
                  <a:lnTo>
                    <a:pt x="9" y="10"/>
                  </a:lnTo>
                  <a:lnTo>
                    <a:pt x="8" y="10"/>
                  </a:lnTo>
                  <a:lnTo>
                    <a:pt x="8" y="10"/>
                  </a:lnTo>
                  <a:lnTo>
                    <a:pt x="7" y="9"/>
                  </a:lnTo>
                  <a:lnTo>
                    <a:pt x="6" y="9"/>
                  </a:lnTo>
                  <a:lnTo>
                    <a:pt x="5" y="9"/>
                  </a:lnTo>
                  <a:lnTo>
                    <a:pt x="5" y="9"/>
                  </a:lnTo>
                  <a:lnTo>
                    <a:pt x="5" y="8"/>
                  </a:lnTo>
                  <a:lnTo>
                    <a:pt x="4" y="8"/>
                  </a:lnTo>
                  <a:lnTo>
                    <a:pt x="4" y="7"/>
                  </a:lnTo>
                  <a:lnTo>
                    <a:pt x="3" y="7"/>
                  </a:lnTo>
                  <a:lnTo>
                    <a:pt x="3" y="6"/>
                  </a:lnTo>
                  <a:lnTo>
                    <a:pt x="3" y="6"/>
                  </a:lnTo>
                  <a:lnTo>
                    <a:pt x="3" y="5"/>
                  </a:lnTo>
                  <a:lnTo>
                    <a:pt x="3" y="4"/>
                  </a:lnTo>
                  <a:lnTo>
                    <a:pt x="3" y="4"/>
                  </a:lnTo>
                  <a:lnTo>
                    <a:pt x="3" y="3"/>
                  </a:lnTo>
                  <a:lnTo>
                    <a:pt x="3" y="2"/>
                  </a:lnTo>
                  <a:lnTo>
                    <a:pt x="4" y="2"/>
                  </a:lnTo>
                  <a:lnTo>
                    <a:pt x="4" y="2"/>
                  </a:lnTo>
                  <a:lnTo>
                    <a:pt x="5" y="2"/>
                  </a:lnTo>
                  <a:lnTo>
                    <a:pt x="5" y="2"/>
                  </a:lnTo>
                  <a:lnTo>
                    <a:pt x="6" y="2"/>
                  </a:lnTo>
                  <a:lnTo>
                    <a:pt x="6" y="1"/>
                  </a:lnTo>
                  <a:lnTo>
                    <a:pt x="7" y="1"/>
                  </a:lnTo>
                  <a:lnTo>
                    <a:pt x="8" y="2"/>
                  </a:lnTo>
                  <a:lnTo>
                    <a:pt x="8" y="2"/>
                  </a:lnTo>
                  <a:lnTo>
                    <a:pt x="9" y="2"/>
                  </a:lnTo>
                  <a:lnTo>
                    <a:pt x="9" y="2"/>
                  </a:lnTo>
                  <a:lnTo>
                    <a:pt x="10" y="2"/>
                  </a:lnTo>
                  <a:lnTo>
                    <a:pt x="10" y="3"/>
                  </a:lnTo>
                  <a:lnTo>
                    <a:pt x="11" y="4"/>
                  </a:lnTo>
                  <a:lnTo>
                    <a:pt x="11" y="5"/>
                  </a:lnTo>
                  <a:lnTo>
                    <a:pt x="12" y="5"/>
                  </a:lnTo>
                  <a:lnTo>
                    <a:pt x="12" y="6"/>
                  </a:lnTo>
                  <a:lnTo>
                    <a:pt x="12" y="6"/>
                  </a:lnTo>
                  <a:lnTo>
                    <a:pt x="12" y="6"/>
                  </a:lnTo>
                  <a:lnTo>
                    <a:pt x="13" y="6"/>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3" name="Freeform 307"/>
            <p:cNvSpPr>
              <a:spLocks/>
            </p:cNvSpPr>
            <p:nvPr/>
          </p:nvSpPr>
          <p:spPr bwMode="auto">
            <a:xfrm>
              <a:off x="854" y="2832"/>
              <a:ext cx="20" cy="24"/>
            </a:xfrm>
            <a:custGeom>
              <a:avLst/>
              <a:gdLst>
                <a:gd name="T0" fmla="*/ 18 w 20"/>
                <a:gd name="T1" fmla="*/ 16 h 24"/>
                <a:gd name="T2" fmla="*/ 18 w 20"/>
                <a:gd name="T3" fmla="*/ 14 h 24"/>
                <a:gd name="T4" fmla="*/ 18 w 20"/>
                <a:gd name="T5" fmla="*/ 13 h 24"/>
                <a:gd name="T6" fmla="*/ 19 w 20"/>
                <a:gd name="T7" fmla="*/ 11 h 24"/>
                <a:gd name="T8" fmla="*/ 19 w 20"/>
                <a:gd name="T9" fmla="*/ 9 h 24"/>
                <a:gd name="T10" fmla="*/ 18 w 20"/>
                <a:gd name="T11" fmla="*/ 7 h 24"/>
                <a:gd name="T12" fmla="*/ 17 w 20"/>
                <a:gd name="T13" fmla="*/ 5 h 24"/>
                <a:gd name="T14" fmla="*/ 17 w 20"/>
                <a:gd name="T15" fmla="*/ 3 h 24"/>
                <a:gd name="T16" fmla="*/ 15 w 20"/>
                <a:gd name="T17" fmla="*/ 2 h 24"/>
                <a:gd name="T18" fmla="*/ 13 w 20"/>
                <a:gd name="T19" fmla="*/ 1 h 24"/>
                <a:gd name="T20" fmla="*/ 11 w 20"/>
                <a:gd name="T21" fmla="*/ 0 h 24"/>
                <a:gd name="T22" fmla="*/ 9 w 20"/>
                <a:gd name="T23" fmla="*/ 0 h 24"/>
                <a:gd name="T24" fmla="*/ 7 w 20"/>
                <a:gd name="T25" fmla="*/ 1 h 24"/>
                <a:gd name="T26" fmla="*/ 5 w 20"/>
                <a:gd name="T27" fmla="*/ 2 h 24"/>
                <a:gd name="T28" fmla="*/ 4 w 20"/>
                <a:gd name="T29" fmla="*/ 2 h 24"/>
                <a:gd name="T30" fmla="*/ 2 w 20"/>
                <a:gd name="T31" fmla="*/ 4 h 24"/>
                <a:gd name="T32" fmla="*/ 2 w 20"/>
                <a:gd name="T33" fmla="*/ 6 h 24"/>
                <a:gd name="T34" fmla="*/ 1 w 20"/>
                <a:gd name="T35" fmla="*/ 8 h 24"/>
                <a:gd name="T36" fmla="*/ 0 w 20"/>
                <a:gd name="T37" fmla="*/ 10 h 24"/>
                <a:gd name="T38" fmla="*/ 0 w 20"/>
                <a:gd name="T39" fmla="*/ 12 h 24"/>
                <a:gd name="T40" fmla="*/ 0 w 20"/>
                <a:gd name="T41" fmla="*/ 14 h 24"/>
                <a:gd name="T42" fmla="*/ 1 w 20"/>
                <a:gd name="T43" fmla="*/ 16 h 24"/>
                <a:gd name="T44" fmla="*/ 2 w 20"/>
                <a:gd name="T45" fmla="*/ 18 h 24"/>
                <a:gd name="T46" fmla="*/ 2 w 20"/>
                <a:gd name="T47" fmla="*/ 20 h 24"/>
                <a:gd name="T48" fmla="*/ 4 w 20"/>
                <a:gd name="T49" fmla="*/ 21 h 24"/>
                <a:gd name="T50" fmla="*/ 5 w 20"/>
                <a:gd name="T51" fmla="*/ 22 h 24"/>
                <a:gd name="T52" fmla="*/ 8 w 20"/>
                <a:gd name="T53" fmla="*/ 22 h 24"/>
                <a:gd name="T54" fmla="*/ 9 w 20"/>
                <a:gd name="T55" fmla="*/ 23 h 24"/>
                <a:gd name="T56" fmla="*/ 11 w 20"/>
                <a:gd name="T57" fmla="*/ 22 h 24"/>
                <a:gd name="T58" fmla="*/ 12 w 20"/>
                <a:gd name="T59" fmla="*/ 22 h 24"/>
                <a:gd name="T60" fmla="*/ 14 w 20"/>
                <a:gd name="T61" fmla="*/ 21 h 24"/>
                <a:gd name="T62" fmla="*/ 15 w 20"/>
                <a:gd name="T63" fmla="*/ 20 h 24"/>
                <a:gd name="T64" fmla="*/ 16 w 20"/>
                <a:gd name="T65" fmla="*/ 19 h 24"/>
                <a:gd name="T66" fmla="*/ 17 w 20"/>
                <a:gd name="T6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4">
                  <a:moveTo>
                    <a:pt x="17" y="17"/>
                  </a:moveTo>
                  <a:lnTo>
                    <a:pt x="18" y="16"/>
                  </a:lnTo>
                  <a:lnTo>
                    <a:pt x="18" y="15"/>
                  </a:lnTo>
                  <a:lnTo>
                    <a:pt x="18" y="14"/>
                  </a:lnTo>
                  <a:lnTo>
                    <a:pt x="18" y="13"/>
                  </a:lnTo>
                  <a:lnTo>
                    <a:pt x="18" y="13"/>
                  </a:lnTo>
                  <a:lnTo>
                    <a:pt x="19" y="12"/>
                  </a:lnTo>
                  <a:lnTo>
                    <a:pt x="19" y="11"/>
                  </a:lnTo>
                  <a:lnTo>
                    <a:pt x="19" y="10"/>
                  </a:lnTo>
                  <a:lnTo>
                    <a:pt x="19" y="9"/>
                  </a:lnTo>
                  <a:lnTo>
                    <a:pt x="18" y="8"/>
                  </a:lnTo>
                  <a:lnTo>
                    <a:pt x="18" y="7"/>
                  </a:lnTo>
                  <a:lnTo>
                    <a:pt x="18" y="6"/>
                  </a:lnTo>
                  <a:lnTo>
                    <a:pt x="17" y="5"/>
                  </a:lnTo>
                  <a:lnTo>
                    <a:pt x="17" y="4"/>
                  </a:lnTo>
                  <a:lnTo>
                    <a:pt x="17" y="3"/>
                  </a:lnTo>
                  <a:lnTo>
                    <a:pt x="16" y="2"/>
                  </a:lnTo>
                  <a:lnTo>
                    <a:pt x="15" y="2"/>
                  </a:lnTo>
                  <a:lnTo>
                    <a:pt x="14" y="2"/>
                  </a:lnTo>
                  <a:lnTo>
                    <a:pt x="13" y="1"/>
                  </a:lnTo>
                  <a:lnTo>
                    <a:pt x="12" y="1"/>
                  </a:lnTo>
                  <a:lnTo>
                    <a:pt x="11" y="0"/>
                  </a:lnTo>
                  <a:lnTo>
                    <a:pt x="10" y="0"/>
                  </a:lnTo>
                  <a:lnTo>
                    <a:pt x="9" y="0"/>
                  </a:lnTo>
                  <a:lnTo>
                    <a:pt x="8" y="0"/>
                  </a:lnTo>
                  <a:lnTo>
                    <a:pt x="7" y="1"/>
                  </a:lnTo>
                  <a:lnTo>
                    <a:pt x="6" y="1"/>
                  </a:lnTo>
                  <a:lnTo>
                    <a:pt x="5" y="2"/>
                  </a:lnTo>
                  <a:lnTo>
                    <a:pt x="5" y="2"/>
                  </a:lnTo>
                  <a:lnTo>
                    <a:pt x="4" y="2"/>
                  </a:lnTo>
                  <a:lnTo>
                    <a:pt x="3" y="3"/>
                  </a:lnTo>
                  <a:lnTo>
                    <a:pt x="2" y="4"/>
                  </a:lnTo>
                  <a:lnTo>
                    <a:pt x="2" y="5"/>
                  </a:lnTo>
                  <a:lnTo>
                    <a:pt x="2" y="6"/>
                  </a:lnTo>
                  <a:lnTo>
                    <a:pt x="1" y="7"/>
                  </a:lnTo>
                  <a:lnTo>
                    <a:pt x="1" y="8"/>
                  </a:lnTo>
                  <a:lnTo>
                    <a:pt x="0" y="9"/>
                  </a:lnTo>
                  <a:lnTo>
                    <a:pt x="0" y="10"/>
                  </a:lnTo>
                  <a:lnTo>
                    <a:pt x="0" y="11"/>
                  </a:lnTo>
                  <a:lnTo>
                    <a:pt x="0" y="12"/>
                  </a:lnTo>
                  <a:lnTo>
                    <a:pt x="0" y="13"/>
                  </a:lnTo>
                  <a:lnTo>
                    <a:pt x="0" y="14"/>
                  </a:lnTo>
                  <a:lnTo>
                    <a:pt x="0" y="15"/>
                  </a:lnTo>
                  <a:lnTo>
                    <a:pt x="1" y="16"/>
                  </a:lnTo>
                  <a:lnTo>
                    <a:pt x="1" y="17"/>
                  </a:lnTo>
                  <a:lnTo>
                    <a:pt x="2" y="18"/>
                  </a:lnTo>
                  <a:lnTo>
                    <a:pt x="2" y="19"/>
                  </a:lnTo>
                  <a:lnTo>
                    <a:pt x="2" y="20"/>
                  </a:lnTo>
                  <a:lnTo>
                    <a:pt x="3" y="21"/>
                  </a:lnTo>
                  <a:lnTo>
                    <a:pt x="4" y="21"/>
                  </a:lnTo>
                  <a:lnTo>
                    <a:pt x="5" y="21"/>
                  </a:lnTo>
                  <a:lnTo>
                    <a:pt x="5" y="22"/>
                  </a:lnTo>
                  <a:lnTo>
                    <a:pt x="7" y="22"/>
                  </a:lnTo>
                  <a:lnTo>
                    <a:pt x="8" y="22"/>
                  </a:lnTo>
                  <a:lnTo>
                    <a:pt x="8" y="23"/>
                  </a:lnTo>
                  <a:lnTo>
                    <a:pt x="9" y="23"/>
                  </a:lnTo>
                  <a:lnTo>
                    <a:pt x="10" y="23"/>
                  </a:lnTo>
                  <a:lnTo>
                    <a:pt x="11" y="22"/>
                  </a:lnTo>
                  <a:lnTo>
                    <a:pt x="11" y="22"/>
                  </a:lnTo>
                  <a:lnTo>
                    <a:pt x="12" y="22"/>
                  </a:lnTo>
                  <a:lnTo>
                    <a:pt x="13" y="21"/>
                  </a:lnTo>
                  <a:lnTo>
                    <a:pt x="14" y="21"/>
                  </a:lnTo>
                  <a:lnTo>
                    <a:pt x="14" y="21"/>
                  </a:lnTo>
                  <a:lnTo>
                    <a:pt x="15" y="20"/>
                  </a:lnTo>
                  <a:lnTo>
                    <a:pt x="16" y="20"/>
                  </a:lnTo>
                  <a:lnTo>
                    <a:pt x="16" y="19"/>
                  </a:lnTo>
                  <a:lnTo>
                    <a:pt x="17" y="18"/>
                  </a:lnTo>
                  <a:lnTo>
                    <a:pt x="17" y="17"/>
                  </a:lnTo>
                  <a:lnTo>
                    <a:pt x="17"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4" name="Freeform 308"/>
            <p:cNvSpPr>
              <a:spLocks/>
            </p:cNvSpPr>
            <p:nvPr/>
          </p:nvSpPr>
          <p:spPr bwMode="auto">
            <a:xfrm>
              <a:off x="996" y="2986"/>
              <a:ext cx="27" cy="22"/>
            </a:xfrm>
            <a:custGeom>
              <a:avLst/>
              <a:gdLst>
                <a:gd name="T0" fmla="*/ 10 w 27"/>
                <a:gd name="T1" fmla="*/ 5 h 22"/>
                <a:gd name="T2" fmla="*/ 8 w 27"/>
                <a:gd name="T3" fmla="*/ 5 h 22"/>
                <a:gd name="T4" fmla="*/ 7 w 27"/>
                <a:gd name="T5" fmla="*/ 5 h 22"/>
                <a:gd name="T6" fmla="*/ 6 w 27"/>
                <a:gd name="T7" fmla="*/ 5 h 22"/>
                <a:gd name="T8" fmla="*/ 5 w 27"/>
                <a:gd name="T9" fmla="*/ 5 h 22"/>
                <a:gd name="T10" fmla="*/ 4 w 27"/>
                <a:gd name="T11" fmla="*/ 5 h 22"/>
                <a:gd name="T12" fmla="*/ 3 w 27"/>
                <a:gd name="T13" fmla="*/ 5 h 22"/>
                <a:gd name="T14" fmla="*/ 3 w 27"/>
                <a:gd name="T15" fmla="*/ 5 h 22"/>
                <a:gd name="T16" fmla="*/ 2 w 27"/>
                <a:gd name="T17" fmla="*/ 5 h 22"/>
                <a:gd name="T18" fmla="*/ 2 w 27"/>
                <a:gd name="T19" fmla="*/ 6 h 22"/>
                <a:gd name="T20" fmla="*/ 3 w 27"/>
                <a:gd name="T21" fmla="*/ 7 h 22"/>
                <a:gd name="T22" fmla="*/ 3 w 27"/>
                <a:gd name="T23" fmla="*/ 8 h 22"/>
                <a:gd name="T24" fmla="*/ 2 w 27"/>
                <a:gd name="T25" fmla="*/ 8 h 22"/>
                <a:gd name="T26" fmla="*/ 0 w 27"/>
                <a:gd name="T27" fmla="*/ 1 h 22"/>
                <a:gd name="T28" fmla="*/ 1 w 27"/>
                <a:gd name="T29" fmla="*/ 0 h 22"/>
                <a:gd name="T30" fmla="*/ 2 w 27"/>
                <a:gd name="T31" fmla="*/ 1 h 22"/>
                <a:gd name="T32" fmla="*/ 2 w 27"/>
                <a:gd name="T33" fmla="*/ 2 h 22"/>
                <a:gd name="T34" fmla="*/ 2 w 27"/>
                <a:gd name="T35" fmla="*/ 2 h 22"/>
                <a:gd name="T36" fmla="*/ 2 w 27"/>
                <a:gd name="T37" fmla="*/ 2 h 22"/>
                <a:gd name="T38" fmla="*/ 3 w 27"/>
                <a:gd name="T39" fmla="*/ 2 h 22"/>
                <a:gd name="T40" fmla="*/ 4 w 27"/>
                <a:gd name="T41" fmla="*/ 2 h 22"/>
                <a:gd name="T42" fmla="*/ 5 w 27"/>
                <a:gd name="T43" fmla="*/ 3 h 22"/>
                <a:gd name="T44" fmla="*/ 6 w 27"/>
                <a:gd name="T45" fmla="*/ 3 h 22"/>
                <a:gd name="T46" fmla="*/ 7 w 27"/>
                <a:gd name="T47" fmla="*/ 3 h 22"/>
                <a:gd name="T48" fmla="*/ 7 w 27"/>
                <a:gd name="T49" fmla="*/ 3 h 22"/>
                <a:gd name="T50" fmla="*/ 24 w 27"/>
                <a:gd name="T51" fmla="*/ 5 h 22"/>
                <a:gd name="T52" fmla="*/ 26 w 27"/>
                <a:gd name="T53" fmla="*/ 7 h 22"/>
                <a:gd name="T54" fmla="*/ 11 w 27"/>
                <a:gd name="T55" fmla="*/ 16 h 22"/>
                <a:gd name="T56" fmla="*/ 10 w 27"/>
                <a:gd name="T57" fmla="*/ 16 h 22"/>
                <a:gd name="T58" fmla="*/ 10 w 27"/>
                <a:gd name="T59" fmla="*/ 17 h 22"/>
                <a:gd name="T60" fmla="*/ 9 w 27"/>
                <a:gd name="T61" fmla="*/ 17 h 22"/>
                <a:gd name="T62" fmla="*/ 8 w 27"/>
                <a:gd name="T63" fmla="*/ 18 h 22"/>
                <a:gd name="T64" fmla="*/ 7 w 27"/>
                <a:gd name="T65" fmla="*/ 19 h 22"/>
                <a:gd name="T66" fmla="*/ 7 w 27"/>
                <a:gd name="T67" fmla="*/ 19 h 22"/>
                <a:gd name="T68" fmla="*/ 7 w 27"/>
                <a:gd name="T69" fmla="*/ 20 h 22"/>
                <a:gd name="T70" fmla="*/ 7 w 27"/>
                <a:gd name="T71" fmla="*/ 21 h 22"/>
                <a:gd name="T72" fmla="*/ 6 w 27"/>
                <a:gd name="T73" fmla="*/ 21 h 22"/>
                <a:gd name="T74" fmla="*/ 3 w 27"/>
                <a:gd name="T75" fmla="*/ 12 h 22"/>
                <a:gd name="T76" fmla="*/ 4 w 27"/>
                <a:gd name="T77" fmla="*/ 12 h 22"/>
                <a:gd name="T78" fmla="*/ 4 w 27"/>
                <a:gd name="T79" fmla="*/ 13 h 22"/>
                <a:gd name="T80" fmla="*/ 5 w 27"/>
                <a:gd name="T81" fmla="*/ 13 h 22"/>
                <a:gd name="T82" fmla="*/ 5 w 27"/>
                <a:gd name="T83" fmla="*/ 14 h 22"/>
                <a:gd name="T84" fmla="*/ 5 w 27"/>
                <a:gd name="T85" fmla="*/ 15 h 22"/>
                <a:gd name="T86" fmla="*/ 6 w 27"/>
                <a:gd name="T87" fmla="*/ 15 h 22"/>
                <a:gd name="T88" fmla="*/ 7 w 27"/>
                <a:gd name="T89" fmla="*/ 15 h 22"/>
                <a:gd name="T90" fmla="*/ 7 w 27"/>
                <a:gd name="T91" fmla="*/ 15 h 22"/>
                <a:gd name="T92" fmla="*/ 8 w 27"/>
                <a:gd name="T93" fmla="*/ 15 h 22"/>
                <a:gd name="T94" fmla="*/ 8 w 27"/>
                <a:gd name="T95" fmla="*/ 14 h 22"/>
                <a:gd name="T96" fmla="*/ 11 w 27"/>
                <a:gd name="T97" fmla="*/ 12 h 22"/>
                <a:gd name="T98" fmla="*/ 10 w 27"/>
                <a:gd name="T9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 h="22">
                  <a:moveTo>
                    <a:pt x="10" y="5"/>
                  </a:moveTo>
                  <a:lnTo>
                    <a:pt x="8" y="5"/>
                  </a:lnTo>
                  <a:lnTo>
                    <a:pt x="7" y="5"/>
                  </a:lnTo>
                  <a:lnTo>
                    <a:pt x="6" y="5"/>
                  </a:lnTo>
                  <a:lnTo>
                    <a:pt x="5" y="5"/>
                  </a:lnTo>
                  <a:lnTo>
                    <a:pt x="4" y="5"/>
                  </a:lnTo>
                  <a:lnTo>
                    <a:pt x="3" y="5"/>
                  </a:lnTo>
                  <a:lnTo>
                    <a:pt x="3" y="5"/>
                  </a:lnTo>
                  <a:lnTo>
                    <a:pt x="2" y="5"/>
                  </a:lnTo>
                  <a:lnTo>
                    <a:pt x="2" y="6"/>
                  </a:lnTo>
                  <a:lnTo>
                    <a:pt x="3" y="7"/>
                  </a:lnTo>
                  <a:lnTo>
                    <a:pt x="3" y="8"/>
                  </a:lnTo>
                  <a:lnTo>
                    <a:pt x="2" y="8"/>
                  </a:lnTo>
                  <a:lnTo>
                    <a:pt x="0" y="1"/>
                  </a:lnTo>
                  <a:lnTo>
                    <a:pt x="1" y="0"/>
                  </a:lnTo>
                  <a:lnTo>
                    <a:pt x="2" y="1"/>
                  </a:lnTo>
                  <a:lnTo>
                    <a:pt x="2" y="2"/>
                  </a:lnTo>
                  <a:lnTo>
                    <a:pt x="2" y="2"/>
                  </a:lnTo>
                  <a:lnTo>
                    <a:pt x="2" y="2"/>
                  </a:lnTo>
                  <a:lnTo>
                    <a:pt x="3" y="2"/>
                  </a:lnTo>
                  <a:lnTo>
                    <a:pt x="4" y="2"/>
                  </a:lnTo>
                  <a:lnTo>
                    <a:pt x="5" y="3"/>
                  </a:lnTo>
                  <a:lnTo>
                    <a:pt x="6" y="3"/>
                  </a:lnTo>
                  <a:lnTo>
                    <a:pt x="7" y="3"/>
                  </a:lnTo>
                  <a:lnTo>
                    <a:pt x="7" y="3"/>
                  </a:lnTo>
                  <a:lnTo>
                    <a:pt x="24" y="5"/>
                  </a:lnTo>
                  <a:lnTo>
                    <a:pt x="26" y="7"/>
                  </a:lnTo>
                  <a:lnTo>
                    <a:pt x="11" y="16"/>
                  </a:lnTo>
                  <a:lnTo>
                    <a:pt x="10" y="16"/>
                  </a:lnTo>
                  <a:lnTo>
                    <a:pt x="10" y="17"/>
                  </a:lnTo>
                  <a:lnTo>
                    <a:pt x="9" y="17"/>
                  </a:lnTo>
                  <a:lnTo>
                    <a:pt x="8" y="18"/>
                  </a:lnTo>
                  <a:lnTo>
                    <a:pt x="7" y="19"/>
                  </a:lnTo>
                  <a:lnTo>
                    <a:pt x="7" y="19"/>
                  </a:lnTo>
                  <a:lnTo>
                    <a:pt x="7" y="20"/>
                  </a:lnTo>
                  <a:lnTo>
                    <a:pt x="7" y="21"/>
                  </a:lnTo>
                  <a:lnTo>
                    <a:pt x="6" y="21"/>
                  </a:lnTo>
                  <a:lnTo>
                    <a:pt x="3" y="12"/>
                  </a:lnTo>
                  <a:lnTo>
                    <a:pt x="4" y="12"/>
                  </a:lnTo>
                  <a:lnTo>
                    <a:pt x="4" y="13"/>
                  </a:lnTo>
                  <a:lnTo>
                    <a:pt x="5" y="13"/>
                  </a:lnTo>
                  <a:lnTo>
                    <a:pt x="5" y="14"/>
                  </a:lnTo>
                  <a:lnTo>
                    <a:pt x="5" y="15"/>
                  </a:lnTo>
                  <a:lnTo>
                    <a:pt x="6" y="15"/>
                  </a:lnTo>
                  <a:lnTo>
                    <a:pt x="7" y="15"/>
                  </a:lnTo>
                  <a:lnTo>
                    <a:pt x="7" y="15"/>
                  </a:lnTo>
                  <a:lnTo>
                    <a:pt x="8" y="15"/>
                  </a:lnTo>
                  <a:lnTo>
                    <a:pt x="8" y="14"/>
                  </a:lnTo>
                  <a:lnTo>
                    <a:pt x="11" y="12"/>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5" name="Freeform 309"/>
            <p:cNvSpPr>
              <a:spLocks/>
            </p:cNvSpPr>
            <p:nvPr/>
          </p:nvSpPr>
          <p:spPr bwMode="auto">
            <a:xfrm>
              <a:off x="1010" y="2992"/>
              <a:ext cx="8" cy="3"/>
            </a:xfrm>
            <a:custGeom>
              <a:avLst/>
              <a:gdLst>
                <a:gd name="T0" fmla="*/ 1 w 8"/>
                <a:gd name="T1" fmla="*/ 2 h 3"/>
                <a:gd name="T2" fmla="*/ 7 w 8"/>
                <a:gd name="T3" fmla="*/ 1 h 3"/>
                <a:gd name="T4" fmla="*/ 0 w 8"/>
                <a:gd name="T5" fmla="*/ 0 h 3"/>
                <a:gd name="T6" fmla="*/ 1 w 8"/>
                <a:gd name="T7" fmla="*/ 2 h 3"/>
              </a:gdLst>
              <a:ahLst/>
              <a:cxnLst>
                <a:cxn ang="0">
                  <a:pos x="T0" y="T1"/>
                </a:cxn>
                <a:cxn ang="0">
                  <a:pos x="T2" y="T3"/>
                </a:cxn>
                <a:cxn ang="0">
                  <a:pos x="T4" y="T5"/>
                </a:cxn>
                <a:cxn ang="0">
                  <a:pos x="T6" y="T7"/>
                </a:cxn>
              </a:cxnLst>
              <a:rect l="0" t="0" r="r" b="b"/>
              <a:pathLst>
                <a:path w="8" h="3">
                  <a:moveTo>
                    <a:pt x="1" y="2"/>
                  </a:moveTo>
                  <a:lnTo>
                    <a:pt x="7" y="1"/>
                  </a:lnTo>
                  <a:lnTo>
                    <a:pt x="0" y="0"/>
                  </a:lnTo>
                  <a:lnTo>
                    <a:pt x="1"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6" name="Freeform 310"/>
            <p:cNvSpPr>
              <a:spLocks/>
            </p:cNvSpPr>
            <p:nvPr/>
          </p:nvSpPr>
          <p:spPr bwMode="auto">
            <a:xfrm>
              <a:off x="657" y="3175"/>
              <a:ext cx="22" cy="29"/>
            </a:xfrm>
            <a:custGeom>
              <a:avLst/>
              <a:gdLst>
                <a:gd name="T0" fmla="*/ 2 w 22"/>
                <a:gd name="T1" fmla="*/ 16 h 29"/>
                <a:gd name="T2" fmla="*/ 2 w 22"/>
                <a:gd name="T3" fmla="*/ 14 h 29"/>
                <a:gd name="T4" fmla="*/ 5 w 22"/>
                <a:gd name="T5" fmla="*/ 14 h 29"/>
                <a:gd name="T6" fmla="*/ 6 w 22"/>
                <a:gd name="T7" fmla="*/ 16 h 29"/>
                <a:gd name="T8" fmla="*/ 7 w 22"/>
                <a:gd name="T9" fmla="*/ 16 h 29"/>
                <a:gd name="T10" fmla="*/ 6 w 22"/>
                <a:gd name="T11" fmla="*/ 14 h 29"/>
                <a:gd name="T12" fmla="*/ 5 w 22"/>
                <a:gd name="T13" fmla="*/ 12 h 29"/>
                <a:gd name="T14" fmla="*/ 2 w 22"/>
                <a:gd name="T15" fmla="*/ 12 h 29"/>
                <a:gd name="T16" fmla="*/ 3 w 22"/>
                <a:gd name="T17" fmla="*/ 10 h 29"/>
                <a:gd name="T18" fmla="*/ 5 w 22"/>
                <a:gd name="T19" fmla="*/ 7 h 29"/>
                <a:gd name="T20" fmla="*/ 6 w 22"/>
                <a:gd name="T21" fmla="*/ 6 h 29"/>
                <a:gd name="T22" fmla="*/ 9 w 22"/>
                <a:gd name="T23" fmla="*/ 4 h 29"/>
                <a:gd name="T24" fmla="*/ 11 w 22"/>
                <a:gd name="T25" fmla="*/ 2 h 29"/>
                <a:gd name="T26" fmla="*/ 13 w 22"/>
                <a:gd name="T27" fmla="*/ 2 h 29"/>
                <a:gd name="T28" fmla="*/ 16 w 22"/>
                <a:gd name="T29" fmla="*/ 2 h 29"/>
                <a:gd name="T30" fmla="*/ 18 w 22"/>
                <a:gd name="T31" fmla="*/ 4 h 29"/>
                <a:gd name="T32" fmla="*/ 19 w 22"/>
                <a:gd name="T33" fmla="*/ 7 h 29"/>
                <a:gd name="T34" fmla="*/ 19 w 22"/>
                <a:gd name="T35" fmla="*/ 9 h 29"/>
                <a:gd name="T36" fmla="*/ 18 w 22"/>
                <a:gd name="T37" fmla="*/ 12 h 29"/>
                <a:gd name="T38" fmla="*/ 16 w 22"/>
                <a:gd name="T39" fmla="*/ 14 h 29"/>
                <a:gd name="T40" fmla="*/ 15 w 22"/>
                <a:gd name="T41" fmla="*/ 16 h 29"/>
                <a:gd name="T42" fmla="*/ 12 w 22"/>
                <a:gd name="T43" fmla="*/ 18 h 29"/>
                <a:gd name="T44" fmla="*/ 10 w 22"/>
                <a:gd name="T45" fmla="*/ 19 h 29"/>
                <a:gd name="T46" fmla="*/ 9 w 22"/>
                <a:gd name="T47" fmla="*/ 20 h 29"/>
                <a:gd name="T48" fmla="*/ 8 w 22"/>
                <a:gd name="T49" fmla="*/ 19 h 29"/>
                <a:gd name="T50" fmla="*/ 7 w 22"/>
                <a:gd name="T51" fmla="*/ 17 h 29"/>
                <a:gd name="T52" fmla="*/ 6 w 22"/>
                <a:gd name="T53" fmla="*/ 17 h 29"/>
                <a:gd name="T54" fmla="*/ 5 w 22"/>
                <a:gd name="T55" fmla="*/ 20 h 29"/>
                <a:gd name="T56" fmla="*/ 4 w 22"/>
                <a:gd name="T57" fmla="*/ 19 h 29"/>
                <a:gd name="T58" fmla="*/ 2 w 22"/>
                <a:gd name="T59" fmla="*/ 18 h 29"/>
                <a:gd name="T60" fmla="*/ 1 w 22"/>
                <a:gd name="T61" fmla="*/ 16 h 29"/>
                <a:gd name="T62" fmla="*/ 2 w 22"/>
                <a:gd name="T63" fmla="*/ 18 h 29"/>
                <a:gd name="T64" fmla="*/ 2 w 22"/>
                <a:gd name="T65" fmla="*/ 20 h 29"/>
                <a:gd name="T66" fmla="*/ 4 w 22"/>
                <a:gd name="T67" fmla="*/ 21 h 29"/>
                <a:gd name="T68" fmla="*/ 4 w 22"/>
                <a:gd name="T69" fmla="*/ 22 h 29"/>
                <a:gd name="T70" fmla="*/ 4 w 22"/>
                <a:gd name="T71" fmla="*/ 25 h 29"/>
                <a:gd name="T72" fmla="*/ 5 w 22"/>
                <a:gd name="T73" fmla="*/ 27 h 29"/>
                <a:gd name="T74" fmla="*/ 7 w 22"/>
                <a:gd name="T75" fmla="*/ 28 h 29"/>
                <a:gd name="T76" fmla="*/ 9 w 22"/>
                <a:gd name="T77" fmla="*/ 27 h 29"/>
                <a:gd name="T78" fmla="*/ 7 w 22"/>
                <a:gd name="T79" fmla="*/ 26 h 29"/>
                <a:gd name="T80" fmla="*/ 6 w 22"/>
                <a:gd name="T81" fmla="*/ 25 h 29"/>
                <a:gd name="T82" fmla="*/ 7 w 22"/>
                <a:gd name="T83" fmla="*/ 23 h 29"/>
                <a:gd name="T84" fmla="*/ 9 w 22"/>
                <a:gd name="T85" fmla="*/ 22 h 29"/>
                <a:gd name="T86" fmla="*/ 11 w 22"/>
                <a:gd name="T87" fmla="*/ 22 h 29"/>
                <a:gd name="T88" fmla="*/ 13 w 22"/>
                <a:gd name="T89" fmla="*/ 21 h 29"/>
                <a:gd name="T90" fmla="*/ 16 w 22"/>
                <a:gd name="T91" fmla="*/ 20 h 29"/>
                <a:gd name="T92" fmla="*/ 17 w 22"/>
                <a:gd name="T93" fmla="*/ 18 h 29"/>
                <a:gd name="T94" fmla="*/ 19 w 22"/>
                <a:gd name="T95" fmla="*/ 16 h 29"/>
                <a:gd name="T96" fmla="*/ 20 w 22"/>
                <a:gd name="T97" fmla="*/ 12 h 29"/>
                <a:gd name="T98" fmla="*/ 21 w 22"/>
                <a:gd name="T99" fmla="*/ 10 h 29"/>
                <a:gd name="T100" fmla="*/ 20 w 22"/>
                <a:gd name="T101" fmla="*/ 7 h 29"/>
                <a:gd name="T102" fmla="*/ 19 w 22"/>
                <a:gd name="T103" fmla="*/ 4 h 29"/>
                <a:gd name="T104" fmla="*/ 16 w 22"/>
                <a:gd name="T105" fmla="*/ 2 h 29"/>
                <a:gd name="T106" fmla="*/ 13 w 22"/>
                <a:gd name="T107" fmla="*/ 1 h 29"/>
                <a:gd name="T108" fmla="*/ 10 w 22"/>
                <a:gd name="T109" fmla="*/ 0 h 29"/>
                <a:gd name="T110" fmla="*/ 8 w 22"/>
                <a:gd name="T111" fmla="*/ 1 h 29"/>
                <a:gd name="T112" fmla="*/ 5 w 22"/>
                <a:gd name="T113" fmla="*/ 3 h 29"/>
                <a:gd name="T114" fmla="*/ 2 w 22"/>
                <a:gd name="T115" fmla="*/ 6 h 29"/>
                <a:gd name="T116" fmla="*/ 1 w 22"/>
                <a:gd name="T117" fmla="*/ 7 h 29"/>
                <a:gd name="T118" fmla="*/ 0 w 22"/>
                <a:gd name="T119" fmla="*/ 10 h 29"/>
                <a:gd name="T120" fmla="*/ 0 w 22"/>
                <a:gd name="T121" fmla="*/ 12 h 29"/>
                <a:gd name="T122" fmla="*/ 0 w 22"/>
                <a:gd name="T123" fmla="*/ 15 h 29"/>
                <a:gd name="T124" fmla="*/ 2 w 22"/>
                <a:gd name="T12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 h="29">
                  <a:moveTo>
                    <a:pt x="2" y="16"/>
                  </a:moveTo>
                  <a:lnTo>
                    <a:pt x="2" y="16"/>
                  </a:lnTo>
                  <a:lnTo>
                    <a:pt x="2" y="16"/>
                  </a:lnTo>
                  <a:lnTo>
                    <a:pt x="2" y="16"/>
                  </a:lnTo>
                  <a:lnTo>
                    <a:pt x="2" y="15"/>
                  </a:lnTo>
                  <a:lnTo>
                    <a:pt x="2" y="14"/>
                  </a:lnTo>
                  <a:lnTo>
                    <a:pt x="3" y="14"/>
                  </a:lnTo>
                  <a:lnTo>
                    <a:pt x="4" y="14"/>
                  </a:lnTo>
                  <a:lnTo>
                    <a:pt x="5" y="14"/>
                  </a:lnTo>
                  <a:lnTo>
                    <a:pt x="5" y="15"/>
                  </a:lnTo>
                  <a:lnTo>
                    <a:pt x="6" y="15"/>
                  </a:lnTo>
                  <a:lnTo>
                    <a:pt x="6" y="16"/>
                  </a:lnTo>
                  <a:lnTo>
                    <a:pt x="6" y="16"/>
                  </a:lnTo>
                  <a:lnTo>
                    <a:pt x="7" y="16"/>
                  </a:lnTo>
                  <a:lnTo>
                    <a:pt x="7" y="16"/>
                  </a:lnTo>
                  <a:lnTo>
                    <a:pt x="7" y="15"/>
                  </a:lnTo>
                  <a:lnTo>
                    <a:pt x="6" y="15"/>
                  </a:lnTo>
                  <a:lnTo>
                    <a:pt x="6" y="14"/>
                  </a:lnTo>
                  <a:lnTo>
                    <a:pt x="5" y="13"/>
                  </a:lnTo>
                  <a:lnTo>
                    <a:pt x="5" y="13"/>
                  </a:lnTo>
                  <a:lnTo>
                    <a:pt x="5" y="12"/>
                  </a:lnTo>
                  <a:lnTo>
                    <a:pt x="4" y="12"/>
                  </a:lnTo>
                  <a:lnTo>
                    <a:pt x="3" y="12"/>
                  </a:lnTo>
                  <a:lnTo>
                    <a:pt x="2" y="12"/>
                  </a:lnTo>
                  <a:lnTo>
                    <a:pt x="2" y="12"/>
                  </a:lnTo>
                  <a:lnTo>
                    <a:pt x="3" y="11"/>
                  </a:lnTo>
                  <a:lnTo>
                    <a:pt x="3" y="10"/>
                  </a:lnTo>
                  <a:lnTo>
                    <a:pt x="4" y="9"/>
                  </a:lnTo>
                  <a:lnTo>
                    <a:pt x="5" y="8"/>
                  </a:lnTo>
                  <a:lnTo>
                    <a:pt x="5" y="7"/>
                  </a:lnTo>
                  <a:lnTo>
                    <a:pt x="5" y="7"/>
                  </a:lnTo>
                  <a:lnTo>
                    <a:pt x="5" y="7"/>
                  </a:lnTo>
                  <a:lnTo>
                    <a:pt x="6" y="6"/>
                  </a:lnTo>
                  <a:lnTo>
                    <a:pt x="7" y="6"/>
                  </a:lnTo>
                  <a:lnTo>
                    <a:pt x="8" y="5"/>
                  </a:lnTo>
                  <a:lnTo>
                    <a:pt x="9" y="4"/>
                  </a:lnTo>
                  <a:lnTo>
                    <a:pt x="9" y="3"/>
                  </a:lnTo>
                  <a:lnTo>
                    <a:pt x="10" y="3"/>
                  </a:lnTo>
                  <a:lnTo>
                    <a:pt x="11" y="2"/>
                  </a:lnTo>
                  <a:lnTo>
                    <a:pt x="12" y="2"/>
                  </a:lnTo>
                  <a:lnTo>
                    <a:pt x="12" y="2"/>
                  </a:lnTo>
                  <a:lnTo>
                    <a:pt x="13" y="2"/>
                  </a:lnTo>
                  <a:lnTo>
                    <a:pt x="14" y="2"/>
                  </a:lnTo>
                  <a:lnTo>
                    <a:pt x="15" y="2"/>
                  </a:lnTo>
                  <a:lnTo>
                    <a:pt x="16" y="2"/>
                  </a:lnTo>
                  <a:lnTo>
                    <a:pt x="16" y="3"/>
                  </a:lnTo>
                  <a:lnTo>
                    <a:pt x="17" y="3"/>
                  </a:lnTo>
                  <a:lnTo>
                    <a:pt x="18" y="4"/>
                  </a:lnTo>
                  <a:lnTo>
                    <a:pt x="18" y="5"/>
                  </a:lnTo>
                  <a:lnTo>
                    <a:pt x="19" y="6"/>
                  </a:lnTo>
                  <a:lnTo>
                    <a:pt x="19" y="7"/>
                  </a:lnTo>
                  <a:lnTo>
                    <a:pt x="19" y="7"/>
                  </a:lnTo>
                  <a:lnTo>
                    <a:pt x="19" y="8"/>
                  </a:lnTo>
                  <a:lnTo>
                    <a:pt x="19" y="9"/>
                  </a:lnTo>
                  <a:lnTo>
                    <a:pt x="19" y="10"/>
                  </a:lnTo>
                  <a:lnTo>
                    <a:pt x="18" y="11"/>
                  </a:lnTo>
                  <a:lnTo>
                    <a:pt x="18" y="12"/>
                  </a:lnTo>
                  <a:lnTo>
                    <a:pt x="17" y="12"/>
                  </a:lnTo>
                  <a:lnTo>
                    <a:pt x="16" y="13"/>
                  </a:lnTo>
                  <a:lnTo>
                    <a:pt x="16" y="14"/>
                  </a:lnTo>
                  <a:lnTo>
                    <a:pt x="16" y="15"/>
                  </a:lnTo>
                  <a:lnTo>
                    <a:pt x="15" y="16"/>
                  </a:lnTo>
                  <a:lnTo>
                    <a:pt x="15" y="16"/>
                  </a:lnTo>
                  <a:lnTo>
                    <a:pt x="14" y="16"/>
                  </a:lnTo>
                  <a:lnTo>
                    <a:pt x="13" y="17"/>
                  </a:lnTo>
                  <a:lnTo>
                    <a:pt x="12" y="18"/>
                  </a:lnTo>
                  <a:lnTo>
                    <a:pt x="12" y="18"/>
                  </a:lnTo>
                  <a:lnTo>
                    <a:pt x="11" y="19"/>
                  </a:lnTo>
                  <a:lnTo>
                    <a:pt x="10" y="19"/>
                  </a:lnTo>
                  <a:lnTo>
                    <a:pt x="10" y="20"/>
                  </a:lnTo>
                  <a:lnTo>
                    <a:pt x="9" y="20"/>
                  </a:lnTo>
                  <a:lnTo>
                    <a:pt x="9" y="20"/>
                  </a:lnTo>
                  <a:lnTo>
                    <a:pt x="8" y="20"/>
                  </a:lnTo>
                  <a:lnTo>
                    <a:pt x="7" y="20"/>
                  </a:lnTo>
                  <a:lnTo>
                    <a:pt x="8" y="19"/>
                  </a:lnTo>
                  <a:lnTo>
                    <a:pt x="8" y="18"/>
                  </a:lnTo>
                  <a:lnTo>
                    <a:pt x="8" y="17"/>
                  </a:lnTo>
                  <a:lnTo>
                    <a:pt x="7" y="17"/>
                  </a:lnTo>
                  <a:lnTo>
                    <a:pt x="7" y="16"/>
                  </a:lnTo>
                  <a:lnTo>
                    <a:pt x="6" y="16"/>
                  </a:lnTo>
                  <a:lnTo>
                    <a:pt x="6" y="17"/>
                  </a:lnTo>
                  <a:lnTo>
                    <a:pt x="6" y="18"/>
                  </a:lnTo>
                  <a:lnTo>
                    <a:pt x="5" y="19"/>
                  </a:lnTo>
                  <a:lnTo>
                    <a:pt x="5" y="20"/>
                  </a:lnTo>
                  <a:lnTo>
                    <a:pt x="5" y="20"/>
                  </a:lnTo>
                  <a:lnTo>
                    <a:pt x="4" y="20"/>
                  </a:lnTo>
                  <a:lnTo>
                    <a:pt x="4" y="19"/>
                  </a:lnTo>
                  <a:lnTo>
                    <a:pt x="3" y="19"/>
                  </a:lnTo>
                  <a:lnTo>
                    <a:pt x="3" y="18"/>
                  </a:lnTo>
                  <a:lnTo>
                    <a:pt x="2" y="18"/>
                  </a:lnTo>
                  <a:lnTo>
                    <a:pt x="2" y="17"/>
                  </a:lnTo>
                  <a:lnTo>
                    <a:pt x="2" y="16"/>
                  </a:lnTo>
                  <a:lnTo>
                    <a:pt x="1" y="16"/>
                  </a:lnTo>
                  <a:lnTo>
                    <a:pt x="1" y="17"/>
                  </a:lnTo>
                  <a:lnTo>
                    <a:pt x="1" y="18"/>
                  </a:lnTo>
                  <a:lnTo>
                    <a:pt x="2" y="18"/>
                  </a:lnTo>
                  <a:lnTo>
                    <a:pt x="2" y="19"/>
                  </a:lnTo>
                  <a:lnTo>
                    <a:pt x="2" y="19"/>
                  </a:lnTo>
                  <a:lnTo>
                    <a:pt x="2" y="20"/>
                  </a:lnTo>
                  <a:lnTo>
                    <a:pt x="3" y="20"/>
                  </a:lnTo>
                  <a:lnTo>
                    <a:pt x="3" y="21"/>
                  </a:lnTo>
                  <a:lnTo>
                    <a:pt x="4" y="21"/>
                  </a:lnTo>
                  <a:lnTo>
                    <a:pt x="5" y="21"/>
                  </a:lnTo>
                  <a:lnTo>
                    <a:pt x="4" y="21"/>
                  </a:lnTo>
                  <a:lnTo>
                    <a:pt x="4" y="22"/>
                  </a:lnTo>
                  <a:lnTo>
                    <a:pt x="4" y="23"/>
                  </a:lnTo>
                  <a:lnTo>
                    <a:pt x="4" y="24"/>
                  </a:lnTo>
                  <a:lnTo>
                    <a:pt x="4" y="25"/>
                  </a:lnTo>
                  <a:lnTo>
                    <a:pt x="4" y="26"/>
                  </a:lnTo>
                  <a:lnTo>
                    <a:pt x="5" y="26"/>
                  </a:lnTo>
                  <a:lnTo>
                    <a:pt x="5" y="27"/>
                  </a:lnTo>
                  <a:lnTo>
                    <a:pt x="5" y="27"/>
                  </a:lnTo>
                  <a:lnTo>
                    <a:pt x="6" y="28"/>
                  </a:lnTo>
                  <a:lnTo>
                    <a:pt x="7" y="28"/>
                  </a:lnTo>
                  <a:lnTo>
                    <a:pt x="8" y="28"/>
                  </a:lnTo>
                  <a:lnTo>
                    <a:pt x="9" y="28"/>
                  </a:lnTo>
                  <a:lnTo>
                    <a:pt x="9" y="27"/>
                  </a:lnTo>
                  <a:lnTo>
                    <a:pt x="8" y="27"/>
                  </a:lnTo>
                  <a:lnTo>
                    <a:pt x="7" y="27"/>
                  </a:lnTo>
                  <a:lnTo>
                    <a:pt x="7" y="26"/>
                  </a:lnTo>
                  <a:lnTo>
                    <a:pt x="7" y="26"/>
                  </a:lnTo>
                  <a:lnTo>
                    <a:pt x="7" y="25"/>
                  </a:lnTo>
                  <a:lnTo>
                    <a:pt x="6" y="25"/>
                  </a:lnTo>
                  <a:lnTo>
                    <a:pt x="6" y="24"/>
                  </a:lnTo>
                  <a:lnTo>
                    <a:pt x="7" y="24"/>
                  </a:lnTo>
                  <a:lnTo>
                    <a:pt x="7" y="23"/>
                  </a:lnTo>
                  <a:lnTo>
                    <a:pt x="7" y="22"/>
                  </a:lnTo>
                  <a:lnTo>
                    <a:pt x="8" y="22"/>
                  </a:lnTo>
                  <a:lnTo>
                    <a:pt x="9" y="22"/>
                  </a:lnTo>
                  <a:lnTo>
                    <a:pt x="9" y="22"/>
                  </a:lnTo>
                  <a:lnTo>
                    <a:pt x="10" y="22"/>
                  </a:lnTo>
                  <a:lnTo>
                    <a:pt x="11" y="22"/>
                  </a:lnTo>
                  <a:lnTo>
                    <a:pt x="12" y="21"/>
                  </a:lnTo>
                  <a:lnTo>
                    <a:pt x="12" y="21"/>
                  </a:lnTo>
                  <a:lnTo>
                    <a:pt x="13" y="21"/>
                  </a:lnTo>
                  <a:lnTo>
                    <a:pt x="14" y="21"/>
                  </a:lnTo>
                  <a:lnTo>
                    <a:pt x="15" y="20"/>
                  </a:lnTo>
                  <a:lnTo>
                    <a:pt x="16" y="20"/>
                  </a:lnTo>
                  <a:lnTo>
                    <a:pt x="16" y="19"/>
                  </a:lnTo>
                  <a:lnTo>
                    <a:pt x="16" y="18"/>
                  </a:lnTo>
                  <a:lnTo>
                    <a:pt x="17" y="18"/>
                  </a:lnTo>
                  <a:lnTo>
                    <a:pt x="18" y="17"/>
                  </a:lnTo>
                  <a:lnTo>
                    <a:pt x="19" y="16"/>
                  </a:lnTo>
                  <a:lnTo>
                    <a:pt x="19" y="16"/>
                  </a:lnTo>
                  <a:lnTo>
                    <a:pt x="19" y="15"/>
                  </a:lnTo>
                  <a:lnTo>
                    <a:pt x="20" y="14"/>
                  </a:lnTo>
                  <a:lnTo>
                    <a:pt x="20" y="12"/>
                  </a:lnTo>
                  <a:lnTo>
                    <a:pt x="21" y="12"/>
                  </a:lnTo>
                  <a:lnTo>
                    <a:pt x="21" y="11"/>
                  </a:lnTo>
                  <a:lnTo>
                    <a:pt x="21" y="10"/>
                  </a:lnTo>
                  <a:lnTo>
                    <a:pt x="21" y="9"/>
                  </a:lnTo>
                  <a:lnTo>
                    <a:pt x="20" y="7"/>
                  </a:lnTo>
                  <a:lnTo>
                    <a:pt x="20" y="7"/>
                  </a:lnTo>
                  <a:lnTo>
                    <a:pt x="20" y="6"/>
                  </a:lnTo>
                  <a:lnTo>
                    <a:pt x="19" y="5"/>
                  </a:lnTo>
                  <a:lnTo>
                    <a:pt x="19" y="4"/>
                  </a:lnTo>
                  <a:lnTo>
                    <a:pt x="18" y="3"/>
                  </a:lnTo>
                  <a:lnTo>
                    <a:pt x="17" y="2"/>
                  </a:lnTo>
                  <a:lnTo>
                    <a:pt x="16" y="2"/>
                  </a:lnTo>
                  <a:lnTo>
                    <a:pt x="15" y="1"/>
                  </a:lnTo>
                  <a:lnTo>
                    <a:pt x="14" y="1"/>
                  </a:lnTo>
                  <a:lnTo>
                    <a:pt x="13" y="1"/>
                  </a:lnTo>
                  <a:lnTo>
                    <a:pt x="12" y="0"/>
                  </a:lnTo>
                  <a:lnTo>
                    <a:pt x="12" y="0"/>
                  </a:lnTo>
                  <a:lnTo>
                    <a:pt x="10" y="0"/>
                  </a:lnTo>
                  <a:lnTo>
                    <a:pt x="9" y="1"/>
                  </a:lnTo>
                  <a:lnTo>
                    <a:pt x="9" y="1"/>
                  </a:lnTo>
                  <a:lnTo>
                    <a:pt x="8" y="1"/>
                  </a:lnTo>
                  <a:lnTo>
                    <a:pt x="7" y="2"/>
                  </a:lnTo>
                  <a:lnTo>
                    <a:pt x="5" y="2"/>
                  </a:lnTo>
                  <a:lnTo>
                    <a:pt x="5" y="3"/>
                  </a:lnTo>
                  <a:lnTo>
                    <a:pt x="4" y="4"/>
                  </a:lnTo>
                  <a:lnTo>
                    <a:pt x="3" y="5"/>
                  </a:lnTo>
                  <a:lnTo>
                    <a:pt x="2" y="6"/>
                  </a:lnTo>
                  <a:lnTo>
                    <a:pt x="2" y="7"/>
                  </a:lnTo>
                  <a:lnTo>
                    <a:pt x="2" y="7"/>
                  </a:lnTo>
                  <a:lnTo>
                    <a:pt x="1" y="7"/>
                  </a:lnTo>
                  <a:lnTo>
                    <a:pt x="1" y="8"/>
                  </a:lnTo>
                  <a:lnTo>
                    <a:pt x="0" y="9"/>
                  </a:lnTo>
                  <a:lnTo>
                    <a:pt x="0" y="10"/>
                  </a:lnTo>
                  <a:lnTo>
                    <a:pt x="0" y="11"/>
                  </a:lnTo>
                  <a:lnTo>
                    <a:pt x="0" y="12"/>
                  </a:lnTo>
                  <a:lnTo>
                    <a:pt x="0" y="12"/>
                  </a:lnTo>
                  <a:lnTo>
                    <a:pt x="0" y="13"/>
                  </a:lnTo>
                  <a:lnTo>
                    <a:pt x="0" y="14"/>
                  </a:lnTo>
                  <a:lnTo>
                    <a:pt x="0" y="15"/>
                  </a:lnTo>
                  <a:lnTo>
                    <a:pt x="0" y="16"/>
                  </a:lnTo>
                  <a:lnTo>
                    <a:pt x="1" y="16"/>
                  </a:lnTo>
                  <a:lnTo>
                    <a:pt x="2"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7" name="Freeform 311"/>
            <p:cNvSpPr>
              <a:spLocks/>
            </p:cNvSpPr>
            <p:nvPr/>
          </p:nvSpPr>
          <p:spPr bwMode="auto">
            <a:xfrm>
              <a:off x="677" y="3187"/>
              <a:ext cx="26" cy="27"/>
            </a:xfrm>
            <a:custGeom>
              <a:avLst/>
              <a:gdLst>
                <a:gd name="T0" fmla="*/ 14 w 26"/>
                <a:gd name="T1" fmla="*/ 21 h 27"/>
                <a:gd name="T2" fmla="*/ 12 w 26"/>
                <a:gd name="T3" fmla="*/ 23 h 27"/>
                <a:gd name="T4" fmla="*/ 10 w 26"/>
                <a:gd name="T5" fmla="*/ 24 h 27"/>
                <a:gd name="T6" fmla="*/ 9 w 26"/>
                <a:gd name="T7" fmla="*/ 24 h 27"/>
                <a:gd name="T8" fmla="*/ 7 w 26"/>
                <a:gd name="T9" fmla="*/ 24 h 27"/>
                <a:gd name="T10" fmla="*/ 6 w 26"/>
                <a:gd name="T11" fmla="*/ 24 h 27"/>
                <a:gd name="T12" fmla="*/ 4 w 26"/>
                <a:gd name="T13" fmla="*/ 23 h 27"/>
                <a:gd name="T14" fmla="*/ 2 w 26"/>
                <a:gd name="T15" fmla="*/ 21 h 27"/>
                <a:gd name="T16" fmla="*/ 2 w 26"/>
                <a:gd name="T17" fmla="*/ 20 h 27"/>
                <a:gd name="T18" fmla="*/ 2 w 26"/>
                <a:gd name="T19" fmla="*/ 18 h 27"/>
                <a:gd name="T20" fmla="*/ 3 w 26"/>
                <a:gd name="T21" fmla="*/ 16 h 27"/>
                <a:gd name="T22" fmla="*/ 4 w 26"/>
                <a:gd name="T23" fmla="*/ 15 h 27"/>
                <a:gd name="T24" fmla="*/ 10 w 26"/>
                <a:gd name="T25" fmla="*/ 7 h 27"/>
                <a:gd name="T26" fmla="*/ 10 w 26"/>
                <a:gd name="T27" fmla="*/ 7 h 27"/>
                <a:gd name="T28" fmla="*/ 11 w 26"/>
                <a:gd name="T29" fmla="*/ 6 h 27"/>
                <a:gd name="T30" fmla="*/ 12 w 26"/>
                <a:gd name="T31" fmla="*/ 5 h 27"/>
                <a:gd name="T32" fmla="*/ 14 w 26"/>
                <a:gd name="T33" fmla="*/ 5 h 27"/>
                <a:gd name="T34" fmla="*/ 15 w 26"/>
                <a:gd name="T35" fmla="*/ 5 h 27"/>
                <a:gd name="T36" fmla="*/ 8 w 26"/>
                <a:gd name="T37" fmla="*/ 1 h 27"/>
                <a:gd name="T38" fmla="*/ 9 w 26"/>
                <a:gd name="T39" fmla="*/ 2 h 27"/>
                <a:gd name="T40" fmla="*/ 9 w 26"/>
                <a:gd name="T41" fmla="*/ 3 h 27"/>
                <a:gd name="T42" fmla="*/ 8 w 26"/>
                <a:gd name="T43" fmla="*/ 5 h 27"/>
                <a:gd name="T44" fmla="*/ 2 w 26"/>
                <a:gd name="T45" fmla="*/ 14 h 27"/>
                <a:gd name="T46" fmla="*/ 1 w 26"/>
                <a:gd name="T47" fmla="*/ 15 h 27"/>
                <a:gd name="T48" fmla="*/ 0 w 26"/>
                <a:gd name="T49" fmla="*/ 17 h 27"/>
                <a:gd name="T50" fmla="*/ 0 w 26"/>
                <a:gd name="T51" fmla="*/ 19 h 27"/>
                <a:gd name="T52" fmla="*/ 0 w 26"/>
                <a:gd name="T53" fmla="*/ 20 h 27"/>
                <a:gd name="T54" fmla="*/ 1 w 26"/>
                <a:gd name="T55" fmla="*/ 22 h 27"/>
                <a:gd name="T56" fmla="*/ 2 w 26"/>
                <a:gd name="T57" fmla="*/ 24 h 27"/>
                <a:gd name="T58" fmla="*/ 4 w 26"/>
                <a:gd name="T59" fmla="*/ 24 h 27"/>
                <a:gd name="T60" fmla="*/ 6 w 26"/>
                <a:gd name="T61" fmla="*/ 25 h 27"/>
                <a:gd name="T62" fmla="*/ 7 w 26"/>
                <a:gd name="T63" fmla="*/ 26 h 27"/>
                <a:gd name="T64" fmla="*/ 9 w 26"/>
                <a:gd name="T65" fmla="*/ 26 h 27"/>
                <a:gd name="T66" fmla="*/ 10 w 26"/>
                <a:gd name="T67" fmla="*/ 26 h 27"/>
                <a:gd name="T68" fmla="*/ 12 w 26"/>
                <a:gd name="T69" fmla="*/ 24 h 27"/>
                <a:gd name="T70" fmla="*/ 14 w 26"/>
                <a:gd name="T71" fmla="*/ 24 h 27"/>
                <a:gd name="T72" fmla="*/ 20 w 26"/>
                <a:gd name="T73" fmla="*/ 15 h 27"/>
                <a:gd name="T74" fmla="*/ 21 w 26"/>
                <a:gd name="T75" fmla="*/ 13 h 27"/>
                <a:gd name="T76" fmla="*/ 22 w 26"/>
                <a:gd name="T77" fmla="*/ 12 h 27"/>
                <a:gd name="T78" fmla="*/ 23 w 26"/>
                <a:gd name="T79" fmla="*/ 12 h 27"/>
                <a:gd name="T80" fmla="*/ 24 w 26"/>
                <a:gd name="T81" fmla="*/ 13 h 27"/>
                <a:gd name="T82" fmla="*/ 20 w 26"/>
                <a:gd name="T83" fmla="*/ 8 h 27"/>
                <a:gd name="T84" fmla="*/ 20 w 26"/>
                <a:gd name="T85" fmla="*/ 10 h 27"/>
                <a:gd name="T86" fmla="*/ 20 w 26"/>
                <a:gd name="T87" fmla="*/ 11 h 27"/>
                <a:gd name="T88" fmla="*/ 19 w 26"/>
                <a:gd name="T89" fmla="*/ 12 h 27"/>
                <a:gd name="T90" fmla="*/ 19 w 26"/>
                <a:gd name="T9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27">
                  <a:moveTo>
                    <a:pt x="14" y="20"/>
                  </a:moveTo>
                  <a:lnTo>
                    <a:pt x="14" y="21"/>
                  </a:lnTo>
                  <a:lnTo>
                    <a:pt x="13" y="22"/>
                  </a:lnTo>
                  <a:lnTo>
                    <a:pt x="12" y="23"/>
                  </a:lnTo>
                  <a:lnTo>
                    <a:pt x="11" y="24"/>
                  </a:lnTo>
                  <a:lnTo>
                    <a:pt x="10" y="24"/>
                  </a:lnTo>
                  <a:lnTo>
                    <a:pt x="10" y="24"/>
                  </a:lnTo>
                  <a:lnTo>
                    <a:pt x="9" y="24"/>
                  </a:lnTo>
                  <a:lnTo>
                    <a:pt x="8" y="25"/>
                  </a:lnTo>
                  <a:lnTo>
                    <a:pt x="7" y="24"/>
                  </a:lnTo>
                  <a:lnTo>
                    <a:pt x="6" y="24"/>
                  </a:lnTo>
                  <a:lnTo>
                    <a:pt x="6" y="24"/>
                  </a:lnTo>
                  <a:lnTo>
                    <a:pt x="5" y="24"/>
                  </a:lnTo>
                  <a:lnTo>
                    <a:pt x="4" y="23"/>
                  </a:lnTo>
                  <a:lnTo>
                    <a:pt x="3" y="22"/>
                  </a:lnTo>
                  <a:lnTo>
                    <a:pt x="2" y="21"/>
                  </a:lnTo>
                  <a:lnTo>
                    <a:pt x="2" y="20"/>
                  </a:lnTo>
                  <a:lnTo>
                    <a:pt x="2" y="20"/>
                  </a:lnTo>
                  <a:lnTo>
                    <a:pt x="2" y="19"/>
                  </a:lnTo>
                  <a:lnTo>
                    <a:pt x="2" y="18"/>
                  </a:lnTo>
                  <a:lnTo>
                    <a:pt x="2" y="17"/>
                  </a:lnTo>
                  <a:lnTo>
                    <a:pt x="3" y="16"/>
                  </a:lnTo>
                  <a:lnTo>
                    <a:pt x="3" y="15"/>
                  </a:lnTo>
                  <a:lnTo>
                    <a:pt x="4" y="15"/>
                  </a:lnTo>
                  <a:lnTo>
                    <a:pt x="5" y="14"/>
                  </a:lnTo>
                  <a:lnTo>
                    <a:pt x="10" y="7"/>
                  </a:lnTo>
                  <a:lnTo>
                    <a:pt x="10" y="7"/>
                  </a:lnTo>
                  <a:lnTo>
                    <a:pt x="10" y="7"/>
                  </a:lnTo>
                  <a:lnTo>
                    <a:pt x="10" y="6"/>
                  </a:lnTo>
                  <a:lnTo>
                    <a:pt x="11" y="6"/>
                  </a:lnTo>
                  <a:lnTo>
                    <a:pt x="11" y="5"/>
                  </a:lnTo>
                  <a:lnTo>
                    <a:pt x="12" y="5"/>
                  </a:lnTo>
                  <a:lnTo>
                    <a:pt x="13" y="5"/>
                  </a:lnTo>
                  <a:lnTo>
                    <a:pt x="14" y="5"/>
                  </a:lnTo>
                  <a:lnTo>
                    <a:pt x="15" y="6"/>
                  </a:lnTo>
                  <a:lnTo>
                    <a:pt x="15" y="5"/>
                  </a:lnTo>
                  <a:lnTo>
                    <a:pt x="8" y="0"/>
                  </a:lnTo>
                  <a:lnTo>
                    <a:pt x="8" y="1"/>
                  </a:lnTo>
                  <a:lnTo>
                    <a:pt x="9" y="1"/>
                  </a:lnTo>
                  <a:lnTo>
                    <a:pt x="9" y="2"/>
                  </a:lnTo>
                  <a:lnTo>
                    <a:pt x="9" y="2"/>
                  </a:lnTo>
                  <a:lnTo>
                    <a:pt x="9" y="3"/>
                  </a:lnTo>
                  <a:lnTo>
                    <a:pt x="8" y="4"/>
                  </a:lnTo>
                  <a:lnTo>
                    <a:pt x="8" y="5"/>
                  </a:lnTo>
                  <a:lnTo>
                    <a:pt x="7" y="5"/>
                  </a:lnTo>
                  <a:lnTo>
                    <a:pt x="2" y="14"/>
                  </a:lnTo>
                  <a:lnTo>
                    <a:pt x="1" y="15"/>
                  </a:lnTo>
                  <a:lnTo>
                    <a:pt x="1" y="15"/>
                  </a:lnTo>
                  <a:lnTo>
                    <a:pt x="0" y="16"/>
                  </a:lnTo>
                  <a:lnTo>
                    <a:pt x="0" y="17"/>
                  </a:lnTo>
                  <a:lnTo>
                    <a:pt x="0" y="18"/>
                  </a:lnTo>
                  <a:lnTo>
                    <a:pt x="0" y="19"/>
                  </a:lnTo>
                  <a:lnTo>
                    <a:pt x="0" y="20"/>
                  </a:lnTo>
                  <a:lnTo>
                    <a:pt x="0" y="20"/>
                  </a:lnTo>
                  <a:lnTo>
                    <a:pt x="1" y="21"/>
                  </a:lnTo>
                  <a:lnTo>
                    <a:pt x="1" y="22"/>
                  </a:lnTo>
                  <a:lnTo>
                    <a:pt x="2" y="23"/>
                  </a:lnTo>
                  <a:lnTo>
                    <a:pt x="2" y="24"/>
                  </a:lnTo>
                  <a:lnTo>
                    <a:pt x="3" y="24"/>
                  </a:lnTo>
                  <a:lnTo>
                    <a:pt x="4" y="24"/>
                  </a:lnTo>
                  <a:lnTo>
                    <a:pt x="5" y="25"/>
                  </a:lnTo>
                  <a:lnTo>
                    <a:pt x="6" y="25"/>
                  </a:lnTo>
                  <a:lnTo>
                    <a:pt x="6" y="26"/>
                  </a:lnTo>
                  <a:lnTo>
                    <a:pt x="7" y="26"/>
                  </a:lnTo>
                  <a:lnTo>
                    <a:pt x="8" y="26"/>
                  </a:lnTo>
                  <a:lnTo>
                    <a:pt x="9" y="26"/>
                  </a:lnTo>
                  <a:lnTo>
                    <a:pt x="10" y="26"/>
                  </a:lnTo>
                  <a:lnTo>
                    <a:pt x="10" y="26"/>
                  </a:lnTo>
                  <a:lnTo>
                    <a:pt x="11" y="25"/>
                  </a:lnTo>
                  <a:lnTo>
                    <a:pt x="12" y="24"/>
                  </a:lnTo>
                  <a:lnTo>
                    <a:pt x="13" y="24"/>
                  </a:lnTo>
                  <a:lnTo>
                    <a:pt x="14" y="24"/>
                  </a:lnTo>
                  <a:lnTo>
                    <a:pt x="14" y="23"/>
                  </a:lnTo>
                  <a:lnTo>
                    <a:pt x="20" y="15"/>
                  </a:lnTo>
                  <a:lnTo>
                    <a:pt x="21" y="14"/>
                  </a:lnTo>
                  <a:lnTo>
                    <a:pt x="21" y="13"/>
                  </a:lnTo>
                  <a:lnTo>
                    <a:pt x="22" y="13"/>
                  </a:lnTo>
                  <a:lnTo>
                    <a:pt x="22" y="12"/>
                  </a:lnTo>
                  <a:lnTo>
                    <a:pt x="23" y="12"/>
                  </a:lnTo>
                  <a:lnTo>
                    <a:pt x="23" y="12"/>
                  </a:lnTo>
                  <a:lnTo>
                    <a:pt x="23" y="13"/>
                  </a:lnTo>
                  <a:lnTo>
                    <a:pt x="24" y="13"/>
                  </a:lnTo>
                  <a:lnTo>
                    <a:pt x="25" y="12"/>
                  </a:lnTo>
                  <a:lnTo>
                    <a:pt x="20" y="8"/>
                  </a:lnTo>
                  <a:lnTo>
                    <a:pt x="19" y="9"/>
                  </a:lnTo>
                  <a:lnTo>
                    <a:pt x="20" y="10"/>
                  </a:lnTo>
                  <a:lnTo>
                    <a:pt x="20" y="11"/>
                  </a:lnTo>
                  <a:lnTo>
                    <a:pt x="20" y="11"/>
                  </a:lnTo>
                  <a:lnTo>
                    <a:pt x="20" y="12"/>
                  </a:lnTo>
                  <a:lnTo>
                    <a:pt x="19" y="12"/>
                  </a:lnTo>
                  <a:lnTo>
                    <a:pt x="19" y="13"/>
                  </a:lnTo>
                  <a:lnTo>
                    <a:pt x="19" y="14"/>
                  </a:lnTo>
                  <a:lnTo>
                    <a:pt x="14" y="2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8" name="Freeform 312"/>
            <p:cNvSpPr>
              <a:spLocks/>
            </p:cNvSpPr>
            <p:nvPr/>
          </p:nvSpPr>
          <p:spPr bwMode="auto">
            <a:xfrm>
              <a:off x="690" y="3206"/>
              <a:ext cx="23" cy="26"/>
            </a:xfrm>
            <a:custGeom>
              <a:avLst/>
              <a:gdLst>
                <a:gd name="T0" fmla="*/ 13 w 23"/>
                <a:gd name="T1" fmla="*/ 12 h 26"/>
                <a:gd name="T2" fmla="*/ 9 w 23"/>
                <a:gd name="T3" fmla="*/ 10 h 26"/>
                <a:gd name="T4" fmla="*/ 9 w 23"/>
                <a:gd name="T5" fmla="*/ 11 h 26"/>
                <a:gd name="T6" fmla="*/ 8 w 23"/>
                <a:gd name="T7" fmla="*/ 11 h 26"/>
                <a:gd name="T8" fmla="*/ 7 w 23"/>
                <a:gd name="T9" fmla="*/ 12 h 26"/>
                <a:gd name="T10" fmla="*/ 6 w 23"/>
                <a:gd name="T11" fmla="*/ 13 h 26"/>
                <a:gd name="T12" fmla="*/ 6 w 23"/>
                <a:gd name="T13" fmla="*/ 13 h 26"/>
                <a:gd name="T14" fmla="*/ 6 w 23"/>
                <a:gd name="T15" fmla="*/ 14 h 26"/>
                <a:gd name="T16" fmla="*/ 5 w 23"/>
                <a:gd name="T17" fmla="*/ 14 h 26"/>
                <a:gd name="T18" fmla="*/ 5 w 23"/>
                <a:gd name="T19" fmla="*/ 15 h 26"/>
                <a:gd name="T20" fmla="*/ 5 w 23"/>
                <a:gd name="T21" fmla="*/ 15 h 26"/>
                <a:gd name="T22" fmla="*/ 6 w 23"/>
                <a:gd name="T23" fmla="*/ 16 h 26"/>
                <a:gd name="T24" fmla="*/ 6 w 23"/>
                <a:gd name="T25" fmla="*/ 16 h 26"/>
                <a:gd name="T26" fmla="*/ 6 w 23"/>
                <a:gd name="T27" fmla="*/ 17 h 26"/>
                <a:gd name="T28" fmla="*/ 6 w 23"/>
                <a:gd name="T29" fmla="*/ 18 h 26"/>
                <a:gd name="T30" fmla="*/ 0 w 23"/>
                <a:gd name="T31" fmla="*/ 14 h 26"/>
                <a:gd name="T32" fmla="*/ 0 w 23"/>
                <a:gd name="T33" fmla="*/ 13 h 26"/>
                <a:gd name="T34" fmla="*/ 1 w 23"/>
                <a:gd name="T35" fmla="*/ 13 h 26"/>
                <a:gd name="T36" fmla="*/ 2 w 23"/>
                <a:gd name="T37" fmla="*/ 13 h 26"/>
                <a:gd name="T38" fmla="*/ 2 w 23"/>
                <a:gd name="T39" fmla="*/ 13 h 26"/>
                <a:gd name="T40" fmla="*/ 3 w 23"/>
                <a:gd name="T41" fmla="*/ 13 h 26"/>
                <a:gd name="T42" fmla="*/ 4 w 23"/>
                <a:gd name="T43" fmla="*/ 12 h 26"/>
                <a:gd name="T44" fmla="*/ 5 w 23"/>
                <a:gd name="T45" fmla="*/ 12 h 26"/>
                <a:gd name="T46" fmla="*/ 6 w 23"/>
                <a:gd name="T47" fmla="*/ 11 h 26"/>
                <a:gd name="T48" fmla="*/ 6 w 23"/>
                <a:gd name="T49" fmla="*/ 11 h 26"/>
                <a:gd name="T50" fmla="*/ 19 w 23"/>
                <a:gd name="T51" fmla="*/ 0 h 26"/>
                <a:gd name="T52" fmla="*/ 22 w 23"/>
                <a:gd name="T53" fmla="*/ 1 h 26"/>
                <a:gd name="T54" fmla="*/ 18 w 23"/>
                <a:gd name="T55" fmla="*/ 18 h 26"/>
                <a:gd name="T56" fmla="*/ 17 w 23"/>
                <a:gd name="T57" fmla="*/ 19 h 26"/>
                <a:gd name="T58" fmla="*/ 17 w 23"/>
                <a:gd name="T59" fmla="*/ 19 h 26"/>
                <a:gd name="T60" fmla="*/ 17 w 23"/>
                <a:gd name="T61" fmla="*/ 20 h 26"/>
                <a:gd name="T62" fmla="*/ 17 w 23"/>
                <a:gd name="T63" fmla="*/ 22 h 26"/>
                <a:gd name="T64" fmla="*/ 17 w 23"/>
                <a:gd name="T65" fmla="*/ 23 h 26"/>
                <a:gd name="T66" fmla="*/ 17 w 23"/>
                <a:gd name="T67" fmla="*/ 23 h 26"/>
                <a:gd name="T68" fmla="*/ 18 w 23"/>
                <a:gd name="T69" fmla="*/ 23 h 26"/>
                <a:gd name="T70" fmla="*/ 18 w 23"/>
                <a:gd name="T71" fmla="*/ 24 h 26"/>
                <a:gd name="T72" fmla="*/ 18 w 23"/>
                <a:gd name="T73" fmla="*/ 25 h 26"/>
                <a:gd name="T74" fmla="*/ 10 w 23"/>
                <a:gd name="T75" fmla="*/ 20 h 26"/>
                <a:gd name="T76" fmla="*/ 11 w 23"/>
                <a:gd name="T77" fmla="*/ 19 h 26"/>
                <a:gd name="T78" fmla="*/ 12 w 23"/>
                <a:gd name="T79" fmla="*/ 19 h 26"/>
                <a:gd name="T80" fmla="*/ 12 w 23"/>
                <a:gd name="T81" fmla="*/ 20 h 26"/>
                <a:gd name="T82" fmla="*/ 13 w 23"/>
                <a:gd name="T83" fmla="*/ 20 h 26"/>
                <a:gd name="T84" fmla="*/ 13 w 23"/>
                <a:gd name="T85" fmla="*/ 20 h 26"/>
                <a:gd name="T86" fmla="*/ 14 w 23"/>
                <a:gd name="T87" fmla="*/ 20 h 26"/>
                <a:gd name="T88" fmla="*/ 14 w 23"/>
                <a:gd name="T89" fmla="*/ 19 h 26"/>
                <a:gd name="T90" fmla="*/ 15 w 23"/>
                <a:gd name="T91" fmla="*/ 19 h 26"/>
                <a:gd name="T92" fmla="*/ 16 w 23"/>
                <a:gd name="T93" fmla="*/ 14 h 26"/>
                <a:gd name="T94" fmla="*/ 13 w 23"/>
                <a:gd name="T95" fmla="*/ 12 h 26"/>
                <a:gd name="T96" fmla="*/ 13 w 23"/>
                <a:gd name="T97" fmla="*/ 11 h 26"/>
                <a:gd name="T98" fmla="*/ 17 w 23"/>
                <a:gd name="T99" fmla="*/ 13 h 26"/>
                <a:gd name="T100" fmla="*/ 18 w 23"/>
                <a:gd name="T101" fmla="*/ 2 h 26"/>
                <a:gd name="T102" fmla="*/ 10 w 23"/>
                <a:gd name="T103" fmla="*/ 10 h 26"/>
                <a:gd name="T104" fmla="*/ 13 w 23"/>
                <a:gd name="T105" fmla="*/ 11 h 26"/>
                <a:gd name="T106" fmla="*/ 13 w 23"/>
                <a:gd name="T10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26">
                  <a:moveTo>
                    <a:pt x="13" y="12"/>
                  </a:moveTo>
                  <a:lnTo>
                    <a:pt x="9" y="10"/>
                  </a:lnTo>
                  <a:lnTo>
                    <a:pt x="9" y="11"/>
                  </a:lnTo>
                  <a:lnTo>
                    <a:pt x="8" y="11"/>
                  </a:lnTo>
                  <a:lnTo>
                    <a:pt x="7" y="12"/>
                  </a:lnTo>
                  <a:lnTo>
                    <a:pt x="6" y="13"/>
                  </a:lnTo>
                  <a:lnTo>
                    <a:pt x="6" y="13"/>
                  </a:lnTo>
                  <a:lnTo>
                    <a:pt x="6" y="14"/>
                  </a:lnTo>
                  <a:lnTo>
                    <a:pt x="5" y="14"/>
                  </a:lnTo>
                  <a:lnTo>
                    <a:pt x="5" y="15"/>
                  </a:lnTo>
                  <a:lnTo>
                    <a:pt x="5" y="15"/>
                  </a:lnTo>
                  <a:lnTo>
                    <a:pt x="6" y="16"/>
                  </a:lnTo>
                  <a:lnTo>
                    <a:pt x="6" y="16"/>
                  </a:lnTo>
                  <a:lnTo>
                    <a:pt x="6" y="17"/>
                  </a:lnTo>
                  <a:lnTo>
                    <a:pt x="6" y="18"/>
                  </a:lnTo>
                  <a:lnTo>
                    <a:pt x="0" y="14"/>
                  </a:lnTo>
                  <a:lnTo>
                    <a:pt x="0" y="13"/>
                  </a:lnTo>
                  <a:lnTo>
                    <a:pt x="1" y="13"/>
                  </a:lnTo>
                  <a:lnTo>
                    <a:pt x="2" y="13"/>
                  </a:lnTo>
                  <a:lnTo>
                    <a:pt x="2" y="13"/>
                  </a:lnTo>
                  <a:lnTo>
                    <a:pt x="3" y="13"/>
                  </a:lnTo>
                  <a:lnTo>
                    <a:pt x="4" y="12"/>
                  </a:lnTo>
                  <a:lnTo>
                    <a:pt x="5" y="12"/>
                  </a:lnTo>
                  <a:lnTo>
                    <a:pt x="6" y="11"/>
                  </a:lnTo>
                  <a:lnTo>
                    <a:pt x="6" y="11"/>
                  </a:lnTo>
                  <a:lnTo>
                    <a:pt x="19" y="0"/>
                  </a:lnTo>
                  <a:lnTo>
                    <a:pt x="22" y="1"/>
                  </a:lnTo>
                  <a:lnTo>
                    <a:pt x="18" y="18"/>
                  </a:lnTo>
                  <a:lnTo>
                    <a:pt x="17" y="19"/>
                  </a:lnTo>
                  <a:lnTo>
                    <a:pt x="17" y="19"/>
                  </a:lnTo>
                  <a:lnTo>
                    <a:pt x="17" y="20"/>
                  </a:lnTo>
                  <a:lnTo>
                    <a:pt x="17" y="22"/>
                  </a:lnTo>
                  <a:lnTo>
                    <a:pt x="17" y="23"/>
                  </a:lnTo>
                  <a:lnTo>
                    <a:pt x="17" y="23"/>
                  </a:lnTo>
                  <a:lnTo>
                    <a:pt x="18" y="23"/>
                  </a:lnTo>
                  <a:lnTo>
                    <a:pt x="18" y="24"/>
                  </a:lnTo>
                  <a:lnTo>
                    <a:pt x="18" y="25"/>
                  </a:lnTo>
                  <a:lnTo>
                    <a:pt x="10" y="20"/>
                  </a:lnTo>
                  <a:lnTo>
                    <a:pt x="11" y="19"/>
                  </a:lnTo>
                  <a:lnTo>
                    <a:pt x="12" y="19"/>
                  </a:lnTo>
                  <a:lnTo>
                    <a:pt x="12" y="20"/>
                  </a:lnTo>
                  <a:lnTo>
                    <a:pt x="13" y="20"/>
                  </a:lnTo>
                  <a:lnTo>
                    <a:pt x="13" y="20"/>
                  </a:lnTo>
                  <a:lnTo>
                    <a:pt x="14" y="20"/>
                  </a:lnTo>
                  <a:lnTo>
                    <a:pt x="14" y="19"/>
                  </a:lnTo>
                  <a:lnTo>
                    <a:pt x="15" y="19"/>
                  </a:lnTo>
                  <a:lnTo>
                    <a:pt x="16" y="14"/>
                  </a:lnTo>
                  <a:lnTo>
                    <a:pt x="13" y="12"/>
                  </a:lnTo>
                  <a:lnTo>
                    <a:pt x="13" y="11"/>
                  </a:lnTo>
                  <a:lnTo>
                    <a:pt x="17" y="13"/>
                  </a:lnTo>
                  <a:lnTo>
                    <a:pt x="18" y="2"/>
                  </a:lnTo>
                  <a:lnTo>
                    <a:pt x="10" y="10"/>
                  </a:lnTo>
                  <a:lnTo>
                    <a:pt x="13" y="11"/>
                  </a:lnTo>
                  <a:lnTo>
                    <a:pt x="13"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69" name="Freeform 313"/>
            <p:cNvSpPr>
              <a:spLocks/>
            </p:cNvSpPr>
            <p:nvPr/>
          </p:nvSpPr>
          <p:spPr bwMode="auto">
            <a:xfrm>
              <a:off x="714" y="3213"/>
              <a:ext cx="24" cy="30"/>
            </a:xfrm>
            <a:custGeom>
              <a:avLst/>
              <a:gdLst>
                <a:gd name="T0" fmla="*/ 13 w 24"/>
                <a:gd name="T1" fmla="*/ 27 h 30"/>
                <a:gd name="T2" fmla="*/ 18 w 24"/>
                <a:gd name="T3" fmla="*/ 28 h 30"/>
                <a:gd name="T4" fmla="*/ 17 w 24"/>
                <a:gd name="T5" fmla="*/ 27 h 30"/>
                <a:gd name="T6" fmla="*/ 17 w 24"/>
                <a:gd name="T7" fmla="*/ 27 h 30"/>
                <a:gd name="T8" fmla="*/ 16 w 24"/>
                <a:gd name="T9" fmla="*/ 26 h 30"/>
                <a:gd name="T10" fmla="*/ 16 w 24"/>
                <a:gd name="T11" fmla="*/ 24 h 30"/>
                <a:gd name="T12" fmla="*/ 15 w 24"/>
                <a:gd name="T13" fmla="*/ 15 h 30"/>
                <a:gd name="T14" fmla="*/ 17 w 24"/>
                <a:gd name="T15" fmla="*/ 16 h 30"/>
                <a:gd name="T16" fmla="*/ 18 w 24"/>
                <a:gd name="T17" fmla="*/ 16 h 30"/>
                <a:gd name="T18" fmla="*/ 20 w 24"/>
                <a:gd name="T19" fmla="*/ 15 h 30"/>
                <a:gd name="T20" fmla="*/ 21 w 24"/>
                <a:gd name="T21" fmla="*/ 14 h 30"/>
                <a:gd name="T22" fmla="*/ 21 w 24"/>
                <a:gd name="T23" fmla="*/ 13 h 30"/>
                <a:gd name="T24" fmla="*/ 22 w 24"/>
                <a:gd name="T25" fmla="*/ 12 h 30"/>
                <a:gd name="T26" fmla="*/ 23 w 24"/>
                <a:gd name="T27" fmla="*/ 12 h 30"/>
                <a:gd name="T28" fmla="*/ 23 w 24"/>
                <a:gd name="T29" fmla="*/ 10 h 30"/>
                <a:gd name="T30" fmla="*/ 22 w 24"/>
                <a:gd name="T31" fmla="*/ 8 h 30"/>
                <a:gd name="T32" fmla="*/ 21 w 24"/>
                <a:gd name="T33" fmla="*/ 7 h 30"/>
                <a:gd name="T34" fmla="*/ 21 w 24"/>
                <a:gd name="T35" fmla="*/ 6 h 30"/>
                <a:gd name="T36" fmla="*/ 19 w 24"/>
                <a:gd name="T37" fmla="*/ 5 h 30"/>
                <a:gd name="T38" fmla="*/ 17 w 24"/>
                <a:gd name="T39" fmla="*/ 4 h 30"/>
                <a:gd name="T40" fmla="*/ 9 w 24"/>
                <a:gd name="T41" fmla="*/ 1 h 30"/>
                <a:gd name="T42" fmla="*/ 10 w 24"/>
                <a:gd name="T43" fmla="*/ 2 h 30"/>
                <a:gd name="T44" fmla="*/ 10 w 24"/>
                <a:gd name="T45" fmla="*/ 3 h 30"/>
                <a:gd name="T46" fmla="*/ 10 w 24"/>
                <a:gd name="T47" fmla="*/ 5 h 30"/>
                <a:gd name="T48" fmla="*/ 5 w 24"/>
                <a:gd name="T49" fmla="*/ 17 h 30"/>
                <a:gd name="T50" fmla="*/ 4 w 24"/>
                <a:gd name="T51" fmla="*/ 18 h 30"/>
                <a:gd name="T52" fmla="*/ 4 w 24"/>
                <a:gd name="T53" fmla="*/ 20 h 30"/>
                <a:gd name="T54" fmla="*/ 2 w 24"/>
                <a:gd name="T55" fmla="*/ 20 h 30"/>
                <a:gd name="T56" fmla="*/ 1 w 24"/>
                <a:gd name="T57" fmla="*/ 20 h 30"/>
                <a:gd name="T58" fmla="*/ 8 w 24"/>
                <a:gd name="T59" fmla="*/ 24 h 30"/>
                <a:gd name="T60" fmla="*/ 7 w 24"/>
                <a:gd name="T61" fmla="*/ 23 h 30"/>
                <a:gd name="T62" fmla="*/ 6 w 24"/>
                <a:gd name="T63" fmla="*/ 22 h 30"/>
                <a:gd name="T64" fmla="*/ 6 w 24"/>
                <a:gd name="T65" fmla="*/ 21 h 30"/>
                <a:gd name="T66" fmla="*/ 7 w 24"/>
                <a:gd name="T67" fmla="*/ 20 h 30"/>
                <a:gd name="T68" fmla="*/ 7 w 24"/>
                <a:gd name="T69" fmla="*/ 18 h 30"/>
                <a:gd name="T70" fmla="*/ 12 w 24"/>
                <a:gd name="T7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0">
                  <a:moveTo>
                    <a:pt x="12" y="14"/>
                  </a:moveTo>
                  <a:lnTo>
                    <a:pt x="13" y="27"/>
                  </a:lnTo>
                  <a:lnTo>
                    <a:pt x="17" y="29"/>
                  </a:lnTo>
                  <a:lnTo>
                    <a:pt x="18" y="28"/>
                  </a:lnTo>
                  <a:lnTo>
                    <a:pt x="17" y="28"/>
                  </a:lnTo>
                  <a:lnTo>
                    <a:pt x="17" y="27"/>
                  </a:lnTo>
                  <a:lnTo>
                    <a:pt x="17" y="27"/>
                  </a:lnTo>
                  <a:lnTo>
                    <a:pt x="17" y="27"/>
                  </a:lnTo>
                  <a:lnTo>
                    <a:pt x="16" y="27"/>
                  </a:lnTo>
                  <a:lnTo>
                    <a:pt x="16" y="26"/>
                  </a:lnTo>
                  <a:lnTo>
                    <a:pt x="16" y="25"/>
                  </a:lnTo>
                  <a:lnTo>
                    <a:pt x="16" y="24"/>
                  </a:lnTo>
                  <a:lnTo>
                    <a:pt x="15" y="23"/>
                  </a:lnTo>
                  <a:lnTo>
                    <a:pt x="15" y="15"/>
                  </a:lnTo>
                  <a:lnTo>
                    <a:pt x="16" y="16"/>
                  </a:lnTo>
                  <a:lnTo>
                    <a:pt x="17" y="16"/>
                  </a:lnTo>
                  <a:lnTo>
                    <a:pt x="17" y="16"/>
                  </a:lnTo>
                  <a:lnTo>
                    <a:pt x="18" y="16"/>
                  </a:lnTo>
                  <a:lnTo>
                    <a:pt x="19" y="15"/>
                  </a:lnTo>
                  <a:lnTo>
                    <a:pt x="20" y="15"/>
                  </a:lnTo>
                  <a:lnTo>
                    <a:pt x="21" y="15"/>
                  </a:lnTo>
                  <a:lnTo>
                    <a:pt x="21" y="14"/>
                  </a:lnTo>
                  <a:lnTo>
                    <a:pt x="21" y="14"/>
                  </a:lnTo>
                  <a:lnTo>
                    <a:pt x="21" y="13"/>
                  </a:lnTo>
                  <a:lnTo>
                    <a:pt x="22" y="13"/>
                  </a:lnTo>
                  <a:lnTo>
                    <a:pt x="22" y="12"/>
                  </a:lnTo>
                  <a:lnTo>
                    <a:pt x="23" y="12"/>
                  </a:lnTo>
                  <a:lnTo>
                    <a:pt x="23" y="12"/>
                  </a:lnTo>
                  <a:lnTo>
                    <a:pt x="23" y="11"/>
                  </a:lnTo>
                  <a:lnTo>
                    <a:pt x="23" y="10"/>
                  </a:lnTo>
                  <a:lnTo>
                    <a:pt x="23" y="9"/>
                  </a:lnTo>
                  <a:lnTo>
                    <a:pt x="22" y="8"/>
                  </a:lnTo>
                  <a:lnTo>
                    <a:pt x="22" y="7"/>
                  </a:lnTo>
                  <a:lnTo>
                    <a:pt x="21" y="7"/>
                  </a:lnTo>
                  <a:lnTo>
                    <a:pt x="21" y="7"/>
                  </a:lnTo>
                  <a:lnTo>
                    <a:pt x="21" y="6"/>
                  </a:lnTo>
                  <a:lnTo>
                    <a:pt x="20" y="5"/>
                  </a:lnTo>
                  <a:lnTo>
                    <a:pt x="19" y="5"/>
                  </a:lnTo>
                  <a:lnTo>
                    <a:pt x="18" y="4"/>
                  </a:lnTo>
                  <a:lnTo>
                    <a:pt x="17" y="4"/>
                  </a:lnTo>
                  <a:lnTo>
                    <a:pt x="10" y="0"/>
                  </a:lnTo>
                  <a:lnTo>
                    <a:pt x="9" y="1"/>
                  </a:lnTo>
                  <a:lnTo>
                    <a:pt x="10" y="1"/>
                  </a:lnTo>
                  <a:lnTo>
                    <a:pt x="10" y="2"/>
                  </a:lnTo>
                  <a:lnTo>
                    <a:pt x="10" y="2"/>
                  </a:lnTo>
                  <a:lnTo>
                    <a:pt x="10" y="3"/>
                  </a:lnTo>
                  <a:lnTo>
                    <a:pt x="10" y="4"/>
                  </a:lnTo>
                  <a:lnTo>
                    <a:pt x="10" y="5"/>
                  </a:lnTo>
                  <a:lnTo>
                    <a:pt x="10" y="6"/>
                  </a:lnTo>
                  <a:lnTo>
                    <a:pt x="5" y="17"/>
                  </a:lnTo>
                  <a:lnTo>
                    <a:pt x="5" y="17"/>
                  </a:lnTo>
                  <a:lnTo>
                    <a:pt x="4" y="18"/>
                  </a:lnTo>
                  <a:lnTo>
                    <a:pt x="4" y="19"/>
                  </a:lnTo>
                  <a:lnTo>
                    <a:pt x="4" y="20"/>
                  </a:lnTo>
                  <a:lnTo>
                    <a:pt x="3" y="20"/>
                  </a:lnTo>
                  <a:lnTo>
                    <a:pt x="2" y="20"/>
                  </a:lnTo>
                  <a:lnTo>
                    <a:pt x="2" y="20"/>
                  </a:lnTo>
                  <a:lnTo>
                    <a:pt x="1" y="20"/>
                  </a:lnTo>
                  <a:lnTo>
                    <a:pt x="0" y="21"/>
                  </a:lnTo>
                  <a:lnTo>
                    <a:pt x="8" y="24"/>
                  </a:lnTo>
                  <a:lnTo>
                    <a:pt x="8" y="23"/>
                  </a:lnTo>
                  <a:lnTo>
                    <a:pt x="7" y="23"/>
                  </a:lnTo>
                  <a:lnTo>
                    <a:pt x="7" y="22"/>
                  </a:lnTo>
                  <a:lnTo>
                    <a:pt x="6" y="22"/>
                  </a:lnTo>
                  <a:lnTo>
                    <a:pt x="6" y="22"/>
                  </a:lnTo>
                  <a:lnTo>
                    <a:pt x="6" y="21"/>
                  </a:lnTo>
                  <a:lnTo>
                    <a:pt x="6" y="20"/>
                  </a:lnTo>
                  <a:lnTo>
                    <a:pt x="7" y="20"/>
                  </a:lnTo>
                  <a:lnTo>
                    <a:pt x="7" y="19"/>
                  </a:lnTo>
                  <a:lnTo>
                    <a:pt x="7" y="18"/>
                  </a:lnTo>
                  <a:lnTo>
                    <a:pt x="10" y="13"/>
                  </a:lnTo>
                  <a:lnTo>
                    <a:pt x="12"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0" name="Freeform 314"/>
            <p:cNvSpPr>
              <a:spLocks/>
            </p:cNvSpPr>
            <p:nvPr/>
          </p:nvSpPr>
          <p:spPr bwMode="auto">
            <a:xfrm>
              <a:off x="744" y="3223"/>
              <a:ext cx="22" cy="26"/>
            </a:xfrm>
            <a:custGeom>
              <a:avLst/>
              <a:gdLst>
                <a:gd name="T0" fmla="*/ 12 w 22"/>
                <a:gd name="T1" fmla="*/ 7 h 26"/>
                <a:gd name="T2" fmla="*/ 12 w 22"/>
                <a:gd name="T3" fmla="*/ 7 h 26"/>
                <a:gd name="T4" fmla="*/ 13 w 22"/>
                <a:gd name="T5" fmla="*/ 6 h 26"/>
                <a:gd name="T6" fmla="*/ 13 w 22"/>
                <a:gd name="T7" fmla="*/ 5 h 26"/>
                <a:gd name="T8" fmla="*/ 14 w 22"/>
                <a:gd name="T9" fmla="*/ 5 h 26"/>
                <a:gd name="T10" fmla="*/ 14 w 22"/>
                <a:gd name="T11" fmla="*/ 4 h 26"/>
                <a:gd name="T12" fmla="*/ 15 w 22"/>
                <a:gd name="T13" fmla="*/ 4 h 26"/>
                <a:gd name="T14" fmla="*/ 15 w 22"/>
                <a:gd name="T15" fmla="*/ 5 h 26"/>
                <a:gd name="T16" fmla="*/ 16 w 22"/>
                <a:gd name="T17" fmla="*/ 5 h 26"/>
                <a:gd name="T18" fmla="*/ 16 w 22"/>
                <a:gd name="T19" fmla="*/ 5 h 26"/>
                <a:gd name="T20" fmla="*/ 17 w 22"/>
                <a:gd name="T21" fmla="*/ 6 h 26"/>
                <a:gd name="T22" fmla="*/ 18 w 22"/>
                <a:gd name="T23" fmla="*/ 6 h 26"/>
                <a:gd name="T24" fmla="*/ 19 w 22"/>
                <a:gd name="T25" fmla="*/ 7 h 26"/>
                <a:gd name="T26" fmla="*/ 19 w 22"/>
                <a:gd name="T27" fmla="*/ 8 h 26"/>
                <a:gd name="T28" fmla="*/ 19 w 22"/>
                <a:gd name="T29" fmla="*/ 8 h 26"/>
                <a:gd name="T30" fmla="*/ 19 w 22"/>
                <a:gd name="T31" fmla="*/ 10 h 26"/>
                <a:gd name="T32" fmla="*/ 20 w 22"/>
                <a:gd name="T33" fmla="*/ 10 h 26"/>
                <a:gd name="T34" fmla="*/ 20 w 22"/>
                <a:gd name="T35" fmla="*/ 11 h 26"/>
                <a:gd name="T36" fmla="*/ 21 w 22"/>
                <a:gd name="T37" fmla="*/ 11 h 26"/>
                <a:gd name="T38" fmla="*/ 20 w 22"/>
                <a:gd name="T39" fmla="*/ 6 h 26"/>
                <a:gd name="T40" fmla="*/ 4 w 22"/>
                <a:gd name="T41" fmla="*/ 0 h 26"/>
                <a:gd name="T42" fmla="*/ 0 w 22"/>
                <a:gd name="T43" fmla="*/ 5 h 26"/>
                <a:gd name="T44" fmla="*/ 1 w 22"/>
                <a:gd name="T45" fmla="*/ 6 h 26"/>
                <a:gd name="T46" fmla="*/ 2 w 22"/>
                <a:gd name="T47" fmla="*/ 5 h 26"/>
                <a:gd name="T48" fmla="*/ 2 w 22"/>
                <a:gd name="T49" fmla="*/ 4 h 26"/>
                <a:gd name="T50" fmla="*/ 3 w 22"/>
                <a:gd name="T51" fmla="*/ 3 h 26"/>
                <a:gd name="T52" fmla="*/ 4 w 22"/>
                <a:gd name="T53" fmla="*/ 3 h 26"/>
                <a:gd name="T54" fmla="*/ 5 w 22"/>
                <a:gd name="T55" fmla="*/ 2 h 26"/>
                <a:gd name="T56" fmla="*/ 5 w 22"/>
                <a:gd name="T57" fmla="*/ 2 h 26"/>
                <a:gd name="T58" fmla="*/ 6 w 22"/>
                <a:gd name="T59" fmla="*/ 2 h 26"/>
                <a:gd name="T60" fmla="*/ 7 w 22"/>
                <a:gd name="T61" fmla="*/ 2 h 26"/>
                <a:gd name="T62" fmla="*/ 8 w 22"/>
                <a:gd name="T63" fmla="*/ 2 h 26"/>
                <a:gd name="T64" fmla="*/ 9 w 22"/>
                <a:gd name="T65" fmla="*/ 2 h 26"/>
                <a:gd name="T66" fmla="*/ 9 w 22"/>
                <a:gd name="T67" fmla="*/ 2 h 26"/>
                <a:gd name="T68" fmla="*/ 9 w 22"/>
                <a:gd name="T69" fmla="*/ 3 h 26"/>
                <a:gd name="T70" fmla="*/ 10 w 22"/>
                <a:gd name="T71" fmla="*/ 3 h 26"/>
                <a:gd name="T72" fmla="*/ 10 w 22"/>
                <a:gd name="T73" fmla="*/ 4 h 26"/>
                <a:gd name="T74" fmla="*/ 10 w 22"/>
                <a:gd name="T75" fmla="*/ 5 h 26"/>
                <a:gd name="T76" fmla="*/ 9 w 22"/>
                <a:gd name="T77" fmla="*/ 6 h 26"/>
                <a:gd name="T78" fmla="*/ 6 w 22"/>
                <a:gd name="T79" fmla="*/ 19 h 26"/>
                <a:gd name="T80" fmla="*/ 5 w 22"/>
                <a:gd name="T81" fmla="*/ 19 h 26"/>
                <a:gd name="T82" fmla="*/ 5 w 22"/>
                <a:gd name="T83" fmla="*/ 20 h 26"/>
                <a:gd name="T84" fmla="*/ 5 w 22"/>
                <a:gd name="T85" fmla="*/ 21 h 26"/>
                <a:gd name="T86" fmla="*/ 5 w 22"/>
                <a:gd name="T87" fmla="*/ 21 h 26"/>
                <a:gd name="T88" fmla="*/ 5 w 22"/>
                <a:gd name="T89" fmla="*/ 22 h 26"/>
                <a:gd name="T90" fmla="*/ 4 w 22"/>
                <a:gd name="T91" fmla="*/ 22 h 26"/>
                <a:gd name="T92" fmla="*/ 3 w 22"/>
                <a:gd name="T93" fmla="*/ 22 h 26"/>
                <a:gd name="T94" fmla="*/ 2 w 22"/>
                <a:gd name="T95" fmla="*/ 22 h 26"/>
                <a:gd name="T96" fmla="*/ 2 w 22"/>
                <a:gd name="T97" fmla="*/ 22 h 26"/>
                <a:gd name="T98" fmla="*/ 10 w 22"/>
                <a:gd name="T99" fmla="*/ 25 h 26"/>
                <a:gd name="T100" fmla="*/ 10 w 22"/>
                <a:gd name="T101" fmla="*/ 24 h 26"/>
                <a:gd name="T102" fmla="*/ 9 w 22"/>
                <a:gd name="T103" fmla="*/ 24 h 26"/>
                <a:gd name="T104" fmla="*/ 9 w 22"/>
                <a:gd name="T105" fmla="*/ 23 h 26"/>
                <a:gd name="T106" fmla="*/ 9 w 22"/>
                <a:gd name="T107" fmla="*/ 23 h 26"/>
                <a:gd name="T108" fmla="*/ 9 w 22"/>
                <a:gd name="T109" fmla="*/ 23 h 26"/>
                <a:gd name="T110" fmla="*/ 9 w 22"/>
                <a:gd name="T111" fmla="*/ 22 h 26"/>
                <a:gd name="T112" fmla="*/ 9 w 22"/>
                <a:gd name="T113" fmla="*/ 21 h 26"/>
                <a:gd name="T114" fmla="*/ 9 w 22"/>
                <a:gd name="T115" fmla="*/ 20 h 26"/>
                <a:gd name="T116" fmla="*/ 9 w 22"/>
                <a:gd name="T117" fmla="*/ 19 h 26"/>
                <a:gd name="T118" fmla="*/ 12 w 22"/>
                <a:gd name="T11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 h="26">
                  <a:moveTo>
                    <a:pt x="12" y="7"/>
                  </a:moveTo>
                  <a:lnTo>
                    <a:pt x="12" y="7"/>
                  </a:lnTo>
                  <a:lnTo>
                    <a:pt x="13" y="6"/>
                  </a:lnTo>
                  <a:lnTo>
                    <a:pt x="13" y="5"/>
                  </a:lnTo>
                  <a:lnTo>
                    <a:pt x="14" y="5"/>
                  </a:lnTo>
                  <a:lnTo>
                    <a:pt x="14" y="4"/>
                  </a:lnTo>
                  <a:lnTo>
                    <a:pt x="15" y="4"/>
                  </a:lnTo>
                  <a:lnTo>
                    <a:pt x="15" y="5"/>
                  </a:lnTo>
                  <a:lnTo>
                    <a:pt x="16" y="5"/>
                  </a:lnTo>
                  <a:lnTo>
                    <a:pt x="16" y="5"/>
                  </a:lnTo>
                  <a:lnTo>
                    <a:pt x="17" y="6"/>
                  </a:lnTo>
                  <a:lnTo>
                    <a:pt x="18" y="6"/>
                  </a:lnTo>
                  <a:lnTo>
                    <a:pt x="19" y="7"/>
                  </a:lnTo>
                  <a:lnTo>
                    <a:pt x="19" y="8"/>
                  </a:lnTo>
                  <a:lnTo>
                    <a:pt x="19" y="8"/>
                  </a:lnTo>
                  <a:lnTo>
                    <a:pt x="19" y="10"/>
                  </a:lnTo>
                  <a:lnTo>
                    <a:pt x="20" y="10"/>
                  </a:lnTo>
                  <a:lnTo>
                    <a:pt x="20" y="11"/>
                  </a:lnTo>
                  <a:lnTo>
                    <a:pt x="21" y="11"/>
                  </a:lnTo>
                  <a:lnTo>
                    <a:pt x="20" y="6"/>
                  </a:lnTo>
                  <a:lnTo>
                    <a:pt x="4" y="0"/>
                  </a:lnTo>
                  <a:lnTo>
                    <a:pt x="0" y="5"/>
                  </a:lnTo>
                  <a:lnTo>
                    <a:pt x="1" y="6"/>
                  </a:lnTo>
                  <a:lnTo>
                    <a:pt x="2" y="5"/>
                  </a:lnTo>
                  <a:lnTo>
                    <a:pt x="2" y="4"/>
                  </a:lnTo>
                  <a:lnTo>
                    <a:pt x="3" y="3"/>
                  </a:lnTo>
                  <a:lnTo>
                    <a:pt x="4" y="3"/>
                  </a:lnTo>
                  <a:lnTo>
                    <a:pt x="5" y="2"/>
                  </a:lnTo>
                  <a:lnTo>
                    <a:pt x="5" y="2"/>
                  </a:lnTo>
                  <a:lnTo>
                    <a:pt x="6" y="2"/>
                  </a:lnTo>
                  <a:lnTo>
                    <a:pt x="7" y="2"/>
                  </a:lnTo>
                  <a:lnTo>
                    <a:pt x="8" y="2"/>
                  </a:lnTo>
                  <a:lnTo>
                    <a:pt x="9" y="2"/>
                  </a:lnTo>
                  <a:lnTo>
                    <a:pt x="9" y="2"/>
                  </a:lnTo>
                  <a:lnTo>
                    <a:pt x="9" y="3"/>
                  </a:lnTo>
                  <a:lnTo>
                    <a:pt x="10" y="3"/>
                  </a:lnTo>
                  <a:lnTo>
                    <a:pt x="10" y="4"/>
                  </a:lnTo>
                  <a:lnTo>
                    <a:pt x="10" y="5"/>
                  </a:lnTo>
                  <a:lnTo>
                    <a:pt x="9" y="6"/>
                  </a:lnTo>
                  <a:lnTo>
                    <a:pt x="6" y="19"/>
                  </a:lnTo>
                  <a:lnTo>
                    <a:pt x="5" y="19"/>
                  </a:lnTo>
                  <a:lnTo>
                    <a:pt x="5" y="20"/>
                  </a:lnTo>
                  <a:lnTo>
                    <a:pt x="5" y="21"/>
                  </a:lnTo>
                  <a:lnTo>
                    <a:pt x="5" y="21"/>
                  </a:lnTo>
                  <a:lnTo>
                    <a:pt x="5" y="22"/>
                  </a:lnTo>
                  <a:lnTo>
                    <a:pt x="4" y="22"/>
                  </a:lnTo>
                  <a:lnTo>
                    <a:pt x="3" y="22"/>
                  </a:lnTo>
                  <a:lnTo>
                    <a:pt x="2" y="22"/>
                  </a:lnTo>
                  <a:lnTo>
                    <a:pt x="2" y="22"/>
                  </a:lnTo>
                  <a:lnTo>
                    <a:pt x="10" y="25"/>
                  </a:lnTo>
                  <a:lnTo>
                    <a:pt x="10" y="24"/>
                  </a:lnTo>
                  <a:lnTo>
                    <a:pt x="9" y="24"/>
                  </a:lnTo>
                  <a:lnTo>
                    <a:pt x="9" y="23"/>
                  </a:lnTo>
                  <a:lnTo>
                    <a:pt x="9" y="23"/>
                  </a:lnTo>
                  <a:lnTo>
                    <a:pt x="9" y="23"/>
                  </a:lnTo>
                  <a:lnTo>
                    <a:pt x="9" y="22"/>
                  </a:lnTo>
                  <a:lnTo>
                    <a:pt x="9" y="21"/>
                  </a:lnTo>
                  <a:lnTo>
                    <a:pt x="9" y="20"/>
                  </a:lnTo>
                  <a:lnTo>
                    <a:pt x="9" y="19"/>
                  </a:lnTo>
                  <a:lnTo>
                    <a:pt x="12"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1" name="Freeform 315"/>
            <p:cNvSpPr>
              <a:spLocks/>
            </p:cNvSpPr>
            <p:nvPr/>
          </p:nvSpPr>
          <p:spPr bwMode="auto">
            <a:xfrm>
              <a:off x="768" y="3230"/>
              <a:ext cx="21" cy="25"/>
            </a:xfrm>
            <a:custGeom>
              <a:avLst/>
              <a:gdLst>
                <a:gd name="T0" fmla="*/ 14 w 21"/>
                <a:gd name="T1" fmla="*/ 8 h 25"/>
                <a:gd name="T2" fmla="*/ 14 w 21"/>
                <a:gd name="T3" fmla="*/ 10 h 25"/>
                <a:gd name="T4" fmla="*/ 12 w 21"/>
                <a:gd name="T5" fmla="*/ 11 h 25"/>
                <a:gd name="T6" fmla="*/ 11 w 21"/>
                <a:gd name="T7" fmla="*/ 11 h 25"/>
                <a:gd name="T8" fmla="*/ 9 w 21"/>
                <a:gd name="T9" fmla="*/ 11 h 25"/>
                <a:gd name="T10" fmla="*/ 8 w 21"/>
                <a:gd name="T11" fmla="*/ 6 h 25"/>
                <a:gd name="T12" fmla="*/ 8 w 21"/>
                <a:gd name="T13" fmla="*/ 4 h 25"/>
                <a:gd name="T14" fmla="*/ 9 w 21"/>
                <a:gd name="T15" fmla="*/ 3 h 25"/>
                <a:gd name="T16" fmla="*/ 10 w 21"/>
                <a:gd name="T17" fmla="*/ 2 h 25"/>
                <a:gd name="T18" fmla="*/ 12 w 21"/>
                <a:gd name="T19" fmla="*/ 2 h 25"/>
                <a:gd name="T20" fmla="*/ 13 w 21"/>
                <a:gd name="T21" fmla="*/ 2 h 25"/>
                <a:gd name="T22" fmla="*/ 15 w 21"/>
                <a:gd name="T23" fmla="*/ 3 h 25"/>
                <a:gd name="T24" fmla="*/ 16 w 21"/>
                <a:gd name="T25" fmla="*/ 4 h 25"/>
                <a:gd name="T26" fmla="*/ 17 w 21"/>
                <a:gd name="T27" fmla="*/ 5 h 25"/>
                <a:gd name="T28" fmla="*/ 18 w 21"/>
                <a:gd name="T29" fmla="*/ 6 h 25"/>
                <a:gd name="T30" fmla="*/ 18 w 21"/>
                <a:gd name="T31" fmla="*/ 6 h 25"/>
                <a:gd name="T32" fmla="*/ 18 w 21"/>
                <a:gd name="T33" fmla="*/ 8 h 25"/>
                <a:gd name="T34" fmla="*/ 20 w 21"/>
                <a:gd name="T35" fmla="*/ 8 h 25"/>
                <a:gd name="T36" fmla="*/ 4 w 21"/>
                <a:gd name="T37" fmla="*/ 0 h 25"/>
                <a:gd name="T38" fmla="*/ 4 w 21"/>
                <a:gd name="T39" fmla="*/ 2 h 25"/>
                <a:gd name="T40" fmla="*/ 5 w 21"/>
                <a:gd name="T41" fmla="*/ 2 h 25"/>
                <a:gd name="T42" fmla="*/ 6 w 21"/>
                <a:gd name="T43" fmla="*/ 3 h 25"/>
                <a:gd name="T44" fmla="*/ 6 w 21"/>
                <a:gd name="T45" fmla="*/ 5 h 25"/>
                <a:gd name="T46" fmla="*/ 5 w 21"/>
                <a:gd name="T47" fmla="*/ 6 h 25"/>
                <a:gd name="T48" fmla="*/ 3 w 21"/>
                <a:gd name="T49" fmla="*/ 18 h 25"/>
                <a:gd name="T50" fmla="*/ 3 w 21"/>
                <a:gd name="T51" fmla="*/ 19 h 25"/>
                <a:gd name="T52" fmla="*/ 2 w 21"/>
                <a:gd name="T53" fmla="*/ 21 h 25"/>
                <a:gd name="T54" fmla="*/ 1 w 21"/>
                <a:gd name="T55" fmla="*/ 21 h 25"/>
                <a:gd name="T56" fmla="*/ 0 w 21"/>
                <a:gd name="T57" fmla="*/ 22 h 25"/>
                <a:gd name="T58" fmla="*/ 19 w 21"/>
                <a:gd name="T59" fmla="*/ 19 h 25"/>
                <a:gd name="T60" fmla="*/ 18 w 21"/>
                <a:gd name="T61" fmla="*/ 20 h 25"/>
                <a:gd name="T62" fmla="*/ 16 w 21"/>
                <a:gd name="T63" fmla="*/ 21 h 25"/>
                <a:gd name="T64" fmla="*/ 15 w 21"/>
                <a:gd name="T65" fmla="*/ 22 h 25"/>
                <a:gd name="T66" fmla="*/ 14 w 21"/>
                <a:gd name="T67" fmla="*/ 22 h 25"/>
                <a:gd name="T68" fmla="*/ 12 w 21"/>
                <a:gd name="T69" fmla="*/ 22 h 25"/>
                <a:gd name="T70" fmla="*/ 11 w 21"/>
                <a:gd name="T71" fmla="*/ 22 h 25"/>
                <a:gd name="T72" fmla="*/ 9 w 21"/>
                <a:gd name="T73" fmla="*/ 22 h 25"/>
                <a:gd name="T74" fmla="*/ 8 w 21"/>
                <a:gd name="T75" fmla="*/ 22 h 25"/>
                <a:gd name="T76" fmla="*/ 7 w 21"/>
                <a:gd name="T77" fmla="*/ 22 h 25"/>
                <a:gd name="T78" fmla="*/ 6 w 21"/>
                <a:gd name="T79" fmla="*/ 21 h 25"/>
                <a:gd name="T80" fmla="*/ 6 w 21"/>
                <a:gd name="T81" fmla="*/ 19 h 25"/>
                <a:gd name="T82" fmla="*/ 8 w 21"/>
                <a:gd name="T83" fmla="*/ 12 h 25"/>
                <a:gd name="T84" fmla="*/ 9 w 21"/>
                <a:gd name="T85" fmla="*/ 12 h 25"/>
                <a:gd name="T86" fmla="*/ 12 w 21"/>
                <a:gd name="T87" fmla="*/ 13 h 25"/>
                <a:gd name="T88" fmla="*/ 12 w 21"/>
                <a:gd name="T89" fmla="*/ 14 h 25"/>
                <a:gd name="T90" fmla="*/ 12 w 21"/>
                <a:gd name="T91" fmla="*/ 15 h 25"/>
                <a:gd name="T92" fmla="*/ 13 w 21"/>
                <a:gd name="T93" fmla="*/ 16 h 25"/>
                <a:gd name="T94" fmla="*/ 12 w 21"/>
                <a:gd name="T95" fmla="*/ 17 h 25"/>
                <a:gd name="T96" fmla="*/ 15 w 21"/>
                <a:gd name="T9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 h="25">
                  <a:moveTo>
                    <a:pt x="15" y="8"/>
                  </a:moveTo>
                  <a:lnTo>
                    <a:pt x="14" y="8"/>
                  </a:lnTo>
                  <a:lnTo>
                    <a:pt x="14" y="9"/>
                  </a:lnTo>
                  <a:lnTo>
                    <a:pt x="14" y="10"/>
                  </a:lnTo>
                  <a:lnTo>
                    <a:pt x="13" y="10"/>
                  </a:lnTo>
                  <a:lnTo>
                    <a:pt x="12" y="11"/>
                  </a:lnTo>
                  <a:lnTo>
                    <a:pt x="12" y="11"/>
                  </a:lnTo>
                  <a:lnTo>
                    <a:pt x="11" y="11"/>
                  </a:lnTo>
                  <a:lnTo>
                    <a:pt x="10" y="11"/>
                  </a:lnTo>
                  <a:lnTo>
                    <a:pt x="9" y="11"/>
                  </a:lnTo>
                  <a:lnTo>
                    <a:pt x="8" y="11"/>
                  </a:lnTo>
                  <a:lnTo>
                    <a:pt x="8" y="6"/>
                  </a:lnTo>
                  <a:lnTo>
                    <a:pt x="8" y="5"/>
                  </a:lnTo>
                  <a:lnTo>
                    <a:pt x="8" y="4"/>
                  </a:lnTo>
                  <a:lnTo>
                    <a:pt x="9" y="4"/>
                  </a:lnTo>
                  <a:lnTo>
                    <a:pt x="9" y="3"/>
                  </a:lnTo>
                  <a:lnTo>
                    <a:pt x="9" y="2"/>
                  </a:lnTo>
                  <a:lnTo>
                    <a:pt x="10" y="2"/>
                  </a:lnTo>
                  <a:lnTo>
                    <a:pt x="11" y="2"/>
                  </a:lnTo>
                  <a:lnTo>
                    <a:pt x="12" y="2"/>
                  </a:lnTo>
                  <a:lnTo>
                    <a:pt x="12" y="2"/>
                  </a:lnTo>
                  <a:lnTo>
                    <a:pt x="13" y="2"/>
                  </a:lnTo>
                  <a:lnTo>
                    <a:pt x="14" y="3"/>
                  </a:lnTo>
                  <a:lnTo>
                    <a:pt x="15" y="3"/>
                  </a:lnTo>
                  <a:lnTo>
                    <a:pt x="15" y="3"/>
                  </a:lnTo>
                  <a:lnTo>
                    <a:pt x="16" y="4"/>
                  </a:lnTo>
                  <a:lnTo>
                    <a:pt x="17" y="4"/>
                  </a:lnTo>
                  <a:lnTo>
                    <a:pt x="17" y="5"/>
                  </a:lnTo>
                  <a:lnTo>
                    <a:pt x="18" y="5"/>
                  </a:lnTo>
                  <a:lnTo>
                    <a:pt x="18" y="6"/>
                  </a:lnTo>
                  <a:lnTo>
                    <a:pt x="18" y="6"/>
                  </a:lnTo>
                  <a:lnTo>
                    <a:pt x="18" y="6"/>
                  </a:lnTo>
                  <a:lnTo>
                    <a:pt x="18" y="7"/>
                  </a:lnTo>
                  <a:lnTo>
                    <a:pt x="18" y="8"/>
                  </a:lnTo>
                  <a:lnTo>
                    <a:pt x="19" y="8"/>
                  </a:lnTo>
                  <a:lnTo>
                    <a:pt x="20" y="8"/>
                  </a:lnTo>
                  <a:lnTo>
                    <a:pt x="19" y="2"/>
                  </a:lnTo>
                  <a:lnTo>
                    <a:pt x="4" y="0"/>
                  </a:lnTo>
                  <a:lnTo>
                    <a:pt x="4" y="1"/>
                  </a:lnTo>
                  <a:lnTo>
                    <a:pt x="4" y="2"/>
                  </a:lnTo>
                  <a:lnTo>
                    <a:pt x="5" y="2"/>
                  </a:lnTo>
                  <a:lnTo>
                    <a:pt x="5" y="2"/>
                  </a:lnTo>
                  <a:lnTo>
                    <a:pt x="5" y="2"/>
                  </a:lnTo>
                  <a:lnTo>
                    <a:pt x="6" y="3"/>
                  </a:lnTo>
                  <a:lnTo>
                    <a:pt x="6" y="4"/>
                  </a:lnTo>
                  <a:lnTo>
                    <a:pt x="6" y="5"/>
                  </a:lnTo>
                  <a:lnTo>
                    <a:pt x="5" y="5"/>
                  </a:lnTo>
                  <a:lnTo>
                    <a:pt x="5" y="6"/>
                  </a:lnTo>
                  <a:lnTo>
                    <a:pt x="4" y="17"/>
                  </a:lnTo>
                  <a:lnTo>
                    <a:pt x="3" y="18"/>
                  </a:lnTo>
                  <a:lnTo>
                    <a:pt x="3" y="18"/>
                  </a:lnTo>
                  <a:lnTo>
                    <a:pt x="3" y="19"/>
                  </a:lnTo>
                  <a:lnTo>
                    <a:pt x="3" y="20"/>
                  </a:lnTo>
                  <a:lnTo>
                    <a:pt x="2" y="21"/>
                  </a:lnTo>
                  <a:lnTo>
                    <a:pt x="2" y="21"/>
                  </a:lnTo>
                  <a:lnTo>
                    <a:pt x="1" y="21"/>
                  </a:lnTo>
                  <a:lnTo>
                    <a:pt x="0" y="21"/>
                  </a:lnTo>
                  <a:lnTo>
                    <a:pt x="0" y="22"/>
                  </a:lnTo>
                  <a:lnTo>
                    <a:pt x="15" y="24"/>
                  </a:lnTo>
                  <a:lnTo>
                    <a:pt x="19" y="19"/>
                  </a:lnTo>
                  <a:lnTo>
                    <a:pt x="18" y="19"/>
                  </a:lnTo>
                  <a:lnTo>
                    <a:pt x="18" y="20"/>
                  </a:lnTo>
                  <a:lnTo>
                    <a:pt x="17" y="20"/>
                  </a:lnTo>
                  <a:lnTo>
                    <a:pt x="16" y="21"/>
                  </a:lnTo>
                  <a:lnTo>
                    <a:pt x="15" y="22"/>
                  </a:lnTo>
                  <a:lnTo>
                    <a:pt x="15" y="22"/>
                  </a:lnTo>
                  <a:lnTo>
                    <a:pt x="15" y="22"/>
                  </a:lnTo>
                  <a:lnTo>
                    <a:pt x="14" y="22"/>
                  </a:lnTo>
                  <a:lnTo>
                    <a:pt x="13" y="22"/>
                  </a:lnTo>
                  <a:lnTo>
                    <a:pt x="12" y="22"/>
                  </a:lnTo>
                  <a:lnTo>
                    <a:pt x="12" y="22"/>
                  </a:lnTo>
                  <a:lnTo>
                    <a:pt x="11" y="22"/>
                  </a:lnTo>
                  <a:lnTo>
                    <a:pt x="10" y="22"/>
                  </a:lnTo>
                  <a:lnTo>
                    <a:pt x="9" y="22"/>
                  </a:lnTo>
                  <a:lnTo>
                    <a:pt x="8" y="22"/>
                  </a:lnTo>
                  <a:lnTo>
                    <a:pt x="8" y="22"/>
                  </a:lnTo>
                  <a:lnTo>
                    <a:pt x="7" y="22"/>
                  </a:lnTo>
                  <a:lnTo>
                    <a:pt x="7" y="22"/>
                  </a:lnTo>
                  <a:lnTo>
                    <a:pt x="6" y="22"/>
                  </a:lnTo>
                  <a:lnTo>
                    <a:pt x="6" y="21"/>
                  </a:lnTo>
                  <a:lnTo>
                    <a:pt x="6" y="20"/>
                  </a:lnTo>
                  <a:lnTo>
                    <a:pt x="6" y="19"/>
                  </a:lnTo>
                  <a:lnTo>
                    <a:pt x="6" y="18"/>
                  </a:lnTo>
                  <a:lnTo>
                    <a:pt x="8" y="12"/>
                  </a:lnTo>
                  <a:lnTo>
                    <a:pt x="8" y="12"/>
                  </a:lnTo>
                  <a:lnTo>
                    <a:pt x="9" y="12"/>
                  </a:lnTo>
                  <a:lnTo>
                    <a:pt x="10" y="13"/>
                  </a:lnTo>
                  <a:lnTo>
                    <a:pt x="12" y="13"/>
                  </a:lnTo>
                  <a:lnTo>
                    <a:pt x="12" y="14"/>
                  </a:lnTo>
                  <a:lnTo>
                    <a:pt x="12" y="14"/>
                  </a:lnTo>
                  <a:lnTo>
                    <a:pt x="12" y="14"/>
                  </a:lnTo>
                  <a:lnTo>
                    <a:pt x="12" y="15"/>
                  </a:lnTo>
                  <a:lnTo>
                    <a:pt x="13" y="15"/>
                  </a:lnTo>
                  <a:lnTo>
                    <a:pt x="13" y="16"/>
                  </a:lnTo>
                  <a:lnTo>
                    <a:pt x="13" y="17"/>
                  </a:lnTo>
                  <a:lnTo>
                    <a:pt x="12" y="17"/>
                  </a:lnTo>
                  <a:lnTo>
                    <a:pt x="13" y="17"/>
                  </a:lnTo>
                  <a:lnTo>
                    <a:pt x="15"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2" name="Freeform 316"/>
            <p:cNvSpPr>
              <a:spLocks/>
            </p:cNvSpPr>
            <p:nvPr/>
          </p:nvSpPr>
          <p:spPr bwMode="auto">
            <a:xfrm>
              <a:off x="794" y="3234"/>
              <a:ext cx="19" cy="24"/>
            </a:xfrm>
            <a:custGeom>
              <a:avLst/>
              <a:gdLst>
                <a:gd name="T0" fmla="*/ 14 w 19"/>
                <a:gd name="T1" fmla="*/ 22 h 24"/>
                <a:gd name="T2" fmla="*/ 18 w 19"/>
                <a:gd name="T3" fmla="*/ 21 h 24"/>
                <a:gd name="T4" fmla="*/ 17 w 19"/>
                <a:gd name="T5" fmla="*/ 21 h 24"/>
                <a:gd name="T6" fmla="*/ 16 w 19"/>
                <a:gd name="T7" fmla="*/ 21 h 24"/>
                <a:gd name="T8" fmla="*/ 15 w 19"/>
                <a:gd name="T9" fmla="*/ 20 h 24"/>
                <a:gd name="T10" fmla="*/ 11 w 19"/>
                <a:gd name="T11" fmla="*/ 12 h 24"/>
                <a:gd name="T12" fmla="*/ 13 w 19"/>
                <a:gd name="T13" fmla="*/ 11 h 24"/>
                <a:gd name="T14" fmla="*/ 14 w 19"/>
                <a:gd name="T15" fmla="*/ 11 h 24"/>
                <a:gd name="T16" fmla="*/ 15 w 19"/>
                <a:gd name="T17" fmla="*/ 10 h 24"/>
                <a:gd name="T18" fmla="*/ 16 w 19"/>
                <a:gd name="T19" fmla="*/ 10 h 24"/>
                <a:gd name="T20" fmla="*/ 17 w 19"/>
                <a:gd name="T21" fmla="*/ 9 h 24"/>
                <a:gd name="T22" fmla="*/ 17 w 19"/>
                <a:gd name="T23" fmla="*/ 7 h 24"/>
                <a:gd name="T24" fmla="*/ 17 w 19"/>
                <a:gd name="T25" fmla="*/ 6 h 24"/>
                <a:gd name="T26" fmla="*/ 16 w 19"/>
                <a:gd name="T27" fmla="*/ 4 h 24"/>
                <a:gd name="T28" fmla="*/ 15 w 19"/>
                <a:gd name="T29" fmla="*/ 3 h 24"/>
                <a:gd name="T30" fmla="*/ 14 w 19"/>
                <a:gd name="T31" fmla="*/ 2 h 24"/>
                <a:gd name="T32" fmla="*/ 13 w 19"/>
                <a:gd name="T33" fmla="*/ 2 h 24"/>
                <a:gd name="T34" fmla="*/ 11 w 19"/>
                <a:gd name="T35" fmla="*/ 1 h 24"/>
                <a:gd name="T36" fmla="*/ 10 w 19"/>
                <a:gd name="T37" fmla="*/ 1 h 24"/>
                <a:gd name="T38" fmla="*/ 1 w 19"/>
                <a:gd name="T39" fmla="*/ 0 h 24"/>
                <a:gd name="T40" fmla="*/ 2 w 19"/>
                <a:gd name="T41" fmla="*/ 1 h 24"/>
                <a:gd name="T42" fmla="*/ 2 w 19"/>
                <a:gd name="T43" fmla="*/ 2 h 24"/>
                <a:gd name="T44" fmla="*/ 3 w 19"/>
                <a:gd name="T45" fmla="*/ 2 h 24"/>
                <a:gd name="T46" fmla="*/ 4 w 19"/>
                <a:gd name="T47" fmla="*/ 3 h 24"/>
                <a:gd name="T48" fmla="*/ 3 w 19"/>
                <a:gd name="T49" fmla="*/ 4 h 24"/>
                <a:gd name="T50" fmla="*/ 3 w 19"/>
                <a:gd name="T51" fmla="*/ 17 h 24"/>
                <a:gd name="T52" fmla="*/ 3 w 19"/>
                <a:gd name="T53" fmla="*/ 18 h 24"/>
                <a:gd name="T54" fmla="*/ 2 w 19"/>
                <a:gd name="T55" fmla="*/ 20 h 24"/>
                <a:gd name="T56" fmla="*/ 2 w 19"/>
                <a:gd name="T57" fmla="*/ 21 h 24"/>
                <a:gd name="T58" fmla="*/ 0 w 19"/>
                <a:gd name="T59" fmla="*/ 21 h 24"/>
                <a:gd name="T60" fmla="*/ 8 w 19"/>
                <a:gd name="T61" fmla="*/ 22 h 24"/>
                <a:gd name="T62" fmla="*/ 7 w 19"/>
                <a:gd name="T63" fmla="*/ 21 h 24"/>
                <a:gd name="T64" fmla="*/ 6 w 19"/>
                <a:gd name="T65" fmla="*/ 20 h 24"/>
                <a:gd name="T66" fmla="*/ 5 w 19"/>
                <a:gd name="T67" fmla="*/ 19 h 24"/>
                <a:gd name="T68" fmla="*/ 6 w 19"/>
                <a:gd name="T69" fmla="*/ 18 h 24"/>
                <a:gd name="T70" fmla="*/ 6 w 19"/>
                <a:gd name="T7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 h="24">
                  <a:moveTo>
                    <a:pt x="8" y="12"/>
                  </a:moveTo>
                  <a:lnTo>
                    <a:pt x="14" y="22"/>
                  </a:lnTo>
                  <a:lnTo>
                    <a:pt x="18" y="23"/>
                  </a:lnTo>
                  <a:lnTo>
                    <a:pt x="18" y="21"/>
                  </a:lnTo>
                  <a:lnTo>
                    <a:pt x="17" y="21"/>
                  </a:lnTo>
                  <a:lnTo>
                    <a:pt x="17" y="21"/>
                  </a:lnTo>
                  <a:lnTo>
                    <a:pt x="16" y="21"/>
                  </a:lnTo>
                  <a:lnTo>
                    <a:pt x="16" y="21"/>
                  </a:lnTo>
                  <a:lnTo>
                    <a:pt x="15" y="21"/>
                  </a:lnTo>
                  <a:lnTo>
                    <a:pt x="15" y="20"/>
                  </a:lnTo>
                  <a:lnTo>
                    <a:pt x="15" y="19"/>
                  </a:lnTo>
                  <a:lnTo>
                    <a:pt x="11" y="12"/>
                  </a:lnTo>
                  <a:lnTo>
                    <a:pt x="12" y="12"/>
                  </a:lnTo>
                  <a:lnTo>
                    <a:pt x="13" y="11"/>
                  </a:lnTo>
                  <a:lnTo>
                    <a:pt x="14" y="11"/>
                  </a:lnTo>
                  <a:lnTo>
                    <a:pt x="14" y="11"/>
                  </a:lnTo>
                  <a:lnTo>
                    <a:pt x="14" y="10"/>
                  </a:lnTo>
                  <a:lnTo>
                    <a:pt x="15" y="10"/>
                  </a:lnTo>
                  <a:lnTo>
                    <a:pt x="15" y="10"/>
                  </a:lnTo>
                  <a:lnTo>
                    <a:pt x="16" y="10"/>
                  </a:lnTo>
                  <a:lnTo>
                    <a:pt x="16" y="9"/>
                  </a:lnTo>
                  <a:lnTo>
                    <a:pt x="17" y="9"/>
                  </a:lnTo>
                  <a:lnTo>
                    <a:pt x="17" y="8"/>
                  </a:lnTo>
                  <a:lnTo>
                    <a:pt x="17" y="7"/>
                  </a:lnTo>
                  <a:lnTo>
                    <a:pt x="17" y="6"/>
                  </a:lnTo>
                  <a:lnTo>
                    <a:pt x="17" y="6"/>
                  </a:lnTo>
                  <a:lnTo>
                    <a:pt x="17" y="5"/>
                  </a:lnTo>
                  <a:lnTo>
                    <a:pt x="16" y="4"/>
                  </a:lnTo>
                  <a:lnTo>
                    <a:pt x="16" y="3"/>
                  </a:lnTo>
                  <a:lnTo>
                    <a:pt x="15" y="3"/>
                  </a:lnTo>
                  <a:lnTo>
                    <a:pt x="15" y="2"/>
                  </a:lnTo>
                  <a:lnTo>
                    <a:pt x="14" y="2"/>
                  </a:lnTo>
                  <a:lnTo>
                    <a:pt x="14" y="2"/>
                  </a:lnTo>
                  <a:lnTo>
                    <a:pt x="13" y="2"/>
                  </a:lnTo>
                  <a:lnTo>
                    <a:pt x="12" y="1"/>
                  </a:lnTo>
                  <a:lnTo>
                    <a:pt x="11" y="1"/>
                  </a:lnTo>
                  <a:lnTo>
                    <a:pt x="11" y="1"/>
                  </a:lnTo>
                  <a:lnTo>
                    <a:pt x="10" y="1"/>
                  </a:lnTo>
                  <a:lnTo>
                    <a:pt x="9" y="1"/>
                  </a:lnTo>
                  <a:lnTo>
                    <a:pt x="1" y="0"/>
                  </a:lnTo>
                  <a:lnTo>
                    <a:pt x="1" y="1"/>
                  </a:lnTo>
                  <a:lnTo>
                    <a:pt x="2" y="1"/>
                  </a:lnTo>
                  <a:lnTo>
                    <a:pt x="2" y="1"/>
                  </a:lnTo>
                  <a:lnTo>
                    <a:pt x="2" y="2"/>
                  </a:lnTo>
                  <a:lnTo>
                    <a:pt x="3" y="2"/>
                  </a:lnTo>
                  <a:lnTo>
                    <a:pt x="3" y="2"/>
                  </a:lnTo>
                  <a:lnTo>
                    <a:pt x="4" y="2"/>
                  </a:lnTo>
                  <a:lnTo>
                    <a:pt x="4" y="3"/>
                  </a:lnTo>
                  <a:lnTo>
                    <a:pt x="4" y="4"/>
                  </a:lnTo>
                  <a:lnTo>
                    <a:pt x="3" y="4"/>
                  </a:lnTo>
                  <a:lnTo>
                    <a:pt x="3" y="5"/>
                  </a:lnTo>
                  <a:lnTo>
                    <a:pt x="3" y="17"/>
                  </a:lnTo>
                  <a:lnTo>
                    <a:pt x="3" y="17"/>
                  </a:lnTo>
                  <a:lnTo>
                    <a:pt x="3" y="18"/>
                  </a:lnTo>
                  <a:lnTo>
                    <a:pt x="2" y="19"/>
                  </a:lnTo>
                  <a:lnTo>
                    <a:pt x="2" y="20"/>
                  </a:lnTo>
                  <a:lnTo>
                    <a:pt x="2" y="21"/>
                  </a:lnTo>
                  <a:lnTo>
                    <a:pt x="2" y="21"/>
                  </a:lnTo>
                  <a:lnTo>
                    <a:pt x="1" y="21"/>
                  </a:lnTo>
                  <a:lnTo>
                    <a:pt x="0" y="21"/>
                  </a:lnTo>
                  <a:lnTo>
                    <a:pt x="0" y="21"/>
                  </a:lnTo>
                  <a:lnTo>
                    <a:pt x="8" y="22"/>
                  </a:lnTo>
                  <a:lnTo>
                    <a:pt x="8" y="21"/>
                  </a:lnTo>
                  <a:lnTo>
                    <a:pt x="7" y="21"/>
                  </a:lnTo>
                  <a:lnTo>
                    <a:pt x="6" y="21"/>
                  </a:lnTo>
                  <a:lnTo>
                    <a:pt x="6" y="20"/>
                  </a:lnTo>
                  <a:lnTo>
                    <a:pt x="5" y="20"/>
                  </a:lnTo>
                  <a:lnTo>
                    <a:pt x="5" y="19"/>
                  </a:lnTo>
                  <a:lnTo>
                    <a:pt x="5" y="18"/>
                  </a:lnTo>
                  <a:lnTo>
                    <a:pt x="6" y="18"/>
                  </a:lnTo>
                  <a:lnTo>
                    <a:pt x="6" y="17"/>
                  </a:lnTo>
                  <a:lnTo>
                    <a:pt x="6" y="12"/>
                  </a:lnTo>
                  <a:lnTo>
                    <a:pt x="8"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3" name="Freeform 317"/>
            <p:cNvSpPr>
              <a:spLocks/>
            </p:cNvSpPr>
            <p:nvPr/>
          </p:nvSpPr>
          <p:spPr bwMode="auto">
            <a:xfrm>
              <a:off x="833" y="3233"/>
              <a:ext cx="21" cy="24"/>
            </a:xfrm>
            <a:custGeom>
              <a:avLst/>
              <a:gdLst>
                <a:gd name="T0" fmla="*/ 2 w 21"/>
                <a:gd name="T1" fmla="*/ 6 h 24"/>
                <a:gd name="T2" fmla="*/ 2 w 21"/>
                <a:gd name="T3" fmla="*/ 6 h 24"/>
                <a:gd name="T4" fmla="*/ 2 w 21"/>
                <a:gd name="T5" fmla="*/ 5 h 24"/>
                <a:gd name="T6" fmla="*/ 2 w 21"/>
                <a:gd name="T7" fmla="*/ 4 h 24"/>
                <a:gd name="T8" fmla="*/ 2 w 21"/>
                <a:gd name="T9" fmla="*/ 3 h 24"/>
                <a:gd name="T10" fmla="*/ 2 w 21"/>
                <a:gd name="T11" fmla="*/ 3 h 24"/>
                <a:gd name="T12" fmla="*/ 2 w 21"/>
                <a:gd name="T13" fmla="*/ 2 h 24"/>
                <a:gd name="T14" fmla="*/ 1 w 21"/>
                <a:gd name="T15" fmla="*/ 2 h 24"/>
                <a:gd name="T16" fmla="*/ 0 w 21"/>
                <a:gd name="T17" fmla="*/ 2 h 24"/>
                <a:gd name="T18" fmla="*/ 0 w 21"/>
                <a:gd name="T19" fmla="*/ 2 h 24"/>
                <a:gd name="T20" fmla="*/ 8 w 21"/>
                <a:gd name="T21" fmla="*/ 0 h 24"/>
                <a:gd name="T22" fmla="*/ 8 w 21"/>
                <a:gd name="T23" fmla="*/ 0 h 24"/>
                <a:gd name="T24" fmla="*/ 9 w 21"/>
                <a:gd name="T25" fmla="*/ 0 h 24"/>
                <a:gd name="T26" fmla="*/ 10 w 21"/>
                <a:gd name="T27" fmla="*/ 0 h 24"/>
                <a:gd name="T28" fmla="*/ 11 w 21"/>
                <a:gd name="T29" fmla="*/ 0 h 24"/>
                <a:gd name="T30" fmla="*/ 12 w 21"/>
                <a:gd name="T31" fmla="*/ 0 h 24"/>
                <a:gd name="T32" fmla="*/ 12 w 21"/>
                <a:gd name="T33" fmla="*/ 0 h 24"/>
                <a:gd name="T34" fmla="*/ 13 w 21"/>
                <a:gd name="T35" fmla="*/ 1 h 24"/>
                <a:gd name="T36" fmla="*/ 14 w 21"/>
                <a:gd name="T37" fmla="*/ 1 h 24"/>
                <a:gd name="T38" fmla="*/ 15 w 21"/>
                <a:gd name="T39" fmla="*/ 2 h 24"/>
                <a:gd name="T40" fmla="*/ 15 w 21"/>
                <a:gd name="T41" fmla="*/ 2 h 24"/>
                <a:gd name="T42" fmla="*/ 16 w 21"/>
                <a:gd name="T43" fmla="*/ 2 h 24"/>
                <a:gd name="T44" fmla="*/ 17 w 21"/>
                <a:gd name="T45" fmla="*/ 2 h 24"/>
                <a:gd name="T46" fmla="*/ 17 w 21"/>
                <a:gd name="T47" fmla="*/ 3 h 24"/>
                <a:gd name="T48" fmla="*/ 18 w 21"/>
                <a:gd name="T49" fmla="*/ 3 h 24"/>
                <a:gd name="T50" fmla="*/ 18 w 21"/>
                <a:gd name="T51" fmla="*/ 4 h 24"/>
                <a:gd name="T52" fmla="*/ 18 w 21"/>
                <a:gd name="T53" fmla="*/ 4 h 24"/>
                <a:gd name="T54" fmla="*/ 18 w 21"/>
                <a:gd name="T55" fmla="*/ 5 h 24"/>
                <a:gd name="T56" fmla="*/ 19 w 21"/>
                <a:gd name="T57" fmla="*/ 6 h 24"/>
                <a:gd name="T58" fmla="*/ 19 w 21"/>
                <a:gd name="T59" fmla="*/ 6 h 24"/>
                <a:gd name="T60" fmla="*/ 20 w 21"/>
                <a:gd name="T61" fmla="*/ 7 h 24"/>
                <a:gd name="T62" fmla="*/ 20 w 21"/>
                <a:gd name="T63" fmla="*/ 8 h 24"/>
                <a:gd name="T64" fmla="*/ 20 w 21"/>
                <a:gd name="T65" fmla="*/ 9 h 24"/>
                <a:gd name="T66" fmla="*/ 20 w 21"/>
                <a:gd name="T67" fmla="*/ 10 h 24"/>
                <a:gd name="T68" fmla="*/ 20 w 21"/>
                <a:gd name="T69" fmla="*/ 11 h 24"/>
                <a:gd name="T70" fmla="*/ 20 w 21"/>
                <a:gd name="T71" fmla="*/ 12 h 24"/>
                <a:gd name="T72" fmla="*/ 20 w 21"/>
                <a:gd name="T73" fmla="*/ 13 h 24"/>
                <a:gd name="T74" fmla="*/ 20 w 21"/>
                <a:gd name="T75" fmla="*/ 14 h 24"/>
                <a:gd name="T76" fmla="*/ 20 w 21"/>
                <a:gd name="T77" fmla="*/ 15 h 24"/>
                <a:gd name="T78" fmla="*/ 19 w 21"/>
                <a:gd name="T79" fmla="*/ 17 h 24"/>
                <a:gd name="T80" fmla="*/ 19 w 21"/>
                <a:gd name="T81" fmla="*/ 17 h 24"/>
                <a:gd name="T82" fmla="*/ 18 w 21"/>
                <a:gd name="T83" fmla="*/ 18 h 24"/>
                <a:gd name="T84" fmla="*/ 18 w 21"/>
                <a:gd name="T85" fmla="*/ 19 h 24"/>
                <a:gd name="T86" fmla="*/ 17 w 21"/>
                <a:gd name="T87" fmla="*/ 20 h 24"/>
                <a:gd name="T88" fmla="*/ 16 w 21"/>
                <a:gd name="T89" fmla="*/ 20 h 24"/>
                <a:gd name="T90" fmla="*/ 15 w 21"/>
                <a:gd name="T91" fmla="*/ 21 h 24"/>
                <a:gd name="T92" fmla="*/ 14 w 21"/>
                <a:gd name="T93" fmla="*/ 21 h 24"/>
                <a:gd name="T94" fmla="*/ 12 w 21"/>
                <a:gd name="T95" fmla="*/ 21 h 24"/>
                <a:gd name="T96" fmla="*/ 12 w 21"/>
                <a:gd name="T97" fmla="*/ 21 h 24"/>
                <a:gd name="T98" fmla="*/ 10 w 21"/>
                <a:gd name="T99" fmla="*/ 21 h 24"/>
                <a:gd name="T100" fmla="*/ 2 w 21"/>
                <a:gd name="T101" fmla="*/ 23 h 24"/>
                <a:gd name="T102" fmla="*/ 2 w 21"/>
                <a:gd name="T103" fmla="*/ 21 h 24"/>
                <a:gd name="T104" fmla="*/ 3 w 21"/>
                <a:gd name="T105" fmla="*/ 21 h 24"/>
                <a:gd name="T106" fmla="*/ 4 w 21"/>
                <a:gd name="T107" fmla="*/ 21 h 24"/>
                <a:gd name="T108" fmla="*/ 5 w 21"/>
                <a:gd name="T109" fmla="*/ 21 h 24"/>
                <a:gd name="T110" fmla="*/ 5 w 21"/>
                <a:gd name="T111" fmla="*/ 20 h 24"/>
                <a:gd name="T112" fmla="*/ 5 w 21"/>
                <a:gd name="T113" fmla="*/ 19 h 24"/>
                <a:gd name="T114" fmla="*/ 5 w 21"/>
                <a:gd name="T115" fmla="*/ 18 h 24"/>
                <a:gd name="T116" fmla="*/ 5 w 21"/>
                <a:gd name="T117" fmla="*/ 17 h 24"/>
                <a:gd name="T118" fmla="*/ 2 w 21"/>
                <a:gd name="T11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 h="24">
                  <a:moveTo>
                    <a:pt x="2" y="6"/>
                  </a:moveTo>
                  <a:lnTo>
                    <a:pt x="2" y="6"/>
                  </a:lnTo>
                  <a:lnTo>
                    <a:pt x="2" y="5"/>
                  </a:lnTo>
                  <a:lnTo>
                    <a:pt x="2" y="4"/>
                  </a:lnTo>
                  <a:lnTo>
                    <a:pt x="2" y="3"/>
                  </a:lnTo>
                  <a:lnTo>
                    <a:pt x="2" y="3"/>
                  </a:lnTo>
                  <a:lnTo>
                    <a:pt x="2" y="2"/>
                  </a:lnTo>
                  <a:lnTo>
                    <a:pt x="1" y="2"/>
                  </a:lnTo>
                  <a:lnTo>
                    <a:pt x="0" y="2"/>
                  </a:lnTo>
                  <a:lnTo>
                    <a:pt x="0" y="2"/>
                  </a:lnTo>
                  <a:lnTo>
                    <a:pt x="8" y="0"/>
                  </a:lnTo>
                  <a:lnTo>
                    <a:pt x="8" y="0"/>
                  </a:lnTo>
                  <a:lnTo>
                    <a:pt x="9" y="0"/>
                  </a:lnTo>
                  <a:lnTo>
                    <a:pt x="10" y="0"/>
                  </a:lnTo>
                  <a:lnTo>
                    <a:pt x="11" y="0"/>
                  </a:lnTo>
                  <a:lnTo>
                    <a:pt x="12" y="0"/>
                  </a:lnTo>
                  <a:lnTo>
                    <a:pt x="12" y="0"/>
                  </a:lnTo>
                  <a:lnTo>
                    <a:pt x="13" y="1"/>
                  </a:lnTo>
                  <a:lnTo>
                    <a:pt x="14" y="1"/>
                  </a:lnTo>
                  <a:lnTo>
                    <a:pt x="15" y="2"/>
                  </a:lnTo>
                  <a:lnTo>
                    <a:pt x="15" y="2"/>
                  </a:lnTo>
                  <a:lnTo>
                    <a:pt x="16" y="2"/>
                  </a:lnTo>
                  <a:lnTo>
                    <a:pt x="17" y="2"/>
                  </a:lnTo>
                  <a:lnTo>
                    <a:pt x="17" y="3"/>
                  </a:lnTo>
                  <a:lnTo>
                    <a:pt x="18" y="3"/>
                  </a:lnTo>
                  <a:lnTo>
                    <a:pt x="18" y="4"/>
                  </a:lnTo>
                  <a:lnTo>
                    <a:pt x="18" y="4"/>
                  </a:lnTo>
                  <a:lnTo>
                    <a:pt x="18" y="5"/>
                  </a:lnTo>
                  <a:lnTo>
                    <a:pt x="19" y="6"/>
                  </a:lnTo>
                  <a:lnTo>
                    <a:pt x="19" y="6"/>
                  </a:lnTo>
                  <a:lnTo>
                    <a:pt x="20" y="7"/>
                  </a:lnTo>
                  <a:lnTo>
                    <a:pt x="20" y="8"/>
                  </a:lnTo>
                  <a:lnTo>
                    <a:pt x="20" y="9"/>
                  </a:lnTo>
                  <a:lnTo>
                    <a:pt x="20" y="10"/>
                  </a:lnTo>
                  <a:lnTo>
                    <a:pt x="20" y="11"/>
                  </a:lnTo>
                  <a:lnTo>
                    <a:pt x="20" y="12"/>
                  </a:lnTo>
                  <a:lnTo>
                    <a:pt x="20" y="13"/>
                  </a:lnTo>
                  <a:lnTo>
                    <a:pt x="20" y="14"/>
                  </a:lnTo>
                  <a:lnTo>
                    <a:pt x="20" y="15"/>
                  </a:lnTo>
                  <a:lnTo>
                    <a:pt x="19" y="17"/>
                  </a:lnTo>
                  <a:lnTo>
                    <a:pt x="19" y="17"/>
                  </a:lnTo>
                  <a:lnTo>
                    <a:pt x="18" y="18"/>
                  </a:lnTo>
                  <a:lnTo>
                    <a:pt x="18" y="19"/>
                  </a:lnTo>
                  <a:lnTo>
                    <a:pt x="17" y="20"/>
                  </a:lnTo>
                  <a:lnTo>
                    <a:pt x="16" y="20"/>
                  </a:lnTo>
                  <a:lnTo>
                    <a:pt x="15" y="21"/>
                  </a:lnTo>
                  <a:lnTo>
                    <a:pt x="14" y="21"/>
                  </a:lnTo>
                  <a:lnTo>
                    <a:pt x="12" y="21"/>
                  </a:lnTo>
                  <a:lnTo>
                    <a:pt x="12" y="21"/>
                  </a:lnTo>
                  <a:lnTo>
                    <a:pt x="10" y="21"/>
                  </a:lnTo>
                  <a:lnTo>
                    <a:pt x="2" y="23"/>
                  </a:lnTo>
                  <a:lnTo>
                    <a:pt x="2" y="21"/>
                  </a:lnTo>
                  <a:lnTo>
                    <a:pt x="3" y="21"/>
                  </a:lnTo>
                  <a:lnTo>
                    <a:pt x="4" y="21"/>
                  </a:lnTo>
                  <a:lnTo>
                    <a:pt x="5" y="21"/>
                  </a:lnTo>
                  <a:lnTo>
                    <a:pt x="5" y="20"/>
                  </a:lnTo>
                  <a:lnTo>
                    <a:pt x="5" y="19"/>
                  </a:lnTo>
                  <a:lnTo>
                    <a:pt x="5" y="18"/>
                  </a:lnTo>
                  <a:lnTo>
                    <a:pt x="5" y="17"/>
                  </a:lnTo>
                  <a:lnTo>
                    <a:pt x="2"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4" name="Freeform 318"/>
            <p:cNvSpPr>
              <a:spLocks/>
            </p:cNvSpPr>
            <p:nvPr/>
          </p:nvSpPr>
          <p:spPr bwMode="auto">
            <a:xfrm>
              <a:off x="862" y="3226"/>
              <a:ext cx="20" cy="24"/>
            </a:xfrm>
            <a:custGeom>
              <a:avLst/>
              <a:gdLst>
                <a:gd name="T0" fmla="*/ 16 w 20"/>
                <a:gd name="T1" fmla="*/ 14 h 24"/>
                <a:gd name="T2" fmla="*/ 16 w 20"/>
                <a:gd name="T3" fmla="*/ 17 h 24"/>
                <a:gd name="T4" fmla="*/ 15 w 20"/>
                <a:gd name="T5" fmla="*/ 19 h 24"/>
                <a:gd name="T6" fmla="*/ 13 w 20"/>
                <a:gd name="T7" fmla="*/ 21 h 24"/>
                <a:gd name="T8" fmla="*/ 11 w 20"/>
                <a:gd name="T9" fmla="*/ 21 h 24"/>
                <a:gd name="T10" fmla="*/ 8 w 20"/>
                <a:gd name="T11" fmla="*/ 21 h 24"/>
                <a:gd name="T12" fmla="*/ 7 w 20"/>
                <a:gd name="T13" fmla="*/ 19 h 24"/>
                <a:gd name="T14" fmla="*/ 5 w 20"/>
                <a:gd name="T15" fmla="*/ 17 h 24"/>
                <a:gd name="T16" fmla="*/ 5 w 20"/>
                <a:gd name="T17" fmla="*/ 14 h 24"/>
                <a:gd name="T18" fmla="*/ 4 w 20"/>
                <a:gd name="T19" fmla="*/ 12 h 24"/>
                <a:gd name="T20" fmla="*/ 3 w 20"/>
                <a:gd name="T21" fmla="*/ 10 h 24"/>
                <a:gd name="T22" fmla="*/ 3 w 20"/>
                <a:gd name="T23" fmla="*/ 7 h 24"/>
                <a:gd name="T24" fmla="*/ 4 w 20"/>
                <a:gd name="T25" fmla="*/ 5 h 24"/>
                <a:gd name="T26" fmla="*/ 5 w 20"/>
                <a:gd name="T27" fmla="*/ 2 h 24"/>
                <a:gd name="T28" fmla="*/ 7 w 20"/>
                <a:gd name="T29" fmla="*/ 2 h 24"/>
                <a:gd name="T30" fmla="*/ 9 w 20"/>
                <a:gd name="T31" fmla="*/ 2 h 24"/>
                <a:gd name="T32" fmla="*/ 11 w 20"/>
                <a:gd name="T33" fmla="*/ 2 h 24"/>
                <a:gd name="T34" fmla="*/ 14 w 20"/>
                <a:gd name="T35" fmla="*/ 5 h 24"/>
                <a:gd name="T36" fmla="*/ 14 w 20"/>
                <a:gd name="T37" fmla="*/ 7 h 24"/>
                <a:gd name="T38" fmla="*/ 16 w 20"/>
                <a:gd name="T39" fmla="*/ 10 h 24"/>
                <a:gd name="T40" fmla="*/ 19 w 20"/>
                <a:gd name="T41" fmla="*/ 10 h 24"/>
                <a:gd name="T42" fmla="*/ 18 w 20"/>
                <a:gd name="T43" fmla="*/ 8 h 24"/>
                <a:gd name="T44" fmla="*/ 17 w 20"/>
                <a:gd name="T45" fmla="*/ 6 h 24"/>
                <a:gd name="T46" fmla="*/ 15 w 20"/>
                <a:gd name="T47" fmla="*/ 3 h 24"/>
                <a:gd name="T48" fmla="*/ 12 w 20"/>
                <a:gd name="T49" fmla="*/ 2 h 24"/>
                <a:gd name="T50" fmla="*/ 10 w 20"/>
                <a:gd name="T51" fmla="*/ 1 h 24"/>
                <a:gd name="T52" fmla="*/ 7 w 20"/>
                <a:gd name="T53" fmla="*/ 1 h 24"/>
                <a:gd name="T54" fmla="*/ 4 w 20"/>
                <a:gd name="T55" fmla="*/ 2 h 24"/>
                <a:gd name="T56" fmla="*/ 2 w 20"/>
                <a:gd name="T57" fmla="*/ 4 h 24"/>
                <a:gd name="T58" fmla="*/ 1 w 20"/>
                <a:gd name="T59" fmla="*/ 7 h 24"/>
                <a:gd name="T60" fmla="*/ 0 w 20"/>
                <a:gd name="T61" fmla="*/ 10 h 24"/>
                <a:gd name="T62" fmla="*/ 0 w 20"/>
                <a:gd name="T63" fmla="*/ 13 h 24"/>
                <a:gd name="T64" fmla="*/ 2 w 20"/>
                <a:gd name="T65" fmla="*/ 16 h 24"/>
                <a:gd name="T66" fmla="*/ 3 w 20"/>
                <a:gd name="T67" fmla="*/ 19 h 24"/>
                <a:gd name="T68" fmla="*/ 5 w 20"/>
                <a:gd name="T69" fmla="*/ 21 h 24"/>
                <a:gd name="T70" fmla="*/ 8 w 20"/>
                <a:gd name="T71" fmla="*/ 22 h 24"/>
                <a:gd name="T72" fmla="*/ 10 w 20"/>
                <a:gd name="T73" fmla="*/ 23 h 24"/>
                <a:gd name="T74" fmla="*/ 13 w 20"/>
                <a:gd name="T75" fmla="*/ 22 h 24"/>
                <a:gd name="T76" fmla="*/ 15 w 20"/>
                <a:gd name="T77" fmla="*/ 21 h 24"/>
                <a:gd name="T78" fmla="*/ 17 w 20"/>
                <a:gd name="T79" fmla="*/ 19 h 24"/>
                <a:gd name="T80" fmla="*/ 18 w 20"/>
                <a:gd name="T81" fmla="*/ 17 h 24"/>
                <a:gd name="T82" fmla="*/ 19 w 20"/>
                <a:gd name="T83" fmla="*/ 14 h 24"/>
                <a:gd name="T84" fmla="*/ 19 w 20"/>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 h="24">
                  <a:moveTo>
                    <a:pt x="16" y="13"/>
                  </a:moveTo>
                  <a:lnTo>
                    <a:pt x="16" y="13"/>
                  </a:lnTo>
                  <a:lnTo>
                    <a:pt x="16" y="14"/>
                  </a:lnTo>
                  <a:lnTo>
                    <a:pt x="16" y="15"/>
                  </a:lnTo>
                  <a:lnTo>
                    <a:pt x="16" y="16"/>
                  </a:lnTo>
                  <a:lnTo>
                    <a:pt x="16" y="17"/>
                  </a:lnTo>
                  <a:lnTo>
                    <a:pt x="16" y="17"/>
                  </a:lnTo>
                  <a:lnTo>
                    <a:pt x="15" y="18"/>
                  </a:lnTo>
                  <a:lnTo>
                    <a:pt x="15" y="19"/>
                  </a:lnTo>
                  <a:lnTo>
                    <a:pt x="14" y="20"/>
                  </a:lnTo>
                  <a:lnTo>
                    <a:pt x="14" y="21"/>
                  </a:lnTo>
                  <a:lnTo>
                    <a:pt x="13" y="21"/>
                  </a:lnTo>
                  <a:lnTo>
                    <a:pt x="12" y="21"/>
                  </a:lnTo>
                  <a:lnTo>
                    <a:pt x="11" y="21"/>
                  </a:lnTo>
                  <a:lnTo>
                    <a:pt x="11" y="21"/>
                  </a:lnTo>
                  <a:lnTo>
                    <a:pt x="10" y="21"/>
                  </a:lnTo>
                  <a:lnTo>
                    <a:pt x="9" y="21"/>
                  </a:lnTo>
                  <a:lnTo>
                    <a:pt x="8" y="21"/>
                  </a:lnTo>
                  <a:lnTo>
                    <a:pt x="8" y="21"/>
                  </a:lnTo>
                  <a:lnTo>
                    <a:pt x="7" y="20"/>
                  </a:lnTo>
                  <a:lnTo>
                    <a:pt x="7" y="19"/>
                  </a:lnTo>
                  <a:lnTo>
                    <a:pt x="6" y="18"/>
                  </a:lnTo>
                  <a:lnTo>
                    <a:pt x="5" y="17"/>
                  </a:lnTo>
                  <a:lnTo>
                    <a:pt x="5" y="17"/>
                  </a:lnTo>
                  <a:lnTo>
                    <a:pt x="5" y="16"/>
                  </a:lnTo>
                  <a:lnTo>
                    <a:pt x="5" y="15"/>
                  </a:lnTo>
                  <a:lnTo>
                    <a:pt x="5" y="14"/>
                  </a:lnTo>
                  <a:lnTo>
                    <a:pt x="4" y="13"/>
                  </a:lnTo>
                  <a:lnTo>
                    <a:pt x="4" y="13"/>
                  </a:lnTo>
                  <a:lnTo>
                    <a:pt x="4" y="12"/>
                  </a:lnTo>
                  <a:lnTo>
                    <a:pt x="4" y="11"/>
                  </a:lnTo>
                  <a:lnTo>
                    <a:pt x="3" y="10"/>
                  </a:lnTo>
                  <a:lnTo>
                    <a:pt x="3" y="10"/>
                  </a:lnTo>
                  <a:lnTo>
                    <a:pt x="3" y="9"/>
                  </a:lnTo>
                  <a:lnTo>
                    <a:pt x="3" y="8"/>
                  </a:lnTo>
                  <a:lnTo>
                    <a:pt x="3" y="7"/>
                  </a:lnTo>
                  <a:lnTo>
                    <a:pt x="3" y="6"/>
                  </a:lnTo>
                  <a:lnTo>
                    <a:pt x="3" y="6"/>
                  </a:lnTo>
                  <a:lnTo>
                    <a:pt x="4" y="5"/>
                  </a:lnTo>
                  <a:lnTo>
                    <a:pt x="4" y="4"/>
                  </a:lnTo>
                  <a:lnTo>
                    <a:pt x="5" y="3"/>
                  </a:lnTo>
                  <a:lnTo>
                    <a:pt x="5" y="2"/>
                  </a:lnTo>
                  <a:lnTo>
                    <a:pt x="5" y="2"/>
                  </a:lnTo>
                  <a:lnTo>
                    <a:pt x="6" y="2"/>
                  </a:lnTo>
                  <a:lnTo>
                    <a:pt x="7" y="2"/>
                  </a:lnTo>
                  <a:lnTo>
                    <a:pt x="8" y="1"/>
                  </a:lnTo>
                  <a:lnTo>
                    <a:pt x="8" y="1"/>
                  </a:lnTo>
                  <a:lnTo>
                    <a:pt x="9" y="2"/>
                  </a:lnTo>
                  <a:lnTo>
                    <a:pt x="10" y="2"/>
                  </a:lnTo>
                  <a:lnTo>
                    <a:pt x="11" y="2"/>
                  </a:lnTo>
                  <a:lnTo>
                    <a:pt x="11" y="2"/>
                  </a:lnTo>
                  <a:lnTo>
                    <a:pt x="12" y="3"/>
                  </a:lnTo>
                  <a:lnTo>
                    <a:pt x="13" y="4"/>
                  </a:lnTo>
                  <a:lnTo>
                    <a:pt x="14" y="5"/>
                  </a:lnTo>
                  <a:lnTo>
                    <a:pt x="14" y="6"/>
                  </a:lnTo>
                  <a:lnTo>
                    <a:pt x="14" y="6"/>
                  </a:lnTo>
                  <a:lnTo>
                    <a:pt x="14" y="7"/>
                  </a:lnTo>
                  <a:lnTo>
                    <a:pt x="15" y="9"/>
                  </a:lnTo>
                  <a:lnTo>
                    <a:pt x="15" y="10"/>
                  </a:lnTo>
                  <a:lnTo>
                    <a:pt x="16" y="10"/>
                  </a:lnTo>
                  <a:lnTo>
                    <a:pt x="16" y="13"/>
                  </a:lnTo>
                  <a:lnTo>
                    <a:pt x="19" y="11"/>
                  </a:lnTo>
                  <a:lnTo>
                    <a:pt x="19" y="10"/>
                  </a:lnTo>
                  <a:lnTo>
                    <a:pt x="19" y="10"/>
                  </a:lnTo>
                  <a:lnTo>
                    <a:pt x="18" y="10"/>
                  </a:lnTo>
                  <a:lnTo>
                    <a:pt x="18" y="8"/>
                  </a:lnTo>
                  <a:lnTo>
                    <a:pt x="17" y="7"/>
                  </a:lnTo>
                  <a:lnTo>
                    <a:pt x="17" y="6"/>
                  </a:lnTo>
                  <a:lnTo>
                    <a:pt x="17" y="6"/>
                  </a:lnTo>
                  <a:lnTo>
                    <a:pt x="16" y="5"/>
                  </a:lnTo>
                  <a:lnTo>
                    <a:pt x="16" y="4"/>
                  </a:lnTo>
                  <a:lnTo>
                    <a:pt x="15" y="3"/>
                  </a:lnTo>
                  <a:lnTo>
                    <a:pt x="14" y="2"/>
                  </a:lnTo>
                  <a:lnTo>
                    <a:pt x="14" y="2"/>
                  </a:lnTo>
                  <a:lnTo>
                    <a:pt x="12" y="2"/>
                  </a:lnTo>
                  <a:lnTo>
                    <a:pt x="11" y="1"/>
                  </a:lnTo>
                  <a:lnTo>
                    <a:pt x="11" y="1"/>
                  </a:lnTo>
                  <a:lnTo>
                    <a:pt x="10" y="1"/>
                  </a:lnTo>
                  <a:lnTo>
                    <a:pt x="9" y="0"/>
                  </a:lnTo>
                  <a:lnTo>
                    <a:pt x="8" y="1"/>
                  </a:lnTo>
                  <a:lnTo>
                    <a:pt x="7" y="1"/>
                  </a:lnTo>
                  <a:lnTo>
                    <a:pt x="6" y="1"/>
                  </a:lnTo>
                  <a:lnTo>
                    <a:pt x="5" y="2"/>
                  </a:lnTo>
                  <a:lnTo>
                    <a:pt x="4" y="2"/>
                  </a:lnTo>
                  <a:lnTo>
                    <a:pt x="3" y="2"/>
                  </a:lnTo>
                  <a:lnTo>
                    <a:pt x="2" y="3"/>
                  </a:lnTo>
                  <a:lnTo>
                    <a:pt x="2" y="4"/>
                  </a:lnTo>
                  <a:lnTo>
                    <a:pt x="2" y="5"/>
                  </a:lnTo>
                  <a:lnTo>
                    <a:pt x="1" y="6"/>
                  </a:lnTo>
                  <a:lnTo>
                    <a:pt x="1" y="7"/>
                  </a:lnTo>
                  <a:lnTo>
                    <a:pt x="1" y="8"/>
                  </a:lnTo>
                  <a:lnTo>
                    <a:pt x="0" y="9"/>
                  </a:lnTo>
                  <a:lnTo>
                    <a:pt x="0" y="10"/>
                  </a:lnTo>
                  <a:lnTo>
                    <a:pt x="0" y="11"/>
                  </a:lnTo>
                  <a:lnTo>
                    <a:pt x="0" y="12"/>
                  </a:lnTo>
                  <a:lnTo>
                    <a:pt x="0" y="13"/>
                  </a:lnTo>
                  <a:lnTo>
                    <a:pt x="1" y="14"/>
                  </a:lnTo>
                  <a:lnTo>
                    <a:pt x="1" y="15"/>
                  </a:lnTo>
                  <a:lnTo>
                    <a:pt x="2" y="16"/>
                  </a:lnTo>
                  <a:lnTo>
                    <a:pt x="2" y="17"/>
                  </a:lnTo>
                  <a:lnTo>
                    <a:pt x="2" y="18"/>
                  </a:lnTo>
                  <a:lnTo>
                    <a:pt x="3" y="19"/>
                  </a:lnTo>
                  <a:lnTo>
                    <a:pt x="3" y="20"/>
                  </a:lnTo>
                  <a:lnTo>
                    <a:pt x="4" y="21"/>
                  </a:lnTo>
                  <a:lnTo>
                    <a:pt x="5" y="21"/>
                  </a:lnTo>
                  <a:lnTo>
                    <a:pt x="5" y="21"/>
                  </a:lnTo>
                  <a:lnTo>
                    <a:pt x="6" y="22"/>
                  </a:lnTo>
                  <a:lnTo>
                    <a:pt x="8" y="22"/>
                  </a:lnTo>
                  <a:lnTo>
                    <a:pt x="8" y="23"/>
                  </a:lnTo>
                  <a:lnTo>
                    <a:pt x="9" y="23"/>
                  </a:lnTo>
                  <a:lnTo>
                    <a:pt x="10" y="23"/>
                  </a:lnTo>
                  <a:lnTo>
                    <a:pt x="11" y="23"/>
                  </a:lnTo>
                  <a:lnTo>
                    <a:pt x="12" y="22"/>
                  </a:lnTo>
                  <a:lnTo>
                    <a:pt x="13" y="22"/>
                  </a:lnTo>
                  <a:lnTo>
                    <a:pt x="14" y="21"/>
                  </a:lnTo>
                  <a:lnTo>
                    <a:pt x="14" y="21"/>
                  </a:lnTo>
                  <a:lnTo>
                    <a:pt x="15" y="21"/>
                  </a:lnTo>
                  <a:lnTo>
                    <a:pt x="16" y="20"/>
                  </a:lnTo>
                  <a:lnTo>
                    <a:pt x="17" y="20"/>
                  </a:lnTo>
                  <a:lnTo>
                    <a:pt x="17" y="19"/>
                  </a:lnTo>
                  <a:lnTo>
                    <a:pt x="17" y="18"/>
                  </a:lnTo>
                  <a:lnTo>
                    <a:pt x="18" y="17"/>
                  </a:lnTo>
                  <a:lnTo>
                    <a:pt x="18" y="17"/>
                  </a:lnTo>
                  <a:lnTo>
                    <a:pt x="18" y="16"/>
                  </a:lnTo>
                  <a:lnTo>
                    <a:pt x="19" y="15"/>
                  </a:lnTo>
                  <a:lnTo>
                    <a:pt x="19" y="14"/>
                  </a:lnTo>
                  <a:lnTo>
                    <a:pt x="19" y="13"/>
                  </a:lnTo>
                  <a:lnTo>
                    <a:pt x="19" y="13"/>
                  </a:lnTo>
                  <a:lnTo>
                    <a:pt x="19" y="11"/>
                  </a:lnTo>
                  <a:lnTo>
                    <a:pt x="16" y="1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5" name="Freeform 319"/>
            <p:cNvSpPr>
              <a:spLocks/>
            </p:cNvSpPr>
            <p:nvPr/>
          </p:nvSpPr>
          <p:spPr bwMode="auto">
            <a:xfrm>
              <a:off x="885" y="3219"/>
              <a:ext cx="24" cy="25"/>
            </a:xfrm>
            <a:custGeom>
              <a:avLst/>
              <a:gdLst>
                <a:gd name="T0" fmla="*/ 22 w 24"/>
                <a:gd name="T1" fmla="*/ 11 h 25"/>
                <a:gd name="T2" fmla="*/ 21 w 24"/>
                <a:gd name="T3" fmla="*/ 12 h 25"/>
                <a:gd name="T4" fmla="*/ 21 w 24"/>
                <a:gd name="T5" fmla="*/ 13 h 25"/>
                <a:gd name="T6" fmla="*/ 21 w 24"/>
                <a:gd name="T7" fmla="*/ 14 h 25"/>
                <a:gd name="T8" fmla="*/ 21 w 24"/>
                <a:gd name="T9" fmla="*/ 14 h 25"/>
                <a:gd name="T10" fmla="*/ 21 w 24"/>
                <a:gd name="T11" fmla="*/ 15 h 25"/>
                <a:gd name="T12" fmla="*/ 21 w 24"/>
                <a:gd name="T13" fmla="*/ 16 h 25"/>
                <a:gd name="T14" fmla="*/ 20 w 24"/>
                <a:gd name="T15" fmla="*/ 16 h 25"/>
                <a:gd name="T16" fmla="*/ 20 w 24"/>
                <a:gd name="T17" fmla="*/ 17 h 25"/>
                <a:gd name="T18" fmla="*/ 19 w 24"/>
                <a:gd name="T19" fmla="*/ 18 h 25"/>
                <a:gd name="T20" fmla="*/ 18 w 24"/>
                <a:gd name="T21" fmla="*/ 18 h 25"/>
                <a:gd name="T22" fmla="*/ 18 w 24"/>
                <a:gd name="T23" fmla="*/ 18 h 25"/>
                <a:gd name="T24" fmla="*/ 17 w 24"/>
                <a:gd name="T25" fmla="*/ 18 h 25"/>
                <a:gd name="T26" fmla="*/ 17 w 24"/>
                <a:gd name="T27" fmla="*/ 18 h 25"/>
                <a:gd name="T28" fmla="*/ 17 w 24"/>
                <a:gd name="T29" fmla="*/ 19 h 25"/>
                <a:gd name="T30" fmla="*/ 16 w 24"/>
                <a:gd name="T31" fmla="*/ 19 h 25"/>
                <a:gd name="T32" fmla="*/ 15 w 24"/>
                <a:gd name="T33" fmla="*/ 19 h 25"/>
                <a:gd name="T34" fmla="*/ 14 w 24"/>
                <a:gd name="T35" fmla="*/ 19 h 25"/>
                <a:gd name="T36" fmla="*/ 13 w 24"/>
                <a:gd name="T37" fmla="*/ 19 h 25"/>
                <a:gd name="T38" fmla="*/ 13 w 24"/>
                <a:gd name="T39" fmla="*/ 18 h 25"/>
                <a:gd name="T40" fmla="*/ 13 w 24"/>
                <a:gd name="T41" fmla="*/ 18 h 25"/>
                <a:gd name="T42" fmla="*/ 13 w 24"/>
                <a:gd name="T43" fmla="*/ 18 h 25"/>
                <a:gd name="T44" fmla="*/ 13 w 24"/>
                <a:gd name="T45" fmla="*/ 17 h 25"/>
                <a:gd name="T46" fmla="*/ 7 w 24"/>
                <a:gd name="T47" fmla="*/ 6 h 25"/>
                <a:gd name="T48" fmla="*/ 7 w 24"/>
                <a:gd name="T49" fmla="*/ 5 h 25"/>
                <a:gd name="T50" fmla="*/ 7 w 24"/>
                <a:gd name="T51" fmla="*/ 4 h 25"/>
                <a:gd name="T52" fmla="*/ 6 w 24"/>
                <a:gd name="T53" fmla="*/ 4 h 25"/>
                <a:gd name="T54" fmla="*/ 6 w 24"/>
                <a:gd name="T55" fmla="*/ 3 h 25"/>
                <a:gd name="T56" fmla="*/ 6 w 24"/>
                <a:gd name="T57" fmla="*/ 2 h 25"/>
                <a:gd name="T58" fmla="*/ 6 w 24"/>
                <a:gd name="T59" fmla="*/ 2 h 25"/>
                <a:gd name="T60" fmla="*/ 7 w 24"/>
                <a:gd name="T61" fmla="*/ 2 h 25"/>
                <a:gd name="T62" fmla="*/ 7 w 24"/>
                <a:gd name="T63" fmla="*/ 1 h 25"/>
                <a:gd name="T64" fmla="*/ 8 w 24"/>
                <a:gd name="T65" fmla="*/ 1 h 25"/>
                <a:gd name="T66" fmla="*/ 8 w 24"/>
                <a:gd name="T67" fmla="*/ 0 h 25"/>
                <a:gd name="T68" fmla="*/ 0 w 24"/>
                <a:gd name="T69" fmla="*/ 3 h 25"/>
                <a:gd name="T70" fmla="*/ 0 w 24"/>
                <a:gd name="T71" fmla="*/ 4 h 25"/>
                <a:gd name="T72" fmla="*/ 1 w 24"/>
                <a:gd name="T73" fmla="*/ 4 h 25"/>
                <a:gd name="T74" fmla="*/ 2 w 24"/>
                <a:gd name="T75" fmla="*/ 4 h 25"/>
                <a:gd name="T76" fmla="*/ 2 w 24"/>
                <a:gd name="T77" fmla="*/ 4 h 25"/>
                <a:gd name="T78" fmla="*/ 3 w 24"/>
                <a:gd name="T79" fmla="*/ 4 h 25"/>
                <a:gd name="T80" fmla="*/ 3 w 24"/>
                <a:gd name="T81" fmla="*/ 5 h 25"/>
                <a:gd name="T82" fmla="*/ 4 w 24"/>
                <a:gd name="T83" fmla="*/ 5 h 25"/>
                <a:gd name="T84" fmla="*/ 4 w 24"/>
                <a:gd name="T85" fmla="*/ 6 h 25"/>
                <a:gd name="T86" fmla="*/ 5 w 24"/>
                <a:gd name="T87" fmla="*/ 6 h 25"/>
                <a:gd name="T88" fmla="*/ 5 w 24"/>
                <a:gd name="T89" fmla="*/ 7 h 25"/>
                <a:gd name="T90" fmla="*/ 10 w 24"/>
                <a:gd name="T91" fmla="*/ 18 h 25"/>
                <a:gd name="T92" fmla="*/ 10 w 24"/>
                <a:gd name="T93" fmla="*/ 18 h 25"/>
                <a:gd name="T94" fmla="*/ 10 w 24"/>
                <a:gd name="T95" fmla="*/ 19 h 25"/>
                <a:gd name="T96" fmla="*/ 10 w 24"/>
                <a:gd name="T97" fmla="*/ 19 h 25"/>
                <a:gd name="T98" fmla="*/ 10 w 24"/>
                <a:gd name="T99" fmla="*/ 20 h 25"/>
                <a:gd name="T100" fmla="*/ 10 w 24"/>
                <a:gd name="T101" fmla="*/ 21 h 25"/>
                <a:gd name="T102" fmla="*/ 10 w 24"/>
                <a:gd name="T103" fmla="*/ 22 h 25"/>
                <a:gd name="T104" fmla="*/ 9 w 24"/>
                <a:gd name="T105" fmla="*/ 22 h 25"/>
                <a:gd name="T106" fmla="*/ 9 w 24"/>
                <a:gd name="T107" fmla="*/ 22 h 25"/>
                <a:gd name="T108" fmla="*/ 8 w 24"/>
                <a:gd name="T109" fmla="*/ 22 h 25"/>
                <a:gd name="T110" fmla="*/ 9 w 24"/>
                <a:gd name="T111" fmla="*/ 24 h 25"/>
                <a:gd name="T112" fmla="*/ 23 w 24"/>
                <a:gd name="T113" fmla="*/ 17 h 25"/>
                <a:gd name="T114" fmla="*/ 23 w 24"/>
                <a:gd name="T115" fmla="*/ 11 h 25"/>
                <a:gd name="T116" fmla="*/ 22 w 24"/>
                <a:gd name="T117"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25">
                  <a:moveTo>
                    <a:pt x="22" y="11"/>
                  </a:moveTo>
                  <a:lnTo>
                    <a:pt x="21" y="12"/>
                  </a:lnTo>
                  <a:lnTo>
                    <a:pt x="21" y="13"/>
                  </a:lnTo>
                  <a:lnTo>
                    <a:pt x="21" y="14"/>
                  </a:lnTo>
                  <a:lnTo>
                    <a:pt x="21" y="14"/>
                  </a:lnTo>
                  <a:lnTo>
                    <a:pt x="21" y="15"/>
                  </a:lnTo>
                  <a:lnTo>
                    <a:pt x="21" y="16"/>
                  </a:lnTo>
                  <a:lnTo>
                    <a:pt x="20" y="16"/>
                  </a:lnTo>
                  <a:lnTo>
                    <a:pt x="20" y="17"/>
                  </a:lnTo>
                  <a:lnTo>
                    <a:pt x="19" y="18"/>
                  </a:lnTo>
                  <a:lnTo>
                    <a:pt x="18" y="18"/>
                  </a:lnTo>
                  <a:lnTo>
                    <a:pt x="18" y="18"/>
                  </a:lnTo>
                  <a:lnTo>
                    <a:pt x="17" y="18"/>
                  </a:lnTo>
                  <a:lnTo>
                    <a:pt x="17" y="18"/>
                  </a:lnTo>
                  <a:lnTo>
                    <a:pt x="17" y="19"/>
                  </a:lnTo>
                  <a:lnTo>
                    <a:pt x="16" y="19"/>
                  </a:lnTo>
                  <a:lnTo>
                    <a:pt x="15" y="19"/>
                  </a:lnTo>
                  <a:lnTo>
                    <a:pt x="14" y="19"/>
                  </a:lnTo>
                  <a:lnTo>
                    <a:pt x="13" y="19"/>
                  </a:lnTo>
                  <a:lnTo>
                    <a:pt x="13" y="18"/>
                  </a:lnTo>
                  <a:lnTo>
                    <a:pt x="13" y="18"/>
                  </a:lnTo>
                  <a:lnTo>
                    <a:pt x="13" y="18"/>
                  </a:lnTo>
                  <a:lnTo>
                    <a:pt x="13" y="17"/>
                  </a:lnTo>
                  <a:lnTo>
                    <a:pt x="7" y="6"/>
                  </a:lnTo>
                  <a:lnTo>
                    <a:pt x="7" y="5"/>
                  </a:lnTo>
                  <a:lnTo>
                    <a:pt x="7" y="4"/>
                  </a:lnTo>
                  <a:lnTo>
                    <a:pt x="6" y="4"/>
                  </a:lnTo>
                  <a:lnTo>
                    <a:pt x="6" y="3"/>
                  </a:lnTo>
                  <a:lnTo>
                    <a:pt x="6" y="2"/>
                  </a:lnTo>
                  <a:lnTo>
                    <a:pt x="6" y="2"/>
                  </a:lnTo>
                  <a:lnTo>
                    <a:pt x="7" y="2"/>
                  </a:lnTo>
                  <a:lnTo>
                    <a:pt x="7" y="1"/>
                  </a:lnTo>
                  <a:lnTo>
                    <a:pt x="8" y="1"/>
                  </a:lnTo>
                  <a:lnTo>
                    <a:pt x="8" y="0"/>
                  </a:lnTo>
                  <a:lnTo>
                    <a:pt x="0" y="3"/>
                  </a:lnTo>
                  <a:lnTo>
                    <a:pt x="0" y="4"/>
                  </a:lnTo>
                  <a:lnTo>
                    <a:pt x="1" y="4"/>
                  </a:lnTo>
                  <a:lnTo>
                    <a:pt x="2" y="4"/>
                  </a:lnTo>
                  <a:lnTo>
                    <a:pt x="2" y="4"/>
                  </a:lnTo>
                  <a:lnTo>
                    <a:pt x="3" y="4"/>
                  </a:lnTo>
                  <a:lnTo>
                    <a:pt x="3" y="5"/>
                  </a:lnTo>
                  <a:lnTo>
                    <a:pt x="4" y="5"/>
                  </a:lnTo>
                  <a:lnTo>
                    <a:pt x="4" y="6"/>
                  </a:lnTo>
                  <a:lnTo>
                    <a:pt x="5" y="6"/>
                  </a:lnTo>
                  <a:lnTo>
                    <a:pt x="5" y="7"/>
                  </a:lnTo>
                  <a:lnTo>
                    <a:pt x="10" y="18"/>
                  </a:lnTo>
                  <a:lnTo>
                    <a:pt x="10" y="18"/>
                  </a:lnTo>
                  <a:lnTo>
                    <a:pt x="10" y="19"/>
                  </a:lnTo>
                  <a:lnTo>
                    <a:pt x="10" y="19"/>
                  </a:lnTo>
                  <a:lnTo>
                    <a:pt x="10" y="20"/>
                  </a:lnTo>
                  <a:lnTo>
                    <a:pt x="10" y="21"/>
                  </a:lnTo>
                  <a:lnTo>
                    <a:pt x="10" y="22"/>
                  </a:lnTo>
                  <a:lnTo>
                    <a:pt x="9" y="22"/>
                  </a:lnTo>
                  <a:lnTo>
                    <a:pt x="9" y="22"/>
                  </a:lnTo>
                  <a:lnTo>
                    <a:pt x="8" y="22"/>
                  </a:lnTo>
                  <a:lnTo>
                    <a:pt x="9" y="24"/>
                  </a:lnTo>
                  <a:lnTo>
                    <a:pt x="23" y="17"/>
                  </a:lnTo>
                  <a:lnTo>
                    <a:pt x="23" y="11"/>
                  </a:lnTo>
                  <a:lnTo>
                    <a:pt x="22"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6" name="Freeform 320"/>
            <p:cNvSpPr>
              <a:spLocks/>
            </p:cNvSpPr>
            <p:nvPr/>
          </p:nvSpPr>
          <p:spPr bwMode="auto">
            <a:xfrm>
              <a:off x="907" y="3208"/>
              <a:ext cx="26" cy="24"/>
            </a:xfrm>
            <a:custGeom>
              <a:avLst/>
              <a:gdLst>
                <a:gd name="T0" fmla="*/ 23 w 26"/>
                <a:gd name="T1" fmla="*/ 10 h 24"/>
                <a:gd name="T2" fmla="*/ 23 w 26"/>
                <a:gd name="T3" fmla="*/ 10 h 24"/>
                <a:gd name="T4" fmla="*/ 23 w 26"/>
                <a:gd name="T5" fmla="*/ 11 h 24"/>
                <a:gd name="T6" fmla="*/ 23 w 26"/>
                <a:gd name="T7" fmla="*/ 12 h 24"/>
                <a:gd name="T8" fmla="*/ 23 w 26"/>
                <a:gd name="T9" fmla="*/ 13 h 24"/>
                <a:gd name="T10" fmla="*/ 23 w 26"/>
                <a:gd name="T11" fmla="*/ 13 h 24"/>
                <a:gd name="T12" fmla="*/ 23 w 26"/>
                <a:gd name="T13" fmla="*/ 14 h 24"/>
                <a:gd name="T14" fmla="*/ 22 w 26"/>
                <a:gd name="T15" fmla="*/ 14 h 24"/>
                <a:gd name="T16" fmla="*/ 22 w 26"/>
                <a:gd name="T17" fmla="*/ 15 h 24"/>
                <a:gd name="T18" fmla="*/ 21 w 26"/>
                <a:gd name="T19" fmla="*/ 16 h 24"/>
                <a:gd name="T20" fmla="*/ 20 w 26"/>
                <a:gd name="T21" fmla="*/ 17 h 24"/>
                <a:gd name="T22" fmla="*/ 19 w 26"/>
                <a:gd name="T23" fmla="*/ 17 h 24"/>
                <a:gd name="T24" fmla="*/ 19 w 26"/>
                <a:gd name="T25" fmla="*/ 17 h 24"/>
                <a:gd name="T26" fmla="*/ 19 w 26"/>
                <a:gd name="T27" fmla="*/ 17 h 24"/>
                <a:gd name="T28" fmla="*/ 18 w 26"/>
                <a:gd name="T29" fmla="*/ 18 h 24"/>
                <a:gd name="T30" fmla="*/ 17 w 26"/>
                <a:gd name="T31" fmla="*/ 18 h 24"/>
                <a:gd name="T32" fmla="*/ 16 w 26"/>
                <a:gd name="T33" fmla="*/ 18 h 24"/>
                <a:gd name="T34" fmla="*/ 15 w 26"/>
                <a:gd name="T35" fmla="*/ 18 h 24"/>
                <a:gd name="T36" fmla="*/ 15 w 26"/>
                <a:gd name="T37" fmla="*/ 17 h 24"/>
                <a:gd name="T38" fmla="*/ 15 w 26"/>
                <a:gd name="T39" fmla="*/ 17 h 24"/>
                <a:gd name="T40" fmla="*/ 15 w 26"/>
                <a:gd name="T41" fmla="*/ 17 h 24"/>
                <a:gd name="T42" fmla="*/ 7 w 26"/>
                <a:gd name="T43" fmla="*/ 6 h 24"/>
                <a:gd name="T44" fmla="*/ 7 w 26"/>
                <a:gd name="T45" fmla="*/ 5 h 24"/>
                <a:gd name="T46" fmla="*/ 6 w 26"/>
                <a:gd name="T47" fmla="*/ 4 h 24"/>
                <a:gd name="T48" fmla="*/ 6 w 26"/>
                <a:gd name="T49" fmla="*/ 3 h 24"/>
                <a:gd name="T50" fmla="*/ 6 w 26"/>
                <a:gd name="T51" fmla="*/ 2 h 24"/>
                <a:gd name="T52" fmla="*/ 6 w 26"/>
                <a:gd name="T53" fmla="*/ 2 h 24"/>
                <a:gd name="T54" fmla="*/ 7 w 26"/>
                <a:gd name="T55" fmla="*/ 2 h 24"/>
                <a:gd name="T56" fmla="*/ 7 w 26"/>
                <a:gd name="T57" fmla="*/ 1 h 24"/>
                <a:gd name="T58" fmla="*/ 8 w 26"/>
                <a:gd name="T59" fmla="*/ 1 h 24"/>
                <a:gd name="T60" fmla="*/ 7 w 26"/>
                <a:gd name="T61" fmla="*/ 0 h 24"/>
                <a:gd name="T62" fmla="*/ 0 w 26"/>
                <a:gd name="T63" fmla="*/ 4 h 24"/>
                <a:gd name="T64" fmla="*/ 1 w 26"/>
                <a:gd name="T65" fmla="*/ 5 h 24"/>
                <a:gd name="T66" fmla="*/ 2 w 26"/>
                <a:gd name="T67" fmla="*/ 5 h 24"/>
                <a:gd name="T68" fmla="*/ 2 w 26"/>
                <a:gd name="T69" fmla="*/ 4 h 24"/>
                <a:gd name="T70" fmla="*/ 2 w 26"/>
                <a:gd name="T71" fmla="*/ 4 h 24"/>
                <a:gd name="T72" fmla="*/ 3 w 26"/>
                <a:gd name="T73" fmla="*/ 4 h 24"/>
                <a:gd name="T74" fmla="*/ 3 w 26"/>
                <a:gd name="T75" fmla="*/ 5 h 24"/>
                <a:gd name="T76" fmla="*/ 4 w 26"/>
                <a:gd name="T77" fmla="*/ 5 h 24"/>
                <a:gd name="T78" fmla="*/ 4 w 26"/>
                <a:gd name="T79" fmla="*/ 6 h 24"/>
                <a:gd name="T80" fmla="*/ 5 w 26"/>
                <a:gd name="T81" fmla="*/ 6 h 24"/>
                <a:gd name="T82" fmla="*/ 5 w 26"/>
                <a:gd name="T83" fmla="*/ 6 h 24"/>
                <a:gd name="T84" fmla="*/ 6 w 26"/>
                <a:gd name="T85" fmla="*/ 7 h 24"/>
                <a:gd name="T86" fmla="*/ 11 w 26"/>
                <a:gd name="T87" fmla="*/ 17 h 24"/>
                <a:gd name="T88" fmla="*/ 11 w 26"/>
                <a:gd name="T89" fmla="*/ 18 h 24"/>
                <a:gd name="T90" fmla="*/ 12 w 26"/>
                <a:gd name="T91" fmla="*/ 18 h 24"/>
                <a:gd name="T92" fmla="*/ 12 w 26"/>
                <a:gd name="T93" fmla="*/ 19 h 24"/>
                <a:gd name="T94" fmla="*/ 12 w 26"/>
                <a:gd name="T95" fmla="*/ 20 h 24"/>
                <a:gd name="T96" fmla="*/ 12 w 26"/>
                <a:gd name="T97" fmla="*/ 21 h 24"/>
                <a:gd name="T98" fmla="*/ 12 w 26"/>
                <a:gd name="T99" fmla="*/ 21 h 24"/>
                <a:gd name="T100" fmla="*/ 11 w 26"/>
                <a:gd name="T101" fmla="*/ 21 h 24"/>
                <a:gd name="T102" fmla="*/ 11 w 26"/>
                <a:gd name="T103" fmla="*/ 22 h 24"/>
                <a:gd name="T104" fmla="*/ 10 w 26"/>
                <a:gd name="T105" fmla="*/ 22 h 24"/>
                <a:gd name="T106" fmla="*/ 11 w 26"/>
                <a:gd name="T107" fmla="*/ 23 h 24"/>
                <a:gd name="T108" fmla="*/ 25 w 26"/>
                <a:gd name="T109" fmla="*/ 16 h 24"/>
                <a:gd name="T110" fmla="*/ 23 w 26"/>
                <a:gd name="T111" fmla="*/ 10 h 24"/>
                <a:gd name="T112" fmla="*/ 23 w 26"/>
                <a:gd name="T11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24">
                  <a:moveTo>
                    <a:pt x="23" y="10"/>
                  </a:moveTo>
                  <a:lnTo>
                    <a:pt x="23" y="10"/>
                  </a:lnTo>
                  <a:lnTo>
                    <a:pt x="23" y="11"/>
                  </a:lnTo>
                  <a:lnTo>
                    <a:pt x="23" y="12"/>
                  </a:lnTo>
                  <a:lnTo>
                    <a:pt x="23" y="13"/>
                  </a:lnTo>
                  <a:lnTo>
                    <a:pt x="23" y="13"/>
                  </a:lnTo>
                  <a:lnTo>
                    <a:pt x="23" y="14"/>
                  </a:lnTo>
                  <a:lnTo>
                    <a:pt x="22" y="14"/>
                  </a:lnTo>
                  <a:lnTo>
                    <a:pt x="22" y="15"/>
                  </a:lnTo>
                  <a:lnTo>
                    <a:pt x="21" y="16"/>
                  </a:lnTo>
                  <a:lnTo>
                    <a:pt x="20" y="17"/>
                  </a:lnTo>
                  <a:lnTo>
                    <a:pt x="19" y="17"/>
                  </a:lnTo>
                  <a:lnTo>
                    <a:pt x="19" y="17"/>
                  </a:lnTo>
                  <a:lnTo>
                    <a:pt x="19" y="17"/>
                  </a:lnTo>
                  <a:lnTo>
                    <a:pt x="18" y="18"/>
                  </a:lnTo>
                  <a:lnTo>
                    <a:pt x="17" y="18"/>
                  </a:lnTo>
                  <a:lnTo>
                    <a:pt x="16" y="18"/>
                  </a:lnTo>
                  <a:lnTo>
                    <a:pt x="15" y="18"/>
                  </a:lnTo>
                  <a:lnTo>
                    <a:pt x="15" y="17"/>
                  </a:lnTo>
                  <a:lnTo>
                    <a:pt x="15" y="17"/>
                  </a:lnTo>
                  <a:lnTo>
                    <a:pt x="15" y="17"/>
                  </a:lnTo>
                  <a:lnTo>
                    <a:pt x="7" y="6"/>
                  </a:lnTo>
                  <a:lnTo>
                    <a:pt x="7" y="5"/>
                  </a:lnTo>
                  <a:lnTo>
                    <a:pt x="6" y="4"/>
                  </a:lnTo>
                  <a:lnTo>
                    <a:pt x="6" y="3"/>
                  </a:lnTo>
                  <a:lnTo>
                    <a:pt x="6" y="2"/>
                  </a:lnTo>
                  <a:lnTo>
                    <a:pt x="6" y="2"/>
                  </a:lnTo>
                  <a:lnTo>
                    <a:pt x="7" y="2"/>
                  </a:lnTo>
                  <a:lnTo>
                    <a:pt x="7" y="1"/>
                  </a:lnTo>
                  <a:lnTo>
                    <a:pt x="8" y="1"/>
                  </a:lnTo>
                  <a:lnTo>
                    <a:pt x="7" y="0"/>
                  </a:lnTo>
                  <a:lnTo>
                    <a:pt x="0" y="4"/>
                  </a:lnTo>
                  <a:lnTo>
                    <a:pt x="1" y="5"/>
                  </a:lnTo>
                  <a:lnTo>
                    <a:pt x="2" y="5"/>
                  </a:lnTo>
                  <a:lnTo>
                    <a:pt x="2" y="4"/>
                  </a:lnTo>
                  <a:lnTo>
                    <a:pt x="2" y="4"/>
                  </a:lnTo>
                  <a:lnTo>
                    <a:pt x="3" y="4"/>
                  </a:lnTo>
                  <a:lnTo>
                    <a:pt x="3" y="5"/>
                  </a:lnTo>
                  <a:lnTo>
                    <a:pt x="4" y="5"/>
                  </a:lnTo>
                  <a:lnTo>
                    <a:pt x="4" y="6"/>
                  </a:lnTo>
                  <a:lnTo>
                    <a:pt x="5" y="6"/>
                  </a:lnTo>
                  <a:lnTo>
                    <a:pt x="5" y="6"/>
                  </a:lnTo>
                  <a:lnTo>
                    <a:pt x="6" y="7"/>
                  </a:lnTo>
                  <a:lnTo>
                    <a:pt x="11" y="17"/>
                  </a:lnTo>
                  <a:lnTo>
                    <a:pt x="11" y="18"/>
                  </a:lnTo>
                  <a:lnTo>
                    <a:pt x="12" y="18"/>
                  </a:lnTo>
                  <a:lnTo>
                    <a:pt x="12" y="19"/>
                  </a:lnTo>
                  <a:lnTo>
                    <a:pt x="12" y="20"/>
                  </a:lnTo>
                  <a:lnTo>
                    <a:pt x="12" y="21"/>
                  </a:lnTo>
                  <a:lnTo>
                    <a:pt x="12" y="21"/>
                  </a:lnTo>
                  <a:lnTo>
                    <a:pt x="11" y="21"/>
                  </a:lnTo>
                  <a:lnTo>
                    <a:pt x="11" y="22"/>
                  </a:lnTo>
                  <a:lnTo>
                    <a:pt x="10" y="22"/>
                  </a:lnTo>
                  <a:lnTo>
                    <a:pt x="11" y="23"/>
                  </a:lnTo>
                  <a:lnTo>
                    <a:pt x="25" y="16"/>
                  </a:lnTo>
                  <a:lnTo>
                    <a:pt x="23" y="10"/>
                  </a:lnTo>
                  <a:lnTo>
                    <a:pt x="23"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7" name="Freeform 321"/>
            <p:cNvSpPr>
              <a:spLocks/>
            </p:cNvSpPr>
            <p:nvPr/>
          </p:nvSpPr>
          <p:spPr bwMode="auto">
            <a:xfrm>
              <a:off x="947" y="3173"/>
              <a:ext cx="33" cy="27"/>
            </a:xfrm>
            <a:custGeom>
              <a:avLst/>
              <a:gdLst>
                <a:gd name="T0" fmla="*/ 28 w 33"/>
                <a:gd name="T1" fmla="*/ 15 h 27"/>
                <a:gd name="T2" fmla="*/ 31 w 33"/>
                <a:gd name="T3" fmla="*/ 11 h 27"/>
                <a:gd name="T4" fmla="*/ 30 w 33"/>
                <a:gd name="T5" fmla="*/ 12 h 27"/>
                <a:gd name="T6" fmla="*/ 29 w 33"/>
                <a:gd name="T7" fmla="*/ 12 h 27"/>
                <a:gd name="T8" fmla="*/ 28 w 33"/>
                <a:gd name="T9" fmla="*/ 13 h 27"/>
                <a:gd name="T10" fmla="*/ 26 w 33"/>
                <a:gd name="T11" fmla="*/ 12 h 27"/>
                <a:gd name="T12" fmla="*/ 17 w 33"/>
                <a:gd name="T13" fmla="*/ 10 h 27"/>
                <a:gd name="T14" fmla="*/ 19 w 33"/>
                <a:gd name="T15" fmla="*/ 8 h 27"/>
                <a:gd name="T16" fmla="*/ 19 w 33"/>
                <a:gd name="T17" fmla="*/ 7 h 27"/>
                <a:gd name="T18" fmla="*/ 19 w 33"/>
                <a:gd name="T19" fmla="*/ 5 h 27"/>
                <a:gd name="T20" fmla="*/ 19 w 33"/>
                <a:gd name="T21" fmla="*/ 3 h 27"/>
                <a:gd name="T22" fmla="*/ 17 w 33"/>
                <a:gd name="T23" fmla="*/ 2 h 27"/>
                <a:gd name="T24" fmla="*/ 16 w 33"/>
                <a:gd name="T25" fmla="*/ 1 h 27"/>
                <a:gd name="T26" fmla="*/ 14 w 33"/>
                <a:gd name="T27" fmla="*/ 0 h 27"/>
                <a:gd name="T28" fmla="*/ 13 w 33"/>
                <a:gd name="T29" fmla="*/ 0 h 27"/>
                <a:gd name="T30" fmla="*/ 11 w 33"/>
                <a:gd name="T31" fmla="*/ 1 h 27"/>
                <a:gd name="T32" fmla="*/ 9 w 33"/>
                <a:gd name="T33" fmla="*/ 2 h 27"/>
                <a:gd name="T34" fmla="*/ 8 w 33"/>
                <a:gd name="T35" fmla="*/ 2 h 27"/>
                <a:gd name="T36" fmla="*/ 7 w 33"/>
                <a:gd name="T37" fmla="*/ 4 h 27"/>
                <a:gd name="T38" fmla="*/ 1 w 33"/>
                <a:gd name="T39" fmla="*/ 11 h 27"/>
                <a:gd name="T40" fmla="*/ 3 w 33"/>
                <a:gd name="T41" fmla="*/ 10 h 27"/>
                <a:gd name="T42" fmla="*/ 4 w 33"/>
                <a:gd name="T43" fmla="*/ 10 h 27"/>
                <a:gd name="T44" fmla="*/ 5 w 33"/>
                <a:gd name="T45" fmla="*/ 11 h 27"/>
                <a:gd name="T46" fmla="*/ 7 w 33"/>
                <a:gd name="T47" fmla="*/ 12 h 27"/>
                <a:gd name="T48" fmla="*/ 16 w 33"/>
                <a:gd name="T49" fmla="*/ 20 h 27"/>
                <a:gd name="T50" fmla="*/ 17 w 33"/>
                <a:gd name="T51" fmla="*/ 21 h 27"/>
                <a:gd name="T52" fmla="*/ 18 w 33"/>
                <a:gd name="T53" fmla="*/ 23 h 27"/>
                <a:gd name="T54" fmla="*/ 17 w 33"/>
                <a:gd name="T55" fmla="*/ 24 h 27"/>
                <a:gd name="T56" fmla="*/ 16 w 33"/>
                <a:gd name="T57" fmla="*/ 25 h 27"/>
                <a:gd name="T58" fmla="*/ 24 w 33"/>
                <a:gd name="T59" fmla="*/ 20 h 27"/>
                <a:gd name="T60" fmla="*/ 22 w 33"/>
                <a:gd name="T61" fmla="*/ 20 h 27"/>
                <a:gd name="T62" fmla="*/ 21 w 33"/>
                <a:gd name="T63" fmla="*/ 20 h 27"/>
                <a:gd name="T64" fmla="*/ 20 w 33"/>
                <a:gd name="T65" fmla="*/ 20 h 27"/>
                <a:gd name="T66" fmla="*/ 19 w 33"/>
                <a:gd name="T67" fmla="*/ 19 h 27"/>
                <a:gd name="T68" fmla="*/ 19 w 33"/>
                <a:gd name="T69" fmla="*/ 18 h 27"/>
                <a:gd name="T70" fmla="*/ 13 w 33"/>
                <a:gd name="T7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27">
                  <a:moveTo>
                    <a:pt x="15" y="13"/>
                  </a:moveTo>
                  <a:lnTo>
                    <a:pt x="28" y="15"/>
                  </a:lnTo>
                  <a:lnTo>
                    <a:pt x="32" y="12"/>
                  </a:lnTo>
                  <a:lnTo>
                    <a:pt x="31" y="11"/>
                  </a:lnTo>
                  <a:lnTo>
                    <a:pt x="30" y="11"/>
                  </a:lnTo>
                  <a:lnTo>
                    <a:pt x="30" y="12"/>
                  </a:lnTo>
                  <a:lnTo>
                    <a:pt x="29" y="12"/>
                  </a:lnTo>
                  <a:lnTo>
                    <a:pt x="29" y="12"/>
                  </a:lnTo>
                  <a:lnTo>
                    <a:pt x="29" y="13"/>
                  </a:lnTo>
                  <a:lnTo>
                    <a:pt x="28" y="13"/>
                  </a:lnTo>
                  <a:lnTo>
                    <a:pt x="27" y="12"/>
                  </a:lnTo>
                  <a:lnTo>
                    <a:pt x="26" y="12"/>
                  </a:lnTo>
                  <a:lnTo>
                    <a:pt x="25" y="12"/>
                  </a:lnTo>
                  <a:lnTo>
                    <a:pt x="17" y="10"/>
                  </a:lnTo>
                  <a:lnTo>
                    <a:pt x="18" y="9"/>
                  </a:lnTo>
                  <a:lnTo>
                    <a:pt x="19" y="8"/>
                  </a:lnTo>
                  <a:lnTo>
                    <a:pt x="19" y="7"/>
                  </a:lnTo>
                  <a:lnTo>
                    <a:pt x="19" y="7"/>
                  </a:lnTo>
                  <a:lnTo>
                    <a:pt x="19" y="6"/>
                  </a:lnTo>
                  <a:lnTo>
                    <a:pt x="19" y="5"/>
                  </a:lnTo>
                  <a:lnTo>
                    <a:pt x="19" y="4"/>
                  </a:lnTo>
                  <a:lnTo>
                    <a:pt x="19" y="3"/>
                  </a:lnTo>
                  <a:lnTo>
                    <a:pt x="18" y="2"/>
                  </a:lnTo>
                  <a:lnTo>
                    <a:pt x="17" y="2"/>
                  </a:lnTo>
                  <a:lnTo>
                    <a:pt x="17" y="1"/>
                  </a:lnTo>
                  <a:lnTo>
                    <a:pt x="16" y="1"/>
                  </a:lnTo>
                  <a:lnTo>
                    <a:pt x="15" y="1"/>
                  </a:lnTo>
                  <a:lnTo>
                    <a:pt x="14" y="0"/>
                  </a:lnTo>
                  <a:lnTo>
                    <a:pt x="13" y="0"/>
                  </a:lnTo>
                  <a:lnTo>
                    <a:pt x="13" y="0"/>
                  </a:lnTo>
                  <a:lnTo>
                    <a:pt x="12" y="1"/>
                  </a:lnTo>
                  <a:lnTo>
                    <a:pt x="11" y="1"/>
                  </a:lnTo>
                  <a:lnTo>
                    <a:pt x="10" y="2"/>
                  </a:lnTo>
                  <a:lnTo>
                    <a:pt x="9" y="2"/>
                  </a:lnTo>
                  <a:lnTo>
                    <a:pt x="9" y="2"/>
                  </a:lnTo>
                  <a:lnTo>
                    <a:pt x="8" y="2"/>
                  </a:lnTo>
                  <a:lnTo>
                    <a:pt x="8" y="3"/>
                  </a:lnTo>
                  <a:lnTo>
                    <a:pt x="7" y="4"/>
                  </a:lnTo>
                  <a:lnTo>
                    <a:pt x="0" y="10"/>
                  </a:lnTo>
                  <a:lnTo>
                    <a:pt x="1" y="11"/>
                  </a:lnTo>
                  <a:lnTo>
                    <a:pt x="2" y="10"/>
                  </a:lnTo>
                  <a:lnTo>
                    <a:pt x="3" y="10"/>
                  </a:lnTo>
                  <a:lnTo>
                    <a:pt x="3" y="10"/>
                  </a:lnTo>
                  <a:lnTo>
                    <a:pt x="4" y="10"/>
                  </a:lnTo>
                  <a:lnTo>
                    <a:pt x="5" y="10"/>
                  </a:lnTo>
                  <a:lnTo>
                    <a:pt x="5" y="11"/>
                  </a:lnTo>
                  <a:lnTo>
                    <a:pt x="6" y="11"/>
                  </a:lnTo>
                  <a:lnTo>
                    <a:pt x="7" y="12"/>
                  </a:lnTo>
                  <a:lnTo>
                    <a:pt x="15" y="20"/>
                  </a:lnTo>
                  <a:lnTo>
                    <a:pt x="16" y="20"/>
                  </a:lnTo>
                  <a:lnTo>
                    <a:pt x="16" y="21"/>
                  </a:lnTo>
                  <a:lnTo>
                    <a:pt x="17" y="21"/>
                  </a:lnTo>
                  <a:lnTo>
                    <a:pt x="17" y="22"/>
                  </a:lnTo>
                  <a:lnTo>
                    <a:pt x="18" y="23"/>
                  </a:lnTo>
                  <a:lnTo>
                    <a:pt x="18" y="24"/>
                  </a:lnTo>
                  <a:lnTo>
                    <a:pt x="17" y="24"/>
                  </a:lnTo>
                  <a:lnTo>
                    <a:pt x="17" y="25"/>
                  </a:lnTo>
                  <a:lnTo>
                    <a:pt x="16" y="25"/>
                  </a:lnTo>
                  <a:lnTo>
                    <a:pt x="17" y="26"/>
                  </a:lnTo>
                  <a:lnTo>
                    <a:pt x="24" y="20"/>
                  </a:lnTo>
                  <a:lnTo>
                    <a:pt x="23" y="20"/>
                  </a:lnTo>
                  <a:lnTo>
                    <a:pt x="22" y="20"/>
                  </a:lnTo>
                  <a:lnTo>
                    <a:pt x="22" y="20"/>
                  </a:lnTo>
                  <a:lnTo>
                    <a:pt x="21" y="20"/>
                  </a:lnTo>
                  <a:lnTo>
                    <a:pt x="20" y="20"/>
                  </a:lnTo>
                  <a:lnTo>
                    <a:pt x="20" y="20"/>
                  </a:lnTo>
                  <a:lnTo>
                    <a:pt x="19" y="20"/>
                  </a:lnTo>
                  <a:lnTo>
                    <a:pt x="19" y="19"/>
                  </a:lnTo>
                  <a:lnTo>
                    <a:pt x="19" y="19"/>
                  </a:lnTo>
                  <a:lnTo>
                    <a:pt x="19" y="18"/>
                  </a:lnTo>
                  <a:lnTo>
                    <a:pt x="18" y="18"/>
                  </a:lnTo>
                  <a:lnTo>
                    <a:pt x="13" y="14"/>
                  </a:lnTo>
                  <a:lnTo>
                    <a:pt x="15" y="1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8" name="Freeform 322"/>
            <p:cNvSpPr>
              <a:spLocks/>
            </p:cNvSpPr>
            <p:nvPr/>
          </p:nvSpPr>
          <p:spPr bwMode="auto">
            <a:xfrm>
              <a:off x="955" y="3176"/>
              <a:ext cx="7" cy="8"/>
            </a:xfrm>
            <a:custGeom>
              <a:avLst/>
              <a:gdLst>
                <a:gd name="T0" fmla="*/ 1 w 7"/>
                <a:gd name="T1" fmla="*/ 4 h 8"/>
                <a:gd name="T2" fmla="*/ 1 w 7"/>
                <a:gd name="T3" fmla="*/ 4 h 8"/>
                <a:gd name="T4" fmla="*/ 1 w 7"/>
                <a:gd name="T5" fmla="*/ 4 h 8"/>
                <a:gd name="T6" fmla="*/ 0 w 7"/>
                <a:gd name="T7" fmla="*/ 4 h 8"/>
                <a:gd name="T8" fmla="*/ 0 w 7"/>
                <a:gd name="T9" fmla="*/ 3 h 8"/>
                <a:gd name="T10" fmla="*/ 0 w 7"/>
                <a:gd name="T11" fmla="*/ 3 h 8"/>
                <a:gd name="T12" fmla="*/ 0 w 7"/>
                <a:gd name="T13" fmla="*/ 2 h 8"/>
                <a:gd name="T14" fmla="*/ 1 w 7"/>
                <a:gd name="T15" fmla="*/ 2 h 8"/>
                <a:gd name="T16" fmla="*/ 1 w 7"/>
                <a:gd name="T17" fmla="*/ 1 h 8"/>
                <a:gd name="T18" fmla="*/ 2 w 7"/>
                <a:gd name="T19" fmla="*/ 1 h 8"/>
                <a:gd name="T20" fmla="*/ 2 w 7"/>
                <a:gd name="T21" fmla="*/ 1 h 8"/>
                <a:gd name="T22" fmla="*/ 2 w 7"/>
                <a:gd name="T23" fmla="*/ 0 h 8"/>
                <a:gd name="T24" fmla="*/ 3 w 7"/>
                <a:gd name="T25" fmla="*/ 0 h 8"/>
                <a:gd name="T26" fmla="*/ 3 w 7"/>
                <a:gd name="T27" fmla="*/ 0 h 8"/>
                <a:gd name="T28" fmla="*/ 4 w 7"/>
                <a:gd name="T29" fmla="*/ 0 h 8"/>
                <a:gd name="T30" fmla="*/ 4 w 7"/>
                <a:gd name="T31" fmla="*/ 1 h 8"/>
                <a:gd name="T32" fmla="*/ 5 w 7"/>
                <a:gd name="T33" fmla="*/ 1 h 8"/>
                <a:gd name="T34" fmla="*/ 5 w 7"/>
                <a:gd name="T35" fmla="*/ 1 h 8"/>
                <a:gd name="T36" fmla="*/ 6 w 7"/>
                <a:gd name="T37" fmla="*/ 2 h 8"/>
                <a:gd name="T38" fmla="*/ 6 w 7"/>
                <a:gd name="T39" fmla="*/ 2 h 8"/>
                <a:gd name="T40" fmla="*/ 6 w 7"/>
                <a:gd name="T41" fmla="*/ 3 h 8"/>
                <a:gd name="T42" fmla="*/ 6 w 7"/>
                <a:gd name="T43" fmla="*/ 3 h 8"/>
                <a:gd name="T44" fmla="*/ 6 w 7"/>
                <a:gd name="T45" fmla="*/ 4 h 8"/>
                <a:gd name="T46" fmla="*/ 6 w 7"/>
                <a:gd name="T47" fmla="*/ 4 h 8"/>
                <a:gd name="T48" fmla="*/ 6 w 7"/>
                <a:gd name="T49" fmla="*/ 5 h 8"/>
                <a:gd name="T50" fmla="*/ 5 w 7"/>
                <a:gd name="T51" fmla="*/ 5 h 8"/>
                <a:gd name="T52" fmla="*/ 5 w 7"/>
                <a:gd name="T53" fmla="*/ 5 h 8"/>
                <a:gd name="T54" fmla="*/ 5 w 7"/>
                <a:gd name="T55" fmla="*/ 6 h 8"/>
                <a:gd name="T56" fmla="*/ 5 w 7"/>
                <a:gd name="T57" fmla="*/ 6 h 8"/>
                <a:gd name="T58" fmla="*/ 5 w 7"/>
                <a:gd name="T59" fmla="*/ 6 h 8"/>
                <a:gd name="T60" fmla="*/ 4 w 7"/>
                <a:gd name="T61" fmla="*/ 7 h 8"/>
                <a:gd name="T62" fmla="*/ 1 w 7"/>
                <a:gd name="T6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8">
                  <a:moveTo>
                    <a:pt x="1" y="4"/>
                  </a:moveTo>
                  <a:lnTo>
                    <a:pt x="1" y="4"/>
                  </a:lnTo>
                  <a:lnTo>
                    <a:pt x="1" y="4"/>
                  </a:lnTo>
                  <a:lnTo>
                    <a:pt x="0" y="4"/>
                  </a:lnTo>
                  <a:lnTo>
                    <a:pt x="0" y="3"/>
                  </a:lnTo>
                  <a:lnTo>
                    <a:pt x="0" y="3"/>
                  </a:lnTo>
                  <a:lnTo>
                    <a:pt x="0" y="2"/>
                  </a:lnTo>
                  <a:lnTo>
                    <a:pt x="1" y="2"/>
                  </a:lnTo>
                  <a:lnTo>
                    <a:pt x="1" y="1"/>
                  </a:lnTo>
                  <a:lnTo>
                    <a:pt x="2" y="1"/>
                  </a:lnTo>
                  <a:lnTo>
                    <a:pt x="2" y="1"/>
                  </a:lnTo>
                  <a:lnTo>
                    <a:pt x="2" y="0"/>
                  </a:lnTo>
                  <a:lnTo>
                    <a:pt x="3" y="0"/>
                  </a:lnTo>
                  <a:lnTo>
                    <a:pt x="3" y="0"/>
                  </a:lnTo>
                  <a:lnTo>
                    <a:pt x="4" y="0"/>
                  </a:lnTo>
                  <a:lnTo>
                    <a:pt x="4" y="1"/>
                  </a:lnTo>
                  <a:lnTo>
                    <a:pt x="5" y="1"/>
                  </a:lnTo>
                  <a:lnTo>
                    <a:pt x="5" y="1"/>
                  </a:lnTo>
                  <a:lnTo>
                    <a:pt x="6" y="2"/>
                  </a:lnTo>
                  <a:lnTo>
                    <a:pt x="6" y="2"/>
                  </a:lnTo>
                  <a:lnTo>
                    <a:pt x="6" y="3"/>
                  </a:lnTo>
                  <a:lnTo>
                    <a:pt x="6" y="3"/>
                  </a:lnTo>
                  <a:lnTo>
                    <a:pt x="6" y="4"/>
                  </a:lnTo>
                  <a:lnTo>
                    <a:pt x="6" y="4"/>
                  </a:lnTo>
                  <a:lnTo>
                    <a:pt x="6" y="5"/>
                  </a:lnTo>
                  <a:lnTo>
                    <a:pt x="5" y="5"/>
                  </a:lnTo>
                  <a:lnTo>
                    <a:pt x="5" y="5"/>
                  </a:lnTo>
                  <a:lnTo>
                    <a:pt x="5" y="6"/>
                  </a:lnTo>
                  <a:lnTo>
                    <a:pt x="5" y="6"/>
                  </a:lnTo>
                  <a:lnTo>
                    <a:pt x="5" y="6"/>
                  </a:lnTo>
                  <a:lnTo>
                    <a:pt x="4" y="7"/>
                  </a:lnTo>
                  <a:lnTo>
                    <a:pt x="1"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79" name="Freeform 323"/>
            <p:cNvSpPr>
              <a:spLocks/>
            </p:cNvSpPr>
            <p:nvPr/>
          </p:nvSpPr>
          <p:spPr bwMode="auto">
            <a:xfrm>
              <a:off x="935" y="3192"/>
              <a:ext cx="24" cy="27"/>
            </a:xfrm>
            <a:custGeom>
              <a:avLst/>
              <a:gdLst>
                <a:gd name="T0" fmla="*/ 6 w 24"/>
                <a:gd name="T1" fmla="*/ 15 h 27"/>
                <a:gd name="T2" fmla="*/ 7 w 24"/>
                <a:gd name="T3" fmla="*/ 17 h 27"/>
                <a:gd name="T4" fmla="*/ 7 w 24"/>
                <a:gd name="T5" fmla="*/ 18 h 27"/>
                <a:gd name="T6" fmla="*/ 7 w 24"/>
                <a:gd name="T7" fmla="*/ 19 h 27"/>
                <a:gd name="T8" fmla="*/ 7 w 24"/>
                <a:gd name="T9" fmla="*/ 20 h 27"/>
                <a:gd name="T10" fmla="*/ 8 w 24"/>
                <a:gd name="T11" fmla="*/ 20 h 27"/>
                <a:gd name="T12" fmla="*/ 8 w 24"/>
                <a:gd name="T13" fmla="*/ 20 h 27"/>
                <a:gd name="T14" fmla="*/ 8 w 24"/>
                <a:gd name="T15" fmla="*/ 21 h 27"/>
                <a:gd name="T16" fmla="*/ 9 w 24"/>
                <a:gd name="T17" fmla="*/ 21 h 27"/>
                <a:gd name="T18" fmla="*/ 9 w 24"/>
                <a:gd name="T19" fmla="*/ 22 h 27"/>
                <a:gd name="T20" fmla="*/ 10 w 24"/>
                <a:gd name="T21" fmla="*/ 22 h 27"/>
                <a:gd name="T22" fmla="*/ 10 w 24"/>
                <a:gd name="T23" fmla="*/ 22 h 27"/>
                <a:gd name="T24" fmla="*/ 10 w 24"/>
                <a:gd name="T25" fmla="*/ 21 h 27"/>
                <a:gd name="T26" fmla="*/ 11 w 24"/>
                <a:gd name="T27" fmla="*/ 21 h 27"/>
                <a:gd name="T28" fmla="*/ 12 w 24"/>
                <a:gd name="T29" fmla="*/ 22 h 27"/>
                <a:gd name="T30" fmla="*/ 6 w 24"/>
                <a:gd name="T31" fmla="*/ 26 h 27"/>
                <a:gd name="T32" fmla="*/ 6 w 24"/>
                <a:gd name="T33" fmla="*/ 25 h 27"/>
                <a:gd name="T34" fmla="*/ 6 w 24"/>
                <a:gd name="T35" fmla="*/ 24 h 27"/>
                <a:gd name="T36" fmla="*/ 6 w 24"/>
                <a:gd name="T37" fmla="*/ 24 h 27"/>
                <a:gd name="T38" fmla="*/ 6 w 24"/>
                <a:gd name="T39" fmla="*/ 23 h 27"/>
                <a:gd name="T40" fmla="*/ 6 w 24"/>
                <a:gd name="T41" fmla="*/ 22 h 27"/>
                <a:gd name="T42" fmla="*/ 6 w 24"/>
                <a:gd name="T43" fmla="*/ 21 h 27"/>
                <a:gd name="T44" fmla="*/ 6 w 24"/>
                <a:gd name="T45" fmla="*/ 20 h 27"/>
                <a:gd name="T46" fmla="*/ 6 w 24"/>
                <a:gd name="T47" fmla="*/ 20 h 27"/>
                <a:gd name="T48" fmla="*/ 0 w 24"/>
                <a:gd name="T49" fmla="*/ 2 h 27"/>
                <a:gd name="T50" fmla="*/ 2 w 24"/>
                <a:gd name="T51" fmla="*/ 0 h 27"/>
                <a:gd name="T52" fmla="*/ 16 w 24"/>
                <a:gd name="T53" fmla="*/ 10 h 27"/>
                <a:gd name="T54" fmla="*/ 17 w 24"/>
                <a:gd name="T55" fmla="*/ 10 h 27"/>
                <a:gd name="T56" fmla="*/ 17 w 24"/>
                <a:gd name="T57" fmla="*/ 11 h 27"/>
                <a:gd name="T58" fmla="*/ 17 w 24"/>
                <a:gd name="T59" fmla="*/ 11 h 27"/>
                <a:gd name="T60" fmla="*/ 17 w 24"/>
                <a:gd name="T61" fmla="*/ 11 h 27"/>
                <a:gd name="T62" fmla="*/ 19 w 24"/>
                <a:gd name="T63" fmla="*/ 11 h 27"/>
                <a:gd name="T64" fmla="*/ 20 w 24"/>
                <a:gd name="T65" fmla="*/ 12 h 27"/>
                <a:gd name="T66" fmla="*/ 21 w 24"/>
                <a:gd name="T67" fmla="*/ 12 h 27"/>
                <a:gd name="T68" fmla="*/ 21 w 24"/>
                <a:gd name="T69" fmla="*/ 12 h 27"/>
                <a:gd name="T70" fmla="*/ 22 w 24"/>
                <a:gd name="T71" fmla="*/ 12 h 27"/>
                <a:gd name="T72" fmla="*/ 23 w 24"/>
                <a:gd name="T73" fmla="*/ 12 h 27"/>
                <a:gd name="T74" fmla="*/ 23 w 24"/>
                <a:gd name="T75" fmla="*/ 13 h 27"/>
                <a:gd name="T76" fmla="*/ 16 w 24"/>
                <a:gd name="T77" fmla="*/ 18 h 27"/>
                <a:gd name="T78" fmla="*/ 16 w 24"/>
                <a:gd name="T79" fmla="*/ 17 h 27"/>
                <a:gd name="T80" fmla="*/ 16 w 24"/>
                <a:gd name="T81" fmla="*/ 16 h 27"/>
                <a:gd name="T82" fmla="*/ 17 w 24"/>
                <a:gd name="T83" fmla="*/ 16 h 27"/>
                <a:gd name="T84" fmla="*/ 17 w 24"/>
                <a:gd name="T85" fmla="*/ 15 h 27"/>
                <a:gd name="T86" fmla="*/ 17 w 24"/>
                <a:gd name="T87" fmla="*/ 15 h 27"/>
                <a:gd name="T88" fmla="*/ 17 w 24"/>
                <a:gd name="T89" fmla="*/ 15 h 27"/>
                <a:gd name="T90" fmla="*/ 17 w 24"/>
                <a:gd name="T91" fmla="*/ 15 h 27"/>
                <a:gd name="T92" fmla="*/ 17 w 24"/>
                <a:gd name="T93" fmla="*/ 14 h 27"/>
                <a:gd name="T94" fmla="*/ 16 w 24"/>
                <a:gd name="T95" fmla="*/ 14 h 27"/>
                <a:gd name="T96" fmla="*/ 12 w 24"/>
                <a:gd name="T97" fmla="*/ 11 h 27"/>
                <a:gd name="T98" fmla="*/ 6 w 24"/>
                <a:gd name="T99"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27">
                  <a:moveTo>
                    <a:pt x="6" y="15"/>
                  </a:moveTo>
                  <a:lnTo>
                    <a:pt x="7" y="17"/>
                  </a:lnTo>
                  <a:lnTo>
                    <a:pt x="7" y="18"/>
                  </a:lnTo>
                  <a:lnTo>
                    <a:pt x="7" y="19"/>
                  </a:lnTo>
                  <a:lnTo>
                    <a:pt x="7" y="20"/>
                  </a:lnTo>
                  <a:lnTo>
                    <a:pt x="8" y="20"/>
                  </a:lnTo>
                  <a:lnTo>
                    <a:pt x="8" y="20"/>
                  </a:lnTo>
                  <a:lnTo>
                    <a:pt x="8" y="21"/>
                  </a:lnTo>
                  <a:lnTo>
                    <a:pt x="9" y="21"/>
                  </a:lnTo>
                  <a:lnTo>
                    <a:pt x="9" y="22"/>
                  </a:lnTo>
                  <a:lnTo>
                    <a:pt x="10" y="22"/>
                  </a:lnTo>
                  <a:lnTo>
                    <a:pt x="10" y="22"/>
                  </a:lnTo>
                  <a:lnTo>
                    <a:pt x="10" y="21"/>
                  </a:lnTo>
                  <a:lnTo>
                    <a:pt x="11" y="21"/>
                  </a:lnTo>
                  <a:lnTo>
                    <a:pt x="12" y="22"/>
                  </a:lnTo>
                  <a:lnTo>
                    <a:pt x="6" y="26"/>
                  </a:lnTo>
                  <a:lnTo>
                    <a:pt x="6" y="25"/>
                  </a:lnTo>
                  <a:lnTo>
                    <a:pt x="6" y="24"/>
                  </a:lnTo>
                  <a:lnTo>
                    <a:pt x="6" y="24"/>
                  </a:lnTo>
                  <a:lnTo>
                    <a:pt x="6" y="23"/>
                  </a:lnTo>
                  <a:lnTo>
                    <a:pt x="6" y="22"/>
                  </a:lnTo>
                  <a:lnTo>
                    <a:pt x="6" y="21"/>
                  </a:lnTo>
                  <a:lnTo>
                    <a:pt x="6" y="20"/>
                  </a:lnTo>
                  <a:lnTo>
                    <a:pt x="6" y="20"/>
                  </a:lnTo>
                  <a:lnTo>
                    <a:pt x="0" y="2"/>
                  </a:lnTo>
                  <a:lnTo>
                    <a:pt x="2" y="0"/>
                  </a:lnTo>
                  <a:lnTo>
                    <a:pt x="16" y="10"/>
                  </a:lnTo>
                  <a:lnTo>
                    <a:pt x="17" y="10"/>
                  </a:lnTo>
                  <a:lnTo>
                    <a:pt x="17" y="11"/>
                  </a:lnTo>
                  <a:lnTo>
                    <a:pt x="17" y="11"/>
                  </a:lnTo>
                  <a:lnTo>
                    <a:pt x="17" y="11"/>
                  </a:lnTo>
                  <a:lnTo>
                    <a:pt x="19" y="11"/>
                  </a:lnTo>
                  <a:lnTo>
                    <a:pt x="20" y="12"/>
                  </a:lnTo>
                  <a:lnTo>
                    <a:pt x="21" y="12"/>
                  </a:lnTo>
                  <a:lnTo>
                    <a:pt x="21" y="12"/>
                  </a:lnTo>
                  <a:lnTo>
                    <a:pt x="22" y="12"/>
                  </a:lnTo>
                  <a:lnTo>
                    <a:pt x="23" y="12"/>
                  </a:lnTo>
                  <a:lnTo>
                    <a:pt x="23" y="13"/>
                  </a:lnTo>
                  <a:lnTo>
                    <a:pt x="16" y="18"/>
                  </a:lnTo>
                  <a:lnTo>
                    <a:pt x="16" y="17"/>
                  </a:lnTo>
                  <a:lnTo>
                    <a:pt x="16" y="16"/>
                  </a:lnTo>
                  <a:lnTo>
                    <a:pt x="17" y="16"/>
                  </a:lnTo>
                  <a:lnTo>
                    <a:pt x="17" y="15"/>
                  </a:lnTo>
                  <a:lnTo>
                    <a:pt x="17" y="15"/>
                  </a:lnTo>
                  <a:lnTo>
                    <a:pt x="17" y="15"/>
                  </a:lnTo>
                  <a:lnTo>
                    <a:pt x="17" y="15"/>
                  </a:lnTo>
                  <a:lnTo>
                    <a:pt x="17" y="14"/>
                  </a:lnTo>
                  <a:lnTo>
                    <a:pt x="16" y="14"/>
                  </a:lnTo>
                  <a:lnTo>
                    <a:pt x="12" y="11"/>
                  </a:lnTo>
                  <a:lnTo>
                    <a:pt x="6" y="1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0" name="Freeform 324"/>
            <p:cNvSpPr>
              <a:spLocks/>
            </p:cNvSpPr>
            <p:nvPr/>
          </p:nvSpPr>
          <p:spPr bwMode="auto">
            <a:xfrm>
              <a:off x="937" y="3197"/>
              <a:ext cx="7" cy="7"/>
            </a:xfrm>
            <a:custGeom>
              <a:avLst/>
              <a:gdLst>
                <a:gd name="T0" fmla="*/ 6 w 7"/>
                <a:gd name="T1" fmla="*/ 4 h 7"/>
                <a:gd name="T2" fmla="*/ 0 w 7"/>
                <a:gd name="T3" fmla="*/ 0 h 7"/>
                <a:gd name="T4" fmla="*/ 3 w 7"/>
                <a:gd name="T5" fmla="*/ 6 h 7"/>
                <a:gd name="T6" fmla="*/ 6 w 7"/>
                <a:gd name="T7" fmla="*/ 4 h 7"/>
              </a:gdLst>
              <a:ahLst/>
              <a:cxnLst>
                <a:cxn ang="0">
                  <a:pos x="T0" y="T1"/>
                </a:cxn>
                <a:cxn ang="0">
                  <a:pos x="T2" y="T3"/>
                </a:cxn>
                <a:cxn ang="0">
                  <a:pos x="T4" y="T5"/>
                </a:cxn>
                <a:cxn ang="0">
                  <a:pos x="T6" y="T7"/>
                </a:cxn>
              </a:cxnLst>
              <a:rect l="0" t="0" r="r" b="b"/>
              <a:pathLst>
                <a:path w="7" h="7">
                  <a:moveTo>
                    <a:pt x="6" y="4"/>
                  </a:moveTo>
                  <a:lnTo>
                    <a:pt x="0" y="0"/>
                  </a:lnTo>
                  <a:lnTo>
                    <a:pt x="3" y="6"/>
                  </a:lnTo>
                  <a:lnTo>
                    <a:pt x="6"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1" name="Freeform 325"/>
            <p:cNvSpPr>
              <a:spLocks/>
            </p:cNvSpPr>
            <p:nvPr/>
          </p:nvSpPr>
          <p:spPr bwMode="auto">
            <a:xfrm>
              <a:off x="810" y="2912"/>
              <a:ext cx="3" cy="4"/>
            </a:xfrm>
            <a:custGeom>
              <a:avLst/>
              <a:gdLst>
                <a:gd name="T0" fmla="*/ 2 w 3"/>
                <a:gd name="T1" fmla="*/ 2 h 4"/>
                <a:gd name="T2" fmla="*/ 2 w 3"/>
                <a:gd name="T3" fmla="*/ 2 h 4"/>
                <a:gd name="T4" fmla="*/ 2 w 3"/>
                <a:gd name="T5" fmla="*/ 3 h 4"/>
                <a:gd name="T6" fmla="*/ 2 w 3"/>
                <a:gd name="T7" fmla="*/ 3 h 4"/>
                <a:gd name="T8" fmla="*/ 1 w 3"/>
                <a:gd name="T9" fmla="*/ 3 h 4"/>
                <a:gd name="T10" fmla="*/ 1 w 3"/>
                <a:gd name="T11" fmla="*/ 2 h 4"/>
                <a:gd name="T12" fmla="*/ 1 w 3"/>
                <a:gd name="T13" fmla="*/ 2 h 4"/>
                <a:gd name="T14" fmla="*/ 1 w 3"/>
                <a:gd name="T15" fmla="*/ 2 h 4"/>
                <a:gd name="T16" fmla="*/ 0 w 3"/>
                <a:gd name="T17" fmla="*/ 2 h 4"/>
                <a:gd name="T18" fmla="*/ 0 w 3"/>
                <a:gd name="T19" fmla="*/ 1 h 4"/>
                <a:gd name="T20" fmla="*/ 0 w 3"/>
                <a:gd name="T21" fmla="*/ 1 h 4"/>
                <a:gd name="T22" fmla="*/ 0 w 3"/>
                <a:gd name="T23" fmla="*/ 0 h 4"/>
                <a:gd name="T24" fmla="*/ 1 w 3"/>
                <a:gd name="T25" fmla="*/ 0 h 4"/>
                <a:gd name="T26" fmla="*/ 1 w 3"/>
                <a:gd name="T27" fmla="*/ 0 h 4"/>
                <a:gd name="T28" fmla="*/ 1 w 3"/>
                <a:gd name="T29" fmla="*/ 1 h 4"/>
                <a:gd name="T30" fmla="*/ 1 w 3"/>
                <a:gd name="T31" fmla="*/ 2 h 4"/>
                <a:gd name="T32" fmla="*/ 1 w 3"/>
                <a:gd name="T33" fmla="*/ 2 h 4"/>
                <a:gd name="T34" fmla="*/ 2 w 3"/>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2" y="2"/>
                  </a:moveTo>
                  <a:lnTo>
                    <a:pt x="2" y="2"/>
                  </a:lnTo>
                  <a:lnTo>
                    <a:pt x="2" y="3"/>
                  </a:lnTo>
                  <a:lnTo>
                    <a:pt x="2" y="3"/>
                  </a:lnTo>
                  <a:lnTo>
                    <a:pt x="1" y="3"/>
                  </a:lnTo>
                  <a:lnTo>
                    <a:pt x="1" y="2"/>
                  </a:lnTo>
                  <a:lnTo>
                    <a:pt x="1" y="2"/>
                  </a:lnTo>
                  <a:lnTo>
                    <a:pt x="1" y="2"/>
                  </a:lnTo>
                  <a:lnTo>
                    <a:pt x="0" y="2"/>
                  </a:lnTo>
                  <a:lnTo>
                    <a:pt x="0" y="1"/>
                  </a:lnTo>
                  <a:lnTo>
                    <a:pt x="0" y="1"/>
                  </a:lnTo>
                  <a:lnTo>
                    <a:pt x="0" y="0"/>
                  </a:lnTo>
                  <a:lnTo>
                    <a:pt x="1" y="0"/>
                  </a:lnTo>
                  <a:lnTo>
                    <a:pt x="1" y="0"/>
                  </a:lnTo>
                  <a:lnTo>
                    <a:pt x="1" y="1"/>
                  </a:lnTo>
                  <a:lnTo>
                    <a:pt x="1" y="2"/>
                  </a:lnTo>
                  <a:lnTo>
                    <a:pt x="1" y="2"/>
                  </a:lnTo>
                  <a:lnTo>
                    <a:pt x="2" y="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2" name="Freeform 326"/>
            <p:cNvSpPr>
              <a:spLocks/>
            </p:cNvSpPr>
            <p:nvPr/>
          </p:nvSpPr>
          <p:spPr bwMode="auto">
            <a:xfrm>
              <a:off x="810" y="2915"/>
              <a:ext cx="9" cy="4"/>
            </a:xfrm>
            <a:custGeom>
              <a:avLst/>
              <a:gdLst>
                <a:gd name="T0" fmla="*/ 8 w 9"/>
                <a:gd name="T1" fmla="*/ 1 h 4"/>
                <a:gd name="T2" fmla="*/ 8 w 9"/>
                <a:gd name="T3" fmla="*/ 1 h 4"/>
                <a:gd name="T4" fmla="*/ 7 w 9"/>
                <a:gd name="T5" fmla="*/ 0 h 4"/>
                <a:gd name="T6" fmla="*/ 6 w 9"/>
                <a:gd name="T7" fmla="*/ 0 h 4"/>
                <a:gd name="T8" fmla="*/ 5 w 9"/>
                <a:gd name="T9" fmla="*/ 0 h 4"/>
                <a:gd name="T10" fmla="*/ 4 w 9"/>
                <a:gd name="T11" fmla="*/ 1 h 4"/>
                <a:gd name="T12" fmla="*/ 3 w 9"/>
                <a:gd name="T13" fmla="*/ 1 h 4"/>
                <a:gd name="T14" fmla="*/ 2 w 9"/>
                <a:gd name="T15" fmla="*/ 1 h 4"/>
                <a:gd name="T16" fmla="*/ 1 w 9"/>
                <a:gd name="T17" fmla="*/ 1 h 4"/>
                <a:gd name="T18" fmla="*/ 1 w 9"/>
                <a:gd name="T19" fmla="*/ 2 h 4"/>
                <a:gd name="T20" fmla="*/ 0 w 9"/>
                <a:gd name="T21" fmla="*/ 2 h 4"/>
                <a:gd name="T22" fmla="*/ 1 w 9"/>
                <a:gd name="T23" fmla="*/ 3 h 4"/>
                <a:gd name="T24" fmla="*/ 2 w 9"/>
                <a:gd name="T25" fmla="*/ 3 h 4"/>
                <a:gd name="T26" fmla="*/ 3 w 9"/>
                <a:gd name="T27" fmla="*/ 3 h 4"/>
                <a:gd name="T28" fmla="*/ 3 w 9"/>
                <a:gd name="T29" fmla="*/ 2 h 4"/>
                <a:gd name="T30" fmla="*/ 3 w 9"/>
                <a:gd name="T31" fmla="*/ 1 h 4"/>
                <a:gd name="T32" fmla="*/ 4 w 9"/>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4">
                  <a:moveTo>
                    <a:pt x="8" y="1"/>
                  </a:moveTo>
                  <a:lnTo>
                    <a:pt x="8" y="1"/>
                  </a:lnTo>
                  <a:lnTo>
                    <a:pt x="7" y="0"/>
                  </a:lnTo>
                  <a:lnTo>
                    <a:pt x="6" y="0"/>
                  </a:lnTo>
                  <a:lnTo>
                    <a:pt x="5" y="0"/>
                  </a:lnTo>
                  <a:lnTo>
                    <a:pt x="4" y="1"/>
                  </a:lnTo>
                  <a:lnTo>
                    <a:pt x="3" y="1"/>
                  </a:lnTo>
                  <a:lnTo>
                    <a:pt x="2" y="1"/>
                  </a:lnTo>
                  <a:lnTo>
                    <a:pt x="1" y="1"/>
                  </a:lnTo>
                  <a:lnTo>
                    <a:pt x="1" y="2"/>
                  </a:lnTo>
                  <a:lnTo>
                    <a:pt x="0" y="2"/>
                  </a:lnTo>
                  <a:lnTo>
                    <a:pt x="1" y="3"/>
                  </a:lnTo>
                  <a:lnTo>
                    <a:pt x="2" y="3"/>
                  </a:lnTo>
                  <a:lnTo>
                    <a:pt x="3" y="3"/>
                  </a:lnTo>
                  <a:lnTo>
                    <a:pt x="3" y="2"/>
                  </a:lnTo>
                  <a:lnTo>
                    <a:pt x="3" y="1"/>
                  </a:lnTo>
                  <a:lnTo>
                    <a:pt x="4"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3" name="Freeform 327"/>
            <p:cNvSpPr>
              <a:spLocks/>
            </p:cNvSpPr>
            <p:nvPr/>
          </p:nvSpPr>
          <p:spPr bwMode="auto">
            <a:xfrm>
              <a:off x="638" y="2895"/>
              <a:ext cx="199" cy="255"/>
            </a:xfrm>
            <a:custGeom>
              <a:avLst/>
              <a:gdLst>
                <a:gd name="T0" fmla="*/ 169 w 199"/>
                <a:gd name="T1" fmla="*/ 17 h 255"/>
                <a:gd name="T2" fmla="*/ 163 w 199"/>
                <a:gd name="T3" fmla="*/ 20 h 255"/>
                <a:gd name="T4" fmla="*/ 157 w 199"/>
                <a:gd name="T5" fmla="*/ 21 h 255"/>
                <a:gd name="T6" fmla="*/ 151 w 199"/>
                <a:gd name="T7" fmla="*/ 21 h 255"/>
                <a:gd name="T8" fmla="*/ 156 w 199"/>
                <a:gd name="T9" fmla="*/ 24 h 255"/>
                <a:gd name="T10" fmla="*/ 156 w 199"/>
                <a:gd name="T11" fmla="*/ 25 h 255"/>
                <a:gd name="T12" fmla="*/ 154 w 199"/>
                <a:gd name="T13" fmla="*/ 28 h 255"/>
                <a:gd name="T14" fmla="*/ 161 w 199"/>
                <a:gd name="T15" fmla="*/ 30 h 255"/>
                <a:gd name="T16" fmla="*/ 165 w 199"/>
                <a:gd name="T17" fmla="*/ 31 h 255"/>
                <a:gd name="T18" fmla="*/ 162 w 199"/>
                <a:gd name="T19" fmla="*/ 42 h 255"/>
                <a:gd name="T20" fmla="*/ 157 w 199"/>
                <a:gd name="T21" fmla="*/ 60 h 255"/>
                <a:gd name="T22" fmla="*/ 150 w 199"/>
                <a:gd name="T23" fmla="*/ 67 h 255"/>
                <a:gd name="T24" fmla="*/ 146 w 199"/>
                <a:gd name="T25" fmla="*/ 71 h 255"/>
                <a:gd name="T26" fmla="*/ 130 w 199"/>
                <a:gd name="T27" fmla="*/ 68 h 255"/>
                <a:gd name="T28" fmla="*/ 105 w 199"/>
                <a:gd name="T29" fmla="*/ 48 h 255"/>
                <a:gd name="T30" fmla="*/ 93 w 199"/>
                <a:gd name="T31" fmla="*/ 14 h 255"/>
                <a:gd name="T32" fmla="*/ 93 w 199"/>
                <a:gd name="T33" fmla="*/ 4 h 255"/>
                <a:gd name="T34" fmla="*/ 87 w 199"/>
                <a:gd name="T35" fmla="*/ 0 h 255"/>
                <a:gd name="T36" fmla="*/ 36 w 199"/>
                <a:gd name="T37" fmla="*/ 37 h 255"/>
                <a:gd name="T38" fmla="*/ 4 w 199"/>
                <a:gd name="T39" fmla="*/ 100 h 255"/>
                <a:gd name="T40" fmla="*/ 1 w 199"/>
                <a:gd name="T41" fmla="*/ 156 h 255"/>
                <a:gd name="T42" fmla="*/ 6 w 199"/>
                <a:gd name="T43" fmla="*/ 220 h 255"/>
                <a:gd name="T44" fmla="*/ 4 w 199"/>
                <a:gd name="T45" fmla="*/ 253 h 255"/>
                <a:gd name="T46" fmla="*/ 8 w 199"/>
                <a:gd name="T47" fmla="*/ 248 h 255"/>
                <a:gd name="T48" fmla="*/ 11 w 199"/>
                <a:gd name="T49" fmla="*/ 212 h 255"/>
                <a:gd name="T50" fmla="*/ 7 w 199"/>
                <a:gd name="T51" fmla="*/ 147 h 255"/>
                <a:gd name="T52" fmla="*/ 14 w 199"/>
                <a:gd name="T53" fmla="*/ 91 h 255"/>
                <a:gd name="T54" fmla="*/ 46 w 199"/>
                <a:gd name="T55" fmla="*/ 36 h 255"/>
                <a:gd name="T56" fmla="*/ 83 w 199"/>
                <a:gd name="T57" fmla="*/ 9 h 255"/>
                <a:gd name="T58" fmla="*/ 85 w 199"/>
                <a:gd name="T59" fmla="*/ 15 h 255"/>
                <a:gd name="T60" fmla="*/ 92 w 199"/>
                <a:gd name="T61" fmla="*/ 43 h 255"/>
                <a:gd name="T62" fmla="*/ 119 w 199"/>
                <a:gd name="T63" fmla="*/ 72 h 255"/>
                <a:gd name="T64" fmla="*/ 142 w 199"/>
                <a:gd name="T65" fmla="*/ 77 h 255"/>
                <a:gd name="T66" fmla="*/ 149 w 199"/>
                <a:gd name="T67" fmla="*/ 76 h 255"/>
                <a:gd name="T68" fmla="*/ 148 w 199"/>
                <a:gd name="T69" fmla="*/ 84 h 255"/>
                <a:gd name="T70" fmla="*/ 145 w 199"/>
                <a:gd name="T71" fmla="*/ 97 h 255"/>
                <a:gd name="T72" fmla="*/ 149 w 199"/>
                <a:gd name="T73" fmla="*/ 106 h 255"/>
                <a:gd name="T74" fmla="*/ 153 w 199"/>
                <a:gd name="T75" fmla="*/ 114 h 255"/>
                <a:gd name="T76" fmla="*/ 154 w 199"/>
                <a:gd name="T77" fmla="*/ 124 h 255"/>
                <a:gd name="T78" fmla="*/ 156 w 199"/>
                <a:gd name="T79" fmla="*/ 131 h 255"/>
                <a:gd name="T80" fmla="*/ 150 w 199"/>
                <a:gd name="T81" fmla="*/ 139 h 255"/>
                <a:gd name="T82" fmla="*/ 149 w 199"/>
                <a:gd name="T83" fmla="*/ 161 h 255"/>
                <a:gd name="T84" fmla="*/ 151 w 199"/>
                <a:gd name="T85" fmla="*/ 175 h 255"/>
                <a:gd name="T86" fmla="*/ 159 w 199"/>
                <a:gd name="T87" fmla="*/ 178 h 255"/>
                <a:gd name="T88" fmla="*/ 163 w 199"/>
                <a:gd name="T89" fmla="*/ 172 h 255"/>
                <a:gd name="T90" fmla="*/ 166 w 199"/>
                <a:gd name="T91" fmla="*/ 161 h 255"/>
                <a:gd name="T92" fmla="*/ 171 w 199"/>
                <a:gd name="T93" fmla="*/ 148 h 255"/>
                <a:gd name="T94" fmla="*/ 172 w 199"/>
                <a:gd name="T95" fmla="*/ 140 h 255"/>
                <a:gd name="T96" fmla="*/ 171 w 199"/>
                <a:gd name="T97" fmla="*/ 126 h 255"/>
                <a:gd name="T98" fmla="*/ 169 w 199"/>
                <a:gd name="T99" fmla="*/ 115 h 255"/>
                <a:gd name="T100" fmla="*/ 169 w 199"/>
                <a:gd name="T101" fmla="*/ 100 h 255"/>
                <a:gd name="T102" fmla="*/ 169 w 199"/>
                <a:gd name="T103" fmla="*/ 87 h 255"/>
                <a:gd name="T104" fmla="*/ 178 w 199"/>
                <a:gd name="T105" fmla="*/ 75 h 255"/>
                <a:gd name="T106" fmla="*/ 186 w 199"/>
                <a:gd name="T107" fmla="*/ 68 h 255"/>
                <a:gd name="T108" fmla="*/ 195 w 199"/>
                <a:gd name="T109" fmla="*/ 63 h 255"/>
                <a:gd name="T110" fmla="*/ 197 w 199"/>
                <a:gd name="T111" fmla="*/ 53 h 255"/>
                <a:gd name="T112" fmla="*/ 190 w 199"/>
                <a:gd name="T113" fmla="*/ 37 h 255"/>
                <a:gd name="T114" fmla="*/ 184 w 199"/>
                <a:gd name="T115" fmla="*/ 21 h 255"/>
                <a:gd name="T116" fmla="*/ 185 w 199"/>
                <a:gd name="T117" fmla="*/ 1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55">
                  <a:moveTo>
                    <a:pt x="176" y="17"/>
                  </a:moveTo>
                  <a:lnTo>
                    <a:pt x="175" y="17"/>
                  </a:lnTo>
                  <a:lnTo>
                    <a:pt x="173" y="17"/>
                  </a:lnTo>
                  <a:lnTo>
                    <a:pt x="172" y="17"/>
                  </a:lnTo>
                  <a:lnTo>
                    <a:pt x="171" y="17"/>
                  </a:lnTo>
                  <a:lnTo>
                    <a:pt x="170" y="17"/>
                  </a:lnTo>
                  <a:lnTo>
                    <a:pt x="169" y="17"/>
                  </a:lnTo>
                  <a:lnTo>
                    <a:pt x="168" y="17"/>
                  </a:lnTo>
                  <a:lnTo>
                    <a:pt x="167" y="18"/>
                  </a:lnTo>
                  <a:lnTo>
                    <a:pt x="166" y="18"/>
                  </a:lnTo>
                  <a:lnTo>
                    <a:pt x="165" y="19"/>
                  </a:lnTo>
                  <a:lnTo>
                    <a:pt x="164" y="19"/>
                  </a:lnTo>
                  <a:lnTo>
                    <a:pt x="164" y="20"/>
                  </a:lnTo>
                  <a:lnTo>
                    <a:pt x="163" y="20"/>
                  </a:lnTo>
                  <a:lnTo>
                    <a:pt x="162" y="20"/>
                  </a:lnTo>
                  <a:lnTo>
                    <a:pt x="162" y="21"/>
                  </a:lnTo>
                  <a:lnTo>
                    <a:pt x="161" y="21"/>
                  </a:lnTo>
                  <a:lnTo>
                    <a:pt x="160" y="21"/>
                  </a:lnTo>
                  <a:lnTo>
                    <a:pt x="159" y="21"/>
                  </a:lnTo>
                  <a:lnTo>
                    <a:pt x="158" y="21"/>
                  </a:lnTo>
                  <a:lnTo>
                    <a:pt x="157" y="21"/>
                  </a:lnTo>
                  <a:lnTo>
                    <a:pt x="156" y="21"/>
                  </a:lnTo>
                  <a:lnTo>
                    <a:pt x="155" y="21"/>
                  </a:lnTo>
                  <a:lnTo>
                    <a:pt x="154" y="21"/>
                  </a:lnTo>
                  <a:lnTo>
                    <a:pt x="153" y="21"/>
                  </a:lnTo>
                  <a:lnTo>
                    <a:pt x="152" y="21"/>
                  </a:lnTo>
                  <a:lnTo>
                    <a:pt x="152" y="21"/>
                  </a:lnTo>
                  <a:lnTo>
                    <a:pt x="151" y="21"/>
                  </a:lnTo>
                  <a:lnTo>
                    <a:pt x="150" y="22"/>
                  </a:lnTo>
                  <a:lnTo>
                    <a:pt x="150" y="23"/>
                  </a:lnTo>
                  <a:lnTo>
                    <a:pt x="150" y="24"/>
                  </a:lnTo>
                  <a:lnTo>
                    <a:pt x="151" y="24"/>
                  </a:lnTo>
                  <a:lnTo>
                    <a:pt x="153" y="24"/>
                  </a:lnTo>
                  <a:lnTo>
                    <a:pt x="155" y="24"/>
                  </a:lnTo>
                  <a:lnTo>
                    <a:pt x="156" y="24"/>
                  </a:lnTo>
                  <a:lnTo>
                    <a:pt x="157" y="24"/>
                  </a:lnTo>
                  <a:lnTo>
                    <a:pt x="157" y="25"/>
                  </a:lnTo>
                  <a:lnTo>
                    <a:pt x="158" y="25"/>
                  </a:lnTo>
                  <a:lnTo>
                    <a:pt x="160" y="25"/>
                  </a:lnTo>
                  <a:lnTo>
                    <a:pt x="159" y="25"/>
                  </a:lnTo>
                  <a:lnTo>
                    <a:pt x="158" y="25"/>
                  </a:lnTo>
                  <a:lnTo>
                    <a:pt x="156" y="25"/>
                  </a:lnTo>
                  <a:lnTo>
                    <a:pt x="155" y="25"/>
                  </a:lnTo>
                  <a:lnTo>
                    <a:pt x="154" y="25"/>
                  </a:lnTo>
                  <a:lnTo>
                    <a:pt x="153" y="25"/>
                  </a:lnTo>
                  <a:lnTo>
                    <a:pt x="153" y="26"/>
                  </a:lnTo>
                  <a:lnTo>
                    <a:pt x="153" y="27"/>
                  </a:lnTo>
                  <a:lnTo>
                    <a:pt x="154" y="27"/>
                  </a:lnTo>
                  <a:lnTo>
                    <a:pt x="154" y="28"/>
                  </a:lnTo>
                  <a:lnTo>
                    <a:pt x="155" y="28"/>
                  </a:lnTo>
                  <a:lnTo>
                    <a:pt x="156" y="29"/>
                  </a:lnTo>
                  <a:lnTo>
                    <a:pt x="157" y="29"/>
                  </a:lnTo>
                  <a:lnTo>
                    <a:pt x="158" y="29"/>
                  </a:lnTo>
                  <a:lnTo>
                    <a:pt x="159" y="29"/>
                  </a:lnTo>
                  <a:lnTo>
                    <a:pt x="160" y="30"/>
                  </a:lnTo>
                  <a:lnTo>
                    <a:pt x="161" y="30"/>
                  </a:lnTo>
                  <a:lnTo>
                    <a:pt x="162" y="30"/>
                  </a:lnTo>
                  <a:lnTo>
                    <a:pt x="164" y="30"/>
                  </a:lnTo>
                  <a:lnTo>
                    <a:pt x="165" y="30"/>
                  </a:lnTo>
                  <a:lnTo>
                    <a:pt x="166" y="30"/>
                  </a:lnTo>
                  <a:lnTo>
                    <a:pt x="167" y="30"/>
                  </a:lnTo>
                  <a:lnTo>
                    <a:pt x="166" y="30"/>
                  </a:lnTo>
                  <a:lnTo>
                    <a:pt x="165" y="31"/>
                  </a:lnTo>
                  <a:lnTo>
                    <a:pt x="165" y="32"/>
                  </a:lnTo>
                  <a:lnTo>
                    <a:pt x="164" y="33"/>
                  </a:lnTo>
                  <a:lnTo>
                    <a:pt x="164" y="34"/>
                  </a:lnTo>
                  <a:lnTo>
                    <a:pt x="164" y="36"/>
                  </a:lnTo>
                  <a:lnTo>
                    <a:pt x="163" y="37"/>
                  </a:lnTo>
                  <a:lnTo>
                    <a:pt x="163" y="39"/>
                  </a:lnTo>
                  <a:lnTo>
                    <a:pt x="162" y="42"/>
                  </a:lnTo>
                  <a:lnTo>
                    <a:pt x="162" y="44"/>
                  </a:lnTo>
                  <a:lnTo>
                    <a:pt x="161" y="47"/>
                  </a:lnTo>
                  <a:lnTo>
                    <a:pt x="161" y="50"/>
                  </a:lnTo>
                  <a:lnTo>
                    <a:pt x="160" y="52"/>
                  </a:lnTo>
                  <a:lnTo>
                    <a:pt x="159" y="55"/>
                  </a:lnTo>
                  <a:lnTo>
                    <a:pt x="158" y="58"/>
                  </a:lnTo>
                  <a:lnTo>
                    <a:pt x="157" y="60"/>
                  </a:lnTo>
                  <a:lnTo>
                    <a:pt x="157" y="62"/>
                  </a:lnTo>
                  <a:lnTo>
                    <a:pt x="156" y="64"/>
                  </a:lnTo>
                  <a:lnTo>
                    <a:pt x="154" y="64"/>
                  </a:lnTo>
                  <a:lnTo>
                    <a:pt x="153" y="65"/>
                  </a:lnTo>
                  <a:lnTo>
                    <a:pt x="152" y="66"/>
                  </a:lnTo>
                  <a:lnTo>
                    <a:pt x="151" y="67"/>
                  </a:lnTo>
                  <a:lnTo>
                    <a:pt x="150" y="67"/>
                  </a:lnTo>
                  <a:lnTo>
                    <a:pt x="150" y="68"/>
                  </a:lnTo>
                  <a:lnTo>
                    <a:pt x="149" y="69"/>
                  </a:lnTo>
                  <a:lnTo>
                    <a:pt x="149" y="70"/>
                  </a:lnTo>
                  <a:lnTo>
                    <a:pt x="148" y="70"/>
                  </a:lnTo>
                  <a:lnTo>
                    <a:pt x="148" y="71"/>
                  </a:lnTo>
                  <a:lnTo>
                    <a:pt x="147" y="71"/>
                  </a:lnTo>
                  <a:lnTo>
                    <a:pt x="146" y="71"/>
                  </a:lnTo>
                  <a:lnTo>
                    <a:pt x="145" y="72"/>
                  </a:lnTo>
                  <a:lnTo>
                    <a:pt x="144" y="72"/>
                  </a:lnTo>
                  <a:lnTo>
                    <a:pt x="142" y="72"/>
                  </a:lnTo>
                  <a:lnTo>
                    <a:pt x="141" y="71"/>
                  </a:lnTo>
                  <a:lnTo>
                    <a:pt x="137" y="71"/>
                  </a:lnTo>
                  <a:lnTo>
                    <a:pt x="134" y="69"/>
                  </a:lnTo>
                  <a:lnTo>
                    <a:pt x="130" y="68"/>
                  </a:lnTo>
                  <a:lnTo>
                    <a:pt x="126" y="66"/>
                  </a:lnTo>
                  <a:lnTo>
                    <a:pt x="122" y="64"/>
                  </a:lnTo>
                  <a:lnTo>
                    <a:pt x="118" y="62"/>
                  </a:lnTo>
                  <a:lnTo>
                    <a:pt x="115" y="59"/>
                  </a:lnTo>
                  <a:lnTo>
                    <a:pt x="112" y="56"/>
                  </a:lnTo>
                  <a:lnTo>
                    <a:pt x="108" y="52"/>
                  </a:lnTo>
                  <a:lnTo>
                    <a:pt x="105" y="48"/>
                  </a:lnTo>
                  <a:lnTo>
                    <a:pt x="102" y="43"/>
                  </a:lnTo>
                  <a:lnTo>
                    <a:pt x="99" y="38"/>
                  </a:lnTo>
                  <a:lnTo>
                    <a:pt x="97" y="33"/>
                  </a:lnTo>
                  <a:lnTo>
                    <a:pt x="95" y="27"/>
                  </a:lnTo>
                  <a:lnTo>
                    <a:pt x="94" y="21"/>
                  </a:lnTo>
                  <a:lnTo>
                    <a:pt x="93" y="15"/>
                  </a:lnTo>
                  <a:lnTo>
                    <a:pt x="93" y="14"/>
                  </a:lnTo>
                  <a:lnTo>
                    <a:pt x="93" y="13"/>
                  </a:lnTo>
                  <a:lnTo>
                    <a:pt x="93" y="11"/>
                  </a:lnTo>
                  <a:lnTo>
                    <a:pt x="93" y="10"/>
                  </a:lnTo>
                  <a:lnTo>
                    <a:pt x="93" y="8"/>
                  </a:lnTo>
                  <a:lnTo>
                    <a:pt x="93" y="7"/>
                  </a:lnTo>
                  <a:lnTo>
                    <a:pt x="93" y="6"/>
                  </a:lnTo>
                  <a:lnTo>
                    <a:pt x="93" y="4"/>
                  </a:lnTo>
                  <a:lnTo>
                    <a:pt x="93" y="3"/>
                  </a:lnTo>
                  <a:lnTo>
                    <a:pt x="92" y="2"/>
                  </a:lnTo>
                  <a:lnTo>
                    <a:pt x="92" y="1"/>
                  </a:lnTo>
                  <a:lnTo>
                    <a:pt x="91" y="0"/>
                  </a:lnTo>
                  <a:lnTo>
                    <a:pt x="90" y="0"/>
                  </a:lnTo>
                  <a:lnTo>
                    <a:pt x="88" y="0"/>
                  </a:lnTo>
                  <a:lnTo>
                    <a:pt x="87" y="0"/>
                  </a:lnTo>
                  <a:lnTo>
                    <a:pt x="80" y="2"/>
                  </a:lnTo>
                  <a:lnTo>
                    <a:pt x="72" y="6"/>
                  </a:lnTo>
                  <a:lnTo>
                    <a:pt x="64" y="11"/>
                  </a:lnTo>
                  <a:lnTo>
                    <a:pt x="56" y="16"/>
                  </a:lnTo>
                  <a:lnTo>
                    <a:pt x="50" y="22"/>
                  </a:lnTo>
                  <a:lnTo>
                    <a:pt x="43" y="29"/>
                  </a:lnTo>
                  <a:lnTo>
                    <a:pt x="36" y="37"/>
                  </a:lnTo>
                  <a:lnTo>
                    <a:pt x="30" y="46"/>
                  </a:lnTo>
                  <a:lnTo>
                    <a:pt x="24" y="55"/>
                  </a:lnTo>
                  <a:lnTo>
                    <a:pt x="19" y="64"/>
                  </a:lnTo>
                  <a:lnTo>
                    <a:pt x="15" y="73"/>
                  </a:lnTo>
                  <a:lnTo>
                    <a:pt x="11" y="82"/>
                  </a:lnTo>
                  <a:lnTo>
                    <a:pt x="7" y="91"/>
                  </a:lnTo>
                  <a:lnTo>
                    <a:pt x="4" y="100"/>
                  </a:lnTo>
                  <a:lnTo>
                    <a:pt x="2" y="108"/>
                  </a:lnTo>
                  <a:lnTo>
                    <a:pt x="1" y="116"/>
                  </a:lnTo>
                  <a:lnTo>
                    <a:pt x="0" y="123"/>
                  </a:lnTo>
                  <a:lnTo>
                    <a:pt x="0" y="130"/>
                  </a:lnTo>
                  <a:lnTo>
                    <a:pt x="0" y="139"/>
                  </a:lnTo>
                  <a:lnTo>
                    <a:pt x="1" y="147"/>
                  </a:lnTo>
                  <a:lnTo>
                    <a:pt x="1" y="156"/>
                  </a:lnTo>
                  <a:lnTo>
                    <a:pt x="2" y="165"/>
                  </a:lnTo>
                  <a:lnTo>
                    <a:pt x="3" y="175"/>
                  </a:lnTo>
                  <a:lnTo>
                    <a:pt x="4" y="184"/>
                  </a:lnTo>
                  <a:lnTo>
                    <a:pt x="5" y="193"/>
                  </a:lnTo>
                  <a:lnTo>
                    <a:pt x="5" y="203"/>
                  </a:lnTo>
                  <a:lnTo>
                    <a:pt x="6" y="212"/>
                  </a:lnTo>
                  <a:lnTo>
                    <a:pt x="6" y="220"/>
                  </a:lnTo>
                  <a:lnTo>
                    <a:pt x="6" y="229"/>
                  </a:lnTo>
                  <a:lnTo>
                    <a:pt x="6" y="235"/>
                  </a:lnTo>
                  <a:lnTo>
                    <a:pt x="6" y="242"/>
                  </a:lnTo>
                  <a:lnTo>
                    <a:pt x="5" y="248"/>
                  </a:lnTo>
                  <a:lnTo>
                    <a:pt x="4" y="250"/>
                  </a:lnTo>
                  <a:lnTo>
                    <a:pt x="4" y="252"/>
                  </a:lnTo>
                  <a:lnTo>
                    <a:pt x="4" y="253"/>
                  </a:lnTo>
                  <a:lnTo>
                    <a:pt x="4" y="254"/>
                  </a:lnTo>
                  <a:lnTo>
                    <a:pt x="5" y="253"/>
                  </a:lnTo>
                  <a:lnTo>
                    <a:pt x="6" y="252"/>
                  </a:lnTo>
                  <a:lnTo>
                    <a:pt x="6" y="251"/>
                  </a:lnTo>
                  <a:lnTo>
                    <a:pt x="7" y="250"/>
                  </a:lnTo>
                  <a:lnTo>
                    <a:pt x="7" y="249"/>
                  </a:lnTo>
                  <a:lnTo>
                    <a:pt x="8" y="248"/>
                  </a:lnTo>
                  <a:lnTo>
                    <a:pt x="9" y="246"/>
                  </a:lnTo>
                  <a:lnTo>
                    <a:pt x="9" y="245"/>
                  </a:lnTo>
                  <a:lnTo>
                    <a:pt x="10" y="240"/>
                  </a:lnTo>
                  <a:lnTo>
                    <a:pt x="11" y="234"/>
                  </a:lnTo>
                  <a:lnTo>
                    <a:pt x="12" y="228"/>
                  </a:lnTo>
                  <a:lnTo>
                    <a:pt x="12" y="220"/>
                  </a:lnTo>
                  <a:lnTo>
                    <a:pt x="11" y="212"/>
                  </a:lnTo>
                  <a:lnTo>
                    <a:pt x="11" y="203"/>
                  </a:lnTo>
                  <a:lnTo>
                    <a:pt x="10" y="193"/>
                  </a:lnTo>
                  <a:lnTo>
                    <a:pt x="9" y="184"/>
                  </a:lnTo>
                  <a:lnTo>
                    <a:pt x="9" y="175"/>
                  </a:lnTo>
                  <a:lnTo>
                    <a:pt x="8" y="165"/>
                  </a:lnTo>
                  <a:lnTo>
                    <a:pt x="7" y="155"/>
                  </a:lnTo>
                  <a:lnTo>
                    <a:pt x="7" y="147"/>
                  </a:lnTo>
                  <a:lnTo>
                    <a:pt x="6" y="138"/>
                  </a:lnTo>
                  <a:lnTo>
                    <a:pt x="6" y="130"/>
                  </a:lnTo>
                  <a:lnTo>
                    <a:pt x="7" y="123"/>
                  </a:lnTo>
                  <a:lnTo>
                    <a:pt x="7" y="117"/>
                  </a:lnTo>
                  <a:lnTo>
                    <a:pt x="9" y="108"/>
                  </a:lnTo>
                  <a:lnTo>
                    <a:pt x="11" y="100"/>
                  </a:lnTo>
                  <a:lnTo>
                    <a:pt x="14" y="91"/>
                  </a:lnTo>
                  <a:lnTo>
                    <a:pt x="17" y="83"/>
                  </a:lnTo>
                  <a:lnTo>
                    <a:pt x="20" y="74"/>
                  </a:lnTo>
                  <a:lnTo>
                    <a:pt x="24" y="65"/>
                  </a:lnTo>
                  <a:lnTo>
                    <a:pt x="29" y="58"/>
                  </a:lnTo>
                  <a:lnTo>
                    <a:pt x="34" y="50"/>
                  </a:lnTo>
                  <a:lnTo>
                    <a:pt x="40" y="43"/>
                  </a:lnTo>
                  <a:lnTo>
                    <a:pt x="46" y="36"/>
                  </a:lnTo>
                  <a:lnTo>
                    <a:pt x="51" y="29"/>
                  </a:lnTo>
                  <a:lnTo>
                    <a:pt x="57" y="24"/>
                  </a:lnTo>
                  <a:lnTo>
                    <a:pt x="64" y="20"/>
                  </a:lnTo>
                  <a:lnTo>
                    <a:pt x="70" y="15"/>
                  </a:lnTo>
                  <a:lnTo>
                    <a:pt x="77" y="12"/>
                  </a:lnTo>
                  <a:lnTo>
                    <a:pt x="83" y="9"/>
                  </a:lnTo>
                  <a:lnTo>
                    <a:pt x="83" y="9"/>
                  </a:lnTo>
                  <a:lnTo>
                    <a:pt x="84" y="9"/>
                  </a:lnTo>
                  <a:lnTo>
                    <a:pt x="84" y="10"/>
                  </a:lnTo>
                  <a:lnTo>
                    <a:pt x="84" y="11"/>
                  </a:lnTo>
                  <a:lnTo>
                    <a:pt x="84" y="12"/>
                  </a:lnTo>
                  <a:lnTo>
                    <a:pt x="84" y="13"/>
                  </a:lnTo>
                  <a:lnTo>
                    <a:pt x="85" y="14"/>
                  </a:lnTo>
                  <a:lnTo>
                    <a:pt x="85" y="15"/>
                  </a:lnTo>
                  <a:lnTo>
                    <a:pt x="85" y="16"/>
                  </a:lnTo>
                  <a:lnTo>
                    <a:pt x="85" y="17"/>
                  </a:lnTo>
                  <a:lnTo>
                    <a:pt x="85" y="18"/>
                  </a:lnTo>
                  <a:lnTo>
                    <a:pt x="86" y="24"/>
                  </a:lnTo>
                  <a:lnTo>
                    <a:pt x="88" y="31"/>
                  </a:lnTo>
                  <a:lnTo>
                    <a:pt x="90" y="37"/>
                  </a:lnTo>
                  <a:lnTo>
                    <a:pt x="92" y="43"/>
                  </a:lnTo>
                  <a:lnTo>
                    <a:pt x="96" y="49"/>
                  </a:lnTo>
                  <a:lnTo>
                    <a:pt x="99" y="54"/>
                  </a:lnTo>
                  <a:lnTo>
                    <a:pt x="103" y="59"/>
                  </a:lnTo>
                  <a:lnTo>
                    <a:pt x="107" y="63"/>
                  </a:lnTo>
                  <a:lnTo>
                    <a:pt x="111" y="66"/>
                  </a:lnTo>
                  <a:lnTo>
                    <a:pt x="116" y="69"/>
                  </a:lnTo>
                  <a:lnTo>
                    <a:pt x="119" y="72"/>
                  </a:lnTo>
                  <a:lnTo>
                    <a:pt x="123" y="74"/>
                  </a:lnTo>
                  <a:lnTo>
                    <a:pt x="128" y="76"/>
                  </a:lnTo>
                  <a:lnTo>
                    <a:pt x="132" y="77"/>
                  </a:lnTo>
                  <a:lnTo>
                    <a:pt x="135" y="78"/>
                  </a:lnTo>
                  <a:lnTo>
                    <a:pt x="139" y="78"/>
                  </a:lnTo>
                  <a:lnTo>
                    <a:pt x="140" y="78"/>
                  </a:lnTo>
                  <a:lnTo>
                    <a:pt x="142" y="77"/>
                  </a:lnTo>
                  <a:lnTo>
                    <a:pt x="144" y="77"/>
                  </a:lnTo>
                  <a:lnTo>
                    <a:pt x="145" y="77"/>
                  </a:lnTo>
                  <a:lnTo>
                    <a:pt x="146" y="76"/>
                  </a:lnTo>
                  <a:lnTo>
                    <a:pt x="147" y="76"/>
                  </a:lnTo>
                  <a:lnTo>
                    <a:pt x="148" y="76"/>
                  </a:lnTo>
                  <a:lnTo>
                    <a:pt x="149" y="76"/>
                  </a:lnTo>
                  <a:lnTo>
                    <a:pt x="149" y="76"/>
                  </a:lnTo>
                  <a:lnTo>
                    <a:pt x="149" y="77"/>
                  </a:lnTo>
                  <a:lnTo>
                    <a:pt x="149" y="78"/>
                  </a:lnTo>
                  <a:lnTo>
                    <a:pt x="149" y="79"/>
                  </a:lnTo>
                  <a:lnTo>
                    <a:pt x="149" y="80"/>
                  </a:lnTo>
                  <a:lnTo>
                    <a:pt x="149" y="81"/>
                  </a:lnTo>
                  <a:lnTo>
                    <a:pt x="148" y="82"/>
                  </a:lnTo>
                  <a:lnTo>
                    <a:pt x="148" y="84"/>
                  </a:lnTo>
                  <a:lnTo>
                    <a:pt x="147" y="86"/>
                  </a:lnTo>
                  <a:lnTo>
                    <a:pt x="147" y="87"/>
                  </a:lnTo>
                  <a:lnTo>
                    <a:pt x="146" y="89"/>
                  </a:lnTo>
                  <a:lnTo>
                    <a:pt x="146" y="91"/>
                  </a:lnTo>
                  <a:lnTo>
                    <a:pt x="146" y="93"/>
                  </a:lnTo>
                  <a:lnTo>
                    <a:pt x="146" y="95"/>
                  </a:lnTo>
                  <a:lnTo>
                    <a:pt x="145" y="97"/>
                  </a:lnTo>
                  <a:lnTo>
                    <a:pt x="146" y="99"/>
                  </a:lnTo>
                  <a:lnTo>
                    <a:pt x="146" y="100"/>
                  </a:lnTo>
                  <a:lnTo>
                    <a:pt x="146" y="102"/>
                  </a:lnTo>
                  <a:lnTo>
                    <a:pt x="147" y="103"/>
                  </a:lnTo>
                  <a:lnTo>
                    <a:pt x="148" y="104"/>
                  </a:lnTo>
                  <a:lnTo>
                    <a:pt x="149" y="105"/>
                  </a:lnTo>
                  <a:lnTo>
                    <a:pt x="149" y="106"/>
                  </a:lnTo>
                  <a:lnTo>
                    <a:pt x="150" y="107"/>
                  </a:lnTo>
                  <a:lnTo>
                    <a:pt x="151" y="108"/>
                  </a:lnTo>
                  <a:lnTo>
                    <a:pt x="151" y="109"/>
                  </a:lnTo>
                  <a:lnTo>
                    <a:pt x="152" y="110"/>
                  </a:lnTo>
                  <a:lnTo>
                    <a:pt x="152" y="112"/>
                  </a:lnTo>
                  <a:lnTo>
                    <a:pt x="153" y="113"/>
                  </a:lnTo>
                  <a:lnTo>
                    <a:pt x="153" y="114"/>
                  </a:lnTo>
                  <a:lnTo>
                    <a:pt x="153" y="116"/>
                  </a:lnTo>
                  <a:lnTo>
                    <a:pt x="153" y="117"/>
                  </a:lnTo>
                  <a:lnTo>
                    <a:pt x="154" y="119"/>
                  </a:lnTo>
                  <a:lnTo>
                    <a:pt x="154" y="121"/>
                  </a:lnTo>
                  <a:lnTo>
                    <a:pt x="154" y="122"/>
                  </a:lnTo>
                  <a:lnTo>
                    <a:pt x="154" y="123"/>
                  </a:lnTo>
                  <a:lnTo>
                    <a:pt x="154" y="124"/>
                  </a:lnTo>
                  <a:lnTo>
                    <a:pt x="155" y="125"/>
                  </a:lnTo>
                  <a:lnTo>
                    <a:pt x="155" y="126"/>
                  </a:lnTo>
                  <a:lnTo>
                    <a:pt x="155" y="127"/>
                  </a:lnTo>
                  <a:lnTo>
                    <a:pt x="156" y="128"/>
                  </a:lnTo>
                  <a:lnTo>
                    <a:pt x="156" y="129"/>
                  </a:lnTo>
                  <a:lnTo>
                    <a:pt x="156" y="130"/>
                  </a:lnTo>
                  <a:lnTo>
                    <a:pt x="156" y="131"/>
                  </a:lnTo>
                  <a:lnTo>
                    <a:pt x="155" y="131"/>
                  </a:lnTo>
                  <a:lnTo>
                    <a:pt x="154" y="132"/>
                  </a:lnTo>
                  <a:lnTo>
                    <a:pt x="153" y="132"/>
                  </a:lnTo>
                  <a:lnTo>
                    <a:pt x="152" y="133"/>
                  </a:lnTo>
                  <a:lnTo>
                    <a:pt x="151" y="135"/>
                  </a:lnTo>
                  <a:lnTo>
                    <a:pt x="151" y="137"/>
                  </a:lnTo>
                  <a:lnTo>
                    <a:pt x="150" y="139"/>
                  </a:lnTo>
                  <a:lnTo>
                    <a:pt x="150" y="142"/>
                  </a:lnTo>
                  <a:lnTo>
                    <a:pt x="149" y="145"/>
                  </a:lnTo>
                  <a:lnTo>
                    <a:pt x="149" y="148"/>
                  </a:lnTo>
                  <a:lnTo>
                    <a:pt x="149" y="151"/>
                  </a:lnTo>
                  <a:lnTo>
                    <a:pt x="149" y="154"/>
                  </a:lnTo>
                  <a:lnTo>
                    <a:pt x="149" y="157"/>
                  </a:lnTo>
                  <a:lnTo>
                    <a:pt x="149" y="161"/>
                  </a:lnTo>
                  <a:lnTo>
                    <a:pt x="150" y="164"/>
                  </a:lnTo>
                  <a:lnTo>
                    <a:pt x="150" y="166"/>
                  </a:lnTo>
                  <a:lnTo>
                    <a:pt x="150" y="169"/>
                  </a:lnTo>
                  <a:lnTo>
                    <a:pt x="150" y="171"/>
                  </a:lnTo>
                  <a:lnTo>
                    <a:pt x="151" y="172"/>
                  </a:lnTo>
                  <a:lnTo>
                    <a:pt x="151" y="174"/>
                  </a:lnTo>
                  <a:lnTo>
                    <a:pt x="151" y="175"/>
                  </a:lnTo>
                  <a:lnTo>
                    <a:pt x="152" y="176"/>
                  </a:lnTo>
                  <a:lnTo>
                    <a:pt x="153" y="177"/>
                  </a:lnTo>
                  <a:lnTo>
                    <a:pt x="154" y="177"/>
                  </a:lnTo>
                  <a:lnTo>
                    <a:pt x="155" y="178"/>
                  </a:lnTo>
                  <a:lnTo>
                    <a:pt x="156" y="178"/>
                  </a:lnTo>
                  <a:lnTo>
                    <a:pt x="158" y="178"/>
                  </a:lnTo>
                  <a:lnTo>
                    <a:pt x="159" y="178"/>
                  </a:lnTo>
                  <a:lnTo>
                    <a:pt x="160" y="178"/>
                  </a:lnTo>
                  <a:lnTo>
                    <a:pt x="161" y="178"/>
                  </a:lnTo>
                  <a:lnTo>
                    <a:pt x="162" y="177"/>
                  </a:lnTo>
                  <a:lnTo>
                    <a:pt x="162" y="176"/>
                  </a:lnTo>
                  <a:lnTo>
                    <a:pt x="163" y="175"/>
                  </a:lnTo>
                  <a:lnTo>
                    <a:pt x="163" y="174"/>
                  </a:lnTo>
                  <a:lnTo>
                    <a:pt x="163" y="172"/>
                  </a:lnTo>
                  <a:lnTo>
                    <a:pt x="163" y="171"/>
                  </a:lnTo>
                  <a:lnTo>
                    <a:pt x="163" y="169"/>
                  </a:lnTo>
                  <a:lnTo>
                    <a:pt x="164" y="168"/>
                  </a:lnTo>
                  <a:lnTo>
                    <a:pt x="164" y="166"/>
                  </a:lnTo>
                  <a:lnTo>
                    <a:pt x="165" y="164"/>
                  </a:lnTo>
                  <a:lnTo>
                    <a:pt x="165" y="162"/>
                  </a:lnTo>
                  <a:lnTo>
                    <a:pt x="166" y="161"/>
                  </a:lnTo>
                  <a:lnTo>
                    <a:pt x="167" y="159"/>
                  </a:lnTo>
                  <a:lnTo>
                    <a:pt x="167" y="157"/>
                  </a:lnTo>
                  <a:lnTo>
                    <a:pt x="168" y="155"/>
                  </a:lnTo>
                  <a:lnTo>
                    <a:pt x="169" y="153"/>
                  </a:lnTo>
                  <a:lnTo>
                    <a:pt x="170" y="152"/>
                  </a:lnTo>
                  <a:lnTo>
                    <a:pt x="170" y="150"/>
                  </a:lnTo>
                  <a:lnTo>
                    <a:pt x="171" y="148"/>
                  </a:lnTo>
                  <a:lnTo>
                    <a:pt x="171" y="148"/>
                  </a:lnTo>
                  <a:lnTo>
                    <a:pt x="171" y="147"/>
                  </a:lnTo>
                  <a:lnTo>
                    <a:pt x="172" y="146"/>
                  </a:lnTo>
                  <a:lnTo>
                    <a:pt x="172" y="144"/>
                  </a:lnTo>
                  <a:lnTo>
                    <a:pt x="172" y="143"/>
                  </a:lnTo>
                  <a:lnTo>
                    <a:pt x="172" y="142"/>
                  </a:lnTo>
                  <a:lnTo>
                    <a:pt x="172" y="140"/>
                  </a:lnTo>
                  <a:lnTo>
                    <a:pt x="172" y="137"/>
                  </a:lnTo>
                  <a:lnTo>
                    <a:pt x="172" y="135"/>
                  </a:lnTo>
                  <a:lnTo>
                    <a:pt x="172" y="133"/>
                  </a:lnTo>
                  <a:lnTo>
                    <a:pt x="172" y="131"/>
                  </a:lnTo>
                  <a:lnTo>
                    <a:pt x="171" y="129"/>
                  </a:lnTo>
                  <a:lnTo>
                    <a:pt x="171" y="128"/>
                  </a:lnTo>
                  <a:lnTo>
                    <a:pt x="171" y="126"/>
                  </a:lnTo>
                  <a:lnTo>
                    <a:pt x="171" y="124"/>
                  </a:lnTo>
                  <a:lnTo>
                    <a:pt x="170" y="123"/>
                  </a:lnTo>
                  <a:lnTo>
                    <a:pt x="170" y="121"/>
                  </a:lnTo>
                  <a:lnTo>
                    <a:pt x="169" y="120"/>
                  </a:lnTo>
                  <a:lnTo>
                    <a:pt x="169" y="118"/>
                  </a:lnTo>
                  <a:lnTo>
                    <a:pt x="169" y="117"/>
                  </a:lnTo>
                  <a:lnTo>
                    <a:pt x="169" y="115"/>
                  </a:lnTo>
                  <a:lnTo>
                    <a:pt x="169" y="113"/>
                  </a:lnTo>
                  <a:lnTo>
                    <a:pt x="169" y="112"/>
                  </a:lnTo>
                  <a:lnTo>
                    <a:pt x="169" y="110"/>
                  </a:lnTo>
                  <a:lnTo>
                    <a:pt x="169" y="106"/>
                  </a:lnTo>
                  <a:lnTo>
                    <a:pt x="169" y="103"/>
                  </a:lnTo>
                  <a:lnTo>
                    <a:pt x="169" y="101"/>
                  </a:lnTo>
                  <a:lnTo>
                    <a:pt x="169" y="100"/>
                  </a:lnTo>
                  <a:lnTo>
                    <a:pt x="168" y="98"/>
                  </a:lnTo>
                  <a:lnTo>
                    <a:pt x="168" y="96"/>
                  </a:lnTo>
                  <a:lnTo>
                    <a:pt x="168" y="94"/>
                  </a:lnTo>
                  <a:lnTo>
                    <a:pt x="167" y="93"/>
                  </a:lnTo>
                  <a:lnTo>
                    <a:pt x="168" y="91"/>
                  </a:lnTo>
                  <a:lnTo>
                    <a:pt x="168" y="89"/>
                  </a:lnTo>
                  <a:lnTo>
                    <a:pt x="169" y="87"/>
                  </a:lnTo>
                  <a:lnTo>
                    <a:pt x="169" y="86"/>
                  </a:lnTo>
                  <a:lnTo>
                    <a:pt x="171" y="84"/>
                  </a:lnTo>
                  <a:lnTo>
                    <a:pt x="172" y="82"/>
                  </a:lnTo>
                  <a:lnTo>
                    <a:pt x="173" y="80"/>
                  </a:lnTo>
                  <a:lnTo>
                    <a:pt x="175" y="78"/>
                  </a:lnTo>
                  <a:lnTo>
                    <a:pt x="176" y="77"/>
                  </a:lnTo>
                  <a:lnTo>
                    <a:pt x="178" y="75"/>
                  </a:lnTo>
                  <a:lnTo>
                    <a:pt x="180" y="74"/>
                  </a:lnTo>
                  <a:lnTo>
                    <a:pt x="181" y="73"/>
                  </a:lnTo>
                  <a:lnTo>
                    <a:pt x="182" y="71"/>
                  </a:lnTo>
                  <a:lnTo>
                    <a:pt x="183" y="70"/>
                  </a:lnTo>
                  <a:lnTo>
                    <a:pt x="184" y="70"/>
                  </a:lnTo>
                  <a:lnTo>
                    <a:pt x="185" y="69"/>
                  </a:lnTo>
                  <a:lnTo>
                    <a:pt x="186" y="68"/>
                  </a:lnTo>
                  <a:lnTo>
                    <a:pt x="187" y="67"/>
                  </a:lnTo>
                  <a:lnTo>
                    <a:pt x="189" y="66"/>
                  </a:lnTo>
                  <a:lnTo>
                    <a:pt x="190" y="66"/>
                  </a:lnTo>
                  <a:lnTo>
                    <a:pt x="191" y="65"/>
                  </a:lnTo>
                  <a:lnTo>
                    <a:pt x="193" y="64"/>
                  </a:lnTo>
                  <a:lnTo>
                    <a:pt x="194" y="64"/>
                  </a:lnTo>
                  <a:lnTo>
                    <a:pt x="195" y="63"/>
                  </a:lnTo>
                  <a:lnTo>
                    <a:pt x="196" y="62"/>
                  </a:lnTo>
                  <a:lnTo>
                    <a:pt x="197" y="61"/>
                  </a:lnTo>
                  <a:lnTo>
                    <a:pt x="197" y="60"/>
                  </a:lnTo>
                  <a:lnTo>
                    <a:pt x="198" y="58"/>
                  </a:lnTo>
                  <a:lnTo>
                    <a:pt x="198" y="57"/>
                  </a:lnTo>
                  <a:lnTo>
                    <a:pt x="197" y="55"/>
                  </a:lnTo>
                  <a:lnTo>
                    <a:pt x="197" y="53"/>
                  </a:lnTo>
                  <a:lnTo>
                    <a:pt x="196" y="51"/>
                  </a:lnTo>
                  <a:lnTo>
                    <a:pt x="195" y="49"/>
                  </a:lnTo>
                  <a:lnTo>
                    <a:pt x="194" y="47"/>
                  </a:lnTo>
                  <a:lnTo>
                    <a:pt x="193" y="44"/>
                  </a:lnTo>
                  <a:lnTo>
                    <a:pt x="192" y="42"/>
                  </a:lnTo>
                  <a:lnTo>
                    <a:pt x="191" y="39"/>
                  </a:lnTo>
                  <a:lnTo>
                    <a:pt x="190" y="37"/>
                  </a:lnTo>
                  <a:lnTo>
                    <a:pt x="188" y="31"/>
                  </a:lnTo>
                  <a:lnTo>
                    <a:pt x="187" y="29"/>
                  </a:lnTo>
                  <a:lnTo>
                    <a:pt x="187" y="27"/>
                  </a:lnTo>
                  <a:lnTo>
                    <a:pt x="186" y="25"/>
                  </a:lnTo>
                  <a:lnTo>
                    <a:pt x="185" y="23"/>
                  </a:lnTo>
                  <a:lnTo>
                    <a:pt x="185" y="21"/>
                  </a:lnTo>
                  <a:lnTo>
                    <a:pt x="184" y="21"/>
                  </a:lnTo>
                  <a:lnTo>
                    <a:pt x="184" y="20"/>
                  </a:lnTo>
                  <a:lnTo>
                    <a:pt x="184" y="19"/>
                  </a:lnTo>
                  <a:lnTo>
                    <a:pt x="184" y="18"/>
                  </a:lnTo>
                  <a:lnTo>
                    <a:pt x="185" y="18"/>
                  </a:lnTo>
                  <a:lnTo>
                    <a:pt x="186" y="17"/>
                  </a:lnTo>
                  <a:lnTo>
                    <a:pt x="187" y="17"/>
                  </a:lnTo>
                  <a:lnTo>
                    <a:pt x="185" y="17"/>
                  </a:lnTo>
                  <a:lnTo>
                    <a:pt x="184" y="17"/>
                  </a:lnTo>
                  <a:lnTo>
                    <a:pt x="182" y="17"/>
                  </a:lnTo>
                  <a:lnTo>
                    <a:pt x="180" y="17"/>
                  </a:lnTo>
                  <a:lnTo>
                    <a:pt x="176"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4" name="Freeform 328"/>
            <p:cNvSpPr>
              <a:spLocks/>
            </p:cNvSpPr>
            <p:nvPr/>
          </p:nvSpPr>
          <p:spPr bwMode="auto">
            <a:xfrm>
              <a:off x="653" y="3023"/>
              <a:ext cx="3" cy="119"/>
            </a:xfrm>
            <a:custGeom>
              <a:avLst/>
              <a:gdLst>
                <a:gd name="T0" fmla="*/ 2 w 3"/>
                <a:gd name="T1" fmla="*/ 9 h 119"/>
                <a:gd name="T2" fmla="*/ 2 w 3"/>
                <a:gd name="T3" fmla="*/ 17 h 119"/>
                <a:gd name="T4" fmla="*/ 2 w 3"/>
                <a:gd name="T5" fmla="*/ 29 h 119"/>
                <a:gd name="T6" fmla="*/ 2 w 3"/>
                <a:gd name="T7" fmla="*/ 41 h 119"/>
                <a:gd name="T8" fmla="*/ 2 w 3"/>
                <a:gd name="T9" fmla="*/ 54 h 119"/>
                <a:gd name="T10" fmla="*/ 2 w 3"/>
                <a:gd name="T11" fmla="*/ 66 h 119"/>
                <a:gd name="T12" fmla="*/ 2 w 3"/>
                <a:gd name="T13" fmla="*/ 76 h 119"/>
                <a:gd name="T14" fmla="*/ 2 w 3"/>
                <a:gd name="T15" fmla="*/ 84 h 119"/>
                <a:gd name="T16" fmla="*/ 2 w 3"/>
                <a:gd name="T17" fmla="*/ 88 h 119"/>
                <a:gd name="T18" fmla="*/ 2 w 3"/>
                <a:gd name="T19" fmla="*/ 91 h 119"/>
                <a:gd name="T20" fmla="*/ 2 w 3"/>
                <a:gd name="T21" fmla="*/ 96 h 119"/>
                <a:gd name="T22" fmla="*/ 2 w 3"/>
                <a:gd name="T23" fmla="*/ 100 h 119"/>
                <a:gd name="T24" fmla="*/ 2 w 3"/>
                <a:gd name="T25" fmla="*/ 104 h 119"/>
                <a:gd name="T26" fmla="*/ 1 w 3"/>
                <a:gd name="T27" fmla="*/ 108 h 119"/>
                <a:gd name="T28" fmla="*/ 1 w 3"/>
                <a:gd name="T29" fmla="*/ 111 h 119"/>
                <a:gd name="T30" fmla="*/ 1 w 3"/>
                <a:gd name="T31" fmla="*/ 115 h 119"/>
                <a:gd name="T32" fmla="*/ 1 w 3"/>
                <a:gd name="T33" fmla="*/ 117 h 119"/>
                <a:gd name="T34" fmla="*/ 0 w 3"/>
                <a:gd name="T35" fmla="*/ 118 h 119"/>
                <a:gd name="T36" fmla="*/ 0 w 3"/>
                <a:gd name="T37" fmla="*/ 116 h 119"/>
                <a:gd name="T38" fmla="*/ 0 w 3"/>
                <a:gd name="T39" fmla="*/ 114 h 119"/>
                <a:gd name="T40" fmla="*/ 0 w 3"/>
                <a:gd name="T41" fmla="*/ 112 h 119"/>
                <a:gd name="T42" fmla="*/ 1 w 3"/>
                <a:gd name="T43" fmla="*/ 109 h 119"/>
                <a:gd name="T44" fmla="*/ 1 w 3"/>
                <a:gd name="T45" fmla="*/ 107 h 119"/>
                <a:gd name="T46" fmla="*/ 1 w 3"/>
                <a:gd name="T47" fmla="*/ 104 h 119"/>
                <a:gd name="T48" fmla="*/ 1 w 3"/>
                <a:gd name="T49" fmla="*/ 100 h 119"/>
                <a:gd name="T50" fmla="*/ 1 w 3"/>
                <a:gd name="T51" fmla="*/ 97 h 119"/>
                <a:gd name="T52" fmla="*/ 1 w 3"/>
                <a:gd name="T53" fmla="*/ 94 h 119"/>
                <a:gd name="T54" fmla="*/ 1 w 3"/>
                <a:gd name="T55" fmla="*/ 90 h 119"/>
                <a:gd name="T56" fmla="*/ 1 w 3"/>
                <a:gd name="T57" fmla="*/ 87 h 119"/>
                <a:gd name="T58" fmla="*/ 1 w 3"/>
                <a:gd name="T59" fmla="*/ 82 h 119"/>
                <a:gd name="T60" fmla="*/ 1 w 3"/>
                <a:gd name="T61" fmla="*/ 72 h 119"/>
                <a:gd name="T62" fmla="*/ 1 w 3"/>
                <a:gd name="T63" fmla="*/ 61 h 119"/>
                <a:gd name="T64" fmla="*/ 0 w 3"/>
                <a:gd name="T65" fmla="*/ 48 h 119"/>
                <a:gd name="T66" fmla="*/ 0 w 3"/>
                <a:gd name="T67" fmla="*/ 34 h 119"/>
                <a:gd name="T68" fmla="*/ 0 w 3"/>
                <a:gd name="T69" fmla="*/ 22 h 119"/>
                <a:gd name="T70" fmla="*/ 1 w 3"/>
                <a:gd name="T71" fmla="*/ 11 h 119"/>
                <a:gd name="T72" fmla="*/ 1 w 3"/>
                <a:gd name="T73" fmla="*/ 5 h 119"/>
                <a:gd name="T74" fmla="*/ 1 w 3"/>
                <a:gd name="T75" fmla="*/ 4 h 119"/>
                <a:gd name="T76" fmla="*/ 1 w 3"/>
                <a:gd name="T77" fmla="*/ 2 h 119"/>
                <a:gd name="T78" fmla="*/ 2 w 3"/>
                <a:gd name="T79" fmla="*/ 0 h 119"/>
                <a:gd name="T80" fmla="*/ 2 w 3"/>
                <a:gd name="T81" fmla="*/ 1 h 119"/>
                <a:gd name="T82" fmla="*/ 2 w 3"/>
                <a:gd name="T83" fmla="*/ 3 h 119"/>
                <a:gd name="T84" fmla="*/ 2 w 3"/>
                <a:gd name="T85" fmla="*/ 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 h="119">
                  <a:moveTo>
                    <a:pt x="2" y="5"/>
                  </a:moveTo>
                  <a:lnTo>
                    <a:pt x="2" y="9"/>
                  </a:lnTo>
                  <a:lnTo>
                    <a:pt x="2" y="12"/>
                  </a:lnTo>
                  <a:lnTo>
                    <a:pt x="2" y="17"/>
                  </a:lnTo>
                  <a:lnTo>
                    <a:pt x="2" y="23"/>
                  </a:lnTo>
                  <a:lnTo>
                    <a:pt x="2" y="29"/>
                  </a:lnTo>
                  <a:lnTo>
                    <a:pt x="2" y="35"/>
                  </a:lnTo>
                  <a:lnTo>
                    <a:pt x="2" y="41"/>
                  </a:lnTo>
                  <a:lnTo>
                    <a:pt x="2" y="48"/>
                  </a:lnTo>
                  <a:lnTo>
                    <a:pt x="2" y="54"/>
                  </a:lnTo>
                  <a:lnTo>
                    <a:pt x="2" y="60"/>
                  </a:lnTo>
                  <a:lnTo>
                    <a:pt x="2" y="66"/>
                  </a:lnTo>
                  <a:lnTo>
                    <a:pt x="2" y="71"/>
                  </a:lnTo>
                  <a:lnTo>
                    <a:pt x="2" y="76"/>
                  </a:lnTo>
                  <a:lnTo>
                    <a:pt x="2" y="80"/>
                  </a:lnTo>
                  <a:lnTo>
                    <a:pt x="2" y="84"/>
                  </a:lnTo>
                  <a:lnTo>
                    <a:pt x="2" y="86"/>
                  </a:lnTo>
                  <a:lnTo>
                    <a:pt x="2" y="88"/>
                  </a:lnTo>
                  <a:lnTo>
                    <a:pt x="2" y="89"/>
                  </a:lnTo>
                  <a:lnTo>
                    <a:pt x="2" y="91"/>
                  </a:lnTo>
                  <a:lnTo>
                    <a:pt x="2" y="94"/>
                  </a:lnTo>
                  <a:lnTo>
                    <a:pt x="2" y="96"/>
                  </a:lnTo>
                  <a:lnTo>
                    <a:pt x="2" y="98"/>
                  </a:lnTo>
                  <a:lnTo>
                    <a:pt x="2" y="100"/>
                  </a:lnTo>
                  <a:lnTo>
                    <a:pt x="2" y="102"/>
                  </a:lnTo>
                  <a:lnTo>
                    <a:pt x="2" y="104"/>
                  </a:lnTo>
                  <a:lnTo>
                    <a:pt x="2" y="107"/>
                  </a:lnTo>
                  <a:lnTo>
                    <a:pt x="1" y="108"/>
                  </a:lnTo>
                  <a:lnTo>
                    <a:pt x="1" y="109"/>
                  </a:lnTo>
                  <a:lnTo>
                    <a:pt x="1" y="111"/>
                  </a:lnTo>
                  <a:lnTo>
                    <a:pt x="1" y="113"/>
                  </a:lnTo>
                  <a:lnTo>
                    <a:pt x="1" y="115"/>
                  </a:lnTo>
                  <a:lnTo>
                    <a:pt x="1" y="116"/>
                  </a:lnTo>
                  <a:lnTo>
                    <a:pt x="1" y="117"/>
                  </a:lnTo>
                  <a:lnTo>
                    <a:pt x="0" y="118"/>
                  </a:lnTo>
                  <a:lnTo>
                    <a:pt x="0" y="118"/>
                  </a:lnTo>
                  <a:lnTo>
                    <a:pt x="0" y="117"/>
                  </a:lnTo>
                  <a:lnTo>
                    <a:pt x="0" y="116"/>
                  </a:lnTo>
                  <a:lnTo>
                    <a:pt x="0" y="115"/>
                  </a:lnTo>
                  <a:lnTo>
                    <a:pt x="0" y="114"/>
                  </a:lnTo>
                  <a:lnTo>
                    <a:pt x="0" y="113"/>
                  </a:lnTo>
                  <a:lnTo>
                    <a:pt x="0" y="112"/>
                  </a:lnTo>
                  <a:lnTo>
                    <a:pt x="0" y="111"/>
                  </a:lnTo>
                  <a:lnTo>
                    <a:pt x="1" y="109"/>
                  </a:lnTo>
                  <a:lnTo>
                    <a:pt x="1" y="108"/>
                  </a:lnTo>
                  <a:lnTo>
                    <a:pt x="1" y="107"/>
                  </a:lnTo>
                  <a:lnTo>
                    <a:pt x="1" y="105"/>
                  </a:lnTo>
                  <a:lnTo>
                    <a:pt x="1" y="104"/>
                  </a:lnTo>
                  <a:lnTo>
                    <a:pt x="1" y="102"/>
                  </a:lnTo>
                  <a:lnTo>
                    <a:pt x="1" y="100"/>
                  </a:lnTo>
                  <a:lnTo>
                    <a:pt x="1" y="99"/>
                  </a:lnTo>
                  <a:lnTo>
                    <a:pt x="1" y="97"/>
                  </a:lnTo>
                  <a:lnTo>
                    <a:pt x="1" y="95"/>
                  </a:lnTo>
                  <a:lnTo>
                    <a:pt x="1" y="94"/>
                  </a:lnTo>
                  <a:lnTo>
                    <a:pt x="1" y="92"/>
                  </a:lnTo>
                  <a:lnTo>
                    <a:pt x="1" y="90"/>
                  </a:lnTo>
                  <a:lnTo>
                    <a:pt x="1" y="89"/>
                  </a:lnTo>
                  <a:lnTo>
                    <a:pt x="1" y="87"/>
                  </a:lnTo>
                  <a:lnTo>
                    <a:pt x="1" y="85"/>
                  </a:lnTo>
                  <a:lnTo>
                    <a:pt x="1" y="82"/>
                  </a:lnTo>
                  <a:lnTo>
                    <a:pt x="1" y="78"/>
                  </a:lnTo>
                  <a:lnTo>
                    <a:pt x="1" y="72"/>
                  </a:lnTo>
                  <a:lnTo>
                    <a:pt x="1" y="68"/>
                  </a:lnTo>
                  <a:lnTo>
                    <a:pt x="1" y="61"/>
                  </a:lnTo>
                  <a:lnTo>
                    <a:pt x="1" y="54"/>
                  </a:lnTo>
                  <a:lnTo>
                    <a:pt x="0" y="48"/>
                  </a:lnTo>
                  <a:lnTo>
                    <a:pt x="0" y="41"/>
                  </a:lnTo>
                  <a:lnTo>
                    <a:pt x="0" y="34"/>
                  </a:lnTo>
                  <a:lnTo>
                    <a:pt x="0" y="28"/>
                  </a:lnTo>
                  <a:lnTo>
                    <a:pt x="0" y="22"/>
                  </a:lnTo>
                  <a:lnTo>
                    <a:pt x="0" y="16"/>
                  </a:lnTo>
                  <a:lnTo>
                    <a:pt x="1" y="11"/>
                  </a:lnTo>
                  <a:lnTo>
                    <a:pt x="1" y="8"/>
                  </a:lnTo>
                  <a:lnTo>
                    <a:pt x="1" y="5"/>
                  </a:lnTo>
                  <a:lnTo>
                    <a:pt x="1" y="5"/>
                  </a:lnTo>
                  <a:lnTo>
                    <a:pt x="1" y="4"/>
                  </a:lnTo>
                  <a:lnTo>
                    <a:pt x="1" y="3"/>
                  </a:lnTo>
                  <a:lnTo>
                    <a:pt x="1" y="2"/>
                  </a:lnTo>
                  <a:lnTo>
                    <a:pt x="2" y="1"/>
                  </a:lnTo>
                  <a:lnTo>
                    <a:pt x="2" y="0"/>
                  </a:lnTo>
                  <a:lnTo>
                    <a:pt x="2" y="0"/>
                  </a:lnTo>
                  <a:lnTo>
                    <a:pt x="2" y="1"/>
                  </a:lnTo>
                  <a:lnTo>
                    <a:pt x="2" y="2"/>
                  </a:lnTo>
                  <a:lnTo>
                    <a:pt x="2" y="3"/>
                  </a:lnTo>
                  <a:lnTo>
                    <a:pt x="2" y="4"/>
                  </a:lnTo>
                  <a:lnTo>
                    <a:pt x="2"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5" name="Freeform 329"/>
            <p:cNvSpPr>
              <a:spLocks/>
            </p:cNvSpPr>
            <p:nvPr/>
          </p:nvSpPr>
          <p:spPr bwMode="auto">
            <a:xfrm>
              <a:off x="663" y="3014"/>
              <a:ext cx="2" cy="120"/>
            </a:xfrm>
            <a:custGeom>
              <a:avLst/>
              <a:gdLst>
                <a:gd name="T0" fmla="*/ 1 w 2"/>
                <a:gd name="T1" fmla="*/ 9 h 120"/>
                <a:gd name="T2" fmla="*/ 1 w 2"/>
                <a:gd name="T3" fmla="*/ 18 h 120"/>
                <a:gd name="T4" fmla="*/ 1 w 2"/>
                <a:gd name="T5" fmla="*/ 30 h 120"/>
                <a:gd name="T6" fmla="*/ 1 w 2"/>
                <a:gd name="T7" fmla="*/ 42 h 120"/>
                <a:gd name="T8" fmla="*/ 1 w 2"/>
                <a:gd name="T9" fmla="*/ 54 h 120"/>
                <a:gd name="T10" fmla="*/ 1 w 2"/>
                <a:gd name="T11" fmla="*/ 67 h 120"/>
                <a:gd name="T12" fmla="*/ 1 w 2"/>
                <a:gd name="T13" fmla="*/ 76 h 120"/>
                <a:gd name="T14" fmla="*/ 1 w 2"/>
                <a:gd name="T15" fmla="*/ 84 h 120"/>
                <a:gd name="T16" fmla="*/ 1 w 2"/>
                <a:gd name="T17" fmla="*/ 89 h 120"/>
                <a:gd name="T18" fmla="*/ 1 w 2"/>
                <a:gd name="T19" fmla="*/ 92 h 120"/>
                <a:gd name="T20" fmla="*/ 1 w 2"/>
                <a:gd name="T21" fmla="*/ 96 h 120"/>
                <a:gd name="T22" fmla="*/ 1 w 2"/>
                <a:gd name="T23" fmla="*/ 100 h 120"/>
                <a:gd name="T24" fmla="*/ 1 w 2"/>
                <a:gd name="T25" fmla="*/ 104 h 120"/>
                <a:gd name="T26" fmla="*/ 1 w 2"/>
                <a:gd name="T27" fmla="*/ 108 h 120"/>
                <a:gd name="T28" fmla="*/ 1 w 2"/>
                <a:gd name="T29" fmla="*/ 111 h 120"/>
                <a:gd name="T30" fmla="*/ 0 w 2"/>
                <a:gd name="T31" fmla="*/ 114 h 120"/>
                <a:gd name="T32" fmla="*/ 0 w 2"/>
                <a:gd name="T33" fmla="*/ 117 h 120"/>
                <a:gd name="T34" fmla="*/ 0 w 2"/>
                <a:gd name="T35" fmla="*/ 119 h 120"/>
                <a:gd name="T36" fmla="*/ 0 w 2"/>
                <a:gd name="T37" fmla="*/ 117 h 120"/>
                <a:gd name="T38" fmla="*/ 0 w 2"/>
                <a:gd name="T39" fmla="*/ 115 h 120"/>
                <a:gd name="T40" fmla="*/ 0 w 2"/>
                <a:gd name="T41" fmla="*/ 113 h 120"/>
                <a:gd name="T42" fmla="*/ 0 w 2"/>
                <a:gd name="T43" fmla="*/ 111 h 120"/>
                <a:gd name="T44" fmla="*/ 0 w 2"/>
                <a:gd name="T45" fmla="*/ 108 h 120"/>
                <a:gd name="T46" fmla="*/ 0 w 2"/>
                <a:gd name="T47" fmla="*/ 103 h 120"/>
                <a:gd name="T48" fmla="*/ 0 w 2"/>
                <a:gd name="T49" fmla="*/ 100 h 120"/>
                <a:gd name="T50" fmla="*/ 0 w 2"/>
                <a:gd name="T51" fmla="*/ 97 h 120"/>
                <a:gd name="T52" fmla="*/ 0 w 2"/>
                <a:gd name="T53" fmla="*/ 93 h 120"/>
                <a:gd name="T54" fmla="*/ 0 w 2"/>
                <a:gd name="T55" fmla="*/ 90 h 120"/>
                <a:gd name="T56" fmla="*/ 0 w 2"/>
                <a:gd name="T57" fmla="*/ 87 h 120"/>
                <a:gd name="T58" fmla="*/ 0 w 2"/>
                <a:gd name="T59" fmla="*/ 82 h 120"/>
                <a:gd name="T60" fmla="*/ 0 w 2"/>
                <a:gd name="T61" fmla="*/ 72 h 120"/>
                <a:gd name="T62" fmla="*/ 0 w 2"/>
                <a:gd name="T63" fmla="*/ 61 h 120"/>
                <a:gd name="T64" fmla="*/ 0 w 2"/>
                <a:gd name="T65" fmla="*/ 49 h 120"/>
                <a:gd name="T66" fmla="*/ 0 w 2"/>
                <a:gd name="T67" fmla="*/ 35 h 120"/>
                <a:gd name="T68" fmla="*/ 0 w 2"/>
                <a:gd name="T69" fmla="*/ 23 h 120"/>
                <a:gd name="T70" fmla="*/ 0 w 2"/>
                <a:gd name="T71" fmla="*/ 12 h 120"/>
                <a:gd name="T72" fmla="*/ 0 w 2"/>
                <a:gd name="T73" fmla="*/ 6 h 120"/>
                <a:gd name="T74" fmla="*/ 1 w 2"/>
                <a:gd name="T75" fmla="*/ 4 h 120"/>
                <a:gd name="T76" fmla="*/ 1 w 2"/>
                <a:gd name="T77" fmla="*/ 3 h 120"/>
                <a:gd name="T78" fmla="*/ 1 w 2"/>
                <a:gd name="T79" fmla="*/ 1 h 120"/>
                <a:gd name="T80" fmla="*/ 1 w 2"/>
                <a:gd name="T81" fmla="*/ 0 h 120"/>
                <a:gd name="T82" fmla="*/ 1 w 2"/>
                <a:gd name="T83" fmla="*/ 2 h 120"/>
                <a:gd name="T84" fmla="*/ 1 w 2"/>
                <a:gd name="T85" fmla="*/ 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120">
                  <a:moveTo>
                    <a:pt x="1" y="5"/>
                  </a:moveTo>
                  <a:lnTo>
                    <a:pt x="1" y="9"/>
                  </a:lnTo>
                  <a:lnTo>
                    <a:pt x="1" y="13"/>
                  </a:lnTo>
                  <a:lnTo>
                    <a:pt x="1" y="18"/>
                  </a:lnTo>
                  <a:lnTo>
                    <a:pt x="1" y="23"/>
                  </a:lnTo>
                  <a:lnTo>
                    <a:pt x="1" y="30"/>
                  </a:lnTo>
                  <a:lnTo>
                    <a:pt x="1" y="35"/>
                  </a:lnTo>
                  <a:lnTo>
                    <a:pt x="1" y="42"/>
                  </a:lnTo>
                  <a:lnTo>
                    <a:pt x="1" y="49"/>
                  </a:lnTo>
                  <a:lnTo>
                    <a:pt x="1" y="54"/>
                  </a:lnTo>
                  <a:lnTo>
                    <a:pt x="1" y="61"/>
                  </a:lnTo>
                  <a:lnTo>
                    <a:pt x="1" y="67"/>
                  </a:lnTo>
                  <a:lnTo>
                    <a:pt x="1" y="71"/>
                  </a:lnTo>
                  <a:lnTo>
                    <a:pt x="1" y="76"/>
                  </a:lnTo>
                  <a:lnTo>
                    <a:pt x="1" y="81"/>
                  </a:lnTo>
                  <a:lnTo>
                    <a:pt x="1" y="84"/>
                  </a:lnTo>
                  <a:lnTo>
                    <a:pt x="1" y="87"/>
                  </a:lnTo>
                  <a:lnTo>
                    <a:pt x="1" y="89"/>
                  </a:lnTo>
                  <a:lnTo>
                    <a:pt x="1" y="90"/>
                  </a:lnTo>
                  <a:lnTo>
                    <a:pt x="1" y="92"/>
                  </a:lnTo>
                  <a:lnTo>
                    <a:pt x="1" y="94"/>
                  </a:lnTo>
                  <a:lnTo>
                    <a:pt x="1" y="96"/>
                  </a:lnTo>
                  <a:lnTo>
                    <a:pt x="1" y="98"/>
                  </a:lnTo>
                  <a:lnTo>
                    <a:pt x="1" y="100"/>
                  </a:lnTo>
                  <a:lnTo>
                    <a:pt x="1" y="102"/>
                  </a:lnTo>
                  <a:lnTo>
                    <a:pt x="1" y="104"/>
                  </a:lnTo>
                  <a:lnTo>
                    <a:pt x="1" y="106"/>
                  </a:lnTo>
                  <a:lnTo>
                    <a:pt x="1" y="108"/>
                  </a:lnTo>
                  <a:lnTo>
                    <a:pt x="1" y="109"/>
                  </a:lnTo>
                  <a:lnTo>
                    <a:pt x="1" y="111"/>
                  </a:lnTo>
                  <a:lnTo>
                    <a:pt x="0" y="113"/>
                  </a:lnTo>
                  <a:lnTo>
                    <a:pt x="0" y="114"/>
                  </a:lnTo>
                  <a:lnTo>
                    <a:pt x="0" y="116"/>
                  </a:lnTo>
                  <a:lnTo>
                    <a:pt x="0" y="117"/>
                  </a:lnTo>
                  <a:lnTo>
                    <a:pt x="0" y="118"/>
                  </a:lnTo>
                  <a:lnTo>
                    <a:pt x="0" y="119"/>
                  </a:lnTo>
                  <a:lnTo>
                    <a:pt x="0" y="118"/>
                  </a:lnTo>
                  <a:lnTo>
                    <a:pt x="0" y="117"/>
                  </a:lnTo>
                  <a:lnTo>
                    <a:pt x="0" y="116"/>
                  </a:lnTo>
                  <a:lnTo>
                    <a:pt x="0" y="115"/>
                  </a:lnTo>
                  <a:lnTo>
                    <a:pt x="0" y="114"/>
                  </a:lnTo>
                  <a:lnTo>
                    <a:pt x="0" y="113"/>
                  </a:lnTo>
                  <a:lnTo>
                    <a:pt x="0" y="112"/>
                  </a:lnTo>
                  <a:lnTo>
                    <a:pt x="0" y="111"/>
                  </a:lnTo>
                  <a:lnTo>
                    <a:pt x="0" y="109"/>
                  </a:lnTo>
                  <a:lnTo>
                    <a:pt x="0" y="108"/>
                  </a:lnTo>
                  <a:lnTo>
                    <a:pt x="0" y="105"/>
                  </a:lnTo>
                  <a:lnTo>
                    <a:pt x="0" y="103"/>
                  </a:lnTo>
                  <a:lnTo>
                    <a:pt x="0" y="102"/>
                  </a:lnTo>
                  <a:lnTo>
                    <a:pt x="0" y="100"/>
                  </a:lnTo>
                  <a:lnTo>
                    <a:pt x="0" y="99"/>
                  </a:lnTo>
                  <a:lnTo>
                    <a:pt x="0" y="97"/>
                  </a:lnTo>
                  <a:lnTo>
                    <a:pt x="0" y="95"/>
                  </a:lnTo>
                  <a:lnTo>
                    <a:pt x="0" y="93"/>
                  </a:lnTo>
                  <a:lnTo>
                    <a:pt x="0" y="92"/>
                  </a:lnTo>
                  <a:lnTo>
                    <a:pt x="0" y="90"/>
                  </a:lnTo>
                  <a:lnTo>
                    <a:pt x="0" y="89"/>
                  </a:lnTo>
                  <a:lnTo>
                    <a:pt x="0" y="87"/>
                  </a:lnTo>
                  <a:lnTo>
                    <a:pt x="0" y="85"/>
                  </a:lnTo>
                  <a:lnTo>
                    <a:pt x="0" y="82"/>
                  </a:lnTo>
                  <a:lnTo>
                    <a:pt x="0" y="77"/>
                  </a:lnTo>
                  <a:lnTo>
                    <a:pt x="0" y="72"/>
                  </a:lnTo>
                  <a:lnTo>
                    <a:pt x="0" y="68"/>
                  </a:lnTo>
                  <a:lnTo>
                    <a:pt x="0" y="61"/>
                  </a:lnTo>
                  <a:lnTo>
                    <a:pt x="0" y="55"/>
                  </a:lnTo>
                  <a:lnTo>
                    <a:pt x="0" y="49"/>
                  </a:lnTo>
                  <a:lnTo>
                    <a:pt x="0" y="42"/>
                  </a:lnTo>
                  <a:lnTo>
                    <a:pt x="0" y="35"/>
                  </a:lnTo>
                  <a:lnTo>
                    <a:pt x="0" y="29"/>
                  </a:lnTo>
                  <a:lnTo>
                    <a:pt x="0" y="23"/>
                  </a:lnTo>
                  <a:lnTo>
                    <a:pt x="0" y="17"/>
                  </a:lnTo>
                  <a:lnTo>
                    <a:pt x="0" y="12"/>
                  </a:lnTo>
                  <a:lnTo>
                    <a:pt x="0" y="9"/>
                  </a:lnTo>
                  <a:lnTo>
                    <a:pt x="0" y="6"/>
                  </a:lnTo>
                  <a:lnTo>
                    <a:pt x="1" y="5"/>
                  </a:lnTo>
                  <a:lnTo>
                    <a:pt x="1" y="4"/>
                  </a:lnTo>
                  <a:lnTo>
                    <a:pt x="1" y="3"/>
                  </a:lnTo>
                  <a:lnTo>
                    <a:pt x="1" y="3"/>
                  </a:lnTo>
                  <a:lnTo>
                    <a:pt x="1" y="2"/>
                  </a:lnTo>
                  <a:lnTo>
                    <a:pt x="1" y="1"/>
                  </a:lnTo>
                  <a:lnTo>
                    <a:pt x="1" y="0"/>
                  </a:lnTo>
                  <a:lnTo>
                    <a:pt x="1" y="0"/>
                  </a:lnTo>
                  <a:lnTo>
                    <a:pt x="1" y="1"/>
                  </a:lnTo>
                  <a:lnTo>
                    <a:pt x="1" y="2"/>
                  </a:lnTo>
                  <a:lnTo>
                    <a:pt x="1" y="3"/>
                  </a:lnTo>
                  <a:lnTo>
                    <a:pt x="1" y="4"/>
                  </a:lnTo>
                  <a:lnTo>
                    <a:pt x="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6" name="Freeform 330"/>
            <p:cNvSpPr>
              <a:spLocks/>
            </p:cNvSpPr>
            <p:nvPr/>
          </p:nvSpPr>
          <p:spPr bwMode="auto">
            <a:xfrm>
              <a:off x="677" y="3014"/>
              <a:ext cx="2" cy="108"/>
            </a:xfrm>
            <a:custGeom>
              <a:avLst/>
              <a:gdLst>
                <a:gd name="T0" fmla="*/ 1 w 2"/>
                <a:gd name="T1" fmla="*/ 8 h 108"/>
                <a:gd name="T2" fmla="*/ 1 w 2"/>
                <a:gd name="T3" fmla="*/ 16 h 108"/>
                <a:gd name="T4" fmla="*/ 1 w 2"/>
                <a:gd name="T5" fmla="*/ 26 h 108"/>
                <a:gd name="T6" fmla="*/ 1 w 2"/>
                <a:gd name="T7" fmla="*/ 36 h 108"/>
                <a:gd name="T8" fmla="*/ 1 w 2"/>
                <a:gd name="T9" fmla="*/ 47 h 108"/>
                <a:gd name="T10" fmla="*/ 1 w 2"/>
                <a:gd name="T11" fmla="*/ 57 h 108"/>
                <a:gd name="T12" fmla="*/ 1 w 2"/>
                <a:gd name="T13" fmla="*/ 66 h 108"/>
                <a:gd name="T14" fmla="*/ 1 w 2"/>
                <a:gd name="T15" fmla="*/ 73 h 108"/>
                <a:gd name="T16" fmla="*/ 1 w 2"/>
                <a:gd name="T17" fmla="*/ 77 h 108"/>
                <a:gd name="T18" fmla="*/ 1 w 2"/>
                <a:gd name="T19" fmla="*/ 80 h 108"/>
                <a:gd name="T20" fmla="*/ 1 w 2"/>
                <a:gd name="T21" fmla="*/ 85 h 108"/>
                <a:gd name="T22" fmla="*/ 1 w 2"/>
                <a:gd name="T23" fmla="*/ 89 h 108"/>
                <a:gd name="T24" fmla="*/ 1 w 2"/>
                <a:gd name="T25" fmla="*/ 93 h 108"/>
                <a:gd name="T26" fmla="*/ 1 w 2"/>
                <a:gd name="T27" fmla="*/ 97 h 108"/>
                <a:gd name="T28" fmla="*/ 1 w 2"/>
                <a:gd name="T29" fmla="*/ 100 h 108"/>
                <a:gd name="T30" fmla="*/ 0 w 2"/>
                <a:gd name="T31" fmla="*/ 103 h 108"/>
                <a:gd name="T32" fmla="*/ 0 w 2"/>
                <a:gd name="T33" fmla="*/ 106 h 108"/>
                <a:gd name="T34" fmla="*/ 0 w 2"/>
                <a:gd name="T35" fmla="*/ 107 h 108"/>
                <a:gd name="T36" fmla="*/ 0 w 2"/>
                <a:gd name="T37" fmla="*/ 106 h 108"/>
                <a:gd name="T38" fmla="*/ 0 w 2"/>
                <a:gd name="T39" fmla="*/ 104 h 108"/>
                <a:gd name="T40" fmla="*/ 0 w 2"/>
                <a:gd name="T41" fmla="*/ 101 h 108"/>
                <a:gd name="T42" fmla="*/ 0 w 2"/>
                <a:gd name="T43" fmla="*/ 99 h 108"/>
                <a:gd name="T44" fmla="*/ 0 w 2"/>
                <a:gd name="T45" fmla="*/ 97 h 108"/>
                <a:gd name="T46" fmla="*/ 0 w 2"/>
                <a:gd name="T47" fmla="*/ 94 h 108"/>
                <a:gd name="T48" fmla="*/ 0 w 2"/>
                <a:gd name="T49" fmla="*/ 91 h 108"/>
                <a:gd name="T50" fmla="*/ 1 w 2"/>
                <a:gd name="T51" fmla="*/ 88 h 108"/>
                <a:gd name="T52" fmla="*/ 1 w 2"/>
                <a:gd name="T53" fmla="*/ 84 h 108"/>
                <a:gd name="T54" fmla="*/ 1 w 2"/>
                <a:gd name="T55" fmla="*/ 81 h 108"/>
                <a:gd name="T56" fmla="*/ 1 w 2"/>
                <a:gd name="T57" fmla="*/ 78 h 108"/>
                <a:gd name="T58" fmla="*/ 0 w 2"/>
                <a:gd name="T59" fmla="*/ 74 h 108"/>
                <a:gd name="T60" fmla="*/ 0 w 2"/>
                <a:gd name="T61" fmla="*/ 68 h 108"/>
                <a:gd name="T62" fmla="*/ 0 w 2"/>
                <a:gd name="T63" fmla="*/ 59 h 108"/>
                <a:gd name="T64" fmla="*/ 0 w 2"/>
                <a:gd name="T65" fmla="*/ 48 h 108"/>
                <a:gd name="T66" fmla="*/ 0 w 2"/>
                <a:gd name="T67" fmla="*/ 37 h 108"/>
                <a:gd name="T68" fmla="*/ 0 w 2"/>
                <a:gd name="T69" fmla="*/ 26 h 108"/>
                <a:gd name="T70" fmla="*/ 0 w 2"/>
                <a:gd name="T71" fmla="*/ 15 h 108"/>
                <a:gd name="T72" fmla="*/ 0 w 2"/>
                <a:gd name="T73" fmla="*/ 8 h 108"/>
                <a:gd name="T74" fmla="*/ 0 w 2"/>
                <a:gd name="T75" fmla="*/ 4 h 108"/>
                <a:gd name="T76" fmla="*/ 1 w 2"/>
                <a:gd name="T77" fmla="*/ 2 h 108"/>
                <a:gd name="T78" fmla="*/ 1 w 2"/>
                <a:gd name="T79" fmla="*/ 1 h 108"/>
                <a:gd name="T80" fmla="*/ 1 w 2"/>
                <a:gd name="T81" fmla="*/ 0 h 108"/>
                <a:gd name="T82" fmla="*/ 1 w 2"/>
                <a:gd name="T83" fmla="*/ 1 h 108"/>
                <a:gd name="T84" fmla="*/ 1 w 2"/>
                <a:gd name="T85"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108">
                  <a:moveTo>
                    <a:pt x="1" y="4"/>
                  </a:moveTo>
                  <a:lnTo>
                    <a:pt x="1" y="8"/>
                  </a:lnTo>
                  <a:lnTo>
                    <a:pt x="1" y="11"/>
                  </a:lnTo>
                  <a:lnTo>
                    <a:pt x="1" y="16"/>
                  </a:lnTo>
                  <a:lnTo>
                    <a:pt x="1" y="21"/>
                  </a:lnTo>
                  <a:lnTo>
                    <a:pt x="1" y="26"/>
                  </a:lnTo>
                  <a:lnTo>
                    <a:pt x="1" y="31"/>
                  </a:lnTo>
                  <a:lnTo>
                    <a:pt x="1" y="36"/>
                  </a:lnTo>
                  <a:lnTo>
                    <a:pt x="1" y="42"/>
                  </a:lnTo>
                  <a:lnTo>
                    <a:pt x="1" y="47"/>
                  </a:lnTo>
                  <a:lnTo>
                    <a:pt x="1" y="52"/>
                  </a:lnTo>
                  <a:lnTo>
                    <a:pt x="1" y="57"/>
                  </a:lnTo>
                  <a:lnTo>
                    <a:pt x="1" y="62"/>
                  </a:lnTo>
                  <a:lnTo>
                    <a:pt x="1" y="66"/>
                  </a:lnTo>
                  <a:lnTo>
                    <a:pt x="1" y="69"/>
                  </a:lnTo>
                  <a:lnTo>
                    <a:pt x="1" y="73"/>
                  </a:lnTo>
                  <a:lnTo>
                    <a:pt x="1" y="75"/>
                  </a:lnTo>
                  <a:lnTo>
                    <a:pt x="1" y="77"/>
                  </a:lnTo>
                  <a:lnTo>
                    <a:pt x="1" y="79"/>
                  </a:lnTo>
                  <a:lnTo>
                    <a:pt x="1" y="80"/>
                  </a:lnTo>
                  <a:lnTo>
                    <a:pt x="1" y="83"/>
                  </a:lnTo>
                  <a:lnTo>
                    <a:pt x="1" y="85"/>
                  </a:lnTo>
                  <a:lnTo>
                    <a:pt x="1" y="87"/>
                  </a:lnTo>
                  <a:lnTo>
                    <a:pt x="1" y="89"/>
                  </a:lnTo>
                  <a:lnTo>
                    <a:pt x="1" y="91"/>
                  </a:lnTo>
                  <a:lnTo>
                    <a:pt x="1" y="93"/>
                  </a:lnTo>
                  <a:lnTo>
                    <a:pt x="1" y="95"/>
                  </a:lnTo>
                  <a:lnTo>
                    <a:pt x="1" y="97"/>
                  </a:lnTo>
                  <a:lnTo>
                    <a:pt x="1" y="98"/>
                  </a:lnTo>
                  <a:lnTo>
                    <a:pt x="1" y="100"/>
                  </a:lnTo>
                  <a:lnTo>
                    <a:pt x="1" y="102"/>
                  </a:lnTo>
                  <a:lnTo>
                    <a:pt x="0" y="103"/>
                  </a:lnTo>
                  <a:lnTo>
                    <a:pt x="0" y="105"/>
                  </a:lnTo>
                  <a:lnTo>
                    <a:pt x="0" y="106"/>
                  </a:lnTo>
                  <a:lnTo>
                    <a:pt x="0" y="107"/>
                  </a:lnTo>
                  <a:lnTo>
                    <a:pt x="0" y="107"/>
                  </a:lnTo>
                  <a:lnTo>
                    <a:pt x="0" y="107"/>
                  </a:lnTo>
                  <a:lnTo>
                    <a:pt x="0" y="106"/>
                  </a:lnTo>
                  <a:lnTo>
                    <a:pt x="0" y="105"/>
                  </a:lnTo>
                  <a:lnTo>
                    <a:pt x="0" y="104"/>
                  </a:lnTo>
                  <a:lnTo>
                    <a:pt x="0" y="103"/>
                  </a:lnTo>
                  <a:lnTo>
                    <a:pt x="0" y="101"/>
                  </a:lnTo>
                  <a:lnTo>
                    <a:pt x="0" y="100"/>
                  </a:lnTo>
                  <a:lnTo>
                    <a:pt x="0" y="99"/>
                  </a:lnTo>
                  <a:lnTo>
                    <a:pt x="0" y="98"/>
                  </a:lnTo>
                  <a:lnTo>
                    <a:pt x="0" y="97"/>
                  </a:lnTo>
                  <a:lnTo>
                    <a:pt x="0" y="95"/>
                  </a:lnTo>
                  <a:lnTo>
                    <a:pt x="0" y="94"/>
                  </a:lnTo>
                  <a:lnTo>
                    <a:pt x="0" y="92"/>
                  </a:lnTo>
                  <a:lnTo>
                    <a:pt x="0" y="91"/>
                  </a:lnTo>
                  <a:lnTo>
                    <a:pt x="1" y="89"/>
                  </a:lnTo>
                  <a:lnTo>
                    <a:pt x="1" y="88"/>
                  </a:lnTo>
                  <a:lnTo>
                    <a:pt x="1" y="86"/>
                  </a:lnTo>
                  <a:lnTo>
                    <a:pt x="1" y="84"/>
                  </a:lnTo>
                  <a:lnTo>
                    <a:pt x="1" y="83"/>
                  </a:lnTo>
                  <a:lnTo>
                    <a:pt x="1" y="81"/>
                  </a:lnTo>
                  <a:lnTo>
                    <a:pt x="1" y="80"/>
                  </a:lnTo>
                  <a:lnTo>
                    <a:pt x="1" y="78"/>
                  </a:lnTo>
                  <a:lnTo>
                    <a:pt x="1" y="76"/>
                  </a:lnTo>
                  <a:lnTo>
                    <a:pt x="0" y="74"/>
                  </a:lnTo>
                  <a:lnTo>
                    <a:pt x="0" y="71"/>
                  </a:lnTo>
                  <a:lnTo>
                    <a:pt x="0" y="68"/>
                  </a:lnTo>
                  <a:lnTo>
                    <a:pt x="0" y="63"/>
                  </a:lnTo>
                  <a:lnTo>
                    <a:pt x="0" y="59"/>
                  </a:lnTo>
                  <a:lnTo>
                    <a:pt x="0" y="54"/>
                  </a:lnTo>
                  <a:lnTo>
                    <a:pt x="0" y="48"/>
                  </a:lnTo>
                  <a:lnTo>
                    <a:pt x="0" y="43"/>
                  </a:lnTo>
                  <a:lnTo>
                    <a:pt x="0" y="37"/>
                  </a:lnTo>
                  <a:lnTo>
                    <a:pt x="0" y="31"/>
                  </a:lnTo>
                  <a:lnTo>
                    <a:pt x="0" y="26"/>
                  </a:lnTo>
                  <a:lnTo>
                    <a:pt x="0" y="20"/>
                  </a:lnTo>
                  <a:lnTo>
                    <a:pt x="0" y="15"/>
                  </a:lnTo>
                  <a:lnTo>
                    <a:pt x="0" y="11"/>
                  </a:lnTo>
                  <a:lnTo>
                    <a:pt x="0" y="8"/>
                  </a:lnTo>
                  <a:lnTo>
                    <a:pt x="0" y="5"/>
                  </a:lnTo>
                  <a:lnTo>
                    <a:pt x="0" y="4"/>
                  </a:lnTo>
                  <a:lnTo>
                    <a:pt x="0" y="3"/>
                  </a:lnTo>
                  <a:lnTo>
                    <a:pt x="1" y="2"/>
                  </a:lnTo>
                  <a:lnTo>
                    <a:pt x="1" y="1"/>
                  </a:lnTo>
                  <a:lnTo>
                    <a:pt x="1" y="1"/>
                  </a:lnTo>
                  <a:lnTo>
                    <a:pt x="1" y="0"/>
                  </a:lnTo>
                  <a:lnTo>
                    <a:pt x="1" y="0"/>
                  </a:lnTo>
                  <a:lnTo>
                    <a:pt x="1" y="0"/>
                  </a:lnTo>
                  <a:lnTo>
                    <a:pt x="1" y="1"/>
                  </a:lnTo>
                  <a:lnTo>
                    <a:pt x="1" y="2"/>
                  </a:lnTo>
                  <a:lnTo>
                    <a:pt x="1" y="3"/>
                  </a:lnTo>
                  <a:lnTo>
                    <a:pt x="1"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7" name="Freeform 331"/>
            <p:cNvSpPr>
              <a:spLocks/>
            </p:cNvSpPr>
            <p:nvPr/>
          </p:nvSpPr>
          <p:spPr bwMode="auto">
            <a:xfrm>
              <a:off x="690" y="3009"/>
              <a:ext cx="2" cy="104"/>
            </a:xfrm>
            <a:custGeom>
              <a:avLst/>
              <a:gdLst>
                <a:gd name="T0" fmla="*/ 1 w 2"/>
                <a:gd name="T1" fmla="*/ 8 h 104"/>
                <a:gd name="T2" fmla="*/ 1 w 2"/>
                <a:gd name="T3" fmla="*/ 16 h 104"/>
                <a:gd name="T4" fmla="*/ 1 w 2"/>
                <a:gd name="T5" fmla="*/ 26 h 104"/>
                <a:gd name="T6" fmla="*/ 1 w 2"/>
                <a:gd name="T7" fmla="*/ 35 h 104"/>
                <a:gd name="T8" fmla="*/ 1 w 2"/>
                <a:gd name="T9" fmla="*/ 45 h 104"/>
                <a:gd name="T10" fmla="*/ 1 w 2"/>
                <a:gd name="T11" fmla="*/ 55 h 104"/>
                <a:gd name="T12" fmla="*/ 1 w 2"/>
                <a:gd name="T13" fmla="*/ 62 h 104"/>
                <a:gd name="T14" fmla="*/ 1 w 2"/>
                <a:gd name="T15" fmla="*/ 69 h 104"/>
                <a:gd name="T16" fmla="*/ 1 w 2"/>
                <a:gd name="T17" fmla="*/ 73 h 104"/>
                <a:gd name="T18" fmla="*/ 1 w 2"/>
                <a:gd name="T19" fmla="*/ 77 h 104"/>
                <a:gd name="T20" fmla="*/ 1 w 2"/>
                <a:gd name="T21" fmla="*/ 81 h 104"/>
                <a:gd name="T22" fmla="*/ 1 w 2"/>
                <a:gd name="T23" fmla="*/ 85 h 104"/>
                <a:gd name="T24" fmla="*/ 1 w 2"/>
                <a:gd name="T25" fmla="*/ 89 h 104"/>
                <a:gd name="T26" fmla="*/ 1 w 2"/>
                <a:gd name="T27" fmla="*/ 93 h 104"/>
                <a:gd name="T28" fmla="*/ 1 w 2"/>
                <a:gd name="T29" fmla="*/ 96 h 104"/>
                <a:gd name="T30" fmla="*/ 0 w 2"/>
                <a:gd name="T31" fmla="*/ 99 h 104"/>
                <a:gd name="T32" fmla="*/ 0 w 2"/>
                <a:gd name="T33" fmla="*/ 102 h 104"/>
                <a:gd name="T34" fmla="*/ 0 w 2"/>
                <a:gd name="T35" fmla="*/ 103 h 104"/>
                <a:gd name="T36" fmla="*/ 0 w 2"/>
                <a:gd name="T37" fmla="*/ 102 h 104"/>
                <a:gd name="T38" fmla="*/ 0 w 2"/>
                <a:gd name="T39" fmla="*/ 100 h 104"/>
                <a:gd name="T40" fmla="*/ 0 w 2"/>
                <a:gd name="T41" fmla="*/ 98 h 104"/>
                <a:gd name="T42" fmla="*/ 0 w 2"/>
                <a:gd name="T43" fmla="*/ 95 h 104"/>
                <a:gd name="T44" fmla="*/ 0 w 2"/>
                <a:gd name="T45" fmla="*/ 93 h 104"/>
                <a:gd name="T46" fmla="*/ 0 w 2"/>
                <a:gd name="T47" fmla="*/ 90 h 104"/>
                <a:gd name="T48" fmla="*/ 1 w 2"/>
                <a:gd name="T49" fmla="*/ 87 h 104"/>
                <a:gd name="T50" fmla="*/ 1 w 2"/>
                <a:gd name="T51" fmla="*/ 84 h 104"/>
                <a:gd name="T52" fmla="*/ 1 w 2"/>
                <a:gd name="T53" fmla="*/ 80 h 104"/>
                <a:gd name="T54" fmla="*/ 1 w 2"/>
                <a:gd name="T55" fmla="*/ 77 h 104"/>
                <a:gd name="T56" fmla="*/ 1 w 2"/>
                <a:gd name="T57" fmla="*/ 74 h 104"/>
                <a:gd name="T58" fmla="*/ 0 w 2"/>
                <a:gd name="T59" fmla="*/ 70 h 104"/>
                <a:gd name="T60" fmla="*/ 0 w 2"/>
                <a:gd name="T61" fmla="*/ 64 h 104"/>
                <a:gd name="T62" fmla="*/ 0 w 2"/>
                <a:gd name="T63" fmla="*/ 56 h 104"/>
                <a:gd name="T64" fmla="*/ 0 w 2"/>
                <a:gd name="T65" fmla="*/ 45 h 104"/>
                <a:gd name="T66" fmla="*/ 0 w 2"/>
                <a:gd name="T67" fmla="*/ 35 h 104"/>
                <a:gd name="T68" fmla="*/ 0 w 2"/>
                <a:gd name="T69" fmla="*/ 25 h 104"/>
                <a:gd name="T70" fmla="*/ 0 w 2"/>
                <a:gd name="T71" fmla="*/ 15 h 104"/>
                <a:gd name="T72" fmla="*/ 0 w 2"/>
                <a:gd name="T73" fmla="*/ 9 h 104"/>
                <a:gd name="T74" fmla="*/ 0 w 2"/>
                <a:gd name="T75" fmla="*/ 5 h 104"/>
                <a:gd name="T76" fmla="*/ 0 w 2"/>
                <a:gd name="T77" fmla="*/ 3 h 104"/>
                <a:gd name="T78" fmla="*/ 1 w 2"/>
                <a:gd name="T79" fmla="*/ 1 h 104"/>
                <a:gd name="T80" fmla="*/ 1 w 2"/>
                <a:gd name="T81" fmla="*/ 0 h 104"/>
                <a:gd name="T82" fmla="*/ 1 w 2"/>
                <a:gd name="T83" fmla="*/ 2 h 104"/>
                <a:gd name="T84" fmla="*/ 1 w 2"/>
                <a:gd name="T85"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104">
                  <a:moveTo>
                    <a:pt x="1" y="5"/>
                  </a:moveTo>
                  <a:lnTo>
                    <a:pt x="1" y="8"/>
                  </a:lnTo>
                  <a:lnTo>
                    <a:pt x="1" y="12"/>
                  </a:lnTo>
                  <a:lnTo>
                    <a:pt x="1" y="16"/>
                  </a:lnTo>
                  <a:lnTo>
                    <a:pt x="1" y="21"/>
                  </a:lnTo>
                  <a:lnTo>
                    <a:pt x="1" y="26"/>
                  </a:lnTo>
                  <a:lnTo>
                    <a:pt x="1" y="30"/>
                  </a:lnTo>
                  <a:lnTo>
                    <a:pt x="1" y="35"/>
                  </a:lnTo>
                  <a:lnTo>
                    <a:pt x="1" y="41"/>
                  </a:lnTo>
                  <a:lnTo>
                    <a:pt x="1" y="45"/>
                  </a:lnTo>
                  <a:lnTo>
                    <a:pt x="1" y="50"/>
                  </a:lnTo>
                  <a:lnTo>
                    <a:pt x="1" y="55"/>
                  </a:lnTo>
                  <a:lnTo>
                    <a:pt x="1" y="59"/>
                  </a:lnTo>
                  <a:lnTo>
                    <a:pt x="1" y="62"/>
                  </a:lnTo>
                  <a:lnTo>
                    <a:pt x="1" y="66"/>
                  </a:lnTo>
                  <a:lnTo>
                    <a:pt x="1" y="69"/>
                  </a:lnTo>
                  <a:lnTo>
                    <a:pt x="1" y="71"/>
                  </a:lnTo>
                  <a:lnTo>
                    <a:pt x="1" y="73"/>
                  </a:lnTo>
                  <a:lnTo>
                    <a:pt x="1" y="75"/>
                  </a:lnTo>
                  <a:lnTo>
                    <a:pt x="1" y="77"/>
                  </a:lnTo>
                  <a:lnTo>
                    <a:pt x="1" y="79"/>
                  </a:lnTo>
                  <a:lnTo>
                    <a:pt x="1" y="81"/>
                  </a:lnTo>
                  <a:lnTo>
                    <a:pt x="1" y="83"/>
                  </a:lnTo>
                  <a:lnTo>
                    <a:pt x="1" y="85"/>
                  </a:lnTo>
                  <a:lnTo>
                    <a:pt x="1" y="87"/>
                  </a:lnTo>
                  <a:lnTo>
                    <a:pt x="1" y="89"/>
                  </a:lnTo>
                  <a:lnTo>
                    <a:pt x="1" y="91"/>
                  </a:lnTo>
                  <a:lnTo>
                    <a:pt x="1" y="93"/>
                  </a:lnTo>
                  <a:lnTo>
                    <a:pt x="1" y="94"/>
                  </a:lnTo>
                  <a:lnTo>
                    <a:pt x="1" y="96"/>
                  </a:lnTo>
                  <a:lnTo>
                    <a:pt x="1" y="98"/>
                  </a:lnTo>
                  <a:lnTo>
                    <a:pt x="0" y="99"/>
                  </a:lnTo>
                  <a:lnTo>
                    <a:pt x="0" y="101"/>
                  </a:lnTo>
                  <a:lnTo>
                    <a:pt x="0" y="102"/>
                  </a:lnTo>
                  <a:lnTo>
                    <a:pt x="0" y="103"/>
                  </a:lnTo>
                  <a:lnTo>
                    <a:pt x="0" y="103"/>
                  </a:lnTo>
                  <a:lnTo>
                    <a:pt x="0" y="103"/>
                  </a:lnTo>
                  <a:lnTo>
                    <a:pt x="0" y="102"/>
                  </a:lnTo>
                  <a:lnTo>
                    <a:pt x="0" y="101"/>
                  </a:lnTo>
                  <a:lnTo>
                    <a:pt x="0" y="100"/>
                  </a:lnTo>
                  <a:lnTo>
                    <a:pt x="0" y="99"/>
                  </a:lnTo>
                  <a:lnTo>
                    <a:pt x="0" y="98"/>
                  </a:lnTo>
                  <a:lnTo>
                    <a:pt x="0" y="97"/>
                  </a:lnTo>
                  <a:lnTo>
                    <a:pt x="0" y="95"/>
                  </a:lnTo>
                  <a:lnTo>
                    <a:pt x="0" y="94"/>
                  </a:lnTo>
                  <a:lnTo>
                    <a:pt x="0" y="93"/>
                  </a:lnTo>
                  <a:lnTo>
                    <a:pt x="0" y="92"/>
                  </a:lnTo>
                  <a:lnTo>
                    <a:pt x="0" y="90"/>
                  </a:lnTo>
                  <a:lnTo>
                    <a:pt x="0" y="88"/>
                  </a:lnTo>
                  <a:lnTo>
                    <a:pt x="1" y="87"/>
                  </a:lnTo>
                  <a:lnTo>
                    <a:pt x="1" y="85"/>
                  </a:lnTo>
                  <a:lnTo>
                    <a:pt x="1" y="84"/>
                  </a:lnTo>
                  <a:lnTo>
                    <a:pt x="1" y="82"/>
                  </a:lnTo>
                  <a:lnTo>
                    <a:pt x="1" y="80"/>
                  </a:lnTo>
                  <a:lnTo>
                    <a:pt x="1" y="78"/>
                  </a:lnTo>
                  <a:lnTo>
                    <a:pt x="1" y="77"/>
                  </a:lnTo>
                  <a:lnTo>
                    <a:pt x="1" y="76"/>
                  </a:lnTo>
                  <a:lnTo>
                    <a:pt x="1" y="74"/>
                  </a:lnTo>
                  <a:lnTo>
                    <a:pt x="0" y="72"/>
                  </a:lnTo>
                  <a:lnTo>
                    <a:pt x="0" y="70"/>
                  </a:lnTo>
                  <a:lnTo>
                    <a:pt x="0" y="67"/>
                  </a:lnTo>
                  <a:lnTo>
                    <a:pt x="0" y="64"/>
                  </a:lnTo>
                  <a:lnTo>
                    <a:pt x="0" y="60"/>
                  </a:lnTo>
                  <a:lnTo>
                    <a:pt x="0" y="56"/>
                  </a:lnTo>
                  <a:lnTo>
                    <a:pt x="0" y="51"/>
                  </a:lnTo>
                  <a:lnTo>
                    <a:pt x="0" y="45"/>
                  </a:lnTo>
                  <a:lnTo>
                    <a:pt x="0" y="41"/>
                  </a:lnTo>
                  <a:lnTo>
                    <a:pt x="0" y="35"/>
                  </a:lnTo>
                  <a:lnTo>
                    <a:pt x="0" y="30"/>
                  </a:lnTo>
                  <a:lnTo>
                    <a:pt x="0" y="25"/>
                  </a:lnTo>
                  <a:lnTo>
                    <a:pt x="0" y="20"/>
                  </a:lnTo>
                  <a:lnTo>
                    <a:pt x="0" y="15"/>
                  </a:lnTo>
                  <a:lnTo>
                    <a:pt x="0" y="11"/>
                  </a:lnTo>
                  <a:lnTo>
                    <a:pt x="0" y="9"/>
                  </a:lnTo>
                  <a:lnTo>
                    <a:pt x="0" y="6"/>
                  </a:lnTo>
                  <a:lnTo>
                    <a:pt x="0" y="5"/>
                  </a:lnTo>
                  <a:lnTo>
                    <a:pt x="0" y="4"/>
                  </a:lnTo>
                  <a:lnTo>
                    <a:pt x="0" y="3"/>
                  </a:lnTo>
                  <a:lnTo>
                    <a:pt x="1" y="2"/>
                  </a:lnTo>
                  <a:lnTo>
                    <a:pt x="1" y="1"/>
                  </a:lnTo>
                  <a:lnTo>
                    <a:pt x="1" y="1"/>
                  </a:lnTo>
                  <a:lnTo>
                    <a:pt x="1" y="0"/>
                  </a:lnTo>
                  <a:lnTo>
                    <a:pt x="1" y="1"/>
                  </a:lnTo>
                  <a:lnTo>
                    <a:pt x="1" y="2"/>
                  </a:lnTo>
                  <a:lnTo>
                    <a:pt x="1" y="4"/>
                  </a:lnTo>
                  <a:lnTo>
                    <a:pt x="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8" name="Freeform 332"/>
            <p:cNvSpPr>
              <a:spLocks/>
            </p:cNvSpPr>
            <p:nvPr/>
          </p:nvSpPr>
          <p:spPr bwMode="auto">
            <a:xfrm>
              <a:off x="657" y="2964"/>
              <a:ext cx="29" cy="50"/>
            </a:xfrm>
            <a:custGeom>
              <a:avLst/>
              <a:gdLst>
                <a:gd name="T0" fmla="*/ 23 w 29"/>
                <a:gd name="T1" fmla="*/ 4 h 50"/>
                <a:gd name="T2" fmla="*/ 23 w 29"/>
                <a:gd name="T3" fmla="*/ 6 h 50"/>
                <a:gd name="T4" fmla="*/ 22 w 29"/>
                <a:gd name="T5" fmla="*/ 9 h 50"/>
                <a:gd name="T6" fmla="*/ 21 w 29"/>
                <a:gd name="T7" fmla="*/ 11 h 50"/>
                <a:gd name="T8" fmla="*/ 20 w 29"/>
                <a:gd name="T9" fmla="*/ 13 h 50"/>
                <a:gd name="T10" fmla="*/ 19 w 29"/>
                <a:gd name="T11" fmla="*/ 16 h 50"/>
                <a:gd name="T12" fmla="*/ 17 w 29"/>
                <a:gd name="T13" fmla="*/ 19 h 50"/>
                <a:gd name="T14" fmla="*/ 16 w 29"/>
                <a:gd name="T15" fmla="*/ 22 h 50"/>
                <a:gd name="T16" fmla="*/ 15 w 29"/>
                <a:gd name="T17" fmla="*/ 25 h 50"/>
                <a:gd name="T18" fmla="*/ 13 w 29"/>
                <a:gd name="T19" fmla="*/ 28 h 50"/>
                <a:gd name="T20" fmla="*/ 12 w 29"/>
                <a:gd name="T21" fmla="*/ 30 h 50"/>
                <a:gd name="T22" fmla="*/ 10 w 29"/>
                <a:gd name="T23" fmla="*/ 34 h 50"/>
                <a:gd name="T24" fmla="*/ 8 w 29"/>
                <a:gd name="T25" fmla="*/ 36 h 50"/>
                <a:gd name="T26" fmla="*/ 7 w 29"/>
                <a:gd name="T27" fmla="*/ 38 h 50"/>
                <a:gd name="T28" fmla="*/ 6 w 29"/>
                <a:gd name="T29" fmla="*/ 40 h 50"/>
                <a:gd name="T30" fmla="*/ 4 w 29"/>
                <a:gd name="T31" fmla="*/ 42 h 50"/>
                <a:gd name="T32" fmla="*/ 3 w 29"/>
                <a:gd name="T33" fmla="*/ 44 h 50"/>
                <a:gd name="T34" fmla="*/ 2 w 29"/>
                <a:gd name="T35" fmla="*/ 45 h 50"/>
                <a:gd name="T36" fmla="*/ 2 w 29"/>
                <a:gd name="T37" fmla="*/ 45 h 50"/>
                <a:gd name="T38" fmla="*/ 1 w 29"/>
                <a:gd name="T39" fmla="*/ 46 h 50"/>
                <a:gd name="T40" fmla="*/ 0 w 29"/>
                <a:gd name="T41" fmla="*/ 47 h 50"/>
                <a:gd name="T42" fmla="*/ 0 w 29"/>
                <a:gd name="T43" fmla="*/ 48 h 50"/>
                <a:gd name="T44" fmla="*/ 0 w 29"/>
                <a:gd name="T45" fmla="*/ 49 h 50"/>
                <a:gd name="T46" fmla="*/ 1 w 29"/>
                <a:gd name="T47" fmla="*/ 49 h 50"/>
                <a:gd name="T48" fmla="*/ 2 w 29"/>
                <a:gd name="T49" fmla="*/ 49 h 50"/>
                <a:gd name="T50" fmla="*/ 2 w 29"/>
                <a:gd name="T51" fmla="*/ 48 h 50"/>
                <a:gd name="T52" fmla="*/ 3 w 29"/>
                <a:gd name="T53" fmla="*/ 47 h 50"/>
                <a:gd name="T54" fmla="*/ 4 w 29"/>
                <a:gd name="T55" fmla="*/ 47 h 50"/>
                <a:gd name="T56" fmla="*/ 5 w 29"/>
                <a:gd name="T57" fmla="*/ 45 h 50"/>
                <a:gd name="T58" fmla="*/ 7 w 29"/>
                <a:gd name="T59" fmla="*/ 45 h 50"/>
                <a:gd name="T60" fmla="*/ 7 w 29"/>
                <a:gd name="T61" fmla="*/ 42 h 50"/>
                <a:gd name="T62" fmla="*/ 9 w 29"/>
                <a:gd name="T63" fmla="*/ 39 h 50"/>
                <a:gd name="T64" fmla="*/ 12 w 29"/>
                <a:gd name="T65" fmla="*/ 37 h 50"/>
                <a:gd name="T66" fmla="*/ 13 w 29"/>
                <a:gd name="T67" fmla="*/ 33 h 50"/>
                <a:gd name="T68" fmla="*/ 15 w 29"/>
                <a:gd name="T69" fmla="*/ 30 h 50"/>
                <a:gd name="T70" fmla="*/ 16 w 29"/>
                <a:gd name="T71" fmla="*/ 27 h 50"/>
                <a:gd name="T72" fmla="*/ 19 w 29"/>
                <a:gd name="T73" fmla="*/ 23 h 50"/>
                <a:gd name="T74" fmla="*/ 21 w 29"/>
                <a:gd name="T75" fmla="*/ 20 h 50"/>
                <a:gd name="T76" fmla="*/ 22 w 29"/>
                <a:gd name="T77" fmla="*/ 17 h 50"/>
                <a:gd name="T78" fmla="*/ 23 w 29"/>
                <a:gd name="T79" fmla="*/ 14 h 50"/>
                <a:gd name="T80" fmla="*/ 25 w 29"/>
                <a:gd name="T81" fmla="*/ 12 h 50"/>
                <a:gd name="T82" fmla="*/ 26 w 29"/>
                <a:gd name="T83" fmla="*/ 9 h 50"/>
                <a:gd name="T84" fmla="*/ 26 w 29"/>
                <a:gd name="T85" fmla="*/ 7 h 50"/>
                <a:gd name="T86" fmla="*/ 27 w 29"/>
                <a:gd name="T87" fmla="*/ 6 h 50"/>
                <a:gd name="T88" fmla="*/ 27 w 29"/>
                <a:gd name="T89" fmla="*/ 5 h 50"/>
                <a:gd name="T90" fmla="*/ 27 w 29"/>
                <a:gd name="T91" fmla="*/ 4 h 50"/>
                <a:gd name="T92" fmla="*/ 28 w 29"/>
                <a:gd name="T93" fmla="*/ 4 h 50"/>
                <a:gd name="T94" fmla="*/ 28 w 29"/>
                <a:gd name="T95" fmla="*/ 3 h 50"/>
                <a:gd name="T96" fmla="*/ 27 w 29"/>
                <a:gd name="T97" fmla="*/ 2 h 50"/>
                <a:gd name="T98" fmla="*/ 27 w 29"/>
                <a:gd name="T99" fmla="*/ 1 h 50"/>
                <a:gd name="T100" fmla="*/ 27 w 29"/>
                <a:gd name="T101" fmla="*/ 0 h 50"/>
                <a:gd name="T102" fmla="*/ 26 w 29"/>
                <a:gd name="T103" fmla="*/ 0 h 50"/>
                <a:gd name="T104" fmla="*/ 26 w 29"/>
                <a:gd name="T105" fmla="*/ 1 h 50"/>
                <a:gd name="T106" fmla="*/ 25 w 29"/>
                <a:gd name="T107" fmla="*/ 1 h 50"/>
                <a:gd name="T108" fmla="*/ 25 w 29"/>
                <a:gd name="T109" fmla="*/ 2 h 50"/>
                <a:gd name="T110" fmla="*/ 24 w 29"/>
                <a:gd name="T111" fmla="*/ 3 h 50"/>
                <a:gd name="T112" fmla="*/ 24 w 29"/>
                <a:gd name="T113" fmla="*/ 4 h 50"/>
                <a:gd name="T114" fmla="*/ 23 w 29"/>
                <a:gd name="T11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50">
                  <a:moveTo>
                    <a:pt x="23" y="4"/>
                  </a:moveTo>
                  <a:lnTo>
                    <a:pt x="23" y="6"/>
                  </a:lnTo>
                  <a:lnTo>
                    <a:pt x="22" y="9"/>
                  </a:lnTo>
                  <a:lnTo>
                    <a:pt x="21" y="11"/>
                  </a:lnTo>
                  <a:lnTo>
                    <a:pt x="20" y="13"/>
                  </a:lnTo>
                  <a:lnTo>
                    <a:pt x="19" y="16"/>
                  </a:lnTo>
                  <a:lnTo>
                    <a:pt x="17" y="19"/>
                  </a:lnTo>
                  <a:lnTo>
                    <a:pt x="16" y="22"/>
                  </a:lnTo>
                  <a:lnTo>
                    <a:pt x="15" y="25"/>
                  </a:lnTo>
                  <a:lnTo>
                    <a:pt x="13" y="28"/>
                  </a:lnTo>
                  <a:lnTo>
                    <a:pt x="12" y="30"/>
                  </a:lnTo>
                  <a:lnTo>
                    <a:pt x="10" y="34"/>
                  </a:lnTo>
                  <a:lnTo>
                    <a:pt x="8" y="36"/>
                  </a:lnTo>
                  <a:lnTo>
                    <a:pt x="7" y="38"/>
                  </a:lnTo>
                  <a:lnTo>
                    <a:pt x="6" y="40"/>
                  </a:lnTo>
                  <a:lnTo>
                    <a:pt x="4" y="42"/>
                  </a:lnTo>
                  <a:lnTo>
                    <a:pt x="3" y="44"/>
                  </a:lnTo>
                  <a:lnTo>
                    <a:pt x="2" y="45"/>
                  </a:lnTo>
                  <a:lnTo>
                    <a:pt x="2" y="45"/>
                  </a:lnTo>
                  <a:lnTo>
                    <a:pt x="1" y="46"/>
                  </a:lnTo>
                  <a:lnTo>
                    <a:pt x="0" y="47"/>
                  </a:lnTo>
                  <a:lnTo>
                    <a:pt x="0" y="48"/>
                  </a:lnTo>
                  <a:lnTo>
                    <a:pt x="0" y="49"/>
                  </a:lnTo>
                  <a:lnTo>
                    <a:pt x="1" y="49"/>
                  </a:lnTo>
                  <a:lnTo>
                    <a:pt x="2" y="49"/>
                  </a:lnTo>
                  <a:lnTo>
                    <a:pt x="2" y="48"/>
                  </a:lnTo>
                  <a:lnTo>
                    <a:pt x="3" y="47"/>
                  </a:lnTo>
                  <a:lnTo>
                    <a:pt x="4" y="47"/>
                  </a:lnTo>
                  <a:lnTo>
                    <a:pt x="5" y="45"/>
                  </a:lnTo>
                  <a:lnTo>
                    <a:pt x="7" y="45"/>
                  </a:lnTo>
                  <a:lnTo>
                    <a:pt x="7" y="42"/>
                  </a:lnTo>
                  <a:lnTo>
                    <a:pt x="9" y="39"/>
                  </a:lnTo>
                  <a:lnTo>
                    <a:pt x="12" y="37"/>
                  </a:lnTo>
                  <a:lnTo>
                    <a:pt x="13" y="33"/>
                  </a:lnTo>
                  <a:lnTo>
                    <a:pt x="15" y="30"/>
                  </a:lnTo>
                  <a:lnTo>
                    <a:pt x="16" y="27"/>
                  </a:lnTo>
                  <a:lnTo>
                    <a:pt x="19" y="23"/>
                  </a:lnTo>
                  <a:lnTo>
                    <a:pt x="21" y="20"/>
                  </a:lnTo>
                  <a:lnTo>
                    <a:pt x="22" y="17"/>
                  </a:lnTo>
                  <a:lnTo>
                    <a:pt x="23" y="14"/>
                  </a:lnTo>
                  <a:lnTo>
                    <a:pt x="25" y="12"/>
                  </a:lnTo>
                  <a:lnTo>
                    <a:pt x="26" y="9"/>
                  </a:lnTo>
                  <a:lnTo>
                    <a:pt x="26" y="7"/>
                  </a:lnTo>
                  <a:lnTo>
                    <a:pt x="27" y="6"/>
                  </a:lnTo>
                  <a:lnTo>
                    <a:pt x="27" y="5"/>
                  </a:lnTo>
                  <a:lnTo>
                    <a:pt x="27" y="4"/>
                  </a:lnTo>
                  <a:lnTo>
                    <a:pt x="28" y="4"/>
                  </a:lnTo>
                  <a:lnTo>
                    <a:pt x="28" y="3"/>
                  </a:lnTo>
                  <a:lnTo>
                    <a:pt x="27" y="2"/>
                  </a:lnTo>
                  <a:lnTo>
                    <a:pt x="27" y="1"/>
                  </a:lnTo>
                  <a:lnTo>
                    <a:pt x="27" y="0"/>
                  </a:lnTo>
                  <a:lnTo>
                    <a:pt x="26" y="0"/>
                  </a:lnTo>
                  <a:lnTo>
                    <a:pt x="26" y="1"/>
                  </a:lnTo>
                  <a:lnTo>
                    <a:pt x="25" y="1"/>
                  </a:lnTo>
                  <a:lnTo>
                    <a:pt x="25" y="2"/>
                  </a:lnTo>
                  <a:lnTo>
                    <a:pt x="24" y="3"/>
                  </a:lnTo>
                  <a:lnTo>
                    <a:pt x="24" y="4"/>
                  </a:lnTo>
                  <a:lnTo>
                    <a:pt x="23"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89" name="Freeform 333"/>
            <p:cNvSpPr>
              <a:spLocks/>
            </p:cNvSpPr>
            <p:nvPr/>
          </p:nvSpPr>
          <p:spPr bwMode="auto">
            <a:xfrm>
              <a:off x="669" y="2961"/>
              <a:ext cx="29" cy="51"/>
            </a:xfrm>
            <a:custGeom>
              <a:avLst/>
              <a:gdLst>
                <a:gd name="T0" fmla="*/ 24 w 29"/>
                <a:gd name="T1" fmla="*/ 5 h 51"/>
                <a:gd name="T2" fmla="*/ 23 w 29"/>
                <a:gd name="T3" fmla="*/ 6 h 51"/>
                <a:gd name="T4" fmla="*/ 22 w 29"/>
                <a:gd name="T5" fmla="*/ 8 h 51"/>
                <a:gd name="T6" fmla="*/ 21 w 29"/>
                <a:gd name="T7" fmla="*/ 11 h 51"/>
                <a:gd name="T8" fmla="*/ 21 w 29"/>
                <a:gd name="T9" fmla="*/ 13 h 51"/>
                <a:gd name="T10" fmla="*/ 20 w 29"/>
                <a:gd name="T11" fmla="*/ 16 h 51"/>
                <a:gd name="T12" fmla="*/ 18 w 29"/>
                <a:gd name="T13" fmla="*/ 19 h 51"/>
                <a:gd name="T14" fmla="*/ 16 w 29"/>
                <a:gd name="T15" fmla="*/ 21 h 51"/>
                <a:gd name="T16" fmla="*/ 15 w 29"/>
                <a:gd name="T17" fmla="*/ 24 h 51"/>
                <a:gd name="T18" fmla="*/ 14 w 29"/>
                <a:gd name="T19" fmla="*/ 28 h 51"/>
                <a:gd name="T20" fmla="*/ 12 w 29"/>
                <a:gd name="T21" fmla="*/ 30 h 51"/>
                <a:gd name="T22" fmla="*/ 11 w 29"/>
                <a:gd name="T23" fmla="*/ 33 h 51"/>
                <a:gd name="T24" fmla="*/ 9 w 29"/>
                <a:gd name="T25" fmla="*/ 36 h 51"/>
                <a:gd name="T26" fmla="*/ 7 w 29"/>
                <a:gd name="T27" fmla="*/ 38 h 51"/>
                <a:gd name="T28" fmla="*/ 6 w 29"/>
                <a:gd name="T29" fmla="*/ 40 h 51"/>
                <a:gd name="T30" fmla="*/ 5 w 29"/>
                <a:gd name="T31" fmla="*/ 43 h 51"/>
                <a:gd name="T32" fmla="*/ 3 w 29"/>
                <a:gd name="T33" fmla="*/ 44 h 51"/>
                <a:gd name="T34" fmla="*/ 2 w 29"/>
                <a:gd name="T35" fmla="*/ 46 h 51"/>
                <a:gd name="T36" fmla="*/ 2 w 29"/>
                <a:gd name="T37" fmla="*/ 46 h 51"/>
                <a:gd name="T38" fmla="*/ 2 w 29"/>
                <a:gd name="T39" fmla="*/ 47 h 51"/>
                <a:gd name="T40" fmla="*/ 1 w 29"/>
                <a:gd name="T41" fmla="*/ 48 h 51"/>
                <a:gd name="T42" fmla="*/ 0 w 29"/>
                <a:gd name="T43" fmla="*/ 49 h 51"/>
                <a:gd name="T44" fmla="*/ 1 w 29"/>
                <a:gd name="T45" fmla="*/ 50 h 51"/>
                <a:gd name="T46" fmla="*/ 2 w 29"/>
                <a:gd name="T47" fmla="*/ 50 h 51"/>
                <a:gd name="T48" fmla="*/ 2 w 29"/>
                <a:gd name="T49" fmla="*/ 49 h 51"/>
                <a:gd name="T50" fmla="*/ 2 w 29"/>
                <a:gd name="T51" fmla="*/ 49 h 51"/>
                <a:gd name="T52" fmla="*/ 3 w 29"/>
                <a:gd name="T53" fmla="*/ 48 h 51"/>
                <a:gd name="T54" fmla="*/ 4 w 29"/>
                <a:gd name="T55" fmla="*/ 48 h 51"/>
                <a:gd name="T56" fmla="*/ 5 w 29"/>
                <a:gd name="T57" fmla="*/ 47 h 51"/>
                <a:gd name="T58" fmla="*/ 6 w 29"/>
                <a:gd name="T59" fmla="*/ 46 h 51"/>
                <a:gd name="T60" fmla="*/ 7 w 29"/>
                <a:gd name="T61" fmla="*/ 45 h 51"/>
                <a:gd name="T62" fmla="*/ 9 w 29"/>
                <a:gd name="T63" fmla="*/ 42 h 51"/>
                <a:gd name="T64" fmla="*/ 11 w 29"/>
                <a:gd name="T65" fmla="*/ 39 h 51"/>
                <a:gd name="T66" fmla="*/ 12 w 29"/>
                <a:gd name="T67" fmla="*/ 37 h 51"/>
                <a:gd name="T68" fmla="*/ 14 w 29"/>
                <a:gd name="T69" fmla="*/ 33 h 51"/>
                <a:gd name="T70" fmla="*/ 16 w 29"/>
                <a:gd name="T71" fmla="*/ 29 h 51"/>
                <a:gd name="T72" fmla="*/ 17 w 29"/>
                <a:gd name="T73" fmla="*/ 26 h 51"/>
                <a:gd name="T74" fmla="*/ 19 w 29"/>
                <a:gd name="T75" fmla="*/ 23 h 51"/>
                <a:gd name="T76" fmla="*/ 21 w 29"/>
                <a:gd name="T77" fmla="*/ 20 h 51"/>
                <a:gd name="T78" fmla="*/ 22 w 29"/>
                <a:gd name="T79" fmla="*/ 17 h 51"/>
                <a:gd name="T80" fmla="*/ 24 w 29"/>
                <a:gd name="T81" fmla="*/ 13 h 51"/>
                <a:gd name="T82" fmla="*/ 26 w 29"/>
                <a:gd name="T83" fmla="*/ 12 h 51"/>
                <a:gd name="T84" fmla="*/ 26 w 29"/>
                <a:gd name="T85" fmla="*/ 9 h 51"/>
                <a:gd name="T86" fmla="*/ 27 w 29"/>
                <a:gd name="T87" fmla="*/ 7 h 51"/>
                <a:gd name="T88" fmla="*/ 28 w 29"/>
                <a:gd name="T89" fmla="*/ 6 h 51"/>
                <a:gd name="T90" fmla="*/ 28 w 29"/>
                <a:gd name="T91" fmla="*/ 5 h 51"/>
                <a:gd name="T92" fmla="*/ 28 w 29"/>
                <a:gd name="T93" fmla="*/ 4 h 51"/>
                <a:gd name="T94" fmla="*/ 28 w 29"/>
                <a:gd name="T95" fmla="*/ 4 h 51"/>
                <a:gd name="T96" fmla="*/ 28 w 29"/>
                <a:gd name="T97" fmla="*/ 3 h 51"/>
                <a:gd name="T98" fmla="*/ 28 w 29"/>
                <a:gd name="T99" fmla="*/ 2 h 51"/>
                <a:gd name="T100" fmla="*/ 28 w 29"/>
                <a:gd name="T101" fmla="*/ 1 h 51"/>
                <a:gd name="T102" fmla="*/ 28 w 29"/>
                <a:gd name="T103" fmla="*/ 0 h 51"/>
                <a:gd name="T104" fmla="*/ 27 w 29"/>
                <a:gd name="T105" fmla="*/ 0 h 51"/>
                <a:gd name="T106" fmla="*/ 26 w 29"/>
                <a:gd name="T107" fmla="*/ 1 h 51"/>
                <a:gd name="T108" fmla="*/ 26 w 29"/>
                <a:gd name="T109" fmla="*/ 2 h 51"/>
                <a:gd name="T110" fmla="*/ 25 w 29"/>
                <a:gd name="T111" fmla="*/ 3 h 51"/>
                <a:gd name="T112" fmla="*/ 25 w 29"/>
                <a:gd name="T113" fmla="*/ 4 h 51"/>
                <a:gd name="T114" fmla="*/ 24 w 29"/>
                <a:gd name="T115"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51">
                  <a:moveTo>
                    <a:pt x="24" y="5"/>
                  </a:moveTo>
                  <a:lnTo>
                    <a:pt x="23" y="6"/>
                  </a:lnTo>
                  <a:lnTo>
                    <a:pt x="22" y="8"/>
                  </a:lnTo>
                  <a:lnTo>
                    <a:pt x="21" y="11"/>
                  </a:lnTo>
                  <a:lnTo>
                    <a:pt x="21" y="13"/>
                  </a:lnTo>
                  <a:lnTo>
                    <a:pt x="20" y="16"/>
                  </a:lnTo>
                  <a:lnTo>
                    <a:pt x="18" y="19"/>
                  </a:lnTo>
                  <a:lnTo>
                    <a:pt x="16" y="21"/>
                  </a:lnTo>
                  <a:lnTo>
                    <a:pt x="15" y="24"/>
                  </a:lnTo>
                  <a:lnTo>
                    <a:pt x="14" y="28"/>
                  </a:lnTo>
                  <a:lnTo>
                    <a:pt x="12" y="30"/>
                  </a:lnTo>
                  <a:lnTo>
                    <a:pt x="11" y="33"/>
                  </a:lnTo>
                  <a:lnTo>
                    <a:pt x="9" y="36"/>
                  </a:lnTo>
                  <a:lnTo>
                    <a:pt x="7" y="38"/>
                  </a:lnTo>
                  <a:lnTo>
                    <a:pt x="6" y="40"/>
                  </a:lnTo>
                  <a:lnTo>
                    <a:pt x="5" y="43"/>
                  </a:lnTo>
                  <a:lnTo>
                    <a:pt x="3" y="44"/>
                  </a:lnTo>
                  <a:lnTo>
                    <a:pt x="2" y="46"/>
                  </a:lnTo>
                  <a:lnTo>
                    <a:pt x="2" y="46"/>
                  </a:lnTo>
                  <a:lnTo>
                    <a:pt x="2" y="47"/>
                  </a:lnTo>
                  <a:lnTo>
                    <a:pt x="1" y="48"/>
                  </a:lnTo>
                  <a:lnTo>
                    <a:pt x="0" y="49"/>
                  </a:lnTo>
                  <a:lnTo>
                    <a:pt x="1" y="50"/>
                  </a:lnTo>
                  <a:lnTo>
                    <a:pt x="2" y="50"/>
                  </a:lnTo>
                  <a:lnTo>
                    <a:pt x="2" y="49"/>
                  </a:lnTo>
                  <a:lnTo>
                    <a:pt x="2" y="49"/>
                  </a:lnTo>
                  <a:lnTo>
                    <a:pt x="3" y="48"/>
                  </a:lnTo>
                  <a:lnTo>
                    <a:pt x="4" y="48"/>
                  </a:lnTo>
                  <a:lnTo>
                    <a:pt x="5" y="47"/>
                  </a:lnTo>
                  <a:lnTo>
                    <a:pt x="6" y="46"/>
                  </a:lnTo>
                  <a:lnTo>
                    <a:pt x="7" y="45"/>
                  </a:lnTo>
                  <a:lnTo>
                    <a:pt x="9" y="42"/>
                  </a:lnTo>
                  <a:lnTo>
                    <a:pt x="11" y="39"/>
                  </a:lnTo>
                  <a:lnTo>
                    <a:pt x="12" y="37"/>
                  </a:lnTo>
                  <a:lnTo>
                    <a:pt x="14" y="33"/>
                  </a:lnTo>
                  <a:lnTo>
                    <a:pt x="16" y="29"/>
                  </a:lnTo>
                  <a:lnTo>
                    <a:pt x="17" y="26"/>
                  </a:lnTo>
                  <a:lnTo>
                    <a:pt x="19" y="23"/>
                  </a:lnTo>
                  <a:lnTo>
                    <a:pt x="21" y="20"/>
                  </a:lnTo>
                  <a:lnTo>
                    <a:pt x="22" y="17"/>
                  </a:lnTo>
                  <a:lnTo>
                    <a:pt x="24" y="13"/>
                  </a:lnTo>
                  <a:lnTo>
                    <a:pt x="26" y="12"/>
                  </a:lnTo>
                  <a:lnTo>
                    <a:pt x="26" y="9"/>
                  </a:lnTo>
                  <a:lnTo>
                    <a:pt x="27" y="7"/>
                  </a:lnTo>
                  <a:lnTo>
                    <a:pt x="28" y="6"/>
                  </a:lnTo>
                  <a:lnTo>
                    <a:pt x="28" y="5"/>
                  </a:lnTo>
                  <a:lnTo>
                    <a:pt x="28" y="4"/>
                  </a:lnTo>
                  <a:lnTo>
                    <a:pt x="28" y="4"/>
                  </a:lnTo>
                  <a:lnTo>
                    <a:pt x="28" y="3"/>
                  </a:lnTo>
                  <a:lnTo>
                    <a:pt x="28" y="2"/>
                  </a:lnTo>
                  <a:lnTo>
                    <a:pt x="28" y="1"/>
                  </a:lnTo>
                  <a:lnTo>
                    <a:pt x="28" y="0"/>
                  </a:lnTo>
                  <a:lnTo>
                    <a:pt x="27" y="0"/>
                  </a:lnTo>
                  <a:lnTo>
                    <a:pt x="26" y="1"/>
                  </a:lnTo>
                  <a:lnTo>
                    <a:pt x="26" y="2"/>
                  </a:lnTo>
                  <a:lnTo>
                    <a:pt x="25" y="3"/>
                  </a:lnTo>
                  <a:lnTo>
                    <a:pt x="25" y="4"/>
                  </a:lnTo>
                  <a:lnTo>
                    <a:pt x="2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0" name="Freeform 334"/>
            <p:cNvSpPr>
              <a:spLocks/>
            </p:cNvSpPr>
            <p:nvPr/>
          </p:nvSpPr>
          <p:spPr bwMode="auto">
            <a:xfrm>
              <a:off x="683" y="2960"/>
              <a:ext cx="28" cy="51"/>
            </a:xfrm>
            <a:custGeom>
              <a:avLst/>
              <a:gdLst>
                <a:gd name="T0" fmla="*/ 24 w 28"/>
                <a:gd name="T1" fmla="*/ 5 h 51"/>
                <a:gd name="T2" fmla="*/ 23 w 28"/>
                <a:gd name="T3" fmla="*/ 6 h 51"/>
                <a:gd name="T4" fmla="*/ 22 w 28"/>
                <a:gd name="T5" fmla="*/ 9 h 51"/>
                <a:gd name="T6" fmla="*/ 21 w 28"/>
                <a:gd name="T7" fmla="*/ 11 h 51"/>
                <a:gd name="T8" fmla="*/ 20 w 28"/>
                <a:gd name="T9" fmla="*/ 13 h 51"/>
                <a:gd name="T10" fmla="*/ 19 w 28"/>
                <a:gd name="T11" fmla="*/ 16 h 51"/>
                <a:gd name="T12" fmla="*/ 17 w 28"/>
                <a:gd name="T13" fmla="*/ 19 h 51"/>
                <a:gd name="T14" fmla="*/ 16 w 28"/>
                <a:gd name="T15" fmla="*/ 21 h 51"/>
                <a:gd name="T16" fmla="*/ 14 w 28"/>
                <a:gd name="T17" fmla="*/ 25 h 51"/>
                <a:gd name="T18" fmla="*/ 13 w 28"/>
                <a:gd name="T19" fmla="*/ 28 h 51"/>
                <a:gd name="T20" fmla="*/ 11 w 28"/>
                <a:gd name="T21" fmla="*/ 30 h 51"/>
                <a:gd name="T22" fmla="*/ 10 w 28"/>
                <a:gd name="T23" fmla="*/ 33 h 51"/>
                <a:gd name="T24" fmla="*/ 8 w 28"/>
                <a:gd name="T25" fmla="*/ 36 h 51"/>
                <a:gd name="T26" fmla="*/ 7 w 28"/>
                <a:gd name="T27" fmla="*/ 38 h 51"/>
                <a:gd name="T28" fmla="*/ 6 w 28"/>
                <a:gd name="T29" fmla="*/ 40 h 51"/>
                <a:gd name="T30" fmla="*/ 4 w 28"/>
                <a:gd name="T31" fmla="*/ 43 h 51"/>
                <a:gd name="T32" fmla="*/ 3 w 28"/>
                <a:gd name="T33" fmla="*/ 44 h 51"/>
                <a:gd name="T34" fmla="*/ 2 w 28"/>
                <a:gd name="T35" fmla="*/ 46 h 51"/>
                <a:gd name="T36" fmla="*/ 2 w 28"/>
                <a:gd name="T37" fmla="*/ 46 h 51"/>
                <a:gd name="T38" fmla="*/ 1 w 28"/>
                <a:gd name="T39" fmla="*/ 47 h 51"/>
                <a:gd name="T40" fmla="*/ 1 w 28"/>
                <a:gd name="T41" fmla="*/ 48 h 51"/>
                <a:gd name="T42" fmla="*/ 0 w 28"/>
                <a:gd name="T43" fmla="*/ 48 h 51"/>
                <a:gd name="T44" fmla="*/ 0 w 28"/>
                <a:gd name="T45" fmla="*/ 49 h 51"/>
                <a:gd name="T46" fmla="*/ 0 w 28"/>
                <a:gd name="T47" fmla="*/ 50 h 51"/>
                <a:gd name="T48" fmla="*/ 1 w 28"/>
                <a:gd name="T49" fmla="*/ 50 h 51"/>
                <a:gd name="T50" fmla="*/ 2 w 28"/>
                <a:gd name="T51" fmla="*/ 49 h 51"/>
                <a:gd name="T52" fmla="*/ 2 w 28"/>
                <a:gd name="T53" fmla="*/ 48 h 51"/>
                <a:gd name="T54" fmla="*/ 3 w 28"/>
                <a:gd name="T55" fmla="*/ 48 h 51"/>
                <a:gd name="T56" fmla="*/ 4 w 28"/>
                <a:gd name="T57" fmla="*/ 47 h 51"/>
                <a:gd name="T58" fmla="*/ 5 w 28"/>
                <a:gd name="T59" fmla="*/ 46 h 51"/>
                <a:gd name="T60" fmla="*/ 7 w 28"/>
                <a:gd name="T61" fmla="*/ 45 h 51"/>
                <a:gd name="T62" fmla="*/ 7 w 28"/>
                <a:gd name="T63" fmla="*/ 42 h 51"/>
                <a:gd name="T64" fmla="*/ 9 w 28"/>
                <a:gd name="T65" fmla="*/ 39 h 51"/>
                <a:gd name="T66" fmla="*/ 11 w 28"/>
                <a:gd name="T67" fmla="*/ 37 h 51"/>
                <a:gd name="T68" fmla="*/ 13 w 28"/>
                <a:gd name="T69" fmla="*/ 33 h 51"/>
                <a:gd name="T70" fmla="*/ 15 w 28"/>
                <a:gd name="T71" fmla="*/ 30 h 51"/>
                <a:gd name="T72" fmla="*/ 16 w 28"/>
                <a:gd name="T73" fmla="*/ 27 h 51"/>
                <a:gd name="T74" fmla="*/ 19 w 28"/>
                <a:gd name="T75" fmla="*/ 23 h 51"/>
                <a:gd name="T76" fmla="*/ 20 w 28"/>
                <a:gd name="T77" fmla="*/ 20 h 51"/>
                <a:gd name="T78" fmla="*/ 22 w 28"/>
                <a:gd name="T79" fmla="*/ 17 h 51"/>
                <a:gd name="T80" fmla="*/ 23 w 28"/>
                <a:gd name="T81" fmla="*/ 14 h 51"/>
                <a:gd name="T82" fmla="*/ 25 w 28"/>
                <a:gd name="T83" fmla="*/ 12 h 51"/>
                <a:gd name="T84" fmla="*/ 25 w 28"/>
                <a:gd name="T85" fmla="*/ 10 h 51"/>
                <a:gd name="T86" fmla="*/ 26 w 28"/>
                <a:gd name="T87" fmla="*/ 8 h 51"/>
                <a:gd name="T88" fmla="*/ 26 w 28"/>
                <a:gd name="T89" fmla="*/ 7 h 51"/>
                <a:gd name="T90" fmla="*/ 27 w 28"/>
                <a:gd name="T91" fmla="*/ 5 h 51"/>
                <a:gd name="T92" fmla="*/ 27 w 28"/>
                <a:gd name="T93" fmla="*/ 4 h 51"/>
                <a:gd name="T94" fmla="*/ 27 w 28"/>
                <a:gd name="T95" fmla="*/ 4 h 51"/>
                <a:gd name="T96" fmla="*/ 27 w 28"/>
                <a:gd name="T97" fmla="*/ 3 h 51"/>
                <a:gd name="T98" fmla="*/ 27 w 28"/>
                <a:gd name="T99" fmla="*/ 2 h 51"/>
                <a:gd name="T100" fmla="*/ 27 w 28"/>
                <a:gd name="T101" fmla="*/ 1 h 51"/>
                <a:gd name="T102" fmla="*/ 26 w 28"/>
                <a:gd name="T103" fmla="*/ 0 h 51"/>
                <a:gd name="T104" fmla="*/ 25 w 28"/>
                <a:gd name="T105" fmla="*/ 1 h 51"/>
                <a:gd name="T106" fmla="*/ 25 w 28"/>
                <a:gd name="T107" fmla="*/ 2 h 51"/>
                <a:gd name="T108" fmla="*/ 25 w 28"/>
                <a:gd name="T109" fmla="*/ 3 h 51"/>
                <a:gd name="T110" fmla="*/ 24 w 28"/>
                <a:gd name="T111" fmla="*/ 4 h 51"/>
                <a:gd name="T112" fmla="*/ 24 w 28"/>
                <a:gd name="T113"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 h="51">
                  <a:moveTo>
                    <a:pt x="24" y="5"/>
                  </a:moveTo>
                  <a:lnTo>
                    <a:pt x="23" y="6"/>
                  </a:lnTo>
                  <a:lnTo>
                    <a:pt x="22" y="9"/>
                  </a:lnTo>
                  <a:lnTo>
                    <a:pt x="21" y="11"/>
                  </a:lnTo>
                  <a:lnTo>
                    <a:pt x="20" y="13"/>
                  </a:lnTo>
                  <a:lnTo>
                    <a:pt x="19" y="16"/>
                  </a:lnTo>
                  <a:lnTo>
                    <a:pt x="17" y="19"/>
                  </a:lnTo>
                  <a:lnTo>
                    <a:pt x="16" y="21"/>
                  </a:lnTo>
                  <a:lnTo>
                    <a:pt x="14" y="25"/>
                  </a:lnTo>
                  <a:lnTo>
                    <a:pt x="13" y="28"/>
                  </a:lnTo>
                  <a:lnTo>
                    <a:pt x="11" y="30"/>
                  </a:lnTo>
                  <a:lnTo>
                    <a:pt x="10" y="33"/>
                  </a:lnTo>
                  <a:lnTo>
                    <a:pt x="8" y="36"/>
                  </a:lnTo>
                  <a:lnTo>
                    <a:pt x="7" y="38"/>
                  </a:lnTo>
                  <a:lnTo>
                    <a:pt x="6" y="40"/>
                  </a:lnTo>
                  <a:lnTo>
                    <a:pt x="4" y="43"/>
                  </a:lnTo>
                  <a:lnTo>
                    <a:pt x="3" y="44"/>
                  </a:lnTo>
                  <a:lnTo>
                    <a:pt x="2" y="46"/>
                  </a:lnTo>
                  <a:lnTo>
                    <a:pt x="2" y="46"/>
                  </a:lnTo>
                  <a:lnTo>
                    <a:pt x="1" y="47"/>
                  </a:lnTo>
                  <a:lnTo>
                    <a:pt x="1" y="48"/>
                  </a:lnTo>
                  <a:lnTo>
                    <a:pt x="0" y="48"/>
                  </a:lnTo>
                  <a:lnTo>
                    <a:pt x="0" y="49"/>
                  </a:lnTo>
                  <a:lnTo>
                    <a:pt x="0" y="50"/>
                  </a:lnTo>
                  <a:lnTo>
                    <a:pt x="1" y="50"/>
                  </a:lnTo>
                  <a:lnTo>
                    <a:pt x="2" y="49"/>
                  </a:lnTo>
                  <a:lnTo>
                    <a:pt x="2" y="48"/>
                  </a:lnTo>
                  <a:lnTo>
                    <a:pt x="3" y="48"/>
                  </a:lnTo>
                  <a:lnTo>
                    <a:pt x="4" y="47"/>
                  </a:lnTo>
                  <a:lnTo>
                    <a:pt x="5" y="46"/>
                  </a:lnTo>
                  <a:lnTo>
                    <a:pt x="7" y="45"/>
                  </a:lnTo>
                  <a:lnTo>
                    <a:pt x="7" y="42"/>
                  </a:lnTo>
                  <a:lnTo>
                    <a:pt x="9" y="39"/>
                  </a:lnTo>
                  <a:lnTo>
                    <a:pt x="11" y="37"/>
                  </a:lnTo>
                  <a:lnTo>
                    <a:pt x="13" y="33"/>
                  </a:lnTo>
                  <a:lnTo>
                    <a:pt x="15" y="30"/>
                  </a:lnTo>
                  <a:lnTo>
                    <a:pt x="16" y="27"/>
                  </a:lnTo>
                  <a:lnTo>
                    <a:pt x="19" y="23"/>
                  </a:lnTo>
                  <a:lnTo>
                    <a:pt x="20" y="20"/>
                  </a:lnTo>
                  <a:lnTo>
                    <a:pt x="22" y="17"/>
                  </a:lnTo>
                  <a:lnTo>
                    <a:pt x="23" y="14"/>
                  </a:lnTo>
                  <a:lnTo>
                    <a:pt x="25" y="12"/>
                  </a:lnTo>
                  <a:lnTo>
                    <a:pt x="25" y="10"/>
                  </a:lnTo>
                  <a:lnTo>
                    <a:pt x="26" y="8"/>
                  </a:lnTo>
                  <a:lnTo>
                    <a:pt x="26" y="7"/>
                  </a:lnTo>
                  <a:lnTo>
                    <a:pt x="27" y="5"/>
                  </a:lnTo>
                  <a:lnTo>
                    <a:pt x="27" y="4"/>
                  </a:lnTo>
                  <a:lnTo>
                    <a:pt x="27" y="4"/>
                  </a:lnTo>
                  <a:lnTo>
                    <a:pt x="27" y="3"/>
                  </a:lnTo>
                  <a:lnTo>
                    <a:pt x="27" y="2"/>
                  </a:lnTo>
                  <a:lnTo>
                    <a:pt x="27" y="1"/>
                  </a:lnTo>
                  <a:lnTo>
                    <a:pt x="26" y="0"/>
                  </a:lnTo>
                  <a:lnTo>
                    <a:pt x="25" y="1"/>
                  </a:lnTo>
                  <a:lnTo>
                    <a:pt x="25" y="2"/>
                  </a:lnTo>
                  <a:lnTo>
                    <a:pt x="25" y="3"/>
                  </a:lnTo>
                  <a:lnTo>
                    <a:pt x="24" y="4"/>
                  </a:lnTo>
                  <a:lnTo>
                    <a:pt x="2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1" name="Freeform 335"/>
            <p:cNvSpPr>
              <a:spLocks/>
            </p:cNvSpPr>
            <p:nvPr/>
          </p:nvSpPr>
          <p:spPr bwMode="auto">
            <a:xfrm>
              <a:off x="698" y="2969"/>
              <a:ext cx="18" cy="29"/>
            </a:xfrm>
            <a:custGeom>
              <a:avLst/>
              <a:gdLst>
                <a:gd name="T0" fmla="*/ 15 w 18"/>
                <a:gd name="T1" fmla="*/ 2 h 29"/>
                <a:gd name="T2" fmla="*/ 15 w 18"/>
                <a:gd name="T3" fmla="*/ 3 h 29"/>
                <a:gd name="T4" fmla="*/ 14 w 18"/>
                <a:gd name="T5" fmla="*/ 4 h 29"/>
                <a:gd name="T6" fmla="*/ 14 w 18"/>
                <a:gd name="T7" fmla="*/ 6 h 29"/>
                <a:gd name="T8" fmla="*/ 13 w 18"/>
                <a:gd name="T9" fmla="*/ 7 h 29"/>
                <a:gd name="T10" fmla="*/ 13 w 18"/>
                <a:gd name="T11" fmla="*/ 8 h 29"/>
                <a:gd name="T12" fmla="*/ 12 w 18"/>
                <a:gd name="T13" fmla="*/ 10 h 29"/>
                <a:gd name="T14" fmla="*/ 10 w 18"/>
                <a:gd name="T15" fmla="*/ 12 h 29"/>
                <a:gd name="T16" fmla="*/ 10 w 18"/>
                <a:gd name="T17" fmla="*/ 13 h 29"/>
                <a:gd name="T18" fmla="*/ 9 w 18"/>
                <a:gd name="T19" fmla="*/ 15 h 29"/>
                <a:gd name="T20" fmla="*/ 8 w 18"/>
                <a:gd name="T21" fmla="*/ 16 h 29"/>
                <a:gd name="T22" fmla="*/ 7 w 18"/>
                <a:gd name="T23" fmla="*/ 18 h 29"/>
                <a:gd name="T24" fmla="*/ 6 w 18"/>
                <a:gd name="T25" fmla="*/ 20 h 29"/>
                <a:gd name="T26" fmla="*/ 5 w 18"/>
                <a:gd name="T27" fmla="*/ 21 h 29"/>
                <a:gd name="T28" fmla="*/ 4 w 18"/>
                <a:gd name="T29" fmla="*/ 22 h 29"/>
                <a:gd name="T30" fmla="*/ 4 w 18"/>
                <a:gd name="T31" fmla="*/ 23 h 29"/>
                <a:gd name="T32" fmla="*/ 3 w 18"/>
                <a:gd name="T33" fmla="*/ 24 h 29"/>
                <a:gd name="T34" fmla="*/ 2 w 18"/>
                <a:gd name="T35" fmla="*/ 24 h 29"/>
                <a:gd name="T36" fmla="*/ 1 w 18"/>
                <a:gd name="T37" fmla="*/ 25 h 29"/>
                <a:gd name="T38" fmla="*/ 1 w 18"/>
                <a:gd name="T39" fmla="*/ 26 h 29"/>
                <a:gd name="T40" fmla="*/ 0 w 18"/>
                <a:gd name="T41" fmla="*/ 26 h 29"/>
                <a:gd name="T42" fmla="*/ 0 w 18"/>
                <a:gd name="T43" fmla="*/ 27 h 29"/>
                <a:gd name="T44" fmla="*/ 0 w 18"/>
                <a:gd name="T45" fmla="*/ 28 h 29"/>
                <a:gd name="T46" fmla="*/ 1 w 18"/>
                <a:gd name="T47" fmla="*/ 28 h 29"/>
                <a:gd name="T48" fmla="*/ 1 w 18"/>
                <a:gd name="T49" fmla="*/ 27 h 29"/>
                <a:gd name="T50" fmla="*/ 2 w 18"/>
                <a:gd name="T51" fmla="*/ 26 h 29"/>
                <a:gd name="T52" fmla="*/ 4 w 18"/>
                <a:gd name="T53" fmla="*/ 25 h 29"/>
                <a:gd name="T54" fmla="*/ 4 w 18"/>
                <a:gd name="T55" fmla="*/ 24 h 29"/>
                <a:gd name="T56" fmla="*/ 5 w 18"/>
                <a:gd name="T57" fmla="*/ 22 h 29"/>
                <a:gd name="T58" fmla="*/ 7 w 18"/>
                <a:gd name="T59" fmla="*/ 21 h 29"/>
                <a:gd name="T60" fmla="*/ 8 w 18"/>
                <a:gd name="T61" fmla="*/ 19 h 29"/>
                <a:gd name="T62" fmla="*/ 10 w 18"/>
                <a:gd name="T63" fmla="*/ 17 h 29"/>
                <a:gd name="T64" fmla="*/ 10 w 18"/>
                <a:gd name="T65" fmla="*/ 16 h 29"/>
                <a:gd name="T66" fmla="*/ 12 w 18"/>
                <a:gd name="T67" fmla="*/ 14 h 29"/>
                <a:gd name="T68" fmla="*/ 13 w 18"/>
                <a:gd name="T69" fmla="*/ 12 h 29"/>
                <a:gd name="T70" fmla="*/ 14 w 18"/>
                <a:gd name="T71" fmla="*/ 11 h 29"/>
                <a:gd name="T72" fmla="*/ 15 w 18"/>
                <a:gd name="T73" fmla="*/ 9 h 29"/>
                <a:gd name="T74" fmla="*/ 16 w 18"/>
                <a:gd name="T75" fmla="*/ 7 h 29"/>
                <a:gd name="T76" fmla="*/ 16 w 18"/>
                <a:gd name="T77" fmla="*/ 6 h 29"/>
                <a:gd name="T78" fmla="*/ 17 w 18"/>
                <a:gd name="T79" fmla="*/ 5 h 29"/>
                <a:gd name="T80" fmla="*/ 17 w 18"/>
                <a:gd name="T81" fmla="*/ 4 h 29"/>
                <a:gd name="T82" fmla="*/ 17 w 18"/>
                <a:gd name="T83" fmla="*/ 3 h 29"/>
                <a:gd name="T84" fmla="*/ 17 w 18"/>
                <a:gd name="T85" fmla="*/ 2 h 29"/>
                <a:gd name="T86" fmla="*/ 17 w 18"/>
                <a:gd name="T87" fmla="*/ 2 h 29"/>
                <a:gd name="T88" fmla="*/ 17 w 18"/>
                <a:gd name="T89" fmla="*/ 1 h 29"/>
                <a:gd name="T90" fmla="*/ 16 w 18"/>
                <a:gd name="T91" fmla="*/ 1 h 29"/>
                <a:gd name="T92" fmla="*/ 16 w 18"/>
                <a:gd name="T93" fmla="*/ 0 h 29"/>
                <a:gd name="T94" fmla="*/ 16 w 18"/>
                <a:gd name="T95" fmla="*/ 0 h 29"/>
                <a:gd name="T96" fmla="*/ 16 w 18"/>
                <a:gd name="T97" fmla="*/ 1 h 29"/>
                <a:gd name="T98" fmla="*/ 15 w 18"/>
                <a:gd name="T99" fmla="*/ 2 h 29"/>
                <a:gd name="T100" fmla="*/ 15 w 18"/>
                <a:gd name="T101"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 h="29">
                  <a:moveTo>
                    <a:pt x="15" y="2"/>
                  </a:moveTo>
                  <a:lnTo>
                    <a:pt x="15" y="3"/>
                  </a:lnTo>
                  <a:lnTo>
                    <a:pt x="14" y="4"/>
                  </a:lnTo>
                  <a:lnTo>
                    <a:pt x="14" y="6"/>
                  </a:lnTo>
                  <a:lnTo>
                    <a:pt x="13" y="7"/>
                  </a:lnTo>
                  <a:lnTo>
                    <a:pt x="13" y="8"/>
                  </a:lnTo>
                  <a:lnTo>
                    <a:pt x="12" y="10"/>
                  </a:lnTo>
                  <a:lnTo>
                    <a:pt x="10" y="12"/>
                  </a:lnTo>
                  <a:lnTo>
                    <a:pt x="10" y="13"/>
                  </a:lnTo>
                  <a:lnTo>
                    <a:pt x="9" y="15"/>
                  </a:lnTo>
                  <a:lnTo>
                    <a:pt x="8" y="16"/>
                  </a:lnTo>
                  <a:lnTo>
                    <a:pt x="7" y="18"/>
                  </a:lnTo>
                  <a:lnTo>
                    <a:pt x="6" y="20"/>
                  </a:lnTo>
                  <a:lnTo>
                    <a:pt x="5" y="21"/>
                  </a:lnTo>
                  <a:lnTo>
                    <a:pt x="4" y="22"/>
                  </a:lnTo>
                  <a:lnTo>
                    <a:pt x="4" y="23"/>
                  </a:lnTo>
                  <a:lnTo>
                    <a:pt x="3" y="24"/>
                  </a:lnTo>
                  <a:lnTo>
                    <a:pt x="2" y="24"/>
                  </a:lnTo>
                  <a:lnTo>
                    <a:pt x="1" y="25"/>
                  </a:lnTo>
                  <a:lnTo>
                    <a:pt x="1" y="26"/>
                  </a:lnTo>
                  <a:lnTo>
                    <a:pt x="0" y="26"/>
                  </a:lnTo>
                  <a:lnTo>
                    <a:pt x="0" y="27"/>
                  </a:lnTo>
                  <a:lnTo>
                    <a:pt x="0" y="28"/>
                  </a:lnTo>
                  <a:lnTo>
                    <a:pt x="1" y="28"/>
                  </a:lnTo>
                  <a:lnTo>
                    <a:pt x="1" y="27"/>
                  </a:lnTo>
                  <a:lnTo>
                    <a:pt x="2" y="26"/>
                  </a:lnTo>
                  <a:lnTo>
                    <a:pt x="4" y="25"/>
                  </a:lnTo>
                  <a:lnTo>
                    <a:pt x="4" y="24"/>
                  </a:lnTo>
                  <a:lnTo>
                    <a:pt x="5" y="22"/>
                  </a:lnTo>
                  <a:lnTo>
                    <a:pt x="7" y="21"/>
                  </a:lnTo>
                  <a:lnTo>
                    <a:pt x="8" y="19"/>
                  </a:lnTo>
                  <a:lnTo>
                    <a:pt x="10" y="17"/>
                  </a:lnTo>
                  <a:lnTo>
                    <a:pt x="10" y="16"/>
                  </a:lnTo>
                  <a:lnTo>
                    <a:pt x="12" y="14"/>
                  </a:lnTo>
                  <a:lnTo>
                    <a:pt x="13" y="12"/>
                  </a:lnTo>
                  <a:lnTo>
                    <a:pt x="14" y="11"/>
                  </a:lnTo>
                  <a:lnTo>
                    <a:pt x="15" y="9"/>
                  </a:lnTo>
                  <a:lnTo>
                    <a:pt x="16" y="7"/>
                  </a:lnTo>
                  <a:lnTo>
                    <a:pt x="16" y="6"/>
                  </a:lnTo>
                  <a:lnTo>
                    <a:pt x="17" y="5"/>
                  </a:lnTo>
                  <a:lnTo>
                    <a:pt x="17" y="4"/>
                  </a:lnTo>
                  <a:lnTo>
                    <a:pt x="17" y="3"/>
                  </a:lnTo>
                  <a:lnTo>
                    <a:pt x="17" y="2"/>
                  </a:lnTo>
                  <a:lnTo>
                    <a:pt x="17" y="2"/>
                  </a:lnTo>
                  <a:lnTo>
                    <a:pt x="17" y="1"/>
                  </a:lnTo>
                  <a:lnTo>
                    <a:pt x="16" y="1"/>
                  </a:lnTo>
                  <a:lnTo>
                    <a:pt x="16" y="0"/>
                  </a:lnTo>
                  <a:lnTo>
                    <a:pt x="16" y="0"/>
                  </a:lnTo>
                  <a:lnTo>
                    <a:pt x="16" y="1"/>
                  </a:lnTo>
                  <a:lnTo>
                    <a:pt x="15" y="2"/>
                  </a:lnTo>
                  <a:lnTo>
                    <a:pt x="15"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2" name="Freeform 336"/>
            <p:cNvSpPr>
              <a:spLocks/>
            </p:cNvSpPr>
            <p:nvPr/>
          </p:nvSpPr>
          <p:spPr bwMode="auto">
            <a:xfrm>
              <a:off x="703" y="2979"/>
              <a:ext cx="18" cy="29"/>
            </a:xfrm>
            <a:custGeom>
              <a:avLst/>
              <a:gdLst>
                <a:gd name="T0" fmla="*/ 15 w 18"/>
                <a:gd name="T1" fmla="*/ 3 h 29"/>
                <a:gd name="T2" fmla="*/ 15 w 18"/>
                <a:gd name="T3" fmla="*/ 4 h 29"/>
                <a:gd name="T4" fmla="*/ 15 w 18"/>
                <a:gd name="T5" fmla="*/ 5 h 29"/>
                <a:gd name="T6" fmla="*/ 14 w 18"/>
                <a:gd name="T7" fmla="*/ 6 h 29"/>
                <a:gd name="T8" fmla="*/ 13 w 18"/>
                <a:gd name="T9" fmla="*/ 7 h 29"/>
                <a:gd name="T10" fmla="*/ 13 w 18"/>
                <a:gd name="T11" fmla="*/ 9 h 29"/>
                <a:gd name="T12" fmla="*/ 12 w 18"/>
                <a:gd name="T13" fmla="*/ 10 h 29"/>
                <a:gd name="T14" fmla="*/ 11 w 18"/>
                <a:gd name="T15" fmla="*/ 12 h 29"/>
                <a:gd name="T16" fmla="*/ 10 w 18"/>
                <a:gd name="T17" fmla="*/ 13 h 29"/>
                <a:gd name="T18" fmla="*/ 9 w 18"/>
                <a:gd name="T19" fmla="*/ 15 h 29"/>
                <a:gd name="T20" fmla="*/ 8 w 18"/>
                <a:gd name="T21" fmla="*/ 16 h 29"/>
                <a:gd name="T22" fmla="*/ 7 w 18"/>
                <a:gd name="T23" fmla="*/ 18 h 29"/>
                <a:gd name="T24" fmla="*/ 6 w 18"/>
                <a:gd name="T25" fmla="*/ 20 h 29"/>
                <a:gd name="T26" fmla="*/ 5 w 18"/>
                <a:gd name="T27" fmla="*/ 21 h 29"/>
                <a:gd name="T28" fmla="*/ 4 w 18"/>
                <a:gd name="T29" fmla="*/ 22 h 29"/>
                <a:gd name="T30" fmla="*/ 4 w 18"/>
                <a:gd name="T31" fmla="*/ 23 h 29"/>
                <a:gd name="T32" fmla="*/ 3 w 18"/>
                <a:gd name="T33" fmla="*/ 24 h 29"/>
                <a:gd name="T34" fmla="*/ 2 w 18"/>
                <a:gd name="T35" fmla="*/ 24 h 29"/>
                <a:gd name="T36" fmla="*/ 2 w 18"/>
                <a:gd name="T37" fmla="*/ 25 h 29"/>
                <a:gd name="T38" fmla="*/ 1 w 18"/>
                <a:gd name="T39" fmla="*/ 25 h 29"/>
                <a:gd name="T40" fmla="*/ 1 w 18"/>
                <a:gd name="T41" fmla="*/ 26 h 29"/>
                <a:gd name="T42" fmla="*/ 1 w 18"/>
                <a:gd name="T43" fmla="*/ 26 h 29"/>
                <a:gd name="T44" fmla="*/ 1 w 18"/>
                <a:gd name="T45" fmla="*/ 27 h 29"/>
                <a:gd name="T46" fmla="*/ 0 w 18"/>
                <a:gd name="T47" fmla="*/ 27 h 29"/>
                <a:gd name="T48" fmla="*/ 0 w 18"/>
                <a:gd name="T49" fmla="*/ 28 h 29"/>
                <a:gd name="T50" fmla="*/ 1 w 18"/>
                <a:gd name="T51" fmla="*/ 28 h 29"/>
                <a:gd name="T52" fmla="*/ 1 w 18"/>
                <a:gd name="T53" fmla="*/ 28 h 29"/>
                <a:gd name="T54" fmla="*/ 2 w 18"/>
                <a:gd name="T55" fmla="*/ 27 h 29"/>
                <a:gd name="T56" fmla="*/ 3 w 18"/>
                <a:gd name="T57" fmla="*/ 26 h 29"/>
                <a:gd name="T58" fmla="*/ 4 w 18"/>
                <a:gd name="T59" fmla="*/ 26 h 29"/>
                <a:gd name="T60" fmla="*/ 4 w 18"/>
                <a:gd name="T61" fmla="*/ 24 h 29"/>
                <a:gd name="T62" fmla="*/ 6 w 18"/>
                <a:gd name="T63" fmla="*/ 23 h 29"/>
                <a:gd name="T64" fmla="*/ 7 w 18"/>
                <a:gd name="T65" fmla="*/ 21 h 29"/>
                <a:gd name="T66" fmla="*/ 8 w 18"/>
                <a:gd name="T67" fmla="*/ 19 h 29"/>
                <a:gd name="T68" fmla="*/ 10 w 18"/>
                <a:gd name="T69" fmla="*/ 17 h 29"/>
                <a:gd name="T70" fmla="*/ 11 w 18"/>
                <a:gd name="T71" fmla="*/ 16 h 29"/>
                <a:gd name="T72" fmla="*/ 12 w 18"/>
                <a:gd name="T73" fmla="*/ 14 h 29"/>
                <a:gd name="T74" fmla="*/ 13 w 18"/>
                <a:gd name="T75" fmla="*/ 12 h 29"/>
                <a:gd name="T76" fmla="*/ 15 w 18"/>
                <a:gd name="T77" fmla="*/ 11 h 29"/>
                <a:gd name="T78" fmla="*/ 16 w 18"/>
                <a:gd name="T79" fmla="*/ 9 h 29"/>
                <a:gd name="T80" fmla="*/ 16 w 18"/>
                <a:gd name="T81" fmla="*/ 7 h 29"/>
                <a:gd name="T82" fmla="*/ 17 w 18"/>
                <a:gd name="T83" fmla="*/ 6 h 29"/>
                <a:gd name="T84" fmla="*/ 17 w 18"/>
                <a:gd name="T85" fmla="*/ 5 h 29"/>
                <a:gd name="T86" fmla="*/ 17 w 18"/>
                <a:gd name="T87" fmla="*/ 4 h 29"/>
                <a:gd name="T88" fmla="*/ 17 w 18"/>
                <a:gd name="T89" fmla="*/ 3 h 29"/>
                <a:gd name="T90" fmla="*/ 17 w 18"/>
                <a:gd name="T91" fmla="*/ 2 h 29"/>
                <a:gd name="T92" fmla="*/ 17 w 18"/>
                <a:gd name="T93" fmla="*/ 2 h 29"/>
                <a:gd name="T94" fmla="*/ 17 w 18"/>
                <a:gd name="T95" fmla="*/ 1 h 29"/>
                <a:gd name="T96" fmla="*/ 17 w 18"/>
                <a:gd name="T97" fmla="*/ 0 h 29"/>
                <a:gd name="T98" fmla="*/ 16 w 18"/>
                <a:gd name="T99" fmla="*/ 0 h 29"/>
                <a:gd name="T100" fmla="*/ 16 w 18"/>
                <a:gd name="T101" fmla="*/ 1 h 29"/>
                <a:gd name="T102" fmla="*/ 16 w 18"/>
                <a:gd name="T103" fmla="*/ 1 h 29"/>
                <a:gd name="T104" fmla="*/ 16 w 18"/>
                <a:gd name="T105" fmla="*/ 2 h 29"/>
                <a:gd name="T106" fmla="*/ 16 w 18"/>
                <a:gd name="T107" fmla="*/ 2 h 29"/>
                <a:gd name="T108" fmla="*/ 15 w 18"/>
                <a:gd name="T10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 h="29">
                  <a:moveTo>
                    <a:pt x="15" y="3"/>
                  </a:moveTo>
                  <a:lnTo>
                    <a:pt x="15" y="4"/>
                  </a:lnTo>
                  <a:lnTo>
                    <a:pt x="15" y="5"/>
                  </a:lnTo>
                  <a:lnTo>
                    <a:pt x="14" y="6"/>
                  </a:lnTo>
                  <a:lnTo>
                    <a:pt x="13" y="7"/>
                  </a:lnTo>
                  <a:lnTo>
                    <a:pt x="13" y="9"/>
                  </a:lnTo>
                  <a:lnTo>
                    <a:pt x="12" y="10"/>
                  </a:lnTo>
                  <a:lnTo>
                    <a:pt x="11" y="12"/>
                  </a:lnTo>
                  <a:lnTo>
                    <a:pt x="10" y="13"/>
                  </a:lnTo>
                  <a:lnTo>
                    <a:pt x="9" y="15"/>
                  </a:lnTo>
                  <a:lnTo>
                    <a:pt x="8" y="16"/>
                  </a:lnTo>
                  <a:lnTo>
                    <a:pt x="7" y="18"/>
                  </a:lnTo>
                  <a:lnTo>
                    <a:pt x="6" y="20"/>
                  </a:lnTo>
                  <a:lnTo>
                    <a:pt x="5" y="21"/>
                  </a:lnTo>
                  <a:lnTo>
                    <a:pt x="4" y="22"/>
                  </a:lnTo>
                  <a:lnTo>
                    <a:pt x="4" y="23"/>
                  </a:lnTo>
                  <a:lnTo>
                    <a:pt x="3" y="24"/>
                  </a:lnTo>
                  <a:lnTo>
                    <a:pt x="2" y="24"/>
                  </a:lnTo>
                  <a:lnTo>
                    <a:pt x="2" y="25"/>
                  </a:lnTo>
                  <a:lnTo>
                    <a:pt x="1" y="25"/>
                  </a:lnTo>
                  <a:lnTo>
                    <a:pt x="1" y="26"/>
                  </a:lnTo>
                  <a:lnTo>
                    <a:pt x="1" y="26"/>
                  </a:lnTo>
                  <a:lnTo>
                    <a:pt x="1" y="27"/>
                  </a:lnTo>
                  <a:lnTo>
                    <a:pt x="0" y="27"/>
                  </a:lnTo>
                  <a:lnTo>
                    <a:pt x="0" y="28"/>
                  </a:lnTo>
                  <a:lnTo>
                    <a:pt x="1" y="28"/>
                  </a:lnTo>
                  <a:lnTo>
                    <a:pt x="1" y="28"/>
                  </a:lnTo>
                  <a:lnTo>
                    <a:pt x="2" y="27"/>
                  </a:lnTo>
                  <a:lnTo>
                    <a:pt x="3" y="26"/>
                  </a:lnTo>
                  <a:lnTo>
                    <a:pt x="4" y="26"/>
                  </a:lnTo>
                  <a:lnTo>
                    <a:pt x="4" y="24"/>
                  </a:lnTo>
                  <a:lnTo>
                    <a:pt x="6" y="23"/>
                  </a:lnTo>
                  <a:lnTo>
                    <a:pt x="7" y="21"/>
                  </a:lnTo>
                  <a:lnTo>
                    <a:pt x="8" y="19"/>
                  </a:lnTo>
                  <a:lnTo>
                    <a:pt x="10" y="17"/>
                  </a:lnTo>
                  <a:lnTo>
                    <a:pt x="11" y="16"/>
                  </a:lnTo>
                  <a:lnTo>
                    <a:pt x="12" y="14"/>
                  </a:lnTo>
                  <a:lnTo>
                    <a:pt x="13" y="12"/>
                  </a:lnTo>
                  <a:lnTo>
                    <a:pt x="15" y="11"/>
                  </a:lnTo>
                  <a:lnTo>
                    <a:pt x="16" y="9"/>
                  </a:lnTo>
                  <a:lnTo>
                    <a:pt x="16" y="7"/>
                  </a:lnTo>
                  <a:lnTo>
                    <a:pt x="17" y="6"/>
                  </a:lnTo>
                  <a:lnTo>
                    <a:pt x="17" y="5"/>
                  </a:lnTo>
                  <a:lnTo>
                    <a:pt x="17" y="4"/>
                  </a:lnTo>
                  <a:lnTo>
                    <a:pt x="17" y="3"/>
                  </a:lnTo>
                  <a:lnTo>
                    <a:pt x="17" y="2"/>
                  </a:lnTo>
                  <a:lnTo>
                    <a:pt x="17" y="2"/>
                  </a:lnTo>
                  <a:lnTo>
                    <a:pt x="17" y="1"/>
                  </a:lnTo>
                  <a:lnTo>
                    <a:pt x="17" y="0"/>
                  </a:lnTo>
                  <a:lnTo>
                    <a:pt x="16" y="0"/>
                  </a:lnTo>
                  <a:lnTo>
                    <a:pt x="16" y="1"/>
                  </a:lnTo>
                  <a:lnTo>
                    <a:pt x="16" y="1"/>
                  </a:lnTo>
                  <a:lnTo>
                    <a:pt x="16" y="2"/>
                  </a:lnTo>
                  <a:lnTo>
                    <a:pt x="16" y="2"/>
                  </a:lnTo>
                  <a:lnTo>
                    <a:pt x="1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3" name="Freeform 337"/>
            <p:cNvSpPr>
              <a:spLocks/>
            </p:cNvSpPr>
            <p:nvPr/>
          </p:nvSpPr>
          <p:spPr bwMode="auto">
            <a:xfrm>
              <a:off x="712" y="2992"/>
              <a:ext cx="17" cy="25"/>
            </a:xfrm>
            <a:custGeom>
              <a:avLst/>
              <a:gdLst>
                <a:gd name="T0" fmla="*/ 14 w 17"/>
                <a:gd name="T1" fmla="*/ 3 h 25"/>
                <a:gd name="T2" fmla="*/ 13 w 17"/>
                <a:gd name="T3" fmla="*/ 4 h 25"/>
                <a:gd name="T4" fmla="*/ 13 w 17"/>
                <a:gd name="T5" fmla="*/ 5 h 25"/>
                <a:gd name="T6" fmla="*/ 12 w 17"/>
                <a:gd name="T7" fmla="*/ 6 h 25"/>
                <a:gd name="T8" fmla="*/ 12 w 17"/>
                <a:gd name="T9" fmla="*/ 6 h 25"/>
                <a:gd name="T10" fmla="*/ 12 w 17"/>
                <a:gd name="T11" fmla="*/ 8 h 25"/>
                <a:gd name="T12" fmla="*/ 11 w 17"/>
                <a:gd name="T13" fmla="*/ 9 h 25"/>
                <a:gd name="T14" fmla="*/ 10 w 17"/>
                <a:gd name="T15" fmla="*/ 10 h 25"/>
                <a:gd name="T16" fmla="*/ 9 w 17"/>
                <a:gd name="T17" fmla="*/ 11 h 25"/>
                <a:gd name="T18" fmla="*/ 8 w 17"/>
                <a:gd name="T19" fmla="*/ 13 h 25"/>
                <a:gd name="T20" fmla="*/ 7 w 17"/>
                <a:gd name="T21" fmla="*/ 14 h 25"/>
                <a:gd name="T22" fmla="*/ 7 w 17"/>
                <a:gd name="T23" fmla="*/ 14 h 25"/>
                <a:gd name="T24" fmla="*/ 5 w 17"/>
                <a:gd name="T25" fmla="*/ 16 h 25"/>
                <a:gd name="T26" fmla="*/ 4 w 17"/>
                <a:gd name="T27" fmla="*/ 17 h 25"/>
                <a:gd name="T28" fmla="*/ 4 w 17"/>
                <a:gd name="T29" fmla="*/ 18 h 25"/>
                <a:gd name="T30" fmla="*/ 3 w 17"/>
                <a:gd name="T31" fmla="*/ 18 h 25"/>
                <a:gd name="T32" fmla="*/ 2 w 17"/>
                <a:gd name="T33" fmla="*/ 19 h 25"/>
                <a:gd name="T34" fmla="*/ 1 w 17"/>
                <a:gd name="T35" fmla="*/ 19 h 25"/>
                <a:gd name="T36" fmla="*/ 1 w 17"/>
                <a:gd name="T37" fmla="*/ 20 h 25"/>
                <a:gd name="T38" fmla="*/ 1 w 17"/>
                <a:gd name="T39" fmla="*/ 20 h 25"/>
                <a:gd name="T40" fmla="*/ 1 w 17"/>
                <a:gd name="T41" fmla="*/ 21 h 25"/>
                <a:gd name="T42" fmla="*/ 0 w 17"/>
                <a:gd name="T43" fmla="*/ 22 h 25"/>
                <a:gd name="T44" fmla="*/ 0 w 17"/>
                <a:gd name="T45" fmla="*/ 22 h 25"/>
                <a:gd name="T46" fmla="*/ 0 w 17"/>
                <a:gd name="T47" fmla="*/ 23 h 25"/>
                <a:gd name="T48" fmla="*/ 0 w 17"/>
                <a:gd name="T49" fmla="*/ 24 h 25"/>
                <a:gd name="T50" fmla="*/ 1 w 17"/>
                <a:gd name="T51" fmla="*/ 24 h 25"/>
                <a:gd name="T52" fmla="*/ 1 w 17"/>
                <a:gd name="T53" fmla="*/ 24 h 25"/>
                <a:gd name="T54" fmla="*/ 1 w 17"/>
                <a:gd name="T55" fmla="*/ 23 h 25"/>
                <a:gd name="T56" fmla="*/ 2 w 17"/>
                <a:gd name="T57" fmla="*/ 23 h 25"/>
                <a:gd name="T58" fmla="*/ 3 w 17"/>
                <a:gd name="T59" fmla="*/ 22 h 25"/>
                <a:gd name="T60" fmla="*/ 4 w 17"/>
                <a:gd name="T61" fmla="*/ 22 h 25"/>
                <a:gd name="T62" fmla="*/ 4 w 17"/>
                <a:gd name="T63" fmla="*/ 20 h 25"/>
                <a:gd name="T64" fmla="*/ 6 w 17"/>
                <a:gd name="T65" fmla="*/ 19 h 25"/>
                <a:gd name="T66" fmla="*/ 7 w 17"/>
                <a:gd name="T67" fmla="*/ 18 h 25"/>
                <a:gd name="T68" fmla="*/ 8 w 17"/>
                <a:gd name="T69" fmla="*/ 17 h 25"/>
                <a:gd name="T70" fmla="*/ 9 w 17"/>
                <a:gd name="T71" fmla="*/ 15 h 25"/>
                <a:gd name="T72" fmla="*/ 10 w 17"/>
                <a:gd name="T73" fmla="*/ 14 h 25"/>
                <a:gd name="T74" fmla="*/ 11 w 17"/>
                <a:gd name="T75" fmla="*/ 13 h 25"/>
                <a:gd name="T76" fmla="*/ 12 w 17"/>
                <a:gd name="T77" fmla="*/ 11 h 25"/>
                <a:gd name="T78" fmla="*/ 13 w 17"/>
                <a:gd name="T79" fmla="*/ 10 h 25"/>
                <a:gd name="T80" fmla="*/ 14 w 17"/>
                <a:gd name="T81" fmla="*/ 9 h 25"/>
                <a:gd name="T82" fmla="*/ 15 w 17"/>
                <a:gd name="T83" fmla="*/ 7 h 25"/>
                <a:gd name="T84" fmla="*/ 15 w 17"/>
                <a:gd name="T85" fmla="*/ 6 h 25"/>
                <a:gd name="T86" fmla="*/ 15 w 17"/>
                <a:gd name="T87" fmla="*/ 5 h 25"/>
                <a:gd name="T88" fmla="*/ 16 w 17"/>
                <a:gd name="T89" fmla="*/ 4 h 25"/>
                <a:gd name="T90" fmla="*/ 16 w 17"/>
                <a:gd name="T91" fmla="*/ 3 h 25"/>
                <a:gd name="T92" fmla="*/ 16 w 17"/>
                <a:gd name="T93" fmla="*/ 2 h 25"/>
                <a:gd name="T94" fmla="*/ 16 w 17"/>
                <a:gd name="T95" fmla="*/ 2 h 25"/>
                <a:gd name="T96" fmla="*/ 15 w 17"/>
                <a:gd name="T97" fmla="*/ 2 h 25"/>
                <a:gd name="T98" fmla="*/ 15 w 17"/>
                <a:gd name="T99" fmla="*/ 1 h 25"/>
                <a:gd name="T100" fmla="*/ 15 w 17"/>
                <a:gd name="T101" fmla="*/ 0 h 25"/>
                <a:gd name="T102" fmla="*/ 15 w 17"/>
                <a:gd name="T103" fmla="*/ 0 h 25"/>
                <a:gd name="T104" fmla="*/ 15 w 17"/>
                <a:gd name="T105" fmla="*/ 1 h 25"/>
                <a:gd name="T106" fmla="*/ 14 w 17"/>
                <a:gd name="T107" fmla="*/ 1 h 25"/>
                <a:gd name="T108" fmla="*/ 14 w 17"/>
                <a:gd name="T109" fmla="*/ 2 h 25"/>
                <a:gd name="T110" fmla="*/ 14 w 17"/>
                <a:gd name="T111" fmla="*/ 2 h 25"/>
                <a:gd name="T112" fmla="*/ 14 w 17"/>
                <a:gd name="T11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 h="25">
                  <a:moveTo>
                    <a:pt x="14" y="3"/>
                  </a:moveTo>
                  <a:lnTo>
                    <a:pt x="13" y="4"/>
                  </a:lnTo>
                  <a:lnTo>
                    <a:pt x="13" y="5"/>
                  </a:lnTo>
                  <a:lnTo>
                    <a:pt x="12" y="6"/>
                  </a:lnTo>
                  <a:lnTo>
                    <a:pt x="12" y="6"/>
                  </a:lnTo>
                  <a:lnTo>
                    <a:pt x="12" y="8"/>
                  </a:lnTo>
                  <a:lnTo>
                    <a:pt x="11" y="9"/>
                  </a:lnTo>
                  <a:lnTo>
                    <a:pt x="10" y="10"/>
                  </a:lnTo>
                  <a:lnTo>
                    <a:pt x="9" y="11"/>
                  </a:lnTo>
                  <a:lnTo>
                    <a:pt x="8" y="13"/>
                  </a:lnTo>
                  <a:lnTo>
                    <a:pt x="7" y="14"/>
                  </a:lnTo>
                  <a:lnTo>
                    <a:pt x="7" y="14"/>
                  </a:lnTo>
                  <a:lnTo>
                    <a:pt x="5" y="16"/>
                  </a:lnTo>
                  <a:lnTo>
                    <a:pt x="4" y="17"/>
                  </a:lnTo>
                  <a:lnTo>
                    <a:pt x="4" y="18"/>
                  </a:lnTo>
                  <a:lnTo>
                    <a:pt x="3" y="18"/>
                  </a:lnTo>
                  <a:lnTo>
                    <a:pt x="2" y="19"/>
                  </a:lnTo>
                  <a:lnTo>
                    <a:pt x="1" y="19"/>
                  </a:lnTo>
                  <a:lnTo>
                    <a:pt x="1" y="20"/>
                  </a:lnTo>
                  <a:lnTo>
                    <a:pt x="1" y="20"/>
                  </a:lnTo>
                  <a:lnTo>
                    <a:pt x="1" y="21"/>
                  </a:lnTo>
                  <a:lnTo>
                    <a:pt x="0" y="22"/>
                  </a:lnTo>
                  <a:lnTo>
                    <a:pt x="0" y="22"/>
                  </a:lnTo>
                  <a:lnTo>
                    <a:pt x="0" y="23"/>
                  </a:lnTo>
                  <a:lnTo>
                    <a:pt x="0" y="24"/>
                  </a:lnTo>
                  <a:lnTo>
                    <a:pt x="1" y="24"/>
                  </a:lnTo>
                  <a:lnTo>
                    <a:pt x="1" y="24"/>
                  </a:lnTo>
                  <a:lnTo>
                    <a:pt x="1" y="23"/>
                  </a:lnTo>
                  <a:lnTo>
                    <a:pt x="2" y="23"/>
                  </a:lnTo>
                  <a:lnTo>
                    <a:pt x="3" y="22"/>
                  </a:lnTo>
                  <a:lnTo>
                    <a:pt x="4" y="22"/>
                  </a:lnTo>
                  <a:lnTo>
                    <a:pt x="4" y="20"/>
                  </a:lnTo>
                  <a:lnTo>
                    <a:pt x="6" y="19"/>
                  </a:lnTo>
                  <a:lnTo>
                    <a:pt x="7" y="18"/>
                  </a:lnTo>
                  <a:lnTo>
                    <a:pt x="8" y="17"/>
                  </a:lnTo>
                  <a:lnTo>
                    <a:pt x="9" y="15"/>
                  </a:lnTo>
                  <a:lnTo>
                    <a:pt x="10" y="14"/>
                  </a:lnTo>
                  <a:lnTo>
                    <a:pt x="11" y="13"/>
                  </a:lnTo>
                  <a:lnTo>
                    <a:pt x="12" y="11"/>
                  </a:lnTo>
                  <a:lnTo>
                    <a:pt x="13" y="10"/>
                  </a:lnTo>
                  <a:lnTo>
                    <a:pt x="14" y="9"/>
                  </a:lnTo>
                  <a:lnTo>
                    <a:pt x="15" y="7"/>
                  </a:lnTo>
                  <a:lnTo>
                    <a:pt x="15" y="6"/>
                  </a:lnTo>
                  <a:lnTo>
                    <a:pt x="15" y="5"/>
                  </a:lnTo>
                  <a:lnTo>
                    <a:pt x="16" y="4"/>
                  </a:lnTo>
                  <a:lnTo>
                    <a:pt x="16" y="3"/>
                  </a:lnTo>
                  <a:lnTo>
                    <a:pt x="16" y="2"/>
                  </a:lnTo>
                  <a:lnTo>
                    <a:pt x="16" y="2"/>
                  </a:lnTo>
                  <a:lnTo>
                    <a:pt x="15" y="2"/>
                  </a:lnTo>
                  <a:lnTo>
                    <a:pt x="15" y="1"/>
                  </a:lnTo>
                  <a:lnTo>
                    <a:pt x="15" y="0"/>
                  </a:lnTo>
                  <a:lnTo>
                    <a:pt x="15" y="0"/>
                  </a:lnTo>
                  <a:lnTo>
                    <a:pt x="15" y="1"/>
                  </a:lnTo>
                  <a:lnTo>
                    <a:pt x="14" y="1"/>
                  </a:lnTo>
                  <a:lnTo>
                    <a:pt x="14" y="2"/>
                  </a:lnTo>
                  <a:lnTo>
                    <a:pt x="14" y="2"/>
                  </a:lnTo>
                  <a:lnTo>
                    <a:pt x="14"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4" name="Freeform 338"/>
            <p:cNvSpPr>
              <a:spLocks/>
            </p:cNvSpPr>
            <p:nvPr/>
          </p:nvSpPr>
          <p:spPr bwMode="auto">
            <a:xfrm>
              <a:off x="720" y="3000"/>
              <a:ext cx="15" cy="23"/>
            </a:xfrm>
            <a:custGeom>
              <a:avLst/>
              <a:gdLst>
                <a:gd name="T0" fmla="*/ 12 w 15"/>
                <a:gd name="T1" fmla="*/ 2 h 23"/>
                <a:gd name="T2" fmla="*/ 12 w 15"/>
                <a:gd name="T3" fmla="*/ 3 h 23"/>
                <a:gd name="T4" fmla="*/ 11 w 15"/>
                <a:gd name="T5" fmla="*/ 4 h 23"/>
                <a:gd name="T6" fmla="*/ 11 w 15"/>
                <a:gd name="T7" fmla="*/ 5 h 23"/>
                <a:gd name="T8" fmla="*/ 11 w 15"/>
                <a:gd name="T9" fmla="*/ 6 h 23"/>
                <a:gd name="T10" fmla="*/ 10 w 15"/>
                <a:gd name="T11" fmla="*/ 7 h 23"/>
                <a:gd name="T12" fmla="*/ 10 w 15"/>
                <a:gd name="T13" fmla="*/ 8 h 23"/>
                <a:gd name="T14" fmla="*/ 9 w 15"/>
                <a:gd name="T15" fmla="*/ 9 h 23"/>
                <a:gd name="T16" fmla="*/ 8 w 15"/>
                <a:gd name="T17" fmla="*/ 10 h 23"/>
                <a:gd name="T18" fmla="*/ 8 w 15"/>
                <a:gd name="T19" fmla="*/ 12 h 23"/>
                <a:gd name="T20" fmla="*/ 7 w 15"/>
                <a:gd name="T21" fmla="*/ 13 h 23"/>
                <a:gd name="T22" fmla="*/ 6 w 15"/>
                <a:gd name="T23" fmla="*/ 13 h 23"/>
                <a:gd name="T24" fmla="*/ 5 w 15"/>
                <a:gd name="T25" fmla="*/ 15 h 23"/>
                <a:gd name="T26" fmla="*/ 4 w 15"/>
                <a:gd name="T27" fmla="*/ 16 h 23"/>
                <a:gd name="T28" fmla="*/ 4 w 15"/>
                <a:gd name="T29" fmla="*/ 17 h 23"/>
                <a:gd name="T30" fmla="*/ 3 w 15"/>
                <a:gd name="T31" fmla="*/ 17 h 23"/>
                <a:gd name="T32" fmla="*/ 2 w 15"/>
                <a:gd name="T33" fmla="*/ 17 h 23"/>
                <a:gd name="T34" fmla="*/ 2 w 15"/>
                <a:gd name="T35" fmla="*/ 18 h 23"/>
                <a:gd name="T36" fmla="*/ 1 w 15"/>
                <a:gd name="T37" fmla="*/ 19 h 23"/>
                <a:gd name="T38" fmla="*/ 1 w 15"/>
                <a:gd name="T39" fmla="*/ 19 h 23"/>
                <a:gd name="T40" fmla="*/ 1 w 15"/>
                <a:gd name="T41" fmla="*/ 20 h 23"/>
                <a:gd name="T42" fmla="*/ 0 w 15"/>
                <a:gd name="T43" fmla="*/ 20 h 23"/>
                <a:gd name="T44" fmla="*/ 0 w 15"/>
                <a:gd name="T45" fmla="*/ 21 h 23"/>
                <a:gd name="T46" fmla="*/ 0 w 15"/>
                <a:gd name="T47" fmla="*/ 22 h 23"/>
                <a:gd name="T48" fmla="*/ 1 w 15"/>
                <a:gd name="T49" fmla="*/ 22 h 23"/>
                <a:gd name="T50" fmla="*/ 1 w 15"/>
                <a:gd name="T51" fmla="*/ 22 h 23"/>
                <a:gd name="T52" fmla="*/ 1 w 15"/>
                <a:gd name="T53" fmla="*/ 21 h 23"/>
                <a:gd name="T54" fmla="*/ 2 w 15"/>
                <a:gd name="T55" fmla="*/ 20 h 23"/>
                <a:gd name="T56" fmla="*/ 4 w 15"/>
                <a:gd name="T57" fmla="*/ 20 h 23"/>
                <a:gd name="T58" fmla="*/ 4 w 15"/>
                <a:gd name="T59" fmla="*/ 19 h 23"/>
                <a:gd name="T60" fmla="*/ 6 w 15"/>
                <a:gd name="T61" fmla="*/ 17 h 23"/>
                <a:gd name="T62" fmla="*/ 7 w 15"/>
                <a:gd name="T63" fmla="*/ 16 h 23"/>
                <a:gd name="T64" fmla="*/ 8 w 15"/>
                <a:gd name="T65" fmla="*/ 14 h 23"/>
                <a:gd name="T66" fmla="*/ 9 w 15"/>
                <a:gd name="T67" fmla="*/ 13 h 23"/>
                <a:gd name="T68" fmla="*/ 10 w 15"/>
                <a:gd name="T69" fmla="*/ 12 h 23"/>
                <a:gd name="T70" fmla="*/ 11 w 15"/>
                <a:gd name="T71" fmla="*/ 10 h 23"/>
                <a:gd name="T72" fmla="*/ 12 w 15"/>
                <a:gd name="T73" fmla="*/ 9 h 23"/>
                <a:gd name="T74" fmla="*/ 13 w 15"/>
                <a:gd name="T75" fmla="*/ 8 h 23"/>
                <a:gd name="T76" fmla="*/ 13 w 15"/>
                <a:gd name="T77" fmla="*/ 6 h 23"/>
                <a:gd name="T78" fmla="*/ 13 w 15"/>
                <a:gd name="T79" fmla="*/ 6 h 23"/>
                <a:gd name="T80" fmla="*/ 14 w 15"/>
                <a:gd name="T81" fmla="*/ 5 h 23"/>
                <a:gd name="T82" fmla="*/ 14 w 15"/>
                <a:gd name="T83" fmla="*/ 4 h 23"/>
                <a:gd name="T84" fmla="*/ 14 w 15"/>
                <a:gd name="T85" fmla="*/ 3 h 23"/>
                <a:gd name="T86" fmla="*/ 14 w 15"/>
                <a:gd name="T87" fmla="*/ 2 h 23"/>
                <a:gd name="T88" fmla="*/ 14 w 15"/>
                <a:gd name="T89" fmla="*/ 2 h 23"/>
                <a:gd name="T90" fmla="*/ 14 w 15"/>
                <a:gd name="T91" fmla="*/ 1 h 23"/>
                <a:gd name="T92" fmla="*/ 13 w 15"/>
                <a:gd name="T93" fmla="*/ 1 h 23"/>
                <a:gd name="T94" fmla="*/ 13 w 15"/>
                <a:gd name="T95" fmla="*/ 0 h 23"/>
                <a:gd name="T96" fmla="*/ 13 w 15"/>
                <a:gd name="T97" fmla="*/ 0 h 23"/>
                <a:gd name="T98" fmla="*/ 13 w 15"/>
                <a:gd name="T99" fmla="*/ 1 h 23"/>
                <a:gd name="T100" fmla="*/ 13 w 15"/>
                <a:gd name="T101" fmla="*/ 2 h 23"/>
                <a:gd name="T102" fmla="*/ 12 w 15"/>
                <a:gd name="T103" fmla="*/ 2 h 23"/>
                <a:gd name="T104" fmla="*/ 12 w 15"/>
                <a:gd name="T10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 h="23">
                  <a:moveTo>
                    <a:pt x="12" y="2"/>
                  </a:moveTo>
                  <a:lnTo>
                    <a:pt x="12" y="3"/>
                  </a:lnTo>
                  <a:lnTo>
                    <a:pt x="11" y="4"/>
                  </a:lnTo>
                  <a:lnTo>
                    <a:pt x="11" y="5"/>
                  </a:lnTo>
                  <a:lnTo>
                    <a:pt x="11" y="6"/>
                  </a:lnTo>
                  <a:lnTo>
                    <a:pt x="10" y="7"/>
                  </a:lnTo>
                  <a:lnTo>
                    <a:pt x="10" y="8"/>
                  </a:lnTo>
                  <a:lnTo>
                    <a:pt x="9" y="9"/>
                  </a:lnTo>
                  <a:lnTo>
                    <a:pt x="8" y="10"/>
                  </a:lnTo>
                  <a:lnTo>
                    <a:pt x="8" y="12"/>
                  </a:lnTo>
                  <a:lnTo>
                    <a:pt x="7" y="13"/>
                  </a:lnTo>
                  <a:lnTo>
                    <a:pt x="6" y="13"/>
                  </a:lnTo>
                  <a:lnTo>
                    <a:pt x="5" y="15"/>
                  </a:lnTo>
                  <a:lnTo>
                    <a:pt x="4" y="16"/>
                  </a:lnTo>
                  <a:lnTo>
                    <a:pt x="4" y="17"/>
                  </a:lnTo>
                  <a:lnTo>
                    <a:pt x="3" y="17"/>
                  </a:lnTo>
                  <a:lnTo>
                    <a:pt x="2" y="17"/>
                  </a:lnTo>
                  <a:lnTo>
                    <a:pt x="2" y="18"/>
                  </a:lnTo>
                  <a:lnTo>
                    <a:pt x="1" y="19"/>
                  </a:lnTo>
                  <a:lnTo>
                    <a:pt x="1" y="19"/>
                  </a:lnTo>
                  <a:lnTo>
                    <a:pt x="1" y="20"/>
                  </a:lnTo>
                  <a:lnTo>
                    <a:pt x="0" y="20"/>
                  </a:lnTo>
                  <a:lnTo>
                    <a:pt x="0" y="21"/>
                  </a:lnTo>
                  <a:lnTo>
                    <a:pt x="0" y="22"/>
                  </a:lnTo>
                  <a:lnTo>
                    <a:pt x="1" y="22"/>
                  </a:lnTo>
                  <a:lnTo>
                    <a:pt x="1" y="22"/>
                  </a:lnTo>
                  <a:lnTo>
                    <a:pt x="1" y="21"/>
                  </a:lnTo>
                  <a:lnTo>
                    <a:pt x="2" y="20"/>
                  </a:lnTo>
                  <a:lnTo>
                    <a:pt x="4" y="20"/>
                  </a:lnTo>
                  <a:lnTo>
                    <a:pt x="4" y="19"/>
                  </a:lnTo>
                  <a:lnTo>
                    <a:pt x="6" y="17"/>
                  </a:lnTo>
                  <a:lnTo>
                    <a:pt x="7" y="16"/>
                  </a:lnTo>
                  <a:lnTo>
                    <a:pt x="8" y="14"/>
                  </a:lnTo>
                  <a:lnTo>
                    <a:pt x="9" y="13"/>
                  </a:lnTo>
                  <a:lnTo>
                    <a:pt x="10" y="12"/>
                  </a:lnTo>
                  <a:lnTo>
                    <a:pt x="11" y="10"/>
                  </a:lnTo>
                  <a:lnTo>
                    <a:pt x="12" y="9"/>
                  </a:lnTo>
                  <a:lnTo>
                    <a:pt x="13" y="8"/>
                  </a:lnTo>
                  <a:lnTo>
                    <a:pt x="13" y="6"/>
                  </a:lnTo>
                  <a:lnTo>
                    <a:pt x="13" y="6"/>
                  </a:lnTo>
                  <a:lnTo>
                    <a:pt x="14" y="5"/>
                  </a:lnTo>
                  <a:lnTo>
                    <a:pt x="14" y="4"/>
                  </a:lnTo>
                  <a:lnTo>
                    <a:pt x="14" y="3"/>
                  </a:lnTo>
                  <a:lnTo>
                    <a:pt x="14" y="2"/>
                  </a:lnTo>
                  <a:lnTo>
                    <a:pt x="14" y="2"/>
                  </a:lnTo>
                  <a:lnTo>
                    <a:pt x="14" y="1"/>
                  </a:lnTo>
                  <a:lnTo>
                    <a:pt x="13" y="1"/>
                  </a:lnTo>
                  <a:lnTo>
                    <a:pt x="13" y="0"/>
                  </a:lnTo>
                  <a:lnTo>
                    <a:pt x="13" y="0"/>
                  </a:lnTo>
                  <a:lnTo>
                    <a:pt x="13" y="1"/>
                  </a:lnTo>
                  <a:lnTo>
                    <a:pt x="13" y="2"/>
                  </a:lnTo>
                  <a:lnTo>
                    <a:pt x="12" y="2"/>
                  </a:lnTo>
                  <a:lnTo>
                    <a:pt x="1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5" name="Freeform 339"/>
            <p:cNvSpPr>
              <a:spLocks/>
            </p:cNvSpPr>
            <p:nvPr/>
          </p:nvSpPr>
          <p:spPr bwMode="auto">
            <a:xfrm>
              <a:off x="727" y="3010"/>
              <a:ext cx="14" cy="22"/>
            </a:xfrm>
            <a:custGeom>
              <a:avLst/>
              <a:gdLst>
                <a:gd name="T0" fmla="*/ 11 w 14"/>
                <a:gd name="T1" fmla="*/ 2 h 22"/>
                <a:gd name="T2" fmla="*/ 11 w 14"/>
                <a:gd name="T3" fmla="*/ 3 h 22"/>
                <a:gd name="T4" fmla="*/ 11 w 14"/>
                <a:gd name="T5" fmla="*/ 4 h 22"/>
                <a:gd name="T6" fmla="*/ 10 w 14"/>
                <a:gd name="T7" fmla="*/ 5 h 22"/>
                <a:gd name="T8" fmla="*/ 10 w 14"/>
                <a:gd name="T9" fmla="*/ 5 h 22"/>
                <a:gd name="T10" fmla="*/ 10 w 14"/>
                <a:gd name="T11" fmla="*/ 7 h 22"/>
                <a:gd name="T12" fmla="*/ 9 w 14"/>
                <a:gd name="T13" fmla="*/ 8 h 22"/>
                <a:gd name="T14" fmla="*/ 8 w 14"/>
                <a:gd name="T15" fmla="*/ 9 h 22"/>
                <a:gd name="T16" fmla="*/ 8 w 14"/>
                <a:gd name="T17" fmla="*/ 9 h 22"/>
                <a:gd name="T18" fmla="*/ 8 w 14"/>
                <a:gd name="T19" fmla="*/ 11 h 22"/>
                <a:gd name="T20" fmla="*/ 7 w 14"/>
                <a:gd name="T21" fmla="*/ 12 h 22"/>
                <a:gd name="T22" fmla="*/ 6 w 14"/>
                <a:gd name="T23" fmla="*/ 12 h 22"/>
                <a:gd name="T24" fmla="*/ 5 w 14"/>
                <a:gd name="T25" fmla="*/ 14 h 22"/>
                <a:gd name="T26" fmla="*/ 5 w 14"/>
                <a:gd name="T27" fmla="*/ 15 h 22"/>
                <a:gd name="T28" fmla="*/ 4 w 14"/>
                <a:gd name="T29" fmla="*/ 16 h 22"/>
                <a:gd name="T30" fmla="*/ 3 w 14"/>
                <a:gd name="T31" fmla="*/ 16 h 22"/>
                <a:gd name="T32" fmla="*/ 3 w 14"/>
                <a:gd name="T33" fmla="*/ 16 h 22"/>
                <a:gd name="T34" fmla="*/ 2 w 14"/>
                <a:gd name="T35" fmla="*/ 17 h 22"/>
                <a:gd name="T36" fmla="*/ 1 w 14"/>
                <a:gd name="T37" fmla="*/ 17 h 22"/>
                <a:gd name="T38" fmla="*/ 1 w 14"/>
                <a:gd name="T39" fmla="*/ 18 h 22"/>
                <a:gd name="T40" fmla="*/ 1 w 14"/>
                <a:gd name="T41" fmla="*/ 18 h 22"/>
                <a:gd name="T42" fmla="*/ 1 w 14"/>
                <a:gd name="T43" fmla="*/ 19 h 22"/>
                <a:gd name="T44" fmla="*/ 0 w 14"/>
                <a:gd name="T45" fmla="*/ 19 h 22"/>
                <a:gd name="T46" fmla="*/ 0 w 14"/>
                <a:gd name="T47" fmla="*/ 20 h 22"/>
                <a:gd name="T48" fmla="*/ 1 w 14"/>
                <a:gd name="T49" fmla="*/ 21 h 22"/>
                <a:gd name="T50" fmla="*/ 1 w 14"/>
                <a:gd name="T51" fmla="*/ 21 h 22"/>
                <a:gd name="T52" fmla="*/ 2 w 14"/>
                <a:gd name="T53" fmla="*/ 21 h 22"/>
                <a:gd name="T54" fmla="*/ 2 w 14"/>
                <a:gd name="T55" fmla="*/ 20 h 22"/>
                <a:gd name="T56" fmla="*/ 3 w 14"/>
                <a:gd name="T57" fmla="*/ 19 h 22"/>
                <a:gd name="T58" fmla="*/ 3 w 14"/>
                <a:gd name="T59" fmla="*/ 19 h 22"/>
                <a:gd name="T60" fmla="*/ 4 w 14"/>
                <a:gd name="T61" fmla="*/ 18 h 22"/>
                <a:gd name="T62" fmla="*/ 5 w 14"/>
                <a:gd name="T63" fmla="*/ 17 h 22"/>
                <a:gd name="T64" fmla="*/ 6 w 14"/>
                <a:gd name="T65" fmla="*/ 16 h 22"/>
                <a:gd name="T66" fmla="*/ 7 w 14"/>
                <a:gd name="T67" fmla="*/ 15 h 22"/>
                <a:gd name="T68" fmla="*/ 8 w 14"/>
                <a:gd name="T69" fmla="*/ 14 h 22"/>
                <a:gd name="T70" fmla="*/ 9 w 14"/>
                <a:gd name="T71" fmla="*/ 12 h 22"/>
                <a:gd name="T72" fmla="*/ 10 w 14"/>
                <a:gd name="T73" fmla="*/ 11 h 22"/>
                <a:gd name="T74" fmla="*/ 10 w 14"/>
                <a:gd name="T75" fmla="*/ 10 h 22"/>
                <a:gd name="T76" fmla="*/ 11 w 14"/>
                <a:gd name="T77" fmla="*/ 9 h 22"/>
                <a:gd name="T78" fmla="*/ 12 w 14"/>
                <a:gd name="T79" fmla="*/ 8 h 22"/>
                <a:gd name="T80" fmla="*/ 12 w 14"/>
                <a:gd name="T81" fmla="*/ 6 h 22"/>
                <a:gd name="T82" fmla="*/ 13 w 14"/>
                <a:gd name="T83" fmla="*/ 5 h 22"/>
                <a:gd name="T84" fmla="*/ 13 w 14"/>
                <a:gd name="T85" fmla="*/ 5 h 22"/>
                <a:gd name="T86" fmla="*/ 13 w 14"/>
                <a:gd name="T87" fmla="*/ 4 h 22"/>
                <a:gd name="T88" fmla="*/ 13 w 14"/>
                <a:gd name="T89" fmla="*/ 3 h 22"/>
                <a:gd name="T90" fmla="*/ 13 w 14"/>
                <a:gd name="T91" fmla="*/ 2 h 22"/>
                <a:gd name="T92" fmla="*/ 13 w 14"/>
                <a:gd name="T93" fmla="*/ 2 h 22"/>
                <a:gd name="T94" fmla="*/ 13 w 14"/>
                <a:gd name="T95" fmla="*/ 1 h 22"/>
                <a:gd name="T96" fmla="*/ 13 w 14"/>
                <a:gd name="T97" fmla="*/ 0 h 22"/>
                <a:gd name="T98" fmla="*/ 12 w 14"/>
                <a:gd name="T99" fmla="*/ 0 h 22"/>
                <a:gd name="T100" fmla="*/ 12 w 14"/>
                <a:gd name="T101" fmla="*/ 0 h 22"/>
                <a:gd name="T102" fmla="*/ 12 w 14"/>
                <a:gd name="T103" fmla="*/ 1 h 22"/>
                <a:gd name="T104" fmla="*/ 12 w 14"/>
                <a:gd name="T105" fmla="*/ 2 h 22"/>
                <a:gd name="T106" fmla="*/ 11 w 14"/>
                <a:gd name="T10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22">
                  <a:moveTo>
                    <a:pt x="11" y="2"/>
                  </a:moveTo>
                  <a:lnTo>
                    <a:pt x="11" y="3"/>
                  </a:lnTo>
                  <a:lnTo>
                    <a:pt x="11" y="4"/>
                  </a:lnTo>
                  <a:lnTo>
                    <a:pt x="10" y="5"/>
                  </a:lnTo>
                  <a:lnTo>
                    <a:pt x="10" y="5"/>
                  </a:lnTo>
                  <a:lnTo>
                    <a:pt x="10" y="7"/>
                  </a:lnTo>
                  <a:lnTo>
                    <a:pt x="9" y="8"/>
                  </a:lnTo>
                  <a:lnTo>
                    <a:pt x="8" y="9"/>
                  </a:lnTo>
                  <a:lnTo>
                    <a:pt x="8" y="9"/>
                  </a:lnTo>
                  <a:lnTo>
                    <a:pt x="8" y="11"/>
                  </a:lnTo>
                  <a:lnTo>
                    <a:pt x="7" y="12"/>
                  </a:lnTo>
                  <a:lnTo>
                    <a:pt x="6" y="12"/>
                  </a:lnTo>
                  <a:lnTo>
                    <a:pt x="5" y="14"/>
                  </a:lnTo>
                  <a:lnTo>
                    <a:pt x="5" y="15"/>
                  </a:lnTo>
                  <a:lnTo>
                    <a:pt x="4" y="16"/>
                  </a:lnTo>
                  <a:lnTo>
                    <a:pt x="3" y="16"/>
                  </a:lnTo>
                  <a:lnTo>
                    <a:pt x="3" y="16"/>
                  </a:lnTo>
                  <a:lnTo>
                    <a:pt x="2" y="17"/>
                  </a:lnTo>
                  <a:lnTo>
                    <a:pt x="1" y="17"/>
                  </a:lnTo>
                  <a:lnTo>
                    <a:pt x="1" y="18"/>
                  </a:lnTo>
                  <a:lnTo>
                    <a:pt x="1" y="18"/>
                  </a:lnTo>
                  <a:lnTo>
                    <a:pt x="1" y="19"/>
                  </a:lnTo>
                  <a:lnTo>
                    <a:pt x="0" y="19"/>
                  </a:lnTo>
                  <a:lnTo>
                    <a:pt x="0" y="20"/>
                  </a:lnTo>
                  <a:lnTo>
                    <a:pt x="1" y="21"/>
                  </a:lnTo>
                  <a:lnTo>
                    <a:pt x="1" y="21"/>
                  </a:lnTo>
                  <a:lnTo>
                    <a:pt x="2" y="21"/>
                  </a:lnTo>
                  <a:lnTo>
                    <a:pt x="2" y="20"/>
                  </a:lnTo>
                  <a:lnTo>
                    <a:pt x="3" y="19"/>
                  </a:lnTo>
                  <a:lnTo>
                    <a:pt x="3" y="19"/>
                  </a:lnTo>
                  <a:lnTo>
                    <a:pt x="4" y="18"/>
                  </a:lnTo>
                  <a:lnTo>
                    <a:pt x="5" y="17"/>
                  </a:lnTo>
                  <a:lnTo>
                    <a:pt x="6" y="16"/>
                  </a:lnTo>
                  <a:lnTo>
                    <a:pt x="7" y="15"/>
                  </a:lnTo>
                  <a:lnTo>
                    <a:pt x="8" y="14"/>
                  </a:lnTo>
                  <a:lnTo>
                    <a:pt x="9" y="12"/>
                  </a:lnTo>
                  <a:lnTo>
                    <a:pt x="10" y="11"/>
                  </a:lnTo>
                  <a:lnTo>
                    <a:pt x="10" y="10"/>
                  </a:lnTo>
                  <a:lnTo>
                    <a:pt x="11" y="9"/>
                  </a:lnTo>
                  <a:lnTo>
                    <a:pt x="12" y="8"/>
                  </a:lnTo>
                  <a:lnTo>
                    <a:pt x="12" y="6"/>
                  </a:lnTo>
                  <a:lnTo>
                    <a:pt x="13" y="5"/>
                  </a:lnTo>
                  <a:lnTo>
                    <a:pt x="13" y="5"/>
                  </a:lnTo>
                  <a:lnTo>
                    <a:pt x="13" y="4"/>
                  </a:lnTo>
                  <a:lnTo>
                    <a:pt x="13" y="3"/>
                  </a:lnTo>
                  <a:lnTo>
                    <a:pt x="13" y="2"/>
                  </a:lnTo>
                  <a:lnTo>
                    <a:pt x="13" y="2"/>
                  </a:lnTo>
                  <a:lnTo>
                    <a:pt x="13" y="1"/>
                  </a:lnTo>
                  <a:lnTo>
                    <a:pt x="13" y="0"/>
                  </a:lnTo>
                  <a:lnTo>
                    <a:pt x="12" y="0"/>
                  </a:lnTo>
                  <a:lnTo>
                    <a:pt x="12" y="0"/>
                  </a:lnTo>
                  <a:lnTo>
                    <a:pt x="12" y="1"/>
                  </a:lnTo>
                  <a:lnTo>
                    <a:pt x="12" y="2"/>
                  </a:lnTo>
                  <a:lnTo>
                    <a:pt x="1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6" name="Freeform 340"/>
            <p:cNvSpPr>
              <a:spLocks/>
            </p:cNvSpPr>
            <p:nvPr/>
          </p:nvSpPr>
          <p:spPr bwMode="auto">
            <a:xfrm>
              <a:off x="734" y="3018"/>
              <a:ext cx="14" cy="21"/>
            </a:xfrm>
            <a:custGeom>
              <a:avLst/>
              <a:gdLst>
                <a:gd name="T0" fmla="*/ 11 w 14"/>
                <a:gd name="T1" fmla="*/ 2 h 21"/>
                <a:gd name="T2" fmla="*/ 11 w 14"/>
                <a:gd name="T3" fmla="*/ 3 h 21"/>
                <a:gd name="T4" fmla="*/ 10 w 14"/>
                <a:gd name="T5" fmla="*/ 4 h 21"/>
                <a:gd name="T6" fmla="*/ 10 w 14"/>
                <a:gd name="T7" fmla="*/ 5 h 21"/>
                <a:gd name="T8" fmla="*/ 10 w 14"/>
                <a:gd name="T9" fmla="*/ 5 h 21"/>
                <a:gd name="T10" fmla="*/ 10 w 14"/>
                <a:gd name="T11" fmla="*/ 6 h 21"/>
                <a:gd name="T12" fmla="*/ 9 w 14"/>
                <a:gd name="T13" fmla="*/ 7 h 21"/>
                <a:gd name="T14" fmla="*/ 8 w 14"/>
                <a:gd name="T15" fmla="*/ 8 h 21"/>
                <a:gd name="T16" fmla="*/ 8 w 14"/>
                <a:gd name="T17" fmla="*/ 9 h 21"/>
                <a:gd name="T18" fmla="*/ 7 w 14"/>
                <a:gd name="T19" fmla="*/ 10 h 21"/>
                <a:gd name="T20" fmla="*/ 7 w 14"/>
                <a:gd name="T21" fmla="*/ 11 h 21"/>
                <a:gd name="T22" fmla="*/ 6 w 14"/>
                <a:gd name="T23" fmla="*/ 12 h 21"/>
                <a:gd name="T24" fmla="*/ 5 w 14"/>
                <a:gd name="T25" fmla="*/ 12 h 21"/>
                <a:gd name="T26" fmla="*/ 5 w 14"/>
                <a:gd name="T27" fmla="*/ 13 h 21"/>
                <a:gd name="T28" fmla="*/ 4 w 14"/>
                <a:gd name="T29" fmla="*/ 14 h 21"/>
                <a:gd name="T30" fmla="*/ 3 w 14"/>
                <a:gd name="T31" fmla="*/ 15 h 21"/>
                <a:gd name="T32" fmla="*/ 3 w 14"/>
                <a:gd name="T33" fmla="*/ 15 h 21"/>
                <a:gd name="T34" fmla="*/ 2 w 14"/>
                <a:gd name="T35" fmla="*/ 15 h 21"/>
                <a:gd name="T36" fmla="*/ 2 w 14"/>
                <a:gd name="T37" fmla="*/ 16 h 21"/>
                <a:gd name="T38" fmla="*/ 1 w 14"/>
                <a:gd name="T39" fmla="*/ 17 h 21"/>
                <a:gd name="T40" fmla="*/ 1 w 14"/>
                <a:gd name="T41" fmla="*/ 17 h 21"/>
                <a:gd name="T42" fmla="*/ 1 w 14"/>
                <a:gd name="T43" fmla="*/ 18 h 21"/>
                <a:gd name="T44" fmla="*/ 1 w 14"/>
                <a:gd name="T45" fmla="*/ 18 h 21"/>
                <a:gd name="T46" fmla="*/ 0 w 14"/>
                <a:gd name="T47" fmla="*/ 19 h 21"/>
                <a:gd name="T48" fmla="*/ 1 w 14"/>
                <a:gd name="T49" fmla="*/ 19 h 21"/>
                <a:gd name="T50" fmla="*/ 1 w 14"/>
                <a:gd name="T51" fmla="*/ 20 h 21"/>
                <a:gd name="T52" fmla="*/ 1 w 14"/>
                <a:gd name="T53" fmla="*/ 20 h 21"/>
                <a:gd name="T54" fmla="*/ 1 w 14"/>
                <a:gd name="T55" fmla="*/ 19 h 21"/>
                <a:gd name="T56" fmla="*/ 2 w 14"/>
                <a:gd name="T57" fmla="*/ 19 h 21"/>
                <a:gd name="T58" fmla="*/ 3 w 14"/>
                <a:gd name="T59" fmla="*/ 18 h 21"/>
                <a:gd name="T60" fmla="*/ 3 w 14"/>
                <a:gd name="T61" fmla="*/ 18 h 21"/>
                <a:gd name="T62" fmla="*/ 3 w 14"/>
                <a:gd name="T63" fmla="*/ 18 h 21"/>
                <a:gd name="T64" fmla="*/ 5 w 14"/>
                <a:gd name="T65" fmla="*/ 15 h 21"/>
                <a:gd name="T66" fmla="*/ 6 w 14"/>
                <a:gd name="T67" fmla="*/ 15 h 21"/>
                <a:gd name="T68" fmla="*/ 7 w 14"/>
                <a:gd name="T69" fmla="*/ 14 h 21"/>
                <a:gd name="T70" fmla="*/ 8 w 14"/>
                <a:gd name="T71" fmla="*/ 12 h 21"/>
                <a:gd name="T72" fmla="*/ 9 w 14"/>
                <a:gd name="T73" fmla="*/ 12 h 21"/>
                <a:gd name="T74" fmla="*/ 10 w 14"/>
                <a:gd name="T75" fmla="*/ 10 h 21"/>
                <a:gd name="T76" fmla="*/ 10 w 14"/>
                <a:gd name="T77" fmla="*/ 9 h 21"/>
                <a:gd name="T78" fmla="*/ 11 w 14"/>
                <a:gd name="T79" fmla="*/ 8 h 21"/>
                <a:gd name="T80" fmla="*/ 12 w 14"/>
                <a:gd name="T81" fmla="*/ 7 h 21"/>
                <a:gd name="T82" fmla="*/ 12 w 14"/>
                <a:gd name="T83" fmla="*/ 6 h 21"/>
                <a:gd name="T84" fmla="*/ 12 w 14"/>
                <a:gd name="T85" fmla="*/ 5 h 21"/>
                <a:gd name="T86" fmla="*/ 13 w 14"/>
                <a:gd name="T87" fmla="*/ 4 h 21"/>
                <a:gd name="T88" fmla="*/ 13 w 14"/>
                <a:gd name="T89" fmla="*/ 3 h 21"/>
                <a:gd name="T90" fmla="*/ 13 w 14"/>
                <a:gd name="T91" fmla="*/ 2 h 21"/>
                <a:gd name="T92" fmla="*/ 13 w 14"/>
                <a:gd name="T93" fmla="*/ 2 h 21"/>
                <a:gd name="T94" fmla="*/ 13 w 14"/>
                <a:gd name="T95" fmla="*/ 1 h 21"/>
                <a:gd name="T96" fmla="*/ 13 w 14"/>
                <a:gd name="T97" fmla="*/ 0 h 21"/>
                <a:gd name="T98" fmla="*/ 12 w 14"/>
                <a:gd name="T99" fmla="*/ 0 h 21"/>
                <a:gd name="T100" fmla="*/ 12 w 14"/>
                <a:gd name="T101" fmla="*/ 0 h 21"/>
                <a:gd name="T102" fmla="*/ 12 w 14"/>
                <a:gd name="T103" fmla="*/ 1 h 21"/>
                <a:gd name="T104" fmla="*/ 11 w 14"/>
                <a:gd name="T105" fmla="*/ 2 h 21"/>
                <a:gd name="T106" fmla="*/ 11 w 14"/>
                <a:gd name="T10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21">
                  <a:moveTo>
                    <a:pt x="11" y="2"/>
                  </a:moveTo>
                  <a:lnTo>
                    <a:pt x="11" y="3"/>
                  </a:lnTo>
                  <a:lnTo>
                    <a:pt x="10" y="4"/>
                  </a:lnTo>
                  <a:lnTo>
                    <a:pt x="10" y="5"/>
                  </a:lnTo>
                  <a:lnTo>
                    <a:pt x="10" y="5"/>
                  </a:lnTo>
                  <a:lnTo>
                    <a:pt x="10" y="6"/>
                  </a:lnTo>
                  <a:lnTo>
                    <a:pt x="9" y="7"/>
                  </a:lnTo>
                  <a:lnTo>
                    <a:pt x="8" y="8"/>
                  </a:lnTo>
                  <a:lnTo>
                    <a:pt x="8" y="9"/>
                  </a:lnTo>
                  <a:lnTo>
                    <a:pt x="7" y="10"/>
                  </a:lnTo>
                  <a:lnTo>
                    <a:pt x="7" y="11"/>
                  </a:lnTo>
                  <a:lnTo>
                    <a:pt x="6" y="12"/>
                  </a:lnTo>
                  <a:lnTo>
                    <a:pt x="5" y="12"/>
                  </a:lnTo>
                  <a:lnTo>
                    <a:pt x="5" y="13"/>
                  </a:lnTo>
                  <a:lnTo>
                    <a:pt x="4" y="14"/>
                  </a:lnTo>
                  <a:lnTo>
                    <a:pt x="3" y="15"/>
                  </a:lnTo>
                  <a:lnTo>
                    <a:pt x="3" y="15"/>
                  </a:lnTo>
                  <a:lnTo>
                    <a:pt x="2" y="15"/>
                  </a:lnTo>
                  <a:lnTo>
                    <a:pt x="2" y="16"/>
                  </a:lnTo>
                  <a:lnTo>
                    <a:pt x="1" y="17"/>
                  </a:lnTo>
                  <a:lnTo>
                    <a:pt x="1" y="17"/>
                  </a:lnTo>
                  <a:lnTo>
                    <a:pt x="1" y="18"/>
                  </a:lnTo>
                  <a:lnTo>
                    <a:pt x="1" y="18"/>
                  </a:lnTo>
                  <a:lnTo>
                    <a:pt x="0" y="19"/>
                  </a:lnTo>
                  <a:lnTo>
                    <a:pt x="1" y="19"/>
                  </a:lnTo>
                  <a:lnTo>
                    <a:pt x="1" y="20"/>
                  </a:lnTo>
                  <a:lnTo>
                    <a:pt x="1" y="20"/>
                  </a:lnTo>
                  <a:lnTo>
                    <a:pt x="1" y="19"/>
                  </a:lnTo>
                  <a:lnTo>
                    <a:pt x="2" y="19"/>
                  </a:lnTo>
                  <a:lnTo>
                    <a:pt x="3" y="18"/>
                  </a:lnTo>
                  <a:lnTo>
                    <a:pt x="3" y="18"/>
                  </a:lnTo>
                  <a:lnTo>
                    <a:pt x="3" y="18"/>
                  </a:lnTo>
                  <a:lnTo>
                    <a:pt x="5" y="15"/>
                  </a:lnTo>
                  <a:lnTo>
                    <a:pt x="6" y="15"/>
                  </a:lnTo>
                  <a:lnTo>
                    <a:pt x="7" y="14"/>
                  </a:lnTo>
                  <a:lnTo>
                    <a:pt x="8" y="12"/>
                  </a:lnTo>
                  <a:lnTo>
                    <a:pt x="9" y="12"/>
                  </a:lnTo>
                  <a:lnTo>
                    <a:pt x="10" y="10"/>
                  </a:lnTo>
                  <a:lnTo>
                    <a:pt x="10" y="9"/>
                  </a:lnTo>
                  <a:lnTo>
                    <a:pt x="11" y="8"/>
                  </a:lnTo>
                  <a:lnTo>
                    <a:pt x="12" y="7"/>
                  </a:lnTo>
                  <a:lnTo>
                    <a:pt x="12" y="6"/>
                  </a:lnTo>
                  <a:lnTo>
                    <a:pt x="12" y="5"/>
                  </a:lnTo>
                  <a:lnTo>
                    <a:pt x="13" y="4"/>
                  </a:lnTo>
                  <a:lnTo>
                    <a:pt x="13" y="3"/>
                  </a:lnTo>
                  <a:lnTo>
                    <a:pt x="13" y="2"/>
                  </a:lnTo>
                  <a:lnTo>
                    <a:pt x="13" y="2"/>
                  </a:lnTo>
                  <a:lnTo>
                    <a:pt x="13" y="1"/>
                  </a:lnTo>
                  <a:lnTo>
                    <a:pt x="13" y="0"/>
                  </a:lnTo>
                  <a:lnTo>
                    <a:pt x="12" y="0"/>
                  </a:lnTo>
                  <a:lnTo>
                    <a:pt x="12" y="0"/>
                  </a:lnTo>
                  <a:lnTo>
                    <a:pt x="12" y="1"/>
                  </a:lnTo>
                  <a:lnTo>
                    <a:pt x="11" y="2"/>
                  </a:lnTo>
                  <a:lnTo>
                    <a:pt x="1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7" name="Freeform 341"/>
            <p:cNvSpPr>
              <a:spLocks/>
            </p:cNvSpPr>
            <p:nvPr/>
          </p:nvSpPr>
          <p:spPr bwMode="auto">
            <a:xfrm>
              <a:off x="743" y="3028"/>
              <a:ext cx="11" cy="17"/>
            </a:xfrm>
            <a:custGeom>
              <a:avLst/>
              <a:gdLst>
                <a:gd name="T0" fmla="*/ 8 w 11"/>
                <a:gd name="T1" fmla="*/ 2 h 17"/>
                <a:gd name="T2" fmla="*/ 8 w 11"/>
                <a:gd name="T3" fmla="*/ 3 h 17"/>
                <a:gd name="T4" fmla="*/ 8 w 11"/>
                <a:gd name="T5" fmla="*/ 4 h 17"/>
                <a:gd name="T6" fmla="*/ 8 w 11"/>
                <a:gd name="T7" fmla="*/ 4 h 17"/>
                <a:gd name="T8" fmla="*/ 8 w 11"/>
                <a:gd name="T9" fmla="*/ 4 h 17"/>
                <a:gd name="T10" fmla="*/ 7 w 11"/>
                <a:gd name="T11" fmla="*/ 5 h 17"/>
                <a:gd name="T12" fmla="*/ 7 w 11"/>
                <a:gd name="T13" fmla="*/ 6 h 17"/>
                <a:gd name="T14" fmla="*/ 6 w 11"/>
                <a:gd name="T15" fmla="*/ 7 h 17"/>
                <a:gd name="T16" fmla="*/ 6 w 11"/>
                <a:gd name="T17" fmla="*/ 7 h 17"/>
                <a:gd name="T18" fmla="*/ 6 w 11"/>
                <a:gd name="T19" fmla="*/ 8 h 17"/>
                <a:gd name="T20" fmla="*/ 5 w 11"/>
                <a:gd name="T21" fmla="*/ 9 h 17"/>
                <a:gd name="T22" fmla="*/ 4 w 11"/>
                <a:gd name="T23" fmla="*/ 9 h 17"/>
                <a:gd name="T24" fmla="*/ 4 w 11"/>
                <a:gd name="T25" fmla="*/ 9 h 17"/>
                <a:gd name="T26" fmla="*/ 4 w 11"/>
                <a:gd name="T27" fmla="*/ 10 h 17"/>
                <a:gd name="T28" fmla="*/ 3 w 11"/>
                <a:gd name="T29" fmla="*/ 11 h 17"/>
                <a:gd name="T30" fmla="*/ 3 w 11"/>
                <a:gd name="T31" fmla="*/ 11 h 17"/>
                <a:gd name="T32" fmla="*/ 2 w 11"/>
                <a:gd name="T33" fmla="*/ 12 h 17"/>
                <a:gd name="T34" fmla="*/ 1 w 11"/>
                <a:gd name="T35" fmla="*/ 12 h 17"/>
                <a:gd name="T36" fmla="*/ 1 w 11"/>
                <a:gd name="T37" fmla="*/ 13 h 17"/>
                <a:gd name="T38" fmla="*/ 1 w 11"/>
                <a:gd name="T39" fmla="*/ 14 h 17"/>
                <a:gd name="T40" fmla="*/ 0 w 11"/>
                <a:gd name="T41" fmla="*/ 14 h 17"/>
                <a:gd name="T42" fmla="*/ 0 w 11"/>
                <a:gd name="T43" fmla="*/ 15 h 17"/>
                <a:gd name="T44" fmla="*/ 0 w 11"/>
                <a:gd name="T45" fmla="*/ 15 h 17"/>
                <a:gd name="T46" fmla="*/ 0 w 11"/>
                <a:gd name="T47" fmla="*/ 16 h 17"/>
                <a:gd name="T48" fmla="*/ 1 w 11"/>
                <a:gd name="T49" fmla="*/ 16 h 17"/>
                <a:gd name="T50" fmla="*/ 1 w 11"/>
                <a:gd name="T51" fmla="*/ 15 h 17"/>
                <a:gd name="T52" fmla="*/ 1 w 11"/>
                <a:gd name="T53" fmla="*/ 15 h 17"/>
                <a:gd name="T54" fmla="*/ 2 w 11"/>
                <a:gd name="T55" fmla="*/ 15 h 17"/>
                <a:gd name="T56" fmla="*/ 3 w 11"/>
                <a:gd name="T57" fmla="*/ 15 h 17"/>
                <a:gd name="T58" fmla="*/ 3 w 11"/>
                <a:gd name="T59" fmla="*/ 14 h 17"/>
                <a:gd name="T60" fmla="*/ 4 w 11"/>
                <a:gd name="T61" fmla="*/ 13 h 17"/>
                <a:gd name="T62" fmla="*/ 4 w 11"/>
                <a:gd name="T63" fmla="*/ 12 h 17"/>
                <a:gd name="T64" fmla="*/ 5 w 11"/>
                <a:gd name="T65" fmla="*/ 12 h 17"/>
                <a:gd name="T66" fmla="*/ 6 w 11"/>
                <a:gd name="T67" fmla="*/ 11 h 17"/>
                <a:gd name="T68" fmla="*/ 6 w 11"/>
                <a:gd name="T69" fmla="*/ 10 h 17"/>
                <a:gd name="T70" fmla="*/ 7 w 11"/>
                <a:gd name="T71" fmla="*/ 9 h 17"/>
                <a:gd name="T72" fmla="*/ 8 w 11"/>
                <a:gd name="T73" fmla="*/ 9 h 17"/>
                <a:gd name="T74" fmla="*/ 8 w 11"/>
                <a:gd name="T75" fmla="*/ 7 h 17"/>
                <a:gd name="T76" fmla="*/ 9 w 11"/>
                <a:gd name="T77" fmla="*/ 7 h 17"/>
                <a:gd name="T78" fmla="*/ 9 w 11"/>
                <a:gd name="T79" fmla="*/ 6 h 17"/>
                <a:gd name="T80" fmla="*/ 9 w 11"/>
                <a:gd name="T81" fmla="*/ 4 h 17"/>
                <a:gd name="T82" fmla="*/ 10 w 11"/>
                <a:gd name="T83" fmla="*/ 4 h 17"/>
                <a:gd name="T84" fmla="*/ 10 w 11"/>
                <a:gd name="T85" fmla="*/ 3 h 17"/>
                <a:gd name="T86" fmla="*/ 10 w 11"/>
                <a:gd name="T87" fmla="*/ 2 h 17"/>
                <a:gd name="T88" fmla="*/ 10 w 11"/>
                <a:gd name="T89" fmla="*/ 1 h 17"/>
                <a:gd name="T90" fmla="*/ 10 w 11"/>
                <a:gd name="T91" fmla="*/ 1 h 17"/>
                <a:gd name="T92" fmla="*/ 10 w 11"/>
                <a:gd name="T93" fmla="*/ 0 h 17"/>
                <a:gd name="T94" fmla="*/ 9 w 11"/>
                <a:gd name="T95" fmla="*/ 0 h 17"/>
                <a:gd name="T96" fmla="*/ 9 w 11"/>
                <a:gd name="T97" fmla="*/ 0 h 17"/>
                <a:gd name="T98" fmla="*/ 9 w 11"/>
                <a:gd name="T99" fmla="*/ 1 h 17"/>
                <a:gd name="T100" fmla="*/ 8 w 11"/>
                <a:gd name="T101" fmla="*/ 1 h 17"/>
                <a:gd name="T102" fmla="*/ 8 w 11"/>
                <a:gd name="T10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17">
                  <a:moveTo>
                    <a:pt x="8" y="2"/>
                  </a:moveTo>
                  <a:lnTo>
                    <a:pt x="8" y="3"/>
                  </a:lnTo>
                  <a:lnTo>
                    <a:pt x="8" y="4"/>
                  </a:lnTo>
                  <a:lnTo>
                    <a:pt x="8" y="4"/>
                  </a:lnTo>
                  <a:lnTo>
                    <a:pt x="8" y="4"/>
                  </a:lnTo>
                  <a:lnTo>
                    <a:pt x="7" y="5"/>
                  </a:lnTo>
                  <a:lnTo>
                    <a:pt x="7" y="6"/>
                  </a:lnTo>
                  <a:lnTo>
                    <a:pt x="6" y="7"/>
                  </a:lnTo>
                  <a:lnTo>
                    <a:pt x="6" y="7"/>
                  </a:lnTo>
                  <a:lnTo>
                    <a:pt x="6" y="8"/>
                  </a:lnTo>
                  <a:lnTo>
                    <a:pt x="5" y="9"/>
                  </a:lnTo>
                  <a:lnTo>
                    <a:pt x="4" y="9"/>
                  </a:lnTo>
                  <a:lnTo>
                    <a:pt x="4" y="9"/>
                  </a:lnTo>
                  <a:lnTo>
                    <a:pt x="4" y="10"/>
                  </a:lnTo>
                  <a:lnTo>
                    <a:pt x="3" y="11"/>
                  </a:lnTo>
                  <a:lnTo>
                    <a:pt x="3" y="11"/>
                  </a:lnTo>
                  <a:lnTo>
                    <a:pt x="2" y="12"/>
                  </a:lnTo>
                  <a:lnTo>
                    <a:pt x="1" y="12"/>
                  </a:lnTo>
                  <a:lnTo>
                    <a:pt x="1" y="13"/>
                  </a:lnTo>
                  <a:lnTo>
                    <a:pt x="1" y="14"/>
                  </a:lnTo>
                  <a:lnTo>
                    <a:pt x="0" y="14"/>
                  </a:lnTo>
                  <a:lnTo>
                    <a:pt x="0" y="15"/>
                  </a:lnTo>
                  <a:lnTo>
                    <a:pt x="0" y="15"/>
                  </a:lnTo>
                  <a:lnTo>
                    <a:pt x="0" y="16"/>
                  </a:lnTo>
                  <a:lnTo>
                    <a:pt x="1" y="16"/>
                  </a:lnTo>
                  <a:lnTo>
                    <a:pt x="1" y="15"/>
                  </a:lnTo>
                  <a:lnTo>
                    <a:pt x="1" y="15"/>
                  </a:lnTo>
                  <a:lnTo>
                    <a:pt x="2" y="15"/>
                  </a:lnTo>
                  <a:lnTo>
                    <a:pt x="3" y="15"/>
                  </a:lnTo>
                  <a:lnTo>
                    <a:pt x="3" y="14"/>
                  </a:lnTo>
                  <a:lnTo>
                    <a:pt x="4" y="13"/>
                  </a:lnTo>
                  <a:lnTo>
                    <a:pt x="4" y="12"/>
                  </a:lnTo>
                  <a:lnTo>
                    <a:pt x="5" y="12"/>
                  </a:lnTo>
                  <a:lnTo>
                    <a:pt x="6" y="11"/>
                  </a:lnTo>
                  <a:lnTo>
                    <a:pt x="6" y="10"/>
                  </a:lnTo>
                  <a:lnTo>
                    <a:pt x="7" y="9"/>
                  </a:lnTo>
                  <a:lnTo>
                    <a:pt x="8" y="9"/>
                  </a:lnTo>
                  <a:lnTo>
                    <a:pt x="8" y="7"/>
                  </a:lnTo>
                  <a:lnTo>
                    <a:pt x="9" y="7"/>
                  </a:lnTo>
                  <a:lnTo>
                    <a:pt x="9" y="6"/>
                  </a:lnTo>
                  <a:lnTo>
                    <a:pt x="9" y="4"/>
                  </a:lnTo>
                  <a:lnTo>
                    <a:pt x="10" y="4"/>
                  </a:lnTo>
                  <a:lnTo>
                    <a:pt x="10" y="3"/>
                  </a:lnTo>
                  <a:lnTo>
                    <a:pt x="10" y="2"/>
                  </a:lnTo>
                  <a:lnTo>
                    <a:pt x="10" y="1"/>
                  </a:lnTo>
                  <a:lnTo>
                    <a:pt x="10" y="1"/>
                  </a:lnTo>
                  <a:lnTo>
                    <a:pt x="10" y="0"/>
                  </a:lnTo>
                  <a:lnTo>
                    <a:pt x="9" y="0"/>
                  </a:lnTo>
                  <a:lnTo>
                    <a:pt x="9" y="0"/>
                  </a:lnTo>
                  <a:lnTo>
                    <a:pt x="9" y="1"/>
                  </a:lnTo>
                  <a:lnTo>
                    <a:pt x="8" y="1"/>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8" name="Freeform 342"/>
            <p:cNvSpPr>
              <a:spLocks/>
            </p:cNvSpPr>
            <p:nvPr/>
          </p:nvSpPr>
          <p:spPr bwMode="auto">
            <a:xfrm>
              <a:off x="750" y="3035"/>
              <a:ext cx="11" cy="18"/>
            </a:xfrm>
            <a:custGeom>
              <a:avLst/>
              <a:gdLst>
                <a:gd name="T0" fmla="*/ 8 w 11"/>
                <a:gd name="T1" fmla="*/ 2 h 18"/>
                <a:gd name="T2" fmla="*/ 8 w 11"/>
                <a:gd name="T3" fmla="*/ 2 h 18"/>
                <a:gd name="T4" fmla="*/ 8 w 11"/>
                <a:gd name="T5" fmla="*/ 3 h 18"/>
                <a:gd name="T6" fmla="*/ 8 w 11"/>
                <a:gd name="T7" fmla="*/ 4 h 18"/>
                <a:gd name="T8" fmla="*/ 8 w 11"/>
                <a:gd name="T9" fmla="*/ 4 h 18"/>
                <a:gd name="T10" fmla="*/ 8 w 11"/>
                <a:gd name="T11" fmla="*/ 5 h 18"/>
                <a:gd name="T12" fmla="*/ 7 w 11"/>
                <a:gd name="T13" fmla="*/ 6 h 18"/>
                <a:gd name="T14" fmla="*/ 6 w 11"/>
                <a:gd name="T15" fmla="*/ 7 h 18"/>
                <a:gd name="T16" fmla="*/ 6 w 11"/>
                <a:gd name="T17" fmla="*/ 7 h 18"/>
                <a:gd name="T18" fmla="*/ 6 w 11"/>
                <a:gd name="T19" fmla="*/ 8 h 18"/>
                <a:gd name="T20" fmla="*/ 5 w 11"/>
                <a:gd name="T21" fmla="*/ 9 h 18"/>
                <a:gd name="T22" fmla="*/ 4 w 11"/>
                <a:gd name="T23" fmla="*/ 10 h 18"/>
                <a:gd name="T24" fmla="*/ 4 w 11"/>
                <a:gd name="T25" fmla="*/ 10 h 18"/>
                <a:gd name="T26" fmla="*/ 3 w 11"/>
                <a:gd name="T27" fmla="*/ 11 h 18"/>
                <a:gd name="T28" fmla="*/ 3 w 11"/>
                <a:gd name="T29" fmla="*/ 12 h 18"/>
                <a:gd name="T30" fmla="*/ 2 w 11"/>
                <a:gd name="T31" fmla="*/ 12 h 18"/>
                <a:gd name="T32" fmla="*/ 2 w 11"/>
                <a:gd name="T33" fmla="*/ 13 h 18"/>
                <a:gd name="T34" fmla="*/ 1 w 11"/>
                <a:gd name="T35" fmla="*/ 13 h 18"/>
                <a:gd name="T36" fmla="*/ 1 w 11"/>
                <a:gd name="T37" fmla="*/ 13 h 18"/>
                <a:gd name="T38" fmla="*/ 1 w 11"/>
                <a:gd name="T39" fmla="*/ 14 h 18"/>
                <a:gd name="T40" fmla="*/ 0 w 11"/>
                <a:gd name="T41" fmla="*/ 15 h 18"/>
                <a:gd name="T42" fmla="*/ 0 w 11"/>
                <a:gd name="T43" fmla="*/ 16 h 18"/>
                <a:gd name="T44" fmla="*/ 0 w 11"/>
                <a:gd name="T45" fmla="*/ 16 h 18"/>
                <a:gd name="T46" fmla="*/ 1 w 11"/>
                <a:gd name="T47" fmla="*/ 16 h 18"/>
                <a:gd name="T48" fmla="*/ 1 w 11"/>
                <a:gd name="T49" fmla="*/ 17 h 18"/>
                <a:gd name="T50" fmla="*/ 1 w 11"/>
                <a:gd name="T51" fmla="*/ 16 h 18"/>
                <a:gd name="T52" fmla="*/ 1 w 11"/>
                <a:gd name="T53" fmla="*/ 16 h 18"/>
                <a:gd name="T54" fmla="*/ 2 w 11"/>
                <a:gd name="T55" fmla="*/ 16 h 18"/>
                <a:gd name="T56" fmla="*/ 2 w 11"/>
                <a:gd name="T57" fmla="*/ 16 h 18"/>
                <a:gd name="T58" fmla="*/ 3 w 11"/>
                <a:gd name="T59" fmla="*/ 15 h 18"/>
                <a:gd name="T60" fmla="*/ 3 w 11"/>
                <a:gd name="T61" fmla="*/ 15 h 18"/>
                <a:gd name="T62" fmla="*/ 4 w 11"/>
                <a:gd name="T63" fmla="*/ 14 h 18"/>
                <a:gd name="T64" fmla="*/ 4 w 11"/>
                <a:gd name="T65" fmla="*/ 13 h 18"/>
                <a:gd name="T66" fmla="*/ 5 w 11"/>
                <a:gd name="T67" fmla="*/ 13 h 18"/>
                <a:gd name="T68" fmla="*/ 6 w 11"/>
                <a:gd name="T69" fmla="*/ 12 h 18"/>
                <a:gd name="T70" fmla="*/ 6 w 11"/>
                <a:gd name="T71" fmla="*/ 11 h 18"/>
                <a:gd name="T72" fmla="*/ 7 w 11"/>
                <a:gd name="T73" fmla="*/ 10 h 18"/>
                <a:gd name="T74" fmla="*/ 8 w 11"/>
                <a:gd name="T75" fmla="*/ 10 h 18"/>
                <a:gd name="T76" fmla="*/ 8 w 11"/>
                <a:gd name="T77" fmla="*/ 8 h 18"/>
                <a:gd name="T78" fmla="*/ 9 w 11"/>
                <a:gd name="T79" fmla="*/ 7 h 18"/>
                <a:gd name="T80" fmla="*/ 9 w 11"/>
                <a:gd name="T81" fmla="*/ 7 h 18"/>
                <a:gd name="T82" fmla="*/ 9 w 11"/>
                <a:gd name="T83" fmla="*/ 6 h 18"/>
                <a:gd name="T84" fmla="*/ 10 w 11"/>
                <a:gd name="T85" fmla="*/ 4 h 18"/>
                <a:gd name="T86" fmla="*/ 10 w 11"/>
                <a:gd name="T87" fmla="*/ 4 h 18"/>
                <a:gd name="T88" fmla="*/ 10 w 11"/>
                <a:gd name="T89" fmla="*/ 3 h 18"/>
                <a:gd name="T90" fmla="*/ 10 w 11"/>
                <a:gd name="T91" fmla="*/ 2 h 18"/>
                <a:gd name="T92" fmla="*/ 10 w 11"/>
                <a:gd name="T93" fmla="*/ 1 h 18"/>
                <a:gd name="T94" fmla="*/ 10 w 11"/>
                <a:gd name="T95" fmla="*/ 1 h 18"/>
                <a:gd name="T96" fmla="*/ 10 w 11"/>
                <a:gd name="T97" fmla="*/ 0 h 18"/>
                <a:gd name="T98" fmla="*/ 9 w 11"/>
                <a:gd name="T99" fmla="*/ 0 h 18"/>
                <a:gd name="T100" fmla="*/ 9 w 11"/>
                <a:gd name="T101" fmla="*/ 1 h 18"/>
                <a:gd name="T102" fmla="*/ 9 w 11"/>
                <a:gd name="T103" fmla="*/ 1 h 18"/>
                <a:gd name="T104" fmla="*/ 8 w 11"/>
                <a:gd name="T105"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8">
                  <a:moveTo>
                    <a:pt x="8" y="2"/>
                  </a:moveTo>
                  <a:lnTo>
                    <a:pt x="8" y="2"/>
                  </a:lnTo>
                  <a:lnTo>
                    <a:pt x="8" y="3"/>
                  </a:lnTo>
                  <a:lnTo>
                    <a:pt x="8" y="4"/>
                  </a:lnTo>
                  <a:lnTo>
                    <a:pt x="8" y="4"/>
                  </a:lnTo>
                  <a:lnTo>
                    <a:pt x="8" y="5"/>
                  </a:lnTo>
                  <a:lnTo>
                    <a:pt x="7" y="6"/>
                  </a:lnTo>
                  <a:lnTo>
                    <a:pt x="6" y="7"/>
                  </a:lnTo>
                  <a:lnTo>
                    <a:pt x="6" y="7"/>
                  </a:lnTo>
                  <a:lnTo>
                    <a:pt x="6" y="8"/>
                  </a:lnTo>
                  <a:lnTo>
                    <a:pt x="5" y="9"/>
                  </a:lnTo>
                  <a:lnTo>
                    <a:pt x="4" y="10"/>
                  </a:lnTo>
                  <a:lnTo>
                    <a:pt x="4" y="10"/>
                  </a:lnTo>
                  <a:lnTo>
                    <a:pt x="3" y="11"/>
                  </a:lnTo>
                  <a:lnTo>
                    <a:pt x="3" y="12"/>
                  </a:lnTo>
                  <a:lnTo>
                    <a:pt x="2" y="12"/>
                  </a:lnTo>
                  <a:lnTo>
                    <a:pt x="2" y="13"/>
                  </a:lnTo>
                  <a:lnTo>
                    <a:pt x="1" y="13"/>
                  </a:lnTo>
                  <a:lnTo>
                    <a:pt x="1" y="13"/>
                  </a:lnTo>
                  <a:lnTo>
                    <a:pt x="1" y="14"/>
                  </a:lnTo>
                  <a:lnTo>
                    <a:pt x="0" y="15"/>
                  </a:lnTo>
                  <a:lnTo>
                    <a:pt x="0" y="16"/>
                  </a:lnTo>
                  <a:lnTo>
                    <a:pt x="0" y="16"/>
                  </a:lnTo>
                  <a:lnTo>
                    <a:pt x="1" y="16"/>
                  </a:lnTo>
                  <a:lnTo>
                    <a:pt x="1" y="17"/>
                  </a:lnTo>
                  <a:lnTo>
                    <a:pt x="1" y="16"/>
                  </a:lnTo>
                  <a:lnTo>
                    <a:pt x="1" y="16"/>
                  </a:lnTo>
                  <a:lnTo>
                    <a:pt x="2" y="16"/>
                  </a:lnTo>
                  <a:lnTo>
                    <a:pt x="2" y="16"/>
                  </a:lnTo>
                  <a:lnTo>
                    <a:pt x="3" y="15"/>
                  </a:lnTo>
                  <a:lnTo>
                    <a:pt x="3" y="15"/>
                  </a:lnTo>
                  <a:lnTo>
                    <a:pt x="4" y="14"/>
                  </a:lnTo>
                  <a:lnTo>
                    <a:pt x="4" y="13"/>
                  </a:lnTo>
                  <a:lnTo>
                    <a:pt x="5" y="13"/>
                  </a:lnTo>
                  <a:lnTo>
                    <a:pt x="6" y="12"/>
                  </a:lnTo>
                  <a:lnTo>
                    <a:pt x="6" y="11"/>
                  </a:lnTo>
                  <a:lnTo>
                    <a:pt x="7" y="10"/>
                  </a:lnTo>
                  <a:lnTo>
                    <a:pt x="8" y="10"/>
                  </a:lnTo>
                  <a:lnTo>
                    <a:pt x="8" y="8"/>
                  </a:lnTo>
                  <a:lnTo>
                    <a:pt x="9" y="7"/>
                  </a:lnTo>
                  <a:lnTo>
                    <a:pt x="9" y="7"/>
                  </a:lnTo>
                  <a:lnTo>
                    <a:pt x="9" y="6"/>
                  </a:lnTo>
                  <a:lnTo>
                    <a:pt x="10" y="4"/>
                  </a:lnTo>
                  <a:lnTo>
                    <a:pt x="10" y="4"/>
                  </a:lnTo>
                  <a:lnTo>
                    <a:pt x="10" y="3"/>
                  </a:lnTo>
                  <a:lnTo>
                    <a:pt x="10" y="2"/>
                  </a:lnTo>
                  <a:lnTo>
                    <a:pt x="10" y="1"/>
                  </a:lnTo>
                  <a:lnTo>
                    <a:pt x="10" y="1"/>
                  </a:lnTo>
                  <a:lnTo>
                    <a:pt x="10" y="0"/>
                  </a:lnTo>
                  <a:lnTo>
                    <a:pt x="9" y="0"/>
                  </a:lnTo>
                  <a:lnTo>
                    <a:pt x="9" y="1"/>
                  </a:lnTo>
                  <a:lnTo>
                    <a:pt x="9" y="1"/>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799" name="Freeform 343"/>
            <p:cNvSpPr>
              <a:spLocks/>
            </p:cNvSpPr>
            <p:nvPr/>
          </p:nvSpPr>
          <p:spPr bwMode="auto">
            <a:xfrm>
              <a:off x="756" y="3039"/>
              <a:ext cx="13" cy="19"/>
            </a:xfrm>
            <a:custGeom>
              <a:avLst/>
              <a:gdLst>
                <a:gd name="T0" fmla="*/ 11 w 13"/>
                <a:gd name="T1" fmla="*/ 3 h 19"/>
                <a:gd name="T2" fmla="*/ 10 w 13"/>
                <a:gd name="T3" fmla="*/ 4 h 19"/>
                <a:gd name="T4" fmla="*/ 10 w 13"/>
                <a:gd name="T5" fmla="*/ 5 h 19"/>
                <a:gd name="T6" fmla="*/ 9 w 13"/>
                <a:gd name="T7" fmla="*/ 5 h 19"/>
                <a:gd name="T8" fmla="*/ 9 w 13"/>
                <a:gd name="T9" fmla="*/ 5 h 19"/>
                <a:gd name="T10" fmla="*/ 9 w 13"/>
                <a:gd name="T11" fmla="*/ 6 h 19"/>
                <a:gd name="T12" fmla="*/ 8 w 13"/>
                <a:gd name="T13" fmla="*/ 7 h 19"/>
                <a:gd name="T14" fmla="*/ 8 w 13"/>
                <a:gd name="T15" fmla="*/ 8 h 19"/>
                <a:gd name="T16" fmla="*/ 7 w 13"/>
                <a:gd name="T17" fmla="*/ 9 h 19"/>
                <a:gd name="T18" fmla="*/ 6 w 13"/>
                <a:gd name="T19" fmla="*/ 10 h 19"/>
                <a:gd name="T20" fmla="*/ 5 w 13"/>
                <a:gd name="T21" fmla="*/ 11 h 19"/>
                <a:gd name="T22" fmla="*/ 5 w 13"/>
                <a:gd name="T23" fmla="*/ 11 h 19"/>
                <a:gd name="T24" fmla="*/ 4 w 13"/>
                <a:gd name="T25" fmla="*/ 12 h 19"/>
                <a:gd name="T26" fmla="*/ 3 w 13"/>
                <a:gd name="T27" fmla="*/ 13 h 19"/>
                <a:gd name="T28" fmla="*/ 3 w 13"/>
                <a:gd name="T29" fmla="*/ 14 h 19"/>
                <a:gd name="T30" fmla="*/ 2 w 13"/>
                <a:gd name="T31" fmla="*/ 14 h 19"/>
                <a:gd name="T32" fmla="*/ 1 w 13"/>
                <a:gd name="T33" fmla="*/ 14 h 19"/>
                <a:gd name="T34" fmla="*/ 1 w 13"/>
                <a:gd name="T35" fmla="*/ 15 h 19"/>
                <a:gd name="T36" fmla="*/ 1 w 13"/>
                <a:gd name="T37" fmla="*/ 15 h 19"/>
                <a:gd name="T38" fmla="*/ 1 w 13"/>
                <a:gd name="T39" fmla="*/ 16 h 19"/>
                <a:gd name="T40" fmla="*/ 1 w 13"/>
                <a:gd name="T41" fmla="*/ 17 h 19"/>
                <a:gd name="T42" fmla="*/ 0 w 13"/>
                <a:gd name="T43" fmla="*/ 17 h 19"/>
                <a:gd name="T44" fmla="*/ 0 w 13"/>
                <a:gd name="T45" fmla="*/ 17 h 19"/>
                <a:gd name="T46" fmla="*/ 0 w 13"/>
                <a:gd name="T47" fmla="*/ 18 h 19"/>
                <a:gd name="T48" fmla="*/ 1 w 13"/>
                <a:gd name="T49" fmla="*/ 18 h 19"/>
                <a:gd name="T50" fmla="*/ 1 w 13"/>
                <a:gd name="T51" fmla="*/ 18 h 19"/>
                <a:gd name="T52" fmla="*/ 1 w 13"/>
                <a:gd name="T53" fmla="*/ 17 h 19"/>
                <a:gd name="T54" fmla="*/ 2 w 13"/>
                <a:gd name="T55" fmla="*/ 17 h 19"/>
                <a:gd name="T56" fmla="*/ 2 w 13"/>
                <a:gd name="T57" fmla="*/ 17 h 19"/>
                <a:gd name="T58" fmla="*/ 3 w 13"/>
                <a:gd name="T59" fmla="*/ 16 h 19"/>
                <a:gd name="T60" fmla="*/ 3 w 13"/>
                <a:gd name="T61" fmla="*/ 15 h 19"/>
                <a:gd name="T62" fmla="*/ 5 w 13"/>
                <a:gd name="T63" fmla="*/ 14 h 19"/>
                <a:gd name="T64" fmla="*/ 5 w 13"/>
                <a:gd name="T65" fmla="*/ 14 h 19"/>
                <a:gd name="T66" fmla="*/ 6 w 13"/>
                <a:gd name="T67" fmla="*/ 13 h 19"/>
                <a:gd name="T68" fmla="*/ 7 w 13"/>
                <a:gd name="T69" fmla="*/ 12 h 19"/>
                <a:gd name="T70" fmla="*/ 8 w 13"/>
                <a:gd name="T71" fmla="*/ 11 h 19"/>
                <a:gd name="T72" fmla="*/ 9 w 13"/>
                <a:gd name="T73" fmla="*/ 10 h 19"/>
                <a:gd name="T74" fmla="*/ 9 w 13"/>
                <a:gd name="T75" fmla="*/ 9 h 19"/>
                <a:gd name="T76" fmla="*/ 10 w 13"/>
                <a:gd name="T77" fmla="*/ 8 h 19"/>
                <a:gd name="T78" fmla="*/ 11 w 13"/>
                <a:gd name="T79" fmla="*/ 8 h 19"/>
                <a:gd name="T80" fmla="*/ 11 w 13"/>
                <a:gd name="T81" fmla="*/ 6 h 19"/>
                <a:gd name="T82" fmla="*/ 11 w 13"/>
                <a:gd name="T83" fmla="*/ 5 h 19"/>
                <a:gd name="T84" fmla="*/ 11 w 13"/>
                <a:gd name="T85" fmla="*/ 5 h 19"/>
                <a:gd name="T86" fmla="*/ 12 w 13"/>
                <a:gd name="T87" fmla="*/ 4 h 19"/>
                <a:gd name="T88" fmla="*/ 12 w 13"/>
                <a:gd name="T89" fmla="*/ 3 h 19"/>
                <a:gd name="T90" fmla="*/ 12 w 13"/>
                <a:gd name="T91" fmla="*/ 2 h 19"/>
                <a:gd name="T92" fmla="*/ 12 w 13"/>
                <a:gd name="T93" fmla="*/ 2 h 19"/>
                <a:gd name="T94" fmla="*/ 12 w 13"/>
                <a:gd name="T95" fmla="*/ 1 h 19"/>
                <a:gd name="T96" fmla="*/ 11 w 13"/>
                <a:gd name="T97" fmla="*/ 0 h 19"/>
                <a:gd name="T98" fmla="*/ 11 w 13"/>
                <a:gd name="T99" fmla="*/ 1 h 19"/>
                <a:gd name="T100" fmla="*/ 11 w 13"/>
                <a:gd name="T101" fmla="*/ 2 h 19"/>
                <a:gd name="T102" fmla="*/ 11 w 13"/>
                <a:gd name="T103" fmla="*/ 2 h 19"/>
                <a:gd name="T104" fmla="*/ 11 w 13"/>
                <a:gd name="T10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 h="19">
                  <a:moveTo>
                    <a:pt x="11" y="3"/>
                  </a:moveTo>
                  <a:lnTo>
                    <a:pt x="10" y="4"/>
                  </a:lnTo>
                  <a:lnTo>
                    <a:pt x="10" y="5"/>
                  </a:lnTo>
                  <a:lnTo>
                    <a:pt x="9" y="5"/>
                  </a:lnTo>
                  <a:lnTo>
                    <a:pt x="9" y="5"/>
                  </a:lnTo>
                  <a:lnTo>
                    <a:pt x="9" y="6"/>
                  </a:lnTo>
                  <a:lnTo>
                    <a:pt x="8" y="7"/>
                  </a:lnTo>
                  <a:lnTo>
                    <a:pt x="8" y="8"/>
                  </a:lnTo>
                  <a:lnTo>
                    <a:pt x="7" y="9"/>
                  </a:lnTo>
                  <a:lnTo>
                    <a:pt x="6" y="10"/>
                  </a:lnTo>
                  <a:lnTo>
                    <a:pt x="5" y="11"/>
                  </a:lnTo>
                  <a:lnTo>
                    <a:pt x="5" y="11"/>
                  </a:lnTo>
                  <a:lnTo>
                    <a:pt x="4" y="12"/>
                  </a:lnTo>
                  <a:lnTo>
                    <a:pt x="3" y="13"/>
                  </a:lnTo>
                  <a:lnTo>
                    <a:pt x="3" y="14"/>
                  </a:lnTo>
                  <a:lnTo>
                    <a:pt x="2" y="14"/>
                  </a:lnTo>
                  <a:lnTo>
                    <a:pt x="1" y="14"/>
                  </a:lnTo>
                  <a:lnTo>
                    <a:pt x="1" y="15"/>
                  </a:lnTo>
                  <a:lnTo>
                    <a:pt x="1" y="15"/>
                  </a:lnTo>
                  <a:lnTo>
                    <a:pt x="1" y="16"/>
                  </a:lnTo>
                  <a:lnTo>
                    <a:pt x="1" y="17"/>
                  </a:lnTo>
                  <a:lnTo>
                    <a:pt x="0" y="17"/>
                  </a:lnTo>
                  <a:lnTo>
                    <a:pt x="0" y="17"/>
                  </a:lnTo>
                  <a:lnTo>
                    <a:pt x="0" y="18"/>
                  </a:lnTo>
                  <a:lnTo>
                    <a:pt x="1" y="18"/>
                  </a:lnTo>
                  <a:lnTo>
                    <a:pt x="1" y="18"/>
                  </a:lnTo>
                  <a:lnTo>
                    <a:pt x="1" y="17"/>
                  </a:lnTo>
                  <a:lnTo>
                    <a:pt x="2" y="17"/>
                  </a:lnTo>
                  <a:lnTo>
                    <a:pt x="2" y="17"/>
                  </a:lnTo>
                  <a:lnTo>
                    <a:pt x="3" y="16"/>
                  </a:lnTo>
                  <a:lnTo>
                    <a:pt x="3" y="15"/>
                  </a:lnTo>
                  <a:lnTo>
                    <a:pt x="5" y="14"/>
                  </a:lnTo>
                  <a:lnTo>
                    <a:pt x="5" y="14"/>
                  </a:lnTo>
                  <a:lnTo>
                    <a:pt x="6" y="13"/>
                  </a:lnTo>
                  <a:lnTo>
                    <a:pt x="7" y="12"/>
                  </a:lnTo>
                  <a:lnTo>
                    <a:pt x="8" y="11"/>
                  </a:lnTo>
                  <a:lnTo>
                    <a:pt x="9" y="10"/>
                  </a:lnTo>
                  <a:lnTo>
                    <a:pt x="9" y="9"/>
                  </a:lnTo>
                  <a:lnTo>
                    <a:pt x="10" y="8"/>
                  </a:lnTo>
                  <a:lnTo>
                    <a:pt x="11" y="8"/>
                  </a:lnTo>
                  <a:lnTo>
                    <a:pt x="11" y="6"/>
                  </a:lnTo>
                  <a:lnTo>
                    <a:pt x="11" y="5"/>
                  </a:lnTo>
                  <a:lnTo>
                    <a:pt x="11" y="5"/>
                  </a:lnTo>
                  <a:lnTo>
                    <a:pt x="12" y="4"/>
                  </a:lnTo>
                  <a:lnTo>
                    <a:pt x="12" y="3"/>
                  </a:lnTo>
                  <a:lnTo>
                    <a:pt x="12" y="2"/>
                  </a:lnTo>
                  <a:lnTo>
                    <a:pt x="12" y="2"/>
                  </a:lnTo>
                  <a:lnTo>
                    <a:pt x="12" y="1"/>
                  </a:lnTo>
                  <a:lnTo>
                    <a:pt x="11" y="0"/>
                  </a:lnTo>
                  <a:lnTo>
                    <a:pt x="11" y="1"/>
                  </a:lnTo>
                  <a:lnTo>
                    <a:pt x="11" y="2"/>
                  </a:lnTo>
                  <a:lnTo>
                    <a:pt x="11" y="2"/>
                  </a:lnTo>
                  <a:lnTo>
                    <a:pt x="1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0" name="Freeform 344"/>
            <p:cNvSpPr>
              <a:spLocks/>
            </p:cNvSpPr>
            <p:nvPr/>
          </p:nvSpPr>
          <p:spPr bwMode="auto">
            <a:xfrm>
              <a:off x="766" y="3050"/>
              <a:ext cx="11" cy="15"/>
            </a:xfrm>
            <a:custGeom>
              <a:avLst/>
              <a:gdLst>
                <a:gd name="T0" fmla="*/ 8 w 11"/>
                <a:gd name="T1" fmla="*/ 2 h 15"/>
                <a:gd name="T2" fmla="*/ 8 w 11"/>
                <a:gd name="T3" fmla="*/ 3 h 15"/>
                <a:gd name="T4" fmla="*/ 8 w 11"/>
                <a:gd name="T5" fmla="*/ 4 h 15"/>
                <a:gd name="T6" fmla="*/ 8 w 11"/>
                <a:gd name="T7" fmla="*/ 4 h 15"/>
                <a:gd name="T8" fmla="*/ 7 w 11"/>
                <a:gd name="T9" fmla="*/ 5 h 15"/>
                <a:gd name="T10" fmla="*/ 7 w 11"/>
                <a:gd name="T11" fmla="*/ 6 h 15"/>
                <a:gd name="T12" fmla="*/ 6 w 11"/>
                <a:gd name="T13" fmla="*/ 6 h 15"/>
                <a:gd name="T14" fmla="*/ 6 w 11"/>
                <a:gd name="T15" fmla="*/ 6 h 15"/>
                <a:gd name="T16" fmla="*/ 5 w 11"/>
                <a:gd name="T17" fmla="*/ 7 h 15"/>
                <a:gd name="T18" fmla="*/ 5 w 11"/>
                <a:gd name="T19" fmla="*/ 8 h 15"/>
                <a:gd name="T20" fmla="*/ 4 w 11"/>
                <a:gd name="T21" fmla="*/ 8 h 15"/>
                <a:gd name="T22" fmla="*/ 4 w 11"/>
                <a:gd name="T23" fmla="*/ 8 h 15"/>
                <a:gd name="T24" fmla="*/ 4 w 11"/>
                <a:gd name="T25" fmla="*/ 9 h 15"/>
                <a:gd name="T26" fmla="*/ 3 w 11"/>
                <a:gd name="T27" fmla="*/ 9 h 15"/>
                <a:gd name="T28" fmla="*/ 3 w 11"/>
                <a:gd name="T29" fmla="*/ 10 h 15"/>
                <a:gd name="T30" fmla="*/ 2 w 11"/>
                <a:gd name="T31" fmla="*/ 11 h 15"/>
                <a:gd name="T32" fmla="*/ 1 w 11"/>
                <a:gd name="T33" fmla="*/ 11 h 15"/>
                <a:gd name="T34" fmla="*/ 1 w 11"/>
                <a:gd name="T35" fmla="*/ 11 h 15"/>
                <a:gd name="T36" fmla="*/ 1 w 11"/>
                <a:gd name="T37" fmla="*/ 11 h 15"/>
                <a:gd name="T38" fmla="*/ 1 w 11"/>
                <a:gd name="T39" fmla="*/ 12 h 15"/>
                <a:gd name="T40" fmla="*/ 0 w 11"/>
                <a:gd name="T41" fmla="*/ 13 h 15"/>
                <a:gd name="T42" fmla="*/ 0 w 11"/>
                <a:gd name="T43" fmla="*/ 13 h 15"/>
                <a:gd name="T44" fmla="*/ 0 w 11"/>
                <a:gd name="T45" fmla="*/ 14 h 15"/>
                <a:gd name="T46" fmla="*/ 1 w 11"/>
                <a:gd name="T47" fmla="*/ 14 h 15"/>
                <a:gd name="T48" fmla="*/ 1 w 11"/>
                <a:gd name="T49" fmla="*/ 14 h 15"/>
                <a:gd name="T50" fmla="*/ 1 w 11"/>
                <a:gd name="T51" fmla="*/ 13 h 15"/>
                <a:gd name="T52" fmla="*/ 2 w 11"/>
                <a:gd name="T53" fmla="*/ 13 h 15"/>
                <a:gd name="T54" fmla="*/ 3 w 11"/>
                <a:gd name="T55" fmla="*/ 13 h 15"/>
                <a:gd name="T56" fmla="*/ 3 w 11"/>
                <a:gd name="T57" fmla="*/ 13 h 15"/>
                <a:gd name="T58" fmla="*/ 4 w 11"/>
                <a:gd name="T59" fmla="*/ 12 h 15"/>
                <a:gd name="T60" fmla="*/ 4 w 11"/>
                <a:gd name="T61" fmla="*/ 11 h 15"/>
                <a:gd name="T62" fmla="*/ 5 w 11"/>
                <a:gd name="T63" fmla="*/ 11 h 15"/>
                <a:gd name="T64" fmla="*/ 6 w 11"/>
                <a:gd name="T65" fmla="*/ 11 h 15"/>
                <a:gd name="T66" fmla="*/ 6 w 11"/>
                <a:gd name="T67" fmla="*/ 10 h 15"/>
                <a:gd name="T68" fmla="*/ 7 w 11"/>
                <a:gd name="T69" fmla="*/ 9 h 15"/>
                <a:gd name="T70" fmla="*/ 8 w 11"/>
                <a:gd name="T71" fmla="*/ 8 h 15"/>
                <a:gd name="T72" fmla="*/ 8 w 11"/>
                <a:gd name="T73" fmla="*/ 8 h 15"/>
                <a:gd name="T74" fmla="*/ 9 w 11"/>
                <a:gd name="T75" fmla="*/ 7 h 15"/>
                <a:gd name="T76" fmla="*/ 9 w 11"/>
                <a:gd name="T77" fmla="*/ 6 h 15"/>
                <a:gd name="T78" fmla="*/ 9 w 11"/>
                <a:gd name="T79" fmla="*/ 6 h 15"/>
                <a:gd name="T80" fmla="*/ 9 w 11"/>
                <a:gd name="T81" fmla="*/ 5 h 15"/>
                <a:gd name="T82" fmla="*/ 10 w 11"/>
                <a:gd name="T83" fmla="*/ 4 h 15"/>
                <a:gd name="T84" fmla="*/ 10 w 11"/>
                <a:gd name="T85" fmla="*/ 3 h 15"/>
                <a:gd name="T86" fmla="*/ 10 w 11"/>
                <a:gd name="T87" fmla="*/ 2 h 15"/>
                <a:gd name="T88" fmla="*/ 10 w 11"/>
                <a:gd name="T89" fmla="*/ 1 h 15"/>
                <a:gd name="T90" fmla="*/ 10 w 11"/>
                <a:gd name="T91" fmla="*/ 1 h 15"/>
                <a:gd name="T92" fmla="*/ 10 w 11"/>
                <a:gd name="T93" fmla="*/ 0 h 15"/>
                <a:gd name="T94" fmla="*/ 9 w 11"/>
                <a:gd name="T95" fmla="*/ 0 h 15"/>
                <a:gd name="T96" fmla="*/ 9 w 11"/>
                <a:gd name="T97" fmla="*/ 0 h 15"/>
                <a:gd name="T98" fmla="*/ 9 w 11"/>
                <a:gd name="T99" fmla="*/ 1 h 15"/>
                <a:gd name="T100" fmla="*/ 8 w 11"/>
                <a:gd name="T101" fmla="*/ 1 h 15"/>
                <a:gd name="T102" fmla="*/ 8 w 11"/>
                <a:gd name="T10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15">
                  <a:moveTo>
                    <a:pt x="8" y="2"/>
                  </a:moveTo>
                  <a:lnTo>
                    <a:pt x="8" y="3"/>
                  </a:lnTo>
                  <a:lnTo>
                    <a:pt x="8" y="4"/>
                  </a:lnTo>
                  <a:lnTo>
                    <a:pt x="8" y="4"/>
                  </a:lnTo>
                  <a:lnTo>
                    <a:pt x="7" y="5"/>
                  </a:lnTo>
                  <a:lnTo>
                    <a:pt x="7" y="6"/>
                  </a:lnTo>
                  <a:lnTo>
                    <a:pt x="6" y="6"/>
                  </a:lnTo>
                  <a:lnTo>
                    <a:pt x="6" y="6"/>
                  </a:lnTo>
                  <a:lnTo>
                    <a:pt x="5" y="7"/>
                  </a:lnTo>
                  <a:lnTo>
                    <a:pt x="5" y="8"/>
                  </a:lnTo>
                  <a:lnTo>
                    <a:pt x="4" y="8"/>
                  </a:lnTo>
                  <a:lnTo>
                    <a:pt x="4" y="8"/>
                  </a:lnTo>
                  <a:lnTo>
                    <a:pt x="4" y="9"/>
                  </a:lnTo>
                  <a:lnTo>
                    <a:pt x="3" y="9"/>
                  </a:lnTo>
                  <a:lnTo>
                    <a:pt x="3" y="10"/>
                  </a:lnTo>
                  <a:lnTo>
                    <a:pt x="2" y="11"/>
                  </a:lnTo>
                  <a:lnTo>
                    <a:pt x="1" y="11"/>
                  </a:lnTo>
                  <a:lnTo>
                    <a:pt x="1" y="11"/>
                  </a:lnTo>
                  <a:lnTo>
                    <a:pt x="1" y="11"/>
                  </a:lnTo>
                  <a:lnTo>
                    <a:pt x="1" y="12"/>
                  </a:lnTo>
                  <a:lnTo>
                    <a:pt x="0" y="13"/>
                  </a:lnTo>
                  <a:lnTo>
                    <a:pt x="0" y="13"/>
                  </a:lnTo>
                  <a:lnTo>
                    <a:pt x="0" y="14"/>
                  </a:lnTo>
                  <a:lnTo>
                    <a:pt x="1" y="14"/>
                  </a:lnTo>
                  <a:lnTo>
                    <a:pt x="1" y="14"/>
                  </a:lnTo>
                  <a:lnTo>
                    <a:pt x="1" y="13"/>
                  </a:lnTo>
                  <a:lnTo>
                    <a:pt x="2" y="13"/>
                  </a:lnTo>
                  <a:lnTo>
                    <a:pt x="3" y="13"/>
                  </a:lnTo>
                  <a:lnTo>
                    <a:pt x="3" y="13"/>
                  </a:lnTo>
                  <a:lnTo>
                    <a:pt x="4" y="12"/>
                  </a:lnTo>
                  <a:lnTo>
                    <a:pt x="4" y="11"/>
                  </a:lnTo>
                  <a:lnTo>
                    <a:pt x="5" y="11"/>
                  </a:lnTo>
                  <a:lnTo>
                    <a:pt x="6" y="11"/>
                  </a:lnTo>
                  <a:lnTo>
                    <a:pt x="6" y="10"/>
                  </a:lnTo>
                  <a:lnTo>
                    <a:pt x="7" y="9"/>
                  </a:lnTo>
                  <a:lnTo>
                    <a:pt x="8" y="8"/>
                  </a:lnTo>
                  <a:lnTo>
                    <a:pt x="8" y="8"/>
                  </a:lnTo>
                  <a:lnTo>
                    <a:pt x="9" y="7"/>
                  </a:lnTo>
                  <a:lnTo>
                    <a:pt x="9" y="6"/>
                  </a:lnTo>
                  <a:lnTo>
                    <a:pt x="9" y="6"/>
                  </a:lnTo>
                  <a:lnTo>
                    <a:pt x="9" y="5"/>
                  </a:lnTo>
                  <a:lnTo>
                    <a:pt x="10" y="4"/>
                  </a:lnTo>
                  <a:lnTo>
                    <a:pt x="10" y="3"/>
                  </a:lnTo>
                  <a:lnTo>
                    <a:pt x="10" y="2"/>
                  </a:lnTo>
                  <a:lnTo>
                    <a:pt x="10" y="1"/>
                  </a:lnTo>
                  <a:lnTo>
                    <a:pt x="10" y="1"/>
                  </a:lnTo>
                  <a:lnTo>
                    <a:pt x="10" y="0"/>
                  </a:lnTo>
                  <a:lnTo>
                    <a:pt x="9" y="0"/>
                  </a:lnTo>
                  <a:lnTo>
                    <a:pt x="9" y="0"/>
                  </a:lnTo>
                  <a:lnTo>
                    <a:pt x="9" y="1"/>
                  </a:lnTo>
                  <a:lnTo>
                    <a:pt x="8" y="1"/>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1" name="Freeform 345"/>
            <p:cNvSpPr>
              <a:spLocks/>
            </p:cNvSpPr>
            <p:nvPr/>
          </p:nvSpPr>
          <p:spPr bwMode="auto">
            <a:xfrm>
              <a:off x="773" y="3057"/>
              <a:ext cx="10" cy="13"/>
            </a:xfrm>
            <a:custGeom>
              <a:avLst/>
              <a:gdLst>
                <a:gd name="T0" fmla="*/ 7 w 10"/>
                <a:gd name="T1" fmla="*/ 1 h 13"/>
                <a:gd name="T2" fmla="*/ 7 w 10"/>
                <a:gd name="T3" fmla="*/ 2 h 13"/>
                <a:gd name="T4" fmla="*/ 7 w 10"/>
                <a:gd name="T5" fmla="*/ 3 h 13"/>
                <a:gd name="T6" fmla="*/ 7 w 10"/>
                <a:gd name="T7" fmla="*/ 3 h 13"/>
                <a:gd name="T8" fmla="*/ 7 w 10"/>
                <a:gd name="T9" fmla="*/ 3 h 13"/>
                <a:gd name="T10" fmla="*/ 7 w 10"/>
                <a:gd name="T11" fmla="*/ 4 h 13"/>
                <a:gd name="T12" fmla="*/ 6 w 10"/>
                <a:gd name="T13" fmla="*/ 5 h 13"/>
                <a:gd name="T14" fmla="*/ 5 w 10"/>
                <a:gd name="T15" fmla="*/ 5 h 13"/>
                <a:gd name="T16" fmla="*/ 5 w 10"/>
                <a:gd name="T17" fmla="*/ 6 h 13"/>
                <a:gd name="T18" fmla="*/ 4 w 10"/>
                <a:gd name="T19" fmla="*/ 6 h 13"/>
                <a:gd name="T20" fmla="*/ 4 w 10"/>
                <a:gd name="T21" fmla="*/ 7 h 13"/>
                <a:gd name="T22" fmla="*/ 4 w 10"/>
                <a:gd name="T23" fmla="*/ 7 h 13"/>
                <a:gd name="T24" fmla="*/ 3 w 10"/>
                <a:gd name="T25" fmla="*/ 7 h 13"/>
                <a:gd name="T26" fmla="*/ 2 w 10"/>
                <a:gd name="T27" fmla="*/ 8 h 13"/>
                <a:gd name="T28" fmla="*/ 2 w 10"/>
                <a:gd name="T29" fmla="*/ 8 h 13"/>
                <a:gd name="T30" fmla="*/ 1 w 10"/>
                <a:gd name="T31" fmla="*/ 9 h 13"/>
                <a:gd name="T32" fmla="*/ 1 w 10"/>
                <a:gd name="T33" fmla="*/ 9 h 13"/>
                <a:gd name="T34" fmla="*/ 1 w 10"/>
                <a:gd name="T35" fmla="*/ 9 h 13"/>
                <a:gd name="T36" fmla="*/ 1 w 10"/>
                <a:gd name="T37" fmla="*/ 10 h 13"/>
                <a:gd name="T38" fmla="*/ 0 w 10"/>
                <a:gd name="T39" fmla="*/ 10 h 13"/>
                <a:gd name="T40" fmla="*/ 0 w 10"/>
                <a:gd name="T41" fmla="*/ 11 h 13"/>
                <a:gd name="T42" fmla="*/ 0 w 10"/>
                <a:gd name="T43" fmla="*/ 11 h 13"/>
                <a:gd name="T44" fmla="*/ 0 w 10"/>
                <a:gd name="T45" fmla="*/ 12 h 13"/>
                <a:gd name="T46" fmla="*/ 1 w 10"/>
                <a:gd name="T47" fmla="*/ 12 h 13"/>
                <a:gd name="T48" fmla="*/ 1 w 10"/>
                <a:gd name="T49" fmla="*/ 11 h 13"/>
                <a:gd name="T50" fmla="*/ 2 w 10"/>
                <a:gd name="T51" fmla="*/ 11 h 13"/>
                <a:gd name="T52" fmla="*/ 2 w 10"/>
                <a:gd name="T53" fmla="*/ 11 h 13"/>
                <a:gd name="T54" fmla="*/ 3 w 10"/>
                <a:gd name="T55" fmla="*/ 10 h 13"/>
                <a:gd name="T56" fmla="*/ 4 w 10"/>
                <a:gd name="T57" fmla="*/ 10 h 13"/>
                <a:gd name="T58" fmla="*/ 4 w 10"/>
                <a:gd name="T59" fmla="*/ 9 h 13"/>
                <a:gd name="T60" fmla="*/ 5 w 10"/>
                <a:gd name="T61" fmla="*/ 9 h 13"/>
                <a:gd name="T62" fmla="*/ 5 w 10"/>
                <a:gd name="T63" fmla="*/ 9 h 13"/>
                <a:gd name="T64" fmla="*/ 6 w 10"/>
                <a:gd name="T65" fmla="*/ 8 h 13"/>
                <a:gd name="T66" fmla="*/ 7 w 10"/>
                <a:gd name="T67" fmla="*/ 7 h 13"/>
                <a:gd name="T68" fmla="*/ 7 w 10"/>
                <a:gd name="T69" fmla="*/ 7 h 13"/>
                <a:gd name="T70" fmla="*/ 7 w 10"/>
                <a:gd name="T71" fmla="*/ 6 h 13"/>
                <a:gd name="T72" fmla="*/ 8 w 10"/>
                <a:gd name="T73" fmla="*/ 5 h 13"/>
                <a:gd name="T74" fmla="*/ 8 w 10"/>
                <a:gd name="T75" fmla="*/ 5 h 13"/>
                <a:gd name="T76" fmla="*/ 8 w 10"/>
                <a:gd name="T77" fmla="*/ 4 h 13"/>
                <a:gd name="T78" fmla="*/ 8 w 10"/>
                <a:gd name="T79" fmla="*/ 3 h 13"/>
                <a:gd name="T80" fmla="*/ 8 w 10"/>
                <a:gd name="T81" fmla="*/ 3 h 13"/>
                <a:gd name="T82" fmla="*/ 9 w 10"/>
                <a:gd name="T83" fmla="*/ 2 h 13"/>
                <a:gd name="T84" fmla="*/ 9 w 10"/>
                <a:gd name="T85" fmla="*/ 1 h 13"/>
                <a:gd name="T86" fmla="*/ 9 w 10"/>
                <a:gd name="T87" fmla="*/ 1 h 13"/>
                <a:gd name="T88" fmla="*/ 9 w 10"/>
                <a:gd name="T89" fmla="*/ 0 h 13"/>
                <a:gd name="T90" fmla="*/ 8 w 10"/>
                <a:gd name="T91" fmla="*/ 0 h 13"/>
                <a:gd name="T92" fmla="*/ 8 w 10"/>
                <a:gd name="T93" fmla="*/ 0 h 13"/>
                <a:gd name="T94" fmla="*/ 8 w 10"/>
                <a:gd name="T95" fmla="*/ 1 h 13"/>
                <a:gd name="T96" fmla="*/ 7 w 10"/>
                <a:gd name="T9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 h="13">
                  <a:moveTo>
                    <a:pt x="7" y="1"/>
                  </a:moveTo>
                  <a:lnTo>
                    <a:pt x="7" y="2"/>
                  </a:lnTo>
                  <a:lnTo>
                    <a:pt x="7" y="3"/>
                  </a:lnTo>
                  <a:lnTo>
                    <a:pt x="7" y="3"/>
                  </a:lnTo>
                  <a:lnTo>
                    <a:pt x="7" y="3"/>
                  </a:lnTo>
                  <a:lnTo>
                    <a:pt x="7" y="4"/>
                  </a:lnTo>
                  <a:lnTo>
                    <a:pt x="6" y="5"/>
                  </a:lnTo>
                  <a:lnTo>
                    <a:pt x="5" y="5"/>
                  </a:lnTo>
                  <a:lnTo>
                    <a:pt x="5" y="6"/>
                  </a:lnTo>
                  <a:lnTo>
                    <a:pt x="4" y="6"/>
                  </a:lnTo>
                  <a:lnTo>
                    <a:pt x="4" y="7"/>
                  </a:lnTo>
                  <a:lnTo>
                    <a:pt x="4" y="7"/>
                  </a:lnTo>
                  <a:lnTo>
                    <a:pt x="3" y="7"/>
                  </a:lnTo>
                  <a:lnTo>
                    <a:pt x="2" y="8"/>
                  </a:lnTo>
                  <a:lnTo>
                    <a:pt x="2" y="8"/>
                  </a:lnTo>
                  <a:lnTo>
                    <a:pt x="1" y="9"/>
                  </a:lnTo>
                  <a:lnTo>
                    <a:pt x="1" y="9"/>
                  </a:lnTo>
                  <a:lnTo>
                    <a:pt x="1" y="9"/>
                  </a:lnTo>
                  <a:lnTo>
                    <a:pt x="1" y="10"/>
                  </a:lnTo>
                  <a:lnTo>
                    <a:pt x="0" y="10"/>
                  </a:lnTo>
                  <a:lnTo>
                    <a:pt x="0" y="11"/>
                  </a:lnTo>
                  <a:lnTo>
                    <a:pt x="0" y="11"/>
                  </a:lnTo>
                  <a:lnTo>
                    <a:pt x="0" y="12"/>
                  </a:lnTo>
                  <a:lnTo>
                    <a:pt x="1" y="12"/>
                  </a:lnTo>
                  <a:lnTo>
                    <a:pt x="1" y="11"/>
                  </a:lnTo>
                  <a:lnTo>
                    <a:pt x="2" y="11"/>
                  </a:lnTo>
                  <a:lnTo>
                    <a:pt x="2" y="11"/>
                  </a:lnTo>
                  <a:lnTo>
                    <a:pt x="3" y="10"/>
                  </a:lnTo>
                  <a:lnTo>
                    <a:pt x="4" y="10"/>
                  </a:lnTo>
                  <a:lnTo>
                    <a:pt x="4" y="9"/>
                  </a:lnTo>
                  <a:lnTo>
                    <a:pt x="5" y="9"/>
                  </a:lnTo>
                  <a:lnTo>
                    <a:pt x="5" y="9"/>
                  </a:lnTo>
                  <a:lnTo>
                    <a:pt x="6" y="8"/>
                  </a:lnTo>
                  <a:lnTo>
                    <a:pt x="7" y="7"/>
                  </a:lnTo>
                  <a:lnTo>
                    <a:pt x="7" y="7"/>
                  </a:lnTo>
                  <a:lnTo>
                    <a:pt x="7" y="6"/>
                  </a:lnTo>
                  <a:lnTo>
                    <a:pt x="8" y="5"/>
                  </a:lnTo>
                  <a:lnTo>
                    <a:pt x="8" y="5"/>
                  </a:lnTo>
                  <a:lnTo>
                    <a:pt x="8" y="4"/>
                  </a:lnTo>
                  <a:lnTo>
                    <a:pt x="8" y="3"/>
                  </a:lnTo>
                  <a:lnTo>
                    <a:pt x="8" y="3"/>
                  </a:lnTo>
                  <a:lnTo>
                    <a:pt x="9" y="2"/>
                  </a:lnTo>
                  <a:lnTo>
                    <a:pt x="9" y="1"/>
                  </a:lnTo>
                  <a:lnTo>
                    <a:pt x="9" y="1"/>
                  </a:lnTo>
                  <a:lnTo>
                    <a:pt x="9" y="0"/>
                  </a:lnTo>
                  <a:lnTo>
                    <a:pt x="8" y="0"/>
                  </a:lnTo>
                  <a:lnTo>
                    <a:pt x="8" y="0"/>
                  </a:lnTo>
                  <a:lnTo>
                    <a:pt x="8" y="1"/>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2" name="Freeform 346"/>
            <p:cNvSpPr>
              <a:spLocks/>
            </p:cNvSpPr>
            <p:nvPr/>
          </p:nvSpPr>
          <p:spPr bwMode="auto">
            <a:xfrm>
              <a:off x="780" y="3059"/>
              <a:ext cx="8" cy="14"/>
            </a:xfrm>
            <a:custGeom>
              <a:avLst/>
              <a:gdLst>
                <a:gd name="T0" fmla="*/ 5 w 8"/>
                <a:gd name="T1" fmla="*/ 3 h 14"/>
                <a:gd name="T2" fmla="*/ 5 w 8"/>
                <a:gd name="T3" fmla="*/ 3 h 14"/>
                <a:gd name="T4" fmla="*/ 5 w 8"/>
                <a:gd name="T5" fmla="*/ 3 h 14"/>
                <a:gd name="T6" fmla="*/ 5 w 8"/>
                <a:gd name="T7" fmla="*/ 4 h 14"/>
                <a:gd name="T8" fmla="*/ 5 w 8"/>
                <a:gd name="T9" fmla="*/ 5 h 14"/>
                <a:gd name="T10" fmla="*/ 4 w 8"/>
                <a:gd name="T11" fmla="*/ 5 h 14"/>
                <a:gd name="T12" fmla="*/ 4 w 8"/>
                <a:gd name="T13" fmla="*/ 6 h 14"/>
                <a:gd name="T14" fmla="*/ 4 w 8"/>
                <a:gd name="T15" fmla="*/ 6 h 14"/>
                <a:gd name="T16" fmla="*/ 4 w 8"/>
                <a:gd name="T17" fmla="*/ 7 h 14"/>
                <a:gd name="T18" fmla="*/ 3 w 8"/>
                <a:gd name="T19" fmla="*/ 8 h 14"/>
                <a:gd name="T20" fmla="*/ 3 w 8"/>
                <a:gd name="T21" fmla="*/ 8 h 14"/>
                <a:gd name="T22" fmla="*/ 3 w 8"/>
                <a:gd name="T23" fmla="*/ 8 h 14"/>
                <a:gd name="T24" fmla="*/ 2 w 8"/>
                <a:gd name="T25" fmla="*/ 8 h 14"/>
                <a:gd name="T26" fmla="*/ 2 w 8"/>
                <a:gd name="T27" fmla="*/ 9 h 14"/>
                <a:gd name="T28" fmla="*/ 1 w 8"/>
                <a:gd name="T29" fmla="*/ 10 h 14"/>
                <a:gd name="T30" fmla="*/ 1 w 8"/>
                <a:gd name="T31" fmla="*/ 10 h 14"/>
                <a:gd name="T32" fmla="*/ 1 w 8"/>
                <a:gd name="T33" fmla="*/ 11 h 14"/>
                <a:gd name="T34" fmla="*/ 0 w 8"/>
                <a:gd name="T35" fmla="*/ 12 h 14"/>
                <a:gd name="T36" fmla="*/ 0 w 8"/>
                <a:gd name="T37" fmla="*/ 12 h 14"/>
                <a:gd name="T38" fmla="*/ 0 w 8"/>
                <a:gd name="T39" fmla="*/ 13 h 14"/>
                <a:gd name="T40" fmla="*/ 1 w 8"/>
                <a:gd name="T41" fmla="*/ 13 h 14"/>
                <a:gd name="T42" fmla="*/ 1 w 8"/>
                <a:gd name="T43" fmla="*/ 13 h 14"/>
                <a:gd name="T44" fmla="*/ 1 w 8"/>
                <a:gd name="T45" fmla="*/ 12 h 14"/>
                <a:gd name="T46" fmla="*/ 2 w 8"/>
                <a:gd name="T47" fmla="*/ 12 h 14"/>
                <a:gd name="T48" fmla="*/ 2 w 8"/>
                <a:gd name="T49" fmla="*/ 12 h 14"/>
                <a:gd name="T50" fmla="*/ 2 w 8"/>
                <a:gd name="T51" fmla="*/ 11 h 14"/>
                <a:gd name="T52" fmla="*/ 3 w 8"/>
                <a:gd name="T53" fmla="*/ 11 h 14"/>
                <a:gd name="T54" fmla="*/ 3 w 8"/>
                <a:gd name="T55" fmla="*/ 10 h 14"/>
                <a:gd name="T56" fmla="*/ 4 w 8"/>
                <a:gd name="T57" fmla="*/ 10 h 14"/>
                <a:gd name="T58" fmla="*/ 4 w 8"/>
                <a:gd name="T59" fmla="*/ 10 h 14"/>
                <a:gd name="T60" fmla="*/ 5 w 8"/>
                <a:gd name="T61" fmla="*/ 9 h 14"/>
                <a:gd name="T62" fmla="*/ 5 w 8"/>
                <a:gd name="T63" fmla="*/ 8 h 14"/>
                <a:gd name="T64" fmla="*/ 5 w 8"/>
                <a:gd name="T65" fmla="*/ 8 h 14"/>
                <a:gd name="T66" fmla="*/ 6 w 8"/>
                <a:gd name="T67" fmla="*/ 7 h 14"/>
                <a:gd name="T68" fmla="*/ 6 w 8"/>
                <a:gd name="T69" fmla="*/ 6 h 14"/>
                <a:gd name="T70" fmla="*/ 6 w 8"/>
                <a:gd name="T71" fmla="*/ 5 h 14"/>
                <a:gd name="T72" fmla="*/ 6 w 8"/>
                <a:gd name="T73" fmla="*/ 5 h 14"/>
                <a:gd name="T74" fmla="*/ 7 w 8"/>
                <a:gd name="T75" fmla="*/ 4 h 14"/>
                <a:gd name="T76" fmla="*/ 7 w 8"/>
                <a:gd name="T77" fmla="*/ 3 h 14"/>
                <a:gd name="T78" fmla="*/ 7 w 8"/>
                <a:gd name="T79" fmla="*/ 3 h 14"/>
                <a:gd name="T80" fmla="*/ 7 w 8"/>
                <a:gd name="T81" fmla="*/ 2 h 14"/>
                <a:gd name="T82" fmla="*/ 7 w 8"/>
                <a:gd name="T83" fmla="*/ 1 h 14"/>
                <a:gd name="T84" fmla="*/ 7 w 8"/>
                <a:gd name="T85" fmla="*/ 1 h 14"/>
                <a:gd name="T86" fmla="*/ 6 w 8"/>
                <a:gd name="T87" fmla="*/ 0 h 14"/>
                <a:gd name="T88" fmla="*/ 6 w 8"/>
                <a:gd name="T89" fmla="*/ 1 h 14"/>
                <a:gd name="T90" fmla="*/ 6 w 8"/>
                <a:gd name="T91" fmla="*/ 1 h 14"/>
                <a:gd name="T92" fmla="*/ 6 w 8"/>
                <a:gd name="T93" fmla="*/ 1 h 14"/>
                <a:gd name="T94" fmla="*/ 5 w 8"/>
                <a:gd name="T95" fmla="*/ 2 h 14"/>
                <a:gd name="T96" fmla="*/ 5 w 8"/>
                <a:gd name="T9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 h="14">
                  <a:moveTo>
                    <a:pt x="5" y="3"/>
                  </a:moveTo>
                  <a:lnTo>
                    <a:pt x="5" y="3"/>
                  </a:lnTo>
                  <a:lnTo>
                    <a:pt x="5" y="3"/>
                  </a:lnTo>
                  <a:lnTo>
                    <a:pt x="5" y="4"/>
                  </a:lnTo>
                  <a:lnTo>
                    <a:pt x="5" y="5"/>
                  </a:lnTo>
                  <a:lnTo>
                    <a:pt x="4" y="5"/>
                  </a:lnTo>
                  <a:lnTo>
                    <a:pt x="4" y="6"/>
                  </a:lnTo>
                  <a:lnTo>
                    <a:pt x="4" y="6"/>
                  </a:lnTo>
                  <a:lnTo>
                    <a:pt x="4" y="7"/>
                  </a:lnTo>
                  <a:lnTo>
                    <a:pt x="3" y="8"/>
                  </a:lnTo>
                  <a:lnTo>
                    <a:pt x="3" y="8"/>
                  </a:lnTo>
                  <a:lnTo>
                    <a:pt x="3" y="8"/>
                  </a:lnTo>
                  <a:lnTo>
                    <a:pt x="2" y="8"/>
                  </a:lnTo>
                  <a:lnTo>
                    <a:pt x="2" y="9"/>
                  </a:lnTo>
                  <a:lnTo>
                    <a:pt x="1" y="10"/>
                  </a:lnTo>
                  <a:lnTo>
                    <a:pt x="1" y="10"/>
                  </a:lnTo>
                  <a:lnTo>
                    <a:pt x="1" y="11"/>
                  </a:lnTo>
                  <a:lnTo>
                    <a:pt x="0" y="12"/>
                  </a:lnTo>
                  <a:lnTo>
                    <a:pt x="0" y="12"/>
                  </a:lnTo>
                  <a:lnTo>
                    <a:pt x="0" y="13"/>
                  </a:lnTo>
                  <a:lnTo>
                    <a:pt x="1" y="13"/>
                  </a:lnTo>
                  <a:lnTo>
                    <a:pt x="1" y="13"/>
                  </a:lnTo>
                  <a:lnTo>
                    <a:pt x="1" y="12"/>
                  </a:lnTo>
                  <a:lnTo>
                    <a:pt x="2" y="12"/>
                  </a:lnTo>
                  <a:lnTo>
                    <a:pt x="2" y="12"/>
                  </a:lnTo>
                  <a:lnTo>
                    <a:pt x="2" y="11"/>
                  </a:lnTo>
                  <a:lnTo>
                    <a:pt x="3" y="11"/>
                  </a:lnTo>
                  <a:lnTo>
                    <a:pt x="3" y="10"/>
                  </a:lnTo>
                  <a:lnTo>
                    <a:pt x="4" y="10"/>
                  </a:lnTo>
                  <a:lnTo>
                    <a:pt x="4" y="10"/>
                  </a:lnTo>
                  <a:lnTo>
                    <a:pt x="5" y="9"/>
                  </a:lnTo>
                  <a:lnTo>
                    <a:pt x="5" y="8"/>
                  </a:lnTo>
                  <a:lnTo>
                    <a:pt x="5" y="8"/>
                  </a:lnTo>
                  <a:lnTo>
                    <a:pt x="6" y="7"/>
                  </a:lnTo>
                  <a:lnTo>
                    <a:pt x="6" y="6"/>
                  </a:lnTo>
                  <a:lnTo>
                    <a:pt x="6" y="5"/>
                  </a:lnTo>
                  <a:lnTo>
                    <a:pt x="6" y="5"/>
                  </a:lnTo>
                  <a:lnTo>
                    <a:pt x="7" y="4"/>
                  </a:lnTo>
                  <a:lnTo>
                    <a:pt x="7" y="3"/>
                  </a:lnTo>
                  <a:lnTo>
                    <a:pt x="7" y="3"/>
                  </a:lnTo>
                  <a:lnTo>
                    <a:pt x="7" y="2"/>
                  </a:lnTo>
                  <a:lnTo>
                    <a:pt x="7" y="1"/>
                  </a:lnTo>
                  <a:lnTo>
                    <a:pt x="7" y="1"/>
                  </a:lnTo>
                  <a:lnTo>
                    <a:pt x="6" y="0"/>
                  </a:lnTo>
                  <a:lnTo>
                    <a:pt x="6" y="1"/>
                  </a:lnTo>
                  <a:lnTo>
                    <a:pt x="6" y="1"/>
                  </a:lnTo>
                  <a:lnTo>
                    <a:pt x="6" y="1"/>
                  </a:lnTo>
                  <a:lnTo>
                    <a:pt x="5" y="2"/>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3" name="Freeform 347"/>
            <p:cNvSpPr>
              <a:spLocks/>
            </p:cNvSpPr>
            <p:nvPr/>
          </p:nvSpPr>
          <p:spPr bwMode="auto">
            <a:xfrm>
              <a:off x="719" y="2946"/>
              <a:ext cx="13" cy="12"/>
            </a:xfrm>
            <a:custGeom>
              <a:avLst/>
              <a:gdLst>
                <a:gd name="T0" fmla="*/ 11 w 13"/>
                <a:gd name="T1" fmla="*/ 1 h 12"/>
                <a:gd name="T2" fmla="*/ 11 w 13"/>
                <a:gd name="T3" fmla="*/ 2 h 12"/>
                <a:gd name="T4" fmla="*/ 11 w 13"/>
                <a:gd name="T5" fmla="*/ 3 h 12"/>
                <a:gd name="T6" fmla="*/ 10 w 13"/>
                <a:gd name="T7" fmla="*/ 3 h 12"/>
                <a:gd name="T8" fmla="*/ 9 w 13"/>
                <a:gd name="T9" fmla="*/ 3 h 12"/>
                <a:gd name="T10" fmla="*/ 9 w 13"/>
                <a:gd name="T11" fmla="*/ 4 h 12"/>
                <a:gd name="T12" fmla="*/ 9 w 13"/>
                <a:gd name="T13" fmla="*/ 5 h 12"/>
                <a:gd name="T14" fmla="*/ 8 w 13"/>
                <a:gd name="T15" fmla="*/ 5 h 12"/>
                <a:gd name="T16" fmla="*/ 7 w 13"/>
                <a:gd name="T17" fmla="*/ 6 h 12"/>
                <a:gd name="T18" fmla="*/ 6 w 13"/>
                <a:gd name="T19" fmla="*/ 6 h 12"/>
                <a:gd name="T20" fmla="*/ 5 w 13"/>
                <a:gd name="T21" fmla="*/ 7 h 12"/>
                <a:gd name="T22" fmla="*/ 5 w 13"/>
                <a:gd name="T23" fmla="*/ 7 h 12"/>
                <a:gd name="T24" fmla="*/ 4 w 13"/>
                <a:gd name="T25" fmla="*/ 8 h 12"/>
                <a:gd name="T26" fmla="*/ 3 w 13"/>
                <a:gd name="T27" fmla="*/ 8 h 12"/>
                <a:gd name="T28" fmla="*/ 3 w 13"/>
                <a:gd name="T29" fmla="*/ 8 h 12"/>
                <a:gd name="T30" fmla="*/ 2 w 13"/>
                <a:gd name="T31" fmla="*/ 8 h 12"/>
                <a:gd name="T32" fmla="*/ 1 w 13"/>
                <a:gd name="T33" fmla="*/ 9 h 12"/>
                <a:gd name="T34" fmla="*/ 1 w 13"/>
                <a:gd name="T35" fmla="*/ 9 h 12"/>
                <a:gd name="T36" fmla="*/ 0 w 13"/>
                <a:gd name="T37" fmla="*/ 10 h 12"/>
                <a:gd name="T38" fmla="*/ 0 w 13"/>
                <a:gd name="T39" fmla="*/ 10 h 12"/>
                <a:gd name="T40" fmla="*/ 0 w 13"/>
                <a:gd name="T41" fmla="*/ 11 h 12"/>
                <a:gd name="T42" fmla="*/ 1 w 13"/>
                <a:gd name="T43" fmla="*/ 11 h 12"/>
                <a:gd name="T44" fmla="*/ 1 w 13"/>
                <a:gd name="T45" fmla="*/ 11 h 12"/>
                <a:gd name="T46" fmla="*/ 2 w 13"/>
                <a:gd name="T47" fmla="*/ 10 h 12"/>
                <a:gd name="T48" fmla="*/ 3 w 13"/>
                <a:gd name="T49" fmla="*/ 10 h 12"/>
                <a:gd name="T50" fmla="*/ 3 w 13"/>
                <a:gd name="T51" fmla="*/ 10 h 12"/>
                <a:gd name="T52" fmla="*/ 4 w 13"/>
                <a:gd name="T53" fmla="*/ 10 h 12"/>
                <a:gd name="T54" fmla="*/ 5 w 13"/>
                <a:gd name="T55" fmla="*/ 9 h 12"/>
                <a:gd name="T56" fmla="*/ 6 w 13"/>
                <a:gd name="T57" fmla="*/ 8 h 12"/>
                <a:gd name="T58" fmla="*/ 7 w 13"/>
                <a:gd name="T59" fmla="*/ 8 h 12"/>
                <a:gd name="T60" fmla="*/ 8 w 13"/>
                <a:gd name="T61" fmla="*/ 7 h 12"/>
                <a:gd name="T62" fmla="*/ 9 w 13"/>
                <a:gd name="T63" fmla="*/ 6 h 12"/>
                <a:gd name="T64" fmla="*/ 9 w 13"/>
                <a:gd name="T65" fmla="*/ 6 h 12"/>
                <a:gd name="T66" fmla="*/ 10 w 13"/>
                <a:gd name="T67" fmla="*/ 5 h 12"/>
                <a:gd name="T68" fmla="*/ 11 w 13"/>
                <a:gd name="T69" fmla="*/ 5 h 12"/>
                <a:gd name="T70" fmla="*/ 11 w 13"/>
                <a:gd name="T71" fmla="*/ 5 h 12"/>
                <a:gd name="T72" fmla="*/ 12 w 13"/>
                <a:gd name="T73" fmla="*/ 4 h 12"/>
                <a:gd name="T74" fmla="*/ 12 w 13"/>
                <a:gd name="T75" fmla="*/ 3 h 12"/>
                <a:gd name="T76" fmla="*/ 12 w 13"/>
                <a:gd name="T77" fmla="*/ 3 h 12"/>
                <a:gd name="T78" fmla="*/ 12 w 13"/>
                <a:gd name="T79" fmla="*/ 2 h 12"/>
                <a:gd name="T80" fmla="*/ 12 w 13"/>
                <a:gd name="T81" fmla="*/ 1 h 12"/>
                <a:gd name="T82" fmla="*/ 12 w 13"/>
                <a:gd name="T83" fmla="*/ 1 h 12"/>
                <a:gd name="T84" fmla="*/ 12 w 13"/>
                <a:gd name="T85" fmla="*/ 0 h 12"/>
                <a:gd name="T86" fmla="*/ 11 w 13"/>
                <a:gd name="T87" fmla="*/ 1 h 12"/>
                <a:gd name="T88" fmla="*/ 11 w 13"/>
                <a:gd name="T8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 h="12">
                  <a:moveTo>
                    <a:pt x="11" y="1"/>
                  </a:moveTo>
                  <a:lnTo>
                    <a:pt x="11" y="2"/>
                  </a:lnTo>
                  <a:lnTo>
                    <a:pt x="11" y="3"/>
                  </a:lnTo>
                  <a:lnTo>
                    <a:pt x="10" y="3"/>
                  </a:lnTo>
                  <a:lnTo>
                    <a:pt x="9" y="3"/>
                  </a:lnTo>
                  <a:lnTo>
                    <a:pt x="9" y="4"/>
                  </a:lnTo>
                  <a:lnTo>
                    <a:pt x="9" y="5"/>
                  </a:lnTo>
                  <a:lnTo>
                    <a:pt x="8" y="5"/>
                  </a:lnTo>
                  <a:lnTo>
                    <a:pt x="7" y="6"/>
                  </a:lnTo>
                  <a:lnTo>
                    <a:pt x="6" y="6"/>
                  </a:lnTo>
                  <a:lnTo>
                    <a:pt x="5" y="7"/>
                  </a:lnTo>
                  <a:lnTo>
                    <a:pt x="5" y="7"/>
                  </a:lnTo>
                  <a:lnTo>
                    <a:pt x="4" y="8"/>
                  </a:lnTo>
                  <a:lnTo>
                    <a:pt x="3" y="8"/>
                  </a:lnTo>
                  <a:lnTo>
                    <a:pt x="3" y="8"/>
                  </a:lnTo>
                  <a:lnTo>
                    <a:pt x="2" y="8"/>
                  </a:lnTo>
                  <a:lnTo>
                    <a:pt x="1" y="9"/>
                  </a:lnTo>
                  <a:lnTo>
                    <a:pt x="1" y="9"/>
                  </a:lnTo>
                  <a:lnTo>
                    <a:pt x="0" y="10"/>
                  </a:lnTo>
                  <a:lnTo>
                    <a:pt x="0" y="10"/>
                  </a:lnTo>
                  <a:lnTo>
                    <a:pt x="0" y="11"/>
                  </a:lnTo>
                  <a:lnTo>
                    <a:pt x="1" y="11"/>
                  </a:lnTo>
                  <a:lnTo>
                    <a:pt x="1" y="11"/>
                  </a:lnTo>
                  <a:lnTo>
                    <a:pt x="2" y="10"/>
                  </a:lnTo>
                  <a:lnTo>
                    <a:pt x="3" y="10"/>
                  </a:lnTo>
                  <a:lnTo>
                    <a:pt x="3" y="10"/>
                  </a:lnTo>
                  <a:lnTo>
                    <a:pt x="4" y="10"/>
                  </a:lnTo>
                  <a:lnTo>
                    <a:pt x="5" y="9"/>
                  </a:lnTo>
                  <a:lnTo>
                    <a:pt x="6" y="8"/>
                  </a:lnTo>
                  <a:lnTo>
                    <a:pt x="7" y="8"/>
                  </a:lnTo>
                  <a:lnTo>
                    <a:pt x="8" y="7"/>
                  </a:lnTo>
                  <a:lnTo>
                    <a:pt x="9" y="6"/>
                  </a:lnTo>
                  <a:lnTo>
                    <a:pt x="9" y="6"/>
                  </a:lnTo>
                  <a:lnTo>
                    <a:pt x="10" y="5"/>
                  </a:lnTo>
                  <a:lnTo>
                    <a:pt x="11" y="5"/>
                  </a:lnTo>
                  <a:lnTo>
                    <a:pt x="11" y="5"/>
                  </a:lnTo>
                  <a:lnTo>
                    <a:pt x="12" y="4"/>
                  </a:lnTo>
                  <a:lnTo>
                    <a:pt x="12" y="3"/>
                  </a:lnTo>
                  <a:lnTo>
                    <a:pt x="12" y="3"/>
                  </a:lnTo>
                  <a:lnTo>
                    <a:pt x="12" y="2"/>
                  </a:lnTo>
                  <a:lnTo>
                    <a:pt x="12" y="1"/>
                  </a:lnTo>
                  <a:lnTo>
                    <a:pt x="12" y="1"/>
                  </a:lnTo>
                  <a:lnTo>
                    <a:pt x="12" y="0"/>
                  </a:lnTo>
                  <a:lnTo>
                    <a:pt x="11" y="1"/>
                  </a:lnTo>
                  <a:lnTo>
                    <a:pt x="1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4" name="Freeform 348"/>
            <p:cNvSpPr>
              <a:spLocks/>
            </p:cNvSpPr>
            <p:nvPr/>
          </p:nvSpPr>
          <p:spPr bwMode="auto">
            <a:xfrm>
              <a:off x="722" y="2956"/>
              <a:ext cx="14" cy="11"/>
            </a:xfrm>
            <a:custGeom>
              <a:avLst/>
              <a:gdLst>
                <a:gd name="T0" fmla="*/ 12 w 14"/>
                <a:gd name="T1" fmla="*/ 1 h 11"/>
                <a:gd name="T2" fmla="*/ 12 w 14"/>
                <a:gd name="T3" fmla="*/ 1 h 11"/>
                <a:gd name="T4" fmla="*/ 11 w 14"/>
                <a:gd name="T5" fmla="*/ 2 h 11"/>
                <a:gd name="T6" fmla="*/ 11 w 14"/>
                <a:gd name="T7" fmla="*/ 3 h 11"/>
                <a:gd name="T8" fmla="*/ 10 w 14"/>
                <a:gd name="T9" fmla="*/ 3 h 11"/>
                <a:gd name="T10" fmla="*/ 10 w 14"/>
                <a:gd name="T11" fmla="*/ 3 h 11"/>
                <a:gd name="T12" fmla="*/ 9 w 14"/>
                <a:gd name="T13" fmla="*/ 4 h 11"/>
                <a:gd name="T14" fmla="*/ 8 w 14"/>
                <a:gd name="T15" fmla="*/ 4 h 11"/>
                <a:gd name="T16" fmla="*/ 8 w 14"/>
                <a:gd name="T17" fmla="*/ 5 h 11"/>
                <a:gd name="T18" fmla="*/ 7 w 14"/>
                <a:gd name="T19" fmla="*/ 6 h 11"/>
                <a:gd name="T20" fmla="*/ 6 w 14"/>
                <a:gd name="T21" fmla="*/ 6 h 11"/>
                <a:gd name="T22" fmla="*/ 5 w 14"/>
                <a:gd name="T23" fmla="*/ 6 h 11"/>
                <a:gd name="T24" fmla="*/ 5 w 14"/>
                <a:gd name="T25" fmla="*/ 7 h 11"/>
                <a:gd name="T26" fmla="*/ 4 w 14"/>
                <a:gd name="T27" fmla="*/ 8 h 11"/>
                <a:gd name="T28" fmla="*/ 3 w 14"/>
                <a:gd name="T29" fmla="*/ 8 h 11"/>
                <a:gd name="T30" fmla="*/ 3 w 14"/>
                <a:gd name="T31" fmla="*/ 8 h 11"/>
                <a:gd name="T32" fmla="*/ 2 w 14"/>
                <a:gd name="T33" fmla="*/ 8 h 11"/>
                <a:gd name="T34" fmla="*/ 2 w 14"/>
                <a:gd name="T35" fmla="*/ 8 h 11"/>
                <a:gd name="T36" fmla="*/ 1 w 14"/>
                <a:gd name="T37" fmla="*/ 8 h 11"/>
                <a:gd name="T38" fmla="*/ 1 w 14"/>
                <a:gd name="T39" fmla="*/ 8 h 11"/>
                <a:gd name="T40" fmla="*/ 1 w 14"/>
                <a:gd name="T41" fmla="*/ 9 h 11"/>
                <a:gd name="T42" fmla="*/ 1 w 14"/>
                <a:gd name="T43" fmla="*/ 9 h 11"/>
                <a:gd name="T44" fmla="*/ 0 w 14"/>
                <a:gd name="T45" fmla="*/ 9 h 11"/>
                <a:gd name="T46" fmla="*/ 0 w 14"/>
                <a:gd name="T47" fmla="*/ 10 h 11"/>
                <a:gd name="T48" fmla="*/ 1 w 14"/>
                <a:gd name="T49" fmla="*/ 10 h 11"/>
                <a:gd name="T50" fmla="*/ 1 w 14"/>
                <a:gd name="T51" fmla="*/ 10 h 11"/>
                <a:gd name="T52" fmla="*/ 2 w 14"/>
                <a:gd name="T53" fmla="*/ 10 h 11"/>
                <a:gd name="T54" fmla="*/ 3 w 14"/>
                <a:gd name="T55" fmla="*/ 9 h 11"/>
                <a:gd name="T56" fmla="*/ 4 w 14"/>
                <a:gd name="T57" fmla="*/ 9 h 11"/>
                <a:gd name="T58" fmla="*/ 5 w 14"/>
                <a:gd name="T59" fmla="*/ 9 h 11"/>
                <a:gd name="T60" fmla="*/ 5 w 14"/>
                <a:gd name="T61" fmla="*/ 8 h 11"/>
                <a:gd name="T62" fmla="*/ 6 w 14"/>
                <a:gd name="T63" fmla="*/ 8 h 11"/>
                <a:gd name="T64" fmla="*/ 8 w 14"/>
                <a:gd name="T65" fmla="*/ 7 h 11"/>
                <a:gd name="T66" fmla="*/ 8 w 14"/>
                <a:gd name="T67" fmla="*/ 6 h 11"/>
                <a:gd name="T68" fmla="*/ 10 w 14"/>
                <a:gd name="T69" fmla="*/ 6 h 11"/>
                <a:gd name="T70" fmla="*/ 10 w 14"/>
                <a:gd name="T71" fmla="*/ 5 h 11"/>
                <a:gd name="T72" fmla="*/ 11 w 14"/>
                <a:gd name="T73" fmla="*/ 4 h 11"/>
                <a:gd name="T74" fmla="*/ 12 w 14"/>
                <a:gd name="T75" fmla="*/ 4 h 11"/>
                <a:gd name="T76" fmla="*/ 12 w 14"/>
                <a:gd name="T77" fmla="*/ 4 h 11"/>
                <a:gd name="T78" fmla="*/ 12 w 14"/>
                <a:gd name="T79" fmla="*/ 3 h 11"/>
                <a:gd name="T80" fmla="*/ 13 w 14"/>
                <a:gd name="T81" fmla="*/ 3 h 11"/>
                <a:gd name="T82" fmla="*/ 13 w 14"/>
                <a:gd name="T83" fmla="*/ 2 h 11"/>
                <a:gd name="T84" fmla="*/ 13 w 14"/>
                <a:gd name="T85" fmla="*/ 1 h 11"/>
                <a:gd name="T86" fmla="*/ 13 w 14"/>
                <a:gd name="T87" fmla="*/ 1 h 11"/>
                <a:gd name="T88" fmla="*/ 13 w 14"/>
                <a:gd name="T89" fmla="*/ 0 h 11"/>
                <a:gd name="T90" fmla="*/ 12 w 14"/>
                <a:gd name="T91" fmla="*/ 0 h 11"/>
                <a:gd name="T92" fmla="*/ 12 w 14"/>
                <a:gd name="T93" fmla="*/ 1 h 11"/>
                <a:gd name="T94" fmla="*/ 12 w 14"/>
                <a:gd name="T9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 h="11">
                  <a:moveTo>
                    <a:pt x="12" y="1"/>
                  </a:moveTo>
                  <a:lnTo>
                    <a:pt x="12" y="1"/>
                  </a:lnTo>
                  <a:lnTo>
                    <a:pt x="11" y="2"/>
                  </a:lnTo>
                  <a:lnTo>
                    <a:pt x="11" y="3"/>
                  </a:lnTo>
                  <a:lnTo>
                    <a:pt x="10" y="3"/>
                  </a:lnTo>
                  <a:lnTo>
                    <a:pt x="10" y="3"/>
                  </a:lnTo>
                  <a:lnTo>
                    <a:pt x="9" y="4"/>
                  </a:lnTo>
                  <a:lnTo>
                    <a:pt x="8" y="4"/>
                  </a:lnTo>
                  <a:lnTo>
                    <a:pt x="8" y="5"/>
                  </a:lnTo>
                  <a:lnTo>
                    <a:pt x="7" y="6"/>
                  </a:lnTo>
                  <a:lnTo>
                    <a:pt x="6" y="6"/>
                  </a:lnTo>
                  <a:lnTo>
                    <a:pt x="5" y="6"/>
                  </a:lnTo>
                  <a:lnTo>
                    <a:pt x="5" y="7"/>
                  </a:lnTo>
                  <a:lnTo>
                    <a:pt x="4" y="8"/>
                  </a:lnTo>
                  <a:lnTo>
                    <a:pt x="3" y="8"/>
                  </a:lnTo>
                  <a:lnTo>
                    <a:pt x="3" y="8"/>
                  </a:lnTo>
                  <a:lnTo>
                    <a:pt x="2" y="8"/>
                  </a:lnTo>
                  <a:lnTo>
                    <a:pt x="2" y="8"/>
                  </a:lnTo>
                  <a:lnTo>
                    <a:pt x="1" y="8"/>
                  </a:lnTo>
                  <a:lnTo>
                    <a:pt x="1" y="8"/>
                  </a:lnTo>
                  <a:lnTo>
                    <a:pt x="1" y="9"/>
                  </a:lnTo>
                  <a:lnTo>
                    <a:pt x="1" y="9"/>
                  </a:lnTo>
                  <a:lnTo>
                    <a:pt x="0" y="9"/>
                  </a:lnTo>
                  <a:lnTo>
                    <a:pt x="0" y="10"/>
                  </a:lnTo>
                  <a:lnTo>
                    <a:pt x="1" y="10"/>
                  </a:lnTo>
                  <a:lnTo>
                    <a:pt x="1" y="10"/>
                  </a:lnTo>
                  <a:lnTo>
                    <a:pt x="2" y="10"/>
                  </a:lnTo>
                  <a:lnTo>
                    <a:pt x="3" y="9"/>
                  </a:lnTo>
                  <a:lnTo>
                    <a:pt x="4" y="9"/>
                  </a:lnTo>
                  <a:lnTo>
                    <a:pt x="5" y="9"/>
                  </a:lnTo>
                  <a:lnTo>
                    <a:pt x="5" y="8"/>
                  </a:lnTo>
                  <a:lnTo>
                    <a:pt x="6" y="8"/>
                  </a:lnTo>
                  <a:lnTo>
                    <a:pt x="8" y="7"/>
                  </a:lnTo>
                  <a:lnTo>
                    <a:pt x="8" y="6"/>
                  </a:lnTo>
                  <a:lnTo>
                    <a:pt x="10" y="6"/>
                  </a:lnTo>
                  <a:lnTo>
                    <a:pt x="10" y="5"/>
                  </a:lnTo>
                  <a:lnTo>
                    <a:pt x="11" y="4"/>
                  </a:lnTo>
                  <a:lnTo>
                    <a:pt x="12" y="4"/>
                  </a:lnTo>
                  <a:lnTo>
                    <a:pt x="12" y="4"/>
                  </a:lnTo>
                  <a:lnTo>
                    <a:pt x="12" y="3"/>
                  </a:lnTo>
                  <a:lnTo>
                    <a:pt x="13" y="3"/>
                  </a:lnTo>
                  <a:lnTo>
                    <a:pt x="13" y="2"/>
                  </a:lnTo>
                  <a:lnTo>
                    <a:pt x="13" y="1"/>
                  </a:lnTo>
                  <a:lnTo>
                    <a:pt x="13" y="1"/>
                  </a:lnTo>
                  <a:lnTo>
                    <a:pt x="13" y="0"/>
                  </a:lnTo>
                  <a:lnTo>
                    <a:pt x="12" y="0"/>
                  </a:lnTo>
                  <a:lnTo>
                    <a:pt x="12" y="1"/>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5" name="Freeform 349"/>
            <p:cNvSpPr>
              <a:spLocks/>
            </p:cNvSpPr>
            <p:nvPr/>
          </p:nvSpPr>
          <p:spPr bwMode="auto">
            <a:xfrm>
              <a:off x="729" y="2967"/>
              <a:ext cx="13" cy="9"/>
            </a:xfrm>
            <a:custGeom>
              <a:avLst/>
              <a:gdLst>
                <a:gd name="T0" fmla="*/ 10 w 13"/>
                <a:gd name="T1" fmla="*/ 1 h 9"/>
                <a:gd name="T2" fmla="*/ 10 w 13"/>
                <a:gd name="T3" fmla="*/ 2 h 9"/>
                <a:gd name="T4" fmla="*/ 9 w 13"/>
                <a:gd name="T5" fmla="*/ 2 h 9"/>
                <a:gd name="T6" fmla="*/ 9 w 13"/>
                <a:gd name="T7" fmla="*/ 3 h 9"/>
                <a:gd name="T8" fmla="*/ 9 w 13"/>
                <a:gd name="T9" fmla="*/ 3 h 9"/>
                <a:gd name="T10" fmla="*/ 8 w 13"/>
                <a:gd name="T11" fmla="*/ 3 h 9"/>
                <a:gd name="T12" fmla="*/ 7 w 13"/>
                <a:gd name="T13" fmla="*/ 4 h 9"/>
                <a:gd name="T14" fmla="*/ 7 w 13"/>
                <a:gd name="T15" fmla="*/ 5 h 9"/>
                <a:gd name="T16" fmla="*/ 6 w 13"/>
                <a:gd name="T17" fmla="*/ 5 h 9"/>
                <a:gd name="T18" fmla="*/ 5 w 13"/>
                <a:gd name="T19" fmla="*/ 5 h 9"/>
                <a:gd name="T20" fmla="*/ 5 w 13"/>
                <a:gd name="T21" fmla="*/ 6 h 9"/>
                <a:gd name="T22" fmla="*/ 4 w 13"/>
                <a:gd name="T23" fmla="*/ 6 h 9"/>
                <a:gd name="T24" fmla="*/ 3 w 13"/>
                <a:gd name="T25" fmla="*/ 6 h 9"/>
                <a:gd name="T26" fmla="*/ 3 w 13"/>
                <a:gd name="T27" fmla="*/ 6 h 9"/>
                <a:gd name="T28" fmla="*/ 3 w 13"/>
                <a:gd name="T29" fmla="*/ 6 h 9"/>
                <a:gd name="T30" fmla="*/ 2 w 13"/>
                <a:gd name="T31" fmla="*/ 6 h 9"/>
                <a:gd name="T32" fmla="*/ 1 w 13"/>
                <a:gd name="T33" fmla="*/ 6 h 9"/>
                <a:gd name="T34" fmla="*/ 1 w 13"/>
                <a:gd name="T35" fmla="*/ 6 h 9"/>
                <a:gd name="T36" fmla="*/ 1 w 13"/>
                <a:gd name="T37" fmla="*/ 7 h 9"/>
                <a:gd name="T38" fmla="*/ 0 w 13"/>
                <a:gd name="T39" fmla="*/ 7 h 9"/>
                <a:gd name="T40" fmla="*/ 0 w 13"/>
                <a:gd name="T41" fmla="*/ 7 h 9"/>
                <a:gd name="T42" fmla="*/ 0 w 13"/>
                <a:gd name="T43" fmla="*/ 8 h 9"/>
                <a:gd name="T44" fmla="*/ 1 w 13"/>
                <a:gd name="T45" fmla="*/ 8 h 9"/>
                <a:gd name="T46" fmla="*/ 1 w 13"/>
                <a:gd name="T47" fmla="*/ 8 h 9"/>
                <a:gd name="T48" fmla="*/ 2 w 13"/>
                <a:gd name="T49" fmla="*/ 8 h 9"/>
                <a:gd name="T50" fmla="*/ 3 w 13"/>
                <a:gd name="T51" fmla="*/ 7 h 9"/>
                <a:gd name="T52" fmla="*/ 3 w 13"/>
                <a:gd name="T53" fmla="*/ 7 h 9"/>
                <a:gd name="T54" fmla="*/ 4 w 13"/>
                <a:gd name="T55" fmla="*/ 7 h 9"/>
                <a:gd name="T56" fmla="*/ 5 w 13"/>
                <a:gd name="T57" fmla="*/ 7 h 9"/>
                <a:gd name="T58" fmla="*/ 7 w 13"/>
                <a:gd name="T59" fmla="*/ 6 h 9"/>
                <a:gd name="T60" fmla="*/ 7 w 13"/>
                <a:gd name="T61" fmla="*/ 6 h 9"/>
                <a:gd name="T62" fmla="*/ 9 w 13"/>
                <a:gd name="T63" fmla="*/ 5 h 9"/>
                <a:gd name="T64" fmla="*/ 9 w 13"/>
                <a:gd name="T65" fmla="*/ 5 h 9"/>
                <a:gd name="T66" fmla="*/ 10 w 13"/>
                <a:gd name="T67" fmla="*/ 5 h 9"/>
                <a:gd name="T68" fmla="*/ 11 w 13"/>
                <a:gd name="T69" fmla="*/ 4 h 9"/>
                <a:gd name="T70" fmla="*/ 11 w 13"/>
                <a:gd name="T71" fmla="*/ 3 h 9"/>
                <a:gd name="T72" fmla="*/ 11 w 13"/>
                <a:gd name="T73" fmla="*/ 3 h 9"/>
                <a:gd name="T74" fmla="*/ 11 w 13"/>
                <a:gd name="T75" fmla="*/ 3 h 9"/>
                <a:gd name="T76" fmla="*/ 11 w 13"/>
                <a:gd name="T77" fmla="*/ 2 h 9"/>
                <a:gd name="T78" fmla="*/ 12 w 13"/>
                <a:gd name="T79" fmla="*/ 2 h 9"/>
                <a:gd name="T80" fmla="*/ 12 w 13"/>
                <a:gd name="T81" fmla="*/ 1 h 9"/>
                <a:gd name="T82" fmla="*/ 12 w 13"/>
                <a:gd name="T83" fmla="*/ 1 h 9"/>
                <a:gd name="T84" fmla="*/ 11 w 13"/>
                <a:gd name="T85" fmla="*/ 1 h 9"/>
                <a:gd name="T86" fmla="*/ 11 w 13"/>
                <a:gd name="T87" fmla="*/ 0 h 9"/>
                <a:gd name="T88" fmla="*/ 11 w 13"/>
                <a:gd name="T89" fmla="*/ 1 h 9"/>
                <a:gd name="T90" fmla="*/ 11 w 13"/>
                <a:gd name="T91" fmla="*/ 1 h 9"/>
                <a:gd name="T92" fmla="*/ 10 w 13"/>
                <a:gd name="T9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 h="9">
                  <a:moveTo>
                    <a:pt x="10" y="1"/>
                  </a:moveTo>
                  <a:lnTo>
                    <a:pt x="10" y="2"/>
                  </a:lnTo>
                  <a:lnTo>
                    <a:pt x="9" y="2"/>
                  </a:lnTo>
                  <a:lnTo>
                    <a:pt x="9" y="3"/>
                  </a:lnTo>
                  <a:lnTo>
                    <a:pt x="9" y="3"/>
                  </a:lnTo>
                  <a:lnTo>
                    <a:pt x="8" y="3"/>
                  </a:lnTo>
                  <a:lnTo>
                    <a:pt x="7" y="4"/>
                  </a:lnTo>
                  <a:lnTo>
                    <a:pt x="7" y="5"/>
                  </a:lnTo>
                  <a:lnTo>
                    <a:pt x="6" y="5"/>
                  </a:lnTo>
                  <a:lnTo>
                    <a:pt x="5" y="5"/>
                  </a:lnTo>
                  <a:lnTo>
                    <a:pt x="5" y="6"/>
                  </a:lnTo>
                  <a:lnTo>
                    <a:pt x="4" y="6"/>
                  </a:lnTo>
                  <a:lnTo>
                    <a:pt x="3" y="6"/>
                  </a:lnTo>
                  <a:lnTo>
                    <a:pt x="3" y="6"/>
                  </a:lnTo>
                  <a:lnTo>
                    <a:pt x="3" y="6"/>
                  </a:lnTo>
                  <a:lnTo>
                    <a:pt x="2" y="6"/>
                  </a:lnTo>
                  <a:lnTo>
                    <a:pt x="1" y="6"/>
                  </a:lnTo>
                  <a:lnTo>
                    <a:pt x="1" y="6"/>
                  </a:lnTo>
                  <a:lnTo>
                    <a:pt x="1" y="7"/>
                  </a:lnTo>
                  <a:lnTo>
                    <a:pt x="0" y="7"/>
                  </a:lnTo>
                  <a:lnTo>
                    <a:pt x="0" y="7"/>
                  </a:lnTo>
                  <a:lnTo>
                    <a:pt x="0" y="8"/>
                  </a:lnTo>
                  <a:lnTo>
                    <a:pt x="1" y="8"/>
                  </a:lnTo>
                  <a:lnTo>
                    <a:pt x="1" y="8"/>
                  </a:lnTo>
                  <a:lnTo>
                    <a:pt x="2" y="8"/>
                  </a:lnTo>
                  <a:lnTo>
                    <a:pt x="3" y="7"/>
                  </a:lnTo>
                  <a:lnTo>
                    <a:pt x="3" y="7"/>
                  </a:lnTo>
                  <a:lnTo>
                    <a:pt x="4" y="7"/>
                  </a:lnTo>
                  <a:lnTo>
                    <a:pt x="5" y="7"/>
                  </a:lnTo>
                  <a:lnTo>
                    <a:pt x="7" y="6"/>
                  </a:lnTo>
                  <a:lnTo>
                    <a:pt x="7" y="6"/>
                  </a:lnTo>
                  <a:lnTo>
                    <a:pt x="9" y="5"/>
                  </a:lnTo>
                  <a:lnTo>
                    <a:pt x="9" y="5"/>
                  </a:lnTo>
                  <a:lnTo>
                    <a:pt x="10" y="5"/>
                  </a:lnTo>
                  <a:lnTo>
                    <a:pt x="11" y="4"/>
                  </a:lnTo>
                  <a:lnTo>
                    <a:pt x="11" y="3"/>
                  </a:lnTo>
                  <a:lnTo>
                    <a:pt x="11" y="3"/>
                  </a:lnTo>
                  <a:lnTo>
                    <a:pt x="11" y="3"/>
                  </a:lnTo>
                  <a:lnTo>
                    <a:pt x="11" y="2"/>
                  </a:lnTo>
                  <a:lnTo>
                    <a:pt x="12" y="2"/>
                  </a:lnTo>
                  <a:lnTo>
                    <a:pt x="12" y="1"/>
                  </a:lnTo>
                  <a:lnTo>
                    <a:pt x="12" y="1"/>
                  </a:lnTo>
                  <a:lnTo>
                    <a:pt x="11" y="1"/>
                  </a:lnTo>
                  <a:lnTo>
                    <a:pt x="11" y="0"/>
                  </a:lnTo>
                  <a:lnTo>
                    <a:pt x="11" y="1"/>
                  </a:lnTo>
                  <a:lnTo>
                    <a:pt x="11"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6" name="Freeform 350"/>
            <p:cNvSpPr>
              <a:spLocks/>
            </p:cNvSpPr>
            <p:nvPr/>
          </p:nvSpPr>
          <p:spPr bwMode="auto">
            <a:xfrm>
              <a:off x="735" y="2976"/>
              <a:ext cx="12" cy="8"/>
            </a:xfrm>
            <a:custGeom>
              <a:avLst/>
              <a:gdLst>
                <a:gd name="T0" fmla="*/ 10 w 12"/>
                <a:gd name="T1" fmla="*/ 1 h 8"/>
                <a:gd name="T2" fmla="*/ 10 w 12"/>
                <a:gd name="T3" fmla="*/ 1 h 8"/>
                <a:gd name="T4" fmla="*/ 9 w 12"/>
                <a:gd name="T5" fmla="*/ 1 h 8"/>
                <a:gd name="T6" fmla="*/ 9 w 12"/>
                <a:gd name="T7" fmla="*/ 2 h 8"/>
                <a:gd name="T8" fmla="*/ 8 w 12"/>
                <a:gd name="T9" fmla="*/ 2 h 8"/>
                <a:gd name="T10" fmla="*/ 8 w 12"/>
                <a:gd name="T11" fmla="*/ 2 h 8"/>
                <a:gd name="T12" fmla="*/ 8 w 12"/>
                <a:gd name="T13" fmla="*/ 3 h 8"/>
                <a:gd name="T14" fmla="*/ 7 w 12"/>
                <a:gd name="T15" fmla="*/ 3 h 8"/>
                <a:gd name="T16" fmla="*/ 6 w 12"/>
                <a:gd name="T17" fmla="*/ 3 h 8"/>
                <a:gd name="T18" fmla="*/ 6 w 12"/>
                <a:gd name="T19" fmla="*/ 4 h 8"/>
                <a:gd name="T20" fmla="*/ 5 w 12"/>
                <a:gd name="T21" fmla="*/ 4 h 8"/>
                <a:gd name="T22" fmla="*/ 5 w 12"/>
                <a:gd name="T23" fmla="*/ 4 h 8"/>
                <a:gd name="T24" fmla="*/ 4 w 12"/>
                <a:gd name="T25" fmla="*/ 4 h 8"/>
                <a:gd name="T26" fmla="*/ 3 w 12"/>
                <a:gd name="T27" fmla="*/ 5 h 8"/>
                <a:gd name="T28" fmla="*/ 3 w 12"/>
                <a:gd name="T29" fmla="*/ 5 h 8"/>
                <a:gd name="T30" fmla="*/ 2 w 12"/>
                <a:gd name="T31" fmla="*/ 5 h 8"/>
                <a:gd name="T32" fmla="*/ 1 w 12"/>
                <a:gd name="T33" fmla="*/ 5 h 8"/>
                <a:gd name="T34" fmla="*/ 1 w 12"/>
                <a:gd name="T35" fmla="*/ 5 h 8"/>
                <a:gd name="T36" fmla="*/ 1 w 12"/>
                <a:gd name="T37" fmla="*/ 6 h 8"/>
                <a:gd name="T38" fmla="*/ 0 w 12"/>
                <a:gd name="T39" fmla="*/ 6 h 8"/>
                <a:gd name="T40" fmla="*/ 0 w 12"/>
                <a:gd name="T41" fmla="*/ 6 h 8"/>
                <a:gd name="T42" fmla="*/ 1 w 12"/>
                <a:gd name="T43" fmla="*/ 7 h 8"/>
                <a:gd name="T44" fmla="*/ 1 w 12"/>
                <a:gd name="T45" fmla="*/ 7 h 8"/>
                <a:gd name="T46" fmla="*/ 1 w 12"/>
                <a:gd name="T47" fmla="*/ 6 h 8"/>
                <a:gd name="T48" fmla="*/ 2 w 12"/>
                <a:gd name="T49" fmla="*/ 6 h 8"/>
                <a:gd name="T50" fmla="*/ 3 w 12"/>
                <a:gd name="T51" fmla="*/ 6 h 8"/>
                <a:gd name="T52" fmla="*/ 4 w 12"/>
                <a:gd name="T53" fmla="*/ 6 h 8"/>
                <a:gd name="T54" fmla="*/ 5 w 12"/>
                <a:gd name="T55" fmla="*/ 6 h 8"/>
                <a:gd name="T56" fmla="*/ 5 w 12"/>
                <a:gd name="T57" fmla="*/ 5 h 8"/>
                <a:gd name="T58" fmla="*/ 6 w 12"/>
                <a:gd name="T59" fmla="*/ 5 h 8"/>
                <a:gd name="T60" fmla="*/ 7 w 12"/>
                <a:gd name="T61" fmla="*/ 5 h 8"/>
                <a:gd name="T62" fmla="*/ 8 w 12"/>
                <a:gd name="T63" fmla="*/ 4 h 8"/>
                <a:gd name="T64" fmla="*/ 8 w 12"/>
                <a:gd name="T65" fmla="*/ 4 h 8"/>
                <a:gd name="T66" fmla="*/ 9 w 12"/>
                <a:gd name="T67" fmla="*/ 4 h 8"/>
                <a:gd name="T68" fmla="*/ 10 w 12"/>
                <a:gd name="T69" fmla="*/ 3 h 8"/>
                <a:gd name="T70" fmla="*/ 10 w 12"/>
                <a:gd name="T71" fmla="*/ 3 h 8"/>
                <a:gd name="T72" fmla="*/ 10 w 12"/>
                <a:gd name="T73" fmla="*/ 2 h 8"/>
                <a:gd name="T74" fmla="*/ 11 w 12"/>
                <a:gd name="T75" fmla="*/ 2 h 8"/>
                <a:gd name="T76" fmla="*/ 11 w 12"/>
                <a:gd name="T77" fmla="*/ 1 h 8"/>
                <a:gd name="T78" fmla="*/ 11 w 12"/>
                <a:gd name="T79" fmla="*/ 1 h 8"/>
                <a:gd name="T80" fmla="*/ 11 w 12"/>
                <a:gd name="T81" fmla="*/ 0 h 8"/>
                <a:gd name="T82" fmla="*/ 10 w 12"/>
                <a:gd name="T83" fmla="*/ 0 h 8"/>
                <a:gd name="T84" fmla="*/ 10 w 12"/>
                <a:gd name="T85" fmla="*/ 0 h 8"/>
                <a:gd name="T86" fmla="*/ 10 w 12"/>
                <a:gd name="T87" fmla="*/ 1 h 8"/>
                <a:gd name="T88" fmla="*/ 10 w 12"/>
                <a:gd name="T8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 h="8">
                  <a:moveTo>
                    <a:pt x="10" y="1"/>
                  </a:moveTo>
                  <a:lnTo>
                    <a:pt x="10" y="1"/>
                  </a:lnTo>
                  <a:lnTo>
                    <a:pt x="9" y="1"/>
                  </a:lnTo>
                  <a:lnTo>
                    <a:pt x="9" y="2"/>
                  </a:lnTo>
                  <a:lnTo>
                    <a:pt x="8" y="2"/>
                  </a:lnTo>
                  <a:lnTo>
                    <a:pt x="8" y="2"/>
                  </a:lnTo>
                  <a:lnTo>
                    <a:pt x="8" y="3"/>
                  </a:lnTo>
                  <a:lnTo>
                    <a:pt x="7" y="3"/>
                  </a:lnTo>
                  <a:lnTo>
                    <a:pt x="6" y="3"/>
                  </a:lnTo>
                  <a:lnTo>
                    <a:pt x="6" y="4"/>
                  </a:lnTo>
                  <a:lnTo>
                    <a:pt x="5" y="4"/>
                  </a:lnTo>
                  <a:lnTo>
                    <a:pt x="5" y="4"/>
                  </a:lnTo>
                  <a:lnTo>
                    <a:pt x="4" y="4"/>
                  </a:lnTo>
                  <a:lnTo>
                    <a:pt x="3" y="5"/>
                  </a:lnTo>
                  <a:lnTo>
                    <a:pt x="3" y="5"/>
                  </a:lnTo>
                  <a:lnTo>
                    <a:pt x="2" y="5"/>
                  </a:lnTo>
                  <a:lnTo>
                    <a:pt x="1" y="5"/>
                  </a:lnTo>
                  <a:lnTo>
                    <a:pt x="1" y="5"/>
                  </a:lnTo>
                  <a:lnTo>
                    <a:pt x="1" y="6"/>
                  </a:lnTo>
                  <a:lnTo>
                    <a:pt x="0" y="6"/>
                  </a:lnTo>
                  <a:lnTo>
                    <a:pt x="0" y="6"/>
                  </a:lnTo>
                  <a:lnTo>
                    <a:pt x="1" y="7"/>
                  </a:lnTo>
                  <a:lnTo>
                    <a:pt x="1" y="7"/>
                  </a:lnTo>
                  <a:lnTo>
                    <a:pt x="1" y="6"/>
                  </a:lnTo>
                  <a:lnTo>
                    <a:pt x="2" y="6"/>
                  </a:lnTo>
                  <a:lnTo>
                    <a:pt x="3" y="6"/>
                  </a:lnTo>
                  <a:lnTo>
                    <a:pt x="4" y="6"/>
                  </a:lnTo>
                  <a:lnTo>
                    <a:pt x="5" y="6"/>
                  </a:lnTo>
                  <a:lnTo>
                    <a:pt x="5" y="5"/>
                  </a:lnTo>
                  <a:lnTo>
                    <a:pt x="6" y="5"/>
                  </a:lnTo>
                  <a:lnTo>
                    <a:pt x="7" y="5"/>
                  </a:lnTo>
                  <a:lnTo>
                    <a:pt x="8" y="4"/>
                  </a:lnTo>
                  <a:lnTo>
                    <a:pt x="8" y="4"/>
                  </a:lnTo>
                  <a:lnTo>
                    <a:pt x="9" y="4"/>
                  </a:lnTo>
                  <a:lnTo>
                    <a:pt x="10" y="3"/>
                  </a:lnTo>
                  <a:lnTo>
                    <a:pt x="10" y="3"/>
                  </a:lnTo>
                  <a:lnTo>
                    <a:pt x="10" y="2"/>
                  </a:lnTo>
                  <a:lnTo>
                    <a:pt x="11" y="2"/>
                  </a:lnTo>
                  <a:lnTo>
                    <a:pt x="11" y="1"/>
                  </a:lnTo>
                  <a:lnTo>
                    <a:pt x="11" y="1"/>
                  </a:lnTo>
                  <a:lnTo>
                    <a:pt x="11" y="0"/>
                  </a:lnTo>
                  <a:lnTo>
                    <a:pt x="10" y="0"/>
                  </a:lnTo>
                  <a:lnTo>
                    <a:pt x="10" y="0"/>
                  </a:lnTo>
                  <a:lnTo>
                    <a:pt x="10"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7" name="Freeform 351"/>
            <p:cNvSpPr>
              <a:spLocks/>
            </p:cNvSpPr>
            <p:nvPr/>
          </p:nvSpPr>
          <p:spPr bwMode="auto">
            <a:xfrm>
              <a:off x="741" y="2981"/>
              <a:ext cx="11" cy="8"/>
            </a:xfrm>
            <a:custGeom>
              <a:avLst/>
              <a:gdLst>
                <a:gd name="T0" fmla="*/ 8 w 11"/>
                <a:gd name="T1" fmla="*/ 1 h 8"/>
                <a:gd name="T2" fmla="*/ 8 w 11"/>
                <a:gd name="T3" fmla="*/ 2 h 8"/>
                <a:gd name="T4" fmla="*/ 8 w 11"/>
                <a:gd name="T5" fmla="*/ 2 h 8"/>
                <a:gd name="T6" fmla="*/ 7 w 11"/>
                <a:gd name="T7" fmla="*/ 3 h 8"/>
                <a:gd name="T8" fmla="*/ 7 w 11"/>
                <a:gd name="T9" fmla="*/ 3 h 8"/>
                <a:gd name="T10" fmla="*/ 6 w 11"/>
                <a:gd name="T11" fmla="*/ 3 h 8"/>
                <a:gd name="T12" fmla="*/ 6 w 11"/>
                <a:gd name="T13" fmla="*/ 4 h 8"/>
                <a:gd name="T14" fmla="*/ 5 w 11"/>
                <a:gd name="T15" fmla="*/ 4 h 8"/>
                <a:gd name="T16" fmla="*/ 4 w 11"/>
                <a:gd name="T17" fmla="*/ 4 h 8"/>
                <a:gd name="T18" fmla="*/ 4 w 11"/>
                <a:gd name="T19" fmla="*/ 5 h 8"/>
                <a:gd name="T20" fmla="*/ 3 w 11"/>
                <a:gd name="T21" fmla="*/ 5 h 8"/>
                <a:gd name="T22" fmla="*/ 3 w 11"/>
                <a:gd name="T23" fmla="*/ 5 h 8"/>
                <a:gd name="T24" fmla="*/ 2 w 11"/>
                <a:gd name="T25" fmla="*/ 5 h 8"/>
                <a:gd name="T26" fmla="*/ 1 w 11"/>
                <a:gd name="T27" fmla="*/ 6 h 8"/>
                <a:gd name="T28" fmla="*/ 1 w 11"/>
                <a:gd name="T29" fmla="*/ 6 h 8"/>
                <a:gd name="T30" fmla="*/ 1 w 11"/>
                <a:gd name="T31" fmla="*/ 6 h 8"/>
                <a:gd name="T32" fmla="*/ 0 w 11"/>
                <a:gd name="T33" fmla="*/ 6 h 8"/>
                <a:gd name="T34" fmla="*/ 0 w 11"/>
                <a:gd name="T35" fmla="*/ 7 h 8"/>
                <a:gd name="T36" fmla="*/ 1 w 11"/>
                <a:gd name="T37" fmla="*/ 7 h 8"/>
                <a:gd name="T38" fmla="*/ 1 w 11"/>
                <a:gd name="T39" fmla="*/ 7 h 8"/>
                <a:gd name="T40" fmla="*/ 2 w 11"/>
                <a:gd name="T41" fmla="*/ 7 h 8"/>
                <a:gd name="T42" fmla="*/ 3 w 11"/>
                <a:gd name="T43" fmla="*/ 7 h 8"/>
                <a:gd name="T44" fmla="*/ 3 w 11"/>
                <a:gd name="T45" fmla="*/ 6 h 8"/>
                <a:gd name="T46" fmla="*/ 4 w 11"/>
                <a:gd name="T47" fmla="*/ 6 h 8"/>
                <a:gd name="T48" fmla="*/ 4 w 11"/>
                <a:gd name="T49" fmla="*/ 6 h 8"/>
                <a:gd name="T50" fmla="*/ 5 w 11"/>
                <a:gd name="T51" fmla="*/ 6 h 8"/>
                <a:gd name="T52" fmla="*/ 6 w 11"/>
                <a:gd name="T53" fmla="*/ 6 h 8"/>
                <a:gd name="T54" fmla="*/ 6 w 11"/>
                <a:gd name="T55" fmla="*/ 5 h 8"/>
                <a:gd name="T56" fmla="*/ 7 w 11"/>
                <a:gd name="T57" fmla="*/ 5 h 8"/>
                <a:gd name="T58" fmla="*/ 8 w 11"/>
                <a:gd name="T59" fmla="*/ 5 h 8"/>
                <a:gd name="T60" fmla="*/ 8 w 11"/>
                <a:gd name="T61" fmla="*/ 4 h 8"/>
                <a:gd name="T62" fmla="*/ 9 w 11"/>
                <a:gd name="T63" fmla="*/ 4 h 8"/>
                <a:gd name="T64" fmla="*/ 9 w 11"/>
                <a:gd name="T65" fmla="*/ 3 h 8"/>
                <a:gd name="T66" fmla="*/ 9 w 11"/>
                <a:gd name="T67" fmla="*/ 3 h 8"/>
                <a:gd name="T68" fmla="*/ 9 w 11"/>
                <a:gd name="T69" fmla="*/ 3 h 8"/>
                <a:gd name="T70" fmla="*/ 9 w 11"/>
                <a:gd name="T71" fmla="*/ 2 h 8"/>
                <a:gd name="T72" fmla="*/ 10 w 11"/>
                <a:gd name="T73" fmla="*/ 2 h 8"/>
                <a:gd name="T74" fmla="*/ 10 w 11"/>
                <a:gd name="T75" fmla="*/ 1 h 8"/>
                <a:gd name="T76" fmla="*/ 10 w 11"/>
                <a:gd name="T77" fmla="*/ 1 h 8"/>
                <a:gd name="T78" fmla="*/ 9 w 11"/>
                <a:gd name="T79" fmla="*/ 1 h 8"/>
                <a:gd name="T80" fmla="*/ 9 w 11"/>
                <a:gd name="T81" fmla="*/ 0 h 8"/>
                <a:gd name="T82" fmla="*/ 9 w 11"/>
                <a:gd name="T83" fmla="*/ 1 h 8"/>
                <a:gd name="T84" fmla="*/ 9 w 11"/>
                <a:gd name="T85" fmla="*/ 1 h 8"/>
                <a:gd name="T86" fmla="*/ 9 w 11"/>
                <a:gd name="T87" fmla="*/ 1 h 8"/>
                <a:gd name="T88" fmla="*/ 8 w 11"/>
                <a:gd name="T8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 h="8">
                  <a:moveTo>
                    <a:pt x="8" y="1"/>
                  </a:moveTo>
                  <a:lnTo>
                    <a:pt x="8" y="2"/>
                  </a:lnTo>
                  <a:lnTo>
                    <a:pt x="8" y="2"/>
                  </a:lnTo>
                  <a:lnTo>
                    <a:pt x="7" y="3"/>
                  </a:lnTo>
                  <a:lnTo>
                    <a:pt x="7" y="3"/>
                  </a:lnTo>
                  <a:lnTo>
                    <a:pt x="6" y="3"/>
                  </a:lnTo>
                  <a:lnTo>
                    <a:pt x="6" y="4"/>
                  </a:lnTo>
                  <a:lnTo>
                    <a:pt x="5" y="4"/>
                  </a:lnTo>
                  <a:lnTo>
                    <a:pt x="4" y="4"/>
                  </a:lnTo>
                  <a:lnTo>
                    <a:pt x="4" y="5"/>
                  </a:lnTo>
                  <a:lnTo>
                    <a:pt x="3" y="5"/>
                  </a:lnTo>
                  <a:lnTo>
                    <a:pt x="3" y="5"/>
                  </a:lnTo>
                  <a:lnTo>
                    <a:pt x="2" y="5"/>
                  </a:lnTo>
                  <a:lnTo>
                    <a:pt x="1" y="6"/>
                  </a:lnTo>
                  <a:lnTo>
                    <a:pt x="1" y="6"/>
                  </a:lnTo>
                  <a:lnTo>
                    <a:pt x="1" y="6"/>
                  </a:lnTo>
                  <a:lnTo>
                    <a:pt x="0" y="6"/>
                  </a:lnTo>
                  <a:lnTo>
                    <a:pt x="0" y="7"/>
                  </a:lnTo>
                  <a:lnTo>
                    <a:pt x="1" y="7"/>
                  </a:lnTo>
                  <a:lnTo>
                    <a:pt x="1" y="7"/>
                  </a:lnTo>
                  <a:lnTo>
                    <a:pt x="2" y="7"/>
                  </a:lnTo>
                  <a:lnTo>
                    <a:pt x="3" y="7"/>
                  </a:lnTo>
                  <a:lnTo>
                    <a:pt x="3" y="6"/>
                  </a:lnTo>
                  <a:lnTo>
                    <a:pt x="4" y="6"/>
                  </a:lnTo>
                  <a:lnTo>
                    <a:pt x="4" y="6"/>
                  </a:lnTo>
                  <a:lnTo>
                    <a:pt x="5" y="6"/>
                  </a:lnTo>
                  <a:lnTo>
                    <a:pt x="6" y="6"/>
                  </a:lnTo>
                  <a:lnTo>
                    <a:pt x="6" y="5"/>
                  </a:lnTo>
                  <a:lnTo>
                    <a:pt x="7" y="5"/>
                  </a:lnTo>
                  <a:lnTo>
                    <a:pt x="8" y="5"/>
                  </a:lnTo>
                  <a:lnTo>
                    <a:pt x="8" y="4"/>
                  </a:lnTo>
                  <a:lnTo>
                    <a:pt x="9" y="4"/>
                  </a:lnTo>
                  <a:lnTo>
                    <a:pt x="9" y="3"/>
                  </a:lnTo>
                  <a:lnTo>
                    <a:pt x="9" y="3"/>
                  </a:lnTo>
                  <a:lnTo>
                    <a:pt x="9" y="3"/>
                  </a:lnTo>
                  <a:lnTo>
                    <a:pt x="9" y="2"/>
                  </a:lnTo>
                  <a:lnTo>
                    <a:pt x="10" y="2"/>
                  </a:lnTo>
                  <a:lnTo>
                    <a:pt x="10" y="1"/>
                  </a:lnTo>
                  <a:lnTo>
                    <a:pt x="10" y="1"/>
                  </a:lnTo>
                  <a:lnTo>
                    <a:pt x="9" y="1"/>
                  </a:lnTo>
                  <a:lnTo>
                    <a:pt x="9" y="0"/>
                  </a:lnTo>
                  <a:lnTo>
                    <a:pt x="9" y="1"/>
                  </a:lnTo>
                  <a:lnTo>
                    <a:pt x="9" y="1"/>
                  </a:lnTo>
                  <a:lnTo>
                    <a:pt x="9" y="1"/>
                  </a:lnTo>
                  <a:lnTo>
                    <a:pt x="8"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8" name="Freeform 352"/>
            <p:cNvSpPr>
              <a:spLocks/>
            </p:cNvSpPr>
            <p:nvPr/>
          </p:nvSpPr>
          <p:spPr bwMode="auto">
            <a:xfrm>
              <a:off x="747" y="2990"/>
              <a:ext cx="10" cy="7"/>
            </a:xfrm>
            <a:custGeom>
              <a:avLst/>
              <a:gdLst>
                <a:gd name="T0" fmla="*/ 8 w 10"/>
                <a:gd name="T1" fmla="*/ 1 h 7"/>
                <a:gd name="T2" fmla="*/ 8 w 10"/>
                <a:gd name="T3" fmla="*/ 1 h 7"/>
                <a:gd name="T4" fmla="*/ 7 w 10"/>
                <a:gd name="T5" fmla="*/ 1 h 7"/>
                <a:gd name="T6" fmla="*/ 7 w 10"/>
                <a:gd name="T7" fmla="*/ 2 h 7"/>
                <a:gd name="T8" fmla="*/ 7 w 10"/>
                <a:gd name="T9" fmla="*/ 2 h 7"/>
                <a:gd name="T10" fmla="*/ 7 w 10"/>
                <a:gd name="T11" fmla="*/ 2 h 7"/>
                <a:gd name="T12" fmla="*/ 6 w 10"/>
                <a:gd name="T13" fmla="*/ 3 h 7"/>
                <a:gd name="T14" fmla="*/ 5 w 10"/>
                <a:gd name="T15" fmla="*/ 3 h 7"/>
                <a:gd name="T16" fmla="*/ 5 w 10"/>
                <a:gd name="T17" fmla="*/ 4 h 7"/>
                <a:gd name="T18" fmla="*/ 4 w 10"/>
                <a:gd name="T19" fmla="*/ 4 h 7"/>
                <a:gd name="T20" fmla="*/ 4 w 10"/>
                <a:gd name="T21" fmla="*/ 4 h 7"/>
                <a:gd name="T22" fmla="*/ 4 w 10"/>
                <a:gd name="T23" fmla="*/ 4 h 7"/>
                <a:gd name="T24" fmla="*/ 3 w 10"/>
                <a:gd name="T25" fmla="*/ 5 h 7"/>
                <a:gd name="T26" fmla="*/ 2 w 10"/>
                <a:gd name="T27" fmla="*/ 5 h 7"/>
                <a:gd name="T28" fmla="*/ 2 w 10"/>
                <a:gd name="T29" fmla="*/ 5 h 7"/>
                <a:gd name="T30" fmla="*/ 1 w 10"/>
                <a:gd name="T31" fmla="*/ 5 h 7"/>
                <a:gd name="T32" fmla="*/ 1 w 10"/>
                <a:gd name="T33" fmla="*/ 5 h 7"/>
                <a:gd name="T34" fmla="*/ 1 w 10"/>
                <a:gd name="T35" fmla="*/ 5 h 7"/>
                <a:gd name="T36" fmla="*/ 0 w 10"/>
                <a:gd name="T37" fmla="*/ 5 h 7"/>
                <a:gd name="T38" fmla="*/ 0 w 10"/>
                <a:gd name="T39" fmla="*/ 6 h 7"/>
                <a:gd name="T40" fmla="*/ 0 w 10"/>
                <a:gd name="T41" fmla="*/ 6 h 7"/>
                <a:gd name="T42" fmla="*/ 1 w 10"/>
                <a:gd name="T43" fmla="*/ 6 h 7"/>
                <a:gd name="T44" fmla="*/ 1 w 10"/>
                <a:gd name="T45" fmla="*/ 6 h 7"/>
                <a:gd name="T46" fmla="*/ 2 w 10"/>
                <a:gd name="T47" fmla="*/ 6 h 7"/>
                <a:gd name="T48" fmla="*/ 2 w 10"/>
                <a:gd name="T49" fmla="*/ 6 h 7"/>
                <a:gd name="T50" fmla="*/ 3 w 10"/>
                <a:gd name="T51" fmla="*/ 6 h 7"/>
                <a:gd name="T52" fmla="*/ 4 w 10"/>
                <a:gd name="T53" fmla="*/ 5 h 7"/>
                <a:gd name="T54" fmla="*/ 5 w 10"/>
                <a:gd name="T55" fmla="*/ 5 h 7"/>
                <a:gd name="T56" fmla="*/ 5 w 10"/>
                <a:gd name="T57" fmla="*/ 5 h 7"/>
                <a:gd name="T58" fmla="*/ 6 w 10"/>
                <a:gd name="T59" fmla="*/ 5 h 7"/>
                <a:gd name="T60" fmla="*/ 7 w 10"/>
                <a:gd name="T61" fmla="*/ 4 h 7"/>
                <a:gd name="T62" fmla="*/ 7 w 10"/>
                <a:gd name="T63" fmla="*/ 4 h 7"/>
                <a:gd name="T64" fmla="*/ 8 w 10"/>
                <a:gd name="T65" fmla="*/ 4 h 7"/>
                <a:gd name="T66" fmla="*/ 8 w 10"/>
                <a:gd name="T67" fmla="*/ 3 h 7"/>
                <a:gd name="T68" fmla="*/ 8 w 10"/>
                <a:gd name="T69" fmla="*/ 3 h 7"/>
                <a:gd name="T70" fmla="*/ 8 w 10"/>
                <a:gd name="T71" fmla="*/ 3 h 7"/>
                <a:gd name="T72" fmla="*/ 9 w 10"/>
                <a:gd name="T73" fmla="*/ 2 h 7"/>
                <a:gd name="T74" fmla="*/ 9 w 10"/>
                <a:gd name="T75" fmla="*/ 2 h 7"/>
                <a:gd name="T76" fmla="*/ 9 w 10"/>
                <a:gd name="T77" fmla="*/ 1 h 7"/>
                <a:gd name="T78" fmla="*/ 9 w 10"/>
                <a:gd name="T79" fmla="*/ 1 h 7"/>
                <a:gd name="T80" fmla="*/ 9 w 10"/>
                <a:gd name="T81" fmla="*/ 0 h 7"/>
                <a:gd name="T82" fmla="*/ 8 w 10"/>
                <a:gd name="T83" fmla="*/ 0 h 7"/>
                <a:gd name="T84" fmla="*/ 8 w 10"/>
                <a:gd name="T85" fmla="*/ 0 h 7"/>
                <a:gd name="T86" fmla="*/ 8 w 10"/>
                <a:gd name="T8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7">
                  <a:moveTo>
                    <a:pt x="8" y="1"/>
                  </a:moveTo>
                  <a:lnTo>
                    <a:pt x="8" y="1"/>
                  </a:lnTo>
                  <a:lnTo>
                    <a:pt x="7" y="1"/>
                  </a:lnTo>
                  <a:lnTo>
                    <a:pt x="7" y="2"/>
                  </a:lnTo>
                  <a:lnTo>
                    <a:pt x="7" y="2"/>
                  </a:lnTo>
                  <a:lnTo>
                    <a:pt x="7" y="2"/>
                  </a:lnTo>
                  <a:lnTo>
                    <a:pt x="6" y="3"/>
                  </a:lnTo>
                  <a:lnTo>
                    <a:pt x="5" y="3"/>
                  </a:lnTo>
                  <a:lnTo>
                    <a:pt x="5" y="4"/>
                  </a:lnTo>
                  <a:lnTo>
                    <a:pt x="4" y="4"/>
                  </a:lnTo>
                  <a:lnTo>
                    <a:pt x="4" y="4"/>
                  </a:lnTo>
                  <a:lnTo>
                    <a:pt x="4" y="4"/>
                  </a:lnTo>
                  <a:lnTo>
                    <a:pt x="3" y="5"/>
                  </a:lnTo>
                  <a:lnTo>
                    <a:pt x="2" y="5"/>
                  </a:lnTo>
                  <a:lnTo>
                    <a:pt x="2" y="5"/>
                  </a:lnTo>
                  <a:lnTo>
                    <a:pt x="1" y="5"/>
                  </a:lnTo>
                  <a:lnTo>
                    <a:pt x="1" y="5"/>
                  </a:lnTo>
                  <a:lnTo>
                    <a:pt x="1" y="5"/>
                  </a:lnTo>
                  <a:lnTo>
                    <a:pt x="0" y="5"/>
                  </a:lnTo>
                  <a:lnTo>
                    <a:pt x="0" y="6"/>
                  </a:lnTo>
                  <a:lnTo>
                    <a:pt x="0" y="6"/>
                  </a:lnTo>
                  <a:lnTo>
                    <a:pt x="1" y="6"/>
                  </a:lnTo>
                  <a:lnTo>
                    <a:pt x="1" y="6"/>
                  </a:lnTo>
                  <a:lnTo>
                    <a:pt x="2" y="6"/>
                  </a:lnTo>
                  <a:lnTo>
                    <a:pt x="2" y="6"/>
                  </a:lnTo>
                  <a:lnTo>
                    <a:pt x="3" y="6"/>
                  </a:lnTo>
                  <a:lnTo>
                    <a:pt x="4" y="5"/>
                  </a:lnTo>
                  <a:lnTo>
                    <a:pt x="5" y="5"/>
                  </a:lnTo>
                  <a:lnTo>
                    <a:pt x="5" y="5"/>
                  </a:lnTo>
                  <a:lnTo>
                    <a:pt x="6" y="5"/>
                  </a:lnTo>
                  <a:lnTo>
                    <a:pt x="7" y="4"/>
                  </a:lnTo>
                  <a:lnTo>
                    <a:pt x="7" y="4"/>
                  </a:lnTo>
                  <a:lnTo>
                    <a:pt x="8" y="4"/>
                  </a:lnTo>
                  <a:lnTo>
                    <a:pt x="8" y="3"/>
                  </a:lnTo>
                  <a:lnTo>
                    <a:pt x="8" y="3"/>
                  </a:lnTo>
                  <a:lnTo>
                    <a:pt x="8" y="3"/>
                  </a:lnTo>
                  <a:lnTo>
                    <a:pt x="9" y="2"/>
                  </a:lnTo>
                  <a:lnTo>
                    <a:pt x="9" y="2"/>
                  </a:lnTo>
                  <a:lnTo>
                    <a:pt x="9" y="1"/>
                  </a:lnTo>
                  <a:lnTo>
                    <a:pt x="9" y="1"/>
                  </a:lnTo>
                  <a:lnTo>
                    <a:pt x="9" y="0"/>
                  </a:lnTo>
                  <a:lnTo>
                    <a:pt x="8" y="0"/>
                  </a:lnTo>
                  <a:lnTo>
                    <a:pt x="8" y="0"/>
                  </a:lnTo>
                  <a:lnTo>
                    <a:pt x="8"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09" name="Freeform 353"/>
            <p:cNvSpPr>
              <a:spLocks/>
            </p:cNvSpPr>
            <p:nvPr/>
          </p:nvSpPr>
          <p:spPr bwMode="auto">
            <a:xfrm>
              <a:off x="753" y="2997"/>
              <a:ext cx="8" cy="6"/>
            </a:xfrm>
            <a:custGeom>
              <a:avLst/>
              <a:gdLst>
                <a:gd name="T0" fmla="*/ 6 w 8"/>
                <a:gd name="T1" fmla="*/ 1 h 6"/>
                <a:gd name="T2" fmla="*/ 6 w 8"/>
                <a:gd name="T3" fmla="*/ 1 h 6"/>
                <a:gd name="T4" fmla="*/ 6 w 8"/>
                <a:gd name="T5" fmla="*/ 2 h 6"/>
                <a:gd name="T6" fmla="*/ 5 w 8"/>
                <a:gd name="T7" fmla="*/ 2 h 6"/>
                <a:gd name="T8" fmla="*/ 5 w 8"/>
                <a:gd name="T9" fmla="*/ 2 h 6"/>
                <a:gd name="T10" fmla="*/ 5 w 8"/>
                <a:gd name="T11" fmla="*/ 2 h 6"/>
                <a:gd name="T12" fmla="*/ 4 w 8"/>
                <a:gd name="T13" fmla="*/ 3 h 6"/>
                <a:gd name="T14" fmla="*/ 4 w 8"/>
                <a:gd name="T15" fmla="*/ 3 h 6"/>
                <a:gd name="T16" fmla="*/ 3 w 8"/>
                <a:gd name="T17" fmla="*/ 3 h 6"/>
                <a:gd name="T18" fmla="*/ 3 w 8"/>
                <a:gd name="T19" fmla="*/ 3 h 6"/>
                <a:gd name="T20" fmla="*/ 2 w 8"/>
                <a:gd name="T21" fmla="*/ 4 h 6"/>
                <a:gd name="T22" fmla="*/ 2 w 8"/>
                <a:gd name="T23" fmla="*/ 4 h 6"/>
                <a:gd name="T24" fmla="*/ 1 w 8"/>
                <a:gd name="T25" fmla="*/ 4 h 6"/>
                <a:gd name="T26" fmla="*/ 1 w 8"/>
                <a:gd name="T27" fmla="*/ 4 h 6"/>
                <a:gd name="T28" fmla="*/ 1 w 8"/>
                <a:gd name="T29" fmla="*/ 4 h 6"/>
                <a:gd name="T30" fmla="*/ 0 w 8"/>
                <a:gd name="T31" fmla="*/ 5 h 6"/>
                <a:gd name="T32" fmla="*/ 0 w 8"/>
                <a:gd name="T33" fmla="*/ 5 h 6"/>
                <a:gd name="T34" fmla="*/ 1 w 8"/>
                <a:gd name="T35" fmla="*/ 5 h 6"/>
                <a:gd name="T36" fmla="*/ 1 w 8"/>
                <a:gd name="T37" fmla="*/ 5 h 6"/>
                <a:gd name="T38" fmla="*/ 2 w 8"/>
                <a:gd name="T39" fmla="*/ 5 h 6"/>
                <a:gd name="T40" fmla="*/ 2 w 8"/>
                <a:gd name="T41" fmla="*/ 5 h 6"/>
                <a:gd name="T42" fmla="*/ 3 w 8"/>
                <a:gd name="T43" fmla="*/ 5 h 6"/>
                <a:gd name="T44" fmla="*/ 3 w 8"/>
                <a:gd name="T45" fmla="*/ 5 h 6"/>
                <a:gd name="T46" fmla="*/ 3 w 8"/>
                <a:gd name="T47" fmla="*/ 5 h 6"/>
                <a:gd name="T48" fmla="*/ 4 w 8"/>
                <a:gd name="T49" fmla="*/ 5 h 6"/>
                <a:gd name="T50" fmla="*/ 4 w 8"/>
                <a:gd name="T51" fmla="*/ 4 h 6"/>
                <a:gd name="T52" fmla="*/ 5 w 8"/>
                <a:gd name="T53" fmla="*/ 4 h 6"/>
                <a:gd name="T54" fmla="*/ 5 w 8"/>
                <a:gd name="T55" fmla="*/ 4 h 6"/>
                <a:gd name="T56" fmla="*/ 6 w 8"/>
                <a:gd name="T57" fmla="*/ 4 h 6"/>
                <a:gd name="T58" fmla="*/ 6 w 8"/>
                <a:gd name="T59" fmla="*/ 3 h 6"/>
                <a:gd name="T60" fmla="*/ 6 w 8"/>
                <a:gd name="T61" fmla="*/ 3 h 6"/>
                <a:gd name="T62" fmla="*/ 7 w 8"/>
                <a:gd name="T63" fmla="*/ 3 h 6"/>
                <a:gd name="T64" fmla="*/ 7 w 8"/>
                <a:gd name="T65" fmla="*/ 2 h 6"/>
                <a:gd name="T66" fmla="*/ 7 w 8"/>
                <a:gd name="T67" fmla="*/ 2 h 6"/>
                <a:gd name="T68" fmla="*/ 7 w 8"/>
                <a:gd name="T69" fmla="*/ 1 h 6"/>
                <a:gd name="T70" fmla="*/ 7 w 8"/>
                <a:gd name="T71" fmla="*/ 1 h 6"/>
                <a:gd name="T72" fmla="*/ 7 w 8"/>
                <a:gd name="T73" fmla="*/ 0 h 6"/>
                <a:gd name="T74" fmla="*/ 7 w 8"/>
                <a:gd name="T75" fmla="*/ 0 h 6"/>
                <a:gd name="T76" fmla="*/ 6 w 8"/>
                <a:gd name="T77" fmla="*/ 0 h 6"/>
                <a:gd name="T78" fmla="*/ 6 w 8"/>
                <a:gd name="T79" fmla="*/ 0 h 6"/>
                <a:gd name="T80" fmla="*/ 6 w 8"/>
                <a:gd name="T81" fmla="*/ 1 h 6"/>
                <a:gd name="T82" fmla="*/ 6 w 8"/>
                <a:gd name="T8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 h="6">
                  <a:moveTo>
                    <a:pt x="6" y="1"/>
                  </a:moveTo>
                  <a:lnTo>
                    <a:pt x="6" y="1"/>
                  </a:lnTo>
                  <a:lnTo>
                    <a:pt x="6" y="2"/>
                  </a:lnTo>
                  <a:lnTo>
                    <a:pt x="5" y="2"/>
                  </a:lnTo>
                  <a:lnTo>
                    <a:pt x="5" y="2"/>
                  </a:lnTo>
                  <a:lnTo>
                    <a:pt x="5" y="2"/>
                  </a:lnTo>
                  <a:lnTo>
                    <a:pt x="4" y="3"/>
                  </a:lnTo>
                  <a:lnTo>
                    <a:pt x="4" y="3"/>
                  </a:lnTo>
                  <a:lnTo>
                    <a:pt x="3" y="3"/>
                  </a:lnTo>
                  <a:lnTo>
                    <a:pt x="3" y="3"/>
                  </a:lnTo>
                  <a:lnTo>
                    <a:pt x="2" y="4"/>
                  </a:lnTo>
                  <a:lnTo>
                    <a:pt x="2" y="4"/>
                  </a:lnTo>
                  <a:lnTo>
                    <a:pt x="1" y="4"/>
                  </a:lnTo>
                  <a:lnTo>
                    <a:pt x="1" y="4"/>
                  </a:lnTo>
                  <a:lnTo>
                    <a:pt x="1" y="4"/>
                  </a:lnTo>
                  <a:lnTo>
                    <a:pt x="0" y="5"/>
                  </a:lnTo>
                  <a:lnTo>
                    <a:pt x="0" y="5"/>
                  </a:lnTo>
                  <a:lnTo>
                    <a:pt x="1" y="5"/>
                  </a:lnTo>
                  <a:lnTo>
                    <a:pt x="1" y="5"/>
                  </a:lnTo>
                  <a:lnTo>
                    <a:pt x="2" y="5"/>
                  </a:lnTo>
                  <a:lnTo>
                    <a:pt x="2" y="5"/>
                  </a:lnTo>
                  <a:lnTo>
                    <a:pt x="3" y="5"/>
                  </a:lnTo>
                  <a:lnTo>
                    <a:pt x="3" y="5"/>
                  </a:lnTo>
                  <a:lnTo>
                    <a:pt x="3" y="5"/>
                  </a:lnTo>
                  <a:lnTo>
                    <a:pt x="4" y="5"/>
                  </a:lnTo>
                  <a:lnTo>
                    <a:pt x="4" y="4"/>
                  </a:lnTo>
                  <a:lnTo>
                    <a:pt x="5" y="4"/>
                  </a:lnTo>
                  <a:lnTo>
                    <a:pt x="5" y="4"/>
                  </a:lnTo>
                  <a:lnTo>
                    <a:pt x="6" y="4"/>
                  </a:lnTo>
                  <a:lnTo>
                    <a:pt x="6" y="3"/>
                  </a:lnTo>
                  <a:lnTo>
                    <a:pt x="6" y="3"/>
                  </a:lnTo>
                  <a:lnTo>
                    <a:pt x="7" y="3"/>
                  </a:lnTo>
                  <a:lnTo>
                    <a:pt x="7" y="2"/>
                  </a:lnTo>
                  <a:lnTo>
                    <a:pt x="7" y="2"/>
                  </a:lnTo>
                  <a:lnTo>
                    <a:pt x="7" y="1"/>
                  </a:lnTo>
                  <a:lnTo>
                    <a:pt x="7" y="1"/>
                  </a:lnTo>
                  <a:lnTo>
                    <a:pt x="7" y="0"/>
                  </a:lnTo>
                  <a:lnTo>
                    <a:pt x="7" y="0"/>
                  </a:lnTo>
                  <a:lnTo>
                    <a:pt x="6" y="0"/>
                  </a:lnTo>
                  <a:lnTo>
                    <a:pt x="6" y="0"/>
                  </a:lnTo>
                  <a:lnTo>
                    <a:pt x="6" y="1"/>
                  </a:lnTo>
                  <a:lnTo>
                    <a:pt x="6"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0" name="Freeform 354"/>
            <p:cNvSpPr>
              <a:spLocks/>
            </p:cNvSpPr>
            <p:nvPr/>
          </p:nvSpPr>
          <p:spPr bwMode="auto">
            <a:xfrm>
              <a:off x="759" y="3003"/>
              <a:ext cx="9" cy="6"/>
            </a:xfrm>
            <a:custGeom>
              <a:avLst/>
              <a:gdLst>
                <a:gd name="T0" fmla="*/ 7 w 9"/>
                <a:gd name="T1" fmla="*/ 1 h 6"/>
                <a:gd name="T2" fmla="*/ 7 w 9"/>
                <a:gd name="T3" fmla="*/ 1 h 6"/>
                <a:gd name="T4" fmla="*/ 6 w 9"/>
                <a:gd name="T5" fmla="*/ 1 h 6"/>
                <a:gd name="T6" fmla="*/ 6 w 9"/>
                <a:gd name="T7" fmla="*/ 2 h 6"/>
                <a:gd name="T8" fmla="*/ 5 w 9"/>
                <a:gd name="T9" fmla="*/ 2 h 6"/>
                <a:gd name="T10" fmla="*/ 5 w 9"/>
                <a:gd name="T11" fmla="*/ 3 h 6"/>
                <a:gd name="T12" fmla="*/ 4 w 9"/>
                <a:gd name="T13" fmla="*/ 3 h 6"/>
                <a:gd name="T14" fmla="*/ 3 w 9"/>
                <a:gd name="T15" fmla="*/ 3 h 6"/>
                <a:gd name="T16" fmla="*/ 3 w 9"/>
                <a:gd name="T17" fmla="*/ 3 h 6"/>
                <a:gd name="T18" fmla="*/ 2 w 9"/>
                <a:gd name="T19" fmla="*/ 3 h 6"/>
                <a:gd name="T20" fmla="*/ 2 w 9"/>
                <a:gd name="T21" fmla="*/ 3 h 6"/>
                <a:gd name="T22" fmla="*/ 1 w 9"/>
                <a:gd name="T23" fmla="*/ 3 h 6"/>
                <a:gd name="T24" fmla="*/ 1 w 9"/>
                <a:gd name="T25" fmla="*/ 4 h 6"/>
                <a:gd name="T26" fmla="*/ 0 w 9"/>
                <a:gd name="T27" fmla="*/ 4 h 6"/>
                <a:gd name="T28" fmla="*/ 0 w 9"/>
                <a:gd name="T29" fmla="*/ 5 h 6"/>
                <a:gd name="T30" fmla="*/ 0 w 9"/>
                <a:gd name="T31" fmla="*/ 5 h 6"/>
                <a:gd name="T32" fmla="*/ 1 w 9"/>
                <a:gd name="T33" fmla="*/ 5 h 6"/>
                <a:gd name="T34" fmla="*/ 1 w 9"/>
                <a:gd name="T35" fmla="*/ 5 h 6"/>
                <a:gd name="T36" fmla="*/ 2 w 9"/>
                <a:gd name="T37" fmla="*/ 5 h 6"/>
                <a:gd name="T38" fmla="*/ 2 w 9"/>
                <a:gd name="T39" fmla="*/ 5 h 6"/>
                <a:gd name="T40" fmla="*/ 2 w 9"/>
                <a:gd name="T41" fmla="*/ 5 h 6"/>
                <a:gd name="T42" fmla="*/ 3 w 9"/>
                <a:gd name="T43" fmla="*/ 5 h 6"/>
                <a:gd name="T44" fmla="*/ 3 w 9"/>
                <a:gd name="T45" fmla="*/ 4 h 6"/>
                <a:gd name="T46" fmla="*/ 4 w 9"/>
                <a:gd name="T47" fmla="*/ 4 h 6"/>
                <a:gd name="T48" fmla="*/ 5 w 9"/>
                <a:gd name="T49" fmla="*/ 4 h 6"/>
                <a:gd name="T50" fmla="*/ 5 w 9"/>
                <a:gd name="T51" fmla="*/ 4 h 6"/>
                <a:gd name="T52" fmla="*/ 6 w 9"/>
                <a:gd name="T53" fmla="*/ 4 h 6"/>
                <a:gd name="T54" fmla="*/ 6 w 9"/>
                <a:gd name="T55" fmla="*/ 3 h 6"/>
                <a:gd name="T56" fmla="*/ 6 w 9"/>
                <a:gd name="T57" fmla="*/ 3 h 6"/>
                <a:gd name="T58" fmla="*/ 7 w 9"/>
                <a:gd name="T59" fmla="*/ 3 h 6"/>
                <a:gd name="T60" fmla="*/ 7 w 9"/>
                <a:gd name="T61" fmla="*/ 3 h 6"/>
                <a:gd name="T62" fmla="*/ 7 w 9"/>
                <a:gd name="T63" fmla="*/ 2 h 6"/>
                <a:gd name="T64" fmla="*/ 8 w 9"/>
                <a:gd name="T65" fmla="*/ 2 h 6"/>
                <a:gd name="T66" fmla="*/ 8 w 9"/>
                <a:gd name="T67" fmla="*/ 2 h 6"/>
                <a:gd name="T68" fmla="*/ 8 w 9"/>
                <a:gd name="T69" fmla="*/ 1 h 6"/>
                <a:gd name="T70" fmla="*/ 8 w 9"/>
                <a:gd name="T71" fmla="*/ 1 h 6"/>
                <a:gd name="T72" fmla="*/ 8 w 9"/>
                <a:gd name="T73" fmla="*/ 0 h 6"/>
                <a:gd name="T74" fmla="*/ 7 w 9"/>
                <a:gd name="T75" fmla="*/ 0 h 6"/>
                <a:gd name="T76" fmla="*/ 7 w 9"/>
                <a:gd name="T77" fmla="*/ 0 h 6"/>
                <a:gd name="T78" fmla="*/ 7 w 9"/>
                <a:gd name="T79" fmla="*/ 0 h 6"/>
                <a:gd name="T80" fmla="*/ 7 w 9"/>
                <a:gd name="T8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6">
                  <a:moveTo>
                    <a:pt x="7" y="1"/>
                  </a:moveTo>
                  <a:lnTo>
                    <a:pt x="7" y="1"/>
                  </a:lnTo>
                  <a:lnTo>
                    <a:pt x="6" y="1"/>
                  </a:lnTo>
                  <a:lnTo>
                    <a:pt x="6" y="2"/>
                  </a:lnTo>
                  <a:lnTo>
                    <a:pt x="5" y="2"/>
                  </a:lnTo>
                  <a:lnTo>
                    <a:pt x="5" y="3"/>
                  </a:lnTo>
                  <a:lnTo>
                    <a:pt x="4" y="3"/>
                  </a:lnTo>
                  <a:lnTo>
                    <a:pt x="3" y="3"/>
                  </a:lnTo>
                  <a:lnTo>
                    <a:pt x="3" y="3"/>
                  </a:lnTo>
                  <a:lnTo>
                    <a:pt x="2" y="3"/>
                  </a:lnTo>
                  <a:lnTo>
                    <a:pt x="2" y="3"/>
                  </a:lnTo>
                  <a:lnTo>
                    <a:pt x="1" y="3"/>
                  </a:lnTo>
                  <a:lnTo>
                    <a:pt x="1" y="4"/>
                  </a:lnTo>
                  <a:lnTo>
                    <a:pt x="0" y="4"/>
                  </a:lnTo>
                  <a:lnTo>
                    <a:pt x="0" y="5"/>
                  </a:lnTo>
                  <a:lnTo>
                    <a:pt x="0" y="5"/>
                  </a:lnTo>
                  <a:lnTo>
                    <a:pt x="1" y="5"/>
                  </a:lnTo>
                  <a:lnTo>
                    <a:pt x="1" y="5"/>
                  </a:lnTo>
                  <a:lnTo>
                    <a:pt x="2" y="5"/>
                  </a:lnTo>
                  <a:lnTo>
                    <a:pt x="2" y="5"/>
                  </a:lnTo>
                  <a:lnTo>
                    <a:pt x="2" y="5"/>
                  </a:lnTo>
                  <a:lnTo>
                    <a:pt x="3" y="5"/>
                  </a:lnTo>
                  <a:lnTo>
                    <a:pt x="3" y="4"/>
                  </a:lnTo>
                  <a:lnTo>
                    <a:pt x="4" y="4"/>
                  </a:lnTo>
                  <a:lnTo>
                    <a:pt x="5" y="4"/>
                  </a:lnTo>
                  <a:lnTo>
                    <a:pt x="5" y="4"/>
                  </a:lnTo>
                  <a:lnTo>
                    <a:pt x="6" y="4"/>
                  </a:lnTo>
                  <a:lnTo>
                    <a:pt x="6" y="3"/>
                  </a:lnTo>
                  <a:lnTo>
                    <a:pt x="6" y="3"/>
                  </a:lnTo>
                  <a:lnTo>
                    <a:pt x="7" y="3"/>
                  </a:lnTo>
                  <a:lnTo>
                    <a:pt x="7" y="3"/>
                  </a:lnTo>
                  <a:lnTo>
                    <a:pt x="7" y="2"/>
                  </a:lnTo>
                  <a:lnTo>
                    <a:pt x="8" y="2"/>
                  </a:lnTo>
                  <a:lnTo>
                    <a:pt x="8" y="2"/>
                  </a:lnTo>
                  <a:lnTo>
                    <a:pt x="8" y="1"/>
                  </a:lnTo>
                  <a:lnTo>
                    <a:pt x="8" y="1"/>
                  </a:lnTo>
                  <a:lnTo>
                    <a:pt x="8" y="0"/>
                  </a:lnTo>
                  <a:lnTo>
                    <a:pt x="7" y="0"/>
                  </a:lnTo>
                  <a:lnTo>
                    <a:pt x="7" y="0"/>
                  </a:lnTo>
                  <a:lnTo>
                    <a:pt x="7" y="0"/>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1" name="Freeform 355"/>
            <p:cNvSpPr>
              <a:spLocks/>
            </p:cNvSpPr>
            <p:nvPr/>
          </p:nvSpPr>
          <p:spPr bwMode="auto">
            <a:xfrm>
              <a:off x="767" y="3008"/>
              <a:ext cx="9" cy="6"/>
            </a:xfrm>
            <a:custGeom>
              <a:avLst/>
              <a:gdLst>
                <a:gd name="T0" fmla="*/ 7 w 9"/>
                <a:gd name="T1" fmla="*/ 0 h 6"/>
                <a:gd name="T2" fmla="*/ 7 w 9"/>
                <a:gd name="T3" fmla="*/ 1 h 6"/>
                <a:gd name="T4" fmla="*/ 6 w 9"/>
                <a:gd name="T5" fmla="*/ 1 h 6"/>
                <a:gd name="T6" fmla="*/ 6 w 9"/>
                <a:gd name="T7" fmla="*/ 1 h 6"/>
                <a:gd name="T8" fmla="*/ 6 w 9"/>
                <a:gd name="T9" fmla="*/ 2 h 6"/>
                <a:gd name="T10" fmla="*/ 5 w 9"/>
                <a:gd name="T11" fmla="*/ 2 h 6"/>
                <a:gd name="T12" fmla="*/ 5 w 9"/>
                <a:gd name="T13" fmla="*/ 2 h 6"/>
                <a:gd name="T14" fmla="*/ 5 w 9"/>
                <a:gd name="T15" fmla="*/ 3 h 6"/>
                <a:gd name="T16" fmla="*/ 4 w 9"/>
                <a:gd name="T17" fmla="*/ 3 h 6"/>
                <a:gd name="T18" fmla="*/ 3 w 9"/>
                <a:gd name="T19" fmla="*/ 3 h 6"/>
                <a:gd name="T20" fmla="*/ 3 w 9"/>
                <a:gd name="T21" fmla="*/ 3 h 6"/>
                <a:gd name="T22" fmla="*/ 3 w 9"/>
                <a:gd name="T23" fmla="*/ 3 h 6"/>
                <a:gd name="T24" fmla="*/ 2 w 9"/>
                <a:gd name="T25" fmla="*/ 3 h 6"/>
                <a:gd name="T26" fmla="*/ 2 w 9"/>
                <a:gd name="T27" fmla="*/ 4 h 6"/>
                <a:gd name="T28" fmla="*/ 2 w 9"/>
                <a:gd name="T29" fmla="*/ 4 h 6"/>
                <a:gd name="T30" fmla="*/ 1 w 9"/>
                <a:gd name="T31" fmla="*/ 4 h 6"/>
                <a:gd name="T32" fmla="*/ 1 w 9"/>
                <a:gd name="T33" fmla="*/ 4 h 6"/>
                <a:gd name="T34" fmla="*/ 1 w 9"/>
                <a:gd name="T35" fmla="*/ 4 h 6"/>
                <a:gd name="T36" fmla="*/ 0 w 9"/>
                <a:gd name="T37" fmla="*/ 4 h 6"/>
                <a:gd name="T38" fmla="*/ 0 w 9"/>
                <a:gd name="T39" fmla="*/ 5 h 6"/>
                <a:gd name="T40" fmla="*/ 0 w 9"/>
                <a:gd name="T41" fmla="*/ 5 h 6"/>
                <a:gd name="T42" fmla="*/ 1 w 9"/>
                <a:gd name="T43" fmla="*/ 5 h 6"/>
                <a:gd name="T44" fmla="*/ 1 w 9"/>
                <a:gd name="T45" fmla="*/ 5 h 6"/>
                <a:gd name="T46" fmla="*/ 1 w 9"/>
                <a:gd name="T47" fmla="*/ 5 h 6"/>
                <a:gd name="T48" fmla="*/ 2 w 9"/>
                <a:gd name="T49" fmla="*/ 5 h 6"/>
                <a:gd name="T50" fmla="*/ 2 w 9"/>
                <a:gd name="T51" fmla="*/ 5 h 6"/>
                <a:gd name="T52" fmla="*/ 3 w 9"/>
                <a:gd name="T53" fmla="*/ 5 h 6"/>
                <a:gd name="T54" fmla="*/ 3 w 9"/>
                <a:gd name="T55" fmla="*/ 5 h 6"/>
                <a:gd name="T56" fmla="*/ 4 w 9"/>
                <a:gd name="T57" fmla="*/ 4 h 6"/>
                <a:gd name="T58" fmla="*/ 5 w 9"/>
                <a:gd name="T59" fmla="*/ 4 h 6"/>
                <a:gd name="T60" fmla="*/ 5 w 9"/>
                <a:gd name="T61" fmla="*/ 4 h 6"/>
                <a:gd name="T62" fmla="*/ 6 w 9"/>
                <a:gd name="T63" fmla="*/ 4 h 6"/>
                <a:gd name="T64" fmla="*/ 6 w 9"/>
                <a:gd name="T65" fmla="*/ 4 h 6"/>
                <a:gd name="T66" fmla="*/ 7 w 9"/>
                <a:gd name="T67" fmla="*/ 3 h 6"/>
                <a:gd name="T68" fmla="*/ 7 w 9"/>
                <a:gd name="T69" fmla="*/ 3 h 6"/>
                <a:gd name="T70" fmla="*/ 7 w 9"/>
                <a:gd name="T71" fmla="*/ 3 h 6"/>
                <a:gd name="T72" fmla="*/ 7 w 9"/>
                <a:gd name="T73" fmla="*/ 2 h 6"/>
                <a:gd name="T74" fmla="*/ 8 w 9"/>
                <a:gd name="T75" fmla="*/ 2 h 6"/>
                <a:gd name="T76" fmla="*/ 8 w 9"/>
                <a:gd name="T77" fmla="*/ 1 h 6"/>
                <a:gd name="T78" fmla="*/ 8 w 9"/>
                <a:gd name="T79" fmla="*/ 1 h 6"/>
                <a:gd name="T80" fmla="*/ 8 w 9"/>
                <a:gd name="T81" fmla="*/ 0 h 6"/>
                <a:gd name="T82" fmla="*/ 8 w 9"/>
                <a:gd name="T83" fmla="*/ 0 h 6"/>
                <a:gd name="T84" fmla="*/ 7 w 9"/>
                <a:gd name="T85" fmla="*/ 0 h 6"/>
                <a:gd name="T86" fmla="*/ 7 w 9"/>
                <a:gd name="T8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6">
                  <a:moveTo>
                    <a:pt x="7" y="0"/>
                  </a:moveTo>
                  <a:lnTo>
                    <a:pt x="7" y="1"/>
                  </a:lnTo>
                  <a:lnTo>
                    <a:pt x="6" y="1"/>
                  </a:lnTo>
                  <a:lnTo>
                    <a:pt x="6" y="1"/>
                  </a:lnTo>
                  <a:lnTo>
                    <a:pt x="6" y="2"/>
                  </a:lnTo>
                  <a:lnTo>
                    <a:pt x="5" y="2"/>
                  </a:lnTo>
                  <a:lnTo>
                    <a:pt x="5" y="2"/>
                  </a:lnTo>
                  <a:lnTo>
                    <a:pt x="5" y="3"/>
                  </a:lnTo>
                  <a:lnTo>
                    <a:pt x="4" y="3"/>
                  </a:lnTo>
                  <a:lnTo>
                    <a:pt x="3" y="3"/>
                  </a:lnTo>
                  <a:lnTo>
                    <a:pt x="3" y="3"/>
                  </a:lnTo>
                  <a:lnTo>
                    <a:pt x="3" y="3"/>
                  </a:lnTo>
                  <a:lnTo>
                    <a:pt x="2" y="3"/>
                  </a:lnTo>
                  <a:lnTo>
                    <a:pt x="2" y="4"/>
                  </a:lnTo>
                  <a:lnTo>
                    <a:pt x="2" y="4"/>
                  </a:lnTo>
                  <a:lnTo>
                    <a:pt x="1" y="4"/>
                  </a:lnTo>
                  <a:lnTo>
                    <a:pt x="1" y="4"/>
                  </a:lnTo>
                  <a:lnTo>
                    <a:pt x="1" y="4"/>
                  </a:lnTo>
                  <a:lnTo>
                    <a:pt x="0" y="4"/>
                  </a:lnTo>
                  <a:lnTo>
                    <a:pt x="0" y="5"/>
                  </a:lnTo>
                  <a:lnTo>
                    <a:pt x="0" y="5"/>
                  </a:lnTo>
                  <a:lnTo>
                    <a:pt x="1" y="5"/>
                  </a:lnTo>
                  <a:lnTo>
                    <a:pt x="1" y="5"/>
                  </a:lnTo>
                  <a:lnTo>
                    <a:pt x="1" y="5"/>
                  </a:lnTo>
                  <a:lnTo>
                    <a:pt x="2" y="5"/>
                  </a:lnTo>
                  <a:lnTo>
                    <a:pt x="2" y="5"/>
                  </a:lnTo>
                  <a:lnTo>
                    <a:pt x="3" y="5"/>
                  </a:lnTo>
                  <a:lnTo>
                    <a:pt x="3" y="5"/>
                  </a:lnTo>
                  <a:lnTo>
                    <a:pt x="4" y="4"/>
                  </a:lnTo>
                  <a:lnTo>
                    <a:pt x="5" y="4"/>
                  </a:lnTo>
                  <a:lnTo>
                    <a:pt x="5" y="4"/>
                  </a:lnTo>
                  <a:lnTo>
                    <a:pt x="6" y="4"/>
                  </a:lnTo>
                  <a:lnTo>
                    <a:pt x="6" y="4"/>
                  </a:lnTo>
                  <a:lnTo>
                    <a:pt x="7" y="3"/>
                  </a:lnTo>
                  <a:lnTo>
                    <a:pt x="7" y="3"/>
                  </a:lnTo>
                  <a:lnTo>
                    <a:pt x="7" y="3"/>
                  </a:lnTo>
                  <a:lnTo>
                    <a:pt x="7" y="2"/>
                  </a:lnTo>
                  <a:lnTo>
                    <a:pt x="8" y="2"/>
                  </a:lnTo>
                  <a:lnTo>
                    <a:pt x="8" y="1"/>
                  </a:lnTo>
                  <a:lnTo>
                    <a:pt x="8" y="1"/>
                  </a:lnTo>
                  <a:lnTo>
                    <a:pt x="8" y="0"/>
                  </a:lnTo>
                  <a:lnTo>
                    <a:pt x="8"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2" name="Freeform 356"/>
            <p:cNvSpPr>
              <a:spLocks/>
            </p:cNvSpPr>
            <p:nvPr/>
          </p:nvSpPr>
          <p:spPr bwMode="auto">
            <a:xfrm>
              <a:off x="774" y="3015"/>
              <a:ext cx="8" cy="4"/>
            </a:xfrm>
            <a:custGeom>
              <a:avLst/>
              <a:gdLst>
                <a:gd name="T0" fmla="*/ 5 w 8"/>
                <a:gd name="T1" fmla="*/ 1 h 4"/>
                <a:gd name="T2" fmla="*/ 5 w 8"/>
                <a:gd name="T3" fmla="*/ 1 h 4"/>
                <a:gd name="T4" fmla="*/ 5 w 8"/>
                <a:gd name="T5" fmla="*/ 1 h 4"/>
                <a:gd name="T6" fmla="*/ 5 w 8"/>
                <a:gd name="T7" fmla="*/ 1 h 4"/>
                <a:gd name="T8" fmla="*/ 4 w 8"/>
                <a:gd name="T9" fmla="*/ 2 h 4"/>
                <a:gd name="T10" fmla="*/ 4 w 8"/>
                <a:gd name="T11" fmla="*/ 2 h 4"/>
                <a:gd name="T12" fmla="*/ 3 w 8"/>
                <a:gd name="T13" fmla="*/ 2 h 4"/>
                <a:gd name="T14" fmla="*/ 3 w 8"/>
                <a:gd name="T15" fmla="*/ 2 h 4"/>
                <a:gd name="T16" fmla="*/ 3 w 8"/>
                <a:gd name="T17" fmla="*/ 2 h 4"/>
                <a:gd name="T18" fmla="*/ 2 w 8"/>
                <a:gd name="T19" fmla="*/ 2 h 4"/>
                <a:gd name="T20" fmla="*/ 2 w 8"/>
                <a:gd name="T21" fmla="*/ 2 h 4"/>
                <a:gd name="T22" fmla="*/ 1 w 8"/>
                <a:gd name="T23" fmla="*/ 2 h 4"/>
                <a:gd name="T24" fmla="*/ 1 w 8"/>
                <a:gd name="T25" fmla="*/ 2 h 4"/>
                <a:gd name="T26" fmla="*/ 0 w 8"/>
                <a:gd name="T27" fmla="*/ 2 h 4"/>
                <a:gd name="T28" fmla="*/ 0 w 8"/>
                <a:gd name="T29" fmla="*/ 3 h 4"/>
                <a:gd name="T30" fmla="*/ 0 w 8"/>
                <a:gd name="T31" fmla="*/ 3 h 4"/>
                <a:gd name="T32" fmla="*/ 1 w 8"/>
                <a:gd name="T33" fmla="*/ 3 h 4"/>
                <a:gd name="T34" fmla="*/ 1 w 8"/>
                <a:gd name="T35" fmla="*/ 3 h 4"/>
                <a:gd name="T36" fmla="*/ 2 w 8"/>
                <a:gd name="T37" fmla="*/ 3 h 4"/>
                <a:gd name="T38" fmla="*/ 2 w 8"/>
                <a:gd name="T39" fmla="*/ 3 h 4"/>
                <a:gd name="T40" fmla="*/ 2 w 8"/>
                <a:gd name="T41" fmla="*/ 3 h 4"/>
                <a:gd name="T42" fmla="*/ 3 w 8"/>
                <a:gd name="T43" fmla="*/ 3 h 4"/>
                <a:gd name="T44" fmla="*/ 3 w 8"/>
                <a:gd name="T45" fmla="*/ 3 h 4"/>
                <a:gd name="T46" fmla="*/ 4 w 8"/>
                <a:gd name="T47" fmla="*/ 3 h 4"/>
                <a:gd name="T48" fmla="*/ 4 w 8"/>
                <a:gd name="T49" fmla="*/ 3 h 4"/>
                <a:gd name="T50" fmla="*/ 4 w 8"/>
                <a:gd name="T51" fmla="*/ 2 h 4"/>
                <a:gd name="T52" fmla="*/ 5 w 8"/>
                <a:gd name="T53" fmla="*/ 2 h 4"/>
                <a:gd name="T54" fmla="*/ 5 w 8"/>
                <a:gd name="T55" fmla="*/ 2 h 4"/>
                <a:gd name="T56" fmla="*/ 6 w 8"/>
                <a:gd name="T57" fmla="*/ 2 h 4"/>
                <a:gd name="T58" fmla="*/ 6 w 8"/>
                <a:gd name="T59" fmla="*/ 2 h 4"/>
                <a:gd name="T60" fmla="*/ 7 w 8"/>
                <a:gd name="T61" fmla="*/ 2 h 4"/>
                <a:gd name="T62" fmla="*/ 7 w 8"/>
                <a:gd name="T63" fmla="*/ 1 h 4"/>
                <a:gd name="T64" fmla="*/ 7 w 8"/>
                <a:gd name="T65" fmla="*/ 1 h 4"/>
                <a:gd name="T66" fmla="*/ 7 w 8"/>
                <a:gd name="T67" fmla="*/ 1 h 4"/>
                <a:gd name="T68" fmla="*/ 7 w 8"/>
                <a:gd name="T69" fmla="*/ 0 h 4"/>
                <a:gd name="T70" fmla="*/ 7 w 8"/>
                <a:gd name="T71" fmla="*/ 0 h 4"/>
                <a:gd name="T72" fmla="*/ 6 w 8"/>
                <a:gd name="T73" fmla="*/ 0 h 4"/>
                <a:gd name="T74" fmla="*/ 6 w 8"/>
                <a:gd name="T75" fmla="*/ 0 h 4"/>
                <a:gd name="T76" fmla="*/ 6 w 8"/>
                <a:gd name="T77" fmla="*/ 0 h 4"/>
                <a:gd name="T78" fmla="*/ 5 w 8"/>
                <a:gd name="T7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 h="4">
                  <a:moveTo>
                    <a:pt x="5" y="1"/>
                  </a:moveTo>
                  <a:lnTo>
                    <a:pt x="5" y="1"/>
                  </a:lnTo>
                  <a:lnTo>
                    <a:pt x="5" y="1"/>
                  </a:lnTo>
                  <a:lnTo>
                    <a:pt x="5" y="1"/>
                  </a:lnTo>
                  <a:lnTo>
                    <a:pt x="4" y="2"/>
                  </a:lnTo>
                  <a:lnTo>
                    <a:pt x="4" y="2"/>
                  </a:lnTo>
                  <a:lnTo>
                    <a:pt x="3" y="2"/>
                  </a:lnTo>
                  <a:lnTo>
                    <a:pt x="3" y="2"/>
                  </a:lnTo>
                  <a:lnTo>
                    <a:pt x="3" y="2"/>
                  </a:lnTo>
                  <a:lnTo>
                    <a:pt x="2" y="2"/>
                  </a:lnTo>
                  <a:lnTo>
                    <a:pt x="2" y="2"/>
                  </a:lnTo>
                  <a:lnTo>
                    <a:pt x="1" y="2"/>
                  </a:lnTo>
                  <a:lnTo>
                    <a:pt x="1" y="2"/>
                  </a:lnTo>
                  <a:lnTo>
                    <a:pt x="0" y="2"/>
                  </a:lnTo>
                  <a:lnTo>
                    <a:pt x="0" y="3"/>
                  </a:lnTo>
                  <a:lnTo>
                    <a:pt x="0" y="3"/>
                  </a:lnTo>
                  <a:lnTo>
                    <a:pt x="1" y="3"/>
                  </a:lnTo>
                  <a:lnTo>
                    <a:pt x="1" y="3"/>
                  </a:lnTo>
                  <a:lnTo>
                    <a:pt x="2" y="3"/>
                  </a:lnTo>
                  <a:lnTo>
                    <a:pt x="2" y="3"/>
                  </a:lnTo>
                  <a:lnTo>
                    <a:pt x="2" y="3"/>
                  </a:lnTo>
                  <a:lnTo>
                    <a:pt x="3" y="3"/>
                  </a:lnTo>
                  <a:lnTo>
                    <a:pt x="3" y="3"/>
                  </a:lnTo>
                  <a:lnTo>
                    <a:pt x="4" y="3"/>
                  </a:lnTo>
                  <a:lnTo>
                    <a:pt x="4" y="3"/>
                  </a:lnTo>
                  <a:lnTo>
                    <a:pt x="4" y="2"/>
                  </a:lnTo>
                  <a:lnTo>
                    <a:pt x="5" y="2"/>
                  </a:lnTo>
                  <a:lnTo>
                    <a:pt x="5" y="2"/>
                  </a:lnTo>
                  <a:lnTo>
                    <a:pt x="6" y="2"/>
                  </a:lnTo>
                  <a:lnTo>
                    <a:pt x="6" y="2"/>
                  </a:lnTo>
                  <a:lnTo>
                    <a:pt x="7" y="2"/>
                  </a:lnTo>
                  <a:lnTo>
                    <a:pt x="7" y="1"/>
                  </a:lnTo>
                  <a:lnTo>
                    <a:pt x="7" y="1"/>
                  </a:lnTo>
                  <a:lnTo>
                    <a:pt x="7" y="1"/>
                  </a:lnTo>
                  <a:lnTo>
                    <a:pt x="7" y="0"/>
                  </a:lnTo>
                  <a:lnTo>
                    <a:pt x="7" y="0"/>
                  </a:lnTo>
                  <a:lnTo>
                    <a:pt x="6" y="0"/>
                  </a:lnTo>
                  <a:lnTo>
                    <a:pt x="6" y="0"/>
                  </a:lnTo>
                  <a:lnTo>
                    <a:pt x="6" y="0"/>
                  </a:lnTo>
                  <a:lnTo>
                    <a:pt x="5"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3" name="Freeform 357"/>
            <p:cNvSpPr>
              <a:spLocks/>
            </p:cNvSpPr>
            <p:nvPr/>
          </p:nvSpPr>
          <p:spPr bwMode="auto">
            <a:xfrm>
              <a:off x="781" y="3019"/>
              <a:ext cx="7" cy="4"/>
            </a:xfrm>
            <a:custGeom>
              <a:avLst/>
              <a:gdLst>
                <a:gd name="T0" fmla="*/ 5 w 7"/>
                <a:gd name="T1" fmla="*/ 1 h 4"/>
                <a:gd name="T2" fmla="*/ 5 w 7"/>
                <a:gd name="T3" fmla="*/ 1 h 4"/>
                <a:gd name="T4" fmla="*/ 5 w 7"/>
                <a:gd name="T5" fmla="*/ 1 h 4"/>
                <a:gd name="T6" fmla="*/ 4 w 7"/>
                <a:gd name="T7" fmla="*/ 1 h 4"/>
                <a:gd name="T8" fmla="*/ 4 w 7"/>
                <a:gd name="T9" fmla="*/ 2 h 4"/>
                <a:gd name="T10" fmla="*/ 3 w 7"/>
                <a:gd name="T11" fmla="*/ 2 h 4"/>
                <a:gd name="T12" fmla="*/ 3 w 7"/>
                <a:gd name="T13" fmla="*/ 2 h 4"/>
                <a:gd name="T14" fmla="*/ 2 w 7"/>
                <a:gd name="T15" fmla="*/ 2 h 4"/>
                <a:gd name="T16" fmla="*/ 2 w 7"/>
                <a:gd name="T17" fmla="*/ 2 h 4"/>
                <a:gd name="T18" fmla="*/ 1 w 7"/>
                <a:gd name="T19" fmla="*/ 2 h 4"/>
                <a:gd name="T20" fmla="*/ 1 w 7"/>
                <a:gd name="T21" fmla="*/ 2 h 4"/>
                <a:gd name="T22" fmla="*/ 1 w 7"/>
                <a:gd name="T23" fmla="*/ 2 h 4"/>
                <a:gd name="T24" fmla="*/ 1 w 7"/>
                <a:gd name="T25" fmla="*/ 2 h 4"/>
                <a:gd name="T26" fmla="*/ 0 w 7"/>
                <a:gd name="T27" fmla="*/ 2 h 4"/>
                <a:gd name="T28" fmla="*/ 0 w 7"/>
                <a:gd name="T29" fmla="*/ 3 h 4"/>
                <a:gd name="T30" fmla="*/ 1 w 7"/>
                <a:gd name="T31" fmla="*/ 3 h 4"/>
                <a:gd name="T32" fmla="*/ 1 w 7"/>
                <a:gd name="T33" fmla="*/ 3 h 4"/>
                <a:gd name="T34" fmla="*/ 1 w 7"/>
                <a:gd name="T35" fmla="*/ 3 h 4"/>
                <a:gd name="T36" fmla="*/ 1 w 7"/>
                <a:gd name="T37" fmla="*/ 3 h 4"/>
                <a:gd name="T38" fmla="*/ 2 w 7"/>
                <a:gd name="T39" fmla="*/ 3 h 4"/>
                <a:gd name="T40" fmla="*/ 2 w 7"/>
                <a:gd name="T41" fmla="*/ 3 h 4"/>
                <a:gd name="T42" fmla="*/ 3 w 7"/>
                <a:gd name="T43" fmla="*/ 3 h 4"/>
                <a:gd name="T44" fmla="*/ 3 w 7"/>
                <a:gd name="T45" fmla="*/ 3 h 4"/>
                <a:gd name="T46" fmla="*/ 4 w 7"/>
                <a:gd name="T47" fmla="*/ 3 h 4"/>
                <a:gd name="T48" fmla="*/ 4 w 7"/>
                <a:gd name="T49" fmla="*/ 2 h 4"/>
                <a:gd name="T50" fmla="*/ 5 w 7"/>
                <a:gd name="T51" fmla="*/ 2 h 4"/>
                <a:gd name="T52" fmla="*/ 5 w 7"/>
                <a:gd name="T53" fmla="*/ 2 h 4"/>
                <a:gd name="T54" fmla="*/ 6 w 7"/>
                <a:gd name="T55" fmla="*/ 2 h 4"/>
                <a:gd name="T56" fmla="*/ 6 w 7"/>
                <a:gd name="T57" fmla="*/ 2 h 4"/>
                <a:gd name="T58" fmla="*/ 6 w 7"/>
                <a:gd name="T59" fmla="*/ 1 h 4"/>
                <a:gd name="T60" fmla="*/ 6 w 7"/>
                <a:gd name="T61" fmla="*/ 1 h 4"/>
                <a:gd name="T62" fmla="*/ 6 w 7"/>
                <a:gd name="T63" fmla="*/ 1 h 4"/>
                <a:gd name="T64" fmla="*/ 6 w 7"/>
                <a:gd name="T65" fmla="*/ 0 h 4"/>
                <a:gd name="T66" fmla="*/ 6 w 7"/>
                <a:gd name="T67" fmla="*/ 0 h 4"/>
                <a:gd name="T68" fmla="*/ 6 w 7"/>
                <a:gd name="T69" fmla="*/ 0 h 4"/>
                <a:gd name="T70" fmla="*/ 6 w 7"/>
                <a:gd name="T71" fmla="*/ 0 h 4"/>
                <a:gd name="T72" fmla="*/ 5 w 7"/>
                <a:gd name="T73" fmla="*/ 0 h 4"/>
                <a:gd name="T74" fmla="*/ 5 w 7"/>
                <a:gd name="T7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 h="4">
                  <a:moveTo>
                    <a:pt x="5" y="1"/>
                  </a:moveTo>
                  <a:lnTo>
                    <a:pt x="5" y="1"/>
                  </a:lnTo>
                  <a:lnTo>
                    <a:pt x="5" y="1"/>
                  </a:lnTo>
                  <a:lnTo>
                    <a:pt x="4" y="1"/>
                  </a:lnTo>
                  <a:lnTo>
                    <a:pt x="4" y="2"/>
                  </a:lnTo>
                  <a:lnTo>
                    <a:pt x="3" y="2"/>
                  </a:lnTo>
                  <a:lnTo>
                    <a:pt x="3" y="2"/>
                  </a:lnTo>
                  <a:lnTo>
                    <a:pt x="2" y="2"/>
                  </a:lnTo>
                  <a:lnTo>
                    <a:pt x="2" y="2"/>
                  </a:lnTo>
                  <a:lnTo>
                    <a:pt x="1" y="2"/>
                  </a:lnTo>
                  <a:lnTo>
                    <a:pt x="1" y="2"/>
                  </a:lnTo>
                  <a:lnTo>
                    <a:pt x="1" y="2"/>
                  </a:lnTo>
                  <a:lnTo>
                    <a:pt x="1" y="2"/>
                  </a:lnTo>
                  <a:lnTo>
                    <a:pt x="0" y="2"/>
                  </a:lnTo>
                  <a:lnTo>
                    <a:pt x="0" y="3"/>
                  </a:lnTo>
                  <a:lnTo>
                    <a:pt x="1" y="3"/>
                  </a:lnTo>
                  <a:lnTo>
                    <a:pt x="1" y="3"/>
                  </a:lnTo>
                  <a:lnTo>
                    <a:pt x="1" y="3"/>
                  </a:lnTo>
                  <a:lnTo>
                    <a:pt x="1" y="3"/>
                  </a:lnTo>
                  <a:lnTo>
                    <a:pt x="2" y="3"/>
                  </a:lnTo>
                  <a:lnTo>
                    <a:pt x="2" y="3"/>
                  </a:lnTo>
                  <a:lnTo>
                    <a:pt x="3" y="3"/>
                  </a:lnTo>
                  <a:lnTo>
                    <a:pt x="3" y="3"/>
                  </a:lnTo>
                  <a:lnTo>
                    <a:pt x="4" y="3"/>
                  </a:lnTo>
                  <a:lnTo>
                    <a:pt x="4" y="2"/>
                  </a:lnTo>
                  <a:lnTo>
                    <a:pt x="5" y="2"/>
                  </a:lnTo>
                  <a:lnTo>
                    <a:pt x="5" y="2"/>
                  </a:lnTo>
                  <a:lnTo>
                    <a:pt x="6" y="2"/>
                  </a:lnTo>
                  <a:lnTo>
                    <a:pt x="6" y="2"/>
                  </a:lnTo>
                  <a:lnTo>
                    <a:pt x="6" y="1"/>
                  </a:lnTo>
                  <a:lnTo>
                    <a:pt x="6" y="1"/>
                  </a:lnTo>
                  <a:lnTo>
                    <a:pt x="6" y="1"/>
                  </a:lnTo>
                  <a:lnTo>
                    <a:pt x="6" y="0"/>
                  </a:lnTo>
                  <a:lnTo>
                    <a:pt x="6" y="0"/>
                  </a:lnTo>
                  <a:lnTo>
                    <a:pt x="6" y="0"/>
                  </a:lnTo>
                  <a:lnTo>
                    <a:pt x="6" y="0"/>
                  </a:lnTo>
                  <a:lnTo>
                    <a:pt x="5" y="0"/>
                  </a:lnTo>
                  <a:lnTo>
                    <a:pt x="5"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4" name="Freeform 358"/>
            <p:cNvSpPr>
              <a:spLocks/>
            </p:cNvSpPr>
            <p:nvPr/>
          </p:nvSpPr>
          <p:spPr bwMode="auto">
            <a:xfrm>
              <a:off x="786" y="3023"/>
              <a:ext cx="6" cy="4"/>
            </a:xfrm>
            <a:custGeom>
              <a:avLst/>
              <a:gdLst>
                <a:gd name="T0" fmla="*/ 4 w 6"/>
                <a:gd name="T1" fmla="*/ 1 h 4"/>
                <a:gd name="T2" fmla="*/ 4 w 6"/>
                <a:gd name="T3" fmla="*/ 1 h 4"/>
                <a:gd name="T4" fmla="*/ 4 w 6"/>
                <a:gd name="T5" fmla="*/ 1 h 4"/>
                <a:gd name="T6" fmla="*/ 4 w 6"/>
                <a:gd name="T7" fmla="*/ 1 h 4"/>
                <a:gd name="T8" fmla="*/ 3 w 6"/>
                <a:gd name="T9" fmla="*/ 2 h 4"/>
                <a:gd name="T10" fmla="*/ 3 w 6"/>
                <a:gd name="T11" fmla="*/ 2 h 4"/>
                <a:gd name="T12" fmla="*/ 2 w 6"/>
                <a:gd name="T13" fmla="*/ 2 h 4"/>
                <a:gd name="T14" fmla="*/ 2 w 6"/>
                <a:gd name="T15" fmla="*/ 2 h 4"/>
                <a:gd name="T16" fmla="*/ 1 w 6"/>
                <a:gd name="T17" fmla="*/ 2 h 4"/>
                <a:gd name="T18" fmla="*/ 1 w 6"/>
                <a:gd name="T19" fmla="*/ 2 h 4"/>
                <a:gd name="T20" fmla="*/ 0 w 6"/>
                <a:gd name="T21" fmla="*/ 2 h 4"/>
                <a:gd name="T22" fmla="*/ 0 w 6"/>
                <a:gd name="T23" fmla="*/ 2 h 4"/>
                <a:gd name="T24" fmla="*/ 0 w 6"/>
                <a:gd name="T25" fmla="*/ 2 h 4"/>
                <a:gd name="T26" fmla="*/ 0 w 6"/>
                <a:gd name="T27" fmla="*/ 3 h 4"/>
                <a:gd name="T28" fmla="*/ 0 w 6"/>
                <a:gd name="T29" fmla="*/ 3 h 4"/>
                <a:gd name="T30" fmla="*/ 0 w 6"/>
                <a:gd name="T31" fmla="*/ 3 h 4"/>
                <a:gd name="T32" fmla="*/ 1 w 6"/>
                <a:gd name="T33" fmla="*/ 3 h 4"/>
                <a:gd name="T34" fmla="*/ 1 w 6"/>
                <a:gd name="T35" fmla="*/ 3 h 4"/>
                <a:gd name="T36" fmla="*/ 2 w 6"/>
                <a:gd name="T37" fmla="*/ 3 h 4"/>
                <a:gd name="T38" fmla="*/ 2 w 6"/>
                <a:gd name="T39" fmla="*/ 3 h 4"/>
                <a:gd name="T40" fmla="*/ 3 w 6"/>
                <a:gd name="T41" fmla="*/ 3 h 4"/>
                <a:gd name="T42" fmla="*/ 3 w 6"/>
                <a:gd name="T43" fmla="*/ 3 h 4"/>
                <a:gd name="T44" fmla="*/ 4 w 6"/>
                <a:gd name="T45" fmla="*/ 3 h 4"/>
                <a:gd name="T46" fmla="*/ 4 w 6"/>
                <a:gd name="T47" fmla="*/ 2 h 4"/>
                <a:gd name="T48" fmla="*/ 4 w 6"/>
                <a:gd name="T49" fmla="*/ 2 h 4"/>
                <a:gd name="T50" fmla="*/ 5 w 6"/>
                <a:gd name="T51" fmla="*/ 2 h 4"/>
                <a:gd name="T52" fmla="*/ 5 w 6"/>
                <a:gd name="T53" fmla="*/ 2 h 4"/>
                <a:gd name="T54" fmla="*/ 5 w 6"/>
                <a:gd name="T55" fmla="*/ 2 h 4"/>
                <a:gd name="T56" fmla="*/ 5 w 6"/>
                <a:gd name="T57" fmla="*/ 2 h 4"/>
                <a:gd name="T58" fmla="*/ 5 w 6"/>
                <a:gd name="T59" fmla="*/ 1 h 4"/>
                <a:gd name="T60" fmla="*/ 5 w 6"/>
                <a:gd name="T61" fmla="*/ 1 h 4"/>
                <a:gd name="T62" fmla="*/ 5 w 6"/>
                <a:gd name="T63" fmla="*/ 1 h 4"/>
                <a:gd name="T64" fmla="*/ 5 w 6"/>
                <a:gd name="T65" fmla="*/ 0 h 4"/>
                <a:gd name="T66" fmla="*/ 5 w 6"/>
                <a:gd name="T67" fmla="*/ 0 h 4"/>
                <a:gd name="T68" fmla="*/ 5 w 6"/>
                <a:gd name="T69" fmla="*/ 0 h 4"/>
                <a:gd name="T70" fmla="*/ 5 w 6"/>
                <a:gd name="T71" fmla="*/ 0 h 4"/>
                <a:gd name="T72" fmla="*/ 4 w 6"/>
                <a:gd name="T73" fmla="*/ 0 h 4"/>
                <a:gd name="T74" fmla="*/ 4 w 6"/>
                <a:gd name="T7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 h="4">
                  <a:moveTo>
                    <a:pt x="4" y="1"/>
                  </a:moveTo>
                  <a:lnTo>
                    <a:pt x="4" y="1"/>
                  </a:lnTo>
                  <a:lnTo>
                    <a:pt x="4" y="1"/>
                  </a:lnTo>
                  <a:lnTo>
                    <a:pt x="4" y="1"/>
                  </a:lnTo>
                  <a:lnTo>
                    <a:pt x="3" y="2"/>
                  </a:lnTo>
                  <a:lnTo>
                    <a:pt x="3" y="2"/>
                  </a:lnTo>
                  <a:lnTo>
                    <a:pt x="2" y="2"/>
                  </a:lnTo>
                  <a:lnTo>
                    <a:pt x="2" y="2"/>
                  </a:lnTo>
                  <a:lnTo>
                    <a:pt x="1" y="2"/>
                  </a:lnTo>
                  <a:lnTo>
                    <a:pt x="1" y="2"/>
                  </a:lnTo>
                  <a:lnTo>
                    <a:pt x="0" y="2"/>
                  </a:lnTo>
                  <a:lnTo>
                    <a:pt x="0" y="2"/>
                  </a:lnTo>
                  <a:lnTo>
                    <a:pt x="0" y="2"/>
                  </a:lnTo>
                  <a:lnTo>
                    <a:pt x="0" y="3"/>
                  </a:lnTo>
                  <a:lnTo>
                    <a:pt x="0" y="3"/>
                  </a:lnTo>
                  <a:lnTo>
                    <a:pt x="0" y="3"/>
                  </a:lnTo>
                  <a:lnTo>
                    <a:pt x="1" y="3"/>
                  </a:lnTo>
                  <a:lnTo>
                    <a:pt x="1" y="3"/>
                  </a:lnTo>
                  <a:lnTo>
                    <a:pt x="2" y="3"/>
                  </a:lnTo>
                  <a:lnTo>
                    <a:pt x="2" y="3"/>
                  </a:lnTo>
                  <a:lnTo>
                    <a:pt x="3" y="3"/>
                  </a:lnTo>
                  <a:lnTo>
                    <a:pt x="3" y="3"/>
                  </a:lnTo>
                  <a:lnTo>
                    <a:pt x="4" y="3"/>
                  </a:lnTo>
                  <a:lnTo>
                    <a:pt x="4" y="2"/>
                  </a:lnTo>
                  <a:lnTo>
                    <a:pt x="4" y="2"/>
                  </a:lnTo>
                  <a:lnTo>
                    <a:pt x="5" y="2"/>
                  </a:lnTo>
                  <a:lnTo>
                    <a:pt x="5" y="2"/>
                  </a:lnTo>
                  <a:lnTo>
                    <a:pt x="5" y="2"/>
                  </a:lnTo>
                  <a:lnTo>
                    <a:pt x="5" y="2"/>
                  </a:lnTo>
                  <a:lnTo>
                    <a:pt x="5" y="1"/>
                  </a:lnTo>
                  <a:lnTo>
                    <a:pt x="5" y="1"/>
                  </a:lnTo>
                  <a:lnTo>
                    <a:pt x="5" y="1"/>
                  </a:lnTo>
                  <a:lnTo>
                    <a:pt x="5" y="0"/>
                  </a:lnTo>
                  <a:lnTo>
                    <a:pt x="5" y="0"/>
                  </a:lnTo>
                  <a:lnTo>
                    <a:pt x="5" y="0"/>
                  </a:lnTo>
                  <a:lnTo>
                    <a:pt x="5" y="0"/>
                  </a:lnTo>
                  <a:lnTo>
                    <a:pt x="4" y="0"/>
                  </a:lnTo>
                  <a:lnTo>
                    <a:pt x="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5" name="Freeform 359"/>
            <p:cNvSpPr>
              <a:spLocks/>
            </p:cNvSpPr>
            <p:nvPr/>
          </p:nvSpPr>
          <p:spPr bwMode="auto">
            <a:xfrm>
              <a:off x="710" y="2941"/>
              <a:ext cx="14" cy="12"/>
            </a:xfrm>
            <a:custGeom>
              <a:avLst/>
              <a:gdLst>
                <a:gd name="T0" fmla="*/ 12 w 14"/>
                <a:gd name="T1" fmla="*/ 1 h 12"/>
                <a:gd name="T2" fmla="*/ 12 w 14"/>
                <a:gd name="T3" fmla="*/ 2 h 12"/>
                <a:gd name="T4" fmla="*/ 11 w 14"/>
                <a:gd name="T5" fmla="*/ 2 h 12"/>
                <a:gd name="T6" fmla="*/ 11 w 14"/>
                <a:gd name="T7" fmla="*/ 3 h 12"/>
                <a:gd name="T8" fmla="*/ 10 w 14"/>
                <a:gd name="T9" fmla="*/ 3 h 12"/>
                <a:gd name="T10" fmla="*/ 10 w 14"/>
                <a:gd name="T11" fmla="*/ 4 h 12"/>
                <a:gd name="T12" fmla="*/ 9 w 14"/>
                <a:gd name="T13" fmla="*/ 5 h 12"/>
                <a:gd name="T14" fmla="*/ 8 w 14"/>
                <a:gd name="T15" fmla="*/ 5 h 12"/>
                <a:gd name="T16" fmla="*/ 8 w 14"/>
                <a:gd name="T17" fmla="*/ 6 h 12"/>
                <a:gd name="T18" fmla="*/ 7 w 14"/>
                <a:gd name="T19" fmla="*/ 6 h 12"/>
                <a:gd name="T20" fmla="*/ 6 w 14"/>
                <a:gd name="T21" fmla="*/ 6 h 12"/>
                <a:gd name="T22" fmla="*/ 5 w 14"/>
                <a:gd name="T23" fmla="*/ 7 h 12"/>
                <a:gd name="T24" fmla="*/ 5 w 14"/>
                <a:gd name="T25" fmla="*/ 8 h 12"/>
                <a:gd name="T26" fmla="*/ 4 w 14"/>
                <a:gd name="T27" fmla="*/ 8 h 12"/>
                <a:gd name="T28" fmla="*/ 3 w 14"/>
                <a:gd name="T29" fmla="*/ 8 h 12"/>
                <a:gd name="T30" fmla="*/ 3 w 14"/>
                <a:gd name="T31" fmla="*/ 9 h 12"/>
                <a:gd name="T32" fmla="*/ 2 w 14"/>
                <a:gd name="T33" fmla="*/ 9 h 12"/>
                <a:gd name="T34" fmla="*/ 1 w 14"/>
                <a:gd name="T35" fmla="*/ 9 h 12"/>
                <a:gd name="T36" fmla="*/ 1 w 14"/>
                <a:gd name="T37" fmla="*/ 9 h 12"/>
                <a:gd name="T38" fmla="*/ 1 w 14"/>
                <a:gd name="T39" fmla="*/ 10 h 12"/>
                <a:gd name="T40" fmla="*/ 0 w 14"/>
                <a:gd name="T41" fmla="*/ 10 h 12"/>
                <a:gd name="T42" fmla="*/ 1 w 14"/>
                <a:gd name="T43" fmla="*/ 11 h 12"/>
                <a:gd name="T44" fmla="*/ 1 w 14"/>
                <a:gd name="T45" fmla="*/ 11 h 12"/>
                <a:gd name="T46" fmla="*/ 1 w 14"/>
                <a:gd name="T47" fmla="*/ 10 h 12"/>
                <a:gd name="T48" fmla="*/ 2 w 14"/>
                <a:gd name="T49" fmla="*/ 10 h 12"/>
                <a:gd name="T50" fmla="*/ 3 w 14"/>
                <a:gd name="T51" fmla="*/ 10 h 12"/>
                <a:gd name="T52" fmla="*/ 3 w 14"/>
                <a:gd name="T53" fmla="*/ 10 h 12"/>
                <a:gd name="T54" fmla="*/ 5 w 14"/>
                <a:gd name="T55" fmla="*/ 9 h 12"/>
                <a:gd name="T56" fmla="*/ 5 w 14"/>
                <a:gd name="T57" fmla="*/ 8 h 12"/>
                <a:gd name="T58" fmla="*/ 7 w 14"/>
                <a:gd name="T59" fmla="*/ 8 h 12"/>
                <a:gd name="T60" fmla="*/ 8 w 14"/>
                <a:gd name="T61" fmla="*/ 8 h 12"/>
                <a:gd name="T62" fmla="*/ 8 w 14"/>
                <a:gd name="T63" fmla="*/ 7 h 12"/>
                <a:gd name="T64" fmla="*/ 10 w 14"/>
                <a:gd name="T65" fmla="*/ 6 h 12"/>
                <a:gd name="T66" fmla="*/ 10 w 14"/>
                <a:gd name="T67" fmla="*/ 6 h 12"/>
                <a:gd name="T68" fmla="*/ 11 w 14"/>
                <a:gd name="T69" fmla="*/ 5 h 12"/>
                <a:gd name="T70" fmla="*/ 12 w 14"/>
                <a:gd name="T71" fmla="*/ 5 h 12"/>
                <a:gd name="T72" fmla="*/ 12 w 14"/>
                <a:gd name="T73" fmla="*/ 4 h 12"/>
                <a:gd name="T74" fmla="*/ 13 w 14"/>
                <a:gd name="T75" fmla="*/ 3 h 12"/>
                <a:gd name="T76" fmla="*/ 13 w 14"/>
                <a:gd name="T77" fmla="*/ 3 h 12"/>
                <a:gd name="T78" fmla="*/ 13 w 14"/>
                <a:gd name="T79" fmla="*/ 2 h 12"/>
                <a:gd name="T80" fmla="*/ 13 w 14"/>
                <a:gd name="T81" fmla="*/ 1 h 12"/>
                <a:gd name="T82" fmla="*/ 13 w 14"/>
                <a:gd name="T83" fmla="*/ 1 h 12"/>
                <a:gd name="T84" fmla="*/ 13 w 14"/>
                <a:gd name="T85" fmla="*/ 0 h 12"/>
                <a:gd name="T86" fmla="*/ 12 w 14"/>
                <a:gd name="T87" fmla="*/ 0 h 12"/>
                <a:gd name="T88" fmla="*/ 12 w 14"/>
                <a:gd name="T89" fmla="*/ 1 h 12"/>
                <a:gd name="T90" fmla="*/ 12 w 14"/>
                <a:gd name="T9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 h="12">
                  <a:moveTo>
                    <a:pt x="12" y="1"/>
                  </a:moveTo>
                  <a:lnTo>
                    <a:pt x="12" y="2"/>
                  </a:lnTo>
                  <a:lnTo>
                    <a:pt x="11" y="2"/>
                  </a:lnTo>
                  <a:lnTo>
                    <a:pt x="11" y="3"/>
                  </a:lnTo>
                  <a:lnTo>
                    <a:pt x="10" y="3"/>
                  </a:lnTo>
                  <a:lnTo>
                    <a:pt x="10" y="4"/>
                  </a:lnTo>
                  <a:lnTo>
                    <a:pt x="9" y="5"/>
                  </a:lnTo>
                  <a:lnTo>
                    <a:pt x="8" y="5"/>
                  </a:lnTo>
                  <a:lnTo>
                    <a:pt x="8" y="6"/>
                  </a:lnTo>
                  <a:lnTo>
                    <a:pt x="7" y="6"/>
                  </a:lnTo>
                  <a:lnTo>
                    <a:pt x="6" y="6"/>
                  </a:lnTo>
                  <a:lnTo>
                    <a:pt x="5" y="7"/>
                  </a:lnTo>
                  <a:lnTo>
                    <a:pt x="5" y="8"/>
                  </a:lnTo>
                  <a:lnTo>
                    <a:pt x="4" y="8"/>
                  </a:lnTo>
                  <a:lnTo>
                    <a:pt x="3" y="8"/>
                  </a:lnTo>
                  <a:lnTo>
                    <a:pt x="3" y="9"/>
                  </a:lnTo>
                  <a:lnTo>
                    <a:pt x="2" y="9"/>
                  </a:lnTo>
                  <a:lnTo>
                    <a:pt x="1" y="9"/>
                  </a:lnTo>
                  <a:lnTo>
                    <a:pt x="1" y="9"/>
                  </a:lnTo>
                  <a:lnTo>
                    <a:pt x="1" y="10"/>
                  </a:lnTo>
                  <a:lnTo>
                    <a:pt x="0" y="10"/>
                  </a:lnTo>
                  <a:lnTo>
                    <a:pt x="1" y="11"/>
                  </a:lnTo>
                  <a:lnTo>
                    <a:pt x="1" y="11"/>
                  </a:lnTo>
                  <a:lnTo>
                    <a:pt x="1" y="10"/>
                  </a:lnTo>
                  <a:lnTo>
                    <a:pt x="2" y="10"/>
                  </a:lnTo>
                  <a:lnTo>
                    <a:pt x="3" y="10"/>
                  </a:lnTo>
                  <a:lnTo>
                    <a:pt x="3" y="10"/>
                  </a:lnTo>
                  <a:lnTo>
                    <a:pt x="5" y="9"/>
                  </a:lnTo>
                  <a:lnTo>
                    <a:pt x="5" y="8"/>
                  </a:lnTo>
                  <a:lnTo>
                    <a:pt x="7" y="8"/>
                  </a:lnTo>
                  <a:lnTo>
                    <a:pt x="8" y="8"/>
                  </a:lnTo>
                  <a:lnTo>
                    <a:pt x="8" y="7"/>
                  </a:lnTo>
                  <a:lnTo>
                    <a:pt x="10" y="6"/>
                  </a:lnTo>
                  <a:lnTo>
                    <a:pt x="10" y="6"/>
                  </a:lnTo>
                  <a:lnTo>
                    <a:pt x="11" y="5"/>
                  </a:lnTo>
                  <a:lnTo>
                    <a:pt x="12" y="5"/>
                  </a:lnTo>
                  <a:lnTo>
                    <a:pt x="12" y="4"/>
                  </a:lnTo>
                  <a:lnTo>
                    <a:pt x="13" y="3"/>
                  </a:lnTo>
                  <a:lnTo>
                    <a:pt x="13" y="3"/>
                  </a:lnTo>
                  <a:lnTo>
                    <a:pt x="13" y="2"/>
                  </a:lnTo>
                  <a:lnTo>
                    <a:pt x="13" y="1"/>
                  </a:lnTo>
                  <a:lnTo>
                    <a:pt x="13" y="1"/>
                  </a:lnTo>
                  <a:lnTo>
                    <a:pt x="13" y="0"/>
                  </a:lnTo>
                  <a:lnTo>
                    <a:pt x="12" y="0"/>
                  </a:lnTo>
                  <a:lnTo>
                    <a:pt x="12" y="1"/>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6" name="Freeform 360"/>
            <p:cNvSpPr>
              <a:spLocks/>
            </p:cNvSpPr>
            <p:nvPr/>
          </p:nvSpPr>
          <p:spPr bwMode="auto">
            <a:xfrm>
              <a:off x="699" y="2941"/>
              <a:ext cx="14" cy="12"/>
            </a:xfrm>
            <a:custGeom>
              <a:avLst/>
              <a:gdLst>
                <a:gd name="T0" fmla="*/ 11 w 14"/>
                <a:gd name="T1" fmla="*/ 1 h 12"/>
                <a:gd name="T2" fmla="*/ 11 w 14"/>
                <a:gd name="T3" fmla="*/ 2 h 12"/>
                <a:gd name="T4" fmla="*/ 10 w 14"/>
                <a:gd name="T5" fmla="*/ 3 h 12"/>
                <a:gd name="T6" fmla="*/ 10 w 14"/>
                <a:gd name="T7" fmla="*/ 3 h 12"/>
                <a:gd name="T8" fmla="*/ 9 w 14"/>
                <a:gd name="T9" fmla="*/ 4 h 12"/>
                <a:gd name="T10" fmla="*/ 9 w 14"/>
                <a:gd name="T11" fmla="*/ 5 h 12"/>
                <a:gd name="T12" fmla="*/ 8 w 14"/>
                <a:gd name="T13" fmla="*/ 5 h 12"/>
                <a:gd name="T14" fmla="*/ 7 w 14"/>
                <a:gd name="T15" fmla="*/ 6 h 12"/>
                <a:gd name="T16" fmla="*/ 6 w 14"/>
                <a:gd name="T17" fmla="*/ 6 h 12"/>
                <a:gd name="T18" fmla="*/ 5 w 14"/>
                <a:gd name="T19" fmla="*/ 6 h 12"/>
                <a:gd name="T20" fmla="*/ 5 w 14"/>
                <a:gd name="T21" fmla="*/ 7 h 12"/>
                <a:gd name="T22" fmla="*/ 4 w 14"/>
                <a:gd name="T23" fmla="*/ 8 h 12"/>
                <a:gd name="T24" fmla="*/ 3 w 14"/>
                <a:gd name="T25" fmla="*/ 8 h 12"/>
                <a:gd name="T26" fmla="*/ 3 w 14"/>
                <a:gd name="T27" fmla="*/ 8 h 12"/>
                <a:gd name="T28" fmla="*/ 2 w 14"/>
                <a:gd name="T29" fmla="*/ 9 h 12"/>
                <a:gd name="T30" fmla="*/ 1 w 14"/>
                <a:gd name="T31" fmla="*/ 9 h 12"/>
                <a:gd name="T32" fmla="*/ 1 w 14"/>
                <a:gd name="T33" fmla="*/ 9 h 12"/>
                <a:gd name="T34" fmla="*/ 0 w 14"/>
                <a:gd name="T35" fmla="*/ 10 h 12"/>
                <a:gd name="T36" fmla="*/ 0 w 14"/>
                <a:gd name="T37" fmla="*/ 10 h 12"/>
                <a:gd name="T38" fmla="*/ 0 w 14"/>
                <a:gd name="T39" fmla="*/ 11 h 12"/>
                <a:gd name="T40" fmla="*/ 1 w 14"/>
                <a:gd name="T41" fmla="*/ 11 h 12"/>
                <a:gd name="T42" fmla="*/ 1 w 14"/>
                <a:gd name="T43" fmla="*/ 11 h 12"/>
                <a:gd name="T44" fmla="*/ 1 w 14"/>
                <a:gd name="T45" fmla="*/ 10 h 12"/>
                <a:gd name="T46" fmla="*/ 2 w 14"/>
                <a:gd name="T47" fmla="*/ 10 h 12"/>
                <a:gd name="T48" fmla="*/ 3 w 14"/>
                <a:gd name="T49" fmla="*/ 10 h 12"/>
                <a:gd name="T50" fmla="*/ 3 w 14"/>
                <a:gd name="T51" fmla="*/ 10 h 12"/>
                <a:gd name="T52" fmla="*/ 4 w 14"/>
                <a:gd name="T53" fmla="*/ 9 h 12"/>
                <a:gd name="T54" fmla="*/ 5 w 14"/>
                <a:gd name="T55" fmla="*/ 8 h 12"/>
                <a:gd name="T56" fmla="*/ 6 w 14"/>
                <a:gd name="T57" fmla="*/ 8 h 12"/>
                <a:gd name="T58" fmla="*/ 7 w 14"/>
                <a:gd name="T59" fmla="*/ 8 h 12"/>
                <a:gd name="T60" fmla="*/ 8 w 14"/>
                <a:gd name="T61" fmla="*/ 7 h 12"/>
                <a:gd name="T62" fmla="*/ 9 w 14"/>
                <a:gd name="T63" fmla="*/ 6 h 12"/>
                <a:gd name="T64" fmla="*/ 10 w 14"/>
                <a:gd name="T65" fmla="*/ 6 h 12"/>
                <a:gd name="T66" fmla="*/ 10 w 14"/>
                <a:gd name="T67" fmla="*/ 5 h 12"/>
                <a:gd name="T68" fmla="*/ 11 w 14"/>
                <a:gd name="T69" fmla="*/ 5 h 12"/>
                <a:gd name="T70" fmla="*/ 12 w 14"/>
                <a:gd name="T71" fmla="*/ 4 h 12"/>
                <a:gd name="T72" fmla="*/ 12 w 14"/>
                <a:gd name="T73" fmla="*/ 3 h 12"/>
                <a:gd name="T74" fmla="*/ 12 w 14"/>
                <a:gd name="T75" fmla="*/ 3 h 12"/>
                <a:gd name="T76" fmla="*/ 13 w 14"/>
                <a:gd name="T77" fmla="*/ 2 h 12"/>
                <a:gd name="T78" fmla="*/ 13 w 14"/>
                <a:gd name="T79" fmla="*/ 1 h 12"/>
                <a:gd name="T80" fmla="*/ 13 w 14"/>
                <a:gd name="T81" fmla="*/ 1 h 12"/>
                <a:gd name="T82" fmla="*/ 12 w 14"/>
                <a:gd name="T83" fmla="*/ 1 h 12"/>
                <a:gd name="T84" fmla="*/ 12 w 14"/>
                <a:gd name="T85" fmla="*/ 0 h 12"/>
                <a:gd name="T86" fmla="*/ 12 w 14"/>
                <a:gd name="T87" fmla="*/ 0 h 12"/>
                <a:gd name="T88" fmla="*/ 12 w 14"/>
                <a:gd name="T89" fmla="*/ 1 h 12"/>
                <a:gd name="T90" fmla="*/ 11 w 14"/>
                <a:gd name="T91" fmla="*/ 1 h 12"/>
                <a:gd name="T92" fmla="*/ 11 w 14"/>
                <a:gd name="T9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 h="12">
                  <a:moveTo>
                    <a:pt x="11" y="1"/>
                  </a:moveTo>
                  <a:lnTo>
                    <a:pt x="11" y="2"/>
                  </a:lnTo>
                  <a:lnTo>
                    <a:pt x="10" y="3"/>
                  </a:lnTo>
                  <a:lnTo>
                    <a:pt x="10" y="3"/>
                  </a:lnTo>
                  <a:lnTo>
                    <a:pt x="9" y="4"/>
                  </a:lnTo>
                  <a:lnTo>
                    <a:pt x="9" y="5"/>
                  </a:lnTo>
                  <a:lnTo>
                    <a:pt x="8" y="5"/>
                  </a:lnTo>
                  <a:lnTo>
                    <a:pt x="7" y="6"/>
                  </a:lnTo>
                  <a:lnTo>
                    <a:pt x="6" y="6"/>
                  </a:lnTo>
                  <a:lnTo>
                    <a:pt x="5" y="6"/>
                  </a:lnTo>
                  <a:lnTo>
                    <a:pt x="5" y="7"/>
                  </a:lnTo>
                  <a:lnTo>
                    <a:pt x="4" y="8"/>
                  </a:lnTo>
                  <a:lnTo>
                    <a:pt x="3" y="8"/>
                  </a:lnTo>
                  <a:lnTo>
                    <a:pt x="3" y="8"/>
                  </a:lnTo>
                  <a:lnTo>
                    <a:pt x="2" y="9"/>
                  </a:lnTo>
                  <a:lnTo>
                    <a:pt x="1" y="9"/>
                  </a:lnTo>
                  <a:lnTo>
                    <a:pt x="1" y="9"/>
                  </a:lnTo>
                  <a:lnTo>
                    <a:pt x="0" y="10"/>
                  </a:lnTo>
                  <a:lnTo>
                    <a:pt x="0" y="10"/>
                  </a:lnTo>
                  <a:lnTo>
                    <a:pt x="0" y="11"/>
                  </a:lnTo>
                  <a:lnTo>
                    <a:pt x="1" y="11"/>
                  </a:lnTo>
                  <a:lnTo>
                    <a:pt x="1" y="11"/>
                  </a:lnTo>
                  <a:lnTo>
                    <a:pt x="1" y="10"/>
                  </a:lnTo>
                  <a:lnTo>
                    <a:pt x="2" y="10"/>
                  </a:lnTo>
                  <a:lnTo>
                    <a:pt x="3" y="10"/>
                  </a:lnTo>
                  <a:lnTo>
                    <a:pt x="3" y="10"/>
                  </a:lnTo>
                  <a:lnTo>
                    <a:pt x="4" y="9"/>
                  </a:lnTo>
                  <a:lnTo>
                    <a:pt x="5" y="8"/>
                  </a:lnTo>
                  <a:lnTo>
                    <a:pt x="6" y="8"/>
                  </a:lnTo>
                  <a:lnTo>
                    <a:pt x="7" y="8"/>
                  </a:lnTo>
                  <a:lnTo>
                    <a:pt x="8" y="7"/>
                  </a:lnTo>
                  <a:lnTo>
                    <a:pt x="9" y="6"/>
                  </a:lnTo>
                  <a:lnTo>
                    <a:pt x="10" y="6"/>
                  </a:lnTo>
                  <a:lnTo>
                    <a:pt x="10" y="5"/>
                  </a:lnTo>
                  <a:lnTo>
                    <a:pt x="11" y="5"/>
                  </a:lnTo>
                  <a:lnTo>
                    <a:pt x="12" y="4"/>
                  </a:lnTo>
                  <a:lnTo>
                    <a:pt x="12" y="3"/>
                  </a:lnTo>
                  <a:lnTo>
                    <a:pt x="12" y="3"/>
                  </a:lnTo>
                  <a:lnTo>
                    <a:pt x="13" y="2"/>
                  </a:lnTo>
                  <a:lnTo>
                    <a:pt x="13" y="1"/>
                  </a:lnTo>
                  <a:lnTo>
                    <a:pt x="13" y="1"/>
                  </a:lnTo>
                  <a:lnTo>
                    <a:pt x="12" y="1"/>
                  </a:lnTo>
                  <a:lnTo>
                    <a:pt x="12" y="0"/>
                  </a:lnTo>
                  <a:lnTo>
                    <a:pt x="12" y="0"/>
                  </a:lnTo>
                  <a:lnTo>
                    <a:pt x="12" y="1"/>
                  </a:lnTo>
                  <a:lnTo>
                    <a:pt x="11" y="1"/>
                  </a:lnTo>
                  <a:lnTo>
                    <a:pt x="1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7" name="Freeform 361"/>
            <p:cNvSpPr>
              <a:spLocks/>
            </p:cNvSpPr>
            <p:nvPr/>
          </p:nvSpPr>
          <p:spPr bwMode="auto">
            <a:xfrm>
              <a:off x="685" y="2944"/>
              <a:ext cx="14" cy="11"/>
            </a:xfrm>
            <a:custGeom>
              <a:avLst/>
              <a:gdLst>
                <a:gd name="T0" fmla="*/ 12 w 14"/>
                <a:gd name="T1" fmla="*/ 1 h 11"/>
                <a:gd name="T2" fmla="*/ 11 w 14"/>
                <a:gd name="T3" fmla="*/ 1 h 11"/>
                <a:gd name="T4" fmla="*/ 11 w 14"/>
                <a:gd name="T5" fmla="*/ 2 h 11"/>
                <a:gd name="T6" fmla="*/ 10 w 14"/>
                <a:gd name="T7" fmla="*/ 3 h 11"/>
                <a:gd name="T8" fmla="*/ 10 w 14"/>
                <a:gd name="T9" fmla="*/ 3 h 11"/>
                <a:gd name="T10" fmla="*/ 10 w 14"/>
                <a:gd name="T11" fmla="*/ 3 h 11"/>
                <a:gd name="T12" fmla="*/ 9 w 14"/>
                <a:gd name="T13" fmla="*/ 4 h 11"/>
                <a:gd name="T14" fmla="*/ 8 w 14"/>
                <a:gd name="T15" fmla="*/ 4 h 11"/>
                <a:gd name="T16" fmla="*/ 8 w 14"/>
                <a:gd name="T17" fmla="*/ 5 h 11"/>
                <a:gd name="T18" fmla="*/ 7 w 14"/>
                <a:gd name="T19" fmla="*/ 6 h 11"/>
                <a:gd name="T20" fmla="*/ 6 w 14"/>
                <a:gd name="T21" fmla="*/ 6 h 11"/>
                <a:gd name="T22" fmla="*/ 5 w 14"/>
                <a:gd name="T23" fmla="*/ 7 h 11"/>
                <a:gd name="T24" fmla="*/ 5 w 14"/>
                <a:gd name="T25" fmla="*/ 7 h 11"/>
                <a:gd name="T26" fmla="*/ 3 w 14"/>
                <a:gd name="T27" fmla="*/ 8 h 11"/>
                <a:gd name="T28" fmla="*/ 3 w 14"/>
                <a:gd name="T29" fmla="*/ 8 h 11"/>
                <a:gd name="T30" fmla="*/ 2 w 14"/>
                <a:gd name="T31" fmla="*/ 8 h 11"/>
                <a:gd name="T32" fmla="*/ 1 w 14"/>
                <a:gd name="T33" fmla="*/ 8 h 11"/>
                <a:gd name="T34" fmla="*/ 1 w 14"/>
                <a:gd name="T35" fmla="*/ 8 h 11"/>
                <a:gd name="T36" fmla="*/ 1 w 14"/>
                <a:gd name="T37" fmla="*/ 9 h 11"/>
                <a:gd name="T38" fmla="*/ 0 w 14"/>
                <a:gd name="T39" fmla="*/ 9 h 11"/>
                <a:gd name="T40" fmla="*/ 0 w 14"/>
                <a:gd name="T41" fmla="*/ 9 h 11"/>
                <a:gd name="T42" fmla="*/ 0 w 14"/>
                <a:gd name="T43" fmla="*/ 10 h 11"/>
                <a:gd name="T44" fmla="*/ 1 w 14"/>
                <a:gd name="T45" fmla="*/ 10 h 11"/>
                <a:gd name="T46" fmla="*/ 1 w 14"/>
                <a:gd name="T47" fmla="*/ 10 h 11"/>
                <a:gd name="T48" fmla="*/ 2 w 14"/>
                <a:gd name="T49" fmla="*/ 10 h 11"/>
                <a:gd name="T50" fmla="*/ 3 w 14"/>
                <a:gd name="T51" fmla="*/ 9 h 11"/>
                <a:gd name="T52" fmla="*/ 3 w 14"/>
                <a:gd name="T53" fmla="*/ 9 h 11"/>
                <a:gd name="T54" fmla="*/ 4 w 14"/>
                <a:gd name="T55" fmla="*/ 9 h 11"/>
                <a:gd name="T56" fmla="*/ 5 w 14"/>
                <a:gd name="T57" fmla="*/ 8 h 11"/>
                <a:gd name="T58" fmla="*/ 6 w 14"/>
                <a:gd name="T59" fmla="*/ 8 h 11"/>
                <a:gd name="T60" fmla="*/ 7 w 14"/>
                <a:gd name="T61" fmla="*/ 7 h 11"/>
                <a:gd name="T62" fmla="*/ 8 w 14"/>
                <a:gd name="T63" fmla="*/ 6 h 11"/>
                <a:gd name="T64" fmla="*/ 9 w 14"/>
                <a:gd name="T65" fmla="*/ 6 h 11"/>
                <a:gd name="T66" fmla="*/ 10 w 14"/>
                <a:gd name="T67" fmla="*/ 6 h 11"/>
                <a:gd name="T68" fmla="*/ 10 w 14"/>
                <a:gd name="T69" fmla="*/ 5 h 11"/>
                <a:gd name="T70" fmla="*/ 11 w 14"/>
                <a:gd name="T71" fmla="*/ 4 h 11"/>
                <a:gd name="T72" fmla="*/ 12 w 14"/>
                <a:gd name="T73" fmla="*/ 4 h 11"/>
                <a:gd name="T74" fmla="*/ 12 w 14"/>
                <a:gd name="T75" fmla="*/ 3 h 11"/>
                <a:gd name="T76" fmla="*/ 12 w 14"/>
                <a:gd name="T77" fmla="*/ 3 h 11"/>
                <a:gd name="T78" fmla="*/ 13 w 14"/>
                <a:gd name="T79" fmla="*/ 3 h 11"/>
                <a:gd name="T80" fmla="*/ 13 w 14"/>
                <a:gd name="T81" fmla="*/ 2 h 11"/>
                <a:gd name="T82" fmla="*/ 13 w 14"/>
                <a:gd name="T83" fmla="*/ 1 h 11"/>
                <a:gd name="T84" fmla="*/ 13 w 14"/>
                <a:gd name="T85" fmla="*/ 1 h 11"/>
                <a:gd name="T86" fmla="*/ 12 w 14"/>
                <a:gd name="T87" fmla="*/ 1 h 11"/>
                <a:gd name="T88" fmla="*/ 12 w 14"/>
                <a:gd name="T89" fmla="*/ 0 h 11"/>
                <a:gd name="T90" fmla="*/ 12 w 14"/>
                <a:gd name="T91" fmla="*/ 0 h 11"/>
                <a:gd name="T92" fmla="*/ 12 w 14"/>
                <a:gd name="T93" fmla="*/ 1 h 11"/>
                <a:gd name="T94" fmla="*/ 12 w 14"/>
                <a:gd name="T9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 h="11">
                  <a:moveTo>
                    <a:pt x="12" y="1"/>
                  </a:moveTo>
                  <a:lnTo>
                    <a:pt x="11" y="1"/>
                  </a:lnTo>
                  <a:lnTo>
                    <a:pt x="11" y="2"/>
                  </a:lnTo>
                  <a:lnTo>
                    <a:pt x="10" y="3"/>
                  </a:lnTo>
                  <a:lnTo>
                    <a:pt x="10" y="3"/>
                  </a:lnTo>
                  <a:lnTo>
                    <a:pt x="10" y="3"/>
                  </a:lnTo>
                  <a:lnTo>
                    <a:pt x="9" y="4"/>
                  </a:lnTo>
                  <a:lnTo>
                    <a:pt x="8" y="4"/>
                  </a:lnTo>
                  <a:lnTo>
                    <a:pt x="8" y="5"/>
                  </a:lnTo>
                  <a:lnTo>
                    <a:pt x="7" y="6"/>
                  </a:lnTo>
                  <a:lnTo>
                    <a:pt x="6" y="6"/>
                  </a:lnTo>
                  <a:lnTo>
                    <a:pt x="5" y="7"/>
                  </a:lnTo>
                  <a:lnTo>
                    <a:pt x="5" y="7"/>
                  </a:lnTo>
                  <a:lnTo>
                    <a:pt x="3" y="8"/>
                  </a:lnTo>
                  <a:lnTo>
                    <a:pt x="3" y="8"/>
                  </a:lnTo>
                  <a:lnTo>
                    <a:pt x="2" y="8"/>
                  </a:lnTo>
                  <a:lnTo>
                    <a:pt x="1" y="8"/>
                  </a:lnTo>
                  <a:lnTo>
                    <a:pt x="1" y="8"/>
                  </a:lnTo>
                  <a:lnTo>
                    <a:pt x="1" y="9"/>
                  </a:lnTo>
                  <a:lnTo>
                    <a:pt x="0" y="9"/>
                  </a:lnTo>
                  <a:lnTo>
                    <a:pt x="0" y="9"/>
                  </a:lnTo>
                  <a:lnTo>
                    <a:pt x="0" y="10"/>
                  </a:lnTo>
                  <a:lnTo>
                    <a:pt x="1" y="10"/>
                  </a:lnTo>
                  <a:lnTo>
                    <a:pt x="1" y="10"/>
                  </a:lnTo>
                  <a:lnTo>
                    <a:pt x="2" y="10"/>
                  </a:lnTo>
                  <a:lnTo>
                    <a:pt x="3" y="9"/>
                  </a:lnTo>
                  <a:lnTo>
                    <a:pt x="3" y="9"/>
                  </a:lnTo>
                  <a:lnTo>
                    <a:pt x="4" y="9"/>
                  </a:lnTo>
                  <a:lnTo>
                    <a:pt x="5" y="8"/>
                  </a:lnTo>
                  <a:lnTo>
                    <a:pt x="6" y="8"/>
                  </a:lnTo>
                  <a:lnTo>
                    <a:pt x="7" y="7"/>
                  </a:lnTo>
                  <a:lnTo>
                    <a:pt x="8" y="6"/>
                  </a:lnTo>
                  <a:lnTo>
                    <a:pt x="9" y="6"/>
                  </a:lnTo>
                  <a:lnTo>
                    <a:pt x="10" y="6"/>
                  </a:lnTo>
                  <a:lnTo>
                    <a:pt x="10" y="5"/>
                  </a:lnTo>
                  <a:lnTo>
                    <a:pt x="11" y="4"/>
                  </a:lnTo>
                  <a:lnTo>
                    <a:pt x="12" y="4"/>
                  </a:lnTo>
                  <a:lnTo>
                    <a:pt x="12" y="3"/>
                  </a:lnTo>
                  <a:lnTo>
                    <a:pt x="12" y="3"/>
                  </a:lnTo>
                  <a:lnTo>
                    <a:pt x="13" y="3"/>
                  </a:lnTo>
                  <a:lnTo>
                    <a:pt x="13" y="2"/>
                  </a:lnTo>
                  <a:lnTo>
                    <a:pt x="13" y="1"/>
                  </a:lnTo>
                  <a:lnTo>
                    <a:pt x="13" y="1"/>
                  </a:lnTo>
                  <a:lnTo>
                    <a:pt x="12" y="1"/>
                  </a:lnTo>
                  <a:lnTo>
                    <a:pt x="12" y="0"/>
                  </a:lnTo>
                  <a:lnTo>
                    <a:pt x="12" y="0"/>
                  </a:lnTo>
                  <a:lnTo>
                    <a:pt x="12" y="1"/>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8" name="Freeform 362"/>
            <p:cNvSpPr>
              <a:spLocks/>
            </p:cNvSpPr>
            <p:nvPr/>
          </p:nvSpPr>
          <p:spPr bwMode="auto">
            <a:xfrm>
              <a:off x="839" y="2889"/>
              <a:ext cx="147" cy="255"/>
            </a:xfrm>
            <a:custGeom>
              <a:avLst/>
              <a:gdLst>
                <a:gd name="T0" fmla="*/ 0 w 147"/>
                <a:gd name="T1" fmla="*/ 75 h 255"/>
                <a:gd name="T2" fmla="*/ 2 w 147"/>
                <a:gd name="T3" fmla="*/ 76 h 255"/>
                <a:gd name="T4" fmla="*/ 4 w 147"/>
                <a:gd name="T5" fmla="*/ 77 h 255"/>
                <a:gd name="T6" fmla="*/ 7 w 147"/>
                <a:gd name="T7" fmla="*/ 77 h 255"/>
                <a:gd name="T8" fmla="*/ 10 w 147"/>
                <a:gd name="T9" fmla="*/ 77 h 255"/>
                <a:gd name="T10" fmla="*/ 20 w 147"/>
                <a:gd name="T11" fmla="*/ 76 h 255"/>
                <a:gd name="T12" fmla="*/ 33 w 147"/>
                <a:gd name="T13" fmla="*/ 69 h 255"/>
                <a:gd name="T14" fmla="*/ 44 w 147"/>
                <a:gd name="T15" fmla="*/ 59 h 255"/>
                <a:gd name="T16" fmla="*/ 55 w 147"/>
                <a:gd name="T17" fmla="*/ 44 h 255"/>
                <a:gd name="T18" fmla="*/ 61 w 147"/>
                <a:gd name="T19" fmla="*/ 24 h 255"/>
                <a:gd name="T20" fmla="*/ 62 w 147"/>
                <a:gd name="T21" fmla="*/ 15 h 255"/>
                <a:gd name="T22" fmla="*/ 62 w 147"/>
                <a:gd name="T23" fmla="*/ 12 h 255"/>
                <a:gd name="T24" fmla="*/ 63 w 147"/>
                <a:gd name="T25" fmla="*/ 10 h 255"/>
                <a:gd name="T26" fmla="*/ 71 w 147"/>
                <a:gd name="T27" fmla="*/ 12 h 255"/>
                <a:gd name="T28" fmla="*/ 89 w 147"/>
                <a:gd name="T29" fmla="*/ 24 h 255"/>
                <a:gd name="T30" fmla="*/ 107 w 147"/>
                <a:gd name="T31" fmla="*/ 43 h 255"/>
                <a:gd name="T32" fmla="*/ 122 w 147"/>
                <a:gd name="T33" fmla="*/ 66 h 255"/>
                <a:gd name="T34" fmla="*/ 134 w 147"/>
                <a:gd name="T35" fmla="*/ 92 h 255"/>
                <a:gd name="T36" fmla="*/ 140 w 147"/>
                <a:gd name="T37" fmla="*/ 117 h 255"/>
                <a:gd name="T38" fmla="*/ 140 w 147"/>
                <a:gd name="T39" fmla="*/ 139 h 255"/>
                <a:gd name="T40" fmla="*/ 139 w 147"/>
                <a:gd name="T41" fmla="*/ 165 h 255"/>
                <a:gd name="T42" fmla="*/ 136 w 147"/>
                <a:gd name="T43" fmla="*/ 193 h 255"/>
                <a:gd name="T44" fmla="*/ 135 w 147"/>
                <a:gd name="T45" fmla="*/ 221 h 255"/>
                <a:gd name="T46" fmla="*/ 136 w 147"/>
                <a:gd name="T47" fmla="*/ 240 h 255"/>
                <a:gd name="T48" fmla="*/ 138 w 147"/>
                <a:gd name="T49" fmla="*/ 248 h 255"/>
                <a:gd name="T50" fmla="*/ 140 w 147"/>
                <a:gd name="T51" fmla="*/ 251 h 255"/>
                <a:gd name="T52" fmla="*/ 142 w 147"/>
                <a:gd name="T53" fmla="*/ 254 h 255"/>
                <a:gd name="T54" fmla="*/ 143 w 147"/>
                <a:gd name="T55" fmla="*/ 251 h 255"/>
                <a:gd name="T56" fmla="*/ 141 w 147"/>
                <a:gd name="T57" fmla="*/ 242 h 255"/>
                <a:gd name="T58" fmla="*/ 140 w 147"/>
                <a:gd name="T59" fmla="*/ 221 h 255"/>
                <a:gd name="T60" fmla="*/ 141 w 147"/>
                <a:gd name="T61" fmla="*/ 193 h 255"/>
                <a:gd name="T62" fmla="*/ 144 w 147"/>
                <a:gd name="T63" fmla="*/ 165 h 255"/>
                <a:gd name="T64" fmla="*/ 146 w 147"/>
                <a:gd name="T65" fmla="*/ 139 h 255"/>
                <a:gd name="T66" fmla="*/ 145 w 147"/>
                <a:gd name="T67" fmla="*/ 116 h 255"/>
                <a:gd name="T68" fmla="*/ 139 w 147"/>
                <a:gd name="T69" fmla="*/ 91 h 255"/>
                <a:gd name="T70" fmla="*/ 127 w 147"/>
                <a:gd name="T71" fmla="*/ 64 h 255"/>
                <a:gd name="T72" fmla="*/ 110 w 147"/>
                <a:gd name="T73" fmla="*/ 38 h 255"/>
                <a:gd name="T74" fmla="*/ 91 w 147"/>
                <a:gd name="T75" fmla="*/ 17 h 255"/>
                <a:gd name="T76" fmla="*/ 68 w 147"/>
                <a:gd name="T77" fmla="*/ 3 h 255"/>
                <a:gd name="T78" fmla="*/ 58 w 147"/>
                <a:gd name="T79" fmla="*/ 0 h 255"/>
                <a:gd name="T80" fmla="*/ 56 w 147"/>
                <a:gd name="T81" fmla="*/ 2 h 255"/>
                <a:gd name="T82" fmla="*/ 54 w 147"/>
                <a:gd name="T83" fmla="*/ 5 h 255"/>
                <a:gd name="T84" fmla="*/ 54 w 147"/>
                <a:gd name="T85" fmla="*/ 9 h 255"/>
                <a:gd name="T86" fmla="*/ 54 w 147"/>
                <a:gd name="T87" fmla="*/ 13 h 255"/>
                <a:gd name="T88" fmla="*/ 54 w 147"/>
                <a:gd name="T89" fmla="*/ 21 h 255"/>
                <a:gd name="T90" fmla="*/ 48 w 147"/>
                <a:gd name="T91" fmla="*/ 39 h 255"/>
                <a:gd name="T92" fmla="*/ 39 w 147"/>
                <a:gd name="T93" fmla="*/ 52 h 255"/>
                <a:gd name="T94" fmla="*/ 29 w 147"/>
                <a:gd name="T95" fmla="*/ 62 h 255"/>
                <a:gd name="T96" fmla="*/ 17 w 147"/>
                <a:gd name="T97" fmla="*/ 68 h 255"/>
                <a:gd name="T98" fmla="*/ 8 w 147"/>
                <a:gd name="T99" fmla="*/ 71 h 255"/>
                <a:gd name="T100" fmla="*/ 5 w 147"/>
                <a:gd name="T101" fmla="*/ 71 h 255"/>
                <a:gd name="T102" fmla="*/ 2 w 147"/>
                <a:gd name="T103" fmla="*/ 72 h 255"/>
                <a:gd name="T104" fmla="*/ 0 w 147"/>
                <a:gd name="T105" fmla="*/ 7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255">
                  <a:moveTo>
                    <a:pt x="0" y="74"/>
                  </a:moveTo>
                  <a:lnTo>
                    <a:pt x="0" y="74"/>
                  </a:lnTo>
                  <a:lnTo>
                    <a:pt x="0" y="75"/>
                  </a:lnTo>
                  <a:lnTo>
                    <a:pt x="0" y="76"/>
                  </a:lnTo>
                  <a:lnTo>
                    <a:pt x="1" y="76"/>
                  </a:lnTo>
                  <a:lnTo>
                    <a:pt x="2" y="76"/>
                  </a:lnTo>
                  <a:lnTo>
                    <a:pt x="2" y="77"/>
                  </a:lnTo>
                  <a:lnTo>
                    <a:pt x="3" y="77"/>
                  </a:lnTo>
                  <a:lnTo>
                    <a:pt x="4" y="77"/>
                  </a:lnTo>
                  <a:lnTo>
                    <a:pt x="5" y="77"/>
                  </a:lnTo>
                  <a:lnTo>
                    <a:pt x="6" y="77"/>
                  </a:lnTo>
                  <a:lnTo>
                    <a:pt x="7" y="77"/>
                  </a:lnTo>
                  <a:lnTo>
                    <a:pt x="8" y="77"/>
                  </a:lnTo>
                  <a:lnTo>
                    <a:pt x="9" y="77"/>
                  </a:lnTo>
                  <a:lnTo>
                    <a:pt x="10" y="77"/>
                  </a:lnTo>
                  <a:lnTo>
                    <a:pt x="12" y="78"/>
                  </a:lnTo>
                  <a:lnTo>
                    <a:pt x="16" y="77"/>
                  </a:lnTo>
                  <a:lnTo>
                    <a:pt x="20" y="76"/>
                  </a:lnTo>
                  <a:lnTo>
                    <a:pt x="24" y="74"/>
                  </a:lnTo>
                  <a:lnTo>
                    <a:pt x="28" y="72"/>
                  </a:lnTo>
                  <a:lnTo>
                    <a:pt x="33" y="69"/>
                  </a:lnTo>
                  <a:lnTo>
                    <a:pt x="37" y="66"/>
                  </a:lnTo>
                  <a:lnTo>
                    <a:pt x="40" y="63"/>
                  </a:lnTo>
                  <a:lnTo>
                    <a:pt x="44" y="59"/>
                  </a:lnTo>
                  <a:lnTo>
                    <a:pt x="48" y="54"/>
                  </a:lnTo>
                  <a:lnTo>
                    <a:pt x="52" y="49"/>
                  </a:lnTo>
                  <a:lnTo>
                    <a:pt x="55" y="44"/>
                  </a:lnTo>
                  <a:lnTo>
                    <a:pt x="58" y="38"/>
                  </a:lnTo>
                  <a:lnTo>
                    <a:pt x="60" y="31"/>
                  </a:lnTo>
                  <a:lnTo>
                    <a:pt x="61" y="24"/>
                  </a:lnTo>
                  <a:lnTo>
                    <a:pt x="62" y="18"/>
                  </a:lnTo>
                  <a:lnTo>
                    <a:pt x="62" y="16"/>
                  </a:lnTo>
                  <a:lnTo>
                    <a:pt x="62" y="15"/>
                  </a:lnTo>
                  <a:lnTo>
                    <a:pt x="62" y="14"/>
                  </a:lnTo>
                  <a:lnTo>
                    <a:pt x="62" y="13"/>
                  </a:lnTo>
                  <a:lnTo>
                    <a:pt x="62" y="12"/>
                  </a:lnTo>
                  <a:lnTo>
                    <a:pt x="62" y="11"/>
                  </a:lnTo>
                  <a:lnTo>
                    <a:pt x="62" y="10"/>
                  </a:lnTo>
                  <a:lnTo>
                    <a:pt x="63" y="10"/>
                  </a:lnTo>
                  <a:lnTo>
                    <a:pt x="63" y="9"/>
                  </a:lnTo>
                  <a:lnTo>
                    <a:pt x="64" y="9"/>
                  </a:lnTo>
                  <a:lnTo>
                    <a:pt x="71" y="12"/>
                  </a:lnTo>
                  <a:lnTo>
                    <a:pt x="77" y="16"/>
                  </a:lnTo>
                  <a:lnTo>
                    <a:pt x="84" y="20"/>
                  </a:lnTo>
                  <a:lnTo>
                    <a:pt x="89" y="24"/>
                  </a:lnTo>
                  <a:lnTo>
                    <a:pt x="95" y="30"/>
                  </a:lnTo>
                  <a:lnTo>
                    <a:pt x="101" y="36"/>
                  </a:lnTo>
                  <a:lnTo>
                    <a:pt x="107" y="43"/>
                  </a:lnTo>
                  <a:lnTo>
                    <a:pt x="112" y="51"/>
                  </a:lnTo>
                  <a:lnTo>
                    <a:pt x="117" y="59"/>
                  </a:lnTo>
                  <a:lnTo>
                    <a:pt x="122" y="66"/>
                  </a:lnTo>
                  <a:lnTo>
                    <a:pt x="126" y="74"/>
                  </a:lnTo>
                  <a:lnTo>
                    <a:pt x="130" y="83"/>
                  </a:lnTo>
                  <a:lnTo>
                    <a:pt x="134" y="92"/>
                  </a:lnTo>
                  <a:lnTo>
                    <a:pt x="135" y="101"/>
                  </a:lnTo>
                  <a:lnTo>
                    <a:pt x="138" y="109"/>
                  </a:lnTo>
                  <a:lnTo>
                    <a:pt x="140" y="117"/>
                  </a:lnTo>
                  <a:lnTo>
                    <a:pt x="140" y="124"/>
                  </a:lnTo>
                  <a:lnTo>
                    <a:pt x="140" y="131"/>
                  </a:lnTo>
                  <a:lnTo>
                    <a:pt x="140" y="139"/>
                  </a:lnTo>
                  <a:lnTo>
                    <a:pt x="140" y="147"/>
                  </a:lnTo>
                  <a:lnTo>
                    <a:pt x="139" y="155"/>
                  </a:lnTo>
                  <a:lnTo>
                    <a:pt x="139" y="165"/>
                  </a:lnTo>
                  <a:lnTo>
                    <a:pt x="138" y="175"/>
                  </a:lnTo>
                  <a:lnTo>
                    <a:pt x="137" y="185"/>
                  </a:lnTo>
                  <a:lnTo>
                    <a:pt x="136" y="193"/>
                  </a:lnTo>
                  <a:lnTo>
                    <a:pt x="136" y="203"/>
                  </a:lnTo>
                  <a:lnTo>
                    <a:pt x="135" y="212"/>
                  </a:lnTo>
                  <a:lnTo>
                    <a:pt x="135" y="221"/>
                  </a:lnTo>
                  <a:lnTo>
                    <a:pt x="135" y="228"/>
                  </a:lnTo>
                  <a:lnTo>
                    <a:pt x="135" y="234"/>
                  </a:lnTo>
                  <a:lnTo>
                    <a:pt x="136" y="240"/>
                  </a:lnTo>
                  <a:lnTo>
                    <a:pt x="137" y="245"/>
                  </a:lnTo>
                  <a:lnTo>
                    <a:pt x="137" y="247"/>
                  </a:lnTo>
                  <a:lnTo>
                    <a:pt x="138" y="248"/>
                  </a:lnTo>
                  <a:lnTo>
                    <a:pt x="139" y="249"/>
                  </a:lnTo>
                  <a:lnTo>
                    <a:pt x="139" y="250"/>
                  </a:lnTo>
                  <a:lnTo>
                    <a:pt x="140" y="251"/>
                  </a:lnTo>
                  <a:lnTo>
                    <a:pt x="140" y="252"/>
                  </a:lnTo>
                  <a:lnTo>
                    <a:pt x="141" y="253"/>
                  </a:lnTo>
                  <a:lnTo>
                    <a:pt x="142" y="254"/>
                  </a:lnTo>
                  <a:lnTo>
                    <a:pt x="143" y="254"/>
                  </a:lnTo>
                  <a:lnTo>
                    <a:pt x="143" y="253"/>
                  </a:lnTo>
                  <a:lnTo>
                    <a:pt x="143" y="251"/>
                  </a:lnTo>
                  <a:lnTo>
                    <a:pt x="143" y="250"/>
                  </a:lnTo>
                  <a:lnTo>
                    <a:pt x="142" y="248"/>
                  </a:lnTo>
                  <a:lnTo>
                    <a:pt x="141" y="242"/>
                  </a:lnTo>
                  <a:lnTo>
                    <a:pt x="140" y="235"/>
                  </a:lnTo>
                  <a:lnTo>
                    <a:pt x="140" y="229"/>
                  </a:lnTo>
                  <a:lnTo>
                    <a:pt x="140" y="221"/>
                  </a:lnTo>
                  <a:lnTo>
                    <a:pt x="140" y="212"/>
                  </a:lnTo>
                  <a:lnTo>
                    <a:pt x="141" y="203"/>
                  </a:lnTo>
                  <a:lnTo>
                    <a:pt x="141" y="193"/>
                  </a:lnTo>
                  <a:lnTo>
                    <a:pt x="142" y="185"/>
                  </a:lnTo>
                  <a:lnTo>
                    <a:pt x="143" y="175"/>
                  </a:lnTo>
                  <a:lnTo>
                    <a:pt x="144" y="165"/>
                  </a:lnTo>
                  <a:lnTo>
                    <a:pt x="145" y="156"/>
                  </a:lnTo>
                  <a:lnTo>
                    <a:pt x="145" y="148"/>
                  </a:lnTo>
                  <a:lnTo>
                    <a:pt x="146" y="139"/>
                  </a:lnTo>
                  <a:lnTo>
                    <a:pt x="146" y="130"/>
                  </a:lnTo>
                  <a:lnTo>
                    <a:pt x="146" y="123"/>
                  </a:lnTo>
                  <a:lnTo>
                    <a:pt x="145" y="116"/>
                  </a:lnTo>
                  <a:lnTo>
                    <a:pt x="144" y="108"/>
                  </a:lnTo>
                  <a:lnTo>
                    <a:pt x="141" y="100"/>
                  </a:lnTo>
                  <a:lnTo>
                    <a:pt x="139" y="91"/>
                  </a:lnTo>
                  <a:lnTo>
                    <a:pt x="135" y="82"/>
                  </a:lnTo>
                  <a:lnTo>
                    <a:pt x="132" y="73"/>
                  </a:lnTo>
                  <a:lnTo>
                    <a:pt x="127" y="64"/>
                  </a:lnTo>
                  <a:lnTo>
                    <a:pt x="122" y="55"/>
                  </a:lnTo>
                  <a:lnTo>
                    <a:pt x="117" y="46"/>
                  </a:lnTo>
                  <a:lnTo>
                    <a:pt x="110" y="38"/>
                  </a:lnTo>
                  <a:lnTo>
                    <a:pt x="105" y="30"/>
                  </a:lnTo>
                  <a:lnTo>
                    <a:pt x="98" y="22"/>
                  </a:lnTo>
                  <a:lnTo>
                    <a:pt x="91" y="17"/>
                  </a:lnTo>
                  <a:lnTo>
                    <a:pt x="84" y="11"/>
                  </a:lnTo>
                  <a:lnTo>
                    <a:pt x="76" y="6"/>
                  </a:lnTo>
                  <a:lnTo>
                    <a:pt x="68" y="3"/>
                  </a:lnTo>
                  <a:lnTo>
                    <a:pt x="61" y="0"/>
                  </a:lnTo>
                  <a:lnTo>
                    <a:pt x="59" y="0"/>
                  </a:lnTo>
                  <a:lnTo>
                    <a:pt x="58" y="0"/>
                  </a:lnTo>
                  <a:lnTo>
                    <a:pt x="57" y="0"/>
                  </a:lnTo>
                  <a:lnTo>
                    <a:pt x="56" y="1"/>
                  </a:lnTo>
                  <a:lnTo>
                    <a:pt x="56" y="2"/>
                  </a:lnTo>
                  <a:lnTo>
                    <a:pt x="55" y="3"/>
                  </a:lnTo>
                  <a:lnTo>
                    <a:pt x="55" y="4"/>
                  </a:lnTo>
                  <a:lnTo>
                    <a:pt x="54" y="5"/>
                  </a:lnTo>
                  <a:lnTo>
                    <a:pt x="54" y="6"/>
                  </a:lnTo>
                  <a:lnTo>
                    <a:pt x="54" y="8"/>
                  </a:lnTo>
                  <a:lnTo>
                    <a:pt x="54" y="9"/>
                  </a:lnTo>
                  <a:lnTo>
                    <a:pt x="54" y="10"/>
                  </a:lnTo>
                  <a:lnTo>
                    <a:pt x="54" y="12"/>
                  </a:lnTo>
                  <a:lnTo>
                    <a:pt x="54" y="13"/>
                  </a:lnTo>
                  <a:lnTo>
                    <a:pt x="54" y="15"/>
                  </a:lnTo>
                  <a:lnTo>
                    <a:pt x="54" y="16"/>
                  </a:lnTo>
                  <a:lnTo>
                    <a:pt x="54" y="21"/>
                  </a:lnTo>
                  <a:lnTo>
                    <a:pt x="52" y="28"/>
                  </a:lnTo>
                  <a:lnTo>
                    <a:pt x="50" y="33"/>
                  </a:lnTo>
                  <a:lnTo>
                    <a:pt x="48" y="39"/>
                  </a:lnTo>
                  <a:lnTo>
                    <a:pt x="45" y="44"/>
                  </a:lnTo>
                  <a:lnTo>
                    <a:pt x="42" y="48"/>
                  </a:lnTo>
                  <a:lnTo>
                    <a:pt x="39" y="52"/>
                  </a:lnTo>
                  <a:lnTo>
                    <a:pt x="36" y="56"/>
                  </a:lnTo>
                  <a:lnTo>
                    <a:pt x="33" y="59"/>
                  </a:lnTo>
                  <a:lnTo>
                    <a:pt x="29" y="62"/>
                  </a:lnTo>
                  <a:lnTo>
                    <a:pt x="25" y="64"/>
                  </a:lnTo>
                  <a:lnTo>
                    <a:pt x="21" y="66"/>
                  </a:lnTo>
                  <a:lnTo>
                    <a:pt x="17" y="68"/>
                  </a:lnTo>
                  <a:lnTo>
                    <a:pt x="14" y="69"/>
                  </a:lnTo>
                  <a:lnTo>
                    <a:pt x="11" y="70"/>
                  </a:lnTo>
                  <a:lnTo>
                    <a:pt x="8" y="71"/>
                  </a:lnTo>
                  <a:lnTo>
                    <a:pt x="7" y="71"/>
                  </a:lnTo>
                  <a:lnTo>
                    <a:pt x="6" y="71"/>
                  </a:lnTo>
                  <a:lnTo>
                    <a:pt x="5" y="71"/>
                  </a:lnTo>
                  <a:lnTo>
                    <a:pt x="4" y="72"/>
                  </a:lnTo>
                  <a:lnTo>
                    <a:pt x="3" y="72"/>
                  </a:lnTo>
                  <a:lnTo>
                    <a:pt x="2" y="72"/>
                  </a:lnTo>
                  <a:lnTo>
                    <a:pt x="1" y="72"/>
                  </a:lnTo>
                  <a:lnTo>
                    <a:pt x="1" y="73"/>
                  </a:lnTo>
                  <a:lnTo>
                    <a:pt x="0" y="73"/>
                  </a:lnTo>
                  <a:lnTo>
                    <a:pt x="0" y="7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19" name="Freeform 363"/>
            <p:cNvSpPr>
              <a:spLocks/>
            </p:cNvSpPr>
            <p:nvPr/>
          </p:nvSpPr>
          <p:spPr bwMode="auto">
            <a:xfrm>
              <a:off x="975" y="3011"/>
              <a:ext cx="2" cy="128"/>
            </a:xfrm>
            <a:custGeom>
              <a:avLst/>
              <a:gdLst>
                <a:gd name="T0" fmla="*/ 0 w 2"/>
                <a:gd name="T1" fmla="*/ 10 h 128"/>
                <a:gd name="T2" fmla="*/ 0 w 2"/>
                <a:gd name="T3" fmla="*/ 19 h 128"/>
                <a:gd name="T4" fmla="*/ 0 w 2"/>
                <a:gd name="T5" fmla="*/ 31 h 128"/>
                <a:gd name="T6" fmla="*/ 0 w 2"/>
                <a:gd name="T7" fmla="*/ 44 h 128"/>
                <a:gd name="T8" fmla="*/ 0 w 2"/>
                <a:gd name="T9" fmla="*/ 58 h 128"/>
                <a:gd name="T10" fmla="*/ 0 w 2"/>
                <a:gd name="T11" fmla="*/ 71 h 128"/>
                <a:gd name="T12" fmla="*/ 0 w 2"/>
                <a:gd name="T13" fmla="*/ 81 h 128"/>
                <a:gd name="T14" fmla="*/ 0 w 2"/>
                <a:gd name="T15" fmla="*/ 90 h 128"/>
                <a:gd name="T16" fmla="*/ 0 w 2"/>
                <a:gd name="T17" fmla="*/ 95 h 128"/>
                <a:gd name="T18" fmla="*/ 0 w 2"/>
                <a:gd name="T19" fmla="*/ 98 h 128"/>
                <a:gd name="T20" fmla="*/ 0 w 2"/>
                <a:gd name="T21" fmla="*/ 103 h 128"/>
                <a:gd name="T22" fmla="*/ 0 w 2"/>
                <a:gd name="T23" fmla="*/ 107 h 128"/>
                <a:gd name="T24" fmla="*/ 0 w 2"/>
                <a:gd name="T25" fmla="*/ 112 h 128"/>
                <a:gd name="T26" fmla="*/ 0 w 2"/>
                <a:gd name="T27" fmla="*/ 116 h 128"/>
                <a:gd name="T28" fmla="*/ 0 w 2"/>
                <a:gd name="T29" fmla="*/ 119 h 128"/>
                <a:gd name="T30" fmla="*/ 1 w 2"/>
                <a:gd name="T31" fmla="*/ 123 h 128"/>
                <a:gd name="T32" fmla="*/ 1 w 2"/>
                <a:gd name="T33" fmla="*/ 125 h 128"/>
                <a:gd name="T34" fmla="*/ 1 w 2"/>
                <a:gd name="T35" fmla="*/ 127 h 128"/>
                <a:gd name="T36" fmla="*/ 1 w 2"/>
                <a:gd name="T37" fmla="*/ 125 h 128"/>
                <a:gd name="T38" fmla="*/ 1 w 2"/>
                <a:gd name="T39" fmla="*/ 123 h 128"/>
                <a:gd name="T40" fmla="*/ 1 w 2"/>
                <a:gd name="T41" fmla="*/ 121 h 128"/>
                <a:gd name="T42" fmla="*/ 1 w 2"/>
                <a:gd name="T43" fmla="*/ 118 h 128"/>
                <a:gd name="T44" fmla="*/ 1 w 2"/>
                <a:gd name="T45" fmla="*/ 116 h 128"/>
                <a:gd name="T46" fmla="*/ 1 w 2"/>
                <a:gd name="T47" fmla="*/ 113 h 128"/>
                <a:gd name="T48" fmla="*/ 1 w 2"/>
                <a:gd name="T49" fmla="*/ 109 h 128"/>
                <a:gd name="T50" fmla="*/ 0 w 2"/>
                <a:gd name="T51" fmla="*/ 106 h 128"/>
                <a:gd name="T52" fmla="*/ 0 w 2"/>
                <a:gd name="T53" fmla="*/ 102 h 128"/>
                <a:gd name="T54" fmla="*/ 0 w 2"/>
                <a:gd name="T55" fmla="*/ 99 h 128"/>
                <a:gd name="T56" fmla="*/ 0 w 2"/>
                <a:gd name="T57" fmla="*/ 91 h 128"/>
                <a:gd name="T58" fmla="*/ 1 w 2"/>
                <a:gd name="T59" fmla="*/ 83 h 128"/>
                <a:gd name="T60" fmla="*/ 1 w 2"/>
                <a:gd name="T61" fmla="*/ 73 h 128"/>
                <a:gd name="T62" fmla="*/ 1 w 2"/>
                <a:gd name="T63" fmla="*/ 59 h 128"/>
                <a:gd name="T64" fmla="*/ 1 w 2"/>
                <a:gd name="T65" fmla="*/ 45 h 128"/>
                <a:gd name="T66" fmla="*/ 1 w 2"/>
                <a:gd name="T67" fmla="*/ 31 h 128"/>
                <a:gd name="T68" fmla="*/ 1 w 2"/>
                <a:gd name="T69" fmla="*/ 18 h 128"/>
                <a:gd name="T70" fmla="*/ 1 w 2"/>
                <a:gd name="T71" fmla="*/ 10 h 128"/>
                <a:gd name="T72" fmla="*/ 0 w 2"/>
                <a:gd name="T73" fmla="*/ 6 h 128"/>
                <a:gd name="T74" fmla="*/ 0 w 2"/>
                <a:gd name="T75" fmla="*/ 4 h 128"/>
                <a:gd name="T76" fmla="*/ 0 w 2"/>
                <a:gd name="T77" fmla="*/ 2 h 128"/>
                <a:gd name="T78" fmla="*/ 0 w 2"/>
                <a:gd name="T79" fmla="*/ 0 h 128"/>
                <a:gd name="T80" fmla="*/ 0 w 2"/>
                <a:gd name="T81" fmla="*/ 2 h 128"/>
                <a:gd name="T82" fmla="*/ 0 w 2"/>
                <a:gd name="T83"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 h="128">
                  <a:moveTo>
                    <a:pt x="0" y="6"/>
                  </a:moveTo>
                  <a:lnTo>
                    <a:pt x="0" y="10"/>
                  </a:lnTo>
                  <a:lnTo>
                    <a:pt x="0" y="13"/>
                  </a:lnTo>
                  <a:lnTo>
                    <a:pt x="0" y="19"/>
                  </a:lnTo>
                  <a:lnTo>
                    <a:pt x="0" y="25"/>
                  </a:lnTo>
                  <a:lnTo>
                    <a:pt x="0" y="31"/>
                  </a:lnTo>
                  <a:lnTo>
                    <a:pt x="0" y="37"/>
                  </a:lnTo>
                  <a:lnTo>
                    <a:pt x="0" y="44"/>
                  </a:lnTo>
                  <a:lnTo>
                    <a:pt x="0" y="52"/>
                  </a:lnTo>
                  <a:lnTo>
                    <a:pt x="0" y="58"/>
                  </a:lnTo>
                  <a:lnTo>
                    <a:pt x="0" y="64"/>
                  </a:lnTo>
                  <a:lnTo>
                    <a:pt x="0" y="71"/>
                  </a:lnTo>
                  <a:lnTo>
                    <a:pt x="0" y="76"/>
                  </a:lnTo>
                  <a:lnTo>
                    <a:pt x="0" y="81"/>
                  </a:lnTo>
                  <a:lnTo>
                    <a:pt x="0" y="86"/>
                  </a:lnTo>
                  <a:lnTo>
                    <a:pt x="0" y="90"/>
                  </a:lnTo>
                  <a:lnTo>
                    <a:pt x="0" y="93"/>
                  </a:lnTo>
                  <a:lnTo>
                    <a:pt x="0" y="95"/>
                  </a:lnTo>
                  <a:lnTo>
                    <a:pt x="0" y="96"/>
                  </a:lnTo>
                  <a:lnTo>
                    <a:pt x="0" y="98"/>
                  </a:lnTo>
                  <a:lnTo>
                    <a:pt x="0" y="100"/>
                  </a:lnTo>
                  <a:lnTo>
                    <a:pt x="0" y="103"/>
                  </a:lnTo>
                  <a:lnTo>
                    <a:pt x="0" y="105"/>
                  </a:lnTo>
                  <a:lnTo>
                    <a:pt x="0" y="107"/>
                  </a:lnTo>
                  <a:lnTo>
                    <a:pt x="0" y="109"/>
                  </a:lnTo>
                  <a:lnTo>
                    <a:pt x="0" y="112"/>
                  </a:lnTo>
                  <a:lnTo>
                    <a:pt x="0" y="114"/>
                  </a:lnTo>
                  <a:lnTo>
                    <a:pt x="0" y="116"/>
                  </a:lnTo>
                  <a:lnTo>
                    <a:pt x="0" y="117"/>
                  </a:lnTo>
                  <a:lnTo>
                    <a:pt x="0" y="119"/>
                  </a:lnTo>
                  <a:lnTo>
                    <a:pt x="0" y="121"/>
                  </a:lnTo>
                  <a:lnTo>
                    <a:pt x="1" y="123"/>
                  </a:lnTo>
                  <a:lnTo>
                    <a:pt x="1" y="124"/>
                  </a:lnTo>
                  <a:lnTo>
                    <a:pt x="1" y="125"/>
                  </a:lnTo>
                  <a:lnTo>
                    <a:pt x="1" y="126"/>
                  </a:lnTo>
                  <a:lnTo>
                    <a:pt x="1" y="127"/>
                  </a:lnTo>
                  <a:lnTo>
                    <a:pt x="1" y="126"/>
                  </a:lnTo>
                  <a:lnTo>
                    <a:pt x="1" y="125"/>
                  </a:lnTo>
                  <a:lnTo>
                    <a:pt x="1" y="124"/>
                  </a:lnTo>
                  <a:lnTo>
                    <a:pt x="1" y="123"/>
                  </a:lnTo>
                  <a:lnTo>
                    <a:pt x="1" y="122"/>
                  </a:lnTo>
                  <a:lnTo>
                    <a:pt x="1" y="121"/>
                  </a:lnTo>
                  <a:lnTo>
                    <a:pt x="1" y="120"/>
                  </a:lnTo>
                  <a:lnTo>
                    <a:pt x="1" y="118"/>
                  </a:lnTo>
                  <a:lnTo>
                    <a:pt x="1" y="116"/>
                  </a:lnTo>
                  <a:lnTo>
                    <a:pt x="1" y="116"/>
                  </a:lnTo>
                  <a:lnTo>
                    <a:pt x="1" y="114"/>
                  </a:lnTo>
                  <a:lnTo>
                    <a:pt x="1" y="113"/>
                  </a:lnTo>
                  <a:lnTo>
                    <a:pt x="1" y="111"/>
                  </a:lnTo>
                  <a:lnTo>
                    <a:pt x="1" y="109"/>
                  </a:lnTo>
                  <a:lnTo>
                    <a:pt x="0" y="108"/>
                  </a:lnTo>
                  <a:lnTo>
                    <a:pt x="0" y="106"/>
                  </a:lnTo>
                  <a:lnTo>
                    <a:pt x="0" y="104"/>
                  </a:lnTo>
                  <a:lnTo>
                    <a:pt x="0" y="102"/>
                  </a:lnTo>
                  <a:lnTo>
                    <a:pt x="0" y="101"/>
                  </a:lnTo>
                  <a:lnTo>
                    <a:pt x="0" y="99"/>
                  </a:lnTo>
                  <a:lnTo>
                    <a:pt x="0" y="94"/>
                  </a:lnTo>
                  <a:lnTo>
                    <a:pt x="0" y="91"/>
                  </a:lnTo>
                  <a:lnTo>
                    <a:pt x="1" y="88"/>
                  </a:lnTo>
                  <a:lnTo>
                    <a:pt x="1" y="83"/>
                  </a:lnTo>
                  <a:lnTo>
                    <a:pt x="1" y="78"/>
                  </a:lnTo>
                  <a:lnTo>
                    <a:pt x="1" y="73"/>
                  </a:lnTo>
                  <a:lnTo>
                    <a:pt x="1" y="66"/>
                  </a:lnTo>
                  <a:lnTo>
                    <a:pt x="1" y="59"/>
                  </a:lnTo>
                  <a:lnTo>
                    <a:pt x="1" y="52"/>
                  </a:lnTo>
                  <a:lnTo>
                    <a:pt x="1" y="45"/>
                  </a:lnTo>
                  <a:lnTo>
                    <a:pt x="1" y="37"/>
                  </a:lnTo>
                  <a:lnTo>
                    <a:pt x="1" y="31"/>
                  </a:lnTo>
                  <a:lnTo>
                    <a:pt x="1" y="24"/>
                  </a:lnTo>
                  <a:lnTo>
                    <a:pt x="1" y="18"/>
                  </a:lnTo>
                  <a:lnTo>
                    <a:pt x="1" y="13"/>
                  </a:lnTo>
                  <a:lnTo>
                    <a:pt x="1" y="10"/>
                  </a:lnTo>
                  <a:lnTo>
                    <a:pt x="0" y="7"/>
                  </a:lnTo>
                  <a:lnTo>
                    <a:pt x="0" y="6"/>
                  </a:lnTo>
                  <a:lnTo>
                    <a:pt x="0" y="5"/>
                  </a:lnTo>
                  <a:lnTo>
                    <a:pt x="0" y="4"/>
                  </a:lnTo>
                  <a:lnTo>
                    <a:pt x="0" y="3"/>
                  </a:lnTo>
                  <a:lnTo>
                    <a:pt x="0" y="2"/>
                  </a:lnTo>
                  <a:lnTo>
                    <a:pt x="0" y="1"/>
                  </a:lnTo>
                  <a:lnTo>
                    <a:pt x="0" y="0"/>
                  </a:lnTo>
                  <a:lnTo>
                    <a:pt x="0" y="1"/>
                  </a:lnTo>
                  <a:lnTo>
                    <a:pt x="0" y="2"/>
                  </a:lnTo>
                  <a:lnTo>
                    <a:pt x="0" y="3"/>
                  </a:lnTo>
                  <a:lnTo>
                    <a:pt x="0" y="4"/>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0" name="Freeform 364"/>
            <p:cNvSpPr>
              <a:spLocks/>
            </p:cNvSpPr>
            <p:nvPr/>
          </p:nvSpPr>
          <p:spPr bwMode="auto">
            <a:xfrm>
              <a:off x="968" y="3002"/>
              <a:ext cx="1" cy="127"/>
            </a:xfrm>
            <a:custGeom>
              <a:avLst/>
              <a:gdLst>
                <a:gd name="T0" fmla="*/ 0 w 1"/>
                <a:gd name="T1" fmla="*/ 9 h 127"/>
                <a:gd name="T2" fmla="*/ 0 w 1"/>
                <a:gd name="T3" fmla="*/ 18 h 127"/>
                <a:gd name="T4" fmla="*/ 0 w 1"/>
                <a:gd name="T5" fmla="*/ 31 h 127"/>
                <a:gd name="T6" fmla="*/ 0 w 1"/>
                <a:gd name="T7" fmla="*/ 44 h 127"/>
                <a:gd name="T8" fmla="*/ 0 w 1"/>
                <a:gd name="T9" fmla="*/ 57 h 127"/>
                <a:gd name="T10" fmla="*/ 0 w 1"/>
                <a:gd name="T11" fmla="*/ 70 h 127"/>
                <a:gd name="T12" fmla="*/ 0 w 1"/>
                <a:gd name="T13" fmla="*/ 81 h 127"/>
                <a:gd name="T14" fmla="*/ 0 w 1"/>
                <a:gd name="T15" fmla="*/ 89 h 127"/>
                <a:gd name="T16" fmla="*/ 0 w 1"/>
                <a:gd name="T17" fmla="*/ 94 h 127"/>
                <a:gd name="T18" fmla="*/ 0 w 1"/>
                <a:gd name="T19" fmla="*/ 97 h 127"/>
                <a:gd name="T20" fmla="*/ 0 w 1"/>
                <a:gd name="T21" fmla="*/ 104 h 127"/>
                <a:gd name="T22" fmla="*/ 0 w 1"/>
                <a:gd name="T23" fmla="*/ 109 h 127"/>
                <a:gd name="T24" fmla="*/ 0 w 1"/>
                <a:gd name="T25" fmla="*/ 113 h 127"/>
                <a:gd name="T26" fmla="*/ 0 w 1"/>
                <a:gd name="T27" fmla="*/ 116 h 127"/>
                <a:gd name="T28" fmla="*/ 0 w 1"/>
                <a:gd name="T29" fmla="*/ 120 h 127"/>
                <a:gd name="T30" fmla="*/ 0 w 1"/>
                <a:gd name="T31" fmla="*/ 123 h 127"/>
                <a:gd name="T32" fmla="*/ 0 w 1"/>
                <a:gd name="T33" fmla="*/ 125 h 127"/>
                <a:gd name="T34" fmla="*/ 0 w 1"/>
                <a:gd name="T35" fmla="*/ 126 h 127"/>
                <a:gd name="T36" fmla="*/ 0 w 1"/>
                <a:gd name="T37" fmla="*/ 125 h 127"/>
                <a:gd name="T38" fmla="*/ 0 w 1"/>
                <a:gd name="T39" fmla="*/ 123 h 127"/>
                <a:gd name="T40" fmla="*/ 0 w 1"/>
                <a:gd name="T41" fmla="*/ 121 h 127"/>
                <a:gd name="T42" fmla="*/ 0 w 1"/>
                <a:gd name="T43" fmla="*/ 118 h 127"/>
                <a:gd name="T44" fmla="*/ 0 w 1"/>
                <a:gd name="T45" fmla="*/ 115 h 127"/>
                <a:gd name="T46" fmla="*/ 0 w 1"/>
                <a:gd name="T47" fmla="*/ 112 h 127"/>
                <a:gd name="T48" fmla="*/ 0 w 1"/>
                <a:gd name="T49" fmla="*/ 108 h 127"/>
                <a:gd name="T50" fmla="*/ 0 w 1"/>
                <a:gd name="T51" fmla="*/ 105 h 127"/>
                <a:gd name="T52" fmla="*/ 0 w 1"/>
                <a:gd name="T53" fmla="*/ 101 h 127"/>
                <a:gd name="T54" fmla="*/ 0 w 1"/>
                <a:gd name="T55" fmla="*/ 98 h 127"/>
                <a:gd name="T56" fmla="*/ 0 w 1"/>
                <a:gd name="T57" fmla="*/ 90 h 127"/>
                <a:gd name="T58" fmla="*/ 0 w 1"/>
                <a:gd name="T59" fmla="*/ 83 h 127"/>
                <a:gd name="T60" fmla="*/ 0 w 1"/>
                <a:gd name="T61" fmla="*/ 72 h 127"/>
                <a:gd name="T62" fmla="*/ 0 w 1"/>
                <a:gd name="T63" fmla="*/ 58 h 127"/>
                <a:gd name="T64" fmla="*/ 0 w 1"/>
                <a:gd name="T65" fmla="*/ 44 h 127"/>
                <a:gd name="T66" fmla="*/ 0 w 1"/>
                <a:gd name="T67" fmla="*/ 30 h 127"/>
                <a:gd name="T68" fmla="*/ 0 w 1"/>
                <a:gd name="T69" fmla="*/ 17 h 127"/>
                <a:gd name="T70" fmla="*/ 0 w 1"/>
                <a:gd name="T71" fmla="*/ 9 h 127"/>
                <a:gd name="T72" fmla="*/ 0 w 1"/>
                <a:gd name="T73" fmla="*/ 5 h 127"/>
                <a:gd name="T74" fmla="*/ 0 w 1"/>
                <a:gd name="T75" fmla="*/ 3 h 127"/>
                <a:gd name="T76" fmla="*/ 0 w 1"/>
                <a:gd name="T77" fmla="*/ 2 h 127"/>
                <a:gd name="T78" fmla="*/ 0 w 1"/>
                <a:gd name="T79" fmla="*/ 0 h 127"/>
                <a:gd name="T80" fmla="*/ 0 w 1"/>
                <a:gd name="T81" fmla="*/ 1 h 127"/>
                <a:gd name="T82" fmla="*/ 0 w 1"/>
                <a:gd name="T83" fmla="*/ 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 h="127">
                  <a:moveTo>
                    <a:pt x="0" y="6"/>
                  </a:moveTo>
                  <a:lnTo>
                    <a:pt x="0" y="9"/>
                  </a:lnTo>
                  <a:lnTo>
                    <a:pt x="0" y="13"/>
                  </a:lnTo>
                  <a:lnTo>
                    <a:pt x="0" y="18"/>
                  </a:lnTo>
                  <a:lnTo>
                    <a:pt x="0" y="24"/>
                  </a:lnTo>
                  <a:lnTo>
                    <a:pt x="0" y="31"/>
                  </a:lnTo>
                  <a:lnTo>
                    <a:pt x="0" y="37"/>
                  </a:lnTo>
                  <a:lnTo>
                    <a:pt x="0" y="44"/>
                  </a:lnTo>
                  <a:lnTo>
                    <a:pt x="0" y="51"/>
                  </a:lnTo>
                  <a:lnTo>
                    <a:pt x="0" y="57"/>
                  </a:lnTo>
                  <a:lnTo>
                    <a:pt x="0" y="64"/>
                  </a:lnTo>
                  <a:lnTo>
                    <a:pt x="0" y="70"/>
                  </a:lnTo>
                  <a:lnTo>
                    <a:pt x="0" y="75"/>
                  </a:lnTo>
                  <a:lnTo>
                    <a:pt x="0" y="81"/>
                  </a:lnTo>
                  <a:lnTo>
                    <a:pt x="0" y="85"/>
                  </a:lnTo>
                  <a:lnTo>
                    <a:pt x="0" y="89"/>
                  </a:lnTo>
                  <a:lnTo>
                    <a:pt x="0" y="92"/>
                  </a:lnTo>
                  <a:lnTo>
                    <a:pt x="0" y="94"/>
                  </a:lnTo>
                  <a:lnTo>
                    <a:pt x="0" y="95"/>
                  </a:lnTo>
                  <a:lnTo>
                    <a:pt x="0" y="97"/>
                  </a:lnTo>
                  <a:lnTo>
                    <a:pt x="0" y="102"/>
                  </a:lnTo>
                  <a:lnTo>
                    <a:pt x="0" y="104"/>
                  </a:lnTo>
                  <a:lnTo>
                    <a:pt x="0" y="107"/>
                  </a:lnTo>
                  <a:lnTo>
                    <a:pt x="0" y="109"/>
                  </a:lnTo>
                  <a:lnTo>
                    <a:pt x="0" y="111"/>
                  </a:lnTo>
                  <a:lnTo>
                    <a:pt x="0" y="113"/>
                  </a:lnTo>
                  <a:lnTo>
                    <a:pt x="0" y="115"/>
                  </a:lnTo>
                  <a:lnTo>
                    <a:pt x="0" y="116"/>
                  </a:lnTo>
                  <a:lnTo>
                    <a:pt x="0" y="118"/>
                  </a:lnTo>
                  <a:lnTo>
                    <a:pt x="0" y="120"/>
                  </a:lnTo>
                  <a:lnTo>
                    <a:pt x="0" y="122"/>
                  </a:lnTo>
                  <a:lnTo>
                    <a:pt x="0" y="123"/>
                  </a:lnTo>
                  <a:lnTo>
                    <a:pt x="0" y="124"/>
                  </a:lnTo>
                  <a:lnTo>
                    <a:pt x="0" y="125"/>
                  </a:lnTo>
                  <a:lnTo>
                    <a:pt x="0" y="125"/>
                  </a:lnTo>
                  <a:lnTo>
                    <a:pt x="0" y="126"/>
                  </a:lnTo>
                  <a:lnTo>
                    <a:pt x="0" y="126"/>
                  </a:lnTo>
                  <a:lnTo>
                    <a:pt x="0" y="125"/>
                  </a:lnTo>
                  <a:lnTo>
                    <a:pt x="0" y="124"/>
                  </a:lnTo>
                  <a:lnTo>
                    <a:pt x="0" y="123"/>
                  </a:lnTo>
                  <a:lnTo>
                    <a:pt x="0" y="122"/>
                  </a:lnTo>
                  <a:lnTo>
                    <a:pt x="0" y="121"/>
                  </a:lnTo>
                  <a:lnTo>
                    <a:pt x="0" y="120"/>
                  </a:lnTo>
                  <a:lnTo>
                    <a:pt x="0" y="118"/>
                  </a:lnTo>
                  <a:lnTo>
                    <a:pt x="0" y="116"/>
                  </a:lnTo>
                  <a:lnTo>
                    <a:pt x="0" y="115"/>
                  </a:lnTo>
                  <a:lnTo>
                    <a:pt x="0" y="114"/>
                  </a:lnTo>
                  <a:lnTo>
                    <a:pt x="0" y="112"/>
                  </a:lnTo>
                  <a:lnTo>
                    <a:pt x="0" y="110"/>
                  </a:lnTo>
                  <a:lnTo>
                    <a:pt x="0" y="108"/>
                  </a:lnTo>
                  <a:lnTo>
                    <a:pt x="0" y="107"/>
                  </a:lnTo>
                  <a:lnTo>
                    <a:pt x="0" y="105"/>
                  </a:lnTo>
                  <a:lnTo>
                    <a:pt x="0" y="103"/>
                  </a:lnTo>
                  <a:lnTo>
                    <a:pt x="0" y="101"/>
                  </a:lnTo>
                  <a:lnTo>
                    <a:pt x="0" y="100"/>
                  </a:lnTo>
                  <a:lnTo>
                    <a:pt x="0" y="98"/>
                  </a:lnTo>
                  <a:lnTo>
                    <a:pt x="0" y="93"/>
                  </a:lnTo>
                  <a:lnTo>
                    <a:pt x="0" y="90"/>
                  </a:lnTo>
                  <a:lnTo>
                    <a:pt x="0" y="87"/>
                  </a:lnTo>
                  <a:lnTo>
                    <a:pt x="0" y="83"/>
                  </a:lnTo>
                  <a:lnTo>
                    <a:pt x="0" y="77"/>
                  </a:lnTo>
                  <a:lnTo>
                    <a:pt x="0" y="72"/>
                  </a:lnTo>
                  <a:lnTo>
                    <a:pt x="0" y="65"/>
                  </a:lnTo>
                  <a:lnTo>
                    <a:pt x="0" y="58"/>
                  </a:lnTo>
                  <a:lnTo>
                    <a:pt x="0" y="51"/>
                  </a:lnTo>
                  <a:lnTo>
                    <a:pt x="0" y="44"/>
                  </a:lnTo>
                  <a:lnTo>
                    <a:pt x="0" y="36"/>
                  </a:lnTo>
                  <a:lnTo>
                    <a:pt x="0" y="30"/>
                  </a:lnTo>
                  <a:lnTo>
                    <a:pt x="0" y="24"/>
                  </a:lnTo>
                  <a:lnTo>
                    <a:pt x="0" y="17"/>
                  </a:lnTo>
                  <a:lnTo>
                    <a:pt x="0" y="12"/>
                  </a:lnTo>
                  <a:lnTo>
                    <a:pt x="0" y="9"/>
                  </a:lnTo>
                  <a:lnTo>
                    <a:pt x="0" y="6"/>
                  </a:lnTo>
                  <a:lnTo>
                    <a:pt x="0" y="5"/>
                  </a:lnTo>
                  <a:lnTo>
                    <a:pt x="0" y="4"/>
                  </a:lnTo>
                  <a:lnTo>
                    <a:pt x="0" y="3"/>
                  </a:lnTo>
                  <a:lnTo>
                    <a:pt x="0" y="2"/>
                  </a:lnTo>
                  <a:lnTo>
                    <a:pt x="0" y="2"/>
                  </a:lnTo>
                  <a:lnTo>
                    <a:pt x="0" y="1"/>
                  </a:lnTo>
                  <a:lnTo>
                    <a:pt x="0" y="0"/>
                  </a:lnTo>
                  <a:lnTo>
                    <a:pt x="0" y="0"/>
                  </a:lnTo>
                  <a:lnTo>
                    <a:pt x="0" y="1"/>
                  </a:lnTo>
                  <a:lnTo>
                    <a:pt x="0" y="3"/>
                  </a:lnTo>
                  <a:lnTo>
                    <a:pt x="0" y="4"/>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1" name="Freeform 365"/>
            <p:cNvSpPr>
              <a:spLocks/>
            </p:cNvSpPr>
            <p:nvPr/>
          </p:nvSpPr>
          <p:spPr bwMode="auto">
            <a:xfrm>
              <a:off x="957" y="3001"/>
              <a:ext cx="1" cy="116"/>
            </a:xfrm>
            <a:custGeom>
              <a:avLst/>
              <a:gdLst>
                <a:gd name="T0" fmla="*/ 0 w 1"/>
                <a:gd name="T1" fmla="*/ 9 h 116"/>
                <a:gd name="T2" fmla="*/ 0 w 1"/>
                <a:gd name="T3" fmla="*/ 18 h 116"/>
                <a:gd name="T4" fmla="*/ 0 w 1"/>
                <a:gd name="T5" fmla="*/ 29 h 116"/>
                <a:gd name="T6" fmla="*/ 0 w 1"/>
                <a:gd name="T7" fmla="*/ 40 h 116"/>
                <a:gd name="T8" fmla="*/ 0 w 1"/>
                <a:gd name="T9" fmla="*/ 51 h 116"/>
                <a:gd name="T10" fmla="*/ 0 w 1"/>
                <a:gd name="T11" fmla="*/ 62 h 116"/>
                <a:gd name="T12" fmla="*/ 0 w 1"/>
                <a:gd name="T13" fmla="*/ 71 h 116"/>
                <a:gd name="T14" fmla="*/ 0 w 1"/>
                <a:gd name="T15" fmla="*/ 78 h 116"/>
                <a:gd name="T16" fmla="*/ 0 w 1"/>
                <a:gd name="T17" fmla="*/ 83 h 116"/>
                <a:gd name="T18" fmla="*/ 0 w 1"/>
                <a:gd name="T19" fmla="*/ 86 h 116"/>
                <a:gd name="T20" fmla="*/ 0 w 1"/>
                <a:gd name="T21" fmla="*/ 91 h 116"/>
                <a:gd name="T22" fmla="*/ 0 w 1"/>
                <a:gd name="T23" fmla="*/ 95 h 116"/>
                <a:gd name="T24" fmla="*/ 0 w 1"/>
                <a:gd name="T25" fmla="*/ 100 h 116"/>
                <a:gd name="T26" fmla="*/ 0 w 1"/>
                <a:gd name="T27" fmla="*/ 104 h 116"/>
                <a:gd name="T28" fmla="*/ 0 w 1"/>
                <a:gd name="T29" fmla="*/ 107 h 116"/>
                <a:gd name="T30" fmla="*/ 0 w 1"/>
                <a:gd name="T31" fmla="*/ 111 h 116"/>
                <a:gd name="T32" fmla="*/ 0 w 1"/>
                <a:gd name="T33" fmla="*/ 113 h 116"/>
                <a:gd name="T34" fmla="*/ 0 w 1"/>
                <a:gd name="T35" fmla="*/ 115 h 116"/>
                <a:gd name="T36" fmla="*/ 0 w 1"/>
                <a:gd name="T37" fmla="*/ 114 h 116"/>
                <a:gd name="T38" fmla="*/ 0 w 1"/>
                <a:gd name="T39" fmla="*/ 113 h 116"/>
                <a:gd name="T40" fmla="*/ 0 w 1"/>
                <a:gd name="T41" fmla="*/ 111 h 116"/>
                <a:gd name="T42" fmla="*/ 0 w 1"/>
                <a:gd name="T43" fmla="*/ 109 h 116"/>
                <a:gd name="T44" fmla="*/ 0 w 1"/>
                <a:gd name="T45" fmla="*/ 106 h 116"/>
                <a:gd name="T46" fmla="*/ 0 w 1"/>
                <a:gd name="T47" fmla="*/ 104 h 116"/>
                <a:gd name="T48" fmla="*/ 0 w 1"/>
                <a:gd name="T49" fmla="*/ 101 h 116"/>
                <a:gd name="T50" fmla="*/ 0 w 1"/>
                <a:gd name="T51" fmla="*/ 97 h 116"/>
                <a:gd name="T52" fmla="*/ 0 w 1"/>
                <a:gd name="T53" fmla="*/ 94 h 116"/>
                <a:gd name="T54" fmla="*/ 0 w 1"/>
                <a:gd name="T55" fmla="*/ 89 h 116"/>
                <a:gd name="T56" fmla="*/ 0 w 1"/>
                <a:gd name="T57" fmla="*/ 86 h 116"/>
                <a:gd name="T58" fmla="*/ 0 w 1"/>
                <a:gd name="T59" fmla="*/ 82 h 116"/>
                <a:gd name="T60" fmla="*/ 0 w 1"/>
                <a:gd name="T61" fmla="*/ 76 h 116"/>
                <a:gd name="T62" fmla="*/ 0 w 1"/>
                <a:gd name="T63" fmla="*/ 68 h 116"/>
                <a:gd name="T64" fmla="*/ 0 w 1"/>
                <a:gd name="T65" fmla="*/ 57 h 116"/>
                <a:gd name="T66" fmla="*/ 0 w 1"/>
                <a:gd name="T67" fmla="*/ 46 h 116"/>
                <a:gd name="T68" fmla="*/ 0 w 1"/>
                <a:gd name="T69" fmla="*/ 33 h 116"/>
                <a:gd name="T70" fmla="*/ 0 w 1"/>
                <a:gd name="T71" fmla="*/ 22 h 116"/>
                <a:gd name="T72" fmla="*/ 0 w 1"/>
                <a:gd name="T73" fmla="*/ 12 h 116"/>
                <a:gd name="T74" fmla="*/ 0 w 1"/>
                <a:gd name="T75" fmla="*/ 7 h 116"/>
                <a:gd name="T76" fmla="*/ 0 w 1"/>
                <a:gd name="T77" fmla="*/ 5 h 116"/>
                <a:gd name="T78" fmla="*/ 0 w 1"/>
                <a:gd name="T79" fmla="*/ 3 h 116"/>
                <a:gd name="T80" fmla="*/ 0 w 1"/>
                <a:gd name="T81" fmla="*/ 1 h 116"/>
                <a:gd name="T82" fmla="*/ 0 w 1"/>
                <a:gd name="T83" fmla="*/ 0 h 116"/>
                <a:gd name="T84" fmla="*/ 0 w 1"/>
                <a:gd name="T85" fmla="*/ 1 h 116"/>
                <a:gd name="T86" fmla="*/ 0 w 1"/>
                <a:gd name="T87" fmla="*/ 3 h 116"/>
                <a:gd name="T88" fmla="*/ 0 w 1"/>
                <a:gd name="T89" fmla="*/ 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 h="116">
                  <a:moveTo>
                    <a:pt x="0" y="6"/>
                  </a:moveTo>
                  <a:lnTo>
                    <a:pt x="0" y="9"/>
                  </a:lnTo>
                  <a:lnTo>
                    <a:pt x="0" y="13"/>
                  </a:lnTo>
                  <a:lnTo>
                    <a:pt x="0" y="18"/>
                  </a:lnTo>
                  <a:lnTo>
                    <a:pt x="0" y="23"/>
                  </a:lnTo>
                  <a:lnTo>
                    <a:pt x="0" y="29"/>
                  </a:lnTo>
                  <a:lnTo>
                    <a:pt x="0" y="34"/>
                  </a:lnTo>
                  <a:lnTo>
                    <a:pt x="0" y="40"/>
                  </a:lnTo>
                  <a:lnTo>
                    <a:pt x="0" y="46"/>
                  </a:lnTo>
                  <a:lnTo>
                    <a:pt x="0" y="51"/>
                  </a:lnTo>
                  <a:lnTo>
                    <a:pt x="0" y="57"/>
                  </a:lnTo>
                  <a:lnTo>
                    <a:pt x="0" y="62"/>
                  </a:lnTo>
                  <a:lnTo>
                    <a:pt x="0" y="67"/>
                  </a:lnTo>
                  <a:lnTo>
                    <a:pt x="0" y="71"/>
                  </a:lnTo>
                  <a:lnTo>
                    <a:pt x="0" y="75"/>
                  </a:lnTo>
                  <a:lnTo>
                    <a:pt x="0" y="78"/>
                  </a:lnTo>
                  <a:lnTo>
                    <a:pt x="0" y="81"/>
                  </a:lnTo>
                  <a:lnTo>
                    <a:pt x="0" y="83"/>
                  </a:lnTo>
                  <a:lnTo>
                    <a:pt x="0" y="85"/>
                  </a:lnTo>
                  <a:lnTo>
                    <a:pt x="0" y="86"/>
                  </a:lnTo>
                  <a:lnTo>
                    <a:pt x="0" y="89"/>
                  </a:lnTo>
                  <a:lnTo>
                    <a:pt x="0" y="91"/>
                  </a:lnTo>
                  <a:lnTo>
                    <a:pt x="0" y="93"/>
                  </a:lnTo>
                  <a:lnTo>
                    <a:pt x="0" y="95"/>
                  </a:lnTo>
                  <a:lnTo>
                    <a:pt x="0" y="98"/>
                  </a:lnTo>
                  <a:lnTo>
                    <a:pt x="0" y="100"/>
                  </a:lnTo>
                  <a:lnTo>
                    <a:pt x="0" y="102"/>
                  </a:lnTo>
                  <a:lnTo>
                    <a:pt x="0" y="104"/>
                  </a:lnTo>
                  <a:lnTo>
                    <a:pt x="0" y="105"/>
                  </a:lnTo>
                  <a:lnTo>
                    <a:pt x="0" y="107"/>
                  </a:lnTo>
                  <a:lnTo>
                    <a:pt x="0" y="109"/>
                  </a:lnTo>
                  <a:lnTo>
                    <a:pt x="0" y="111"/>
                  </a:lnTo>
                  <a:lnTo>
                    <a:pt x="0" y="112"/>
                  </a:lnTo>
                  <a:lnTo>
                    <a:pt x="0" y="113"/>
                  </a:lnTo>
                  <a:lnTo>
                    <a:pt x="0" y="114"/>
                  </a:lnTo>
                  <a:lnTo>
                    <a:pt x="0" y="115"/>
                  </a:lnTo>
                  <a:lnTo>
                    <a:pt x="0" y="115"/>
                  </a:lnTo>
                  <a:lnTo>
                    <a:pt x="0" y="114"/>
                  </a:lnTo>
                  <a:lnTo>
                    <a:pt x="0" y="114"/>
                  </a:lnTo>
                  <a:lnTo>
                    <a:pt x="0" y="113"/>
                  </a:lnTo>
                  <a:lnTo>
                    <a:pt x="0" y="112"/>
                  </a:lnTo>
                  <a:lnTo>
                    <a:pt x="0" y="111"/>
                  </a:lnTo>
                  <a:lnTo>
                    <a:pt x="0" y="110"/>
                  </a:lnTo>
                  <a:lnTo>
                    <a:pt x="0" y="109"/>
                  </a:lnTo>
                  <a:lnTo>
                    <a:pt x="0" y="108"/>
                  </a:lnTo>
                  <a:lnTo>
                    <a:pt x="0" y="106"/>
                  </a:lnTo>
                  <a:lnTo>
                    <a:pt x="0" y="105"/>
                  </a:lnTo>
                  <a:lnTo>
                    <a:pt x="0" y="104"/>
                  </a:lnTo>
                  <a:lnTo>
                    <a:pt x="0" y="102"/>
                  </a:lnTo>
                  <a:lnTo>
                    <a:pt x="0" y="101"/>
                  </a:lnTo>
                  <a:lnTo>
                    <a:pt x="0" y="99"/>
                  </a:lnTo>
                  <a:lnTo>
                    <a:pt x="0" y="97"/>
                  </a:lnTo>
                  <a:lnTo>
                    <a:pt x="0" y="96"/>
                  </a:lnTo>
                  <a:lnTo>
                    <a:pt x="0" y="94"/>
                  </a:lnTo>
                  <a:lnTo>
                    <a:pt x="0" y="91"/>
                  </a:lnTo>
                  <a:lnTo>
                    <a:pt x="0" y="89"/>
                  </a:lnTo>
                  <a:lnTo>
                    <a:pt x="0" y="87"/>
                  </a:lnTo>
                  <a:lnTo>
                    <a:pt x="0" y="86"/>
                  </a:lnTo>
                  <a:lnTo>
                    <a:pt x="0" y="84"/>
                  </a:lnTo>
                  <a:lnTo>
                    <a:pt x="0" y="82"/>
                  </a:lnTo>
                  <a:lnTo>
                    <a:pt x="0" y="80"/>
                  </a:lnTo>
                  <a:lnTo>
                    <a:pt x="0" y="76"/>
                  </a:lnTo>
                  <a:lnTo>
                    <a:pt x="0" y="72"/>
                  </a:lnTo>
                  <a:lnTo>
                    <a:pt x="0" y="68"/>
                  </a:lnTo>
                  <a:lnTo>
                    <a:pt x="0" y="63"/>
                  </a:lnTo>
                  <a:lnTo>
                    <a:pt x="0" y="57"/>
                  </a:lnTo>
                  <a:lnTo>
                    <a:pt x="0" y="51"/>
                  </a:lnTo>
                  <a:lnTo>
                    <a:pt x="0" y="46"/>
                  </a:lnTo>
                  <a:lnTo>
                    <a:pt x="0" y="39"/>
                  </a:lnTo>
                  <a:lnTo>
                    <a:pt x="0" y="33"/>
                  </a:lnTo>
                  <a:lnTo>
                    <a:pt x="0" y="28"/>
                  </a:lnTo>
                  <a:lnTo>
                    <a:pt x="0" y="22"/>
                  </a:lnTo>
                  <a:lnTo>
                    <a:pt x="0" y="17"/>
                  </a:lnTo>
                  <a:lnTo>
                    <a:pt x="0" y="12"/>
                  </a:lnTo>
                  <a:lnTo>
                    <a:pt x="0" y="9"/>
                  </a:lnTo>
                  <a:lnTo>
                    <a:pt x="0" y="7"/>
                  </a:lnTo>
                  <a:lnTo>
                    <a:pt x="0" y="6"/>
                  </a:lnTo>
                  <a:lnTo>
                    <a:pt x="0" y="5"/>
                  </a:lnTo>
                  <a:lnTo>
                    <a:pt x="0" y="4"/>
                  </a:lnTo>
                  <a:lnTo>
                    <a:pt x="0" y="3"/>
                  </a:lnTo>
                  <a:lnTo>
                    <a:pt x="0" y="2"/>
                  </a:lnTo>
                  <a:lnTo>
                    <a:pt x="0" y="1"/>
                  </a:lnTo>
                  <a:lnTo>
                    <a:pt x="0" y="1"/>
                  </a:lnTo>
                  <a:lnTo>
                    <a:pt x="0" y="0"/>
                  </a:lnTo>
                  <a:lnTo>
                    <a:pt x="0" y="0"/>
                  </a:lnTo>
                  <a:lnTo>
                    <a:pt x="0" y="1"/>
                  </a:lnTo>
                  <a:lnTo>
                    <a:pt x="0" y="2"/>
                  </a:lnTo>
                  <a:lnTo>
                    <a:pt x="0" y="3"/>
                  </a:lnTo>
                  <a:lnTo>
                    <a:pt x="0" y="4"/>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2" name="Freeform 366"/>
            <p:cNvSpPr>
              <a:spLocks/>
            </p:cNvSpPr>
            <p:nvPr/>
          </p:nvSpPr>
          <p:spPr bwMode="auto">
            <a:xfrm>
              <a:off x="947" y="2997"/>
              <a:ext cx="1" cy="110"/>
            </a:xfrm>
            <a:custGeom>
              <a:avLst/>
              <a:gdLst>
                <a:gd name="T0" fmla="*/ 0 w 1"/>
                <a:gd name="T1" fmla="*/ 9 h 110"/>
                <a:gd name="T2" fmla="*/ 0 w 1"/>
                <a:gd name="T3" fmla="*/ 17 h 110"/>
                <a:gd name="T4" fmla="*/ 0 w 1"/>
                <a:gd name="T5" fmla="*/ 27 h 110"/>
                <a:gd name="T6" fmla="*/ 0 w 1"/>
                <a:gd name="T7" fmla="*/ 37 h 110"/>
                <a:gd name="T8" fmla="*/ 0 w 1"/>
                <a:gd name="T9" fmla="*/ 47 h 110"/>
                <a:gd name="T10" fmla="*/ 0 w 1"/>
                <a:gd name="T11" fmla="*/ 58 h 110"/>
                <a:gd name="T12" fmla="*/ 0 w 1"/>
                <a:gd name="T13" fmla="*/ 66 h 110"/>
                <a:gd name="T14" fmla="*/ 0 w 1"/>
                <a:gd name="T15" fmla="*/ 73 h 110"/>
                <a:gd name="T16" fmla="*/ 0 w 1"/>
                <a:gd name="T17" fmla="*/ 78 h 110"/>
                <a:gd name="T18" fmla="*/ 0 w 1"/>
                <a:gd name="T19" fmla="*/ 82 h 110"/>
                <a:gd name="T20" fmla="*/ 0 w 1"/>
                <a:gd name="T21" fmla="*/ 86 h 110"/>
                <a:gd name="T22" fmla="*/ 0 w 1"/>
                <a:gd name="T23" fmla="*/ 90 h 110"/>
                <a:gd name="T24" fmla="*/ 0 w 1"/>
                <a:gd name="T25" fmla="*/ 95 h 110"/>
                <a:gd name="T26" fmla="*/ 0 w 1"/>
                <a:gd name="T27" fmla="*/ 99 h 110"/>
                <a:gd name="T28" fmla="*/ 0 w 1"/>
                <a:gd name="T29" fmla="*/ 102 h 110"/>
                <a:gd name="T30" fmla="*/ 0 w 1"/>
                <a:gd name="T31" fmla="*/ 106 h 110"/>
                <a:gd name="T32" fmla="*/ 0 w 1"/>
                <a:gd name="T33" fmla="*/ 108 h 110"/>
                <a:gd name="T34" fmla="*/ 0 w 1"/>
                <a:gd name="T35" fmla="*/ 109 h 110"/>
                <a:gd name="T36" fmla="*/ 0 w 1"/>
                <a:gd name="T37" fmla="*/ 108 h 110"/>
                <a:gd name="T38" fmla="*/ 0 w 1"/>
                <a:gd name="T39" fmla="*/ 106 h 110"/>
                <a:gd name="T40" fmla="*/ 0 w 1"/>
                <a:gd name="T41" fmla="*/ 105 h 110"/>
                <a:gd name="T42" fmla="*/ 0 w 1"/>
                <a:gd name="T43" fmla="*/ 103 h 110"/>
                <a:gd name="T44" fmla="*/ 0 w 1"/>
                <a:gd name="T45" fmla="*/ 100 h 110"/>
                <a:gd name="T46" fmla="*/ 0 w 1"/>
                <a:gd name="T47" fmla="*/ 97 h 110"/>
                <a:gd name="T48" fmla="*/ 0 w 1"/>
                <a:gd name="T49" fmla="*/ 93 h 110"/>
                <a:gd name="T50" fmla="*/ 0 w 1"/>
                <a:gd name="T51" fmla="*/ 90 h 110"/>
                <a:gd name="T52" fmla="*/ 0 w 1"/>
                <a:gd name="T53" fmla="*/ 87 h 110"/>
                <a:gd name="T54" fmla="*/ 0 w 1"/>
                <a:gd name="T55" fmla="*/ 83 h 110"/>
                <a:gd name="T56" fmla="*/ 0 w 1"/>
                <a:gd name="T57" fmla="*/ 77 h 110"/>
                <a:gd name="T58" fmla="*/ 0 w 1"/>
                <a:gd name="T59" fmla="*/ 72 h 110"/>
                <a:gd name="T60" fmla="*/ 0 w 1"/>
                <a:gd name="T61" fmla="*/ 64 h 110"/>
                <a:gd name="T62" fmla="*/ 0 w 1"/>
                <a:gd name="T63" fmla="*/ 54 h 110"/>
                <a:gd name="T64" fmla="*/ 0 w 1"/>
                <a:gd name="T65" fmla="*/ 43 h 110"/>
                <a:gd name="T66" fmla="*/ 0 w 1"/>
                <a:gd name="T67" fmla="*/ 31 h 110"/>
                <a:gd name="T68" fmla="*/ 0 w 1"/>
                <a:gd name="T69" fmla="*/ 21 h 110"/>
                <a:gd name="T70" fmla="*/ 0 w 1"/>
                <a:gd name="T71" fmla="*/ 12 h 110"/>
                <a:gd name="T72" fmla="*/ 0 w 1"/>
                <a:gd name="T73" fmla="*/ 6 h 110"/>
                <a:gd name="T74" fmla="*/ 0 w 1"/>
                <a:gd name="T75" fmla="*/ 4 h 110"/>
                <a:gd name="T76" fmla="*/ 0 w 1"/>
                <a:gd name="T77" fmla="*/ 2 h 110"/>
                <a:gd name="T78" fmla="*/ 0 w 1"/>
                <a:gd name="T79" fmla="*/ 0 h 110"/>
                <a:gd name="T80" fmla="*/ 0 w 1"/>
                <a:gd name="T81" fmla="*/ 1 h 110"/>
                <a:gd name="T82" fmla="*/ 0 w 1"/>
                <a:gd name="T8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 h="110">
                  <a:moveTo>
                    <a:pt x="0" y="5"/>
                  </a:moveTo>
                  <a:lnTo>
                    <a:pt x="0" y="9"/>
                  </a:lnTo>
                  <a:lnTo>
                    <a:pt x="0" y="12"/>
                  </a:lnTo>
                  <a:lnTo>
                    <a:pt x="0" y="17"/>
                  </a:lnTo>
                  <a:lnTo>
                    <a:pt x="0" y="22"/>
                  </a:lnTo>
                  <a:lnTo>
                    <a:pt x="0" y="27"/>
                  </a:lnTo>
                  <a:lnTo>
                    <a:pt x="0" y="32"/>
                  </a:lnTo>
                  <a:lnTo>
                    <a:pt x="0" y="37"/>
                  </a:lnTo>
                  <a:lnTo>
                    <a:pt x="0" y="43"/>
                  </a:lnTo>
                  <a:lnTo>
                    <a:pt x="0" y="47"/>
                  </a:lnTo>
                  <a:lnTo>
                    <a:pt x="0" y="53"/>
                  </a:lnTo>
                  <a:lnTo>
                    <a:pt x="0" y="58"/>
                  </a:lnTo>
                  <a:lnTo>
                    <a:pt x="0" y="63"/>
                  </a:lnTo>
                  <a:lnTo>
                    <a:pt x="0" y="66"/>
                  </a:lnTo>
                  <a:lnTo>
                    <a:pt x="0" y="70"/>
                  </a:lnTo>
                  <a:lnTo>
                    <a:pt x="0" y="73"/>
                  </a:lnTo>
                  <a:lnTo>
                    <a:pt x="0" y="76"/>
                  </a:lnTo>
                  <a:lnTo>
                    <a:pt x="0" y="78"/>
                  </a:lnTo>
                  <a:lnTo>
                    <a:pt x="0" y="80"/>
                  </a:lnTo>
                  <a:lnTo>
                    <a:pt x="0" y="82"/>
                  </a:lnTo>
                  <a:lnTo>
                    <a:pt x="0" y="83"/>
                  </a:lnTo>
                  <a:lnTo>
                    <a:pt x="0" y="86"/>
                  </a:lnTo>
                  <a:lnTo>
                    <a:pt x="0" y="88"/>
                  </a:lnTo>
                  <a:lnTo>
                    <a:pt x="0" y="90"/>
                  </a:lnTo>
                  <a:lnTo>
                    <a:pt x="0" y="93"/>
                  </a:lnTo>
                  <a:lnTo>
                    <a:pt x="0" y="95"/>
                  </a:lnTo>
                  <a:lnTo>
                    <a:pt x="0" y="97"/>
                  </a:lnTo>
                  <a:lnTo>
                    <a:pt x="0" y="99"/>
                  </a:lnTo>
                  <a:lnTo>
                    <a:pt x="0" y="100"/>
                  </a:lnTo>
                  <a:lnTo>
                    <a:pt x="0" y="102"/>
                  </a:lnTo>
                  <a:lnTo>
                    <a:pt x="0" y="104"/>
                  </a:lnTo>
                  <a:lnTo>
                    <a:pt x="0" y="106"/>
                  </a:lnTo>
                  <a:lnTo>
                    <a:pt x="0" y="107"/>
                  </a:lnTo>
                  <a:lnTo>
                    <a:pt x="0" y="108"/>
                  </a:lnTo>
                  <a:lnTo>
                    <a:pt x="0" y="109"/>
                  </a:lnTo>
                  <a:lnTo>
                    <a:pt x="0" y="109"/>
                  </a:lnTo>
                  <a:lnTo>
                    <a:pt x="0" y="108"/>
                  </a:lnTo>
                  <a:lnTo>
                    <a:pt x="0" y="108"/>
                  </a:lnTo>
                  <a:lnTo>
                    <a:pt x="0" y="107"/>
                  </a:lnTo>
                  <a:lnTo>
                    <a:pt x="0" y="106"/>
                  </a:lnTo>
                  <a:lnTo>
                    <a:pt x="0" y="106"/>
                  </a:lnTo>
                  <a:lnTo>
                    <a:pt x="0" y="105"/>
                  </a:lnTo>
                  <a:lnTo>
                    <a:pt x="0" y="104"/>
                  </a:lnTo>
                  <a:lnTo>
                    <a:pt x="0" y="103"/>
                  </a:lnTo>
                  <a:lnTo>
                    <a:pt x="0" y="101"/>
                  </a:lnTo>
                  <a:lnTo>
                    <a:pt x="0" y="100"/>
                  </a:lnTo>
                  <a:lnTo>
                    <a:pt x="0" y="98"/>
                  </a:lnTo>
                  <a:lnTo>
                    <a:pt x="0" y="97"/>
                  </a:lnTo>
                  <a:lnTo>
                    <a:pt x="0" y="95"/>
                  </a:lnTo>
                  <a:lnTo>
                    <a:pt x="0" y="93"/>
                  </a:lnTo>
                  <a:lnTo>
                    <a:pt x="0" y="92"/>
                  </a:lnTo>
                  <a:lnTo>
                    <a:pt x="0" y="90"/>
                  </a:lnTo>
                  <a:lnTo>
                    <a:pt x="0" y="88"/>
                  </a:lnTo>
                  <a:lnTo>
                    <a:pt x="0" y="87"/>
                  </a:lnTo>
                  <a:lnTo>
                    <a:pt x="0" y="85"/>
                  </a:lnTo>
                  <a:lnTo>
                    <a:pt x="0" y="83"/>
                  </a:lnTo>
                  <a:lnTo>
                    <a:pt x="0" y="82"/>
                  </a:lnTo>
                  <a:lnTo>
                    <a:pt x="0" y="77"/>
                  </a:lnTo>
                  <a:lnTo>
                    <a:pt x="0" y="75"/>
                  </a:lnTo>
                  <a:lnTo>
                    <a:pt x="0" y="72"/>
                  </a:lnTo>
                  <a:lnTo>
                    <a:pt x="0" y="68"/>
                  </a:lnTo>
                  <a:lnTo>
                    <a:pt x="0" y="64"/>
                  </a:lnTo>
                  <a:lnTo>
                    <a:pt x="0" y="59"/>
                  </a:lnTo>
                  <a:lnTo>
                    <a:pt x="0" y="54"/>
                  </a:lnTo>
                  <a:lnTo>
                    <a:pt x="0" y="48"/>
                  </a:lnTo>
                  <a:lnTo>
                    <a:pt x="0" y="43"/>
                  </a:lnTo>
                  <a:lnTo>
                    <a:pt x="0" y="37"/>
                  </a:lnTo>
                  <a:lnTo>
                    <a:pt x="0" y="31"/>
                  </a:lnTo>
                  <a:lnTo>
                    <a:pt x="0" y="26"/>
                  </a:lnTo>
                  <a:lnTo>
                    <a:pt x="0" y="21"/>
                  </a:lnTo>
                  <a:lnTo>
                    <a:pt x="0" y="16"/>
                  </a:lnTo>
                  <a:lnTo>
                    <a:pt x="0" y="12"/>
                  </a:lnTo>
                  <a:lnTo>
                    <a:pt x="0" y="9"/>
                  </a:lnTo>
                  <a:lnTo>
                    <a:pt x="0" y="6"/>
                  </a:lnTo>
                  <a:lnTo>
                    <a:pt x="0" y="5"/>
                  </a:lnTo>
                  <a:lnTo>
                    <a:pt x="0" y="4"/>
                  </a:lnTo>
                  <a:lnTo>
                    <a:pt x="0" y="3"/>
                  </a:lnTo>
                  <a:lnTo>
                    <a:pt x="0" y="2"/>
                  </a:lnTo>
                  <a:lnTo>
                    <a:pt x="0" y="1"/>
                  </a:lnTo>
                  <a:lnTo>
                    <a:pt x="0" y="0"/>
                  </a:lnTo>
                  <a:lnTo>
                    <a:pt x="0" y="0"/>
                  </a:lnTo>
                  <a:lnTo>
                    <a:pt x="0" y="1"/>
                  </a:lnTo>
                  <a:lnTo>
                    <a:pt x="0" y="2"/>
                  </a:lnTo>
                  <a:lnTo>
                    <a:pt x="0" y="4"/>
                  </a:lnTo>
                  <a:lnTo>
                    <a:pt x="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3" name="Freeform 367"/>
            <p:cNvSpPr>
              <a:spLocks/>
            </p:cNvSpPr>
            <p:nvPr/>
          </p:nvSpPr>
          <p:spPr bwMode="auto">
            <a:xfrm>
              <a:off x="952" y="2949"/>
              <a:ext cx="21" cy="54"/>
            </a:xfrm>
            <a:custGeom>
              <a:avLst/>
              <a:gdLst>
                <a:gd name="T0" fmla="*/ 3 w 21"/>
                <a:gd name="T1" fmla="*/ 4 h 54"/>
                <a:gd name="T2" fmla="*/ 4 w 21"/>
                <a:gd name="T3" fmla="*/ 6 h 54"/>
                <a:gd name="T4" fmla="*/ 4 w 21"/>
                <a:gd name="T5" fmla="*/ 8 h 54"/>
                <a:gd name="T6" fmla="*/ 5 w 21"/>
                <a:gd name="T7" fmla="*/ 11 h 54"/>
                <a:gd name="T8" fmla="*/ 5 w 21"/>
                <a:gd name="T9" fmla="*/ 13 h 54"/>
                <a:gd name="T10" fmla="*/ 7 w 21"/>
                <a:gd name="T11" fmla="*/ 16 h 54"/>
                <a:gd name="T12" fmla="*/ 8 w 21"/>
                <a:gd name="T13" fmla="*/ 20 h 54"/>
                <a:gd name="T14" fmla="*/ 8 w 21"/>
                <a:gd name="T15" fmla="*/ 22 h 54"/>
                <a:gd name="T16" fmla="*/ 10 w 21"/>
                <a:gd name="T17" fmla="*/ 26 h 54"/>
                <a:gd name="T18" fmla="*/ 11 w 21"/>
                <a:gd name="T19" fmla="*/ 29 h 54"/>
                <a:gd name="T20" fmla="*/ 12 w 21"/>
                <a:gd name="T21" fmla="*/ 32 h 54"/>
                <a:gd name="T22" fmla="*/ 13 w 21"/>
                <a:gd name="T23" fmla="*/ 35 h 54"/>
                <a:gd name="T24" fmla="*/ 14 w 21"/>
                <a:gd name="T25" fmla="*/ 38 h 54"/>
                <a:gd name="T26" fmla="*/ 15 w 21"/>
                <a:gd name="T27" fmla="*/ 40 h 54"/>
                <a:gd name="T28" fmla="*/ 16 w 21"/>
                <a:gd name="T29" fmla="*/ 43 h 54"/>
                <a:gd name="T30" fmla="*/ 17 w 21"/>
                <a:gd name="T31" fmla="*/ 45 h 54"/>
                <a:gd name="T32" fmla="*/ 18 w 21"/>
                <a:gd name="T33" fmla="*/ 47 h 54"/>
                <a:gd name="T34" fmla="*/ 18 w 21"/>
                <a:gd name="T35" fmla="*/ 49 h 54"/>
                <a:gd name="T36" fmla="*/ 19 w 21"/>
                <a:gd name="T37" fmla="*/ 49 h 54"/>
                <a:gd name="T38" fmla="*/ 19 w 21"/>
                <a:gd name="T39" fmla="*/ 50 h 54"/>
                <a:gd name="T40" fmla="*/ 20 w 21"/>
                <a:gd name="T41" fmla="*/ 50 h 54"/>
                <a:gd name="T42" fmla="*/ 20 w 21"/>
                <a:gd name="T43" fmla="*/ 51 h 54"/>
                <a:gd name="T44" fmla="*/ 20 w 21"/>
                <a:gd name="T45" fmla="*/ 52 h 54"/>
                <a:gd name="T46" fmla="*/ 20 w 21"/>
                <a:gd name="T47" fmla="*/ 53 h 54"/>
                <a:gd name="T48" fmla="*/ 19 w 21"/>
                <a:gd name="T49" fmla="*/ 52 h 54"/>
                <a:gd name="T50" fmla="*/ 18 w 21"/>
                <a:gd name="T51" fmla="*/ 52 h 54"/>
                <a:gd name="T52" fmla="*/ 18 w 21"/>
                <a:gd name="T53" fmla="*/ 51 h 54"/>
                <a:gd name="T54" fmla="*/ 18 w 21"/>
                <a:gd name="T55" fmla="*/ 51 h 54"/>
                <a:gd name="T56" fmla="*/ 18 w 21"/>
                <a:gd name="T57" fmla="*/ 50 h 54"/>
                <a:gd name="T58" fmla="*/ 17 w 21"/>
                <a:gd name="T59" fmla="*/ 49 h 54"/>
                <a:gd name="T60" fmla="*/ 15 w 21"/>
                <a:gd name="T61" fmla="*/ 47 h 54"/>
                <a:gd name="T62" fmla="*/ 15 w 21"/>
                <a:gd name="T63" fmla="*/ 45 h 54"/>
                <a:gd name="T64" fmla="*/ 13 w 21"/>
                <a:gd name="T65" fmla="*/ 42 h 54"/>
                <a:gd name="T66" fmla="*/ 12 w 21"/>
                <a:gd name="T67" fmla="*/ 39 h 54"/>
                <a:gd name="T68" fmla="*/ 11 w 21"/>
                <a:gd name="T69" fmla="*/ 35 h 54"/>
                <a:gd name="T70" fmla="*/ 9 w 21"/>
                <a:gd name="T71" fmla="*/ 31 h 54"/>
                <a:gd name="T72" fmla="*/ 8 w 21"/>
                <a:gd name="T73" fmla="*/ 28 h 54"/>
                <a:gd name="T74" fmla="*/ 7 w 21"/>
                <a:gd name="T75" fmla="*/ 24 h 54"/>
                <a:gd name="T76" fmla="*/ 5 w 21"/>
                <a:gd name="T77" fmla="*/ 21 h 54"/>
                <a:gd name="T78" fmla="*/ 4 w 21"/>
                <a:gd name="T79" fmla="*/ 17 h 54"/>
                <a:gd name="T80" fmla="*/ 3 w 21"/>
                <a:gd name="T81" fmla="*/ 14 h 54"/>
                <a:gd name="T82" fmla="*/ 2 w 21"/>
                <a:gd name="T83" fmla="*/ 12 h 54"/>
                <a:gd name="T84" fmla="*/ 2 w 21"/>
                <a:gd name="T85" fmla="*/ 9 h 54"/>
                <a:gd name="T86" fmla="*/ 1 w 21"/>
                <a:gd name="T87" fmla="*/ 7 h 54"/>
                <a:gd name="T88" fmla="*/ 1 w 21"/>
                <a:gd name="T89" fmla="*/ 6 h 54"/>
                <a:gd name="T90" fmla="*/ 0 w 21"/>
                <a:gd name="T91" fmla="*/ 4 h 54"/>
                <a:gd name="T92" fmla="*/ 0 w 21"/>
                <a:gd name="T93" fmla="*/ 4 h 54"/>
                <a:gd name="T94" fmla="*/ 0 w 21"/>
                <a:gd name="T95" fmla="*/ 3 h 54"/>
                <a:gd name="T96" fmla="*/ 0 w 21"/>
                <a:gd name="T97" fmla="*/ 2 h 54"/>
                <a:gd name="T98" fmla="*/ 0 w 21"/>
                <a:gd name="T99" fmla="*/ 1 h 54"/>
                <a:gd name="T100" fmla="*/ 1 w 21"/>
                <a:gd name="T101" fmla="*/ 0 h 54"/>
                <a:gd name="T102" fmla="*/ 2 w 21"/>
                <a:gd name="T103" fmla="*/ 0 h 54"/>
                <a:gd name="T104" fmla="*/ 2 w 21"/>
                <a:gd name="T105" fmla="*/ 1 h 54"/>
                <a:gd name="T106" fmla="*/ 2 w 21"/>
                <a:gd name="T107" fmla="*/ 2 h 54"/>
                <a:gd name="T108" fmla="*/ 3 w 21"/>
                <a:gd name="T109" fmla="*/ 3 h 54"/>
                <a:gd name="T110" fmla="*/ 3 w 21"/>
                <a:gd name="T11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54">
                  <a:moveTo>
                    <a:pt x="3" y="4"/>
                  </a:moveTo>
                  <a:lnTo>
                    <a:pt x="4" y="6"/>
                  </a:lnTo>
                  <a:lnTo>
                    <a:pt x="4" y="8"/>
                  </a:lnTo>
                  <a:lnTo>
                    <a:pt x="5" y="11"/>
                  </a:lnTo>
                  <a:lnTo>
                    <a:pt x="5" y="13"/>
                  </a:lnTo>
                  <a:lnTo>
                    <a:pt x="7" y="16"/>
                  </a:lnTo>
                  <a:lnTo>
                    <a:pt x="8" y="20"/>
                  </a:lnTo>
                  <a:lnTo>
                    <a:pt x="8" y="22"/>
                  </a:lnTo>
                  <a:lnTo>
                    <a:pt x="10" y="26"/>
                  </a:lnTo>
                  <a:lnTo>
                    <a:pt x="11" y="29"/>
                  </a:lnTo>
                  <a:lnTo>
                    <a:pt x="12" y="32"/>
                  </a:lnTo>
                  <a:lnTo>
                    <a:pt x="13" y="35"/>
                  </a:lnTo>
                  <a:lnTo>
                    <a:pt x="14" y="38"/>
                  </a:lnTo>
                  <a:lnTo>
                    <a:pt x="15" y="40"/>
                  </a:lnTo>
                  <a:lnTo>
                    <a:pt x="16" y="43"/>
                  </a:lnTo>
                  <a:lnTo>
                    <a:pt x="17" y="45"/>
                  </a:lnTo>
                  <a:lnTo>
                    <a:pt x="18" y="47"/>
                  </a:lnTo>
                  <a:lnTo>
                    <a:pt x="18" y="49"/>
                  </a:lnTo>
                  <a:lnTo>
                    <a:pt x="19" y="49"/>
                  </a:lnTo>
                  <a:lnTo>
                    <a:pt x="19" y="50"/>
                  </a:lnTo>
                  <a:lnTo>
                    <a:pt x="20" y="50"/>
                  </a:lnTo>
                  <a:lnTo>
                    <a:pt x="20" y="51"/>
                  </a:lnTo>
                  <a:lnTo>
                    <a:pt x="20" y="52"/>
                  </a:lnTo>
                  <a:lnTo>
                    <a:pt x="20" y="53"/>
                  </a:lnTo>
                  <a:lnTo>
                    <a:pt x="19" y="52"/>
                  </a:lnTo>
                  <a:lnTo>
                    <a:pt x="18" y="52"/>
                  </a:lnTo>
                  <a:lnTo>
                    <a:pt x="18" y="51"/>
                  </a:lnTo>
                  <a:lnTo>
                    <a:pt x="18" y="51"/>
                  </a:lnTo>
                  <a:lnTo>
                    <a:pt x="18" y="50"/>
                  </a:lnTo>
                  <a:lnTo>
                    <a:pt x="17" y="49"/>
                  </a:lnTo>
                  <a:lnTo>
                    <a:pt x="15" y="47"/>
                  </a:lnTo>
                  <a:lnTo>
                    <a:pt x="15" y="45"/>
                  </a:lnTo>
                  <a:lnTo>
                    <a:pt x="13" y="42"/>
                  </a:lnTo>
                  <a:lnTo>
                    <a:pt x="12" y="39"/>
                  </a:lnTo>
                  <a:lnTo>
                    <a:pt x="11" y="35"/>
                  </a:lnTo>
                  <a:lnTo>
                    <a:pt x="9" y="31"/>
                  </a:lnTo>
                  <a:lnTo>
                    <a:pt x="8" y="28"/>
                  </a:lnTo>
                  <a:lnTo>
                    <a:pt x="7" y="24"/>
                  </a:lnTo>
                  <a:lnTo>
                    <a:pt x="5" y="21"/>
                  </a:lnTo>
                  <a:lnTo>
                    <a:pt x="4" y="17"/>
                  </a:lnTo>
                  <a:lnTo>
                    <a:pt x="3" y="14"/>
                  </a:lnTo>
                  <a:lnTo>
                    <a:pt x="2" y="12"/>
                  </a:lnTo>
                  <a:lnTo>
                    <a:pt x="2" y="9"/>
                  </a:lnTo>
                  <a:lnTo>
                    <a:pt x="1" y="7"/>
                  </a:lnTo>
                  <a:lnTo>
                    <a:pt x="1" y="6"/>
                  </a:lnTo>
                  <a:lnTo>
                    <a:pt x="0" y="4"/>
                  </a:lnTo>
                  <a:lnTo>
                    <a:pt x="0" y="4"/>
                  </a:lnTo>
                  <a:lnTo>
                    <a:pt x="0" y="3"/>
                  </a:lnTo>
                  <a:lnTo>
                    <a:pt x="0" y="2"/>
                  </a:lnTo>
                  <a:lnTo>
                    <a:pt x="0" y="1"/>
                  </a:lnTo>
                  <a:lnTo>
                    <a:pt x="1" y="0"/>
                  </a:lnTo>
                  <a:lnTo>
                    <a:pt x="2" y="0"/>
                  </a:lnTo>
                  <a:lnTo>
                    <a:pt x="2" y="1"/>
                  </a:lnTo>
                  <a:lnTo>
                    <a:pt x="2" y="2"/>
                  </a:lnTo>
                  <a:lnTo>
                    <a:pt x="3" y="3"/>
                  </a:lnTo>
                  <a:lnTo>
                    <a:pt x="3"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4" name="Freeform 368"/>
            <p:cNvSpPr>
              <a:spLocks/>
            </p:cNvSpPr>
            <p:nvPr/>
          </p:nvSpPr>
          <p:spPr bwMode="auto">
            <a:xfrm>
              <a:off x="942" y="2945"/>
              <a:ext cx="21" cy="54"/>
            </a:xfrm>
            <a:custGeom>
              <a:avLst/>
              <a:gdLst>
                <a:gd name="T0" fmla="*/ 2 w 21"/>
                <a:gd name="T1" fmla="*/ 4 h 54"/>
                <a:gd name="T2" fmla="*/ 3 w 21"/>
                <a:gd name="T3" fmla="*/ 6 h 54"/>
                <a:gd name="T4" fmla="*/ 4 w 21"/>
                <a:gd name="T5" fmla="*/ 9 h 54"/>
                <a:gd name="T6" fmla="*/ 5 w 21"/>
                <a:gd name="T7" fmla="*/ 12 h 54"/>
                <a:gd name="T8" fmla="*/ 5 w 21"/>
                <a:gd name="T9" fmla="*/ 14 h 54"/>
                <a:gd name="T10" fmla="*/ 6 w 21"/>
                <a:gd name="T11" fmla="*/ 17 h 54"/>
                <a:gd name="T12" fmla="*/ 7 w 21"/>
                <a:gd name="T13" fmla="*/ 20 h 54"/>
                <a:gd name="T14" fmla="*/ 8 w 21"/>
                <a:gd name="T15" fmla="*/ 23 h 54"/>
                <a:gd name="T16" fmla="*/ 11 w 21"/>
                <a:gd name="T17" fmla="*/ 30 h 54"/>
                <a:gd name="T18" fmla="*/ 12 w 21"/>
                <a:gd name="T19" fmla="*/ 33 h 54"/>
                <a:gd name="T20" fmla="*/ 13 w 21"/>
                <a:gd name="T21" fmla="*/ 36 h 54"/>
                <a:gd name="T22" fmla="*/ 14 w 21"/>
                <a:gd name="T23" fmla="*/ 39 h 54"/>
                <a:gd name="T24" fmla="*/ 16 w 21"/>
                <a:gd name="T25" fmla="*/ 44 h 54"/>
                <a:gd name="T26" fmla="*/ 17 w 21"/>
                <a:gd name="T27" fmla="*/ 46 h 54"/>
                <a:gd name="T28" fmla="*/ 18 w 21"/>
                <a:gd name="T29" fmla="*/ 48 h 54"/>
                <a:gd name="T30" fmla="*/ 18 w 21"/>
                <a:gd name="T31" fmla="*/ 49 h 54"/>
                <a:gd name="T32" fmla="*/ 18 w 21"/>
                <a:gd name="T33" fmla="*/ 49 h 54"/>
                <a:gd name="T34" fmla="*/ 19 w 21"/>
                <a:gd name="T35" fmla="*/ 50 h 54"/>
                <a:gd name="T36" fmla="*/ 19 w 21"/>
                <a:gd name="T37" fmla="*/ 51 h 54"/>
                <a:gd name="T38" fmla="*/ 20 w 21"/>
                <a:gd name="T39" fmla="*/ 52 h 54"/>
                <a:gd name="T40" fmla="*/ 20 w 21"/>
                <a:gd name="T41" fmla="*/ 53 h 54"/>
                <a:gd name="T42" fmla="*/ 19 w 21"/>
                <a:gd name="T43" fmla="*/ 53 h 54"/>
                <a:gd name="T44" fmla="*/ 18 w 21"/>
                <a:gd name="T45" fmla="*/ 53 h 54"/>
                <a:gd name="T46" fmla="*/ 18 w 21"/>
                <a:gd name="T47" fmla="*/ 52 h 54"/>
                <a:gd name="T48" fmla="*/ 17 w 21"/>
                <a:gd name="T49" fmla="*/ 51 h 54"/>
                <a:gd name="T50" fmla="*/ 17 w 21"/>
                <a:gd name="T51" fmla="*/ 50 h 54"/>
                <a:gd name="T52" fmla="*/ 16 w 21"/>
                <a:gd name="T53" fmla="*/ 49 h 54"/>
                <a:gd name="T54" fmla="*/ 15 w 21"/>
                <a:gd name="T55" fmla="*/ 48 h 54"/>
                <a:gd name="T56" fmla="*/ 14 w 21"/>
                <a:gd name="T57" fmla="*/ 45 h 54"/>
                <a:gd name="T58" fmla="*/ 13 w 21"/>
                <a:gd name="T59" fmla="*/ 42 h 54"/>
                <a:gd name="T60" fmla="*/ 12 w 21"/>
                <a:gd name="T61" fmla="*/ 40 h 54"/>
                <a:gd name="T62" fmla="*/ 11 w 21"/>
                <a:gd name="T63" fmla="*/ 36 h 54"/>
                <a:gd name="T64" fmla="*/ 9 w 21"/>
                <a:gd name="T65" fmla="*/ 32 h 54"/>
                <a:gd name="T66" fmla="*/ 8 w 21"/>
                <a:gd name="T67" fmla="*/ 29 h 54"/>
                <a:gd name="T68" fmla="*/ 6 w 21"/>
                <a:gd name="T69" fmla="*/ 25 h 54"/>
                <a:gd name="T70" fmla="*/ 5 w 21"/>
                <a:gd name="T71" fmla="*/ 22 h 54"/>
                <a:gd name="T72" fmla="*/ 4 w 21"/>
                <a:gd name="T73" fmla="*/ 18 h 54"/>
                <a:gd name="T74" fmla="*/ 2 w 21"/>
                <a:gd name="T75" fmla="*/ 13 h 54"/>
                <a:gd name="T76" fmla="*/ 2 w 21"/>
                <a:gd name="T77" fmla="*/ 10 h 54"/>
                <a:gd name="T78" fmla="*/ 1 w 21"/>
                <a:gd name="T79" fmla="*/ 8 h 54"/>
                <a:gd name="T80" fmla="*/ 1 w 21"/>
                <a:gd name="T81" fmla="*/ 7 h 54"/>
                <a:gd name="T82" fmla="*/ 0 w 21"/>
                <a:gd name="T83" fmla="*/ 6 h 54"/>
                <a:gd name="T84" fmla="*/ 0 w 21"/>
                <a:gd name="T85" fmla="*/ 4 h 54"/>
                <a:gd name="T86" fmla="*/ 0 w 21"/>
                <a:gd name="T87" fmla="*/ 4 h 54"/>
                <a:gd name="T88" fmla="*/ 0 w 21"/>
                <a:gd name="T89" fmla="*/ 3 h 54"/>
                <a:gd name="T90" fmla="*/ 0 w 21"/>
                <a:gd name="T91" fmla="*/ 2 h 54"/>
                <a:gd name="T92" fmla="*/ 0 w 21"/>
                <a:gd name="T93" fmla="*/ 1 h 54"/>
                <a:gd name="T94" fmla="*/ 0 w 21"/>
                <a:gd name="T95" fmla="*/ 0 h 54"/>
                <a:gd name="T96" fmla="*/ 1 w 21"/>
                <a:gd name="T97" fmla="*/ 0 h 54"/>
                <a:gd name="T98" fmla="*/ 1 w 21"/>
                <a:gd name="T99" fmla="*/ 1 h 54"/>
                <a:gd name="T100" fmla="*/ 2 w 21"/>
                <a:gd name="T101" fmla="*/ 1 h 54"/>
                <a:gd name="T102" fmla="*/ 2 w 21"/>
                <a:gd name="T103" fmla="*/ 2 h 54"/>
                <a:gd name="T104" fmla="*/ 2 w 21"/>
                <a:gd name="T105" fmla="*/ 3 h 54"/>
                <a:gd name="T106" fmla="*/ 2 w 21"/>
                <a:gd name="T107" fmla="*/ 4 h 54"/>
                <a:gd name="T108" fmla="*/ 2 w 21"/>
                <a:gd name="T109"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54">
                  <a:moveTo>
                    <a:pt x="2" y="4"/>
                  </a:moveTo>
                  <a:lnTo>
                    <a:pt x="3" y="6"/>
                  </a:lnTo>
                  <a:lnTo>
                    <a:pt x="4" y="9"/>
                  </a:lnTo>
                  <a:lnTo>
                    <a:pt x="5" y="12"/>
                  </a:lnTo>
                  <a:lnTo>
                    <a:pt x="5" y="14"/>
                  </a:lnTo>
                  <a:lnTo>
                    <a:pt x="6" y="17"/>
                  </a:lnTo>
                  <a:lnTo>
                    <a:pt x="7" y="20"/>
                  </a:lnTo>
                  <a:lnTo>
                    <a:pt x="8" y="23"/>
                  </a:lnTo>
                  <a:lnTo>
                    <a:pt x="11" y="30"/>
                  </a:lnTo>
                  <a:lnTo>
                    <a:pt x="12" y="33"/>
                  </a:lnTo>
                  <a:lnTo>
                    <a:pt x="13" y="36"/>
                  </a:lnTo>
                  <a:lnTo>
                    <a:pt x="14" y="39"/>
                  </a:lnTo>
                  <a:lnTo>
                    <a:pt x="16" y="44"/>
                  </a:lnTo>
                  <a:lnTo>
                    <a:pt x="17" y="46"/>
                  </a:lnTo>
                  <a:lnTo>
                    <a:pt x="18" y="48"/>
                  </a:lnTo>
                  <a:lnTo>
                    <a:pt x="18" y="49"/>
                  </a:lnTo>
                  <a:lnTo>
                    <a:pt x="18" y="49"/>
                  </a:lnTo>
                  <a:lnTo>
                    <a:pt x="19" y="50"/>
                  </a:lnTo>
                  <a:lnTo>
                    <a:pt x="19" y="51"/>
                  </a:lnTo>
                  <a:lnTo>
                    <a:pt x="20" y="52"/>
                  </a:lnTo>
                  <a:lnTo>
                    <a:pt x="20" y="53"/>
                  </a:lnTo>
                  <a:lnTo>
                    <a:pt x="19" y="53"/>
                  </a:lnTo>
                  <a:lnTo>
                    <a:pt x="18" y="53"/>
                  </a:lnTo>
                  <a:lnTo>
                    <a:pt x="18" y="52"/>
                  </a:lnTo>
                  <a:lnTo>
                    <a:pt x="17" y="51"/>
                  </a:lnTo>
                  <a:lnTo>
                    <a:pt x="17" y="50"/>
                  </a:lnTo>
                  <a:lnTo>
                    <a:pt x="16" y="49"/>
                  </a:lnTo>
                  <a:lnTo>
                    <a:pt x="15" y="48"/>
                  </a:lnTo>
                  <a:lnTo>
                    <a:pt x="14" y="45"/>
                  </a:lnTo>
                  <a:lnTo>
                    <a:pt x="13" y="42"/>
                  </a:lnTo>
                  <a:lnTo>
                    <a:pt x="12" y="40"/>
                  </a:lnTo>
                  <a:lnTo>
                    <a:pt x="11" y="36"/>
                  </a:lnTo>
                  <a:lnTo>
                    <a:pt x="9" y="32"/>
                  </a:lnTo>
                  <a:lnTo>
                    <a:pt x="8" y="29"/>
                  </a:lnTo>
                  <a:lnTo>
                    <a:pt x="6" y="25"/>
                  </a:lnTo>
                  <a:lnTo>
                    <a:pt x="5" y="22"/>
                  </a:lnTo>
                  <a:lnTo>
                    <a:pt x="4" y="18"/>
                  </a:lnTo>
                  <a:lnTo>
                    <a:pt x="2" y="13"/>
                  </a:lnTo>
                  <a:lnTo>
                    <a:pt x="2" y="10"/>
                  </a:lnTo>
                  <a:lnTo>
                    <a:pt x="1" y="8"/>
                  </a:lnTo>
                  <a:lnTo>
                    <a:pt x="1" y="7"/>
                  </a:lnTo>
                  <a:lnTo>
                    <a:pt x="0" y="6"/>
                  </a:lnTo>
                  <a:lnTo>
                    <a:pt x="0" y="4"/>
                  </a:lnTo>
                  <a:lnTo>
                    <a:pt x="0" y="4"/>
                  </a:lnTo>
                  <a:lnTo>
                    <a:pt x="0" y="3"/>
                  </a:lnTo>
                  <a:lnTo>
                    <a:pt x="0" y="2"/>
                  </a:lnTo>
                  <a:lnTo>
                    <a:pt x="0" y="1"/>
                  </a:lnTo>
                  <a:lnTo>
                    <a:pt x="0" y="0"/>
                  </a:lnTo>
                  <a:lnTo>
                    <a:pt x="1" y="0"/>
                  </a:lnTo>
                  <a:lnTo>
                    <a:pt x="1" y="1"/>
                  </a:lnTo>
                  <a:lnTo>
                    <a:pt x="2" y="1"/>
                  </a:lnTo>
                  <a:lnTo>
                    <a:pt x="2" y="2"/>
                  </a:lnTo>
                  <a:lnTo>
                    <a:pt x="2" y="3"/>
                  </a:lnTo>
                  <a:lnTo>
                    <a:pt x="2" y="4"/>
                  </a:lnTo>
                  <a:lnTo>
                    <a:pt x="2"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5" name="Freeform 369"/>
            <p:cNvSpPr>
              <a:spLocks/>
            </p:cNvSpPr>
            <p:nvPr/>
          </p:nvSpPr>
          <p:spPr bwMode="auto">
            <a:xfrm>
              <a:off x="932" y="2945"/>
              <a:ext cx="21" cy="53"/>
            </a:xfrm>
            <a:custGeom>
              <a:avLst/>
              <a:gdLst>
                <a:gd name="T0" fmla="*/ 2 w 21"/>
                <a:gd name="T1" fmla="*/ 4 h 53"/>
                <a:gd name="T2" fmla="*/ 3 w 21"/>
                <a:gd name="T3" fmla="*/ 6 h 53"/>
                <a:gd name="T4" fmla="*/ 4 w 21"/>
                <a:gd name="T5" fmla="*/ 9 h 53"/>
                <a:gd name="T6" fmla="*/ 5 w 21"/>
                <a:gd name="T7" fmla="*/ 11 h 53"/>
                <a:gd name="T8" fmla="*/ 5 w 21"/>
                <a:gd name="T9" fmla="*/ 13 h 53"/>
                <a:gd name="T10" fmla="*/ 6 w 21"/>
                <a:gd name="T11" fmla="*/ 16 h 53"/>
                <a:gd name="T12" fmla="*/ 7 w 21"/>
                <a:gd name="T13" fmla="*/ 20 h 53"/>
                <a:gd name="T14" fmla="*/ 8 w 21"/>
                <a:gd name="T15" fmla="*/ 22 h 53"/>
                <a:gd name="T16" fmla="*/ 9 w 21"/>
                <a:gd name="T17" fmla="*/ 26 h 53"/>
                <a:gd name="T18" fmla="*/ 10 w 21"/>
                <a:gd name="T19" fmla="*/ 29 h 53"/>
                <a:gd name="T20" fmla="*/ 12 w 21"/>
                <a:gd name="T21" fmla="*/ 32 h 53"/>
                <a:gd name="T22" fmla="*/ 12 w 21"/>
                <a:gd name="T23" fmla="*/ 35 h 53"/>
                <a:gd name="T24" fmla="*/ 14 w 21"/>
                <a:gd name="T25" fmla="*/ 38 h 53"/>
                <a:gd name="T26" fmla="*/ 15 w 21"/>
                <a:gd name="T27" fmla="*/ 40 h 53"/>
                <a:gd name="T28" fmla="*/ 15 w 21"/>
                <a:gd name="T29" fmla="*/ 43 h 53"/>
                <a:gd name="T30" fmla="*/ 16 w 21"/>
                <a:gd name="T31" fmla="*/ 45 h 53"/>
                <a:gd name="T32" fmla="*/ 18 w 21"/>
                <a:gd name="T33" fmla="*/ 47 h 53"/>
                <a:gd name="T34" fmla="*/ 18 w 21"/>
                <a:gd name="T35" fmla="*/ 48 h 53"/>
                <a:gd name="T36" fmla="*/ 18 w 21"/>
                <a:gd name="T37" fmla="*/ 48 h 53"/>
                <a:gd name="T38" fmla="*/ 19 w 21"/>
                <a:gd name="T39" fmla="*/ 49 h 53"/>
                <a:gd name="T40" fmla="*/ 19 w 21"/>
                <a:gd name="T41" fmla="*/ 50 h 53"/>
                <a:gd name="T42" fmla="*/ 20 w 21"/>
                <a:gd name="T43" fmla="*/ 51 h 53"/>
                <a:gd name="T44" fmla="*/ 20 w 21"/>
                <a:gd name="T45" fmla="*/ 52 h 53"/>
                <a:gd name="T46" fmla="*/ 19 w 21"/>
                <a:gd name="T47" fmla="*/ 52 h 53"/>
                <a:gd name="T48" fmla="*/ 18 w 21"/>
                <a:gd name="T49" fmla="*/ 52 h 53"/>
                <a:gd name="T50" fmla="*/ 18 w 21"/>
                <a:gd name="T51" fmla="*/ 51 h 53"/>
                <a:gd name="T52" fmla="*/ 17 w 21"/>
                <a:gd name="T53" fmla="*/ 50 h 53"/>
                <a:gd name="T54" fmla="*/ 17 w 21"/>
                <a:gd name="T55" fmla="*/ 49 h 53"/>
                <a:gd name="T56" fmla="*/ 16 w 21"/>
                <a:gd name="T57" fmla="*/ 48 h 53"/>
                <a:gd name="T58" fmla="*/ 15 w 21"/>
                <a:gd name="T59" fmla="*/ 47 h 53"/>
                <a:gd name="T60" fmla="*/ 14 w 21"/>
                <a:gd name="T61" fmla="*/ 44 h 53"/>
                <a:gd name="T62" fmla="*/ 13 w 21"/>
                <a:gd name="T63" fmla="*/ 41 h 53"/>
                <a:gd name="T64" fmla="*/ 12 w 21"/>
                <a:gd name="T65" fmla="*/ 39 h 53"/>
                <a:gd name="T66" fmla="*/ 10 w 21"/>
                <a:gd name="T67" fmla="*/ 35 h 53"/>
                <a:gd name="T68" fmla="*/ 9 w 21"/>
                <a:gd name="T69" fmla="*/ 31 h 53"/>
                <a:gd name="T70" fmla="*/ 8 w 21"/>
                <a:gd name="T71" fmla="*/ 28 h 53"/>
                <a:gd name="T72" fmla="*/ 6 w 21"/>
                <a:gd name="T73" fmla="*/ 24 h 53"/>
                <a:gd name="T74" fmla="*/ 5 w 21"/>
                <a:gd name="T75" fmla="*/ 21 h 53"/>
                <a:gd name="T76" fmla="*/ 4 w 21"/>
                <a:gd name="T77" fmla="*/ 17 h 53"/>
                <a:gd name="T78" fmla="*/ 3 w 21"/>
                <a:gd name="T79" fmla="*/ 14 h 53"/>
                <a:gd name="T80" fmla="*/ 2 w 21"/>
                <a:gd name="T81" fmla="*/ 12 h 53"/>
                <a:gd name="T82" fmla="*/ 2 w 21"/>
                <a:gd name="T83" fmla="*/ 9 h 53"/>
                <a:gd name="T84" fmla="*/ 1 w 21"/>
                <a:gd name="T85" fmla="*/ 7 h 53"/>
                <a:gd name="T86" fmla="*/ 1 w 21"/>
                <a:gd name="T87" fmla="*/ 6 h 53"/>
                <a:gd name="T88" fmla="*/ 0 w 21"/>
                <a:gd name="T89" fmla="*/ 5 h 53"/>
                <a:gd name="T90" fmla="*/ 0 w 21"/>
                <a:gd name="T91" fmla="*/ 4 h 53"/>
                <a:gd name="T92" fmla="*/ 0 w 21"/>
                <a:gd name="T93" fmla="*/ 3 h 53"/>
                <a:gd name="T94" fmla="*/ 0 w 21"/>
                <a:gd name="T95" fmla="*/ 2 h 53"/>
                <a:gd name="T96" fmla="*/ 0 w 21"/>
                <a:gd name="T97" fmla="*/ 1 h 53"/>
                <a:gd name="T98" fmla="*/ 0 w 21"/>
                <a:gd name="T99" fmla="*/ 0 h 53"/>
                <a:gd name="T100" fmla="*/ 1 w 21"/>
                <a:gd name="T101" fmla="*/ 0 h 53"/>
                <a:gd name="T102" fmla="*/ 2 w 21"/>
                <a:gd name="T103" fmla="*/ 1 h 53"/>
                <a:gd name="T104" fmla="*/ 2 w 21"/>
                <a:gd name="T105" fmla="*/ 2 h 53"/>
                <a:gd name="T106" fmla="*/ 2 w 21"/>
                <a:gd name="T107" fmla="*/ 4 h 53"/>
                <a:gd name="T108" fmla="*/ 2 w 21"/>
                <a:gd name="T109"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53">
                  <a:moveTo>
                    <a:pt x="2" y="4"/>
                  </a:moveTo>
                  <a:lnTo>
                    <a:pt x="3" y="6"/>
                  </a:lnTo>
                  <a:lnTo>
                    <a:pt x="4" y="9"/>
                  </a:lnTo>
                  <a:lnTo>
                    <a:pt x="5" y="11"/>
                  </a:lnTo>
                  <a:lnTo>
                    <a:pt x="5" y="13"/>
                  </a:lnTo>
                  <a:lnTo>
                    <a:pt x="6" y="16"/>
                  </a:lnTo>
                  <a:lnTo>
                    <a:pt x="7" y="20"/>
                  </a:lnTo>
                  <a:lnTo>
                    <a:pt x="8" y="22"/>
                  </a:lnTo>
                  <a:lnTo>
                    <a:pt x="9" y="26"/>
                  </a:lnTo>
                  <a:lnTo>
                    <a:pt x="10" y="29"/>
                  </a:lnTo>
                  <a:lnTo>
                    <a:pt x="12" y="32"/>
                  </a:lnTo>
                  <a:lnTo>
                    <a:pt x="12" y="35"/>
                  </a:lnTo>
                  <a:lnTo>
                    <a:pt x="14" y="38"/>
                  </a:lnTo>
                  <a:lnTo>
                    <a:pt x="15" y="40"/>
                  </a:lnTo>
                  <a:lnTo>
                    <a:pt x="15" y="43"/>
                  </a:lnTo>
                  <a:lnTo>
                    <a:pt x="16" y="45"/>
                  </a:lnTo>
                  <a:lnTo>
                    <a:pt x="18" y="47"/>
                  </a:lnTo>
                  <a:lnTo>
                    <a:pt x="18" y="48"/>
                  </a:lnTo>
                  <a:lnTo>
                    <a:pt x="18" y="48"/>
                  </a:lnTo>
                  <a:lnTo>
                    <a:pt x="19" y="49"/>
                  </a:lnTo>
                  <a:lnTo>
                    <a:pt x="19" y="50"/>
                  </a:lnTo>
                  <a:lnTo>
                    <a:pt x="20" y="51"/>
                  </a:lnTo>
                  <a:lnTo>
                    <a:pt x="20" y="52"/>
                  </a:lnTo>
                  <a:lnTo>
                    <a:pt x="19" y="52"/>
                  </a:lnTo>
                  <a:lnTo>
                    <a:pt x="18" y="52"/>
                  </a:lnTo>
                  <a:lnTo>
                    <a:pt x="18" y="51"/>
                  </a:lnTo>
                  <a:lnTo>
                    <a:pt x="17" y="50"/>
                  </a:lnTo>
                  <a:lnTo>
                    <a:pt x="17" y="49"/>
                  </a:lnTo>
                  <a:lnTo>
                    <a:pt x="16" y="48"/>
                  </a:lnTo>
                  <a:lnTo>
                    <a:pt x="15" y="47"/>
                  </a:lnTo>
                  <a:lnTo>
                    <a:pt x="14" y="44"/>
                  </a:lnTo>
                  <a:lnTo>
                    <a:pt x="13" y="41"/>
                  </a:lnTo>
                  <a:lnTo>
                    <a:pt x="12" y="39"/>
                  </a:lnTo>
                  <a:lnTo>
                    <a:pt x="10" y="35"/>
                  </a:lnTo>
                  <a:lnTo>
                    <a:pt x="9" y="31"/>
                  </a:lnTo>
                  <a:lnTo>
                    <a:pt x="8" y="28"/>
                  </a:lnTo>
                  <a:lnTo>
                    <a:pt x="6" y="24"/>
                  </a:lnTo>
                  <a:lnTo>
                    <a:pt x="5" y="21"/>
                  </a:lnTo>
                  <a:lnTo>
                    <a:pt x="4" y="17"/>
                  </a:lnTo>
                  <a:lnTo>
                    <a:pt x="3" y="14"/>
                  </a:lnTo>
                  <a:lnTo>
                    <a:pt x="2" y="12"/>
                  </a:lnTo>
                  <a:lnTo>
                    <a:pt x="2" y="9"/>
                  </a:lnTo>
                  <a:lnTo>
                    <a:pt x="1" y="7"/>
                  </a:lnTo>
                  <a:lnTo>
                    <a:pt x="1" y="6"/>
                  </a:lnTo>
                  <a:lnTo>
                    <a:pt x="0" y="5"/>
                  </a:lnTo>
                  <a:lnTo>
                    <a:pt x="0" y="4"/>
                  </a:lnTo>
                  <a:lnTo>
                    <a:pt x="0" y="3"/>
                  </a:lnTo>
                  <a:lnTo>
                    <a:pt x="0" y="2"/>
                  </a:lnTo>
                  <a:lnTo>
                    <a:pt x="0" y="1"/>
                  </a:lnTo>
                  <a:lnTo>
                    <a:pt x="0" y="0"/>
                  </a:lnTo>
                  <a:lnTo>
                    <a:pt x="1" y="0"/>
                  </a:lnTo>
                  <a:lnTo>
                    <a:pt x="2" y="1"/>
                  </a:lnTo>
                  <a:lnTo>
                    <a:pt x="2" y="2"/>
                  </a:lnTo>
                  <a:lnTo>
                    <a:pt x="2" y="4"/>
                  </a:lnTo>
                  <a:lnTo>
                    <a:pt x="2"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6" name="Freeform 370"/>
            <p:cNvSpPr>
              <a:spLocks/>
            </p:cNvSpPr>
            <p:nvPr/>
          </p:nvSpPr>
          <p:spPr bwMode="auto">
            <a:xfrm>
              <a:off x="928" y="2954"/>
              <a:ext cx="13" cy="31"/>
            </a:xfrm>
            <a:custGeom>
              <a:avLst/>
              <a:gdLst>
                <a:gd name="T0" fmla="*/ 2 w 13"/>
                <a:gd name="T1" fmla="*/ 3 h 31"/>
                <a:gd name="T2" fmla="*/ 2 w 13"/>
                <a:gd name="T3" fmla="*/ 4 h 31"/>
                <a:gd name="T4" fmla="*/ 2 w 13"/>
                <a:gd name="T5" fmla="*/ 5 h 31"/>
                <a:gd name="T6" fmla="*/ 3 w 13"/>
                <a:gd name="T7" fmla="*/ 6 h 31"/>
                <a:gd name="T8" fmla="*/ 3 w 13"/>
                <a:gd name="T9" fmla="*/ 8 h 31"/>
                <a:gd name="T10" fmla="*/ 3 w 13"/>
                <a:gd name="T11" fmla="*/ 9 h 31"/>
                <a:gd name="T12" fmla="*/ 4 w 13"/>
                <a:gd name="T13" fmla="*/ 11 h 31"/>
                <a:gd name="T14" fmla="*/ 5 w 13"/>
                <a:gd name="T15" fmla="*/ 13 h 31"/>
                <a:gd name="T16" fmla="*/ 5 w 13"/>
                <a:gd name="T17" fmla="*/ 14 h 31"/>
                <a:gd name="T18" fmla="*/ 6 w 13"/>
                <a:gd name="T19" fmla="*/ 16 h 31"/>
                <a:gd name="T20" fmla="*/ 7 w 13"/>
                <a:gd name="T21" fmla="*/ 18 h 31"/>
                <a:gd name="T22" fmla="*/ 7 w 13"/>
                <a:gd name="T23" fmla="*/ 19 h 31"/>
                <a:gd name="T24" fmla="*/ 8 w 13"/>
                <a:gd name="T25" fmla="*/ 21 h 31"/>
                <a:gd name="T26" fmla="*/ 9 w 13"/>
                <a:gd name="T27" fmla="*/ 23 h 31"/>
                <a:gd name="T28" fmla="*/ 9 w 13"/>
                <a:gd name="T29" fmla="*/ 23 h 31"/>
                <a:gd name="T30" fmla="*/ 9 w 13"/>
                <a:gd name="T31" fmla="*/ 24 h 31"/>
                <a:gd name="T32" fmla="*/ 10 w 13"/>
                <a:gd name="T33" fmla="*/ 25 h 31"/>
                <a:gd name="T34" fmla="*/ 10 w 13"/>
                <a:gd name="T35" fmla="*/ 26 h 31"/>
                <a:gd name="T36" fmla="*/ 11 w 13"/>
                <a:gd name="T37" fmla="*/ 26 h 31"/>
                <a:gd name="T38" fmla="*/ 11 w 13"/>
                <a:gd name="T39" fmla="*/ 27 h 31"/>
                <a:gd name="T40" fmla="*/ 11 w 13"/>
                <a:gd name="T41" fmla="*/ 28 h 31"/>
                <a:gd name="T42" fmla="*/ 11 w 13"/>
                <a:gd name="T43" fmla="*/ 28 h 31"/>
                <a:gd name="T44" fmla="*/ 12 w 13"/>
                <a:gd name="T45" fmla="*/ 29 h 31"/>
                <a:gd name="T46" fmla="*/ 12 w 13"/>
                <a:gd name="T47" fmla="*/ 30 h 31"/>
                <a:gd name="T48" fmla="*/ 11 w 13"/>
                <a:gd name="T49" fmla="*/ 30 h 31"/>
                <a:gd name="T50" fmla="*/ 11 w 13"/>
                <a:gd name="T51" fmla="*/ 29 h 31"/>
                <a:gd name="T52" fmla="*/ 11 w 13"/>
                <a:gd name="T53" fmla="*/ 29 h 31"/>
                <a:gd name="T54" fmla="*/ 10 w 13"/>
                <a:gd name="T55" fmla="*/ 28 h 31"/>
                <a:gd name="T56" fmla="*/ 9 w 13"/>
                <a:gd name="T57" fmla="*/ 27 h 31"/>
                <a:gd name="T58" fmla="*/ 9 w 13"/>
                <a:gd name="T59" fmla="*/ 26 h 31"/>
                <a:gd name="T60" fmla="*/ 8 w 13"/>
                <a:gd name="T61" fmla="*/ 24 h 31"/>
                <a:gd name="T62" fmla="*/ 7 w 13"/>
                <a:gd name="T63" fmla="*/ 23 h 31"/>
                <a:gd name="T64" fmla="*/ 6 w 13"/>
                <a:gd name="T65" fmla="*/ 20 h 31"/>
                <a:gd name="T66" fmla="*/ 5 w 13"/>
                <a:gd name="T67" fmla="*/ 18 h 31"/>
                <a:gd name="T68" fmla="*/ 4 w 13"/>
                <a:gd name="T69" fmla="*/ 17 h 31"/>
                <a:gd name="T70" fmla="*/ 3 w 13"/>
                <a:gd name="T71" fmla="*/ 15 h 31"/>
                <a:gd name="T72" fmla="*/ 3 w 13"/>
                <a:gd name="T73" fmla="*/ 13 h 31"/>
                <a:gd name="T74" fmla="*/ 2 w 13"/>
                <a:gd name="T75" fmla="*/ 11 h 31"/>
                <a:gd name="T76" fmla="*/ 1 w 13"/>
                <a:gd name="T77" fmla="*/ 9 h 31"/>
                <a:gd name="T78" fmla="*/ 1 w 13"/>
                <a:gd name="T79" fmla="*/ 8 h 31"/>
                <a:gd name="T80" fmla="*/ 0 w 13"/>
                <a:gd name="T81" fmla="*/ 7 h 31"/>
                <a:gd name="T82" fmla="*/ 0 w 13"/>
                <a:gd name="T83" fmla="*/ 5 h 31"/>
                <a:gd name="T84" fmla="*/ 0 w 13"/>
                <a:gd name="T85" fmla="*/ 4 h 31"/>
                <a:gd name="T86" fmla="*/ 0 w 13"/>
                <a:gd name="T87" fmla="*/ 3 h 31"/>
                <a:gd name="T88" fmla="*/ 0 w 13"/>
                <a:gd name="T89" fmla="*/ 3 h 31"/>
                <a:gd name="T90" fmla="*/ 0 w 13"/>
                <a:gd name="T91" fmla="*/ 2 h 31"/>
                <a:gd name="T92" fmla="*/ 0 w 13"/>
                <a:gd name="T93" fmla="*/ 1 h 31"/>
                <a:gd name="T94" fmla="*/ 0 w 13"/>
                <a:gd name="T95" fmla="*/ 0 h 31"/>
                <a:gd name="T96" fmla="*/ 1 w 13"/>
                <a:gd name="T97" fmla="*/ 0 h 31"/>
                <a:gd name="T98" fmla="*/ 1 w 13"/>
                <a:gd name="T99" fmla="*/ 1 h 31"/>
                <a:gd name="T100" fmla="*/ 1 w 13"/>
                <a:gd name="T101" fmla="*/ 2 h 31"/>
                <a:gd name="T102" fmla="*/ 2 w 13"/>
                <a:gd name="T103" fmla="*/ 3 h 31"/>
                <a:gd name="T104" fmla="*/ 2 w 13"/>
                <a:gd name="T10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 h="31">
                  <a:moveTo>
                    <a:pt x="2" y="3"/>
                  </a:moveTo>
                  <a:lnTo>
                    <a:pt x="2" y="4"/>
                  </a:lnTo>
                  <a:lnTo>
                    <a:pt x="2" y="5"/>
                  </a:lnTo>
                  <a:lnTo>
                    <a:pt x="3" y="6"/>
                  </a:lnTo>
                  <a:lnTo>
                    <a:pt x="3" y="8"/>
                  </a:lnTo>
                  <a:lnTo>
                    <a:pt x="3" y="9"/>
                  </a:lnTo>
                  <a:lnTo>
                    <a:pt x="4" y="11"/>
                  </a:lnTo>
                  <a:lnTo>
                    <a:pt x="5" y="13"/>
                  </a:lnTo>
                  <a:lnTo>
                    <a:pt x="5" y="14"/>
                  </a:lnTo>
                  <a:lnTo>
                    <a:pt x="6" y="16"/>
                  </a:lnTo>
                  <a:lnTo>
                    <a:pt x="7" y="18"/>
                  </a:lnTo>
                  <a:lnTo>
                    <a:pt x="7" y="19"/>
                  </a:lnTo>
                  <a:lnTo>
                    <a:pt x="8" y="21"/>
                  </a:lnTo>
                  <a:lnTo>
                    <a:pt x="9" y="23"/>
                  </a:lnTo>
                  <a:lnTo>
                    <a:pt x="9" y="23"/>
                  </a:lnTo>
                  <a:lnTo>
                    <a:pt x="9" y="24"/>
                  </a:lnTo>
                  <a:lnTo>
                    <a:pt x="10" y="25"/>
                  </a:lnTo>
                  <a:lnTo>
                    <a:pt x="10" y="26"/>
                  </a:lnTo>
                  <a:lnTo>
                    <a:pt x="11" y="26"/>
                  </a:lnTo>
                  <a:lnTo>
                    <a:pt x="11" y="27"/>
                  </a:lnTo>
                  <a:lnTo>
                    <a:pt x="11" y="28"/>
                  </a:lnTo>
                  <a:lnTo>
                    <a:pt x="11" y="28"/>
                  </a:lnTo>
                  <a:lnTo>
                    <a:pt x="12" y="29"/>
                  </a:lnTo>
                  <a:lnTo>
                    <a:pt x="12" y="30"/>
                  </a:lnTo>
                  <a:lnTo>
                    <a:pt x="11" y="30"/>
                  </a:lnTo>
                  <a:lnTo>
                    <a:pt x="11" y="29"/>
                  </a:lnTo>
                  <a:lnTo>
                    <a:pt x="11" y="29"/>
                  </a:lnTo>
                  <a:lnTo>
                    <a:pt x="10" y="28"/>
                  </a:lnTo>
                  <a:lnTo>
                    <a:pt x="9" y="27"/>
                  </a:lnTo>
                  <a:lnTo>
                    <a:pt x="9" y="26"/>
                  </a:lnTo>
                  <a:lnTo>
                    <a:pt x="8" y="24"/>
                  </a:lnTo>
                  <a:lnTo>
                    <a:pt x="7" y="23"/>
                  </a:lnTo>
                  <a:lnTo>
                    <a:pt x="6" y="20"/>
                  </a:lnTo>
                  <a:lnTo>
                    <a:pt x="5" y="18"/>
                  </a:lnTo>
                  <a:lnTo>
                    <a:pt x="4" y="17"/>
                  </a:lnTo>
                  <a:lnTo>
                    <a:pt x="3" y="15"/>
                  </a:lnTo>
                  <a:lnTo>
                    <a:pt x="3" y="13"/>
                  </a:lnTo>
                  <a:lnTo>
                    <a:pt x="2" y="11"/>
                  </a:lnTo>
                  <a:lnTo>
                    <a:pt x="1" y="9"/>
                  </a:lnTo>
                  <a:lnTo>
                    <a:pt x="1" y="8"/>
                  </a:lnTo>
                  <a:lnTo>
                    <a:pt x="0" y="7"/>
                  </a:lnTo>
                  <a:lnTo>
                    <a:pt x="0" y="5"/>
                  </a:lnTo>
                  <a:lnTo>
                    <a:pt x="0" y="4"/>
                  </a:lnTo>
                  <a:lnTo>
                    <a:pt x="0" y="3"/>
                  </a:lnTo>
                  <a:lnTo>
                    <a:pt x="0" y="3"/>
                  </a:lnTo>
                  <a:lnTo>
                    <a:pt x="0" y="2"/>
                  </a:lnTo>
                  <a:lnTo>
                    <a:pt x="0" y="1"/>
                  </a:lnTo>
                  <a:lnTo>
                    <a:pt x="0" y="0"/>
                  </a:lnTo>
                  <a:lnTo>
                    <a:pt x="1" y="0"/>
                  </a:lnTo>
                  <a:lnTo>
                    <a:pt x="1" y="1"/>
                  </a:lnTo>
                  <a:lnTo>
                    <a:pt x="1" y="2"/>
                  </a:lnTo>
                  <a:lnTo>
                    <a:pt x="2" y="3"/>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7" name="Freeform 371"/>
            <p:cNvSpPr>
              <a:spLocks/>
            </p:cNvSpPr>
            <p:nvPr/>
          </p:nvSpPr>
          <p:spPr bwMode="auto">
            <a:xfrm>
              <a:off x="924" y="2965"/>
              <a:ext cx="13" cy="31"/>
            </a:xfrm>
            <a:custGeom>
              <a:avLst/>
              <a:gdLst>
                <a:gd name="T0" fmla="*/ 1 w 13"/>
                <a:gd name="T1" fmla="*/ 3 h 31"/>
                <a:gd name="T2" fmla="*/ 2 w 13"/>
                <a:gd name="T3" fmla="*/ 3 h 31"/>
                <a:gd name="T4" fmla="*/ 2 w 13"/>
                <a:gd name="T5" fmla="*/ 5 h 31"/>
                <a:gd name="T6" fmla="*/ 2 w 13"/>
                <a:gd name="T7" fmla="*/ 6 h 31"/>
                <a:gd name="T8" fmla="*/ 3 w 13"/>
                <a:gd name="T9" fmla="*/ 8 h 31"/>
                <a:gd name="T10" fmla="*/ 3 w 13"/>
                <a:gd name="T11" fmla="*/ 9 h 31"/>
                <a:gd name="T12" fmla="*/ 4 w 13"/>
                <a:gd name="T13" fmla="*/ 11 h 31"/>
                <a:gd name="T14" fmla="*/ 5 w 13"/>
                <a:gd name="T15" fmla="*/ 13 h 31"/>
                <a:gd name="T16" fmla="*/ 5 w 13"/>
                <a:gd name="T17" fmla="*/ 14 h 31"/>
                <a:gd name="T18" fmla="*/ 6 w 13"/>
                <a:gd name="T19" fmla="*/ 16 h 31"/>
                <a:gd name="T20" fmla="*/ 7 w 13"/>
                <a:gd name="T21" fmla="*/ 18 h 31"/>
                <a:gd name="T22" fmla="*/ 7 w 13"/>
                <a:gd name="T23" fmla="*/ 19 h 31"/>
                <a:gd name="T24" fmla="*/ 8 w 13"/>
                <a:gd name="T25" fmla="*/ 21 h 31"/>
                <a:gd name="T26" fmla="*/ 9 w 13"/>
                <a:gd name="T27" fmla="*/ 22 h 31"/>
                <a:gd name="T28" fmla="*/ 9 w 13"/>
                <a:gd name="T29" fmla="*/ 23 h 31"/>
                <a:gd name="T30" fmla="*/ 9 w 13"/>
                <a:gd name="T31" fmla="*/ 24 h 31"/>
                <a:gd name="T32" fmla="*/ 10 w 13"/>
                <a:gd name="T33" fmla="*/ 25 h 31"/>
                <a:gd name="T34" fmla="*/ 11 w 13"/>
                <a:gd name="T35" fmla="*/ 26 h 31"/>
                <a:gd name="T36" fmla="*/ 11 w 13"/>
                <a:gd name="T37" fmla="*/ 27 h 31"/>
                <a:gd name="T38" fmla="*/ 11 w 13"/>
                <a:gd name="T39" fmla="*/ 28 h 31"/>
                <a:gd name="T40" fmla="*/ 12 w 13"/>
                <a:gd name="T41" fmla="*/ 28 h 31"/>
                <a:gd name="T42" fmla="*/ 12 w 13"/>
                <a:gd name="T43" fmla="*/ 29 h 31"/>
                <a:gd name="T44" fmla="*/ 12 w 13"/>
                <a:gd name="T45" fmla="*/ 30 h 31"/>
                <a:gd name="T46" fmla="*/ 11 w 13"/>
                <a:gd name="T47" fmla="*/ 30 h 31"/>
                <a:gd name="T48" fmla="*/ 11 w 13"/>
                <a:gd name="T49" fmla="*/ 30 h 31"/>
                <a:gd name="T50" fmla="*/ 11 w 13"/>
                <a:gd name="T51" fmla="*/ 29 h 31"/>
                <a:gd name="T52" fmla="*/ 10 w 13"/>
                <a:gd name="T53" fmla="*/ 28 h 31"/>
                <a:gd name="T54" fmla="*/ 9 w 13"/>
                <a:gd name="T55" fmla="*/ 27 h 31"/>
                <a:gd name="T56" fmla="*/ 9 w 13"/>
                <a:gd name="T57" fmla="*/ 25 h 31"/>
                <a:gd name="T58" fmla="*/ 8 w 13"/>
                <a:gd name="T59" fmla="*/ 24 h 31"/>
                <a:gd name="T60" fmla="*/ 7 w 13"/>
                <a:gd name="T61" fmla="*/ 23 h 31"/>
                <a:gd name="T62" fmla="*/ 6 w 13"/>
                <a:gd name="T63" fmla="*/ 20 h 31"/>
                <a:gd name="T64" fmla="*/ 5 w 13"/>
                <a:gd name="T65" fmla="*/ 18 h 31"/>
                <a:gd name="T66" fmla="*/ 5 w 13"/>
                <a:gd name="T67" fmla="*/ 17 h 31"/>
                <a:gd name="T68" fmla="*/ 3 w 13"/>
                <a:gd name="T69" fmla="*/ 14 h 31"/>
                <a:gd name="T70" fmla="*/ 3 w 13"/>
                <a:gd name="T71" fmla="*/ 13 h 31"/>
                <a:gd name="T72" fmla="*/ 2 w 13"/>
                <a:gd name="T73" fmla="*/ 11 h 31"/>
                <a:gd name="T74" fmla="*/ 1 w 13"/>
                <a:gd name="T75" fmla="*/ 9 h 31"/>
                <a:gd name="T76" fmla="*/ 1 w 13"/>
                <a:gd name="T77" fmla="*/ 8 h 31"/>
                <a:gd name="T78" fmla="*/ 1 w 13"/>
                <a:gd name="T79" fmla="*/ 7 h 31"/>
                <a:gd name="T80" fmla="*/ 1 w 13"/>
                <a:gd name="T81" fmla="*/ 5 h 31"/>
                <a:gd name="T82" fmla="*/ 0 w 13"/>
                <a:gd name="T83" fmla="*/ 4 h 31"/>
                <a:gd name="T84" fmla="*/ 0 w 13"/>
                <a:gd name="T85" fmla="*/ 3 h 31"/>
                <a:gd name="T86" fmla="*/ 0 w 13"/>
                <a:gd name="T87" fmla="*/ 3 h 31"/>
                <a:gd name="T88" fmla="*/ 0 w 13"/>
                <a:gd name="T89" fmla="*/ 2 h 31"/>
                <a:gd name="T90" fmla="*/ 0 w 13"/>
                <a:gd name="T91" fmla="*/ 1 h 31"/>
                <a:gd name="T92" fmla="*/ 1 w 13"/>
                <a:gd name="T93" fmla="*/ 0 h 31"/>
                <a:gd name="T94" fmla="*/ 1 w 13"/>
                <a:gd name="T95" fmla="*/ 1 h 31"/>
                <a:gd name="T96" fmla="*/ 1 w 13"/>
                <a:gd name="T97" fmla="*/ 2 h 31"/>
                <a:gd name="T98" fmla="*/ 1 w 13"/>
                <a:gd name="T9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 h="31">
                  <a:moveTo>
                    <a:pt x="1" y="3"/>
                  </a:moveTo>
                  <a:lnTo>
                    <a:pt x="2" y="3"/>
                  </a:lnTo>
                  <a:lnTo>
                    <a:pt x="2" y="5"/>
                  </a:lnTo>
                  <a:lnTo>
                    <a:pt x="2" y="6"/>
                  </a:lnTo>
                  <a:lnTo>
                    <a:pt x="3" y="8"/>
                  </a:lnTo>
                  <a:lnTo>
                    <a:pt x="3" y="9"/>
                  </a:lnTo>
                  <a:lnTo>
                    <a:pt x="4" y="11"/>
                  </a:lnTo>
                  <a:lnTo>
                    <a:pt x="5" y="13"/>
                  </a:lnTo>
                  <a:lnTo>
                    <a:pt x="5" y="14"/>
                  </a:lnTo>
                  <a:lnTo>
                    <a:pt x="6" y="16"/>
                  </a:lnTo>
                  <a:lnTo>
                    <a:pt x="7" y="18"/>
                  </a:lnTo>
                  <a:lnTo>
                    <a:pt x="7" y="19"/>
                  </a:lnTo>
                  <a:lnTo>
                    <a:pt x="8" y="21"/>
                  </a:lnTo>
                  <a:lnTo>
                    <a:pt x="9" y="22"/>
                  </a:lnTo>
                  <a:lnTo>
                    <a:pt x="9" y="23"/>
                  </a:lnTo>
                  <a:lnTo>
                    <a:pt x="9" y="24"/>
                  </a:lnTo>
                  <a:lnTo>
                    <a:pt x="10" y="25"/>
                  </a:lnTo>
                  <a:lnTo>
                    <a:pt x="11" y="26"/>
                  </a:lnTo>
                  <a:lnTo>
                    <a:pt x="11" y="27"/>
                  </a:lnTo>
                  <a:lnTo>
                    <a:pt x="11" y="28"/>
                  </a:lnTo>
                  <a:lnTo>
                    <a:pt x="12" y="28"/>
                  </a:lnTo>
                  <a:lnTo>
                    <a:pt x="12" y="29"/>
                  </a:lnTo>
                  <a:lnTo>
                    <a:pt x="12" y="30"/>
                  </a:lnTo>
                  <a:lnTo>
                    <a:pt x="11" y="30"/>
                  </a:lnTo>
                  <a:lnTo>
                    <a:pt x="11" y="30"/>
                  </a:lnTo>
                  <a:lnTo>
                    <a:pt x="11" y="29"/>
                  </a:lnTo>
                  <a:lnTo>
                    <a:pt x="10" y="28"/>
                  </a:lnTo>
                  <a:lnTo>
                    <a:pt x="9" y="27"/>
                  </a:lnTo>
                  <a:lnTo>
                    <a:pt x="9" y="25"/>
                  </a:lnTo>
                  <a:lnTo>
                    <a:pt x="8" y="24"/>
                  </a:lnTo>
                  <a:lnTo>
                    <a:pt x="7" y="23"/>
                  </a:lnTo>
                  <a:lnTo>
                    <a:pt x="6" y="20"/>
                  </a:lnTo>
                  <a:lnTo>
                    <a:pt x="5" y="18"/>
                  </a:lnTo>
                  <a:lnTo>
                    <a:pt x="5" y="17"/>
                  </a:lnTo>
                  <a:lnTo>
                    <a:pt x="3" y="14"/>
                  </a:lnTo>
                  <a:lnTo>
                    <a:pt x="3" y="13"/>
                  </a:lnTo>
                  <a:lnTo>
                    <a:pt x="2" y="11"/>
                  </a:lnTo>
                  <a:lnTo>
                    <a:pt x="1" y="9"/>
                  </a:lnTo>
                  <a:lnTo>
                    <a:pt x="1" y="8"/>
                  </a:lnTo>
                  <a:lnTo>
                    <a:pt x="1" y="7"/>
                  </a:lnTo>
                  <a:lnTo>
                    <a:pt x="1" y="5"/>
                  </a:lnTo>
                  <a:lnTo>
                    <a:pt x="0" y="4"/>
                  </a:lnTo>
                  <a:lnTo>
                    <a:pt x="0" y="3"/>
                  </a:lnTo>
                  <a:lnTo>
                    <a:pt x="0" y="3"/>
                  </a:lnTo>
                  <a:lnTo>
                    <a:pt x="0" y="2"/>
                  </a:lnTo>
                  <a:lnTo>
                    <a:pt x="0" y="1"/>
                  </a:lnTo>
                  <a:lnTo>
                    <a:pt x="1" y="0"/>
                  </a:lnTo>
                  <a:lnTo>
                    <a:pt x="1" y="1"/>
                  </a:lnTo>
                  <a:lnTo>
                    <a:pt x="1" y="2"/>
                  </a:lnTo>
                  <a:lnTo>
                    <a:pt x="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8" name="Freeform 372"/>
            <p:cNvSpPr>
              <a:spLocks/>
            </p:cNvSpPr>
            <p:nvPr/>
          </p:nvSpPr>
          <p:spPr bwMode="auto">
            <a:xfrm>
              <a:off x="919" y="2979"/>
              <a:ext cx="11" cy="25"/>
            </a:xfrm>
            <a:custGeom>
              <a:avLst/>
              <a:gdLst>
                <a:gd name="T0" fmla="*/ 1 w 11"/>
                <a:gd name="T1" fmla="*/ 2 h 25"/>
                <a:gd name="T2" fmla="*/ 1 w 11"/>
                <a:gd name="T3" fmla="*/ 3 h 25"/>
                <a:gd name="T4" fmla="*/ 1 w 11"/>
                <a:gd name="T5" fmla="*/ 4 h 25"/>
                <a:gd name="T6" fmla="*/ 2 w 11"/>
                <a:gd name="T7" fmla="*/ 5 h 25"/>
                <a:gd name="T8" fmla="*/ 3 w 11"/>
                <a:gd name="T9" fmla="*/ 6 h 25"/>
                <a:gd name="T10" fmla="*/ 3 w 11"/>
                <a:gd name="T11" fmla="*/ 7 h 25"/>
                <a:gd name="T12" fmla="*/ 3 w 11"/>
                <a:gd name="T13" fmla="*/ 9 h 25"/>
                <a:gd name="T14" fmla="*/ 4 w 11"/>
                <a:gd name="T15" fmla="*/ 10 h 25"/>
                <a:gd name="T16" fmla="*/ 4 w 11"/>
                <a:gd name="T17" fmla="*/ 11 h 25"/>
                <a:gd name="T18" fmla="*/ 5 w 11"/>
                <a:gd name="T19" fmla="*/ 12 h 25"/>
                <a:gd name="T20" fmla="*/ 6 w 11"/>
                <a:gd name="T21" fmla="*/ 14 h 25"/>
                <a:gd name="T22" fmla="*/ 6 w 11"/>
                <a:gd name="T23" fmla="*/ 14 h 25"/>
                <a:gd name="T24" fmla="*/ 6 w 11"/>
                <a:gd name="T25" fmla="*/ 16 h 25"/>
                <a:gd name="T26" fmla="*/ 7 w 11"/>
                <a:gd name="T27" fmla="*/ 17 h 25"/>
                <a:gd name="T28" fmla="*/ 8 w 11"/>
                <a:gd name="T29" fmla="*/ 18 h 25"/>
                <a:gd name="T30" fmla="*/ 8 w 11"/>
                <a:gd name="T31" fmla="*/ 18 h 25"/>
                <a:gd name="T32" fmla="*/ 9 w 11"/>
                <a:gd name="T33" fmla="*/ 19 h 25"/>
                <a:gd name="T34" fmla="*/ 9 w 11"/>
                <a:gd name="T35" fmla="*/ 20 h 25"/>
                <a:gd name="T36" fmla="*/ 9 w 11"/>
                <a:gd name="T37" fmla="*/ 20 h 25"/>
                <a:gd name="T38" fmla="*/ 9 w 11"/>
                <a:gd name="T39" fmla="*/ 21 h 25"/>
                <a:gd name="T40" fmla="*/ 9 w 11"/>
                <a:gd name="T41" fmla="*/ 22 h 25"/>
                <a:gd name="T42" fmla="*/ 10 w 11"/>
                <a:gd name="T43" fmla="*/ 22 h 25"/>
                <a:gd name="T44" fmla="*/ 10 w 11"/>
                <a:gd name="T45" fmla="*/ 23 h 25"/>
                <a:gd name="T46" fmla="*/ 10 w 11"/>
                <a:gd name="T47" fmla="*/ 24 h 25"/>
                <a:gd name="T48" fmla="*/ 9 w 11"/>
                <a:gd name="T49" fmla="*/ 24 h 25"/>
                <a:gd name="T50" fmla="*/ 9 w 11"/>
                <a:gd name="T51" fmla="*/ 23 h 25"/>
                <a:gd name="T52" fmla="*/ 9 w 11"/>
                <a:gd name="T53" fmla="*/ 23 h 25"/>
                <a:gd name="T54" fmla="*/ 8 w 11"/>
                <a:gd name="T55" fmla="*/ 22 h 25"/>
                <a:gd name="T56" fmla="*/ 8 w 11"/>
                <a:gd name="T57" fmla="*/ 22 h 25"/>
                <a:gd name="T58" fmla="*/ 8 w 11"/>
                <a:gd name="T59" fmla="*/ 21 h 25"/>
                <a:gd name="T60" fmla="*/ 7 w 11"/>
                <a:gd name="T61" fmla="*/ 19 h 25"/>
                <a:gd name="T62" fmla="*/ 6 w 11"/>
                <a:gd name="T63" fmla="*/ 18 h 25"/>
                <a:gd name="T64" fmla="*/ 5 w 11"/>
                <a:gd name="T65" fmla="*/ 17 h 25"/>
                <a:gd name="T66" fmla="*/ 4 w 11"/>
                <a:gd name="T67" fmla="*/ 15 h 25"/>
                <a:gd name="T68" fmla="*/ 4 w 11"/>
                <a:gd name="T69" fmla="*/ 14 h 25"/>
                <a:gd name="T70" fmla="*/ 3 w 11"/>
                <a:gd name="T71" fmla="*/ 13 h 25"/>
                <a:gd name="T72" fmla="*/ 2 w 11"/>
                <a:gd name="T73" fmla="*/ 11 h 25"/>
                <a:gd name="T74" fmla="*/ 1 w 11"/>
                <a:gd name="T75" fmla="*/ 10 h 25"/>
                <a:gd name="T76" fmla="*/ 1 w 11"/>
                <a:gd name="T77" fmla="*/ 8 h 25"/>
                <a:gd name="T78" fmla="*/ 1 w 11"/>
                <a:gd name="T79" fmla="*/ 7 h 25"/>
                <a:gd name="T80" fmla="*/ 0 w 11"/>
                <a:gd name="T81" fmla="*/ 6 h 25"/>
                <a:gd name="T82" fmla="*/ 0 w 11"/>
                <a:gd name="T83" fmla="*/ 5 h 25"/>
                <a:gd name="T84" fmla="*/ 0 w 11"/>
                <a:gd name="T85" fmla="*/ 4 h 25"/>
                <a:gd name="T86" fmla="*/ 0 w 11"/>
                <a:gd name="T87" fmla="*/ 2 h 25"/>
                <a:gd name="T88" fmla="*/ 0 w 11"/>
                <a:gd name="T89" fmla="*/ 2 h 25"/>
                <a:gd name="T90" fmla="*/ 0 w 11"/>
                <a:gd name="T91" fmla="*/ 1 h 25"/>
                <a:gd name="T92" fmla="*/ 0 w 11"/>
                <a:gd name="T93" fmla="*/ 0 h 25"/>
                <a:gd name="T94" fmla="*/ 1 w 11"/>
                <a:gd name="T95" fmla="*/ 0 h 25"/>
                <a:gd name="T96" fmla="*/ 1 w 11"/>
                <a:gd name="T97" fmla="*/ 1 h 25"/>
                <a:gd name="T98" fmla="*/ 1 w 11"/>
                <a:gd name="T99" fmla="*/ 2 h 25"/>
                <a:gd name="T100" fmla="*/ 1 w 11"/>
                <a:gd name="T10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 h="25">
                  <a:moveTo>
                    <a:pt x="1" y="2"/>
                  </a:moveTo>
                  <a:lnTo>
                    <a:pt x="1" y="3"/>
                  </a:lnTo>
                  <a:lnTo>
                    <a:pt x="1" y="4"/>
                  </a:lnTo>
                  <a:lnTo>
                    <a:pt x="2" y="5"/>
                  </a:lnTo>
                  <a:lnTo>
                    <a:pt x="3" y="6"/>
                  </a:lnTo>
                  <a:lnTo>
                    <a:pt x="3" y="7"/>
                  </a:lnTo>
                  <a:lnTo>
                    <a:pt x="3" y="9"/>
                  </a:lnTo>
                  <a:lnTo>
                    <a:pt x="4" y="10"/>
                  </a:lnTo>
                  <a:lnTo>
                    <a:pt x="4" y="11"/>
                  </a:lnTo>
                  <a:lnTo>
                    <a:pt x="5" y="12"/>
                  </a:lnTo>
                  <a:lnTo>
                    <a:pt x="6" y="14"/>
                  </a:lnTo>
                  <a:lnTo>
                    <a:pt x="6" y="14"/>
                  </a:lnTo>
                  <a:lnTo>
                    <a:pt x="6" y="16"/>
                  </a:lnTo>
                  <a:lnTo>
                    <a:pt x="7" y="17"/>
                  </a:lnTo>
                  <a:lnTo>
                    <a:pt x="8" y="18"/>
                  </a:lnTo>
                  <a:lnTo>
                    <a:pt x="8" y="18"/>
                  </a:lnTo>
                  <a:lnTo>
                    <a:pt x="9" y="19"/>
                  </a:lnTo>
                  <a:lnTo>
                    <a:pt x="9" y="20"/>
                  </a:lnTo>
                  <a:lnTo>
                    <a:pt x="9" y="20"/>
                  </a:lnTo>
                  <a:lnTo>
                    <a:pt x="9" y="21"/>
                  </a:lnTo>
                  <a:lnTo>
                    <a:pt x="9" y="22"/>
                  </a:lnTo>
                  <a:lnTo>
                    <a:pt x="10" y="22"/>
                  </a:lnTo>
                  <a:lnTo>
                    <a:pt x="10" y="23"/>
                  </a:lnTo>
                  <a:lnTo>
                    <a:pt x="10" y="24"/>
                  </a:lnTo>
                  <a:lnTo>
                    <a:pt x="9" y="24"/>
                  </a:lnTo>
                  <a:lnTo>
                    <a:pt x="9" y="23"/>
                  </a:lnTo>
                  <a:lnTo>
                    <a:pt x="9" y="23"/>
                  </a:lnTo>
                  <a:lnTo>
                    <a:pt x="8" y="22"/>
                  </a:lnTo>
                  <a:lnTo>
                    <a:pt x="8" y="22"/>
                  </a:lnTo>
                  <a:lnTo>
                    <a:pt x="8" y="21"/>
                  </a:lnTo>
                  <a:lnTo>
                    <a:pt x="7" y="19"/>
                  </a:lnTo>
                  <a:lnTo>
                    <a:pt x="6" y="18"/>
                  </a:lnTo>
                  <a:lnTo>
                    <a:pt x="5" y="17"/>
                  </a:lnTo>
                  <a:lnTo>
                    <a:pt x="4" y="15"/>
                  </a:lnTo>
                  <a:lnTo>
                    <a:pt x="4" y="14"/>
                  </a:lnTo>
                  <a:lnTo>
                    <a:pt x="3" y="13"/>
                  </a:lnTo>
                  <a:lnTo>
                    <a:pt x="2" y="11"/>
                  </a:lnTo>
                  <a:lnTo>
                    <a:pt x="1" y="10"/>
                  </a:lnTo>
                  <a:lnTo>
                    <a:pt x="1" y="8"/>
                  </a:lnTo>
                  <a:lnTo>
                    <a:pt x="1" y="7"/>
                  </a:lnTo>
                  <a:lnTo>
                    <a:pt x="0" y="6"/>
                  </a:lnTo>
                  <a:lnTo>
                    <a:pt x="0" y="5"/>
                  </a:lnTo>
                  <a:lnTo>
                    <a:pt x="0" y="4"/>
                  </a:lnTo>
                  <a:lnTo>
                    <a:pt x="0" y="2"/>
                  </a:lnTo>
                  <a:lnTo>
                    <a:pt x="0" y="2"/>
                  </a:lnTo>
                  <a:lnTo>
                    <a:pt x="0" y="1"/>
                  </a:lnTo>
                  <a:lnTo>
                    <a:pt x="0" y="0"/>
                  </a:lnTo>
                  <a:lnTo>
                    <a:pt x="1" y="0"/>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29" name="Freeform 373"/>
            <p:cNvSpPr>
              <a:spLocks/>
            </p:cNvSpPr>
            <p:nvPr/>
          </p:nvSpPr>
          <p:spPr bwMode="auto">
            <a:xfrm>
              <a:off x="913" y="2987"/>
              <a:ext cx="10" cy="25"/>
            </a:xfrm>
            <a:custGeom>
              <a:avLst/>
              <a:gdLst>
                <a:gd name="T0" fmla="*/ 1 w 10"/>
                <a:gd name="T1" fmla="*/ 2 h 25"/>
                <a:gd name="T2" fmla="*/ 2 w 10"/>
                <a:gd name="T3" fmla="*/ 3 h 25"/>
                <a:gd name="T4" fmla="*/ 2 w 10"/>
                <a:gd name="T5" fmla="*/ 4 h 25"/>
                <a:gd name="T6" fmla="*/ 2 w 10"/>
                <a:gd name="T7" fmla="*/ 6 h 25"/>
                <a:gd name="T8" fmla="*/ 2 w 10"/>
                <a:gd name="T9" fmla="*/ 6 h 25"/>
                <a:gd name="T10" fmla="*/ 3 w 10"/>
                <a:gd name="T11" fmla="*/ 7 h 25"/>
                <a:gd name="T12" fmla="*/ 3 w 10"/>
                <a:gd name="T13" fmla="*/ 9 h 25"/>
                <a:gd name="T14" fmla="*/ 4 w 10"/>
                <a:gd name="T15" fmla="*/ 10 h 25"/>
                <a:gd name="T16" fmla="*/ 4 w 10"/>
                <a:gd name="T17" fmla="*/ 11 h 25"/>
                <a:gd name="T18" fmla="*/ 5 w 10"/>
                <a:gd name="T19" fmla="*/ 13 h 25"/>
                <a:gd name="T20" fmla="*/ 5 w 10"/>
                <a:gd name="T21" fmla="*/ 14 h 25"/>
                <a:gd name="T22" fmla="*/ 5 w 10"/>
                <a:gd name="T23" fmla="*/ 14 h 25"/>
                <a:gd name="T24" fmla="*/ 6 w 10"/>
                <a:gd name="T25" fmla="*/ 16 h 25"/>
                <a:gd name="T26" fmla="*/ 7 w 10"/>
                <a:gd name="T27" fmla="*/ 17 h 25"/>
                <a:gd name="T28" fmla="*/ 7 w 10"/>
                <a:gd name="T29" fmla="*/ 18 h 25"/>
                <a:gd name="T30" fmla="*/ 8 w 10"/>
                <a:gd name="T31" fmla="*/ 18 h 25"/>
                <a:gd name="T32" fmla="*/ 8 w 10"/>
                <a:gd name="T33" fmla="*/ 19 h 25"/>
                <a:gd name="T34" fmla="*/ 8 w 10"/>
                <a:gd name="T35" fmla="*/ 20 h 25"/>
                <a:gd name="T36" fmla="*/ 9 w 10"/>
                <a:gd name="T37" fmla="*/ 20 h 25"/>
                <a:gd name="T38" fmla="*/ 9 w 10"/>
                <a:gd name="T39" fmla="*/ 21 h 25"/>
                <a:gd name="T40" fmla="*/ 9 w 10"/>
                <a:gd name="T41" fmla="*/ 22 h 25"/>
                <a:gd name="T42" fmla="*/ 9 w 10"/>
                <a:gd name="T43" fmla="*/ 22 h 25"/>
                <a:gd name="T44" fmla="*/ 9 w 10"/>
                <a:gd name="T45" fmla="*/ 23 h 25"/>
                <a:gd name="T46" fmla="*/ 9 w 10"/>
                <a:gd name="T47" fmla="*/ 24 h 25"/>
                <a:gd name="T48" fmla="*/ 9 w 10"/>
                <a:gd name="T49" fmla="*/ 23 h 25"/>
                <a:gd name="T50" fmla="*/ 8 w 10"/>
                <a:gd name="T51" fmla="*/ 23 h 25"/>
                <a:gd name="T52" fmla="*/ 8 w 10"/>
                <a:gd name="T53" fmla="*/ 22 h 25"/>
                <a:gd name="T54" fmla="*/ 8 w 10"/>
                <a:gd name="T55" fmla="*/ 22 h 25"/>
                <a:gd name="T56" fmla="*/ 7 w 10"/>
                <a:gd name="T57" fmla="*/ 22 h 25"/>
                <a:gd name="T58" fmla="*/ 7 w 10"/>
                <a:gd name="T59" fmla="*/ 20 h 25"/>
                <a:gd name="T60" fmla="*/ 6 w 10"/>
                <a:gd name="T61" fmla="*/ 19 h 25"/>
                <a:gd name="T62" fmla="*/ 5 w 10"/>
                <a:gd name="T63" fmla="*/ 18 h 25"/>
                <a:gd name="T64" fmla="*/ 5 w 10"/>
                <a:gd name="T65" fmla="*/ 17 h 25"/>
                <a:gd name="T66" fmla="*/ 4 w 10"/>
                <a:gd name="T67" fmla="*/ 15 h 25"/>
                <a:gd name="T68" fmla="*/ 4 w 10"/>
                <a:gd name="T69" fmla="*/ 14 h 25"/>
                <a:gd name="T70" fmla="*/ 3 w 10"/>
                <a:gd name="T71" fmla="*/ 13 h 25"/>
                <a:gd name="T72" fmla="*/ 2 w 10"/>
                <a:gd name="T73" fmla="*/ 11 h 25"/>
                <a:gd name="T74" fmla="*/ 2 w 10"/>
                <a:gd name="T75" fmla="*/ 10 h 25"/>
                <a:gd name="T76" fmla="*/ 1 w 10"/>
                <a:gd name="T77" fmla="*/ 8 h 25"/>
                <a:gd name="T78" fmla="*/ 1 w 10"/>
                <a:gd name="T79" fmla="*/ 7 h 25"/>
                <a:gd name="T80" fmla="*/ 1 w 10"/>
                <a:gd name="T81" fmla="*/ 6 h 25"/>
                <a:gd name="T82" fmla="*/ 1 w 10"/>
                <a:gd name="T83" fmla="*/ 5 h 25"/>
                <a:gd name="T84" fmla="*/ 0 w 10"/>
                <a:gd name="T85" fmla="*/ 4 h 25"/>
                <a:gd name="T86" fmla="*/ 0 w 10"/>
                <a:gd name="T87" fmla="*/ 3 h 25"/>
                <a:gd name="T88" fmla="*/ 0 w 10"/>
                <a:gd name="T89" fmla="*/ 2 h 25"/>
                <a:gd name="T90" fmla="*/ 0 w 10"/>
                <a:gd name="T91" fmla="*/ 2 h 25"/>
                <a:gd name="T92" fmla="*/ 0 w 10"/>
                <a:gd name="T93" fmla="*/ 1 h 25"/>
                <a:gd name="T94" fmla="*/ 1 w 10"/>
                <a:gd name="T95" fmla="*/ 1 h 25"/>
                <a:gd name="T96" fmla="*/ 1 w 10"/>
                <a:gd name="T97" fmla="*/ 0 h 25"/>
                <a:gd name="T98" fmla="*/ 1 w 10"/>
                <a:gd name="T99" fmla="*/ 0 h 25"/>
                <a:gd name="T100" fmla="*/ 1 w 10"/>
                <a:gd name="T101" fmla="*/ 1 h 25"/>
                <a:gd name="T102" fmla="*/ 1 w 10"/>
                <a:gd name="T103" fmla="*/ 2 h 25"/>
                <a:gd name="T104" fmla="*/ 1 w 10"/>
                <a:gd name="T10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 h="25">
                  <a:moveTo>
                    <a:pt x="1" y="2"/>
                  </a:moveTo>
                  <a:lnTo>
                    <a:pt x="2" y="3"/>
                  </a:lnTo>
                  <a:lnTo>
                    <a:pt x="2" y="4"/>
                  </a:lnTo>
                  <a:lnTo>
                    <a:pt x="2" y="6"/>
                  </a:lnTo>
                  <a:lnTo>
                    <a:pt x="2" y="6"/>
                  </a:lnTo>
                  <a:lnTo>
                    <a:pt x="3" y="7"/>
                  </a:lnTo>
                  <a:lnTo>
                    <a:pt x="3" y="9"/>
                  </a:lnTo>
                  <a:lnTo>
                    <a:pt x="4" y="10"/>
                  </a:lnTo>
                  <a:lnTo>
                    <a:pt x="4" y="11"/>
                  </a:lnTo>
                  <a:lnTo>
                    <a:pt x="5" y="13"/>
                  </a:lnTo>
                  <a:lnTo>
                    <a:pt x="5" y="14"/>
                  </a:lnTo>
                  <a:lnTo>
                    <a:pt x="5" y="14"/>
                  </a:lnTo>
                  <a:lnTo>
                    <a:pt x="6" y="16"/>
                  </a:lnTo>
                  <a:lnTo>
                    <a:pt x="7" y="17"/>
                  </a:lnTo>
                  <a:lnTo>
                    <a:pt x="7" y="18"/>
                  </a:lnTo>
                  <a:lnTo>
                    <a:pt x="8" y="18"/>
                  </a:lnTo>
                  <a:lnTo>
                    <a:pt x="8" y="19"/>
                  </a:lnTo>
                  <a:lnTo>
                    <a:pt x="8" y="20"/>
                  </a:lnTo>
                  <a:lnTo>
                    <a:pt x="9" y="20"/>
                  </a:lnTo>
                  <a:lnTo>
                    <a:pt x="9" y="21"/>
                  </a:lnTo>
                  <a:lnTo>
                    <a:pt x="9" y="22"/>
                  </a:lnTo>
                  <a:lnTo>
                    <a:pt x="9" y="22"/>
                  </a:lnTo>
                  <a:lnTo>
                    <a:pt x="9" y="23"/>
                  </a:lnTo>
                  <a:lnTo>
                    <a:pt x="9" y="24"/>
                  </a:lnTo>
                  <a:lnTo>
                    <a:pt x="9" y="23"/>
                  </a:lnTo>
                  <a:lnTo>
                    <a:pt x="8" y="23"/>
                  </a:lnTo>
                  <a:lnTo>
                    <a:pt x="8" y="22"/>
                  </a:lnTo>
                  <a:lnTo>
                    <a:pt x="8" y="22"/>
                  </a:lnTo>
                  <a:lnTo>
                    <a:pt x="7" y="22"/>
                  </a:lnTo>
                  <a:lnTo>
                    <a:pt x="7" y="20"/>
                  </a:lnTo>
                  <a:lnTo>
                    <a:pt x="6" y="19"/>
                  </a:lnTo>
                  <a:lnTo>
                    <a:pt x="5" y="18"/>
                  </a:lnTo>
                  <a:lnTo>
                    <a:pt x="5" y="17"/>
                  </a:lnTo>
                  <a:lnTo>
                    <a:pt x="4" y="15"/>
                  </a:lnTo>
                  <a:lnTo>
                    <a:pt x="4" y="14"/>
                  </a:lnTo>
                  <a:lnTo>
                    <a:pt x="3" y="13"/>
                  </a:lnTo>
                  <a:lnTo>
                    <a:pt x="2" y="11"/>
                  </a:lnTo>
                  <a:lnTo>
                    <a:pt x="2" y="10"/>
                  </a:lnTo>
                  <a:lnTo>
                    <a:pt x="1" y="8"/>
                  </a:lnTo>
                  <a:lnTo>
                    <a:pt x="1" y="7"/>
                  </a:lnTo>
                  <a:lnTo>
                    <a:pt x="1" y="6"/>
                  </a:lnTo>
                  <a:lnTo>
                    <a:pt x="1" y="5"/>
                  </a:lnTo>
                  <a:lnTo>
                    <a:pt x="0" y="4"/>
                  </a:lnTo>
                  <a:lnTo>
                    <a:pt x="0" y="3"/>
                  </a:lnTo>
                  <a:lnTo>
                    <a:pt x="0" y="2"/>
                  </a:lnTo>
                  <a:lnTo>
                    <a:pt x="0" y="2"/>
                  </a:lnTo>
                  <a:lnTo>
                    <a:pt x="0" y="1"/>
                  </a:lnTo>
                  <a:lnTo>
                    <a:pt x="1" y="1"/>
                  </a:lnTo>
                  <a:lnTo>
                    <a:pt x="1" y="0"/>
                  </a:lnTo>
                  <a:lnTo>
                    <a:pt x="1" y="0"/>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0" name="Freeform 374"/>
            <p:cNvSpPr>
              <a:spLocks/>
            </p:cNvSpPr>
            <p:nvPr/>
          </p:nvSpPr>
          <p:spPr bwMode="auto">
            <a:xfrm>
              <a:off x="908" y="2997"/>
              <a:ext cx="10" cy="24"/>
            </a:xfrm>
            <a:custGeom>
              <a:avLst/>
              <a:gdLst>
                <a:gd name="T0" fmla="*/ 2 w 10"/>
                <a:gd name="T1" fmla="*/ 2 h 24"/>
                <a:gd name="T2" fmla="*/ 2 w 10"/>
                <a:gd name="T3" fmla="*/ 3 h 24"/>
                <a:gd name="T4" fmla="*/ 2 w 10"/>
                <a:gd name="T5" fmla="*/ 4 h 24"/>
                <a:gd name="T6" fmla="*/ 2 w 10"/>
                <a:gd name="T7" fmla="*/ 5 h 24"/>
                <a:gd name="T8" fmla="*/ 2 w 10"/>
                <a:gd name="T9" fmla="*/ 6 h 24"/>
                <a:gd name="T10" fmla="*/ 2 w 10"/>
                <a:gd name="T11" fmla="*/ 7 h 24"/>
                <a:gd name="T12" fmla="*/ 3 w 10"/>
                <a:gd name="T13" fmla="*/ 8 h 24"/>
                <a:gd name="T14" fmla="*/ 4 w 10"/>
                <a:gd name="T15" fmla="*/ 10 h 24"/>
                <a:gd name="T16" fmla="*/ 4 w 10"/>
                <a:gd name="T17" fmla="*/ 10 h 24"/>
                <a:gd name="T18" fmla="*/ 4 w 10"/>
                <a:gd name="T19" fmla="*/ 12 h 24"/>
                <a:gd name="T20" fmla="*/ 5 w 10"/>
                <a:gd name="T21" fmla="*/ 13 h 24"/>
                <a:gd name="T22" fmla="*/ 5 w 10"/>
                <a:gd name="T23" fmla="*/ 13 h 24"/>
                <a:gd name="T24" fmla="*/ 5 w 10"/>
                <a:gd name="T25" fmla="*/ 15 h 24"/>
                <a:gd name="T26" fmla="*/ 6 w 10"/>
                <a:gd name="T27" fmla="*/ 16 h 24"/>
                <a:gd name="T28" fmla="*/ 7 w 10"/>
                <a:gd name="T29" fmla="*/ 17 h 24"/>
                <a:gd name="T30" fmla="*/ 7 w 10"/>
                <a:gd name="T31" fmla="*/ 17 h 24"/>
                <a:gd name="T32" fmla="*/ 7 w 10"/>
                <a:gd name="T33" fmla="*/ 17 h 24"/>
                <a:gd name="T34" fmla="*/ 8 w 10"/>
                <a:gd name="T35" fmla="*/ 18 h 24"/>
                <a:gd name="T36" fmla="*/ 8 w 10"/>
                <a:gd name="T37" fmla="*/ 19 h 24"/>
                <a:gd name="T38" fmla="*/ 8 w 10"/>
                <a:gd name="T39" fmla="*/ 19 h 24"/>
                <a:gd name="T40" fmla="*/ 8 w 10"/>
                <a:gd name="T41" fmla="*/ 20 h 24"/>
                <a:gd name="T42" fmla="*/ 8 w 10"/>
                <a:gd name="T43" fmla="*/ 21 h 24"/>
                <a:gd name="T44" fmla="*/ 9 w 10"/>
                <a:gd name="T45" fmla="*/ 21 h 24"/>
                <a:gd name="T46" fmla="*/ 9 w 10"/>
                <a:gd name="T47" fmla="*/ 21 h 24"/>
                <a:gd name="T48" fmla="*/ 9 w 10"/>
                <a:gd name="T49" fmla="*/ 22 h 24"/>
                <a:gd name="T50" fmla="*/ 9 w 10"/>
                <a:gd name="T51" fmla="*/ 23 h 24"/>
                <a:gd name="T52" fmla="*/ 8 w 10"/>
                <a:gd name="T53" fmla="*/ 23 h 24"/>
                <a:gd name="T54" fmla="*/ 8 w 10"/>
                <a:gd name="T55" fmla="*/ 22 h 24"/>
                <a:gd name="T56" fmla="*/ 8 w 10"/>
                <a:gd name="T57" fmla="*/ 21 h 24"/>
                <a:gd name="T58" fmla="*/ 7 w 10"/>
                <a:gd name="T59" fmla="*/ 21 h 24"/>
                <a:gd name="T60" fmla="*/ 7 w 10"/>
                <a:gd name="T61" fmla="*/ 21 h 24"/>
                <a:gd name="T62" fmla="*/ 7 w 10"/>
                <a:gd name="T63" fmla="*/ 20 h 24"/>
                <a:gd name="T64" fmla="*/ 6 w 10"/>
                <a:gd name="T65" fmla="*/ 18 h 24"/>
                <a:gd name="T66" fmla="*/ 5 w 10"/>
                <a:gd name="T67" fmla="*/ 17 h 24"/>
                <a:gd name="T68" fmla="*/ 5 w 10"/>
                <a:gd name="T69" fmla="*/ 17 h 24"/>
                <a:gd name="T70" fmla="*/ 4 w 10"/>
                <a:gd name="T71" fmla="*/ 15 h 24"/>
                <a:gd name="T72" fmla="*/ 4 w 10"/>
                <a:gd name="T73" fmla="*/ 13 h 24"/>
                <a:gd name="T74" fmla="*/ 3 w 10"/>
                <a:gd name="T75" fmla="*/ 13 h 24"/>
                <a:gd name="T76" fmla="*/ 2 w 10"/>
                <a:gd name="T77" fmla="*/ 11 h 24"/>
                <a:gd name="T78" fmla="*/ 2 w 10"/>
                <a:gd name="T79" fmla="*/ 10 h 24"/>
                <a:gd name="T80" fmla="*/ 1 w 10"/>
                <a:gd name="T81" fmla="*/ 9 h 24"/>
                <a:gd name="T82" fmla="*/ 1 w 10"/>
                <a:gd name="T83" fmla="*/ 7 h 24"/>
                <a:gd name="T84" fmla="*/ 1 w 10"/>
                <a:gd name="T85" fmla="*/ 6 h 24"/>
                <a:gd name="T86" fmla="*/ 0 w 10"/>
                <a:gd name="T87" fmla="*/ 5 h 24"/>
                <a:gd name="T88" fmla="*/ 0 w 10"/>
                <a:gd name="T89" fmla="*/ 4 h 24"/>
                <a:gd name="T90" fmla="*/ 0 w 10"/>
                <a:gd name="T91" fmla="*/ 3 h 24"/>
                <a:gd name="T92" fmla="*/ 0 w 10"/>
                <a:gd name="T93" fmla="*/ 2 h 24"/>
                <a:gd name="T94" fmla="*/ 0 w 10"/>
                <a:gd name="T95" fmla="*/ 2 h 24"/>
                <a:gd name="T96" fmla="*/ 0 w 10"/>
                <a:gd name="T97" fmla="*/ 1 h 24"/>
                <a:gd name="T98" fmla="*/ 1 w 10"/>
                <a:gd name="T99" fmla="*/ 0 h 24"/>
                <a:gd name="T100" fmla="*/ 1 w 10"/>
                <a:gd name="T101" fmla="*/ 0 h 24"/>
                <a:gd name="T102" fmla="*/ 1 w 10"/>
                <a:gd name="T103" fmla="*/ 1 h 24"/>
                <a:gd name="T104" fmla="*/ 1 w 10"/>
                <a:gd name="T105" fmla="*/ 2 h 24"/>
                <a:gd name="T106" fmla="*/ 2 w 10"/>
                <a:gd name="T107" fmla="*/ 2 h 24"/>
                <a:gd name="T108" fmla="*/ 2 w 10"/>
                <a:gd name="T10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 h="24">
                  <a:moveTo>
                    <a:pt x="2" y="2"/>
                  </a:moveTo>
                  <a:lnTo>
                    <a:pt x="2" y="3"/>
                  </a:lnTo>
                  <a:lnTo>
                    <a:pt x="2" y="4"/>
                  </a:lnTo>
                  <a:lnTo>
                    <a:pt x="2" y="5"/>
                  </a:lnTo>
                  <a:lnTo>
                    <a:pt x="2" y="6"/>
                  </a:lnTo>
                  <a:lnTo>
                    <a:pt x="2" y="7"/>
                  </a:lnTo>
                  <a:lnTo>
                    <a:pt x="3" y="8"/>
                  </a:lnTo>
                  <a:lnTo>
                    <a:pt x="4" y="10"/>
                  </a:lnTo>
                  <a:lnTo>
                    <a:pt x="4" y="10"/>
                  </a:lnTo>
                  <a:lnTo>
                    <a:pt x="4" y="12"/>
                  </a:lnTo>
                  <a:lnTo>
                    <a:pt x="5" y="13"/>
                  </a:lnTo>
                  <a:lnTo>
                    <a:pt x="5" y="13"/>
                  </a:lnTo>
                  <a:lnTo>
                    <a:pt x="5" y="15"/>
                  </a:lnTo>
                  <a:lnTo>
                    <a:pt x="6" y="16"/>
                  </a:lnTo>
                  <a:lnTo>
                    <a:pt x="7" y="17"/>
                  </a:lnTo>
                  <a:lnTo>
                    <a:pt x="7" y="17"/>
                  </a:lnTo>
                  <a:lnTo>
                    <a:pt x="7" y="17"/>
                  </a:lnTo>
                  <a:lnTo>
                    <a:pt x="8" y="18"/>
                  </a:lnTo>
                  <a:lnTo>
                    <a:pt x="8" y="19"/>
                  </a:lnTo>
                  <a:lnTo>
                    <a:pt x="8" y="19"/>
                  </a:lnTo>
                  <a:lnTo>
                    <a:pt x="8" y="20"/>
                  </a:lnTo>
                  <a:lnTo>
                    <a:pt x="8" y="21"/>
                  </a:lnTo>
                  <a:lnTo>
                    <a:pt x="9" y="21"/>
                  </a:lnTo>
                  <a:lnTo>
                    <a:pt x="9" y="21"/>
                  </a:lnTo>
                  <a:lnTo>
                    <a:pt x="9" y="22"/>
                  </a:lnTo>
                  <a:lnTo>
                    <a:pt x="9" y="23"/>
                  </a:lnTo>
                  <a:lnTo>
                    <a:pt x="8" y="23"/>
                  </a:lnTo>
                  <a:lnTo>
                    <a:pt x="8" y="22"/>
                  </a:lnTo>
                  <a:lnTo>
                    <a:pt x="8" y="21"/>
                  </a:lnTo>
                  <a:lnTo>
                    <a:pt x="7" y="21"/>
                  </a:lnTo>
                  <a:lnTo>
                    <a:pt x="7" y="21"/>
                  </a:lnTo>
                  <a:lnTo>
                    <a:pt x="7" y="20"/>
                  </a:lnTo>
                  <a:lnTo>
                    <a:pt x="6" y="18"/>
                  </a:lnTo>
                  <a:lnTo>
                    <a:pt x="5" y="17"/>
                  </a:lnTo>
                  <a:lnTo>
                    <a:pt x="5" y="17"/>
                  </a:lnTo>
                  <a:lnTo>
                    <a:pt x="4" y="15"/>
                  </a:lnTo>
                  <a:lnTo>
                    <a:pt x="4" y="13"/>
                  </a:lnTo>
                  <a:lnTo>
                    <a:pt x="3" y="13"/>
                  </a:lnTo>
                  <a:lnTo>
                    <a:pt x="2" y="11"/>
                  </a:lnTo>
                  <a:lnTo>
                    <a:pt x="2" y="10"/>
                  </a:lnTo>
                  <a:lnTo>
                    <a:pt x="1" y="9"/>
                  </a:lnTo>
                  <a:lnTo>
                    <a:pt x="1" y="7"/>
                  </a:lnTo>
                  <a:lnTo>
                    <a:pt x="1" y="6"/>
                  </a:lnTo>
                  <a:lnTo>
                    <a:pt x="0" y="5"/>
                  </a:lnTo>
                  <a:lnTo>
                    <a:pt x="0" y="4"/>
                  </a:lnTo>
                  <a:lnTo>
                    <a:pt x="0" y="3"/>
                  </a:lnTo>
                  <a:lnTo>
                    <a:pt x="0" y="2"/>
                  </a:lnTo>
                  <a:lnTo>
                    <a:pt x="0" y="2"/>
                  </a:lnTo>
                  <a:lnTo>
                    <a:pt x="0" y="1"/>
                  </a:lnTo>
                  <a:lnTo>
                    <a:pt x="1" y="0"/>
                  </a:lnTo>
                  <a:lnTo>
                    <a:pt x="1" y="0"/>
                  </a:lnTo>
                  <a:lnTo>
                    <a:pt x="1" y="1"/>
                  </a:lnTo>
                  <a:lnTo>
                    <a:pt x="1" y="2"/>
                  </a:lnTo>
                  <a:lnTo>
                    <a:pt x="2" y="2"/>
                  </a:lnTo>
                  <a:lnTo>
                    <a:pt x="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1" name="Freeform 375"/>
            <p:cNvSpPr>
              <a:spLocks/>
            </p:cNvSpPr>
            <p:nvPr/>
          </p:nvSpPr>
          <p:spPr bwMode="auto">
            <a:xfrm>
              <a:off x="903" y="3005"/>
              <a:ext cx="9" cy="23"/>
            </a:xfrm>
            <a:custGeom>
              <a:avLst/>
              <a:gdLst>
                <a:gd name="T0" fmla="*/ 1 w 9"/>
                <a:gd name="T1" fmla="*/ 2 h 23"/>
                <a:gd name="T2" fmla="*/ 2 w 9"/>
                <a:gd name="T3" fmla="*/ 3 h 23"/>
                <a:gd name="T4" fmla="*/ 2 w 9"/>
                <a:gd name="T5" fmla="*/ 4 h 23"/>
                <a:gd name="T6" fmla="*/ 2 w 9"/>
                <a:gd name="T7" fmla="*/ 6 h 23"/>
                <a:gd name="T8" fmla="*/ 2 w 9"/>
                <a:gd name="T9" fmla="*/ 6 h 23"/>
                <a:gd name="T10" fmla="*/ 2 w 9"/>
                <a:gd name="T11" fmla="*/ 7 h 23"/>
                <a:gd name="T12" fmla="*/ 3 w 9"/>
                <a:gd name="T13" fmla="*/ 9 h 23"/>
                <a:gd name="T14" fmla="*/ 3 w 9"/>
                <a:gd name="T15" fmla="*/ 9 h 23"/>
                <a:gd name="T16" fmla="*/ 3 w 9"/>
                <a:gd name="T17" fmla="*/ 10 h 23"/>
                <a:gd name="T18" fmla="*/ 4 w 9"/>
                <a:gd name="T19" fmla="*/ 12 h 23"/>
                <a:gd name="T20" fmla="*/ 4 w 9"/>
                <a:gd name="T21" fmla="*/ 13 h 23"/>
                <a:gd name="T22" fmla="*/ 5 w 9"/>
                <a:gd name="T23" fmla="*/ 13 h 23"/>
                <a:gd name="T24" fmla="*/ 5 w 9"/>
                <a:gd name="T25" fmla="*/ 14 h 23"/>
                <a:gd name="T26" fmla="*/ 5 w 9"/>
                <a:gd name="T27" fmla="*/ 15 h 23"/>
                <a:gd name="T28" fmla="*/ 6 w 9"/>
                <a:gd name="T29" fmla="*/ 16 h 23"/>
                <a:gd name="T30" fmla="*/ 6 w 9"/>
                <a:gd name="T31" fmla="*/ 17 h 23"/>
                <a:gd name="T32" fmla="*/ 6 w 9"/>
                <a:gd name="T33" fmla="*/ 17 h 23"/>
                <a:gd name="T34" fmla="*/ 7 w 9"/>
                <a:gd name="T35" fmla="*/ 17 h 23"/>
                <a:gd name="T36" fmla="*/ 7 w 9"/>
                <a:gd name="T37" fmla="*/ 18 h 23"/>
                <a:gd name="T38" fmla="*/ 7 w 9"/>
                <a:gd name="T39" fmla="*/ 19 h 23"/>
                <a:gd name="T40" fmla="*/ 8 w 9"/>
                <a:gd name="T41" fmla="*/ 19 h 23"/>
                <a:gd name="T42" fmla="*/ 8 w 9"/>
                <a:gd name="T43" fmla="*/ 20 h 23"/>
                <a:gd name="T44" fmla="*/ 8 w 9"/>
                <a:gd name="T45" fmla="*/ 20 h 23"/>
                <a:gd name="T46" fmla="*/ 8 w 9"/>
                <a:gd name="T47" fmla="*/ 21 h 23"/>
                <a:gd name="T48" fmla="*/ 8 w 9"/>
                <a:gd name="T49" fmla="*/ 22 h 23"/>
                <a:gd name="T50" fmla="*/ 7 w 9"/>
                <a:gd name="T51" fmla="*/ 22 h 23"/>
                <a:gd name="T52" fmla="*/ 7 w 9"/>
                <a:gd name="T53" fmla="*/ 22 h 23"/>
                <a:gd name="T54" fmla="*/ 7 w 9"/>
                <a:gd name="T55" fmla="*/ 21 h 23"/>
                <a:gd name="T56" fmla="*/ 6 w 9"/>
                <a:gd name="T57" fmla="*/ 21 h 23"/>
                <a:gd name="T58" fmla="*/ 6 w 9"/>
                <a:gd name="T59" fmla="*/ 20 h 23"/>
                <a:gd name="T60" fmla="*/ 6 w 9"/>
                <a:gd name="T61" fmla="*/ 20 h 23"/>
                <a:gd name="T62" fmla="*/ 5 w 9"/>
                <a:gd name="T63" fmla="*/ 18 h 23"/>
                <a:gd name="T64" fmla="*/ 5 w 9"/>
                <a:gd name="T65" fmla="*/ 17 h 23"/>
                <a:gd name="T66" fmla="*/ 4 w 9"/>
                <a:gd name="T67" fmla="*/ 16 h 23"/>
                <a:gd name="T68" fmla="*/ 3 w 9"/>
                <a:gd name="T69" fmla="*/ 15 h 23"/>
                <a:gd name="T70" fmla="*/ 3 w 9"/>
                <a:gd name="T71" fmla="*/ 13 h 23"/>
                <a:gd name="T72" fmla="*/ 2 w 9"/>
                <a:gd name="T73" fmla="*/ 13 h 23"/>
                <a:gd name="T74" fmla="*/ 2 w 9"/>
                <a:gd name="T75" fmla="*/ 11 h 23"/>
                <a:gd name="T76" fmla="*/ 2 w 9"/>
                <a:gd name="T77" fmla="*/ 9 h 23"/>
                <a:gd name="T78" fmla="*/ 1 w 9"/>
                <a:gd name="T79" fmla="*/ 9 h 23"/>
                <a:gd name="T80" fmla="*/ 1 w 9"/>
                <a:gd name="T81" fmla="*/ 7 h 23"/>
                <a:gd name="T82" fmla="*/ 1 w 9"/>
                <a:gd name="T83" fmla="*/ 6 h 23"/>
                <a:gd name="T84" fmla="*/ 1 w 9"/>
                <a:gd name="T85" fmla="*/ 5 h 23"/>
                <a:gd name="T86" fmla="*/ 0 w 9"/>
                <a:gd name="T87" fmla="*/ 4 h 23"/>
                <a:gd name="T88" fmla="*/ 0 w 9"/>
                <a:gd name="T89" fmla="*/ 3 h 23"/>
                <a:gd name="T90" fmla="*/ 0 w 9"/>
                <a:gd name="T91" fmla="*/ 2 h 23"/>
                <a:gd name="T92" fmla="*/ 0 w 9"/>
                <a:gd name="T93" fmla="*/ 2 h 23"/>
                <a:gd name="T94" fmla="*/ 0 w 9"/>
                <a:gd name="T95" fmla="*/ 1 h 23"/>
                <a:gd name="T96" fmla="*/ 1 w 9"/>
                <a:gd name="T97" fmla="*/ 1 h 23"/>
                <a:gd name="T98" fmla="*/ 1 w 9"/>
                <a:gd name="T99" fmla="*/ 0 h 23"/>
                <a:gd name="T100" fmla="*/ 1 w 9"/>
                <a:gd name="T101" fmla="*/ 1 h 23"/>
                <a:gd name="T102" fmla="*/ 1 w 9"/>
                <a:gd name="T103" fmla="*/ 2 h 23"/>
                <a:gd name="T104" fmla="*/ 1 w 9"/>
                <a:gd name="T10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23">
                  <a:moveTo>
                    <a:pt x="1" y="2"/>
                  </a:moveTo>
                  <a:lnTo>
                    <a:pt x="2" y="3"/>
                  </a:lnTo>
                  <a:lnTo>
                    <a:pt x="2" y="4"/>
                  </a:lnTo>
                  <a:lnTo>
                    <a:pt x="2" y="6"/>
                  </a:lnTo>
                  <a:lnTo>
                    <a:pt x="2" y="6"/>
                  </a:lnTo>
                  <a:lnTo>
                    <a:pt x="2" y="7"/>
                  </a:lnTo>
                  <a:lnTo>
                    <a:pt x="3" y="9"/>
                  </a:lnTo>
                  <a:lnTo>
                    <a:pt x="3" y="9"/>
                  </a:lnTo>
                  <a:lnTo>
                    <a:pt x="3" y="10"/>
                  </a:lnTo>
                  <a:lnTo>
                    <a:pt x="4" y="12"/>
                  </a:lnTo>
                  <a:lnTo>
                    <a:pt x="4" y="13"/>
                  </a:lnTo>
                  <a:lnTo>
                    <a:pt x="5" y="13"/>
                  </a:lnTo>
                  <a:lnTo>
                    <a:pt x="5" y="14"/>
                  </a:lnTo>
                  <a:lnTo>
                    <a:pt x="5" y="15"/>
                  </a:lnTo>
                  <a:lnTo>
                    <a:pt x="6" y="16"/>
                  </a:lnTo>
                  <a:lnTo>
                    <a:pt x="6" y="17"/>
                  </a:lnTo>
                  <a:lnTo>
                    <a:pt x="6" y="17"/>
                  </a:lnTo>
                  <a:lnTo>
                    <a:pt x="7" y="17"/>
                  </a:lnTo>
                  <a:lnTo>
                    <a:pt x="7" y="18"/>
                  </a:lnTo>
                  <a:lnTo>
                    <a:pt x="7" y="19"/>
                  </a:lnTo>
                  <a:lnTo>
                    <a:pt x="8" y="19"/>
                  </a:lnTo>
                  <a:lnTo>
                    <a:pt x="8" y="20"/>
                  </a:lnTo>
                  <a:lnTo>
                    <a:pt x="8" y="20"/>
                  </a:lnTo>
                  <a:lnTo>
                    <a:pt x="8" y="21"/>
                  </a:lnTo>
                  <a:lnTo>
                    <a:pt x="8" y="22"/>
                  </a:lnTo>
                  <a:lnTo>
                    <a:pt x="7" y="22"/>
                  </a:lnTo>
                  <a:lnTo>
                    <a:pt x="7" y="22"/>
                  </a:lnTo>
                  <a:lnTo>
                    <a:pt x="7" y="21"/>
                  </a:lnTo>
                  <a:lnTo>
                    <a:pt x="6" y="21"/>
                  </a:lnTo>
                  <a:lnTo>
                    <a:pt x="6" y="20"/>
                  </a:lnTo>
                  <a:lnTo>
                    <a:pt x="6" y="20"/>
                  </a:lnTo>
                  <a:lnTo>
                    <a:pt x="5" y="18"/>
                  </a:lnTo>
                  <a:lnTo>
                    <a:pt x="5" y="17"/>
                  </a:lnTo>
                  <a:lnTo>
                    <a:pt x="4" y="16"/>
                  </a:lnTo>
                  <a:lnTo>
                    <a:pt x="3" y="15"/>
                  </a:lnTo>
                  <a:lnTo>
                    <a:pt x="3" y="13"/>
                  </a:lnTo>
                  <a:lnTo>
                    <a:pt x="2" y="13"/>
                  </a:lnTo>
                  <a:lnTo>
                    <a:pt x="2" y="11"/>
                  </a:lnTo>
                  <a:lnTo>
                    <a:pt x="2" y="9"/>
                  </a:lnTo>
                  <a:lnTo>
                    <a:pt x="1" y="9"/>
                  </a:lnTo>
                  <a:lnTo>
                    <a:pt x="1" y="7"/>
                  </a:lnTo>
                  <a:lnTo>
                    <a:pt x="1" y="6"/>
                  </a:lnTo>
                  <a:lnTo>
                    <a:pt x="1" y="5"/>
                  </a:lnTo>
                  <a:lnTo>
                    <a:pt x="0" y="4"/>
                  </a:lnTo>
                  <a:lnTo>
                    <a:pt x="0" y="3"/>
                  </a:lnTo>
                  <a:lnTo>
                    <a:pt x="0" y="2"/>
                  </a:lnTo>
                  <a:lnTo>
                    <a:pt x="0" y="2"/>
                  </a:lnTo>
                  <a:lnTo>
                    <a:pt x="0" y="1"/>
                  </a:lnTo>
                  <a:lnTo>
                    <a:pt x="1" y="1"/>
                  </a:lnTo>
                  <a:lnTo>
                    <a:pt x="1" y="0"/>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2" name="Freeform 376"/>
            <p:cNvSpPr>
              <a:spLocks/>
            </p:cNvSpPr>
            <p:nvPr/>
          </p:nvSpPr>
          <p:spPr bwMode="auto">
            <a:xfrm>
              <a:off x="899" y="3016"/>
              <a:ext cx="7" cy="19"/>
            </a:xfrm>
            <a:custGeom>
              <a:avLst/>
              <a:gdLst>
                <a:gd name="T0" fmla="*/ 1 w 7"/>
                <a:gd name="T1" fmla="*/ 2 h 19"/>
                <a:gd name="T2" fmla="*/ 1 w 7"/>
                <a:gd name="T3" fmla="*/ 3 h 19"/>
                <a:gd name="T4" fmla="*/ 1 w 7"/>
                <a:gd name="T5" fmla="*/ 4 h 19"/>
                <a:gd name="T6" fmla="*/ 2 w 7"/>
                <a:gd name="T7" fmla="*/ 5 h 19"/>
                <a:gd name="T8" fmla="*/ 2 w 7"/>
                <a:gd name="T9" fmla="*/ 5 h 19"/>
                <a:gd name="T10" fmla="*/ 2 w 7"/>
                <a:gd name="T11" fmla="*/ 6 h 19"/>
                <a:gd name="T12" fmla="*/ 2 w 7"/>
                <a:gd name="T13" fmla="*/ 7 h 19"/>
                <a:gd name="T14" fmla="*/ 2 w 7"/>
                <a:gd name="T15" fmla="*/ 8 h 19"/>
                <a:gd name="T16" fmla="*/ 2 w 7"/>
                <a:gd name="T17" fmla="*/ 8 h 19"/>
                <a:gd name="T18" fmla="*/ 3 w 7"/>
                <a:gd name="T19" fmla="*/ 9 h 19"/>
                <a:gd name="T20" fmla="*/ 3 w 7"/>
                <a:gd name="T21" fmla="*/ 11 h 19"/>
                <a:gd name="T22" fmla="*/ 4 w 7"/>
                <a:gd name="T23" fmla="*/ 11 h 19"/>
                <a:gd name="T24" fmla="*/ 4 w 7"/>
                <a:gd name="T25" fmla="*/ 12 h 19"/>
                <a:gd name="T26" fmla="*/ 4 w 7"/>
                <a:gd name="T27" fmla="*/ 12 h 19"/>
                <a:gd name="T28" fmla="*/ 4 w 7"/>
                <a:gd name="T29" fmla="*/ 13 h 19"/>
                <a:gd name="T30" fmla="*/ 5 w 7"/>
                <a:gd name="T31" fmla="*/ 14 h 19"/>
                <a:gd name="T32" fmla="*/ 5 w 7"/>
                <a:gd name="T33" fmla="*/ 14 h 19"/>
                <a:gd name="T34" fmla="*/ 6 w 7"/>
                <a:gd name="T35" fmla="*/ 15 h 19"/>
                <a:gd name="T36" fmla="*/ 6 w 7"/>
                <a:gd name="T37" fmla="*/ 16 h 19"/>
                <a:gd name="T38" fmla="*/ 6 w 7"/>
                <a:gd name="T39" fmla="*/ 16 h 19"/>
                <a:gd name="T40" fmla="*/ 6 w 7"/>
                <a:gd name="T41" fmla="*/ 17 h 19"/>
                <a:gd name="T42" fmla="*/ 6 w 7"/>
                <a:gd name="T43" fmla="*/ 17 h 19"/>
                <a:gd name="T44" fmla="*/ 6 w 7"/>
                <a:gd name="T45" fmla="*/ 18 h 19"/>
                <a:gd name="T46" fmla="*/ 6 w 7"/>
                <a:gd name="T47" fmla="*/ 18 h 19"/>
                <a:gd name="T48" fmla="*/ 6 w 7"/>
                <a:gd name="T49" fmla="*/ 17 h 19"/>
                <a:gd name="T50" fmla="*/ 5 w 7"/>
                <a:gd name="T51" fmla="*/ 17 h 19"/>
                <a:gd name="T52" fmla="*/ 5 w 7"/>
                <a:gd name="T53" fmla="*/ 17 h 19"/>
                <a:gd name="T54" fmla="*/ 5 w 7"/>
                <a:gd name="T55" fmla="*/ 16 h 19"/>
                <a:gd name="T56" fmla="*/ 4 w 7"/>
                <a:gd name="T57" fmla="*/ 16 h 19"/>
                <a:gd name="T58" fmla="*/ 4 w 7"/>
                <a:gd name="T59" fmla="*/ 15 h 19"/>
                <a:gd name="T60" fmla="*/ 4 w 7"/>
                <a:gd name="T61" fmla="*/ 14 h 19"/>
                <a:gd name="T62" fmla="*/ 3 w 7"/>
                <a:gd name="T63" fmla="*/ 14 h 19"/>
                <a:gd name="T64" fmla="*/ 3 w 7"/>
                <a:gd name="T65" fmla="*/ 12 h 19"/>
                <a:gd name="T66" fmla="*/ 2 w 7"/>
                <a:gd name="T67" fmla="*/ 11 h 19"/>
                <a:gd name="T68" fmla="*/ 2 w 7"/>
                <a:gd name="T69" fmla="*/ 11 h 19"/>
                <a:gd name="T70" fmla="*/ 1 w 7"/>
                <a:gd name="T71" fmla="*/ 10 h 19"/>
                <a:gd name="T72" fmla="*/ 1 w 7"/>
                <a:gd name="T73" fmla="*/ 9 h 19"/>
                <a:gd name="T74" fmla="*/ 1 w 7"/>
                <a:gd name="T75" fmla="*/ 8 h 19"/>
                <a:gd name="T76" fmla="*/ 1 w 7"/>
                <a:gd name="T77" fmla="*/ 7 h 19"/>
                <a:gd name="T78" fmla="*/ 0 w 7"/>
                <a:gd name="T79" fmla="*/ 5 h 19"/>
                <a:gd name="T80" fmla="*/ 0 w 7"/>
                <a:gd name="T81" fmla="*/ 5 h 19"/>
                <a:gd name="T82" fmla="*/ 0 w 7"/>
                <a:gd name="T83" fmla="*/ 4 h 19"/>
                <a:gd name="T84" fmla="*/ 0 w 7"/>
                <a:gd name="T85" fmla="*/ 3 h 19"/>
                <a:gd name="T86" fmla="*/ 0 w 7"/>
                <a:gd name="T87" fmla="*/ 2 h 19"/>
                <a:gd name="T88" fmla="*/ 0 w 7"/>
                <a:gd name="T89" fmla="*/ 2 h 19"/>
                <a:gd name="T90" fmla="*/ 0 w 7"/>
                <a:gd name="T91" fmla="*/ 1 h 19"/>
                <a:gd name="T92" fmla="*/ 0 w 7"/>
                <a:gd name="T93" fmla="*/ 0 h 19"/>
                <a:gd name="T94" fmla="*/ 1 w 7"/>
                <a:gd name="T95" fmla="*/ 0 h 19"/>
                <a:gd name="T96" fmla="*/ 1 w 7"/>
                <a:gd name="T97" fmla="*/ 1 h 19"/>
                <a:gd name="T98" fmla="*/ 1 w 7"/>
                <a:gd name="T99" fmla="*/ 2 h 19"/>
                <a:gd name="T100" fmla="*/ 1 w 7"/>
                <a:gd name="T101" fmla="*/ 2 h 19"/>
                <a:gd name="T102" fmla="*/ 1 w 7"/>
                <a:gd name="T10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 h="19">
                  <a:moveTo>
                    <a:pt x="1" y="2"/>
                  </a:moveTo>
                  <a:lnTo>
                    <a:pt x="1" y="3"/>
                  </a:lnTo>
                  <a:lnTo>
                    <a:pt x="1" y="4"/>
                  </a:lnTo>
                  <a:lnTo>
                    <a:pt x="2" y="5"/>
                  </a:lnTo>
                  <a:lnTo>
                    <a:pt x="2" y="5"/>
                  </a:lnTo>
                  <a:lnTo>
                    <a:pt x="2" y="6"/>
                  </a:lnTo>
                  <a:lnTo>
                    <a:pt x="2" y="7"/>
                  </a:lnTo>
                  <a:lnTo>
                    <a:pt x="2" y="8"/>
                  </a:lnTo>
                  <a:lnTo>
                    <a:pt x="2" y="8"/>
                  </a:lnTo>
                  <a:lnTo>
                    <a:pt x="3" y="9"/>
                  </a:lnTo>
                  <a:lnTo>
                    <a:pt x="3" y="11"/>
                  </a:lnTo>
                  <a:lnTo>
                    <a:pt x="4" y="11"/>
                  </a:lnTo>
                  <a:lnTo>
                    <a:pt x="4" y="12"/>
                  </a:lnTo>
                  <a:lnTo>
                    <a:pt x="4" y="12"/>
                  </a:lnTo>
                  <a:lnTo>
                    <a:pt x="4" y="13"/>
                  </a:lnTo>
                  <a:lnTo>
                    <a:pt x="5" y="14"/>
                  </a:lnTo>
                  <a:lnTo>
                    <a:pt x="5" y="14"/>
                  </a:lnTo>
                  <a:lnTo>
                    <a:pt x="6" y="15"/>
                  </a:lnTo>
                  <a:lnTo>
                    <a:pt x="6" y="16"/>
                  </a:lnTo>
                  <a:lnTo>
                    <a:pt x="6" y="16"/>
                  </a:lnTo>
                  <a:lnTo>
                    <a:pt x="6" y="17"/>
                  </a:lnTo>
                  <a:lnTo>
                    <a:pt x="6" y="17"/>
                  </a:lnTo>
                  <a:lnTo>
                    <a:pt x="6" y="18"/>
                  </a:lnTo>
                  <a:lnTo>
                    <a:pt x="6" y="18"/>
                  </a:lnTo>
                  <a:lnTo>
                    <a:pt x="6" y="17"/>
                  </a:lnTo>
                  <a:lnTo>
                    <a:pt x="5" y="17"/>
                  </a:lnTo>
                  <a:lnTo>
                    <a:pt x="5" y="17"/>
                  </a:lnTo>
                  <a:lnTo>
                    <a:pt x="5" y="16"/>
                  </a:lnTo>
                  <a:lnTo>
                    <a:pt x="4" y="16"/>
                  </a:lnTo>
                  <a:lnTo>
                    <a:pt x="4" y="15"/>
                  </a:lnTo>
                  <a:lnTo>
                    <a:pt x="4" y="14"/>
                  </a:lnTo>
                  <a:lnTo>
                    <a:pt x="3" y="14"/>
                  </a:lnTo>
                  <a:lnTo>
                    <a:pt x="3" y="12"/>
                  </a:lnTo>
                  <a:lnTo>
                    <a:pt x="2" y="11"/>
                  </a:lnTo>
                  <a:lnTo>
                    <a:pt x="2" y="11"/>
                  </a:lnTo>
                  <a:lnTo>
                    <a:pt x="1" y="10"/>
                  </a:lnTo>
                  <a:lnTo>
                    <a:pt x="1" y="9"/>
                  </a:lnTo>
                  <a:lnTo>
                    <a:pt x="1" y="8"/>
                  </a:lnTo>
                  <a:lnTo>
                    <a:pt x="1" y="7"/>
                  </a:lnTo>
                  <a:lnTo>
                    <a:pt x="0" y="5"/>
                  </a:lnTo>
                  <a:lnTo>
                    <a:pt x="0" y="5"/>
                  </a:lnTo>
                  <a:lnTo>
                    <a:pt x="0" y="4"/>
                  </a:lnTo>
                  <a:lnTo>
                    <a:pt x="0" y="3"/>
                  </a:lnTo>
                  <a:lnTo>
                    <a:pt x="0" y="2"/>
                  </a:lnTo>
                  <a:lnTo>
                    <a:pt x="0" y="2"/>
                  </a:lnTo>
                  <a:lnTo>
                    <a:pt x="0" y="1"/>
                  </a:lnTo>
                  <a:lnTo>
                    <a:pt x="0" y="0"/>
                  </a:lnTo>
                  <a:lnTo>
                    <a:pt x="1" y="0"/>
                  </a:lnTo>
                  <a:lnTo>
                    <a:pt x="1" y="1"/>
                  </a:lnTo>
                  <a:lnTo>
                    <a:pt x="1" y="2"/>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3" name="Freeform 377"/>
            <p:cNvSpPr>
              <a:spLocks/>
            </p:cNvSpPr>
            <p:nvPr/>
          </p:nvSpPr>
          <p:spPr bwMode="auto">
            <a:xfrm>
              <a:off x="892" y="3023"/>
              <a:ext cx="8" cy="19"/>
            </a:xfrm>
            <a:custGeom>
              <a:avLst/>
              <a:gdLst>
                <a:gd name="T0" fmla="*/ 1 w 8"/>
                <a:gd name="T1" fmla="*/ 3 h 19"/>
                <a:gd name="T2" fmla="*/ 2 w 8"/>
                <a:gd name="T3" fmla="*/ 4 h 19"/>
                <a:gd name="T4" fmla="*/ 2 w 8"/>
                <a:gd name="T5" fmla="*/ 5 h 19"/>
                <a:gd name="T6" fmla="*/ 2 w 8"/>
                <a:gd name="T7" fmla="*/ 5 h 19"/>
                <a:gd name="T8" fmla="*/ 2 w 8"/>
                <a:gd name="T9" fmla="*/ 6 h 19"/>
                <a:gd name="T10" fmla="*/ 2 w 8"/>
                <a:gd name="T11" fmla="*/ 7 h 19"/>
                <a:gd name="T12" fmla="*/ 3 w 8"/>
                <a:gd name="T13" fmla="*/ 8 h 19"/>
                <a:gd name="T14" fmla="*/ 3 w 8"/>
                <a:gd name="T15" fmla="*/ 8 h 19"/>
                <a:gd name="T16" fmla="*/ 3 w 8"/>
                <a:gd name="T17" fmla="*/ 9 h 19"/>
                <a:gd name="T18" fmla="*/ 4 w 8"/>
                <a:gd name="T19" fmla="*/ 10 h 19"/>
                <a:gd name="T20" fmla="*/ 4 w 8"/>
                <a:gd name="T21" fmla="*/ 11 h 19"/>
                <a:gd name="T22" fmla="*/ 4 w 8"/>
                <a:gd name="T23" fmla="*/ 11 h 19"/>
                <a:gd name="T24" fmla="*/ 5 w 8"/>
                <a:gd name="T25" fmla="*/ 12 h 19"/>
                <a:gd name="T26" fmla="*/ 5 w 8"/>
                <a:gd name="T27" fmla="*/ 13 h 19"/>
                <a:gd name="T28" fmla="*/ 5 w 8"/>
                <a:gd name="T29" fmla="*/ 13 h 19"/>
                <a:gd name="T30" fmla="*/ 6 w 8"/>
                <a:gd name="T31" fmla="*/ 14 h 19"/>
                <a:gd name="T32" fmla="*/ 6 w 8"/>
                <a:gd name="T33" fmla="*/ 14 h 19"/>
                <a:gd name="T34" fmla="*/ 6 w 8"/>
                <a:gd name="T35" fmla="*/ 15 h 19"/>
                <a:gd name="T36" fmla="*/ 7 w 8"/>
                <a:gd name="T37" fmla="*/ 16 h 19"/>
                <a:gd name="T38" fmla="*/ 7 w 8"/>
                <a:gd name="T39" fmla="*/ 17 h 19"/>
                <a:gd name="T40" fmla="*/ 7 w 8"/>
                <a:gd name="T41" fmla="*/ 17 h 19"/>
                <a:gd name="T42" fmla="*/ 7 w 8"/>
                <a:gd name="T43" fmla="*/ 18 h 19"/>
                <a:gd name="T44" fmla="*/ 6 w 8"/>
                <a:gd name="T45" fmla="*/ 18 h 19"/>
                <a:gd name="T46" fmla="*/ 6 w 8"/>
                <a:gd name="T47" fmla="*/ 17 h 19"/>
                <a:gd name="T48" fmla="*/ 6 w 8"/>
                <a:gd name="T49" fmla="*/ 17 h 19"/>
                <a:gd name="T50" fmla="*/ 5 w 8"/>
                <a:gd name="T51" fmla="*/ 17 h 19"/>
                <a:gd name="T52" fmla="*/ 5 w 8"/>
                <a:gd name="T53" fmla="*/ 16 h 19"/>
                <a:gd name="T54" fmla="*/ 4 w 8"/>
                <a:gd name="T55" fmla="*/ 15 h 19"/>
                <a:gd name="T56" fmla="*/ 4 w 8"/>
                <a:gd name="T57" fmla="*/ 14 h 19"/>
                <a:gd name="T58" fmla="*/ 4 w 8"/>
                <a:gd name="T59" fmla="*/ 14 h 19"/>
                <a:gd name="T60" fmla="*/ 3 w 8"/>
                <a:gd name="T61" fmla="*/ 13 h 19"/>
                <a:gd name="T62" fmla="*/ 3 w 8"/>
                <a:gd name="T63" fmla="*/ 12 h 19"/>
                <a:gd name="T64" fmla="*/ 2 w 8"/>
                <a:gd name="T65" fmla="*/ 11 h 19"/>
                <a:gd name="T66" fmla="*/ 2 w 8"/>
                <a:gd name="T67" fmla="*/ 10 h 19"/>
                <a:gd name="T68" fmla="*/ 1 w 8"/>
                <a:gd name="T69" fmla="*/ 9 h 19"/>
                <a:gd name="T70" fmla="*/ 1 w 8"/>
                <a:gd name="T71" fmla="*/ 8 h 19"/>
                <a:gd name="T72" fmla="*/ 1 w 8"/>
                <a:gd name="T73" fmla="*/ 7 h 19"/>
                <a:gd name="T74" fmla="*/ 1 w 8"/>
                <a:gd name="T75" fmla="*/ 6 h 19"/>
                <a:gd name="T76" fmla="*/ 1 w 8"/>
                <a:gd name="T77" fmla="*/ 5 h 19"/>
                <a:gd name="T78" fmla="*/ 1 w 8"/>
                <a:gd name="T79" fmla="*/ 4 h 19"/>
                <a:gd name="T80" fmla="*/ 0 w 8"/>
                <a:gd name="T81" fmla="*/ 3 h 19"/>
                <a:gd name="T82" fmla="*/ 0 w 8"/>
                <a:gd name="T83" fmla="*/ 2 h 19"/>
                <a:gd name="T84" fmla="*/ 1 w 8"/>
                <a:gd name="T85" fmla="*/ 2 h 19"/>
                <a:gd name="T86" fmla="*/ 1 w 8"/>
                <a:gd name="T87" fmla="*/ 1 h 19"/>
                <a:gd name="T88" fmla="*/ 1 w 8"/>
                <a:gd name="T89" fmla="*/ 0 h 19"/>
                <a:gd name="T90" fmla="*/ 1 w 8"/>
                <a:gd name="T91" fmla="*/ 1 h 19"/>
                <a:gd name="T92" fmla="*/ 1 w 8"/>
                <a:gd name="T93" fmla="*/ 1 h 19"/>
                <a:gd name="T94" fmla="*/ 1 w 8"/>
                <a:gd name="T95" fmla="*/ 2 h 19"/>
                <a:gd name="T96" fmla="*/ 1 w 8"/>
                <a:gd name="T97" fmla="*/ 2 h 19"/>
                <a:gd name="T98" fmla="*/ 1 w 8"/>
                <a:gd name="T99"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19">
                  <a:moveTo>
                    <a:pt x="1" y="3"/>
                  </a:moveTo>
                  <a:lnTo>
                    <a:pt x="2" y="4"/>
                  </a:lnTo>
                  <a:lnTo>
                    <a:pt x="2" y="5"/>
                  </a:lnTo>
                  <a:lnTo>
                    <a:pt x="2" y="5"/>
                  </a:lnTo>
                  <a:lnTo>
                    <a:pt x="2" y="6"/>
                  </a:lnTo>
                  <a:lnTo>
                    <a:pt x="2" y="7"/>
                  </a:lnTo>
                  <a:lnTo>
                    <a:pt x="3" y="8"/>
                  </a:lnTo>
                  <a:lnTo>
                    <a:pt x="3" y="8"/>
                  </a:lnTo>
                  <a:lnTo>
                    <a:pt x="3" y="9"/>
                  </a:lnTo>
                  <a:lnTo>
                    <a:pt x="4" y="10"/>
                  </a:lnTo>
                  <a:lnTo>
                    <a:pt x="4" y="11"/>
                  </a:lnTo>
                  <a:lnTo>
                    <a:pt x="4" y="11"/>
                  </a:lnTo>
                  <a:lnTo>
                    <a:pt x="5" y="12"/>
                  </a:lnTo>
                  <a:lnTo>
                    <a:pt x="5" y="13"/>
                  </a:lnTo>
                  <a:lnTo>
                    <a:pt x="5" y="13"/>
                  </a:lnTo>
                  <a:lnTo>
                    <a:pt x="6" y="14"/>
                  </a:lnTo>
                  <a:lnTo>
                    <a:pt x="6" y="14"/>
                  </a:lnTo>
                  <a:lnTo>
                    <a:pt x="6" y="15"/>
                  </a:lnTo>
                  <a:lnTo>
                    <a:pt x="7" y="16"/>
                  </a:lnTo>
                  <a:lnTo>
                    <a:pt x="7" y="17"/>
                  </a:lnTo>
                  <a:lnTo>
                    <a:pt x="7" y="17"/>
                  </a:lnTo>
                  <a:lnTo>
                    <a:pt x="7" y="18"/>
                  </a:lnTo>
                  <a:lnTo>
                    <a:pt x="6" y="18"/>
                  </a:lnTo>
                  <a:lnTo>
                    <a:pt x="6" y="17"/>
                  </a:lnTo>
                  <a:lnTo>
                    <a:pt x="6" y="17"/>
                  </a:lnTo>
                  <a:lnTo>
                    <a:pt x="5" y="17"/>
                  </a:lnTo>
                  <a:lnTo>
                    <a:pt x="5" y="16"/>
                  </a:lnTo>
                  <a:lnTo>
                    <a:pt x="4" y="15"/>
                  </a:lnTo>
                  <a:lnTo>
                    <a:pt x="4" y="14"/>
                  </a:lnTo>
                  <a:lnTo>
                    <a:pt x="4" y="14"/>
                  </a:lnTo>
                  <a:lnTo>
                    <a:pt x="3" y="13"/>
                  </a:lnTo>
                  <a:lnTo>
                    <a:pt x="3" y="12"/>
                  </a:lnTo>
                  <a:lnTo>
                    <a:pt x="2" y="11"/>
                  </a:lnTo>
                  <a:lnTo>
                    <a:pt x="2" y="10"/>
                  </a:lnTo>
                  <a:lnTo>
                    <a:pt x="1" y="9"/>
                  </a:lnTo>
                  <a:lnTo>
                    <a:pt x="1" y="8"/>
                  </a:lnTo>
                  <a:lnTo>
                    <a:pt x="1" y="7"/>
                  </a:lnTo>
                  <a:lnTo>
                    <a:pt x="1" y="6"/>
                  </a:lnTo>
                  <a:lnTo>
                    <a:pt x="1" y="5"/>
                  </a:lnTo>
                  <a:lnTo>
                    <a:pt x="1" y="4"/>
                  </a:lnTo>
                  <a:lnTo>
                    <a:pt x="0" y="3"/>
                  </a:lnTo>
                  <a:lnTo>
                    <a:pt x="0" y="2"/>
                  </a:lnTo>
                  <a:lnTo>
                    <a:pt x="1" y="2"/>
                  </a:lnTo>
                  <a:lnTo>
                    <a:pt x="1" y="1"/>
                  </a:lnTo>
                  <a:lnTo>
                    <a:pt x="1" y="0"/>
                  </a:lnTo>
                  <a:lnTo>
                    <a:pt x="1" y="1"/>
                  </a:lnTo>
                  <a:lnTo>
                    <a:pt x="1" y="1"/>
                  </a:lnTo>
                  <a:lnTo>
                    <a:pt x="1" y="2"/>
                  </a:lnTo>
                  <a:lnTo>
                    <a:pt x="1" y="2"/>
                  </a:lnTo>
                  <a:lnTo>
                    <a:pt x="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4" name="Freeform 378"/>
            <p:cNvSpPr>
              <a:spLocks/>
            </p:cNvSpPr>
            <p:nvPr/>
          </p:nvSpPr>
          <p:spPr bwMode="auto">
            <a:xfrm>
              <a:off x="887" y="3029"/>
              <a:ext cx="8" cy="20"/>
            </a:xfrm>
            <a:custGeom>
              <a:avLst/>
              <a:gdLst>
                <a:gd name="T0" fmla="*/ 1 w 8"/>
                <a:gd name="T1" fmla="*/ 2 h 20"/>
                <a:gd name="T2" fmla="*/ 1 w 8"/>
                <a:gd name="T3" fmla="*/ 3 h 20"/>
                <a:gd name="T4" fmla="*/ 2 w 8"/>
                <a:gd name="T5" fmla="*/ 4 h 20"/>
                <a:gd name="T6" fmla="*/ 2 w 8"/>
                <a:gd name="T7" fmla="*/ 5 h 20"/>
                <a:gd name="T8" fmla="*/ 2 w 8"/>
                <a:gd name="T9" fmla="*/ 5 h 20"/>
                <a:gd name="T10" fmla="*/ 2 w 8"/>
                <a:gd name="T11" fmla="*/ 6 h 20"/>
                <a:gd name="T12" fmla="*/ 2 w 8"/>
                <a:gd name="T13" fmla="*/ 7 h 20"/>
                <a:gd name="T14" fmla="*/ 3 w 8"/>
                <a:gd name="T15" fmla="*/ 8 h 20"/>
                <a:gd name="T16" fmla="*/ 3 w 8"/>
                <a:gd name="T17" fmla="*/ 8 h 20"/>
                <a:gd name="T18" fmla="*/ 3 w 8"/>
                <a:gd name="T19" fmla="*/ 9 h 20"/>
                <a:gd name="T20" fmla="*/ 4 w 8"/>
                <a:gd name="T21" fmla="*/ 11 h 20"/>
                <a:gd name="T22" fmla="*/ 4 w 8"/>
                <a:gd name="T23" fmla="*/ 11 h 20"/>
                <a:gd name="T24" fmla="*/ 5 w 8"/>
                <a:gd name="T25" fmla="*/ 12 h 20"/>
                <a:gd name="T26" fmla="*/ 5 w 8"/>
                <a:gd name="T27" fmla="*/ 13 h 20"/>
                <a:gd name="T28" fmla="*/ 5 w 8"/>
                <a:gd name="T29" fmla="*/ 14 h 20"/>
                <a:gd name="T30" fmla="*/ 6 w 8"/>
                <a:gd name="T31" fmla="*/ 14 h 20"/>
                <a:gd name="T32" fmla="*/ 6 w 8"/>
                <a:gd name="T33" fmla="*/ 14 h 20"/>
                <a:gd name="T34" fmla="*/ 6 w 8"/>
                <a:gd name="T35" fmla="*/ 15 h 20"/>
                <a:gd name="T36" fmla="*/ 6 w 8"/>
                <a:gd name="T37" fmla="*/ 16 h 20"/>
                <a:gd name="T38" fmla="*/ 7 w 8"/>
                <a:gd name="T39" fmla="*/ 16 h 20"/>
                <a:gd name="T40" fmla="*/ 7 w 8"/>
                <a:gd name="T41" fmla="*/ 17 h 20"/>
                <a:gd name="T42" fmla="*/ 7 w 8"/>
                <a:gd name="T43" fmla="*/ 17 h 20"/>
                <a:gd name="T44" fmla="*/ 7 w 8"/>
                <a:gd name="T45" fmla="*/ 18 h 20"/>
                <a:gd name="T46" fmla="*/ 7 w 8"/>
                <a:gd name="T47" fmla="*/ 19 h 20"/>
                <a:gd name="T48" fmla="*/ 6 w 8"/>
                <a:gd name="T49" fmla="*/ 18 h 20"/>
                <a:gd name="T50" fmla="*/ 6 w 8"/>
                <a:gd name="T51" fmla="*/ 17 h 20"/>
                <a:gd name="T52" fmla="*/ 6 w 8"/>
                <a:gd name="T53" fmla="*/ 17 h 20"/>
                <a:gd name="T54" fmla="*/ 5 w 8"/>
                <a:gd name="T55" fmla="*/ 17 h 20"/>
                <a:gd name="T56" fmla="*/ 5 w 8"/>
                <a:gd name="T57" fmla="*/ 16 h 20"/>
                <a:gd name="T58" fmla="*/ 5 w 8"/>
                <a:gd name="T59" fmla="*/ 15 h 20"/>
                <a:gd name="T60" fmla="*/ 4 w 8"/>
                <a:gd name="T61" fmla="*/ 14 h 20"/>
                <a:gd name="T62" fmla="*/ 4 w 8"/>
                <a:gd name="T63" fmla="*/ 14 h 20"/>
                <a:gd name="T64" fmla="*/ 3 w 8"/>
                <a:gd name="T65" fmla="*/ 13 h 20"/>
                <a:gd name="T66" fmla="*/ 3 w 8"/>
                <a:gd name="T67" fmla="*/ 11 h 20"/>
                <a:gd name="T68" fmla="*/ 2 w 8"/>
                <a:gd name="T69" fmla="*/ 11 h 20"/>
                <a:gd name="T70" fmla="*/ 2 w 8"/>
                <a:gd name="T71" fmla="*/ 10 h 20"/>
                <a:gd name="T72" fmla="*/ 1 w 8"/>
                <a:gd name="T73" fmla="*/ 8 h 20"/>
                <a:gd name="T74" fmla="*/ 1 w 8"/>
                <a:gd name="T75" fmla="*/ 8 h 20"/>
                <a:gd name="T76" fmla="*/ 1 w 8"/>
                <a:gd name="T77" fmla="*/ 7 h 20"/>
                <a:gd name="T78" fmla="*/ 0 w 8"/>
                <a:gd name="T79" fmla="*/ 5 h 20"/>
                <a:gd name="T80" fmla="*/ 0 w 8"/>
                <a:gd name="T81" fmla="*/ 5 h 20"/>
                <a:gd name="T82" fmla="*/ 0 w 8"/>
                <a:gd name="T83" fmla="*/ 4 h 20"/>
                <a:gd name="T84" fmla="*/ 0 w 8"/>
                <a:gd name="T85" fmla="*/ 2 h 20"/>
                <a:gd name="T86" fmla="*/ 0 w 8"/>
                <a:gd name="T87" fmla="*/ 2 h 20"/>
                <a:gd name="T88" fmla="*/ 0 w 8"/>
                <a:gd name="T89" fmla="*/ 1 h 20"/>
                <a:gd name="T90" fmla="*/ 0 w 8"/>
                <a:gd name="T91" fmla="*/ 0 h 20"/>
                <a:gd name="T92" fmla="*/ 1 w 8"/>
                <a:gd name="T93" fmla="*/ 0 h 20"/>
                <a:gd name="T94" fmla="*/ 1 w 8"/>
                <a:gd name="T95" fmla="*/ 1 h 20"/>
                <a:gd name="T96" fmla="*/ 1 w 8"/>
                <a:gd name="T97" fmla="*/ 1 h 20"/>
                <a:gd name="T98" fmla="*/ 1 w 8"/>
                <a:gd name="T99" fmla="*/ 2 h 20"/>
                <a:gd name="T100" fmla="*/ 1 w 8"/>
                <a:gd name="T10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 h="20">
                  <a:moveTo>
                    <a:pt x="1" y="2"/>
                  </a:moveTo>
                  <a:lnTo>
                    <a:pt x="1" y="3"/>
                  </a:lnTo>
                  <a:lnTo>
                    <a:pt x="2" y="4"/>
                  </a:lnTo>
                  <a:lnTo>
                    <a:pt x="2" y="5"/>
                  </a:lnTo>
                  <a:lnTo>
                    <a:pt x="2" y="5"/>
                  </a:lnTo>
                  <a:lnTo>
                    <a:pt x="2" y="6"/>
                  </a:lnTo>
                  <a:lnTo>
                    <a:pt x="2" y="7"/>
                  </a:lnTo>
                  <a:lnTo>
                    <a:pt x="3" y="8"/>
                  </a:lnTo>
                  <a:lnTo>
                    <a:pt x="3" y="8"/>
                  </a:lnTo>
                  <a:lnTo>
                    <a:pt x="3" y="9"/>
                  </a:lnTo>
                  <a:lnTo>
                    <a:pt x="4" y="11"/>
                  </a:lnTo>
                  <a:lnTo>
                    <a:pt x="4" y="11"/>
                  </a:lnTo>
                  <a:lnTo>
                    <a:pt x="5" y="12"/>
                  </a:lnTo>
                  <a:lnTo>
                    <a:pt x="5" y="13"/>
                  </a:lnTo>
                  <a:lnTo>
                    <a:pt x="5" y="14"/>
                  </a:lnTo>
                  <a:lnTo>
                    <a:pt x="6" y="14"/>
                  </a:lnTo>
                  <a:lnTo>
                    <a:pt x="6" y="14"/>
                  </a:lnTo>
                  <a:lnTo>
                    <a:pt x="6" y="15"/>
                  </a:lnTo>
                  <a:lnTo>
                    <a:pt x="6" y="16"/>
                  </a:lnTo>
                  <a:lnTo>
                    <a:pt x="7" y="16"/>
                  </a:lnTo>
                  <a:lnTo>
                    <a:pt x="7" y="17"/>
                  </a:lnTo>
                  <a:lnTo>
                    <a:pt x="7" y="17"/>
                  </a:lnTo>
                  <a:lnTo>
                    <a:pt x="7" y="18"/>
                  </a:lnTo>
                  <a:lnTo>
                    <a:pt x="7" y="19"/>
                  </a:lnTo>
                  <a:lnTo>
                    <a:pt x="6" y="18"/>
                  </a:lnTo>
                  <a:lnTo>
                    <a:pt x="6" y="17"/>
                  </a:lnTo>
                  <a:lnTo>
                    <a:pt x="6" y="17"/>
                  </a:lnTo>
                  <a:lnTo>
                    <a:pt x="5" y="17"/>
                  </a:lnTo>
                  <a:lnTo>
                    <a:pt x="5" y="16"/>
                  </a:lnTo>
                  <a:lnTo>
                    <a:pt x="5" y="15"/>
                  </a:lnTo>
                  <a:lnTo>
                    <a:pt x="4" y="14"/>
                  </a:lnTo>
                  <a:lnTo>
                    <a:pt x="4" y="14"/>
                  </a:lnTo>
                  <a:lnTo>
                    <a:pt x="3" y="13"/>
                  </a:lnTo>
                  <a:lnTo>
                    <a:pt x="3" y="11"/>
                  </a:lnTo>
                  <a:lnTo>
                    <a:pt x="2" y="11"/>
                  </a:lnTo>
                  <a:lnTo>
                    <a:pt x="2" y="10"/>
                  </a:lnTo>
                  <a:lnTo>
                    <a:pt x="1" y="8"/>
                  </a:lnTo>
                  <a:lnTo>
                    <a:pt x="1" y="8"/>
                  </a:lnTo>
                  <a:lnTo>
                    <a:pt x="1" y="7"/>
                  </a:lnTo>
                  <a:lnTo>
                    <a:pt x="0" y="5"/>
                  </a:lnTo>
                  <a:lnTo>
                    <a:pt x="0" y="5"/>
                  </a:lnTo>
                  <a:lnTo>
                    <a:pt x="0" y="4"/>
                  </a:lnTo>
                  <a:lnTo>
                    <a:pt x="0" y="2"/>
                  </a:lnTo>
                  <a:lnTo>
                    <a:pt x="0" y="2"/>
                  </a:lnTo>
                  <a:lnTo>
                    <a:pt x="0" y="1"/>
                  </a:lnTo>
                  <a:lnTo>
                    <a:pt x="0" y="0"/>
                  </a:lnTo>
                  <a:lnTo>
                    <a:pt x="1" y="0"/>
                  </a:lnTo>
                  <a:lnTo>
                    <a:pt x="1" y="1"/>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5" name="Freeform 379"/>
            <p:cNvSpPr>
              <a:spLocks/>
            </p:cNvSpPr>
            <p:nvPr/>
          </p:nvSpPr>
          <p:spPr bwMode="auto">
            <a:xfrm>
              <a:off x="881" y="3040"/>
              <a:ext cx="7" cy="16"/>
            </a:xfrm>
            <a:custGeom>
              <a:avLst/>
              <a:gdLst>
                <a:gd name="T0" fmla="*/ 1 w 7"/>
                <a:gd name="T1" fmla="*/ 2 h 16"/>
                <a:gd name="T2" fmla="*/ 1 w 7"/>
                <a:gd name="T3" fmla="*/ 3 h 16"/>
                <a:gd name="T4" fmla="*/ 1 w 7"/>
                <a:gd name="T5" fmla="*/ 4 h 16"/>
                <a:gd name="T6" fmla="*/ 1 w 7"/>
                <a:gd name="T7" fmla="*/ 4 h 16"/>
                <a:gd name="T8" fmla="*/ 2 w 7"/>
                <a:gd name="T9" fmla="*/ 4 h 16"/>
                <a:gd name="T10" fmla="*/ 2 w 7"/>
                <a:gd name="T11" fmla="*/ 5 h 16"/>
                <a:gd name="T12" fmla="*/ 2 w 7"/>
                <a:gd name="T13" fmla="*/ 6 h 16"/>
                <a:gd name="T14" fmla="*/ 2 w 7"/>
                <a:gd name="T15" fmla="*/ 6 h 16"/>
                <a:gd name="T16" fmla="*/ 3 w 7"/>
                <a:gd name="T17" fmla="*/ 7 h 16"/>
                <a:gd name="T18" fmla="*/ 3 w 7"/>
                <a:gd name="T19" fmla="*/ 8 h 16"/>
                <a:gd name="T20" fmla="*/ 3 w 7"/>
                <a:gd name="T21" fmla="*/ 8 h 16"/>
                <a:gd name="T22" fmla="*/ 3 w 7"/>
                <a:gd name="T23" fmla="*/ 9 h 16"/>
                <a:gd name="T24" fmla="*/ 4 w 7"/>
                <a:gd name="T25" fmla="*/ 9 h 16"/>
                <a:gd name="T26" fmla="*/ 4 w 7"/>
                <a:gd name="T27" fmla="*/ 9 h 16"/>
                <a:gd name="T28" fmla="*/ 4 w 7"/>
                <a:gd name="T29" fmla="*/ 10 h 16"/>
                <a:gd name="T30" fmla="*/ 5 w 7"/>
                <a:gd name="T31" fmla="*/ 11 h 16"/>
                <a:gd name="T32" fmla="*/ 5 w 7"/>
                <a:gd name="T33" fmla="*/ 11 h 16"/>
                <a:gd name="T34" fmla="*/ 6 w 7"/>
                <a:gd name="T35" fmla="*/ 12 h 16"/>
                <a:gd name="T36" fmla="*/ 6 w 7"/>
                <a:gd name="T37" fmla="*/ 13 h 16"/>
                <a:gd name="T38" fmla="*/ 6 w 7"/>
                <a:gd name="T39" fmla="*/ 14 h 16"/>
                <a:gd name="T40" fmla="*/ 6 w 7"/>
                <a:gd name="T41" fmla="*/ 14 h 16"/>
                <a:gd name="T42" fmla="*/ 6 w 7"/>
                <a:gd name="T43" fmla="*/ 15 h 16"/>
                <a:gd name="T44" fmla="*/ 6 w 7"/>
                <a:gd name="T45" fmla="*/ 15 h 16"/>
                <a:gd name="T46" fmla="*/ 5 w 7"/>
                <a:gd name="T47" fmla="*/ 15 h 16"/>
                <a:gd name="T48" fmla="*/ 5 w 7"/>
                <a:gd name="T49" fmla="*/ 14 h 16"/>
                <a:gd name="T50" fmla="*/ 5 w 7"/>
                <a:gd name="T51" fmla="*/ 14 h 16"/>
                <a:gd name="T52" fmla="*/ 5 w 7"/>
                <a:gd name="T53" fmla="*/ 14 h 16"/>
                <a:gd name="T54" fmla="*/ 4 w 7"/>
                <a:gd name="T55" fmla="*/ 14 h 16"/>
                <a:gd name="T56" fmla="*/ 4 w 7"/>
                <a:gd name="T57" fmla="*/ 13 h 16"/>
                <a:gd name="T58" fmla="*/ 4 w 7"/>
                <a:gd name="T59" fmla="*/ 12 h 16"/>
                <a:gd name="T60" fmla="*/ 3 w 7"/>
                <a:gd name="T61" fmla="*/ 11 h 16"/>
                <a:gd name="T62" fmla="*/ 3 w 7"/>
                <a:gd name="T63" fmla="*/ 11 h 16"/>
                <a:gd name="T64" fmla="*/ 3 w 7"/>
                <a:gd name="T65" fmla="*/ 10 h 16"/>
                <a:gd name="T66" fmla="*/ 2 w 7"/>
                <a:gd name="T67" fmla="*/ 9 h 16"/>
                <a:gd name="T68" fmla="*/ 2 w 7"/>
                <a:gd name="T69" fmla="*/ 9 h 16"/>
                <a:gd name="T70" fmla="*/ 1 w 7"/>
                <a:gd name="T71" fmla="*/ 8 h 16"/>
                <a:gd name="T72" fmla="*/ 1 w 7"/>
                <a:gd name="T73" fmla="*/ 7 h 16"/>
                <a:gd name="T74" fmla="*/ 1 w 7"/>
                <a:gd name="T75" fmla="*/ 6 h 16"/>
                <a:gd name="T76" fmla="*/ 0 w 7"/>
                <a:gd name="T77" fmla="*/ 6 h 16"/>
                <a:gd name="T78" fmla="*/ 0 w 7"/>
                <a:gd name="T79" fmla="*/ 5 h 16"/>
                <a:gd name="T80" fmla="*/ 0 w 7"/>
                <a:gd name="T81" fmla="*/ 4 h 16"/>
                <a:gd name="T82" fmla="*/ 0 w 7"/>
                <a:gd name="T83" fmla="*/ 3 h 16"/>
                <a:gd name="T84" fmla="*/ 0 w 7"/>
                <a:gd name="T85" fmla="*/ 2 h 16"/>
                <a:gd name="T86" fmla="*/ 0 w 7"/>
                <a:gd name="T87" fmla="*/ 1 h 16"/>
                <a:gd name="T88" fmla="*/ 0 w 7"/>
                <a:gd name="T89" fmla="*/ 1 h 16"/>
                <a:gd name="T90" fmla="*/ 0 w 7"/>
                <a:gd name="T91" fmla="*/ 0 h 16"/>
                <a:gd name="T92" fmla="*/ 1 w 7"/>
                <a:gd name="T93" fmla="*/ 0 h 16"/>
                <a:gd name="T94" fmla="*/ 1 w 7"/>
                <a:gd name="T95" fmla="*/ 1 h 16"/>
                <a:gd name="T96" fmla="*/ 1 w 7"/>
                <a:gd name="T97" fmla="*/ 1 h 16"/>
                <a:gd name="T98" fmla="*/ 1 w 7"/>
                <a:gd name="T9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16">
                  <a:moveTo>
                    <a:pt x="1" y="2"/>
                  </a:moveTo>
                  <a:lnTo>
                    <a:pt x="1" y="3"/>
                  </a:lnTo>
                  <a:lnTo>
                    <a:pt x="1" y="4"/>
                  </a:lnTo>
                  <a:lnTo>
                    <a:pt x="1" y="4"/>
                  </a:lnTo>
                  <a:lnTo>
                    <a:pt x="2" y="4"/>
                  </a:lnTo>
                  <a:lnTo>
                    <a:pt x="2" y="5"/>
                  </a:lnTo>
                  <a:lnTo>
                    <a:pt x="2" y="6"/>
                  </a:lnTo>
                  <a:lnTo>
                    <a:pt x="2" y="6"/>
                  </a:lnTo>
                  <a:lnTo>
                    <a:pt x="3" y="7"/>
                  </a:lnTo>
                  <a:lnTo>
                    <a:pt x="3" y="8"/>
                  </a:lnTo>
                  <a:lnTo>
                    <a:pt x="3" y="8"/>
                  </a:lnTo>
                  <a:lnTo>
                    <a:pt x="3" y="9"/>
                  </a:lnTo>
                  <a:lnTo>
                    <a:pt x="4" y="9"/>
                  </a:lnTo>
                  <a:lnTo>
                    <a:pt x="4" y="9"/>
                  </a:lnTo>
                  <a:lnTo>
                    <a:pt x="4" y="10"/>
                  </a:lnTo>
                  <a:lnTo>
                    <a:pt x="5" y="11"/>
                  </a:lnTo>
                  <a:lnTo>
                    <a:pt x="5" y="11"/>
                  </a:lnTo>
                  <a:lnTo>
                    <a:pt x="6" y="12"/>
                  </a:lnTo>
                  <a:lnTo>
                    <a:pt x="6" y="13"/>
                  </a:lnTo>
                  <a:lnTo>
                    <a:pt x="6" y="14"/>
                  </a:lnTo>
                  <a:lnTo>
                    <a:pt x="6" y="14"/>
                  </a:lnTo>
                  <a:lnTo>
                    <a:pt x="6" y="15"/>
                  </a:lnTo>
                  <a:lnTo>
                    <a:pt x="6" y="15"/>
                  </a:lnTo>
                  <a:lnTo>
                    <a:pt x="5" y="15"/>
                  </a:lnTo>
                  <a:lnTo>
                    <a:pt x="5" y="14"/>
                  </a:lnTo>
                  <a:lnTo>
                    <a:pt x="5" y="14"/>
                  </a:lnTo>
                  <a:lnTo>
                    <a:pt x="5" y="14"/>
                  </a:lnTo>
                  <a:lnTo>
                    <a:pt x="4" y="14"/>
                  </a:lnTo>
                  <a:lnTo>
                    <a:pt x="4" y="13"/>
                  </a:lnTo>
                  <a:lnTo>
                    <a:pt x="4" y="12"/>
                  </a:lnTo>
                  <a:lnTo>
                    <a:pt x="3" y="11"/>
                  </a:lnTo>
                  <a:lnTo>
                    <a:pt x="3" y="11"/>
                  </a:lnTo>
                  <a:lnTo>
                    <a:pt x="3" y="10"/>
                  </a:lnTo>
                  <a:lnTo>
                    <a:pt x="2" y="9"/>
                  </a:lnTo>
                  <a:lnTo>
                    <a:pt x="2" y="9"/>
                  </a:lnTo>
                  <a:lnTo>
                    <a:pt x="1" y="8"/>
                  </a:lnTo>
                  <a:lnTo>
                    <a:pt x="1" y="7"/>
                  </a:lnTo>
                  <a:lnTo>
                    <a:pt x="1" y="6"/>
                  </a:lnTo>
                  <a:lnTo>
                    <a:pt x="0" y="6"/>
                  </a:lnTo>
                  <a:lnTo>
                    <a:pt x="0" y="5"/>
                  </a:lnTo>
                  <a:lnTo>
                    <a:pt x="0" y="4"/>
                  </a:lnTo>
                  <a:lnTo>
                    <a:pt x="0" y="3"/>
                  </a:lnTo>
                  <a:lnTo>
                    <a:pt x="0" y="2"/>
                  </a:lnTo>
                  <a:lnTo>
                    <a:pt x="0" y="1"/>
                  </a:lnTo>
                  <a:lnTo>
                    <a:pt x="0" y="1"/>
                  </a:lnTo>
                  <a:lnTo>
                    <a:pt x="0" y="0"/>
                  </a:lnTo>
                  <a:lnTo>
                    <a:pt x="1" y="0"/>
                  </a:lnTo>
                  <a:lnTo>
                    <a:pt x="1" y="1"/>
                  </a:lnTo>
                  <a:lnTo>
                    <a:pt x="1" y="1"/>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6" name="Freeform 380"/>
            <p:cNvSpPr>
              <a:spLocks/>
            </p:cNvSpPr>
            <p:nvPr/>
          </p:nvSpPr>
          <p:spPr bwMode="auto">
            <a:xfrm>
              <a:off x="876" y="3047"/>
              <a:ext cx="6" cy="15"/>
            </a:xfrm>
            <a:custGeom>
              <a:avLst/>
              <a:gdLst>
                <a:gd name="T0" fmla="*/ 1 w 6"/>
                <a:gd name="T1" fmla="*/ 2 h 15"/>
                <a:gd name="T2" fmla="*/ 1 w 6"/>
                <a:gd name="T3" fmla="*/ 3 h 15"/>
                <a:gd name="T4" fmla="*/ 1 w 6"/>
                <a:gd name="T5" fmla="*/ 4 h 15"/>
                <a:gd name="T6" fmla="*/ 1 w 6"/>
                <a:gd name="T7" fmla="*/ 4 h 15"/>
                <a:gd name="T8" fmla="*/ 1 w 6"/>
                <a:gd name="T9" fmla="*/ 5 h 15"/>
                <a:gd name="T10" fmla="*/ 2 w 6"/>
                <a:gd name="T11" fmla="*/ 6 h 15"/>
                <a:gd name="T12" fmla="*/ 2 w 6"/>
                <a:gd name="T13" fmla="*/ 6 h 15"/>
                <a:gd name="T14" fmla="*/ 2 w 6"/>
                <a:gd name="T15" fmla="*/ 6 h 15"/>
                <a:gd name="T16" fmla="*/ 2 w 6"/>
                <a:gd name="T17" fmla="*/ 7 h 15"/>
                <a:gd name="T18" fmla="*/ 3 w 6"/>
                <a:gd name="T19" fmla="*/ 7 h 15"/>
                <a:gd name="T20" fmla="*/ 3 w 6"/>
                <a:gd name="T21" fmla="*/ 8 h 15"/>
                <a:gd name="T22" fmla="*/ 3 w 6"/>
                <a:gd name="T23" fmla="*/ 8 h 15"/>
                <a:gd name="T24" fmla="*/ 3 w 6"/>
                <a:gd name="T25" fmla="*/ 8 h 15"/>
                <a:gd name="T26" fmla="*/ 4 w 6"/>
                <a:gd name="T27" fmla="*/ 9 h 15"/>
                <a:gd name="T28" fmla="*/ 4 w 6"/>
                <a:gd name="T29" fmla="*/ 10 h 15"/>
                <a:gd name="T30" fmla="*/ 5 w 6"/>
                <a:gd name="T31" fmla="*/ 11 h 15"/>
                <a:gd name="T32" fmla="*/ 5 w 6"/>
                <a:gd name="T33" fmla="*/ 11 h 15"/>
                <a:gd name="T34" fmla="*/ 5 w 6"/>
                <a:gd name="T35" fmla="*/ 12 h 15"/>
                <a:gd name="T36" fmla="*/ 5 w 6"/>
                <a:gd name="T37" fmla="*/ 13 h 15"/>
                <a:gd name="T38" fmla="*/ 5 w 6"/>
                <a:gd name="T39" fmla="*/ 13 h 15"/>
                <a:gd name="T40" fmla="*/ 5 w 6"/>
                <a:gd name="T41" fmla="*/ 14 h 15"/>
                <a:gd name="T42" fmla="*/ 5 w 6"/>
                <a:gd name="T43" fmla="*/ 13 h 15"/>
                <a:gd name="T44" fmla="*/ 5 w 6"/>
                <a:gd name="T45" fmla="*/ 13 h 15"/>
                <a:gd name="T46" fmla="*/ 5 w 6"/>
                <a:gd name="T47" fmla="*/ 13 h 15"/>
                <a:gd name="T48" fmla="*/ 4 w 6"/>
                <a:gd name="T49" fmla="*/ 13 h 15"/>
                <a:gd name="T50" fmla="*/ 4 w 6"/>
                <a:gd name="T51" fmla="*/ 12 h 15"/>
                <a:gd name="T52" fmla="*/ 3 w 6"/>
                <a:gd name="T53" fmla="*/ 11 h 15"/>
                <a:gd name="T54" fmla="*/ 3 w 6"/>
                <a:gd name="T55" fmla="*/ 11 h 15"/>
                <a:gd name="T56" fmla="*/ 2 w 6"/>
                <a:gd name="T57" fmla="*/ 11 h 15"/>
                <a:gd name="T58" fmla="*/ 2 w 6"/>
                <a:gd name="T59" fmla="*/ 10 h 15"/>
                <a:gd name="T60" fmla="*/ 2 w 6"/>
                <a:gd name="T61" fmla="*/ 9 h 15"/>
                <a:gd name="T62" fmla="*/ 1 w 6"/>
                <a:gd name="T63" fmla="*/ 8 h 15"/>
                <a:gd name="T64" fmla="*/ 1 w 6"/>
                <a:gd name="T65" fmla="*/ 8 h 15"/>
                <a:gd name="T66" fmla="*/ 1 w 6"/>
                <a:gd name="T67" fmla="*/ 7 h 15"/>
                <a:gd name="T68" fmla="*/ 0 w 6"/>
                <a:gd name="T69" fmla="*/ 6 h 15"/>
                <a:gd name="T70" fmla="*/ 0 w 6"/>
                <a:gd name="T71" fmla="*/ 6 h 15"/>
                <a:gd name="T72" fmla="*/ 0 w 6"/>
                <a:gd name="T73" fmla="*/ 5 h 15"/>
                <a:gd name="T74" fmla="*/ 0 w 6"/>
                <a:gd name="T75" fmla="*/ 4 h 15"/>
                <a:gd name="T76" fmla="*/ 0 w 6"/>
                <a:gd name="T77" fmla="*/ 4 h 15"/>
                <a:gd name="T78" fmla="*/ 0 w 6"/>
                <a:gd name="T79" fmla="*/ 3 h 15"/>
                <a:gd name="T80" fmla="*/ 0 w 6"/>
                <a:gd name="T81" fmla="*/ 2 h 15"/>
                <a:gd name="T82" fmla="*/ 0 w 6"/>
                <a:gd name="T83" fmla="*/ 1 h 15"/>
                <a:gd name="T84" fmla="*/ 0 w 6"/>
                <a:gd name="T85" fmla="*/ 1 h 15"/>
                <a:gd name="T86" fmla="*/ 0 w 6"/>
                <a:gd name="T87" fmla="*/ 0 h 15"/>
                <a:gd name="T88" fmla="*/ 0 w 6"/>
                <a:gd name="T89" fmla="*/ 0 h 15"/>
                <a:gd name="T90" fmla="*/ 1 w 6"/>
                <a:gd name="T91" fmla="*/ 1 h 15"/>
                <a:gd name="T92" fmla="*/ 1 w 6"/>
                <a:gd name="T93" fmla="*/ 1 h 15"/>
                <a:gd name="T94" fmla="*/ 1 w 6"/>
                <a:gd name="T9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 h="15">
                  <a:moveTo>
                    <a:pt x="1" y="2"/>
                  </a:moveTo>
                  <a:lnTo>
                    <a:pt x="1" y="3"/>
                  </a:lnTo>
                  <a:lnTo>
                    <a:pt x="1" y="4"/>
                  </a:lnTo>
                  <a:lnTo>
                    <a:pt x="1" y="4"/>
                  </a:lnTo>
                  <a:lnTo>
                    <a:pt x="1" y="5"/>
                  </a:lnTo>
                  <a:lnTo>
                    <a:pt x="2" y="6"/>
                  </a:lnTo>
                  <a:lnTo>
                    <a:pt x="2" y="6"/>
                  </a:lnTo>
                  <a:lnTo>
                    <a:pt x="2" y="6"/>
                  </a:lnTo>
                  <a:lnTo>
                    <a:pt x="2" y="7"/>
                  </a:lnTo>
                  <a:lnTo>
                    <a:pt x="3" y="7"/>
                  </a:lnTo>
                  <a:lnTo>
                    <a:pt x="3" y="8"/>
                  </a:lnTo>
                  <a:lnTo>
                    <a:pt x="3" y="8"/>
                  </a:lnTo>
                  <a:lnTo>
                    <a:pt x="3" y="8"/>
                  </a:lnTo>
                  <a:lnTo>
                    <a:pt x="4" y="9"/>
                  </a:lnTo>
                  <a:lnTo>
                    <a:pt x="4" y="10"/>
                  </a:lnTo>
                  <a:lnTo>
                    <a:pt x="5" y="11"/>
                  </a:lnTo>
                  <a:lnTo>
                    <a:pt x="5" y="11"/>
                  </a:lnTo>
                  <a:lnTo>
                    <a:pt x="5" y="12"/>
                  </a:lnTo>
                  <a:lnTo>
                    <a:pt x="5" y="13"/>
                  </a:lnTo>
                  <a:lnTo>
                    <a:pt x="5" y="13"/>
                  </a:lnTo>
                  <a:lnTo>
                    <a:pt x="5" y="14"/>
                  </a:lnTo>
                  <a:lnTo>
                    <a:pt x="5" y="13"/>
                  </a:lnTo>
                  <a:lnTo>
                    <a:pt x="5" y="13"/>
                  </a:lnTo>
                  <a:lnTo>
                    <a:pt x="5" y="13"/>
                  </a:lnTo>
                  <a:lnTo>
                    <a:pt x="4" y="13"/>
                  </a:lnTo>
                  <a:lnTo>
                    <a:pt x="4" y="12"/>
                  </a:lnTo>
                  <a:lnTo>
                    <a:pt x="3" y="11"/>
                  </a:lnTo>
                  <a:lnTo>
                    <a:pt x="3" y="11"/>
                  </a:lnTo>
                  <a:lnTo>
                    <a:pt x="2" y="11"/>
                  </a:lnTo>
                  <a:lnTo>
                    <a:pt x="2" y="10"/>
                  </a:lnTo>
                  <a:lnTo>
                    <a:pt x="2" y="9"/>
                  </a:lnTo>
                  <a:lnTo>
                    <a:pt x="1" y="8"/>
                  </a:lnTo>
                  <a:lnTo>
                    <a:pt x="1" y="8"/>
                  </a:lnTo>
                  <a:lnTo>
                    <a:pt x="1" y="7"/>
                  </a:lnTo>
                  <a:lnTo>
                    <a:pt x="0" y="6"/>
                  </a:lnTo>
                  <a:lnTo>
                    <a:pt x="0" y="6"/>
                  </a:lnTo>
                  <a:lnTo>
                    <a:pt x="0" y="5"/>
                  </a:lnTo>
                  <a:lnTo>
                    <a:pt x="0" y="4"/>
                  </a:lnTo>
                  <a:lnTo>
                    <a:pt x="0" y="4"/>
                  </a:lnTo>
                  <a:lnTo>
                    <a:pt x="0" y="3"/>
                  </a:lnTo>
                  <a:lnTo>
                    <a:pt x="0" y="2"/>
                  </a:lnTo>
                  <a:lnTo>
                    <a:pt x="0" y="1"/>
                  </a:lnTo>
                  <a:lnTo>
                    <a:pt x="0" y="1"/>
                  </a:lnTo>
                  <a:lnTo>
                    <a:pt x="0" y="0"/>
                  </a:lnTo>
                  <a:lnTo>
                    <a:pt x="0" y="0"/>
                  </a:lnTo>
                  <a:lnTo>
                    <a:pt x="1" y="1"/>
                  </a:lnTo>
                  <a:lnTo>
                    <a:pt x="1" y="1"/>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7" name="Freeform 381"/>
            <p:cNvSpPr>
              <a:spLocks/>
            </p:cNvSpPr>
            <p:nvPr/>
          </p:nvSpPr>
          <p:spPr bwMode="auto">
            <a:xfrm>
              <a:off x="871" y="3050"/>
              <a:ext cx="7" cy="15"/>
            </a:xfrm>
            <a:custGeom>
              <a:avLst/>
              <a:gdLst>
                <a:gd name="T0" fmla="*/ 2 w 7"/>
                <a:gd name="T1" fmla="*/ 2 h 15"/>
                <a:gd name="T2" fmla="*/ 2 w 7"/>
                <a:gd name="T3" fmla="*/ 3 h 15"/>
                <a:gd name="T4" fmla="*/ 2 w 7"/>
                <a:gd name="T5" fmla="*/ 4 h 15"/>
                <a:gd name="T6" fmla="*/ 2 w 7"/>
                <a:gd name="T7" fmla="*/ 4 h 15"/>
                <a:gd name="T8" fmla="*/ 2 w 7"/>
                <a:gd name="T9" fmla="*/ 5 h 15"/>
                <a:gd name="T10" fmla="*/ 2 w 7"/>
                <a:gd name="T11" fmla="*/ 6 h 15"/>
                <a:gd name="T12" fmla="*/ 3 w 7"/>
                <a:gd name="T13" fmla="*/ 6 h 15"/>
                <a:gd name="T14" fmla="*/ 3 w 7"/>
                <a:gd name="T15" fmla="*/ 7 h 15"/>
                <a:gd name="T16" fmla="*/ 3 w 7"/>
                <a:gd name="T17" fmla="*/ 8 h 15"/>
                <a:gd name="T18" fmla="*/ 4 w 7"/>
                <a:gd name="T19" fmla="*/ 8 h 15"/>
                <a:gd name="T20" fmla="*/ 4 w 7"/>
                <a:gd name="T21" fmla="*/ 8 h 15"/>
                <a:gd name="T22" fmla="*/ 4 w 7"/>
                <a:gd name="T23" fmla="*/ 9 h 15"/>
                <a:gd name="T24" fmla="*/ 5 w 7"/>
                <a:gd name="T25" fmla="*/ 10 h 15"/>
                <a:gd name="T26" fmla="*/ 5 w 7"/>
                <a:gd name="T27" fmla="*/ 11 h 15"/>
                <a:gd name="T28" fmla="*/ 6 w 7"/>
                <a:gd name="T29" fmla="*/ 11 h 15"/>
                <a:gd name="T30" fmla="*/ 6 w 7"/>
                <a:gd name="T31" fmla="*/ 12 h 15"/>
                <a:gd name="T32" fmla="*/ 6 w 7"/>
                <a:gd name="T33" fmla="*/ 13 h 15"/>
                <a:gd name="T34" fmla="*/ 6 w 7"/>
                <a:gd name="T35" fmla="*/ 13 h 15"/>
                <a:gd name="T36" fmla="*/ 6 w 7"/>
                <a:gd name="T37" fmla="*/ 14 h 15"/>
                <a:gd name="T38" fmla="*/ 6 w 7"/>
                <a:gd name="T39" fmla="*/ 14 h 15"/>
                <a:gd name="T40" fmla="*/ 5 w 7"/>
                <a:gd name="T41" fmla="*/ 14 h 15"/>
                <a:gd name="T42" fmla="*/ 5 w 7"/>
                <a:gd name="T43" fmla="*/ 13 h 15"/>
                <a:gd name="T44" fmla="*/ 5 w 7"/>
                <a:gd name="T45" fmla="*/ 13 h 15"/>
                <a:gd name="T46" fmla="*/ 5 w 7"/>
                <a:gd name="T47" fmla="*/ 13 h 15"/>
                <a:gd name="T48" fmla="*/ 4 w 7"/>
                <a:gd name="T49" fmla="*/ 13 h 15"/>
                <a:gd name="T50" fmla="*/ 4 w 7"/>
                <a:gd name="T51" fmla="*/ 12 h 15"/>
                <a:gd name="T52" fmla="*/ 4 w 7"/>
                <a:gd name="T53" fmla="*/ 12 h 15"/>
                <a:gd name="T54" fmla="*/ 3 w 7"/>
                <a:gd name="T55" fmla="*/ 11 h 15"/>
                <a:gd name="T56" fmla="*/ 3 w 7"/>
                <a:gd name="T57" fmla="*/ 11 h 15"/>
                <a:gd name="T58" fmla="*/ 3 w 7"/>
                <a:gd name="T59" fmla="*/ 10 h 15"/>
                <a:gd name="T60" fmla="*/ 2 w 7"/>
                <a:gd name="T61" fmla="*/ 9 h 15"/>
                <a:gd name="T62" fmla="*/ 2 w 7"/>
                <a:gd name="T63" fmla="*/ 8 h 15"/>
                <a:gd name="T64" fmla="*/ 1 w 7"/>
                <a:gd name="T65" fmla="*/ 8 h 15"/>
                <a:gd name="T66" fmla="*/ 1 w 7"/>
                <a:gd name="T67" fmla="*/ 7 h 15"/>
                <a:gd name="T68" fmla="*/ 1 w 7"/>
                <a:gd name="T69" fmla="*/ 6 h 15"/>
                <a:gd name="T70" fmla="*/ 1 w 7"/>
                <a:gd name="T71" fmla="*/ 5 h 15"/>
                <a:gd name="T72" fmla="*/ 1 w 7"/>
                <a:gd name="T73" fmla="*/ 4 h 15"/>
                <a:gd name="T74" fmla="*/ 1 w 7"/>
                <a:gd name="T75" fmla="*/ 4 h 15"/>
                <a:gd name="T76" fmla="*/ 1 w 7"/>
                <a:gd name="T77" fmla="*/ 3 h 15"/>
                <a:gd name="T78" fmla="*/ 0 w 7"/>
                <a:gd name="T79" fmla="*/ 2 h 15"/>
                <a:gd name="T80" fmla="*/ 1 w 7"/>
                <a:gd name="T81" fmla="*/ 1 h 15"/>
                <a:gd name="T82" fmla="*/ 1 w 7"/>
                <a:gd name="T83" fmla="*/ 1 h 15"/>
                <a:gd name="T84" fmla="*/ 1 w 7"/>
                <a:gd name="T85" fmla="*/ 0 h 15"/>
                <a:gd name="T86" fmla="*/ 1 w 7"/>
                <a:gd name="T87" fmla="*/ 0 h 15"/>
                <a:gd name="T88" fmla="*/ 1 w 7"/>
                <a:gd name="T89" fmla="*/ 1 h 15"/>
                <a:gd name="T90" fmla="*/ 1 w 7"/>
                <a:gd name="T91" fmla="*/ 1 h 15"/>
                <a:gd name="T92" fmla="*/ 2 w 7"/>
                <a:gd name="T9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 h="15">
                  <a:moveTo>
                    <a:pt x="2" y="2"/>
                  </a:moveTo>
                  <a:lnTo>
                    <a:pt x="2" y="3"/>
                  </a:lnTo>
                  <a:lnTo>
                    <a:pt x="2" y="4"/>
                  </a:lnTo>
                  <a:lnTo>
                    <a:pt x="2" y="4"/>
                  </a:lnTo>
                  <a:lnTo>
                    <a:pt x="2" y="5"/>
                  </a:lnTo>
                  <a:lnTo>
                    <a:pt x="2" y="6"/>
                  </a:lnTo>
                  <a:lnTo>
                    <a:pt x="3" y="6"/>
                  </a:lnTo>
                  <a:lnTo>
                    <a:pt x="3" y="7"/>
                  </a:lnTo>
                  <a:lnTo>
                    <a:pt x="3" y="8"/>
                  </a:lnTo>
                  <a:lnTo>
                    <a:pt x="4" y="8"/>
                  </a:lnTo>
                  <a:lnTo>
                    <a:pt x="4" y="8"/>
                  </a:lnTo>
                  <a:lnTo>
                    <a:pt x="4" y="9"/>
                  </a:lnTo>
                  <a:lnTo>
                    <a:pt x="5" y="10"/>
                  </a:lnTo>
                  <a:lnTo>
                    <a:pt x="5" y="11"/>
                  </a:lnTo>
                  <a:lnTo>
                    <a:pt x="6" y="11"/>
                  </a:lnTo>
                  <a:lnTo>
                    <a:pt x="6" y="12"/>
                  </a:lnTo>
                  <a:lnTo>
                    <a:pt x="6" y="13"/>
                  </a:lnTo>
                  <a:lnTo>
                    <a:pt x="6" y="13"/>
                  </a:lnTo>
                  <a:lnTo>
                    <a:pt x="6" y="14"/>
                  </a:lnTo>
                  <a:lnTo>
                    <a:pt x="6" y="14"/>
                  </a:lnTo>
                  <a:lnTo>
                    <a:pt x="5" y="14"/>
                  </a:lnTo>
                  <a:lnTo>
                    <a:pt x="5" y="13"/>
                  </a:lnTo>
                  <a:lnTo>
                    <a:pt x="5" y="13"/>
                  </a:lnTo>
                  <a:lnTo>
                    <a:pt x="5" y="13"/>
                  </a:lnTo>
                  <a:lnTo>
                    <a:pt x="4" y="13"/>
                  </a:lnTo>
                  <a:lnTo>
                    <a:pt x="4" y="12"/>
                  </a:lnTo>
                  <a:lnTo>
                    <a:pt x="4" y="12"/>
                  </a:lnTo>
                  <a:lnTo>
                    <a:pt x="3" y="11"/>
                  </a:lnTo>
                  <a:lnTo>
                    <a:pt x="3" y="11"/>
                  </a:lnTo>
                  <a:lnTo>
                    <a:pt x="3" y="10"/>
                  </a:lnTo>
                  <a:lnTo>
                    <a:pt x="2" y="9"/>
                  </a:lnTo>
                  <a:lnTo>
                    <a:pt x="2" y="8"/>
                  </a:lnTo>
                  <a:lnTo>
                    <a:pt x="1" y="8"/>
                  </a:lnTo>
                  <a:lnTo>
                    <a:pt x="1" y="7"/>
                  </a:lnTo>
                  <a:lnTo>
                    <a:pt x="1" y="6"/>
                  </a:lnTo>
                  <a:lnTo>
                    <a:pt x="1" y="5"/>
                  </a:lnTo>
                  <a:lnTo>
                    <a:pt x="1" y="4"/>
                  </a:lnTo>
                  <a:lnTo>
                    <a:pt x="1" y="4"/>
                  </a:lnTo>
                  <a:lnTo>
                    <a:pt x="1" y="3"/>
                  </a:lnTo>
                  <a:lnTo>
                    <a:pt x="0" y="2"/>
                  </a:lnTo>
                  <a:lnTo>
                    <a:pt x="1" y="1"/>
                  </a:lnTo>
                  <a:lnTo>
                    <a:pt x="1" y="1"/>
                  </a:lnTo>
                  <a:lnTo>
                    <a:pt x="1" y="0"/>
                  </a:lnTo>
                  <a:lnTo>
                    <a:pt x="1" y="0"/>
                  </a:lnTo>
                  <a:lnTo>
                    <a:pt x="1" y="1"/>
                  </a:lnTo>
                  <a:lnTo>
                    <a:pt x="1" y="1"/>
                  </a:lnTo>
                  <a:lnTo>
                    <a:pt x="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8" name="Freeform 382"/>
            <p:cNvSpPr>
              <a:spLocks/>
            </p:cNvSpPr>
            <p:nvPr/>
          </p:nvSpPr>
          <p:spPr bwMode="auto">
            <a:xfrm>
              <a:off x="915" y="2930"/>
              <a:ext cx="9" cy="13"/>
            </a:xfrm>
            <a:custGeom>
              <a:avLst/>
              <a:gdLst>
                <a:gd name="T0" fmla="*/ 1 w 9"/>
                <a:gd name="T1" fmla="*/ 1 h 13"/>
                <a:gd name="T2" fmla="*/ 1 w 9"/>
                <a:gd name="T3" fmla="*/ 2 h 13"/>
                <a:gd name="T4" fmla="*/ 2 w 9"/>
                <a:gd name="T5" fmla="*/ 2 h 13"/>
                <a:gd name="T6" fmla="*/ 2 w 9"/>
                <a:gd name="T7" fmla="*/ 3 h 13"/>
                <a:gd name="T8" fmla="*/ 2 w 9"/>
                <a:gd name="T9" fmla="*/ 3 h 13"/>
                <a:gd name="T10" fmla="*/ 2 w 9"/>
                <a:gd name="T11" fmla="*/ 4 h 13"/>
                <a:gd name="T12" fmla="*/ 3 w 9"/>
                <a:gd name="T13" fmla="*/ 5 h 13"/>
                <a:gd name="T14" fmla="*/ 3 w 9"/>
                <a:gd name="T15" fmla="*/ 5 h 13"/>
                <a:gd name="T16" fmla="*/ 3 w 9"/>
                <a:gd name="T17" fmla="*/ 6 h 13"/>
                <a:gd name="T18" fmla="*/ 4 w 9"/>
                <a:gd name="T19" fmla="*/ 7 h 13"/>
                <a:gd name="T20" fmla="*/ 5 w 9"/>
                <a:gd name="T21" fmla="*/ 7 h 13"/>
                <a:gd name="T22" fmla="*/ 5 w 9"/>
                <a:gd name="T23" fmla="*/ 7 h 13"/>
                <a:gd name="T24" fmla="*/ 6 w 9"/>
                <a:gd name="T25" fmla="*/ 8 h 13"/>
                <a:gd name="T26" fmla="*/ 6 w 9"/>
                <a:gd name="T27" fmla="*/ 9 h 13"/>
                <a:gd name="T28" fmla="*/ 6 w 9"/>
                <a:gd name="T29" fmla="*/ 9 h 13"/>
                <a:gd name="T30" fmla="*/ 7 w 9"/>
                <a:gd name="T31" fmla="*/ 9 h 13"/>
                <a:gd name="T32" fmla="*/ 7 w 9"/>
                <a:gd name="T33" fmla="*/ 9 h 13"/>
                <a:gd name="T34" fmla="*/ 7 w 9"/>
                <a:gd name="T35" fmla="*/ 10 h 13"/>
                <a:gd name="T36" fmla="*/ 8 w 9"/>
                <a:gd name="T37" fmla="*/ 10 h 13"/>
                <a:gd name="T38" fmla="*/ 8 w 9"/>
                <a:gd name="T39" fmla="*/ 11 h 13"/>
                <a:gd name="T40" fmla="*/ 8 w 9"/>
                <a:gd name="T41" fmla="*/ 11 h 13"/>
                <a:gd name="T42" fmla="*/ 7 w 9"/>
                <a:gd name="T43" fmla="*/ 11 h 13"/>
                <a:gd name="T44" fmla="*/ 7 w 9"/>
                <a:gd name="T45" fmla="*/ 12 h 13"/>
                <a:gd name="T46" fmla="*/ 7 w 9"/>
                <a:gd name="T47" fmla="*/ 11 h 13"/>
                <a:gd name="T48" fmla="*/ 7 w 9"/>
                <a:gd name="T49" fmla="*/ 11 h 13"/>
                <a:gd name="T50" fmla="*/ 6 w 9"/>
                <a:gd name="T51" fmla="*/ 11 h 13"/>
                <a:gd name="T52" fmla="*/ 6 w 9"/>
                <a:gd name="T53" fmla="*/ 10 h 13"/>
                <a:gd name="T54" fmla="*/ 5 w 9"/>
                <a:gd name="T55" fmla="*/ 9 h 13"/>
                <a:gd name="T56" fmla="*/ 4 w 9"/>
                <a:gd name="T57" fmla="*/ 9 h 13"/>
                <a:gd name="T58" fmla="*/ 3 w 9"/>
                <a:gd name="T59" fmla="*/ 8 h 13"/>
                <a:gd name="T60" fmla="*/ 3 w 9"/>
                <a:gd name="T61" fmla="*/ 7 h 13"/>
                <a:gd name="T62" fmla="*/ 2 w 9"/>
                <a:gd name="T63" fmla="*/ 7 h 13"/>
                <a:gd name="T64" fmla="*/ 2 w 9"/>
                <a:gd name="T65" fmla="*/ 6 h 13"/>
                <a:gd name="T66" fmla="*/ 2 w 9"/>
                <a:gd name="T67" fmla="*/ 5 h 13"/>
                <a:gd name="T68" fmla="*/ 1 w 9"/>
                <a:gd name="T69" fmla="*/ 5 h 13"/>
                <a:gd name="T70" fmla="*/ 1 w 9"/>
                <a:gd name="T71" fmla="*/ 4 h 13"/>
                <a:gd name="T72" fmla="*/ 0 w 9"/>
                <a:gd name="T73" fmla="*/ 3 h 13"/>
                <a:gd name="T74" fmla="*/ 0 w 9"/>
                <a:gd name="T75" fmla="*/ 3 h 13"/>
                <a:gd name="T76" fmla="*/ 0 w 9"/>
                <a:gd name="T77" fmla="*/ 2 h 13"/>
                <a:gd name="T78" fmla="*/ 0 w 9"/>
                <a:gd name="T79" fmla="*/ 1 h 13"/>
                <a:gd name="T80" fmla="*/ 0 w 9"/>
                <a:gd name="T81" fmla="*/ 1 h 13"/>
                <a:gd name="T82" fmla="*/ 1 w 9"/>
                <a:gd name="T83" fmla="*/ 0 h 13"/>
                <a:gd name="T84" fmla="*/ 1 w 9"/>
                <a:gd name="T85" fmla="*/ 1 h 13"/>
                <a:gd name="T86" fmla="*/ 1 w 9"/>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3">
                  <a:moveTo>
                    <a:pt x="1" y="1"/>
                  </a:moveTo>
                  <a:lnTo>
                    <a:pt x="1" y="2"/>
                  </a:lnTo>
                  <a:lnTo>
                    <a:pt x="2" y="2"/>
                  </a:lnTo>
                  <a:lnTo>
                    <a:pt x="2" y="3"/>
                  </a:lnTo>
                  <a:lnTo>
                    <a:pt x="2" y="3"/>
                  </a:lnTo>
                  <a:lnTo>
                    <a:pt x="2" y="4"/>
                  </a:lnTo>
                  <a:lnTo>
                    <a:pt x="3" y="5"/>
                  </a:lnTo>
                  <a:lnTo>
                    <a:pt x="3" y="5"/>
                  </a:lnTo>
                  <a:lnTo>
                    <a:pt x="3" y="6"/>
                  </a:lnTo>
                  <a:lnTo>
                    <a:pt x="4" y="7"/>
                  </a:lnTo>
                  <a:lnTo>
                    <a:pt x="5" y="7"/>
                  </a:lnTo>
                  <a:lnTo>
                    <a:pt x="5" y="7"/>
                  </a:lnTo>
                  <a:lnTo>
                    <a:pt x="6" y="8"/>
                  </a:lnTo>
                  <a:lnTo>
                    <a:pt x="6" y="9"/>
                  </a:lnTo>
                  <a:lnTo>
                    <a:pt x="6" y="9"/>
                  </a:lnTo>
                  <a:lnTo>
                    <a:pt x="7" y="9"/>
                  </a:lnTo>
                  <a:lnTo>
                    <a:pt x="7" y="9"/>
                  </a:lnTo>
                  <a:lnTo>
                    <a:pt x="7" y="10"/>
                  </a:lnTo>
                  <a:lnTo>
                    <a:pt x="8" y="10"/>
                  </a:lnTo>
                  <a:lnTo>
                    <a:pt x="8" y="11"/>
                  </a:lnTo>
                  <a:lnTo>
                    <a:pt x="8" y="11"/>
                  </a:lnTo>
                  <a:lnTo>
                    <a:pt x="7" y="11"/>
                  </a:lnTo>
                  <a:lnTo>
                    <a:pt x="7" y="12"/>
                  </a:lnTo>
                  <a:lnTo>
                    <a:pt x="7" y="11"/>
                  </a:lnTo>
                  <a:lnTo>
                    <a:pt x="7" y="11"/>
                  </a:lnTo>
                  <a:lnTo>
                    <a:pt x="6" y="11"/>
                  </a:lnTo>
                  <a:lnTo>
                    <a:pt x="6" y="10"/>
                  </a:lnTo>
                  <a:lnTo>
                    <a:pt x="5" y="9"/>
                  </a:lnTo>
                  <a:lnTo>
                    <a:pt x="4" y="9"/>
                  </a:lnTo>
                  <a:lnTo>
                    <a:pt x="3" y="8"/>
                  </a:lnTo>
                  <a:lnTo>
                    <a:pt x="3" y="7"/>
                  </a:lnTo>
                  <a:lnTo>
                    <a:pt x="2" y="7"/>
                  </a:lnTo>
                  <a:lnTo>
                    <a:pt x="2" y="6"/>
                  </a:lnTo>
                  <a:lnTo>
                    <a:pt x="2" y="5"/>
                  </a:lnTo>
                  <a:lnTo>
                    <a:pt x="1" y="5"/>
                  </a:lnTo>
                  <a:lnTo>
                    <a:pt x="1" y="4"/>
                  </a:lnTo>
                  <a:lnTo>
                    <a:pt x="0" y="3"/>
                  </a:lnTo>
                  <a:lnTo>
                    <a:pt x="0" y="3"/>
                  </a:lnTo>
                  <a:lnTo>
                    <a:pt x="0" y="2"/>
                  </a:lnTo>
                  <a:lnTo>
                    <a:pt x="0" y="1"/>
                  </a:lnTo>
                  <a:lnTo>
                    <a:pt x="0" y="1"/>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39" name="Freeform 383"/>
            <p:cNvSpPr>
              <a:spLocks/>
            </p:cNvSpPr>
            <p:nvPr/>
          </p:nvSpPr>
          <p:spPr bwMode="auto">
            <a:xfrm>
              <a:off x="912" y="2939"/>
              <a:ext cx="10" cy="13"/>
            </a:xfrm>
            <a:custGeom>
              <a:avLst/>
              <a:gdLst>
                <a:gd name="T0" fmla="*/ 1 w 10"/>
                <a:gd name="T1" fmla="*/ 1 h 13"/>
                <a:gd name="T2" fmla="*/ 1 w 10"/>
                <a:gd name="T3" fmla="*/ 2 h 13"/>
                <a:gd name="T4" fmla="*/ 2 w 10"/>
                <a:gd name="T5" fmla="*/ 3 h 13"/>
                <a:gd name="T6" fmla="*/ 2 w 10"/>
                <a:gd name="T7" fmla="*/ 3 h 13"/>
                <a:gd name="T8" fmla="*/ 2 w 10"/>
                <a:gd name="T9" fmla="*/ 4 h 13"/>
                <a:gd name="T10" fmla="*/ 3 w 10"/>
                <a:gd name="T11" fmla="*/ 5 h 13"/>
                <a:gd name="T12" fmla="*/ 4 w 10"/>
                <a:gd name="T13" fmla="*/ 5 h 13"/>
                <a:gd name="T14" fmla="*/ 4 w 10"/>
                <a:gd name="T15" fmla="*/ 6 h 13"/>
                <a:gd name="T16" fmla="*/ 4 w 10"/>
                <a:gd name="T17" fmla="*/ 7 h 13"/>
                <a:gd name="T18" fmla="*/ 5 w 10"/>
                <a:gd name="T19" fmla="*/ 7 h 13"/>
                <a:gd name="T20" fmla="*/ 5 w 10"/>
                <a:gd name="T21" fmla="*/ 8 h 13"/>
                <a:gd name="T22" fmla="*/ 6 w 10"/>
                <a:gd name="T23" fmla="*/ 9 h 13"/>
                <a:gd name="T24" fmla="*/ 7 w 10"/>
                <a:gd name="T25" fmla="*/ 9 h 13"/>
                <a:gd name="T26" fmla="*/ 7 w 10"/>
                <a:gd name="T27" fmla="*/ 10 h 13"/>
                <a:gd name="T28" fmla="*/ 8 w 10"/>
                <a:gd name="T29" fmla="*/ 10 h 13"/>
                <a:gd name="T30" fmla="*/ 8 w 10"/>
                <a:gd name="T31" fmla="*/ 10 h 13"/>
                <a:gd name="T32" fmla="*/ 8 w 10"/>
                <a:gd name="T33" fmla="*/ 11 h 13"/>
                <a:gd name="T34" fmla="*/ 9 w 10"/>
                <a:gd name="T35" fmla="*/ 11 h 13"/>
                <a:gd name="T36" fmla="*/ 9 w 10"/>
                <a:gd name="T37" fmla="*/ 11 h 13"/>
                <a:gd name="T38" fmla="*/ 8 w 10"/>
                <a:gd name="T39" fmla="*/ 12 h 13"/>
                <a:gd name="T40" fmla="*/ 8 w 10"/>
                <a:gd name="T41" fmla="*/ 12 h 13"/>
                <a:gd name="T42" fmla="*/ 7 w 10"/>
                <a:gd name="T43" fmla="*/ 11 h 13"/>
                <a:gd name="T44" fmla="*/ 7 w 10"/>
                <a:gd name="T45" fmla="*/ 11 h 13"/>
                <a:gd name="T46" fmla="*/ 6 w 10"/>
                <a:gd name="T47" fmla="*/ 11 h 13"/>
                <a:gd name="T48" fmla="*/ 5 w 10"/>
                <a:gd name="T49" fmla="*/ 10 h 13"/>
                <a:gd name="T50" fmla="*/ 5 w 10"/>
                <a:gd name="T51" fmla="*/ 9 h 13"/>
                <a:gd name="T52" fmla="*/ 4 w 10"/>
                <a:gd name="T53" fmla="*/ 9 h 13"/>
                <a:gd name="T54" fmla="*/ 4 w 10"/>
                <a:gd name="T55" fmla="*/ 8 h 13"/>
                <a:gd name="T56" fmla="*/ 3 w 10"/>
                <a:gd name="T57" fmla="*/ 7 h 13"/>
                <a:gd name="T58" fmla="*/ 2 w 10"/>
                <a:gd name="T59" fmla="*/ 7 h 13"/>
                <a:gd name="T60" fmla="*/ 2 w 10"/>
                <a:gd name="T61" fmla="*/ 6 h 13"/>
                <a:gd name="T62" fmla="*/ 1 w 10"/>
                <a:gd name="T63" fmla="*/ 5 h 13"/>
                <a:gd name="T64" fmla="*/ 1 w 10"/>
                <a:gd name="T65" fmla="*/ 5 h 13"/>
                <a:gd name="T66" fmla="*/ 1 w 10"/>
                <a:gd name="T67" fmla="*/ 4 h 13"/>
                <a:gd name="T68" fmla="*/ 1 w 10"/>
                <a:gd name="T69" fmla="*/ 3 h 13"/>
                <a:gd name="T70" fmla="*/ 1 w 10"/>
                <a:gd name="T71" fmla="*/ 3 h 13"/>
                <a:gd name="T72" fmla="*/ 0 w 10"/>
                <a:gd name="T73" fmla="*/ 2 h 13"/>
                <a:gd name="T74" fmla="*/ 0 w 10"/>
                <a:gd name="T75" fmla="*/ 1 h 13"/>
                <a:gd name="T76" fmla="*/ 0 w 10"/>
                <a:gd name="T77" fmla="*/ 1 h 13"/>
                <a:gd name="T78" fmla="*/ 0 w 10"/>
                <a:gd name="T79" fmla="*/ 0 h 13"/>
                <a:gd name="T80" fmla="*/ 1 w 10"/>
                <a:gd name="T81" fmla="*/ 0 h 13"/>
                <a:gd name="T82" fmla="*/ 1 w 10"/>
                <a:gd name="T83" fmla="*/ 1 h 13"/>
                <a:gd name="T84" fmla="*/ 1 w 10"/>
                <a:gd name="T85" fmla="*/ 1 h 13"/>
                <a:gd name="T86" fmla="*/ 1 w 10"/>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3">
                  <a:moveTo>
                    <a:pt x="1" y="1"/>
                  </a:moveTo>
                  <a:lnTo>
                    <a:pt x="1" y="2"/>
                  </a:lnTo>
                  <a:lnTo>
                    <a:pt x="2" y="3"/>
                  </a:lnTo>
                  <a:lnTo>
                    <a:pt x="2" y="3"/>
                  </a:lnTo>
                  <a:lnTo>
                    <a:pt x="2" y="4"/>
                  </a:lnTo>
                  <a:lnTo>
                    <a:pt x="3" y="5"/>
                  </a:lnTo>
                  <a:lnTo>
                    <a:pt x="4" y="5"/>
                  </a:lnTo>
                  <a:lnTo>
                    <a:pt x="4" y="6"/>
                  </a:lnTo>
                  <a:lnTo>
                    <a:pt x="4" y="7"/>
                  </a:lnTo>
                  <a:lnTo>
                    <a:pt x="5" y="7"/>
                  </a:lnTo>
                  <a:lnTo>
                    <a:pt x="5" y="8"/>
                  </a:lnTo>
                  <a:lnTo>
                    <a:pt x="6" y="9"/>
                  </a:lnTo>
                  <a:lnTo>
                    <a:pt x="7" y="9"/>
                  </a:lnTo>
                  <a:lnTo>
                    <a:pt x="7" y="10"/>
                  </a:lnTo>
                  <a:lnTo>
                    <a:pt x="8" y="10"/>
                  </a:lnTo>
                  <a:lnTo>
                    <a:pt x="8" y="10"/>
                  </a:lnTo>
                  <a:lnTo>
                    <a:pt x="8" y="11"/>
                  </a:lnTo>
                  <a:lnTo>
                    <a:pt x="9" y="11"/>
                  </a:lnTo>
                  <a:lnTo>
                    <a:pt x="9" y="11"/>
                  </a:lnTo>
                  <a:lnTo>
                    <a:pt x="8" y="12"/>
                  </a:lnTo>
                  <a:lnTo>
                    <a:pt x="8" y="12"/>
                  </a:lnTo>
                  <a:lnTo>
                    <a:pt x="7" y="11"/>
                  </a:lnTo>
                  <a:lnTo>
                    <a:pt x="7" y="11"/>
                  </a:lnTo>
                  <a:lnTo>
                    <a:pt x="6" y="11"/>
                  </a:lnTo>
                  <a:lnTo>
                    <a:pt x="5" y="10"/>
                  </a:lnTo>
                  <a:lnTo>
                    <a:pt x="5" y="9"/>
                  </a:lnTo>
                  <a:lnTo>
                    <a:pt x="4" y="9"/>
                  </a:lnTo>
                  <a:lnTo>
                    <a:pt x="4" y="8"/>
                  </a:lnTo>
                  <a:lnTo>
                    <a:pt x="3" y="7"/>
                  </a:lnTo>
                  <a:lnTo>
                    <a:pt x="2" y="7"/>
                  </a:lnTo>
                  <a:lnTo>
                    <a:pt x="2" y="6"/>
                  </a:lnTo>
                  <a:lnTo>
                    <a:pt x="1" y="5"/>
                  </a:lnTo>
                  <a:lnTo>
                    <a:pt x="1" y="5"/>
                  </a:lnTo>
                  <a:lnTo>
                    <a:pt x="1" y="4"/>
                  </a:lnTo>
                  <a:lnTo>
                    <a:pt x="1" y="3"/>
                  </a:lnTo>
                  <a:lnTo>
                    <a:pt x="1" y="3"/>
                  </a:lnTo>
                  <a:lnTo>
                    <a:pt x="0" y="2"/>
                  </a:lnTo>
                  <a:lnTo>
                    <a:pt x="0" y="1"/>
                  </a:lnTo>
                  <a:lnTo>
                    <a:pt x="0" y="1"/>
                  </a:lnTo>
                  <a:lnTo>
                    <a:pt x="0" y="0"/>
                  </a:lnTo>
                  <a:lnTo>
                    <a:pt x="1" y="0"/>
                  </a:lnTo>
                  <a:lnTo>
                    <a:pt x="1"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0" name="Freeform 384"/>
            <p:cNvSpPr>
              <a:spLocks/>
            </p:cNvSpPr>
            <p:nvPr/>
          </p:nvSpPr>
          <p:spPr bwMode="auto">
            <a:xfrm>
              <a:off x="908" y="2952"/>
              <a:ext cx="9" cy="10"/>
            </a:xfrm>
            <a:custGeom>
              <a:avLst/>
              <a:gdLst>
                <a:gd name="T0" fmla="*/ 1 w 9"/>
                <a:gd name="T1" fmla="*/ 1 h 10"/>
                <a:gd name="T2" fmla="*/ 1 w 9"/>
                <a:gd name="T3" fmla="*/ 1 h 10"/>
                <a:gd name="T4" fmla="*/ 1 w 9"/>
                <a:gd name="T5" fmla="*/ 2 h 10"/>
                <a:gd name="T6" fmla="*/ 2 w 9"/>
                <a:gd name="T7" fmla="*/ 2 h 10"/>
                <a:gd name="T8" fmla="*/ 2 w 9"/>
                <a:gd name="T9" fmla="*/ 3 h 10"/>
                <a:gd name="T10" fmla="*/ 2 w 9"/>
                <a:gd name="T11" fmla="*/ 4 h 10"/>
                <a:gd name="T12" fmla="*/ 3 w 9"/>
                <a:gd name="T13" fmla="*/ 4 h 10"/>
                <a:gd name="T14" fmla="*/ 3 w 9"/>
                <a:gd name="T15" fmla="*/ 4 h 10"/>
                <a:gd name="T16" fmla="*/ 3 w 9"/>
                <a:gd name="T17" fmla="*/ 5 h 10"/>
                <a:gd name="T18" fmla="*/ 4 w 9"/>
                <a:gd name="T19" fmla="*/ 5 h 10"/>
                <a:gd name="T20" fmla="*/ 5 w 9"/>
                <a:gd name="T21" fmla="*/ 5 h 10"/>
                <a:gd name="T22" fmla="*/ 5 w 9"/>
                <a:gd name="T23" fmla="*/ 6 h 10"/>
                <a:gd name="T24" fmla="*/ 5 w 9"/>
                <a:gd name="T25" fmla="*/ 6 h 10"/>
                <a:gd name="T26" fmla="*/ 6 w 9"/>
                <a:gd name="T27" fmla="*/ 6 h 10"/>
                <a:gd name="T28" fmla="*/ 6 w 9"/>
                <a:gd name="T29" fmla="*/ 7 h 10"/>
                <a:gd name="T30" fmla="*/ 6 w 9"/>
                <a:gd name="T31" fmla="*/ 7 h 10"/>
                <a:gd name="T32" fmla="*/ 7 w 9"/>
                <a:gd name="T33" fmla="*/ 7 h 10"/>
                <a:gd name="T34" fmla="*/ 7 w 9"/>
                <a:gd name="T35" fmla="*/ 7 h 10"/>
                <a:gd name="T36" fmla="*/ 7 w 9"/>
                <a:gd name="T37" fmla="*/ 7 h 10"/>
                <a:gd name="T38" fmla="*/ 7 w 9"/>
                <a:gd name="T39" fmla="*/ 8 h 10"/>
                <a:gd name="T40" fmla="*/ 8 w 9"/>
                <a:gd name="T41" fmla="*/ 8 h 10"/>
                <a:gd name="T42" fmla="*/ 8 w 9"/>
                <a:gd name="T43" fmla="*/ 8 h 10"/>
                <a:gd name="T44" fmla="*/ 7 w 9"/>
                <a:gd name="T45" fmla="*/ 8 h 10"/>
                <a:gd name="T46" fmla="*/ 7 w 9"/>
                <a:gd name="T47" fmla="*/ 9 h 10"/>
                <a:gd name="T48" fmla="*/ 7 w 9"/>
                <a:gd name="T49" fmla="*/ 8 h 10"/>
                <a:gd name="T50" fmla="*/ 6 w 9"/>
                <a:gd name="T51" fmla="*/ 8 h 10"/>
                <a:gd name="T52" fmla="*/ 6 w 9"/>
                <a:gd name="T53" fmla="*/ 8 h 10"/>
                <a:gd name="T54" fmla="*/ 5 w 9"/>
                <a:gd name="T55" fmla="*/ 8 h 10"/>
                <a:gd name="T56" fmla="*/ 5 w 9"/>
                <a:gd name="T57" fmla="*/ 7 h 10"/>
                <a:gd name="T58" fmla="*/ 4 w 9"/>
                <a:gd name="T59" fmla="*/ 7 h 10"/>
                <a:gd name="T60" fmla="*/ 3 w 9"/>
                <a:gd name="T61" fmla="*/ 7 h 10"/>
                <a:gd name="T62" fmla="*/ 3 w 9"/>
                <a:gd name="T63" fmla="*/ 6 h 10"/>
                <a:gd name="T64" fmla="*/ 2 w 9"/>
                <a:gd name="T65" fmla="*/ 6 h 10"/>
                <a:gd name="T66" fmla="*/ 2 w 9"/>
                <a:gd name="T67" fmla="*/ 5 h 10"/>
                <a:gd name="T68" fmla="*/ 1 w 9"/>
                <a:gd name="T69" fmla="*/ 5 h 10"/>
                <a:gd name="T70" fmla="*/ 1 w 9"/>
                <a:gd name="T71" fmla="*/ 4 h 10"/>
                <a:gd name="T72" fmla="*/ 1 w 9"/>
                <a:gd name="T73" fmla="*/ 4 h 10"/>
                <a:gd name="T74" fmla="*/ 0 w 9"/>
                <a:gd name="T75" fmla="*/ 3 h 10"/>
                <a:gd name="T76" fmla="*/ 0 w 9"/>
                <a:gd name="T77" fmla="*/ 2 h 10"/>
                <a:gd name="T78" fmla="*/ 0 w 9"/>
                <a:gd name="T79" fmla="*/ 2 h 10"/>
                <a:gd name="T80" fmla="*/ 0 w 9"/>
                <a:gd name="T81" fmla="*/ 1 h 10"/>
                <a:gd name="T82" fmla="*/ 0 w 9"/>
                <a:gd name="T83" fmla="*/ 1 h 10"/>
                <a:gd name="T84" fmla="*/ 0 w 9"/>
                <a:gd name="T85" fmla="*/ 0 h 10"/>
                <a:gd name="T86" fmla="*/ 1 w 9"/>
                <a:gd name="T87" fmla="*/ 0 h 10"/>
                <a:gd name="T88" fmla="*/ 1 w 9"/>
                <a:gd name="T89" fmla="*/ 1 h 10"/>
                <a:gd name="T90" fmla="*/ 1 w 9"/>
                <a:gd name="T91"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 h="10">
                  <a:moveTo>
                    <a:pt x="1" y="1"/>
                  </a:moveTo>
                  <a:lnTo>
                    <a:pt x="1" y="1"/>
                  </a:lnTo>
                  <a:lnTo>
                    <a:pt x="1" y="2"/>
                  </a:lnTo>
                  <a:lnTo>
                    <a:pt x="2" y="2"/>
                  </a:lnTo>
                  <a:lnTo>
                    <a:pt x="2" y="3"/>
                  </a:lnTo>
                  <a:lnTo>
                    <a:pt x="2" y="4"/>
                  </a:lnTo>
                  <a:lnTo>
                    <a:pt x="3" y="4"/>
                  </a:lnTo>
                  <a:lnTo>
                    <a:pt x="3" y="4"/>
                  </a:lnTo>
                  <a:lnTo>
                    <a:pt x="3" y="5"/>
                  </a:lnTo>
                  <a:lnTo>
                    <a:pt x="4" y="5"/>
                  </a:lnTo>
                  <a:lnTo>
                    <a:pt x="5" y="5"/>
                  </a:lnTo>
                  <a:lnTo>
                    <a:pt x="5" y="6"/>
                  </a:lnTo>
                  <a:lnTo>
                    <a:pt x="5" y="6"/>
                  </a:lnTo>
                  <a:lnTo>
                    <a:pt x="6" y="6"/>
                  </a:lnTo>
                  <a:lnTo>
                    <a:pt x="6" y="7"/>
                  </a:lnTo>
                  <a:lnTo>
                    <a:pt x="6" y="7"/>
                  </a:lnTo>
                  <a:lnTo>
                    <a:pt x="7" y="7"/>
                  </a:lnTo>
                  <a:lnTo>
                    <a:pt x="7" y="7"/>
                  </a:lnTo>
                  <a:lnTo>
                    <a:pt x="7" y="7"/>
                  </a:lnTo>
                  <a:lnTo>
                    <a:pt x="7" y="8"/>
                  </a:lnTo>
                  <a:lnTo>
                    <a:pt x="8" y="8"/>
                  </a:lnTo>
                  <a:lnTo>
                    <a:pt x="8" y="8"/>
                  </a:lnTo>
                  <a:lnTo>
                    <a:pt x="7" y="8"/>
                  </a:lnTo>
                  <a:lnTo>
                    <a:pt x="7" y="9"/>
                  </a:lnTo>
                  <a:lnTo>
                    <a:pt x="7" y="8"/>
                  </a:lnTo>
                  <a:lnTo>
                    <a:pt x="6" y="8"/>
                  </a:lnTo>
                  <a:lnTo>
                    <a:pt x="6" y="8"/>
                  </a:lnTo>
                  <a:lnTo>
                    <a:pt x="5" y="8"/>
                  </a:lnTo>
                  <a:lnTo>
                    <a:pt x="5" y="7"/>
                  </a:lnTo>
                  <a:lnTo>
                    <a:pt x="4" y="7"/>
                  </a:lnTo>
                  <a:lnTo>
                    <a:pt x="3" y="7"/>
                  </a:lnTo>
                  <a:lnTo>
                    <a:pt x="3" y="6"/>
                  </a:lnTo>
                  <a:lnTo>
                    <a:pt x="2" y="6"/>
                  </a:lnTo>
                  <a:lnTo>
                    <a:pt x="2" y="5"/>
                  </a:lnTo>
                  <a:lnTo>
                    <a:pt x="1" y="5"/>
                  </a:lnTo>
                  <a:lnTo>
                    <a:pt x="1" y="4"/>
                  </a:lnTo>
                  <a:lnTo>
                    <a:pt x="1" y="4"/>
                  </a:lnTo>
                  <a:lnTo>
                    <a:pt x="0" y="3"/>
                  </a:lnTo>
                  <a:lnTo>
                    <a:pt x="0" y="2"/>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1" name="Freeform 385"/>
            <p:cNvSpPr>
              <a:spLocks/>
            </p:cNvSpPr>
            <p:nvPr/>
          </p:nvSpPr>
          <p:spPr bwMode="auto">
            <a:xfrm>
              <a:off x="904" y="2960"/>
              <a:ext cx="8" cy="10"/>
            </a:xfrm>
            <a:custGeom>
              <a:avLst/>
              <a:gdLst>
                <a:gd name="T0" fmla="*/ 1 w 8"/>
                <a:gd name="T1" fmla="*/ 1 h 10"/>
                <a:gd name="T2" fmla="*/ 1 w 8"/>
                <a:gd name="T3" fmla="*/ 2 h 10"/>
                <a:gd name="T4" fmla="*/ 2 w 8"/>
                <a:gd name="T5" fmla="*/ 2 h 10"/>
                <a:gd name="T6" fmla="*/ 2 w 8"/>
                <a:gd name="T7" fmla="*/ 2 h 10"/>
                <a:gd name="T8" fmla="*/ 2 w 8"/>
                <a:gd name="T9" fmla="*/ 3 h 10"/>
                <a:gd name="T10" fmla="*/ 2 w 8"/>
                <a:gd name="T11" fmla="*/ 3 h 10"/>
                <a:gd name="T12" fmla="*/ 2 w 8"/>
                <a:gd name="T13" fmla="*/ 4 h 10"/>
                <a:gd name="T14" fmla="*/ 3 w 8"/>
                <a:gd name="T15" fmla="*/ 4 h 10"/>
                <a:gd name="T16" fmla="*/ 3 w 8"/>
                <a:gd name="T17" fmla="*/ 5 h 10"/>
                <a:gd name="T18" fmla="*/ 3 w 8"/>
                <a:gd name="T19" fmla="*/ 5 h 10"/>
                <a:gd name="T20" fmla="*/ 4 w 8"/>
                <a:gd name="T21" fmla="*/ 5 h 10"/>
                <a:gd name="T22" fmla="*/ 4 w 8"/>
                <a:gd name="T23" fmla="*/ 6 h 10"/>
                <a:gd name="T24" fmla="*/ 4 w 8"/>
                <a:gd name="T25" fmla="*/ 6 h 10"/>
                <a:gd name="T26" fmla="*/ 5 w 8"/>
                <a:gd name="T27" fmla="*/ 7 h 10"/>
                <a:gd name="T28" fmla="*/ 5 w 8"/>
                <a:gd name="T29" fmla="*/ 7 h 10"/>
                <a:gd name="T30" fmla="*/ 6 w 8"/>
                <a:gd name="T31" fmla="*/ 7 h 10"/>
                <a:gd name="T32" fmla="*/ 6 w 8"/>
                <a:gd name="T33" fmla="*/ 7 h 10"/>
                <a:gd name="T34" fmla="*/ 6 w 8"/>
                <a:gd name="T35" fmla="*/ 7 h 10"/>
                <a:gd name="T36" fmla="*/ 6 w 8"/>
                <a:gd name="T37" fmla="*/ 8 h 10"/>
                <a:gd name="T38" fmla="*/ 7 w 8"/>
                <a:gd name="T39" fmla="*/ 8 h 10"/>
                <a:gd name="T40" fmla="*/ 7 w 8"/>
                <a:gd name="T41" fmla="*/ 8 h 10"/>
                <a:gd name="T42" fmla="*/ 7 w 8"/>
                <a:gd name="T43" fmla="*/ 9 h 10"/>
                <a:gd name="T44" fmla="*/ 6 w 8"/>
                <a:gd name="T45" fmla="*/ 9 h 10"/>
                <a:gd name="T46" fmla="*/ 6 w 8"/>
                <a:gd name="T47" fmla="*/ 9 h 10"/>
                <a:gd name="T48" fmla="*/ 5 w 8"/>
                <a:gd name="T49" fmla="*/ 8 h 10"/>
                <a:gd name="T50" fmla="*/ 5 w 8"/>
                <a:gd name="T51" fmla="*/ 8 h 10"/>
                <a:gd name="T52" fmla="*/ 4 w 8"/>
                <a:gd name="T53" fmla="*/ 8 h 10"/>
                <a:gd name="T54" fmla="*/ 4 w 8"/>
                <a:gd name="T55" fmla="*/ 7 h 10"/>
                <a:gd name="T56" fmla="*/ 3 w 8"/>
                <a:gd name="T57" fmla="*/ 7 h 10"/>
                <a:gd name="T58" fmla="*/ 3 w 8"/>
                <a:gd name="T59" fmla="*/ 7 h 10"/>
                <a:gd name="T60" fmla="*/ 3 w 8"/>
                <a:gd name="T61" fmla="*/ 6 h 10"/>
                <a:gd name="T62" fmla="*/ 2 w 8"/>
                <a:gd name="T63" fmla="*/ 6 h 10"/>
                <a:gd name="T64" fmla="*/ 2 w 8"/>
                <a:gd name="T65" fmla="*/ 5 h 10"/>
                <a:gd name="T66" fmla="*/ 1 w 8"/>
                <a:gd name="T67" fmla="*/ 5 h 10"/>
                <a:gd name="T68" fmla="*/ 1 w 8"/>
                <a:gd name="T69" fmla="*/ 4 h 10"/>
                <a:gd name="T70" fmla="*/ 1 w 8"/>
                <a:gd name="T71" fmla="*/ 4 h 10"/>
                <a:gd name="T72" fmla="*/ 0 w 8"/>
                <a:gd name="T73" fmla="*/ 3 h 10"/>
                <a:gd name="T74" fmla="*/ 0 w 8"/>
                <a:gd name="T75" fmla="*/ 2 h 10"/>
                <a:gd name="T76" fmla="*/ 0 w 8"/>
                <a:gd name="T77" fmla="*/ 2 h 10"/>
                <a:gd name="T78" fmla="*/ 0 w 8"/>
                <a:gd name="T79" fmla="*/ 1 h 10"/>
                <a:gd name="T80" fmla="*/ 0 w 8"/>
                <a:gd name="T81" fmla="*/ 1 h 10"/>
                <a:gd name="T82" fmla="*/ 1 w 8"/>
                <a:gd name="T83" fmla="*/ 1 h 10"/>
                <a:gd name="T84" fmla="*/ 1 w 8"/>
                <a:gd name="T85" fmla="*/ 0 h 10"/>
                <a:gd name="T86" fmla="*/ 1 w 8"/>
                <a:gd name="T87" fmla="*/ 1 h 10"/>
                <a:gd name="T88" fmla="*/ 1 w 8"/>
                <a:gd name="T8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 h="10">
                  <a:moveTo>
                    <a:pt x="1" y="1"/>
                  </a:moveTo>
                  <a:lnTo>
                    <a:pt x="1" y="2"/>
                  </a:lnTo>
                  <a:lnTo>
                    <a:pt x="2" y="2"/>
                  </a:lnTo>
                  <a:lnTo>
                    <a:pt x="2" y="2"/>
                  </a:lnTo>
                  <a:lnTo>
                    <a:pt x="2" y="3"/>
                  </a:lnTo>
                  <a:lnTo>
                    <a:pt x="2" y="3"/>
                  </a:lnTo>
                  <a:lnTo>
                    <a:pt x="2" y="4"/>
                  </a:lnTo>
                  <a:lnTo>
                    <a:pt x="3" y="4"/>
                  </a:lnTo>
                  <a:lnTo>
                    <a:pt x="3" y="5"/>
                  </a:lnTo>
                  <a:lnTo>
                    <a:pt x="3" y="5"/>
                  </a:lnTo>
                  <a:lnTo>
                    <a:pt x="4" y="5"/>
                  </a:lnTo>
                  <a:lnTo>
                    <a:pt x="4" y="6"/>
                  </a:lnTo>
                  <a:lnTo>
                    <a:pt x="4" y="6"/>
                  </a:lnTo>
                  <a:lnTo>
                    <a:pt x="5" y="7"/>
                  </a:lnTo>
                  <a:lnTo>
                    <a:pt x="5" y="7"/>
                  </a:lnTo>
                  <a:lnTo>
                    <a:pt x="6" y="7"/>
                  </a:lnTo>
                  <a:lnTo>
                    <a:pt x="6" y="7"/>
                  </a:lnTo>
                  <a:lnTo>
                    <a:pt x="6" y="7"/>
                  </a:lnTo>
                  <a:lnTo>
                    <a:pt x="6" y="8"/>
                  </a:lnTo>
                  <a:lnTo>
                    <a:pt x="7" y="8"/>
                  </a:lnTo>
                  <a:lnTo>
                    <a:pt x="7" y="8"/>
                  </a:lnTo>
                  <a:lnTo>
                    <a:pt x="7" y="9"/>
                  </a:lnTo>
                  <a:lnTo>
                    <a:pt x="6" y="9"/>
                  </a:lnTo>
                  <a:lnTo>
                    <a:pt x="6" y="9"/>
                  </a:lnTo>
                  <a:lnTo>
                    <a:pt x="5" y="8"/>
                  </a:lnTo>
                  <a:lnTo>
                    <a:pt x="5" y="8"/>
                  </a:lnTo>
                  <a:lnTo>
                    <a:pt x="4" y="8"/>
                  </a:lnTo>
                  <a:lnTo>
                    <a:pt x="4" y="7"/>
                  </a:lnTo>
                  <a:lnTo>
                    <a:pt x="3" y="7"/>
                  </a:lnTo>
                  <a:lnTo>
                    <a:pt x="3" y="7"/>
                  </a:lnTo>
                  <a:lnTo>
                    <a:pt x="3" y="6"/>
                  </a:lnTo>
                  <a:lnTo>
                    <a:pt x="2" y="6"/>
                  </a:lnTo>
                  <a:lnTo>
                    <a:pt x="2" y="5"/>
                  </a:lnTo>
                  <a:lnTo>
                    <a:pt x="1" y="5"/>
                  </a:lnTo>
                  <a:lnTo>
                    <a:pt x="1" y="4"/>
                  </a:lnTo>
                  <a:lnTo>
                    <a:pt x="1" y="4"/>
                  </a:lnTo>
                  <a:lnTo>
                    <a:pt x="0" y="3"/>
                  </a:lnTo>
                  <a:lnTo>
                    <a:pt x="0" y="2"/>
                  </a:lnTo>
                  <a:lnTo>
                    <a:pt x="0" y="2"/>
                  </a:lnTo>
                  <a:lnTo>
                    <a:pt x="0" y="1"/>
                  </a:lnTo>
                  <a:lnTo>
                    <a:pt x="0" y="1"/>
                  </a:lnTo>
                  <a:lnTo>
                    <a:pt x="1" y="1"/>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2" name="Freeform 386"/>
            <p:cNvSpPr>
              <a:spLocks/>
            </p:cNvSpPr>
            <p:nvPr/>
          </p:nvSpPr>
          <p:spPr bwMode="auto">
            <a:xfrm>
              <a:off x="900" y="2967"/>
              <a:ext cx="7" cy="8"/>
            </a:xfrm>
            <a:custGeom>
              <a:avLst/>
              <a:gdLst>
                <a:gd name="T0" fmla="*/ 1 w 7"/>
                <a:gd name="T1" fmla="*/ 1 h 8"/>
                <a:gd name="T2" fmla="*/ 1 w 7"/>
                <a:gd name="T3" fmla="*/ 1 h 8"/>
                <a:gd name="T4" fmla="*/ 1 w 7"/>
                <a:gd name="T5" fmla="*/ 2 h 8"/>
                <a:gd name="T6" fmla="*/ 2 w 7"/>
                <a:gd name="T7" fmla="*/ 2 h 8"/>
                <a:gd name="T8" fmla="*/ 2 w 7"/>
                <a:gd name="T9" fmla="*/ 2 h 8"/>
                <a:gd name="T10" fmla="*/ 2 w 7"/>
                <a:gd name="T11" fmla="*/ 3 h 8"/>
                <a:gd name="T12" fmla="*/ 2 w 7"/>
                <a:gd name="T13" fmla="*/ 3 h 8"/>
                <a:gd name="T14" fmla="*/ 3 w 7"/>
                <a:gd name="T15" fmla="*/ 3 h 8"/>
                <a:gd name="T16" fmla="*/ 3 w 7"/>
                <a:gd name="T17" fmla="*/ 4 h 8"/>
                <a:gd name="T18" fmla="*/ 3 w 7"/>
                <a:gd name="T19" fmla="*/ 4 h 8"/>
                <a:gd name="T20" fmla="*/ 3 w 7"/>
                <a:gd name="T21" fmla="*/ 4 h 8"/>
                <a:gd name="T22" fmla="*/ 4 w 7"/>
                <a:gd name="T23" fmla="*/ 5 h 8"/>
                <a:gd name="T24" fmla="*/ 4 w 7"/>
                <a:gd name="T25" fmla="*/ 5 h 8"/>
                <a:gd name="T26" fmla="*/ 4 w 7"/>
                <a:gd name="T27" fmla="*/ 5 h 8"/>
                <a:gd name="T28" fmla="*/ 5 w 7"/>
                <a:gd name="T29" fmla="*/ 5 h 8"/>
                <a:gd name="T30" fmla="*/ 5 w 7"/>
                <a:gd name="T31" fmla="*/ 6 h 8"/>
                <a:gd name="T32" fmla="*/ 6 w 7"/>
                <a:gd name="T33" fmla="*/ 6 h 8"/>
                <a:gd name="T34" fmla="*/ 6 w 7"/>
                <a:gd name="T35" fmla="*/ 6 h 8"/>
                <a:gd name="T36" fmla="*/ 6 w 7"/>
                <a:gd name="T37" fmla="*/ 6 h 8"/>
                <a:gd name="T38" fmla="*/ 6 w 7"/>
                <a:gd name="T39" fmla="*/ 7 h 8"/>
                <a:gd name="T40" fmla="*/ 6 w 7"/>
                <a:gd name="T41" fmla="*/ 7 h 8"/>
                <a:gd name="T42" fmla="*/ 5 w 7"/>
                <a:gd name="T43" fmla="*/ 7 h 8"/>
                <a:gd name="T44" fmla="*/ 5 w 7"/>
                <a:gd name="T45" fmla="*/ 7 h 8"/>
                <a:gd name="T46" fmla="*/ 4 w 7"/>
                <a:gd name="T47" fmla="*/ 6 h 8"/>
                <a:gd name="T48" fmla="*/ 4 w 7"/>
                <a:gd name="T49" fmla="*/ 6 h 8"/>
                <a:gd name="T50" fmla="*/ 3 w 7"/>
                <a:gd name="T51" fmla="*/ 6 h 8"/>
                <a:gd name="T52" fmla="*/ 3 w 7"/>
                <a:gd name="T53" fmla="*/ 5 h 8"/>
                <a:gd name="T54" fmla="*/ 2 w 7"/>
                <a:gd name="T55" fmla="*/ 5 h 8"/>
                <a:gd name="T56" fmla="*/ 2 w 7"/>
                <a:gd name="T57" fmla="*/ 5 h 8"/>
                <a:gd name="T58" fmla="*/ 1 w 7"/>
                <a:gd name="T59" fmla="*/ 4 h 8"/>
                <a:gd name="T60" fmla="*/ 1 w 7"/>
                <a:gd name="T61" fmla="*/ 4 h 8"/>
                <a:gd name="T62" fmla="*/ 1 w 7"/>
                <a:gd name="T63" fmla="*/ 3 h 8"/>
                <a:gd name="T64" fmla="*/ 0 w 7"/>
                <a:gd name="T65" fmla="*/ 3 h 8"/>
                <a:gd name="T66" fmla="*/ 0 w 7"/>
                <a:gd name="T67" fmla="*/ 2 h 8"/>
                <a:gd name="T68" fmla="*/ 0 w 7"/>
                <a:gd name="T69" fmla="*/ 2 h 8"/>
                <a:gd name="T70" fmla="*/ 0 w 7"/>
                <a:gd name="T71" fmla="*/ 1 h 8"/>
                <a:gd name="T72" fmla="*/ 0 w 7"/>
                <a:gd name="T73" fmla="*/ 1 h 8"/>
                <a:gd name="T74" fmla="*/ 0 w 7"/>
                <a:gd name="T75" fmla="*/ 0 h 8"/>
                <a:gd name="T76" fmla="*/ 1 w 7"/>
                <a:gd name="T77" fmla="*/ 0 h 8"/>
                <a:gd name="T78" fmla="*/ 1 w 7"/>
                <a:gd name="T7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 h="8">
                  <a:moveTo>
                    <a:pt x="1" y="1"/>
                  </a:moveTo>
                  <a:lnTo>
                    <a:pt x="1" y="1"/>
                  </a:lnTo>
                  <a:lnTo>
                    <a:pt x="1" y="2"/>
                  </a:lnTo>
                  <a:lnTo>
                    <a:pt x="2" y="2"/>
                  </a:lnTo>
                  <a:lnTo>
                    <a:pt x="2" y="2"/>
                  </a:lnTo>
                  <a:lnTo>
                    <a:pt x="2" y="3"/>
                  </a:lnTo>
                  <a:lnTo>
                    <a:pt x="2" y="3"/>
                  </a:lnTo>
                  <a:lnTo>
                    <a:pt x="3" y="3"/>
                  </a:lnTo>
                  <a:lnTo>
                    <a:pt x="3" y="4"/>
                  </a:lnTo>
                  <a:lnTo>
                    <a:pt x="3" y="4"/>
                  </a:lnTo>
                  <a:lnTo>
                    <a:pt x="3" y="4"/>
                  </a:lnTo>
                  <a:lnTo>
                    <a:pt x="4" y="5"/>
                  </a:lnTo>
                  <a:lnTo>
                    <a:pt x="4" y="5"/>
                  </a:lnTo>
                  <a:lnTo>
                    <a:pt x="4" y="5"/>
                  </a:lnTo>
                  <a:lnTo>
                    <a:pt x="5" y="5"/>
                  </a:lnTo>
                  <a:lnTo>
                    <a:pt x="5" y="6"/>
                  </a:lnTo>
                  <a:lnTo>
                    <a:pt x="6" y="6"/>
                  </a:lnTo>
                  <a:lnTo>
                    <a:pt x="6" y="6"/>
                  </a:lnTo>
                  <a:lnTo>
                    <a:pt x="6" y="6"/>
                  </a:lnTo>
                  <a:lnTo>
                    <a:pt x="6" y="7"/>
                  </a:lnTo>
                  <a:lnTo>
                    <a:pt x="6" y="7"/>
                  </a:lnTo>
                  <a:lnTo>
                    <a:pt x="5" y="7"/>
                  </a:lnTo>
                  <a:lnTo>
                    <a:pt x="5" y="7"/>
                  </a:lnTo>
                  <a:lnTo>
                    <a:pt x="4" y="6"/>
                  </a:lnTo>
                  <a:lnTo>
                    <a:pt x="4" y="6"/>
                  </a:lnTo>
                  <a:lnTo>
                    <a:pt x="3" y="6"/>
                  </a:lnTo>
                  <a:lnTo>
                    <a:pt x="3" y="5"/>
                  </a:lnTo>
                  <a:lnTo>
                    <a:pt x="2" y="5"/>
                  </a:lnTo>
                  <a:lnTo>
                    <a:pt x="2" y="5"/>
                  </a:lnTo>
                  <a:lnTo>
                    <a:pt x="1" y="4"/>
                  </a:lnTo>
                  <a:lnTo>
                    <a:pt x="1" y="4"/>
                  </a:lnTo>
                  <a:lnTo>
                    <a:pt x="1" y="3"/>
                  </a:lnTo>
                  <a:lnTo>
                    <a:pt x="0" y="3"/>
                  </a:lnTo>
                  <a:lnTo>
                    <a:pt x="0" y="2"/>
                  </a:lnTo>
                  <a:lnTo>
                    <a:pt x="0" y="2"/>
                  </a:lnTo>
                  <a:lnTo>
                    <a:pt x="0" y="1"/>
                  </a:lnTo>
                  <a:lnTo>
                    <a:pt x="0" y="1"/>
                  </a:lnTo>
                  <a:lnTo>
                    <a:pt x="0" y="0"/>
                  </a:lnTo>
                  <a:lnTo>
                    <a:pt x="1" y="0"/>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3" name="Freeform 387"/>
            <p:cNvSpPr>
              <a:spLocks/>
            </p:cNvSpPr>
            <p:nvPr/>
          </p:nvSpPr>
          <p:spPr bwMode="auto">
            <a:xfrm>
              <a:off x="896" y="2976"/>
              <a:ext cx="7" cy="8"/>
            </a:xfrm>
            <a:custGeom>
              <a:avLst/>
              <a:gdLst>
                <a:gd name="T0" fmla="*/ 1 w 7"/>
                <a:gd name="T1" fmla="*/ 1 h 8"/>
                <a:gd name="T2" fmla="*/ 1 w 7"/>
                <a:gd name="T3" fmla="*/ 1 h 8"/>
                <a:gd name="T4" fmla="*/ 1 w 7"/>
                <a:gd name="T5" fmla="*/ 2 h 8"/>
                <a:gd name="T6" fmla="*/ 1 w 7"/>
                <a:gd name="T7" fmla="*/ 2 h 8"/>
                <a:gd name="T8" fmla="*/ 2 w 7"/>
                <a:gd name="T9" fmla="*/ 2 h 8"/>
                <a:gd name="T10" fmla="*/ 2 w 7"/>
                <a:gd name="T11" fmla="*/ 3 h 8"/>
                <a:gd name="T12" fmla="*/ 2 w 7"/>
                <a:gd name="T13" fmla="*/ 3 h 8"/>
                <a:gd name="T14" fmla="*/ 3 w 7"/>
                <a:gd name="T15" fmla="*/ 3 h 8"/>
                <a:gd name="T16" fmla="*/ 3 w 7"/>
                <a:gd name="T17" fmla="*/ 4 h 8"/>
                <a:gd name="T18" fmla="*/ 3 w 7"/>
                <a:gd name="T19" fmla="*/ 4 h 8"/>
                <a:gd name="T20" fmla="*/ 3 w 7"/>
                <a:gd name="T21" fmla="*/ 4 h 8"/>
                <a:gd name="T22" fmla="*/ 4 w 7"/>
                <a:gd name="T23" fmla="*/ 4 h 8"/>
                <a:gd name="T24" fmla="*/ 4 w 7"/>
                <a:gd name="T25" fmla="*/ 5 h 8"/>
                <a:gd name="T26" fmla="*/ 5 w 7"/>
                <a:gd name="T27" fmla="*/ 5 h 8"/>
                <a:gd name="T28" fmla="*/ 5 w 7"/>
                <a:gd name="T29" fmla="*/ 5 h 8"/>
                <a:gd name="T30" fmla="*/ 6 w 7"/>
                <a:gd name="T31" fmla="*/ 5 h 8"/>
                <a:gd name="T32" fmla="*/ 6 w 7"/>
                <a:gd name="T33" fmla="*/ 6 h 8"/>
                <a:gd name="T34" fmla="*/ 6 w 7"/>
                <a:gd name="T35" fmla="*/ 6 h 8"/>
                <a:gd name="T36" fmla="*/ 6 w 7"/>
                <a:gd name="T37" fmla="*/ 6 h 8"/>
                <a:gd name="T38" fmla="*/ 6 w 7"/>
                <a:gd name="T39" fmla="*/ 7 h 8"/>
                <a:gd name="T40" fmla="*/ 5 w 7"/>
                <a:gd name="T41" fmla="*/ 7 h 8"/>
                <a:gd name="T42" fmla="*/ 5 w 7"/>
                <a:gd name="T43" fmla="*/ 7 h 8"/>
                <a:gd name="T44" fmla="*/ 4 w 7"/>
                <a:gd name="T45" fmla="*/ 6 h 8"/>
                <a:gd name="T46" fmla="*/ 4 w 7"/>
                <a:gd name="T47" fmla="*/ 6 h 8"/>
                <a:gd name="T48" fmla="*/ 4 w 7"/>
                <a:gd name="T49" fmla="*/ 6 h 8"/>
                <a:gd name="T50" fmla="*/ 3 w 7"/>
                <a:gd name="T51" fmla="*/ 6 h 8"/>
                <a:gd name="T52" fmla="*/ 3 w 7"/>
                <a:gd name="T53" fmla="*/ 5 h 8"/>
                <a:gd name="T54" fmla="*/ 2 w 7"/>
                <a:gd name="T55" fmla="*/ 5 h 8"/>
                <a:gd name="T56" fmla="*/ 2 w 7"/>
                <a:gd name="T57" fmla="*/ 5 h 8"/>
                <a:gd name="T58" fmla="*/ 2 w 7"/>
                <a:gd name="T59" fmla="*/ 4 h 8"/>
                <a:gd name="T60" fmla="*/ 1 w 7"/>
                <a:gd name="T61" fmla="*/ 4 h 8"/>
                <a:gd name="T62" fmla="*/ 1 w 7"/>
                <a:gd name="T63" fmla="*/ 4 h 8"/>
                <a:gd name="T64" fmla="*/ 1 w 7"/>
                <a:gd name="T65" fmla="*/ 3 h 8"/>
                <a:gd name="T66" fmla="*/ 1 w 7"/>
                <a:gd name="T67" fmla="*/ 3 h 8"/>
                <a:gd name="T68" fmla="*/ 0 w 7"/>
                <a:gd name="T69" fmla="*/ 2 h 8"/>
                <a:gd name="T70" fmla="*/ 0 w 7"/>
                <a:gd name="T71" fmla="*/ 2 h 8"/>
                <a:gd name="T72" fmla="*/ 0 w 7"/>
                <a:gd name="T73" fmla="*/ 1 h 8"/>
                <a:gd name="T74" fmla="*/ 0 w 7"/>
                <a:gd name="T75" fmla="*/ 1 h 8"/>
                <a:gd name="T76" fmla="*/ 0 w 7"/>
                <a:gd name="T77" fmla="*/ 0 h 8"/>
                <a:gd name="T78" fmla="*/ 1 w 7"/>
                <a:gd name="T79" fmla="*/ 0 h 8"/>
                <a:gd name="T80" fmla="*/ 1 w 7"/>
                <a:gd name="T81" fmla="*/ 1 h 8"/>
                <a:gd name="T82" fmla="*/ 1 w 7"/>
                <a:gd name="T8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8">
                  <a:moveTo>
                    <a:pt x="1" y="1"/>
                  </a:moveTo>
                  <a:lnTo>
                    <a:pt x="1" y="1"/>
                  </a:lnTo>
                  <a:lnTo>
                    <a:pt x="1" y="2"/>
                  </a:lnTo>
                  <a:lnTo>
                    <a:pt x="1" y="2"/>
                  </a:lnTo>
                  <a:lnTo>
                    <a:pt x="2" y="2"/>
                  </a:lnTo>
                  <a:lnTo>
                    <a:pt x="2" y="3"/>
                  </a:lnTo>
                  <a:lnTo>
                    <a:pt x="2" y="3"/>
                  </a:lnTo>
                  <a:lnTo>
                    <a:pt x="3" y="3"/>
                  </a:lnTo>
                  <a:lnTo>
                    <a:pt x="3" y="4"/>
                  </a:lnTo>
                  <a:lnTo>
                    <a:pt x="3" y="4"/>
                  </a:lnTo>
                  <a:lnTo>
                    <a:pt x="3" y="4"/>
                  </a:lnTo>
                  <a:lnTo>
                    <a:pt x="4" y="4"/>
                  </a:lnTo>
                  <a:lnTo>
                    <a:pt x="4" y="5"/>
                  </a:lnTo>
                  <a:lnTo>
                    <a:pt x="5" y="5"/>
                  </a:lnTo>
                  <a:lnTo>
                    <a:pt x="5" y="5"/>
                  </a:lnTo>
                  <a:lnTo>
                    <a:pt x="6" y="5"/>
                  </a:lnTo>
                  <a:lnTo>
                    <a:pt x="6" y="6"/>
                  </a:lnTo>
                  <a:lnTo>
                    <a:pt x="6" y="6"/>
                  </a:lnTo>
                  <a:lnTo>
                    <a:pt x="6" y="6"/>
                  </a:lnTo>
                  <a:lnTo>
                    <a:pt x="6" y="7"/>
                  </a:lnTo>
                  <a:lnTo>
                    <a:pt x="5" y="7"/>
                  </a:lnTo>
                  <a:lnTo>
                    <a:pt x="5" y="7"/>
                  </a:lnTo>
                  <a:lnTo>
                    <a:pt x="4" y="6"/>
                  </a:lnTo>
                  <a:lnTo>
                    <a:pt x="4" y="6"/>
                  </a:lnTo>
                  <a:lnTo>
                    <a:pt x="4" y="6"/>
                  </a:lnTo>
                  <a:lnTo>
                    <a:pt x="3" y="6"/>
                  </a:lnTo>
                  <a:lnTo>
                    <a:pt x="3" y="5"/>
                  </a:lnTo>
                  <a:lnTo>
                    <a:pt x="2" y="5"/>
                  </a:lnTo>
                  <a:lnTo>
                    <a:pt x="2" y="5"/>
                  </a:lnTo>
                  <a:lnTo>
                    <a:pt x="2" y="4"/>
                  </a:lnTo>
                  <a:lnTo>
                    <a:pt x="1" y="4"/>
                  </a:lnTo>
                  <a:lnTo>
                    <a:pt x="1" y="4"/>
                  </a:lnTo>
                  <a:lnTo>
                    <a:pt x="1" y="3"/>
                  </a:lnTo>
                  <a:lnTo>
                    <a:pt x="1" y="3"/>
                  </a:lnTo>
                  <a:lnTo>
                    <a:pt x="0" y="2"/>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4" name="Freeform 388"/>
            <p:cNvSpPr>
              <a:spLocks/>
            </p:cNvSpPr>
            <p:nvPr/>
          </p:nvSpPr>
          <p:spPr bwMode="auto">
            <a:xfrm>
              <a:off x="892" y="2984"/>
              <a:ext cx="6" cy="7"/>
            </a:xfrm>
            <a:custGeom>
              <a:avLst/>
              <a:gdLst>
                <a:gd name="T0" fmla="*/ 1 w 6"/>
                <a:gd name="T1" fmla="*/ 1 h 7"/>
                <a:gd name="T2" fmla="*/ 1 w 6"/>
                <a:gd name="T3" fmla="*/ 1 h 7"/>
                <a:gd name="T4" fmla="*/ 1 w 6"/>
                <a:gd name="T5" fmla="*/ 2 h 7"/>
                <a:gd name="T6" fmla="*/ 1 w 6"/>
                <a:gd name="T7" fmla="*/ 2 h 7"/>
                <a:gd name="T8" fmla="*/ 2 w 6"/>
                <a:gd name="T9" fmla="*/ 3 h 7"/>
                <a:gd name="T10" fmla="*/ 2 w 6"/>
                <a:gd name="T11" fmla="*/ 3 h 7"/>
                <a:gd name="T12" fmla="*/ 2 w 6"/>
                <a:gd name="T13" fmla="*/ 3 h 7"/>
                <a:gd name="T14" fmla="*/ 3 w 6"/>
                <a:gd name="T15" fmla="*/ 4 h 7"/>
                <a:gd name="T16" fmla="*/ 3 w 6"/>
                <a:gd name="T17" fmla="*/ 4 h 7"/>
                <a:gd name="T18" fmla="*/ 4 w 6"/>
                <a:gd name="T19" fmla="*/ 4 h 7"/>
                <a:gd name="T20" fmla="*/ 4 w 6"/>
                <a:gd name="T21" fmla="*/ 4 h 7"/>
                <a:gd name="T22" fmla="*/ 5 w 6"/>
                <a:gd name="T23" fmla="*/ 5 h 7"/>
                <a:gd name="T24" fmla="*/ 5 w 6"/>
                <a:gd name="T25" fmla="*/ 5 h 7"/>
                <a:gd name="T26" fmla="*/ 5 w 6"/>
                <a:gd name="T27" fmla="*/ 5 h 7"/>
                <a:gd name="T28" fmla="*/ 5 w 6"/>
                <a:gd name="T29" fmla="*/ 6 h 7"/>
                <a:gd name="T30" fmla="*/ 5 w 6"/>
                <a:gd name="T31" fmla="*/ 6 h 7"/>
                <a:gd name="T32" fmla="*/ 4 w 6"/>
                <a:gd name="T33" fmla="*/ 6 h 7"/>
                <a:gd name="T34" fmla="*/ 4 w 6"/>
                <a:gd name="T35" fmla="*/ 6 h 7"/>
                <a:gd name="T36" fmla="*/ 4 w 6"/>
                <a:gd name="T37" fmla="*/ 6 h 7"/>
                <a:gd name="T38" fmla="*/ 3 w 6"/>
                <a:gd name="T39" fmla="*/ 6 h 7"/>
                <a:gd name="T40" fmla="*/ 3 w 6"/>
                <a:gd name="T41" fmla="*/ 5 h 7"/>
                <a:gd name="T42" fmla="*/ 2 w 6"/>
                <a:gd name="T43" fmla="*/ 5 h 7"/>
                <a:gd name="T44" fmla="*/ 2 w 6"/>
                <a:gd name="T45" fmla="*/ 5 h 7"/>
                <a:gd name="T46" fmla="*/ 1 w 6"/>
                <a:gd name="T47" fmla="*/ 5 h 7"/>
                <a:gd name="T48" fmla="*/ 1 w 6"/>
                <a:gd name="T49" fmla="*/ 4 h 7"/>
                <a:gd name="T50" fmla="*/ 1 w 6"/>
                <a:gd name="T51" fmla="*/ 4 h 7"/>
                <a:gd name="T52" fmla="*/ 0 w 6"/>
                <a:gd name="T53" fmla="*/ 3 h 7"/>
                <a:gd name="T54" fmla="*/ 0 w 6"/>
                <a:gd name="T55" fmla="*/ 3 h 7"/>
                <a:gd name="T56" fmla="*/ 0 w 6"/>
                <a:gd name="T57" fmla="*/ 2 h 7"/>
                <a:gd name="T58" fmla="*/ 0 w 6"/>
                <a:gd name="T59" fmla="*/ 2 h 7"/>
                <a:gd name="T60" fmla="*/ 0 w 6"/>
                <a:gd name="T61" fmla="*/ 1 h 7"/>
                <a:gd name="T62" fmla="*/ 0 w 6"/>
                <a:gd name="T63" fmla="*/ 1 h 7"/>
                <a:gd name="T64" fmla="*/ 0 w 6"/>
                <a:gd name="T65" fmla="*/ 0 h 7"/>
                <a:gd name="T66" fmla="*/ 1 w 6"/>
                <a:gd name="T67" fmla="*/ 0 h 7"/>
                <a:gd name="T68" fmla="*/ 1 w 6"/>
                <a:gd name="T69" fmla="*/ 1 h 7"/>
                <a:gd name="T70" fmla="*/ 1 w 6"/>
                <a:gd name="T7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7">
                  <a:moveTo>
                    <a:pt x="1" y="1"/>
                  </a:moveTo>
                  <a:lnTo>
                    <a:pt x="1" y="1"/>
                  </a:lnTo>
                  <a:lnTo>
                    <a:pt x="1" y="2"/>
                  </a:lnTo>
                  <a:lnTo>
                    <a:pt x="1" y="2"/>
                  </a:lnTo>
                  <a:lnTo>
                    <a:pt x="2" y="3"/>
                  </a:lnTo>
                  <a:lnTo>
                    <a:pt x="2" y="3"/>
                  </a:lnTo>
                  <a:lnTo>
                    <a:pt x="2" y="3"/>
                  </a:lnTo>
                  <a:lnTo>
                    <a:pt x="3" y="4"/>
                  </a:lnTo>
                  <a:lnTo>
                    <a:pt x="3" y="4"/>
                  </a:lnTo>
                  <a:lnTo>
                    <a:pt x="4" y="4"/>
                  </a:lnTo>
                  <a:lnTo>
                    <a:pt x="4" y="4"/>
                  </a:lnTo>
                  <a:lnTo>
                    <a:pt x="5" y="5"/>
                  </a:lnTo>
                  <a:lnTo>
                    <a:pt x="5" y="5"/>
                  </a:lnTo>
                  <a:lnTo>
                    <a:pt x="5" y="5"/>
                  </a:lnTo>
                  <a:lnTo>
                    <a:pt x="5" y="6"/>
                  </a:lnTo>
                  <a:lnTo>
                    <a:pt x="5" y="6"/>
                  </a:lnTo>
                  <a:lnTo>
                    <a:pt x="4" y="6"/>
                  </a:lnTo>
                  <a:lnTo>
                    <a:pt x="4" y="6"/>
                  </a:lnTo>
                  <a:lnTo>
                    <a:pt x="4" y="6"/>
                  </a:lnTo>
                  <a:lnTo>
                    <a:pt x="3" y="6"/>
                  </a:lnTo>
                  <a:lnTo>
                    <a:pt x="3" y="5"/>
                  </a:lnTo>
                  <a:lnTo>
                    <a:pt x="2" y="5"/>
                  </a:lnTo>
                  <a:lnTo>
                    <a:pt x="2" y="5"/>
                  </a:lnTo>
                  <a:lnTo>
                    <a:pt x="1" y="5"/>
                  </a:lnTo>
                  <a:lnTo>
                    <a:pt x="1" y="4"/>
                  </a:lnTo>
                  <a:lnTo>
                    <a:pt x="1" y="4"/>
                  </a:lnTo>
                  <a:lnTo>
                    <a:pt x="0" y="3"/>
                  </a:lnTo>
                  <a:lnTo>
                    <a:pt x="0" y="3"/>
                  </a:lnTo>
                  <a:lnTo>
                    <a:pt x="0" y="2"/>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5" name="Freeform 389"/>
            <p:cNvSpPr>
              <a:spLocks/>
            </p:cNvSpPr>
            <p:nvPr/>
          </p:nvSpPr>
          <p:spPr bwMode="auto">
            <a:xfrm>
              <a:off x="888" y="2990"/>
              <a:ext cx="5" cy="6"/>
            </a:xfrm>
            <a:custGeom>
              <a:avLst/>
              <a:gdLst>
                <a:gd name="T0" fmla="*/ 1 w 5"/>
                <a:gd name="T1" fmla="*/ 1 h 6"/>
                <a:gd name="T2" fmla="*/ 1 w 5"/>
                <a:gd name="T3" fmla="*/ 1 h 6"/>
                <a:gd name="T4" fmla="*/ 1 w 5"/>
                <a:gd name="T5" fmla="*/ 2 h 6"/>
                <a:gd name="T6" fmla="*/ 1 w 5"/>
                <a:gd name="T7" fmla="*/ 2 h 6"/>
                <a:gd name="T8" fmla="*/ 1 w 5"/>
                <a:gd name="T9" fmla="*/ 2 h 6"/>
                <a:gd name="T10" fmla="*/ 2 w 5"/>
                <a:gd name="T11" fmla="*/ 2 h 6"/>
                <a:gd name="T12" fmla="*/ 2 w 5"/>
                <a:gd name="T13" fmla="*/ 3 h 6"/>
                <a:gd name="T14" fmla="*/ 2 w 5"/>
                <a:gd name="T15" fmla="*/ 3 h 6"/>
                <a:gd name="T16" fmla="*/ 2 w 5"/>
                <a:gd name="T17" fmla="*/ 3 h 6"/>
                <a:gd name="T18" fmla="*/ 2 w 5"/>
                <a:gd name="T19" fmla="*/ 3 h 6"/>
                <a:gd name="T20" fmla="*/ 3 w 5"/>
                <a:gd name="T21" fmla="*/ 3 h 6"/>
                <a:gd name="T22" fmla="*/ 3 w 5"/>
                <a:gd name="T23" fmla="*/ 4 h 6"/>
                <a:gd name="T24" fmla="*/ 4 w 5"/>
                <a:gd name="T25" fmla="*/ 4 h 6"/>
                <a:gd name="T26" fmla="*/ 4 w 5"/>
                <a:gd name="T27" fmla="*/ 4 h 6"/>
                <a:gd name="T28" fmla="*/ 4 w 5"/>
                <a:gd name="T29" fmla="*/ 4 h 6"/>
                <a:gd name="T30" fmla="*/ 4 w 5"/>
                <a:gd name="T31" fmla="*/ 5 h 6"/>
                <a:gd name="T32" fmla="*/ 4 w 5"/>
                <a:gd name="T33" fmla="*/ 5 h 6"/>
                <a:gd name="T34" fmla="*/ 4 w 5"/>
                <a:gd name="T35" fmla="*/ 5 h 6"/>
                <a:gd name="T36" fmla="*/ 3 w 5"/>
                <a:gd name="T37" fmla="*/ 5 h 6"/>
                <a:gd name="T38" fmla="*/ 3 w 5"/>
                <a:gd name="T39" fmla="*/ 5 h 6"/>
                <a:gd name="T40" fmla="*/ 2 w 5"/>
                <a:gd name="T41" fmla="*/ 5 h 6"/>
                <a:gd name="T42" fmla="*/ 2 w 5"/>
                <a:gd name="T43" fmla="*/ 5 h 6"/>
                <a:gd name="T44" fmla="*/ 2 w 5"/>
                <a:gd name="T45" fmla="*/ 4 h 6"/>
                <a:gd name="T46" fmla="*/ 1 w 5"/>
                <a:gd name="T47" fmla="*/ 4 h 6"/>
                <a:gd name="T48" fmla="*/ 1 w 5"/>
                <a:gd name="T49" fmla="*/ 4 h 6"/>
                <a:gd name="T50" fmla="*/ 0 w 5"/>
                <a:gd name="T51" fmla="*/ 3 h 6"/>
                <a:gd name="T52" fmla="*/ 0 w 5"/>
                <a:gd name="T53" fmla="*/ 3 h 6"/>
                <a:gd name="T54" fmla="*/ 0 w 5"/>
                <a:gd name="T55" fmla="*/ 3 h 6"/>
                <a:gd name="T56" fmla="*/ 0 w 5"/>
                <a:gd name="T57" fmla="*/ 2 h 6"/>
                <a:gd name="T58" fmla="*/ 0 w 5"/>
                <a:gd name="T59" fmla="*/ 2 h 6"/>
                <a:gd name="T60" fmla="*/ 0 w 5"/>
                <a:gd name="T61" fmla="*/ 1 h 6"/>
                <a:gd name="T62" fmla="*/ 0 w 5"/>
                <a:gd name="T63" fmla="*/ 1 h 6"/>
                <a:gd name="T64" fmla="*/ 0 w 5"/>
                <a:gd name="T65" fmla="*/ 0 h 6"/>
                <a:gd name="T66" fmla="*/ 0 w 5"/>
                <a:gd name="T67" fmla="*/ 0 h 6"/>
                <a:gd name="T68" fmla="*/ 0 w 5"/>
                <a:gd name="T69" fmla="*/ 0 h 6"/>
                <a:gd name="T70" fmla="*/ 0 w 5"/>
                <a:gd name="T71" fmla="*/ 0 h 6"/>
                <a:gd name="T72" fmla="*/ 1 w 5"/>
                <a:gd name="T73" fmla="*/ 0 h 6"/>
                <a:gd name="T74" fmla="*/ 1 w 5"/>
                <a:gd name="T7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 h="6">
                  <a:moveTo>
                    <a:pt x="1" y="1"/>
                  </a:moveTo>
                  <a:lnTo>
                    <a:pt x="1" y="1"/>
                  </a:lnTo>
                  <a:lnTo>
                    <a:pt x="1" y="2"/>
                  </a:lnTo>
                  <a:lnTo>
                    <a:pt x="1" y="2"/>
                  </a:lnTo>
                  <a:lnTo>
                    <a:pt x="1" y="2"/>
                  </a:lnTo>
                  <a:lnTo>
                    <a:pt x="2" y="2"/>
                  </a:lnTo>
                  <a:lnTo>
                    <a:pt x="2" y="3"/>
                  </a:lnTo>
                  <a:lnTo>
                    <a:pt x="2" y="3"/>
                  </a:lnTo>
                  <a:lnTo>
                    <a:pt x="2" y="3"/>
                  </a:lnTo>
                  <a:lnTo>
                    <a:pt x="2" y="3"/>
                  </a:lnTo>
                  <a:lnTo>
                    <a:pt x="3" y="3"/>
                  </a:lnTo>
                  <a:lnTo>
                    <a:pt x="3" y="4"/>
                  </a:lnTo>
                  <a:lnTo>
                    <a:pt x="4" y="4"/>
                  </a:lnTo>
                  <a:lnTo>
                    <a:pt x="4" y="4"/>
                  </a:lnTo>
                  <a:lnTo>
                    <a:pt x="4" y="4"/>
                  </a:lnTo>
                  <a:lnTo>
                    <a:pt x="4" y="5"/>
                  </a:lnTo>
                  <a:lnTo>
                    <a:pt x="4" y="5"/>
                  </a:lnTo>
                  <a:lnTo>
                    <a:pt x="4" y="5"/>
                  </a:lnTo>
                  <a:lnTo>
                    <a:pt x="3" y="5"/>
                  </a:lnTo>
                  <a:lnTo>
                    <a:pt x="3" y="5"/>
                  </a:lnTo>
                  <a:lnTo>
                    <a:pt x="2" y="5"/>
                  </a:lnTo>
                  <a:lnTo>
                    <a:pt x="2" y="5"/>
                  </a:lnTo>
                  <a:lnTo>
                    <a:pt x="2" y="4"/>
                  </a:lnTo>
                  <a:lnTo>
                    <a:pt x="1" y="4"/>
                  </a:lnTo>
                  <a:lnTo>
                    <a:pt x="1" y="4"/>
                  </a:lnTo>
                  <a:lnTo>
                    <a:pt x="0" y="3"/>
                  </a:lnTo>
                  <a:lnTo>
                    <a:pt x="0" y="3"/>
                  </a:lnTo>
                  <a:lnTo>
                    <a:pt x="0" y="3"/>
                  </a:lnTo>
                  <a:lnTo>
                    <a:pt x="0" y="2"/>
                  </a:lnTo>
                  <a:lnTo>
                    <a:pt x="0" y="2"/>
                  </a:lnTo>
                  <a:lnTo>
                    <a:pt x="0" y="1"/>
                  </a:lnTo>
                  <a:lnTo>
                    <a:pt x="0" y="1"/>
                  </a:lnTo>
                  <a:lnTo>
                    <a:pt x="0" y="0"/>
                  </a:lnTo>
                  <a:lnTo>
                    <a:pt x="0" y="0"/>
                  </a:lnTo>
                  <a:lnTo>
                    <a:pt x="0" y="0"/>
                  </a:lnTo>
                  <a:lnTo>
                    <a:pt x="0" y="0"/>
                  </a:lnTo>
                  <a:lnTo>
                    <a:pt x="1" y="0"/>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6" name="Freeform 390"/>
            <p:cNvSpPr>
              <a:spLocks/>
            </p:cNvSpPr>
            <p:nvPr/>
          </p:nvSpPr>
          <p:spPr bwMode="auto">
            <a:xfrm>
              <a:off x="881" y="2995"/>
              <a:ext cx="6" cy="7"/>
            </a:xfrm>
            <a:custGeom>
              <a:avLst/>
              <a:gdLst>
                <a:gd name="T0" fmla="*/ 1 w 6"/>
                <a:gd name="T1" fmla="*/ 1 h 7"/>
                <a:gd name="T2" fmla="*/ 1 w 6"/>
                <a:gd name="T3" fmla="*/ 1 h 7"/>
                <a:gd name="T4" fmla="*/ 1 w 6"/>
                <a:gd name="T5" fmla="*/ 2 h 7"/>
                <a:gd name="T6" fmla="*/ 1 w 6"/>
                <a:gd name="T7" fmla="*/ 2 h 7"/>
                <a:gd name="T8" fmla="*/ 1 w 6"/>
                <a:gd name="T9" fmla="*/ 2 h 7"/>
                <a:gd name="T10" fmla="*/ 1 w 6"/>
                <a:gd name="T11" fmla="*/ 3 h 7"/>
                <a:gd name="T12" fmla="*/ 2 w 6"/>
                <a:gd name="T13" fmla="*/ 3 h 7"/>
                <a:gd name="T14" fmla="*/ 2 w 6"/>
                <a:gd name="T15" fmla="*/ 3 h 7"/>
                <a:gd name="T16" fmla="*/ 2 w 6"/>
                <a:gd name="T17" fmla="*/ 3 h 7"/>
                <a:gd name="T18" fmla="*/ 2 w 6"/>
                <a:gd name="T19" fmla="*/ 4 h 7"/>
                <a:gd name="T20" fmla="*/ 3 w 6"/>
                <a:gd name="T21" fmla="*/ 4 h 7"/>
                <a:gd name="T22" fmla="*/ 3 w 6"/>
                <a:gd name="T23" fmla="*/ 4 h 7"/>
                <a:gd name="T24" fmla="*/ 4 w 6"/>
                <a:gd name="T25" fmla="*/ 4 h 7"/>
                <a:gd name="T26" fmla="*/ 4 w 6"/>
                <a:gd name="T27" fmla="*/ 4 h 7"/>
                <a:gd name="T28" fmla="*/ 5 w 6"/>
                <a:gd name="T29" fmla="*/ 4 h 7"/>
                <a:gd name="T30" fmla="*/ 5 w 6"/>
                <a:gd name="T31" fmla="*/ 5 h 7"/>
                <a:gd name="T32" fmla="*/ 5 w 6"/>
                <a:gd name="T33" fmla="*/ 5 h 7"/>
                <a:gd name="T34" fmla="*/ 5 w 6"/>
                <a:gd name="T35" fmla="*/ 5 h 7"/>
                <a:gd name="T36" fmla="*/ 5 w 6"/>
                <a:gd name="T37" fmla="*/ 6 h 7"/>
                <a:gd name="T38" fmla="*/ 5 w 6"/>
                <a:gd name="T39" fmla="*/ 6 h 7"/>
                <a:gd name="T40" fmla="*/ 5 w 6"/>
                <a:gd name="T41" fmla="*/ 6 h 7"/>
                <a:gd name="T42" fmla="*/ 4 w 6"/>
                <a:gd name="T43" fmla="*/ 6 h 7"/>
                <a:gd name="T44" fmla="*/ 4 w 6"/>
                <a:gd name="T45" fmla="*/ 6 h 7"/>
                <a:gd name="T46" fmla="*/ 3 w 6"/>
                <a:gd name="T47" fmla="*/ 6 h 7"/>
                <a:gd name="T48" fmla="*/ 3 w 6"/>
                <a:gd name="T49" fmla="*/ 5 h 7"/>
                <a:gd name="T50" fmla="*/ 2 w 6"/>
                <a:gd name="T51" fmla="*/ 5 h 7"/>
                <a:gd name="T52" fmla="*/ 2 w 6"/>
                <a:gd name="T53" fmla="*/ 5 h 7"/>
                <a:gd name="T54" fmla="*/ 2 w 6"/>
                <a:gd name="T55" fmla="*/ 5 h 7"/>
                <a:gd name="T56" fmla="*/ 1 w 6"/>
                <a:gd name="T57" fmla="*/ 5 h 7"/>
                <a:gd name="T58" fmla="*/ 1 w 6"/>
                <a:gd name="T59" fmla="*/ 4 h 7"/>
                <a:gd name="T60" fmla="*/ 0 w 6"/>
                <a:gd name="T61" fmla="*/ 4 h 7"/>
                <a:gd name="T62" fmla="*/ 0 w 6"/>
                <a:gd name="T63" fmla="*/ 4 h 7"/>
                <a:gd name="T64" fmla="*/ 0 w 6"/>
                <a:gd name="T65" fmla="*/ 3 h 7"/>
                <a:gd name="T66" fmla="*/ 0 w 6"/>
                <a:gd name="T67" fmla="*/ 3 h 7"/>
                <a:gd name="T68" fmla="*/ 0 w 6"/>
                <a:gd name="T69" fmla="*/ 2 h 7"/>
                <a:gd name="T70" fmla="*/ 0 w 6"/>
                <a:gd name="T71" fmla="*/ 2 h 7"/>
                <a:gd name="T72" fmla="*/ 0 w 6"/>
                <a:gd name="T73" fmla="*/ 1 h 7"/>
                <a:gd name="T74" fmla="*/ 0 w 6"/>
                <a:gd name="T75" fmla="*/ 1 h 7"/>
                <a:gd name="T76" fmla="*/ 0 w 6"/>
                <a:gd name="T77" fmla="*/ 0 h 7"/>
                <a:gd name="T78" fmla="*/ 0 w 6"/>
                <a:gd name="T79" fmla="*/ 0 h 7"/>
                <a:gd name="T80" fmla="*/ 0 w 6"/>
                <a:gd name="T81" fmla="*/ 1 h 7"/>
                <a:gd name="T82" fmla="*/ 1 w 6"/>
                <a:gd name="T83" fmla="*/ 1 h 7"/>
                <a:gd name="T84" fmla="*/ 1 w 6"/>
                <a:gd name="T8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7">
                  <a:moveTo>
                    <a:pt x="1" y="1"/>
                  </a:moveTo>
                  <a:lnTo>
                    <a:pt x="1" y="1"/>
                  </a:lnTo>
                  <a:lnTo>
                    <a:pt x="1" y="2"/>
                  </a:lnTo>
                  <a:lnTo>
                    <a:pt x="1" y="2"/>
                  </a:lnTo>
                  <a:lnTo>
                    <a:pt x="1" y="2"/>
                  </a:lnTo>
                  <a:lnTo>
                    <a:pt x="1" y="3"/>
                  </a:lnTo>
                  <a:lnTo>
                    <a:pt x="2" y="3"/>
                  </a:lnTo>
                  <a:lnTo>
                    <a:pt x="2" y="3"/>
                  </a:lnTo>
                  <a:lnTo>
                    <a:pt x="2" y="3"/>
                  </a:lnTo>
                  <a:lnTo>
                    <a:pt x="2" y="4"/>
                  </a:lnTo>
                  <a:lnTo>
                    <a:pt x="3" y="4"/>
                  </a:lnTo>
                  <a:lnTo>
                    <a:pt x="3" y="4"/>
                  </a:lnTo>
                  <a:lnTo>
                    <a:pt x="4" y="4"/>
                  </a:lnTo>
                  <a:lnTo>
                    <a:pt x="4" y="4"/>
                  </a:lnTo>
                  <a:lnTo>
                    <a:pt x="5" y="4"/>
                  </a:lnTo>
                  <a:lnTo>
                    <a:pt x="5" y="5"/>
                  </a:lnTo>
                  <a:lnTo>
                    <a:pt x="5" y="5"/>
                  </a:lnTo>
                  <a:lnTo>
                    <a:pt x="5" y="5"/>
                  </a:lnTo>
                  <a:lnTo>
                    <a:pt x="5" y="6"/>
                  </a:lnTo>
                  <a:lnTo>
                    <a:pt x="5" y="6"/>
                  </a:lnTo>
                  <a:lnTo>
                    <a:pt x="5" y="6"/>
                  </a:lnTo>
                  <a:lnTo>
                    <a:pt x="4" y="6"/>
                  </a:lnTo>
                  <a:lnTo>
                    <a:pt x="4" y="6"/>
                  </a:lnTo>
                  <a:lnTo>
                    <a:pt x="3" y="6"/>
                  </a:lnTo>
                  <a:lnTo>
                    <a:pt x="3" y="5"/>
                  </a:lnTo>
                  <a:lnTo>
                    <a:pt x="2" y="5"/>
                  </a:lnTo>
                  <a:lnTo>
                    <a:pt x="2" y="5"/>
                  </a:lnTo>
                  <a:lnTo>
                    <a:pt x="2" y="5"/>
                  </a:lnTo>
                  <a:lnTo>
                    <a:pt x="1" y="5"/>
                  </a:lnTo>
                  <a:lnTo>
                    <a:pt x="1" y="4"/>
                  </a:lnTo>
                  <a:lnTo>
                    <a:pt x="0" y="4"/>
                  </a:lnTo>
                  <a:lnTo>
                    <a:pt x="0" y="4"/>
                  </a:lnTo>
                  <a:lnTo>
                    <a:pt x="0" y="3"/>
                  </a:lnTo>
                  <a:lnTo>
                    <a:pt x="0" y="3"/>
                  </a:lnTo>
                  <a:lnTo>
                    <a:pt x="0" y="2"/>
                  </a:lnTo>
                  <a:lnTo>
                    <a:pt x="0" y="2"/>
                  </a:lnTo>
                  <a:lnTo>
                    <a:pt x="0" y="1"/>
                  </a:lnTo>
                  <a:lnTo>
                    <a:pt x="0" y="1"/>
                  </a:lnTo>
                  <a:lnTo>
                    <a:pt x="0" y="0"/>
                  </a:lnTo>
                  <a:lnTo>
                    <a:pt x="0" y="0"/>
                  </a:lnTo>
                  <a:lnTo>
                    <a:pt x="0"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7" name="Freeform 391"/>
            <p:cNvSpPr>
              <a:spLocks/>
            </p:cNvSpPr>
            <p:nvPr/>
          </p:nvSpPr>
          <p:spPr bwMode="auto">
            <a:xfrm>
              <a:off x="877" y="3003"/>
              <a:ext cx="5" cy="4"/>
            </a:xfrm>
            <a:custGeom>
              <a:avLst/>
              <a:gdLst>
                <a:gd name="T0" fmla="*/ 0 w 5"/>
                <a:gd name="T1" fmla="*/ 1 h 4"/>
                <a:gd name="T2" fmla="*/ 0 w 5"/>
                <a:gd name="T3" fmla="*/ 1 h 4"/>
                <a:gd name="T4" fmla="*/ 1 w 5"/>
                <a:gd name="T5" fmla="*/ 1 h 4"/>
                <a:gd name="T6" fmla="*/ 1 w 5"/>
                <a:gd name="T7" fmla="*/ 1 h 4"/>
                <a:gd name="T8" fmla="*/ 1 w 5"/>
                <a:gd name="T9" fmla="*/ 1 h 4"/>
                <a:gd name="T10" fmla="*/ 1 w 5"/>
                <a:gd name="T11" fmla="*/ 2 h 4"/>
                <a:gd name="T12" fmla="*/ 2 w 5"/>
                <a:gd name="T13" fmla="*/ 2 h 4"/>
                <a:gd name="T14" fmla="*/ 2 w 5"/>
                <a:gd name="T15" fmla="*/ 2 h 4"/>
                <a:gd name="T16" fmla="*/ 2 w 5"/>
                <a:gd name="T17" fmla="*/ 2 h 4"/>
                <a:gd name="T18" fmla="*/ 2 w 5"/>
                <a:gd name="T19" fmla="*/ 2 h 4"/>
                <a:gd name="T20" fmla="*/ 3 w 5"/>
                <a:gd name="T21" fmla="*/ 2 h 4"/>
                <a:gd name="T22" fmla="*/ 3 w 5"/>
                <a:gd name="T23" fmla="*/ 2 h 4"/>
                <a:gd name="T24" fmla="*/ 3 w 5"/>
                <a:gd name="T25" fmla="*/ 2 h 4"/>
                <a:gd name="T26" fmla="*/ 4 w 5"/>
                <a:gd name="T27" fmla="*/ 2 h 4"/>
                <a:gd name="T28" fmla="*/ 4 w 5"/>
                <a:gd name="T29" fmla="*/ 3 h 4"/>
                <a:gd name="T30" fmla="*/ 4 w 5"/>
                <a:gd name="T31" fmla="*/ 3 h 4"/>
                <a:gd name="T32" fmla="*/ 4 w 5"/>
                <a:gd name="T33" fmla="*/ 3 h 4"/>
                <a:gd name="T34" fmla="*/ 3 w 5"/>
                <a:gd name="T35" fmla="*/ 3 h 4"/>
                <a:gd name="T36" fmla="*/ 3 w 5"/>
                <a:gd name="T37" fmla="*/ 3 h 4"/>
                <a:gd name="T38" fmla="*/ 2 w 5"/>
                <a:gd name="T39" fmla="*/ 3 h 4"/>
                <a:gd name="T40" fmla="*/ 2 w 5"/>
                <a:gd name="T41" fmla="*/ 3 h 4"/>
                <a:gd name="T42" fmla="*/ 2 w 5"/>
                <a:gd name="T43" fmla="*/ 3 h 4"/>
                <a:gd name="T44" fmla="*/ 1 w 5"/>
                <a:gd name="T45" fmla="*/ 3 h 4"/>
                <a:gd name="T46" fmla="*/ 1 w 5"/>
                <a:gd name="T47" fmla="*/ 2 h 4"/>
                <a:gd name="T48" fmla="*/ 1 w 5"/>
                <a:gd name="T49" fmla="*/ 2 h 4"/>
                <a:gd name="T50" fmla="*/ 0 w 5"/>
                <a:gd name="T51" fmla="*/ 2 h 4"/>
                <a:gd name="T52" fmla="*/ 0 w 5"/>
                <a:gd name="T53" fmla="*/ 2 h 4"/>
                <a:gd name="T54" fmla="*/ 0 w 5"/>
                <a:gd name="T55" fmla="*/ 1 h 4"/>
                <a:gd name="T56" fmla="*/ 0 w 5"/>
                <a:gd name="T57" fmla="*/ 1 h 4"/>
                <a:gd name="T58" fmla="*/ 0 w 5"/>
                <a:gd name="T59" fmla="*/ 1 h 4"/>
                <a:gd name="T60" fmla="*/ 0 w 5"/>
                <a:gd name="T61" fmla="*/ 0 h 4"/>
                <a:gd name="T62" fmla="*/ 0 w 5"/>
                <a:gd name="T63" fmla="*/ 0 h 4"/>
                <a:gd name="T64" fmla="*/ 0 w 5"/>
                <a:gd name="T65" fmla="*/ 0 h 4"/>
                <a:gd name="T66" fmla="*/ 0 w 5"/>
                <a:gd name="T67" fmla="*/ 0 h 4"/>
                <a:gd name="T68" fmla="*/ 0 w 5"/>
                <a:gd name="T6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4">
                  <a:moveTo>
                    <a:pt x="0" y="1"/>
                  </a:moveTo>
                  <a:lnTo>
                    <a:pt x="0" y="1"/>
                  </a:lnTo>
                  <a:lnTo>
                    <a:pt x="1" y="1"/>
                  </a:lnTo>
                  <a:lnTo>
                    <a:pt x="1" y="1"/>
                  </a:lnTo>
                  <a:lnTo>
                    <a:pt x="1" y="1"/>
                  </a:lnTo>
                  <a:lnTo>
                    <a:pt x="1" y="2"/>
                  </a:lnTo>
                  <a:lnTo>
                    <a:pt x="2" y="2"/>
                  </a:lnTo>
                  <a:lnTo>
                    <a:pt x="2" y="2"/>
                  </a:lnTo>
                  <a:lnTo>
                    <a:pt x="2" y="2"/>
                  </a:lnTo>
                  <a:lnTo>
                    <a:pt x="2" y="2"/>
                  </a:lnTo>
                  <a:lnTo>
                    <a:pt x="3" y="2"/>
                  </a:lnTo>
                  <a:lnTo>
                    <a:pt x="3" y="2"/>
                  </a:lnTo>
                  <a:lnTo>
                    <a:pt x="3" y="2"/>
                  </a:lnTo>
                  <a:lnTo>
                    <a:pt x="4" y="2"/>
                  </a:lnTo>
                  <a:lnTo>
                    <a:pt x="4" y="3"/>
                  </a:lnTo>
                  <a:lnTo>
                    <a:pt x="4" y="3"/>
                  </a:lnTo>
                  <a:lnTo>
                    <a:pt x="4" y="3"/>
                  </a:lnTo>
                  <a:lnTo>
                    <a:pt x="3" y="3"/>
                  </a:lnTo>
                  <a:lnTo>
                    <a:pt x="3" y="3"/>
                  </a:lnTo>
                  <a:lnTo>
                    <a:pt x="2" y="3"/>
                  </a:lnTo>
                  <a:lnTo>
                    <a:pt x="2" y="3"/>
                  </a:lnTo>
                  <a:lnTo>
                    <a:pt x="2" y="3"/>
                  </a:lnTo>
                  <a:lnTo>
                    <a:pt x="1" y="3"/>
                  </a:lnTo>
                  <a:lnTo>
                    <a:pt x="1" y="2"/>
                  </a:lnTo>
                  <a:lnTo>
                    <a:pt x="1" y="2"/>
                  </a:lnTo>
                  <a:lnTo>
                    <a:pt x="0" y="2"/>
                  </a:lnTo>
                  <a:lnTo>
                    <a:pt x="0" y="2"/>
                  </a:lnTo>
                  <a:lnTo>
                    <a:pt x="0" y="1"/>
                  </a:lnTo>
                  <a:lnTo>
                    <a:pt x="0" y="1"/>
                  </a:lnTo>
                  <a:lnTo>
                    <a:pt x="0" y="1"/>
                  </a:lnTo>
                  <a:lnTo>
                    <a:pt x="0" y="0"/>
                  </a:lnTo>
                  <a:lnTo>
                    <a:pt x="0" y="0"/>
                  </a:lnTo>
                  <a:lnTo>
                    <a:pt x="0" y="0"/>
                  </a:lnTo>
                  <a:lnTo>
                    <a:pt x="0" y="0"/>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8" name="Freeform 392"/>
            <p:cNvSpPr>
              <a:spLocks/>
            </p:cNvSpPr>
            <p:nvPr/>
          </p:nvSpPr>
          <p:spPr bwMode="auto">
            <a:xfrm>
              <a:off x="871" y="3007"/>
              <a:ext cx="5" cy="4"/>
            </a:xfrm>
            <a:custGeom>
              <a:avLst/>
              <a:gdLst>
                <a:gd name="T0" fmla="*/ 1 w 5"/>
                <a:gd name="T1" fmla="*/ 0 h 4"/>
                <a:gd name="T2" fmla="*/ 1 w 5"/>
                <a:gd name="T3" fmla="*/ 1 h 4"/>
                <a:gd name="T4" fmla="*/ 1 w 5"/>
                <a:gd name="T5" fmla="*/ 1 h 4"/>
                <a:gd name="T6" fmla="*/ 2 w 5"/>
                <a:gd name="T7" fmla="*/ 1 h 4"/>
                <a:gd name="T8" fmla="*/ 2 w 5"/>
                <a:gd name="T9" fmla="*/ 1 h 4"/>
                <a:gd name="T10" fmla="*/ 2 w 5"/>
                <a:gd name="T11" fmla="*/ 2 h 4"/>
                <a:gd name="T12" fmla="*/ 2 w 5"/>
                <a:gd name="T13" fmla="*/ 2 h 4"/>
                <a:gd name="T14" fmla="*/ 3 w 5"/>
                <a:gd name="T15" fmla="*/ 2 h 4"/>
                <a:gd name="T16" fmla="*/ 3 w 5"/>
                <a:gd name="T17" fmla="*/ 2 h 4"/>
                <a:gd name="T18" fmla="*/ 4 w 5"/>
                <a:gd name="T19" fmla="*/ 2 h 4"/>
                <a:gd name="T20" fmla="*/ 4 w 5"/>
                <a:gd name="T21" fmla="*/ 2 h 4"/>
                <a:gd name="T22" fmla="*/ 4 w 5"/>
                <a:gd name="T23" fmla="*/ 2 h 4"/>
                <a:gd name="T24" fmla="*/ 4 w 5"/>
                <a:gd name="T25" fmla="*/ 2 h 4"/>
                <a:gd name="T26" fmla="*/ 4 w 5"/>
                <a:gd name="T27" fmla="*/ 3 h 4"/>
                <a:gd name="T28" fmla="*/ 4 w 5"/>
                <a:gd name="T29" fmla="*/ 3 h 4"/>
                <a:gd name="T30" fmla="*/ 4 w 5"/>
                <a:gd name="T31" fmla="*/ 3 h 4"/>
                <a:gd name="T32" fmla="*/ 3 w 5"/>
                <a:gd name="T33" fmla="*/ 3 h 4"/>
                <a:gd name="T34" fmla="*/ 3 w 5"/>
                <a:gd name="T35" fmla="*/ 3 h 4"/>
                <a:gd name="T36" fmla="*/ 2 w 5"/>
                <a:gd name="T37" fmla="*/ 3 h 4"/>
                <a:gd name="T38" fmla="*/ 2 w 5"/>
                <a:gd name="T39" fmla="*/ 3 h 4"/>
                <a:gd name="T40" fmla="*/ 2 w 5"/>
                <a:gd name="T41" fmla="*/ 3 h 4"/>
                <a:gd name="T42" fmla="*/ 1 w 5"/>
                <a:gd name="T43" fmla="*/ 2 h 4"/>
                <a:gd name="T44" fmla="*/ 1 w 5"/>
                <a:gd name="T45" fmla="*/ 2 h 4"/>
                <a:gd name="T46" fmla="*/ 1 w 5"/>
                <a:gd name="T47" fmla="*/ 2 h 4"/>
                <a:gd name="T48" fmla="*/ 0 w 5"/>
                <a:gd name="T49" fmla="*/ 2 h 4"/>
                <a:gd name="T50" fmla="*/ 0 w 5"/>
                <a:gd name="T51" fmla="*/ 2 h 4"/>
                <a:gd name="T52" fmla="*/ 0 w 5"/>
                <a:gd name="T53" fmla="*/ 1 h 4"/>
                <a:gd name="T54" fmla="*/ 0 w 5"/>
                <a:gd name="T55" fmla="*/ 1 h 4"/>
                <a:gd name="T56" fmla="*/ 0 w 5"/>
                <a:gd name="T57" fmla="*/ 1 h 4"/>
                <a:gd name="T58" fmla="*/ 0 w 5"/>
                <a:gd name="T59" fmla="*/ 1 h 4"/>
                <a:gd name="T60" fmla="*/ 0 w 5"/>
                <a:gd name="T61" fmla="*/ 0 h 4"/>
                <a:gd name="T62" fmla="*/ 0 w 5"/>
                <a:gd name="T63" fmla="*/ 0 h 4"/>
                <a:gd name="T64" fmla="*/ 1 w 5"/>
                <a:gd name="T65" fmla="*/ 0 h 4"/>
                <a:gd name="T66" fmla="*/ 1 w 5"/>
                <a:gd name="T67" fmla="*/ 0 h 4"/>
                <a:gd name="T68" fmla="*/ 1 w 5"/>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4">
                  <a:moveTo>
                    <a:pt x="1" y="0"/>
                  </a:moveTo>
                  <a:lnTo>
                    <a:pt x="1" y="1"/>
                  </a:lnTo>
                  <a:lnTo>
                    <a:pt x="1" y="1"/>
                  </a:lnTo>
                  <a:lnTo>
                    <a:pt x="2" y="1"/>
                  </a:lnTo>
                  <a:lnTo>
                    <a:pt x="2" y="1"/>
                  </a:lnTo>
                  <a:lnTo>
                    <a:pt x="2" y="2"/>
                  </a:lnTo>
                  <a:lnTo>
                    <a:pt x="2" y="2"/>
                  </a:lnTo>
                  <a:lnTo>
                    <a:pt x="3" y="2"/>
                  </a:lnTo>
                  <a:lnTo>
                    <a:pt x="3" y="2"/>
                  </a:lnTo>
                  <a:lnTo>
                    <a:pt x="4" y="2"/>
                  </a:lnTo>
                  <a:lnTo>
                    <a:pt x="4" y="2"/>
                  </a:lnTo>
                  <a:lnTo>
                    <a:pt x="4" y="2"/>
                  </a:lnTo>
                  <a:lnTo>
                    <a:pt x="4" y="2"/>
                  </a:lnTo>
                  <a:lnTo>
                    <a:pt x="4" y="3"/>
                  </a:lnTo>
                  <a:lnTo>
                    <a:pt x="4" y="3"/>
                  </a:lnTo>
                  <a:lnTo>
                    <a:pt x="4" y="3"/>
                  </a:lnTo>
                  <a:lnTo>
                    <a:pt x="3" y="3"/>
                  </a:lnTo>
                  <a:lnTo>
                    <a:pt x="3" y="3"/>
                  </a:lnTo>
                  <a:lnTo>
                    <a:pt x="2" y="3"/>
                  </a:lnTo>
                  <a:lnTo>
                    <a:pt x="2" y="3"/>
                  </a:lnTo>
                  <a:lnTo>
                    <a:pt x="2" y="3"/>
                  </a:lnTo>
                  <a:lnTo>
                    <a:pt x="1" y="2"/>
                  </a:lnTo>
                  <a:lnTo>
                    <a:pt x="1" y="2"/>
                  </a:lnTo>
                  <a:lnTo>
                    <a:pt x="1" y="2"/>
                  </a:lnTo>
                  <a:lnTo>
                    <a:pt x="0" y="2"/>
                  </a:lnTo>
                  <a:lnTo>
                    <a:pt x="0" y="2"/>
                  </a:lnTo>
                  <a:lnTo>
                    <a:pt x="0" y="1"/>
                  </a:lnTo>
                  <a:lnTo>
                    <a:pt x="0" y="1"/>
                  </a:lnTo>
                  <a:lnTo>
                    <a:pt x="0" y="1"/>
                  </a:lnTo>
                  <a:lnTo>
                    <a:pt x="0" y="1"/>
                  </a:lnTo>
                  <a:lnTo>
                    <a:pt x="0" y="0"/>
                  </a:lnTo>
                  <a:lnTo>
                    <a:pt x="0" y="0"/>
                  </a:lnTo>
                  <a:lnTo>
                    <a:pt x="1" y="0"/>
                  </a:lnTo>
                  <a:lnTo>
                    <a:pt x="1" y="0"/>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49" name="Freeform 393"/>
            <p:cNvSpPr>
              <a:spLocks/>
            </p:cNvSpPr>
            <p:nvPr/>
          </p:nvSpPr>
          <p:spPr bwMode="auto">
            <a:xfrm>
              <a:off x="869" y="3011"/>
              <a:ext cx="3" cy="5"/>
            </a:xfrm>
            <a:custGeom>
              <a:avLst/>
              <a:gdLst>
                <a:gd name="T0" fmla="*/ 0 w 3"/>
                <a:gd name="T1" fmla="*/ 1 h 5"/>
                <a:gd name="T2" fmla="*/ 0 w 3"/>
                <a:gd name="T3" fmla="*/ 1 h 5"/>
                <a:gd name="T4" fmla="*/ 1 w 3"/>
                <a:gd name="T5" fmla="*/ 2 h 5"/>
                <a:gd name="T6" fmla="*/ 1 w 3"/>
                <a:gd name="T7" fmla="*/ 2 h 5"/>
                <a:gd name="T8" fmla="*/ 1 w 3"/>
                <a:gd name="T9" fmla="*/ 2 h 5"/>
                <a:gd name="T10" fmla="*/ 1 w 3"/>
                <a:gd name="T11" fmla="*/ 2 h 5"/>
                <a:gd name="T12" fmla="*/ 1 w 3"/>
                <a:gd name="T13" fmla="*/ 2 h 5"/>
                <a:gd name="T14" fmla="*/ 1 w 3"/>
                <a:gd name="T15" fmla="*/ 2 h 5"/>
                <a:gd name="T16" fmla="*/ 1 w 3"/>
                <a:gd name="T17" fmla="*/ 3 h 5"/>
                <a:gd name="T18" fmla="*/ 2 w 3"/>
                <a:gd name="T19" fmla="*/ 3 h 5"/>
                <a:gd name="T20" fmla="*/ 2 w 3"/>
                <a:gd name="T21" fmla="*/ 3 h 5"/>
                <a:gd name="T22" fmla="*/ 2 w 3"/>
                <a:gd name="T23" fmla="*/ 3 h 5"/>
                <a:gd name="T24" fmla="*/ 2 w 3"/>
                <a:gd name="T25" fmla="*/ 4 h 5"/>
                <a:gd name="T26" fmla="*/ 2 w 3"/>
                <a:gd name="T27" fmla="*/ 4 h 5"/>
                <a:gd name="T28" fmla="*/ 2 w 3"/>
                <a:gd name="T29" fmla="*/ 4 h 5"/>
                <a:gd name="T30" fmla="*/ 2 w 3"/>
                <a:gd name="T31" fmla="*/ 4 h 5"/>
                <a:gd name="T32" fmla="*/ 1 w 3"/>
                <a:gd name="T33" fmla="*/ 4 h 5"/>
                <a:gd name="T34" fmla="*/ 1 w 3"/>
                <a:gd name="T35" fmla="*/ 4 h 5"/>
                <a:gd name="T36" fmla="*/ 1 w 3"/>
                <a:gd name="T37" fmla="*/ 4 h 5"/>
                <a:gd name="T38" fmla="*/ 1 w 3"/>
                <a:gd name="T39" fmla="*/ 3 h 5"/>
                <a:gd name="T40" fmla="*/ 0 w 3"/>
                <a:gd name="T41" fmla="*/ 3 h 5"/>
                <a:gd name="T42" fmla="*/ 0 w 3"/>
                <a:gd name="T43" fmla="*/ 2 h 5"/>
                <a:gd name="T44" fmla="*/ 0 w 3"/>
                <a:gd name="T45" fmla="*/ 2 h 5"/>
                <a:gd name="T46" fmla="*/ 0 w 3"/>
                <a:gd name="T47" fmla="*/ 2 h 5"/>
                <a:gd name="T48" fmla="*/ 0 w 3"/>
                <a:gd name="T49" fmla="*/ 2 h 5"/>
                <a:gd name="T50" fmla="*/ 0 w 3"/>
                <a:gd name="T51" fmla="*/ 1 h 5"/>
                <a:gd name="T52" fmla="*/ 0 w 3"/>
                <a:gd name="T53" fmla="*/ 1 h 5"/>
                <a:gd name="T54" fmla="*/ 0 w 3"/>
                <a:gd name="T55" fmla="*/ 0 h 5"/>
                <a:gd name="T56" fmla="*/ 0 w 3"/>
                <a:gd name="T57" fmla="*/ 0 h 5"/>
                <a:gd name="T58" fmla="*/ 0 w 3"/>
                <a:gd name="T59" fmla="*/ 0 h 5"/>
                <a:gd name="T60" fmla="*/ 0 w 3"/>
                <a:gd name="T61" fmla="*/ 0 h 5"/>
                <a:gd name="T62" fmla="*/ 0 w 3"/>
                <a:gd name="T6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 h="5">
                  <a:moveTo>
                    <a:pt x="0" y="1"/>
                  </a:moveTo>
                  <a:lnTo>
                    <a:pt x="0" y="1"/>
                  </a:lnTo>
                  <a:lnTo>
                    <a:pt x="1" y="2"/>
                  </a:lnTo>
                  <a:lnTo>
                    <a:pt x="1" y="2"/>
                  </a:lnTo>
                  <a:lnTo>
                    <a:pt x="1" y="2"/>
                  </a:lnTo>
                  <a:lnTo>
                    <a:pt x="1" y="2"/>
                  </a:lnTo>
                  <a:lnTo>
                    <a:pt x="1" y="2"/>
                  </a:lnTo>
                  <a:lnTo>
                    <a:pt x="1" y="2"/>
                  </a:lnTo>
                  <a:lnTo>
                    <a:pt x="1" y="3"/>
                  </a:lnTo>
                  <a:lnTo>
                    <a:pt x="2" y="3"/>
                  </a:lnTo>
                  <a:lnTo>
                    <a:pt x="2" y="3"/>
                  </a:lnTo>
                  <a:lnTo>
                    <a:pt x="2" y="3"/>
                  </a:lnTo>
                  <a:lnTo>
                    <a:pt x="2" y="4"/>
                  </a:lnTo>
                  <a:lnTo>
                    <a:pt x="2" y="4"/>
                  </a:lnTo>
                  <a:lnTo>
                    <a:pt x="2" y="4"/>
                  </a:lnTo>
                  <a:lnTo>
                    <a:pt x="2" y="4"/>
                  </a:lnTo>
                  <a:lnTo>
                    <a:pt x="1" y="4"/>
                  </a:lnTo>
                  <a:lnTo>
                    <a:pt x="1" y="4"/>
                  </a:lnTo>
                  <a:lnTo>
                    <a:pt x="1" y="4"/>
                  </a:lnTo>
                  <a:lnTo>
                    <a:pt x="1" y="3"/>
                  </a:lnTo>
                  <a:lnTo>
                    <a:pt x="0" y="3"/>
                  </a:lnTo>
                  <a:lnTo>
                    <a:pt x="0" y="2"/>
                  </a:lnTo>
                  <a:lnTo>
                    <a:pt x="0" y="2"/>
                  </a:lnTo>
                  <a:lnTo>
                    <a:pt x="0" y="2"/>
                  </a:lnTo>
                  <a:lnTo>
                    <a:pt x="0" y="2"/>
                  </a:lnTo>
                  <a:lnTo>
                    <a:pt x="0" y="1"/>
                  </a:lnTo>
                  <a:lnTo>
                    <a:pt x="0" y="1"/>
                  </a:lnTo>
                  <a:lnTo>
                    <a:pt x="0" y="0"/>
                  </a:lnTo>
                  <a:lnTo>
                    <a:pt x="0" y="0"/>
                  </a:lnTo>
                  <a:lnTo>
                    <a:pt x="0" y="0"/>
                  </a:lnTo>
                  <a:lnTo>
                    <a:pt x="0" y="0"/>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0" name="Freeform 394"/>
            <p:cNvSpPr>
              <a:spLocks/>
            </p:cNvSpPr>
            <p:nvPr/>
          </p:nvSpPr>
          <p:spPr bwMode="auto">
            <a:xfrm>
              <a:off x="922" y="2924"/>
              <a:ext cx="10" cy="13"/>
            </a:xfrm>
            <a:custGeom>
              <a:avLst/>
              <a:gdLst>
                <a:gd name="T0" fmla="*/ 1 w 10"/>
                <a:gd name="T1" fmla="*/ 1 h 13"/>
                <a:gd name="T2" fmla="*/ 1 w 10"/>
                <a:gd name="T3" fmla="*/ 1 h 13"/>
                <a:gd name="T4" fmla="*/ 1 w 10"/>
                <a:gd name="T5" fmla="*/ 2 h 13"/>
                <a:gd name="T6" fmla="*/ 2 w 10"/>
                <a:gd name="T7" fmla="*/ 3 h 13"/>
                <a:gd name="T8" fmla="*/ 2 w 10"/>
                <a:gd name="T9" fmla="*/ 3 h 13"/>
                <a:gd name="T10" fmla="*/ 2 w 10"/>
                <a:gd name="T11" fmla="*/ 4 h 13"/>
                <a:gd name="T12" fmla="*/ 2 w 10"/>
                <a:gd name="T13" fmla="*/ 5 h 13"/>
                <a:gd name="T14" fmla="*/ 3 w 10"/>
                <a:gd name="T15" fmla="*/ 5 h 13"/>
                <a:gd name="T16" fmla="*/ 4 w 10"/>
                <a:gd name="T17" fmla="*/ 6 h 13"/>
                <a:gd name="T18" fmla="*/ 4 w 10"/>
                <a:gd name="T19" fmla="*/ 7 h 13"/>
                <a:gd name="T20" fmla="*/ 5 w 10"/>
                <a:gd name="T21" fmla="*/ 7 h 13"/>
                <a:gd name="T22" fmla="*/ 5 w 10"/>
                <a:gd name="T23" fmla="*/ 8 h 13"/>
                <a:gd name="T24" fmla="*/ 6 w 10"/>
                <a:gd name="T25" fmla="*/ 9 h 13"/>
                <a:gd name="T26" fmla="*/ 7 w 10"/>
                <a:gd name="T27" fmla="*/ 9 h 13"/>
                <a:gd name="T28" fmla="*/ 7 w 10"/>
                <a:gd name="T29" fmla="*/ 9 h 13"/>
                <a:gd name="T30" fmla="*/ 8 w 10"/>
                <a:gd name="T31" fmla="*/ 9 h 13"/>
                <a:gd name="T32" fmla="*/ 8 w 10"/>
                <a:gd name="T33" fmla="*/ 10 h 13"/>
                <a:gd name="T34" fmla="*/ 8 w 10"/>
                <a:gd name="T35" fmla="*/ 10 h 13"/>
                <a:gd name="T36" fmla="*/ 8 w 10"/>
                <a:gd name="T37" fmla="*/ 11 h 13"/>
                <a:gd name="T38" fmla="*/ 9 w 10"/>
                <a:gd name="T39" fmla="*/ 11 h 13"/>
                <a:gd name="T40" fmla="*/ 9 w 10"/>
                <a:gd name="T41" fmla="*/ 11 h 13"/>
                <a:gd name="T42" fmla="*/ 8 w 10"/>
                <a:gd name="T43" fmla="*/ 12 h 13"/>
                <a:gd name="T44" fmla="*/ 8 w 10"/>
                <a:gd name="T45" fmla="*/ 12 h 13"/>
                <a:gd name="T46" fmla="*/ 7 w 10"/>
                <a:gd name="T47" fmla="*/ 11 h 13"/>
                <a:gd name="T48" fmla="*/ 7 w 10"/>
                <a:gd name="T49" fmla="*/ 11 h 13"/>
                <a:gd name="T50" fmla="*/ 6 w 10"/>
                <a:gd name="T51" fmla="*/ 10 h 13"/>
                <a:gd name="T52" fmla="*/ 5 w 10"/>
                <a:gd name="T53" fmla="*/ 10 h 13"/>
                <a:gd name="T54" fmla="*/ 4 w 10"/>
                <a:gd name="T55" fmla="*/ 9 h 13"/>
                <a:gd name="T56" fmla="*/ 4 w 10"/>
                <a:gd name="T57" fmla="*/ 9 h 13"/>
                <a:gd name="T58" fmla="*/ 3 w 10"/>
                <a:gd name="T59" fmla="*/ 8 h 13"/>
                <a:gd name="T60" fmla="*/ 2 w 10"/>
                <a:gd name="T61" fmla="*/ 7 h 13"/>
                <a:gd name="T62" fmla="*/ 2 w 10"/>
                <a:gd name="T63" fmla="*/ 6 h 13"/>
                <a:gd name="T64" fmla="*/ 1 w 10"/>
                <a:gd name="T65" fmla="*/ 5 h 13"/>
                <a:gd name="T66" fmla="*/ 1 w 10"/>
                <a:gd name="T67" fmla="*/ 5 h 13"/>
                <a:gd name="T68" fmla="*/ 1 w 10"/>
                <a:gd name="T69" fmla="*/ 4 h 13"/>
                <a:gd name="T70" fmla="*/ 0 w 10"/>
                <a:gd name="T71" fmla="*/ 3 h 13"/>
                <a:gd name="T72" fmla="*/ 0 w 10"/>
                <a:gd name="T73" fmla="*/ 3 h 13"/>
                <a:gd name="T74" fmla="*/ 0 w 10"/>
                <a:gd name="T75" fmla="*/ 2 h 13"/>
                <a:gd name="T76" fmla="*/ 0 w 10"/>
                <a:gd name="T77" fmla="*/ 1 h 13"/>
                <a:gd name="T78" fmla="*/ 0 w 10"/>
                <a:gd name="T79" fmla="*/ 1 h 13"/>
                <a:gd name="T80" fmla="*/ 0 w 10"/>
                <a:gd name="T81" fmla="*/ 0 h 13"/>
                <a:gd name="T82" fmla="*/ 1 w 10"/>
                <a:gd name="T83" fmla="*/ 0 h 13"/>
                <a:gd name="T84" fmla="*/ 1 w 10"/>
                <a:gd name="T85" fmla="*/ 1 h 13"/>
                <a:gd name="T86" fmla="*/ 1 w 10"/>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3">
                  <a:moveTo>
                    <a:pt x="1" y="1"/>
                  </a:moveTo>
                  <a:lnTo>
                    <a:pt x="1" y="1"/>
                  </a:lnTo>
                  <a:lnTo>
                    <a:pt x="1" y="2"/>
                  </a:lnTo>
                  <a:lnTo>
                    <a:pt x="2" y="3"/>
                  </a:lnTo>
                  <a:lnTo>
                    <a:pt x="2" y="3"/>
                  </a:lnTo>
                  <a:lnTo>
                    <a:pt x="2" y="4"/>
                  </a:lnTo>
                  <a:lnTo>
                    <a:pt x="2" y="5"/>
                  </a:lnTo>
                  <a:lnTo>
                    <a:pt x="3" y="5"/>
                  </a:lnTo>
                  <a:lnTo>
                    <a:pt x="4" y="6"/>
                  </a:lnTo>
                  <a:lnTo>
                    <a:pt x="4" y="7"/>
                  </a:lnTo>
                  <a:lnTo>
                    <a:pt x="5" y="7"/>
                  </a:lnTo>
                  <a:lnTo>
                    <a:pt x="5" y="8"/>
                  </a:lnTo>
                  <a:lnTo>
                    <a:pt x="6" y="9"/>
                  </a:lnTo>
                  <a:lnTo>
                    <a:pt x="7" y="9"/>
                  </a:lnTo>
                  <a:lnTo>
                    <a:pt x="7" y="9"/>
                  </a:lnTo>
                  <a:lnTo>
                    <a:pt x="8" y="9"/>
                  </a:lnTo>
                  <a:lnTo>
                    <a:pt x="8" y="10"/>
                  </a:lnTo>
                  <a:lnTo>
                    <a:pt x="8" y="10"/>
                  </a:lnTo>
                  <a:lnTo>
                    <a:pt x="8" y="11"/>
                  </a:lnTo>
                  <a:lnTo>
                    <a:pt x="9" y="11"/>
                  </a:lnTo>
                  <a:lnTo>
                    <a:pt x="9" y="11"/>
                  </a:lnTo>
                  <a:lnTo>
                    <a:pt x="8" y="12"/>
                  </a:lnTo>
                  <a:lnTo>
                    <a:pt x="8" y="12"/>
                  </a:lnTo>
                  <a:lnTo>
                    <a:pt x="7" y="11"/>
                  </a:lnTo>
                  <a:lnTo>
                    <a:pt x="7" y="11"/>
                  </a:lnTo>
                  <a:lnTo>
                    <a:pt x="6" y="10"/>
                  </a:lnTo>
                  <a:lnTo>
                    <a:pt x="5" y="10"/>
                  </a:lnTo>
                  <a:lnTo>
                    <a:pt x="4" y="9"/>
                  </a:lnTo>
                  <a:lnTo>
                    <a:pt x="4" y="9"/>
                  </a:lnTo>
                  <a:lnTo>
                    <a:pt x="3" y="8"/>
                  </a:lnTo>
                  <a:lnTo>
                    <a:pt x="2" y="7"/>
                  </a:lnTo>
                  <a:lnTo>
                    <a:pt x="2" y="6"/>
                  </a:lnTo>
                  <a:lnTo>
                    <a:pt x="1" y="5"/>
                  </a:lnTo>
                  <a:lnTo>
                    <a:pt x="1" y="5"/>
                  </a:lnTo>
                  <a:lnTo>
                    <a:pt x="1" y="4"/>
                  </a:lnTo>
                  <a:lnTo>
                    <a:pt x="0" y="3"/>
                  </a:lnTo>
                  <a:lnTo>
                    <a:pt x="0" y="3"/>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1" name="Freeform 395"/>
            <p:cNvSpPr>
              <a:spLocks/>
            </p:cNvSpPr>
            <p:nvPr/>
          </p:nvSpPr>
          <p:spPr bwMode="auto">
            <a:xfrm>
              <a:off x="931" y="2924"/>
              <a:ext cx="9" cy="13"/>
            </a:xfrm>
            <a:custGeom>
              <a:avLst/>
              <a:gdLst>
                <a:gd name="T0" fmla="*/ 1 w 9"/>
                <a:gd name="T1" fmla="*/ 1 h 13"/>
                <a:gd name="T2" fmla="*/ 1 w 9"/>
                <a:gd name="T3" fmla="*/ 1 h 13"/>
                <a:gd name="T4" fmla="*/ 1 w 9"/>
                <a:gd name="T5" fmla="*/ 2 h 13"/>
                <a:gd name="T6" fmla="*/ 1 w 9"/>
                <a:gd name="T7" fmla="*/ 3 h 13"/>
                <a:gd name="T8" fmla="*/ 2 w 9"/>
                <a:gd name="T9" fmla="*/ 3 h 13"/>
                <a:gd name="T10" fmla="*/ 2 w 9"/>
                <a:gd name="T11" fmla="*/ 4 h 13"/>
                <a:gd name="T12" fmla="*/ 2 w 9"/>
                <a:gd name="T13" fmla="*/ 5 h 13"/>
                <a:gd name="T14" fmla="*/ 3 w 9"/>
                <a:gd name="T15" fmla="*/ 5 h 13"/>
                <a:gd name="T16" fmla="*/ 3 w 9"/>
                <a:gd name="T17" fmla="*/ 7 h 13"/>
                <a:gd name="T18" fmla="*/ 4 w 9"/>
                <a:gd name="T19" fmla="*/ 7 h 13"/>
                <a:gd name="T20" fmla="*/ 5 w 9"/>
                <a:gd name="T21" fmla="*/ 8 h 13"/>
                <a:gd name="T22" fmla="*/ 5 w 9"/>
                <a:gd name="T23" fmla="*/ 8 h 13"/>
                <a:gd name="T24" fmla="*/ 6 w 9"/>
                <a:gd name="T25" fmla="*/ 9 h 13"/>
                <a:gd name="T26" fmla="*/ 6 w 9"/>
                <a:gd name="T27" fmla="*/ 9 h 13"/>
                <a:gd name="T28" fmla="*/ 6 w 9"/>
                <a:gd name="T29" fmla="*/ 9 h 13"/>
                <a:gd name="T30" fmla="*/ 7 w 9"/>
                <a:gd name="T31" fmla="*/ 9 h 13"/>
                <a:gd name="T32" fmla="*/ 7 w 9"/>
                <a:gd name="T33" fmla="*/ 10 h 13"/>
                <a:gd name="T34" fmla="*/ 7 w 9"/>
                <a:gd name="T35" fmla="*/ 10 h 13"/>
                <a:gd name="T36" fmla="*/ 8 w 9"/>
                <a:gd name="T37" fmla="*/ 11 h 13"/>
                <a:gd name="T38" fmla="*/ 8 w 9"/>
                <a:gd name="T39" fmla="*/ 11 h 13"/>
                <a:gd name="T40" fmla="*/ 8 w 9"/>
                <a:gd name="T41" fmla="*/ 12 h 13"/>
                <a:gd name="T42" fmla="*/ 7 w 9"/>
                <a:gd name="T43" fmla="*/ 12 h 13"/>
                <a:gd name="T44" fmla="*/ 7 w 9"/>
                <a:gd name="T45" fmla="*/ 11 h 13"/>
                <a:gd name="T46" fmla="*/ 6 w 9"/>
                <a:gd name="T47" fmla="*/ 11 h 13"/>
                <a:gd name="T48" fmla="*/ 6 w 9"/>
                <a:gd name="T49" fmla="*/ 10 h 13"/>
                <a:gd name="T50" fmla="*/ 5 w 9"/>
                <a:gd name="T51" fmla="*/ 10 h 13"/>
                <a:gd name="T52" fmla="*/ 5 w 9"/>
                <a:gd name="T53" fmla="*/ 9 h 13"/>
                <a:gd name="T54" fmla="*/ 3 w 9"/>
                <a:gd name="T55" fmla="*/ 9 h 13"/>
                <a:gd name="T56" fmla="*/ 3 w 9"/>
                <a:gd name="T57" fmla="*/ 8 h 13"/>
                <a:gd name="T58" fmla="*/ 2 w 9"/>
                <a:gd name="T59" fmla="*/ 7 h 13"/>
                <a:gd name="T60" fmla="*/ 2 w 9"/>
                <a:gd name="T61" fmla="*/ 6 h 13"/>
                <a:gd name="T62" fmla="*/ 1 w 9"/>
                <a:gd name="T63" fmla="*/ 5 h 13"/>
                <a:gd name="T64" fmla="*/ 1 w 9"/>
                <a:gd name="T65" fmla="*/ 5 h 13"/>
                <a:gd name="T66" fmla="*/ 1 w 9"/>
                <a:gd name="T67" fmla="*/ 4 h 13"/>
                <a:gd name="T68" fmla="*/ 0 w 9"/>
                <a:gd name="T69" fmla="*/ 3 h 13"/>
                <a:gd name="T70" fmla="*/ 0 w 9"/>
                <a:gd name="T71" fmla="*/ 3 h 13"/>
                <a:gd name="T72" fmla="*/ 0 w 9"/>
                <a:gd name="T73" fmla="*/ 2 h 13"/>
                <a:gd name="T74" fmla="*/ 0 w 9"/>
                <a:gd name="T75" fmla="*/ 1 h 13"/>
                <a:gd name="T76" fmla="*/ 0 w 9"/>
                <a:gd name="T77" fmla="*/ 1 h 13"/>
                <a:gd name="T78" fmla="*/ 0 w 9"/>
                <a:gd name="T79" fmla="*/ 0 h 13"/>
                <a:gd name="T80" fmla="*/ 1 w 9"/>
                <a:gd name="T81" fmla="*/ 0 h 13"/>
                <a:gd name="T82" fmla="*/ 1 w 9"/>
                <a:gd name="T83" fmla="*/ 1 h 13"/>
                <a:gd name="T84" fmla="*/ 1 w 9"/>
                <a:gd name="T85" fmla="*/ 1 h 13"/>
                <a:gd name="T86" fmla="*/ 1 w 9"/>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3">
                  <a:moveTo>
                    <a:pt x="1" y="1"/>
                  </a:moveTo>
                  <a:lnTo>
                    <a:pt x="1" y="1"/>
                  </a:lnTo>
                  <a:lnTo>
                    <a:pt x="1" y="2"/>
                  </a:lnTo>
                  <a:lnTo>
                    <a:pt x="1" y="3"/>
                  </a:lnTo>
                  <a:lnTo>
                    <a:pt x="2" y="3"/>
                  </a:lnTo>
                  <a:lnTo>
                    <a:pt x="2" y="4"/>
                  </a:lnTo>
                  <a:lnTo>
                    <a:pt x="2" y="5"/>
                  </a:lnTo>
                  <a:lnTo>
                    <a:pt x="3" y="5"/>
                  </a:lnTo>
                  <a:lnTo>
                    <a:pt x="3" y="7"/>
                  </a:lnTo>
                  <a:lnTo>
                    <a:pt x="4" y="7"/>
                  </a:lnTo>
                  <a:lnTo>
                    <a:pt x="5" y="8"/>
                  </a:lnTo>
                  <a:lnTo>
                    <a:pt x="5" y="8"/>
                  </a:lnTo>
                  <a:lnTo>
                    <a:pt x="6" y="9"/>
                  </a:lnTo>
                  <a:lnTo>
                    <a:pt x="6" y="9"/>
                  </a:lnTo>
                  <a:lnTo>
                    <a:pt x="6" y="9"/>
                  </a:lnTo>
                  <a:lnTo>
                    <a:pt x="7" y="9"/>
                  </a:lnTo>
                  <a:lnTo>
                    <a:pt x="7" y="10"/>
                  </a:lnTo>
                  <a:lnTo>
                    <a:pt x="7" y="10"/>
                  </a:lnTo>
                  <a:lnTo>
                    <a:pt x="8" y="11"/>
                  </a:lnTo>
                  <a:lnTo>
                    <a:pt x="8" y="11"/>
                  </a:lnTo>
                  <a:lnTo>
                    <a:pt x="8" y="12"/>
                  </a:lnTo>
                  <a:lnTo>
                    <a:pt x="7" y="12"/>
                  </a:lnTo>
                  <a:lnTo>
                    <a:pt x="7" y="11"/>
                  </a:lnTo>
                  <a:lnTo>
                    <a:pt x="6" y="11"/>
                  </a:lnTo>
                  <a:lnTo>
                    <a:pt x="6" y="10"/>
                  </a:lnTo>
                  <a:lnTo>
                    <a:pt x="5" y="10"/>
                  </a:lnTo>
                  <a:lnTo>
                    <a:pt x="5" y="9"/>
                  </a:lnTo>
                  <a:lnTo>
                    <a:pt x="3" y="9"/>
                  </a:lnTo>
                  <a:lnTo>
                    <a:pt x="3" y="8"/>
                  </a:lnTo>
                  <a:lnTo>
                    <a:pt x="2" y="7"/>
                  </a:lnTo>
                  <a:lnTo>
                    <a:pt x="2" y="6"/>
                  </a:lnTo>
                  <a:lnTo>
                    <a:pt x="1" y="5"/>
                  </a:lnTo>
                  <a:lnTo>
                    <a:pt x="1" y="5"/>
                  </a:lnTo>
                  <a:lnTo>
                    <a:pt x="1" y="4"/>
                  </a:lnTo>
                  <a:lnTo>
                    <a:pt x="0" y="3"/>
                  </a:lnTo>
                  <a:lnTo>
                    <a:pt x="0" y="3"/>
                  </a:lnTo>
                  <a:lnTo>
                    <a:pt x="0" y="2"/>
                  </a:lnTo>
                  <a:lnTo>
                    <a:pt x="0" y="1"/>
                  </a:lnTo>
                  <a:lnTo>
                    <a:pt x="0" y="1"/>
                  </a:lnTo>
                  <a:lnTo>
                    <a:pt x="0" y="0"/>
                  </a:lnTo>
                  <a:lnTo>
                    <a:pt x="1" y="0"/>
                  </a:lnTo>
                  <a:lnTo>
                    <a:pt x="1"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2" name="Freeform 396"/>
            <p:cNvSpPr>
              <a:spLocks/>
            </p:cNvSpPr>
            <p:nvPr/>
          </p:nvSpPr>
          <p:spPr bwMode="auto">
            <a:xfrm>
              <a:off x="942" y="2926"/>
              <a:ext cx="10" cy="13"/>
            </a:xfrm>
            <a:custGeom>
              <a:avLst/>
              <a:gdLst>
                <a:gd name="T0" fmla="*/ 1 w 10"/>
                <a:gd name="T1" fmla="*/ 1 h 13"/>
                <a:gd name="T2" fmla="*/ 1 w 10"/>
                <a:gd name="T3" fmla="*/ 2 h 13"/>
                <a:gd name="T4" fmla="*/ 1 w 10"/>
                <a:gd name="T5" fmla="*/ 3 h 13"/>
                <a:gd name="T6" fmla="*/ 2 w 10"/>
                <a:gd name="T7" fmla="*/ 3 h 13"/>
                <a:gd name="T8" fmla="*/ 2 w 10"/>
                <a:gd name="T9" fmla="*/ 4 h 13"/>
                <a:gd name="T10" fmla="*/ 2 w 10"/>
                <a:gd name="T11" fmla="*/ 5 h 13"/>
                <a:gd name="T12" fmla="*/ 3 w 10"/>
                <a:gd name="T13" fmla="*/ 5 h 13"/>
                <a:gd name="T14" fmla="*/ 4 w 10"/>
                <a:gd name="T15" fmla="*/ 7 h 13"/>
                <a:gd name="T16" fmla="*/ 4 w 10"/>
                <a:gd name="T17" fmla="*/ 7 h 13"/>
                <a:gd name="T18" fmla="*/ 5 w 10"/>
                <a:gd name="T19" fmla="*/ 8 h 13"/>
                <a:gd name="T20" fmla="*/ 5 w 10"/>
                <a:gd name="T21" fmla="*/ 9 h 13"/>
                <a:gd name="T22" fmla="*/ 6 w 10"/>
                <a:gd name="T23" fmla="*/ 9 h 13"/>
                <a:gd name="T24" fmla="*/ 7 w 10"/>
                <a:gd name="T25" fmla="*/ 10 h 13"/>
                <a:gd name="T26" fmla="*/ 7 w 10"/>
                <a:gd name="T27" fmla="*/ 10 h 13"/>
                <a:gd name="T28" fmla="*/ 8 w 10"/>
                <a:gd name="T29" fmla="*/ 10 h 13"/>
                <a:gd name="T30" fmla="*/ 8 w 10"/>
                <a:gd name="T31" fmla="*/ 11 h 13"/>
                <a:gd name="T32" fmla="*/ 8 w 10"/>
                <a:gd name="T33" fmla="*/ 11 h 13"/>
                <a:gd name="T34" fmla="*/ 9 w 10"/>
                <a:gd name="T35" fmla="*/ 11 h 13"/>
                <a:gd name="T36" fmla="*/ 9 w 10"/>
                <a:gd name="T37" fmla="*/ 12 h 13"/>
                <a:gd name="T38" fmla="*/ 8 w 10"/>
                <a:gd name="T39" fmla="*/ 12 h 13"/>
                <a:gd name="T40" fmla="*/ 8 w 10"/>
                <a:gd name="T41" fmla="*/ 12 h 13"/>
                <a:gd name="T42" fmla="*/ 7 w 10"/>
                <a:gd name="T43" fmla="*/ 12 h 13"/>
                <a:gd name="T44" fmla="*/ 7 w 10"/>
                <a:gd name="T45" fmla="*/ 11 h 13"/>
                <a:gd name="T46" fmla="*/ 7 w 10"/>
                <a:gd name="T47" fmla="*/ 11 h 13"/>
                <a:gd name="T48" fmla="*/ 6 w 10"/>
                <a:gd name="T49" fmla="*/ 11 h 13"/>
                <a:gd name="T50" fmla="*/ 5 w 10"/>
                <a:gd name="T51" fmla="*/ 10 h 13"/>
                <a:gd name="T52" fmla="*/ 4 w 10"/>
                <a:gd name="T53" fmla="*/ 9 h 13"/>
                <a:gd name="T54" fmla="*/ 4 w 10"/>
                <a:gd name="T55" fmla="*/ 9 h 13"/>
                <a:gd name="T56" fmla="*/ 3 w 10"/>
                <a:gd name="T57" fmla="*/ 8 h 13"/>
                <a:gd name="T58" fmla="*/ 2 w 10"/>
                <a:gd name="T59" fmla="*/ 7 h 13"/>
                <a:gd name="T60" fmla="*/ 2 w 10"/>
                <a:gd name="T61" fmla="*/ 7 h 13"/>
                <a:gd name="T62" fmla="*/ 1 w 10"/>
                <a:gd name="T63" fmla="*/ 6 h 13"/>
                <a:gd name="T64" fmla="*/ 1 w 10"/>
                <a:gd name="T65" fmla="*/ 5 h 13"/>
                <a:gd name="T66" fmla="*/ 1 w 10"/>
                <a:gd name="T67" fmla="*/ 5 h 13"/>
                <a:gd name="T68" fmla="*/ 0 w 10"/>
                <a:gd name="T69" fmla="*/ 4 h 13"/>
                <a:gd name="T70" fmla="*/ 0 w 10"/>
                <a:gd name="T71" fmla="*/ 3 h 13"/>
                <a:gd name="T72" fmla="*/ 0 w 10"/>
                <a:gd name="T73" fmla="*/ 3 h 13"/>
                <a:gd name="T74" fmla="*/ 0 w 10"/>
                <a:gd name="T75" fmla="*/ 2 h 13"/>
                <a:gd name="T76" fmla="*/ 0 w 10"/>
                <a:gd name="T77" fmla="*/ 1 h 13"/>
                <a:gd name="T78" fmla="*/ 0 w 10"/>
                <a:gd name="T79" fmla="*/ 1 h 13"/>
                <a:gd name="T80" fmla="*/ 0 w 10"/>
                <a:gd name="T81" fmla="*/ 0 h 13"/>
                <a:gd name="T82" fmla="*/ 1 w 10"/>
                <a:gd name="T83" fmla="*/ 1 h 13"/>
                <a:gd name="T84" fmla="*/ 1 w 10"/>
                <a:gd name="T85" fmla="*/ 1 h 13"/>
                <a:gd name="T86" fmla="*/ 1 w 10"/>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3">
                  <a:moveTo>
                    <a:pt x="1" y="1"/>
                  </a:moveTo>
                  <a:lnTo>
                    <a:pt x="1" y="2"/>
                  </a:lnTo>
                  <a:lnTo>
                    <a:pt x="1" y="3"/>
                  </a:lnTo>
                  <a:lnTo>
                    <a:pt x="2" y="3"/>
                  </a:lnTo>
                  <a:lnTo>
                    <a:pt x="2" y="4"/>
                  </a:lnTo>
                  <a:lnTo>
                    <a:pt x="2" y="5"/>
                  </a:lnTo>
                  <a:lnTo>
                    <a:pt x="3" y="5"/>
                  </a:lnTo>
                  <a:lnTo>
                    <a:pt x="4" y="7"/>
                  </a:lnTo>
                  <a:lnTo>
                    <a:pt x="4" y="7"/>
                  </a:lnTo>
                  <a:lnTo>
                    <a:pt x="5" y="8"/>
                  </a:lnTo>
                  <a:lnTo>
                    <a:pt x="5" y="9"/>
                  </a:lnTo>
                  <a:lnTo>
                    <a:pt x="6" y="9"/>
                  </a:lnTo>
                  <a:lnTo>
                    <a:pt x="7" y="10"/>
                  </a:lnTo>
                  <a:lnTo>
                    <a:pt x="7" y="10"/>
                  </a:lnTo>
                  <a:lnTo>
                    <a:pt x="8" y="10"/>
                  </a:lnTo>
                  <a:lnTo>
                    <a:pt x="8" y="11"/>
                  </a:lnTo>
                  <a:lnTo>
                    <a:pt x="8" y="11"/>
                  </a:lnTo>
                  <a:lnTo>
                    <a:pt x="9" y="11"/>
                  </a:lnTo>
                  <a:lnTo>
                    <a:pt x="9" y="12"/>
                  </a:lnTo>
                  <a:lnTo>
                    <a:pt x="8" y="12"/>
                  </a:lnTo>
                  <a:lnTo>
                    <a:pt x="8" y="12"/>
                  </a:lnTo>
                  <a:lnTo>
                    <a:pt x="7" y="12"/>
                  </a:lnTo>
                  <a:lnTo>
                    <a:pt x="7" y="11"/>
                  </a:lnTo>
                  <a:lnTo>
                    <a:pt x="7" y="11"/>
                  </a:lnTo>
                  <a:lnTo>
                    <a:pt x="6" y="11"/>
                  </a:lnTo>
                  <a:lnTo>
                    <a:pt x="5" y="10"/>
                  </a:lnTo>
                  <a:lnTo>
                    <a:pt x="4" y="9"/>
                  </a:lnTo>
                  <a:lnTo>
                    <a:pt x="4" y="9"/>
                  </a:lnTo>
                  <a:lnTo>
                    <a:pt x="3" y="8"/>
                  </a:lnTo>
                  <a:lnTo>
                    <a:pt x="2" y="7"/>
                  </a:lnTo>
                  <a:lnTo>
                    <a:pt x="2" y="7"/>
                  </a:lnTo>
                  <a:lnTo>
                    <a:pt x="1" y="6"/>
                  </a:lnTo>
                  <a:lnTo>
                    <a:pt x="1" y="5"/>
                  </a:lnTo>
                  <a:lnTo>
                    <a:pt x="1" y="5"/>
                  </a:lnTo>
                  <a:lnTo>
                    <a:pt x="0" y="4"/>
                  </a:lnTo>
                  <a:lnTo>
                    <a:pt x="0" y="3"/>
                  </a:lnTo>
                  <a:lnTo>
                    <a:pt x="0" y="3"/>
                  </a:lnTo>
                  <a:lnTo>
                    <a:pt x="0" y="2"/>
                  </a:lnTo>
                  <a:lnTo>
                    <a:pt x="0" y="1"/>
                  </a:lnTo>
                  <a:lnTo>
                    <a:pt x="0" y="1"/>
                  </a:lnTo>
                  <a:lnTo>
                    <a:pt x="0" y="0"/>
                  </a:lnTo>
                  <a:lnTo>
                    <a:pt x="1"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3" name="Freeform 397"/>
            <p:cNvSpPr>
              <a:spLocks/>
            </p:cNvSpPr>
            <p:nvPr/>
          </p:nvSpPr>
          <p:spPr bwMode="auto">
            <a:xfrm>
              <a:off x="830" y="3021"/>
              <a:ext cx="25" cy="50"/>
            </a:xfrm>
            <a:custGeom>
              <a:avLst/>
              <a:gdLst>
                <a:gd name="T0" fmla="*/ 11 w 25"/>
                <a:gd name="T1" fmla="*/ 13 h 50"/>
                <a:gd name="T2" fmla="*/ 10 w 25"/>
                <a:gd name="T3" fmla="*/ 16 h 50"/>
                <a:gd name="T4" fmla="*/ 8 w 25"/>
                <a:gd name="T5" fmla="*/ 18 h 50"/>
                <a:gd name="T6" fmla="*/ 6 w 25"/>
                <a:gd name="T7" fmla="*/ 19 h 50"/>
                <a:gd name="T8" fmla="*/ 3 w 25"/>
                <a:gd name="T9" fmla="*/ 20 h 50"/>
                <a:gd name="T10" fmla="*/ 2 w 25"/>
                <a:gd name="T11" fmla="*/ 22 h 50"/>
                <a:gd name="T12" fmla="*/ 0 w 25"/>
                <a:gd name="T13" fmla="*/ 24 h 50"/>
                <a:gd name="T14" fmla="*/ 0 w 25"/>
                <a:gd name="T15" fmla="*/ 26 h 50"/>
                <a:gd name="T16" fmla="*/ 1 w 25"/>
                <a:gd name="T17" fmla="*/ 29 h 50"/>
                <a:gd name="T18" fmla="*/ 2 w 25"/>
                <a:gd name="T19" fmla="*/ 30 h 50"/>
                <a:gd name="T20" fmla="*/ 2 w 25"/>
                <a:gd name="T21" fmla="*/ 32 h 50"/>
                <a:gd name="T22" fmla="*/ 2 w 25"/>
                <a:gd name="T23" fmla="*/ 34 h 50"/>
                <a:gd name="T24" fmla="*/ 3 w 25"/>
                <a:gd name="T25" fmla="*/ 35 h 50"/>
                <a:gd name="T26" fmla="*/ 3 w 25"/>
                <a:gd name="T27" fmla="*/ 37 h 50"/>
                <a:gd name="T28" fmla="*/ 4 w 25"/>
                <a:gd name="T29" fmla="*/ 39 h 50"/>
                <a:gd name="T30" fmla="*/ 5 w 25"/>
                <a:gd name="T31" fmla="*/ 42 h 50"/>
                <a:gd name="T32" fmla="*/ 6 w 25"/>
                <a:gd name="T33" fmla="*/ 45 h 50"/>
                <a:gd name="T34" fmla="*/ 8 w 25"/>
                <a:gd name="T35" fmla="*/ 48 h 50"/>
                <a:gd name="T36" fmla="*/ 10 w 25"/>
                <a:gd name="T37" fmla="*/ 49 h 50"/>
                <a:gd name="T38" fmla="*/ 12 w 25"/>
                <a:gd name="T39" fmla="*/ 49 h 50"/>
                <a:gd name="T40" fmla="*/ 14 w 25"/>
                <a:gd name="T41" fmla="*/ 48 h 50"/>
                <a:gd name="T42" fmla="*/ 16 w 25"/>
                <a:gd name="T43" fmla="*/ 47 h 50"/>
                <a:gd name="T44" fmla="*/ 18 w 25"/>
                <a:gd name="T45" fmla="*/ 45 h 50"/>
                <a:gd name="T46" fmla="*/ 19 w 25"/>
                <a:gd name="T47" fmla="*/ 42 h 50"/>
                <a:gd name="T48" fmla="*/ 20 w 25"/>
                <a:gd name="T49" fmla="*/ 39 h 50"/>
                <a:gd name="T50" fmla="*/ 22 w 25"/>
                <a:gd name="T51" fmla="*/ 35 h 50"/>
                <a:gd name="T52" fmla="*/ 23 w 25"/>
                <a:gd name="T53" fmla="*/ 29 h 50"/>
                <a:gd name="T54" fmla="*/ 24 w 25"/>
                <a:gd name="T55" fmla="*/ 24 h 50"/>
                <a:gd name="T56" fmla="*/ 24 w 25"/>
                <a:gd name="T57" fmla="*/ 19 h 50"/>
                <a:gd name="T58" fmla="*/ 24 w 25"/>
                <a:gd name="T59" fmla="*/ 13 h 50"/>
                <a:gd name="T60" fmla="*/ 24 w 25"/>
                <a:gd name="T61" fmla="*/ 9 h 50"/>
                <a:gd name="T62" fmla="*/ 23 w 25"/>
                <a:gd name="T63" fmla="*/ 5 h 50"/>
                <a:gd name="T64" fmla="*/ 22 w 25"/>
                <a:gd name="T65" fmla="*/ 2 h 50"/>
                <a:gd name="T66" fmla="*/ 21 w 25"/>
                <a:gd name="T67" fmla="*/ 1 h 50"/>
                <a:gd name="T68" fmla="*/ 19 w 25"/>
                <a:gd name="T69" fmla="*/ 0 h 50"/>
                <a:gd name="T70" fmla="*/ 18 w 25"/>
                <a:gd name="T71" fmla="*/ 1 h 50"/>
                <a:gd name="T72" fmla="*/ 16 w 25"/>
                <a:gd name="T73" fmla="*/ 3 h 50"/>
                <a:gd name="T74" fmla="*/ 14 w 25"/>
                <a:gd name="T75" fmla="*/ 5 h 50"/>
                <a:gd name="T76" fmla="*/ 13 w 25"/>
                <a:gd name="T77" fmla="*/ 9 h 50"/>
                <a:gd name="T78" fmla="*/ 11 w 25"/>
                <a:gd name="T7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50">
                  <a:moveTo>
                    <a:pt x="11" y="12"/>
                  </a:moveTo>
                  <a:lnTo>
                    <a:pt x="11" y="13"/>
                  </a:lnTo>
                  <a:lnTo>
                    <a:pt x="10" y="14"/>
                  </a:lnTo>
                  <a:lnTo>
                    <a:pt x="10" y="16"/>
                  </a:lnTo>
                  <a:lnTo>
                    <a:pt x="9" y="17"/>
                  </a:lnTo>
                  <a:lnTo>
                    <a:pt x="8" y="18"/>
                  </a:lnTo>
                  <a:lnTo>
                    <a:pt x="7" y="19"/>
                  </a:lnTo>
                  <a:lnTo>
                    <a:pt x="6" y="19"/>
                  </a:lnTo>
                  <a:lnTo>
                    <a:pt x="5" y="20"/>
                  </a:lnTo>
                  <a:lnTo>
                    <a:pt x="3" y="20"/>
                  </a:lnTo>
                  <a:lnTo>
                    <a:pt x="2" y="21"/>
                  </a:lnTo>
                  <a:lnTo>
                    <a:pt x="2" y="22"/>
                  </a:lnTo>
                  <a:lnTo>
                    <a:pt x="1" y="23"/>
                  </a:lnTo>
                  <a:lnTo>
                    <a:pt x="0" y="24"/>
                  </a:lnTo>
                  <a:lnTo>
                    <a:pt x="0" y="25"/>
                  </a:lnTo>
                  <a:lnTo>
                    <a:pt x="0" y="26"/>
                  </a:lnTo>
                  <a:lnTo>
                    <a:pt x="0" y="27"/>
                  </a:lnTo>
                  <a:lnTo>
                    <a:pt x="1" y="29"/>
                  </a:lnTo>
                  <a:lnTo>
                    <a:pt x="1" y="29"/>
                  </a:lnTo>
                  <a:lnTo>
                    <a:pt x="2" y="30"/>
                  </a:lnTo>
                  <a:lnTo>
                    <a:pt x="2" y="31"/>
                  </a:lnTo>
                  <a:lnTo>
                    <a:pt x="2" y="32"/>
                  </a:lnTo>
                  <a:lnTo>
                    <a:pt x="2" y="32"/>
                  </a:lnTo>
                  <a:lnTo>
                    <a:pt x="2" y="34"/>
                  </a:lnTo>
                  <a:lnTo>
                    <a:pt x="2" y="35"/>
                  </a:lnTo>
                  <a:lnTo>
                    <a:pt x="3" y="35"/>
                  </a:lnTo>
                  <a:lnTo>
                    <a:pt x="3" y="36"/>
                  </a:lnTo>
                  <a:lnTo>
                    <a:pt x="3" y="37"/>
                  </a:lnTo>
                  <a:lnTo>
                    <a:pt x="4" y="38"/>
                  </a:lnTo>
                  <a:lnTo>
                    <a:pt x="4" y="39"/>
                  </a:lnTo>
                  <a:lnTo>
                    <a:pt x="5" y="41"/>
                  </a:lnTo>
                  <a:lnTo>
                    <a:pt x="5" y="42"/>
                  </a:lnTo>
                  <a:lnTo>
                    <a:pt x="6" y="45"/>
                  </a:lnTo>
                  <a:lnTo>
                    <a:pt x="6" y="45"/>
                  </a:lnTo>
                  <a:lnTo>
                    <a:pt x="7" y="47"/>
                  </a:lnTo>
                  <a:lnTo>
                    <a:pt x="8" y="48"/>
                  </a:lnTo>
                  <a:lnTo>
                    <a:pt x="9" y="48"/>
                  </a:lnTo>
                  <a:lnTo>
                    <a:pt x="10" y="49"/>
                  </a:lnTo>
                  <a:lnTo>
                    <a:pt x="11" y="49"/>
                  </a:lnTo>
                  <a:lnTo>
                    <a:pt x="12" y="49"/>
                  </a:lnTo>
                  <a:lnTo>
                    <a:pt x="13" y="49"/>
                  </a:lnTo>
                  <a:lnTo>
                    <a:pt x="14" y="48"/>
                  </a:lnTo>
                  <a:lnTo>
                    <a:pt x="14" y="48"/>
                  </a:lnTo>
                  <a:lnTo>
                    <a:pt x="16" y="47"/>
                  </a:lnTo>
                  <a:lnTo>
                    <a:pt x="17" y="46"/>
                  </a:lnTo>
                  <a:lnTo>
                    <a:pt x="18" y="45"/>
                  </a:lnTo>
                  <a:lnTo>
                    <a:pt x="18" y="44"/>
                  </a:lnTo>
                  <a:lnTo>
                    <a:pt x="19" y="42"/>
                  </a:lnTo>
                  <a:lnTo>
                    <a:pt x="20" y="41"/>
                  </a:lnTo>
                  <a:lnTo>
                    <a:pt x="20" y="39"/>
                  </a:lnTo>
                  <a:lnTo>
                    <a:pt x="21" y="37"/>
                  </a:lnTo>
                  <a:lnTo>
                    <a:pt x="22" y="35"/>
                  </a:lnTo>
                  <a:lnTo>
                    <a:pt x="22" y="32"/>
                  </a:lnTo>
                  <a:lnTo>
                    <a:pt x="23" y="29"/>
                  </a:lnTo>
                  <a:lnTo>
                    <a:pt x="23" y="27"/>
                  </a:lnTo>
                  <a:lnTo>
                    <a:pt x="24" y="24"/>
                  </a:lnTo>
                  <a:lnTo>
                    <a:pt x="24" y="21"/>
                  </a:lnTo>
                  <a:lnTo>
                    <a:pt x="24" y="19"/>
                  </a:lnTo>
                  <a:lnTo>
                    <a:pt x="24" y="16"/>
                  </a:lnTo>
                  <a:lnTo>
                    <a:pt x="24" y="13"/>
                  </a:lnTo>
                  <a:lnTo>
                    <a:pt x="24" y="12"/>
                  </a:lnTo>
                  <a:lnTo>
                    <a:pt x="24" y="9"/>
                  </a:lnTo>
                  <a:lnTo>
                    <a:pt x="24" y="7"/>
                  </a:lnTo>
                  <a:lnTo>
                    <a:pt x="23" y="5"/>
                  </a:lnTo>
                  <a:lnTo>
                    <a:pt x="22" y="4"/>
                  </a:lnTo>
                  <a:lnTo>
                    <a:pt x="22" y="2"/>
                  </a:lnTo>
                  <a:lnTo>
                    <a:pt x="22" y="1"/>
                  </a:lnTo>
                  <a:lnTo>
                    <a:pt x="21" y="1"/>
                  </a:lnTo>
                  <a:lnTo>
                    <a:pt x="20" y="0"/>
                  </a:lnTo>
                  <a:lnTo>
                    <a:pt x="19" y="0"/>
                  </a:lnTo>
                  <a:lnTo>
                    <a:pt x="18" y="1"/>
                  </a:lnTo>
                  <a:lnTo>
                    <a:pt x="18" y="1"/>
                  </a:lnTo>
                  <a:lnTo>
                    <a:pt x="17" y="2"/>
                  </a:lnTo>
                  <a:lnTo>
                    <a:pt x="16" y="3"/>
                  </a:lnTo>
                  <a:lnTo>
                    <a:pt x="14" y="4"/>
                  </a:lnTo>
                  <a:lnTo>
                    <a:pt x="14" y="5"/>
                  </a:lnTo>
                  <a:lnTo>
                    <a:pt x="14" y="7"/>
                  </a:lnTo>
                  <a:lnTo>
                    <a:pt x="13" y="9"/>
                  </a:lnTo>
                  <a:lnTo>
                    <a:pt x="12" y="11"/>
                  </a:lnTo>
                  <a:lnTo>
                    <a:pt x="11"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4" name="Freeform 398"/>
            <p:cNvSpPr>
              <a:spLocks/>
            </p:cNvSpPr>
            <p:nvPr/>
          </p:nvSpPr>
          <p:spPr bwMode="auto">
            <a:xfrm>
              <a:off x="774" y="3105"/>
              <a:ext cx="18" cy="18"/>
            </a:xfrm>
            <a:custGeom>
              <a:avLst/>
              <a:gdLst>
                <a:gd name="T0" fmla="*/ 17 w 18"/>
                <a:gd name="T1" fmla="*/ 2 h 18"/>
                <a:gd name="T2" fmla="*/ 17 w 18"/>
                <a:gd name="T3" fmla="*/ 4 h 18"/>
                <a:gd name="T4" fmla="*/ 16 w 18"/>
                <a:gd name="T5" fmla="*/ 5 h 18"/>
                <a:gd name="T6" fmla="*/ 16 w 18"/>
                <a:gd name="T7" fmla="*/ 7 h 18"/>
                <a:gd name="T8" fmla="*/ 16 w 18"/>
                <a:gd name="T9" fmla="*/ 9 h 18"/>
                <a:gd name="T10" fmla="*/ 16 w 18"/>
                <a:gd name="T11" fmla="*/ 11 h 18"/>
                <a:gd name="T12" fmla="*/ 16 w 18"/>
                <a:gd name="T13" fmla="*/ 13 h 18"/>
                <a:gd name="T14" fmla="*/ 15 w 18"/>
                <a:gd name="T15" fmla="*/ 14 h 18"/>
                <a:gd name="T16" fmla="*/ 14 w 18"/>
                <a:gd name="T17" fmla="*/ 16 h 18"/>
                <a:gd name="T18" fmla="*/ 12 w 18"/>
                <a:gd name="T19" fmla="*/ 17 h 18"/>
                <a:gd name="T20" fmla="*/ 10 w 18"/>
                <a:gd name="T21" fmla="*/ 17 h 18"/>
                <a:gd name="T22" fmla="*/ 7 w 18"/>
                <a:gd name="T23" fmla="*/ 17 h 18"/>
                <a:gd name="T24" fmla="*/ 4 w 18"/>
                <a:gd name="T25" fmla="*/ 16 h 18"/>
                <a:gd name="T26" fmla="*/ 1 w 18"/>
                <a:gd name="T27" fmla="*/ 16 h 18"/>
                <a:gd name="T28" fmla="*/ 0 w 18"/>
                <a:gd name="T29" fmla="*/ 14 h 18"/>
                <a:gd name="T30" fmla="*/ 0 w 18"/>
                <a:gd name="T31" fmla="*/ 12 h 18"/>
                <a:gd name="T32" fmla="*/ 1 w 18"/>
                <a:gd name="T33" fmla="*/ 12 h 18"/>
                <a:gd name="T34" fmla="*/ 1 w 18"/>
                <a:gd name="T35" fmla="*/ 10 h 18"/>
                <a:gd name="T36" fmla="*/ 3 w 18"/>
                <a:gd name="T37" fmla="*/ 8 h 18"/>
                <a:gd name="T38" fmla="*/ 4 w 18"/>
                <a:gd name="T39" fmla="*/ 7 h 18"/>
                <a:gd name="T40" fmla="*/ 5 w 18"/>
                <a:gd name="T41" fmla="*/ 4 h 18"/>
                <a:gd name="T42" fmla="*/ 6 w 18"/>
                <a:gd name="T43" fmla="*/ 3 h 18"/>
                <a:gd name="T44" fmla="*/ 7 w 18"/>
                <a:gd name="T45" fmla="*/ 2 h 18"/>
                <a:gd name="T46" fmla="*/ 7 w 18"/>
                <a:gd name="T47" fmla="*/ 1 h 18"/>
                <a:gd name="T48" fmla="*/ 7 w 18"/>
                <a:gd name="T49" fmla="*/ 0 h 18"/>
                <a:gd name="T50" fmla="*/ 8 w 18"/>
                <a:gd name="T51" fmla="*/ 1 h 18"/>
                <a:gd name="T52" fmla="*/ 7 w 18"/>
                <a:gd name="T53" fmla="*/ 2 h 18"/>
                <a:gd name="T54" fmla="*/ 7 w 18"/>
                <a:gd name="T55" fmla="*/ 4 h 18"/>
                <a:gd name="T56" fmla="*/ 6 w 18"/>
                <a:gd name="T57" fmla="*/ 5 h 18"/>
                <a:gd name="T58" fmla="*/ 5 w 18"/>
                <a:gd name="T59" fmla="*/ 7 h 18"/>
                <a:gd name="T60" fmla="*/ 4 w 18"/>
                <a:gd name="T61" fmla="*/ 9 h 18"/>
                <a:gd name="T62" fmla="*/ 4 w 18"/>
                <a:gd name="T63" fmla="*/ 10 h 18"/>
                <a:gd name="T64" fmla="*/ 4 w 18"/>
                <a:gd name="T65" fmla="*/ 12 h 18"/>
                <a:gd name="T66" fmla="*/ 5 w 18"/>
                <a:gd name="T67" fmla="*/ 13 h 18"/>
                <a:gd name="T68" fmla="*/ 7 w 18"/>
                <a:gd name="T69" fmla="*/ 13 h 18"/>
                <a:gd name="T70" fmla="*/ 8 w 18"/>
                <a:gd name="T71" fmla="*/ 13 h 18"/>
                <a:gd name="T72" fmla="*/ 10 w 18"/>
                <a:gd name="T73" fmla="*/ 13 h 18"/>
                <a:gd name="T74" fmla="*/ 11 w 18"/>
                <a:gd name="T75" fmla="*/ 13 h 18"/>
                <a:gd name="T76" fmla="*/ 13 w 18"/>
                <a:gd name="T77" fmla="*/ 13 h 18"/>
                <a:gd name="T78" fmla="*/ 13 w 18"/>
                <a:gd name="T79" fmla="*/ 11 h 18"/>
                <a:gd name="T80" fmla="*/ 13 w 18"/>
                <a:gd name="T81" fmla="*/ 10 h 18"/>
                <a:gd name="T82" fmla="*/ 14 w 18"/>
                <a:gd name="T83" fmla="*/ 8 h 18"/>
                <a:gd name="T84" fmla="*/ 15 w 18"/>
                <a:gd name="T85" fmla="*/ 6 h 18"/>
                <a:gd name="T86" fmla="*/ 15 w 18"/>
                <a:gd name="T87" fmla="*/ 4 h 18"/>
                <a:gd name="T88" fmla="*/ 15 w 18"/>
                <a:gd name="T89" fmla="*/ 3 h 18"/>
                <a:gd name="T90" fmla="*/ 16 w 18"/>
                <a:gd name="T91" fmla="*/ 1 h 18"/>
                <a:gd name="T92" fmla="*/ 17 w 18"/>
                <a:gd name="T93"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18">
                  <a:moveTo>
                    <a:pt x="17" y="2"/>
                  </a:moveTo>
                  <a:lnTo>
                    <a:pt x="17" y="2"/>
                  </a:lnTo>
                  <a:lnTo>
                    <a:pt x="17" y="3"/>
                  </a:lnTo>
                  <a:lnTo>
                    <a:pt x="17" y="4"/>
                  </a:lnTo>
                  <a:lnTo>
                    <a:pt x="16" y="4"/>
                  </a:lnTo>
                  <a:lnTo>
                    <a:pt x="16" y="5"/>
                  </a:lnTo>
                  <a:lnTo>
                    <a:pt x="16" y="6"/>
                  </a:lnTo>
                  <a:lnTo>
                    <a:pt x="16" y="7"/>
                  </a:lnTo>
                  <a:lnTo>
                    <a:pt x="16" y="8"/>
                  </a:lnTo>
                  <a:lnTo>
                    <a:pt x="16" y="9"/>
                  </a:lnTo>
                  <a:lnTo>
                    <a:pt x="16" y="10"/>
                  </a:lnTo>
                  <a:lnTo>
                    <a:pt x="16" y="11"/>
                  </a:lnTo>
                  <a:lnTo>
                    <a:pt x="16" y="12"/>
                  </a:lnTo>
                  <a:lnTo>
                    <a:pt x="16" y="13"/>
                  </a:lnTo>
                  <a:lnTo>
                    <a:pt x="16" y="13"/>
                  </a:lnTo>
                  <a:lnTo>
                    <a:pt x="15" y="14"/>
                  </a:lnTo>
                  <a:lnTo>
                    <a:pt x="15" y="15"/>
                  </a:lnTo>
                  <a:lnTo>
                    <a:pt x="14" y="16"/>
                  </a:lnTo>
                  <a:lnTo>
                    <a:pt x="13" y="16"/>
                  </a:lnTo>
                  <a:lnTo>
                    <a:pt x="12" y="17"/>
                  </a:lnTo>
                  <a:lnTo>
                    <a:pt x="10" y="17"/>
                  </a:lnTo>
                  <a:lnTo>
                    <a:pt x="10" y="17"/>
                  </a:lnTo>
                  <a:lnTo>
                    <a:pt x="8" y="17"/>
                  </a:lnTo>
                  <a:lnTo>
                    <a:pt x="7" y="17"/>
                  </a:lnTo>
                  <a:lnTo>
                    <a:pt x="5" y="17"/>
                  </a:lnTo>
                  <a:lnTo>
                    <a:pt x="4" y="16"/>
                  </a:lnTo>
                  <a:lnTo>
                    <a:pt x="2" y="16"/>
                  </a:lnTo>
                  <a:lnTo>
                    <a:pt x="1" y="16"/>
                  </a:lnTo>
                  <a:lnTo>
                    <a:pt x="1" y="15"/>
                  </a:lnTo>
                  <a:lnTo>
                    <a:pt x="0" y="14"/>
                  </a:lnTo>
                  <a:lnTo>
                    <a:pt x="0" y="13"/>
                  </a:lnTo>
                  <a:lnTo>
                    <a:pt x="0" y="12"/>
                  </a:lnTo>
                  <a:lnTo>
                    <a:pt x="0" y="13"/>
                  </a:lnTo>
                  <a:lnTo>
                    <a:pt x="1" y="12"/>
                  </a:lnTo>
                  <a:lnTo>
                    <a:pt x="1" y="11"/>
                  </a:lnTo>
                  <a:lnTo>
                    <a:pt x="1" y="10"/>
                  </a:lnTo>
                  <a:lnTo>
                    <a:pt x="2" y="10"/>
                  </a:lnTo>
                  <a:lnTo>
                    <a:pt x="3" y="8"/>
                  </a:lnTo>
                  <a:lnTo>
                    <a:pt x="4" y="7"/>
                  </a:lnTo>
                  <a:lnTo>
                    <a:pt x="4" y="7"/>
                  </a:lnTo>
                  <a:lnTo>
                    <a:pt x="4" y="6"/>
                  </a:lnTo>
                  <a:lnTo>
                    <a:pt x="5" y="4"/>
                  </a:lnTo>
                  <a:lnTo>
                    <a:pt x="5" y="4"/>
                  </a:lnTo>
                  <a:lnTo>
                    <a:pt x="6" y="3"/>
                  </a:lnTo>
                  <a:lnTo>
                    <a:pt x="6" y="2"/>
                  </a:lnTo>
                  <a:lnTo>
                    <a:pt x="7" y="2"/>
                  </a:lnTo>
                  <a:lnTo>
                    <a:pt x="7" y="1"/>
                  </a:lnTo>
                  <a:lnTo>
                    <a:pt x="7" y="1"/>
                  </a:lnTo>
                  <a:lnTo>
                    <a:pt x="7" y="1"/>
                  </a:lnTo>
                  <a:lnTo>
                    <a:pt x="7" y="0"/>
                  </a:lnTo>
                  <a:lnTo>
                    <a:pt x="8" y="0"/>
                  </a:lnTo>
                  <a:lnTo>
                    <a:pt x="8" y="1"/>
                  </a:lnTo>
                  <a:lnTo>
                    <a:pt x="7" y="1"/>
                  </a:lnTo>
                  <a:lnTo>
                    <a:pt x="7" y="2"/>
                  </a:lnTo>
                  <a:lnTo>
                    <a:pt x="7" y="3"/>
                  </a:lnTo>
                  <a:lnTo>
                    <a:pt x="7" y="4"/>
                  </a:lnTo>
                  <a:lnTo>
                    <a:pt x="7" y="4"/>
                  </a:lnTo>
                  <a:lnTo>
                    <a:pt x="6" y="5"/>
                  </a:lnTo>
                  <a:lnTo>
                    <a:pt x="5" y="7"/>
                  </a:lnTo>
                  <a:lnTo>
                    <a:pt x="5" y="7"/>
                  </a:lnTo>
                  <a:lnTo>
                    <a:pt x="4" y="8"/>
                  </a:lnTo>
                  <a:lnTo>
                    <a:pt x="4" y="9"/>
                  </a:lnTo>
                  <a:lnTo>
                    <a:pt x="4" y="10"/>
                  </a:lnTo>
                  <a:lnTo>
                    <a:pt x="4" y="10"/>
                  </a:lnTo>
                  <a:lnTo>
                    <a:pt x="4" y="11"/>
                  </a:lnTo>
                  <a:lnTo>
                    <a:pt x="4" y="12"/>
                  </a:lnTo>
                  <a:lnTo>
                    <a:pt x="4" y="13"/>
                  </a:lnTo>
                  <a:lnTo>
                    <a:pt x="5" y="13"/>
                  </a:lnTo>
                  <a:lnTo>
                    <a:pt x="6" y="13"/>
                  </a:lnTo>
                  <a:lnTo>
                    <a:pt x="7" y="13"/>
                  </a:lnTo>
                  <a:lnTo>
                    <a:pt x="7" y="13"/>
                  </a:lnTo>
                  <a:lnTo>
                    <a:pt x="8" y="13"/>
                  </a:lnTo>
                  <a:lnTo>
                    <a:pt x="9" y="13"/>
                  </a:lnTo>
                  <a:lnTo>
                    <a:pt x="10" y="13"/>
                  </a:lnTo>
                  <a:lnTo>
                    <a:pt x="10" y="13"/>
                  </a:lnTo>
                  <a:lnTo>
                    <a:pt x="11" y="13"/>
                  </a:lnTo>
                  <a:lnTo>
                    <a:pt x="12" y="13"/>
                  </a:lnTo>
                  <a:lnTo>
                    <a:pt x="13" y="13"/>
                  </a:lnTo>
                  <a:lnTo>
                    <a:pt x="13" y="12"/>
                  </a:lnTo>
                  <a:lnTo>
                    <a:pt x="13" y="11"/>
                  </a:lnTo>
                  <a:lnTo>
                    <a:pt x="13" y="10"/>
                  </a:lnTo>
                  <a:lnTo>
                    <a:pt x="13" y="10"/>
                  </a:lnTo>
                  <a:lnTo>
                    <a:pt x="14" y="9"/>
                  </a:lnTo>
                  <a:lnTo>
                    <a:pt x="14" y="8"/>
                  </a:lnTo>
                  <a:lnTo>
                    <a:pt x="14" y="7"/>
                  </a:lnTo>
                  <a:lnTo>
                    <a:pt x="15" y="6"/>
                  </a:lnTo>
                  <a:lnTo>
                    <a:pt x="15" y="5"/>
                  </a:lnTo>
                  <a:lnTo>
                    <a:pt x="15" y="4"/>
                  </a:lnTo>
                  <a:lnTo>
                    <a:pt x="15" y="4"/>
                  </a:lnTo>
                  <a:lnTo>
                    <a:pt x="15" y="3"/>
                  </a:lnTo>
                  <a:lnTo>
                    <a:pt x="15" y="2"/>
                  </a:lnTo>
                  <a:lnTo>
                    <a:pt x="16" y="1"/>
                  </a:lnTo>
                  <a:lnTo>
                    <a:pt x="16" y="1"/>
                  </a:lnTo>
                  <a:lnTo>
                    <a:pt x="17" y="1"/>
                  </a:lnTo>
                  <a:lnTo>
                    <a:pt x="17"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5" name="Freeform 399"/>
            <p:cNvSpPr>
              <a:spLocks/>
            </p:cNvSpPr>
            <p:nvPr/>
          </p:nvSpPr>
          <p:spPr bwMode="auto">
            <a:xfrm>
              <a:off x="793" y="3106"/>
              <a:ext cx="15" cy="18"/>
            </a:xfrm>
            <a:custGeom>
              <a:avLst/>
              <a:gdLst>
                <a:gd name="T0" fmla="*/ 14 w 15"/>
                <a:gd name="T1" fmla="*/ 14 h 18"/>
                <a:gd name="T2" fmla="*/ 13 w 15"/>
                <a:gd name="T3" fmla="*/ 16 h 18"/>
                <a:gd name="T4" fmla="*/ 11 w 15"/>
                <a:gd name="T5" fmla="*/ 17 h 18"/>
                <a:gd name="T6" fmla="*/ 9 w 15"/>
                <a:gd name="T7" fmla="*/ 17 h 18"/>
                <a:gd name="T8" fmla="*/ 6 w 15"/>
                <a:gd name="T9" fmla="*/ 17 h 18"/>
                <a:gd name="T10" fmla="*/ 4 w 15"/>
                <a:gd name="T11" fmla="*/ 16 h 18"/>
                <a:gd name="T12" fmla="*/ 1 w 15"/>
                <a:gd name="T13" fmla="*/ 16 h 18"/>
                <a:gd name="T14" fmla="*/ 0 w 15"/>
                <a:gd name="T15" fmla="*/ 14 h 18"/>
                <a:gd name="T16" fmla="*/ 0 w 15"/>
                <a:gd name="T17" fmla="*/ 12 h 18"/>
                <a:gd name="T18" fmla="*/ 0 w 15"/>
                <a:gd name="T19" fmla="*/ 10 h 18"/>
                <a:gd name="T20" fmla="*/ 1 w 15"/>
                <a:gd name="T21" fmla="*/ 9 h 18"/>
                <a:gd name="T22" fmla="*/ 1 w 15"/>
                <a:gd name="T23" fmla="*/ 7 h 18"/>
                <a:gd name="T24" fmla="*/ 1 w 15"/>
                <a:gd name="T25" fmla="*/ 4 h 18"/>
                <a:gd name="T26" fmla="*/ 1 w 15"/>
                <a:gd name="T27" fmla="*/ 3 h 18"/>
                <a:gd name="T28" fmla="*/ 2 w 15"/>
                <a:gd name="T29" fmla="*/ 1 h 18"/>
                <a:gd name="T30" fmla="*/ 3 w 15"/>
                <a:gd name="T31" fmla="*/ 0 h 18"/>
                <a:gd name="T32" fmla="*/ 4 w 15"/>
                <a:gd name="T33" fmla="*/ 1 h 18"/>
                <a:gd name="T34" fmla="*/ 4 w 15"/>
                <a:gd name="T35" fmla="*/ 2 h 18"/>
                <a:gd name="T36" fmla="*/ 3 w 15"/>
                <a:gd name="T37" fmla="*/ 4 h 18"/>
                <a:gd name="T38" fmla="*/ 3 w 15"/>
                <a:gd name="T39" fmla="*/ 5 h 18"/>
                <a:gd name="T40" fmla="*/ 3 w 15"/>
                <a:gd name="T41" fmla="*/ 8 h 18"/>
                <a:gd name="T42" fmla="*/ 3 w 15"/>
                <a:gd name="T43" fmla="*/ 10 h 18"/>
                <a:gd name="T44" fmla="*/ 3 w 15"/>
                <a:gd name="T45" fmla="*/ 13 h 18"/>
                <a:gd name="T46" fmla="*/ 4 w 15"/>
                <a:gd name="T47" fmla="*/ 13 h 18"/>
                <a:gd name="T48" fmla="*/ 6 w 15"/>
                <a:gd name="T49" fmla="*/ 13 h 18"/>
                <a:gd name="T50" fmla="*/ 7 w 15"/>
                <a:gd name="T51" fmla="*/ 13 h 18"/>
                <a:gd name="T52" fmla="*/ 8 w 15"/>
                <a:gd name="T53" fmla="*/ 13 h 18"/>
                <a:gd name="T54" fmla="*/ 10 w 15"/>
                <a:gd name="T55" fmla="*/ 13 h 18"/>
                <a:gd name="T56" fmla="*/ 11 w 15"/>
                <a:gd name="T57" fmla="*/ 13 h 18"/>
                <a:gd name="T58" fmla="*/ 11 w 15"/>
                <a:gd name="T59" fmla="*/ 11 h 18"/>
                <a:gd name="T60" fmla="*/ 12 w 15"/>
                <a:gd name="T61" fmla="*/ 10 h 18"/>
                <a:gd name="T62" fmla="*/ 12 w 15"/>
                <a:gd name="T63" fmla="*/ 7 h 18"/>
                <a:gd name="T64" fmla="*/ 12 w 15"/>
                <a:gd name="T65" fmla="*/ 5 h 18"/>
                <a:gd name="T66" fmla="*/ 13 w 15"/>
                <a:gd name="T67" fmla="*/ 3 h 18"/>
                <a:gd name="T68" fmla="*/ 13 w 15"/>
                <a:gd name="T69" fmla="*/ 1 h 18"/>
                <a:gd name="T70" fmla="*/ 14 w 15"/>
                <a:gd name="T7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8">
                  <a:moveTo>
                    <a:pt x="14" y="1"/>
                  </a:moveTo>
                  <a:lnTo>
                    <a:pt x="14" y="14"/>
                  </a:lnTo>
                  <a:lnTo>
                    <a:pt x="13" y="15"/>
                  </a:lnTo>
                  <a:lnTo>
                    <a:pt x="13" y="16"/>
                  </a:lnTo>
                  <a:lnTo>
                    <a:pt x="13" y="16"/>
                  </a:lnTo>
                  <a:lnTo>
                    <a:pt x="11" y="17"/>
                  </a:lnTo>
                  <a:lnTo>
                    <a:pt x="11" y="17"/>
                  </a:lnTo>
                  <a:lnTo>
                    <a:pt x="9" y="17"/>
                  </a:lnTo>
                  <a:lnTo>
                    <a:pt x="8" y="17"/>
                  </a:lnTo>
                  <a:lnTo>
                    <a:pt x="6" y="17"/>
                  </a:lnTo>
                  <a:lnTo>
                    <a:pt x="5" y="17"/>
                  </a:lnTo>
                  <a:lnTo>
                    <a:pt x="4" y="16"/>
                  </a:lnTo>
                  <a:lnTo>
                    <a:pt x="2" y="16"/>
                  </a:lnTo>
                  <a:lnTo>
                    <a:pt x="1" y="16"/>
                  </a:lnTo>
                  <a:lnTo>
                    <a:pt x="1" y="15"/>
                  </a:lnTo>
                  <a:lnTo>
                    <a:pt x="0" y="14"/>
                  </a:lnTo>
                  <a:lnTo>
                    <a:pt x="0" y="13"/>
                  </a:lnTo>
                  <a:lnTo>
                    <a:pt x="0" y="12"/>
                  </a:lnTo>
                  <a:lnTo>
                    <a:pt x="0" y="11"/>
                  </a:lnTo>
                  <a:lnTo>
                    <a:pt x="0" y="10"/>
                  </a:lnTo>
                  <a:lnTo>
                    <a:pt x="0" y="10"/>
                  </a:lnTo>
                  <a:lnTo>
                    <a:pt x="1" y="9"/>
                  </a:lnTo>
                  <a:lnTo>
                    <a:pt x="1" y="8"/>
                  </a:lnTo>
                  <a:lnTo>
                    <a:pt x="1" y="7"/>
                  </a:lnTo>
                  <a:lnTo>
                    <a:pt x="1" y="6"/>
                  </a:lnTo>
                  <a:lnTo>
                    <a:pt x="1" y="4"/>
                  </a:lnTo>
                  <a:lnTo>
                    <a:pt x="1" y="4"/>
                  </a:lnTo>
                  <a:lnTo>
                    <a:pt x="1" y="3"/>
                  </a:lnTo>
                  <a:lnTo>
                    <a:pt x="2" y="2"/>
                  </a:lnTo>
                  <a:lnTo>
                    <a:pt x="2" y="1"/>
                  </a:lnTo>
                  <a:lnTo>
                    <a:pt x="2" y="1"/>
                  </a:lnTo>
                  <a:lnTo>
                    <a:pt x="3" y="0"/>
                  </a:lnTo>
                  <a:lnTo>
                    <a:pt x="4" y="0"/>
                  </a:lnTo>
                  <a:lnTo>
                    <a:pt x="4" y="1"/>
                  </a:lnTo>
                  <a:lnTo>
                    <a:pt x="4" y="1"/>
                  </a:lnTo>
                  <a:lnTo>
                    <a:pt x="4" y="2"/>
                  </a:lnTo>
                  <a:lnTo>
                    <a:pt x="4" y="3"/>
                  </a:lnTo>
                  <a:lnTo>
                    <a:pt x="3" y="4"/>
                  </a:lnTo>
                  <a:lnTo>
                    <a:pt x="3" y="4"/>
                  </a:lnTo>
                  <a:lnTo>
                    <a:pt x="3" y="5"/>
                  </a:lnTo>
                  <a:lnTo>
                    <a:pt x="3" y="7"/>
                  </a:lnTo>
                  <a:lnTo>
                    <a:pt x="3" y="8"/>
                  </a:lnTo>
                  <a:lnTo>
                    <a:pt x="3" y="9"/>
                  </a:lnTo>
                  <a:lnTo>
                    <a:pt x="3" y="10"/>
                  </a:lnTo>
                  <a:lnTo>
                    <a:pt x="3" y="12"/>
                  </a:lnTo>
                  <a:lnTo>
                    <a:pt x="3" y="13"/>
                  </a:lnTo>
                  <a:lnTo>
                    <a:pt x="4" y="13"/>
                  </a:lnTo>
                  <a:lnTo>
                    <a:pt x="4" y="13"/>
                  </a:lnTo>
                  <a:lnTo>
                    <a:pt x="5" y="13"/>
                  </a:lnTo>
                  <a:lnTo>
                    <a:pt x="6" y="13"/>
                  </a:lnTo>
                  <a:lnTo>
                    <a:pt x="6" y="13"/>
                  </a:lnTo>
                  <a:lnTo>
                    <a:pt x="7" y="13"/>
                  </a:lnTo>
                  <a:lnTo>
                    <a:pt x="8" y="13"/>
                  </a:lnTo>
                  <a:lnTo>
                    <a:pt x="8" y="13"/>
                  </a:lnTo>
                  <a:lnTo>
                    <a:pt x="9" y="13"/>
                  </a:lnTo>
                  <a:lnTo>
                    <a:pt x="10" y="13"/>
                  </a:lnTo>
                  <a:lnTo>
                    <a:pt x="10" y="13"/>
                  </a:lnTo>
                  <a:lnTo>
                    <a:pt x="11" y="13"/>
                  </a:lnTo>
                  <a:lnTo>
                    <a:pt x="11" y="12"/>
                  </a:lnTo>
                  <a:lnTo>
                    <a:pt x="11" y="11"/>
                  </a:lnTo>
                  <a:lnTo>
                    <a:pt x="11" y="10"/>
                  </a:lnTo>
                  <a:lnTo>
                    <a:pt x="12" y="10"/>
                  </a:lnTo>
                  <a:lnTo>
                    <a:pt x="12" y="9"/>
                  </a:lnTo>
                  <a:lnTo>
                    <a:pt x="12" y="7"/>
                  </a:lnTo>
                  <a:lnTo>
                    <a:pt x="12" y="7"/>
                  </a:lnTo>
                  <a:lnTo>
                    <a:pt x="12" y="5"/>
                  </a:lnTo>
                  <a:lnTo>
                    <a:pt x="12" y="4"/>
                  </a:lnTo>
                  <a:lnTo>
                    <a:pt x="13" y="3"/>
                  </a:lnTo>
                  <a:lnTo>
                    <a:pt x="13" y="2"/>
                  </a:lnTo>
                  <a:lnTo>
                    <a:pt x="13" y="1"/>
                  </a:lnTo>
                  <a:lnTo>
                    <a:pt x="13" y="1"/>
                  </a:lnTo>
                  <a:lnTo>
                    <a:pt x="1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6" name="Freeform 400"/>
            <p:cNvSpPr>
              <a:spLocks/>
            </p:cNvSpPr>
            <p:nvPr/>
          </p:nvSpPr>
          <p:spPr bwMode="auto">
            <a:xfrm>
              <a:off x="810" y="3106"/>
              <a:ext cx="16" cy="19"/>
            </a:xfrm>
            <a:custGeom>
              <a:avLst/>
              <a:gdLst>
                <a:gd name="T0" fmla="*/ 12 w 16"/>
                <a:gd name="T1" fmla="*/ 1 h 19"/>
                <a:gd name="T2" fmla="*/ 13 w 16"/>
                <a:gd name="T3" fmla="*/ 2 h 19"/>
                <a:gd name="T4" fmla="*/ 13 w 16"/>
                <a:gd name="T5" fmla="*/ 4 h 19"/>
                <a:gd name="T6" fmla="*/ 14 w 16"/>
                <a:gd name="T7" fmla="*/ 6 h 19"/>
                <a:gd name="T8" fmla="*/ 14 w 16"/>
                <a:gd name="T9" fmla="*/ 8 h 19"/>
                <a:gd name="T10" fmla="*/ 14 w 16"/>
                <a:gd name="T11" fmla="*/ 11 h 19"/>
                <a:gd name="T12" fmla="*/ 14 w 16"/>
                <a:gd name="T13" fmla="*/ 12 h 19"/>
                <a:gd name="T14" fmla="*/ 15 w 16"/>
                <a:gd name="T15" fmla="*/ 14 h 19"/>
                <a:gd name="T16" fmla="*/ 15 w 16"/>
                <a:gd name="T17" fmla="*/ 15 h 19"/>
                <a:gd name="T18" fmla="*/ 14 w 16"/>
                <a:gd name="T19" fmla="*/ 17 h 19"/>
                <a:gd name="T20" fmla="*/ 11 w 16"/>
                <a:gd name="T21" fmla="*/ 17 h 19"/>
                <a:gd name="T22" fmla="*/ 9 w 16"/>
                <a:gd name="T23" fmla="*/ 18 h 19"/>
                <a:gd name="T24" fmla="*/ 6 w 16"/>
                <a:gd name="T25" fmla="*/ 18 h 19"/>
                <a:gd name="T26" fmla="*/ 4 w 16"/>
                <a:gd name="T27" fmla="*/ 17 h 19"/>
                <a:gd name="T28" fmla="*/ 1 w 16"/>
                <a:gd name="T29" fmla="*/ 16 h 19"/>
                <a:gd name="T30" fmla="*/ 0 w 16"/>
                <a:gd name="T31" fmla="*/ 14 h 19"/>
                <a:gd name="T32" fmla="*/ 0 w 16"/>
                <a:gd name="T33" fmla="*/ 13 h 19"/>
                <a:gd name="T34" fmla="*/ 0 w 16"/>
                <a:gd name="T35" fmla="*/ 11 h 19"/>
                <a:gd name="T36" fmla="*/ 1 w 16"/>
                <a:gd name="T37" fmla="*/ 9 h 19"/>
                <a:gd name="T38" fmla="*/ 1 w 16"/>
                <a:gd name="T39" fmla="*/ 8 h 19"/>
                <a:gd name="T40" fmla="*/ 1 w 16"/>
                <a:gd name="T41" fmla="*/ 5 h 19"/>
                <a:gd name="T42" fmla="*/ 1 w 16"/>
                <a:gd name="T43" fmla="*/ 4 h 19"/>
                <a:gd name="T44" fmla="*/ 1 w 16"/>
                <a:gd name="T45" fmla="*/ 2 h 19"/>
                <a:gd name="T46" fmla="*/ 1 w 16"/>
                <a:gd name="T47" fmla="*/ 1 h 19"/>
                <a:gd name="T48" fmla="*/ 2 w 16"/>
                <a:gd name="T49" fmla="*/ 2 h 19"/>
                <a:gd name="T50" fmla="*/ 2 w 16"/>
                <a:gd name="T51" fmla="*/ 4 h 19"/>
                <a:gd name="T52" fmla="*/ 2 w 16"/>
                <a:gd name="T53" fmla="*/ 6 h 19"/>
                <a:gd name="T54" fmla="*/ 2 w 16"/>
                <a:gd name="T55" fmla="*/ 9 h 19"/>
                <a:gd name="T56" fmla="*/ 2 w 16"/>
                <a:gd name="T57" fmla="*/ 11 h 19"/>
                <a:gd name="T58" fmla="*/ 3 w 16"/>
                <a:gd name="T59" fmla="*/ 13 h 19"/>
                <a:gd name="T60" fmla="*/ 4 w 16"/>
                <a:gd name="T61" fmla="*/ 14 h 19"/>
                <a:gd name="T62" fmla="*/ 4 w 16"/>
                <a:gd name="T63" fmla="*/ 14 h 19"/>
                <a:gd name="T64" fmla="*/ 6 w 16"/>
                <a:gd name="T65" fmla="*/ 14 h 19"/>
                <a:gd name="T66" fmla="*/ 8 w 16"/>
                <a:gd name="T67" fmla="*/ 14 h 19"/>
                <a:gd name="T68" fmla="*/ 9 w 16"/>
                <a:gd name="T69" fmla="*/ 14 h 19"/>
                <a:gd name="T70" fmla="*/ 11 w 16"/>
                <a:gd name="T71" fmla="*/ 14 h 19"/>
                <a:gd name="T72" fmla="*/ 11 w 16"/>
                <a:gd name="T73" fmla="*/ 13 h 19"/>
                <a:gd name="T74" fmla="*/ 11 w 16"/>
                <a:gd name="T75" fmla="*/ 11 h 19"/>
                <a:gd name="T76" fmla="*/ 11 w 16"/>
                <a:gd name="T77" fmla="*/ 10 h 19"/>
                <a:gd name="T78" fmla="*/ 11 w 16"/>
                <a:gd name="T79" fmla="*/ 5 h 19"/>
                <a:gd name="T80" fmla="*/ 11 w 16"/>
                <a:gd name="T81" fmla="*/ 3 h 19"/>
                <a:gd name="T82" fmla="*/ 11 w 16"/>
                <a:gd name="T83" fmla="*/ 2 h 19"/>
                <a:gd name="T84" fmla="*/ 11 w 16"/>
                <a:gd name="T85" fmla="*/ 0 h 19"/>
                <a:gd name="T86" fmla="*/ 12 w 16"/>
                <a:gd name="T8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 h="19">
                  <a:moveTo>
                    <a:pt x="12" y="1"/>
                  </a:moveTo>
                  <a:lnTo>
                    <a:pt x="12" y="1"/>
                  </a:lnTo>
                  <a:lnTo>
                    <a:pt x="13" y="2"/>
                  </a:lnTo>
                  <a:lnTo>
                    <a:pt x="13" y="2"/>
                  </a:lnTo>
                  <a:lnTo>
                    <a:pt x="13" y="3"/>
                  </a:lnTo>
                  <a:lnTo>
                    <a:pt x="13" y="4"/>
                  </a:lnTo>
                  <a:lnTo>
                    <a:pt x="13" y="5"/>
                  </a:lnTo>
                  <a:lnTo>
                    <a:pt x="14" y="6"/>
                  </a:lnTo>
                  <a:lnTo>
                    <a:pt x="14" y="7"/>
                  </a:lnTo>
                  <a:lnTo>
                    <a:pt x="14" y="8"/>
                  </a:lnTo>
                  <a:lnTo>
                    <a:pt x="14" y="9"/>
                  </a:lnTo>
                  <a:lnTo>
                    <a:pt x="14" y="11"/>
                  </a:lnTo>
                  <a:lnTo>
                    <a:pt x="14" y="11"/>
                  </a:lnTo>
                  <a:lnTo>
                    <a:pt x="14" y="12"/>
                  </a:lnTo>
                  <a:lnTo>
                    <a:pt x="14" y="13"/>
                  </a:lnTo>
                  <a:lnTo>
                    <a:pt x="15" y="14"/>
                  </a:lnTo>
                  <a:lnTo>
                    <a:pt x="15" y="14"/>
                  </a:lnTo>
                  <a:lnTo>
                    <a:pt x="15" y="15"/>
                  </a:lnTo>
                  <a:lnTo>
                    <a:pt x="14" y="16"/>
                  </a:lnTo>
                  <a:lnTo>
                    <a:pt x="14" y="17"/>
                  </a:lnTo>
                  <a:lnTo>
                    <a:pt x="13" y="17"/>
                  </a:lnTo>
                  <a:lnTo>
                    <a:pt x="11" y="17"/>
                  </a:lnTo>
                  <a:lnTo>
                    <a:pt x="11" y="18"/>
                  </a:lnTo>
                  <a:lnTo>
                    <a:pt x="9" y="18"/>
                  </a:lnTo>
                  <a:lnTo>
                    <a:pt x="8" y="18"/>
                  </a:lnTo>
                  <a:lnTo>
                    <a:pt x="6" y="18"/>
                  </a:lnTo>
                  <a:lnTo>
                    <a:pt x="5" y="17"/>
                  </a:lnTo>
                  <a:lnTo>
                    <a:pt x="4" y="17"/>
                  </a:lnTo>
                  <a:lnTo>
                    <a:pt x="2" y="17"/>
                  </a:lnTo>
                  <a:lnTo>
                    <a:pt x="1" y="16"/>
                  </a:lnTo>
                  <a:lnTo>
                    <a:pt x="1" y="15"/>
                  </a:lnTo>
                  <a:lnTo>
                    <a:pt x="0" y="14"/>
                  </a:lnTo>
                  <a:lnTo>
                    <a:pt x="0" y="14"/>
                  </a:lnTo>
                  <a:lnTo>
                    <a:pt x="0" y="13"/>
                  </a:lnTo>
                  <a:lnTo>
                    <a:pt x="0" y="12"/>
                  </a:lnTo>
                  <a:lnTo>
                    <a:pt x="0" y="11"/>
                  </a:lnTo>
                  <a:lnTo>
                    <a:pt x="1" y="10"/>
                  </a:lnTo>
                  <a:lnTo>
                    <a:pt x="1" y="9"/>
                  </a:lnTo>
                  <a:lnTo>
                    <a:pt x="1" y="8"/>
                  </a:lnTo>
                  <a:lnTo>
                    <a:pt x="1" y="8"/>
                  </a:lnTo>
                  <a:lnTo>
                    <a:pt x="1" y="6"/>
                  </a:lnTo>
                  <a:lnTo>
                    <a:pt x="1" y="5"/>
                  </a:lnTo>
                  <a:lnTo>
                    <a:pt x="1" y="5"/>
                  </a:lnTo>
                  <a:lnTo>
                    <a:pt x="1" y="4"/>
                  </a:lnTo>
                  <a:lnTo>
                    <a:pt x="1" y="2"/>
                  </a:lnTo>
                  <a:lnTo>
                    <a:pt x="1" y="2"/>
                  </a:lnTo>
                  <a:lnTo>
                    <a:pt x="1" y="2"/>
                  </a:lnTo>
                  <a:lnTo>
                    <a:pt x="1" y="1"/>
                  </a:lnTo>
                  <a:lnTo>
                    <a:pt x="2" y="1"/>
                  </a:lnTo>
                  <a:lnTo>
                    <a:pt x="2" y="2"/>
                  </a:lnTo>
                  <a:lnTo>
                    <a:pt x="2" y="3"/>
                  </a:lnTo>
                  <a:lnTo>
                    <a:pt x="2" y="4"/>
                  </a:lnTo>
                  <a:lnTo>
                    <a:pt x="2" y="5"/>
                  </a:lnTo>
                  <a:lnTo>
                    <a:pt x="2" y="6"/>
                  </a:lnTo>
                  <a:lnTo>
                    <a:pt x="2" y="8"/>
                  </a:lnTo>
                  <a:lnTo>
                    <a:pt x="2" y="9"/>
                  </a:lnTo>
                  <a:lnTo>
                    <a:pt x="2" y="10"/>
                  </a:lnTo>
                  <a:lnTo>
                    <a:pt x="2" y="11"/>
                  </a:lnTo>
                  <a:lnTo>
                    <a:pt x="2" y="12"/>
                  </a:lnTo>
                  <a:lnTo>
                    <a:pt x="3" y="13"/>
                  </a:lnTo>
                  <a:lnTo>
                    <a:pt x="3" y="14"/>
                  </a:lnTo>
                  <a:lnTo>
                    <a:pt x="4" y="14"/>
                  </a:lnTo>
                  <a:lnTo>
                    <a:pt x="4" y="14"/>
                  </a:lnTo>
                  <a:lnTo>
                    <a:pt x="4" y="14"/>
                  </a:lnTo>
                  <a:lnTo>
                    <a:pt x="6" y="14"/>
                  </a:lnTo>
                  <a:lnTo>
                    <a:pt x="6" y="14"/>
                  </a:lnTo>
                  <a:lnTo>
                    <a:pt x="7" y="14"/>
                  </a:lnTo>
                  <a:lnTo>
                    <a:pt x="8" y="14"/>
                  </a:lnTo>
                  <a:lnTo>
                    <a:pt x="9" y="14"/>
                  </a:lnTo>
                  <a:lnTo>
                    <a:pt x="9" y="14"/>
                  </a:lnTo>
                  <a:lnTo>
                    <a:pt x="10" y="14"/>
                  </a:lnTo>
                  <a:lnTo>
                    <a:pt x="11" y="14"/>
                  </a:lnTo>
                  <a:lnTo>
                    <a:pt x="11" y="14"/>
                  </a:lnTo>
                  <a:lnTo>
                    <a:pt x="11" y="13"/>
                  </a:lnTo>
                  <a:lnTo>
                    <a:pt x="11" y="12"/>
                  </a:lnTo>
                  <a:lnTo>
                    <a:pt x="11" y="11"/>
                  </a:lnTo>
                  <a:lnTo>
                    <a:pt x="11" y="11"/>
                  </a:lnTo>
                  <a:lnTo>
                    <a:pt x="11" y="10"/>
                  </a:lnTo>
                  <a:lnTo>
                    <a:pt x="11" y="9"/>
                  </a:lnTo>
                  <a:lnTo>
                    <a:pt x="11" y="5"/>
                  </a:lnTo>
                  <a:lnTo>
                    <a:pt x="11" y="4"/>
                  </a:lnTo>
                  <a:lnTo>
                    <a:pt x="11" y="3"/>
                  </a:lnTo>
                  <a:lnTo>
                    <a:pt x="11" y="2"/>
                  </a:lnTo>
                  <a:lnTo>
                    <a:pt x="11" y="2"/>
                  </a:lnTo>
                  <a:lnTo>
                    <a:pt x="11" y="1"/>
                  </a:lnTo>
                  <a:lnTo>
                    <a:pt x="11" y="0"/>
                  </a:lnTo>
                  <a:lnTo>
                    <a:pt x="11" y="0"/>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7" name="Freeform 401"/>
            <p:cNvSpPr>
              <a:spLocks/>
            </p:cNvSpPr>
            <p:nvPr/>
          </p:nvSpPr>
          <p:spPr bwMode="auto">
            <a:xfrm>
              <a:off x="844" y="3106"/>
              <a:ext cx="15" cy="18"/>
            </a:xfrm>
            <a:custGeom>
              <a:avLst/>
              <a:gdLst>
                <a:gd name="T0" fmla="*/ 0 w 15"/>
                <a:gd name="T1" fmla="*/ 1 h 18"/>
                <a:gd name="T2" fmla="*/ 0 w 15"/>
                <a:gd name="T3" fmla="*/ 2 h 18"/>
                <a:gd name="T4" fmla="*/ 0 w 15"/>
                <a:gd name="T5" fmla="*/ 4 h 18"/>
                <a:gd name="T6" fmla="*/ 0 w 15"/>
                <a:gd name="T7" fmla="*/ 6 h 18"/>
                <a:gd name="T8" fmla="*/ 0 w 15"/>
                <a:gd name="T9" fmla="*/ 10 h 18"/>
                <a:gd name="T10" fmla="*/ 0 w 15"/>
                <a:gd name="T11" fmla="*/ 12 h 18"/>
                <a:gd name="T12" fmla="*/ 0 w 15"/>
                <a:gd name="T13" fmla="*/ 13 h 18"/>
                <a:gd name="T14" fmla="*/ 1 w 15"/>
                <a:gd name="T15" fmla="*/ 15 h 18"/>
                <a:gd name="T16" fmla="*/ 1 w 15"/>
                <a:gd name="T17" fmla="*/ 16 h 18"/>
                <a:gd name="T18" fmla="*/ 4 w 15"/>
                <a:gd name="T19" fmla="*/ 17 h 18"/>
                <a:gd name="T20" fmla="*/ 6 w 15"/>
                <a:gd name="T21" fmla="*/ 17 h 18"/>
                <a:gd name="T22" fmla="*/ 9 w 15"/>
                <a:gd name="T23" fmla="*/ 17 h 18"/>
                <a:gd name="T24" fmla="*/ 11 w 15"/>
                <a:gd name="T25" fmla="*/ 16 h 18"/>
                <a:gd name="T26" fmla="*/ 13 w 15"/>
                <a:gd name="T27" fmla="*/ 15 h 18"/>
                <a:gd name="T28" fmla="*/ 14 w 15"/>
                <a:gd name="T29" fmla="*/ 13 h 18"/>
                <a:gd name="T30" fmla="*/ 13 w 15"/>
                <a:gd name="T31" fmla="*/ 12 h 18"/>
                <a:gd name="T32" fmla="*/ 13 w 15"/>
                <a:gd name="T33" fmla="*/ 10 h 18"/>
                <a:gd name="T34" fmla="*/ 13 w 15"/>
                <a:gd name="T35" fmla="*/ 9 h 18"/>
                <a:gd name="T36" fmla="*/ 13 w 15"/>
                <a:gd name="T37" fmla="*/ 7 h 18"/>
                <a:gd name="T38" fmla="*/ 12 w 15"/>
                <a:gd name="T39" fmla="*/ 5 h 18"/>
                <a:gd name="T40" fmla="*/ 12 w 15"/>
                <a:gd name="T41" fmla="*/ 4 h 18"/>
                <a:gd name="T42" fmla="*/ 11 w 15"/>
                <a:gd name="T43" fmla="*/ 2 h 18"/>
                <a:gd name="T44" fmla="*/ 11 w 15"/>
                <a:gd name="T45" fmla="*/ 1 h 18"/>
                <a:gd name="T46" fmla="*/ 11 w 15"/>
                <a:gd name="T47" fmla="*/ 0 h 18"/>
                <a:gd name="T48" fmla="*/ 11 w 15"/>
                <a:gd name="T49" fmla="*/ 1 h 18"/>
                <a:gd name="T50" fmla="*/ 11 w 15"/>
                <a:gd name="T51" fmla="*/ 3 h 18"/>
                <a:gd name="T52" fmla="*/ 11 w 15"/>
                <a:gd name="T53" fmla="*/ 4 h 18"/>
                <a:gd name="T54" fmla="*/ 11 w 15"/>
                <a:gd name="T55" fmla="*/ 7 h 18"/>
                <a:gd name="T56" fmla="*/ 11 w 15"/>
                <a:gd name="T57" fmla="*/ 9 h 18"/>
                <a:gd name="T58" fmla="*/ 11 w 15"/>
                <a:gd name="T59" fmla="*/ 11 h 18"/>
                <a:gd name="T60" fmla="*/ 11 w 15"/>
                <a:gd name="T61" fmla="*/ 13 h 18"/>
                <a:gd name="T62" fmla="*/ 9 w 15"/>
                <a:gd name="T63" fmla="*/ 13 h 18"/>
                <a:gd name="T64" fmla="*/ 8 w 15"/>
                <a:gd name="T65" fmla="*/ 13 h 18"/>
                <a:gd name="T66" fmla="*/ 6 w 15"/>
                <a:gd name="T67" fmla="*/ 14 h 18"/>
                <a:gd name="T68" fmla="*/ 5 w 15"/>
                <a:gd name="T69" fmla="*/ 14 h 18"/>
                <a:gd name="T70" fmla="*/ 4 w 15"/>
                <a:gd name="T71" fmla="*/ 13 h 18"/>
                <a:gd name="T72" fmla="*/ 3 w 15"/>
                <a:gd name="T73" fmla="*/ 13 h 18"/>
                <a:gd name="T74" fmla="*/ 2 w 15"/>
                <a:gd name="T75" fmla="*/ 11 h 18"/>
                <a:gd name="T76" fmla="*/ 2 w 15"/>
                <a:gd name="T77" fmla="*/ 9 h 18"/>
                <a:gd name="T78" fmla="*/ 1 w 15"/>
                <a:gd name="T79" fmla="*/ 7 h 18"/>
                <a:gd name="T80" fmla="*/ 1 w 15"/>
                <a:gd name="T81" fmla="*/ 4 h 18"/>
                <a:gd name="T82" fmla="*/ 1 w 15"/>
                <a:gd name="T83" fmla="*/ 2 h 18"/>
                <a:gd name="T84" fmla="*/ 1 w 15"/>
                <a:gd name="T8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 h="18">
                  <a:moveTo>
                    <a:pt x="0" y="1"/>
                  </a:moveTo>
                  <a:lnTo>
                    <a:pt x="0" y="1"/>
                  </a:lnTo>
                  <a:lnTo>
                    <a:pt x="0" y="1"/>
                  </a:lnTo>
                  <a:lnTo>
                    <a:pt x="0" y="2"/>
                  </a:lnTo>
                  <a:lnTo>
                    <a:pt x="0" y="3"/>
                  </a:lnTo>
                  <a:lnTo>
                    <a:pt x="0" y="4"/>
                  </a:lnTo>
                  <a:lnTo>
                    <a:pt x="0" y="5"/>
                  </a:lnTo>
                  <a:lnTo>
                    <a:pt x="0" y="6"/>
                  </a:lnTo>
                  <a:lnTo>
                    <a:pt x="0" y="8"/>
                  </a:lnTo>
                  <a:lnTo>
                    <a:pt x="0" y="10"/>
                  </a:lnTo>
                  <a:lnTo>
                    <a:pt x="0" y="10"/>
                  </a:lnTo>
                  <a:lnTo>
                    <a:pt x="0" y="12"/>
                  </a:lnTo>
                  <a:lnTo>
                    <a:pt x="0" y="13"/>
                  </a:lnTo>
                  <a:lnTo>
                    <a:pt x="0" y="13"/>
                  </a:lnTo>
                  <a:lnTo>
                    <a:pt x="0" y="14"/>
                  </a:lnTo>
                  <a:lnTo>
                    <a:pt x="1" y="15"/>
                  </a:lnTo>
                  <a:lnTo>
                    <a:pt x="1" y="16"/>
                  </a:lnTo>
                  <a:lnTo>
                    <a:pt x="1" y="16"/>
                  </a:lnTo>
                  <a:lnTo>
                    <a:pt x="3" y="17"/>
                  </a:lnTo>
                  <a:lnTo>
                    <a:pt x="4" y="17"/>
                  </a:lnTo>
                  <a:lnTo>
                    <a:pt x="5" y="17"/>
                  </a:lnTo>
                  <a:lnTo>
                    <a:pt x="6" y="17"/>
                  </a:lnTo>
                  <a:lnTo>
                    <a:pt x="8" y="17"/>
                  </a:lnTo>
                  <a:lnTo>
                    <a:pt x="9" y="17"/>
                  </a:lnTo>
                  <a:lnTo>
                    <a:pt x="10" y="17"/>
                  </a:lnTo>
                  <a:lnTo>
                    <a:pt x="11" y="16"/>
                  </a:lnTo>
                  <a:lnTo>
                    <a:pt x="12" y="16"/>
                  </a:lnTo>
                  <a:lnTo>
                    <a:pt x="13" y="15"/>
                  </a:lnTo>
                  <a:lnTo>
                    <a:pt x="13" y="14"/>
                  </a:lnTo>
                  <a:lnTo>
                    <a:pt x="14" y="13"/>
                  </a:lnTo>
                  <a:lnTo>
                    <a:pt x="14" y="12"/>
                  </a:lnTo>
                  <a:lnTo>
                    <a:pt x="13" y="12"/>
                  </a:lnTo>
                  <a:lnTo>
                    <a:pt x="13" y="11"/>
                  </a:lnTo>
                  <a:lnTo>
                    <a:pt x="13" y="10"/>
                  </a:lnTo>
                  <a:lnTo>
                    <a:pt x="13" y="10"/>
                  </a:lnTo>
                  <a:lnTo>
                    <a:pt x="13" y="9"/>
                  </a:lnTo>
                  <a:lnTo>
                    <a:pt x="13" y="8"/>
                  </a:lnTo>
                  <a:lnTo>
                    <a:pt x="13" y="7"/>
                  </a:lnTo>
                  <a:lnTo>
                    <a:pt x="12" y="6"/>
                  </a:lnTo>
                  <a:lnTo>
                    <a:pt x="12" y="5"/>
                  </a:lnTo>
                  <a:lnTo>
                    <a:pt x="12" y="4"/>
                  </a:lnTo>
                  <a:lnTo>
                    <a:pt x="12" y="4"/>
                  </a:lnTo>
                  <a:lnTo>
                    <a:pt x="12" y="3"/>
                  </a:lnTo>
                  <a:lnTo>
                    <a:pt x="11" y="2"/>
                  </a:lnTo>
                  <a:lnTo>
                    <a:pt x="11" y="1"/>
                  </a:lnTo>
                  <a:lnTo>
                    <a:pt x="11" y="1"/>
                  </a:lnTo>
                  <a:lnTo>
                    <a:pt x="11" y="0"/>
                  </a:lnTo>
                  <a:lnTo>
                    <a:pt x="11" y="0"/>
                  </a:lnTo>
                  <a:lnTo>
                    <a:pt x="11" y="1"/>
                  </a:lnTo>
                  <a:lnTo>
                    <a:pt x="11" y="1"/>
                  </a:lnTo>
                  <a:lnTo>
                    <a:pt x="11" y="2"/>
                  </a:lnTo>
                  <a:lnTo>
                    <a:pt x="11" y="3"/>
                  </a:lnTo>
                  <a:lnTo>
                    <a:pt x="11" y="4"/>
                  </a:lnTo>
                  <a:lnTo>
                    <a:pt x="11" y="4"/>
                  </a:lnTo>
                  <a:lnTo>
                    <a:pt x="11" y="5"/>
                  </a:lnTo>
                  <a:lnTo>
                    <a:pt x="11" y="7"/>
                  </a:lnTo>
                  <a:lnTo>
                    <a:pt x="11" y="8"/>
                  </a:lnTo>
                  <a:lnTo>
                    <a:pt x="11" y="9"/>
                  </a:lnTo>
                  <a:lnTo>
                    <a:pt x="11" y="10"/>
                  </a:lnTo>
                  <a:lnTo>
                    <a:pt x="11" y="11"/>
                  </a:lnTo>
                  <a:lnTo>
                    <a:pt x="11" y="12"/>
                  </a:lnTo>
                  <a:lnTo>
                    <a:pt x="11" y="13"/>
                  </a:lnTo>
                  <a:lnTo>
                    <a:pt x="10" y="13"/>
                  </a:lnTo>
                  <a:lnTo>
                    <a:pt x="9" y="13"/>
                  </a:lnTo>
                  <a:lnTo>
                    <a:pt x="8" y="13"/>
                  </a:lnTo>
                  <a:lnTo>
                    <a:pt x="8" y="13"/>
                  </a:lnTo>
                  <a:lnTo>
                    <a:pt x="7" y="14"/>
                  </a:lnTo>
                  <a:lnTo>
                    <a:pt x="6" y="14"/>
                  </a:lnTo>
                  <a:lnTo>
                    <a:pt x="6" y="14"/>
                  </a:lnTo>
                  <a:lnTo>
                    <a:pt x="5" y="14"/>
                  </a:lnTo>
                  <a:lnTo>
                    <a:pt x="4" y="13"/>
                  </a:lnTo>
                  <a:lnTo>
                    <a:pt x="4" y="13"/>
                  </a:lnTo>
                  <a:lnTo>
                    <a:pt x="3" y="13"/>
                  </a:lnTo>
                  <a:lnTo>
                    <a:pt x="3" y="13"/>
                  </a:lnTo>
                  <a:lnTo>
                    <a:pt x="2" y="12"/>
                  </a:lnTo>
                  <a:lnTo>
                    <a:pt x="2" y="11"/>
                  </a:lnTo>
                  <a:lnTo>
                    <a:pt x="2" y="10"/>
                  </a:lnTo>
                  <a:lnTo>
                    <a:pt x="2" y="9"/>
                  </a:lnTo>
                  <a:lnTo>
                    <a:pt x="2" y="7"/>
                  </a:lnTo>
                  <a:lnTo>
                    <a:pt x="1" y="7"/>
                  </a:lnTo>
                  <a:lnTo>
                    <a:pt x="1" y="5"/>
                  </a:lnTo>
                  <a:lnTo>
                    <a:pt x="1" y="4"/>
                  </a:lnTo>
                  <a:lnTo>
                    <a:pt x="1" y="3"/>
                  </a:lnTo>
                  <a:lnTo>
                    <a:pt x="1" y="2"/>
                  </a:lnTo>
                  <a:lnTo>
                    <a:pt x="1" y="1"/>
                  </a:lnTo>
                  <a:lnTo>
                    <a:pt x="1" y="1"/>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8" name="Freeform 402"/>
            <p:cNvSpPr>
              <a:spLocks/>
            </p:cNvSpPr>
            <p:nvPr/>
          </p:nvSpPr>
          <p:spPr bwMode="auto">
            <a:xfrm>
              <a:off x="829" y="3107"/>
              <a:ext cx="12" cy="18"/>
            </a:xfrm>
            <a:custGeom>
              <a:avLst/>
              <a:gdLst>
                <a:gd name="T0" fmla="*/ 0 w 12"/>
                <a:gd name="T1" fmla="*/ 13 h 18"/>
                <a:gd name="T2" fmla="*/ 1 w 12"/>
                <a:gd name="T3" fmla="*/ 15 h 18"/>
                <a:gd name="T4" fmla="*/ 2 w 12"/>
                <a:gd name="T5" fmla="*/ 16 h 18"/>
                <a:gd name="T6" fmla="*/ 3 w 12"/>
                <a:gd name="T7" fmla="*/ 17 h 18"/>
                <a:gd name="T8" fmla="*/ 6 w 12"/>
                <a:gd name="T9" fmla="*/ 17 h 18"/>
                <a:gd name="T10" fmla="*/ 8 w 12"/>
                <a:gd name="T11" fmla="*/ 17 h 18"/>
                <a:gd name="T12" fmla="*/ 10 w 12"/>
                <a:gd name="T13" fmla="*/ 16 h 18"/>
                <a:gd name="T14" fmla="*/ 11 w 12"/>
                <a:gd name="T15" fmla="*/ 15 h 18"/>
                <a:gd name="T16" fmla="*/ 11 w 12"/>
                <a:gd name="T17" fmla="*/ 13 h 18"/>
                <a:gd name="T18" fmla="*/ 11 w 12"/>
                <a:gd name="T19" fmla="*/ 12 h 18"/>
                <a:gd name="T20" fmla="*/ 11 w 12"/>
                <a:gd name="T21" fmla="*/ 10 h 18"/>
                <a:gd name="T22" fmla="*/ 11 w 12"/>
                <a:gd name="T23" fmla="*/ 8 h 18"/>
                <a:gd name="T24" fmla="*/ 10 w 12"/>
                <a:gd name="T25" fmla="*/ 6 h 18"/>
                <a:gd name="T26" fmla="*/ 10 w 12"/>
                <a:gd name="T27" fmla="*/ 4 h 18"/>
                <a:gd name="T28" fmla="*/ 10 w 12"/>
                <a:gd name="T29" fmla="*/ 2 h 18"/>
                <a:gd name="T30" fmla="*/ 10 w 12"/>
                <a:gd name="T31" fmla="*/ 0 h 18"/>
                <a:gd name="T32" fmla="*/ 10 w 12"/>
                <a:gd name="T33" fmla="*/ 1 h 18"/>
                <a:gd name="T34" fmla="*/ 10 w 12"/>
                <a:gd name="T35" fmla="*/ 3 h 18"/>
                <a:gd name="T36" fmla="*/ 10 w 12"/>
                <a:gd name="T37" fmla="*/ 5 h 18"/>
                <a:gd name="T38" fmla="*/ 10 w 12"/>
                <a:gd name="T39" fmla="*/ 7 h 18"/>
                <a:gd name="T40" fmla="*/ 10 w 12"/>
                <a:gd name="T41" fmla="*/ 10 h 18"/>
                <a:gd name="T42" fmla="*/ 9 w 12"/>
                <a:gd name="T43" fmla="*/ 11 h 18"/>
                <a:gd name="T44" fmla="*/ 9 w 12"/>
                <a:gd name="T45" fmla="*/ 13 h 18"/>
                <a:gd name="T46" fmla="*/ 8 w 12"/>
                <a:gd name="T47" fmla="*/ 13 h 18"/>
                <a:gd name="T48" fmla="*/ 7 w 12"/>
                <a:gd name="T49" fmla="*/ 13 h 18"/>
                <a:gd name="T50" fmla="*/ 6 w 12"/>
                <a:gd name="T51" fmla="*/ 13 h 18"/>
                <a:gd name="T52" fmla="*/ 5 w 12"/>
                <a:gd name="T53" fmla="*/ 13 h 18"/>
                <a:gd name="T54" fmla="*/ 3 w 12"/>
                <a:gd name="T55" fmla="*/ 13 h 18"/>
                <a:gd name="T56" fmla="*/ 3 w 12"/>
                <a:gd name="T57" fmla="*/ 13 h 18"/>
                <a:gd name="T58" fmla="*/ 1 w 12"/>
                <a:gd name="T59" fmla="*/ 13 h 18"/>
                <a:gd name="T60" fmla="*/ 1 w 12"/>
                <a:gd name="T61" fmla="*/ 11 h 18"/>
                <a:gd name="T62" fmla="*/ 1 w 12"/>
                <a:gd name="T63" fmla="*/ 10 h 18"/>
                <a:gd name="T64" fmla="*/ 1 w 12"/>
                <a:gd name="T65" fmla="*/ 8 h 18"/>
                <a:gd name="T66" fmla="*/ 1 w 12"/>
                <a:gd name="T67" fmla="*/ 5 h 18"/>
                <a:gd name="T68" fmla="*/ 1 w 12"/>
                <a:gd name="T69" fmla="*/ 3 h 18"/>
                <a:gd name="T70" fmla="*/ 1 w 12"/>
                <a:gd name="T71" fmla="*/ 1 h 18"/>
                <a:gd name="T72" fmla="*/ 1 w 12"/>
                <a:gd name="T73" fmla="*/ 0 h 18"/>
                <a:gd name="T74" fmla="*/ 0 w 12"/>
                <a:gd name="T7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 h="18">
                  <a:moveTo>
                    <a:pt x="0" y="1"/>
                  </a:moveTo>
                  <a:lnTo>
                    <a:pt x="0" y="13"/>
                  </a:lnTo>
                  <a:lnTo>
                    <a:pt x="0" y="14"/>
                  </a:lnTo>
                  <a:lnTo>
                    <a:pt x="1" y="15"/>
                  </a:lnTo>
                  <a:lnTo>
                    <a:pt x="1" y="16"/>
                  </a:lnTo>
                  <a:lnTo>
                    <a:pt x="2" y="16"/>
                  </a:lnTo>
                  <a:lnTo>
                    <a:pt x="3" y="17"/>
                  </a:lnTo>
                  <a:lnTo>
                    <a:pt x="3" y="17"/>
                  </a:lnTo>
                  <a:lnTo>
                    <a:pt x="5" y="17"/>
                  </a:lnTo>
                  <a:lnTo>
                    <a:pt x="6" y="17"/>
                  </a:lnTo>
                  <a:lnTo>
                    <a:pt x="6" y="17"/>
                  </a:lnTo>
                  <a:lnTo>
                    <a:pt x="8" y="17"/>
                  </a:lnTo>
                  <a:lnTo>
                    <a:pt x="8" y="17"/>
                  </a:lnTo>
                  <a:lnTo>
                    <a:pt x="10" y="16"/>
                  </a:lnTo>
                  <a:lnTo>
                    <a:pt x="10" y="16"/>
                  </a:lnTo>
                  <a:lnTo>
                    <a:pt x="11" y="15"/>
                  </a:lnTo>
                  <a:lnTo>
                    <a:pt x="11" y="14"/>
                  </a:lnTo>
                  <a:lnTo>
                    <a:pt x="11" y="13"/>
                  </a:lnTo>
                  <a:lnTo>
                    <a:pt x="11" y="13"/>
                  </a:lnTo>
                  <a:lnTo>
                    <a:pt x="11" y="12"/>
                  </a:lnTo>
                  <a:lnTo>
                    <a:pt x="11" y="11"/>
                  </a:lnTo>
                  <a:lnTo>
                    <a:pt x="11" y="10"/>
                  </a:lnTo>
                  <a:lnTo>
                    <a:pt x="11" y="10"/>
                  </a:lnTo>
                  <a:lnTo>
                    <a:pt x="11" y="8"/>
                  </a:lnTo>
                  <a:lnTo>
                    <a:pt x="11" y="7"/>
                  </a:lnTo>
                  <a:lnTo>
                    <a:pt x="10" y="6"/>
                  </a:lnTo>
                  <a:lnTo>
                    <a:pt x="10" y="5"/>
                  </a:lnTo>
                  <a:lnTo>
                    <a:pt x="10" y="4"/>
                  </a:lnTo>
                  <a:lnTo>
                    <a:pt x="10" y="3"/>
                  </a:lnTo>
                  <a:lnTo>
                    <a:pt x="10" y="2"/>
                  </a:lnTo>
                  <a:lnTo>
                    <a:pt x="10" y="0"/>
                  </a:lnTo>
                  <a:lnTo>
                    <a:pt x="10" y="0"/>
                  </a:lnTo>
                  <a:lnTo>
                    <a:pt x="10" y="1"/>
                  </a:lnTo>
                  <a:lnTo>
                    <a:pt x="10" y="1"/>
                  </a:lnTo>
                  <a:lnTo>
                    <a:pt x="10" y="2"/>
                  </a:lnTo>
                  <a:lnTo>
                    <a:pt x="10" y="3"/>
                  </a:lnTo>
                  <a:lnTo>
                    <a:pt x="10" y="4"/>
                  </a:lnTo>
                  <a:lnTo>
                    <a:pt x="10" y="5"/>
                  </a:lnTo>
                  <a:lnTo>
                    <a:pt x="10" y="7"/>
                  </a:lnTo>
                  <a:lnTo>
                    <a:pt x="10" y="7"/>
                  </a:lnTo>
                  <a:lnTo>
                    <a:pt x="10" y="9"/>
                  </a:lnTo>
                  <a:lnTo>
                    <a:pt x="10" y="10"/>
                  </a:lnTo>
                  <a:lnTo>
                    <a:pt x="9" y="10"/>
                  </a:lnTo>
                  <a:lnTo>
                    <a:pt x="9" y="11"/>
                  </a:lnTo>
                  <a:lnTo>
                    <a:pt x="9" y="12"/>
                  </a:lnTo>
                  <a:lnTo>
                    <a:pt x="9" y="13"/>
                  </a:lnTo>
                  <a:lnTo>
                    <a:pt x="8" y="13"/>
                  </a:lnTo>
                  <a:lnTo>
                    <a:pt x="8" y="13"/>
                  </a:lnTo>
                  <a:lnTo>
                    <a:pt x="8" y="13"/>
                  </a:lnTo>
                  <a:lnTo>
                    <a:pt x="7" y="13"/>
                  </a:lnTo>
                  <a:lnTo>
                    <a:pt x="6" y="13"/>
                  </a:lnTo>
                  <a:lnTo>
                    <a:pt x="6" y="13"/>
                  </a:lnTo>
                  <a:lnTo>
                    <a:pt x="5" y="13"/>
                  </a:lnTo>
                  <a:lnTo>
                    <a:pt x="5" y="13"/>
                  </a:lnTo>
                  <a:lnTo>
                    <a:pt x="4" y="13"/>
                  </a:lnTo>
                  <a:lnTo>
                    <a:pt x="3" y="13"/>
                  </a:lnTo>
                  <a:lnTo>
                    <a:pt x="3" y="13"/>
                  </a:lnTo>
                  <a:lnTo>
                    <a:pt x="3" y="13"/>
                  </a:lnTo>
                  <a:lnTo>
                    <a:pt x="2" y="13"/>
                  </a:lnTo>
                  <a:lnTo>
                    <a:pt x="1" y="13"/>
                  </a:lnTo>
                  <a:lnTo>
                    <a:pt x="1" y="12"/>
                  </a:lnTo>
                  <a:lnTo>
                    <a:pt x="1" y="11"/>
                  </a:lnTo>
                  <a:lnTo>
                    <a:pt x="1" y="10"/>
                  </a:lnTo>
                  <a:lnTo>
                    <a:pt x="1" y="10"/>
                  </a:lnTo>
                  <a:lnTo>
                    <a:pt x="1" y="9"/>
                  </a:lnTo>
                  <a:lnTo>
                    <a:pt x="1" y="8"/>
                  </a:lnTo>
                  <a:lnTo>
                    <a:pt x="1" y="7"/>
                  </a:lnTo>
                  <a:lnTo>
                    <a:pt x="1" y="5"/>
                  </a:lnTo>
                  <a:lnTo>
                    <a:pt x="1" y="4"/>
                  </a:lnTo>
                  <a:lnTo>
                    <a:pt x="1" y="3"/>
                  </a:lnTo>
                  <a:lnTo>
                    <a:pt x="1" y="2"/>
                  </a:lnTo>
                  <a:lnTo>
                    <a:pt x="1" y="1"/>
                  </a:lnTo>
                  <a:lnTo>
                    <a:pt x="1" y="1"/>
                  </a:lnTo>
                  <a:lnTo>
                    <a:pt x="1" y="0"/>
                  </a:lnTo>
                  <a:lnTo>
                    <a:pt x="1" y="0"/>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59" name="Freeform 403"/>
            <p:cNvSpPr>
              <a:spLocks/>
            </p:cNvSpPr>
            <p:nvPr/>
          </p:nvSpPr>
          <p:spPr bwMode="auto">
            <a:xfrm>
              <a:off x="859" y="3105"/>
              <a:ext cx="18" cy="18"/>
            </a:xfrm>
            <a:custGeom>
              <a:avLst/>
              <a:gdLst>
                <a:gd name="T0" fmla="*/ 0 w 18"/>
                <a:gd name="T1" fmla="*/ 2 h 18"/>
                <a:gd name="T2" fmla="*/ 1 w 18"/>
                <a:gd name="T3" fmla="*/ 4 h 18"/>
                <a:gd name="T4" fmla="*/ 1 w 18"/>
                <a:gd name="T5" fmla="*/ 5 h 18"/>
                <a:gd name="T6" fmla="*/ 1 w 18"/>
                <a:gd name="T7" fmla="*/ 7 h 18"/>
                <a:gd name="T8" fmla="*/ 1 w 18"/>
                <a:gd name="T9" fmla="*/ 9 h 18"/>
                <a:gd name="T10" fmla="*/ 1 w 18"/>
                <a:gd name="T11" fmla="*/ 11 h 18"/>
                <a:gd name="T12" fmla="*/ 2 w 18"/>
                <a:gd name="T13" fmla="*/ 13 h 18"/>
                <a:gd name="T14" fmla="*/ 2 w 18"/>
                <a:gd name="T15" fmla="*/ 14 h 18"/>
                <a:gd name="T16" fmla="*/ 3 w 18"/>
                <a:gd name="T17" fmla="*/ 16 h 18"/>
                <a:gd name="T18" fmla="*/ 5 w 18"/>
                <a:gd name="T19" fmla="*/ 17 h 18"/>
                <a:gd name="T20" fmla="*/ 8 w 18"/>
                <a:gd name="T21" fmla="*/ 17 h 18"/>
                <a:gd name="T22" fmla="*/ 10 w 18"/>
                <a:gd name="T23" fmla="*/ 17 h 18"/>
                <a:gd name="T24" fmla="*/ 13 w 18"/>
                <a:gd name="T25" fmla="*/ 16 h 18"/>
                <a:gd name="T26" fmla="*/ 16 w 18"/>
                <a:gd name="T27" fmla="*/ 16 h 18"/>
                <a:gd name="T28" fmla="*/ 17 w 18"/>
                <a:gd name="T29" fmla="*/ 14 h 18"/>
                <a:gd name="T30" fmla="*/ 17 w 18"/>
                <a:gd name="T31" fmla="*/ 12 h 18"/>
                <a:gd name="T32" fmla="*/ 16 w 18"/>
                <a:gd name="T33" fmla="*/ 12 h 18"/>
                <a:gd name="T34" fmla="*/ 16 w 18"/>
                <a:gd name="T35" fmla="*/ 10 h 18"/>
                <a:gd name="T36" fmla="*/ 14 w 18"/>
                <a:gd name="T37" fmla="*/ 8 h 18"/>
                <a:gd name="T38" fmla="*/ 13 w 18"/>
                <a:gd name="T39" fmla="*/ 7 h 18"/>
                <a:gd name="T40" fmla="*/ 12 w 18"/>
                <a:gd name="T41" fmla="*/ 4 h 18"/>
                <a:gd name="T42" fmla="*/ 11 w 18"/>
                <a:gd name="T43" fmla="*/ 3 h 18"/>
                <a:gd name="T44" fmla="*/ 10 w 18"/>
                <a:gd name="T45" fmla="*/ 1 h 18"/>
                <a:gd name="T46" fmla="*/ 10 w 18"/>
                <a:gd name="T47" fmla="*/ 1 h 18"/>
                <a:gd name="T48" fmla="*/ 9 w 18"/>
                <a:gd name="T49" fmla="*/ 0 h 18"/>
                <a:gd name="T50" fmla="*/ 10 w 18"/>
                <a:gd name="T51" fmla="*/ 1 h 18"/>
                <a:gd name="T52" fmla="*/ 10 w 18"/>
                <a:gd name="T53" fmla="*/ 3 h 18"/>
                <a:gd name="T54" fmla="*/ 11 w 18"/>
                <a:gd name="T55" fmla="*/ 4 h 18"/>
                <a:gd name="T56" fmla="*/ 12 w 18"/>
                <a:gd name="T57" fmla="*/ 6 h 18"/>
                <a:gd name="T58" fmla="*/ 13 w 18"/>
                <a:gd name="T59" fmla="*/ 7 h 18"/>
                <a:gd name="T60" fmla="*/ 13 w 18"/>
                <a:gd name="T61" fmla="*/ 8 h 18"/>
                <a:gd name="T62" fmla="*/ 13 w 18"/>
                <a:gd name="T63" fmla="*/ 10 h 18"/>
                <a:gd name="T64" fmla="*/ 13 w 18"/>
                <a:gd name="T65" fmla="*/ 11 h 18"/>
                <a:gd name="T66" fmla="*/ 11 w 18"/>
                <a:gd name="T67" fmla="*/ 12 h 18"/>
                <a:gd name="T68" fmla="*/ 10 w 18"/>
                <a:gd name="T69" fmla="*/ 13 h 18"/>
                <a:gd name="T70" fmla="*/ 8 w 18"/>
                <a:gd name="T71" fmla="*/ 13 h 18"/>
                <a:gd name="T72" fmla="*/ 7 w 18"/>
                <a:gd name="T73" fmla="*/ 13 h 18"/>
                <a:gd name="T74" fmla="*/ 5 w 18"/>
                <a:gd name="T75" fmla="*/ 13 h 18"/>
                <a:gd name="T76" fmla="*/ 4 w 18"/>
                <a:gd name="T77" fmla="*/ 13 h 18"/>
                <a:gd name="T78" fmla="*/ 4 w 18"/>
                <a:gd name="T79" fmla="*/ 11 h 18"/>
                <a:gd name="T80" fmla="*/ 4 w 18"/>
                <a:gd name="T81" fmla="*/ 10 h 18"/>
                <a:gd name="T82" fmla="*/ 4 w 18"/>
                <a:gd name="T83" fmla="*/ 8 h 18"/>
                <a:gd name="T84" fmla="*/ 3 w 18"/>
                <a:gd name="T85" fmla="*/ 5 h 18"/>
                <a:gd name="T86" fmla="*/ 3 w 18"/>
                <a:gd name="T87" fmla="*/ 4 h 18"/>
                <a:gd name="T88" fmla="*/ 2 w 18"/>
                <a:gd name="T89" fmla="*/ 2 h 18"/>
                <a:gd name="T90" fmla="*/ 1 w 18"/>
                <a:gd name="T91" fmla="*/ 1 h 18"/>
                <a:gd name="T92" fmla="*/ 0 w 18"/>
                <a:gd name="T93"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18">
                  <a:moveTo>
                    <a:pt x="0" y="2"/>
                  </a:moveTo>
                  <a:lnTo>
                    <a:pt x="0" y="2"/>
                  </a:lnTo>
                  <a:lnTo>
                    <a:pt x="0" y="3"/>
                  </a:lnTo>
                  <a:lnTo>
                    <a:pt x="1" y="4"/>
                  </a:lnTo>
                  <a:lnTo>
                    <a:pt x="1" y="4"/>
                  </a:lnTo>
                  <a:lnTo>
                    <a:pt x="1" y="5"/>
                  </a:lnTo>
                  <a:lnTo>
                    <a:pt x="1" y="6"/>
                  </a:lnTo>
                  <a:lnTo>
                    <a:pt x="1" y="7"/>
                  </a:lnTo>
                  <a:lnTo>
                    <a:pt x="1" y="8"/>
                  </a:lnTo>
                  <a:lnTo>
                    <a:pt x="1" y="9"/>
                  </a:lnTo>
                  <a:lnTo>
                    <a:pt x="1" y="10"/>
                  </a:lnTo>
                  <a:lnTo>
                    <a:pt x="1" y="11"/>
                  </a:lnTo>
                  <a:lnTo>
                    <a:pt x="1" y="12"/>
                  </a:lnTo>
                  <a:lnTo>
                    <a:pt x="2" y="13"/>
                  </a:lnTo>
                  <a:lnTo>
                    <a:pt x="2" y="13"/>
                  </a:lnTo>
                  <a:lnTo>
                    <a:pt x="2" y="14"/>
                  </a:lnTo>
                  <a:lnTo>
                    <a:pt x="2" y="15"/>
                  </a:lnTo>
                  <a:lnTo>
                    <a:pt x="3" y="16"/>
                  </a:lnTo>
                  <a:lnTo>
                    <a:pt x="4" y="16"/>
                  </a:lnTo>
                  <a:lnTo>
                    <a:pt x="5" y="17"/>
                  </a:lnTo>
                  <a:lnTo>
                    <a:pt x="7" y="17"/>
                  </a:lnTo>
                  <a:lnTo>
                    <a:pt x="8" y="17"/>
                  </a:lnTo>
                  <a:lnTo>
                    <a:pt x="9" y="17"/>
                  </a:lnTo>
                  <a:lnTo>
                    <a:pt x="10" y="17"/>
                  </a:lnTo>
                  <a:lnTo>
                    <a:pt x="12" y="17"/>
                  </a:lnTo>
                  <a:lnTo>
                    <a:pt x="13" y="16"/>
                  </a:lnTo>
                  <a:lnTo>
                    <a:pt x="15" y="16"/>
                  </a:lnTo>
                  <a:lnTo>
                    <a:pt x="16" y="16"/>
                  </a:lnTo>
                  <a:lnTo>
                    <a:pt x="16" y="15"/>
                  </a:lnTo>
                  <a:lnTo>
                    <a:pt x="17" y="14"/>
                  </a:lnTo>
                  <a:lnTo>
                    <a:pt x="17" y="13"/>
                  </a:lnTo>
                  <a:lnTo>
                    <a:pt x="17" y="12"/>
                  </a:lnTo>
                  <a:lnTo>
                    <a:pt x="17" y="13"/>
                  </a:lnTo>
                  <a:lnTo>
                    <a:pt x="16" y="12"/>
                  </a:lnTo>
                  <a:lnTo>
                    <a:pt x="16" y="11"/>
                  </a:lnTo>
                  <a:lnTo>
                    <a:pt x="16" y="10"/>
                  </a:lnTo>
                  <a:lnTo>
                    <a:pt x="15" y="10"/>
                  </a:lnTo>
                  <a:lnTo>
                    <a:pt x="14" y="8"/>
                  </a:lnTo>
                  <a:lnTo>
                    <a:pt x="14" y="7"/>
                  </a:lnTo>
                  <a:lnTo>
                    <a:pt x="13" y="7"/>
                  </a:lnTo>
                  <a:lnTo>
                    <a:pt x="13" y="6"/>
                  </a:lnTo>
                  <a:lnTo>
                    <a:pt x="12" y="4"/>
                  </a:lnTo>
                  <a:lnTo>
                    <a:pt x="12" y="4"/>
                  </a:lnTo>
                  <a:lnTo>
                    <a:pt x="11" y="3"/>
                  </a:lnTo>
                  <a:lnTo>
                    <a:pt x="11" y="2"/>
                  </a:lnTo>
                  <a:lnTo>
                    <a:pt x="10" y="1"/>
                  </a:lnTo>
                  <a:lnTo>
                    <a:pt x="10" y="1"/>
                  </a:lnTo>
                  <a:lnTo>
                    <a:pt x="10" y="1"/>
                  </a:lnTo>
                  <a:lnTo>
                    <a:pt x="10" y="0"/>
                  </a:lnTo>
                  <a:lnTo>
                    <a:pt x="9" y="0"/>
                  </a:lnTo>
                  <a:lnTo>
                    <a:pt x="10" y="1"/>
                  </a:lnTo>
                  <a:lnTo>
                    <a:pt x="10" y="1"/>
                  </a:lnTo>
                  <a:lnTo>
                    <a:pt x="10" y="2"/>
                  </a:lnTo>
                  <a:lnTo>
                    <a:pt x="10" y="3"/>
                  </a:lnTo>
                  <a:lnTo>
                    <a:pt x="10" y="4"/>
                  </a:lnTo>
                  <a:lnTo>
                    <a:pt x="11" y="4"/>
                  </a:lnTo>
                  <a:lnTo>
                    <a:pt x="12" y="5"/>
                  </a:lnTo>
                  <a:lnTo>
                    <a:pt x="12" y="6"/>
                  </a:lnTo>
                  <a:lnTo>
                    <a:pt x="13" y="6"/>
                  </a:lnTo>
                  <a:lnTo>
                    <a:pt x="13" y="7"/>
                  </a:lnTo>
                  <a:lnTo>
                    <a:pt x="13" y="7"/>
                  </a:lnTo>
                  <a:lnTo>
                    <a:pt x="13" y="8"/>
                  </a:lnTo>
                  <a:lnTo>
                    <a:pt x="13" y="9"/>
                  </a:lnTo>
                  <a:lnTo>
                    <a:pt x="13" y="10"/>
                  </a:lnTo>
                  <a:lnTo>
                    <a:pt x="13" y="10"/>
                  </a:lnTo>
                  <a:lnTo>
                    <a:pt x="13" y="11"/>
                  </a:lnTo>
                  <a:lnTo>
                    <a:pt x="12" y="12"/>
                  </a:lnTo>
                  <a:lnTo>
                    <a:pt x="11" y="12"/>
                  </a:lnTo>
                  <a:lnTo>
                    <a:pt x="10" y="13"/>
                  </a:lnTo>
                  <a:lnTo>
                    <a:pt x="10" y="13"/>
                  </a:lnTo>
                  <a:lnTo>
                    <a:pt x="9" y="13"/>
                  </a:lnTo>
                  <a:lnTo>
                    <a:pt x="8" y="13"/>
                  </a:lnTo>
                  <a:lnTo>
                    <a:pt x="7" y="13"/>
                  </a:lnTo>
                  <a:lnTo>
                    <a:pt x="7" y="13"/>
                  </a:lnTo>
                  <a:lnTo>
                    <a:pt x="6" y="13"/>
                  </a:lnTo>
                  <a:lnTo>
                    <a:pt x="5" y="13"/>
                  </a:lnTo>
                  <a:lnTo>
                    <a:pt x="5" y="13"/>
                  </a:lnTo>
                  <a:lnTo>
                    <a:pt x="4" y="13"/>
                  </a:lnTo>
                  <a:lnTo>
                    <a:pt x="4" y="12"/>
                  </a:lnTo>
                  <a:lnTo>
                    <a:pt x="4" y="11"/>
                  </a:lnTo>
                  <a:lnTo>
                    <a:pt x="4" y="10"/>
                  </a:lnTo>
                  <a:lnTo>
                    <a:pt x="4" y="10"/>
                  </a:lnTo>
                  <a:lnTo>
                    <a:pt x="4" y="9"/>
                  </a:lnTo>
                  <a:lnTo>
                    <a:pt x="4" y="8"/>
                  </a:lnTo>
                  <a:lnTo>
                    <a:pt x="3" y="6"/>
                  </a:lnTo>
                  <a:lnTo>
                    <a:pt x="3" y="5"/>
                  </a:lnTo>
                  <a:lnTo>
                    <a:pt x="3" y="4"/>
                  </a:lnTo>
                  <a:lnTo>
                    <a:pt x="3" y="4"/>
                  </a:lnTo>
                  <a:lnTo>
                    <a:pt x="2" y="3"/>
                  </a:lnTo>
                  <a:lnTo>
                    <a:pt x="2" y="2"/>
                  </a:lnTo>
                  <a:lnTo>
                    <a:pt x="2" y="1"/>
                  </a:lnTo>
                  <a:lnTo>
                    <a:pt x="1" y="1"/>
                  </a:lnTo>
                  <a:lnTo>
                    <a:pt x="1" y="1"/>
                  </a:lnTo>
                  <a:lnTo>
                    <a:pt x="0" y="1"/>
                  </a:lnTo>
                  <a:lnTo>
                    <a:pt x="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0" name="Freeform 404"/>
            <p:cNvSpPr>
              <a:spLocks/>
            </p:cNvSpPr>
            <p:nvPr/>
          </p:nvSpPr>
          <p:spPr bwMode="auto">
            <a:xfrm>
              <a:off x="743" y="3091"/>
              <a:ext cx="7" cy="2"/>
            </a:xfrm>
            <a:custGeom>
              <a:avLst/>
              <a:gdLst>
                <a:gd name="T0" fmla="*/ 6 w 7"/>
                <a:gd name="T1" fmla="*/ 1 h 2"/>
                <a:gd name="T2" fmla="*/ 0 w 7"/>
                <a:gd name="T3" fmla="*/ 1 h 2"/>
                <a:gd name="T4" fmla="*/ 6 w 7"/>
                <a:gd name="T5" fmla="*/ 0 h 2"/>
                <a:gd name="T6" fmla="*/ 6 w 7"/>
                <a:gd name="T7" fmla="*/ 1 h 2"/>
              </a:gdLst>
              <a:ahLst/>
              <a:cxnLst>
                <a:cxn ang="0">
                  <a:pos x="T0" y="T1"/>
                </a:cxn>
                <a:cxn ang="0">
                  <a:pos x="T2" y="T3"/>
                </a:cxn>
                <a:cxn ang="0">
                  <a:pos x="T4" y="T5"/>
                </a:cxn>
                <a:cxn ang="0">
                  <a:pos x="T6" y="T7"/>
                </a:cxn>
              </a:cxnLst>
              <a:rect l="0" t="0" r="r" b="b"/>
              <a:pathLst>
                <a:path w="7" h="2">
                  <a:moveTo>
                    <a:pt x="6" y="1"/>
                  </a:moveTo>
                  <a:lnTo>
                    <a:pt x="0" y="1"/>
                  </a:lnTo>
                  <a:lnTo>
                    <a:pt x="6" y="0"/>
                  </a:lnTo>
                  <a:lnTo>
                    <a:pt x="6"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1" name="Line 405"/>
            <p:cNvSpPr>
              <a:spLocks noChangeShapeType="1"/>
            </p:cNvSpPr>
            <p:nvPr/>
          </p:nvSpPr>
          <p:spPr bwMode="auto">
            <a:xfrm>
              <a:off x="755" y="3094"/>
              <a:ext cx="12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862" name="Line 406"/>
            <p:cNvSpPr>
              <a:spLocks noChangeShapeType="1"/>
            </p:cNvSpPr>
            <p:nvPr/>
          </p:nvSpPr>
          <p:spPr bwMode="auto">
            <a:xfrm>
              <a:off x="759" y="3094"/>
              <a:ext cx="12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863" name="Freeform 407"/>
            <p:cNvSpPr>
              <a:spLocks/>
            </p:cNvSpPr>
            <p:nvPr/>
          </p:nvSpPr>
          <p:spPr bwMode="auto">
            <a:xfrm>
              <a:off x="883" y="3089"/>
              <a:ext cx="9" cy="4"/>
            </a:xfrm>
            <a:custGeom>
              <a:avLst/>
              <a:gdLst>
                <a:gd name="T0" fmla="*/ 7 w 9"/>
                <a:gd name="T1" fmla="*/ 0 h 4"/>
                <a:gd name="T2" fmla="*/ 5 w 9"/>
                <a:gd name="T3" fmla="*/ 2 h 4"/>
                <a:gd name="T4" fmla="*/ 6 w 9"/>
                <a:gd name="T5" fmla="*/ 0 h 4"/>
                <a:gd name="T6" fmla="*/ 4 w 9"/>
                <a:gd name="T7" fmla="*/ 2 h 4"/>
                <a:gd name="T8" fmla="*/ 5 w 9"/>
                <a:gd name="T9" fmla="*/ 0 h 4"/>
                <a:gd name="T10" fmla="*/ 2 w 9"/>
                <a:gd name="T11" fmla="*/ 2 h 4"/>
                <a:gd name="T12" fmla="*/ 3 w 9"/>
                <a:gd name="T13" fmla="*/ 0 h 4"/>
                <a:gd name="T14" fmla="*/ 1 w 9"/>
                <a:gd name="T15" fmla="*/ 2 h 4"/>
                <a:gd name="T16" fmla="*/ 1 w 9"/>
                <a:gd name="T17" fmla="*/ 0 h 4"/>
                <a:gd name="T18" fmla="*/ 0 w 9"/>
                <a:gd name="T19" fmla="*/ 2 h 4"/>
                <a:gd name="T20" fmla="*/ 2 w 9"/>
                <a:gd name="T21" fmla="*/ 3 h 4"/>
                <a:gd name="T22" fmla="*/ 1 w 9"/>
                <a:gd name="T23" fmla="*/ 2 h 4"/>
                <a:gd name="T24" fmla="*/ 3 w 9"/>
                <a:gd name="T25" fmla="*/ 3 h 4"/>
                <a:gd name="T26" fmla="*/ 2 w 9"/>
                <a:gd name="T27" fmla="*/ 2 h 4"/>
                <a:gd name="T28" fmla="*/ 5 w 9"/>
                <a:gd name="T29" fmla="*/ 3 h 4"/>
                <a:gd name="T30" fmla="*/ 3 w 9"/>
                <a:gd name="T31" fmla="*/ 2 h 4"/>
                <a:gd name="T32" fmla="*/ 6 w 9"/>
                <a:gd name="T33" fmla="*/ 3 h 4"/>
                <a:gd name="T34" fmla="*/ 5 w 9"/>
                <a:gd name="T35" fmla="*/ 2 h 4"/>
                <a:gd name="T36" fmla="*/ 6 w 9"/>
                <a:gd name="T37" fmla="*/ 3 h 4"/>
                <a:gd name="T38" fmla="*/ 6 w 9"/>
                <a:gd name="T39" fmla="*/ 2 h 4"/>
                <a:gd name="T40" fmla="*/ 8 w 9"/>
                <a:gd name="T41" fmla="*/ 3 h 4"/>
                <a:gd name="T42" fmla="*/ 6 w 9"/>
                <a:gd name="T43" fmla="*/ 2 h 4"/>
                <a:gd name="T44" fmla="*/ 7 w 9"/>
                <a:gd name="T4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4">
                  <a:moveTo>
                    <a:pt x="7" y="0"/>
                  </a:moveTo>
                  <a:lnTo>
                    <a:pt x="5" y="2"/>
                  </a:lnTo>
                  <a:lnTo>
                    <a:pt x="6" y="0"/>
                  </a:lnTo>
                  <a:lnTo>
                    <a:pt x="4" y="2"/>
                  </a:lnTo>
                  <a:lnTo>
                    <a:pt x="5" y="0"/>
                  </a:lnTo>
                  <a:lnTo>
                    <a:pt x="2" y="2"/>
                  </a:lnTo>
                  <a:lnTo>
                    <a:pt x="3" y="0"/>
                  </a:lnTo>
                  <a:lnTo>
                    <a:pt x="1" y="2"/>
                  </a:lnTo>
                  <a:lnTo>
                    <a:pt x="1" y="0"/>
                  </a:lnTo>
                  <a:lnTo>
                    <a:pt x="0" y="2"/>
                  </a:lnTo>
                  <a:lnTo>
                    <a:pt x="2" y="3"/>
                  </a:lnTo>
                  <a:lnTo>
                    <a:pt x="1" y="2"/>
                  </a:lnTo>
                  <a:lnTo>
                    <a:pt x="3" y="3"/>
                  </a:lnTo>
                  <a:lnTo>
                    <a:pt x="2" y="2"/>
                  </a:lnTo>
                  <a:lnTo>
                    <a:pt x="5" y="3"/>
                  </a:lnTo>
                  <a:lnTo>
                    <a:pt x="3" y="2"/>
                  </a:lnTo>
                  <a:lnTo>
                    <a:pt x="6" y="3"/>
                  </a:lnTo>
                  <a:lnTo>
                    <a:pt x="5" y="2"/>
                  </a:lnTo>
                  <a:lnTo>
                    <a:pt x="6" y="3"/>
                  </a:lnTo>
                  <a:lnTo>
                    <a:pt x="6" y="2"/>
                  </a:lnTo>
                  <a:lnTo>
                    <a:pt x="8" y="3"/>
                  </a:lnTo>
                  <a:lnTo>
                    <a:pt x="6" y="2"/>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4" name="Freeform 408"/>
            <p:cNvSpPr>
              <a:spLocks/>
            </p:cNvSpPr>
            <p:nvPr/>
          </p:nvSpPr>
          <p:spPr bwMode="auto">
            <a:xfrm>
              <a:off x="684" y="3121"/>
              <a:ext cx="272" cy="67"/>
            </a:xfrm>
            <a:custGeom>
              <a:avLst/>
              <a:gdLst>
                <a:gd name="T0" fmla="*/ 0 w 272"/>
                <a:gd name="T1" fmla="*/ 5 h 67"/>
                <a:gd name="T2" fmla="*/ 11 w 272"/>
                <a:gd name="T3" fmla="*/ 19 h 67"/>
                <a:gd name="T4" fmla="*/ 25 w 272"/>
                <a:gd name="T5" fmla="*/ 31 h 67"/>
                <a:gd name="T6" fmla="*/ 40 w 272"/>
                <a:gd name="T7" fmla="*/ 41 h 67"/>
                <a:gd name="T8" fmla="*/ 57 w 272"/>
                <a:gd name="T9" fmla="*/ 50 h 67"/>
                <a:gd name="T10" fmla="*/ 75 w 272"/>
                <a:gd name="T11" fmla="*/ 57 h 67"/>
                <a:gd name="T12" fmla="*/ 94 w 272"/>
                <a:gd name="T13" fmla="*/ 62 h 67"/>
                <a:gd name="T14" fmla="*/ 114 w 272"/>
                <a:gd name="T15" fmla="*/ 65 h 67"/>
                <a:gd name="T16" fmla="*/ 134 w 272"/>
                <a:gd name="T17" fmla="*/ 66 h 67"/>
                <a:gd name="T18" fmla="*/ 154 w 272"/>
                <a:gd name="T19" fmla="*/ 65 h 67"/>
                <a:gd name="T20" fmla="*/ 174 w 272"/>
                <a:gd name="T21" fmla="*/ 62 h 67"/>
                <a:gd name="T22" fmla="*/ 194 w 272"/>
                <a:gd name="T23" fmla="*/ 57 h 67"/>
                <a:gd name="T24" fmla="*/ 212 w 272"/>
                <a:gd name="T25" fmla="*/ 50 h 67"/>
                <a:gd name="T26" fmla="*/ 229 w 272"/>
                <a:gd name="T27" fmla="*/ 41 h 67"/>
                <a:gd name="T28" fmla="*/ 245 w 272"/>
                <a:gd name="T29" fmla="*/ 30 h 67"/>
                <a:gd name="T30" fmla="*/ 259 w 272"/>
                <a:gd name="T31" fmla="*/ 16 h 67"/>
                <a:gd name="T32" fmla="*/ 271 w 272"/>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2" h="67">
                  <a:moveTo>
                    <a:pt x="0" y="5"/>
                  </a:moveTo>
                  <a:lnTo>
                    <a:pt x="11" y="19"/>
                  </a:lnTo>
                  <a:lnTo>
                    <a:pt x="25" y="31"/>
                  </a:lnTo>
                  <a:lnTo>
                    <a:pt x="40" y="41"/>
                  </a:lnTo>
                  <a:lnTo>
                    <a:pt x="57" y="50"/>
                  </a:lnTo>
                  <a:lnTo>
                    <a:pt x="75" y="57"/>
                  </a:lnTo>
                  <a:lnTo>
                    <a:pt x="94" y="62"/>
                  </a:lnTo>
                  <a:lnTo>
                    <a:pt x="114" y="65"/>
                  </a:lnTo>
                  <a:lnTo>
                    <a:pt x="134" y="66"/>
                  </a:lnTo>
                  <a:lnTo>
                    <a:pt x="154" y="65"/>
                  </a:lnTo>
                  <a:lnTo>
                    <a:pt x="174" y="62"/>
                  </a:lnTo>
                  <a:lnTo>
                    <a:pt x="194" y="57"/>
                  </a:lnTo>
                  <a:lnTo>
                    <a:pt x="212" y="50"/>
                  </a:lnTo>
                  <a:lnTo>
                    <a:pt x="229" y="41"/>
                  </a:lnTo>
                  <a:lnTo>
                    <a:pt x="245" y="30"/>
                  </a:lnTo>
                  <a:lnTo>
                    <a:pt x="259" y="16"/>
                  </a:lnTo>
                  <a:lnTo>
                    <a:pt x="27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5" name="Freeform 409"/>
            <p:cNvSpPr>
              <a:spLocks/>
            </p:cNvSpPr>
            <p:nvPr/>
          </p:nvSpPr>
          <p:spPr bwMode="auto">
            <a:xfrm>
              <a:off x="673" y="3095"/>
              <a:ext cx="2" cy="20"/>
            </a:xfrm>
            <a:custGeom>
              <a:avLst/>
              <a:gdLst>
                <a:gd name="T0" fmla="*/ 1 w 2"/>
                <a:gd name="T1" fmla="*/ 10 h 20"/>
                <a:gd name="T2" fmla="*/ 1 w 2"/>
                <a:gd name="T3" fmla="*/ 11 h 20"/>
                <a:gd name="T4" fmla="*/ 1 w 2"/>
                <a:gd name="T5" fmla="*/ 11 h 20"/>
                <a:gd name="T6" fmla="*/ 1 w 2"/>
                <a:gd name="T7" fmla="*/ 13 h 20"/>
                <a:gd name="T8" fmla="*/ 1 w 2"/>
                <a:gd name="T9" fmla="*/ 14 h 20"/>
                <a:gd name="T10" fmla="*/ 1 w 2"/>
                <a:gd name="T11" fmla="*/ 14 h 20"/>
                <a:gd name="T12" fmla="*/ 1 w 2"/>
                <a:gd name="T13" fmla="*/ 15 h 20"/>
                <a:gd name="T14" fmla="*/ 1 w 2"/>
                <a:gd name="T15" fmla="*/ 16 h 20"/>
                <a:gd name="T16" fmla="*/ 1 w 2"/>
                <a:gd name="T17" fmla="*/ 17 h 20"/>
                <a:gd name="T18" fmla="*/ 1 w 2"/>
                <a:gd name="T19" fmla="*/ 17 h 20"/>
                <a:gd name="T20" fmla="*/ 1 w 2"/>
                <a:gd name="T21" fmla="*/ 17 h 20"/>
                <a:gd name="T22" fmla="*/ 0 w 2"/>
                <a:gd name="T23" fmla="*/ 17 h 20"/>
                <a:gd name="T24" fmla="*/ 0 w 2"/>
                <a:gd name="T25" fmla="*/ 17 h 20"/>
                <a:gd name="T26" fmla="*/ 0 w 2"/>
                <a:gd name="T27" fmla="*/ 17 h 20"/>
                <a:gd name="T28" fmla="*/ 0 w 2"/>
                <a:gd name="T29" fmla="*/ 16 h 20"/>
                <a:gd name="T30" fmla="*/ 0 w 2"/>
                <a:gd name="T31" fmla="*/ 16 h 20"/>
                <a:gd name="T32" fmla="*/ 0 w 2"/>
                <a:gd name="T33" fmla="*/ 17 h 20"/>
                <a:gd name="T34" fmla="*/ 0 w 2"/>
                <a:gd name="T35" fmla="*/ 17 h 20"/>
                <a:gd name="T36" fmla="*/ 0 w 2"/>
                <a:gd name="T37" fmla="*/ 17 h 20"/>
                <a:gd name="T38" fmla="*/ 0 w 2"/>
                <a:gd name="T39" fmla="*/ 18 h 20"/>
                <a:gd name="T40" fmla="*/ 0 w 2"/>
                <a:gd name="T41" fmla="*/ 19 h 20"/>
                <a:gd name="T42" fmla="*/ 0 w 2"/>
                <a:gd name="T43" fmla="*/ 19 h 20"/>
                <a:gd name="T44" fmla="*/ 1 w 2"/>
                <a:gd name="T45" fmla="*/ 18 h 20"/>
                <a:gd name="T46" fmla="*/ 1 w 2"/>
                <a:gd name="T47" fmla="*/ 17 h 20"/>
                <a:gd name="T48" fmla="*/ 1 w 2"/>
                <a:gd name="T49" fmla="*/ 16 h 20"/>
                <a:gd name="T50" fmla="*/ 1 w 2"/>
                <a:gd name="T51" fmla="*/ 15 h 20"/>
                <a:gd name="T52" fmla="*/ 1 w 2"/>
                <a:gd name="T53" fmla="*/ 14 h 20"/>
                <a:gd name="T54" fmla="*/ 1 w 2"/>
                <a:gd name="T55" fmla="*/ 12 h 20"/>
                <a:gd name="T56" fmla="*/ 1 w 2"/>
                <a:gd name="T57" fmla="*/ 11 h 20"/>
                <a:gd name="T58" fmla="*/ 1 w 2"/>
                <a:gd name="T59" fmla="*/ 9 h 20"/>
                <a:gd name="T60" fmla="*/ 1 w 2"/>
                <a:gd name="T61" fmla="*/ 8 h 20"/>
                <a:gd name="T62" fmla="*/ 1 w 2"/>
                <a:gd name="T63" fmla="*/ 7 h 20"/>
                <a:gd name="T64" fmla="*/ 1 w 2"/>
                <a:gd name="T65" fmla="*/ 5 h 20"/>
                <a:gd name="T66" fmla="*/ 1 w 2"/>
                <a:gd name="T67" fmla="*/ 4 h 20"/>
                <a:gd name="T68" fmla="*/ 1 w 2"/>
                <a:gd name="T69" fmla="*/ 2 h 20"/>
                <a:gd name="T70" fmla="*/ 1 w 2"/>
                <a:gd name="T71" fmla="*/ 2 h 20"/>
                <a:gd name="T72" fmla="*/ 0 w 2"/>
                <a:gd name="T73" fmla="*/ 1 h 20"/>
                <a:gd name="T74" fmla="*/ 0 w 2"/>
                <a:gd name="T75" fmla="*/ 0 h 20"/>
                <a:gd name="T76" fmla="*/ 0 w 2"/>
                <a:gd name="T77" fmla="*/ 1 h 20"/>
                <a:gd name="T78" fmla="*/ 0 w 2"/>
                <a:gd name="T79" fmla="*/ 1 h 20"/>
                <a:gd name="T80" fmla="*/ 0 w 2"/>
                <a:gd name="T81" fmla="*/ 2 h 20"/>
                <a:gd name="T82" fmla="*/ 0 w 2"/>
                <a:gd name="T83" fmla="*/ 2 h 20"/>
                <a:gd name="T84" fmla="*/ 0 w 2"/>
                <a:gd name="T85" fmla="*/ 2 h 20"/>
                <a:gd name="T86" fmla="*/ 0 w 2"/>
                <a:gd name="T87" fmla="*/ 3 h 20"/>
                <a:gd name="T88" fmla="*/ 0 w 2"/>
                <a:gd name="T89" fmla="*/ 4 h 20"/>
                <a:gd name="T90" fmla="*/ 0 w 2"/>
                <a:gd name="T91" fmla="*/ 3 h 20"/>
                <a:gd name="T92" fmla="*/ 0 w 2"/>
                <a:gd name="T93" fmla="*/ 2 h 20"/>
                <a:gd name="T94" fmla="*/ 0 w 2"/>
                <a:gd name="T95" fmla="*/ 2 h 20"/>
                <a:gd name="T96" fmla="*/ 0 w 2"/>
                <a:gd name="T97" fmla="*/ 2 h 20"/>
                <a:gd name="T98" fmla="*/ 1 w 2"/>
                <a:gd name="T99" fmla="*/ 2 h 20"/>
                <a:gd name="T100" fmla="*/ 1 w 2"/>
                <a:gd name="T101" fmla="*/ 3 h 20"/>
                <a:gd name="T102" fmla="*/ 1 w 2"/>
                <a:gd name="T103" fmla="*/ 4 h 20"/>
                <a:gd name="T104" fmla="*/ 1 w 2"/>
                <a:gd name="T105" fmla="*/ 5 h 20"/>
                <a:gd name="T106" fmla="*/ 1 w 2"/>
                <a:gd name="T107" fmla="*/ 5 h 20"/>
                <a:gd name="T108" fmla="*/ 1 w 2"/>
                <a:gd name="T109" fmla="*/ 6 h 20"/>
                <a:gd name="T110" fmla="*/ 1 w 2"/>
                <a:gd name="T111" fmla="*/ 7 h 20"/>
                <a:gd name="T112" fmla="*/ 1 w 2"/>
                <a:gd name="T113" fmla="*/ 8 h 20"/>
                <a:gd name="T114" fmla="*/ 1 w 2"/>
                <a:gd name="T11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 h="20">
                  <a:moveTo>
                    <a:pt x="1" y="10"/>
                  </a:moveTo>
                  <a:lnTo>
                    <a:pt x="1" y="11"/>
                  </a:lnTo>
                  <a:lnTo>
                    <a:pt x="1" y="11"/>
                  </a:lnTo>
                  <a:lnTo>
                    <a:pt x="1" y="13"/>
                  </a:lnTo>
                  <a:lnTo>
                    <a:pt x="1" y="14"/>
                  </a:lnTo>
                  <a:lnTo>
                    <a:pt x="1" y="14"/>
                  </a:lnTo>
                  <a:lnTo>
                    <a:pt x="1" y="15"/>
                  </a:lnTo>
                  <a:lnTo>
                    <a:pt x="1" y="16"/>
                  </a:lnTo>
                  <a:lnTo>
                    <a:pt x="1" y="17"/>
                  </a:lnTo>
                  <a:lnTo>
                    <a:pt x="1" y="17"/>
                  </a:lnTo>
                  <a:lnTo>
                    <a:pt x="1" y="17"/>
                  </a:lnTo>
                  <a:lnTo>
                    <a:pt x="0" y="17"/>
                  </a:lnTo>
                  <a:lnTo>
                    <a:pt x="0" y="17"/>
                  </a:lnTo>
                  <a:lnTo>
                    <a:pt x="0" y="17"/>
                  </a:lnTo>
                  <a:lnTo>
                    <a:pt x="0" y="16"/>
                  </a:lnTo>
                  <a:lnTo>
                    <a:pt x="0" y="16"/>
                  </a:lnTo>
                  <a:lnTo>
                    <a:pt x="0" y="17"/>
                  </a:lnTo>
                  <a:lnTo>
                    <a:pt x="0" y="17"/>
                  </a:lnTo>
                  <a:lnTo>
                    <a:pt x="0" y="17"/>
                  </a:lnTo>
                  <a:lnTo>
                    <a:pt x="0" y="18"/>
                  </a:lnTo>
                  <a:lnTo>
                    <a:pt x="0" y="19"/>
                  </a:lnTo>
                  <a:lnTo>
                    <a:pt x="0" y="19"/>
                  </a:lnTo>
                  <a:lnTo>
                    <a:pt x="1" y="18"/>
                  </a:lnTo>
                  <a:lnTo>
                    <a:pt x="1" y="17"/>
                  </a:lnTo>
                  <a:lnTo>
                    <a:pt x="1" y="16"/>
                  </a:lnTo>
                  <a:lnTo>
                    <a:pt x="1" y="15"/>
                  </a:lnTo>
                  <a:lnTo>
                    <a:pt x="1" y="14"/>
                  </a:lnTo>
                  <a:lnTo>
                    <a:pt x="1" y="12"/>
                  </a:lnTo>
                  <a:lnTo>
                    <a:pt x="1" y="11"/>
                  </a:lnTo>
                  <a:lnTo>
                    <a:pt x="1" y="9"/>
                  </a:lnTo>
                  <a:lnTo>
                    <a:pt x="1" y="8"/>
                  </a:lnTo>
                  <a:lnTo>
                    <a:pt x="1" y="7"/>
                  </a:lnTo>
                  <a:lnTo>
                    <a:pt x="1" y="5"/>
                  </a:lnTo>
                  <a:lnTo>
                    <a:pt x="1" y="4"/>
                  </a:lnTo>
                  <a:lnTo>
                    <a:pt x="1" y="2"/>
                  </a:lnTo>
                  <a:lnTo>
                    <a:pt x="1" y="2"/>
                  </a:lnTo>
                  <a:lnTo>
                    <a:pt x="0" y="1"/>
                  </a:lnTo>
                  <a:lnTo>
                    <a:pt x="0" y="0"/>
                  </a:lnTo>
                  <a:lnTo>
                    <a:pt x="0" y="1"/>
                  </a:lnTo>
                  <a:lnTo>
                    <a:pt x="0" y="1"/>
                  </a:lnTo>
                  <a:lnTo>
                    <a:pt x="0" y="2"/>
                  </a:lnTo>
                  <a:lnTo>
                    <a:pt x="0" y="2"/>
                  </a:lnTo>
                  <a:lnTo>
                    <a:pt x="0" y="2"/>
                  </a:lnTo>
                  <a:lnTo>
                    <a:pt x="0" y="3"/>
                  </a:lnTo>
                  <a:lnTo>
                    <a:pt x="0" y="4"/>
                  </a:lnTo>
                  <a:lnTo>
                    <a:pt x="0" y="3"/>
                  </a:lnTo>
                  <a:lnTo>
                    <a:pt x="0" y="2"/>
                  </a:lnTo>
                  <a:lnTo>
                    <a:pt x="0" y="2"/>
                  </a:lnTo>
                  <a:lnTo>
                    <a:pt x="0" y="2"/>
                  </a:lnTo>
                  <a:lnTo>
                    <a:pt x="1" y="2"/>
                  </a:lnTo>
                  <a:lnTo>
                    <a:pt x="1" y="3"/>
                  </a:lnTo>
                  <a:lnTo>
                    <a:pt x="1" y="4"/>
                  </a:lnTo>
                  <a:lnTo>
                    <a:pt x="1" y="5"/>
                  </a:lnTo>
                  <a:lnTo>
                    <a:pt x="1" y="5"/>
                  </a:lnTo>
                  <a:lnTo>
                    <a:pt x="1" y="6"/>
                  </a:lnTo>
                  <a:lnTo>
                    <a:pt x="1" y="7"/>
                  </a:lnTo>
                  <a:lnTo>
                    <a:pt x="1" y="8"/>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6" name="Freeform 410"/>
            <p:cNvSpPr>
              <a:spLocks/>
            </p:cNvSpPr>
            <p:nvPr/>
          </p:nvSpPr>
          <p:spPr bwMode="auto">
            <a:xfrm>
              <a:off x="682" y="3105"/>
              <a:ext cx="3" cy="20"/>
            </a:xfrm>
            <a:custGeom>
              <a:avLst/>
              <a:gdLst>
                <a:gd name="T0" fmla="*/ 2 w 3"/>
                <a:gd name="T1" fmla="*/ 10 h 20"/>
                <a:gd name="T2" fmla="*/ 2 w 3"/>
                <a:gd name="T3" fmla="*/ 11 h 20"/>
                <a:gd name="T4" fmla="*/ 2 w 3"/>
                <a:gd name="T5" fmla="*/ 12 h 20"/>
                <a:gd name="T6" fmla="*/ 2 w 3"/>
                <a:gd name="T7" fmla="*/ 13 h 20"/>
                <a:gd name="T8" fmla="*/ 2 w 3"/>
                <a:gd name="T9" fmla="*/ 14 h 20"/>
                <a:gd name="T10" fmla="*/ 2 w 3"/>
                <a:gd name="T11" fmla="*/ 14 h 20"/>
                <a:gd name="T12" fmla="*/ 2 w 3"/>
                <a:gd name="T13" fmla="*/ 15 h 20"/>
                <a:gd name="T14" fmla="*/ 2 w 3"/>
                <a:gd name="T15" fmla="*/ 16 h 20"/>
                <a:gd name="T16" fmla="*/ 1 w 3"/>
                <a:gd name="T17" fmla="*/ 16 h 20"/>
                <a:gd name="T18" fmla="*/ 1 w 3"/>
                <a:gd name="T19" fmla="*/ 17 h 20"/>
                <a:gd name="T20" fmla="*/ 1 w 3"/>
                <a:gd name="T21" fmla="*/ 17 h 20"/>
                <a:gd name="T22" fmla="*/ 1 w 3"/>
                <a:gd name="T23" fmla="*/ 17 h 20"/>
                <a:gd name="T24" fmla="*/ 1 w 3"/>
                <a:gd name="T25" fmla="*/ 17 h 20"/>
                <a:gd name="T26" fmla="*/ 0 w 3"/>
                <a:gd name="T27" fmla="*/ 16 h 20"/>
                <a:gd name="T28" fmla="*/ 1 w 3"/>
                <a:gd name="T29" fmla="*/ 16 h 20"/>
                <a:gd name="T30" fmla="*/ 1 w 3"/>
                <a:gd name="T31" fmla="*/ 17 h 20"/>
                <a:gd name="T32" fmla="*/ 1 w 3"/>
                <a:gd name="T33" fmla="*/ 17 h 20"/>
                <a:gd name="T34" fmla="*/ 1 w 3"/>
                <a:gd name="T35" fmla="*/ 17 h 20"/>
                <a:gd name="T36" fmla="*/ 1 w 3"/>
                <a:gd name="T37" fmla="*/ 18 h 20"/>
                <a:gd name="T38" fmla="*/ 1 w 3"/>
                <a:gd name="T39" fmla="*/ 18 h 20"/>
                <a:gd name="T40" fmla="*/ 1 w 3"/>
                <a:gd name="T41" fmla="*/ 19 h 20"/>
                <a:gd name="T42" fmla="*/ 1 w 3"/>
                <a:gd name="T43" fmla="*/ 18 h 20"/>
                <a:gd name="T44" fmla="*/ 2 w 3"/>
                <a:gd name="T45" fmla="*/ 17 h 20"/>
                <a:gd name="T46" fmla="*/ 2 w 3"/>
                <a:gd name="T47" fmla="*/ 16 h 20"/>
                <a:gd name="T48" fmla="*/ 2 w 3"/>
                <a:gd name="T49" fmla="*/ 15 h 20"/>
                <a:gd name="T50" fmla="*/ 2 w 3"/>
                <a:gd name="T51" fmla="*/ 14 h 20"/>
                <a:gd name="T52" fmla="*/ 2 w 3"/>
                <a:gd name="T53" fmla="*/ 12 h 20"/>
                <a:gd name="T54" fmla="*/ 2 w 3"/>
                <a:gd name="T55" fmla="*/ 11 h 20"/>
                <a:gd name="T56" fmla="*/ 2 w 3"/>
                <a:gd name="T57" fmla="*/ 9 h 20"/>
                <a:gd name="T58" fmla="*/ 2 w 3"/>
                <a:gd name="T59" fmla="*/ 8 h 20"/>
                <a:gd name="T60" fmla="*/ 2 w 3"/>
                <a:gd name="T61" fmla="*/ 7 h 20"/>
                <a:gd name="T62" fmla="*/ 2 w 3"/>
                <a:gd name="T63" fmla="*/ 5 h 20"/>
                <a:gd name="T64" fmla="*/ 2 w 3"/>
                <a:gd name="T65" fmla="*/ 4 h 20"/>
                <a:gd name="T66" fmla="*/ 2 w 3"/>
                <a:gd name="T67" fmla="*/ 2 h 20"/>
                <a:gd name="T68" fmla="*/ 1 w 3"/>
                <a:gd name="T69" fmla="*/ 2 h 20"/>
                <a:gd name="T70" fmla="*/ 1 w 3"/>
                <a:gd name="T71" fmla="*/ 1 h 20"/>
                <a:gd name="T72" fmla="*/ 1 w 3"/>
                <a:gd name="T73" fmla="*/ 0 h 20"/>
                <a:gd name="T74" fmla="*/ 1 w 3"/>
                <a:gd name="T75" fmla="*/ 1 h 20"/>
                <a:gd name="T76" fmla="*/ 0 w 3"/>
                <a:gd name="T77" fmla="*/ 2 h 20"/>
                <a:gd name="T78" fmla="*/ 0 w 3"/>
                <a:gd name="T79" fmla="*/ 2 h 20"/>
                <a:gd name="T80" fmla="*/ 0 w 3"/>
                <a:gd name="T81" fmla="*/ 2 h 20"/>
                <a:gd name="T82" fmla="*/ 0 w 3"/>
                <a:gd name="T83" fmla="*/ 3 h 20"/>
                <a:gd name="T84" fmla="*/ 0 w 3"/>
                <a:gd name="T85" fmla="*/ 4 h 20"/>
                <a:gd name="T86" fmla="*/ 0 w 3"/>
                <a:gd name="T87" fmla="*/ 3 h 20"/>
                <a:gd name="T88" fmla="*/ 0 w 3"/>
                <a:gd name="T89" fmla="*/ 2 h 20"/>
                <a:gd name="T90" fmla="*/ 1 w 3"/>
                <a:gd name="T91" fmla="*/ 2 h 20"/>
                <a:gd name="T92" fmla="*/ 1 w 3"/>
                <a:gd name="T93" fmla="*/ 2 h 20"/>
                <a:gd name="T94" fmla="*/ 1 w 3"/>
                <a:gd name="T95" fmla="*/ 2 h 20"/>
                <a:gd name="T96" fmla="*/ 1 w 3"/>
                <a:gd name="T97" fmla="*/ 2 h 20"/>
                <a:gd name="T98" fmla="*/ 1 w 3"/>
                <a:gd name="T99" fmla="*/ 2 h 20"/>
                <a:gd name="T100" fmla="*/ 1 w 3"/>
                <a:gd name="T101" fmla="*/ 3 h 20"/>
                <a:gd name="T102" fmla="*/ 2 w 3"/>
                <a:gd name="T103" fmla="*/ 3 h 20"/>
                <a:gd name="T104" fmla="*/ 2 w 3"/>
                <a:gd name="T105" fmla="*/ 4 h 20"/>
                <a:gd name="T106" fmla="*/ 2 w 3"/>
                <a:gd name="T107" fmla="*/ 5 h 20"/>
                <a:gd name="T108" fmla="*/ 2 w 3"/>
                <a:gd name="T109" fmla="*/ 6 h 20"/>
                <a:gd name="T110" fmla="*/ 2 w 3"/>
                <a:gd name="T111" fmla="*/ 7 h 20"/>
                <a:gd name="T112" fmla="*/ 2 w 3"/>
                <a:gd name="T113" fmla="*/ 8 h 20"/>
                <a:gd name="T114" fmla="*/ 2 w 3"/>
                <a:gd name="T11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 h="20">
                  <a:moveTo>
                    <a:pt x="2" y="10"/>
                  </a:moveTo>
                  <a:lnTo>
                    <a:pt x="2" y="11"/>
                  </a:lnTo>
                  <a:lnTo>
                    <a:pt x="2" y="12"/>
                  </a:lnTo>
                  <a:lnTo>
                    <a:pt x="2" y="13"/>
                  </a:lnTo>
                  <a:lnTo>
                    <a:pt x="2" y="14"/>
                  </a:lnTo>
                  <a:lnTo>
                    <a:pt x="2" y="14"/>
                  </a:lnTo>
                  <a:lnTo>
                    <a:pt x="2" y="15"/>
                  </a:lnTo>
                  <a:lnTo>
                    <a:pt x="2" y="16"/>
                  </a:lnTo>
                  <a:lnTo>
                    <a:pt x="1" y="16"/>
                  </a:lnTo>
                  <a:lnTo>
                    <a:pt x="1" y="17"/>
                  </a:lnTo>
                  <a:lnTo>
                    <a:pt x="1" y="17"/>
                  </a:lnTo>
                  <a:lnTo>
                    <a:pt x="1" y="17"/>
                  </a:lnTo>
                  <a:lnTo>
                    <a:pt x="1" y="17"/>
                  </a:lnTo>
                  <a:lnTo>
                    <a:pt x="0" y="16"/>
                  </a:lnTo>
                  <a:lnTo>
                    <a:pt x="1" y="16"/>
                  </a:lnTo>
                  <a:lnTo>
                    <a:pt x="1" y="17"/>
                  </a:lnTo>
                  <a:lnTo>
                    <a:pt x="1" y="17"/>
                  </a:lnTo>
                  <a:lnTo>
                    <a:pt x="1" y="17"/>
                  </a:lnTo>
                  <a:lnTo>
                    <a:pt x="1" y="18"/>
                  </a:lnTo>
                  <a:lnTo>
                    <a:pt x="1" y="18"/>
                  </a:lnTo>
                  <a:lnTo>
                    <a:pt x="1" y="19"/>
                  </a:lnTo>
                  <a:lnTo>
                    <a:pt x="1" y="18"/>
                  </a:lnTo>
                  <a:lnTo>
                    <a:pt x="2" y="17"/>
                  </a:lnTo>
                  <a:lnTo>
                    <a:pt x="2" y="16"/>
                  </a:lnTo>
                  <a:lnTo>
                    <a:pt x="2" y="15"/>
                  </a:lnTo>
                  <a:lnTo>
                    <a:pt x="2" y="14"/>
                  </a:lnTo>
                  <a:lnTo>
                    <a:pt x="2" y="12"/>
                  </a:lnTo>
                  <a:lnTo>
                    <a:pt x="2" y="11"/>
                  </a:lnTo>
                  <a:lnTo>
                    <a:pt x="2" y="9"/>
                  </a:lnTo>
                  <a:lnTo>
                    <a:pt x="2" y="8"/>
                  </a:lnTo>
                  <a:lnTo>
                    <a:pt x="2" y="7"/>
                  </a:lnTo>
                  <a:lnTo>
                    <a:pt x="2" y="5"/>
                  </a:lnTo>
                  <a:lnTo>
                    <a:pt x="2" y="4"/>
                  </a:lnTo>
                  <a:lnTo>
                    <a:pt x="2" y="2"/>
                  </a:lnTo>
                  <a:lnTo>
                    <a:pt x="1" y="2"/>
                  </a:lnTo>
                  <a:lnTo>
                    <a:pt x="1" y="1"/>
                  </a:lnTo>
                  <a:lnTo>
                    <a:pt x="1" y="0"/>
                  </a:lnTo>
                  <a:lnTo>
                    <a:pt x="1" y="1"/>
                  </a:lnTo>
                  <a:lnTo>
                    <a:pt x="0" y="2"/>
                  </a:lnTo>
                  <a:lnTo>
                    <a:pt x="0" y="2"/>
                  </a:lnTo>
                  <a:lnTo>
                    <a:pt x="0" y="2"/>
                  </a:lnTo>
                  <a:lnTo>
                    <a:pt x="0" y="3"/>
                  </a:lnTo>
                  <a:lnTo>
                    <a:pt x="0" y="4"/>
                  </a:lnTo>
                  <a:lnTo>
                    <a:pt x="0" y="3"/>
                  </a:lnTo>
                  <a:lnTo>
                    <a:pt x="0" y="2"/>
                  </a:lnTo>
                  <a:lnTo>
                    <a:pt x="1" y="2"/>
                  </a:lnTo>
                  <a:lnTo>
                    <a:pt x="1" y="2"/>
                  </a:lnTo>
                  <a:lnTo>
                    <a:pt x="1" y="2"/>
                  </a:lnTo>
                  <a:lnTo>
                    <a:pt x="1" y="2"/>
                  </a:lnTo>
                  <a:lnTo>
                    <a:pt x="1" y="2"/>
                  </a:lnTo>
                  <a:lnTo>
                    <a:pt x="1" y="3"/>
                  </a:lnTo>
                  <a:lnTo>
                    <a:pt x="2" y="3"/>
                  </a:lnTo>
                  <a:lnTo>
                    <a:pt x="2" y="4"/>
                  </a:lnTo>
                  <a:lnTo>
                    <a:pt x="2" y="5"/>
                  </a:lnTo>
                  <a:lnTo>
                    <a:pt x="2" y="6"/>
                  </a:lnTo>
                  <a:lnTo>
                    <a:pt x="2" y="7"/>
                  </a:lnTo>
                  <a:lnTo>
                    <a:pt x="2" y="8"/>
                  </a:lnTo>
                  <a:lnTo>
                    <a:pt x="2"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7" name="Freeform 411"/>
            <p:cNvSpPr>
              <a:spLocks/>
            </p:cNvSpPr>
            <p:nvPr/>
          </p:nvSpPr>
          <p:spPr bwMode="auto">
            <a:xfrm>
              <a:off x="687" y="3152"/>
              <a:ext cx="21" cy="3"/>
            </a:xfrm>
            <a:custGeom>
              <a:avLst/>
              <a:gdLst>
                <a:gd name="T0" fmla="*/ 10 w 21"/>
                <a:gd name="T1" fmla="*/ 1 h 3"/>
                <a:gd name="T2" fmla="*/ 11 w 21"/>
                <a:gd name="T3" fmla="*/ 1 h 3"/>
                <a:gd name="T4" fmla="*/ 12 w 21"/>
                <a:gd name="T5" fmla="*/ 1 h 3"/>
                <a:gd name="T6" fmla="*/ 12 w 21"/>
                <a:gd name="T7" fmla="*/ 1 h 3"/>
                <a:gd name="T8" fmla="*/ 13 w 21"/>
                <a:gd name="T9" fmla="*/ 1 h 3"/>
                <a:gd name="T10" fmla="*/ 14 w 21"/>
                <a:gd name="T11" fmla="*/ 1 h 3"/>
                <a:gd name="T12" fmla="*/ 15 w 21"/>
                <a:gd name="T13" fmla="*/ 1 h 3"/>
                <a:gd name="T14" fmla="*/ 15 w 21"/>
                <a:gd name="T15" fmla="*/ 1 h 3"/>
                <a:gd name="T16" fmla="*/ 16 w 21"/>
                <a:gd name="T17" fmla="*/ 1 h 3"/>
                <a:gd name="T18" fmla="*/ 17 w 21"/>
                <a:gd name="T19" fmla="*/ 1 h 3"/>
                <a:gd name="T20" fmla="*/ 17 w 21"/>
                <a:gd name="T21" fmla="*/ 1 h 3"/>
                <a:gd name="T22" fmla="*/ 17 w 21"/>
                <a:gd name="T23" fmla="*/ 1 h 3"/>
                <a:gd name="T24" fmla="*/ 17 w 21"/>
                <a:gd name="T25" fmla="*/ 2 h 3"/>
                <a:gd name="T26" fmla="*/ 16 w 21"/>
                <a:gd name="T27" fmla="*/ 2 h 3"/>
                <a:gd name="T28" fmla="*/ 16 w 21"/>
                <a:gd name="T29" fmla="*/ 2 h 3"/>
                <a:gd name="T30" fmla="*/ 17 w 21"/>
                <a:gd name="T31" fmla="*/ 2 h 3"/>
                <a:gd name="T32" fmla="*/ 18 w 21"/>
                <a:gd name="T33" fmla="*/ 2 h 3"/>
                <a:gd name="T34" fmla="*/ 18 w 21"/>
                <a:gd name="T35" fmla="*/ 1 h 3"/>
                <a:gd name="T36" fmla="*/ 18 w 21"/>
                <a:gd name="T37" fmla="*/ 1 h 3"/>
                <a:gd name="T38" fmla="*/ 19 w 21"/>
                <a:gd name="T39" fmla="*/ 1 h 3"/>
                <a:gd name="T40" fmla="*/ 20 w 21"/>
                <a:gd name="T41" fmla="*/ 1 h 3"/>
                <a:gd name="T42" fmla="*/ 18 w 21"/>
                <a:gd name="T43" fmla="*/ 1 h 3"/>
                <a:gd name="T44" fmla="*/ 18 w 21"/>
                <a:gd name="T45" fmla="*/ 1 h 3"/>
                <a:gd name="T46" fmla="*/ 16 w 21"/>
                <a:gd name="T47" fmla="*/ 0 h 3"/>
                <a:gd name="T48" fmla="*/ 15 w 21"/>
                <a:gd name="T49" fmla="*/ 0 h 3"/>
                <a:gd name="T50" fmla="*/ 14 w 21"/>
                <a:gd name="T51" fmla="*/ 0 h 3"/>
                <a:gd name="T52" fmla="*/ 12 w 21"/>
                <a:gd name="T53" fmla="*/ 0 h 3"/>
                <a:gd name="T54" fmla="*/ 11 w 21"/>
                <a:gd name="T55" fmla="*/ 0 h 3"/>
                <a:gd name="T56" fmla="*/ 9 w 21"/>
                <a:gd name="T57" fmla="*/ 0 h 3"/>
                <a:gd name="T58" fmla="*/ 8 w 21"/>
                <a:gd name="T59" fmla="*/ 0 h 3"/>
                <a:gd name="T60" fmla="*/ 6 w 21"/>
                <a:gd name="T61" fmla="*/ 0 h 3"/>
                <a:gd name="T62" fmla="*/ 5 w 21"/>
                <a:gd name="T63" fmla="*/ 0 h 3"/>
                <a:gd name="T64" fmla="*/ 4 w 21"/>
                <a:gd name="T65" fmla="*/ 1 h 3"/>
                <a:gd name="T66" fmla="*/ 2 w 21"/>
                <a:gd name="T67" fmla="*/ 1 h 3"/>
                <a:gd name="T68" fmla="*/ 2 w 21"/>
                <a:gd name="T69" fmla="*/ 1 h 3"/>
                <a:gd name="T70" fmla="*/ 1 w 21"/>
                <a:gd name="T71" fmla="*/ 1 h 3"/>
                <a:gd name="T72" fmla="*/ 0 w 21"/>
                <a:gd name="T73" fmla="*/ 2 h 3"/>
                <a:gd name="T74" fmla="*/ 1 w 21"/>
                <a:gd name="T75" fmla="*/ 2 h 3"/>
                <a:gd name="T76" fmla="*/ 1 w 21"/>
                <a:gd name="T77" fmla="*/ 2 h 3"/>
                <a:gd name="T78" fmla="*/ 2 w 21"/>
                <a:gd name="T79" fmla="*/ 2 h 3"/>
                <a:gd name="T80" fmla="*/ 2 w 21"/>
                <a:gd name="T81" fmla="*/ 2 h 3"/>
                <a:gd name="T82" fmla="*/ 2 w 21"/>
                <a:gd name="T83" fmla="*/ 2 h 3"/>
                <a:gd name="T84" fmla="*/ 3 w 21"/>
                <a:gd name="T85" fmla="*/ 2 h 3"/>
                <a:gd name="T86" fmla="*/ 4 w 21"/>
                <a:gd name="T87" fmla="*/ 2 h 3"/>
                <a:gd name="T88" fmla="*/ 5 w 21"/>
                <a:gd name="T89" fmla="*/ 2 h 3"/>
                <a:gd name="T90" fmla="*/ 3 w 21"/>
                <a:gd name="T91" fmla="*/ 2 h 3"/>
                <a:gd name="T92" fmla="*/ 2 w 21"/>
                <a:gd name="T93" fmla="*/ 2 h 3"/>
                <a:gd name="T94" fmla="*/ 2 w 21"/>
                <a:gd name="T95" fmla="*/ 2 h 3"/>
                <a:gd name="T96" fmla="*/ 2 w 21"/>
                <a:gd name="T97" fmla="*/ 1 h 3"/>
                <a:gd name="T98" fmla="*/ 2 w 21"/>
                <a:gd name="T99" fmla="*/ 1 h 3"/>
                <a:gd name="T100" fmla="*/ 2 w 21"/>
                <a:gd name="T101" fmla="*/ 1 h 3"/>
                <a:gd name="T102" fmla="*/ 3 w 21"/>
                <a:gd name="T103" fmla="*/ 1 h 3"/>
                <a:gd name="T104" fmla="*/ 4 w 21"/>
                <a:gd name="T105" fmla="*/ 1 h 3"/>
                <a:gd name="T106" fmla="*/ 5 w 21"/>
                <a:gd name="T107" fmla="*/ 1 h 3"/>
                <a:gd name="T108" fmla="*/ 5 w 21"/>
                <a:gd name="T109" fmla="*/ 1 h 3"/>
                <a:gd name="T110" fmla="*/ 6 w 21"/>
                <a:gd name="T111" fmla="*/ 1 h 3"/>
                <a:gd name="T112" fmla="*/ 8 w 21"/>
                <a:gd name="T113" fmla="*/ 1 h 3"/>
                <a:gd name="T114" fmla="*/ 8 w 21"/>
                <a:gd name="T115" fmla="*/ 1 h 3"/>
                <a:gd name="T116" fmla="*/ 10 w 21"/>
                <a:gd name="T1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 h="3">
                  <a:moveTo>
                    <a:pt x="10" y="1"/>
                  </a:moveTo>
                  <a:lnTo>
                    <a:pt x="11" y="1"/>
                  </a:lnTo>
                  <a:lnTo>
                    <a:pt x="12" y="1"/>
                  </a:lnTo>
                  <a:lnTo>
                    <a:pt x="12" y="1"/>
                  </a:lnTo>
                  <a:lnTo>
                    <a:pt x="13" y="1"/>
                  </a:lnTo>
                  <a:lnTo>
                    <a:pt x="14" y="1"/>
                  </a:lnTo>
                  <a:lnTo>
                    <a:pt x="15" y="1"/>
                  </a:lnTo>
                  <a:lnTo>
                    <a:pt x="15" y="1"/>
                  </a:lnTo>
                  <a:lnTo>
                    <a:pt x="16" y="1"/>
                  </a:lnTo>
                  <a:lnTo>
                    <a:pt x="17" y="1"/>
                  </a:lnTo>
                  <a:lnTo>
                    <a:pt x="17" y="1"/>
                  </a:lnTo>
                  <a:lnTo>
                    <a:pt x="17" y="1"/>
                  </a:lnTo>
                  <a:lnTo>
                    <a:pt x="17" y="2"/>
                  </a:lnTo>
                  <a:lnTo>
                    <a:pt x="16" y="2"/>
                  </a:lnTo>
                  <a:lnTo>
                    <a:pt x="16" y="2"/>
                  </a:lnTo>
                  <a:lnTo>
                    <a:pt x="17" y="2"/>
                  </a:lnTo>
                  <a:lnTo>
                    <a:pt x="18" y="2"/>
                  </a:lnTo>
                  <a:lnTo>
                    <a:pt x="18" y="1"/>
                  </a:lnTo>
                  <a:lnTo>
                    <a:pt x="18" y="1"/>
                  </a:lnTo>
                  <a:lnTo>
                    <a:pt x="19" y="1"/>
                  </a:lnTo>
                  <a:lnTo>
                    <a:pt x="20" y="1"/>
                  </a:lnTo>
                  <a:lnTo>
                    <a:pt x="18" y="1"/>
                  </a:lnTo>
                  <a:lnTo>
                    <a:pt x="18" y="1"/>
                  </a:lnTo>
                  <a:lnTo>
                    <a:pt x="16" y="0"/>
                  </a:lnTo>
                  <a:lnTo>
                    <a:pt x="15" y="0"/>
                  </a:lnTo>
                  <a:lnTo>
                    <a:pt x="14" y="0"/>
                  </a:lnTo>
                  <a:lnTo>
                    <a:pt x="12" y="0"/>
                  </a:lnTo>
                  <a:lnTo>
                    <a:pt x="11" y="0"/>
                  </a:lnTo>
                  <a:lnTo>
                    <a:pt x="9" y="0"/>
                  </a:lnTo>
                  <a:lnTo>
                    <a:pt x="8" y="0"/>
                  </a:lnTo>
                  <a:lnTo>
                    <a:pt x="6" y="0"/>
                  </a:lnTo>
                  <a:lnTo>
                    <a:pt x="5" y="0"/>
                  </a:lnTo>
                  <a:lnTo>
                    <a:pt x="4" y="1"/>
                  </a:lnTo>
                  <a:lnTo>
                    <a:pt x="2" y="1"/>
                  </a:lnTo>
                  <a:lnTo>
                    <a:pt x="2" y="1"/>
                  </a:lnTo>
                  <a:lnTo>
                    <a:pt x="1" y="1"/>
                  </a:lnTo>
                  <a:lnTo>
                    <a:pt x="0" y="2"/>
                  </a:lnTo>
                  <a:lnTo>
                    <a:pt x="1" y="2"/>
                  </a:lnTo>
                  <a:lnTo>
                    <a:pt x="1" y="2"/>
                  </a:lnTo>
                  <a:lnTo>
                    <a:pt x="2" y="2"/>
                  </a:lnTo>
                  <a:lnTo>
                    <a:pt x="2" y="2"/>
                  </a:lnTo>
                  <a:lnTo>
                    <a:pt x="2" y="2"/>
                  </a:lnTo>
                  <a:lnTo>
                    <a:pt x="3" y="2"/>
                  </a:lnTo>
                  <a:lnTo>
                    <a:pt x="4" y="2"/>
                  </a:lnTo>
                  <a:lnTo>
                    <a:pt x="5" y="2"/>
                  </a:lnTo>
                  <a:lnTo>
                    <a:pt x="3" y="2"/>
                  </a:lnTo>
                  <a:lnTo>
                    <a:pt x="2" y="2"/>
                  </a:lnTo>
                  <a:lnTo>
                    <a:pt x="2" y="2"/>
                  </a:lnTo>
                  <a:lnTo>
                    <a:pt x="2" y="1"/>
                  </a:lnTo>
                  <a:lnTo>
                    <a:pt x="2" y="1"/>
                  </a:lnTo>
                  <a:lnTo>
                    <a:pt x="2" y="1"/>
                  </a:lnTo>
                  <a:lnTo>
                    <a:pt x="3" y="1"/>
                  </a:lnTo>
                  <a:lnTo>
                    <a:pt x="4" y="1"/>
                  </a:lnTo>
                  <a:lnTo>
                    <a:pt x="5" y="1"/>
                  </a:lnTo>
                  <a:lnTo>
                    <a:pt x="5" y="1"/>
                  </a:lnTo>
                  <a:lnTo>
                    <a:pt x="6" y="1"/>
                  </a:lnTo>
                  <a:lnTo>
                    <a:pt x="8" y="1"/>
                  </a:lnTo>
                  <a:lnTo>
                    <a:pt x="8"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8" name="Freeform 412"/>
            <p:cNvSpPr>
              <a:spLocks/>
            </p:cNvSpPr>
            <p:nvPr/>
          </p:nvSpPr>
          <p:spPr bwMode="auto">
            <a:xfrm>
              <a:off x="709" y="3129"/>
              <a:ext cx="3" cy="21"/>
            </a:xfrm>
            <a:custGeom>
              <a:avLst/>
              <a:gdLst>
                <a:gd name="T0" fmla="*/ 2 w 3"/>
                <a:gd name="T1" fmla="*/ 11 h 21"/>
                <a:gd name="T2" fmla="*/ 2 w 3"/>
                <a:gd name="T3" fmla="*/ 12 h 21"/>
                <a:gd name="T4" fmla="*/ 2 w 3"/>
                <a:gd name="T5" fmla="*/ 12 h 21"/>
                <a:gd name="T6" fmla="*/ 2 w 3"/>
                <a:gd name="T7" fmla="*/ 13 h 21"/>
                <a:gd name="T8" fmla="*/ 2 w 3"/>
                <a:gd name="T9" fmla="*/ 14 h 21"/>
                <a:gd name="T10" fmla="*/ 1 w 3"/>
                <a:gd name="T11" fmla="*/ 15 h 21"/>
                <a:gd name="T12" fmla="*/ 1 w 3"/>
                <a:gd name="T13" fmla="*/ 15 h 21"/>
                <a:gd name="T14" fmla="*/ 1 w 3"/>
                <a:gd name="T15" fmla="*/ 16 h 21"/>
                <a:gd name="T16" fmla="*/ 1 w 3"/>
                <a:gd name="T17" fmla="*/ 17 h 21"/>
                <a:gd name="T18" fmla="*/ 1 w 3"/>
                <a:gd name="T19" fmla="*/ 18 h 21"/>
                <a:gd name="T20" fmla="*/ 1 w 3"/>
                <a:gd name="T21" fmla="*/ 18 h 21"/>
                <a:gd name="T22" fmla="*/ 1 w 3"/>
                <a:gd name="T23" fmla="*/ 18 h 21"/>
                <a:gd name="T24" fmla="*/ 0 w 3"/>
                <a:gd name="T25" fmla="*/ 18 h 21"/>
                <a:gd name="T26" fmla="*/ 0 w 3"/>
                <a:gd name="T27" fmla="*/ 17 h 21"/>
                <a:gd name="T28" fmla="*/ 0 w 3"/>
                <a:gd name="T29" fmla="*/ 16 h 21"/>
                <a:gd name="T30" fmla="*/ 0 w 3"/>
                <a:gd name="T31" fmla="*/ 17 h 21"/>
                <a:gd name="T32" fmla="*/ 0 w 3"/>
                <a:gd name="T33" fmla="*/ 18 h 21"/>
                <a:gd name="T34" fmla="*/ 0 w 3"/>
                <a:gd name="T35" fmla="*/ 18 h 21"/>
                <a:gd name="T36" fmla="*/ 0 w 3"/>
                <a:gd name="T37" fmla="*/ 19 h 21"/>
                <a:gd name="T38" fmla="*/ 0 w 3"/>
                <a:gd name="T39" fmla="*/ 20 h 21"/>
                <a:gd name="T40" fmla="*/ 1 w 3"/>
                <a:gd name="T41" fmla="*/ 20 h 21"/>
                <a:gd name="T42" fmla="*/ 1 w 3"/>
                <a:gd name="T43" fmla="*/ 19 h 21"/>
                <a:gd name="T44" fmla="*/ 1 w 3"/>
                <a:gd name="T45" fmla="*/ 18 h 21"/>
                <a:gd name="T46" fmla="*/ 1 w 3"/>
                <a:gd name="T47" fmla="*/ 18 h 21"/>
                <a:gd name="T48" fmla="*/ 2 w 3"/>
                <a:gd name="T49" fmla="*/ 16 h 21"/>
                <a:gd name="T50" fmla="*/ 2 w 3"/>
                <a:gd name="T51" fmla="*/ 15 h 21"/>
                <a:gd name="T52" fmla="*/ 2 w 3"/>
                <a:gd name="T53" fmla="*/ 14 h 21"/>
                <a:gd name="T54" fmla="*/ 2 w 3"/>
                <a:gd name="T55" fmla="*/ 12 h 21"/>
                <a:gd name="T56" fmla="*/ 2 w 3"/>
                <a:gd name="T57" fmla="*/ 11 h 21"/>
                <a:gd name="T58" fmla="*/ 2 w 3"/>
                <a:gd name="T59" fmla="*/ 9 h 21"/>
                <a:gd name="T60" fmla="*/ 2 w 3"/>
                <a:gd name="T61" fmla="*/ 8 h 21"/>
                <a:gd name="T62" fmla="*/ 2 w 3"/>
                <a:gd name="T63" fmla="*/ 6 h 21"/>
                <a:gd name="T64" fmla="*/ 2 w 3"/>
                <a:gd name="T65" fmla="*/ 5 h 21"/>
                <a:gd name="T66" fmla="*/ 2 w 3"/>
                <a:gd name="T67" fmla="*/ 4 h 21"/>
                <a:gd name="T68" fmla="*/ 2 w 3"/>
                <a:gd name="T69" fmla="*/ 2 h 21"/>
                <a:gd name="T70" fmla="*/ 2 w 3"/>
                <a:gd name="T71" fmla="*/ 2 h 21"/>
                <a:gd name="T72" fmla="*/ 1 w 3"/>
                <a:gd name="T73" fmla="*/ 0 h 21"/>
                <a:gd name="T74" fmla="*/ 1 w 3"/>
                <a:gd name="T75" fmla="*/ 1 h 21"/>
                <a:gd name="T76" fmla="*/ 1 w 3"/>
                <a:gd name="T77" fmla="*/ 1 h 21"/>
                <a:gd name="T78" fmla="*/ 1 w 3"/>
                <a:gd name="T79" fmla="*/ 2 h 21"/>
                <a:gd name="T80" fmla="*/ 1 w 3"/>
                <a:gd name="T81" fmla="*/ 2 h 21"/>
                <a:gd name="T82" fmla="*/ 1 w 3"/>
                <a:gd name="T83" fmla="*/ 2 h 21"/>
                <a:gd name="T84" fmla="*/ 1 w 3"/>
                <a:gd name="T85" fmla="*/ 3 h 21"/>
                <a:gd name="T86" fmla="*/ 0 w 3"/>
                <a:gd name="T87" fmla="*/ 4 h 21"/>
                <a:gd name="T88" fmla="*/ 0 w 3"/>
                <a:gd name="T89" fmla="*/ 5 h 21"/>
                <a:gd name="T90" fmla="*/ 1 w 3"/>
                <a:gd name="T91" fmla="*/ 4 h 21"/>
                <a:gd name="T92" fmla="*/ 1 w 3"/>
                <a:gd name="T93" fmla="*/ 3 h 21"/>
                <a:gd name="T94" fmla="*/ 1 w 3"/>
                <a:gd name="T95" fmla="*/ 2 h 21"/>
                <a:gd name="T96" fmla="*/ 1 w 3"/>
                <a:gd name="T97" fmla="*/ 2 h 21"/>
                <a:gd name="T98" fmla="*/ 2 w 3"/>
                <a:gd name="T99" fmla="*/ 3 h 21"/>
                <a:gd name="T100" fmla="*/ 2 w 3"/>
                <a:gd name="T101" fmla="*/ 4 h 21"/>
                <a:gd name="T102" fmla="*/ 2 w 3"/>
                <a:gd name="T103" fmla="*/ 5 h 21"/>
                <a:gd name="T104" fmla="*/ 2 w 3"/>
                <a:gd name="T105" fmla="*/ 5 h 21"/>
                <a:gd name="T106" fmla="*/ 2 w 3"/>
                <a:gd name="T107" fmla="*/ 6 h 21"/>
                <a:gd name="T108" fmla="*/ 2 w 3"/>
                <a:gd name="T109" fmla="*/ 7 h 21"/>
                <a:gd name="T110" fmla="*/ 2 w 3"/>
                <a:gd name="T111" fmla="*/ 8 h 21"/>
                <a:gd name="T112" fmla="*/ 2 w 3"/>
                <a:gd name="T113" fmla="*/ 9 h 21"/>
                <a:gd name="T114" fmla="*/ 2 w 3"/>
                <a:gd name="T11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 h="21">
                  <a:moveTo>
                    <a:pt x="2" y="11"/>
                  </a:moveTo>
                  <a:lnTo>
                    <a:pt x="2" y="12"/>
                  </a:lnTo>
                  <a:lnTo>
                    <a:pt x="2" y="12"/>
                  </a:lnTo>
                  <a:lnTo>
                    <a:pt x="2" y="13"/>
                  </a:lnTo>
                  <a:lnTo>
                    <a:pt x="2" y="14"/>
                  </a:lnTo>
                  <a:lnTo>
                    <a:pt x="1" y="15"/>
                  </a:lnTo>
                  <a:lnTo>
                    <a:pt x="1" y="15"/>
                  </a:lnTo>
                  <a:lnTo>
                    <a:pt x="1" y="16"/>
                  </a:lnTo>
                  <a:lnTo>
                    <a:pt x="1" y="17"/>
                  </a:lnTo>
                  <a:lnTo>
                    <a:pt x="1" y="18"/>
                  </a:lnTo>
                  <a:lnTo>
                    <a:pt x="1" y="18"/>
                  </a:lnTo>
                  <a:lnTo>
                    <a:pt x="1" y="18"/>
                  </a:lnTo>
                  <a:lnTo>
                    <a:pt x="0" y="18"/>
                  </a:lnTo>
                  <a:lnTo>
                    <a:pt x="0" y="17"/>
                  </a:lnTo>
                  <a:lnTo>
                    <a:pt x="0" y="16"/>
                  </a:lnTo>
                  <a:lnTo>
                    <a:pt x="0" y="17"/>
                  </a:lnTo>
                  <a:lnTo>
                    <a:pt x="0" y="18"/>
                  </a:lnTo>
                  <a:lnTo>
                    <a:pt x="0" y="18"/>
                  </a:lnTo>
                  <a:lnTo>
                    <a:pt x="0" y="19"/>
                  </a:lnTo>
                  <a:lnTo>
                    <a:pt x="0" y="20"/>
                  </a:lnTo>
                  <a:lnTo>
                    <a:pt x="1" y="20"/>
                  </a:lnTo>
                  <a:lnTo>
                    <a:pt x="1" y="19"/>
                  </a:lnTo>
                  <a:lnTo>
                    <a:pt x="1" y="18"/>
                  </a:lnTo>
                  <a:lnTo>
                    <a:pt x="1" y="18"/>
                  </a:lnTo>
                  <a:lnTo>
                    <a:pt x="2" y="16"/>
                  </a:lnTo>
                  <a:lnTo>
                    <a:pt x="2" y="15"/>
                  </a:lnTo>
                  <a:lnTo>
                    <a:pt x="2" y="14"/>
                  </a:lnTo>
                  <a:lnTo>
                    <a:pt x="2" y="12"/>
                  </a:lnTo>
                  <a:lnTo>
                    <a:pt x="2" y="11"/>
                  </a:lnTo>
                  <a:lnTo>
                    <a:pt x="2" y="9"/>
                  </a:lnTo>
                  <a:lnTo>
                    <a:pt x="2" y="8"/>
                  </a:lnTo>
                  <a:lnTo>
                    <a:pt x="2" y="6"/>
                  </a:lnTo>
                  <a:lnTo>
                    <a:pt x="2" y="5"/>
                  </a:lnTo>
                  <a:lnTo>
                    <a:pt x="2" y="4"/>
                  </a:lnTo>
                  <a:lnTo>
                    <a:pt x="2" y="2"/>
                  </a:lnTo>
                  <a:lnTo>
                    <a:pt x="2" y="2"/>
                  </a:lnTo>
                  <a:lnTo>
                    <a:pt x="1" y="0"/>
                  </a:lnTo>
                  <a:lnTo>
                    <a:pt x="1" y="1"/>
                  </a:lnTo>
                  <a:lnTo>
                    <a:pt x="1" y="1"/>
                  </a:lnTo>
                  <a:lnTo>
                    <a:pt x="1" y="2"/>
                  </a:lnTo>
                  <a:lnTo>
                    <a:pt x="1" y="2"/>
                  </a:lnTo>
                  <a:lnTo>
                    <a:pt x="1" y="2"/>
                  </a:lnTo>
                  <a:lnTo>
                    <a:pt x="1" y="3"/>
                  </a:lnTo>
                  <a:lnTo>
                    <a:pt x="0" y="4"/>
                  </a:lnTo>
                  <a:lnTo>
                    <a:pt x="0" y="5"/>
                  </a:lnTo>
                  <a:lnTo>
                    <a:pt x="1" y="4"/>
                  </a:lnTo>
                  <a:lnTo>
                    <a:pt x="1" y="3"/>
                  </a:lnTo>
                  <a:lnTo>
                    <a:pt x="1" y="2"/>
                  </a:lnTo>
                  <a:lnTo>
                    <a:pt x="1" y="2"/>
                  </a:lnTo>
                  <a:lnTo>
                    <a:pt x="2" y="3"/>
                  </a:lnTo>
                  <a:lnTo>
                    <a:pt x="2" y="4"/>
                  </a:lnTo>
                  <a:lnTo>
                    <a:pt x="2" y="5"/>
                  </a:lnTo>
                  <a:lnTo>
                    <a:pt x="2" y="5"/>
                  </a:lnTo>
                  <a:lnTo>
                    <a:pt x="2" y="6"/>
                  </a:lnTo>
                  <a:lnTo>
                    <a:pt x="2" y="7"/>
                  </a:lnTo>
                  <a:lnTo>
                    <a:pt x="2" y="8"/>
                  </a:lnTo>
                  <a:lnTo>
                    <a:pt x="2" y="9"/>
                  </a:lnTo>
                  <a:lnTo>
                    <a:pt x="2"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69" name="Freeform 413"/>
            <p:cNvSpPr>
              <a:spLocks/>
            </p:cNvSpPr>
            <p:nvPr/>
          </p:nvSpPr>
          <p:spPr bwMode="auto">
            <a:xfrm>
              <a:off x="717" y="3136"/>
              <a:ext cx="8" cy="18"/>
            </a:xfrm>
            <a:custGeom>
              <a:avLst/>
              <a:gdLst>
                <a:gd name="T0" fmla="*/ 5 w 8"/>
                <a:gd name="T1" fmla="*/ 10 h 18"/>
                <a:gd name="T2" fmla="*/ 5 w 8"/>
                <a:gd name="T3" fmla="*/ 10 h 18"/>
                <a:gd name="T4" fmla="*/ 4 w 8"/>
                <a:gd name="T5" fmla="*/ 11 h 18"/>
                <a:gd name="T6" fmla="*/ 4 w 8"/>
                <a:gd name="T7" fmla="*/ 12 h 18"/>
                <a:gd name="T8" fmla="*/ 4 w 8"/>
                <a:gd name="T9" fmla="*/ 13 h 18"/>
                <a:gd name="T10" fmla="*/ 3 w 8"/>
                <a:gd name="T11" fmla="*/ 13 h 18"/>
                <a:gd name="T12" fmla="*/ 3 w 8"/>
                <a:gd name="T13" fmla="*/ 14 h 18"/>
                <a:gd name="T14" fmla="*/ 3 w 8"/>
                <a:gd name="T15" fmla="*/ 15 h 18"/>
                <a:gd name="T16" fmla="*/ 2 w 8"/>
                <a:gd name="T17" fmla="*/ 15 h 18"/>
                <a:gd name="T18" fmla="*/ 2 w 8"/>
                <a:gd name="T19" fmla="*/ 16 h 18"/>
                <a:gd name="T20" fmla="*/ 2 w 8"/>
                <a:gd name="T21" fmla="*/ 16 h 18"/>
                <a:gd name="T22" fmla="*/ 1 w 8"/>
                <a:gd name="T23" fmla="*/ 16 h 18"/>
                <a:gd name="T24" fmla="*/ 1 w 8"/>
                <a:gd name="T25" fmla="*/ 15 h 18"/>
                <a:gd name="T26" fmla="*/ 1 w 8"/>
                <a:gd name="T27" fmla="*/ 14 h 18"/>
                <a:gd name="T28" fmla="*/ 0 w 8"/>
                <a:gd name="T29" fmla="*/ 13 h 18"/>
                <a:gd name="T30" fmla="*/ 0 w 8"/>
                <a:gd name="T31" fmla="*/ 14 h 18"/>
                <a:gd name="T32" fmla="*/ 1 w 8"/>
                <a:gd name="T33" fmla="*/ 16 h 18"/>
                <a:gd name="T34" fmla="*/ 1 w 8"/>
                <a:gd name="T35" fmla="*/ 16 h 18"/>
                <a:gd name="T36" fmla="*/ 1 w 8"/>
                <a:gd name="T37" fmla="*/ 17 h 18"/>
                <a:gd name="T38" fmla="*/ 1 w 8"/>
                <a:gd name="T39" fmla="*/ 17 h 18"/>
                <a:gd name="T40" fmla="*/ 2 w 8"/>
                <a:gd name="T41" fmla="*/ 16 h 18"/>
                <a:gd name="T42" fmla="*/ 3 w 8"/>
                <a:gd name="T43" fmla="*/ 16 h 18"/>
                <a:gd name="T44" fmla="*/ 3 w 8"/>
                <a:gd name="T45" fmla="*/ 15 h 18"/>
                <a:gd name="T46" fmla="*/ 4 w 8"/>
                <a:gd name="T47" fmla="*/ 14 h 18"/>
                <a:gd name="T48" fmla="*/ 5 w 8"/>
                <a:gd name="T49" fmla="*/ 13 h 18"/>
                <a:gd name="T50" fmla="*/ 5 w 8"/>
                <a:gd name="T51" fmla="*/ 11 h 18"/>
                <a:gd name="T52" fmla="*/ 6 w 8"/>
                <a:gd name="T53" fmla="*/ 10 h 18"/>
                <a:gd name="T54" fmla="*/ 6 w 8"/>
                <a:gd name="T55" fmla="*/ 9 h 18"/>
                <a:gd name="T56" fmla="*/ 6 w 8"/>
                <a:gd name="T57" fmla="*/ 7 h 18"/>
                <a:gd name="T58" fmla="*/ 6 w 8"/>
                <a:gd name="T59" fmla="*/ 6 h 18"/>
                <a:gd name="T60" fmla="*/ 7 w 8"/>
                <a:gd name="T61" fmla="*/ 4 h 18"/>
                <a:gd name="T62" fmla="*/ 7 w 8"/>
                <a:gd name="T63" fmla="*/ 4 h 18"/>
                <a:gd name="T64" fmla="*/ 7 w 8"/>
                <a:gd name="T65" fmla="*/ 2 h 18"/>
                <a:gd name="T66" fmla="*/ 6 w 8"/>
                <a:gd name="T67" fmla="*/ 1 h 18"/>
                <a:gd name="T68" fmla="*/ 6 w 8"/>
                <a:gd name="T69" fmla="*/ 0 h 18"/>
                <a:gd name="T70" fmla="*/ 6 w 8"/>
                <a:gd name="T71" fmla="*/ 0 h 18"/>
                <a:gd name="T72" fmla="*/ 5 w 8"/>
                <a:gd name="T73" fmla="*/ 1 h 18"/>
                <a:gd name="T74" fmla="*/ 5 w 8"/>
                <a:gd name="T75" fmla="*/ 1 h 18"/>
                <a:gd name="T76" fmla="*/ 5 w 8"/>
                <a:gd name="T77" fmla="*/ 1 h 18"/>
                <a:gd name="T78" fmla="*/ 4 w 8"/>
                <a:gd name="T79" fmla="*/ 2 h 18"/>
                <a:gd name="T80" fmla="*/ 3 w 8"/>
                <a:gd name="T81" fmla="*/ 2 h 18"/>
                <a:gd name="T82" fmla="*/ 4 w 8"/>
                <a:gd name="T83" fmla="*/ 2 h 18"/>
                <a:gd name="T84" fmla="*/ 5 w 8"/>
                <a:gd name="T85" fmla="*/ 1 h 18"/>
                <a:gd name="T86" fmla="*/ 5 w 8"/>
                <a:gd name="T87" fmla="*/ 1 h 18"/>
                <a:gd name="T88" fmla="*/ 6 w 8"/>
                <a:gd name="T89" fmla="*/ 1 h 18"/>
                <a:gd name="T90" fmla="*/ 6 w 8"/>
                <a:gd name="T91" fmla="*/ 2 h 18"/>
                <a:gd name="T92" fmla="*/ 6 w 8"/>
                <a:gd name="T93" fmla="*/ 3 h 18"/>
                <a:gd name="T94" fmla="*/ 6 w 8"/>
                <a:gd name="T95" fmla="*/ 4 h 18"/>
                <a:gd name="T96" fmla="*/ 6 w 8"/>
                <a:gd name="T97" fmla="*/ 4 h 18"/>
                <a:gd name="T98" fmla="*/ 6 w 8"/>
                <a:gd name="T99" fmla="*/ 5 h 18"/>
                <a:gd name="T100" fmla="*/ 6 w 8"/>
                <a:gd name="T101" fmla="*/ 6 h 18"/>
                <a:gd name="T102" fmla="*/ 6 w 8"/>
                <a:gd name="T103" fmla="*/ 7 h 18"/>
                <a:gd name="T104" fmla="*/ 6 w 8"/>
                <a:gd name="T105" fmla="*/ 7 h 18"/>
                <a:gd name="T106" fmla="*/ 5 w 8"/>
                <a:gd name="T107" fmla="*/ 9 h 18"/>
                <a:gd name="T108" fmla="*/ 5 w 8"/>
                <a:gd name="T10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 h="18">
                  <a:moveTo>
                    <a:pt x="5" y="10"/>
                  </a:moveTo>
                  <a:lnTo>
                    <a:pt x="5" y="10"/>
                  </a:lnTo>
                  <a:lnTo>
                    <a:pt x="4" y="11"/>
                  </a:lnTo>
                  <a:lnTo>
                    <a:pt x="4" y="12"/>
                  </a:lnTo>
                  <a:lnTo>
                    <a:pt x="4" y="13"/>
                  </a:lnTo>
                  <a:lnTo>
                    <a:pt x="3" y="13"/>
                  </a:lnTo>
                  <a:lnTo>
                    <a:pt x="3" y="14"/>
                  </a:lnTo>
                  <a:lnTo>
                    <a:pt x="3" y="15"/>
                  </a:lnTo>
                  <a:lnTo>
                    <a:pt x="2" y="15"/>
                  </a:lnTo>
                  <a:lnTo>
                    <a:pt x="2" y="16"/>
                  </a:lnTo>
                  <a:lnTo>
                    <a:pt x="2" y="16"/>
                  </a:lnTo>
                  <a:lnTo>
                    <a:pt x="1" y="16"/>
                  </a:lnTo>
                  <a:lnTo>
                    <a:pt x="1" y="15"/>
                  </a:lnTo>
                  <a:lnTo>
                    <a:pt x="1" y="14"/>
                  </a:lnTo>
                  <a:lnTo>
                    <a:pt x="0" y="13"/>
                  </a:lnTo>
                  <a:lnTo>
                    <a:pt x="0" y="14"/>
                  </a:lnTo>
                  <a:lnTo>
                    <a:pt x="1" y="16"/>
                  </a:lnTo>
                  <a:lnTo>
                    <a:pt x="1" y="16"/>
                  </a:lnTo>
                  <a:lnTo>
                    <a:pt x="1" y="17"/>
                  </a:lnTo>
                  <a:lnTo>
                    <a:pt x="1" y="17"/>
                  </a:lnTo>
                  <a:lnTo>
                    <a:pt x="2" y="16"/>
                  </a:lnTo>
                  <a:lnTo>
                    <a:pt x="3" y="16"/>
                  </a:lnTo>
                  <a:lnTo>
                    <a:pt x="3" y="15"/>
                  </a:lnTo>
                  <a:lnTo>
                    <a:pt x="4" y="14"/>
                  </a:lnTo>
                  <a:lnTo>
                    <a:pt x="5" y="13"/>
                  </a:lnTo>
                  <a:lnTo>
                    <a:pt x="5" y="11"/>
                  </a:lnTo>
                  <a:lnTo>
                    <a:pt x="6" y="10"/>
                  </a:lnTo>
                  <a:lnTo>
                    <a:pt x="6" y="9"/>
                  </a:lnTo>
                  <a:lnTo>
                    <a:pt x="6" y="7"/>
                  </a:lnTo>
                  <a:lnTo>
                    <a:pt x="6" y="6"/>
                  </a:lnTo>
                  <a:lnTo>
                    <a:pt x="7" y="4"/>
                  </a:lnTo>
                  <a:lnTo>
                    <a:pt x="7" y="4"/>
                  </a:lnTo>
                  <a:lnTo>
                    <a:pt x="7" y="2"/>
                  </a:lnTo>
                  <a:lnTo>
                    <a:pt x="6" y="1"/>
                  </a:lnTo>
                  <a:lnTo>
                    <a:pt x="6" y="0"/>
                  </a:lnTo>
                  <a:lnTo>
                    <a:pt x="6" y="0"/>
                  </a:lnTo>
                  <a:lnTo>
                    <a:pt x="5" y="1"/>
                  </a:lnTo>
                  <a:lnTo>
                    <a:pt x="5" y="1"/>
                  </a:lnTo>
                  <a:lnTo>
                    <a:pt x="5" y="1"/>
                  </a:lnTo>
                  <a:lnTo>
                    <a:pt x="4" y="2"/>
                  </a:lnTo>
                  <a:lnTo>
                    <a:pt x="3" y="2"/>
                  </a:lnTo>
                  <a:lnTo>
                    <a:pt x="4" y="2"/>
                  </a:lnTo>
                  <a:lnTo>
                    <a:pt x="5" y="1"/>
                  </a:lnTo>
                  <a:lnTo>
                    <a:pt x="5" y="1"/>
                  </a:lnTo>
                  <a:lnTo>
                    <a:pt x="6" y="1"/>
                  </a:lnTo>
                  <a:lnTo>
                    <a:pt x="6" y="2"/>
                  </a:lnTo>
                  <a:lnTo>
                    <a:pt x="6" y="3"/>
                  </a:lnTo>
                  <a:lnTo>
                    <a:pt x="6" y="4"/>
                  </a:lnTo>
                  <a:lnTo>
                    <a:pt x="6" y="4"/>
                  </a:lnTo>
                  <a:lnTo>
                    <a:pt x="6" y="5"/>
                  </a:lnTo>
                  <a:lnTo>
                    <a:pt x="6" y="6"/>
                  </a:lnTo>
                  <a:lnTo>
                    <a:pt x="6" y="7"/>
                  </a:lnTo>
                  <a:lnTo>
                    <a:pt x="6" y="7"/>
                  </a:lnTo>
                  <a:lnTo>
                    <a:pt x="5" y="9"/>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0" name="Freeform 414"/>
            <p:cNvSpPr>
              <a:spLocks/>
            </p:cNvSpPr>
            <p:nvPr/>
          </p:nvSpPr>
          <p:spPr bwMode="auto">
            <a:xfrm>
              <a:off x="742" y="3149"/>
              <a:ext cx="3" cy="20"/>
            </a:xfrm>
            <a:custGeom>
              <a:avLst/>
              <a:gdLst>
                <a:gd name="T0" fmla="*/ 2 w 3"/>
                <a:gd name="T1" fmla="*/ 9 h 20"/>
                <a:gd name="T2" fmla="*/ 2 w 3"/>
                <a:gd name="T3" fmla="*/ 11 h 20"/>
                <a:gd name="T4" fmla="*/ 2 w 3"/>
                <a:gd name="T5" fmla="*/ 12 h 20"/>
                <a:gd name="T6" fmla="*/ 2 w 3"/>
                <a:gd name="T7" fmla="*/ 13 h 20"/>
                <a:gd name="T8" fmla="*/ 2 w 3"/>
                <a:gd name="T9" fmla="*/ 14 h 20"/>
                <a:gd name="T10" fmla="*/ 2 w 3"/>
                <a:gd name="T11" fmla="*/ 14 h 20"/>
                <a:gd name="T12" fmla="*/ 2 w 3"/>
                <a:gd name="T13" fmla="*/ 15 h 20"/>
                <a:gd name="T14" fmla="*/ 2 w 3"/>
                <a:gd name="T15" fmla="*/ 16 h 20"/>
                <a:gd name="T16" fmla="*/ 1 w 3"/>
                <a:gd name="T17" fmla="*/ 16 h 20"/>
                <a:gd name="T18" fmla="*/ 1 w 3"/>
                <a:gd name="T19" fmla="*/ 17 h 20"/>
                <a:gd name="T20" fmla="*/ 1 w 3"/>
                <a:gd name="T21" fmla="*/ 17 h 20"/>
                <a:gd name="T22" fmla="*/ 1 w 3"/>
                <a:gd name="T23" fmla="*/ 17 h 20"/>
                <a:gd name="T24" fmla="*/ 1 w 3"/>
                <a:gd name="T25" fmla="*/ 16 h 20"/>
                <a:gd name="T26" fmla="*/ 0 w 3"/>
                <a:gd name="T27" fmla="*/ 15 h 20"/>
                <a:gd name="T28" fmla="*/ 0 w 3"/>
                <a:gd name="T29" fmla="*/ 16 h 20"/>
                <a:gd name="T30" fmla="*/ 0 w 3"/>
                <a:gd name="T31" fmla="*/ 17 h 20"/>
                <a:gd name="T32" fmla="*/ 1 w 3"/>
                <a:gd name="T33" fmla="*/ 17 h 20"/>
                <a:gd name="T34" fmla="*/ 1 w 3"/>
                <a:gd name="T35" fmla="*/ 18 h 20"/>
                <a:gd name="T36" fmla="*/ 1 w 3"/>
                <a:gd name="T37" fmla="*/ 18 h 20"/>
                <a:gd name="T38" fmla="*/ 1 w 3"/>
                <a:gd name="T39" fmla="*/ 19 h 20"/>
                <a:gd name="T40" fmla="*/ 1 w 3"/>
                <a:gd name="T41" fmla="*/ 18 h 20"/>
                <a:gd name="T42" fmla="*/ 2 w 3"/>
                <a:gd name="T43" fmla="*/ 17 h 20"/>
                <a:gd name="T44" fmla="*/ 2 w 3"/>
                <a:gd name="T45" fmla="*/ 16 h 20"/>
                <a:gd name="T46" fmla="*/ 2 w 3"/>
                <a:gd name="T47" fmla="*/ 15 h 20"/>
                <a:gd name="T48" fmla="*/ 2 w 3"/>
                <a:gd name="T49" fmla="*/ 14 h 20"/>
                <a:gd name="T50" fmla="*/ 2 w 3"/>
                <a:gd name="T51" fmla="*/ 12 h 20"/>
                <a:gd name="T52" fmla="*/ 2 w 3"/>
                <a:gd name="T53" fmla="*/ 11 h 20"/>
                <a:gd name="T54" fmla="*/ 2 w 3"/>
                <a:gd name="T55" fmla="*/ 9 h 20"/>
                <a:gd name="T56" fmla="*/ 2 w 3"/>
                <a:gd name="T57" fmla="*/ 8 h 20"/>
                <a:gd name="T58" fmla="*/ 2 w 3"/>
                <a:gd name="T59" fmla="*/ 6 h 20"/>
                <a:gd name="T60" fmla="*/ 2 w 3"/>
                <a:gd name="T61" fmla="*/ 5 h 20"/>
                <a:gd name="T62" fmla="*/ 2 w 3"/>
                <a:gd name="T63" fmla="*/ 4 h 20"/>
                <a:gd name="T64" fmla="*/ 2 w 3"/>
                <a:gd name="T65" fmla="*/ 2 h 20"/>
                <a:gd name="T66" fmla="*/ 1 w 3"/>
                <a:gd name="T67" fmla="*/ 2 h 20"/>
                <a:gd name="T68" fmla="*/ 1 w 3"/>
                <a:gd name="T69" fmla="*/ 1 h 20"/>
                <a:gd name="T70" fmla="*/ 1 w 3"/>
                <a:gd name="T71" fmla="*/ 0 h 20"/>
                <a:gd name="T72" fmla="*/ 1 w 3"/>
                <a:gd name="T73" fmla="*/ 0 h 20"/>
                <a:gd name="T74" fmla="*/ 1 w 3"/>
                <a:gd name="T75" fmla="*/ 1 h 20"/>
                <a:gd name="T76" fmla="*/ 0 w 3"/>
                <a:gd name="T77" fmla="*/ 2 h 20"/>
                <a:gd name="T78" fmla="*/ 0 w 3"/>
                <a:gd name="T79" fmla="*/ 2 h 20"/>
                <a:gd name="T80" fmla="*/ 0 w 3"/>
                <a:gd name="T81" fmla="*/ 3 h 20"/>
                <a:gd name="T82" fmla="*/ 0 w 3"/>
                <a:gd name="T83" fmla="*/ 4 h 20"/>
                <a:gd name="T84" fmla="*/ 0 w 3"/>
                <a:gd name="T85" fmla="*/ 3 h 20"/>
                <a:gd name="T86" fmla="*/ 0 w 3"/>
                <a:gd name="T87" fmla="*/ 2 h 20"/>
                <a:gd name="T88" fmla="*/ 1 w 3"/>
                <a:gd name="T89" fmla="*/ 2 h 20"/>
                <a:gd name="T90" fmla="*/ 1 w 3"/>
                <a:gd name="T91" fmla="*/ 2 h 20"/>
                <a:gd name="T92" fmla="*/ 1 w 3"/>
                <a:gd name="T93" fmla="*/ 2 h 20"/>
                <a:gd name="T94" fmla="*/ 1 w 3"/>
                <a:gd name="T95" fmla="*/ 2 h 20"/>
                <a:gd name="T96" fmla="*/ 1 w 3"/>
                <a:gd name="T97" fmla="*/ 2 h 20"/>
                <a:gd name="T98" fmla="*/ 1 w 3"/>
                <a:gd name="T99" fmla="*/ 3 h 20"/>
                <a:gd name="T100" fmla="*/ 2 w 3"/>
                <a:gd name="T101" fmla="*/ 4 h 20"/>
                <a:gd name="T102" fmla="*/ 2 w 3"/>
                <a:gd name="T103" fmla="*/ 5 h 20"/>
                <a:gd name="T104" fmla="*/ 2 w 3"/>
                <a:gd name="T105" fmla="*/ 6 h 20"/>
                <a:gd name="T106" fmla="*/ 2 w 3"/>
                <a:gd name="T107" fmla="*/ 7 h 20"/>
                <a:gd name="T108" fmla="*/ 2 w 3"/>
                <a:gd name="T109" fmla="*/ 8 h 20"/>
                <a:gd name="T110" fmla="*/ 2 w 3"/>
                <a:gd name="T111"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 h="20">
                  <a:moveTo>
                    <a:pt x="2" y="9"/>
                  </a:moveTo>
                  <a:lnTo>
                    <a:pt x="2" y="11"/>
                  </a:lnTo>
                  <a:lnTo>
                    <a:pt x="2" y="12"/>
                  </a:lnTo>
                  <a:lnTo>
                    <a:pt x="2" y="13"/>
                  </a:lnTo>
                  <a:lnTo>
                    <a:pt x="2" y="14"/>
                  </a:lnTo>
                  <a:lnTo>
                    <a:pt x="2" y="14"/>
                  </a:lnTo>
                  <a:lnTo>
                    <a:pt x="2" y="15"/>
                  </a:lnTo>
                  <a:lnTo>
                    <a:pt x="2" y="16"/>
                  </a:lnTo>
                  <a:lnTo>
                    <a:pt x="1" y="16"/>
                  </a:lnTo>
                  <a:lnTo>
                    <a:pt x="1" y="17"/>
                  </a:lnTo>
                  <a:lnTo>
                    <a:pt x="1" y="17"/>
                  </a:lnTo>
                  <a:lnTo>
                    <a:pt x="1" y="17"/>
                  </a:lnTo>
                  <a:lnTo>
                    <a:pt x="1" y="16"/>
                  </a:lnTo>
                  <a:lnTo>
                    <a:pt x="0" y="15"/>
                  </a:lnTo>
                  <a:lnTo>
                    <a:pt x="0" y="16"/>
                  </a:lnTo>
                  <a:lnTo>
                    <a:pt x="0" y="17"/>
                  </a:lnTo>
                  <a:lnTo>
                    <a:pt x="1" y="17"/>
                  </a:lnTo>
                  <a:lnTo>
                    <a:pt x="1" y="18"/>
                  </a:lnTo>
                  <a:lnTo>
                    <a:pt x="1" y="18"/>
                  </a:lnTo>
                  <a:lnTo>
                    <a:pt x="1" y="19"/>
                  </a:lnTo>
                  <a:lnTo>
                    <a:pt x="1" y="18"/>
                  </a:lnTo>
                  <a:lnTo>
                    <a:pt x="2" y="17"/>
                  </a:lnTo>
                  <a:lnTo>
                    <a:pt x="2" y="16"/>
                  </a:lnTo>
                  <a:lnTo>
                    <a:pt x="2" y="15"/>
                  </a:lnTo>
                  <a:lnTo>
                    <a:pt x="2" y="14"/>
                  </a:lnTo>
                  <a:lnTo>
                    <a:pt x="2" y="12"/>
                  </a:lnTo>
                  <a:lnTo>
                    <a:pt x="2" y="11"/>
                  </a:lnTo>
                  <a:lnTo>
                    <a:pt x="2" y="9"/>
                  </a:lnTo>
                  <a:lnTo>
                    <a:pt x="2" y="8"/>
                  </a:lnTo>
                  <a:lnTo>
                    <a:pt x="2" y="6"/>
                  </a:lnTo>
                  <a:lnTo>
                    <a:pt x="2" y="5"/>
                  </a:lnTo>
                  <a:lnTo>
                    <a:pt x="2" y="4"/>
                  </a:lnTo>
                  <a:lnTo>
                    <a:pt x="2" y="2"/>
                  </a:lnTo>
                  <a:lnTo>
                    <a:pt x="1" y="2"/>
                  </a:lnTo>
                  <a:lnTo>
                    <a:pt x="1" y="1"/>
                  </a:lnTo>
                  <a:lnTo>
                    <a:pt x="1" y="0"/>
                  </a:lnTo>
                  <a:lnTo>
                    <a:pt x="1" y="0"/>
                  </a:lnTo>
                  <a:lnTo>
                    <a:pt x="1" y="1"/>
                  </a:lnTo>
                  <a:lnTo>
                    <a:pt x="0" y="2"/>
                  </a:lnTo>
                  <a:lnTo>
                    <a:pt x="0" y="2"/>
                  </a:lnTo>
                  <a:lnTo>
                    <a:pt x="0" y="3"/>
                  </a:lnTo>
                  <a:lnTo>
                    <a:pt x="0" y="4"/>
                  </a:lnTo>
                  <a:lnTo>
                    <a:pt x="0" y="3"/>
                  </a:lnTo>
                  <a:lnTo>
                    <a:pt x="0" y="2"/>
                  </a:lnTo>
                  <a:lnTo>
                    <a:pt x="1" y="2"/>
                  </a:lnTo>
                  <a:lnTo>
                    <a:pt x="1" y="2"/>
                  </a:lnTo>
                  <a:lnTo>
                    <a:pt x="1" y="2"/>
                  </a:lnTo>
                  <a:lnTo>
                    <a:pt x="1" y="2"/>
                  </a:lnTo>
                  <a:lnTo>
                    <a:pt x="1" y="2"/>
                  </a:lnTo>
                  <a:lnTo>
                    <a:pt x="1" y="3"/>
                  </a:lnTo>
                  <a:lnTo>
                    <a:pt x="2" y="4"/>
                  </a:lnTo>
                  <a:lnTo>
                    <a:pt x="2" y="5"/>
                  </a:lnTo>
                  <a:lnTo>
                    <a:pt x="2" y="6"/>
                  </a:lnTo>
                  <a:lnTo>
                    <a:pt x="2" y="7"/>
                  </a:lnTo>
                  <a:lnTo>
                    <a:pt x="2" y="8"/>
                  </a:lnTo>
                  <a:lnTo>
                    <a:pt x="2"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1" name="Freeform 415"/>
            <p:cNvSpPr>
              <a:spLocks/>
            </p:cNvSpPr>
            <p:nvPr/>
          </p:nvSpPr>
          <p:spPr bwMode="auto">
            <a:xfrm>
              <a:off x="753" y="3149"/>
              <a:ext cx="5" cy="20"/>
            </a:xfrm>
            <a:custGeom>
              <a:avLst/>
              <a:gdLst>
                <a:gd name="T0" fmla="*/ 3 w 5"/>
                <a:gd name="T1" fmla="*/ 10 h 20"/>
                <a:gd name="T2" fmla="*/ 3 w 5"/>
                <a:gd name="T3" fmla="*/ 11 h 20"/>
                <a:gd name="T4" fmla="*/ 3 w 5"/>
                <a:gd name="T5" fmla="*/ 12 h 20"/>
                <a:gd name="T6" fmla="*/ 2 w 5"/>
                <a:gd name="T7" fmla="*/ 13 h 20"/>
                <a:gd name="T8" fmla="*/ 2 w 5"/>
                <a:gd name="T9" fmla="*/ 14 h 20"/>
                <a:gd name="T10" fmla="*/ 2 w 5"/>
                <a:gd name="T11" fmla="*/ 14 h 20"/>
                <a:gd name="T12" fmla="*/ 2 w 5"/>
                <a:gd name="T13" fmla="*/ 15 h 20"/>
                <a:gd name="T14" fmla="*/ 2 w 5"/>
                <a:gd name="T15" fmla="*/ 16 h 20"/>
                <a:gd name="T16" fmla="*/ 2 w 5"/>
                <a:gd name="T17" fmla="*/ 16 h 20"/>
                <a:gd name="T18" fmla="*/ 2 w 5"/>
                <a:gd name="T19" fmla="*/ 17 h 20"/>
                <a:gd name="T20" fmla="*/ 1 w 5"/>
                <a:gd name="T21" fmla="*/ 17 h 20"/>
                <a:gd name="T22" fmla="*/ 1 w 5"/>
                <a:gd name="T23" fmla="*/ 17 h 20"/>
                <a:gd name="T24" fmla="*/ 0 w 5"/>
                <a:gd name="T25" fmla="*/ 16 h 20"/>
                <a:gd name="T26" fmla="*/ 0 w 5"/>
                <a:gd name="T27" fmla="*/ 16 h 20"/>
                <a:gd name="T28" fmla="*/ 0 w 5"/>
                <a:gd name="T29" fmla="*/ 15 h 20"/>
                <a:gd name="T30" fmla="*/ 0 w 5"/>
                <a:gd name="T31" fmla="*/ 16 h 20"/>
                <a:gd name="T32" fmla="*/ 0 w 5"/>
                <a:gd name="T33" fmla="*/ 17 h 20"/>
                <a:gd name="T34" fmla="*/ 0 w 5"/>
                <a:gd name="T35" fmla="*/ 17 h 20"/>
                <a:gd name="T36" fmla="*/ 0 w 5"/>
                <a:gd name="T37" fmla="*/ 18 h 20"/>
                <a:gd name="T38" fmla="*/ 0 w 5"/>
                <a:gd name="T39" fmla="*/ 19 h 20"/>
                <a:gd name="T40" fmla="*/ 1 w 5"/>
                <a:gd name="T41" fmla="*/ 18 h 20"/>
                <a:gd name="T42" fmla="*/ 2 w 5"/>
                <a:gd name="T43" fmla="*/ 17 h 20"/>
                <a:gd name="T44" fmla="*/ 2 w 5"/>
                <a:gd name="T45" fmla="*/ 17 h 20"/>
                <a:gd name="T46" fmla="*/ 2 w 5"/>
                <a:gd name="T47" fmla="*/ 15 h 20"/>
                <a:gd name="T48" fmla="*/ 3 w 5"/>
                <a:gd name="T49" fmla="*/ 14 h 20"/>
                <a:gd name="T50" fmla="*/ 3 w 5"/>
                <a:gd name="T51" fmla="*/ 13 h 20"/>
                <a:gd name="T52" fmla="*/ 3 w 5"/>
                <a:gd name="T53" fmla="*/ 11 h 20"/>
                <a:gd name="T54" fmla="*/ 4 w 5"/>
                <a:gd name="T55" fmla="*/ 10 h 20"/>
                <a:gd name="T56" fmla="*/ 4 w 5"/>
                <a:gd name="T57" fmla="*/ 8 h 20"/>
                <a:gd name="T58" fmla="*/ 4 w 5"/>
                <a:gd name="T59" fmla="*/ 7 h 20"/>
                <a:gd name="T60" fmla="*/ 4 w 5"/>
                <a:gd name="T61" fmla="*/ 6 h 20"/>
                <a:gd name="T62" fmla="*/ 4 w 5"/>
                <a:gd name="T63" fmla="*/ 5 h 20"/>
                <a:gd name="T64" fmla="*/ 4 w 5"/>
                <a:gd name="T65" fmla="*/ 3 h 20"/>
                <a:gd name="T66" fmla="*/ 4 w 5"/>
                <a:gd name="T67" fmla="*/ 2 h 20"/>
                <a:gd name="T68" fmla="*/ 3 w 5"/>
                <a:gd name="T69" fmla="*/ 1 h 20"/>
                <a:gd name="T70" fmla="*/ 3 w 5"/>
                <a:gd name="T71" fmla="*/ 0 h 20"/>
                <a:gd name="T72" fmla="*/ 3 w 5"/>
                <a:gd name="T73" fmla="*/ 0 h 20"/>
                <a:gd name="T74" fmla="*/ 2 w 5"/>
                <a:gd name="T75" fmla="*/ 1 h 20"/>
                <a:gd name="T76" fmla="*/ 2 w 5"/>
                <a:gd name="T77" fmla="*/ 2 h 20"/>
                <a:gd name="T78" fmla="*/ 2 w 5"/>
                <a:gd name="T79" fmla="*/ 2 h 20"/>
                <a:gd name="T80" fmla="*/ 2 w 5"/>
                <a:gd name="T81" fmla="*/ 3 h 20"/>
                <a:gd name="T82" fmla="*/ 1 w 5"/>
                <a:gd name="T83" fmla="*/ 3 h 20"/>
                <a:gd name="T84" fmla="*/ 2 w 5"/>
                <a:gd name="T85" fmla="*/ 2 h 20"/>
                <a:gd name="T86" fmla="*/ 2 w 5"/>
                <a:gd name="T87" fmla="*/ 2 h 20"/>
                <a:gd name="T88" fmla="*/ 2 w 5"/>
                <a:gd name="T89" fmla="*/ 2 h 20"/>
                <a:gd name="T90" fmla="*/ 3 w 5"/>
                <a:gd name="T91" fmla="*/ 2 h 20"/>
                <a:gd name="T92" fmla="*/ 3 w 5"/>
                <a:gd name="T93" fmla="*/ 2 h 20"/>
                <a:gd name="T94" fmla="*/ 3 w 5"/>
                <a:gd name="T95" fmla="*/ 2 h 20"/>
                <a:gd name="T96" fmla="*/ 4 w 5"/>
                <a:gd name="T97" fmla="*/ 2 h 20"/>
                <a:gd name="T98" fmla="*/ 4 w 5"/>
                <a:gd name="T99" fmla="*/ 3 h 20"/>
                <a:gd name="T100" fmla="*/ 4 w 5"/>
                <a:gd name="T101" fmla="*/ 4 h 20"/>
                <a:gd name="T102" fmla="*/ 4 w 5"/>
                <a:gd name="T103" fmla="*/ 5 h 20"/>
                <a:gd name="T104" fmla="*/ 4 w 5"/>
                <a:gd name="T105" fmla="*/ 5 h 20"/>
                <a:gd name="T106" fmla="*/ 4 w 5"/>
                <a:gd name="T107" fmla="*/ 7 h 20"/>
                <a:gd name="T108" fmla="*/ 4 w 5"/>
                <a:gd name="T109" fmla="*/ 8 h 20"/>
                <a:gd name="T110" fmla="*/ 3 w 5"/>
                <a:gd name="T111" fmla="*/ 9 h 20"/>
                <a:gd name="T112" fmla="*/ 3 w 5"/>
                <a:gd name="T11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 h="20">
                  <a:moveTo>
                    <a:pt x="3" y="10"/>
                  </a:moveTo>
                  <a:lnTo>
                    <a:pt x="3" y="11"/>
                  </a:lnTo>
                  <a:lnTo>
                    <a:pt x="3" y="12"/>
                  </a:lnTo>
                  <a:lnTo>
                    <a:pt x="2" y="13"/>
                  </a:lnTo>
                  <a:lnTo>
                    <a:pt x="2" y="14"/>
                  </a:lnTo>
                  <a:lnTo>
                    <a:pt x="2" y="14"/>
                  </a:lnTo>
                  <a:lnTo>
                    <a:pt x="2" y="15"/>
                  </a:lnTo>
                  <a:lnTo>
                    <a:pt x="2" y="16"/>
                  </a:lnTo>
                  <a:lnTo>
                    <a:pt x="2" y="16"/>
                  </a:lnTo>
                  <a:lnTo>
                    <a:pt x="2" y="17"/>
                  </a:lnTo>
                  <a:lnTo>
                    <a:pt x="1" y="17"/>
                  </a:lnTo>
                  <a:lnTo>
                    <a:pt x="1" y="17"/>
                  </a:lnTo>
                  <a:lnTo>
                    <a:pt x="0" y="16"/>
                  </a:lnTo>
                  <a:lnTo>
                    <a:pt x="0" y="16"/>
                  </a:lnTo>
                  <a:lnTo>
                    <a:pt x="0" y="15"/>
                  </a:lnTo>
                  <a:lnTo>
                    <a:pt x="0" y="16"/>
                  </a:lnTo>
                  <a:lnTo>
                    <a:pt x="0" y="17"/>
                  </a:lnTo>
                  <a:lnTo>
                    <a:pt x="0" y="17"/>
                  </a:lnTo>
                  <a:lnTo>
                    <a:pt x="0" y="18"/>
                  </a:lnTo>
                  <a:lnTo>
                    <a:pt x="0" y="19"/>
                  </a:lnTo>
                  <a:lnTo>
                    <a:pt x="1" y="18"/>
                  </a:lnTo>
                  <a:lnTo>
                    <a:pt x="2" y="17"/>
                  </a:lnTo>
                  <a:lnTo>
                    <a:pt x="2" y="17"/>
                  </a:lnTo>
                  <a:lnTo>
                    <a:pt x="2" y="15"/>
                  </a:lnTo>
                  <a:lnTo>
                    <a:pt x="3" y="14"/>
                  </a:lnTo>
                  <a:lnTo>
                    <a:pt x="3" y="13"/>
                  </a:lnTo>
                  <a:lnTo>
                    <a:pt x="3" y="11"/>
                  </a:lnTo>
                  <a:lnTo>
                    <a:pt x="4" y="10"/>
                  </a:lnTo>
                  <a:lnTo>
                    <a:pt x="4" y="8"/>
                  </a:lnTo>
                  <a:lnTo>
                    <a:pt x="4" y="7"/>
                  </a:lnTo>
                  <a:lnTo>
                    <a:pt x="4" y="6"/>
                  </a:lnTo>
                  <a:lnTo>
                    <a:pt x="4" y="5"/>
                  </a:lnTo>
                  <a:lnTo>
                    <a:pt x="4" y="3"/>
                  </a:lnTo>
                  <a:lnTo>
                    <a:pt x="4" y="2"/>
                  </a:lnTo>
                  <a:lnTo>
                    <a:pt x="3" y="1"/>
                  </a:lnTo>
                  <a:lnTo>
                    <a:pt x="3" y="0"/>
                  </a:lnTo>
                  <a:lnTo>
                    <a:pt x="3" y="0"/>
                  </a:lnTo>
                  <a:lnTo>
                    <a:pt x="2" y="1"/>
                  </a:lnTo>
                  <a:lnTo>
                    <a:pt x="2" y="2"/>
                  </a:lnTo>
                  <a:lnTo>
                    <a:pt x="2" y="2"/>
                  </a:lnTo>
                  <a:lnTo>
                    <a:pt x="2" y="3"/>
                  </a:lnTo>
                  <a:lnTo>
                    <a:pt x="1" y="3"/>
                  </a:lnTo>
                  <a:lnTo>
                    <a:pt x="2" y="2"/>
                  </a:lnTo>
                  <a:lnTo>
                    <a:pt x="2" y="2"/>
                  </a:lnTo>
                  <a:lnTo>
                    <a:pt x="2" y="2"/>
                  </a:lnTo>
                  <a:lnTo>
                    <a:pt x="3" y="2"/>
                  </a:lnTo>
                  <a:lnTo>
                    <a:pt x="3" y="2"/>
                  </a:lnTo>
                  <a:lnTo>
                    <a:pt x="3" y="2"/>
                  </a:lnTo>
                  <a:lnTo>
                    <a:pt x="4" y="2"/>
                  </a:lnTo>
                  <a:lnTo>
                    <a:pt x="4" y="3"/>
                  </a:lnTo>
                  <a:lnTo>
                    <a:pt x="4" y="4"/>
                  </a:lnTo>
                  <a:lnTo>
                    <a:pt x="4" y="5"/>
                  </a:lnTo>
                  <a:lnTo>
                    <a:pt x="4" y="5"/>
                  </a:lnTo>
                  <a:lnTo>
                    <a:pt x="4" y="7"/>
                  </a:lnTo>
                  <a:lnTo>
                    <a:pt x="4" y="8"/>
                  </a:lnTo>
                  <a:lnTo>
                    <a:pt x="3" y="9"/>
                  </a:lnTo>
                  <a:lnTo>
                    <a:pt x="3"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2" name="Freeform 416"/>
            <p:cNvSpPr>
              <a:spLocks/>
            </p:cNvSpPr>
            <p:nvPr/>
          </p:nvSpPr>
          <p:spPr bwMode="auto">
            <a:xfrm>
              <a:off x="671" y="3129"/>
              <a:ext cx="18" cy="6"/>
            </a:xfrm>
            <a:custGeom>
              <a:avLst/>
              <a:gdLst>
                <a:gd name="T0" fmla="*/ 10 w 18"/>
                <a:gd name="T1" fmla="*/ 1 h 6"/>
                <a:gd name="T2" fmla="*/ 10 w 18"/>
                <a:gd name="T3" fmla="*/ 2 h 6"/>
                <a:gd name="T4" fmla="*/ 11 w 18"/>
                <a:gd name="T5" fmla="*/ 2 h 6"/>
                <a:gd name="T6" fmla="*/ 12 w 18"/>
                <a:gd name="T7" fmla="*/ 2 h 6"/>
                <a:gd name="T8" fmla="*/ 13 w 18"/>
                <a:gd name="T9" fmla="*/ 2 h 6"/>
                <a:gd name="T10" fmla="*/ 13 w 18"/>
                <a:gd name="T11" fmla="*/ 3 h 6"/>
                <a:gd name="T12" fmla="*/ 14 w 18"/>
                <a:gd name="T13" fmla="*/ 3 h 6"/>
                <a:gd name="T14" fmla="*/ 15 w 18"/>
                <a:gd name="T15" fmla="*/ 3 h 6"/>
                <a:gd name="T16" fmla="*/ 16 w 18"/>
                <a:gd name="T17" fmla="*/ 4 h 6"/>
                <a:gd name="T18" fmla="*/ 16 w 18"/>
                <a:gd name="T19" fmla="*/ 4 h 6"/>
                <a:gd name="T20" fmla="*/ 16 w 18"/>
                <a:gd name="T21" fmla="*/ 5 h 6"/>
                <a:gd name="T22" fmla="*/ 15 w 18"/>
                <a:gd name="T23" fmla="*/ 5 h 6"/>
                <a:gd name="T24" fmla="*/ 14 w 18"/>
                <a:gd name="T25" fmla="*/ 5 h 6"/>
                <a:gd name="T26" fmla="*/ 15 w 18"/>
                <a:gd name="T27" fmla="*/ 5 h 6"/>
                <a:gd name="T28" fmla="*/ 16 w 18"/>
                <a:gd name="T29" fmla="*/ 5 h 6"/>
                <a:gd name="T30" fmla="*/ 16 w 18"/>
                <a:gd name="T31" fmla="*/ 5 h 6"/>
                <a:gd name="T32" fmla="*/ 17 w 18"/>
                <a:gd name="T33" fmla="*/ 5 h 6"/>
                <a:gd name="T34" fmla="*/ 17 w 18"/>
                <a:gd name="T35" fmla="*/ 5 h 6"/>
                <a:gd name="T36" fmla="*/ 17 w 18"/>
                <a:gd name="T37" fmla="*/ 4 h 6"/>
                <a:gd name="T38" fmla="*/ 16 w 18"/>
                <a:gd name="T39" fmla="*/ 4 h 6"/>
                <a:gd name="T40" fmla="*/ 16 w 18"/>
                <a:gd name="T41" fmla="*/ 3 h 6"/>
                <a:gd name="T42" fmla="*/ 15 w 18"/>
                <a:gd name="T43" fmla="*/ 2 h 6"/>
                <a:gd name="T44" fmla="*/ 13 w 18"/>
                <a:gd name="T45" fmla="*/ 2 h 6"/>
                <a:gd name="T46" fmla="*/ 13 w 18"/>
                <a:gd name="T47" fmla="*/ 1 h 6"/>
                <a:gd name="T48" fmla="*/ 11 w 18"/>
                <a:gd name="T49" fmla="*/ 1 h 6"/>
                <a:gd name="T50" fmla="*/ 10 w 18"/>
                <a:gd name="T51" fmla="*/ 0 h 6"/>
                <a:gd name="T52" fmla="*/ 8 w 18"/>
                <a:gd name="T53" fmla="*/ 0 h 6"/>
                <a:gd name="T54" fmla="*/ 7 w 18"/>
                <a:gd name="T55" fmla="*/ 0 h 6"/>
                <a:gd name="T56" fmla="*/ 6 w 18"/>
                <a:gd name="T57" fmla="*/ 0 h 6"/>
                <a:gd name="T58" fmla="*/ 4 w 18"/>
                <a:gd name="T59" fmla="*/ 0 h 6"/>
                <a:gd name="T60" fmla="*/ 3 w 18"/>
                <a:gd name="T61" fmla="*/ 0 h 6"/>
                <a:gd name="T62" fmla="*/ 1 w 18"/>
                <a:gd name="T63" fmla="*/ 0 h 6"/>
                <a:gd name="T64" fmla="*/ 1 w 18"/>
                <a:gd name="T65" fmla="*/ 0 h 6"/>
                <a:gd name="T66" fmla="*/ 0 w 18"/>
                <a:gd name="T67" fmla="*/ 0 h 6"/>
                <a:gd name="T68" fmla="*/ 0 w 18"/>
                <a:gd name="T69" fmla="*/ 1 h 6"/>
                <a:gd name="T70" fmla="*/ 0 w 18"/>
                <a:gd name="T71" fmla="*/ 1 h 6"/>
                <a:gd name="T72" fmla="*/ 1 w 18"/>
                <a:gd name="T73" fmla="*/ 1 h 6"/>
                <a:gd name="T74" fmla="*/ 1 w 18"/>
                <a:gd name="T75" fmla="*/ 2 h 6"/>
                <a:gd name="T76" fmla="*/ 1 w 18"/>
                <a:gd name="T77" fmla="*/ 2 h 6"/>
                <a:gd name="T78" fmla="*/ 2 w 18"/>
                <a:gd name="T79" fmla="*/ 3 h 6"/>
                <a:gd name="T80" fmla="*/ 2 w 18"/>
                <a:gd name="T81" fmla="*/ 2 h 6"/>
                <a:gd name="T82" fmla="*/ 1 w 18"/>
                <a:gd name="T83" fmla="*/ 2 h 6"/>
                <a:gd name="T84" fmla="*/ 1 w 18"/>
                <a:gd name="T85" fmla="*/ 1 h 6"/>
                <a:gd name="T86" fmla="*/ 1 w 18"/>
                <a:gd name="T87" fmla="*/ 1 h 6"/>
                <a:gd name="T88" fmla="*/ 2 w 18"/>
                <a:gd name="T89" fmla="*/ 0 h 6"/>
                <a:gd name="T90" fmla="*/ 3 w 18"/>
                <a:gd name="T91" fmla="*/ 0 h 6"/>
                <a:gd name="T92" fmla="*/ 4 w 18"/>
                <a:gd name="T93" fmla="*/ 0 h 6"/>
                <a:gd name="T94" fmla="*/ 4 w 18"/>
                <a:gd name="T95" fmla="*/ 0 h 6"/>
                <a:gd name="T96" fmla="*/ 5 w 18"/>
                <a:gd name="T97" fmla="*/ 0 h 6"/>
                <a:gd name="T98" fmla="*/ 7 w 18"/>
                <a:gd name="T99" fmla="*/ 1 h 6"/>
                <a:gd name="T100" fmla="*/ 7 w 18"/>
                <a:gd name="T101" fmla="*/ 1 h 6"/>
                <a:gd name="T102" fmla="*/ 9 w 18"/>
                <a:gd name="T103" fmla="*/ 1 h 6"/>
                <a:gd name="T104" fmla="*/ 10 w 18"/>
                <a:gd name="T10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6">
                  <a:moveTo>
                    <a:pt x="10" y="1"/>
                  </a:moveTo>
                  <a:lnTo>
                    <a:pt x="10" y="2"/>
                  </a:lnTo>
                  <a:lnTo>
                    <a:pt x="11" y="2"/>
                  </a:lnTo>
                  <a:lnTo>
                    <a:pt x="12" y="2"/>
                  </a:lnTo>
                  <a:lnTo>
                    <a:pt x="13" y="2"/>
                  </a:lnTo>
                  <a:lnTo>
                    <a:pt x="13" y="3"/>
                  </a:lnTo>
                  <a:lnTo>
                    <a:pt x="14" y="3"/>
                  </a:lnTo>
                  <a:lnTo>
                    <a:pt x="15" y="3"/>
                  </a:lnTo>
                  <a:lnTo>
                    <a:pt x="16" y="4"/>
                  </a:lnTo>
                  <a:lnTo>
                    <a:pt x="16" y="4"/>
                  </a:lnTo>
                  <a:lnTo>
                    <a:pt x="16" y="5"/>
                  </a:lnTo>
                  <a:lnTo>
                    <a:pt x="15" y="5"/>
                  </a:lnTo>
                  <a:lnTo>
                    <a:pt x="14" y="5"/>
                  </a:lnTo>
                  <a:lnTo>
                    <a:pt x="15" y="5"/>
                  </a:lnTo>
                  <a:lnTo>
                    <a:pt x="16" y="5"/>
                  </a:lnTo>
                  <a:lnTo>
                    <a:pt x="16" y="5"/>
                  </a:lnTo>
                  <a:lnTo>
                    <a:pt x="17" y="5"/>
                  </a:lnTo>
                  <a:lnTo>
                    <a:pt x="17" y="5"/>
                  </a:lnTo>
                  <a:lnTo>
                    <a:pt x="17" y="4"/>
                  </a:lnTo>
                  <a:lnTo>
                    <a:pt x="16" y="4"/>
                  </a:lnTo>
                  <a:lnTo>
                    <a:pt x="16" y="3"/>
                  </a:lnTo>
                  <a:lnTo>
                    <a:pt x="15" y="2"/>
                  </a:lnTo>
                  <a:lnTo>
                    <a:pt x="13" y="2"/>
                  </a:lnTo>
                  <a:lnTo>
                    <a:pt x="13" y="1"/>
                  </a:lnTo>
                  <a:lnTo>
                    <a:pt x="11" y="1"/>
                  </a:lnTo>
                  <a:lnTo>
                    <a:pt x="10" y="0"/>
                  </a:lnTo>
                  <a:lnTo>
                    <a:pt x="8" y="0"/>
                  </a:lnTo>
                  <a:lnTo>
                    <a:pt x="7" y="0"/>
                  </a:lnTo>
                  <a:lnTo>
                    <a:pt x="6" y="0"/>
                  </a:lnTo>
                  <a:lnTo>
                    <a:pt x="4" y="0"/>
                  </a:lnTo>
                  <a:lnTo>
                    <a:pt x="3" y="0"/>
                  </a:lnTo>
                  <a:lnTo>
                    <a:pt x="1" y="0"/>
                  </a:lnTo>
                  <a:lnTo>
                    <a:pt x="1" y="0"/>
                  </a:lnTo>
                  <a:lnTo>
                    <a:pt x="0" y="0"/>
                  </a:lnTo>
                  <a:lnTo>
                    <a:pt x="0" y="1"/>
                  </a:lnTo>
                  <a:lnTo>
                    <a:pt x="0" y="1"/>
                  </a:lnTo>
                  <a:lnTo>
                    <a:pt x="1" y="1"/>
                  </a:lnTo>
                  <a:lnTo>
                    <a:pt x="1" y="2"/>
                  </a:lnTo>
                  <a:lnTo>
                    <a:pt x="1" y="2"/>
                  </a:lnTo>
                  <a:lnTo>
                    <a:pt x="2" y="3"/>
                  </a:lnTo>
                  <a:lnTo>
                    <a:pt x="2" y="2"/>
                  </a:lnTo>
                  <a:lnTo>
                    <a:pt x="1" y="2"/>
                  </a:lnTo>
                  <a:lnTo>
                    <a:pt x="1" y="1"/>
                  </a:lnTo>
                  <a:lnTo>
                    <a:pt x="1" y="1"/>
                  </a:lnTo>
                  <a:lnTo>
                    <a:pt x="2" y="0"/>
                  </a:lnTo>
                  <a:lnTo>
                    <a:pt x="3" y="0"/>
                  </a:lnTo>
                  <a:lnTo>
                    <a:pt x="4" y="0"/>
                  </a:lnTo>
                  <a:lnTo>
                    <a:pt x="4" y="0"/>
                  </a:lnTo>
                  <a:lnTo>
                    <a:pt x="5" y="0"/>
                  </a:lnTo>
                  <a:lnTo>
                    <a:pt x="7" y="1"/>
                  </a:lnTo>
                  <a:lnTo>
                    <a:pt x="7" y="1"/>
                  </a:lnTo>
                  <a:lnTo>
                    <a:pt x="9"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3" name="Freeform 417"/>
            <p:cNvSpPr>
              <a:spLocks/>
            </p:cNvSpPr>
            <p:nvPr/>
          </p:nvSpPr>
          <p:spPr bwMode="auto">
            <a:xfrm>
              <a:off x="782" y="3159"/>
              <a:ext cx="5" cy="19"/>
            </a:xfrm>
            <a:custGeom>
              <a:avLst/>
              <a:gdLst>
                <a:gd name="T0" fmla="*/ 3 w 5"/>
                <a:gd name="T1" fmla="*/ 8 h 19"/>
                <a:gd name="T2" fmla="*/ 3 w 5"/>
                <a:gd name="T3" fmla="*/ 9 h 19"/>
                <a:gd name="T4" fmla="*/ 3 w 5"/>
                <a:gd name="T5" fmla="*/ 10 h 19"/>
                <a:gd name="T6" fmla="*/ 3 w 5"/>
                <a:gd name="T7" fmla="*/ 11 h 19"/>
                <a:gd name="T8" fmla="*/ 4 w 5"/>
                <a:gd name="T9" fmla="*/ 11 h 19"/>
                <a:gd name="T10" fmla="*/ 4 w 5"/>
                <a:gd name="T11" fmla="*/ 12 h 19"/>
                <a:gd name="T12" fmla="*/ 4 w 5"/>
                <a:gd name="T13" fmla="*/ 13 h 19"/>
                <a:gd name="T14" fmla="*/ 4 w 5"/>
                <a:gd name="T15" fmla="*/ 14 h 19"/>
                <a:gd name="T16" fmla="*/ 4 w 5"/>
                <a:gd name="T17" fmla="*/ 14 h 19"/>
                <a:gd name="T18" fmla="*/ 4 w 5"/>
                <a:gd name="T19" fmla="*/ 15 h 19"/>
                <a:gd name="T20" fmla="*/ 3 w 5"/>
                <a:gd name="T21" fmla="*/ 16 h 19"/>
                <a:gd name="T22" fmla="*/ 3 w 5"/>
                <a:gd name="T23" fmla="*/ 16 h 19"/>
                <a:gd name="T24" fmla="*/ 2 w 5"/>
                <a:gd name="T25" fmla="*/ 16 h 19"/>
                <a:gd name="T26" fmla="*/ 2 w 5"/>
                <a:gd name="T27" fmla="*/ 15 h 19"/>
                <a:gd name="T28" fmla="*/ 2 w 5"/>
                <a:gd name="T29" fmla="*/ 16 h 19"/>
                <a:gd name="T30" fmla="*/ 2 w 5"/>
                <a:gd name="T31" fmla="*/ 16 h 19"/>
                <a:gd name="T32" fmla="*/ 2 w 5"/>
                <a:gd name="T33" fmla="*/ 17 h 19"/>
                <a:gd name="T34" fmla="*/ 2 w 5"/>
                <a:gd name="T35" fmla="*/ 17 h 19"/>
                <a:gd name="T36" fmla="*/ 2 w 5"/>
                <a:gd name="T37" fmla="*/ 17 h 19"/>
                <a:gd name="T38" fmla="*/ 3 w 5"/>
                <a:gd name="T39" fmla="*/ 17 h 19"/>
                <a:gd name="T40" fmla="*/ 3 w 5"/>
                <a:gd name="T41" fmla="*/ 18 h 19"/>
                <a:gd name="T42" fmla="*/ 3 w 5"/>
                <a:gd name="T43" fmla="*/ 18 h 19"/>
                <a:gd name="T44" fmla="*/ 4 w 5"/>
                <a:gd name="T45" fmla="*/ 17 h 19"/>
                <a:gd name="T46" fmla="*/ 4 w 5"/>
                <a:gd name="T47" fmla="*/ 16 h 19"/>
                <a:gd name="T48" fmla="*/ 4 w 5"/>
                <a:gd name="T49" fmla="*/ 15 h 19"/>
                <a:gd name="T50" fmla="*/ 4 w 5"/>
                <a:gd name="T51" fmla="*/ 14 h 19"/>
                <a:gd name="T52" fmla="*/ 4 w 5"/>
                <a:gd name="T53" fmla="*/ 12 h 19"/>
                <a:gd name="T54" fmla="*/ 4 w 5"/>
                <a:gd name="T55" fmla="*/ 11 h 19"/>
                <a:gd name="T56" fmla="*/ 4 w 5"/>
                <a:gd name="T57" fmla="*/ 9 h 19"/>
                <a:gd name="T58" fmla="*/ 4 w 5"/>
                <a:gd name="T59" fmla="*/ 8 h 19"/>
                <a:gd name="T60" fmla="*/ 4 w 5"/>
                <a:gd name="T61" fmla="*/ 7 h 19"/>
                <a:gd name="T62" fmla="*/ 3 w 5"/>
                <a:gd name="T63" fmla="*/ 5 h 19"/>
                <a:gd name="T64" fmla="*/ 3 w 5"/>
                <a:gd name="T65" fmla="*/ 4 h 19"/>
                <a:gd name="T66" fmla="*/ 3 w 5"/>
                <a:gd name="T67" fmla="*/ 3 h 19"/>
                <a:gd name="T68" fmla="*/ 2 w 5"/>
                <a:gd name="T69" fmla="*/ 2 h 19"/>
                <a:gd name="T70" fmla="*/ 2 w 5"/>
                <a:gd name="T71" fmla="*/ 1 h 19"/>
                <a:gd name="T72" fmla="*/ 2 w 5"/>
                <a:gd name="T73" fmla="*/ 0 h 19"/>
                <a:gd name="T74" fmla="*/ 1 w 5"/>
                <a:gd name="T75" fmla="*/ 0 h 19"/>
                <a:gd name="T76" fmla="*/ 0 w 5"/>
                <a:gd name="T77" fmla="*/ 1 h 19"/>
                <a:gd name="T78" fmla="*/ 0 w 5"/>
                <a:gd name="T79" fmla="*/ 2 h 19"/>
                <a:gd name="T80" fmla="*/ 0 w 5"/>
                <a:gd name="T81" fmla="*/ 2 h 19"/>
                <a:gd name="T82" fmla="*/ 0 w 5"/>
                <a:gd name="T83" fmla="*/ 3 h 19"/>
                <a:gd name="T84" fmla="*/ 0 w 5"/>
                <a:gd name="T85" fmla="*/ 4 h 19"/>
                <a:gd name="T86" fmla="*/ 0 w 5"/>
                <a:gd name="T87" fmla="*/ 3 h 19"/>
                <a:gd name="T88" fmla="*/ 0 w 5"/>
                <a:gd name="T89" fmla="*/ 2 h 19"/>
                <a:gd name="T90" fmla="*/ 0 w 5"/>
                <a:gd name="T91" fmla="*/ 2 h 19"/>
                <a:gd name="T92" fmla="*/ 1 w 5"/>
                <a:gd name="T93" fmla="*/ 2 h 19"/>
                <a:gd name="T94" fmla="*/ 1 w 5"/>
                <a:gd name="T95" fmla="*/ 1 h 19"/>
                <a:gd name="T96" fmla="*/ 1 w 5"/>
                <a:gd name="T97" fmla="*/ 1 h 19"/>
                <a:gd name="T98" fmla="*/ 2 w 5"/>
                <a:gd name="T99" fmla="*/ 2 h 19"/>
                <a:gd name="T100" fmla="*/ 2 w 5"/>
                <a:gd name="T101" fmla="*/ 2 h 19"/>
                <a:gd name="T102" fmla="*/ 2 w 5"/>
                <a:gd name="T103" fmla="*/ 3 h 19"/>
                <a:gd name="T104" fmla="*/ 2 w 5"/>
                <a:gd name="T105" fmla="*/ 5 h 19"/>
                <a:gd name="T106" fmla="*/ 3 w 5"/>
                <a:gd name="T107" fmla="*/ 5 h 19"/>
                <a:gd name="T108" fmla="*/ 3 w 5"/>
                <a:gd name="T109" fmla="*/ 6 h 19"/>
                <a:gd name="T110" fmla="*/ 3 w 5"/>
                <a:gd name="T111" fmla="*/ 8 h 19"/>
                <a:gd name="T112" fmla="*/ 3 w 5"/>
                <a:gd name="T11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 h="19">
                  <a:moveTo>
                    <a:pt x="3" y="8"/>
                  </a:moveTo>
                  <a:lnTo>
                    <a:pt x="3" y="9"/>
                  </a:lnTo>
                  <a:lnTo>
                    <a:pt x="3" y="10"/>
                  </a:lnTo>
                  <a:lnTo>
                    <a:pt x="3" y="11"/>
                  </a:lnTo>
                  <a:lnTo>
                    <a:pt x="4" y="11"/>
                  </a:lnTo>
                  <a:lnTo>
                    <a:pt x="4" y="12"/>
                  </a:lnTo>
                  <a:lnTo>
                    <a:pt x="4" y="13"/>
                  </a:lnTo>
                  <a:lnTo>
                    <a:pt x="4" y="14"/>
                  </a:lnTo>
                  <a:lnTo>
                    <a:pt x="4" y="14"/>
                  </a:lnTo>
                  <a:lnTo>
                    <a:pt x="4" y="15"/>
                  </a:lnTo>
                  <a:lnTo>
                    <a:pt x="3" y="16"/>
                  </a:lnTo>
                  <a:lnTo>
                    <a:pt x="3" y="16"/>
                  </a:lnTo>
                  <a:lnTo>
                    <a:pt x="2" y="16"/>
                  </a:lnTo>
                  <a:lnTo>
                    <a:pt x="2" y="15"/>
                  </a:lnTo>
                  <a:lnTo>
                    <a:pt x="2" y="16"/>
                  </a:lnTo>
                  <a:lnTo>
                    <a:pt x="2" y="16"/>
                  </a:lnTo>
                  <a:lnTo>
                    <a:pt x="2" y="17"/>
                  </a:lnTo>
                  <a:lnTo>
                    <a:pt x="2" y="17"/>
                  </a:lnTo>
                  <a:lnTo>
                    <a:pt x="2" y="17"/>
                  </a:lnTo>
                  <a:lnTo>
                    <a:pt x="3" y="17"/>
                  </a:lnTo>
                  <a:lnTo>
                    <a:pt x="3" y="18"/>
                  </a:lnTo>
                  <a:lnTo>
                    <a:pt x="3" y="18"/>
                  </a:lnTo>
                  <a:lnTo>
                    <a:pt x="4" y="17"/>
                  </a:lnTo>
                  <a:lnTo>
                    <a:pt x="4" y="16"/>
                  </a:lnTo>
                  <a:lnTo>
                    <a:pt x="4" y="15"/>
                  </a:lnTo>
                  <a:lnTo>
                    <a:pt x="4" y="14"/>
                  </a:lnTo>
                  <a:lnTo>
                    <a:pt x="4" y="12"/>
                  </a:lnTo>
                  <a:lnTo>
                    <a:pt x="4" y="11"/>
                  </a:lnTo>
                  <a:lnTo>
                    <a:pt x="4" y="9"/>
                  </a:lnTo>
                  <a:lnTo>
                    <a:pt x="4" y="8"/>
                  </a:lnTo>
                  <a:lnTo>
                    <a:pt x="4" y="7"/>
                  </a:lnTo>
                  <a:lnTo>
                    <a:pt x="3" y="5"/>
                  </a:lnTo>
                  <a:lnTo>
                    <a:pt x="3" y="4"/>
                  </a:lnTo>
                  <a:lnTo>
                    <a:pt x="3" y="3"/>
                  </a:lnTo>
                  <a:lnTo>
                    <a:pt x="2" y="2"/>
                  </a:lnTo>
                  <a:lnTo>
                    <a:pt x="2" y="1"/>
                  </a:lnTo>
                  <a:lnTo>
                    <a:pt x="2" y="0"/>
                  </a:lnTo>
                  <a:lnTo>
                    <a:pt x="1" y="0"/>
                  </a:lnTo>
                  <a:lnTo>
                    <a:pt x="0" y="1"/>
                  </a:lnTo>
                  <a:lnTo>
                    <a:pt x="0" y="2"/>
                  </a:lnTo>
                  <a:lnTo>
                    <a:pt x="0" y="2"/>
                  </a:lnTo>
                  <a:lnTo>
                    <a:pt x="0" y="3"/>
                  </a:lnTo>
                  <a:lnTo>
                    <a:pt x="0" y="4"/>
                  </a:lnTo>
                  <a:lnTo>
                    <a:pt x="0" y="3"/>
                  </a:lnTo>
                  <a:lnTo>
                    <a:pt x="0" y="2"/>
                  </a:lnTo>
                  <a:lnTo>
                    <a:pt x="0" y="2"/>
                  </a:lnTo>
                  <a:lnTo>
                    <a:pt x="1" y="2"/>
                  </a:lnTo>
                  <a:lnTo>
                    <a:pt x="1" y="1"/>
                  </a:lnTo>
                  <a:lnTo>
                    <a:pt x="1" y="1"/>
                  </a:lnTo>
                  <a:lnTo>
                    <a:pt x="2" y="2"/>
                  </a:lnTo>
                  <a:lnTo>
                    <a:pt x="2" y="2"/>
                  </a:lnTo>
                  <a:lnTo>
                    <a:pt x="2" y="3"/>
                  </a:lnTo>
                  <a:lnTo>
                    <a:pt x="2" y="5"/>
                  </a:lnTo>
                  <a:lnTo>
                    <a:pt x="3" y="5"/>
                  </a:lnTo>
                  <a:lnTo>
                    <a:pt x="3" y="6"/>
                  </a:lnTo>
                  <a:lnTo>
                    <a:pt x="3" y="8"/>
                  </a:lnTo>
                  <a:lnTo>
                    <a:pt x="3"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4" name="Freeform 418"/>
            <p:cNvSpPr>
              <a:spLocks/>
            </p:cNvSpPr>
            <p:nvPr/>
          </p:nvSpPr>
          <p:spPr bwMode="auto">
            <a:xfrm>
              <a:off x="794" y="3159"/>
              <a:ext cx="6" cy="20"/>
            </a:xfrm>
            <a:custGeom>
              <a:avLst/>
              <a:gdLst>
                <a:gd name="T0" fmla="*/ 4 w 6"/>
                <a:gd name="T1" fmla="*/ 11 h 20"/>
                <a:gd name="T2" fmla="*/ 4 w 6"/>
                <a:gd name="T3" fmla="*/ 11 h 20"/>
                <a:gd name="T4" fmla="*/ 4 w 6"/>
                <a:gd name="T5" fmla="*/ 12 h 20"/>
                <a:gd name="T6" fmla="*/ 3 w 6"/>
                <a:gd name="T7" fmla="*/ 14 h 20"/>
                <a:gd name="T8" fmla="*/ 3 w 6"/>
                <a:gd name="T9" fmla="*/ 15 h 20"/>
                <a:gd name="T10" fmla="*/ 2 w 6"/>
                <a:gd name="T11" fmla="*/ 15 h 20"/>
                <a:gd name="T12" fmla="*/ 2 w 6"/>
                <a:gd name="T13" fmla="*/ 16 h 20"/>
                <a:gd name="T14" fmla="*/ 2 w 6"/>
                <a:gd name="T15" fmla="*/ 17 h 20"/>
                <a:gd name="T16" fmla="*/ 1 w 6"/>
                <a:gd name="T17" fmla="*/ 17 h 20"/>
                <a:gd name="T18" fmla="*/ 1 w 6"/>
                <a:gd name="T19" fmla="*/ 17 h 20"/>
                <a:gd name="T20" fmla="*/ 1 w 6"/>
                <a:gd name="T21" fmla="*/ 16 h 20"/>
                <a:gd name="T22" fmla="*/ 0 w 6"/>
                <a:gd name="T23" fmla="*/ 16 h 20"/>
                <a:gd name="T24" fmla="*/ 0 w 6"/>
                <a:gd name="T25" fmla="*/ 15 h 20"/>
                <a:gd name="T26" fmla="*/ 0 w 6"/>
                <a:gd name="T27" fmla="*/ 16 h 20"/>
                <a:gd name="T28" fmla="*/ 0 w 6"/>
                <a:gd name="T29" fmla="*/ 17 h 20"/>
                <a:gd name="T30" fmla="*/ 0 w 6"/>
                <a:gd name="T31" fmla="*/ 17 h 20"/>
                <a:gd name="T32" fmla="*/ 1 w 6"/>
                <a:gd name="T33" fmla="*/ 18 h 20"/>
                <a:gd name="T34" fmla="*/ 1 w 6"/>
                <a:gd name="T35" fmla="*/ 19 h 20"/>
                <a:gd name="T36" fmla="*/ 1 w 6"/>
                <a:gd name="T37" fmla="*/ 18 h 20"/>
                <a:gd name="T38" fmla="*/ 2 w 6"/>
                <a:gd name="T39" fmla="*/ 17 h 20"/>
                <a:gd name="T40" fmla="*/ 3 w 6"/>
                <a:gd name="T41" fmla="*/ 17 h 20"/>
                <a:gd name="T42" fmla="*/ 3 w 6"/>
                <a:gd name="T43" fmla="*/ 16 h 20"/>
                <a:gd name="T44" fmla="*/ 4 w 6"/>
                <a:gd name="T45" fmla="*/ 14 h 20"/>
                <a:gd name="T46" fmla="*/ 4 w 6"/>
                <a:gd name="T47" fmla="*/ 14 h 20"/>
                <a:gd name="T48" fmla="*/ 4 w 6"/>
                <a:gd name="T49" fmla="*/ 12 h 20"/>
                <a:gd name="T50" fmla="*/ 5 w 6"/>
                <a:gd name="T51" fmla="*/ 11 h 20"/>
                <a:gd name="T52" fmla="*/ 5 w 6"/>
                <a:gd name="T53" fmla="*/ 9 h 20"/>
                <a:gd name="T54" fmla="*/ 5 w 6"/>
                <a:gd name="T55" fmla="*/ 8 h 20"/>
                <a:gd name="T56" fmla="*/ 5 w 6"/>
                <a:gd name="T57" fmla="*/ 6 h 20"/>
                <a:gd name="T58" fmla="*/ 5 w 6"/>
                <a:gd name="T59" fmla="*/ 5 h 20"/>
                <a:gd name="T60" fmla="*/ 5 w 6"/>
                <a:gd name="T61" fmla="*/ 4 h 20"/>
                <a:gd name="T62" fmla="*/ 5 w 6"/>
                <a:gd name="T63" fmla="*/ 2 h 20"/>
                <a:gd name="T64" fmla="*/ 5 w 6"/>
                <a:gd name="T65" fmla="*/ 2 h 20"/>
                <a:gd name="T66" fmla="*/ 5 w 6"/>
                <a:gd name="T67" fmla="*/ 0 h 20"/>
                <a:gd name="T68" fmla="*/ 4 w 6"/>
                <a:gd name="T69" fmla="*/ 1 h 20"/>
                <a:gd name="T70" fmla="*/ 4 w 6"/>
                <a:gd name="T71" fmla="*/ 1 h 20"/>
                <a:gd name="T72" fmla="*/ 3 w 6"/>
                <a:gd name="T73" fmla="*/ 2 h 20"/>
                <a:gd name="T74" fmla="*/ 3 w 6"/>
                <a:gd name="T75" fmla="*/ 2 h 20"/>
                <a:gd name="T76" fmla="*/ 3 w 6"/>
                <a:gd name="T77" fmla="*/ 2 h 20"/>
                <a:gd name="T78" fmla="*/ 2 w 6"/>
                <a:gd name="T79" fmla="*/ 2 h 20"/>
                <a:gd name="T80" fmla="*/ 2 w 6"/>
                <a:gd name="T81" fmla="*/ 3 h 20"/>
                <a:gd name="T82" fmla="*/ 2 w 6"/>
                <a:gd name="T83" fmla="*/ 4 h 20"/>
                <a:gd name="T84" fmla="*/ 2 w 6"/>
                <a:gd name="T85" fmla="*/ 3 h 20"/>
                <a:gd name="T86" fmla="*/ 3 w 6"/>
                <a:gd name="T87" fmla="*/ 2 h 20"/>
                <a:gd name="T88" fmla="*/ 3 w 6"/>
                <a:gd name="T89" fmla="*/ 2 h 20"/>
                <a:gd name="T90" fmla="*/ 4 w 6"/>
                <a:gd name="T91" fmla="*/ 2 h 20"/>
                <a:gd name="T92" fmla="*/ 4 w 6"/>
                <a:gd name="T93" fmla="*/ 2 h 20"/>
                <a:gd name="T94" fmla="*/ 4 w 6"/>
                <a:gd name="T95" fmla="*/ 3 h 20"/>
                <a:gd name="T96" fmla="*/ 5 w 6"/>
                <a:gd name="T97" fmla="*/ 3 h 20"/>
                <a:gd name="T98" fmla="*/ 5 w 6"/>
                <a:gd name="T99" fmla="*/ 4 h 20"/>
                <a:gd name="T100" fmla="*/ 5 w 6"/>
                <a:gd name="T101" fmla="*/ 5 h 20"/>
                <a:gd name="T102" fmla="*/ 5 w 6"/>
                <a:gd name="T103" fmla="*/ 5 h 20"/>
                <a:gd name="T104" fmla="*/ 5 w 6"/>
                <a:gd name="T105" fmla="*/ 6 h 20"/>
                <a:gd name="T106" fmla="*/ 5 w 6"/>
                <a:gd name="T107" fmla="*/ 7 h 20"/>
                <a:gd name="T108" fmla="*/ 4 w 6"/>
                <a:gd name="T109" fmla="*/ 8 h 20"/>
                <a:gd name="T110" fmla="*/ 4 w 6"/>
                <a:gd name="T111" fmla="*/ 9 h 20"/>
                <a:gd name="T112" fmla="*/ 4 w 6"/>
                <a:gd name="T113"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 h="20">
                  <a:moveTo>
                    <a:pt x="4" y="11"/>
                  </a:moveTo>
                  <a:lnTo>
                    <a:pt x="4" y="11"/>
                  </a:lnTo>
                  <a:lnTo>
                    <a:pt x="4" y="12"/>
                  </a:lnTo>
                  <a:lnTo>
                    <a:pt x="3" y="14"/>
                  </a:lnTo>
                  <a:lnTo>
                    <a:pt x="3" y="15"/>
                  </a:lnTo>
                  <a:lnTo>
                    <a:pt x="2" y="15"/>
                  </a:lnTo>
                  <a:lnTo>
                    <a:pt x="2" y="16"/>
                  </a:lnTo>
                  <a:lnTo>
                    <a:pt x="2" y="17"/>
                  </a:lnTo>
                  <a:lnTo>
                    <a:pt x="1" y="17"/>
                  </a:lnTo>
                  <a:lnTo>
                    <a:pt x="1" y="17"/>
                  </a:lnTo>
                  <a:lnTo>
                    <a:pt x="1" y="16"/>
                  </a:lnTo>
                  <a:lnTo>
                    <a:pt x="0" y="16"/>
                  </a:lnTo>
                  <a:lnTo>
                    <a:pt x="0" y="15"/>
                  </a:lnTo>
                  <a:lnTo>
                    <a:pt x="0" y="16"/>
                  </a:lnTo>
                  <a:lnTo>
                    <a:pt x="0" y="17"/>
                  </a:lnTo>
                  <a:lnTo>
                    <a:pt x="0" y="17"/>
                  </a:lnTo>
                  <a:lnTo>
                    <a:pt x="1" y="18"/>
                  </a:lnTo>
                  <a:lnTo>
                    <a:pt x="1" y="19"/>
                  </a:lnTo>
                  <a:lnTo>
                    <a:pt x="1" y="18"/>
                  </a:lnTo>
                  <a:lnTo>
                    <a:pt x="2" y="17"/>
                  </a:lnTo>
                  <a:lnTo>
                    <a:pt x="3" y="17"/>
                  </a:lnTo>
                  <a:lnTo>
                    <a:pt x="3" y="16"/>
                  </a:lnTo>
                  <a:lnTo>
                    <a:pt x="4" y="14"/>
                  </a:lnTo>
                  <a:lnTo>
                    <a:pt x="4" y="14"/>
                  </a:lnTo>
                  <a:lnTo>
                    <a:pt x="4" y="12"/>
                  </a:lnTo>
                  <a:lnTo>
                    <a:pt x="5" y="11"/>
                  </a:lnTo>
                  <a:lnTo>
                    <a:pt x="5" y="9"/>
                  </a:lnTo>
                  <a:lnTo>
                    <a:pt x="5" y="8"/>
                  </a:lnTo>
                  <a:lnTo>
                    <a:pt x="5" y="6"/>
                  </a:lnTo>
                  <a:lnTo>
                    <a:pt x="5" y="5"/>
                  </a:lnTo>
                  <a:lnTo>
                    <a:pt x="5" y="4"/>
                  </a:lnTo>
                  <a:lnTo>
                    <a:pt x="5" y="2"/>
                  </a:lnTo>
                  <a:lnTo>
                    <a:pt x="5" y="2"/>
                  </a:lnTo>
                  <a:lnTo>
                    <a:pt x="5" y="0"/>
                  </a:lnTo>
                  <a:lnTo>
                    <a:pt x="4" y="1"/>
                  </a:lnTo>
                  <a:lnTo>
                    <a:pt x="4" y="1"/>
                  </a:lnTo>
                  <a:lnTo>
                    <a:pt x="3" y="2"/>
                  </a:lnTo>
                  <a:lnTo>
                    <a:pt x="3" y="2"/>
                  </a:lnTo>
                  <a:lnTo>
                    <a:pt x="3" y="2"/>
                  </a:lnTo>
                  <a:lnTo>
                    <a:pt x="2" y="2"/>
                  </a:lnTo>
                  <a:lnTo>
                    <a:pt x="2" y="3"/>
                  </a:lnTo>
                  <a:lnTo>
                    <a:pt x="2" y="4"/>
                  </a:lnTo>
                  <a:lnTo>
                    <a:pt x="2" y="3"/>
                  </a:lnTo>
                  <a:lnTo>
                    <a:pt x="3" y="2"/>
                  </a:lnTo>
                  <a:lnTo>
                    <a:pt x="3" y="2"/>
                  </a:lnTo>
                  <a:lnTo>
                    <a:pt x="4" y="2"/>
                  </a:lnTo>
                  <a:lnTo>
                    <a:pt x="4" y="2"/>
                  </a:lnTo>
                  <a:lnTo>
                    <a:pt x="4" y="3"/>
                  </a:lnTo>
                  <a:lnTo>
                    <a:pt x="5" y="3"/>
                  </a:lnTo>
                  <a:lnTo>
                    <a:pt x="5" y="4"/>
                  </a:lnTo>
                  <a:lnTo>
                    <a:pt x="5" y="5"/>
                  </a:lnTo>
                  <a:lnTo>
                    <a:pt x="5" y="5"/>
                  </a:lnTo>
                  <a:lnTo>
                    <a:pt x="5" y="6"/>
                  </a:lnTo>
                  <a:lnTo>
                    <a:pt x="5" y="7"/>
                  </a:lnTo>
                  <a:lnTo>
                    <a:pt x="4" y="8"/>
                  </a:lnTo>
                  <a:lnTo>
                    <a:pt x="4" y="9"/>
                  </a:lnTo>
                  <a:lnTo>
                    <a:pt x="4"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5" name="Freeform 419"/>
            <p:cNvSpPr>
              <a:spLocks/>
            </p:cNvSpPr>
            <p:nvPr/>
          </p:nvSpPr>
          <p:spPr bwMode="auto">
            <a:xfrm>
              <a:off x="660" y="3116"/>
              <a:ext cx="18" cy="7"/>
            </a:xfrm>
            <a:custGeom>
              <a:avLst/>
              <a:gdLst>
                <a:gd name="T0" fmla="*/ 10 w 18"/>
                <a:gd name="T1" fmla="*/ 2 h 7"/>
                <a:gd name="T2" fmla="*/ 10 w 18"/>
                <a:gd name="T3" fmla="*/ 2 h 7"/>
                <a:gd name="T4" fmla="*/ 10 w 18"/>
                <a:gd name="T5" fmla="*/ 2 h 7"/>
                <a:gd name="T6" fmla="*/ 11 w 18"/>
                <a:gd name="T7" fmla="*/ 3 h 7"/>
                <a:gd name="T8" fmla="*/ 12 w 18"/>
                <a:gd name="T9" fmla="*/ 3 h 7"/>
                <a:gd name="T10" fmla="*/ 13 w 18"/>
                <a:gd name="T11" fmla="*/ 3 h 7"/>
                <a:gd name="T12" fmla="*/ 13 w 18"/>
                <a:gd name="T13" fmla="*/ 3 h 7"/>
                <a:gd name="T14" fmla="*/ 14 w 18"/>
                <a:gd name="T15" fmla="*/ 3 h 7"/>
                <a:gd name="T16" fmla="*/ 15 w 18"/>
                <a:gd name="T17" fmla="*/ 4 h 7"/>
                <a:gd name="T18" fmla="*/ 16 w 18"/>
                <a:gd name="T19" fmla="*/ 4 h 7"/>
                <a:gd name="T20" fmla="*/ 16 w 18"/>
                <a:gd name="T21" fmla="*/ 5 h 7"/>
                <a:gd name="T22" fmla="*/ 16 w 18"/>
                <a:gd name="T23" fmla="*/ 5 h 7"/>
                <a:gd name="T24" fmla="*/ 15 w 18"/>
                <a:gd name="T25" fmla="*/ 5 h 7"/>
                <a:gd name="T26" fmla="*/ 14 w 18"/>
                <a:gd name="T27" fmla="*/ 6 h 7"/>
                <a:gd name="T28" fmla="*/ 13 w 18"/>
                <a:gd name="T29" fmla="*/ 6 h 7"/>
                <a:gd name="T30" fmla="*/ 14 w 18"/>
                <a:gd name="T31" fmla="*/ 6 h 7"/>
                <a:gd name="T32" fmla="*/ 14 w 18"/>
                <a:gd name="T33" fmla="*/ 6 h 7"/>
                <a:gd name="T34" fmla="*/ 16 w 18"/>
                <a:gd name="T35" fmla="*/ 6 h 7"/>
                <a:gd name="T36" fmla="*/ 17 w 18"/>
                <a:gd name="T37" fmla="*/ 6 h 7"/>
                <a:gd name="T38" fmla="*/ 17 w 18"/>
                <a:gd name="T39" fmla="*/ 5 h 7"/>
                <a:gd name="T40" fmla="*/ 16 w 18"/>
                <a:gd name="T41" fmla="*/ 4 h 7"/>
                <a:gd name="T42" fmla="*/ 16 w 18"/>
                <a:gd name="T43" fmla="*/ 4 h 7"/>
                <a:gd name="T44" fmla="*/ 14 w 18"/>
                <a:gd name="T45" fmla="*/ 3 h 7"/>
                <a:gd name="T46" fmla="*/ 13 w 18"/>
                <a:gd name="T47" fmla="*/ 2 h 7"/>
                <a:gd name="T48" fmla="*/ 12 w 18"/>
                <a:gd name="T49" fmla="*/ 2 h 7"/>
                <a:gd name="T50" fmla="*/ 11 w 18"/>
                <a:gd name="T51" fmla="*/ 1 h 7"/>
                <a:gd name="T52" fmla="*/ 10 w 18"/>
                <a:gd name="T53" fmla="*/ 1 h 7"/>
                <a:gd name="T54" fmla="*/ 8 w 18"/>
                <a:gd name="T55" fmla="*/ 1 h 7"/>
                <a:gd name="T56" fmla="*/ 7 w 18"/>
                <a:gd name="T57" fmla="*/ 0 h 7"/>
                <a:gd name="T58" fmla="*/ 6 w 18"/>
                <a:gd name="T59" fmla="*/ 0 h 7"/>
                <a:gd name="T60" fmla="*/ 4 w 18"/>
                <a:gd name="T61" fmla="*/ 0 h 7"/>
                <a:gd name="T62" fmla="*/ 3 w 18"/>
                <a:gd name="T63" fmla="*/ 0 h 7"/>
                <a:gd name="T64" fmla="*/ 2 w 18"/>
                <a:gd name="T65" fmla="*/ 0 h 7"/>
                <a:gd name="T66" fmla="*/ 1 w 18"/>
                <a:gd name="T67" fmla="*/ 0 h 7"/>
                <a:gd name="T68" fmla="*/ 0 w 18"/>
                <a:gd name="T69" fmla="*/ 1 h 7"/>
                <a:gd name="T70" fmla="*/ 0 w 18"/>
                <a:gd name="T71" fmla="*/ 1 h 7"/>
                <a:gd name="T72" fmla="*/ 0 w 18"/>
                <a:gd name="T73" fmla="*/ 2 h 7"/>
                <a:gd name="T74" fmla="*/ 1 w 18"/>
                <a:gd name="T75" fmla="*/ 2 h 7"/>
                <a:gd name="T76" fmla="*/ 1 w 18"/>
                <a:gd name="T77" fmla="*/ 2 h 7"/>
                <a:gd name="T78" fmla="*/ 1 w 18"/>
                <a:gd name="T79" fmla="*/ 2 h 7"/>
                <a:gd name="T80" fmla="*/ 1 w 18"/>
                <a:gd name="T81" fmla="*/ 3 h 7"/>
                <a:gd name="T82" fmla="*/ 2 w 18"/>
                <a:gd name="T83" fmla="*/ 3 h 7"/>
                <a:gd name="T84" fmla="*/ 2 w 18"/>
                <a:gd name="T85" fmla="*/ 3 h 7"/>
                <a:gd name="T86" fmla="*/ 2 w 18"/>
                <a:gd name="T87" fmla="*/ 3 h 7"/>
                <a:gd name="T88" fmla="*/ 1 w 18"/>
                <a:gd name="T89" fmla="*/ 2 h 7"/>
                <a:gd name="T90" fmla="*/ 1 w 18"/>
                <a:gd name="T91" fmla="*/ 2 h 7"/>
                <a:gd name="T92" fmla="*/ 1 w 18"/>
                <a:gd name="T93" fmla="*/ 2 h 7"/>
                <a:gd name="T94" fmla="*/ 1 w 18"/>
                <a:gd name="T95" fmla="*/ 1 h 7"/>
                <a:gd name="T96" fmla="*/ 1 w 18"/>
                <a:gd name="T97" fmla="*/ 1 h 7"/>
                <a:gd name="T98" fmla="*/ 1 w 18"/>
                <a:gd name="T99" fmla="*/ 1 h 7"/>
                <a:gd name="T100" fmla="*/ 2 w 18"/>
                <a:gd name="T101" fmla="*/ 1 h 7"/>
                <a:gd name="T102" fmla="*/ 3 w 18"/>
                <a:gd name="T103" fmla="*/ 1 h 7"/>
                <a:gd name="T104" fmla="*/ 4 w 18"/>
                <a:gd name="T105" fmla="*/ 1 h 7"/>
                <a:gd name="T106" fmla="*/ 4 w 18"/>
                <a:gd name="T107" fmla="*/ 1 h 7"/>
                <a:gd name="T108" fmla="*/ 5 w 18"/>
                <a:gd name="T109" fmla="*/ 1 h 7"/>
                <a:gd name="T110" fmla="*/ 6 w 18"/>
                <a:gd name="T111" fmla="*/ 1 h 7"/>
                <a:gd name="T112" fmla="*/ 7 w 18"/>
                <a:gd name="T113" fmla="*/ 1 h 7"/>
                <a:gd name="T114" fmla="*/ 8 w 18"/>
                <a:gd name="T115" fmla="*/ 2 h 7"/>
                <a:gd name="T116" fmla="*/ 10 w 18"/>
                <a:gd name="T1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7">
                  <a:moveTo>
                    <a:pt x="10" y="2"/>
                  </a:moveTo>
                  <a:lnTo>
                    <a:pt x="10" y="2"/>
                  </a:lnTo>
                  <a:lnTo>
                    <a:pt x="10" y="2"/>
                  </a:lnTo>
                  <a:lnTo>
                    <a:pt x="11" y="3"/>
                  </a:lnTo>
                  <a:lnTo>
                    <a:pt x="12" y="3"/>
                  </a:lnTo>
                  <a:lnTo>
                    <a:pt x="13" y="3"/>
                  </a:lnTo>
                  <a:lnTo>
                    <a:pt x="13" y="3"/>
                  </a:lnTo>
                  <a:lnTo>
                    <a:pt x="14" y="3"/>
                  </a:lnTo>
                  <a:lnTo>
                    <a:pt x="15" y="4"/>
                  </a:lnTo>
                  <a:lnTo>
                    <a:pt x="16" y="4"/>
                  </a:lnTo>
                  <a:lnTo>
                    <a:pt x="16" y="5"/>
                  </a:lnTo>
                  <a:lnTo>
                    <a:pt x="16" y="5"/>
                  </a:lnTo>
                  <a:lnTo>
                    <a:pt x="15" y="5"/>
                  </a:lnTo>
                  <a:lnTo>
                    <a:pt x="14" y="6"/>
                  </a:lnTo>
                  <a:lnTo>
                    <a:pt x="13" y="6"/>
                  </a:lnTo>
                  <a:lnTo>
                    <a:pt x="14" y="6"/>
                  </a:lnTo>
                  <a:lnTo>
                    <a:pt x="14" y="6"/>
                  </a:lnTo>
                  <a:lnTo>
                    <a:pt x="16" y="6"/>
                  </a:lnTo>
                  <a:lnTo>
                    <a:pt x="17" y="6"/>
                  </a:lnTo>
                  <a:lnTo>
                    <a:pt x="17" y="5"/>
                  </a:lnTo>
                  <a:lnTo>
                    <a:pt x="16" y="4"/>
                  </a:lnTo>
                  <a:lnTo>
                    <a:pt x="16" y="4"/>
                  </a:lnTo>
                  <a:lnTo>
                    <a:pt x="14" y="3"/>
                  </a:lnTo>
                  <a:lnTo>
                    <a:pt x="13" y="2"/>
                  </a:lnTo>
                  <a:lnTo>
                    <a:pt x="12" y="2"/>
                  </a:lnTo>
                  <a:lnTo>
                    <a:pt x="11" y="1"/>
                  </a:lnTo>
                  <a:lnTo>
                    <a:pt x="10" y="1"/>
                  </a:lnTo>
                  <a:lnTo>
                    <a:pt x="8" y="1"/>
                  </a:lnTo>
                  <a:lnTo>
                    <a:pt x="7" y="0"/>
                  </a:lnTo>
                  <a:lnTo>
                    <a:pt x="6" y="0"/>
                  </a:lnTo>
                  <a:lnTo>
                    <a:pt x="4" y="0"/>
                  </a:lnTo>
                  <a:lnTo>
                    <a:pt x="3" y="0"/>
                  </a:lnTo>
                  <a:lnTo>
                    <a:pt x="2" y="0"/>
                  </a:lnTo>
                  <a:lnTo>
                    <a:pt x="1" y="0"/>
                  </a:lnTo>
                  <a:lnTo>
                    <a:pt x="0" y="1"/>
                  </a:lnTo>
                  <a:lnTo>
                    <a:pt x="0" y="1"/>
                  </a:lnTo>
                  <a:lnTo>
                    <a:pt x="0" y="2"/>
                  </a:lnTo>
                  <a:lnTo>
                    <a:pt x="1" y="2"/>
                  </a:lnTo>
                  <a:lnTo>
                    <a:pt x="1" y="2"/>
                  </a:lnTo>
                  <a:lnTo>
                    <a:pt x="1" y="2"/>
                  </a:lnTo>
                  <a:lnTo>
                    <a:pt x="1" y="3"/>
                  </a:lnTo>
                  <a:lnTo>
                    <a:pt x="2" y="3"/>
                  </a:lnTo>
                  <a:lnTo>
                    <a:pt x="2" y="3"/>
                  </a:lnTo>
                  <a:lnTo>
                    <a:pt x="2" y="3"/>
                  </a:lnTo>
                  <a:lnTo>
                    <a:pt x="1" y="2"/>
                  </a:lnTo>
                  <a:lnTo>
                    <a:pt x="1" y="2"/>
                  </a:lnTo>
                  <a:lnTo>
                    <a:pt x="1" y="2"/>
                  </a:lnTo>
                  <a:lnTo>
                    <a:pt x="1" y="1"/>
                  </a:lnTo>
                  <a:lnTo>
                    <a:pt x="1" y="1"/>
                  </a:lnTo>
                  <a:lnTo>
                    <a:pt x="1" y="1"/>
                  </a:lnTo>
                  <a:lnTo>
                    <a:pt x="2" y="1"/>
                  </a:lnTo>
                  <a:lnTo>
                    <a:pt x="3" y="1"/>
                  </a:lnTo>
                  <a:lnTo>
                    <a:pt x="4" y="1"/>
                  </a:lnTo>
                  <a:lnTo>
                    <a:pt x="4" y="1"/>
                  </a:lnTo>
                  <a:lnTo>
                    <a:pt x="5" y="1"/>
                  </a:lnTo>
                  <a:lnTo>
                    <a:pt x="6" y="1"/>
                  </a:lnTo>
                  <a:lnTo>
                    <a:pt x="7" y="1"/>
                  </a:lnTo>
                  <a:lnTo>
                    <a:pt x="8" y="2"/>
                  </a:lnTo>
                  <a:lnTo>
                    <a:pt x="1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6" name="Freeform 420"/>
            <p:cNvSpPr>
              <a:spLocks/>
            </p:cNvSpPr>
            <p:nvPr/>
          </p:nvSpPr>
          <p:spPr bwMode="auto">
            <a:xfrm>
              <a:off x="714" y="3168"/>
              <a:ext cx="21" cy="3"/>
            </a:xfrm>
            <a:custGeom>
              <a:avLst/>
              <a:gdLst>
                <a:gd name="T0" fmla="*/ 10 w 21"/>
                <a:gd name="T1" fmla="*/ 2 h 3"/>
                <a:gd name="T2" fmla="*/ 8 w 21"/>
                <a:gd name="T3" fmla="*/ 2 h 3"/>
                <a:gd name="T4" fmla="*/ 7 w 21"/>
                <a:gd name="T5" fmla="*/ 2 h 3"/>
                <a:gd name="T6" fmla="*/ 6 w 21"/>
                <a:gd name="T7" fmla="*/ 2 h 3"/>
                <a:gd name="T8" fmla="*/ 5 w 21"/>
                <a:gd name="T9" fmla="*/ 2 h 3"/>
                <a:gd name="T10" fmla="*/ 5 w 21"/>
                <a:gd name="T11" fmla="*/ 2 h 3"/>
                <a:gd name="T12" fmla="*/ 4 w 21"/>
                <a:gd name="T13" fmla="*/ 2 h 3"/>
                <a:gd name="T14" fmla="*/ 3 w 21"/>
                <a:gd name="T15" fmla="*/ 1 h 3"/>
                <a:gd name="T16" fmla="*/ 2 w 21"/>
                <a:gd name="T17" fmla="*/ 1 h 3"/>
                <a:gd name="T18" fmla="*/ 2 w 21"/>
                <a:gd name="T19" fmla="*/ 1 h 3"/>
                <a:gd name="T20" fmla="*/ 2 w 21"/>
                <a:gd name="T21" fmla="*/ 1 h 3"/>
                <a:gd name="T22" fmla="*/ 3 w 21"/>
                <a:gd name="T23" fmla="*/ 1 h 3"/>
                <a:gd name="T24" fmla="*/ 4 w 21"/>
                <a:gd name="T25" fmla="*/ 0 h 3"/>
                <a:gd name="T26" fmla="*/ 3 w 21"/>
                <a:gd name="T27" fmla="*/ 0 h 3"/>
                <a:gd name="T28" fmla="*/ 2 w 21"/>
                <a:gd name="T29" fmla="*/ 0 h 3"/>
                <a:gd name="T30" fmla="*/ 2 w 21"/>
                <a:gd name="T31" fmla="*/ 1 h 3"/>
                <a:gd name="T32" fmla="*/ 2 w 21"/>
                <a:gd name="T33" fmla="*/ 1 h 3"/>
                <a:gd name="T34" fmla="*/ 2 w 21"/>
                <a:gd name="T35" fmla="*/ 1 h 3"/>
                <a:gd name="T36" fmla="*/ 1 w 21"/>
                <a:gd name="T37" fmla="*/ 1 h 3"/>
                <a:gd name="T38" fmla="*/ 1 w 21"/>
                <a:gd name="T39" fmla="*/ 1 h 3"/>
                <a:gd name="T40" fmla="*/ 0 w 21"/>
                <a:gd name="T41" fmla="*/ 1 h 3"/>
                <a:gd name="T42" fmla="*/ 1 w 21"/>
                <a:gd name="T43" fmla="*/ 1 h 3"/>
                <a:gd name="T44" fmla="*/ 2 w 21"/>
                <a:gd name="T45" fmla="*/ 2 h 3"/>
                <a:gd name="T46" fmla="*/ 3 w 21"/>
                <a:gd name="T47" fmla="*/ 2 h 3"/>
                <a:gd name="T48" fmla="*/ 5 w 21"/>
                <a:gd name="T49" fmla="*/ 2 h 3"/>
                <a:gd name="T50" fmla="*/ 5 w 21"/>
                <a:gd name="T51" fmla="*/ 2 h 3"/>
                <a:gd name="T52" fmla="*/ 7 w 21"/>
                <a:gd name="T53" fmla="*/ 2 h 3"/>
                <a:gd name="T54" fmla="*/ 8 w 21"/>
                <a:gd name="T55" fmla="*/ 2 h 3"/>
                <a:gd name="T56" fmla="*/ 10 w 21"/>
                <a:gd name="T57" fmla="*/ 2 h 3"/>
                <a:gd name="T58" fmla="*/ 12 w 21"/>
                <a:gd name="T59" fmla="*/ 2 h 3"/>
                <a:gd name="T60" fmla="*/ 13 w 21"/>
                <a:gd name="T61" fmla="*/ 2 h 3"/>
                <a:gd name="T62" fmla="*/ 15 w 21"/>
                <a:gd name="T63" fmla="*/ 2 h 3"/>
                <a:gd name="T64" fmla="*/ 16 w 21"/>
                <a:gd name="T65" fmla="*/ 2 h 3"/>
                <a:gd name="T66" fmla="*/ 17 w 21"/>
                <a:gd name="T67" fmla="*/ 2 h 3"/>
                <a:gd name="T68" fmla="*/ 18 w 21"/>
                <a:gd name="T69" fmla="*/ 1 h 3"/>
                <a:gd name="T70" fmla="*/ 19 w 21"/>
                <a:gd name="T71" fmla="*/ 1 h 3"/>
                <a:gd name="T72" fmla="*/ 20 w 21"/>
                <a:gd name="T73" fmla="*/ 1 h 3"/>
                <a:gd name="T74" fmla="*/ 19 w 21"/>
                <a:gd name="T75" fmla="*/ 1 h 3"/>
                <a:gd name="T76" fmla="*/ 19 w 21"/>
                <a:gd name="T77" fmla="*/ 1 h 3"/>
                <a:gd name="T78" fmla="*/ 18 w 21"/>
                <a:gd name="T79" fmla="*/ 1 h 3"/>
                <a:gd name="T80" fmla="*/ 18 w 21"/>
                <a:gd name="T81" fmla="*/ 0 h 3"/>
                <a:gd name="T82" fmla="*/ 18 w 21"/>
                <a:gd name="T83" fmla="*/ 0 h 3"/>
                <a:gd name="T84" fmla="*/ 16 w 21"/>
                <a:gd name="T85" fmla="*/ 0 h 3"/>
                <a:gd name="T86" fmla="*/ 15 w 21"/>
                <a:gd name="T87" fmla="*/ 0 h 3"/>
                <a:gd name="T88" fmla="*/ 16 w 21"/>
                <a:gd name="T89" fmla="*/ 0 h 3"/>
                <a:gd name="T90" fmla="*/ 17 w 21"/>
                <a:gd name="T91" fmla="*/ 0 h 3"/>
                <a:gd name="T92" fmla="*/ 18 w 21"/>
                <a:gd name="T93" fmla="*/ 1 h 3"/>
                <a:gd name="T94" fmla="*/ 18 w 21"/>
                <a:gd name="T95" fmla="*/ 1 h 3"/>
                <a:gd name="T96" fmla="*/ 18 w 21"/>
                <a:gd name="T97" fmla="*/ 1 h 3"/>
                <a:gd name="T98" fmla="*/ 18 w 21"/>
                <a:gd name="T99" fmla="*/ 1 h 3"/>
                <a:gd name="T100" fmla="*/ 17 w 21"/>
                <a:gd name="T101" fmla="*/ 1 h 3"/>
                <a:gd name="T102" fmla="*/ 16 w 21"/>
                <a:gd name="T103" fmla="*/ 1 h 3"/>
                <a:gd name="T104" fmla="*/ 15 w 21"/>
                <a:gd name="T105" fmla="*/ 2 h 3"/>
                <a:gd name="T106" fmla="*/ 15 w 21"/>
                <a:gd name="T107" fmla="*/ 2 h 3"/>
                <a:gd name="T108" fmla="*/ 14 w 21"/>
                <a:gd name="T109" fmla="*/ 2 h 3"/>
                <a:gd name="T110" fmla="*/ 12 w 21"/>
                <a:gd name="T111" fmla="*/ 2 h 3"/>
                <a:gd name="T112" fmla="*/ 12 w 21"/>
                <a:gd name="T113" fmla="*/ 2 h 3"/>
                <a:gd name="T114" fmla="*/ 10 w 21"/>
                <a:gd name="T11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 h="3">
                  <a:moveTo>
                    <a:pt x="10" y="2"/>
                  </a:moveTo>
                  <a:lnTo>
                    <a:pt x="8" y="2"/>
                  </a:lnTo>
                  <a:lnTo>
                    <a:pt x="7" y="2"/>
                  </a:lnTo>
                  <a:lnTo>
                    <a:pt x="6" y="2"/>
                  </a:lnTo>
                  <a:lnTo>
                    <a:pt x="5" y="2"/>
                  </a:lnTo>
                  <a:lnTo>
                    <a:pt x="5" y="2"/>
                  </a:lnTo>
                  <a:lnTo>
                    <a:pt x="4" y="2"/>
                  </a:lnTo>
                  <a:lnTo>
                    <a:pt x="3" y="1"/>
                  </a:lnTo>
                  <a:lnTo>
                    <a:pt x="2" y="1"/>
                  </a:lnTo>
                  <a:lnTo>
                    <a:pt x="2" y="1"/>
                  </a:lnTo>
                  <a:lnTo>
                    <a:pt x="2" y="1"/>
                  </a:lnTo>
                  <a:lnTo>
                    <a:pt x="3" y="1"/>
                  </a:lnTo>
                  <a:lnTo>
                    <a:pt x="4" y="0"/>
                  </a:lnTo>
                  <a:lnTo>
                    <a:pt x="3" y="0"/>
                  </a:lnTo>
                  <a:lnTo>
                    <a:pt x="2" y="0"/>
                  </a:lnTo>
                  <a:lnTo>
                    <a:pt x="2" y="1"/>
                  </a:lnTo>
                  <a:lnTo>
                    <a:pt x="2" y="1"/>
                  </a:lnTo>
                  <a:lnTo>
                    <a:pt x="2" y="1"/>
                  </a:lnTo>
                  <a:lnTo>
                    <a:pt x="1" y="1"/>
                  </a:lnTo>
                  <a:lnTo>
                    <a:pt x="1" y="1"/>
                  </a:lnTo>
                  <a:lnTo>
                    <a:pt x="0" y="1"/>
                  </a:lnTo>
                  <a:lnTo>
                    <a:pt x="1" y="1"/>
                  </a:lnTo>
                  <a:lnTo>
                    <a:pt x="2" y="2"/>
                  </a:lnTo>
                  <a:lnTo>
                    <a:pt x="3" y="2"/>
                  </a:lnTo>
                  <a:lnTo>
                    <a:pt x="5" y="2"/>
                  </a:lnTo>
                  <a:lnTo>
                    <a:pt x="5" y="2"/>
                  </a:lnTo>
                  <a:lnTo>
                    <a:pt x="7" y="2"/>
                  </a:lnTo>
                  <a:lnTo>
                    <a:pt x="8" y="2"/>
                  </a:lnTo>
                  <a:lnTo>
                    <a:pt x="10" y="2"/>
                  </a:lnTo>
                  <a:lnTo>
                    <a:pt x="12" y="2"/>
                  </a:lnTo>
                  <a:lnTo>
                    <a:pt x="13" y="2"/>
                  </a:lnTo>
                  <a:lnTo>
                    <a:pt x="15" y="2"/>
                  </a:lnTo>
                  <a:lnTo>
                    <a:pt x="16" y="2"/>
                  </a:lnTo>
                  <a:lnTo>
                    <a:pt x="17" y="2"/>
                  </a:lnTo>
                  <a:lnTo>
                    <a:pt x="18" y="1"/>
                  </a:lnTo>
                  <a:lnTo>
                    <a:pt x="19" y="1"/>
                  </a:lnTo>
                  <a:lnTo>
                    <a:pt x="20" y="1"/>
                  </a:lnTo>
                  <a:lnTo>
                    <a:pt x="19" y="1"/>
                  </a:lnTo>
                  <a:lnTo>
                    <a:pt x="19" y="1"/>
                  </a:lnTo>
                  <a:lnTo>
                    <a:pt x="18" y="1"/>
                  </a:lnTo>
                  <a:lnTo>
                    <a:pt x="18" y="0"/>
                  </a:lnTo>
                  <a:lnTo>
                    <a:pt x="18" y="0"/>
                  </a:lnTo>
                  <a:lnTo>
                    <a:pt x="16" y="0"/>
                  </a:lnTo>
                  <a:lnTo>
                    <a:pt x="15" y="0"/>
                  </a:lnTo>
                  <a:lnTo>
                    <a:pt x="16" y="0"/>
                  </a:lnTo>
                  <a:lnTo>
                    <a:pt x="17" y="0"/>
                  </a:lnTo>
                  <a:lnTo>
                    <a:pt x="18" y="1"/>
                  </a:lnTo>
                  <a:lnTo>
                    <a:pt x="18" y="1"/>
                  </a:lnTo>
                  <a:lnTo>
                    <a:pt x="18" y="1"/>
                  </a:lnTo>
                  <a:lnTo>
                    <a:pt x="18" y="1"/>
                  </a:lnTo>
                  <a:lnTo>
                    <a:pt x="17" y="1"/>
                  </a:lnTo>
                  <a:lnTo>
                    <a:pt x="16" y="1"/>
                  </a:lnTo>
                  <a:lnTo>
                    <a:pt x="15" y="2"/>
                  </a:lnTo>
                  <a:lnTo>
                    <a:pt x="15" y="2"/>
                  </a:lnTo>
                  <a:lnTo>
                    <a:pt x="14" y="2"/>
                  </a:lnTo>
                  <a:lnTo>
                    <a:pt x="12" y="2"/>
                  </a:lnTo>
                  <a:lnTo>
                    <a:pt x="12" y="2"/>
                  </a:lnTo>
                  <a:lnTo>
                    <a:pt x="1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7" name="Freeform 421"/>
            <p:cNvSpPr>
              <a:spLocks/>
            </p:cNvSpPr>
            <p:nvPr/>
          </p:nvSpPr>
          <p:spPr bwMode="auto">
            <a:xfrm>
              <a:off x="733" y="3175"/>
              <a:ext cx="17" cy="9"/>
            </a:xfrm>
            <a:custGeom>
              <a:avLst/>
              <a:gdLst>
                <a:gd name="T0" fmla="*/ 9 w 17"/>
                <a:gd name="T1" fmla="*/ 5 h 9"/>
                <a:gd name="T2" fmla="*/ 8 w 17"/>
                <a:gd name="T3" fmla="*/ 6 h 9"/>
                <a:gd name="T4" fmla="*/ 7 w 17"/>
                <a:gd name="T5" fmla="*/ 6 h 9"/>
                <a:gd name="T6" fmla="*/ 7 w 17"/>
                <a:gd name="T7" fmla="*/ 6 h 9"/>
                <a:gd name="T8" fmla="*/ 6 w 17"/>
                <a:gd name="T9" fmla="*/ 7 h 9"/>
                <a:gd name="T10" fmla="*/ 5 w 17"/>
                <a:gd name="T11" fmla="*/ 7 h 9"/>
                <a:gd name="T12" fmla="*/ 4 w 17"/>
                <a:gd name="T13" fmla="*/ 7 h 9"/>
                <a:gd name="T14" fmla="*/ 4 w 17"/>
                <a:gd name="T15" fmla="*/ 7 h 9"/>
                <a:gd name="T16" fmla="*/ 3 w 17"/>
                <a:gd name="T17" fmla="*/ 7 h 9"/>
                <a:gd name="T18" fmla="*/ 2 w 17"/>
                <a:gd name="T19" fmla="*/ 7 h 9"/>
                <a:gd name="T20" fmla="*/ 2 w 17"/>
                <a:gd name="T21" fmla="*/ 7 h 9"/>
                <a:gd name="T22" fmla="*/ 1 w 17"/>
                <a:gd name="T23" fmla="*/ 7 h 9"/>
                <a:gd name="T24" fmla="*/ 1 w 17"/>
                <a:gd name="T25" fmla="*/ 6 h 9"/>
                <a:gd name="T26" fmla="*/ 1 w 17"/>
                <a:gd name="T27" fmla="*/ 6 h 9"/>
                <a:gd name="T28" fmla="*/ 1 w 17"/>
                <a:gd name="T29" fmla="*/ 5 h 9"/>
                <a:gd name="T30" fmla="*/ 1 w 17"/>
                <a:gd name="T31" fmla="*/ 6 h 9"/>
                <a:gd name="T32" fmla="*/ 1 w 17"/>
                <a:gd name="T33" fmla="*/ 6 h 9"/>
                <a:gd name="T34" fmla="*/ 1 w 17"/>
                <a:gd name="T35" fmla="*/ 7 h 9"/>
                <a:gd name="T36" fmla="*/ 1 w 17"/>
                <a:gd name="T37" fmla="*/ 7 h 9"/>
                <a:gd name="T38" fmla="*/ 0 w 17"/>
                <a:gd name="T39" fmla="*/ 7 h 9"/>
                <a:gd name="T40" fmla="*/ 0 w 17"/>
                <a:gd name="T41" fmla="*/ 8 h 9"/>
                <a:gd name="T42" fmla="*/ 1 w 17"/>
                <a:gd name="T43" fmla="*/ 8 h 9"/>
                <a:gd name="T44" fmla="*/ 2 w 17"/>
                <a:gd name="T45" fmla="*/ 8 h 9"/>
                <a:gd name="T46" fmla="*/ 4 w 17"/>
                <a:gd name="T47" fmla="*/ 8 h 9"/>
                <a:gd name="T48" fmla="*/ 5 w 17"/>
                <a:gd name="T49" fmla="*/ 8 h 9"/>
                <a:gd name="T50" fmla="*/ 6 w 17"/>
                <a:gd name="T51" fmla="*/ 7 h 9"/>
                <a:gd name="T52" fmla="*/ 7 w 17"/>
                <a:gd name="T53" fmla="*/ 7 h 9"/>
                <a:gd name="T54" fmla="*/ 9 w 17"/>
                <a:gd name="T55" fmla="*/ 7 h 9"/>
                <a:gd name="T56" fmla="*/ 9 w 17"/>
                <a:gd name="T57" fmla="*/ 6 h 9"/>
                <a:gd name="T58" fmla="*/ 11 w 17"/>
                <a:gd name="T59" fmla="*/ 6 h 9"/>
                <a:gd name="T60" fmla="*/ 12 w 17"/>
                <a:gd name="T61" fmla="*/ 5 h 9"/>
                <a:gd name="T62" fmla="*/ 13 w 17"/>
                <a:gd name="T63" fmla="*/ 4 h 9"/>
                <a:gd name="T64" fmla="*/ 14 w 17"/>
                <a:gd name="T65" fmla="*/ 3 h 9"/>
                <a:gd name="T66" fmla="*/ 15 w 17"/>
                <a:gd name="T67" fmla="*/ 2 h 9"/>
                <a:gd name="T68" fmla="*/ 15 w 17"/>
                <a:gd name="T69" fmla="*/ 2 h 9"/>
                <a:gd name="T70" fmla="*/ 16 w 17"/>
                <a:gd name="T71" fmla="*/ 1 h 9"/>
                <a:gd name="T72" fmla="*/ 16 w 17"/>
                <a:gd name="T73" fmla="*/ 0 h 9"/>
                <a:gd name="T74" fmla="*/ 15 w 17"/>
                <a:gd name="T75" fmla="*/ 0 h 9"/>
                <a:gd name="T76" fmla="*/ 15 w 17"/>
                <a:gd name="T77" fmla="*/ 0 h 9"/>
                <a:gd name="T78" fmla="*/ 14 w 17"/>
                <a:gd name="T79" fmla="*/ 0 h 9"/>
                <a:gd name="T80" fmla="*/ 13 w 17"/>
                <a:gd name="T81" fmla="*/ 0 h 9"/>
                <a:gd name="T82" fmla="*/ 12 w 17"/>
                <a:gd name="T83" fmla="*/ 0 h 9"/>
                <a:gd name="T84" fmla="*/ 12 w 17"/>
                <a:gd name="T85" fmla="*/ 0 h 9"/>
                <a:gd name="T86" fmla="*/ 11 w 17"/>
                <a:gd name="T87" fmla="*/ 0 h 9"/>
                <a:gd name="T88" fmla="*/ 12 w 17"/>
                <a:gd name="T89" fmla="*/ 0 h 9"/>
                <a:gd name="T90" fmla="*/ 13 w 17"/>
                <a:gd name="T91" fmla="*/ 0 h 9"/>
                <a:gd name="T92" fmla="*/ 13 w 17"/>
                <a:gd name="T93" fmla="*/ 1 h 9"/>
                <a:gd name="T94" fmla="*/ 14 w 17"/>
                <a:gd name="T95" fmla="*/ 1 h 9"/>
                <a:gd name="T96" fmla="*/ 15 w 17"/>
                <a:gd name="T97" fmla="*/ 1 h 9"/>
                <a:gd name="T98" fmla="*/ 15 w 17"/>
                <a:gd name="T99" fmla="*/ 1 h 9"/>
                <a:gd name="T100" fmla="*/ 15 w 17"/>
                <a:gd name="T101" fmla="*/ 2 h 9"/>
                <a:gd name="T102" fmla="*/ 14 w 17"/>
                <a:gd name="T103" fmla="*/ 2 h 9"/>
                <a:gd name="T104" fmla="*/ 14 w 17"/>
                <a:gd name="T105" fmla="*/ 3 h 9"/>
                <a:gd name="T106" fmla="*/ 13 w 17"/>
                <a:gd name="T107" fmla="*/ 3 h 9"/>
                <a:gd name="T108" fmla="*/ 12 w 17"/>
                <a:gd name="T109" fmla="*/ 3 h 9"/>
                <a:gd name="T110" fmla="*/ 12 w 17"/>
                <a:gd name="T111" fmla="*/ 4 h 9"/>
                <a:gd name="T112" fmla="*/ 11 w 17"/>
                <a:gd name="T113" fmla="*/ 5 h 9"/>
                <a:gd name="T114" fmla="*/ 10 w 17"/>
                <a:gd name="T115" fmla="*/ 5 h 9"/>
                <a:gd name="T116" fmla="*/ 9 w 17"/>
                <a:gd name="T1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 h="9">
                  <a:moveTo>
                    <a:pt x="9" y="5"/>
                  </a:moveTo>
                  <a:lnTo>
                    <a:pt x="8" y="6"/>
                  </a:lnTo>
                  <a:lnTo>
                    <a:pt x="7" y="6"/>
                  </a:lnTo>
                  <a:lnTo>
                    <a:pt x="7" y="6"/>
                  </a:lnTo>
                  <a:lnTo>
                    <a:pt x="6" y="7"/>
                  </a:lnTo>
                  <a:lnTo>
                    <a:pt x="5" y="7"/>
                  </a:lnTo>
                  <a:lnTo>
                    <a:pt x="4" y="7"/>
                  </a:lnTo>
                  <a:lnTo>
                    <a:pt x="4" y="7"/>
                  </a:lnTo>
                  <a:lnTo>
                    <a:pt x="3" y="7"/>
                  </a:lnTo>
                  <a:lnTo>
                    <a:pt x="2" y="7"/>
                  </a:lnTo>
                  <a:lnTo>
                    <a:pt x="2" y="7"/>
                  </a:lnTo>
                  <a:lnTo>
                    <a:pt x="1" y="7"/>
                  </a:lnTo>
                  <a:lnTo>
                    <a:pt x="1" y="6"/>
                  </a:lnTo>
                  <a:lnTo>
                    <a:pt x="1" y="6"/>
                  </a:lnTo>
                  <a:lnTo>
                    <a:pt x="1" y="5"/>
                  </a:lnTo>
                  <a:lnTo>
                    <a:pt x="1" y="6"/>
                  </a:lnTo>
                  <a:lnTo>
                    <a:pt x="1" y="6"/>
                  </a:lnTo>
                  <a:lnTo>
                    <a:pt x="1" y="7"/>
                  </a:lnTo>
                  <a:lnTo>
                    <a:pt x="1" y="7"/>
                  </a:lnTo>
                  <a:lnTo>
                    <a:pt x="0" y="7"/>
                  </a:lnTo>
                  <a:lnTo>
                    <a:pt x="0" y="8"/>
                  </a:lnTo>
                  <a:lnTo>
                    <a:pt x="1" y="8"/>
                  </a:lnTo>
                  <a:lnTo>
                    <a:pt x="2" y="8"/>
                  </a:lnTo>
                  <a:lnTo>
                    <a:pt x="4" y="8"/>
                  </a:lnTo>
                  <a:lnTo>
                    <a:pt x="5" y="8"/>
                  </a:lnTo>
                  <a:lnTo>
                    <a:pt x="6" y="7"/>
                  </a:lnTo>
                  <a:lnTo>
                    <a:pt x="7" y="7"/>
                  </a:lnTo>
                  <a:lnTo>
                    <a:pt x="9" y="7"/>
                  </a:lnTo>
                  <a:lnTo>
                    <a:pt x="9" y="6"/>
                  </a:lnTo>
                  <a:lnTo>
                    <a:pt x="11" y="6"/>
                  </a:lnTo>
                  <a:lnTo>
                    <a:pt x="12" y="5"/>
                  </a:lnTo>
                  <a:lnTo>
                    <a:pt x="13" y="4"/>
                  </a:lnTo>
                  <a:lnTo>
                    <a:pt x="14" y="3"/>
                  </a:lnTo>
                  <a:lnTo>
                    <a:pt x="15" y="2"/>
                  </a:lnTo>
                  <a:lnTo>
                    <a:pt x="15" y="2"/>
                  </a:lnTo>
                  <a:lnTo>
                    <a:pt x="16" y="1"/>
                  </a:lnTo>
                  <a:lnTo>
                    <a:pt x="16" y="0"/>
                  </a:lnTo>
                  <a:lnTo>
                    <a:pt x="15" y="0"/>
                  </a:lnTo>
                  <a:lnTo>
                    <a:pt x="15" y="0"/>
                  </a:lnTo>
                  <a:lnTo>
                    <a:pt x="14" y="0"/>
                  </a:lnTo>
                  <a:lnTo>
                    <a:pt x="13" y="0"/>
                  </a:lnTo>
                  <a:lnTo>
                    <a:pt x="12" y="0"/>
                  </a:lnTo>
                  <a:lnTo>
                    <a:pt x="12" y="0"/>
                  </a:lnTo>
                  <a:lnTo>
                    <a:pt x="11" y="0"/>
                  </a:lnTo>
                  <a:lnTo>
                    <a:pt x="12" y="0"/>
                  </a:lnTo>
                  <a:lnTo>
                    <a:pt x="13" y="0"/>
                  </a:lnTo>
                  <a:lnTo>
                    <a:pt x="13" y="1"/>
                  </a:lnTo>
                  <a:lnTo>
                    <a:pt x="14" y="1"/>
                  </a:lnTo>
                  <a:lnTo>
                    <a:pt x="15" y="1"/>
                  </a:lnTo>
                  <a:lnTo>
                    <a:pt x="15" y="1"/>
                  </a:lnTo>
                  <a:lnTo>
                    <a:pt x="15" y="2"/>
                  </a:lnTo>
                  <a:lnTo>
                    <a:pt x="14" y="2"/>
                  </a:lnTo>
                  <a:lnTo>
                    <a:pt x="14" y="3"/>
                  </a:lnTo>
                  <a:lnTo>
                    <a:pt x="13" y="3"/>
                  </a:lnTo>
                  <a:lnTo>
                    <a:pt x="12" y="3"/>
                  </a:lnTo>
                  <a:lnTo>
                    <a:pt x="12" y="4"/>
                  </a:lnTo>
                  <a:lnTo>
                    <a:pt x="11" y="5"/>
                  </a:lnTo>
                  <a:lnTo>
                    <a:pt x="10" y="5"/>
                  </a:lnTo>
                  <a:lnTo>
                    <a:pt x="9"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8" name="Freeform 422"/>
            <p:cNvSpPr>
              <a:spLocks/>
            </p:cNvSpPr>
            <p:nvPr/>
          </p:nvSpPr>
          <p:spPr bwMode="auto">
            <a:xfrm>
              <a:off x="761" y="3183"/>
              <a:ext cx="18" cy="8"/>
            </a:xfrm>
            <a:custGeom>
              <a:avLst/>
              <a:gdLst>
                <a:gd name="T0" fmla="*/ 9 w 18"/>
                <a:gd name="T1" fmla="*/ 5 h 8"/>
                <a:gd name="T2" fmla="*/ 8 w 18"/>
                <a:gd name="T3" fmla="*/ 5 h 8"/>
                <a:gd name="T4" fmla="*/ 7 w 18"/>
                <a:gd name="T5" fmla="*/ 5 h 8"/>
                <a:gd name="T6" fmla="*/ 7 w 18"/>
                <a:gd name="T7" fmla="*/ 5 h 8"/>
                <a:gd name="T8" fmla="*/ 6 w 18"/>
                <a:gd name="T9" fmla="*/ 6 h 8"/>
                <a:gd name="T10" fmla="*/ 5 w 18"/>
                <a:gd name="T11" fmla="*/ 6 h 8"/>
                <a:gd name="T12" fmla="*/ 4 w 18"/>
                <a:gd name="T13" fmla="*/ 6 h 8"/>
                <a:gd name="T14" fmla="*/ 4 w 18"/>
                <a:gd name="T15" fmla="*/ 6 h 8"/>
                <a:gd name="T16" fmla="*/ 3 w 18"/>
                <a:gd name="T17" fmla="*/ 6 h 8"/>
                <a:gd name="T18" fmla="*/ 2 w 18"/>
                <a:gd name="T19" fmla="*/ 6 h 8"/>
                <a:gd name="T20" fmla="*/ 1 w 18"/>
                <a:gd name="T21" fmla="*/ 6 h 8"/>
                <a:gd name="T22" fmla="*/ 1 w 18"/>
                <a:gd name="T23" fmla="*/ 5 h 8"/>
                <a:gd name="T24" fmla="*/ 1 w 18"/>
                <a:gd name="T25" fmla="*/ 5 h 8"/>
                <a:gd name="T26" fmla="*/ 1 w 18"/>
                <a:gd name="T27" fmla="*/ 4 h 8"/>
                <a:gd name="T28" fmla="*/ 1 w 18"/>
                <a:gd name="T29" fmla="*/ 4 h 8"/>
                <a:gd name="T30" fmla="*/ 1 w 18"/>
                <a:gd name="T31" fmla="*/ 4 h 8"/>
                <a:gd name="T32" fmla="*/ 1 w 18"/>
                <a:gd name="T33" fmla="*/ 5 h 8"/>
                <a:gd name="T34" fmla="*/ 0 w 18"/>
                <a:gd name="T35" fmla="*/ 5 h 8"/>
                <a:gd name="T36" fmla="*/ 0 w 18"/>
                <a:gd name="T37" fmla="*/ 5 h 8"/>
                <a:gd name="T38" fmla="*/ 0 w 18"/>
                <a:gd name="T39" fmla="*/ 6 h 8"/>
                <a:gd name="T40" fmla="*/ 0 w 18"/>
                <a:gd name="T41" fmla="*/ 6 h 8"/>
                <a:gd name="T42" fmla="*/ 1 w 18"/>
                <a:gd name="T43" fmla="*/ 7 h 8"/>
                <a:gd name="T44" fmla="*/ 1 w 18"/>
                <a:gd name="T45" fmla="*/ 7 h 8"/>
                <a:gd name="T46" fmla="*/ 3 w 18"/>
                <a:gd name="T47" fmla="*/ 7 h 8"/>
                <a:gd name="T48" fmla="*/ 4 w 18"/>
                <a:gd name="T49" fmla="*/ 7 h 8"/>
                <a:gd name="T50" fmla="*/ 5 w 18"/>
                <a:gd name="T51" fmla="*/ 7 h 8"/>
                <a:gd name="T52" fmla="*/ 7 w 18"/>
                <a:gd name="T53" fmla="*/ 6 h 8"/>
                <a:gd name="T54" fmla="*/ 8 w 18"/>
                <a:gd name="T55" fmla="*/ 6 h 8"/>
                <a:gd name="T56" fmla="*/ 10 w 18"/>
                <a:gd name="T57" fmla="*/ 6 h 8"/>
                <a:gd name="T58" fmla="*/ 11 w 18"/>
                <a:gd name="T59" fmla="*/ 5 h 8"/>
                <a:gd name="T60" fmla="*/ 12 w 18"/>
                <a:gd name="T61" fmla="*/ 5 h 8"/>
                <a:gd name="T62" fmla="*/ 13 w 18"/>
                <a:gd name="T63" fmla="*/ 4 h 8"/>
                <a:gd name="T64" fmla="*/ 14 w 18"/>
                <a:gd name="T65" fmla="*/ 4 h 8"/>
                <a:gd name="T66" fmla="*/ 15 w 18"/>
                <a:gd name="T67" fmla="*/ 3 h 8"/>
                <a:gd name="T68" fmla="*/ 16 w 18"/>
                <a:gd name="T69" fmla="*/ 2 h 8"/>
                <a:gd name="T70" fmla="*/ 16 w 18"/>
                <a:gd name="T71" fmla="*/ 2 h 8"/>
                <a:gd name="T72" fmla="*/ 17 w 18"/>
                <a:gd name="T73" fmla="*/ 1 h 8"/>
                <a:gd name="T74" fmla="*/ 16 w 18"/>
                <a:gd name="T75" fmla="*/ 1 h 8"/>
                <a:gd name="T76" fmla="*/ 16 w 18"/>
                <a:gd name="T77" fmla="*/ 1 h 8"/>
                <a:gd name="T78" fmla="*/ 16 w 18"/>
                <a:gd name="T79" fmla="*/ 0 h 8"/>
                <a:gd name="T80" fmla="*/ 15 w 18"/>
                <a:gd name="T81" fmla="*/ 0 h 8"/>
                <a:gd name="T82" fmla="*/ 14 w 18"/>
                <a:gd name="T83" fmla="*/ 0 h 8"/>
                <a:gd name="T84" fmla="*/ 13 w 18"/>
                <a:gd name="T85" fmla="*/ 0 h 8"/>
                <a:gd name="T86" fmla="*/ 13 w 18"/>
                <a:gd name="T87" fmla="*/ 0 h 8"/>
                <a:gd name="T88" fmla="*/ 12 w 18"/>
                <a:gd name="T89" fmla="*/ 0 h 8"/>
                <a:gd name="T90" fmla="*/ 13 w 18"/>
                <a:gd name="T91" fmla="*/ 0 h 8"/>
                <a:gd name="T92" fmla="*/ 13 w 18"/>
                <a:gd name="T93" fmla="*/ 1 h 8"/>
                <a:gd name="T94" fmla="*/ 14 w 18"/>
                <a:gd name="T95" fmla="*/ 1 h 8"/>
                <a:gd name="T96" fmla="*/ 15 w 18"/>
                <a:gd name="T97" fmla="*/ 1 h 8"/>
                <a:gd name="T98" fmla="*/ 15 w 18"/>
                <a:gd name="T99" fmla="*/ 2 h 8"/>
                <a:gd name="T100" fmla="*/ 15 w 18"/>
                <a:gd name="T101" fmla="*/ 2 h 8"/>
                <a:gd name="T102" fmla="*/ 15 w 18"/>
                <a:gd name="T103" fmla="*/ 3 h 8"/>
                <a:gd name="T104" fmla="*/ 14 w 18"/>
                <a:gd name="T105" fmla="*/ 3 h 8"/>
                <a:gd name="T106" fmla="*/ 13 w 18"/>
                <a:gd name="T107" fmla="*/ 3 h 8"/>
                <a:gd name="T108" fmla="*/ 13 w 18"/>
                <a:gd name="T109" fmla="*/ 4 h 8"/>
                <a:gd name="T110" fmla="*/ 12 w 18"/>
                <a:gd name="T111" fmla="*/ 4 h 8"/>
                <a:gd name="T112" fmla="*/ 11 w 18"/>
                <a:gd name="T113" fmla="*/ 4 h 8"/>
                <a:gd name="T114" fmla="*/ 10 w 18"/>
                <a:gd name="T115" fmla="*/ 5 h 8"/>
                <a:gd name="T116" fmla="*/ 9 w 18"/>
                <a:gd name="T1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8">
                  <a:moveTo>
                    <a:pt x="9" y="5"/>
                  </a:moveTo>
                  <a:lnTo>
                    <a:pt x="8" y="5"/>
                  </a:lnTo>
                  <a:lnTo>
                    <a:pt x="7" y="5"/>
                  </a:lnTo>
                  <a:lnTo>
                    <a:pt x="7" y="5"/>
                  </a:lnTo>
                  <a:lnTo>
                    <a:pt x="6" y="6"/>
                  </a:lnTo>
                  <a:lnTo>
                    <a:pt x="5" y="6"/>
                  </a:lnTo>
                  <a:lnTo>
                    <a:pt x="4" y="6"/>
                  </a:lnTo>
                  <a:lnTo>
                    <a:pt x="4" y="6"/>
                  </a:lnTo>
                  <a:lnTo>
                    <a:pt x="3" y="6"/>
                  </a:lnTo>
                  <a:lnTo>
                    <a:pt x="2" y="6"/>
                  </a:lnTo>
                  <a:lnTo>
                    <a:pt x="1" y="6"/>
                  </a:lnTo>
                  <a:lnTo>
                    <a:pt x="1" y="5"/>
                  </a:lnTo>
                  <a:lnTo>
                    <a:pt x="1" y="5"/>
                  </a:lnTo>
                  <a:lnTo>
                    <a:pt x="1" y="4"/>
                  </a:lnTo>
                  <a:lnTo>
                    <a:pt x="1" y="4"/>
                  </a:lnTo>
                  <a:lnTo>
                    <a:pt x="1" y="4"/>
                  </a:lnTo>
                  <a:lnTo>
                    <a:pt x="1" y="5"/>
                  </a:lnTo>
                  <a:lnTo>
                    <a:pt x="0" y="5"/>
                  </a:lnTo>
                  <a:lnTo>
                    <a:pt x="0" y="5"/>
                  </a:lnTo>
                  <a:lnTo>
                    <a:pt x="0" y="6"/>
                  </a:lnTo>
                  <a:lnTo>
                    <a:pt x="0" y="6"/>
                  </a:lnTo>
                  <a:lnTo>
                    <a:pt x="1" y="7"/>
                  </a:lnTo>
                  <a:lnTo>
                    <a:pt x="1" y="7"/>
                  </a:lnTo>
                  <a:lnTo>
                    <a:pt x="3" y="7"/>
                  </a:lnTo>
                  <a:lnTo>
                    <a:pt x="4" y="7"/>
                  </a:lnTo>
                  <a:lnTo>
                    <a:pt x="5" y="7"/>
                  </a:lnTo>
                  <a:lnTo>
                    <a:pt x="7" y="6"/>
                  </a:lnTo>
                  <a:lnTo>
                    <a:pt x="8" y="6"/>
                  </a:lnTo>
                  <a:lnTo>
                    <a:pt x="10" y="6"/>
                  </a:lnTo>
                  <a:lnTo>
                    <a:pt x="11" y="5"/>
                  </a:lnTo>
                  <a:lnTo>
                    <a:pt x="12" y="5"/>
                  </a:lnTo>
                  <a:lnTo>
                    <a:pt x="13" y="4"/>
                  </a:lnTo>
                  <a:lnTo>
                    <a:pt x="14" y="4"/>
                  </a:lnTo>
                  <a:lnTo>
                    <a:pt x="15" y="3"/>
                  </a:lnTo>
                  <a:lnTo>
                    <a:pt x="16" y="2"/>
                  </a:lnTo>
                  <a:lnTo>
                    <a:pt x="16" y="2"/>
                  </a:lnTo>
                  <a:lnTo>
                    <a:pt x="17" y="1"/>
                  </a:lnTo>
                  <a:lnTo>
                    <a:pt x="16" y="1"/>
                  </a:lnTo>
                  <a:lnTo>
                    <a:pt x="16" y="1"/>
                  </a:lnTo>
                  <a:lnTo>
                    <a:pt x="16" y="0"/>
                  </a:lnTo>
                  <a:lnTo>
                    <a:pt x="15" y="0"/>
                  </a:lnTo>
                  <a:lnTo>
                    <a:pt x="14" y="0"/>
                  </a:lnTo>
                  <a:lnTo>
                    <a:pt x="13" y="0"/>
                  </a:lnTo>
                  <a:lnTo>
                    <a:pt x="13" y="0"/>
                  </a:lnTo>
                  <a:lnTo>
                    <a:pt x="12" y="0"/>
                  </a:lnTo>
                  <a:lnTo>
                    <a:pt x="13" y="0"/>
                  </a:lnTo>
                  <a:lnTo>
                    <a:pt x="13" y="1"/>
                  </a:lnTo>
                  <a:lnTo>
                    <a:pt x="14" y="1"/>
                  </a:lnTo>
                  <a:lnTo>
                    <a:pt x="15" y="1"/>
                  </a:lnTo>
                  <a:lnTo>
                    <a:pt x="15" y="2"/>
                  </a:lnTo>
                  <a:lnTo>
                    <a:pt x="15" y="2"/>
                  </a:lnTo>
                  <a:lnTo>
                    <a:pt x="15" y="3"/>
                  </a:lnTo>
                  <a:lnTo>
                    <a:pt x="14" y="3"/>
                  </a:lnTo>
                  <a:lnTo>
                    <a:pt x="13" y="3"/>
                  </a:lnTo>
                  <a:lnTo>
                    <a:pt x="13" y="4"/>
                  </a:lnTo>
                  <a:lnTo>
                    <a:pt x="12" y="4"/>
                  </a:lnTo>
                  <a:lnTo>
                    <a:pt x="11" y="4"/>
                  </a:lnTo>
                  <a:lnTo>
                    <a:pt x="10" y="5"/>
                  </a:lnTo>
                  <a:lnTo>
                    <a:pt x="9"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79" name="Freeform 423"/>
            <p:cNvSpPr>
              <a:spLocks/>
            </p:cNvSpPr>
            <p:nvPr/>
          </p:nvSpPr>
          <p:spPr bwMode="auto">
            <a:xfrm>
              <a:off x="818" y="3187"/>
              <a:ext cx="8" cy="17"/>
            </a:xfrm>
            <a:custGeom>
              <a:avLst/>
              <a:gdLst>
                <a:gd name="T0" fmla="*/ 5 w 8"/>
                <a:gd name="T1" fmla="*/ 9 h 17"/>
                <a:gd name="T2" fmla="*/ 5 w 8"/>
                <a:gd name="T3" fmla="*/ 9 h 17"/>
                <a:gd name="T4" fmla="*/ 4 w 8"/>
                <a:gd name="T5" fmla="*/ 10 h 17"/>
                <a:gd name="T6" fmla="*/ 3 w 8"/>
                <a:gd name="T7" fmla="*/ 12 h 17"/>
                <a:gd name="T8" fmla="*/ 3 w 8"/>
                <a:gd name="T9" fmla="*/ 13 h 17"/>
                <a:gd name="T10" fmla="*/ 3 w 8"/>
                <a:gd name="T11" fmla="*/ 14 h 17"/>
                <a:gd name="T12" fmla="*/ 2 w 8"/>
                <a:gd name="T13" fmla="*/ 14 h 17"/>
                <a:gd name="T14" fmla="*/ 2 w 8"/>
                <a:gd name="T15" fmla="*/ 15 h 17"/>
                <a:gd name="T16" fmla="*/ 1 w 8"/>
                <a:gd name="T17" fmla="*/ 15 h 17"/>
                <a:gd name="T18" fmla="*/ 1 w 8"/>
                <a:gd name="T19" fmla="*/ 14 h 17"/>
                <a:gd name="T20" fmla="*/ 1 w 8"/>
                <a:gd name="T21" fmla="*/ 13 h 17"/>
                <a:gd name="T22" fmla="*/ 0 w 8"/>
                <a:gd name="T23" fmla="*/ 12 h 17"/>
                <a:gd name="T24" fmla="*/ 0 w 8"/>
                <a:gd name="T25" fmla="*/ 16 h 17"/>
                <a:gd name="T26" fmla="*/ 1 w 8"/>
                <a:gd name="T27" fmla="*/ 15 h 17"/>
                <a:gd name="T28" fmla="*/ 2 w 8"/>
                <a:gd name="T29" fmla="*/ 15 h 17"/>
                <a:gd name="T30" fmla="*/ 2 w 8"/>
                <a:gd name="T31" fmla="*/ 15 h 17"/>
                <a:gd name="T32" fmla="*/ 3 w 8"/>
                <a:gd name="T33" fmla="*/ 14 h 17"/>
                <a:gd name="T34" fmla="*/ 4 w 8"/>
                <a:gd name="T35" fmla="*/ 12 h 17"/>
                <a:gd name="T36" fmla="*/ 4 w 8"/>
                <a:gd name="T37" fmla="*/ 12 h 17"/>
                <a:gd name="T38" fmla="*/ 5 w 8"/>
                <a:gd name="T39" fmla="*/ 10 h 17"/>
                <a:gd name="T40" fmla="*/ 6 w 8"/>
                <a:gd name="T41" fmla="*/ 9 h 17"/>
                <a:gd name="T42" fmla="*/ 6 w 8"/>
                <a:gd name="T43" fmla="*/ 8 h 17"/>
                <a:gd name="T44" fmla="*/ 6 w 8"/>
                <a:gd name="T45" fmla="*/ 7 h 17"/>
                <a:gd name="T46" fmla="*/ 7 w 8"/>
                <a:gd name="T47" fmla="*/ 5 h 17"/>
                <a:gd name="T48" fmla="*/ 7 w 8"/>
                <a:gd name="T49" fmla="*/ 4 h 17"/>
                <a:gd name="T50" fmla="*/ 7 w 8"/>
                <a:gd name="T51" fmla="*/ 3 h 17"/>
                <a:gd name="T52" fmla="*/ 7 w 8"/>
                <a:gd name="T53" fmla="*/ 1 h 17"/>
                <a:gd name="T54" fmla="*/ 7 w 8"/>
                <a:gd name="T55" fmla="*/ 1 h 17"/>
                <a:gd name="T56" fmla="*/ 7 w 8"/>
                <a:gd name="T57" fmla="*/ 0 h 17"/>
                <a:gd name="T58" fmla="*/ 6 w 8"/>
                <a:gd name="T59" fmla="*/ 0 h 17"/>
                <a:gd name="T60" fmla="*/ 6 w 8"/>
                <a:gd name="T61" fmla="*/ 0 h 17"/>
                <a:gd name="T62" fmla="*/ 5 w 8"/>
                <a:gd name="T63" fmla="*/ 0 h 17"/>
                <a:gd name="T64" fmla="*/ 5 w 8"/>
                <a:gd name="T65" fmla="*/ 1 h 17"/>
                <a:gd name="T66" fmla="*/ 4 w 8"/>
                <a:gd name="T67" fmla="*/ 1 h 17"/>
                <a:gd name="T68" fmla="*/ 4 w 8"/>
                <a:gd name="T69" fmla="*/ 1 h 17"/>
                <a:gd name="T70" fmla="*/ 4 w 8"/>
                <a:gd name="T71" fmla="*/ 1 h 17"/>
                <a:gd name="T72" fmla="*/ 3 w 8"/>
                <a:gd name="T73" fmla="*/ 1 h 17"/>
                <a:gd name="T74" fmla="*/ 4 w 8"/>
                <a:gd name="T75" fmla="*/ 1 h 17"/>
                <a:gd name="T76" fmla="*/ 5 w 8"/>
                <a:gd name="T77" fmla="*/ 1 h 17"/>
                <a:gd name="T78" fmla="*/ 5 w 8"/>
                <a:gd name="T79" fmla="*/ 1 h 17"/>
                <a:gd name="T80" fmla="*/ 6 w 8"/>
                <a:gd name="T81" fmla="*/ 1 h 17"/>
                <a:gd name="T82" fmla="*/ 6 w 8"/>
                <a:gd name="T83" fmla="*/ 1 h 17"/>
                <a:gd name="T84" fmla="*/ 6 w 8"/>
                <a:gd name="T85" fmla="*/ 1 h 17"/>
                <a:gd name="T86" fmla="*/ 6 w 8"/>
                <a:gd name="T87" fmla="*/ 2 h 17"/>
                <a:gd name="T88" fmla="*/ 6 w 8"/>
                <a:gd name="T89" fmla="*/ 3 h 17"/>
                <a:gd name="T90" fmla="*/ 6 w 8"/>
                <a:gd name="T91" fmla="*/ 4 h 17"/>
                <a:gd name="T92" fmla="*/ 6 w 8"/>
                <a:gd name="T93" fmla="*/ 4 h 17"/>
                <a:gd name="T94" fmla="*/ 6 w 8"/>
                <a:gd name="T95" fmla="*/ 5 h 17"/>
                <a:gd name="T96" fmla="*/ 6 w 8"/>
                <a:gd name="T97" fmla="*/ 6 h 17"/>
                <a:gd name="T98" fmla="*/ 6 w 8"/>
                <a:gd name="T99" fmla="*/ 7 h 17"/>
                <a:gd name="T100" fmla="*/ 5 w 8"/>
                <a:gd name="T101" fmla="*/ 8 h 17"/>
                <a:gd name="T102" fmla="*/ 5 w 8"/>
                <a:gd name="T10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 h="17">
                  <a:moveTo>
                    <a:pt x="5" y="9"/>
                  </a:moveTo>
                  <a:lnTo>
                    <a:pt x="5" y="9"/>
                  </a:lnTo>
                  <a:lnTo>
                    <a:pt x="4" y="10"/>
                  </a:lnTo>
                  <a:lnTo>
                    <a:pt x="3" y="12"/>
                  </a:lnTo>
                  <a:lnTo>
                    <a:pt x="3" y="13"/>
                  </a:lnTo>
                  <a:lnTo>
                    <a:pt x="3" y="14"/>
                  </a:lnTo>
                  <a:lnTo>
                    <a:pt x="2" y="14"/>
                  </a:lnTo>
                  <a:lnTo>
                    <a:pt x="2" y="15"/>
                  </a:lnTo>
                  <a:lnTo>
                    <a:pt x="1" y="15"/>
                  </a:lnTo>
                  <a:lnTo>
                    <a:pt x="1" y="14"/>
                  </a:lnTo>
                  <a:lnTo>
                    <a:pt x="1" y="13"/>
                  </a:lnTo>
                  <a:lnTo>
                    <a:pt x="0" y="12"/>
                  </a:lnTo>
                  <a:lnTo>
                    <a:pt x="0" y="16"/>
                  </a:lnTo>
                  <a:lnTo>
                    <a:pt x="1" y="15"/>
                  </a:lnTo>
                  <a:lnTo>
                    <a:pt x="2" y="15"/>
                  </a:lnTo>
                  <a:lnTo>
                    <a:pt x="2" y="15"/>
                  </a:lnTo>
                  <a:lnTo>
                    <a:pt x="3" y="14"/>
                  </a:lnTo>
                  <a:lnTo>
                    <a:pt x="4" y="12"/>
                  </a:lnTo>
                  <a:lnTo>
                    <a:pt x="4" y="12"/>
                  </a:lnTo>
                  <a:lnTo>
                    <a:pt x="5" y="10"/>
                  </a:lnTo>
                  <a:lnTo>
                    <a:pt x="6" y="9"/>
                  </a:lnTo>
                  <a:lnTo>
                    <a:pt x="6" y="8"/>
                  </a:lnTo>
                  <a:lnTo>
                    <a:pt x="6" y="7"/>
                  </a:lnTo>
                  <a:lnTo>
                    <a:pt x="7" y="5"/>
                  </a:lnTo>
                  <a:lnTo>
                    <a:pt x="7" y="4"/>
                  </a:lnTo>
                  <a:lnTo>
                    <a:pt x="7" y="3"/>
                  </a:lnTo>
                  <a:lnTo>
                    <a:pt x="7" y="1"/>
                  </a:lnTo>
                  <a:lnTo>
                    <a:pt x="7" y="1"/>
                  </a:lnTo>
                  <a:lnTo>
                    <a:pt x="7" y="0"/>
                  </a:lnTo>
                  <a:lnTo>
                    <a:pt x="6" y="0"/>
                  </a:lnTo>
                  <a:lnTo>
                    <a:pt x="6" y="0"/>
                  </a:lnTo>
                  <a:lnTo>
                    <a:pt x="5" y="0"/>
                  </a:lnTo>
                  <a:lnTo>
                    <a:pt x="5" y="1"/>
                  </a:lnTo>
                  <a:lnTo>
                    <a:pt x="4" y="1"/>
                  </a:lnTo>
                  <a:lnTo>
                    <a:pt x="4" y="1"/>
                  </a:lnTo>
                  <a:lnTo>
                    <a:pt x="4" y="1"/>
                  </a:lnTo>
                  <a:lnTo>
                    <a:pt x="3" y="1"/>
                  </a:lnTo>
                  <a:lnTo>
                    <a:pt x="4" y="1"/>
                  </a:lnTo>
                  <a:lnTo>
                    <a:pt x="5" y="1"/>
                  </a:lnTo>
                  <a:lnTo>
                    <a:pt x="5" y="1"/>
                  </a:lnTo>
                  <a:lnTo>
                    <a:pt x="6" y="1"/>
                  </a:lnTo>
                  <a:lnTo>
                    <a:pt x="6" y="1"/>
                  </a:lnTo>
                  <a:lnTo>
                    <a:pt x="6" y="1"/>
                  </a:lnTo>
                  <a:lnTo>
                    <a:pt x="6" y="2"/>
                  </a:lnTo>
                  <a:lnTo>
                    <a:pt x="6" y="3"/>
                  </a:lnTo>
                  <a:lnTo>
                    <a:pt x="6" y="4"/>
                  </a:lnTo>
                  <a:lnTo>
                    <a:pt x="6" y="4"/>
                  </a:lnTo>
                  <a:lnTo>
                    <a:pt x="6" y="5"/>
                  </a:lnTo>
                  <a:lnTo>
                    <a:pt x="6" y="6"/>
                  </a:lnTo>
                  <a:lnTo>
                    <a:pt x="6" y="7"/>
                  </a:lnTo>
                  <a:lnTo>
                    <a:pt x="5" y="8"/>
                  </a:lnTo>
                  <a:lnTo>
                    <a:pt x="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0" name="Freeform 424"/>
            <p:cNvSpPr>
              <a:spLocks/>
            </p:cNvSpPr>
            <p:nvPr/>
          </p:nvSpPr>
          <p:spPr bwMode="auto">
            <a:xfrm>
              <a:off x="784" y="3185"/>
              <a:ext cx="9" cy="18"/>
            </a:xfrm>
            <a:custGeom>
              <a:avLst/>
              <a:gdLst>
                <a:gd name="T0" fmla="*/ 6 w 9"/>
                <a:gd name="T1" fmla="*/ 10 h 18"/>
                <a:gd name="T2" fmla="*/ 5 w 9"/>
                <a:gd name="T3" fmla="*/ 10 h 18"/>
                <a:gd name="T4" fmla="*/ 5 w 9"/>
                <a:gd name="T5" fmla="*/ 10 h 18"/>
                <a:gd name="T6" fmla="*/ 5 w 9"/>
                <a:gd name="T7" fmla="*/ 11 h 18"/>
                <a:gd name="T8" fmla="*/ 4 w 9"/>
                <a:gd name="T9" fmla="*/ 12 h 18"/>
                <a:gd name="T10" fmla="*/ 4 w 9"/>
                <a:gd name="T11" fmla="*/ 13 h 18"/>
                <a:gd name="T12" fmla="*/ 3 w 9"/>
                <a:gd name="T13" fmla="*/ 13 h 18"/>
                <a:gd name="T14" fmla="*/ 3 w 9"/>
                <a:gd name="T15" fmla="*/ 14 h 18"/>
                <a:gd name="T16" fmla="*/ 3 w 9"/>
                <a:gd name="T17" fmla="*/ 14 h 18"/>
                <a:gd name="T18" fmla="*/ 2 w 9"/>
                <a:gd name="T19" fmla="*/ 15 h 18"/>
                <a:gd name="T20" fmla="*/ 2 w 9"/>
                <a:gd name="T21" fmla="*/ 15 h 18"/>
                <a:gd name="T22" fmla="*/ 1 w 9"/>
                <a:gd name="T23" fmla="*/ 15 h 18"/>
                <a:gd name="T24" fmla="*/ 1 w 9"/>
                <a:gd name="T25" fmla="*/ 14 h 18"/>
                <a:gd name="T26" fmla="*/ 1 w 9"/>
                <a:gd name="T27" fmla="*/ 13 h 18"/>
                <a:gd name="T28" fmla="*/ 0 w 9"/>
                <a:gd name="T29" fmla="*/ 13 h 18"/>
                <a:gd name="T30" fmla="*/ 0 w 9"/>
                <a:gd name="T31" fmla="*/ 14 h 18"/>
                <a:gd name="T32" fmla="*/ 0 w 9"/>
                <a:gd name="T33" fmla="*/ 15 h 18"/>
                <a:gd name="T34" fmla="*/ 1 w 9"/>
                <a:gd name="T35" fmla="*/ 16 h 18"/>
                <a:gd name="T36" fmla="*/ 1 w 9"/>
                <a:gd name="T37" fmla="*/ 16 h 18"/>
                <a:gd name="T38" fmla="*/ 1 w 9"/>
                <a:gd name="T39" fmla="*/ 17 h 18"/>
                <a:gd name="T40" fmla="*/ 2 w 9"/>
                <a:gd name="T41" fmla="*/ 16 h 18"/>
                <a:gd name="T42" fmla="*/ 2 w 9"/>
                <a:gd name="T43" fmla="*/ 16 h 18"/>
                <a:gd name="T44" fmla="*/ 3 w 9"/>
                <a:gd name="T45" fmla="*/ 16 h 18"/>
                <a:gd name="T46" fmla="*/ 4 w 9"/>
                <a:gd name="T47" fmla="*/ 14 h 18"/>
                <a:gd name="T48" fmla="*/ 5 w 9"/>
                <a:gd name="T49" fmla="*/ 13 h 18"/>
                <a:gd name="T50" fmla="*/ 5 w 9"/>
                <a:gd name="T51" fmla="*/ 13 h 18"/>
                <a:gd name="T52" fmla="*/ 6 w 9"/>
                <a:gd name="T53" fmla="*/ 11 h 18"/>
                <a:gd name="T54" fmla="*/ 6 w 9"/>
                <a:gd name="T55" fmla="*/ 10 h 18"/>
                <a:gd name="T56" fmla="*/ 7 w 9"/>
                <a:gd name="T57" fmla="*/ 9 h 18"/>
                <a:gd name="T58" fmla="*/ 7 w 9"/>
                <a:gd name="T59" fmla="*/ 7 h 18"/>
                <a:gd name="T60" fmla="*/ 7 w 9"/>
                <a:gd name="T61" fmla="*/ 6 h 18"/>
                <a:gd name="T62" fmla="*/ 7 w 9"/>
                <a:gd name="T63" fmla="*/ 4 h 18"/>
                <a:gd name="T64" fmla="*/ 8 w 9"/>
                <a:gd name="T65" fmla="*/ 4 h 18"/>
                <a:gd name="T66" fmla="*/ 8 w 9"/>
                <a:gd name="T67" fmla="*/ 2 h 18"/>
                <a:gd name="T68" fmla="*/ 8 w 9"/>
                <a:gd name="T69" fmla="*/ 1 h 18"/>
                <a:gd name="T70" fmla="*/ 7 w 9"/>
                <a:gd name="T71" fmla="*/ 0 h 18"/>
                <a:gd name="T72" fmla="*/ 7 w 9"/>
                <a:gd name="T73" fmla="*/ 0 h 18"/>
                <a:gd name="T74" fmla="*/ 6 w 9"/>
                <a:gd name="T75" fmla="*/ 1 h 18"/>
                <a:gd name="T76" fmla="*/ 6 w 9"/>
                <a:gd name="T77" fmla="*/ 1 h 18"/>
                <a:gd name="T78" fmla="*/ 5 w 9"/>
                <a:gd name="T79" fmla="*/ 1 h 18"/>
                <a:gd name="T80" fmla="*/ 5 w 9"/>
                <a:gd name="T81" fmla="*/ 2 h 18"/>
                <a:gd name="T82" fmla="*/ 5 w 9"/>
                <a:gd name="T83" fmla="*/ 1 h 18"/>
                <a:gd name="T84" fmla="*/ 6 w 9"/>
                <a:gd name="T85" fmla="*/ 1 h 18"/>
                <a:gd name="T86" fmla="*/ 6 w 9"/>
                <a:gd name="T87" fmla="*/ 1 h 18"/>
                <a:gd name="T88" fmla="*/ 7 w 9"/>
                <a:gd name="T89" fmla="*/ 1 h 18"/>
                <a:gd name="T90" fmla="*/ 7 w 9"/>
                <a:gd name="T91" fmla="*/ 2 h 18"/>
                <a:gd name="T92" fmla="*/ 7 w 9"/>
                <a:gd name="T93" fmla="*/ 3 h 18"/>
                <a:gd name="T94" fmla="*/ 7 w 9"/>
                <a:gd name="T95" fmla="*/ 4 h 18"/>
                <a:gd name="T96" fmla="*/ 7 w 9"/>
                <a:gd name="T97" fmla="*/ 4 h 18"/>
                <a:gd name="T98" fmla="*/ 7 w 9"/>
                <a:gd name="T99" fmla="*/ 5 h 18"/>
                <a:gd name="T100" fmla="*/ 7 w 9"/>
                <a:gd name="T101" fmla="*/ 6 h 18"/>
                <a:gd name="T102" fmla="*/ 6 w 9"/>
                <a:gd name="T103" fmla="*/ 7 h 18"/>
                <a:gd name="T104" fmla="*/ 6 w 9"/>
                <a:gd name="T105" fmla="*/ 8 h 18"/>
                <a:gd name="T106" fmla="*/ 6 w 9"/>
                <a:gd name="T107"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18">
                  <a:moveTo>
                    <a:pt x="6" y="10"/>
                  </a:moveTo>
                  <a:lnTo>
                    <a:pt x="5" y="10"/>
                  </a:lnTo>
                  <a:lnTo>
                    <a:pt x="5" y="10"/>
                  </a:lnTo>
                  <a:lnTo>
                    <a:pt x="5" y="11"/>
                  </a:lnTo>
                  <a:lnTo>
                    <a:pt x="4" y="12"/>
                  </a:lnTo>
                  <a:lnTo>
                    <a:pt x="4" y="13"/>
                  </a:lnTo>
                  <a:lnTo>
                    <a:pt x="3" y="13"/>
                  </a:lnTo>
                  <a:lnTo>
                    <a:pt x="3" y="14"/>
                  </a:lnTo>
                  <a:lnTo>
                    <a:pt x="3" y="14"/>
                  </a:lnTo>
                  <a:lnTo>
                    <a:pt x="2" y="15"/>
                  </a:lnTo>
                  <a:lnTo>
                    <a:pt x="2" y="15"/>
                  </a:lnTo>
                  <a:lnTo>
                    <a:pt x="1" y="15"/>
                  </a:lnTo>
                  <a:lnTo>
                    <a:pt x="1" y="14"/>
                  </a:lnTo>
                  <a:lnTo>
                    <a:pt x="1" y="13"/>
                  </a:lnTo>
                  <a:lnTo>
                    <a:pt x="0" y="13"/>
                  </a:lnTo>
                  <a:lnTo>
                    <a:pt x="0" y="14"/>
                  </a:lnTo>
                  <a:lnTo>
                    <a:pt x="0" y="15"/>
                  </a:lnTo>
                  <a:lnTo>
                    <a:pt x="1" y="16"/>
                  </a:lnTo>
                  <a:lnTo>
                    <a:pt x="1" y="16"/>
                  </a:lnTo>
                  <a:lnTo>
                    <a:pt x="1" y="17"/>
                  </a:lnTo>
                  <a:lnTo>
                    <a:pt x="2" y="16"/>
                  </a:lnTo>
                  <a:lnTo>
                    <a:pt x="2" y="16"/>
                  </a:lnTo>
                  <a:lnTo>
                    <a:pt x="3" y="16"/>
                  </a:lnTo>
                  <a:lnTo>
                    <a:pt x="4" y="14"/>
                  </a:lnTo>
                  <a:lnTo>
                    <a:pt x="5" y="13"/>
                  </a:lnTo>
                  <a:lnTo>
                    <a:pt x="5" y="13"/>
                  </a:lnTo>
                  <a:lnTo>
                    <a:pt x="6" y="11"/>
                  </a:lnTo>
                  <a:lnTo>
                    <a:pt x="6" y="10"/>
                  </a:lnTo>
                  <a:lnTo>
                    <a:pt x="7" y="9"/>
                  </a:lnTo>
                  <a:lnTo>
                    <a:pt x="7" y="7"/>
                  </a:lnTo>
                  <a:lnTo>
                    <a:pt x="7" y="6"/>
                  </a:lnTo>
                  <a:lnTo>
                    <a:pt x="7" y="4"/>
                  </a:lnTo>
                  <a:lnTo>
                    <a:pt x="8" y="4"/>
                  </a:lnTo>
                  <a:lnTo>
                    <a:pt x="8" y="2"/>
                  </a:lnTo>
                  <a:lnTo>
                    <a:pt x="8" y="1"/>
                  </a:lnTo>
                  <a:lnTo>
                    <a:pt x="7" y="0"/>
                  </a:lnTo>
                  <a:lnTo>
                    <a:pt x="7" y="0"/>
                  </a:lnTo>
                  <a:lnTo>
                    <a:pt x="6" y="1"/>
                  </a:lnTo>
                  <a:lnTo>
                    <a:pt x="6" y="1"/>
                  </a:lnTo>
                  <a:lnTo>
                    <a:pt x="5" y="1"/>
                  </a:lnTo>
                  <a:lnTo>
                    <a:pt x="5" y="2"/>
                  </a:lnTo>
                  <a:lnTo>
                    <a:pt x="5" y="1"/>
                  </a:lnTo>
                  <a:lnTo>
                    <a:pt x="6" y="1"/>
                  </a:lnTo>
                  <a:lnTo>
                    <a:pt x="6" y="1"/>
                  </a:lnTo>
                  <a:lnTo>
                    <a:pt x="7" y="1"/>
                  </a:lnTo>
                  <a:lnTo>
                    <a:pt x="7" y="2"/>
                  </a:lnTo>
                  <a:lnTo>
                    <a:pt x="7" y="3"/>
                  </a:lnTo>
                  <a:lnTo>
                    <a:pt x="7" y="4"/>
                  </a:lnTo>
                  <a:lnTo>
                    <a:pt x="7" y="4"/>
                  </a:lnTo>
                  <a:lnTo>
                    <a:pt x="7" y="5"/>
                  </a:lnTo>
                  <a:lnTo>
                    <a:pt x="7" y="6"/>
                  </a:lnTo>
                  <a:lnTo>
                    <a:pt x="6" y="7"/>
                  </a:lnTo>
                  <a:lnTo>
                    <a:pt x="6" y="8"/>
                  </a:lnTo>
                  <a:lnTo>
                    <a:pt x="6"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1" name="Freeform 425"/>
            <p:cNvSpPr>
              <a:spLocks/>
            </p:cNvSpPr>
            <p:nvPr/>
          </p:nvSpPr>
          <p:spPr bwMode="auto">
            <a:xfrm>
              <a:off x="952" y="3097"/>
              <a:ext cx="4" cy="20"/>
            </a:xfrm>
            <a:custGeom>
              <a:avLst/>
              <a:gdLst>
                <a:gd name="T0" fmla="*/ 1 w 4"/>
                <a:gd name="T1" fmla="*/ 9 h 20"/>
                <a:gd name="T2" fmla="*/ 1 w 4"/>
                <a:gd name="T3" fmla="*/ 10 h 20"/>
                <a:gd name="T4" fmla="*/ 1 w 4"/>
                <a:gd name="T5" fmla="*/ 11 h 20"/>
                <a:gd name="T6" fmla="*/ 1 w 4"/>
                <a:gd name="T7" fmla="*/ 11 h 20"/>
                <a:gd name="T8" fmla="*/ 1 w 4"/>
                <a:gd name="T9" fmla="*/ 12 h 20"/>
                <a:gd name="T10" fmla="*/ 1 w 4"/>
                <a:gd name="T11" fmla="*/ 13 h 20"/>
                <a:gd name="T12" fmla="*/ 1 w 4"/>
                <a:gd name="T13" fmla="*/ 14 h 20"/>
                <a:gd name="T14" fmla="*/ 1 w 4"/>
                <a:gd name="T15" fmla="*/ 14 h 20"/>
                <a:gd name="T16" fmla="*/ 1 w 4"/>
                <a:gd name="T17" fmla="*/ 15 h 20"/>
                <a:gd name="T18" fmla="*/ 1 w 4"/>
                <a:gd name="T19" fmla="*/ 16 h 20"/>
                <a:gd name="T20" fmla="*/ 1 w 4"/>
                <a:gd name="T21" fmla="*/ 16 h 20"/>
                <a:gd name="T22" fmla="*/ 1 w 4"/>
                <a:gd name="T23" fmla="*/ 17 h 20"/>
                <a:gd name="T24" fmla="*/ 1 w 4"/>
                <a:gd name="T25" fmla="*/ 17 h 20"/>
                <a:gd name="T26" fmla="*/ 2 w 4"/>
                <a:gd name="T27" fmla="*/ 17 h 20"/>
                <a:gd name="T28" fmla="*/ 2 w 4"/>
                <a:gd name="T29" fmla="*/ 16 h 20"/>
                <a:gd name="T30" fmla="*/ 2 w 4"/>
                <a:gd name="T31" fmla="*/ 16 h 20"/>
                <a:gd name="T32" fmla="*/ 2 w 4"/>
                <a:gd name="T33" fmla="*/ 17 h 20"/>
                <a:gd name="T34" fmla="*/ 2 w 4"/>
                <a:gd name="T35" fmla="*/ 17 h 20"/>
                <a:gd name="T36" fmla="*/ 2 w 4"/>
                <a:gd name="T37" fmla="*/ 17 h 20"/>
                <a:gd name="T38" fmla="*/ 2 w 4"/>
                <a:gd name="T39" fmla="*/ 17 h 20"/>
                <a:gd name="T40" fmla="*/ 2 w 4"/>
                <a:gd name="T41" fmla="*/ 18 h 20"/>
                <a:gd name="T42" fmla="*/ 2 w 4"/>
                <a:gd name="T43" fmla="*/ 19 h 20"/>
                <a:gd name="T44" fmla="*/ 1 w 4"/>
                <a:gd name="T45" fmla="*/ 19 h 20"/>
                <a:gd name="T46" fmla="*/ 1 w 4"/>
                <a:gd name="T47" fmla="*/ 18 h 20"/>
                <a:gd name="T48" fmla="*/ 1 w 4"/>
                <a:gd name="T49" fmla="*/ 17 h 20"/>
                <a:gd name="T50" fmla="*/ 1 w 4"/>
                <a:gd name="T51" fmla="*/ 16 h 20"/>
                <a:gd name="T52" fmla="*/ 0 w 4"/>
                <a:gd name="T53" fmla="*/ 15 h 20"/>
                <a:gd name="T54" fmla="*/ 0 w 4"/>
                <a:gd name="T55" fmla="*/ 14 h 20"/>
                <a:gd name="T56" fmla="*/ 0 w 4"/>
                <a:gd name="T57" fmla="*/ 12 h 20"/>
                <a:gd name="T58" fmla="*/ 0 w 4"/>
                <a:gd name="T59" fmla="*/ 11 h 20"/>
                <a:gd name="T60" fmla="*/ 0 w 4"/>
                <a:gd name="T61" fmla="*/ 9 h 20"/>
                <a:gd name="T62" fmla="*/ 0 w 4"/>
                <a:gd name="T63" fmla="*/ 8 h 20"/>
                <a:gd name="T64" fmla="*/ 0 w 4"/>
                <a:gd name="T65" fmla="*/ 6 h 20"/>
                <a:gd name="T66" fmla="*/ 0 w 4"/>
                <a:gd name="T67" fmla="*/ 5 h 20"/>
                <a:gd name="T68" fmla="*/ 1 w 4"/>
                <a:gd name="T69" fmla="*/ 4 h 20"/>
                <a:gd name="T70" fmla="*/ 1 w 4"/>
                <a:gd name="T71" fmla="*/ 2 h 20"/>
                <a:gd name="T72" fmla="*/ 1 w 4"/>
                <a:gd name="T73" fmla="*/ 2 h 20"/>
                <a:gd name="T74" fmla="*/ 1 w 4"/>
                <a:gd name="T75" fmla="*/ 1 h 20"/>
                <a:gd name="T76" fmla="*/ 2 w 4"/>
                <a:gd name="T77" fmla="*/ 0 h 20"/>
                <a:gd name="T78" fmla="*/ 2 w 4"/>
                <a:gd name="T79" fmla="*/ 0 h 20"/>
                <a:gd name="T80" fmla="*/ 2 w 4"/>
                <a:gd name="T81" fmla="*/ 1 h 20"/>
                <a:gd name="T82" fmla="*/ 2 w 4"/>
                <a:gd name="T83" fmla="*/ 2 h 20"/>
                <a:gd name="T84" fmla="*/ 3 w 4"/>
                <a:gd name="T85" fmla="*/ 2 h 20"/>
                <a:gd name="T86" fmla="*/ 3 w 4"/>
                <a:gd name="T87" fmla="*/ 2 h 20"/>
                <a:gd name="T88" fmla="*/ 3 w 4"/>
                <a:gd name="T89" fmla="*/ 3 h 20"/>
                <a:gd name="T90" fmla="*/ 3 w 4"/>
                <a:gd name="T91" fmla="*/ 3 h 20"/>
                <a:gd name="T92" fmla="*/ 3 w 4"/>
                <a:gd name="T93" fmla="*/ 4 h 20"/>
                <a:gd name="T94" fmla="*/ 3 w 4"/>
                <a:gd name="T95" fmla="*/ 3 h 20"/>
                <a:gd name="T96" fmla="*/ 3 w 4"/>
                <a:gd name="T97" fmla="*/ 2 h 20"/>
                <a:gd name="T98" fmla="*/ 2 w 4"/>
                <a:gd name="T99" fmla="*/ 2 h 20"/>
                <a:gd name="T100" fmla="*/ 2 w 4"/>
                <a:gd name="T101" fmla="*/ 2 h 20"/>
                <a:gd name="T102" fmla="*/ 2 w 4"/>
                <a:gd name="T103" fmla="*/ 2 h 20"/>
                <a:gd name="T104" fmla="*/ 1 w 4"/>
                <a:gd name="T105" fmla="*/ 2 h 20"/>
                <a:gd name="T106" fmla="*/ 1 w 4"/>
                <a:gd name="T107" fmla="*/ 2 h 20"/>
                <a:gd name="T108" fmla="*/ 1 w 4"/>
                <a:gd name="T109" fmla="*/ 2 h 20"/>
                <a:gd name="T110" fmla="*/ 1 w 4"/>
                <a:gd name="T111" fmla="*/ 3 h 20"/>
                <a:gd name="T112" fmla="*/ 1 w 4"/>
                <a:gd name="T113" fmla="*/ 4 h 20"/>
                <a:gd name="T114" fmla="*/ 1 w 4"/>
                <a:gd name="T115" fmla="*/ 5 h 20"/>
                <a:gd name="T116" fmla="*/ 1 w 4"/>
                <a:gd name="T117" fmla="*/ 6 h 20"/>
                <a:gd name="T118" fmla="*/ 1 w 4"/>
                <a:gd name="T119" fmla="*/ 7 h 20"/>
                <a:gd name="T120" fmla="*/ 1 w 4"/>
                <a:gd name="T121" fmla="*/ 8 h 20"/>
                <a:gd name="T122" fmla="*/ 1 w 4"/>
                <a:gd name="T12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 h="20">
                  <a:moveTo>
                    <a:pt x="1" y="9"/>
                  </a:moveTo>
                  <a:lnTo>
                    <a:pt x="1" y="10"/>
                  </a:lnTo>
                  <a:lnTo>
                    <a:pt x="1" y="11"/>
                  </a:lnTo>
                  <a:lnTo>
                    <a:pt x="1" y="11"/>
                  </a:lnTo>
                  <a:lnTo>
                    <a:pt x="1" y="12"/>
                  </a:lnTo>
                  <a:lnTo>
                    <a:pt x="1" y="13"/>
                  </a:lnTo>
                  <a:lnTo>
                    <a:pt x="1" y="14"/>
                  </a:lnTo>
                  <a:lnTo>
                    <a:pt x="1" y="14"/>
                  </a:lnTo>
                  <a:lnTo>
                    <a:pt x="1" y="15"/>
                  </a:lnTo>
                  <a:lnTo>
                    <a:pt x="1" y="16"/>
                  </a:lnTo>
                  <a:lnTo>
                    <a:pt x="1" y="16"/>
                  </a:lnTo>
                  <a:lnTo>
                    <a:pt x="1" y="17"/>
                  </a:lnTo>
                  <a:lnTo>
                    <a:pt x="1" y="17"/>
                  </a:lnTo>
                  <a:lnTo>
                    <a:pt x="2" y="17"/>
                  </a:lnTo>
                  <a:lnTo>
                    <a:pt x="2" y="16"/>
                  </a:lnTo>
                  <a:lnTo>
                    <a:pt x="2" y="16"/>
                  </a:lnTo>
                  <a:lnTo>
                    <a:pt x="2" y="17"/>
                  </a:lnTo>
                  <a:lnTo>
                    <a:pt x="2" y="17"/>
                  </a:lnTo>
                  <a:lnTo>
                    <a:pt x="2" y="17"/>
                  </a:lnTo>
                  <a:lnTo>
                    <a:pt x="2" y="17"/>
                  </a:lnTo>
                  <a:lnTo>
                    <a:pt x="2" y="18"/>
                  </a:lnTo>
                  <a:lnTo>
                    <a:pt x="2" y="19"/>
                  </a:lnTo>
                  <a:lnTo>
                    <a:pt x="1" y="19"/>
                  </a:lnTo>
                  <a:lnTo>
                    <a:pt x="1" y="18"/>
                  </a:lnTo>
                  <a:lnTo>
                    <a:pt x="1" y="17"/>
                  </a:lnTo>
                  <a:lnTo>
                    <a:pt x="1" y="16"/>
                  </a:lnTo>
                  <a:lnTo>
                    <a:pt x="0" y="15"/>
                  </a:lnTo>
                  <a:lnTo>
                    <a:pt x="0" y="14"/>
                  </a:lnTo>
                  <a:lnTo>
                    <a:pt x="0" y="12"/>
                  </a:lnTo>
                  <a:lnTo>
                    <a:pt x="0" y="11"/>
                  </a:lnTo>
                  <a:lnTo>
                    <a:pt x="0" y="9"/>
                  </a:lnTo>
                  <a:lnTo>
                    <a:pt x="0" y="8"/>
                  </a:lnTo>
                  <a:lnTo>
                    <a:pt x="0" y="6"/>
                  </a:lnTo>
                  <a:lnTo>
                    <a:pt x="0" y="5"/>
                  </a:lnTo>
                  <a:lnTo>
                    <a:pt x="1" y="4"/>
                  </a:lnTo>
                  <a:lnTo>
                    <a:pt x="1" y="2"/>
                  </a:lnTo>
                  <a:lnTo>
                    <a:pt x="1" y="2"/>
                  </a:lnTo>
                  <a:lnTo>
                    <a:pt x="1" y="1"/>
                  </a:lnTo>
                  <a:lnTo>
                    <a:pt x="2" y="0"/>
                  </a:lnTo>
                  <a:lnTo>
                    <a:pt x="2" y="0"/>
                  </a:lnTo>
                  <a:lnTo>
                    <a:pt x="2" y="1"/>
                  </a:lnTo>
                  <a:lnTo>
                    <a:pt x="2" y="2"/>
                  </a:lnTo>
                  <a:lnTo>
                    <a:pt x="3" y="2"/>
                  </a:lnTo>
                  <a:lnTo>
                    <a:pt x="3" y="2"/>
                  </a:lnTo>
                  <a:lnTo>
                    <a:pt x="3" y="3"/>
                  </a:lnTo>
                  <a:lnTo>
                    <a:pt x="3" y="3"/>
                  </a:lnTo>
                  <a:lnTo>
                    <a:pt x="3" y="4"/>
                  </a:lnTo>
                  <a:lnTo>
                    <a:pt x="3" y="3"/>
                  </a:lnTo>
                  <a:lnTo>
                    <a:pt x="3" y="2"/>
                  </a:lnTo>
                  <a:lnTo>
                    <a:pt x="2" y="2"/>
                  </a:lnTo>
                  <a:lnTo>
                    <a:pt x="2" y="2"/>
                  </a:lnTo>
                  <a:lnTo>
                    <a:pt x="2" y="2"/>
                  </a:lnTo>
                  <a:lnTo>
                    <a:pt x="1" y="2"/>
                  </a:lnTo>
                  <a:lnTo>
                    <a:pt x="1" y="2"/>
                  </a:lnTo>
                  <a:lnTo>
                    <a:pt x="1" y="2"/>
                  </a:lnTo>
                  <a:lnTo>
                    <a:pt x="1" y="3"/>
                  </a:lnTo>
                  <a:lnTo>
                    <a:pt x="1" y="4"/>
                  </a:lnTo>
                  <a:lnTo>
                    <a:pt x="1" y="5"/>
                  </a:lnTo>
                  <a:lnTo>
                    <a:pt x="1" y="6"/>
                  </a:lnTo>
                  <a:lnTo>
                    <a:pt x="1" y="7"/>
                  </a:lnTo>
                  <a:lnTo>
                    <a:pt x="1" y="8"/>
                  </a:lnTo>
                  <a:lnTo>
                    <a:pt x="1"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2" name="Freeform 426"/>
            <p:cNvSpPr>
              <a:spLocks/>
            </p:cNvSpPr>
            <p:nvPr/>
          </p:nvSpPr>
          <p:spPr bwMode="auto">
            <a:xfrm>
              <a:off x="942" y="3106"/>
              <a:ext cx="4" cy="20"/>
            </a:xfrm>
            <a:custGeom>
              <a:avLst/>
              <a:gdLst>
                <a:gd name="T0" fmla="*/ 1 w 4"/>
                <a:gd name="T1" fmla="*/ 10 h 20"/>
                <a:gd name="T2" fmla="*/ 1 w 4"/>
                <a:gd name="T3" fmla="*/ 11 h 20"/>
                <a:gd name="T4" fmla="*/ 1 w 4"/>
                <a:gd name="T5" fmla="*/ 11 h 20"/>
                <a:gd name="T6" fmla="*/ 1 w 4"/>
                <a:gd name="T7" fmla="*/ 12 h 20"/>
                <a:gd name="T8" fmla="*/ 1 w 4"/>
                <a:gd name="T9" fmla="*/ 13 h 20"/>
                <a:gd name="T10" fmla="*/ 1 w 4"/>
                <a:gd name="T11" fmla="*/ 14 h 20"/>
                <a:gd name="T12" fmla="*/ 1 w 4"/>
                <a:gd name="T13" fmla="*/ 14 h 20"/>
                <a:gd name="T14" fmla="*/ 1 w 4"/>
                <a:gd name="T15" fmla="*/ 15 h 20"/>
                <a:gd name="T16" fmla="*/ 1 w 4"/>
                <a:gd name="T17" fmla="*/ 16 h 20"/>
                <a:gd name="T18" fmla="*/ 1 w 4"/>
                <a:gd name="T19" fmla="*/ 17 h 20"/>
                <a:gd name="T20" fmla="*/ 1 w 4"/>
                <a:gd name="T21" fmla="*/ 17 h 20"/>
                <a:gd name="T22" fmla="*/ 2 w 4"/>
                <a:gd name="T23" fmla="*/ 17 h 20"/>
                <a:gd name="T24" fmla="*/ 2 w 4"/>
                <a:gd name="T25" fmla="*/ 17 h 20"/>
                <a:gd name="T26" fmla="*/ 2 w 4"/>
                <a:gd name="T27" fmla="*/ 17 h 20"/>
                <a:gd name="T28" fmla="*/ 2 w 4"/>
                <a:gd name="T29" fmla="*/ 17 h 20"/>
                <a:gd name="T30" fmla="*/ 2 w 4"/>
                <a:gd name="T31" fmla="*/ 17 h 20"/>
                <a:gd name="T32" fmla="*/ 2 w 4"/>
                <a:gd name="T33" fmla="*/ 18 h 20"/>
                <a:gd name="T34" fmla="*/ 2 w 4"/>
                <a:gd name="T35" fmla="*/ 18 h 20"/>
                <a:gd name="T36" fmla="*/ 2 w 4"/>
                <a:gd name="T37" fmla="*/ 19 h 20"/>
                <a:gd name="T38" fmla="*/ 1 w 4"/>
                <a:gd name="T39" fmla="*/ 19 h 20"/>
                <a:gd name="T40" fmla="*/ 1 w 4"/>
                <a:gd name="T41" fmla="*/ 18 h 20"/>
                <a:gd name="T42" fmla="*/ 1 w 4"/>
                <a:gd name="T43" fmla="*/ 17 h 20"/>
                <a:gd name="T44" fmla="*/ 1 w 4"/>
                <a:gd name="T45" fmla="*/ 17 h 20"/>
                <a:gd name="T46" fmla="*/ 0 w 4"/>
                <a:gd name="T47" fmla="*/ 15 h 20"/>
                <a:gd name="T48" fmla="*/ 0 w 4"/>
                <a:gd name="T49" fmla="*/ 14 h 20"/>
                <a:gd name="T50" fmla="*/ 0 w 4"/>
                <a:gd name="T51" fmla="*/ 12 h 20"/>
                <a:gd name="T52" fmla="*/ 0 w 4"/>
                <a:gd name="T53" fmla="*/ 11 h 20"/>
                <a:gd name="T54" fmla="*/ 0 w 4"/>
                <a:gd name="T55" fmla="*/ 10 h 20"/>
                <a:gd name="T56" fmla="*/ 0 w 4"/>
                <a:gd name="T57" fmla="*/ 8 h 20"/>
                <a:gd name="T58" fmla="*/ 0 w 4"/>
                <a:gd name="T59" fmla="*/ 7 h 20"/>
                <a:gd name="T60" fmla="*/ 0 w 4"/>
                <a:gd name="T61" fmla="*/ 5 h 20"/>
                <a:gd name="T62" fmla="*/ 1 w 4"/>
                <a:gd name="T63" fmla="*/ 4 h 20"/>
                <a:gd name="T64" fmla="*/ 1 w 4"/>
                <a:gd name="T65" fmla="*/ 2 h 20"/>
                <a:gd name="T66" fmla="*/ 1 w 4"/>
                <a:gd name="T67" fmla="*/ 2 h 20"/>
                <a:gd name="T68" fmla="*/ 1 w 4"/>
                <a:gd name="T69" fmla="*/ 1 h 20"/>
                <a:gd name="T70" fmla="*/ 2 w 4"/>
                <a:gd name="T71" fmla="*/ 0 h 20"/>
                <a:gd name="T72" fmla="*/ 2 w 4"/>
                <a:gd name="T73" fmla="*/ 1 h 20"/>
                <a:gd name="T74" fmla="*/ 2 w 4"/>
                <a:gd name="T75" fmla="*/ 2 h 20"/>
                <a:gd name="T76" fmla="*/ 2 w 4"/>
                <a:gd name="T77" fmla="*/ 2 h 20"/>
                <a:gd name="T78" fmla="*/ 3 w 4"/>
                <a:gd name="T79" fmla="*/ 2 h 20"/>
                <a:gd name="T80" fmla="*/ 3 w 4"/>
                <a:gd name="T81" fmla="*/ 3 h 20"/>
                <a:gd name="T82" fmla="*/ 3 w 4"/>
                <a:gd name="T83" fmla="*/ 4 h 20"/>
                <a:gd name="T84" fmla="*/ 3 w 4"/>
                <a:gd name="T85" fmla="*/ 4 h 20"/>
                <a:gd name="T86" fmla="*/ 3 w 4"/>
                <a:gd name="T87" fmla="*/ 5 h 20"/>
                <a:gd name="T88" fmla="*/ 3 w 4"/>
                <a:gd name="T89" fmla="*/ 4 h 20"/>
                <a:gd name="T90" fmla="*/ 3 w 4"/>
                <a:gd name="T91" fmla="*/ 3 h 20"/>
                <a:gd name="T92" fmla="*/ 2 w 4"/>
                <a:gd name="T93" fmla="*/ 2 h 20"/>
                <a:gd name="T94" fmla="*/ 2 w 4"/>
                <a:gd name="T95" fmla="*/ 2 h 20"/>
                <a:gd name="T96" fmla="*/ 2 w 4"/>
                <a:gd name="T97" fmla="*/ 2 h 20"/>
                <a:gd name="T98" fmla="*/ 1 w 4"/>
                <a:gd name="T99" fmla="*/ 2 h 20"/>
                <a:gd name="T100" fmla="*/ 1 w 4"/>
                <a:gd name="T101" fmla="*/ 3 h 20"/>
                <a:gd name="T102" fmla="*/ 1 w 4"/>
                <a:gd name="T103" fmla="*/ 4 h 20"/>
                <a:gd name="T104" fmla="*/ 1 w 4"/>
                <a:gd name="T105" fmla="*/ 5 h 20"/>
                <a:gd name="T106" fmla="*/ 1 w 4"/>
                <a:gd name="T107" fmla="*/ 5 h 20"/>
                <a:gd name="T108" fmla="*/ 1 w 4"/>
                <a:gd name="T109" fmla="*/ 6 h 20"/>
                <a:gd name="T110" fmla="*/ 1 w 4"/>
                <a:gd name="T111" fmla="*/ 8 h 20"/>
                <a:gd name="T112" fmla="*/ 1 w 4"/>
                <a:gd name="T113" fmla="*/ 9 h 20"/>
                <a:gd name="T114" fmla="*/ 1 w 4"/>
                <a:gd name="T11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 h="20">
                  <a:moveTo>
                    <a:pt x="1" y="10"/>
                  </a:moveTo>
                  <a:lnTo>
                    <a:pt x="1" y="11"/>
                  </a:lnTo>
                  <a:lnTo>
                    <a:pt x="1" y="11"/>
                  </a:lnTo>
                  <a:lnTo>
                    <a:pt x="1" y="12"/>
                  </a:lnTo>
                  <a:lnTo>
                    <a:pt x="1" y="13"/>
                  </a:lnTo>
                  <a:lnTo>
                    <a:pt x="1" y="14"/>
                  </a:lnTo>
                  <a:lnTo>
                    <a:pt x="1" y="14"/>
                  </a:lnTo>
                  <a:lnTo>
                    <a:pt x="1" y="15"/>
                  </a:lnTo>
                  <a:lnTo>
                    <a:pt x="1" y="16"/>
                  </a:lnTo>
                  <a:lnTo>
                    <a:pt x="1" y="17"/>
                  </a:lnTo>
                  <a:lnTo>
                    <a:pt x="1" y="17"/>
                  </a:lnTo>
                  <a:lnTo>
                    <a:pt x="2" y="17"/>
                  </a:lnTo>
                  <a:lnTo>
                    <a:pt x="2" y="17"/>
                  </a:lnTo>
                  <a:lnTo>
                    <a:pt x="2" y="17"/>
                  </a:lnTo>
                  <a:lnTo>
                    <a:pt x="2" y="17"/>
                  </a:lnTo>
                  <a:lnTo>
                    <a:pt x="2" y="17"/>
                  </a:lnTo>
                  <a:lnTo>
                    <a:pt x="2" y="18"/>
                  </a:lnTo>
                  <a:lnTo>
                    <a:pt x="2" y="18"/>
                  </a:lnTo>
                  <a:lnTo>
                    <a:pt x="2" y="19"/>
                  </a:lnTo>
                  <a:lnTo>
                    <a:pt x="1" y="19"/>
                  </a:lnTo>
                  <a:lnTo>
                    <a:pt x="1" y="18"/>
                  </a:lnTo>
                  <a:lnTo>
                    <a:pt x="1" y="17"/>
                  </a:lnTo>
                  <a:lnTo>
                    <a:pt x="1" y="17"/>
                  </a:lnTo>
                  <a:lnTo>
                    <a:pt x="0" y="15"/>
                  </a:lnTo>
                  <a:lnTo>
                    <a:pt x="0" y="14"/>
                  </a:lnTo>
                  <a:lnTo>
                    <a:pt x="0" y="12"/>
                  </a:lnTo>
                  <a:lnTo>
                    <a:pt x="0" y="11"/>
                  </a:lnTo>
                  <a:lnTo>
                    <a:pt x="0" y="10"/>
                  </a:lnTo>
                  <a:lnTo>
                    <a:pt x="0" y="8"/>
                  </a:lnTo>
                  <a:lnTo>
                    <a:pt x="0" y="7"/>
                  </a:lnTo>
                  <a:lnTo>
                    <a:pt x="0" y="5"/>
                  </a:lnTo>
                  <a:lnTo>
                    <a:pt x="1" y="4"/>
                  </a:lnTo>
                  <a:lnTo>
                    <a:pt x="1" y="2"/>
                  </a:lnTo>
                  <a:lnTo>
                    <a:pt x="1" y="2"/>
                  </a:lnTo>
                  <a:lnTo>
                    <a:pt x="1" y="1"/>
                  </a:lnTo>
                  <a:lnTo>
                    <a:pt x="2" y="0"/>
                  </a:lnTo>
                  <a:lnTo>
                    <a:pt x="2" y="1"/>
                  </a:lnTo>
                  <a:lnTo>
                    <a:pt x="2" y="2"/>
                  </a:lnTo>
                  <a:lnTo>
                    <a:pt x="2" y="2"/>
                  </a:lnTo>
                  <a:lnTo>
                    <a:pt x="3" y="2"/>
                  </a:lnTo>
                  <a:lnTo>
                    <a:pt x="3" y="3"/>
                  </a:lnTo>
                  <a:lnTo>
                    <a:pt x="3" y="4"/>
                  </a:lnTo>
                  <a:lnTo>
                    <a:pt x="3" y="4"/>
                  </a:lnTo>
                  <a:lnTo>
                    <a:pt x="3" y="5"/>
                  </a:lnTo>
                  <a:lnTo>
                    <a:pt x="3" y="4"/>
                  </a:lnTo>
                  <a:lnTo>
                    <a:pt x="3" y="3"/>
                  </a:lnTo>
                  <a:lnTo>
                    <a:pt x="2" y="2"/>
                  </a:lnTo>
                  <a:lnTo>
                    <a:pt x="2" y="2"/>
                  </a:lnTo>
                  <a:lnTo>
                    <a:pt x="2" y="2"/>
                  </a:lnTo>
                  <a:lnTo>
                    <a:pt x="1" y="2"/>
                  </a:lnTo>
                  <a:lnTo>
                    <a:pt x="1" y="3"/>
                  </a:lnTo>
                  <a:lnTo>
                    <a:pt x="1" y="4"/>
                  </a:lnTo>
                  <a:lnTo>
                    <a:pt x="1" y="5"/>
                  </a:lnTo>
                  <a:lnTo>
                    <a:pt x="1" y="5"/>
                  </a:lnTo>
                  <a:lnTo>
                    <a:pt x="1" y="6"/>
                  </a:lnTo>
                  <a:lnTo>
                    <a:pt x="1" y="8"/>
                  </a:lnTo>
                  <a:lnTo>
                    <a:pt x="1" y="9"/>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3" name="Freeform 427"/>
            <p:cNvSpPr>
              <a:spLocks/>
            </p:cNvSpPr>
            <p:nvPr/>
          </p:nvSpPr>
          <p:spPr bwMode="auto">
            <a:xfrm>
              <a:off x="921" y="3154"/>
              <a:ext cx="20" cy="3"/>
            </a:xfrm>
            <a:custGeom>
              <a:avLst/>
              <a:gdLst>
                <a:gd name="T0" fmla="*/ 9 w 20"/>
                <a:gd name="T1" fmla="*/ 1 h 3"/>
                <a:gd name="T2" fmla="*/ 8 w 20"/>
                <a:gd name="T3" fmla="*/ 1 h 3"/>
                <a:gd name="T4" fmla="*/ 7 w 20"/>
                <a:gd name="T5" fmla="*/ 1 h 3"/>
                <a:gd name="T6" fmla="*/ 6 w 20"/>
                <a:gd name="T7" fmla="*/ 1 h 3"/>
                <a:gd name="T8" fmla="*/ 5 w 20"/>
                <a:gd name="T9" fmla="*/ 1 h 3"/>
                <a:gd name="T10" fmla="*/ 5 w 20"/>
                <a:gd name="T11" fmla="*/ 1 h 3"/>
                <a:gd name="T12" fmla="*/ 4 w 20"/>
                <a:gd name="T13" fmla="*/ 1 h 3"/>
                <a:gd name="T14" fmla="*/ 3 w 20"/>
                <a:gd name="T15" fmla="*/ 1 h 3"/>
                <a:gd name="T16" fmla="*/ 2 w 20"/>
                <a:gd name="T17" fmla="*/ 1 h 3"/>
                <a:gd name="T18" fmla="*/ 2 w 20"/>
                <a:gd name="T19" fmla="*/ 1 h 3"/>
                <a:gd name="T20" fmla="*/ 2 w 20"/>
                <a:gd name="T21" fmla="*/ 1 h 3"/>
                <a:gd name="T22" fmla="*/ 2 w 20"/>
                <a:gd name="T23" fmla="*/ 1 h 3"/>
                <a:gd name="T24" fmla="*/ 3 w 20"/>
                <a:gd name="T25" fmla="*/ 2 h 3"/>
                <a:gd name="T26" fmla="*/ 2 w 20"/>
                <a:gd name="T27" fmla="*/ 2 h 3"/>
                <a:gd name="T28" fmla="*/ 2 w 20"/>
                <a:gd name="T29" fmla="*/ 2 h 3"/>
                <a:gd name="T30" fmla="*/ 2 w 20"/>
                <a:gd name="T31" fmla="*/ 1 h 3"/>
                <a:gd name="T32" fmla="*/ 1 w 20"/>
                <a:gd name="T33" fmla="*/ 1 h 3"/>
                <a:gd name="T34" fmla="*/ 1 w 20"/>
                <a:gd name="T35" fmla="*/ 1 h 3"/>
                <a:gd name="T36" fmla="*/ 0 w 20"/>
                <a:gd name="T37" fmla="*/ 1 h 3"/>
                <a:gd name="T38" fmla="*/ 1 w 20"/>
                <a:gd name="T39" fmla="*/ 1 h 3"/>
                <a:gd name="T40" fmla="*/ 2 w 20"/>
                <a:gd name="T41" fmla="*/ 1 h 3"/>
                <a:gd name="T42" fmla="*/ 3 w 20"/>
                <a:gd name="T43" fmla="*/ 0 h 3"/>
                <a:gd name="T44" fmla="*/ 4 w 20"/>
                <a:gd name="T45" fmla="*/ 0 h 3"/>
                <a:gd name="T46" fmla="*/ 5 w 20"/>
                <a:gd name="T47" fmla="*/ 0 h 3"/>
                <a:gd name="T48" fmla="*/ 7 w 20"/>
                <a:gd name="T49" fmla="*/ 0 h 3"/>
                <a:gd name="T50" fmla="*/ 8 w 20"/>
                <a:gd name="T51" fmla="*/ 0 h 3"/>
                <a:gd name="T52" fmla="*/ 10 w 20"/>
                <a:gd name="T53" fmla="*/ 0 h 3"/>
                <a:gd name="T54" fmla="*/ 11 w 20"/>
                <a:gd name="T55" fmla="*/ 0 h 3"/>
                <a:gd name="T56" fmla="*/ 12 w 20"/>
                <a:gd name="T57" fmla="*/ 0 h 3"/>
                <a:gd name="T58" fmla="*/ 14 w 20"/>
                <a:gd name="T59" fmla="*/ 0 h 3"/>
                <a:gd name="T60" fmla="*/ 15 w 20"/>
                <a:gd name="T61" fmla="*/ 1 h 3"/>
                <a:gd name="T62" fmla="*/ 17 w 20"/>
                <a:gd name="T63" fmla="*/ 1 h 3"/>
                <a:gd name="T64" fmla="*/ 17 w 20"/>
                <a:gd name="T65" fmla="*/ 1 h 3"/>
                <a:gd name="T66" fmla="*/ 18 w 20"/>
                <a:gd name="T67" fmla="*/ 1 h 3"/>
                <a:gd name="T68" fmla="*/ 19 w 20"/>
                <a:gd name="T69" fmla="*/ 1 h 3"/>
                <a:gd name="T70" fmla="*/ 19 w 20"/>
                <a:gd name="T71" fmla="*/ 2 h 3"/>
                <a:gd name="T72" fmla="*/ 18 w 20"/>
                <a:gd name="T73" fmla="*/ 2 h 3"/>
                <a:gd name="T74" fmla="*/ 17 w 20"/>
                <a:gd name="T75" fmla="*/ 2 h 3"/>
                <a:gd name="T76" fmla="*/ 17 w 20"/>
                <a:gd name="T77" fmla="*/ 2 h 3"/>
                <a:gd name="T78" fmla="*/ 16 w 20"/>
                <a:gd name="T79" fmla="*/ 2 h 3"/>
                <a:gd name="T80" fmla="*/ 16 w 20"/>
                <a:gd name="T81" fmla="*/ 2 h 3"/>
                <a:gd name="T82" fmla="*/ 15 w 20"/>
                <a:gd name="T83" fmla="*/ 2 h 3"/>
                <a:gd name="T84" fmla="*/ 14 w 20"/>
                <a:gd name="T85" fmla="*/ 2 h 3"/>
                <a:gd name="T86" fmla="*/ 15 w 20"/>
                <a:gd name="T87" fmla="*/ 2 h 3"/>
                <a:gd name="T88" fmla="*/ 16 w 20"/>
                <a:gd name="T89" fmla="*/ 2 h 3"/>
                <a:gd name="T90" fmla="*/ 17 w 20"/>
                <a:gd name="T91" fmla="*/ 2 h 3"/>
                <a:gd name="T92" fmla="*/ 17 w 20"/>
                <a:gd name="T93" fmla="*/ 1 h 3"/>
                <a:gd name="T94" fmla="*/ 17 w 20"/>
                <a:gd name="T95" fmla="*/ 1 h 3"/>
                <a:gd name="T96" fmla="*/ 17 w 20"/>
                <a:gd name="T97" fmla="*/ 1 h 3"/>
                <a:gd name="T98" fmla="*/ 16 w 20"/>
                <a:gd name="T99" fmla="*/ 1 h 3"/>
                <a:gd name="T100" fmla="*/ 15 w 20"/>
                <a:gd name="T101" fmla="*/ 1 h 3"/>
                <a:gd name="T102" fmla="*/ 14 w 20"/>
                <a:gd name="T103" fmla="*/ 1 h 3"/>
                <a:gd name="T104" fmla="*/ 14 w 20"/>
                <a:gd name="T105" fmla="*/ 1 h 3"/>
                <a:gd name="T106" fmla="*/ 13 w 20"/>
                <a:gd name="T107" fmla="*/ 1 h 3"/>
                <a:gd name="T108" fmla="*/ 11 w 20"/>
                <a:gd name="T109" fmla="*/ 1 h 3"/>
                <a:gd name="T110" fmla="*/ 10 w 20"/>
                <a:gd name="T111" fmla="*/ 1 h 3"/>
                <a:gd name="T112" fmla="*/ 9 w 20"/>
                <a:gd name="T11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 h="3">
                  <a:moveTo>
                    <a:pt x="9" y="1"/>
                  </a:moveTo>
                  <a:lnTo>
                    <a:pt x="8" y="1"/>
                  </a:lnTo>
                  <a:lnTo>
                    <a:pt x="7" y="1"/>
                  </a:lnTo>
                  <a:lnTo>
                    <a:pt x="6" y="1"/>
                  </a:lnTo>
                  <a:lnTo>
                    <a:pt x="5" y="1"/>
                  </a:lnTo>
                  <a:lnTo>
                    <a:pt x="5" y="1"/>
                  </a:lnTo>
                  <a:lnTo>
                    <a:pt x="4" y="1"/>
                  </a:lnTo>
                  <a:lnTo>
                    <a:pt x="3" y="1"/>
                  </a:lnTo>
                  <a:lnTo>
                    <a:pt x="2" y="1"/>
                  </a:lnTo>
                  <a:lnTo>
                    <a:pt x="2" y="1"/>
                  </a:lnTo>
                  <a:lnTo>
                    <a:pt x="2" y="1"/>
                  </a:lnTo>
                  <a:lnTo>
                    <a:pt x="2" y="1"/>
                  </a:lnTo>
                  <a:lnTo>
                    <a:pt x="3" y="2"/>
                  </a:lnTo>
                  <a:lnTo>
                    <a:pt x="2" y="2"/>
                  </a:lnTo>
                  <a:lnTo>
                    <a:pt x="2" y="2"/>
                  </a:lnTo>
                  <a:lnTo>
                    <a:pt x="2" y="1"/>
                  </a:lnTo>
                  <a:lnTo>
                    <a:pt x="1" y="1"/>
                  </a:lnTo>
                  <a:lnTo>
                    <a:pt x="1" y="1"/>
                  </a:lnTo>
                  <a:lnTo>
                    <a:pt x="0" y="1"/>
                  </a:lnTo>
                  <a:lnTo>
                    <a:pt x="1" y="1"/>
                  </a:lnTo>
                  <a:lnTo>
                    <a:pt x="2" y="1"/>
                  </a:lnTo>
                  <a:lnTo>
                    <a:pt x="3" y="0"/>
                  </a:lnTo>
                  <a:lnTo>
                    <a:pt x="4" y="0"/>
                  </a:lnTo>
                  <a:lnTo>
                    <a:pt x="5" y="0"/>
                  </a:lnTo>
                  <a:lnTo>
                    <a:pt x="7" y="0"/>
                  </a:lnTo>
                  <a:lnTo>
                    <a:pt x="8" y="0"/>
                  </a:lnTo>
                  <a:lnTo>
                    <a:pt x="10" y="0"/>
                  </a:lnTo>
                  <a:lnTo>
                    <a:pt x="11" y="0"/>
                  </a:lnTo>
                  <a:lnTo>
                    <a:pt x="12" y="0"/>
                  </a:lnTo>
                  <a:lnTo>
                    <a:pt x="14" y="0"/>
                  </a:lnTo>
                  <a:lnTo>
                    <a:pt x="15" y="1"/>
                  </a:lnTo>
                  <a:lnTo>
                    <a:pt x="17" y="1"/>
                  </a:lnTo>
                  <a:lnTo>
                    <a:pt x="17" y="1"/>
                  </a:lnTo>
                  <a:lnTo>
                    <a:pt x="18" y="1"/>
                  </a:lnTo>
                  <a:lnTo>
                    <a:pt x="19" y="1"/>
                  </a:lnTo>
                  <a:lnTo>
                    <a:pt x="19" y="2"/>
                  </a:lnTo>
                  <a:lnTo>
                    <a:pt x="18" y="2"/>
                  </a:lnTo>
                  <a:lnTo>
                    <a:pt x="17" y="2"/>
                  </a:lnTo>
                  <a:lnTo>
                    <a:pt x="17" y="2"/>
                  </a:lnTo>
                  <a:lnTo>
                    <a:pt x="16" y="2"/>
                  </a:lnTo>
                  <a:lnTo>
                    <a:pt x="16" y="2"/>
                  </a:lnTo>
                  <a:lnTo>
                    <a:pt x="15" y="2"/>
                  </a:lnTo>
                  <a:lnTo>
                    <a:pt x="14" y="2"/>
                  </a:lnTo>
                  <a:lnTo>
                    <a:pt x="15" y="2"/>
                  </a:lnTo>
                  <a:lnTo>
                    <a:pt x="16" y="2"/>
                  </a:lnTo>
                  <a:lnTo>
                    <a:pt x="17" y="2"/>
                  </a:lnTo>
                  <a:lnTo>
                    <a:pt x="17" y="1"/>
                  </a:lnTo>
                  <a:lnTo>
                    <a:pt x="17" y="1"/>
                  </a:lnTo>
                  <a:lnTo>
                    <a:pt x="17" y="1"/>
                  </a:lnTo>
                  <a:lnTo>
                    <a:pt x="16" y="1"/>
                  </a:lnTo>
                  <a:lnTo>
                    <a:pt x="15" y="1"/>
                  </a:lnTo>
                  <a:lnTo>
                    <a:pt x="14" y="1"/>
                  </a:lnTo>
                  <a:lnTo>
                    <a:pt x="14" y="1"/>
                  </a:lnTo>
                  <a:lnTo>
                    <a:pt x="13" y="1"/>
                  </a:lnTo>
                  <a:lnTo>
                    <a:pt x="11" y="1"/>
                  </a:lnTo>
                  <a:lnTo>
                    <a:pt x="10" y="1"/>
                  </a:lnTo>
                  <a:lnTo>
                    <a:pt x="9"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4" name="Freeform 428"/>
            <p:cNvSpPr>
              <a:spLocks/>
            </p:cNvSpPr>
            <p:nvPr/>
          </p:nvSpPr>
          <p:spPr bwMode="auto">
            <a:xfrm>
              <a:off x="915" y="3131"/>
              <a:ext cx="5" cy="21"/>
            </a:xfrm>
            <a:custGeom>
              <a:avLst/>
              <a:gdLst>
                <a:gd name="T0" fmla="*/ 1 w 5"/>
                <a:gd name="T1" fmla="*/ 11 h 21"/>
                <a:gd name="T2" fmla="*/ 1 w 5"/>
                <a:gd name="T3" fmla="*/ 12 h 21"/>
                <a:gd name="T4" fmla="*/ 1 w 5"/>
                <a:gd name="T5" fmla="*/ 13 h 21"/>
                <a:gd name="T6" fmla="*/ 1 w 5"/>
                <a:gd name="T7" fmla="*/ 14 h 21"/>
                <a:gd name="T8" fmla="*/ 1 w 5"/>
                <a:gd name="T9" fmla="*/ 15 h 21"/>
                <a:gd name="T10" fmla="*/ 1 w 5"/>
                <a:gd name="T11" fmla="*/ 15 h 21"/>
                <a:gd name="T12" fmla="*/ 2 w 5"/>
                <a:gd name="T13" fmla="*/ 16 h 21"/>
                <a:gd name="T14" fmla="*/ 2 w 5"/>
                <a:gd name="T15" fmla="*/ 17 h 21"/>
                <a:gd name="T16" fmla="*/ 2 w 5"/>
                <a:gd name="T17" fmla="*/ 18 h 21"/>
                <a:gd name="T18" fmla="*/ 2 w 5"/>
                <a:gd name="T19" fmla="*/ 18 h 21"/>
                <a:gd name="T20" fmla="*/ 3 w 5"/>
                <a:gd name="T21" fmla="*/ 18 h 21"/>
                <a:gd name="T22" fmla="*/ 3 w 5"/>
                <a:gd name="T23" fmla="*/ 18 h 21"/>
                <a:gd name="T24" fmla="*/ 4 w 5"/>
                <a:gd name="T25" fmla="*/ 17 h 21"/>
                <a:gd name="T26" fmla="*/ 4 w 5"/>
                <a:gd name="T27" fmla="*/ 16 h 21"/>
                <a:gd name="T28" fmla="*/ 4 w 5"/>
                <a:gd name="T29" fmla="*/ 17 h 21"/>
                <a:gd name="T30" fmla="*/ 4 w 5"/>
                <a:gd name="T31" fmla="*/ 18 h 21"/>
                <a:gd name="T32" fmla="*/ 3 w 5"/>
                <a:gd name="T33" fmla="*/ 18 h 21"/>
                <a:gd name="T34" fmla="*/ 3 w 5"/>
                <a:gd name="T35" fmla="*/ 18 h 21"/>
                <a:gd name="T36" fmla="*/ 3 w 5"/>
                <a:gd name="T37" fmla="*/ 19 h 21"/>
                <a:gd name="T38" fmla="*/ 3 w 5"/>
                <a:gd name="T39" fmla="*/ 20 h 21"/>
                <a:gd name="T40" fmla="*/ 2 w 5"/>
                <a:gd name="T41" fmla="*/ 19 h 21"/>
                <a:gd name="T42" fmla="*/ 2 w 5"/>
                <a:gd name="T43" fmla="*/ 18 h 21"/>
                <a:gd name="T44" fmla="*/ 2 w 5"/>
                <a:gd name="T45" fmla="*/ 18 h 21"/>
                <a:gd name="T46" fmla="*/ 1 w 5"/>
                <a:gd name="T47" fmla="*/ 16 h 21"/>
                <a:gd name="T48" fmla="*/ 1 w 5"/>
                <a:gd name="T49" fmla="*/ 15 h 21"/>
                <a:gd name="T50" fmla="*/ 0 w 5"/>
                <a:gd name="T51" fmla="*/ 14 h 21"/>
                <a:gd name="T52" fmla="*/ 0 w 5"/>
                <a:gd name="T53" fmla="*/ 12 h 21"/>
                <a:gd name="T54" fmla="*/ 0 w 5"/>
                <a:gd name="T55" fmla="*/ 11 h 21"/>
                <a:gd name="T56" fmla="*/ 0 w 5"/>
                <a:gd name="T57" fmla="*/ 9 h 21"/>
                <a:gd name="T58" fmla="*/ 0 w 5"/>
                <a:gd name="T59" fmla="*/ 8 h 21"/>
                <a:gd name="T60" fmla="*/ 0 w 5"/>
                <a:gd name="T61" fmla="*/ 6 h 21"/>
                <a:gd name="T62" fmla="*/ 0 w 5"/>
                <a:gd name="T63" fmla="*/ 5 h 21"/>
                <a:gd name="T64" fmla="*/ 0 w 5"/>
                <a:gd name="T65" fmla="*/ 3 h 21"/>
                <a:gd name="T66" fmla="*/ 0 w 5"/>
                <a:gd name="T67" fmla="*/ 2 h 21"/>
                <a:gd name="T68" fmla="*/ 1 w 5"/>
                <a:gd name="T69" fmla="*/ 1 h 21"/>
                <a:gd name="T70" fmla="*/ 1 w 5"/>
                <a:gd name="T71" fmla="*/ 0 h 21"/>
                <a:gd name="T72" fmla="*/ 2 w 5"/>
                <a:gd name="T73" fmla="*/ 1 h 21"/>
                <a:gd name="T74" fmla="*/ 2 w 5"/>
                <a:gd name="T75" fmla="*/ 1 h 21"/>
                <a:gd name="T76" fmla="*/ 2 w 5"/>
                <a:gd name="T77" fmla="*/ 2 h 21"/>
                <a:gd name="T78" fmla="*/ 2 w 5"/>
                <a:gd name="T79" fmla="*/ 2 h 21"/>
                <a:gd name="T80" fmla="*/ 3 w 5"/>
                <a:gd name="T81" fmla="*/ 2 h 21"/>
                <a:gd name="T82" fmla="*/ 3 w 5"/>
                <a:gd name="T83" fmla="*/ 3 h 21"/>
                <a:gd name="T84" fmla="*/ 3 w 5"/>
                <a:gd name="T85" fmla="*/ 4 h 21"/>
                <a:gd name="T86" fmla="*/ 3 w 5"/>
                <a:gd name="T87" fmla="*/ 5 h 21"/>
                <a:gd name="T88" fmla="*/ 3 w 5"/>
                <a:gd name="T89" fmla="*/ 4 h 21"/>
                <a:gd name="T90" fmla="*/ 2 w 5"/>
                <a:gd name="T91" fmla="*/ 3 h 21"/>
                <a:gd name="T92" fmla="*/ 2 w 5"/>
                <a:gd name="T93" fmla="*/ 2 h 21"/>
                <a:gd name="T94" fmla="*/ 2 w 5"/>
                <a:gd name="T95" fmla="*/ 2 h 21"/>
                <a:gd name="T96" fmla="*/ 1 w 5"/>
                <a:gd name="T97" fmla="*/ 2 h 21"/>
                <a:gd name="T98" fmla="*/ 1 w 5"/>
                <a:gd name="T99" fmla="*/ 3 h 21"/>
                <a:gd name="T100" fmla="*/ 1 w 5"/>
                <a:gd name="T101" fmla="*/ 4 h 21"/>
                <a:gd name="T102" fmla="*/ 1 w 5"/>
                <a:gd name="T103" fmla="*/ 5 h 21"/>
                <a:gd name="T104" fmla="*/ 1 w 5"/>
                <a:gd name="T105" fmla="*/ 5 h 21"/>
                <a:gd name="T106" fmla="*/ 1 w 5"/>
                <a:gd name="T107" fmla="*/ 6 h 21"/>
                <a:gd name="T108" fmla="*/ 1 w 5"/>
                <a:gd name="T109" fmla="*/ 7 h 21"/>
                <a:gd name="T110" fmla="*/ 1 w 5"/>
                <a:gd name="T111" fmla="*/ 8 h 21"/>
                <a:gd name="T112" fmla="*/ 1 w 5"/>
                <a:gd name="T113" fmla="*/ 9 h 21"/>
                <a:gd name="T114" fmla="*/ 1 w 5"/>
                <a:gd name="T11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 h="21">
                  <a:moveTo>
                    <a:pt x="1" y="11"/>
                  </a:moveTo>
                  <a:lnTo>
                    <a:pt x="1" y="12"/>
                  </a:lnTo>
                  <a:lnTo>
                    <a:pt x="1" y="13"/>
                  </a:lnTo>
                  <a:lnTo>
                    <a:pt x="1" y="14"/>
                  </a:lnTo>
                  <a:lnTo>
                    <a:pt x="1" y="15"/>
                  </a:lnTo>
                  <a:lnTo>
                    <a:pt x="1" y="15"/>
                  </a:lnTo>
                  <a:lnTo>
                    <a:pt x="2" y="16"/>
                  </a:lnTo>
                  <a:lnTo>
                    <a:pt x="2" y="17"/>
                  </a:lnTo>
                  <a:lnTo>
                    <a:pt x="2" y="18"/>
                  </a:lnTo>
                  <a:lnTo>
                    <a:pt x="2" y="18"/>
                  </a:lnTo>
                  <a:lnTo>
                    <a:pt x="3" y="18"/>
                  </a:lnTo>
                  <a:lnTo>
                    <a:pt x="3" y="18"/>
                  </a:lnTo>
                  <a:lnTo>
                    <a:pt x="4" y="17"/>
                  </a:lnTo>
                  <a:lnTo>
                    <a:pt x="4" y="16"/>
                  </a:lnTo>
                  <a:lnTo>
                    <a:pt x="4" y="17"/>
                  </a:lnTo>
                  <a:lnTo>
                    <a:pt x="4" y="18"/>
                  </a:lnTo>
                  <a:lnTo>
                    <a:pt x="3" y="18"/>
                  </a:lnTo>
                  <a:lnTo>
                    <a:pt x="3" y="18"/>
                  </a:lnTo>
                  <a:lnTo>
                    <a:pt x="3" y="19"/>
                  </a:lnTo>
                  <a:lnTo>
                    <a:pt x="3" y="20"/>
                  </a:lnTo>
                  <a:lnTo>
                    <a:pt x="2" y="19"/>
                  </a:lnTo>
                  <a:lnTo>
                    <a:pt x="2" y="18"/>
                  </a:lnTo>
                  <a:lnTo>
                    <a:pt x="2" y="18"/>
                  </a:lnTo>
                  <a:lnTo>
                    <a:pt x="1" y="16"/>
                  </a:lnTo>
                  <a:lnTo>
                    <a:pt x="1" y="15"/>
                  </a:lnTo>
                  <a:lnTo>
                    <a:pt x="0" y="14"/>
                  </a:lnTo>
                  <a:lnTo>
                    <a:pt x="0" y="12"/>
                  </a:lnTo>
                  <a:lnTo>
                    <a:pt x="0" y="11"/>
                  </a:lnTo>
                  <a:lnTo>
                    <a:pt x="0" y="9"/>
                  </a:lnTo>
                  <a:lnTo>
                    <a:pt x="0" y="8"/>
                  </a:lnTo>
                  <a:lnTo>
                    <a:pt x="0" y="6"/>
                  </a:lnTo>
                  <a:lnTo>
                    <a:pt x="0" y="5"/>
                  </a:lnTo>
                  <a:lnTo>
                    <a:pt x="0" y="3"/>
                  </a:lnTo>
                  <a:lnTo>
                    <a:pt x="0" y="2"/>
                  </a:lnTo>
                  <a:lnTo>
                    <a:pt x="1" y="1"/>
                  </a:lnTo>
                  <a:lnTo>
                    <a:pt x="1" y="0"/>
                  </a:lnTo>
                  <a:lnTo>
                    <a:pt x="2" y="1"/>
                  </a:lnTo>
                  <a:lnTo>
                    <a:pt x="2" y="1"/>
                  </a:lnTo>
                  <a:lnTo>
                    <a:pt x="2" y="2"/>
                  </a:lnTo>
                  <a:lnTo>
                    <a:pt x="2" y="2"/>
                  </a:lnTo>
                  <a:lnTo>
                    <a:pt x="3" y="2"/>
                  </a:lnTo>
                  <a:lnTo>
                    <a:pt x="3" y="3"/>
                  </a:lnTo>
                  <a:lnTo>
                    <a:pt x="3" y="4"/>
                  </a:lnTo>
                  <a:lnTo>
                    <a:pt x="3" y="5"/>
                  </a:lnTo>
                  <a:lnTo>
                    <a:pt x="3" y="4"/>
                  </a:lnTo>
                  <a:lnTo>
                    <a:pt x="2" y="3"/>
                  </a:lnTo>
                  <a:lnTo>
                    <a:pt x="2" y="2"/>
                  </a:lnTo>
                  <a:lnTo>
                    <a:pt x="2" y="2"/>
                  </a:lnTo>
                  <a:lnTo>
                    <a:pt x="1" y="2"/>
                  </a:lnTo>
                  <a:lnTo>
                    <a:pt x="1" y="3"/>
                  </a:lnTo>
                  <a:lnTo>
                    <a:pt x="1" y="4"/>
                  </a:lnTo>
                  <a:lnTo>
                    <a:pt x="1" y="5"/>
                  </a:lnTo>
                  <a:lnTo>
                    <a:pt x="1" y="5"/>
                  </a:lnTo>
                  <a:lnTo>
                    <a:pt x="1" y="6"/>
                  </a:lnTo>
                  <a:lnTo>
                    <a:pt x="1" y="7"/>
                  </a:lnTo>
                  <a:lnTo>
                    <a:pt x="1" y="8"/>
                  </a:lnTo>
                  <a:lnTo>
                    <a:pt x="1" y="9"/>
                  </a:lnTo>
                  <a:lnTo>
                    <a:pt x="1"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5" name="Freeform 429"/>
            <p:cNvSpPr>
              <a:spLocks/>
            </p:cNvSpPr>
            <p:nvPr/>
          </p:nvSpPr>
          <p:spPr bwMode="auto">
            <a:xfrm>
              <a:off x="903" y="3138"/>
              <a:ext cx="7" cy="18"/>
            </a:xfrm>
            <a:custGeom>
              <a:avLst/>
              <a:gdLst>
                <a:gd name="T0" fmla="*/ 2 w 7"/>
                <a:gd name="T1" fmla="*/ 9 h 18"/>
                <a:gd name="T2" fmla="*/ 2 w 7"/>
                <a:gd name="T3" fmla="*/ 10 h 18"/>
                <a:gd name="T4" fmla="*/ 2 w 7"/>
                <a:gd name="T5" fmla="*/ 10 h 18"/>
                <a:gd name="T6" fmla="*/ 3 w 7"/>
                <a:gd name="T7" fmla="*/ 13 h 18"/>
                <a:gd name="T8" fmla="*/ 3 w 7"/>
                <a:gd name="T9" fmla="*/ 13 h 18"/>
                <a:gd name="T10" fmla="*/ 4 w 7"/>
                <a:gd name="T11" fmla="*/ 14 h 18"/>
                <a:gd name="T12" fmla="*/ 4 w 7"/>
                <a:gd name="T13" fmla="*/ 15 h 18"/>
                <a:gd name="T14" fmla="*/ 5 w 7"/>
                <a:gd name="T15" fmla="*/ 16 h 18"/>
                <a:gd name="T16" fmla="*/ 5 w 7"/>
                <a:gd name="T17" fmla="*/ 16 h 18"/>
                <a:gd name="T18" fmla="*/ 5 w 7"/>
                <a:gd name="T19" fmla="*/ 15 h 18"/>
                <a:gd name="T20" fmla="*/ 6 w 7"/>
                <a:gd name="T21" fmla="*/ 15 h 18"/>
                <a:gd name="T22" fmla="*/ 6 w 7"/>
                <a:gd name="T23" fmla="*/ 14 h 18"/>
                <a:gd name="T24" fmla="*/ 6 w 7"/>
                <a:gd name="T25" fmla="*/ 13 h 18"/>
                <a:gd name="T26" fmla="*/ 6 w 7"/>
                <a:gd name="T27" fmla="*/ 14 h 18"/>
                <a:gd name="T28" fmla="*/ 6 w 7"/>
                <a:gd name="T29" fmla="*/ 15 h 18"/>
                <a:gd name="T30" fmla="*/ 6 w 7"/>
                <a:gd name="T31" fmla="*/ 16 h 18"/>
                <a:gd name="T32" fmla="*/ 6 w 7"/>
                <a:gd name="T33" fmla="*/ 16 h 18"/>
                <a:gd name="T34" fmla="*/ 6 w 7"/>
                <a:gd name="T35" fmla="*/ 17 h 18"/>
                <a:gd name="T36" fmla="*/ 6 w 7"/>
                <a:gd name="T37" fmla="*/ 17 h 18"/>
                <a:gd name="T38" fmla="*/ 5 w 7"/>
                <a:gd name="T39" fmla="*/ 17 h 18"/>
                <a:gd name="T40" fmla="*/ 5 w 7"/>
                <a:gd name="T41" fmla="*/ 16 h 18"/>
                <a:gd name="T42" fmla="*/ 4 w 7"/>
                <a:gd name="T43" fmla="*/ 16 h 18"/>
                <a:gd name="T44" fmla="*/ 3 w 7"/>
                <a:gd name="T45" fmla="*/ 15 h 18"/>
                <a:gd name="T46" fmla="*/ 3 w 7"/>
                <a:gd name="T47" fmla="*/ 13 h 18"/>
                <a:gd name="T48" fmla="*/ 2 w 7"/>
                <a:gd name="T49" fmla="*/ 13 h 18"/>
                <a:gd name="T50" fmla="*/ 2 w 7"/>
                <a:gd name="T51" fmla="*/ 11 h 18"/>
                <a:gd name="T52" fmla="*/ 1 w 7"/>
                <a:gd name="T53" fmla="*/ 10 h 18"/>
                <a:gd name="T54" fmla="*/ 1 w 7"/>
                <a:gd name="T55" fmla="*/ 9 h 18"/>
                <a:gd name="T56" fmla="*/ 0 w 7"/>
                <a:gd name="T57" fmla="*/ 7 h 18"/>
                <a:gd name="T58" fmla="*/ 0 w 7"/>
                <a:gd name="T59" fmla="*/ 6 h 18"/>
                <a:gd name="T60" fmla="*/ 0 w 7"/>
                <a:gd name="T61" fmla="*/ 4 h 18"/>
                <a:gd name="T62" fmla="*/ 0 w 7"/>
                <a:gd name="T63" fmla="*/ 3 h 18"/>
                <a:gd name="T64" fmla="*/ 0 w 7"/>
                <a:gd name="T65" fmla="*/ 2 h 18"/>
                <a:gd name="T66" fmla="*/ 0 w 7"/>
                <a:gd name="T67" fmla="*/ 1 h 18"/>
                <a:gd name="T68" fmla="*/ 1 w 7"/>
                <a:gd name="T69" fmla="*/ 0 h 18"/>
                <a:gd name="T70" fmla="*/ 1 w 7"/>
                <a:gd name="T71" fmla="*/ 0 h 18"/>
                <a:gd name="T72" fmla="*/ 2 w 7"/>
                <a:gd name="T73" fmla="*/ 1 h 18"/>
                <a:gd name="T74" fmla="*/ 2 w 7"/>
                <a:gd name="T75" fmla="*/ 1 h 18"/>
                <a:gd name="T76" fmla="*/ 2 w 7"/>
                <a:gd name="T77" fmla="*/ 1 h 18"/>
                <a:gd name="T78" fmla="*/ 3 w 7"/>
                <a:gd name="T79" fmla="*/ 1 h 18"/>
                <a:gd name="T80" fmla="*/ 3 w 7"/>
                <a:gd name="T81" fmla="*/ 2 h 18"/>
                <a:gd name="T82" fmla="*/ 3 w 7"/>
                <a:gd name="T83" fmla="*/ 2 h 18"/>
                <a:gd name="T84" fmla="*/ 3 w 7"/>
                <a:gd name="T85" fmla="*/ 2 h 18"/>
                <a:gd name="T86" fmla="*/ 2 w 7"/>
                <a:gd name="T87" fmla="*/ 1 h 18"/>
                <a:gd name="T88" fmla="*/ 2 w 7"/>
                <a:gd name="T89" fmla="*/ 1 h 18"/>
                <a:gd name="T90" fmla="*/ 1 w 7"/>
                <a:gd name="T91" fmla="*/ 1 h 18"/>
                <a:gd name="T92" fmla="*/ 1 w 7"/>
                <a:gd name="T93" fmla="*/ 1 h 18"/>
                <a:gd name="T94" fmla="*/ 1 w 7"/>
                <a:gd name="T95" fmla="*/ 2 h 18"/>
                <a:gd name="T96" fmla="*/ 0 w 7"/>
                <a:gd name="T97" fmla="*/ 3 h 18"/>
                <a:gd name="T98" fmla="*/ 0 w 7"/>
                <a:gd name="T99" fmla="*/ 4 h 18"/>
                <a:gd name="T100" fmla="*/ 1 w 7"/>
                <a:gd name="T101" fmla="*/ 4 h 18"/>
                <a:gd name="T102" fmla="*/ 1 w 7"/>
                <a:gd name="T103" fmla="*/ 5 h 18"/>
                <a:gd name="T104" fmla="*/ 1 w 7"/>
                <a:gd name="T105" fmla="*/ 6 h 18"/>
                <a:gd name="T106" fmla="*/ 1 w 7"/>
                <a:gd name="T107" fmla="*/ 7 h 18"/>
                <a:gd name="T108" fmla="*/ 1 w 7"/>
                <a:gd name="T109" fmla="*/ 8 h 18"/>
                <a:gd name="T110" fmla="*/ 2 w 7"/>
                <a:gd name="T11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 h="18">
                  <a:moveTo>
                    <a:pt x="2" y="9"/>
                  </a:moveTo>
                  <a:lnTo>
                    <a:pt x="2" y="10"/>
                  </a:lnTo>
                  <a:lnTo>
                    <a:pt x="2" y="10"/>
                  </a:lnTo>
                  <a:lnTo>
                    <a:pt x="3" y="13"/>
                  </a:lnTo>
                  <a:lnTo>
                    <a:pt x="3" y="13"/>
                  </a:lnTo>
                  <a:lnTo>
                    <a:pt x="4" y="14"/>
                  </a:lnTo>
                  <a:lnTo>
                    <a:pt x="4" y="15"/>
                  </a:lnTo>
                  <a:lnTo>
                    <a:pt x="5" y="16"/>
                  </a:lnTo>
                  <a:lnTo>
                    <a:pt x="5" y="16"/>
                  </a:lnTo>
                  <a:lnTo>
                    <a:pt x="5" y="15"/>
                  </a:lnTo>
                  <a:lnTo>
                    <a:pt x="6" y="15"/>
                  </a:lnTo>
                  <a:lnTo>
                    <a:pt x="6" y="14"/>
                  </a:lnTo>
                  <a:lnTo>
                    <a:pt x="6" y="13"/>
                  </a:lnTo>
                  <a:lnTo>
                    <a:pt x="6" y="14"/>
                  </a:lnTo>
                  <a:lnTo>
                    <a:pt x="6" y="15"/>
                  </a:lnTo>
                  <a:lnTo>
                    <a:pt x="6" y="16"/>
                  </a:lnTo>
                  <a:lnTo>
                    <a:pt x="6" y="16"/>
                  </a:lnTo>
                  <a:lnTo>
                    <a:pt x="6" y="17"/>
                  </a:lnTo>
                  <a:lnTo>
                    <a:pt x="6" y="17"/>
                  </a:lnTo>
                  <a:lnTo>
                    <a:pt x="5" y="17"/>
                  </a:lnTo>
                  <a:lnTo>
                    <a:pt x="5" y="16"/>
                  </a:lnTo>
                  <a:lnTo>
                    <a:pt x="4" y="16"/>
                  </a:lnTo>
                  <a:lnTo>
                    <a:pt x="3" y="15"/>
                  </a:lnTo>
                  <a:lnTo>
                    <a:pt x="3" y="13"/>
                  </a:lnTo>
                  <a:lnTo>
                    <a:pt x="2" y="13"/>
                  </a:lnTo>
                  <a:lnTo>
                    <a:pt x="2" y="11"/>
                  </a:lnTo>
                  <a:lnTo>
                    <a:pt x="1" y="10"/>
                  </a:lnTo>
                  <a:lnTo>
                    <a:pt x="1" y="9"/>
                  </a:lnTo>
                  <a:lnTo>
                    <a:pt x="0" y="7"/>
                  </a:lnTo>
                  <a:lnTo>
                    <a:pt x="0" y="6"/>
                  </a:lnTo>
                  <a:lnTo>
                    <a:pt x="0" y="4"/>
                  </a:lnTo>
                  <a:lnTo>
                    <a:pt x="0" y="3"/>
                  </a:lnTo>
                  <a:lnTo>
                    <a:pt x="0" y="2"/>
                  </a:lnTo>
                  <a:lnTo>
                    <a:pt x="0" y="1"/>
                  </a:lnTo>
                  <a:lnTo>
                    <a:pt x="1" y="0"/>
                  </a:lnTo>
                  <a:lnTo>
                    <a:pt x="1" y="0"/>
                  </a:lnTo>
                  <a:lnTo>
                    <a:pt x="2" y="1"/>
                  </a:lnTo>
                  <a:lnTo>
                    <a:pt x="2" y="1"/>
                  </a:lnTo>
                  <a:lnTo>
                    <a:pt x="2" y="1"/>
                  </a:lnTo>
                  <a:lnTo>
                    <a:pt x="3" y="1"/>
                  </a:lnTo>
                  <a:lnTo>
                    <a:pt x="3" y="2"/>
                  </a:lnTo>
                  <a:lnTo>
                    <a:pt x="3" y="2"/>
                  </a:lnTo>
                  <a:lnTo>
                    <a:pt x="3" y="2"/>
                  </a:lnTo>
                  <a:lnTo>
                    <a:pt x="2" y="1"/>
                  </a:lnTo>
                  <a:lnTo>
                    <a:pt x="2" y="1"/>
                  </a:lnTo>
                  <a:lnTo>
                    <a:pt x="1" y="1"/>
                  </a:lnTo>
                  <a:lnTo>
                    <a:pt x="1" y="1"/>
                  </a:lnTo>
                  <a:lnTo>
                    <a:pt x="1" y="2"/>
                  </a:lnTo>
                  <a:lnTo>
                    <a:pt x="0" y="3"/>
                  </a:lnTo>
                  <a:lnTo>
                    <a:pt x="0" y="4"/>
                  </a:lnTo>
                  <a:lnTo>
                    <a:pt x="1" y="4"/>
                  </a:lnTo>
                  <a:lnTo>
                    <a:pt x="1" y="5"/>
                  </a:lnTo>
                  <a:lnTo>
                    <a:pt x="1" y="6"/>
                  </a:lnTo>
                  <a:lnTo>
                    <a:pt x="1" y="7"/>
                  </a:lnTo>
                  <a:lnTo>
                    <a:pt x="1" y="8"/>
                  </a:lnTo>
                  <a:lnTo>
                    <a:pt x="2"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6" name="Freeform 430"/>
            <p:cNvSpPr>
              <a:spLocks/>
            </p:cNvSpPr>
            <p:nvPr/>
          </p:nvSpPr>
          <p:spPr bwMode="auto">
            <a:xfrm>
              <a:off x="882" y="3150"/>
              <a:ext cx="4" cy="21"/>
            </a:xfrm>
            <a:custGeom>
              <a:avLst/>
              <a:gdLst>
                <a:gd name="T0" fmla="*/ 1 w 4"/>
                <a:gd name="T1" fmla="*/ 10 h 21"/>
                <a:gd name="T2" fmla="*/ 1 w 4"/>
                <a:gd name="T3" fmla="*/ 11 h 21"/>
                <a:gd name="T4" fmla="*/ 1 w 4"/>
                <a:gd name="T5" fmla="*/ 12 h 21"/>
                <a:gd name="T6" fmla="*/ 1 w 4"/>
                <a:gd name="T7" fmla="*/ 13 h 21"/>
                <a:gd name="T8" fmla="*/ 1 w 4"/>
                <a:gd name="T9" fmla="*/ 14 h 21"/>
                <a:gd name="T10" fmla="*/ 1 w 4"/>
                <a:gd name="T11" fmla="*/ 15 h 21"/>
                <a:gd name="T12" fmla="*/ 1 w 4"/>
                <a:gd name="T13" fmla="*/ 15 h 21"/>
                <a:gd name="T14" fmla="*/ 1 w 4"/>
                <a:gd name="T15" fmla="*/ 16 h 21"/>
                <a:gd name="T16" fmla="*/ 1 w 4"/>
                <a:gd name="T17" fmla="*/ 17 h 21"/>
                <a:gd name="T18" fmla="*/ 1 w 4"/>
                <a:gd name="T19" fmla="*/ 18 h 21"/>
                <a:gd name="T20" fmla="*/ 2 w 4"/>
                <a:gd name="T21" fmla="*/ 18 h 21"/>
                <a:gd name="T22" fmla="*/ 2 w 4"/>
                <a:gd name="T23" fmla="*/ 17 h 21"/>
                <a:gd name="T24" fmla="*/ 2 w 4"/>
                <a:gd name="T25" fmla="*/ 17 h 21"/>
                <a:gd name="T26" fmla="*/ 3 w 4"/>
                <a:gd name="T27" fmla="*/ 16 h 21"/>
                <a:gd name="T28" fmla="*/ 3 w 4"/>
                <a:gd name="T29" fmla="*/ 17 h 21"/>
                <a:gd name="T30" fmla="*/ 2 w 4"/>
                <a:gd name="T31" fmla="*/ 18 h 21"/>
                <a:gd name="T32" fmla="*/ 2 w 4"/>
                <a:gd name="T33" fmla="*/ 18 h 21"/>
                <a:gd name="T34" fmla="*/ 2 w 4"/>
                <a:gd name="T35" fmla="*/ 18 h 21"/>
                <a:gd name="T36" fmla="*/ 2 w 4"/>
                <a:gd name="T37" fmla="*/ 19 h 21"/>
                <a:gd name="T38" fmla="*/ 2 w 4"/>
                <a:gd name="T39" fmla="*/ 19 h 21"/>
                <a:gd name="T40" fmla="*/ 2 w 4"/>
                <a:gd name="T41" fmla="*/ 20 h 21"/>
                <a:gd name="T42" fmla="*/ 1 w 4"/>
                <a:gd name="T43" fmla="*/ 20 h 21"/>
                <a:gd name="T44" fmla="*/ 1 w 4"/>
                <a:gd name="T45" fmla="*/ 19 h 21"/>
                <a:gd name="T46" fmla="*/ 1 w 4"/>
                <a:gd name="T47" fmla="*/ 18 h 21"/>
                <a:gd name="T48" fmla="*/ 1 w 4"/>
                <a:gd name="T49" fmla="*/ 17 h 21"/>
                <a:gd name="T50" fmla="*/ 0 w 4"/>
                <a:gd name="T51" fmla="*/ 15 h 21"/>
                <a:gd name="T52" fmla="*/ 0 w 4"/>
                <a:gd name="T53" fmla="*/ 14 h 21"/>
                <a:gd name="T54" fmla="*/ 0 w 4"/>
                <a:gd name="T55" fmla="*/ 13 h 21"/>
                <a:gd name="T56" fmla="*/ 0 w 4"/>
                <a:gd name="T57" fmla="*/ 12 h 21"/>
                <a:gd name="T58" fmla="*/ 0 w 4"/>
                <a:gd name="T59" fmla="*/ 10 h 21"/>
                <a:gd name="T60" fmla="*/ 0 w 4"/>
                <a:gd name="T61" fmla="*/ 8 h 21"/>
                <a:gd name="T62" fmla="*/ 0 w 4"/>
                <a:gd name="T63" fmla="*/ 7 h 21"/>
                <a:gd name="T64" fmla="*/ 0 w 4"/>
                <a:gd name="T65" fmla="*/ 5 h 21"/>
                <a:gd name="T66" fmla="*/ 1 w 4"/>
                <a:gd name="T67" fmla="*/ 5 h 21"/>
                <a:gd name="T68" fmla="*/ 1 w 4"/>
                <a:gd name="T69" fmla="*/ 3 h 21"/>
                <a:gd name="T70" fmla="*/ 1 w 4"/>
                <a:gd name="T71" fmla="*/ 2 h 21"/>
                <a:gd name="T72" fmla="*/ 1 w 4"/>
                <a:gd name="T73" fmla="*/ 1 h 21"/>
                <a:gd name="T74" fmla="*/ 2 w 4"/>
                <a:gd name="T75" fmla="*/ 0 h 21"/>
                <a:gd name="T76" fmla="*/ 2 w 4"/>
                <a:gd name="T77" fmla="*/ 1 h 21"/>
                <a:gd name="T78" fmla="*/ 2 w 4"/>
                <a:gd name="T79" fmla="*/ 1 h 21"/>
                <a:gd name="T80" fmla="*/ 2 w 4"/>
                <a:gd name="T81" fmla="*/ 2 h 21"/>
                <a:gd name="T82" fmla="*/ 3 w 4"/>
                <a:gd name="T83" fmla="*/ 2 h 21"/>
                <a:gd name="T84" fmla="*/ 3 w 4"/>
                <a:gd name="T85" fmla="*/ 3 h 21"/>
                <a:gd name="T86" fmla="*/ 3 w 4"/>
                <a:gd name="T87" fmla="*/ 4 h 21"/>
                <a:gd name="T88" fmla="*/ 3 w 4"/>
                <a:gd name="T89" fmla="*/ 4 h 21"/>
                <a:gd name="T90" fmla="*/ 3 w 4"/>
                <a:gd name="T91" fmla="*/ 5 h 21"/>
                <a:gd name="T92" fmla="*/ 3 w 4"/>
                <a:gd name="T93" fmla="*/ 4 h 21"/>
                <a:gd name="T94" fmla="*/ 3 w 4"/>
                <a:gd name="T95" fmla="*/ 3 h 21"/>
                <a:gd name="T96" fmla="*/ 2 w 4"/>
                <a:gd name="T97" fmla="*/ 2 h 21"/>
                <a:gd name="T98" fmla="*/ 2 w 4"/>
                <a:gd name="T99" fmla="*/ 2 h 21"/>
                <a:gd name="T100" fmla="*/ 2 w 4"/>
                <a:gd name="T101" fmla="*/ 2 h 21"/>
                <a:gd name="T102" fmla="*/ 2 w 4"/>
                <a:gd name="T103" fmla="*/ 2 h 21"/>
                <a:gd name="T104" fmla="*/ 1 w 4"/>
                <a:gd name="T105" fmla="*/ 2 h 21"/>
                <a:gd name="T106" fmla="*/ 1 w 4"/>
                <a:gd name="T107" fmla="*/ 3 h 21"/>
                <a:gd name="T108" fmla="*/ 1 w 4"/>
                <a:gd name="T109" fmla="*/ 4 h 21"/>
                <a:gd name="T110" fmla="*/ 1 w 4"/>
                <a:gd name="T111" fmla="*/ 5 h 21"/>
                <a:gd name="T112" fmla="*/ 1 w 4"/>
                <a:gd name="T113" fmla="*/ 5 h 21"/>
                <a:gd name="T114" fmla="*/ 1 w 4"/>
                <a:gd name="T115" fmla="*/ 6 h 21"/>
                <a:gd name="T116" fmla="*/ 1 w 4"/>
                <a:gd name="T117" fmla="*/ 8 h 21"/>
                <a:gd name="T118" fmla="*/ 1 w 4"/>
                <a:gd name="T119" fmla="*/ 8 h 21"/>
                <a:gd name="T120" fmla="*/ 1 w 4"/>
                <a:gd name="T1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 h="21">
                  <a:moveTo>
                    <a:pt x="1" y="10"/>
                  </a:moveTo>
                  <a:lnTo>
                    <a:pt x="1" y="11"/>
                  </a:lnTo>
                  <a:lnTo>
                    <a:pt x="1" y="12"/>
                  </a:lnTo>
                  <a:lnTo>
                    <a:pt x="1" y="13"/>
                  </a:lnTo>
                  <a:lnTo>
                    <a:pt x="1" y="14"/>
                  </a:lnTo>
                  <a:lnTo>
                    <a:pt x="1" y="15"/>
                  </a:lnTo>
                  <a:lnTo>
                    <a:pt x="1" y="15"/>
                  </a:lnTo>
                  <a:lnTo>
                    <a:pt x="1" y="16"/>
                  </a:lnTo>
                  <a:lnTo>
                    <a:pt x="1" y="17"/>
                  </a:lnTo>
                  <a:lnTo>
                    <a:pt x="1" y="18"/>
                  </a:lnTo>
                  <a:lnTo>
                    <a:pt x="2" y="18"/>
                  </a:lnTo>
                  <a:lnTo>
                    <a:pt x="2" y="17"/>
                  </a:lnTo>
                  <a:lnTo>
                    <a:pt x="2" y="17"/>
                  </a:lnTo>
                  <a:lnTo>
                    <a:pt x="3" y="16"/>
                  </a:lnTo>
                  <a:lnTo>
                    <a:pt x="3" y="17"/>
                  </a:lnTo>
                  <a:lnTo>
                    <a:pt x="2" y="18"/>
                  </a:lnTo>
                  <a:lnTo>
                    <a:pt x="2" y="18"/>
                  </a:lnTo>
                  <a:lnTo>
                    <a:pt x="2" y="18"/>
                  </a:lnTo>
                  <a:lnTo>
                    <a:pt x="2" y="19"/>
                  </a:lnTo>
                  <a:lnTo>
                    <a:pt x="2" y="19"/>
                  </a:lnTo>
                  <a:lnTo>
                    <a:pt x="2" y="20"/>
                  </a:lnTo>
                  <a:lnTo>
                    <a:pt x="1" y="20"/>
                  </a:lnTo>
                  <a:lnTo>
                    <a:pt x="1" y="19"/>
                  </a:lnTo>
                  <a:lnTo>
                    <a:pt x="1" y="18"/>
                  </a:lnTo>
                  <a:lnTo>
                    <a:pt x="1" y="17"/>
                  </a:lnTo>
                  <a:lnTo>
                    <a:pt x="0" y="15"/>
                  </a:lnTo>
                  <a:lnTo>
                    <a:pt x="0" y="14"/>
                  </a:lnTo>
                  <a:lnTo>
                    <a:pt x="0" y="13"/>
                  </a:lnTo>
                  <a:lnTo>
                    <a:pt x="0" y="12"/>
                  </a:lnTo>
                  <a:lnTo>
                    <a:pt x="0" y="10"/>
                  </a:lnTo>
                  <a:lnTo>
                    <a:pt x="0" y="8"/>
                  </a:lnTo>
                  <a:lnTo>
                    <a:pt x="0" y="7"/>
                  </a:lnTo>
                  <a:lnTo>
                    <a:pt x="0" y="5"/>
                  </a:lnTo>
                  <a:lnTo>
                    <a:pt x="1" y="5"/>
                  </a:lnTo>
                  <a:lnTo>
                    <a:pt x="1" y="3"/>
                  </a:lnTo>
                  <a:lnTo>
                    <a:pt x="1" y="2"/>
                  </a:lnTo>
                  <a:lnTo>
                    <a:pt x="1" y="1"/>
                  </a:lnTo>
                  <a:lnTo>
                    <a:pt x="2" y="0"/>
                  </a:lnTo>
                  <a:lnTo>
                    <a:pt x="2" y="1"/>
                  </a:lnTo>
                  <a:lnTo>
                    <a:pt x="2" y="1"/>
                  </a:lnTo>
                  <a:lnTo>
                    <a:pt x="2" y="2"/>
                  </a:lnTo>
                  <a:lnTo>
                    <a:pt x="3" y="2"/>
                  </a:lnTo>
                  <a:lnTo>
                    <a:pt x="3" y="3"/>
                  </a:lnTo>
                  <a:lnTo>
                    <a:pt x="3" y="4"/>
                  </a:lnTo>
                  <a:lnTo>
                    <a:pt x="3" y="4"/>
                  </a:lnTo>
                  <a:lnTo>
                    <a:pt x="3" y="5"/>
                  </a:lnTo>
                  <a:lnTo>
                    <a:pt x="3" y="4"/>
                  </a:lnTo>
                  <a:lnTo>
                    <a:pt x="3" y="3"/>
                  </a:lnTo>
                  <a:lnTo>
                    <a:pt x="2" y="2"/>
                  </a:lnTo>
                  <a:lnTo>
                    <a:pt x="2" y="2"/>
                  </a:lnTo>
                  <a:lnTo>
                    <a:pt x="2" y="2"/>
                  </a:lnTo>
                  <a:lnTo>
                    <a:pt x="2" y="2"/>
                  </a:lnTo>
                  <a:lnTo>
                    <a:pt x="1" y="2"/>
                  </a:lnTo>
                  <a:lnTo>
                    <a:pt x="1" y="3"/>
                  </a:lnTo>
                  <a:lnTo>
                    <a:pt x="1" y="4"/>
                  </a:lnTo>
                  <a:lnTo>
                    <a:pt x="1" y="5"/>
                  </a:lnTo>
                  <a:lnTo>
                    <a:pt x="1" y="5"/>
                  </a:lnTo>
                  <a:lnTo>
                    <a:pt x="1" y="6"/>
                  </a:lnTo>
                  <a:lnTo>
                    <a:pt x="1" y="8"/>
                  </a:lnTo>
                  <a:lnTo>
                    <a:pt x="1" y="8"/>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7" name="Freeform 431"/>
            <p:cNvSpPr>
              <a:spLocks/>
            </p:cNvSpPr>
            <p:nvPr/>
          </p:nvSpPr>
          <p:spPr bwMode="auto">
            <a:xfrm>
              <a:off x="870" y="3150"/>
              <a:ext cx="5" cy="20"/>
            </a:xfrm>
            <a:custGeom>
              <a:avLst/>
              <a:gdLst>
                <a:gd name="T0" fmla="*/ 1 w 5"/>
                <a:gd name="T1" fmla="*/ 11 h 20"/>
                <a:gd name="T2" fmla="*/ 1 w 5"/>
                <a:gd name="T3" fmla="*/ 11 h 20"/>
                <a:gd name="T4" fmla="*/ 1 w 5"/>
                <a:gd name="T5" fmla="*/ 12 h 20"/>
                <a:gd name="T6" fmla="*/ 1 w 5"/>
                <a:gd name="T7" fmla="*/ 13 h 20"/>
                <a:gd name="T8" fmla="*/ 2 w 5"/>
                <a:gd name="T9" fmla="*/ 14 h 20"/>
                <a:gd name="T10" fmla="*/ 2 w 5"/>
                <a:gd name="T11" fmla="*/ 14 h 20"/>
                <a:gd name="T12" fmla="*/ 2 w 5"/>
                <a:gd name="T13" fmla="*/ 15 h 20"/>
                <a:gd name="T14" fmla="*/ 2 w 5"/>
                <a:gd name="T15" fmla="*/ 16 h 20"/>
                <a:gd name="T16" fmla="*/ 2 w 5"/>
                <a:gd name="T17" fmla="*/ 17 h 20"/>
                <a:gd name="T18" fmla="*/ 2 w 5"/>
                <a:gd name="T19" fmla="*/ 17 h 20"/>
                <a:gd name="T20" fmla="*/ 2 w 5"/>
                <a:gd name="T21" fmla="*/ 17 h 20"/>
                <a:gd name="T22" fmla="*/ 3 w 5"/>
                <a:gd name="T23" fmla="*/ 17 h 20"/>
                <a:gd name="T24" fmla="*/ 3 w 5"/>
                <a:gd name="T25" fmla="*/ 17 h 20"/>
                <a:gd name="T26" fmla="*/ 3 w 5"/>
                <a:gd name="T27" fmla="*/ 17 h 20"/>
                <a:gd name="T28" fmla="*/ 4 w 5"/>
                <a:gd name="T29" fmla="*/ 16 h 20"/>
                <a:gd name="T30" fmla="*/ 4 w 5"/>
                <a:gd name="T31" fmla="*/ 15 h 20"/>
                <a:gd name="T32" fmla="*/ 4 w 5"/>
                <a:gd name="T33" fmla="*/ 16 h 20"/>
                <a:gd name="T34" fmla="*/ 4 w 5"/>
                <a:gd name="T35" fmla="*/ 17 h 20"/>
                <a:gd name="T36" fmla="*/ 4 w 5"/>
                <a:gd name="T37" fmla="*/ 17 h 20"/>
                <a:gd name="T38" fmla="*/ 4 w 5"/>
                <a:gd name="T39" fmla="*/ 18 h 20"/>
                <a:gd name="T40" fmla="*/ 3 w 5"/>
                <a:gd name="T41" fmla="*/ 19 h 20"/>
                <a:gd name="T42" fmla="*/ 3 w 5"/>
                <a:gd name="T43" fmla="*/ 18 h 20"/>
                <a:gd name="T44" fmla="*/ 2 w 5"/>
                <a:gd name="T45" fmla="*/ 17 h 20"/>
                <a:gd name="T46" fmla="*/ 2 w 5"/>
                <a:gd name="T47" fmla="*/ 17 h 20"/>
                <a:gd name="T48" fmla="*/ 1 w 5"/>
                <a:gd name="T49" fmla="*/ 16 h 20"/>
                <a:gd name="T50" fmla="*/ 1 w 5"/>
                <a:gd name="T51" fmla="*/ 14 h 20"/>
                <a:gd name="T52" fmla="*/ 1 w 5"/>
                <a:gd name="T53" fmla="*/ 14 h 20"/>
                <a:gd name="T54" fmla="*/ 0 w 5"/>
                <a:gd name="T55" fmla="*/ 12 h 20"/>
                <a:gd name="T56" fmla="*/ 0 w 5"/>
                <a:gd name="T57" fmla="*/ 11 h 20"/>
                <a:gd name="T58" fmla="*/ 0 w 5"/>
                <a:gd name="T59" fmla="*/ 9 h 20"/>
                <a:gd name="T60" fmla="*/ 0 w 5"/>
                <a:gd name="T61" fmla="*/ 8 h 20"/>
                <a:gd name="T62" fmla="*/ 0 w 5"/>
                <a:gd name="T63" fmla="*/ 6 h 20"/>
                <a:gd name="T64" fmla="*/ 0 w 5"/>
                <a:gd name="T65" fmla="*/ 5 h 20"/>
                <a:gd name="T66" fmla="*/ 0 w 5"/>
                <a:gd name="T67" fmla="*/ 4 h 20"/>
                <a:gd name="T68" fmla="*/ 0 w 5"/>
                <a:gd name="T69" fmla="*/ 2 h 20"/>
                <a:gd name="T70" fmla="*/ 0 w 5"/>
                <a:gd name="T71" fmla="*/ 2 h 20"/>
                <a:gd name="T72" fmla="*/ 1 w 5"/>
                <a:gd name="T73" fmla="*/ 0 h 20"/>
                <a:gd name="T74" fmla="*/ 1 w 5"/>
                <a:gd name="T75" fmla="*/ 1 h 20"/>
                <a:gd name="T76" fmla="*/ 1 w 5"/>
                <a:gd name="T77" fmla="*/ 1 h 20"/>
                <a:gd name="T78" fmla="*/ 2 w 5"/>
                <a:gd name="T79" fmla="*/ 2 h 20"/>
                <a:gd name="T80" fmla="*/ 2 w 5"/>
                <a:gd name="T81" fmla="*/ 2 h 20"/>
                <a:gd name="T82" fmla="*/ 2 w 5"/>
                <a:gd name="T83" fmla="*/ 3 h 20"/>
                <a:gd name="T84" fmla="*/ 2 w 5"/>
                <a:gd name="T85" fmla="*/ 3 h 20"/>
                <a:gd name="T86" fmla="*/ 2 w 5"/>
                <a:gd name="T87" fmla="*/ 4 h 20"/>
                <a:gd name="T88" fmla="*/ 2 w 5"/>
                <a:gd name="T89" fmla="*/ 3 h 20"/>
                <a:gd name="T90" fmla="*/ 2 w 5"/>
                <a:gd name="T91" fmla="*/ 2 h 20"/>
                <a:gd name="T92" fmla="*/ 1 w 5"/>
                <a:gd name="T93" fmla="*/ 2 h 20"/>
                <a:gd name="T94" fmla="*/ 1 w 5"/>
                <a:gd name="T95" fmla="*/ 2 h 20"/>
                <a:gd name="T96" fmla="*/ 0 w 5"/>
                <a:gd name="T97" fmla="*/ 2 h 20"/>
                <a:gd name="T98" fmla="*/ 0 w 5"/>
                <a:gd name="T99" fmla="*/ 3 h 20"/>
                <a:gd name="T100" fmla="*/ 0 w 5"/>
                <a:gd name="T101" fmla="*/ 4 h 20"/>
                <a:gd name="T102" fmla="*/ 0 w 5"/>
                <a:gd name="T103" fmla="*/ 5 h 20"/>
                <a:gd name="T104" fmla="*/ 0 w 5"/>
                <a:gd name="T105" fmla="*/ 5 h 20"/>
                <a:gd name="T106" fmla="*/ 0 w 5"/>
                <a:gd name="T107" fmla="*/ 6 h 20"/>
                <a:gd name="T108" fmla="*/ 0 w 5"/>
                <a:gd name="T109" fmla="*/ 7 h 20"/>
                <a:gd name="T110" fmla="*/ 1 w 5"/>
                <a:gd name="T111" fmla="*/ 8 h 20"/>
                <a:gd name="T112" fmla="*/ 1 w 5"/>
                <a:gd name="T113" fmla="*/ 9 h 20"/>
                <a:gd name="T114" fmla="*/ 1 w 5"/>
                <a:gd name="T115"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 h="20">
                  <a:moveTo>
                    <a:pt x="1" y="11"/>
                  </a:moveTo>
                  <a:lnTo>
                    <a:pt x="1" y="11"/>
                  </a:lnTo>
                  <a:lnTo>
                    <a:pt x="1" y="12"/>
                  </a:lnTo>
                  <a:lnTo>
                    <a:pt x="1" y="13"/>
                  </a:lnTo>
                  <a:lnTo>
                    <a:pt x="2" y="14"/>
                  </a:lnTo>
                  <a:lnTo>
                    <a:pt x="2" y="14"/>
                  </a:lnTo>
                  <a:lnTo>
                    <a:pt x="2" y="15"/>
                  </a:lnTo>
                  <a:lnTo>
                    <a:pt x="2" y="16"/>
                  </a:lnTo>
                  <a:lnTo>
                    <a:pt x="2" y="17"/>
                  </a:lnTo>
                  <a:lnTo>
                    <a:pt x="2" y="17"/>
                  </a:lnTo>
                  <a:lnTo>
                    <a:pt x="2" y="17"/>
                  </a:lnTo>
                  <a:lnTo>
                    <a:pt x="3" y="17"/>
                  </a:lnTo>
                  <a:lnTo>
                    <a:pt x="3" y="17"/>
                  </a:lnTo>
                  <a:lnTo>
                    <a:pt x="3" y="17"/>
                  </a:lnTo>
                  <a:lnTo>
                    <a:pt x="4" y="16"/>
                  </a:lnTo>
                  <a:lnTo>
                    <a:pt x="4" y="15"/>
                  </a:lnTo>
                  <a:lnTo>
                    <a:pt x="4" y="16"/>
                  </a:lnTo>
                  <a:lnTo>
                    <a:pt x="4" y="17"/>
                  </a:lnTo>
                  <a:lnTo>
                    <a:pt x="4" y="17"/>
                  </a:lnTo>
                  <a:lnTo>
                    <a:pt x="4" y="18"/>
                  </a:lnTo>
                  <a:lnTo>
                    <a:pt x="3" y="19"/>
                  </a:lnTo>
                  <a:lnTo>
                    <a:pt x="3" y="18"/>
                  </a:lnTo>
                  <a:lnTo>
                    <a:pt x="2" y="17"/>
                  </a:lnTo>
                  <a:lnTo>
                    <a:pt x="2" y="17"/>
                  </a:lnTo>
                  <a:lnTo>
                    <a:pt x="1" y="16"/>
                  </a:lnTo>
                  <a:lnTo>
                    <a:pt x="1" y="14"/>
                  </a:lnTo>
                  <a:lnTo>
                    <a:pt x="1" y="14"/>
                  </a:lnTo>
                  <a:lnTo>
                    <a:pt x="0" y="12"/>
                  </a:lnTo>
                  <a:lnTo>
                    <a:pt x="0" y="11"/>
                  </a:lnTo>
                  <a:lnTo>
                    <a:pt x="0" y="9"/>
                  </a:lnTo>
                  <a:lnTo>
                    <a:pt x="0" y="8"/>
                  </a:lnTo>
                  <a:lnTo>
                    <a:pt x="0" y="6"/>
                  </a:lnTo>
                  <a:lnTo>
                    <a:pt x="0" y="5"/>
                  </a:lnTo>
                  <a:lnTo>
                    <a:pt x="0" y="4"/>
                  </a:lnTo>
                  <a:lnTo>
                    <a:pt x="0" y="2"/>
                  </a:lnTo>
                  <a:lnTo>
                    <a:pt x="0" y="2"/>
                  </a:lnTo>
                  <a:lnTo>
                    <a:pt x="1" y="0"/>
                  </a:lnTo>
                  <a:lnTo>
                    <a:pt x="1" y="1"/>
                  </a:lnTo>
                  <a:lnTo>
                    <a:pt x="1" y="1"/>
                  </a:lnTo>
                  <a:lnTo>
                    <a:pt x="2" y="2"/>
                  </a:lnTo>
                  <a:lnTo>
                    <a:pt x="2" y="2"/>
                  </a:lnTo>
                  <a:lnTo>
                    <a:pt x="2" y="3"/>
                  </a:lnTo>
                  <a:lnTo>
                    <a:pt x="2" y="3"/>
                  </a:lnTo>
                  <a:lnTo>
                    <a:pt x="2" y="4"/>
                  </a:lnTo>
                  <a:lnTo>
                    <a:pt x="2" y="3"/>
                  </a:lnTo>
                  <a:lnTo>
                    <a:pt x="2" y="2"/>
                  </a:lnTo>
                  <a:lnTo>
                    <a:pt x="1" y="2"/>
                  </a:lnTo>
                  <a:lnTo>
                    <a:pt x="1" y="2"/>
                  </a:lnTo>
                  <a:lnTo>
                    <a:pt x="0" y="2"/>
                  </a:lnTo>
                  <a:lnTo>
                    <a:pt x="0" y="3"/>
                  </a:lnTo>
                  <a:lnTo>
                    <a:pt x="0" y="4"/>
                  </a:lnTo>
                  <a:lnTo>
                    <a:pt x="0" y="5"/>
                  </a:lnTo>
                  <a:lnTo>
                    <a:pt x="0" y="5"/>
                  </a:lnTo>
                  <a:lnTo>
                    <a:pt x="0" y="6"/>
                  </a:lnTo>
                  <a:lnTo>
                    <a:pt x="0" y="7"/>
                  </a:lnTo>
                  <a:lnTo>
                    <a:pt x="1" y="8"/>
                  </a:lnTo>
                  <a:lnTo>
                    <a:pt x="1" y="9"/>
                  </a:lnTo>
                  <a:lnTo>
                    <a:pt x="1"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8" name="Freeform 432"/>
            <p:cNvSpPr>
              <a:spLocks/>
            </p:cNvSpPr>
            <p:nvPr/>
          </p:nvSpPr>
          <p:spPr bwMode="auto">
            <a:xfrm>
              <a:off x="938" y="3130"/>
              <a:ext cx="19" cy="7"/>
            </a:xfrm>
            <a:custGeom>
              <a:avLst/>
              <a:gdLst>
                <a:gd name="T0" fmla="*/ 8 w 19"/>
                <a:gd name="T1" fmla="*/ 2 h 7"/>
                <a:gd name="T2" fmla="*/ 8 w 19"/>
                <a:gd name="T3" fmla="*/ 2 h 7"/>
                <a:gd name="T4" fmla="*/ 7 w 19"/>
                <a:gd name="T5" fmla="*/ 3 h 7"/>
                <a:gd name="T6" fmla="*/ 6 w 19"/>
                <a:gd name="T7" fmla="*/ 3 h 7"/>
                <a:gd name="T8" fmla="*/ 5 w 19"/>
                <a:gd name="T9" fmla="*/ 3 h 7"/>
                <a:gd name="T10" fmla="*/ 5 w 19"/>
                <a:gd name="T11" fmla="*/ 3 h 7"/>
                <a:gd name="T12" fmla="*/ 4 w 19"/>
                <a:gd name="T13" fmla="*/ 3 h 7"/>
                <a:gd name="T14" fmla="*/ 4 w 19"/>
                <a:gd name="T15" fmla="*/ 4 h 7"/>
                <a:gd name="T16" fmla="*/ 3 w 19"/>
                <a:gd name="T17" fmla="*/ 4 h 7"/>
                <a:gd name="T18" fmla="*/ 2 w 19"/>
                <a:gd name="T19" fmla="*/ 4 h 7"/>
                <a:gd name="T20" fmla="*/ 2 w 19"/>
                <a:gd name="T21" fmla="*/ 5 h 7"/>
                <a:gd name="T22" fmla="*/ 2 w 19"/>
                <a:gd name="T23" fmla="*/ 5 h 7"/>
                <a:gd name="T24" fmla="*/ 3 w 19"/>
                <a:gd name="T25" fmla="*/ 6 h 7"/>
                <a:gd name="T26" fmla="*/ 3 w 19"/>
                <a:gd name="T27" fmla="*/ 6 h 7"/>
                <a:gd name="T28" fmla="*/ 5 w 19"/>
                <a:gd name="T29" fmla="*/ 6 h 7"/>
                <a:gd name="T30" fmla="*/ 4 w 19"/>
                <a:gd name="T31" fmla="*/ 6 h 7"/>
                <a:gd name="T32" fmla="*/ 3 w 19"/>
                <a:gd name="T33" fmla="*/ 6 h 7"/>
                <a:gd name="T34" fmla="*/ 2 w 19"/>
                <a:gd name="T35" fmla="*/ 6 h 7"/>
                <a:gd name="T36" fmla="*/ 2 w 19"/>
                <a:gd name="T37" fmla="*/ 6 h 7"/>
                <a:gd name="T38" fmla="*/ 1 w 19"/>
                <a:gd name="T39" fmla="*/ 6 h 7"/>
                <a:gd name="T40" fmla="*/ 0 w 19"/>
                <a:gd name="T41" fmla="*/ 6 h 7"/>
                <a:gd name="T42" fmla="*/ 1 w 19"/>
                <a:gd name="T43" fmla="*/ 5 h 7"/>
                <a:gd name="T44" fmla="*/ 2 w 19"/>
                <a:gd name="T45" fmla="*/ 5 h 7"/>
                <a:gd name="T46" fmla="*/ 2 w 19"/>
                <a:gd name="T47" fmla="*/ 4 h 7"/>
                <a:gd name="T48" fmla="*/ 3 w 19"/>
                <a:gd name="T49" fmla="*/ 3 h 7"/>
                <a:gd name="T50" fmla="*/ 5 w 19"/>
                <a:gd name="T51" fmla="*/ 3 h 7"/>
                <a:gd name="T52" fmla="*/ 5 w 19"/>
                <a:gd name="T53" fmla="*/ 2 h 7"/>
                <a:gd name="T54" fmla="*/ 7 w 19"/>
                <a:gd name="T55" fmla="*/ 2 h 7"/>
                <a:gd name="T56" fmla="*/ 8 w 19"/>
                <a:gd name="T57" fmla="*/ 1 h 7"/>
                <a:gd name="T58" fmla="*/ 9 w 19"/>
                <a:gd name="T59" fmla="*/ 1 h 7"/>
                <a:gd name="T60" fmla="*/ 11 w 19"/>
                <a:gd name="T61" fmla="*/ 1 h 7"/>
                <a:gd name="T62" fmla="*/ 12 w 19"/>
                <a:gd name="T63" fmla="*/ 1 h 7"/>
                <a:gd name="T64" fmla="*/ 14 w 19"/>
                <a:gd name="T65" fmla="*/ 0 h 7"/>
                <a:gd name="T66" fmla="*/ 14 w 19"/>
                <a:gd name="T67" fmla="*/ 0 h 7"/>
                <a:gd name="T68" fmla="*/ 16 w 19"/>
                <a:gd name="T69" fmla="*/ 0 h 7"/>
                <a:gd name="T70" fmla="*/ 17 w 19"/>
                <a:gd name="T71" fmla="*/ 1 h 7"/>
                <a:gd name="T72" fmla="*/ 18 w 19"/>
                <a:gd name="T73" fmla="*/ 1 h 7"/>
                <a:gd name="T74" fmla="*/ 18 w 19"/>
                <a:gd name="T75" fmla="*/ 1 h 7"/>
                <a:gd name="T76" fmla="*/ 17 w 19"/>
                <a:gd name="T77" fmla="*/ 1 h 7"/>
                <a:gd name="T78" fmla="*/ 17 w 19"/>
                <a:gd name="T79" fmla="*/ 2 h 7"/>
                <a:gd name="T80" fmla="*/ 17 w 19"/>
                <a:gd name="T81" fmla="*/ 2 h 7"/>
                <a:gd name="T82" fmla="*/ 17 w 19"/>
                <a:gd name="T83" fmla="*/ 3 h 7"/>
                <a:gd name="T84" fmla="*/ 17 w 19"/>
                <a:gd name="T85" fmla="*/ 3 h 7"/>
                <a:gd name="T86" fmla="*/ 16 w 19"/>
                <a:gd name="T87" fmla="*/ 3 h 7"/>
                <a:gd name="T88" fmla="*/ 16 w 19"/>
                <a:gd name="T89" fmla="*/ 4 h 7"/>
                <a:gd name="T90" fmla="*/ 15 w 19"/>
                <a:gd name="T91" fmla="*/ 4 h 7"/>
                <a:gd name="T92" fmla="*/ 16 w 19"/>
                <a:gd name="T93" fmla="*/ 3 h 7"/>
                <a:gd name="T94" fmla="*/ 16 w 19"/>
                <a:gd name="T95" fmla="*/ 3 h 7"/>
                <a:gd name="T96" fmla="*/ 17 w 19"/>
                <a:gd name="T97" fmla="*/ 2 h 7"/>
                <a:gd name="T98" fmla="*/ 17 w 19"/>
                <a:gd name="T99" fmla="*/ 2 h 7"/>
                <a:gd name="T100" fmla="*/ 16 w 19"/>
                <a:gd name="T101" fmla="*/ 1 h 7"/>
                <a:gd name="T102" fmla="*/ 15 w 19"/>
                <a:gd name="T103" fmla="*/ 1 h 7"/>
                <a:gd name="T104" fmla="*/ 15 w 19"/>
                <a:gd name="T105" fmla="*/ 1 h 7"/>
                <a:gd name="T106" fmla="*/ 14 w 19"/>
                <a:gd name="T107" fmla="*/ 1 h 7"/>
                <a:gd name="T108" fmla="*/ 14 w 19"/>
                <a:gd name="T109" fmla="*/ 1 h 7"/>
                <a:gd name="T110" fmla="*/ 13 w 19"/>
                <a:gd name="T111" fmla="*/ 1 h 7"/>
                <a:gd name="T112" fmla="*/ 11 w 19"/>
                <a:gd name="T113" fmla="*/ 1 h 7"/>
                <a:gd name="T114" fmla="*/ 11 w 19"/>
                <a:gd name="T115" fmla="*/ 2 h 7"/>
                <a:gd name="T116" fmla="*/ 10 w 19"/>
                <a:gd name="T117" fmla="*/ 2 h 7"/>
                <a:gd name="T118" fmla="*/ 8 w 19"/>
                <a:gd name="T1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 h="7">
                  <a:moveTo>
                    <a:pt x="8" y="2"/>
                  </a:moveTo>
                  <a:lnTo>
                    <a:pt x="8" y="2"/>
                  </a:lnTo>
                  <a:lnTo>
                    <a:pt x="7" y="3"/>
                  </a:lnTo>
                  <a:lnTo>
                    <a:pt x="6" y="3"/>
                  </a:lnTo>
                  <a:lnTo>
                    <a:pt x="5" y="3"/>
                  </a:lnTo>
                  <a:lnTo>
                    <a:pt x="5" y="3"/>
                  </a:lnTo>
                  <a:lnTo>
                    <a:pt x="4" y="3"/>
                  </a:lnTo>
                  <a:lnTo>
                    <a:pt x="4" y="4"/>
                  </a:lnTo>
                  <a:lnTo>
                    <a:pt x="3" y="4"/>
                  </a:lnTo>
                  <a:lnTo>
                    <a:pt x="2" y="4"/>
                  </a:lnTo>
                  <a:lnTo>
                    <a:pt x="2" y="5"/>
                  </a:lnTo>
                  <a:lnTo>
                    <a:pt x="2" y="5"/>
                  </a:lnTo>
                  <a:lnTo>
                    <a:pt x="3" y="6"/>
                  </a:lnTo>
                  <a:lnTo>
                    <a:pt x="3" y="6"/>
                  </a:lnTo>
                  <a:lnTo>
                    <a:pt x="5" y="6"/>
                  </a:lnTo>
                  <a:lnTo>
                    <a:pt x="4" y="6"/>
                  </a:lnTo>
                  <a:lnTo>
                    <a:pt x="3" y="6"/>
                  </a:lnTo>
                  <a:lnTo>
                    <a:pt x="2" y="6"/>
                  </a:lnTo>
                  <a:lnTo>
                    <a:pt x="2" y="6"/>
                  </a:lnTo>
                  <a:lnTo>
                    <a:pt x="1" y="6"/>
                  </a:lnTo>
                  <a:lnTo>
                    <a:pt x="0" y="6"/>
                  </a:lnTo>
                  <a:lnTo>
                    <a:pt x="1" y="5"/>
                  </a:lnTo>
                  <a:lnTo>
                    <a:pt x="2" y="5"/>
                  </a:lnTo>
                  <a:lnTo>
                    <a:pt x="2" y="4"/>
                  </a:lnTo>
                  <a:lnTo>
                    <a:pt x="3" y="3"/>
                  </a:lnTo>
                  <a:lnTo>
                    <a:pt x="5" y="3"/>
                  </a:lnTo>
                  <a:lnTo>
                    <a:pt x="5" y="2"/>
                  </a:lnTo>
                  <a:lnTo>
                    <a:pt x="7" y="2"/>
                  </a:lnTo>
                  <a:lnTo>
                    <a:pt x="8" y="1"/>
                  </a:lnTo>
                  <a:lnTo>
                    <a:pt x="9" y="1"/>
                  </a:lnTo>
                  <a:lnTo>
                    <a:pt x="11" y="1"/>
                  </a:lnTo>
                  <a:lnTo>
                    <a:pt x="12" y="1"/>
                  </a:lnTo>
                  <a:lnTo>
                    <a:pt x="14" y="0"/>
                  </a:lnTo>
                  <a:lnTo>
                    <a:pt x="14" y="0"/>
                  </a:lnTo>
                  <a:lnTo>
                    <a:pt x="16" y="0"/>
                  </a:lnTo>
                  <a:lnTo>
                    <a:pt x="17" y="1"/>
                  </a:lnTo>
                  <a:lnTo>
                    <a:pt x="18" y="1"/>
                  </a:lnTo>
                  <a:lnTo>
                    <a:pt x="18" y="1"/>
                  </a:lnTo>
                  <a:lnTo>
                    <a:pt x="17" y="1"/>
                  </a:lnTo>
                  <a:lnTo>
                    <a:pt x="17" y="2"/>
                  </a:lnTo>
                  <a:lnTo>
                    <a:pt x="17" y="2"/>
                  </a:lnTo>
                  <a:lnTo>
                    <a:pt x="17" y="3"/>
                  </a:lnTo>
                  <a:lnTo>
                    <a:pt x="17" y="3"/>
                  </a:lnTo>
                  <a:lnTo>
                    <a:pt x="16" y="3"/>
                  </a:lnTo>
                  <a:lnTo>
                    <a:pt x="16" y="4"/>
                  </a:lnTo>
                  <a:lnTo>
                    <a:pt x="15" y="4"/>
                  </a:lnTo>
                  <a:lnTo>
                    <a:pt x="16" y="3"/>
                  </a:lnTo>
                  <a:lnTo>
                    <a:pt x="16" y="3"/>
                  </a:lnTo>
                  <a:lnTo>
                    <a:pt x="17" y="2"/>
                  </a:lnTo>
                  <a:lnTo>
                    <a:pt x="17" y="2"/>
                  </a:lnTo>
                  <a:lnTo>
                    <a:pt x="16" y="1"/>
                  </a:lnTo>
                  <a:lnTo>
                    <a:pt x="15" y="1"/>
                  </a:lnTo>
                  <a:lnTo>
                    <a:pt x="15" y="1"/>
                  </a:lnTo>
                  <a:lnTo>
                    <a:pt x="14" y="1"/>
                  </a:lnTo>
                  <a:lnTo>
                    <a:pt x="14" y="1"/>
                  </a:lnTo>
                  <a:lnTo>
                    <a:pt x="13" y="1"/>
                  </a:lnTo>
                  <a:lnTo>
                    <a:pt x="11" y="1"/>
                  </a:lnTo>
                  <a:lnTo>
                    <a:pt x="11" y="2"/>
                  </a:lnTo>
                  <a:lnTo>
                    <a:pt x="10" y="2"/>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89" name="Freeform 433"/>
            <p:cNvSpPr>
              <a:spLocks/>
            </p:cNvSpPr>
            <p:nvPr/>
          </p:nvSpPr>
          <p:spPr bwMode="auto">
            <a:xfrm>
              <a:off x="841" y="3159"/>
              <a:ext cx="5" cy="21"/>
            </a:xfrm>
            <a:custGeom>
              <a:avLst/>
              <a:gdLst>
                <a:gd name="T0" fmla="*/ 1 w 5"/>
                <a:gd name="T1" fmla="*/ 10 h 21"/>
                <a:gd name="T2" fmla="*/ 0 w 5"/>
                <a:gd name="T3" fmla="*/ 11 h 21"/>
                <a:gd name="T4" fmla="*/ 0 w 5"/>
                <a:gd name="T5" fmla="*/ 12 h 21"/>
                <a:gd name="T6" fmla="*/ 0 w 5"/>
                <a:gd name="T7" fmla="*/ 12 h 21"/>
                <a:gd name="T8" fmla="*/ 0 w 5"/>
                <a:gd name="T9" fmla="*/ 13 h 21"/>
                <a:gd name="T10" fmla="*/ 0 w 5"/>
                <a:gd name="T11" fmla="*/ 14 h 21"/>
                <a:gd name="T12" fmla="*/ 0 w 5"/>
                <a:gd name="T13" fmla="*/ 15 h 21"/>
                <a:gd name="T14" fmla="*/ 0 w 5"/>
                <a:gd name="T15" fmla="*/ 15 h 21"/>
                <a:gd name="T16" fmla="*/ 0 w 5"/>
                <a:gd name="T17" fmla="*/ 16 h 21"/>
                <a:gd name="T18" fmla="*/ 0 w 5"/>
                <a:gd name="T19" fmla="*/ 17 h 21"/>
                <a:gd name="T20" fmla="*/ 0 w 5"/>
                <a:gd name="T21" fmla="*/ 17 h 21"/>
                <a:gd name="T22" fmla="*/ 0 w 5"/>
                <a:gd name="T23" fmla="*/ 18 h 21"/>
                <a:gd name="T24" fmla="*/ 1 w 5"/>
                <a:gd name="T25" fmla="*/ 18 h 21"/>
                <a:gd name="T26" fmla="*/ 1 w 5"/>
                <a:gd name="T27" fmla="*/ 18 h 21"/>
                <a:gd name="T28" fmla="*/ 2 w 5"/>
                <a:gd name="T29" fmla="*/ 18 h 21"/>
                <a:gd name="T30" fmla="*/ 2 w 5"/>
                <a:gd name="T31" fmla="*/ 17 h 21"/>
                <a:gd name="T32" fmla="*/ 2 w 5"/>
                <a:gd name="T33" fmla="*/ 18 h 21"/>
                <a:gd name="T34" fmla="*/ 2 w 5"/>
                <a:gd name="T35" fmla="*/ 18 h 21"/>
                <a:gd name="T36" fmla="*/ 1 w 5"/>
                <a:gd name="T37" fmla="*/ 18 h 21"/>
                <a:gd name="T38" fmla="*/ 1 w 5"/>
                <a:gd name="T39" fmla="*/ 19 h 21"/>
                <a:gd name="T40" fmla="*/ 1 w 5"/>
                <a:gd name="T41" fmla="*/ 20 h 21"/>
                <a:gd name="T42" fmla="*/ 0 w 5"/>
                <a:gd name="T43" fmla="*/ 19 h 21"/>
                <a:gd name="T44" fmla="*/ 0 w 5"/>
                <a:gd name="T45" fmla="*/ 18 h 21"/>
                <a:gd name="T46" fmla="*/ 0 w 5"/>
                <a:gd name="T47" fmla="*/ 17 h 21"/>
                <a:gd name="T48" fmla="*/ 0 w 5"/>
                <a:gd name="T49" fmla="*/ 15 h 21"/>
                <a:gd name="T50" fmla="*/ 0 w 5"/>
                <a:gd name="T51" fmla="*/ 14 h 21"/>
                <a:gd name="T52" fmla="*/ 0 w 5"/>
                <a:gd name="T53" fmla="*/ 12 h 21"/>
                <a:gd name="T54" fmla="*/ 0 w 5"/>
                <a:gd name="T55" fmla="*/ 11 h 21"/>
                <a:gd name="T56" fmla="*/ 0 w 5"/>
                <a:gd name="T57" fmla="*/ 9 h 21"/>
                <a:gd name="T58" fmla="*/ 0 w 5"/>
                <a:gd name="T59" fmla="*/ 8 h 21"/>
                <a:gd name="T60" fmla="*/ 1 w 5"/>
                <a:gd name="T61" fmla="*/ 6 h 21"/>
                <a:gd name="T62" fmla="*/ 1 w 5"/>
                <a:gd name="T63" fmla="*/ 5 h 21"/>
                <a:gd name="T64" fmla="*/ 1 w 5"/>
                <a:gd name="T65" fmla="*/ 4 h 21"/>
                <a:gd name="T66" fmla="*/ 2 w 5"/>
                <a:gd name="T67" fmla="*/ 3 h 21"/>
                <a:gd name="T68" fmla="*/ 2 w 5"/>
                <a:gd name="T69" fmla="*/ 2 h 21"/>
                <a:gd name="T70" fmla="*/ 3 w 5"/>
                <a:gd name="T71" fmla="*/ 1 h 21"/>
                <a:gd name="T72" fmla="*/ 3 w 5"/>
                <a:gd name="T73" fmla="*/ 0 h 21"/>
                <a:gd name="T74" fmla="*/ 3 w 5"/>
                <a:gd name="T75" fmla="*/ 1 h 21"/>
                <a:gd name="T76" fmla="*/ 4 w 5"/>
                <a:gd name="T77" fmla="*/ 2 h 21"/>
                <a:gd name="T78" fmla="*/ 4 w 5"/>
                <a:gd name="T79" fmla="*/ 2 h 21"/>
                <a:gd name="T80" fmla="*/ 4 w 5"/>
                <a:gd name="T81" fmla="*/ 3 h 21"/>
                <a:gd name="T82" fmla="*/ 4 w 5"/>
                <a:gd name="T83" fmla="*/ 4 h 21"/>
                <a:gd name="T84" fmla="*/ 4 w 5"/>
                <a:gd name="T85" fmla="*/ 5 h 21"/>
                <a:gd name="T86" fmla="*/ 4 w 5"/>
                <a:gd name="T87" fmla="*/ 5 h 21"/>
                <a:gd name="T88" fmla="*/ 4 w 5"/>
                <a:gd name="T89" fmla="*/ 5 h 21"/>
                <a:gd name="T90" fmla="*/ 4 w 5"/>
                <a:gd name="T91" fmla="*/ 4 h 21"/>
                <a:gd name="T92" fmla="*/ 3 w 5"/>
                <a:gd name="T93" fmla="*/ 3 h 21"/>
                <a:gd name="T94" fmla="*/ 3 w 5"/>
                <a:gd name="T95" fmla="*/ 2 h 21"/>
                <a:gd name="T96" fmla="*/ 2 w 5"/>
                <a:gd name="T97" fmla="*/ 2 h 21"/>
                <a:gd name="T98" fmla="*/ 2 w 5"/>
                <a:gd name="T99" fmla="*/ 3 h 21"/>
                <a:gd name="T100" fmla="*/ 2 w 5"/>
                <a:gd name="T101" fmla="*/ 4 h 21"/>
                <a:gd name="T102" fmla="*/ 2 w 5"/>
                <a:gd name="T103" fmla="*/ 4 h 21"/>
                <a:gd name="T104" fmla="*/ 2 w 5"/>
                <a:gd name="T105" fmla="*/ 5 h 21"/>
                <a:gd name="T106" fmla="*/ 1 w 5"/>
                <a:gd name="T107" fmla="*/ 5 h 21"/>
                <a:gd name="T108" fmla="*/ 1 w 5"/>
                <a:gd name="T109" fmla="*/ 7 h 21"/>
                <a:gd name="T110" fmla="*/ 1 w 5"/>
                <a:gd name="T111" fmla="*/ 8 h 21"/>
                <a:gd name="T112" fmla="*/ 1 w 5"/>
                <a:gd name="T113" fmla="*/ 9 h 21"/>
                <a:gd name="T114" fmla="*/ 1 w 5"/>
                <a:gd name="T11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 h="21">
                  <a:moveTo>
                    <a:pt x="1" y="10"/>
                  </a:moveTo>
                  <a:lnTo>
                    <a:pt x="0" y="11"/>
                  </a:lnTo>
                  <a:lnTo>
                    <a:pt x="0" y="12"/>
                  </a:lnTo>
                  <a:lnTo>
                    <a:pt x="0" y="12"/>
                  </a:lnTo>
                  <a:lnTo>
                    <a:pt x="0" y="13"/>
                  </a:lnTo>
                  <a:lnTo>
                    <a:pt x="0" y="14"/>
                  </a:lnTo>
                  <a:lnTo>
                    <a:pt x="0" y="15"/>
                  </a:lnTo>
                  <a:lnTo>
                    <a:pt x="0" y="15"/>
                  </a:lnTo>
                  <a:lnTo>
                    <a:pt x="0" y="16"/>
                  </a:lnTo>
                  <a:lnTo>
                    <a:pt x="0" y="17"/>
                  </a:lnTo>
                  <a:lnTo>
                    <a:pt x="0" y="17"/>
                  </a:lnTo>
                  <a:lnTo>
                    <a:pt x="0" y="18"/>
                  </a:lnTo>
                  <a:lnTo>
                    <a:pt x="1" y="18"/>
                  </a:lnTo>
                  <a:lnTo>
                    <a:pt x="1" y="18"/>
                  </a:lnTo>
                  <a:lnTo>
                    <a:pt x="2" y="18"/>
                  </a:lnTo>
                  <a:lnTo>
                    <a:pt x="2" y="17"/>
                  </a:lnTo>
                  <a:lnTo>
                    <a:pt x="2" y="18"/>
                  </a:lnTo>
                  <a:lnTo>
                    <a:pt x="2" y="18"/>
                  </a:lnTo>
                  <a:lnTo>
                    <a:pt x="1" y="18"/>
                  </a:lnTo>
                  <a:lnTo>
                    <a:pt x="1" y="19"/>
                  </a:lnTo>
                  <a:lnTo>
                    <a:pt x="1" y="20"/>
                  </a:lnTo>
                  <a:lnTo>
                    <a:pt x="0" y="19"/>
                  </a:lnTo>
                  <a:lnTo>
                    <a:pt x="0" y="18"/>
                  </a:lnTo>
                  <a:lnTo>
                    <a:pt x="0" y="17"/>
                  </a:lnTo>
                  <a:lnTo>
                    <a:pt x="0" y="15"/>
                  </a:lnTo>
                  <a:lnTo>
                    <a:pt x="0" y="14"/>
                  </a:lnTo>
                  <a:lnTo>
                    <a:pt x="0" y="12"/>
                  </a:lnTo>
                  <a:lnTo>
                    <a:pt x="0" y="11"/>
                  </a:lnTo>
                  <a:lnTo>
                    <a:pt x="0" y="9"/>
                  </a:lnTo>
                  <a:lnTo>
                    <a:pt x="0" y="8"/>
                  </a:lnTo>
                  <a:lnTo>
                    <a:pt x="1" y="6"/>
                  </a:lnTo>
                  <a:lnTo>
                    <a:pt x="1" y="5"/>
                  </a:lnTo>
                  <a:lnTo>
                    <a:pt x="1" y="4"/>
                  </a:lnTo>
                  <a:lnTo>
                    <a:pt x="2" y="3"/>
                  </a:lnTo>
                  <a:lnTo>
                    <a:pt x="2" y="2"/>
                  </a:lnTo>
                  <a:lnTo>
                    <a:pt x="3" y="1"/>
                  </a:lnTo>
                  <a:lnTo>
                    <a:pt x="3" y="0"/>
                  </a:lnTo>
                  <a:lnTo>
                    <a:pt x="3" y="1"/>
                  </a:lnTo>
                  <a:lnTo>
                    <a:pt x="4" y="2"/>
                  </a:lnTo>
                  <a:lnTo>
                    <a:pt x="4" y="2"/>
                  </a:lnTo>
                  <a:lnTo>
                    <a:pt x="4" y="3"/>
                  </a:lnTo>
                  <a:lnTo>
                    <a:pt x="4" y="4"/>
                  </a:lnTo>
                  <a:lnTo>
                    <a:pt x="4" y="5"/>
                  </a:lnTo>
                  <a:lnTo>
                    <a:pt x="4" y="5"/>
                  </a:lnTo>
                  <a:lnTo>
                    <a:pt x="4" y="5"/>
                  </a:lnTo>
                  <a:lnTo>
                    <a:pt x="4" y="4"/>
                  </a:lnTo>
                  <a:lnTo>
                    <a:pt x="3" y="3"/>
                  </a:lnTo>
                  <a:lnTo>
                    <a:pt x="3" y="2"/>
                  </a:lnTo>
                  <a:lnTo>
                    <a:pt x="2" y="2"/>
                  </a:lnTo>
                  <a:lnTo>
                    <a:pt x="2" y="3"/>
                  </a:lnTo>
                  <a:lnTo>
                    <a:pt x="2" y="4"/>
                  </a:lnTo>
                  <a:lnTo>
                    <a:pt x="2" y="4"/>
                  </a:lnTo>
                  <a:lnTo>
                    <a:pt x="2" y="5"/>
                  </a:lnTo>
                  <a:lnTo>
                    <a:pt x="1" y="5"/>
                  </a:lnTo>
                  <a:lnTo>
                    <a:pt x="1" y="7"/>
                  </a:lnTo>
                  <a:lnTo>
                    <a:pt x="1" y="8"/>
                  </a:lnTo>
                  <a:lnTo>
                    <a:pt x="1" y="9"/>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0" name="Freeform 434"/>
            <p:cNvSpPr>
              <a:spLocks/>
            </p:cNvSpPr>
            <p:nvPr/>
          </p:nvSpPr>
          <p:spPr bwMode="auto">
            <a:xfrm>
              <a:off x="827" y="3161"/>
              <a:ext cx="6" cy="20"/>
            </a:xfrm>
            <a:custGeom>
              <a:avLst/>
              <a:gdLst>
                <a:gd name="T0" fmla="*/ 2 w 6"/>
                <a:gd name="T1" fmla="*/ 10 h 20"/>
                <a:gd name="T2" fmla="*/ 2 w 6"/>
                <a:gd name="T3" fmla="*/ 11 h 20"/>
                <a:gd name="T4" fmla="*/ 2 w 6"/>
                <a:gd name="T5" fmla="*/ 11 h 20"/>
                <a:gd name="T6" fmla="*/ 2 w 6"/>
                <a:gd name="T7" fmla="*/ 12 h 20"/>
                <a:gd name="T8" fmla="*/ 2 w 6"/>
                <a:gd name="T9" fmla="*/ 13 h 20"/>
                <a:gd name="T10" fmla="*/ 3 w 6"/>
                <a:gd name="T11" fmla="*/ 14 h 20"/>
                <a:gd name="T12" fmla="*/ 3 w 6"/>
                <a:gd name="T13" fmla="*/ 14 h 20"/>
                <a:gd name="T14" fmla="*/ 3 w 6"/>
                <a:gd name="T15" fmla="*/ 15 h 20"/>
                <a:gd name="T16" fmla="*/ 3 w 6"/>
                <a:gd name="T17" fmla="*/ 15 h 20"/>
                <a:gd name="T18" fmla="*/ 3 w 6"/>
                <a:gd name="T19" fmla="*/ 16 h 20"/>
                <a:gd name="T20" fmla="*/ 4 w 6"/>
                <a:gd name="T21" fmla="*/ 16 h 20"/>
                <a:gd name="T22" fmla="*/ 4 w 6"/>
                <a:gd name="T23" fmla="*/ 17 h 20"/>
                <a:gd name="T24" fmla="*/ 4 w 6"/>
                <a:gd name="T25" fmla="*/ 17 h 20"/>
                <a:gd name="T26" fmla="*/ 5 w 6"/>
                <a:gd name="T27" fmla="*/ 16 h 20"/>
                <a:gd name="T28" fmla="*/ 5 w 6"/>
                <a:gd name="T29" fmla="*/ 15 h 20"/>
                <a:gd name="T30" fmla="*/ 5 w 6"/>
                <a:gd name="T31" fmla="*/ 14 h 20"/>
                <a:gd name="T32" fmla="*/ 5 w 6"/>
                <a:gd name="T33" fmla="*/ 15 h 20"/>
                <a:gd name="T34" fmla="*/ 5 w 6"/>
                <a:gd name="T35" fmla="*/ 16 h 20"/>
                <a:gd name="T36" fmla="*/ 5 w 6"/>
                <a:gd name="T37" fmla="*/ 17 h 20"/>
                <a:gd name="T38" fmla="*/ 5 w 6"/>
                <a:gd name="T39" fmla="*/ 17 h 20"/>
                <a:gd name="T40" fmla="*/ 5 w 6"/>
                <a:gd name="T41" fmla="*/ 18 h 20"/>
                <a:gd name="T42" fmla="*/ 5 w 6"/>
                <a:gd name="T43" fmla="*/ 19 h 20"/>
                <a:gd name="T44" fmla="*/ 4 w 6"/>
                <a:gd name="T45" fmla="*/ 18 h 20"/>
                <a:gd name="T46" fmla="*/ 4 w 6"/>
                <a:gd name="T47" fmla="*/ 17 h 20"/>
                <a:gd name="T48" fmla="*/ 3 w 6"/>
                <a:gd name="T49" fmla="*/ 17 h 20"/>
                <a:gd name="T50" fmla="*/ 2 w 6"/>
                <a:gd name="T51" fmla="*/ 15 h 20"/>
                <a:gd name="T52" fmla="*/ 2 w 6"/>
                <a:gd name="T53" fmla="*/ 14 h 20"/>
                <a:gd name="T54" fmla="*/ 1 w 6"/>
                <a:gd name="T55" fmla="*/ 13 h 20"/>
                <a:gd name="T56" fmla="*/ 1 w 6"/>
                <a:gd name="T57" fmla="*/ 11 h 20"/>
                <a:gd name="T58" fmla="*/ 1 w 6"/>
                <a:gd name="T59" fmla="*/ 11 h 20"/>
                <a:gd name="T60" fmla="*/ 0 w 6"/>
                <a:gd name="T61" fmla="*/ 9 h 20"/>
                <a:gd name="T62" fmla="*/ 0 w 6"/>
                <a:gd name="T63" fmla="*/ 8 h 20"/>
                <a:gd name="T64" fmla="*/ 0 w 6"/>
                <a:gd name="T65" fmla="*/ 6 h 20"/>
                <a:gd name="T66" fmla="*/ 0 w 6"/>
                <a:gd name="T67" fmla="*/ 5 h 20"/>
                <a:gd name="T68" fmla="*/ 0 w 6"/>
                <a:gd name="T69" fmla="*/ 4 h 20"/>
                <a:gd name="T70" fmla="*/ 0 w 6"/>
                <a:gd name="T71" fmla="*/ 2 h 20"/>
                <a:gd name="T72" fmla="*/ 0 w 6"/>
                <a:gd name="T73" fmla="*/ 2 h 20"/>
                <a:gd name="T74" fmla="*/ 1 w 6"/>
                <a:gd name="T75" fmla="*/ 0 h 20"/>
                <a:gd name="T76" fmla="*/ 1 w 6"/>
                <a:gd name="T77" fmla="*/ 1 h 20"/>
                <a:gd name="T78" fmla="*/ 2 w 6"/>
                <a:gd name="T79" fmla="*/ 1 h 20"/>
                <a:gd name="T80" fmla="*/ 2 w 6"/>
                <a:gd name="T81" fmla="*/ 2 h 20"/>
                <a:gd name="T82" fmla="*/ 2 w 6"/>
                <a:gd name="T83" fmla="*/ 2 h 20"/>
                <a:gd name="T84" fmla="*/ 3 w 6"/>
                <a:gd name="T85" fmla="*/ 2 h 20"/>
                <a:gd name="T86" fmla="*/ 3 w 6"/>
                <a:gd name="T87" fmla="*/ 2 h 20"/>
                <a:gd name="T88" fmla="*/ 3 w 6"/>
                <a:gd name="T89" fmla="*/ 2 h 20"/>
                <a:gd name="T90" fmla="*/ 3 w 6"/>
                <a:gd name="T91" fmla="*/ 3 h 20"/>
                <a:gd name="T92" fmla="*/ 3 w 6"/>
                <a:gd name="T93" fmla="*/ 2 h 20"/>
                <a:gd name="T94" fmla="*/ 2 w 6"/>
                <a:gd name="T95" fmla="*/ 2 h 20"/>
                <a:gd name="T96" fmla="*/ 2 w 6"/>
                <a:gd name="T97" fmla="*/ 2 h 20"/>
                <a:gd name="T98" fmla="*/ 1 w 6"/>
                <a:gd name="T99" fmla="*/ 2 h 20"/>
                <a:gd name="T100" fmla="*/ 1 w 6"/>
                <a:gd name="T101" fmla="*/ 2 h 20"/>
                <a:gd name="T102" fmla="*/ 1 w 6"/>
                <a:gd name="T103" fmla="*/ 3 h 20"/>
                <a:gd name="T104" fmla="*/ 1 w 6"/>
                <a:gd name="T105" fmla="*/ 4 h 20"/>
                <a:gd name="T106" fmla="*/ 1 w 6"/>
                <a:gd name="T107" fmla="*/ 5 h 20"/>
                <a:gd name="T108" fmla="*/ 1 w 6"/>
                <a:gd name="T109" fmla="*/ 6 h 20"/>
                <a:gd name="T110" fmla="*/ 1 w 6"/>
                <a:gd name="T111" fmla="*/ 7 h 20"/>
                <a:gd name="T112" fmla="*/ 1 w 6"/>
                <a:gd name="T113" fmla="*/ 8 h 20"/>
                <a:gd name="T114" fmla="*/ 1 w 6"/>
                <a:gd name="T115" fmla="*/ 9 h 20"/>
                <a:gd name="T116" fmla="*/ 2 w 6"/>
                <a:gd name="T1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 h="20">
                  <a:moveTo>
                    <a:pt x="2" y="10"/>
                  </a:moveTo>
                  <a:lnTo>
                    <a:pt x="2" y="11"/>
                  </a:lnTo>
                  <a:lnTo>
                    <a:pt x="2" y="11"/>
                  </a:lnTo>
                  <a:lnTo>
                    <a:pt x="2" y="12"/>
                  </a:lnTo>
                  <a:lnTo>
                    <a:pt x="2" y="13"/>
                  </a:lnTo>
                  <a:lnTo>
                    <a:pt x="3" y="14"/>
                  </a:lnTo>
                  <a:lnTo>
                    <a:pt x="3" y="14"/>
                  </a:lnTo>
                  <a:lnTo>
                    <a:pt x="3" y="15"/>
                  </a:lnTo>
                  <a:lnTo>
                    <a:pt x="3" y="15"/>
                  </a:lnTo>
                  <a:lnTo>
                    <a:pt x="3" y="16"/>
                  </a:lnTo>
                  <a:lnTo>
                    <a:pt x="4" y="16"/>
                  </a:lnTo>
                  <a:lnTo>
                    <a:pt x="4" y="17"/>
                  </a:lnTo>
                  <a:lnTo>
                    <a:pt x="4" y="17"/>
                  </a:lnTo>
                  <a:lnTo>
                    <a:pt x="5" y="16"/>
                  </a:lnTo>
                  <a:lnTo>
                    <a:pt x="5" y="15"/>
                  </a:lnTo>
                  <a:lnTo>
                    <a:pt x="5" y="14"/>
                  </a:lnTo>
                  <a:lnTo>
                    <a:pt x="5" y="15"/>
                  </a:lnTo>
                  <a:lnTo>
                    <a:pt x="5" y="16"/>
                  </a:lnTo>
                  <a:lnTo>
                    <a:pt x="5" y="17"/>
                  </a:lnTo>
                  <a:lnTo>
                    <a:pt x="5" y="17"/>
                  </a:lnTo>
                  <a:lnTo>
                    <a:pt x="5" y="18"/>
                  </a:lnTo>
                  <a:lnTo>
                    <a:pt x="5" y="19"/>
                  </a:lnTo>
                  <a:lnTo>
                    <a:pt x="4" y="18"/>
                  </a:lnTo>
                  <a:lnTo>
                    <a:pt x="4" y="17"/>
                  </a:lnTo>
                  <a:lnTo>
                    <a:pt x="3" y="17"/>
                  </a:lnTo>
                  <a:lnTo>
                    <a:pt x="2" y="15"/>
                  </a:lnTo>
                  <a:lnTo>
                    <a:pt x="2" y="14"/>
                  </a:lnTo>
                  <a:lnTo>
                    <a:pt x="1" y="13"/>
                  </a:lnTo>
                  <a:lnTo>
                    <a:pt x="1" y="11"/>
                  </a:lnTo>
                  <a:lnTo>
                    <a:pt x="1" y="11"/>
                  </a:lnTo>
                  <a:lnTo>
                    <a:pt x="0" y="9"/>
                  </a:lnTo>
                  <a:lnTo>
                    <a:pt x="0" y="8"/>
                  </a:lnTo>
                  <a:lnTo>
                    <a:pt x="0" y="6"/>
                  </a:lnTo>
                  <a:lnTo>
                    <a:pt x="0" y="5"/>
                  </a:lnTo>
                  <a:lnTo>
                    <a:pt x="0" y="4"/>
                  </a:lnTo>
                  <a:lnTo>
                    <a:pt x="0" y="2"/>
                  </a:lnTo>
                  <a:lnTo>
                    <a:pt x="0" y="2"/>
                  </a:lnTo>
                  <a:lnTo>
                    <a:pt x="1" y="0"/>
                  </a:lnTo>
                  <a:lnTo>
                    <a:pt x="1" y="1"/>
                  </a:lnTo>
                  <a:lnTo>
                    <a:pt x="2" y="1"/>
                  </a:lnTo>
                  <a:lnTo>
                    <a:pt x="2" y="2"/>
                  </a:lnTo>
                  <a:lnTo>
                    <a:pt x="2" y="2"/>
                  </a:lnTo>
                  <a:lnTo>
                    <a:pt x="3" y="2"/>
                  </a:lnTo>
                  <a:lnTo>
                    <a:pt x="3" y="2"/>
                  </a:lnTo>
                  <a:lnTo>
                    <a:pt x="3" y="2"/>
                  </a:lnTo>
                  <a:lnTo>
                    <a:pt x="3" y="3"/>
                  </a:lnTo>
                  <a:lnTo>
                    <a:pt x="3" y="2"/>
                  </a:lnTo>
                  <a:lnTo>
                    <a:pt x="2" y="2"/>
                  </a:lnTo>
                  <a:lnTo>
                    <a:pt x="2" y="2"/>
                  </a:lnTo>
                  <a:lnTo>
                    <a:pt x="1" y="2"/>
                  </a:lnTo>
                  <a:lnTo>
                    <a:pt x="1" y="2"/>
                  </a:lnTo>
                  <a:lnTo>
                    <a:pt x="1" y="3"/>
                  </a:lnTo>
                  <a:lnTo>
                    <a:pt x="1" y="4"/>
                  </a:lnTo>
                  <a:lnTo>
                    <a:pt x="1" y="5"/>
                  </a:lnTo>
                  <a:lnTo>
                    <a:pt x="1" y="6"/>
                  </a:lnTo>
                  <a:lnTo>
                    <a:pt x="1" y="7"/>
                  </a:lnTo>
                  <a:lnTo>
                    <a:pt x="1" y="8"/>
                  </a:lnTo>
                  <a:lnTo>
                    <a:pt x="1" y="9"/>
                  </a:lnTo>
                  <a:lnTo>
                    <a:pt x="2"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1" name="Freeform 435"/>
            <p:cNvSpPr>
              <a:spLocks/>
            </p:cNvSpPr>
            <p:nvPr/>
          </p:nvSpPr>
          <p:spPr bwMode="auto">
            <a:xfrm>
              <a:off x="949" y="3117"/>
              <a:ext cx="20" cy="7"/>
            </a:xfrm>
            <a:custGeom>
              <a:avLst/>
              <a:gdLst>
                <a:gd name="T0" fmla="*/ 8 w 20"/>
                <a:gd name="T1" fmla="*/ 2 h 7"/>
                <a:gd name="T2" fmla="*/ 8 w 20"/>
                <a:gd name="T3" fmla="*/ 3 h 7"/>
                <a:gd name="T4" fmla="*/ 7 w 20"/>
                <a:gd name="T5" fmla="*/ 3 h 7"/>
                <a:gd name="T6" fmla="*/ 6 w 20"/>
                <a:gd name="T7" fmla="*/ 3 h 7"/>
                <a:gd name="T8" fmla="*/ 5 w 20"/>
                <a:gd name="T9" fmla="*/ 3 h 7"/>
                <a:gd name="T10" fmla="*/ 5 w 20"/>
                <a:gd name="T11" fmla="*/ 3 h 7"/>
                <a:gd name="T12" fmla="*/ 5 w 20"/>
                <a:gd name="T13" fmla="*/ 4 h 7"/>
                <a:gd name="T14" fmla="*/ 4 w 20"/>
                <a:gd name="T15" fmla="*/ 4 h 7"/>
                <a:gd name="T16" fmla="*/ 3 w 20"/>
                <a:gd name="T17" fmla="*/ 4 h 7"/>
                <a:gd name="T18" fmla="*/ 2 w 20"/>
                <a:gd name="T19" fmla="*/ 5 h 7"/>
                <a:gd name="T20" fmla="*/ 2 w 20"/>
                <a:gd name="T21" fmla="*/ 5 h 7"/>
                <a:gd name="T22" fmla="*/ 2 w 20"/>
                <a:gd name="T23" fmla="*/ 6 h 7"/>
                <a:gd name="T24" fmla="*/ 3 w 20"/>
                <a:gd name="T25" fmla="*/ 6 h 7"/>
                <a:gd name="T26" fmla="*/ 4 w 20"/>
                <a:gd name="T27" fmla="*/ 6 h 7"/>
                <a:gd name="T28" fmla="*/ 5 w 20"/>
                <a:gd name="T29" fmla="*/ 6 h 7"/>
                <a:gd name="T30" fmla="*/ 4 w 20"/>
                <a:gd name="T31" fmla="*/ 6 h 7"/>
                <a:gd name="T32" fmla="*/ 2 w 20"/>
                <a:gd name="T33" fmla="*/ 6 h 7"/>
                <a:gd name="T34" fmla="*/ 2 w 20"/>
                <a:gd name="T35" fmla="*/ 6 h 7"/>
                <a:gd name="T36" fmla="*/ 1 w 20"/>
                <a:gd name="T37" fmla="*/ 6 h 7"/>
                <a:gd name="T38" fmla="*/ 0 w 20"/>
                <a:gd name="T39" fmla="*/ 6 h 7"/>
                <a:gd name="T40" fmla="*/ 1 w 20"/>
                <a:gd name="T41" fmla="*/ 5 h 7"/>
                <a:gd name="T42" fmla="*/ 2 w 20"/>
                <a:gd name="T43" fmla="*/ 4 h 7"/>
                <a:gd name="T44" fmla="*/ 2 w 20"/>
                <a:gd name="T45" fmla="*/ 4 h 7"/>
                <a:gd name="T46" fmla="*/ 3 w 20"/>
                <a:gd name="T47" fmla="*/ 3 h 7"/>
                <a:gd name="T48" fmla="*/ 4 w 20"/>
                <a:gd name="T49" fmla="*/ 3 h 7"/>
                <a:gd name="T50" fmla="*/ 5 w 20"/>
                <a:gd name="T51" fmla="*/ 2 h 7"/>
                <a:gd name="T52" fmla="*/ 7 w 20"/>
                <a:gd name="T53" fmla="*/ 2 h 7"/>
                <a:gd name="T54" fmla="*/ 8 w 20"/>
                <a:gd name="T55" fmla="*/ 1 h 7"/>
                <a:gd name="T56" fmla="*/ 9 w 20"/>
                <a:gd name="T57" fmla="*/ 1 h 7"/>
                <a:gd name="T58" fmla="*/ 11 w 20"/>
                <a:gd name="T59" fmla="*/ 1 h 7"/>
                <a:gd name="T60" fmla="*/ 12 w 20"/>
                <a:gd name="T61" fmla="*/ 1 h 7"/>
                <a:gd name="T62" fmla="*/ 14 w 20"/>
                <a:gd name="T63" fmla="*/ 0 h 7"/>
                <a:gd name="T64" fmla="*/ 15 w 20"/>
                <a:gd name="T65" fmla="*/ 0 h 7"/>
                <a:gd name="T66" fmla="*/ 17 w 20"/>
                <a:gd name="T67" fmla="*/ 1 h 7"/>
                <a:gd name="T68" fmla="*/ 17 w 20"/>
                <a:gd name="T69" fmla="*/ 1 h 7"/>
                <a:gd name="T70" fmla="*/ 19 w 20"/>
                <a:gd name="T71" fmla="*/ 1 h 7"/>
                <a:gd name="T72" fmla="*/ 18 w 20"/>
                <a:gd name="T73" fmla="*/ 1 h 7"/>
                <a:gd name="T74" fmla="*/ 18 w 20"/>
                <a:gd name="T75" fmla="*/ 2 h 7"/>
                <a:gd name="T76" fmla="*/ 17 w 20"/>
                <a:gd name="T77" fmla="*/ 2 h 7"/>
                <a:gd name="T78" fmla="*/ 17 w 20"/>
                <a:gd name="T79" fmla="*/ 3 h 7"/>
                <a:gd name="T80" fmla="*/ 16 w 20"/>
                <a:gd name="T81" fmla="*/ 3 h 7"/>
                <a:gd name="T82" fmla="*/ 15 w 20"/>
                <a:gd name="T83" fmla="*/ 4 h 7"/>
                <a:gd name="T84" fmla="*/ 16 w 20"/>
                <a:gd name="T85" fmla="*/ 3 h 7"/>
                <a:gd name="T86" fmla="*/ 17 w 20"/>
                <a:gd name="T87" fmla="*/ 3 h 7"/>
                <a:gd name="T88" fmla="*/ 17 w 20"/>
                <a:gd name="T89" fmla="*/ 2 h 7"/>
                <a:gd name="T90" fmla="*/ 17 w 20"/>
                <a:gd name="T91" fmla="*/ 2 h 7"/>
                <a:gd name="T92" fmla="*/ 17 w 20"/>
                <a:gd name="T93" fmla="*/ 1 h 7"/>
                <a:gd name="T94" fmla="*/ 16 w 20"/>
                <a:gd name="T95" fmla="*/ 1 h 7"/>
                <a:gd name="T96" fmla="*/ 15 w 20"/>
                <a:gd name="T97" fmla="*/ 1 h 7"/>
                <a:gd name="T98" fmla="*/ 14 w 20"/>
                <a:gd name="T99" fmla="*/ 1 h 7"/>
                <a:gd name="T100" fmla="*/ 14 w 20"/>
                <a:gd name="T101" fmla="*/ 1 h 7"/>
                <a:gd name="T102" fmla="*/ 13 w 20"/>
                <a:gd name="T103" fmla="*/ 1 h 7"/>
                <a:gd name="T104" fmla="*/ 11 w 20"/>
                <a:gd name="T105" fmla="*/ 1 h 7"/>
                <a:gd name="T106" fmla="*/ 11 w 20"/>
                <a:gd name="T107" fmla="*/ 2 h 7"/>
                <a:gd name="T108" fmla="*/ 9 w 20"/>
                <a:gd name="T109" fmla="*/ 2 h 7"/>
                <a:gd name="T110" fmla="*/ 8 w 20"/>
                <a:gd name="T11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 h="7">
                  <a:moveTo>
                    <a:pt x="8" y="2"/>
                  </a:moveTo>
                  <a:lnTo>
                    <a:pt x="8" y="3"/>
                  </a:lnTo>
                  <a:lnTo>
                    <a:pt x="7" y="3"/>
                  </a:lnTo>
                  <a:lnTo>
                    <a:pt x="6" y="3"/>
                  </a:lnTo>
                  <a:lnTo>
                    <a:pt x="5" y="3"/>
                  </a:lnTo>
                  <a:lnTo>
                    <a:pt x="5" y="3"/>
                  </a:lnTo>
                  <a:lnTo>
                    <a:pt x="5" y="4"/>
                  </a:lnTo>
                  <a:lnTo>
                    <a:pt x="4" y="4"/>
                  </a:lnTo>
                  <a:lnTo>
                    <a:pt x="3" y="4"/>
                  </a:lnTo>
                  <a:lnTo>
                    <a:pt x="2" y="5"/>
                  </a:lnTo>
                  <a:lnTo>
                    <a:pt x="2" y="5"/>
                  </a:lnTo>
                  <a:lnTo>
                    <a:pt x="2" y="6"/>
                  </a:lnTo>
                  <a:lnTo>
                    <a:pt x="3" y="6"/>
                  </a:lnTo>
                  <a:lnTo>
                    <a:pt x="4" y="6"/>
                  </a:lnTo>
                  <a:lnTo>
                    <a:pt x="5" y="6"/>
                  </a:lnTo>
                  <a:lnTo>
                    <a:pt x="4" y="6"/>
                  </a:lnTo>
                  <a:lnTo>
                    <a:pt x="2" y="6"/>
                  </a:lnTo>
                  <a:lnTo>
                    <a:pt x="2" y="6"/>
                  </a:lnTo>
                  <a:lnTo>
                    <a:pt x="1" y="6"/>
                  </a:lnTo>
                  <a:lnTo>
                    <a:pt x="0" y="6"/>
                  </a:lnTo>
                  <a:lnTo>
                    <a:pt x="1" y="5"/>
                  </a:lnTo>
                  <a:lnTo>
                    <a:pt x="2" y="4"/>
                  </a:lnTo>
                  <a:lnTo>
                    <a:pt x="2" y="4"/>
                  </a:lnTo>
                  <a:lnTo>
                    <a:pt x="3" y="3"/>
                  </a:lnTo>
                  <a:lnTo>
                    <a:pt x="4" y="3"/>
                  </a:lnTo>
                  <a:lnTo>
                    <a:pt x="5" y="2"/>
                  </a:lnTo>
                  <a:lnTo>
                    <a:pt x="7" y="2"/>
                  </a:lnTo>
                  <a:lnTo>
                    <a:pt x="8" y="1"/>
                  </a:lnTo>
                  <a:lnTo>
                    <a:pt x="9" y="1"/>
                  </a:lnTo>
                  <a:lnTo>
                    <a:pt x="11" y="1"/>
                  </a:lnTo>
                  <a:lnTo>
                    <a:pt x="12" y="1"/>
                  </a:lnTo>
                  <a:lnTo>
                    <a:pt x="14" y="0"/>
                  </a:lnTo>
                  <a:lnTo>
                    <a:pt x="15" y="0"/>
                  </a:lnTo>
                  <a:lnTo>
                    <a:pt x="17" y="1"/>
                  </a:lnTo>
                  <a:lnTo>
                    <a:pt x="17" y="1"/>
                  </a:lnTo>
                  <a:lnTo>
                    <a:pt x="19" y="1"/>
                  </a:lnTo>
                  <a:lnTo>
                    <a:pt x="18" y="1"/>
                  </a:lnTo>
                  <a:lnTo>
                    <a:pt x="18" y="2"/>
                  </a:lnTo>
                  <a:lnTo>
                    <a:pt x="17" y="2"/>
                  </a:lnTo>
                  <a:lnTo>
                    <a:pt x="17" y="3"/>
                  </a:lnTo>
                  <a:lnTo>
                    <a:pt x="16" y="3"/>
                  </a:lnTo>
                  <a:lnTo>
                    <a:pt x="15" y="4"/>
                  </a:lnTo>
                  <a:lnTo>
                    <a:pt x="16" y="3"/>
                  </a:lnTo>
                  <a:lnTo>
                    <a:pt x="17" y="3"/>
                  </a:lnTo>
                  <a:lnTo>
                    <a:pt x="17" y="2"/>
                  </a:lnTo>
                  <a:lnTo>
                    <a:pt x="17" y="2"/>
                  </a:lnTo>
                  <a:lnTo>
                    <a:pt x="17" y="1"/>
                  </a:lnTo>
                  <a:lnTo>
                    <a:pt x="16" y="1"/>
                  </a:lnTo>
                  <a:lnTo>
                    <a:pt x="15" y="1"/>
                  </a:lnTo>
                  <a:lnTo>
                    <a:pt x="14" y="1"/>
                  </a:lnTo>
                  <a:lnTo>
                    <a:pt x="14" y="1"/>
                  </a:lnTo>
                  <a:lnTo>
                    <a:pt x="13" y="1"/>
                  </a:lnTo>
                  <a:lnTo>
                    <a:pt x="11" y="1"/>
                  </a:lnTo>
                  <a:lnTo>
                    <a:pt x="11" y="2"/>
                  </a:lnTo>
                  <a:lnTo>
                    <a:pt x="9" y="2"/>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2" name="Freeform 436"/>
            <p:cNvSpPr>
              <a:spLocks/>
            </p:cNvSpPr>
            <p:nvPr/>
          </p:nvSpPr>
          <p:spPr bwMode="auto">
            <a:xfrm>
              <a:off x="893" y="3169"/>
              <a:ext cx="20" cy="4"/>
            </a:xfrm>
            <a:custGeom>
              <a:avLst/>
              <a:gdLst>
                <a:gd name="T0" fmla="*/ 9 w 20"/>
                <a:gd name="T1" fmla="*/ 2 h 4"/>
                <a:gd name="T2" fmla="*/ 10 w 20"/>
                <a:gd name="T3" fmla="*/ 2 h 4"/>
                <a:gd name="T4" fmla="*/ 11 w 20"/>
                <a:gd name="T5" fmla="*/ 2 h 4"/>
                <a:gd name="T6" fmla="*/ 13 w 20"/>
                <a:gd name="T7" fmla="*/ 2 h 4"/>
                <a:gd name="T8" fmla="*/ 14 w 20"/>
                <a:gd name="T9" fmla="*/ 2 h 4"/>
                <a:gd name="T10" fmla="*/ 14 w 20"/>
                <a:gd name="T11" fmla="*/ 2 h 4"/>
                <a:gd name="T12" fmla="*/ 15 w 20"/>
                <a:gd name="T13" fmla="*/ 2 h 4"/>
                <a:gd name="T14" fmla="*/ 16 w 20"/>
                <a:gd name="T15" fmla="*/ 2 h 4"/>
                <a:gd name="T16" fmla="*/ 16 w 20"/>
                <a:gd name="T17" fmla="*/ 2 h 4"/>
                <a:gd name="T18" fmla="*/ 17 w 20"/>
                <a:gd name="T19" fmla="*/ 2 h 4"/>
                <a:gd name="T20" fmla="*/ 17 w 20"/>
                <a:gd name="T21" fmla="*/ 2 h 4"/>
                <a:gd name="T22" fmla="*/ 17 w 20"/>
                <a:gd name="T23" fmla="*/ 1 h 4"/>
                <a:gd name="T24" fmla="*/ 17 w 20"/>
                <a:gd name="T25" fmla="*/ 1 h 4"/>
                <a:gd name="T26" fmla="*/ 16 w 20"/>
                <a:gd name="T27" fmla="*/ 1 h 4"/>
                <a:gd name="T28" fmla="*/ 16 w 20"/>
                <a:gd name="T29" fmla="*/ 0 h 4"/>
                <a:gd name="T30" fmla="*/ 16 w 20"/>
                <a:gd name="T31" fmla="*/ 1 h 4"/>
                <a:gd name="T32" fmla="*/ 17 w 20"/>
                <a:gd name="T33" fmla="*/ 1 h 4"/>
                <a:gd name="T34" fmla="*/ 17 w 20"/>
                <a:gd name="T35" fmla="*/ 1 h 4"/>
                <a:gd name="T36" fmla="*/ 17 w 20"/>
                <a:gd name="T37" fmla="*/ 1 h 4"/>
                <a:gd name="T38" fmla="*/ 18 w 20"/>
                <a:gd name="T39" fmla="*/ 1 h 4"/>
                <a:gd name="T40" fmla="*/ 19 w 20"/>
                <a:gd name="T41" fmla="*/ 1 h 4"/>
                <a:gd name="T42" fmla="*/ 18 w 20"/>
                <a:gd name="T43" fmla="*/ 2 h 4"/>
                <a:gd name="T44" fmla="*/ 17 w 20"/>
                <a:gd name="T45" fmla="*/ 2 h 4"/>
                <a:gd name="T46" fmla="*/ 16 w 20"/>
                <a:gd name="T47" fmla="*/ 2 h 4"/>
                <a:gd name="T48" fmla="*/ 15 w 20"/>
                <a:gd name="T49" fmla="*/ 3 h 4"/>
                <a:gd name="T50" fmla="*/ 14 w 20"/>
                <a:gd name="T51" fmla="*/ 3 h 4"/>
                <a:gd name="T52" fmla="*/ 12 w 20"/>
                <a:gd name="T53" fmla="*/ 3 h 4"/>
                <a:gd name="T54" fmla="*/ 11 w 20"/>
                <a:gd name="T55" fmla="*/ 3 h 4"/>
                <a:gd name="T56" fmla="*/ 9 w 20"/>
                <a:gd name="T57" fmla="*/ 3 h 4"/>
                <a:gd name="T58" fmla="*/ 8 w 20"/>
                <a:gd name="T59" fmla="*/ 3 h 4"/>
                <a:gd name="T60" fmla="*/ 6 w 20"/>
                <a:gd name="T61" fmla="*/ 3 h 4"/>
                <a:gd name="T62" fmla="*/ 5 w 20"/>
                <a:gd name="T63" fmla="*/ 3 h 4"/>
                <a:gd name="T64" fmla="*/ 4 w 20"/>
                <a:gd name="T65" fmla="*/ 3 h 4"/>
                <a:gd name="T66" fmla="*/ 2 w 20"/>
                <a:gd name="T67" fmla="*/ 2 h 4"/>
                <a:gd name="T68" fmla="*/ 2 w 20"/>
                <a:gd name="T69" fmla="*/ 2 h 4"/>
                <a:gd name="T70" fmla="*/ 1 w 20"/>
                <a:gd name="T71" fmla="*/ 2 h 4"/>
                <a:gd name="T72" fmla="*/ 0 w 20"/>
                <a:gd name="T73" fmla="*/ 1 h 4"/>
                <a:gd name="T74" fmla="*/ 0 w 20"/>
                <a:gd name="T75" fmla="*/ 1 h 4"/>
                <a:gd name="T76" fmla="*/ 1 w 20"/>
                <a:gd name="T77" fmla="*/ 1 h 4"/>
                <a:gd name="T78" fmla="*/ 2 w 20"/>
                <a:gd name="T79" fmla="*/ 1 h 4"/>
                <a:gd name="T80" fmla="*/ 2 w 20"/>
                <a:gd name="T81" fmla="*/ 1 h 4"/>
                <a:gd name="T82" fmla="*/ 2 w 20"/>
                <a:gd name="T83" fmla="*/ 0 h 4"/>
                <a:gd name="T84" fmla="*/ 3 w 20"/>
                <a:gd name="T85" fmla="*/ 0 h 4"/>
                <a:gd name="T86" fmla="*/ 4 w 20"/>
                <a:gd name="T87" fmla="*/ 0 h 4"/>
                <a:gd name="T88" fmla="*/ 4 w 20"/>
                <a:gd name="T89" fmla="*/ 0 h 4"/>
                <a:gd name="T90" fmla="*/ 3 w 20"/>
                <a:gd name="T91" fmla="*/ 0 h 4"/>
                <a:gd name="T92" fmla="*/ 2 w 20"/>
                <a:gd name="T93" fmla="*/ 1 h 4"/>
                <a:gd name="T94" fmla="*/ 2 w 20"/>
                <a:gd name="T95" fmla="*/ 1 h 4"/>
                <a:gd name="T96" fmla="*/ 2 w 20"/>
                <a:gd name="T97" fmla="*/ 1 h 4"/>
                <a:gd name="T98" fmla="*/ 2 w 20"/>
                <a:gd name="T99" fmla="*/ 1 h 4"/>
                <a:gd name="T100" fmla="*/ 2 w 20"/>
                <a:gd name="T101" fmla="*/ 2 h 4"/>
                <a:gd name="T102" fmla="*/ 2 w 20"/>
                <a:gd name="T103" fmla="*/ 2 h 4"/>
                <a:gd name="T104" fmla="*/ 3 w 20"/>
                <a:gd name="T105" fmla="*/ 2 h 4"/>
                <a:gd name="T106" fmla="*/ 4 w 20"/>
                <a:gd name="T107" fmla="*/ 2 h 4"/>
                <a:gd name="T108" fmla="*/ 5 w 20"/>
                <a:gd name="T109" fmla="*/ 2 h 4"/>
                <a:gd name="T110" fmla="*/ 6 w 20"/>
                <a:gd name="T111" fmla="*/ 2 h 4"/>
                <a:gd name="T112" fmla="*/ 7 w 20"/>
                <a:gd name="T113" fmla="*/ 2 h 4"/>
                <a:gd name="T114" fmla="*/ 8 w 20"/>
                <a:gd name="T115" fmla="*/ 2 h 4"/>
                <a:gd name="T116" fmla="*/ 9 w 20"/>
                <a:gd name="T1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 h="4">
                  <a:moveTo>
                    <a:pt x="9" y="2"/>
                  </a:moveTo>
                  <a:lnTo>
                    <a:pt x="10" y="2"/>
                  </a:lnTo>
                  <a:lnTo>
                    <a:pt x="11" y="2"/>
                  </a:lnTo>
                  <a:lnTo>
                    <a:pt x="13" y="2"/>
                  </a:lnTo>
                  <a:lnTo>
                    <a:pt x="14" y="2"/>
                  </a:lnTo>
                  <a:lnTo>
                    <a:pt x="14" y="2"/>
                  </a:lnTo>
                  <a:lnTo>
                    <a:pt x="15" y="2"/>
                  </a:lnTo>
                  <a:lnTo>
                    <a:pt x="16" y="2"/>
                  </a:lnTo>
                  <a:lnTo>
                    <a:pt x="16" y="2"/>
                  </a:lnTo>
                  <a:lnTo>
                    <a:pt x="17" y="2"/>
                  </a:lnTo>
                  <a:lnTo>
                    <a:pt x="17" y="2"/>
                  </a:lnTo>
                  <a:lnTo>
                    <a:pt x="17" y="1"/>
                  </a:lnTo>
                  <a:lnTo>
                    <a:pt x="17" y="1"/>
                  </a:lnTo>
                  <a:lnTo>
                    <a:pt x="16" y="1"/>
                  </a:lnTo>
                  <a:lnTo>
                    <a:pt x="16" y="0"/>
                  </a:lnTo>
                  <a:lnTo>
                    <a:pt x="16" y="1"/>
                  </a:lnTo>
                  <a:lnTo>
                    <a:pt x="17" y="1"/>
                  </a:lnTo>
                  <a:lnTo>
                    <a:pt x="17" y="1"/>
                  </a:lnTo>
                  <a:lnTo>
                    <a:pt x="17" y="1"/>
                  </a:lnTo>
                  <a:lnTo>
                    <a:pt x="18" y="1"/>
                  </a:lnTo>
                  <a:lnTo>
                    <a:pt x="19" y="1"/>
                  </a:lnTo>
                  <a:lnTo>
                    <a:pt x="18" y="2"/>
                  </a:lnTo>
                  <a:lnTo>
                    <a:pt x="17" y="2"/>
                  </a:lnTo>
                  <a:lnTo>
                    <a:pt x="16" y="2"/>
                  </a:lnTo>
                  <a:lnTo>
                    <a:pt x="15" y="3"/>
                  </a:lnTo>
                  <a:lnTo>
                    <a:pt x="14" y="3"/>
                  </a:lnTo>
                  <a:lnTo>
                    <a:pt x="12" y="3"/>
                  </a:lnTo>
                  <a:lnTo>
                    <a:pt x="11" y="3"/>
                  </a:lnTo>
                  <a:lnTo>
                    <a:pt x="9" y="3"/>
                  </a:lnTo>
                  <a:lnTo>
                    <a:pt x="8" y="3"/>
                  </a:lnTo>
                  <a:lnTo>
                    <a:pt x="6" y="3"/>
                  </a:lnTo>
                  <a:lnTo>
                    <a:pt x="5" y="3"/>
                  </a:lnTo>
                  <a:lnTo>
                    <a:pt x="4" y="3"/>
                  </a:lnTo>
                  <a:lnTo>
                    <a:pt x="2" y="2"/>
                  </a:lnTo>
                  <a:lnTo>
                    <a:pt x="2" y="2"/>
                  </a:lnTo>
                  <a:lnTo>
                    <a:pt x="1" y="2"/>
                  </a:lnTo>
                  <a:lnTo>
                    <a:pt x="0" y="1"/>
                  </a:lnTo>
                  <a:lnTo>
                    <a:pt x="0" y="1"/>
                  </a:lnTo>
                  <a:lnTo>
                    <a:pt x="1" y="1"/>
                  </a:lnTo>
                  <a:lnTo>
                    <a:pt x="2" y="1"/>
                  </a:lnTo>
                  <a:lnTo>
                    <a:pt x="2" y="1"/>
                  </a:lnTo>
                  <a:lnTo>
                    <a:pt x="2" y="0"/>
                  </a:lnTo>
                  <a:lnTo>
                    <a:pt x="3" y="0"/>
                  </a:lnTo>
                  <a:lnTo>
                    <a:pt x="4" y="0"/>
                  </a:lnTo>
                  <a:lnTo>
                    <a:pt x="4" y="0"/>
                  </a:lnTo>
                  <a:lnTo>
                    <a:pt x="3" y="0"/>
                  </a:lnTo>
                  <a:lnTo>
                    <a:pt x="2" y="1"/>
                  </a:lnTo>
                  <a:lnTo>
                    <a:pt x="2" y="1"/>
                  </a:lnTo>
                  <a:lnTo>
                    <a:pt x="2" y="1"/>
                  </a:lnTo>
                  <a:lnTo>
                    <a:pt x="2" y="1"/>
                  </a:lnTo>
                  <a:lnTo>
                    <a:pt x="2" y="2"/>
                  </a:lnTo>
                  <a:lnTo>
                    <a:pt x="2" y="2"/>
                  </a:lnTo>
                  <a:lnTo>
                    <a:pt x="3" y="2"/>
                  </a:lnTo>
                  <a:lnTo>
                    <a:pt x="4" y="2"/>
                  </a:lnTo>
                  <a:lnTo>
                    <a:pt x="5" y="2"/>
                  </a:lnTo>
                  <a:lnTo>
                    <a:pt x="6" y="2"/>
                  </a:lnTo>
                  <a:lnTo>
                    <a:pt x="7" y="2"/>
                  </a:lnTo>
                  <a:lnTo>
                    <a:pt x="8" y="2"/>
                  </a:lnTo>
                  <a:lnTo>
                    <a:pt x="9"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3" name="Freeform 437"/>
            <p:cNvSpPr>
              <a:spLocks/>
            </p:cNvSpPr>
            <p:nvPr/>
          </p:nvSpPr>
          <p:spPr bwMode="auto">
            <a:xfrm>
              <a:off x="878" y="3176"/>
              <a:ext cx="17" cy="10"/>
            </a:xfrm>
            <a:custGeom>
              <a:avLst/>
              <a:gdLst>
                <a:gd name="T0" fmla="*/ 7 w 17"/>
                <a:gd name="T1" fmla="*/ 6 h 10"/>
                <a:gd name="T2" fmla="*/ 7 w 17"/>
                <a:gd name="T3" fmla="*/ 6 h 10"/>
                <a:gd name="T4" fmla="*/ 8 w 17"/>
                <a:gd name="T5" fmla="*/ 7 h 10"/>
                <a:gd name="T6" fmla="*/ 9 w 17"/>
                <a:gd name="T7" fmla="*/ 7 h 10"/>
                <a:gd name="T8" fmla="*/ 9 w 17"/>
                <a:gd name="T9" fmla="*/ 7 h 10"/>
                <a:gd name="T10" fmla="*/ 10 w 17"/>
                <a:gd name="T11" fmla="*/ 8 h 10"/>
                <a:gd name="T12" fmla="*/ 11 w 17"/>
                <a:gd name="T13" fmla="*/ 8 h 10"/>
                <a:gd name="T14" fmla="*/ 12 w 17"/>
                <a:gd name="T15" fmla="*/ 8 h 10"/>
                <a:gd name="T16" fmla="*/ 12 w 17"/>
                <a:gd name="T17" fmla="*/ 8 h 10"/>
                <a:gd name="T18" fmla="*/ 13 w 17"/>
                <a:gd name="T19" fmla="*/ 8 h 10"/>
                <a:gd name="T20" fmla="*/ 13 w 17"/>
                <a:gd name="T21" fmla="*/ 8 h 10"/>
                <a:gd name="T22" fmla="*/ 14 w 17"/>
                <a:gd name="T23" fmla="*/ 8 h 10"/>
                <a:gd name="T24" fmla="*/ 14 w 17"/>
                <a:gd name="T25" fmla="*/ 7 h 10"/>
                <a:gd name="T26" fmla="*/ 14 w 17"/>
                <a:gd name="T27" fmla="*/ 7 h 10"/>
                <a:gd name="T28" fmla="*/ 14 w 17"/>
                <a:gd name="T29" fmla="*/ 6 h 10"/>
                <a:gd name="T30" fmla="*/ 14 w 17"/>
                <a:gd name="T31" fmla="*/ 5 h 10"/>
                <a:gd name="T32" fmla="*/ 15 w 17"/>
                <a:gd name="T33" fmla="*/ 6 h 10"/>
                <a:gd name="T34" fmla="*/ 15 w 17"/>
                <a:gd name="T35" fmla="*/ 7 h 10"/>
                <a:gd name="T36" fmla="*/ 15 w 17"/>
                <a:gd name="T37" fmla="*/ 7 h 10"/>
                <a:gd name="T38" fmla="*/ 15 w 17"/>
                <a:gd name="T39" fmla="*/ 8 h 10"/>
                <a:gd name="T40" fmla="*/ 16 w 17"/>
                <a:gd name="T41" fmla="*/ 8 h 10"/>
                <a:gd name="T42" fmla="*/ 15 w 17"/>
                <a:gd name="T43" fmla="*/ 9 h 10"/>
                <a:gd name="T44" fmla="*/ 14 w 17"/>
                <a:gd name="T45" fmla="*/ 9 h 10"/>
                <a:gd name="T46" fmla="*/ 12 w 17"/>
                <a:gd name="T47" fmla="*/ 8 h 10"/>
                <a:gd name="T48" fmla="*/ 12 w 17"/>
                <a:gd name="T49" fmla="*/ 8 h 10"/>
                <a:gd name="T50" fmla="*/ 10 w 17"/>
                <a:gd name="T51" fmla="*/ 8 h 10"/>
                <a:gd name="T52" fmla="*/ 9 w 17"/>
                <a:gd name="T53" fmla="*/ 8 h 10"/>
                <a:gd name="T54" fmla="*/ 7 w 17"/>
                <a:gd name="T55" fmla="*/ 7 h 10"/>
                <a:gd name="T56" fmla="*/ 7 w 17"/>
                <a:gd name="T57" fmla="*/ 7 h 10"/>
                <a:gd name="T58" fmla="*/ 5 w 17"/>
                <a:gd name="T59" fmla="*/ 6 h 10"/>
                <a:gd name="T60" fmla="*/ 4 w 17"/>
                <a:gd name="T61" fmla="*/ 5 h 10"/>
                <a:gd name="T62" fmla="*/ 3 w 17"/>
                <a:gd name="T63" fmla="*/ 4 h 10"/>
                <a:gd name="T64" fmla="*/ 2 w 17"/>
                <a:gd name="T65" fmla="*/ 4 h 10"/>
                <a:gd name="T66" fmla="*/ 1 w 17"/>
                <a:gd name="T67" fmla="*/ 3 h 10"/>
                <a:gd name="T68" fmla="*/ 1 w 17"/>
                <a:gd name="T69" fmla="*/ 2 h 10"/>
                <a:gd name="T70" fmla="*/ 0 w 17"/>
                <a:gd name="T71" fmla="*/ 1 h 10"/>
                <a:gd name="T72" fmla="*/ 0 w 17"/>
                <a:gd name="T73" fmla="*/ 1 h 10"/>
                <a:gd name="T74" fmla="*/ 1 w 17"/>
                <a:gd name="T75" fmla="*/ 0 h 10"/>
                <a:gd name="T76" fmla="*/ 1 w 17"/>
                <a:gd name="T77" fmla="*/ 0 h 10"/>
                <a:gd name="T78" fmla="*/ 2 w 17"/>
                <a:gd name="T79" fmla="*/ 0 h 10"/>
                <a:gd name="T80" fmla="*/ 3 w 17"/>
                <a:gd name="T81" fmla="*/ 0 h 10"/>
                <a:gd name="T82" fmla="*/ 4 w 17"/>
                <a:gd name="T83" fmla="*/ 0 h 10"/>
                <a:gd name="T84" fmla="*/ 4 w 17"/>
                <a:gd name="T85" fmla="*/ 1 h 10"/>
                <a:gd name="T86" fmla="*/ 4 w 17"/>
                <a:gd name="T87" fmla="*/ 1 h 10"/>
                <a:gd name="T88" fmla="*/ 3 w 17"/>
                <a:gd name="T89" fmla="*/ 1 h 10"/>
                <a:gd name="T90" fmla="*/ 2 w 17"/>
                <a:gd name="T91" fmla="*/ 1 h 10"/>
                <a:gd name="T92" fmla="*/ 1 w 17"/>
                <a:gd name="T93" fmla="*/ 1 h 10"/>
                <a:gd name="T94" fmla="*/ 1 w 17"/>
                <a:gd name="T95" fmla="*/ 2 h 10"/>
                <a:gd name="T96" fmla="*/ 1 w 17"/>
                <a:gd name="T97" fmla="*/ 2 h 10"/>
                <a:gd name="T98" fmla="*/ 1 w 17"/>
                <a:gd name="T99" fmla="*/ 3 h 10"/>
                <a:gd name="T100" fmla="*/ 2 w 17"/>
                <a:gd name="T101" fmla="*/ 3 h 10"/>
                <a:gd name="T102" fmla="*/ 2 w 17"/>
                <a:gd name="T103" fmla="*/ 4 h 10"/>
                <a:gd name="T104" fmla="*/ 3 w 17"/>
                <a:gd name="T105" fmla="*/ 4 h 10"/>
                <a:gd name="T106" fmla="*/ 4 w 17"/>
                <a:gd name="T107" fmla="*/ 5 h 10"/>
                <a:gd name="T108" fmla="*/ 4 w 17"/>
                <a:gd name="T109" fmla="*/ 5 h 10"/>
                <a:gd name="T110" fmla="*/ 6 w 17"/>
                <a:gd name="T111" fmla="*/ 5 h 10"/>
                <a:gd name="T112" fmla="*/ 7 w 17"/>
                <a:gd name="T11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 h="10">
                  <a:moveTo>
                    <a:pt x="7" y="6"/>
                  </a:moveTo>
                  <a:lnTo>
                    <a:pt x="7" y="6"/>
                  </a:lnTo>
                  <a:lnTo>
                    <a:pt x="8" y="7"/>
                  </a:lnTo>
                  <a:lnTo>
                    <a:pt x="9" y="7"/>
                  </a:lnTo>
                  <a:lnTo>
                    <a:pt x="9" y="7"/>
                  </a:lnTo>
                  <a:lnTo>
                    <a:pt x="10" y="8"/>
                  </a:lnTo>
                  <a:lnTo>
                    <a:pt x="11" y="8"/>
                  </a:lnTo>
                  <a:lnTo>
                    <a:pt x="12" y="8"/>
                  </a:lnTo>
                  <a:lnTo>
                    <a:pt x="12" y="8"/>
                  </a:lnTo>
                  <a:lnTo>
                    <a:pt x="13" y="8"/>
                  </a:lnTo>
                  <a:lnTo>
                    <a:pt x="13" y="8"/>
                  </a:lnTo>
                  <a:lnTo>
                    <a:pt x="14" y="8"/>
                  </a:lnTo>
                  <a:lnTo>
                    <a:pt x="14" y="7"/>
                  </a:lnTo>
                  <a:lnTo>
                    <a:pt x="14" y="7"/>
                  </a:lnTo>
                  <a:lnTo>
                    <a:pt x="14" y="6"/>
                  </a:lnTo>
                  <a:lnTo>
                    <a:pt x="14" y="5"/>
                  </a:lnTo>
                  <a:lnTo>
                    <a:pt x="15" y="6"/>
                  </a:lnTo>
                  <a:lnTo>
                    <a:pt x="15" y="7"/>
                  </a:lnTo>
                  <a:lnTo>
                    <a:pt x="15" y="7"/>
                  </a:lnTo>
                  <a:lnTo>
                    <a:pt x="15" y="8"/>
                  </a:lnTo>
                  <a:lnTo>
                    <a:pt x="16" y="8"/>
                  </a:lnTo>
                  <a:lnTo>
                    <a:pt x="15" y="9"/>
                  </a:lnTo>
                  <a:lnTo>
                    <a:pt x="14" y="9"/>
                  </a:lnTo>
                  <a:lnTo>
                    <a:pt x="12" y="8"/>
                  </a:lnTo>
                  <a:lnTo>
                    <a:pt x="12" y="8"/>
                  </a:lnTo>
                  <a:lnTo>
                    <a:pt x="10" y="8"/>
                  </a:lnTo>
                  <a:lnTo>
                    <a:pt x="9" y="8"/>
                  </a:lnTo>
                  <a:lnTo>
                    <a:pt x="7" y="7"/>
                  </a:lnTo>
                  <a:lnTo>
                    <a:pt x="7" y="7"/>
                  </a:lnTo>
                  <a:lnTo>
                    <a:pt x="5" y="6"/>
                  </a:lnTo>
                  <a:lnTo>
                    <a:pt x="4" y="5"/>
                  </a:lnTo>
                  <a:lnTo>
                    <a:pt x="3" y="4"/>
                  </a:lnTo>
                  <a:lnTo>
                    <a:pt x="2" y="4"/>
                  </a:lnTo>
                  <a:lnTo>
                    <a:pt x="1" y="3"/>
                  </a:lnTo>
                  <a:lnTo>
                    <a:pt x="1" y="2"/>
                  </a:lnTo>
                  <a:lnTo>
                    <a:pt x="0" y="1"/>
                  </a:lnTo>
                  <a:lnTo>
                    <a:pt x="0" y="1"/>
                  </a:lnTo>
                  <a:lnTo>
                    <a:pt x="1" y="0"/>
                  </a:lnTo>
                  <a:lnTo>
                    <a:pt x="1" y="0"/>
                  </a:lnTo>
                  <a:lnTo>
                    <a:pt x="2" y="0"/>
                  </a:lnTo>
                  <a:lnTo>
                    <a:pt x="3" y="0"/>
                  </a:lnTo>
                  <a:lnTo>
                    <a:pt x="4" y="0"/>
                  </a:lnTo>
                  <a:lnTo>
                    <a:pt x="4" y="1"/>
                  </a:lnTo>
                  <a:lnTo>
                    <a:pt x="4" y="1"/>
                  </a:lnTo>
                  <a:lnTo>
                    <a:pt x="3" y="1"/>
                  </a:lnTo>
                  <a:lnTo>
                    <a:pt x="2" y="1"/>
                  </a:lnTo>
                  <a:lnTo>
                    <a:pt x="1" y="1"/>
                  </a:lnTo>
                  <a:lnTo>
                    <a:pt x="1" y="2"/>
                  </a:lnTo>
                  <a:lnTo>
                    <a:pt x="1" y="2"/>
                  </a:lnTo>
                  <a:lnTo>
                    <a:pt x="1" y="3"/>
                  </a:lnTo>
                  <a:lnTo>
                    <a:pt x="2" y="3"/>
                  </a:lnTo>
                  <a:lnTo>
                    <a:pt x="2" y="4"/>
                  </a:lnTo>
                  <a:lnTo>
                    <a:pt x="3" y="4"/>
                  </a:lnTo>
                  <a:lnTo>
                    <a:pt x="4" y="5"/>
                  </a:lnTo>
                  <a:lnTo>
                    <a:pt x="4" y="5"/>
                  </a:lnTo>
                  <a:lnTo>
                    <a:pt x="6" y="5"/>
                  </a:lnTo>
                  <a:lnTo>
                    <a:pt x="7"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4" name="Freeform 438"/>
            <p:cNvSpPr>
              <a:spLocks/>
            </p:cNvSpPr>
            <p:nvPr/>
          </p:nvSpPr>
          <p:spPr bwMode="auto">
            <a:xfrm>
              <a:off x="849" y="3185"/>
              <a:ext cx="19" cy="7"/>
            </a:xfrm>
            <a:custGeom>
              <a:avLst/>
              <a:gdLst>
                <a:gd name="T0" fmla="*/ 8 w 19"/>
                <a:gd name="T1" fmla="*/ 5 h 7"/>
                <a:gd name="T2" fmla="*/ 9 w 19"/>
                <a:gd name="T3" fmla="*/ 5 h 7"/>
                <a:gd name="T4" fmla="*/ 10 w 19"/>
                <a:gd name="T5" fmla="*/ 5 h 7"/>
                <a:gd name="T6" fmla="*/ 11 w 19"/>
                <a:gd name="T7" fmla="*/ 5 h 7"/>
                <a:gd name="T8" fmla="*/ 11 w 19"/>
                <a:gd name="T9" fmla="*/ 6 h 7"/>
                <a:gd name="T10" fmla="*/ 12 w 19"/>
                <a:gd name="T11" fmla="*/ 6 h 7"/>
                <a:gd name="T12" fmla="*/ 13 w 19"/>
                <a:gd name="T13" fmla="*/ 6 h 7"/>
                <a:gd name="T14" fmla="*/ 14 w 19"/>
                <a:gd name="T15" fmla="*/ 6 h 7"/>
                <a:gd name="T16" fmla="*/ 14 w 19"/>
                <a:gd name="T17" fmla="*/ 6 h 7"/>
                <a:gd name="T18" fmla="*/ 15 w 19"/>
                <a:gd name="T19" fmla="*/ 6 h 7"/>
                <a:gd name="T20" fmla="*/ 16 w 19"/>
                <a:gd name="T21" fmla="*/ 6 h 7"/>
                <a:gd name="T22" fmla="*/ 16 w 19"/>
                <a:gd name="T23" fmla="*/ 5 h 7"/>
                <a:gd name="T24" fmla="*/ 16 w 19"/>
                <a:gd name="T25" fmla="*/ 5 h 7"/>
                <a:gd name="T26" fmla="*/ 16 w 19"/>
                <a:gd name="T27" fmla="*/ 4 h 7"/>
                <a:gd name="T28" fmla="*/ 16 w 19"/>
                <a:gd name="T29" fmla="*/ 4 h 7"/>
                <a:gd name="T30" fmla="*/ 16 w 19"/>
                <a:gd name="T31" fmla="*/ 4 h 7"/>
                <a:gd name="T32" fmla="*/ 17 w 19"/>
                <a:gd name="T33" fmla="*/ 4 h 7"/>
                <a:gd name="T34" fmla="*/ 17 w 19"/>
                <a:gd name="T35" fmla="*/ 5 h 7"/>
                <a:gd name="T36" fmla="*/ 17 w 19"/>
                <a:gd name="T37" fmla="*/ 5 h 7"/>
                <a:gd name="T38" fmla="*/ 17 w 19"/>
                <a:gd name="T39" fmla="*/ 6 h 7"/>
                <a:gd name="T40" fmla="*/ 18 w 19"/>
                <a:gd name="T41" fmla="*/ 6 h 7"/>
                <a:gd name="T42" fmla="*/ 17 w 19"/>
                <a:gd name="T43" fmla="*/ 6 h 7"/>
                <a:gd name="T44" fmla="*/ 16 w 19"/>
                <a:gd name="T45" fmla="*/ 6 h 7"/>
                <a:gd name="T46" fmla="*/ 14 w 19"/>
                <a:gd name="T47" fmla="*/ 6 h 7"/>
                <a:gd name="T48" fmla="*/ 13 w 19"/>
                <a:gd name="T49" fmla="*/ 6 h 7"/>
                <a:gd name="T50" fmla="*/ 11 w 19"/>
                <a:gd name="T51" fmla="*/ 6 h 7"/>
                <a:gd name="T52" fmla="*/ 10 w 19"/>
                <a:gd name="T53" fmla="*/ 6 h 7"/>
                <a:gd name="T54" fmla="*/ 9 w 19"/>
                <a:gd name="T55" fmla="*/ 6 h 7"/>
                <a:gd name="T56" fmla="*/ 8 w 19"/>
                <a:gd name="T57" fmla="*/ 5 h 7"/>
                <a:gd name="T58" fmla="*/ 6 w 19"/>
                <a:gd name="T59" fmla="*/ 5 h 7"/>
                <a:gd name="T60" fmla="*/ 5 w 19"/>
                <a:gd name="T61" fmla="*/ 4 h 7"/>
                <a:gd name="T62" fmla="*/ 4 w 19"/>
                <a:gd name="T63" fmla="*/ 4 h 7"/>
                <a:gd name="T64" fmla="*/ 2 w 19"/>
                <a:gd name="T65" fmla="*/ 3 h 7"/>
                <a:gd name="T66" fmla="*/ 2 w 19"/>
                <a:gd name="T67" fmla="*/ 3 h 7"/>
                <a:gd name="T68" fmla="*/ 1 w 19"/>
                <a:gd name="T69" fmla="*/ 2 h 7"/>
                <a:gd name="T70" fmla="*/ 0 w 19"/>
                <a:gd name="T71" fmla="*/ 1 h 7"/>
                <a:gd name="T72" fmla="*/ 0 w 19"/>
                <a:gd name="T73" fmla="*/ 1 h 7"/>
                <a:gd name="T74" fmla="*/ 1 w 19"/>
                <a:gd name="T75" fmla="*/ 1 h 7"/>
                <a:gd name="T76" fmla="*/ 1 w 19"/>
                <a:gd name="T77" fmla="*/ 0 h 7"/>
                <a:gd name="T78" fmla="*/ 2 w 19"/>
                <a:gd name="T79" fmla="*/ 0 h 7"/>
                <a:gd name="T80" fmla="*/ 2 w 19"/>
                <a:gd name="T81" fmla="*/ 0 h 7"/>
                <a:gd name="T82" fmla="*/ 3 w 19"/>
                <a:gd name="T83" fmla="*/ 0 h 7"/>
                <a:gd name="T84" fmla="*/ 4 w 19"/>
                <a:gd name="T85" fmla="*/ 0 h 7"/>
                <a:gd name="T86" fmla="*/ 5 w 19"/>
                <a:gd name="T87" fmla="*/ 0 h 7"/>
                <a:gd name="T88" fmla="*/ 4 w 19"/>
                <a:gd name="T89" fmla="*/ 0 h 7"/>
                <a:gd name="T90" fmla="*/ 3 w 19"/>
                <a:gd name="T91" fmla="*/ 0 h 7"/>
                <a:gd name="T92" fmla="*/ 2 w 19"/>
                <a:gd name="T93" fmla="*/ 1 h 7"/>
                <a:gd name="T94" fmla="*/ 2 w 19"/>
                <a:gd name="T95" fmla="*/ 1 h 7"/>
                <a:gd name="T96" fmla="*/ 2 w 19"/>
                <a:gd name="T97" fmla="*/ 2 h 7"/>
                <a:gd name="T98" fmla="*/ 2 w 19"/>
                <a:gd name="T99" fmla="*/ 2 h 7"/>
                <a:gd name="T100" fmla="*/ 3 w 19"/>
                <a:gd name="T101" fmla="*/ 3 h 7"/>
                <a:gd name="T102" fmla="*/ 4 w 19"/>
                <a:gd name="T103" fmla="*/ 3 h 7"/>
                <a:gd name="T104" fmla="*/ 5 w 19"/>
                <a:gd name="T105" fmla="*/ 4 h 7"/>
                <a:gd name="T106" fmla="*/ 6 w 19"/>
                <a:gd name="T107" fmla="*/ 4 h 7"/>
                <a:gd name="T108" fmla="*/ 7 w 19"/>
                <a:gd name="T109" fmla="*/ 4 h 7"/>
                <a:gd name="T110" fmla="*/ 8 w 19"/>
                <a:gd name="T11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 h="7">
                  <a:moveTo>
                    <a:pt x="8" y="5"/>
                  </a:moveTo>
                  <a:lnTo>
                    <a:pt x="9" y="5"/>
                  </a:lnTo>
                  <a:lnTo>
                    <a:pt x="10" y="5"/>
                  </a:lnTo>
                  <a:lnTo>
                    <a:pt x="11" y="5"/>
                  </a:lnTo>
                  <a:lnTo>
                    <a:pt x="11" y="6"/>
                  </a:lnTo>
                  <a:lnTo>
                    <a:pt x="12" y="6"/>
                  </a:lnTo>
                  <a:lnTo>
                    <a:pt x="13" y="6"/>
                  </a:lnTo>
                  <a:lnTo>
                    <a:pt x="14" y="6"/>
                  </a:lnTo>
                  <a:lnTo>
                    <a:pt x="14" y="6"/>
                  </a:lnTo>
                  <a:lnTo>
                    <a:pt x="15" y="6"/>
                  </a:lnTo>
                  <a:lnTo>
                    <a:pt x="16" y="6"/>
                  </a:lnTo>
                  <a:lnTo>
                    <a:pt x="16" y="5"/>
                  </a:lnTo>
                  <a:lnTo>
                    <a:pt x="16" y="5"/>
                  </a:lnTo>
                  <a:lnTo>
                    <a:pt x="16" y="4"/>
                  </a:lnTo>
                  <a:lnTo>
                    <a:pt x="16" y="4"/>
                  </a:lnTo>
                  <a:lnTo>
                    <a:pt x="16" y="4"/>
                  </a:lnTo>
                  <a:lnTo>
                    <a:pt x="17" y="4"/>
                  </a:lnTo>
                  <a:lnTo>
                    <a:pt x="17" y="5"/>
                  </a:lnTo>
                  <a:lnTo>
                    <a:pt x="17" y="5"/>
                  </a:lnTo>
                  <a:lnTo>
                    <a:pt x="17" y="6"/>
                  </a:lnTo>
                  <a:lnTo>
                    <a:pt x="18" y="6"/>
                  </a:lnTo>
                  <a:lnTo>
                    <a:pt x="17" y="6"/>
                  </a:lnTo>
                  <a:lnTo>
                    <a:pt x="16" y="6"/>
                  </a:lnTo>
                  <a:lnTo>
                    <a:pt x="14" y="6"/>
                  </a:lnTo>
                  <a:lnTo>
                    <a:pt x="13" y="6"/>
                  </a:lnTo>
                  <a:lnTo>
                    <a:pt x="11" y="6"/>
                  </a:lnTo>
                  <a:lnTo>
                    <a:pt x="10" y="6"/>
                  </a:lnTo>
                  <a:lnTo>
                    <a:pt x="9" y="6"/>
                  </a:lnTo>
                  <a:lnTo>
                    <a:pt x="8" y="5"/>
                  </a:lnTo>
                  <a:lnTo>
                    <a:pt x="6" y="5"/>
                  </a:lnTo>
                  <a:lnTo>
                    <a:pt x="5" y="4"/>
                  </a:lnTo>
                  <a:lnTo>
                    <a:pt x="4" y="4"/>
                  </a:lnTo>
                  <a:lnTo>
                    <a:pt x="2" y="3"/>
                  </a:lnTo>
                  <a:lnTo>
                    <a:pt x="2" y="3"/>
                  </a:lnTo>
                  <a:lnTo>
                    <a:pt x="1" y="2"/>
                  </a:lnTo>
                  <a:lnTo>
                    <a:pt x="0" y="1"/>
                  </a:lnTo>
                  <a:lnTo>
                    <a:pt x="0" y="1"/>
                  </a:lnTo>
                  <a:lnTo>
                    <a:pt x="1" y="1"/>
                  </a:lnTo>
                  <a:lnTo>
                    <a:pt x="1" y="0"/>
                  </a:lnTo>
                  <a:lnTo>
                    <a:pt x="2" y="0"/>
                  </a:lnTo>
                  <a:lnTo>
                    <a:pt x="2" y="0"/>
                  </a:lnTo>
                  <a:lnTo>
                    <a:pt x="3" y="0"/>
                  </a:lnTo>
                  <a:lnTo>
                    <a:pt x="4" y="0"/>
                  </a:lnTo>
                  <a:lnTo>
                    <a:pt x="5" y="0"/>
                  </a:lnTo>
                  <a:lnTo>
                    <a:pt x="4" y="0"/>
                  </a:lnTo>
                  <a:lnTo>
                    <a:pt x="3" y="0"/>
                  </a:lnTo>
                  <a:lnTo>
                    <a:pt x="2" y="1"/>
                  </a:lnTo>
                  <a:lnTo>
                    <a:pt x="2" y="1"/>
                  </a:lnTo>
                  <a:lnTo>
                    <a:pt x="2" y="2"/>
                  </a:lnTo>
                  <a:lnTo>
                    <a:pt x="2" y="2"/>
                  </a:lnTo>
                  <a:lnTo>
                    <a:pt x="3" y="3"/>
                  </a:lnTo>
                  <a:lnTo>
                    <a:pt x="4" y="3"/>
                  </a:lnTo>
                  <a:lnTo>
                    <a:pt x="5" y="4"/>
                  </a:lnTo>
                  <a:lnTo>
                    <a:pt x="6" y="4"/>
                  </a:lnTo>
                  <a:lnTo>
                    <a:pt x="7" y="4"/>
                  </a:lnTo>
                  <a:lnTo>
                    <a:pt x="8"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5" name="Freeform 439"/>
            <p:cNvSpPr>
              <a:spLocks/>
            </p:cNvSpPr>
            <p:nvPr/>
          </p:nvSpPr>
          <p:spPr bwMode="auto">
            <a:xfrm>
              <a:off x="835" y="3187"/>
              <a:ext cx="8" cy="17"/>
            </a:xfrm>
            <a:custGeom>
              <a:avLst/>
              <a:gdLst>
                <a:gd name="T0" fmla="*/ 2 w 8"/>
                <a:gd name="T1" fmla="*/ 9 h 17"/>
                <a:gd name="T2" fmla="*/ 2 w 8"/>
                <a:gd name="T3" fmla="*/ 9 h 17"/>
                <a:gd name="T4" fmla="*/ 3 w 8"/>
                <a:gd name="T5" fmla="*/ 10 h 17"/>
                <a:gd name="T6" fmla="*/ 3 w 8"/>
                <a:gd name="T7" fmla="*/ 11 h 17"/>
                <a:gd name="T8" fmla="*/ 4 w 8"/>
                <a:gd name="T9" fmla="*/ 12 h 17"/>
                <a:gd name="T10" fmla="*/ 4 w 8"/>
                <a:gd name="T11" fmla="*/ 13 h 17"/>
                <a:gd name="T12" fmla="*/ 5 w 8"/>
                <a:gd name="T13" fmla="*/ 14 h 17"/>
                <a:gd name="T14" fmla="*/ 5 w 8"/>
                <a:gd name="T15" fmla="*/ 15 h 17"/>
                <a:gd name="T16" fmla="*/ 6 w 8"/>
                <a:gd name="T17" fmla="*/ 15 h 17"/>
                <a:gd name="T18" fmla="*/ 6 w 8"/>
                <a:gd name="T19" fmla="*/ 14 h 17"/>
                <a:gd name="T20" fmla="*/ 7 w 8"/>
                <a:gd name="T21" fmla="*/ 13 h 17"/>
                <a:gd name="T22" fmla="*/ 7 w 8"/>
                <a:gd name="T23" fmla="*/ 12 h 17"/>
                <a:gd name="T24" fmla="*/ 7 w 8"/>
                <a:gd name="T25" fmla="*/ 13 h 17"/>
                <a:gd name="T26" fmla="*/ 7 w 8"/>
                <a:gd name="T27" fmla="*/ 14 h 17"/>
                <a:gd name="T28" fmla="*/ 7 w 8"/>
                <a:gd name="T29" fmla="*/ 15 h 17"/>
                <a:gd name="T30" fmla="*/ 7 w 8"/>
                <a:gd name="T31" fmla="*/ 15 h 17"/>
                <a:gd name="T32" fmla="*/ 6 w 8"/>
                <a:gd name="T33" fmla="*/ 15 h 17"/>
                <a:gd name="T34" fmla="*/ 6 w 8"/>
                <a:gd name="T35" fmla="*/ 16 h 17"/>
                <a:gd name="T36" fmla="*/ 6 w 8"/>
                <a:gd name="T37" fmla="*/ 15 h 17"/>
                <a:gd name="T38" fmla="*/ 5 w 8"/>
                <a:gd name="T39" fmla="*/ 15 h 17"/>
                <a:gd name="T40" fmla="*/ 4 w 8"/>
                <a:gd name="T41" fmla="*/ 15 h 17"/>
                <a:gd name="T42" fmla="*/ 4 w 8"/>
                <a:gd name="T43" fmla="*/ 14 h 17"/>
                <a:gd name="T44" fmla="*/ 3 w 8"/>
                <a:gd name="T45" fmla="*/ 12 h 17"/>
                <a:gd name="T46" fmla="*/ 3 w 8"/>
                <a:gd name="T47" fmla="*/ 12 h 17"/>
                <a:gd name="T48" fmla="*/ 2 w 8"/>
                <a:gd name="T49" fmla="*/ 10 h 17"/>
                <a:gd name="T50" fmla="*/ 1 w 8"/>
                <a:gd name="T51" fmla="*/ 9 h 17"/>
                <a:gd name="T52" fmla="*/ 1 w 8"/>
                <a:gd name="T53" fmla="*/ 8 h 17"/>
                <a:gd name="T54" fmla="*/ 1 w 8"/>
                <a:gd name="T55" fmla="*/ 7 h 17"/>
                <a:gd name="T56" fmla="*/ 0 w 8"/>
                <a:gd name="T57" fmla="*/ 5 h 17"/>
                <a:gd name="T58" fmla="*/ 0 w 8"/>
                <a:gd name="T59" fmla="*/ 4 h 17"/>
                <a:gd name="T60" fmla="*/ 0 w 8"/>
                <a:gd name="T61" fmla="*/ 3 h 17"/>
                <a:gd name="T62" fmla="*/ 0 w 8"/>
                <a:gd name="T63" fmla="*/ 1 h 17"/>
                <a:gd name="T64" fmla="*/ 0 w 8"/>
                <a:gd name="T65" fmla="*/ 1 h 17"/>
                <a:gd name="T66" fmla="*/ 0 w 8"/>
                <a:gd name="T67" fmla="*/ 0 h 17"/>
                <a:gd name="T68" fmla="*/ 1 w 8"/>
                <a:gd name="T69" fmla="*/ 0 h 17"/>
                <a:gd name="T70" fmla="*/ 1 w 8"/>
                <a:gd name="T71" fmla="*/ 0 h 17"/>
                <a:gd name="T72" fmla="*/ 2 w 8"/>
                <a:gd name="T73" fmla="*/ 0 h 17"/>
                <a:gd name="T74" fmla="*/ 2 w 8"/>
                <a:gd name="T75" fmla="*/ 1 h 17"/>
                <a:gd name="T76" fmla="*/ 3 w 8"/>
                <a:gd name="T77" fmla="*/ 1 h 17"/>
                <a:gd name="T78" fmla="*/ 3 w 8"/>
                <a:gd name="T79" fmla="*/ 1 h 17"/>
                <a:gd name="T80" fmla="*/ 3 w 8"/>
                <a:gd name="T81" fmla="*/ 1 h 17"/>
                <a:gd name="T82" fmla="*/ 2 w 8"/>
                <a:gd name="T83" fmla="*/ 1 h 17"/>
                <a:gd name="T84" fmla="*/ 2 w 8"/>
                <a:gd name="T85" fmla="*/ 1 h 17"/>
                <a:gd name="T86" fmla="*/ 1 w 8"/>
                <a:gd name="T87" fmla="*/ 1 h 17"/>
                <a:gd name="T88" fmla="*/ 1 w 8"/>
                <a:gd name="T89" fmla="*/ 1 h 17"/>
                <a:gd name="T90" fmla="*/ 1 w 8"/>
                <a:gd name="T91" fmla="*/ 1 h 17"/>
                <a:gd name="T92" fmla="*/ 1 w 8"/>
                <a:gd name="T93" fmla="*/ 2 h 17"/>
                <a:gd name="T94" fmla="*/ 1 w 8"/>
                <a:gd name="T95" fmla="*/ 3 h 17"/>
                <a:gd name="T96" fmla="*/ 1 w 8"/>
                <a:gd name="T97" fmla="*/ 4 h 17"/>
                <a:gd name="T98" fmla="*/ 1 w 8"/>
                <a:gd name="T99" fmla="*/ 4 h 17"/>
                <a:gd name="T100" fmla="*/ 1 w 8"/>
                <a:gd name="T101" fmla="*/ 5 h 17"/>
                <a:gd name="T102" fmla="*/ 1 w 8"/>
                <a:gd name="T103" fmla="*/ 6 h 17"/>
                <a:gd name="T104" fmla="*/ 1 w 8"/>
                <a:gd name="T105" fmla="*/ 7 h 17"/>
                <a:gd name="T106" fmla="*/ 2 w 8"/>
                <a:gd name="T107" fmla="*/ 8 h 17"/>
                <a:gd name="T108" fmla="*/ 2 w 8"/>
                <a:gd name="T10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 h="17">
                  <a:moveTo>
                    <a:pt x="2" y="9"/>
                  </a:moveTo>
                  <a:lnTo>
                    <a:pt x="2" y="9"/>
                  </a:lnTo>
                  <a:lnTo>
                    <a:pt x="3" y="10"/>
                  </a:lnTo>
                  <a:lnTo>
                    <a:pt x="3" y="11"/>
                  </a:lnTo>
                  <a:lnTo>
                    <a:pt x="4" y="12"/>
                  </a:lnTo>
                  <a:lnTo>
                    <a:pt x="4" y="13"/>
                  </a:lnTo>
                  <a:lnTo>
                    <a:pt x="5" y="14"/>
                  </a:lnTo>
                  <a:lnTo>
                    <a:pt x="5" y="15"/>
                  </a:lnTo>
                  <a:lnTo>
                    <a:pt x="6" y="15"/>
                  </a:lnTo>
                  <a:lnTo>
                    <a:pt x="6" y="14"/>
                  </a:lnTo>
                  <a:lnTo>
                    <a:pt x="7" y="13"/>
                  </a:lnTo>
                  <a:lnTo>
                    <a:pt x="7" y="12"/>
                  </a:lnTo>
                  <a:lnTo>
                    <a:pt x="7" y="13"/>
                  </a:lnTo>
                  <a:lnTo>
                    <a:pt x="7" y="14"/>
                  </a:lnTo>
                  <a:lnTo>
                    <a:pt x="7" y="15"/>
                  </a:lnTo>
                  <a:lnTo>
                    <a:pt x="7" y="15"/>
                  </a:lnTo>
                  <a:lnTo>
                    <a:pt x="6" y="15"/>
                  </a:lnTo>
                  <a:lnTo>
                    <a:pt x="6" y="16"/>
                  </a:lnTo>
                  <a:lnTo>
                    <a:pt x="6" y="15"/>
                  </a:lnTo>
                  <a:lnTo>
                    <a:pt x="5" y="15"/>
                  </a:lnTo>
                  <a:lnTo>
                    <a:pt x="4" y="15"/>
                  </a:lnTo>
                  <a:lnTo>
                    <a:pt x="4" y="14"/>
                  </a:lnTo>
                  <a:lnTo>
                    <a:pt x="3" y="12"/>
                  </a:lnTo>
                  <a:lnTo>
                    <a:pt x="3" y="12"/>
                  </a:lnTo>
                  <a:lnTo>
                    <a:pt x="2" y="10"/>
                  </a:lnTo>
                  <a:lnTo>
                    <a:pt x="1" y="9"/>
                  </a:lnTo>
                  <a:lnTo>
                    <a:pt x="1" y="8"/>
                  </a:lnTo>
                  <a:lnTo>
                    <a:pt x="1" y="7"/>
                  </a:lnTo>
                  <a:lnTo>
                    <a:pt x="0" y="5"/>
                  </a:lnTo>
                  <a:lnTo>
                    <a:pt x="0" y="4"/>
                  </a:lnTo>
                  <a:lnTo>
                    <a:pt x="0" y="3"/>
                  </a:lnTo>
                  <a:lnTo>
                    <a:pt x="0" y="1"/>
                  </a:lnTo>
                  <a:lnTo>
                    <a:pt x="0" y="1"/>
                  </a:lnTo>
                  <a:lnTo>
                    <a:pt x="0" y="0"/>
                  </a:lnTo>
                  <a:lnTo>
                    <a:pt x="1" y="0"/>
                  </a:lnTo>
                  <a:lnTo>
                    <a:pt x="1" y="0"/>
                  </a:lnTo>
                  <a:lnTo>
                    <a:pt x="2" y="0"/>
                  </a:lnTo>
                  <a:lnTo>
                    <a:pt x="2" y="1"/>
                  </a:lnTo>
                  <a:lnTo>
                    <a:pt x="3" y="1"/>
                  </a:lnTo>
                  <a:lnTo>
                    <a:pt x="3" y="1"/>
                  </a:lnTo>
                  <a:lnTo>
                    <a:pt x="3" y="1"/>
                  </a:lnTo>
                  <a:lnTo>
                    <a:pt x="2" y="1"/>
                  </a:lnTo>
                  <a:lnTo>
                    <a:pt x="2" y="1"/>
                  </a:lnTo>
                  <a:lnTo>
                    <a:pt x="1" y="1"/>
                  </a:lnTo>
                  <a:lnTo>
                    <a:pt x="1" y="1"/>
                  </a:lnTo>
                  <a:lnTo>
                    <a:pt x="1" y="1"/>
                  </a:lnTo>
                  <a:lnTo>
                    <a:pt x="1" y="2"/>
                  </a:lnTo>
                  <a:lnTo>
                    <a:pt x="1" y="3"/>
                  </a:lnTo>
                  <a:lnTo>
                    <a:pt x="1" y="4"/>
                  </a:lnTo>
                  <a:lnTo>
                    <a:pt x="1" y="4"/>
                  </a:lnTo>
                  <a:lnTo>
                    <a:pt x="1" y="5"/>
                  </a:lnTo>
                  <a:lnTo>
                    <a:pt x="1" y="6"/>
                  </a:lnTo>
                  <a:lnTo>
                    <a:pt x="1" y="7"/>
                  </a:lnTo>
                  <a:lnTo>
                    <a:pt x="2" y="8"/>
                  </a:lnTo>
                  <a:lnTo>
                    <a:pt x="2"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6" name="Freeform 440"/>
            <p:cNvSpPr>
              <a:spLocks/>
            </p:cNvSpPr>
            <p:nvPr/>
          </p:nvSpPr>
          <p:spPr bwMode="auto">
            <a:xfrm>
              <a:off x="790" y="3187"/>
              <a:ext cx="75" cy="27"/>
            </a:xfrm>
            <a:custGeom>
              <a:avLst/>
              <a:gdLst>
                <a:gd name="T0" fmla="*/ 0 w 75"/>
                <a:gd name="T1" fmla="*/ 26 h 27"/>
                <a:gd name="T2" fmla="*/ 4 w 75"/>
                <a:gd name="T3" fmla="*/ 26 h 27"/>
                <a:gd name="T4" fmla="*/ 8 w 75"/>
                <a:gd name="T5" fmla="*/ 25 h 27"/>
                <a:gd name="T6" fmla="*/ 11 w 75"/>
                <a:gd name="T7" fmla="*/ 24 h 27"/>
                <a:gd name="T8" fmla="*/ 13 w 75"/>
                <a:gd name="T9" fmla="*/ 22 h 27"/>
                <a:gd name="T10" fmla="*/ 15 w 75"/>
                <a:gd name="T11" fmla="*/ 20 h 27"/>
                <a:gd name="T12" fmla="*/ 17 w 75"/>
                <a:gd name="T13" fmla="*/ 18 h 27"/>
                <a:gd name="T14" fmla="*/ 18 w 75"/>
                <a:gd name="T15" fmla="*/ 15 h 27"/>
                <a:gd name="T16" fmla="*/ 19 w 75"/>
                <a:gd name="T17" fmla="*/ 13 h 27"/>
                <a:gd name="T18" fmla="*/ 20 w 75"/>
                <a:gd name="T19" fmla="*/ 10 h 27"/>
                <a:gd name="T20" fmla="*/ 22 w 75"/>
                <a:gd name="T21" fmla="*/ 8 h 27"/>
                <a:gd name="T22" fmla="*/ 23 w 75"/>
                <a:gd name="T23" fmla="*/ 6 h 27"/>
                <a:gd name="T24" fmla="*/ 24 w 75"/>
                <a:gd name="T25" fmla="*/ 4 h 27"/>
                <a:gd name="T26" fmla="*/ 26 w 75"/>
                <a:gd name="T27" fmla="*/ 2 h 27"/>
                <a:gd name="T28" fmla="*/ 28 w 75"/>
                <a:gd name="T29" fmla="*/ 1 h 27"/>
                <a:gd name="T30" fmla="*/ 31 w 75"/>
                <a:gd name="T31" fmla="*/ 0 h 27"/>
                <a:gd name="T32" fmla="*/ 34 w 75"/>
                <a:gd name="T33" fmla="*/ 0 h 27"/>
                <a:gd name="T34" fmla="*/ 38 w 75"/>
                <a:gd name="T35" fmla="*/ 0 h 27"/>
                <a:gd name="T36" fmla="*/ 41 w 75"/>
                <a:gd name="T37" fmla="*/ 1 h 27"/>
                <a:gd name="T38" fmla="*/ 43 w 75"/>
                <a:gd name="T39" fmla="*/ 2 h 27"/>
                <a:gd name="T40" fmla="*/ 46 w 75"/>
                <a:gd name="T41" fmla="*/ 4 h 27"/>
                <a:gd name="T42" fmla="*/ 47 w 75"/>
                <a:gd name="T43" fmla="*/ 6 h 27"/>
                <a:gd name="T44" fmla="*/ 49 w 75"/>
                <a:gd name="T45" fmla="*/ 8 h 27"/>
                <a:gd name="T46" fmla="*/ 51 w 75"/>
                <a:gd name="T47" fmla="*/ 10 h 27"/>
                <a:gd name="T48" fmla="*/ 52 w 75"/>
                <a:gd name="T49" fmla="*/ 12 h 27"/>
                <a:gd name="T50" fmla="*/ 54 w 75"/>
                <a:gd name="T51" fmla="*/ 15 h 27"/>
                <a:gd name="T52" fmla="*/ 56 w 75"/>
                <a:gd name="T53" fmla="*/ 17 h 27"/>
                <a:gd name="T54" fmla="*/ 58 w 75"/>
                <a:gd name="T55" fmla="*/ 19 h 27"/>
                <a:gd name="T56" fmla="*/ 60 w 75"/>
                <a:gd name="T57" fmla="*/ 21 h 27"/>
                <a:gd name="T58" fmla="*/ 63 w 75"/>
                <a:gd name="T59" fmla="*/ 23 h 27"/>
                <a:gd name="T60" fmla="*/ 66 w 75"/>
                <a:gd name="T61" fmla="*/ 24 h 27"/>
                <a:gd name="T62" fmla="*/ 69 w 75"/>
                <a:gd name="T63" fmla="*/ 25 h 27"/>
                <a:gd name="T64" fmla="*/ 74 w 75"/>
                <a:gd name="T6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27">
                  <a:moveTo>
                    <a:pt x="0" y="26"/>
                  </a:moveTo>
                  <a:lnTo>
                    <a:pt x="4" y="26"/>
                  </a:lnTo>
                  <a:lnTo>
                    <a:pt x="8" y="25"/>
                  </a:lnTo>
                  <a:lnTo>
                    <a:pt x="11" y="24"/>
                  </a:lnTo>
                  <a:lnTo>
                    <a:pt x="13" y="22"/>
                  </a:lnTo>
                  <a:lnTo>
                    <a:pt x="15" y="20"/>
                  </a:lnTo>
                  <a:lnTo>
                    <a:pt x="17" y="18"/>
                  </a:lnTo>
                  <a:lnTo>
                    <a:pt x="18" y="15"/>
                  </a:lnTo>
                  <a:lnTo>
                    <a:pt x="19" y="13"/>
                  </a:lnTo>
                  <a:lnTo>
                    <a:pt x="20" y="10"/>
                  </a:lnTo>
                  <a:lnTo>
                    <a:pt x="22" y="8"/>
                  </a:lnTo>
                  <a:lnTo>
                    <a:pt x="23" y="6"/>
                  </a:lnTo>
                  <a:lnTo>
                    <a:pt x="24" y="4"/>
                  </a:lnTo>
                  <a:lnTo>
                    <a:pt x="26" y="2"/>
                  </a:lnTo>
                  <a:lnTo>
                    <a:pt x="28" y="1"/>
                  </a:lnTo>
                  <a:lnTo>
                    <a:pt x="31" y="0"/>
                  </a:lnTo>
                  <a:lnTo>
                    <a:pt x="34" y="0"/>
                  </a:lnTo>
                  <a:lnTo>
                    <a:pt x="38" y="0"/>
                  </a:lnTo>
                  <a:lnTo>
                    <a:pt x="41" y="1"/>
                  </a:lnTo>
                  <a:lnTo>
                    <a:pt x="43" y="2"/>
                  </a:lnTo>
                  <a:lnTo>
                    <a:pt x="46" y="4"/>
                  </a:lnTo>
                  <a:lnTo>
                    <a:pt x="47" y="6"/>
                  </a:lnTo>
                  <a:lnTo>
                    <a:pt x="49" y="8"/>
                  </a:lnTo>
                  <a:lnTo>
                    <a:pt x="51" y="10"/>
                  </a:lnTo>
                  <a:lnTo>
                    <a:pt x="52" y="12"/>
                  </a:lnTo>
                  <a:lnTo>
                    <a:pt x="54" y="15"/>
                  </a:lnTo>
                  <a:lnTo>
                    <a:pt x="56" y="17"/>
                  </a:lnTo>
                  <a:lnTo>
                    <a:pt x="58" y="19"/>
                  </a:lnTo>
                  <a:lnTo>
                    <a:pt x="60" y="21"/>
                  </a:lnTo>
                  <a:lnTo>
                    <a:pt x="63" y="23"/>
                  </a:lnTo>
                  <a:lnTo>
                    <a:pt x="66" y="24"/>
                  </a:lnTo>
                  <a:lnTo>
                    <a:pt x="69" y="25"/>
                  </a:lnTo>
                  <a:lnTo>
                    <a:pt x="74" y="2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7" name="Freeform 441"/>
            <p:cNvSpPr>
              <a:spLocks/>
            </p:cNvSpPr>
            <p:nvPr/>
          </p:nvSpPr>
          <p:spPr bwMode="auto">
            <a:xfrm>
              <a:off x="815" y="3183"/>
              <a:ext cx="12" cy="2"/>
            </a:xfrm>
            <a:custGeom>
              <a:avLst/>
              <a:gdLst>
                <a:gd name="T0" fmla="*/ 6 w 12"/>
                <a:gd name="T1" fmla="*/ 0 h 2"/>
                <a:gd name="T2" fmla="*/ 6 w 12"/>
                <a:gd name="T3" fmla="*/ 0 h 2"/>
                <a:gd name="T4" fmla="*/ 6 w 12"/>
                <a:gd name="T5" fmla="*/ 0 h 2"/>
                <a:gd name="T6" fmla="*/ 7 w 12"/>
                <a:gd name="T7" fmla="*/ 0 h 2"/>
                <a:gd name="T8" fmla="*/ 8 w 12"/>
                <a:gd name="T9" fmla="*/ 0 h 2"/>
                <a:gd name="T10" fmla="*/ 8 w 12"/>
                <a:gd name="T11" fmla="*/ 0 h 2"/>
                <a:gd name="T12" fmla="*/ 9 w 12"/>
                <a:gd name="T13" fmla="*/ 0 h 2"/>
                <a:gd name="T14" fmla="*/ 10 w 12"/>
                <a:gd name="T15" fmla="*/ 0 h 2"/>
                <a:gd name="T16" fmla="*/ 10 w 12"/>
                <a:gd name="T17" fmla="*/ 0 h 2"/>
                <a:gd name="T18" fmla="*/ 10 w 12"/>
                <a:gd name="T19" fmla="*/ 0 h 2"/>
                <a:gd name="T20" fmla="*/ 11 w 12"/>
                <a:gd name="T21" fmla="*/ 0 h 2"/>
                <a:gd name="T22" fmla="*/ 11 w 12"/>
                <a:gd name="T23" fmla="*/ 1 h 2"/>
                <a:gd name="T24" fmla="*/ 10 w 12"/>
                <a:gd name="T25" fmla="*/ 1 h 2"/>
                <a:gd name="T26" fmla="*/ 10 w 12"/>
                <a:gd name="T27" fmla="*/ 1 h 2"/>
                <a:gd name="T28" fmla="*/ 10 w 12"/>
                <a:gd name="T29" fmla="*/ 1 h 2"/>
                <a:gd name="T30" fmla="*/ 9 w 12"/>
                <a:gd name="T31" fmla="*/ 1 h 2"/>
                <a:gd name="T32" fmla="*/ 8 w 12"/>
                <a:gd name="T33" fmla="*/ 1 h 2"/>
                <a:gd name="T34" fmla="*/ 8 w 12"/>
                <a:gd name="T35" fmla="*/ 1 h 2"/>
                <a:gd name="T36" fmla="*/ 7 w 12"/>
                <a:gd name="T37" fmla="*/ 1 h 2"/>
                <a:gd name="T38" fmla="*/ 6 w 12"/>
                <a:gd name="T39" fmla="*/ 1 h 2"/>
                <a:gd name="T40" fmla="*/ 6 w 12"/>
                <a:gd name="T41" fmla="*/ 1 h 2"/>
                <a:gd name="T42" fmla="*/ 5 w 12"/>
                <a:gd name="T43" fmla="*/ 1 h 2"/>
                <a:gd name="T44" fmla="*/ 5 w 12"/>
                <a:gd name="T45" fmla="*/ 1 h 2"/>
                <a:gd name="T46" fmla="*/ 4 w 12"/>
                <a:gd name="T47" fmla="*/ 1 h 2"/>
                <a:gd name="T48" fmla="*/ 3 w 12"/>
                <a:gd name="T49" fmla="*/ 1 h 2"/>
                <a:gd name="T50" fmla="*/ 3 w 12"/>
                <a:gd name="T51" fmla="*/ 1 h 2"/>
                <a:gd name="T52" fmla="*/ 2 w 12"/>
                <a:gd name="T53" fmla="*/ 1 h 2"/>
                <a:gd name="T54" fmla="*/ 1 w 12"/>
                <a:gd name="T55" fmla="*/ 1 h 2"/>
                <a:gd name="T56" fmla="*/ 1 w 12"/>
                <a:gd name="T57" fmla="*/ 1 h 2"/>
                <a:gd name="T58" fmla="*/ 1 w 12"/>
                <a:gd name="T59" fmla="*/ 1 h 2"/>
                <a:gd name="T60" fmla="*/ 0 w 12"/>
                <a:gd name="T61" fmla="*/ 1 h 2"/>
                <a:gd name="T62" fmla="*/ 0 w 12"/>
                <a:gd name="T63" fmla="*/ 0 h 2"/>
                <a:gd name="T64" fmla="*/ 1 w 12"/>
                <a:gd name="T65" fmla="*/ 0 h 2"/>
                <a:gd name="T66" fmla="*/ 1 w 12"/>
                <a:gd name="T67" fmla="*/ 0 h 2"/>
                <a:gd name="T68" fmla="*/ 1 w 12"/>
                <a:gd name="T69" fmla="*/ 0 h 2"/>
                <a:gd name="T70" fmla="*/ 2 w 12"/>
                <a:gd name="T71" fmla="*/ 0 h 2"/>
                <a:gd name="T72" fmla="*/ 3 w 12"/>
                <a:gd name="T73" fmla="*/ 0 h 2"/>
                <a:gd name="T74" fmla="*/ 3 w 12"/>
                <a:gd name="T75" fmla="*/ 0 h 2"/>
                <a:gd name="T76" fmla="*/ 4 w 12"/>
                <a:gd name="T77" fmla="*/ 0 h 2"/>
                <a:gd name="T78" fmla="*/ 5 w 12"/>
                <a:gd name="T79" fmla="*/ 0 h 2"/>
                <a:gd name="T80" fmla="*/ 5 w 12"/>
                <a:gd name="T81" fmla="*/ 0 h 2"/>
                <a:gd name="T82" fmla="*/ 6 w 12"/>
                <a:gd name="T8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 h="2">
                  <a:moveTo>
                    <a:pt x="6" y="0"/>
                  </a:moveTo>
                  <a:lnTo>
                    <a:pt x="6" y="0"/>
                  </a:lnTo>
                  <a:lnTo>
                    <a:pt x="6" y="0"/>
                  </a:lnTo>
                  <a:lnTo>
                    <a:pt x="7" y="0"/>
                  </a:lnTo>
                  <a:lnTo>
                    <a:pt x="8" y="0"/>
                  </a:lnTo>
                  <a:lnTo>
                    <a:pt x="8" y="0"/>
                  </a:lnTo>
                  <a:lnTo>
                    <a:pt x="9" y="0"/>
                  </a:lnTo>
                  <a:lnTo>
                    <a:pt x="10" y="0"/>
                  </a:lnTo>
                  <a:lnTo>
                    <a:pt x="10" y="0"/>
                  </a:lnTo>
                  <a:lnTo>
                    <a:pt x="10" y="0"/>
                  </a:lnTo>
                  <a:lnTo>
                    <a:pt x="11" y="0"/>
                  </a:lnTo>
                  <a:lnTo>
                    <a:pt x="11" y="1"/>
                  </a:lnTo>
                  <a:lnTo>
                    <a:pt x="10" y="1"/>
                  </a:lnTo>
                  <a:lnTo>
                    <a:pt x="10" y="1"/>
                  </a:lnTo>
                  <a:lnTo>
                    <a:pt x="10" y="1"/>
                  </a:lnTo>
                  <a:lnTo>
                    <a:pt x="9" y="1"/>
                  </a:lnTo>
                  <a:lnTo>
                    <a:pt x="8" y="1"/>
                  </a:lnTo>
                  <a:lnTo>
                    <a:pt x="8" y="1"/>
                  </a:lnTo>
                  <a:lnTo>
                    <a:pt x="7" y="1"/>
                  </a:lnTo>
                  <a:lnTo>
                    <a:pt x="6" y="1"/>
                  </a:lnTo>
                  <a:lnTo>
                    <a:pt x="6" y="1"/>
                  </a:lnTo>
                  <a:lnTo>
                    <a:pt x="5" y="1"/>
                  </a:lnTo>
                  <a:lnTo>
                    <a:pt x="5" y="1"/>
                  </a:lnTo>
                  <a:lnTo>
                    <a:pt x="4" y="1"/>
                  </a:lnTo>
                  <a:lnTo>
                    <a:pt x="3" y="1"/>
                  </a:lnTo>
                  <a:lnTo>
                    <a:pt x="3" y="1"/>
                  </a:lnTo>
                  <a:lnTo>
                    <a:pt x="2" y="1"/>
                  </a:lnTo>
                  <a:lnTo>
                    <a:pt x="1" y="1"/>
                  </a:lnTo>
                  <a:lnTo>
                    <a:pt x="1" y="1"/>
                  </a:lnTo>
                  <a:lnTo>
                    <a:pt x="1" y="1"/>
                  </a:lnTo>
                  <a:lnTo>
                    <a:pt x="0" y="1"/>
                  </a:lnTo>
                  <a:lnTo>
                    <a:pt x="0" y="0"/>
                  </a:lnTo>
                  <a:lnTo>
                    <a:pt x="1" y="0"/>
                  </a:lnTo>
                  <a:lnTo>
                    <a:pt x="1" y="0"/>
                  </a:lnTo>
                  <a:lnTo>
                    <a:pt x="1" y="0"/>
                  </a:lnTo>
                  <a:lnTo>
                    <a:pt x="2" y="0"/>
                  </a:lnTo>
                  <a:lnTo>
                    <a:pt x="3" y="0"/>
                  </a:lnTo>
                  <a:lnTo>
                    <a:pt x="3" y="0"/>
                  </a:lnTo>
                  <a:lnTo>
                    <a:pt x="4" y="0"/>
                  </a:lnTo>
                  <a:lnTo>
                    <a:pt x="5" y="0"/>
                  </a:lnTo>
                  <a:lnTo>
                    <a:pt x="5" y="0"/>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8" name="Freeform 442"/>
            <p:cNvSpPr>
              <a:spLocks/>
            </p:cNvSpPr>
            <p:nvPr/>
          </p:nvSpPr>
          <p:spPr bwMode="auto">
            <a:xfrm>
              <a:off x="727" y="3218"/>
              <a:ext cx="7" cy="7"/>
            </a:xfrm>
            <a:custGeom>
              <a:avLst/>
              <a:gdLst>
                <a:gd name="T0" fmla="*/ 2 w 7"/>
                <a:gd name="T1" fmla="*/ 1 h 7"/>
                <a:gd name="T2" fmla="*/ 2 w 7"/>
                <a:gd name="T3" fmla="*/ 1 h 7"/>
                <a:gd name="T4" fmla="*/ 2 w 7"/>
                <a:gd name="T5" fmla="*/ 1 h 7"/>
                <a:gd name="T6" fmla="*/ 2 w 7"/>
                <a:gd name="T7" fmla="*/ 1 h 7"/>
                <a:gd name="T8" fmla="*/ 2 w 7"/>
                <a:gd name="T9" fmla="*/ 0 h 7"/>
                <a:gd name="T10" fmla="*/ 3 w 7"/>
                <a:gd name="T11" fmla="*/ 0 h 7"/>
                <a:gd name="T12" fmla="*/ 3 w 7"/>
                <a:gd name="T13" fmla="*/ 0 h 7"/>
                <a:gd name="T14" fmla="*/ 4 w 7"/>
                <a:gd name="T15" fmla="*/ 0 h 7"/>
                <a:gd name="T16" fmla="*/ 4 w 7"/>
                <a:gd name="T17" fmla="*/ 1 h 7"/>
                <a:gd name="T18" fmla="*/ 4 w 7"/>
                <a:gd name="T19" fmla="*/ 1 h 7"/>
                <a:gd name="T20" fmla="*/ 5 w 7"/>
                <a:gd name="T21" fmla="*/ 1 h 7"/>
                <a:gd name="T22" fmla="*/ 5 w 7"/>
                <a:gd name="T23" fmla="*/ 1 h 7"/>
                <a:gd name="T24" fmla="*/ 6 w 7"/>
                <a:gd name="T25" fmla="*/ 2 h 7"/>
                <a:gd name="T26" fmla="*/ 6 w 7"/>
                <a:gd name="T27" fmla="*/ 2 h 7"/>
                <a:gd name="T28" fmla="*/ 6 w 7"/>
                <a:gd name="T29" fmla="*/ 3 h 7"/>
                <a:gd name="T30" fmla="*/ 6 w 7"/>
                <a:gd name="T31" fmla="*/ 3 h 7"/>
                <a:gd name="T32" fmla="*/ 6 w 7"/>
                <a:gd name="T33" fmla="*/ 4 h 7"/>
                <a:gd name="T34" fmla="*/ 6 w 7"/>
                <a:gd name="T35" fmla="*/ 4 h 7"/>
                <a:gd name="T36" fmla="*/ 6 w 7"/>
                <a:gd name="T37" fmla="*/ 4 h 7"/>
                <a:gd name="T38" fmla="*/ 6 w 7"/>
                <a:gd name="T39" fmla="*/ 5 h 7"/>
                <a:gd name="T40" fmla="*/ 5 w 7"/>
                <a:gd name="T41" fmla="*/ 5 h 7"/>
                <a:gd name="T42" fmla="*/ 5 w 7"/>
                <a:gd name="T43" fmla="*/ 5 h 7"/>
                <a:gd name="T44" fmla="*/ 5 w 7"/>
                <a:gd name="T45" fmla="*/ 6 h 7"/>
                <a:gd name="T46" fmla="*/ 5 w 7"/>
                <a:gd name="T47" fmla="*/ 6 h 7"/>
                <a:gd name="T48" fmla="*/ 4 w 7"/>
                <a:gd name="T49" fmla="*/ 6 h 7"/>
                <a:gd name="T50" fmla="*/ 4 w 7"/>
                <a:gd name="T51" fmla="*/ 6 h 7"/>
                <a:gd name="T52" fmla="*/ 3 w 7"/>
                <a:gd name="T53" fmla="*/ 6 h 7"/>
                <a:gd name="T54" fmla="*/ 3 w 7"/>
                <a:gd name="T55" fmla="*/ 6 h 7"/>
                <a:gd name="T56" fmla="*/ 2 w 7"/>
                <a:gd name="T57" fmla="*/ 6 h 7"/>
                <a:gd name="T58" fmla="*/ 2 w 7"/>
                <a:gd name="T59" fmla="*/ 6 h 7"/>
                <a:gd name="T60" fmla="*/ 2 w 7"/>
                <a:gd name="T61" fmla="*/ 6 h 7"/>
                <a:gd name="T62" fmla="*/ 1 w 7"/>
                <a:gd name="T63" fmla="*/ 6 h 7"/>
                <a:gd name="T64" fmla="*/ 0 w 7"/>
                <a:gd name="T65" fmla="*/ 5 h 7"/>
                <a:gd name="T66" fmla="*/ 2 w 7"/>
                <a:gd name="T6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 h="7">
                  <a:moveTo>
                    <a:pt x="2" y="1"/>
                  </a:moveTo>
                  <a:lnTo>
                    <a:pt x="2" y="1"/>
                  </a:lnTo>
                  <a:lnTo>
                    <a:pt x="2" y="1"/>
                  </a:lnTo>
                  <a:lnTo>
                    <a:pt x="2" y="1"/>
                  </a:lnTo>
                  <a:lnTo>
                    <a:pt x="2" y="0"/>
                  </a:lnTo>
                  <a:lnTo>
                    <a:pt x="3" y="0"/>
                  </a:lnTo>
                  <a:lnTo>
                    <a:pt x="3" y="0"/>
                  </a:lnTo>
                  <a:lnTo>
                    <a:pt x="4" y="0"/>
                  </a:lnTo>
                  <a:lnTo>
                    <a:pt x="4" y="1"/>
                  </a:lnTo>
                  <a:lnTo>
                    <a:pt x="4" y="1"/>
                  </a:lnTo>
                  <a:lnTo>
                    <a:pt x="5" y="1"/>
                  </a:lnTo>
                  <a:lnTo>
                    <a:pt x="5" y="1"/>
                  </a:lnTo>
                  <a:lnTo>
                    <a:pt x="6" y="2"/>
                  </a:lnTo>
                  <a:lnTo>
                    <a:pt x="6" y="2"/>
                  </a:lnTo>
                  <a:lnTo>
                    <a:pt x="6" y="3"/>
                  </a:lnTo>
                  <a:lnTo>
                    <a:pt x="6" y="3"/>
                  </a:lnTo>
                  <a:lnTo>
                    <a:pt x="6" y="4"/>
                  </a:lnTo>
                  <a:lnTo>
                    <a:pt x="6" y="4"/>
                  </a:lnTo>
                  <a:lnTo>
                    <a:pt x="6" y="4"/>
                  </a:lnTo>
                  <a:lnTo>
                    <a:pt x="6" y="5"/>
                  </a:lnTo>
                  <a:lnTo>
                    <a:pt x="5" y="5"/>
                  </a:lnTo>
                  <a:lnTo>
                    <a:pt x="5" y="5"/>
                  </a:lnTo>
                  <a:lnTo>
                    <a:pt x="5" y="6"/>
                  </a:lnTo>
                  <a:lnTo>
                    <a:pt x="5" y="6"/>
                  </a:lnTo>
                  <a:lnTo>
                    <a:pt x="4" y="6"/>
                  </a:lnTo>
                  <a:lnTo>
                    <a:pt x="4" y="6"/>
                  </a:lnTo>
                  <a:lnTo>
                    <a:pt x="3" y="6"/>
                  </a:lnTo>
                  <a:lnTo>
                    <a:pt x="3" y="6"/>
                  </a:lnTo>
                  <a:lnTo>
                    <a:pt x="2" y="6"/>
                  </a:lnTo>
                  <a:lnTo>
                    <a:pt x="2" y="6"/>
                  </a:lnTo>
                  <a:lnTo>
                    <a:pt x="2" y="6"/>
                  </a:lnTo>
                  <a:lnTo>
                    <a:pt x="1" y="6"/>
                  </a:lnTo>
                  <a:lnTo>
                    <a:pt x="0" y="5"/>
                  </a:lnTo>
                  <a:lnTo>
                    <a:pt x="2"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899" name="Freeform 443"/>
            <p:cNvSpPr>
              <a:spLocks/>
            </p:cNvSpPr>
            <p:nvPr/>
          </p:nvSpPr>
          <p:spPr bwMode="auto">
            <a:xfrm>
              <a:off x="802" y="3236"/>
              <a:ext cx="5" cy="7"/>
            </a:xfrm>
            <a:custGeom>
              <a:avLst/>
              <a:gdLst>
                <a:gd name="T0" fmla="*/ 0 w 5"/>
                <a:gd name="T1" fmla="*/ 2 h 7"/>
                <a:gd name="T2" fmla="*/ 0 w 5"/>
                <a:gd name="T3" fmla="*/ 1 h 7"/>
                <a:gd name="T4" fmla="*/ 0 w 5"/>
                <a:gd name="T5" fmla="*/ 1 h 7"/>
                <a:gd name="T6" fmla="*/ 0 w 5"/>
                <a:gd name="T7" fmla="*/ 0 h 7"/>
                <a:gd name="T8" fmla="*/ 1 w 5"/>
                <a:gd name="T9" fmla="*/ 0 h 7"/>
                <a:gd name="T10" fmla="*/ 1 w 5"/>
                <a:gd name="T11" fmla="*/ 0 h 7"/>
                <a:gd name="T12" fmla="*/ 2 w 5"/>
                <a:gd name="T13" fmla="*/ 0 h 7"/>
                <a:gd name="T14" fmla="*/ 2 w 5"/>
                <a:gd name="T15" fmla="*/ 0 h 7"/>
                <a:gd name="T16" fmla="*/ 2 w 5"/>
                <a:gd name="T17" fmla="*/ 0 h 7"/>
                <a:gd name="T18" fmla="*/ 3 w 5"/>
                <a:gd name="T19" fmla="*/ 0 h 7"/>
                <a:gd name="T20" fmla="*/ 3 w 5"/>
                <a:gd name="T21" fmla="*/ 1 h 7"/>
                <a:gd name="T22" fmla="*/ 3 w 5"/>
                <a:gd name="T23" fmla="*/ 1 h 7"/>
                <a:gd name="T24" fmla="*/ 4 w 5"/>
                <a:gd name="T25" fmla="*/ 1 h 7"/>
                <a:gd name="T26" fmla="*/ 4 w 5"/>
                <a:gd name="T27" fmla="*/ 2 h 7"/>
                <a:gd name="T28" fmla="*/ 4 w 5"/>
                <a:gd name="T29" fmla="*/ 2 h 7"/>
                <a:gd name="T30" fmla="*/ 4 w 5"/>
                <a:gd name="T31" fmla="*/ 2 h 7"/>
                <a:gd name="T32" fmla="*/ 4 w 5"/>
                <a:gd name="T33" fmla="*/ 3 h 7"/>
                <a:gd name="T34" fmla="*/ 4 w 5"/>
                <a:gd name="T35" fmla="*/ 3 h 7"/>
                <a:gd name="T36" fmla="*/ 4 w 5"/>
                <a:gd name="T37" fmla="*/ 4 h 7"/>
                <a:gd name="T38" fmla="*/ 4 w 5"/>
                <a:gd name="T39" fmla="*/ 4 h 7"/>
                <a:gd name="T40" fmla="*/ 4 w 5"/>
                <a:gd name="T41" fmla="*/ 4 h 7"/>
                <a:gd name="T42" fmla="*/ 4 w 5"/>
                <a:gd name="T43" fmla="*/ 5 h 7"/>
                <a:gd name="T44" fmla="*/ 3 w 5"/>
                <a:gd name="T45" fmla="*/ 5 h 7"/>
                <a:gd name="T46" fmla="*/ 3 w 5"/>
                <a:gd name="T47" fmla="*/ 5 h 7"/>
                <a:gd name="T48" fmla="*/ 2 w 5"/>
                <a:gd name="T49" fmla="*/ 6 h 7"/>
                <a:gd name="T50" fmla="*/ 2 w 5"/>
                <a:gd name="T51" fmla="*/ 6 h 7"/>
                <a:gd name="T52" fmla="*/ 2 w 5"/>
                <a:gd name="T53" fmla="*/ 6 h 7"/>
                <a:gd name="T54" fmla="*/ 2 w 5"/>
                <a:gd name="T55" fmla="*/ 6 h 7"/>
                <a:gd name="T56" fmla="*/ 1 w 5"/>
                <a:gd name="T57" fmla="*/ 6 h 7"/>
                <a:gd name="T58" fmla="*/ 1 w 5"/>
                <a:gd name="T59" fmla="*/ 6 h 7"/>
                <a:gd name="T60" fmla="*/ 0 w 5"/>
                <a:gd name="T61" fmla="*/ 6 h 7"/>
                <a:gd name="T62" fmla="*/ 0 w 5"/>
                <a:gd name="T6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7">
                  <a:moveTo>
                    <a:pt x="0" y="2"/>
                  </a:moveTo>
                  <a:lnTo>
                    <a:pt x="0" y="1"/>
                  </a:lnTo>
                  <a:lnTo>
                    <a:pt x="0" y="1"/>
                  </a:lnTo>
                  <a:lnTo>
                    <a:pt x="0" y="0"/>
                  </a:lnTo>
                  <a:lnTo>
                    <a:pt x="1" y="0"/>
                  </a:lnTo>
                  <a:lnTo>
                    <a:pt x="1" y="0"/>
                  </a:lnTo>
                  <a:lnTo>
                    <a:pt x="2" y="0"/>
                  </a:lnTo>
                  <a:lnTo>
                    <a:pt x="2" y="0"/>
                  </a:lnTo>
                  <a:lnTo>
                    <a:pt x="2" y="0"/>
                  </a:lnTo>
                  <a:lnTo>
                    <a:pt x="3" y="0"/>
                  </a:lnTo>
                  <a:lnTo>
                    <a:pt x="3" y="1"/>
                  </a:lnTo>
                  <a:lnTo>
                    <a:pt x="3" y="1"/>
                  </a:lnTo>
                  <a:lnTo>
                    <a:pt x="4" y="1"/>
                  </a:lnTo>
                  <a:lnTo>
                    <a:pt x="4" y="2"/>
                  </a:lnTo>
                  <a:lnTo>
                    <a:pt x="4" y="2"/>
                  </a:lnTo>
                  <a:lnTo>
                    <a:pt x="4" y="2"/>
                  </a:lnTo>
                  <a:lnTo>
                    <a:pt x="4" y="3"/>
                  </a:lnTo>
                  <a:lnTo>
                    <a:pt x="4" y="3"/>
                  </a:lnTo>
                  <a:lnTo>
                    <a:pt x="4" y="4"/>
                  </a:lnTo>
                  <a:lnTo>
                    <a:pt x="4" y="4"/>
                  </a:lnTo>
                  <a:lnTo>
                    <a:pt x="4" y="4"/>
                  </a:lnTo>
                  <a:lnTo>
                    <a:pt x="4" y="5"/>
                  </a:lnTo>
                  <a:lnTo>
                    <a:pt x="3" y="5"/>
                  </a:lnTo>
                  <a:lnTo>
                    <a:pt x="3" y="5"/>
                  </a:lnTo>
                  <a:lnTo>
                    <a:pt x="2" y="6"/>
                  </a:lnTo>
                  <a:lnTo>
                    <a:pt x="2" y="6"/>
                  </a:lnTo>
                  <a:lnTo>
                    <a:pt x="2" y="6"/>
                  </a:lnTo>
                  <a:lnTo>
                    <a:pt x="2" y="6"/>
                  </a:lnTo>
                  <a:lnTo>
                    <a:pt x="1" y="6"/>
                  </a:lnTo>
                  <a:lnTo>
                    <a:pt x="1" y="6"/>
                  </a:lnTo>
                  <a:lnTo>
                    <a:pt x="0" y="6"/>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00" name="Freeform 444"/>
            <p:cNvSpPr>
              <a:spLocks/>
            </p:cNvSpPr>
            <p:nvPr/>
          </p:nvSpPr>
          <p:spPr bwMode="auto">
            <a:xfrm>
              <a:off x="840" y="3234"/>
              <a:ext cx="11" cy="21"/>
            </a:xfrm>
            <a:custGeom>
              <a:avLst/>
              <a:gdLst>
                <a:gd name="T0" fmla="*/ 2 w 11"/>
                <a:gd name="T1" fmla="*/ 16 h 21"/>
                <a:gd name="T2" fmla="*/ 2 w 11"/>
                <a:gd name="T3" fmla="*/ 17 h 21"/>
                <a:gd name="T4" fmla="*/ 2 w 11"/>
                <a:gd name="T5" fmla="*/ 18 h 21"/>
                <a:gd name="T6" fmla="*/ 2 w 11"/>
                <a:gd name="T7" fmla="*/ 18 h 21"/>
                <a:gd name="T8" fmla="*/ 2 w 11"/>
                <a:gd name="T9" fmla="*/ 19 h 21"/>
                <a:gd name="T10" fmla="*/ 3 w 11"/>
                <a:gd name="T11" fmla="*/ 19 h 21"/>
                <a:gd name="T12" fmla="*/ 3 w 11"/>
                <a:gd name="T13" fmla="*/ 19 h 21"/>
                <a:gd name="T14" fmla="*/ 3 w 11"/>
                <a:gd name="T15" fmla="*/ 20 h 21"/>
                <a:gd name="T16" fmla="*/ 4 w 11"/>
                <a:gd name="T17" fmla="*/ 20 h 21"/>
                <a:gd name="T18" fmla="*/ 5 w 11"/>
                <a:gd name="T19" fmla="*/ 19 h 21"/>
                <a:gd name="T20" fmla="*/ 6 w 11"/>
                <a:gd name="T21" fmla="*/ 19 h 21"/>
                <a:gd name="T22" fmla="*/ 6 w 11"/>
                <a:gd name="T23" fmla="*/ 18 h 21"/>
                <a:gd name="T24" fmla="*/ 7 w 11"/>
                <a:gd name="T25" fmla="*/ 18 h 21"/>
                <a:gd name="T26" fmla="*/ 8 w 11"/>
                <a:gd name="T27" fmla="*/ 18 h 21"/>
                <a:gd name="T28" fmla="*/ 8 w 11"/>
                <a:gd name="T29" fmla="*/ 17 h 21"/>
                <a:gd name="T30" fmla="*/ 9 w 11"/>
                <a:gd name="T31" fmla="*/ 17 h 21"/>
                <a:gd name="T32" fmla="*/ 9 w 11"/>
                <a:gd name="T33" fmla="*/ 16 h 21"/>
                <a:gd name="T34" fmla="*/ 9 w 11"/>
                <a:gd name="T35" fmla="*/ 15 h 21"/>
                <a:gd name="T36" fmla="*/ 9 w 11"/>
                <a:gd name="T37" fmla="*/ 15 h 21"/>
                <a:gd name="T38" fmla="*/ 9 w 11"/>
                <a:gd name="T39" fmla="*/ 13 h 21"/>
                <a:gd name="T40" fmla="*/ 9 w 11"/>
                <a:gd name="T41" fmla="*/ 12 h 21"/>
                <a:gd name="T42" fmla="*/ 10 w 11"/>
                <a:gd name="T43" fmla="*/ 12 h 21"/>
                <a:gd name="T44" fmla="*/ 10 w 11"/>
                <a:gd name="T45" fmla="*/ 11 h 21"/>
                <a:gd name="T46" fmla="*/ 10 w 11"/>
                <a:gd name="T47" fmla="*/ 9 h 21"/>
                <a:gd name="T48" fmla="*/ 9 w 11"/>
                <a:gd name="T49" fmla="*/ 8 h 21"/>
                <a:gd name="T50" fmla="*/ 9 w 11"/>
                <a:gd name="T51" fmla="*/ 8 h 21"/>
                <a:gd name="T52" fmla="*/ 9 w 11"/>
                <a:gd name="T53" fmla="*/ 7 h 21"/>
                <a:gd name="T54" fmla="*/ 9 w 11"/>
                <a:gd name="T55" fmla="*/ 6 h 21"/>
                <a:gd name="T56" fmla="*/ 9 w 11"/>
                <a:gd name="T57" fmla="*/ 5 h 21"/>
                <a:gd name="T58" fmla="*/ 9 w 11"/>
                <a:gd name="T59" fmla="*/ 4 h 21"/>
                <a:gd name="T60" fmla="*/ 8 w 11"/>
                <a:gd name="T61" fmla="*/ 4 h 21"/>
                <a:gd name="T62" fmla="*/ 8 w 11"/>
                <a:gd name="T63" fmla="*/ 3 h 21"/>
                <a:gd name="T64" fmla="*/ 8 w 11"/>
                <a:gd name="T65" fmla="*/ 2 h 21"/>
                <a:gd name="T66" fmla="*/ 7 w 11"/>
                <a:gd name="T67" fmla="*/ 2 h 21"/>
                <a:gd name="T68" fmla="*/ 6 w 11"/>
                <a:gd name="T69" fmla="*/ 1 h 21"/>
                <a:gd name="T70" fmla="*/ 6 w 11"/>
                <a:gd name="T71" fmla="*/ 1 h 21"/>
                <a:gd name="T72" fmla="*/ 5 w 11"/>
                <a:gd name="T73" fmla="*/ 1 h 21"/>
                <a:gd name="T74" fmla="*/ 4 w 11"/>
                <a:gd name="T75" fmla="*/ 0 h 21"/>
                <a:gd name="T76" fmla="*/ 4 w 11"/>
                <a:gd name="T77" fmla="*/ 0 h 21"/>
                <a:gd name="T78" fmla="*/ 3 w 11"/>
                <a:gd name="T79" fmla="*/ 0 h 21"/>
                <a:gd name="T80" fmla="*/ 3 w 11"/>
                <a:gd name="T81" fmla="*/ 0 h 21"/>
                <a:gd name="T82" fmla="*/ 2 w 11"/>
                <a:gd name="T83" fmla="*/ 0 h 21"/>
                <a:gd name="T84" fmla="*/ 1 w 11"/>
                <a:gd name="T85" fmla="*/ 0 h 21"/>
                <a:gd name="T86" fmla="*/ 1 w 11"/>
                <a:gd name="T87" fmla="*/ 1 h 21"/>
                <a:gd name="T88" fmla="*/ 1 w 11"/>
                <a:gd name="T89" fmla="*/ 1 h 21"/>
                <a:gd name="T90" fmla="*/ 1 w 11"/>
                <a:gd name="T91" fmla="*/ 2 h 21"/>
                <a:gd name="T92" fmla="*/ 0 w 11"/>
                <a:gd name="T93" fmla="*/ 2 h 21"/>
                <a:gd name="T94" fmla="*/ 0 w 11"/>
                <a:gd name="T95" fmla="*/ 2 h 21"/>
                <a:gd name="T96" fmla="*/ 0 w 11"/>
                <a:gd name="T97" fmla="*/ 3 h 21"/>
                <a:gd name="T98" fmla="*/ 0 w 11"/>
                <a:gd name="T99" fmla="*/ 5 h 21"/>
                <a:gd name="T100" fmla="*/ 2 w 11"/>
                <a:gd name="T10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 h="21">
                  <a:moveTo>
                    <a:pt x="2" y="16"/>
                  </a:moveTo>
                  <a:lnTo>
                    <a:pt x="2" y="17"/>
                  </a:lnTo>
                  <a:lnTo>
                    <a:pt x="2" y="18"/>
                  </a:lnTo>
                  <a:lnTo>
                    <a:pt x="2" y="18"/>
                  </a:lnTo>
                  <a:lnTo>
                    <a:pt x="2" y="19"/>
                  </a:lnTo>
                  <a:lnTo>
                    <a:pt x="3" y="19"/>
                  </a:lnTo>
                  <a:lnTo>
                    <a:pt x="3" y="19"/>
                  </a:lnTo>
                  <a:lnTo>
                    <a:pt x="3" y="20"/>
                  </a:lnTo>
                  <a:lnTo>
                    <a:pt x="4" y="20"/>
                  </a:lnTo>
                  <a:lnTo>
                    <a:pt x="5" y="19"/>
                  </a:lnTo>
                  <a:lnTo>
                    <a:pt x="6" y="19"/>
                  </a:lnTo>
                  <a:lnTo>
                    <a:pt x="6" y="18"/>
                  </a:lnTo>
                  <a:lnTo>
                    <a:pt x="7" y="18"/>
                  </a:lnTo>
                  <a:lnTo>
                    <a:pt x="8" y="18"/>
                  </a:lnTo>
                  <a:lnTo>
                    <a:pt x="8" y="17"/>
                  </a:lnTo>
                  <a:lnTo>
                    <a:pt x="9" y="17"/>
                  </a:lnTo>
                  <a:lnTo>
                    <a:pt x="9" y="16"/>
                  </a:lnTo>
                  <a:lnTo>
                    <a:pt x="9" y="15"/>
                  </a:lnTo>
                  <a:lnTo>
                    <a:pt x="9" y="15"/>
                  </a:lnTo>
                  <a:lnTo>
                    <a:pt x="9" y="13"/>
                  </a:lnTo>
                  <a:lnTo>
                    <a:pt x="9" y="12"/>
                  </a:lnTo>
                  <a:lnTo>
                    <a:pt x="10" y="12"/>
                  </a:lnTo>
                  <a:lnTo>
                    <a:pt x="10" y="11"/>
                  </a:lnTo>
                  <a:lnTo>
                    <a:pt x="10" y="9"/>
                  </a:lnTo>
                  <a:lnTo>
                    <a:pt x="9" y="8"/>
                  </a:lnTo>
                  <a:lnTo>
                    <a:pt x="9" y="8"/>
                  </a:lnTo>
                  <a:lnTo>
                    <a:pt x="9" y="7"/>
                  </a:lnTo>
                  <a:lnTo>
                    <a:pt x="9" y="6"/>
                  </a:lnTo>
                  <a:lnTo>
                    <a:pt x="9" y="5"/>
                  </a:lnTo>
                  <a:lnTo>
                    <a:pt x="9" y="4"/>
                  </a:lnTo>
                  <a:lnTo>
                    <a:pt x="8" y="4"/>
                  </a:lnTo>
                  <a:lnTo>
                    <a:pt x="8" y="3"/>
                  </a:lnTo>
                  <a:lnTo>
                    <a:pt x="8" y="2"/>
                  </a:lnTo>
                  <a:lnTo>
                    <a:pt x="7" y="2"/>
                  </a:lnTo>
                  <a:lnTo>
                    <a:pt x="6" y="1"/>
                  </a:lnTo>
                  <a:lnTo>
                    <a:pt x="6" y="1"/>
                  </a:lnTo>
                  <a:lnTo>
                    <a:pt x="5" y="1"/>
                  </a:lnTo>
                  <a:lnTo>
                    <a:pt x="4" y="0"/>
                  </a:lnTo>
                  <a:lnTo>
                    <a:pt x="4" y="0"/>
                  </a:lnTo>
                  <a:lnTo>
                    <a:pt x="3" y="0"/>
                  </a:lnTo>
                  <a:lnTo>
                    <a:pt x="3" y="0"/>
                  </a:lnTo>
                  <a:lnTo>
                    <a:pt x="2" y="0"/>
                  </a:lnTo>
                  <a:lnTo>
                    <a:pt x="1" y="0"/>
                  </a:lnTo>
                  <a:lnTo>
                    <a:pt x="1" y="1"/>
                  </a:lnTo>
                  <a:lnTo>
                    <a:pt x="1" y="1"/>
                  </a:lnTo>
                  <a:lnTo>
                    <a:pt x="1" y="2"/>
                  </a:lnTo>
                  <a:lnTo>
                    <a:pt x="0" y="2"/>
                  </a:lnTo>
                  <a:lnTo>
                    <a:pt x="0" y="2"/>
                  </a:lnTo>
                  <a:lnTo>
                    <a:pt x="0" y="3"/>
                  </a:lnTo>
                  <a:lnTo>
                    <a:pt x="0" y="5"/>
                  </a:lnTo>
                  <a:lnTo>
                    <a:pt x="2" y="1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01" name="Freeform 445"/>
            <p:cNvSpPr>
              <a:spLocks/>
            </p:cNvSpPr>
            <p:nvPr/>
          </p:nvSpPr>
          <p:spPr bwMode="auto">
            <a:xfrm>
              <a:off x="744" y="3094"/>
              <a:ext cx="8" cy="1"/>
            </a:xfrm>
            <a:custGeom>
              <a:avLst/>
              <a:gdLst>
                <a:gd name="T0" fmla="*/ 7 w 8"/>
                <a:gd name="T1" fmla="*/ 0 h 1"/>
                <a:gd name="T2" fmla="*/ 0 w 8"/>
                <a:gd name="T3" fmla="*/ 0 h 1"/>
                <a:gd name="T4" fmla="*/ 7 w 8"/>
                <a:gd name="T5" fmla="*/ 0 h 1"/>
                <a:gd name="T6" fmla="*/ 7 w 8"/>
                <a:gd name="T7" fmla="*/ 0 h 1"/>
              </a:gdLst>
              <a:ahLst/>
              <a:cxnLst>
                <a:cxn ang="0">
                  <a:pos x="T0" y="T1"/>
                </a:cxn>
                <a:cxn ang="0">
                  <a:pos x="T2" y="T3"/>
                </a:cxn>
                <a:cxn ang="0">
                  <a:pos x="T4" y="T5"/>
                </a:cxn>
                <a:cxn ang="0">
                  <a:pos x="T6" y="T7"/>
                </a:cxn>
              </a:cxnLst>
              <a:rect l="0" t="0" r="r" b="b"/>
              <a:pathLst>
                <a:path w="8" h="1">
                  <a:moveTo>
                    <a:pt x="7" y="0"/>
                  </a:moveTo>
                  <a:lnTo>
                    <a:pt x="0"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02" name="Line 446"/>
            <p:cNvSpPr>
              <a:spLocks noChangeShapeType="1"/>
            </p:cNvSpPr>
            <p:nvPr/>
          </p:nvSpPr>
          <p:spPr bwMode="auto">
            <a:xfrm>
              <a:off x="757" y="3097"/>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03" name="Line 447"/>
            <p:cNvSpPr>
              <a:spLocks noChangeShapeType="1"/>
            </p:cNvSpPr>
            <p:nvPr/>
          </p:nvSpPr>
          <p:spPr bwMode="auto">
            <a:xfrm>
              <a:off x="761" y="3097"/>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04" name="Freeform 448"/>
            <p:cNvSpPr>
              <a:spLocks/>
            </p:cNvSpPr>
            <p:nvPr/>
          </p:nvSpPr>
          <p:spPr bwMode="auto">
            <a:xfrm>
              <a:off x="884" y="3092"/>
              <a:ext cx="9" cy="3"/>
            </a:xfrm>
            <a:custGeom>
              <a:avLst/>
              <a:gdLst>
                <a:gd name="T0" fmla="*/ 7 w 9"/>
                <a:gd name="T1" fmla="*/ 0 h 3"/>
                <a:gd name="T2" fmla="*/ 6 w 9"/>
                <a:gd name="T3" fmla="*/ 1 h 3"/>
                <a:gd name="T4" fmla="*/ 6 w 9"/>
                <a:gd name="T5" fmla="*/ 0 h 3"/>
                <a:gd name="T6" fmla="*/ 4 w 9"/>
                <a:gd name="T7" fmla="*/ 1 h 3"/>
                <a:gd name="T8" fmla="*/ 5 w 9"/>
                <a:gd name="T9" fmla="*/ 0 h 3"/>
                <a:gd name="T10" fmla="*/ 3 w 9"/>
                <a:gd name="T11" fmla="*/ 1 h 3"/>
                <a:gd name="T12" fmla="*/ 3 w 9"/>
                <a:gd name="T13" fmla="*/ 0 h 3"/>
                <a:gd name="T14" fmla="*/ 2 w 9"/>
                <a:gd name="T15" fmla="*/ 1 h 3"/>
                <a:gd name="T16" fmla="*/ 1 w 9"/>
                <a:gd name="T17" fmla="*/ 0 h 3"/>
                <a:gd name="T18" fmla="*/ 0 w 9"/>
                <a:gd name="T19" fmla="*/ 1 h 3"/>
                <a:gd name="T20" fmla="*/ 2 w 9"/>
                <a:gd name="T21" fmla="*/ 2 h 3"/>
                <a:gd name="T22" fmla="*/ 1 w 9"/>
                <a:gd name="T23" fmla="*/ 2 h 3"/>
                <a:gd name="T24" fmla="*/ 4 w 9"/>
                <a:gd name="T25" fmla="*/ 2 h 3"/>
                <a:gd name="T26" fmla="*/ 2 w 9"/>
                <a:gd name="T27" fmla="*/ 2 h 3"/>
                <a:gd name="T28" fmla="*/ 5 w 9"/>
                <a:gd name="T29" fmla="*/ 2 h 3"/>
                <a:gd name="T30" fmla="*/ 4 w 9"/>
                <a:gd name="T31" fmla="*/ 1 h 3"/>
                <a:gd name="T32" fmla="*/ 6 w 9"/>
                <a:gd name="T33" fmla="*/ 2 h 3"/>
                <a:gd name="T34" fmla="*/ 5 w 9"/>
                <a:gd name="T35" fmla="*/ 2 h 3"/>
                <a:gd name="T36" fmla="*/ 7 w 9"/>
                <a:gd name="T37" fmla="*/ 2 h 3"/>
                <a:gd name="T38" fmla="*/ 6 w 9"/>
                <a:gd name="T39" fmla="*/ 2 h 3"/>
                <a:gd name="T40" fmla="*/ 8 w 9"/>
                <a:gd name="T41" fmla="*/ 2 h 3"/>
                <a:gd name="T42" fmla="*/ 7 w 9"/>
                <a:gd name="T43" fmla="*/ 1 h 3"/>
                <a:gd name="T44" fmla="*/ 7 w 9"/>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3">
                  <a:moveTo>
                    <a:pt x="7" y="0"/>
                  </a:moveTo>
                  <a:lnTo>
                    <a:pt x="6" y="1"/>
                  </a:lnTo>
                  <a:lnTo>
                    <a:pt x="6" y="0"/>
                  </a:lnTo>
                  <a:lnTo>
                    <a:pt x="4" y="1"/>
                  </a:lnTo>
                  <a:lnTo>
                    <a:pt x="5" y="0"/>
                  </a:lnTo>
                  <a:lnTo>
                    <a:pt x="3" y="1"/>
                  </a:lnTo>
                  <a:lnTo>
                    <a:pt x="3" y="0"/>
                  </a:lnTo>
                  <a:lnTo>
                    <a:pt x="2" y="1"/>
                  </a:lnTo>
                  <a:lnTo>
                    <a:pt x="1" y="0"/>
                  </a:lnTo>
                  <a:lnTo>
                    <a:pt x="0" y="1"/>
                  </a:lnTo>
                  <a:lnTo>
                    <a:pt x="2" y="2"/>
                  </a:lnTo>
                  <a:lnTo>
                    <a:pt x="1" y="2"/>
                  </a:lnTo>
                  <a:lnTo>
                    <a:pt x="4" y="2"/>
                  </a:lnTo>
                  <a:lnTo>
                    <a:pt x="2" y="2"/>
                  </a:lnTo>
                  <a:lnTo>
                    <a:pt x="5" y="2"/>
                  </a:lnTo>
                  <a:lnTo>
                    <a:pt x="4" y="1"/>
                  </a:lnTo>
                  <a:lnTo>
                    <a:pt x="6" y="2"/>
                  </a:lnTo>
                  <a:lnTo>
                    <a:pt x="5" y="2"/>
                  </a:lnTo>
                  <a:lnTo>
                    <a:pt x="7" y="2"/>
                  </a:lnTo>
                  <a:lnTo>
                    <a:pt x="6" y="2"/>
                  </a:lnTo>
                  <a:lnTo>
                    <a:pt x="8" y="2"/>
                  </a:lnTo>
                  <a:lnTo>
                    <a:pt x="7" y="1"/>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05" name="Freeform 449"/>
            <p:cNvSpPr>
              <a:spLocks/>
            </p:cNvSpPr>
            <p:nvPr/>
          </p:nvSpPr>
          <p:spPr bwMode="auto">
            <a:xfrm>
              <a:off x="741" y="3096"/>
              <a:ext cx="8" cy="1"/>
            </a:xfrm>
            <a:custGeom>
              <a:avLst/>
              <a:gdLst>
                <a:gd name="T0" fmla="*/ 7 w 8"/>
                <a:gd name="T1" fmla="*/ 0 h 1"/>
                <a:gd name="T2" fmla="*/ 0 w 8"/>
                <a:gd name="T3" fmla="*/ 0 h 1"/>
                <a:gd name="T4" fmla="*/ 7 w 8"/>
                <a:gd name="T5" fmla="*/ 0 h 1"/>
                <a:gd name="T6" fmla="*/ 7 w 8"/>
                <a:gd name="T7" fmla="*/ 0 h 1"/>
              </a:gdLst>
              <a:ahLst/>
              <a:cxnLst>
                <a:cxn ang="0">
                  <a:pos x="T0" y="T1"/>
                </a:cxn>
                <a:cxn ang="0">
                  <a:pos x="T2" y="T3"/>
                </a:cxn>
                <a:cxn ang="0">
                  <a:pos x="T4" y="T5"/>
                </a:cxn>
                <a:cxn ang="0">
                  <a:pos x="T6" y="T7"/>
                </a:cxn>
              </a:cxnLst>
              <a:rect l="0" t="0" r="r" b="b"/>
              <a:pathLst>
                <a:path w="8" h="1">
                  <a:moveTo>
                    <a:pt x="7" y="0"/>
                  </a:moveTo>
                  <a:lnTo>
                    <a:pt x="0"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06" name="Line 450"/>
            <p:cNvSpPr>
              <a:spLocks noChangeShapeType="1"/>
            </p:cNvSpPr>
            <p:nvPr/>
          </p:nvSpPr>
          <p:spPr bwMode="auto">
            <a:xfrm>
              <a:off x="754" y="3099"/>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07" name="Line 451"/>
            <p:cNvSpPr>
              <a:spLocks noChangeShapeType="1"/>
            </p:cNvSpPr>
            <p:nvPr/>
          </p:nvSpPr>
          <p:spPr bwMode="auto">
            <a:xfrm>
              <a:off x="758" y="309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08" name="Freeform 452"/>
            <p:cNvSpPr>
              <a:spLocks/>
            </p:cNvSpPr>
            <p:nvPr/>
          </p:nvSpPr>
          <p:spPr bwMode="auto">
            <a:xfrm>
              <a:off x="882" y="3094"/>
              <a:ext cx="8" cy="3"/>
            </a:xfrm>
            <a:custGeom>
              <a:avLst/>
              <a:gdLst>
                <a:gd name="T0" fmla="*/ 6 w 8"/>
                <a:gd name="T1" fmla="*/ 0 h 3"/>
                <a:gd name="T2" fmla="*/ 4 w 8"/>
                <a:gd name="T3" fmla="*/ 1 h 3"/>
                <a:gd name="T4" fmla="*/ 5 w 8"/>
                <a:gd name="T5" fmla="*/ 0 h 3"/>
                <a:gd name="T6" fmla="*/ 3 w 8"/>
                <a:gd name="T7" fmla="*/ 1 h 3"/>
                <a:gd name="T8" fmla="*/ 4 w 8"/>
                <a:gd name="T9" fmla="*/ 0 h 3"/>
                <a:gd name="T10" fmla="*/ 2 w 8"/>
                <a:gd name="T11" fmla="*/ 1 h 3"/>
                <a:gd name="T12" fmla="*/ 2 w 8"/>
                <a:gd name="T13" fmla="*/ 0 h 3"/>
                <a:gd name="T14" fmla="*/ 1 w 8"/>
                <a:gd name="T15" fmla="*/ 1 h 3"/>
                <a:gd name="T16" fmla="*/ 1 w 8"/>
                <a:gd name="T17" fmla="*/ 0 h 3"/>
                <a:gd name="T18" fmla="*/ 0 w 8"/>
                <a:gd name="T19" fmla="*/ 1 h 3"/>
                <a:gd name="T20" fmla="*/ 2 w 8"/>
                <a:gd name="T21" fmla="*/ 2 h 3"/>
                <a:gd name="T22" fmla="*/ 1 w 8"/>
                <a:gd name="T23" fmla="*/ 1 h 3"/>
                <a:gd name="T24" fmla="*/ 3 w 8"/>
                <a:gd name="T25" fmla="*/ 2 h 3"/>
                <a:gd name="T26" fmla="*/ 2 w 8"/>
                <a:gd name="T27" fmla="*/ 1 h 3"/>
                <a:gd name="T28" fmla="*/ 4 w 8"/>
                <a:gd name="T29" fmla="*/ 2 h 3"/>
                <a:gd name="T30" fmla="*/ 3 w 8"/>
                <a:gd name="T31" fmla="*/ 1 h 3"/>
                <a:gd name="T32" fmla="*/ 5 w 8"/>
                <a:gd name="T33" fmla="*/ 2 h 3"/>
                <a:gd name="T34" fmla="*/ 4 w 8"/>
                <a:gd name="T35" fmla="*/ 1 h 3"/>
                <a:gd name="T36" fmla="*/ 6 w 8"/>
                <a:gd name="T37" fmla="*/ 2 h 3"/>
                <a:gd name="T38" fmla="*/ 5 w 8"/>
                <a:gd name="T39" fmla="*/ 1 h 3"/>
                <a:gd name="T40" fmla="*/ 7 w 8"/>
                <a:gd name="T41" fmla="*/ 2 h 3"/>
                <a:gd name="T42" fmla="*/ 6 w 8"/>
                <a:gd name="T43" fmla="*/ 1 h 3"/>
                <a:gd name="T44" fmla="*/ 6 w 8"/>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6" y="0"/>
                  </a:moveTo>
                  <a:lnTo>
                    <a:pt x="4" y="1"/>
                  </a:lnTo>
                  <a:lnTo>
                    <a:pt x="5" y="0"/>
                  </a:lnTo>
                  <a:lnTo>
                    <a:pt x="3" y="1"/>
                  </a:lnTo>
                  <a:lnTo>
                    <a:pt x="4" y="0"/>
                  </a:lnTo>
                  <a:lnTo>
                    <a:pt x="2" y="1"/>
                  </a:lnTo>
                  <a:lnTo>
                    <a:pt x="2" y="0"/>
                  </a:lnTo>
                  <a:lnTo>
                    <a:pt x="1" y="1"/>
                  </a:lnTo>
                  <a:lnTo>
                    <a:pt x="1" y="0"/>
                  </a:lnTo>
                  <a:lnTo>
                    <a:pt x="0" y="1"/>
                  </a:lnTo>
                  <a:lnTo>
                    <a:pt x="2" y="2"/>
                  </a:lnTo>
                  <a:lnTo>
                    <a:pt x="1" y="1"/>
                  </a:lnTo>
                  <a:lnTo>
                    <a:pt x="3" y="2"/>
                  </a:lnTo>
                  <a:lnTo>
                    <a:pt x="2" y="1"/>
                  </a:lnTo>
                  <a:lnTo>
                    <a:pt x="4" y="2"/>
                  </a:lnTo>
                  <a:lnTo>
                    <a:pt x="3" y="1"/>
                  </a:lnTo>
                  <a:lnTo>
                    <a:pt x="5" y="2"/>
                  </a:lnTo>
                  <a:lnTo>
                    <a:pt x="4" y="1"/>
                  </a:lnTo>
                  <a:lnTo>
                    <a:pt x="6" y="2"/>
                  </a:lnTo>
                  <a:lnTo>
                    <a:pt x="5" y="1"/>
                  </a:lnTo>
                  <a:lnTo>
                    <a:pt x="7" y="2"/>
                  </a:lnTo>
                  <a:lnTo>
                    <a:pt x="6" y="1"/>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09" name="Freeform 453"/>
            <p:cNvSpPr>
              <a:spLocks/>
            </p:cNvSpPr>
            <p:nvPr/>
          </p:nvSpPr>
          <p:spPr bwMode="auto">
            <a:xfrm>
              <a:off x="743" y="3099"/>
              <a:ext cx="8" cy="1"/>
            </a:xfrm>
            <a:custGeom>
              <a:avLst/>
              <a:gdLst>
                <a:gd name="T0" fmla="*/ 7 w 8"/>
                <a:gd name="T1" fmla="*/ 0 h 1"/>
                <a:gd name="T2" fmla="*/ 0 w 8"/>
                <a:gd name="T3" fmla="*/ 0 h 1"/>
                <a:gd name="T4" fmla="*/ 7 w 8"/>
                <a:gd name="T5" fmla="*/ 0 h 1"/>
                <a:gd name="T6" fmla="*/ 7 w 8"/>
                <a:gd name="T7" fmla="*/ 0 h 1"/>
              </a:gdLst>
              <a:ahLst/>
              <a:cxnLst>
                <a:cxn ang="0">
                  <a:pos x="T0" y="T1"/>
                </a:cxn>
                <a:cxn ang="0">
                  <a:pos x="T2" y="T3"/>
                </a:cxn>
                <a:cxn ang="0">
                  <a:pos x="T4" y="T5"/>
                </a:cxn>
                <a:cxn ang="0">
                  <a:pos x="T6" y="T7"/>
                </a:cxn>
              </a:cxnLst>
              <a:rect l="0" t="0" r="r" b="b"/>
              <a:pathLst>
                <a:path w="8" h="1">
                  <a:moveTo>
                    <a:pt x="7" y="0"/>
                  </a:moveTo>
                  <a:lnTo>
                    <a:pt x="0"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10" name="Line 454"/>
            <p:cNvSpPr>
              <a:spLocks noChangeShapeType="1"/>
            </p:cNvSpPr>
            <p:nvPr/>
          </p:nvSpPr>
          <p:spPr bwMode="auto">
            <a:xfrm>
              <a:off x="756" y="3101"/>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11" name="Line 455"/>
            <p:cNvSpPr>
              <a:spLocks noChangeShapeType="1"/>
            </p:cNvSpPr>
            <p:nvPr/>
          </p:nvSpPr>
          <p:spPr bwMode="auto">
            <a:xfrm>
              <a:off x="760" y="3101"/>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12" name="Freeform 456"/>
            <p:cNvSpPr>
              <a:spLocks/>
            </p:cNvSpPr>
            <p:nvPr/>
          </p:nvSpPr>
          <p:spPr bwMode="auto">
            <a:xfrm>
              <a:off x="884" y="3097"/>
              <a:ext cx="8" cy="3"/>
            </a:xfrm>
            <a:custGeom>
              <a:avLst/>
              <a:gdLst>
                <a:gd name="T0" fmla="*/ 6 w 8"/>
                <a:gd name="T1" fmla="*/ 0 h 3"/>
                <a:gd name="T2" fmla="*/ 4 w 8"/>
                <a:gd name="T3" fmla="*/ 1 h 3"/>
                <a:gd name="T4" fmla="*/ 5 w 8"/>
                <a:gd name="T5" fmla="*/ 0 h 3"/>
                <a:gd name="T6" fmla="*/ 3 w 8"/>
                <a:gd name="T7" fmla="*/ 1 h 3"/>
                <a:gd name="T8" fmla="*/ 4 w 8"/>
                <a:gd name="T9" fmla="*/ 0 h 3"/>
                <a:gd name="T10" fmla="*/ 2 w 8"/>
                <a:gd name="T11" fmla="*/ 1 h 3"/>
                <a:gd name="T12" fmla="*/ 2 w 8"/>
                <a:gd name="T13" fmla="*/ 0 h 3"/>
                <a:gd name="T14" fmla="*/ 1 w 8"/>
                <a:gd name="T15" fmla="*/ 1 h 3"/>
                <a:gd name="T16" fmla="*/ 1 w 8"/>
                <a:gd name="T17" fmla="*/ 0 h 3"/>
                <a:gd name="T18" fmla="*/ 0 w 8"/>
                <a:gd name="T19" fmla="*/ 1 h 3"/>
                <a:gd name="T20" fmla="*/ 2 w 8"/>
                <a:gd name="T21" fmla="*/ 2 h 3"/>
                <a:gd name="T22" fmla="*/ 1 w 8"/>
                <a:gd name="T23" fmla="*/ 1 h 3"/>
                <a:gd name="T24" fmla="*/ 3 w 8"/>
                <a:gd name="T25" fmla="*/ 2 h 3"/>
                <a:gd name="T26" fmla="*/ 2 w 8"/>
                <a:gd name="T27" fmla="*/ 1 h 3"/>
                <a:gd name="T28" fmla="*/ 4 w 8"/>
                <a:gd name="T29" fmla="*/ 2 h 3"/>
                <a:gd name="T30" fmla="*/ 3 w 8"/>
                <a:gd name="T31" fmla="*/ 1 h 3"/>
                <a:gd name="T32" fmla="*/ 5 w 8"/>
                <a:gd name="T33" fmla="*/ 2 h 3"/>
                <a:gd name="T34" fmla="*/ 4 w 8"/>
                <a:gd name="T35" fmla="*/ 1 h 3"/>
                <a:gd name="T36" fmla="*/ 6 w 8"/>
                <a:gd name="T37" fmla="*/ 2 h 3"/>
                <a:gd name="T38" fmla="*/ 5 w 8"/>
                <a:gd name="T39" fmla="*/ 1 h 3"/>
                <a:gd name="T40" fmla="*/ 7 w 8"/>
                <a:gd name="T41" fmla="*/ 2 h 3"/>
                <a:gd name="T42" fmla="*/ 6 w 8"/>
                <a:gd name="T43" fmla="*/ 1 h 3"/>
                <a:gd name="T44" fmla="*/ 6 w 8"/>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6" y="0"/>
                  </a:moveTo>
                  <a:lnTo>
                    <a:pt x="4" y="1"/>
                  </a:lnTo>
                  <a:lnTo>
                    <a:pt x="5" y="0"/>
                  </a:lnTo>
                  <a:lnTo>
                    <a:pt x="3" y="1"/>
                  </a:lnTo>
                  <a:lnTo>
                    <a:pt x="4" y="0"/>
                  </a:lnTo>
                  <a:lnTo>
                    <a:pt x="2" y="1"/>
                  </a:lnTo>
                  <a:lnTo>
                    <a:pt x="2" y="0"/>
                  </a:lnTo>
                  <a:lnTo>
                    <a:pt x="1" y="1"/>
                  </a:lnTo>
                  <a:lnTo>
                    <a:pt x="1" y="0"/>
                  </a:lnTo>
                  <a:lnTo>
                    <a:pt x="0" y="1"/>
                  </a:lnTo>
                  <a:lnTo>
                    <a:pt x="2" y="2"/>
                  </a:lnTo>
                  <a:lnTo>
                    <a:pt x="1" y="1"/>
                  </a:lnTo>
                  <a:lnTo>
                    <a:pt x="3" y="2"/>
                  </a:lnTo>
                  <a:lnTo>
                    <a:pt x="2" y="1"/>
                  </a:lnTo>
                  <a:lnTo>
                    <a:pt x="4" y="2"/>
                  </a:lnTo>
                  <a:lnTo>
                    <a:pt x="3" y="1"/>
                  </a:lnTo>
                  <a:lnTo>
                    <a:pt x="5" y="2"/>
                  </a:lnTo>
                  <a:lnTo>
                    <a:pt x="4" y="1"/>
                  </a:lnTo>
                  <a:lnTo>
                    <a:pt x="6" y="2"/>
                  </a:lnTo>
                  <a:lnTo>
                    <a:pt x="5" y="1"/>
                  </a:lnTo>
                  <a:lnTo>
                    <a:pt x="7" y="2"/>
                  </a:lnTo>
                  <a:lnTo>
                    <a:pt x="6" y="1"/>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13" name="Freeform 457"/>
            <p:cNvSpPr>
              <a:spLocks/>
            </p:cNvSpPr>
            <p:nvPr/>
          </p:nvSpPr>
          <p:spPr bwMode="auto">
            <a:xfrm>
              <a:off x="745" y="3100"/>
              <a:ext cx="8" cy="2"/>
            </a:xfrm>
            <a:custGeom>
              <a:avLst/>
              <a:gdLst>
                <a:gd name="T0" fmla="*/ 7 w 8"/>
                <a:gd name="T1" fmla="*/ 1 h 2"/>
                <a:gd name="T2" fmla="*/ 0 w 8"/>
                <a:gd name="T3" fmla="*/ 1 h 2"/>
                <a:gd name="T4" fmla="*/ 7 w 8"/>
                <a:gd name="T5" fmla="*/ 0 h 2"/>
                <a:gd name="T6" fmla="*/ 7 w 8"/>
                <a:gd name="T7" fmla="*/ 1 h 2"/>
              </a:gdLst>
              <a:ahLst/>
              <a:cxnLst>
                <a:cxn ang="0">
                  <a:pos x="T0" y="T1"/>
                </a:cxn>
                <a:cxn ang="0">
                  <a:pos x="T2" y="T3"/>
                </a:cxn>
                <a:cxn ang="0">
                  <a:pos x="T4" y="T5"/>
                </a:cxn>
                <a:cxn ang="0">
                  <a:pos x="T6" y="T7"/>
                </a:cxn>
              </a:cxnLst>
              <a:rect l="0" t="0" r="r" b="b"/>
              <a:pathLst>
                <a:path w="8" h="2">
                  <a:moveTo>
                    <a:pt x="7" y="1"/>
                  </a:moveTo>
                  <a:lnTo>
                    <a:pt x="0" y="1"/>
                  </a:lnTo>
                  <a:lnTo>
                    <a:pt x="7" y="0"/>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14" name="Line 458"/>
            <p:cNvSpPr>
              <a:spLocks noChangeShapeType="1"/>
            </p:cNvSpPr>
            <p:nvPr/>
          </p:nvSpPr>
          <p:spPr bwMode="auto">
            <a:xfrm>
              <a:off x="758" y="3103"/>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15" name="Line 459"/>
            <p:cNvSpPr>
              <a:spLocks noChangeShapeType="1"/>
            </p:cNvSpPr>
            <p:nvPr/>
          </p:nvSpPr>
          <p:spPr bwMode="auto">
            <a:xfrm>
              <a:off x="762" y="3103"/>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16" name="Freeform 460"/>
            <p:cNvSpPr>
              <a:spLocks/>
            </p:cNvSpPr>
            <p:nvPr/>
          </p:nvSpPr>
          <p:spPr bwMode="auto">
            <a:xfrm>
              <a:off x="885" y="3099"/>
              <a:ext cx="10" cy="3"/>
            </a:xfrm>
            <a:custGeom>
              <a:avLst/>
              <a:gdLst>
                <a:gd name="T0" fmla="*/ 8 w 10"/>
                <a:gd name="T1" fmla="*/ 0 h 3"/>
                <a:gd name="T2" fmla="*/ 5 w 10"/>
                <a:gd name="T3" fmla="*/ 1 h 3"/>
                <a:gd name="T4" fmla="*/ 7 w 10"/>
                <a:gd name="T5" fmla="*/ 0 h 3"/>
                <a:gd name="T6" fmla="*/ 5 w 10"/>
                <a:gd name="T7" fmla="*/ 1 h 3"/>
                <a:gd name="T8" fmla="*/ 5 w 10"/>
                <a:gd name="T9" fmla="*/ 0 h 3"/>
                <a:gd name="T10" fmla="*/ 3 w 10"/>
                <a:gd name="T11" fmla="*/ 1 h 3"/>
                <a:gd name="T12" fmla="*/ 4 w 10"/>
                <a:gd name="T13" fmla="*/ 0 h 3"/>
                <a:gd name="T14" fmla="*/ 2 w 10"/>
                <a:gd name="T15" fmla="*/ 1 h 3"/>
                <a:gd name="T16" fmla="*/ 2 w 10"/>
                <a:gd name="T17" fmla="*/ 0 h 3"/>
                <a:gd name="T18" fmla="*/ 0 w 10"/>
                <a:gd name="T19" fmla="*/ 1 h 3"/>
                <a:gd name="T20" fmla="*/ 2 w 10"/>
                <a:gd name="T21" fmla="*/ 2 h 3"/>
                <a:gd name="T22" fmla="*/ 1 w 10"/>
                <a:gd name="T23" fmla="*/ 1 h 3"/>
                <a:gd name="T24" fmla="*/ 4 w 10"/>
                <a:gd name="T25" fmla="*/ 2 h 3"/>
                <a:gd name="T26" fmla="*/ 2 w 10"/>
                <a:gd name="T27" fmla="*/ 1 h 3"/>
                <a:gd name="T28" fmla="*/ 5 w 10"/>
                <a:gd name="T29" fmla="*/ 2 h 3"/>
                <a:gd name="T30" fmla="*/ 4 w 10"/>
                <a:gd name="T31" fmla="*/ 1 h 3"/>
                <a:gd name="T32" fmla="*/ 6 w 10"/>
                <a:gd name="T33" fmla="*/ 2 h 3"/>
                <a:gd name="T34" fmla="*/ 5 w 10"/>
                <a:gd name="T35" fmla="*/ 1 h 3"/>
                <a:gd name="T36" fmla="*/ 7 w 10"/>
                <a:gd name="T37" fmla="*/ 2 h 3"/>
                <a:gd name="T38" fmla="*/ 6 w 10"/>
                <a:gd name="T39" fmla="*/ 1 h 3"/>
                <a:gd name="T40" fmla="*/ 9 w 10"/>
                <a:gd name="T41" fmla="*/ 2 h 3"/>
                <a:gd name="T42" fmla="*/ 7 w 10"/>
                <a:gd name="T43" fmla="*/ 1 h 3"/>
                <a:gd name="T44" fmla="*/ 8 w 10"/>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3">
                  <a:moveTo>
                    <a:pt x="8" y="0"/>
                  </a:moveTo>
                  <a:lnTo>
                    <a:pt x="5" y="1"/>
                  </a:lnTo>
                  <a:lnTo>
                    <a:pt x="7" y="0"/>
                  </a:lnTo>
                  <a:lnTo>
                    <a:pt x="5" y="1"/>
                  </a:lnTo>
                  <a:lnTo>
                    <a:pt x="5" y="0"/>
                  </a:lnTo>
                  <a:lnTo>
                    <a:pt x="3" y="1"/>
                  </a:lnTo>
                  <a:lnTo>
                    <a:pt x="4" y="0"/>
                  </a:lnTo>
                  <a:lnTo>
                    <a:pt x="2" y="1"/>
                  </a:lnTo>
                  <a:lnTo>
                    <a:pt x="2" y="0"/>
                  </a:lnTo>
                  <a:lnTo>
                    <a:pt x="0" y="1"/>
                  </a:lnTo>
                  <a:lnTo>
                    <a:pt x="2" y="2"/>
                  </a:lnTo>
                  <a:lnTo>
                    <a:pt x="1" y="1"/>
                  </a:lnTo>
                  <a:lnTo>
                    <a:pt x="4" y="2"/>
                  </a:lnTo>
                  <a:lnTo>
                    <a:pt x="2" y="1"/>
                  </a:lnTo>
                  <a:lnTo>
                    <a:pt x="5" y="2"/>
                  </a:lnTo>
                  <a:lnTo>
                    <a:pt x="4" y="1"/>
                  </a:lnTo>
                  <a:lnTo>
                    <a:pt x="6" y="2"/>
                  </a:lnTo>
                  <a:lnTo>
                    <a:pt x="5" y="1"/>
                  </a:lnTo>
                  <a:lnTo>
                    <a:pt x="7" y="2"/>
                  </a:lnTo>
                  <a:lnTo>
                    <a:pt x="6" y="1"/>
                  </a:lnTo>
                  <a:lnTo>
                    <a:pt x="9" y="2"/>
                  </a:lnTo>
                  <a:lnTo>
                    <a:pt x="7" y="1"/>
                  </a:lnTo>
                  <a:lnTo>
                    <a:pt x="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17" name="Freeform 461"/>
            <p:cNvSpPr>
              <a:spLocks/>
            </p:cNvSpPr>
            <p:nvPr/>
          </p:nvSpPr>
          <p:spPr bwMode="auto">
            <a:xfrm>
              <a:off x="743" y="3103"/>
              <a:ext cx="7" cy="1"/>
            </a:xfrm>
            <a:custGeom>
              <a:avLst/>
              <a:gdLst>
                <a:gd name="T0" fmla="*/ 6 w 7"/>
                <a:gd name="T1" fmla="*/ 0 h 1"/>
                <a:gd name="T2" fmla="*/ 0 w 7"/>
                <a:gd name="T3" fmla="*/ 0 h 1"/>
                <a:gd name="T4" fmla="*/ 6 w 7"/>
                <a:gd name="T5" fmla="*/ 0 h 1"/>
                <a:gd name="T6" fmla="*/ 6 w 7"/>
                <a:gd name="T7" fmla="*/ 0 h 1"/>
              </a:gdLst>
              <a:ahLst/>
              <a:cxnLst>
                <a:cxn ang="0">
                  <a:pos x="T0" y="T1"/>
                </a:cxn>
                <a:cxn ang="0">
                  <a:pos x="T2" y="T3"/>
                </a:cxn>
                <a:cxn ang="0">
                  <a:pos x="T4" y="T5"/>
                </a:cxn>
                <a:cxn ang="0">
                  <a:pos x="T6" y="T7"/>
                </a:cxn>
              </a:cxnLst>
              <a:rect l="0" t="0" r="r" b="b"/>
              <a:pathLst>
                <a:path w="7" h="1">
                  <a:moveTo>
                    <a:pt x="6" y="0"/>
                  </a:moveTo>
                  <a:lnTo>
                    <a:pt x="0" y="0"/>
                  </a:lnTo>
                  <a:lnTo>
                    <a:pt x="6" y="0"/>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18" name="Line 462"/>
            <p:cNvSpPr>
              <a:spLocks noChangeShapeType="1"/>
            </p:cNvSpPr>
            <p:nvPr/>
          </p:nvSpPr>
          <p:spPr bwMode="auto">
            <a:xfrm>
              <a:off x="755" y="3106"/>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19" name="Line 463"/>
            <p:cNvSpPr>
              <a:spLocks noChangeShapeType="1"/>
            </p:cNvSpPr>
            <p:nvPr/>
          </p:nvSpPr>
          <p:spPr bwMode="auto">
            <a:xfrm>
              <a:off x="759" y="3106"/>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9920" name="Freeform 464"/>
            <p:cNvSpPr>
              <a:spLocks/>
            </p:cNvSpPr>
            <p:nvPr/>
          </p:nvSpPr>
          <p:spPr bwMode="auto">
            <a:xfrm>
              <a:off x="883" y="3101"/>
              <a:ext cx="8" cy="3"/>
            </a:xfrm>
            <a:custGeom>
              <a:avLst/>
              <a:gdLst>
                <a:gd name="T0" fmla="*/ 6 w 8"/>
                <a:gd name="T1" fmla="*/ 0 h 3"/>
                <a:gd name="T2" fmla="*/ 4 w 8"/>
                <a:gd name="T3" fmla="*/ 1 h 3"/>
                <a:gd name="T4" fmla="*/ 5 w 8"/>
                <a:gd name="T5" fmla="*/ 0 h 3"/>
                <a:gd name="T6" fmla="*/ 3 w 8"/>
                <a:gd name="T7" fmla="*/ 1 h 3"/>
                <a:gd name="T8" fmla="*/ 4 w 8"/>
                <a:gd name="T9" fmla="*/ 0 h 3"/>
                <a:gd name="T10" fmla="*/ 2 w 8"/>
                <a:gd name="T11" fmla="*/ 1 h 3"/>
                <a:gd name="T12" fmla="*/ 2 w 8"/>
                <a:gd name="T13" fmla="*/ 0 h 3"/>
                <a:gd name="T14" fmla="*/ 1 w 8"/>
                <a:gd name="T15" fmla="*/ 1 h 3"/>
                <a:gd name="T16" fmla="*/ 1 w 8"/>
                <a:gd name="T17" fmla="*/ 0 h 3"/>
                <a:gd name="T18" fmla="*/ 0 w 8"/>
                <a:gd name="T19" fmla="*/ 1 h 3"/>
                <a:gd name="T20" fmla="*/ 2 w 8"/>
                <a:gd name="T21" fmla="*/ 2 h 3"/>
                <a:gd name="T22" fmla="*/ 1 w 8"/>
                <a:gd name="T23" fmla="*/ 2 h 3"/>
                <a:gd name="T24" fmla="*/ 3 w 8"/>
                <a:gd name="T25" fmla="*/ 2 h 3"/>
                <a:gd name="T26" fmla="*/ 2 w 8"/>
                <a:gd name="T27" fmla="*/ 2 h 3"/>
                <a:gd name="T28" fmla="*/ 4 w 8"/>
                <a:gd name="T29" fmla="*/ 2 h 3"/>
                <a:gd name="T30" fmla="*/ 3 w 8"/>
                <a:gd name="T31" fmla="*/ 1 h 3"/>
                <a:gd name="T32" fmla="*/ 5 w 8"/>
                <a:gd name="T33" fmla="*/ 2 h 3"/>
                <a:gd name="T34" fmla="*/ 4 w 8"/>
                <a:gd name="T35" fmla="*/ 2 h 3"/>
                <a:gd name="T36" fmla="*/ 6 w 8"/>
                <a:gd name="T37" fmla="*/ 2 h 3"/>
                <a:gd name="T38" fmla="*/ 5 w 8"/>
                <a:gd name="T39" fmla="*/ 2 h 3"/>
                <a:gd name="T40" fmla="*/ 7 w 8"/>
                <a:gd name="T41" fmla="*/ 2 h 3"/>
                <a:gd name="T42" fmla="*/ 6 w 8"/>
                <a:gd name="T43" fmla="*/ 1 h 3"/>
                <a:gd name="T44" fmla="*/ 6 w 8"/>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6" y="0"/>
                  </a:moveTo>
                  <a:lnTo>
                    <a:pt x="4" y="1"/>
                  </a:lnTo>
                  <a:lnTo>
                    <a:pt x="5" y="0"/>
                  </a:lnTo>
                  <a:lnTo>
                    <a:pt x="3" y="1"/>
                  </a:lnTo>
                  <a:lnTo>
                    <a:pt x="4" y="0"/>
                  </a:lnTo>
                  <a:lnTo>
                    <a:pt x="2" y="1"/>
                  </a:lnTo>
                  <a:lnTo>
                    <a:pt x="2" y="0"/>
                  </a:lnTo>
                  <a:lnTo>
                    <a:pt x="1" y="1"/>
                  </a:lnTo>
                  <a:lnTo>
                    <a:pt x="1" y="0"/>
                  </a:lnTo>
                  <a:lnTo>
                    <a:pt x="0" y="1"/>
                  </a:lnTo>
                  <a:lnTo>
                    <a:pt x="2" y="2"/>
                  </a:lnTo>
                  <a:lnTo>
                    <a:pt x="1" y="2"/>
                  </a:lnTo>
                  <a:lnTo>
                    <a:pt x="3" y="2"/>
                  </a:lnTo>
                  <a:lnTo>
                    <a:pt x="2" y="2"/>
                  </a:lnTo>
                  <a:lnTo>
                    <a:pt x="4" y="2"/>
                  </a:lnTo>
                  <a:lnTo>
                    <a:pt x="3" y="1"/>
                  </a:lnTo>
                  <a:lnTo>
                    <a:pt x="5" y="2"/>
                  </a:lnTo>
                  <a:lnTo>
                    <a:pt x="4" y="2"/>
                  </a:lnTo>
                  <a:lnTo>
                    <a:pt x="6" y="2"/>
                  </a:lnTo>
                  <a:lnTo>
                    <a:pt x="5" y="2"/>
                  </a:lnTo>
                  <a:lnTo>
                    <a:pt x="7" y="2"/>
                  </a:lnTo>
                  <a:lnTo>
                    <a:pt x="6" y="1"/>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21" name="Freeform 465"/>
            <p:cNvSpPr>
              <a:spLocks/>
            </p:cNvSpPr>
            <p:nvPr/>
          </p:nvSpPr>
          <p:spPr bwMode="auto">
            <a:xfrm>
              <a:off x="784" y="3078"/>
              <a:ext cx="25" cy="23"/>
            </a:xfrm>
            <a:custGeom>
              <a:avLst/>
              <a:gdLst>
                <a:gd name="T0" fmla="*/ 12 w 25"/>
                <a:gd name="T1" fmla="*/ 2 h 23"/>
                <a:gd name="T2" fmla="*/ 11 w 25"/>
                <a:gd name="T3" fmla="*/ 4 h 23"/>
                <a:gd name="T4" fmla="*/ 10 w 25"/>
                <a:gd name="T5" fmla="*/ 6 h 23"/>
                <a:gd name="T6" fmla="*/ 10 w 25"/>
                <a:gd name="T7" fmla="*/ 7 h 23"/>
                <a:gd name="T8" fmla="*/ 10 w 25"/>
                <a:gd name="T9" fmla="*/ 9 h 23"/>
                <a:gd name="T10" fmla="*/ 10 w 25"/>
                <a:gd name="T11" fmla="*/ 9 h 23"/>
                <a:gd name="T12" fmla="*/ 10 w 25"/>
                <a:gd name="T13" fmla="*/ 11 h 23"/>
                <a:gd name="T14" fmla="*/ 8 w 25"/>
                <a:gd name="T15" fmla="*/ 11 h 23"/>
                <a:gd name="T16" fmla="*/ 6 w 25"/>
                <a:gd name="T17" fmla="*/ 11 h 23"/>
                <a:gd name="T18" fmla="*/ 5 w 25"/>
                <a:gd name="T19" fmla="*/ 11 h 23"/>
                <a:gd name="T20" fmla="*/ 3 w 25"/>
                <a:gd name="T21" fmla="*/ 11 h 23"/>
                <a:gd name="T22" fmla="*/ 2 w 25"/>
                <a:gd name="T23" fmla="*/ 12 h 23"/>
                <a:gd name="T24" fmla="*/ 1 w 25"/>
                <a:gd name="T25" fmla="*/ 13 h 23"/>
                <a:gd name="T26" fmla="*/ 0 w 25"/>
                <a:gd name="T27" fmla="*/ 15 h 23"/>
                <a:gd name="T28" fmla="*/ 2 w 25"/>
                <a:gd name="T29" fmla="*/ 14 h 23"/>
                <a:gd name="T30" fmla="*/ 3 w 25"/>
                <a:gd name="T31" fmla="*/ 13 h 23"/>
                <a:gd name="T32" fmla="*/ 6 w 25"/>
                <a:gd name="T33" fmla="*/ 13 h 23"/>
                <a:gd name="T34" fmla="*/ 7 w 25"/>
                <a:gd name="T35" fmla="*/ 13 h 23"/>
                <a:gd name="T36" fmla="*/ 9 w 25"/>
                <a:gd name="T37" fmla="*/ 13 h 23"/>
                <a:gd name="T38" fmla="*/ 10 w 25"/>
                <a:gd name="T39" fmla="*/ 13 h 23"/>
                <a:gd name="T40" fmla="*/ 10 w 25"/>
                <a:gd name="T41" fmla="*/ 15 h 23"/>
                <a:gd name="T42" fmla="*/ 10 w 25"/>
                <a:gd name="T43" fmla="*/ 17 h 23"/>
                <a:gd name="T44" fmla="*/ 10 w 25"/>
                <a:gd name="T45" fmla="*/ 18 h 23"/>
                <a:gd name="T46" fmla="*/ 9 w 25"/>
                <a:gd name="T47" fmla="*/ 20 h 23"/>
                <a:gd name="T48" fmla="*/ 9 w 25"/>
                <a:gd name="T49" fmla="*/ 21 h 23"/>
                <a:gd name="T50" fmla="*/ 10 w 25"/>
                <a:gd name="T51" fmla="*/ 22 h 23"/>
                <a:gd name="T52" fmla="*/ 11 w 25"/>
                <a:gd name="T53" fmla="*/ 22 h 23"/>
                <a:gd name="T54" fmla="*/ 11 w 25"/>
                <a:gd name="T55" fmla="*/ 20 h 23"/>
                <a:gd name="T56" fmla="*/ 11 w 25"/>
                <a:gd name="T57" fmla="*/ 13 h 23"/>
                <a:gd name="T58" fmla="*/ 13 w 25"/>
                <a:gd name="T59" fmla="*/ 13 h 23"/>
                <a:gd name="T60" fmla="*/ 14 w 25"/>
                <a:gd name="T61" fmla="*/ 13 h 23"/>
                <a:gd name="T62" fmla="*/ 16 w 25"/>
                <a:gd name="T63" fmla="*/ 13 h 23"/>
                <a:gd name="T64" fmla="*/ 18 w 25"/>
                <a:gd name="T65" fmla="*/ 13 h 23"/>
                <a:gd name="T66" fmla="*/ 19 w 25"/>
                <a:gd name="T67" fmla="*/ 13 h 23"/>
                <a:gd name="T68" fmla="*/ 21 w 25"/>
                <a:gd name="T69" fmla="*/ 13 h 23"/>
                <a:gd name="T70" fmla="*/ 22 w 25"/>
                <a:gd name="T71" fmla="*/ 14 h 23"/>
                <a:gd name="T72" fmla="*/ 23 w 25"/>
                <a:gd name="T73" fmla="*/ 15 h 23"/>
                <a:gd name="T74" fmla="*/ 24 w 25"/>
                <a:gd name="T75" fmla="*/ 14 h 23"/>
                <a:gd name="T76" fmla="*/ 22 w 25"/>
                <a:gd name="T77" fmla="*/ 13 h 23"/>
                <a:gd name="T78" fmla="*/ 21 w 25"/>
                <a:gd name="T79" fmla="*/ 12 h 23"/>
                <a:gd name="T80" fmla="*/ 19 w 25"/>
                <a:gd name="T81" fmla="*/ 12 h 23"/>
                <a:gd name="T82" fmla="*/ 18 w 25"/>
                <a:gd name="T83" fmla="*/ 11 h 23"/>
                <a:gd name="T84" fmla="*/ 17 w 25"/>
                <a:gd name="T85" fmla="*/ 11 h 23"/>
                <a:gd name="T86" fmla="*/ 15 w 25"/>
                <a:gd name="T87" fmla="*/ 11 h 23"/>
                <a:gd name="T88" fmla="*/ 14 w 25"/>
                <a:gd name="T89" fmla="*/ 11 h 23"/>
                <a:gd name="T90" fmla="*/ 12 w 25"/>
                <a:gd name="T91" fmla="*/ 10 h 23"/>
                <a:gd name="T92" fmla="*/ 12 w 25"/>
                <a:gd name="T93" fmla="*/ 9 h 23"/>
                <a:gd name="T94" fmla="*/ 13 w 25"/>
                <a:gd name="T95" fmla="*/ 7 h 23"/>
                <a:gd name="T96" fmla="*/ 13 w 25"/>
                <a:gd name="T97" fmla="*/ 6 h 23"/>
                <a:gd name="T98" fmla="*/ 14 w 25"/>
                <a:gd name="T99" fmla="*/ 4 h 23"/>
                <a:gd name="T100" fmla="*/ 14 w 25"/>
                <a:gd name="T101" fmla="*/ 2 h 23"/>
                <a:gd name="T102" fmla="*/ 14 w 25"/>
                <a:gd name="T103" fmla="*/ 1 h 23"/>
                <a:gd name="T104" fmla="*/ 13 w 25"/>
                <a:gd name="T105" fmla="*/ 0 h 23"/>
                <a:gd name="T106" fmla="*/ 12 w 25"/>
                <a:gd name="T10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3">
                  <a:moveTo>
                    <a:pt x="12" y="1"/>
                  </a:moveTo>
                  <a:lnTo>
                    <a:pt x="12" y="2"/>
                  </a:lnTo>
                  <a:lnTo>
                    <a:pt x="11" y="3"/>
                  </a:lnTo>
                  <a:lnTo>
                    <a:pt x="11" y="4"/>
                  </a:lnTo>
                  <a:lnTo>
                    <a:pt x="11" y="5"/>
                  </a:lnTo>
                  <a:lnTo>
                    <a:pt x="10" y="6"/>
                  </a:lnTo>
                  <a:lnTo>
                    <a:pt x="10" y="6"/>
                  </a:lnTo>
                  <a:lnTo>
                    <a:pt x="10" y="7"/>
                  </a:lnTo>
                  <a:lnTo>
                    <a:pt x="10" y="8"/>
                  </a:lnTo>
                  <a:lnTo>
                    <a:pt x="10" y="9"/>
                  </a:lnTo>
                  <a:lnTo>
                    <a:pt x="10" y="9"/>
                  </a:lnTo>
                  <a:lnTo>
                    <a:pt x="10" y="9"/>
                  </a:lnTo>
                  <a:lnTo>
                    <a:pt x="10" y="10"/>
                  </a:lnTo>
                  <a:lnTo>
                    <a:pt x="10" y="11"/>
                  </a:lnTo>
                  <a:lnTo>
                    <a:pt x="9" y="11"/>
                  </a:lnTo>
                  <a:lnTo>
                    <a:pt x="8" y="11"/>
                  </a:lnTo>
                  <a:lnTo>
                    <a:pt x="7" y="11"/>
                  </a:lnTo>
                  <a:lnTo>
                    <a:pt x="6" y="11"/>
                  </a:lnTo>
                  <a:lnTo>
                    <a:pt x="6" y="11"/>
                  </a:lnTo>
                  <a:lnTo>
                    <a:pt x="5" y="11"/>
                  </a:lnTo>
                  <a:lnTo>
                    <a:pt x="4" y="11"/>
                  </a:lnTo>
                  <a:lnTo>
                    <a:pt x="3" y="11"/>
                  </a:lnTo>
                  <a:lnTo>
                    <a:pt x="2" y="12"/>
                  </a:lnTo>
                  <a:lnTo>
                    <a:pt x="2" y="12"/>
                  </a:lnTo>
                  <a:lnTo>
                    <a:pt x="1" y="13"/>
                  </a:lnTo>
                  <a:lnTo>
                    <a:pt x="1" y="13"/>
                  </a:lnTo>
                  <a:lnTo>
                    <a:pt x="0" y="14"/>
                  </a:lnTo>
                  <a:lnTo>
                    <a:pt x="0" y="15"/>
                  </a:lnTo>
                  <a:lnTo>
                    <a:pt x="1" y="14"/>
                  </a:lnTo>
                  <a:lnTo>
                    <a:pt x="2" y="14"/>
                  </a:lnTo>
                  <a:lnTo>
                    <a:pt x="2" y="13"/>
                  </a:lnTo>
                  <a:lnTo>
                    <a:pt x="3" y="13"/>
                  </a:lnTo>
                  <a:lnTo>
                    <a:pt x="4" y="13"/>
                  </a:lnTo>
                  <a:lnTo>
                    <a:pt x="6" y="13"/>
                  </a:lnTo>
                  <a:lnTo>
                    <a:pt x="6" y="13"/>
                  </a:lnTo>
                  <a:lnTo>
                    <a:pt x="7" y="13"/>
                  </a:lnTo>
                  <a:lnTo>
                    <a:pt x="8" y="13"/>
                  </a:lnTo>
                  <a:lnTo>
                    <a:pt x="9" y="13"/>
                  </a:lnTo>
                  <a:lnTo>
                    <a:pt x="9" y="13"/>
                  </a:lnTo>
                  <a:lnTo>
                    <a:pt x="10" y="13"/>
                  </a:lnTo>
                  <a:lnTo>
                    <a:pt x="10" y="14"/>
                  </a:lnTo>
                  <a:lnTo>
                    <a:pt x="10" y="15"/>
                  </a:lnTo>
                  <a:lnTo>
                    <a:pt x="10" y="16"/>
                  </a:lnTo>
                  <a:lnTo>
                    <a:pt x="10" y="17"/>
                  </a:lnTo>
                  <a:lnTo>
                    <a:pt x="10" y="17"/>
                  </a:lnTo>
                  <a:lnTo>
                    <a:pt x="10" y="18"/>
                  </a:lnTo>
                  <a:lnTo>
                    <a:pt x="9" y="19"/>
                  </a:lnTo>
                  <a:lnTo>
                    <a:pt x="9" y="20"/>
                  </a:lnTo>
                  <a:lnTo>
                    <a:pt x="9" y="20"/>
                  </a:lnTo>
                  <a:lnTo>
                    <a:pt x="9" y="21"/>
                  </a:lnTo>
                  <a:lnTo>
                    <a:pt x="10" y="21"/>
                  </a:lnTo>
                  <a:lnTo>
                    <a:pt x="10" y="22"/>
                  </a:lnTo>
                  <a:lnTo>
                    <a:pt x="10" y="22"/>
                  </a:lnTo>
                  <a:lnTo>
                    <a:pt x="11" y="22"/>
                  </a:lnTo>
                  <a:lnTo>
                    <a:pt x="11" y="21"/>
                  </a:lnTo>
                  <a:lnTo>
                    <a:pt x="11" y="20"/>
                  </a:lnTo>
                  <a:lnTo>
                    <a:pt x="11" y="14"/>
                  </a:lnTo>
                  <a:lnTo>
                    <a:pt x="11" y="13"/>
                  </a:lnTo>
                  <a:lnTo>
                    <a:pt x="12" y="13"/>
                  </a:lnTo>
                  <a:lnTo>
                    <a:pt x="13" y="13"/>
                  </a:lnTo>
                  <a:lnTo>
                    <a:pt x="14" y="13"/>
                  </a:lnTo>
                  <a:lnTo>
                    <a:pt x="14" y="13"/>
                  </a:lnTo>
                  <a:lnTo>
                    <a:pt x="15" y="13"/>
                  </a:lnTo>
                  <a:lnTo>
                    <a:pt x="16" y="13"/>
                  </a:lnTo>
                  <a:lnTo>
                    <a:pt x="17" y="13"/>
                  </a:lnTo>
                  <a:lnTo>
                    <a:pt x="18" y="13"/>
                  </a:lnTo>
                  <a:lnTo>
                    <a:pt x="18" y="13"/>
                  </a:lnTo>
                  <a:lnTo>
                    <a:pt x="19" y="13"/>
                  </a:lnTo>
                  <a:lnTo>
                    <a:pt x="20" y="13"/>
                  </a:lnTo>
                  <a:lnTo>
                    <a:pt x="21" y="13"/>
                  </a:lnTo>
                  <a:lnTo>
                    <a:pt x="22" y="13"/>
                  </a:lnTo>
                  <a:lnTo>
                    <a:pt x="22" y="14"/>
                  </a:lnTo>
                  <a:lnTo>
                    <a:pt x="23" y="14"/>
                  </a:lnTo>
                  <a:lnTo>
                    <a:pt x="23" y="15"/>
                  </a:lnTo>
                  <a:lnTo>
                    <a:pt x="24" y="15"/>
                  </a:lnTo>
                  <a:lnTo>
                    <a:pt x="24" y="14"/>
                  </a:lnTo>
                  <a:lnTo>
                    <a:pt x="23" y="14"/>
                  </a:lnTo>
                  <a:lnTo>
                    <a:pt x="22" y="13"/>
                  </a:lnTo>
                  <a:lnTo>
                    <a:pt x="22" y="13"/>
                  </a:lnTo>
                  <a:lnTo>
                    <a:pt x="21" y="12"/>
                  </a:lnTo>
                  <a:lnTo>
                    <a:pt x="20" y="12"/>
                  </a:lnTo>
                  <a:lnTo>
                    <a:pt x="19" y="12"/>
                  </a:lnTo>
                  <a:lnTo>
                    <a:pt x="19" y="11"/>
                  </a:lnTo>
                  <a:lnTo>
                    <a:pt x="18" y="11"/>
                  </a:lnTo>
                  <a:lnTo>
                    <a:pt x="18" y="11"/>
                  </a:lnTo>
                  <a:lnTo>
                    <a:pt x="17" y="11"/>
                  </a:lnTo>
                  <a:lnTo>
                    <a:pt x="16" y="11"/>
                  </a:lnTo>
                  <a:lnTo>
                    <a:pt x="15" y="11"/>
                  </a:lnTo>
                  <a:lnTo>
                    <a:pt x="14" y="11"/>
                  </a:lnTo>
                  <a:lnTo>
                    <a:pt x="14" y="11"/>
                  </a:lnTo>
                  <a:lnTo>
                    <a:pt x="13" y="10"/>
                  </a:lnTo>
                  <a:lnTo>
                    <a:pt x="12" y="10"/>
                  </a:lnTo>
                  <a:lnTo>
                    <a:pt x="12" y="9"/>
                  </a:lnTo>
                  <a:lnTo>
                    <a:pt x="12" y="9"/>
                  </a:lnTo>
                  <a:lnTo>
                    <a:pt x="12" y="8"/>
                  </a:lnTo>
                  <a:lnTo>
                    <a:pt x="13" y="7"/>
                  </a:lnTo>
                  <a:lnTo>
                    <a:pt x="13" y="6"/>
                  </a:lnTo>
                  <a:lnTo>
                    <a:pt x="13" y="6"/>
                  </a:lnTo>
                  <a:lnTo>
                    <a:pt x="13" y="5"/>
                  </a:lnTo>
                  <a:lnTo>
                    <a:pt x="14" y="4"/>
                  </a:lnTo>
                  <a:lnTo>
                    <a:pt x="14" y="3"/>
                  </a:lnTo>
                  <a:lnTo>
                    <a:pt x="14" y="2"/>
                  </a:lnTo>
                  <a:lnTo>
                    <a:pt x="14" y="2"/>
                  </a:lnTo>
                  <a:lnTo>
                    <a:pt x="14" y="1"/>
                  </a:lnTo>
                  <a:lnTo>
                    <a:pt x="13" y="1"/>
                  </a:lnTo>
                  <a:lnTo>
                    <a:pt x="13" y="0"/>
                  </a:lnTo>
                  <a:lnTo>
                    <a:pt x="12" y="0"/>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22" name="Freeform 466"/>
            <p:cNvSpPr>
              <a:spLocks/>
            </p:cNvSpPr>
            <p:nvPr/>
          </p:nvSpPr>
          <p:spPr bwMode="auto">
            <a:xfrm>
              <a:off x="828" y="3077"/>
              <a:ext cx="25" cy="23"/>
            </a:xfrm>
            <a:custGeom>
              <a:avLst/>
              <a:gdLst>
                <a:gd name="T0" fmla="*/ 12 w 25"/>
                <a:gd name="T1" fmla="*/ 2 h 23"/>
                <a:gd name="T2" fmla="*/ 12 w 25"/>
                <a:gd name="T3" fmla="*/ 4 h 23"/>
                <a:gd name="T4" fmla="*/ 11 w 25"/>
                <a:gd name="T5" fmla="*/ 7 h 23"/>
                <a:gd name="T6" fmla="*/ 10 w 25"/>
                <a:gd name="T7" fmla="*/ 8 h 23"/>
                <a:gd name="T8" fmla="*/ 10 w 25"/>
                <a:gd name="T9" fmla="*/ 9 h 23"/>
                <a:gd name="T10" fmla="*/ 10 w 25"/>
                <a:gd name="T11" fmla="*/ 11 h 23"/>
                <a:gd name="T12" fmla="*/ 9 w 25"/>
                <a:gd name="T13" fmla="*/ 11 h 23"/>
                <a:gd name="T14" fmla="*/ 7 w 25"/>
                <a:gd name="T15" fmla="*/ 11 h 23"/>
                <a:gd name="T16" fmla="*/ 6 w 25"/>
                <a:gd name="T17" fmla="*/ 11 h 23"/>
                <a:gd name="T18" fmla="*/ 4 w 25"/>
                <a:gd name="T19" fmla="*/ 11 h 23"/>
                <a:gd name="T20" fmla="*/ 2 w 25"/>
                <a:gd name="T21" fmla="*/ 12 h 23"/>
                <a:gd name="T22" fmla="*/ 2 w 25"/>
                <a:gd name="T23" fmla="*/ 13 h 23"/>
                <a:gd name="T24" fmla="*/ 1 w 25"/>
                <a:gd name="T25" fmla="*/ 15 h 23"/>
                <a:gd name="T26" fmla="*/ 1 w 25"/>
                <a:gd name="T27" fmla="*/ 15 h 23"/>
                <a:gd name="T28" fmla="*/ 2 w 25"/>
                <a:gd name="T29" fmla="*/ 14 h 23"/>
                <a:gd name="T30" fmla="*/ 3 w 25"/>
                <a:gd name="T31" fmla="*/ 13 h 23"/>
                <a:gd name="T32" fmla="*/ 5 w 25"/>
                <a:gd name="T33" fmla="*/ 13 h 23"/>
                <a:gd name="T34" fmla="*/ 7 w 25"/>
                <a:gd name="T35" fmla="*/ 13 h 23"/>
                <a:gd name="T36" fmla="*/ 9 w 25"/>
                <a:gd name="T37" fmla="*/ 13 h 23"/>
                <a:gd name="T38" fmla="*/ 10 w 25"/>
                <a:gd name="T39" fmla="*/ 13 h 23"/>
                <a:gd name="T40" fmla="*/ 10 w 25"/>
                <a:gd name="T41" fmla="*/ 15 h 23"/>
                <a:gd name="T42" fmla="*/ 10 w 25"/>
                <a:gd name="T43" fmla="*/ 17 h 23"/>
                <a:gd name="T44" fmla="*/ 10 w 25"/>
                <a:gd name="T45" fmla="*/ 17 h 23"/>
                <a:gd name="T46" fmla="*/ 10 w 25"/>
                <a:gd name="T47" fmla="*/ 19 h 23"/>
                <a:gd name="T48" fmla="*/ 10 w 25"/>
                <a:gd name="T49" fmla="*/ 20 h 23"/>
                <a:gd name="T50" fmla="*/ 10 w 25"/>
                <a:gd name="T51" fmla="*/ 22 h 23"/>
                <a:gd name="T52" fmla="*/ 11 w 25"/>
                <a:gd name="T53" fmla="*/ 22 h 23"/>
                <a:gd name="T54" fmla="*/ 12 w 25"/>
                <a:gd name="T55" fmla="*/ 20 h 23"/>
                <a:gd name="T56" fmla="*/ 12 w 25"/>
                <a:gd name="T57" fmla="*/ 13 h 23"/>
                <a:gd name="T58" fmla="*/ 14 w 25"/>
                <a:gd name="T59" fmla="*/ 13 h 23"/>
                <a:gd name="T60" fmla="*/ 15 w 25"/>
                <a:gd name="T61" fmla="*/ 13 h 23"/>
                <a:gd name="T62" fmla="*/ 17 w 25"/>
                <a:gd name="T63" fmla="*/ 13 h 23"/>
                <a:gd name="T64" fmla="*/ 18 w 25"/>
                <a:gd name="T65" fmla="*/ 13 h 23"/>
                <a:gd name="T66" fmla="*/ 20 w 25"/>
                <a:gd name="T67" fmla="*/ 13 h 23"/>
                <a:gd name="T68" fmla="*/ 22 w 25"/>
                <a:gd name="T69" fmla="*/ 13 h 23"/>
                <a:gd name="T70" fmla="*/ 23 w 25"/>
                <a:gd name="T71" fmla="*/ 14 h 23"/>
                <a:gd name="T72" fmla="*/ 24 w 25"/>
                <a:gd name="T73" fmla="*/ 14 h 23"/>
                <a:gd name="T74" fmla="*/ 23 w 25"/>
                <a:gd name="T75" fmla="*/ 13 h 23"/>
                <a:gd name="T76" fmla="*/ 22 w 25"/>
                <a:gd name="T77" fmla="*/ 13 h 23"/>
                <a:gd name="T78" fmla="*/ 21 w 25"/>
                <a:gd name="T79" fmla="*/ 12 h 23"/>
                <a:gd name="T80" fmla="*/ 19 w 25"/>
                <a:gd name="T81" fmla="*/ 11 h 23"/>
                <a:gd name="T82" fmla="*/ 18 w 25"/>
                <a:gd name="T83" fmla="*/ 11 h 23"/>
                <a:gd name="T84" fmla="*/ 16 w 25"/>
                <a:gd name="T85" fmla="*/ 11 h 23"/>
                <a:gd name="T86" fmla="*/ 14 w 25"/>
                <a:gd name="T87" fmla="*/ 11 h 23"/>
                <a:gd name="T88" fmla="*/ 14 w 25"/>
                <a:gd name="T89" fmla="*/ 10 h 23"/>
                <a:gd name="T90" fmla="*/ 13 w 25"/>
                <a:gd name="T91" fmla="*/ 9 h 23"/>
                <a:gd name="T92" fmla="*/ 13 w 25"/>
                <a:gd name="T93" fmla="*/ 8 h 23"/>
                <a:gd name="T94" fmla="*/ 14 w 25"/>
                <a:gd name="T95" fmla="*/ 6 h 23"/>
                <a:gd name="T96" fmla="*/ 14 w 25"/>
                <a:gd name="T97" fmla="*/ 4 h 23"/>
                <a:gd name="T98" fmla="*/ 14 w 25"/>
                <a:gd name="T99" fmla="*/ 2 h 23"/>
                <a:gd name="T100" fmla="*/ 14 w 25"/>
                <a:gd name="T101" fmla="*/ 1 h 23"/>
                <a:gd name="T102" fmla="*/ 13 w 25"/>
                <a:gd name="T10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23">
                  <a:moveTo>
                    <a:pt x="13" y="2"/>
                  </a:moveTo>
                  <a:lnTo>
                    <a:pt x="12" y="2"/>
                  </a:lnTo>
                  <a:lnTo>
                    <a:pt x="12" y="3"/>
                  </a:lnTo>
                  <a:lnTo>
                    <a:pt x="12" y="4"/>
                  </a:lnTo>
                  <a:lnTo>
                    <a:pt x="11" y="6"/>
                  </a:lnTo>
                  <a:lnTo>
                    <a:pt x="11" y="7"/>
                  </a:lnTo>
                  <a:lnTo>
                    <a:pt x="10" y="7"/>
                  </a:lnTo>
                  <a:lnTo>
                    <a:pt x="10" y="8"/>
                  </a:lnTo>
                  <a:lnTo>
                    <a:pt x="10" y="9"/>
                  </a:lnTo>
                  <a:lnTo>
                    <a:pt x="10" y="9"/>
                  </a:lnTo>
                  <a:lnTo>
                    <a:pt x="10" y="10"/>
                  </a:lnTo>
                  <a:lnTo>
                    <a:pt x="10" y="11"/>
                  </a:lnTo>
                  <a:lnTo>
                    <a:pt x="10" y="11"/>
                  </a:lnTo>
                  <a:lnTo>
                    <a:pt x="9" y="11"/>
                  </a:lnTo>
                  <a:lnTo>
                    <a:pt x="8" y="11"/>
                  </a:lnTo>
                  <a:lnTo>
                    <a:pt x="7" y="11"/>
                  </a:lnTo>
                  <a:lnTo>
                    <a:pt x="6" y="11"/>
                  </a:lnTo>
                  <a:lnTo>
                    <a:pt x="6" y="11"/>
                  </a:lnTo>
                  <a:lnTo>
                    <a:pt x="5" y="11"/>
                  </a:lnTo>
                  <a:lnTo>
                    <a:pt x="4" y="11"/>
                  </a:lnTo>
                  <a:lnTo>
                    <a:pt x="3" y="12"/>
                  </a:lnTo>
                  <a:lnTo>
                    <a:pt x="2" y="12"/>
                  </a:lnTo>
                  <a:lnTo>
                    <a:pt x="2" y="13"/>
                  </a:lnTo>
                  <a:lnTo>
                    <a:pt x="2" y="13"/>
                  </a:lnTo>
                  <a:lnTo>
                    <a:pt x="1" y="14"/>
                  </a:lnTo>
                  <a:lnTo>
                    <a:pt x="1" y="15"/>
                  </a:lnTo>
                  <a:lnTo>
                    <a:pt x="0" y="15"/>
                  </a:lnTo>
                  <a:lnTo>
                    <a:pt x="1" y="15"/>
                  </a:lnTo>
                  <a:lnTo>
                    <a:pt x="1" y="14"/>
                  </a:lnTo>
                  <a:lnTo>
                    <a:pt x="2" y="14"/>
                  </a:lnTo>
                  <a:lnTo>
                    <a:pt x="2" y="14"/>
                  </a:lnTo>
                  <a:lnTo>
                    <a:pt x="3" y="13"/>
                  </a:lnTo>
                  <a:lnTo>
                    <a:pt x="4" y="13"/>
                  </a:lnTo>
                  <a:lnTo>
                    <a:pt x="5" y="13"/>
                  </a:lnTo>
                  <a:lnTo>
                    <a:pt x="6" y="13"/>
                  </a:lnTo>
                  <a:lnTo>
                    <a:pt x="7" y="13"/>
                  </a:lnTo>
                  <a:lnTo>
                    <a:pt x="8" y="13"/>
                  </a:lnTo>
                  <a:lnTo>
                    <a:pt x="9" y="13"/>
                  </a:lnTo>
                  <a:lnTo>
                    <a:pt x="10" y="13"/>
                  </a:lnTo>
                  <a:lnTo>
                    <a:pt x="10" y="13"/>
                  </a:lnTo>
                  <a:lnTo>
                    <a:pt x="10" y="14"/>
                  </a:lnTo>
                  <a:lnTo>
                    <a:pt x="10" y="15"/>
                  </a:lnTo>
                  <a:lnTo>
                    <a:pt x="10" y="16"/>
                  </a:lnTo>
                  <a:lnTo>
                    <a:pt x="10" y="17"/>
                  </a:lnTo>
                  <a:lnTo>
                    <a:pt x="10" y="17"/>
                  </a:lnTo>
                  <a:lnTo>
                    <a:pt x="10" y="17"/>
                  </a:lnTo>
                  <a:lnTo>
                    <a:pt x="10" y="18"/>
                  </a:lnTo>
                  <a:lnTo>
                    <a:pt x="10" y="19"/>
                  </a:lnTo>
                  <a:lnTo>
                    <a:pt x="10" y="20"/>
                  </a:lnTo>
                  <a:lnTo>
                    <a:pt x="10" y="20"/>
                  </a:lnTo>
                  <a:lnTo>
                    <a:pt x="10" y="21"/>
                  </a:lnTo>
                  <a:lnTo>
                    <a:pt x="10" y="22"/>
                  </a:lnTo>
                  <a:lnTo>
                    <a:pt x="10" y="22"/>
                  </a:lnTo>
                  <a:lnTo>
                    <a:pt x="11" y="22"/>
                  </a:lnTo>
                  <a:lnTo>
                    <a:pt x="12" y="21"/>
                  </a:lnTo>
                  <a:lnTo>
                    <a:pt x="12" y="20"/>
                  </a:lnTo>
                  <a:lnTo>
                    <a:pt x="12" y="14"/>
                  </a:lnTo>
                  <a:lnTo>
                    <a:pt x="12" y="13"/>
                  </a:lnTo>
                  <a:lnTo>
                    <a:pt x="13" y="13"/>
                  </a:lnTo>
                  <a:lnTo>
                    <a:pt x="14" y="13"/>
                  </a:lnTo>
                  <a:lnTo>
                    <a:pt x="14" y="13"/>
                  </a:lnTo>
                  <a:lnTo>
                    <a:pt x="15" y="13"/>
                  </a:lnTo>
                  <a:lnTo>
                    <a:pt x="16" y="13"/>
                  </a:lnTo>
                  <a:lnTo>
                    <a:pt x="17" y="13"/>
                  </a:lnTo>
                  <a:lnTo>
                    <a:pt x="18" y="13"/>
                  </a:lnTo>
                  <a:lnTo>
                    <a:pt x="18" y="13"/>
                  </a:lnTo>
                  <a:lnTo>
                    <a:pt x="19" y="13"/>
                  </a:lnTo>
                  <a:lnTo>
                    <a:pt x="20" y="13"/>
                  </a:lnTo>
                  <a:lnTo>
                    <a:pt x="21" y="13"/>
                  </a:lnTo>
                  <a:lnTo>
                    <a:pt x="22" y="13"/>
                  </a:lnTo>
                  <a:lnTo>
                    <a:pt x="22" y="13"/>
                  </a:lnTo>
                  <a:lnTo>
                    <a:pt x="23" y="14"/>
                  </a:lnTo>
                  <a:lnTo>
                    <a:pt x="24" y="15"/>
                  </a:lnTo>
                  <a:lnTo>
                    <a:pt x="24" y="14"/>
                  </a:lnTo>
                  <a:lnTo>
                    <a:pt x="23" y="14"/>
                  </a:lnTo>
                  <a:lnTo>
                    <a:pt x="23" y="13"/>
                  </a:lnTo>
                  <a:lnTo>
                    <a:pt x="22" y="13"/>
                  </a:lnTo>
                  <a:lnTo>
                    <a:pt x="22" y="13"/>
                  </a:lnTo>
                  <a:lnTo>
                    <a:pt x="22" y="12"/>
                  </a:lnTo>
                  <a:lnTo>
                    <a:pt x="21" y="12"/>
                  </a:lnTo>
                  <a:lnTo>
                    <a:pt x="20" y="12"/>
                  </a:lnTo>
                  <a:lnTo>
                    <a:pt x="19" y="11"/>
                  </a:lnTo>
                  <a:lnTo>
                    <a:pt x="18" y="11"/>
                  </a:lnTo>
                  <a:lnTo>
                    <a:pt x="18" y="11"/>
                  </a:lnTo>
                  <a:lnTo>
                    <a:pt x="17" y="11"/>
                  </a:lnTo>
                  <a:lnTo>
                    <a:pt x="16" y="11"/>
                  </a:lnTo>
                  <a:lnTo>
                    <a:pt x="15" y="11"/>
                  </a:lnTo>
                  <a:lnTo>
                    <a:pt x="14" y="11"/>
                  </a:lnTo>
                  <a:lnTo>
                    <a:pt x="14" y="11"/>
                  </a:lnTo>
                  <a:lnTo>
                    <a:pt x="14" y="10"/>
                  </a:lnTo>
                  <a:lnTo>
                    <a:pt x="13" y="10"/>
                  </a:lnTo>
                  <a:lnTo>
                    <a:pt x="13" y="9"/>
                  </a:lnTo>
                  <a:lnTo>
                    <a:pt x="13" y="9"/>
                  </a:lnTo>
                  <a:lnTo>
                    <a:pt x="13" y="8"/>
                  </a:lnTo>
                  <a:lnTo>
                    <a:pt x="13" y="7"/>
                  </a:lnTo>
                  <a:lnTo>
                    <a:pt x="14" y="6"/>
                  </a:lnTo>
                  <a:lnTo>
                    <a:pt x="14" y="5"/>
                  </a:lnTo>
                  <a:lnTo>
                    <a:pt x="14" y="4"/>
                  </a:lnTo>
                  <a:lnTo>
                    <a:pt x="14" y="3"/>
                  </a:lnTo>
                  <a:lnTo>
                    <a:pt x="14" y="2"/>
                  </a:lnTo>
                  <a:lnTo>
                    <a:pt x="14" y="2"/>
                  </a:lnTo>
                  <a:lnTo>
                    <a:pt x="14" y="1"/>
                  </a:lnTo>
                  <a:lnTo>
                    <a:pt x="13" y="0"/>
                  </a:lnTo>
                  <a:lnTo>
                    <a:pt x="13" y="1"/>
                  </a:lnTo>
                  <a:lnTo>
                    <a:pt x="1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23" name="Freeform 467"/>
            <p:cNvSpPr>
              <a:spLocks/>
            </p:cNvSpPr>
            <p:nvPr/>
          </p:nvSpPr>
          <p:spPr bwMode="auto">
            <a:xfrm>
              <a:off x="784" y="2861"/>
              <a:ext cx="2" cy="1"/>
            </a:xfrm>
            <a:custGeom>
              <a:avLst/>
              <a:gdLst>
                <a:gd name="T0" fmla="*/ 1 w 2"/>
                <a:gd name="T1" fmla="*/ 0 h 1"/>
                <a:gd name="T2" fmla="*/ 1 w 2"/>
                <a:gd name="T3" fmla="*/ 0 h 1"/>
                <a:gd name="T4" fmla="*/ 0 w 2"/>
                <a:gd name="T5" fmla="*/ 0 h 1"/>
                <a:gd name="T6" fmla="*/ 0 w 2"/>
                <a:gd name="T7" fmla="*/ 0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 name="T20" fmla="*/ 1 w 2"/>
                <a:gd name="T21" fmla="*/ 0 h 1"/>
                <a:gd name="T22" fmla="*/ 1 w 2"/>
                <a:gd name="T23" fmla="*/ 0 h 1"/>
                <a:gd name="T24" fmla="*/ 1 w 2"/>
                <a:gd name="T25" fmla="*/ 0 h 1"/>
                <a:gd name="T26" fmla="*/ 1 w 2"/>
                <a:gd name="T27" fmla="*/ 0 h 1"/>
                <a:gd name="T28" fmla="*/ 1 w 2"/>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
                  <a:moveTo>
                    <a:pt x="1" y="0"/>
                  </a:moveTo>
                  <a:lnTo>
                    <a:pt x="1" y="0"/>
                  </a:lnTo>
                  <a:lnTo>
                    <a:pt x="0" y="0"/>
                  </a:lnTo>
                  <a:lnTo>
                    <a:pt x="0" y="0"/>
                  </a:lnTo>
                  <a:lnTo>
                    <a:pt x="0" y="0"/>
                  </a:lnTo>
                  <a:lnTo>
                    <a:pt x="0" y="0"/>
                  </a:lnTo>
                  <a:lnTo>
                    <a:pt x="0" y="0"/>
                  </a:lnTo>
                  <a:lnTo>
                    <a:pt x="0" y="0"/>
                  </a:lnTo>
                  <a:lnTo>
                    <a:pt x="0" y="0"/>
                  </a:lnTo>
                  <a:lnTo>
                    <a:pt x="0" y="0"/>
                  </a:lnTo>
                  <a:lnTo>
                    <a:pt x="1" y="0"/>
                  </a:lnTo>
                  <a:lnTo>
                    <a:pt x="1" y="0"/>
                  </a:lnTo>
                  <a:lnTo>
                    <a:pt x="1" y="0"/>
                  </a:lnTo>
                  <a:lnTo>
                    <a:pt x="1" y="0"/>
                  </a:lnTo>
                  <a:lnTo>
                    <a:pt x="1"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24" name="Freeform 468"/>
            <p:cNvSpPr>
              <a:spLocks/>
            </p:cNvSpPr>
            <p:nvPr/>
          </p:nvSpPr>
          <p:spPr bwMode="auto">
            <a:xfrm>
              <a:off x="832" y="2863"/>
              <a:ext cx="3" cy="2"/>
            </a:xfrm>
            <a:custGeom>
              <a:avLst/>
              <a:gdLst>
                <a:gd name="T0" fmla="*/ 2 w 3"/>
                <a:gd name="T1" fmla="*/ 1 h 2"/>
                <a:gd name="T2" fmla="*/ 1 w 3"/>
                <a:gd name="T3" fmla="*/ 1 h 2"/>
                <a:gd name="T4" fmla="*/ 1 w 3"/>
                <a:gd name="T5" fmla="*/ 1 h 2"/>
                <a:gd name="T6" fmla="*/ 0 w 3"/>
                <a:gd name="T7" fmla="*/ 1 h 2"/>
                <a:gd name="T8" fmla="*/ 0 w 3"/>
                <a:gd name="T9" fmla="*/ 1 h 2"/>
                <a:gd name="T10" fmla="*/ 0 w 3"/>
                <a:gd name="T11" fmla="*/ 1 h 2"/>
                <a:gd name="T12" fmla="*/ 0 w 3"/>
                <a:gd name="T13" fmla="*/ 0 h 2"/>
                <a:gd name="T14" fmla="*/ 0 w 3"/>
                <a:gd name="T15" fmla="*/ 0 h 2"/>
                <a:gd name="T16" fmla="*/ 0 w 3"/>
                <a:gd name="T17" fmla="*/ 0 h 2"/>
                <a:gd name="T18" fmla="*/ 0 w 3"/>
                <a:gd name="T19" fmla="*/ 0 h 2"/>
                <a:gd name="T20" fmla="*/ 1 w 3"/>
                <a:gd name="T21" fmla="*/ 0 h 2"/>
                <a:gd name="T22" fmla="*/ 1 w 3"/>
                <a:gd name="T23" fmla="*/ 0 h 2"/>
                <a:gd name="T24" fmla="*/ 2 w 3"/>
                <a:gd name="T25" fmla="*/ 0 h 2"/>
                <a:gd name="T26" fmla="*/ 2 w 3"/>
                <a:gd name="T27" fmla="*/ 0 h 2"/>
                <a:gd name="T28" fmla="*/ 2 w 3"/>
                <a:gd name="T29" fmla="*/ 0 h 2"/>
                <a:gd name="T30" fmla="*/ 2 w 3"/>
                <a:gd name="T31" fmla="*/ 1 h 2"/>
                <a:gd name="T32" fmla="*/ 2 w 3"/>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1"/>
                  </a:moveTo>
                  <a:lnTo>
                    <a:pt x="1" y="1"/>
                  </a:lnTo>
                  <a:lnTo>
                    <a:pt x="1" y="1"/>
                  </a:lnTo>
                  <a:lnTo>
                    <a:pt x="0" y="1"/>
                  </a:lnTo>
                  <a:lnTo>
                    <a:pt x="0" y="1"/>
                  </a:lnTo>
                  <a:lnTo>
                    <a:pt x="0" y="1"/>
                  </a:lnTo>
                  <a:lnTo>
                    <a:pt x="0" y="0"/>
                  </a:lnTo>
                  <a:lnTo>
                    <a:pt x="0" y="0"/>
                  </a:lnTo>
                  <a:lnTo>
                    <a:pt x="0" y="0"/>
                  </a:lnTo>
                  <a:lnTo>
                    <a:pt x="0" y="0"/>
                  </a:lnTo>
                  <a:lnTo>
                    <a:pt x="1" y="0"/>
                  </a:lnTo>
                  <a:lnTo>
                    <a:pt x="1" y="0"/>
                  </a:lnTo>
                  <a:lnTo>
                    <a:pt x="2" y="0"/>
                  </a:lnTo>
                  <a:lnTo>
                    <a:pt x="2" y="0"/>
                  </a:lnTo>
                  <a:lnTo>
                    <a:pt x="2" y="0"/>
                  </a:lnTo>
                  <a:lnTo>
                    <a:pt x="2" y="1"/>
                  </a:lnTo>
                  <a:lnTo>
                    <a:pt x="2"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25" name="Freeform 469"/>
            <p:cNvSpPr>
              <a:spLocks/>
            </p:cNvSpPr>
            <p:nvPr/>
          </p:nvSpPr>
          <p:spPr bwMode="auto">
            <a:xfrm>
              <a:off x="858" y="2834"/>
              <a:ext cx="12" cy="20"/>
            </a:xfrm>
            <a:custGeom>
              <a:avLst/>
              <a:gdLst>
                <a:gd name="T0" fmla="*/ 9 w 12"/>
                <a:gd name="T1" fmla="*/ 14 h 20"/>
                <a:gd name="T2" fmla="*/ 8 w 12"/>
                <a:gd name="T3" fmla="*/ 16 h 20"/>
                <a:gd name="T4" fmla="*/ 8 w 12"/>
                <a:gd name="T5" fmla="*/ 17 h 20"/>
                <a:gd name="T6" fmla="*/ 7 w 12"/>
                <a:gd name="T7" fmla="*/ 18 h 20"/>
                <a:gd name="T8" fmla="*/ 6 w 12"/>
                <a:gd name="T9" fmla="*/ 18 h 20"/>
                <a:gd name="T10" fmla="*/ 5 w 12"/>
                <a:gd name="T11" fmla="*/ 19 h 20"/>
                <a:gd name="T12" fmla="*/ 4 w 12"/>
                <a:gd name="T13" fmla="*/ 19 h 20"/>
                <a:gd name="T14" fmla="*/ 3 w 12"/>
                <a:gd name="T15" fmla="*/ 18 h 20"/>
                <a:gd name="T16" fmla="*/ 2 w 12"/>
                <a:gd name="T17" fmla="*/ 17 h 20"/>
                <a:gd name="T18" fmla="*/ 1 w 12"/>
                <a:gd name="T19" fmla="*/ 17 h 20"/>
                <a:gd name="T20" fmla="*/ 1 w 12"/>
                <a:gd name="T21" fmla="*/ 15 h 20"/>
                <a:gd name="T22" fmla="*/ 0 w 12"/>
                <a:gd name="T23" fmla="*/ 13 h 20"/>
                <a:gd name="T24" fmla="*/ 0 w 12"/>
                <a:gd name="T25" fmla="*/ 11 h 20"/>
                <a:gd name="T26" fmla="*/ 1 w 12"/>
                <a:gd name="T27" fmla="*/ 10 h 20"/>
                <a:gd name="T28" fmla="*/ 1 w 12"/>
                <a:gd name="T29" fmla="*/ 8 h 20"/>
                <a:gd name="T30" fmla="*/ 1 w 12"/>
                <a:gd name="T31" fmla="*/ 7 h 20"/>
                <a:gd name="T32" fmla="*/ 1 w 12"/>
                <a:gd name="T33" fmla="*/ 5 h 20"/>
                <a:gd name="T34" fmla="*/ 2 w 12"/>
                <a:gd name="T35" fmla="*/ 4 h 20"/>
                <a:gd name="T36" fmla="*/ 3 w 12"/>
                <a:gd name="T37" fmla="*/ 2 h 20"/>
                <a:gd name="T38" fmla="*/ 3 w 12"/>
                <a:gd name="T39" fmla="*/ 2 h 20"/>
                <a:gd name="T40" fmla="*/ 5 w 12"/>
                <a:gd name="T41" fmla="*/ 0 h 20"/>
                <a:gd name="T42" fmla="*/ 6 w 12"/>
                <a:gd name="T43" fmla="*/ 0 h 20"/>
                <a:gd name="T44" fmla="*/ 7 w 12"/>
                <a:gd name="T45" fmla="*/ 0 h 20"/>
                <a:gd name="T46" fmla="*/ 8 w 12"/>
                <a:gd name="T47" fmla="*/ 0 h 20"/>
                <a:gd name="T48" fmla="*/ 10 w 12"/>
                <a:gd name="T49" fmla="*/ 2 h 20"/>
                <a:gd name="T50" fmla="*/ 10 w 12"/>
                <a:gd name="T51" fmla="*/ 3 h 20"/>
                <a:gd name="T52" fmla="*/ 11 w 12"/>
                <a:gd name="T53" fmla="*/ 5 h 20"/>
                <a:gd name="T54" fmla="*/ 11 w 12"/>
                <a:gd name="T55" fmla="*/ 6 h 20"/>
                <a:gd name="T56" fmla="*/ 11 w 12"/>
                <a:gd name="T57" fmla="*/ 8 h 20"/>
                <a:gd name="T58" fmla="*/ 11 w 12"/>
                <a:gd name="T59" fmla="*/ 9 h 20"/>
                <a:gd name="T60" fmla="*/ 10 w 12"/>
                <a:gd name="T61" fmla="*/ 11 h 20"/>
                <a:gd name="T62" fmla="*/ 10 w 12"/>
                <a:gd name="T63" fmla="*/ 12 h 20"/>
                <a:gd name="T64" fmla="*/ 10 w 12"/>
                <a:gd name="T65"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0">
                  <a:moveTo>
                    <a:pt x="10" y="14"/>
                  </a:moveTo>
                  <a:lnTo>
                    <a:pt x="9" y="14"/>
                  </a:lnTo>
                  <a:lnTo>
                    <a:pt x="9" y="15"/>
                  </a:lnTo>
                  <a:lnTo>
                    <a:pt x="8" y="16"/>
                  </a:lnTo>
                  <a:lnTo>
                    <a:pt x="8" y="17"/>
                  </a:lnTo>
                  <a:lnTo>
                    <a:pt x="8" y="17"/>
                  </a:lnTo>
                  <a:lnTo>
                    <a:pt x="7" y="17"/>
                  </a:lnTo>
                  <a:lnTo>
                    <a:pt x="7" y="18"/>
                  </a:lnTo>
                  <a:lnTo>
                    <a:pt x="6" y="18"/>
                  </a:lnTo>
                  <a:lnTo>
                    <a:pt x="6" y="18"/>
                  </a:lnTo>
                  <a:lnTo>
                    <a:pt x="6" y="19"/>
                  </a:lnTo>
                  <a:lnTo>
                    <a:pt x="5" y="19"/>
                  </a:lnTo>
                  <a:lnTo>
                    <a:pt x="5" y="19"/>
                  </a:lnTo>
                  <a:lnTo>
                    <a:pt x="4" y="19"/>
                  </a:lnTo>
                  <a:lnTo>
                    <a:pt x="4" y="18"/>
                  </a:lnTo>
                  <a:lnTo>
                    <a:pt x="3" y="18"/>
                  </a:lnTo>
                  <a:lnTo>
                    <a:pt x="2" y="18"/>
                  </a:lnTo>
                  <a:lnTo>
                    <a:pt x="2" y="17"/>
                  </a:lnTo>
                  <a:lnTo>
                    <a:pt x="1" y="17"/>
                  </a:lnTo>
                  <a:lnTo>
                    <a:pt x="1" y="17"/>
                  </a:lnTo>
                  <a:lnTo>
                    <a:pt x="1" y="16"/>
                  </a:lnTo>
                  <a:lnTo>
                    <a:pt x="1" y="15"/>
                  </a:lnTo>
                  <a:lnTo>
                    <a:pt x="1" y="14"/>
                  </a:lnTo>
                  <a:lnTo>
                    <a:pt x="0" y="13"/>
                  </a:lnTo>
                  <a:lnTo>
                    <a:pt x="0" y="12"/>
                  </a:lnTo>
                  <a:lnTo>
                    <a:pt x="0" y="11"/>
                  </a:lnTo>
                  <a:lnTo>
                    <a:pt x="0" y="11"/>
                  </a:lnTo>
                  <a:lnTo>
                    <a:pt x="1" y="10"/>
                  </a:lnTo>
                  <a:lnTo>
                    <a:pt x="1" y="9"/>
                  </a:lnTo>
                  <a:lnTo>
                    <a:pt x="1" y="8"/>
                  </a:lnTo>
                  <a:lnTo>
                    <a:pt x="1" y="8"/>
                  </a:lnTo>
                  <a:lnTo>
                    <a:pt x="1" y="7"/>
                  </a:lnTo>
                  <a:lnTo>
                    <a:pt x="1" y="6"/>
                  </a:lnTo>
                  <a:lnTo>
                    <a:pt x="1" y="5"/>
                  </a:lnTo>
                  <a:lnTo>
                    <a:pt x="1" y="5"/>
                  </a:lnTo>
                  <a:lnTo>
                    <a:pt x="2" y="4"/>
                  </a:lnTo>
                  <a:lnTo>
                    <a:pt x="2" y="3"/>
                  </a:lnTo>
                  <a:lnTo>
                    <a:pt x="3" y="2"/>
                  </a:lnTo>
                  <a:lnTo>
                    <a:pt x="3" y="2"/>
                  </a:lnTo>
                  <a:lnTo>
                    <a:pt x="3" y="2"/>
                  </a:lnTo>
                  <a:lnTo>
                    <a:pt x="4" y="1"/>
                  </a:lnTo>
                  <a:lnTo>
                    <a:pt x="5" y="0"/>
                  </a:lnTo>
                  <a:lnTo>
                    <a:pt x="5" y="0"/>
                  </a:lnTo>
                  <a:lnTo>
                    <a:pt x="6" y="0"/>
                  </a:lnTo>
                  <a:lnTo>
                    <a:pt x="6" y="0"/>
                  </a:lnTo>
                  <a:lnTo>
                    <a:pt x="7" y="0"/>
                  </a:lnTo>
                  <a:lnTo>
                    <a:pt x="8" y="0"/>
                  </a:lnTo>
                  <a:lnTo>
                    <a:pt x="8" y="0"/>
                  </a:lnTo>
                  <a:lnTo>
                    <a:pt x="9" y="1"/>
                  </a:lnTo>
                  <a:lnTo>
                    <a:pt x="10" y="2"/>
                  </a:lnTo>
                  <a:lnTo>
                    <a:pt x="10" y="2"/>
                  </a:lnTo>
                  <a:lnTo>
                    <a:pt x="10" y="3"/>
                  </a:lnTo>
                  <a:lnTo>
                    <a:pt x="10" y="4"/>
                  </a:lnTo>
                  <a:lnTo>
                    <a:pt x="11" y="5"/>
                  </a:lnTo>
                  <a:lnTo>
                    <a:pt x="11" y="5"/>
                  </a:lnTo>
                  <a:lnTo>
                    <a:pt x="11" y="6"/>
                  </a:lnTo>
                  <a:lnTo>
                    <a:pt x="11" y="7"/>
                  </a:lnTo>
                  <a:lnTo>
                    <a:pt x="11" y="8"/>
                  </a:lnTo>
                  <a:lnTo>
                    <a:pt x="11" y="8"/>
                  </a:lnTo>
                  <a:lnTo>
                    <a:pt x="11" y="9"/>
                  </a:lnTo>
                  <a:lnTo>
                    <a:pt x="11" y="10"/>
                  </a:lnTo>
                  <a:lnTo>
                    <a:pt x="10" y="11"/>
                  </a:lnTo>
                  <a:lnTo>
                    <a:pt x="10" y="11"/>
                  </a:lnTo>
                  <a:lnTo>
                    <a:pt x="10" y="12"/>
                  </a:lnTo>
                  <a:lnTo>
                    <a:pt x="10" y="12"/>
                  </a:lnTo>
                  <a:lnTo>
                    <a:pt x="10" y="13"/>
                  </a:lnTo>
                  <a:lnTo>
                    <a:pt x="10" y="1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19974" name="Group 518"/>
          <p:cNvGrpSpPr>
            <a:grpSpLocks/>
          </p:cNvGrpSpPr>
          <p:nvPr/>
        </p:nvGrpSpPr>
        <p:grpSpPr bwMode="auto">
          <a:xfrm>
            <a:off x="3517901" y="4762501"/>
            <a:ext cx="631825" cy="633413"/>
            <a:chOff x="1256" y="2836"/>
            <a:chExt cx="398" cy="399"/>
          </a:xfrm>
        </p:grpSpPr>
        <p:sp>
          <p:nvSpPr>
            <p:cNvPr id="19927" name="Freeform 471"/>
            <p:cNvSpPr>
              <a:spLocks/>
            </p:cNvSpPr>
            <p:nvPr/>
          </p:nvSpPr>
          <p:spPr bwMode="auto">
            <a:xfrm>
              <a:off x="1256" y="2836"/>
              <a:ext cx="392" cy="393"/>
            </a:xfrm>
            <a:custGeom>
              <a:avLst/>
              <a:gdLst>
                <a:gd name="T0" fmla="*/ 216 w 392"/>
                <a:gd name="T1" fmla="*/ 391 h 393"/>
                <a:gd name="T2" fmla="*/ 253 w 392"/>
                <a:gd name="T3" fmla="*/ 383 h 393"/>
                <a:gd name="T4" fmla="*/ 289 w 392"/>
                <a:gd name="T5" fmla="*/ 367 h 393"/>
                <a:gd name="T6" fmla="*/ 320 w 392"/>
                <a:gd name="T7" fmla="*/ 347 h 393"/>
                <a:gd name="T8" fmla="*/ 347 w 392"/>
                <a:gd name="T9" fmla="*/ 320 h 393"/>
                <a:gd name="T10" fmla="*/ 367 w 392"/>
                <a:gd name="T11" fmla="*/ 289 h 393"/>
                <a:gd name="T12" fmla="*/ 382 w 392"/>
                <a:gd name="T13" fmla="*/ 254 h 393"/>
                <a:gd name="T14" fmla="*/ 390 w 392"/>
                <a:gd name="T15" fmla="*/ 216 h 393"/>
                <a:gd name="T16" fmla="*/ 390 w 392"/>
                <a:gd name="T17" fmla="*/ 176 h 393"/>
                <a:gd name="T18" fmla="*/ 382 w 392"/>
                <a:gd name="T19" fmla="*/ 138 h 393"/>
                <a:gd name="T20" fmla="*/ 367 w 392"/>
                <a:gd name="T21" fmla="*/ 102 h 393"/>
                <a:gd name="T22" fmla="*/ 347 w 392"/>
                <a:gd name="T23" fmla="*/ 72 h 393"/>
                <a:gd name="T24" fmla="*/ 320 w 392"/>
                <a:gd name="T25" fmla="*/ 45 h 393"/>
                <a:gd name="T26" fmla="*/ 289 w 392"/>
                <a:gd name="T27" fmla="*/ 24 h 393"/>
                <a:gd name="T28" fmla="*/ 253 w 392"/>
                <a:gd name="T29" fmla="*/ 9 h 393"/>
                <a:gd name="T30" fmla="*/ 216 w 392"/>
                <a:gd name="T31" fmla="*/ 1 h 393"/>
                <a:gd name="T32" fmla="*/ 175 w 392"/>
                <a:gd name="T33" fmla="*/ 1 h 393"/>
                <a:gd name="T34" fmla="*/ 138 w 392"/>
                <a:gd name="T35" fmla="*/ 9 h 393"/>
                <a:gd name="T36" fmla="*/ 102 w 392"/>
                <a:gd name="T37" fmla="*/ 24 h 393"/>
                <a:gd name="T38" fmla="*/ 71 w 392"/>
                <a:gd name="T39" fmla="*/ 45 h 393"/>
                <a:gd name="T40" fmla="*/ 45 w 392"/>
                <a:gd name="T41" fmla="*/ 72 h 393"/>
                <a:gd name="T42" fmla="*/ 24 w 392"/>
                <a:gd name="T43" fmla="*/ 102 h 393"/>
                <a:gd name="T44" fmla="*/ 9 w 392"/>
                <a:gd name="T45" fmla="*/ 138 h 393"/>
                <a:gd name="T46" fmla="*/ 1 w 392"/>
                <a:gd name="T47" fmla="*/ 176 h 393"/>
                <a:gd name="T48" fmla="*/ 1 w 392"/>
                <a:gd name="T49" fmla="*/ 216 h 393"/>
                <a:gd name="T50" fmla="*/ 9 w 392"/>
                <a:gd name="T51" fmla="*/ 254 h 393"/>
                <a:gd name="T52" fmla="*/ 24 w 392"/>
                <a:gd name="T53" fmla="*/ 289 h 393"/>
                <a:gd name="T54" fmla="*/ 45 w 392"/>
                <a:gd name="T55" fmla="*/ 320 h 393"/>
                <a:gd name="T56" fmla="*/ 71 w 392"/>
                <a:gd name="T57" fmla="*/ 347 h 393"/>
                <a:gd name="T58" fmla="*/ 102 w 392"/>
                <a:gd name="T59" fmla="*/ 367 h 393"/>
                <a:gd name="T60" fmla="*/ 138 w 392"/>
                <a:gd name="T61" fmla="*/ 383 h 393"/>
                <a:gd name="T62" fmla="*/ 175 w 392"/>
                <a:gd name="T63" fmla="*/ 391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2" h="393">
                  <a:moveTo>
                    <a:pt x="195" y="392"/>
                  </a:moveTo>
                  <a:lnTo>
                    <a:pt x="216" y="391"/>
                  </a:lnTo>
                  <a:lnTo>
                    <a:pt x="234" y="388"/>
                  </a:lnTo>
                  <a:lnTo>
                    <a:pt x="253" y="383"/>
                  </a:lnTo>
                  <a:lnTo>
                    <a:pt x="272" y="376"/>
                  </a:lnTo>
                  <a:lnTo>
                    <a:pt x="289" y="367"/>
                  </a:lnTo>
                  <a:lnTo>
                    <a:pt x="304" y="358"/>
                  </a:lnTo>
                  <a:lnTo>
                    <a:pt x="320" y="347"/>
                  </a:lnTo>
                  <a:lnTo>
                    <a:pt x="334" y="334"/>
                  </a:lnTo>
                  <a:lnTo>
                    <a:pt x="347" y="320"/>
                  </a:lnTo>
                  <a:lnTo>
                    <a:pt x="358" y="305"/>
                  </a:lnTo>
                  <a:lnTo>
                    <a:pt x="367" y="289"/>
                  </a:lnTo>
                  <a:lnTo>
                    <a:pt x="375" y="272"/>
                  </a:lnTo>
                  <a:lnTo>
                    <a:pt x="382" y="254"/>
                  </a:lnTo>
                  <a:lnTo>
                    <a:pt x="387" y="235"/>
                  </a:lnTo>
                  <a:lnTo>
                    <a:pt x="390" y="216"/>
                  </a:lnTo>
                  <a:lnTo>
                    <a:pt x="391" y="196"/>
                  </a:lnTo>
                  <a:lnTo>
                    <a:pt x="390" y="176"/>
                  </a:lnTo>
                  <a:lnTo>
                    <a:pt x="387" y="157"/>
                  </a:lnTo>
                  <a:lnTo>
                    <a:pt x="382" y="138"/>
                  </a:lnTo>
                  <a:lnTo>
                    <a:pt x="375" y="120"/>
                  </a:lnTo>
                  <a:lnTo>
                    <a:pt x="367" y="102"/>
                  </a:lnTo>
                  <a:lnTo>
                    <a:pt x="358" y="87"/>
                  </a:lnTo>
                  <a:lnTo>
                    <a:pt x="347" y="72"/>
                  </a:lnTo>
                  <a:lnTo>
                    <a:pt x="334" y="57"/>
                  </a:lnTo>
                  <a:lnTo>
                    <a:pt x="320" y="45"/>
                  </a:lnTo>
                  <a:lnTo>
                    <a:pt x="304" y="33"/>
                  </a:lnTo>
                  <a:lnTo>
                    <a:pt x="289" y="24"/>
                  </a:lnTo>
                  <a:lnTo>
                    <a:pt x="272" y="16"/>
                  </a:lnTo>
                  <a:lnTo>
                    <a:pt x="253" y="9"/>
                  </a:lnTo>
                  <a:lnTo>
                    <a:pt x="234" y="4"/>
                  </a:lnTo>
                  <a:lnTo>
                    <a:pt x="216" y="1"/>
                  </a:lnTo>
                  <a:lnTo>
                    <a:pt x="195" y="0"/>
                  </a:lnTo>
                  <a:lnTo>
                    <a:pt x="175" y="1"/>
                  </a:lnTo>
                  <a:lnTo>
                    <a:pt x="156" y="4"/>
                  </a:lnTo>
                  <a:lnTo>
                    <a:pt x="138" y="9"/>
                  </a:lnTo>
                  <a:lnTo>
                    <a:pt x="119" y="16"/>
                  </a:lnTo>
                  <a:lnTo>
                    <a:pt x="102" y="24"/>
                  </a:lnTo>
                  <a:lnTo>
                    <a:pt x="87" y="33"/>
                  </a:lnTo>
                  <a:lnTo>
                    <a:pt x="71" y="45"/>
                  </a:lnTo>
                  <a:lnTo>
                    <a:pt x="57" y="57"/>
                  </a:lnTo>
                  <a:lnTo>
                    <a:pt x="45" y="72"/>
                  </a:lnTo>
                  <a:lnTo>
                    <a:pt x="33" y="87"/>
                  </a:lnTo>
                  <a:lnTo>
                    <a:pt x="24" y="102"/>
                  </a:lnTo>
                  <a:lnTo>
                    <a:pt x="16" y="120"/>
                  </a:lnTo>
                  <a:lnTo>
                    <a:pt x="9" y="138"/>
                  </a:lnTo>
                  <a:lnTo>
                    <a:pt x="4" y="157"/>
                  </a:lnTo>
                  <a:lnTo>
                    <a:pt x="1" y="176"/>
                  </a:lnTo>
                  <a:lnTo>
                    <a:pt x="0" y="196"/>
                  </a:lnTo>
                  <a:lnTo>
                    <a:pt x="1" y="216"/>
                  </a:lnTo>
                  <a:lnTo>
                    <a:pt x="4" y="235"/>
                  </a:lnTo>
                  <a:lnTo>
                    <a:pt x="9" y="254"/>
                  </a:lnTo>
                  <a:lnTo>
                    <a:pt x="16" y="272"/>
                  </a:lnTo>
                  <a:lnTo>
                    <a:pt x="24" y="289"/>
                  </a:lnTo>
                  <a:lnTo>
                    <a:pt x="33" y="305"/>
                  </a:lnTo>
                  <a:lnTo>
                    <a:pt x="45" y="320"/>
                  </a:lnTo>
                  <a:lnTo>
                    <a:pt x="57" y="334"/>
                  </a:lnTo>
                  <a:lnTo>
                    <a:pt x="71" y="347"/>
                  </a:lnTo>
                  <a:lnTo>
                    <a:pt x="87" y="358"/>
                  </a:lnTo>
                  <a:lnTo>
                    <a:pt x="102" y="367"/>
                  </a:lnTo>
                  <a:lnTo>
                    <a:pt x="119" y="376"/>
                  </a:lnTo>
                  <a:lnTo>
                    <a:pt x="138" y="383"/>
                  </a:lnTo>
                  <a:lnTo>
                    <a:pt x="156" y="388"/>
                  </a:lnTo>
                  <a:lnTo>
                    <a:pt x="175" y="391"/>
                  </a:lnTo>
                  <a:lnTo>
                    <a:pt x="195" y="39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28" name="Freeform 472"/>
            <p:cNvSpPr>
              <a:spLocks/>
            </p:cNvSpPr>
            <p:nvPr/>
          </p:nvSpPr>
          <p:spPr bwMode="auto">
            <a:xfrm>
              <a:off x="1256" y="2836"/>
              <a:ext cx="398" cy="399"/>
            </a:xfrm>
            <a:custGeom>
              <a:avLst/>
              <a:gdLst>
                <a:gd name="T0" fmla="*/ 219 w 398"/>
                <a:gd name="T1" fmla="*/ 397 h 399"/>
                <a:gd name="T2" fmla="*/ 257 w 398"/>
                <a:gd name="T3" fmla="*/ 389 h 399"/>
                <a:gd name="T4" fmla="*/ 293 w 398"/>
                <a:gd name="T5" fmla="*/ 373 h 399"/>
                <a:gd name="T6" fmla="*/ 325 w 398"/>
                <a:gd name="T7" fmla="*/ 352 h 399"/>
                <a:gd name="T8" fmla="*/ 352 w 398"/>
                <a:gd name="T9" fmla="*/ 325 h 399"/>
                <a:gd name="T10" fmla="*/ 373 w 398"/>
                <a:gd name="T11" fmla="*/ 293 h 399"/>
                <a:gd name="T12" fmla="*/ 388 w 398"/>
                <a:gd name="T13" fmla="*/ 258 h 399"/>
                <a:gd name="T14" fmla="*/ 396 w 398"/>
                <a:gd name="T15" fmla="*/ 219 h 399"/>
                <a:gd name="T16" fmla="*/ 396 w 398"/>
                <a:gd name="T17" fmla="*/ 179 h 399"/>
                <a:gd name="T18" fmla="*/ 388 w 398"/>
                <a:gd name="T19" fmla="*/ 140 h 399"/>
                <a:gd name="T20" fmla="*/ 373 w 398"/>
                <a:gd name="T21" fmla="*/ 104 h 399"/>
                <a:gd name="T22" fmla="*/ 352 w 398"/>
                <a:gd name="T23" fmla="*/ 73 h 399"/>
                <a:gd name="T24" fmla="*/ 325 w 398"/>
                <a:gd name="T25" fmla="*/ 46 h 399"/>
                <a:gd name="T26" fmla="*/ 293 w 398"/>
                <a:gd name="T27" fmla="*/ 24 h 399"/>
                <a:gd name="T28" fmla="*/ 257 w 398"/>
                <a:gd name="T29" fmla="*/ 9 h 399"/>
                <a:gd name="T30" fmla="*/ 219 w 398"/>
                <a:gd name="T31" fmla="*/ 1 h 399"/>
                <a:gd name="T32" fmla="*/ 178 w 398"/>
                <a:gd name="T33" fmla="*/ 1 h 399"/>
                <a:gd name="T34" fmla="*/ 140 w 398"/>
                <a:gd name="T35" fmla="*/ 9 h 399"/>
                <a:gd name="T36" fmla="*/ 104 w 398"/>
                <a:gd name="T37" fmla="*/ 24 h 399"/>
                <a:gd name="T38" fmla="*/ 72 w 398"/>
                <a:gd name="T39" fmla="*/ 46 h 399"/>
                <a:gd name="T40" fmla="*/ 46 w 398"/>
                <a:gd name="T41" fmla="*/ 73 h 399"/>
                <a:gd name="T42" fmla="*/ 24 w 398"/>
                <a:gd name="T43" fmla="*/ 104 h 399"/>
                <a:gd name="T44" fmla="*/ 9 w 398"/>
                <a:gd name="T45" fmla="*/ 140 h 399"/>
                <a:gd name="T46" fmla="*/ 1 w 398"/>
                <a:gd name="T47" fmla="*/ 179 h 399"/>
                <a:gd name="T48" fmla="*/ 1 w 398"/>
                <a:gd name="T49" fmla="*/ 219 h 399"/>
                <a:gd name="T50" fmla="*/ 9 w 398"/>
                <a:gd name="T51" fmla="*/ 258 h 399"/>
                <a:gd name="T52" fmla="*/ 24 w 398"/>
                <a:gd name="T53" fmla="*/ 293 h 399"/>
                <a:gd name="T54" fmla="*/ 46 w 398"/>
                <a:gd name="T55" fmla="*/ 325 h 399"/>
                <a:gd name="T56" fmla="*/ 72 w 398"/>
                <a:gd name="T57" fmla="*/ 352 h 399"/>
                <a:gd name="T58" fmla="*/ 104 w 398"/>
                <a:gd name="T59" fmla="*/ 373 h 399"/>
                <a:gd name="T60" fmla="*/ 140 w 398"/>
                <a:gd name="T61" fmla="*/ 389 h 399"/>
                <a:gd name="T62" fmla="*/ 178 w 398"/>
                <a:gd name="T63" fmla="*/ 397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8" h="399">
                  <a:moveTo>
                    <a:pt x="198" y="398"/>
                  </a:moveTo>
                  <a:lnTo>
                    <a:pt x="219" y="397"/>
                  </a:lnTo>
                  <a:lnTo>
                    <a:pt x="238" y="394"/>
                  </a:lnTo>
                  <a:lnTo>
                    <a:pt x="257" y="389"/>
                  </a:lnTo>
                  <a:lnTo>
                    <a:pt x="276" y="382"/>
                  </a:lnTo>
                  <a:lnTo>
                    <a:pt x="293" y="373"/>
                  </a:lnTo>
                  <a:lnTo>
                    <a:pt x="309" y="363"/>
                  </a:lnTo>
                  <a:lnTo>
                    <a:pt x="325" y="352"/>
                  </a:lnTo>
                  <a:lnTo>
                    <a:pt x="339" y="339"/>
                  </a:lnTo>
                  <a:lnTo>
                    <a:pt x="352" y="325"/>
                  </a:lnTo>
                  <a:lnTo>
                    <a:pt x="363" y="310"/>
                  </a:lnTo>
                  <a:lnTo>
                    <a:pt x="373" y="293"/>
                  </a:lnTo>
                  <a:lnTo>
                    <a:pt x="381" y="276"/>
                  </a:lnTo>
                  <a:lnTo>
                    <a:pt x="388" y="258"/>
                  </a:lnTo>
                  <a:lnTo>
                    <a:pt x="393" y="239"/>
                  </a:lnTo>
                  <a:lnTo>
                    <a:pt x="396" y="219"/>
                  </a:lnTo>
                  <a:lnTo>
                    <a:pt x="397" y="199"/>
                  </a:lnTo>
                  <a:lnTo>
                    <a:pt x="396" y="179"/>
                  </a:lnTo>
                  <a:lnTo>
                    <a:pt x="393" y="159"/>
                  </a:lnTo>
                  <a:lnTo>
                    <a:pt x="388" y="140"/>
                  </a:lnTo>
                  <a:lnTo>
                    <a:pt x="381" y="122"/>
                  </a:lnTo>
                  <a:lnTo>
                    <a:pt x="373" y="104"/>
                  </a:lnTo>
                  <a:lnTo>
                    <a:pt x="363" y="88"/>
                  </a:lnTo>
                  <a:lnTo>
                    <a:pt x="352" y="73"/>
                  </a:lnTo>
                  <a:lnTo>
                    <a:pt x="339" y="58"/>
                  </a:lnTo>
                  <a:lnTo>
                    <a:pt x="325" y="46"/>
                  </a:lnTo>
                  <a:lnTo>
                    <a:pt x="309" y="34"/>
                  </a:lnTo>
                  <a:lnTo>
                    <a:pt x="293" y="24"/>
                  </a:lnTo>
                  <a:lnTo>
                    <a:pt x="276" y="16"/>
                  </a:lnTo>
                  <a:lnTo>
                    <a:pt x="257" y="9"/>
                  </a:lnTo>
                  <a:lnTo>
                    <a:pt x="238" y="4"/>
                  </a:lnTo>
                  <a:lnTo>
                    <a:pt x="219" y="1"/>
                  </a:lnTo>
                  <a:lnTo>
                    <a:pt x="198" y="0"/>
                  </a:lnTo>
                  <a:lnTo>
                    <a:pt x="178" y="1"/>
                  </a:lnTo>
                  <a:lnTo>
                    <a:pt x="158" y="4"/>
                  </a:lnTo>
                  <a:lnTo>
                    <a:pt x="140" y="9"/>
                  </a:lnTo>
                  <a:lnTo>
                    <a:pt x="121" y="16"/>
                  </a:lnTo>
                  <a:lnTo>
                    <a:pt x="104" y="24"/>
                  </a:lnTo>
                  <a:lnTo>
                    <a:pt x="88" y="34"/>
                  </a:lnTo>
                  <a:lnTo>
                    <a:pt x="72" y="46"/>
                  </a:lnTo>
                  <a:lnTo>
                    <a:pt x="58" y="58"/>
                  </a:lnTo>
                  <a:lnTo>
                    <a:pt x="46" y="73"/>
                  </a:lnTo>
                  <a:lnTo>
                    <a:pt x="34" y="88"/>
                  </a:lnTo>
                  <a:lnTo>
                    <a:pt x="24" y="104"/>
                  </a:lnTo>
                  <a:lnTo>
                    <a:pt x="16" y="122"/>
                  </a:lnTo>
                  <a:lnTo>
                    <a:pt x="9" y="140"/>
                  </a:lnTo>
                  <a:lnTo>
                    <a:pt x="4" y="159"/>
                  </a:lnTo>
                  <a:lnTo>
                    <a:pt x="1" y="179"/>
                  </a:lnTo>
                  <a:lnTo>
                    <a:pt x="0" y="199"/>
                  </a:lnTo>
                  <a:lnTo>
                    <a:pt x="1" y="219"/>
                  </a:lnTo>
                  <a:lnTo>
                    <a:pt x="4" y="239"/>
                  </a:lnTo>
                  <a:lnTo>
                    <a:pt x="9" y="258"/>
                  </a:lnTo>
                  <a:lnTo>
                    <a:pt x="16" y="276"/>
                  </a:lnTo>
                  <a:lnTo>
                    <a:pt x="24" y="293"/>
                  </a:lnTo>
                  <a:lnTo>
                    <a:pt x="34" y="310"/>
                  </a:lnTo>
                  <a:lnTo>
                    <a:pt x="46" y="325"/>
                  </a:lnTo>
                  <a:lnTo>
                    <a:pt x="58" y="339"/>
                  </a:lnTo>
                  <a:lnTo>
                    <a:pt x="72" y="352"/>
                  </a:lnTo>
                  <a:lnTo>
                    <a:pt x="88" y="363"/>
                  </a:lnTo>
                  <a:lnTo>
                    <a:pt x="104" y="373"/>
                  </a:lnTo>
                  <a:lnTo>
                    <a:pt x="121" y="382"/>
                  </a:lnTo>
                  <a:lnTo>
                    <a:pt x="140" y="389"/>
                  </a:lnTo>
                  <a:lnTo>
                    <a:pt x="158" y="394"/>
                  </a:lnTo>
                  <a:lnTo>
                    <a:pt x="178" y="397"/>
                  </a:lnTo>
                  <a:lnTo>
                    <a:pt x="198" y="398"/>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29" name="Freeform 473"/>
            <p:cNvSpPr>
              <a:spLocks/>
            </p:cNvSpPr>
            <p:nvPr/>
          </p:nvSpPr>
          <p:spPr bwMode="auto">
            <a:xfrm>
              <a:off x="1555" y="2892"/>
              <a:ext cx="16" cy="22"/>
            </a:xfrm>
            <a:custGeom>
              <a:avLst/>
              <a:gdLst>
                <a:gd name="T0" fmla="*/ 11 w 16"/>
                <a:gd name="T1" fmla="*/ 19 h 22"/>
                <a:gd name="T2" fmla="*/ 11 w 16"/>
                <a:gd name="T3" fmla="*/ 19 h 22"/>
                <a:gd name="T4" fmla="*/ 11 w 16"/>
                <a:gd name="T5" fmla="*/ 19 h 22"/>
                <a:gd name="T6" fmla="*/ 10 w 16"/>
                <a:gd name="T7" fmla="*/ 19 h 22"/>
                <a:gd name="T8" fmla="*/ 9 w 16"/>
                <a:gd name="T9" fmla="*/ 19 h 22"/>
                <a:gd name="T10" fmla="*/ 9 w 16"/>
                <a:gd name="T11" fmla="*/ 19 h 22"/>
                <a:gd name="T12" fmla="*/ 8 w 16"/>
                <a:gd name="T13" fmla="*/ 19 h 22"/>
                <a:gd name="T14" fmla="*/ 7 w 16"/>
                <a:gd name="T15" fmla="*/ 19 h 22"/>
                <a:gd name="T16" fmla="*/ 6 w 16"/>
                <a:gd name="T17" fmla="*/ 19 h 22"/>
                <a:gd name="T18" fmla="*/ 6 w 16"/>
                <a:gd name="T19" fmla="*/ 18 h 22"/>
                <a:gd name="T20" fmla="*/ 5 w 16"/>
                <a:gd name="T21" fmla="*/ 17 h 22"/>
                <a:gd name="T22" fmla="*/ 4 w 16"/>
                <a:gd name="T23" fmla="*/ 16 h 22"/>
                <a:gd name="T24" fmla="*/ 4 w 16"/>
                <a:gd name="T25" fmla="*/ 16 h 22"/>
                <a:gd name="T26" fmla="*/ 4 w 16"/>
                <a:gd name="T27" fmla="*/ 15 h 22"/>
                <a:gd name="T28" fmla="*/ 4 w 16"/>
                <a:gd name="T29" fmla="*/ 14 h 22"/>
                <a:gd name="T30" fmla="*/ 5 w 16"/>
                <a:gd name="T31" fmla="*/ 14 h 22"/>
                <a:gd name="T32" fmla="*/ 5 w 16"/>
                <a:gd name="T33" fmla="*/ 13 h 22"/>
                <a:gd name="T34" fmla="*/ 11 w 16"/>
                <a:gd name="T35" fmla="*/ 6 h 22"/>
                <a:gd name="T36" fmla="*/ 11 w 16"/>
                <a:gd name="T37" fmla="*/ 5 h 22"/>
                <a:gd name="T38" fmla="*/ 12 w 16"/>
                <a:gd name="T39" fmla="*/ 5 h 22"/>
                <a:gd name="T40" fmla="*/ 12 w 16"/>
                <a:gd name="T41" fmla="*/ 5 h 22"/>
                <a:gd name="T42" fmla="*/ 13 w 16"/>
                <a:gd name="T43" fmla="*/ 5 h 22"/>
                <a:gd name="T44" fmla="*/ 14 w 16"/>
                <a:gd name="T45" fmla="*/ 5 h 22"/>
                <a:gd name="T46" fmla="*/ 14 w 16"/>
                <a:gd name="T47" fmla="*/ 5 h 22"/>
                <a:gd name="T48" fmla="*/ 14 w 16"/>
                <a:gd name="T49" fmla="*/ 5 h 22"/>
                <a:gd name="T50" fmla="*/ 15 w 16"/>
                <a:gd name="T51" fmla="*/ 5 h 22"/>
                <a:gd name="T52" fmla="*/ 15 w 16"/>
                <a:gd name="T53" fmla="*/ 4 h 22"/>
                <a:gd name="T54" fmla="*/ 10 w 16"/>
                <a:gd name="T55" fmla="*/ 0 h 22"/>
                <a:gd name="T56" fmla="*/ 9 w 16"/>
                <a:gd name="T57" fmla="*/ 0 h 22"/>
                <a:gd name="T58" fmla="*/ 10 w 16"/>
                <a:gd name="T59" fmla="*/ 1 h 22"/>
                <a:gd name="T60" fmla="*/ 11 w 16"/>
                <a:gd name="T61" fmla="*/ 2 h 22"/>
                <a:gd name="T62" fmla="*/ 11 w 16"/>
                <a:gd name="T63" fmla="*/ 2 h 22"/>
                <a:gd name="T64" fmla="*/ 11 w 16"/>
                <a:gd name="T65" fmla="*/ 3 h 22"/>
                <a:gd name="T66" fmla="*/ 10 w 16"/>
                <a:gd name="T67" fmla="*/ 3 h 22"/>
                <a:gd name="T68" fmla="*/ 10 w 16"/>
                <a:gd name="T69" fmla="*/ 4 h 22"/>
                <a:gd name="T70" fmla="*/ 9 w 16"/>
                <a:gd name="T71" fmla="*/ 4 h 22"/>
                <a:gd name="T72" fmla="*/ 4 w 16"/>
                <a:gd name="T73" fmla="*/ 12 h 22"/>
                <a:gd name="T74" fmla="*/ 4 w 16"/>
                <a:gd name="T75" fmla="*/ 12 h 22"/>
                <a:gd name="T76" fmla="*/ 3 w 16"/>
                <a:gd name="T77" fmla="*/ 12 h 22"/>
                <a:gd name="T78" fmla="*/ 3 w 16"/>
                <a:gd name="T79" fmla="*/ 13 h 22"/>
                <a:gd name="T80" fmla="*/ 2 w 16"/>
                <a:gd name="T81" fmla="*/ 13 h 22"/>
                <a:gd name="T82" fmla="*/ 1 w 16"/>
                <a:gd name="T83" fmla="*/ 13 h 22"/>
                <a:gd name="T84" fmla="*/ 1 w 16"/>
                <a:gd name="T85" fmla="*/ 13 h 22"/>
                <a:gd name="T86" fmla="*/ 0 w 16"/>
                <a:gd name="T87" fmla="*/ 12 h 22"/>
                <a:gd name="T88" fmla="*/ 0 w 16"/>
                <a:gd name="T89" fmla="*/ 13 h 22"/>
                <a:gd name="T90" fmla="*/ 8 w 16"/>
                <a:gd name="T91" fmla="*/ 21 h 22"/>
                <a:gd name="T92" fmla="*/ 12 w 16"/>
                <a:gd name="T93" fmla="*/ 19 h 22"/>
                <a:gd name="T94" fmla="*/ 11 w 16"/>
                <a:gd name="T95"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 h="22">
                  <a:moveTo>
                    <a:pt x="11" y="19"/>
                  </a:moveTo>
                  <a:lnTo>
                    <a:pt x="11" y="19"/>
                  </a:lnTo>
                  <a:lnTo>
                    <a:pt x="11" y="19"/>
                  </a:lnTo>
                  <a:lnTo>
                    <a:pt x="10" y="19"/>
                  </a:lnTo>
                  <a:lnTo>
                    <a:pt x="9" y="19"/>
                  </a:lnTo>
                  <a:lnTo>
                    <a:pt x="9" y="19"/>
                  </a:lnTo>
                  <a:lnTo>
                    <a:pt x="8" y="19"/>
                  </a:lnTo>
                  <a:lnTo>
                    <a:pt x="7" y="19"/>
                  </a:lnTo>
                  <a:lnTo>
                    <a:pt x="6" y="19"/>
                  </a:lnTo>
                  <a:lnTo>
                    <a:pt x="6" y="18"/>
                  </a:lnTo>
                  <a:lnTo>
                    <a:pt x="5" y="17"/>
                  </a:lnTo>
                  <a:lnTo>
                    <a:pt x="4" y="16"/>
                  </a:lnTo>
                  <a:lnTo>
                    <a:pt x="4" y="16"/>
                  </a:lnTo>
                  <a:lnTo>
                    <a:pt x="4" y="15"/>
                  </a:lnTo>
                  <a:lnTo>
                    <a:pt x="4" y="14"/>
                  </a:lnTo>
                  <a:lnTo>
                    <a:pt x="5" y="14"/>
                  </a:lnTo>
                  <a:lnTo>
                    <a:pt x="5" y="13"/>
                  </a:lnTo>
                  <a:lnTo>
                    <a:pt x="11" y="6"/>
                  </a:lnTo>
                  <a:lnTo>
                    <a:pt x="11" y="5"/>
                  </a:lnTo>
                  <a:lnTo>
                    <a:pt x="12" y="5"/>
                  </a:lnTo>
                  <a:lnTo>
                    <a:pt x="12" y="5"/>
                  </a:lnTo>
                  <a:lnTo>
                    <a:pt x="13" y="5"/>
                  </a:lnTo>
                  <a:lnTo>
                    <a:pt x="14" y="5"/>
                  </a:lnTo>
                  <a:lnTo>
                    <a:pt x="14" y="5"/>
                  </a:lnTo>
                  <a:lnTo>
                    <a:pt x="14" y="5"/>
                  </a:lnTo>
                  <a:lnTo>
                    <a:pt x="15" y="5"/>
                  </a:lnTo>
                  <a:lnTo>
                    <a:pt x="15" y="4"/>
                  </a:lnTo>
                  <a:lnTo>
                    <a:pt x="10" y="0"/>
                  </a:lnTo>
                  <a:lnTo>
                    <a:pt x="9" y="0"/>
                  </a:lnTo>
                  <a:lnTo>
                    <a:pt x="10" y="1"/>
                  </a:lnTo>
                  <a:lnTo>
                    <a:pt x="11" y="2"/>
                  </a:lnTo>
                  <a:lnTo>
                    <a:pt x="11" y="2"/>
                  </a:lnTo>
                  <a:lnTo>
                    <a:pt x="11" y="3"/>
                  </a:lnTo>
                  <a:lnTo>
                    <a:pt x="10" y="3"/>
                  </a:lnTo>
                  <a:lnTo>
                    <a:pt x="10" y="4"/>
                  </a:lnTo>
                  <a:lnTo>
                    <a:pt x="9" y="4"/>
                  </a:lnTo>
                  <a:lnTo>
                    <a:pt x="4" y="12"/>
                  </a:lnTo>
                  <a:lnTo>
                    <a:pt x="4" y="12"/>
                  </a:lnTo>
                  <a:lnTo>
                    <a:pt x="3" y="12"/>
                  </a:lnTo>
                  <a:lnTo>
                    <a:pt x="3" y="13"/>
                  </a:lnTo>
                  <a:lnTo>
                    <a:pt x="2" y="13"/>
                  </a:lnTo>
                  <a:lnTo>
                    <a:pt x="1" y="13"/>
                  </a:lnTo>
                  <a:lnTo>
                    <a:pt x="1" y="13"/>
                  </a:lnTo>
                  <a:lnTo>
                    <a:pt x="0" y="12"/>
                  </a:lnTo>
                  <a:lnTo>
                    <a:pt x="0" y="13"/>
                  </a:lnTo>
                  <a:lnTo>
                    <a:pt x="8" y="21"/>
                  </a:lnTo>
                  <a:lnTo>
                    <a:pt x="12" y="19"/>
                  </a:lnTo>
                  <a:lnTo>
                    <a:pt x="11" y="1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0" name="Freeform 474"/>
            <p:cNvSpPr>
              <a:spLocks/>
            </p:cNvSpPr>
            <p:nvPr/>
          </p:nvSpPr>
          <p:spPr bwMode="auto">
            <a:xfrm>
              <a:off x="1568" y="2905"/>
              <a:ext cx="17" cy="17"/>
            </a:xfrm>
            <a:custGeom>
              <a:avLst/>
              <a:gdLst>
                <a:gd name="T0" fmla="*/ 12 w 17"/>
                <a:gd name="T1" fmla="*/ 6 h 17"/>
                <a:gd name="T2" fmla="*/ 12 w 17"/>
                <a:gd name="T3" fmla="*/ 6 h 17"/>
                <a:gd name="T4" fmla="*/ 13 w 17"/>
                <a:gd name="T5" fmla="*/ 5 h 17"/>
                <a:gd name="T6" fmla="*/ 14 w 17"/>
                <a:gd name="T7" fmla="*/ 5 h 17"/>
                <a:gd name="T8" fmla="*/ 14 w 17"/>
                <a:gd name="T9" fmla="*/ 4 h 17"/>
                <a:gd name="T10" fmla="*/ 15 w 17"/>
                <a:gd name="T11" fmla="*/ 4 h 17"/>
                <a:gd name="T12" fmla="*/ 15 w 17"/>
                <a:gd name="T13" fmla="*/ 5 h 17"/>
                <a:gd name="T14" fmla="*/ 15 w 17"/>
                <a:gd name="T15" fmla="*/ 5 h 17"/>
                <a:gd name="T16" fmla="*/ 16 w 17"/>
                <a:gd name="T17" fmla="*/ 6 h 17"/>
                <a:gd name="T18" fmla="*/ 16 w 17"/>
                <a:gd name="T19" fmla="*/ 5 h 17"/>
                <a:gd name="T20" fmla="*/ 12 w 17"/>
                <a:gd name="T21" fmla="*/ 0 h 17"/>
                <a:gd name="T22" fmla="*/ 12 w 17"/>
                <a:gd name="T23" fmla="*/ 1 h 17"/>
                <a:gd name="T24" fmla="*/ 12 w 17"/>
                <a:gd name="T25" fmla="*/ 1 h 17"/>
                <a:gd name="T26" fmla="*/ 12 w 17"/>
                <a:gd name="T27" fmla="*/ 1 h 17"/>
                <a:gd name="T28" fmla="*/ 12 w 17"/>
                <a:gd name="T29" fmla="*/ 2 h 17"/>
                <a:gd name="T30" fmla="*/ 12 w 17"/>
                <a:gd name="T31" fmla="*/ 2 h 17"/>
                <a:gd name="T32" fmla="*/ 12 w 17"/>
                <a:gd name="T33" fmla="*/ 3 h 17"/>
                <a:gd name="T34" fmla="*/ 12 w 17"/>
                <a:gd name="T35" fmla="*/ 4 h 17"/>
                <a:gd name="T36" fmla="*/ 11 w 17"/>
                <a:gd name="T37" fmla="*/ 4 h 17"/>
                <a:gd name="T38" fmla="*/ 11 w 17"/>
                <a:gd name="T39" fmla="*/ 4 h 17"/>
                <a:gd name="T40" fmla="*/ 10 w 17"/>
                <a:gd name="T41" fmla="*/ 4 h 17"/>
                <a:gd name="T42" fmla="*/ 4 w 17"/>
                <a:gd name="T43" fmla="*/ 10 h 17"/>
                <a:gd name="T44" fmla="*/ 4 w 17"/>
                <a:gd name="T45" fmla="*/ 11 h 17"/>
                <a:gd name="T46" fmla="*/ 3 w 17"/>
                <a:gd name="T47" fmla="*/ 11 h 17"/>
                <a:gd name="T48" fmla="*/ 3 w 17"/>
                <a:gd name="T49" fmla="*/ 12 h 17"/>
                <a:gd name="T50" fmla="*/ 2 w 17"/>
                <a:gd name="T51" fmla="*/ 12 h 17"/>
                <a:gd name="T52" fmla="*/ 1 w 17"/>
                <a:gd name="T53" fmla="*/ 12 h 17"/>
                <a:gd name="T54" fmla="*/ 1 w 17"/>
                <a:gd name="T55" fmla="*/ 12 h 17"/>
                <a:gd name="T56" fmla="*/ 1 w 17"/>
                <a:gd name="T57" fmla="*/ 11 h 17"/>
                <a:gd name="T58" fmla="*/ 0 w 17"/>
                <a:gd name="T59" fmla="*/ 11 h 17"/>
                <a:gd name="T60" fmla="*/ 0 w 17"/>
                <a:gd name="T61" fmla="*/ 12 h 17"/>
                <a:gd name="T62" fmla="*/ 4 w 17"/>
                <a:gd name="T63" fmla="*/ 16 h 17"/>
                <a:gd name="T64" fmla="*/ 4 w 17"/>
                <a:gd name="T65" fmla="*/ 15 h 17"/>
                <a:gd name="T66" fmla="*/ 4 w 17"/>
                <a:gd name="T67" fmla="*/ 15 h 17"/>
                <a:gd name="T68" fmla="*/ 4 w 17"/>
                <a:gd name="T69" fmla="*/ 15 h 17"/>
                <a:gd name="T70" fmla="*/ 4 w 17"/>
                <a:gd name="T71" fmla="*/ 14 h 17"/>
                <a:gd name="T72" fmla="*/ 4 w 17"/>
                <a:gd name="T73" fmla="*/ 14 h 17"/>
                <a:gd name="T74" fmla="*/ 4 w 17"/>
                <a:gd name="T75" fmla="*/ 13 h 17"/>
                <a:gd name="T76" fmla="*/ 5 w 17"/>
                <a:gd name="T77" fmla="*/ 12 h 17"/>
                <a:gd name="T78" fmla="*/ 6 w 17"/>
                <a:gd name="T79" fmla="*/ 12 h 17"/>
                <a:gd name="T80" fmla="*/ 12 w 17"/>
                <a:gd name="T81"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 h="17">
                  <a:moveTo>
                    <a:pt x="12" y="6"/>
                  </a:moveTo>
                  <a:lnTo>
                    <a:pt x="12" y="6"/>
                  </a:lnTo>
                  <a:lnTo>
                    <a:pt x="13" y="5"/>
                  </a:lnTo>
                  <a:lnTo>
                    <a:pt x="14" y="5"/>
                  </a:lnTo>
                  <a:lnTo>
                    <a:pt x="14" y="4"/>
                  </a:lnTo>
                  <a:lnTo>
                    <a:pt x="15" y="4"/>
                  </a:lnTo>
                  <a:lnTo>
                    <a:pt x="15" y="5"/>
                  </a:lnTo>
                  <a:lnTo>
                    <a:pt x="15" y="5"/>
                  </a:lnTo>
                  <a:lnTo>
                    <a:pt x="16" y="6"/>
                  </a:lnTo>
                  <a:lnTo>
                    <a:pt x="16" y="5"/>
                  </a:lnTo>
                  <a:lnTo>
                    <a:pt x="12" y="0"/>
                  </a:lnTo>
                  <a:lnTo>
                    <a:pt x="12" y="1"/>
                  </a:lnTo>
                  <a:lnTo>
                    <a:pt x="12" y="1"/>
                  </a:lnTo>
                  <a:lnTo>
                    <a:pt x="12" y="1"/>
                  </a:lnTo>
                  <a:lnTo>
                    <a:pt x="12" y="2"/>
                  </a:lnTo>
                  <a:lnTo>
                    <a:pt x="12" y="2"/>
                  </a:lnTo>
                  <a:lnTo>
                    <a:pt x="12" y="3"/>
                  </a:lnTo>
                  <a:lnTo>
                    <a:pt x="12" y="4"/>
                  </a:lnTo>
                  <a:lnTo>
                    <a:pt x="11" y="4"/>
                  </a:lnTo>
                  <a:lnTo>
                    <a:pt x="11" y="4"/>
                  </a:lnTo>
                  <a:lnTo>
                    <a:pt x="10" y="4"/>
                  </a:lnTo>
                  <a:lnTo>
                    <a:pt x="4" y="10"/>
                  </a:lnTo>
                  <a:lnTo>
                    <a:pt x="4" y="11"/>
                  </a:lnTo>
                  <a:lnTo>
                    <a:pt x="3" y="11"/>
                  </a:lnTo>
                  <a:lnTo>
                    <a:pt x="3" y="12"/>
                  </a:lnTo>
                  <a:lnTo>
                    <a:pt x="2" y="12"/>
                  </a:lnTo>
                  <a:lnTo>
                    <a:pt x="1" y="12"/>
                  </a:lnTo>
                  <a:lnTo>
                    <a:pt x="1" y="12"/>
                  </a:lnTo>
                  <a:lnTo>
                    <a:pt x="1" y="11"/>
                  </a:lnTo>
                  <a:lnTo>
                    <a:pt x="0" y="11"/>
                  </a:lnTo>
                  <a:lnTo>
                    <a:pt x="0" y="12"/>
                  </a:lnTo>
                  <a:lnTo>
                    <a:pt x="4" y="16"/>
                  </a:lnTo>
                  <a:lnTo>
                    <a:pt x="4" y="15"/>
                  </a:lnTo>
                  <a:lnTo>
                    <a:pt x="4" y="15"/>
                  </a:lnTo>
                  <a:lnTo>
                    <a:pt x="4" y="15"/>
                  </a:lnTo>
                  <a:lnTo>
                    <a:pt x="4" y="14"/>
                  </a:lnTo>
                  <a:lnTo>
                    <a:pt x="4" y="14"/>
                  </a:lnTo>
                  <a:lnTo>
                    <a:pt x="4" y="13"/>
                  </a:lnTo>
                  <a:lnTo>
                    <a:pt x="5" y="12"/>
                  </a:lnTo>
                  <a:lnTo>
                    <a:pt x="6" y="12"/>
                  </a:lnTo>
                  <a:lnTo>
                    <a:pt x="12"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1" name="Freeform 475"/>
            <p:cNvSpPr>
              <a:spLocks/>
            </p:cNvSpPr>
            <p:nvPr/>
          </p:nvSpPr>
          <p:spPr bwMode="auto">
            <a:xfrm>
              <a:off x="1575" y="2914"/>
              <a:ext cx="21" cy="22"/>
            </a:xfrm>
            <a:custGeom>
              <a:avLst/>
              <a:gdLst>
                <a:gd name="T0" fmla="*/ 5 w 21"/>
                <a:gd name="T1" fmla="*/ 18 h 22"/>
                <a:gd name="T2" fmla="*/ 6 w 21"/>
                <a:gd name="T3" fmla="*/ 19 h 22"/>
                <a:gd name="T4" fmla="*/ 8 w 21"/>
                <a:gd name="T5" fmla="*/ 20 h 22"/>
                <a:gd name="T6" fmla="*/ 9 w 21"/>
                <a:gd name="T7" fmla="*/ 21 h 22"/>
                <a:gd name="T8" fmla="*/ 11 w 21"/>
                <a:gd name="T9" fmla="*/ 21 h 22"/>
                <a:gd name="T10" fmla="*/ 12 w 21"/>
                <a:gd name="T11" fmla="*/ 20 h 22"/>
                <a:gd name="T12" fmla="*/ 13 w 21"/>
                <a:gd name="T13" fmla="*/ 19 h 22"/>
                <a:gd name="T14" fmla="*/ 14 w 21"/>
                <a:gd name="T15" fmla="*/ 19 h 22"/>
                <a:gd name="T16" fmla="*/ 14 w 21"/>
                <a:gd name="T17" fmla="*/ 17 h 22"/>
                <a:gd name="T18" fmla="*/ 14 w 21"/>
                <a:gd name="T19" fmla="*/ 16 h 22"/>
                <a:gd name="T20" fmla="*/ 14 w 21"/>
                <a:gd name="T21" fmla="*/ 14 h 22"/>
                <a:gd name="T22" fmla="*/ 12 w 21"/>
                <a:gd name="T23" fmla="*/ 12 h 22"/>
                <a:gd name="T24" fmla="*/ 12 w 21"/>
                <a:gd name="T25" fmla="*/ 12 h 22"/>
                <a:gd name="T26" fmla="*/ 13 w 21"/>
                <a:gd name="T27" fmla="*/ 13 h 22"/>
                <a:gd name="T28" fmla="*/ 15 w 21"/>
                <a:gd name="T29" fmla="*/ 14 h 22"/>
                <a:gd name="T30" fmla="*/ 16 w 21"/>
                <a:gd name="T31" fmla="*/ 15 h 22"/>
                <a:gd name="T32" fmla="*/ 18 w 21"/>
                <a:gd name="T33" fmla="*/ 14 h 22"/>
                <a:gd name="T34" fmla="*/ 19 w 21"/>
                <a:gd name="T35" fmla="*/ 14 h 22"/>
                <a:gd name="T36" fmla="*/ 20 w 21"/>
                <a:gd name="T37" fmla="*/ 12 h 22"/>
                <a:gd name="T38" fmla="*/ 20 w 21"/>
                <a:gd name="T39" fmla="*/ 11 h 22"/>
                <a:gd name="T40" fmla="*/ 20 w 21"/>
                <a:gd name="T41" fmla="*/ 9 h 22"/>
                <a:gd name="T42" fmla="*/ 19 w 21"/>
                <a:gd name="T43" fmla="*/ 8 h 22"/>
                <a:gd name="T44" fmla="*/ 18 w 21"/>
                <a:gd name="T45" fmla="*/ 6 h 22"/>
                <a:gd name="T46" fmla="*/ 17 w 21"/>
                <a:gd name="T47" fmla="*/ 5 h 22"/>
                <a:gd name="T48" fmla="*/ 14 w 21"/>
                <a:gd name="T49" fmla="*/ 0 h 22"/>
                <a:gd name="T50" fmla="*/ 13 w 21"/>
                <a:gd name="T51" fmla="*/ 2 h 22"/>
                <a:gd name="T52" fmla="*/ 14 w 21"/>
                <a:gd name="T53" fmla="*/ 2 h 22"/>
                <a:gd name="T54" fmla="*/ 13 w 21"/>
                <a:gd name="T55" fmla="*/ 3 h 22"/>
                <a:gd name="T56" fmla="*/ 12 w 21"/>
                <a:gd name="T57" fmla="*/ 4 h 22"/>
                <a:gd name="T58" fmla="*/ 12 w 21"/>
                <a:gd name="T59" fmla="*/ 5 h 22"/>
                <a:gd name="T60" fmla="*/ 4 w 21"/>
                <a:gd name="T61" fmla="*/ 11 h 22"/>
                <a:gd name="T62" fmla="*/ 3 w 21"/>
                <a:gd name="T63" fmla="*/ 12 h 22"/>
                <a:gd name="T64" fmla="*/ 2 w 21"/>
                <a:gd name="T65" fmla="*/ 12 h 22"/>
                <a:gd name="T66" fmla="*/ 1 w 21"/>
                <a:gd name="T67" fmla="*/ 11 h 22"/>
                <a:gd name="T68" fmla="*/ 5 w 21"/>
                <a:gd name="T6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 h="22">
                  <a:moveTo>
                    <a:pt x="5" y="17"/>
                  </a:moveTo>
                  <a:lnTo>
                    <a:pt x="5" y="18"/>
                  </a:lnTo>
                  <a:lnTo>
                    <a:pt x="5" y="18"/>
                  </a:lnTo>
                  <a:lnTo>
                    <a:pt x="6" y="19"/>
                  </a:lnTo>
                  <a:lnTo>
                    <a:pt x="7" y="19"/>
                  </a:lnTo>
                  <a:lnTo>
                    <a:pt x="8" y="20"/>
                  </a:lnTo>
                  <a:lnTo>
                    <a:pt x="8" y="20"/>
                  </a:lnTo>
                  <a:lnTo>
                    <a:pt x="9" y="21"/>
                  </a:lnTo>
                  <a:lnTo>
                    <a:pt x="10" y="21"/>
                  </a:lnTo>
                  <a:lnTo>
                    <a:pt x="11" y="21"/>
                  </a:lnTo>
                  <a:lnTo>
                    <a:pt x="12" y="20"/>
                  </a:lnTo>
                  <a:lnTo>
                    <a:pt x="12" y="20"/>
                  </a:lnTo>
                  <a:lnTo>
                    <a:pt x="13" y="20"/>
                  </a:lnTo>
                  <a:lnTo>
                    <a:pt x="13" y="19"/>
                  </a:lnTo>
                  <a:lnTo>
                    <a:pt x="14" y="19"/>
                  </a:lnTo>
                  <a:lnTo>
                    <a:pt x="14" y="19"/>
                  </a:lnTo>
                  <a:lnTo>
                    <a:pt x="14" y="18"/>
                  </a:lnTo>
                  <a:lnTo>
                    <a:pt x="14" y="17"/>
                  </a:lnTo>
                  <a:lnTo>
                    <a:pt x="14" y="16"/>
                  </a:lnTo>
                  <a:lnTo>
                    <a:pt x="14" y="16"/>
                  </a:lnTo>
                  <a:lnTo>
                    <a:pt x="14" y="15"/>
                  </a:lnTo>
                  <a:lnTo>
                    <a:pt x="14" y="14"/>
                  </a:lnTo>
                  <a:lnTo>
                    <a:pt x="13" y="13"/>
                  </a:lnTo>
                  <a:lnTo>
                    <a:pt x="12" y="12"/>
                  </a:lnTo>
                  <a:lnTo>
                    <a:pt x="12" y="12"/>
                  </a:lnTo>
                  <a:lnTo>
                    <a:pt x="12" y="12"/>
                  </a:lnTo>
                  <a:lnTo>
                    <a:pt x="13" y="12"/>
                  </a:lnTo>
                  <a:lnTo>
                    <a:pt x="13" y="13"/>
                  </a:lnTo>
                  <a:lnTo>
                    <a:pt x="14" y="13"/>
                  </a:lnTo>
                  <a:lnTo>
                    <a:pt x="15" y="14"/>
                  </a:lnTo>
                  <a:lnTo>
                    <a:pt x="15" y="14"/>
                  </a:lnTo>
                  <a:lnTo>
                    <a:pt x="16" y="15"/>
                  </a:lnTo>
                  <a:lnTo>
                    <a:pt x="17" y="15"/>
                  </a:lnTo>
                  <a:lnTo>
                    <a:pt x="18" y="14"/>
                  </a:lnTo>
                  <a:lnTo>
                    <a:pt x="18" y="14"/>
                  </a:lnTo>
                  <a:lnTo>
                    <a:pt x="19" y="14"/>
                  </a:lnTo>
                  <a:lnTo>
                    <a:pt x="19" y="13"/>
                  </a:lnTo>
                  <a:lnTo>
                    <a:pt x="20" y="12"/>
                  </a:lnTo>
                  <a:lnTo>
                    <a:pt x="20" y="12"/>
                  </a:lnTo>
                  <a:lnTo>
                    <a:pt x="20" y="11"/>
                  </a:lnTo>
                  <a:lnTo>
                    <a:pt x="20" y="10"/>
                  </a:lnTo>
                  <a:lnTo>
                    <a:pt x="20" y="9"/>
                  </a:lnTo>
                  <a:lnTo>
                    <a:pt x="19" y="9"/>
                  </a:lnTo>
                  <a:lnTo>
                    <a:pt x="19" y="8"/>
                  </a:lnTo>
                  <a:lnTo>
                    <a:pt x="18" y="7"/>
                  </a:lnTo>
                  <a:lnTo>
                    <a:pt x="18" y="6"/>
                  </a:lnTo>
                  <a:lnTo>
                    <a:pt x="18" y="5"/>
                  </a:lnTo>
                  <a:lnTo>
                    <a:pt x="17" y="5"/>
                  </a:lnTo>
                  <a:lnTo>
                    <a:pt x="17" y="5"/>
                  </a:lnTo>
                  <a:lnTo>
                    <a:pt x="14" y="0"/>
                  </a:lnTo>
                  <a:lnTo>
                    <a:pt x="13" y="1"/>
                  </a:lnTo>
                  <a:lnTo>
                    <a:pt x="13" y="2"/>
                  </a:lnTo>
                  <a:lnTo>
                    <a:pt x="14" y="2"/>
                  </a:lnTo>
                  <a:lnTo>
                    <a:pt x="14" y="2"/>
                  </a:lnTo>
                  <a:lnTo>
                    <a:pt x="14" y="3"/>
                  </a:lnTo>
                  <a:lnTo>
                    <a:pt x="13" y="3"/>
                  </a:lnTo>
                  <a:lnTo>
                    <a:pt x="13" y="4"/>
                  </a:lnTo>
                  <a:lnTo>
                    <a:pt x="12" y="4"/>
                  </a:lnTo>
                  <a:lnTo>
                    <a:pt x="12" y="5"/>
                  </a:lnTo>
                  <a:lnTo>
                    <a:pt x="12" y="5"/>
                  </a:lnTo>
                  <a:lnTo>
                    <a:pt x="5" y="10"/>
                  </a:lnTo>
                  <a:lnTo>
                    <a:pt x="4" y="11"/>
                  </a:lnTo>
                  <a:lnTo>
                    <a:pt x="3" y="11"/>
                  </a:lnTo>
                  <a:lnTo>
                    <a:pt x="3" y="12"/>
                  </a:lnTo>
                  <a:lnTo>
                    <a:pt x="2" y="12"/>
                  </a:lnTo>
                  <a:lnTo>
                    <a:pt x="2" y="12"/>
                  </a:lnTo>
                  <a:lnTo>
                    <a:pt x="1" y="12"/>
                  </a:lnTo>
                  <a:lnTo>
                    <a:pt x="1" y="11"/>
                  </a:lnTo>
                  <a:lnTo>
                    <a:pt x="0" y="12"/>
                  </a:lnTo>
                  <a:lnTo>
                    <a:pt x="5"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2" name="Freeform 476"/>
            <p:cNvSpPr>
              <a:spLocks/>
            </p:cNvSpPr>
            <p:nvPr/>
          </p:nvSpPr>
          <p:spPr bwMode="auto">
            <a:xfrm>
              <a:off x="1580" y="2926"/>
              <a:ext cx="6" cy="7"/>
            </a:xfrm>
            <a:custGeom>
              <a:avLst/>
              <a:gdLst>
                <a:gd name="T0" fmla="*/ 3 w 6"/>
                <a:gd name="T1" fmla="*/ 0 h 7"/>
                <a:gd name="T2" fmla="*/ 4 w 6"/>
                <a:gd name="T3" fmla="*/ 1 h 7"/>
                <a:gd name="T4" fmla="*/ 4 w 6"/>
                <a:gd name="T5" fmla="*/ 1 h 7"/>
                <a:gd name="T6" fmla="*/ 5 w 6"/>
                <a:gd name="T7" fmla="*/ 1 h 7"/>
                <a:gd name="T8" fmla="*/ 5 w 6"/>
                <a:gd name="T9" fmla="*/ 2 h 7"/>
                <a:gd name="T10" fmla="*/ 5 w 6"/>
                <a:gd name="T11" fmla="*/ 2 h 7"/>
                <a:gd name="T12" fmla="*/ 5 w 6"/>
                <a:gd name="T13" fmla="*/ 2 h 7"/>
                <a:gd name="T14" fmla="*/ 5 w 6"/>
                <a:gd name="T15" fmla="*/ 3 h 7"/>
                <a:gd name="T16" fmla="*/ 5 w 6"/>
                <a:gd name="T17" fmla="*/ 3 h 7"/>
                <a:gd name="T18" fmla="*/ 5 w 6"/>
                <a:gd name="T19" fmla="*/ 4 h 7"/>
                <a:gd name="T20" fmla="*/ 5 w 6"/>
                <a:gd name="T21" fmla="*/ 4 h 7"/>
                <a:gd name="T22" fmla="*/ 5 w 6"/>
                <a:gd name="T23" fmla="*/ 5 h 7"/>
                <a:gd name="T24" fmla="*/ 5 w 6"/>
                <a:gd name="T25" fmla="*/ 5 h 7"/>
                <a:gd name="T26" fmla="*/ 4 w 6"/>
                <a:gd name="T27" fmla="*/ 5 h 7"/>
                <a:gd name="T28" fmla="*/ 4 w 6"/>
                <a:gd name="T29" fmla="*/ 6 h 7"/>
                <a:gd name="T30" fmla="*/ 4 w 6"/>
                <a:gd name="T31" fmla="*/ 6 h 7"/>
                <a:gd name="T32" fmla="*/ 3 w 6"/>
                <a:gd name="T33" fmla="*/ 6 h 7"/>
                <a:gd name="T34" fmla="*/ 3 w 6"/>
                <a:gd name="T35" fmla="*/ 6 h 7"/>
                <a:gd name="T36" fmla="*/ 2 w 6"/>
                <a:gd name="T37" fmla="*/ 6 h 7"/>
                <a:gd name="T38" fmla="*/ 2 w 6"/>
                <a:gd name="T39" fmla="*/ 6 h 7"/>
                <a:gd name="T40" fmla="*/ 1 w 6"/>
                <a:gd name="T41" fmla="*/ 6 h 7"/>
                <a:gd name="T42" fmla="*/ 1 w 6"/>
                <a:gd name="T43" fmla="*/ 5 h 7"/>
                <a:gd name="T44" fmla="*/ 1 w 6"/>
                <a:gd name="T45" fmla="*/ 5 h 7"/>
                <a:gd name="T46" fmla="*/ 0 w 6"/>
                <a:gd name="T47" fmla="*/ 5 h 7"/>
                <a:gd name="T48" fmla="*/ 0 w 6"/>
                <a:gd name="T49" fmla="*/ 4 h 7"/>
                <a:gd name="T50" fmla="*/ 0 w 6"/>
                <a:gd name="T51" fmla="*/ 4 h 7"/>
                <a:gd name="T52" fmla="*/ 0 w 6"/>
                <a:gd name="T53" fmla="*/ 4 h 7"/>
                <a:gd name="T54" fmla="*/ 0 w 6"/>
                <a:gd name="T55" fmla="*/ 3 h 7"/>
                <a:gd name="T56" fmla="*/ 0 w 6"/>
                <a:gd name="T57" fmla="*/ 3 h 7"/>
                <a:gd name="T58" fmla="*/ 0 w 6"/>
                <a:gd name="T59" fmla="*/ 3 h 7"/>
                <a:gd name="T60" fmla="*/ 1 w 6"/>
                <a:gd name="T61" fmla="*/ 3 h 7"/>
                <a:gd name="T62" fmla="*/ 3 w 6"/>
                <a:gd name="T6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 h="7">
                  <a:moveTo>
                    <a:pt x="3" y="0"/>
                  </a:moveTo>
                  <a:lnTo>
                    <a:pt x="4" y="1"/>
                  </a:lnTo>
                  <a:lnTo>
                    <a:pt x="4" y="1"/>
                  </a:lnTo>
                  <a:lnTo>
                    <a:pt x="5" y="1"/>
                  </a:lnTo>
                  <a:lnTo>
                    <a:pt x="5" y="2"/>
                  </a:lnTo>
                  <a:lnTo>
                    <a:pt x="5" y="2"/>
                  </a:lnTo>
                  <a:lnTo>
                    <a:pt x="5" y="2"/>
                  </a:lnTo>
                  <a:lnTo>
                    <a:pt x="5" y="3"/>
                  </a:lnTo>
                  <a:lnTo>
                    <a:pt x="5" y="3"/>
                  </a:lnTo>
                  <a:lnTo>
                    <a:pt x="5" y="4"/>
                  </a:lnTo>
                  <a:lnTo>
                    <a:pt x="5" y="4"/>
                  </a:lnTo>
                  <a:lnTo>
                    <a:pt x="5" y="5"/>
                  </a:lnTo>
                  <a:lnTo>
                    <a:pt x="5" y="5"/>
                  </a:lnTo>
                  <a:lnTo>
                    <a:pt x="4" y="5"/>
                  </a:lnTo>
                  <a:lnTo>
                    <a:pt x="4" y="6"/>
                  </a:lnTo>
                  <a:lnTo>
                    <a:pt x="4" y="6"/>
                  </a:lnTo>
                  <a:lnTo>
                    <a:pt x="3" y="6"/>
                  </a:lnTo>
                  <a:lnTo>
                    <a:pt x="3" y="6"/>
                  </a:lnTo>
                  <a:lnTo>
                    <a:pt x="2" y="6"/>
                  </a:lnTo>
                  <a:lnTo>
                    <a:pt x="2" y="6"/>
                  </a:lnTo>
                  <a:lnTo>
                    <a:pt x="1" y="6"/>
                  </a:lnTo>
                  <a:lnTo>
                    <a:pt x="1" y="5"/>
                  </a:lnTo>
                  <a:lnTo>
                    <a:pt x="1" y="5"/>
                  </a:lnTo>
                  <a:lnTo>
                    <a:pt x="0" y="5"/>
                  </a:lnTo>
                  <a:lnTo>
                    <a:pt x="0" y="4"/>
                  </a:lnTo>
                  <a:lnTo>
                    <a:pt x="0" y="4"/>
                  </a:lnTo>
                  <a:lnTo>
                    <a:pt x="0" y="4"/>
                  </a:lnTo>
                  <a:lnTo>
                    <a:pt x="0" y="3"/>
                  </a:lnTo>
                  <a:lnTo>
                    <a:pt x="0" y="3"/>
                  </a:lnTo>
                  <a:lnTo>
                    <a:pt x="0" y="3"/>
                  </a:lnTo>
                  <a:lnTo>
                    <a:pt x="1" y="3"/>
                  </a:lnTo>
                  <a:lnTo>
                    <a:pt x="3"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3" name="Freeform 477"/>
            <p:cNvSpPr>
              <a:spLocks/>
            </p:cNvSpPr>
            <p:nvPr/>
          </p:nvSpPr>
          <p:spPr bwMode="auto">
            <a:xfrm>
              <a:off x="1588" y="2920"/>
              <a:ext cx="6" cy="5"/>
            </a:xfrm>
            <a:custGeom>
              <a:avLst/>
              <a:gdLst>
                <a:gd name="T0" fmla="*/ 0 w 6"/>
                <a:gd name="T1" fmla="*/ 2 h 5"/>
                <a:gd name="T2" fmla="*/ 2 w 6"/>
                <a:gd name="T3" fmla="*/ 1 h 5"/>
                <a:gd name="T4" fmla="*/ 2 w 6"/>
                <a:gd name="T5" fmla="*/ 0 h 5"/>
                <a:gd name="T6" fmla="*/ 3 w 6"/>
                <a:gd name="T7" fmla="*/ 0 h 5"/>
                <a:gd name="T8" fmla="*/ 3 w 6"/>
                <a:gd name="T9" fmla="*/ 0 h 5"/>
                <a:gd name="T10" fmla="*/ 3 w 6"/>
                <a:gd name="T11" fmla="*/ 0 h 5"/>
                <a:gd name="T12" fmla="*/ 3 w 6"/>
                <a:gd name="T13" fmla="*/ 0 h 5"/>
                <a:gd name="T14" fmla="*/ 4 w 6"/>
                <a:gd name="T15" fmla="*/ 0 h 5"/>
                <a:gd name="T16" fmla="*/ 4 w 6"/>
                <a:gd name="T17" fmla="*/ 0 h 5"/>
                <a:gd name="T18" fmla="*/ 4 w 6"/>
                <a:gd name="T19" fmla="*/ 1 h 5"/>
                <a:gd name="T20" fmla="*/ 5 w 6"/>
                <a:gd name="T21" fmla="*/ 1 h 5"/>
                <a:gd name="T22" fmla="*/ 5 w 6"/>
                <a:gd name="T23" fmla="*/ 1 h 5"/>
                <a:gd name="T24" fmla="*/ 5 w 6"/>
                <a:gd name="T25" fmla="*/ 2 h 5"/>
                <a:gd name="T26" fmla="*/ 5 w 6"/>
                <a:gd name="T27" fmla="*/ 2 h 5"/>
                <a:gd name="T28" fmla="*/ 5 w 6"/>
                <a:gd name="T29" fmla="*/ 2 h 5"/>
                <a:gd name="T30" fmla="*/ 5 w 6"/>
                <a:gd name="T31" fmla="*/ 2 h 5"/>
                <a:gd name="T32" fmla="*/ 5 w 6"/>
                <a:gd name="T33" fmla="*/ 3 h 5"/>
                <a:gd name="T34" fmla="*/ 5 w 6"/>
                <a:gd name="T35" fmla="*/ 3 h 5"/>
                <a:gd name="T36" fmla="*/ 5 w 6"/>
                <a:gd name="T37" fmla="*/ 3 h 5"/>
                <a:gd name="T38" fmla="*/ 5 w 6"/>
                <a:gd name="T39" fmla="*/ 4 h 5"/>
                <a:gd name="T40" fmla="*/ 4 w 6"/>
                <a:gd name="T41" fmla="*/ 4 h 5"/>
                <a:gd name="T42" fmla="*/ 4 w 6"/>
                <a:gd name="T43" fmla="*/ 4 h 5"/>
                <a:gd name="T44" fmla="*/ 3 w 6"/>
                <a:gd name="T45" fmla="*/ 4 h 5"/>
                <a:gd name="T46" fmla="*/ 3 w 6"/>
                <a:gd name="T47" fmla="*/ 4 h 5"/>
                <a:gd name="T48" fmla="*/ 2 w 6"/>
                <a:gd name="T49" fmla="*/ 4 h 5"/>
                <a:gd name="T50" fmla="*/ 2 w 6"/>
                <a:gd name="T51" fmla="*/ 4 h 5"/>
                <a:gd name="T52" fmla="*/ 1 w 6"/>
                <a:gd name="T53" fmla="*/ 4 h 5"/>
                <a:gd name="T54" fmla="*/ 1 w 6"/>
                <a:gd name="T55" fmla="*/ 3 h 5"/>
                <a:gd name="T56" fmla="*/ 1 w 6"/>
                <a:gd name="T57" fmla="*/ 3 h 5"/>
                <a:gd name="T58" fmla="*/ 1 w 6"/>
                <a:gd name="T59" fmla="*/ 3 h 5"/>
                <a:gd name="T60" fmla="*/ 0 w 6"/>
                <a:gd name="T6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5">
                  <a:moveTo>
                    <a:pt x="0" y="2"/>
                  </a:moveTo>
                  <a:lnTo>
                    <a:pt x="2" y="1"/>
                  </a:lnTo>
                  <a:lnTo>
                    <a:pt x="2" y="0"/>
                  </a:lnTo>
                  <a:lnTo>
                    <a:pt x="3" y="0"/>
                  </a:lnTo>
                  <a:lnTo>
                    <a:pt x="3" y="0"/>
                  </a:lnTo>
                  <a:lnTo>
                    <a:pt x="3" y="0"/>
                  </a:lnTo>
                  <a:lnTo>
                    <a:pt x="3" y="0"/>
                  </a:lnTo>
                  <a:lnTo>
                    <a:pt x="4" y="0"/>
                  </a:lnTo>
                  <a:lnTo>
                    <a:pt x="4" y="0"/>
                  </a:lnTo>
                  <a:lnTo>
                    <a:pt x="4" y="1"/>
                  </a:lnTo>
                  <a:lnTo>
                    <a:pt x="5" y="1"/>
                  </a:lnTo>
                  <a:lnTo>
                    <a:pt x="5" y="1"/>
                  </a:lnTo>
                  <a:lnTo>
                    <a:pt x="5" y="2"/>
                  </a:lnTo>
                  <a:lnTo>
                    <a:pt x="5" y="2"/>
                  </a:lnTo>
                  <a:lnTo>
                    <a:pt x="5" y="2"/>
                  </a:lnTo>
                  <a:lnTo>
                    <a:pt x="5" y="2"/>
                  </a:lnTo>
                  <a:lnTo>
                    <a:pt x="5" y="3"/>
                  </a:lnTo>
                  <a:lnTo>
                    <a:pt x="5" y="3"/>
                  </a:lnTo>
                  <a:lnTo>
                    <a:pt x="5" y="3"/>
                  </a:lnTo>
                  <a:lnTo>
                    <a:pt x="5" y="4"/>
                  </a:lnTo>
                  <a:lnTo>
                    <a:pt x="4" y="4"/>
                  </a:lnTo>
                  <a:lnTo>
                    <a:pt x="4" y="4"/>
                  </a:lnTo>
                  <a:lnTo>
                    <a:pt x="3" y="4"/>
                  </a:lnTo>
                  <a:lnTo>
                    <a:pt x="3" y="4"/>
                  </a:lnTo>
                  <a:lnTo>
                    <a:pt x="2" y="4"/>
                  </a:lnTo>
                  <a:lnTo>
                    <a:pt x="2" y="4"/>
                  </a:lnTo>
                  <a:lnTo>
                    <a:pt x="1" y="4"/>
                  </a:lnTo>
                  <a:lnTo>
                    <a:pt x="1" y="3"/>
                  </a:lnTo>
                  <a:lnTo>
                    <a:pt x="1" y="3"/>
                  </a:lnTo>
                  <a:lnTo>
                    <a:pt x="1" y="3"/>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4" name="Freeform 478"/>
            <p:cNvSpPr>
              <a:spLocks/>
            </p:cNvSpPr>
            <p:nvPr/>
          </p:nvSpPr>
          <p:spPr bwMode="auto">
            <a:xfrm>
              <a:off x="1588" y="2934"/>
              <a:ext cx="23" cy="20"/>
            </a:xfrm>
            <a:custGeom>
              <a:avLst/>
              <a:gdLst>
                <a:gd name="T0" fmla="*/ 17 w 23"/>
                <a:gd name="T1" fmla="*/ 11 h 20"/>
                <a:gd name="T2" fmla="*/ 15 w 23"/>
                <a:gd name="T3" fmla="*/ 11 h 20"/>
                <a:gd name="T4" fmla="*/ 13 w 23"/>
                <a:gd name="T5" fmla="*/ 11 h 20"/>
                <a:gd name="T6" fmla="*/ 12 w 23"/>
                <a:gd name="T7" fmla="*/ 10 h 20"/>
                <a:gd name="T8" fmla="*/ 11 w 23"/>
                <a:gd name="T9" fmla="*/ 9 h 20"/>
                <a:gd name="T10" fmla="*/ 14 w 23"/>
                <a:gd name="T11" fmla="*/ 5 h 20"/>
                <a:gd name="T12" fmla="*/ 16 w 23"/>
                <a:gd name="T13" fmla="*/ 5 h 20"/>
                <a:gd name="T14" fmla="*/ 17 w 23"/>
                <a:gd name="T15" fmla="*/ 5 h 20"/>
                <a:gd name="T16" fmla="*/ 18 w 23"/>
                <a:gd name="T17" fmla="*/ 5 h 20"/>
                <a:gd name="T18" fmla="*/ 18 w 23"/>
                <a:gd name="T19" fmla="*/ 7 h 20"/>
                <a:gd name="T20" fmla="*/ 19 w 23"/>
                <a:gd name="T21" fmla="*/ 8 h 20"/>
                <a:gd name="T22" fmla="*/ 20 w 23"/>
                <a:gd name="T23" fmla="*/ 9 h 20"/>
                <a:gd name="T24" fmla="*/ 20 w 23"/>
                <a:gd name="T25" fmla="*/ 11 h 20"/>
                <a:gd name="T26" fmla="*/ 19 w 23"/>
                <a:gd name="T27" fmla="*/ 12 h 20"/>
                <a:gd name="T28" fmla="*/ 18 w 23"/>
                <a:gd name="T29" fmla="*/ 14 h 20"/>
                <a:gd name="T30" fmla="*/ 22 w 23"/>
                <a:gd name="T31" fmla="*/ 11 h 20"/>
                <a:gd name="T32" fmla="*/ 14 w 23"/>
                <a:gd name="T33" fmla="*/ 1 h 20"/>
                <a:gd name="T34" fmla="*/ 15 w 23"/>
                <a:gd name="T35" fmla="*/ 2 h 20"/>
                <a:gd name="T36" fmla="*/ 15 w 23"/>
                <a:gd name="T37" fmla="*/ 3 h 20"/>
                <a:gd name="T38" fmla="*/ 13 w 23"/>
                <a:gd name="T39" fmla="*/ 3 h 20"/>
                <a:gd name="T40" fmla="*/ 13 w 23"/>
                <a:gd name="T41" fmla="*/ 4 h 20"/>
                <a:gd name="T42" fmla="*/ 4 w 23"/>
                <a:gd name="T43" fmla="*/ 9 h 20"/>
                <a:gd name="T44" fmla="*/ 2 w 23"/>
                <a:gd name="T45" fmla="*/ 10 h 20"/>
                <a:gd name="T46" fmla="*/ 2 w 23"/>
                <a:gd name="T47" fmla="*/ 9 h 20"/>
                <a:gd name="T48" fmla="*/ 1 w 23"/>
                <a:gd name="T49" fmla="*/ 8 h 20"/>
                <a:gd name="T50" fmla="*/ 6 w 23"/>
                <a:gd name="T51" fmla="*/ 19 h 20"/>
                <a:gd name="T52" fmla="*/ 12 w 23"/>
                <a:gd name="T53" fmla="*/ 18 h 20"/>
                <a:gd name="T54" fmla="*/ 10 w 23"/>
                <a:gd name="T55" fmla="*/ 18 h 20"/>
                <a:gd name="T56" fmla="*/ 9 w 23"/>
                <a:gd name="T57" fmla="*/ 17 h 20"/>
                <a:gd name="T58" fmla="*/ 7 w 23"/>
                <a:gd name="T59" fmla="*/ 17 h 20"/>
                <a:gd name="T60" fmla="*/ 6 w 23"/>
                <a:gd name="T61" fmla="*/ 17 h 20"/>
                <a:gd name="T62" fmla="*/ 5 w 23"/>
                <a:gd name="T63" fmla="*/ 15 h 20"/>
                <a:gd name="T64" fmla="*/ 4 w 23"/>
                <a:gd name="T65" fmla="*/ 14 h 20"/>
                <a:gd name="T66" fmla="*/ 3 w 23"/>
                <a:gd name="T67" fmla="*/ 13 h 20"/>
                <a:gd name="T68" fmla="*/ 4 w 23"/>
                <a:gd name="T69" fmla="*/ 12 h 20"/>
                <a:gd name="T70" fmla="*/ 5 w 23"/>
                <a:gd name="T71" fmla="*/ 11 h 20"/>
                <a:gd name="T72" fmla="*/ 10 w 23"/>
                <a:gd name="T73" fmla="*/ 8 h 20"/>
                <a:gd name="T74" fmla="*/ 11 w 23"/>
                <a:gd name="T75" fmla="*/ 9 h 20"/>
                <a:gd name="T76" fmla="*/ 11 w 23"/>
                <a:gd name="T77" fmla="*/ 11 h 20"/>
                <a:gd name="T78" fmla="*/ 12 w 23"/>
                <a:gd name="T79" fmla="*/ 11 h 20"/>
                <a:gd name="T80" fmla="*/ 11 w 23"/>
                <a:gd name="T81" fmla="*/ 13 h 20"/>
                <a:gd name="T82" fmla="*/ 10 w 23"/>
                <a:gd name="T8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20">
                  <a:moveTo>
                    <a:pt x="17" y="11"/>
                  </a:moveTo>
                  <a:lnTo>
                    <a:pt x="17" y="11"/>
                  </a:lnTo>
                  <a:lnTo>
                    <a:pt x="16" y="11"/>
                  </a:lnTo>
                  <a:lnTo>
                    <a:pt x="15" y="11"/>
                  </a:lnTo>
                  <a:lnTo>
                    <a:pt x="14" y="11"/>
                  </a:lnTo>
                  <a:lnTo>
                    <a:pt x="13" y="11"/>
                  </a:lnTo>
                  <a:lnTo>
                    <a:pt x="13" y="11"/>
                  </a:lnTo>
                  <a:lnTo>
                    <a:pt x="12" y="10"/>
                  </a:lnTo>
                  <a:lnTo>
                    <a:pt x="12" y="9"/>
                  </a:lnTo>
                  <a:lnTo>
                    <a:pt x="11" y="9"/>
                  </a:lnTo>
                  <a:lnTo>
                    <a:pt x="11" y="8"/>
                  </a:lnTo>
                  <a:lnTo>
                    <a:pt x="14" y="5"/>
                  </a:lnTo>
                  <a:lnTo>
                    <a:pt x="15" y="5"/>
                  </a:lnTo>
                  <a:lnTo>
                    <a:pt x="16" y="5"/>
                  </a:lnTo>
                  <a:lnTo>
                    <a:pt x="17" y="5"/>
                  </a:lnTo>
                  <a:lnTo>
                    <a:pt x="17" y="5"/>
                  </a:lnTo>
                  <a:lnTo>
                    <a:pt x="17" y="5"/>
                  </a:lnTo>
                  <a:lnTo>
                    <a:pt x="18" y="5"/>
                  </a:lnTo>
                  <a:lnTo>
                    <a:pt x="18" y="6"/>
                  </a:lnTo>
                  <a:lnTo>
                    <a:pt x="18" y="7"/>
                  </a:lnTo>
                  <a:lnTo>
                    <a:pt x="19" y="7"/>
                  </a:lnTo>
                  <a:lnTo>
                    <a:pt x="19" y="8"/>
                  </a:lnTo>
                  <a:lnTo>
                    <a:pt x="20" y="8"/>
                  </a:lnTo>
                  <a:lnTo>
                    <a:pt x="20" y="9"/>
                  </a:lnTo>
                  <a:lnTo>
                    <a:pt x="20" y="10"/>
                  </a:lnTo>
                  <a:lnTo>
                    <a:pt x="20" y="11"/>
                  </a:lnTo>
                  <a:lnTo>
                    <a:pt x="19" y="11"/>
                  </a:lnTo>
                  <a:lnTo>
                    <a:pt x="19" y="12"/>
                  </a:lnTo>
                  <a:lnTo>
                    <a:pt x="19" y="13"/>
                  </a:lnTo>
                  <a:lnTo>
                    <a:pt x="18" y="14"/>
                  </a:lnTo>
                  <a:lnTo>
                    <a:pt x="19" y="14"/>
                  </a:lnTo>
                  <a:lnTo>
                    <a:pt x="22" y="11"/>
                  </a:lnTo>
                  <a:lnTo>
                    <a:pt x="16" y="0"/>
                  </a:lnTo>
                  <a:lnTo>
                    <a:pt x="14" y="1"/>
                  </a:lnTo>
                  <a:lnTo>
                    <a:pt x="15" y="1"/>
                  </a:lnTo>
                  <a:lnTo>
                    <a:pt x="15" y="2"/>
                  </a:lnTo>
                  <a:lnTo>
                    <a:pt x="15" y="2"/>
                  </a:lnTo>
                  <a:lnTo>
                    <a:pt x="15" y="3"/>
                  </a:lnTo>
                  <a:lnTo>
                    <a:pt x="14" y="3"/>
                  </a:lnTo>
                  <a:lnTo>
                    <a:pt x="13" y="3"/>
                  </a:lnTo>
                  <a:lnTo>
                    <a:pt x="13" y="4"/>
                  </a:lnTo>
                  <a:lnTo>
                    <a:pt x="13" y="4"/>
                  </a:lnTo>
                  <a:lnTo>
                    <a:pt x="5" y="9"/>
                  </a:lnTo>
                  <a:lnTo>
                    <a:pt x="4" y="9"/>
                  </a:lnTo>
                  <a:lnTo>
                    <a:pt x="3" y="9"/>
                  </a:lnTo>
                  <a:lnTo>
                    <a:pt x="2" y="10"/>
                  </a:lnTo>
                  <a:lnTo>
                    <a:pt x="2" y="9"/>
                  </a:lnTo>
                  <a:lnTo>
                    <a:pt x="2" y="9"/>
                  </a:lnTo>
                  <a:lnTo>
                    <a:pt x="1" y="9"/>
                  </a:lnTo>
                  <a:lnTo>
                    <a:pt x="1" y="8"/>
                  </a:lnTo>
                  <a:lnTo>
                    <a:pt x="0" y="9"/>
                  </a:lnTo>
                  <a:lnTo>
                    <a:pt x="6" y="19"/>
                  </a:lnTo>
                  <a:lnTo>
                    <a:pt x="12" y="19"/>
                  </a:lnTo>
                  <a:lnTo>
                    <a:pt x="12" y="18"/>
                  </a:lnTo>
                  <a:lnTo>
                    <a:pt x="11" y="18"/>
                  </a:lnTo>
                  <a:lnTo>
                    <a:pt x="10" y="18"/>
                  </a:lnTo>
                  <a:lnTo>
                    <a:pt x="9" y="17"/>
                  </a:lnTo>
                  <a:lnTo>
                    <a:pt x="9" y="17"/>
                  </a:lnTo>
                  <a:lnTo>
                    <a:pt x="8" y="17"/>
                  </a:lnTo>
                  <a:lnTo>
                    <a:pt x="7" y="17"/>
                  </a:lnTo>
                  <a:lnTo>
                    <a:pt x="7" y="17"/>
                  </a:lnTo>
                  <a:lnTo>
                    <a:pt x="6" y="17"/>
                  </a:lnTo>
                  <a:lnTo>
                    <a:pt x="6" y="16"/>
                  </a:lnTo>
                  <a:lnTo>
                    <a:pt x="5" y="15"/>
                  </a:lnTo>
                  <a:lnTo>
                    <a:pt x="4" y="14"/>
                  </a:lnTo>
                  <a:lnTo>
                    <a:pt x="4" y="14"/>
                  </a:lnTo>
                  <a:lnTo>
                    <a:pt x="4" y="13"/>
                  </a:lnTo>
                  <a:lnTo>
                    <a:pt x="3" y="13"/>
                  </a:lnTo>
                  <a:lnTo>
                    <a:pt x="4" y="13"/>
                  </a:lnTo>
                  <a:lnTo>
                    <a:pt x="4" y="12"/>
                  </a:lnTo>
                  <a:lnTo>
                    <a:pt x="4" y="11"/>
                  </a:lnTo>
                  <a:lnTo>
                    <a:pt x="5" y="11"/>
                  </a:lnTo>
                  <a:lnTo>
                    <a:pt x="6" y="11"/>
                  </a:lnTo>
                  <a:lnTo>
                    <a:pt x="10" y="8"/>
                  </a:lnTo>
                  <a:lnTo>
                    <a:pt x="10" y="9"/>
                  </a:lnTo>
                  <a:lnTo>
                    <a:pt x="11" y="9"/>
                  </a:lnTo>
                  <a:lnTo>
                    <a:pt x="11" y="10"/>
                  </a:lnTo>
                  <a:lnTo>
                    <a:pt x="11" y="11"/>
                  </a:lnTo>
                  <a:lnTo>
                    <a:pt x="12" y="11"/>
                  </a:lnTo>
                  <a:lnTo>
                    <a:pt x="12" y="11"/>
                  </a:lnTo>
                  <a:lnTo>
                    <a:pt x="12" y="12"/>
                  </a:lnTo>
                  <a:lnTo>
                    <a:pt x="11" y="13"/>
                  </a:lnTo>
                  <a:lnTo>
                    <a:pt x="10" y="14"/>
                  </a:lnTo>
                  <a:lnTo>
                    <a:pt x="10" y="14"/>
                  </a:lnTo>
                  <a:lnTo>
                    <a:pt x="17"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5" name="Freeform 479"/>
            <p:cNvSpPr>
              <a:spLocks/>
            </p:cNvSpPr>
            <p:nvPr/>
          </p:nvSpPr>
          <p:spPr bwMode="auto">
            <a:xfrm>
              <a:off x="1598" y="2954"/>
              <a:ext cx="21" cy="22"/>
            </a:xfrm>
            <a:custGeom>
              <a:avLst/>
              <a:gdLst>
                <a:gd name="T0" fmla="*/ 10 w 21"/>
                <a:gd name="T1" fmla="*/ 9 h 22"/>
                <a:gd name="T2" fmla="*/ 5 w 21"/>
                <a:gd name="T3" fmla="*/ 17 h 22"/>
                <a:gd name="T4" fmla="*/ 6 w 21"/>
                <a:gd name="T5" fmla="*/ 21 h 22"/>
                <a:gd name="T6" fmla="*/ 7 w 21"/>
                <a:gd name="T7" fmla="*/ 20 h 22"/>
                <a:gd name="T8" fmla="*/ 6 w 21"/>
                <a:gd name="T9" fmla="*/ 19 h 22"/>
                <a:gd name="T10" fmla="*/ 6 w 21"/>
                <a:gd name="T11" fmla="*/ 19 h 22"/>
                <a:gd name="T12" fmla="*/ 7 w 21"/>
                <a:gd name="T13" fmla="*/ 19 h 22"/>
                <a:gd name="T14" fmla="*/ 7 w 21"/>
                <a:gd name="T15" fmla="*/ 18 h 22"/>
                <a:gd name="T16" fmla="*/ 8 w 21"/>
                <a:gd name="T17" fmla="*/ 17 h 22"/>
                <a:gd name="T18" fmla="*/ 12 w 21"/>
                <a:gd name="T19" fmla="*/ 12 h 22"/>
                <a:gd name="T20" fmla="*/ 12 w 21"/>
                <a:gd name="T21" fmla="*/ 12 h 22"/>
                <a:gd name="T22" fmla="*/ 12 w 21"/>
                <a:gd name="T23" fmla="*/ 13 h 22"/>
                <a:gd name="T24" fmla="*/ 13 w 21"/>
                <a:gd name="T25" fmla="*/ 13 h 22"/>
                <a:gd name="T26" fmla="*/ 14 w 21"/>
                <a:gd name="T27" fmla="*/ 14 h 22"/>
                <a:gd name="T28" fmla="*/ 15 w 21"/>
                <a:gd name="T29" fmla="*/ 14 h 22"/>
                <a:gd name="T30" fmla="*/ 15 w 21"/>
                <a:gd name="T31" fmla="*/ 14 h 22"/>
                <a:gd name="T32" fmla="*/ 16 w 21"/>
                <a:gd name="T33" fmla="*/ 14 h 22"/>
                <a:gd name="T34" fmla="*/ 17 w 21"/>
                <a:gd name="T35" fmla="*/ 14 h 22"/>
                <a:gd name="T36" fmla="*/ 18 w 21"/>
                <a:gd name="T37" fmla="*/ 14 h 22"/>
                <a:gd name="T38" fmla="*/ 18 w 21"/>
                <a:gd name="T39" fmla="*/ 13 h 22"/>
                <a:gd name="T40" fmla="*/ 19 w 21"/>
                <a:gd name="T41" fmla="*/ 12 h 22"/>
                <a:gd name="T42" fmla="*/ 19 w 21"/>
                <a:gd name="T43" fmla="*/ 12 h 22"/>
                <a:gd name="T44" fmla="*/ 19 w 21"/>
                <a:gd name="T45" fmla="*/ 11 h 22"/>
                <a:gd name="T46" fmla="*/ 20 w 21"/>
                <a:gd name="T47" fmla="*/ 11 h 22"/>
                <a:gd name="T48" fmla="*/ 20 w 21"/>
                <a:gd name="T49" fmla="*/ 10 h 22"/>
                <a:gd name="T50" fmla="*/ 19 w 21"/>
                <a:gd name="T51" fmla="*/ 9 h 22"/>
                <a:gd name="T52" fmla="*/ 19 w 21"/>
                <a:gd name="T53" fmla="*/ 9 h 22"/>
                <a:gd name="T54" fmla="*/ 19 w 21"/>
                <a:gd name="T55" fmla="*/ 8 h 22"/>
                <a:gd name="T56" fmla="*/ 19 w 21"/>
                <a:gd name="T57" fmla="*/ 7 h 22"/>
                <a:gd name="T58" fmla="*/ 18 w 21"/>
                <a:gd name="T59" fmla="*/ 6 h 22"/>
                <a:gd name="T60" fmla="*/ 16 w 21"/>
                <a:gd name="T61" fmla="*/ 0 h 22"/>
                <a:gd name="T62" fmla="*/ 15 w 21"/>
                <a:gd name="T63" fmla="*/ 0 h 22"/>
                <a:gd name="T64" fmla="*/ 15 w 21"/>
                <a:gd name="T65" fmla="*/ 1 h 22"/>
                <a:gd name="T66" fmla="*/ 15 w 21"/>
                <a:gd name="T67" fmla="*/ 2 h 22"/>
                <a:gd name="T68" fmla="*/ 15 w 21"/>
                <a:gd name="T69" fmla="*/ 2 h 22"/>
                <a:gd name="T70" fmla="*/ 15 w 21"/>
                <a:gd name="T71" fmla="*/ 3 h 22"/>
                <a:gd name="T72" fmla="*/ 14 w 21"/>
                <a:gd name="T73" fmla="*/ 3 h 22"/>
                <a:gd name="T74" fmla="*/ 13 w 21"/>
                <a:gd name="T75" fmla="*/ 3 h 22"/>
                <a:gd name="T76" fmla="*/ 13 w 21"/>
                <a:gd name="T77" fmla="*/ 4 h 22"/>
                <a:gd name="T78" fmla="*/ 5 w 21"/>
                <a:gd name="T79" fmla="*/ 8 h 22"/>
                <a:gd name="T80" fmla="*/ 4 w 21"/>
                <a:gd name="T81" fmla="*/ 8 h 22"/>
                <a:gd name="T82" fmla="*/ 3 w 21"/>
                <a:gd name="T83" fmla="*/ 8 h 22"/>
                <a:gd name="T84" fmla="*/ 2 w 21"/>
                <a:gd name="T85" fmla="*/ 8 h 22"/>
                <a:gd name="T86" fmla="*/ 2 w 21"/>
                <a:gd name="T87" fmla="*/ 8 h 22"/>
                <a:gd name="T88" fmla="*/ 2 w 21"/>
                <a:gd name="T89" fmla="*/ 7 h 22"/>
                <a:gd name="T90" fmla="*/ 1 w 21"/>
                <a:gd name="T91" fmla="*/ 7 h 22"/>
                <a:gd name="T92" fmla="*/ 1 w 21"/>
                <a:gd name="T93" fmla="*/ 6 h 22"/>
                <a:gd name="T94" fmla="*/ 0 w 21"/>
                <a:gd name="T95" fmla="*/ 7 h 22"/>
                <a:gd name="T96" fmla="*/ 3 w 21"/>
                <a:gd name="T97" fmla="*/ 13 h 22"/>
                <a:gd name="T98" fmla="*/ 4 w 21"/>
                <a:gd name="T99" fmla="*/ 13 h 22"/>
                <a:gd name="T100" fmla="*/ 3 w 21"/>
                <a:gd name="T101" fmla="*/ 12 h 22"/>
                <a:gd name="T102" fmla="*/ 3 w 21"/>
                <a:gd name="T103" fmla="*/ 12 h 22"/>
                <a:gd name="T104" fmla="*/ 3 w 21"/>
                <a:gd name="T105" fmla="*/ 11 h 22"/>
                <a:gd name="T106" fmla="*/ 4 w 21"/>
                <a:gd name="T107" fmla="*/ 11 h 22"/>
                <a:gd name="T108" fmla="*/ 4 w 21"/>
                <a:gd name="T109" fmla="*/ 10 h 22"/>
                <a:gd name="T110" fmla="*/ 5 w 21"/>
                <a:gd name="T111" fmla="*/ 10 h 22"/>
                <a:gd name="T112" fmla="*/ 5 w 21"/>
                <a:gd name="T113" fmla="*/ 10 h 22"/>
                <a:gd name="T114" fmla="*/ 6 w 21"/>
                <a:gd name="T115" fmla="*/ 10 h 22"/>
                <a:gd name="T116" fmla="*/ 10 w 21"/>
                <a:gd name="T117" fmla="*/ 8 h 22"/>
                <a:gd name="T118" fmla="*/ 10 w 21"/>
                <a:gd name="T11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 h="22">
                  <a:moveTo>
                    <a:pt x="10" y="9"/>
                  </a:moveTo>
                  <a:lnTo>
                    <a:pt x="5" y="17"/>
                  </a:lnTo>
                  <a:lnTo>
                    <a:pt x="6" y="21"/>
                  </a:lnTo>
                  <a:lnTo>
                    <a:pt x="7" y="20"/>
                  </a:lnTo>
                  <a:lnTo>
                    <a:pt x="6" y="19"/>
                  </a:lnTo>
                  <a:lnTo>
                    <a:pt x="6" y="19"/>
                  </a:lnTo>
                  <a:lnTo>
                    <a:pt x="7" y="19"/>
                  </a:lnTo>
                  <a:lnTo>
                    <a:pt x="7" y="18"/>
                  </a:lnTo>
                  <a:lnTo>
                    <a:pt x="8" y="17"/>
                  </a:lnTo>
                  <a:lnTo>
                    <a:pt x="12" y="12"/>
                  </a:lnTo>
                  <a:lnTo>
                    <a:pt x="12" y="12"/>
                  </a:lnTo>
                  <a:lnTo>
                    <a:pt x="12" y="13"/>
                  </a:lnTo>
                  <a:lnTo>
                    <a:pt x="13" y="13"/>
                  </a:lnTo>
                  <a:lnTo>
                    <a:pt x="14" y="14"/>
                  </a:lnTo>
                  <a:lnTo>
                    <a:pt x="15" y="14"/>
                  </a:lnTo>
                  <a:lnTo>
                    <a:pt x="15" y="14"/>
                  </a:lnTo>
                  <a:lnTo>
                    <a:pt x="16" y="14"/>
                  </a:lnTo>
                  <a:lnTo>
                    <a:pt x="17" y="14"/>
                  </a:lnTo>
                  <a:lnTo>
                    <a:pt x="18" y="14"/>
                  </a:lnTo>
                  <a:lnTo>
                    <a:pt x="18" y="13"/>
                  </a:lnTo>
                  <a:lnTo>
                    <a:pt x="19" y="12"/>
                  </a:lnTo>
                  <a:lnTo>
                    <a:pt x="19" y="12"/>
                  </a:lnTo>
                  <a:lnTo>
                    <a:pt x="19" y="11"/>
                  </a:lnTo>
                  <a:lnTo>
                    <a:pt x="20" y="11"/>
                  </a:lnTo>
                  <a:lnTo>
                    <a:pt x="20" y="10"/>
                  </a:lnTo>
                  <a:lnTo>
                    <a:pt x="19" y="9"/>
                  </a:lnTo>
                  <a:lnTo>
                    <a:pt x="19" y="9"/>
                  </a:lnTo>
                  <a:lnTo>
                    <a:pt x="19" y="8"/>
                  </a:lnTo>
                  <a:lnTo>
                    <a:pt x="19" y="7"/>
                  </a:lnTo>
                  <a:lnTo>
                    <a:pt x="18" y="6"/>
                  </a:lnTo>
                  <a:lnTo>
                    <a:pt x="16" y="0"/>
                  </a:lnTo>
                  <a:lnTo>
                    <a:pt x="15" y="0"/>
                  </a:lnTo>
                  <a:lnTo>
                    <a:pt x="15" y="1"/>
                  </a:lnTo>
                  <a:lnTo>
                    <a:pt x="15" y="2"/>
                  </a:lnTo>
                  <a:lnTo>
                    <a:pt x="15" y="2"/>
                  </a:lnTo>
                  <a:lnTo>
                    <a:pt x="15" y="3"/>
                  </a:lnTo>
                  <a:lnTo>
                    <a:pt x="14" y="3"/>
                  </a:lnTo>
                  <a:lnTo>
                    <a:pt x="13" y="3"/>
                  </a:lnTo>
                  <a:lnTo>
                    <a:pt x="13" y="4"/>
                  </a:lnTo>
                  <a:lnTo>
                    <a:pt x="5" y="8"/>
                  </a:lnTo>
                  <a:lnTo>
                    <a:pt x="4" y="8"/>
                  </a:lnTo>
                  <a:lnTo>
                    <a:pt x="3" y="8"/>
                  </a:lnTo>
                  <a:lnTo>
                    <a:pt x="2" y="8"/>
                  </a:lnTo>
                  <a:lnTo>
                    <a:pt x="2" y="8"/>
                  </a:lnTo>
                  <a:lnTo>
                    <a:pt x="2" y="7"/>
                  </a:lnTo>
                  <a:lnTo>
                    <a:pt x="1" y="7"/>
                  </a:lnTo>
                  <a:lnTo>
                    <a:pt x="1" y="6"/>
                  </a:lnTo>
                  <a:lnTo>
                    <a:pt x="0" y="7"/>
                  </a:lnTo>
                  <a:lnTo>
                    <a:pt x="3" y="13"/>
                  </a:lnTo>
                  <a:lnTo>
                    <a:pt x="4" y="13"/>
                  </a:lnTo>
                  <a:lnTo>
                    <a:pt x="3" y="12"/>
                  </a:lnTo>
                  <a:lnTo>
                    <a:pt x="3" y="12"/>
                  </a:lnTo>
                  <a:lnTo>
                    <a:pt x="3" y="11"/>
                  </a:lnTo>
                  <a:lnTo>
                    <a:pt x="4" y="11"/>
                  </a:lnTo>
                  <a:lnTo>
                    <a:pt x="4" y="10"/>
                  </a:lnTo>
                  <a:lnTo>
                    <a:pt x="5" y="10"/>
                  </a:lnTo>
                  <a:lnTo>
                    <a:pt x="5" y="10"/>
                  </a:lnTo>
                  <a:lnTo>
                    <a:pt x="6" y="10"/>
                  </a:lnTo>
                  <a:lnTo>
                    <a:pt x="10" y="8"/>
                  </a:lnTo>
                  <a:lnTo>
                    <a:pt x="10"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6" name="Freeform 480"/>
            <p:cNvSpPr>
              <a:spLocks/>
            </p:cNvSpPr>
            <p:nvPr/>
          </p:nvSpPr>
          <p:spPr bwMode="auto">
            <a:xfrm>
              <a:off x="1611" y="2960"/>
              <a:ext cx="6" cy="4"/>
            </a:xfrm>
            <a:custGeom>
              <a:avLst/>
              <a:gdLst>
                <a:gd name="T0" fmla="*/ 3 w 6"/>
                <a:gd name="T1" fmla="*/ 0 h 4"/>
                <a:gd name="T2" fmla="*/ 3 w 6"/>
                <a:gd name="T3" fmla="*/ 0 h 4"/>
                <a:gd name="T4" fmla="*/ 3 w 6"/>
                <a:gd name="T5" fmla="*/ 0 h 4"/>
                <a:gd name="T6" fmla="*/ 4 w 6"/>
                <a:gd name="T7" fmla="*/ 0 h 4"/>
                <a:gd name="T8" fmla="*/ 4 w 6"/>
                <a:gd name="T9" fmla="*/ 0 h 4"/>
                <a:gd name="T10" fmla="*/ 4 w 6"/>
                <a:gd name="T11" fmla="*/ 0 h 4"/>
                <a:gd name="T12" fmla="*/ 5 w 6"/>
                <a:gd name="T13" fmla="*/ 0 h 4"/>
                <a:gd name="T14" fmla="*/ 5 w 6"/>
                <a:gd name="T15" fmla="*/ 1 h 4"/>
                <a:gd name="T16" fmla="*/ 5 w 6"/>
                <a:gd name="T17" fmla="*/ 1 h 4"/>
                <a:gd name="T18" fmla="*/ 5 w 6"/>
                <a:gd name="T19" fmla="*/ 1 h 4"/>
                <a:gd name="T20" fmla="*/ 5 w 6"/>
                <a:gd name="T21" fmla="*/ 1 h 4"/>
                <a:gd name="T22" fmla="*/ 5 w 6"/>
                <a:gd name="T23" fmla="*/ 2 h 4"/>
                <a:gd name="T24" fmla="*/ 5 w 6"/>
                <a:gd name="T25" fmla="*/ 2 h 4"/>
                <a:gd name="T26" fmla="*/ 5 w 6"/>
                <a:gd name="T27" fmla="*/ 2 h 4"/>
                <a:gd name="T28" fmla="*/ 5 w 6"/>
                <a:gd name="T29" fmla="*/ 2 h 4"/>
                <a:gd name="T30" fmla="*/ 5 w 6"/>
                <a:gd name="T31" fmla="*/ 3 h 4"/>
                <a:gd name="T32" fmla="*/ 4 w 6"/>
                <a:gd name="T33" fmla="*/ 3 h 4"/>
                <a:gd name="T34" fmla="*/ 4 w 6"/>
                <a:gd name="T35" fmla="*/ 3 h 4"/>
                <a:gd name="T36" fmla="*/ 4 w 6"/>
                <a:gd name="T37" fmla="*/ 3 h 4"/>
                <a:gd name="T38" fmla="*/ 3 w 6"/>
                <a:gd name="T39" fmla="*/ 3 h 4"/>
                <a:gd name="T40" fmla="*/ 3 w 6"/>
                <a:gd name="T41" fmla="*/ 3 h 4"/>
                <a:gd name="T42" fmla="*/ 2 w 6"/>
                <a:gd name="T43" fmla="*/ 3 h 4"/>
                <a:gd name="T44" fmla="*/ 2 w 6"/>
                <a:gd name="T45" fmla="*/ 3 h 4"/>
                <a:gd name="T46" fmla="*/ 1 w 6"/>
                <a:gd name="T47" fmla="*/ 3 h 4"/>
                <a:gd name="T48" fmla="*/ 1 w 6"/>
                <a:gd name="T49" fmla="*/ 3 h 4"/>
                <a:gd name="T50" fmla="*/ 1 w 6"/>
                <a:gd name="T51" fmla="*/ 2 h 4"/>
                <a:gd name="T52" fmla="*/ 1 w 6"/>
                <a:gd name="T53" fmla="*/ 2 h 4"/>
                <a:gd name="T54" fmla="*/ 0 w 6"/>
                <a:gd name="T55" fmla="*/ 2 h 4"/>
                <a:gd name="T56" fmla="*/ 0 w 6"/>
                <a:gd name="T57" fmla="*/ 2 h 4"/>
                <a:gd name="T58" fmla="*/ 0 w 6"/>
                <a:gd name="T59" fmla="*/ 1 h 4"/>
                <a:gd name="T60" fmla="*/ 3 w 6"/>
                <a:gd name="T6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 h="4">
                  <a:moveTo>
                    <a:pt x="3" y="0"/>
                  </a:moveTo>
                  <a:lnTo>
                    <a:pt x="3" y="0"/>
                  </a:lnTo>
                  <a:lnTo>
                    <a:pt x="3" y="0"/>
                  </a:lnTo>
                  <a:lnTo>
                    <a:pt x="4" y="0"/>
                  </a:lnTo>
                  <a:lnTo>
                    <a:pt x="4" y="0"/>
                  </a:lnTo>
                  <a:lnTo>
                    <a:pt x="4" y="0"/>
                  </a:lnTo>
                  <a:lnTo>
                    <a:pt x="5" y="0"/>
                  </a:lnTo>
                  <a:lnTo>
                    <a:pt x="5" y="1"/>
                  </a:lnTo>
                  <a:lnTo>
                    <a:pt x="5" y="1"/>
                  </a:lnTo>
                  <a:lnTo>
                    <a:pt x="5" y="1"/>
                  </a:lnTo>
                  <a:lnTo>
                    <a:pt x="5" y="1"/>
                  </a:lnTo>
                  <a:lnTo>
                    <a:pt x="5" y="2"/>
                  </a:lnTo>
                  <a:lnTo>
                    <a:pt x="5" y="2"/>
                  </a:lnTo>
                  <a:lnTo>
                    <a:pt x="5" y="2"/>
                  </a:lnTo>
                  <a:lnTo>
                    <a:pt x="5" y="2"/>
                  </a:lnTo>
                  <a:lnTo>
                    <a:pt x="5" y="3"/>
                  </a:lnTo>
                  <a:lnTo>
                    <a:pt x="4" y="3"/>
                  </a:lnTo>
                  <a:lnTo>
                    <a:pt x="4" y="3"/>
                  </a:lnTo>
                  <a:lnTo>
                    <a:pt x="4" y="3"/>
                  </a:lnTo>
                  <a:lnTo>
                    <a:pt x="3" y="3"/>
                  </a:lnTo>
                  <a:lnTo>
                    <a:pt x="3" y="3"/>
                  </a:lnTo>
                  <a:lnTo>
                    <a:pt x="2" y="3"/>
                  </a:lnTo>
                  <a:lnTo>
                    <a:pt x="2" y="3"/>
                  </a:lnTo>
                  <a:lnTo>
                    <a:pt x="1" y="3"/>
                  </a:lnTo>
                  <a:lnTo>
                    <a:pt x="1" y="3"/>
                  </a:lnTo>
                  <a:lnTo>
                    <a:pt x="1" y="2"/>
                  </a:lnTo>
                  <a:lnTo>
                    <a:pt x="1" y="2"/>
                  </a:lnTo>
                  <a:lnTo>
                    <a:pt x="0" y="2"/>
                  </a:lnTo>
                  <a:lnTo>
                    <a:pt x="0" y="2"/>
                  </a:lnTo>
                  <a:lnTo>
                    <a:pt x="0" y="1"/>
                  </a:lnTo>
                  <a:lnTo>
                    <a:pt x="3"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7" name="Freeform 481"/>
            <p:cNvSpPr>
              <a:spLocks/>
            </p:cNvSpPr>
            <p:nvPr/>
          </p:nvSpPr>
          <p:spPr bwMode="auto">
            <a:xfrm>
              <a:off x="1607" y="2974"/>
              <a:ext cx="21" cy="16"/>
            </a:xfrm>
            <a:custGeom>
              <a:avLst/>
              <a:gdLst>
                <a:gd name="T0" fmla="*/ 15 w 21"/>
                <a:gd name="T1" fmla="*/ 9 h 16"/>
                <a:gd name="T2" fmla="*/ 15 w 21"/>
                <a:gd name="T3" fmla="*/ 9 h 16"/>
                <a:gd name="T4" fmla="*/ 15 w 21"/>
                <a:gd name="T5" fmla="*/ 8 h 16"/>
                <a:gd name="T6" fmla="*/ 16 w 21"/>
                <a:gd name="T7" fmla="*/ 8 h 16"/>
                <a:gd name="T8" fmla="*/ 17 w 21"/>
                <a:gd name="T9" fmla="*/ 8 h 16"/>
                <a:gd name="T10" fmla="*/ 18 w 21"/>
                <a:gd name="T11" fmla="*/ 8 h 16"/>
                <a:gd name="T12" fmla="*/ 18 w 21"/>
                <a:gd name="T13" fmla="*/ 9 h 16"/>
                <a:gd name="T14" fmla="*/ 18 w 21"/>
                <a:gd name="T15" fmla="*/ 9 h 16"/>
                <a:gd name="T16" fmla="*/ 18 w 21"/>
                <a:gd name="T17" fmla="*/ 9 h 16"/>
                <a:gd name="T18" fmla="*/ 18 w 21"/>
                <a:gd name="T19" fmla="*/ 10 h 16"/>
                <a:gd name="T20" fmla="*/ 18 w 21"/>
                <a:gd name="T21" fmla="*/ 11 h 16"/>
                <a:gd name="T22" fmla="*/ 18 w 21"/>
                <a:gd name="T23" fmla="*/ 11 h 16"/>
                <a:gd name="T24" fmla="*/ 18 w 21"/>
                <a:gd name="T25" fmla="*/ 12 h 16"/>
                <a:gd name="T26" fmla="*/ 17 w 21"/>
                <a:gd name="T27" fmla="*/ 13 h 16"/>
                <a:gd name="T28" fmla="*/ 17 w 21"/>
                <a:gd name="T29" fmla="*/ 14 h 16"/>
                <a:gd name="T30" fmla="*/ 16 w 21"/>
                <a:gd name="T31" fmla="*/ 14 h 16"/>
                <a:gd name="T32" fmla="*/ 15 w 21"/>
                <a:gd name="T33" fmla="*/ 14 h 16"/>
                <a:gd name="T34" fmla="*/ 15 w 21"/>
                <a:gd name="T35" fmla="*/ 15 h 16"/>
                <a:gd name="T36" fmla="*/ 20 w 21"/>
                <a:gd name="T37" fmla="*/ 12 h 16"/>
                <a:gd name="T38" fmla="*/ 15 w 21"/>
                <a:gd name="T39" fmla="*/ 1 h 16"/>
                <a:gd name="T40" fmla="*/ 12 w 21"/>
                <a:gd name="T41" fmla="*/ 0 h 16"/>
                <a:gd name="T42" fmla="*/ 12 w 21"/>
                <a:gd name="T43" fmla="*/ 1 h 16"/>
                <a:gd name="T44" fmla="*/ 12 w 21"/>
                <a:gd name="T45" fmla="*/ 1 h 16"/>
                <a:gd name="T46" fmla="*/ 13 w 21"/>
                <a:gd name="T47" fmla="*/ 1 h 16"/>
                <a:gd name="T48" fmla="*/ 13 w 21"/>
                <a:gd name="T49" fmla="*/ 1 h 16"/>
                <a:gd name="T50" fmla="*/ 14 w 21"/>
                <a:gd name="T51" fmla="*/ 1 h 16"/>
                <a:gd name="T52" fmla="*/ 15 w 21"/>
                <a:gd name="T53" fmla="*/ 1 h 16"/>
                <a:gd name="T54" fmla="*/ 15 w 21"/>
                <a:gd name="T55" fmla="*/ 2 h 16"/>
                <a:gd name="T56" fmla="*/ 15 w 21"/>
                <a:gd name="T57" fmla="*/ 2 h 16"/>
                <a:gd name="T58" fmla="*/ 15 w 21"/>
                <a:gd name="T59" fmla="*/ 3 h 16"/>
                <a:gd name="T60" fmla="*/ 16 w 21"/>
                <a:gd name="T61" fmla="*/ 4 h 16"/>
                <a:gd name="T62" fmla="*/ 16 w 21"/>
                <a:gd name="T63" fmla="*/ 4 h 16"/>
                <a:gd name="T64" fmla="*/ 16 w 21"/>
                <a:gd name="T65" fmla="*/ 5 h 16"/>
                <a:gd name="T66" fmla="*/ 16 w 21"/>
                <a:gd name="T67" fmla="*/ 6 h 16"/>
                <a:gd name="T68" fmla="*/ 15 w 21"/>
                <a:gd name="T69" fmla="*/ 6 h 16"/>
                <a:gd name="T70" fmla="*/ 15 w 21"/>
                <a:gd name="T71" fmla="*/ 6 h 16"/>
                <a:gd name="T72" fmla="*/ 15 w 21"/>
                <a:gd name="T73" fmla="*/ 6 h 16"/>
                <a:gd name="T74" fmla="*/ 14 w 21"/>
                <a:gd name="T75" fmla="*/ 6 h 16"/>
                <a:gd name="T76" fmla="*/ 5 w 21"/>
                <a:gd name="T77" fmla="*/ 9 h 16"/>
                <a:gd name="T78" fmla="*/ 4 w 21"/>
                <a:gd name="T79" fmla="*/ 9 h 16"/>
                <a:gd name="T80" fmla="*/ 3 w 21"/>
                <a:gd name="T81" fmla="*/ 9 h 16"/>
                <a:gd name="T82" fmla="*/ 2 w 21"/>
                <a:gd name="T83" fmla="*/ 9 h 16"/>
                <a:gd name="T84" fmla="*/ 2 w 21"/>
                <a:gd name="T85" fmla="*/ 9 h 16"/>
                <a:gd name="T86" fmla="*/ 1 w 21"/>
                <a:gd name="T87" fmla="*/ 9 h 16"/>
                <a:gd name="T88" fmla="*/ 1 w 21"/>
                <a:gd name="T89" fmla="*/ 8 h 16"/>
                <a:gd name="T90" fmla="*/ 1 w 21"/>
                <a:gd name="T91" fmla="*/ 7 h 16"/>
                <a:gd name="T92" fmla="*/ 0 w 21"/>
                <a:gd name="T93" fmla="*/ 8 h 16"/>
                <a:gd name="T94" fmla="*/ 2 w 21"/>
                <a:gd name="T95" fmla="*/ 14 h 16"/>
                <a:gd name="T96" fmla="*/ 3 w 21"/>
                <a:gd name="T97" fmla="*/ 14 h 16"/>
                <a:gd name="T98" fmla="*/ 2 w 21"/>
                <a:gd name="T99" fmla="*/ 14 h 16"/>
                <a:gd name="T100" fmla="*/ 2 w 21"/>
                <a:gd name="T101" fmla="*/ 13 h 16"/>
                <a:gd name="T102" fmla="*/ 2 w 21"/>
                <a:gd name="T103" fmla="*/ 12 h 16"/>
                <a:gd name="T104" fmla="*/ 3 w 21"/>
                <a:gd name="T105" fmla="*/ 12 h 16"/>
                <a:gd name="T106" fmla="*/ 3 w 21"/>
                <a:gd name="T107" fmla="*/ 11 h 16"/>
                <a:gd name="T108" fmla="*/ 4 w 21"/>
                <a:gd name="T109" fmla="*/ 11 h 16"/>
                <a:gd name="T110" fmla="*/ 5 w 21"/>
                <a:gd name="T111" fmla="*/ 11 h 16"/>
                <a:gd name="T112" fmla="*/ 5 w 21"/>
                <a:gd name="T113" fmla="*/ 11 h 16"/>
                <a:gd name="T114" fmla="*/ 15 w 21"/>
                <a:gd name="T11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 h="16">
                  <a:moveTo>
                    <a:pt x="15" y="9"/>
                  </a:moveTo>
                  <a:lnTo>
                    <a:pt x="15" y="9"/>
                  </a:lnTo>
                  <a:lnTo>
                    <a:pt x="15" y="8"/>
                  </a:lnTo>
                  <a:lnTo>
                    <a:pt x="16" y="8"/>
                  </a:lnTo>
                  <a:lnTo>
                    <a:pt x="17" y="8"/>
                  </a:lnTo>
                  <a:lnTo>
                    <a:pt x="18" y="8"/>
                  </a:lnTo>
                  <a:lnTo>
                    <a:pt x="18" y="9"/>
                  </a:lnTo>
                  <a:lnTo>
                    <a:pt x="18" y="9"/>
                  </a:lnTo>
                  <a:lnTo>
                    <a:pt x="18" y="9"/>
                  </a:lnTo>
                  <a:lnTo>
                    <a:pt x="18" y="10"/>
                  </a:lnTo>
                  <a:lnTo>
                    <a:pt x="18" y="11"/>
                  </a:lnTo>
                  <a:lnTo>
                    <a:pt x="18" y="11"/>
                  </a:lnTo>
                  <a:lnTo>
                    <a:pt x="18" y="12"/>
                  </a:lnTo>
                  <a:lnTo>
                    <a:pt x="17" y="13"/>
                  </a:lnTo>
                  <a:lnTo>
                    <a:pt x="17" y="14"/>
                  </a:lnTo>
                  <a:lnTo>
                    <a:pt x="16" y="14"/>
                  </a:lnTo>
                  <a:lnTo>
                    <a:pt x="15" y="14"/>
                  </a:lnTo>
                  <a:lnTo>
                    <a:pt x="15" y="15"/>
                  </a:lnTo>
                  <a:lnTo>
                    <a:pt x="20" y="12"/>
                  </a:lnTo>
                  <a:lnTo>
                    <a:pt x="15" y="1"/>
                  </a:lnTo>
                  <a:lnTo>
                    <a:pt x="12" y="0"/>
                  </a:lnTo>
                  <a:lnTo>
                    <a:pt x="12" y="1"/>
                  </a:lnTo>
                  <a:lnTo>
                    <a:pt x="12" y="1"/>
                  </a:lnTo>
                  <a:lnTo>
                    <a:pt x="13" y="1"/>
                  </a:lnTo>
                  <a:lnTo>
                    <a:pt x="13" y="1"/>
                  </a:lnTo>
                  <a:lnTo>
                    <a:pt x="14" y="1"/>
                  </a:lnTo>
                  <a:lnTo>
                    <a:pt x="15" y="1"/>
                  </a:lnTo>
                  <a:lnTo>
                    <a:pt x="15" y="2"/>
                  </a:lnTo>
                  <a:lnTo>
                    <a:pt x="15" y="2"/>
                  </a:lnTo>
                  <a:lnTo>
                    <a:pt x="15" y="3"/>
                  </a:lnTo>
                  <a:lnTo>
                    <a:pt x="16" y="4"/>
                  </a:lnTo>
                  <a:lnTo>
                    <a:pt x="16" y="4"/>
                  </a:lnTo>
                  <a:lnTo>
                    <a:pt x="16" y="5"/>
                  </a:lnTo>
                  <a:lnTo>
                    <a:pt x="16" y="6"/>
                  </a:lnTo>
                  <a:lnTo>
                    <a:pt x="15" y="6"/>
                  </a:lnTo>
                  <a:lnTo>
                    <a:pt x="15" y="6"/>
                  </a:lnTo>
                  <a:lnTo>
                    <a:pt x="15" y="6"/>
                  </a:lnTo>
                  <a:lnTo>
                    <a:pt x="14" y="6"/>
                  </a:lnTo>
                  <a:lnTo>
                    <a:pt x="5" y="9"/>
                  </a:lnTo>
                  <a:lnTo>
                    <a:pt x="4" y="9"/>
                  </a:lnTo>
                  <a:lnTo>
                    <a:pt x="3" y="9"/>
                  </a:lnTo>
                  <a:lnTo>
                    <a:pt x="2" y="9"/>
                  </a:lnTo>
                  <a:lnTo>
                    <a:pt x="2" y="9"/>
                  </a:lnTo>
                  <a:lnTo>
                    <a:pt x="1" y="9"/>
                  </a:lnTo>
                  <a:lnTo>
                    <a:pt x="1" y="8"/>
                  </a:lnTo>
                  <a:lnTo>
                    <a:pt x="1" y="7"/>
                  </a:lnTo>
                  <a:lnTo>
                    <a:pt x="0" y="8"/>
                  </a:lnTo>
                  <a:lnTo>
                    <a:pt x="2" y="14"/>
                  </a:lnTo>
                  <a:lnTo>
                    <a:pt x="3" y="14"/>
                  </a:lnTo>
                  <a:lnTo>
                    <a:pt x="2" y="14"/>
                  </a:lnTo>
                  <a:lnTo>
                    <a:pt x="2" y="13"/>
                  </a:lnTo>
                  <a:lnTo>
                    <a:pt x="2" y="12"/>
                  </a:lnTo>
                  <a:lnTo>
                    <a:pt x="3" y="12"/>
                  </a:lnTo>
                  <a:lnTo>
                    <a:pt x="3" y="11"/>
                  </a:lnTo>
                  <a:lnTo>
                    <a:pt x="4" y="11"/>
                  </a:lnTo>
                  <a:lnTo>
                    <a:pt x="5" y="11"/>
                  </a:lnTo>
                  <a:lnTo>
                    <a:pt x="5" y="11"/>
                  </a:lnTo>
                  <a:lnTo>
                    <a:pt x="1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8" name="Freeform 482"/>
            <p:cNvSpPr>
              <a:spLocks/>
            </p:cNvSpPr>
            <p:nvPr/>
          </p:nvSpPr>
          <p:spPr bwMode="auto">
            <a:xfrm>
              <a:off x="1612" y="2994"/>
              <a:ext cx="20" cy="16"/>
            </a:xfrm>
            <a:custGeom>
              <a:avLst/>
              <a:gdLst>
                <a:gd name="T0" fmla="*/ 9 w 20"/>
                <a:gd name="T1" fmla="*/ 9 h 16"/>
                <a:gd name="T2" fmla="*/ 14 w 20"/>
                <a:gd name="T3" fmla="*/ 6 h 16"/>
                <a:gd name="T4" fmla="*/ 14 w 20"/>
                <a:gd name="T5" fmla="*/ 5 h 16"/>
                <a:gd name="T6" fmla="*/ 15 w 20"/>
                <a:gd name="T7" fmla="*/ 5 h 16"/>
                <a:gd name="T8" fmla="*/ 16 w 20"/>
                <a:gd name="T9" fmla="*/ 5 h 16"/>
                <a:gd name="T10" fmla="*/ 17 w 20"/>
                <a:gd name="T11" fmla="*/ 5 h 16"/>
                <a:gd name="T12" fmla="*/ 17 w 20"/>
                <a:gd name="T13" fmla="*/ 6 h 16"/>
                <a:gd name="T14" fmla="*/ 17 w 20"/>
                <a:gd name="T15" fmla="*/ 6 h 16"/>
                <a:gd name="T16" fmla="*/ 17 w 20"/>
                <a:gd name="T17" fmla="*/ 6 h 16"/>
                <a:gd name="T18" fmla="*/ 16 w 20"/>
                <a:gd name="T19" fmla="*/ 0 h 16"/>
                <a:gd name="T20" fmla="*/ 15 w 20"/>
                <a:gd name="T21" fmla="*/ 1 h 16"/>
                <a:gd name="T22" fmla="*/ 15 w 20"/>
                <a:gd name="T23" fmla="*/ 1 h 16"/>
                <a:gd name="T24" fmla="*/ 14 w 20"/>
                <a:gd name="T25" fmla="*/ 2 h 16"/>
                <a:gd name="T26" fmla="*/ 14 w 20"/>
                <a:gd name="T27" fmla="*/ 3 h 16"/>
                <a:gd name="T28" fmla="*/ 14 w 20"/>
                <a:gd name="T29" fmla="*/ 4 h 16"/>
                <a:gd name="T30" fmla="*/ 13 w 20"/>
                <a:gd name="T31" fmla="*/ 4 h 16"/>
                <a:gd name="T32" fmla="*/ 7 w 20"/>
                <a:gd name="T33" fmla="*/ 9 h 16"/>
                <a:gd name="T34" fmla="*/ 5 w 20"/>
                <a:gd name="T35" fmla="*/ 9 h 16"/>
                <a:gd name="T36" fmla="*/ 4 w 20"/>
                <a:gd name="T37" fmla="*/ 9 h 16"/>
                <a:gd name="T38" fmla="*/ 3 w 20"/>
                <a:gd name="T39" fmla="*/ 9 h 16"/>
                <a:gd name="T40" fmla="*/ 2 w 20"/>
                <a:gd name="T41" fmla="*/ 9 h 16"/>
                <a:gd name="T42" fmla="*/ 2 w 20"/>
                <a:gd name="T43" fmla="*/ 9 h 16"/>
                <a:gd name="T44" fmla="*/ 1 w 20"/>
                <a:gd name="T45" fmla="*/ 8 h 16"/>
                <a:gd name="T46" fmla="*/ 1 w 20"/>
                <a:gd name="T47" fmla="*/ 7 h 16"/>
                <a:gd name="T48" fmla="*/ 0 w 20"/>
                <a:gd name="T49" fmla="*/ 7 h 16"/>
                <a:gd name="T50" fmla="*/ 2 w 20"/>
                <a:gd name="T51" fmla="*/ 14 h 16"/>
                <a:gd name="T52" fmla="*/ 2 w 20"/>
                <a:gd name="T53" fmla="*/ 13 h 16"/>
                <a:gd name="T54" fmla="*/ 2 w 20"/>
                <a:gd name="T55" fmla="*/ 12 h 16"/>
                <a:gd name="T56" fmla="*/ 2 w 20"/>
                <a:gd name="T57" fmla="*/ 11 h 16"/>
                <a:gd name="T58" fmla="*/ 3 w 20"/>
                <a:gd name="T59" fmla="*/ 11 h 16"/>
                <a:gd name="T60" fmla="*/ 4 w 20"/>
                <a:gd name="T61" fmla="*/ 11 h 16"/>
                <a:gd name="T62" fmla="*/ 5 w 20"/>
                <a:gd name="T63" fmla="*/ 11 h 16"/>
                <a:gd name="T64" fmla="*/ 8 w 20"/>
                <a:gd name="T65" fmla="*/ 11 h 16"/>
                <a:gd name="T66" fmla="*/ 14 w 20"/>
                <a:gd name="T67" fmla="*/ 13 h 16"/>
                <a:gd name="T68" fmla="*/ 15 w 20"/>
                <a:gd name="T69" fmla="*/ 13 h 16"/>
                <a:gd name="T70" fmla="*/ 16 w 20"/>
                <a:gd name="T71" fmla="*/ 13 h 16"/>
                <a:gd name="T72" fmla="*/ 17 w 20"/>
                <a:gd name="T73" fmla="*/ 14 h 16"/>
                <a:gd name="T74" fmla="*/ 17 w 20"/>
                <a:gd name="T75" fmla="*/ 14 h 16"/>
                <a:gd name="T76" fmla="*/ 17 w 20"/>
                <a:gd name="T77" fmla="*/ 14 h 16"/>
                <a:gd name="T78" fmla="*/ 18 w 20"/>
                <a:gd name="T79" fmla="*/ 14 h 16"/>
                <a:gd name="T80" fmla="*/ 18 w 20"/>
                <a:gd name="T81" fmla="*/ 15 h 16"/>
                <a:gd name="T82" fmla="*/ 19 w 20"/>
                <a:gd name="T83" fmla="*/ 15 h 16"/>
                <a:gd name="T84" fmla="*/ 17 w 20"/>
                <a:gd name="T85" fmla="*/ 9 h 16"/>
                <a:gd name="T86" fmla="*/ 17 w 20"/>
                <a:gd name="T87" fmla="*/ 10 h 16"/>
                <a:gd name="T88" fmla="*/ 17 w 20"/>
                <a:gd name="T89" fmla="*/ 11 h 16"/>
                <a:gd name="T90" fmla="*/ 17 w 20"/>
                <a:gd name="T91" fmla="*/ 11 h 16"/>
                <a:gd name="T92" fmla="*/ 17 w 20"/>
                <a:gd name="T93" fmla="*/ 11 h 16"/>
                <a:gd name="T94" fmla="*/ 16 w 20"/>
                <a:gd name="T95" fmla="*/ 11 h 16"/>
                <a:gd name="T96" fmla="*/ 15 w 20"/>
                <a:gd name="T97" fmla="*/ 11 h 16"/>
                <a:gd name="T98" fmla="*/ 14 w 20"/>
                <a:gd name="T99" fmla="*/ 11 h 16"/>
                <a:gd name="T100" fmla="*/ 9 w 20"/>
                <a:gd name="T10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16">
                  <a:moveTo>
                    <a:pt x="9" y="9"/>
                  </a:moveTo>
                  <a:lnTo>
                    <a:pt x="14" y="6"/>
                  </a:lnTo>
                  <a:lnTo>
                    <a:pt x="14" y="5"/>
                  </a:lnTo>
                  <a:lnTo>
                    <a:pt x="15" y="5"/>
                  </a:lnTo>
                  <a:lnTo>
                    <a:pt x="16" y="5"/>
                  </a:lnTo>
                  <a:lnTo>
                    <a:pt x="17" y="5"/>
                  </a:lnTo>
                  <a:lnTo>
                    <a:pt x="17" y="6"/>
                  </a:lnTo>
                  <a:lnTo>
                    <a:pt x="17" y="6"/>
                  </a:lnTo>
                  <a:lnTo>
                    <a:pt x="17" y="6"/>
                  </a:lnTo>
                  <a:lnTo>
                    <a:pt x="16" y="0"/>
                  </a:lnTo>
                  <a:lnTo>
                    <a:pt x="15" y="1"/>
                  </a:lnTo>
                  <a:lnTo>
                    <a:pt x="15" y="1"/>
                  </a:lnTo>
                  <a:lnTo>
                    <a:pt x="14" y="2"/>
                  </a:lnTo>
                  <a:lnTo>
                    <a:pt x="14" y="3"/>
                  </a:lnTo>
                  <a:lnTo>
                    <a:pt x="14" y="4"/>
                  </a:lnTo>
                  <a:lnTo>
                    <a:pt x="13" y="4"/>
                  </a:lnTo>
                  <a:lnTo>
                    <a:pt x="7" y="9"/>
                  </a:lnTo>
                  <a:lnTo>
                    <a:pt x="5" y="9"/>
                  </a:lnTo>
                  <a:lnTo>
                    <a:pt x="4" y="9"/>
                  </a:lnTo>
                  <a:lnTo>
                    <a:pt x="3" y="9"/>
                  </a:lnTo>
                  <a:lnTo>
                    <a:pt x="2" y="9"/>
                  </a:lnTo>
                  <a:lnTo>
                    <a:pt x="2" y="9"/>
                  </a:lnTo>
                  <a:lnTo>
                    <a:pt x="1" y="8"/>
                  </a:lnTo>
                  <a:lnTo>
                    <a:pt x="1" y="7"/>
                  </a:lnTo>
                  <a:lnTo>
                    <a:pt x="0" y="7"/>
                  </a:lnTo>
                  <a:lnTo>
                    <a:pt x="2" y="14"/>
                  </a:lnTo>
                  <a:lnTo>
                    <a:pt x="2" y="13"/>
                  </a:lnTo>
                  <a:lnTo>
                    <a:pt x="2" y="12"/>
                  </a:lnTo>
                  <a:lnTo>
                    <a:pt x="2" y="11"/>
                  </a:lnTo>
                  <a:lnTo>
                    <a:pt x="3" y="11"/>
                  </a:lnTo>
                  <a:lnTo>
                    <a:pt x="4" y="11"/>
                  </a:lnTo>
                  <a:lnTo>
                    <a:pt x="5" y="11"/>
                  </a:lnTo>
                  <a:lnTo>
                    <a:pt x="8" y="11"/>
                  </a:lnTo>
                  <a:lnTo>
                    <a:pt x="14" y="13"/>
                  </a:lnTo>
                  <a:lnTo>
                    <a:pt x="15" y="13"/>
                  </a:lnTo>
                  <a:lnTo>
                    <a:pt x="16" y="13"/>
                  </a:lnTo>
                  <a:lnTo>
                    <a:pt x="17" y="14"/>
                  </a:lnTo>
                  <a:lnTo>
                    <a:pt x="17" y="14"/>
                  </a:lnTo>
                  <a:lnTo>
                    <a:pt x="17" y="14"/>
                  </a:lnTo>
                  <a:lnTo>
                    <a:pt x="18" y="14"/>
                  </a:lnTo>
                  <a:lnTo>
                    <a:pt x="18" y="15"/>
                  </a:lnTo>
                  <a:lnTo>
                    <a:pt x="19" y="15"/>
                  </a:lnTo>
                  <a:lnTo>
                    <a:pt x="17" y="9"/>
                  </a:lnTo>
                  <a:lnTo>
                    <a:pt x="17" y="10"/>
                  </a:lnTo>
                  <a:lnTo>
                    <a:pt x="17" y="11"/>
                  </a:lnTo>
                  <a:lnTo>
                    <a:pt x="17" y="11"/>
                  </a:lnTo>
                  <a:lnTo>
                    <a:pt x="17" y="11"/>
                  </a:lnTo>
                  <a:lnTo>
                    <a:pt x="16" y="11"/>
                  </a:lnTo>
                  <a:lnTo>
                    <a:pt x="15" y="11"/>
                  </a:lnTo>
                  <a:lnTo>
                    <a:pt x="14" y="11"/>
                  </a:lnTo>
                  <a:lnTo>
                    <a:pt x="9"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39" name="Freeform 483"/>
            <p:cNvSpPr>
              <a:spLocks/>
            </p:cNvSpPr>
            <p:nvPr/>
          </p:nvSpPr>
          <p:spPr bwMode="auto">
            <a:xfrm>
              <a:off x="1366" y="3175"/>
              <a:ext cx="14" cy="21"/>
            </a:xfrm>
            <a:custGeom>
              <a:avLst/>
              <a:gdLst>
                <a:gd name="T0" fmla="*/ 3 w 14"/>
                <a:gd name="T1" fmla="*/ 14 h 21"/>
                <a:gd name="T2" fmla="*/ 3 w 14"/>
                <a:gd name="T3" fmla="*/ 14 h 21"/>
                <a:gd name="T4" fmla="*/ 3 w 14"/>
                <a:gd name="T5" fmla="*/ 15 h 21"/>
                <a:gd name="T6" fmla="*/ 3 w 14"/>
                <a:gd name="T7" fmla="*/ 15 h 21"/>
                <a:gd name="T8" fmla="*/ 3 w 14"/>
                <a:gd name="T9" fmla="*/ 15 h 21"/>
                <a:gd name="T10" fmla="*/ 3 w 14"/>
                <a:gd name="T11" fmla="*/ 16 h 21"/>
                <a:gd name="T12" fmla="*/ 2 w 14"/>
                <a:gd name="T13" fmla="*/ 16 h 21"/>
                <a:gd name="T14" fmla="*/ 1 w 14"/>
                <a:gd name="T15" fmla="*/ 16 h 21"/>
                <a:gd name="T16" fmla="*/ 1 w 14"/>
                <a:gd name="T17" fmla="*/ 16 h 21"/>
                <a:gd name="T18" fmla="*/ 0 w 14"/>
                <a:gd name="T19" fmla="*/ 16 h 21"/>
                <a:gd name="T20" fmla="*/ 6 w 14"/>
                <a:gd name="T21" fmla="*/ 20 h 21"/>
                <a:gd name="T22" fmla="*/ 6 w 14"/>
                <a:gd name="T23" fmla="*/ 18 h 21"/>
                <a:gd name="T24" fmla="*/ 5 w 14"/>
                <a:gd name="T25" fmla="*/ 18 h 21"/>
                <a:gd name="T26" fmla="*/ 5 w 14"/>
                <a:gd name="T27" fmla="*/ 18 h 21"/>
                <a:gd name="T28" fmla="*/ 5 w 14"/>
                <a:gd name="T29" fmla="*/ 17 h 21"/>
                <a:gd name="T30" fmla="*/ 5 w 14"/>
                <a:gd name="T31" fmla="*/ 16 h 21"/>
                <a:gd name="T32" fmla="*/ 5 w 14"/>
                <a:gd name="T33" fmla="*/ 15 h 21"/>
                <a:gd name="T34" fmla="*/ 5 w 14"/>
                <a:gd name="T35" fmla="*/ 15 h 21"/>
                <a:gd name="T36" fmla="*/ 10 w 14"/>
                <a:gd name="T37" fmla="*/ 6 h 21"/>
                <a:gd name="T38" fmla="*/ 10 w 14"/>
                <a:gd name="T39" fmla="*/ 5 h 21"/>
                <a:gd name="T40" fmla="*/ 10 w 14"/>
                <a:gd name="T41" fmla="*/ 5 h 21"/>
                <a:gd name="T42" fmla="*/ 11 w 14"/>
                <a:gd name="T43" fmla="*/ 4 h 21"/>
                <a:gd name="T44" fmla="*/ 12 w 14"/>
                <a:gd name="T45" fmla="*/ 4 h 21"/>
                <a:gd name="T46" fmla="*/ 12 w 14"/>
                <a:gd name="T47" fmla="*/ 4 h 21"/>
                <a:gd name="T48" fmla="*/ 13 w 14"/>
                <a:gd name="T49" fmla="*/ 4 h 21"/>
                <a:gd name="T50" fmla="*/ 8 w 14"/>
                <a:gd name="T51" fmla="*/ 0 h 21"/>
                <a:gd name="T52" fmla="*/ 7 w 14"/>
                <a:gd name="T53" fmla="*/ 1 h 21"/>
                <a:gd name="T54" fmla="*/ 8 w 14"/>
                <a:gd name="T55" fmla="*/ 1 h 21"/>
                <a:gd name="T56" fmla="*/ 8 w 14"/>
                <a:gd name="T57" fmla="*/ 2 h 21"/>
                <a:gd name="T58" fmla="*/ 8 w 14"/>
                <a:gd name="T59" fmla="*/ 2 h 21"/>
                <a:gd name="T60" fmla="*/ 8 w 14"/>
                <a:gd name="T61" fmla="*/ 2 h 21"/>
                <a:gd name="T62" fmla="*/ 8 w 14"/>
                <a:gd name="T63" fmla="*/ 3 h 21"/>
                <a:gd name="T64" fmla="*/ 8 w 14"/>
                <a:gd name="T65" fmla="*/ 4 h 21"/>
                <a:gd name="T66" fmla="*/ 8 w 14"/>
                <a:gd name="T67" fmla="*/ 5 h 21"/>
                <a:gd name="T68" fmla="*/ 8 w 14"/>
                <a:gd name="T69" fmla="*/ 5 h 21"/>
                <a:gd name="T70" fmla="*/ 8 w 14"/>
                <a:gd name="T71" fmla="*/ 5 h 21"/>
                <a:gd name="T72" fmla="*/ 3 w 14"/>
                <a:gd name="T73"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1">
                  <a:moveTo>
                    <a:pt x="3" y="14"/>
                  </a:moveTo>
                  <a:lnTo>
                    <a:pt x="3" y="14"/>
                  </a:lnTo>
                  <a:lnTo>
                    <a:pt x="3" y="15"/>
                  </a:lnTo>
                  <a:lnTo>
                    <a:pt x="3" y="15"/>
                  </a:lnTo>
                  <a:lnTo>
                    <a:pt x="3" y="15"/>
                  </a:lnTo>
                  <a:lnTo>
                    <a:pt x="3" y="16"/>
                  </a:lnTo>
                  <a:lnTo>
                    <a:pt x="2" y="16"/>
                  </a:lnTo>
                  <a:lnTo>
                    <a:pt x="1" y="16"/>
                  </a:lnTo>
                  <a:lnTo>
                    <a:pt x="1" y="16"/>
                  </a:lnTo>
                  <a:lnTo>
                    <a:pt x="0" y="16"/>
                  </a:lnTo>
                  <a:lnTo>
                    <a:pt x="6" y="20"/>
                  </a:lnTo>
                  <a:lnTo>
                    <a:pt x="6" y="18"/>
                  </a:lnTo>
                  <a:lnTo>
                    <a:pt x="5" y="18"/>
                  </a:lnTo>
                  <a:lnTo>
                    <a:pt x="5" y="18"/>
                  </a:lnTo>
                  <a:lnTo>
                    <a:pt x="5" y="17"/>
                  </a:lnTo>
                  <a:lnTo>
                    <a:pt x="5" y="16"/>
                  </a:lnTo>
                  <a:lnTo>
                    <a:pt x="5" y="15"/>
                  </a:lnTo>
                  <a:lnTo>
                    <a:pt x="5" y="15"/>
                  </a:lnTo>
                  <a:lnTo>
                    <a:pt x="10" y="6"/>
                  </a:lnTo>
                  <a:lnTo>
                    <a:pt x="10" y="5"/>
                  </a:lnTo>
                  <a:lnTo>
                    <a:pt x="10" y="5"/>
                  </a:lnTo>
                  <a:lnTo>
                    <a:pt x="11" y="4"/>
                  </a:lnTo>
                  <a:lnTo>
                    <a:pt x="12" y="4"/>
                  </a:lnTo>
                  <a:lnTo>
                    <a:pt x="12" y="4"/>
                  </a:lnTo>
                  <a:lnTo>
                    <a:pt x="13" y="4"/>
                  </a:lnTo>
                  <a:lnTo>
                    <a:pt x="8" y="0"/>
                  </a:lnTo>
                  <a:lnTo>
                    <a:pt x="7" y="1"/>
                  </a:lnTo>
                  <a:lnTo>
                    <a:pt x="8" y="1"/>
                  </a:lnTo>
                  <a:lnTo>
                    <a:pt x="8" y="2"/>
                  </a:lnTo>
                  <a:lnTo>
                    <a:pt x="8" y="2"/>
                  </a:lnTo>
                  <a:lnTo>
                    <a:pt x="8" y="2"/>
                  </a:lnTo>
                  <a:lnTo>
                    <a:pt x="8" y="3"/>
                  </a:lnTo>
                  <a:lnTo>
                    <a:pt x="8" y="4"/>
                  </a:lnTo>
                  <a:lnTo>
                    <a:pt x="8" y="5"/>
                  </a:lnTo>
                  <a:lnTo>
                    <a:pt x="8" y="5"/>
                  </a:lnTo>
                  <a:lnTo>
                    <a:pt x="8" y="5"/>
                  </a:lnTo>
                  <a:lnTo>
                    <a:pt x="3"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0" name="Freeform 484"/>
            <p:cNvSpPr>
              <a:spLocks/>
            </p:cNvSpPr>
            <p:nvPr/>
          </p:nvSpPr>
          <p:spPr bwMode="auto">
            <a:xfrm>
              <a:off x="1344" y="3164"/>
              <a:ext cx="26" cy="25"/>
            </a:xfrm>
            <a:custGeom>
              <a:avLst/>
              <a:gdLst>
                <a:gd name="T0" fmla="*/ 11 w 26"/>
                <a:gd name="T1" fmla="*/ 22 h 25"/>
                <a:gd name="T2" fmla="*/ 15 w 26"/>
                <a:gd name="T3" fmla="*/ 24 h 25"/>
                <a:gd name="T4" fmla="*/ 15 w 26"/>
                <a:gd name="T5" fmla="*/ 24 h 25"/>
                <a:gd name="T6" fmla="*/ 15 w 26"/>
                <a:gd name="T7" fmla="*/ 23 h 25"/>
                <a:gd name="T8" fmla="*/ 14 w 26"/>
                <a:gd name="T9" fmla="*/ 22 h 25"/>
                <a:gd name="T10" fmla="*/ 14 w 26"/>
                <a:gd name="T11" fmla="*/ 22 h 25"/>
                <a:gd name="T12" fmla="*/ 14 w 26"/>
                <a:gd name="T13" fmla="*/ 21 h 25"/>
                <a:gd name="T14" fmla="*/ 15 w 26"/>
                <a:gd name="T15" fmla="*/ 20 h 25"/>
                <a:gd name="T16" fmla="*/ 15 w 26"/>
                <a:gd name="T17" fmla="*/ 19 h 25"/>
                <a:gd name="T18" fmla="*/ 15 w 26"/>
                <a:gd name="T19" fmla="*/ 19 h 25"/>
                <a:gd name="T20" fmla="*/ 21 w 26"/>
                <a:gd name="T21" fmla="*/ 11 h 25"/>
                <a:gd name="T22" fmla="*/ 21 w 26"/>
                <a:gd name="T23" fmla="*/ 10 h 25"/>
                <a:gd name="T24" fmla="*/ 22 w 26"/>
                <a:gd name="T25" fmla="*/ 10 h 25"/>
                <a:gd name="T26" fmla="*/ 22 w 26"/>
                <a:gd name="T27" fmla="*/ 10 h 25"/>
                <a:gd name="T28" fmla="*/ 23 w 26"/>
                <a:gd name="T29" fmla="*/ 9 h 25"/>
                <a:gd name="T30" fmla="*/ 23 w 26"/>
                <a:gd name="T31" fmla="*/ 9 h 25"/>
                <a:gd name="T32" fmla="*/ 24 w 26"/>
                <a:gd name="T33" fmla="*/ 9 h 25"/>
                <a:gd name="T34" fmla="*/ 25 w 26"/>
                <a:gd name="T35" fmla="*/ 9 h 25"/>
                <a:gd name="T36" fmla="*/ 20 w 26"/>
                <a:gd name="T37" fmla="*/ 5 h 25"/>
                <a:gd name="T38" fmla="*/ 19 w 26"/>
                <a:gd name="T39" fmla="*/ 6 h 25"/>
                <a:gd name="T40" fmla="*/ 20 w 26"/>
                <a:gd name="T41" fmla="*/ 6 h 25"/>
                <a:gd name="T42" fmla="*/ 20 w 26"/>
                <a:gd name="T43" fmla="*/ 6 h 25"/>
                <a:gd name="T44" fmla="*/ 21 w 26"/>
                <a:gd name="T45" fmla="*/ 6 h 25"/>
                <a:gd name="T46" fmla="*/ 21 w 26"/>
                <a:gd name="T47" fmla="*/ 7 h 25"/>
                <a:gd name="T48" fmla="*/ 21 w 26"/>
                <a:gd name="T49" fmla="*/ 8 h 25"/>
                <a:gd name="T50" fmla="*/ 21 w 26"/>
                <a:gd name="T51" fmla="*/ 9 h 25"/>
                <a:gd name="T52" fmla="*/ 20 w 26"/>
                <a:gd name="T53" fmla="*/ 9 h 25"/>
                <a:gd name="T54" fmla="*/ 20 w 26"/>
                <a:gd name="T55" fmla="*/ 10 h 25"/>
                <a:gd name="T56" fmla="*/ 19 w 26"/>
                <a:gd name="T57" fmla="*/ 10 h 25"/>
                <a:gd name="T58" fmla="*/ 13 w 26"/>
                <a:gd name="T59" fmla="*/ 19 h 25"/>
                <a:gd name="T60" fmla="*/ 13 w 26"/>
                <a:gd name="T61" fmla="*/ 0 h 25"/>
                <a:gd name="T62" fmla="*/ 12 w 26"/>
                <a:gd name="T63" fmla="*/ 0 h 25"/>
                <a:gd name="T64" fmla="*/ 4 w 26"/>
                <a:gd name="T65" fmla="*/ 12 h 25"/>
                <a:gd name="T66" fmla="*/ 4 w 26"/>
                <a:gd name="T67" fmla="*/ 13 h 25"/>
                <a:gd name="T68" fmla="*/ 3 w 26"/>
                <a:gd name="T69" fmla="*/ 13 h 25"/>
                <a:gd name="T70" fmla="*/ 3 w 26"/>
                <a:gd name="T71" fmla="*/ 14 h 25"/>
                <a:gd name="T72" fmla="*/ 2 w 26"/>
                <a:gd name="T73" fmla="*/ 14 h 25"/>
                <a:gd name="T74" fmla="*/ 2 w 26"/>
                <a:gd name="T75" fmla="*/ 14 h 25"/>
                <a:gd name="T76" fmla="*/ 1 w 26"/>
                <a:gd name="T77" fmla="*/ 14 h 25"/>
                <a:gd name="T78" fmla="*/ 0 w 26"/>
                <a:gd name="T79" fmla="*/ 14 h 25"/>
                <a:gd name="T80" fmla="*/ 0 w 26"/>
                <a:gd name="T81" fmla="*/ 13 h 25"/>
                <a:gd name="T82" fmla="*/ 0 w 26"/>
                <a:gd name="T83" fmla="*/ 14 h 25"/>
                <a:gd name="T84" fmla="*/ 5 w 26"/>
                <a:gd name="T85" fmla="*/ 18 h 25"/>
                <a:gd name="T86" fmla="*/ 5 w 26"/>
                <a:gd name="T87" fmla="*/ 17 h 25"/>
                <a:gd name="T88" fmla="*/ 5 w 26"/>
                <a:gd name="T89" fmla="*/ 16 h 25"/>
                <a:gd name="T90" fmla="*/ 4 w 26"/>
                <a:gd name="T91" fmla="*/ 16 h 25"/>
                <a:gd name="T92" fmla="*/ 4 w 26"/>
                <a:gd name="T93" fmla="*/ 15 h 25"/>
                <a:gd name="T94" fmla="*/ 4 w 26"/>
                <a:gd name="T95" fmla="*/ 14 h 25"/>
                <a:gd name="T96" fmla="*/ 4 w 26"/>
                <a:gd name="T97" fmla="*/ 14 h 25"/>
                <a:gd name="T98" fmla="*/ 5 w 26"/>
                <a:gd name="T99" fmla="*/ 14 h 25"/>
                <a:gd name="T100" fmla="*/ 5 w 26"/>
                <a:gd name="T101" fmla="*/ 13 h 25"/>
                <a:gd name="T102" fmla="*/ 10 w 26"/>
                <a:gd name="T103" fmla="*/ 5 h 25"/>
                <a:gd name="T104" fmla="*/ 11 w 26"/>
                <a:gd name="T105" fmla="*/ 2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25">
                  <a:moveTo>
                    <a:pt x="11" y="22"/>
                  </a:moveTo>
                  <a:lnTo>
                    <a:pt x="15" y="24"/>
                  </a:lnTo>
                  <a:lnTo>
                    <a:pt x="15" y="24"/>
                  </a:lnTo>
                  <a:lnTo>
                    <a:pt x="15" y="23"/>
                  </a:lnTo>
                  <a:lnTo>
                    <a:pt x="14" y="22"/>
                  </a:lnTo>
                  <a:lnTo>
                    <a:pt x="14" y="22"/>
                  </a:lnTo>
                  <a:lnTo>
                    <a:pt x="14" y="21"/>
                  </a:lnTo>
                  <a:lnTo>
                    <a:pt x="15" y="20"/>
                  </a:lnTo>
                  <a:lnTo>
                    <a:pt x="15" y="19"/>
                  </a:lnTo>
                  <a:lnTo>
                    <a:pt x="15" y="19"/>
                  </a:lnTo>
                  <a:lnTo>
                    <a:pt x="21" y="11"/>
                  </a:lnTo>
                  <a:lnTo>
                    <a:pt x="21" y="10"/>
                  </a:lnTo>
                  <a:lnTo>
                    <a:pt x="22" y="10"/>
                  </a:lnTo>
                  <a:lnTo>
                    <a:pt x="22" y="10"/>
                  </a:lnTo>
                  <a:lnTo>
                    <a:pt x="23" y="9"/>
                  </a:lnTo>
                  <a:lnTo>
                    <a:pt x="23" y="9"/>
                  </a:lnTo>
                  <a:lnTo>
                    <a:pt x="24" y="9"/>
                  </a:lnTo>
                  <a:lnTo>
                    <a:pt x="25" y="9"/>
                  </a:lnTo>
                  <a:lnTo>
                    <a:pt x="20" y="5"/>
                  </a:lnTo>
                  <a:lnTo>
                    <a:pt x="19" y="6"/>
                  </a:lnTo>
                  <a:lnTo>
                    <a:pt x="20" y="6"/>
                  </a:lnTo>
                  <a:lnTo>
                    <a:pt x="20" y="6"/>
                  </a:lnTo>
                  <a:lnTo>
                    <a:pt x="21" y="6"/>
                  </a:lnTo>
                  <a:lnTo>
                    <a:pt x="21" y="7"/>
                  </a:lnTo>
                  <a:lnTo>
                    <a:pt x="21" y="8"/>
                  </a:lnTo>
                  <a:lnTo>
                    <a:pt x="21" y="9"/>
                  </a:lnTo>
                  <a:lnTo>
                    <a:pt x="20" y="9"/>
                  </a:lnTo>
                  <a:lnTo>
                    <a:pt x="20" y="10"/>
                  </a:lnTo>
                  <a:lnTo>
                    <a:pt x="19" y="10"/>
                  </a:lnTo>
                  <a:lnTo>
                    <a:pt x="13" y="19"/>
                  </a:lnTo>
                  <a:lnTo>
                    <a:pt x="13" y="0"/>
                  </a:lnTo>
                  <a:lnTo>
                    <a:pt x="12" y="0"/>
                  </a:lnTo>
                  <a:lnTo>
                    <a:pt x="4" y="12"/>
                  </a:lnTo>
                  <a:lnTo>
                    <a:pt x="4" y="13"/>
                  </a:lnTo>
                  <a:lnTo>
                    <a:pt x="3" y="13"/>
                  </a:lnTo>
                  <a:lnTo>
                    <a:pt x="3" y="14"/>
                  </a:lnTo>
                  <a:lnTo>
                    <a:pt x="2" y="14"/>
                  </a:lnTo>
                  <a:lnTo>
                    <a:pt x="2" y="14"/>
                  </a:lnTo>
                  <a:lnTo>
                    <a:pt x="1" y="14"/>
                  </a:lnTo>
                  <a:lnTo>
                    <a:pt x="0" y="14"/>
                  </a:lnTo>
                  <a:lnTo>
                    <a:pt x="0" y="13"/>
                  </a:lnTo>
                  <a:lnTo>
                    <a:pt x="0" y="14"/>
                  </a:lnTo>
                  <a:lnTo>
                    <a:pt x="5" y="18"/>
                  </a:lnTo>
                  <a:lnTo>
                    <a:pt x="5" y="17"/>
                  </a:lnTo>
                  <a:lnTo>
                    <a:pt x="5" y="16"/>
                  </a:lnTo>
                  <a:lnTo>
                    <a:pt x="4" y="16"/>
                  </a:lnTo>
                  <a:lnTo>
                    <a:pt x="4" y="15"/>
                  </a:lnTo>
                  <a:lnTo>
                    <a:pt x="4" y="14"/>
                  </a:lnTo>
                  <a:lnTo>
                    <a:pt x="4" y="14"/>
                  </a:lnTo>
                  <a:lnTo>
                    <a:pt x="5" y="14"/>
                  </a:lnTo>
                  <a:lnTo>
                    <a:pt x="5" y="13"/>
                  </a:lnTo>
                  <a:lnTo>
                    <a:pt x="10" y="5"/>
                  </a:lnTo>
                  <a:lnTo>
                    <a:pt x="11" y="2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1" name="Freeform 485"/>
            <p:cNvSpPr>
              <a:spLocks/>
            </p:cNvSpPr>
            <p:nvPr/>
          </p:nvSpPr>
          <p:spPr bwMode="auto">
            <a:xfrm>
              <a:off x="1318" y="3141"/>
              <a:ext cx="20" cy="20"/>
            </a:xfrm>
            <a:custGeom>
              <a:avLst/>
              <a:gdLst>
                <a:gd name="T0" fmla="*/ 0 w 20"/>
                <a:gd name="T1" fmla="*/ 14 h 20"/>
                <a:gd name="T2" fmla="*/ 2 w 20"/>
                <a:gd name="T3" fmla="*/ 14 h 20"/>
                <a:gd name="T4" fmla="*/ 2 w 20"/>
                <a:gd name="T5" fmla="*/ 15 h 20"/>
                <a:gd name="T6" fmla="*/ 3 w 20"/>
                <a:gd name="T7" fmla="*/ 16 h 20"/>
                <a:gd name="T8" fmla="*/ 4 w 20"/>
                <a:gd name="T9" fmla="*/ 17 h 20"/>
                <a:gd name="T10" fmla="*/ 5 w 20"/>
                <a:gd name="T11" fmla="*/ 18 h 20"/>
                <a:gd name="T12" fmla="*/ 7 w 20"/>
                <a:gd name="T13" fmla="*/ 19 h 20"/>
                <a:gd name="T14" fmla="*/ 8 w 20"/>
                <a:gd name="T15" fmla="*/ 19 h 20"/>
                <a:gd name="T16" fmla="*/ 10 w 20"/>
                <a:gd name="T17" fmla="*/ 19 h 20"/>
                <a:gd name="T18" fmla="*/ 11 w 20"/>
                <a:gd name="T19" fmla="*/ 18 h 20"/>
                <a:gd name="T20" fmla="*/ 14 w 20"/>
                <a:gd name="T21" fmla="*/ 17 h 20"/>
                <a:gd name="T22" fmla="*/ 15 w 20"/>
                <a:gd name="T23" fmla="*/ 17 h 20"/>
                <a:gd name="T24" fmla="*/ 17 w 20"/>
                <a:gd name="T25" fmla="*/ 15 h 20"/>
                <a:gd name="T26" fmla="*/ 17 w 20"/>
                <a:gd name="T27" fmla="*/ 14 h 20"/>
                <a:gd name="T28" fmla="*/ 18 w 20"/>
                <a:gd name="T29" fmla="*/ 12 h 20"/>
                <a:gd name="T30" fmla="*/ 19 w 20"/>
                <a:gd name="T31" fmla="*/ 11 h 20"/>
                <a:gd name="T32" fmla="*/ 19 w 20"/>
                <a:gd name="T33" fmla="*/ 9 h 20"/>
                <a:gd name="T34" fmla="*/ 19 w 20"/>
                <a:gd name="T35" fmla="*/ 8 h 20"/>
                <a:gd name="T36" fmla="*/ 18 w 20"/>
                <a:gd name="T37" fmla="*/ 6 h 20"/>
                <a:gd name="T38" fmla="*/ 17 w 20"/>
                <a:gd name="T39" fmla="*/ 5 h 20"/>
                <a:gd name="T40" fmla="*/ 16 w 20"/>
                <a:gd name="T41" fmla="*/ 4 h 20"/>
                <a:gd name="T42" fmla="*/ 15 w 20"/>
                <a:gd name="T43" fmla="*/ 3 h 20"/>
                <a:gd name="T44" fmla="*/ 14 w 20"/>
                <a:gd name="T45" fmla="*/ 2 h 20"/>
                <a:gd name="T46" fmla="*/ 13 w 20"/>
                <a:gd name="T47" fmla="*/ 2 h 20"/>
                <a:gd name="T48" fmla="*/ 12 w 20"/>
                <a:gd name="T49" fmla="*/ 1 h 20"/>
                <a:gd name="T50" fmla="*/ 9 w 20"/>
                <a:gd name="T51" fmla="*/ 2 h 20"/>
                <a:gd name="T52" fmla="*/ 8 w 20"/>
                <a:gd name="T53" fmla="*/ 4 h 20"/>
                <a:gd name="T54" fmla="*/ 6 w 20"/>
                <a:gd name="T55" fmla="*/ 4 h 20"/>
                <a:gd name="T56" fmla="*/ 5 w 20"/>
                <a:gd name="T57" fmla="*/ 4 h 20"/>
                <a:gd name="T58" fmla="*/ 10 w 20"/>
                <a:gd name="T59" fmla="*/ 8 h 20"/>
                <a:gd name="T60" fmla="*/ 9 w 20"/>
                <a:gd name="T61" fmla="*/ 6 h 20"/>
                <a:gd name="T62" fmla="*/ 10 w 20"/>
                <a:gd name="T63" fmla="*/ 5 h 20"/>
                <a:gd name="T64" fmla="*/ 11 w 20"/>
                <a:gd name="T65" fmla="*/ 5 h 20"/>
                <a:gd name="T66" fmla="*/ 11 w 20"/>
                <a:gd name="T67" fmla="*/ 4 h 20"/>
                <a:gd name="T68" fmla="*/ 13 w 20"/>
                <a:gd name="T69" fmla="*/ 3 h 20"/>
                <a:gd name="T70" fmla="*/ 14 w 20"/>
                <a:gd name="T71" fmla="*/ 3 h 20"/>
                <a:gd name="T72" fmla="*/ 15 w 20"/>
                <a:gd name="T73" fmla="*/ 4 h 20"/>
                <a:gd name="T74" fmla="*/ 16 w 20"/>
                <a:gd name="T75" fmla="*/ 5 h 20"/>
                <a:gd name="T76" fmla="*/ 17 w 20"/>
                <a:gd name="T77" fmla="*/ 6 h 20"/>
                <a:gd name="T78" fmla="*/ 17 w 20"/>
                <a:gd name="T79" fmla="*/ 8 h 20"/>
                <a:gd name="T80" fmla="*/ 17 w 20"/>
                <a:gd name="T81" fmla="*/ 9 h 20"/>
                <a:gd name="T82" fmla="*/ 16 w 20"/>
                <a:gd name="T83" fmla="*/ 11 h 20"/>
                <a:gd name="T84" fmla="*/ 15 w 20"/>
                <a:gd name="T85" fmla="*/ 12 h 20"/>
                <a:gd name="T86" fmla="*/ 14 w 20"/>
                <a:gd name="T87" fmla="*/ 14 h 20"/>
                <a:gd name="T88" fmla="*/ 12 w 20"/>
                <a:gd name="T89" fmla="*/ 15 h 20"/>
                <a:gd name="T90" fmla="*/ 11 w 20"/>
                <a:gd name="T91" fmla="*/ 16 h 20"/>
                <a:gd name="T92" fmla="*/ 9 w 20"/>
                <a:gd name="T93" fmla="*/ 17 h 20"/>
                <a:gd name="T94" fmla="*/ 8 w 20"/>
                <a:gd name="T95" fmla="*/ 17 h 20"/>
                <a:gd name="T96" fmla="*/ 6 w 20"/>
                <a:gd name="T97" fmla="*/ 17 h 20"/>
                <a:gd name="T98" fmla="*/ 5 w 20"/>
                <a:gd name="T99" fmla="*/ 17 h 20"/>
                <a:gd name="T100" fmla="*/ 3 w 20"/>
                <a:gd name="T101" fmla="*/ 15 h 20"/>
                <a:gd name="T102" fmla="*/ 3 w 20"/>
                <a:gd name="T103" fmla="*/ 14 h 20"/>
                <a:gd name="T104" fmla="*/ 2 w 20"/>
                <a:gd name="T105" fmla="*/ 13 h 20"/>
                <a:gd name="T106" fmla="*/ 2 w 20"/>
                <a:gd name="T107" fmla="*/ 11 h 20"/>
                <a:gd name="T108" fmla="*/ 3 w 20"/>
                <a:gd name="T109" fmla="*/ 11 h 20"/>
                <a:gd name="T110" fmla="*/ 3 w 20"/>
                <a:gd name="T111" fmla="*/ 9 h 20"/>
                <a:gd name="T112" fmla="*/ 0 w 20"/>
                <a:gd name="T113"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 h="20">
                  <a:moveTo>
                    <a:pt x="0" y="14"/>
                  </a:moveTo>
                  <a:lnTo>
                    <a:pt x="0" y="14"/>
                  </a:lnTo>
                  <a:lnTo>
                    <a:pt x="1" y="14"/>
                  </a:lnTo>
                  <a:lnTo>
                    <a:pt x="2" y="14"/>
                  </a:lnTo>
                  <a:lnTo>
                    <a:pt x="2" y="14"/>
                  </a:lnTo>
                  <a:lnTo>
                    <a:pt x="2" y="15"/>
                  </a:lnTo>
                  <a:lnTo>
                    <a:pt x="2" y="16"/>
                  </a:lnTo>
                  <a:lnTo>
                    <a:pt x="3" y="16"/>
                  </a:lnTo>
                  <a:lnTo>
                    <a:pt x="3" y="17"/>
                  </a:lnTo>
                  <a:lnTo>
                    <a:pt x="4" y="17"/>
                  </a:lnTo>
                  <a:lnTo>
                    <a:pt x="5" y="17"/>
                  </a:lnTo>
                  <a:lnTo>
                    <a:pt x="5" y="18"/>
                  </a:lnTo>
                  <a:lnTo>
                    <a:pt x="6" y="18"/>
                  </a:lnTo>
                  <a:lnTo>
                    <a:pt x="7" y="19"/>
                  </a:lnTo>
                  <a:lnTo>
                    <a:pt x="8" y="19"/>
                  </a:lnTo>
                  <a:lnTo>
                    <a:pt x="8" y="19"/>
                  </a:lnTo>
                  <a:lnTo>
                    <a:pt x="9" y="19"/>
                  </a:lnTo>
                  <a:lnTo>
                    <a:pt x="10" y="19"/>
                  </a:lnTo>
                  <a:lnTo>
                    <a:pt x="11" y="19"/>
                  </a:lnTo>
                  <a:lnTo>
                    <a:pt x="11" y="18"/>
                  </a:lnTo>
                  <a:lnTo>
                    <a:pt x="13" y="18"/>
                  </a:lnTo>
                  <a:lnTo>
                    <a:pt x="14" y="17"/>
                  </a:lnTo>
                  <a:lnTo>
                    <a:pt x="14" y="17"/>
                  </a:lnTo>
                  <a:lnTo>
                    <a:pt x="15" y="17"/>
                  </a:lnTo>
                  <a:lnTo>
                    <a:pt x="16" y="16"/>
                  </a:lnTo>
                  <a:lnTo>
                    <a:pt x="17" y="15"/>
                  </a:lnTo>
                  <a:lnTo>
                    <a:pt x="17" y="14"/>
                  </a:lnTo>
                  <a:lnTo>
                    <a:pt x="17" y="14"/>
                  </a:lnTo>
                  <a:lnTo>
                    <a:pt x="18" y="13"/>
                  </a:lnTo>
                  <a:lnTo>
                    <a:pt x="18" y="12"/>
                  </a:lnTo>
                  <a:lnTo>
                    <a:pt x="19" y="11"/>
                  </a:lnTo>
                  <a:lnTo>
                    <a:pt x="19" y="11"/>
                  </a:lnTo>
                  <a:lnTo>
                    <a:pt x="19" y="10"/>
                  </a:lnTo>
                  <a:lnTo>
                    <a:pt x="19" y="9"/>
                  </a:lnTo>
                  <a:lnTo>
                    <a:pt x="19" y="8"/>
                  </a:lnTo>
                  <a:lnTo>
                    <a:pt x="19" y="8"/>
                  </a:lnTo>
                  <a:lnTo>
                    <a:pt x="18" y="7"/>
                  </a:lnTo>
                  <a:lnTo>
                    <a:pt x="18" y="6"/>
                  </a:lnTo>
                  <a:lnTo>
                    <a:pt x="17" y="5"/>
                  </a:lnTo>
                  <a:lnTo>
                    <a:pt x="17" y="5"/>
                  </a:lnTo>
                  <a:lnTo>
                    <a:pt x="17" y="4"/>
                  </a:lnTo>
                  <a:lnTo>
                    <a:pt x="16" y="4"/>
                  </a:lnTo>
                  <a:lnTo>
                    <a:pt x="16" y="3"/>
                  </a:lnTo>
                  <a:lnTo>
                    <a:pt x="15" y="3"/>
                  </a:lnTo>
                  <a:lnTo>
                    <a:pt x="15" y="2"/>
                  </a:lnTo>
                  <a:lnTo>
                    <a:pt x="14" y="2"/>
                  </a:lnTo>
                  <a:lnTo>
                    <a:pt x="14" y="2"/>
                  </a:lnTo>
                  <a:lnTo>
                    <a:pt x="13" y="2"/>
                  </a:lnTo>
                  <a:lnTo>
                    <a:pt x="13" y="1"/>
                  </a:lnTo>
                  <a:lnTo>
                    <a:pt x="12" y="1"/>
                  </a:lnTo>
                  <a:lnTo>
                    <a:pt x="12" y="0"/>
                  </a:lnTo>
                  <a:lnTo>
                    <a:pt x="9" y="2"/>
                  </a:lnTo>
                  <a:lnTo>
                    <a:pt x="8" y="3"/>
                  </a:lnTo>
                  <a:lnTo>
                    <a:pt x="8" y="4"/>
                  </a:lnTo>
                  <a:lnTo>
                    <a:pt x="7" y="4"/>
                  </a:lnTo>
                  <a:lnTo>
                    <a:pt x="6" y="4"/>
                  </a:lnTo>
                  <a:lnTo>
                    <a:pt x="6" y="3"/>
                  </a:lnTo>
                  <a:lnTo>
                    <a:pt x="5" y="4"/>
                  </a:lnTo>
                  <a:lnTo>
                    <a:pt x="10" y="8"/>
                  </a:lnTo>
                  <a:lnTo>
                    <a:pt x="10" y="8"/>
                  </a:lnTo>
                  <a:lnTo>
                    <a:pt x="9" y="7"/>
                  </a:lnTo>
                  <a:lnTo>
                    <a:pt x="9" y="6"/>
                  </a:lnTo>
                  <a:lnTo>
                    <a:pt x="9" y="5"/>
                  </a:lnTo>
                  <a:lnTo>
                    <a:pt x="10" y="5"/>
                  </a:lnTo>
                  <a:lnTo>
                    <a:pt x="10" y="5"/>
                  </a:lnTo>
                  <a:lnTo>
                    <a:pt x="11" y="5"/>
                  </a:lnTo>
                  <a:lnTo>
                    <a:pt x="11" y="4"/>
                  </a:lnTo>
                  <a:lnTo>
                    <a:pt x="11" y="4"/>
                  </a:lnTo>
                  <a:lnTo>
                    <a:pt x="12" y="3"/>
                  </a:lnTo>
                  <a:lnTo>
                    <a:pt x="13" y="3"/>
                  </a:lnTo>
                  <a:lnTo>
                    <a:pt x="14" y="3"/>
                  </a:lnTo>
                  <a:lnTo>
                    <a:pt x="14" y="3"/>
                  </a:lnTo>
                  <a:lnTo>
                    <a:pt x="15" y="3"/>
                  </a:lnTo>
                  <a:lnTo>
                    <a:pt x="15" y="4"/>
                  </a:lnTo>
                  <a:lnTo>
                    <a:pt x="16" y="4"/>
                  </a:lnTo>
                  <a:lnTo>
                    <a:pt x="16" y="5"/>
                  </a:lnTo>
                  <a:lnTo>
                    <a:pt x="17" y="5"/>
                  </a:lnTo>
                  <a:lnTo>
                    <a:pt x="17" y="6"/>
                  </a:lnTo>
                  <a:lnTo>
                    <a:pt x="17" y="7"/>
                  </a:lnTo>
                  <a:lnTo>
                    <a:pt x="17" y="8"/>
                  </a:lnTo>
                  <a:lnTo>
                    <a:pt x="17" y="8"/>
                  </a:lnTo>
                  <a:lnTo>
                    <a:pt x="17" y="9"/>
                  </a:lnTo>
                  <a:lnTo>
                    <a:pt x="17" y="10"/>
                  </a:lnTo>
                  <a:lnTo>
                    <a:pt x="16" y="11"/>
                  </a:lnTo>
                  <a:lnTo>
                    <a:pt x="16" y="11"/>
                  </a:lnTo>
                  <a:lnTo>
                    <a:pt x="15" y="12"/>
                  </a:lnTo>
                  <a:lnTo>
                    <a:pt x="14" y="13"/>
                  </a:lnTo>
                  <a:lnTo>
                    <a:pt x="14" y="14"/>
                  </a:lnTo>
                  <a:lnTo>
                    <a:pt x="13" y="14"/>
                  </a:lnTo>
                  <a:lnTo>
                    <a:pt x="12" y="15"/>
                  </a:lnTo>
                  <a:lnTo>
                    <a:pt x="11" y="16"/>
                  </a:lnTo>
                  <a:lnTo>
                    <a:pt x="11" y="16"/>
                  </a:lnTo>
                  <a:lnTo>
                    <a:pt x="10" y="17"/>
                  </a:lnTo>
                  <a:lnTo>
                    <a:pt x="9" y="17"/>
                  </a:lnTo>
                  <a:lnTo>
                    <a:pt x="8" y="17"/>
                  </a:lnTo>
                  <a:lnTo>
                    <a:pt x="8" y="17"/>
                  </a:lnTo>
                  <a:lnTo>
                    <a:pt x="7" y="17"/>
                  </a:lnTo>
                  <a:lnTo>
                    <a:pt x="6" y="17"/>
                  </a:lnTo>
                  <a:lnTo>
                    <a:pt x="5" y="17"/>
                  </a:lnTo>
                  <a:lnTo>
                    <a:pt x="5" y="17"/>
                  </a:lnTo>
                  <a:lnTo>
                    <a:pt x="4" y="16"/>
                  </a:lnTo>
                  <a:lnTo>
                    <a:pt x="3" y="15"/>
                  </a:lnTo>
                  <a:lnTo>
                    <a:pt x="3" y="14"/>
                  </a:lnTo>
                  <a:lnTo>
                    <a:pt x="3" y="14"/>
                  </a:lnTo>
                  <a:lnTo>
                    <a:pt x="2" y="14"/>
                  </a:lnTo>
                  <a:lnTo>
                    <a:pt x="2" y="13"/>
                  </a:lnTo>
                  <a:lnTo>
                    <a:pt x="2" y="12"/>
                  </a:lnTo>
                  <a:lnTo>
                    <a:pt x="2" y="11"/>
                  </a:lnTo>
                  <a:lnTo>
                    <a:pt x="2" y="11"/>
                  </a:lnTo>
                  <a:lnTo>
                    <a:pt x="3" y="11"/>
                  </a:lnTo>
                  <a:lnTo>
                    <a:pt x="3" y="10"/>
                  </a:lnTo>
                  <a:lnTo>
                    <a:pt x="3" y="9"/>
                  </a:lnTo>
                  <a:lnTo>
                    <a:pt x="2" y="9"/>
                  </a:lnTo>
                  <a:lnTo>
                    <a:pt x="0"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2" name="Freeform 486"/>
            <p:cNvSpPr>
              <a:spLocks/>
            </p:cNvSpPr>
            <p:nvPr/>
          </p:nvSpPr>
          <p:spPr bwMode="auto">
            <a:xfrm>
              <a:off x="1303" y="3124"/>
              <a:ext cx="19" cy="17"/>
            </a:xfrm>
            <a:custGeom>
              <a:avLst/>
              <a:gdLst>
                <a:gd name="T0" fmla="*/ 5 w 19"/>
                <a:gd name="T1" fmla="*/ 2 h 17"/>
                <a:gd name="T2" fmla="*/ 4 w 19"/>
                <a:gd name="T3" fmla="*/ 2 h 17"/>
                <a:gd name="T4" fmla="*/ 3 w 19"/>
                <a:gd name="T5" fmla="*/ 3 h 17"/>
                <a:gd name="T6" fmla="*/ 2 w 19"/>
                <a:gd name="T7" fmla="*/ 4 h 17"/>
                <a:gd name="T8" fmla="*/ 2 w 19"/>
                <a:gd name="T9" fmla="*/ 4 h 17"/>
                <a:gd name="T10" fmla="*/ 2 w 19"/>
                <a:gd name="T11" fmla="*/ 5 h 17"/>
                <a:gd name="T12" fmla="*/ 1 w 19"/>
                <a:gd name="T13" fmla="*/ 6 h 17"/>
                <a:gd name="T14" fmla="*/ 1 w 19"/>
                <a:gd name="T15" fmla="*/ 7 h 17"/>
                <a:gd name="T16" fmla="*/ 0 w 19"/>
                <a:gd name="T17" fmla="*/ 7 h 17"/>
                <a:gd name="T18" fmla="*/ 0 w 19"/>
                <a:gd name="T19" fmla="*/ 8 h 17"/>
                <a:gd name="T20" fmla="*/ 0 w 19"/>
                <a:gd name="T21" fmla="*/ 9 h 17"/>
                <a:gd name="T22" fmla="*/ 0 w 19"/>
                <a:gd name="T23" fmla="*/ 9 h 17"/>
                <a:gd name="T24" fmla="*/ 0 w 19"/>
                <a:gd name="T25" fmla="*/ 10 h 17"/>
                <a:gd name="T26" fmla="*/ 0 w 19"/>
                <a:gd name="T27" fmla="*/ 11 h 17"/>
                <a:gd name="T28" fmla="*/ 1 w 19"/>
                <a:gd name="T29" fmla="*/ 12 h 17"/>
                <a:gd name="T30" fmla="*/ 1 w 19"/>
                <a:gd name="T31" fmla="*/ 12 h 17"/>
                <a:gd name="T32" fmla="*/ 2 w 19"/>
                <a:gd name="T33" fmla="*/ 13 h 17"/>
                <a:gd name="T34" fmla="*/ 2 w 19"/>
                <a:gd name="T35" fmla="*/ 14 h 17"/>
                <a:gd name="T36" fmla="*/ 3 w 19"/>
                <a:gd name="T37" fmla="*/ 15 h 17"/>
                <a:gd name="T38" fmla="*/ 4 w 19"/>
                <a:gd name="T39" fmla="*/ 15 h 17"/>
                <a:gd name="T40" fmla="*/ 5 w 19"/>
                <a:gd name="T41" fmla="*/ 15 h 17"/>
                <a:gd name="T42" fmla="*/ 5 w 19"/>
                <a:gd name="T43" fmla="*/ 16 h 17"/>
                <a:gd name="T44" fmla="*/ 5 w 19"/>
                <a:gd name="T45" fmla="*/ 16 h 17"/>
                <a:gd name="T46" fmla="*/ 7 w 19"/>
                <a:gd name="T47" fmla="*/ 16 h 17"/>
                <a:gd name="T48" fmla="*/ 8 w 19"/>
                <a:gd name="T49" fmla="*/ 16 h 17"/>
                <a:gd name="T50" fmla="*/ 8 w 19"/>
                <a:gd name="T51" fmla="*/ 16 h 17"/>
                <a:gd name="T52" fmla="*/ 9 w 19"/>
                <a:gd name="T53" fmla="*/ 16 h 17"/>
                <a:gd name="T54" fmla="*/ 10 w 19"/>
                <a:gd name="T55" fmla="*/ 16 h 17"/>
                <a:gd name="T56" fmla="*/ 11 w 19"/>
                <a:gd name="T57" fmla="*/ 15 h 17"/>
                <a:gd name="T58" fmla="*/ 11 w 19"/>
                <a:gd name="T59" fmla="*/ 15 h 17"/>
                <a:gd name="T60" fmla="*/ 12 w 19"/>
                <a:gd name="T61" fmla="*/ 15 h 17"/>
                <a:gd name="T62" fmla="*/ 13 w 19"/>
                <a:gd name="T63" fmla="*/ 15 h 17"/>
                <a:gd name="T64" fmla="*/ 14 w 19"/>
                <a:gd name="T65" fmla="*/ 14 h 17"/>
                <a:gd name="T66" fmla="*/ 14 w 19"/>
                <a:gd name="T67" fmla="*/ 14 h 17"/>
                <a:gd name="T68" fmla="*/ 15 w 19"/>
                <a:gd name="T69" fmla="*/ 13 h 17"/>
                <a:gd name="T70" fmla="*/ 16 w 19"/>
                <a:gd name="T71" fmla="*/ 12 h 17"/>
                <a:gd name="T72" fmla="*/ 16 w 19"/>
                <a:gd name="T73" fmla="*/ 12 h 17"/>
                <a:gd name="T74" fmla="*/ 17 w 19"/>
                <a:gd name="T75" fmla="*/ 11 h 17"/>
                <a:gd name="T76" fmla="*/ 17 w 19"/>
                <a:gd name="T77" fmla="*/ 10 h 17"/>
                <a:gd name="T78" fmla="*/ 17 w 19"/>
                <a:gd name="T79" fmla="*/ 9 h 17"/>
                <a:gd name="T80" fmla="*/ 18 w 19"/>
                <a:gd name="T81" fmla="*/ 9 h 17"/>
                <a:gd name="T82" fmla="*/ 18 w 19"/>
                <a:gd name="T83" fmla="*/ 8 h 17"/>
                <a:gd name="T84" fmla="*/ 18 w 19"/>
                <a:gd name="T85" fmla="*/ 7 h 17"/>
                <a:gd name="T86" fmla="*/ 18 w 19"/>
                <a:gd name="T87" fmla="*/ 6 h 17"/>
                <a:gd name="T88" fmla="*/ 17 w 19"/>
                <a:gd name="T89" fmla="*/ 5 h 17"/>
                <a:gd name="T90" fmla="*/ 17 w 19"/>
                <a:gd name="T91" fmla="*/ 4 h 17"/>
                <a:gd name="T92" fmla="*/ 17 w 19"/>
                <a:gd name="T93" fmla="*/ 4 h 17"/>
                <a:gd name="T94" fmla="*/ 17 w 19"/>
                <a:gd name="T95" fmla="*/ 3 h 17"/>
                <a:gd name="T96" fmla="*/ 16 w 19"/>
                <a:gd name="T97" fmla="*/ 2 h 17"/>
                <a:gd name="T98" fmla="*/ 15 w 19"/>
                <a:gd name="T99" fmla="*/ 1 h 17"/>
                <a:gd name="T100" fmla="*/ 14 w 19"/>
                <a:gd name="T101" fmla="*/ 1 h 17"/>
                <a:gd name="T102" fmla="*/ 14 w 19"/>
                <a:gd name="T103" fmla="*/ 1 h 17"/>
                <a:gd name="T104" fmla="*/ 13 w 19"/>
                <a:gd name="T105" fmla="*/ 0 h 17"/>
                <a:gd name="T106" fmla="*/ 11 w 19"/>
                <a:gd name="T107" fmla="*/ 0 h 17"/>
                <a:gd name="T108" fmla="*/ 11 w 19"/>
                <a:gd name="T109" fmla="*/ 0 h 17"/>
                <a:gd name="T110" fmla="*/ 10 w 19"/>
                <a:gd name="T111" fmla="*/ 0 h 17"/>
                <a:gd name="T112" fmla="*/ 9 w 19"/>
                <a:gd name="T113" fmla="*/ 0 h 17"/>
                <a:gd name="T114" fmla="*/ 8 w 19"/>
                <a:gd name="T115" fmla="*/ 0 h 17"/>
                <a:gd name="T116" fmla="*/ 8 w 19"/>
                <a:gd name="T117" fmla="*/ 1 h 17"/>
                <a:gd name="T118" fmla="*/ 7 w 19"/>
                <a:gd name="T119" fmla="*/ 1 h 17"/>
                <a:gd name="T120" fmla="*/ 6 w 19"/>
                <a:gd name="T121" fmla="*/ 1 h 17"/>
                <a:gd name="T122" fmla="*/ 5 w 19"/>
                <a:gd name="T123" fmla="*/ 1 h 17"/>
                <a:gd name="T124" fmla="*/ 5 w 19"/>
                <a:gd name="T125"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17">
                  <a:moveTo>
                    <a:pt x="5" y="2"/>
                  </a:moveTo>
                  <a:lnTo>
                    <a:pt x="4" y="2"/>
                  </a:lnTo>
                  <a:lnTo>
                    <a:pt x="3" y="3"/>
                  </a:lnTo>
                  <a:lnTo>
                    <a:pt x="2" y="4"/>
                  </a:lnTo>
                  <a:lnTo>
                    <a:pt x="2" y="4"/>
                  </a:lnTo>
                  <a:lnTo>
                    <a:pt x="2" y="5"/>
                  </a:lnTo>
                  <a:lnTo>
                    <a:pt x="1" y="6"/>
                  </a:lnTo>
                  <a:lnTo>
                    <a:pt x="1" y="7"/>
                  </a:lnTo>
                  <a:lnTo>
                    <a:pt x="0" y="7"/>
                  </a:lnTo>
                  <a:lnTo>
                    <a:pt x="0" y="8"/>
                  </a:lnTo>
                  <a:lnTo>
                    <a:pt x="0" y="9"/>
                  </a:lnTo>
                  <a:lnTo>
                    <a:pt x="0" y="9"/>
                  </a:lnTo>
                  <a:lnTo>
                    <a:pt x="0" y="10"/>
                  </a:lnTo>
                  <a:lnTo>
                    <a:pt x="0" y="11"/>
                  </a:lnTo>
                  <a:lnTo>
                    <a:pt x="1" y="12"/>
                  </a:lnTo>
                  <a:lnTo>
                    <a:pt x="1" y="12"/>
                  </a:lnTo>
                  <a:lnTo>
                    <a:pt x="2" y="13"/>
                  </a:lnTo>
                  <a:lnTo>
                    <a:pt x="2" y="14"/>
                  </a:lnTo>
                  <a:lnTo>
                    <a:pt x="3" y="15"/>
                  </a:lnTo>
                  <a:lnTo>
                    <a:pt x="4" y="15"/>
                  </a:lnTo>
                  <a:lnTo>
                    <a:pt x="5" y="15"/>
                  </a:lnTo>
                  <a:lnTo>
                    <a:pt x="5" y="16"/>
                  </a:lnTo>
                  <a:lnTo>
                    <a:pt x="5" y="16"/>
                  </a:lnTo>
                  <a:lnTo>
                    <a:pt x="7" y="16"/>
                  </a:lnTo>
                  <a:lnTo>
                    <a:pt x="8" y="16"/>
                  </a:lnTo>
                  <a:lnTo>
                    <a:pt x="8" y="16"/>
                  </a:lnTo>
                  <a:lnTo>
                    <a:pt x="9" y="16"/>
                  </a:lnTo>
                  <a:lnTo>
                    <a:pt x="10" y="16"/>
                  </a:lnTo>
                  <a:lnTo>
                    <a:pt x="11" y="15"/>
                  </a:lnTo>
                  <a:lnTo>
                    <a:pt x="11" y="15"/>
                  </a:lnTo>
                  <a:lnTo>
                    <a:pt x="12" y="15"/>
                  </a:lnTo>
                  <a:lnTo>
                    <a:pt x="13" y="15"/>
                  </a:lnTo>
                  <a:lnTo>
                    <a:pt x="14" y="14"/>
                  </a:lnTo>
                  <a:lnTo>
                    <a:pt x="14" y="14"/>
                  </a:lnTo>
                  <a:lnTo>
                    <a:pt x="15" y="13"/>
                  </a:lnTo>
                  <a:lnTo>
                    <a:pt x="16" y="12"/>
                  </a:lnTo>
                  <a:lnTo>
                    <a:pt x="16" y="12"/>
                  </a:lnTo>
                  <a:lnTo>
                    <a:pt x="17" y="11"/>
                  </a:lnTo>
                  <a:lnTo>
                    <a:pt x="17" y="10"/>
                  </a:lnTo>
                  <a:lnTo>
                    <a:pt x="17" y="9"/>
                  </a:lnTo>
                  <a:lnTo>
                    <a:pt x="18" y="9"/>
                  </a:lnTo>
                  <a:lnTo>
                    <a:pt x="18" y="8"/>
                  </a:lnTo>
                  <a:lnTo>
                    <a:pt x="18" y="7"/>
                  </a:lnTo>
                  <a:lnTo>
                    <a:pt x="18" y="6"/>
                  </a:lnTo>
                  <a:lnTo>
                    <a:pt x="17" y="5"/>
                  </a:lnTo>
                  <a:lnTo>
                    <a:pt x="17" y="4"/>
                  </a:lnTo>
                  <a:lnTo>
                    <a:pt x="17" y="4"/>
                  </a:lnTo>
                  <a:lnTo>
                    <a:pt x="17" y="3"/>
                  </a:lnTo>
                  <a:lnTo>
                    <a:pt x="16" y="2"/>
                  </a:lnTo>
                  <a:lnTo>
                    <a:pt x="15" y="1"/>
                  </a:lnTo>
                  <a:lnTo>
                    <a:pt x="14" y="1"/>
                  </a:lnTo>
                  <a:lnTo>
                    <a:pt x="14" y="1"/>
                  </a:lnTo>
                  <a:lnTo>
                    <a:pt x="13" y="0"/>
                  </a:lnTo>
                  <a:lnTo>
                    <a:pt x="11" y="0"/>
                  </a:lnTo>
                  <a:lnTo>
                    <a:pt x="11" y="0"/>
                  </a:lnTo>
                  <a:lnTo>
                    <a:pt x="10" y="0"/>
                  </a:lnTo>
                  <a:lnTo>
                    <a:pt x="9" y="0"/>
                  </a:lnTo>
                  <a:lnTo>
                    <a:pt x="8" y="0"/>
                  </a:lnTo>
                  <a:lnTo>
                    <a:pt x="8" y="1"/>
                  </a:lnTo>
                  <a:lnTo>
                    <a:pt x="7" y="1"/>
                  </a:lnTo>
                  <a:lnTo>
                    <a:pt x="6" y="1"/>
                  </a:lnTo>
                  <a:lnTo>
                    <a:pt x="5" y="1"/>
                  </a:lnTo>
                  <a:lnTo>
                    <a:pt x="5"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3" name="Freeform 487"/>
            <p:cNvSpPr>
              <a:spLocks/>
            </p:cNvSpPr>
            <p:nvPr/>
          </p:nvSpPr>
          <p:spPr bwMode="auto">
            <a:xfrm>
              <a:off x="1305" y="3127"/>
              <a:ext cx="15" cy="12"/>
            </a:xfrm>
            <a:custGeom>
              <a:avLst/>
              <a:gdLst>
                <a:gd name="T0" fmla="*/ 1 w 15"/>
                <a:gd name="T1" fmla="*/ 10 h 12"/>
                <a:gd name="T2" fmla="*/ 0 w 15"/>
                <a:gd name="T3" fmla="*/ 9 h 12"/>
                <a:gd name="T4" fmla="*/ 0 w 15"/>
                <a:gd name="T5" fmla="*/ 8 h 12"/>
                <a:gd name="T6" fmla="*/ 0 w 15"/>
                <a:gd name="T7" fmla="*/ 8 h 12"/>
                <a:gd name="T8" fmla="*/ 0 w 15"/>
                <a:gd name="T9" fmla="*/ 7 h 12"/>
                <a:gd name="T10" fmla="*/ 0 w 15"/>
                <a:gd name="T11" fmla="*/ 6 h 12"/>
                <a:gd name="T12" fmla="*/ 1 w 15"/>
                <a:gd name="T13" fmla="*/ 6 h 12"/>
                <a:gd name="T14" fmla="*/ 1 w 15"/>
                <a:gd name="T15" fmla="*/ 5 h 12"/>
                <a:gd name="T16" fmla="*/ 1 w 15"/>
                <a:gd name="T17" fmla="*/ 5 h 12"/>
                <a:gd name="T18" fmla="*/ 1 w 15"/>
                <a:gd name="T19" fmla="*/ 5 h 12"/>
                <a:gd name="T20" fmla="*/ 2 w 15"/>
                <a:gd name="T21" fmla="*/ 4 h 12"/>
                <a:gd name="T22" fmla="*/ 2 w 15"/>
                <a:gd name="T23" fmla="*/ 3 h 12"/>
                <a:gd name="T24" fmla="*/ 3 w 15"/>
                <a:gd name="T25" fmla="*/ 3 h 12"/>
                <a:gd name="T26" fmla="*/ 4 w 15"/>
                <a:gd name="T27" fmla="*/ 3 h 12"/>
                <a:gd name="T28" fmla="*/ 4 w 15"/>
                <a:gd name="T29" fmla="*/ 2 h 12"/>
                <a:gd name="T30" fmla="*/ 4 w 15"/>
                <a:gd name="T31" fmla="*/ 2 h 12"/>
                <a:gd name="T32" fmla="*/ 5 w 15"/>
                <a:gd name="T33" fmla="*/ 1 h 12"/>
                <a:gd name="T34" fmla="*/ 6 w 15"/>
                <a:gd name="T35" fmla="*/ 1 h 12"/>
                <a:gd name="T36" fmla="*/ 6 w 15"/>
                <a:gd name="T37" fmla="*/ 1 h 12"/>
                <a:gd name="T38" fmla="*/ 7 w 15"/>
                <a:gd name="T39" fmla="*/ 1 h 12"/>
                <a:gd name="T40" fmla="*/ 8 w 15"/>
                <a:gd name="T41" fmla="*/ 0 h 12"/>
                <a:gd name="T42" fmla="*/ 8 w 15"/>
                <a:gd name="T43" fmla="*/ 0 h 12"/>
                <a:gd name="T44" fmla="*/ 9 w 15"/>
                <a:gd name="T45" fmla="*/ 0 h 12"/>
                <a:gd name="T46" fmla="*/ 10 w 15"/>
                <a:gd name="T47" fmla="*/ 0 h 12"/>
                <a:gd name="T48" fmla="*/ 11 w 15"/>
                <a:gd name="T49" fmla="*/ 0 h 12"/>
                <a:gd name="T50" fmla="*/ 11 w 15"/>
                <a:gd name="T51" fmla="*/ 0 h 12"/>
                <a:gd name="T52" fmla="*/ 12 w 15"/>
                <a:gd name="T53" fmla="*/ 0 h 12"/>
                <a:gd name="T54" fmla="*/ 13 w 15"/>
                <a:gd name="T55" fmla="*/ 1 h 12"/>
                <a:gd name="T56" fmla="*/ 13 w 15"/>
                <a:gd name="T57" fmla="*/ 1 h 12"/>
                <a:gd name="T58" fmla="*/ 14 w 15"/>
                <a:gd name="T59" fmla="*/ 2 h 12"/>
                <a:gd name="T60" fmla="*/ 14 w 15"/>
                <a:gd name="T61" fmla="*/ 3 h 12"/>
                <a:gd name="T62" fmla="*/ 14 w 15"/>
                <a:gd name="T63" fmla="*/ 3 h 12"/>
                <a:gd name="T64" fmla="*/ 14 w 15"/>
                <a:gd name="T65" fmla="*/ 4 h 12"/>
                <a:gd name="T66" fmla="*/ 14 w 15"/>
                <a:gd name="T67" fmla="*/ 5 h 12"/>
                <a:gd name="T68" fmla="*/ 13 w 15"/>
                <a:gd name="T69" fmla="*/ 5 h 12"/>
                <a:gd name="T70" fmla="*/ 13 w 15"/>
                <a:gd name="T71" fmla="*/ 6 h 12"/>
                <a:gd name="T72" fmla="*/ 13 w 15"/>
                <a:gd name="T73" fmla="*/ 6 h 12"/>
                <a:gd name="T74" fmla="*/ 12 w 15"/>
                <a:gd name="T75" fmla="*/ 7 h 12"/>
                <a:gd name="T76" fmla="*/ 11 w 15"/>
                <a:gd name="T77" fmla="*/ 7 h 12"/>
                <a:gd name="T78" fmla="*/ 11 w 15"/>
                <a:gd name="T79" fmla="*/ 8 h 12"/>
                <a:gd name="T80" fmla="*/ 11 w 15"/>
                <a:gd name="T81" fmla="*/ 8 h 12"/>
                <a:gd name="T82" fmla="*/ 11 w 15"/>
                <a:gd name="T83" fmla="*/ 8 h 12"/>
                <a:gd name="T84" fmla="*/ 10 w 15"/>
                <a:gd name="T85" fmla="*/ 8 h 12"/>
                <a:gd name="T86" fmla="*/ 9 w 15"/>
                <a:gd name="T87" fmla="*/ 9 h 12"/>
                <a:gd name="T88" fmla="*/ 8 w 15"/>
                <a:gd name="T89" fmla="*/ 10 h 12"/>
                <a:gd name="T90" fmla="*/ 8 w 15"/>
                <a:gd name="T91" fmla="*/ 10 h 12"/>
                <a:gd name="T92" fmla="*/ 7 w 15"/>
                <a:gd name="T93" fmla="*/ 10 h 12"/>
                <a:gd name="T94" fmla="*/ 6 w 15"/>
                <a:gd name="T95" fmla="*/ 10 h 12"/>
                <a:gd name="T96" fmla="*/ 6 w 15"/>
                <a:gd name="T97" fmla="*/ 11 h 12"/>
                <a:gd name="T98" fmla="*/ 5 w 15"/>
                <a:gd name="T99" fmla="*/ 11 h 12"/>
                <a:gd name="T100" fmla="*/ 4 w 15"/>
                <a:gd name="T101" fmla="*/ 11 h 12"/>
                <a:gd name="T102" fmla="*/ 4 w 15"/>
                <a:gd name="T103" fmla="*/ 11 h 12"/>
                <a:gd name="T104" fmla="*/ 3 w 15"/>
                <a:gd name="T105" fmla="*/ 11 h 12"/>
                <a:gd name="T106" fmla="*/ 2 w 15"/>
                <a:gd name="T107" fmla="*/ 11 h 12"/>
                <a:gd name="T108" fmla="*/ 1 w 15"/>
                <a:gd name="T109" fmla="*/ 10 h 12"/>
                <a:gd name="T110" fmla="*/ 1 w 15"/>
                <a:gd name="T111" fmla="*/ 10 h 12"/>
                <a:gd name="T112" fmla="*/ 1 w 15"/>
                <a:gd name="T11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 h="12">
                  <a:moveTo>
                    <a:pt x="1" y="10"/>
                  </a:moveTo>
                  <a:lnTo>
                    <a:pt x="0" y="9"/>
                  </a:lnTo>
                  <a:lnTo>
                    <a:pt x="0" y="8"/>
                  </a:lnTo>
                  <a:lnTo>
                    <a:pt x="0" y="8"/>
                  </a:lnTo>
                  <a:lnTo>
                    <a:pt x="0" y="7"/>
                  </a:lnTo>
                  <a:lnTo>
                    <a:pt x="0" y="6"/>
                  </a:lnTo>
                  <a:lnTo>
                    <a:pt x="1" y="6"/>
                  </a:lnTo>
                  <a:lnTo>
                    <a:pt x="1" y="5"/>
                  </a:lnTo>
                  <a:lnTo>
                    <a:pt x="1" y="5"/>
                  </a:lnTo>
                  <a:lnTo>
                    <a:pt x="1" y="5"/>
                  </a:lnTo>
                  <a:lnTo>
                    <a:pt x="2" y="4"/>
                  </a:lnTo>
                  <a:lnTo>
                    <a:pt x="2" y="3"/>
                  </a:lnTo>
                  <a:lnTo>
                    <a:pt x="3" y="3"/>
                  </a:lnTo>
                  <a:lnTo>
                    <a:pt x="4" y="3"/>
                  </a:lnTo>
                  <a:lnTo>
                    <a:pt x="4" y="2"/>
                  </a:lnTo>
                  <a:lnTo>
                    <a:pt x="4" y="2"/>
                  </a:lnTo>
                  <a:lnTo>
                    <a:pt x="5" y="1"/>
                  </a:lnTo>
                  <a:lnTo>
                    <a:pt x="6" y="1"/>
                  </a:lnTo>
                  <a:lnTo>
                    <a:pt x="6" y="1"/>
                  </a:lnTo>
                  <a:lnTo>
                    <a:pt x="7" y="1"/>
                  </a:lnTo>
                  <a:lnTo>
                    <a:pt x="8" y="0"/>
                  </a:lnTo>
                  <a:lnTo>
                    <a:pt x="8" y="0"/>
                  </a:lnTo>
                  <a:lnTo>
                    <a:pt x="9" y="0"/>
                  </a:lnTo>
                  <a:lnTo>
                    <a:pt x="10" y="0"/>
                  </a:lnTo>
                  <a:lnTo>
                    <a:pt x="11" y="0"/>
                  </a:lnTo>
                  <a:lnTo>
                    <a:pt x="11" y="0"/>
                  </a:lnTo>
                  <a:lnTo>
                    <a:pt x="12" y="0"/>
                  </a:lnTo>
                  <a:lnTo>
                    <a:pt x="13" y="1"/>
                  </a:lnTo>
                  <a:lnTo>
                    <a:pt x="13" y="1"/>
                  </a:lnTo>
                  <a:lnTo>
                    <a:pt x="14" y="2"/>
                  </a:lnTo>
                  <a:lnTo>
                    <a:pt x="14" y="3"/>
                  </a:lnTo>
                  <a:lnTo>
                    <a:pt x="14" y="3"/>
                  </a:lnTo>
                  <a:lnTo>
                    <a:pt x="14" y="4"/>
                  </a:lnTo>
                  <a:lnTo>
                    <a:pt x="14" y="5"/>
                  </a:lnTo>
                  <a:lnTo>
                    <a:pt x="13" y="5"/>
                  </a:lnTo>
                  <a:lnTo>
                    <a:pt x="13" y="6"/>
                  </a:lnTo>
                  <a:lnTo>
                    <a:pt x="13" y="6"/>
                  </a:lnTo>
                  <a:lnTo>
                    <a:pt x="12" y="7"/>
                  </a:lnTo>
                  <a:lnTo>
                    <a:pt x="11" y="7"/>
                  </a:lnTo>
                  <a:lnTo>
                    <a:pt x="11" y="8"/>
                  </a:lnTo>
                  <a:lnTo>
                    <a:pt x="11" y="8"/>
                  </a:lnTo>
                  <a:lnTo>
                    <a:pt x="11" y="8"/>
                  </a:lnTo>
                  <a:lnTo>
                    <a:pt x="10" y="8"/>
                  </a:lnTo>
                  <a:lnTo>
                    <a:pt x="9" y="9"/>
                  </a:lnTo>
                  <a:lnTo>
                    <a:pt x="8" y="10"/>
                  </a:lnTo>
                  <a:lnTo>
                    <a:pt x="8" y="10"/>
                  </a:lnTo>
                  <a:lnTo>
                    <a:pt x="7" y="10"/>
                  </a:lnTo>
                  <a:lnTo>
                    <a:pt x="6" y="10"/>
                  </a:lnTo>
                  <a:lnTo>
                    <a:pt x="6" y="11"/>
                  </a:lnTo>
                  <a:lnTo>
                    <a:pt x="5" y="11"/>
                  </a:lnTo>
                  <a:lnTo>
                    <a:pt x="4" y="11"/>
                  </a:lnTo>
                  <a:lnTo>
                    <a:pt x="4" y="11"/>
                  </a:lnTo>
                  <a:lnTo>
                    <a:pt x="3" y="11"/>
                  </a:lnTo>
                  <a:lnTo>
                    <a:pt x="2" y="11"/>
                  </a:lnTo>
                  <a:lnTo>
                    <a:pt x="1" y="10"/>
                  </a:lnTo>
                  <a:lnTo>
                    <a:pt x="1" y="10"/>
                  </a:lnTo>
                  <a:lnTo>
                    <a:pt x="1" y="1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4" name="Freeform 488"/>
            <p:cNvSpPr>
              <a:spLocks/>
            </p:cNvSpPr>
            <p:nvPr/>
          </p:nvSpPr>
          <p:spPr bwMode="auto">
            <a:xfrm>
              <a:off x="1290" y="3102"/>
              <a:ext cx="22" cy="21"/>
            </a:xfrm>
            <a:custGeom>
              <a:avLst/>
              <a:gdLst>
                <a:gd name="T0" fmla="*/ 17 w 22"/>
                <a:gd name="T1" fmla="*/ 5 h 21"/>
                <a:gd name="T2" fmla="*/ 17 w 22"/>
                <a:gd name="T3" fmla="*/ 5 h 21"/>
                <a:gd name="T4" fmla="*/ 16 w 22"/>
                <a:gd name="T5" fmla="*/ 4 h 21"/>
                <a:gd name="T6" fmla="*/ 16 w 22"/>
                <a:gd name="T7" fmla="*/ 3 h 21"/>
                <a:gd name="T8" fmla="*/ 16 w 22"/>
                <a:gd name="T9" fmla="*/ 2 h 21"/>
                <a:gd name="T10" fmla="*/ 15 w 22"/>
                <a:gd name="T11" fmla="*/ 2 h 21"/>
                <a:gd name="T12" fmla="*/ 14 w 22"/>
                <a:gd name="T13" fmla="*/ 2 h 21"/>
                <a:gd name="T14" fmla="*/ 13 w 22"/>
                <a:gd name="T15" fmla="*/ 1 h 21"/>
                <a:gd name="T16" fmla="*/ 12 w 22"/>
                <a:gd name="T17" fmla="*/ 0 h 21"/>
                <a:gd name="T18" fmla="*/ 12 w 22"/>
                <a:gd name="T19" fmla="*/ 0 h 21"/>
                <a:gd name="T20" fmla="*/ 11 w 22"/>
                <a:gd name="T21" fmla="*/ 0 h 21"/>
                <a:gd name="T22" fmla="*/ 9 w 22"/>
                <a:gd name="T23" fmla="*/ 0 h 21"/>
                <a:gd name="T24" fmla="*/ 9 w 22"/>
                <a:gd name="T25" fmla="*/ 0 h 21"/>
                <a:gd name="T26" fmla="*/ 8 w 22"/>
                <a:gd name="T27" fmla="*/ 0 h 21"/>
                <a:gd name="T28" fmla="*/ 7 w 22"/>
                <a:gd name="T29" fmla="*/ 0 h 21"/>
                <a:gd name="T30" fmla="*/ 6 w 22"/>
                <a:gd name="T31" fmla="*/ 1 h 21"/>
                <a:gd name="T32" fmla="*/ 5 w 22"/>
                <a:gd name="T33" fmla="*/ 1 h 21"/>
                <a:gd name="T34" fmla="*/ 5 w 22"/>
                <a:gd name="T35" fmla="*/ 2 h 21"/>
                <a:gd name="T36" fmla="*/ 4 w 22"/>
                <a:gd name="T37" fmla="*/ 2 h 21"/>
                <a:gd name="T38" fmla="*/ 3 w 22"/>
                <a:gd name="T39" fmla="*/ 2 h 21"/>
                <a:gd name="T40" fmla="*/ 2 w 22"/>
                <a:gd name="T41" fmla="*/ 2 h 21"/>
                <a:gd name="T42" fmla="*/ 2 w 22"/>
                <a:gd name="T43" fmla="*/ 3 h 21"/>
                <a:gd name="T44" fmla="*/ 2 w 22"/>
                <a:gd name="T45" fmla="*/ 4 h 21"/>
                <a:gd name="T46" fmla="*/ 1 w 22"/>
                <a:gd name="T47" fmla="*/ 5 h 21"/>
                <a:gd name="T48" fmla="*/ 1 w 22"/>
                <a:gd name="T49" fmla="*/ 5 h 21"/>
                <a:gd name="T50" fmla="*/ 0 w 22"/>
                <a:gd name="T51" fmla="*/ 5 h 21"/>
                <a:gd name="T52" fmla="*/ 0 w 22"/>
                <a:gd name="T53" fmla="*/ 6 h 21"/>
                <a:gd name="T54" fmla="*/ 0 w 22"/>
                <a:gd name="T55" fmla="*/ 7 h 21"/>
                <a:gd name="T56" fmla="*/ 0 w 22"/>
                <a:gd name="T57" fmla="*/ 8 h 21"/>
                <a:gd name="T58" fmla="*/ 0 w 22"/>
                <a:gd name="T59" fmla="*/ 8 h 21"/>
                <a:gd name="T60" fmla="*/ 0 w 22"/>
                <a:gd name="T61" fmla="*/ 9 h 21"/>
                <a:gd name="T62" fmla="*/ 0 w 22"/>
                <a:gd name="T63" fmla="*/ 10 h 21"/>
                <a:gd name="T64" fmla="*/ 0 w 22"/>
                <a:gd name="T65" fmla="*/ 11 h 21"/>
                <a:gd name="T66" fmla="*/ 0 w 22"/>
                <a:gd name="T67" fmla="*/ 12 h 21"/>
                <a:gd name="T68" fmla="*/ 1 w 22"/>
                <a:gd name="T69" fmla="*/ 12 h 21"/>
                <a:gd name="T70" fmla="*/ 1 w 22"/>
                <a:gd name="T71" fmla="*/ 13 h 21"/>
                <a:gd name="T72" fmla="*/ 2 w 22"/>
                <a:gd name="T73" fmla="*/ 13 h 21"/>
                <a:gd name="T74" fmla="*/ 2 w 22"/>
                <a:gd name="T75" fmla="*/ 14 h 21"/>
                <a:gd name="T76" fmla="*/ 5 w 22"/>
                <a:gd name="T77" fmla="*/ 20 h 21"/>
                <a:gd name="T78" fmla="*/ 5 w 22"/>
                <a:gd name="T79" fmla="*/ 19 h 21"/>
                <a:gd name="T80" fmla="*/ 5 w 22"/>
                <a:gd name="T81" fmla="*/ 18 h 21"/>
                <a:gd name="T82" fmla="*/ 5 w 22"/>
                <a:gd name="T83" fmla="*/ 18 h 21"/>
                <a:gd name="T84" fmla="*/ 5 w 22"/>
                <a:gd name="T85" fmla="*/ 18 h 21"/>
                <a:gd name="T86" fmla="*/ 5 w 22"/>
                <a:gd name="T87" fmla="*/ 17 h 21"/>
                <a:gd name="T88" fmla="*/ 6 w 22"/>
                <a:gd name="T89" fmla="*/ 17 h 21"/>
                <a:gd name="T90" fmla="*/ 7 w 22"/>
                <a:gd name="T91" fmla="*/ 16 h 21"/>
                <a:gd name="T92" fmla="*/ 16 w 22"/>
                <a:gd name="T93" fmla="*/ 12 h 21"/>
                <a:gd name="T94" fmla="*/ 16 w 22"/>
                <a:gd name="T95" fmla="*/ 12 h 21"/>
                <a:gd name="T96" fmla="*/ 16 w 22"/>
                <a:gd name="T97" fmla="*/ 11 h 21"/>
                <a:gd name="T98" fmla="*/ 17 w 22"/>
                <a:gd name="T99" fmla="*/ 11 h 21"/>
                <a:gd name="T100" fmla="*/ 18 w 22"/>
                <a:gd name="T101" fmla="*/ 11 h 21"/>
                <a:gd name="T102" fmla="*/ 19 w 22"/>
                <a:gd name="T103" fmla="*/ 11 h 21"/>
                <a:gd name="T104" fmla="*/ 19 w 22"/>
                <a:gd name="T105" fmla="*/ 11 h 21"/>
                <a:gd name="T106" fmla="*/ 19 w 22"/>
                <a:gd name="T107" fmla="*/ 12 h 21"/>
                <a:gd name="T108" fmla="*/ 20 w 22"/>
                <a:gd name="T109" fmla="*/ 12 h 21"/>
                <a:gd name="T110" fmla="*/ 20 w 22"/>
                <a:gd name="T111" fmla="*/ 12 h 21"/>
                <a:gd name="T112" fmla="*/ 21 w 22"/>
                <a:gd name="T113" fmla="*/ 12 h 21"/>
                <a:gd name="T114" fmla="*/ 17 w 22"/>
                <a:gd name="T11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 h="21">
                  <a:moveTo>
                    <a:pt x="17" y="5"/>
                  </a:moveTo>
                  <a:lnTo>
                    <a:pt x="17" y="5"/>
                  </a:lnTo>
                  <a:lnTo>
                    <a:pt x="16" y="4"/>
                  </a:lnTo>
                  <a:lnTo>
                    <a:pt x="16" y="3"/>
                  </a:lnTo>
                  <a:lnTo>
                    <a:pt x="16" y="2"/>
                  </a:lnTo>
                  <a:lnTo>
                    <a:pt x="15" y="2"/>
                  </a:lnTo>
                  <a:lnTo>
                    <a:pt x="14" y="2"/>
                  </a:lnTo>
                  <a:lnTo>
                    <a:pt x="13" y="1"/>
                  </a:lnTo>
                  <a:lnTo>
                    <a:pt x="12" y="0"/>
                  </a:lnTo>
                  <a:lnTo>
                    <a:pt x="12" y="0"/>
                  </a:lnTo>
                  <a:lnTo>
                    <a:pt x="11" y="0"/>
                  </a:lnTo>
                  <a:lnTo>
                    <a:pt x="9" y="0"/>
                  </a:lnTo>
                  <a:lnTo>
                    <a:pt x="9" y="0"/>
                  </a:lnTo>
                  <a:lnTo>
                    <a:pt x="8" y="0"/>
                  </a:lnTo>
                  <a:lnTo>
                    <a:pt x="7" y="0"/>
                  </a:lnTo>
                  <a:lnTo>
                    <a:pt x="6" y="1"/>
                  </a:lnTo>
                  <a:lnTo>
                    <a:pt x="5" y="1"/>
                  </a:lnTo>
                  <a:lnTo>
                    <a:pt x="5" y="2"/>
                  </a:lnTo>
                  <a:lnTo>
                    <a:pt x="4" y="2"/>
                  </a:lnTo>
                  <a:lnTo>
                    <a:pt x="3" y="2"/>
                  </a:lnTo>
                  <a:lnTo>
                    <a:pt x="2" y="2"/>
                  </a:lnTo>
                  <a:lnTo>
                    <a:pt x="2" y="3"/>
                  </a:lnTo>
                  <a:lnTo>
                    <a:pt x="2" y="4"/>
                  </a:lnTo>
                  <a:lnTo>
                    <a:pt x="1" y="5"/>
                  </a:lnTo>
                  <a:lnTo>
                    <a:pt x="1" y="5"/>
                  </a:lnTo>
                  <a:lnTo>
                    <a:pt x="0" y="5"/>
                  </a:lnTo>
                  <a:lnTo>
                    <a:pt x="0" y="6"/>
                  </a:lnTo>
                  <a:lnTo>
                    <a:pt x="0" y="7"/>
                  </a:lnTo>
                  <a:lnTo>
                    <a:pt x="0" y="8"/>
                  </a:lnTo>
                  <a:lnTo>
                    <a:pt x="0" y="8"/>
                  </a:lnTo>
                  <a:lnTo>
                    <a:pt x="0" y="9"/>
                  </a:lnTo>
                  <a:lnTo>
                    <a:pt x="0" y="10"/>
                  </a:lnTo>
                  <a:lnTo>
                    <a:pt x="0" y="11"/>
                  </a:lnTo>
                  <a:lnTo>
                    <a:pt x="0" y="12"/>
                  </a:lnTo>
                  <a:lnTo>
                    <a:pt x="1" y="12"/>
                  </a:lnTo>
                  <a:lnTo>
                    <a:pt x="1" y="13"/>
                  </a:lnTo>
                  <a:lnTo>
                    <a:pt x="2" y="13"/>
                  </a:lnTo>
                  <a:lnTo>
                    <a:pt x="2" y="14"/>
                  </a:lnTo>
                  <a:lnTo>
                    <a:pt x="5" y="20"/>
                  </a:lnTo>
                  <a:lnTo>
                    <a:pt x="5" y="19"/>
                  </a:lnTo>
                  <a:lnTo>
                    <a:pt x="5" y="18"/>
                  </a:lnTo>
                  <a:lnTo>
                    <a:pt x="5" y="18"/>
                  </a:lnTo>
                  <a:lnTo>
                    <a:pt x="5" y="18"/>
                  </a:lnTo>
                  <a:lnTo>
                    <a:pt x="5" y="17"/>
                  </a:lnTo>
                  <a:lnTo>
                    <a:pt x="6" y="17"/>
                  </a:lnTo>
                  <a:lnTo>
                    <a:pt x="7" y="16"/>
                  </a:lnTo>
                  <a:lnTo>
                    <a:pt x="16" y="12"/>
                  </a:lnTo>
                  <a:lnTo>
                    <a:pt x="16" y="12"/>
                  </a:lnTo>
                  <a:lnTo>
                    <a:pt x="16" y="11"/>
                  </a:lnTo>
                  <a:lnTo>
                    <a:pt x="17" y="11"/>
                  </a:lnTo>
                  <a:lnTo>
                    <a:pt x="18" y="11"/>
                  </a:lnTo>
                  <a:lnTo>
                    <a:pt x="19" y="11"/>
                  </a:lnTo>
                  <a:lnTo>
                    <a:pt x="19" y="11"/>
                  </a:lnTo>
                  <a:lnTo>
                    <a:pt x="19" y="12"/>
                  </a:lnTo>
                  <a:lnTo>
                    <a:pt x="20" y="12"/>
                  </a:lnTo>
                  <a:lnTo>
                    <a:pt x="20" y="12"/>
                  </a:lnTo>
                  <a:lnTo>
                    <a:pt x="21" y="12"/>
                  </a:lnTo>
                  <a:lnTo>
                    <a:pt x="17"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5" name="Freeform 489"/>
            <p:cNvSpPr>
              <a:spLocks/>
            </p:cNvSpPr>
            <p:nvPr/>
          </p:nvSpPr>
          <p:spPr bwMode="auto">
            <a:xfrm>
              <a:off x="1291" y="3105"/>
              <a:ext cx="16" cy="11"/>
            </a:xfrm>
            <a:custGeom>
              <a:avLst/>
              <a:gdLst>
                <a:gd name="T0" fmla="*/ 4 w 16"/>
                <a:gd name="T1" fmla="*/ 9 h 11"/>
                <a:gd name="T2" fmla="*/ 4 w 16"/>
                <a:gd name="T3" fmla="*/ 9 h 11"/>
                <a:gd name="T4" fmla="*/ 4 w 16"/>
                <a:gd name="T5" fmla="*/ 10 h 11"/>
                <a:gd name="T6" fmla="*/ 3 w 16"/>
                <a:gd name="T7" fmla="*/ 10 h 11"/>
                <a:gd name="T8" fmla="*/ 2 w 16"/>
                <a:gd name="T9" fmla="*/ 10 h 11"/>
                <a:gd name="T10" fmla="*/ 1 w 16"/>
                <a:gd name="T11" fmla="*/ 10 h 11"/>
                <a:gd name="T12" fmla="*/ 1 w 16"/>
                <a:gd name="T13" fmla="*/ 9 h 11"/>
                <a:gd name="T14" fmla="*/ 1 w 16"/>
                <a:gd name="T15" fmla="*/ 9 h 11"/>
                <a:gd name="T16" fmla="*/ 1 w 16"/>
                <a:gd name="T17" fmla="*/ 8 h 11"/>
                <a:gd name="T18" fmla="*/ 1 w 16"/>
                <a:gd name="T19" fmla="*/ 8 h 11"/>
                <a:gd name="T20" fmla="*/ 0 w 16"/>
                <a:gd name="T21" fmla="*/ 7 h 11"/>
                <a:gd name="T22" fmla="*/ 0 w 16"/>
                <a:gd name="T23" fmla="*/ 6 h 11"/>
                <a:gd name="T24" fmla="*/ 0 w 16"/>
                <a:gd name="T25" fmla="*/ 6 h 11"/>
                <a:gd name="T26" fmla="*/ 0 w 16"/>
                <a:gd name="T27" fmla="*/ 5 h 11"/>
                <a:gd name="T28" fmla="*/ 1 w 16"/>
                <a:gd name="T29" fmla="*/ 4 h 11"/>
                <a:gd name="T30" fmla="*/ 1 w 16"/>
                <a:gd name="T31" fmla="*/ 4 h 11"/>
                <a:gd name="T32" fmla="*/ 1 w 16"/>
                <a:gd name="T33" fmla="*/ 4 h 11"/>
                <a:gd name="T34" fmla="*/ 1 w 16"/>
                <a:gd name="T35" fmla="*/ 3 h 11"/>
                <a:gd name="T36" fmla="*/ 2 w 16"/>
                <a:gd name="T37" fmla="*/ 3 h 11"/>
                <a:gd name="T38" fmla="*/ 3 w 16"/>
                <a:gd name="T39" fmla="*/ 2 h 11"/>
                <a:gd name="T40" fmla="*/ 4 w 16"/>
                <a:gd name="T41" fmla="*/ 1 h 11"/>
                <a:gd name="T42" fmla="*/ 4 w 16"/>
                <a:gd name="T43" fmla="*/ 1 h 11"/>
                <a:gd name="T44" fmla="*/ 5 w 16"/>
                <a:gd name="T45" fmla="*/ 1 h 11"/>
                <a:gd name="T46" fmla="*/ 6 w 16"/>
                <a:gd name="T47" fmla="*/ 1 h 11"/>
                <a:gd name="T48" fmla="*/ 6 w 16"/>
                <a:gd name="T49" fmla="*/ 1 h 11"/>
                <a:gd name="T50" fmla="*/ 7 w 16"/>
                <a:gd name="T51" fmla="*/ 0 h 11"/>
                <a:gd name="T52" fmla="*/ 8 w 16"/>
                <a:gd name="T53" fmla="*/ 0 h 11"/>
                <a:gd name="T54" fmla="*/ 9 w 16"/>
                <a:gd name="T55" fmla="*/ 0 h 11"/>
                <a:gd name="T56" fmla="*/ 9 w 16"/>
                <a:gd name="T57" fmla="*/ 0 h 11"/>
                <a:gd name="T58" fmla="*/ 10 w 16"/>
                <a:gd name="T59" fmla="*/ 0 h 11"/>
                <a:gd name="T60" fmla="*/ 11 w 16"/>
                <a:gd name="T61" fmla="*/ 0 h 11"/>
                <a:gd name="T62" fmla="*/ 11 w 16"/>
                <a:gd name="T63" fmla="*/ 0 h 11"/>
                <a:gd name="T64" fmla="*/ 12 w 16"/>
                <a:gd name="T65" fmla="*/ 0 h 11"/>
                <a:gd name="T66" fmla="*/ 13 w 16"/>
                <a:gd name="T67" fmla="*/ 1 h 11"/>
                <a:gd name="T68" fmla="*/ 14 w 16"/>
                <a:gd name="T69" fmla="*/ 1 h 11"/>
                <a:gd name="T70" fmla="*/ 14 w 16"/>
                <a:gd name="T71" fmla="*/ 2 h 11"/>
                <a:gd name="T72" fmla="*/ 15 w 16"/>
                <a:gd name="T73" fmla="*/ 3 h 11"/>
                <a:gd name="T74" fmla="*/ 15 w 16"/>
                <a:gd name="T75" fmla="*/ 3 h 11"/>
                <a:gd name="T76" fmla="*/ 15 w 16"/>
                <a:gd name="T77" fmla="*/ 4 h 11"/>
                <a:gd name="T78" fmla="*/ 15 w 16"/>
                <a:gd name="T79" fmla="*/ 4 h 11"/>
                <a:gd name="T80" fmla="*/ 15 w 16"/>
                <a:gd name="T81" fmla="*/ 5 h 11"/>
                <a:gd name="T82" fmla="*/ 14 w 16"/>
                <a:gd name="T83" fmla="*/ 5 h 11"/>
                <a:gd name="T84" fmla="*/ 14 w 16"/>
                <a:gd name="T85" fmla="*/ 6 h 11"/>
                <a:gd name="T86" fmla="*/ 13 w 16"/>
                <a:gd name="T87" fmla="*/ 6 h 11"/>
                <a:gd name="T88" fmla="*/ 4 w 16"/>
                <a:gd name="T8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1">
                  <a:moveTo>
                    <a:pt x="4" y="9"/>
                  </a:moveTo>
                  <a:lnTo>
                    <a:pt x="4" y="9"/>
                  </a:lnTo>
                  <a:lnTo>
                    <a:pt x="4" y="10"/>
                  </a:lnTo>
                  <a:lnTo>
                    <a:pt x="3" y="10"/>
                  </a:lnTo>
                  <a:lnTo>
                    <a:pt x="2" y="10"/>
                  </a:lnTo>
                  <a:lnTo>
                    <a:pt x="1" y="10"/>
                  </a:lnTo>
                  <a:lnTo>
                    <a:pt x="1" y="9"/>
                  </a:lnTo>
                  <a:lnTo>
                    <a:pt x="1" y="9"/>
                  </a:lnTo>
                  <a:lnTo>
                    <a:pt x="1" y="8"/>
                  </a:lnTo>
                  <a:lnTo>
                    <a:pt x="1" y="8"/>
                  </a:lnTo>
                  <a:lnTo>
                    <a:pt x="0" y="7"/>
                  </a:lnTo>
                  <a:lnTo>
                    <a:pt x="0" y="6"/>
                  </a:lnTo>
                  <a:lnTo>
                    <a:pt x="0" y="6"/>
                  </a:lnTo>
                  <a:lnTo>
                    <a:pt x="0" y="5"/>
                  </a:lnTo>
                  <a:lnTo>
                    <a:pt x="1" y="4"/>
                  </a:lnTo>
                  <a:lnTo>
                    <a:pt x="1" y="4"/>
                  </a:lnTo>
                  <a:lnTo>
                    <a:pt x="1" y="4"/>
                  </a:lnTo>
                  <a:lnTo>
                    <a:pt x="1" y="3"/>
                  </a:lnTo>
                  <a:lnTo>
                    <a:pt x="2" y="3"/>
                  </a:lnTo>
                  <a:lnTo>
                    <a:pt x="3" y="2"/>
                  </a:lnTo>
                  <a:lnTo>
                    <a:pt x="4" y="1"/>
                  </a:lnTo>
                  <a:lnTo>
                    <a:pt x="4" y="1"/>
                  </a:lnTo>
                  <a:lnTo>
                    <a:pt x="5" y="1"/>
                  </a:lnTo>
                  <a:lnTo>
                    <a:pt x="6" y="1"/>
                  </a:lnTo>
                  <a:lnTo>
                    <a:pt x="6" y="1"/>
                  </a:lnTo>
                  <a:lnTo>
                    <a:pt x="7" y="0"/>
                  </a:lnTo>
                  <a:lnTo>
                    <a:pt x="8" y="0"/>
                  </a:lnTo>
                  <a:lnTo>
                    <a:pt x="9" y="0"/>
                  </a:lnTo>
                  <a:lnTo>
                    <a:pt x="9" y="0"/>
                  </a:lnTo>
                  <a:lnTo>
                    <a:pt x="10" y="0"/>
                  </a:lnTo>
                  <a:lnTo>
                    <a:pt x="11" y="0"/>
                  </a:lnTo>
                  <a:lnTo>
                    <a:pt x="11" y="0"/>
                  </a:lnTo>
                  <a:lnTo>
                    <a:pt x="12" y="0"/>
                  </a:lnTo>
                  <a:lnTo>
                    <a:pt x="13" y="1"/>
                  </a:lnTo>
                  <a:lnTo>
                    <a:pt x="14" y="1"/>
                  </a:lnTo>
                  <a:lnTo>
                    <a:pt x="14" y="2"/>
                  </a:lnTo>
                  <a:lnTo>
                    <a:pt x="15" y="3"/>
                  </a:lnTo>
                  <a:lnTo>
                    <a:pt x="15" y="3"/>
                  </a:lnTo>
                  <a:lnTo>
                    <a:pt x="15" y="4"/>
                  </a:lnTo>
                  <a:lnTo>
                    <a:pt x="15" y="4"/>
                  </a:lnTo>
                  <a:lnTo>
                    <a:pt x="15" y="5"/>
                  </a:lnTo>
                  <a:lnTo>
                    <a:pt x="14" y="5"/>
                  </a:lnTo>
                  <a:lnTo>
                    <a:pt x="14" y="6"/>
                  </a:lnTo>
                  <a:lnTo>
                    <a:pt x="13" y="6"/>
                  </a:lnTo>
                  <a:lnTo>
                    <a:pt x="4" y="9"/>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6" name="Freeform 490"/>
            <p:cNvSpPr>
              <a:spLocks/>
            </p:cNvSpPr>
            <p:nvPr/>
          </p:nvSpPr>
          <p:spPr bwMode="auto">
            <a:xfrm>
              <a:off x="1273" y="3066"/>
              <a:ext cx="24" cy="26"/>
            </a:xfrm>
            <a:custGeom>
              <a:avLst/>
              <a:gdLst>
                <a:gd name="T0" fmla="*/ 8 w 24"/>
                <a:gd name="T1" fmla="*/ 11 h 26"/>
                <a:gd name="T2" fmla="*/ 21 w 24"/>
                <a:gd name="T3" fmla="*/ 4 h 26"/>
                <a:gd name="T4" fmla="*/ 21 w 24"/>
                <a:gd name="T5" fmla="*/ 3 h 26"/>
                <a:gd name="T6" fmla="*/ 6 w 24"/>
                <a:gd name="T7" fmla="*/ 2 h 26"/>
                <a:gd name="T8" fmla="*/ 5 w 24"/>
                <a:gd name="T9" fmla="*/ 2 h 26"/>
                <a:gd name="T10" fmla="*/ 4 w 24"/>
                <a:gd name="T11" fmla="*/ 2 h 26"/>
                <a:gd name="T12" fmla="*/ 3 w 24"/>
                <a:gd name="T13" fmla="*/ 2 h 26"/>
                <a:gd name="T14" fmla="*/ 2 w 24"/>
                <a:gd name="T15" fmla="*/ 2 h 26"/>
                <a:gd name="T16" fmla="*/ 2 w 24"/>
                <a:gd name="T17" fmla="*/ 2 h 26"/>
                <a:gd name="T18" fmla="*/ 2 w 24"/>
                <a:gd name="T19" fmla="*/ 2 h 26"/>
                <a:gd name="T20" fmla="*/ 2 w 24"/>
                <a:gd name="T21" fmla="*/ 1 h 26"/>
                <a:gd name="T22" fmla="*/ 1 w 24"/>
                <a:gd name="T23" fmla="*/ 1 h 26"/>
                <a:gd name="T24" fmla="*/ 1 w 24"/>
                <a:gd name="T25" fmla="*/ 0 h 26"/>
                <a:gd name="T26" fmla="*/ 0 w 24"/>
                <a:gd name="T27" fmla="*/ 0 h 26"/>
                <a:gd name="T28" fmla="*/ 2 w 24"/>
                <a:gd name="T29" fmla="*/ 6 h 26"/>
                <a:gd name="T30" fmla="*/ 2 w 24"/>
                <a:gd name="T31" fmla="*/ 6 h 26"/>
                <a:gd name="T32" fmla="*/ 2 w 24"/>
                <a:gd name="T33" fmla="*/ 6 h 26"/>
                <a:gd name="T34" fmla="*/ 2 w 24"/>
                <a:gd name="T35" fmla="*/ 5 h 26"/>
                <a:gd name="T36" fmla="*/ 2 w 24"/>
                <a:gd name="T37" fmla="*/ 4 h 26"/>
                <a:gd name="T38" fmla="*/ 3 w 24"/>
                <a:gd name="T39" fmla="*/ 4 h 26"/>
                <a:gd name="T40" fmla="*/ 6 w 24"/>
                <a:gd name="T41" fmla="*/ 4 h 26"/>
                <a:gd name="T42" fmla="*/ 16 w 24"/>
                <a:gd name="T43" fmla="*/ 4 h 26"/>
                <a:gd name="T44" fmla="*/ 6 w 24"/>
                <a:gd name="T45" fmla="*/ 10 h 26"/>
                <a:gd name="T46" fmla="*/ 5 w 24"/>
                <a:gd name="T47" fmla="*/ 10 h 26"/>
                <a:gd name="T48" fmla="*/ 4 w 24"/>
                <a:gd name="T49" fmla="*/ 10 h 26"/>
                <a:gd name="T50" fmla="*/ 4 w 24"/>
                <a:gd name="T51" fmla="*/ 10 h 26"/>
                <a:gd name="T52" fmla="*/ 3 w 24"/>
                <a:gd name="T53" fmla="*/ 10 h 26"/>
                <a:gd name="T54" fmla="*/ 3 w 24"/>
                <a:gd name="T55" fmla="*/ 9 h 26"/>
                <a:gd name="T56" fmla="*/ 3 w 24"/>
                <a:gd name="T57" fmla="*/ 8 h 26"/>
                <a:gd name="T58" fmla="*/ 2 w 24"/>
                <a:gd name="T59" fmla="*/ 8 h 26"/>
                <a:gd name="T60" fmla="*/ 4 w 24"/>
                <a:gd name="T61" fmla="*/ 16 h 26"/>
                <a:gd name="T62" fmla="*/ 5 w 24"/>
                <a:gd name="T63" fmla="*/ 15 h 26"/>
                <a:gd name="T64" fmla="*/ 5 w 24"/>
                <a:gd name="T65" fmla="*/ 15 h 26"/>
                <a:gd name="T66" fmla="*/ 5 w 24"/>
                <a:gd name="T67" fmla="*/ 14 h 26"/>
                <a:gd name="T68" fmla="*/ 6 w 24"/>
                <a:gd name="T69" fmla="*/ 14 h 26"/>
                <a:gd name="T70" fmla="*/ 6 w 24"/>
                <a:gd name="T71" fmla="*/ 13 h 26"/>
                <a:gd name="T72" fmla="*/ 6 w 24"/>
                <a:gd name="T73" fmla="*/ 13 h 26"/>
                <a:gd name="T74" fmla="*/ 18 w 24"/>
                <a:gd name="T75" fmla="*/ 13 h 26"/>
                <a:gd name="T76" fmla="*/ 8 w 24"/>
                <a:gd name="T77" fmla="*/ 19 h 26"/>
                <a:gd name="T78" fmla="*/ 7 w 24"/>
                <a:gd name="T79" fmla="*/ 19 h 26"/>
                <a:gd name="T80" fmla="*/ 7 w 24"/>
                <a:gd name="T81" fmla="*/ 19 h 26"/>
                <a:gd name="T82" fmla="*/ 6 w 24"/>
                <a:gd name="T83" fmla="*/ 19 h 26"/>
                <a:gd name="T84" fmla="*/ 6 w 24"/>
                <a:gd name="T85" fmla="*/ 19 h 26"/>
                <a:gd name="T86" fmla="*/ 6 w 24"/>
                <a:gd name="T87" fmla="*/ 19 h 26"/>
                <a:gd name="T88" fmla="*/ 6 w 24"/>
                <a:gd name="T89" fmla="*/ 18 h 26"/>
                <a:gd name="T90" fmla="*/ 5 w 24"/>
                <a:gd name="T91" fmla="*/ 18 h 26"/>
                <a:gd name="T92" fmla="*/ 6 w 24"/>
                <a:gd name="T93" fmla="*/ 25 h 26"/>
                <a:gd name="T94" fmla="*/ 8 w 24"/>
                <a:gd name="T95" fmla="*/ 25 h 26"/>
                <a:gd name="T96" fmla="*/ 7 w 24"/>
                <a:gd name="T97" fmla="*/ 24 h 26"/>
                <a:gd name="T98" fmla="*/ 7 w 24"/>
                <a:gd name="T99" fmla="*/ 23 h 26"/>
                <a:gd name="T100" fmla="*/ 7 w 24"/>
                <a:gd name="T101" fmla="*/ 23 h 26"/>
                <a:gd name="T102" fmla="*/ 8 w 24"/>
                <a:gd name="T103" fmla="*/ 22 h 26"/>
                <a:gd name="T104" fmla="*/ 9 w 24"/>
                <a:gd name="T105" fmla="*/ 21 h 26"/>
                <a:gd name="T106" fmla="*/ 10 w 24"/>
                <a:gd name="T107" fmla="*/ 21 h 26"/>
                <a:gd name="T108" fmla="*/ 10 w 24"/>
                <a:gd name="T109" fmla="*/ 20 h 26"/>
                <a:gd name="T110" fmla="*/ 10 w 24"/>
                <a:gd name="T111" fmla="*/ 20 h 26"/>
                <a:gd name="T112" fmla="*/ 23 w 24"/>
                <a:gd name="T113" fmla="*/ 13 h 26"/>
                <a:gd name="T114" fmla="*/ 23 w 24"/>
                <a:gd name="T115" fmla="*/ 12 h 26"/>
                <a:gd name="T116" fmla="*/ 8 w 24"/>
                <a:gd name="T117"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26">
                  <a:moveTo>
                    <a:pt x="8" y="11"/>
                  </a:moveTo>
                  <a:lnTo>
                    <a:pt x="21" y="4"/>
                  </a:lnTo>
                  <a:lnTo>
                    <a:pt x="21" y="3"/>
                  </a:lnTo>
                  <a:lnTo>
                    <a:pt x="6" y="2"/>
                  </a:lnTo>
                  <a:lnTo>
                    <a:pt x="5" y="2"/>
                  </a:lnTo>
                  <a:lnTo>
                    <a:pt x="4" y="2"/>
                  </a:lnTo>
                  <a:lnTo>
                    <a:pt x="3" y="2"/>
                  </a:lnTo>
                  <a:lnTo>
                    <a:pt x="2" y="2"/>
                  </a:lnTo>
                  <a:lnTo>
                    <a:pt x="2" y="2"/>
                  </a:lnTo>
                  <a:lnTo>
                    <a:pt x="2" y="2"/>
                  </a:lnTo>
                  <a:lnTo>
                    <a:pt x="2" y="1"/>
                  </a:lnTo>
                  <a:lnTo>
                    <a:pt x="1" y="1"/>
                  </a:lnTo>
                  <a:lnTo>
                    <a:pt x="1" y="0"/>
                  </a:lnTo>
                  <a:lnTo>
                    <a:pt x="0" y="0"/>
                  </a:lnTo>
                  <a:lnTo>
                    <a:pt x="2" y="6"/>
                  </a:lnTo>
                  <a:lnTo>
                    <a:pt x="2" y="6"/>
                  </a:lnTo>
                  <a:lnTo>
                    <a:pt x="2" y="6"/>
                  </a:lnTo>
                  <a:lnTo>
                    <a:pt x="2" y="5"/>
                  </a:lnTo>
                  <a:lnTo>
                    <a:pt x="2" y="4"/>
                  </a:lnTo>
                  <a:lnTo>
                    <a:pt x="3" y="4"/>
                  </a:lnTo>
                  <a:lnTo>
                    <a:pt x="6" y="4"/>
                  </a:lnTo>
                  <a:lnTo>
                    <a:pt x="16" y="4"/>
                  </a:lnTo>
                  <a:lnTo>
                    <a:pt x="6" y="10"/>
                  </a:lnTo>
                  <a:lnTo>
                    <a:pt x="5" y="10"/>
                  </a:lnTo>
                  <a:lnTo>
                    <a:pt x="4" y="10"/>
                  </a:lnTo>
                  <a:lnTo>
                    <a:pt x="4" y="10"/>
                  </a:lnTo>
                  <a:lnTo>
                    <a:pt x="3" y="10"/>
                  </a:lnTo>
                  <a:lnTo>
                    <a:pt x="3" y="9"/>
                  </a:lnTo>
                  <a:lnTo>
                    <a:pt x="3" y="8"/>
                  </a:lnTo>
                  <a:lnTo>
                    <a:pt x="2" y="8"/>
                  </a:lnTo>
                  <a:lnTo>
                    <a:pt x="4" y="16"/>
                  </a:lnTo>
                  <a:lnTo>
                    <a:pt x="5" y="15"/>
                  </a:lnTo>
                  <a:lnTo>
                    <a:pt x="5" y="15"/>
                  </a:lnTo>
                  <a:lnTo>
                    <a:pt x="5" y="14"/>
                  </a:lnTo>
                  <a:lnTo>
                    <a:pt x="6" y="14"/>
                  </a:lnTo>
                  <a:lnTo>
                    <a:pt x="6" y="13"/>
                  </a:lnTo>
                  <a:lnTo>
                    <a:pt x="6" y="13"/>
                  </a:lnTo>
                  <a:lnTo>
                    <a:pt x="18" y="13"/>
                  </a:lnTo>
                  <a:lnTo>
                    <a:pt x="8" y="19"/>
                  </a:lnTo>
                  <a:lnTo>
                    <a:pt x="7" y="19"/>
                  </a:lnTo>
                  <a:lnTo>
                    <a:pt x="7" y="19"/>
                  </a:lnTo>
                  <a:lnTo>
                    <a:pt x="6" y="19"/>
                  </a:lnTo>
                  <a:lnTo>
                    <a:pt x="6" y="19"/>
                  </a:lnTo>
                  <a:lnTo>
                    <a:pt x="6" y="19"/>
                  </a:lnTo>
                  <a:lnTo>
                    <a:pt x="6" y="18"/>
                  </a:lnTo>
                  <a:lnTo>
                    <a:pt x="5" y="18"/>
                  </a:lnTo>
                  <a:lnTo>
                    <a:pt x="6" y="25"/>
                  </a:lnTo>
                  <a:lnTo>
                    <a:pt x="8" y="25"/>
                  </a:lnTo>
                  <a:lnTo>
                    <a:pt x="7" y="24"/>
                  </a:lnTo>
                  <a:lnTo>
                    <a:pt x="7" y="23"/>
                  </a:lnTo>
                  <a:lnTo>
                    <a:pt x="7" y="23"/>
                  </a:lnTo>
                  <a:lnTo>
                    <a:pt x="8" y="22"/>
                  </a:lnTo>
                  <a:lnTo>
                    <a:pt x="9" y="21"/>
                  </a:lnTo>
                  <a:lnTo>
                    <a:pt x="10" y="21"/>
                  </a:lnTo>
                  <a:lnTo>
                    <a:pt x="10" y="20"/>
                  </a:lnTo>
                  <a:lnTo>
                    <a:pt x="10" y="20"/>
                  </a:lnTo>
                  <a:lnTo>
                    <a:pt x="23" y="13"/>
                  </a:lnTo>
                  <a:lnTo>
                    <a:pt x="23" y="12"/>
                  </a:lnTo>
                  <a:lnTo>
                    <a:pt x="8"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7" name="Freeform 491"/>
            <p:cNvSpPr>
              <a:spLocks/>
            </p:cNvSpPr>
            <p:nvPr/>
          </p:nvSpPr>
          <p:spPr bwMode="auto">
            <a:xfrm>
              <a:off x="1271" y="3041"/>
              <a:ext cx="20" cy="16"/>
            </a:xfrm>
            <a:custGeom>
              <a:avLst/>
              <a:gdLst>
                <a:gd name="T0" fmla="*/ 5 w 20"/>
                <a:gd name="T1" fmla="*/ 5 h 16"/>
                <a:gd name="T2" fmla="*/ 7 w 20"/>
                <a:gd name="T3" fmla="*/ 5 h 16"/>
                <a:gd name="T4" fmla="*/ 8 w 20"/>
                <a:gd name="T5" fmla="*/ 6 h 16"/>
                <a:gd name="T6" fmla="*/ 8 w 20"/>
                <a:gd name="T7" fmla="*/ 7 h 16"/>
                <a:gd name="T8" fmla="*/ 9 w 20"/>
                <a:gd name="T9" fmla="*/ 9 h 16"/>
                <a:gd name="T10" fmla="*/ 5 w 20"/>
                <a:gd name="T11" fmla="*/ 10 h 16"/>
                <a:gd name="T12" fmla="*/ 3 w 20"/>
                <a:gd name="T13" fmla="*/ 10 h 16"/>
                <a:gd name="T14" fmla="*/ 2 w 20"/>
                <a:gd name="T15" fmla="*/ 9 h 16"/>
                <a:gd name="T16" fmla="*/ 2 w 20"/>
                <a:gd name="T17" fmla="*/ 8 h 16"/>
                <a:gd name="T18" fmla="*/ 1 w 20"/>
                <a:gd name="T19" fmla="*/ 7 h 16"/>
                <a:gd name="T20" fmla="*/ 2 w 20"/>
                <a:gd name="T21" fmla="*/ 6 h 16"/>
                <a:gd name="T22" fmla="*/ 2 w 20"/>
                <a:gd name="T23" fmla="*/ 5 h 16"/>
                <a:gd name="T24" fmla="*/ 2 w 20"/>
                <a:gd name="T25" fmla="*/ 4 h 16"/>
                <a:gd name="T26" fmla="*/ 3 w 20"/>
                <a:gd name="T27" fmla="*/ 3 h 16"/>
                <a:gd name="T28" fmla="*/ 4 w 20"/>
                <a:gd name="T29" fmla="*/ 2 h 16"/>
                <a:gd name="T30" fmla="*/ 4 w 20"/>
                <a:gd name="T31" fmla="*/ 1 h 16"/>
                <a:gd name="T32" fmla="*/ 1 w 20"/>
                <a:gd name="T33" fmla="*/ 15 h 16"/>
                <a:gd name="T34" fmla="*/ 2 w 20"/>
                <a:gd name="T35" fmla="*/ 14 h 16"/>
                <a:gd name="T36" fmla="*/ 3 w 20"/>
                <a:gd name="T37" fmla="*/ 13 h 16"/>
                <a:gd name="T38" fmla="*/ 4 w 20"/>
                <a:gd name="T39" fmla="*/ 12 h 16"/>
                <a:gd name="T40" fmla="*/ 5 w 20"/>
                <a:gd name="T41" fmla="*/ 12 h 16"/>
                <a:gd name="T42" fmla="*/ 16 w 20"/>
                <a:gd name="T43" fmla="*/ 11 h 16"/>
                <a:gd name="T44" fmla="*/ 17 w 20"/>
                <a:gd name="T45" fmla="*/ 11 h 16"/>
                <a:gd name="T46" fmla="*/ 18 w 20"/>
                <a:gd name="T47" fmla="*/ 13 h 16"/>
                <a:gd name="T48" fmla="*/ 19 w 20"/>
                <a:gd name="T49" fmla="*/ 14 h 16"/>
                <a:gd name="T50" fmla="*/ 13 w 20"/>
                <a:gd name="T51" fmla="*/ 0 h 16"/>
                <a:gd name="T52" fmla="*/ 14 w 20"/>
                <a:gd name="T53" fmla="*/ 1 h 16"/>
                <a:gd name="T54" fmla="*/ 15 w 20"/>
                <a:gd name="T55" fmla="*/ 2 h 16"/>
                <a:gd name="T56" fmla="*/ 17 w 20"/>
                <a:gd name="T57" fmla="*/ 4 h 16"/>
                <a:gd name="T58" fmla="*/ 17 w 20"/>
                <a:gd name="T59" fmla="*/ 4 h 16"/>
                <a:gd name="T60" fmla="*/ 17 w 20"/>
                <a:gd name="T61" fmla="*/ 6 h 16"/>
                <a:gd name="T62" fmla="*/ 17 w 20"/>
                <a:gd name="T63" fmla="*/ 7 h 16"/>
                <a:gd name="T64" fmla="*/ 17 w 20"/>
                <a:gd name="T65" fmla="*/ 9 h 16"/>
                <a:gd name="T66" fmla="*/ 17 w 20"/>
                <a:gd name="T67" fmla="*/ 9 h 16"/>
                <a:gd name="T68" fmla="*/ 15 w 20"/>
                <a:gd name="T69" fmla="*/ 9 h 16"/>
                <a:gd name="T70" fmla="*/ 9 w 20"/>
                <a:gd name="T71" fmla="*/ 9 h 16"/>
                <a:gd name="T72" fmla="*/ 9 w 20"/>
                <a:gd name="T73" fmla="*/ 7 h 16"/>
                <a:gd name="T74" fmla="*/ 10 w 20"/>
                <a:gd name="T75" fmla="*/ 6 h 16"/>
                <a:gd name="T76" fmla="*/ 11 w 20"/>
                <a:gd name="T77" fmla="*/ 5 h 16"/>
                <a:gd name="T78" fmla="*/ 5 w 20"/>
                <a:gd name="T7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 h="16">
                  <a:moveTo>
                    <a:pt x="5" y="4"/>
                  </a:moveTo>
                  <a:lnTo>
                    <a:pt x="5" y="5"/>
                  </a:lnTo>
                  <a:lnTo>
                    <a:pt x="6" y="5"/>
                  </a:lnTo>
                  <a:lnTo>
                    <a:pt x="7" y="5"/>
                  </a:lnTo>
                  <a:lnTo>
                    <a:pt x="8" y="6"/>
                  </a:lnTo>
                  <a:lnTo>
                    <a:pt x="8" y="6"/>
                  </a:lnTo>
                  <a:lnTo>
                    <a:pt x="8" y="6"/>
                  </a:lnTo>
                  <a:lnTo>
                    <a:pt x="8" y="7"/>
                  </a:lnTo>
                  <a:lnTo>
                    <a:pt x="9" y="8"/>
                  </a:lnTo>
                  <a:lnTo>
                    <a:pt x="9" y="9"/>
                  </a:lnTo>
                  <a:lnTo>
                    <a:pt x="9" y="10"/>
                  </a:lnTo>
                  <a:lnTo>
                    <a:pt x="5" y="10"/>
                  </a:lnTo>
                  <a:lnTo>
                    <a:pt x="4" y="10"/>
                  </a:lnTo>
                  <a:lnTo>
                    <a:pt x="3" y="10"/>
                  </a:lnTo>
                  <a:lnTo>
                    <a:pt x="2" y="10"/>
                  </a:lnTo>
                  <a:lnTo>
                    <a:pt x="2" y="9"/>
                  </a:lnTo>
                  <a:lnTo>
                    <a:pt x="2" y="9"/>
                  </a:lnTo>
                  <a:lnTo>
                    <a:pt x="2" y="8"/>
                  </a:lnTo>
                  <a:lnTo>
                    <a:pt x="1" y="8"/>
                  </a:lnTo>
                  <a:lnTo>
                    <a:pt x="1" y="7"/>
                  </a:lnTo>
                  <a:lnTo>
                    <a:pt x="1" y="6"/>
                  </a:lnTo>
                  <a:lnTo>
                    <a:pt x="2" y="6"/>
                  </a:lnTo>
                  <a:lnTo>
                    <a:pt x="2" y="6"/>
                  </a:lnTo>
                  <a:lnTo>
                    <a:pt x="2" y="5"/>
                  </a:lnTo>
                  <a:lnTo>
                    <a:pt x="2" y="4"/>
                  </a:lnTo>
                  <a:lnTo>
                    <a:pt x="2" y="4"/>
                  </a:lnTo>
                  <a:lnTo>
                    <a:pt x="2" y="3"/>
                  </a:lnTo>
                  <a:lnTo>
                    <a:pt x="3" y="3"/>
                  </a:lnTo>
                  <a:lnTo>
                    <a:pt x="3" y="2"/>
                  </a:lnTo>
                  <a:lnTo>
                    <a:pt x="4" y="2"/>
                  </a:lnTo>
                  <a:lnTo>
                    <a:pt x="5" y="1"/>
                  </a:lnTo>
                  <a:lnTo>
                    <a:pt x="4" y="1"/>
                  </a:lnTo>
                  <a:lnTo>
                    <a:pt x="0" y="3"/>
                  </a:lnTo>
                  <a:lnTo>
                    <a:pt x="1" y="15"/>
                  </a:lnTo>
                  <a:lnTo>
                    <a:pt x="2" y="14"/>
                  </a:lnTo>
                  <a:lnTo>
                    <a:pt x="2" y="14"/>
                  </a:lnTo>
                  <a:lnTo>
                    <a:pt x="2" y="13"/>
                  </a:lnTo>
                  <a:lnTo>
                    <a:pt x="3" y="13"/>
                  </a:lnTo>
                  <a:lnTo>
                    <a:pt x="3" y="12"/>
                  </a:lnTo>
                  <a:lnTo>
                    <a:pt x="4" y="12"/>
                  </a:lnTo>
                  <a:lnTo>
                    <a:pt x="5" y="12"/>
                  </a:lnTo>
                  <a:lnTo>
                    <a:pt x="5" y="12"/>
                  </a:lnTo>
                  <a:lnTo>
                    <a:pt x="15" y="11"/>
                  </a:lnTo>
                  <a:lnTo>
                    <a:pt x="16" y="11"/>
                  </a:lnTo>
                  <a:lnTo>
                    <a:pt x="17" y="11"/>
                  </a:lnTo>
                  <a:lnTo>
                    <a:pt x="17" y="11"/>
                  </a:lnTo>
                  <a:lnTo>
                    <a:pt x="18" y="12"/>
                  </a:lnTo>
                  <a:lnTo>
                    <a:pt x="18" y="13"/>
                  </a:lnTo>
                  <a:lnTo>
                    <a:pt x="18" y="14"/>
                  </a:lnTo>
                  <a:lnTo>
                    <a:pt x="19" y="14"/>
                  </a:lnTo>
                  <a:lnTo>
                    <a:pt x="17" y="1"/>
                  </a:lnTo>
                  <a:lnTo>
                    <a:pt x="13" y="0"/>
                  </a:lnTo>
                  <a:lnTo>
                    <a:pt x="13" y="1"/>
                  </a:lnTo>
                  <a:lnTo>
                    <a:pt x="14" y="1"/>
                  </a:lnTo>
                  <a:lnTo>
                    <a:pt x="14" y="1"/>
                  </a:lnTo>
                  <a:lnTo>
                    <a:pt x="15" y="2"/>
                  </a:lnTo>
                  <a:lnTo>
                    <a:pt x="16" y="3"/>
                  </a:lnTo>
                  <a:lnTo>
                    <a:pt x="17" y="4"/>
                  </a:lnTo>
                  <a:lnTo>
                    <a:pt x="17" y="4"/>
                  </a:lnTo>
                  <a:lnTo>
                    <a:pt x="17" y="4"/>
                  </a:lnTo>
                  <a:lnTo>
                    <a:pt x="17" y="5"/>
                  </a:lnTo>
                  <a:lnTo>
                    <a:pt x="17" y="6"/>
                  </a:lnTo>
                  <a:lnTo>
                    <a:pt x="17" y="6"/>
                  </a:lnTo>
                  <a:lnTo>
                    <a:pt x="17" y="7"/>
                  </a:lnTo>
                  <a:lnTo>
                    <a:pt x="17" y="8"/>
                  </a:lnTo>
                  <a:lnTo>
                    <a:pt x="17" y="9"/>
                  </a:lnTo>
                  <a:lnTo>
                    <a:pt x="17" y="9"/>
                  </a:lnTo>
                  <a:lnTo>
                    <a:pt x="17" y="9"/>
                  </a:lnTo>
                  <a:lnTo>
                    <a:pt x="16" y="9"/>
                  </a:lnTo>
                  <a:lnTo>
                    <a:pt x="15" y="9"/>
                  </a:lnTo>
                  <a:lnTo>
                    <a:pt x="10" y="10"/>
                  </a:lnTo>
                  <a:lnTo>
                    <a:pt x="9" y="9"/>
                  </a:lnTo>
                  <a:lnTo>
                    <a:pt x="9" y="8"/>
                  </a:lnTo>
                  <a:lnTo>
                    <a:pt x="9" y="7"/>
                  </a:lnTo>
                  <a:lnTo>
                    <a:pt x="10" y="6"/>
                  </a:lnTo>
                  <a:lnTo>
                    <a:pt x="10" y="6"/>
                  </a:lnTo>
                  <a:lnTo>
                    <a:pt x="11" y="5"/>
                  </a:lnTo>
                  <a:lnTo>
                    <a:pt x="11" y="5"/>
                  </a:lnTo>
                  <a:lnTo>
                    <a:pt x="12" y="4"/>
                  </a:lnTo>
                  <a:lnTo>
                    <a:pt x="5"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8" name="Freeform 492"/>
            <p:cNvSpPr>
              <a:spLocks/>
            </p:cNvSpPr>
            <p:nvPr/>
          </p:nvSpPr>
          <p:spPr bwMode="auto">
            <a:xfrm>
              <a:off x="1271" y="3007"/>
              <a:ext cx="20" cy="18"/>
            </a:xfrm>
            <a:custGeom>
              <a:avLst/>
              <a:gdLst>
                <a:gd name="T0" fmla="*/ 4 w 20"/>
                <a:gd name="T1" fmla="*/ 7 h 18"/>
                <a:gd name="T2" fmla="*/ 3 w 20"/>
                <a:gd name="T3" fmla="*/ 7 h 18"/>
                <a:gd name="T4" fmla="*/ 2 w 20"/>
                <a:gd name="T5" fmla="*/ 7 h 18"/>
                <a:gd name="T6" fmla="*/ 2 w 20"/>
                <a:gd name="T7" fmla="*/ 7 h 18"/>
                <a:gd name="T8" fmla="*/ 2 w 20"/>
                <a:gd name="T9" fmla="*/ 6 h 18"/>
                <a:gd name="T10" fmla="*/ 2 w 20"/>
                <a:gd name="T11" fmla="*/ 5 h 18"/>
                <a:gd name="T12" fmla="*/ 2 w 20"/>
                <a:gd name="T13" fmla="*/ 4 h 18"/>
                <a:gd name="T14" fmla="*/ 2 w 20"/>
                <a:gd name="T15" fmla="*/ 4 h 18"/>
                <a:gd name="T16" fmla="*/ 2 w 20"/>
                <a:gd name="T17" fmla="*/ 4 h 18"/>
                <a:gd name="T18" fmla="*/ 2 w 20"/>
                <a:gd name="T19" fmla="*/ 3 h 18"/>
                <a:gd name="T20" fmla="*/ 3 w 20"/>
                <a:gd name="T21" fmla="*/ 2 h 18"/>
                <a:gd name="T22" fmla="*/ 3 w 20"/>
                <a:gd name="T23" fmla="*/ 1 h 18"/>
                <a:gd name="T24" fmla="*/ 4 w 20"/>
                <a:gd name="T25" fmla="*/ 1 h 18"/>
                <a:gd name="T26" fmla="*/ 5 w 20"/>
                <a:gd name="T27" fmla="*/ 1 h 18"/>
                <a:gd name="T28" fmla="*/ 5 w 20"/>
                <a:gd name="T29" fmla="*/ 1 h 18"/>
                <a:gd name="T30" fmla="*/ 5 w 20"/>
                <a:gd name="T31" fmla="*/ 0 h 18"/>
                <a:gd name="T32" fmla="*/ 6 w 20"/>
                <a:gd name="T33" fmla="*/ 0 h 18"/>
                <a:gd name="T34" fmla="*/ 5 w 20"/>
                <a:gd name="T35" fmla="*/ 0 h 18"/>
                <a:gd name="T36" fmla="*/ 1 w 20"/>
                <a:gd name="T37" fmla="*/ 1 h 18"/>
                <a:gd name="T38" fmla="*/ 0 w 20"/>
                <a:gd name="T39" fmla="*/ 15 h 18"/>
                <a:gd name="T40" fmla="*/ 5 w 20"/>
                <a:gd name="T41" fmla="*/ 17 h 18"/>
                <a:gd name="T42" fmla="*/ 5 w 20"/>
                <a:gd name="T43" fmla="*/ 16 h 18"/>
                <a:gd name="T44" fmla="*/ 4 w 20"/>
                <a:gd name="T45" fmla="*/ 16 h 18"/>
                <a:gd name="T46" fmla="*/ 4 w 20"/>
                <a:gd name="T47" fmla="*/ 15 h 18"/>
                <a:gd name="T48" fmla="*/ 3 w 20"/>
                <a:gd name="T49" fmla="*/ 15 h 18"/>
                <a:gd name="T50" fmla="*/ 2 w 20"/>
                <a:gd name="T51" fmla="*/ 14 h 18"/>
                <a:gd name="T52" fmla="*/ 2 w 20"/>
                <a:gd name="T53" fmla="*/ 13 h 18"/>
                <a:gd name="T54" fmla="*/ 2 w 20"/>
                <a:gd name="T55" fmla="*/ 13 h 18"/>
                <a:gd name="T56" fmla="*/ 2 w 20"/>
                <a:gd name="T57" fmla="*/ 13 h 18"/>
                <a:gd name="T58" fmla="*/ 2 w 20"/>
                <a:gd name="T59" fmla="*/ 12 h 18"/>
                <a:gd name="T60" fmla="*/ 1 w 20"/>
                <a:gd name="T61" fmla="*/ 12 h 18"/>
                <a:gd name="T62" fmla="*/ 1 w 20"/>
                <a:gd name="T63" fmla="*/ 11 h 18"/>
                <a:gd name="T64" fmla="*/ 1 w 20"/>
                <a:gd name="T65" fmla="*/ 10 h 18"/>
                <a:gd name="T66" fmla="*/ 2 w 20"/>
                <a:gd name="T67" fmla="*/ 10 h 18"/>
                <a:gd name="T68" fmla="*/ 2 w 20"/>
                <a:gd name="T69" fmla="*/ 9 h 18"/>
                <a:gd name="T70" fmla="*/ 2 w 20"/>
                <a:gd name="T71" fmla="*/ 9 h 18"/>
                <a:gd name="T72" fmla="*/ 3 w 20"/>
                <a:gd name="T73" fmla="*/ 9 h 18"/>
                <a:gd name="T74" fmla="*/ 4 w 20"/>
                <a:gd name="T75" fmla="*/ 10 h 18"/>
                <a:gd name="T76" fmla="*/ 14 w 20"/>
                <a:gd name="T77" fmla="*/ 10 h 18"/>
                <a:gd name="T78" fmla="*/ 14 w 20"/>
                <a:gd name="T79" fmla="*/ 10 h 18"/>
                <a:gd name="T80" fmla="*/ 15 w 20"/>
                <a:gd name="T81" fmla="*/ 10 h 18"/>
                <a:gd name="T82" fmla="*/ 16 w 20"/>
                <a:gd name="T83" fmla="*/ 10 h 18"/>
                <a:gd name="T84" fmla="*/ 17 w 20"/>
                <a:gd name="T85" fmla="*/ 10 h 18"/>
                <a:gd name="T86" fmla="*/ 17 w 20"/>
                <a:gd name="T87" fmla="*/ 11 h 18"/>
                <a:gd name="T88" fmla="*/ 17 w 20"/>
                <a:gd name="T89" fmla="*/ 12 h 18"/>
                <a:gd name="T90" fmla="*/ 17 w 20"/>
                <a:gd name="T91" fmla="*/ 13 h 18"/>
                <a:gd name="T92" fmla="*/ 18 w 20"/>
                <a:gd name="T93" fmla="*/ 13 h 18"/>
                <a:gd name="T94" fmla="*/ 19 w 20"/>
                <a:gd name="T95" fmla="*/ 6 h 18"/>
                <a:gd name="T96" fmla="*/ 17 w 20"/>
                <a:gd name="T97" fmla="*/ 6 h 18"/>
                <a:gd name="T98" fmla="*/ 17 w 20"/>
                <a:gd name="T99" fmla="*/ 7 h 18"/>
                <a:gd name="T100" fmla="*/ 17 w 20"/>
                <a:gd name="T101" fmla="*/ 7 h 18"/>
                <a:gd name="T102" fmla="*/ 17 w 20"/>
                <a:gd name="T103" fmla="*/ 7 h 18"/>
                <a:gd name="T104" fmla="*/ 16 w 20"/>
                <a:gd name="T105" fmla="*/ 7 h 18"/>
                <a:gd name="T106" fmla="*/ 16 w 20"/>
                <a:gd name="T107" fmla="*/ 8 h 18"/>
                <a:gd name="T108" fmla="*/ 14 w 20"/>
                <a:gd name="T109" fmla="*/ 8 h 18"/>
                <a:gd name="T110" fmla="*/ 4 w 20"/>
                <a:gd name="T11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 h="18">
                  <a:moveTo>
                    <a:pt x="4" y="7"/>
                  </a:moveTo>
                  <a:lnTo>
                    <a:pt x="3" y="7"/>
                  </a:lnTo>
                  <a:lnTo>
                    <a:pt x="2" y="7"/>
                  </a:lnTo>
                  <a:lnTo>
                    <a:pt x="2" y="7"/>
                  </a:lnTo>
                  <a:lnTo>
                    <a:pt x="2" y="6"/>
                  </a:lnTo>
                  <a:lnTo>
                    <a:pt x="2" y="5"/>
                  </a:lnTo>
                  <a:lnTo>
                    <a:pt x="2" y="4"/>
                  </a:lnTo>
                  <a:lnTo>
                    <a:pt x="2" y="4"/>
                  </a:lnTo>
                  <a:lnTo>
                    <a:pt x="2" y="4"/>
                  </a:lnTo>
                  <a:lnTo>
                    <a:pt x="2" y="3"/>
                  </a:lnTo>
                  <a:lnTo>
                    <a:pt x="3" y="2"/>
                  </a:lnTo>
                  <a:lnTo>
                    <a:pt x="3" y="1"/>
                  </a:lnTo>
                  <a:lnTo>
                    <a:pt x="4" y="1"/>
                  </a:lnTo>
                  <a:lnTo>
                    <a:pt x="5" y="1"/>
                  </a:lnTo>
                  <a:lnTo>
                    <a:pt x="5" y="1"/>
                  </a:lnTo>
                  <a:lnTo>
                    <a:pt x="5" y="0"/>
                  </a:lnTo>
                  <a:lnTo>
                    <a:pt x="6" y="0"/>
                  </a:lnTo>
                  <a:lnTo>
                    <a:pt x="5" y="0"/>
                  </a:lnTo>
                  <a:lnTo>
                    <a:pt x="1" y="1"/>
                  </a:lnTo>
                  <a:lnTo>
                    <a:pt x="0" y="15"/>
                  </a:lnTo>
                  <a:lnTo>
                    <a:pt x="5" y="17"/>
                  </a:lnTo>
                  <a:lnTo>
                    <a:pt x="5" y="16"/>
                  </a:lnTo>
                  <a:lnTo>
                    <a:pt x="4" y="16"/>
                  </a:lnTo>
                  <a:lnTo>
                    <a:pt x="4" y="15"/>
                  </a:lnTo>
                  <a:lnTo>
                    <a:pt x="3" y="15"/>
                  </a:lnTo>
                  <a:lnTo>
                    <a:pt x="2" y="14"/>
                  </a:lnTo>
                  <a:lnTo>
                    <a:pt x="2" y="13"/>
                  </a:lnTo>
                  <a:lnTo>
                    <a:pt x="2" y="13"/>
                  </a:lnTo>
                  <a:lnTo>
                    <a:pt x="2" y="13"/>
                  </a:lnTo>
                  <a:lnTo>
                    <a:pt x="2" y="12"/>
                  </a:lnTo>
                  <a:lnTo>
                    <a:pt x="1" y="12"/>
                  </a:lnTo>
                  <a:lnTo>
                    <a:pt x="1" y="11"/>
                  </a:lnTo>
                  <a:lnTo>
                    <a:pt x="1" y="10"/>
                  </a:lnTo>
                  <a:lnTo>
                    <a:pt x="2" y="10"/>
                  </a:lnTo>
                  <a:lnTo>
                    <a:pt x="2" y="9"/>
                  </a:lnTo>
                  <a:lnTo>
                    <a:pt x="2" y="9"/>
                  </a:lnTo>
                  <a:lnTo>
                    <a:pt x="3" y="9"/>
                  </a:lnTo>
                  <a:lnTo>
                    <a:pt x="4" y="10"/>
                  </a:lnTo>
                  <a:lnTo>
                    <a:pt x="14" y="10"/>
                  </a:lnTo>
                  <a:lnTo>
                    <a:pt x="14" y="10"/>
                  </a:lnTo>
                  <a:lnTo>
                    <a:pt x="15" y="10"/>
                  </a:lnTo>
                  <a:lnTo>
                    <a:pt x="16" y="10"/>
                  </a:lnTo>
                  <a:lnTo>
                    <a:pt x="17" y="10"/>
                  </a:lnTo>
                  <a:lnTo>
                    <a:pt x="17" y="11"/>
                  </a:lnTo>
                  <a:lnTo>
                    <a:pt x="17" y="12"/>
                  </a:lnTo>
                  <a:lnTo>
                    <a:pt x="17" y="13"/>
                  </a:lnTo>
                  <a:lnTo>
                    <a:pt x="18" y="13"/>
                  </a:lnTo>
                  <a:lnTo>
                    <a:pt x="19" y="6"/>
                  </a:lnTo>
                  <a:lnTo>
                    <a:pt x="17" y="6"/>
                  </a:lnTo>
                  <a:lnTo>
                    <a:pt x="17" y="7"/>
                  </a:lnTo>
                  <a:lnTo>
                    <a:pt x="17" y="7"/>
                  </a:lnTo>
                  <a:lnTo>
                    <a:pt x="17" y="7"/>
                  </a:lnTo>
                  <a:lnTo>
                    <a:pt x="16" y="7"/>
                  </a:lnTo>
                  <a:lnTo>
                    <a:pt x="16" y="8"/>
                  </a:lnTo>
                  <a:lnTo>
                    <a:pt x="14" y="8"/>
                  </a:lnTo>
                  <a:lnTo>
                    <a:pt x="4"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49" name="Freeform 493"/>
            <p:cNvSpPr>
              <a:spLocks/>
            </p:cNvSpPr>
            <p:nvPr/>
          </p:nvSpPr>
          <p:spPr bwMode="auto">
            <a:xfrm>
              <a:off x="1273" y="2987"/>
              <a:ext cx="23" cy="16"/>
            </a:xfrm>
            <a:custGeom>
              <a:avLst/>
              <a:gdLst>
                <a:gd name="T0" fmla="*/ 11 w 23"/>
                <a:gd name="T1" fmla="*/ 7 h 16"/>
                <a:gd name="T2" fmla="*/ 20 w 23"/>
                <a:gd name="T3" fmla="*/ 4 h 16"/>
                <a:gd name="T4" fmla="*/ 22 w 23"/>
                <a:gd name="T5" fmla="*/ 1 h 16"/>
                <a:gd name="T6" fmla="*/ 21 w 23"/>
                <a:gd name="T7" fmla="*/ 1 h 16"/>
                <a:gd name="T8" fmla="*/ 21 w 23"/>
                <a:gd name="T9" fmla="*/ 1 h 16"/>
                <a:gd name="T10" fmla="*/ 20 w 23"/>
                <a:gd name="T11" fmla="*/ 2 h 16"/>
                <a:gd name="T12" fmla="*/ 20 w 23"/>
                <a:gd name="T13" fmla="*/ 2 h 16"/>
                <a:gd name="T14" fmla="*/ 20 w 23"/>
                <a:gd name="T15" fmla="*/ 3 h 16"/>
                <a:gd name="T16" fmla="*/ 19 w 23"/>
                <a:gd name="T17" fmla="*/ 3 h 16"/>
                <a:gd name="T18" fmla="*/ 18 w 23"/>
                <a:gd name="T19" fmla="*/ 3 h 16"/>
                <a:gd name="T20" fmla="*/ 12 w 23"/>
                <a:gd name="T21" fmla="*/ 5 h 16"/>
                <a:gd name="T22" fmla="*/ 12 w 23"/>
                <a:gd name="T23" fmla="*/ 4 h 16"/>
                <a:gd name="T24" fmla="*/ 12 w 23"/>
                <a:gd name="T25" fmla="*/ 4 h 16"/>
                <a:gd name="T26" fmla="*/ 11 w 23"/>
                <a:gd name="T27" fmla="*/ 4 h 16"/>
                <a:gd name="T28" fmla="*/ 11 w 23"/>
                <a:gd name="T29" fmla="*/ 3 h 16"/>
                <a:gd name="T30" fmla="*/ 11 w 23"/>
                <a:gd name="T31" fmla="*/ 2 h 16"/>
                <a:gd name="T32" fmla="*/ 11 w 23"/>
                <a:gd name="T33" fmla="*/ 1 h 16"/>
                <a:gd name="T34" fmla="*/ 10 w 23"/>
                <a:gd name="T35" fmla="*/ 1 h 16"/>
                <a:gd name="T36" fmla="*/ 10 w 23"/>
                <a:gd name="T37" fmla="*/ 1 h 16"/>
                <a:gd name="T38" fmla="*/ 9 w 23"/>
                <a:gd name="T39" fmla="*/ 1 h 16"/>
                <a:gd name="T40" fmla="*/ 9 w 23"/>
                <a:gd name="T41" fmla="*/ 0 h 16"/>
                <a:gd name="T42" fmla="*/ 8 w 23"/>
                <a:gd name="T43" fmla="*/ 0 h 16"/>
                <a:gd name="T44" fmla="*/ 7 w 23"/>
                <a:gd name="T45" fmla="*/ 0 h 16"/>
                <a:gd name="T46" fmla="*/ 6 w 23"/>
                <a:gd name="T47" fmla="*/ 0 h 16"/>
                <a:gd name="T48" fmla="*/ 6 w 23"/>
                <a:gd name="T49" fmla="*/ 0 h 16"/>
                <a:gd name="T50" fmla="*/ 5 w 23"/>
                <a:gd name="T51" fmla="*/ 0 h 16"/>
                <a:gd name="T52" fmla="*/ 5 w 23"/>
                <a:gd name="T53" fmla="*/ 1 h 16"/>
                <a:gd name="T54" fmla="*/ 4 w 23"/>
                <a:gd name="T55" fmla="*/ 1 h 16"/>
                <a:gd name="T56" fmla="*/ 3 w 23"/>
                <a:gd name="T57" fmla="*/ 1 h 16"/>
                <a:gd name="T58" fmla="*/ 3 w 23"/>
                <a:gd name="T59" fmla="*/ 2 h 16"/>
                <a:gd name="T60" fmla="*/ 2 w 23"/>
                <a:gd name="T61" fmla="*/ 3 h 16"/>
                <a:gd name="T62" fmla="*/ 2 w 23"/>
                <a:gd name="T63" fmla="*/ 4 h 16"/>
                <a:gd name="T64" fmla="*/ 2 w 23"/>
                <a:gd name="T65" fmla="*/ 4 h 16"/>
                <a:gd name="T66" fmla="*/ 0 w 23"/>
                <a:gd name="T67" fmla="*/ 11 h 16"/>
                <a:gd name="T68" fmla="*/ 2 w 23"/>
                <a:gd name="T69" fmla="*/ 11 h 16"/>
                <a:gd name="T70" fmla="*/ 2 w 23"/>
                <a:gd name="T71" fmla="*/ 11 h 16"/>
                <a:gd name="T72" fmla="*/ 2 w 23"/>
                <a:gd name="T73" fmla="*/ 10 h 16"/>
                <a:gd name="T74" fmla="*/ 2 w 23"/>
                <a:gd name="T75" fmla="*/ 10 h 16"/>
                <a:gd name="T76" fmla="*/ 3 w 23"/>
                <a:gd name="T77" fmla="*/ 10 h 16"/>
                <a:gd name="T78" fmla="*/ 4 w 23"/>
                <a:gd name="T79" fmla="*/ 10 h 16"/>
                <a:gd name="T80" fmla="*/ 5 w 23"/>
                <a:gd name="T81" fmla="*/ 10 h 16"/>
                <a:gd name="T82" fmla="*/ 5 w 23"/>
                <a:gd name="T83" fmla="*/ 11 h 16"/>
                <a:gd name="T84" fmla="*/ 14 w 23"/>
                <a:gd name="T85" fmla="*/ 12 h 16"/>
                <a:gd name="T86" fmla="*/ 15 w 23"/>
                <a:gd name="T87" fmla="*/ 13 h 16"/>
                <a:gd name="T88" fmla="*/ 16 w 23"/>
                <a:gd name="T89" fmla="*/ 13 h 16"/>
                <a:gd name="T90" fmla="*/ 17 w 23"/>
                <a:gd name="T91" fmla="*/ 13 h 16"/>
                <a:gd name="T92" fmla="*/ 17 w 23"/>
                <a:gd name="T93" fmla="*/ 14 h 16"/>
                <a:gd name="T94" fmla="*/ 17 w 23"/>
                <a:gd name="T95" fmla="*/ 14 h 16"/>
                <a:gd name="T96" fmla="*/ 17 w 23"/>
                <a:gd name="T97" fmla="*/ 15 h 16"/>
                <a:gd name="T98" fmla="*/ 18 w 23"/>
                <a:gd name="T99" fmla="*/ 15 h 16"/>
                <a:gd name="T100" fmla="*/ 20 w 23"/>
                <a:gd name="T101" fmla="*/ 9 h 16"/>
                <a:gd name="T102" fmla="*/ 19 w 23"/>
                <a:gd name="T103" fmla="*/ 9 h 16"/>
                <a:gd name="T104" fmla="*/ 19 w 23"/>
                <a:gd name="T105" fmla="*/ 9 h 16"/>
                <a:gd name="T106" fmla="*/ 19 w 23"/>
                <a:gd name="T107" fmla="*/ 10 h 16"/>
                <a:gd name="T108" fmla="*/ 18 w 23"/>
                <a:gd name="T109" fmla="*/ 10 h 16"/>
                <a:gd name="T110" fmla="*/ 17 w 23"/>
                <a:gd name="T111" fmla="*/ 11 h 16"/>
                <a:gd name="T112" fmla="*/ 17 w 23"/>
                <a:gd name="T113" fmla="*/ 10 h 16"/>
                <a:gd name="T114" fmla="*/ 16 w 23"/>
                <a:gd name="T115" fmla="*/ 10 h 16"/>
                <a:gd name="T116" fmla="*/ 15 w 23"/>
                <a:gd name="T117" fmla="*/ 10 h 16"/>
                <a:gd name="T118" fmla="*/ 10 w 23"/>
                <a:gd name="T119" fmla="*/ 9 h 16"/>
                <a:gd name="T120" fmla="*/ 11 w 23"/>
                <a:gd name="T1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 h="16">
                  <a:moveTo>
                    <a:pt x="11" y="7"/>
                  </a:moveTo>
                  <a:lnTo>
                    <a:pt x="20" y="4"/>
                  </a:lnTo>
                  <a:lnTo>
                    <a:pt x="22" y="1"/>
                  </a:lnTo>
                  <a:lnTo>
                    <a:pt x="21" y="1"/>
                  </a:lnTo>
                  <a:lnTo>
                    <a:pt x="21" y="1"/>
                  </a:lnTo>
                  <a:lnTo>
                    <a:pt x="20" y="2"/>
                  </a:lnTo>
                  <a:lnTo>
                    <a:pt x="20" y="2"/>
                  </a:lnTo>
                  <a:lnTo>
                    <a:pt x="20" y="3"/>
                  </a:lnTo>
                  <a:lnTo>
                    <a:pt x="19" y="3"/>
                  </a:lnTo>
                  <a:lnTo>
                    <a:pt x="18" y="3"/>
                  </a:lnTo>
                  <a:lnTo>
                    <a:pt x="12" y="5"/>
                  </a:lnTo>
                  <a:lnTo>
                    <a:pt x="12" y="4"/>
                  </a:lnTo>
                  <a:lnTo>
                    <a:pt x="12" y="4"/>
                  </a:lnTo>
                  <a:lnTo>
                    <a:pt x="11" y="4"/>
                  </a:lnTo>
                  <a:lnTo>
                    <a:pt x="11" y="3"/>
                  </a:lnTo>
                  <a:lnTo>
                    <a:pt x="11" y="2"/>
                  </a:lnTo>
                  <a:lnTo>
                    <a:pt x="11" y="1"/>
                  </a:lnTo>
                  <a:lnTo>
                    <a:pt x="10" y="1"/>
                  </a:lnTo>
                  <a:lnTo>
                    <a:pt x="10" y="1"/>
                  </a:lnTo>
                  <a:lnTo>
                    <a:pt x="9" y="1"/>
                  </a:lnTo>
                  <a:lnTo>
                    <a:pt x="9" y="0"/>
                  </a:lnTo>
                  <a:lnTo>
                    <a:pt x="8" y="0"/>
                  </a:lnTo>
                  <a:lnTo>
                    <a:pt x="7" y="0"/>
                  </a:lnTo>
                  <a:lnTo>
                    <a:pt x="6" y="0"/>
                  </a:lnTo>
                  <a:lnTo>
                    <a:pt x="6" y="0"/>
                  </a:lnTo>
                  <a:lnTo>
                    <a:pt x="5" y="0"/>
                  </a:lnTo>
                  <a:lnTo>
                    <a:pt x="5" y="1"/>
                  </a:lnTo>
                  <a:lnTo>
                    <a:pt x="4" y="1"/>
                  </a:lnTo>
                  <a:lnTo>
                    <a:pt x="3" y="1"/>
                  </a:lnTo>
                  <a:lnTo>
                    <a:pt x="3" y="2"/>
                  </a:lnTo>
                  <a:lnTo>
                    <a:pt x="2" y="3"/>
                  </a:lnTo>
                  <a:lnTo>
                    <a:pt x="2" y="4"/>
                  </a:lnTo>
                  <a:lnTo>
                    <a:pt x="2" y="4"/>
                  </a:lnTo>
                  <a:lnTo>
                    <a:pt x="0" y="11"/>
                  </a:lnTo>
                  <a:lnTo>
                    <a:pt x="2" y="11"/>
                  </a:lnTo>
                  <a:lnTo>
                    <a:pt x="2" y="11"/>
                  </a:lnTo>
                  <a:lnTo>
                    <a:pt x="2" y="10"/>
                  </a:lnTo>
                  <a:lnTo>
                    <a:pt x="2" y="10"/>
                  </a:lnTo>
                  <a:lnTo>
                    <a:pt x="3" y="10"/>
                  </a:lnTo>
                  <a:lnTo>
                    <a:pt x="4" y="10"/>
                  </a:lnTo>
                  <a:lnTo>
                    <a:pt x="5" y="10"/>
                  </a:lnTo>
                  <a:lnTo>
                    <a:pt x="5" y="11"/>
                  </a:lnTo>
                  <a:lnTo>
                    <a:pt x="14" y="12"/>
                  </a:lnTo>
                  <a:lnTo>
                    <a:pt x="15" y="13"/>
                  </a:lnTo>
                  <a:lnTo>
                    <a:pt x="16" y="13"/>
                  </a:lnTo>
                  <a:lnTo>
                    <a:pt x="17" y="13"/>
                  </a:lnTo>
                  <a:lnTo>
                    <a:pt x="17" y="14"/>
                  </a:lnTo>
                  <a:lnTo>
                    <a:pt x="17" y="14"/>
                  </a:lnTo>
                  <a:lnTo>
                    <a:pt x="17" y="15"/>
                  </a:lnTo>
                  <a:lnTo>
                    <a:pt x="18" y="15"/>
                  </a:lnTo>
                  <a:lnTo>
                    <a:pt x="20" y="9"/>
                  </a:lnTo>
                  <a:lnTo>
                    <a:pt x="19" y="9"/>
                  </a:lnTo>
                  <a:lnTo>
                    <a:pt x="19" y="9"/>
                  </a:lnTo>
                  <a:lnTo>
                    <a:pt x="19" y="10"/>
                  </a:lnTo>
                  <a:lnTo>
                    <a:pt x="18" y="10"/>
                  </a:lnTo>
                  <a:lnTo>
                    <a:pt x="17" y="11"/>
                  </a:lnTo>
                  <a:lnTo>
                    <a:pt x="17" y="10"/>
                  </a:lnTo>
                  <a:lnTo>
                    <a:pt x="16" y="10"/>
                  </a:lnTo>
                  <a:lnTo>
                    <a:pt x="15" y="10"/>
                  </a:lnTo>
                  <a:lnTo>
                    <a:pt x="10" y="9"/>
                  </a:lnTo>
                  <a:lnTo>
                    <a:pt x="11"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0" name="Freeform 494"/>
            <p:cNvSpPr>
              <a:spLocks/>
            </p:cNvSpPr>
            <p:nvPr/>
          </p:nvSpPr>
          <p:spPr bwMode="auto">
            <a:xfrm>
              <a:off x="1276" y="2990"/>
              <a:ext cx="5" cy="4"/>
            </a:xfrm>
            <a:custGeom>
              <a:avLst/>
              <a:gdLst>
                <a:gd name="T0" fmla="*/ 1 w 5"/>
                <a:gd name="T1" fmla="*/ 3 h 4"/>
                <a:gd name="T2" fmla="*/ 1 w 5"/>
                <a:gd name="T3" fmla="*/ 3 h 4"/>
                <a:gd name="T4" fmla="*/ 1 w 5"/>
                <a:gd name="T5" fmla="*/ 3 h 4"/>
                <a:gd name="T6" fmla="*/ 0 w 5"/>
                <a:gd name="T7" fmla="*/ 2 h 4"/>
                <a:gd name="T8" fmla="*/ 0 w 5"/>
                <a:gd name="T9" fmla="*/ 2 h 4"/>
                <a:gd name="T10" fmla="*/ 0 w 5"/>
                <a:gd name="T11" fmla="*/ 2 h 4"/>
                <a:gd name="T12" fmla="*/ 0 w 5"/>
                <a:gd name="T13" fmla="*/ 2 h 4"/>
                <a:gd name="T14" fmla="*/ 0 w 5"/>
                <a:gd name="T15" fmla="*/ 1 h 4"/>
                <a:gd name="T16" fmla="*/ 0 w 5"/>
                <a:gd name="T17" fmla="*/ 1 h 4"/>
                <a:gd name="T18" fmla="*/ 0 w 5"/>
                <a:gd name="T19" fmla="*/ 1 h 4"/>
                <a:gd name="T20" fmla="*/ 0 w 5"/>
                <a:gd name="T21" fmla="*/ 1 h 4"/>
                <a:gd name="T22" fmla="*/ 0 w 5"/>
                <a:gd name="T23" fmla="*/ 0 h 4"/>
                <a:gd name="T24" fmla="*/ 1 w 5"/>
                <a:gd name="T25" fmla="*/ 0 h 4"/>
                <a:gd name="T26" fmla="*/ 1 w 5"/>
                <a:gd name="T27" fmla="*/ 0 h 4"/>
                <a:gd name="T28" fmla="*/ 2 w 5"/>
                <a:gd name="T29" fmla="*/ 0 h 4"/>
                <a:gd name="T30" fmla="*/ 2 w 5"/>
                <a:gd name="T31" fmla="*/ 0 h 4"/>
                <a:gd name="T32" fmla="*/ 2 w 5"/>
                <a:gd name="T33" fmla="*/ 0 h 4"/>
                <a:gd name="T34" fmla="*/ 3 w 5"/>
                <a:gd name="T35" fmla="*/ 0 h 4"/>
                <a:gd name="T36" fmla="*/ 3 w 5"/>
                <a:gd name="T37" fmla="*/ 0 h 4"/>
                <a:gd name="T38" fmla="*/ 3 w 5"/>
                <a:gd name="T39" fmla="*/ 0 h 4"/>
                <a:gd name="T40" fmla="*/ 4 w 5"/>
                <a:gd name="T41" fmla="*/ 0 h 4"/>
                <a:gd name="T42" fmla="*/ 4 w 5"/>
                <a:gd name="T43" fmla="*/ 1 h 4"/>
                <a:gd name="T44" fmla="*/ 4 w 5"/>
                <a:gd name="T45" fmla="*/ 1 h 4"/>
                <a:gd name="T46" fmla="*/ 4 w 5"/>
                <a:gd name="T47" fmla="*/ 1 h 4"/>
                <a:gd name="T48" fmla="*/ 4 w 5"/>
                <a:gd name="T49" fmla="*/ 2 h 4"/>
                <a:gd name="T50" fmla="*/ 4 w 5"/>
                <a:gd name="T51" fmla="*/ 2 h 4"/>
                <a:gd name="T52" fmla="*/ 4 w 5"/>
                <a:gd name="T53" fmla="*/ 2 h 4"/>
                <a:gd name="T54" fmla="*/ 4 w 5"/>
                <a:gd name="T55" fmla="*/ 3 h 4"/>
                <a:gd name="T56" fmla="*/ 4 w 5"/>
                <a:gd name="T57" fmla="*/ 3 h 4"/>
                <a:gd name="T58" fmla="*/ 1 w 5"/>
                <a:gd name="T5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 h="4">
                  <a:moveTo>
                    <a:pt x="1" y="3"/>
                  </a:moveTo>
                  <a:lnTo>
                    <a:pt x="1" y="3"/>
                  </a:lnTo>
                  <a:lnTo>
                    <a:pt x="1" y="3"/>
                  </a:lnTo>
                  <a:lnTo>
                    <a:pt x="0" y="2"/>
                  </a:lnTo>
                  <a:lnTo>
                    <a:pt x="0" y="2"/>
                  </a:lnTo>
                  <a:lnTo>
                    <a:pt x="0" y="2"/>
                  </a:lnTo>
                  <a:lnTo>
                    <a:pt x="0" y="2"/>
                  </a:lnTo>
                  <a:lnTo>
                    <a:pt x="0" y="1"/>
                  </a:lnTo>
                  <a:lnTo>
                    <a:pt x="0" y="1"/>
                  </a:lnTo>
                  <a:lnTo>
                    <a:pt x="0" y="1"/>
                  </a:lnTo>
                  <a:lnTo>
                    <a:pt x="0" y="1"/>
                  </a:lnTo>
                  <a:lnTo>
                    <a:pt x="0" y="0"/>
                  </a:lnTo>
                  <a:lnTo>
                    <a:pt x="1" y="0"/>
                  </a:lnTo>
                  <a:lnTo>
                    <a:pt x="1" y="0"/>
                  </a:lnTo>
                  <a:lnTo>
                    <a:pt x="2" y="0"/>
                  </a:lnTo>
                  <a:lnTo>
                    <a:pt x="2" y="0"/>
                  </a:lnTo>
                  <a:lnTo>
                    <a:pt x="2" y="0"/>
                  </a:lnTo>
                  <a:lnTo>
                    <a:pt x="3" y="0"/>
                  </a:lnTo>
                  <a:lnTo>
                    <a:pt x="3" y="0"/>
                  </a:lnTo>
                  <a:lnTo>
                    <a:pt x="3" y="0"/>
                  </a:lnTo>
                  <a:lnTo>
                    <a:pt x="4" y="0"/>
                  </a:lnTo>
                  <a:lnTo>
                    <a:pt x="4" y="1"/>
                  </a:lnTo>
                  <a:lnTo>
                    <a:pt x="4" y="1"/>
                  </a:lnTo>
                  <a:lnTo>
                    <a:pt x="4" y="1"/>
                  </a:lnTo>
                  <a:lnTo>
                    <a:pt x="4" y="2"/>
                  </a:lnTo>
                  <a:lnTo>
                    <a:pt x="4" y="2"/>
                  </a:lnTo>
                  <a:lnTo>
                    <a:pt x="4" y="2"/>
                  </a:lnTo>
                  <a:lnTo>
                    <a:pt x="4" y="3"/>
                  </a:lnTo>
                  <a:lnTo>
                    <a:pt x="4" y="3"/>
                  </a:lnTo>
                  <a:lnTo>
                    <a:pt x="1" y="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1" name="Freeform 495"/>
            <p:cNvSpPr>
              <a:spLocks/>
            </p:cNvSpPr>
            <p:nvPr/>
          </p:nvSpPr>
          <p:spPr bwMode="auto">
            <a:xfrm>
              <a:off x="1279" y="2959"/>
              <a:ext cx="22" cy="20"/>
            </a:xfrm>
            <a:custGeom>
              <a:avLst/>
              <a:gdLst>
                <a:gd name="T0" fmla="*/ 16 w 22"/>
                <a:gd name="T1" fmla="*/ 8 h 20"/>
                <a:gd name="T2" fmla="*/ 18 w 22"/>
                <a:gd name="T3" fmla="*/ 8 h 20"/>
                <a:gd name="T4" fmla="*/ 19 w 22"/>
                <a:gd name="T5" fmla="*/ 9 h 20"/>
                <a:gd name="T6" fmla="*/ 19 w 22"/>
                <a:gd name="T7" fmla="*/ 10 h 20"/>
                <a:gd name="T8" fmla="*/ 19 w 22"/>
                <a:gd name="T9" fmla="*/ 11 h 20"/>
                <a:gd name="T10" fmla="*/ 20 w 22"/>
                <a:gd name="T11" fmla="*/ 12 h 20"/>
                <a:gd name="T12" fmla="*/ 20 w 22"/>
                <a:gd name="T13" fmla="*/ 14 h 20"/>
                <a:gd name="T14" fmla="*/ 19 w 22"/>
                <a:gd name="T15" fmla="*/ 15 h 20"/>
                <a:gd name="T16" fmla="*/ 19 w 22"/>
                <a:gd name="T17" fmla="*/ 16 h 20"/>
                <a:gd name="T18" fmla="*/ 17 w 22"/>
                <a:gd name="T19" fmla="*/ 17 h 20"/>
                <a:gd name="T20" fmla="*/ 16 w 22"/>
                <a:gd name="T21" fmla="*/ 17 h 20"/>
                <a:gd name="T22" fmla="*/ 14 w 22"/>
                <a:gd name="T23" fmla="*/ 17 h 20"/>
                <a:gd name="T24" fmla="*/ 13 w 22"/>
                <a:gd name="T25" fmla="*/ 16 h 20"/>
                <a:gd name="T26" fmla="*/ 12 w 22"/>
                <a:gd name="T27" fmla="*/ 16 h 20"/>
                <a:gd name="T28" fmla="*/ 5 w 22"/>
                <a:gd name="T29" fmla="*/ 13 h 20"/>
                <a:gd name="T30" fmla="*/ 3 w 22"/>
                <a:gd name="T31" fmla="*/ 12 h 20"/>
                <a:gd name="T32" fmla="*/ 3 w 22"/>
                <a:gd name="T33" fmla="*/ 11 h 20"/>
                <a:gd name="T34" fmla="*/ 2 w 22"/>
                <a:gd name="T35" fmla="*/ 10 h 20"/>
                <a:gd name="T36" fmla="*/ 1 w 22"/>
                <a:gd name="T37" fmla="*/ 17 h 20"/>
                <a:gd name="T38" fmla="*/ 2 w 22"/>
                <a:gd name="T39" fmla="*/ 16 h 20"/>
                <a:gd name="T40" fmla="*/ 2 w 22"/>
                <a:gd name="T41" fmla="*/ 15 h 20"/>
                <a:gd name="T42" fmla="*/ 4 w 22"/>
                <a:gd name="T43" fmla="*/ 15 h 20"/>
                <a:gd name="T44" fmla="*/ 12 w 22"/>
                <a:gd name="T45" fmla="*/ 18 h 20"/>
                <a:gd name="T46" fmla="*/ 14 w 22"/>
                <a:gd name="T47" fmla="*/ 19 h 20"/>
                <a:gd name="T48" fmla="*/ 16 w 22"/>
                <a:gd name="T49" fmla="*/ 19 h 20"/>
                <a:gd name="T50" fmla="*/ 17 w 22"/>
                <a:gd name="T51" fmla="*/ 19 h 20"/>
                <a:gd name="T52" fmla="*/ 19 w 22"/>
                <a:gd name="T53" fmla="*/ 18 h 20"/>
                <a:gd name="T54" fmla="*/ 19 w 22"/>
                <a:gd name="T55" fmla="*/ 17 h 20"/>
                <a:gd name="T56" fmla="*/ 20 w 22"/>
                <a:gd name="T57" fmla="*/ 16 h 20"/>
                <a:gd name="T58" fmla="*/ 21 w 22"/>
                <a:gd name="T59" fmla="*/ 14 h 20"/>
                <a:gd name="T60" fmla="*/ 21 w 22"/>
                <a:gd name="T61" fmla="*/ 13 h 20"/>
                <a:gd name="T62" fmla="*/ 21 w 22"/>
                <a:gd name="T63" fmla="*/ 11 h 20"/>
                <a:gd name="T64" fmla="*/ 20 w 22"/>
                <a:gd name="T65" fmla="*/ 10 h 20"/>
                <a:gd name="T66" fmla="*/ 19 w 22"/>
                <a:gd name="T67" fmla="*/ 8 h 20"/>
                <a:gd name="T68" fmla="*/ 19 w 22"/>
                <a:gd name="T69" fmla="*/ 8 h 20"/>
                <a:gd name="T70" fmla="*/ 17 w 22"/>
                <a:gd name="T71" fmla="*/ 7 h 20"/>
                <a:gd name="T72" fmla="*/ 9 w 22"/>
                <a:gd name="T73" fmla="*/ 4 h 20"/>
                <a:gd name="T74" fmla="*/ 8 w 22"/>
                <a:gd name="T75" fmla="*/ 4 h 20"/>
                <a:gd name="T76" fmla="*/ 7 w 22"/>
                <a:gd name="T77" fmla="*/ 3 h 20"/>
                <a:gd name="T78" fmla="*/ 6 w 22"/>
                <a:gd name="T79" fmla="*/ 2 h 20"/>
                <a:gd name="T80" fmla="*/ 7 w 22"/>
                <a:gd name="T81" fmla="*/ 2 h 20"/>
                <a:gd name="T82" fmla="*/ 6 w 22"/>
                <a:gd name="T83" fmla="*/ 0 h 20"/>
                <a:gd name="T84" fmla="*/ 5 w 22"/>
                <a:gd name="T85" fmla="*/ 6 h 20"/>
                <a:gd name="T86" fmla="*/ 5 w 22"/>
                <a:gd name="T87" fmla="*/ 5 h 20"/>
                <a:gd name="T88" fmla="*/ 6 w 22"/>
                <a:gd name="T89" fmla="*/ 5 h 20"/>
                <a:gd name="T90" fmla="*/ 8 w 22"/>
                <a:gd name="T91" fmla="*/ 5 h 20"/>
                <a:gd name="T92" fmla="*/ 9 w 22"/>
                <a:gd name="T9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 h="20">
                  <a:moveTo>
                    <a:pt x="16" y="8"/>
                  </a:moveTo>
                  <a:lnTo>
                    <a:pt x="16" y="8"/>
                  </a:lnTo>
                  <a:lnTo>
                    <a:pt x="17" y="8"/>
                  </a:lnTo>
                  <a:lnTo>
                    <a:pt x="18" y="8"/>
                  </a:lnTo>
                  <a:lnTo>
                    <a:pt x="18" y="9"/>
                  </a:lnTo>
                  <a:lnTo>
                    <a:pt x="19" y="9"/>
                  </a:lnTo>
                  <a:lnTo>
                    <a:pt x="19" y="10"/>
                  </a:lnTo>
                  <a:lnTo>
                    <a:pt x="19" y="10"/>
                  </a:lnTo>
                  <a:lnTo>
                    <a:pt x="19" y="11"/>
                  </a:lnTo>
                  <a:lnTo>
                    <a:pt x="19" y="11"/>
                  </a:lnTo>
                  <a:lnTo>
                    <a:pt x="20" y="11"/>
                  </a:lnTo>
                  <a:lnTo>
                    <a:pt x="20" y="12"/>
                  </a:lnTo>
                  <a:lnTo>
                    <a:pt x="20" y="13"/>
                  </a:lnTo>
                  <a:lnTo>
                    <a:pt x="20" y="14"/>
                  </a:lnTo>
                  <a:lnTo>
                    <a:pt x="19" y="14"/>
                  </a:lnTo>
                  <a:lnTo>
                    <a:pt x="19" y="15"/>
                  </a:lnTo>
                  <a:lnTo>
                    <a:pt x="19" y="15"/>
                  </a:lnTo>
                  <a:lnTo>
                    <a:pt x="19" y="16"/>
                  </a:lnTo>
                  <a:lnTo>
                    <a:pt x="18" y="16"/>
                  </a:lnTo>
                  <a:lnTo>
                    <a:pt x="17" y="17"/>
                  </a:lnTo>
                  <a:lnTo>
                    <a:pt x="16" y="17"/>
                  </a:lnTo>
                  <a:lnTo>
                    <a:pt x="16" y="17"/>
                  </a:lnTo>
                  <a:lnTo>
                    <a:pt x="15" y="17"/>
                  </a:lnTo>
                  <a:lnTo>
                    <a:pt x="14" y="17"/>
                  </a:lnTo>
                  <a:lnTo>
                    <a:pt x="14" y="16"/>
                  </a:lnTo>
                  <a:lnTo>
                    <a:pt x="13" y="16"/>
                  </a:lnTo>
                  <a:lnTo>
                    <a:pt x="12" y="16"/>
                  </a:lnTo>
                  <a:lnTo>
                    <a:pt x="12" y="16"/>
                  </a:lnTo>
                  <a:lnTo>
                    <a:pt x="5" y="14"/>
                  </a:lnTo>
                  <a:lnTo>
                    <a:pt x="5" y="13"/>
                  </a:lnTo>
                  <a:lnTo>
                    <a:pt x="4" y="13"/>
                  </a:lnTo>
                  <a:lnTo>
                    <a:pt x="3" y="12"/>
                  </a:lnTo>
                  <a:lnTo>
                    <a:pt x="3" y="11"/>
                  </a:lnTo>
                  <a:lnTo>
                    <a:pt x="3" y="11"/>
                  </a:lnTo>
                  <a:lnTo>
                    <a:pt x="3" y="10"/>
                  </a:lnTo>
                  <a:lnTo>
                    <a:pt x="2" y="10"/>
                  </a:lnTo>
                  <a:lnTo>
                    <a:pt x="0" y="16"/>
                  </a:lnTo>
                  <a:lnTo>
                    <a:pt x="1" y="17"/>
                  </a:lnTo>
                  <a:lnTo>
                    <a:pt x="1" y="16"/>
                  </a:lnTo>
                  <a:lnTo>
                    <a:pt x="2" y="16"/>
                  </a:lnTo>
                  <a:lnTo>
                    <a:pt x="2" y="15"/>
                  </a:lnTo>
                  <a:lnTo>
                    <a:pt x="2" y="15"/>
                  </a:lnTo>
                  <a:lnTo>
                    <a:pt x="3" y="15"/>
                  </a:lnTo>
                  <a:lnTo>
                    <a:pt x="4" y="15"/>
                  </a:lnTo>
                  <a:lnTo>
                    <a:pt x="5" y="16"/>
                  </a:lnTo>
                  <a:lnTo>
                    <a:pt x="12" y="18"/>
                  </a:lnTo>
                  <a:lnTo>
                    <a:pt x="13" y="19"/>
                  </a:lnTo>
                  <a:lnTo>
                    <a:pt x="14" y="19"/>
                  </a:lnTo>
                  <a:lnTo>
                    <a:pt x="15" y="19"/>
                  </a:lnTo>
                  <a:lnTo>
                    <a:pt x="16" y="19"/>
                  </a:lnTo>
                  <a:lnTo>
                    <a:pt x="16" y="19"/>
                  </a:lnTo>
                  <a:lnTo>
                    <a:pt x="17" y="19"/>
                  </a:lnTo>
                  <a:lnTo>
                    <a:pt x="18" y="18"/>
                  </a:lnTo>
                  <a:lnTo>
                    <a:pt x="19" y="18"/>
                  </a:lnTo>
                  <a:lnTo>
                    <a:pt x="19" y="17"/>
                  </a:lnTo>
                  <a:lnTo>
                    <a:pt x="19" y="17"/>
                  </a:lnTo>
                  <a:lnTo>
                    <a:pt x="19" y="17"/>
                  </a:lnTo>
                  <a:lnTo>
                    <a:pt x="20" y="16"/>
                  </a:lnTo>
                  <a:lnTo>
                    <a:pt x="20" y="15"/>
                  </a:lnTo>
                  <a:lnTo>
                    <a:pt x="21" y="14"/>
                  </a:lnTo>
                  <a:lnTo>
                    <a:pt x="21" y="14"/>
                  </a:lnTo>
                  <a:lnTo>
                    <a:pt x="21" y="13"/>
                  </a:lnTo>
                  <a:lnTo>
                    <a:pt x="21" y="12"/>
                  </a:lnTo>
                  <a:lnTo>
                    <a:pt x="21" y="11"/>
                  </a:lnTo>
                  <a:lnTo>
                    <a:pt x="21" y="11"/>
                  </a:lnTo>
                  <a:lnTo>
                    <a:pt x="20" y="10"/>
                  </a:lnTo>
                  <a:lnTo>
                    <a:pt x="20" y="9"/>
                  </a:lnTo>
                  <a:lnTo>
                    <a:pt x="19" y="8"/>
                  </a:lnTo>
                  <a:lnTo>
                    <a:pt x="19" y="8"/>
                  </a:lnTo>
                  <a:lnTo>
                    <a:pt x="19" y="8"/>
                  </a:lnTo>
                  <a:lnTo>
                    <a:pt x="18" y="8"/>
                  </a:lnTo>
                  <a:lnTo>
                    <a:pt x="17" y="7"/>
                  </a:lnTo>
                  <a:lnTo>
                    <a:pt x="16" y="7"/>
                  </a:lnTo>
                  <a:lnTo>
                    <a:pt x="9" y="4"/>
                  </a:lnTo>
                  <a:lnTo>
                    <a:pt x="9" y="4"/>
                  </a:lnTo>
                  <a:lnTo>
                    <a:pt x="8" y="4"/>
                  </a:lnTo>
                  <a:lnTo>
                    <a:pt x="8" y="3"/>
                  </a:lnTo>
                  <a:lnTo>
                    <a:pt x="7" y="3"/>
                  </a:lnTo>
                  <a:lnTo>
                    <a:pt x="7" y="2"/>
                  </a:lnTo>
                  <a:lnTo>
                    <a:pt x="6" y="2"/>
                  </a:lnTo>
                  <a:lnTo>
                    <a:pt x="6" y="2"/>
                  </a:lnTo>
                  <a:lnTo>
                    <a:pt x="7" y="2"/>
                  </a:lnTo>
                  <a:lnTo>
                    <a:pt x="7" y="1"/>
                  </a:lnTo>
                  <a:lnTo>
                    <a:pt x="6" y="0"/>
                  </a:lnTo>
                  <a:lnTo>
                    <a:pt x="4" y="6"/>
                  </a:lnTo>
                  <a:lnTo>
                    <a:pt x="5" y="6"/>
                  </a:lnTo>
                  <a:lnTo>
                    <a:pt x="5" y="5"/>
                  </a:lnTo>
                  <a:lnTo>
                    <a:pt x="5" y="5"/>
                  </a:lnTo>
                  <a:lnTo>
                    <a:pt x="5" y="5"/>
                  </a:lnTo>
                  <a:lnTo>
                    <a:pt x="6" y="5"/>
                  </a:lnTo>
                  <a:lnTo>
                    <a:pt x="7" y="5"/>
                  </a:lnTo>
                  <a:lnTo>
                    <a:pt x="8" y="5"/>
                  </a:lnTo>
                  <a:lnTo>
                    <a:pt x="8" y="5"/>
                  </a:lnTo>
                  <a:lnTo>
                    <a:pt x="9" y="5"/>
                  </a:lnTo>
                  <a:lnTo>
                    <a:pt x="16"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2" name="Freeform 496"/>
            <p:cNvSpPr>
              <a:spLocks/>
            </p:cNvSpPr>
            <p:nvPr/>
          </p:nvSpPr>
          <p:spPr bwMode="auto">
            <a:xfrm>
              <a:off x="1291" y="2943"/>
              <a:ext cx="19" cy="16"/>
            </a:xfrm>
            <a:custGeom>
              <a:avLst/>
              <a:gdLst>
                <a:gd name="T0" fmla="*/ 3 w 19"/>
                <a:gd name="T1" fmla="*/ 0 h 16"/>
                <a:gd name="T2" fmla="*/ 3 w 19"/>
                <a:gd name="T3" fmla="*/ 1 h 16"/>
                <a:gd name="T4" fmla="*/ 2 w 19"/>
                <a:gd name="T5" fmla="*/ 2 h 16"/>
                <a:gd name="T6" fmla="*/ 2 w 19"/>
                <a:gd name="T7" fmla="*/ 3 h 16"/>
                <a:gd name="T8" fmla="*/ 1 w 19"/>
                <a:gd name="T9" fmla="*/ 4 h 16"/>
                <a:gd name="T10" fmla="*/ 0 w 19"/>
                <a:gd name="T11" fmla="*/ 4 h 16"/>
                <a:gd name="T12" fmla="*/ 0 w 19"/>
                <a:gd name="T13" fmla="*/ 6 h 16"/>
                <a:gd name="T14" fmla="*/ 0 w 19"/>
                <a:gd name="T15" fmla="*/ 7 h 16"/>
                <a:gd name="T16" fmla="*/ 0 w 19"/>
                <a:gd name="T17" fmla="*/ 9 h 16"/>
                <a:gd name="T18" fmla="*/ 1 w 19"/>
                <a:gd name="T19" fmla="*/ 9 h 16"/>
                <a:gd name="T20" fmla="*/ 2 w 19"/>
                <a:gd name="T21" fmla="*/ 10 h 16"/>
                <a:gd name="T22" fmla="*/ 4 w 19"/>
                <a:gd name="T23" fmla="*/ 11 h 16"/>
                <a:gd name="T24" fmla="*/ 5 w 19"/>
                <a:gd name="T25" fmla="*/ 11 h 16"/>
                <a:gd name="T26" fmla="*/ 7 w 19"/>
                <a:gd name="T27" fmla="*/ 10 h 16"/>
                <a:gd name="T28" fmla="*/ 8 w 19"/>
                <a:gd name="T29" fmla="*/ 9 h 16"/>
                <a:gd name="T30" fmla="*/ 11 w 19"/>
                <a:gd name="T31" fmla="*/ 7 h 16"/>
                <a:gd name="T32" fmla="*/ 12 w 19"/>
                <a:gd name="T33" fmla="*/ 6 h 16"/>
                <a:gd name="T34" fmla="*/ 14 w 19"/>
                <a:gd name="T35" fmla="*/ 6 h 16"/>
                <a:gd name="T36" fmla="*/ 16 w 19"/>
                <a:gd name="T37" fmla="*/ 6 h 16"/>
                <a:gd name="T38" fmla="*/ 17 w 19"/>
                <a:gd name="T39" fmla="*/ 8 h 16"/>
                <a:gd name="T40" fmla="*/ 17 w 19"/>
                <a:gd name="T41" fmla="*/ 9 h 16"/>
                <a:gd name="T42" fmla="*/ 17 w 19"/>
                <a:gd name="T43" fmla="*/ 10 h 16"/>
                <a:gd name="T44" fmla="*/ 17 w 19"/>
                <a:gd name="T45" fmla="*/ 11 h 16"/>
                <a:gd name="T46" fmla="*/ 16 w 19"/>
                <a:gd name="T47" fmla="*/ 12 h 16"/>
                <a:gd name="T48" fmla="*/ 15 w 19"/>
                <a:gd name="T49" fmla="*/ 13 h 16"/>
                <a:gd name="T50" fmla="*/ 14 w 19"/>
                <a:gd name="T51" fmla="*/ 13 h 16"/>
                <a:gd name="T52" fmla="*/ 13 w 19"/>
                <a:gd name="T53" fmla="*/ 14 h 16"/>
                <a:gd name="T54" fmla="*/ 11 w 19"/>
                <a:gd name="T55" fmla="*/ 14 h 16"/>
                <a:gd name="T56" fmla="*/ 11 w 19"/>
                <a:gd name="T57" fmla="*/ 14 h 16"/>
                <a:gd name="T58" fmla="*/ 10 w 19"/>
                <a:gd name="T59" fmla="*/ 15 h 16"/>
                <a:gd name="T60" fmla="*/ 14 w 19"/>
                <a:gd name="T61" fmla="*/ 15 h 16"/>
                <a:gd name="T62" fmla="*/ 15 w 19"/>
                <a:gd name="T63" fmla="*/ 14 h 16"/>
                <a:gd name="T64" fmla="*/ 16 w 19"/>
                <a:gd name="T65" fmla="*/ 13 h 16"/>
                <a:gd name="T66" fmla="*/ 17 w 19"/>
                <a:gd name="T67" fmla="*/ 11 h 16"/>
                <a:gd name="T68" fmla="*/ 17 w 19"/>
                <a:gd name="T69" fmla="*/ 11 h 16"/>
                <a:gd name="T70" fmla="*/ 18 w 19"/>
                <a:gd name="T71" fmla="*/ 9 h 16"/>
                <a:gd name="T72" fmla="*/ 18 w 19"/>
                <a:gd name="T73" fmla="*/ 8 h 16"/>
                <a:gd name="T74" fmla="*/ 17 w 19"/>
                <a:gd name="T75" fmla="*/ 6 h 16"/>
                <a:gd name="T76" fmla="*/ 17 w 19"/>
                <a:gd name="T77" fmla="*/ 6 h 16"/>
                <a:gd name="T78" fmla="*/ 16 w 19"/>
                <a:gd name="T79" fmla="*/ 5 h 16"/>
                <a:gd name="T80" fmla="*/ 15 w 19"/>
                <a:gd name="T81" fmla="*/ 4 h 16"/>
                <a:gd name="T82" fmla="*/ 14 w 19"/>
                <a:gd name="T83" fmla="*/ 4 h 16"/>
                <a:gd name="T84" fmla="*/ 12 w 19"/>
                <a:gd name="T85" fmla="*/ 4 h 16"/>
                <a:gd name="T86" fmla="*/ 11 w 19"/>
                <a:gd name="T87" fmla="*/ 4 h 16"/>
                <a:gd name="T88" fmla="*/ 9 w 19"/>
                <a:gd name="T89" fmla="*/ 6 h 16"/>
                <a:gd name="T90" fmla="*/ 8 w 19"/>
                <a:gd name="T91" fmla="*/ 6 h 16"/>
                <a:gd name="T92" fmla="*/ 7 w 19"/>
                <a:gd name="T93" fmla="*/ 7 h 16"/>
                <a:gd name="T94" fmla="*/ 6 w 19"/>
                <a:gd name="T95" fmla="*/ 8 h 16"/>
                <a:gd name="T96" fmla="*/ 5 w 19"/>
                <a:gd name="T97" fmla="*/ 9 h 16"/>
                <a:gd name="T98" fmla="*/ 3 w 19"/>
                <a:gd name="T99" fmla="*/ 9 h 16"/>
                <a:gd name="T100" fmla="*/ 2 w 19"/>
                <a:gd name="T101" fmla="*/ 8 h 16"/>
                <a:gd name="T102" fmla="*/ 1 w 19"/>
                <a:gd name="T103" fmla="*/ 6 h 16"/>
                <a:gd name="T104" fmla="*/ 1 w 19"/>
                <a:gd name="T105" fmla="*/ 5 h 16"/>
                <a:gd name="T106" fmla="*/ 2 w 19"/>
                <a:gd name="T107" fmla="*/ 4 h 16"/>
                <a:gd name="T108" fmla="*/ 2 w 19"/>
                <a:gd name="T109" fmla="*/ 4 h 16"/>
                <a:gd name="T110" fmla="*/ 3 w 19"/>
                <a:gd name="T111" fmla="*/ 3 h 16"/>
                <a:gd name="T112" fmla="*/ 5 w 19"/>
                <a:gd name="T113" fmla="*/ 2 h 16"/>
                <a:gd name="T114" fmla="*/ 6 w 19"/>
                <a:gd name="T115" fmla="*/ 2 h 16"/>
                <a:gd name="T116" fmla="*/ 8 w 19"/>
                <a:gd name="T117" fmla="*/ 2 h 16"/>
                <a:gd name="T118" fmla="*/ 3 w 19"/>
                <a:gd name="T11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 h="16">
                  <a:moveTo>
                    <a:pt x="3" y="0"/>
                  </a:moveTo>
                  <a:lnTo>
                    <a:pt x="3" y="0"/>
                  </a:lnTo>
                  <a:lnTo>
                    <a:pt x="3" y="1"/>
                  </a:lnTo>
                  <a:lnTo>
                    <a:pt x="3" y="1"/>
                  </a:lnTo>
                  <a:lnTo>
                    <a:pt x="2" y="1"/>
                  </a:lnTo>
                  <a:lnTo>
                    <a:pt x="2" y="2"/>
                  </a:lnTo>
                  <a:lnTo>
                    <a:pt x="2" y="3"/>
                  </a:lnTo>
                  <a:lnTo>
                    <a:pt x="2" y="3"/>
                  </a:lnTo>
                  <a:lnTo>
                    <a:pt x="1" y="3"/>
                  </a:lnTo>
                  <a:lnTo>
                    <a:pt x="1" y="4"/>
                  </a:lnTo>
                  <a:lnTo>
                    <a:pt x="0" y="4"/>
                  </a:lnTo>
                  <a:lnTo>
                    <a:pt x="0" y="4"/>
                  </a:lnTo>
                  <a:lnTo>
                    <a:pt x="0" y="5"/>
                  </a:lnTo>
                  <a:lnTo>
                    <a:pt x="0" y="6"/>
                  </a:lnTo>
                  <a:lnTo>
                    <a:pt x="0" y="6"/>
                  </a:lnTo>
                  <a:lnTo>
                    <a:pt x="0" y="7"/>
                  </a:lnTo>
                  <a:lnTo>
                    <a:pt x="0" y="8"/>
                  </a:lnTo>
                  <a:lnTo>
                    <a:pt x="0" y="9"/>
                  </a:lnTo>
                  <a:lnTo>
                    <a:pt x="1" y="9"/>
                  </a:lnTo>
                  <a:lnTo>
                    <a:pt x="1" y="9"/>
                  </a:lnTo>
                  <a:lnTo>
                    <a:pt x="2" y="10"/>
                  </a:lnTo>
                  <a:lnTo>
                    <a:pt x="2" y="10"/>
                  </a:lnTo>
                  <a:lnTo>
                    <a:pt x="2" y="11"/>
                  </a:lnTo>
                  <a:lnTo>
                    <a:pt x="4" y="11"/>
                  </a:lnTo>
                  <a:lnTo>
                    <a:pt x="5" y="11"/>
                  </a:lnTo>
                  <a:lnTo>
                    <a:pt x="5" y="11"/>
                  </a:lnTo>
                  <a:lnTo>
                    <a:pt x="6" y="11"/>
                  </a:lnTo>
                  <a:lnTo>
                    <a:pt x="7" y="10"/>
                  </a:lnTo>
                  <a:lnTo>
                    <a:pt x="8" y="10"/>
                  </a:lnTo>
                  <a:lnTo>
                    <a:pt x="8" y="9"/>
                  </a:lnTo>
                  <a:lnTo>
                    <a:pt x="10" y="8"/>
                  </a:lnTo>
                  <a:lnTo>
                    <a:pt x="11" y="7"/>
                  </a:lnTo>
                  <a:lnTo>
                    <a:pt x="11" y="7"/>
                  </a:lnTo>
                  <a:lnTo>
                    <a:pt x="12" y="6"/>
                  </a:lnTo>
                  <a:lnTo>
                    <a:pt x="13" y="6"/>
                  </a:lnTo>
                  <a:lnTo>
                    <a:pt x="14" y="6"/>
                  </a:lnTo>
                  <a:lnTo>
                    <a:pt x="14" y="6"/>
                  </a:lnTo>
                  <a:lnTo>
                    <a:pt x="16" y="6"/>
                  </a:lnTo>
                  <a:lnTo>
                    <a:pt x="17" y="7"/>
                  </a:lnTo>
                  <a:lnTo>
                    <a:pt x="17" y="8"/>
                  </a:lnTo>
                  <a:lnTo>
                    <a:pt x="17" y="8"/>
                  </a:lnTo>
                  <a:lnTo>
                    <a:pt x="17" y="9"/>
                  </a:lnTo>
                  <a:lnTo>
                    <a:pt x="17" y="9"/>
                  </a:lnTo>
                  <a:lnTo>
                    <a:pt x="17" y="10"/>
                  </a:lnTo>
                  <a:lnTo>
                    <a:pt x="17" y="11"/>
                  </a:lnTo>
                  <a:lnTo>
                    <a:pt x="17" y="11"/>
                  </a:lnTo>
                  <a:lnTo>
                    <a:pt x="16" y="11"/>
                  </a:lnTo>
                  <a:lnTo>
                    <a:pt x="16" y="12"/>
                  </a:lnTo>
                  <a:lnTo>
                    <a:pt x="15" y="12"/>
                  </a:lnTo>
                  <a:lnTo>
                    <a:pt x="15" y="13"/>
                  </a:lnTo>
                  <a:lnTo>
                    <a:pt x="14" y="13"/>
                  </a:lnTo>
                  <a:lnTo>
                    <a:pt x="14" y="13"/>
                  </a:lnTo>
                  <a:lnTo>
                    <a:pt x="14" y="14"/>
                  </a:lnTo>
                  <a:lnTo>
                    <a:pt x="13" y="14"/>
                  </a:lnTo>
                  <a:lnTo>
                    <a:pt x="12" y="14"/>
                  </a:lnTo>
                  <a:lnTo>
                    <a:pt x="11" y="14"/>
                  </a:lnTo>
                  <a:lnTo>
                    <a:pt x="11" y="14"/>
                  </a:lnTo>
                  <a:lnTo>
                    <a:pt x="11" y="14"/>
                  </a:lnTo>
                  <a:lnTo>
                    <a:pt x="10" y="14"/>
                  </a:lnTo>
                  <a:lnTo>
                    <a:pt x="10" y="15"/>
                  </a:lnTo>
                  <a:lnTo>
                    <a:pt x="15" y="15"/>
                  </a:lnTo>
                  <a:lnTo>
                    <a:pt x="14" y="15"/>
                  </a:lnTo>
                  <a:lnTo>
                    <a:pt x="14" y="14"/>
                  </a:lnTo>
                  <a:lnTo>
                    <a:pt x="15" y="14"/>
                  </a:lnTo>
                  <a:lnTo>
                    <a:pt x="15" y="14"/>
                  </a:lnTo>
                  <a:lnTo>
                    <a:pt x="16" y="13"/>
                  </a:lnTo>
                  <a:lnTo>
                    <a:pt x="17" y="12"/>
                  </a:lnTo>
                  <a:lnTo>
                    <a:pt x="17" y="11"/>
                  </a:lnTo>
                  <a:lnTo>
                    <a:pt x="17" y="11"/>
                  </a:lnTo>
                  <a:lnTo>
                    <a:pt x="17" y="11"/>
                  </a:lnTo>
                  <a:lnTo>
                    <a:pt x="18" y="10"/>
                  </a:lnTo>
                  <a:lnTo>
                    <a:pt x="18" y="9"/>
                  </a:lnTo>
                  <a:lnTo>
                    <a:pt x="18" y="9"/>
                  </a:lnTo>
                  <a:lnTo>
                    <a:pt x="18" y="8"/>
                  </a:lnTo>
                  <a:lnTo>
                    <a:pt x="18" y="7"/>
                  </a:lnTo>
                  <a:lnTo>
                    <a:pt x="17" y="6"/>
                  </a:lnTo>
                  <a:lnTo>
                    <a:pt x="17" y="6"/>
                  </a:lnTo>
                  <a:lnTo>
                    <a:pt x="17" y="6"/>
                  </a:lnTo>
                  <a:lnTo>
                    <a:pt x="17" y="5"/>
                  </a:lnTo>
                  <a:lnTo>
                    <a:pt x="16" y="5"/>
                  </a:lnTo>
                  <a:lnTo>
                    <a:pt x="16" y="4"/>
                  </a:lnTo>
                  <a:lnTo>
                    <a:pt x="15" y="4"/>
                  </a:lnTo>
                  <a:lnTo>
                    <a:pt x="14" y="4"/>
                  </a:lnTo>
                  <a:lnTo>
                    <a:pt x="14" y="4"/>
                  </a:lnTo>
                  <a:lnTo>
                    <a:pt x="13" y="4"/>
                  </a:lnTo>
                  <a:lnTo>
                    <a:pt x="12" y="4"/>
                  </a:lnTo>
                  <a:lnTo>
                    <a:pt x="11" y="4"/>
                  </a:lnTo>
                  <a:lnTo>
                    <a:pt x="11" y="4"/>
                  </a:lnTo>
                  <a:lnTo>
                    <a:pt x="10" y="5"/>
                  </a:lnTo>
                  <a:lnTo>
                    <a:pt x="9" y="6"/>
                  </a:lnTo>
                  <a:lnTo>
                    <a:pt x="8" y="6"/>
                  </a:lnTo>
                  <a:lnTo>
                    <a:pt x="8" y="6"/>
                  </a:lnTo>
                  <a:lnTo>
                    <a:pt x="8" y="6"/>
                  </a:lnTo>
                  <a:lnTo>
                    <a:pt x="7" y="7"/>
                  </a:lnTo>
                  <a:lnTo>
                    <a:pt x="7" y="8"/>
                  </a:lnTo>
                  <a:lnTo>
                    <a:pt x="6" y="8"/>
                  </a:lnTo>
                  <a:lnTo>
                    <a:pt x="5" y="9"/>
                  </a:lnTo>
                  <a:lnTo>
                    <a:pt x="5" y="9"/>
                  </a:lnTo>
                  <a:lnTo>
                    <a:pt x="4" y="9"/>
                  </a:lnTo>
                  <a:lnTo>
                    <a:pt x="3" y="9"/>
                  </a:lnTo>
                  <a:lnTo>
                    <a:pt x="2" y="9"/>
                  </a:lnTo>
                  <a:lnTo>
                    <a:pt x="2" y="8"/>
                  </a:lnTo>
                  <a:lnTo>
                    <a:pt x="1" y="7"/>
                  </a:lnTo>
                  <a:lnTo>
                    <a:pt x="1" y="6"/>
                  </a:lnTo>
                  <a:lnTo>
                    <a:pt x="1" y="6"/>
                  </a:lnTo>
                  <a:lnTo>
                    <a:pt x="1" y="5"/>
                  </a:lnTo>
                  <a:lnTo>
                    <a:pt x="2" y="5"/>
                  </a:lnTo>
                  <a:lnTo>
                    <a:pt x="2" y="4"/>
                  </a:lnTo>
                  <a:lnTo>
                    <a:pt x="2" y="4"/>
                  </a:lnTo>
                  <a:lnTo>
                    <a:pt x="2" y="4"/>
                  </a:lnTo>
                  <a:lnTo>
                    <a:pt x="2" y="3"/>
                  </a:lnTo>
                  <a:lnTo>
                    <a:pt x="3" y="3"/>
                  </a:lnTo>
                  <a:lnTo>
                    <a:pt x="4" y="2"/>
                  </a:lnTo>
                  <a:lnTo>
                    <a:pt x="5" y="2"/>
                  </a:lnTo>
                  <a:lnTo>
                    <a:pt x="5" y="2"/>
                  </a:lnTo>
                  <a:lnTo>
                    <a:pt x="6" y="2"/>
                  </a:lnTo>
                  <a:lnTo>
                    <a:pt x="7" y="2"/>
                  </a:lnTo>
                  <a:lnTo>
                    <a:pt x="8" y="2"/>
                  </a:lnTo>
                  <a:lnTo>
                    <a:pt x="8" y="1"/>
                  </a:lnTo>
                  <a:lnTo>
                    <a:pt x="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3" name="Freeform 497"/>
            <p:cNvSpPr>
              <a:spLocks/>
            </p:cNvSpPr>
            <p:nvPr/>
          </p:nvSpPr>
          <p:spPr bwMode="auto">
            <a:xfrm>
              <a:off x="1299" y="2922"/>
              <a:ext cx="22" cy="20"/>
            </a:xfrm>
            <a:custGeom>
              <a:avLst/>
              <a:gdLst>
                <a:gd name="T0" fmla="*/ 8 w 22"/>
                <a:gd name="T1" fmla="*/ 7 h 20"/>
                <a:gd name="T2" fmla="*/ 7 w 22"/>
                <a:gd name="T3" fmla="*/ 6 h 20"/>
                <a:gd name="T4" fmla="*/ 6 w 22"/>
                <a:gd name="T5" fmla="*/ 6 h 20"/>
                <a:gd name="T6" fmla="*/ 6 w 22"/>
                <a:gd name="T7" fmla="*/ 5 h 20"/>
                <a:gd name="T8" fmla="*/ 5 w 22"/>
                <a:gd name="T9" fmla="*/ 5 h 20"/>
                <a:gd name="T10" fmla="*/ 6 w 22"/>
                <a:gd name="T11" fmla="*/ 4 h 20"/>
                <a:gd name="T12" fmla="*/ 7 w 22"/>
                <a:gd name="T13" fmla="*/ 3 h 20"/>
                <a:gd name="T14" fmla="*/ 8 w 22"/>
                <a:gd name="T15" fmla="*/ 3 h 20"/>
                <a:gd name="T16" fmla="*/ 8 w 22"/>
                <a:gd name="T17" fmla="*/ 2 h 20"/>
                <a:gd name="T18" fmla="*/ 9 w 22"/>
                <a:gd name="T19" fmla="*/ 2 h 20"/>
                <a:gd name="T20" fmla="*/ 9 w 22"/>
                <a:gd name="T21" fmla="*/ 2 h 20"/>
                <a:gd name="T22" fmla="*/ 9 w 22"/>
                <a:gd name="T23" fmla="*/ 2 h 20"/>
                <a:gd name="T24" fmla="*/ 10 w 22"/>
                <a:gd name="T25" fmla="*/ 2 h 20"/>
                <a:gd name="T26" fmla="*/ 11 w 22"/>
                <a:gd name="T27" fmla="*/ 2 h 20"/>
                <a:gd name="T28" fmla="*/ 12 w 22"/>
                <a:gd name="T29" fmla="*/ 2 h 20"/>
                <a:gd name="T30" fmla="*/ 12 w 22"/>
                <a:gd name="T31" fmla="*/ 2 h 20"/>
                <a:gd name="T32" fmla="*/ 9 w 22"/>
                <a:gd name="T33" fmla="*/ 0 h 20"/>
                <a:gd name="T34" fmla="*/ 0 w 22"/>
                <a:gd name="T35" fmla="*/ 11 h 20"/>
                <a:gd name="T36" fmla="*/ 2 w 22"/>
                <a:gd name="T37" fmla="*/ 15 h 20"/>
                <a:gd name="T38" fmla="*/ 3 w 22"/>
                <a:gd name="T39" fmla="*/ 15 h 20"/>
                <a:gd name="T40" fmla="*/ 3 w 22"/>
                <a:gd name="T41" fmla="*/ 14 h 20"/>
                <a:gd name="T42" fmla="*/ 2 w 22"/>
                <a:gd name="T43" fmla="*/ 14 h 20"/>
                <a:gd name="T44" fmla="*/ 2 w 22"/>
                <a:gd name="T45" fmla="*/ 14 h 20"/>
                <a:gd name="T46" fmla="*/ 2 w 22"/>
                <a:gd name="T47" fmla="*/ 13 h 20"/>
                <a:gd name="T48" fmla="*/ 2 w 22"/>
                <a:gd name="T49" fmla="*/ 12 h 20"/>
                <a:gd name="T50" fmla="*/ 2 w 22"/>
                <a:gd name="T51" fmla="*/ 11 h 20"/>
                <a:gd name="T52" fmla="*/ 2 w 22"/>
                <a:gd name="T53" fmla="*/ 11 h 20"/>
                <a:gd name="T54" fmla="*/ 2 w 22"/>
                <a:gd name="T55" fmla="*/ 10 h 20"/>
                <a:gd name="T56" fmla="*/ 2 w 22"/>
                <a:gd name="T57" fmla="*/ 9 h 20"/>
                <a:gd name="T58" fmla="*/ 3 w 22"/>
                <a:gd name="T59" fmla="*/ 8 h 20"/>
                <a:gd name="T60" fmla="*/ 3 w 22"/>
                <a:gd name="T61" fmla="*/ 8 h 20"/>
                <a:gd name="T62" fmla="*/ 4 w 22"/>
                <a:gd name="T63" fmla="*/ 8 h 20"/>
                <a:gd name="T64" fmla="*/ 5 w 22"/>
                <a:gd name="T65" fmla="*/ 8 h 20"/>
                <a:gd name="T66" fmla="*/ 5 w 22"/>
                <a:gd name="T67" fmla="*/ 8 h 20"/>
                <a:gd name="T68" fmla="*/ 6 w 22"/>
                <a:gd name="T69" fmla="*/ 8 h 20"/>
                <a:gd name="T70" fmla="*/ 15 w 22"/>
                <a:gd name="T71" fmla="*/ 14 h 20"/>
                <a:gd name="T72" fmla="*/ 15 w 22"/>
                <a:gd name="T73" fmla="*/ 15 h 20"/>
                <a:gd name="T74" fmla="*/ 16 w 22"/>
                <a:gd name="T75" fmla="*/ 15 h 20"/>
                <a:gd name="T76" fmla="*/ 16 w 22"/>
                <a:gd name="T77" fmla="*/ 16 h 20"/>
                <a:gd name="T78" fmla="*/ 16 w 22"/>
                <a:gd name="T79" fmla="*/ 16 h 20"/>
                <a:gd name="T80" fmla="*/ 16 w 22"/>
                <a:gd name="T81" fmla="*/ 17 h 20"/>
                <a:gd name="T82" fmla="*/ 16 w 22"/>
                <a:gd name="T83" fmla="*/ 17 h 20"/>
                <a:gd name="T84" fmla="*/ 16 w 22"/>
                <a:gd name="T85" fmla="*/ 18 h 20"/>
                <a:gd name="T86" fmla="*/ 16 w 22"/>
                <a:gd name="T87" fmla="*/ 19 h 20"/>
                <a:gd name="T88" fmla="*/ 21 w 22"/>
                <a:gd name="T89" fmla="*/ 13 h 20"/>
                <a:gd name="T90" fmla="*/ 21 w 22"/>
                <a:gd name="T91" fmla="*/ 12 h 20"/>
                <a:gd name="T92" fmla="*/ 20 w 22"/>
                <a:gd name="T93" fmla="*/ 13 h 20"/>
                <a:gd name="T94" fmla="*/ 19 w 22"/>
                <a:gd name="T95" fmla="*/ 13 h 20"/>
                <a:gd name="T96" fmla="*/ 19 w 22"/>
                <a:gd name="T97" fmla="*/ 14 h 20"/>
                <a:gd name="T98" fmla="*/ 19 w 22"/>
                <a:gd name="T99" fmla="*/ 14 h 20"/>
                <a:gd name="T100" fmla="*/ 18 w 22"/>
                <a:gd name="T101" fmla="*/ 14 h 20"/>
                <a:gd name="T102" fmla="*/ 18 w 22"/>
                <a:gd name="T103" fmla="*/ 13 h 20"/>
                <a:gd name="T104" fmla="*/ 17 w 22"/>
                <a:gd name="T105" fmla="*/ 13 h 20"/>
                <a:gd name="T106" fmla="*/ 16 w 22"/>
                <a:gd name="T107" fmla="*/ 13 h 20"/>
                <a:gd name="T108" fmla="*/ 16 w 22"/>
                <a:gd name="T109" fmla="*/ 12 h 20"/>
                <a:gd name="T110" fmla="*/ 8 w 22"/>
                <a:gd name="T11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0">
                  <a:moveTo>
                    <a:pt x="8" y="7"/>
                  </a:moveTo>
                  <a:lnTo>
                    <a:pt x="7" y="6"/>
                  </a:lnTo>
                  <a:lnTo>
                    <a:pt x="6" y="6"/>
                  </a:lnTo>
                  <a:lnTo>
                    <a:pt x="6" y="5"/>
                  </a:lnTo>
                  <a:lnTo>
                    <a:pt x="5" y="5"/>
                  </a:lnTo>
                  <a:lnTo>
                    <a:pt x="6" y="4"/>
                  </a:lnTo>
                  <a:lnTo>
                    <a:pt x="7" y="3"/>
                  </a:lnTo>
                  <a:lnTo>
                    <a:pt x="8" y="3"/>
                  </a:lnTo>
                  <a:lnTo>
                    <a:pt x="8" y="2"/>
                  </a:lnTo>
                  <a:lnTo>
                    <a:pt x="9" y="2"/>
                  </a:lnTo>
                  <a:lnTo>
                    <a:pt x="9" y="2"/>
                  </a:lnTo>
                  <a:lnTo>
                    <a:pt x="9" y="2"/>
                  </a:lnTo>
                  <a:lnTo>
                    <a:pt x="10" y="2"/>
                  </a:lnTo>
                  <a:lnTo>
                    <a:pt x="11" y="2"/>
                  </a:lnTo>
                  <a:lnTo>
                    <a:pt x="12" y="2"/>
                  </a:lnTo>
                  <a:lnTo>
                    <a:pt x="12" y="2"/>
                  </a:lnTo>
                  <a:lnTo>
                    <a:pt x="9" y="0"/>
                  </a:lnTo>
                  <a:lnTo>
                    <a:pt x="0" y="11"/>
                  </a:lnTo>
                  <a:lnTo>
                    <a:pt x="2" y="15"/>
                  </a:lnTo>
                  <a:lnTo>
                    <a:pt x="3" y="15"/>
                  </a:lnTo>
                  <a:lnTo>
                    <a:pt x="3" y="14"/>
                  </a:lnTo>
                  <a:lnTo>
                    <a:pt x="2" y="14"/>
                  </a:lnTo>
                  <a:lnTo>
                    <a:pt x="2" y="14"/>
                  </a:lnTo>
                  <a:lnTo>
                    <a:pt x="2" y="13"/>
                  </a:lnTo>
                  <a:lnTo>
                    <a:pt x="2" y="12"/>
                  </a:lnTo>
                  <a:lnTo>
                    <a:pt x="2" y="11"/>
                  </a:lnTo>
                  <a:lnTo>
                    <a:pt x="2" y="11"/>
                  </a:lnTo>
                  <a:lnTo>
                    <a:pt x="2" y="10"/>
                  </a:lnTo>
                  <a:lnTo>
                    <a:pt x="2" y="9"/>
                  </a:lnTo>
                  <a:lnTo>
                    <a:pt x="3" y="8"/>
                  </a:lnTo>
                  <a:lnTo>
                    <a:pt x="3" y="8"/>
                  </a:lnTo>
                  <a:lnTo>
                    <a:pt x="4" y="8"/>
                  </a:lnTo>
                  <a:lnTo>
                    <a:pt x="5" y="8"/>
                  </a:lnTo>
                  <a:lnTo>
                    <a:pt x="5" y="8"/>
                  </a:lnTo>
                  <a:lnTo>
                    <a:pt x="6" y="8"/>
                  </a:lnTo>
                  <a:lnTo>
                    <a:pt x="15" y="14"/>
                  </a:lnTo>
                  <a:lnTo>
                    <a:pt x="15" y="15"/>
                  </a:lnTo>
                  <a:lnTo>
                    <a:pt x="16" y="15"/>
                  </a:lnTo>
                  <a:lnTo>
                    <a:pt x="16" y="16"/>
                  </a:lnTo>
                  <a:lnTo>
                    <a:pt x="16" y="16"/>
                  </a:lnTo>
                  <a:lnTo>
                    <a:pt x="16" y="17"/>
                  </a:lnTo>
                  <a:lnTo>
                    <a:pt x="16" y="17"/>
                  </a:lnTo>
                  <a:lnTo>
                    <a:pt x="16" y="18"/>
                  </a:lnTo>
                  <a:lnTo>
                    <a:pt x="16" y="19"/>
                  </a:lnTo>
                  <a:lnTo>
                    <a:pt x="21" y="13"/>
                  </a:lnTo>
                  <a:lnTo>
                    <a:pt x="21" y="12"/>
                  </a:lnTo>
                  <a:lnTo>
                    <a:pt x="20" y="13"/>
                  </a:lnTo>
                  <a:lnTo>
                    <a:pt x="19" y="13"/>
                  </a:lnTo>
                  <a:lnTo>
                    <a:pt x="19" y="14"/>
                  </a:lnTo>
                  <a:lnTo>
                    <a:pt x="19" y="14"/>
                  </a:lnTo>
                  <a:lnTo>
                    <a:pt x="18" y="14"/>
                  </a:lnTo>
                  <a:lnTo>
                    <a:pt x="18" y="13"/>
                  </a:lnTo>
                  <a:lnTo>
                    <a:pt x="17" y="13"/>
                  </a:lnTo>
                  <a:lnTo>
                    <a:pt x="16" y="13"/>
                  </a:lnTo>
                  <a:lnTo>
                    <a:pt x="16" y="12"/>
                  </a:lnTo>
                  <a:lnTo>
                    <a:pt x="8"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4" name="Freeform 498"/>
            <p:cNvSpPr>
              <a:spLocks/>
            </p:cNvSpPr>
            <p:nvPr/>
          </p:nvSpPr>
          <p:spPr bwMode="auto">
            <a:xfrm>
              <a:off x="1612" y="3054"/>
              <a:ext cx="21" cy="7"/>
            </a:xfrm>
            <a:custGeom>
              <a:avLst/>
              <a:gdLst>
                <a:gd name="T0" fmla="*/ 20 w 21"/>
                <a:gd name="T1" fmla="*/ 5 h 7"/>
                <a:gd name="T2" fmla="*/ 20 w 21"/>
                <a:gd name="T3" fmla="*/ 5 h 7"/>
                <a:gd name="T4" fmla="*/ 20 w 21"/>
                <a:gd name="T5" fmla="*/ 5 h 7"/>
                <a:gd name="T6" fmla="*/ 19 w 21"/>
                <a:gd name="T7" fmla="*/ 5 h 7"/>
                <a:gd name="T8" fmla="*/ 19 w 21"/>
                <a:gd name="T9" fmla="*/ 4 h 7"/>
                <a:gd name="T10" fmla="*/ 18 w 21"/>
                <a:gd name="T11" fmla="*/ 4 h 7"/>
                <a:gd name="T12" fmla="*/ 18 w 21"/>
                <a:gd name="T13" fmla="*/ 3 h 7"/>
                <a:gd name="T14" fmla="*/ 18 w 21"/>
                <a:gd name="T15" fmla="*/ 3 h 7"/>
                <a:gd name="T16" fmla="*/ 18 w 21"/>
                <a:gd name="T17" fmla="*/ 2 h 7"/>
                <a:gd name="T18" fmla="*/ 18 w 21"/>
                <a:gd name="T19" fmla="*/ 2 h 7"/>
                <a:gd name="T20" fmla="*/ 18 w 21"/>
                <a:gd name="T21" fmla="*/ 1 h 7"/>
                <a:gd name="T22" fmla="*/ 18 w 21"/>
                <a:gd name="T23" fmla="*/ 2 h 7"/>
                <a:gd name="T24" fmla="*/ 18 w 21"/>
                <a:gd name="T25" fmla="*/ 2 h 7"/>
                <a:gd name="T26" fmla="*/ 18 w 21"/>
                <a:gd name="T27" fmla="*/ 3 h 7"/>
                <a:gd name="T28" fmla="*/ 17 w 21"/>
                <a:gd name="T29" fmla="*/ 3 h 7"/>
                <a:gd name="T30" fmla="*/ 17 w 21"/>
                <a:gd name="T31" fmla="*/ 3 h 7"/>
                <a:gd name="T32" fmla="*/ 16 w 21"/>
                <a:gd name="T33" fmla="*/ 3 h 7"/>
                <a:gd name="T34" fmla="*/ 16 w 21"/>
                <a:gd name="T35" fmla="*/ 4 h 7"/>
                <a:gd name="T36" fmla="*/ 15 w 21"/>
                <a:gd name="T37" fmla="*/ 4 h 7"/>
                <a:gd name="T38" fmla="*/ 15 w 21"/>
                <a:gd name="T39" fmla="*/ 4 h 7"/>
                <a:gd name="T40" fmla="*/ 14 w 21"/>
                <a:gd name="T41" fmla="*/ 3 h 7"/>
                <a:gd name="T42" fmla="*/ 5 w 21"/>
                <a:gd name="T43" fmla="*/ 3 h 7"/>
                <a:gd name="T44" fmla="*/ 5 w 21"/>
                <a:gd name="T45" fmla="*/ 3 h 7"/>
                <a:gd name="T46" fmla="*/ 4 w 21"/>
                <a:gd name="T47" fmla="*/ 3 h 7"/>
                <a:gd name="T48" fmla="*/ 3 w 21"/>
                <a:gd name="T49" fmla="*/ 3 h 7"/>
                <a:gd name="T50" fmla="*/ 3 w 21"/>
                <a:gd name="T51" fmla="*/ 2 h 7"/>
                <a:gd name="T52" fmla="*/ 2 w 21"/>
                <a:gd name="T53" fmla="*/ 2 h 7"/>
                <a:gd name="T54" fmla="*/ 2 w 21"/>
                <a:gd name="T55" fmla="*/ 0 h 7"/>
                <a:gd name="T56" fmla="*/ 2 w 21"/>
                <a:gd name="T57" fmla="*/ 0 h 7"/>
                <a:gd name="T58" fmla="*/ 0 w 21"/>
                <a:gd name="T59" fmla="*/ 6 h 7"/>
                <a:gd name="T60" fmla="*/ 2 w 21"/>
                <a:gd name="T61" fmla="*/ 6 h 7"/>
                <a:gd name="T62" fmla="*/ 2 w 21"/>
                <a:gd name="T63" fmla="*/ 6 h 7"/>
                <a:gd name="T64" fmla="*/ 2 w 21"/>
                <a:gd name="T65" fmla="*/ 5 h 7"/>
                <a:gd name="T66" fmla="*/ 2 w 21"/>
                <a:gd name="T67" fmla="*/ 5 h 7"/>
                <a:gd name="T68" fmla="*/ 2 w 21"/>
                <a:gd name="T69" fmla="*/ 5 h 7"/>
                <a:gd name="T70" fmla="*/ 2 w 21"/>
                <a:gd name="T71" fmla="*/ 4 h 7"/>
                <a:gd name="T72" fmla="*/ 3 w 21"/>
                <a:gd name="T73" fmla="*/ 4 h 7"/>
                <a:gd name="T74" fmla="*/ 4 w 21"/>
                <a:gd name="T75" fmla="*/ 4 h 7"/>
                <a:gd name="T76" fmla="*/ 5 w 21"/>
                <a:gd name="T77" fmla="*/ 4 h 7"/>
                <a:gd name="T78" fmla="*/ 5 w 21"/>
                <a:gd name="T79" fmla="*/ 4 h 7"/>
                <a:gd name="T80" fmla="*/ 5 w 21"/>
                <a:gd name="T81" fmla="*/ 5 h 7"/>
                <a:gd name="T82" fmla="*/ 20 w 21"/>
                <a:gd name="T83" fmla="*/ 6 h 7"/>
                <a:gd name="T84" fmla="*/ 20 w 21"/>
                <a:gd name="T8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 h="7">
                  <a:moveTo>
                    <a:pt x="20" y="5"/>
                  </a:moveTo>
                  <a:lnTo>
                    <a:pt x="20" y="5"/>
                  </a:lnTo>
                  <a:lnTo>
                    <a:pt x="20" y="5"/>
                  </a:lnTo>
                  <a:lnTo>
                    <a:pt x="19" y="5"/>
                  </a:lnTo>
                  <a:lnTo>
                    <a:pt x="19" y="4"/>
                  </a:lnTo>
                  <a:lnTo>
                    <a:pt x="18" y="4"/>
                  </a:lnTo>
                  <a:lnTo>
                    <a:pt x="18" y="3"/>
                  </a:lnTo>
                  <a:lnTo>
                    <a:pt x="18" y="3"/>
                  </a:lnTo>
                  <a:lnTo>
                    <a:pt x="18" y="2"/>
                  </a:lnTo>
                  <a:lnTo>
                    <a:pt x="18" y="2"/>
                  </a:lnTo>
                  <a:lnTo>
                    <a:pt x="18" y="1"/>
                  </a:lnTo>
                  <a:lnTo>
                    <a:pt x="18" y="2"/>
                  </a:lnTo>
                  <a:lnTo>
                    <a:pt x="18" y="2"/>
                  </a:lnTo>
                  <a:lnTo>
                    <a:pt x="18" y="3"/>
                  </a:lnTo>
                  <a:lnTo>
                    <a:pt x="17" y="3"/>
                  </a:lnTo>
                  <a:lnTo>
                    <a:pt x="17" y="3"/>
                  </a:lnTo>
                  <a:lnTo>
                    <a:pt x="16" y="3"/>
                  </a:lnTo>
                  <a:lnTo>
                    <a:pt x="16" y="4"/>
                  </a:lnTo>
                  <a:lnTo>
                    <a:pt x="15" y="4"/>
                  </a:lnTo>
                  <a:lnTo>
                    <a:pt x="15" y="4"/>
                  </a:lnTo>
                  <a:lnTo>
                    <a:pt x="14" y="3"/>
                  </a:lnTo>
                  <a:lnTo>
                    <a:pt x="5" y="3"/>
                  </a:lnTo>
                  <a:lnTo>
                    <a:pt x="5" y="3"/>
                  </a:lnTo>
                  <a:lnTo>
                    <a:pt x="4" y="3"/>
                  </a:lnTo>
                  <a:lnTo>
                    <a:pt x="3" y="3"/>
                  </a:lnTo>
                  <a:lnTo>
                    <a:pt x="3" y="2"/>
                  </a:lnTo>
                  <a:lnTo>
                    <a:pt x="2" y="2"/>
                  </a:lnTo>
                  <a:lnTo>
                    <a:pt x="2" y="0"/>
                  </a:lnTo>
                  <a:lnTo>
                    <a:pt x="2" y="0"/>
                  </a:lnTo>
                  <a:lnTo>
                    <a:pt x="0" y="6"/>
                  </a:lnTo>
                  <a:lnTo>
                    <a:pt x="2" y="6"/>
                  </a:lnTo>
                  <a:lnTo>
                    <a:pt x="2" y="6"/>
                  </a:lnTo>
                  <a:lnTo>
                    <a:pt x="2" y="5"/>
                  </a:lnTo>
                  <a:lnTo>
                    <a:pt x="2" y="5"/>
                  </a:lnTo>
                  <a:lnTo>
                    <a:pt x="2" y="5"/>
                  </a:lnTo>
                  <a:lnTo>
                    <a:pt x="2" y="4"/>
                  </a:lnTo>
                  <a:lnTo>
                    <a:pt x="3" y="4"/>
                  </a:lnTo>
                  <a:lnTo>
                    <a:pt x="4" y="4"/>
                  </a:lnTo>
                  <a:lnTo>
                    <a:pt x="5" y="4"/>
                  </a:lnTo>
                  <a:lnTo>
                    <a:pt x="5" y="4"/>
                  </a:lnTo>
                  <a:lnTo>
                    <a:pt x="5" y="5"/>
                  </a:lnTo>
                  <a:lnTo>
                    <a:pt x="20" y="6"/>
                  </a:lnTo>
                  <a:lnTo>
                    <a:pt x="2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5" name="Freeform 499"/>
            <p:cNvSpPr>
              <a:spLocks/>
            </p:cNvSpPr>
            <p:nvPr/>
          </p:nvSpPr>
          <p:spPr bwMode="auto">
            <a:xfrm>
              <a:off x="1609" y="3071"/>
              <a:ext cx="20" cy="12"/>
            </a:xfrm>
            <a:custGeom>
              <a:avLst/>
              <a:gdLst>
                <a:gd name="T0" fmla="*/ 19 w 20"/>
                <a:gd name="T1" fmla="*/ 7 h 12"/>
                <a:gd name="T2" fmla="*/ 19 w 20"/>
                <a:gd name="T3" fmla="*/ 6 h 12"/>
                <a:gd name="T4" fmla="*/ 19 w 20"/>
                <a:gd name="T5" fmla="*/ 5 h 12"/>
                <a:gd name="T6" fmla="*/ 18 w 20"/>
                <a:gd name="T7" fmla="*/ 4 h 12"/>
                <a:gd name="T8" fmla="*/ 17 w 20"/>
                <a:gd name="T9" fmla="*/ 3 h 12"/>
                <a:gd name="T10" fmla="*/ 16 w 20"/>
                <a:gd name="T11" fmla="*/ 2 h 12"/>
                <a:gd name="T12" fmla="*/ 14 w 20"/>
                <a:gd name="T13" fmla="*/ 2 h 12"/>
                <a:gd name="T14" fmla="*/ 14 w 20"/>
                <a:gd name="T15" fmla="*/ 1 h 12"/>
                <a:gd name="T16" fmla="*/ 12 w 20"/>
                <a:gd name="T17" fmla="*/ 1 h 12"/>
                <a:gd name="T18" fmla="*/ 11 w 20"/>
                <a:gd name="T19" fmla="*/ 1 h 12"/>
                <a:gd name="T20" fmla="*/ 9 w 20"/>
                <a:gd name="T21" fmla="*/ 2 h 12"/>
                <a:gd name="T22" fmla="*/ 8 w 20"/>
                <a:gd name="T23" fmla="*/ 3 h 12"/>
                <a:gd name="T24" fmla="*/ 8 w 20"/>
                <a:gd name="T25" fmla="*/ 4 h 12"/>
                <a:gd name="T26" fmla="*/ 8 w 20"/>
                <a:gd name="T27" fmla="*/ 5 h 12"/>
                <a:gd name="T28" fmla="*/ 8 w 20"/>
                <a:gd name="T29" fmla="*/ 6 h 12"/>
                <a:gd name="T30" fmla="*/ 8 w 20"/>
                <a:gd name="T31" fmla="*/ 7 h 12"/>
                <a:gd name="T32" fmla="*/ 8 w 20"/>
                <a:gd name="T33" fmla="*/ 8 h 12"/>
                <a:gd name="T34" fmla="*/ 8 w 20"/>
                <a:gd name="T35" fmla="*/ 8 h 12"/>
                <a:gd name="T36" fmla="*/ 7 w 20"/>
                <a:gd name="T37" fmla="*/ 8 h 12"/>
                <a:gd name="T38" fmla="*/ 5 w 20"/>
                <a:gd name="T39" fmla="*/ 7 h 12"/>
                <a:gd name="T40" fmla="*/ 4 w 20"/>
                <a:gd name="T41" fmla="*/ 6 h 12"/>
                <a:gd name="T42" fmla="*/ 2 w 20"/>
                <a:gd name="T43" fmla="*/ 6 h 12"/>
                <a:gd name="T44" fmla="*/ 2 w 20"/>
                <a:gd name="T45" fmla="*/ 5 h 12"/>
                <a:gd name="T46" fmla="*/ 2 w 20"/>
                <a:gd name="T47" fmla="*/ 4 h 12"/>
                <a:gd name="T48" fmla="*/ 2 w 20"/>
                <a:gd name="T49" fmla="*/ 3 h 12"/>
                <a:gd name="T50" fmla="*/ 2 w 20"/>
                <a:gd name="T51" fmla="*/ 2 h 12"/>
                <a:gd name="T52" fmla="*/ 4 w 20"/>
                <a:gd name="T53" fmla="*/ 2 h 12"/>
                <a:gd name="T54" fmla="*/ 5 w 20"/>
                <a:gd name="T55" fmla="*/ 2 h 12"/>
                <a:gd name="T56" fmla="*/ 5 w 20"/>
                <a:gd name="T57" fmla="*/ 1 h 12"/>
                <a:gd name="T58" fmla="*/ 5 w 20"/>
                <a:gd name="T59" fmla="*/ 0 h 12"/>
                <a:gd name="T60" fmla="*/ 3 w 20"/>
                <a:gd name="T61" fmla="*/ 0 h 12"/>
                <a:gd name="T62" fmla="*/ 2 w 20"/>
                <a:gd name="T63" fmla="*/ 1 h 12"/>
                <a:gd name="T64" fmla="*/ 1 w 20"/>
                <a:gd name="T65" fmla="*/ 1 h 12"/>
                <a:gd name="T66" fmla="*/ 1 w 20"/>
                <a:gd name="T67" fmla="*/ 3 h 12"/>
                <a:gd name="T68" fmla="*/ 1 w 20"/>
                <a:gd name="T69" fmla="*/ 4 h 12"/>
                <a:gd name="T70" fmla="*/ 1 w 20"/>
                <a:gd name="T71" fmla="*/ 5 h 12"/>
                <a:gd name="T72" fmla="*/ 1 w 20"/>
                <a:gd name="T73" fmla="*/ 6 h 12"/>
                <a:gd name="T74" fmla="*/ 2 w 20"/>
                <a:gd name="T75" fmla="*/ 6 h 12"/>
                <a:gd name="T76" fmla="*/ 2 w 20"/>
                <a:gd name="T77" fmla="*/ 8 h 12"/>
                <a:gd name="T78" fmla="*/ 4 w 20"/>
                <a:gd name="T79" fmla="*/ 8 h 12"/>
                <a:gd name="T80" fmla="*/ 5 w 20"/>
                <a:gd name="T81" fmla="*/ 9 h 12"/>
                <a:gd name="T82" fmla="*/ 6 w 20"/>
                <a:gd name="T83" fmla="*/ 10 h 12"/>
                <a:gd name="T84" fmla="*/ 8 w 20"/>
                <a:gd name="T85" fmla="*/ 10 h 12"/>
                <a:gd name="T86" fmla="*/ 9 w 20"/>
                <a:gd name="T87" fmla="*/ 10 h 12"/>
                <a:gd name="T88" fmla="*/ 11 w 20"/>
                <a:gd name="T89" fmla="*/ 11 h 12"/>
                <a:gd name="T90" fmla="*/ 12 w 20"/>
                <a:gd name="T91" fmla="*/ 11 h 12"/>
                <a:gd name="T92" fmla="*/ 14 w 20"/>
                <a:gd name="T93" fmla="*/ 11 h 12"/>
                <a:gd name="T94" fmla="*/ 15 w 20"/>
                <a:gd name="T95" fmla="*/ 11 h 12"/>
                <a:gd name="T96" fmla="*/ 17 w 20"/>
                <a:gd name="T97" fmla="*/ 10 h 12"/>
                <a:gd name="T98" fmla="*/ 18 w 20"/>
                <a:gd name="T99" fmla="*/ 10 h 12"/>
                <a:gd name="T100" fmla="*/ 19 w 20"/>
                <a:gd name="T10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12">
                  <a:moveTo>
                    <a:pt x="19" y="8"/>
                  </a:moveTo>
                  <a:lnTo>
                    <a:pt x="19" y="7"/>
                  </a:lnTo>
                  <a:lnTo>
                    <a:pt x="19" y="6"/>
                  </a:lnTo>
                  <a:lnTo>
                    <a:pt x="19" y="6"/>
                  </a:lnTo>
                  <a:lnTo>
                    <a:pt x="19" y="5"/>
                  </a:lnTo>
                  <a:lnTo>
                    <a:pt x="19" y="5"/>
                  </a:lnTo>
                  <a:lnTo>
                    <a:pt x="18" y="5"/>
                  </a:lnTo>
                  <a:lnTo>
                    <a:pt x="18" y="4"/>
                  </a:lnTo>
                  <a:lnTo>
                    <a:pt x="17" y="3"/>
                  </a:lnTo>
                  <a:lnTo>
                    <a:pt x="17" y="3"/>
                  </a:lnTo>
                  <a:lnTo>
                    <a:pt x="16" y="3"/>
                  </a:lnTo>
                  <a:lnTo>
                    <a:pt x="16" y="2"/>
                  </a:lnTo>
                  <a:lnTo>
                    <a:pt x="15" y="2"/>
                  </a:lnTo>
                  <a:lnTo>
                    <a:pt x="14" y="2"/>
                  </a:lnTo>
                  <a:lnTo>
                    <a:pt x="14" y="2"/>
                  </a:lnTo>
                  <a:lnTo>
                    <a:pt x="14" y="1"/>
                  </a:lnTo>
                  <a:lnTo>
                    <a:pt x="13" y="1"/>
                  </a:lnTo>
                  <a:lnTo>
                    <a:pt x="12" y="1"/>
                  </a:lnTo>
                  <a:lnTo>
                    <a:pt x="11" y="1"/>
                  </a:lnTo>
                  <a:lnTo>
                    <a:pt x="11" y="1"/>
                  </a:lnTo>
                  <a:lnTo>
                    <a:pt x="10" y="2"/>
                  </a:lnTo>
                  <a:lnTo>
                    <a:pt x="9" y="2"/>
                  </a:lnTo>
                  <a:lnTo>
                    <a:pt x="9" y="3"/>
                  </a:lnTo>
                  <a:lnTo>
                    <a:pt x="8" y="3"/>
                  </a:lnTo>
                  <a:lnTo>
                    <a:pt x="8" y="3"/>
                  </a:lnTo>
                  <a:lnTo>
                    <a:pt x="8" y="4"/>
                  </a:lnTo>
                  <a:lnTo>
                    <a:pt x="8" y="4"/>
                  </a:lnTo>
                  <a:lnTo>
                    <a:pt x="8" y="5"/>
                  </a:lnTo>
                  <a:lnTo>
                    <a:pt x="8" y="5"/>
                  </a:lnTo>
                  <a:lnTo>
                    <a:pt x="8" y="6"/>
                  </a:lnTo>
                  <a:lnTo>
                    <a:pt x="8" y="6"/>
                  </a:lnTo>
                  <a:lnTo>
                    <a:pt x="8" y="7"/>
                  </a:lnTo>
                  <a:lnTo>
                    <a:pt x="8" y="8"/>
                  </a:lnTo>
                  <a:lnTo>
                    <a:pt x="8" y="8"/>
                  </a:lnTo>
                  <a:lnTo>
                    <a:pt x="9" y="8"/>
                  </a:lnTo>
                  <a:lnTo>
                    <a:pt x="8" y="8"/>
                  </a:lnTo>
                  <a:lnTo>
                    <a:pt x="8" y="8"/>
                  </a:lnTo>
                  <a:lnTo>
                    <a:pt x="7" y="8"/>
                  </a:lnTo>
                  <a:lnTo>
                    <a:pt x="6" y="8"/>
                  </a:lnTo>
                  <a:lnTo>
                    <a:pt x="5" y="7"/>
                  </a:lnTo>
                  <a:lnTo>
                    <a:pt x="5" y="7"/>
                  </a:lnTo>
                  <a:lnTo>
                    <a:pt x="4" y="6"/>
                  </a:lnTo>
                  <a:lnTo>
                    <a:pt x="3" y="6"/>
                  </a:lnTo>
                  <a:lnTo>
                    <a:pt x="2" y="6"/>
                  </a:lnTo>
                  <a:lnTo>
                    <a:pt x="2" y="5"/>
                  </a:lnTo>
                  <a:lnTo>
                    <a:pt x="2" y="5"/>
                  </a:lnTo>
                  <a:lnTo>
                    <a:pt x="2" y="5"/>
                  </a:lnTo>
                  <a:lnTo>
                    <a:pt x="2" y="4"/>
                  </a:lnTo>
                  <a:lnTo>
                    <a:pt x="2" y="3"/>
                  </a:lnTo>
                  <a:lnTo>
                    <a:pt x="2" y="3"/>
                  </a:lnTo>
                  <a:lnTo>
                    <a:pt x="2" y="3"/>
                  </a:lnTo>
                  <a:lnTo>
                    <a:pt x="2" y="2"/>
                  </a:lnTo>
                  <a:lnTo>
                    <a:pt x="3" y="2"/>
                  </a:lnTo>
                  <a:lnTo>
                    <a:pt x="4" y="2"/>
                  </a:lnTo>
                  <a:lnTo>
                    <a:pt x="5" y="2"/>
                  </a:lnTo>
                  <a:lnTo>
                    <a:pt x="5" y="2"/>
                  </a:lnTo>
                  <a:lnTo>
                    <a:pt x="5" y="1"/>
                  </a:lnTo>
                  <a:lnTo>
                    <a:pt x="5" y="1"/>
                  </a:lnTo>
                  <a:lnTo>
                    <a:pt x="5" y="0"/>
                  </a:lnTo>
                  <a:lnTo>
                    <a:pt x="5" y="0"/>
                  </a:lnTo>
                  <a:lnTo>
                    <a:pt x="4" y="0"/>
                  </a:lnTo>
                  <a:lnTo>
                    <a:pt x="3" y="0"/>
                  </a:lnTo>
                  <a:lnTo>
                    <a:pt x="2" y="0"/>
                  </a:lnTo>
                  <a:lnTo>
                    <a:pt x="2" y="1"/>
                  </a:lnTo>
                  <a:lnTo>
                    <a:pt x="2" y="1"/>
                  </a:lnTo>
                  <a:lnTo>
                    <a:pt x="1" y="1"/>
                  </a:lnTo>
                  <a:lnTo>
                    <a:pt x="1" y="2"/>
                  </a:lnTo>
                  <a:lnTo>
                    <a:pt x="1" y="3"/>
                  </a:lnTo>
                  <a:lnTo>
                    <a:pt x="1" y="3"/>
                  </a:lnTo>
                  <a:lnTo>
                    <a:pt x="1" y="4"/>
                  </a:lnTo>
                  <a:lnTo>
                    <a:pt x="0" y="4"/>
                  </a:lnTo>
                  <a:lnTo>
                    <a:pt x="1" y="5"/>
                  </a:lnTo>
                  <a:lnTo>
                    <a:pt x="1" y="5"/>
                  </a:lnTo>
                  <a:lnTo>
                    <a:pt x="1" y="6"/>
                  </a:lnTo>
                  <a:lnTo>
                    <a:pt x="2" y="6"/>
                  </a:lnTo>
                  <a:lnTo>
                    <a:pt x="2" y="6"/>
                  </a:lnTo>
                  <a:lnTo>
                    <a:pt x="2" y="7"/>
                  </a:lnTo>
                  <a:lnTo>
                    <a:pt x="2" y="8"/>
                  </a:lnTo>
                  <a:lnTo>
                    <a:pt x="3" y="8"/>
                  </a:lnTo>
                  <a:lnTo>
                    <a:pt x="4" y="8"/>
                  </a:lnTo>
                  <a:lnTo>
                    <a:pt x="5" y="8"/>
                  </a:lnTo>
                  <a:lnTo>
                    <a:pt x="5" y="9"/>
                  </a:lnTo>
                  <a:lnTo>
                    <a:pt x="5" y="9"/>
                  </a:lnTo>
                  <a:lnTo>
                    <a:pt x="6" y="10"/>
                  </a:lnTo>
                  <a:lnTo>
                    <a:pt x="7" y="10"/>
                  </a:lnTo>
                  <a:lnTo>
                    <a:pt x="8" y="10"/>
                  </a:lnTo>
                  <a:lnTo>
                    <a:pt x="8" y="10"/>
                  </a:lnTo>
                  <a:lnTo>
                    <a:pt x="9" y="10"/>
                  </a:lnTo>
                  <a:lnTo>
                    <a:pt x="10" y="11"/>
                  </a:lnTo>
                  <a:lnTo>
                    <a:pt x="11" y="11"/>
                  </a:lnTo>
                  <a:lnTo>
                    <a:pt x="11" y="11"/>
                  </a:lnTo>
                  <a:lnTo>
                    <a:pt x="12" y="11"/>
                  </a:lnTo>
                  <a:lnTo>
                    <a:pt x="13" y="11"/>
                  </a:lnTo>
                  <a:lnTo>
                    <a:pt x="14" y="11"/>
                  </a:lnTo>
                  <a:lnTo>
                    <a:pt x="14" y="11"/>
                  </a:lnTo>
                  <a:lnTo>
                    <a:pt x="15" y="11"/>
                  </a:lnTo>
                  <a:lnTo>
                    <a:pt x="16" y="11"/>
                  </a:lnTo>
                  <a:lnTo>
                    <a:pt x="17" y="10"/>
                  </a:lnTo>
                  <a:lnTo>
                    <a:pt x="17" y="10"/>
                  </a:lnTo>
                  <a:lnTo>
                    <a:pt x="18" y="10"/>
                  </a:lnTo>
                  <a:lnTo>
                    <a:pt x="18" y="9"/>
                  </a:lnTo>
                  <a:lnTo>
                    <a:pt x="19" y="8"/>
                  </a:lnTo>
                  <a:lnTo>
                    <a:pt x="19"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6" name="Freeform 500"/>
            <p:cNvSpPr>
              <a:spLocks/>
            </p:cNvSpPr>
            <p:nvPr/>
          </p:nvSpPr>
          <p:spPr bwMode="auto">
            <a:xfrm>
              <a:off x="1620" y="3076"/>
              <a:ext cx="8" cy="4"/>
            </a:xfrm>
            <a:custGeom>
              <a:avLst/>
              <a:gdLst>
                <a:gd name="T0" fmla="*/ 2 w 8"/>
                <a:gd name="T1" fmla="*/ 3 h 4"/>
                <a:gd name="T2" fmla="*/ 2 w 8"/>
                <a:gd name="T3" fmla="*/ 3 h 4"/>
                <a:gd name="T4" fmla="*/ 1 w 8"/>
                <a:gd name="T5" fmla="*/ 3 h 4"/>
                <a:gd name="T6" fmla="*/ 1 w 8"/>
                <a:gd name="T7" fmla="*/ 2 h 4"/>
                <a:gd name="T8" fmla="*/ 1 w 8"/>
                <a:gd name="T9" fmla="*/ 2 h 4"/>
                <a:gd name="T10" fmla="*/ 1 w 8"/>
                <a:gd name="T11" fmla="*/ 2 h 4"/>
                <a:gd name="T12" fmla="*/ 1 w 8"/>
                <a:gd name="T13" fmla="*/ 2 h 4"/>
                <a:gd name="T14" fmla="*/ 0 w 8"/>
                <a:gd name="T15" fmla="*/ 2 h 4"/>
                <a:gd name="T16" fmla="*/ 0 w 8"/>
                <a:gd name="T17" fmla="*/ 1 h 4"/>
                <a:gd name="T18" fmla="*/ 0 w 8"/>
                <a:gd name="T19" fmla="*/ 1 h 4"/>
                <a:gd name="T20" fmla="*/ 0 w 8"/>
                <a:gd name="T21" fmla="*/ 1 h 4"/>
                <a:gd name="T22" fmla="*/ 1 w 8"/>
                <a:gd name="T23" fmla="*/ 1 h 4"/>
                <a:gd name="T24" fmla="*/ 1 w 8"/>
                <a:gd name="T25" fmla="*/ 0 h 4"/>
                <a:gd name="T26" fmla="*/ 1 w 8"/>
                <a:gd name="T27" fmla="*/ 0 h 4"/>
                <a:gd name="T28" fmla="*/ 1 w 8"/>
                <a:gd name="T29" fmla="*/ 0 h 4"/>
                <a:gd name="T30" fmla="*/ 2 w 8"/>
                <a:gd name="T31" fmla="*/ 0 h 4"/>
                <a:gd name="T32" fmla="*/ 2 w 8"/>
                <a:gd name="T33" fmla="*/ 0 h 4"/>
                <a:gd name="T34" fmla="*/ 3 w 8"/>
                <a:gd name="T35" fmla="*/ 0 h 4"/>
                <a:gd name="T36" fmla="*/ 3 w 8"/>
                <a:gd name="T37" fmla="*/ 0 h 4"/>
                <a:gd name="T38" fmla="*/ 4 w 8"/>
                <a:gd name="T39" fmla="*/ 0 h 4"/>
                <a:gd name="T40" fmla="*/ 4 w 8"/>
                <a:gd name="T41" fmla="*/ 0 h 4"/>
                <a:gd name="T42" fmla="*/ 5 w 8"/>
                <a:gd name="T43" fmla="*/ 0 h 4"/>
                <a:gd name="T44" fmla="*/ 5 w 8"/>
                <a:gd name="T45" fmla="*/ 0 h 4"/>
                <a:gd name="T46" fmla="*/ 5 w 8"/>
                <a:gd name="T47" fmla="*/ 1 h 4"/>
                <a:gd name="T48" fmla="*/ 6 w 8"/>
                <a:gd name="T49" fmla="*/ 1 h 4"/>
                <a:gd name="T50" fmla="*/ 6 w 8"/>
                <a:gd name="T51" fmla="*/ 1 h 4"/>
                <a:gd name="T52" fmla="*/ 7 w 8"/>
                <a:gd name="T53" fmla="*/ 1 h 4"/>
                <a:gd name="T54" fmla="*/ 7 w 8"/>
                <a:gd name="T55" fmla="*/ 2 h 4"/>
                <a:gd name="T56" fmla="*/ 7 w 8"/>
                <a:gd name="T57" fmla="*/ 2 h 4"/>
                <a:gd name="T58" fmla="*/ 7 w 8"/>
                <a:gd name="T59" fmla="*/ 2 h 4"/>
                <a:gd name="T60" fmla="*/ 7 w 8"/>
                <a:gd name="T61" fmla="*/ 3 h 4"/>
                <a:gd name="T62" fmla="*/ 6 w 8"/>
                <a:gd name="T63" fmla="*/ 3 h 4"/>
                <a:gd name="T64" fmla="*/ 6 w 8"/>
                <a:gd name="T65" fmla="*/ 3 h 4"/>
                <a:gd name="T66" fmla="*/ 6 w 8"/>
                <a:gd name="T67" fmla="*/ 3 h 4"/>
                <a:gd name="T68" fmla="*/ 5 w 8"/>
                <a:gd name="T69" fmla="*/ 3 h 4"/>
                <a:gd name="T70" fmla="*/ 5 w 8"/>
                <a:gd name="T71" fmla="*/ 3 h 4"/>
                <a:gd name="T72" fmla="*/ 4 w 8"/>
                <a:gd name="T73" fmla="*/ 3 h 4"/>
                <a:gd name="T74" fmla="*/ 4 w 8"/>
                <a:gd name="T75" fmla="*/ 3 h 4"/>
                <a:gd name="T76" fmla="*/ 3 w 8"/>
                <a:gd name="T77" fmla="*/ 3 h 4"/>
                <a:gd name="T78" fmla="*/ 3 w 8"/>
                <a:gd name="T79" fmla="*/ 3 h 4"/>
                <a:gd name="T80" fmla="*/ 2 w 8"/>
                <a:gd name="T81" fmla="*/ 3 h 4"/>
                <a:gd name="T82" fmla="*/ 2 w 8"/>
                <a:gd name="T83"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 h="4">
                  <a:moveTo>
                    <a:pt x="2" y="3"/>
                  </a:moveTo>
                  <a:lnTo>
                    <a:pt x="2" y="3"/>
                  </a:lnTo>
                  <a:lnTo>
                    <a:pt x="1" y="3"/>
                  </a:lnTo>
                  <a:lnTo>
                    <a:pt x="1" y="2"/>
                  </a:lnTo>
                  <a:lnTo>
                    <a:pt x="1" y="2"/>
                  </a:lnTo>
                  <a:lnTo>
                    <a:pt x="1" y="2"/>
                  </a:lnTo>
                  <a:lnTo>
                    <a:pt x="1" y="2"/>
                  </a:lnTo>
                  <a:lnTo>
                    <a:pt x="0" y="2"/>
                  </a:lnTo>
                  <a:lnTo>
                    <a:pt x="0" y="1"/>
                  </a:lnTo>
                  <a:lnTo>
                    <a:pt x="0" y="1"/>
                  </a:lnTo>
                  <a:lnTo>
                    <a:pt x="0" y="1"/>
                  </a:lnTo>
                  <a:lnTo>
                    <a:pt x="1" y="1"/>
                  </a:lnTo>
                  <a:lnTo>
                    <a:pt x="1" y="0"/>
                  </a:lnTo>
                  <a:lnTo>
                    <a:pt x="1" y="0"/>
                  </a:lnTo>
                  <a:lnTo>
                    <a:pt x="1" y="0"/>
                  </a:lnTo>
                  <a:lnTo>
                    <a:pt x="2" y="0"/>
                  </a:lnTo>
                  <a:lnTo>
                    <a:pt x="2" y="0"/>
                  </a:lnTo>
                  <a:lnTo>
                    <a:pt x="3" y="0"/>
                  </a:lnTo>
                  <a:lnTo>
                    <a:pt x="3" y="0"/>
                  </a:lnTo>
                  <a:lnTo>
                    <a:pt x="4" y="0"/>
                  </a:lnTo>
                  <a:lnTo>
                    <a:pt x="4" y="0"/>
                  </a:lnTo>
                  <a:lnTo>
                    <a:pt x="5" y="0"/>
                  </a:lnTo>
                  <a:lnTo>
                    <a:pt x="5" y="0"/>
                  </a:lnTo>
                  <a:lnTo>
                    <a:pt x="5" y="1"/>
                  </a:lnTo>
                  <a:lnTo>
                    <a:pt x="6" y="1"/>
                  </a:lnTo>
                  <a:lnTo>
                    <a:pt x="6" y="1"/>
                  </a:lnTo>
                  <a:lnTo>
                    <a:pt x="7" y="1"/>
                  </a:lnTo>
                  <a:lnTo>
                    <a:pt x="7" y="2"/>
                  </a:lnTo>
                  <a:lnTo>
                    <a:pt x="7" y="2"/>
                  </a:lnTo>
                  <a:lnTo>
                    <a:pt x="7" y="2"/>
                  </a:lnTo>
                  <a:lnTo>
                    <a:pt x="7" y="3"/>
                  </a:lnTo>
                  <a:lnTo>
                    <a:pt x="6" y="3"/>
                  </a:lnTo>
                  <a:lnTo>
                    <a:pt x="6" y="3"/>
                  </a:lnTo>
                  <a:lnTo>
                    <a:pt x="6" y="3"/>
                  </a:lnTo>
                  <a:lnTo>
                    <a:pt x="5" y="3"/>
                  </a:lnTo>
                  <a:lnTo>
                    <a:pt x="5" y="3"/>
                  </a:lnTo>
                  <a:lnTo>
                    <a:pt x="4" y="3"/>
                  </a:lnTo>
                  <a:lnTo>
                    <a:pt x="4" y="3"/>
                  </a:lnTo>
                  <a:lnTo>
                    <a:pt x="3" y="3"/>
                  </a:lnTo>
                  <a:lnTo>
                    <a:pt x="3" y="3"/>
                  </a:lnTo>
                  <a:lnTo>
                    <a:pt x="2" y="3"/>
                  </a:lnTo>
                  <a:lnTo>
                    <a:pt x="2" y="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7" name="Freeform 501"/>
            <p:cNvSpPr>
              <a:spLocks/>
            </p:cNvSpPr>
            <p:nvPr/>
          </p:nvSpPr>
          <p:spPr bwMode="auto">
            <a:xfrm>
              <a:off x="1596" y="3106"/>
              <a:ext cx="19" cy="13"/>
            </a:xfrm>
            <a:custGeom>
              <a:avLst/>
              <a:gdLst>
                <a:gd name="T0" fmla="*/ 18 w 19"/>
                <a:gd name="T1" fmla="*/ 9 h 13"/>
                <a:gd name="T2" fmla="*/ 18 w 19"/>
                <a:gd name="T3" fmla="*/ 8 h 13"/>
                <a:gd name="T4" fmla="*/ 17 w 19"/>
                <a:gd name="T5" fmla="*/ 7 h 13"/>
                <a:gd name="T6" fmla="*/ 17 w 19"/>
                <a:gd name="T7" fmla="*/ 5 h 13"/>
                <a:gd name="T8" fmla="*/ 17 w 19"/>
                <a:gd name="T9" fmla="*/ 5 h 13"/>
                <a:gd name="T10" fmla="*/ 16 w 19"/>
                <a:gd name="T11" fmla="*/ 4 h 13"/>
                <a:gd name="T12" fmla="*/ 15 w 19"/>
                <a:gd name="T13" fmla="*/ 3 h 13"/>
                <a:gd name="T14" fmla="*/ 14 w 19"/>
                <a:gd name="T15" fmla="*/ 2 h 13"/>
                <a:gd name="T16" fmla="*/ 12 w 19"/>
                <a:gd name="T17" fmla="*/ 1 h 13"/>
                <a:gd name="T18" fmla="*/ 11 w 19"/>
                <a:gd name="T19" fmla="*/ 1 h 13"/>
                <a:gd name="T20" fmla="*/ 10 w 19"/>
                <a:gd name="T21" fmla="*/ 1 h 13"/>
                <a:gd name="T22" fmla="*/ 9 w 19"/>
                <a:gd name="T23" fmla="*/ 0 h 13"/>
                <a:gd name="T24" fmla="*/ 8 w 19"/>
                <a:gd name="T25" fmla="*/ 0 h 13"/>
                <a:gd name="T26" fmla="*/ 5 w 19"/>
                <a:gd name="T27" fmla="*/ 0 h 13"/>
                <a:gd name="T28" fmla="*/ 4 w 19"/>
                <a:gd name="T29" fmla="*/ 0 h 13"/>
                <a:gd name="T30" fmla="*/ 2 w 19"/>
                <a:gd name="T31" fmla="*/ 0 h 13"/>
                <a:gd name="T32" fmla="*/ 1 w 19"/>
                <a:gd name="T33" fmla="*/ 1 h 13"/>
                <a:gd name="T34" fmla="*/ 0 w 19"/>
                <a:gd name="T35" fmla="*/ 2 h 13"/>
                <a:gd name="T36" fmla="*/ 0 w 19"/>
                <a:gd name="T37" fmla="*/ 3 h 13"/>
                <a:gd name="T38" fmla="*/ 0 w 19"/>
                <a:gd name="T39" fmla="*/ 5 h 13"/>
                <a:gd name="T40" fmla="*/ 1 w 19"/>
                <a:gd name="T41" fmla="*/ 6 h 13"/>
                <a:gd name="T42" fmla="*/ 2 w 19"/>
                <a:gd name="T43" fmla="*/ 7 h 13"/>
                <a:gd name="T44" fmla="*/ 3 w 19"/>
                <a:gd name="T45" fmla="*/ 9 h 13"/>
                <a:gd name="T46" fmla="*/ 5 w 19"/>
                <a:gd name="T47" fmla="*/ 10 h 13"/>
                <a:gd name="T48" fmla="*/ 6 w 19"/>
                <a:gd name="T49" fmla="*/ 11 h 13"/>
                <a:gd name="T50" fmla="*/ 8 w 19"/>
                <a:gd name="T51" fmla="*/ 11 h 13"/>
                <a:gd name="T52" fmla="*/ 9 w 19"/>
                <a:gd name="T53" fmla="*/ 11 h 13"/>
                <a:gd name="T54" fmla="*/ 11 w 19"/>
                <a:gd name="T55" fmla="*/ 12 h 13"/>
                <a:gd name="T56" fmla="*/ 12 w 19"/>
                <a:gd name="T57" fmla="*/ 12 h 13"/>
                <a:gd name="T58" fmla="*/ 14 w 19"/>
                <a:gd name="T59" fmla="*/ 12 h 13"/>
                <a:gd name="T60" fmla="*/ 15 w 19"/>
                <a:gd name="T61" fmla="*/ 11 h 13"/>
                <a:gd name="T62" fmla="*/ 17 w 19"/>
                <a:gd name="T63" fmla="*/ 11 h 13"/>
                <a:gd name="T64" fmla="*/ 17 w 19"/>
                <a:gd name="T65"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 h="13">
                  <a:moveTo>
                    <a:pt x="17" y="10"/>
                  </a:moveTo>
                  <a:lnTo>
                    <a:pt x="18" y="9"/>
                  </a:lnTo>
                  <a:lnTo>
                    <a:pt x="18" y="9"/>
                  </a:lnTo>
                  <a:lnTo>
                    <a:pt x="18" y="8"/>
                  </a:lnTo>
                  <a:lnTo>
                    <a:pt x="18" y="7"/>
                  </a:lnTo>
                  <a:lnTo>
                    <a:pt x="17" y="7"/>
                  </a:lnTo>
                  <a:lnTo>
                    <a:pt x="17" y="6"/>
                  </a:lnTo>
                  <a:lnTo>
                    <a:pt x="17" y="5"/>
                  </a:lnTo>
                  <a:lnTo>
                    <a:pt x="17" y="5"/>
                  </a:lnTo>
                  <a:lnTo>
                    <a:pt x="17" y="5"/>
                  </a:lnTo>
                  <a:lnTo>
                    <a:pt x="17" y="4"/>
                  </a:lnTo>
                  <a:lnTo>
                    <a:pt x="16" y="4"/>
                  </a:lnTo>
                  <a:lnTo>
                    <a:pt x="16" y="3"/>
                  </a:lnTo>
                  <a:lnTo>
                    <a:pt x="15" y="3"/>
                  </a:lnTo>
                  <a:lnTo>
                    <a:pt x="14" y="3"/>
                  </a:lnTo>
                  <a:lnTo>
                    <a:pt x="14" y="2"/>
                  </a:lnTo>
                  <a:lnTo>
                    <a:pt x="13" y="2"/>
                  </a:lnTo>
                  <a:lnTo>
                    <a:pt x="12" y="1"/>
                  </a:lnTo>
                  <a:lnTo>
                    <a:pt x="11" y="1"/>
                  </a:lnTo>
                  <a:lnTo>
                    <a:pt x="11" y="1"/>
                  </a:lnTo>
                  <a:lnTo>
                    <a:pt x="11" y="1"/>
                  </a:lnTo>
                  <a:lnTo>
                    <a:pt x="10" y="1"/>
                  </a:lnTo>
                  <a:lnTo>
                    <a:pt x="10" y="0"/>
                  </a:lnTo>
                  <a:lnTo>
                    <a:pt x="9" y="0"/>
                  </a:lnTo>
                  <a:lnTo>
                    <a:pt x="8" y="0"/>
                  </a:lnTo>
                  <a:lnTo>
                    <a:pt x="8" y="0"/>
                  </a:lnTo>
                  <a:lnTo>
                    <a:pt x="7" y="0"/>
                  </a:lnTo>
                  <a:lnTo>
                    <a:pt x="5" y="0"/>
                  </a:lnTo>
                  <a:lnTo>
                    <a:pt x="5" y="0"/>
                  </a:lnTo>
                  <a:lnTo>
                    <a:pt x="4" y="0"/>
                  </a:lnTo>
                  <a:lnTo>
                    <a:pt x="3" y="0"/>
                  </a:lnTo>
                  <a:lnTo>
                    <a:pt x="2" y="0"/>
                  </a:lnTo>
                  <a:lnTo>
                    <a:pt x="2" y="1"/>
                  </a:lnTo>
                  <a:lnTo>
                    <a:pt x="1" y="1"/>
                  </a:lnTo>
                  <a:lnTo>
                    <a:pt x="1" y="1"/>
                  </a:lnTo>
                  <a:lnTo>
                    <a:pt x="0" y="2"/>
                  </a:lnTo>
                  <a:lnTo>
                    <a:pt x="0" y="3"/>
                  </a:lnTo>
                  <a:lnTo>
                    <a:pt x="0" y="3"/>
                  </a:lnTo>
                  <a:lnTo>
                    <a:pt x="0" y="4"/>
                  </a:lnTo>
                  <a:lnTo>
                    <a:pt x="0" y="5"/>
                  </a:lnTo>
                  <a:lnTo>
                    <a:pt x="1" y="5"/>
                  </a:lnTo>
                  <a:lnTo>
                    <a:pt x="1" y="6"/>
                  </a:lnTo>
                  <a:lnTo>
                    <a:pt x="2" y="7"/>
                  </a:lnTo>
                  <a:lnTo>
                    <a:pt x="2" y="7"/>
                  </a:lnTo>
                  <a:lnTo>
                    <a:pt x="2" y="8"/>
                  </a:lnTo>
                  <a:lnTo>
                    <a:pt x="3" y="9"/>
                  </a:lnTo>
                  <a:lnTo>
                    <a:pt x="4" y="9"/>
                  </a:lnTo>
                  <a:lnTo>
                    <a:pt x="5" y="10"/>
                  </a:lnTo>
                  <a:lnTo>
                    <a:pt x="5" y="10"/>
                  </a:lnTo>
                  <a:lnTo>
                    <a:pt x="6" y="11"/>
                  </a:lnTo>
                  <a:lnTo>
                    <a:pt x="7" y="11"/>
                  </a:lnTo>
                  <a:lnTo>
                    <a:pt x="8" y="11"/>
                  </a:lnTo>
                  <a:lnTo>
                    <a:pt x="8" y="11"/>
                  </a:lnTo>
                  <a:lnTo>
                    <a:pt x="9" y="11"/>
                  </a:lnTo>
                  <a:lnTo>
                    <a:pt x="10" y="12"/>
                  </a:lnTo>
                  <a:lnTo>
                    <a:pt x="11" y="12"/>
                  </a:lnTo>
                  <a:lnTo>
                    <a:pt x="11" y="12"/>
                  </a:lnTo>
                  <a:lnTo>
                    <a:pt x="12" y="12"/>
                  </a:lnTo>
                  <a:lnTo>
                    <a:pt x="13" y="12"/>
                  </a:lnTo>
                  <a:lnTo>
                    <a:pt x="14" y="12"/>
                  </a:lnTo>
                  <a:lnTo>
                    <a:pt x="14" y="12"/>
                  </a:lnTo>
                  <a:lnTo>
                    <a:pt x="15" y="11"/>
                  </a:lnTo>
                  <a:lnTo>
                    <a:pt x="16" y="11"/>
                  </a:lnTo>
                  <a:lnTo>
                    <a:pt x="17" y="11"/>
                  </a:lnTo>
                  <a:lnTo>
                    <a:pt x="17" y="11"/>
                  </a:lnTo>
                  <a:lnTo>
                    <a:pt x="17"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8" name="Freeform 502"/>
            <p:cNvSpPr>
              <a:spLocks/>
            </p:cNvSpPr>
            <p:nvPr/>
          </p:nvSpPr>
          <p:spPr bwMode="auto">
            <a:xfrm>
              <a:off x="1597" y="3108"/>
              <a:ext cx="17" cy="9"/>
            </a:xfrm>
            <a:custGeom>
              <a:avLst/>
              <a:gdLst>
                <a:gd name="T0" fmla="*/ 7 w 17"/>
                <a:gd name="T1" fmla="*/ 6 h 9"/>
                <a:gd name="T2" fmla="*/ 6 w 17"/>
                <a:gd name="T3" fmla="*/ 6 h 9"/>
                <a:gd name="T4" fmla="*/ 5 w 17"/>
                <a:gd name="T5" fmla="*/ 6 h 9"/>
                <a:gd name="T6" fmla="*/ 4 w 17"/>
                <a:gd name="T7" fmla="*/ 5 h 9"/>
                <a:gd name="T8" fmla="*/ 4 w 17"/>
                <a:gd name="T9" fmla="*/ 5 h 9"/>
                <a:gd name="T10" fmla="*/ 3 w 17"/>
                <a:gd name="T11" fmla="*/ 5 h 9"/>
                <a:gd name="T12" fmla="*/ 2 w 17"/>
                <a:gd name="T13" fmla="*/ 4 h 9"/>
                <a:gd name="T14" fmla="*/ 1 w 17"/>
                <a:gd name="T15" fmla="*/ 3 h 9"/>
                <a:gd name="T16" fmla="*/ 1 w 17"/>
                <a:gd name="T17" fmla="*/ 3 h 9"/>
                <a:gd name="T18" fmla="*/ 1 w 17"/>
                <a:gd name="T19" fmla="*/ 3 h 9"/>
                <a:gd name="T20" fmla="*/ 1 w 17"/>
                <a:gd name="T21" fmla="*/ 2 h 9"/>
                <a:gd name="T22" fmla="*/ 0 w 17"/>
                <a:gd name="T23" fmla="*/ 2 h 9"/>
                <a:gd name="T24" fmla="*/ 0 w 17"/>
                <a:gd name="T25" fmla="*/ 2 h 9"/>
                <a:gd name="T26" fmla="*/ 0 w 17"/>
                <a:gd name="T27" fmla="*/ 1 h 9"/>
                <a:gd name="T28" fmla="*/ 1 w 17"/>
                <a:gd name="T29" fmla="*/ 1 h 9"/>
                <a:gd name="T30" fmla="*/ 1 w 17"/>
                <a:gd name="T31" fmla="*/ 1 h 9"/>
                <a:gd name="T32" fmla="*/ 1 w 17"/>
                <a:gd name="T33" fmla="*/ 0 h 9"/>
                <a:gd name="T34" fmla="*/ 2 w 17"/>
                <a:gd name="T35" fmla="*/ 0 h 9"/>
                <a:gd name="T36" fmla="*/ 3 w 17"/>
                <a:gd name="T37" fmla="*/ 0 h 9"/>
                <a:gd name="T38" fmla="*/ 4 w 17"/>
                <a:gd name="T39" fmla="*/ 0 h 9"/>
                <a:gd name="T40" fmla="*/ 4 w 17"/>
                <a:gd name="T41" fmla="*/ 0 h 9"/>
                <a:gd name="T42" fmla="*/ 5 w 17"/>
                <a:gd name="T43" fmla="*/ 0 h 9"/>
                <a:gd name="T44" fmla="*/ 6 w 17"/>
                <a:gd name="T45" fmla="*/ 1 h 9"/>
                <a:gd name="T46" fmla="*/ 7 w 17"/>
                <a:gd name="T47" fmla="*/ 1 h 9"/>
                <a:gd name="T48" fmla="*/ 7 w 17"/>
                <a:gd name="T49" fmla="*/ 1 h 9"/>
                <a:gd name="T50" fmla="*/ 8 w 17"/>
                <a:gd name="T51" fmla="*/ 1 h 9"/>
                <a:gd name="T52" fmla="*/ 9 w 17"/>
                <a:gd name="T53" fmla="*/ 1 h 9"/>
                <a:gd name="T54" fmla="*/ 9 w 17"/>
                <a:gd name="T55" fmla="*/ 2 h 9"/>
                <a:gd name="T56" fmla="*/ 10 w 17"/>
                <a:gd name="T57" fmla="*/ 2 h 9"/>
                <a:gd name="T58" fmla="*/ 11 w 17"/>
                <a:gd name="T59" fmla="*/ 2 h 9"/>
                <a:gd name="T60" fmla="*/ 12 w 17"/>
                <a:gd name="T61" fmla="*/ 3 h 9"/>
                <a:gd name="T62" fmla="*/ 12 w 17"/>
                <a:gd name="T63" fmla="*/ 3 h 9"/>
                <a:gd name="T64" fmla="*/ 13 w 17"/>
                <a:gd name="T65" fmla="*/ 3 h 9"/>
                <a:gd name="T66" fmla="*/ 14 w 17"/>
                <a:gd name="T67" fmla="*/ 4 h 9"/>
                <a:gd name="T68" fmla="*/ 15 w 17"/>
                <a:gd name="T69" fmla="*/ 5 h 9"/>
                <a:gd name="T70" fmla="*/ 15 w 17"/>
                <a:gd name="T71" fmla="*/ 5 h 9"/>
                <a:gd name="T72" fmla="*/ 16 w 17"/>
                <a:gd name="T73" fmla="*/ 6 h 9"/>
                <a:gd name="T74" fmla="*/ 16 w 17"/>
                <a:gd name="T75" fmla="*/ 6 h 9"/>
                <a:gd name="T76" fmla="*/ 16 w 17"/>
                <a:gd name="T77" fmla="*/ 7 h 9"/>
                <a:gd name="T78" fmla="*/ 15 w 17"/>
                <a:gd name="T79" fmla="*/ 7 h 9"/>
                <a:gd name="T80" fmla="*/ 15 w 17"/>
                <a:gd name="T81" fmla="*/ 7 h 9"/>
                <a:gd name="T82" fmla="*/ 14 w 17"/>
                <a:gd name="T83" fmla="*/ 8 h 9"/>
                <a:gd name="T84" fmla="*/ 13 w 17"/>
                <a:gd name="T85" fmla="*/ 8 h 9"/>
                <a:gd name="T86" fmla="*/ 12 w 17"/>
                <a:gd name="T87" fmla="*/ 8 h 9"/>
                <a:gd name="T88" fmla="*/ 12 w 17"/>
                <a:gd name="T89" fmla="*/ 7 h 9"/>
                <a:gd name="T90" fmla="*/ 11 w 17"/>
                <a:gd name="T91" fmla="*/ 7 h 9"/>
                <a:gd name="T92" fmla="*/ 10 w 17"/>
                <a:gd name="T93" fmla="*/ 7 h 9"/>
                <a:gd name="T94" fmla="*/ 9 w 17"/>
                <a:gd name="T95" fmla="*/ 7 h 9"/>
                <a:gd name="T96" fmla="*/ 9 w 17"/>
                <a:gd name="T97" fmla="*/ 7 h 9"/>
                <a:gd name="T98" fmla="*/ 8 w 17"/>
                <a:gd name="T99" fmla="*/ 7 h 9"/>
                <a:gd name="T100" fmla="*/ 7 w 17"/>
                <a:gd name="T101" fmla="*/ 6 h 9"/>
                <a:gd name="T102" fmla="*/ 7 w 17"/>
                <a:gd name="T103"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 h="9">
                  <a:moveTo>
                    <a:pt x="7" y="6"/>
                  </a:moveTo>
                  <a:lnTo>
                    <a:pt x="6" y="6"/>
                  </a:lnTo>
                  <a:lnTo>
                    <a:pt x="5" y="6"/>
                  </a:lnTo>
                  <a:lnTo>
                    <a:pt x="4" y="5"/>
                  </a:lnTo>
                  <a:lnTo>
                    <a:pt x="4" y="5"/>
                  </a:lnTo>
                  <a:lnTo>
                    <a:pt x="3" y="5"/>
                  </a:lnTo>
                  <a:lnTo>
                    <a:pt x="2" y="4"/>
                  </a:lnTo>
                  <a:lnTo>
                    <a:pt x="1" y="3"/>
                  </a:lnTo>
                  <a:lnTo>
                    <a:pt x="1" y="3"/>
                  </a:lnTo>
                  <a:lnTo>
                    <a:pt x="1" y="3"/>
                  </a:lnTo>
                  <a:lnTo>
                    <a:pt x="1" y="2"/>
                  </a:lnTo>
                  <a:lnTo>
                    <a:pt x="0" y="2"/>
                  </a:lnTo>
                  <a:lnTo>
                    <a:pt x="0" y="2"/>
                  </a:lnTo>
                  <a:lnTo>
                    <a:pt x="0" y="1"/>
                  </a:lnTo>
                  <a:lnTo>
                    <a:pt x="1" y="1"/>
                  </a:lnTo>
                  <a:lnTo>
                    <a:pt x="1" y="1"/>
                  </a:lnTo>
                  <a:lnTo>
                    <a:pt x="1" y="0"/>
                  </a:lnTo>
                  <a:lnTo>
                    <a:pt x="2" y="0"/>
                  </a:lnTo>
                  <a:lnTo>
                    <a:pt x="3" y="0"/>
                  </a:lnTo>
                  <a:lnTo>
                    <a:pt x="4" y="0"/>
                  </a:lnTo>
                  <a:lnTo>
                    <a:pt x="4" y="0"/>
                  </a:lnTo>
                  <a:lnTo>
                    <a:pt x="5" y="0"/>
                  </a:lnTo>
                  <a:lnTo>
                    <a:pt x="6" y="1"/>
                  </a:lnTo>
                  <a:lnTo>
                    <a:pt x="7" y="1"/>
                  </a:lnTo>
                  <a:lnTo>
                    <a:pt x="7" y="1"/>
                  </a:lnTo>
                  <a:lnTo>
                    <a:pt x="8" y="1"/>
                  </a:lnTo>
                  <a:lnTo>
                    <a:pt x="9" y="1"/>
                  </a:lnTo>
                  <a:lnTo>
                    <a:pt x="9" y="2"/>
                  </a:lnTo>
                  <a:lnTo>
                    <a:pt x="10" y="2"/>
                  </a:lnTo>
                  <a:lnTo>
                    <a:pt x="11" y="2"/>
                  </a:lnTo>
                  <a:lnTo>
                    <a:pt x="12" y="3"/>
                  </a:lnTo>
                  <a:lnTo>
                    <a:pt x="12" y="3"/>
                  </a:lnTo>
                  <a:lnTo>
                    <a:pt x="13" y="3"/>
                  </a:lnTo>
                  <a:lnTo>
                    <a:pt x="14" y="4"/>
                  </a:lnTo>
                  <a:lnTo>
                    <a:pt x="15" y="5"/>
                  </a:lnTo>
                  <a:lnTo>
                    <a:pt x="15" y="5"/>
                  </a:lnTo>
                  <a:lnTo>
                    <a:pt x="16" y="6"/>
                  </a:lnTo>
                  <a:lnTo>
                    <a:pt x="16" y="6"/>
                  </a:lnTo>
                  <a:lnTo>
                    <a:pt x="16" y="7"/>
                  </a:lnTo>
                  <a:lnTo>
                    <a:pt x="15" y="7"/>
                  </a:lnTo>
                  <a:lnTo>
                    <a:pt x="15" y="7"/>
                  </a:lnTo>
                  <a:lnTo>
                    <a:pt x="14" y="8"/>
                  </a:lnTo>
                  <a:lnTo>
                    <a:pt x="13" y="8"/>
                  </a:lnTo>
                  <a:lnTo>
                    <a:pt x="12" y="8"/>
                  </a:lnTo>
                  <a:lnTo>
                    <a:pt x="12" y="7"/>
                  </a:lnTo>
                  <a:lnTo>
                    <a:pt x="11" y="7"/>
                  </a:lnTo>
                  <a:lnTo>
                    <a:pt x="10" y="7"/>
                  </a:lnTo>
                  <a:lnTo>
                    <a:pt x="9" y="7"/>
                  </a:lnTo>
                  <a:lnTo>
                    <a:pt x="9" y="7"/>
                  </a:lnTo>
                  <a:lnTo>
                    <a:pt x="8" y="7"/>
                  </a:lnTo>
                  <a:lnTo>
                    <a:pt x="7" y="6"/>
                  </a:lnTo>
                  <a:lnTo>
                    <a:pt x="7" y="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59" name="Freeform 503"/>
            <p:cNvSpPr>
              <a:spLocks/>
            </p:cNvSpPr>
            <p:nvPr/>
          </p:nvSpPr>
          <p:spPr bwMode="auto">
            <a:xfrm>
              <a:off x="1604" y="3088"/>
              <a:ext cx="19" cy="14"/>
            </a:xfrm>
            <a:custGeom>
              <a:avLst/>
              <a:gdLst>
                <a:gd name="T0" fmla="*/ 18 w 19"/>
                <a:gd name="T1" fmla="*/ 9 h 14"/>
                <a:gd name="T2" fmla="*/ 18 w 19"/>
                <a:gd name="T3" fmla="*/ 8 h 14"/>
                <a:gd name="T4" fmla="*/ 18 w 19"/>
                <a:gd name="T5" fmla="*/ 6 h 14"/>
                <a:gd name="T6" fmla="*/ 17 w 19"/>
                <a:gd name="T7" fmla="*/ 5 h 14"/>
                <a:gd name="T8" fmla="*/ 17 w 19"/>
                <a:gd name="T9" fmla="*/ 4 h 14"/>
                <a:gd name="T10" fmla="*/ 15 w 19"/>
                <a:gd name="T11" fmla="*/ 3 h 14"/>
                <a:gd name="T12" fmla="*/ 14 w 19"/>
                <a:gd name="T13" fmla="*/ 3 h 14"/>
                <a:gd name="T14" fmla="*/ 14 w 19"/>
                <a:gd name="T15" fmla="*/ 2 h 14"/>
                <a:gd name="T16" fmla="*/ 12 w 19"/>
                <a:gd name="T17" fmla="*/ 2 h 14"/>
                <a:gd name="T18" fmla="*/ 11 w 19"/>
                <a:gd name="T19" fmla="*/ 2 h 14"/>
                <a:gd name="T20" fmla="*/ 9 w 19"/>
                <a:gd name="T21" fmla="*/ 3 h 14"/>
                <a:gd name="T22" fmla="*/ 8 w 19"/>
                <a:gd name="T23" fmla="*/ 3 h 14"/>
                <a:gd name="T24" fmla="*/ 8 w 19"/>
                <a:gd name="T25" fmla="*/ 4 h 14"/>
                <a:gd name="T26" fmla="*/ 7 w 19"/>
                <a:gd name="T27" fmla="*/ 5 h 14"/>
                <a:gd name="T28" fmla="*/ 7 w 19"/>
                <a:gd name="T29" fmla="*/ 6 h 14"/>
                <a:gd name="T30" fmla="*/ 7 w 19"/>
                <a:gd name="T31" fmla="*/ 8 h 14"/>
                <a:gd name="T32" fmla="*/ 8 w 19"/>
                <a:gd name="T33" fmla="*/ 9 h 14"/>
                <a:gd name="T34" fmla="*/ 7 w 19"/>
                <a:gd name="T35" fmla="*/ 9 h 14"/>
                <a:gd name="T36" fmla="*/ 5 w 19"/>
                <a:gd name="T37" fmla="*/ 9 h 14"/>
                <a:gd name="T38" fmla="*/ 5 w 19"/>
                <a:gd name="T39" fmla="*/ 8 h 14"/>
                <a:gd name="T40" fmla="*/ 3 w 19"/>
                <a:gd name="T41" fmla="*/ 7 h 14"/>
                <a:gd name="T42" fmla="*/ 2 w 19"/>
                <a:gd name="T43" fmla="*/ 6 h 14"/>
                <a:gd name="T44" fmla="*/ 1 w 19"/>
                <a:gd name="T45" fmla="*/ 5 h 14"/>
                <a:gd name="T46" fmla="*/ 1 w 19"/>
                <a:gd name="T47" fmla="*/ 3 h 14"/>
                <a:gd name="T48" fmla="*/ 2 w 19"/>
                <a:gd name="T49" fmla="*/ 3 h 14"/>
                <a:gd name="T50" fmla="*/ 2 w 19"/>
                <a:gd name="T51" fmla="*/ 2 h 14"/>
                <a:gd name="T52" fmla="*/ 4 w 19"/>
                <a:gd name="T53" fmla="*/ 2 h 14"/>
                <a:gd name="T54" fmla="*/ 5 w 19"/>
                <a:gd name="T55" fmla="*/ 2 h 14"/>
                <a:gd name="T56" fmla="*/ 5 w 19"/>
                <a:gd name="T57" fmla="*/ 1 h 14"/>
                <a:gd name="T58" fmla="*/ 5 w 19"/>
                <a:gd name="T59" fmla="*/ 0 h 14"/>
                <a:gd name="T60" fmla="*/ 3 w 19"/>
                <a:gd name="T61" fmla="*/ 0 h 14"/>
                <a:gd name="T62" fmla="*/ 2 w 19"/>
                <a:gd name="T63" fmla="*/ 1 h 14"/>
                <a:gd name="T64" fmla="*/ 1 w 19"/>
                <a:gd name="T65" fmla="*/ 2 h 14"/>
                <a:gd name="T66" fmla="*/ 0 w 19"/>
                <a:gd name="T67" fmla="*/ 3 h 14"/>
                <a:gd name="T68" fmla="*/ 0 w 19"/>
                <a:gd name="T69" fmla="*/ 4 h 14"/>
                <a:gd name="T70" fmla="*/ 0 w 19"/>
                <a:gd name="T71" fmla="*/ 5 h 14"/>
                <a:gd name="T72" fmla="*/ 1 w 19"/>
                <a:gd name="T73" fmla="*/ 7 h 14"/>
                <a:gd name="T74" fmla="*/ 2 w 19"/>
                <a:gd name="T75" fmla="*/ 8 h 14"/>
                <a:gd name="T76" fmla="*/ 2 w 19"/>
                <a:gd name="T77" fmla="*/ 9 h 14"/>
                <a:gd name="T78" fmla="*/ 4 w 19"/>
                <a:gd name="T79" fmla="*/ 10 h 14"/>
                <a:gd name="T80" fmla="*/ 5 w 19"/>
                <a:gd name="T81" fmla="*/ 10 h 14"/>
                <a:gd name="T82" fmla="*/ 6 w 19"/>
                <a:gd name="T83" fmla="*/ 11 h 14"/>
                <a:gd name="T84" fmla="*/ 8 w 19"/>
                <a:gd name="T85" fmla="*/ 12 h 14"/>
                <a:gd name="T86" fmla="*/ 8 w 19"/>
                <a:gd name="T87" fmla="*/ 12 h 14"/>
                <a:gd name="T88" fmla="*/ 10 w 19"/>
                <a:gd name="T89" fmla="*/ 12 h 14"/>
                <a:gd name="T90" fmla="*/ 11 w 19"/>
                <a:gd name="T91" fmla="*/ 12 h 14"/>
                <a:gd name="T92" fmla="*/ 13 w 19"/>
                <a:gd name="T93" fmla="*/ 13 h 14"/>
                <a:gd name="T94" fmla="*/ 14 w 19"/>
                <a:gd name="T95" fmla="*/ 12 h 14"/>
                <a:gd name="T96" fmla="*/ 16 w 19"/>
                <a:gd name="T97" fmla="*/ 12 h 14"/>
                <a:gd name="T98" fmla="*/ 17 w 19"/>
                <a:gd name="T99" fmla="*/ 12 h 14"/>
                <a:gd name="T100" fmla="*/ 18 w 19"/>
                <a:gd name="T10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 h="14">
                  <a:moveTo>
                    <a:pt x="18" y="10"/>
                  </a:moveTo>
                  <a:lnTo>
                    <a:pt x="18" y="9"/>
                  </a:lnTo>
                  <a:lnTo>
                    <a:pt x="18" y="8"/>
                  </a:lnTo>
                  <a:lnTo>
                    <a:pt x="18" y="8"/>
                  </a:lnTo>
                  <a:lnTo>
                    <a:pt x="18" y="7"/>
                  </a:lnTo>
                  <a:lnTo>
                    <a:pt x="18" y="6"/>
                  </a:lnTo>
                  <a:lnTo>
                    <a:pt x="17" y="5"/>
                  </a:lnTo>
                  <a:lnTo>
                    <a:pt x="17" y="5"/>
                  </a:lnTo>
                  <a:lnTo>
                    <a:pt x="17" y="5"/>
                  </a:lnTo>
                  <a:lnTo>
                    <a:pt x="17" y="4"/>
                  </a:lnTo>
                  <a:lnTo>
                    <a:pt x="16" y="3"/>
                  </a:lnTo>
                  <a:lnTo>
                    <a:pt x="15" y="3"/>
                  </a:lnTo>
                  <a:lnTo>
                    <a:pt x="15" y="3"/>
                  </a:lnTo>
                  <a:lnTo>
                    <a:pt x="14" y="3"/>
                  </a:lnTo>
                  <a:lnTo>
                    <a:pt x="14" y="3"/>
                  </a:lnTo>
                  <a:lnTo>
                    <a:pt x="14" y="2"/>
                  </a:lnTo>
                  <a:lnTo>
                    <a:pt x="13" y="2"/>
                  </a:lnTo>
                  <a:lnTo>
                    <a:pt x="12" y="2"/>
                  </a:lnTo>
                  <a:lnTo>
                    <a:pt x="11" y="2"/>
                  </a:lnTo>
                  <a:lnTo>
                    <a:pt x="11" y="2"/>
                  </a:lnTo>
                  <a:lnTo>
                    <a:pt x="10" y="2"/>
                  </a:lnTo>
                  <a:lnTo>
                    <a:pt x="9" y="3"/>
                  </a:lnTo>
                  <a:lnTo>
                    <a:pt x="8" y="3"/>
                  </a:lnTo>
                  <a:lnTo>
                    <a:pt x="8" y="3"/>
                  </a:lnTo>
                  <a:lnTo>
                    <a:pt x="8" y="3"/>
                  </a:lnTo>
                  <a:lnTo>
                    <a:pt x="8" y="4"/>
                  </a:lnTo>
                  <a:lnTo>
                    <a:pt x="8" y="5"/>
                  </a:lnTo>
                  <a:lnTo>
                    <a:pt x="7" y="5"/>
                  </a:lnTo>
                  <a:lnTo>
                    <a:pt x="7" y="5"/>
                  </a:lnTo>
                  <a:lnTo>
                    <a:pt x="7" y="6"/>
                  </a:lnTo>
                  <a:lnTo>
                    <a:pt x="7" y="7"/>
                  </a:lnTo>
                  <a:lnTo>
                    <a:pt x="7" y="8"/>
                  </a:lnTo>
                  <a:lnTo>
                    <a:pt x="7" y="8"/>
                  </a:lnTo>
                  <a:lnTo>
                    <a:pt x="8" y="9"/>
                  </a:lnTo>
                  <a:lnTo>
                    <a:pt x="8" y="10"/>
                  </a:lnTo>
                  <a:lnTo>
                    <a:pt x="7" y="9"/>
                  </a:lnTo>
                  <a:lnTo>
                    <a:pt x="6" y="9"/>
                  </a:lnTo>
                  <a:lnTo>
                    <a:pt x="5" y="9"/>
                  </a:lnTo>
                  <a:lnTo>
                    <a:pt x="5" y="8"/>
                  </a:lnTo>
                  <a:lnTo>
                    <a:pt x="5" y="8"/>
                  </a:lnTo>
                  <a:lnTo>
                    <a:pt x="4" y="8"/>
                  </a:lnTo>
                  <a:lnTo>
                    <a:pt x="3" y="7"/>
                  </a:lnTo>
                  <a:lnTo>
                    <a:pt x="2" y="7"/>
                  </a:lnTo>
                  <a:lnTo>
                    <a:pt x="2" y="6"/>
                  </a:lnTo>
                  <a:lnTo>
                    <a:pt x="2" y="5"/>
                  </a:lnTo>
                  <a:lnTo>
                    <a:pt x="1" y="5"/>
                  </a:lnTo>
                  <a:lnTo>
                    <a:pt x="1" y="4"/>
                  </a:lnTo>
                  <a:lnTo>
                    <a:pt x="1" y="3"/>
                  </a:lnTo>
                  <a:lnTo>
                    <a:pt x="1" y="3"/>
                  </a:lnTo>
                  <a:lnTo>
                    <a:pt x="2" y="3"/>
                  </a:lnTo>
                  <a:lnTo>
                    <a:pt x="2" y="2"/>
                  </a:lnTo>
                  <a:lnTo>
                    <a:pt x="2" y="2"/>
                  </a:lnTo>
                  <a:lnTo>
                    <a:pt x="3" y="2"/>
                  </a:lnTo>
                  <a:lnTo>
                    <a:pt x="4" y="2"/>
                  </a:lnTo>
                  <a:lnTo>
                    <a:pt x="5" y="2"/>
                  </a:lnTo>
                  <a:lnTo>
                    <a:pt x="5" y="2"/>
                  </a:lnTo>
                  <a:lnTo>
                    <a:pt x="5" y="1"/>
                  </a:lnTo>
                  <a:lnTo>
                    <a:pt x="5" y="1"/>
                  </a:lnTo>
                  <a:lnTo>
                    <a:pt x="5" y="1"/>
                  </a:lnTo>
                  <a:lnTo>
                    <a:pt x="5" y="0"/>
                  </a:lnTo>
                  <a:lnTo>
                    <a:pt x="4" y="0"/>
                  </a:lnTo>
                  <a:lnTo>
                    <a:pt x="3" y="0"/>
                  </a:lnTo>
                  <a:lnTo>
                    <a:pt x="2" y="0"/>
                  </a:lnTo>
                  <a:lnTo>
                    <a:pt x="2" y="1"/>
                  </a:lnTo>
                  <a:lnTo>
                    <a:pt x="1" y="1"/>
                  </a:lnTo>
                  <a:lnTo>
                    <a:pt x="1" y="2"/>
                  </a:lnTo>
                  <a:lnTo>
                    <a:pt x="0" y="2"/>
                  </a:lnTo>
                  <a:lnTo>
                    <a:pt x="0" y="3"/>
                  </a:lnTo>
                  <a:lnTo>
                    <a:pt x="0" y="3"/>
                  </a:lnTo>
                  <a:lnTo>
                    <a:pt x="0" y="4"/>
                  </a:lnTo>
                  <a:lnTo>
                    <a:pt x="0" y="5"/>
                  </a:lnTo>
                  <a:lnTo>
                    <a:pt x="0" y="5"/>
                  </a:lnTo>
                  <a:lnTo>
                    <a:pt x="0" y="6"/>
                  </a:lnTo>
                  <a:lnTo>
                    <a:pt x="1" y="7"/>
                  </a:lnTo>
                  <a:lnTo>
                    <a:pt x="1" y="8"/>
                  </a:lnTo>
                  <a:lnTo>
                    <a:pt x="2" y="8"/>
                  </a:lnTo>
                  <a:lnTo>
                    <a:pt x="2" y="8"/>
                  </a:lnTo>
                  <a:lnTo>
                    <a:pt x="2" y="9"/>
                  </a:lnTo>
                  <a:lnTo>
                    <a:pt x="3" y="10"/>
                  </a:lnTo>
                  <a:lnTo>
                    <a:pt x="4" y="10"/>
                  </a:lnTo>
                  <a:lnTo>
                    <a:pt x="4" y="10"/>
                  </a:lnTo>
                  <a:lnTo>
                    <a:pt x="5" y="10"/>
                  </a:lnTo>
                  <a:lnTo>
                    <a:pt x="5" y="11"/>
                  </a:lnTo>
                  <a:lnTo>
                    <a:pt x="6" y="11"/>
                  </a:lnTo>
                  <a:lnTo>
                    <a:pt x="7" y="12"/>
                  </a:lnTo>
                  <a:lnTo>
                    <a:pt x="8" y="12"/>
                  </a:lnTo>
                  <a:lnTo>
                    <a:pt x="8" y="12"/>
                  </a:lnTo>
                  <a:lnTo>
                    <a:pt x="8" y="12"/>
                  </a:lnTo>
                  <a:lnTo>
                    <a:pt x="9" y="12"/>
                  </a:lnTo>
                  <a:lnTo>
                    <a:pt x="10" y="12"/>
                  </a:lnTo>
                  <a:lnTo>
                    <a:pt x="11" y="12"/>
                  </a:lnTo>
                  <a:lnTo>
                    <a:pt x="11" y="12"/>
                  </a:lnTo>
                  <a:lnTo>
                    <a:pt x="12" y="13"/>
                  </a:lnTo>
                  <a:lnTo>
                    <a:pt x="13" y="13"/>
                  </a:lnTo>
                  <a:lnTo>
                    <a:pt x="14" y="12"/>
                  </a:lnTo>
                  <a:lnTo>
                    <a:pt x="14" y="12"/>
                  </a:lnTo>
                  <a:lnTo>
                    <a:pt x="15" y="12"/>
                  </a:lnTo>
                  <a:lnTo>
                    <a:pt x="16" y="12"/>
                  </a:lnTo>
                  <a:lnTo>
                    <a:pt x="16" y="12"/>
                  </a:lnTo>
                  <a:lnTo>
                    <a:pt x="17" y="12"/>
                  </a:lnTo>
                  <a:lnTo>
                    <a:pt x="17" y="11"/>
                  </a:lnTo>
                  <a:lnTo>
                    <a:pt x="18" y="10"/>
                  </a:lnTo>
                  <a:lnTo>
                    <a:pt x="18"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0" name="Freeform 504"/>
            <p:cNvSpPr>
              <a:spLocks/>
            </p:cNvSpPr>
            <p:nvPr/>
          </p:nvSpPr>
          <p:spPr bwMode="auto">
            <a:xfrm>
              <a:off x="1614" y="3094"/>
              <a:ext cx="8" cy="5"/>
            </a:xfrm>
            <a:custGeom>
              <a:avLst/>
              <a:gdLst>
                <a:gd name="T0" fmla="*/ 2 w 8"/>
                <a:gd name="T1" fmla="*/ 4 h 5"/>
                <a:gd name="T2" fmla="*/ 1 w 8"/>
                <a:gd name="T3" fmla="*/ 3 h 5"/>
                <a:gd name="T4" fmla="*/ 1 w 8"/>
                <a:gd name="T5" fmla="*/ 3 h 5"/>
                <a:gd name="T6" fmla="*/ 1 w 8"/>
                <a:gd name="T7" fmla="*/ 2 h 5"/>
                <a:gd name="T8" fmla="*/ 0 w 8"/>
                <a:gd name="T9" fmla="*/ 2 h 5"/>
                <a:gd name="T10" fmla="*/ 0 w 8"/>
                <a:gd name="T11" fmla="*/ 2 h 5"/>
                <a:gd name="T12" fmla="*/ 0 w 8"/>
                <a:gd name="T13" fmla="*/ 2 h 5"/>
                <a:gd name="T14" fmla="*/ 0 w 8"/>
                <a:gd name="T15" fmla="*/ 1 h 5"/>
                <a:gd name="T16" fmla="*/ 1 w 8"/>
                <a:gd name="T17" fmla="*/ 1 h 5"/>
                <a:gd name="T18" fmla="*/ 1 w 8"/>
                <a:gd name="T19" fmla="*/ 0 h 5"/>
                <a:gd name="T20" fmla="*/ 2 w 8"/>
                <a:gd name="T21" fmla="*/ 0 h 5"/>
                <a:gd name="T22" fmla="*/ 2 w 8"/>
                <a:gd name="T23" fmla="*/ 0 h 5"/>
                <a:gd name="T24" fmla="*/ 3 w 8"/>
                <a:gd name="T25" fmla="*/ 0 h 5"/>
                <a:gd name="T26" fmla="*/ 3 w 8"/>
                <a:gd name="T27" fmla="*/ 0 h 5"/>
                <a:gd name="T28" fmla="*/ 4 w 8"/>
                <a:gd name="T29" fmla="*/ 0 h 5"/>
                <a:gd name="T30" fmla="*/ 4 w 8"/>
                <a:gd name="T31" fmla="*/ 0 h 5"/>
                <a:gd name="T32" fmla="*/ 4 w 8"/>
                <a:gd name="T33" fmla="*/ 1 h 5"/>
                <a:gd name="T34" fmla="*/ 5 w 8"/>
                <a:gd name="T35" fmla="*/ 1 h 5"/>
                <a:gd name="T36" fmla="*/ 5 w 8"/>
                <a:gd name="T37" fmla="*/ 1 h 5"/>
                <a:gd name="T38" fmla="*/ 6 w 8"/>
                <a:gd name="T39" fmla="*/ 1 h 5"/>
                <a:gd name="T40" fmla="*/ 6 w 8"/>
                <a:gd name="T41" fmla="*/ 2 h 5"/>
                <a:gd name="T42" fmla="*/ 7 w 8"/>
                <a:gd name="T43" fmla="*/ 2 h 5"/>
                <a:gd name="T44" fmla="*/ 7 w 8"/>
                <a:gd name="T45" fmla="*/ 2 h 5"/>
                <a:gd name="T46" fmla="*/ 7 w 8"/>
                <a:gd name="T47" fmla="*/ 3 h 5"/>
                <a:gd name="T48" fmla="*/ 7 w 8"/>
                <a:gd name="T49" fmla="*/ 3 h 5"/>
                <a:gd name="T50" fmla="*/ 6 w 8"/>
                <a:gd name="T51" fmla="*/ 4 h 5"/>
                <a:gd name="T52" fmla="*/ 6 w 8"/>
                <a:gd name="T53" fmla="*/ 4 h 5"/>
                <a:gd name="T54" fmla="*/ 6 w 8"/>
                <a:gd name="T55" fmla="*/ 4 h 5"/>
                <a:gd name="T56" fmla="*/ 5 w 8"/>
                <a:gd name="T57" fmla="*/ 4 h 5"/>
                <a:gd name="T58" fmla="*/ 5 w 8"/>
                <a:gd name="T59" fmla="*/ 4 h 5"/>
                <a:gd name="T60" fmla="*/ 4 w 8"/>
                <a:gd name="T61" fmla="*/ 4 h 5"/>
                <a:gd name="T62" fmla="*/ 4 w 8"/>
                <a:gd name="T63" fmla="*/ 4 h 5"/>
                <a:gd name="T64" fmla="*/ 3 w 8"/>
                <a:gd name="T65" fmla="*/ 4 h 5"/>
                <a:gd name="T66" fmla="*/ 2 w 8"/>
                <a:gd name="T67" fmla="*/ 4 h 5"/>
                <a:gd name="T68" fmla="*/ 2 w 8"/>
                <a:gd name="T6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 h="5">
                  <a:moveTo>
                    <a:pt x="2" y="4"/>
                  </a:moveTo>
                  <a:lnTo>
                    <a:pt x="1" y="3"/>
                  </a:lnTo>
                  <a:lnTo>
                    <a:pt x="1" y="3"/>
                  </a:lnTo>
                  <a:lnTo>
                    <a:pt x="1" y="2"/>
                  </a:lnTo>
                  <a:lnTo>
                    <a:pt x="0" y="2"/>
                  </a:lnTo>
                  <a:lnTo>
                    <a:pt x="0" y="2"/>
                  </a:lnTo>
                  <a:lnTo>
                    <a:pt x="0" y="2"/>
                  </a:lnTo>
                  <a:lnTo>
                    <a:pt x="0" y="1"/>
                  </a:lnTo>
                  <a:lnTo>
                    <a:pt x="1" y="1"/>
                  </a:lnTo>
                  <a:lnTo>
                    <a:pt x="1" y="0"/>
                  </a:lnTo>
                  <a:lnTo>
                    <a:pt x="2" y="0"/>
                  </a:lnTo>
                  <a:lnTo>
                    <a:pt x="2" y="0"/>
                  </a:lnTo>
                  <a:lnTo>
                    <a:pt x="3" y="0"/>
                  </a:lnTo>
                  <a:lnTo>
                    <a:pt x="3" y="0"/>
                  </a:lnTo>
                  <a:lnTo>
                    <a:pt x="4" y="0"/>
                  </a:lnTo>
                  <a:lnTo>
                    <a:pt x="4" y="0"/>
                  </a:lnTo>
                  <a:lnTo>
                    <a:pt x="4" y="1"/>
                  </a:lnTo>
                  <a:lnTo>
                    <a:pt x="5" y="1"/>
                  </a:lnTo>
                  <a:lnTo>
                    <a:pt x="5" y="1"/>
                  </a:lnTo>
                  <a:lnTo>
                    <a:pt x="6" y="1"/>
                  </a:lnTo>
                  <a:lnTo>
                    <a:pt x="6" y="2"/>
                  </a:lnTo>
                  <a:lnTo>
                    <a:pt x="7" y="2"/>
                  </a:lnTo>
                  <a:lnTo>
                    <a:pt x="7" y="2"/>
                  </a:lnTo>
                  <a:lnTo>
                    <a:pt x="7" y="3"/>
                  </a:lnTo>
                  <a:lnTo>
                    <a:pt x="7" y="3"/>
                  </a:lnTo>
                  <a:lnTo>
                    <a:pt x="6" y="4"/>
                  </a:lnTo>
                  <a:lnTo>
                    <a:pt x="6" y="4"/>
                  </a:lnTo>
                  <a:lnTo>
                    <a:pt x="6" y="4"/>
                  </a:lnTo>
                  <a:lnTo>
                    <a:pt x="5" y="4"/>
                  </a:lnTo>
                  <a:lnTo>
                    <a:pt x="5" y="4"/>
                  </a:lnTo>
                  <a:lnTo>
                    <a:pt x="4" y="4"/>
                  </a:lnTo>
                  <a:lnTo>
                    <a:pt x="4" y="4"/>
                  </a:lnTo>
                  <a:lnTo>
                    <a:pt x="3" y="4"/>
                  </a:lnTo>
                  <a:lnTo>
                    <a:pt x="2" y="4"/>
                  </a:lnTo>
                  <a:lnTo>
                    <a:pt x="2"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1" name="Freeform 505"/>
            <p:cNvSpPr>
              <a:spLocks/>
            </p:cNvSpPr>
            <p:nvPr/>
          </p:nvSpPr>
          <p:spPr bwMode="auto">
            <a:xfrm>
              <a:off x="1261" y="2841"/>
              <a:ext cx="383" cy="382"/>
            </a:xfrm>
            <a:custGeom>
              <a:avLst/>
              <a:gdLst>
                <a:gd name="T0" fmla="*/ 210 w 383"/>
                <a:gd name="T1" fmla="*/ 380 h 382"/>
                <a:gd name="T2" fmla="*/ 247 w 383"/>
                <a:gd name="T3" fmla="*/ 373 h 382"/>
                <a:gd name="T4" fmla="*/ 282 w 383"/>
                <a:gd name="T5" fmla="*/ 358 h 382"/>
                <a:gd name="T6" fmla="*/ 312 w 383"/>
                <a:gd name="T7" fmla="*/ 338 h 382"/>
                <a:gd name="T8" fmla="*/ 338 w 383"/>
                <a:gd name="T9" fmla="*/ 312 h 382"/>
                <a:gd name="T10" fmla="*/ 358 w 383"/>
                <a:gd name="T11" fmla="*/ 282 h 382"/>
                <a:gd name="T12" fmla="*/ 373 w 383"/>
                <a:gd name="T13" fmla="*/ 248 h 382"/>
                <a:gd name="T14" fmla="*/ 380 w 383"/>
                <a:gd name="T15" fmla="*/ 211 h 382"/>
                <a:gd name="T16" fmla="*/ 380 w 383"/>
                <a:gd name="T17" fmla="*/ 171 h 382"/>
                <a:gd name="T18" fmla="*/ 373 w 383"/>
                <a:gd name="T19" fmla="*/ 134 h 382"/>
                <a:gd name="T20" fmla="*/ 358 w 383"/>
                <a:gd name="T21" fmla="*/ 100 h 382"/>
                <a:gd name="T22" fmla="*/ 338 w 383"/>
                <a:gd name="T23" fmla="*/ 70 h 382"/>
                <a:gd name="T24" fmla="*/ 312 w 383"/>
                <a:gd name="T25" fmla="*/ 44 h 382"/>
                <a:gd name="T26" fmla="*/ 282 w 383"/>
                <a:gd name="T27" fmla="*/ 24 h 382"/>
                <a:gd name="T28" fmla="*/ 247 w 383"/>
                <a:gd name="T29" fmla="*/ 9 h 382"/>
                <a:gd name="T30" fmla="*/ 210 w 383"/>
                <a:gd name="T31" fmla="*/ 1 h 382"/>
                <a:gd name="T32" fmla="*/ 171 w 383"/>
                <a:gd name="T33" fmla="*/ 1 h 382"/>
                <a:gd name="T34" fmla="*/ 134 w 383"/>
                <a:gd name="T35" fmla="*/ 9 h 382"/>
                <a:gd name="T36" fmla="*/ 99 w 383"/>
                <a:gd name="T37" fmla="*/ 24 h 382"/>
                <a:gd name="T38" fmla="*/ 69 w 383"/>
                <a:gd name="T39" fmla="*/ 44 h 382"/>
                <a:gd name="T40" fmla="*/ 43 w 383"/>
                <a:gd name="T41" fmla="*/ 70 h 382"/>
                <a:gd name="T42" fmla="*/ 23 w 383"/>
                <a:gd name="T43" fmla="*/ 100 h 382"/>
                <a:gd name="T44" fmla="*/ 8 w 383"/>
                <a:gd name="T45" fmla="*/ 134 h 382"/>
                <a:gd name="T46" fmla="*/ 1 w 383"/>
                <a:gd name="T47" fmla="*/ 171 h 382"/>
                <a:gd name="T48" fmla="*/ 1 w 383"/>
                <a:gd name="T49" fmla="*/ 211 h 382"/>
                <a:gd name="T50" fmla="*/ 8 w 383"/>
                <a:gd name="T51" fmla="*/ 248 h 382"/>
                <a:gd name="T52" fmla="*/ 23 w 383"/>
                <a:gd name="T53" fmla="*/ 282 h 382"/>
                <a:gd name="T54" fmla="*/ 43 w 383"/>
                <a:gd name="T55" fmla="*/ 312 h 382"/>
                <a:gd name="T56" fmla="*/ 69 w 383"/>
                <a:gd name="T57" fmla="*/ 338 h 382"/>
                <a:gd name="T58" fmla="*/ 99 w 383"/>
                <a:gd name="T59" fmla="*/ 358 h 382"/>
                <a:gd name="T60" fmla="*/ 134 w 383"/>
                <a:gd name="T61" fmla="*/ 373 h 382"/>
                <a:gd name="T62" fmla="*/ 171 w 383"/>
                <a:gd name="T63" fmla="*/ 380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3" h="382">
                  <a:moveTo>
                    <a:pt x="190" y="381"/>
                  </a:moveTo>
                  <a:lnTo>
                    <a:pt x="210" y="380"/>
                  </a:lnTo>
                  <a:lnTo>
                    <a:pt x="228" y="378"/>
                  </a:lnTo>
                  <a:lnTo>
                    <a:pt x="247" y="373"/>
                  </a:lnTo>
                  <a:lnTo>
                    <a:pt x="265" y="366"/>
                  </a:lnTo>
                  <a:lnTo>
                    <a:pt x="282" y="358"/>
                  </a:lnTo>
                  <a:lnTo>
                    <a:pt x="297" y="349"/>
                  </a:lnTo>
                  <a:lnTo>
                    <a:pt x="312" y="338"/>
                  </a:lnTo>
                  <a:lnTo>
                    <a:pt x="326" y="326"/>
                  </a:lnTo>
                  <a:lnTo>
                    <a:pt x="338" y="312"/>
                  </a:lnTo>
                  <a:lnTo>
                    <a:pt x="349" y="297"/>
                  </a:lnTo>
                  <a:lnTo>
                    <a:pt x="358" y="282"/>
                  </a:lnTo>
                  <a:lnTo>
                    <a:pt x="366" y="265"/>
                  </a:lnTo>
                  <a:lnTo>
                    <a:pt x="373" y="248"/>
                  </a:lnTo>
                  <a:lnTo>
                    <a:pt x="378" y="229"/>
                  </a:lnTo>
                  <a:lnTo>
                    <a:pt x="380" y="211"/>
                  </a:lnTo>
                  <a:lnTo>
                    <a:pt x="382" y="191"/>
                  </a:lnTo>
                  <a:lnTo>
                    <a:pt x="380" y="171"/>
                  </a:lnTo>
                  <a:lnTo>
                    <a:pt x="378" y="153"/>
                  </a:lnTo>
                  <a:lnTo>
                    <a:pt x="373" y="134"/>
                  </a:lnTo>
                  <a:lnTo>
                    <a:pt x="366" y="117"/>
                  </a:lnTo>
                  <a:lnTo>
                    <a:pt x="358" y="100"/>
                  </a:lnTo>
                  <a:lnTo>
                    <a:pt x="349" y="85"/>
                  </a:lnTo>
                  <a:lnTo>
                    <a:pt x="338" y="70"/>
                  </a:lnTo>
                  <a:lnTo>
                    <a:pt x="326" y="56"/>
                  </a:lnTo>
                  <a:lnTo>
                    <a:pt x="312" y="44"/>
                  </a:lnTo>
                  <a:lnTo>
                    <a:pt x="297" y="33"/>
                  </a:lnTo>
                  <a:lnTo>
                    <a:pt x="282" y="24"/>
                  </a:lnTo>
                  <a:lnTo>
                    <a:pt x="265" y="16"/>
                  </a:lnTo>
                  <a:lnTo>
                    <a:pt x="247" y="9"/>
                  </a:lnTo>
                  <a:lnTo>
                    <a:pt x="228" y="4"/>
                  </a:lnTo>
                  <a:lnTo>
                    <a:pt x="210" y="1"/>
                  </a:lnTo>
                  <a:lnTo>
                    <a:pt x="190" y="0"/>
                  </a:lnTo>
                  <a:lnTo>
                    <a:pt x="171" y="1"/>
                  </a:lnTo>
                  <a:lnTo>
                    <a:pt x="152" y="4"/>
                  </a:lnTo>
                  <a:lnTo>
                    <a:pt x="134" y="9"/>
                  </a:lnTo>
                  <a:lnTo>
                    <a:pt x="116" y="16"/>
                  </a:lnTo>
                  <a:lnTo>
                    <a:pt x="99" y="24"/>
                  </a:lnTo>
                  <a:lnTo>
                    <a:pt x="84" y="33"/>
                  </a:lnTo>
                  <a:lnTo>
                    <a:pt x="69" y="44"/>
                  </a:lnTo>
                  <a:lnTo>
                    <a:pt x="55" y="56"/>
                  </a:lnTo>
                  <a:lnTo>
                    <a:pt x="43" y="70"/>
                  </a:lnTo>
                  <a:lnTo>
                    <a:pt x="32" y="85"/>
                  </a:lnTo>
                  <a:lnTo>
                    <a:pt x="23" y="100"/>
                  </a:lnTo>
                  <a:lnTo>
                    <a:pt x="15" y="117"/>
                  </a:lnTo>
                  <a:lnTo>
                    <a:pt x="8" y="134"/>
                  </a:lnTo>
                  <a:lnTo>
                    <a:pt x="4" y="153"/>
                  </a:lnTo>
                  <a:lnTo>
                    <a:pt x="1" y="171"/>
                  </a:lnTo>
                  <a:lnTo>
                    <a:pt x="0" y="191"/>
                  </a:lnTo>
                  <a:lnTo>
                    <a:pt x="1" y="211"/>
                  </a:lnTo>
                  <a:lnTo>
                    <a:pt x="4" y="229"/>
                  </a:lnTo>
                  <a:lnTo>
                    <a:pt x="8" y="248"/>
                  </a:lnTo>
                  <a:lnTo>
                    <a:pt x="15" y="265"/>
                  </a:lnTo>
                  <a:lnTo>
                    <a:pt x="23" y="282"/>
                  </a:lnTo>
                  <a:lnTo>
                    <a:pt x="32" y="297"/>
                  </a:lnTo>
                  <a:lnTo>
                    <a:pt x="43" y="312"/>
                  </a:lnTo>
                  <a:lnTo>
                    <a:pt x="55" y="326"/>
                  </a:lnTo>
                  <a:lnTo>
                    <a:pt x="69" y="338"/>
                  </a:lnTo>
                  <a:lnTo>
                    <a:pt x="84" y="349"/>
                  </a:lnTo>
                  <a:lnTo>
                    <a:pt x="99" y="358"/>
                  </a:lnTo>
                  <a:lnTo>
                    <a:pt x="116" y="366"/>
                  </a:lnTo>
                  <a:lnTo>
                    <a:pt x="134" y="373"/>
                  </a:lnTo>
                  <a:lnTo>
                    <a:pt x="152" y="378"/>
                  </a:lnTo>
                  <a:lnTo>
                    <a:pt x="171" y="380"/>
                  </a:lnTo>
                  <a:lnTo>
                    <a:pt x="190" y="381"/>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2" name="Freeform 506"/>
            <p:cNvSpPr>
              <a:spLocks/>
            </p:cNvSpPr>
            <p:nvPr/>
          </p:nvSpPr>
          <p:spPr bwMode="auto">
            <a:xfrm>
              <a:off x="1261" y="2841"/>
              <a:ext cx="389" cy="388"/>
            </a:xfrm>
            <a:custGeom>
              <a:avLst/>
              <a:gdLst>
                <a:gd name="T0" fmla="*/ 213 w 389"/>
                <a:gd name="T1" fmla="*/ 386 h 388"/>
                <a:gd name="T2" fmla="*/ 251 w 389"/>
                <a:gd name="T3" fmla="*/ 379 h 388"/>
                <a:gd name="T4" fmla="*/ 286 w 389"/>
                <a:gd name="T5" fmla="*/ 364 h 388"/>
                <a:gd name="T6" fmla="*/ 317 w 389"/>
                <a:gd name="T7" fmla="*/ 343 h 388"/>
                <a:gd name="T8" fmla="*/ 343 w 389"/>
                <a:gd name="T9" fmla="*/ 317 h 388"/>
                <a:gd name="T10" fmla="*/ 364 w 389"/>
                <a:gd name="T11" fmla="*/ 286 h 388"/>
                <a:gd name="T12" fmla="*/ 379 w 389"/>
                <a:gd name="T13" fmla="*/ 252 h 388"/>
                <a:gd name="T14" fmla="*/ 386 w 389"/>
                <a:gd name="T15" fmla="*/ 214 h 388"/>
                <a:gd name="T16" fmla="*/ 386 w 389"/>
                <a:gd name="T17" fmla="*/ 174 h 388"/>
                <a:gd name="T18" fmla="*/ 379 w 389"/>
                <a:gd name="T19" fmla="*/ 136 h 388"/>
                <a:gd name="T20" fmla="*/ 364 w 389"/>
                <a:gd name="T21" fmla="*/ 102 h 388"/>
                <a:gd name="T22" fmla="*/ 343 w 389"/>
                <a:gd name="T23" fmla="*/ 71 h 388"/>
                <a:gd name="T24" fmla="*/ 317 w 389"/>
                <a:gd name="T25" fmla="*/ 45 h 388"/>
                <a:gd name="T26" fmla="*/ 286 w 389"/>
                <a:gd name="T27" fmla="*/ 24 h 388"/>
                <a:gd name="T28" fmla="*/ 251 w 389"/>
                <a:gd name="T29" fmla="*/ 9 h 388"/>
                <a:gd name="T30" fmla="*/ 213 w 389"/>
                <a:gd name="T31" fmla="*/ 1 h 388"/>
                <a:gd name="T32" fmla="*/ 174 w 389"/>
                <a:gd name="T33" fmla="*/ 1 h 388"/>
                <a:gd name="T34" fmla="*/ 136 w 389"/>
                <a:gd name="T35" fmla="*/ 9 h 388"/>
                <a:gd name="T36" fmla="*/ 101 w 389"/>
                <a:gd name="T37" fmla="*/ 24 h 388"/>
                <a:gd name="T38" fmla="*/ 70 w 389"/>
                <a:gd name="T39" fmla="*/ 45 h 388"/>
                <a:gd name="T40" fmla="*/ 44 w 389"/>
                <a:gd name="T41" fmla="*/ 71 h 388"/>
                <a:gd name="T42" fmla="*/ 23 w 389"/>
                <a:gd name="T43" fmla="*/ 102 h 388"/>
                <a:gd name="T44" fmla="*/ 8 w 389"/>
                <a:gd name="T45" fmla="*/ 136 h 388"/>
                <a:gd name="T46" fmla="*/ 1 w 389"/>
                <a:gd name="T47" fmla="*/ 174 h 388"/>
                <a:gd name="T48" fmla="*/ 1 w 389"/>
                <a:gd name="T49" fmla="*/ 214 h 388"/>
                <a:gd name="T50" fmla="*/ 8 w 389"/>
                <a:gd name="T51" fmla="*/ 252 h 388"/>
                <a:gd name="T52" fmla="*/ 23 w 389"/>
                <a:gd name="T53" fmla="*/ 286 h 388"/>
                <a:gd name="T54" fmla="*/ 44 w 389"/>
                <a:gd name="T55" fmla="*/ 317 h 388"/>
                <a:gd name="T56" fmla="*/ 70 w 389"/>
                <a:gd name="T57" fmla="*/ 343 h 388"/>
                <a:gd name="T58" fmla="*/ 101 w 389"/>
                <a:gd name="T59" fmla="*/ 364 h 388"/>
                <a:gd name="T60" fmla="*/ 136 w 389"/>
                <a:gd name="T61" fmla="*/ 379 h 388"/>
                <a:gd name="T62" fmla="*/ 174 w 389"/>
                <a:gd name="T63"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8">
                  <a:moveTo>
                    <a:pt x="193" y="387"/>
                  </a:moveTo>
                  <a:lnTo>
                    <a:pt x="213" y="386"/>
                  </a:lnTo>
                  <a:lnTo>
                    <a:pt x="232" y="384"/>
                  </a:lnTo>
                  <a:lnTo>
                    <a:pt x="251" y="379"/>
                  </a:lnTo>
                  <a:lnTo>
                    <a:pt x="269" y="372"/>
                  </a:lnTo>
                  <a:lnTo>
                    <a:pt x="286" y="364"/>
                  </a:lnTo>
                  <a:lnTo>
                    <a:pt x="302" y="354"/>
                  </a:lnTo>
                  <a:lnTo>
                    <a:pt x="317" y="343"/>
                  </a:lnTo>
                  <a:lnTo>
                    <a:pt x="331" y="331"/>
                  </a:lnTo>
                  <a:lnTo>
                    <a:pt x="343" y="317"/>
                  </a:lnTo>
                  <a:lnTo>
                    <a:pt x="354" y="302"/>
                  </a:lnTo>
                  <a:lnTo>
                    <a:pt x="364" y="286"/>
                  </a:lnTo>
                  <a:lnTo>
                    <a:pt x="372" y="269"/>
                  </a:lnTo>
                  <a:lnTo>
                    <a:pt x="379" y="252"/>
                  </a:lnTo>
                  <a:lnTo>
                    <a:pt x="384" y="233"/>
                  </a:lnTo>
                  <a:lnTo>
                    <a:pt x="386" y="214"/>
                  </a:lnTo>
                  <a:lnTo>
                    <a:pt x="388" y="194"/>
                  </a:lnTo>
                  <a:lnTo>
                    <a:pt x="386" y="174"/>
                  </a:lnTo>
                  <a:lnTo>
                    <a:pt x="384" y="155"/>
                  </a:lnTo>
                  <a:lnTo>
                    <a:pt x="379" y="136"/>
                  </a:lnTo>
                  <a:lnTo>
                    <a:pt x="372" y="119"/>
                  </a:lnTo>
                  <a:lnTo>
                    <a:pt x="364" y="102"/>
                  </a:lnTo>
                  <a:lnTo>
                    <a:pt x="354" y="86"/>
                  </a:lnTo>
                  <a:lnTo>
                    <a:pt x="343" y="71"/>
                  </a:lnTo>
                  <a:lnTo>
                    <a:pt x="331" y="57"/>
                  </a:lnTo>
                  <a:lnTo>
                    <a:pt x="317" y="45"/>
                  </a:lnTo>
                  <a:lnTo>
                    <a:pt x="302" y="34"/>
                  </a:lnTo>
                  <a:lnTo>
                    <a:pt x="286" y="24"/>
                  </a:lnTo>
                  <a:lnTo>
                    <a:pt x="269" y="16"/>
                  </a:lnTo>
                  <a:lnTo>
                    <a:pt x="251" y="9"/>
                  </a:lnTo>
                  <a:lnTo>
                    <a:pt x="232" y="4"/>
                  </a:lnTo>
                  <a:lnTo>
                    <a:pt x="213" y="1"/>
                  </a:lnTo>
                  <a:lnTo>
                    <a:pt x="193" y="0"/>
                  </a:lnTo>
                  <a:lnTo>
                    <a:pt x="174" y="1"/>
                  </a:lnTo>
                  <a:lnTo>
                    <a:pt x="154" y="4"/>
                  </a:lnTo>
                  <a:lnTo>
                    <a:pt x="136" y="9"/>
                  </a:lnTo>
                  <a:lnTo>
                    <a:pt x="118" y="16"/>
                  </a:lnTo>
                  <a:lnTo>
                    <a:pt x="101" y="24"/>
                  </a:lnTo>
                  <a:lnTo>
                    <a:pt x="85" y="34"/>
                  </a:lnTo>
                  <a:lnTo>
                    <a:pt x="70" y="45"/>
                  </a:lnTo>
                  <a:lnTo>
                    <a:pt x="56" y="57"/>
                  </a:lnTo>
                  <a:lnTo>
                    <a:pt x="44" y="71"/>
                  </a:lnTo>
                  <a:lnTo>
                    <a:pt x="33" y="86"/>
                  </a:lnTo>
                  <a:lnTo>
                    <a:pt x="23" y="102"/>
                  </a:lnTo>
                  <a:lnTo>
                    <a:pt x="15" y="119"/>
                  </a:lnTo>
                  <a:lnTo>
                    <a:pt x="8" y="136"/>
                  </a:lnTo>
                  <a:lnTo>
                    <a:pt x="4" y="155"/>
                  </a:lnTo>
                  <a:lnTo>
                    <a:pt x="1" y="174"/>
                  </a:lnTo>
                  <a:lnTo>
                    <a:pt x="0" y="194"/>
                  </a:lnTo>
                  <a:lnTo>
                    <a:pt x="1" y="214"/>
                  </a:lnTo>
                  <a:lnTo>
                    <a:pt x="4" y="233"/>
                  </a:lnTo>
                  <a:lnTo>
                    <a:pt x="8" y="252"/>
                  </a:lnTo>
                  <a:lnTo>
                    <a:pt x="15" y="269"/>
                  </a:lnTo>
                  <a:lnTo>
                    <a:pt x="23" y="286"/>
                  </a:lnTo>
                  <a:lnTo>
                    <a:pt x="33" y="302"/>
                  </a:lnTo>
                  <a:lnTo>
                    <a:pt x="44" y="317"/>
                  </a:lnTo>
                  <a:lnTo>
                    <a:pt x="56" y="331"/>
                  </a:lnTo>
                  <a:lnTo>
                    <a:pt x="70" y="343"/>
                  </a:lnTo>
                  <a:lnTo>
                    <a:pt x="85" y="354"/>
                  </a:lnTo>
                  <a:lnTo>
                    <a:pt x="101" y="364"/>
                  </a:lnTo>
                  <a:lnTo>
                    <a:pt x="118" y="372"/>
                  </a:lnTo>
                  <a:lnTo>
                    <a:pt x="136" y="379"/>
                  </a:lnTo>
                  <a:lnTo>
                    <a:pt x="154" y="384"/>
                  </a:lnTo>
                  <a:lnTo>
                    <a:pt x="174" y="386"/>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3" name="Freeform 507"/>
            <p:cNvSpPr>
              <a:spLocks/>
            </p:cNvSpPr>
            <p:nvPr/>
          </p:nvSpPr>
          <p:spPr bwMode="auto">
            <a:xfrm>
              <a:off x="1619" y="3028"/>
              <a:ext cx="6" cy="6"/>
            </a:xfrm>
            <a:custGeom>
              <a:avLst/>
              <a:gdLst>
                <a:gd name="T0" fmla="*/ 2 w 6"/>
                <a:gd name="T1" fmla="*/ 5 h 6"/>
                <a:gd name="T2" fmla="*/ 2 w 6"/>
                <a:gd name="T3" fmla="*/ 4 h 6"/>
                <a:gd name="T4" fmla="*/ 0 w 6"/>
                <a:gd name="T5" fmla="*/ 3 h 6"/>
                <a:gd name="T6" fmla="*/ 2 w 6"/>
                <a:gd name="T7" fmla="*/ 2 h 6"/>
                <a:gd name="T8" fmla="*/ 2 w 6"/>
                <a:gd name="T9" fmla="*/ 0 h 6"/>
                <a:gd name="T10" fmla="*/ 3 w 6"/>
                <a:gd name="T11" fmla="*/ 2 h 6"/>
                <a:gd name="T12" fmla="*/ 5 w 6"/>
                <a:gd name="T13" fmla="*/ 1 h 6"/>
                <a:gd name="T14" fmla="*/ 4 w 6"/>
                <a:gd name="T15" fmla="*/ 3 h 6"/>
                <a:gd name="T16" fmla="*/ 5 w 6"/>
                <a:gd name="T17" fmla="*/ 4 h 6"/>
                <a:gd name="T18" fmla="*/ 3 w 6"/>
                <a:gd name="T19" fmla="*/ 4 h 6"/>
                <a:gd name="T20" fmla="*/ 2 w 6"/>
                <a:gd name="T21"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6">
                  <a:moveTo>
                    <a:pt x="2" y="5"/>
                  </a:moveTo>
                  <a:lnTo>
                    <a:pt x="2" y="4"/>
                  </a:lnTo>
                  <a:lnTo>
                    <a:pt x="0" y="3"/>
                  </a:lnTo>
                  <a:lnTo>
                    <a:pt x="2" y="2"/>
                  </a:lnTo>
                  <a:lnTo>
                    <a:pt x="2" y="0"/>
                  </a:lnTo>
                  <a:lnTo>
                    <a:pt x="3" y="2"/>
                  </a:lnTo>
                  <a:lnTo>
                    <a:pt x="5" y="1"/>
                  </a:lnTo>
                  <a:lnTo>
                    <a:pt x="4" y="3"/>
                  </a:lnTo>
                  <a:lnTo>
                    <a:pt x="5" y="4"/>
                  </a:lnTo>
                  <a:lnTo>
                    <a:pt x="3" y="4"/>
                  </a:lnTo>
                  <a:lnTo>
                    <a:pt x="2"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4" name="Freeform 508"/>
            <p:cNvSpPr>
              <a:spLocks/>
            </p:cNvSpPr>
            <p:nvPr/>
          </p:nvSpPr>
          <p:spPr bwMode="auto">
            <a:xfrm>
              <a:off x="1363" y="2920"/>
              <a:ext cx="73" cy="59"/>
            </a:xfrm>
            <a:custGeom>
              <a:avLst/>
              <a:gdLst>
                <a:gd name="T0" fmla="*/ 31 w 73"/>
                <a:gd name="T1" fmla="*/ 1 h 59"/>
                <a:gd name="T2" fmla="*/ 25 w 73"/>
                <a:gd name="T3" fmla="*/ 5 h 59"/>
                <a:gd name="T4" fmla="*/ 18 w 73"/>
                <a:gd name="T5" fmla="*/ 14 h 59"/>
                <a:gd name="T6" fmla="*/ 10 w 73"/>
                <a:gd name="T7" fmla="*/ 22 h 59"/>
                <a:gd name="T8" fmla="*/ 5 w 73"/>
                <a:gd name="T9" fmla="*/ 29 h 59"/>
                <a:gd name="T10" fmla="*/ 2 w 73"/>
                <a:gd name="T11" fmla="*/ 34 h 59"/>
                <a:gd name="T12" fmla="*/ 1 w 73"/>
                <a:gd name="T13" fmla="*/ 37 h 59"/>
                <a:gd name="T14" fmla="*/ 0 w 73"/>
                <a:gd name="T15" fmla="*/ 40 h 59"/>
                <a:gd name="T16" fmla="*/ 1 w 73"/>
                <a:gd name="T17" fmla="*/ 42 h 59"/>
                <a:gd name="T18" fmla="*/ 2 w 73"/>
                <a:gd name="T19" fmla="*/ 44 h 59"/>
                <a:gd name="T20" fmla="*/ 5 w 73"/>
                <a:gd name="T21" fmla="*/ 44 h 59"/>
                <a:gd name="T22" fmla="*/ 7 w 73"/>
                <a:gd name="T23" fmla="*/ 44 h 59"/>
                <a:gd name="T24" fmla="*/ 10 w 73"/>
                <a:gd name="T25" fmla="*/ 44 h 59"/>
                <a:gd name="T26" fmla="*/ 12 w 73"/>
                <a:gd name="T27" fmla="*/ 44 h 59"/>
                <a:gd name="T28" fmla="*/ 14 w 73"/>
                <a:gd name="T29" fmla="*/ 46 h 59"/>
                <a:gd name="T30" fmla="*/ 16 w 73"/>
                <a:gd name="T31" fmla="*/ 49 h 59"/>
                <a:gd name="T32" fmla="*/ 18 w 73"/>
                <a:gd name="T33" fmla="*/ 52 h 59"/>
                <a:gd name="T34" fmla="*/ 21 w 73"/>
                <a:gd name="T35" fmla="*/ 53 h 59"/>
                <a:gd name="T36" fmla="*/ 23 w 73"/>
                <a:gd name="T37" fmla="*/ 55 h 59"/>
                <a:gd name="T38" fmla="*/ 26 w 73"/>
                <a:gd name="T39" fmla="*/ 57 h 59"/>
                <a:gd name="T40" fmla="*/ 29 w 73"/>
                <a:gd name="T41" fmla="*/ 58 h 59"/>
                <a:gd name="T42" fmla="*/ 31 w 73"/>
                <a:gd name="T43" fmla="*/ 57 h 59"/>
                <a:gd name="T44" fmla="*/ 30 w 73"/>
                <a:gd name="T45" fmla="*/ 54 h 59"/>
                <a:gd name="T46" fmla="*/ 29 w 73"/>
                <a:gd name="T47" fmla="*/ 51 h 59"/>
                <a:gd name="T48" fmla="*/ 28 w 73"/>
                <a:gd name="T49" fmla="*/ 48 h 59"/>
                <a:gd name="T50" fmla="*/ 30 w 73"/>
                <a:gd name="T51" fmla="*/ 46 h 59"/>
                <a:gd name="T52" fmla="*/ 34 w 73"/>
                <a:gd name="T53" fmla="*/ 44 h 59"/>
                <a:gd name="T54" fmla="*/ 39 w 73"/>
                <a:gd name="T55" fmla="*/ 39 h 59"/>
                <a:gd name="T56" fmla="*/ 43 w 73"/>
                <a:gd name="T57" fmla="*/ 34 h 59"/>
                <a:gd name="T58" fmla="*/ 49 w 73"/>
                <a:gd name="T59" fmla="*/ 31 h 59"/>
                <a:gd name="T60" fmla="*/ 53 w 73"/>
                <a:gd name="T61" fmla="*/ 28 h 59"/>
                <a:gd name="T62" fmla="*/ 55 w 73"/>
                <a:gd name="T63" fmla="*/ 27 h 59"/>
                <a:gd name="T64" fmla="*/ 58 w 73"/>
                <a:gd name="T65" fmla="*/ 26 h 59"/>
                <a:gd name="T66" fmla="*/ 60 w 73"/>
                <a:gd name="T67" fmla="*/ 24 h 59"/>
                <a:gd name="T68" fmla="*/ 61 w 73"/>
                <a:gd name="T69" fmla="*/ 22 h 59"/>
                <a:gd name="T70" fmla="*/ 61 w 73"/>
                <a:gd name="T71" fmla="*/ 19 h 59"/>
                <a:gd name="T72" fmla="*/ 62 w 73"/>
                <a:gd name="T73" fmla="*/ 16 h 59"/>
                <a:gd name="T74" fmla="*/ 62 w 73"/>
                <a:gd name="T75" fmla="*/ 14 h 59"/>
                <a:gd name="T76" fmla="*/ 64 w 73"/>
                <a:gd name="T77" fmla="*/ 13 h 59"/>
                <a:gd name="T78" fmla="*/ 66 w 73"/>
                <a:gd name="T79" fmla="*/ 11 h 59"/>
                <a:gd name="T80" fmla="*/ 67 w 73"/>
                <a:gd name="T81" fmla="*/ 8 h 59"/>
                <a:gd name="T82" fmla="*/ 70 w 73"/>
                <a:gd name="T83" fmla="*/ 5 h 59"/>
                <a:gd name="T84" fmla="*/ 72 w 73"/>
                <a:gd name="T85" fmla="*/ 3 h 59"/>
                <a:gd name="T86" fmla="*/ 71 w 73"/>
                <a:gd name="T87" fmla="*/ 0 h 59"/>
                <a:gd name="T88" fmla="*/ 67 w 73"/>
                <a:gd name="T89" fmla="*/ 0 h 59"/>
                <a:gd name="T90" fmla="*/ 62 w 73"/>
                <a:gd name="T91" fmla="*/ 0 h 59"/>
                <a:gd name="T92" fmla="*/ 55 w 73"/>
                <a:gd name="T93" fmla="*/ 1 h 59"/>
                <a:gd name="T94" fmla="*/ 49 w 73"/>
                <a:gd name="T95" fmla="*/ 2 h 59"/>
                <a:gd name="T96" fmla="*/ 43 w 73"/>
                <a:gd name="T97" fmla="*/ 2 h 59"/>
                <a:gd name="T98" fmla="*/ 39 w 73"/>
                <a:gd name="T99" fmla="*/ 2 h 59"/>
                <a:gd name="T100" fmla="*/ 34 w 73"/>
                <a:gd name="T101"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 h="59">
                  <a:moveTo>
                    <a:pt x="34" y="1"/>
                  </a:moveTo>
                  <a:lnTo>
                    <a:pt x="33" y="1"/>
                  </a:lnTo>
                  <a:lnTo>
                    <a:pt x="31" y="1"/>
                  </a:lnTo>
                  <a:lnTo>
                    <a:pt x="30" y="2"/>
                  </a:lnTo>
                  <a:lnTo>
                    <a:pt x="28" y="4"/>
                  </a:lnTo>
                  <a:lnTo>
                    <a:pt x="25" y="5"/>
                  </a:lnTo>
                  <a:lnTo>
                    <a:pt x="22" y="8"/>
                  </a:lnTo>
                  <a:lnTo>
                    <a:pt x="20" y="11"/>
                  </a:lnTo>
                  <a:lnTo>
                    <a:pt x="18" y="14"/>
                  </a:lnTo>
                  <a:lnTo>
                    <a:pt x="15" y="16"/>
                  </a:lnTo>
                  <a:lnTo>
                    <a:pt x="12" y="19"/>
                  </a:lnTo>
                  <a:lnTo>
                    <a:pt x="10" y="22"/>
                  </a:lnTo>
                  <a:lnTo>
                    <a:pt x="8" y="24"/>
                  </a:lnTo>
                  <a:lnTo>
                    <a:pt x="6" y="27"/>
                  </a:lnTo>
                  <a:lnTo>
                    <a:pt x="5" y="29"/>
                  </a:lnTo>
                  <a:lnTo>
                    <a:pt x="3" y="31"/>
                  </a:lnTo>
                  <a:lnTo>
                    <a:pt x="3" y="33"/>
                  </a:lnTo>
                  <a:lnTo>
                    <a:pt x="2" y="34"/>
                  </a:lnTo>
                  <a:lnTo>
                    <a:pt x="2" y="34"/>
                  </a:lnTo>
                  <a:lnTo>
                    <a:pt x="1" y="35"/>
                  </a:lnTo>
                  <a:lnTo>
                    <a:pt x="1" y="37"/>
                  </a:lnTo>
                  <a:lnTo>
                    <a:pt x="1" y="38"/>
                  </a:lnTo>
                  <a:lnTo>
                    <a:pt x="0" y="39"/>
                  </a:lnTo>
                  <a:lnTo>
                    <a:pt x="0" y="40"/>
                  </a:lnTo>
                  <a:lnTo>
                    <a:pt x="0" y="41"/>
                  </a:lnTo>
                  <a:lnTo>
                    <a:pt x="0" y="42"/>
                  </a:lnTo>
                  <a:lnTo>
                    <a:pt x="1" y="42"/>
                  </a:lnTo>
                  <a:lnTo>
                    <a:pt x="1" y="43"/>
                  </a:lnTo>
                  <a:lnTo>
                    <a:pt x="1" y="44"/>
                  </a:lnTo>
                  <a:lnTo>
                    <a:pt x="2" y="44"/>
                  </a:lnTo>
                  <a:lnTo>
                    <a:pt x="3" y="44"/>
                  </a:lnTo>
                  <a:lnTo>
                    <a:pt x="4" y="44"/>
                  </a:lnTo>
                  <a:lnTo>
                    <a:pt x="5" y="44"/>
                  </a:lnTo>
                  <a:lnTo>
                    <a:pt x="6" y="44"/>
                  </a:lnTo>
                  <a:lnTo>
                    <a:pt x="6" y="44"/>
                  </a:lnTo>
                  <a:lnTo>
                    <a:pt x="7" y="44"/>
                  </a:lnTo>
                  <a:lnTo>
                    <a:pt x="8" y="44"/>
                  </a:lnTo>
                  <a:lnTo>
                    <a:pt x="9" y="44"/>
                  </a:lnTo>
                  <a:lnTo>
                    <a:pt x="10" y="44"/>
                  </a:lnTo>
                  <a:lnTo>
                    <a:pt x="11" y="44"/>
                  </a:lnTo>
                  <a:lnTo>
                    <a:pt x="12" y="44"/>
                  </a:lnTo>
                  <a:lnTo>
                    <a:pt x="12" y="44"/>
                  </a:lnTo>
                  <a:lnTo>
                    <a:pt x="13" y="44"/>
                  </a:lnTo>
                  <a:lnTo>
                    <a:pt x="14" y="45"/>
                  </a:lnTo>
                  <a:lnTo>
                    <a:pt x="14" y="46"/>
                  </a:lnTo>
                  <a:lnTo>
                    <a:pt x="15" y="47"/>
                  </a:lnTo>
                  <a:lnTo>
                    <a:pt x="15" y="48"/>
                  </a:lnTo>
                  <a:lnTo>
                    <a:pt x="16" y="49"/>
                  </a:lnTo>
                  <a:lnTo>
                    <a:pt x="17" y="50"/>
                  </a:lnTo>
                  <a:lnTo>
                    <a:pt x="18" y="51"/>
                  </a:lnTo>
                  <a:lnTo>
                    <a:pt x="18" y="52"/>
                  </a:lnTo>
                  <a:lnTo>
                    <a:pt x="19" y="53"/>
                  </a:lnTo>
                  <a:lnTo>
                    <a:pt x="20" y="53"/>
                  </a:lnTo>
                  <a:lnTo>
                    <a:pt x="21" y="53"/>
                  </a:lnTo>
                  <a:lnTo>
                    <a:pt x="21" y="54"/>
                  </a:lnTo>
                  <a:lnTo>
                    <a:pt x="22" y="54"/>
                  </a:lnTo>
                  <a:lnTo>
                    <a:pt x="23" y="55"/>
                  </a:lnTo>
                  <a:lnTo>
                    <a:pt x="24" y="56"/>
                  </a:lnTo>
                  <a:lnTo>
                    <a:pt x="25" y="56"/>
                  </a:lnTo>
                  <a:lnTo>
                    <a:pt x="26" y="57"/>
                  </a:lnTo>
                  <a:lnTo>
                    <a:pt x="27" y="57"/>
                  </a:lnTo>
                  <a:lnTo>
                    <a:pt x="28" y="58"/>
                  </a:lnTo>
                  <a:lnTo>
                    <a:pt x="29" y="58"/>
                  </a:lnTo>
                  <a:lnTo>
                    <a:pt x="30" y="58"/>
                  </a:lnTo>
                  <a:lnTo>
                    <a:pt x="30" y="58"/>
                  </a:lnTo>
                  <a:lnTo>
                    <a:pt x="31" y="57"/>
                  </a:lnTo>
                  <a:lnTo>
                    <a:pt x="31" y="56"/>
                  </a:lnTo>
                  <a:lnTo>
                    <a:pt x="31" y="55"/>
                  </a:lnTo>
                  <a:lnTo>
                    <a:pt x="30" y="54"/>
                  </a:lnTo>
                  <a:lnTo>
                    <a:pt x="30" y="53"/>
                  </a:lnTo>
                  <a:lnTo>
                    <a:pt x="30" y="53"/>
                  </a:lnTo>
                  <a:lnTo>
                    <a:pt x="29" y="51"/>
                  </a:lnTo>
                  <a:lnTo>
                    <a:pt x="28" y="50"/>
                  </a:lnTo>
                  <a:lnTo>
                    <a:pt x="28" y="49"/>
                  </a:lnTo>
                  <a:lnTo>
                    <a:pt x="28" y="48"/>
                  </a:lnTo>
                  <a:lnTo>
                    <a:pt x="29" y="48"/>
                  </a:lnTo>
                  <a:lnTo>
                    <a:pt x="29" y="47"/>
                  </a:lnTo>
                  <a:lnTo>
                    <a:pt x="30" y="46"/>
                  </a:lnTo>
                  <a:lnTo>
                    <a:pt x="31" y="45"/>
                  </a:lnTo>
                  <a:lnTo>
                    <a:pt x="32" y="44"/>
                  </a:lnTo>
                  <a:lnTo>
                    <a:pt x="34" y="44"/>
                  </a:lnTo>
                  <a:lnTo>
                    <a:pt x="35" y="42"/>
                  </a:lnTo>
                  <a:lnTo>
                    <a:pt x="37" y="41"/>
                  </a:lnTo>
                  <a:lnTo>
                    <a:pt x="39" y="39"/>
                  </a:lnTo>
                  <a:lnTo>
                    <a:pt x="40" y="37"/>
                  </a:lnTo>
                  <a:lnTo>
                    <a:pt x="42" y="36"/>
                  </a:lnTo>
                  <a:lnTo>
                    <a:pt x="43" y="34"/>
                  </a:lnTo>
                  <a:lnTo>
                    <a:pt x="45" y="34"/>
                  </a:lnTo>
                  <a:lnTo>
                    <a:pt x="47" y="32"/>
                  </a:lnTo>
                  <a:lnTo>
                    <a:pt x="49" y="31"/>
                  </a:lnTo>
                  <a:lnTo>
                    <a:pt x="50" y="30"/>
                  </a:lnTo>
                  <a:lnTo>
                    <a:pt x="52" y="29"/>
                  </a:lnTo>
                  <a:lnTo>
                    <a:pt x="53" y="28"/>
                  </a:lnTo>
                  <a:lnTo>
                    <a:pt x="54" y="28"/>
                  </a:lnTo>
                  <a:lnTo>
                    <a:pt x="54" y="27"/>
                  </a:lnTo>
                  <a:lnTo>
                    <a:pt x="55" y="27"/>
                  </a:lnTo>
                  <a:lnTo>
                    <a:pt x="56" y="27"/>
                  </a:lnTo>
                  <a:lnTo>
                    <a:pt x="57" y="26"/>
                  </a:lnTo>
                  <a:lnTo>
                    <a:pt x="58" y="26"/>
                  </a:lnTo>
                  <a:lnTo>
                    <a:pt x="59" y="25"/>
                  </a:lnTo>
                  <a:lnTo>
                    <a:pt x="60" y="25"/>
                  </a:lnTo>
                  <a:lnTo>
                    <a:pt x="60" y="24"/>
                  </a:lnTo>
                  <a:lnTo>
                    <a:pt x="60" y="24"/>
                  </a:lnTo>
                  <a:lnTo>
                    <a:pt x="60" y="23"/>
                  </a:lnTo>
                  <a:lnTo>
                    <a:pt x="61" y="22"/>
                  </a:lnTo>
                  <a:lnTo>
                    <a:pt x="61" y="21"/>
                  </a:lnTo>
                  <a:lnTo>
                    <a:pt x="61" y="20"/>
                  </a:lnTo>
                  <a:lnTo>
                    <a:pt x="61" y="19"/>
                  </a:lnTo>
                  <a:lnTo>
                    <a:pt x="61" y="17"/>
                  </a:lnTo>
                  <a:lnTo>
                    <a:pt x="61" y="16"/>
                  </a:lnTo>
                  <a:lnTo>
                    <a:pt x="62" y="16"/>
                  </a:lnTo>
                  <a:lnTo>
                    <a:pt x="62" y="15"/>
                  </a:lnTo>
                  <a:lnTo>
                    <a:pt x="62" y="15"/>
                  </a:lnTo>
                  <a:lnTo>
                    <a:pt x="62" y="14"/>
                  </a:lnTo>
                  <a:lnTo>
                    <a:pt x="63" y="14"/>
                  </a:lnTo>
                  <a:lnTo>
                    <a:pt x="63" y="13"/>
                  </a:lnTo>
                  <a:lnTo>
                    <a:pt x="64" y="13"/>
                  </a:lnTo>
                  <a:lnTo>
                    <a:pt x="64" y="12"/>
                  </a:lnTo>
                  <a:lnTo>
                    <a:pt x="65" y="11"/>
                  </a:lnTo>
                  <a:lnTo>
                    <a:pt x="66" y="11"/>
                  </a:lnTo>
                  <a:lnTo>
                    <a:pt x="66" y="10"/>
                  </a:lnTo>
                  <a:lnTo>
                    <a:pt x="66" y="9"/>
                  </a:lnTo>
                  <a:lnTo>
                    <a:pt x="67" y="8"/>
                  </a:lnTo>
                  <a:lnTo>
                    <a:pt x="68" y="7"/>
                  </a:lnTo>
                  <a:lnTo>
                    <a:pt x="69" y="6"/>
                  </a:lnTo>
                  <a:lnTo>
                    <a:pt x="70" y="5"/>
                  </a:lnTo>
                  <a:lnTo>
                    <a:pt x="71" y="5"/>
                  </a:lnTo>
                  <a:lnTo>
                    <a:pt x="71" y="4"/>
                  </a:lnTo>
                  <a:lnTo>
                    <a:pt x="72" y="3"/>
                  </a:lnTo>
                  <a:lnTo>
                    <a:pt x="72" y="2"/>
                  </a:lnTo>
                  <a:lnTo>
                    <a:pt x="72" y="1"/>
                  </a:lnTo>
                  <a:lnTo>
                    <a:pt x="71" y="0"/>
                  </a:lnTo>
                  <a:lnTo>
                    <a:pt x="70" y="0"/>
                  </a:lnTo>
                  <a:lnTo>
                    <a:pt x="69" y="0"/>
                  </a:lnTo>
                  <a:lnTo>
                    <a:pt x="67" y="0"/>
                  </a:lnTo>
                  <a:lnTo>
                    <a:pt x="66" y="0"/>
                  </a:lnTo>
                  <a:lnTo>
                    <a:pt x="64" y="0"/>
                  </a:lnTo>
                  <a:lnTo>
                    <a:pt x="62" y="0"/>
                  </a:lnTo>
                  <a:lnTo>
                    <a:pt x="60" y="1"/>
                  </a:lnTo>
                  <a:lnTo>
                    <a:pt x="57" y="1"/>
                  </a:lnTo>
                  <a:lnTo>
                    <a:pt x="55" y="1"/>
                  </a:lnTo>
                  <a:lnTo>
                    <a:pt x="54" y="2"/>
                  </a:lnTo>
                  <a:lnTo>
                    <a:pt x="51" y="2"/>
                  </a:lnTo>
                  <a:lnTo>
                    <a:pt x="49" y="2"/>
                  </a:lnTo>
                  <a:lnTo>
                    <a:pt x="47" y="2"/>
                  </a:lnTo>
                  <a:lnTo>
                    <a:pt x="45" y="2"/>
                  </a:lnTo>
                  <a:lnTo>
                    <a:pt x="43" y="2"/>
                  </a:lnTo>
                  <a:lnTo>
                    <a:pt x="42" y="2"/>
                  </a:lnTo>
                  <a:lnTo>
                    <a:pt x="40" y="2"/>
                  </a:lnTo>
                  <a:lnTo>
                    <a:pt x="39" y="2"/>
                  </a:lnTo>
                  <a:lnTo>
                    <a:pt x="37" y="2"/>
                  </a:lnTo>
                  <a:lnTo>
                    <a:pt x="36" y="1"/>
                  </a:lnTo>
                  <a:lnTo>
                    <a:pt x="3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5" name="Freeform 509"/>
            <p:cNvSpPr>
              <a:spLocks/>
            </p:cNvSpPr>
            <p:nvPr/>
          </p:nvSpPr>
          <p:spPr bwMode="auto">
            <a:xfrm>
              <a:off x="1343" y="2975"/>
              <a:ext cx="23" cy="43"/>
            </a:xfrm>
            <a:custGeom>
              <a:avLst/>
              <a:gdLst>
                <a:gd name="T0" fmla="*/ 19 w 23"/>
                <a:gd name="T1" fmla="*/ 3 h 43"/>
                <a:gd name="T2" fmla="*/ 20 w 23"/>
                <a:gd name="T3" fmla="*/ 5 h 43"/>
                <a:gd name="T4" fmla="*/ 19 w 23"/>
                <a:gd name="T5" fmla="*/ 7 h 43"/>
                <a:gd name="T6" fmla="*/ 18 w 23"/>
                <a:gd name="T7" fmla="*/ 9 h 43"/>
                <a:gd name="T8" fmla="*/ 17 w 23"/>
                <a:gd name="T9" fmla="*/ 11 h 43"/>
                <a:gd name="T10" fmla="*/ 15 w 23"/>
                <a:gd name="T11" fmla="*/ 13 h 43"/>
                <a:gd name="T12" fmla="*/ 12 w 23"/>
                <a:gd name="T13" fmla="*/ 18 h 43"/>
                <a:gd name="T14" fmla="*/ 9 w 23"/>
                <a:gd name="T15" fmla="*/ 23 h 43"/>
                <a:gd name="T16" fmla="*/ 6 w 23"/>
                <a:gd name="T17" fmla="*/ 27 h 43"/>
                <a:gd name="T18" fmla="*/ 3 w 23"/>
                <a:gd name="T19" fmla="*/ 31 h 43"/>
                <a:gd name="T20" fmla="*/ 2 w 23"/>
                <a:gd name="T21" fmla="*/ 32 h 43"/>
                <a:gd name="T22" fmla="*/ 0 w 23"/>
                <a:gd name="T23" fmla="*/ 34 h 43"/>
                <a:gd name="T24" fmla="*/ 0 w 23"/>
                <a:gd name="T25" fmla="*/ 37 h 43"/>
                <a:gd name="T26" fmla="*/ 1 w 23"/>
                <a:gd name="T27" fmla="*/ 39 h 43"/>
                <a:gd name="T28" fmla="*/ 3 w 23"/>
                <a:gd name="T29" fmla="*/ 39 h 43"/>
                <a:gd name="T30" fmla="*/ 6 w 23"/>
                <a:gd name="T31" fmla="*/ 40 h 43"/>
                <a:gd name="T32" fmla="*/ 8 w 23"/>
                <a:gd name="T33" fmla="*/ 40 h 43"/>
                <a:gd name="T34" fmla="*/ 10 w 23"/>
                <a:gd name="T35" fmla="*/ 41 h 43"/>
                <a:gd name="T36" fmla="*/ 12 w 23"/>
                <a:gd name="T37" fmla="*/ 42 h 43"/>
                <a:gd name="T38" fmla="*/ 14 w 23"/>
                <a:gd name="T39" fmla="*/ 42 h 43"/>
                <a:gd name="T40" fmla="*/ 17 w 23"/>
                <a:gd name="T41" fmla="*/ 42 h 43"/>
                <a:gd name="T42" fmla="*/ 19 w 23"/>
                <a:gd name="T43" fmla="*/ 41 h 43"/>
                <a:gd name="T44" fmla="*/ 19 w 23"/>
                <a:gd name="T45" fmla="*/ 39 h 43"/>
                <a:gd name="T46" fmla="*/ 17 w 23"/>
                <a:gd name="T47" fmla="*/ 37 h 43"/>
                <a:gd name="T48" fmla="*/ 16 w 23"/>
                <a:gd name="T49" fmla="*/ 36 h 43"/>
                <a:gd name="T50" fmla="*/ 14 w 23"/>
                <a:gd name="T51" fmla="*/ 37 h 43"/>
                <a:gd name="T52" fmla="*/ 10 w 23"/>
                <a:gd name="T53" fmla="*/ 36 h 43"/>
                <a:gd name="T54" fmla="*/ 7 w 23"/>
                <a:gd name="T55" fmla="*/ 35 h 43"/>
                <a:gd name="T56" fmla="*/ 6 w 23"/>
                <a:gd name="T57" fmla="*/ 33 h 43"/>
                <a:gd name="T58" fmla="*/ 6 w 23"/>
                <a:gd name="T59" fmla="*/ 31 h 43"/>
                <a:gd name="T60" fmla="*/ 9 w 23"/>
                <a:gd name="T61" fmla="*/ 26 h 43"/>
                <a:gd name="T62" fmla="*/ 13 w 23"/>
                <a:gd name="T63" fmla="*/ 23 h 43"/>
                <a:gd name="T64" fmla="*/ 15 w 23"/>
                <a:gd name="T65" fmla="*/ 20 h 43"/>
                <a:gd name="T66" fmla="*/ 17 w 23"/>
                <a:gd name="T67" fmla="*/ 18 h 43"/>
                <a:gd name="T68" fmla="*/ 18 w 23"/>
                <a:gd name="T69" fmla="*/ 16 h 43"/>
                <a:gd name="T70" fmla="*/ 20 w 23"/>
                <a:gd name="T71" fmla="*/ 14 h 43"/>
                <a:gd name="T72" fmla="*/ 20 w 23"/>
                <a:gd name="T73" fmla="*/ 11 h 43"/>
                <a:gd name="T74" fmla="*/ 22 w 23"/>
                <a:gd name="T75" fmla="*/ 9 h 43"/>
                <a:gd name="T76" fmla="*/ 22 w 23"/>
                <a:gd name="T77" fmla="*/ 6 h 43"/>
                <a:gd name="T78" fmla="*/ 22 w 23"/>
                <a:gd name="T79" fmla="*/ 4 h 43"/>
                <a:gd name="T80" fmla="*/ 22 w 23"/>
                <a:gd name="T81" fmla="*/ 1 h 43"/>
                <a:gd name="T82" fmla="*/ 20 w 23"/>
                <a:gd name="T83" fmla="*/ 0 h 43"/>
                <a:gd name="T84" fmla="*/ 19 w 23"/>
                <a:gd name="T85"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43">
                  <a:moveTo>
                    <a:pt x="19" y="2"/>
                  </a:moveTo>
                  <a:lnTo>
                    <a:pt x="19" y="2"/>
                  </a:lnTo>
                  <a:lnTo>
                    <a:pt x="19" y="3"/>
                  </a:lnTo>
                  <a:lnTo>
                    <a:pt x="20" y="4"/>
                  </a:lnTo>
                  <a:lnTo>
                    <a:pt x="20" y="4"/>
                  </a:lnTo>
                  <a:lnTo>
                    <a:pt x="20" y="5"/>
                  </a:lnTo>
                  <a:lnTo>
                    <a:pt x="20" y="6"/>
                  </a:lnTo>
                  <a:lnTo>
                    <a:pt x="20" y="7"/>
                  </a:lnTo>
                  <a:lnTo>
                    <a:pt x="19" y="7"/>
                  </a:lnTo>
                  <a:lnTo>
                    <a:pt x="19" y="8"/>
                  </a:lnTo>
                  <a:lnTo>
                    <a:pt x="19" y="9"/>
                  </a:lnTo>
                  <a:lnTo>
                    <a:pt x="18" y="9"/>
                  </a:lnTo>
                  <a:lnTo>
                    <a:pt x="18" y="10"/>
                  </a:lnTo>
                  <a:lnTo>
                    <a:pt x="17" y="10"/>
                  </a:lnTo>
                  <a:lnTo>
                    <a:pt x="17" y="11"/>
                  </a:lnTo>
                  <a:lnTo>
                    <a:pt x="17" y="11"/>
                  </a:lnTo>
                  <a:lnTo>
                    <a:pt x="16" y="12"/>
                  </a:lnTo>
                  <a:lnTo>
                    <a:pt x="15" y="13"/>
                  </a:lnTo>
                  <a:lnTo>
                    <a:pt x="14" y="15"/>
                  </a:lnTo>
                  <a:lnTo>
                    <a:pt x="13" y="16"/>
                  </a:lnTo>
                  <a:lnTo>
                    <a:pt x="12" y="18"/>
                  </a:lnTo>
                  <a:lnTo>
                    <a:pt x="11" y="19"/>
                  </a:lnTo>
                  <a:lnTo>
                    <a:pt x="9" y="21"/>
                  </a:lnTo>
                  <a:lnTo>
                    <a:pt x="9" y="23"/>
                  </a:lnTo>
                  <a:lnTo>
                    <a:pt x="7" y="25"/>
                  </a:lnTo>
                  <a:lnTo>
                    <a:pt x="6" y="25"/>
                  </a:lnTo>
                  <a:lnTo>
                    <a:pt x="6" y="27"/>
                  </a:lnTo>
                  <a:lnTo>
                    <a:pt x="4" y="28"/>
                  </a:lnTo>
                  <a:lnTo>
                    <a:pt x="3" y="30"/>
                  </a:lnTo>
                  <a:lnTo>
                    <a:pt x="3" y="31"/>
                  </a:lnTo>
                  <a:lnTo>
                    <a:pt x="2" y="31"/>
                  </a:lnTo>
                  <a:lnTo>
                    <a:pt x="2" y="32"/>
                  </a:lnTo>
                  <a:lnTo>
                    <a:pt x="2" y="32"/>
                  </a:lnTo>
                  <a:lnTo>
                    <a:pt x="1" y="32"/>
                  </a:lnTo>
                  <a:lnTo>
                    <a:pt x="1" y="33"/>
                  </a:lnTo>
                  <a:lnTo>
                    <a:pt x="0" y="34"/>
                  </a:lnTo>
                  <a:lnTo>
                    <a:pt x="0" y="35"/>
                  </a:lnTo>
                  <a:lnTo>
                    <a:pt x="0" y="36"/>
                  </a:lnTo>
                  <a:lnTo>
                    <a:pt x="0" y="37"/>
                  </a:lnTo>
                  <a:lnTo>
                    <a:pt x="0" y="38"/>
                  </a:lnTo>
                  <a:lnTo>
                    <a:pt x="0" y="39"/>
                  </a:lnTo>
                  <a:lnTo>
                    <a:pt x="1" y="39"/>
                  </a:lnTo>
                  <a:lnTo>
                    <a:pt x="2" y="39"/>
                  </a:lnTo>
                  <a:lnTo>
                    <a:pt x="2" y="39"/>
                  </a:lnTo>
                  <a:lnTo>
                    <a:pt x="3" y="39"/>
                  </a:lnTo>
                  <a:lnTo>
                    <a:pt x="4" y="40"/>
                  </a:lnTo>
                  <a:lnTo>
                    <a:pt x="5" y="40"/>
                  </a:lnTo>
                  <a:lnTo>
                    <a:pt x="6" y="40"/>
                  </a:lnTo>
                  <a:lnTo>
                    <a:pt x="6" y="40"/>
                  </a:lnTo>
                  <a:lnTo>
                    <a:pt x="7" y="40"/>
                  </a:lnTo>
                  <a:lnTo>
                    <a:pt x="8" y="40"/>
                  </a:lnTo>
                  <a:lnTo>
                    <a:pt x="9" y="41"/>
                  </a:lnTo>
                  <a:lnTo>
                    <a:pt x="9" y="41"/>
                  </a:lnTo>
                  <a:lnTo>
                    <a:pt x="10" y="41"/>
                  </a:lnTo>
                  <a:lnTo>
                    <a:pt x="11" y="41"/>
                  </a:lnTo>
                  <a:lnTo>
                    <a:pt x="12" y="41"/>
                  </a:lnTo>
                  <a:lnTo>
                    <a:pt x="12" y="42"/>
                  </a:lnTo>
                  <a:lnTo>
                    <a:pt x="13" y="42"/>
                  </a:lnTo>
                  <a:lnTo>
                    <a:pt x="13" y="42"/>
                  </a:lnTo>
                  <a:lnTo>
                    <a:pt x="14" y="42"/>
                  </a:lnTo>
                  <a:lnTo>
                    <a:pt x="15" y="42"/>
                  </a:lnTo>
                  <a:lnTo>
                    <a:pt x="16" y="42"/>
                  </a:lnTo>
                  <a:lnTo>
                    <a:pt x="17" y="42"/>
                  </a:lnTo>
                  <a:lnTo>
                    <a:pt x="17" y="42"/>
                  </a:lnTo>
                  <a:lnTo>
                    <a:pt x="18" y="41"/>
                  </a:lnTo>
                  <a:lnTo>
                    <a:pt x="19" y="41"/>
                  </a:lnTo>
                  <a:lnTo>
                    <a:pt x="19" y="40"/>
                  </a:lnTo>
                  <a:lnTo>
                    <a:pt x="19" y="39"/>
                  </a:lnTo>
                  <a:lnTo>
                    <a:pt x="19" y="39"/>
                  </a:lnTo>
                  <a:lnTo>
                    <a:pt x="18" y="38"/>
                  </a:lnTo>
                  <a:lnTo>
                    <a:pt x="18" y="37"/>
                  </a:lnTo>
                  <a:lnTo>
                    <a:pt x="17" y="37"/>
                  </a:lnTo>
                  <a:lnTo>
                    <a:pt x="17" y="36"/>
                  </a:lnTo>
                  <a:lnTo>
                    <a:pt x="17" y="36"/>
                  </a:lnTo>
                  <a:lnTo>
                    <a:pt x="16" y="36"/>
                  </a:lnTo>
                  <a:lnTo>
                    <a:pt x="16" y="37"/>
                  </a:lnTo>
                  <a:lnTo>
                    <a:pt x="15" y="37"/>
                  </a:lnTo>
                  <a:lnTo>
                    <a:pt x="14" y="37"/>
                  </a:lnTo>
                  <a:lnTo>
                    <a:pt x="13" y="37"/>
                  </a:lnTo>
                  <a:lnTo>
                    <a:pt x="12" y="37"/>
                  </a:lnTo>
                  <a:lnTo>
                    <a:pt x="10" y="36"/>
                  </a:lnTo>
                  <a:lnTo>
                    <a:pt x="9" y="36"/>
                  </a:lnTo>
                  <a:lnTo>
                    <a:pt x="8" y="36"/>
                  </a:lnTo>
                  <a:lnTo>
                    <a:pt x="7" y="35"/>
                  </a:lnTo>
                  <a:lnTo>
                    <a:pt x="6" y="35"/>
                  </a:lnTo>
                  <a:lnTo>
                    <a:pt x="6" y="34"/>
                  </a:lnTo>
                  <a:lnTo>
                    <a:pt x="6" y="33"/>
                  </a:lnTo>
                  <a:lnTo>
                    <a:pt x="6" y="32"/>
                  </a:lnTo>
                  <a:lnTo>
                    <a:pt x="6" y="32"/>
                  </a:lnTo>
                  <a:lnTo>
                    <a:pt x="6" y="31"/>
                  </a:lnTo>
                  <a:lnTo>
                    <a:pt x="7" y="29"/>
                  </a:lnTo>
                  <a:lnTo>
                    <a:pt x="8" y="28"/>
                  </a:lnTo>
                  <a:lnTo>
                    <a:pt x="9" y="26"/>
                  </a:lnTo>
                  <a:lnTo>
                    <a:pt x="10" y="25"/>
                  </a:lnTo>
                  <a:lnTo>
                    <a:pt x="12" y="24"/>
                  </a:lnTo>
                  <a:lnTo>
                    <a:pt x="13" y="23"/>
                  </a:lnTo>
                  <a:lnTo>
                    <a:pt x="13" y="22"/>
                  </a:lnTo>
                  <a:lnTo>
                    <a:pt x="14" y="21"/>
                  </a:lnTo>
                  <a:lnTo>
                    <a:pt x="15" y="20"/>
                  </a:lnTo>
                  <a:lnTo>
                    <a:pt x="15" y="19"/>
                  </a:lnTo>
                  <a:lnTo>
                    <a:pt x="16" y="18"/>
                  </a:lnTo>
                  <a:lnTo>
                    <a:pt x="17" y="18"/>
                  </a:lnTo>
                  <a:lnTo>
                    <a:pt x="17" y="18"/>
                  </a:lnTo>
                  <a:lnTo>
                    <a:pt x="17" y="17"/>
                  </a:lnTo>
                  <a:lnTo>
                    <a:pt x="18" y="16"/>
                  </a:lnTo>
                  <a:lnTo>
                    <a:pt x="19" y="15"/>
                  </a:lnTo>
                  <a:lnTo>
                    <a:pt x="19" y="14"/>
                  </a:lnTo>
                  <a:lnTo>
                    <a:pt x="20" y="14"/>
                  </a:lnTo>
                  <a:lnTo>
                    <a:pt x="20" y="12"/>
                  </a:lnTo>
                  <a:lnTo>
                    <a:pt x="20" y="12"/>
                  </a:lnTo>
                  <a:lnTo>
                    <a:pt x="20" y="11"/>
                  </a:lnTo>
                  <a:lnTo>
                    <a:pt x="21" y="11"/>
                  </a:lnTo>
                  <a:lnTo>
                    <a:pt x="21" y="10"/>
                  </a:lnTo>
                  <a:lnTo>
                    <a:pt x="22" y="9"/>
                  </a:lnTo>
                  <a:lnTo>
                    <a:pt x="22" y="8"/>
                  </a:lnTo>
                  <a:lnTo>
                    <a:pt x="22" y="7"/>
                  </a:lnTo>
                  <a:lnTo>
                    <a:pt x="22" y="6"/>
                  </a:lnTo>
                  <a:lnTo>
                    <a:pt x="22" y="5"/>
                  </a:lnTo>
                  <a:lnTo>
                    <a:pt x="22" y="4"/>
                  </a:lnTo>
                  <a:lnTo>
                    <a:pt x="22" y="4"/>
                  </a:lnTo>
                  <a:lnTo>
                    <a:pt x="22" y="3"/>
                  </a:lnTo>
                  <a:lnTo>
                    <a:pt x="22" y="2"/>
                  </a:lnTo>
                  <a:lnTo>
                    <a:pt x="22" y="1"/>
                  </a:lnTo>
                  <a:lnTo>
                    <a:pt x="21" y="0"/>
                  </a:lnTo>
                  <a:lnTo>
                    <a:pt x="20" y="0"/>
                  </a:lnTo>
                  <a:lnTo>
                    <a:pt x="20" y="0"/>
                  </a:lnTo>
                  <a:lnTo>
                    <a:pt x="19" y="0"/>
                  </a:lnTo>
                  <a:lnTo>
                    <a:pt x="19" y="1"/>
                  </a:lnTo>
                  <a:lnTo>
                    <a:pt x="19"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6" name="Freeform 510"/>
            <p:cNvSpPr>
              <a:spLocks/>
            </p:cNvSpPr>
            <p:nvPr/>
          </p:nvSpPr>
          <p:spPr bwMode="auto">
            <a:xfrm>
              <a:off x="1352" y="2974"/>
              <a:ext cx="81" cy="99"/>
            </a:xfrm>
            <a:custGeom>
              <a:avLst/>
              <a:gdLst>
                <a:gd name="T0" fmla="*/ 73 w 81"/>
                <a:gd name="T1" fmla="*/ 7 h 99"/>
                <a:gd name="T2" fmla="*/ 72 w 81"/>
                <a:gd name="T3" fmla="*/ 11 h 99"/>
                <a:gd name="T4" fmla="*/ 67 w 81"/>
                <a:gd name="T5" fmla="*/ 16 h 99"/>
                <a:gd name="T6" fmla="*/ 64 w 81"/>
                <a:gd name="T7" fmla="*/ 20 h 99"/>
                <a:gd name="T8" fmla="*/ 60 w 81"/>
                <a:gd name="T9" fmla="*/ 22 h 99"/>
                <a:gd name="T10" fmla="*/ 49 w 81"/>
                <a:gd name="T11" fmla="*/ 22 h 99"/>
                <a:gd name="T12" fmla="*/ 42 w 81"/>
                <a:gd name="T13" fmla="*/ 21 h 99"/>
                <a:gd name="T14" fmla="*/ 33 w 81"/>
                <a:gd name="T15" fmla="*/ 20 h 99"/>
                <a:gd name="T16" fmla="*/ 29 w 81"/>
                <a:gd name="T17" fmla="*/ 18 h 99"/>
                <a:gd name="T18" fmla="*/ 25 w 81"/>
                <a:gd name="T19" fmla="*/ 18 h 99"/>
                <a:gd name="T20" fmla="*/ 25 w 81"/>
                <a:gd name="T21" fmla="*/ 24 h 99"/>
                <a:gd name="T22" fmla="*/ 23 w 81"/>
                <a:gd name="T23" fmla="*/ 28 h 99"/>
                <a:gd name="T24" fmla="*/ 20 w 81"/>
                <a:gd name="T25" fmla="*/ 33 h 99"/>
                <a:gd name="T26" fmla="*/ 19 w 81"/>
                <a:gd name="T27" fmla="*/ 38 h 99"/>
                <a:gd name="T28" fmla="*/ 20 w 81"/>
                <a:gd name="T29" fmla="*/ 43 h 99"/>
                <a:gd name="T30" fmla="*/ 20 w 81"/>
                <a:gd name="T31" fmla="*/ 48 h 99"/>
                <a:gd name="T32" fmla="*/ 17 w 81"/>
                <a:gd name="T33" fmla="*/ 52 h 99"/>
                <a:gd name="T34" fmla="*/ 13 w 81"/>
                <a:gd name="T35" fmla="*/ 54 h 99"/>
                <a:gd name="T36" fmla="*/ 7 w 81"/>
                <a:gd name="T37" fmla="*/ 56 h 99"/>
                <a:gd name="T38" fmla="*/ 5 w 81"/>
                <a:gd name="T39" fmla="*/ 60 h 99"/>
                <a:gd name="T40" fmla="*/ 6 w 81"/>
                <a:gd name="T41" fmla="*/ 66 h 99"/>
                <a:gd name="T42" fmla="*/ 10 w 81"/>
                <a:gd name="T43" fmla="*/ 68 h 99"/>
                <a:gd name="T44" fmla="*/ 15 w 81"/>
                <a:gd name="T45" fmla="*/ 68 h 99"/>
                <a:gd name="T46" fmla="*/ 20 w 81"/>
                <a:gd name="T47" fmla="*/ 68 h 99"/>
                <a:gd name="T48" fmla="*/ 20 w 81"/>
                <a:gd name="T49" fmla="*/ 70 h 99"/>
                <a:gd name="T50" fmla="*/ 17 w 81"/>
                <a:gd name="T51" fmla="*/ 72 h 99"/>
                <a:gd name="T52" fmla="*/ 11 w 81"/>
                <a:gd name="T53" fmla="*/ 71 h 99"/>
                <a:gd name="T54" fmla="*/ 7 w 81"/>
                <a:gd name="T55" fmla="*/ 72 h 99"/>
                <a:gd name="T56" fmla="*/ 4 w 81"/>
                <a:gd name="T57" fmla="*/ 74 h 99"/>
                <a:gd name="T58" fmla="*/ 7 w 81"/>
                <a:gd name="T59" fmla="*/ 77 h 99"/>
                <a:gd name="T60" fmla="*/ 11 w 81"/>
                <a:gd name="T61" fmla="*/ 79 h 99"/>
                <a:gd name="T62" fmla="*/ 16 w 81"/>
                <a:gd name="T63" fmla="*/ 80 h 99"/>
                <a:gd name="T64" fmla="*/ 14 w 81"/>
                <a:gd name="T65" fmla="*/ 82 h 99"/>
                <a:gd name="T66" fmla="*/ 10 w 81"/>
                <a:gd name="T67" fmla="*/ 83 h 99"/>
                <a:gd name="T68" fmla="*/ 6 w 81"/>
                <a:gd name="T69" fmla="*/ 85 h 99"/>
                <a:gd name="T70" fmla="*/ 2 w 81"/>
                <a:gd name="T71" fmla="*/ 90 h 99"/>
                <a:gd name="T72" fmla="*/ 0 w 81"/>
                <a:gd name="T73" fmla="*/ 95 h 99"/>
                <a:gd name="T74" fmla="*/ 3 w 81"/>
                <a:gd name="T75" fmla="*/ 96 h 99"/>
                <a:gd name="T76" fmla="*/ 7 w 81"/>
                <a:gd name="T77" fmla="*/ 93 h 99"/>
                <a:gd name="T78" fmla="*/ 12 w 81"/>
                <a:gd name="T79" fmla="*/ 95 h 99"/>
                <a:gd name="T80" fmla="*/ 17 w 81"/>
                <a:gd name="T81" fmla="*/ 97 h 99"/>
                <a:gd name="T82" fmla="*/ 20 w 81"/>
                <a:gd name="T83" fmla="*/ 98 h 99"/>
                <a:gd name="T84" fmla="*/ 25 w 81"/>
                <a:gd name="T85" fmla="*/ 95 h 99"/>
                <a:gd name="T86" fmla="*/ 31 w 81"/>
                <a:gd name="T87" fmla="*/ 94 h 99"/>
                <a:gd name="T88" fmla="*/ 34 w 81"/>
                <a:gd name="T89" fmla="*/ 90 h 99"/>
                <a:gd name="T90" fmla="*/ 36 w 81"/>
                <a:gd name="T91" fmla="*/ 80 h 99"/>
                <a:gd name="T92" fmla="*/ 36 w 81"/>
                <a:gd name="T93" fmla="*/ 64 h 99"/>
                <a:gd name="T94" fmla="*/ 36 w 81"/>
                <a:gd name="T95" fmla="*/ 49 h 99"/>
                <a:gd name="T96" fmla="*/ 39 w 81"/>
                <a:gd name="T97" fmla="*/ 41 h 99"/>
                <a:gd name="T98" fmla="*/ 41 w 81"/>
                <a:gd name="T99" fmla="*/ 37 h 99"/>
                <a:gd name="T100" fmla="*/ 45 w 81"/>
                <a:gd name="T101" fmla="*/ 33 h 99"/>
                <a:gd name="T102" fmla="*/ 52 w 81"/>
                <a:gd name="T103" fmla="*/ 30 h 99"/>
                <a:gd name="T104" fmla="*/ 64 w 81"/>
                <a:gd name="T105" fmla="*/ 27 h 99"/>
                <a:gd name="T106" fmla="*/ 74 w 81"/>
                <a:gd name="T107" fmla="*/ 25 h 99"/>
                <a:gd name="T108" fmla="*/ 79 w 81"/>
                <a:gd name="T109" fmla="*/ 19 h 99"/>
                <a:gd name="T110" fmla="*/ 80 w 81"/>
                <a:gd name="T111" fmla="*/ 12 h 99"/>
                <a:gd name="T112" fmla="*/ 79 w 81"/>
                <a:gd name="T113" fmla="*/ 8 h 99"/>
                <a:gd name="T114" fmla="*/ 77 w 81"/>
                <a:gd name="T115" fmla="*/ 3 h 99"/>
                <a:gd name="T116" fmla="*/ 75 w 81"/>
                <a:gd name="T117" fmla="*/ 0 h 99"/>
                <a:gd name="T118" fmla="*/ 73 w 81"/>
                <a:gd name="T119" fmla="*/ 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1" h="99">
                  <a:moveTo>
                    <a:pt x="73" y="3"/>
                  </a:moveTo>
                  <a:lnTo>
                    <a:pt x="73" y="4"/>
                  </a:lnTo>
                  <a:lnTo>
                    <a:pt x="73" y="5"/>
                  </a:lnTo>
                  <a:lnTo>
                    <a:pt x="73" y="6"/>
                  </a:lnTo>
                  <a:lnTo>
                    <a:pt x="73" y="7"/>
                  </a:lnTo>
                  <a:lnTo>
                    <a:pt x="73" y="8"/>
                  </a:lnTo>
                  <a:lnTo>
                    <a:pt x="73" y="8"/>
                  </a:lnTo>
                  <a:lnTo>
                    <a:pt x="73" y="9"/>
                  </a:lnTo>
                  <a:lnTo>
                    <a:pt x="72" y="10"/>
                  </a:lnTo>
                  <a:lnTo>
                    <a:pt x="72" y="11"/>
                  </a:lnTo>
                  <a:lnTo>
                    <a:pt x="71" y="12"/>
                  </a:lnTo>
                  <a:lnTo>
                    <a:pt x="70" y="13"/>
                  </a:lnTo>
                  <a:lnTo>
                    <a:pt x="69" y="14"/>
                  </a:lnTo>
                  <a:lnTo>
                    <a:pt x="68" y="15"/>
                  </a:lnTo>
                  <a:lnTo>
                    <a:pt x="67" y="16"/>
                  </a:lnTo>
                  <a:lnTo>
                    <a:pt x="67" y="17"/>
                  </a:lnTo>
                  <a:lnTo>
                    <a:pt x="66" y="18"/>
                  </a:lnTo>
                  <a:lnTo>
                    <a:pt x="65" y="18"/>
                  </a:lnTo>
                  <a:lnTo>
                    <a:pt x="65" y="19"/>
                  </a:lnTo>
                  <a:lnTo>
                    <a:pt x="64" y="20"/>
                  </a:lnTo>
                  <a:lnTo>
                    <a:pt x="63" y="21"/>
                  </a:lnTo>
                  <a:lnTo>
                    <a:pt x="62" y="21"/>
                  </a:lnTo>
                  <a:lnTo>
                    <a:pt x="61" y="22"/>
                  </a:lnTo>
                  <a:lnTo>
                    <a:pt x="60" y="22"/>
                  </a:lnTo>
                  <a:lnTo>
                    <a:pt x="60" y="22"/>
                  </a:lnTo>
                  <a:lnTo>
                    <a:pt x="58" y="22"/>
                  </a:lnTo>
                  <a:lnTo>
                    <a:pt x="57" y="22"/>
                  </a:lnTo>
                  <a:lnTo>
                    <a:pt x="55" y="22"/>
                  </a:lnTo>
                  <a:lnTo>
                    <a:pt x="54" y="22"/>
                  </a:lnTo>
                  <a:lnTo>
                    <a:pt x="49" y="22"/>
                  </a:lnTo>
                  <a:lnTo>
                    <a:pt x="48" y="22"/>
                  </a:lnTo>
                  <a:lnTo>
                    <a:pt x="47" y="22"/>
                  </a:lnTo>
                  <a:lnTo>
                    <a:pt x="46" y="21"/>
                  </a:lnTo>
                  <a:lnTo>
                    <a:pt x="43" y="21"/>
                  </a:lnTo>
                  <a:lnTo>
                    <a:pt x="42" y="21"/>
                  </a:lnTo>
                  <a:lnTo>
                    <a:pt x="40" y="21"/>
                  </a:lnTo>
                  <a:lnTo>
                    <a:pt x="39" y="21"/>
                  </a:lnTo>
                  <a:lnTo>
                    <a:pt x="38" y="21"/>
                  </a:lnTo>
                  <a:lnTo>
                    <a:pt x="35" y="20"/>
                  </a:lnTo>
                  <a:lnTo>
                    <a:pt x="33" y="20"/>
                  </a:lnTo>
                  <a:lnTo>
                    <a:pt x="33" y="20"/>
                  </a:lnTo>
                  <a:lnTo>
                    <a:pt x="32" y="19"/>
                  </a:lnTo>
                  <a:lnTo>
                    <a:pt x="30" y="19"/>
                  </a:lnTo>
                  <a:lnTo>
                    <a:pt x="29" y="19"/>
                  </a:lnTo>
                  <a:lnTo>
                    <a:pt x="29" y="18"/>
                  </a:lnTo>
                  <a:lnTo>
                    <a:pt x="28" y="18"/>
                  </a:lnTo>
                  <a:lnTo>
                    <a:pt x="27" y="18"/>
                  </a:lnTo>
                  <a:lnTo>
                    <a:pt x="26" y="17"/>
                  </a:lnTo>
                  <a:lnTo>
                    <a:pt x="25" y="17"/>
                  </a:lnTo>
                  <a:lnTo>
                    <a:pt x="25" y="18"/>
                  </a:lnTo>
                  <a:lnTo>
                    <a:pt x="25" y="19"/>
                  </a:lnTo>
                  <a:lnTo>
                    <a:pt x="25" y="20"/>
                  </a:lnTo>
                  <a:lnTo>
                    <a:pt x="25" y="21"/>
                  </a:lnTo>
                  <a:lnTo>
                    <a:pt x="25" y="23"/>
                  </a:lnTo>
                  <a:lnTo>
                    <a:pt x="25" y="24"/>
                  </a:lnTo>
                  <a:lnTo>
                    <a:pt x="25" y="25"/>
                  </a:lnTo>
                  <a:lnTo>
                    <a:pt x="25" y="25"/>
                  </a:lnTo>
                  <a:lnTo>
                    <a:pt x="24" y="26"/>
                  </a:lnTo>
                  <a:lnTo>
                    <a:pt x="24" y="27"/>
                  </a:lnTo>
                  <a:lnTo>
                    <a:pt x="23" y="28"/>
                  </a:lnTo>
                  <a:lnTo>
                    <a:pt x="23" y="29"/>
                  </a:lnTo>
                  <a:lnTo>
                    <a:pt x="22" y="30"/>
                  </a:lnTo>
                  <a:lnTo>
                    <a:pt x="21" y="31"/>
                  </a:lnTo>
                  <a:lnTo>
                    <a:pt x="21" y="32"/>
                  </a:lnTo>
                  <a:lnTo>
                    <a:pt x="20" y="33"/>
                  </a:lnTo>
                  <a:lnTo>
                    <a:pt x="20" y="34"/>
                  </a:lnTo>
                  <a:lnTo>
                    <a:pt x="20" y="35"/>
                  </a:lnTo>
                  <a:lnTo>
                    <a:pt x="20" y="36"/>
                  </a:lnTo>
                  <a:lnTo>
                    <a:pt x="20" y="37"/>
                  </a:lnTo>
                  <a:lnTo>
                    <a:pt x="19" y="38"/>
                  </a:lnTo>
                  <a:lnTo>
                    <a:pt x="19" y="39"/>
                  </a:lnTo>
                  <a:lnTo>
                    <a:pt x="19" y="40"/>
                  </a:lnTo>
                  <a:lnTo>
                    <a:pt x="19" y="41"/>
                  </a:lnTo>
                  <a:lnTo>
                    <a:pt x="19" y="41"/>
                  </a:lnTo>
                  <a:lnTo>
                    <a:pt x="20" y="43"/>
                  </a:lnTo>
                  <a:lnTo>
                    <a:pt x="20" y="44"/>
                  </a:lnTo>
                  <a:lnTo>
                    <a:pt x="20" y="45"/>
                  </a:lnTo>
                  <a:lnTo>
                    <a:pt x="20" y="46"/>
                  </a:lnTo>
                  <a:lnTo>
                    <a:pt x="20" y="47"/>
                  </a:lnTo>
                  <a:lnTo>
                    <a:pt x="20" y="48"/>
                  </a:lnTo>
                  <a:lnTo>
                    <a:pt x="19" y="49"/>
                  </a:lnTo>
                  <a:lnTo>
                    <a:pt x="19" y="50"/>
                  </a:lnTo>
                  <a:lnTo>
                    <a:pt x="18" y="51"/>
                  </a:lnTo>
                  <a:lnTo>
                    <a:pt x="18" y="52"/>
                  </a:lnTo>
                  <a:lnTo>
                    <a:pt x="17" y="52"/>
                  </a:lnTo>
                  <a:lnTo>
                    <a:pt x="17" y="53"/>
                  </a:lnTo>
                  <a:lnTo>
                    <a:pt x="16" y="53"/>
                  </a:lnTo>
                  <a:lnTo>
                    <a:pt x="15" y="54"/>
                  </a:lnTo>
                  <a:lnTo>
                    <a:pt x="14" y="54"/>
                  </a:lnTo>
                  <a:lnTo>
                    <a:pt x="13" y="54"/>
                  </a:lnTo>
                  <a:lnTo>
                    <a:pt x="12" y="54"/>
                  </a:lnTo>
                  <a:lnTo>
                    <a:pt x="11" y="54"/>
                  </a:lnTo>
                  <a:lnTo>
                    <a:pt x="10" y="55"/>
                  </a:lnTo>
                  <a:lnTo>
                    <a:pt x="9" y="55"/>
                  </a:lnTo>
                  <a:lnTo>
                    <a:pt x="7" y="56"/>
                  </a:lnTo>
                  <a:lnTo>
                    <a:pt x="7" y="57"/>
                  </a:lnTo>
                  <a:lnTo>
                    <a:pt x="7" y="57"/>
                  </a:lnTo>
                  <a:lnTo>
                    <a:pt x="6" y="58"/>
                  </a:lnTo>
                  <a:lnTo>
                    <a:pt x="5" y="59"/>
                  </a:lnTo>
                  <a:lnTo>
                    <a:pt x="5" y="60"/>
                  </a:lnTo>
                  <a:lnTo>
                    <a:pt x="5" y="62"/>
                  </a:lnTo>
                  <a:lnTo>
                    <a:pt x="5" y="63"/>
                  </a:lnTo>
                  <a:lnTo>
                    <a:pt x="5" y="64"/>
                  </a:lnTo>
                  <a:lnTo>
                    <a:pt x="5" y="65"/>
                  </a:lnTo>
                  <a:lnTo>
                    <a:pt x="6" y="66"/>
                  </a:lnTo>
                  <a:lnTo>
                    <a:pt x="7" y="67"/>
                  </a:lnTo>
                  <a:lnTo>
                    <a:pt x="7" y="68"/>
                  </a:lnTo>
                  <a:lnTo>
                    <a:pt x="8" y="68"/>
                  </a:lnTo>
                  <a:lnTo>
                    <a:pt x="9" y="68"/>
                  </a:lnTo>
                  <a:lnTo>
                    <a:pt x="10" y="68"/>
                  </a:lnTo>
                  <a:lnTo>
                    <a:pt x="11" y="68"/>
                  </a:lnTo>
                  <a:lnTo>
                    <a:pt x="12" y="68"/>
                  </a:lnTo>
                  <a:lnTo>
                    <a:pt x="13" y="68"/>
                  </a:lnTo>
                  <a:lnTo>
                    <a:pt x="14" y="68"/>
                  </a:lnTo>
                  <a:lnTo>
                    <a:pt x="15" y="68"/>
                  </a:lnTo>
                  <a:lnTo>
                    <a:pt x="16" y="68"/>
                  </a:lnTo>
                  <a:lnTo>
                    <a:pt x="17" y="68"/>
                  </a:lnTo>
                  <a:lnTo>
                    <a:pt x="18" y="68"/>
                  </a:lnTo>
                  <a:lnTo>
                    <a:pt x="19" y="68"/>
                  </a:lnTo>
                  <a:lnTo>
                    <a:pt x="20" y="68"/>
                  </a:lnTo>
                  <a:lnTo>
                    <a:pt x="20" y="68"/>
                  </a:lnTo>
                  <a:lnTo>
                    <a:pt x="20" y="69"/>
                  </a:lnTo>
                  <a:lnTo>
                    <a:pt x="21" y="69"/>
                  </a:lnTo>
                  <a:lnTo>
                    <a:pt x="21" y="70"/>
                  </a:lnTo>
                  <a:lnTo>
                    <a:pt x="20" y="70"/>
                  </a:lnTo>
                  <a:lnTo>
                    <a:pt x="20" y="71"/>
                  </a:lnTo>
                  <a:lnTo>
                    <a:pt x="20" y="71"/>
                  </a:lnTo>
                  <a:lnTo>
                    <a:pt x="19" y="71"/>
                  </a:lnTo>
                  <a:lnTo>
                    <a:pt x="18" y="72"/>
                  </a:lnTo>
                  <a:lnTo>
                    <a:pt x="17" y="72"/>
                  </a:lnTo>
                  <a:lnTo>
                    <a:pt x="16" y="72"/>
                  </a:lnTo>
                  <a:lnTo>
                    <a:pt x="15" y="72"/>
                  </a:lnTo>
                  <a:lnTo>
                    <a:pt x="14" y="72"/>
                  </a:lnTo>
                  <a:lnTo>
                    <a:pt x="12" y="72"/>
                  </a:lnTo>
                  <a:lnTo>
                    <a:pt x="11" y="71"/>
                  </a:lnTo>
                  <a:lnTo>
                    <a:pt x="10" y="71"/>
                  </a:lnTo>
                  <a:lnTo>
                    <a:pt x="9" y="71"/>
                  </a:lnTo>
                  <a:lnTo>
                    <a:pt x="8" y="72"/>
                  </a:lnTo>
                  <a:lnTo>
                    <a:pt x="7" y="72"/>
                  </a:lnTo>
                  <a:lnTo>
                    <a:pt x="7" y="72"/>
                  </a:lnTo>
                  <a:lnTo>
                    <a:pt x="6" y="72"/>
                  </a:lnTo>
                  <a:lnTo>
                    <a:pt x="6" y="73"/>
                  </a:lnTo>
                  <a:lnTo>
                    <a:pt x="5" y="73"/>
                  </a:lnTo>
                  <a:lnTo>
                    <a:pt x="4" y="74"/>
                  </a:lnTo>
                  <a:lnTo>
                    <a:pt x="4" y="74"/>
                  </a:lnTo>
                  <a:lnTo>
                    <a:pt x="4" y="75"/>
                  </a:lnTo>
                  <a:lnTo>
                    <a:pt x="5" y="75"/>
                  </a:lnTo>
                  <a:lnTo>
                    <a:pt x="5" y="76"/>
                  </a:lnTo>
                  <a:lnTo>
                    <a:pt x="6" y="76"/>
                  </a:lnTo>
                  <a:lnTo>
                    <a:pt x="7" y="77"/>
                  </a:lnTo>
                  <a:lnTo>
                    <a:pt x="7" y="78"/>
                  </a:lnTo>
                  <a:lnTo>
                    <a:pt x="8" y="78"/>
                  </a:lnTo>
                  <a:lnTo>
                    <a:pt x="9" y="79"/>
                  </a:lnTo>
                  <a:lnTo>
                    <a:pt x="10" y="79"/>
                  </a:lnTo>
                  <a:lnTo>
                    <a:pt x="11" y="79"/>
                  </a:lnTo>
                  <a:lnTo>
                    <a:pt x="12" y="79"/>
                  </a:lnTo>
                  <a:lnTo>
                    <a:pt x="13" y="80"/>
                  </a:lnTo>
                  <a:lnTo>
                    <a:pt x="14" y="80"/>
                  </a:lnTo>
                  <a:lnTo>
                    <a:pt x="15" y="80"/>
                  </a:lnTo>
                  <a:lnTo>
                    <a:pt x="16" y="80"/>
                  </a:lnTo>
                  <a:lnTo>
                    <a:pt x="17" y="81"/>
                  </a:lnTo>
                  <a:lnTo>
                    <a:pt x="17" y="82"/>
                  </a:lnTo>
                  <a:lnTo>
                    <a:pt x="16" y="82"/>
                  </a:lnTo>
                  <a:lnTo>
                    <a:pt x="15" y="82"/>
                  </a:lnTo>
                  <a:lnTo>
                    <a:pt x="14" y="82"/>
                  </a:lnTo>
                  <a:lnTo>
                    <a:pt x="13" y="82"/>
                  </a:lnTo>
                  <a:lnTo>
                    <a:pt x="12" y="82"/>
                  </a:lnTo>
                  <a:lnTo>
                    <a:pt x="12" y="83"/>
                  </a:lnTo>
                  <a:lnTo>
                    <a:pt x="11" y="83"/>
                  </a:lnTo>
                  <a:lnTo>
                    <a:pt x="10" y="83"/>
                  </a:lnTo>
                  <a:lnTo>
                    <a:pt x="9" y="83"/>
                  </a:lnTo>
                  <a:lnTo>
                    <a:pt x="8" y="84"/>
                  </a:lnTo>
                  <a:lnTo>
                    <a:pt x="7" y="84"/>
                  </a:lnTo>
                  <a:lnTo>
                    <a:pt x="7" y="84"/>
                  </a:lnTo>
                  <a:lnTo>
                    <a:pt x="6" y="85"/>
                  </a:lnTo>
                  <a:lnTo>
                    <a:pt x="5" y="86"/>
                  </a:lnTo>
                  <a:lnTo>
                    <a:pt x="5" y="87"/>
                  </a:lnTo>
                  <a:lnTo>
                    <a:pt x="4" y="88"/>
                  </a:lnTo>
                  <a:lnTo>
                    <a:pt x="3" y="89"/>
                  </a:lnTo>
                  <a:lnTo>
                    <a:pt x="2" y="90"/>
                  </a:lnTo>
                  <a:lnTo>
                    <a:pt x="1" y="90"/>
                  </a:lnTo>
                  <a:lnTo>
                    <a:pt x="1" y="92"/>
                  </a:lnTo>
                  <a:lnTo>
                    <a:pt x="0" y="93"/>
                  </a:lnTo>
                  <a:lnTo>
                    <a:pt x="0" y="94"/>
                  </a:lnTo>
                  <a:lnTo>
                    <a:pt x="0" y="95"/>
                  </a:lnTo>
                  <a:lnTo>
                    <a:pt x="0" y="96"/>
                  </a:lnTo>
                  <a:lnTo>
                    <a:pt x="0" y="97"/>
                  </a:lnTo>
                  <a:lnTo>
                    <a:pt x="1" y="97"/>
                  </a:lnTo>
                  <a:lnTo>
                    <a:pt x="2" y="97"/>
                  </a:lnTo>
                  <a:lnTo>
                    <a:pt x="3" y="96"/>
                  </a:lnTo>
                  <a:lnTo>
                    <a:pt x="4" y="96"/>
                  </a:lnTo>
                  <a:lnTo>
                    <a:pt x="5" y="95"/>
                  </a:lnTo>
                  <a:lnTo>
                    <a:pt x="6" y="94"/>
                  </a:lnTo>
                  <a:lnTo>
                    <a:pt x="7" y="94"/>
                  </a:lnTo>
                  <a:lnTo>
                    <a:pt x="7" y="93"/>
                  </a:lnTo>
                  <a:lnTo>
                    <a:pt x="8" y="93"/>
                  </a:lnTo>
                  <a:lnTo>
                    <a:pt x="9" y="94"/>
                  </a:lnTo>
                  <a:lnTo>
                    <a:pt x="10" y="94"/>
                  </a:lnTo>
                  <a:lnTo>
                    <a:pt x="11" y="95"/>
                  </a:lnTo>
                  <a:lnTo>
                    <a:pt x="12" y="95"/>
                  </a:lnTo>
                  <a:lnTo>
                    <a:pt x="13" y="96"/>
                  </a:lnTo>
                  <a:lnTo>
                    <a:pt x="14" y="96"/>
                  </a:lnTo>
                  <a:lnTo>
                    <a:pt x="15" y="97"/>
                  </a:lnTo>
                  <a:lnTo>
                    <a:pt x="16" y="97"/>
                  </a:lnTo>
                  <a:lnTo>
                    <a:pt x="17" y="97"/>
                  </a:lnTo>
                  <a:lnTo>
                    <a:pt x="17" y="98"/>
                  </a:lnTo>
                  <a:lnTo>
                    <a:pt x="18" y="98"/>
                  </a:lnTo>
                  <a:lnTo>
                    <a:pt x="19" y="98"/>
                  </a:lnTo>
                  <a:lnTo>
                    <a:pt x="20" y="98"/>
                  </a:lnTo>
                  <a:lnTo>
                    <a:pt x="20" y="98"/>
                  </a:lnTo>
                  <a:lnTo>
                    <a:pt x="21" y="98"/>
                  </a:lnTo>
                  <a:lnTo>
                    <a:pt x="22" y="97"/>
                  </a:lnTo>
                  <a:lnTo>
                    <a:pt x="23" y="96"/>
                  </a:lnTo>
                  <a:lnTo>
                    <a:pt x="24" y="96"/>
                  </a:lnTo>
                  <a:lnTo>
                    <a:pt x="25" y="95"/>
                  </a:lnTo>
                  <a:lnTo>
                    <a:pt x="26" y="95"/>
                  </a:lnTo>
                  <a:lnTo>
                    <a:pt x="28" y="94"/>
                  </a:lnTo>
                  <a:lnTo>
                    <a:pt x="29" y="94"/>
                  </a:lnTo>
                  <a:lnTo>
                    <a:pt x="30" y="94"/>
                  </a:lnTo>
                  <a:lnTo>
                    <a:pt x="31" y="94"/>
                  </a:lnTo>
                  <a:lnTo>
                    <a:pt x="32" y="93"/>
                  </a:lnTo>
                  <a:lnTo>
                    <a:pt x="33" y="92"/>
                  </a:lnTo>
                  <a:lnTo>
                    <a:pt x="33" y="92"/>
                  </a:lnTo>
                  <a:lnTo>
                    <a:pt x="34" y="91"/>
                  </a:lnTo>
                  <a:lnTo>
                    <a:pt x="34" y="90"/>
                  </a:lnTo>
                  <a:lnTo>
                    <a:pt x="35" y="89"/>
                  </a:lnTo>
                  <a:lnTo>
                    <a:pt x="35" y="87"/>
                  </a:lnTo>
                  <a:lnTo>
                    <a:pt x="36" y="85"/>
                  </a:lnTo>
                  <a:lnTo>
                    <a:pt x="36" y="83"/>
                  </a:lnTo>
                  <a:lnTo>
                    <a:pt x="36" y="80"/>
                  </a:lnTo>
                  <a:lnTo>
                    <a:pt x="36" y="77"/>
                  </a:lnTo>
                  <a:lnTo>
                    <a:pt x="36" y="74"/>
                  </a:lnTo>
                  <a:lnTo>
                    <a:pt x="36" y="71"/>
                  </a:lnTo>
                  <a:lnTo>
                    <a:pt x="36" y="68"/>
                  </a:lnTo>
                  <a:lnTo>
                    <a:pt x="36" y="64"/>
                  </a:lnTo>
                  <a:lnTo>
                    <a:pt x="36" y="60"/>
                  </a:lnTo>
                  <a:lnTo>
                    <a:pt x="36" y="57"/>
                  </a:lnTo>
                  <a:lnTo>
                    <a:pt x="36" y="55"/>
                  </a:lnTo>
                  <a:lnTo>
                    <a:pt x="36" y="51"/>
                  </a:lnTo>
                  <a:lnTo>
                    <a:pt x="36" y="49"/>
                  </a:lnTo>
                  <a:lnTo>
                    <a:pt x="36" y="46"/>
                  </a:lnTo>
                  <a:lnTo>
                    <a:pt x="37" y="44"/>
                  </a:lnTo>
                  <a:lnTo>
                    <a:pt x="37" y="43"/>
                  </a:lnTo>
                  <a:lnTo>
                    <a:pt x="38" y="42"/>
                  </a:lnTo>
                  <a:lnTo>
                    <a:pt x="39" y="41"/>
                  </a:lnTo>
                  <a:lnTo>
                    <a:pt x="39" y="41"/>
                  </a:lnTo>
                  <a:lnTo>
                    <a:pt x="39" y="40"/>
                  </a:lnTo>
                  <a:lnTo>
                    <a:pt x="40" y="39"/>
                  </a:lnTo>
                  <a:lnTo>
                    <a:pt x="40" y="38"/>
                  </a:lnTo>
                  <a:lnTo>
                    <a:pt x="41" y="37"/>
                  </a:lnTo>
                  <a:lnTo>
                    <a:pt x="42" y="36"/>
                  </a:lnTo>
                  <a:lnTo>
                    <a:pt x="42" y="35"/>
                  </a:lnTo>
                  <a:lnTo>
                    <a:pt x="43" y="35"/>
                  </a:lnTo>
                  <a:lnTo>
                    <a:pt x="44" y="34"/>
                  </a:lnTo>
                  <a:lnTo>
                    <a:pt x="45" y="33"/>
                  </a:lnTo>
                  <a:lnTo>
                    <a:pt x="46" y="33"/>
                  </a:lnTo>
                  <a:lnTo>
                    <a:pt x="47" y="32"/>
                  </a:lnTo>
                  <a:lnTo>
                    <a:pt x="48" y="31"/>
                  </a:lnTo>
                  <a:lnTo>
                    <a:pt x="50" y="31"/>
                  </a:lnTo>
                  <a:lnTo>
                    <a:pt x="52" y="30"/>
                  </a:lnTo>
                  <a:lnTo>
                    <a:pt x="55" y="29"/>
                  </a:lnTo>
                  <a:lnTo>
                    <a:pt x="57" y="29"/>
                  </a:lnTo>
                  <a:lnTo>
                    <a:pt x="60" y="28"/>
                  </a:lnTo>
                  <a:lnTo>
                    <a:pt x="61" y="28"/>
                  </a:lnTo>
                  <a:lnTo>
                    <a:pt x="64" y="27"/>
                  </a:lnTo>
                  <a:lnTo>
                    <a:pt x="66" y="27"/>
                  </a:lnTo>
                  <a:lnTo>
                    <a:pt x="69" y="26"/>
                  </a:lnTo>
                  <a:lnTo>
                    <a:pt x="71" y="26"/>
                  </a:lnTo>
                  <a:lnTo>
                    <a:pt x="73" y="25"/>
                  </a:lnTo>
                  <a:lnTo>
                    <a:pt x="74" y="25"/>
                  </a:lnTo>
                  <a:lnTo>
                    <a:pt x="76" y="24"/>
                  </a:lnTo>
                  <a:lnTo>
                    <a:pt x="77" y="23"/>
                  </a:lnTo>
                  <a:lnTo>
                    <a:pt x="78" y="22"/>
                  </a:lnTo>
                  <a:lnTo>
                    <a:pt x="79" y="21"/>
                  </a:lnTo>
                  <a:lnTo>
                    <a:pt x="79" y="19"/>
                  </a:lnTo>
                  <a:lnTo>
                    <a:pt x="79" y="18"/>
                  </a:lnTo>
                  <a:lnTo>
                    <a:pt x="79" y="16"/>
                  </a:lnTo>
                  <a:lnTo>
                    <a:pt x="80" y="15"/>
                  </a:lnTo>
                  <a:lnTo>
                    <a:pt x="80" y="14"/>
                  </a:lnTo>
                  <a:lnTo>
                    <a:pt x="80" y="12"/>
                  </a:lnTo>
                  <a:lnTo>
                    <a:pt x="80" y="11"/>
                  </a:lnTo>
                  <a:lnTo>
                    <a:pt x="80" y="10"/>
                  </a:lnTo>
                  <a:lnTo>
                    <a:pt x="80" y="9"/>
                  </a:lnTo>
                  <a:lnTo>
                    <a:pt x="79" y="8"/>
                  </a:lnTo>
                  <a:lnTo>
                    <a:pt x="79" y="8"/>
                  </a:lnTo>
                  <a:lnTo>
                    <a:pt x="79" y="7"/>
                  </a:lnTo>
                  <a:lnTo>
                    <a:pt x="79" y="6"/>
                  </a:lnTo>
                  <a:lnTo>
                    <a:pt x="78" y="5"/>
                  </a:lnTo>
                  <a:lnTo>
                    <a:pt x="78" y="4"/>
                  </a:lnTo>
                  <a:lnTo>
                    <a:pt x="77" y="3"/>
                  </a:lnTo>
                  <a:lnTo>
                    <a:pt x="77" y="2"/>
                  </a:lnTo>
                  <a:lnTo>
                    <a:pt x="77" y="1"/>
                  </a:lnTo>
                  <a:lnTo>
                    <a:pt x="76" y="1"/>
                  </a:lnTo>
                  <a:lnTo>
                    <a:pt x="76" y="0"/>
                  </a:lnTo>
                  <a:lnTo>
                    <a:pt x="75" y="0"/>
                  </a:lnTo>
                  <a:lnTo>
                    <a:pt x="74" y="0"/>
                  </a:lnTo>
                  <a:lnTo>
                    <a:pt x="73" y="0"/>
                  </a:lnTo>
                  <a:lnTo>
                    <a:pt x="73" y="1"/>
                  </a:lnTo>
                  <a:lnTo>
                    <a:pt x="73" y="2"/>
                  </a:lnTo>
                  <a:lnTo>
                    <a:pt x="73"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7" name="Freeform 511"/>
            <p:cNvSpPr>
              <a:spLocks/>
            </p:cNvSpPr>
            <p:nvPr/>
          </p:nvSpPr>
          <p:spPr bwMode="auto">
            <a:xfrm>
              <a:off x="1376" y="2976"/>
              <a:ext cx="4" cy="4"/>
            </a:xfrm>
            <a:custGeom>
              <a:avLst/>
              <a:gdLst>
                <a:gd name="T0" fmla="*/ 2 w 4"/>
                <a:gd name="T1" fmla="*/ 3 h 4"/>
                <a:gd name="T2" fmla="*/ 2 w 4"/>
                <a:gd name="T3" fmla="*/ 3 h 4"/>
                <a:gd name="T4" fmla="*/ 1 w 4"/>
                <a:gd name="T5" fmla="*/ 2 h 4"/>
                <a:gd name="T6" fmla="*/ 1 w 4"/>
                <a:gd name="T7" fmla="*/ 1 h 4"/>
                <a:gd name="T8" fmla="*/ 0 w 4"/>
                <a:gd name="T9" fmla="*/ 1 h 4"/>
                <a:gd name="T10" fmla="*/ 0 w 4"/>
                <a:gd name="T11" fmla="*/ 0 h 4"/>
                <a:gd name="T12" fmla="*/ 1 w 4"/>
                <a:gd name="T13" fmla="*/ 0 h 4"/>
                <a:gd name="T14" fmla="*/ 2 w 4"/>
                <a:gd name="T15" fmla="*/ 0 h 4"/>
                <a:gd name="T16" fmla="*/ 2 w 4"/>
                <a:gd name="T17" fmla="*/ 1 h 4"/>
                <a:gd name="T18" fmla="*/ 3 w 4"/>
                <a:gd name="T19" fmla="*/ 1 h 4"/>
                <a:gd name="T20" fmla="*/ 3 w 4"/>
                <a:gd name="T21" fmla="*/ 2 h 4"/>
                <a:gd name="T22" fmla="*/ 3 w 4"/>
                <a:gd name="T23" fmla="*/ 3 h 4"/>
                <a:gd name="T24" fmla="*/ 2 w 4"/>
                <a:gd name="T25"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2" y="3"/>
                  </a:moveTo>
                  <a:lnTo>
                    <a:pt x="2" y="3"/>
                  </a:lnTo>
                  <a:lnTo>
                    <a:pt x="1" y="2"/>
                  </a:lnTo>
                  <a:lnTo>
                    <a:pt x="1" y="1"/>
                  </a:lnTo>
                  <a:lnTo>
                    <a:pt x="0" y="1"/>
                  </a:lnTo>
                  <a:lnTo>
                    <a:pt x="0" y="0"/>
                  </a:lnTo>
                  <a:lnTo>
                    <a:pt x="1" y="0"/>
                  </a:lnTo>
                  <a:lnTo>
                    <a:pt x="2" y="0"/>
                  </a:lnTo>
                  <a:lnTo>
                    <a:pt x="2" y="1"/>
                  </a:lnTo>
                  <a:lnTo>
                    <a:pt x="3" y="1"/>
                  </a:lnTo>
                  <a:lnTo>
                    <a:pt x="3" y="2"/>
                  </a:lnTo>
                  <a:lnTo>
                    <a:pt x="3" y="3"/>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8" name="Freeform 512"/>
            <p:cNvSpPr>
              <a:spLocks/>
            </p:cNvSpPr>
            <p:nvPr/>
          </p:nvSpPr>
          <p:spPr bwMode="auto">
            <a:xfrm>
              <a:off x="1402" y="2875"/>
              <a:ext cx="149" cy="192"/>
            </a:xfrm>
            <a:custGeom>
              <a:avLst/>
              <a:gdLst>
                <a:gd name="T0" fmla="*/ 18 w 149"/>
                <a:gd name="T1" fmla="*/ 11 h 192"/>
                <a:gd name="T2" fmla="*/ 36 w 149"/>
                <a:gd name="T3" fmla="*/ 4 h 192"/>
                <a:gd name="T4" fmla="*/ 59 w 149"/>
                <a:gd name="T5" fmla="*/ 0 h 192"/>
                <a:gd name="T6" fmla="*/ 83 w 149"/>
                <a:gd name="T7" fmla="*/ 0 h 192"/>
                <a:gd name="T8" fmla="*/ 104 w 149"/>
                <a:gd name="T9" fmla="*/ 5 h 192"/>
                <a:gd name="T10" fmla="*/ 117 w 149"/>
                <a:gd name="T11" fmla="*/ 14 h 192"/>
                <a:gd name="T12" fmla="*/ 128 w 149"/>
                <a:gd name="T13" fmla="*/ 23 h 192"/>
                <a:gd name="T14" fmla="*/ 138 w 149"/>
                <a:gd name="T15" fmla="*/ 37 h 192"/>
                <a:gd name="T16" fmla="*/ 146 w 149"/>
                <a:gd name="T17" fmla="*/ 57 h 192"/>
                <a:gd name="T18" fmla="*/ 148 w 149"/>
                <a:gd name="T19" fmla="*/ 85 h 192"/>
                <a:gd name="T20" fmla="*/ 140 w 149"/>
                <a:gd name="T21" fmla="*/ 124 h 192"/>
                <a:gd name="T22" fmla="*/ 137 w 149"/>
                <a:gd name="T23" fmla="*/ 134 h 192"/>
                <a:gd name="T24" fmla="*/ 136 w 149"/>
                <a:gd name="T25" fmla="*/ 141 h 192"/>
                <a:gd name="T26" fmla="*/ 134 w 149"/>
                <a:gd name="T27" fmla="*/ 147 h 192"/>
                <a:gd name="T28" fmla="*/ 134 w 149"/>
                <a:gd name="T29" fmla="*/ 154 h 192"/>
                <a:gd name="T30" fmla="*/ 134 w 149"/>
                <a:gd name="T31" fmla="*/ 160 h 192"/>
                <a:gd name="T32" fmla="*/ 136 w 149"/>
                <a:gd name="T33" fmla="*/ 167 h 192"/>
                <a:gd name="T34" fmla="*/ 136 w 149"/>
                <a:gd name="T35" fmla="*/ 172 h 192"/>
                <a:gd name="T36" fmla="*/ 136 w 149"/>
                <a:gd name="T37" fmla="*/ 175 h 192"/>
                <a:gd name="T38" fmla="*/ 136 w 149"/>
                <a:gd name="T39" fmla="*/ 179 h 192"/>
                <a:gd name="T40" fmla="*/ 137 w 149"/>
                <a:gd name="T41" fmla="*/ 182 h 192"/>
                <a:gd name="T42" fmla="*/ 138 w 149"/>
                <a:gd name="T43" fmla="*/ 187 h 192"/>
                <a:gd name="T44" fmla="*/ 136 w 149"/>
                <a:gd name="T45" fmla="*/ 190 h 192"/>
                <a:gd name="T46" fmla="*/ 135 w 149"/>
                <a:gd name="T47" fmla="*/ 191 h 192"/>
                <a:gd name="T48" fmla="*/ 132 w 149"/>
                <a:gd name="T49" fmla="*/ 191 h 192"/>
                <a:gd name="T50" fmla="*/ 130 w 149"/>
                <a:gd name="T51" fmla="*/ 188 h 192"/>
                <a:gd name="T52" fmla="*/ 128 w 149"/>
                <a:gd name="T53" fmla="*/ 185 h 192"/>
                <a:gd name="T54" fmla="*/ 128 w 149"/>
                <a:gd name="T55" fmla="*/ 182 h 192"/>
                <a:gd name="T56" fmla="*/ 126 w 149"/>
                <a:gd name="T57" fmla="*/ 178 h 192"/>
                <a:gd name="T58" fmla="*/ 125 w 149"/>
                <a:gd name="T59" fmla="*/ 175 h 192"/>
                <a:gd name="T60" fmla="*/ 124 w 149"/>
                <a:gd name="T61" fmla="*/ 171 h 192"/>
                <a:gd name="T62" fmla="*/ 123 w 149"/>
                <a:gd name="T63" fmla="*/ 165 h 192"/>
                <a:gd name="T64" fmla="*/ 123 w 149"/>
                <a:gd name="T65" fmla="*/ 155 h 192"/>
                <a:gd name="T66" fmla="*/ 126 w 149"/>
                <a:gd name="T67" fmla="*/ 147 h 192"/>
                <a:gd name="T68" fmla="*/ 129 w 149"/>
                <a:gd name="T69" fmla="*/ 140 h 192"/>
                <a:gd name="T70" fmla="*/ 131 w 149"/>
                <a:gd name="T71" fmla="*/ 134 h 192"/>
                <a:gd name="T72" fmla="*/ 133 w 149"/>
                <a:gd name="T73" fmla="*/ 128 h 192"/>
                <a:gd name="T74" fmla="*/ 136 w 149"/>
                <a:gd name="T75" fmla="*/ 105 h 192"/>
                <a:gd name="T76" fmla="*/ 139 w 149"/>
                <a:gd name="T77" fmla="*/ 82 h 192"/>
                <a:gd name="T78" fmla="*/ 138 w 149"/>
                <a:gd name="T79" fmla="*/ 62 h 192"/>
                <a:gd name="T80" fmla="*/ 133 w 149"/>
                <a:gd name="T81" fmla="*/ 43 h 192"/>
                <a:gd name="T82" fmla="*/ 118 w 149"/>
                <a:gd name="T83" fmla="*/ 23 h 192"/>
                <a:gd name="T84" fmla="*/ 108 w 149"/>
                <a:gd name="T85" fmla="*/ 16 h 192"/>
                <a:gd name="T86" fmla="*/ 95 w 149"/>
                <a:gd name="T87" fmla="*/ 12 h 192"/>
                <a:gd name="T88" fmla="*/ 77 w 149"/>
                <a:gd name="T89" fmla="*/ 8 h 192"/>
                <a:gd name="T90" fmla="*/ 55 w 149"/>
                <a:gd name="T91" fmla="*/ 6 h 192"/>
                <a:gd name="T92" fmla="*/ 34 w 149"/>
                <a:gd name="T93" fmla="*/ 11 h 192"/>
                <a:gd name="T94" fmla="*/ 17 w 149"/>
                <a:gd name="T95" fmla="*/ 20 h 192"/>
                <a:gd name="T96" fmla="*/ 9 w 149"/>
                <a:gd name="T97" fmla="*/ 27 h 192"/>
                <a:gd name="T98" fmla="*/ 2 w 149"/>
                <a:gd name="T99" fmla="*/ 30 h 192"/>
                <a:gd name="T100" fmla="*/ 0 w 149"/>
                <a:gd name="T101" fmla="*/ 29 h 192"/>
                <a:gd name="T102" fmla="*/ 3 w 149"/>
                <a:gd name="T103" fmla="*/ 24 h 192"/>
                <a:gd name="T104" fmla="*/ 11 w 149"/>
                <a:gd name="T105"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9" h="192">
                  <a:moveTo>
                    <a:pt x="11" y="16"/>
                  </a:moveTo>
                  <a:lnTo>
                    <a:pt x="13" y="13"/>
                  </a:lnTo>
                  <a:lnTo>
                    <a:pt x="18" y="11"/>
                  </a:lnTo>
                  <a:lnTo>
                    <a:pt x="23" y="8"/>
                  </a:lnTo>
                  <a:lnTo>
                    <a:pt x="30" y="6"/>
                  </a:lnTo>
                  <a:lnTo>
                    <a:pt x="36" y="4"/>
                  </a:lnTo>
                  <a:lnTo>
                    <a:pt x="43" y="2"/>
                  </a:lnTo>
                  <a:lnTo>
                    <a:pt x="51" y="1"/>
                  </a:lnTo>
                  <a:lnTo>
                    <a:pt x="59" y="0"/>
                  </a:lnTo>
                  <a:lnTo>
                    <a:pt x="66" y="0"/>
                  </a:lnTo>
                  <a:lnTo>
                    <a:pt x="74" y="0"/>
                  </a:lnTo>
                  <a:lnTo>
                    <a:pt x="83" y="0"/>
                  </a:lnTo>
                  <a:lnTo>
                    <a:pt x="89" y="1"/>
                  </a:lnTo>
                  <a:lnTo>
                    <a:pt x="97" y="3"/>
                  </a:lnTo>
                  <a:lnTo>
                    <a:pt x="104" y="5"/>
                  </a:lnTo>
                  <a:lnTo>
                    <a:pt x="110" y="8"/>
                  </a:lnTo>
                  <a:lnTo>
                    <a:pt x="114" y="12"/>
                  </a:lnTo>
                  <a:lnTo>
                    <a:pt x="117" y="14"/>
                  </a:lnTo>
                  <a:lnTo>
                    <a:pt x="121" y="16"/>
                  </a:lnTo>
                  <a:lnTo>
                    <a:pt x="124" y="19"/>
                  </a:lnTo>
                  <a:lnTo>
                    <a:pt x="128" y="23"/>
                  </a:lnTo>
                  <a:lnTo>
                    <a:pt x="132" y="27"/>
                  </a:lnTo>
                  <a:lnTo>
                    <a:pt x="136" y="32"/>
                  </a:lnTo>
                  <a:lnTo>
                    <a:pt x="138" y="37"/>
                  </a:lnTo>
                  <a:lnTo>
                    <a:pt x="141" y="43"/>
                  </a:lnTo>
                  <a:lnTo>
                    <a:pt x="144" y="49"/>
                  </a:lnTo>
                  <a:lnTo>
                    <a:pt x="146" y="57"/>
                  </a:lnTo>
                  <a:lnTo>
                    <a:pt x="148" y="66"/>
                  </a:lnTo>
                  <a:lnTo>
                    <a:pt x="148" y="75"/>
                  </a:lnTo>
                  <a:lnTo>
                    <a:pt x="148" y="85"/>
                  </a:lnTo>
                  <a:lnTo>
                    <a:pt x="146" y="97"/>
                  </a:lnTo>
                  <a:lnTo>
                    <a:pt x="144" y="110"/>
                  </a:lnTo>
                  <a:lnTo>
                    <a:pt x="140" y="124"/>
                  </a:lnTo>
                  <a:lnTo>
                    <a:pt x="139" y="127"/>
                  </a:lnTo>
                  <a:lnTo>
                    <a:pt x="138" y="131"/>
                  </a:lnTo>
                  <a:lnTo>
                    <a:pt x="137" y="134"/>
                  </a:lnTo>
                  <a:lnTo>
                    <a:pt x="137" y="136"/>
                  </a:lnTo>
                  <a:lnTo>
                    <a:pt x="136" y="139"/>
                  </a:lnTo>
                  <a:lnTo>
                    <a:pt x="136" y="141"/>
                  </a:lnTo>
                  <a:lnTo>
                    <a:pt x="135" y="143"/>
                  </a:lnTo>
                  <a:lnTo>
                    <a:pt x="135" y="145"/>
                  </a:lnTo>
                  <a:lnTo>
                    <a:pt x="134" y="147"/>
                  </a:lnTo>
                  <a:lnTo>
                    <a:pt x="134" y="149"/>
                  </a:lnTo>
                  <a:lnTo>
                    <a:pt x="134" y="151"/>
                  </a:lnTo>
                  <a:lnTo>
                    <a:pt x="134" y="154"/>
                  </a:lnTo>
                  <a:lnTo>
                    <a:pt x="134" y="156"/>
                  </a:lnTo>
                  <a:lnTo>
                    <a:pt x="134" y="158"/>
                  </a:lnTo>
                  <a:lnTo>
                    <a:pt x="134" y="160"/>
                  </a:lnTo>
                  <a:lnTo>
                    <a:pt x="135" y="163"/>
                  </a:lnTo>
                  <a:lnTo>
                    <a:pt x="135" y="165"/>
                  </a:lnTo>
                  <a:lnTo>
                    <a:pt x="136" y="167"/>
                  </a:lnTo>
                  <a:lnTo>
                    <a:pt x="136" y="169"/>
                  </a:lnTo>
                  <a:lnTo>
                    <a:pt x="136" y="171"/>
                  </a:lnTo>
                  <a:lnTo>
                    <a:pt x="136" y="172"/>
                  </a:lnTo>
                  <a:lnTo>
                    <a:pt x="136" y="173"/>
                  </a:lnTo>
                  <a:lnTo>
                    <a:pt x="136" y="174"/>
                  </a:lnTo>
                  <a:lnTo>
                    <a:pt x="136" y="175"/>
                  </a:lnTo>
                  <a:lnTo>
                    <a:pt x="136" y="176"/>
                  </a:lnTo>
                  <a:lnTo>
                    <a:pt x="136" y="178"/>
                  </a:lnTo>
                  <a:lnTo>
                    <a:pt x="136" y="179"/>
                  </a:lnTo>
                  <a:lnTo>
                    <a:pt x="137" y="180"/>
                  </a:lnTo>
                  <a:lnTo>
                    <a:pt x="137" y="181"/>
                  </a:lnTo>
                  <a:lnTo>
                    <a:pt x="137" y="182"/>
                  </a:lnTo>
                  <a:lnTo>
                    <a:pt x="137" y="184"/>
                  </a:lnTo>
                  <a:lnTo>
                    <a:pt x="137" y="186"/>
                  </a:lnTo>
                  <a:lnTo>
                    <a:pt x="138" y="187"/>
                  </a:lnTo>
                  <a:lnTo>
                    <a:pt x="137" y="189"/>
                  </a:lnTo>
                  <a:lnTo>
                    <a:pt x="137" y="190"/>
                  </a:lnTo>
                  <a:lnTo>
                    <a:pt x="136" y="190"/>
                  </a:lnTo>
                  <a:lnTo>
                    <a:pt x="136" y="191"/>
                  </a:lnTo>
                  <a:lnTo>
                    <a:pt x="136" y="191"/>
                  </a:lnTo>
                  <a:lnTo>
                    <a:pt x="135" y="191"/>
                  </a:lnTo>
                  <a:lnTo>
                    <a:pt x="134" y="191"/>
                  </a:lnTo>
                  <a:lnTo>
                    <a:pt x="133" y="191"/>
                  </a:lnTo>
                  <a:lnTo>
                    <a:pt x="132" y="191"/>
                  </a:lnTo>
                  <a:lnTo>
                    <a:pt x="131" y="190"/>
                  </a:lnTo>
                  <a:lnTo>
                    <a:pt x="130" y="189"/>
                  </a:lnTo>
                  <a:lnTo>
                    <a:pt x="130" y="188"/>
                  </a:lnTo>
                  <a:lnTo>
                    <a:pt x="129" y="187"/>
                  </a:lnTo>
                  <a:lnTo>
                    <a:pt x="129" y="186"/>
                  </a:lnTo>
                  <a:lnTo>
                    <a:pt x="128" y="185"/>
                  </a:lnTo>
                  <a:lnTo>
                    <a:pt x="128" y="184"/>
                  </a:lnTo>
                  <a:lnTo>
                    <a:pt x="128" y="183"/>
                  </a:lnTo>
                  <a:lnTo>
                    <a:pt x="128" y="182"/>
                  </a:lnTo>
                  <a:lnTo>
                    <a:pt x="127" y="180"/>
                  </a:lnTo>
                  <a:lnTo>
                    <a:pt x="127" y="179"/>
                  </a:lnTo>
                  <a:lnTo>
                    <a:pt x="126" y="178"/>
                  </a:lnTo>
                  <a:lnTo>
                    <a:pt x="126" y="176"/>
                  </a:lnTo>
                  <a:lnTo>
                    <a:pt x="126" y="175"/>
                  </a:lnTo>
                  <a:lnTo>
                    <a:pt x="125" y="175"/>
                  </a:lnTo>
                  <a:lnTo>
                    <a:pt x="125" y="174"/>
                  </a:lnTo>
                  <a:lnTo>
                    <a:pt x="125" y="172"/>
                  </a:lnTo>
                  <a:lnTo>
                    <a:pt x="124" y="171"/>
                  </a:lnTo>
                  <a:lnTo>
                    <a:pt x="124" y="170"/>
                  </a:lnTo>
                  <a:lnTo>
                    <a:pt x="124" y="168"/>
                  </a:lnTo>
                  <a:lnTo>
                    <a:pt x="123" y="165"/>
                  </a:lnTo>
                  <a:lnTo>
                    <a:pt x="123" y="161"/>
                  </a:lnTo>
                  <a:lnTo>
                    <a:pt x="123" y="158"/>
                  </a:lnTo>
                  <a:lnTo>
                    <a:pt x="123" y="155"/>
                  </a:lnTo>
                  <a:lnTo>
                    <a:pt x="124" y="152"/>
                  </a:lnTo>
                  <a:lnTo>
                    <a:pt x="125" y="149"/>
                  </a:lnTo>
                  <a:lnTo>
                    <a:pt x="126" y="147"/>
                  </a:lnTo>
                  <a:lnTo>
                    <a:pt x="126" y="144"/>
                  </a:lnTo>
                  <a:lnTo>
                    <a:pt x="128" y="143"/>
                  </a:lnTo>
                  <a:lnTo>
                    <a:pt x="129" y="140"/>
                  </a:lnTo>
                  <a:lnTo>
                    <a:pt x="130" y="138"/>
                  </a:lnTo>
                  <a:lnTo>
                    <a:pt x="131" y="136"/>
                  </a:lnTo>
                  <a:lnTo>
                    <a:pt x="131" y="134"/>
                  </a:lnTo>
                  <a:lnTo>
                    <a:pt x="132" y="132"/>
                  </a:lnTo>
                  <a:lnTo>
                    <a:pt x="133" y="130"/>
                  </a:lnTo>
                  <a:lnTo>
                    <a:pt x="133" y="128"/>
                  </a:lnTo>
                  <a:lnTo>
                    <a:pt x="134" y="120"/>
                  </a:lnTo>
                  <a:lnTo>
                    <a:pt x="136" y="112"/>
                  </a:lnTo>
                  <a:lnTo>
                    <a:pt x="136" y="105"/>
                  </a:lnTo>
                  <a:lnTo>
                    <a:pt x="137" y="97"/>
                  </a:lnTo>
                  <a:lnTo>
                    <a:pt x="138" y="90"/>
                  </a:lnTo>
                  <a:lnTo>
                    <a:pt x="139" y="82"/>
                  </a:lnTo>
                  <a:lnTo>
                    <a:pt x="139" y="76"/>
                  </a:lnTo>
                  <a:lnTo>
                    <a:pt x="139" y="69"/>
                  </a:lnTo>
                  <a:lnTo>
                    <a:pt x="138" y="62"/>
                  </a:lnTo>
                  <a:lnTo>
                    <a:pt x="137" y="55"/>
                  </a:lnTo>
                  <a:lnTo>
                    <a:pt x="136" y="48"/>
                  </a:lnTo>
                  <a:lnTo>
                    <a:pt x="133" y="43"/>
                  </a:lnTo>
                  <a:lnTo>
                    <a:pt x="129" y="36"/>
                  </a:lnTo>
                  <a:lnTo>
                    <a:pt x="124" y="30"/>
                  </a:lnTo>
                  <a:lnTo>
                    <a:pt x="118" y="23"/>
                  </a:lnTo>
                  <a:lnTo>
                    <a:pt x="111" y="17"/>
                  </a:lnTo>
                  <a:lnTo>
                    <a:pt x="111" y="17"/>
                  </a:lnTo>
                  <a:lnTo>
                    <a:pt x="108" y="16"/>
                  </a:lnTo>
                  <a:lnTo>
                    <a:pt x="105" y="15"/>
                  </a:lnTo>
                  <a:lnTo>
                    <a:pt x="100" y="14"/>
                  </a:lnTo>
                  <a:lnTo>
                    <a:pt x="95" y="12"/>
                  </a:lnTo>
                  <a:lnTo>
                    <a:pt x="89" y="10"/>
                  </a:lnTo>
                  <a:lnTo>
                    <a:pt x="84" y="9"/>
                  </a:lnTo>
                  <a:lnTo>
                    <a:pt x="77" y="8"/>
                  </a:lnTo>
                  <a:lnTo>
                    <a:pt x="69" y="7"/>
                  </a:lnTo>
                  <a:lnTo>
                    <a:pt x="62" y="6"/>
                  </a:lnTo>
                  <a:lnTo>
                    <a:pt x="55" y="6"/>
                  </a:lnTo>
                  <a:lnTo>
                    <a:pt x="47" y="7"/>
                  </a:lnTo>
                  <a:lnTo>
                    <a:pt x="40" y="8"/>
                  </a:lnTo>
                  <a:lnTo>
                    <a:pt x="34" y="11"/>
                  </a:lnTo>
                  <a:lnTo>
                    <a:pt x="27" y="14"/>
                  </a:lnTo>
                  <a:lnTo>
                    <a:pt x="21" y="17"/>
                  </a:lnTo>
                  <a:lnTo>
                    <a:pt x="17" y="20"/>
                  </a:lnTo>
                  <a:lnTo>
                    <a:pt x="14" y="23"/>
                  </a:lnTo>
                  <a:lnTo>
                    <a:pt x="11" y="25"/>
                  </a:lnTo>
                  <a:lnTo>
                    <a:pt x="9" y="27"/>
                  </a:lnTo>
                  <a:lnTo>
                    <a:pt x="6" y="28"/>
                  </a:lnTo>
                  <a:lnTo>
                    <a:pt x="4" y="29"/>
                  </a:lnTo>
                  <a:lnTo>
                    <a:pt x="2" y="30"/>
                  </a:lnTo>
                  <a:lnTo>
                    <a:pt x="1" y="30"/>
                  </a:lnTo>
                  <a:lnTo>
                    <a:pt x="0" y="30"/>
                  </a:lnTo>
                  <a:lnTo>
                    <a:pt x="0" y="29"/>
                  </a:lnTo>
                  <a:lnTo>
                    <a:pt x="0" y="28"/>
                  </a:lnTo>
                  <a:lnTo>
                    <a:pt x="1" y="26"/>
                  </a:lnTo>
                  <a:lnTo>
                    <a:pt x="3" y="24"/>
                  </a:lnTo>
                  <a:lnTo>
                    <a:pt x="5" y="22"/>
                  </a:lnTo>
                  <a:lnTo>
                    <a:pt x="7" y="19"/>
                  </a:lnTo>
                  <a:lnTo>
                    <a:pt x="11"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69" name="Freeform 513"/>
            <p:cNvSpPr>
              <a:spLocks/>
            </p:cNvSpPr>
            <p:nvPr/>
          </p:nvSpPr>
          <p:spPr bwMode="auto">
            <a:xfrm>
              <a:off x="1440" y="2938"/>
              <a:ext cx="57" cy="109"/>
            </a:xfrm>
            <a:custGeom>
              <a:avLst/>
              <a:gdLst>
                <a:gd name="T0" fmla="*/ 16 w 57"/>
                <a:gd name="T1" fmla="*/ 2 h 109"/>
                <a:gd name="T2" fmla="*/ 12 w 57"/>
                <a:gd name="T3" fmla="*/ 4 h 109"/>
                <a:gd name="T4" fmla="*/ 7 w 57"/>
                <a:gd name="T5" fmla="*/ 5 h 109"/>
                <a:gd name="T6" fmla="*/ 5 w 57"/>
                <a:gd name="T7" fmla="*/ 6 h 109"/>
                <a:gd name="T8" fmla="*/ 3 w 57"/>
                <a:gd name="T9" fmla="*/ 7 h 109"/>
                <a:gd name="T10" fmla="*/ 1 w 57"/>
                <a:gd name="T11" fmla="*/ 8 h 109"/>
                <a:gd name="T12" fmla="*/ 0 w 57"/>
                <a:gd name="T13" fmla="*/ 10 h 109"/>
                <a:gd name="T14" fmla="*/ 0 w 57"/>
                <a:gd name="T15" fmla="*/ 14 h 109"/>
                <a:gd name="T16" fmla="*/ 1 w 57"/>
                <a:gd name="T17" fmla="*/ 21 h 109"/>
                <a:gd name="T18" fmla="*/ 1 w 57"/>
                <a:gd name="T19" fmla="*/ 25 h 109"/>
                <a:gd name="T20" fmla="*/ 1 w 57"/>
                <a:gd name="T21" fmla="*/ 27 h 109"/>
                <a:gd name="T22" fmla="*/ 1 w 57"/>
                <a:gd name="T23" fmla="*/ 29 h 109"/>
                <a:gd name="T24" fmla="*/ 1 w 57"/>
                <a:gd name="T25" fmla="*/ 31 h 109"/>
                <a:gd name="T26" fmla="*/ 2 w 57"/>
                <a:gd name="T27" fmla="*/ 35 h 109"/>
                <a:gd name="T28" fmla="*/ 4 w 57"/>
                <a:gd name="T29" fmla="*/ 40 h 109"/>
                <a:gd name="T30" fmla="*/ 5 w 57"/>
                <a:gd name="T31" fmla="*/ 48 h 109"/>
                <a:gd name="T32" fmla="*/ 8 w 57"/>
                <a:gd name="T33" fmla="*/ 60 h 109"/>
                <a:gd name="T34" fmla="*/ 10 w 57"/>
                <a:gd name="T35" fmla="*/ 70 h 109"/>
                <a:gd name="T36" fmla="*/ 13 w 57"/>
                <a:gd name="T37" fmla="*/ 78 h 109"/>
                <a:gd name="T38" fmla="*/ 14 w 57"/>
                <a:gd name="T39" fmla="*/ 84 h 109"/>
                <a:gd name="T40" fmla="*/ 16 w 57"/>
                <a:gd name="T41" fmla="*/ 89 h 109"/>
                <a:gd name="T42" fmla="*/ 19 w 57"/>
                <a:gd name="T43" fmla="*/ 94 h 109"/>
                <a:gd name="T44" fmla="*/ 23 w 57"/>
                <a:gd name="T45" fmla="*/ 97 h 109"/>
                <a:gd name="T46" fmla="*/ 27 w 57"/>
                <a:gd name="T47" fmla="*/ 100 h 109"/>
                <a:gd name="T48" fmla="*/ 33 w 57"/>
                <a:gd name="T49" fmla="*/ 103 h 109"/>
                <a:gd name="T50" fmla="*/ 39 w 57"/>
                <a:gd name="T51" fmla="*/ 105 h 109"/>
                <a:gd name="T52" fmla="*/ 44 w 57"/>
                <a:gd name="T53" fmla="*/ 107 h 109"/>
                <a:gd name="T54" fmla="*/ 49 w 57"/>
                <a:gd name="T55" fmla="*/ 108 h 109"/>
                <a:gd name="T56" fmla="*/ 52 w 57"/>
                <a:gd name="T57" fmla="*/ 108 h 109"/>
                <a:gd name="T58" fmla="*/ 55 w 57"/>
                <a:gd name="T59" fmla="*/ 107 h 109"/>
                <a:gd name="T60" fmla="*/ 56 w 57"/>
                <a:gd name="T61" fmla="*/ 105 h 109"/>
                <a:gd name="T62" fmla="*/ 54 w 57"/>
                <a:gd name="T63" fmla="*/ 103 h 109"/>
                <a:gd name="T64" fmla="*/ 51 w 57"/>
                <a:gd name="T65" fmla="*/ 100 h 109"/>
                <a:gd name="T66" fmla="*/ 47 w 57"/>
                <a:gd name="T67" fmla="*/ 98 h 109"/>
                <a:gd name="T68" fmla="*/ 43 w 57"/>
                <a:gd name="T69" fmla="*/ 96 h 109"/>
                <a:gd name="T70" fmla="*/ 40 w 57"/>
                <a:gd name="T71" fmla="*/ 93 h 109"/>
                <a:gd name="T72" fmla="*/ 37 w 57"/>
                <a:gd name="T73" fmla="*/ 90 h 109"/>
                <a:gd name="T74" fmla="*/ 33 w 57"/>
                <a:gd name="T75" fmla="*/ 86 h 109"/>
                <a:gd name="T76" fmla="*/ 30 w 57"/>
                <a:gd name="T77" fmla="*/ 81 h 109"/>
                <a:gd name="T78" fmla="*/ 27 w 57"/>
                <a:gd name="T79" fmla="*/ 75 h 109"/>
                <a:gd name="T80" fmla="*/ 23 w 57"/>
                <a:gd name="T81" fmla="*/ 66 h 109"/>
                <a:gd name="T82" fmla="*/ 19 w 57"/>
                <a:gd name="T83" fmla="*/ 59 h 109"/>
                <a:gd name="T84" fmla="*/ 16 w 57"/>
                <a:gd name="T85" fmla="*/ 52 h 109"/>
                <a:gd name="T86" fmla="*/ 13 w 57"/>
                <a:gd name="T87" fmla="*/ 45 h 109"/>
                <a:gd name="T88" fmla="*/ 11 w 57"/>
                <a:gd name="T89" fmla="*/ 40 h 109"/>
                <a:gd name="T90" fmla="*/ 9 w 57"/>
                <a:gd name="T91" fmla="*/ 34 h 109"/>
                <a:gd name="T92" fmla="*/ 9 w 57"/>
                <a:gd name="T93" fmla="*/ 29 h 109"/>
                <a:gd name="T94" fmla="*/ 11 w 57"/>
                <a:gd name="T95" fmla="*/ 25 h 109"/>
                <a:gd name="T96" fmla="*/ 13 w 57"/>
                <a:gd name="T97" fmla="*/ 21 h 109"/>
                <a:gd name="T98" fmla="*/ 15 w 57"/>
                <a:gd name="T99" fmla="*/ 16 h 109"/>
                <a:gd name="T100" fmla="*/ 18 w 57"/>
                <a:gd name="T101" fmla="*/ 11 h 109"/>
                <a:gd name="T102" fmla="*/ 20 w 57"/>
                <a:gd name="T103" fmla="*/ 8 h 109"/>
                <a:gd name="T104" fmla="*/ 22 w 57"/>
                <a:gd name="T105" fmla="*/ 4 h 109"/>
                <a:gd name="T106" fmla="*/ 23 w 57"/>
                <a:gd name="T107" fmla="*/ 1 h 109"/>
                <a:gd name="T108" fmla="*/ 22 w 57"/>
                <a:gd name="T109" fmla="*/ 0 h 109"/>
                <a:gd name="T110" fmla="*/ 19 w 57"/>
                <a:gd name="T111" fmla="*/ 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7" h="109">
                  <a:moveTo>
                    <a:pt x="19" y="1"/>
                  </a:moveTo>
                  <a:lnTo>
                    <a:pt x="16" y="2"/>
                  </a:lnTo>
                  <a:lnTo>
                    <a:pt x="14" y="4"/>
                  </a:lnTo>
                  <a:lnTo>
                    <a:pt x="12" y="4"/>
                  </a:lnTo>
                  <a:lnTo>
                    <a:pt x="9" y="5"/>
                  </a:lnTo>
                  <a:lnTo>
                    <a:pt x="7" y="5"/>
                  </a:lnTo>
                  <a:lnTo>
                    <a:pt x="6" y="6"/>
                  </a:lnTo>
                  <a:lnTo>
                    <a:pt x="5" y="6"/>
                  </a:lnTo>
                  <a:lnTo>
                    <a:pt x="4" y="6"/>
                  </a:lnTo>
                  <a:lnTo>
                    <a:pt x="3" y="7"/>
                  </a:lnTo>
                  <a:lnTo>
                    <a:pt x="2" y="7"/>
                  </a:lnTo>
                  <a:lnTo>
                    <a:pt x="1" y="8"/>
                  </a:lnTo>
                  <a:lnTo>
                    <a:pt x="1" y="9"/>
                  </a:lnTo>
                  <a:lnTo>
                    <a:pt x="0" y="10"/>
                  </a:lnTo>
                  <a:lnTo>
                    <a:pt x="0" y="12"/>
                  </a:lnTo>
                  <a:lnTo>
                    <a:pt x="0" y="14"/>
                  </a:lnTo>
                  <a:lnTo>
                    <a:pt x="0" y="17"/>
                  </a:lnTo>
                  <a:lnTo>
                    <a:pt x="1" y="21"/>
                  </a:lnTo>
                  <a:lnTo>
                    <a:pt x="1" y="23"/>
                  </a:lnTo>
                  <a:lnTo>
                    <a:pt x="1" y="25"/>
                  </a:lnTo>
                  <a:lnTo>
                    <a:pt x="1" y="27"/>
                  </a:lnTo>
                  <a:lnTo>
                    <a:pt x="1" y="27"/>
                  </a:lnTo>
                  <a:lnTo>
                    <a:pt x="1" y="28"/>
                  </a:lnTo>
                  <a:lnTo>
                    <a:pt x="1" y="29"/>
                  </a:lnTo>
                  <a:lnTo>
                    <a:pt x="1" y="30"/>
                  </a:lnTo>
                  <a:lnTo>
                    <a:pt x="1" y="31"/>
                  </a:lnTo>
                  <a:lnTo>
                    <a:pt x="2" y="33"/>
                  </a:lnTo>
                  <a:lnTo>
                    <a:pt x="2" y="35"/>
                  </a:lnTo>
                  <a:lnTo>
                    <a:pt x="3" y="37"/>
                  </a:lnTo>
                  <a:lnTo>
                    <a:pt x="4" y="40"/>
                  </a:lnTo>
                  <a:lnTo>
                    <a:pt x="4" y="44"/>
                  </a:lnTo>
                  <a:lnTo>
                    <a:pt x="5" y="48"/>
                  </a:lnTo>
                  <a:lnTo>
                    <a:pt x="6" y="54"/>
                  </a:lnTo>
                  <a:lnTo>
                    <a:pt x="8" y="60"/>
                  </a:lnTo>
                  <a:lnTo>
                    <a:pt x="9" y="65"/>
                  </a:lnTo>
                  <a:lnTo>
                    <a:pt x="10" y="70"/>
                  </a:lnTo>
                  <a:lnTo>
                    <a:pt x="11" y="74"/>
                  </a:lnTo>
                  <a:lnTo>
                    <a:pt x="13" y="78"/>
                  </a:lnTo>
                  <a:lnTo>
                    <a:pt x="14" y="81"/>
                  </a:lnTo>
                  <a:lnTo>
                    <a:pt x="14" y="84"/>
                  </a:lnTo>
                  <a:lnTo>
                    <a:pt x="15" y="87"/>
                  </a:lnTo>
                  <a:lnTo>
                    <a:pt x="16" y="89"/>
                  </a:lnTo>
                  <a:lnTo>
                    <a:pt x="18" y="92"/>
                  </a:lnTo>
                  <a:lnTo>
                    <a:pt x="19" y="94"/>
                  </a:lnTo>
                  <a:lnTo>
                    <a:pt x="21" y="96"/>
                  </a:lnTo>
                  <a:lnTo>
                    <a:pt x="23" y="97"/>
                  </a:lnTo>
                  <a:lnTo>
                    <a:pt x="25" y="99"/>
                  </a:lnTo>
                  <a:lnTo>
                    <a:pt x="27" y="100"/>
                  </a:lnTo>
                  <a:lnTo>
                    <a:pt x="30" y="101"/>
                  </a:lnTo>
                  <a:lnTo>
                    <a:pt x="33" y="103"/>
                  </a:lnTo>
                  <a:lnTo>
                    <a:pt x="36" y="104"/>
                  </a:lnTo>
                  <a:lnTo>
                    <a:pt x="39" y="105"/>
                  </a:lnTo>
                  <a:lnTo>
                    <a:pt x="42" y="106"/>
                  </a:lnTo>
                  <a:lnTo>
                    <a:pt x="44" y="107"/>
                  </a:lnTo>
                  <a:lnTo>
                    <a:pt x="47" y="107"/>
                  </a:lnTo>
                  <a:lnTo>
                    <a:pt x="49" y="108"/>
                  </a:lnTo>
                  <a:lnTo>
                    <a:pt x="51" y="108"/>
                  </a:lnTo>
                  <a:lnTo>
                    <a:pt x="52" y="108"/>
                  </a:lnTo>
                  <a:lnTo>
                    <a:pt x="54" y="107"/>
                  </a:lnTo>
                  <a:lnTo>
                    <a:pt x="55" y="107"/>
                  </a:lnTo>
                  <a:lnTo>
                    <a:pt x="56" y="106"/>
                  </a:lnTo>
                  <a:lnTo>
                    <a:pt x="56" y="105"/>
                  </a:lnTo>
                  <a:lnTo>
                    <a:pt x="55" y="104"/>
                  </a:lnTo>
                  <a:lnTo>
                    <a:pt x="54" y="103"/>
                  </a:lnTo>
                  <a:lnTo>
                    <a:pt x="52" y="101"/>
                  </a:lnTo>
                  <a:lnTo>
                    <a:pt x="51" y="100"/>
                  </a:lnTo>
                  <a:lnTo>
                    <a:pt x="49" y="99"/>
                  </a:lnTo>
                  <a:lnTo>
                    <a:pt x="47" y="98"/>
                  </a:lnTo>
                  <a:lnTo>
                    <a:pt x="45" y="97"/>
                  </a:lnTo>
                  <a:lnTo>
                    <a:pt x="43" y="96"/>
                  </a:lnTo>
                  <a:lnTo>
                    <a:pt x="42" y="94"/>
                  </a:lnTo>
                  <a:lnTo>
                    <a:pt x="40" y="93"/>
                  </a:lnTo>
                  <a:lnTo>
                    <a:pt x="38" y="92"/>
                  </a:lnTo>
                  <a:lnTo>
                    <a:pt x="37" y="90"/>
                  </a:lnTo>
                  <a:lnTo>
                    <a:pt x="35" y="88"/>
                  </a:lnTo>
                  <a:lnTo>
                    <a:pt x="33" y="86"/>
                  </a:lnTo>
                  <a:lnTo>
                    <a:pt x="32" y="83"/>
                  </a:lnTo>
                  <a:lnTo>
                    <a:pt x="30" y="81"/>
                  </a:lnTo>
                  <a:lnTo>
                    <a:pt x="29" y="78"/>
                  </a:lnTo>
                  <a:lnTo>
                    <a:pt x="27" y="75"/>
                  </a:lnTo>
                  <a:lnTo>
                    <a:pt x="24" y="70"/>
                  </a:lnTo>
                  <a:lnTo>
                    <a:pt x="23" y="66"/>
                  </a:lnTo>
                  <a:lnTo>
                    <a:pt x="21" y="63"/>
                  </a:lnTo>
                  <a:lnTo>
                    <a:pt x="19" y="59"/>
                  </a:lnTo>
                  <a:lnTo>
                    <a:pt x="17" y="55"/>
                  </a:lnTo>
                  <a:lnTo>
                    <a:pt x="16" y="52"/>
                  </a:lnTo>
                  <a:lnTo>
                    <a:pt x="14" y="48"/>
                  </a:lnTo>
                  <a:lnTo>
                    <a:pt x="13" y="45"/>
                  </a:lnTo>
                  <a:lnTo>
                    <a:pt x="12" y="43"/>
                  </a:lnTo>
                  <a:lnTo>
                    <a:pt x="11" y="40"/>
                  </a:lnTo>
                  <a:lnTo>
                    <a:pt x="10" y="37"/>
                  </a:lnTo>
                  <a:lnTo>
                    <a:pt x="9" y="34"/>
                  </a:lnTo>
                  <a:lnTo>
                    <a:pt x="9" y="32"/>
                  </a:lnTo>
                  <a:lnTo>
                    <a:pt x="9" y="29"/>
                  </a:lnTo>
                  <a:lnTo>
                    <a:pt x="10" y="27"/>
                  </a:lnTo>
                  <a:lnTo>
                    <a:pt x="11" y="25"/>
                  </a:lnTo>
                  <a:lnTo>
                    <a:pt x="12" y="23"/>
                  </a:lnTo>
                  <a:lnTo>
                    <a:pt x="13" y="21"/>
                  </a:lnTo>
                  <a:lnTo>
                    <a:pt x="14" y="18"/>
                  </a:lnTo>
                  <a:lnTo>
                    <a:pt x="15" y="16"/>
                  </a:lnTo>
                  <a:lnTo>
                    <a:pt x="17" y="14"/>
                  </a:lnTo>
                  <a:lnTo>
                    <a:pt x="18" y="11"/>
                  </a:lnTo>
                  <a:lnTo>
                    <a:pt x="19" y="9"/>
                  </a:lnTo>
                  <a:lnTo>
                    <a:pt x="20" y="8"/>
                  </a:lnTo>
                  <a:lnTo>
                    <a:pt x="21" y="6"/>
                  </a:lnTo>
                  <a:lnTo>
                    <a:pt x="22" y="4"/>
                  </a:lnTo>
                  <a:lnTo>
                    <a:pt x="23" y="2"/>
                  </a:lnTo>
                  <a:lnTo>
                    <a:pt x="23" y="1"/>
                  </a:lnTo>
                  <a:lnTo>
                    <a:pt x="23" y="0"/>
                  </a:lnTo>
                  <a:lnTo>
                    <a:pt x="22" y="0"/>
                  </a:lnTo>
                  <a:lnTo>
                    <a:pt x="20" y="0"/>
                  </a:lnTo>
                  <a:lnTo>
                    <a:pt x="19"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0" name="Freeform 514"/>
            <p:cNvSpPr>
              <a:spLocks/>
            </p:cNvSpPr>
            <p:nvPr/>
          </p:nvSpPr>
          <p:spPr bwMode="auto">
            <a:xfrm>
              <a:off x="1380" y="3073"/>
              <a:ext cx="148" cy="94"/>
            </a:xfrm>
            <a:custGeom>
              <a:avLst/>
              <a:gdLst>
                <a:gd name="T0" fmla="*/ 90 w 148"/>
                <a:gd name="T1" fmla="*/ 7 h 94"/>
                <a:gd name="T2" fmla="*/ 67 w 148"/>
                <a:gd name="T3" fmla="*/ 17 h 94"/>
                <a:gd name="T4" fmla="*/ 42 w 148"/>
                <a:gd name="T5" fmla="*/ 27 h 94"/>
                <a:gd name="T6" fmla="*/ 25 w 148"/>
                <a:gd name="T7" fmla="*/ 34 h 94"/>
                <a:gd name="T8" fmla="*/ 19 w 148"/>
                <a:gd name="T9" fmla="*/ 36 h 94"/>
                <a:gd name="T10" fmla="*/ 15 w 148"/>
                <a:gd name="T11" fmla="*/ 38 h 94"/>
                <a:gd name="T12" fmla="*/ 12 w 148"/>
                <a:gd name="T13" fmla="*/ 40 h 94"/>
                <a:gd name="T14" fmla="*/ 10 w 148"/>
                <a:gd name="T15" fmla="*/ 45 h 94"/>
                <a:gd name="T16" fmla="*/ 7 w 148"/>
                <a:gd name="T17" fmla="*/ 54 h 94"/>
                <a:gd name="T18" fmla="*/ 5 w 148"/>
                <a:gd name="T19" fmla="*/ 68 h 94"/>
                <a:gd name="T20" fmla="*/ 3 w 148"/>
                <a:gd name="T21" fmla="*/ 76 h 94"/>
                <a:gd name="T22" fmla="*/ 0 w 148"/>
                <a:gd name="T23" fmla="*/ 85 h 94"/>
                <a:gd name="T24" fmla="*/ 0 w 148"/>
                <a:gd name="T25" fmla="*/ 90 h 94"/>
                <a:gd name="T26" fmla="*/ 1 w 148"/>
                <a:gd name="T27" fmla="*/ 93 h 94"/>
                <a:gd name="T28" fmla="*/ 5 w 148"/>
                <a:gd name="T29" fmla="*/ 90 h 94"/>
                <a:gd name="T30" fmla="*/ 10 w 148"/>
                <a:gd name="T31" fmla="*/ 84 h 94"/>
                <a:gd name="T32" fmla="*/ 15 w 148"/>
                <a:gd name="T33" fmla="*/ 77 h 94"/>
                <a:gd name="T34" fmla="*/ 22 w 148"/>
                <a:gd name="T35" fmla="*/ 70 h 94"/>
                <a:gd name="T36" fmla="*/ 29 w 148"/>
                <a:gd name="T37" fmla="*/ 65 h 94"/>
                <a:gd name="T38" fmla="*/ 37 w 148"/>
                <a:gd name="T39" fmla="*/ 58 h 94"/>
                <a:gd name="T40" fmla="*/ 48 w 148"/>
                <a:gd name="T41" fmla="*/ 50 h 94"/>
                <a:gd name="T42" fmla="*/ 59 w 148"/>
                <a:gd name="T43" fmla="*/ 41 h 94"/>
                <a:gd name="T44" fmla="*/ 69 w 148"/>
                <a:gd name="T45" fmla="*/ 35 h 94"/>
                <a:gd name="T46" fmla="*/ 77 w 148"/>
                <a:gd name="T47" fmla="*/ 30 h 94"/>
                <a:gd name="T48" fmla="*/ 82 w 148"/>
                <a:gd name="T49" fmla="*/ 29 h 94"/>
                <a:gd name="T50" fmla="*/ 83 w 148"/>
                <a:gd name="T51" fmla="*/ 31 h 94"/>
                <a:gd name="T52" fmla="*/ 80 w 148"/>
                <a:gd name="T53" fmla="*/ 35 h 94"/>
                <a:gd name="T54" fmla="*/ 71 w 148"/>
                <a:gd name="T55" fmla="*/ 40 h 94"/>
                <a:gd name="T56" fmla="*/ 65 w 148"/>
                <a:gd name="T57" fmla="*/ 45 h 94"/>
                <a:gd name="T58" fmla="*/ 61 w 148"/>
                <a:gd name="T59" fmla="*/ 50 h 94"/>
                <a:gd name="T60" fmla="*/ 58 w 148"/>
                <a:gd name="T61" fmla="*/ 54 h 94"/>
                <a:gd name="T62" fmla="*/ 56 w 148"/>
                <a:gd name="T63" fmla="*/ 57 h 94"/>
                <a:gd name="T64" fmla="*/ 55 w 148"/>
                <a:gd name="T65" fmla="*/ 61 h 94"/>
                <a:gd name="T66" fmla="*/ 58 w 148"/>
                <a:gd name="T67" fmla="*/ 63 h 94"/>
                <a:gd name="T68" fmla="*/ 64 w 148"/>
                <a:gd name="T69" fmla="*/ 62 h 94"/>
                <a:gd name="T70" fmla="*/ 71 w 148"/>
                <a:gd name="T71" fmla="*/ 62 h 94"/>
                <a:gd name="T72" fmla="*/ 77 w 148"/>
                <a:gd name="T73" fmla="*/ 63 h 94"/>
                <a:gd name="T74" fmla="*/ 86 w 148"/>
                <a:gd name="T75" fmla="*/ 64 h 94"/>
                <a:gd name="T76" fmla="*/ 99 w 148"/>
                <a:gd name="T77" fmla="*/ 62 h 94"/>
                <a:gd name="T78" fmla="*/ 110 w 148"/>
                <a:gd name="T79" fmla="*/ 61 h 94"/>
                <a:gd name="T80" fmla="*/ 116 w 148"/>
                <a:gd name="T81" fmla="*/ 60 h 94"/>
                <a:gd name="T82" fmla="*/ 123 w 148"/>
                <a:gd name="T83" fmla="*/ 59 h 94"/>
                <a:gd name="T84" fmla="*/ 133 w 148"/>
                <a:gd name="T85" fmla="*/ 57 h 94"/>
                <a:gd name="T86" fmla="*/ 140 w 148"/>
                <a:gd name="T87" fmla="*/ 55 h 94"/>
                <a:gd name="T88" fmla="*/ 146 w 148"/>
                <a:gd name="T89" fmla="*/ 53 h 94"/>
                <a:gd name="T90" fmla="*/ 145 w 148"/>
                <a:gd name="T91" fmla="*/ 50 h 94"/>
                <a:gd name="T92" fmla="*/ 136 w 148"/>
                <a:gd name="T93" fmla="*/ 47 h 94"/>
                <a:gd name="T94" fmla="*/ 128 w 148"/>
                <a:gd name="T95" fmla="*/ 37 h 94"/>
                <a:gd name="T96" fmla="*/ 118 w 148"/>
                <a:gd name="T97" fmla="*/ 23 h 94"/>
                <a:gd name="T98" fmla="*/ 111 w 148"/>
                <a:gd name="T99" fmla="*/ 11 h 94"/>
                <a:gd name="T100" fmla="*/ 109 w 148"/>
                <a:gd name="T101" fmla="*/ 5 h 94"/>
                <a:gd name="T102" fmla="*/ 108 w 148"/>
                <a:gd name="T103" fmla="*/ 1 h 94"/>
                <a:gd name="T104" fmla="*/ 105 w 148"/>
                <a:gd name="T105"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94">
                  <a:moveTo>
                    <a:pt x="102" y="1"/>
                  </a:moveTo>
                  <a:lnTo>
                    <a:pt x="99" y="3"/>
                  </a:lnTo>
                  <a:lnTo>
                    <a:pt x="95" y="4"/>
                  </a:lnTo>
                  <a:lnTo>
                    <a:pt x="90" y="7"/>
                  </a:lnTo>
                  <a:lnTo>
                    <a:pt x="86" y="8"/>
                  </a:lnTo>
                  <a:lnTo>
                    <a:pt x="80" y="11"/>
                  </a:lnTo>
                  <a:lnTo>
                    <a:pt x="73" y="14"/>
                  </a:lnTo>
                  <a:lnTo>
                    <a:pt x="67" y="17"/>
                  </a:lnTo>
                  <a:lnTo>
                    <a:pt x="61" y="20"/>
                  </a:lnTo>
                  <a:lnTo>
                    <a:pt x="55" y="23"/>
                  </a:lnTo>
                  <a:lnTo>
                    <a:pt x="48" y="25"/>
                  </a:lnTo>
                  <a:lnTo>
                    <a:pt x="42" y="27"/>
                  </a:lnTo>
                  <a:lnTo>
                    <a:pt x="37" y="30"/>
                  </a:lnTo>
                  <a:lnTo>
                    <a:pt x="32" y="32"/>
                  </a:lnTo>
                  <a:lnTo>
                    <a:pt x="28" y="33"/>
                  </a:lnTo>
                  <a:lnTo>
                    <a:pt x="25" y="34"/>
                  </a:lnTo>
                  <a:lnTo>
                    <a:pt x="22" y="35"/>
                  </a:lnTo>
                  <a:lnTo>
                    <a:pt x="21" y="35"/>
                  </a:lnTo>
                  <a:lnTo>
                    <a:pt x="20" y="35"/>
                  </a:lnTo>
                  <a:lnTo>
                    <a:pt x="19" y="36"/>
                  </a:lnTo>
                  <a:lnTo>
                    <a:pt x="18" y="36"/>
                  </a:lnTo>
                  <a:lnTo>
                    <a:pt x="17" y="37"/>
                  </a:lnTo>
                  <a:lnTo>
                    <a:pt x="16" y="37"/>
                  </a:lnTo>
                  <a:lnTo>
                    <a:pt x="15" y="38"/>
                  </a:lnTo>
                  <a:lnTo>
                    <a:pt x="14" y="38"/>
                  </a:lnTo>
                  <a:lnTo>
                    <a:pt x="13" y="39"/>
                  </a:lnTo>
                  <a:lnTo>
                    <a:pt x="12" y="39"/>
                  </a:lnTo>
                  <a:lnTo>
                    <a:pt x="12" y="40"/>
                  </a:lnTo>
                  <a:lnTo>
                    <a:pt x="12" y="41"/>
                  </a:lnTo>
                  <a:lnTo>
                    <a:pt x="11" y="42"/>
                  </a:lnTo>
                  <a:lnTo>
                    <a:pt x="10" y="43"/>
                  </a:lnTo>
                  <a:lnTo>
                    <a:pt x="10" y="45"/>
                  </a:lnTo>
                  <a:lnTo>
                    <a:pt x="9" y="47"/>
                  </a:lnTo>
                  <a:lnTo>
                    <a:pt x="8" y="49"/>
                  </a:lnTo>
                  <a:lnTo>
                    <a:pt x="8" y="52"/>
                  </a:lnTo>
                  <a:lnTo>
                    <a:pt x="7" y="54"/>
                  </a:lnTo>
                  <a:lnTo>
                    <a:pt x="7" y="56"/>
                  </a:lnTo>
                  <a:lnTo>
                    <a:pt x="7" y="58"/>
                  </a:lnTo>
                  <a:lnTo>
                    <a:pt x="5" y="65"/>
                  </a:lnTo>
                  <a:lnTo>
                    <a:pt x="5" y="68"/>
                  </a:lnTo>
                  <a:lnTo>
                    <a:pt x="5" y="70"/>
                  </a:lnTo>
                  <a:lnTo>
                    <a:pt x="4" y="71"/>
                  </a:lnTo>
                  <a:lnTo>
                    <a:pt x="4" y="74"/>
                  </a:lnTo>
                  <a:lnTo>
                    <a:pt x="3" y="76"/>
                  </a:lnTo>
                  <a:lnTo>
                    <a:pt x="2" y="78"/>
                  </a:lnTo>
                  <a:lnTo>
                    <a:pt x="2" y="81"/>
                  </a:lnTo>
                  <a:lnTo>
                    <a:pt x="1" y="83"/>
                  </a:lnTo>
                  <a:lnTo>
                    <a:pt x="0" y="85"/>
                  </a:lnTo>
                  <a:lnTo>
                    <a:pt x="0" y="86"/>
                  </a:lnTo>
                  <a:lnTo>
                    <a:pt x="0" y="88"/>
                  </a:lnTo>
                  <a:lnTo>
                    <a:pt x="0" y="89"/>
                  </a:lnTo>
                  <a:lnTo>
                    <a:pt x="0" y="90"/>
                  </a:lnTo>
                  <a:lnTo>
                    <a:pt x="0" y="91"/>
                  </a:lnTo>
                  <a:lnTo>
                    <a:pt x="0" y="92"/>
                  </a:lnTo>
                  <a:lnTo>
                    <a:pt x="1" y="92"/>
                  </a:lnTo>
                  <a:lnTo>
                    <a:pt x="1" y="93"/>
                  </a:lnTo>
                  <a:lnTo>
                    <a:pt x="2" y="93"/>
                  </a:lnTo>
                  <a:lnTo>
                    <a:pt x="3" y="92"/>
                  </a:lnTo>
                  <a:lnTo>
                    <a:pt x="4" y="91"/>
                  </a:lnTo>
                  <a:lnTo>
                    <a:pt x="5" y="90"/>
                  </a:lnTo>
                  <a:lnTo>
                    <a:pt x="6" y="89"/>
                  </a:lnTo>
                  <a:lnTo>
                    <a:pt x="7" y="87"/>
                  </a:lnTo>
                  <a:lnTo>
                    <a:pt x="9" y="85"/>
                  </a:lnTo>
                  <a:lnTo>
                    <a:pt x="10" y="84"/>
                  </a:lnTo>
                  <a:lnTo>
                    <a:pt x="11" y="82"/>
                  </a:lnTo>
                  <a:lnTo>
                    <a:pt x="12" y="80"/>
                  </a:lnTo>
                  <a:lnTo>
                    <a:pt x="13" y="79"/>
                  </a:lnTo>
                  <a:lnTo>
                    <a:pt x="15" y="77"/>
                  </a:lnTo>
                  <a:lnTo>
                    <a:pt x="17" y="75"/>
                  </a:lnTo>
                  <a:lnTo>
                    <a:pt x="18" y="74"/>
                  </a:lnTo>
                  <a:lnTo>
                    <a:pt x="20" y="72"/>
                  </a:lnTo>
                  <a:lnTo>
                    <a:pt x="22" y="70"/>
                  </a:lnTo>
                  <a:lnTo>
                    <a:pt x="24" y="70"/>
                  </a:lnTo>
                  <a:lnTo>
                    <a:pt x="25" y="68"/>
                  </a:lnTo>
                  <a:lnTo>
                    <a:pt x="27" y="66"/>
                  </a:lnTo>
                  <a:lnTo>
                    <a:pt x="29" y="65"/>
                  </a:lnTo>
                  <a:lnTo>
                    <a:pt x="31" y="63"/>
                  </a:lnTo>
                  <a:lnTo>
                    <a:pt x="33" y="61"/>
                  </a:lnTo>
                  <a:lnTo>
                    <a:pt x="35" y="59"/>
                  </a:lnTo>
                  <a:lnTo>
                    <a:pt x="37" y="58"/>
                  </a:lnTo>
                  <a:lnTo>
                    <a:pt x="39" y="55"/>
                  </a:lnTo>
                  <a:lnTo>
                    <a:pt x="42" y="54"/>
                  </a:lnTo>
                  <a:lnTo>
                    <a:pt x="45" y="52"/>
                  </a:lnTo>
                  <a:lnTo>
                    <a:pt x="48" y="50"/>
                  </a:lnTo>
                  <a:lnTo>
                    <a:pt x="50" y="48"/>
                  </a:lnTo>
                  <a:lnTo>
                    <a:pt x="53" y="46"/>
                  </a:lnTo>
                  <a:lnTo>
                    <a:pt x="56" y="43"/>
                  </a:lnTo>
                  <a:lnTo>
                    <a:pt x="59" y="41"/>
                  </a:lnTo>
                  <a:lnTo>
                    <a:pt x="61" y="39"/>
                  </a:lnTo>
                  <a:lnTo>
                    <a:pt x="64" y="38"/>
                  </a:lnTo>
                  <a:lnTo>
                    <a:pt x="66" y="36"/>
                  </a:lnTo>
                  <a:lnTo>
                    <a:pt x="69" y="35"/>
                  </a:lnTo>
                  <a:lnTo>
                    <a:pt x="71" y="33"/>
                  </a:lnTo>
                  <a:lnTo>
                    <a:pt x="73" y="32"/>
                  </a:lnTo>
                  <a:lnTo>
                    <a:pt x="75" y="31"/>
                  </a:lnTo>
                  <a:lnTo>
                    <a:pt x="77" y="30"/>
                  </a:lnTo>
                  <a:lnTo>
                    <a:pt x="78" y="30"/>
                  </a:lnTo>
                  <a:lnTo>
                    <a:pt x="79" y="29"/>
                  </a:lnTo>
                  <a:lnTo>
                    <a:pt x="81" y="29"/>
                  </a:lnTo>
                  <a:lnTo>
                    <a:pt x="82" y="29"/>
                  </a:lnTo>
                  <a:lnTo>
                    <a:pt x="83" y="29"/>
                  </a:lnTo>
                  <a:lnTo>
                    <a:pt x="83" y="30"/>
                  </a:lnTo>
                  <a:lnTo>
                    <a:pt x="84" y="30"/>
                  </a:lnTo>
                  <a:lnTo>
                    <a:pt x="83" y="31"/>
                  </a:lnTo>
                  <a:lnTo>
                    <a:pt x="83" y="32"/>
                  </a:lnTo>
                  <a:lnTo>
                    <a:pt x="82" y="33"/>
                  </a:lnTo>
                  <a:lnTo>
                    <a:pt x="81" y="34"/>
                  </a:lnTo>
                  <a:lnTo>
                    <a:pt x="80" y="35"/>
                  </a:lnTo>
                  <a:lnTo>
                    <a:pt x="78" y="36"/>
                  </a:lnTo>
                  <a:lnTo>
                    <a:pt x="75" y="38"/>
                  </a:lnTo>
                  <a:lnTo>
                    <a:pt x="73" y="39"/>
                  </a:lnTo>
                  <a:lnTo>
                    <a:pt x="71" y="40"/>
                  </a:lnTo>
                  <a:lnTo>
                    <a:pt x="69" y="41"/>
                  </a:lnTo>
                  <a:lnTo>
                    <a:pt x="68" y="43"/>
                  </a:lnTo>
                  <a:lnTo>
                    <a:pt x="66" y="44"/>
                  </a:lnTo>
                  <a:lnTo>
                    <a:pt x="65" y="45"/>
                  </a:lnTo>
                  <a:lnTo>
                    <a:pt x="64" y="46"/>
                  </a:lnTo>
                  <a:lnTo>
                    <a:pt x="63" y="47"/>
                  </a:lnTo>
                  <a:lnTo>
                    <a:pt x="62" y="49"/>
                  </a:lnTo>
                  <a:lnTo>
                    <a:pt x="61" y="50"/>
                  </a:lnTo>
                  <a:lnTo>
                    <a:pt x="61" y="51"/>
                  </a:lnTo>
                  <a:lnTo>
                    <a:pt x="60" y="52"/>
                  </a:lnTo>
                  <a:lnTo>
                    <a:pt x="59" y="53"/>
                  </a:lnTo>
                  <a:lnTo>
                    <a:pt x="58" y="54"/>
                  </a:lnTo>
                  <a:lnTo>
                    <a:pt x="57" y="55"/>
                  </a:lnTo>
                  <a:lnTo>
                    <a:pt x="56" y="55"/>
                  </a:lnTo>
                  <a:lnTo>
                    <a:pt x="56" y="56"/>
                  </a:lnTo>
                  <a:lnTo>
                    <a:pt x="56" y="57"/>
                  </a:lnTo>
                  <a:lnTo>
                    <a:pt x="55" y="58"/>
                  </a:lnTo>
                  <a:lnTo>
                    <a:pt x="55" y="59"/>
                  </a:lnTo>
                  <a:lnTo>
                    <a:pt x="55" y="60"/>
                  </a:lnTo>
                  <a:lnTo>
                    <a:pt x="55" y="61"/>
                  </a:lnTo>
                  <a:lnTo>
                    <a:pt x="55" y="62"/>
                  </a:lnTo>
                  <a:lnTo>
                    <a:pt x="56" y="63"/>
                  </a:lnTo>
                  <a:lnTo>
                    <a:pt x="57" y="63"/>
                  </a:lnTo>
                  <a:lnTo>
                    <a:pt x="58" y="63"/>
                  </a:lnTo>
                  <a:lnTo>
                    <a:pt x="59" y="63"/>
                  </a:lnTo>
                  <a:lnTo>
                    <a:pt x="61" y="63"/>
                  </a:lnTo>
                  <a:lnTo>
                    <a:pt x="62" y="63"/>
                  </a:lnTo>
                  <a:lnTo>
                    <a:pt x="64" y="62"/>
                  </a:lnTo>
                  <a:lnTo>
                    <a:pt x="66" y="62"/>
                  </a:lnTo>
                  <a:lnTo>
                    <a:pt x="68" y="62"/>
                  </a:lnTo>
                  <a:lnTo>
                    <a:pt x="70" y="62"/>
                  </a:lnTo>
                  <a:lnTo>
                    <a:pt x="71" y="62"/>
                  </a:lnTo>
                  <a:lnTo>
                    <a:pt x="72" y="62"/>
                  </a:lnTo>
                  <a:lnTo>
                    <a:pt x="74" y="62"/>
                  </a:lnTo>
                  <a:lnTo>
                    <a:pt x="75" y="63"/>
                  </a:lnTo>
                  <a:lnTo>
                    <a:pt x="77" y="63"/>
                  </a:lnTo>
                  <a:lnTo>
                    <a:pt x="79" y="63"/>
                  </a:lnTo>
                  <a:lnTo>
                    <a:pt x="81" y="63"/>
                  </a:lnTo>
                  <a:lnTo>
                    <a:pt x="83" y="64"/>
                  </a:lnTo>
                  <a:lnTo>
                    <a:pt x="86" y="64"/>
                  </a:lnTo>
                  <a:lnTo>
                    <a:pt x="88" y="63"/>
                  </a:lnTo>
                  <a:lnTo>
                    <a:pt x="91" y="63"/>
                  </a:lnTo>
                  <a:lnTo>
                    <a:pt x="95" y="63"/>
                  </a:lnTo>
                  <a:lnTo>
                    <a:pt x="99" y="62"/>
                  </a:lnTo>
                  <a:lnTo>
                    <a:pt x="102" y="62"/>
                  </a:lnTo>
                  <a:lnTo>
                    <a:pt x="105" y="61"/>
                  </a:lnTo>
                  <a:lnTo>
                    <a:pt x="108" y="61"/>
                  </a:lnTo>
                  <a:lnTo>
                    <a:pt x="110" y="61"/>
                  </a:lnTo>
                  <a:lnTo>
                    <a:pt x="111" y="60"/>
                  </a:lnTo>
                  <a:lnTo>
                    <a:pt x="113" y="60"/>
                  </a:lnTo>
                  <a:lnTo>
                    <a:pt x="114" y="60"/>
                  </a:lnTo>
                  <a:lnTo>
                    <a:pt x="116" y="60"/>
                  </a:lnTo>
                  <a:lnTo>
                    <a:pt x="118" y="59"/>
                  </a:lnTo>
                  <a:lnTo>
                    <a:pt x="119" y="59"/>
                  </a:lnTo>
                  <a:lnTo>
                    <a:pt x="121" y="59"/>
                  </a:lnTo>
                  <a:lnTo>
                    <a:pt x="123" y="59"/>
                  </a:lnTo>
                  <a:lnTo>
                    <a:pt x="125" y="58"/>
                  </a:lnTo>
                  <a:lnTo>
                    <a:pt x="128" y="58"/>
                  </a:lnTo>
                  <a:lnTo>
                    <a:pt x="130" y="58"/>
                  </a:lnTo>
                  <a:lnTo>
                    <a:pt x="133" y="57"/>
                  </a:lnTo>
                  <a:lnTo>
                    <a:pt x="135" y="56"/>
                  </a:lnTo>
                  <a:lnTo>
                    <a:pt x="137" y="56"/>
                  </a:lnTo>
                  <a:lnTo>
                    <a:pt x="139" y="55"/>
                  </a:lnTo>
                  <a:lnTo>
                    <a:pt x="140" y="55"/>
                  </a:lnTo>
                  <a:lnTo>
                    <a:pt x="142" y="54"/>
                  </a:lnTo>
                  <a:lnTo>
                    <a:pt x="144" y="54"/>
                  </a:lnTo>
                  <a:lnTo>
                    <a:pt x="145" y="54"/>
                  </a:lnTo>
                  <a:lnTo>
                    <a:pt x="146" y="53"/>
                  </a:lnTo>
                  <a:lnTo>
                    <a:pt x="147" y="52"/>
                  </a:lnTo>
                  <a:lnTo>
                    <a:pt x="147" y="51"/>
                  </a:lnTo>
                  <a:lnTo>
                    <a:pt x="146" y="51"/>
                  </a:lnTo>
                  <a:lnTo>
                    <a:pt x="145" y="50"/>
                  </a:lnTo>
                  <a:lnTo>
                    <a:pt x="143" y="50"/>
                  </a:lnTo>
                  <a:lnTo>
                    <a:pt x="141" y="49"/>
                  </a:lnTo>
                  <a:lnTo>
                    <a:pt x="139" y="48"/>
                  </a:lnTo>
                  <a:lnTo>
                    <a:pt x="136" y="47"/>
                  </a:lnTo>
                  <a:lnTo>
                    <a:pt x="135" y="44"/>
                  </a:lnTo>
                  <a:lnTo>
                    <a:pt x="133" y="42"/>
                  </a:lnTo>
                  <a:lnTo>
                    <a:pt x="130" y="39"/>
                  </a:lnTo>
                  <a:lnTo>
                    <a:pt x="128" y="37"/>
                  </a:lnTo>
                  <a:lnTo>
                    <a:pt x="125" y="34"/>
                  </a:lnTo>
                  <a:lnTo>
                    <a:pt x="123" y="30"/>
                  </a:lnTo>
                  <a:lnTo>
                    <a:pt x="121" y="27"/>
                  </a:lnTo>
                  <a:lnTo>
                    <a:pt x="118" y="23"/>
                  </a:lnTo>
                  <a:lnTo>
                    <a:pt x="116" y="21"/>
                  </a:lnTo>
                  <a:lnTo>
                    <a:pt x="114" y="17"/>
                  </a:lnTo>
                  <a:lnTo>
                    <a:pt x="113" y="14"/>
                  </a:lnTo>
                  <a:lnTo>
                    <a:pt x="111" y="11"/>
                  </a:lnTo>
                  <a:lnTo>
                    <a:pt x="110" y="8"/>
                  </a:lnTo>
                  <a:lnTo>
                    <a:pt x="110" y="8"/>
                  </a:lnTo>
                  <a:lnTo>
                    <a:pt x="110" y="6"/>
                  </a:lnTo>
                  <a:lnTo>
                    <a:pt x="109" y="5"/>
                  </a:lnTo>
                  <a:lnTo>
                    <a:pt x="109" y="4"/>
                  </a:lnTo>
                  <a:lnTo>
                    <a:pt x="108" y="3"/>
                  </a:lnTo>
                  <a:lnTo>
                    <a:pt x="108" y="2"/>
                  </a:lnTo>
                  <a:lnTo>
                    <a:pt x="108" y="1"/>
                  </a:lnTo>
                  <a:lnTo>
                    <a:pt x="107" y="1"/>
                  </a:lnTo>
                  <a:lnTo>
                    <a:pt x="107" y="0"/>
                  </a:lnTo>
                  <a:lnTo>
                    <a:pt x="106" y="0"/>
                  </a:lnTo>
                  <a:lnTo>
                    <a:pt x="105" y="0"/>
                  </a:lnTo>
                  <a:lnTo>
                    <a:pt x="104" y="0"/>
                  </a:lnTo>
                  <a:lnTo>
                    <a:pt x="103" y="1"/>
                  </a:lnTo>
                  <a:lnTo>
                    <a:pt x="10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1" name="Freeform 515"/>
            <p:cNvSpPr>
              <a:spLocks/>
            </p:cNvSpPr>
            <p:nvPr/>
          </p:nvSpPr>
          <p:spPr bwMode="auto">
            <a:xfrm>
              <a:off x="1461" y="3134"/>
              <a:ext cx="76" cy="54"/>
            </a:xfrm>
            <a:custGeom>
              <a:avLst/>
              <a:gdLst>
                <a:gd name="T0" fmla="*/ 60 w 76"/>
                <a:gd name="T1" fmla="*/ 2 h 54"/>
                <a:gd name="T2" fmla="*/ 54 w 76"/>
                <a:gd name="T3" fmla="*/ 4 h 54"/>
                <a:gd name="T4" fmla="*/ 47 w 76"/>
                <a:gd name="T5" fmla="*/ 9 h 54"/>
                <a:gd name="T6" fmla="*/ 39 w 76"/>
                <a:gd name="T7" fmla="*/ 13 h 54"/>
                <a:gd name="T8" fmla="*/ 31 w 76"/>
                <a:gd name="T9" fmla="*/ 19 h 54"/>
                <a:gd name="T10" fmla="*/ 22 w 76"/>
                <a:gd name="T11" fmla="*/ 25 h 54"/>
                <a:gd name="T12" fmla="*/ 15 w 76"/>
                <a:gd name="T13" fmla="*/ 31 h 54"/>
                <a:gd name="T14" fmla="*/ 8 w 76"/>
                <a:gd name="T15" fmla="*/ 37 h 54"/>
                <a:gd name="T16" fmla="*/ 4 w 76"/>
                <a:gd name="T17" fmla="*/ 42 h 54"/>
                <a:gd name="T18" fmla="*/ 2 w 76"/>
                <a:gd name="T19" fmla="*/ 47 h 54"/>
                <a:gd name="T20" fmla="*/ 0 w 76"/>
                <a:gd name="T21" fmla="*/ 50 h 54"/>
                <a:gd name="T22" fmla="*/ 0 w 76"/>
                <a:gd name="T23" fmla="*/ 52 h 54"/>
                <a:gd name="T24" fmla="*/ 1 w 76"/>
                <a:gd name="T25" fmla="*/ 53 h 54"/>
                <a:gd name="T26" fmla="*/ 4 w 76"/>
                <a:gd name="T27" fmla="*/ 52 h 54"/>
                <a:gd name="T28" fmla="*/ 6 w 76"/>
                <a:gd name="T29" fmla="*/ 50 h 54"/>
                <a:gd name="T30" fmla="*/ 10 w 76"/>
                <a:gd name="T31" fmla="*/ 47 h 54"/>
                <a:gd name="T32" fmla="*/ 15 w 76"/>
                <a:gd name="T33" fmla="*/ 42 h 54"/>
                <a:gd name="T34" fmla="*/ 21 w 76"/>
                <a:gd name="T35" fmla="*/ 37 h 54"/>
                <a:gd name="T36" fmla="*/ 29 w 76"/>
                <a:gd name="T37" fmla="*/ 31 h 54"/>
                <a:gd name="T38" fmla="*/ 36 w 76"/>
                <a:gd name="T39" fmla="*/ 24 h 54"/>
                <a:gd name="T40" fmla="*/ 44 w 76"/>
                <a:gd name="T41" fmla="*/ 19 h 54"/>
                <a:gd name="T42" fmla="*/ 53 w 76"/>
                <a:gd name="T43" fmla="*/ 14 h 54"/>
                <a:gd name="T44" fmla="*/ 60 w 76"/>
                <a:gd name="T45" fmla="*/ 11 h 54"/>
                <a:gd name="T46" fmla="*/ 66 w 76"/>
                <a:gd name="T47" fmla="*/ 9 h 54"/>
                <a:gd name="T48" fmla="*/ 70 w 76"/>
                <a:gd name="T49" fmla="*/ 8 h 54"/>
                <a:gd name="T50" fmla="*/ 73 w 76"/>
                <a:gd name="T51" fmla="*/ 6 h 54"/>
                <a:gd name="T52" fmla="*/ 74 w 76"/>
                <a:gd name="T53" fmla="*/ 4 h 54"/>
                <a:gd name="T54" fmla="*/ 74 w 76"/>
                <a:gd name="T55" fmla="*/ 3 h 54"/>
                <a:gd name="T56" fmla="*/ 73 w 76"/>
                <a:gd name="T57" fmla="*/ 1 h 54"/>
                <a:gd name="T58" fmla="*/ 70 w 76"/>
                <a:gd name="T59" fmla="*/ 0 h 54"/>
                <a:gd name="T60" fmla="*/ 67 w 76"/>
                <a:gd name="T61" fmla="*/ 0 h 54"/>
                <a:gd name="T62" fmla="*/ 62 w 76"/>
                <a:gd name="T63" fmla="*/ 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 h="54">
                  <a:moveTo>
                    <a:pt x="62" y="1"/>
                  </a:moveTo>
                  <a:lnTo>
                    <a:pt x="60" y="2"/>
                  </a:lnTo>
                  <a:lnTo>
                    <a:pt x="57" y="4"/>
                  </a:lnTo>
                  <a:lnTo>
                    <a:pt x="54" y="4"/>
                  </a:lnTo>
                  <a:lnTo>
                    <a:pt x="51" y="7"/>
                  </a:lnTo>
                  <a:lnTo>
                    <a:pt x="47" y="9"/>
                  </a:lnTo>
                  <a:lnTo>
                    <a:pt x="43" y="11"/>
                  </a:lnTo>
                  <a:lnTo>
                    <a:pt x="39" y="13"/>
                  </a:lnTo>
                  <a:lnTo>
                    <a:pt x="34" y="16"/>
                  </a:lnTo>
                  <a:lnTo>
                    <a:pt x="31" y="19"/>
                  </a:lnTo>
                  <a:lnTo>
                    <a:pt x="26" y="22"/>
                  </a:lnTo>
                  <a:lnTo>
                    <a:pt x="22" y="25"/>
                  </a:lnTo>
                  <a:lnTo>
                    <a:pt x="19" y="28"/>
                  </a:lnTo>
                  <a:lnTo>
                    <a:pt x="15" y="31"/>
                  </a:lnTo>
                  <a:lnTo>
                    <a:pt x="11" y="34"/>
                  </a:lnTo>
                  <a:lnTo>
                    <a:pt x="8" y="37"/>
                  </a:lnTo>
                  <a:lnTo>
                    <a:pt x="6" y="40"/>
                  </a:lnTo>
                  <a:lnTo>
                    <a:pt x="4" y="42"/>
                  </a:lnTo>
                  <a:lnTo>
                    <a:pt x="3" y="45"/>
                  </a:lnTo>
                  <a:lnTo>
                    <a:pt x="2" y="47"/>
                  </a:lnTo>
                  <a:lnTo>
                    <a:pt x="1" y="49"/>
                  </a:lnTo>
                  <a:lnTo>
                    <a:pt x="0" y="50"/>
                  </a:lnTo>
                  <a:lnTo>
                    <a:pt x="0" y="51"/>
                  </a:lnTo>
                  <a:lnTo>
                    <a:pt x="0" y="52"/>
                  </a:lnTo>
                  <a:lnTo>
                    <a:pt x="0" y="53"/>
                  </a:lnTo>
                  <a:lnTo>
                    <a:pt x="1" y="53"/>
                  </a:lnTo>
                  <a:lnTo>
                    <a:pt x="3" y="53"/>
                  </a:lnTo>
                  <a:lnTo>
                    <a:pt x="4" y="52"/>
                  </a:lnTo>
                  <a:lnTo>
                    <a:pt x="5" y="52"/>
                  </a:lnTo>
                  <a:lnTo>
                    <a:pt x="6" y="50"/>
                  </a:lnTo>
                  <a:lnTo>
                    <a:pt x="8" y="49"/>
                  </a:lnTo>
                  <a:lnTo>
                    <a:pt x="10" y="47"/>
                  </a:lnTo>
                  <a:lnTo>
                    <a:pt x="12" y="45"/>
                  </a:lnTo>
                  <a:lnTo>
                    <a:pt x="15" y="42"/>
                  </a:lnTo>
                  <a:lnTo>
                    <a:pt x="18" y="40"/>
                  </a:lnTo>
                  <a:lnTo>
                    <a:pt x="21" y="37"/>
                  </a:lnTo>
                  <a:lnTo>
                    <a:pt x="25" y="33"/>
                  </a:lnTo>
                  <a:lnTo>
                    <a:pt x="29" y="31"/>
                  </a:lnTo>
                  <a:lnTo>
                    <a:pt x="32" y="27"/>
                  </a:lnTo>
                  <a:lnTo>
                    <a:pt x="36" y="24"/>
                  </a:lnTo>
                  <a:lnTo>
                    <a:pt x="41" y="22"/>
                  </a:lnTo>
                  <a:lnTo>
                    <a:pt x="44" y="19"/>
                  </a:lnTo>
                  <a:lnTo>
                    <a:pt x="49" y="16"/>
                  </a:lnTo>
                  <a:lnTo>
                    <a:pt x="53" y="14"/>
                  </a:lnTo>
                  <a:lnTo>
                    <a:pt x="56" y="12"/>
                  </a:lnTo>
                  <a:lnTo>
                    <a:pt x="60" y="11"/>
                  </a:lnTo>
                  <a:lnTo>
                    <a:pt x="63" y="10"/>
                  </a:lnTo>
                  <a:lnTo>
                    <a:pt x="66" y="9"/>
                  </a:lnTo>
                  <a:lnTo>
                    <a:pt x="69" y="9"/>
                  </a:lnTo>
                  <a:lnTo>
                    <a:pt x="70" y="8"/>
                  </a:lnTo>
                  <a:lnTo>
                    <a:pt x="72" y="7"/>
                  </a:lnTo>
                  <a:lnTo>
                    <a:pt x="73" y="6"/>
                  </a:lnTo>
                  <a:lnTo>
                    <a:pt x="74" y="5"/>
                  </a:lnTo>
                  <a:lnTo>
                    <a:pt x="74" y="4"/>
                  </a:lnTo>
                  <a:lnTo>
                    <a:pt x="75" y="4"/>
                  </a:lnTo>
                  <a:lnTo>
                    <a:pt x="74" y="3"/>
                  </a:lnTo>
                  <a:lnTo>
                    <a:pt x="74" y="2"/>
                  </a:lnTo>
                  <a:lnTo>
                    <a:pt x="73" y="1"/>
                  </a:lnTo>
                  <a:lnTo>
                    <a:pt x="72" y="1"/>
                  </a:lnTo>
                  <a:lnTo>
                    <a:pt x="70" y="0"/>
                  </a:lnTo>
                  <a:lnTo>
                    <a:pt x="69" y="0"/>
                  </a:lnTo>
                  <a:lnTo>
                    <a:pt x="67" y="0"/>
                  </a:lnTo>
                  <a:lnTo>
                    <a:pt x="64" y="1"/>
                  </a:lnTo>
                  <a:lnTo>
                    <a:pt x="6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2" name="Freeform 516"/>
            <p:cNvSpPr>
              <a:spLocks/>
            </p:cNvSpPr>
            <p:nvPr/>
          </p:nvSpPr>
          <p:spPr bwMode="auto">
            <a:xfrm>
              <a:off x="1535" y="3073"/>
              <a:ext cx="9" cy="23"/>
            </a:xfrm>
            <a:custGeom>
              <a:avLst/>
              <a:gdLst>
                <a:gd name="T0" fmla="*/ 1 w 9"/>
                <a:gd name="T1" fmla="*/ 6 h 23"/>
                <a:gd name="T2" fmla="*/ 2 w 9"/>
                <a:gd name="T3" fmla="*/ 6 h 23"/>
                <a:gd name="T4" fmla="*/ 3 w 9"/>
                <a:gd name="T5" fmla="*/ 6 h 23"/>
                <a:gd name="T6" fmla="*/ 3 w 9"/>
                <a:gd name="T7" fmla="*/ 5 h 23"/>
                <a:gd name="T8" fmla="*/ 5 w 9"/>
                <a:gd name="T9" fmla="*/ 3 h 23"/>
                <a:gd name="T10" fmla="*/ 5 w 9"/>
                <a:gd name="T11" fmla="*/ 2 h 23"/>
                <a:gd name="T12" fmla="*/ 6 w 9"/>
                <a:gd name="T13" fmla="*/ 1 h 23"/>
                <a:gd name="T14" fmla="*/ 6 w 9"/>
                <a:gd name="T15" fmla="*/ 0 h 23"/>
                <a:gd name="T16" fmla="*/ 7 w 9"/>
                <a:gd name="T17" fmla="*/ 1 h 23"/>
                <a:gd name="T18" fmla="*/ 7 w 9"/>
                <a:gd name="T19" fmla="*/ 2 h 23"/>
                <a:gd name="T20" fmla="*/ 7 w 9"/>
                <a:gd name="T21" fmla="*/ 5 h 23"/>
                <a:gd name="T22" fmla="*/ 7 w 9"/>
                <a:gd name="T23" fmla="*/ 6 h 23"/>
                <a:gd name="T24" fmla="*/ 7 w 9"/>
                <a:gd name="T25" fmla="*/ 9 h 23"/>
                <a:gd name="T26" fmla="*/ 7 w 9"/>
                <a:gd name="T27" fmla="*/ 10 h 23"/>
                <a:gd name="T28" fmla="*/ 8 w 9"/>
                <a:gd name="T29" fmla="*/ 12 h 23"/>
                <a:gd name="T30" fmla="*/ 8 w 9"/>
                <a:gd name="T31" fmla="*/ 13 h 23"/>
                <a:gd name="T32" fmla="*/ 8 w 9"/>
                <a:gd name="T33" fmla="*/ 15 h 23"/>
                <a:gd name="T34" fmla="*/ 8 w 9"/>
                <a:gd name="T35" fmla="*/ 17 h 23"/>
                <a:gd name="T36" fmla="*/ 8 w 9"/>
                <a:gd name="T37" fmla="*/ 18 h 23"/>
                <a:gd name="T38" fmla="*/ 8 w 9"/>
                <a:gd name="T39" fmla="*/ 20 h 23"/>
                <a:gd name="T40" fmla="*/ 7 w 9"/>
                <a:gd name="T41" fmla="*/ 21 h 23"/>
                <a:gd name="T42" fmla="*/ 7 w 9"/>
                <a:gd name="T43" fmla="*/ 22 h 23"/>
                <a:gd name="T44" fmla="*/ 6 w 9"/>
                <a:gd name="T45" fmla="*/ 21 h 23"/>
                <a:gd name="T46" fmla="*/ 6 w 9"/>
                <a:gd name="T47" fmla="*/ 20 h 23"/>
                <a:gd name="T48" fmla="*/ 6 w 9"/>
                <a:gd name="T49" fmla="*/ 19 h 23"/>
                <a:gd name="T50" fmla="*/ 6 w 9"/>
                <a:gd name="T51" fmla="*/ 17 h 23"/>
                <a:gd name="T52" fmla="*/ 6 w 9"/>
                <a:gd name="T53" fmla="*/ 16 h 23"/>
                <a:gd name="T54" fmla="*/ 5 w 9"/>
                <a:gd name="T55" fmla="*/ 14 h 23"/>
                <a:gd name="T56" fmla="*/ 5 w 9"/>
                <a:gd name="T57" fmla="*/ 13 h 23"/>
                <a:gd name="T58" fmla="*/ 5 w 9"/>
                <a:gd name="T59" fmla="*/ 11 h 23"/>
                <a:gd name="T60" fmla="*/ 5 w 9"/>
                <a:gd name="T61" fmla="*/ 9 h 23"/>
                <a:gd name="T62" fmla="*/ 5 w 9"/>
                <a:gd name="T63" fmla="*/ 9 h 23"/>
                <a:gd name="T64" fmla="*/ 5 w 9"/>
                <a:gd name="T65" fmla="*/ 10 h 23"/>
                <a:gd name="T66" fmla="*/ 4 w 9"/>
                <a:gd name="T67" fmla="*/ 11 h 23"/>
                <a:gd name="T68" fmla="*/ 3 w 9"/>
                <a:gd name="T69" fmla="*/ 11 h 23"/>
                <a:gd name="T70" fmla="*/ 2 w 9"/>
                <a:gd name="T71" fmla="*/ 11 h 23"/>
                <a:gd name="T72" fmla="*/ 1 w 9"/>
                <a:gd name="T73" fmla="*/ 10 h 23"/>
                <a:gd name="T74" fmla="*/ 1 w 9"/>
                <a:gd name="T75" fmla="*/ 9 h 23"/>
                <a:gd name="T76" fmla="*/ 1 w 9"/>
                <a:gd name="T77" fmla="*/ 8 h 23"/>
                <a:gd name="T78" fmla="*/ 1 w 9"/>
                <a:gd name="T79" fmla="*/ 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 h="23">
                  <a:moveTo>
                    <a:pt x="1" y="6"/>
                  </a:moveTo>
                  <a:lnTo>
                    <a:pt x="1" y="6"/>
                  </a:lnTo>
                  <a:lnTo>
                    <a:pt x="2" y="6"/>
                  </a:lnTo>
                  <a:lnTo>
                    <a:pt x="2" y="6"/>
                  </a:lnTo>
                  <a:lnTo>
                    <a:pt x="2" y="6"/>
                  </a:lnTo>
                  <a:lnTo>
                    <a:pt x="3" y="6"/>
                  </a:lnTo>
                  <a:lnTo>
                    <a:pt x="3" y="5"/>
                  </a:lnTo>
                  <a:lnTo>
                    <a:pt x="3" y="5"/>
                  </a:lnTo>
                  <a:lnTo>
                    <a:pt x="4" y="4"/>
                  </a:lnTo>
                  <a:lnTo>
                    <a:pt x="5" y="3"/>
                  </a:lnTo>
                  <a:lnTo>
                    <a:pt x="5" y="2"/>
                  </a:lnTo>
                  <a:lnTo>
                    <a:pt x="5" y="2"/>
                  </a:lnTo>
                  <a:lnTo>
                    <a:pt x="6" y="2"/>
                  </a:lnTo>
                  <a:lnTo>
                    <a:pt x="6" y="1"/>
                  </a:lnTo>
                  <a:lnTo>
                    <a:pt x="6" y="1"/>
                  </a:lnTo>
                  <a:lnTo>
                    <a:pt x="6" y="0"/>
                  </a:lnTo>
                  <a:lnTo>
                    <a:pt x="7" y="0"/>
                  </a:lnTo>
                  <a:lnTo>
                    <a:pt x="7" y="1"/>
                  </a:lnTo>
                  <a:lnTo>
                    <a:pt x="7" y="2"/>
                  </a:lnTo>
                  <a:lnTo>
                    <a:pt x="7" y="2"/>
                  </a:lnTo>
                  <a:lnTo>
                    <a:pt x="7" y="3"/>
                  </a:lnTo>
                  <a:lnTo>
                    <a:pt x="7" y="5"/>
                  </a:lnTo>
                  <a:lnTo>
                    <a:pt x="7" y="6"/>
                  </a:lnTo>
                  <a:lnTo>
                    <a:pt x="7" y="6"/>
                  </a:lnTo>
                  <a:lnTo>
                    <a:pt x="7" y="8"/>
                  </a:lnTo>
                  <a:lnTo>
                    <a:pt x="7" y="9"/>
                  </a:lnTo>
                  <a:lnTo>
                    <a:pt x="7" y="9"/>
                  </a:lnTo>
                  <a:lnTo>
                    <a:pt x="7" y="10"/>
                  </a:lnTo>
                  <a:lnTo>
                    <a:pt x="7" y="11"/>
                  </a:lnTo>
                  <a:lnTo>
                    <a:pt x="8" y="12"/>
                  </a:lnTo>
                  <a:lnTo>
                    <a:pt x="8" y="13"/>
                  </a:lnTo>
                  <a:lnTo>
                    <a:pt x="8" y="13"/>
                  </a:lnTo>
                  <a:lnTo>
                    <a:pt x="8" y="14"/>
                  </a:lnTo>
                  <a:lnTo>
                    <a:pt x="8" y="15"/>
                  </a:lnTo>
                  <a:lnTo>
                    <a:pt x="8" y="16"/>
                  </a:lnTo>
                  <a:lnTo>
                    <a:pt x="8" y="17"/>
                  </a:lnTo>
                  <a:lnTo>
                    <a:pt x="8" y="17"/>
                  </a:lnTo>
                  <a:lnTo>
                    <a:pt x="8" y="18"/>
                  </a:lnTo>
                  <a:lnTo>
                    <a:pt x="8" y="19"/>
                  </a:lnTo>
                  <a:lnTo>
                    <a:pt x="8" y="20"/>
                  </a:lnTo>
                  <a:lnTo>
                    <a:pt x="7" y="20"/>
                  </a:lnTo>
                  <a:lnTo>
                    <a:pt x="7" y="21"/>
                  </a:lnTo>
                  <a:lnTo>
                    <a:pt x="7" y="21"/>
                  </a:lnTo>
                  <a:lnTo>
                    <a:pt x="7" y="22"/>
                  </a:lnTo>
                  <a:lnTo>
                    <a:pt x="6" y="22"/>
                  </a:lnTo>
                  <a:lnTo>
                    <a:pt x="6" y="21"/>
                  </a:lnTo>
                  <a:lnTo>
                    <a:pt x="6" y="21"/>
                  </a:lnTo>
                  <a:lnTo>
                    <a:pt x="6" y="20"/>
                  </a:lnTo>
                  <a:lnTo>
                    <a:pt x="6" y="20"/>
                  </a:lnTo>
                  <a:lnTo>
                    <a:pt x="6" y="19"/>
                  </a:lnTo>
                  <a:lnTo>
                    <a:pt x="6" y="18"/>
                  </a:lnTo>
                  <a:lnTo>
                    <a:pt x="6" y="17"/>
                  </a:lnTo>
                  <a:lnTo>
                    <a:pt x="6" y="17"/>
                  </a:lnTo>
                  <a:lnTo>
                    <a:pt x="6" y="16"/>
                  </a:lnTo>
                  <a:lnTo>
                    <a:pt x="5" y="15"/>
                  </a:lnTo>
                  <a:lnTo>
                    <a:pt x="5" y="14"/>
                  </a:lnTo>
                  <a:lnTo>
                    <a:pt x="5" y="13"/>
                  </a:lnTo>
                  <a:lnTo>
                    <a:pt x="5" y="13"/>
                  </a:lnTo>
                  <a:lnTo>
                    <a:pt x="5" y="12"/>
                  </a:lnTo>
                  <a:lnTo>
                    <a:pt x="5" y="11"/>
                  </a:lnTo>
                  <a:lnTo>
                    <a:pt x="5" y="10"/>
                  </a:lnTo>
                  <a:lnTo>
                    <a:pt x="5" y="9"/>
                  </a:lnTo>
                  <a:lnTo>
                    <a:pt x="5" y="9"/>
                  </a:lnTo>
                  <a:lnTo>
                    <a:pt x="5" y="9"/>
                  </a:lnTo>
                  <a:lnTo>
                    <a:pt x="5" y="9"/>
                  </a:lnTo>
                  <a:lnTo>
                    <a:pt x="5" y="10"/>
                  </a:lnTo>
                  <a:lnTo>
                    <a:pt x="4" y="10"/>
                  </a:lnTo>
                  <a:lnTo>
                    <a:pt x="4" y="11"/>
                  </a:lnTo>
                  <a:lnTo>
                    <a:pt x="3" y="11"/>
                  </a:lnTo>
                  <a:lnTo>
                    <a:pt x="3" y="11"/>
                  </a:lnTo>
                  <a:lnTo>
                    <a:pt x="2" y="12"/>
                  </a:lnTo>
                  <a:lnTo>
                    <a:pt x="2" y="11"/>
                  </a:lnTo>
                  <a:lnTo>
                    <a:pt x="1" y="11"/>
                  </a:lnTo>
                  <a:lnTo>
                    <a:pt x="1" y="10"/>
                  </a:lnTo>
                  <a:lnTo>
                    <a:pt x="1" y="9"/>
                  </a:lnTo>
                  <a:lnTo>
                    <a:pt x="1" y="9"/>
                  </a:lnTo>
                  <a:lnTo>
                    <a:pt x="0" y="9"/>
                  </a:lnTo>
                  <a:lnTo>
                    <a:pt x="1" y="8"/>
                  </a:lnTo>
                  <a:lnTo>
                    <a:pt x="1" y="7"/>
                  </a:lnTo>
                  <a:lnTo>
                    <a:pt x="1"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3" name="Freeform 517"/>
            <p:cNvSpPr>
              <a:spLocks/>
            </p:cNvSpPr>
            <p:nvPr/>
          </p:nvSpPr>
          <p:spPr bwMode="auto">
            <a:xfrm>
              <a:off x="1542" y="3104"/>
              <a:ext cx="12" cy="26"/>
            </a:xfrm>
            <a:custGeom>
              <a:avLst/>
              <a:gdLst>
                <a:gd name="T0" fmla="*/ 0 w 12"/>
                <a:gd name="T1" fmla="*/ 2 h 26"/>
                <a:gd name="T2" fmla="*/ 0 w 12"/>
                <a:gd name="T3" fmla="*/ 2 h 26"/>
                <a:gd name="T4" fmla="*/ 0 w 12"/>
                <a:gd name="T5" fmla="*/ 3 h 26"/>
                <a:gd name="T6" fmla="*/ 1 w 12"/>
                <a:gd name="T7" fmla="*/ 4 h 26"/>
                <a:gd name="T8" fmla="*/ 1 w 12"/>
                <a:gd name="T9" fmla="*/ 5 h 26"/>
                <a:gd name="T10" fmla="*/ 1 w 12"/>
                <a:gd name="T11" fmla="*/ 6 h 26"/>
                <a:gd name="T12" fmla="*/ 1 w 12"/>
                <a:gd name="T13" fmla="*/ 6 h 26"/>
                <a:gd name="T14" fmla="*/ 1 w 12"/>
                <a:gd name="T15" fmla="*/ 8 h 26"/>
                <a:gd name="T16" fmla="*/ 2 w 12"/>
                <a:gd name="T17" fmla="*/ 9 h 26"/>
                <a:gd name="T18" fmla="*/ 2 w 12"/>
                <a:gd name="T19" fmla="*/ 10 h 26"/>
                <a:gd name="T20" fmla="*/ 3 w 12"/>
                <a:gd name="T21" fmla="*/ 10 h 26"/>
                <a:gd name="T22" fmla="*/ 3 w 12"/>
                <a:gd name="T23" fmla="*/ 12 h 26"/>
                <a:gd name="T24" fmla="*/ 3 w 12"/>
                <a:gd name="T25" fmla="*/ 13 h 26"/>
                <a:gd name="T26" fmla="*/ 4 w 12"/>
                <a:gd name="T27" fmla="*/ 15 h 26"/>
                <a:gd name="T28" fmla="*/ 5 w 12"/>
                <a:gd name="T29" fmla="*/ 15 h 26"/>
                <a:gd name="T30" fmla="*/ 5 w 12"/>
                <a:gd name="T31" fmla="*/ 17 h 26"/>
                <a:gd name="T32" fmla="*/ 5 w 12"/>
                <a:gd name="T33" fmla="*/ 19 h 26"/>
                <a:gd name="T34" fmla="*/ 6 w 12"/>
                <a:gd name="T35" fmla="*/ 20 h 26"/>
                <a:gd name="T36" fmla="*/ 7 w 12"/>
                <a:gd name="T37" fmla="*/ 22 h 26"/>
                <a:gd name="T38" fmla="*/ 8 w 12"/>
                <a:gd name="T39" fmla="*/ 23 h 26"/>
                <a:gd name="T40" fmla="*/ 8 w 12"/>
                <a:gd name="T41" fmla="*/ 24 h 26"/>
                <a:gd name="T42" fmla="*/ 8 w 12"/>
                <a:gd name="T43" fmla="*/ 25 h 26"/>
                <a:gd name="T44" fmla="*/ 9 w 12"/>
                <a:gd name="T45" fmla="*/ 25 h 26"/>
                <a:gd name="T46" fmla="*/ 10 w 12"/>
                <a:gd name="T47" fmla="*/ 25 h 26"/>
                <a:gd name="T48" fmla="*/ 10 w 12"/>
                <a:gd name="T49" fmla="*/ 25 h 26"/>
                <a:gd name="T50" fmla="*/ 11 w 12"/>
                <a:gd name="T51" fmla="*/ 24 h 26"/>
                <a:gd name="T52" fmla="*/ 11 w 12"/>
                <a:gd name="T53" fmla="*/ 23 h 26"/>
                <a:gd name="T54" fmla="*/ 10 w 12"/>
                <a:gd name="T55" fmla="*/ 23 h 26"/>
                <a:gd name="T56" fmla="*/ 10 w 12"/>
                <a:gd name="T57" fmla="*/ 22 h 26"/>
                <a:gd name="T58" fmla="*/ 10 w 12"/>
                <a:gd name="T59" fmla="*/ 21 h 26"/>
                <a:gd name="T60" fmla="*/ 10 w 12"/>
                <a:gd name="T61" fmla="*/ 19 h 26"/>
                <a:gd name="T62" fmla="*/ 9 w 12"/>
                <a:gd name="T63" fmla="*/ 18 h 26"/>
                <a:gd name="T64" fmla="*/ 8 w 12"/>
                <a:gd name="T65" fmla="*/ 17 h 26"/>
                <a:gd name="T66" fmla="*/ 8 w 12"/>
                <a:gd name="T67" fmla="*/ 15 h 26"/>
                <a:gd name="T68" fmla="*/ 8 w 12"/>
                <a:gd name="T69" fmla="*/ 15 h 26"/>
                <a:gd name="T70" fmla="*/ 7 w 12"/>
                <a:gd name="T71" fmla="*/ 13 h 26"/>
                <a:gd name="T72" fmla="*/ 7 w 12"/>
                <a:gd name="T73" fmla="*/ 12 h 26"/>
                <a:gd name="T74" fmla="*/ 6 w 12"/>
                <a:gd name="T75" fmla="*/ 11 h 26"/>
                <a:gd name="T76" fmla="*/ 6 w 12"/>
                <a:gd name="T77" fmla="*/ 10 h 26"/>
                <a:gd name="T78" fmla="*/ 6 w 12"/>
                <a:gd name="T79" fmla="*/ 10 h 26"/>
                <a:gd name="T80" fmla="*/ 6 w 12"/>
                <a:gd name="T81" fmla="*/ 9 h 26"/>
                <a:gd name="T82" fmla="*/ 5 w 12"/>
                <a:gd name="T83" fmla="*/ 7 h 26"/>
                <a:gd name="T84" fmla="*/ 5 w 12"/>
                <a:gd name="T85" fmla="*/ 6 h 26"/>
                <a:gd name="T86" fmla="*/ 5 w 12"/>
                <a:gd name="T87" fmla="*/ 6 h 26"/>
                <a:gd name="T88" fmla="*/ 5 w 12"/>
                <a:gd name="T89" fmla="*/ 5 h 26"/>
                <a:gd name="T90" fmla="*/ 5 w 12"/>
                <a:gd name="T91" fmla="*/ 4 h 26"/>
                <a:gd name="T92" fmla="*/ 5 w 12"/>
                <a:gd name="T93" fmla="*/ 3 h 26"/>
                <a:gd name="T94" fmla="*/ 4 w 12"/>
                <a:gd name="T95" fmla="*/ 2 h 26"/>
                <a:gd name="T96" fmla="*/ 4 w 12"/>
                <a:gd name="T97" fmla="*/ 2 h 26"/>
                <a:gd name="T98" fmla="*/ 3 w 12"/>
                <a:gd name="T99" fmla="*/ 1 h 26"/>
                <a:gd name="T100" fmla="*/ 3 w 12"/>
                <a:gd name="T101" fmla="*/ 1 h 26"/>
                <a:gd name="T102" fmla="*/ 3 w 12"/>
                <a:gd name="T103" fmla="*/ 0 h 26"/>
                <a:gd name="T104" fmla="*/ 2 w 12"/>
                <a:gd name="T105" fmla="*/ 0 h 26"/>
                <a:gd name="T106" fmla="*/ 1 w 12"/>
                <a:gd name="T107" fmla="*/ 0 h 26"/>
                <a:gd name="T108" fmla="*/ 1 w 12"/>
                <a:gd name="T109" fmla="*/ 0 h 26"/>
                <a:gd name="T110" fmla="*/ 0 w 12"/>
                <a:gd name="T111" fmla="*/ 0 h 26"/>
                <a:gd name="T112" fmla="*/ 0 w 12"/>
                <a:gd name="T113" fmla="*/ 1 h 26"/>
                <a:gd name="T114" fmla="*/ 0 w 12"/>
                <a:gd name="T115"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26">
                  <a:moveTo>
                    <a:pt x="0" y="2"/>
                  </a:moveTo>
                  <a:lnTo>
                    <a:pt x="0" y="2"/>
                  </a:lnTo>
                  <a:lnTo>
                    <a:pt x="0" y="3"/>
                  </a:lnTo>
                  <a:lnTo>
                    <a:pt x="1" y="4"/>
                  </a:lnTo>
                  <a:lnTo>
                    <a:pt x="1" y="5"/>
                  </a:lnTo>
                  <a:lnTo>
                    <a:pt x="1" y="6"/>
                  </a:lnTo>
                  <a:lnTo>
                    <a:pt x="1" y="6"/>
                  </a:lnTo>
                  <a:lnTo>
                    <a:pt x="1" y="8"/>
                  </a:lnTo>
                  <a:lnTo>
                    <a:pt x="2" y="9"/>
                  </a:lnTo>
                  <a:lnTo>
                    <a:pt x="2" y="10"/>
                  </a:lnTo>
                  <a:lnTo>
                    <a:pt x="3" y="10"/>
                  </a:lnTo>
                  <a:lnTo>
                    <a:pt x="3" y="12"/>
                  </a:lnTo>
                  <a:lnTo>
                    <a:pt x="3" y="13"/>
                  </a:lnTo>
                  <a:lnTo>
                    <a:pt x="4" y="15"/>
                  </a:lnTo>
                  <a:lnTo>
                    <a:pt x="5" y="15"/>
                  </a:lnTo>
                  <a:lnTo>
                    <a:pt x="5" y="17"/>
                  </a:lnTo>
                  <a:lnTo>
                    <a:pt x="5" y="19"/>
                  </a:lnTo>
                  <a:lnTo>
                    <a:pt x="6" y="20"/>
                  </a:lnTo>
                  <a:lnTo>
                    <a:pt x="7" y="22"/>
                  </a:lnTo>
                  <a:lnTo>
                    <a:pt x="8" y="23"/>
                  </a:lnTo>
                  <a:lnTo>
                    <a:pt x="8" y="24"/>
                  </a:lnTo>
                  <a:lnTo>
                    <a:pt x="8" y="25"/>
                  </a:lnTo>
                  <a:lnTo>
                    <a:pt x="9" y="25"/>
                  </a:lnTo>
                  <a:lnTo>
                    <a:pt x="10" y="25"/>
                  </a:lnTo>
                  <a:lnTo>
                    <a:pt x="10" y="25"/>
                  </a:lnTo>
                  <a:lnTo>
                    <a:pt x="11" y="24"/>
                  </a:lnTo>
                  <a:lnTo>
                    <a:pt x="11" y="23"/>
                  </a:lnTo>
                  <a:lnTo>
                    <a:pt x="10" y="23"/>
                  </a:lnTo>
                  <a:lnTo>
                    <a:pt x="10" y="22"/>
                  </a:lnTo>
                  <a:lnTo>
                    <a:pt x="10" y="21"/>
                  </a:lnTo>
                  <a:lnTo>
                    <a:pt x="10" y="19"/>
                  </a:lnTo>
                  <a:lnTo>
                    <a:pt x="9" y="18"/>
                  </a:lnTo>
                  <a:lnTo>
                    <a:pt x="8" y="17"/>
                  </a:lnTo>
                  <a:lnTo>
                    <a:pt x="8" y="15"/>
                  </a:lnTo>
                  <a:lnTo>
                    <a:pt x="8" y="15"/>
                  </a:lnTo>
                  <a:lnTo>
                    <a:pt x="7" y="13"/>
                  </a:lnTo>
                  <a:lnTo>
                    <a:pt x="7" y="12"/>
                  </a:lnTo>
                  <a:lnTo>
                    <a:pt x="6" y="11"/>
                  </a:lnTo>
                  <a:lnTo>
                    <a:pt x="6" y="10"/>
                  </a:lnTo>
                  <a:lnTo>
                    <a:pt x="6" y="10"/>
                  </a:lnTo>
                  <a:lnTo>
                    <a:pt x="6" y="9"/>
                  </a:lnTo>
                  <a:lnTo>
                    <a:pt x="5" y="7"/>
                  </a:lnTo>
                  <a:lnTo>
                    <a:pt x="5" y="6"/>
                  </a:lnTo>
                  <a:lnTo>
                    <a:pt x="5" y="6"/>
                  </a:lnTo>
                  <a:lnTo>
                    <a:pt x="5" y="5"/>
                  </a:lnTo>
                  <a:lnTo>
                    <a:pt x="5" y="4"/>
                  </a:lnTo>
                  <a:lnTo>
                    <a:pt x="5" y="3"/>
                  </a:lnTo>
                  <a:lnTo>
                    <a:pt x="4" y="2"/>
                  </a:lnTo>
                  <a:lnTo>
                    <a:pt x="4" y="2"/>
                  </a:lnTo>
                  <a:lnTo>
                    <a:pt x="3" y="1"/>
                  </a:lnTo>
                  <a:lnTo>
                    <a:pt x="3" y="1"/>
                  </a:lnTo>
                  <a:lnTo>
                    <a:pt x="3" y="0"/>
                  </a:lnTo>
                  <a:lnTo>
                    <a:pt x="2" y="0"/>
                  </a:lnTo>
                  <a:lnTo>
                    <a:pt x="1" y="0"/>
                  </a:lnTo>
                  <a:lnTo>
                    <a:pt x="1" y="0"/>
                  </a:lnTo>
                  <a:lnTo>
                    <a:pt x="0" y="0"/>
                  </a:lnTo>
                  <a:lnTo>
                    <a:pt x="0" y="1"/>
                  </a:lnTo>
                  <a:lnTo>
                    <a:pt x="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20180" name="Group 724"/>
          <p:cNvGrpSpPr>
            <a:grpSpLocks/>
          </p:cNvGrpSpPr>
          <p:nvPr/>
        </p:nvGrpSpPr>
        <p:grpSpPr bwMode="auto">
          <a:xfrm>
            <a:off x="2439988" y="5692775"/>
            <a:ext cx="768350" cy="768350"/>
            <a:chOff x="577" y="3422"/>
            <a:chExt cx="484" cy="484"/>
          </a:xfrm>
        </p:grpSpPr>
        <p:sp>
          <p:nvSpPr>
            <p:cNvPr id="19975" name="Freeform 519"/>
            <p:cNvSpPr>
              <a:spLocks/>
            </p:cNvSpPr>
            <p:nvPr/>
          </p:nvSpPr>
          <p:spPr bwMode="auto">
            <a:xfrm>
              <a:off x="577" y="3422"/>
              <a:ext cx="478" cy="478"/>
            </a:xfrm>
            <a:custGeom>
              <a:avLst/>
              <a:gdLst>
                <a:gd name="T0" fmla="*/ 246 w 478"/>
                <a:gd name="T1" fmla="*/ 477 h 478"/>
                <a:gd name="T2" fmla="*/ 293 w 478"/>
                <a:gd name="T3" fmla="*/ 470 h 478"/>
                <a:gd name="T4" fmla="*/ 337 w 478"/>
                <a:gd name="T5" fmla="*/ 455 h 478"/>
                <a:gd name="T6" fmla="*/ 377 w 478"/>
                <a:gd name="T7" fmla="*/ 433 h 478"/>
                <a:gd name="T8" fmla="*/ 412 w 478"/>
                <a:gd name="T9" fmla="*/ 402 h 478"/>
                <a:gd name="T10" fmla="*/ 439 w 478"/>
                <a:gd name="T11" fmla="*/ 366 h 478"/>
                <a:gd name="T12" fmla="*/ 460 w 478"/>
                <a:gd name="T13" fmla="*/ 325 h 478"/>
                <a:gd name="T14" fmla="*/ 473 w 478"/>
                <a:gd name="T15" fmla="*/ 278 h 478"/>
                <a:gd name="T16" fmla="*/ 477 w 478"/>
                <a:gd name="T17" fmla="*/ 230 h 478"/>
                <a:gd name="T18" fmla="*/ 470 w 478"/>
                <a:gd name="T19" fmla="*/ 183 h 478"/>
                <a:gd name="T20" fmla="*/ 455 w 478"/>
                <a:gd name="T21" fmla="*/ 139 h 478"/>
                <a:gd name="T22" fmla="*/ 432 w 478"/>
                <a:gd name="T23" fmla="*/ 100 h 478"/>
                <a:gd name="T24" fmla="*/ 402 w 478"/>
                <a:gd name="T25" fmla="*/ 65 h 478"/>
                <a:gd name="T26" fmla="*/ 365 w 478"/>
                <a:gd name="T27" fmla="*/ 37 h 478"/>
                <a:gd name="T28" fmla="*/ 324 w 478"/>
                <a:gd name="T29" fmla="*/ 16 h 478"/>
                <a:gd name="T30" fmla="*/ 278 w 478"/>
                <a:gd name="T31" fmla="*/ 3 h 478"/>
                <a:gd name="T32" fmla="*/ 230 w 478"/>
                <a:gd name="T33" fmla="*/ 0 h 478"/>
                <a:gd name="T34" fmla="*/ 183 w 478"/>
                <a:gd name="T35" fmla="*/ 6 h 478"/>
                <a:gd name="T36" fmla="*/ 139 w 478"/>
                <a:gd name="T37" fmla="*/ 21 h 478"/>
                <a:gd name="T38" fmla="*/ 99 w 478"/>
                <a:gd name="T39" fmla="*/ 44 h 478"/>
                <a:gd name="T40" fmla="*/ 65 w 478"/>
                <a:gd name="T41" fmla="*/ 74 h 478"/>
                <a:gd name="T42" fmla="*/ 37 w 478"/>
                <a:gd name="T43" fmla="*/ 111 h 478"/>
                <a:gd name="T44" fmla="*/ 16 w 478"/>
                <a:gd name="T45" fmla="*/ 152 h 478"/>
                <a:gd name="T46" fmla="*/ 3 w 478"/>
                <a:gd name="T47" fmla="*/ 198 h 478"/>
                <a:gd name="T48" fmla="*/ 0 w 478"/>
                <a:gd name="T49" fmla="*/ 247 h 478"/>
                <a:gd name="T50" fmla="*/ 6 w 478"/>
                <a:gd name="T51" fmla="*/ 293 h 478"/>
                <a:gd name="T52" fmla="*/ 21 w 478"/>
                <a:gd name="T53" fmla="*/ 338 h 478"/>
                <a:gd name="T54" fmla="*/ 43 w 478"/>
                <a:gd name="T55" fmla="*/ 377 h 478"/>
                <a:gd name="T56" fmla="*/ 74 w 478"/>
                <a:gd name="T57" fmla="*/ 412 h 478"/>
                <a:gd name="T58" fmla="*/ 110 w 478"/>
                <a:gd name="T59" fmla="*/ 439 h 478"/>
                <a:gd name="T60" fmla="*/ 152 w 478"/>
                <a:gd name="T61" fmla="*/ 461 h 478"/>
                <a:gd name="T62" fmla="*/ 198 w 478"/>
                <a:gd name="T63" fmla="*/ 474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8" h="478">
                  <a:moveTo>
                    <a:pt x="222" y="476"/>
                  </a:moveTo>
                  <a:lnTo>
                    <a:pt x="246" y="477"/>
                  </a:lnTo>
                  <a:lnTo>
                    <a:pt x="270" y="475"/>
                  </a:lnTo>
                  <a:lnTo>
                    <a:pt x="293" y="470"/>
                  </a:lnTo>
                  <a:lnTo>
                    <a:pt x="316" y="464"/>
                  </a:lnTo>
                  <a:lnTo>
                    <a:pt x="337" y="455"/>
                  </a:lnTo>
                  <a:lnTo>
                    <a:pt x="358" y="444"/>
                  </a:lnTo>
                  <a:lnTo>
                    <a:pt x="377" y="433"/>
                  </a:lnTo>
                  <a:lnTo>
                    <a:pt x="395" y="418"/>
                  </a:lnTo>
                  <a:lnTo>
                    <a:pt x="412" y="402"/>
                  </a:lnTo>
                  <a:lnTo>
                    <a:pt x="427" y="385"/>
                  </a:lnTo>
                  <a:lnTo>
                    <a:pt x="439" y="366"/>
                  </a:lnTo>
                  <a:lnTo>
                    <a:pt x="451" y="346"/>
                  </a:lnTo>
                  <a:lnTo>
                    <a:pt x="460" y="325"/>
                  </a:lnTo>
                  <a:lnTo>
                    <a:pt x="468" y="302"/>
                  </a:lnTo>
                  <a:lnTo>
                    <a:pt x="473" y="278"/>
                  </a:lnTo>
                  <a:lnTo>
                    <a:pt x="476" y="255"/>
                  </a:lnTo>
                  <a:lnTo>
                    <a:pt x="477" y="230"/>
                  </a:lnTo>
                  <a:lnTo>
                    <a:pt x="475" y="206"/>
                  </a:lnTo>
                  <a:lnTo>
                    <a:pt x="470" y="183"/>
                  </a:lnTo>
                  <a:lnTo>
                    <a:pt x="464" y="161"/>
                  </a:lnTo>
                  <a:lnTo>
                    <a:pt x="455" y="139"/>
                  </a:lnTo>
                  <a:lnTo>
                    <a:pt x="444" y="119"/>
                  </a:lnTo>
                  <a:lnTo>
                    <a:pt x="432" y="100"/>
                  </a:lnTo>
                  <a:lnTo>
                    <a:pt x="418" y="82"/>
                  </a:lnTo>
                  <a:lnTo>
                    <a:pt x="402" y="65"/>
                  </a:lnTo>
                  <a:lnTo>
                    <a:pt x="384" y="50"/>
                  </a:lnTo>
                  <a:lnTo>
                    <a:pt x="365" y="37"/>
                  </a:lnTo>
                  <a:lnTo>
                    <a:pt x="346" y="26"/>
                  </a:lnTo>
                  <a:lnTo>
                    <a:pt x="324" y="16"/>
                  </a:lnTo>
                  <a:lnTo>
                    <a:pt x="302" y="9"/>
                  </a:lnTo>
                  <a:lnTo>
                    <a:pt x="278" y="3"/>
                  </a:lnTo>
                  <a:lnTo>
                    <a:pt x="254" y="0"/>
                  </a:lnTo>
                  <a:lnTo>
                    <a:pt x="230" y="0"/>
                  </a:lnTo>
                  <a:lnTo>
                    <a:pt x="206" y="2"/>
                  </a:lnTo>
                  <a:lnTo>
                    <a:pt x="183" y="6"/>
                  </a:lnTo>
                  <a:lnTo>
                    <a:pt x="160" y="13"/>
                  </a:lnTo>
                  <a:lnTo>
                    <a:pt x="139" y="21"/>
                  </a:lnTo>
                  <a:lnTo>
                    <a:pt x="119" y="32"/>
                  </a:lnTo>
                  <a:lnTo>
                    <a:pt x="99" y="44"/>
                  </a:lnTo>
                  <a:lnTo>
                    <a:pt x="81" y="58"/>
                  </a:lnTo>
                  <a:lnTo>
                    <a:pt x="65" y="74"/>
                  </a:lnTo>
                  <a:lnTo>
                    <a:pt x="49" y="92"/>
                  </a:lnTo>
                  <a:lnTo>
                    <a:pt x="37" y="111"/>
                  </a:lnTo>
                  <a:lnTo>
                    <a:pt x="25" y="130"/>
                  </a:lnTo>
                  <a:lnTo>
                    <a:pt x="16" y="152"/>
                  </a:lnTo>
                  <a:lnTo>
                    <a:pt x="8" y="175"/>
                  </a:lnTo>
                  <a:lnTo>
                    <a:pt x="3" y="198"/>
                  </a:lnTo>
                  <a:lnTo>
                    <a:pt x="0" y="222"/>
                  </a:lnTo>
                  <a:lnTo>
                    <a:pt x="0" y="247"/>
                  </a:lnTo>
                  <a:lnTo>
                    <a:pt x="2" y="271"/>
                  </a:lnTo>
                  <a:lnTo>
                    <a:pt x="6" y="293"/>
                  </a:lnTo>
                  <a:lnTo>
                    <a:pt x="12" y="316"/>
                  </a:lnTo>
                  <a:lnTo>
                    <a:pt x="21" y="338"/>
                  </a:lnTo>
                  <a:lnTo>
                    <a:pt x="32" y="358"/>
                  </a:lnTo>
                  <a:lnTo>
                    <a:pt x="43" y="377"/>
                  </a:lnTo>
                  <a:lnTo>
                    <a:pt x="58" y="395"/>
                  </a:lnTo>
                  <a:lnTo>
                    <a:pt x="74" y="412"/>
                  </a:lnTo>
                  <a:lnTo>
                    <a:pt x="91" y="427"/>
                  </a:lnTo>
                  <a:lnTo>
                    <a:pt x="110" y="439"/>
                  </a:lnTo>
                  <a:lnTo>
                    <a:pt x="130" y="451"/>
                  </a:lnTo>
                  <a:lnTo>
                    <a:pt x="152" y="461"/>
                  </a:lnTo>
                  <a:lnTo>
                    <a:pt x="174" y="468"/>
                  </a:lnTo>
                  <a:lnTo>
                    <a:pt x="198" y="474"/>
                  </a:lnTo>
                  <a:lnTo>
                    <a:pt x="222" y="47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6" name="Freeform 520"/>
            <p:cNvSpPr>
              <a:spLocks/>
            </p:cNvSpPr>
            <p:nvPr/>
          </p:nvSpPr>
          <p:spPr bwMode="auto">
            <a:xfrm>
              <a:off x="577" y="3422"/>
              <a:ext cx="484" cy="484"/>
            </a:xfrm>
            <a:custGeom>
              <a:avLst/>
              <a:gdLst>
                <a:gd name="T0" fmla="*/ 249 w 484"/>
                <a:gd name="T1" fmla="*/ 483 h 484"/>
                <a:gd name="T2" fmla="*/ 297 w 484"/>
                <a:gd name="T3" fmla="*/ 476 h 484"/>
                <a:gd name="T4" fmla="*/ 341 w 484"/>
                <a:gd name="T5" fmla="*/ 461 h 484"/>
                <a:gd name="T6" fmla="*/ 382 w 484"/>
                <a:gd name="T7" fmla="*/ 438 h 484"/>
                <a:gd name="T8" fmla="*/ 417 w 484"/>
                <a:gd name="T9" fmla="*/ 407 h 484"/>
                <a:gd name="T10" fmla="*/ 445 w 484"/>
                <a:gd name="T11" fmla="*/ 371 h 484"/>
                <a:gd name="T12" fmla="*/ 466 w 484"/>
                <a:gd name="T13" fmla="*/ 329 h 484"/>
                <a:gd name="T14" fmla="*/ 479 w 484"/>
                <a:gd name="T15" fmla="*/ 282 h 484"/>
                <a:gd name="T16" fmla="*/ 483 w 484"/>
                <a:gd name="T17" fmla="*/ 233 h 484"/>
                <a:gd name="T18" fmla="*/ 476 w 484"/>
                <a:gd name="T19" fmla="*/ 185 h 484"/>
                <a:gd name="T20" fmla="*/ 461 w 484"/>
                <a:gd name="T21" fmla="*/ 141 h 484"/>
                <a:gd name="T22" fmla="*/ 437 w 484"/>
                <a:gd name="T23" fmla="*/ 101 h 484"/>
                <a:gd name="T24" fmla="*/ 407 w 484"/>
                <a:gd name="T25" fmla="*/ 66 h 484"/>
                <a:gd name="T26" fmla="*/ 370 w 484"/>
                <a:gd name="T27" fmla="*/ 37 h 484"/>
                <a:gd name="T28" fmla="*/ 328 w 484"/>
                <a:gd name="T29" fmla="*/ 16 h 484"/>
                <a:gd name="T30" fmla="*/ 282 w 484"/>
                <a:gd name="T31" fmla="*/ 3 h 484"/>
                <a:gd name="T32" fmla="*/ 233 w 484"/>
                <a:gd name="T33" fmla="*/ 0 h 484"/>
                <a:gd name="T34" fmla="*/ 185 w 484"/>
                <a:gd name="T35" fmla="*/ 6 h 484"/>
                <a:gd name="T36" fmla="*/ 141 w 484"/>
                <a:gd name="T37" fmla="*/ 21 h 484"/>
                <a:gd name="T38" fmla="*/ 100 w 484"/>
                <a:gd name="T39" fmla="*/ 45 h 484"/>
                <a:gd name="T40" fmla="*/ 66 w 484"/>
                <a:gd name="T41" fmla="*/ 75 h 484"/>
                <a:gd name="T42" fmla="*/ 37 w 484"/>
                <a:gd name="T43" fmla="*/ 112 h 484"/>
                <a:gd name="T44" fmla="*/ 16 w 484"/>
                <a:gd name="T45" fmla="*/ 154 h 484"/>
                <a:gd name="T46" fmla="*/ 3 w 484"/>
                <a:gd name="T47" fmla="*/ 200 h 484"/>
                <a:gd name="T48" fmla="*/ 0 w 484"/>
                <a:gd name="T49" fmla="*/ 250 h 484"/>
                <a:gd name="T50" fmla="*/ 6 w 484"/>
                <a:gd name="T51" fmla="*/ 297 h 484"/>
                <a:gd name="T52" fmla="*/ 21 w 484"/>
                <a:gd name="T53" fmla="*/ 342 h 484"/>
                <a:gd name="T54" fmla="*/ 44 w 484"/>
                <a:gd name="T55" fmla="*/ 382 h 484"/>
                <a:gd name="T56" fmla="*/ 75 w 484"/>
                <a:gd name="T57" fmla="*/ 417 h 484"/>
                <a:gd name="T58" fmla="*/ 111 w 484"/>
                <a:gd name="T59" fmla="*/ 445 h 484"/>
                <a:gd name="T60" fmla="*/ 154 w 484"/>
                <a:gd name="T61" fmla="*/ 467 h 484"/>
                <a:gd name="T62" fmla="*/ 200 w 484"/>
                <a:gd name="T63" fmla="*/ 48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4" h="484">
                  <a:moveTo>
                    <a:pt x="225" y="482"/>
                  </a:moveTo>
                  <a:lnTo>
                    <a:pt x="249" y="483"/>
                  </a:lnTo>
                  <a:lnTo>
                    <a:pt x="273" y="481"/>
                  </a:lnTo>
                  <a:lnTo>
                    <a:pt x="297" y="476"/>
                  </a:lnTo>
                  <a:lnTo>
                    <a:pt x="320" y="470"/>
                  </a:lnTo>
                  <a:lnTo>
                    <a:pt x="341" y="461"/>
                  </a:lnTo>
                  <a:lnTo>
                    <a:pt x="362" y="450"/>
                  </a:lnTo>
                  <a:lnTo>
                    <a:pt x="382" y="438"/>
                  </a:lnTo>
                  <a:lnTo>
                    <a:pt x="400" y="423"/>
                  </a:lnTo>
                  <a:lnTo>
                    <a:pt x="417" y="407"/>
                  </a:lnTo>
                  <a:lnTo>
                    <a:pt x="432" y="390"/>
                  </a:lnTo>
                  <a:lnTo>
                    <a:pt x="445" y="371"/>
                  </a:lnTo>
                  <a:lnTo>
                    <a:pt x="457" y="350"/>
                  </a:lnTo>
                  <a:lnTo>
                    <a:pt x="466" y="329"/>
                  </a:lnTo>
                  <a:lnTo>
                    <a:pt x="474" y="306"/>
                  </a:lnTo>
                  <a:lnTo>
                    <a:pt x="479" y="282"/>
                  </a:lnTo>
                  <a:lnTo>
                    <a:pt x="482" y="258"/>
                  </a:lnTo>
                  <a:lnTo>
                    <a:pt x="483" y="233"/>
                  </a:lnTo>
                  <a:lnTo>
                    <a:pt x="481" y="209"/>
                  </a:lnTo>
                  <a:lnTo>
                    <a:pt x="476" y="185"/>
                  </a:lnTo>
                  <a:lnTo>
                    <a:pt x="470" y="163"/>
                  </a:lnTo>
                  <a:lnTo>
                    <a:pt x="461" y="141"/>
                  </a:lnTo>
                  <a:lnTo>
                    <a:pt x="450" y="120"/>
                  </a:lnTo>
                  <a:lnTo>
                    <a:pt x="437" y="101"/>
                  </a:lnTo>
                  <a:lnTo>
                    <a:pt x="423" y="83"/>
                  </a:lnTo>
                  <a:lnTo>
                    <a:pt x="407" y="66"/>
                  </a:lnTo>
                  <a:lnTo>
                    <a:pt x="389" y="51"/>
                  </a:lnTo>
                  <a:lnTo>
                    <a:pt x="370" y="37"/>
                  </a:lnTo>
                  <a:lnTo>
                    <a:pt x="350" y="26"/>
                  </a:lnTo>
                  <a:lnTo>
                    <a:pt x="328" y="16"/>
                  </a:lnTo>
                  <a:lnTo>
                    <a:pt x="306" y="9"/>
                  </a:lnTo>
                  <a:lnTo>
                    <a:pt x="282" y="3"/>
                  </a:lnTo>
                  <a:lnTo>
                    <a:pt x="257" y="0"/>
                  </a:lnTo>
                  <a:lnTo>
                    <a:pt x="233" y="0"/>
                  </a:lnTo>
                  <a:lnTo>
                    <a:pt x="209" y="2"/>
                  </a:lnTo>
                  <a:lnTo>
                    <a:pt x="185" y="6"/>
                  </a:lnTo>
                  <a:lnTo>
                    <a:pt x="162" y="13"/>
                  </a:lnTo>
                  <a:lnTo>
                    <a:pt x="141" y="21"/>
                  </a:lnTo>
                  <a:lnTo>
                    <a:pt x="120" y="32"/>
                  </a:lnTo>
                  <a:lnTo>
                    <a:pt x="100" y="45"/>
                  </a:lnTo>
                  <a:lnTo>
                    <a:pt x="82" y="59"/>
                  </a:lnTo>
                  <a:lnTo>
                    <a:pt x="66" y="75"/>
                  </a:lnTo>
                  <a:lnTo>
                    <a:pt x="50" y="93"/>
                  </a:lnTo>
                  <a:lnTo>
                    <a:pt x="37" y="112"/>
                  </a:lnTo>
                  <a:lnTo>
                    <a:pt x="25" y="132"/>
                  </a:lnTo>
                  <a:lnTo>
                    <a:pt x="16" y="154"/>
                  </a:lnTo>
                  <a:lnTo>
                    <a:pt x="8" y="177"/>
                  </a:lnTo>
                  <a:lnTo>
                    <a:pt x="3" y="200"/>
                  </a:lnTo>
                  <a:lnTo>
                    <a:pt x="0" y="225"/>
                  </a:lnTo>
                  <a:lnTo>
                    <a:pt x="0" y="250"/>
                  </a:lnTo>
                  <a:lnTo>
                    <a:pt x="2" y="274"/>
                  </a:lnTo>
                  <a:lnTo>
                    <a:pt x="6" y="297"/>
                  </a:lnTo>
                  <a:lnTo>
                    <a:pt x="12" y="320"/>
                  </a:lnTo>
                  <a:lnTo>
                    <a:pt x="21" y="342"/>
                  </a:lnTo>
                  <a:lnTo>
                    <a:pt x="32" y="362"/>
                  </a:lnTo>
                  <a:lnTo>
                    <a:pt x="44" y="382"/>
                  </a:lnTo>
                  <a:lnTo>
                    <a:pt x="59" y="400"/>
                  </a:lnTo>
                  <a:lnTo>
                    <a:pt x="75" y="417"/>
                  </a:lnTo>
                  <a:lnTo>
                    <a:pt x="92" y="432"/>
                  </a:lnTo>
                  <a:lnTo>
                    <a:pt x="111" y="445"/>
                  </a:lnTo>
                  <a:lnTo>
                    <a:pt x="132" y="457"/>
                  </a:lnTo>
                  <a:lnTo>
                    <a:pt x="154" y="467"/>
                  </a:lnTo>
                  <a:lnTo>
                    <a:pt x="176" y="474"/>
                  </a:lnTo>
                  <a:lnTo>
                    <a:pt x="200" y="480"/>
                  </a:lnTo>
                  <a:lnTo>
                    <a:pt x="225" y="482"/>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7" name="Freeform 521"/>
            <p:cNvSpPr>
              <a:spLocks/>
            </p:cNvSpPr>
            <p:nvPr/>
          </p:nvSpPr>
          <p:spPr bwMode="auto">
            <a:xfrm>
              <a:off x="583" y="3429"/>
              <a:ext cx="465" cy="464"/>
            </a:xfrm>
            <a:custGeom>
              <a:avLst/>
              <a:gdLst>
                <a:gd name="T0" fmla="*/ 256 w 465"/>
                <a:gd name="T1" fmla="*/ 462 h 464"/>
                <a:gd name="T2" fmla="*/ 301 w 465"/>
                <a:gd name="T3" fmla="*/ 452 h 464"/>
                <a:gd name="T4" fmla="*/ 343 w 465"/>
                <a:gd name="T5" fmla="*/ 435 h 464"/>
                <a:gd name="T6" fmla="*/ 379 w 465"/>
                <a:gd name="T7" fmla="*/ 410 h 464"/>
                <a:gd name="T8" fmla="*/ 411 w 465"/>
                <a:gd name="T9" fmla="*/ 379 h 464"/>
                <a:gd name="T10" fmla="*/ 435 w 465"/>
                <a:gd name="T11" fmla="*/ 342 h 464"/>
                <a:gd name="T12" fmla="*/ 453 w 465"/>
                <a:gd name="T13" fmla="*/ 300 h 464"/>
                <a:gd name="T14" fmla="*/ 463 w 465"/>
                <a:gd name="T15" fmla="*/ 255 h 464"/>
                <a:gd name="T16" fmla="*/ 463 w 465"/>
                <a:gd name="T17" fmla="*/ 207 h 464"/>
                <a:gd name="T18" fmla="*/ 453 w 465"/>
                <a:gd name="T19" fmla="*/ 162 h 464"/>
                <a:gd name="T20" fmla="*/ 435 w 465"/>
                <a:gd name="T21" fmla="*/ 120 h 464"/>
                <a:gd name="T22" fmla="*/ 411 w 465"/>
                <a:gd name="T23" fmla="*/ 84 h 464"/>
                <a:gd name="T24" fmla="*/ 379 w 465"/>
                <a:gd name="T25" fmla="*/ 52 h 464"/>
                <a:gd name="T26" fmla="*/ 343 w 465"/>
                <a:gd name="T27" fmla="*/ 28 h 464"/>
                <a:gd name="T28" fmla="*/ 301 w 465"/>
                <a:gd name="T29" fmla="*/ 10 h 464"/>
                <a:gd name="T30" fmla="*/ 256 w 465"/>
                <a:gd name="T31" fmla="*/ 1 h 464"/>
                <a:gd name="T32" fmla="*/ 208 w 465"/>
                <a:gd name="T33" fmla="*/ 1 h 464"/>
                <a:gd name="T34" fmla="*/ 163 w 465"/>
                <a:gd name="T35" fmla="*/ 10 h 464"/>
                <a:gd name="T36" fmla="*/ 121 w 465"/>
                <a:gd name="T37" fmla="*/ 28 h 464"/>
                <a:gd name="T38" fmla="*/ 85 w 465"/>
                <a:gd name="T39" fmla="*/ 52 h 464"/>
                <a:gd name="T40" fmla="*/ 53 w 465"/>
                <a:gd name="T41" fmla="*/ 84 h 464"/>
                <a:gd name="T42" fmla="*/ 29 w 465"/>
                <a:gd name="T43" fmla="*/ 120 h 464"/>
                <a:gd name="T44" fmla="*/ 11 w 465"/>
                <a:gd name="T45" fmla="*/ 162 h 464"/>
                <a:gd name="T46" fmla="*/ 2 w 465"/>
                <a:gd name="T47" fmla="*/ 207 h 464"/>
                <a:gd name="T48" fmla="*/ 2 w 465"/>
                <a:gd name="T49" fmla="*/ 255 h 464"/>
                <a:gd name="T50" fmla="*/ 11 w 465"/>
                <a:gd name="T51" fmla="*/ 300 h 464"/>
                <a:gd name="T52" fmla="*/ 29 w 465"/>
                <a:gd name="T53" fmla="*/ 342 h 464"/>
                <a:gd name="T54" fmla="*/ 53 w 465"/>
                <a:gd name="T55" fmla="*/ 379 h 464"/>
                <a:gd name="T56" fmla="*/ 85 w 465"/>
                <a:gd name="T57" fmla="*/ 410 h 464"/>
                <a:gd name="T58" fmla="*/ 121 w 465"/>
                <a:gd name="T59" fmla="*/ 435 h 464"/>
                <a:gd name="T60" fmla="*/ 163 w 465"/>
                <a:gd name="T61" fmla="*/ 452 h 464"/>
                <a:gd name="T62" fmla="*/ 208 w 465"/>
                <a:gd name="T63" fmla="*/ 46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5" h="464">
                  <a:moveTo>
                    <a:pt x="232" y="463"/>
                  </a:moveTo>
                  <a:lnTo>
                    <a:pt x="256" y="462"/>
                  </a:lnTo>
                  <a:lnTo>
                    <a:pt x="278" y="458"/>
                  </a:lnTo>
                  <a:lnTo>
                    <a:pt x="301" y="452"/>
                  </a:lnTo>
                  <a:lnTo>
                    <a:pt x="322" y="445"/>
                  </a:lnTo>
                  <a:lnTo>
                    <a:pt x="343" y="435"/>
                  </a:lnTo>
                  <a:lnTo>
                    <a:pt x="361" y="424"/>
                  </a:lnTo>
                  <a:lnTo>
                    <a:pt x="379" y="410"/>
                  </a:lnTo>
                  <a:lnTo>
                    <a:pt x="396" y="395"/>
                  </a:lnTo>
                  <a:lnTo>
                    <a:pt x="411" y="379"/>
                  </a:lnTo>
                  <a:lnTo>
                    <a:pt x="425" y="360"/>
                  </a:lnTo>
                  <a:lnTo>
                    <a:pt x="435" y="342"/>
                  </a:lnTo>
                  <a:lnTo>
                    <a:pt x="445" y="322"/>
                  </a:lnTo>
                  <a:lnTo>
                    <a:pt x="453" y="300"/>
                  </a:lnTo>
                  <a:lnTo>
                    <a:pt x="459" y="278"/>
                  </a:lnTo>
                  <a:lnTo>
                    <a:pt x="463" y="255"/>
                  </a:lnTo>
                  <a:lnTo>
                    <a:pt x="464" y="231"/>
                  </a:lnTo>
                  <a:lnTo>
                    <a:pt x="463" y="207"/>
                  </a:lnTo>
                  <a:lnTo>
                    <a:pt x="459" y="185"/>
                  </a:lnTo>
                  <a:lnTo>
                    <a:pt x="453" y="162"/>
                  </a:lnTo>
                  <a:lnTo>
                    <a:pt x="445" y="141"/>
                  </a:lnTo>
                  <a:lnTo>
                    <a:pt x="435" y="120"/>
                  </a:lnTo>
                  <a:lnTo>
                    <a:pt x="425" y="102"/>
                  </a:lnTo>
                  <a:lnTo>
                    <a:pt x="411" y="84"/>
                  </a:lnTo>
                  <a:lnTo>
                    <a:pt x="396" y="67"/>
                  </a:lnTo>
                  <a:lnTo>
                    <a:pt x="379" y="52"/>
                  </a:lnTo>
                  <a:lnTo>
                    <a:pt x="361" y="39"/>
                  </a:lnTo>
                  <a:lnTo>
                    <a:pt x="343" y="28"/>
                  </a:lnTo>
                  <a:lnTo>
                    <a:pt x="322" y="18"/>
                  </a:lnTo>
                  <a:lnTo>
                    <a:pt x="301" y="10"/>
                  </a:lnTo>
                  <a:lnTo>
                    <a:pt x="278" y="4"/>
                  </a:lnTo>
                  <a:lnTo>
                    <a:pt x="256" y="1"/>
                  </a:lnTo>
                  <a:lnTo>
                    <a:pt x="232" y="0"/>
                  </a:lnTo>
                  <a:lnTo>
                    <a:pt x="208" y="1"/>
                  </a:lnTo>
                  <a:lnTo>
                    <a:pt x="186" y="4"/>
                  </a:lnTo>
                  <a:lnTo>
                    <a:pt x="163" y="10"/>
                  </a:lnTo>
                  <a:lnTo>
                    <a:pt x="142" y="18"/>
                  </a:lnTo>
                  <a:lnTo>
                    <a:pt x="121" y="28"/>
                  </a:lnTo>
                  <a:lnTo>
                    <a:pt x="103" y="39"/>
                  </a:lnTo>
                  <a:lnTo>
                    <a:pt x="85" y="52"/>
                  </a:lnTo>
                  <a:lnTo>
                    <a:pt x="68" y="67"/>
                  </a:lnTo>
                  <a:lnTo>
                    <a:pt x="53" y="84"/>
                  </a:lnTo>
                  <a:lnTo>
                    <a:pt x="39" y="102"/>
                  </a:lnTo>
                  <a:lnTo>
                    <a:pt x="29" y="120"/>
                  </a:lnTo>
                  <a:lnTo>
                    <a:pt x="19" y="141"/>
                  </a:lnTo>
                  <a:lnTo>
                    <a:pt x="11" y="162"/>
                  </a:lnTo>
                  <a:lnTo>
                    <a:pt x="5" y="185"/>
                  </a:lnTo>
                  <a:lnTo>
                    <a:pt x="2" y="207"/>
                  </a:lnTo>
                  <a:lnTo>
                    <a:pt x="0" y="231"/>
                  </a:lnTo>
                  <a:lnTo>
                    <a:pt x="2" y="255"/>
                  </a:lnTo>
                  <a:lnTo>
                    <a:pt x="5" y="278"/>
                  </a:lnTo>
                  <a:lnTo>
                    <a:pt x="11" y="300"/>
                  </a:lnTo>
                  <a:lnTo>
                    <a:pt x="19" y="322"/>
                  </a:lnTo>
                  <a:lnTo>
                    <a:pt x="29" y="342"/>
                  </a:lnTo>
                  <a:lnTo>
                    <a:pt x="39" y="360"/>
                  </a:lnTo>
                  <a:lnTo>
                    <a:pt x="53" y="379"/>
                  </a:lnTo>
                  <a:lnTo>
                    <a:pt x="68" y="395"/>
                  </a:lnTo>
                  <a:lnTo>
                    <a:pt x="85" y="410"/>
                  </a:lnTo>
                  <a:lnTo>
                    <a:pt x="103" y="424"/>
                  </a:lnTo>
                  <a:lnTo>
                    <a:pt x="121" y="435"/>
                  </a:lnTo>
                  <a:lnTo>
                    <a:pt x="142" y="445"/>
                  </a:lnTo>
                  <a:lnTo>
                    <a:pt x="163" y="452"/>
                  </a:lnTo>
                  <a:lnTo>
                    <a:pt x="186" y="458"/>
                  </a:lnTo>
                  <a:lnTo>
                    <a:pt x="208" y="462"/>
                  </a:lnTo>
                  <a:lnTo>
                    <a:pt x="232" y="463"/>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8" name="Freeform 522"/>
            <p:cNvSpPr>
              <a:spLocks/>
            </p:cNvSpPr>
            <p:nvPr/>
          </p:nvSpPr>
          <p:spPr bwMode="auto">
            <a:xfrm>
              <a:off x="583" y="3429"/>
              <a:ext cx="471" cy="470"/>
            </a:xfrm>
            <a:custGeom>
              <a:avLst/>
              <a:gdLst>
                <a:gd name="T0" fmla="*/ 259 w 471"/>
                <a:gd name="T1" fmla="*/ 468 h 470"/>
                <a:gd name="T2" fmla="*/ 305 w 471"/>
                <a:gd name="T3" fmla="*/ 458 h 470"/>
                <a:gd name="T4" fmla="*/ 347 w 471"/>
                <a:gd name="T5" fmla="*/ 441 h 470"/>
                <a:gd name="T6" fmla="*/ 384 w 471"/>
                <a:gd name="T7" fmla="*/ 415 h 470"/>
                <a:gd name="T8" fmla="*/ 416 w 471"/>
                <a:gd name="T9" fmla="*/ 384 h 470"/>
                <a:gd name="T10" fmla="*/ 441 w 471"/>
                <a:gd name="T11" fmla="*/ 346 h 470"/>
                <a:gd name="T12" fmla="*/ 459 w 471"/>
                <a:gd name="T13" fmla="*/ 304 h 470"/>
                <a:gd name="T14" fmla="*/ 469 w 471"/>
                <a:gd name="T15" fmla="*/ 258 h 470"/>
                <a:gd name="T16" fmla="*/ 469 w 471"/>
                <a:gd name="T17" fmla="*/ 210 h 470"/>
                <a:gd name="T18" fmla="*/ 459 w 471"/>
                <a:gd name="T19" fmla="*/ 164 h 470"/>
                <a:gd name="T20" fmla="*/ 441 w 471"/>
                <a:gd name="T21" fmla="*/ 122 h 470"/>
                <a:gd name="T22" fmla="*/ 416 w 471"/>
                <a:gd name="T23" fmla="*/ 85 h 470"/>
                <a:gd name="T24" fmla="*/ 384 w 471"/>
                <a:gd name="T25" fmla="*/ 53 h 470"/>
                <a:gd name="T26" fmla="*/ 347 w 471"/>
                <a:gd name="T27" fmla="*/ 28 h 470"/>
                <a:gd name="T28" fmla="*/ 305 w 471"/>
                <a:gd name="T29" fmla="*/ 10 h 470"/>
                <a:gd name="T30" fmla="*/ 259 w 471"/>
                <a:gd name="T31" fmla="*/ 1 h 470"/>
                <a:gd name="T32" fmla="*/ 211 w 471"/>
                <a:gd name="T33" fmla="*/ 1 h 470"/>
                <a:gd name="T34" fmla="*/ 165 w 471"/>
                <a:gd name="T35" fmla="*/ 10 h 470"/>
                <a:gd name="T36" fmla="*/ 123 w 471"/>
                <a:gd name="T37" fmla="*/ 28 h 470"/>
                <a:gd name="T38" fmla="*/ 86 w 471"/>
                <a:gd name="T39" fmla="*/ 53 h 470"/>
                <a:gd name="T40" fmla="*/ 54 w 471"/>
                <a:gd name="T41" fmla="*/ 85 h 470"/>
                <a:gd name="T42" fmla="*/ 29 w 471"/>
                <a:gd name="T43" fmla="*/ 122 h 470"/>
                <a:gd name="T44" fmla="*/ 11 w 471"/>
                <a:gd name="T45" fmla="*/ 164 h 470"/>
                <a:gd name="T46" fmla="*/ 2 w 471"/>
                <a:gd name="T47" fmla="*/ 210 h 470"/>
                <a:gd name="T48" fmla="*/ 2 w 471"/>
                <a:gd name="T49" fmla="*/ 258 h 470"/>
                <a:gd name="T50" fmla="*/ 11 w 471"/>
                <a:gd name="T51" fmla="*/ 304 h 470"/>
                <a:gd name="T52" fmla="*/ 29 w 471"/>
                <a:gd name="T53" fmla="*/ 346 h 470"/>
                <a:gd name="T54" fmla="*/ 54 w 471"/>
                <a:gd name="T55" fmla="*/ 384 h 470"/>
                <a:gd name="T56" fmla="*/ 86 w 471"/>
                <a:gd name="T57" fmla="*/ 415 h 470"/>
                <a:gd name="T58" fmla="*/ 123 w 471"/>
                <a:gd name="T59" fmla="*/ 441 h 470"/>
                <a:gd name="T60" fmla="*/ 165 w 471"/>
                <a:gd name="T61" fmla="*/ 458 h 470"/>
                <a:gd name="T62" fmla="*/ 211 w 471"/>
                <a:gd name="T63" fmla="*/ 468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1" h="470">
                  <a:moveTo>
                    <a:pt x="235" y="469"/>
                  </a:moveTo>
                  <a:lnTo>
                    <a:pt x="259" y="468"/>
                  </a:lnTo>
                  <a:lnTo>
                    <a:pt x="282" y="464"/>
                  </a:lnTo>
                  <a:lnTo>
                    <a:pt x="305" y="458"/>
                  </a:lnTo>
                  <a:lnTo>
                    <a:pt x="326" y="451"/>
                  </a:lnTo>
                  <a:lnTo>
                    <a:pt x="347" y="441"/>
                  </a:lnTo>
                  <a:lnTo>
                    <a:pt x="366" y="429"/>
                  </a:lnTo>
                  <a:lnTo>
                    <a:pt x="384" y="415"/>
                  </a:lnTo>
                  <a:lnTo>
                    <a:pt x="401" y="400"/>
                  </a:lnTo>
                  <a:lnTo>
                    <a:pt x="416" y="384"/>
                  </a:lnTo>
                  <a:lnTo>
                    <a:pt x="430" y="365"/>
                  </a:lnTo>
                  <a:lnTo>
                    <a:pt x="441" y="346"/>
                  </a:lnTo>
                  <a:lnTo>
                    <a:pt x="451" y="326"/>
                  </a:lnTo>
                  <a:lnTo>
                    <a:pt x="459" y="304"/>
                  </a:lnTo>
                  <a:lnTo>
                    <a:pt x="465" y="282"/>
                  </a:lnTo>
                  <a:lnTo>
                    <a:pt x="469" y="258"/>
                  </a:lnTo>
                  <a:lnTo>
                    <a:pt x="470" y="234"/>
                  </a:lnTo>
                  <a:lnTo>
                    <a:pt x="469" y="210"/>
                  </a:lnTo>
                  <a:lnTo>
                    <a:pt x="465" y="187"/>
                  </a:lnTo>
                  <a:lnTo>
                    <a:pt x="459" y="164"/>
                  </a:lnTo>
                  <a:lnTo>
                    <a:pt x="451" y="143"/>
                  </a:lnTo>
                  <a:lnTo>
                    <a:pt x="441" y="122"/>
                  </a:lnTo>
                  <a:lnTo>
                    <a:pt x="430" y="103"/>
                  </a:lnTo>
                  <a:lnTo>
                    <a:pt x="416" y="85"/>
                  </a:lnTo>
                  <a:lnTo>
                    <a:pt x="401" y="68"/>
                  </a:lnTo>
                  <a:lnTo>
                    <a:pt x="384" y="53"/>
                  </a:lnTo>
                  <a:lnTo>
                    <a:pt x="366" y="40"/>
                  </a:lnTo>
                  <a:lnTo>
                    <a:pt x="347" y="28"/>
                  </a:lnTo>
                  <a:lnTo>
                    <a:pt x="326" y="18"/>
                  </a:lnTo>
                  <a:lnTo>
                    <a:pt x="305" y="10"/>
                  </a:lnTo>
                  <a:lnTo>
                    <a:pt x="282" y="4"/>
                  </a:lnTo>
                  <a:lnTo>
                    <a:pt x="259" y="1"/>
                  </a:lnTo>
                  <a:lnTo>
                    <a:pt x="235" y="0"/>
                  </a:lnTo>
                  <a:lnTo>
                    <a:pt x="211" y="1"/>
                  </a:lnTo>
                  <a:lnTo>
                    <a:pt x="188" y="4"/>
                  </a:lnTo>
                  <a:lnTo>
                    <a:pt x="165" y="10"/>
                  </a:lnTo>
                  <a:lnTo>
                    <a:pt x="144" y="18"/>
                  </a:lnTo>
                  <a:lnTo>
                    <a:pt x="123" y="28"/>
                  </a:lnTo>
                  <a:lnTo>
                    <a:pt x="104" y="40"/>
                  </a:lnTo>
                  <a:lnTo>
                    <a:pt x="86" y="53"/>
                  </a:lnTo>
                  <a:lnTo>
                    <a:pt x="69" y="68"/>
                  </a:lnTo>
                  <a:lnTo>
                    <a:pt x="54" y="85"/>
                  </a:lnTo>
                  <a:lnTo>
                    <a:pt x="40" y="103"/>
                  </a:lnTo>
                  <a:lnTo>
                    <a:pt x="29" y="122"/>
                  </a:lnTo>
                  <a:lnTo>
                    <a:pt x="19" y="143"/>
                  </a:lnTo>
                  <a:lnTo>
                    <a:pt x="11" y="164"/>
                  </a:lnTo>
                  <a:lnTo>
                    <a:pt x="5" y="187"/>
                  </a:lnTo>
                  <a:lnTo>
                    <a:pt x="2" y="210"/>
                  </a:lnTo>
                  <a:lnTo>
                    <a:pt x="0" y="234"/>
                  </a:lnTo>
                  <a:lnTo>
                    <a:pt x="2" y="258"/>
                  </a:lnTo>
                  <a:lnTo>
                    <a:pt x="5" y="282"/>
                  </a:lnTo>
                  <a:lnTo>
                    <a:pt x="11" y="304"/>
                  </a:lnTo>
                  <a:lnTo>
                    <a:pt x="19" y="326"/>
                  </a:lnTo>
                  <a:lnTo>
                    <a:pt x="29" y="346"/>
                  </a:lnTo>
                  <a:lnTo>
                    <a:pt x="40" y="365"/>
                  </a:lnTo>
                  <a:lnTo>
                    <a:pt x="54" y="384"/>
                  </a:lnTo>
                  <a:lnTo>
                    <a:pt x="69" y="400"/>
                  </a:lnTo>
                  <a:lnTo>
                    <a:pt x="86" y="415"/>
                  </a:lnTo>
                  <a:lnTo>
                    <a:pt x="104" y="429"/>
                  </a:lnTo>
                  <a:lnTo>
                    <a:pt x="123" y="441"/>
                  </a:lnTo>
                  <a:lnTo>
                    <a:pt x="144" y="451"/>
                  </a:lnTo>
                  <a:lnTo>
                    <a:pt x="165" y="458"/>
                  </a:lnTo>
                  <a:lnTo>
                    <a:pt x="188" y="464"/>
                  </a:lnTo>
                  <a:lnTo>
                    <a:pt x="211" y="468"/>
                  </a:lnTo>
                </a:path>
              </a:pathLst>
            </a:custGeom>
            <a:noFill/>
            <a:ln w="12700" cap="rnd" cmpd="sng">
              <a:solidFill>
                <a:srgbClr val="FFFF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79" name="Freeform 523"/>
            <p:cNvSpPr>
              <a:spLocks/>
            </p:cNvSpPr>
            <p:nvPr/>
          </p:nvSpPr>
          <p:spPr bwMode="auto">
            <a:xfrm>
              <a:off x="823" y="3482"/>
              <a:ext cx="3" cy="6"/>
            </a:xfrm>
            <a:custGeom>
              <a:avLst/>
              <a:gdLst>
                <a:gd name="T0" fmla="*/ 0 w 3"/>
                <a:gd name="T1" fmla="*/ 1 h 6"/>
                <a:gd name="T2" fmla="*/ 0 w 3"/>
                <a:gd name="T3" fmla="*/ 1 h 6"/>
                <a:gd name="T4" fmla="*/ 0 w 3"/>
                <a:gd name="T5" fmla="*/ 0 h 6"/>
                <a:gd name="T6" fmla="*/ 0 w 3"/>
                <a:gd name="T7" fmla="*/ 0 h 6"/>
                <a:gd name="T8" fmla="*/ 2 w 3"/>
                <a:gd name="T9" fmla="*/ 0 h 6"/>
                <a:gd name="T10" fmla="*/ 1 w 3"/>
                <a:gd name="T11" fmla="*/ 0 h 6"/>
                <a:gd name="T12" fmla="*/ 1 w 3"/>
                <a:gd name="T13" fmla="*/ 0 h 6"/>
                <a:gd name="T14" fmla="*/ 1 w 3"/>
                <a:gd name="T15" fmla="*/ 1 h 6"/>
                <a:gd name="T16" fmla="*/ 1 w 3"/>
                <a:gd name="T17" fmla="*/ 4 h 6"/>
                <a:gd name="T18" fmla="*/ 1 w 3"/>
                <a:gd name="T19" fmla="*/ 5 h 6"/>
                <a:gd name="T20" fmla="*/ 2 w 3"/>
                <a:gd name="T21" fmla="*/ 5 h 6"/>
                <a:gd name="T22" fmla="*/ 2 w 3"/>
                <a:gd name="T23" fmla="*/ 5 h 6"/>
                <a:gd name="T24" fmla="*/ 0 w 3"/>
                <a:gd name="T25" fmla="*/ 5 h 6"/>
                <a:gd name="T26" fmla="*/ 0 w 3"/>
                <a:gd name="T27" fmla="*/ 5 h 6"/>
                <a:gd name="T28" fmla="*/ 0 w 3"/>
                <a:gd name="T29" fmla="*/ 5 h 6"/>
                <a:gd name="T30" fmla="*/ 0 w 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 h="6">
                  <a:moveTo>
                    <a:pt x="0" y="1"/>
                  </a:moveTo>
                  <a:lnTo>
                    <a:pt x="0" y="1"/>
                  </a:lnTo>
                  <a:lnTo>
                    <a:pt x="0" y="0"/>
                  </a:lnTo>
                  <a:lnTo>
                    <a:pt x="0" y="0"/>
                  </a:lnTo>
                  <a:lnTo>
                    <a:pt x="2" y="0"/>
                  </a:lnTo>
                  <a:lnTo>
                    <a:pt x="1" y="0"/>
                  </a:lnTo>
                  <a:lnTo>
                    <a:pt x="1" y="0"/>
                  </a:lnTo>
                  <a:lnTo>
                    <a:pt x="1" y="1"/>
                  </a:lnTo>
                  <a:lnTo>
                    <a:pt x="1" y="4"/>
                  </a:lnTo>
                  <a:lnTo>
                    <a:pt x="1" y="5"/>
                  </a:lnTo>
                  <a:lnTo>
                    <a:pt x="2" y="5"/>
                  </a:lnTo>
                  <a:lnTo>
                    <a:pt x="2" y="5"/>
                  </a:lnTo>
                  <a:lnTo>
                    <a:pt x="0" y="5"/>
                  </a:lnTo>
                  <a:lnTo>
                    <a:pt x="0" y="5"/>
                  </a:lnTo>
                  <a:lnTo>
                    <a:pt x="0" y="5"/>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0" name="Freeform 524"/>
            <p:cNvSpPr>
              <a:spLocks/>
            </p:cNvSpPr>
            <p:nvPr/>
          </p:nvSpPr>
          <p:spPr bwMode="auto">
            <a:xfrm>
              <a:off x="843" y="3483"/>
              <a:ext cx="6" cy="8"/>
            </a:xfrm>
            <a:custGeom>
              <a:avLst/>
              <a:gdLst>
                <a:gd name="T0" fmla="*/ 3 w 6"/>
                <a:gd name="T1" fmla="*/ 4 h 8"/>
                <a:gd name="T2" fmla="*/ 3 w 6"/>
                <a:gd name="T3" fmla="*/ 5 h 8"/>
                <a:gd name="T4" fmla="*/ 3 w 6"/>
                <a:gd name="T5" fmla="*/ 5 h 8"/>
                <a:gd name="T6" fmla="*/ 3 w 6"/>
                <a:gd name="T7" fmla="*/ 6 h 8"/>
                <a:gd name="T8" fmla="*/ 3 w 6"/>
                <a:gd name="T9" fmla="*/ 6 h 8"/>
                <a:gd name="T10" fmla="*/ 3 w 6"/>
                <a:gd name="T11" fmla="*/ 6 h 8"/>
                <a:gd name="T12" fmla="*/ 2 w 6"/>
                <a:gd name="T13" fmla="*/ 6 h 8"/>
                <a:gd name="T14" fmla="*/ 2 w 6"/>
                <a:gd name="T15" fmla="*/ 6 h 8"/>
                <a:gd name="T16" fmla="*/ 1 w 6"/>
                <a:gd name="T17" fmla="*/ 6 h 8"/>
                <a:gd name="T18" fmla="*/ 1 w 6"/>
                <a:gd name="T19" fmla="*/ 6 h 8"/>
                <a:gd name="T20" fmla="*/ 1 w 6"/>
                <a:gd name="T21" fmla="*/ 6 h 8"/>
                <a:gd name="T22" fmla="*/ 1 w 6"/>
                <a:gd name="T23" fmla="*/ 5 h 8"/>
                <a:gd name="T24" fmla="*/ 0 w 6"/>
                <a:gd name="T25" fmla="*/ 5 h 8"/>
                <a:gd name="T26" fmla="*/ 0 w 6"/>
                <a:gd name="T27" fmla="*/ 4 h 8"/>
                <a:gd name="T28" fmla="*/ 1 w 6"/>
                <a:gd name="T29" fmla="*/ 2 h 8"/>
                <a:gd name="T30" fmla="*/ 1 w 6"/>
                <a:gd name="T31" fmla="*/ 2 h 8"/>
                <a:gd name="T32" fmla="*/ 1 w 6"/>
                <a:gd name="T33" fmla="*/ 2 h 8"/>
                <a:gd name="T34" fmla="*/ 1 w 6"/>
                <a:gd name="T35" fmla="*/ 1 h 8"/>
                <a:gd name="T36" fmla="*/ 2 w 6"/>
                <a:gd name="T37" fmla="*/ 1 h 8"/>
                <a:gd name="T38" fmla="*/ 2 w 6"/>
                <a:gd name="T39" fmla="*/ 1 h 8"/>
                <a:gd name="T40" fmla="*/ 0 w 6"/>
                <a:gd name="T41" fmla="*/ 0 h 8"/>
                <a:gd name="T42" fmla="*/ 0 w 6"/>
                <a:gd name="T43" fmla="*/ 1 h 8"/>
                <a:gd name="T44" fmla="*/ 0 w 6"/>
                <a:gd name="T45" fmla="*/ 1 h 8"/>
                <a:gd name="T46" fmla="*/ 0 w 6"/>
                <a:gd name="T47" fmla="*/ 2 h 8"/>
                <a:gd name="T48" fmla="*/ 0 w 6"/>
                <a:gd name="T49" fmla="*/ 4 h 8"/>
                <a:gd name="T50" fmla="*/ 0 w 6"/>
                <a:gd name="T51" fmla="*/ 5 h 8"/>
                <a:gd name="T52" fmla="*/ 0 w 6"/>
                <a:gd name="T53" fmla="*/ 5 h 8"/>
                <a:gd name="T54" fmla="*/ 0 w 6"/>
                <a:gd name="T55" fmla="*/ 6 h 8"/>
                <a:gd name="T56" fmla="*/ 0 w 6"/>
                <a:gd name="T57" fmla="*/ 6 h 8"/>
                <a:gd name="T58" fmla="*/ 0 w 6"/>
                <a:gd name="T59" fmla="*/ 6 h 8"/>
                <a:gd name="T60" fmla="*/ 1 w 6"/>
                <a:gd name="T61" fmla="*/ 6 h 8"/>
                <a:gd name="T62" fmla="*/ 1 w 6"/>
                <a:gd name="T63" fmla="*/ 7 h 8"/>
                <a:gd name="T64" fmla="*/ 2 w 6"/>
                <a:gd name="T65" fmla="*/ 7 h 8"/>
                <a:gd name="T66" fmla="*/ 2 w 6"/>
                <a:gd name="T67" fmla="*/ 7 h 8"/>
                <a:gd name="T68" fmla="*/ 3 w 6"/>
                <a:gd name="T69" fmla="*/ 7 h 8"/>
                <a:gd name="T70" fmla="*/ 3 w 6"/>
                <a:gd name="T71" fmla="*/ 6 h 8"/>
                <a:gd name="T72" fmla="*/ 3 w 6"/>
                <a:gd name="T73" fmla="*/ 6 h 8"/>
                <a:gd name="T74" fmla="*/ 3 w 6"/>
                <a:gd name="T75" fmla="*/ 6 h 8"/>
                <a:gd name="T76" fmla="*/ 4 w 6"/>
                <a:gd name="T77" fmla="*/ 6 h 8"/>
                <a:gd name="T78" fmla="*/ 4 w 6"/>
                <a:gd name="T79" fmla="*/ 5 h 8"/>
                <a:gd name="T80" fmla="*/ 4 w 6"/>
                <a:gd name="T81" fmla="*/ 5 h 8"/>
                <a:gd name="T82" fmla="*/ 4 w 6"/>
                <a:gd name="T83" fmla="*/ 3 h 8"/>
                <a:gd name="T84" fmla="*/ 4 w 6"/>
                <a:gd name="T85" fmla="*/ 2 h 8"/>
                <a:gd name="T86" fmla="*/ 4 w 6"/>
                <a:gd name="T87" fmla="*/ 2 h 8"/>
                <a:gd name="T88" fmla="*/ 5 w 6"/>
                <a:gd name="T89" fmla="*/ 2 h 8"/>
                <a:gd name="T90" fmla="*/ 5 w 6"/>
                <a:gd name="T91" fmla="*/ 2 h 8"/>
                <a:gd name="T92" fmla="*/ 5 w 6"/>
                <a:gd name="T93" fmla="*/ 1 h 8"/>
                <a:gd name="T94" fmla="*/ 3 w 6"/>
                <a:gd name="T95" fmla="*/ 1 h 8"/>
                <a:gd name="T96" fmla="*/ 4 w 6"/>
                <a:gd name="T97" fmla="*/ 1 h 8"/>
                <a:gd name="T98" fmla="*/ 4 w 6"/>
                <a:gd name="T99" fmla="*/ 2 h 8"/>
                <a:gd name="T100" fmla="*/ 4 w 6"/>
                <a:gd name="T101" fmla="*/ 2 h 8"/>
                <a:gd name="T102" fmla="*/ 4 w 6"/>
                <a:gd name="T103" fmla="*/ 3 h 8"/>
                <a:gd name="T104" fmla="*/ 3 w 6"/>
                <a:gd name="T10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 h="8">
                  <a:moveTo>
                    <a:pt x="3" y="4"/>
                  </a:moveTo>
                  <a:lnTo>
                    <a:pt x="3" y="5"/>
                  </a:lnTo>
                  <a:lnTo>
                    <a:pt x="3" y="5"/>
                  </a:lnTo>
                  <a:lnTo>
                    <a:pt x="3" y="6"/>
                  </a:lnTo>
                  <a:lnTo>
                    <a:pt x="3" y="6"/>
                  </a:lnTo>
                  <a:lnTo>
                    <a:pt x="3" y="6"/>
                  </a:lnTo>
                  <a:lnTo>
                    <a:pt x="2" y="6"/>
                  </a:lnTo>
                  <a:lnTo>
                    <a:pt x="2" y="6"/>
                  </a:lnTo>
                  <a:lnTo>
                    <a:pt x="1" y="6"/>
                  </a:lnTo>
                  <a:lnTo>
                    <a:pt x="1" y="6"/>
                  </a:lnTo>
                  <a:lnTo>
                    <a:pt x="1" y="6"/>
                  </a:lnTo>
                  <a:lnTo>
                    <a:pt x="1" y="5"/>
                  </a:lnTo>
                  <a:lnTo>
                    <a:pt x="0" y="5"/>
                  </a:lnTo>
                  <a:lnTo>
                    <a:pt x="0" y="4"/>
                  </a:lnTo>
                  <a:lnTo>
                    <a:pt x="1" y="2"/>
                  </a:lnTo>
                  <a:lnTo>
                    <a:pt x="1" y="2"/>
                  </a:lnTo>
                  <a:lnTo>
                    <a:pt x="1" y="2"/>
                  </a:lnTo>
                  <a:lnTo>
                    <a:pt x="1" y="1"/>
                  </a:lnTo>
                  <a:lnTo>
                    <a:pt x="2" y="1"/>
                  </a:lnTo>
                  <a:lnTo>
                    <a:pt x="2" y="1"/>
                  </a:lnTo>
                  <a:lnTo>
                    <a:pt x="0" y="0"/>
                  </a:lnTo>
                  <a:lnTo>
                    <a:pt x="0" y="1"/>
                  </a:lnTo>
                  <a:lnTo>
                    <a:pt x="0" y="1"/>
                  </a:lnTo>
                  <a:lnTo>
                    <a:pt x="0" y="2"/>
                  </a:lnTo>
                  <a:lnTo>
                    <a:pt x="0" y="4"/>
                  </a:lnTo>
                  <a:lnTo>
                    <a:pt x="0" y="5"/>
                  </a:lnTo>
                  <a:lnTo>
                    <a:pt x="0" y="5"/>
                  </a:lnTo>
                  <a:lnTo>
                    <a:pt x="0" y="6"/>
                  </a:lnTo>
                  <a:lnTo>
                    <a:pt x="0" y="6"/>
                  </a:lnTo>
                  <a:lnTo>
                    <a:pt x="0" y="6"/>
                  </a:lnTo>
                  <a:lnTo>
                    <a:pt x="1" y="6"/>
                  </a:lnTo>
                  <a:lnTo>
                    <a:pt x="1" y="7"/>
                  </a:lnTo>
                  <a:lnTo>
                    <a:pt x="2" y="7"/>
                  </a:lnTo>
                  <a:lnTo>
                    <a:pt x="2" y="7"/>
                  </a:lnTo>
                  <a:lnTo>
                    <a:pt x="3" y="7"/>
                  </a:lnTo>
                  <a:lnTo>
                    <a:pt x="3" y="6"/>
                  </a:lnTo>
                  <a:lnTo>
                    <a:pt x="3" y="6"/>
                  </a:lnTo>
                  <a:lnTo>
                    <a:pt x="3" y="6"/>
                  </a:lnTo>
                  <a:lnTo>
                    <a:pt x="4" y="6"/>
                  </a:lnTo>
                  <a:lnTo>
                    <a:pt x="4" y="5"/>
                  </a:lnTo>
                  <a:lnTo>
                    <a:pt x="4" y="5"/>
                  </a:lnTo>
                  <a:lnTo>
                    <a:pt x="4" y="3"/>
                  </a:lnTo>
                  <a:lnTo>
                    <a:pt x="4" y="2"/>
                  </a:lnTo>
                  <a:lnTo>
                    <a:pt x="4" y="2"/>
                  </a:lnTo>
                  <a:lnTo>
                    <a:pt x="5" y="2"/>
                  </a:lnTo>
                  <a:lnTo>
                    <a:pt x="5" y="2"/>
                  </a:lnTo>
                  <a:lnTo>
                    <a:pt x="5" y="1"/>
                  </a:lnTo>
                  <a:lnTo>
                    <a:pt x="3" y="1"/>
                  </a:lnTo>
                  <a:lnTo>
                    <a:pt x="4" y="1"/>
                  </a:lnTo>
                  <a:lnTo>
                    <a:pt x="4" y="2"/>
                  </a:lnTo>
                  <a:lnTo>
                    <a:pt x="4" y="2"/>
                  </a:lnTo>
                  <a:lnTo>
                    <a:pt x="4" y="3"/>
                  </a:lnTo>
                  <a:lnTo>
                    <a:pt x="3"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1" name="Freeform 525"/>
            <p:cNvSpPr>
              <a:spLocks/>
            </p:cNvSpPr>
            <p:nvPr/>
          </p:nvSpPr>
          <p:spPr bwMode="auto">
            <a:xfrm>
              <a:off x="715" y="3467"/>
              <a:ext cx="23" cy="27"/>
            </a:xfrm>
            <a:custGeom>
              <a:avLst/>
              <a:gdLst>
                <a:gd name="T0" fmla="*/ 11 w 23"/>
                <a:gd name="T1" fmla="*/ 7 h 27"/>
                <a:gd name="T2" fmla="*/ 11 w 23"/>
                <a:gd name="T3" fmla="*/ 7 h 27"/>
                <a:gd name="T4" fmla="*/ 10 w 23"/>
                <a:gd name="T5" fmla="*/ 6 h 27"/>
                <a:gd name="T6" fmla="*/ 10 w 23"/>
                <a:gd name="T7" fmla="*/ 5 h 27"/>
                <a:gd name="T8" fmla="*/ 10 w 23"/>
                <a:gd name="T9" fmla="*/ 4 h 27"/>
                <a:gd name="T10" fmla="*/ 10 w 23"/>
                <a:gd name="T11" fmla="*/ 3 h 27"/>
                <a:gd name="T12" fmla="*/ 11 w 23"/>
                <a:gd name="T13" fmla="*/ 3 h 27"/>
                <a:gd name="T14" fmla="*/ 12 w 23"/>
                <a:gd name="T15" fmla="*/ 2 h 27"/>
                <a:gd name="T16" fmla="*/ 13 w 23"/>
                <a:gd name="T17" fmla="*/ 2 h 27"/>
                <a:gd name="T18" fmla="*/ 13 w 23"/>
                <a:gd name="T19" fmla="*/ 2 h 27"/>
                <a:gd name="T20" fmla="*/ 14 w 23"/>
                <a:gd name="T21" fmla="*/ 2 h 27"/>
                <a:gd name="T22" fmla="*/ 15 w 23"/>
                <a:gd name="T23" fmla="*/ 2 h 27"/>
                <a:gd name="T24" fmla="*/ 16 w 23"/>
                <a:gd name="T25" fmla="*/ 2 h 27"/>
                <a:gd name="T26" fmla="*/ 16 w 23"/>
                <a:gd name="T27" fmla="*/ 3 h 27"/>
                <a:gd name="T28" fmla="*/ 17 w 23"/>
                <a:gd name="T29" fmla="*/ 3 h 27"/>
                <a:gd name="T30" fmla="*/ 17 w 23"/>
                <a:gd name="T31" fmla="*/ 3 h 27"/>
                <a:gd name="T32" fmla="*/ 18 w 23"/>
                <a:gd name="T33" fmla="*/ 3 h 27"/>
                <a:gd name="T34" fmla="*/ 19 w 23"/>
                <a:gd name="T35" fmla="*/ 4 h 27"/>
                <a:gd name="T36" fmla="*/ 20 w 23"/>
                <a:gd name="T37" fmla="*/ 4 h 27"/>
                <a:gd name="T38" fmla="*/ 20 w 23"/>
                <a:gd name="T39" fmla="*/ 3 h 27"/>
                <a:gd name="T40" fmla="*/ 16 w 23"/>
                <a:gd name="T41" fmla="*/ 0 h 27"/>
                <a:gd name="T42" fmla="*/ 0 w 23"/>
                <a:gd name="T43" fmla="*/ 7 h 27"/>
                <a:gd name="T44" fmla="*/ 1 w 23"/>
                <a:gd name="T45" fmla="*/ 13 h 27"/>
                <a:gd name="T46" fmla="*/ 2 w 23"/>
                <a:gd name="T47" fmla="*/ 13 h 27"/>
                <a:gd name="T48" fmla="*/ 2 w 23"/>
                <a:gd name="T49" fmla="*/ 12 h 27"/>
                <a:gd name="T50" fmla="*/ 2 w 23"/>
                <a:gd name="T51" fmla="*/ 11 h 27"/>
                <a:gd name="T52" fmla="*/ 2 w 23"/>
                <a:gd name="T53" fmla="*/ 11 h 27"/>
                <a:gd name="T54" fmla="*/ 2 w 23"/>
                <a:gd name="T55" fmla="*/ 10 h 27"/>
                <a:gd name="T56" fmla="*/ 2 w 23"/>
                <a:gd name="T57" fmla="*/ 9 h 27"/>
                <a:gd name="T58" fmla="*/ 3 w 23"/>
                <a:gd name="T59" fmla="*/ 8 h 27"/>
                <a:gd name="T60" fmla="*/ 3 w 23"/>
                <a:gd name="T61" fmla="*/ 7 h 27"/>
                <a:gd name="T62" fmla="*/ 4 w 23"/>
                <a:gd name="T63" fmla="*/ 7 h 27"/>
                <a:gd name="T64" fmla="*/ 4 w 23"/>
                <a:gd name="T65" fmla="*/ 7 h 27"/>
                <a:gd name="T66" fmla="*/ 5 w 23"/>
                <a:gd name="T67" fmla="*/ 7 h 27"/>
                <a:gd name="T68" fmla="*/ 6 w 23"/>
                <a:gd name="T69" fmla="*/ 6 h 27"/>
                <a:gd name="T70" fmla="*/ 6 w 23"/>
                <a:gd name="T71" fmla="*/ 6 h 27"/>
                <a:gd name="T72" fmla="*/ 7 w 23"/>
                <a:gd name="T73" fmla="*/ 6 h 27"/>
                <a:gd name="T74" fmla="*/ 8 w 23"/>
                <a:gd name="T75" fmla="*/ 7 h 27"/>
                <a:gd name="T76" fmla="*/ 8 w 23"/>
                <a:gd name="T77" fmla="*/ 7 h 27"/>
                <a:gd name="T78" fmla="*/ 9 w 23"/>
                <a:gd name="T79" fmla="*/ 7 h 27"/>
                <a:gd name="T80" fmla="*/ 9 w 23"/>
                <a:gd name="T81" fmla="*/ 8 h 27"/>
                <a:gd name="T82" fmla="*/ 14 w 23"/>
                <a:gd name="T83" fmla="*/ 20 h 27"/>
                <a:gd name="T84" fmla="*/ 14 w 23"/>
                <a:gd name="T85" fmla="*/ 20 h 27"/>
                <a:gd name="T86" fmla="*/ 14 w 23"/>
                <a:gd name="T87" fmla="*/ 21 h 27"/>
                <a:gd name="T88" fmla="*/ 15 w 23"/>
                <a:gd name="T89" fmla="*/ 22 h 27"/>
                <a:gd name="T90" fmla="*/ 15 w 23"/>
                <a:gd name="T91" fmla="*/ 23 h 27"/>
                <a:gd name="T92" fmla="*/ 15 w 23"/>
                <a:gd name="T93" fmla="*/ 24 h 27"/>
                <a:gd name="T94" fmla="*/ 14 w 23"/>
                <a:gd name="T95" fmla="*/ 24 h 27"/>
                <a:gd name="T96" fmla="*/ 14 w 23"/>
                <a:gd name="T97" fmla="*/ 24 h 27"/>
                <a:gd name="T98" fmla="*/ 13 w 23"/>
                <a:gd name="T99" fmla="*/ 25 h 27"/>
                <a:gd name="T100" fmla="*/ 13 w 23"/>
                <a:gd name="T101" fmla="*/ 26 h 27"/>
                <a:gd name="T102" fmla="*/ 22 w 23"/>
                <a:gd name="T103" fmla="*/ 22 h 27"/>
                <a:gd name="T104" fmla="*/ 21 w 23"/>
                <a:gd name="T105" fmla="*/ 20 h 27"/>
                <a:gd name="T106" fmla="*/ 20 w 23"/>
                <a:gd name="T107" fmla="*/ 21 h 27"/>
                <a:gd name="T108" fmla="*/ 20 w 23"/>
                <a:gd name="T109" fmla="*/ 21 h 27"/>
                <a:gd name="T110" fmla="*/ 19 w 23"/>
                <a:gd name="T111" fmla="*/ 21 h 27"/>
                <a:gd name="T112" fmla="*/ 18 w 23"/>
                <a:gd name="T113" fmla="*/ 21 h 27"/>
                <a:gd name="T114" fmla="*/ 18 w 23"/>
                <a:gd name="T115" fmla="*/ 20 h 27"/>
                <a:gd name="T116" fmla="*/ 17 w 23"/>
                <a:gd name="T117" fmla="*/ 20 h 27"/>
                <a:gd name="T118" fmla="*/ 17 w 23"/>
                <a:gd name="T119" fmla="*/ 20 h 27"/>
                <a:gd name="T120" fmla="*/ 17 w 23"/>
                <a:gd name="T121" fmla="*/ 19 h 27"/>
                <a:gd name="T122" fmla="*/ 17 w 23"/>
                <a:gd name="T123" fmla="*/ 19 h 27"/>
                <a:gd name="T124" fmla="*/ 11 w 23"/>
                <a:gd name="T12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 h="27">
                  <a:moveTo>
                    <a:pt x="11" y="7"/>
                  </a:moveTo>
                  <a:lnTo>
                    <a:pt x="11" y="7"/>
                  </a:lnTo>
                  <a:lnTo>
                    <a:pt x="10" y="6"/>
                  </a:lnTo>
                  <a:lnTo>
                    <a:pt x="10" y="5"/>
                  </a:lnTo>
                  <a:lnTo>
                    <a:pt x="10" y="4"/>
                  </a:lnTo>
                  <a:lnTo>
                    <a:pt x="10" y="3"/>
                  </a:lnTo>
                  <a:lnTo>
                    <a:pt x="11" y="3"/>
                  </a:lnTo>
                  <a:lnTo>
                    <a:pt x="12" y="2"/>
                  </a:lnTo>
                  <a:lnTo>
                    <a:pt x="13" y="2"/>
                  </a:lnTo>
                  <a:lnTo>
                    <a:pt x="13" y="2"/>
                  </a:lnTo>
                  <a:lnTo>
                    <a:pt x="14" y="2"/>
                  </a:lnTo>
                  <a:lnTo>
                    <a:pt x="15" y="2"/>
                  </a:lnTo>
                  <a:lnTo>
                    <a:pt x="16" y="2"/>
                  </a:lnTo>
                  <a:lnTo>
                    <a:pt x="16" y="3"/>
                  </a:lnTo>
                  <a:lnTo>
                    <a:pt x="17" y="3"/>
                  </a:lnTo>
                  <a:lnTo>
                    <a:pt x="17" y="3"/>
                  </a:lnTo>
                  <a:lnTo>
                    <a:pt x="18" y="3"/>
                  </a:lnTo>
                  <a:lnTo>
                    <a:pt x="19" y="4"/>
                  </a:lnTo>
                  <a:lnTo>
                    <a:pt x="20" y="4"/>
                  </a:lnTo>
                  <a:lnTo>
                    <a:pt x="20" y="3"/>
                  </a:lnTo>
                  <a:lnTo>
                    <a:pt x="16" y="0"/>
                  </a:lnTo>
                  <a:lnTo>
                    <a:pt x="0" y="7"/>
                  </a:lnTo>
                  <a:lnTo>
                    <a:pt x="1" y="13"/>
                  </a:lnTo>
                  <a:lnTo>
                    <a:pt x="2" y="13"/>
                  </a:lnTo>
                  <a:lnTo>
                    <a:pt x="2" y="12"/>
                  </a:lnTo>
                  <a:lnTo>
                    <a:pt x="2" y="11"/>
                  </a:lnTo>
                  <a:lnTo>
                    <a:pt x="2" y="11"/>
                  </a:lnTo>
                  <a:lnTo>
                    <a:pt x="2" y="10"/>
                  </a:lnTo>
                  <a:lnTo>
                    <a:pt x="2" y="9"/>
                  </a:lnTo>
                  <a:lnTo>
                    <a:pt x="3" y="8"/>
                  </a:lnTo>
                  <a:lnTo>
                    <a:pt x="3" y="7"/>
                  </a:lnTo>
                  <a:lnTo>
                    <a:pt x="4" y="7"/>
                  </a:lnTo>
                  <a:lnTo>
                    <a:pt x="4" y="7"/>
                  </a:lnTo>
                  <a:lnTo>
                    <a:pt x="5" y="7"/>
                  </a:lnTo>
                  <a:lnTo>
                    <a:pt x="6" y="6"/>
                  </a:lnTo>
                  <a:lnTo>
                    <a:pt x="6" y="6"/>
                  </a:lnTo>
                  <a:lnTo>
                    <a:pt x="7" y="6"/>
                  </a:lnTo>
                  <a:lnTo>
                    <a:pt x="8" y="7"/>
                  </a:lnTo>
                  <a:lnTo>
                    <a:pt x="8" y="7"/>
                  </a:lnTo>
                  <a:lnTo>
                    <a:pt x="9" y="7"/>
                  </a:lnTo>
                  <a:lnTo>
                    <a:pt x="9" y="8"/>
                  </a:lnTo>
                  <a:lnTo>
                    <a:pt x="14" y="20"/>
                  </a:lnTo>
                  <a:lnTo>
                    <a:pt x="14" y="20"/>
                  </a:lnTo>
                  <a:lnTo>
                    <a:pt x="14" y="21"/>
                  </a:lnTo>
                  <a:lnTo>
                    <a:pt x="15" y="22"/>
                  </a:lnTo>
                  <a:lnTo>
                    <a:pt x="15" y="23"/>
                  </a:lnTo>
                  <a:lnTo>
                    <a:pt x="15" y="24"/>
                  </a:lnTo>
                  <a:lnTo>
                    <a:pt x="14" y="24"/>
                  </a:lnTo>
                  <a:lnTo>
                    <a:pt x="14" y="24"/>
                  </a:lnTo>
                  <a:lnTo>
                    <a:pt x="13" y="25"/>
                  </a:lnTo>
                  <a:lnTo>
                    <a:pt x="13" y="26"/>
                  </a:lnTo>
                  <a:lnTo>
                    <a:pt x="22" y="22"/>
                  </a:lnTo>
                  <a:lnTo>
                    <a:pt x="21" y="20"/>
                  </a:lnTo>
                  <a:lnTo>
                    <a:pt x="20" y="21"/>
                  </a:lnTo>
                  <a:lnTo>
                    <a:pt x="20" y="21"/>
                  </a:lnTo>
                  <a:lnTo>
                    <a:pt x="19" y="21"/>
                  </a:lnTo>
                  <a:lnTo>
                    <a:pt x="18" y="21"/>
                  </a:lnTo>
                  <a:lnTo>
                    <a:pt x="18" y="20"/>
                  </a:lnTo>
                  <a:lnTo>
                    <a:pt x="17" y="20"/>
                  </a:lnTo>
                  <a:lnTo>
                    <a:pt x="17" y="20"/>
                  </a:lnTo>
                  <a:lnTo>
                    <a:pt x="17" y="19"/>
                  </a:lnTo>
                  <a:lnTo>
                    <a:pt x="17" y="19"/>
                  </a:lnTo>
                  <a:lnTo>
                    <a:pt x="11"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2" name="Freeform 526"/>
            <p:cNvSpPr>
              <a:spLocks/>
            </p:cNvSpPr>
            <p:nvPr/>
          </p:nvSpPr>
          <p:spPr bwMode="auto">
            <a:xfrm>
              <a:off x="746" y="3460"/>
              <a:ext cx="22" cy="26"/>
            </a:xfrm>
            <a:custGeom>
              <a:avLst/>
              <a:gdLst>
                <a:gd name="T0" fmla="*/ 4 w 22"/>
                <a:gd name="T1" fmla="*/ 16 h 26"/>
                <a:gd name="T2" fmla="*/ 4 w 22"/>
                <a:gd name="T3" fmla="*/ 18 h 26"/>
                <a:gd name="T4" fmla="*/ 4 w 22"/>
                <a:gd name="T5" fmla="*/ 19 h 26"/>
                <a:gd name="T6" fmla="*/ 4 w 22"/>
                <a:gd name="T7" fmla="*/ 19 h 26"/>
                <a:gd name="T8" fmla="*/ 4 w 22"/>
                <a:gd name="T9" fmla="*/ 20 h 26"/>
                <a:gd name="T10" fmla="*/ 4 w 22"/>
                <a:gd name="T11" fmla="*/ 21 h 26"/>
                <a:gd name="T12" fmla="*/ 4 w 22"/>
                <a:gd name="T13" fmla="*/ 22 h 26"/>
                <a:gd name="T14" fmla="*/ 5 w 22"/>
                <a:gd name="T15" fmla="*/ 22 h 26"/>
                <a:gd name="T16" fmla="*/ 5 w 22"/>
                <a:gd name="T17" fmla="*/ 23 h 26"/>
                <a:gd name="T18" fmla="*/ 5 w 22"/>
                <a:gd name="T19" fmla="*/ 23 h 26"/>
                <a:gd name="T20" fmla="*/ 6 w 22"/>
                <a:gd name="T21" fmla="*/ 23 h 26"/>
                <a:gd name="T22" fmla="*/ 7 w 22"/>
                <a:gd name="T23" fmla="*/ 23 h 26"/>
                <a:gd name="T24" fmla="*/ 7 w 22"/>
                <a:gd name="T25" fmla="*/ 23 h 26"/>
                <a:gd name="T26" fmla="*/ 0 w 22"/>
                <a:gd name="T27" fmla="*/ 25 h 26"/>
                <a:gd name="T28" fmla="*/ 1 w 22"/>
                <a:gd name="T29" fmla="*/ 24 h 26"/>
                <a:gd name="T30" fmla="*/ 2 w 22"/>
                <a:gd name="T31" fmla="*/ 23 h 26"/>
                <a:gd name="T32" fmla="*/ 2 w 22"/>
                <a:gd name="T33" fmla="*/ 23 h 26"/>
                <a:gd name="T34" fmla="*/ 2 w 22"/>
                <a:gd name="T35" fmla="*/ 23 h 26"/>
                <a:gd name="T36" fmla="*/ 2 w 22"/>
                <a:gd name="T37" fmla="*/ 22 h 26"/>
                <a:gd name="T38" fmla="*/ 2 w 22"/>
                <a:gd name="T39" fmla="*/ 20 h 26"/>
                <a:gd name="T40" fmla="*/ 2 w 22"/>
                <a:gd name="T41" fmla="*/ 19 h 26"/>
                <a:gd name="T42" fmla="*/ 2 w 22"/>
                <a:gd name="T43" fmla="*/ 19 h 26"/>
                <a:gd name="T44" fmla="*/ 2 w 22"/>
                <a:gd name="T45" fmla="*/ 1 h 26"/>
                <a:gd name="T46" fmla="*/ 5 w 22"/>
                <a:gd name="T47" fmla="*/ 0 h 26"/>
                <a:gd name="T48" fmla="*/ 15 w 22"/>
                <a:gd name="T49" fmla="*/ 14 h 26"/>
                <a:gd name="T50" fmla="*/ 16 w 22"/>
                <a:gd name="T51" fmla="*/ 14 h 26"/>
                <a:gd name="T52" fmla="*/ 16 w 22"/>
                <a:gd name="T53" fmla="*/ 15 h 26"/>
                <a:gd name="T54" fmla="*/ 16 w 22"/>
                <a:gd name="T55" fmla="*/ 15 h 26"/>
                <a:gd name="T56" fmla="*/ 17 w 22"/>
                <a:gd name="T57" fmla="*/ 16 h 26"/>
                <a:gd name="T58" fmla="*/ 17 w 22"/>
                <a:gd name="T59" fmla="*/ 17 h 26"/>
                <a:gd name="T60" fmla="*/ 18 w 22"/>
                <a:gd name="T61" fmla="*/ 17 h 26"/>
                <a:gd name="T62" fmla="*/ 20 w 22"/>
                <a:gd name="T63" fmla="*/ 17 h 26"/>
                <a:gd name="T64" fmla="*/ 21 w 22"/>
                <a:gd name="T65" fmla="*/ 19 h 26"/>
                <a:gd name="T66" fmla="*/ 12 w 22"/>
                <a:gd name="T67" fmla="*/ 21 h 26"/>
                <a:gd name="T68" fmla="*/ 12 w 22"/>
                <a:gd name="T69" fmla="*/ 20 h 26"/>
                <a:gd name="T70" fmla="*/ 13 w 22"/>
                <a:gd name="T71" fmla="*/ 20 h 26"/>
                <a:gd name="T72" fmla="*/ 14 w 22"/>
                <a:gd name="T73" fmla="*/ 19 h 26"/>
                <a:gd name="T74" fmla="*/ 15 w 22"/>
                <a:gd name="T75" fmla="*/ 19 h 26"/>
                <a:gd name="T76" fmla="*/ 14 w 22"/>
                <a:gd name="T77" fmla="*/ 18 h 26"/>
                <a:gd name="T78" fmla="*/ 14 w 22"/>
                <a:gd name="T79" fmla="*/ 17 h 26"/>
                <a:gd name="T80" fmla="*/ 13 w 22"/>
                <a:gd name="T81" fmla="*/ 17 h 26"/>
                <a:gd name="T82" fmla="*/ 11 w 22"/>
                <a:gd name="T83" fmla="*/ 14 h 26"/>
                <a:gd name="T84" fmla="*/ 4 w 22"/>
                <a:gd name="T85"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 h="26">
                  <a:moveTo>
                    <a:pt x="4" y="16"/>
                  </a:moveTo>
                  <a:lnTo>
                    <a:pt x="4" y="18"/>
                  </a:lnTo>
                  <a:lnTo>
                    <a:pt x="4" y="19"/>
                  </a:lnTo>
                  <a:lnTo>
                    <a:pt x="4" y="19"/>
                  </a:lnTo>
                  <a:lnTo>
                    <a:pt x="4" y="20"/>
                  </a:lnTo>
                  <a:lnTo>
                    <a:pt x="4" y="21"/>
                  </a:lnTo>
                  <a:lnTo>
                    <a:pt x="4" y="22"/>
                  </a:lnTo>
                  <a:lnTo>
                    <a:pt x="5" y="22"/>
                  </a:lnTo>
                  <a:lnTo>
                    <a:pt x="5" y="23"/>
                  </a:lnTo>
                  <a:lnTo>
                    <a:pt x="5" y="23"/>
                  </a:lnTo>
                  <a:lnTo>
                    <a:pt x="6" y="23"/>
                  </a:lnTo>
                  <a:lnTo>
                    <a:pt x="7" y="23"/>
                  </a:lnTo>
                  <a:lnTo>
                    <a:pt x="7" y="23"/>
                  </a:lnTo>
                  <a:lnTo>
                    <a:pt x="0" y="25"/>
                  </a:lnTo>
                  <a:lnTo>
                    <a:pt x="1" y="24"/>
                  </a:lnTo>
                  <a:lnTo>
                    <a:pt x="2" y="23"/>
                  </a:lnTo>
                  <a:lnTo>
                    <a:pt x="2" y="23"/>
                  </a:lnTo>
                  <a:lnTo>
                    <a:pt x="2" y="23"/>
                  </a:lnTo>
                  <a:lnTo>
                    <a:pt x="2" y="22"/>
                  </a:lnTo>
                  <a:lnTo>
                    <a:pt x="2" y="20"/>
                  </a:lnTo>
                  <a:lnTo>
                    <a:pt x="2" y="19"/>
                  </a:lnTo>
                  <a:lnTo>
                    <a:pt x="2" y="19"/>
                  </a:lnTo>
                  <a:lnTo>
                    <a:pt x="2" y="1"/>
                  </a:lnTo>
                  <a:lnTo>
                    <a:pt x="5" y="0"/>
                  </a:lnTo>
                  <a:lnTo>
                    <a:pt x="15" y="14"/>
                  </a:lnTo>
                  <a:lnTo>
                    <a:pt x="16" y="14"/>
                  </a:lnTo>
                  <a:lnTo>
                    <a:pt x="16" y="15"/>
                  </a:lnTo>
                  <a:lnTo>
                    <a:pt x="16" y="15"/>
                  </a:lnTo>
                  <a:lnTo>
                    <a:pt x="17" y="16"/>
                  </a:lnTo>
                  <a:lnTo>
                    <a:pt x="17" y="17"/>
                  </a:lnTo>
                  <a:lnTo>
                    <a:pt x="18" y="17"/>
                  </a:lnTo>
                  <a:lnTo>
                    <a:pt x="20" y="17"/>
                  </a:lnTo>
                  <a:lnTo>
                    <a:pt x="21" y="19"/>
                  </a:lnTo>
                  <a:lnTo>
                    <a:pt x="12" y="21"/>
                  </a:lnTo>
                  <a:lnTo>
                    <a:pt x="12" y="20"/>
                  </a:lnTo>
                  <a:lnTo>
                    <a:pt x="13" y="20"/>
                  </a:lnTo>
                  <a:lnTo>
                    <a:pt x="14" y="19"/>
                  </a:lnTo>
                  <a:lnTo>
                    <a:pt x="15" y="19"/>
                  </a:lnTo>
                  <a:lnTo>
                    <a:pt x="14" y="18"/>
                  </a:lnTo>
                  <a:lnTo>
                    <a:pt x="14" y="17"/>
                  </a:lnTo>
                  <a:lnTo>
                    <a:pt x="13" y="17"/>
                  </a:lnTo>
                  <a:lnTo>
                    <a:pt x="11" y="14"/>
                  </a:lnTo>
                  <a:lnTo>
                    <a:pt x="4"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3" name="Freeform 527"/>
            <p:cNvSpPr>
              <a:spLocks/>
            </p:cNvSpPr>
            <p:nvPr/>
          </p:nvSpPr>
          <p:spPr bwMode="auto">
            <a:xfrm>
              <a:off x="751" y="3464"/>
              <a:ext cx="3" cy="9"/>
            </a:xfrm>
            <a:custGeom>
              <a:avLst/>
              <a:gdLst>
                <a:gd name="T0" fmla="*/ 2 w 3"/>
                <a:gd name="T1" fmla="*/ 6 h 9"/>
                <a:gd name="T2" fmla="*/ 0 w 3"/>
                <a:gd name="T3" fmla="*/ 0 h 9"/>
                <a:gd name="T4" fmla="*/ 0 w 3"/>
                <a:gd name="T5" fmla="*/ 8 h 9"/>
                <a:gd name="T6" fmla="*/ 2 w 3"/>
                <a:gd name="T7" fmla="*/ 6 h 9"/>
              </a:gdLst>
              <a:ahLst/>
              <a:cxnLst>
                <a:cxn ang="0">
                  <a:pos x="T0" y="T1"/>
                </a:cxn>
                <a:cxn ang="0">
                  <a:pos x="T2" y="T3"/>
                </a:cxn>
                <a:cxn ang="0">
                  <a:pos x="T4" y="T5"/>
                </a:cxn>
                <a:cxn ang="0">
                  <a:pos x="T6" y="T7"/>
                </a:cxn>
              </a:cxnLst>
              <a:rect l="0" t="0" r="r" b="b"/>
              <a:pathLst>
                <a:path w="3" h="9">
                  <a:moveTo>
                    <a:pt x="2" y="6"/>
                  </a:moveTo>
                  <a:lnTo>
                    <a:pt x="0" y="0"/>
                  </a:lnTo>
                  <a:lnTo>
                    <a:pt x="0" y="8"/>
                  </a:lnTo>
                  <a:lnTo>
                    <a:pt x="2" y="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4" name="Freeform 528"/>
            <p:cNvSpPr>
              <a:spLocks/>
            </p:cNvSpPr>
            <p:nvPr/>
          </p:nvSpPr>
          <p:spPr bwMode="auto">
            <a:xfrm>
              <a:off x="765" y="3451"/>
              <a:ext cx="22" cy="26"/>
            </a:xfrm>
            <a:custGeom>
              <a:avLst/>
              <a:gdLst>
                <a:gd name="T0" fmla="*/ 12 w 22"/>
                <a:gd name="T1" fmla="*/ 6 h 26"/>
                <a:gd name="T2" fmla="*/ 12 w 22"/>
                <a:gd name="T3" fmla="*/ 4 h 26"/>
                <a:gd name="T4" fmla="*/ 12 w 22"/>
                <a:gd name="T5" fmla="*/ 3 h 26"/>
                <a:gd name="T6" fmla="*/ 13 w 22"/>
                <a:gd name="T7" fmla="*/ 2 h 26"/>
                <a:gd name="T8" fmla="*/ 15 w 22"/>
                <a:gd name="T9" fmla="*/ 2 h 26"/>
                <a:gd name="T10" fmla="*/ 16 w 22"/>
                <a:gd name="T11" fmla="*/ 2 h 26"/>
                <a:gd name="T12" fmla="*/ 17 w 22"/>
                <a:gd name="T13" fmla="*/ 3 h 26"/>
                <a:gd name="T14" fmla="*/ 18 w 22"/>
                <a:gd name="T15" fmla="*/ 4 h 26"/>
                <a:gd name="T16" fmla="*/ 19 w 22"/>
                <a:gd name="T17" fmla="*/ 5 h 26"/>
                <a:gd name="T18" fmla="*/ 20 w 22"/>
                <a:gd name="T19" fmla="*/ 6 h 26"/>
                <a:gd name="T20" fmla="*/ 21 w 22"/>
                <a:gd name="T21" fmla="*/ 6 h 26"/>
                <a:gd name="T22" fmla="*/ 2 w 22"/>
                <a:gd name="T23" fmla="*/ 4 h 26"/>
                <a:gd name="T24" fmla="*/ 1 w 22"/>
                <a:gd name="T25" fmla="*/ 10 h 26"/>
                <a:gd name="T26" fmla="*/ 2 w 22"/>
                <a:gd name="T27" fmla="*/ 8 h 26"/>
                <a:gd name="T28" fmla="*/ 2 w 22"/>
                <a:gd name="T29" fmla="*/ 7 h 26"/>
                <a:gd name="T30" fmla="*/ 3 w 22"/>
                <a:gd name="T31" fmla="*/ 6 h 26"/>
                <a:gd name="T32" fmla="*/ 4 w 22"/>
                <a:gd name="T33" fmla="*/ 6 h 26"/>
                <a:gd name="T34" fmla="*/ 5 w 22"/>
                <a:gd name="T35" fmla="*/ 5 h 26"/>
                <a:gd name="T36" fmla="*/ 6 w 22"/>
                <a:gd name="T37" fmla="*/ 4 h 26"/>
                <a:gd name="T38" fmla="*/ 8 w 22"/>
                <a:gd name="T39" fmla="*/ 4 h 26"/>
                <a:gd name="T40" fmla="*/ 9 w 22"/>
                <a:gd name="T41" fmla="*/ 5 h 26"/>
                <a:gd name="T42" fmla="*/ 9 w 22"/>
                <a:gd name="T43" fmla="*/ 6 h 26"/>
                <a:gd name="T44" fmla="*/ 12 w 22"/>
                <a:gd name="T45" fmla="*/ 19 h 26"/>
                <a:gd name="T46" fmla="*/ 12 w 22"/>
                <a:gd name="T47" fmla="*/ 21 h 26"/>
                <a:gd name="T48" fmla="*/ 12 w 22"/>
                <a:gd name="T49" fmla="*/ 23 h 26"/>
                <a:gd name="T50" fmla="*/ 11 w 22"/>
                <a:gd name="T51" fmla="*/ 23 h 26"/>
                <a:gd name="T52" fmla="*/ 9 w 22"/>
                <a:gd name="T53" fmla="*/ 24 h 26"/>
                <a:gd name="T54" fmla="*/ 19 w 22"/>
                <a:gd name="T55" fmla="*/ 23 h 26"/>
                <a:gd name="T56" fmla="*/ 17 w 22"/>
                <a:gd name="T57" fmla="*/ 23 h 26"/>
                <a:gd name="T58" fmla="*/ 16 w 22"/>
                <a:gd name="T59" fmla="*/ 23 h 26"/>
                <a:gd name="T60" fmla="*/ 15 w 22"/>
                <a:gd name="T61" fmla="*/ 21 h 26"/>
                <a:gd name="T62" fmla="*/ 15 w 22"/>
                <a:gd name="T63" fmla="*/ 19 h 26"/>
                <a:gd name="T64" fmla="*/ 12 w 22"/>
                <a:gd name="T6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26">
                  <a:moveTo>
                    <a:pt x="12" y="6"/>
                  </a:moveTo>
                  <a:lnTo>
                    <a:pt x="12" y="6"/>
                  </a:lnTo>
                  <a:lnTo>
                    <a:pt x="12" y="5"/>
                  </a:lnTo>
                  <a:lnTo>
                    <a:pt x="12" y="4"/>
                  </a:lnTo>
                  <a:lnTo>
                    <a:pt x="12" y="3"/>
                  </a:lnTo>
                  <a:lnTo>
                    <a:pt x="12" y="3"/>
                  </a:lnTo>
                  <a:lnTo>
                    <a:pt x="12" y="2"/>
                  </a:lnTo>
                  <a:lnTo>
                    <a:pt x="13" y="2"/>
                  </a:lnTo>
                  <a:lnTo>
                    <a:pt x="14" y="2"/>
                  </a:lnTo>
                  <a:lnTo>
                    <a:pt x="15" y="2"/>
                  </a:lnTo>
                  <a:lnTo>
                    <a:pt x="16" y="2"/>
                  </a:lnTo>
                  <a:lnTo>
                    <a:pt x="16" y="2"/>
                  </a:lnTo>
                  <a:lnTo>
                    <a:pt x="16" y="3"/>
                  </a:lnTo>
                  <a:lnTo>
                    <a:pt x="17" y="3"/>
                  </a:lnTo>
                  <a:lnTo>
                    <a:pt x="18" y="3"/>
                  </a:lnTo>
                  <a:lnTo>
                    <a:pt x="18" y="4"/>
                  </a:lnTo>
                  <a:lnTo>
                    <a:pt x="19" y="4"/>
                  </a:lnTo>
                  <a:lnTo>
                    <a:pt x="19" y="5"/>
                  </a:lnTo>
                  <a:lnTo>
                    <a:pt x="19" y="5"/>
                  </a:lnTo>
                  <a:lnTo>
                    <a:pt x="20" y="6"/>
                  </a:lnTo>
                  <a:lnTo>
                    <a:pt x="21" y="6"/>
                  </a:lnTo>
                  <a:lnTo>
                    <a:pt x="21" y="6"/>
                  </a:lnTo>
                  <a:lnTo>
                    <a:pt x="18" y="0"/>
                  </a:lnTo>
                  <a:lnTo>
                    <a:pt x="2" y="4"/>
                  </a:lnTo>
                  <a:lnTo>
                    <a:pt x="0" y="10"/>
                  </a:lnTo>
                  <a:lnTo>
                    <a:pt x="1" y="10"/>
                  </a:lnTo>
                  <a:lnTo>
                    <a:pt x="2" y="9"/>
                  </a:lnTo>
                  <a:lnTo>
                    <a:pt x="2" y="8"/>
                  </a:lnTo>
                  <a:lnTo>
                    <a:pt x="2" y="8"/>
                  </a:lnTo>
                  <a:lnTo>
                    <a:pt x="2" y="7"/>
                  </a:lnTo>
                  <a:lnTo>
                    <a:pt x="2" y="6"/>
                  </a:lnTo>
                  <a:lnTo>
                    <a:pt x="3" y="6"/>
                  </a:lnTo>
                  <a:lnTo>
                    <a:pt x="3" y="6"/>
                  </a:lnTo>
                  <a:lnTo>
                    <a:pt x="4" y="6"/>
                  </a:lnTo>
                  <a:lnTo>
                    <a:pt x="5" y="5"/>
                  </a:lnTo>
                  <a:lnTo>
                    <a:pt x="5" y="5"/>
                  </a:lnTo>
                  <a:lnTo>
                    <a:pt x="5" y="4"/>
                  </a:lnTo>
                  <a:lnTo>
                    <a:pt x="6" y="4"/>
                  </a:lnTo>
                  <a:lnTo>
                    <a:pt x="7" y="4"/>
                  </a:lnTo>
                  <a:lnTo>
                    <a:pt x="8" y="4"/>
                  </a:lnTo>
                  <a:lnTo>
                    <a:pt x="9" y="4"/>
                  </a:lnTo>
                  <a:lnTo>
                    <a:pt x="9" y="5"/>
                  </a:lnTo>
                  <a:lnTo>
                    <a:pt x="9" y="6"/>
                  </a:lnTo>
                  <a:lnTo>
                    <a:pt x="9" y="6"/>
                  </a:lnTo>
                  <a:lnTo>
                    <a:pt x="9" y="7"/>
                  </a:lnTo>
                  <a:lnTo>
                    <a:pt x="12" y="19"/>
                  </a:lnTo>
                  <a:lnTo>
                    <a:pt x="12" y="20"/>
                  </a:lnTo>
                  <a:lnTo>
                    <a:pt x="12" y="21"/>
                  </a:lnTo>
                  <a:lnTo>
                    <a:pt x="12" y="22"/>
                  </a:lnTo>
                  <a:lnTo>
                    <a:pt x="12" y="23"/>
                  </a:lnTo>
                  <a:lnTo>
                    <a:pt x="12" y="23"/>
                  </a:lnTo>
                  <a:lnTo>
                    <a:pt x="11" y="23"/>
                  </a:lnTo>
                  <a:lnTo>
                    <a:pt x="10" y="24"/>
                  </a:lnTo>
                  <a:lnTo>
                    <a:pt x="9" y="24"/>
                  </a:lnTo>
                  <a:lnTo>
                    <a:pt x="9" y="25"/>
                  </a:lnTo>
                  <a:lnTo>
                    <a:pt x="19" y="23"/>
                  </a:lnTo>
                  <a:lnTo>
                    <a:pt x="18" y="23"/>
                  </a:lnTo>
                  <a:lnTo>
                    <a:pt x="17" y="23"/>
                  </a:lnTo>
                  <a:lnTo>
                    <a:pt x="16" y="23"/>
                  </a:lnTo>
                  <a:lnTo>
                    <a:pt x="16" y="23"/>
                  </a:lnTo>
                  <a:lnTo>
                    <a:pt x="16" y="22"/>
                  </a:lnTo>
                  <a:lnTo>
                    <a:pt x="15" y="21"/>
                  </a:lnTo>
                  <a:lnTo>
                    <a:pt x="15" y="20"/>
                  </a:lnTo>
                  <a:lnTo>
                    <a:pt x="15" y="19"/>
                  </a:lnTo>
                  <a:lnTo>
                    <a:pt x="15" y="19"/>
                  </a:lnTo>
                  <a:lnTo>
                    <a:pt x="12"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5" name="Freeform 529"/>
            <p:cNvSpPr>
              <a:spLocks/>
            </p:cNvSpPr>
            <p:nvPr/>
          </p:nvSpPr>
          <p:spPr bwMode="auto">
            <a:xfrm>
              <a:off x="970" y="3542"/>
              <a:ext cx="27" cy="30"/>
            </a:xfrm>
            <a:custGeom>
              <a:avLst/>
              <a:gdLst>
                <a:gd name="T0" fmla="*/ 17 w 27"/>
                <a:gd name="T1" fmla="*/ 5 h 30"/>
                <a:gd name="T2" fmla="*/ 19 w 27"/>
                <a:gd name="T3" fmla="*/ 4 h 30"/>
                <a:gd name="T4" fmla="*/ 19 w 27"/>
                <a:gd name="T5" fmla="*/ 2 h 30"/>
                <a:gd name="T6" fmla="*/ 19 w 27"/>
                <a:gd name="T7" fmla="*/ 1 h 30"/>
                <a:gd name="T8" fmla="*/ 20 w 27"/>
                <a:gd name="T9" fmla="*/ 0 h 30"/>
                <a:gd name="T10" fmla="*/ 24 w 27"/>
                <a:gd name="T11" fmla="*/ 8 h 30"/>
                <a:gd name="T12" fmla="*/ 25 w 27"/>
                <a:gd name="T13" fmla="*/ 11 h 30"/>
                <a:gd name="T14" fmla="*/ 26 w 27"/>
                <a:gd name="T15" fmla="*/ 12 h 30"/>
                <a:gd name="T16" fmla="*/ 26 w 27"/>
                <a:gd name="T17" fmla="*/ 14 h 30"/>
                <a:gd name="T18" fmla="*/ 25 w 27"/>
                <a:gd name="T19" fmla="*/ 16 h 30"/>
                <a:gd name="T20" fmla="*/ 24 w 27"/>
                <a:gd name="T21" fmla="*/ 17 h 30"/>
                <a:gd name="T22" fmla="*/ 23 w 27"/>
                <a:gd name="T23" fmla="*/ 18 h 30"/>
                <a:gd name="T24" fmla="*/ 21 w 27"/>
                <a:gd name="T25" fmla="*/ 19 h 30"/>
                <a:gd name="T26" fmla="*/ 20 w 27"/>
                <a:gd name="T27" fmla="*/ 19 h 30"/>
                <a:gd name="T28" fmla="*/ 19 w 27"/>
                <a:gd name="T29" fmla="*/ 18 h 30"/>
                <a:gd name="T30" fmla="*/ 17 w 27"/>
                <a:gd name="T31" fmla="*/ 17 h 30"/>
                <a:gd name="T32" fmla="*/ 15 w 27"/>
                <a:gd name="T33" fmla="*/ 17 h 30"/>
                <a:gd name="T34" fmla="*/ 11 w 27"/>
                <a:gd name="T35" fmla="*/ 24 h 30"/>
                <a:gd name="T36" fmla="*/ 11 w 27"/>
                <a:gd name="T37" fmla="*/ 25 h 30"/>
                <a:gd name="T38" fmla="*/ 11 w 27"/>
                <a:gd name="T39" fmla="*/ 27 h 30"/>
                <a:gd name="T40" fmla="*/ 11 w 27"/>
                <a:gd name="T41" fmla="*/ 28 h 30"/>
                <a:gd name="T42" fmla="*/ 11 w 27"/>
                <a:gd name="T43" fmla="*/ 29 h 30"/>
                <a:gd name="T44" fmla="*/ 13 w 27"/>
                <a:gd name="T45" fmla="*/ 13 h 30"/>
                <a:gd name="T46" fmla="*/ 7 w 27"/>
                <a:gd name="T47" fmla="*/ 15 h 30"/>
                <a:gd name="T48" fmla="*/ 6 w 27"/>
                <a:gd name="T49" fmla="*/ 16 h 30"/>
                <a:gd name="T50" fmla="*/ 5 w 27"/>
                <a:gd name="T51" fmla="*/ 17 h 30"/>
                <a:gd name="T52" fmla="*/ 5 w 27"/>
                <a:gd name="T53" fmla="*/ 19 h 30"/>
                <a:gd name="T54" fmla="*/ 0 w 27"/>
                <a:gd name="T55" fmla="*/ 12 h 30"/>
                <a:gd name="T56" fmla="*/ 1 w 27"/>
                <a:gd name="T57" fmla="*/ 12 h 30"/>
                <a:gd name="T58" fmla="*/ 2 w 27"/>
                <a:gd name="T59" fmla="*/ 13 h 30"/>
                <a:gd name="T60" fmla="*/ 3 w 27"/>
                <a:gd name="T61" fmla="*/ 13 h 30"/>
                <a:gd name="T62" fmla="*/ 4 w 27"/>
                <a:gd name="T63" fmla="*/ 12 h 30"/>
                <a:gd name="T64" fmla="*/ 6 w 27"/>
                <a:gd name="T65" fmla="*/ 12 h 30"/>
                <a:gd name="T66" fmla="*/ 16 w 27"/>
                <a:gd name="T6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30">
                  <a:moveTo>
                    <a:pt x="16" y="6"/>
                  </a:moveTo>
                  <a:lnTo>
                    <a:pt x="17" y="5"/>
                  </a:lnTo>
                  <a:lnTo>
                    <a:pt x="18" y="4"/>
                  </a:lnTo>
                  <a:lnTo>
                    <a:pt x="19" y="4"/>
                  </a:lnTo>
                  <a:lnTo>
                    <a:pt x="19" y="3"/>
                  </a:lnTo>
                  <a:lnTo>
                    <a:pt x="19" y="2"/>
                  </a:lnTo>
                  <a:lnTo>
                    <a:pt x="19" y="2"/>
                  </a:lnTo>
                  <a:lnTo>
                    <a:pt x="19" y="1"/>
                  </a:lnTo>
                  <a:lnTo>
                    <a:pt x="19" y="0"/>
                  </a:lnTo>
                  <a:lnTo>
                    <a:pt x="20" y="0"/>
                  </a:lnTo>
                  <a:lnTo>
                    <a:pt x="24" y="7"/>
                  </a:lnTo>
                  <a:lnTo>
                    <a:pt x="24" y="8"/>
                  </a:lnTo>
                  <a:lnTo>
                    <a:pt x="24" y="10"/>
                  </a:lnTo>
                  <a:lnTo>
                    <a:pt x="25" y="11"/>
                  </a:lnTo>
                  <a:lnTo>
                    <a:pt x="25" y="12"/>
                  </a:lnTo>
                  <a:lnTo>
                    <a:pt x="26" y="12"/>
                  </a:lnTo>
                  <a:lnTo>
                    <a:pt x="26" y="13"/>
                  </a:lnTo>
                  <a:lnTo>
                    <a:pt x="26" y="14"/>
                  </a:lnTo>
                  <a:lnTo>
                    <a:pt x="26" y="15"/>
                  </a:lnTo>
                  <a:lnTo>
                    <a:pt x="25" y="16"/>
                  </a:lnTo>
                  <a:lnTo>
                    <a:pt x="25" y="17"/>
                  </a:lnTo>
                  <a:lnTo>
                    <a:pt x="24" y="17"/>
                  </a:lnTo>
                  <a:lnTo>
                    <a:pt x="24" y="17"/>
                  </a:lnTo>
                  <a:lnTo>
                    <a:pt x="23" y="18"/>
                  </a:lnTo>
                  <a:lnTo>
                    <a:pt x="22" y="18"/>
                  </a:lnTo>
                  <a:lnTo>
                    <a:pt x="21" y="19"/>
                  </a:lnTo>
                  <a:lnTo>
                    <a:pt x="20" y="19"/>
                  </a:lnTo>
                  <a:lnTo>
                    <a:pt x="20" y="19"/>
                  </a:lnTo>
                  <a:lnTo>
                    <a:pt x="20" y="18"/>
                  </a:lnTo>
                  <a:lnTo>
                    <a:pt x="19" y="18"/>
                  </a:lnTo>
                  <a:lnTo>
                    <a:pt x="18" y="18"/>
                  </a:lnTo>
                  <a:lnTo>
                    <a:pt x="17" y="17"/>
                  </a:lnTo>
                  <a:lnTo>
                    <a:pt x="16" y="17"/>
                  </a:lnTo>
                  <a:lnTo>
                    <a:pt x="15" y="17"/>
                  </a:lnTo>
                  <a:lnTo>
                    <a:pt x="12" y="24"/>
                  </a:lnTo>
                  <a:lnTo>
                    <a:pt x="11" y="24"/>
                  </a:lnTo>
                  <a:lnTo>
                    <a:pt x="11" y="25"/>
                  </a:lnTo>
                  <a:lnTo>
                    <a:pt x="11" y="25"/>
                  </a:lnTo>
                  <a:lnTo>
                    <a:pt x="11" y="26"/>
                  </a:lnTo>
                  <a:lnTo>
                    <a:pt x="11" y="27"/>
                  </a:lnTo>
                  <a:lnTo>
                    <a:pt x="11" y="27"/>
                  </a:lnTo>
                  <a:lnTo>
                    <a:pt x="11" y="28"/>
                  </a:lnTo>
                  <a:lnTo>
                    <a:pt x="11" y="28"/>
                  </a:lnTo>
                  <a:lnTo>
                    <a:pt x="11" y="29"/>
                  </a:lnTo>
                  <a:lnTo>
                    <a:pt x="7" y="25"/>
                  </a:lnTo>
                  <a:lnTo>
                    <a:pt x="13" y="13"/>
                  </a:lnTo>
                  <a:lnTo>
                    <a:pt x="12" y="12"/>
                  </a:lnTo>
                  <a:lnTo>
                    <a:pt x="7" y="15"/>
                  </a:lnTo>
                  <a:lnTo>
                    <a:pt x="7" y="15"/>
                  </a:lnTo>
                  <a:lnTo>
                    <a:pt x="6" y="16"/>
                  </a:lnTo>
                  <a:lnTo>
                    <a:pt x="5" y="17"/>
                  </a:lnTo>
                  <a:lnTo>
                    <a:pt x="5" y="17"/>
                  </a:lnTo>
                  <a:lnTo>
                    <a:pt x="5" y="18"/>
                  </a:lnTo>
                  <a:lnTo>
                    <a:pt x="5" y="19"/>
                  </a:lnTo>
                  <a:lnTo>
                    <a:pt x="4" y="20"/>
                  </a:lnTo>
                  <a:lnTo>
                    <a:pt x="0" y="12"/>
                  </a:lnTo>
                  <a:lnTo>
                    <a:pt x="1" y="12"/>
                  </a:lnTo>
                  <a:lnTo>
                    <a:pt x="1" y="12"/>
                  </a:lnTo>
                  <a:lnTo>
                    <a:pt x="2" y="12"/>
                  </a:lnTo>
                  <a:lnTo>
                    <a:pt x="2" y="13"/>
                  </a:lnTo>
                  <a:lnTo>
                    <a:pt x="2" y="13"/>
                  </a:lnTo>
                  <a:lnTo>
                    <a:pt x="3" y="13"/>
                  </a:lnTo>
                  <a:lnTo>
                    <a:pt x="4" y="13"/>
                  </a:lnTo>
                  <a:lnTo>
                    <a:pt x="4" y="12"/>
                  </a:lnTo>
                  <a:lnTo>
                    <a:pt x="5" y="12"/>
                  </a:lnTo>
                  <a:lnTo>
                    <a:pt x="6" y="12"/>
                  </a:lnTo>
                  <a:lnTo>
                    <a:pt x="6" y="12"/>
                  </a:lnTo>
                  <a:lnTo>
                    <a:pt x="16"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6" name="Freeform 530"/>
            <p:cNvSpPr>
              <a:spLocks/>
            </p:cNvSpPr>
            <p:nvPr/>
          </p:nvSpPr>
          <p:spPr bwMode="auto">
            <a:xfrm>
              <a:off x="986" y="3550"/>
              <a:ext cx="8" cy="6"/>
            </a:xfrm>
            <a:custGeom>
              <a:avLst/>
              <a:gdLst>
                <a:gd name="T0" fmla="*/ 0 w 8"/>
                <a:gd name="T1" fmla="*/ 2 h 6"/>
                <a:gd name="T2" fmla="*/ 1 w 8"/>
                <a:gd name="T3" fmla="*/ 3 h 6"/>
                <a:gd name="T4" fmla="*/ 1 w 8"/>
                <a:gd name="T5" fmla="*/ 3 h 6"/>
                <a:gd name="T6" fmla="*/ 1 w 8"/>
                <a:gd name="T7" fmla="*/ 4 h 6"/>
                <a:gd name="T8" fmla="*/ 2 w 8"/>
                <a:gd name="T9" fmla="*/ 4 h 6"/>
                <a:gd name="T10" fmla="*/ 2 w 8"/>
                <a:gd name="T11" fmla="*/ 5 h 6"/>
                <a:gd name="T12" fmla="*/ 3 w 8"/>
                <a:gd name="T13" fmla="*/ 5 h 6"/>
                <a:gd name="T14" fmla="*/ 3 w 8"/>
                <a:gd name="T15" fmla="*/ 5 h 6"/>
                <a:gd name="T16" fmla="*/ 3 w 8"/>
                <a:gd name="T17" fmla="*/ 5 h 6"/>
                <a:gd name="T18" fmla="*/ 4 w 8"/>
                <a:gd name="T19" fmla="*/ 5 h 6"/>
                <a:gd name="T20" fmla="*/ 4 w 8"/>
                <a:gd name="T21" fmla="*/ 5 h 6"/>
                <a:gd name="T22" fmla="*/ 5 w 8"/>
                <a:gd name="T23" fmla="*/ 5 h 6"/>
                <a:gd name="T24" fmla="*/ 5 w 8"/>
                <a:gd name="T25" fmla="*/ 5 h 6"/>
                <a:gd name="T26" fmla="*/ 6 w 8"/>
                <a:gd name="T27" fmla="*/ 5 h 6"/>
                <a:gd name="T28" fmla="*/ 6 w 8"/>
                <a:gd name="T29" fmla="*/ 5 h 6"/>
                <a:gd name="T30" fmla="*/ 6 w 8"/>
                <a:gd name="T31" fmla="*/ 4 h 6"/>
                <a:gd name="T32" fmla="*/ 6 w 8"/>
                <a:gd name="T33" fmla="*/ 4 h 6"/>
                <a:gd name="T34" fmla="*/ 7 w 8"/>
                <a:gd name="T35" fmla="*/ 4 h 6"/>
                <a:gd name="T36" fmla="*/ 7 w 8"/>
                <a:gd name="T37" fmla="*/ 3 h 6"/>
                <a:gd name="T38" fmla="*/ 7 w 8"/>
                <a:gd name="T39" fmla="*/ 3 h 6"/>
                <a:gd name="T40" fmla="*/ 7 w 8"/>
                <a:gd name="T41" fmla="*/ 2 h 6"/>
                <a:gd name="T42" fmla="*/ 7 w 8"/>
                <a:gd name="T43" fmla="*/ 2 h 6"/>
                <a:gd name="T44" fmla="*/ 7 w 8"/>
                <a:gd name="T45" fmla="*/ 1 h 6"/>
                <a:gd name="T46" fmla="*/ 6 w 8"/>
                <a:gd name="T47" fmla="*/ 1 h 6"/>
                <a:gd name="T48" fmla="*/ 6 w 8"/>
                <a:gd name="T49" fmla="*/ 0 h 6"/>
                <a:gd name="T50" fmla="*/ 6 w 8"/>
                <a:gd name="T51" fmla="*/ 0 h 6"/>
                <a:gd name="T52" fmla="*/ 5 w 8"/>
                <a:gd name="T53" fmla="*/ 0 h 6"/>
                <a:gd name="T54" fmla="*/ 5 w 8"/>
                <a:gd name="T55" fmla="*/ 0 h 6"/>
                <a:gd name="T56" fmla="*/ 4 w 8"/>
                <a:gd name="T57" fmla="*/ 0 h 6"/>
                <a:gd name="T58" fmla="*/ 4 w 8"/>
                <a:gd name="T59" fmla="*/ 0 h 6"/>
                <a:gd name="T60" fmla="*/ 4 w 8"/>
                <a:gd name="T61" fmla="*/ 0 h 6"/>
                <a:gd name="T62" fmla="*/ 0 w 8"/>
                <a:gd name="T63"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6">
                  <a:moveTo>
                    <a:pt x="0" y="2"/>
                  </a:moveTo>
                  <a:lnTo>
                    <a:pt x="1" y="3"/>
                  </a:lnTo>
                  <a:lnTo>
                    <a:pt x="1" y="3"/>
                  </a:lnTo>
                  <a:lnTo>
                    <a:pt x="1" y="4"/>
                  </a:lnTo>
                  <a:lnTo>
                    <a:pt x="2" y="4"/>
                  </a:lnTo>
                  <a:lnTo>
                    <a:pt x="2" y="5"/>
                  </a:lnTo>
                  <a:lnTo>
                    <a:pt x="3" y="5"/>
                  </a:lnTo>
                  <a:lnTo>
                    <a:pt x="3" y="5"/>
                  </a:lnTo>
                  <a:lnTo>
                    <a:pt x="3" y="5"/>
                  </a:lnTo>
                  <a:lnTo>
                    <a:pt x="4" y="5"/>
                  </a:lnTo>
                  <a:lnTo>
                    <a:pt x="4" y="5"/>
                  </a:lnTo>
                  <a:lnTo>
                    <a:pt x="5" y="5"/>
                  </a:lnTo>
                  <a:lnTo>
                    <a:pt x="5" y="5"/>
                  </a:lnTo>
                  <a:lnTo>
                    <a:pt x="6" y="5"/>
                  </a:lnTo>
                  <a:lnTo>
                    <a:pt x="6" y="5"/>
                  </a:lnTo>
                  <a:lnTo>
                    <a:pt x="6" y="4"/>
                  </a:lnTo>
                  <a:lnTo>
                    <a:pt x="6" y="4"/>
                  </a:lnTo>
                  <a:lnTo>
                    <a:pt x="7" y="4"/>
                  </a:lnTo>
                  <a:lnTo>
                    <a:pt x="7" y="3"/>
                  </a:lnTo>
                  <a:lnTo>
                    <a:pt x="7" y="3"/>
                  </a:lnTo>
                  <a:lnTo>
                    <a:pt x="7" y="2"/>
                  </a:lnTo>
                  <a:lnTo>
                    <a:pt x="7" y="2"/>
                  </a:lnTo>
                  <a:lnTo>
                    <a:pt x="7" y="1"/>
                  </a:lnTo>
                  <a:lnTo>
                    <a:pt x="6" y="1"/>
                  </a:lnTo>
                  <a:lnTo>
                    <a:pt x="6" y="0"/>
                  </a:lnTo>
                  <a:lnTo>
                    <a:pt x="6" y="0"/>
                  </a:lnTo>
                  <a:lnTo>
                    <a:pt x="5" y="0"/>
                  </a:lnTo>
                  <a:lnTo>
                    <a:pt x="5" y="0"/>
                  </a:lnTo>
                  <a:lnTo>
                    <a:pt x="4" y="0"/>
                  </a:lnTo>
                  <a:lnTo>
                    <a:pt x="4" y="0"/>
                  </a:lnTo>
                  <a:lnTo>
                    <a:pt x="4" y="0"/>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7" name="Freeform 531"/>
            <p:cNvSpPr>
              <a:spLocks/>
            </p:cNvSpPr>
            <p:nvPr/>
          </p:nvSpPr>
          <p:spPr bwMode="auto">
            <a:xfrm>
              <a:off x="661" y="3507"/>
              <a:ext cx="26" cy="28"/>
            </a:xfrm>
            <a:custGeom>
              <a:avLst/>
              <a:gdLst>
                <a:gd name="T0" fmla="*/ 5 w 26"/>
                <a:gd name="T1" fmla="*/ 11 h 28"/>
                <a:gd name="T2" fmla="*/ 5 w 26"/>
                <a:gd name="T3" fmla="*/ 11 h 28"/>
                <a:gd name="T4" fmla="*/ 4 w 26"/>
                <a:gd name="T5" fmla="*/ 11 h 28"/>
                <a:gd name="T6" fmla="*/ 4 w 26"/>
                <a:gd name="T7" fmla="*/ 11 h 28"/>
                <a:gd name="T8" fmla="*/ 3 w 26"/>
                <a:gd name="T9" fmla="*/ 11 h 28"/>
                <a:gd name="T10" fmla="*/ 3 w 26"/>
                <a:gd name="T11" fmla="*/ 10 h 28"/>
                <a:gd name="T12" fmla="*/ 2 w 26"/>
                <a:gd name="T13" fmla="*/ 10 h 28"/>
                <a:gd name="T14" fmla="*/ 2 w 26"/>
                <a:gd name="T15" fmla="*/ 10 h 28"/>
                <a:gd name="T16" fmla="*/ 1 w 26"/>
                <a:gd name="T17" fmla="*/ 11 h 28"/>
                <a:gd name="T18" fmla="*/ 1 w 26"/>
                <a:gd name="T19" fmla="*/ 11 h 28"/>
                <a:gd name="T20" fmla="*/ 0 w 26"/>
                <a:gd name="T21" fmla="*/ 11 h 28"/>
                <a:gd name="T22" fmla="*/ 6 w 26"/>
                <a:gd name="T23" fmla="*/ 4 h 28"/>
                <a:gd name="T24" fmla="*/ 6 w 26"/>
                <a:gd name="T25" fmla="*/ 3 h 28"/>
                <a:gd name="T26" fmla="*/ 6 w 26"/>
                <a:gd name="T27" fmla="*/ 2 h 28"/>
                <a:gd name="T28" fmla="*/ 7 w 26"/>
                <a:gd name="T29" fmla="*/ 2 h 28"/>
                <a:gd name="T30" fmla="*/ 8 w 26"/>
                <a:gd name="T31" fmla="*/ 2 h 28"/>
                <a:gd name="T32" fmla="*/ 9 w 26"/>
                <a:gd name="T33" fmla="*/ 2 h 28"/>
                <a:gd name="T34" fmla="*/ 10 w 26"/>
                <a:gd name="T35" fmla="*/ 1 h 28"/>
                <a:gd name="T36" fmla="*/ 10 w 26"/>
                <a:gd name="T37" fmla="*/ 1 h 28"/>
                <a:gd name="T38" fmla="*/ 11 w 26"/>
                <a:gd name="T39" fmla="*/ 1 h 28"/>
                <a:gd name="T40" fmla="*/ 11 w 26"/>
                <a:gd name="T41" fmla="*/ 0 h 28"/>
                <a:gd name="T42" fmla="*/ 12 w 26"/>
                <a:gd name="T43" fmla="*/ 0 h 28"/>
                <a:gd name="T44" fmla="*/ 13 w 26"/>
                <a:gd name="T45" fmla="*/ 0 h 28"/>
                <a:gd name="T46" fmla="*/ 14 w 26"/>
                <a:gd name="T47" fmla="*/ 0 h 28"/>
                <a:gd name="T48" fmla="*/ 15 w 26"/>
                <a:gd name="T49" fmla="*/ 0 h 28"/>
                <a:gd name="T50" fmla="*/ 15 w 26"/>
                <a:gd name="T51" fmla="*/ 0 h 28"/>
                <a:gd name="T52" fmla="*/ 16 w 26"/>
                <a:gd name="T53" fmla="*/ 0 h 28"/>
                <a:gd name="T54" fmla="*/ 17 w 26"/>
                <a:gd name="T55" fmla="*/ 1 h 28"/>
                <a:gd name="T56" fmla="*/ 18 w 26"/>
                <a:gd name="T57" fmla="*/ 1 h 28"/>
                <a:gd name="T58" fmla="*/ 19 w 26"/>
                <a:gd name="T59" fmla="*/ 1 h 28"/>
                <a:gd name="T60" fmla="*/ 19 w 26"/>
                <a:gd name="T61" fmla="*/ 2 h 28"/>
                <a:gd name="T62" fmla="*/ 20 w 26"/>
                <a:gd name="T63" fmla="*/ 2 h 28"/>
                <a:gd name="T64" fmla="*/ 21 w 26"/>
                <a:gd name="T65" fmla="*/ 2 h 28"/>
                <a:gd name="T66" fmla="*/ 21 w 26"/>
                <a:gd name="T67" fmla="*/ 3 h 28"/>
                <a:gd name="T68" fmla="*/ 22 w 26"/>
                <a:gd name="T69" fmla="*/ 3 h 28"/>
                <a:gd name="T70" fmla="*/ 23 w 26"/>
                <a:gd name="T71" fmla="*/ 5 h 28"/>
                <a:gd name="T72" fmla="*/ 23 w 26"/>
                <a:gd name="T73" fmla="*/ 6 h 28"/>
                <a:gd name="T74" fmla="*/ 24 w 26"/>
                <a:gd name="T75" fmla="*/ 7 h 28"/>
                <a:gd name="T76" fmla="*/ 24 w 26"/>
                <a:gd name="T77" fmla="*/ 8 h 28"/>
                <a:gd name="T78" fmla="*/ 25 w 26"/>
                <a:gd name="T79" fmla="*/ 9 h 28"/>
                <a:gd name="T80" fmla="*/ 25 w 26"/>
                <a:gd name="T81" fmla="*/ 10 h 28"/>
                <a:gd name="T82" fmla="*/ 25 w 26"/>
                <a:gd name="T83" fmla="*/ 11 h 28"/>
                <a:gd name="T84" fmla="*/ 25 w 26"/>
                <a:gd name="T85" fmla="*/ 12 h 28"/>
                <a:gd name="T86" fmla="*/ 25 w 26"/>
                <a:gd name="T87" fmla="*/ 13 h 28"/>
                <a:gd name="T88" fmla="*/ 25 w 26"/>
                <a:gd name="T89" fmla="*/ 15 h 28"/>
                <a:gd name="T90" fmla="*/ 24 w 26"/>
                <a:gd name="T91" fmla="*/ 16 h 28"/>
                <a:gd name="T92" fmla="*/ 24 w 26"/>
                <a:gd name="T93" fmla="*/ 16 h 28"/>
                <a:gd name="T94" fmla="*/ 23 w 26"/>
                <a:gd name="T95" fmla="*/ 18 h 28"/>
                <a:gd name="T96" fmla="*/ 23 w 26"/>
                <a:gd name="T97" fmla="*/ 19 h 28"/>
                <a:gd name="T98" fmla="*/ 22 w 26"/>
                <a:gd name="T99" fmla="*/ 20 h 28"/>
                <a:gd name="T100" fmla="*/ 21 w 26"/>
                <a:gd name="T101" fmla="*/ 20 h 28"/>
                <a:gd name="T102" fmla="*/ 15 w 26"/>
                <a:gd name="T103" fmla="*/ 27 h 28"/>
                <a:gd name="T104" fmla="*/ 15 w 26"/>
                <a:gd name="T105" fmla="*/ 26 h 28"/>
                <a:gd name="T106" fmla="*/ 15 w 26"/>
                <a:gd name="T107" fmla="*/ 25 h 28"/>
                <a:gd name="T108" fmla="*/ 15 w 26"/>
                <a:gd name="T109" fmla="*/ 25 h 28"/>
                <a:gd name="T110" fmla="*/ 15 w 26"/>
                <a:gd name="T111" fmla="*/ 24 h 28"/>
                <a:gd name="T112" fmla="*/ 15 w 26"/>
                <a:gd name="T113" fmla="*/ 23 h 28"/>
                <a:gd name="T114" fmla="*/ 15 w 26"/>
                <a:gd name="T115" fmla="*/ 22 h 28"/>
                <a:gd name="T116" fmla="*/ 15 w 26"/>
                <a:gd name="T117" fmla="*/ 22 h 28"/>
                <a:gd name="T118" fmla="*/ 15 w 26"/>
                <a:gd name="T119" fmla="*/ 21 h 28"/>
                <a:gd name="T120" fmla="*/ 14 w 26"/>
                <a:gd name="T121" fmla="*/ 21 h 28"/>
                <a:gd name="T122" fmla="*/ 14 w 26"/>
                <a:gd name="T123" fmla="*/ 20 h 28"/>
                <a:gd name="T124" fmla="*/ 5 w 26"/>
                <a:gd name="T125"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 h="28">
                  <a:moveTo>
                    <a:pt x="5" y="11"/>
                  </a:moveTo>
                  <a:lnTo>
                    <a:pt x="5" y="11"/>
                  </a:lnTo>
                  <a:lnTo>
                    <a:pt x="4" y="11"/>
                  </a:lnTo>
                  <a:lnTo>
                    <a:pt x="4" y="11"/>
                  </a:lnTo>
                  <a:lnTo>
                    <a:pt x="3" y="11"/>
                  </a:lnTo>
                  <a:lnTo>
                    <a:pt x="3" y="10"/>
                  </a:lnTo>
                  <a:lnTo>
                    <a:pt x="2" y="10"/>
                  </a:lnTo>
                  <a:lnTo>
                    <a:pt x="2" y="10"/>
                  </a:lnTo>
                  <a:lnTo>
                    <a:pt x="1" y="11"/>
                  </a:lnTo>
                  <a:lnTo>
                    <a:pt x="1" y="11"/>
                  </a:lnTo>
                  <a:lnTo>
                    <a:pt x="0" y="11"/>
                  </a:lnTo>
                  <a:lnTo>
                    <a:pt x="6" y="4"/>
                  </a:lnTo>
                  <a:lnTo>
                    <a:pt x="6" y="3"/>
                  </a:lnTo>
                  <a:lnTo>
                    <a:pt x="6" y="2"/>
                  </a:lnTo>
                  <a:lnTo>
                    <a:pt x="7" y="2"/>
                  </a:lnTo>
                  <a:lnTo>
                    <a:pt x="8" y="2"/>
                  </a:lnTo>
                  <a:lnTo>
                    <a:pt x="9" y="2"/>
                  </a:lnTo>
                  <a:lnTo>
                    <a:pt x="10" y="1"/>
                  </a:lnTo>
                  <a:lnTo>
                    <a:pt x="10" y="1"/>
                  </a:lnTo>
                  <a:lnTo>
                    <a:pt x="11" y="1"/>
                  </a:lnTo>
                  <a:lnTo>
                    <a:pt x="11" y="0"/>
                  </a:lnTo>
                  <a:lnTo>
                    <a:pt x="12" y="0"/>
                  </a:lnTo>
                  <a:lnTo>
                    <a:pt x="13" y="0"/>
                  </a:lnTo>
                  <a:lnTo>
                    <a:pt x="14" y="0"/>
                  </a:lnTo>
                  <a:lnTo>
                    <a:pt x="15" y="0"/>
                  </a:lnTo>
                  <a:lnTo>
                    <a:pt x="15" y="0"/>
                  </a:lnTo>
                  <a:lnTo>
                    <a:pt x="16" y="0"/>
                  </a:lnTo>
                  <a:lnTo>
                    <a:pt x="17" y="1"/>
                  </a:lnTo>
                  <a:lnTo>
                    <a:pt x="18" y="1"/>
                  </a:lnTo>
                  <a:lnTo>
                    <a:pt x="19" y="1"/>
                  </a:lnTo>
                  <a:lnTo>
                    <a:pt x="19" y="2"/>
                  </a:lnTo>
                  <a:lnTo>
                    <a:pt x="20" y="2"/>
                  </a:lnTo>
                  <a:lnTo>
                    <a:pt x="21" y="2"/>
                  </a:lnTo>
                  <a:lnTo>
                    <a:pt x="21" y="3"/>
                  </a:lnTo>
                  <a:lnTo>
                    <a:pt x="22" y="3"/>
                  </a:lnTo>
                  <a:lnTo>
                    <a:pt x="23" y="5"/>
                  </a:lnTo>
                  <a:lnTo>
                    <a:pt x="23" y="6"/>
                  </a:lnTo>
                  <a:lnTo>
                    <a:pt x="24" y="7"/>
                  </a:lnTo>
                  <a:lnTo>
                    <a:pt x="24" y="8"/>
                  </a:lnTo>
                  <a:lnTo>
                    <a:pt x="25" y="9"/>
                  </a:lnTo>
                  <a:lnTo>
                    <a:pt x="25" y="10"/>
                  </a:lnTo>
                  <a:lnTo>
                    <a:pt x="25" y="11"/>
                  </a:lnTo>
                  <a:lnTo>
                    <a:pt x="25" y="12"/>
                  </a:lnTo>
                  <a:lnTo>
                    <a:pt x="25" y="13"/>
                  </a:lnTo>
                  <a:lnTo>
                    <a:pt x="25" y="15"/>
                  </a:lnTo>
                  <a:lnTo>
                    <a:pt x="24" y="16"/>
                  </a:lnTo>
                  <a:lnTo>
                    <a:pt x="24" y="16"/>
                  </a:lnTo>
                  <a:lnTo>
                    <a:pt x="23" y="18"/>
                  </a:lnTo>
                  <a:lnTo>
                    <a:pt x="23" y="19"/>
                  </a:lnTo>
                  <a:lnTo>
                    <a:pt x="22" y="20"/>
                  </a:lnTo>
                  <a:lnTo>
                    <a:pt x="21" y="20"/>
                  </a:lnTo>
                  <a:lnTo>
                    <a:pt x="15" y="27"/>
                  </a:lnTo>
                  <a:lnTo>
                    <a:pt x="15" y="26"/>
                  </a:lnTo>
                  <a:lnTo>
                    <a:pt x="15" y="25"/>
                  </a:lnTo>
                  <a:lnTo>
                    <a:pt x="15" y="25"/>
                  </a:lnTo>
                  <a:lnTo>
                    <a:pt x="15" y="24"/>
                  </a:lnTo>
                  <a:lnTo>
                    <a:pt x="15" y="23"/>
                  </a:lnTo>
                  <a:lnTo>
                    <a:pt x="15" y="22"/>
                  </a:lnTo>
                  <a:lnTo>
                    <a:pt x="15" y="22"/>
                  </a:lnTo>
                  <a:lnTo>
                    <a:pt x="15" y="21"/>
                  </a:lnTo>
                  <a:lnTo>
                    <a:pt x="14" y="21"/>
                  </a:lnTo>
                  <a:lnTo>
                    <a:pt x="14" y="20"/>
                  </a:lnTo>
                  <a:lnTo>
                    <a:pt x="5"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8" name="Freeform 532"/>
            <p:cNvSpPr>
              <a:spLocks/>
            </p:cNvSpPr>
            <p:nvPr/>
          </p:nvSpPr>
          <p:spPr bwMode="auto">
            <a:xfrm>
              <a:off x="668" y="3509"/>
              <a:ext cx="17" cy="18"/>
            </a:xfrm>
            <a:custGeom>
              <a:avLst/>
              <a:gdLst>
                <a:gd name="T0" fmla="*/ 9 w 17"/>
                <a:gd name="T1" fmla="*/ 16 h 18"/>
                <a:gd name="T2" fmla="*/ 9 w 17"/>
                <a:gd name="T3" fmla="*/ 16 h 18"/>
                <a:gd name="T4" fmla="*/ 10 w 17"/>
                <a:gd name="T5" fmla="*/ 16 h 18"/>
                <a:gd name="T6" fmla="*/ 11 w 17"/>
                <a:gd name="T7" fmla="*/ 17 h 18"/>
                <a:gd name="T8" fmla="*/ 12 w 17"/>
                <a:gd name="T9" fmla="*/ 17 h 18"/>
                <a:gd name="T10" fmla="*/ 12 w 17"/>
                <a:gd name="T11" fmla="*/ 17 h 18"/>
                <a:gd name="T12" fmla="*/ 13 w 17"/>
                <a:gd name="T13" fmla="*/ 17 h 18"/>
                <a:gd name="T14" fmla="*/ 13 w 17"/>
                <a:gd name="T15" fmla="*/ 16 h 18"/>
                <a:gd name="T16" fmla="*/ 14 w 17"/>
                <a:gd name="T17" fmla="*/ 16 h 18"/>
                <a:gd name="T18" fmla="*/ 15 w 17"/>
                <a:gd name="T19" fmla="*/ 16 h 18"/>
                <a:gd name="T20" fmla="*/ 15 w 17"/>
                <a:gd name="T21" fmla="*/ 15 h 18"/>
                <a:gd name="T22" fmla="*/ 15 w 17"/>
                <a:gd name="T23" fmla="*/ 14 h 18"/>
                <a:gd name="T24" fmla="*/ 16 w 17"/>
                <a:gd name="T25" fmla="*/ 13 h 18"/>
                <a:gd name="T26" fmla="*/ 16 w 17"/>
                <a:gd name="T27" fmla="*/ 12 h 18"/>
                <a:gd name="T28" fmla="*/ 16 w 17"/>
                <a:gd name="T29" fmla="*/ 11 h 18"/>
                <a:gd name="T30" fmla="*/ 16 w 17"/>
                <a:gd name="T31" fmla="*/ 10 h 18"/>
                <a:gd name="T32" fmla="*/ 16 w 17"/>
                <a:gd name="T33" fmla="*/ 10 h 18"/>
                <a:gd name="T34" fmla="*/ 16 w 17"/>
                <a:gd name="T35" fmla="*/ 9 h 18"/>
                <a:gd name="T36" fmla="*/ 15 w 17"/>
                <a:gd name="T37" fmla="*/ 8 h 18"/>
                <a:gd name="T38" fmla="*/ 15 w 17"/>
                <a:gd name="T39" fmla="*/ 7 h 18"/>
                <a:gd name="T40" fmla="*/ 15 w 17"/>
                <a:gd name="T41" fmla="*/ 7 h 18"/>
                <a:gd name="T42" fmla="*/ 15 w 17"/>
                <a:gd name="T43" fmla="*/ 6 h 18"/>
                <a:gd name="T44" fmla="*/ 14 w 17"/>
                <a:gd name="T45" fmla="*/ 5 h 18"/>
                <a:gd name="T46" fmla="*/ 13 w 17"/>
                <a:gd name="T47" fmla="*/ 4 h 18"/>
                <a:gd name="T48" fmla="*/ 12 w 17"/>
                <a:gd name="T49" fmla="*/ 4 h 18"/>
                <a:gd name="T50" fmla="*/ 12 w 17"/>
                <a:gd name="T51" fmla="*/ 3 h 18"/>
                <a:gd name="T52" fmla="*/ 11 w 17"/>
                <a:gd name="T53" fmla="*/ 3 h 18"/>
                <a:gd name="T54" fmla="*/ 11 w 17"/>
                <a:gd name="T55" fmla="*/ 2 h 18"/>
                <a:gd name="T56" fmla="*/ 10 w 17"/>
                <a:gd name="T57" fmla="*/ 1 h 18"/>
                <a:gd name="T58" fmla="*/ 9 w 17"/>
                <a:gd name="T59" fmla="*/ 1 h 18"/>
                <a:gd name="T60" fmla="*/ 9 w 17"/>
                <a:gd name="T61" fmla="*/ 1 h 18"/>
                <a:gd name="T62" fmla="*/ 8 w 17"/>
                <a:gd name="T63" fmla="*/ 1 h 18"/>
                <a:gd name="T64" fmla="*/ 7 w 17"/>
                <a:gd name="T65" fmla="*/ 1 h 18"/>
                <a:gd name="T66" fmla="*/ 7 w 17"/>
                <a:gd name="T67" fmla="*/ 0 h 18"/>
                <a:gd name="T68" fmla="*/ 6 w 17"/>
                <a:gd name="T69" fmla="*/ 0 h 18"/>
                <a:gd name="T70" fmla="*/ 5 w 17"/>
                <a:gd name="T71" fmla="*/ 0 h 18"/>
                <a:gd name="T72" fmla="*/ 4 w 17"/>
                <a:gd name="T73" fmla="*/ 1 h 18"/>
                <a:gd name="T74" fmla="*/ 3 w 17"/>
                <a:gd name="T75" fmla="*/ 1 h 18"/>
                <a:gd name="T76" fmla="*/ 2 w 17"/>
                <a:gd name="T77" fmla="*/ 1 h 18"/>
                <a:gd name="T78" fmla="*/ 1 w 17"/>
                <a:gd name="T79" fmla="*/ 1 h 18"/>
                <a:gd name="T80" fmla="*/ 1 w 17"/>
                <a:gd name="T81" fmla="*/ 2 h 18"/>
                <a:gd name="T82" fmla="*/ 1 w 17"/>
                <a:gd name="T83" fmla="*/ 3 h 18"/>
                <a:gd name="T84" fmla="*/ 0 w 17"/>
                <a:gd name="T85" fmla="*/ 3 h 18"/>
                <a:gd name="T86" fmla="*/ 0 w 17"/>
                <a:gd name="T87" fmla="*/ 4 h 18"/>
                <a:gd name="T88" fmla="*/ 0 w 17"/>
                <a:gd name="T89" fmla="*/ 4 h 18"/>
                <a:gd name="T90" fmla="*/ 0 w 17"/>
                <a:gd name="T91" fmla="*/ 5 h 18"/>
                <a:gd name="T92" fmla="*/ 0 w 17"/>
                <a:gd name="T93" fmla="*/ 6 h 18"/>
                <a:gd name="T94" fmla="*/ 1 w 17"/>
                <a:gd name="T95" fmla="*/ 6 h 18"/>
                <a:gd name="T96" fmla="*/ 1 w 17"/>
                <a:gd name="T97" fmla="*/ 7 h 18"/>
                <a:gd name="T98" fmla="*/ 1 w 17"/>
                <a:gd name="T99" fmla="*/ 7 h 18"/>
                <a:gd name="T100" fmla="*/ 9 w 17"/>
                <a:gd name="T101"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 h="18">
                  <a:moveTo>
                    <a:pt x="9" y="16"/>
                  </a:moveTo>
                  <a:lnTo>
                    <a:pt x="9" y="16"/>
                  </a:lnTo>
                  <a:lnTo>
                    <a:pt x="10" y="16"/>
                  </a:lnTo>
                  <a:lnTo>
                    <a:pt x="11" y="17"/>
                  </a:lnTo>
                  <a:lnTo>
                    <a:pt x="12" y="17"/>
                  </a:lnTo>
                  <a:lnTo>
                    <a:pt x="12" y="17"/>
                  </a:lnTo>
                  <a:lnTo>
                    <a:pt x="13" y="17"/>
                  </a:lnTo>
                  <a:lnTo>
                    <a:pt x="13" y="16"/>
                  </a:lnTo>
                  <a:lnTo>
                    <a:pt x="14" y="16"/>
                  </a:lnTo>
                  <a:lnTo>
                    <a:pt x="15" y="16"/>
                  </a:lnTo>
                  <a:lnTo>
                    <a:pt x="15" y="15"/>
                  </a:lnTo>
                  <a:lnTo>
                    <a:pt x="15" y="14"/>
                  </a:lnTo>
                  <a:lnTo>
                    <a:pt x="16" y="13"/>
                  </a:lnTo>
                  <a:lnTo>
                    <a:pt x="16" y="12"/>
                  </a:lnTo>
                  <a:lnTo>
                    <a:pt x="16" y="11"/>
                  </a:lnTo>
                  <a:lnTo>
                    <a:pt x="16" y="10"/>
                  </a:lnTo>
                  <a:lnTo>
                    <a:pt x="16" y="10"/>
                  </a:lnTo>
                  <a:lnTo>
                    <a:pt x="16" y="9"/>
                  </a:lnTo>
                  <a:lnTo>
                    <a:pt x="15" y="8"/>
                  </a:lnTo>
                  <a:lnTo>
                    <a:pt x="15" y="7"/>
                  </a:lnTo>
                  <a:lnTo>
                    <a:pt x="15" y="7"/>
                  </a:lnTo>
                  <a:lnTo>
                    <a:pt x="15" y="6"/>
                  </a:lnTo>
                  <a:lnTo>
                    <a:pt x="14" y="5"/>
                  </a:lnTo>
                  <a:lnTo>
                    <a:pt x="13" y="4"/>
                  </a:lnTo>
                  <a:lnTo>
                    <a:pt x="12" y="4"/>
                  </a:lnTo>
                  <a:lnTo>
                    <a:pt x="12" y="3"/>
                  </a:lnTo>
                  <a:lnTo>
                    <a:pt x="11" y="3"/>
                  </a:lnTo>
                  <a:lnTo>
                    <a:pt x="11" y="2"/>
                  </a:lnTo>
                  <a:lnTo>
                    <a:pt x="10" y="1"/>
                  </a:lnTo>
                  <a:lnTo>
                    <a:pt x="9" y="1"/>
                  </a:lnTo>
                  <a:lnTo>
                    <a:pt x="9" y="1"/>
                  </a:lnTo>
                  <a:lnTo>
                    <a:pt x="8" y="1"/>
                  </a:lnTo>
                  <a:lnTo>
                    <a:pt x="7" y="1"/>
                  </a:lnTo>
                  <a:lnTo>
                    <a:pt x="7" y="0"/>
                  </a:lnTo>
                  <a:lnTo>
                    <a:pt x="6" y="0"/>
                  </a:lnTo>
                  <a:lnTo>
                    <a:pt x="5" y="0"/>
                  </a:lnTo>
                  <a:lnTo>
                    <a:pt x="4" y="1"/>
                  </a:lnTo>
                  <a:lnTo>
                    <a:pt x="3" y="1"/>
                  </a:lnTo>
                  <a:lnTo>
                    <a:pt x="2" y="1"/>
                  </a:lnTo>
                  <a:lnTo>
                    <a:pt x="1" y="1"/>
                  </a:lnTo>
                  <a:lnTo>
                    <a:pt x="1" y="2"/>
                  </a:lnTo>
                  <a:lnTo>
                    <a:pt x="1" y="3"/>
                  </a:lnTo>
                  <a:lnTo>
                    <a:pt x="0" y="3"/>
                  </a:lnTo>
                  <a:lnTo>
                    <a:pt x="0" y="4"/>
                  </a:lnTo>
                  <a:lnTo>
                    <a:pt x="0" y="4"/>
                  </a:lnTo>
                  <a:lnTo>
                    <a:pt x="0" y="5"/>
                  </a:lnTo>
                  <a:lnTo>
                    <a:pt x="0" y="6"/>
                  </a:lnTo>
                  <a:lnTo>
                    <a:pt x="1" y="6"/>
                  </a:lnTo>
                  <a:lnTo>
                    <a:pt x="1" y="7"/>
                  </a:lnTo>
                  <a:lnTo>
                    <a:pt x="1" y="7"/>
                  </a:lnTo>
                  <a:lnTo>
                    <a:pt x="9" y="1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89" name="Freeform 533"/>
            <p:cNvSpPr>
              <a:spLocks/>
            </p:cNvSpPr>
            <p:nvPr/>
          </p:nvSpPr>
          <p:spPr bwMode="auto">
            <a:xfrm>
              <a:off x="792" y="3483"/>
              <a:ext cx="6" cy="7"/>
            </a:xfrm>
            <a:custGeom>
              <a:avLst/>
              <a:gdLst>
                <a:gd name="T0" fmla="*/ 5 w 6"/>
                <a:gd name="T1" fmla="*/ 4 h 7"/>
                <a:gd name="T2" fmla="*/ 5 w 6"/>
                <a:gd name="T3" fmla="*/ 4 h 7"/>
                <a:gd name="T4" fmla="*/ 4 w 6"/>
                <a:gd name="T5" fmla="*/ 4 h 7"/>
                <a:gd name="T6" fmla="*/ 4 w 6"/>
                <a:gd name="T7" fmla="*/ 5 h 7"/>
                <a:gd name="T8" fmla="*/ 4 w 6"/>
                <a:gd name="T9" fmla="*/ 5 h 7"/>
                <a:gd name="T10" fmla="*/ 4 w 6"/>
                <a:gd name="T11" fmla="*/ 5 h 7"/>
                <a:gd name="T12" fmla="*/ 3 w 6"/>
                <a:gd name="T13" fmla="*/ 6 h 7"/>
                <a:gd name="T14" fmla="*/ 3 w 6"/>
                <a:gd name="T15" fmla="*/ 6 h 7"/>
                <a:gd name="T16" fmla="*/ 2 w 6"/>
                <a:gd name="T17" fmla="*/ 6 h 7"/>
                <a:gd name="T18" fmla="*/ 2 w 6"/>
                <a:gd name="T19" fmla="*/ 6 h 7"/>
                <a:gd name="T20" fmla="*/ 2 w 6"/>
                <a:gd name="T21" fmla="*/ 5 h 7"/>
                <a:gd name="T22" fmla="*/ 2 w 6"/>
                <a:gd name="T23" fmla="*/ 5 h 7"/>
                <a:gd name="T24" fmla="*/ 1 w 6"/>
                <a:gd name="T25" fmla="*/ 2 h 7"/>
                <a:gd name="T26" fmla="*/ 1 w 6"/>
                <a:gd name="T27" fmla="*/ 1 h 7"/>
                <a:gd name="T28" fmla="*/ 1 w 6"/>
                <a:gd name="T29" fmla="*/ 1 h 7"/>
                <a:gd name="T30" fmla="*/ 2 w 6"/>
                <a:gd name="T31" fmla="*/ 1 h 7"/>
                <a:gd name="T32" fmla="*/ 2 w 6"/>
                <a:gd name="T33" fmla="*/ 0 h 7"/>
                <a:gd name="T34" fmla="*/ 0 w 6"/>
                <a:gd name="T35" fmla="*/ 1 h 7"/>
                <a:gd name="T36" fmla="*/ 0 w 6"/>
                <a:gd name="T37" fmla="*/ 1 h 7"/>
                <a:gd name="T38" fmla="*/ 0 w 6"/>
                <a:gd name="T39" fmla="*/ 1 h 7"/>
                <a:gd name="T40" fmla="*/ 0 w 6"/>
                <a:gd name="T41" fmla="*/ 2 h 7"/>
                <a:gd name="T42" fmla="*/ 1 w 6"/>
                <a:gd name="T43" fmla="*/ 2 h 7"/>
                <a:gd name="T44" fmla="*/ 1 w 6"/>
                <a:gd name="T45" fmla="*/ 5 h 7"/>
                <a:gd name="T46" fmla="*/ 1 w 6"/>
                <a:gd name="T47" fmla="*/ 5 h 7"/>
                <a:gd name="T48" fmla="*/ 1 w 6"/>
                <a:gd name="T49" fmla="*/ 6 h 7"/>
                <a:gd name="T50" fmla="*/ 1 w 6"/>
                <a:gd name="T51" fmla="*/ 6 h 7"/>
                <a:gd name="T52" fmla="*/ 5 w 6"/>
                <a:gd name="T53" fmla="*/ 6 h 7"/>
                <a:gd name="T54" fmla="*/ 5 w 6"/>
                <a:gd name="T55" fmla="*/ 4 h 7"/>
                <a:gd name="T56" fmla="*/ 5 w 6"/>
                <a:gd name="T5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7">
                  <a:moveTo>
                    <a:pt x="5" y="4"/>
                  </a:moveTo>
                  <a:lnTo>
                    <a:pt x="5" y="4"/>
                  </a:lnTo>
                  <a:lnTo>
                    <a:pt x="4" y="4"/>
                  </a:lnTo>
                  <a:lnTo>
                    <a:pt x="4" y="5"/>
                  </a:lnTo>
                  <a:lnTo>
                    <a:pt x="4" y="5"/>
                  </a:lnTo>
                  <a:lnTo>
                    <a:pt x="4" y="5"/>
                  </a:lnTo>
                  <a:lnTo>
                    <a:pt x="3" y="6"/>
                  </a:lnTo>
                  <a:lnTo>
                    <a:pt x="3" y="6"/>
                  </a:lnTo>
                  <a:lnTo>
                    <a:pt x="2" y="6"/>
                  </a:lnTo>
                  <a:lnTo>
                    <a:pt x="2" y="6"/>
                  </a:lnTo>
                  <a:lnTo>
                    <a:pt x="2" y="5"/>
                  </a:lnTo>
                  <a:lnTo>
                    <a:pt x="2" y="5"/>
                  </a:lnTo>
                  <a:lnTo>
                    <a:pt x="1" y="2"/>
                  </a:lnTo>
                  <a:lnTo>
                    <a:pt x="1" y="1"/>
                  </a:lnTo>
                  <a:lnTo>
                    <a:pt x="1" y="1"/>
                  </a:lnTo>
                  <a:lnTo>
                    <a:pt x="2" y="1"/>
                  </a:lnTo>
                  <a:lnTo>
                    <a:pt x="2" y="0"/>
                  </a:lnTo>
                  <a:lnTo>
                    <a:pt x="0" y="1"/>
                  </a:lnTo>
                  <a:lnTo>
                    <a:pt x="0" y="1"/>
                  </a:lnTo>
                  <a:lnTo>
                    <a:pt x="0" y="1"/>
                  </a:lnTo>
                  <a:lnTo>
                    <a:pt x="0" y="2"/>
                  </a:lnTo>
                  <a:lnTo>
                    <a:pt x="1" y="2"/>
                  </a:lnTo>
                  <a:lnTo>
                    <a:pt x="1" y="5"/>
                  </a:lnTo>
                  <a:lnTo>
                    <a:pt x="1" y="5"/>
                  </a:lnTo>
                  <a:lnTo>
                    <a:pt x="1" y="6"/>
                  </a:lnTo>
                  <a:lnTo>
                    <a:pt x="1" y="6"/>
                  </a:lnTo>
                  <a:lnTo>
                    <a:pt x="5" y="6"/>
                  </a:lnTo>
                  <a:lnTo>
                    <a:pt x="5" y="4"/>
                  </a:lnTo>
                  <a:lnTo>
                    <a:pt x="5"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0" name="Freeform 534"/>
            <p:cNvSpPr>
              <a:spLocks/>
            </p:cNvSpPr>
            <p:nvPr/>
          </p:nvSpPr>
          <p:spPr bwMode="auto">
            <a:xfrm>
              <a:off x="928" y="3493"/>
              <a:ext cx="38" cy="37"/>
            </a:xfrm>
            <a:custGeom>
              <a:avLst/>
              <a:gdLst>
                <a:gd name="T0" fmla="*/ 31 w 38"/>
                <a:gd name="T1" fmla="*/ 20 h 37"/>
                <a:gd name="T2" fmla="*/ 32 w 38"/>
                <a:gd name="T3" fmla="*/ 19 h 37"/>
                <a:gd name="T4" fmla="*/ 34 w 38"/>
                <a:gd name="T5" fmla="*/ 18 h 37"/>
                <a:gd name="T6" fmla="*/ 34 w 38"/>
                <a:gd name="T7" fmla="*/ 19 h 37"/>
                <a:gd name="T8" fmla="*/ 35 w 38"/>
                <a:gd name="T9" fmla="*/ 20 h 37"/>
                <a:gd name="T10" fmla="*/ 37 w 38"/>
                <a:gd name="T11" fmla="*/ 19 h 37"/>
                <a:gd name="T12" fmla="*/ 14 w 38"/>
                <a:gd name="T13" fmla="*/ 24 h 37"/>
                <a:gd name="T14" fmla="*/ 15 w 38"/>
                <a:gd name="T15" fmla="*/ 0 h 37"/>
                <a:gd name="T16" fmla="*/ 15 w 38"/>
                <a:gd name="T17" fmla="*/ 2 h 37"/>
                <a:gd name="T18" fmla="*/ 16 w 38"/>
                <a:gd name="T19" fmla="*/ 3 h 37"/>
                <a:gd name="T20" fmla="*/ 15 w 38"/>
                <a:gd name="T21" fmla="*/ 4 h 37"/>
                <a:gd name="T22" fmla="*/ 15 w 38"/>
                <a:gd name="T23" fmla="*/ 6 h 37"/>
                <a:gd name="T24" fmla="*/ 5 w 38"/>
                <a:gd name="T25" fmla="*/ 16 h 37"/>
                <a:gd name="T26" fmla="*/ 3 w 38"/>
                <a:gd name="T27" fmla="*/ 17 h 37"/>
                <a:gd name="T28" fmla="*/ 3 w 38"/>
                <a:gd name="T29" fmla="*/ 18 h 37"/>
                <a:gd name="T30" fmla="*/ 1 w 38"/>
                <a:gd name="T31" fmla="*/ 17 h 37"/>
                <a:gd name="T32" fmla="*/ 0 w 38"/>
                <a:gd name="T33" fmla="*/ 17 h 37"/>
                <a:gd name="T34" fmla="*/ 6 w 38"/>
                <a:gd name="T35" fmla="*/ 22 h 37"/>
                <a:gd name="T36" fmla="*/ 5 w 38"/>
                <a:gd name="T37" fmla="*/ 21 h 37"/>
                <a:gd name="T38" fmla="*/ 5 w 38"/>
                <a:gd name="T39" fmla="*/ 19 h 37"/>
                <a:gd name="T40" fmla="*/ 6 w 38"/>
                <a:gd name="T41" fmla="*/ 17 h 37"/>
                <a:gd name="T42" fmla="*/ 7 w 38"/>
                <a:gd name="T43" fmla="*/ 16 h 37"/>
                <a:gd name="T44" fmla="*/ 9 w 38"/>
                <a:gd name="T45" fmla="*/ 26 h 37"/>
                <a:gd name="T46" fmla="*/ 31 w 38"/>
                <a:gd name="T47" fmla="*/ 16 h 37"/>
                <a:gd name="T48" fmla="*/ 19 w 38"/>
                <a:gd name="T49" fmla="*/ 29 h 37"/>
                <a:gd name="T50" fmla="*/ 17 w 38"/>
                <a:gd name="T51" fmla="*/ 30 h 37"/>
                <a:gd name="T52" fmla="*/ 16 w 38"/>
                <a:gd name="T53" fmla="*/ 31 h 37"/>
                <a:gd name="T54" fmla="*/ 15 w 38"/>
                <a:gd name="T55" fmla="*/ 30 h 37"/>
                <a:gd name="T56" fmla="*/ 15 w 38"/>
                <a:gd name="T57" fmla="*/ 29 h 37"/>
                <a:gd name="T58" fmla="*/ 22 w 38"/>
                <a:gd name="T59" fmla="*/ 36 h 37"/>
                <a:gd name="T60" fmla="*/ 22 w 38"/>
                <a:gd name="T61" fmla="*/ 35 h 37"/>
                <a:gd name="T62" fmla="*/ 21 w 38"/>
                <a:gd name="T63" fmla="*/ 33 h 37"/>
                <a:gd name="T64" fmla="*/ 21 w 38"/>
                <a:gd name="T65" fmla="*/ 32 h 37"/>
                <a:gd name="T66" fmla="*/ 22 w 38"/>
                <a:gd name="T67" fmla="*/ 30 h 37"/>
                <a:gd name="T68" fmla="*/ 31 w 38"/>
                <a:gd name="T69"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 h="37">
                  <a:moveTo>
                    <a:pt x="31" y="21"/>
                  </a:moveTo>
                  <a:lnTo>
                    <a:pt x="31" y="20"/>
                  </a:lnTo>
                  <a:lnTo>
                    <a:pt x="32" y="20"/>
                  </a:lnTo>
                  <a:lnTo>
                    <a:pt x="32" y="19"/>
                  </a:lnTo>
                  <a:lnTo>
                    <a:pt x="33" y="19"/>
                  </a:lnTo>
                  <a:lnTo>
                    <a:pt x="34" y="18"/>
                  </a:lnTo>
                  <a:lnTo>
                    <a:pt x="34" y="18"/>
                  </a:lnTo>
                  <a:lnTo>
                    <a:pt x="34" y="19"/>
                  </a:lnTo>
                  <a:lnTo>
                    <a:pt x="35" y="19"/>
                  </a:lnTo>
                  <a:lnTo>
                    <a:pt x="35" y="20"/>
                  </a:lnTo>
                  <a:lnTo>
                    <a:pt x="36" y="20"/>
                  </a:lnTo>
                  <a:lnTo>
                    <a:pt x="37" y="19"/>
                  </a:lnTo>
                  <a:lnTo>
                    <a:pt x="32" y="15"/>
                  </a:lnTo>
                  <a:lnTo>
                    <a:pt x="14" y="24"/>
                  </a:lnTo>
                  <a:lnTo>
                    <a:pt x="21" y="4"/>
                  </a:lnTo>
                  <a:lnTo>
                    <a:pt x="15" y="0"/>
                  </a:lnTo>
                  <a:lnTo>
                    <a:pt x="15" y="1"/>
                  </a:lnTo>
                  <a:lnTo>
                    <a:pt x="15" y="2"/>
                  </a:lnTo>
                  <a:lnTo>
                    <a:pt x="16" y="3"/>
                  </a:lnTo>
                  <a:lnTo>
                    <a:pt x="16" y="3"/>
                  </a:lnTo>
                  <a:lnTo>
                    <a:pt x="15" y="3"/>
                  </a:lnTo>
                  <a:lnTo>
                    <a:pt x="15" y="4"/>
                  </a:lnTo>
                  <a:lnTo>
                    <a:pt x="15" y="5"/>
                  </a:lnTo>
                  <a:lnTo>
                    <a:pt x="15" y="6"/>
                  </a:lnTo>
                  <a:lnTo>
                    <a:pt x="6" y="15"/>
                  </a:lnTo>
                  <a:lnTo>
                    <a:pt x="5" y="16"/>
                  </a:lnTo>
                  <a:lnTo>
                    <a:pt x="4" y="17"/>
                  </a:lnTo>
                  <a:lnTo>
                    <a:pt x="3" y="17"/>
                  </a:lnTo>
                  <a:lnTo>
                    <a:pt x="3" y="18"/>
                  </a:lnTo>
                  <a:lnTo>
                    <a:pt x="3" y="18"/>
                  </a:lnTo>
                  <a:lnTo>
                    <a:pt x="2" y="17"/>
                  </a:lnTo>
                  <a:lnTo>
                    <a:pt x="1" y="17"/>
                  </a:lnTo>
                  <a:lnTo>
                    <a:pt x="1" y="16"/>
                  </a:lnTo>
                  <a:lnTo>
                    <a:pt x="0" y="17"/>
                  </a:lnTo>
                  <a:lnTo>
                    <a:pt x="6" y="23"/>
                  </a:lnTo>
                  <a:lnTo>
                    <a:pt x="6" y="22"/>
                  </a:lnTo>
                  <a:lnTo>
                    <a:pt x="6" y="21"/>
                  </a:lnTo>
                  <a:lnTo>
                    <a:pt x="5" y="21"/>
                  </a:lnTo>
                  <a:lnTo>
                    <a:pt x="5" y="20"/>
                  </a:lnTo>
                  <a:lnTo>
                    <a:pt x="5" y="19"/>
                  </a:lnTo>
                  <a:lnTo>
                    <a:pt x="6" y="18"/>
                  </a:lnTo>
                  <a:lnTo>
                    <a:pt x="6" y="17"/>
                  </a:lnTo>
                  <a:lnTo>
                    <a:pt x="7" y="17"/>
                  </a:lnTo>
                  <a:lnTo>
                    <a:pt x="7" y="16"/>
                  </a:lnTo>
                  <a:lnTo>
                    <a:pt x="17" y="5"/>
                  </a:lnTo>
                  <a:lnTo>
                    <a:pt x="9" y="26"/>
                  </a:lnTo>
                  <a:lnTo>
                    <a:pt x="10" y="27"/>
                  </a:lnTo>
                  <a:lnTo>
                    <a:pt x="31" y="16"/>
                  </a:lnTo>
                  <a:lnTo>
                    <a:pt x="20" y="28"/>
                  </a:lnTo>
                  <a:lnTo>
                    <a:pt x="19" y="29"/>
                  </a:lnTo>
                  <a:lnTo>
                    <a:pt x="18" y="30"/>
                  </a:lnTo>
                  <a:lnTo>
                    <a:pt x="17" y="30"/>
                  </a:lnTo>
                  <a:lnTo>
                    <a:pt x="17" y="31"/>
                  </a:lnTo>
                  <a:lnTo>
                    <a:pt x="16" y="31"/>
                  </a:lnTo>
                  <a:lnTo>
                    <a:pt x="16" y="30"/>
                  </a:lnTo>
                  <a:lnTo>
                    <a:pt x="15" y="30"/>
                  </a:lnTo>
                  <a:lnTo>
                    <a:pt x="15" y="29"/>
                  </a:lnTo>
                  <a:lnTo>
                    <a:pt x="15" y="29"/>
                  </a:lnTo>
                  <a:lnTo>
                    <a:pt x="15" y="30"/>
                  </a:lnTo>
                  <a:lnTo>
                    <a:pt x="22" y="36"/>
                  </a:lnTo>
                  <a:lnTo>
                    <a:pt x="22" y="35"/>
                  </a:lnTo>
                  <a:lnTo>
                    <a:pt x="22" y="35"/>
                  </a:lnTo>
                  <a:lnTo>
                    <a:pt x="21" y="34"/>
                  </a:lnTo>
                  <a:lnTo>
                    <a:pt x="21" y="33"/>
                  </a:lnTo>
                  <a:lnTo>
                    <a:pt x="21" y="33"/>
                  </a:lnTo>
                  <a:lnTo>
                    <a:pt x="21" y="32"/>
                  </a:lnTo>
                  <a:lnTo>
                    <a:pt x="22" y="31"/>
                  </a:lnTo>
                  <a:lnTo>
                    <a:pt x="22" y="30"/>
                  </a:lnTo>
                  <a:lnTo>
                    <a:pt x="22" y="30"/>
                  </a:lnTo>
                  <a:lnTo>
                    <a:pt x="31" y="2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1" name="Freeform 535"/>
            <p:cNvSpPr>
              <a:spLocks/>
            </p:cNvSpPr>
            <p:nvPr/>
          </p:nvSpPr>
          <p:spPr bwMode="auto">
            <a:xfrm>
              <a:off x="612" y="3584"/>
              <a:ext cx="28" cy="29"/>
            </a:xfrm>
            <a:custGeom>
              <a:avLst/>
              <a:gdLst>
                <a:gd name="T0" fmla="*/ 1 w 28"/>
                <a:gd name="T1" fmla="*/ 16 h 29"/>
                <a:gd name="T2" fmla="*/ 0 w 28"/>
                <a:gd name="T3" fmla="*/ 21 h 29"/>
                <a:gd name="T4" fmla="*/ 1 w 28"/>
                <a:gd name="T5" fmla="*/ 21 h 29"/>
                <a:gd name="T6" fmla="*/ 1 w 28"/>
                <a:gd name="T7" fmla="*/ 20 h 29"/>
                <a:gd name="T8" fmla="*/ 2 w 28"/>
                <a:gd name="T9" fmla="*/ 20 h 29"/>
                <a:gd name="T10" fmla="*/ 2 w 28"/>
                <a:gd name="T11" fmla="*/ 19 h 29"/>
                <a:gd name="T12" fmla="*/ 2 w 28"/>
                <a:gd name="T13" fmla="*/ 19 h 29"/>
                <a:gd name="T14" fmla="*/ 3 w 28"/>
                <a:gd name="T15" fmla="*/ 19 h 29"/>
                <a:gd name="T16" fmla="*/ 4 w 28"/>
                <a:gd name="T17" fmla="*/ 19 h 29"/>
                <a:gd name="T18" fmla="*/ 4 w 28"/>
                <a:gd name="T19" fmla="*/ 20 h 29"/>
                <a:gd name="T20" fmla="*/ 5 w 28"/>
                <a:gd name="T21" fmla="*/ 20 h 29"/>
                <a:gd name="T22" fmla="*/ 6 w 28"/>
                <a:gd name="T23" fmla="*/ 20 h 29"/>
                <a:gd name="T24" fmla="*/ 16 w 28"/>
                <a:gd name="T25" fmla="*/ 23 h 29"/>
                <a:gd name="T26" fmla="*/ 17 w 28"/>
                <a:gd name="T27" fmla="*/ 24 h 29"/>
                <a:gd name="T28" fmla="*/ 18 w 28"/>
                <a:gd name="T29" fmla="*/ 24 h 29"/>
                <a:gd name="T30" fmla="*/ 19 w 28"/>
                <a:gd name="T31" fmla="*/ 24 h 29"/>
                <a:gd name="T32" fmla="*/ 19 w 28"/>
                <a:gd name="T33" fmla="*/ 25 h 29"/>
                <a:gd name="T34" fmla="*/ 20 w 28"/>
                <a:gd name="T35" fmla="*/ 25 h 29"/>
                <a:gd name="T36" fmla="*/ 20 w 28"/>
                <a:gd name="T37" fmla="*/ 26 h 29"/>
                <a:gd name="T38" fmla="*/ 20 w 28"/>
                <a:gd name="T39" fmla="*/ 26 h 29"/>
                <a:gd name="T40" fmla="*/ 20 w 28"/>
                <a:gd name="T41" fmla="*/ 26 h 29"/>
                <a:gd name="T42" fmla="*/ 20 w 28"/>
                <a:gd name="T43" fmla="*/ 27 h 29"/>
                <a:gd name="T44" fmla="*/ 20 w 28"/>
                <a:gd name="T45" fmla="*/ 27 h 29"/>
                <a:gd name="T46" fmla="*/ 20 w 28"/>
                <a:gd name="T47" fmla="*/ 28 h 29"/>
                <a:gd name="T48" fmla="*/ 21 w 28"/>
                <a:gd name="T49" fmla="*/ 28 h 29"/>
                <a:gd name="T50" fmla="*/ 24 w 28"/>
                <a:gd name="T51" fmla="*/ 21 h 29"/>
                <a:gd name="T52" fmla="*/ 22 w 28"/>
                <a:gd name="T53" fmla="*/ 21 h 29"/>
                <a:gd name="T54" fmla="*/ 21 w 28"/>
                <a:gd name="T55" fmla="*/ 22 h 29"/>
                <a:gd name="T56" fmla="*/ 21 w 28"/>
                <a:gd name="T57" fmla="*/ 23 h 29"/>
                <a:gd name="T58" fmla="*/ 20 w 28"/>
                <a:gd name="T59" fmla="*/ 23 h 29"/>
                <a:gd name="T60" fmla="*/ 20 w 28"/>
                <a:gd name="T61" fmla="*/ 23 h 29"/>
                <a:gd name="T62" fmla="*/ 19 w 28"/>
                <a:gd name="T63" fmla="*/ 23 h 29"/>
                <a:gd name="T64" fmla="*/ 18 w 28"/>
                <a:gd name="T65" fmla="*/ 23 h 29"/>
                <a:gd name="T66" fmla="*/ 17 w 28"/>
                <a:gd name="T67" fmla="*/ 23 h 29"/>
                <a:gd name="T68" fmla="*/ 4 w 28"/>
                <a:gd name="T69" fmla="*/ 18 h 29"/>
                <a:gd name="T70" fmla="*/ 26 w 28"/>
                <a:gd name="T71" fmla="*/ 12 h 29"/>
                <a:gd name="T72" fmla="*/ 27 w 28"/>
                <a:gd name="T73" fmla="*/ 10 h 29"/>
                <a:gd name="T74" fmla="*/ 10 w 28"/>
                <a:gd name="T75" fmla="*/ 5 h 29"/>
                <a:gd name="T76" fmla="*/ 9 w 28"/>
                <a:gd name="T77" fmla="*/ 4 h 29"/>
                <a:gd name="T78" fmla="*/ 8 w 28"/>
                <a:gd name="T79" fmla="*/ 4 h 29"/>
                <a:gd name="T80" fmla="*/ 7 w 28"/>
                <a:gd name="T81" fmla="*/ 4 h 29"/>
                <a:gd name="T82" fmla="*/ 7 w 28"/>
                <a:gd name="T83" fmla="*/ 3 h 29"/>
                <a:gd name="T84" fmla="*/ 7 w 28"/>
                <a:gd name="T85" fmla="*/ 3 h 29"/>
                <a:gd name="T86" fmla="*/ 7 w 28"/>
                <a:gd name="T87" fmla="*/ 2 h 29"/>
                <a:gd name="T88" fmla="*/ 7 w 28"/>
                <a:gd name="T89" fmla="*/ 2 h 29"/>
                <a:gd name="T90" fmla="*/ 7 w 28"/>
                <a:gd name="T91" fmla="*/ 2 h 29"/>
                <a:gd name="T92" fmla="*/ 7 w 28"/>
                <a:gd name="T93" fmla="*/ 1 h 29"/>
                <a:gd name="T94" fmla="*/ 7 w 28"/>
                <a:gd name="T95" fmla="*/ 0 h 29"/>
                <a:gd name="T96" fmla="*/ 4 w 28"/>
                <a:gd name="T97" fmla="*/ 7 h 29"/>
                <a:gd name="T98" fmla="*/ 5 w 28"/>
                <a:gd name="T99" fmla="*/ 7 h 29"/>
                <a:gd name="T100" fmla="*/ 5 w 28"/>
                <a:gd name="T101" fmla="*/ 7 h 29"/>
                <a:gd name="T102" fmla="*/ 6 w 28"/>
                <a:gd name="T103" fmla="*/ 7 h 29"/>
                <a:gd name="T104" fmla="*/ 6 w 28"/>
                <a:gd name="T105" fmla="*/ 6 h 29"/>
                <a:gd name="T106" fmla="*/ 7 w 28"/>
                <a:gd name="T107" fmla="*/ 6 h 29"/>
                <a:gd name="T108" fmla="*/ 7 w 28"/>
                <a:gd name="T109" fmla="*/ 6 h 29"/>
                <a:gd name="T110" fmla="*/ 8 w 28"/>
                <a:gd name="T111" fmla="*/ 6 h 29"/>
                <a:gd name="T112" fmla="*/ 9 w 28"/>
                <a:gd name="T113" fmla="*/ 6 h 29"/>
                <a:gd name="T114" fmla="*/ 10 w 28"/>
                <a:gd name="T115" fmla="*/ 7 h 29"/>
                <a:gd name="T116" fmla="*/ 21 w 28"/>
                <a:gd name="T117" fmla="*/ 10 h 29"/>
                <a:gd name="T118" fmla="*/ 1 w 28"/>
                <a:gd name="T119"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29">
                  <a:moveTo>
                    <a:pt x="1" y="16"/>
                  </a:moveTo>
                  <a:lnTo>
                    <a:pt x="0" y="21"/>
                  </a:lnTo>
                  <a:lnTo>
                    <a:pt x="1" y="21"/>
                  </a:lnTo>
                  <a:lnTo>
                    <a:pt x="1" y="20"/>
                  </a:lnTo>
                  <a:lnTo>
                    <a:pt x="2" y="20"/>
                  </a:lnTo>
                  <a:lnTo>
                    <a:pt x="2" y="19"/>
                  </a:lnTo>
                  <a:lnTo>
                    <a:pt x="2" y="19"/>
                  </a:lnTo>
                  <a:lnTo>
                    <a:pt x="3" y="19"/>
                  </a:lnTo>
                  <a:lnTo>
                    <a:pt x="4" y="19"/>
                  </a:lnTo>
                  <a:lnTo>
                    <a:pt x="4" y="20"/>
                  </a:lnTo>
                  <a:lnTo>
                    <a:pt x="5" y="20"/>
                  </a:lnTo>
                  <a:lnTo>
                    <a:pt x="6" y="20"/>
                  </a:lnTo>
                  <a:lnTo>
                    <a:pt x="16" y="23"/>
                  </a:lnTo>
                  <a:lnTo>
                    <a:pt x="17" y="24"/>
                  </a:lnTo>
                  <a:lnTo>
                    <a:pt x="18" y="24"/>
                  </a:lnTo>
                  <a:lnTo>
                    <a:pt x="19" y="24"/>
                  </a:lnTo>
                  <a:lnTo>
                    <a:pt x="19" y="25"/>
                  </a:lnTo>
                  <a:lnTo>
                    <a:pt x="20" y="25"/>
                  </a:lnTo>
                  <a:lnTo>
                    <a:pt x="20" y="26"/>
                  </a:lnTo>
                  <a:lnTo>
                    <a:pt x="20" y="26"/>
                  </a:lnTo>
                  <a:lnTo>
                    <a:pt x="20" y="26"/>
                  </a:lnTo>
                  <a:lnTo>
                    <a:pt x="20" y="27"/>
                  </a:lnTo>
                  <a:lnTo>
                    <a:pt x="20" y="27"/>
                  </a:lnTo>
                  <a:lnTo>
                    <a:pt x="20" y="28"/>
                  </a:lnTo>
                  <a:lnTo>
                    <a:pt x="21" y="28"/>
                  </a:lnTo>
                  <a:lnTo>
                    <a:pt x="24" y="21"/>
                  </a:lnTo>
                  <a:lnTo>
                    <a:pt x="22" y="21"/>
                  </a:lnTo>
                  <a:lnTo>
                    <a:pt x="21" y="22"/>
                  </a:lnTo>
                  <a:lnTo>
                    <a:pt x="21" y="23"/>
                  </a:lnTo>
                  <a:lnTo>
                    <a:pt x="20" y="23"/>
                  </a:lnTo>
                  <a:lnTo>
                    <a:pt x="20" y="23"/>
                  </a:lnTo>
                  <a:lnTo>
                    <a:pt x="19" y="23"/>
                  </a:lnTo>
                  <a:lnTo>
                    <a:pt x="18" y="23"/>
                  </a:lnTo>
                  <a:lnTo>
                    <a:pt x="17" y="23"/>
                  </a:lnTo>
                  <a:lnTo>
                    <a:pt x="4" y="18"/>
                  </a:lnTo>
                  <a:lnTo>
                    <a:pt x="26" y="12"/>
                  </a:lnTo>
                  <a:lnTo>
                    <a:pt x="27" y="10"/>
                  </a:lnTo>
                  <a:lnTo>
                    <a:pt x="10" y="5"/>
                  </a:lnTo>
                  <a:lnTo>
                    <a:pt x="9" y="4"/>
                  </a:lnTo>
                  <a:lnTo>
                    <a:pt x="8" y="4"/>
                  </a:lnTo>
                  <a:lnTo>
                    <a:pt x="7" y="4"/>
                  </a:lnTo>
                  <a:lnTo>
                    <a:pt x="7" y="3"/>
                  </a:lnTo>
                  <a:lnTo>
                    <a:pt x="7" y="3"/>
                  </a:lnTo>
                  <a:lnTo>
                    <a:pt x="7" y="2"/>
                  </a:lnTo>
                  <a:lnTo>
                    <a:pt x="7" y="2"/>
                  </a:lnTo>
                  <a:lnTo>
                    <a:pt x="7" y="2"/>
                  </a:lnTo>
                  <a:lnTo>
                    <a:pt x="7" y="1"/>
                  </a:lnTo>
                  <a:lnTo>
                    <a:pt x="7" y="0"/>
                  </a:lnTo>
                  <a:lnTo>
                    <a:pt x="4" y="7"/>
                  </a:lnTo>
                  <a:lnTo>
                    <a:pt x="5" y="7"/>
                  </a:lnTo>
                  <a:lnTo>
                    <a:pt x="5" y="7"/>
                  </a:lnTo>
                  <a:lnTo>
                    <a:pt x="6" y="7"/>
                  </a:lnTo>
                  <a:lnTo>
                    <a:pt x="6" y="6"/>
                  </a:lnTo>
                  <a:lnTo>
                    <a:pt x="7" y="6"/>
                  </a:lnTo>
                  <a:lnTo>
                    <a:pt x="7" y="6"/>
                  </a:lnTo>
                  <a:lnTo>
                    <a:pt x="8" y="6"/>
                  </a:lnTo>
                  <a:lnTo>
                    <a:pt x="9" y="6"/>
                  </a:lnTo>
                  <a:lnTo>
                    <a:pt x="10" y="7"/>
                  </a:lnTo>
                  <a:lnTo>
                    <a:pt x="21" y="10"/>
                  </a:lnTo>
                  <a:lnTo>
                    <a:pt x="1"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2" name="Freeform 536"/>
            <p:cNvSpPr>
              <a:spLocks/>
            </p:cNvSpPr>
            <p:nvPr/>
          </p:nvSpPr>
          <p:spPr bwMode="auto">
            <a:xfrm>
              <a:off x="629" y="3546"/>
              <a:ext cx="27" cy="23"/>
            </a:xfrm>
            <a:custGeom>
              <a:avLst/>
              <a:gdLst>
                <a:gd name="T0" fmla="*/ 9 w 27"/>
                <a:gd name="T1" fmla="*/ 9 h 23"/>
                <a:gd name="T2" fmla="*/ 8 w 27"/>
                <a:gd name="T3" fmla="*/ 9 h 23"/>
                <a:gd name="T4" fmla="*/ 7 w 27"/>
                <a:gd name="T5" fmla="*/ 8 h 23"/>
                <a:gd name="T6" fmla="*/ 7 w 27"/>
                <a:gd name="T7" fmla="*/ 7 h 23"/>
                <a:gd name="T8" fmla="*/ 7 w 27"/>
                <a:gd name="T9" fmla="*/ 6 h 23"/>
                <a:gd name="T10" fmla="*/ 7 w 27"/>
                <a:gd name="T11" fmla="*/ 6 h 23"/>
                <a:gd name="T12" fmla="*/ 7 w 27"/>
                <a:gd name="T13" fmla="*/ 5 h 23"/>
                <a:gd name="T14" fmla="*/ 7 w 27"/>
                <a:gd name="T15" fmla="*/ 4 h 23"/>
                <a:gd name="T16" fmla="*/ 8 w 27"/>
                <a:gd name="T17" fmla="*/ 4 h 23"/>
                <a:gd name="T18" fmla="*/ 8 w 27"/>
                <a:gd name="T19" fmla="*/ 3 h 23"/>
                <a:gd name="T20" fmla="*/ 9 w 27"/>
                <a:gd name="T21" fmla="*/ 3 h 23"/>
                <a:gd name="T22" fmla="*/ 10 w 27"/>
                <a:gd name="T23" fmla="*/ 2 h 23"/>
                <a:gd name="T24" fmla="*/ 11 w 27"/>
                <a:gd name="T25" fmla="*/ 2 h 23"/>
                <a:gd name="T26" fmla="*/ 11 w 27"/>
                <a:gd name="T27" fmla="*/ 2 h 23"/>
                <a:gd name="T28" fmla="*/ 12 w 27"/>
                <a:gd name="T29" fmla="*/ 2 h 23"/>
                <a:gd name="T30" fmla="*/ 13 w 27"/>
                <a:gd name="T31" fmla="*/ 2 h 23"/>
                <a:gd name="T32" fmla="*/ 14 w 27"/>
                <a:gd name="T33" fmla="*/ 2 h 23"/>
                <a:gd name="T34" fmla="*/ 15 w 27"/>
                <a:gd name="T35" fmla="*/ 2 h 23"/>
                <a:gd name="T36" fmla="*/ 15 w 27"/>
                <a:gd name="T37" fmla="*/ 2 h 23"/>
                <a:gd name="T38" fmla="*/ 9 w 27"/>
                <a:gd name="T39" fmla="*/ 0 h 23"/>
                <a:gd name="T40" fmla="*/ 0 w 27"/>
                <a:gd name="T41" fmla="*/ 15 h 23"/>
                <a:gd name="T42" fmla="*/ 3 w 27"/>
                <a:gd name="T43" fmla="*/ 20 h 23"/>
                <a:gd name="T44" fmla="*/ 4 w 27"/>
                <a:gd name="T45" fmla="*/ 19 h 23"/>
                <a:gd name="T46" fmla="*/ 4 w 27"/>
                <a:gd name="T47" fmla="*/ 18 h 23"/>
                <a:gd name="T48" fmla="*/ 3 w 27"/>
                <a:gd name="T49" fmla="*/ 18 h 23"/>
                <a:gd name="T50" fmla="*/ 3 w 27"/>
                <a:gd name="T51" fmla="*/ 17 h 23"/>
                <a:gd name="T52" fmla="*/ 2 w 27"/>
                <a:gd name="T53" fmla="*/ 17 h 23"/>
                <a:gd name="T54" fmla="*/ 2 w 27"/>
                <a:gd name="T55" fmla="*/ 16 h 23"/>
                <a:gd name="T56" fmla="*/ 2 w 27"/>
                <a:gd name="T57" fmla="*/ 15 h 23"/>
                <a:gd name="T58" fmla="*/ 2 w 27"/>
                <a:gd name="T59" fmla="*/ 14 h 23"/>
                <a:gd name="T60" fmla="*/ 2 w 27"/>
                <a:gd name="T61" fmla="*/ 13 h 23"/>
                <a:gd name="T62" fmla="*/ 2 w 27"/>
                <a:gd name="T63" fmla="*/ 13 h 23"/>
                <a:gd name="T64" fmla="*/ 3 w 27"/>
                <a:gd name="T65" fmla="*/ 12 h 23"/>
                <a:gd name="T66" fmla="*/ 3 w 27"/>
                <a:gd name="T67" fmla="*/ 11 h 23"/>
                <a:gd name="T68" fmla="*/ 4 w 27"/>
                <a:gd name="T69" fmla="*/ 10 h 23"/>
                <a:gd name="T70" fmla="*/ 4 w 27"/>
                <a:gd name="T71" fmla="*/ 9 h 23"/>
                <a:gd name="T72" fmla="*/ 5 w 27"/>
                <a:gd name="T73" fmla="*/ 9 h 23"/>
                <a:gd name="T74" fmla="*/ 6 w 27"/>
                <a:gd name="T75" fmla="*/ 9 h 23"/>
                <a:gd name="T76" fmla="*/ 6 w 27"/>
                <a:gd name="T77" fmla="*/ 10 h 23"/>
                <a:gd name="T78" fmla="*/ 7 w 27"/>
                <a:gd name="T79" fmla="*/ 10 h 23"/>
                <a:gd name="T80" fmla="*/ 7 w 27"/>
                <a:gd name="T81" fmla="*/ 11 h 23"/>
                <a:gd name="T82" fmla="*/ 19 w 27"/>
                <a:gd name="T83" fmla="*/ 17 h 23"/>
                <a:gd name="T84" fmla="*/ 20 w 27"/>
                <a:gd name="T85" fmla="*/ 18 h 23"/>
                <a:gd name="T86" fmla="*/ 20 w 27"/>
                <a:gd name="T87" fmla="*/ 18 h 23"/>
                <a:gd name="T88" fmla="*/ 20 w 27"/>
                <a:gd name="T89" fmla="*/ 19 h 23"/>
                <a:gd name="T90" fmla="*/ 21 w 27"/>
                <a:gd name="T91" fmla="*/ 20 h 23"/>
                <a:gd name="T92" fmla="*/ 21 w 27"/>
                <a:gd name="T93" fmla="*/ 20 h 23"/>
                <a:gd name="T94" fmla="*/ 20 w 27"/>
                <a:gd name="T95" fmla="*/ 20 h 23"/>
                <a:gd name="T96" fmla="*/ 20 w 27"/>
                <a:gd name="T97" fmla="*/ 21 h 23"/>
                <a:gd name="T98" fmla="*/ 20 w 27"/>
                <a:gd name="T99" fmla="*/ 22 h 23"/>
                <a:gd name="T100" fmla="*/ 20 w 27"/>
                <a:gd name="T101" fmla="*/ 22 h 23"/>
                <a:gd name="T102" fmla="*/ 20 w 27"/>
                <a:gd name="T103" fmla="*/ 22 h 23"/>
                <a:gd name="T104" fmla="*/ 26 w 27"/>
                <a:gd name="T105" fmla="*/ 14 h 23"/>
                <a:gd name="T106" fmla="*/ 25 w 27"/>
                <a:gd name="T107" fmla="*/ 14 h 23"/>
                <a:gd name="T108" fmla="*/ 24 w 27"/>
                <a:gd name="T109" fmla="*/ 15 h 23"/>
                <a:gd name="T110" fmla="*/ 24 w 27"/>
                <a:gd name="T111" fmla="*/ 16 h 23"/>
                <a:gd name="T112" fmla="*/ 24 w 27"/>
                <a:gd name="T113" fmla="*/ 16 h 23"/>
                <a:gd name="T114" fmla="*/ 23 w 27"/>
                <a:gd name="T115" fmla="*/ 16 h 23"/>
                <a:gd name="T116" fmla="*/ 22 w 27"/>
                <a:gd name="T117" fmla="*/ 16 h 23"/>
                <a:gd name="T118" fmla="*/ 21 w 27"/>
                <a:gd name="T119" fmla="*/ 16 h 23"/>
                <a:gd name="T120" fmla="*/ 20 w 27"/>
                <a:gd name="T121" fmla="*/ 15 h 23"/>
                <a:gd name="T122" fmla="*/ 20 w 27"/>
                <a:gd name="T123" fmla="*/ 15 h 23"/>
                <a:gd name="T124" fmla="*/ 9 w 27"/>
                <a:gd name="T125"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 h="23">
                  <a:moveTo>
                    <a:pt x="9" y="9"/>
                  </a:moveTo>
                  <a:lnTo>
                    <a:pt x="8" y="9"/>
                  </a:lnTo>
                  <a:lnTo>
                    <a:pt x="7" y="8"/>
                  </a:lnTo>
                  <a:lnTo>
                    <a:pt x="7" y="7"/>
                  </a:lnTo>
                  <a:lnTo>
                    <a:pt x="7" y="6"/>
                  </a:lnTo>
                  <a:lnTo>
                    <a:pt x="7" y="6"/>
                  </a:lnTo>
                  <a:lnTo>
                    <a:pt x="7" y="5"/>
                  </a:lnTo>
                  <a:lnTo>
                    <a:pt x="7" y="4"/>
                  </a:lnTo>
                  <a:lnTo>
                    <a:pt x="8" y="4"/>
                  </a:lnTo>
                  <a:lnTo>
                    <a:pt x="8" y="3"/>
                  </a:lnTo>
                  <a:lnTo>
                    <a:pt x="9" y="3"/>
                  </a:lnTo>
                  <a:lnTo>
                    <a:pt x="10" y="2"/>
                  </a:lnTo>
                  <a:lnTo>
                    <a:pt x="11" y="2"/>
                  </a:lnTo>
                  <a:lnTo>
                    <a:pt x="11" y="2"/>
                  </a:lnTo>
                  <a:lnTo>
                    <a:pt x="12" y="2"/>
                  </a:lnTo>
                  <a:lnTo>
                    <a:pt x="13" y="2"/>
                  </a:lnTo>
                  <a:lnTo>
                    <a:pt x="14" y="2"/>
                  </a:lnTo>
                  <a:lnTo>
                    <a:pt x="15" y="2"/>
                  </a:lnTo>
                  <a:lnTo>
                    <a:pt x="15" y="2"/>
                  </a:lnTo>
                  <a:lnTo>
                    <a:pt x="9" y="0"/>
                  </a:lnTo>
                  <a:lnTo>
                    <a:pt x="0" y="15"/>
                  </a:lnTo>
                  <a:lnTo>
                    <a:pt x="3" y="20"/>
                  </a:lnTo>
                  <a:lnTo>
                    <a:pt x="4" y="19"/>
                  </a:lnTo>
                  <a:lnTo>
                    <a:pt x="4" y="18"/>
                  </a:lnTo>
                  <a:lnTo>
                    <a:pt x="3" y="18"/>
                  </a:lnTo>
                  <a:lnTo>
                    <a:pt x="3" y="17"/>
                  </a:lnTo>
                  <a:lnTo>
                    <a:pt x="2" y="17"/>
                  </a:lnTo>
                  <a:lnTo>
                    <a:pt x="2" y="16"/>
                  </a:lnTo>
                  <a:lnTo>
                    <a:pt x="2" y="15"/>
                  </a:lnTo>
                  <a:lnTo>
                    <a:pt x="2" y="14"/>
                  </a:lnTo>
                  <a:lnTo>
                    <a:pt x="2" y="13"/>
                  </a:lnTo>
                  <a:lnTo>
                    <a:pt x="2" y="13"/>
                  </a:lnTo>
                  <a:lnTo>
                    <a:pt x="3" y="12"/>
                  </a:lnTo>
                  <a:lnTo>
                    <a:pt x="3" y="11"/>
                  </a:lnTo>
                  <a:lnTo>
                    <a:pt x="4" y="10"/>
                  </a:lnTo>
                  <a:lnTo>
                    <a:pt x="4" y="9"/>
                  </a:lnTo>
                  <a:lnTo>
                    <a:pt x="5" y="9"/>
                  </a:lnTo>
                  <a:lnTo>
                    <a:pt x="6" y="9"/>
                  </a:lnTo>
                  <a:lnTo>
                    <a:pt x="6" y="10"/>
                  </a:lnTo>
                  <a:lnTo>
                    <a:pt x="7" y="10"/>
                  </a:lnTo>
                  <a:lnTo>
                    <a:pt x="7" y="11"/>
                  </a:lnTo>
                  <a:lnTo>
                    <a:pt x="19" y="17"/>
                  </a:lnTo>
                  <a:lnTo>
                    <a:pt x="20" y="18"/>
                  </a:lnTo>
                  <a:lnTo>
                    <a:pt x="20" y="18"/>
                  </a:lnTo>
                  <a:lnTo>
                    <a:pt x="20" y="19"/>
                  </a:lnTo>
                  <a:lnTo>
                    <a:pt x="21" y="20"/>
                  </a:lnTo>
                  <a:lnTo>
                    <a:pt x="21" y="20"/>
                  </a:lnTo>
                  <a:lnTo>
                    <a:pt x="20" y="20"/>
                  </a:lnTo>
                  <a:lnTo>
                    <a:pt x="20" y="21"/>
                  </a:lnTo>
                  <a:lnTo>
                    <a:pt x="20" y="22"/>
                  </a:lnTo>
                  <a:lnTo>
                    <a:pt x="20" y="22"/>
                  </a:lnTo>
                  <a:lnTo>
                    <a:pt x="20" y="22"/>
                  </a:lnTo>
                  <a:lnTo>
                    <a:pt x="26" y="14"/>
                  </a:lnTo>
                  <a:lnTo>
                    <a:pt x="25" y="14"/>
                  </a:lnTo>
                  <a:lnTo>
                    <a:pt x="24" y="15"/>
                  </a:lnTo>
                  <a:lnTo>
                    <a:pt x="24" y="16"/>
                  </a:lnTo>
                  <a:lnTo>
                    <a:pt x="24" y="16"/>
                  </a:lnTo>
                  <a:lnTo>
                    <a:pt x="23" y="16"/>
                  </a:lnTo>
                  <a:lnTo>
                    <a:pt x="22" y="16"/>
                  </a:lnTo>
                  <a:lnTo>
                    <a:pt x="21" y="16"/>
                  </a:lnTo>
                  <a:lnTo>
                    <a:pt x="20" y="15"/>
                  </a:lnTo>
                  <a:lnTo>
                    <a:pt x="20" y="15"/>
                  </a:lnTo>
                  <a:lnTo>
                    <a:pt x="9"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3" name="Freeform 537"/>
            <p:cNvSpPr>
              <a:spLocks/>
            </p:cNvSpPr>
            <p:nvPr/>
          </p:nvSpPr>
          <p:spPr bwMode="auto">
            <a:xfrm>
              <a:off x="605" y="3615"/>
              <a:ext cx="25" cy="22"/>
            </a:xfrm>
            <a:custGeom>
              <a:avLst/>
              <a:gdLst>
                <a:gd name="T0" fmla="*/ 17 w 25"/>
                <a:gd name="T1" fmla="*/ 7 h 22"/>
                <a:gd name="T2" fmla="*/ 18 w 25"/>
                <a:gd name="T3" fmla="*/ 7 h 22"/>
                <a:gd name="T4" fmla="*/ 20 w 25"/>
                <a:gd name="T5" fmla="*/ 8 h 22"/>
                <a:gd name="T6" fmla="*/ 22 w 25"/>
                <a:gd name="T7" fmla="*/ 9 h 22"/>
                <a:gd name="T8" fmla="*/ 22 w 25"/>
                <a:gd name="T9" fmla="*/ 9 h 22"/>
                <a:gd name="T10" fmla="*/ 23 w 25"/>
                <a:gd name="T11" fmla="*/ 10 h 22"/>
                <a:gd name="T12" fmla="*/ 23 w 25"/>
                <a:gd name="T13" fmla="*/ 12 h 22"/>
                <a:gd name="T14" fmla="*/ 23 w 25"/>
                <a:gd name="T15" fmla="*/ 13 h 22"/>
                <a:gd name="T16" fmla="*/ 23 w 25"/>
                <a:gd name="T17" fmla="*/ 15 h 22"/>
                <a:gd name="T18" fmla="*/ 22 w 25"/>
                <a:gd name="T19" fmla="*/ 16 h 22"/>
                <a:gd name="T20" fmla="*/ 20 w 25"/>
                <a:gd name="T21" fmla="*/ 17 h 22"/>
                <a:gd name="T22" fmla="*/ 18 w 25"/>
                <a:gd name="T23" fmla="*/ 17 h 22"/>
                <a:gd name="T24" fmla="*/ 17 w 25"/>
                <a:gd name="T25" fmla="*/ 17 h 22"/>
                <a:gd name="T26" fmla="*/ 15 w 25"/>
                <a:gd name="T27" fmla="*/ 17 h 22"/>
                <a:gd name="T28" fmla="*/ 6 w 25"/>
                <a:gd name="T29" fmla="*/ 16 h 22"/>
                <a:gd name="T30" fmla="*/ 5 w 25"/>
                <a:gd name="T31" fmla="*/ 16 h 22"/>
                <a:gd name="T32" fmla="*/ 3 w 25"/>
                <a:gd name="T33" fmla="*/ 16 h 22"/>
                <a:gd name="T34" fmla="*/ 3 w 25"/>
                <a:gd name="T35" fmla="*/ 14 h 22"/>
                <a:gd name="T36" fmla="*/ 3 w 25"/>
                <a:gd name="T37" fmla="*/ 13 h 22"/>
                <a:gd name="T38" fmla="*/ 2 w 25"/>
                <a:gd name="T39" fmla="*/ 12 h 22"/>
                <a:gd name="T40" fmla="*/ 2 w 25"/>
                <a:gd name="T41" fmla="*/ 21 h 22"/>
                <a:gd name="T42" fmla="*/ 2 w 25"/>
                <a:gd name="T43" fmla="*/ 19 h 22"/>
                <a:gd name="T44" fmla="*/ 2 w 25"/>
                <a:gd name="T45" fmla="*/ 19 h 22"/>
                <a:gd name="T46" fmla="*/ 4 w 25"/>
                <a:gd name="T47" fmla="*/ 19 h 22"/>
                <a:gd name="T48" fmla="*/ 16 w 25"/>
                <a:gd name="T49" fmla="*/ 21 h 22"/>
                <a:gd name="T50" fmla="*/ 18 w 25"/>
                <a:gd name="T51" fmla="*/ 21 h 22"/>
                <a:gd name="T52" fmla="*/ 19 w 25"/>
                <a:gd name="T53" fmla="*/ 20 h 22"/>
                <a:gd name="T54" fmla="*/ 21 w 25"/>
                <a:gd name="T55" fmla="*/ 20 h 22"/>
                <a:gd name="T56" fmla="*/ 22 w 25"/>
                <a:gd name="T57" fmla="*/ 19 h 22"/>
                <a:gd name="T58" fmla="*/ 23 w 25"/>
                <a:gd name="T59" fmla="*/ 18 h 22"/>
                <a:gd name="T60" fmla="*/ 23 w 25"/>
                <a:gd name="T61" fmla="*/ 16 h 22"/>
                <a:gd name="T62" fmla="*/ 24 w 25"/>
                <a:gd name="T63" fmla="*/ 15 h 22"/>
                <a:gd name="T64" fmla="*/ 24 w 25"/>
                <a:gd name="T65" fmla="*/ 13 h 22"/>
                <a:gd name="T66" fmla="*/ 24 w 25"/>
                <a:gd name="T67" fmla="*/ 12 h 22"/>
                <a:gd name="T68" fmla="*/ 24 w 25"/>
                <a:gd name="T69" fmla="*/ 10 h 22"/>
                <a:gd name="T70" fmla="*/ 23 w 25"/>
                <a:gd name="T71" fmla="*/ 9 h 22"/>
                <a:gd name="T72" fmla="*/ 22 w 25"/>
                <a:gd name="T73" fmla="*/ 8 h 22"/>
                <a:gd name="T74" fmla="*/ 22 w 25"/>
                <a:gd name="T75" fmla="*/ 7 h 22"/>
                <a:gd name="T76" fmla="*/ 20 w 25"/>
                <a:gd name="T77" fmla="*/ 6 h 22"/>
                <a:gd name="T78" fmla="*/ 18 w 25"/>
                <a:gd name="T79" fmla="*/ 5 h 22"/>
                <a:gd name="T80" fmla="*/ 8 w 25"/>
                <a:gd name="T81" fmla="*/ 4 h 22"/>
                <a:gd name="T82" fmla="*/ 6 w 25"/>
                <a:gd name="T83" fmla="*/ 4 h 22"/>
                <a:gd name="T84" fmla="*/ 6 w 25"/>
                <a:gd name="T85" fmla="*/ 3 h 22"/>
                <a:gd name="T86" fmla="*/ 5 w 25"/>
                <a:gd name="T87" fmla="*/ 2 h 22"/>
                <a:gd name="T88" fmla="*/ 5 w 25"/>
                <a:gd name="T89" fmla="*/ 1 h 22"/>
                <a:gd name="T90" fmla="*/ 2 w 25"/>
                <a:gd name="T91" fmla="*/ 7 h 22"/>
                <a:gd name="T92" fmla="*/ 4 w 25"/>
                <a:gd name="T93" fmla="*/ 6 h 22"/>
                <a:gd name="T94" fmla="*/ 5 w 25"/>
                <a:gd name="T95" fmla="*/ 5 h 22"/>
                <a:gd name="T96" fmla="*/ 6 w 25"/>
                <a:gd name="T97" fmla="*/ 5 h 22"/>
                <a:gd name="T98" fmla="*/ 16 w 25"/>
                <a:gd name="T99"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 h="22">
                  <a:moveTo>
                    <a:pt x="16" y="6"/>
                  </a:moveTo>
                  <a:lnTo>
                    <a:pt x="17" y="7"/>
                  </a:lnTo>
                  <a:lnTo>
                    <a:pt x="18" y="7"/>
                  </a:lnTo>
                  <a:lnTo>
                    <a:pt x="18" y="7"/>
                  </a:lnTo>
                  <a:lnTo>
                    <a:pt x="19" y="7"/>
                  </a:lnTo>
                  <a:lnTo>
                    <a:pt x="20" y="8"/>
                  </a:lnTo>
                  <a:lnTo>
                    <a:pt x="21" y="8"/>
                  </a:lnTo>
                  <a:lnTo>
                    <a:pt x="22" y="9"/>
                  </a:lnTo>
                  <a:lnTo>
                    <a:pt x="22" y="9"/>
                  </a:lnTo>
                  <a:lnTo>
                    <a:pt x="22" y="9"/>
                  </a:lnTo>
                  <a:lnTo>
                    <a:pt x="23" y="9"/>
                  </a:lnTo>
                  <a:lnTo>
                    <a:pt x="23" y="10"/>
                  </a:lnTo>
                  <a:lnTo>
                    <a:pt x="23" y="11"/>
                  </a:lnTo>
                  <a:lnTo>
                    <a:pt x="23" y="12"/>
                  </a:lnTo>
                  <a:lnTo>
                    <a:pt x="23" y="12"/>
                  </a:lnTo>
                  <a:lnTo>
                    <a:pt x="23" y="13"/>
                  </a:lnTo>
                  <a:lnTo>
                    <a:pt x="23" y="14"/>
                  </a:lnTo>
                  <a:lnTo>
                    <a:pt x="23" y="15"/>
                  </a:lnTo>
                  <a:lnTo>
                    <a:pt x="22" y="16"/>
                  </a:lnTo>
                  <a:lnTo>
                    <a:pt x="22" y="16"/>
                  </a:lnTo>
                  <a:lnTo>
                    <a:pt x="21" y="17"/>
                  </a:lnTo>
                  <a:lnTo>
                    <a:pt x="20" y="17"/>
                  </a:lnTo>
                  <a:lnTo>
                    <a:pt x="19" y="17"/>
                  </a:lnTo>
                  <a:lnTo>
                    <a:pt x="18" y="17"/>
                  </a:lnTo>
                  <a:lnTo>
                    <a:pt x="18" y="17"/>
                  </a:lnTo>
                  <a:lnTo>
                    <a:pt x="17" y="17"/>
                  </a:lnTo>
                  <a:lnTo>
                    <a:pt x="16" y="17"/>
                  </a:lnTo>
                  <a:lnTo>
                    <a:pt x="15" y="17"/>
                  </a:lnTo>
                  <a:lnTo>
                    <a:pt x="14" y="17"/>
                  </a:lnTo>
                  <a:lnTo>
                    <a:pt x="6" y="16"/>
                  </a:lnTo>
                  <a:lnTo>
                    <a:pt x="6" y="16"/>
                  </a:lnTo>
                  <a:lnTo>
                    <a:pt x="5" y="16"/>
                  </a:lnTo>
                  <a:lnTo>
                    <a:pt x="4" y="16"/>
                  </a:lnTo>
                  <a:lnTo>
                    <a:pt x="3" y="16"/>
                  </a:lnTo>
                  <a:lnTo>
                    <a:pt x="3" y="15"/>
                  </a:lnTo>
                  <a:lnTo>
                    <a:pt x="3" y="14"/>
                  </a:lnTo>
                  <a:lnTo>
                    <a:pt x="2" y="14"/>
                  </a:lnTo>
                  <a:lnTo>
                    <a:pt x="3" y="13"/>
                  </a:lnTo>
                  <a:lnTo>
                    <a:pt x="3" y="12"/>
                  </a:lnTo>
                  <a:lnTo>
                    <a:pt x="2" y="12"/>
                  </a:lnTo>
                  <a:lnTo>
                    <a:pt x="0" y="21"/>
                  </a:lnTo>
                  <a:lnTo>
                    <a:pt x="2" y="21"/>
                  </a:lnTo>
                  <a:lnTo>
                    <a:pt x="2" y="20"/>
                  </a:lnTo>
                  <a:lnTo>
                    <a:pt x="2" y="19"/>
                  </a:lnTo>
                  <a:lnTo>
                    <a:pt x="2" y="19"/>
                  </a:lnTo>
                  <a:lnTo>
                    <a:pt x="2" y="19"/>
                  </a:lnTo>
                  <a:lnTo>
                    <a:pt x="3" y="19"/>
                  </a:lnTo>
                  <a:lnTo>
                    <a:pt x="4" y="19"/>
                  </a:lnTo>
                  <a:lnTo>
                    <a:pt x="6" y="19"/>
                  </a:lnTo>
                  <a:lnTo>
                    <a:pt x="16" y="21"/>
                  </a:lnTo>
                  <a:lnTo>
                    <a:pt x="17" y="21"/>
                  </a:lnTo>
                  <a:lnTo>
                    <a:pt x="18" y="21"/>
                  </a:lnTo>
                  <a:lnTo>
                    <a:pt x="18" y="21"/>
                  </a:lnTo>
                  <a:lnTo>
                    <a:pt x="19" y="20"/>
                  </a:lnTo>
                  <a:lnTo>
                    <a:pt x="20" y="20"/>
                  </a:lnTo>
                  <a:lnTo>
                    <a:pt x="21" y="20"/>
                  </a:lnTo>
                  <a:lnTo>
                    <a:pt x="21" y="19"/>
                  </a:lnTo>
                  <a:lnTo>
                    <a:pt x="22" y="19"/>
                  </a:lnTo>
                  <a:lnTo>
                    <a:pt x="22" y="19"/>
                  </a:lnTo>
                  <a:lnTo>
                    <a:pt x="23" y="18"/>
                  </a:lnTo>
                  <a:lnTo>
                    <a:pt x="23" y="17"/>
                  </a:lnTo>
                  <a:lnTo>
                    <a:pt x="23" y="16"/>
                  </a:lnTo>
                  <a:lnTo>
                    <a:pt x="24" y="16"/>
                  </a:lnTo>
                  <a:lnTo>
                    <a:pt x="24" y="15"/>
                  </a:lnTo>
                  <a:lnTo>
                    <a:pt x="24" y="14"/>
                  </a:lnTo>
                  <a:lnTo>
                    <a:pt x="24" y="13"/>
                  </a:lnTo>
                  <a:lnTo>
                    <a:pt x="24" y="12"/>
                  </a:lnTo>
                  <a:lnTo>
                    <a:pt x="24" y="12"/>
                  </a:lnTo>
                  <a:lnTo>
                    <a:pt x="24" y="11"/>
                  </a:lnTo>
                  <a:lnTo>
                    <a:pt x="24" y="10"/>
                  </a:lnTo>
                  <a:lnTo>
                    <a:pt x="24" y="9"/>
                  </a:lnTo>
                  <a:lnTo>
                    <a:pt x="23" y="9"/>
                  </a:lnTo>
                  <a:lnTo>
                    <a:pt x="23" y="8"/>
                  </a:lnTo>
                  <a:lnTo>
                    <a:pt x="22" y="8"/>
                  </a:lnTo>
                  <a:lnTo>
                    <a:pt x="22" y="7"/>
                  </a:lnTo>
                  <a:lnTo>
                    <a:pt x="22" y="7"/>
                  </a:lnTo>
                  <a:lnTo>
                    <a:pt x="21" y="6"/>
                  </a:lnTo>
                  <a:lnTo>
                    <a:pt x="20" y="6"/>
                  </a:lnTo>
                  <a:lnTo>
                    <a:pt x="19" y="5"/>
                  </a:lnTo>
                  <a:lnTo>
                    <a:pt x="18" y="5"/>
                  </a:lnTo>
                  <a:lnTo>
                    <a:pt x="18" y="5"/>
                  </a:lnTo>
                  <a:lnTo>
                    <a:pt x="8" y="4"/>
                  </a:lnTo>
                  <a:lnTo>
                    <a:pt x="7" y="4"/>
                  </a:lnTo>
                  <a:lnTo>
                    <a:pt x="6" y="4"/>
                  </a:lnTo>
                  <a:lnTo>
                    <a:pt x="6" y="3"/>
                  </a:lnTo>
                  <a:lnTo>
                    <a:pt x="6" y="3"/>
                  </a:lnTo>
                  <a:lnTo>
                    <a:pt x="5" y="3"/>
                  </a:lnTo>
                  <a:lnTo>
                    <a:pt x="5" y="2"/>
                  </a:lnTo>
                  <a:lnTo>
                    <a:pt x="5" y="2"/>
                  </a:lnTo>
                  <a:lnTo>
                    <a:pt x="5" y="1"/>
                  </a:lnTo>
                  <a:lnTo>
                    <a:pt x="4" y="0"/>
                  </a:lnTo>
                  <a:lnTo>
                    <a:pt x="2" y="7"/>
                  </a:lnTo>
                  <a:lnTo>
                    <a:pt x="4" y="7"/>
                  </a:lnTo>
                  <a:lnTo>
                    <a:pt x="4" y="6"/>
                  </a:lnTo>
                  <a:lnTo>
                    <a:pt x="4" y="5"/>
                  </a:lnTo>
                  <a:lnTo>
                    <a:pt x="5" y="5"/>
                  </a:lnTo>
                  <a:lnTo>
                    <a:pt x="6" y="5"/>
                  </a:lnTo>
                  <a:lnTo>
                    <a:pt x="6" y="5"/>
                  </a:lnTo>
                  <a:lnTo>
                    <a:pt x="8" y="5"/>
                  </a:lnTo>
                  <a:lnTo>
                    <a:pt x="16"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4" name="Freeform 538"/>
            <p:cNvSpPr>
              <a:spLocks/>
            </p:cNvSpPr>
            <p:nvPr/>
          </p:nvSpPr>
          <p:spPr bwMode="auto">
            <a:xfrm>
              <a:off x="814" y="3482"/>
              <a:ext cx="5" cy="6"/>
            </a:xfrm>
            <a:custGeom>
              <a:avLst/>
              <a:gdLst>
                <a:gd name="T0" fmla="*/ 2 w 5"/>
                <a:gd name="T1" fmla="*/ 3 h 6"/>
                <a:gd name="T2" fmla="*/ 3 w 5"/>
                <a:gd name="T3" fmla="*/ 5 h 6"/>
                <a:gd name="T4" fmla="*/ 4 w 5"/>
                <a:gd name="T5" fmla="*/ 5 h 6"/>
                <a:gd name="T6" fmla="*/ 4 w 5"/>
                <a:gd name="T7" fmla="*/ 5 h 6"/>
                <a:gd name="T8" fmla="*/ 4 w 5"/>
                <a:gd name="T9" fmla="*/ 5 h 6"/>
                <a:gd name="T10" fmla="*/ 3 w 5"/>
                <a:gd name="T11" fmla="*/ 5 h 6"/>
                <a:gd name="T12" fmla="*/ 3 w 5"/>
                <a:gd name="T13" fmla="*/ 5 h 6"/>
                <a:gd name="T14" fmla="*/ 3 w 5"/>
                <a:gd name="T15" fmla="*/ 4 h 6"/>
                <a:gd name="T16" fmla="*/ 2 w 5"/>
                <a:gd name="T17" fmla="*/ 3 h 6"/>
                <a:gd name="T18" fmla="*/ 3 w 5"/>
                <a:gd name="T19" fmla="*/ 3 h 6"/>
                <a:gd name="T20" fmla="*/ 3 w 5"/>
                <a:gd name="T21" fmla="*/ 2 h 6"/>
                <a:gd name="T22" fmla="*/ 3 w 5"/>
                <a:gd name="T23" fmla="*/ 2 h 6"/>
                <a:gd name="T24" fmla="*/ 3 w 5"/>
                <a:gd name="T25" fmla="*/ 2 h 6"/>
                <a:gd name="T26" fmla="*/ 4 w 5"/>
                <a:gd name="T27" fmla="*/ 1 h 6"/>
                <a:gd name="T28" fmla="*/ 3 w 5"/>
                <a:gd name="T29" fmla="*/ 1 h 6"/>
                <a:gd name="T30" fmla="*/ 3 w 5"/>
                <a:gd name="T31" fmla="*/ 0 h 6"/>
                <a:gd name="T32" fmla="*/ 3 w 5"/>
                <a:gd name="T33" fmla="*/ 0 h 6"/>
                <a:gd name="T34" fmla="*/ 2 w 5"/>
                <a:gd name="T35" fmla="*/ 0 h 6"/>
                <a:gd name="T36" fmla="*/ 2 w 5"/>
                <a:gd name="T37" fmla="*/ 0 h 6"/>
                <a:gd name="T38" fmla="*/ 2 w 5"/>
                <a:gd name="T39" fmla="*/ 0 h 6"/>
                <a:gd name="T40" fmla="*/ 2 w 5"/>
                <a:gd name="T41" fmla="*/ 0 h 6"/>
                <a:gd name="T42" fmla="*/ 0 w 5"/>
                <a:gd name="T43" fmla="*/ 0 h 6"/>
                <a:gd name="T44" fmla="*/ 0 w 5"/>
                <a:gd name="T45" fmla="*/ 0 h 6"/>
                <a:gd name="T46" fmla="*/ 0 w 5"/>
                <a:gd name="T47" fmla="*/ 1 h 6"/>
                <a:gd name="T48" fmla="*/ 0 w 5"/>
                <a:gd name="T49" fmla="*/ 1 h 6"/>
                <a:gd name="T50" fmla="*/ 0 w 5"/>
                <a:gd name="T51" fmla="*/ 4 h 6"/>
                <a:gd name="T52" fmla="*/ 0 w 5"/>
                <a:gd name="T53" fmla="*/ 5 h 6"/>
                <a:gd name="T54" fmla="*/ 0 w 5"/>
                <a:gd name="T55" fmla="*/ 5 h 6"/>
                <a:gd name="T56" fmla="*/ 0 w 5"/>
                <a:gd name="T57" fmla="*/ 5 h 6"/>
                <a:gd name="T58" fmla="*/ 2 w 5"/>
                <a:gd name="T59" fmla="*/ 5 h 6"/>
                <a:gd name="T60" fmla="*/ 2 w 5"/>
                <a:gd name="T61" fmla="*/ 5 h 6"/>
                <a:gd name="T62" fmla="*/ 1 w 5"/>
                <a:gd name="T63" fmla="*/ 5 h 6"/>
                <a:gd name="T64" fmla="*/ 1 w 5"/>
                <a:gd name="T65" fmla="*/ 3 h 6"/>
                <a:gd name="T66" fmla="*/ 2 w 5"/>
                <a:gd name="T6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 h="6">
                  <a:moveTo>
                    <a:pt x="2" y="3"/>
                  </a:moveTo>
                  <a:lnTo>
                    <a:pt x="3" y="5"/>
                  </a:lnTo>
                  <a:lnTo>
                    <a:pt x="4" y="5"/>
                  </a:lnTo>
                  <a:lnTo>
                    <a:pt x="4" y="5"/>
                  </a:lnTo>
                  <a:lnTo>
                    <a:pt x="4" y="5"/>
                  </a:lnTo>
                  <a:lnTo>
                    <a:pt x="3" y="5"/>
                  </a:lnTo>
                  <a:lnTo>
                    <a:pt x="3" y="5"/>
                  </a:lnTo>
                  <a:lnTo>
                    <a:pt x="3" y="4"/>
                  </a:lnTo>
                  <a:lnTo>
                    <a:pt x="2" y="3"/>
                  </a:lnTo>
                  <a:lnTo>
                    <a:pt x="3" y="3"/>
                  </a:lnTo>
                  <a:lnTo>
                    <a:pt x="3" y="2"/>
                  </a:lnTo>
                  <a:lnTo>
                    <a:pt x="3" y="2"/>
                  </a:lnTo>
                  <a:lnTo>
                    <a:pt x="3" y="2"/>
                  </a:lnTo>
                  <a:lnTo>
                    <a:pt x="4" y="1"/>
                  </a:lnTo>
                  <a:lnTo>
                    <a:pt x="3" y="1"/>
                  </a:lnTo>
                  <a:lnTo>
                    <a:pt x="3" y="0"/>
                  </a:lnTo>
                  <a:lnTo>
                    <a:pt x="3" y="0"/>
                  </a:lnTo>
                  <a:lnTo>
                    <a:pt x="2" y="0"/>
                  </a:lnTo>
                  <a:lnTo>
                    <a:pt x="2" y="0"/>
                  </a:lnTo>
                  <a:lnTo>
                    <a:pt x="2" y="0"/>
                  </a:lnTo>
                  <a:lnTo>
                    <a:pt x="2" y="0"/>
                  </a:lnTo>
                  <a:lnTo>
                    <a:pt x="0" y="0"/>
                  </a:lnTo>
                  <a:lnTo>
                    <a:pt x="0" y="0"/>
                  </a:lnTo>
                  <a:lnTo>
                    <a:pt x="0" y="1"/>
                  </a:lnTo>
                  <a:lnTo>
                    <a:pt x="0" y="1"/>
                  </a:lnTo>
                  <a:lnTo>
                    <a:pt x="0" y="4"/>
                  </a:lnTo>
                  <a:lnTo>
                    <a:pt x="0" y="5"/>
                  </a:lnTo>
                  <a:lnTo>
                    <a:pt x="0" y="5"/>
                  </a:lnTo>
                  <a:lnTo>
                    <a:pt x="0" y="5"/>
                  </a:lnTo>
                  <a:lnTo>
                    <a:pt x="2" y="5"/>
                  </a:lnTo>
                  <a:lnTo>
                    <a:pt x="2" y="5"/>
                  </a:lnTo>
                  <a:lnTo>
                    <a:pt x="1" y="5"/>
                  </a:lnTo>
                  <a:lnTo>
                    <a:pt x="1" y="3"/>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5" name="Freeform 539"/>
            <p:cNvSpPr>
              <a:spLocks/>
            </p:cNvSpPr>
            <p:nvPr/>
          </p:nvSpPr>
          <p:spPr bwMode="auto">
            <a:xfrm>
              <a:off x="815" y="3481"/>
              <a:ext cx="3" cy="2"/>
            </a:xfrm>
            <a:custGeom>
              <a:avLst/>
              <a:gdLst>
                <a:gd name="T0" fmla="*/ 2 w 3"/>
                <a:gd name="T1" fmla="*/ 1 h 2"/>
                <a:gd name="T2" fmla="*/ 2 w 3"/>
                <a:gd name="T3" fmla="*/ 1 h 2"/>
                <a:gd name="T4" fmla="*/ 2 w 3"/>
                <a:gd name="T5" fmla="*/ 1 h 2"/>
                <a:gd name="T6" fmla="*/ 1 w 3"/>
                <a:gd name="T7" fmla="*/ 1 h 2"/>
                <a:gd name="T8" fmla="*/ 1 w 3"/>
                <a:gd name="T9" fmla="*/ 1 h 2"/>
                <a:gd name="T10" fmla="*/ 1 w 3"/>
                <a:gd name="T11" fmla="*/ 1 h 2"/>
                <a:gd name="T12" fmla="*/ 1 w 3"/>
                <a:gd name="T13" fmla="*/ 1 h 2"/>
                <a:gd name="T14" fmla="*/ 0 w 3"/>
                <a:gd name="T15" fmla="*/ 1 h 2"/>
                <a:gd name="T16" fmla="*/ 0 w 3"/>
                <a:gd name="T17" fmla="*/ 1 h 2"/>
                <a:gd name="T18" fmla="*/ 0 w 3"/>
                <a:gd name="T19" fmla="*/ 0 h 2"/>
                <a:gd name="T20" fmla="*/ 0 w 3"/>
                <a:gd name="T21" fmla="*/ 0 h 2"/>
                <a:gd name="T22" fmla="*/ 0 w 3"/>
                <a:gd name="T23" fmla="*/ 0 h 2"/>
                <a:gd name="T24" fmla="*/ 0 w 3"/>
                <a:gd name="T25" fmla="*/ 0 h 2"/>
                <a:gd name="T26" fmla="*/ 1 w 3"/>
                <a:gd name="T27" fmla="*/ 0 h 2"/>
                <a:gd name="T28" fmla="*/ 1 w 3"/>
                <a:gd name="T29" fmla="*/ 0 h 2"/>
                <a:gd name="T30" fmla="*/ 2 w 3"/>
                <a:gd name="T31" fmla="*/ 0 h 2"/>
                <a:gd name="T32" fmla="*/ 2 w 3"/>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1"/>
                  </a:moveTo>
                  <a:lnTo>
                    <a:pt x="2" y="1"/>
                  </a:lnTo>
                  <a:lnTo>
                    <a:pt x="2" y="1"/>
                  </a:lnTo>
                  <a:lnTo>
                    <a:pt x="1" y="1"/>
                  </a:lnTo>
                  <a:lnTo>
                    <a:pt x="1" y="1"/>
                  </a:lnTo>
                  <a:lnTo>
                    <a:pt x="1" y="1"/>
                  </a:lnTo>
                  <a:lnTo>
                    <a:pt x="1" y="1"/>
                  </a:lnTo>
                  <a:lnTo>
                    <a:pt x="0" y="1"/>
                  </a:lnTo>
                  <a:lnTo>
                    <a:pt x="0" y="1"/>
                  </a:lnTo>
                  <a:lnTo>
                    <a:pt x="0" y="0"/>
                  </a:lnTo>
                  <a:lnTo>
                    <a:pt x="0" y="0"/>
                  </a:lnTo>
                  <a:lnTo>
                    <a:pt x="0" y="0"/>
                  </a:lnTo>
                  <a:lnTo>
                    <a:pt x="0" y="0"/>
                  </a:lnTo>
                  <a:lnTo>
                    <a:pt x="1" y="0"/>
                  </a:lnTo>
                  <a:lnTo>
                    <a:pt x="1" y="0"/>
                  </a:lnTo>
                  <a:lnTo>
                    <a:pt x="2" y="0"/>
                  </a:lnTo>
                  <a:lnTo>
                    <a:pt x="2"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6" name="Freeform 540"/>
            <p:cNvSpPr>
              <a:spLocks/>
            </p:cNvSpPr>
            <p:nvPr/>
          </p:nvSpPr>
          <p:spPr bwMode="auto">
            <a:xfrm>
              <a:off x="991" y="3583"/>
              <a:ext cx="25" cy="20"/>
            </a:xfrm>
            <a:custGeom>
              <a:avLst/>
              <a:gdLst>
                <a:gd name="T0" fmla="*/ 24 w 25"/>
                <a:gd name="T1" fmla="*/ 11 h 20"/>
                <a:gd name="T2" fmla="*/ 23 w 25"/>
                <a:gd name="T3" fmla="*/ 11 h 20"/>
                <a:gd name="T4" fmla="*/ 22 w 25"/>
                <a:gd name="T5" fmla="*/ 10 h 20"/>
                <a:gd name="T6" fmla="*/ 22 w 25"/>
                <a:gd name="T7" fmla="*/ 5 h 20"/>
                <a:gd name="T8" fmla="*/ 21 w 25"/>
                <a:gd name="T9" fmla="*/ 4 h 20"/>
                <a:gd name="T10" fmla="*/ 20 w 25"/>
                <a:gd name="T11" fmla="*/ 2 h 20"/>
                <a:gd name="T12" fmla="*/ 19 w 25"/>
                <a:gd name="T13" fmla="*/ 2 h 20"/>
                <a:gd name="T14" fmla="*/ 18 w 25"/>
                <a:gd name="T15" fmla="*/ 1 h 20"/>
                <a:gd name="T16" fmla="*/ 16 w 25"/>
                <a:gd name="T17" fmla="*/ 1 h 20"/>
                <a:gd name="T18" fmla="*/ 15 w 25"/>
                <a:gd name="T19" fmla="*/ 0 h 20"/>
                <a:gd name="T20" fmla="*/ 13 w 25"/>
                <a:gd name="T21" fmla="*/ 0 h 20"/>
                <a:gd name="T22" fmla="*/ 10 w 25"/>
                <a:gd name="T23" fmla="*/ 1 h 20"/>
                <a:gd name="T24" fmla="*/ 9 w 25"/>
                <a:gd name="T25" fmla="*/ 1 h 20"/>
                <a:gd name="T26" fmla="*/ 7 w 25"/>
                <a:gd name="T27" fmla="*/ 1 h 20"/>
                <a:gd name="T28" fmla="*/ 6 w 25"/>
                <a:gd name="T29" fmla="*/ 2 h 20"/>
                <a:gd name="T30" fmla="*/ 4 w 25"/>
                <a:gd name="T31" fmla="*/ 3 h 20"/>
                <a:gd name="T32" fmla="*/ 2 w 25"/>
                <a:gd name="T33" fmla="*/ 5 h 20"/>
                <a:gd name="T34" fmla="*/ 1 w 25"/>
                <a:gd name="T35" fmla="*/ 6 h 20"/>
                <a:gd name="T36" fmla="*/ 1 w 25"/>
                <a:gd name="T37" fmla="*/ 8 h 20"/>
                <a:gd name="T38" fmla="*/ 0 w 25"/>
                <a:gd name="T39" fmla="*/ 9 h 20"/>
                <a:gd name="T40" fmla="*/ 0 w 25"/>
                <a:gd name="T41" fmla="*/ 11 h 20"/>
                <a:gd name="T42" fmla="*/ 1 w 25"/>
                <a:gd name="T43" fmla="*/ 14 h 20"/>
                <a:gd name="T44" fmla="*/ 2 w 25"/>
                <a:gd name="T45" fmla="*/ 15 h 20"/>
                <a:gd name="T46" fmla="*/ 3 w 25"/>
                <a:gd name="T47" fmla="*/ 17 h 20"/>
                <a:gd name="T48" fmla="*/ 4 w 25"/>
                <a:gd name="T49" fmla="*/ 17 h 20"/>
                <a:gd name="T50" fmla="*/ 6 w 25"/>
                <a:gd name="T51" fmla="*/ 17 h 20"/>
                <a:gd name="T52" fmla="*/ 7 w 25"/>
                <a:gd name="T53" fmla="*/ 18 h 20"/>
                <a:gd name="T54" fmla="*/ 9 w 25"/>
                <a:gd name="T55" fmla="*/ 19 h 20"/>
                <a:gd name="T56" fmla="*/ 10 w 25"/>
                <a:gd name="T57" fmla="*/ 19 h 20"/>
                <a:gd name="T58" fmla="*/ 10 w 25"/>
                <a:gd name="T59" fmla="*/ 18 h 20"/>
                <a:gd name="T60" fmla="*/ 8 w 25"/>
                <a:gd name="T61" fmla="*/ 17 h 20"/>
                <a:gd name="T62" fmla="*/ 6 w 25"/>
                <a:gd name="T63" fmla="*/ 17 h 20"/>
                <a:gd name="T64" fmla="*/ 6 w 25"/>
                <a:gd name="T65" fmla="*/ 16 h 20"/>
                <a:gd name="T66" fmla="*/ 4 w 25"/>
                <a:gd name="T67" fmla="*/ 15 h 20"/>
                <a:gd name="T68" fmla="*/ 3 w 25"/>
                <a:gd name="T69" fmla="*/ 14 h 20"/>
                <a:gd name="T70" fmla="*/ 2 w 25"/>
                <a:gd name="T71" fmla="*/ 13 h 20"/>
                <a:gd name="T72" fmla="*/ 2 w 25"/>
                <a:gd name="T73" fmla="*/ 11 h 20"/>
                <a:gd name="T74" fmla="*/ 3 w 25"/>
                <a:gd name="T75" fmla="*/ 10 h 20"/>
                <a:gd name="T76" fmla="*/ 4 w 25"/>
                <a:gd name="T77" fmla="*/ 8 h 20"/>
                <a:gd name="T78" fmla="*/ 5 w 25"/>
                <a:gd name="T79" fmla="*/ 7 h 20"/>
                <a:gd name="T80" fmla="*/ 6 w 25"/>
                <a:gd name="T81" fmla="*/ 6 h 20"/>
                <a:gd name="T82" fmla="*/ 8 w 25"/>
                <a:gd name="T83" fmla="*/ 5 h 20"/>
                <a:gd name="T84" fmla="*/ 10 w 25"/>
                <a:gd name="T85" fmla="*/ 4 h 20"/>
                <a:gd name="T86" fmla="*/ 11 w 25"/>
                <a:gd name="T87" fmla="*/ 4 h 20"/>
                <a:gd name="T88" fmla="*/ 12 w 25"/>
                <a:gd name="T89" fmla="*/ 3 h 20"/>
                <a:gd name="T90" fmla="*/ 14 w 25"/>
                <a:gd name="T91" fmla="*/ 3 h 20"/>
                <a:gd name="T92" fmla="*/ 16 w 25"/>
                <a:gd name="T93" fmla="*/ 3 h 20"/>
                <a:gd name="T94" fmla="*/ 18 w 25"/>
                <a:gd name="T95" fmla="*/ 3 h 20"/>
                <a:gd name="T96" fmla="*/ 19 w 25"/>
                <a:gd name="T97" fmla="*/ 4 h 20"/>
                <a:gd name="T98" fmla="*/ 21 w 25"/>
                <a:gd name="T99" fmla="*/ 5 h 20"/>
                <a:gd name="T100" fmla="*/ 22 w 25"/>
                <a:gd name="T101" fmla="*/ 7 h 20"/>
                <a:gd name="T102" fmla="*/ 22 w 25"/>
                <a:gd name="T103" fmla="*/ 8 h 20"/>
                <a:gd name="T104" fmla="*/ 22 w 25"/>
                <a:gd name="T105" fmla="*/ 10 h 20"/>
                <a:gd name="T106" fmla="*/ 21 w 25"/>
                <a:gd name="T107" fmla="*/ 11 h 20"/>
                <a:gd name="T108" fmla="*/ 20 w 25"/>
                <a:gd name="T109" fmla="*/ 13 h 20"/>
                <a:gd name="T110" fmla="*/ 19 w 25"/>
                <a:gd name="T111"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 h="20">
                  <a:moveTo>
                    <a:pt x="24" y="11"/>
                  </a:moveTo>
                  <a:lnTo>
                    <a:pt x="24" y="11"/>
                  </a:lnTo>
                  <a:lnTo>
                    <a:pt x="24" y="11"/>
                  </a:lnTo>
                  <a:lnTo>
                    <a:pt x="23" y="11"/>
                  </a:lnTo>
                  <a:lnTo>
                    <a:pt x="23" y="10"/>
                  </a:lnTo>
                  <a:lnTo>
                    <a:pt x="22" y="10"/>
                  </a:lnTo>
                  <a:lnTo>
                    <a:pt x="22" y="6"/>
                  </a:lnTo>
                  <a:lnTo>
                    <a:pt x="22" y="5"/>
                  </a:lnTo>
                  <a:lnTo>
                    <a:pt x="22" y="5"/>
                  </a:lnTo>
                  <a:lnTo>
                    <a:pt x="21" y="4"/>
                  </a:lnTo>
                  <a:lnTo>
                    <a:pt x="21" y="3"/>
                  </a:lnTo>
                  <a:lnTo>
                    <a:pt x="20" y="2"/>
                  </a:lnTo>
                  <a:lnTo>
                    <a:pt x="19" y="2"/>
                  </a:lnTo>
                  <a:lnTo>
                    <a:pt x="19" y="2"/>
                  </a:lnTo>
                  <a:lnTo>
                    <a:pt x="18" y="2"/>
                  </a:lnTo>
                  <a:lnTo>
                    <a:pt x="18" y="1"/>
                  </a:lnTo>
                  <a:lnTo>
                    <a:pt x="17" y="1"/>
                  </a:lnTo>
                  <a:lnTo>
                    <a:pt x="16" y="1"/>
                  </a:lnTo>
                  <a:lnTo>
                    <a:pt x="16" y="0"/>
                  </a:lnTo>
                  <a:lnTo>
                    <a:pt x="15" y="0"/>
                  </a:lnTo>
                  <a:lnTo>
                    <a:pt x="14" y="0"/>
                  </a:lnTo>
                  <a:lnTo>
                    <a:pt x="13" y="0"/>
                  </a:lnTo>
                  <a:lnTo>
                    <a:pt x="12" y="0"/>
                  </a:lnTo>
                  <a:lnTo>
                    <a:pt x="10" y="1"/>
                  </a:lnTo>
                  <a:lnTo>
                    <a:pt x="10" y="1"/>
                  </a:lnTo>
                  <a:lnTo>
                    <a:pt x="9" y="1"/>
                  </a:lnTo>
                  <a:lnTo>
                    <a:pt x="8" y="1"/>
                  </a:lnTo>
                  <a:lnTo>
                    <a:pt x="7" y="1"/>
                  </a:lnTo>
                  <a:lnTo>
                    <a:pt x="6" y="2"/>
                  </a:lnTo>
                  <a:lnTo>
                    <a:pt x="6" y="2"/>
                  </a:lnTo>
                  <a:lnTo>
                    <a:pt x="5" y="2"/>
                  </a:lnTo>
                  <a:lnTo>
                    <a:pt x="4" y="3"/>
                  </a:lnTo>
                  <a:lnTo>
                    <a:pt x="3" y="4"/>
                  </a:lnTo>
                  <a:lnTo>
                    <a:pt x="2" y="5"/>
                  </a:lnTo>
                  <a:lnTo>
                    <a:pt x="2" y="5"/>
                  </a:lnTo>
                  <a:lnTo>
                    <a:pt x="1" y="6"/>
                  </a:lnTo>
                  <a:lnTo>
                    <a:pt x="1" y="7"/>
                  </a:lnTo>
                  <a:lnTo>
                    <a:pt x="1" y="8"/>
                  </a:lnTo>
                  <a:lnTo>
                    <a:pt x="0" y="8"/>
                  </a:lnTo>
                  <a:lnTo>
                    <a:pt x="0" y="9"/>
                  </a:lnTo>
                  <a:lnTo>
                    <a:pt x="0" y="11"/>
                  </a:lnTo>
                  <a:lnTo>
                    <a:pt x="0" y="11"/>
                  </a:lnTo>
                  <a:lnTo>
                    <a:pt x="0" y="12"/>
                  </a:lnTo>
                  <a:lnTo>
                    <a:pt x="1" y="14"/>
                  </a:lnTo>
                  <a:lnTo>
                    <a:pt x="2" y="14"/>
                  </a:lnTo>
                  <a:lnTo>
                    <a:pt x="2" y="15"/>
                  </a:lnTo>
                  <a:lnTo>
                    <a:pt x="2" y="16"/>
                  </a:lnTo>
                  <a:lnTo>
                    <a:pt x="3" y="17"/>
                  </a:lnTo>
                  <a:lnTo>
                    <a:pt x="4" y="17"/>
                  </a:lnTo>
                  <a:lnTo>
                    <a:pt x="4" y="17"/>
                  </a:lnTo>
                  <a:lnTo>
                    <a:pt x="5" y="17"/>
                  </a:lnTo>
                  <a:lnTo>
                    <a:pt x="6" y="17"/>
                  </a:lnTo>
                  <a:lnTo>
                    <a:pt x="6" y="18"/>
                  </a:lnTo>
                  <a:lnTo>
                    <a:pt x="7" y="18"/>
                  </a:lnTo>
                  <a:lnTo>
                    <a:pt x="8" y="18"/>
                  </a:lnTo>
                  <a:lnTo>
                    <a:pt x="9" y="19"/>
                  </a:lnTo>
                  <a:lnTo>
                    <a:pt x="10" y="19"/>
                  </a:lnTo>
                  <a:lnTo>
                    <a:pt x="10" y="19"/>
                  </a:lnTo>
                  <a:lnTo>
                    <a:pt x="10" y="18"/>
                  </a:lnTo>
                  <a:lnTo>
                    <a:pt x="10" y="18"/>
                  </a:lnTo>
                  <a:lnTo>
                    <a:pt x="9" y="18"/>
                  </a:lnTo>
                  <a:lnTo>
                    <a:pt x="8" y="17"/>
                  </a:lnTo>
                  <a:lnTo>
                    <a:pt x="7" y="17"/>
                  </a:lnTo>
                  <a:lnTo>
                    <a:pt x="6" y="17"/>
                  </a:lnTo>
                  <a:lnTo>
                    <a:pt x="6" y="17"/>
                  </a:lnTo>
                  <a:lnTo>
                    <a:pt x="6" y="16"/>
                  </a:lnTo>
                  <a:lnTo>
                    <a:pt x="5" y="16"/>
                  </a:lnTo>
                  <a:lnTo>
                    <a:pt x="4" y="15"/>
                  </a:lnTo>
                  <a:lnTo>
                    <a:pt x="4" y="14"/>
                  </a:lnTo>
                  <a:lnTo>
                    <a:pt x="3" y="14"/>
                  </a:lnTo>
                  <a:lnTo>
                    <a:pt x="3" y="14"/>
                  </a:lnTo>
                  <a:lnTo>
                    <a:pt x="2" y="13"/>
                  </a:lnTo>
                  <a:lnTo>
                    <a:pt x="2" y="12"/>
                  </a:lnTo>
                  <a:lnTo>
                    <a:pt x="2" y="11"/>
                  </a:lnTo>
                  <a:lnTo>
                    <a:pt x="2" y="11"/>
                  </a:lnTo>
                  <a:lnTo>
                    <a:pt x="3" y="10"/>
                  </a:lnTo>
                  <a:lnTo>
                    <a:pt x="3" y="9"/>
                  </a:lnTo>
                  <a:lnTo>
                    <a:pt x="4" y="8"/>
                  </a:lnTo>
                  <a:lnTo>
                    <a:pt x="4" y="8"/>
                  </a:lnTo>
                  <a:lnTo>
                    <a:pt x="5" y="7"/>
                  </a:lnTo>
                  <a:lnTo>
                    <a:pt x="6" y="6"/>
                  </a:lnTo>
                  <a:lnTo>
                    <a:pt x="6" y="6"/>
                  </a:lnTo>
                  <a:lnTo>
                    <a:pt x="7" y="5"/>
                  </a:lnTo>
                  <a:lnTo>
                    <a:pt x="8" y="5"/>
                  </a:lnTo>
                  <a:lnTo>
                    <a:pt x="9" y="5"/>
                  </a:lnTo>
                  <a:lnTo>
                    <a:pt x="10" y="4"/>
                  </a:lnTo>
                  <a:lnTo>
                    <a:pt x="10" y="4"/>
                  </a:lnTo>
                  <a:lnTo>
                    <a:pt x="11" y="4"/>
                  </a:lnTo>
                  <a:lnTo>
                    <a:pt x="11" y="3"/>
                  </a:lnTo>
                  <a:lnTo>
                    <a:pt x="12" y="3"/>
                  </a:lnTo>
                  <a:lnTo>
                    <a:pt x="13" y="3"/>
                  </a:lnTo>
                  <a:lnTo>
                    <a:pt x="14" y="3"/>
                  </a:lnTo>
                  <a:lnTo>
                    <a:pt x="14" y="3"/>
                  </a:lnTo>
                  <a:lnTo>
                    <a:pt x="16" y="3"/>
                  </a:lnTo>
                  <a:lnTo>
                    <a:pt x="17" y="3"/>
                  </a:lnTo>
                  <a:lnTo>
                    <a:pt x="18" y="3"/>
                  </a:lnTo>
                  <a:lnTo>
                    <a:pt x="18" y="3"/>
                  </a:lnTo>
                  <a:lnTo>
                    <a:pt x="19" y="4"/>
                  </a:lnTo>
                  <a:lnTo>
                    <a:pt x="20" y="5"/>
                  </a:lnTo>
                  <a:lnTo>
                    <a:pt x="21" y="5"/>
                  </a:lnTo>
                  <a:lnTo>
                    <a:pt x="21" y="7"/>
                  </a:lnTo>
                  <a:lnTo>
                    <a:pt x="22" y="7"/>
                  </a:lnTo>
                  <a:lnTo>
                    <a:pt x="22" y="8"/>
                  </a:lnTo>
                  <a:lnTo>
                    <a:pt x="22" y="8"/>
                  </a:lnTo>
                  <a:lnTo>
                    <a:pt x="22" y="9"/>
                  </a:lnTo>
                  <a:lnTo>
                    <a:pt x="22" y="10"/>
                  </a:lnTo>
                  <a:lnTo>
                    <a:pt x="21" y="11"/>
                  </a:lnTo>
                  <a:lnTo>
                    <a:pt x="21" y="11"/>
                  </a:lnTo>
                  <a:lnTo>
                    <a:pt x="20" y="12"/>
                  </a:lnTo>
                  <a:lnTo>
                    <a:pt x="20" y="13"/>
                  </a:lnTo>
                  <a:lnTo>
                    <a:pt x="19" y="14"/>
                  </a:lnTo>
                  <a:lnTo>
                    <a:pt x="19" y="14"/>
                  </a:lnTo>
                  <a:lnTo>
                    <a:pt x="24"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7" name="Freeform 541"/>
            <p:cNvSpPr>
              <a:spLocks/>
            </p:cNvSpPr>
            <p:nvPr/>
          </p:nvSpPr>
          <p:spPr bwMode="auto">
            <a:xfrm>
              <a:off x="643" y="3526"/>
              <a:ext cx="28" cy="28"/>
            </a:xfrm>
            <a:custGeom>
              <a:avLst/>
              <a:gdLst>
                <a:gd name="T0" fmla="*/ 12 w 28"/>
                <a:gd name="T1" fmla="*/ 7 h 28"/>
                <a:gd name="T2" fmla="*/ 13 w 28"/>
                <a:gd name="T3" fmla="*/ 8 h 28"/>
                <a:gd name="T4" fmla="*/ 14 w 28"/>
                <a:gd name="T5" fmla="*/ 9 h 28"/>
                <a:gd name="T6" fmla="*/ 14 w 28"/>
                <a:gd name="T7" fmla="*/ 11 h 28"/>
                <a:gd name="T8" fmla="*/ 13 w 28"/>
                <a:gd name="T9" fmla="*/ 12 h 28"/>
                <a:gd name="T10" fmla="*/ 11 w 28"/>
                <a:gd name="T11" fmla="*/ 15 h 28"/>
                <a:gd name="T12" fmla="*/ 7 w 28"/>
                <a:gd name="T13" fmla="*/ 11 h 28"/>
                <a:gd name="T14" fmla="*/ 6 w 28"/>
                <a:gd name="T15" fmla="*/ 10 h 28"/>
                <a:gd name="T16" fmla="*/ 5 w 28"/>
                <a:gd name="T17" fmla="*/ 9 h 28"/>
                <a:gd name="T18" fmla="*/ 5 w 28"/>
                <a:gd name="T19" fmla="*/ 7 h 28"/>
                <a:gd name="T20" fmla="*/ 6 w 28"/>
                <a:gd name="T21" fmla="*/ 6 h 28"/>
                <a:gd name="T22" fmla="*/ 7 w 28"/>
                <a:gd name="T23" fmla="*/ 5 h 28"/>
                <a:gd name="T24" fmla="*/ 8 w 28"/>
                <a:gd name="T25" fmla="*/ 4 h 28"/>
                <a:gd name="T26" fmla="*/ 9 w 28"/>
                <a:gd name="T27" fmla="*/ 3 h 28"/>
                <a:gd name="T28" fmla="*/ 10 w 28"/>
                <a:gd name="T29" fmla="*/ 2 h 28"/>
                <a:gd name="T30" fmla="*/ 11 w 28"/>
                <a:gd name="T31" fmla="*/ 2 h 28"/>
                <a:gd name="T32" fmla="*/ 13 w 28"/>
                <a:gd name="T33" fmla="*/ 2 h 28"/>
                <a:gd name="T34" fmla="*/ 15 w 28"/>
                <a:gd name="T35" fmla="*/ 2 h 28"/>
                <a:gd name="T36" fmla="*/ 9 w 28"/>
                <a:gd name="T37" fmla="*/ 0 h 28"/>
                <a:gd name="T38" fmla="*/ 0 w 28"/>
                <a:gd name="T39" fmla="*/ 13 h 28"/>
                <a:gd name="T40" fmla="*/ 2 w 28"/>
                <a:gd name="T41" fmla="*/ 12 h 28"/>
                <a:gd name="T42" fmla="*/ 3 w 28"/>
                <a:gd name="T43" fmla="*/ 12 h 28"/>
                <a:gd name="T44" fmla="*/ 4 w 28"/>
                <a:gd name="T45" fmla="*/ 13 h 28"/>
                <a:gd name="T46" fmla="*/ 5 w 28"/>
                <a:gd name="T47" fmla="*/ 14 h 28"/>
                <a:gd name="T48" fmla="*/ 16 w 28"/>
                <a:gd name="T49" fmla="*/ 21 h 28"/>
                <a:gd name="T50" fmla="*/ 16 w 28"/>
                <a:gd name="T51" fmla="*/ 22 h 28"/>
                <a:gd name="T52" fmla="*/ 17 w 28"/>
                <a:gd name="T53" fmla="*/ 23 h 28"/>
                <a:gd name="T54" fmla="*/ 17 w 28"/>
                <a:gd name="T55" fmla="*/ 25 h 28"/>
                <a:gd name="T56" fmla="*/ 16 w 28"/>
                <a:gd name="T57" fmla="*/ 26 h 28"/>
                <a:gd name="T58" fmla="*/ 27 w 28"/>
                <a:gd name="T59" fmla="*/ 13 h 28"/>
                <a:gd name="T60" fmla="*/ 24 w 28"/>
                <a:gd name="T61" fmla="*/ 9 h 28"/>
                <a:gd name="T62" fmla="*/ 24 w 28"/>
                <a:gd name="T63" fmla="*/ 11 h 28"/>
                <a:gd name="T64" fmla="*/ 25 w 28"/>
                <a:gd name="T65" fmla="*/ 11 h 28"/>
                <a:gd name="T66" fmla="*/ 25 w 28"/>
                <a:gd name="T67" fmla="*/ 13 h 28"/>
                <a:gd name="T68" fmla="*/ 25 w 28"/>
                <a:gd name="T69" fmla="*/ 15 h 28"/>
                <a:gd name="T70" fmla="*/ 24 w 28"/>
                <a:gd name="T71" fmla="*/ 16 h 28"/>
                <a:gd name="T72" fmla="*/ 23 w 28"/>
                <a:gd name="T73" fmla="*/ 16 h 28"/>
                <a:gd name="T74" fmla="*/ 22 w 28"/>
                <a:gd name="T75" fmla="*/ 18 h 28"/>
                <a:gd name="T76" fmla="*/ 21 w 28"/>
                <a:gd name="T77" fmla="*/ 19 h 28"/>
                <a:gd name="T78" fmla="*/ 20 w 28"/>
                <a:gd name="T79" fmla="*/ 20 h 28"/>
                <a:gd name="T80" fmla="*/ 19 w 28"/>
                <a:gd name="T81" fmla="*/ 20 h 28"/>
                <a:gd name="T82" fmla="*/ 17 w 28"/>
                <a:gd name="T83" fmla="*/ 20 h 28"/>
                <a:gd name="T84" fmla="*/ 13 w 28"/>
                <a:gd name="T85" fmla="*/ 14 h 28"/>
                <a:gd name="T86" fmla="*/ 15 w 28"/>
                <a:gd name="T87" fmla="*/ 12 h 28"/>
                <a:gd name="T88" fmla="*/ 16 w 28"/>
                <a:gd name="T89" fmla="*/ 11 h 28"/>
                <a:gd name="T90" fmla="*/ 18 w 28"/>
                <a:gd name="T91" fmla="*/ 12 h 28"/>
                <a:gd name="T92" fmla="*/ 20 w 28"/>
                <a:gd name="T93" fmla="*/ 1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28">
                  <a:moveTo>
                    <a:pt x="12" y="7"/>
                  </a:moveTo>
                  <a:lnTo>
                    <a:pt x="12" y="7"/>
                  </a:lnTo>
                  <a:lnTo>
                    <a:pt x="12" y="8"/>
                  </a:lnTo>
                  <a:lnTo>
                    <a:pt x="13" y="8"/>
                  </a:lnTo>
                  <a:lnTo>
                    <a:pt x="13" y="9"/>
                  </a:lnTo>
                  <a:lnTo>
                    <a:pt x="14" y="9"/>
                  </a:lnTo>
                  <a:lnTo>
                    <a:pt x="14" y="10"/>
                  </a:lnTo>
                  <a:lnTo>
                    <a:pt x="14" y="11"/>
                  </a:lnTo>
                  <a:lnTo>
                    <a:pt x="13" y="11"/>
                  </a:lnTo>
                  <a:lnTo>
                    <a:pt x="13" y="12"/>
                  </a:lnTo>
                  <a:lnTo>
                    <a:pt x="12" y="13"/>
                  </a:lnTo>
                  <a:lnTo>
                    <a:pt x="11" y="15"/>
                  </a:lnTo>
                  <a:lnTo>
                    <a:pt x="7" y="11"/>
                  </a:lnTo>
                  <a:lnTo>
                    <a:pt x="7" y="11"/>
                  </a:lnTo>
                  <a:lnTo>
                    <a:pt x="6" y="11"/>
                  </a:lnTo>
                  <a:lnTo>
                    <a:pt x="6" y="10"/>
                  </a:lnTo>
                  <a:lnTo>
                    <a:pt x="5" y="10"/>
                  </a:lnTo>
                  <a:lnTo>
                    <a:pt x="5" y="9"/>
                  </a:lnTo>
                  <a:lnTo>
                    <a:pt x="5" y="8"/>
                  </a:lnTo>
                  <a:lnTo>
                    <a:pt x="5" y="7"/>
                  </a:lnTo>
                  <a:lnTo>
                    <a:pt x="5" y="7"/>
                  </a:lnTo>
                  <a:lnTo>
                    <a:pt x="6" y="6"/>
                  </a:lnTo>
                  <a:lnTo>
                    <a:pt x="7" y="5"/>
                  </a:lnTo>
                  <a:lnTo>
                    <a:pt x="7" y="5"/>
                  </a:lnTo>
                  <a:lnTo>
                    <a:pt x="7" y="4"/>
                  </a:lnTo>
                  <a:lnTo>
                    <a:pt x="8" y="4"/>
                  </a:lnTo>
                  <a:lnTo>
                    <a:pt x="8" y="3"/>
                  </a:lnTo>
                  <a:lnTo>
                    <a:pt x="9" y="3"/>
                  </a:lnTo>
                  <a:lnTo>
                    <a:pt x="10" y="3"/>
                  </a:lnTo>
                  <a:lnTo>
                    <a:pt x="10" y="2"/>
                  </a:lnTo>
                  <a:lnTo>
                    <a:pt x="11" y="2"/>
                  </a:lnTo>
                  <a:lnTo>
                    <a:pt x="11" y="2"/>
                  </a:lnTo>
                  <a:lnTo>
                    <a:pt x="12" y="2"/>
                  </a:lnTo>
                  <a:lnTo>
                    <a:pt x="13" y="2"/>
                  </a:lnTo>
                  <a:lnTo>
                    <a:pt x="14" y="2"/>
                  </a:lnTo>
                  <a:lnTo>
                    <a:pt x="15" y="2"/>
                  </a:lnTo>
                  <a:lnTo>
                    <a:pt x="15" y="2"/>
                  </a:lnTo>
                  <a:lnTo>
                    <a:pt x="9" y="0"/>
                  </a:lnTo>
                  <a:lnTo>
                    <a:pt x="0" y="12"/>
                  </a:lnTo>
                  <a:lnTo>
                    <a:pt x="0" y="13"/>
                  </a:lnTo>
                  <a:lnTo>
                    <a:pt x="1" y="13"/>
                  </a:lnTo>
                  <a:lnTo>
                    <a:pt x="2" y="12"/>
                  </a:lnTo>
                  <a:lnTo>
                    <a:pt x="2" y="12"/>
                  </a:lnTo>
                  <a:lnTo>
                    <a:pt x="3" y="12"/>
                  </a:lnTo>
                  <a:lnTo>
                    <a:pt x="3" y="13"/>
                  </a:lnTo>
                  <a:lnTo>
                    <a:pt x="4" y="13"/>
                  </a:lnTo>
                  <a:lnTo>
                    <a:pt x="5" y="13"/>
                  </a:lnTo>
                  <a:lnTo>
                    <a:pt x="5" y="14"/>
                  </a:lnTo>
                  <a:lnTo>
                    <a:pt x="6" y="14"/>
                  </a:lnTo>
                  <a:lnTo>
                    <a:pt x="16" y="21"/>
                  </a:lnTo>
                  <a:lnTo>
                    <a:pt x="16" y="22"/>
                  </a:lnTo>
                  <a:lnTo>
                    <a:pt x="16" y="22"/>
                  </a:lnTo>
                  <a:lnTo>
                    <a:pt x="16" y="23"/>
                  </a:lnTo>
                  <a:lnTo>
                    <a:pt x="17" y="23"/>
                  </a:lnTo>
                  <a:lnTo>
                    <a:pt x="17" y="24"/>
                  </a:lnTo>
                  <a:lnTo>
                    <a:pt x="17" y="25"/>
                  </a:lnTo>
                  <a:lnTo>
                    <a:pt x="17" y="25"/>
                  </a:lnTo>
                  <a:lnTo>
                    <a:pt x="16" y="26"/>
                  </a:lnTo>
                  <a:lnTo>
                    <a:pt x="17" y="27"/>
                  </a:lnTo>
                  <a:lnTo>
                    <a:pt x="27" y="13"/>
                  </a:lnTo>
                  <a:lnTo>
                    <a:pt x="25" y="8"/>
                  </a:lnTo>
                  <a:lnTo>
                    <a:pt x="24" y="9"/>
                  </a:lnTo>
                  <a:lnTo>
                    <a:pt x="24" y="10"/>
                  </a:lnTo>
                  <a:lnTo>
                    <a:pt x="24" y="11"/>
                  </a:lnTo>
                  <a:lnTo>
                    <a:pt x="24" y="11"/>
                  </a:lnTo>
                  <a:lnTo>
                    <a:pt x="25" y="11"/>
                  </a:lnTo>
                  <a:lnTo>
                    <a:pt x="25" y="12"/>
                  </a:lnTo>
                  <a:lnTo>
                    <a:pt x="25" y="13"/>
                  </a:lnTo>
                  <a:lnTo>
                    <a:pt x="25" y="14"/>
                  </a:lnTo>
                  <a:lnTo>
                    <a:pt x="25" y="15"/>
                  </a:lnTo>
                  <a:lnTo>
                    <a:pt x="24" y="15"/>
                  </a:lnTo>
                  <a:lnTo>
                    <a:pt x="24" y="16"/>
                  </a:lnTo>
                  <a:lnTo>
                    <a:pt x="24" y="16"/>
                  </a:lnTo>
                  <a:lnTo>
                    <a:pt x="23" y="16"/>
                  </a:lnTo>
                  <a:lnTo>
                    <a:pt x="23" y="17"/>
                  </a:lnTo>
                  <a:lnTo>
                    <a:pt x="22" y="18"/>
                  </a:lnTo>
                  <a:lnTo>
                    <a:pt x="22" y="19"/>
                  </a:lnTo>
                  <a:lnTo>
                    <a:pt x="21" y="19"/>
                  </a:lnTo>
                  <a:lnTo>
                    <a:pt x="21" y="20"/>
                  </a:lnTo>
                  <a:lnTo>
                    <a:pt x="20" y="20"/>
                  </a:lnTo>
                  <a:lnTo>
                    <a:pt x="20" y="20"/>
                  </a:lnTo>
                  <a:lnTo>
                    <a:pt x="19" y="20"/>
                  </a:lnTo>
                  <a:lnTo>
                    <a:pt x="18" y="20"/>
                  </a:lnTo>
                  <a:lnTo>
                    <a:pt x="17" y="20"/>
                  </a:lnTo>
                  <a:lnTo>
                    <a:pt x="12" y="15"/>
                  </a:lnTo>
                  <a:lnTo>
                    <a:pt x="13" y="14"/>
                  </a:lnTo>
                  <a:lnTo>
                    <a:pt x="14" y="13"/>
                  </a:lnTo>
                  <a:lnTo>
                    <a:pt x="15" y="12"/>
                  </a:lnTo>
                  <a:lnTo>
                    <a:pt x="16" y="11"/>
                  </a:lnTo>
                  <a:lnTo>
                    <a:pt x="16" y="11"/>
                  </a:lnTo>
                  <a:lnTo>
                    <a:pt x="17" y="11"/>
                  </a:lnTo>
                  <a:lnTo>
                    <a:pt x="18" y="12"/>
                  </a:lnTo>
                  <a:lnTo>
                    <a:pt x="19" y="12"/>
                  </a:lnTo>
                  <a:lnTo>
                    <a:pt x="20" y="12"/>
                  </a:lnTo>
                  <a:lnTo>
                    <a:pt x="12"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8" name="Freeform 542"/>
            <p:cNvSpPr>
              <a:spLocks/>
            </p:cNvSpPr>
            <p:nvPr/>
          </p:nvSpPr>
          <p:spPr bwMode="auto">
            <a:xfrm>
              <a:off x="878" y="3462"/>
              <a:ext cx="24" cy="25"/>
            </a:xfrm>
            <a:custGeom>
              <a:avLst/>
              <a:gdLst>
                <a:gd name="T0" fmla="*/ 11 w 24"/>
                <a:gd name="T1" fmla="*/ 14 h 25"/>
                <a:gd name="T2" fmla="*/ 13 w 24"/>
                <a:gd name="T3" fmla="*/ 14 h 25"/>
                <a:gd name="T4" fmla="*/ 13 w 24"/>
                <a:gd name="T5" fmla="*/ 14 h 25"/>
                <a:gd name="T6" fmla="*/ 14 w 24"/>
                <a:gd name="T7" fmla="*/ 15 h 25"/>
                <a:gd name="T8" fmla="*/ 14 w 24"/>
                <a:gd name="T9" fmla="*/ 17 h 25"/>
                <a:gd name="T10" fmla="*/ 13 w 24"/>
                <a:gd name="T11" fmla="*/ 18 h 25"/>
                <a:gd name="T12" fmla="*/ 18 w 24"/>
                <a:gd name="T13" fmla="*/ 11 h 25"/>
                <a:gd name="T14" fmla="*/ 17 w 24"/>
                <a:gd name="T15" fmla="*/ 11 h 25"/>
                <a:gd name="T16" fmla="*/ 17 w 24"/>
                <a:gd name="T17" fmla="*/ 12 h 25"/>
                <a:gd name="T18" fmla="*/ 16 w 24"/>
                <a:gd name="T19" fmla="*/ 13 h 25"/>
                <a:gd name="T20" fmla="*/ 14 w 24"/>
                <a:gd name="T21" fmla="*/ 13 h 25"/>
                <a:gd name="T22" fmla="*/ 13 w 24"/>
                <a:gd name="T23" fmla="*/ 13 h 25"/>
                <a:gd name="T24" fmla="*/ 11 w 24"/>
                <a:gd name="T25" fmla="*/ 12 h 25"/>
                <a:gd name="T26" fmla="*/ 13 w 24"/>
                <a:gd name="T27" fmla="*/ 7 h 25"/>
                <a:gd name="T28" fmla="*/ 13 w 24"/>
                <a:gd name="T29" fmla="*/ 6 h 25"/>
                <a:gd name="T30" fmla="*/ 13 w 24"/>
                <a:gd name="T31" fmla="*/ 5 h 25"/>
                <a:gd name="T32" fmla="*/ 14 w 24"/>
                <a:gd name="T33" fmla="*/ 4 h 25"/>
                <a:gd name="T34" fmla="*/ 16 w 24"/>
                <a:gd name="T35" fmla="*/ 4 h 25"/>
                <a:gd name="T36" fmla="*/ 17 w 24"/>
                <a:gd name="T37" fmla="*/ 5 h 25"/>
                <a:gd name="T38" fmla="*/ 18 w 24"/>
                <a:gd name="T39" fmla="*/ 6 h 25"/>
                <a:gd name="T40" fmla="*/ 20 w 24"/>
                <a:gd name="T41" fmla="*/ 6 h 25"/>
                <a:gd name="T42" fmla="*/ 21 w 24"/>
                <a:gd name="T43" fmla="*/ 8 h 25"/>
                <a:gd name="T44" fmla="*/ 21 w 24"/>
                <a:gd name="T45" fmla="*/ 10 h 25"/>
                <a:gd name="T46" fmla="*/ 22 w 24"/>
                <a:gd name="T47" fmla="*/ 11 h 25"/>
                <a:gd name="T48" fmla="*/ 23 w 24"/>
                <a:gd name="T49" fmla="*/ 12 h 25"/>
                <a:gd name="T50" fmla="*/ 9 w 24"/>
                <a:gd name="T51" fmla="*/ 0 h 25"/>
                <a:gd name="T52" fmla="*/ 9 w 24"/>
                <a:gd name="T53" fmla="*/ 1 h 25"/>
                <a:gd name="T54" fmla="*/ 10 w 24"/>
                <a:gd name="T55" fmla="*/ 2 h 25"/>
                <a:gd name="T56" fmla="*/ 10 w 24"/>
                <a:gd name="T57" fmla="*/ 3 h 25"/>
                <a:gd name="T58" fmla="*/ 10 w 24"/>
                <a:gd name="T59" fmla="*/ 5 h 25"/>
                <a:gd name="T60" fmla="*/ 10 w 24"/>
                <a:gd name="T61" fmla="*/ 6 h 25"/>
                <a:gd name="T62" fmla="*/ 5 w 24"/>
                <a:gd name="T63" fmla="*/ 18 h 25"/>
                <a:gd name="T64" fmla="*/ 4 w 24"/>
                <a:gd name="T65" fmla="*/ 19 h 25"/>
                <a:gd name="T66" fmla="*/ 2 w 24"/>
                <a:gd name="T67" fmla="*/ 20 h 25"/>
                <a:gd name="T68" fmla="*/ 1 w 24"/>
                <a:gd name="T69" fmla="*/ 20 h 25"/>
                <a:gd name="T70" fmla="*/ 9 w 24"/>
                <a:gd name="T71" fmla="*/ 24 h 25"/>
                <a:gd name="T72" fmla="*/ 9 w 24"/>
                <a:gd name="T73" fmla="*/ 22 h 25"/>
                <a:gd name="T74" fmla="*/ 7 w 24"/>
                <a:gd name="T75" fmla="*/ 22 h 25"/>
                <a:gd name="T76" fmla="*/ 7 w 24"/>
                <a:gd name="T77" fmla="*/ 20 h 25"/>
                <a:gd name="T78" fmla="*/ 7 w 24"/>
                <a:gd name="T79" fmla="*/ 18 h 25"/>
                <a:gd name="T80" fmla="*/ 10 w 24"/>
                <a:gd name="T8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 h="25">
                  <a:moveTo>
                    <a:pt x="10" y="13"/>
                  </a:moveTo>
                  <a:lnTo>
                    <a:pt x="11" y="14"/>
                  </a:lnTo>
                  <a:lnTo>
                    <a:pt x="12" y="14"/>
                  </a:lnTo>
                  <a:lnTo>
                    <a:pt x="13" y="14"/>
                  </a:lnTo>
                  <a:lnTo>
                    <a:pt x="13" y="14"/>
                  </a:lnTo>
                  <a:lnTo>
                    <a:pt x="13" y="14"/>
                  </a:lnTo>
                  <a:lnTo>
                    <a:pt x="13" y="15"/>
                  </a:lnTo>
                  <a:lnTo>
                    <a:pt x="14" y="15"/>
                  </a:lnTo>
                  <a:lnTo>
                    <a:pt x="14" y="16"/>
                  </a:lnTo>
                  <a:lnTo>
                    <a:pt x="14" y="17"/>
                  </a:lnTo>
                  <a:lnTo>
                    <a:pt x="14" y="18"/>
                  </a:lnTo>
                  <a:lnTo>
                    <a:pt x="13" y="18"/>
                  </a:lnTo>
                  <a:lnTo>
                    <a:pt x="14" y="19"/>
                  </a:lnTo>
                  <a:lnTo>
                    <a:pt x="18" y="11"/>
                  </a:lnTo>
                  <a:lnTo>
                    <a:pt x="17" y="10"/>
                  </a:lnTo>
                  <a:lnTo>
                    <a:pt x="17" y="11"/>
                  </a:lnTo>
                  <a:lnTo>
                    <a:pt x="17" y="11"/>
                  </a:lnTo>
                  <a:lnTo>
                    <a:pt x="17" y="12"/>
                  </a:lnTo>
                  <a:lnTo>
                    <a:pt x="16" y="12"/>
                  </a:lnTo>
                  <a:lnTo>
                    <a:pt x="16" y="13"/>
                  </a:lnTo>
                  <a:lnTo>
                    <a:pt x="15" y="13"/>
                  </a:lnTo>
                  <a:lnTo>
                    <a:pt x="14" y="13"/>
                  </a:lnTo>
                  <a:lnTo>
                    <a:pt x="13" y="13"/>
                  </a:lnTo>
                  <a:lnTo>
                    <a:pt x="13" y="13"/>
                  </a:lnTo>
                  <a:lnTo>
                    <a:pt x="12" y="13"/>
                  </a:lnTo>
                  <a:lnTo>
                    <a:pt x="11" y="12"/>
                  </a:lnTo>
                  <a:lnTo>
                    <a:pt x="10" y="12"/>
                  </a:lnTo>
                  <a:lnTo>
                    <a:pt x="13" y="7"/>
                  </a:lnTo>
                  <a:lnTo>
                    <a:pt x="13" y="6"/>
                  </a:lnTo>
                  <a:lnTo>
                    <a:pt x="13" y="6"/>
                  </a:lnTo>
                  <a:lnTo>
                    <a:pt x="13" y="5"/>
                  </a:lnTo>
                  <a:lnTo>
                    <a:pt x="13" y="5"/>
                  </a:lnTo>
                  <a:lnTo>
                    <a:pt x="13" y="4"/>
                  </a:lnTo>
                  <a:lnTo>
                    <a:pt x="14" y="4"/>
                  </a:lnTo>
                  <a:lnTo>
                    <a:pt x="15" y="4"/>
                  </a:lnTo>
                  <a:lnTo>
                    <a:pt x="16" y="4"/>
                  </a:lnTo>
                  <a:lnTo>
                    <a:pt x="17" y="4"/>
                  </a:lnTo>
                  <a:lnTo>
                    <a:pt x="17" y="5"/>
                  </a:lnTo>
                  <a:lnTo>
                    <a:pt x="18" y="5"/>
                  </a:lnTo>
                  <a:lnTo>
                    <a:pt x="18" y="6"/>
                  </a:lnTo>
                  <a:lnTo>
                    <a:pt x="19" y="6"/>
                  </a:lnTo>
                  <a:lnTo>
                    <a:pt x="20" y="6"/>
                  </a:lnTo>
                  <a:lnTo>
                    <a:pt x="21" y="7"/>
                  </a:lnTo>
                  <a:lnTo>
                    <a:pt x="21" y="8"/>
                  </a:lnTo>
                  <a:lnTo>
                    <a:pt x="21" y="9"/>
                  </a:lnTo>
                  <a:lnTo>
                    <a:pt x="21" y="10"/>
                  </a:lnTo>
                  <a:lnTo>
                    <a:pt x="22" y="10"/>
                  </a:lnTo>
                  <a:lnTo>
                    <a:pt x="22" y="11"/>
                  </a:lnTo>
                  <a:lnTo>
                    <a:pt x="22" y="12"/>
                  </a:lnTo>
                  <a:lnTo>
                    <a:pt x="23" y="12"/>
                  </a:lnTo>
                  <a:lnTo>
                    <a:pt x="23" y="6"/>
                  </a:lnTo>
                  <a:lnTo>
                    <a:pt x="9" y="0"/>
                  </a:lnTo>
                  <a:lnTo>
                    <a:pt x="8" y="1"/>
                  </a:lnTo>
                  <a:lnTo>
                    <a:pt x="9" y="1"/>
                  </a:lnTo>
                  <a:lnTo>
                    <a:pt x="9" y="2"/>
                  </a:lnTo>
                  <a:lnTo>
                    <a:pt x="10" y="2"/>
                  </a:lnTo>
                  <a:lnTo>
                    <a:pt x="10" y="2"/>
                  </a:lnTo>
                  <a:lnTo>
                    <a:pt x="10" y="3"/>
                  </a:lnTo>
                  <a:lnTo>
                    <a:pt x="10" y="4"/>
                  </a:lnTo>
                  <a:lnTo>
                    <a:pt x="10" y="5"/>
                  </a:lnTo>
                  <a:lnTo>
                    <a:pt x="10" y="6"/>
                  </a:lnTo>
                  <a:lnTo>
                    <a:pt x="10" y="6"/>
                  </a:lnTo>
                  <a:lnTo>
                    <a:pt x="5" y="17"/>
                  </a:lnTo>
                  <a:lnTo>
                    <a:pt x="5" y="18"/>
                  </a:lnTo>
                  <a:lnTo>
                    <a:pt x="5" y="18"/>
                  </a:lnTo>
                  <a:lnTo>
                    <a:pt x="4" y="19"/>
                  </a:lnTo>
                  <a:lnTo>
                    <a:pt x="3" y="20"/>
                  </a:lnTo>
                  <a:lnTo>
                    <a:pt x="2" y="20"/>
                  </a:lnTo>
                  <a:lnTo>
                    <a:pt x="2" y="20"/>
                  </a:lnTo>
                  <a:lnTo>
                    <a:pt x="1" y="20"/>
                  </a:lnTo>
                  <a:lnTo>
                    <a:pt x="0" y="21"/>
                  </a:lnTo>
                  <a:lnTo>
                    <a:pt x="9" y="24"/>
                  </a:lnTo>
                  <a:lnTo>
                    <a:pt x="10" y="23"/>
                  </a:lnTo>
                  <a:lnTo>
                    <a:pt x="9" y="22"/>
                  </a:lnTo>
                  <a:lnTo>
                    <a:pt x="8" y="22"/>
                  </a:lnTo>
                  <a:lnTo>
                    <a:pt x="7" y="22"/>
                  </a:lnTo>
                  <a:lnTo>
                    <a:pt x="7" y="21"/>
                  </a:lnTo>
                  <a:lnTo>
                    <a:pt x="7" y="20"/>
                  </a:lnTo>
                  <a:lnTo>
                    <a:pt x="7" y="19"/>
                  </a:lnTo>
                  <a:lnTo>
                    <a:pt x="7" y="18"/>
                  </a:lnTo>
                  <a:lnTo>
                    <a:pt x="7" y="18"/>
                  </a:lnTo>
                  <a:lnTo>
                    <a:pt x="10" y="1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19999" name="Freeform 543"/>
            <p:cNvSpPr>
              <a:spLocks/>
            </p:cNvSpPr>
            <p:nvPr/>
          </p:nvSpPr>
          <p:spPr bwMode="auto">
            <a:xfrm>
              <a:off x="622" y="3570"/>
              <a:ext cx="25" cy="16"/>
            </a:xfrm>
            <a:custGeom>
              <a:avLst/>
              <a:gdLst>
                <a:gd name="T0" fmla="*/ 7 w 25"/>
                <a:gd name="T1" fmla="*/ 4 h 16"/>
                <a:gd name="T2" fmla="*/ 6 w 25"/>
                <a:gd name="T3" fmla="*/ 4 h 16"/>
                <a:gd name="T4" fmla="*/ 6 w 25"/>
                <a:gd name="T5" fmla="*/ 4 h 16"/>
                <a:gd name="T6" fmla="*/ 6 w 25"/>
                <a:gd name="T7" fmla="*/ 3 h 16"/>
                <a:gd name="T8" fmla="*/ 5 w 25"/>
                <a:gd name="T9" fmla="*/ 3 h 16"/>
                <a:gd name="T10" fmla="*/ 5 w 25"/>
                <a:gd name="T11" fmla="*/ 2 h 16"/>
                <a:gd name="T12" fmla="*/ 4 w 25"/>
                <a:gd name="T13" fmla="*/ 2 h 16"/>
                <a:gd name="T14" fmla="*/ 4 w 25"/>
                <a:gd name="T15" fmla="*/ 1 h 16"/>
                <a:gd name="T16" fmla="*/ 4 w 25"/>
                <a:gd name="T17" fmla="*/ 1 h 16"/>
                <a:gd name="T18" fmla="*/ 4 w 25"/>
                <a:gd name="T19" fmla="*/ 0 h 16"/>
                <a:gd name="T20" fmla="*/ 3 w 25"/>
                <a:gd name="T21" fmla="*/ 0 h 16"/>
                <a:gd name="T22" fmla="*/ 0 w 25"/>
                <a:gd name="T23" fmla="*/ 7 h 16"/>
                <a:gd name="T24" fmla="*/ 1 w 25"/>
                <a:gd name="T25" fmla="*/ 6 h 16"/>
                <a:gd name="T26" fmla="*/ 1 w 25"/>
                <a:gd name="T27" fmla="*/ 6 h 16"/>
                <a:gd name="T28" fmla="*/ 2 w 25"/>
                <a:gd name="T29" fmla="*/ 6 h 16"/>
                <a:gd name="T30" fmla="*/ 2 w 25"/>
                <a:gd name="T31" fmla="*/ 6 h 16"/>
                <a:gd name="T32" fmla="*/ 3 w 25"/>
                <a:gd name="T33" fmla="*/ 6 h 16"/>
                <a:gd name="T34" fmla="*/ 4 w 25"/>
                <a:gd name="T35" fmla="*/ 6 h 16"/>
                <a:gd name="T36" fmla="*/ 5 w 25"/>
                <a:gd name="T37" fmla="*/ 6 h 16"/>
                <a:gd name="T38" fmla="*/ 6 w 25"/>
                <a:gd name="T39" fmla="*/ 6 h 16"/>
                <a:gd name="T40" fmla="*/ 17 w 25"/>
                <a:gd name="T41" fmla="*/ 11 h 16"/>
                <a:gd name="T42" fmla="*/ 18 w 25"/>
                <a:gd name="T43" fmla="*/ 11 h 16"/>
                <a:gd name="T44" fmla="*/ 18 w 25"/>
                <a:gd name="T45" fmla="*/ 11 h 16"/>
                <a:gd name="T46" fmla="*/ 18 w 25"/>
                <a:gd name="T47" fmla="*/ 12 h 16"/>
                <a:gd name="T48" fmla="*/ 19 w 25"/>
                <a:gd name="T49" fmla="*/ 12 h 16"/>
                <a:gd name="T50" fmla="*/ 19 w 25"/>
                <a:gd name="T51" fmla="*/ 13 h 16"/>
                <a:gd name="T52" fmla="*/ 19 w 25"/>
                <a:gd name="T53" fmla="*/ 14 h 16"/>
                <a:gd name="T54" fmla="*/ 19 w 25"/>
                <a:gd name="T55" fmla="*/ 14 h 16"/>
                <a:gd name="T56" fmla="*/ 18 w 25"/>
                <a:gd name="T57" fmla="*/ 15 h 16"/>
                <a:gd name="T58" fmla="*/ 20 w 25"/>
                <a:gd name="T59" fmla="*/ 15 h 16"/>
                <a:gd name="T60" fmla="*/ 24 w 25"/>
                <a:gd name="T61" fmla="*/ 8 h 16"/>
                <a:gd name="T62" fmla="*/ 22 w 25"/>
                <a:gd name="T63" fmla="*/ 8 h 16"/>
                <a:gd name="T64" fmla="*/ 22 w 25"/>
                <a:gd name="T65" fmla="*/ 9 h 16"/>
                <a:gd name="T66" fmla="*/ 22 w 25"/>
                <a:gd name="T67" fmla="*/ 9 h 16"/>
                <a:gd name="T68" fmla="*/ 21 w 25"/>
                <a:gd name="T69" fmla="*/ 9 h 16"/>
                <a:gd name="T70" fmla="*/ 20 w 25"/>
                <a:gd name="T71" fmla="*/ 9 h 16"/>
                <a:gd name="T72" fmla="*/ 19 w 25"/>
                <a:gd name="T73" fmla="*/ 9 h 16"/>
                <a:gd name="T74" fmla="*/ 18 w 25"/>
                <a:gd name="T75" fmla="*/ 9 h 16"/>
                <a:gd name="T76" fmla="*/ 18 w 25"/>
                <a:gd name="T77" fmla="*/ 9 h 16"/>
                <a:gd name="T78" fmla="*/ 7 w 25"/>
                <a:gd name="T7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16">
                  <a:moveTo>
                    <a:pt x="7" y="4"/>
                  </a:moveTo>
                  <a:lnTo>
                    <a:pt x="6" y="4"/>
                  </a:lnTo>
                  <a:lnTo>
                    <a:pt x="6" y="4"/>
                  </a:lnTo>
                  <a:lnTo>
                    <a:pt x="6" y="3"/>
                  </a:lnTo>
                  <a:lnTo>
                    <a:pt x="5" y="3"/>
                  </a:lnTo>
                  <a:lnTo>
                    <a:pt x="5" y="2"/>
                  </a:lnTo>
                  <a:lnTo>
                    <a:pt x="4" y="2"/>
                  </a:lnTo>
                  <a:lnTo>
                    <a:pt x="4" y="1"/>
                  </a:lnTo>
                  <a:lnTo>
                    <a:pt x="4" y="1"/>
                  </a:lnTo>
                  <a:lnTo>
                    <a:pt x="4" y="0"/>
                  </a:lnTo>
                  <a:lnTo>
                    <a:pt x="3" y="0"/>
                  </a:lnTo>
                  <a:lnTo>
                    <a:pt x="0" y="7"/>
                  </a:lnTo>
                  <a:lnTo>
                    <a:pt x="1" y="6"/>
                  </a:lnTo>
                  <a:lnTo>
                    <a:pt x="1" y="6"/>
                  </a:lnTo>
                  <a:lnTo>
                    <a:pt x="2" y="6"/>
                  </a:lnTo>
                  <a:lnTo>
                    <a:pt x="2" y="6"/>
                  </a:lnTo>
                  <a:lnTo>
                    <a:pt x="3" y="6"/>
                  </a:lnTo>
                  <a:lnTo>
                    <a:pt x="4" y="6"/>
                  </a:lnTo>
                  <a:lnTo>
                    <a:pt x="5" y="6"/>
                  </a:lnTo>
                  <a:lnTo>
                    <a:pt x="6" y="6"/>
                  </a:lnTo>
                  <a:lnTo>
                    <a:pt x="17" y="11"/>
                  </a:lnTo>
                  <a:lnTo>
                    <a:pt x="18" y="11"/>
                  </a:lnTo>
                  <a:lnTo>
                    <a:pt x="18" y="11"/>
                  </a:lnTo>
                  <a:lnTo>
                    <a:pt x="18" y="12"/>
                  </a:lnTo>
                  <a:lnTo>
                    <a:pt x="19" y="12"/>
                  </a:lnTo>
                  <a:lnTo>
                    <a:pt x="19" y="13"/>
                  </a:lnTo>
                  <a:lnTo>
                    <a:pt x="19" y="14"/>
                  </a:lnTo>
                  <a:lnTo>
                    <a:pt x="19" y="14"/>
                  </a:lnTo>
                  <a:lnTo>
                    <a:pt x="18" y="15"/>
                  </a:lnTo>
                  <a:lnTo>
                    <a:pt x="20" y="15"/>
                  </a:lnTo>
                  <a:lnTo>
                    <a:pt x="24" y="8"/>
                  </a:lnTo>
                  <a:lnTo>
                    <a:pt x="22" y="8"/>
                  </a:lnTo>
                  <a:lnTo>
                    <a:pt x="22" y="9"/>
                  </a:lnTo>
                  <a:lnTo>
                    <a:pt x="22" y="9"/>
                  </a:lnTo>
                  <a:lnTo>
                    <a:pt x="21" y="9"/>
                  </a:lnTo>
                  <a:lnTo>
                    <a:pt x="20" y="9"/>
                  </a:lnTo>
                  <a:lnTo>
                    <a:pt x="19" y="9"/>
                  </a:lnTo>
                  <a:lnTo>
                    <a:pt x="18" y="9"/>
                  </a:lnTo>
                  <a:lnTo>
                    <a:pt x="18" y="9"/>
                  </a:lnTo>
                  <a:lnTo>
                    <a:pt x="7"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0" name="Freeform 544"/>
            <p:cNvSpPr>
              <a:spLocks/>
            </p:cNvSpPr>
            <p:nvPr/>
          </p:nvSpPr>
          <p:spPr bwMode="auto">
            <a:xfrm>
              <a:off x="782" y="3484"/>
              <a:ext cx="5" cy="8"/>
            </a:xfrm>
            <a:custGeom>
              <a:avLst/>
              <a:gdLst>
                <a:gd name="T0" fmla="*/ 1 w 5"/>
                <a:gd name="T1" fmla="*/ 2 h 8"/>
                <a:gd name="T2" fmla="*/ 1 w 5"/>
                <a:gd name="T3" fmla="*/ 2 h 8"/>
                <a:gd name="T4" fmla="*/ 1 w 5"/>
                <a:gd name="T5" fmla="*/ 2 h 8"/>
                <a:gd name="T6" fmla="*/ 1 w 5"/>
                <a:gd name="T7" fmla="*/ 1 h 8"/>
                <a:gd name="T8" fmla="*/ 0 w 5"/>
                <a:gd name="T9" fmla="*/ 1 h 8"/>
                <a:gd name="T10" fmla="*/ 0 w 5"/>
                <a:gd name="T11" fmla="*/ 1 h 8"/>
                <a:gd name="T12" fmla="*/ 2 w 5"/>
                <a:gd name="T13" fmla="*/ 0 h 8"/>
                <a:gd name="T14" fmla="*/ 2 w 5"/>
                <a:gd name="T15" fmla="*/ 0 h 8"/>
                <a:gd name="T16" fmla="*/ 3 w 5"/>
                <a:gd name="T17" fmla="*/ 0 h 8"/>
                <a:gd name="T18" fmla="*/ 3 w 5"/>
                <a:gd name="T19" fmla="*/ 1 h 8"/>
                <a:gd name="T20" fmla="*/ 3 w 5"/>
                <a:gd name="T21" fmla="*/ 1 h 8"/>
                <a:gd name="T22" fmla="*/ 4 w 5"/>
                <a:gd name="T23" fmla="*/ 1 h 8"/>
                <a:gd name="T24" fmla="*/ 4 w 5"/>
                <a:gd name="T25" fmla="*/ 1 h 8"/>
                <a:gd name="T26" fmla="*/ 4 w 5"/>
                <a:gd name="T27" fmla="*/ 2 h 8"/>
                <a:gd name="T28" fmla="*/ 4 w 5"/>
                <a:gd name="T29" fmla="*/ 2 h 8"/>
                <a:gd name="T30" fmla="*/ 4 w 5"/>
                <a:gd name="T31" fmla="*/ 2 h 8"/>
                <a:gd name="T32" fmla="*/ 4 w 5"/>
                <a:gd name="T33" fmla="*/ 3 h 8"/>
                <a:gd name="T34" fmla="*/ 3 w 5"/>
                <a:gd name="T35" fmla="*/ 3 h 8"/>
                <a:gd name="T36" fmla="*/ 3 w 5"/>
                <a:gd name="T37" fmla="*/ 3 h 8"/>
                <a:gd name="T38" fmla="*/ 3 w 5"/>
                <a:gd name="T39" fmla="*/ 3 h 8"/>
                <a:gd name="T40" fmla="*/ 2 w 5"/>
                <a:gd name="T41" fmla="*/ 3 h 8"/>
                <a:gd name="T42" fmla="*/ 2 w 5"/>
                <a:gd name="T43" fmla="*/ 4 h 8"/>
                <a:gd name="T44" fmla="*/ 2 w 5"/>
                <a:gd name="T45" fmla="*/ 4 h 8"/>
                <a:gd name="T46" fmla="*/ 2 w 5"/>
                <a:gd name="T47" fmla="*/ 5 h 8"/>
                <a:gd name="T48" fmla="*/ 2 w 5"/>
                <a:gd name="T49" fmla="*/ 5 h 8"/>
                <a:gd name="T50" fmla="*/ 2 w 5"/>
                <a:gd name="T51" fmla="*/ 5 h 8"/>
                <a:gd name="T52" fmla="*/ 2 w 5"/>
                <a:gd name="T53" fmla="*/ 6 h 8"/>
                <a:gd name="T54" fmla="*/ 2 w 5"/>
                <a:gd name="T55" fmla="*/ 6 h 8"/>
                <a:gd name="T56" fmla="*/ 3 w 5"/>
                <a:gd name="T57" fmla="*/ 6 h 8"/>
                <a:gd name="T58" fmla="*/ 1 w 5"/>
                <a:gd name="T59" fmla="*/ 7 h 8"/>
                <a:gd name="T60" fmla="*/ 1 w 5"/>
                <a:gd name="T61" fmla="*/ 6 h 8"/>
                <a:gd name="T62" fmla="*/ 1 w 5"/>
                <a:gd name="T63" fmla="*/ 6 h 8"/>
                <a:gd name="T64" fmla="*/ 1 w 5"/>
                <a:gd name="T65" fmla="*/ 6 h 8"/>
                <a:gd name="T66" fmla="*/ 1 w 5"/>
                <a:gd name="T67" fmla="*/ 5 h 8"/>
                <a:gd name="T68" fmla="*/ 1 w 5"/>
                <a:gd name="T6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8">
                  <a:moveTo>
                    <a:pt x="1" y="2"/>
                  </a:moveTo>
                  <a:lnTo>
                    <a:pt x="1" y="2"/>
                  </a:lnTo>
                  <a:lnTo>
                    <a:pt x="1" y="2"/>
                  </a:lnTo>
                  <a:lnTo>
                    <a:pt x="1" y="1"/>
                  </a:lnTo>
                  <a:lnTo>
                    <a:pt x="0" y="1"/>
                  </a:lnTo>
                  <a:lnTo>
                    <a:pt x="0" y="1"/>
                  </a:lnTo>
                  <a:lnTo>
                    <a:pt x="2" y="0"/>
                  </a:lnTo>
                  <a:lnTo>
                    <a:pt x="2" y="0"/>
                  </a:lnTo>
                  <a:lnTo>
                    <a:pt x="3" y="0"/>
                  </a:lnTo>
                  <a:lnTo>
                    <a:pt x="3" y="1"/>
                  </a:lnTo>
                  <a:lnTo>
                    <a:pt x="3" y="1"/>
                  </a:lnTo>
                  <a:lnTo>
                    <a:pt x="4" y="1"/>
                  </a:lnTo>
                  <a:lnTo>
                    <a:pt x="4" y="1"/>
                  </a:lnTo>
                  <a:lnTo>
                    <a:pt x="4" y="2"/>
                  </a:lnTo>
                  <a:lnTo>
                    <a:pt x="4" y="2"/>
                  </a:lnTo>
                  <a:lnTo>
                    <a:pt x="4" y="2"/>
                  </a:lnTo>
                  <a:lnTo>
                    <a:pt x="4" y="3"/>
                  </a:lnTo>
                  <a:lnTo>
                    <a:pt x="3" y="3"/>
                  </a:lnTo>
                  <a:lnTo>
                    <a:pt x="3" y="3"/>
                  </a:lnTo>
                  <a:lnTo>
                    <a:pt x="3" y="3"/>
                  </a:lnTo>
                  <a:lnTo>
                    <a:pt x="2" y="3"/>
                  </a:lnTo>
                  <a:lnTo>
                    <a:pt x="2" y="4"/>
                  </a:lnTo>
                  <a:lnTo>
                    <a:pt x="2" y="4"/>
                  </a:lnTo>
                  <a:lnTo>
                    <a:pt x="2" y="5"/>
                  </a:lnTo>
                  <a:lnTo>
                    <a:pt x="2" y="5"/>
                  </a:lnTo>
                  <a:lnTo>
                    <a:pt x="2" y="5"/>
                  </a:lnTo>
                  <a:lnTo>
                    <a:pt x="2" y="6"/>
                  </a:lnTo>
                  <a:lnTo>
                    <a:pt x="2" y="6"/>
                  </a:lnTo>
                  <a:lnTo>
                    <a:pt x="3" y="6"/>
                  </a:lnTo>
                  <a:lnTo>
                    <a:pt x="1" y="7"/>
                  </a:lnTo>
                  <a:lnTo>
                    <a:pt x="1" y="6"/>
                  </a:lnTo>
                  <a:lnTo>
                    <a:pt x="1" y="6"/>
                  </a:lnTo>
                  <a:lnTo>
                    <a:pt x="1" y="6"/>
                  </a:lnTo>
                  <a:lnTo>
                    <a:pt x="1" y="5"/>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1" name="Freeform 545"/>
            <p:cNvSpPr>
              <a:spLocks/>
            </p:cNvSpPr>
            <p:nvPr/>
          </p:nvSpPr>
          <p:spPr bwMode="auto">
            <a:xfrm>
              <a:off x="831" y="3482"/>
              <a:ext cx="4" cy="7"/>
            </a:xfrm>
            <a:custGeom>
              <a:avLst/>
              <a:gdLst>
                <a:gd name="T0" fmla="*/ 1 w 4"/>
                <a:gd name="T1" fmla="*/ 5 h 7"/>
                <a:gd name="T2" fmla="*/ 0 w 4"/>
                <a:gd name="T3" fmla="*/ 5 h 7"/>
                <a:gd name="T4" fmla="*/ 0 w 4"/>
                <a:gd name="T5" fmla="*/ 6 h 7"/>
                <a:gd name="T6" fmla="*/ 0 w 4"/>
                <a:gd name="T7" fmla="*/ 6 h 7"/>
                <a:gd name="T8" fmla="*/ 1 w 4"/>
                <a:gd name="T9" fmla="*/ 6 h 7"/>
                <a:gd name="T10" fmla="*/ 2 w 4"/>
                <a:gd name="T11" fmla="*/ 6 h 7"/>
                <a:gd name="T12" fmla="*/ 2 w 4"/>
                <a:gd name="T13" fmla="*/ 6 h 7"/>
                <a:gd name="T14" fmla="*/ 2 w 4"/>
                <a:gd name="T15" fmla="*/ 6 h 7"/>
                <a:gd name="T16" fmla="*/ 3 w 4"/>
                <a:gd name="T17" fmla="*/ 6 h 7"/>
                <a:gd name="T18" fmla="*/ 3 w 4"/>
                <a:gd name="T19" fmla="*/ 6 h 7"/>
                <a:gd name="T20" fmla="*/ 3 w 4"/>
                <a:gd name="T21" fmla="*/ 6 h 7"/>
                <a:gd name="T22" fmla="*/ 3 w 4"/>
                <a:gd name="T23" fmla="*/ 5 h 7"/>
                <a:gd name="T24" fmla="*/ 3 w 4"/>
                <a:gd name="T25" fmla="*/ 5 h 7"/>
                <a:gd name="T26" fmla="*/ 3 w 4"/>
                <a:gd name="T27" fmla="*/ 4 h 7"/>
                <a:gd name="T28" fmla="*/ 3 w 4"/>
                <a:gd name="T29" fmla="*/ 4 h 7"/>
                <a:gd name="T30" fmla="*/ 2 w 4"/>
                <a:gd name="T31" fmla="*/ 4 h 7"/>
                <a:gd name="T32" fmla="*/ 2 w 4"/>
                <a:gd name="T33" fmla="*/ 3 h 7"/>
                <a:gd name="T34" fmla="*/ 2 w 4"/>
                <a:gd name="T35" fmla="*/ 3 h 7"/>
                <a:gd name="T36" fmla="*/ 2 w 4"/>
                <a:gd name="T37" fmla="*/ 3 h 7"/>
                <a:gd name="T38" fmla="*/ 2 w 4"/>
                <a:gd name="T39" fmla="*/ 3 h 7"/>
                <a:gd name="T40" fmla="*/ 3 w 4"/>
                <a:gd name="T41" fmla="*/ 3 h 7"/>
                <a:gd name="T42" fmla="*/ 3 w 4"/>
                <a:gd name="T43" fmla="*/ 3 h 7"/>
                <a:gd name="T44" fmla="*/ 3 w 4"/>
                <a:gd name="T45" fmla="*/ 3 h 7"/>
                <a:gd name="T46" fmla="*/ 3 w 4"/>
                <a:gd name="T47" fmla="*/ 2 h 7"/>
                <a:gd name="T48" fmla="*/ 3 w 4"/>
                <a:gd name="T49" fmla="*/ 2 h 7"/>
                <a:gd name="T50" fmla="*/ 3 w 4"/>
                <a:gd name="T51" fmla="*/ 1 h 7"/>
                <a:gd name="T52" fmla="*/ 3 w 4"/>
                <a:gd name="T53" fmla="*/ 1 h 7"/>
                <a:gd name="T54" fmla="*/ 2 w 4"/>
                <a:gd name="T55" fmla="*/ 1 h 7"/>
                <a:gd name="T56" fmla="*/ 2 w 4"/>
                <a:gd name="T57" fmla="*/ 1 h 7"/>
                <a:gd name="T58" fmla="*/ 2 w 4"/>
                <a:gd name="T59" fmla="*/ 1 h 7"/>
                <a:gd name="T60" fmla="*/ 1 w 4"/>
                <a:gd name="T61" fmla="*/ 0 h 7"/>
                <a:gd name="T62" fmla="*/ 0 w 4"/>
                <a:gd name="T63" fmla="*/ 0 h 7"/>
                <a:gd name="T64" fmla="*/ 0 w 4"/>
                <a:gd name="T65" fmla="*/ 1 h 7"/>
                <a:gd name="T66" fmla="*/ 1 w 4"/>
                <a:gd name="T67" fmla="*/ 1 h 7"/>
                <a:gd name="T68" fmla="*/ 1 w 4"/>
                <a:gd name="T69" fmla="*/ 1 h 7"/>
                <a:gd name="T70" fmla="*/ 1 w 4"/>
                <a:gd name="T71" fmla="*/ 2 h 7"/>
                <a:gd name="T72" fmla="*/ 1 w 4"/>
                <a:gd name="T7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 h="7">
                  <a:moveTo>
                    <a:pt x="1" y="5"/>
                  </a:moveTo>
                  <a:lnTo>
                    <a:pt x="0" y="5"/>
                  </a:lnTo>
                  <a:lnTo>
                    <a:pt x="0" y="6"/>
                  </a:lnTo>
                  <a:lnTo>
                    <a:pt x="0" y="6"/>
                  </a:lnTo>
                  <a:lnTo>
                    <a:pt x="1" y="6"/>
                  </a:lnTo>
                  <a:lnTo>
                    <a:pt x="2" y="6"/>
                  </a:lnTo>
                  <a:lnTo>
                    <a:pt x="2" y="6"/>
                  </a:lnTo>
                  <a:lnTo>
                    <a:pt x="2" y="6"/>
                  </a:lnTo>
                  <a:lnTo>
                    <a:pt x="3" y="6"/>
                  </a:lnTo>
                  <a:lnTo>
                    <a:pt x="3" y="6"/>
                  </a:lnTo>
                  <a:lnTo>
                    <a:pt x="3" y="6"/>
                  </a:lnTo>
                  <a:lnTo>
                    <a:pt x="3" y="5"/>
                  </a:lnTo>
                  <a:lnTo>
                    <a:pt x="3" y="5"/>
                  </a:lnTo>
                  <a:lnTo>
                    <a:pt x="3" y="4"/>
                  </a:lnTo>
                  <a:lnTo>
                    <a:pt x="3" y="4"/>
                  </a:lnTo>
                  <a:lnTo>
                    <a:pt x="2" y="4"/>
                  </a:lnTo>
                  <a:lnTo>
                    <a:pt x="2" y="3"/>
                  </a:lnTo>
                  <a:lnTo>
                    <a:pt x="2" y="3"/>
                  </a:lnTo>
                  <a:lnTo>
                    <a:pt x="2" y="3"/>
                  </a:lnTo>
                  <a:lnTo>
                    <a:pt x="2" y="3"/>
                  </a:lnTo>
                  <a:lnTo>
                    <a:pt x="3" y="3"/>
                  </a:lnTo>
                  <a:lnTo>
                    <a:pt x="3" y="3"/>
                  </a:lnTo>
                  <a:lnTo>
                    <a:pt x="3" y="3"/>
                  </a:lnTo>
                  <a:lnTo>
                    <a:pt x="3" y="2"/>
                  </a:lnTo>
                  <a:lnTo>
                    <a:pt x="3" y="2"/>
                  </a:lnTo>
                  <a:lnTo>
                    <a:pt x="3" y="1"/>
                  </a:lnTo>
                  <a:lnTo>
                    <a:pt x="3" y="1"/>
                  </a:lnTo>
                  <a:lnTo>
                    <a:pt x="2" y="1"/>
                  </a:lnTo>
                  <a:lnTo>
                    <a:pt x="2" y="1"/>
                  </a:lnTo>
                  <a:lnTo>
                    <a:pt x="2" y="1"/>
                  </a:lnTo>
                  <a:lnTo>
                    <a:pt x="1" y="0"/>
                  </a:lnTo>
                  <a:lnTo>
                    <a:pt x="0" y="0"/>
                  </a:lnTo>
                  <a:lnTo>
                    <a:pt x="0" y="1"/>
                  </a:lnTo>
                  <a:lnTo>
                    <a:pt x="1" y="1"/>
                  </a:lnTo>
                  <a:lnTo>
                    <a:pt x="1" y="1"/>
                  </a:lnTo>
                  <a:lnTo>
                    <a:pt x="1" y="2"/>
                  </a:lnTo>
                  <a:lnTo>
                    <a:pt x="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2" name="Freeform 546"/>
            <p:cNvSpPr>
              <a:spLocks/>
            </p:cNvSpPr>
            <p:nvPr/>
          </p:nvSpPr>
          <p:spPr bwMode="auto">
            <a:xfrm>
              <a:off x="833" y="3482"/>
              <a:ext cx="2" cy="2"/>
            </a:xfrm>
            <a:custGeom>
              <a:avLst/>
              <a:gdLst>
                <a:gd name="T0" fmla="*/ 1 w 2"/>
                <a:gd name="T1" fmla="*/ 1 h 2"/>
                <a:gd name="T2" fmla="*/ 1 w 2"/>
                <a:gd name="T3" fmla="*/ 1 h 2"/>
                <a:gd name="T4" fmla="*/ 1 w 2"/>
                <a:gd name="T5" fmla="*/ 1 h 2"/>
                <a:gd name="T6" fmla="*/ 1 w 2"/>
                <a:gd name="T7" fmla="*/ 1 h 2"/>
                <a:gd name="T8" fmla="*/ 1 w 2"/>
                <a:gd name="T9" fmla="*/ 1 h 2"/>
                <a:gd name="T10" fmla="*/ 0 w 2"/>
                <a:gd name="T11" fmla="*/ 1 h 2"/>
                <a:gd name="T12" fmla="*/ 0 w 2"/>
                <a:gd name="T13" fmla="*/ 1 h 2"/>
                <a:gd name="T14" fmla="*/ 0 w 2"/>
                <a:gd name="T15" fmla="*/ 1 h 2"/>
                <a:gd name="T16" fmla="*/ 0 w 2"/>
                <a:gd name="T17" fmla="*/ 1 h 2"/>
                <a:gd name="T18" fmla="*/ 0 w 2"/>
                <a:gd name="T19" fmla="*/ 0 h 2"/>
                <a:gd name="T20" fmla="*/ 0 w 2"/>
                <a:gd name="T21" fmla="*/ 0 h 2"/>
                <a:gd name="T22" fmla="*/ 0 w 2"/>
                <a:gd name="T23" fmla="*/ 0 h 2"/>
                <a:gd name="T24" fmla="*/ 0 w 2"/>
                <a:gd name="T25" fmla="*/ 0 h 2"/>
                <a:gd name="T26" fmla="*/ 0 w 2"/>
                <a:gd name="T27" fmla="*/ 0 h 2"/>
                <a:gd name="T28" fmla="*/ 1 w 2"/>
                <a:gd name="T29" fmla="*/ 0 h 2"/>
                <a:gd name="T30" fmla="*/ 1 w 2"/>
                <a:gd name="T31" fmla="*/ 0 h 2"/>
                <a:gd name="T32" fmla="*/ 1 w 2"/>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 h="2">
                  <a:moveTo>
                    <a:pt x="1" y="1"/>
                  </a:moveTo>
                  <a:lnTo>
                    <a:pt x="1" y="1"/>
                  </a:lnTo>
                  <a:lnTo>
                    <a:pt x="1" y="1"/>
                  </a:lnTo>
                  <a:lnTo>
                    <a:pt x="1" y="1"/>
                  </a:lnTo>
                  <a:lnTo>
                    <a:pt x="1" y="1"/>
                  </a:lnTo>
                  <a:lnTo>
                    <a:pt x="0" y="1"/>
                  </a:lnTo>
                  <a:lnTo>
                    <a:pt x="0" y="1"/>
                  </a:lnTo>
                  <a:lnTo>
                    <a:pt x="0" y="1"/>
                  </a:lnTo>
                  <a:lnTo>
                    <a:pt x="0" y="1"/>
                  </a:lnTo>
                  <a:lnTo>
                    <a:pt x="0" y="0"/>
                  </a:lnTo>
                  <a:lnTo>
                    <a:pt x="0" y="0"/>
                  </a:lnTo>
                  <a:lnTo>
                    <a:pt x="0" y="0"/>
                  </a:lnTo>
                  <a:lnTo>
                    <a:pt x="0" y="0"/>
                  </a:lnTo>
                  <a:lnTo>
                    <a:pt x="0" y="0"/>
                  </a:lnTo>
                  <a:lnTo>
                    <a:pt x="1" y="0"/>
                  </a:lnTo>
                  <a:lnTo>
                    <a:pt x="1" y="0"/>
                  </a:lnTo>
                  <a:lnTo>
                    <a:pt x="1"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3" name="Freeform 547"/>
            <p:cNvSpPr>
              <a:spLocks/>
            </p:cNvSpPr>
            <p:nvPr/>
          </p:nvSpPr>
          <p:spPr bwMode="auto">
            <a:xfrm>
              <a:off x="905" y="3482"/>
              <a:ext cx="24" cy="26"/>
            </a:xfrm>
            <a:custGeom>
              <a:avLst/>
              <a:gdLst>
                <a:gd name="T0" fmla="*/ 10 w 24"/>
                <a:gd name="T1" fmla="*/ 10 h 26"/>
                <a:gd name="T2" fmla="*/ 9 w 24"/>
                <a:gd name="T3" fmla="*/ 11 h 26"/>
                <a:gd name="T4" fmla="*/ 8 w 24"/>
                <a:gd name="T5" fmla="*/ 11 h 26"/>
                <a:gd name="T6" fmla="*/ 8 w 24"/>
                <a:gd name="T7" fmla="*/ 12 h 26"/>
                <a:gd name="T8" fmla="*/ 7 w 24"/>
                <a:gd name="T9" fmla="*/ 13 h 26"/>
                <a:gd name="T10" fmla="*/ 6 w 24"/>
                <a:gd name="T11" fmla="*/ 13 h 26"/>
                <a:gd name="T12" fmla="*/ 6 w 24"/>
                <a:gd name="T13" fmla="*/ 14 h 26"/>
                <a:gd name="T14" fmla="*/ 6 w 24"/>
                <a:gd name="T15" fmla="*/ 14 h 26"/>
                <a:gd name="T16" fmla="*/ 6 w 24"/>
                <a:gd name="T17" fmla="*/ 15 h 26"/>
                <a:gd name="T18" fmla="*/ 6 w 24"/>
                <a:gd name="T19" fmla="*/ 15 h 26"/>
                <a:gd name="T20" fmla="*/ 6 w 24"/>
                <a:gd name="T21" fmla="*/ 16 h 26"/>
                <a:gd name="T22" fmla="*/ 6 w 24"/>
                <a:gd name="T23" fmla="*/ 16 h 26"/>
                <a:gd name="T24" fmla="*/ 6 w 24"/>
                <a:gd name="T25" fmla="*/ 17 h 26"/>
                <a:gd name="T26" fmla="*/ 7 w 24"/>
                <a:gd name="T27" fmla="*/ 17 h 26"/>
                <a:gd name="T28" fmla="*/ 7 w 24"/>
                <a:gd name="T29" fmla="*/ 18 h 26"/>
                <a:gd name="T30" fmla="*/ 0 w 24"/>
                <a:gd name="T31" fmla="*/ 14 h 26"/>
                <a:gd name="T32" fmla="*/ 0 w 24"/>
                <a:gd name="T33" fmla="*/ 13 h 26"/>
                <a:gd name="T34" fmla="*/ 1 w 24"/>
                <a:gd name="T35" fmla="*/ 13 h 26"/>
                <a:gd name="T36" fmla="*/ 2 w 24"/>
                <a:gd name="T37" fmla="*/ 14 h 26"/>
                <a:gd name="T38" fmla="*/ 2 w 24"/>
                <a:gd name="T39" fmla="*/ 14 h 26"/>
                <a:gd name="T40" fmla="*/ 3 w 24"/>
                <a:gd name="T41" fmla="*/ 13 h 26"/>
                <a:gd name="T42" fmla="*/ 4 w 24"/>
                <a:gd name="T43" fmla="*/ 13 h 26"/>
                <a:gd name="T44" fmla="*/ 5 w 24"/>
                <a:gd name="T45" fmla="*/ 13 h 26"/>
                <a:gd name="T46" fmla="*/ 6 w 24"/>
                <a:gd name="T47" fmla="*/ 12 h 26"/>
                <a:gd name="T48" fmla="*/ 6 w 24"/>
                <a:gd name="T49" fmla="*/ 12 h 26"/>
                <a:gd name="T50" fmla="*/ 6 w 24"/>
                <a:gd name="T51" fmla="*/ 11 h 26"/>
                <a:gd name="T52" fmla="*/ 7 w 24"/>
                <a:gd name="T53" fmla="*/ 11 h 26"/>
                <a:gd name="T54" fmla="*/ 20 w 24"/>
                <a:gd name="T55" fmla="*/ 0 h 26"/>
                <a:gd name="T56" fmla="*/ 23 w 24"/>
                <a:gd name="T57" fmla="*/ 1 h 26"/>
                <a:gd name="T58" fmla="*/ 18 w 24"/>
                <a:gd name="T59" fmla="*/ 18 h 26"/>
                <a:gd name="T60" fmla="*/ 18 w 24"/>
                <a:gd name="T61" fmla="*/ 19 h 26"/>
                <a:gd name="T62" fmla="*/ 18 w 24"/>
                <a:gd name="T63" fmla="*/ 19 h 26"/>
                <a:gd name="T64" fmla="*/ 18 w 24"/>
                <a:gd name="T65" fmla="*/ 20 h 26"/>
                <a:gd name="T66" fmla="*/ 18 w 24"/>
                <a:gd name="T67" fmla="*/ 21 h 26"/>
                <a:gd name="T68" fmla="*/ 17 w 24"/>
                <a:gd name="T69" fmla="*/ 22 h 26"/>
                <a:gd name="T70" fmla="*/ 17 w 24"/>
                <a:gd name="T71" fmla="*/ 23 h 26"/>
                <a:gd name="T72" fmla="*/ 17 w 24"/>
                <a:gd name="T73" fmla="*/ 23 h 26"/>
                <a:gd name="T74" fmla="*/ 18 w 24"/>
                <a:gd name="T75" fmla="*/ 23 h 26"/>
                <a:gd name="T76" fmla="*/ 18 w 24"/>
                <a:gd name="T77" fmla="*/ 24 h 26"/>
                <a:gd name="T78" fmla="*/ 19 w 24"/>
                <a:gd name="T79" fmla="*/ 24 h 26"/>
                <a:gd name="T80" fmla="*/ 18 w 24"/>
                <a:gd name="T81" fmla="*/ 25 h 26"/>
                <a:gd name="T82" fmla="*/ 11 w 24"/>
                <a:gd name="T83" fmla="*/ 21 h 26"/>
                <a:gd name="T84" fmla="*/ 12 w 24"/>
                <a:gd name="T85" fmla="*/ 20 h 26"/>
                <a:gd name="T86" fmla="*/ 13 w 24"/>
                <a:gd name="T87" fmla="*/ 20 h 26"/>
                <a:gd name="T88" fmla="*/ 13 w 24"/>
                <a:gd name="T89" fmla="*/ 21 h 26"/>
                <a:gd name="T90" fmla="*/ 13 w 24"/>
                <a:gd name="T91" fmla="*/ 21 h 26"/>
                <a:gd name="T92" fmla="*/ 14 w 24"/>
                <a:gd name="T93" fmla="*/ 21 h 26"/>
                <a:gd name="T94" fmla="*/ 14 w 24"/>
                <a:gd name="T95" fmla="*/ 20 h 26"/>
                <a:gd name="T96" fmla="*/ 15 w 24"/>
                <a:gd name="T97" fmla="*/ 20 h 26"/>
                <a:gd name="T98" fmla="*/ 15 w 24"/>
                <a:gd name="T99" fmla="*/ 19 h 26"/>
                <a:gd name="T100" fmla="*/ 15 w 24"/>
                <a:gd name="T101" fmla="*/ 19 h 26"/>
                <a:gd name="T102" fmla="*/ 15 w 24"/>
                <a:gd name="T103" fmla="*/ 18 h 26"/>
                <a:gd name="T104" fmla="*/ 16 w 24"/>
                <a:gd name="T105" fmla="*/ 18 h 26"/>
                <a:gd name="T106" fmla="*/ 16 w 24"/>
                <a:gd name="T107" fmla="*/ 15 h 26"/>
                <a:gd name="T108" fmla="*/ 10 w 24"/>
                <a:gd name="T109"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 h="26">
                  <a:moveTo>
                    <a:pt x="10" y="10"/>
                  </a:moveTo>
                  <a:lnTo>
                    <a:pt x="9" y="11"/>
                  </a:lnTo>
                  <a:lnTo>
                    <a:pt x="8" y="11"/>
                  </a:lnTo>
                  <a:lnTo>
                    <a:pt x="8" y="12"/>
                  </a:lnTo>
                  <a:lnTo>
                    <a:pt x="7" y="13"/>
                  </a:lnTo>
                  <a:lnTo>
                    <a:pt x="6" y="13"/>
                  </a:lnTo>
                  <a:lnTo>
                    <a:pt x="6" y="14"/>
                  </a:lnTo>
                  <a:lnTo>
                    <a:pt x="6" y="14"/>
                  </a:lnTo>
                  <a:lnTo>
                    <a:pt x="6" y="15"/>
                  </a:lnTo>
                  <a:lnTo>
                    <a:pt x="6" y="15"/>
                  </a:lnTo>
                  <a:lnTo>
                    <a:pt x="6" y="16"/>
                  </a:lnTo>
                  <a:lnTo>
                    <a:pt x="6" y="16"/>
                  </a:lnTo>
                  <a:lnTo>
                    <a:pt x="6" y="17"/>
                  </a:lnTo>
                  <a:lnTo>
                    <a:pt x="7" y="17"/>
                  </a:lnTo>
                  <a:lnTo>
                    <a:pt x="7" y="18"/>
                  </a:lnTo>
                  <a:lnTo>
                    <a:pt x="0" y="14"/>
                  </a:lnTo>
                  <a:lnTo>
                    <a:pt x="0" y="13"/>
                  </a:lnTo>
                  <a:lnTo>
                    <a:pt x="1" y="13"/>
                  </a:lnTo>
                  <a:lnTo>
                    <a:pt x="2" y="14"/>
                  </a:lnTo>
                  <a:lnTo>
                    <a:pt x="2" y="14"/>
                  </a:lnTo>
                  <a:lnTo>
                    <a:pt x="3" y="13"/>
                  </a:lnTo>
                  <a:lnTo>
                    <a:pt x="4" y="13"/>
                  </a:lnTo>
                  <a:lnTo>
                    <a:pt x="5" y="13"/>
                  </a:lnTo>
                  <a:lnTo>
                    <a:pt x="6" y="12"/>
                  </a:lnTo>
                  <a:lnTo>
                    <a:pt x="6" y="12"/>
                  </a:lnTo>
                  <a:lnTo>
                    <a:pt x="6" y="11"/>
                  </a:lnTo>
                  <a:lnTo>
                    <a:pt x="7" y="11"/>
                  </a:lnTo>
                  <a:lnTo>
                    <a:pt x="20" y="0"/>
                  </a:lnTo>
                  <a:lnTo>
                    <a:pt x="23" y="1"/>
                  </a:lnTo>
                  <a:lnTo>
                    <a:pt x="18" y="18"/>
                  </a:lnTo>
                  <a:lnTo>
                    <a:pt x="18" y="19"/>
                  </a:lnTo>
                  <a:lnTo>
                    <a:pt x="18" y="19"/>
                  </a:lnTo>
                  <a:lnTo>
                    <a:pt x="18" y="20"/>
                  </a:lnTo>
                  <a:lnTo>
                    <a:pt x="18" y="21"/>
                  </a:lnTo>
                  <a:lnTo>
                    <a:pt x="17" y="22"/>
                  </a:lnTo>
                  <a:lnTo>
                    <a:pt x="17" y="23"/>
                  </a:lnTo>
                  <a:lnTo>
                    <a:pt x="17" y="23"/>
                  </a:lnTo>
                  <a:lnTo>
                    <a:pt x="18" y="23"/>
                  </a:lnTo>
                  <a:lnTo>
                    <a:pt x="18" y="24"/>
                  </a:lnTo>
                  <a:lnTo>
                    <a:pt x="19" y="24"/>
                  </a:lnTo>
                  <a:lnTo>
                    <a:pt x="18" y="25"/>
                  </a:lnTo>
                  <a:lnTo>
                    <a:pt x="11" y="21"/>
                  </a:lnTo>
                  <a:lnTo>
                    <a:pt x="12" y="20"/>
                  </a:lnTo>
                  <a:lnTo>
                    <a:pt x="13" y="20"/>
                  </a:lnTo>
                  <a:lnTo>
                    <a:pt x="13" y="21"/>
                  </a:lnTo>
                  <a:lnTo>
                    <a:pt x="13" y="21"/>
                  </a:lnTo>
                  <a:lnTo>
                    <a:pt x="14" y="21"/>
                  </a:lnTo>
                  <a:lnTo>
                    <a:pt x="14" y="20"/>
                  </a:lnTo>
                  <a:lnTo>
                    <a:pt x="15" y="20"/>
                  </a:lnTo>
                  <a:lnTo>
                    <a:pt x="15" y="19"/>
                  </a:lnTo>
                  <a:lnTo>
                    <a:pt x="15" y="19"/>
                  </a:lnTo>
                  <a:lnTo>
                    <a:pt x="15" y="18"/>
                  </a:lnTo>
                  <a:lnTo>
                    <a:pt x="16" y="18"/>
                  </a:lnTo>
                  <a:lnTo>
                    <a:pt x="16" y="15"/>
                  </a:lnTo>
                  <a:lnTo>
                    <a:pt x="10"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4" name="Freeform 548"/>
            <p:cNvSpPr>
              <a:spLocks/>
            </p:cNvSpPr>
            <p:nvPr/>
          </p:nvSpPr>
          <p:spPr bwMode="auto">
            <a:xfrm>
              <a:off x="919" y="3485"/>
              <a:ext cx="5" cy="8"/>
            </a:xfrm>
            <a:custGeom>
              <a:avLst/>
              <a:gdLst>
                <a:gd name="T0" fmla="*/ 3 w 5"/>
                <a:gd name="T1" fmla="*/ 7 h 8"/>
                <a:gd name="T2" fmla="*/ 4 w 5"/>
                <a:gd name="T3" fmla="*/ 0 h 8"/>
                <a:gd name="T4" fmla="*/ 0 w 5"/>
                <a:gd name="T5" fmla="*/ 4 h 8"/>
                <a:gd name="T6" fmla="*/ 3 w 5"/>
                <a:gd name="T7" fmla="*/ 7 h 8"/>
              </a:gdLst>
              <a:ahLst/>
              <a:cxnLst>
                <a:cxn ang="0">
                  <a:pos x="T0" y="T1"/>
                </a:cxn>
                <a:cxn ang="0">
                  <a:pos x="T2" y="T3"/>
                </a:cxn>
                <a:cxn ang="0">
                  <a:pos x="T4" y="T5"/>
                </a:cxn>
                <a:cxn ang="0">
                  <a:pos x="T6" y="T7"/>
                </a:cxn>
              </a:cxnLst>
              <a:rect l="0" t="0" r="r" b="b"/>
              <a:pathLst>
                <a:path w="5" h="8">
                  <a:moveTo>
                    <a:pt x="3" y="7"/>
                  </a:moveTo>
                  <a:lnTo>
                    <a:pt x="4" y="0"/>
                  </a:lnTo>
                  <a:lnTo>
                    <a:pt x="0" y="4"/>
                  </a:lnTo>
                  <a:lnTo>
                    <a:pt x="3" y="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5" name="Freeform 549"/>
            <p:cNvSpPr>
              <a:spLocks/>
            </p:cNvSpPr>
            <p:nvPr/>
          </p:nvSpPr>
          <p:spPr bwMode="auto">
            <a:xfrm>
              <a:off x="955" y="3520"/>
              <a:ext cx="28" cy="28"/>
            </a:xfrm>
            <a:custGeom>
              <a:avLst/>
              <a:gdLst>
                <a:gd name="T0" fmla="*/ 20 w 28"/>
                <a:gd name="T1" fmla="*/ 13 h 28"/>
                <a:gd name="T2" fmla="*/ 19 w 28"/>
                <a:gd name="T3" fmla="*/ 14 h 28"/>
                <a:gd name="T4" fmla="*/ 17 w 28"/>
                <a:gd name="T5" fmla="*/ 14 h 28"/>
                <a:gd name="T6" fmla="*/ 16 w 28"/>
                <a:gd name="T7" fmla="*/ 14 h 28"/>
                <a:gd name="T8" fmla="*/ 15 w 28"/>
                <a:gd name="T9" fmla="*/ 13 h 28"/>
                <a:gd name="T10" fmla="*/ 14 w 28"/>
                <a:gd name="T11" fmla="*/ 11 h 28"/>
                <a:gd name="T12" fmla="*/ 17 w 28"/>
                <a:gd name="T13" fmla="*/ 7 h 28"/>
                <a:gd name="T14" fmla="*/ 19 w 28"/>
                <a:gd name="T15" fmla="*/ 7 h 28"/>
                <a:gd name="T16" fmla="*/ 20 w 28"/>
                <a:gd name="T17" fmla="*/ 6 h 28"/>
                <a:gd name="T18" fmla="*/ 20 w 28"/>
                <a:gd name="T19" fmla="*/ 7 h 28"/>
                <a:gd name="T20" fmla="*/ 21 w 28"/>
                <a:gd name="T21" fmla="*/ 7 h 28"/>
                <a:gd name="T22" fmla="*/ 23 w 28"/>
                <a:gd name="T23" fmla="*/ 9 h 28"/>
                <a:gd name="T24" fmla="*/ 24 w 28"/>
                <a:gd name="T25" fmla="*/ 10 h 28"/>
                <a:gd name="T26" fmla="*/ 25 w 28"/>
                <a:gd name="T27" fmla="*/ 11 h 28"/>
                <a:gd name="T28" fmla="*/ 25 w 28"/>
                <a:gd name="T29" fmla="*/ 13 h 28"/>
                <a:gd name="T30" fmla="*/ 24 w 28"/>
                <a:gd name="T31" fmla="*/ 15 h 28"/>
                <a:gd name="T32" fmla="*/ 24 w 28"/>
                <a:gd name="T33" fmla="*/ 16 h 28"/>
                <a:gd name="T34" fmla="*/ 25 w 28"/>
                <a:gd name="T35" fmla="*/ 17 h 28"/>
                <a:gd name="T36" fmla="*/ 16 w 28"/>
                <a:gd name="T37" fmla="*/ 0 h 28"/>
                <a:gd name="T38" fmla="*/ 16 w 28"/>
                <a:gd name="T39" fmla="*/ 2 h 28"/>
                <a:gd name="T40" fmla="*/ 17 w 28"/>
                <a:gd name="T41" fmla="*/ 2 h 28"/>
                <a:gd name="T42" fmla="*/ 16 w 28"/>
                <a:gd name="T43" fmla="*/ 3 h 28"/>
                <a:gd name="T44" fmla="*/ 16 w 28"/>
                <a:gd name="T45" fmla="*/ 4 h 28"/>
                <a:gd name="T46" fmla="*/ 15 w 28"/>
                <a:gd name="T47" fmla="*/ 5 h 28"/>
                <a:gd name="T48" fmla="*/ 6 w 28"/>
                <a:gd name="T49" fmla="*/ 13 h 28"/>
                <a:gd name="T50" fmla="*/ 4 w 28"/>
                <a:gd name="T51" fmla="*/ 14 h 28"/>
                <a:gd name="T52" fmla="*/ 3 w 28"/>
                <a:gd name="T53" fmla="*/ 15 h 28"/>
                <a:gd name="T54" fmla="*/ 2 w 28"/>
                <a:gd name="T55" fmla="*/ 15 h 28"/>
                <a:gd name="T56" fmla="*/ 1 w 28"/>
                <a:gd name="T57" fmla="*/ 14 h 28"/>
                <a:gd name="T58" fmla="*/ 10 w 28"/>
                <a:gd name="T59" fmla="*/ 27 h 28"/>
                <a:gd name="T60" fmla="*/ 16 w 28"/>
                <a:gd name="T61" fmla="*/ 25 h 28"/>
                <a:gd name="T62" fmla="*/ 13 w 28"/>
                <a:gd name="T63" fmla="*/ 25 h 28"/>
                <a:gd name="T64" fmla="*/ 11 w 28"/>
                <a:gd name="T65" fmla="*/ 24 h 28"/>
                <a:gd name="T66" fmla="*/ 10 w 28"/>
                <a:gd name="T67" fmla="*/ 24 h 28"/>
                <a:gd name="T68" fmla="*/ 9 w 28"/>
                <a:gd name="T69" fmla="*/ 23 h 28"/>
                <a:gd name="T70" fmla="*/ 8 w 28"/>
                <a:gd name="T71" fmla="*/ 22 h 28"/>
                <a:gd name="T72" fmla="*/ 7 w 28"/>
                <a:gd name="T73" fmla="*/ 21 h 28"/>
                <a:gd name="T74" fmla="*/ 6 w 28"/>
                <a:gd name="T75" fmla="*/ 20 h 28"/>
                <a:gd name="T76" fmla="*/ 5 w 28"/>
                <a:gd name="T77" fmla="*/ 19 h 28"/>
                <a:gd name="T78" fmla="*/ 5 w 28"/>
                <a:gd name="T79" fmla="*/ 17 h 28"/>
                <a:gd name="T80" fmla="*/ 6 w 28"/>
                <a:gd name="T81" fmla="*/ 16 h 28"/>
                <a:gd name="T82" fmla="*/ 12 w 28"/>
                <a:gd name="T83" fmla="*/ 11 h 28"/>
                <a:gd name="T84" fmla="*/ 13 w 28"/>
                <a:gd name="T85" fmla="*/ 13 h 28"/>
                <a:gd name="T86" fmla="*/ 14 w 28"/>
                <a:gd name="T87" fmla="*/ 14 h 28"/>
                <a:gd name="T88" fmla="*/ 15 w 28"/>
                <a:gd name="T89" fmla="*/ 15 h 28"/>
                <a:gd name="T90" fmla="*/ 15 w 28"/>
                <a:gd name="T91" fmla="*/ 16 h 28"/>
                <a:gd name="T92" fmla="*/ 14 w 28"/>
                <a:gd name="T93" fmla="*/ 18 h 28"/>
                <a:gd name="T94" fmla="*/ 14 w 28"/>
                <a:gd name="T9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 h="28">
                  <a:moveTo>
                    <a:pt x="20" y="14"/>
                  </a:moveTo>
                  <a:lnTo>
                    <a:pt x="20" y="13"/>
                  </a:lnTo>
                  <a:lnTo>
                    <a:pt x="19" y="13"/>
                  </a:lnTo>
                  <a:lnTo>
                    <a:pt x="19" y="14"/>
                  </a:lnTo>
                  <a:lnTo>
                    <a:pt x="18" y="14"/>
                  </a:lnTo>
                  <a:lnTo>
                    <a:pt x="17" y="14"/>
                  </a:lnTo>
                  <a:lnTo>
                    <a:pt x="16" y="14"/>
                  </a:lnTo>
                  <a:lnTo>
                    <a:pt x="16" y="14"/>
                  </a:lnTo>
                  <a:lnTo>
                    <a:pt x="16" y="13"/>
                  </a:lnTo>
                  <a:lnTo>
                    <a:pt x="15" y="13"/>
                  </a:lnTo>
                  <a:lnTo>
                    <a:pt x="14" y="12"/>
                  </a:lnTo>
                  <a:lnTo>
                    <a:pt x="14" y="11"/>
                  </a:lnTo>
                  <a:lnTo>
                    <a:pt x="13" y="11"/>
                  </a:lnTo>
                  <a:lnTo>
                    <a:pt x="17" y="7"/>
                  </a:lnTo>
                  <a:lnTo>
                    <a:pt x="18" y="7"/>
                  </a:lnTo>
                  <a:lnTo>
                    <a:pt x="19" y="7"/>
                  </a:lnTo>
                  <a:lnTo>
                    <a:pt x="19" y="6"/>
                  </a:lnTo>
                  <a:lnTo>
                    <a:pt x="20" y="6"/>
                  </a:lnTo>
                  <a:lnTo>
                    <a:pt x="20" y="6"/>
                  </a:lnTo>
                  <a:lnTo>
                    <a:pt x="20" y="7"/>
                  </a:lnTo>
                  <a:lnTo>
                    <a:pt x="21" y="7"/>
                  </a:lnTo>
                  <a:lnTo>
                    <a:pt x="21" y="7"/>
                  </a:lnTo>
                  <a:lnTo>
                    <a:pt x="22" y="8"/>
                  </a:lnTo>
                  <a:lnTo>
                    <a:pt x="23" y="9"/>
                  </a:lnTo>
                  <a:lnTo>
                    <a:pt x="23" y="10"/>
                  </a:lnTo>
                  <a:lnTo>
                    <a:pt x="24" y="10"/>
                  </a:lnTo>
                  <a:lnTo>
                    <a:pt x="24" y="11"/>
                  </a:lnTo>
                  <a:lnTo>
                    <a:pt x="25" y="11"/>
                  </a:lnTo>
                  <a:lnTo>
                    <a:pt x="25" y="12"/>
                  </a:lnTo>
                  <a:lnTo>
                    <a:pt x="25" y="13"/>
                  </a:lnTo>
                  <a:lnTo>
                    <a:pt x="25" y="14"/>
                  </a:lnTo>
                  <a:lnTo>
                    <a:pt x="24" y="15"/>
                  </a:lnTo>
                  <a:lnTo>
                    <a:pt x="24" y="16"/>
                  </a:lnTo>
                  <a:lnTo>
                    <a:pt x="24" y="16"/>
                  </a:lnTo>
                  <a:lnTo>
                    <a:pt x="24" y="17"/>
                  </a:lnTo>
                  <a:lnTo>
                    <a:pt x="25" y="17"/>
                  </a:lnTo>
                  <a:lnTo>
                    <a:pt x="27" y="12"/>
                  </a:lnTo>
                  <a:lnTo>
                    <a:pt x="16" y="0"/>
                  </a:lnTo>
                  <a:lnTo>
                    <a:pt x="16" y="1"/>
                  </a:lnTo>
                  <a:lnTo>
                    <a:pt x="16" y="2"/>
                  </a:lnTo>
                  <a:lnTo>
                    <a:pt x="17" y="2"/>
                  </a:lnTo>
                  <a:lnTo>
                    <a:pt x="17" y="2"/>
                  </a:lnTo>
                  <a:lnTo>
                    <a:pt x="17" y="3"/>
                  </a:lnTo>
                  <a:lnTo>
                    <a:pt x="16" y="3"/>
                  </a:lnTo>
                  <a:lnTo>
                    <a:pt x="16" y="4"/>
                  </a:lnTo>
                  <a:lnTo>
                    <a:pt x="16" y="4"/>
                  </a:lnTo>
                  <a:lnTo>
                    <a:pt x="16" y="5"/>
                  </a:lnTo>
                  <a:lnTo>
                    <a:pt x="15" y="5"/>
                  </a:lnTo>
                  <a:lnTo>
                    <a:pt x="15" y="6"/>
                  </a:lnTo>
                  <a:lnTo>
                    <a:pt x="6" y="13"/>
                  </a:lnTo>
                  <a:lnTo>
                    <a:pt x="5" y="14"/>
                  </a:lnTo>
                  <a:lnTo>
                    <a:pt x="4" y="14"/>
                  </a:lnTo>
                  <a:lnTo>
                    <a:pt x="4" y="15"/>
                  </a:lnTo>
                  <a:lnTo>
                    <a:pt x="3" y="15"/>
                  </a:lnTo>
                  <a:lnTo>
                    <a:pt x="2" y="15"/>
                  </a:lnTo>
                  <a:lnTo>
                    <a:pt x="2" y="15"/>
                  </a:lnTo>
                  <a:lnTo>
                    <a:pt x="1" y="15"/>
                  </a:lnTo>
                  <a:lnTo>
                    <a:pt x="1" y="14"/>
                  </a:lnTo>
                  <a:lnTo>
                    <a:pt x="0" y="14"/>
                  </a:lnTo>
                  <a:lnTo>
                    <a:pt x="10" y="27"/>
                  </a:lnTo>
                  <a:lnTo>
                    <a:pt x="16" y="25"/>
                  </a:lnTo>
                  <a:lnTo>
                    <a:pt x="16" y="25"/>
                  </a:lnTo>
                  <a:lnTo>
                    <a:pt x="14" y="25"/>
                  </a:lnTo>
                  <a:lnTo>
                    <a:pt x="13" y="25"/>
                  </a:lnTo>
                  <a:lnTo>
                    <a:pt x="12" y="25"/>
                  </a:lnTo>
                  <a:lnTo>
                    <a:pt x="11" y="24"/>
                  </a:lnTo>
                  <a:lnTo>
                    <a:pt x="11" y="24"/>
                  </a:lnTo>
                  <a:lnTo>
                    <a:pt x="10" y="24"/>
                  </a:lnTo>
                  <a:lnTo>
                    <a:pt x="9" y="24"/>
                  </a:lnTo>
                  <a:lnTo>
                    <a:pt x="9" y="23"/>
                  </a:lnTo>
                  <a:lnTo>
                    <a:pt x="8" y="23"/>
                  </a:lnTo>
                  <a:lnTo>
                    <a:pt x="8" y="22"/>
                  </a:lnTo>
                  <a:lnTo>
                    <a:pt x="7" y="22"/>
                  </a:lnTo>
                  <a:lnTo>
                    <a:pt x="7" y="21"/>
                  </a:lnTo>
                  <a:lnTo>
                    <a:pt x="7" y="20"/>
                  </a:lnTo>
                  <a:lnTo>
                    <a:pt x="6" y="20"/>
                  </a:lnTo>
                  <a:lnTo>
                    <a:pt x="6" y="20"/>
                  </a:lnTo>
                  <a:lnTo>
                    <a:pt x="5" y="19"/>
                  </a:lnTo>
                  <a:lnTo>
                    <a:pt x="5" y="18"/>
                  </a:lnTo>
                  <a:lnTo>
                    <a:pt x="5" y="17"/>
                  </a:lnTo>
                  <a:lnTo>
                    <a:pt x="6" y="17"/>
                  </a:lnTo>
                  <a:lnTo>
                    <a:pt x="6" y="16"/>
                  </a:lnTo>
                  <a:lnTo>
                    <a:pt x="7" y="16"/>
                  </a:lnTo>
                  <a:lnTo>
                    <a:pt x="12" y="11"/>
                  </a:lnTo>
                  <a:lnTo>
                    <a:pt x="13" y="12"/>
                  </a:lnTo>
                  <a:lnTo>
                    <a:pt x="13" y="13"/>
                  </a:lnTo>
                  <a:lnTo>
                    <a:pt x="14" y="13"/>
                  </a:lnTo>
                  <a:lnTo>
                    <a:pt x="14" y="14"/>
                  </a:lnTo>
                  <a:lnTo>
                    <a:pt x="14" y="15"/>
                  </a:lnTo>
                  <a:lnTo>
                    <a:pt x="15" y="15"/>
                  </a:lnTo>
                  <a:lnTo>
                    <a:pt x="15" y="16"/>
                  </a:lnTo>
                  <a:lnTo>
                    <a:pt x="15" y="16"/>
                  </a:lnTo>
                  <a:lnTo>
                    <a:pt x="15" y="17"/>
                  </a:lnTo>
                  <a:lnTo>
                    <a:pt x="14" y="18"/>
                  </a:lnTo>
                  <a:lnTo>
                    <a:pt x="13" y="19"/>
                  </a:lnTo>
                  <a:lnTo>
                    <a:pt x="14" y="20"/>
                  </a:lnTo>
                  <a:lnTo>
                    <a:pt x="20"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6" name="Freeform 550"/>
            <p:cNvSpPr>
              <a:spLocks/>
            </p:cNvSpPr>
            <p:nvPr/>
          </p:nvSpPr>
          <p:spPr bwMode="auto">
            <a:xfrm>
              <a:off x="983" y="3564"/>
              <a:ext cx="24" cy="17"/>
            </a:xfrm>
            <a:custGeom>
              <a:avLst/>
              <a:gdLst>
                <a:gd name="T0" fmla="*/ 17 w 24"/>
                <a:gd name="T1" fmla="*/ 7 h 17"/>
                <a:gd name="T2" fmla="*/ 17 w 24"/>
                <a:gd name="T3" fmla="*/ 7 h 17"/>
                <a:gd name="T4" fmla="*/ 18 w 24"/>
                <a:gd name="T5" fmla="*/ 7 h 17"/>
                <a:gd name="T6" fmla="*/ 18 w 24"/>
                <a:gd name="T7" fmla="*/ 7 h 17"/>
                <a:gd name="T8" fmla="*/ 19 w 24"/>
                <a:gd name="T9" fmla="*/ 7 h 17"/>
                <a:gd name="T10" fmla="*/ 20 w 24"/>
                <a:gd name="T11" fmla="*/ 7 h 17"/>
                <a:gd name="T12" fmla="*/ 21 w 24"/>
                <a:gd name="T13" fmla="*/ 7 h 17"/>
                <a:gd name="T14" fmla="*/ 21 w 24"/>
                <a:gd name="T15" fmla="*/ 7 h 17"/>
                <a:gd name="T16" fmla="*/ 21 w 24"/>
                <a:gd name="T17" fmla="*/ 7 h 17"/>
                <a:gd name="T18" fmla="*/ 22 w 24"/>
                <a:gd name="T19" fmla="*/ 7 h 17"/>
                <a:gd name="T20" fmla="*/ 22 w 24"/>
                <a:gd name="T21" fmla="*/ 8 h 17"/>
                <a:gd name="T22" fmla="*/ 23 w 24"/>
                <a:gd name="T23" fmla="*/ 7 h 17"/>
                <a:gd name="T24" fmla="*/ 19 w 24"/>
                <a:gd name="T25" fmla="*/ 0 h 17"/>
                <a:gd name="T26" fmla="*/ 18 w 24"/>
                <a:gd name="T27" fmla="*/ 1 h 17"/>
                <a:gd name="T28" fmla="*/ 19 w 24"/>
                <a:gd name="T29" fmla="*/ 1 h 17"/>
                <a:gd name="T30" fmla="*/ 19 w 24"/>
                <a:gd name="T31" fmla="*/ 2 h 17"/>
                <a:gd name="T32" fmla="*/ 19 w 24"/>
                <a:gd name="T33" fmla="*/ 3 h 17"/>
                <a:gd name="T34" fmla="*/ 19 w 24"/>
                <a:gd name="T35" fmla="*/ 4 h 17"/>
                <a:gd name="T36" fmla="*/ 18 w 24"/>
                <a:gd name="T37" fmla="*/ 4 h 17"/>
                <a:gd name="T38" fmla="*/ 17 w 24"/>
                <a:gd name="T39" fmla="*/ 4 h 17"/>
                <a:gd name="T40" fmla="*/ 17 w 24"/>
                <a:gd name="T41" fmla="*/ 4 h 17"/>
                <a:gd name="T42" fmla="*/ 17 w 24"/>
                <a:gd name="T43" fmla="*/ 5 h 17"/>
                <a:gd name="T44" fmla="*/ 6 w 24"/>
                <a:gd name="T45" fmla="*/ 9 h 17"/>
                <a:gd name="T46" fmla="*/ 5 w 24"/>
                <a:gd name="T47" fmla="*/ 9 h 17"/>
                <a:gd name="T48" fmla="*/ 5 w 24"/>
                <a:gd name="T49" fmla="*/ 10 h 17"/>
                <a:gd name="T50" fmla="*/ 4 w 24"/>
                <a:gd name="T51" fmla="*/ 10 h 17"/>
                <a:gd name="T52" fmla="*/ 3 w 24"/>
                <a:gd name="T53" fmla="*/ 10 h 17"/>
                <a:gd name="T54" fmla="*/ 2 w 24"/>
                <a:gd name="T55" fmla="*/ 10 h 17"/>
                <a:gd name="T56" fmla="*/ 2 w 24"/>
                <a:gd name="T57" fmla="*/ 10 h 17"/>
                <a:gd name="T58" fmla="*/ 2 w 24"/>
                <a:gd name="T59" fmla="*/ 9 h 17"/>
                <a:gd name="T60" fmla="*/ 1 w 24"/>
                <a:gd name="T61" fmla="*/ 9 h 17"/>
                <a:gd name="T62" fmla="*/ 1 w 24"/>
                <a:gd name="T63" fmla="*/ 9 h 17"/>
                <a:gd name="T64" fmla="*/ 0 w 24"/>
                <a:gd name="T65" fmla="*/ 9 h 17"/>
                <a:gd name="T66" fmla="*/ 3 w 24"/>
                <a:gd name="T67" fmla="*/ 16 h 17"/>
                <a:gd name="T68" fmla="*/ 4 w 24"/>
                <a:gd name="T69" fmla="*/ 16 h 17"/>
                <a:gd name="T70" fmla="*/ 4 w 24"/>
                <a:gd name="T71" fmla="*/ 15 h 17"/>
                <a:gd name="T72" fmla="*/ 4 w 24"/>
                <a:gd name="T73" fmla="*/ 15 h 17"/>
                <a:gd name="T74" fmla="*/ 4 w 24"/>
                <a:gd name="T75" fmla="*/ 14 h 17"/>
                <a:gd name="T76" fmla="*/ 5 w 24"/>
                <a:gd name="T77" fmla="*/ 14 h 17"/>
                <a:gd name="T78" fmla="*/ 5 w 24"/>
                <a:gd name="T79" fmla="*/ 13 h 17"/>
                <a:gd name="T80" fmla="*/ 6 w 24"/>
                <a:gd name="T81" fmla="*/ 13 h 17"/>
                <a:gd name="T82" fmla="*/ 6 w 24"/>
                <a:gd name="T83" fmla="*/ 12 h 17"/>
                <a:gd name="T84" fmla="*/ 7 w 24"/>
                <a:gd name="T85" fmla="*/ 12 h 17"/>
                <a:gd name="T86" fmla="*/ 17 w 24"/>
                <a:gd name="T87"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 h="17">
                  <a:moveTo>
                    <a:pt x="17" y="7"/>
                  </a:moveTo>
                  <a:lnTo>
                    <a:pt x="17" y="7"/>
                  </a:lnTo>
                  <a:lnTo>
                    <a:pt x="18" y="7"/>
                  </a:lnTo>
                  <a:lnTo>
                    <a:pt x="18" y="7"/>
                  </a:lnTo>
                  <a:lnTo>
                    <a:pt x="19" y="7"/>
                  </a:lnTo>
                  <a:lnTo>
                    <a:pt x="20" y="7"/>
                  </a:lnTo>
                  <a:lnTo>
                    <a:pt x="21" y="7"/>
                  </a:lnTo>
                  <a:lnTo>
                    <a:pt x="21" y="7"/>
                  </a:lnTo>
                  <a:lnTo>
                    <a:pt x="21" y="7"/>
                  </a:lnTo>
                  <a:lnTo>
                    <a:pt x="22" y="7"/>
                  </a:lnTo>
                  <a:lnTo>
                    <a:pt x="22" y="8"/>
                  </a:lnTo>
                  <a:lnTo>
                    <a:pt x="23" y="7"/>
                  </a:lnTo>
                  <a:lnTo>
                    <a:pt x="19" y="0"/>
                  </a:lnTo>
                  <a:lnTo>
                    <a:pt x="18" y="1"/>
                  </a:lnTo>
                  <a:lnTo>
                    <a:pt x="19" y="1"/>
                  </a:lnTo>
                  <a:lnTo>
                    <a:pt x="19" y="2"/>
                  </a:lnTo>
                  <a:lnTo>
                    <a:pt x="19" y="3"/>
                  </a:lnTo>
                  <a:lnTo>
                    <a:pt x="19" y="4"/>
                  </a:lnTo>
                  <a:lnTo>
                    <a:pt x="18" y="4"/>
                  </a:lnTo>
                  <a:lnTo>
                    <a:pt x="17" y="4"/>
                  </a:lnTo>
                  <a:lnTo>
                    <a:pt x="17" y="4"/>
                  </a:lnTo>
                  <a:lnTo>
                    <a:pt x="17" y="5"/>
                  </a:lnTo>
                  <a:lnTo>
                    <a:pt x="6" y="9"/>
                  </a:lnTo>
                  <a:lnTo>
                    <a:pt x="5" y="9"/>
                  </a:lnTo>
                  <a:lnTo>
                    <a:pt x="5" y="10"/>
                  </a:lnTo>
                  <a:lnTo>
                    <a:pt x="4" y="10"/>
                  </a:lnTo>
                  <a:lnTo>
                    <a:pt x="3" y="10"/>
                  </a:lnTo>
                  <a:lnTo>
                    <a:pt x="2" y="10"/>
                  </a:lnTo>
                  <a:lnTo>
                    <a:pt x="2" y="10"/>
                  </a:lnTo>
                  <a:lnTo>
                    <a:pt x="2" y="9"/>
                  </a:lnTo>
                  <a:lnTo>
                    <a:pt x="1" y="9"/>
                  </a:lnTo>
                  <a:lnTo>
                    <a:pt x="1" y="9"/>
                  </a:lnTo>
                  <a:lnTo>
                    <a:pt x="0" y="9"/>
                  </a:lnTo>
                  <a:lnTo>
                    <a:pt x="3" y="16"/>
                  </a:lnTo>
                  <a:lnTo>
                    <a:pt x="4" y="16"/>
                  </a:lnTo>
                  <a:lnTo>
                    <a:pt x="4" y="15"/>
                  </a:lnTo>
                  <a:lnTo>
                    <a:pt x="4" y="15"/>
                  </a:lnTo>
                  <a:lnTo>
                    <a:pt x="4" y="14"/>
                  </a:lnTo>
                  <a:lnTo>
                    <a:pt x="5" y="14"/>
                  </a:lnTo>
                  <a:lnTo>
                    <a:pt x="5" y="13"/>
                  </a:lnTo>
                  <a:lnTo>
                    <a:pt x="6" y="13"/>
                  </a:lnTo>
                  <a:lnTo>
                    <a:pt x="6" y="12"/>
                  </a:lnTo>
                  <a:lnTo>
                    <a:pt x="7" y="12"/>
                  </a:lnTo>
                  <a:lnTo>
                    <a:pt x="17"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7" name="Freeform 551"/>
            <p:cNvSpPr>
              <a:spLocks/>
            </p:cNvSpPr>
            <p:nvPr/>
          </p:nvSpPr>
          <p:spPr bwMode="auto">
            <a:xfrm>
              <a:off x="763" y="3488"/>
              <a:ext cx="5" cy="8"/>
            </a:xfrm>
            <a:custGeom>
              <a:avLst/>
              <a:gdLst>
                <a:gd name="T0" fmla="*/ 3 w 5"/>
                <a:gd name="T1" fmla="*/ 2 h 8"/>
                <a:gd name="T2" fmla="*/ 2 w 5"/>
                <a:gd name="T3" fmla="*/ 2 h 8"/>
                <a:gd name="T4" fmla="*/ 2 w 5"/>
                <a:gd name="T5" fmla="*/ 2 h 8"/>
                <a:gd name="T6" fmla="*/ 2 w 5"/>
                <a:gd name="T7" fmla="*/ 3 h 8"/>
                <a:gd name="T8" fmla="*/ 2 w 5"/>
                <a:gd name="T9" fmla="*/ 3 h 8"/>
                <a:gd name="T10" fmla="*/ 2 w 5"/>
                <a:gd name="T11" fmla="*/ 3 h 8"/>
                <a:gd name="T12" fmla="*/ 2 w 5"/>
                <a:gd name="T13" fmla="*/ 3 h 8"/>
                <a:gd name="T14" fmla="*/ 2 w 5"/>
                <a:gd name="T15" fmla="*/ 4 h 8"/>
                <a:gd name="T16" fmla="*/ 1 w 5"/>
                <a:gd name="T17" fmla="*/ 2 h 8"/>
                <a:gd name="T18" fmla="*/ 1 w 5"/>
                <a:gd name="T19" fmla="*/ 2 h 8"/>
                <a:gd name="T20" fmla="*/ 1 w 5"/>
                <a:gd name="T21" fmla="*/ 1 h 8"/>
                <a:gd name="T22" fmla="*/ 2 w 5"/>
                <a:gd name="T23" fmla="*/ 1 h 8"/>
                <a:gd name="T24" fmla="*/ 2 w 5"/>
                <a:gd name="T25" fmla="*/ 1 h 8"/>
                <a:gd name="T26" fmla="*/ 2 w 5"/>
                <a:gd name="T27" fmla="*/ 1 h 8"/>
                <a:gd name="T28" fmla="*/ 3 w 5"/>
                <a:gd name="T29" fmla="*/ 1 h 8"/>
                <a:gd name="T30" fmla="*/ 3 w 5"/>
                <a:gd name="T31" fmla="*/ 1 h 8"/>
                <a:gd name="T32" fmla="*/ 4 w 5"/>
                <a:gd name="T33" fmla="*/ 2 h 8"/>
                <a:gd name="T34" fmla="*/ 3 w 5"/>
                <a:gd name="T35" fmla="*/ 0 h 8"/>
                <a:gd name="T36" fmla="*/ 0 w 5"/>
                <a:gd name="T37" fmla="*/ 2 h 8"/>
                <a:gd name="T38" fmla="*/ 0 w 5"/>
                <a:gd name="T39" fmla="*/ 2 h 8"/>
                <a:gd name="T40" fmla="*/ 0 w 5"/>
                <a:gd name="T41" fmla="*/ 2 h 8"/>
                <a:gd name="T42" fmla="*/ 0 w 5"/>
                <a:gd name="T43" fmla="*/ 3 h 8"/>
                <a:gd name="T44" fmla="*/ 1 w 5"/>
                <a:gd name="T45" fmla="*/ 6 h 8"/>
                <a:gd name="T46" fmla="*/ 2 w 5"/>
                <a:gd name="T47" fmla="*/ 6 h 8"/>
                <a:gd name="T48" fmla="*/ 2 w 5"/>
                <a:gd name="T49" fmla="*/ 7 h 8"/>
                <a:gd name="T50" fmla="*/ 1 w 5"/>
                <a:gd name="T51" fmla="*/ 7 h 8"/>
                <a:gd name="T52" fmla="*/ 1 w 5"/>
                <a:gd name="T53" fmla="*/ 7 h 8"/>
                <a:gd name="T54" fmla="*/ 1 w 5"/>
                <a:gd name="T55" fmla="*/ 7 h 8"/>
                <a:gd name="T56" fmla="*/ 4 w 5"/>
                <a:gd name="T57" fmla="*/ 6 h 8"/>
                <a:gd name="T58" fmla="*/ 4 w 5"/>
                <a:gd name="T59" fmla="*/ 4 h 8"/>
                <a:gd name="T60" fmla="*/ 4 w 5"/>
                <a:gd name="T61" fmla="*/ 5 h 8"/>
                <a:gd name="T62" fmla="*/ 4 w 5"/>
                <a:gd name="T63" fmla="*/ 5 h 8"/>
                <a:gd name="T64" fmla="*/ 4 w 5"/>
                <a:gd name="T65" fmla="*/ 5 h 8"/>
                <a:gd name="T66" fmla="*/ 4 w 5"/>
                <a:gd name="T67" fmla="*/ 6 h 8"/>
                <a:gd name="T68" fmla="*/ 3 w 5"/>
                <a:gd name="T69" fmla="*/ 6 h 8"/>
                <a:gd name="T70" fmla="*/ 3 w 5"/>
                <a:gd name="T71" fmla="*/ 6 h 8"/>
                <a:gd name="T72" fmla="*/ 3 w 5"/>
                <a:gd name="T73" fmla="*/ 6 h 8"/>
                <a:gd name="T74" fmla="*/ 2 w 5"/>
                <a:gd name="T75" fmla="*/ 6 h 8"/>
                <a:gd name="T76" fmla="*/ 2 w 5"/>
                <a:gd name="T77" fmla="*/ 6 h 8"/>
                <a:gd name="T78" fmla="*/ 2 w 5"/>
                <a:gd name="T79" fmla="*/ 4 h 8"/>
                <a:gd name="T80" fmla="*/ 2 w 5"/>
                <a:gd name="T81" fmla="*/ 4 h 8"/>
                <a:gd name="T82" fmla="*/ 2 w 5"/>
                <a:gd name="T83" fmla="*/ 4 h 8"/>
                <a:gd name="T84" fmla="*/ 3 w 5"/>
                <a:gd name="T85" fmla="*/ 4 h 8"/>
                <a:gd name="T86" fmla="*/ 3 w 5"/>
                <a:gd name="T87" fmla="*/ 4 h 8"/>
                <a:gd name="T88" fmla="*/ 3 w 5"/>
                <a:gd name="T8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 h="8">
                  <a:moveTo>
                    <a:pt x="3" y="2"/>
                  </a:moveTo>
                  <a:lnTo>
                    <a:pt x="2" y="2"/>
                  </a:lnTo>
                  <a:lnTo>
                    <a:pt x="2" y="2"/>
                  </a:lnTo>
                  <a:lnTo>
                    <a:pt x="2" y="3"/>
                  </a:lnTo>
                  <a:lnTo>
                    <a:pt x="2" y="3"/>
                  </a:lnTo>
                  <a:lnTo>
                    <a:pt x="2" y="3"/>
                  </a:lnTo>
                  <a:lnTo>
                    <a:pt x="2" y="3"/>
                  </a:lnTo>
                  <a:lnTo>
                    <a:pt x="2" y="4"/>
                  </a:lnTo>
                  <a:lnTo>
                    <a:pt x="1" y="2"/>
                  </a:lnTo>
                  <a:lnTo>
                    <a:pt x="1" y="2"/>
                  </a:lnTo>
                  <a:lnTo>
                    <a:pt x="1" y="1"/>
                  </a:lnTo>
                  <a:lnTo>
                    <a:pt x="2" y="1"/>
                  </a:lnTo>
                  <a:lnTo>
                    <a:pt x="2" y="1"/>
                  </a:lnTo>
                  <a:lnTo>
                    <a:pt x="2" y="1"/>
                  </a:lnTo>
                  <a:lnTo>
                    <a:pt x="3" y="1"/>
                  </a:lnTo>
                  <a:lnTo>
                    <a:pt x="3" y="1"/>
                  </a:lnTo>
                  <a:lnTo>
                    <a:pt x="4" y="2"/>
                  </a:lnTo>
                  <a:lnTo>
                    <a:pt x="3" y="0"/>
                  </a:lnTo>
                  <a:lnTo>
                    <a:pt x="0" y="2"/>
                  </a:lnTo>
                  <a:lnTo>
                    <a:pt x="0" y="2"/>
                  </a:lnTo>
                  <a:lnTo>
                    <a:pt x="0" y="2"/>
                  </a:lnTo>
                  <a:lnTo>
                    <a:pt x="0" y="3"/>
                  </a:lnTo>
                  <a:lnTo>
                    <a:pt x="1" y="6"/>
                  </a:lnTo>
                  <a:lnTo>
                    <a:pt x="2" y="6"/>
                  </a:lnTo>
                  <a:lnTo>
                    <a:pt x="2" y="7"/>
                  </a:lnTo>
                  <a:lnTo>
                    <a:pt x="1" y="7"/>
                  </a:lnTo>
                  <a:lnTo>
                    <a:pt x="1" y="7"/>
                  </a:lnTo>
                  <a:lnTo>
                    <a:pt x="1" y="7"/>
                  </a:lnTo>
                  <a:lnTo>
                    <a:pt x="4" y="6"/>
                  </a:lnTo>
                  <a:lnTo>
                    <a:pt x="4" y="4"/>
                  </a:lnTo>
                  <a:lnTo>
                    <a:pt x="4" y="5"/>
                  </a:lnTo>
                  <a:lnTo>
                    <a:pt x="4" y="5"/>
                  </a:lnTo>
                  <a:lnTo>
                    <a:pt x="4" y="5"/>
                  </a:lnTo>
                  <a:lnTo>
                    <a:pt x="4" y="6"/>
                  </a:lnTo>
                  <a:lnTo>
                    <a:pt x="3" y="6"/>
                  </a:lnTo>
                  <a:lnTo>
                    <a:pt x="3" y="6"/>
                  </a:lnTo>
                  <a:lnTo>
                    <a:pt x="3" y="6"/>
                  </a:lnTo>
                  <a:lnTo>
                    <a:pt x="2" y="6"/>
                  </a:lnTo>
                  <a:lnTo>
                    <a:pt x="2" y="6"/>
                  </a:lnTo>
                  <a:lnTo>
                    <a:pt x="2" y="4"/>
                  </a:lnTo>
                  <a:lnTo>
                    <a:pt x="2" y="4"/>
                  </a:lnTo>
                  <a:lnTo>
                    <a:pt x="2" y="4"/>
                  </a:lnTo>
                  <a:lnTo>
                    <a:pt x="3" y="4"/>
                  </a:lnTo>
                  <a:lnTo>
                    <a:pt x="3" y="4"/>
                  </a:lnTo>
                  <a:lnTo>
                    <a:pt x="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8" name="Freeform 552"/>
            <p:cNvSpPr>
              <a:spLocks/>
            </p:cNvSpPr>
            <p:nvPr/>
          </p:nvSpPr>
          <p:spPr bwMode="auto">
            <a:xfrm>
              <a:off x="802" y="3482"/>
              <a:ext cx="6" cy="7"/>
            </a:xfrm>
            <a:custGeom>
              <a:avLst/>
              <a:gdLst>
                <a:gd name="T0" fmla="*/ 4 w 6"/>
                <a:gd name="T1" fmla="*/ 4 h 7"/>
                <a:gd name="T2" fmla="*/ 4 w 6"/>
                <a:gd name="T3" fmla="*/ 4 h 7"/>
                <a:gd name="T4" fmla="*/ 4 w 6"/>
                <a:gd name="T5" fmla="*/ 4 h 7"/>
                <a:gd name="T6" fmla="*/ 4 w 6"/>
                <a:gd name="T7" fmla="*/ 5 h 7"/>
                <a:gd name="T8" fmla="*/ 4 w 6"/>
                <a:gd name="T9" fmla="*/ 5 h 7"/>
                <a:gd name="T10" fmla="*/ 4 w 6"/>
                <a:gd name="T11" fmla="*/ 5 h 7"/>
                <a:gd name="T12" fmla="*/ 4 w 6"/>
                <a:gd name="T13" fmla="*/ 6 h 7"/>
                <a:gd name="T14" fmla="*/ 3 w 6"/>
                <a:gd name="T15" fmla="*/ 6 h 7"/>
                <a:gd name="T16" fmla="*/ 3 w 6"/>
                <a:gd name="T17" fmla="*/ 6 h 7"/>
                <a:gd name="T18" fmla="*/ 2 w 6"/>
                <a:gd name="T19" fmla="*/ 6 h 7"/>
                <a:gd name="T20" fmla="*/ 2 w 6"/>
                <a:gd name="T21" fmla="*/ 6 h 7"/>
                <a:gd name="T22" fmla="*/ 2 w 6"/>
                <a:gd name="T23" fmla="*/ 5 h 7"/>
                <a:gd name="T24" fmla="*/ 1 w 6"/>
                <a:gd name="T25" fmla="*/ 5 h 7"/>
                <a:gd name="T26" fmla="*/ 1 w 6"/>
                <a:gd name="T27" fmla="*/ 5 h 7"/>
                <a:gd name="T28" fmla="*/ 1 w 6"/>
                <a:gd name="T29" fmla="*/ 4 h 7"/>
                <a:gd name="T30" fmla="*/ 1 w 6"/>
                <a:gd name="T31" fmla="*/ 2 h 7"/>
                <a:gd name="T32" fmla="*/ 1 w 6"/>
                <a:gd name="T33" fmla="*/ 1 h 7"/>
                <a:gd name="T34" fmla="*/ 1 w 6"/>
                <a:gd name="T35" fmla="*/ 1 h 7"/>
                <a:gd name="T36" fmla="*/ 1 w 6"/>
                <a:gd name="T37" fmla="*/ 1 h 7"/>
                <a:gd name="T38" fmla="*/ 2 w 6"/>
                <a:gd name="T39" fmla="*/ 1 h 7"/>
                <a:gd name="T40" fmla="*/ 2 w 6"/>
                <a:gd name="T41" fmla="*/ 0 h 7"/>
                <a:gd name="T42" fmla="*/ 0 w 6"/>
                <a:gd name="T43" fmla="*/ 0 h 7"/>
                <a:gd name="T44" fmla="*/ 0 w 6"/>
                <a:gd name="T45" fmla="*/ 1 h 7"/>
                <a:gd name="T46" fmla="*/ 0 w 6"/>
                <a:gd name="T47" fmla="*/ 1 h 7"/>
                <a:gd name="T48" fmla="*/ 0 w 6"/>
                <a:gd name="T49" fmla="*/ 1 h 7"/>
                <a:gd name="T50" fmla="*/ 0 w 6"/>
                <a:gd name="T51" fmla="*/ 2 h 7"/>
                <a:gd name="T52" fmla="*/ 1 w 6"/>
                <a:gd name="T53" fmla="*/ 2 h 7"/>
                <a:gd name="T54" fmla="*/ 1 w 6"/>
                <a:gd name="T55" fmla="*/ 5 h 7"/>
                <a:gd name="T56" fmla="*/ 1 w 6"/>
                <a:gd name="T57" fmla="*/ 5 h 7"/>
                <a:gd name="T58" fmla="*/ 1 w 6"/>
                <a:gd name="T59" fmla="*/ 6 h 7"/>
                <a:gd name="T60" fmla="*/ 1 w 6"/>
                <a:gd name="T61" fmla="*/ 6 h 7"/>
                <a:gd name="T62" fmla="*/ 1 w 6"/>
                <a:gd name="T63" fmla="*/ 6 h 7"/>
                <a:gd name="T64" fmla="*/ 2 w 6"/>
                <a:gd name="T65" fmla="*/ 6 h 7"/>
                <a:gd name="T66" fmla="*/ 2 w 6"/>
                <a:gd name="T67" fmla="*/ 6 h 7"/>
                <a:gd name="T68" fmla="*/ 3 w 6"/>
                <a:gd name="T69" fmla="*/ 6 h 7"/>
                <a:gd name="T70" fmla="*/ 3 w 6"/>
                <a:gd name="T71" fmla="*/ 6 h 7"/>
                <a:gd name="T72" fmla="*/ 3 w 6"/>
                <a:gd name="T73" fmla="*/ 6 h 7"/>
                <a:gd name="T74" fmla="*/ 4 w 6"/>
                <a:gd name="T75" fmla="*/ 6 h 7"/>
                <a:gd name="T76" fmla="*/ 4 w 6"/>
                <a:gd name="T77" fmla="*/ 5 h 7"/>
                <a:gd name="T78" fmla="*/ 4 w 6"/>
                <a:gd name="T79" fmla="*/ 5 h 7"/>
                <a:gd name="T80" fmla="*/ 5 w 6"/>
                <a:gd name="T81" fmla="*/ 5 h 7"/>
                <a:gd name="T82" fmla="*/ 5 w 6"/>
                <a:gd name="T83" fmla="*/ 4 h 7"/>
                <a:gd name="T84" fmla="*/ 4 w 6"/>
                <a:gd name="T85" fmla="*/ 2 h 7"/>
                <a:gd name="T86" fmla="*/ 4 w 6"/>
                <a:gd name="T87" fmla="*/ 1 h 7"/>
                <a:gd name="T88" fmla="*/ 4 w 6"/>
                <a:gd name="T89" fmla="*/ 1 h 7"/>
                <a:gd name="T90" fmla="*/ 5 w 6"/>
                <a:gd name="T91" fmla="*/ 1 h 7"/>
                <a:gd name="T92" fmla="*/ 5 w 6"/>
                <a:gd name="T93" fmla="*/ 0 h 7"/>
                <a:gd name="T94" fmla="*/ 5 w 6"/>
                <a:gd name="T95" fmla="*/ 0 h 7"/>
                <a:gd name="T96" fmla="*/ 3 w 6"/>
                <a:gd name="T97" fmla="*/ 0 h 7"/>
                <a:gd name="T98" fmla="*/ 4 w 6"/>
                <a:gd name="T99" fmla="*/ 1 h 7"/>
                <a:gd name="T100" fmla="*/ 4 w 6"/>
                <a:gd name="T101" fmla="*/ 1 h 7"/>
                <a:gd name="T102" fmla="*/ 4 w 6"/>
                <a:gd name="T103" fmla="*/ 1 h 7"/>
                <a:gd name="T104" fmla="*/ 4 w 6"/>
                <a:gd name="T105" fmla="*/ 2 h 7"/>
                <a:gd name="T106" fmla="*/ 4 w 6"/>
                <a:gd name="T10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 h="7">
                  <a:moveTo>
                    <a:pt x="4" y="4"/>
                  </a:moveTo>
                  <a:lnTo>
                    <a:pt x="4" y="4"/>
                  </a:lnTo>
                  <a:lnTo>
                    <a:pt x="4" y="4"/>
                  </a:lnTo>
                  <a:lnTo>
                    <a:pt x="4" y="5"/>
                  </a:lnTo>
                  <a:lnTo>
                    <a:pt x="4" y="5"/>
                  </a:lnTo>
                  <a:lnTo>
                    <a:pt x="4" y="5"/>
                  </a:lnTo>
                  <a:lnTo>
                    <a:pt x="4" y="6"/>
                  </a:lnTo>
                  <a:lnTo>
                    <a:pt x="3" y="6"/>
                  </a:lnTo>
                  <a:lnTo>
                    <a:pt x="3" y="6"/>
                  </a:lnTo>
                  <a:lnTo>
                    <a:pt x="2" y="6"/>
                  </a:lnTo>
                  <a:lnTo>
                    <a:pt x="2" y="6"/>
                  </a:lnTo>
                  <a:lnTo>
                    <a:pt x="2" y="5"/>
                  </a:lnTo>
                  <a:lnTo>
                    <a:pt x="1" y="5"/>
                  </a:lnTo>
                  <a:lnTo>
                    <a:pt x="1" y="5"/>
                  </a:lnTo>
                  <a:lnTo>
                    <a:pt x="1" y="4"/>
                  </a:lnTo>
                  <a:lnTo>
                    <a:pt x="1" y="2"/>
                  </a:lnTo>
                  <a:lnTo>
                    <a:pt x="1" y="1"/>
                  </a:lnTo>
                  <a:lnTo>
                    <a:pt x="1" y="1"/>
                  </a:lnTo>
                  <a:lnTo>
                    <a:pt x="1" y="1"/>
                  </a:lnTo>
                  <a:lnTo>
                    <a:pt x="2" y="1"/>
                  </a:lnTo>
                  <a:lnTo>
                    <a:pt x="2" y="0"/>
                  </a:lnTo>
                  <a:lnTo>
                    <a:pt x="0" y="0"/>
                  </a:lnTo>
                  <a:lnTo>
                    <a:pt x="0" y="1"/>
                  </a:lnTo>
                  <a:lnTo>
                    <a:pt x="0" y="1"/>
                  </a:lnTo>
                  <a:lnTo>
                    <a:pt x="0" y="1"/>
                  </a:lnTo>
                  <a:lnTo>
                    <a:pt x="0" y="2"/>
                  </a:lnTo>
                  <a:lnTo>
                    <a:pt x="1" y="2"/>
                  </a:lnTo>
                  <a:lnTo>
                    <a:pt x="1" y="5"/>
                  </a:lnTo>
                  <a:lnTo>
                    <a:pt x="1" y="5"/>
                  </a:lnTo>
                  <a:lnTo>
                    <a:pt x="1" y="6"/>
                  </a:lnTo>
                  <a:lnTo>
                    <a:pt x="1" y="6"/>
                  </a:lnTo>
                  <a:lnTo>
                    <a:pt x="1" y="6"/>
                  </a:lnTo>
                  <a:lnTo>
                    <a:pt x="2" y="6"/>
                  </a:lnTo>
                  <a:lnTo>
                    <a:pt x="2" y="6"/>
                  </a:lnTo>
                  <a:lnTo>
                    <a:pt x="3" y="6"/>
                  </a:lnTo>
                  <a:lnTo>
                    <a:pt x="3" y="6"/>
                  </a:lnTo>
                  <a:lnTo>
                    <a:pt x="3" y="6"/>
                  </a:lnTo>
                  <a:lnTo>
                    <a:pt x="4" y="6"/>
                  </a:lnTo>
                  <a:lnTo>
                    <a:pt x="4" y="5"/>
                  </a:lnTo>
                  <a:lnTo>
                    <a:pt x="4" y="5"/>
                  </a:lnTo>
                  <a:lnTo>
                    <a:pt x="5" y="5"/>
                  </a:lnTo>
                  <a:lnTo>
                    <a:pt x="5" y="4"/>
                  </a:lnTo>
                  <a:lnTo>
                    <a:pt x="4" y="2"/>
                  </a:lnTo>
                  <a:lnTo>
                    <a:pt x="4" y="1"/>
                  </a:lnTo>
                  <a:lnTo>
                    <a:pt x="4" y="1"/>
                  </a:lnTo>
                  <a:lnTo>
                    <a:pt x="5" y="1"/>
                  </a:lnTo>
                  <a:lnTo>
                    <a:pt x="5" y="0"/>
                  </a:lnTo>
                  <a:lnTo>
                    <a:pt x="5" y="0"/>
                  </a:lnTo>
                  <a:lnTo>
                    <a:pt x="3" y="0"/>
                  </a:lnTo>
                  <a:lnTo>
                    <a:pt x="4" y="1"/>
                  </a:lnTo>
                  <a:lnTo>
                    <a:pt x="4" y="1"/>
                  </a:lnTo>
                  <a:lnTo>
                    <a:pt x="4" y="1"/>
                  </a:lnTo>
                  <a:lnTo>
                    <a:pt x="4" y="2"/>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09" name="Freeform 553"/>
            <p:cNvSpPr>
              <a:spLocks/>
            </p:cNvSpPr>
            <p:nvPr/>
          </p:nvSpPr>
          <p:spPr bwMode="auto">
            <a:xfrm>
              <a:off x="853" y="3486"/>
              <a:ext cx="4" cy="7"/>
            </a:xfrm>
            <a:custGeom>
              <a:avLst/>
              <a:gdLst>
                <a:gd name="T0" fmla="*/ 3 w 4"/>
                <a:gd name="T1" fmla="*/ 1 h 7"/>
                <a:gd name="T2" fmla="*/ 2 w 4"/>
                <a:gd name="T3" fmla="*/ 1 h 7"/>
                <a:gd name="T4" fmla="*/ 2 w 4"/>
                <a:gd name="T5" fmla="*/ 0 h 7"/>
                <a:gd name="T6" fmla="*/ 2 w 4"/>
                <a:gd name="T7" fmla="*/ 0 h 7"/>
                <a:gd name="T8" fmla="*/ 1 w 4"/>
                <a:gd name="T9" fmla="*/ 0 h 7"/>
                <a:gd name="T10" fmla="*/ 1 w 4"/>
                <a:gd name="T11" fmla="*/ 0 h 7"/>
                <a:gd name="T12" fmla="*/ 1 w 4"/>
                <a:gd name="T13" fmla="*/ 1 h 7"/>
                <a:gd name="T14" fmla="*/ 1 w 4"/>
                <a:gd name="T15" fmla="*/ 1 h 7"/>
                <a:gd name="T16" fmla="*/ 1 w 4"/>
                <a:gd name="T17" fmla="*/ 1 h 7"/>
                <a:gd name="T18" fmla="*/ 0 w 4"/>
                <a:gd name="T19" fmla="*/ 2 h 7"/>
                <a:gd name="T20" fmla="*/ 0 w 4"/>
                <a:gd name="T21" fmla="*/ 2 h 7"/>
                <a:gd name="T22" fmla="*/ 1 w 4"/>
                <a:gd name="T23" fmla="*/ 2 h 7"/>
                <a:gd name="T24" fmla="*/ 1 w 4"/>
                <a:gd name="T25" fmla="*/ 3 h 7"/>
                <a:gd name="T26" fmla="*/ 1 w 4"/>
                <a:gd name="T27" fmla="*/ 3 h 7"/>
                <a:gd name="T28" fmla="*/ 1 w 4"/>
                <a:gd name="T29" fmla="*/ 3 h 7"/>
                <a:gd name="T30" fmla="*/ 1 w 4"/>
                <a:gd name="T31" fmla="*/ 4 h 7"/>
                <a:gd name="T32" fmla="*/ 2 w 4"/>
                <a:gd name="T33" fmla="*/ 4 h 7"/>
                <a:gd name="T34" fmla="*/ 2 w 4"/>
                <a:gd name="T35" fmla="*/ 4 h 7"/>
                <a:gd name="T36" fmla="*/ 2 w 4"/>
                <a:gd name="T37" fmla="*/ 5 h 7"/>
                <a:gd name="T38" fmla="*/ 2 w 4"/>
                <a:gd name="T39" fmla="*/ 5 h 7"/>
                <a:gd name="T40" fmla="*/ 2 w 4"/>
                <a:gd name="T41" fmla="*/ 6 h 7"/>
                <a:gd name="T42" fmla="*/ 2 w 4"/>
                <a:gd name="T43" fmla="*/ 6 h 7"/>
                <a:gd name="T44" fmla="*/ 1 w 4"/>
                <a:gd name="T45" fmla="*/ 6 h 7"/>
                <a:gd name="T46" fmla="*/ 1 w 4"/>
                <a:gd name="T47" fmla="*/ 6 h 7"/>
                <a:gd name="T48" fmla="*/ 1 w 4"/>
                <a:gd name="T49" fmla="*/ 5 h 7"/>
                <a:gd name="T50" fmla="*/ 1 w 4"/>
                <a:gd name="T51" fmla="*/ 5 h 7"/>
                <a:gd name="T52" fmla="*/ 0 w 4"/>
                <a:gd name="T53" fmla="*/ 5 h 7"/>
                <a:gd name="T54" fmla="*/ 0 w 4"/>
                <a:gd name="T55" fmla="*/ 4 h 7"/>
                <a:gd name="T56" fmla="*/ 0 w 4"/>
                <a:gd name="T57" fmla="*/ 4 h 7"/>
                <a:gd name="T58" fmla="*/ 0 w 4"/>
                <a:gd name="T59" fmla="*/ 6 h 7"/>
                <a:gd name="T60" fmla="*/ 1 w 4"/>
                <a:gd name="T61" fmla="*/ 6 h 7"/>
                <a:gd name="T62" fmla="*/ 1 w 4"/>
                <a:gd name="T63" fmla="*/ 6 h 7"/>
                <a:gd name="T64" fmla="*/ 1 w 4"/>
                <a:gd name="T65" fmla="*/ 6 h 7"/>
                <a:gd name="T66" fmla="*/ 1 w 4"/>
                <a:gd name="T67" fmla="*/ 6 h 7"/>
                <a:gd name="T68" fmla="*/ 2 w 4"/>
                <a:gd name="T69" fmla="*/ 6 h 7"/>
                <a:gd name="T70" fmla="*/ 2 w 4"/>
                <a:gd name="T71" fmla="*/ 6 h 7"/>
                <a:gd name="T72" fmla="*/ 2 w 4"/>
                <a:gd name="T73" fmla="*/ 6 h 7"/>
                <a:gd name="T74" fmla="*/ 2 w 4"/>
                <a:gd name="T75" fmla="*/ 6 h 7"/>
                <a:gd name="T76" fmla="*/ 3 w 4"/>
                <a:gd name="T77" fmla="*/ 5 h 7"/>
                <a:gd name="T78" fmla="*/ 3 w 4"/>
                <a:gd name="T79" fmla="*/ 5 h 7"/>
                <a:gd name="T80" fmla="*/ 3 w 4"/>
                <a:gd name="T81" fmla="*/ 4 h 7"/>
                <a:gd name="T82" fmla="*/ 3 w 4"/>
                <a:gd name="T83" fmla="*/ 4 h 7"/>
                <a:gd name="T84" fmla="*/ 2 w 4"/>
                <a:gd name="T85" fmla="*/ 4 h 7"/>
                <a:gd name="T86" fmla="*/ 2 w 4"/>
                <a:gd name="T87" fmla="*/ 3 h 7"/>
                <a:gd name="T88" fmla="*/ 2 w 4"/>
                <a:gd name="T89" fmla="*/ 3 h 7"/>
                <a:gd name="T90" fmla="*/ 2 w 4"/>
                <a:gd name="T91" fmla="*/ 3 h 7"/>
                <a:gd name="T92" fmla="*/ 2 w 4"/>
                <a:gd name="T93" fmla="*/ 3 h 7"/>
                <a:gd name="T94" fmla="*/ 1 w 4"/>
                <a:gd name="T95" fmla="*/ 2 h 7"/>
                <a:gd name="T96" fmla="*/ 1 w 4"/>
                <a:gd name="T97" fmla="*/ 2 h 7"/>
                <a:gd name="T98" fmla="*/ 1 w 4"/>
                <a:gd name="T99" fmla="*/ 2 h 7"/>
                <a:gd name="T100" fmla="*/ 1 w 4"/>
                <a:gd name="T101" fmla="*/ 1 h 7"/>
                <a:gd name="T102" fmla="*/ 1 w 4"/>
                <a:gd name="T103" fmla="*/ 1 h 7"/>
                <a:gd name="T104" fmla="*/ 1 w 4"/>
                <a:gd name="T105" fmla="*/ 1 h 7"/>
                <a:gd name="T106" fmla="*/ 1 w 4"/>
                <a:gd name="T107" fmla="*/ 1 h 7"/>
                <a:gd name="T108" fmla="*/ 2 w 4"/>
                <a:gd name="T109" fmla="*/ 1 h 7"/>
                <a:gd name="T110" fmla="*/ 2 w 4"/>
                <a:gd name="T111" fmla="*/ 1 h 7"/>
                <a:gd name="T112" fmla="*/ 2 w 4"/>
                <a:gd name="T113" fmla="*/ 1 h 7"/>
                <a:gd name="T114" fmla="*/ 2 w 4"/>
                <a:gd name="T115" fmla="*/ 1 h 7"/>
                <a:gd name="T116" fmla="*/ 3 w 4"/>
                <a:gd name="T117" fmla="*/ 2 h 7"/>
                <a:gd name="T118" fmla="*/ 3 w 4"/>
                <a:gd name="T119" fmla="*/ 2 h 7"/>
                <a:gd name="T120" fmla="*/ 3 w 4"/>
                <a:gd name="T121" fmla="*/ 2 h 7"/>
                <a:gd name="T122" fmla="*/ 3 w 4"/>
                <a:gd name="T1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 h="7">
                  <a:moveTo>
                    <a:pt x="3" y="1"/>
                  </a:moveTo>
                  <a:lnTo>
                    <a:pt x="2" y="1"/>
                  </a:lnTo>
                  <a:lnTo>
                    <a:pt x="2" y="0"/>
                  </a:lnTo>
                  <a:lnTo>
                    <a:pt x="2" y="0"/>
                  </a:lnTo>
                  <a:lnTo>
                    <a:pt x="1" y="0"/>
                  </a:lnTo>
                  <a:lnTo>
                    <a:pt x="1" y="0"/>
                  </a:lnTo>
                  <a:lnTo>
                    <a:pt x="1" y="1"/>
                  </a:lnTo>
                  <a:lnTo>
                    <a:pt x="1" y="1"/>
                  </a:lnTo>
                  <a:lnTo>
                    <a:pt x="1" y="1"/>
                  </a:lnTo>
                  <a:lnTo>
                    <a:pt x="0" y="2"/>
                  </a:lnTo>
                  <a:lnTo>
                    <a:pt x="0" y="2"/>
                  </a:lnTo>
                  <a:lnTo>
                    <a:pt x="1" y="2"/>
                  </a:lnTo>
                  <a:lnTo>
                    <a:pt x="1" y="3"/>
                  </a:lnTo>
                  <a:lnTo>
                    <a:pt x="1" y="3"/>
                  </a:lnTo>
                  <a:lnTo>
                    <a:pt x="1" y="3"/>
                  </a:lnTo>
                  <a:lnTo>
                    <a:pt x="1" y="4"/>
                  </a:lnTo>
                  <a:lnTo>
                    <a:pt x="2" y="4"/>
                  </a:lnTo>
                  <a:lnTo>
                    <a:pt x="2" y="4"/>
                  </a:lnTo>
                  <a:lnTo>
                    <a:pt x="2" y="5"/>
                  </a:lnTo>
                  <a:lnTo>
                    <a:pt x="2" y="5"/>
                  </a:lnTo>
                  <a:lnTo>
                    <a:pt x="2" y="6"/>
                  </a:lnTo>
                  <a:lnTo>
                    <a:pt x="2" y="6"/>
                  </a:lnTo>
                  <a:lnTo>
                    <a:pt x="1" y="6"/>
                  </a:lnTo>
                  <a:lnTo>
                    <a:pt x="1" y="6"/>
                  </a:lnTo>
                  <a:lnTo>
                    <a:pt x="1" y="5"/>
                  </a:lnTo>
                  <a:lnTo>
                    <a:pt x="1" y="5"/>
                  </a:lnTo>
                  <a:lnTo>
                    <a:pt x="0" y="5"/>
                  </a:lnTo>
                  <a:lnTo>
                    <a:pt x="0" y="4"/>
                  </a:lnTo>
                  <a:lnTo>
                    <a:pt x="0" y="4"/>
                  </a:lnTo>
                  <a:lnTo>
                    <a:pt x="0" y="6"/>
                  </a:lnTo>
                  <a:lnTo>
                    <a:pt x="1" y="6"/>
                  </a:lnTo>
                  <a:lnTo>
                    <a:pt x="1" y="6"/>
                  </a:lnTo>
                  <a:lnTo>
                    <a:pt x="1" y="6"/>
                  </a:lnTo>
                  <a:lnTo>
                    <a:pt x="1" y="6"/>
                  </a:lnTo>
                  <a:lnTo>
                    <a:pt x="2" y="6"/>
                  </a:lnTo>
                  <a:lnTo>
                    <a:pt x="2" y="6"/>
                  </a:lnTo>
                  <a:lnTo>
                    <a:pt x="2" y="6"/>
                  </a:lnTo>
                  <a:lnTo>
                    <a:pt x="2" y="6"/>
                  </a:lnTo>
                  <a:lnTo>
                    <a:pt x="3" y="5"/>
                  </a:lnTo>
                  <a:lnTo>
                    <a:pt x="3" y="5"/>
                  </a:lnTo>
                  <a:lnTo>
                    <a:pt x="3" y="4"/>
                  </a:lnTo>
                  <a:lnTo>
                    <a:pt x="3" y="4"/>
                  </a:lnTo>
                  <a:lnTo>
                    <a:pt x="2" y="4"/>
                  </a:lnTo>
                  <a:lnTo>
                    <a:pt x="2" y="3"/>
                  </a:lnTo>
                  <a:lnTo>
                    <a:pt x="2" y="3"/>
                  </a:lnTo>
                  <a:lnTo>
                    <a:pt x="2" y="3"/>
                  </a:lnTo>
                  <a:lnTo>
                    <a:pt x="2" y="3"/>
                  </a:lnTo>
                  <a:lnTo>
                    <a:pt x="1" y="2"/>
                  </a:lnTo>
                  <a:lnTo>
                    <a:pt x="1" y="2"/>
                  </a:lnTo>
                  <a:lnTo>
                    <a:pt x="1" y="2"/>
                  </a:lnTo>
                  <a:lnTo>
                    <a:pt x="1" y="1"/>
                  </a:lnTo>
                  <a:lnTo>
                    <a:pt x="1" y="1"/>
                  </a:lnTo>
                  <a:lnTo>
                    <a:pt x="1" y="1"/>
                  </a:lnTo>
                  <a:lnTo>
                    <a:pt x="1" y="1"/>
                  </a:lnTo>
                  <a:lnTo>
                    <a:pt x="2" y="1"/>
                  </a:lnTo>
                  <a:lnTo>
                    <a:pt x="2" y="1"/>
                  </a:lnTo>
                  <a:lnTo>
                    <a:pt x="2" y="1"/>
                  </a:lnTo>
                  <a:lnTo>
                    <a:pt x="2" y="1"/>
                  </a:lnTo>
                  <a:lnTo>
                    <a:pt x="3" y="2"/>
                  </a:lnTo>
                  <a:lnTo>
                    <a:pt x="3" y="2"/>
                  </a:lnTo>
                  <a:lnTo>
                    <a:pt x="3" y="2"/>
                  </a:lnTo>
                  <a:lnTo>
                    <a:pt x="3"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0" name="Freeform 554"/>
            <p:cNvSpPr>
              <a:spLocks/>
            </p:cNvSpPr>
            <p:nvPr/>
          </p:nvSpPr>
          <p:spPr bwMode="auto">
            <a:xfrm>
              <a:off x="789" y="3500"/>
              <a:ext cx="6" cy="7"/>
            </a:xfrm>
            <a:custGeom>
              <a:avLst/>
              <a:gdLst>
                <a:gd name="T0" fmla="*/ 4 w 6"/>
                <a:gd name="T1" fmla="*/ 4 h 7"/>
                <a:gd name="T2" fmla="*/ 4 w 6"/>
                <a:gd name="T3" fmla="*/ 4 h 7"/>
                <a:gd name="T4" fmla="*/ 4 w 6"/>
                <a:gd name="T5" fmla="*/ 4 h 7"/>
                <a:gd name="T6" fmla="*/ 5 w 6"/>
                <a:gd name="T7" fmla="*/ 5 h 7"/>
                <a:gd name="T8" fmla="*/ 5 w 6"/>
                <a:gd name="T9" fmla="*/ 5 h 7"/>
                <a:gd name="T10" fmla="*/ 4 w 6"/>
                <a:gd name="T11" fmla="*/ 5 h 7"/>
                <a:gd name="T12" fmla="*/ 4 w 6"/>
                <a:gd name="T13" fmla="*/ 6 h 7"/>
                <a:gd name="T14" fmla="*/ 4 w 6"/>
                <a:gd name="T15" fmla="*/ 6 h 7"/>
                <a:gd name="T16" fmla="*/ 3 w 6"/>
                <a:gd name="T17" fmla="*/ 6 h 7"/>
                <a:gd name="T18" fmla="*/ 3 w 6"/>
                <a:gd name="T19" fmla="*/ 6 h 7"/>
                <a:gd name="T20" fmla="*/ 3 w 6"/>
                <a:gd name="T21" fmla="*/ 6 h 7"/>
                <a:gd name="T22" fmla="*/ 2 w 6"/>
                <a:gd name="T23" fmla="*/ 6 h 7"/>
                <a:gd name="T24" fmla="*/ 2 w 6"/>
                <a:gd name="T25" fmla="*/ 6 h 7"/>
                <a:gd name="T26" fmla="*/ 2 w 6"/>
                <a:gd name="T27" fmla="*/ 5 h 7"/>
                <a:gd name="T28" fmla="*/ 2 w 6"/>
                <a:gd name="T29" fmla="*/ 5 h 7"/>
                <a:gd name="T30" fmla="*/ 2 w 6"/>
                <a:gd name="T31" fmla="*/ 4 h 7"/>
                <a:gd name="T32" fmla="*/ 2 w 6"/>
                <a:gd name="T33" fmla="*/ 2 h 7"/>
                <a:gd name="T34" fmla="*/ 1 w 6"/>
                <a:gd name="T35" fmla="*/ 2 h 7"/>
                <a:gd name="T36" fmla="*/ 1 w 6"/>
                <a:gd name="T37" fmla="*/ 2 h 7"/>
                <a:gd name="T38" fmla="*/ 1 w 6"/>
                <a:gd name="T39" fmla="*/ 1 h 7"/>
                <a:gd name="T40" fmla="*/ 2 w 6"/>
                <a:gd name="T41" fmla="*/ 1 h 7"/>
                <a:gd name="T42" fmla="*/ 2 w 6"/>
                <a:gd name="T43" fmla="*/ 1 h 7"/>
                <a:gd name="T44" fmla="*/ 2 w 6"/>
                <a:gd name="T45" fmla="*/ 1 h 7"/>
                <a:gd name="T46" fmla="*/ 0 w 6"/>
                <a:gd name="T47" fmla="*/ 1 h 7"/>
                <a:gd name="T48" fmla="*/ 0 w 6"/>
                <a:gd name="T49" fmla="*/ 1 h 7"/>
                <a:gd name="T50" fmla="*/ 0 w 6"/>
                <a:gd name="T51" fmla="*/ 1 h 7"/>
                <a:gd name="T52" fmla="*/ 0 w 6"/>
                <a:gd name="T53" fmla="*/ 2 h 7"/>
                <a:gd name="T54" fmla="*/ 1 w 6"/>
                <a:gd name="T55" fmla="*/ 2 h 7"/>
                <a:gd name="T56" fmla="*/ 1 w 6"/>
                <a:gd name="T57" fmla="*/ 2 h 7"/>
                <a:gd name="T58" fmla="*/ 1 w 6"/>
                <a:gd name="T59" fmla="*/ 5 h 7"/>
                <a:gd name="T60" fmla="*/ 1 w 6"/>
                <a:gd name="T61" fmla="*/ 6 h 7"/>
                <a:gd name="T62" fmla="*/ 2 w 6"/>
                <a:gd name="T63" fmla="*/ 6 h 7"/>
                <a:gd name="T64" fmla="*/ 2 w 6"/>
                <a:gd name="T65" fmla="*/ 6 h 7"/>
                <a:gd name="T66" fmla="*/ 2 w 6"/>
                <a:gd name="T67" fmla="*/ 6 h 7"/>
                <a:gd name="T68" fmla="*/ 3 w 6"/>
                <a:gd name="T69" fmla="*/ 6 h 7"/>
                <a:gd name="T70" fmla="*/ 3 w 6"/>
                <a:gd name="T71" fmla="*/ 6 h 7"/>
                <a:gd name="T72" fmla="*/ 4 w 6"/>
                <a:gd name="T73" fmla="*/ 6 h 7"/>
                <a:gd name="T74" fmla="*/ 4 w 6"/>
                <a:gd name="T75" fmla="*/ 6 h 7"/>
                <a:gd name="T76" fmla="*/ 4 w 6"/>
                <a:gd name="T77" fmla="*/ 6 h 7"/>
                <a:gd name="T78" fmla="*/ 5 w 6"/>
                <a:gd name="T79" fmla="*/ 6 h 7"/>
                <a:gd name="T80" fmla="*/ 5 w 6"/>
                <a:gd name="T81" fmla="*/ 5 h 7"/>
                <a:gd name="T82" fmla="*/ 5 w 6"/>
                <a:gd name="T83" fmla="*/ 5 h 7"/>
                <a:gd name="T84" fmla="*/ 5 w 6"/>
                <a:gd name="T85" fmla="*/ 4 h 7"/>
                <a:gd name="T86" fmla="*/ 5 w 6"/>
                <a:gd name="T87" fmla="*/ 2 h 7"/>
                <a:gd name="T88" fmla="*/ 5 w 6"/>
                <a:gd name="T89" fmla="*/ 1 h 7"/>
                <a:gd name="T90" fmla="*/ 4 w 6"/>
                <a:gd name="T91" fmla="*/ 1 h 7"/>
                <a:gd name="T92" fmla="*/ 4 w 6"/>
                <a:gd name="T93" fmla="*/ 1 h 7"/>
                <a:gd name="T94" fmla="*/ 5 w 6"/>
                <a:gd name="T95" fmla="*/ 1 h 7"/>
                <a:gd name="T96" fmla="*/ 5 w 6"/>
                <a:gd name="T97" fmla="*/ 1 h 7"/>
                <a:gd name="T98" fmla="*/ 5 w 6"/>
                <a:gd name="T99" fmla="*/ 0 h 7"/>
                <a:gd name="T100" fmla="*/ 3 w 6"/>
                <a:gd name="T101" fmla="*/ 1 h 7"/>
                <a:gd name="T102" fmla="*/ 4 w 6"/>
                <a:gd name="T103" fmla="*/ 1 h 7"/>
                <a:gd name="T104" fmla="*/ 4 w 6"/>
                <a:gd name="T105" fmla="*/ 1 h 7"/>
                <a:gd name="T106" fmla="*/ 4 w 6"/>
                <a:gd name="T107" fmla="*/ 1 h 7"/>
                <a:gd name="T108" fmla="*/ 4 w 6"/>
                <a:gd name="T109" fmla="*/ 2 h 7"/>
                <a:gd name="T110" fmla="*/ 4 w 6"/>
                <a:gd name="T11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 h="7">
                  <a:moveTo>
                    <a:pt x="4" y="4"/>
                  </a:moveTo>
                  <a:lnTo>
                    <a:pt x="4" y="4"/>
                  </a:lnTo>
                  <a:lnTo>
                    <a:pt x="4" y="4"/>
                  </a:lnTo>
                  <a:lnTo>
                    <a:pt x="5" y="5"/>
                  </a:lnTo>
                  <a:lnTo>
                    <a:pt x="5" y="5"/>
                  </a:lnTo>
                  <a:lnTo>
                    <a:pt x="4" y="5"/>
                  </a:lnTo>
                  <a:lnTo>
                    <a:pt x="4" y="6"/>
                  </a:lnTo>
                  <a:lnTo>
                    <a:pt x="4" y="6"/>
                  </a:lnTo>
                  <a:lnTo>
                    <a:pt x="3" y="6"/>
                  </a:lnTo>
                  <a:lnTo>
                    <a:pt x="3" y="6"/>
                  </a:lnTo>
                  <a:lnTo>
                    <a:pt x="3" y="6"/>
                  </a:lnTo>
                  <a:lnTo>
                    <a:pt x="2" y="6"/>
                  </a:lnTo>
                  <a:lnTo>
                    <a:pt x="2" y="6"/>
                  </a:lnTo>
                  <a:lnTo>
                    <a:pt x="2" y="5"/>
                  </a:lnTo>
                  <a:lnTo>
                    <a:pt x="2" y="5"/>
                  </a:lnTo>
                  <a:lnTo>
                    <a:pt x="2" y="4"/>
                  </a:lnTo>
                  <a:lnTo>
                    <a:pt x="2" y="2"/>
                  </a:lnTo>
                  <a:lnTo>
                    <a:pt x="1" y="2"/>
                  </a:lnTo>
                  <a:lnTo>
                    <a:pt x="1" y="2"/>
                  </a:lnTo>
                  <a:lnTo>
                    <a:pt x="1" y="1"/>
                  </a:lnTo>
                  <a:lnTo>
                    <a:pt x="2" y="1"/>
                  </a:lnTo>
                  <a:lnTo>
                    <a:pt x="2" y="1"/>
                  </a:lnTo>
                  <a:lnTo>
                    <a:pt x="2" y="1"/>
                  </a:lnTo>
                  <a:lnTo>
                    <a:pt x="0" y="1"/>
                  </a:lnTo>
                  <a:lnTo>
                    <a:pt x="0" y="1"/>
                  </a:lnTo>
                  <a:lnTo>
                    <a:pt x="0" y="1"/>
                  </a:lnTo>
                  <a:lnTo>
                    <a:pt x="0" y="2"/>
                  </a:lnTo>
                  <a:lnTo>
                    <a:pt x="1" y="2"/>
                  </a:lnTo>
                  <a:lnTo>
                    <a:pt x="1" y="2"/>
                  </a:lnTo>
                  <a:lnTo>
                    <a:pt x="1" y="5"/>
                  </a:lnTo>
                  <a:lnTo>
                    <a:pt x="1" y="6"/>
                  </a:lnTo>
                  <a:lnTo>
                    <a:pt x="2" y="6"/>
                  </a:lnTo>
                  <a:lnTo>
                    <a:pt x="2" y="6"/>
                  </a:lnTo>
                  <a:lnTo>
                    <a:pt x="2" y="6"/>
                  </a:lnTo>
                  <a:lnTo>
                    <a:pt x="3" y="6"/>
                  </a:lnTo>
                  <a:lnTo>
                    <a:pt x="3" y="6"/>
                  </a:lnTo>
                  <a:lnTo>
                    <a:pt x="4" y="6"/>
                  </a:lnTo>
                  <a:lnTo>
                    <a:pt x="4" y="6"/>
                  </a:lnTo>
                  <a:lnTo>
                    <a:pt x="4" y="6"/>
                  </a:lnTo>
                  <a:lnTo>
                    <a:pt x="5" y="6"/>
                  </a:lnTo>
                  <a:lnTo>
                    <a:pt x="5" y="5"/>
                  </a:lnTo>
                  <a:lnTo>
                    <a:pt x="5" y="5"/>
                  </a:lnTo>
                  <a:lnTo>
                    <a:pt x="5" y="4"/>
                  </a:lnTo>
                  <a:lnTo>
                    <a:pt x="5" y="2"/>
                  </a:lnTo>
                  <a:lnTo>
                    <a:pt x="5" y="1"/>
                  </a:lnTo>
                  <a:lnTo>
                    <a:pt x="4" y="1"/>
                  </a:lnTo>
                  <a:lnTo>
                    <a:pt x="4" y="1"/>
                  </a:lnTo>
                  <a:lnTo>
                    <a:pt x="5" y="1"/>
                  </a:lnTo>
                  <a:lnTo>
                    <a:pt x="5" y="1"/>
                  </a:lnTo>
                  <a:lnTo>
                    <a:pt x="5" y="0"/>
                  </a:lnTo>
                  <a:lnTo>
                    <a:pt x="3" y="1"/>
                  </a:lnTo>
                  <a:lnTo>
                    <a:pt x="4" y="1"/>
                  </a:lnTo>
                  <a:lnTo>
                    <a:pt x="4" y="1"/>
                  </a:lnTo>
                  <a:lnTo>
                    <a:pt x="4" y="1"/>
                  </a:lnTo>
                  <a:lnTo>
                    <a:pt x="4" y="2"/>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1" name="Freeform 555"/>
            <p:cNvSpPr>
              <a:spLocks/>
            </p:cNvSpPr>
            <p:nvPr/>
          </p:nvSpPr>
          <p:spPr bwMode="auto">
            <a:xfrm>
              <a:off x="801" y="3499"/>
              <a:ext cx="6" cy="7"/>
            </a:xfrm>
            <a:custGeom>
              <a:avLst/>
              <a:gdLst>
                <a:gd name="T0" fmla="*/ 1 w 6"/>
                <a:gd name="T1" fmla="*/ 1 h 7"/>
                <a:gd name="T2" fmla="*/ 0 w 6"/>
                <a:gd name="T3" fmla="*/ 1 h 7"/>
                <a:gd name="T4" fmla="*/ 0 w 6"/>
                <a:gd name="T5" fmla="*/ 1 h 7"/>
                <a:gd name="T6" fmla="*/ 0 w 6"/>
                <a:gd name="T7" fmla="*/ 1 h 7"/>
                <a:gd name="T8" fmla="*/ 1 w 6"/>
                <a:gd name="T9" fmla="*/ 1 h 7"/>
                <a:gd name="T10" fmla="*/ 1 w 6"/>
                <a:gd name="T11" fmla="*/ 2 h 7"/>
                <a:gd name="T12" fmla="*/ 1 w 6"/>
                <a:gd name="T13" fmla="*/ 5 h 7"/>
                <a:gd name="T14" fmla="*/ 1 w 6"/>
                <a:gd name="T15" fmla="*/ 6 h 7"/>
                <a:gd name="T16" fmla="*/ 1 w 6"/>
                <a:gd name="T17" fmla="*/ 6 h 7"/>
                <a:gd name="T18" fmla="*/ 1 w 6"/>
                <a:gd name="T19" fmla="*/ 6 h 7"/>
                <a:gd name="T20" fmla="*/ 0 w 6"/>
                <a:gd name="T21" fmla="*/ 6 h 7"/>
                <a:gd name="T22" fmla="*/ 2 w 6"/>
                <a:gd name="T23" fmla="*/ 6 h 7"/>
                <a:gd name="T24" fmla="*/ 2 w 6"/>
                <a:gd name="T25" fmla="*/ 6 h 7"/>
                <a:gd name="T26" fmla="*/ 1 w 6"/>
                <a:gd name="T27" fmla="*/ 6 h 7"/>
                <a:gd name="T28" fmla="*/ 1 w 6"/>
                <a:gd name="T29" fmla="*/ 5 h 7"/>
                <a:gd name="T30" fmla="*/ 1 w 6"/>
                <a:gd name="T31" fmla="*/ 1 h 7"/>
                <a:gd name="T32" fmla="*/ 5 w 6"/>
                <a:gd name="T33" fmla="*/ 6 h 7"/>
                <a:gd name="T34" fmla="*/ 5 w 6"/>
                <a:gd name="T35" fmla="*/ 6 h 7"/>
                <a:gd name="T36" fmla="*/ 5 w 6"/>
                <a:gd name="T37" fmla="*/ 1 h 7"/>
                <a:gd name="T38" fmla="*/ 5 w 6"/>
                <a:gd name="T39" fmla="*/ 1 h 7"/>
                <a:gd name="T40" fmla="*/ 5 w 6"/>
                <a:gd name="T41" fmla="*/ 1 h 7"/>
                <a:gd name="T42" fmla="*/ 5 w 6"/>
                <a:gd name="T43" fmla="*/ 0 h 7"/>
                <a:gd name="T44" fmla="*/ 3 w 6"/>
                <a:gd name="T45" fmla="*/ 1 h 7"/>
                <a:gd name="T46" fmla="*/ 4 w 6"/>
                <a:gd name="T47" fmla="*/ 1 h 7"/>
                <a:gd name="T48" fmla="*/ 4 w 6"/>
                <a:gd name="T49" fmla="*/ 1 h 7"/>
                <a:gd name="T50" fmla="*/ 4 w 6"/>
                <a:gd name="T51" fmla="*/ 1 h 7"/>
                <a:gd name="T52" fmla="*/ 5 w 6"/>
                <a:gd name="T53" fmla="*/ 5 h 7"/>
                <a:gd name="T54" fmla="*/ 1 w 6"/>
                <a:gd name="T5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 h="7">
                  <a:moveTo>
                    <a:pt x="1" y="1"/>
                  </a:moveTo>
                  <a:lnTo>
                    <a:pt x="0" y="1"/>
                  </a:lnTo>
                  <a:lnTo>
                    <a:pt x="0" y="1"/>
                  </a:lnTo>
                  <a:lnTo>
                    <a:pt x="0" y="1"/>
                  </a:lnTo>
                  <a:lnTo>
                    <a:pt x="1" y="1"/>
                  </a:lnTo>
                  <a:lnTo>
                    <a:pt x="1" y="2"/>
                  </a:lnTo>
                  <a:lnTo>
                    <a:pt x="1" y="5"/>
                  </a:lnTo>
                  <a:lnTo>
                    <a:pt x="1" y="6"/>
                  </a:lnTo>
                  <a:lnTo>
                    <a:pt x="1" y="6"/>
                  </a:lnTo>
                  <a:lnTo>
                    <a:pt x="1" y="6"/>
                  </a:lnTo>
                  <a:lnTo>
                    <a:pt x="0" y="6"/>
                  </a:lnTo>
                  <a:lnTo>
                    <a:pt x="2" y="6"/>
                  </a:lnTo>
                  <a:lnTo>
                    <a:pt x="2" y="6"/>
                  </a:lnTo>
                  <a:lnTo>
                    <a:pt x="1" y="6"/>
                  </a:lnTo>
                  <a:lnTo>
                    <a:pt x="1" y="5"/>
                  </a:lnTo>
                  <a:lnTo>
                    <a:pt x="1" y="1"/>
                  </a:lnTo>
                  <a:lnTo>
                    <a:pt x="5" y="6"/>
                  </a:lnTo>
                  <a:lnTo>
                    <a:pt x="5" y="6"/>
                  </a:lnTo>
                  <a:lnTo>
                    <a:pt x="5" y="1"/>
                  </a:lnTo>
                  <a:lnTo>
                    <a:pt x="5" y="1"/>
                  </a:lnTo>
                  <a:lnTo>
                    <a:pt x="5" y="1"/>
                  </a:lnTo>
                  <a:lnTo>
                    <a:pt x="5" y="0"/>
                  </a:lnTo>
                  <a:lnTo>
                    <a:pt x="3" y="1"/>
                  </a:lnTo>
                  <a:lnTo>
                    <a:pt x="4" y="1"/>
                  </a:lnTo>
                  <a:lnTo>
                    <a:pt x="4" y="1"/>
                  </a:lnTo>
                  <a:lnTo>
                    <a:pt x="4" y="1"/>
                  </a:lnTo>
                  <a:lnTo>
                    <a:pt x="5" y="5"/>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2" name="Freeform 556"/>
            <p:cNvSpPr>
              <a:spLocks/>
            </p:cNvSpPr>
            <p:nvPr/>
          </p:nvSpPr>
          <p:spPr bwMode="auto">
            <a:xfrm>
              <a:off x="814" y="3499"/>
              <a:ext cx="5" cy="7"/>
            </a:xfrm>
            <a:custGeom>
              <a:avLst/>
              <a:gdLst>
                <a:gd name="T0" fmla="*/ 4 w 5"/>
                <a:gd name="T1" fmla="*/ 4 h 7"/>
                <a:gd name="T2" fmla="*/ 4 w 5"/>
                <a:gd name="T3" fmla="*/ 4 h 7"/>
                <a:gd name="T4" fmla="*/ 4 w 5"/>
                <a:gd name="T5" fmla="*/ 4 h 7"/>
                <a:gd name="T6" fmla="*/ 3 w 5"/>
                <a:gd name="T7" fmla="*/ 4 h 7"/>
                <a:gd name="T8" fmla="*/ 3 w 5"/>
                <a:gd name="T9" fmla="*/ 5 h 7"/>
                <a:gd name="T10" fmla="*/ 3 w 5"/>
                <a:gd name="T11" fmla="*/ 5 h 7"/>
                <a:gd name="T12" fmla="*/ 3 w 5"/>
                <a:gd name="T13" fmla="*/ 5 h 7"/>
                <a:gd name="T14" fmla="*/ 2 w 5"/>
                <a:gd name="T15" fmla="*/ 5 h 7"/>
                <a:gd name="T16" fmla="*/ 2 w 5"/>
                <a:gd name="T17" fmla="*/ 6 h 7"/>
                <a:gd name="T18" fmla="*/ 2 w 5"/>
                <a:gd name="T19" fmla="*/ 6 h 7"/>
                <a:gd name="T20" fmla="*/ 2 w 5"/>
                <a:gd name="T21" fmla="*/ 6 h 7"/>
                <a:gd name="T22" fmla="*/ 2 w 5"/>
                <a:gd name="T23" fmla="*/ 5 h 7"/>
                <a:gd name="T24" fmla="*/ 1 w 5"/>
                <a:gd name="T25" fmla="*/ 5 h 7"/>
                <a:gd name="T26" fmla="*/ 1 w 5"/>
                <a:gd name="T27" fmla="*/ 5 h 7"/>
                <a:gd name="T28" fmla="*/ 1 w 5"/>
                <a:gd name="T29" fmla="*/ 4 h 7"/>
                <a:gd name="T30" fmla="*/ 1 w 5"/>
                <a:gd name="T31" fmla="*/ 4 h 7"/>
                <a:gd name="T32" fmla="*/ 1 w 5"/>
                <a:gd name="T33" fmla="*/ 1 h 7"/>
                <a:gd name="T34" fmla="*/ 1 w 5"/>
                <a:gd name="T35" fmla="*/ 1 h 7"/>
                <a:gd name="T36" fmla="*/ 1 w 5"/>
                <a:gd name="T37" fmla="*/ 1 h 7"/>
                <a:gd name="T38" fmla="*/ 2 w 5"/>
                <a:gd name="T39" fmla="*/ 1 h 7"/>
                <a:gd name="T40" fmla="*/ 2 w 5"/>
                <a:gd name="T41" fmla="*/ 0 h 7"/>
                <a:gd name="T42" fmla="*/ 0 w 5"/>
                <a:gd name="T43" fmla="*/ 0 h 7"/>
                <a:gd name="T44" fmla="*/ 0 w 5"/>
                <a:gd name="T45" fmla="*/ 1 h 7"/>
                <a:gd name="T46" fmla="*/ 0 w 5"/>
                <a:gd name="T47" fmla="*/ 1 h 7"/>
                <a:gd name="T48" fmla="*/ 0 w 5"/>
                <a:gd name="T49" fmla="*/ 1 h 7"/>
                <a:gd name="T50" fmla="*/ 0 w 5"/>
                <a:gd name="T51" fmla="*/ 4 h 7"/>
                <a:gd name="T52" fmla="*/ 0 w 5"/>
                <a:gd name="T53" fmla="*/ 5 h 7"/>
                <a:gd name="T54" fmla="*/ 1 w 5"/>
                <a:gd name="T55" fmla="*/ 5 h 7"/>
                <a:gd name="T56" fmla="*/ 1 w 5"/>
                <a:gd name="T57" fmla="*/ 6 h 7"/>
                <a:gd name="T58" fmla="*/ 1 w 5"/>
                <a:gd name="T59" fmla="*/ 6 h 7"/>
                <a:gd name="T60" fmla="*/ 2 w 5"/>
                <a:gd name="T61" fmla="*/ 6 h 7"/>
                <a:gd name="T62" fmla="*/ 2 w 5"/>
                <a:gd name="T63" fmla="*/ 6 h 7"/>
                <a:gd name="T64" fmla="*/ 2 w 5"/>
                <a:gd name="T65" fmla="*/ 6 h 7"/>
                <a:gd name="T66" fmla="*/ 2 w 5"/>
                <a:gd name="T67" fmla="*/ 6 h 7"/>
                <a:gd name="T68" fmla="*/ 3 w 5"/>
                <a:gd name="T69" fmla="*/ 6 h 7"/>
                <a:gd name="T70" fmla="*/ 3 w 5"/>
                <a:gd name="T71" fmla="*/ 6 h 7"/>
                <a:gd name="T72" fmla="*/ 3 w 5"/>
                <a:gd name="T73" fmla="*/ 5 h 7"/>
                <a:gd name="T74" fmla="*/ 3 w 5"/>
                <a:gd name="T75" fmla="*/ 5 h 7"/>
                <a:gd name="T76" fmla="*/ 3 w 5"/>
                <a:gd name="T77" fmla="*/ 4 h 7"/>
                <a:gd name="T78" fmla="*/ 4 w 5"/>
                <a:gd name="T79" fmla="*/ 4 h 7"/>
                <a:gd name="T80" fmla="*/ 4 w 5"/>
                <a:gd name="T81" fmla="*/ 4 h 7"/>
                <a:gd name="T82" fmla="*/ 4 w 5"/>
                <a:gd name="T83" fmla="*/ 1 h 7"/>
                <a:gd name="T84" fmla="*/ 4 w 5"/>
                <a:gd name="T85" fmla="*/ 1 h 7"/>
                <a:gd name="T86" fmla="*/ 4 w 5"/>
                <a:gd name="T87" fmla="*/ 1 h 7"/>
                <a:gd name="T88" fmla="*/ 4 w 5"/>
                <a:gd name="T89" fmla="*/ 0 h 7"/>
                <a:gd name="T90" fmla="*/ 3 w 5"/>
                <a:gd name="T91" fmla="*/ 0 h 7"/>
                <a:gd name="T92" fmla="*/ 3 w 5"/>
                <a:gd name="T93" fmla="*/ 1 h 7"/>
                <a:gd name="T94" fmla="*/ 3 w 5"/>
                <a:gd name="T95" fmla="*/ 1 h 7"/>
                <a:gd name="T96" fmla="*/ 3 w 5"/>
                <a:gd name="T97" fmla="*/ 1 h 7"/>
                <a:gd name="T98" fmla="*/ 4 w 5"/>
                <a:gd name="T99" fmla="*/ 1 h 7"/>
                <a:gd name="T100" fmla="*/ 4 w 5"/>
                <a:gd name="T101"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 h="7">
                  <a:moveTo>
                    <a:pt x="4" y="4"/>
                  </a:moveTo>
                  <a:lnTo>
                    <a:pt x="4" y="4"/>
                  </a:lnTo>
                  <a:lnTo>
                    <a:pt x="4" y="4"/>
                  </a:lnTo>
                  <a:lnTo>
                    <a:pt x="3" y="4"/>
                  </a:lnTo>
                  <a:lnTo>
                    <a:pt x="3" y="5"/>
                  </a:lnTo>
                  <a:lnTo>
                    <a:pt x="3" y="5"/>
                  </a:lnTo>
                  <a:lnTo>
                    <a:pt x="3" y="5"/>
                  </a:lnTo>
                  <a:lnTo>
                    <a:pt x="2" y="5"/>
                  </a:lnTo>
                  <a:lnTo>
                    <a:pt x="2" y="6"/>
                  </a:lnTo>
                  <a:lnTo>
                    <a:pt x="2" y="6"/>
                  </a:lnTo>
                  <a:lnTo>
                    <a:pt x="2" y="6"/>
                  </a:lnTo>
                  <a:lnTo>
                    <a:pt x="2" y="5"/>
                  </a:lnTo>
                  <a:lnTo>
                    <a:pt x="1" y="5"/>
                  </a:lnTo>
                  <a:lnTo>
                    <a:pt x="1" y="5"/>
                  </a:lnTo>
                  <a:lnTo>
                    <a:pt x="1" y="4"/>
                  </a:lnTo>
                  <a:lnTo>
                    <a:pt x="1" y="4"/>
                  </a:lnTo>
                  <a:lnTo>
                    <a:pt x="1" y="1"/>
                  </a:lnTo>
                  <a:lnTo>
                    <a:pt x="1" y="1"/>
                  </a:lnTo>
                  <a:lnTo>
                    <a:pt x="1" y="1"/>
                  </a:lnTo>
                  <a:lnTo>
                    <a:pt x="2" y="1"/>
                  </a:lnTo>
                  <a:lnTo>
                    <a:pt x="2" y="0"/>
                  </a:lnTo>
                  <a:lnTo>
                    <a:pt x="0" y="0"/>
                  </a:lnTo>
                  <a:lnTo>
                    <a:pt x="0" y="1"/>
                  </a:lnTo>
                  <a:lnTo>
                    <a:pt x="0" y="1"/>
                  </a:lnTo>
                  <a:lnTo>
                    <a:pt x="0" y="1"/>
                  </a:lnTo>
                  <a:lnTo>
                    <a:pt x="0" y="4"/>
                  </a:lnTo>
                  <a:lnTo>
                    <a:pt x="0" y="5"/>
                  </a:lnTo>
                  <a:lnTo>
                    <a:pt x="1" y="5"/>
                  </a:lnTo>
                  <a:lnTo>
                    <a:pt x="1" y="6"/>
                  </a:lnTo>
                  <a:lnTo>
                    <a:pt x="1" y="6"/>
                  </a:lnTo>
                  <a:lnTo>
                    <a:pt x="2" y="6"/>
                  </a:lnTo>
                  <a:lnTo>
                    <a:pt x="2" y="6"/>
                  </a:lnTo>
                  <a:lnTo>
                    <a:pt x="2" y="6"/>
                  </a:lnTo>
                  <a:lnTo>
                    <a:pt x="2" y="6"/>
                  </a:lnTo>
                  <a:lnTo>
                    <a:pt x="3" y="6"/>
                  </a:lnTo>
                  <a:lnTo>
                    <a:pt x="3" y="6"/>
                  </a:lnTo>
                  <a:lnTo>
                    <a:pt x="3" y="5"/>
                  </a:lnTo>
                  <a:lnTo>
                    <a:pt x="3" y="5"/>
                  </a:lnTo>
                  <a:lnTo>
                    <a:pt x="3" y="4"/>
                  </a:lnTo>
                  <a:lnTo>
                    <a:pt x="4" y="4"/>
                  </a:lnTo>
                  <a:lnTo>
                    <a:pt x="4" y="4"/>
                  </a:lnTo>
                  <a:lnTo>
                    <a:pt x="4" y="1"/>
                  </a:lnTo>
                  <a:lnTo>
                    <a:pt x="4" y="1"/>
                  </a:lnTo>
                  <a:lnTo>
                    <a:pt x="4" y="1"/>
                  </a:lnTo>
                  <a:lnTo>
                    <a:pt x="4" y="0"/>
                  </a:lnTo>
                  <a:lnTo>
                    <a:pt x="3" y="0"/>
                  </a:lnTo>
                  <a:lnTo>
                    <a:pt x="3" y="1"/>
                  </a:lnTo>
                  <a:lnTo>
                    <a:pt x="3" y="1"/>
                  </a:lnTo>
                  <a:lnTo>
                    <a:pt x="3" y="1"/>
                  </a:lnTo>
                  <a:lnTo>
                    <a:pt x="4" y="1"/>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3" name="Freeform 557"/>
            <p:cNvSpPr>
              <a:spLocks/>
            </p:cNvSpPr>
            <p:nvPr/>
          </p:nvSpPr>
          <p:spPr bwMode="auto">
            <a:xfrm>
              <a:off x="825" y="3499"/>
              <a:ext cx="10" cy="7"/>
            </a:xfrm>
            <a:custGeom>
              <a:avLst/>
              <a:gdLst>
                <a:gd name="T0" fmla="*/ 8 w 10"/>
                <a:gd name="T1" fmla="*/ 2 h 7"/>
                <a:gd name="T2" fmla="*/ 8 w 10"/>
                <a:gd name="T3" fmla="*/ 2 h 7"/>
                <a:gd name="T4" fmla="*/ 8 w 10"/>
                <a:gd name="T5" fmla="*/ 1 h 7"/>
                <a:gd name="T6" fmla="*/ 8 w 10"/>
                <a:gd name="T7" fmla="*/ 1 h 7"/>
                <a:gd name="T8" fmla="*/ 9 w 10"/>
                <a:gd name="T9" fmla="*/ 1 h 7"/>
                <a:gd name="T10" fmla="*/ 7 w 10"/>
                <a:gd name="T11" fmla="*/ 1 h 7"/>
                <a:gd name="T12" fmla="*/ 4 w 10"/>
                <a:gd name="T13" fmla="*/ 5 h 7"/>
                <a:gd name="T14" fmla="*/ 3 w 10"/>
                <a:gd name="T15" fmla="*/ 1 h 7"/>
                <a:gd name="T16" fmla="*/ 1 w 10"/>
                <a:gd name="T17" fmla="*/ 0 h 7"/>
                <a:gd name="T18" fmla="*/ 1 w 10"/>
                <a:gd name="T19" fmla="*/ 1 h 7"/>
                <a:gd name="T20" fmla="*/ 1 w 10"/>
                <a:gd name="T21" fmla="*/ 1 h 7"/>
                <a:gd name="T22" fmla="*/ 2 w 10"/>
                <a:gd name="T23" fmla="*/ 1 h 7"/>
                <a:gd name="T24" fmla="*/ 1 w 10"/>
                <a:gd name="T25" fmla="*/ 1 h 7"/>
                <a:gd name="T26" fmla="*/ 1 w 10"/>
                <a:gd name="T27" fmla="*/ 5 h 7"/>
                <a:gd name="T28" fmla="*/ 1 w 10"/>
                <a:gd name="T29" fmla="*/ 5 h 7"/>
                <a:gd name="T30" fmla="*/ 1 w 10"/>
                <a:gd name="T31" fmla="*/ 5 h 7"/>
                <a:gd name="T32" fmla="*/ 1 w 10"/>
                <a:gd name="T33" fmla="*/ 6 h 7"/>
                <a:gd name="T34" fmla="*/ 0 w 10"/>
                <a:gd name="T35" fmla="*/ 6 h 7"/>
                <a:gd name="T36" fmla="*/ 0 w 10"/>
                <a:gd name="T37" fmla="*/ 6 h 7"/>
                <a:gd name="T38" fmla="*/ 2 w 10"/>
                <a:gd name="T39" fmla="*/ 6 h 7"/>
                <a:gd name="T40" fmla="*/ 2 w 10"/>
                <a:gd name="T41" fmla="*/ 6 h 7"/>
                <a:gd name="T42" fmla="*/ 2 w 10"/>
                <a:gd name="T43" fmla="*/ 6 h 7"/>
                <a:gd name="T44" fmla="*/ 1 w 10"/>
                <a:gd name="T45" fmla="*/ 6 h 7"/>
                <a:gd name="T46" fmla="*/ 1 w 10"/>
                <a:gd name="T47" fmla="*/ 5 h 7"/>
                <a:gd name="T48" fmla="*/ 1 w 10"/>
                <a:gd name="T49" fmla="*/ 5 h 7"/>
                <a:gd name="T50" fmla="*/ 2 w 10"/>
                <a:gd name="T51" fmla="*/ 1 h 7"/>
                <a:gd name="T52" fmla="*/ 4 w 10"/>
                <a:gd name="T53" fmla="*/ 6 h 7"/>
                <a:gd name="T54" fmla="*/ 4 w 10"/>
                <a:gd name="T55" fmla="*/ 6 h 7"/>
                <a:gd name="T56" fmla="*/ 7 w 10"/>
                <a:gd name="T57" fmla="*/ 1 h 7"/>
                <a:gd name="T58" fmla="*/ 7 w 10"/>
                <a:gd name="T59" fmla="*/ 5 h 7"/>
                <a:gd name="T60" fmla="*/ 7 w 10"/>
                <a:gd name="T61" fmla="*/ 6 h 7"/>
                <a:gd name="T62" fmla="*/ 6 w 10"/>
                <a:gd name="T63" fmla="*/ 6 h 7"/>
                <a:gd name="T64" fmla="*/ 6 w 10"/>
                <a:gd name="T65" fmla="*/ 6 h 7"/>
                <a:gd name="T66" fmla="*/ 5 w 10"/>
                <a:gd name="T67" fmla="*/ 6 h 7"/>
                <a:gd name="T68" fmla="*/ 8 w 10"/>
                <a:gd name="T69" fmla="*/ 6 h 7"/>
                <a:gd name="T70" fmla="*/ 8 w 10"/>
                <a:gd name="T71" fmla="*/ 6 h 7"/>
                <a:gd name="T72" fmla="*/ 7 w 10"/>
                <a:gd name="T73" fmla="*/ 6 h 7"/>
                <a:gd name="T74" fmla="*/ 7 w 10"/>
                <a:gd name="T75" fmla="*/ 6 h 7"/>
                <a:gd name="T76" fmla="*/ 7 w 10"/>
                <a:gd name="T77" fmla="*/ 5 h 7"/>
                <a:gd name="T78" fmla="*/ 8 w 10"/>
                <a:gd name="T7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 h="7">
                  <a:moveTo>
                    <a:pt x="8" y="2"/>
                  </a:moveTo>
                  <a:lnTo>
                    <a:pt x="8" y="2"/>
                  </a:lnTo>
                  <a:lnTo>
                    <a:pt x="8" y="1"/>
                  </a:lnTo>
                  <a:lnTo>
                    <a:pt x="8" y="1"/>
                  </a:lnTo>
                  <a:lnTo>
                    <a:pt x="9" y="1"/>
                  </a:lnTo>
                  <a:lnTo>
                    <a:pt x="7" y="1"/>
                  </a:lnTo>
                  <a:lnTo>
                    <a:pt x="4" y="5"/>
                  </a:lnTo>
                  <a:lnTo>
                    <a:pt x="3" y="1"/>
                  </a:lnTo>
                  <a:lnTo>
                    <a:pt x="1" y="0"/>
                  </a:lnTo>
                  <a:lnTo>
                    <a:pt x="1" y="1"/>
                  </a:lnTo>
                  <a:lnTo>
                    <a:pt x="1" y="1"/>
                  </a:lnTo>
                  <a:lnTo>
                    <a:pt x="2" y="1"/>
                  </a:lnTo>
                  <a:lnTo>
                    <a:pt x="1" y="1"/>
                  </a:lnTo>
                  <a:lnTo>
                    <a:pt x="1" y="5"/>
                  </a:lnTo>
                  <a:lnTo>
                    <a:pt x="1" y="5"/>
                  </a:lnTo>
                  <a:lnTo>
                    <a:pt x="1" y="5"/>
                  </a:lnTo>
                  <a:lnTo>
                    <a:pt x="1" y="6"/>
                  </a:lnTo>
                  <a:lnTo>
                    <a:pt x="0" y="6"/>
                  </a:lnTo>
                  <a:lnTo>
                    <a:pt x="0" y="6"/>
                  </a:lnTo>
                  <a:lnTo>
                    <a:pt x="2" y="6"/>
                  </a:lnTo>
                  <a:lnTo>
                    <a:pt x="2" y="6"/>
                  </a:lnTo>
                  <a:lnTo>
                    <a:pt x="2" y="6"/>
                  </a:lnTo>
                  <a:lnTo>
                    <a:pt x="1" y="6"/>
                  </a:lnTo>
                  <a:lnTo>
                    <a:pt x="1" y="5"/>
                  </a:lnTo>
                  <a:lnTo>
                    <a:pt x="1" y="5"/>
                  </a:lnTo>
                  <a:lnTo>
                    <a:pt x="2" y="1"/>
                  </a:lnTo>
                  <a:lnTo>
                    <a:pt x="4" y="6"/>
                  </a:lnTo>
                  <a:lnTo>
                    <a:pt x="4" y="6"/>
                  </a:lnTo>
                  <a:lnTo>
                    <a:pt x="7" y="1"/>
                  </a:lnTo>
                  <a:lnTo>
                    <a:pt x="7" y="5"/>
                  </a:lnTo>
                  <a:lnTo>
                    <a:pt x="7" y="6"/>
                  </a:lnTo>
                  <a:lnTo>
                    <a:pt x="6" y="6"/>
                  </a:lnTo>
                  <a:lnTo>
                    <a:pt x="6" y="6"/>
                  </a:lnTo>
                  <a:lnTo>
                    <a:pt x="5" y="6"/>
                  </a:lnTo>
                  <a:lnTo>
                    <a:pt x="8" y="6"/>
                  </a:lnTo>
                  <a:lnTo>
                    <a:pt x="8" y="6"/>
                  </a:lnTo>
                  <a:lnTo>
                    <a:pt x="7" y="6"/>
                  </a:lnTo>
                  <a:lnTo>
                    <a:pt x="7" y="6"/>
                  </a:lnTo>
                  <a:lnTo>
                    <a:pt x="7" y="5"/>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4" name="Freeform 558"/>
            <p:cNvSpPr>
              <a:spLocks/>
            </p:cNvSpPr>
            <p:nvPr/>
          </p:nvSpPr>
          <p:spPr bwMode="auto">
            <a:xfrm>
              <a:off x="698" y="3481"/>
              <a:ext cx="20" cy="25"/>
            </a:xfrm>
            <a:custGeom>
              <a:avLst/>
              <a:gdLst>
                <a:gd name="T0" fmla="*/ 7 w 20"/>
                <a:gd name="T1" fmla="*/ 1 h 25"/>
                <a:gd name="T2" fmla="*/ 5 w 20"/>
                <a:gd name="T3" fmla="*/ 2 h 25"/>
                <a:gd name="T4" fmla="*/ 3 w 20"/>
                <a:gd name="T5" fmla="*/ 2 h 25"/>
                <a:gd name="T6" fmla="*/ 2 w 20"/>
                <a:gd name="T7" fmla="*/ 4 h 25"/>
                <a:gd name="T8" fmla="*/ 0 w 20"/>
                <a:gd name="T9" fmla="*/ 6 h 25"/>
                <a:gd name="T10" fmla="*/ 0 w 20"/>
                <a:gd name="T11" fmla="*/ 9 h 25"/>
                <a:gd name="T12" fmla="*/ 1 w 20"/>
                <a:gd name="T13" fmla="*/ 11 h 25"/>
                <a:gd name="T14" fmla="*/ 3 w 20"/>
                <a:gd name="T15" fmla="*/ 14 h 25"/>
                <a:gd name="T16" fmla="*/ 7 w 20"/>
                <a:gd name="T17" fmla="*/ 14 h 25"/>
                <a:gd name="T18" fmla="*/ 10 w 20"/>
                <a:gd name="T19" fmla="*/ 13 h 25"/>
                <a:gd name="T20" fmla="*/ 13 w 20"/>
                <a:gd name="T21" fmla="*/ 12 h 25"/>
                <a:gd name="T22" fmla="*/ 16 w 20"/>
                <a:gd name="T23" fmla="*/ 14 h 25"/>
                <a:gd name="T24" fmla="*/ 17 w 20"/>
                <a:gd name="T25" fmla="*/ 15 h 25"/>
                <a:gd name="T26" fmla="*/ 17 w 20"/>
                <a:gd name="T27" fmla="*/ 18 h 25"/>
                <a:gd name="T28" fmla="*/ 17 w 20"/>
                <a:gd name="T29" fmla="*/ 19 h 25"/>
                <a:gd name="T30" fmla="*/ 14 w 20"/>
                <a:gd name="T31" fmla="*/ 20 h 25"/>
                <a:gd name="T32" fmla="*/ 13 w 20"/>
                <a:gd name="T33" fmla="*/ 21 h 25"/>
                <a:gd name="T34" fmla="*/ 9 w 20"/>
                <a:gd name="T35" fmla="*/ 21 h 25"/>
                <a:gd name="T36" fmla="*/ 7 w 20"/>
                <a:gd name="T37" fmla="*/ 20 h 25"/>
                <a:gd name="T38" fmla="*/ 11 w 20"/>
                <a:gd name="T39" fmla="*/ 24 h 25"/>
                <a:gd name="T40" fmla="*/ 12 w 20"/>
                <a:gd name="T41" fmla="*/ 22 h 25"/>
                <a:gd name="T42" fmla="*/ 15 w 20"/>
                <a:gd name="T43" fmla="*/ 21 h 25"/>
                <a:gd name="T44" fmla="*/ 17 w 20"/>
                <a:gd name="T45" fmla="*/ 19 h 25"/>
                <a:gd name="T46" fmla="*/ 18 w 20"/>
                <a:gd name="T47" fmla="*/ 17 h 25"/>
                <a:gd name="T48" fmla="*/ 19 w 20"/>
                <a:gd name="T49" fmla="*/ 15 h 25"/>
                <a:gd name="T50" fmla="*/ 18 w 20"/>
                <a:gd name="T51" fmla="*/ 13 h 25"/>
                <a:gd name="T52" fmla="*/ 17 w 20"/>
                <a:gd name="T53" fmla="*/ 10 h 25"/>
                <a:gd name="T54" fmla="*/ 16 w 20"/>
                <a:gd name="T55" fmla="*/ 10 h 25"/>
                <a:gd name="T56" fmla="*/ 14 w 20"/>
                <a:gd name="T57" fmla="*/ 9 h 25"/>
                <a:gd name="T58" fmla="*/ 11 w 20"/>
                <a:gd name="T59" fmla="*/ 9 h 25"/>
                <a:gd name="T60" fmla="*/ 9 w 20"/>
                <a:gd name="T61" fmla="*/ 10 h 25"/>
                <a:gd name="T62" fmla="*/ 8 w 20"/>
                <a:gd name="T63" fmla="*/ 10 h 25"/>
                <a:gd name="T64" fmla="*/ 5 w 20"/>
                <a:gd name="T65" fmla="*/ 10 h 25"/>
                <a:gd name="T66" fmla="*/ 3 w 20"/>
                <a:gd name="T67" fmla="*/ 10 h 25"/>
                <a:gd name="T68" fmla="*/ 2 w 20"/>
                <a:gd name="T69" fmla="*/ 9 h 25"/>
                <a:gd name="T70" fmla="*/ 2 w 20"/>
                <a:gd name="T71" fmla="*/ 6 h 25"/>
                <a:gd name="T72" fmla="*/ 2 w 20"/>
                <a:gd name="T73" fmla="*/ 5 h 25"/>
                <a:gd name="T74" fmla="*/ 3 w 20"/>
                <a:gd name="T75" fmla="*/ 3 h 25"/>
                <a:gd name="T76" fmla="*/ 5 w 20"/>
                <a:gd name="T77" fmla="*/ 2 h 25"/>
                <a:gd name="T78" fmla="*/ 7 w 20"/>
                <a:gd name="T79" fmla="*/ 2 h 25"/>
                <a:gd name="T80" fmla="*/ 9 w 20"/>
                <a:gd name="T81" fmla="*/ 3 h 25"/>
                <a:gd name="T82" fmla="*/ 11 w 20"/>
                <a:gd name="T83" fmla="*/ 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 h="25">
                  <a:moveTo>
                    <a:pt x="8" y="0"/>
                  </a:moveTo>
                  <a:lnTo>
                    <a:pt x="8" y="0"/>
                  </a:lnTo>
                  <a:lnTo>
                    <a:pt x="7" y="1"/>
                  </a:lnTo>
                  <a:lnTo>
                    <a:pt x="6" y="1"/>
                  </a:lnTo>
                  <a:lnTo>
                    <a:pt x="5" y="2"/>
                  </a:lnTo>
                  <a:lnTo>
                    <a:pt x="5" y="2"/>
                  </a:lnTo>
                  <a:lnTo>
                    <a:pt x="4" y="2"/>
                  </a:lnTo>
                  <a:lnTo>
                    <a:pt x="4" y="2"/>
                  </a:lnTo>
                  <a:lnTo>
                    <a:pt x="3" y="2"/>
                  </a:lnTo>
                  <a:lnTo>
                    <a:pt x="2" y="3"/>
                  </a:lnTo>
                  <a:lnTo>
                    <a:pt x="2" y="3"/>
                  </a:lnTo>
                  <a:lnTo>
                    <a:pt x="2" y="4"/>
                  </a:lnTo>
                  <a:lnTo>
                    <a:pt x="1" y="5"/>
                  </a:lnTo>
                  <a:lnTo>
                    <a:pt x="0" y="6"/>
                  </a:lnTo>
                  <a:lnTo>
                    <a:pt x="0" y="6"/>
                  </a:lnTo>
                  <a:lnTo>
                    <a:pt x="0" y="7"/>
                  </a:lnTo>
                  <a:lnTo>
                    <a:pt x="0" y="8"/>
                  </a:lnTo>
                  <a:lnTo>
                    <a:pt x="0" y="9"/>
                  </a:lnTo>
                  <a:lnTo>
                    <a:pt x="0" y="10"/>
                  </a:lnTo>
                  <a:lnTo>
                    <a:pt x="0" y="10"/>
                  </a:lnTo>
                  <a:lnTo>
                    <a:pt x="1" y="11"/>
                  </a:lnTo>
                  <a:lnTo>
                    <a:pt x="2" y="12"/>
                  </a:lnTo>
                  <a:lnTo>
                    <a:pt x="2" y="13"/>
                  </a:lnTo>
                  <a:lnTo>
                    <a:pt x="3" y="14"/>
                  </a:lnTo>
                  <a:lnTo>
                    <a:pt x="5" y="14"/>
                  </a:lnTo>
                  <a:lnTo>
                    <a:pt x="5" y="14"/>
                  </a:lnTo>
                  <a:lnTo>
                    <a:pt x="7" y="14"/>
                  </a:lnTo>
                  <a:lnTo>
                    <a:pt x="8" y="14"/>
                  </a:lnTo>
                  <a:lnTo>
                    <a:pt x="9" y="13"/>
                  </a:lnTo>
                  <a:lnTo>
                    <a:pt x="10" y="13"/>
                  </a:lnTo>
                  <a:lnTo>
                    <a:pt x="11" y="13"/>
                  </a:lnTo>
                  <a:lnTo>
                    <a:pt x="12" y="12"/>
                  </a:lnTo>
                  <a:lnTo>
                    <a:pt x="13" y="12"/>
                  </a:lnTo>
                  <a:lnTo>
                    <a:pt x="14" y="12"/>
                  </a:lnTo>
                  <a:lnTo>
                    <a:pt x="15" y="13"/>
                  </a:lnTo>
                  <a:lnTo>
                    <a:pt x="16" y="14"/>
                  </a:lnTo>
                  <a:lnTo>
                    <a:pt x="17" y="14"/>
                  </a:lnTo>
                  <a:lnTo>
                    <a:pt x="17" y="15"/>
                  </a:lnTo>
                  <a:lnTo>
                    <a:pt x="17" y="15"/>
                  </a:lnTo>
                  <a:lnTo>
                    <a:pt x="17" y="16"/>
                  </a:lnTo>
                  <a:lnTo>
                    <a:pt x="17" y="17"/>
                  </a:lnTo>
                  <a:lnTo>
                    <a:pt x="17" y="18"/>
                  </a:lnTo>
                  <a:lnTo>
                    <a:pt x="17" y="18"/>
                  </a:lnTo>
                  <a:lnTo>
                    <a:pt x="17" y="18"/>
                  </a:lnTo>
                  <a:lnTo>
                    <a:pt x="17" y="19"/>
                  </a:lnTo>
                  <a:lnTo>
                    <a:pt x="16" y="19"/>
                  </a:lnTo>
                  <a:lnTo>
                    <a:pt x="15" y="20"/>
                  </a:lnTo>
                  <a:lnTo>
                    <a:pt x="14" y="20"/>
                  </a:lnTo>
                  <a:lnTo>
                    <a:pt x="14" y="21"/>
                  </a:lnTo>
                  <a:lnTo>
                    <a:pt x="14" y="21"/>
                  </a:lnTo>
                  <a:lnTo>
                    <a:pt x="13" y="21"/>
                  </a:lnTo>
                  <a:lnTo>
                    <a:pt x="11" y="21"/>
                  </a:lnTo>
                  <a:lnTo>
                    <a:pt x="11" y="21"/>
                  </a:lnTo>
                  <a:lnTo>
                    <a:pt x="9" y="21"/>
                  </a:lnTo>
                  <a:lnTo>
                    <a:pt x="8" y="21"/>
                  </a:lnTo>
                  <a:lnTo>
                    <a:pt x="8" y="21"/>
                  </a:lnTo>
                  <a:lnTo>
                    <a:pt x="7" y="20"/>
                  </a:lnTo>
                  <a:lnTo>
                    <a:pt x="6" y="20"/>
                  </a:lnTo>
                  <a:lnTo>
                    <a:pt x="6" y="21"/>
                  </a:lnTo>
                  <a:lnTo>
                    <a:pt x="11" y="24"/>
                  </a:lnTo>
                  <a:lnTo>
                    <a:pt x="11" y="23"/>
                  </a:lnTo>
                  <a:lnTo>
                    <a:pt x="11" y="22"/>
                  </a:lnTo>
                  <a:lnTo>
                    <a:pt x="12" y="22"/>
                  </a:lnTo>
                  <a:lnTo>
                    <a:pt x="13" y="22"/>
                  </a:lnTo>
                  <a:lnTo>
                    <a:pt x="14" y="22"/>
                  </a:lnTo>
                  <a:lnTo>
                    <a:pt x="15" y="21"/>
                  </a:lnTo>
                  <a:lnTo>
                    <a:pt x="16" y="21"/>
                  </a:lnTo>
                  <a:lnTo>
                    <a:pt x="17" y="20"/>
                  </a:lnTo>
                  <a:lnTo>
                    <a:pt x="17" y="19"/>
                  </a:lnTo>
                  <a:lnTo>
                    <a:pt x="18" y="18"/>
                  </a:lnTo>
                  <a:lnTo>
                    <a:pt x="18" y="18"/>
                  </a:lnTo>
                  <a:lnTo>
                    <a:pt x="18" y="17"/>
                  </a:lnTo>
                  <a:lnTo>
                    <a:pt x="19" y="17"/>
                  </a:lnTo>
                  <a:lnTo>
                    <a:pt x="19" y="16"/>
                  </a:lnTo>
                  <a:lnTo>
                    <a:pt x="19" y="15"/>
                  </a:lnTo>
                  <a:lnTo>
                    <a:pt x="19" y="14"/>
                  </a:lnTo>
                  <a:lnTo>
                    <a:pt x="19" y="14"/>
                  </a:lnTo>
                  <a:lnTo>
                    <a:pt x="18" y="13"/>
                  </a:lnTo>
                  <a:lnTo>
                    <a:pt x="18" y="12"/>
                  </a:lnTo>
                  <a:lnTo>
                    <a:pt x="18" y="11"/>
                  </a:lnTo>
                  <a:lnTo>
                    <a:pt x="17" y="10"/>
                  </a:lnTo>
                  <a:lnTo>
                    <a:pt x="17" y="10"/>
                  </a:lnTo>
                  <a:lnTo>
                    <a:pt x="17" y="10"/>
                  </a:lnTo>
                  <a:lnTo>
                    <a:pt x="16" y="10"/>
                  </a:lnTo>
                  <a:lnTo>
                    <a:pt x="15" y="9"/>
                  </a:lnTo>
                  <a:lnTo>
                    <a:pt x="14" y="9"/>
                  </a:lnTo>
                  <a:lnTo>
                    <a:pt x="14" y="9"/>
                  </a:lnTo>
                  <a:lnTo>
                    <a:pt x="13" y="9"/>
                  </a:lnTo>
                  <a:lnTo>
                    <a:pt x="12" y="9"/>
                  </a:lnTo>
                  <a:lnTo>
                    <a:pt x="11" y="9"/>
                  </a:lnTo>
                  <a:lnTo>
                    <a:pt x="11" y="10"/>
                  </a:lnTo>
                  <a:lnTo>
                    <a:pt x="10" y="10"/>
                  </a:lnTo>
                  <a:lnTo>
                    <a:pt x="9" y="10"/>
                  </a:lnTo>
                  <a:lnTo>
                    <a:pt x="8" y="10"/>
                  </a:lnTo>
                  <a:lnTo>
                    <a:pt x="8" y="10"/>
                  </a:lnTo>
                  <a:lnTo>
                    <a:pt x="8" y="10"/>
                  </a:lnTo>
                  <a:lnTo>
                    <a:pt x="7" y="10"/>
                  </a:lnTo>
                  <a:lnTo>
                    <a:pt x="6" y="10"/>
                  </a:lnTo>
                  <a:lnTo>
                    <a:pt x="5" y="10"/>
                  </a:lnTo>
                  <a:lnTo>
                    <a:pt x="5" y="10"/>
                  </a:lnTo>
                  <a:lnTo>
                    <a:pt x="4" y="10"/>
                  </a:lnTo>
                  <a:lnTo>
                    <a:pt x="3" y="10"/>
                  </a:lnTo>
                  <a:lnTo>
                    <a:pt x="2" y="10"/>
                  </a:lnTo>
                  <a:lnTo>
                    <a:pt x="2" y="9"/>
                  </a:lnTo>
                  <a:lnTo>
                    <a:pt x="2" y="9"/>
                  </a:lnTo>
                  <a:lnTo>
                    <a:pt x="2" y="8"/>
                  </a:lnTo>
                  <a:lnTo>
                    <a:pt x="2" y="7"/>
                  </a:lnTo>
                  <a:lnTo>
                    <a:pt x="2" y="6"/>
                  </a:lnTo>
                  <a:lnTo>
                    <a:pt x="2" y="6"/>
                  </a:lnTo>
                  <a:lnTo>
                    <a:pt x="2" y="5"/>
                  </a:lnTo>
                  <a:lnTo>
                    <a:pt x="2" y="5"/>
                  </a:lnTo>
                  <a:lnTo>
                    <a:pt x="2" y="4"/>
                  </a:lnTo>
                  <a:lnTo>
                    <a:pt x="3" y="4"/>
                  </a:lnTo>
                  <a:lnTo>
                    <a:pt x="3" y="3"/>
                  </a:lnTo>
                  <a:lnTo>
                    <a:pt x="4" y="3"/>
                  </a:lnTo>
                  <a:lnTo>
                    <a:pt x="5" y="3"/>
                  </a:lnTo>
                  <a:lnTo>
                    <a:pt x="5" y="2"/>
                  </a:lnTo>
                  <a:lnTo>
                    <a:pt x="5" y="2"/>
                  </a:lnTo>
                  <a:lnTo>
                    <a:pt x="6" y="2"/>
                  </a:lnTo>
                  <a:lnTo>
                    <a:pt x="7" y="2"/>
                  </a:lnTo>
                  <a:lnTo>
                    <a:pt x="8" y="2"/>
                  </a:lnTo>
                  <a:lnTo>
                    <a:pt x="8" y="2"/>
                  </a:lnTo>
                  <a:lnTo>
                    <a:pt x="9" y="3"/>
                  </a:lnTo>
                  <a:lnTo>
                    <a:pt x="10" y="3"/>
                  </a:lnTo>
                  <a:lnTo>
                    <a:pt x="11" y="4"/>
                  </a:lnTo>
                  <a:lnTo>
                    <a:pt x="11" y="4"/>
                  </a:lnTo>
                  <a:lnTo>
                    <a:pt x="11" y="3"/>
                  </a:lnTo>
                  <a:lnTo>
                    <a:pt x="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5" name="Freeform 559"/>
            <p:cNvSpPr>
              <a:spLocks/>
            </p:cNvSpPr>
            <p:nvPr/>
          </p:nvSpPr>
          <p:spPr bwMode="auto">
            <a:xfrm>
              <a:off x="794" y="3450"/>
              <a:ext cx="19" cy="24"/>
            </a:xfrm>
            <a:custGeom>
              <a:avLst/>
              <a:gdLst>
                <a:gd name="T0" fmla="*/ 12 w 19"/>
                <a:gd name="T1" fmla="*/ 6 h 24"/>
                <a:gd name="T2" fmla="*/ 12 w 19"/>
                <a:gd name="T3" fmla="*/ 8 h 24"/>
                <a:gd name="T4" fmla="*/ 11 w 19"/>
                <a:gd name="T5" fmla="*/ 10 h 24"/>
                <a:gd name="T6" fmla="*/ 11 w 19"/>
                <a:gd name="T7" fmla="*/ 10 h 24"/>
                <a:gd name="T8" fmla="*/ 9 w 19"/>
                <a:gd name="T9" fmla="*/ 10 h 24"/>
                <a:gd name="T10" fmla="*/ 8 w 19"/>
                <a:gd name="T11" fmla="*/ 10 h 24"/>
                <a:gd name="T12" fmla="*/ 6 w 19"/>
                <a:gd name="T13" fmla="*/ 5 h 24"/>
                <a:gd name="T14" fmla="*/ 6 w 19"/>
                <a:gd name="T15" fmla="*/ 3 h 24"/>
                <a:gd name="T16" fmla="*/ 6 w 19"/>
                <a:gd name="T17" fmla="*/ 2 h 24"/>
                <a:gd name="T18" fmla="*/ 8 w 19"/>
                <a:gd name="T19" fmla="*/ 2 h 24"/>
                <a:gd name="T20" fmla="*/ 9 w 19"/>
                <a:gd name="T21" fmla="*/ 1 h 24"/>
                <a:gd name="T22" fmla="*/ 11 w 19"/>
                <a:gd name="T23" fmla="*/ 1 h 24"/>
                <a:gd name="T24" fmla="*/ 12 w 19"/>
                <a:gd name="T25" fmla="*/ 2 h 24"/>
                <a:gd name="T26" fmla="*/ 14 w 19"/>
                <a:gd name="T27" fmla="*/ 2 h 24"/>
                <a:gd name="T28" fmla="*/ 14 w 19"/>
                <a:gd name="T29" fmla="*/ 2 h 24"/>
                <a:gd name="T30" fmla="*/ 15 w 19"/>
                <a:gd name="T31" fmla="*/ 3 h 24"/>
                <a:gd name="T32" fmla="*/ 16 w 19"/>
                <a:gd name="T33" fmla="*/ 4 h 24"/>
                <a:gd name="T34" fmla="*/ 17 w 19"/>
                <a:gd name="T35" fmla="*/ 6 h 24"/>
                <a:gd name="T36" fmla="*/ 15 w 19"/>
                <a:gd name="T37" fmla="*/ 0 h 24"/>
                <a:gd name="T38" fmla="*/ 0 w 19"/>
                <a:gd name="T39" fmla="*/ 2 h 24"/>
                <a:gd name="T40" fmla="*/ 2 w 19"/>
                <a:gd name="T41" fmla="*/ 2 h 24"/>
                <a:gd name="T42" fmla="*/ 2 w 19"/>
                <a:gd name="T43" fmla="*/ 2 h 24"/>
                <a:gd name="T44" fmla="*/ 3 w 19"/>
                <a:gd name="T45" fmla="*/ 3 h 24"/>
                <a:gd name="T46" fmla="*/ 3 w 19"/>
                <a:gd name="T47" fmla="*/ 5 h 24"/>
                <a:gd name="T48" fmla="*/ 4 w 19"/>
                <a:gd name="T49" fmla="*/ 17 h 24"/>
                <a:gd name="T50" fmla="*/ 4 w 19"/>
                <a:gd name="T51" fmla="*/ 19 h 24"/>
                <a:gd name="T52" fmla="*/ 4 w 19"/>
                <a:gd name="T53" fmla="*/ 21 h 24"/>
                <a:gd name="T54" fmla="*/ 3 w 19"/>
                <a:gd name="T55" fmla="*/ 21 h 24"/>
                <a:gd name="T56" fmla="*/ 2 w 19"/>
                <a:gd name="T57" fmla="*/ 21 h 24"/>
                <a:gd name="T58" fmla="*/ 2 w 19"/>
                <a:gd name="T59" fmla="*/ 23 h 24"/>
                <a:gd name="T60" fmla="*/ 18 w 19"/>
                <a:gd name="T61" fmla="*/ 17 h 24"/>
                <a:gd name="T62" fmla="*/ 17 w 19"/>
                <a:gd name="T63" fmla="*/ 17 h 24"/>
                <a:gd name="T64" fmla="*/ 17 w 19"/>
                <a:gd name="T65" fmla="*/ 17 h 24"/>
                <a:gd name="T66" fmla="*/ 16 w 19"/>
                <a:gd name="T67" fmla="*/ 19 h 24"/>
                <a:gd name="T68" fmla="*/ 15 w 19"/>
                <a:gd name="T69" fmla="*/ 20 h 24"/>
                <a:gd name="T70" fmla="*/ 14 w 19"/>
                <a:gd name="T71" fmla="*/ 21 h 24"/>
                <a:gd name="T72" fmla="*/ 13 w 19"/>
                <a:gd name="T73" fmla="*/ 21 h 24"/>
                <a:gd name="T74" fmla="*/ 12 w 19"/>
                <a:gd name="T75" fmla="*/ 21 h 24"/>
                <a:gd name="T76" fmla="*/ 11 w 19"/>
                <a:gd name="T77" fmla="*/ 21 h 24"/>
                <a:gd name="T78" fmla="*/ 9 w 19"/>
                <a:gd name="T79" fmla="*/ 21 h 24"/>
                <a:gd name="T80" fmla="*/ 8 w 19"/>
                <a:gd name="T81" fmla="*/ 21 h 24"/>
                <a:gd name="T82" fmla="*/ 7 w 19"/>
                <a:gd name="T83" fmla="*/ 20 h 24"/>
                <a:gd name="T84" fmla="*/ 7 w 19"/>
                <a:gd name="T85" fmla="*/ 11 h 24"/>
                <a:gd name="T86" fmla="*/ 8 w 19"/>
                <a:gd name="T87" fmla="*/ 11 h 24"/>
                <a:gd name="T88" fmla="*/ 10 w 19"/>
                <a:gd name="T89" fmla="*/ 11 h 24"/>
                <a:gd name="T90" fmla="*/ 11 w 19"/>
                <a:gd name="T91" fmla="*/ 12 h 24"/>
                <a:gd name="T92" fmla="*/ 12 w 19"/>
                <a:gd name="T93" fmla="*/ 13 h 24"/>
                <a:gd name="T94" fmla="*/ 13 w 19"/>
                <a:gd name="T95" fmla="*/ 14 h 24"/>
                <a:gd name="T96" fmla="*/ 14 w 19"/>
                <a:gd name="T97" fmla="*/ 1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 h="24">
                  <a:moveTo>
                    <a:pt x="13" y="6"/>
                  </a:moveTo>
                  <a:lnTo>
                    <a:pt x="12" y="6"/>
                  </a:lnTo>
                  <a:lnTo>
                    <a:pt x="12" y="7"/>
                  </a:lnTo>
                  <a:lnTo>
                    <a:pt x="12" y="8"/>
                  </a:lnTo>
                  <a:lnTo>
                    <a:pt x="11" y="9"/>
                  </a:lnTo>
                  <a:lnTo>
                    <a:pt x="11" y="10"/>
                  </a:lnTo>
                  <a:lnTo>
                    <a:pt x="11" y="10"/>
                  </a:lnTo>
                  <a:lnTo>
                    <a:pt x="11" y="10"/>
                  </a:lnTo>
                  <a:lnTo>
                    <a:pt x="10" y="10"/>
                  </a:lnTo>
                  <a:lnTo>
                    <a:pt x="9" y="10"/>
                  </a:lnTo>
                  <a:lnTo>
                    <a:pt x="8" y="10"/>
                  </a:lnTo>
                  <a:lnTo>
                    <a:pt x="8" y="10"/>
                  </a:lnTo>
                  <a:lnTo>
                    <a:pt x="7" y="10"/>
                  </a:lnTo>
                  <a:lnTo>
                    <a:pt x="6" y="5"/>
                  </a:lnTo>
                  <a:lnTo>
                    <a:pt x="6" y="4"/>
                  </a:lnTo>
                  <a:lnTo>
                    <a:pt x="6" y="3"/>
                  </a:lnTo>
                  <a:lnTo>
                    <a:pt x="6" y="2"/>
                  </a:lnTo>
                  <a:lnTo>
                    <a:pt x="6" y="2"/>
                  </a:lnTo>
                  <a:lnTo>
                    <a:pt x="7" y="2"/>
                  </a:lnTo>
                  <a:lnTo>
                    <a:pt x="8" y="2"/>
                  </a:lnTo>
                  <a:lnTo>
                    <a:pt x="8" y="1"/>
                  </a:lnTo>
                  <a:lnTo>
                    <a:pt x="9" y="1"/>
                  </a:lnTo>
                  <a:lnTo>
                    <a:pt x="10" y="1"/>
                  </a:lnTo>
                  <a:lnTo>
                    <a:pt x="11" y="1"/>
                  </a:lnTo>
                  <a:lnTo>
                    <a:pt x="11" y="2"/>
                  </a:lnTo>
                  <a:lnTo>
                    <a:pt x="12" y="2"/>
                  </a:lnTo>
                  <a:lnTo>
                    <a:pt x="13" y="2"/>
                  </a:lnTo>
                  <a:lnTo>
                    <a:pt x="14" y="2"/>
                  </a:lnTo>
                  <a:lnTo>
                    <a:pt x="14" y="2"/>
                  </a:lnTo>
                  <a:lnTo>
                    <a:pt x="14" y="2"/>
                  </a:lnTo>
                  <a:lnTo>
                    <a:pt x="14" y="3"/>
                  </a:lnTo>
                  <a:lnTo>
                    <a:pt x="15" y="3"/>
                  </a:lnTo>
                  <a:lnTo>
                    <a:pt x="15" y="4"/>
                  </a:lnTo>
                  <a:lnTo>
                    <a:pt x="16" y="4"/>
                  </a:lnTo>
                  <a:lnTo>
                    <a:pt x="17" y="5"/>
                  </a:lnTo>
                  <a:lnTo>
                    <a:pt x="17" y="6"/>
                  </a:lnTo>
                  <a:lnTo>
                    <a:pt x="17" y="5"/>
                  </a:lnTo>
                  <a:lnTo>
                    <a:pt x="15" y="0"/>
                  </a:lnTo>
                  <a:lnTo>
                    <a:pt x="0" y="1"/>
                  </a:lnTo>
                  <a:lnTo>
                    <a:pt x="0" y="2"/>
                  </a:lnTo>
                  <a:lnTo>
                    <a:pt x="1" y="2"/>
                  </a:lnTo>
                  <a:lnTo>
                    <a:pt x="2" y="2"/>
                  </a:lnTo>
                  <a:lnTo>
                    <a:pt x="2" y="2"/>
                  </a:lnTo>
                  <a:lnTo>
                    <a:pt x="2" y="2"/>
                  </a:lnTo>
                  <a:lnTo>
                    <a:pt x="2" y="3"/>
                  </a:lnTo>
                  <a:lnTo>
                    <a:pt x="3" y="3"/>
                  </a:lnTo>
                  <a:lnTo>
                    <a:pt x="3" y="4"/>
                  </a:lnTo>
                  <a:lnTo>
                    <a:pt x="3" y="5"/>
                  </a:lnTo>
                  <a:lnTo>
                    <a:pt x="3" y="6"/>
                  </a:lnTo>
                  <a:lnTo>
                    <a:pt x="4" y="17"/>
                  </a:lnTo>
                  <a:lnTo>
                    <a:pt x="4" y="18"/>
                  </a:lnTo>
                  <a:lnTo>
                    <a:pt x="4" y="19"/>
                  </a:lnTo>
                  <a:lnTo>
                    <a:pt x="4" y="20"/>
                  </a:lnTo>
                  <a:lnTo>
                    <a:pt x="4" y="21"/>
                  </a:lnTo>
                  <a:lnTo>
                    <a:pt x="3" y="21"/>
                  </a:lnTo>
                  <a:lnTo>
                    <a:pt x="3" y="21"/>
                  </a:lnTo>
                  <a:lnTo>
                    <a:pt x="2" y="21"/>
                  </a:lnTo>
                  <a:lnTo>
                    <a:pt x="2" y="21"/>
                  </a:lnTo>
                  <a:lnTo>
                    <a:pt x="1" y="21"/>
                  </a:lnTo>
                  <a:lnTo>
                    <a:pt x="2" y="23"/>
                  </a:lnTo>
                  <a:lnTo>
                    <a:pt x="17" y="22"/>
                  </a:lnTo>
                  <a:lnTo>
                    <a:pt x="18" y="17"/>
                  </a:lnTo>
                  <a:lnTo>
                    <a:pt x="17" y="16"/>
                  </a:lnTo>
                  <a:lnTo>
                    <a:pt x="17" y="17"/>
                  </a:lnTo>
                  <a:lnTo>
                    <a:pt x="17" y="17"/>
                  </a:lnTo>
                  <a:lnTo>
                    <a:pt x="17" y="17"/>
                  </a:lnTo>
                  <a:lnTo>
                    <a:pt x="16" y="18"/>
                  </a:lnTo>
                  <a:lnTo>
                    <a:pt x="16" y="19"/>
                  </a:lnTo>
                  <a:lnTo>
                    <a:pt x="15" y="19"/>
                  </a:lnTo>
                  <a:lnTo>
                    <a:pt x="15" y="20"/>
                  </a:lnTo>
                  <a:lnTo>
                    <a:pt x="14" y="20"/>
                  </a:lnTo>
                  <a:lnTo>
                    <a:pt x="14" y="21"/>
                  </a:lnTo>
                  <a:lnTo>
                    <a:pt x="14" y="21"/>
                  </a:lnTo>
                  <a:lnTo>
                    <a:pt x="13" y="21"/>
                  </a:lnTo>
                  <a:lnTo>
                    <a:pt x="13" y="21"/>
                  </a:lnTo>
                  <a:lnTo>
                    <a:pt x="12" y="21"/>
                  </a:lnTo>
                  <a:lnTo>
                    <a:pt x="11" y="21"/>
                  </a:lnTo>
                  <a:lnTo>
                    <a:pt x="11" y="21"/>
                  </a:lnTo>
                  <a:lnTo>
                    <a:pt x="10" y="21"/>
                  </a:lnTo>
                  <a:lnTo>
                    <a:pt x="9" y="21"/>
                  </a:lnTo>
                  <a:lnTo>
                    <a:pt x="8" y="21"/>
                  </a:lnTo>
                  <a:lnTo>
                    <a:pt x="8" y="21"/>
                  </a:lnTo>
                  <a:lnTo>
                    <a:pt x="7" y="21"/>
                  </a:lnTo>
                  <a:lnTo>
                    <a:pt x="7" y="20"/>
                  </a:lnTo>
                  <a:lnTo>
                    <a:pt x="7" y="19"/>
                  </a:lnTo>
                  <a:lnTo>
                    <a:pt x="7" y="11"/>
                  </a:lnTo>
                  <a:lnTo>
                    <a:pt x="8" y="11"/>
                  </a:lnTo>
                  <a:lnTo>
                    <a:pt x="8" y="11"/>
                  </a:lnTo>
                  <a:lnTo>
                    <a:pt x="9" y="11"/>
                  </a:lnTo>
                  <a:lnTo>
                    <a:pt x="10" y="11"/>
                  </a:lnTo>
                  <a:lnTo>
                    <a:pt x="11" y="12"/>
                  </a:lnTo>
                  <a:lnTo>
                    <a:pt x="11" y="12"/>
                  </a:lnTo>
                  <a:lnTo>
                    <a:pt x="11" y="13"/>
                  </a:lnTo>
                  <a:lnTo>
                    <a:pt x="12" y="13"/>
                  </a:lnTo>
                  <a:lnTo>
                    <a:pt x="12" y="13"/>
                  </a:lnTo>
                  <a:lnTo>
                    <a:pt x="13" y="14"/>
                  </a:lnTo>
                  <a:lnTo>
                    <a:pt x="13" y="15"/>
                  </a:lnTo>
                  <a:lnTo>
                    <a:pt x="14" y="15"/>
                  </a:lnTo>
                  <a:lnTo>
                    <a:pt x="13"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6" name="Freeform 560"/>
            <p:cNvSpPr>
              <a:spLocks/>
            </p:cNvSpPr>
            <p:nvPr/>
          </p:nvSpPr>
          <p:spPr bwMode="auto">
            <a:xfrm>
              <a:off x="821" y="3450"/>
              <a:ext cx="14" cy="24"/>
            </a:xfrm>
            <a:custGeom>
              <a:avLst/>
              <a:gdLst>
                <a:gd name="T0" fmla="*/ 11 w 14"/>
                <a:gd name="T1" fmla="*/ 1 h 24"/>
                <a:gd name="T2" fmla="*/ 9 w 14"/>
                <a:gd name="T3" fmla="*/ 1 h 24"/>
                <a:gd name="T4" fmla="*/ 8 w 14"/>
                <a:gd name="T5" fmla="*/ 0 h 24"/>
                <a:gd name="T6" fmla="*/ 5 w 14"/>
                <a:gd name="T7" fmla="*/ 0 h 24"/>
                <a:gd name="T8" fmla="*/ 3 w 14"/>
                <a:gd name="T9" fmla="*/ 1 h 24"/>
                <a:gd name="T10" fmla="*/ 2 w 14"/>
                <a:gd name="T11" fmla="*/ 2 h 24"/>
                <a:gd name="T12" fmla="*/ 1 w 14"/>
                <a:gd name="T13" fmla="*/ 5 h 24"/>
                <a:gd name="T14" fmla="*/ 1 w 14"/>
                <a:gd name="T15" fmla="*/ 8 h 24"/>
                <a:gd name="T16" fmla="*/ 3 w 14"/>
                <a:gd name="T17" fmla="*/ 10 h 24"/>
                <a:gd name="T18" fmla="*/ 6 w 14"/>
                <a:gd name="T19" fmla="*/ 12 h 24"/>
                <a:gd name="T20" fmla="*/ 9 w 14"/>
                <a:gd name="T21" fmla="*/ 13 h 24"/>
                <a:gd name="T22" fmla="*/ 10 w 14"/>
                <a:gd name="T23" fmla="*/ 16 h 24"/>
                <a:gd name="T24" fmla="*/ 11 w 14"/>
                <a:gd name="T25" fmla="*/ 18 h 24"/>
                <a:gd name="T26" fmla="*/ 10 w 14"/>
                <a:gd name="T27" fmla="*/ 20 h 24"/>
                <a:gd name="T28" fmla="*/ 10 w 14"/>
                <a:gd name="T29" fmla="*/ 21 h 24"/>
                <a:gd name="T30" fmla="*/ 8 w 14"/>
                <a:gd name="T31" fmla="*/ 21 h 24"/>
                <a:gd name="T32" fmla="*/ 5 w 14"/>
                <a:gd name="T33" fmla="*/ 21 h 24"/>
                <a:gd name="T34" fmla="*/ 3 w 14"/>
                <a:gd name="T35" fmla="*/ 20 h 24"/>
                <a:gd name="T36" fmla="*/ 2 w 14"/>
                <a:gd name="T37" fmla="*/ 17 h 24"/>
                <a:gd name="T38" fmla="*/ 1 w 14"/>
                <a:gd name="T39" fmla="*/ 16 h 24"/>
                <a:gd name="T40" fmla="*/ 2 w 14"/>
                <a:gd name="T41" fmla="*/ 22 h 24"/>
                <a:gd name="T42" fmla="*/ 3 w 14"/>
                <a:gd name="T43" fmla="*/ 21 h 24"/>
                <a:gd name="T44" fmla="*/ 5 w 14"/>
                <a:gd name="T45" fmla="*/ 22 h 24"/>
                <a:gd name="T46" fmla="*/ 7 w 14"/>
                <a:gd name="T47" fmla="*/ 23 h 24"/>
                <a:gd name="T48" fmla="*/ 9 w 14"/>
                <a:gd name="T49" fmla="*/ 22 h 24"/>
                <a:gd name="T50" fmla="*/ 11 w 14"/>
                <a:gd name="T51" fmla="*/ 21 h 24"/>
                <a:gd name="T52" fmla="*/ 12 w 14"/>
                <a:gd name="T53" fmla="*/ 19 h 24"/>
                <a:gd name="T54" fmla="*/ 13 w 14"/>
                <a:gd name="T55" fmla="*/ 17 h 24"/>
                <a:gd name="T56" fmla="*/ 13 w 14"/>
                <a:gd name="T57" fmla="*/ 14 h 24"/>
                <a:gd name="T58" fmla="*/ 12 w 14"/>
                <a:gd name="T59" fmla="*/ 12 h 24"/>
                <a:gd name="T60" fmla="*/ 10 w 14"/>
                <a:gd name="T61" fmla="*/ 11 h 24"/>
                <a:gd name="T62" fmla="*/ 8 w 14"/>
                <a:gd name="T63" fmla="*/ 10 h 24"/>
                <a:gd name="T64" fmla="*/ 6 w 14"/>
                <a:gd name="T65" fmla="*/ 9 h 24"/>
                <a:gd name="T66" fmla="*/ 5 w 14"/>
                <a:gd name="T67" fmla="*/ 8 h 24"/>
                <a:gd name="T68" fmla="*/ 3 w 14"/>
                <a:gd name="T69" fmla="*/ 7 h 24"/>
                <a:gd name="T70" fmla="*/ 3 w 14"/>
                <a:gd name="T71" fmla="*/ 5 h 24"/>
                <a:gd name="T72" fmla="*/ 3 w 14"/>
                <a:gd name="T73" fmla="*/ 3 h 24"/>
                <a:gd name="T74" fmla="*/ 4 w 14"/>
                <a:gd name="T75" fmla="*/ 2 h 24"/>
                <a:gd name="T76" fmla="*/ 6 w 14"/>
                <a:gd name="T77" fmla="*/ 2 h 24"/>
                <a:gd name="T78" fmla="*/ 8 w 14"/>
                <a:gd name="T79" fmla="*/ 2 h 24"/>
                <a:gd name="T80" fmla="*/ 9 w 14"/>
                <a:gd name="T81" fmla="*/ 2 h 24"/>
                <a:gd name="T82" fmla="*/ 11 w 14"/>
                <a:gd name="T83" fmla="*/ 4 h 24"/>
                <a:gd name="T84" fmla="*/ 12 w 14"/>
                <a:gd name="T85" fmla="*/ 6 h 24"/>
                <a:gd name="T86" fmla="*/ 13 w 14"/>
                <a:gd name="T87"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 h="24">
                  <a:moveTo>
                    <a:pt x="12" y="1"/>
                  </a:moveTo>
                  <a:lnTo>
                    <a:pt x="12" y="1"/>
                  </a:lnTo>
                  <a:lnTo>
                    <a:pt x="11" y="1"/>
                  </a:lnTo>
                  <a:lnTo>
                    <a:pt x="10" y="1"/>
                  </a:lnTo>
                  <a:lnTo>
                    <a:pt x="10" y="1"/>
                  </a:lnTo>
                  <a:lnTo>
                    <a:pt x="9" y="1"/>
                  </a:lnTo>
                  <a:lnTo>
                    <a:pt x="8" y="1"/>
                  </a:lnTo>
                  <a:lnTo>
                    <a:pt x="8" y="0"/>
                  </a:lnTo>
                  <a:lnTo>
                    <a:pt x="8" y="0"/>
                  </a:lnTo>
                  <a:lnTo>
                    <a:pt x="7" y="0"/>
                  </a:lnTo>
                  <a:lnTo>
                    <a:pt x="6" y="0"/>
                  </a:lnTo>
                  <a:lnTo>
                    <a:pt x="5" y="0"/>
                  </a:lnTo>
                  <a:lnTo>
                    <a:pt x="5" y="0"/>
                  </a:lnTo>
                  <a:lnTo>
                    <a:pt x="4" y="0"/>
                  </a:lnTo>
                  <a:lnTo>
                    <a:pt x="3" y="1"/>
                  </a:lnTo>
                  <a:lnTo>
                    <a:pt x="3" y="2"/>
                  </a:lnTo>
                  <a:lnTo>
                    <a:pt x="2" y="2"/>
                  </a:lnTo>
                  <a:lnTo>
                    <a:pt x="2" y="2"/>
                  </a:lnTo>
                  <a:lnTo>
                    <a:pt x="1" y="3"/>
                  </a:lnTo>
                  <a:lnTo>
                    <a:pt x="1" y="4"/>
                  </a:lnTo>
                  <a:lnTo>
                    <a:pt x="1" y="5"/>
                  </a:lnTo>
                  <a:lnTo>
                    <a:pt x="1" y="6"/>
                  </a:lnTo>
                  <a:lnTo>
                    <a:pt x="1" y="7"/>
                  </a:lnTo>
                  <a:lnTo>
                    <a:pt x="1" y="8"/>
                  </a:lnTo>
                  <a:lnTo>
                    <a:pt x="2" y="9"/>
                  </a:lnTo>
                  <a:lnTo>
                    <a:pt x="2" y="10"/>
                  </a:lnTo>
                  <a:lnTo>
                    <a:pt x="3" y="10"/>
                  </a:lnTo>
                  <a:lnTo>
                    <a:pt x="4" y="11"/>
                  </a:lnTo>
                  <a:lnTo>
                    <a:pt x="5" y="12"/>
                  </a:lnTo>
                  <a:lnTo>
                    <a:pt x="6" y="12"/>
                  </a:lnTo>
                  <a:lnTo>
                    <a:pt x="7" y="13"/>
                  </a:lnTo>
                  <a:lnTo>
                    <a:pt x="8" y="13"/>
                  </a:lnTo>
                  <a:lnTo>
                    <a:pt x="9" y="13"/>
                  </a:lnTo>
                  <a:lnTo>
                    <a:pt x="10" y="14"/>
                  </a:lnTo>
                  <a:lnTo>
                    <a:pt x="10" y="15"/>
                  </a:lnTo>
                  <a:lnTo>
                    <a:pt x="10" y="16"/>
                  </a:lnTo>
                  <a:lnTo>
                    <a:pt x="11" y="17"/>
                  </a:lnTo>
                  <a:lnTo>
                    <a:pt x="11" y="17"/>
                  </a:lnTo>
                  <a:lnTo>
                    <a:pt x="11" y="18"/>
                  </a:lnTo>
                  <a:lnTo>
                    <a:pt x="11" y="19"/>
                  </a:lnTo>
                  <a:lnTo>
                    <a:pt x="11" y="20"/>
                  </a:lnTo>
                  <a:lnTo>
                    <a:pt x="10" y="20"/>
                  </a:lnTo>
                  <a:lnTo>
                    <a:pt x="10" y="21"/>
                  </a:lnTo>
                  <a:lnTo>
                    <a:pt x="10" y="21"/>
                  </a:lnTo>
                  <a:lnTo>
                    <a:pt x="10" y="21"/>
                  </a:lnTo>
                  <a:lnTo>
                    <a:pt x="9" y="21"/>
                  </a:lnTo>
                  <a:lnTo>
                    <a:pt x="8" y="21"/>
                  </a:lnTo>
                  <a:lnTo>
                    <a:pt x="8" y="21"/>
                  </a:lnTo>
                  <a:lnTo>
                    <a:pt x="7" y="21"/>
                  </a:lnTo>
                  <a:lnTo>
                    <a:pt x="6" y="21"/>
                  </a:lnTo>
                  <a:lnTo>
                    <a:pt x="5" y="21"/>
                  </a:lnTo>
                  <a:lnTo>
                    <a:pt x="5" y="21"/>
                  </a:lnTo>
                  <a:lnTo>
                    <a:pt x="4" y="21"/>
                  </a:lnTo>
                  <a:lnTo>
                    <a:pt x="3" y="20"/>
                  </a:lnTo>
                  <a:lnTo>
                    <a:pt x="3" y="19"/>
                  </a:lnTo>
                  <a:lnTo>
                    <a:pt x="2" y="18"/>
                  </a:lnTo>
                  <a:lnTo>
                    <a:pt x="2" y="17"/>
                  </a:lnTo>
                  <a:lnTo>
                    <a:pt x="1" y="17"/>
                  </a:lnTo>
                  <a:lnTo>
                    <a:pt x="1" y="17"/>
                  </a:lnTo>
                  <a:lnTo>
                    <a:pt x="1" y="16"/>
                  </a:lnTo>
                  <a:lnTo>
                    <a:pt x="0" y="17"/>
                  </a:lnTo>
                  <a:lnTo>
                    <a:pt x="1" y="22"/>
                  </a:lnTo>
                  <a:lnTo>
                    <a:pt x="2" y="22"/>
                  </a:lnTo>
                  <a:lnTo>
                    <a:pt x="2" y="21"/>
                  </a:lnTo>
                  <a:lnTo>
                    <a:pt x="3" y="21"/>
                  </a:lnTo>
                  <a:lnTo>
                    <a:pt x="3" y="21"/>
                  </a:lnTo>
                  <a:lnTo>
                    <a:pt x="4" y="21"/>
                  </a:lnTo>
                  <a:lnTo>
                    <a:pt x="5" y="22"/>
                  </a:lnTo>
                  <a:lnTo>
                    <a:pt x="5" y="22"/>
                  </a:lnTo>
                  <a:lnTo>
                    <a:pt x="6" y="22"/>
                  </a:lnTo>
                  <a:lnTo>
                    <a:pt x="6" y="23"/>
                  </a:lnTo>
                  <a:lnTo>
                    <a:pt x="7" y="23"/>
                  </a:lnTo>
                  <a:lnTo>
                    <a:pt x="8" y="23"/>
                  </a:lnTo>
                  <a:lnTo>
                    <a:pt x="8" y="23"/>
                  </a:lnTo>
                  <a:lnTo>
                    <a:pt x="9" y="22"/>
                  </a:lnTo>
                  <a:lnTo>
                    <a:pt x="10" y="22"/>
                  </a:lnTo>
                  <a:lnTo>
                    <a:pt x="10" y="22"/>
                  </a:lnTo>
                  <a:lnTo>
                    <a:pt x="11" y="21"/>
                  </a:lnTo>
                  <a:lnTo>
                    <a:pt x="12" y="21"/>
                  </a:lnTo>
                  <a:lnTo>
                    <a:pt x="12" y="20"/>
                  </a:lnTo>
                  <a:lnTo>
                    <a:pt x="12" y="19"/>
                  </a:lnTo>
                  <a:lnTo>
                    <a:pt x="13" y="18"/>
                  </a:lnTo>
                  <a:lnTo>
                    <a:pt x="13" y="17"/>
                  </a:lnTo>
                  <a:lnTo>
                    <a:pt x="13" y="17"/>
                  </a:lnTo>
                  <a:lnTo>
                    <a:pt x="13" y="16"/>
                  </a:lnTo>
                  <a:lnTo>
                    <a:pt x="13" y="15"/>
                  </a:lnTo>
                  <a:lnTo>
                    <a:pt x="13" y="14"/>
                  </a:lnTo>
                  <a:lnTo>
                    <a:pt x="12" y="13"/>
                  </a:lnTo>
                  <a:lnTo>
                    <a:pt x="12" y="13"/>
                  </a:lnTo>
                  <a:lnTo>
                    <a:pt x="12" y="12"/>
                  </a:lnTo>
                  <a:lnTo>
                    <a:pt x="11" y="12"/>
                  </a:lnTo>
                  <a:lnTo>
                    <a:pt x="11" y="11"/>
                  </a:lnTo>
                  <a:lnTo>
                    <a:pt x="10" y="11"/>
                  </a:lnTo>
                  <a:lnTo>
                    <a:pt x="10" y="10"/>
                  </a:lnTo>
                  <a:lnTo>
                    <a:pt x="9" y="10"/>
                  </a:lnTo>
                  <a:lnTo>
                    <a:pt x="8" y="10"/>
                  </a:lnTo>
                  <a:lnTo>
                    <a:pt x="8" y="10"/>
                  </a:lnTo>
                  <a:lnTo>
                    <a:pt x="7" y="9"/>
                  </a:lnTo>
                  <a:lnTo>
                    <a:pt x="6" y="9"/>
                  </a:lnTo>
                  <a:lnTo>
                    <a:pt x="5" y="9"/>
                  </a:lnTo>
                  <a:lnTo>
                    <a:pt x="5" y="9"/>
                  </a:lnTo>
                  <a:lnTo>
                    <a:pt x="5" y="8"/>
                  </a:lnTo>
                  <a:lnTo>
                    <a:pt x="4" y="8"/>
                  </a:lnTo>
                  <a:lnTo>
                    <a:pt x="4" y="7"/>
                  </a:lnTo>
                  <a:lnTo>
                    <a:pt x="3" y="7"/>
                  </a:lnTo>
                  <a:lnTo>
                    <a:pt x="3" y="6"/>
                  </a:lnTo>
                  <a:lnTo>
                    <a:pt x="3" y="6"/>
                  </a:lnTo>
                  <a:lnTo>
                    <a:pt x="3" y="5"/>
                  </a:lnTo>
                  <a:lnTo>
                    <a:pt x="3" y="4"/>
                  </a:lnTo>
                  <a:lnTo>
                    <a:pt x="3" y="4"/>
                  </a:lnTo>
                  <a:lnTo>
                    <a:pt x="3" y="3"/>
                  </a:lnTo>
                  <a:lnTo>
                    <a:pt x="3" y="2"/>
                  </a:lnTo>
                  <a:lnTo>
                    <a:pt x="4" y="2"/>
                  </a:lnTo>
                  <a:lnTo>
                    <a:pt x="4" y="2"/>
                  </a:lnTo>
                  <a:lnTo>
                    <a:pt x="5" y="2"/>
                  </a:lnTo>
                  <a:lnTo>
                    <a:pt x="5" y="2"/>
                  </a:lnTo>
                  <a:lnTo>
                    <a:pt x="6" y="2"/>
                  </a:lnTo>
                  <a:lnTo>
                    <a:pt x="6" y="1"/>
                  </a:lnTo>
                  <a:lnTo>
                    <a:pt x="7" y="1"/>
                  </a:lnTo>
                  <a:lnTo>
                    <a:pt x="8" y="2"/>
                  </a:lnTo>
                  <a:lnTo>
                    <a:pt x="8" y="2"/>
                  </a:lnTo>
                  <a:lnTo>
                    <a:pt x="9" y="2"/>
                  </a:lnTo>
                  <a:lnTo>
                    <a:pt x="9" y="2"/>
                  </a:lnTo>
                  <a:lnTo>
                    <a:pt x="10" y="2"/>
                  </a:lnTo>
                  <a:lnTo>
                    <a:pt x="10" y="3"/>
                  </a:lnTo>
                  <a:lnTo>
                    <a:pt x="11" y="4"/>
                  </a:lnTo>
                  <a:lnTo>
                    <a:pt x="11" y="5"/>
                  </a:lnTo>
                  <a:lnTo>
                    <a:pt x="12" y="5"/>
                  </a:lnTo>
                  <a:lnTo>
                    <a:pt x="12" y="6"/>
                  </a:lnTo>
                  <a:lnTo>
                    <a:pt x="12" y="6"/>
                  </a:lnTo>
                  <a:lnTo>
                    <a:pt x="12" y="6"/>
                  </a:lnTo>
                  <a:lnTo>
                    <a:pt x="13" y="6"/>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7" name="Freeform 561"/>
            <p:cNvSpPr>
              <a:spLocks/>
            </p:cNvSpPr>
            <p:nvPr/>
          </p:nvSpPr>
          <p:spPr bwMode="auto">
            <a:xfrm>
              <a:off x="854" y="3456"/>
              <a:ext cx="20" cy="24"/>
            </a:xfrm>
            <a:custGeom>
              <a:avLst/>
              <a:gdLst>
                <a:gd name="T0" fmla="*/ 18 w 20"/>
                <a:gd name="T1" fmla="*/ 16 h 24"/>
                <a:gd name="T2" fmla="*/ 18 w 20"/>
                <a:gd name="T3" fmla="*/ 14 h 24"/>
                <a:gd name="T4" fmla="*/ 18 w 20"/>
                <a:gd name="T5" fmla="*/ 13 h 24"/>
                <a:gd name="T6" fmla="*/ 19 w 20"/>
                <a:gd name="T7" fmla="*/ 11 h 24"/>
                <a:gd name="T8" fmla="*/ 19 w 20"/>
                <a:gd name="T9" fmla="*/ 9 h 24"/>
                <a:gd name="T10" fmla="*/ 18 w 20"/>
                <a:gd name="T11" fmla="*/ 7 h 24"/>
                <a:gd name="T12" fmla="*/ 17 w 20"/>
                <a:gd name="T13" fmla="*/ 5 h 24"/>
                <a:gd name="T14" fmla="*/ 17 w 20"/>
                <a:gd name="T15" fmla="*/ 3 h 24"/>
                <a:gd name="T16" fmla="*/ 15 w 20"/>
                <a:gd name="T17" fmla="*/ 2 h 24"/>
                <a:gd name="T18" fmla="*/ 13 w 20"/>
                <a:gd name="T19" fmla="*/ 1 h 24"/>
                <a:gd name="T20" fmla="*/ 11 w 20"/>
                <a:gd name="T21" fmla="*/ 0 h 24"/>
                <a:gd name="T22" fmla="*/ 9 w 20"/>
                <a:gd name="T23" fmla="*/ 0 h 24"/>
                <a:gd name="T24" fmla="*/ 7 w 20"/>
                <a:gd name="T25" fmla="*/ 1 h 24"/>
                <a:gd name="T26" fmla="*/ 5 w 20"/>
                <a:gd name="T27" fmla="*/ 2 h 24"/>
                <a:gd name="T28" fmla="*/ 4 w 20"/>
                <a:gd name="T29" fmla="*/ 2 h 24"/>
                <a:gd name="T30" fmla="*/ 2 w 20"/>
                <a:gd name="T31" fmla="*/ 4 h 24"/>
                <a:gd name="T32" fmla="*/ 2 w 20"/>
                <a:gd name="T33" fmla="*/ 6 h 24"/>
                <a:gd name="T34" fmla="*/ 1 w 20"/>
                <a:gd name="T35" fmla="*/ 8 h 24"/>
                <a:gd name="T36" fmla="*/ 0 w 20"/>
                <a:gd name="T37" fmla="*/ 10 h 24"/>
                <a:gd name="T38" fmla="*/ 0 w 20"/>
                <a:gd name="T39" fmla="*/ 12 h 24"/>
                <a:gd name="T40" fmla="*/ 0 w 20"/>
                <a:gd name="T41" fmla="*/ 14 h 24"/>
                <a:gd name="T42" fmla="*/ 1 w 20"/>
                <a:gd name="T43" fmla="*/ 16 h 24"/>
                <a:gd name="T44" fmla="*/ 2 w 20"/>
                <a:gd name="T45" fmla="*/ 18 h 24"/>
                <a:gd name="T46" fmla="*/ 2 w 20"/>
                <a:gd name="T47" fmla="*/ 20 h 24"/>
                <a:gd name="T48" fmla="*/ 4 w 20"/>
                <a:gd name="T49" fmla="*/ 21 h 24"/>
                <a:gd name="T50" fmla="*/ 5 w 20"/>
                <a:gd name="T51" fmla="*/ 22 h 24"/>
                <a:gd name="T52" fmla="*/ 8 w 20"/>
                <a:gd name="T53" fmla="*/ 22 h 24"/>
                <a:gd name="T54" fmla="*/ 9 w 20"/>
                <a:gd name="T55" fmla="*/ 23 h 24"/>
                <a:gd name="T56" fmla="*/ 11 w 20"/>
                <a:gd name="T57" fmla="*/ 22 h 24"/>
                <a:gd name="T58" fmla="*/ 12 w 20"/>
                <a:gd name="T59" fmla="*/ 22 h 24"/>
                <a:gd name="T60" fmla="*/ 14 w 20"/>
                <a:gd name="T61" fmla="*/ 21 h 24"/>
                <a:gd name="T62" fmla="*/ 15 w 20"/>
                <a:gd name="T63" fmla="*/ 20 h 24"/>
                <a:gd name="T64" fmla="*/ 16 w 20"/>
                <a:gd name="T65" fmla="*/ 19 h 24"/>
                <a:gd name="T66" fmla="*/ 17 w 20"/>
                <a:gd name="T6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 h="24">
                  <a:moveTo>
                    <a:pt x="17" y="17"/>
                  </a:moveTo>
                  <a:lnTo>
                    <a:pt x="18" y="16"/>
                  </a:lnTo>
                  <a:lnTo>
                    <a:pt x="18" y="15"/>
                  </a:lnTo>
                  <a:lnTo>
                    <a:pt x="18" y="14"/>
                  </a:lnTo>
                  <a:lnTo>
                    <a:pt x="18" y="13"/>
                  </a:lnTo>
                  <a:lnTo>
                    <a:pt x="18" y="13"/>
                  </a:lnTo>
                  <a:lnTo>
                    <a:pt x="19" y="12"/>
                  </a:lnTo>
                  <a:lnTo>
                    <a:pt x="19" y="11"/>
                  </a:lnTo>
                  <a:lnTo>
                    <a:pt x="19" y="10"/>
                  </a:lnTo>
                  <a:lnTo>
                    <a:pt x="19" y="9"/>
                  </a:lnTo>
                  <a:lnTo>
                    <a:pt x="18" y="8"/>
                  </a:lnTo>
                  <a:lnTo>
                    <a:pt x="18" y="7"/>
                  </a:lnTo>
                  <a:lnTo>
                    <a:pt x="18" y="6"/>
                  </a:lnTo>
                  <a:lnTo>
                    <a:pt x="17" y="5"/>
                  </a:lnTo>
                  <a:lnTo>
                    <a:pt x="17" y="4"/>
                  </a:lnTo>
                  <a:lnTo>
                    <a:pt x="17" y="3"/>
                  </a:lnTo>
                  <a:lnTo>
                    <a:pt x="16" y="2"/>
                  </a:lnTo>
                  <a:lnTo>
                    <a:pt x="15" y="2"/>
                  </a:lnTo>
                  <a:lnTo>
                    <a:pt x="14" y="2"/>
                  </a:lnTo>
                  <a:lnTo>
                    <a:pt x="13" y="1"/>
                  </a:lnTo>
                  <a:lnTo>
                    <a:pt x="12" y="1"/>
                  </a:lnTo>
                  <a:lnTo>
                    <a:pt x="11" y="0"/>
                  </a:lnTo>
                  <a:lnTo>
                    <a:pt x="10" y="0"/>
                  </a:lnTo>
                  <a:lnTo>
                    <a:pt x="9" y="0"/>
                  </a:lnTo>
                  <a:lnTo>
                    <a:pt x="8" y="0"/>
                  </a:lnTo>
                  <a:lnTo>
                    <a:pt x="7" y="1"/>
                  </a:lnTo>
                  <a:lnTo>
                    <a:pt x="6" y="1"/>
                  </a:lnTo>
                  <a:lnTo>
                    <a:pt x="5" y="2"/>
                  </a:lnTo>
                  <a:lnTo>
                    <a:pt x="5" y="2"/>
                  </a:lnTo>
                  <a:lnTo>
                    <a:pt x="4" y="2"/>
                  </a:lnTo>
                  <a:lnTo>
                    <a:pt x="3" y="3"/>
                  </a:lnTo>
                  <a:lnTo>
                    <a:pt x="2" y="4"/>
                  </a:lnTo>
                  <a:lnTo>
                    <a:pt x="2" y="5"/>
                  </a:lnTo>
                  <a:lnTo>
                    <a:pt x="2" y="6"/>
                  </a:lnTo>
                  <a:lnTo>
                    <a:pt x="1" y="7"/>
                  </a:lnTo>
                  <a:lnTo>
                    <a:pt x="1" y="8"/>
                  </a:lnTo>
                  <a:lnTo>
                    <a:pt x="0" y="9"/>
                  </a:lnTo>
                  <a:lnTo>
                    <a:pt x="0" y="10"/>
                  </a:lnTo>
                  <a:lnTo>
                    <a:pt x="0" y="11"/>
                  </a:lnTo>
                  <a:lnTo>
                    <a:pt x="0" y="12"/>
                  </a:lnTo>
                  <a:lnTo>
                    <a:pt x="0" y="13"/>
                  </a:lnTo>
                  <a:lnTo>
                    <a:pt x="0" y="14"/>
                  </a:lnTo>
                  <a:lnTo>
                    <a:pt x="0" y="15"/>
                  </a:lnTo>
                  <a:lnTo>
                    <a:pt x="1" y="16"/>
                  </a:lnTo>
                  <a:lnTo>
                    <a:pt x="1" y="17"/>
                  </a:lnTo>
                  <a:lnTo>
                    <a:pt x="2" y="18"/>
                  </a:lnTo>
                  <a:lnTo>
                    <a:pt x="2" y="19"/>
                  </a:lnTo>
                  <a:lnTo>
                    <a:pt x="2" y="20"/>
                  </a:lnTo>
                  <a:lnTo>
                    <a:pt x="3" y="21"/>
                  </a:lnTo>
                  <a:lnTo>
                    <a:pt x="4" y="21"/>
                  </a:lnTo>
                  <a:lnTo>
                    <a:pt x="5" y="21"/>
                  </a:lnTo>
                  <a:lnTo>
                    <a:pt x="5" y="22"/>
                  </a:lnTo>
                  <a:lnTo>
                    <a:pt x="7" y="22"/>
                  </a:lnTo>
                  <a:lnTo>
                    <a:pt x="8" y="22"/>
                  </a:lnTo>
                  <a:lnTo>
                    <a:pt x="8" y="23"/>
                  </a:lnTo>
                  <a:lnTo>
                    <a:pt x="9" y="23"/>
                  </a:lnTo>
                  <a:lnTo>
                    <a:pt x="10" y="23"/>
                  </a:lnTo>
                  <a:lnTo>
                    <a:pt x="11" y="22"/>
                  </a:lnTo>
                  <a:lnTo>
                    <a:pt x="11" y="22"/>
                  </a:lnTo>
                  <a:lnTo>
                    <a:pt x="12" y="22"/>
                  </a:lnTo>
                  <a:lnTo>
                    <a:pt x="13" y="21"/>
                  </a:lnTo>
                  <a:lnTo>
                    <a:pt x="14" y="21"/>
                  </a:lnTo>
                  <a:lnTo>
                    <a:pt x="14" y="21"/>
                  </a:lnTo>
                  <a:lnTo>
                    <a:pt x="15" y="20"/>
                  </a:lnTo>
                  <a:lnTo>
                    <a:pt x="16" y="20"/>
                  </a:lnTo>
                  <a:lnTo>
                    <a:pt x="16" y="19"/>
                  </a:lnTo>
                  <a:lnTo>
                    <a:pt x="17" y="18"/>
                  </a:lnTo>
                  <a:lnTo>
                    <a:pt x="17" y="17"/>
                  </a:lnTo>
                  <a:lnTo>
                    <a:pt x="17"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8" name="Freeform 562"/>
            <p:cNvSpPr>
              <a:spLocks/>
            </p:cNvSpPr>
            <p:nvPr/>
          </p:nvSpPr>
          <p:spPr bwMode="auto">
            <a:xfrm>
              <a:off x="996" y="3610"/>
              <a:ext cx="27" cy="22"/>
            </a:xfrm>
            <a:custGeom>
              <a:avLst/>
              <a:gdLst>
                <a:gd name="T0" fmla="*/ 10 w 27"/>
                <a:gd name="T1" fmla="*/ 5 h 22"/>
                <a:gd name="T2" fmla="*/ 8 w 27"/>
                <a:gd name="T3" fmla="*/ 5 h 22"/>
                <a:gd name="T4" fmla="*/ 7 w 27"/>
                <a:gd name="T5" fmla="*/ 5 h 22"/>
                <a:gd name="T6" fmla="*/ 6 w 27"/>
                <a:gd name="T7" fmla="*/ 5 h 22"/>
                <a:gd name="T8" fmla="*/ 5 w 27"/>
                <a:gd name="T9" fmla="*/ 5 h 22"/>
                <a:gd name="T10" fmla="*/ 4 w 27"/>
                <a:gd name="T11" fmla="*/ 5 h 22"/>
                <a:gd name="T12" fmla="*/ 3 w 27"/>
                <a:gd name="T13" fmla="*/ 5 h 22"/>
                <a:gd name="T14" fmla="*/ 3 w 27"/>
                <a:gd name="T15" fmla="*/ 5 h 22"/>
                <a:gd name="T16" fmla="*/ 2 w 27"/>
                <a:gd name="T17" fmla="*/ 5 h 22"/>
                <a:gd name="T18" fmla="*/ 2 w 27"/>
                <a:gd name="T19" fmla="*/ 6 h 22"/>
                <a:gd name="T20" fmla="*/ 3 w 27"/>
                <a:gd name="T21" fmla="*/ 7 h 22"/>
                <a:gd name="T22" fmla="*/ 3 w 27"/>
                <a:gd name="T23" fmla="*/ 8 h 22"/>
                <a:gd name="T24" fmla="*/ 2 w 27"/>
                <a:gd name="T25" fmla="*/ 8 h 22"/>
                <a:gd name="T26" fmla="*/ 0 w 27"/>
                <a:gd name="T27" fmla="*/ 1 h 22"/>
                <a:gd name="T28" fmla="*/ 1 w 27"/>
                <a:gd name="T29" fmla="*/ 0 h 22"/>
                <a:gd name="T30" fmla="*/ 2 w 27"/>
                <a:gd name="T31" fmla="*/ 1 h 22"/>
                <a:gd name="T32" fmla="*/ 2 w 27"/>
                <a:gd name="T33" fmla="*/ 2 h 22"/>
                <a:gd name="T34" fmla="*/ 2 w 27"/>
                <a:gd name="T35" fmla="*/ 2 h 22"/>
                <a:gd name="T36" fmla="*/ 2 w 27"/>
                <a:gd name="T37" fmla="*/ 2 h 22"/>
                <a:gd name="T38" fmla="*/ 3 w 27"/>
                <a:gd name="T39" fmla="*/ 2 h 22"/>
                <a:gd name="T40" fmla="*/ 4 w 27"/>
                <a:gd name="T41" fmla="*/ 2 h 22"/>
                <a:gd name="T42" fmla="*/ 5 w 27"/>
                <a:gd name="T43" fmla="*/ 3 h 22"/>
                <a:gd name="T44" fmla="*/ 6 w 27"/>
                <a:gd name="T45" fmla="*/ 3 h 22"/>
                <a:gd name="T46" fmla="*/ 7 w 27"/>
                <a:gd name="T47" fmla="*/ 3 h 22"/>
                <a:gd name="T48" fmla="*/ 7 w 27"/>
                <a:gd name="T49" fmla="*/ 3 h 22"/>
                <a:gd name="T50" fmla="*/ 24 w 27"/>
                <a:gd name="T51" fmla="*/ 5 h 22"/>
                <a:gd name="T52" fmla="*/ 26 w 27"/>
                <a:gd name="T53" fmla="*/ 7 h 22"/>
                <a:gd name="T54" fmla="*/ 11 w 27"/>
                <a:gd name="T55" fmla="*/ 16 h 22"/>
                <a:gd name="T56" fmla="*/ 10 w 27"/>
                <a:gd name="T57" fmla="*/ 16 h 22"/>
                <a:gd name="T58" fmla="*/ 10 w 27"/>
                <a:gd name="T59" fmla="*/ 17 h 22"/>
                <a:gd name="T60" fmla="*/ 9 w 27"/>
                <a:gd name="T61" fmla="*/ 17 h 22"/>
                <a:gd name="T62" fmla="*/ 8 w 27"/>
                <a:gd name="T63" fmla="*/ 18 h 22"/>
                <a:gd name="T64" fmla="*/ 7 w 27"/>
                <a:gd name="T65" fmla="*/ 19 h 22"/>
                <a:gd name="T66" fmla="*/ 7 w 27"/>
                <a:gd name="T67" fmla="*/ 19 h 22"/>
                <a:gd name="T68" fmla="*/ 7 w 27"/>
                <a:gd name="T69" fmla="*/ 20 h 22"/>
                <a:gd name="T70" fmla="*/ 7 w 27"/>
                <a:gd name="T71" fmla="*/ 21 h 22"/>
                <a:gd name="T72" fmla="*/ 6 w 27"/>
                <a:gd name="T73" fmla="*/ 21 h 22"/>
                <a:gd name="T74" fmla="*/ 3 w 27"/>
                <a:gd name="T75" fmla="*/ 12 h 22"/>
                <a:gd name="T76" fmla="*/ 4 w 27"/>
                <a:gd name="T77" fmla="*/ 12 h 22"/>
                <a:gd name="T78" fmla="*/ 4 w 27"/>
                <a:gd name="T79" fmla="*/ 13 h 22"/>
                <a:gd name="T80" fmla="*/ 5 w 27"/>
                <a:gd name="T81" fmla="*/ 13 h 22"/>
                <a:gd name="T82" fmla="*/ 5 w 27"/>
                <a:gd name="T83" fmla="*/ 14 h 22"/>
                <a:gd name="T84" fmla="*/ 5 w 27"/>
                <a:gd name="T85" fmla="*/ 15 h 22"/>
                <a:gd name="T86" fmla="*/ 6 w 27"/>
                <a:gd name="T87" fmla="*/ 15 h 22"/>
                <a:gd name="T88" fmla="*/ 7 w 27"/>
                <a:gd name="T89" fmla="*/ 15 h 22"/>
                <a:gd name="T90" fmla="*/ 7 w 27"/>
                <a:gd name="T91" fmla="*/ 15 h 22"/>
                <a:gd name="T92" fmla="*/ 8 w 27"/>
                <a:gd name="T93" fmla="*/ 15 h 22"/>
                <a:gd name="T94" fmla="*/ 8 w 27"/>
                <a:gd name="T95" fmla="*/ 14 h 22"/>
                <a:gd name="T96" fmla="*/ 11 w 27"/>
                <a:gd name="T97" fmla="*/ 12 h 22"/>
                <a:gd name="T98" fmla="*/ 10 w 27"/>
                <a:gd name="T99"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 h="22">
                  <a:moveTo>
                    <a:pt x="10" y="5"/>
                  </a:moveTo>
                  <a:lnTo>
                    <a:pt x="8" y="5"/>
                  </a:lnTo>
                  <a:lnTo>
                    <a:pt x="7" y="5"/>
                  </a:lnTo>
                  <a:lnTo>
                    <a:pt x="6" y="5"/>
                  </a:lnTo>
                  <a:lnTo>
                    <a:pt x="5" y="5"/>
                  </a:lnTo>
                  <a:lnTo>
                    <a:pt x="4" y="5"/>
                  </a:lnTo>
                  <a:lnTo>
                    <a:pt x="3" y="5"/>
                  </a:lnTo>
                  <a:lnTo>
                    <a:pt x="3" y="5"/>
                  </a:lnTo>
                  <a:lnTo>
                    <a:pt x="2" y="5"/>
                  </a:lnTo>
                  <a:lnTo>
                    <a:pt x="2" y="6"/>
                  </a:lnTo>
                  <a:lnTo>
                    <a:pt x="3" y="7"/>
                  </a:lnTo>
                  <a:lnTo>
                    <a:pt x="3" y="8"/>
                  </a:lnTo>
                  <a:lnTo>
                    <a:pt x="2" y="8"/>
                  </a:lnTo>
                  <a:lnTo>
                    <a:pt x="0" y="1"/>
                  </a:lnTo>
                  <a:lnTo>
                    <a:pt x="1" y="0"/>
                  </a:lnTo>
                  <a:lnTo>
                    <a:pt x="2" y="1"/>
                  </a:lnTo>
                  <a:lnTo>
                    <a:pt x="2" y="2"/>
                  </a:lnTo>
                  <a:lnTo>
                    <a:pt x="2" y="2"/>
                  </a:lnTo>
                  <a:lnTo>
                    <a:pt x="2" y="2"/>
                  </a:lnTo>
                  <a:lnTo>
                    <a:pt x="3" y="2"/>
                  </a:lnTo>
                  <a:lnTo>
                    <a:pt x="4" y="2"/>
                  </a:lnTo>
                  <a:lnTo>
                    <a:pt x="5" y="3"/>
                  </a:lnTo>
                  <a:lnTo>
                    <a:pt x="6" y="3"/>
                  </a:lnTo>
                  <a:lnTo>
                    <a:pt x="7" y="3"/>
                  </a:lnTo>
                  <a:lnTo>
                    <a:pt x="7" y="3"/>
                  </a:lnTo>
                  <a:lnTo>
                    <a:pt x="24" y="5"/>
                  </a:lnTo>
                  <a:lnTo>
                    <a:pt x="26" y="7"/>
                  </a:lnTo>
                  <a:lnTo>
                    <a:pt x="11" y="16"/>
                  </a:lnTo>
                  <a:lnTo>
                    <a:pt x="10" y="16"/>
                  </a:lnTo>
                  <a:lnTo>
                    <a:pt x="10" y="17"/>
                  </a:lnTo>
                  <a:lnTo>
                    <a:pt x="9" y="17"/>
                  </a:lnTo>
                  <a:lnTo>
                    <a:pt x="8" y="18"/>
                  </a:lnTo>
                  <a:lnTo>
                    <a:pt x="7" y="19"/>
                  </a:lnTo>
                  <a:lnTo>
                    <a:pt x="7" y="19"/>
                  </a:lnTo>
                  <a:lnTo>
                    <a:pt x="7" y="20"/>
                  </a:lnTo>
                  <a:lnTo>
                    <a:pt x="7" y="21"/>
                  </a:lnTo>
                  <a:lnTo>
                    <a:pt x="6" y="21"/>
                  </a:lnTo>
                  <a:lnTo>
                    <a:pt x="3" y="12"/>
                  </a:lnTo>
                  <a:lnTo>
                    <a:pt x="4" y="12"/>
                  </a:lnTo>
                  <a:lnTo>
                    <a:pt x="4" y="13"/>
                  </a:lnTo>
                  <a:lnTo>
                    <a:pt x="5" y="13"/>
                  </a:lnTo>
                  <a:lnTo>
                    <a:pt x="5" y="14"/>
                  </a:lnTo>
                  <a:lnTo>
                    <a:pt x="5" y="15"/>
                  </a:lnTo>
                  <a:lnTo>
                    <a:pt x="6" y="15"/>
                  </a:lnTo>
                  <a:lnTo>
                    <a:pt x="7" y="15"/>
                  </a:lnTo>
                  <a:lnTo>
                    <a:pt x="7" y="15"/>
                  </a:lnTo>
                  <a:lnTo>
                    <a:pt x="8" y="15"/>
                  </a:lnTo>
                  <a:lnTo>
                    <a:pt x="8" y="14"/>
                  </a:lnTo>
                  <a:lnTo>
                    <a:pt x="11" y="12"/>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19" name="Freeform 563"/>
            <p:cNvSpPr>
              <a:spLocks/>
            </p:cNvSpPr>
            <p:nvPr/>
          </p:nvSpPr>
          <p:spPr bwMode="auto">
            <a:xfrm>
              <a:off x="1010" y="3616"/>
              <a:ext cx="8" cy="3"/>
            </a:xfrm>
            <a:custGeom>
              <a:avLst/>
              <a:gdLst>
                <a:gd name="T0" fmla="*/ 1 w 8"/>
                <a:gd name="T1" fmla="*/ 2 h 3"/>
                <a:gd name="T2" fmla="*/ 7 w 8"/>
                <a:gd name="T3" fmla="*/ 1 h 3"/>
                <a:gd name="T4" fmla="*/ 0 w 8"/>
                <a:gd name="T5" fmla="*/ 0 h 3"/>
                <a:gd name="T6" fmla="*/ 1 w 8"/>
                <a:gd name="T7" fmla="*/ 2 h 3"/>
              </a:gdLst>
              <a:ahLst/>
              <a:cxnLst>
                <a:cxn ang="0">
                  <a:pos x="T0" y="T1"/>
                </a:cxn>
                <a:cxn ang="0">
                  <a:pos x="T2" y="T3"/>
                </a:cxn>
                <a:cxn ang="0">
                  <a:pos x="T4" y="T5"/>
                </a:cxn>
                <a:cxn ang="0">
                  <a:pos x="T6" y="T7"/>
                </a:cxn>
              </a:cxnLst>
              <a:rect l="0" t="0" r="r" b="b"/>
              <a:pathLst>
                <a:path w="8" h="3">
                  <a:moveTo>
                    <a:pt x="1" y="2"/>
                  </a:moveTo>
                  <a:lnTo>
                    <a:pt x="7" y="1"/>
                  </a:lnTo>
                  <a:lnTo>
                    <a:pt x="0" y="0"/>
                  </a:lnTo>
                  <a:lnTo>
                    <a:pt x="1"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0" name="Freeform 564"/>
            <p:cNvSpPr>
              <a:spLocks/>
            </p:cNvSpPr>
            <p:nvPr/>
          </p:nvSpPr>
          <p:spPr bwMode="auto">
            <a:xfrm>
              <a:off x="657" y="3799"/>
              <a:ext cx="22" cy="29"/>
            </a:xfrm>
            <a:custGeom>
              <a:avLst/>
              <a:gdLst>
                <a:gd name="T0" fmla="*/ 2 w 22"/>
                <a:gd name="T1" fmla="*/ 16 h 29"/>
                <a:gd name="T2" fmla="*/ 2 w 22"/>
                <a:gd name="T3" fmla="*/ 14 h 29"/>
                <a:gd name="T4" fmla="*/ 5 w 22"/>
                <a:gd name="T5" fmla="*/ 14 h 29"/>
                <a:gd name="T6" fmla="*/ 6 w 22"/>
                <a:gd name="T7" fmla="*/ 16 h 29"/>
                <a:gd name="T8" fmla="*/ 7 w 22"/>
                <a:gd name="T9" fmla="*/ 16 h 29"/>
                <a:gd name="T10" fmla="*/ 6 w 22"/>
                <a:gd name="T11" fmla="*/ 14 h 29"/>
                <a:gd name="T12" fmla="*/ 5 w 22"/>
                <a:gd name="T13" fmla="*/ 12 h 29"/>
                <a:gd name="T14" fmla="*/ 2 w 22"/>
                <a:gd name="T15" fmla="*/ 12 h 29"/>
                <a:gd name="T16" fmla="*/ 3 w 22"/>
                <a:gd name="T17" fmla="*/ 10 h 29"/>
                <a:gd name="T18" fmla="*/ 5 w 22"/>
                <a:gd name="T19" fmla="*/ 7 h 29"/>
                <a:gd name="T20" fmla="*/ 6 w 22"/>
                <a:gd name="T21" fmla="*/ 6 h 29"/>
                <a:gd name="T22" fmla="*/ 9 w 22"/>
                <a:gd name="T23" fmla="*/ 4 h 29"/>
                <a:gd name="T24" fmla="*/ 11 w 22"/>
                <a:gd name="T25" fmla="*/ 2 h 29"/>
                <a:gd name="T26" fmla="*/ 13 w 22"/>
                <a:gd name="T27" fmla="*/ 2 h 29"/>
                <a:gd name="T28" fmla="*/ 16 w 22"/>
                <a:gd name="T29" fmla="*/ 2 h 29"/>
                <a:gd name="T30" fmla="*/ 18 w 22"/>
                <a:gd name="T31" fmla="*/ 4 h 29"/>
                <a:gd name="T32" fmla="*/ 19 w 22"/>
                <a:gd name="T33" fmla="*/ 7 h 29"/>
                <a:gd name="T34" fmla="*/ 19 w 22"/>
                <a:gd name="T35" fmla="*/ 9 h 29"/>
                <a:gd name="T36" fmla="*/ 18 w 22"/>
                <a:gd name="T37" fmla="*/ 12 h 29"/>
                <a:gd name="T38" fmla="*/ 16 w 22"/>
                <a:gd name="T39" fmla="*/ 14 h 29"/>
                <a:gd name="T40" fmla="*/ 15 w 22"/>
                <a:gd name="T41" fmla="*/ 16 h 29"/>
                <a:gd name="T42" fmla="*/ 12 w 22"/>
                <a:gd name="T43" fmla="*/ 18 h 29"/>
                <a:gd name="T44" fmla="*/ 10 w 22"/>
                <a:gd name="T45" fmla="*/ 19 h 29"/>
                <a:gd name="T46" fmla="*/ 9 w 22"/>
                <a:gd name="T47" fmla="*/ 20 h 29"/>
                <a:gd name="T48" fmla="*/ 8 w 22"/>
                <a:gd name="T49" fmla="*/ 19 h 29"/>
                <a:gd name="T50" fmla="*/ 7 w 22"/>
                <a:gd name="T51" fmla="*/ 17 h 29"/>
                <a:gd name="T52" fmla="*/ 6 w 22"/>
                <a:gd name="T53" fmla="*/ 17 h 29"/>
                <a:gd name="T54" fmla="*/ 5 w 22"/>
                <a:gd name="T55" fmla="*/ 20 h 29"/>
                <a:gd name="T56" fmla="*/ 4 w 22"/>
                <a:gd name="T57" fmla="*/ 19 h 29"/>
                <a:gd name="T58" fmla="*/ 2 w 22"/>
                <a:gd name="T59" fmla="*/ 18 h 29"/>
                <a:gd name="T60" fmla="*/ 1 w 22"/>
                <a:gd name="T61" fmla="*/ 16 h 29"/>
                <a:gd name="T62" fmla="*/ 2 w 22"/>
                <a:gd name="T63" fmla="*/ 18 h 29"/>
                <a:gd name="T64" fmla="*/ 2 w 22"/>
                <a:gd name="T65" fmla="*/ 20 h 29"/>
                <a:gd name="T66" fmla="*/ 4 w 22"/>
                <a:gd name="T67" fmla="*/ 21 h 29"/>
                <a:gd name="T68" fmla="*/ 4 w 22"/>
                <a:gd name="T69" fmla="*/ 22 h 29"/>
                <a:gd name="T70" fmla="*/ 4 w 22"/>
                <a:gd name="T71" fmla="*/ 25 h 29"/>
                <a:gd name="T72" fmla="*/ 5 w 22"/>
                <a:gd name="T73" fmla="*/ 27 h 29"/>
                <a:gd name="T74" fmla="*/ 7 w 22"/>
                <a:gd name="T75" fmla="*/ 28 h 29"/>
                <a:gd name="T76" fmla="*/ 9 w 22"/>
                <a:gd name="T77" fmla="*/ 27 h 29"/>
                <a:gd name="T78" fmla="*/ 7 w 22"/>
                <a:gd name="T79" fmla="*/ 26 h 29"/>
                <a:gd name="T80" fmla="*/ 6 w 22"/>
                <a:gd name="T81" fmla="*/ 25 h 29"/>
                <a:gd name="T82" fmla="*/ 7 w 22"/>
                <a:gd name="T83" fmla="*/ 23 h 29"/>
                <a:gd name="T84" fmla="*/ 9 w 22"/>
                <a:gd name="T85" fmla="*/ 22 h 29"/>
                <a:gd name="T86" fmla="*/ 11 w 22"/>
                <a:gd name="T87" fmla="*/ 22 h 29"/>
                <a:gd name="T88" fmla="*/ 13 w 22"/>
                <a:gd name="T89" fmla="*/ 21 h 29"/>
                <a:gd name="T90" fmla="*/ 16 w 22"/>
                <a:gd name="T91" fmla="*/ 20 h 29"/>
                <a:gd name="T92" fmla="*/ 17 w 22"/>
                <a:gd name="T93" fmla="*/ 18 h 29"/>
                <a:gd name="T94" fmla="*/ 19 w 22"/>
                <a:gd name="T95" fmla="*/ 16 h 29"/>
                <a:gd name="T96" fmla="*/ 20 w 22"/>
                <a:gd name="T97" fmla="*/ 12 h 29"/>
                <a:gd name="T98" fmla="*/ 21 w 22"/>
                <a:gd name="T99" fmla="*/ 10 h 29"/>
                <a:gd name="T100" fmla="*/ 20 w 22"/>
                <a:gd name="T101" fmla="*/ 7 h 29"/>
                <a:gd name="T102" fmla="*/ 19 w 22"/>
                <a:gd name="T103" fmla="*/ 4 h 29"/>
                <a:gd name="T104" fmla="*/ 16 w 22"/>
                <a:gd name="T105" fmla="*/ 2 h 29"/>
                <a:gd name="T106" fmla="*/ 13 w 22"/>
                <a:gd name="T107" fmla="*/ 1 h 29"/>
                <a:gd name="T108" fmla="*/ 10 w 22"/>
                <a:gd name="T109" fmla="*/ 0 h 29"/>
                <a:gd name="T110" fmla="*/ 8 w 22"/>
                <a:gd name="T111" fmla="*/ 1 h 29"/>
                <a:gd name="T112" fmla="*/ 5 w 22"/>
                <a:gd name="T113" fmla="*/ 3 h 29"/>
                <a:gd name="T114" fmla="*/ 2 w 22"/>
                <a:gd name="T115" fmla="*/ 6 h 29"/>
                <a:gd name="T116" fmla="*/ 1 w 22"/>
                <a:gd name="T117" fmla="*/ 7 h 29"/>
                <a:gd name="T118" fmla="*/ 0 w 22"/>
                <a:gd name="T119" fmla="*/ 10 h 29"/>
                <a:gd name="T120" fmla="*/ 0 w 22"/>
                <a:gd name="T121" fmla="*/ 12 h 29"/>
                <a:gd name="T122" fmla="*/ 0 w 22"/>
                <a:gd name="T123" fmla="*/ 15 h 29"/>
                <a:gd name="T124" fmla="*/ 2 w 22"/>
                <a:gd name="T12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 h="29">
                  <a:moveTo>
                    <a:pt x="2" y="16"/>
                  </a:moveTo>
                  <a:lnTo>
                    <a:pt x="2" y="16"/>
                  </a:lnTo>
                  <a:lnTo>
                    <a:pt x="2" y="16"/>
                  </a:lnTo>
                  <a:lnTo>
                    <a:pt x="2" y="16"/>
                  </a:lnTo>
                  <a:lnTo>
                    <a:pt x="2" y="15"/>
                  </a:lnTo>
                  <a:lnTo>
                    <a:pt x="2" y="14"/>
                  </a:lnTo>
                  <a:lnTo>
                    <a:pt x="3" y="14"/>
                  </a:lnTo>
                  <a:lnTo>
                    <a:pt x="4" y="14"/>
                  </a:lnTo>
                  <a:lnTo>
                    <a:pt x="5" y="14"/>
                  </a:lnTo>
                  <a:lnTo>
                    <a:pt x="5" y="15"/>
                  </a:lnTo>
                  <a:lnTo>
                    <a:pt x="6" y="15"/>
                  </a:lnTo>
                  <a:lnTo>
                    <a:pt x="6" y="16"/>
                  </a:lnTo>
                  <a:lnTo>
                    <a:pt x="6" y="16"/>
                  </a:lnTo>
                  <a:lnTo>
                    <a:pt x="7" y="16"/>
                  </a:lnTo>
                  <a:lnTo>
                    <a:pt x="7" y="16"/>
                  </a:lnTo>
                  <a:lnTo>
                    <a:pt x="7" y="15"/>
                  </a:lnTo>
                  <a:lnTo>
                    <a:pt x="6" y="15"/>
                  </a:lnTo>
                  <a:lnTo>
                    <a:pt x="6" y="14"/>
                  </a:lnTo>
                  <a:lnTo>
                    <a:pt x="5" y="13"/>
                  </a:lnTo>
                  <a:lnTo>
                    <a:pt x="5" y="13"/>
                  </a:lnTo>
                  <a:lnTo>
                    <a:pt x="5" y="12"/>
                  </a:lnTo>
                  <a:lnTo>
                    <a:pt x="4" y="12"/>
                  </a:lnTo>
                  <a:lnTo>
                    <a:pt x="3" y="12"/>
                  </a:lnTo>
                  <a:lnTo>
                    <a:pt x="2" y="12"/>
                  </a:lnTo>
                  <a:lnTo>
                    <a:pt x="2" y="12"/>
                  </a:lnTo>
                  <a:lnTo>
                    <a:pt x="3" y="11"/>
                  </a:lnTo>
                  <a:lnTo>
                    <a:pt x="3" y="10"/>
                  </a:lnTo>
                  <a:lnTo>
                    <a:pt x="4" y="9"/>
                  </a:lnTo>
                  <a:lnTo>
                    <a:pt x="5" y="8"/>
                  </a:lnTo>
                  <a:lnTo>
                    <a:pt x="5" y="7"/>
                  </a:lnTo>
                  <a:lnTo>
                    <a:pt x="5" y="7"/>
                  </a:lnTo>
                  <a:lnTo>
                    <a:pt x="5" y="7"/>
                  </a:lnTo>
                  <a:lnTo>
                    <a:pt x="6" y="6"/>
                  </a:lnTo>
                  <a:lnTo>
                    <a:pt x="7" y="6"/>
                  </a:lnTo>
                  <a:lnTo>
                    <a:pt x="8" y="5"/>
                  </a:lnTo>
                  <a:lnTo>
                    <a:pt x="9" y="4"/>
                  </a:lnTo>
                  <a:lnTo>
                    <a:pt x="9" y="3"/>
                  </a:lnTo>
                  <a:lnTo>
                    <a:pt x="10" y="3"/>
                  </a:lnTo>
                  <a:lnTo>
                    <a:pt x="11" y="2"/>
                  </a:lnTo>
                  <a:lnTo>
                    <a:pt x="12" y="2"/>
                  </a:lnTo>
                  <a:lnTo>
                    <a:pt x="12" y="2"/>
                  </a:lnTo>
                  <a:lnTo>
                    <a:pt x="13" y="2"/>
                  </a:lnTo>
                  <a:lnTo>
                    <a:pt x="14" y="2"/>
                  </a:lnTo>
                  <a:lnTo>
                    <a:pt x="15" y="2"/>
                  </a:lnTo>
                  <a:lnTo>
                    <a:pt x="16" y="2"/>
                  </a:lnTo>
                  <a:lnTo>
                    <a:pt x="16" y="3"/>
                  </a:lnTo>
                  <a:lnTo>
                    <a:pt x="17" y="3"/>
                  </a:lnTo>
                  <a:lnTo>
                    <a:pt x="18" y="4"/>
                  </a:lnTo>
                  <a:lnTo>
                    <a:pt x="18" y="5"/>
                  </a:lnTo>
                  <a:lnTo>
                    <a:pt x="19" y="6"/>
                  </a:lnTo>
                  <a:lnTo>
                    <a:pt x="19" y="7"/>
                  </a:lnTo>
                  <a:lnTo>
                    <a:pt x="19" y="7"/>
                  </a:lnTo>
                  <a:lnTo>
                    <a:pt x="19" y="8"/>
                  </a:lnTo>
                  <a:lnTo>
                    <a:pt x="19" y="9"/>
                  </a:lnTo>
                  <a:lnTo>
                    <a:pt x="19" y="10"/>
                  </a:lnTo>
                  <a:lnTo>
                    <a:pt x="18" y="11"/>
                  </a:lnTo>
                  <a:lnTo>
                    <a:pt x="18" y="12"/>
                  </a:lnTo>
                  <a:lnTo>
                    <a:pt x="17" y="12"/>
                  </a:lnTo>
                  <a:lnTo>
                    <a:pt x="16" y="13"/>
                  </a:lnTo>
                  <a:lnTo>
                    <a:pt x="16" y="14"/>
                  </a:lnTo>
                  <a:lnTo>
                    <a:pt x="16" y="15"/>
                  </a:lnTo>
                  <a:lnTo>
                    <a:pt x="15" y="16"/>
                  </a:lnTo>
                  <a:lnTo>
                    <a:pt x="15" y="16"/>
                  </a:lnTo>
                  <a:lnTo>
                    <a:pt x="14" y="16"/>
                  </a:lnTo>
                  <a:lnTo>
                    <a:pt x="13" y="17"/>
                  </a:lnTo>
                  <a:lnTo>
                    <a:pt x="12" y="18"/>
                  </a:lnTo>
                  <a:lnTo>
                    <a:pt x="12" y="18"/>
                  </a:lnTo>
                  <a:lnTo>
                    <a:pt x="11" y="19"/>
                  </a:lnTo>
                  <a:lnTo>
                    <a:pt x="10" y="19"/>
                  </a:lnTo>
                  <a:lnTo>
                    <a:pt x="10" y="20"/>
                  </a:lnTo>
                  <a:lnTo>
                    <a:pt x="9" y="20"/>
                  </a:lnTo>
                  <a:lnTo>
                    <a:pt x="9" y="20"/>
                  </a:lnTo>
                  <a:lnTo>
                    <a:pt x="8" y="20"/>
                  </a:lnTo>
                  <a:lnTo>
                    <a:pt x="7" y="20"/>
                  </a:lnTo>
                  <a:lnTo>
                    <a:pt x="8" y="19"/>
                  </a:lnTo>
                  <a:lnTo>
                    <a:pt x="8" y="18"/>
                  </a:lnTo>
                  <a:lnTo>
                    <a:pt x="8" y="17"/>
                  </a:lnTo>
                  <a:lnTo>
                    <a:pt x="7" y="17"/>
                  </a:lnTo>
                  <a:lnTo>
                    <a:pt x="7" y="16"/>
                  </a:lnTo>
                  <a:lnTo>
                    <a:pt x="6" y="16"/>
                  </a:lnTo>
                  <a:lnTo>
                    <a:pt x="6" y="17"/>
                  </a:lnTo>
                  <a:lnTo>
                    <a:pt x="6" y="18"/>
                  </a:lnTo>
                  <a:lnTo>
                    <a:pt x="5" y="19"/>
                  </a:lnTo>
                  <a:lnTo>
                    <a:pt x="5" y="20"/>
                  </a:lnTo>
                  <a:lnTo>
                    <a:pt x="5" y="20"/>
                  </a:lnTo>
                  <a:lnTo>
                    <a:pt x="4" y="20"/>
                  </a:lnTo>
                  <a:lnTo>
                    <a:pt x="4" y="19"/>
                  </a:lnTo>
                  <a:lnTo>
                    <a:pt x="3" y="19"/>
                  </a:lnTo>
                  <a:lnTo>
                    <a:pt x="3" y="18"/>
                  </a:lnTo>
                  <a:lnTo>
                    <a:pt x="2" y="18"/>
                  </a:lnTo>
                  <a:lnTo>
                    <a:pt x="2" y="17"/>
                  </a:lnTo>
                  <a:lnTo>
                    <a:pt x="2" y="16"/>
                  </a:lnTo>
                  <a:lnTo>
                    <a:pt x="1" y="16"/>
                  </a:lnTo>
                  <a:lnTo>
                    <a:pt x="1" y="17"/>
                  </a:lnTo>
                  <a:lnTo>
                    <a:pt x="1" y="18"/>
                  </a:lnTo>
                  <a:lnTo>
                    <a:pt x="2" y="18"/>
                  </a:lnTo>
                  <a:lnTo>
                    <a:pt x="2" y="19"/>
                  </a:lnTo>
                  <a:lnTo>
                    <a:pt x="2" y="19"/>
                  </a:lnTo>
                  <a:lnTo>
                    <a:pt x="2" y="20"/>
                  </a:lnTo>
                  <a:lnTo>
                    <a:pt x="3" y="20"/>
                  </a:lnTo>
                  <a:lnTo>
                    <a:pt x="3" y="21"/>
                  </a:lnTo>
                  <a:lnTo>
                    <a:pt x="4" y="21"/>
                  </a:lnTo>
                  <a:lnTo>
                    <a:pt x="5" y="21"/>
                  </a:lnTo>
                  <a:lnTo>
                    <a:pt x="4" y="21"/>
                  </a:lnTo>
                  <a:lnTo>
                    <a:pt x="4" y="22"/>
                  </a:lnTo>
                  <a:lnTo>
                    <a:pt x="4" y="23"/>
                  </a:lnTo>
                  <a:lnTo>
                    <a:pt x="4" y="24"/>
                  </a:lnTo>
                  <a:lnTo>
                    <a:pt x="4" y="25"/>
                  </a:lnTo>
                  <a:lnTo>
                    <a:pt x="4" y="26"/>
                  </a:lnTo>
                  <a:lnTo>
                    <a:pt x="5" y="26"/>
                  </a:lnTo>
                  <a:lnTo>
                    <a:pt x="5" y="27"/>
                  </a:lnTo>
                  <a:lnTo>
                    <a:pt x="5" y="27"/>
                  </a:lnTo>
                  <a:lnTo>
                    <a:pt x="6" y="28"/>
                  </a:lnTo>
                  <a:lnTo>
                    <a:pt x="7" y="28"/>
                  </a:lnTo>
                  <a:lnTo>
                    <a:pt x="8" y="28"/>
                  </a:lnTo>
                  <a:lnTo>
                    <a:pt x="9" y="28"/>
                  </a:lnTo>
                  <a:lnTo>
                    <a:pt x="9" y="27"/>
                  </a:lnTo>
                  <a:lnTo>
                    <a:pt x="8" y="27"/>
                  </a:lnTo>
                  <a:lnTo>
                    <a:pt x="7" y="27"/>
                  </a:lnTo>
                  <a:lnTo>
                    <a:pt x="7" y="26"/>
                  </a:lnTo>
                  <a:lnTo>
                    <a:pt x="7" y="26"/>
                  </a:lnTo>
                  <a:lnTo>
                    <a:pt x="7" y="25"/>
                  </a:lnTo>
                  <a:lnTo>
                    <a:pt x="6" y="25"/>
                  </a:lnTo>
                  <a:lnTo>
                    <a:pt x="6" y="24"/>
                  </a:lnTo>
                  <a:lnTo>
                    <a:pt x="7" y="24"/>
                  </a:lnTo>
                  <a:lnTo>
                    <a:pt x="7" y="23"/>
                  </a:lnTo>
                  <a:lnTo>
                    <a:pt x="7" y="22"/>
                  </a:lnTo>
                  <a:lnTo>
                    <a:pt x="8" y="22"/>
                  </a:lnTo>
                  <a:lnTo>
                    <a:pt x="9" y="22"/>
                  </a:lnTo>
                  <a:lnTo>
                    <a:pt x="9" y="22"/>
                  </a:lnTo>
                  <a:lnTo>
                    <a:pt x="10" y="22"/>
                  </a:lnTo>
                  <a:lnTo>
                    <a:pt x="11" y="22"/>
                  </a:lnTo>
                  <a:lnTo>
                    <a:pt x="12" y="21"/>
                  </a:lnTo>
                  <a:lnTo>
                    <a:pt x="12" y="21"/>
                  </a:lnTo>
                  <a:lnTo>
                    <a:pt x="13" y="21"/>
                  </a:lnTo>
                  <a:lnTo>
                    <a:pt x="14" y="21"/>
                  </a:lnTo>
                  <a:lnTo>
                    <a:pt x="15" y="20"/>
                  </a:lnTo>
                  <a:lnTo>
                    <a:pt x="16" y="20"/>
                  </a:lnTo>
                  <a:lnTo>
                    <a:pt x="16" y="19"/>
                  </a:lnTo>
                  <a:lnTo>
                    <a:pt x="16" y="18"/>
                  </a:lnTo>
                  <a:lnTo>
                    <a:pt x="17" y="18"/>
                  </a:lnTo>
                  <a:lnTo>
                    <a:pt x="18" y="17"/>
                  </a:lnTo>
                  <a:lnTo>
                    <a:pt x="19" y="16"/>
                  </a:lnTo>
                  <a:lnTo>
                    <a:pt x="19" y="16"/>
                  </a:lnTo>
                  <a:lnTo>
                    <a:pt x="19" y="15"/>
                  </a:lnTo>
                  <a:lnTo>
                    <a:pt x="20" y="14"/>
                  </a:lnTo>
                  <a:lnTo>
                    <a:pt x="20" y="12"/>
                  </a:lnTo>
                  <a:lnTo>
                    <a:pt x="21" y="12"/>
                  </a:lnTo>
                  <a:lnTo>
                    <a:pt x="21" y="11"/>
                  </a:lnTo>
                  <a:lnTo>
                    <a:pt x="21" y="10"/>
                  </a:lnTo>
                  <a:lnTo>
                    <a:pt x="21" y="9"/>
                  </a:lnTo>
                  <a:lnTo>
                    <a:pt x="20" y="7"/>
                  </a:lnTo>
                  <a:lnTo>
                    <a:pt x="20" y="7"/>
                  </a:lnTo>
                  <a:lnTo>
                    <a:pt x="20" y="6"/>
                  </a:lnTo>
                  <a:lnTo>
                    <a:pt x="19" y="5"/>
                  </a:lnTo>
                  <a:lnTo>
                    <a:pt x="19" y="4"/>
                  </a:lnTo>
                  <a:lnTo>
                    <a:pt x="18" y="3"/>
                  </a:lnTo>
                  <a:lnTo>
                    <a:pt x="17" y="2"/>
                  </a:lnTo>
                  <a:lnTo>
                    <a:pt x="16" y="2"/>
                  </a:lnTo>
                  <a:lnTo>
                    <a:pt x="15" y="1"/>
                  </a:lnTo>
                  <a:lnTo>
                    <a:pt x="14" y="1"/>
                  </a:lnTo>
                  <a:lnTo>
                    <a:pt x="13" y="1"/>
                  </a:lnTo>
                  <a:lnTo>
                    <a:pt x="12" y="0"/>
                  </a:lnTo>
                  <a:lnTo>
                    <a:pt x="12" y="0"/>
                  </a:lnTo>
                  <a:lnTo>
                    <a:pt x="10" y="0"/>
                  </a:lnTo>
                  <a:lnTo>
                    <a:pt x="9" y="1"/>
                  </a:lnTo>
                  <a:lnTo>
                    <a:pt x="9" y="1"/>
                  </a:lnTo>
                  <a:lnTo>
                    <a:pt x="8" y="1"/>
                  </a:lnTo>
                  <a:lnTo>
                    <a:pt x="7" y="2"/>
                  </a:lnTo>
                  <a:lnTo>
                    <a:pt x="5" y="2"/>
                  </a:lnTo>
                  <a:lnTo>
                    <a:pt x="5" y="3"/>
                  </a:lnTo>
                  <a:lnTo>
                    <a:pt x="4" y="4"/>
                  </a:lnTo>
                  <a:lnTo>
                    <a:pt x="3" y="5"/>
                  </a:lnTo>
                  <a:lnTo>
                    <a:pt x="2" y="6"/>
                  </a:lnTo>
                  <a:lnTo>
                    <a:pt x="2" y="7"/>
                  </a:lnTo>
                  <a:lnTo>
                    <a:pt x="2" y="7"/>
                  </a:lnTo>
                  <a:lnTo>
                    <a:pt x="1" y="7"/>
                  </a:lnTo>
                  <a:lnTo>
                    <a:pt x="1" y="8"/>
                  </a:lnTo>
                  <a:lnTo>
                    <a:pt x="0" y="9"/>
                  </a:lnTo>
                  <a:lnTo>
                    <a:pt x="0" y="10"/>
                  </a:lnTo>
                  <a:lnTo>
                    <a:pt x="0" y="11"/>
                  </a:lnTo>
                  <a:lnTo>
                    <a:pt x="0" y="12"/>
                  </a:lnTo>
                  <a:lnTo>
                    <a:pt x="0" y="12"/>
                  </a:lnTo>
                  <a:lnTo>
                    <a:pt x="0" y="13"/>
                  </a:lnTo>
                  <a:lnTo>
                    <a:pt x="0" y="14"/>
                  </a:lnTo>
                  <a:lnTo>
                    <a:pt x="0" y="15"/>
                  </a:lnTo>
                  <a:lnTo>
                    <a:pt x="0" y="16"/>
                  </a:lnTo>
                  <a:lnTo>
                    <a:pt x="1" y="16"/>
                  </a:lnTo>
                  <a:lnTo>
                    <a:pt x="2" y="1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1" name="Freeform 565"/>
            <p:cNvSpPr>
              <a:spLocks/>
            </p:cNvSpPr>
            <p:nvPr/>
          </p:nvSpPr>
          <p:spPr bwMode="auto">
            <a:xfrm>
              <a:off x="677" y="3811"/>
              <a:ext cx="26" cy="27"/>
            </a:xfrm>
            <a:custGeom>
              <a:avLst/>
              <a:gdLst>
                <a:gd name="T0" fmla="*/ 14 w 26"/>
                <a:gd name="T1" fmla="*/ 21 h 27"/>
                <a:gd name="T2" fmla="*/ 12 w 26"/>
                <a:gd name="T3" fmla="*/ 23 h 27"/>
                <a:gd name="T4" fmla="*/ 10 w 26"/>
                <a:gd name="T5" fmla="*/ 24 h 27"/>
                <a:gd name="T6" fmla="*/ 9 w 26"/>
                <a:gd name="T7" fmla="*/ 24 h 27"/>
                <a:gd name="T8" fmla="*/ 7 w 26"/>
                <a:gd name="T9" fmla="*/ 24 h 27"/>
                <a:gd name="T10" fmla="*/ 6 w 26"/>
                <a:gd name="T11" fmla="*/ 24 h 27"/>
                <a:gd name="T12" fmla="*/ 4 w 26"/>
                <a:gd name="T13" fmla="*/ 23 h 27"/>
                <a:gd name="T14" fmla="*/ 2 w 26"/>
                <a:gd name="T15" fmla="*/ 21 h 27"/>
                <a:gd name="T16" fmla="*/ 2 w 26"/>
                <a:gd name="T17" fmla="*/ 20 h 27"/>
                <a:gd name="T18" fmla="*/ 2 w 26"/>
                <a:gd name="T19" fmla="*/ 18 h 27"/>
                <a:gd name="T20" fmla="*/ 3 w 26"/>
                <a:gd name="T21" fmla="*/ 16 h 27"/>
                <a:gd name="T22" fmla="*/ 4 w 26"/>
                <a:gd name="T23" fmla="*/ 15 h 27"/>
                <a:gd name="T24" fmla="*/ 10 w 26"/>
                <a:gd name="T25" fmla="*/ 7 h 27"/>
                <a:gd name="T26" fmla="*/ 10 w 26"/>
                <a:gd name="T27" fmla="*/ 7 h 27"/>
                <a:gd name="T28" fmla="*/ 11 w 26"/>
                <a:gd name="T29" fmla="*/ 6 h 27"/>
                <a:gd name="T30" fmla="*/ 12 w 26"/>
                <a:gd name="T31" fmla="*/ 5 h 27"/>
                <a:gd name="T32" fmla="*/ 14 w 26"/>
                <a:gd name="T33" fmla="*/ 5 h 27"/>
                <a:gd name="T34" fmla="*/ 15 w 26"/>
                <a:gd name="T35" fmla="*/ 5 h 27"/>
                <a:gd name="T36" fmla="*/ 8 w 26"/>
                <a:gd name="T37" fmla="*/ 1 h 27"/>
                <a:gd name="T38" fmla="*/ 9 w 26"/>
                <a:gd name="T39" fmla="*/ 2 h 27"/>
                <a:gd name="T40" fmla="*/ 9 w 26"/>
                <a:gd name="T41" fmla="*/ 3 h 27"/>
                <a:gd name="T42" fmla="*/ 8 w 26"/>
                <a:gd name="T43" fmla="*/ 5 h 27"/>
                <a:gd name="T44" fmla="*/ 2 w 26"/>
                <a:gd name="T45" fmla="*/ 14 h 27"/>
                <a:gd name="T46" fmla="*/ 1 w 26"/>
                <a:gd name="T47" fmla="*/ 15 h 27"/>
                <a:gd name="T48" fmla="*/ 0 w 26"/>
                <a:gd name="T49" fmla="*/ 17 h 27"/>
                <a:gd name="T50" fmla="*/ 0 w 26"/>
                <a:gd name="T51" fmla="*/ 19 h 27"/>
                <a:gd name="T52" fmla="*/ 0 w 26"/>
                <a:gd name="T53" fmla="*/ 20 h 27"/>
                <a:gd name="T54" fmla="*/ 1 w 26"/>
                <a:gd name="T55" fmla="*/ 22 h 27"/>
                <a:gd name="T56" fmla="*/ 2 w 26"/>
                <a:gd name="T57" fmla="*/ 24 h 27"/>
                <a:gd name="T58" fmla="*/ 4 w 26"/>
                <a:gd name="T59" fmla="*/ 24 h 27"/>
                <a:gd name="T60" fmla="*/ 6 w 26"/>
                <a:gd name="T61" fmla="*/ 25 h 27"/>
                <a:gd name="T62" fmla="*/ 7 w 26"/>
                <a:gd name="T63" fmla="*/ 26 h 27"/>
                <a:gd name="T64" fmla="*/ 9 w 26"/>
                <a:gd name="T65" fmla="*/ 26 h 27"/>
                <a:gd name="T66" fmla="*/ 10 w 26"/>
                <a:gd name="T67" fmla="*/ 26 h 27"/>
                <a:gd name="T68" fmla="*/ 12 w 26"/>
                <a:gd name="T69" fmla="*/ 24 h 27"/>
                <a:gd name="T70" fmla="*/ 14 w 26"/>
                <a:gd name="T71" fmla="*/ 24 h 27"/>
                <a:gd name="T72" fmla="*/ 20 w 26"/>
                <a:gd name="T73" fmla="*/ 15 h 27"/>
                <a:gd name="T74" fmla="*/ 21 w 26"/>
                <a:gd name="T75" fmla="*/ 13 h 27"/>
                <a:gd name="T76" fmla="*/ 22 w 26"/>
                <a:gd name="T77" fmla="*/ 12 h 27"/>
                <a:gd name="T78" fmla="*/ 23 w 26"/>
                <a:gd name="T79" fmla="*/ 12 h 27"/>
                <a:gd name="T80" fmla="*/ 24 w 26"/>
                <a:gd name="T81" fmla="*/ 13 h 27"/>
                <a:gd name="T82" fmla="*/ 20 w 26"/>
                <a:gd name="T83" fmla="*/ 8 h 27"/>
                <a:gd name="T84" fmla="*/ 20 w 26"/>
                <a:gd name="T85" fmla="*/ 10 h 27"/>
                <a:gd name="T86" fmla="*/ 20 w 26"/>
                <a:gd name="T87" fmla="*/ 11 h 27"/>
                <a:gd name="T88" fmla="*/ 19 w 26"/>
                <a:gd name="T89" fmla="*/ 12 h 27"/>
                <a:gd name="T90" fmla="*/ 19 w 26"/>
                <a:gd name="T9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 h="27">
                  <a:moveTo>
                    <a:pt x="14" y="20"/>
                  </a:moveTo>
                  <a:lnTo>
                    <a:pt x="14" y="21"/>
                  </a:lnTo>
                  <a:lnTo>
                    <a:pt x="13" y="22"/>
                  </a:lnTo>
                  <a:lnTo>
                    <a:pt x="12" y="23"/>
                  </a:lnTo>
                  <a:lnTo>
                    <a:pt x="11" y="24"/>
                  </a:lnTo>
                  <a:lnTo>
                    <a:pt x="10" y="24"/>
                  </a:lnTo>
                  <a:lnTo>
                    <a:pt x="10" y="24"/>
                  </a:lnTo>
                  <a:lnTo>
                    <a:pt x="9" y="24"/>
                  </a:lnTo>
                  <a:lnTo>
                    <a:pt x="8" y="25"/>
                  </a:lnTo>
                  <a:lnTo>
                    <a:pt x="7" y="24"/>
                  </a:lnTo>
                  <a:lnTo>
                    <a:pt x="6" y="24"/>
                  </a:lnTo>
                  <a:lnTo>
                    <a:pt x="6" y="24"/>
                  </a:lnTo>
                  <a:lnTo>
                    <a:pt x="5" y="24"/>
                  </a:lnTo>
                  <a:lnTo>
                    <a:pt x="4" y="23"/>
                  </a:lnTo>
                  <a:lnTo>
                    <a:pt x="3" y="22"/>
                  </a:lnTo>
                  <a:lnTo>
                    <a:pt x="2" y="21"/>
                  </a:lnTo>
                  <a:lnTo>
                    <a:pt x="2" y="20"/>
                  </a:lnTo>
                  <a:lnTo>
                    <a:pt x="2" y="20"/>
                  </a:lnTo>
                  <a:lnTo>
                    <a:pt x="2" y="19"/>
                  </a:lnTo>
                  <a:lnTo>
                    <a:pt x="2" y="18"/>
                  </a:lnTo>
                  <a:lnTo>
                    <a:pt x="2" y="17"/>
                  </a:lnTo>
                  <a:lnTo>
                    <a:pt x="3" y="16"/>
                  </a:lnTo>
                  <a:lnTo>
                    <a:pt x="3" y="15"/>
                  </a:lnTo>
                  <a:lnTo>
                    <a:pt x="4" y="15"/>
                  </a:lnTo>
                  <a:lnTo>
                    <a:pt x="5" y="14"/>
                  </a:lnTo>
                  <a:lnTo>
                    <a:pt x="10" y="7"/>
                  </a:lnTo>
                  <a:lnTo>
                    <a:pt x="10" y="7"/>
                  </a:lnTo>
                  <a:lnTo>
                    <a:pt x="10" y="7"/>
                  </a:lnTo>
                  <a:lnTo>
                    <a:pt x="10" y="6"/>
                  </a:lnTo>
                  <a:lnTo>
                    <a:pt x="11" y="6"/>
                  </a:lnTo>
                  <a:lnTo>
                    <a:pt x="11" y="5"/>
                  </a:lnTo>
                  <a:lnTo>
                    <a:pt x="12" y="5"/>
                  </a:lnTo>
                  <a:lnTo>
                    <a:pt x="13" y="5"/>
                  </a:lnTo>
                  <a:lnTo>
                    <a:pt x="14" y="5"/>
                  </a:lnTo>
                  <a:lnTo>
                    <a:pt x="15" y="6"/>
                  </a:lnTo>
                  <a:lnTo>
                    <a:pt x="15" y="5"/>
                  </a:lnTo>
                  <a:lnTo>
                    <a:pt x="8" y="0"/>
                  </a:lnTo>
                  <a:lnTo>
                    <a:pt x="8" y="1"/>
                  </a:lnTo>
                  <a:lnTo>
                    <a:pt x="9" y="1"/>
                  </a:lnTo>
                  <a:lnTo>
                    <a:pt x="9" y="2"/>
                  </a:lnTo>
                  <a:lnTo>
                    <a:pt x="9" y="2"/>
                  </a:lnTo>
                  <a:lnTo>
                    <a:pt x="9" y="3"/>
                  </a:lnTo>
                  <a:lnTo>
                    <a:pt x="8" y="4"/>
                  </a:lnTo>
                  <a:lnTo>
                    <a:pt x="8" y="5"/>
                  </a:lnTo>
                  <a:lnTo>
                    <a:pt x="7" y="5"/>
                  </a:lnTo>
                  <a:lnTo>
                    <a:pt x="2" y="14"/>
                  </a:lnTo>
                  <a:lnTo>
                    <a:pt x="1" y="15"/>
                  </a:lnTo>
                  <a:lnTo>
                    <a:pt x="1" y="15"/>
                  </a:lnTo>
                  <a:lnTo>
                    <a:pt x="0" y="16"/>
                  </a:lnTo>
                  <a:lnTo>
                    <a:pt x="0" y="17"/>
                  </a:lnTo>
                  <a:lnTo>
                    <a:pt x="0" y="18"/>
                  </a:lnTo>
                  <a:lnTo>
                    <a:pt x="0" y="19"/>
                  </a:lnTo>
                  <a:lnTo>
                    <a:pt x="0" y="20"/>
                  </a:lnTo>
                  <a:lnTo>
                    <a:pt x="0" y="20"/>
                  </a:lnTo>
                  <a:lnTo>
                    <a:pt x="1" y="21"/>
                  </a:lnTo>
                  <a:lnTo>
                    <a:pt x="1" y="22"/>
                  </a:lnTo>
                  <a:lnTo>
                    <a:pt x="2" y="23"/>
                  </a:lnTo>
                  <a:lnTo>
                    <a:pt x="2" y="24"/>
                  </a:lnTo>
                  <a:lnTo>
                    <a:pt x="3" y="24"/>
                  </a:lnTo>
                  <a:lnTo>
                    <a:pt x="4" y="24"/>
                  </a:lnTo>
                  <a:lnTo>
                    <a:pt x="5" y="25"/>
                  </a:lnTo>
                  <a:lnTo>
                    <a:pt x="6" y="25"/>
                  </a:lnTo>
                  <a:lnTo>
                    <a:pt x="6" y="26"/>
                  </a:lnTo>
                  <a:lnTo>
                    <a:pt x="7" y="26"/>
                  </a:lnTo>
                  <a:lnTo>
                    <a:pt x="8" y="26"/>
                  </a:lnTo>
                  <a:lnTo>
                    <a:pt x="9" y="26"/>
                  </a:lnTo>
                  <a:lnTo>
                    <a:pt x="10" y="26"/>
                  </a:lnTo>
                  <a:lnTo>
                    <a:pt x="10" y="26"/>
                  </a:lnTo>
                  <a:lnTo>
                    <a:pt x="11" y="25"/>
                  </a:lnTo>
                  <a:lnTo>
                    <a:pt x="12" y="24"/>
                  </a:lnTo>
                  <a:lnTo>
                    <a:pt x="13" y="24"/>
                  </a:lnTo>
                  <a:lnTo>
                    <a:pt x="14" y="24"/>
                  </a:lnTo>
                  <a:lnTo>
                    <a:pt x="14" y="23"/>
                  </a:lnTo>
                  <a:lnTo>
                    <a:pt x="20" y="15"/>
                  </a:lnTo>
                  <a:lnTo>
                    <a:pt x="21" y="14"/>
                  </a:lnTo>
                  <a:lnTo>
                    <a:pt x="21" y="13"/>
                  </a:lnTo>
                  <a:lnTo>
                    <a:pt x="22" y="13"/>
                  </a:lnTo>
                  <a:lnTo>
                    <a:pt x="22" y="12"/>
                  </a:lnTo>
                  <a:lnTo>
                    <a:pt x="23" y="12"/>
                  </a:lnTo>
                  <a:lnTo>
                    <a:pt x="23" y="12"/>
                  </a:lnTo>
                  <a:lnTo>
                    <a:pt x="23" y="13"/>
                  </a:lnTo>
                  <a:lnTo>
                    <a:pt x="24" y="13"/>
                  </a:lnTo>
                  <a:lnTo>
                    <a:pt x="25" y="12"/>
                  </a:lnTo>
                  <a:lnTo>
                    <a:pt x="20" y="8"/>
                  </a:lnTo>
                  <a:lnTo>
                    <a:pt x="19" y="9"/>
                  </a:lnTo>
                  <a:lnTo>
                    <a:pt x="20" y="10"/>
                  </a:lnTo>
                  <a:lnTo>
                    <a:pt x="20" y="11"/>
                  </a:lnTo>
                  <a:lnTo>
                    <a:pt x="20" y="11"/>
                  </a:lnTo>
                  <a:lnTo>
                    <a:pt x="20" y="12"/>
                  </a:lnTo>
                  <a:lnTo>
                    <a:pt x="19" y="12"/>
                  </a:lnTo>
                  <a:lnTo>
                    <a:pt x="19" y="13"/>
                  </a:lnTo>
                  <a:lnTo>
                    <a:pt x="19" y="14"/>
                  </a:lnTo>
                  <a:lnTo>
                    <a:pt x="14" y="2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2" name="Freeform 566"/>
            <p:cNvSpPr>
              <a:spLocks/>
            </p:cNvSpPr>
            <p:nvPr/>
          </p:nvSpPr>
          <p:spPr bwMode="auto">
            <a:xfrm>
              <a:off x="690" y="3830"/>
              <a:ext cx="23" cy="26"/>
            </a:xfrm>
            <a:custGeom>
              <a:avLst/>
              <a:gdLst>
                <a:gd name="T0" fmla="*/ 13 w 23"/>
                <a:gd name="T1" fmla="*/ 12 h 26"/>
                <a:gd name="T2" fmla="*/ 9 w 23"/>
                <a:gd name="T3" fmla="*/ 10 h 26"/>
                <a:gd name="T4" fmla="*/ 9 w 23"/>
                <a:gd name="T5" fmla="*/ 11 h 26"/>
                <a:gd name="T6" fmla="*/ 8 w 23"/>
                <a:gd name="T7" fmla="*/ 11 h 26"/>
                <a:gd name="T8" fmla="*/ 7 w 23"/>
                <a:gd name="T9" fmla="*/ 12 h 26"/>
                <a:gd name="T10" fmla="*/ 6 w 23"/>
                <a:gd name="T11" fmla="*/ 13 h 26"/>
                <a:gd name="T12" fmla="*/ 6 w 23"/>
                <a:gd name="T13" fmla="*/ 13 h 26"/>
                <a:gd name="T14" fmla="*/ 6 w 23"/>
                <a:gd name="T15" fmla="*/ 14 h 26"/>
                <a:gd name="T16" fmla="*/ 5 w 23"/>
                <a:gd name="T17" fmla="*/ 14 h 26"/>
                <a:gd name="T18" fmla="*/ 5 w 23"/>
                <a:gd name="T19" fmla="*/ 15 h 26"/>
                <a:gd name="T20" fmla="*/ 5 w 23"/>
                <a:gd name="T21" fmla="*/ 15 h 26"/>
                <a:gd name="T22" fmla="*/ 6 w 23"/>
                <a:gd name="T23" fmla="*/ 16 h 26"/>
                <a:gd name="T24" fmla="*/ 6 w 23"/>
                <a:gd name="T25" fmla="*/ 16 h 26"/>
                <a:gd name="T26" fmla="*/ 6 w 23"/>
                <a:gd name="T27" fmla="*/ 17 h 26"/>
                <a:gd name="T28" fmla="*/ 6 w 23"/>
                <a:gd name="T29" fmla="*/ 18 h 26"/>
                <a:gd name="T30" fmla="*/ 0 w 23"/>
                <a:gd name="T31" fmla="*/ 14 h 26"/>
                <a:gd name="T32" fmla="*/ 0 w 23"/>
                <a:gd name="T33" fmla="*/ 13 h 26"/>
                <a:gd name="T34" fmla="*/ 1 w 23"/>
                <a:gd name="T35" fmla="*/ 13 h 26"/>
                <a:gd name="T36" fmla="*/ 2 w 23"/>
                <a:gd name="T37" fmla="*/ 13 h 26"/>
                <a:gd name="T38" fmla="*/ 2 w 23"/>
                <a:gd name="T39" fmla="*/ 13 h 26"/>
                <a:gd name="T40" fmla="*/ 3 w 23"/>
                <a:gd name="T41" fmla="*/ 13 h 26"/>
                <a:gd name="T42" fmla="*/ 4 w 23"/>
                <a:gd name="T43" fmla="*/ 12 h 26"/>
                <a:gd name="T44" fmla="*/ 5 w 23"/>
                <a:gd name="T45" fmla="*/ 12 h 26"/>
                <a:gd name="T46" fmla="*/ 6 w 23"/>
                <a:gd name="T47" fmla="*/ 11 h 26"/>
                <a:gd name="T48" fmla="*/ 6 w 23"/>
                <a:gd name="T49" fmla="*/ 11 h 26"/>
                <a:gd name="T50" fmla="*/ 19 w 23"/>
                <a:gd name="T51" fmla="*/ 0 h 26"/>
                <a:gd name="T52" fmla="*/ 22 w 23"/>
                <a:gd name="T53" fmla="*/ 1 h 26"/>
                <a:gd name="T54" fmla="*/ 18 w 23"/>
                <a:gd name="T55" fmla="*/ 18 h 26"/>
                <a:gd name="T56" fmla="*/ 17 w 23"/>
                <a:gd name="T57" fmla="*/ 19 h 26"/>
                <a:gd name="T58" fmla="*/ 17 w 23"/>
                <a:gd name="T59" fmla="*/ 19 h 26"/>
                <a:gd name="T60" fmla="*/ 17 w 23"/>
                <a:gd name="T61" fmla="*/ 20 h 26"/>
                <a:gd name="T62" fmla="*/ 17 w 23"/>
                <a:gd name="T63" fmla="*/ 22 h 26"/>
                <a:gd name="T64" fmla="*/ 17 w 23"/>
                <a:gd name="T65" fmla="*/ 23 h 26"/>
                <a:gd name="T66" fmla="*/ 17 w 23"/>
                <a:gd name="T67" fmla="*/ 23 h 26"/>
                <a:gd name="T68" fmla="*/ 18 w 23"/>
                <a:gd name="T69" fmla="*/ 23 h 26"/>
                <a:gd name="T70" fmla="*/ 18 w 23"/>
                <a:gd name="T71" fmla="*/ 24 h 26"/>
                <a:gd name="T72" fmla="*/ 18 w 23"/>
                <a:gd name="T73" fmla="*/ 25 h 26"/>
                <a:gd name="T74" fmla="*/ 10 w 23"/>
                <a:gd name="T75" fmla="*/ 20 h 26"/>
                <a:gd name="T76" fmla="*/ 11 w 23"/>
                <a:gd name="T77" fmla="*/ 19 h 26"/>
                <a:gd name="T78" fmla="*/ 12 w 23"/>
                <a:gd name="T79" fmla="*/ 19 h 26"/>
                <a:gd name="T80" fmla="*/ 12 w 23"/>
                <a:gd name="T81" fmla="*/ 20 h 26"/>
                <a:gd name="T82" fmla="*/ 13 w 23"/>
                <a:gd name="T83" fmla="*/ 20 h 26"/>
                <a:gd name="T84" fmla="*/ 13 w 23"/>
                <a:gd name="T85" fmla="*/ 20 h 26"/>
                <a:gd name="T86" fmla="*/ 14 w 23"/>
                <a:gd name="T87" fmla="*/ 20 h 26"/>
                <a:gd name="T88" fmla="*/ 14 w 23"/>
                <a:gd name="T89" fmla="*/ 19 h 26"/>
                <a:gd name="T90" fmla="*/ 15 w 23"/>
                <a:gd name="T91" fmla="*/ 19 h 26"/>
                <a:gd name="T92" fmla="*/ 16 w 23"/>
                <a:gd name="T93" fmla="*/ 14 h 26"/>
                <a:gd name="T94" fmla="*/ 13 w 23"/>
                <a:gd name="T95" fmla="*/ 12 h 26"/>
                <a:gd name="T96" fmla="*/ 13 w 23"/>
                <a:gd name="T97" fmla="*/ 11 h 26"/>
                <a:gd name="T98" fmla="*/ 17 w 23"/>
                <a:gd name="T99" fmla="*/ 13 h 26"/>
                <a:gd name="T100" fmla="*/ 18 w 23"/>
                <a:gd name="T101" fmla="*/ 2 h 26"/>
                <a:gd name="T102" fmla="*/ 10 w 23"/>
                <a:gd name="T103" fmla="*/ 10 h 26"/>
                <a:gd name="T104" fmla="*/ 13 w 23"/>
                <a:gd name="T105" fmla="*/ 11 h 26"/>
                <a:gd name="T106" fmla="*/ 13 w 23"/>
                <a:gd name="T107"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26">
                  <a:moveTo>
                    <a:pt x="13" y="12"/>
                  </a:moveTo>
                  <a:lnTo>
                    <a:pt x="9" y="10"/>
                  </a:lnTo>
                  <a:lnTo>
                    <a:pt x="9" y="11"/>
                  </a:lnTo>
                  <a:lnTo>
                    <a:pt x="8" y="11"/>
                  </a:lnTo>
                  <a:lnTo>
                    <a:pt x="7" y="12"/>
                  </a:lnTo>
                  <a:lnTo>
                    <a:pt x="6" y="13"/>
                  </a:lnTo>
                  <a:lnTo>
                    <a:pt x="6" y="13"/>
                  </a:lnTo>
                  <a:lnTo>
                    <a:pt x="6" y="14"/>
                  </a:lnTo>
                  <a:lnTo>
                    <a:pt x="5" y="14"/>
                  </a:lnTo>
                  <a:lnTo>
                    <a:pt x="5" y="15"/>
                  </a:lnTo>
                  <a:lnTo>
                    <a:pt x="5" y="15"/>
                  </a:lnTo>
                  <a:lnTo>
                    <a:pt x="6" y="16"/>
                  </a:lnTo>
                  <a:lnTo>
                    <a:pt x="6" y="16"/>
                  </a:lnTo>
                  <a:lnTo>
                    <a:pt x="6" y="17"/>
                  </a:lnTo>
                  <a:lnTo>
                    <a:pt x="6" y="18"/>
                  </a:lnTo>
                  <a:lnTo>
                    <a:pt x="0" y="14"/>
                  </a:lnTo>
                  <a:lnTo>
                    <a:pt x="0" y="13"/>
                  </a:lnTo>
                  <a:lnTo>
                    <a:pt x="1" y="13"/>
                  </a:lnTo>
                  <a:lnTo>
                    <a:pt x="2" y="13"/>
                  </a:lnTo>
                  <a:lnTo>
                    <a:pt x="2" y="13"/>
                  </a:lnTo>
                  <a:lnTo>
                    <a:pt x="3" y="13"/>
                  </a:lnTo>
                  <a:lnTo>
                    <a:pt x="4" y="12"/>
                  </a:lnTo>
                  <a:lnTo>
                    <a:pt x="5" y="12"/>
                  </a:lnTo>
                  <a:lnTo>
                    <a:pt x="6" y="11"/>
                  </a:lnTo>
                  <a:lnTo>
                    <a:pt x="6" y="11"/>
                  </a:lnTo>
                  <a:lnTo>
                    <a:pt x="19" y="0"/>
                  </a:lnTo>
                  <a:lnTo>
                    <a:pt x="22" y="1"/>
                  </a:lnTo>
                  <a:lnTo>
                    <a:pt x="18" y="18"/>
                  </a:lnTo>
                  <a:lnTo>
                    <a:pt x="17" y="19"/>
                  </a:lnTo>
                  <a:lnTo>
                    <a:pt x="17" y="19"/>
                  </a:lnTo>
                  <a:lnTo>
                    <a:pt x="17" y="20"/>
                  </a:lnTo>
                  <a:lnTo>
                    <a:pt x="17" y="22"/>
                  </a:lnTo>
                  <a:lnTo>
                    <a:pt x="17" y="23"/>
                  </a:lnTo>
                  <a:lnTo>
                    <a:pt x="17" y="23"/>
                  </a:lnTo>
                  <a:lnTo>
                    <a:pt x="18" y="23"/>
                  </a:lnTo>
                  <a:lnTo>
                    <a:pt x="18" y="24"/>
                  </a:lnTo>
                  <a:lnTo>
                    <a:pt x="18" y="25"/>
                  </a:lnTo>
                  <a:lnTo>
                    <a:pt x="10" y="20"/>
                  </a:lnTo>
                  <a:lnTo>
                    <a:pt x="11" y="19"/>
                  </a:lnTo>
                  <a:lnTo>
                    <a:pt x="12" y="19"/>
                  </a:lnTo>
                  <a:lnTo>
                    <a:pt x="12" y="20"/>
                  </a:lnTo>
                  <a:lnTo>
                    <a:pt x="13" y="20"/>
                  </a:lnTo>
                  <a:lnTo>
                    <a:pt x="13" y="20"/>
                  </a:lnTo>
                  <a:lnTo>
                    <a:pt x="14" y="20"/>
                  </a:lnTo>
                  <a:lnTo>
                    <a:pt x="14" y="19"/>
                  </a:lnTo>
                  <a:lnTo>
                    <a:pt x="15" y="19"/>
                  </a:lnTo>
                  <a:lnTo>
                    <a:pt x="16" y="14"/>
                  </a:lnTo>
                  <a:lnTo>
                    <a:pt x="13" y="12"/>
                  </a:lnTo>
                  <a:lnTo>
                    <a:pt x="13" y="11"/>
                  </a:lnTo>
                  <a:lnTo>
                    <a:pt x="17" y="13"/>
                  </a:lnTo>
                  <a:lnTo>
                    <a:pt x="18" y="2"/>
                  </a:lnTo>
                  <a:lnTo>
                    <a:pt x="10" y="10"/>
                  </a:lnTo>
                  <a:lnTo>
                    <a:pt x="13" y="11"/>
                  </a:lnTo>
                  <a:lnTo>
                    <a:pt x="13"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3" name="Freeform 567"/>
            <p:cNvSpPr>
              <a:spLocks/>
            </p:cNvSpPr>
            <p:nvPr/>
          </p:nvSpPr>
          <p:spPr bwMode="auto">
            <a:xfrm>
              <a:off x="714" y="3837"/>
              <a:ext cx="24" cy="30"/>
            </a:xfrm>
            <a:custGeom>
              <a:avLst/>
              <a:gdLst>
                <a:gd name="T0" fmla="*/ 13 w 24"/>
                <a:gd name="T1" fmla="*/ 27 h 30"/>
                <a:gd name="T2" fmla="*/ 18 w 24"/>
                <a:gd name="T3" fmla="*/ 28 h 30"/>
                <a:gd name="T4" fmla="*/ 17 w 24"/>
                <a:gd name="T5" fmla="*/ 27 h 30"/>
                <a:gd name="T6" fmla="*/ 17 w 24"/>
                <a:gd name="T7" fmla="*/ 27 h 30"/>
                <a:gd name="T8" fmla="*/ 16 w 24"/>
                <a:gd name="T9" fmla="*/ 26 h 30"/>
                <a:gd name="T10" fmla="*/ 16 w 24"/>
                <a:gd name="T11" fmla="*/ 24 h 30"/>
                <a:gd name="T12" fmla="*/ 15 w 24"/>
                <a:gd name="T13" fmla="*/ 15 h 30"/>
                <a:gd name="T14" fmla="*/ 17 w 24"/>
                <a:gd name="T15" fmla="*/ 16 h 30"/>
                <a:gd name="T16" fmla="*/ 18 w 24"/>
                <a:gd name="T17" fmla="*/ 16 h 30"/>
                <a:gd name="T18" fmla="*/ 20 w 24"/>
                <a:gd name="T19" fmla="*/ 15 h 30"/>
                <a:gd name="T20" fmla="*/ 21 w 24"/>
                <a:gd name="T21" fmla="*/ 14 h 30"/>
                <a:gd name="T22" fmla="*/ 21 w 24"/>
                <a:gd name="T23" fmla="*/ 13 h 30"/>
                <a:gd name="T24" fmla="*/ 22 w 24"/>
                <a:gd name="T25" fmla="*/ 12 h 30"/>
                <a:gd name="T26" fmla="*/ 23 w 24"/>
                <a:gd name="T27" fmla="*/ 12 h 30"/>
                <a:gd name="T28" fmla="*/ 23 w 24"/>
                <a:gd name="T29" fmla="*/ 10 h 30"/>
                <a:gd name="T30" fmla="*/ 22 w 24"/>
                <a:gd name="T31" fmla="*/ 8 h 30"/>
                <a:gd name="T32" fmla="*/ 21 w 24"/>
                <a:gd name="T33" fmla="*/ 7 h 30"/>
                <a:gd name="T34" fmla="*/ 21 w 24"/>
                <a:gd name="T35" fmla="*/ 6 h 30"/>
                <a:gd name="T36" fmla="*/ 19 w 24"/>
                <a:gd name="T37" fmla="*/ 5 h 30"/>
                <a:gd name="T38" fmla="*/ 17 w 24"/>
                <a:gd name="T39" fmla="*/ 4 h 30"/>
                <a:gd name="T40" fmla="*/ 9 w 24"/>
                <a:gd name="T41" fmla="*/ 1 h 30"/>
                <a:gd name="T42" fmla="*/ 10 w 24"/>
                <a:gd name="T43" fmla="*/ 2 h 30"/>
                <a:gd name="T44" fmla="*/ 10 w 24"/>
                <a:gd name="T45" fmla="*/ 3 h 30"/>
                <a:gd name="T46" fmla="*/ 10 w 24"/>
                <a:gd name="T47" fmla="*/ 5 h 30"/>
                <a:gd name="T48" fmla="*/ 5 w 24"/>
                <a:gd name="T49" fmla="*/ 17 h 30"/>
                <a:gd name="T50" fmla="*/ 4 w 24"/>
                <a:gd name="T51" fmla="*/ 18 h 30"/>
                <a:gd name="T52" fmla="*/ 4 w 24"/>
                <a:gd name="T53" fmla="*/ 20 h 30"/>
                <a:gd name="T54" fmla="*/ 2 w 24"/>
                <a:gd name="T55" fmla="*/ 20 h 30"/>
                <a:gd name="T56" fmla="*/ 1 w 24"/>
                <a:gd name="T57" fmla="*/ 20 h 30"/>
                <a:gd name="T58" fmla="*/ 8 w 24"/>
                <a:gd name="T59" fmla="*/ 24 h 30"/>
                <a:gd name="T60" fmla="*/ 7 w 24"/>
                <a:gd name="T61" fmla="*/ 23 h 30"/>
                <a:gd name="T62" fmla="*/ 6 w 24"/>
                <a:gd name="T63" fmla="*/ 22 h 30"/>
                <a:gd name="T64" fmla="*/ 6 w 24"/>
                <a:gd name="T65" fmla="*/ 21 h 30"/>
                <a:gd name="T66" fmla="*/ 7 w 24"/>
                <a:gd name="T67" fmla="*/ 20 h 30"/>
                <a:gd name="T68" fmla="*/ 7 w 24"/>
                <a:gd name="T69" fmla="*/ 18 h 30"/>
                <a:gd name="T70" fmla="*/ 12 w 24"/>
                <a:gd name="T7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0">
                  <a:moveTo>
                    <a:pt x="12" y="14"/>
                  </a:moveTo>
                  <a:lnTo>
                    <a:pt x="13" y="27"/>
                  </a:lnTo>
                  <a:lnTo>
                    <a:pt x="17" y="29"/>
                  </a:lnTo>
                  <a:lnTo>
                    <a:pt x="18" y="28"/>
                  </a:lnTo>
                  <a:lnTo>
                    <a:pt x="17" y="28"/>
                  </a:lnTo>
                  <a:lnTo>
                    <a:pt x="17" y="27"/>
                  </a:lnTo>
                  <a:lnTo>
                    <a:pt x="17" y="27"/>
                  </a:lnTo>
                  <a:lnTo>
                    <a:pt x="17" y="27"/>
                  </a:lnTo>
                  <a:lnTo>
                    <a:pt x="16" y="27"/>
                  </a:lnTo>
                  <a:lnTo>
                    <a:pt x="16" y="26"/>
                  </a:lnTo>
                  <a:lnTo>
                    <a:pt x="16" y="25"/>
                  </a:lnTo>
                  <a:lnTo>
                    <a:pt x="16" y="24"/>
                  </a:lnTo>
                  <a:lnTo>
                    <a:pt x="15" y="23"/>
                  </a:lnTo>
                  <a:lnTo>
                    <a:pt x="15" y="15"/>
                  </a:lnTo>
                  <a:lnTo>
                    <a:pt x="16" y="16"/>
                  </a:lnTo>
                  <a:lnTo>
                    <a:pt x="17" y="16"/>
                  </a:lnTo>
                  <a:lnTo>
                    <a:pt x="17" y="16"/>
                  </a:lnTo>
                  <a:lnTo>
                    <a:pt x="18" y="16"/>
                  </a:lnTo>
                  <a:lnTo>
                    <a:pt x="19" y="15"/>
                  </a:lnTo>
                  <a:lnTo>
                    <a:pt x="20" y="15"/>
                  </a:lnTo>
                  <a:lnTo>
                    <a:pt x="21" y="15"/>
                  </a:lnTo>
                  <a:lnTo>
                    <a:pt x="21" y="14"/>
                  </a:lnTo>
                  <a:lnTo>
                    <a:pt x="21" y="14"/>
                  </a:lnTo>
                  <a:lnTo>
                    <a:pt x="21" y="13"/>
                  </a:lnTo>
                  <a:lnTo>
                    <a:pt x="22" y="13"/>
                  </a:lnTo>
                  <a:lnTo>
                    <a:pt x="22" y="12"/>
                  </a:lnTo>
                  <a:lnTo>
                    <a:pt x="23" y="12"/>
                  </a:lnTo>
                  <a:lnTo>
                    <a:pt x="23" y="12"/>
                  </a:lnTo>
                  <a:lnTo>
                    <a:pt x="23" y="11"/>
                  </a:lnTo>
                  <a:lnTo>
                    <a:pt x="23" y="10"/>
                  </a:lnTo>
                  <a:lnTo>
                    <a:pt x="23" y="9"/>
                  </a:lnTo>
                  <a:lnTo>
                    <a:pt x="22" y="8"/>
                  </a:lnTo>
                  <a:lnTo>
                    <a:pt x="22" y="7"/>
                  </a:lnTo>
                  <a:lnTo>
                    <a:pt x="21" y="7"/>
                  </a:lnTo>
                  <a:lnTo>
                    <a:pt x="21" y="7"/>
                  </a:lnTo>
                  <a:lnTo>
                    <a:pt x="21" y="6"/>
                  </a:lnTo>
                  <a:lnTo>
                    <a:pt x="20" y="5"/>
                  </a:lnTo>
                  <a:lnTo>
                    <a:pt x="19" y="5"/>
                  </a:lnTo>
                  <a:lnTo>
                    <a:pt x="18" y="4"/>
                  </a:lnTo>
                  <a:lnTo>
                    <a:pt x="17" y="4"/>
                  </a:lnTo>
                  <a:lnTo>
                    <a:pt x="10" y="0"/>
                  </a:lnTo>
                  <a:lnTo>
                    <a:pt x="9" y="1"/>
                  </a:lnTo>
                  <a:lnTo>
                    <a:pt x="10" y="1"/>
                  </a:lnTo>
                  <a:lnTo>
                    <a:pt x="10" y="2"/>
                  </a:lnTo>
                  <a:lnTo>
                    <a:pt x="10" y="2"/>
                  </a:lnTo>
                  <a:lnTo>
                    <a:pt x="10" y="3"/>
                  </a:lnTo>
                  <a:lnTo>
                    <a:pt x="10" y="4"/>
                  </a:lnTo>
                  <a:lnTo>
                    <a:pt x="10" y="5"/>
                  </a:lnTo>
                  <a:lnTo>
                    <a:pt x="10" y="6"/>
                  </a:lnTo>
                  <a:lnTo>
                    <a:pt x="5" y="17"/>
                  </a:lnTo>
                  <a:lnTo>
                    <a:pt x="5" y="17"/>
                  </a:lnTo>
                  <a:lnTo>
                    <a:pt x="4" y="18"/>
                  </a:lnTo>
                  <a:lnTo>
                    <a:pt x="4" y="19"/>
                  </a:lnTo>
                  <a:lnTo>
                    <a:pt x="4" y="20"/>
                  </a:lnTo>
                  <a:lnTo>
                    <a:pt x="3" y="20"/>
                  </a:lnTo>
                  <a:lnTo>
                    <a:pt x="2" y="20"/>
                  </a:lnTo>
                  <a:lnTo>
                    <a:pt x="2" y="20"/>
                  </a:lnTo>
                  <a:lnTo>
                    <a:pt x="1" y="20"/>
                  </a:lnTo>
                  <a:lnTo>
                    <a:pt x="0" y="21"/>
                  </a:lnTo>
                  <a:lnTo>
                    <a:pt x="8" y="24"/>
                  </a:lnTo>
                  <a:lnTo>
                    <a:pt x="8" y="23"/>
                  </a:lnTo>
                  <a:lnTo>
                    <a:pt x="7" y="23"/>
                  </a:lnTo>
                  <a:lnTo>
                    <a:pt x="7" y="22"/>
                  </a:lnTo>
                  <a:lnTo>
                    <a:pt x="6" y="22"/>
                  </a:lnTo>
                  <a:lnTo>
                    <a:pt x="6" y="22"/>
                  </a:lnTo>
                  <a:lnTo>
                    <a:pt x="6" y="21"/>
                  </a:lnTo>
                  <a:lnTo>
                    <a:pt x="6" y="20"/>
                  </a:lnTo>
                  <a:lnTo>
                    <a:pt x="7" y="20"/>
                  </a:lnTo>
                  <a:lnTo>
                    <a:pt x="7" y="19"/>
                  </a:lnTo>
                  <a:lnTo>
                    <a:pt x="7" y="18"/>
                  </a:lnTo>
                  <a:lnTo>
                    <a:pt x="10" y="13"/>
                  </a:lnTo>
                  <a:lnTo>
                    <a:pt x="12"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4" name="Freeform 568"/>
            <p:cNvSpPr>
              <a:spLocks/>
            </p:cNvSpPr>
            <p:nvPr/>
          </p:nvSpPr>
          <p:spPr bwMode="auto">
            <a:xfrm>
              <a:off x="744" y="3847"/>
              <a:ext cx="22" cy="26"/>
            </a:xfrm>
            <a:custGeom>
              <a:avLst/>
              <a:gdLst>
                <a:gd name="T0" fmla="*/ 12 w 22"/>
                <a:gd name="T1" fmla="*/ 7 h 26"/>
                <a:gd name="T2" fmla="*/ 12 w 22"/>
                <a:gd name="T3" fmla="*/ 7 h 26"/>
                <a:gd name="T4" fmla="*/ 13 w 22"/>
                <a:gd name="T5" fmla="*/ 6 h 26"/>
                <a:gd name="T6" fmla="*/ 13 w 22"/>
                <a:gd name="T7" fmla="*/ 5 h 26"/>
                <a:gd name="T8" fmla="*/ 14 w 22"/>
                <a:gd name="T9" fmla="*/ 5 h 26"/>
                <a:gd name="T10" fmla="*/ 14 w 22"/>
                <a:gd name="T11" fmla="*/ 4 h 26"/>
                <a:gd name="T12" fmla="*/ 15 w 22"/>
                <a:gd name="T13" fmla="*/ 4 h 26"/>
                <a:gd name="T14" fmla="*/ 15 w 22"/>
                <a:gd name="T15" fmla="*/ 5 h 26"/>
                <a:gd name="T16" fmla="*/ 16 w 22"/>
                <a:gd name="T17" fmla="*/ 5 h 26"/>
                <a:gd name="T18" fmla="*/ 16 w 22"/>
                <a:gd name="T19" fmla="*/ 5 h 26"/>
                <a:gd name="T20" fmla="*/ 17 w 22"/>
                <a:gd name="T21" fmla="*/ 6 h 26"/>
                <a:gd name="T22" fmla="*/ 18 w 22"/>
                <a:gd name="T23" fmla="*/ 6 h 26"/>
                <a:gd name="T24" fmla="*/ 19 w 22"/>
                <a:gd name="T25" fmla="*/ 7 h 26"/>
                <a:gd name="T26" fmla="*/ 19 w 22"/>
                <a:gd name="T27" fmla="*/ 8 h 26"/>
                <a:gd name="T28" fmla="*/ 19 w 22"/>
                <a:gd name="T29" fmla="*/ 8 h 26"/>
                <a:gd name="T30" fmla="*/ 19 w 22"/>
                <a:gd name="T31" fmla="*/ 10 h 26"/>
                <a:gd name="T32" fmla="*/ 20 w 22"/>
                <a:gd name="T33" fmla="*/ 10 h 26"/>
                <a:gd name="T34" fmla="*/ 20 w 22"/>
                <a:gd name="T35" fmla="*/ 11 h 26"/>
                <a:gd name="T36" fmla="*/ 21 w 22"/>
                <a:gd name="T37" fmla="*/ 11 h 26"/>
                <a:gd name="T38" fmla="*/ 20 w 22"/>
                <a:gd name="T39" fmla="*/ 6 h 26"/>
                <a:gd name="T40" fmla="*/ 4 w 22"/>
                <a:gd name="T41" fmla="*/ 0 h 26"/>
                <a:gd name="T42" fmla="*/ 0 w 22"/>
                <a:gd name="T43" fmla="*/ 5 h 26"/>
                <a:gd name="T44" fmla="*/ 1 w 22"/>
                <a:gd name="T45" fmla="*/ 6 h 26"/>
                <a:gd name="T46" fmla="*/ 2 w 22"/>
                <a:gd name="T47" fmla="*/ 5 h 26"/>
                <a:gd name="T48" fmla="*/ 2 w 22"/>
                <a:gd name="T49" fmla="*/ 4 h 26"/>
                <a:gd name="T50" fmla="*/ 3 w 22"/>
                <a:gd name="T51" fmla="*/ 3 h 26"/>
                <a:gd name="T52" fmla="*/ 4 w 22"/>
                <a:gd name="T53" fmla="*/ 3 h 26"/>
                <a:gd name="T54" fmla="*/ 5 w 22"/>
                <a:gd name="T55" fmla="*/ 2 h 26"/>
                <a:gd name="T56" fmla="*/ 5 w 22"/>
                <a:gd name="T57" fmla="*/ 2 h 26"/>
                <a:gd name="T58" fmla="*/ 6 w 22"/>
                <a:gd name="T59" fmla="*/ 2 h 26"/>
                <a:gd name="T60" fmla="*/ 7 w 22"/>
                <a:gd name="T61" fmla="*/ 2 h 26"/>
                <a:gd name="T62" fmla="*/ 8 w 22"/>
                <a:gd name="T63" fmla="*/ 2 h 26"/>
                <a:gd name="T64" fmla="*/ 9 w 22"/>
                <a:gd name="T65" fmla="*/ 2 h 26"/>
                <a:gd name="T66" fmla="*/ 9 w 22"/>
                <a:gd name="T67" fmla="*/ 2 h 26"/>
                <a:gd name="T68" fmla="*/ 9 w 22"/>
                <a:gd name="T69" fmla="*/ 3 h 26"/>
                <a:gd name="T70" fmla="*/ 10 w 22"/>
                <a:gd name="T71" fmla="*/ 3 h 26"/>
                <a:gd name="T72" fmla="*/ 10 w 22"/>
                <a:gd name="T73" fmla="*/ 4 h 26"/>
                <a:gd name="T74" fmla="*/ 10 w 22"/>
                <a:gd name="T75" fmla="*/ 5 h 26"/>
                <a:gd name="T76" fmla="*/ 9 w 22"/>
                <a:gd name="T77" fmla="*/ 6 h 26"/>
                <a:gd name="T78" fmla="*/ 6 w 22"/>
                <a:gd name="T79" fmla="*/ 19 h 26"/>
                <a:gd name="T80" fmla="*/ 5 w 22"/>
                <a:gd name="T81" fmla="*/ 19 h 26"/>
                <a:gd name="T82" fmla="*/ 5 w 22"/>
                <a:gd name="T83" fmla="*/ 20 h 26"/>
                <a:gd name="T84" fmla="*/ 5 w 22"/>
                <a:gd name="T85" fmla="*/ 21 h 26"/>
                <a:gd name="T86" fmla="*/ 5 w 22"/>
                <a:gd name="T87" fmla="*/ 21 h 26"/>
                <a:gd name="T88" fmla="*/ 5 w 22"/>
                <a:gd name="T89" fmla="*/ 22 h 26"/>
                <a:gd name="T90" fmla="*/ 4 w 22"/>
                <a:gd name="T91" fmla="*/ 22 h 26"/>
                <a:gd name="T92" fmla="*/ 3 w 22"/>
                <a:gd name="T93" fmla="*/ 22 h 26"/>
                <a:gd name="T94" fmla="*/ 2 w 22"/>
                <a:gd name="T95" fmla="*/ 22 h 26"/>
                <a:gd name="T96" fmla="*/ 2 w 22"/>
                <a:gd name="T97" fmla="*/ 22 h 26"/>
                <a:gd name="T98" fmla="*/ 10 w 22"/>
                <a:gd name="T99" fmla="*/ 25 h 26"/>
                <a:gd name="T100" fmla="*/ 10 w 22"/>
                <a:gd name="T101" fmla="*/ 24 h 26"/>
                <a:gd name="T102" fmla="*/ 9 w 22"/>
                <a:gd name="T103" fmla="*/ 24 h 26"/>
                <a:gd name="T104" fmla="*/ 9 w 22"/>
                <a:gd name="T105" fmla="*/ 23 h 26"/>
                <a:gd name="T106" fmla="*/ 9 w 22"/>
                <a:gd name="T107" fmla="*/ 23 h 26"/>
                <a:gd name="T108" fmla="*/ 9 w 22"/>
                <a:gd name="T109" fmla="*/ 23 h 26"/>
                <a:gd name="T110" fmla="*/ 9 w 22"/>
                <a:gd name="T111" fmla="*/ 22 h 26"/>
                <a:gd name="T112" fmla="*/ 9 w 22"/>
                <a:gd name="T113" fmla="*/ 21 h 26"/>
                <a:gd name="T114" fmla="*/ 9 w 22"/>
                <a:gd name="T115" fmla="*/ 20 h 26"/>
                <a:gd name="T116" fmla="*/ 9 w 22"/>
                <a:gd name="T117" fmla="*/ 19 h 26"/>
                <a:gd name="T118" fmla="*/ 12 w 22"/>
                <a:gd name="T119" fmla="*/ 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 h="26">
                  <a:moveTo>
                    <a:pt x="12" y="7"/>
                  </a:moveTo>
                  <a:lnTo>
                    <a:pt x="12" y="7"/>
                  </a:lnTo>
                  <a:lnTo>
                    <a:pt x="13" y="6"/>
                  </a:lnTo>
                  <a:lnTo>
                    <a:pt x="13" y="5"/>
                  </a:lnTo>
                  <a:lnTo>
                    <a:pt x="14" y="5"/>
                  </a:lnTo>
                  <a:lnTo>
                    <a:pt x="14" y="4"/>
                  </a:lnTo>
                  <a:lnTo>
                    <a:pt x="15" y="4"/>
                  </a:lnTo>
                  <a:lnTo>
                    <a:pt x="15" y="5"/>
                  </a:lnTo>
                  <a:lnTo>
                    <a:pt x="16" y="5"/>
                  </a:lnTo>
                  <a:lnTo>
                    <a:pt x="16" y="5"/>
                  </a:lnTo>
                  <a:lnTo>
                    <a:pt x="17" y="6"/>
                  </a:lnTo>
                  <a:lnTo>
                    <a:pt x="18" y="6"/>
                  </a:lnTo>
                  <a:lnTo>
                    <a:pt x="19" y="7"/>
                  </a:lnTo>
                  <a:lnTo>
                    <a:pt x="19" y="8"/>
                  </a:lnTo>
                  <a:lnTo>
                    <a:pt x="19" y="8"/>
                  </a:lnTo>
                  <a:lnTo>
                    <a:pt x="19" y="10"/>
                  </a:lnTo>
                  <a:lnTo>
                    <a:pt x="20" y="10"/>
                  </a:lnTo>
                  <a:lnTo>
                    <a:pt x="20" y="11"/>
                  </a:lnTo>
                  <a:lnTo>
                    <a:pt x="21" y="11"/>
                  </a:lnTo>
                  <a:lnTo>
                    <a:pt x="20" y="6"/>
                  </a:lnTo>
                  <a:lnTo>
                    <a:pt x="4" y="0"/>
                  </a:lnTo>
                  <a:lnTo>
                    <a:pt x="0" y="5"/>
                  </a:lnTo>
                  <a:lnTo>
                    <a:pt x="1" y="6"/>
                  </a:lnTo>
                  <a:lnTo>
                    <a:pt x="2" y="5"/>
                  </a:lnTo>
                  <a:lnTo>
                    <a:pt x="2" y="4"/>
                  </a:lnTo>
                  <a:lnTo>
                    <a:pt x="3" y="3"/>
                  </a:lnTo>
                  <a:lnTo>
                    <a:pt x="4" y="3"/>
                  </a:lnTo>
                  <a:lnTo>
                    <a:pt x="5" y="2"/>
                  </a:lnTo>
                  <a:lnTo>
                    <a:pt x="5" y="2"/>
                  </a:lnTo>
                  <a:lnTo>
                    <a:pt x="6" y="2"/>
                  </a:lnTo>
                  <a:lnTo>
                    <a:pt x="7" y="2"/>
                  </a:lnTo>
                  <a:lnTo>
                    <a:pt x="8" y="2"/>
                  </a:lnTo>
                  <a:lnTo>
                    <a:pt x="9" y="2"/>
                  </a:lnTo>
                  <a:lnTo>
                    <a:pt x="9" y="2"/>
                  </a:lnTo>
                  <a:lnTo>
                    <a:pt x="9" y="3"/>
                  </a:lnTo>
                  <a:lnTo>
                    <a:pt x="10" y="3"/>
                  </a:lnTo>
                  <a:lnTo>
                    <a:pt x="10" y="4"/>
                  </a:lnTo>
                  <a:lnTo>
                    <a:pt x="10" y="5"/>
                  </a:lnTo>
                  <a:lnTo>
                    <a:pt x="9" y="6"/>
                  </a:lnTo>
                  <a:lnTo>
                    <a:pt x="6" y="19"/>
                  </a:lnTo>
                  <a:lnTo>
                    <a:pt x="5" y="19"/>
                  </a:lnTo>
                  <a:lnTo>
                    <a:pt x="5" y="20"/>
                  </a:lnTo>
                  <a:lnTo>
                    <a:pt x="5" y="21"/>
                  </a:lnTo>
                  <a:lnTo>
                    <a:pt x="5" y="21"/>
                  </a:lnTo>
                  <a:lnTo>
                    <a:pt x="5" y="22"/>
                  </a:lnTo>
                  <a:lnTo>
                    <a:pt x="4" y="22"/>
                  </a:lnTo>
                  <a:lnTo>
                    <a:pt x="3" y="22"/>
                  </a:lnTo>
                  <a:lnTo>
                    <a:pt x="2" y="22"/>
                  </a:lnTo>
                  <a:lnTo>
                    <a:pt x="2" y="22"/>
                  </a:lnTo>
                  <a:lnTo>
                    <a:pt x="10" y="25"/>
                  </a:lnTo>
                  <a:lnTo>
                    <a:pt x="10" y="24"/>
                  </a:lnTo>
                  <a:lnTo>
                    <a:pt x="9" y="24"/>
                  </a:lnTo>
                  <a:lnTo>
                    <a:pt x="9" y="23"/>
                  </a:lnTo>
                  <a:lnTo>
                    <a:pt x="9" y="23"/>
                  </a:lnTo>
                  <a:lnTo>
                    <a:pt x="9" y="23"/>
                  </a:lnTo>
                  <a:lnTo>
                    <a:pt x="9" y="22"/>
                  </a:lnTo>
                  <a:lnTo>
                    <a:pt x="9" y="21"/>
                  </a:lnTo>
                  <a:lnTo>
                    <a:pt x="9" y="20"/>
                  </a:lnTo>
                  <a:lnTo>
                    <a:pt x="9" y="19"/>
                  </a:lnTo>
                  <a:lnTo>
                    <a:pt x="12"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5" name="Freeform 569"/>
            <p:cNvSpPr>
              <a:spLocks/>
            </p:cNvSpPr>
            <p:nvPr/>
          </p:nvSpPr>
          <p:spPr bwMode="auto">
            <a:xfrm>
              <a:off x="768" y="3854"/>
              <a:ext cx="21" cy="25"/>
            </a:xfrm>
            <a:custGeom>
              <a:avLst/>
              <a:gdLst>
                <a:gd name="T0" fmla="*/ 14 w 21"/>
                <a:gd name="T1" fmla="*/ 8 h 25"/>
                <a:gd name="T2" fmla="*/ 14 w 21"/>
                <a:gd name="T3" fmla="*/ 10 h 25"/>
                <a:gd name="T4" fmla="*/ 12 w 21"/>
                <a:gd name="T5" fmla="*/ 11 h 25"/>
                <a:gd name="T6" fmla="*/ 11 w 21"/>
                <a:gd name="T7" fmla="*/ 11 h 25"/>
                <a:gd name="T8" fmla="*/ 9 w 21"/>
                <a:gd name="T9" fmla="*/ 11 h 25"/>
                <a:gd name="T10" fmla="*/ 8 w 21"/>
                <a:gd name="T11" fmla="*/ 6 h 25"/>
                <a:gd name="T12" fmla="*/ 8 w 21"/>
                <a:gd name="T13" fmla="*/ 4 h 25"/>
                <a:gd name="T14" fmla="*/ 9 w 21"/>
                <a:gd name="T15" fmla="*/ 3 h 25"/>
                <a:gd name="T16" fmla="*/ 10 w 21"/>
                <a:gd name="T17" fmla="*/ 2 h 25"/>
                <a:gd name="T18" fmla="*/ 12 w 21"/>
                <a:gd name="T19" fmla="*/ 2 h 25"/>
                <a:gd name="T20" fmla="*/ 13 w 21"/>
                <a:gd name="T21" fmla="*/ 2 h 25"/>
                <a:gd name="T22" fmla="*/ 15 w 21"/>
                <a:gd name="T23" fmla="*/ 3 h 25"/>
                <a:gd name="T24" fmla="*/ 16 w 21"/>
                <a:gd name="T25" fmla="*/ 4 h 25"/>
                <a:gd name="T26" fmla="*/ 17 w 21"/>
                <a:gd name="T27" fmla="*/ 5 h 25"/>
                <a:gd name="T28" fmla="*/ 18 w 21"/>
                <a:gd name="T29" fmla="*/ 6 h 25"/>
                <a:gd name="T30" fmla="*/ 18 w 21"/>
                <a:gd name="T31" fmla="*/ 6 h 25"/>
                <a:gd name="T32" fmla="*/ 18 w 21"/>
                <a:gd name="T33" fmla="*/ 8 h 25"/>
                <a:gd name="T34" fmla="*/ 20 w 21"/>
                <a:gd name="T35" fmla="*/ 8 h 25"/>
                <a:gd name="T36" fmla="*/ 4 w 21"/>
                <a:gd name="T37" fmla="*/ 0 h 25"/>
                <a:gd name="T38" fmla="*/ 4 w 21"/>
                <a:gd name="T39" fmla="*/ 2 h 25"/>
                <a:gd name="T40" fmla="*/ 5 w 21"/>
                <a:gd name="T41" fmla="*/ 2 h 25"/>
                <a:gd name="T42" fmla="*/ 6 w 21"/>
                <a:gd name="T43" fmla="*/ 3 h 25"/>
                <a:gd name="T44" fmla="*/ 6 w 21"/>
                <a:gd name="T45" fmla="*/ 5 h 25"/>
                <a:gd name="T46" fmla="*/ 5 w 21"/>
                <a:gd name="T47" fmla="*/ 6 h 25"/>
                <a:gd name="T48" fmla="*/ 3 w 21"/>
                <a:gd name="T49" fmla="*/ 18 h 25"/>
                <a:gd name="T50" fmla="*/ 3 w 21"/>
                <a:gd name="T51" fmla="*/ 19 h 25"/>
                <a:gd name="T52" fmla="*/ 2 w 21"/>
                <a:gd name="T53" fmla="*/ 21 h 25"/>
                <a:gd name="T54" fmla="*/ 1 w 21"/>
                <a:gd name="T55" fmla="*/ 21 h 25"/>
                <a:gd name="T56" fmla="*/ 0 w 21"/>
                <a:gd name="T57" fmla="*/ 22 h 25"/>
                <a:gd name="T58" fmla="*/ 19 w 21"/>
                <a:gd name="T59" fmla="*/ 19 h 25"/>
                <a:gd name="T60" fmla="*/ 18 w 21"/>
                <a:gd name="T61" fmla="*/ 20 h 25"/>
                <a:gd name="T62" fmla="*/ 16 w 21"/>
                <a:gd name="T63" fmla="*/ 21 h 25"/>
                <a:gd name="T64" fmla="*/ 15 w 21"/>
                <a:gd name="T65" fmla="*/ 22 h 25"/>
                <a:gd name="T66" fmla="*/ 14 w 21"/>
                <a:gd name="T67" fmla="*/ 22 h 25"/>
                <a:gd name="T68" fmla="*/ 12 w 21"/>
                <a:gd name="T69" fmla="*/ 22 h 25"/>
                <a:gd name="T70" fmla="*/ 11 w 21"/>
                <a:gd name="T71" fmla="*/ 22 h 25"/>
                <a:gd name="T72" fmla="*/ 9 w 21"/>
                <a:gd name="T73" fmla="*/ 22 h 25"/>
                <a:gd name="T74" fmla="*/ 8 w 21"/>
                <a:gd name="T75" fmla="*/ 22 h 25"/>
                <a:gd name="T76" fmla="*/ 7 w 21"/>
                <a:gd name="T77" fmla="*/ 22 h 25"/>
                <a:gd name="T78" fmla="*/ 6 w 21"/>
                <a:gd name="T79" fmla="*/ 21 h 25"/>
                <a:gd name="T80" fmla="*/ 6 w 21"/>
                <a:gd name="T81" fmla="*/ 19 h 25"/>
                <a:gd name="T82" fmla="*/ 8 w 21"/>
                <a:gd name="T83" fmla="*/ 12 h 25"/>
                <a:gd name="T84" fmla="*/ 9 w 21"/>
                <a:gd name="T85" fmla="*/ 12 h 25"/>
                <a:gd name="T86" fmla="*/ 12 w 21"/>
                <a:gd name="T87" fmla="*/ 13 h 25"/>
                <a:gd name="T88" fmla="*/ 12 w 21"/>
                <a:gd name="T89" fmla="*/ 14 h 25"/>
                <a:gd name="T90" fmla="*/ 12 w 21"/>
                <a:gd name="T91" fmla="*/ 15 h 25"/>
                <a:gd name="T92" fmla="*/ 13 w 21"/>
                <a:gd name="T93" fmla="*/ 16 h 25"/>
                <a:gd name="T94" fmla="*/ 12 w 21"/>
                <a:gd name="T95" fmla="*/ 17 h 25"/>
                <a:gd name="T96" fmla="*/ 15 w 21"/>
                <a:gd name="T9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 h="25">
                  <a:moveTo>
                    <a:pt x="15" y="8"/>
                  </a:moveTo>
                  <a:lnTo>
                    <a:pt x="14" y="8"/>
                  </a:lnTo>
                  <a:lnTo>
                    <a:pt x="14" y="9"/>
                  </a:lnTo>
                  <a:lnTo>
                    <a:pt x="14" y="10"/>
                  </a:lnTo>
                  <a:lnTo>
                    <a:pt x="13" y="10"/>
                  </a:lnTo>
                  <a:lnTo>
                    <a:pt x="12" y="11"/>
                  </a:lnTo>
                  <a:lnTo>
                    <a:pt x="12" y="11"/>
                  </a:lnTo>
                  <a:lnTo>
                    <a:pt x="11" y="11"/>
                  </a:lnTo>
                  <a:lnTo>
                    <a:pt x="10" y="11"/>
                  </a:lnTo>
                  <a:lnTo>
                    <a:pt x="9" y="11"/>
                  </a:lnTo>
                  <a:lnTo>
                    <a:pt x="8" y="11"/>
                  </a:lnTo>
                  <a:lnTo>
                    <a:pt x="8" y="6"/>
                  </a:lnTo>
                  <a:lnTo>
                    <a:pt x="8" y="5"/>
                  </a:lnTo>
                  <a:lnTo>
                    <a:pt x="8" y="4"/>
                  </a:lnTo>
                  <a:lnTo>
                    <a:pt x="9" y="4"/>
                  </a:lnTo>
                  <a:lnTo>
                    <a:pt x="9" y="3"/>
                  </a:lnTo>
                  <a:lnTo>
                    <a:pt x="9" y="2"/>
                  </a:lnTo>
                  <a:lnTo>
                    <a:pt x="10" y="2"/>
                  </a:lnTo>
                  <a:lnTo>
                    <a:pt x="11" y="2"/>
                  </a:lnTo>
                  <a:lnTo>
                    <a:pt x="12" y="2"/>
                  </a:lnTo>
                  <a:lnTo>
                    <a:pt x="12" y="2"/>
                  </a:lnTo>
                  <a:lnTo>
                    <a:pt x="13" y="2"/>
                  </a:lnTo>
                  <a:lnTo>
                    <a:pt x="14" y="3"/>
                  </a:lnTo>
                  <a:lnTo>
                    <a:pt x="15" y="3"/>
                  </a:lnTo>
                  <a:lnTo>
                    <a:pt x="15" y="3"/>
                  </a:lnTo>
                  <a:lnTo>
                    <a:pt x="16" y="4"/>
                  </a:lnTo>
                  <a:lnTo>
                    <a:pt x="17" y="4"/>
                  </a:lnTo>
                  <a:lnTo>
                    <a:pt x="17" y="5"/>
                  </a:lnTo>
                  <a:lnTo>
                    <a:pt x="18" y="5"/>
                  </a:lnTo>
                  <a:lnTo>
                    <a:pt x="18" y="6"/>
                  </a:lnTo>
                  <a:lnTo>
                    <a:pt x="18" y="6"/>
                  </a:lnTo>
                  <a:lnTo>
                    <a:pt x="18" y="6"/>
                  </a:lnTo>
                  <a:lnTo>
                    <a:pt x="18" y="7"/>
                  </a:lnTo>
                  <a:lnTo>
                    <a:pt x="18" y="8"/>
                  </a:lnTo>
                  <a:lnTo>
                    <a:pt x="19" y="8"/>
                  </a:lnTo>
                  <a:lnTo>
                    <a:pt x="20" y="8"/>
                  </a:lnTo>
                  <a:lnTo>
                    <a:pt x="19" y="2"/>
                  </a:lnTo>
                  <a:lnTo>
                    <a:pt x="4" y="0"/>
                  </a:lnTo>
                  <a:lnTo>
                    <a:pt x="4" y="1"/>
                  </a:lnTo>
                  <a:lnTo>
                    <a:pt x="4" y="2"/>
                  </a:lnTo>
                  <a:lnTo>
                    <a:pt x="5" y="2"/>
                  </a:lnTo>
                  <a:lnTo>
                    <a:pt x="5" y="2"/>
                  </a:lnTo>
                  <a:lnTo>
                    <a:pt x="5" y="2"/>
                  </a:lnTo>
                  <a:lnTo>
                    <a:pt x="6" y="3"/>
                  </a:lnTo>
                  <a:lnTo>
                    <a:pt x="6" y="4"/>
                  </a:lnTo>
                  <a:lnTo>
                    <a:pt x="6" y="5"/>
                  </a:lnTo>
                  <a:lnTo>
                    <a:pt x="5" y="5"/>
                  </a:lnTo>
                  <a:lnTo>
                    <a:pt x="5" y="6"/>
                  </a:lnTo>
                  <a:lnTo>
                    <a:pt x="4" y="17"/>
                  </a:lnTo>
                  <a:lnTo>
                    <a:pt x="3" y="18"/>
                  </a:lnTo>
                  <a:lnTo>
                    <a:pt x="3" y="18"/>
                  </a:lnTo>
                  <a:lnTo>
                    <a:pt x="3" y="19"/>
                  </a:lnTo>
                  <a:lnTo>
                    <a:pt x="3" y="20"/>
                  </a:lnTo>
                  <a:lnTo>
                    <a:pt x="2" y="21"/>
                  </a:lnTo>
                  <a:lnTo>
                    <a:pt x="2" y="21"/>
                  </a:lnTo>
                  <a:lnTo>
                    <a:pt x="1" y="21"/>
                  </a:lnTo>
                  <a:lnTo>
                    <a:pt x="0" y="21"/>
                  </a:lnTo>
                  <a:lnTo>
                    <a:pt x="0" y="22"/>
                  </a:lnTo>
                  <a:lnTo>
                    <a:pt x="15" y="24"/>
                  </a:lnTo>
                  <a:lnTo>
                    <a:pt x="19" y="19"/>
                  </a:lnTo>
                  <a:lnTo>
                    <a:pt x="18" y="19"/>
                  </a:lnTo>
                  <a:lnTo>
                    <a:pt x="18" y="20"/>
                  </a:lnTo>
                  <a:lnTo>
                    <a:pt x="17" y="20"/>
                  </a:lnTo>
                  <a:lnTo>
                    <a:pt x="16" y="21"/>
                  </a:lnTo>
                  <a:lnTo>
                    <a:pt x="15" y="22"/>
                  </a:lnTo>
                  <a:lnTo>
                    <a:pt x="15" y="22"/>
                  </a:lnTo>
                  <a:lnTo>
                    <a:pt x="15" y="22"/>
                  </a:lnTo>
                  <a:lnTo>
                    <a:pt x="14" y="22"/>
                  </a:lnTo>
                  <a:lnTo>
                    <a:pt x="13" y="22"/>
                  </a:lnTo>
                  <a:lnTo>
                    <a:pt x="12" y="22"/>
                  </a:lnTo>
                  <a:lnTo>
                    <a:pt x="12" y="22"/>
                  </a:lnTo>
                  <a:lnTo>
                    <a:pt x="11" y="22"/>
                  </a:lnTo>
                  <a:lnTo>
                    <a:pt x="10" y="22"/>
                  </a:lnTo>
                  <a:lnTo>
                    <a:pt x="9" y="22"/>
                  </a:lnTo>
                  <a:lnTo>
                    <a:pt x="8" y="22"/>
                  </a:lnTo>
                  <a:lnTo>
                    <a:pt x="8" y="22"/>
                  </a:lnTo>
                  <a:lnTo>
                    <a:pt x="7" y="22"/>
                  </a:lnTo>
                  <a:lnTo>
                    <a:pt x="7" y="22"/>
                  </a:lnTo>
                  <a:lnTo>
                    <a:pt x="6" y="22"/>
                  </a:lnTo>
                  <a:lnTo>
                    <a:pt x="6" y="21"/>
                  </a:lnTo>
                  <a:lnTo>
                    <a:pt x="6" y="20"/>
                  </a:lnTo>
                  <a:lnTo>
                    <a:pt x="6" y="19"/>
                  </a:lnTo>
                  <a:lnTo>
                    <a:pt x="6" y="18"/>
                  </a:lnTo>
                  <a:lnTo>
                    <a:pt x="8" y="12"/>
                  </a:lnTo>
                  <a:lnTo>
                    <a:pt x="8" y="12"/>
                  </a:lnTo>
                  <a:lnTo>
                    <a:pt x="9" y="12"/>
                  </a:lnTo>
                  <a:lnTo>
                    <a:pt x="10" y="13"/>
                  </a:lnTo>
                  <a:lnTo>
                    <a:pt x="12" y="13"/>
                  </a:lnTo>
                  <a:lnTo>
                    <a:pt x="12" y="14"/>
                  </a:lnTo>
                  <a:lnTo>
                    <a:pt x="12" y="14"/>
                  </a:lnTo>
                  <a:lnTo>
                    <a:pt x="12" y="14"/>
                  </a:lnTo>
                  <a:lnTo>
                    <a:pt x="12" y="15"/>
                  </a:lnTo>
                  <a:lnTo>
                    <a:pt x="13" y="15"/>
                  </a:lnTo>
                  <a:lnTo>
                    <a:pt x="13" y="16"/>
                  </a:lnTo>
                  <a:lnTo>
                    <a:pt x="13" y="17"/>
                  </a:lnTo>
                  <a:lnTo>
                    <a:pt x="12" y="17"/>
                  </a:lnTo>
                  <a:lnTo>
                    <a:pt x="13" y="17"/>
                  </a:lnTo>
                  <a:lnTo>
                    <a:pt x="15"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6" name="Freeform 570"/>
            <p:cNvSpPr>
              <a:spLocks/>
            </p:cNvSpPr>
            <p:nvPr/>
          </p:nvSpPr>
          <p:spPr bwMode="auto">
            <a:xfrm>
              <a:off x="794" y="3858"/>
              <a:ext cx="19" cy="24"/>
            </a:xfrm>
            <a:custGeom>
              <a:avLst/>
              <a:gdLst>
                <a:gd name="T0" fmla="*/ 14 w 19"/>
                <a:gd name="T1" fmla="*/ 22 h 24"/>
                <a:gd name="T2" fmla="*/ 18 w 19"/>
                <a:gd name="T3" fmla="*/ 21 h 24"/>
                <a:gd name="T4" fmla="*/ 17 w 19"/>
                <a:gd name="T5" fmla="*/ 21 h 24"/>
                <a:gd name="T6" fmla="*/ 16 w 19"/>
                <a:gd name="T7" fmla="*/ 21 h 24"/>
                <a:gd name="T8" fmla="*/ 15 w 19"/>
                <a:gd name="T9" fmla="*/ 20 h 24"/>
                <a:gd name="T10" fmla="*/ 11 w 19"/>
                <a:gd name="T11" fmla="*/ 12 h 24"/>
                <a:gd name="T12" fmla="*/ 13 w 19"/>
                <a:gd name="T13" fmla="*/ 11 h 24"/>
                <a:gd name="T14" fmla="*/ 14 w 19"/>
                <a:gd name="T15" fmla="*/ 11 h 24"/>
                <a:gd name="T16" fmla="*/ 15 w 19"/>
                <a:gd name="T17" fmla="*/ 10 h 24"/>
                <a:gd name="T18" fmla="*/ 16 w 19"/>
                <a:gd name="T19" fmla="*/ 10 h 24"/>
                <a:gd name="T20" fmla="*/ 17 w 19"/>
                <a:gd name="T21" fmla="*/ 9 h 24"/>
                <a:gd name="T22" fmla="*/ 17 w 19"/>
                <a:gd name="T23" fmla="*/ 7 h 24"/>
                <a:gd name="T24" fmla="*/ 17 w 19"/>
                <a:gd name="T25" fmla="*/ 6 h 24"/>
                <a:gd name="T26" fmla="*/ 16 w 19"/>
                <a:gd name="T27" fmla="*/ 4 h 24"/>
                <a:gd name="T28" fmla="*/ 15 w 19"/>
                <a:gd name="T29" fmla="*/ 3 h 24"/>
                <a:gd name="T30" fmla="*/ 14 w 19"/>
                <a:gd name="T31" fmla="*/ 2 h 24"/>
                <a:gd name="T32" fmla="*/ 13 w 19"/>
                <a:gd name="T33" fmla="*/ 2 h 24"/>
                <a:gd name="T34" fmla="*/ 11 w 19"/>
                <a:gd name="T35" fmla="*/ 1 h 24"/>
                <a:gd name="T36" fmla="*/ 10 w 19"/>
                <a:gd name="T37" fmla="*/ 1 h 24"/>
                <a:gd name="T38" fmla="*/ 1 w 19"/>
                <a:gd name="T39" fmla="*/ 0 h 24"/>
                <a:gd name="T40" fmla="*/ 2 w 19"/>
                <a:gd name="T41" fmla="*/ 1 h 24"/>
                <a:gd name="T42" fmla="*/ 2 w 19"/>
                <a:gd name="T43" fmla="*/ 2 h 24"/>
                <a:gd name="T44" fmla="*/ 3 w 19"/>
                <a:gd name="T45" fmla="*/ 2 h 24"/>
                <a:gd name="T46" fmla="*/ 4 w 19"/>
                <a:gd name="T47" fmla="*/ 3 h 24"/>
                <a:gd name="T48" fmla="*/ 3 w 19"/>
                <a:gd name="T49" fmla="*/ 4 h 24"/>
                <a:gd name="T50" fmla="*/ 3 w 19"/>
                <a:gd name="T51" fmla="*/ 17 h 24"/>
                <a:gd name="T52" fmla="*/ 3 w 19"/>
                <a:gd name="T53" fmla="*/ 18 h 24"/>
                <a:gd name="T54" fmla="*/ 2 w 19"/>
                <a:gd name="T55" fmla="*/ 20 h 24"/>
                <a:gd name="T56" fmla="*/ 2 w 19"/>
                <a:gd name="T57" fmla="*/ 21 h 24"/>
                <a:gd name="T58" fmla="*/ 0 w 19"/>
                <a:gd name="T59" fmla="*/ 21 h 24"/>
                <a:gd name="T60" fmla="*/ 8 w 19"/>
                <a:gd name="T61" fmla="*/ 22 h 24"/>
                <a:gd name="T62" fmla="*/ 7 w 19"/>
                <a:gd name="T63" fmla="*/ 21 h 24"/>
                <a:gd name="T64" fmla="*/ 6 w 19"/>
                <a:gd name="T65" fmla="*/ 20 h 24"/>
                <a:gd name="T66" fmla="*/ 5 w 19"/>
                <a:gd name="T67" fmla="*/ 19 h 24"/>
                <a:gd name="T68" fmla="*/ 6 w 19"/>
                <a:gd name="T69" fmla="*/ 18 h 24"/>
                <a:gd name="T70" fmla="*/ 6 w 19"/>
                <a:gd name="T7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 h="24">
                  <a:moveTo>
                    <a:pt x="8" y="12"/>
                  </a:moveTo>
                  <a:lnTo>
                    <a:pt x="14" y="22"/>
                  </a:lnTo>
                  <a:lnTo>
                    <a:pt x="18" y="23"/>
                  </a:lnTo>
                  <a:lnTo>
                    <a:pt x="18" y="21"/>
                  </a:lnTo>
                  <a:lnTo>
                    <a:pt x="17" y="21"/>
                  </a:lnTo>
                  <a:lnTo>
                    <a:pt x="17" y="21"/>
                  </a:lnTo>
                  <a:lnTo>
                    <a:pt x="16" y="21"/>
                  </a:lnTo>
                  <a:lnTo>
                    <a:pt x="16" y="21"/>
                  </a:lnTo>
                  <a:lnTo>
                    <a:pt x="15" y="21"/>
                  </a:lnTo>
                  <a:lnTo>
                    <a:pt x="15" y="20"/>
                  </a:lnTo>
                  <a:lnTo>
                    <a:pt x="15" y="19"/>
                  </a:lnTo>
                  <a:lnTo>
                    <a:pt x="11" y="12"/>
                  </a:lnTo>
                  <a:lnTo>
                    <a:pt x="12" y="12"/>
                  </a:lnTo>
                  <a:lnTo>
                    <a:pt x="13" y="11"/>
                  </a:lnTo>
                  <a:lnTo>
                    <a:pt x="14" y="11"/>
                  </a:lnTo>
                  <a:lnTo>
                    <a:pt x="14" y="11"/>
                  </a:lnTo>
                  <a:lnTo>
                    <a:pt x="14" y="10"/>
                  </a:lnTo>
                  <a:lnTo>
                    <a:pt x="15" y="10"/>
                  </a:lnTo>
                  <a:lnTo>
                    <a:pt x="15" y="10"/>
                  </a:lnTo>
                  <a:lnTo>
                    <a:pt x="16" y="10"/>
                  </a:lnTo>
                  <a:lnTo>
                    <a:pt x="16" y="9"/>
                  </a:lnTo>
                  <a:lnTo>
                    <a:pt x="17" y="9"/>
                  </a:lnTo>
                  <a:lnTo>
                    <a:pt x="17" y="8"/>
                  </a:lnTo>
                  <a:lnTo>
                    <a:pt x="17" y="7"/>
                  </a:lnTo>
                  <a:lnTo>
                    <a:pt x="17" y="6"/>
                  </a:lnTo>
                  <a:lnTo>
                    <a:pt x="17" y="6"/>
                  </a:lnTo>
                  <a:lnTo>
                    <a:pt x="17" y="5"/>
                  </a:lnTo>
                  <a:lnTo>
                    <a:pt x="16" y="4"/>
                  </a:lnTo>
                  <a:lnTo>
                    <a:pt x="16" y="3"/>
                  </a:lnTo>
                  <a:lnTo>
                    <a:pt x="15" y="3"/>
                  </a:lnTo>
                  <a:lnTo>
                    <a:pt x="15" y="2"/>
                  </a:lnTo>
                  <a:lnTo>
                    <a:pt x="14" y="2"/>
                  </a:lnTo>
                  <a:lnTo>
                    <a:pt x="14" y="2"/>
                  </a:lnTo>
                  <a:lnTo>
                    <a:pt x="13" y="2"/>
                  </a:lnTo>
                  <a:lnTo>
                    <a:pt x="12" y="1"/>
                  </a:lnTo>
                  <a:lnTo>
                    <a:pt x="11" y="1"/>
                  </a:lnTo>
                  <a:lnTo>
                    <a:pt x="11" y="1"/>
                  </a:lnTo>
                  <a:lnTo>
                    <a:pt x="10" y="1"/>
                  </a:lnTo>
                  <a:lnTo>
                    <a:pt x="9" y="1"/>
                  </a:lnTo>
                  <a:lnTo>
                    <a:pt x="1" y="0"/>
                  </a:lnTo>
                  <a:lnTo>
                    <a:pt x="1" y="1"/>
                  </a:lnTo>
                  <a:lnTo>
                    <a:pt x="2" y="1"/>
                  </a:lnTo>
                  <a:lnTo>
                    <a:pt x="2" y="1"/>
                  </a:lnTo>
                  <a:lnTo>
                    <a:pt x="2" y="2"/>
                  </a:lnTo>
                  <a:lnTo>
                    <a:pt x="3" y="2"/>
                  </a:lnTo>
                  <a:lnTo>
                    <a:pt x="3" y="2"/>
                  </a:lnTo>
                  <a:lnTo>
                    <a:pt x="4" y="2"/>
                  </a:lnTo>
                  <a:lnTo>
                    <a:pt x="4" y="3"/>
                  </a:lnTo>
                  <a:lnTo>
                    <a:pt x="4" y="4"/>
                  </a:lnTo>
                  <a:lnTo>
                    <a:pt x="3" y="4"/>
                  </a:lnTo>
                  <a:lnTo>
                    <a:pt x="3" y="5"/>
                  </a:lnTo>
                  <a:lnTo>
                    <a:pt x="3" y="17"/>
                  </a:lnTo>
                  <a:lnTo>
                    <a:pt x="3" y="17"/>
                  </a:lnTo>
                  <a:lnTo>
                    <a:pt x="3" y="18"/>
                  </a:lnTo>
                  <a:lnTo>
                    <a:pt x="2" y="19"/>
                  </a:lnTo>
                  <a:lnTo>
                    <a:pt x="2" y="20"/>
                  </a:lnTo>
                  <a:lnTo>
                    <a:pt x="2" y="21"/>
                  </a:lnTo>
                  <a:lnTo>
                    <a:pt x="2" y="21"/>
                  </a:lnTo>
                  <a:lnTo>
                    <a:pt x="1" y="21"/>
                  </a:lnTo>
                  <a:lnTo>
                    <a:pt x="0" y="21"/>
                  </a:lnTo>
                  <a:lnTo>
                    <a:pt x="0" y="21"/>
                  </a:lnTo>
                  <a:lnTo>
                    <a:pt x="8" y="22"/>
                  </a:lnTo>
                  <a:lnTo>
                    <a:pt x="8" y="21"/>
                  </a:lnTo>
                  <a:lnTo>
                    <a:pt x="7" y="21"/>
                  </a:lnTo>
                  <a:lnTo>
                    <a:pt x="6" y="21"/>
                  </a:lnTo>
                  <a:lnTo>
                    <a:pt x="6" y="20"/>
                  </a:lnTo>
                  <a:lnTo>
                    <a:pt x="5" y="20"/>
                  </a:lnTo>
                  <a:lnTo>
                    <a:pt x="5" y="19"/>
                  </a:lnTo>
                  <a:lnTo>
                    <a:pt x="5" y="18"/>
                  </a:lnTo>
                  <a:lnTo>
                    <a:pt x="6" y="18"/>
                  </a:lnTo>
                  <a:lnTo>
                    <a:pt x="6" y="17"/>
                  </a:lnTo>
                  <a:lnTo>
                    <a:pt x="6" y="12"/>
                  </a:lnTo>
                  <a:lnTo>
                    <a:pt x="8"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7" name="Freeform 571"/>
            <p:cNvSpPr>
              <a:spLocks/>
            </p:cNvSpPr>
            <p:nvPr/>
          </p:nvSpPr>
          <p:spPr bwMode="auto">
            <a:xfrm>
              <a:off x="833" y="3857"/>
              <a:ext cx="21" cy="24"/>
            </a:xfrm>
            <a:custGeom>
              <a:avLst/>
              <a:gdLst>
                <a:gd name="T0" fmla="*/ 2 w 21"/>
                <a:gd name="T1" fmla="*/ 6 h 24"/>
                <a:gd name="T2" fmla="*/ 2 w 21"/>
                <a:gd name="T3" fmla="*/ 6 h 24"/>
                <a:gd name="T4" fmla="*/ 2 w 21"/>
                <a:gd name="T5" fmla="*/ 5 h 24"/>
                <a:gd name="T6" fmla="*/ 2 w 21"/>
                <a:gd name="T7" fmla="*/ 4 h 24"/>
                <a:gd name="T8" fmla="*/ 2 w 21"/>
                <a:gd name="T9" fmla="*/ 3 h 24"/>
                <a:gd name="T10" fmla="*/ 2 w 21"/>
                <a:gd name="T11" fmla="*/ 3 h 24"/>
                <a:gd name="T12" fmla="*/ 2 w 21"/>
                <a:gd name="T13" fmla="*/ 2 h 24"/>
                <a:gd name="T14" fmla="*/ 1 w 21"/>
                <a:gd name="T15" fmla="*/ 2 h 24"/>
                <a:gd name="T16" fmla="*/ 0 w 21"/>
                <a:gd name="T17" fmla="*/ 2 h 24"/>
                <a:gd name="T18" fmla="*/ 0 w 21"/>
                <a:gd name="T19" fmla="*/ 2 h 24"/>
                <a:gd name="T20" fmla="*/ 8 w 21"/>
                <a:gd name="T21" fmla="*/ 0 h 24"/>
                <a:gd name="T22" fmla="*/ 8 w 21"/>
                <a:gd name="T23" fmla="*/ 0 h 24"/>
                <a:gd name="T24" fmla="*/ 9 w 21"/>
                <a:gd name="T25" fmla="*/ 0 h 24"/>
                <a:gd name="T26" fmla="*/ 10 w 21"/>
                <a:gd name="T27" fmla="*/ 0 h 24"/>
                <a:gd name="T28" fmla="*/ 11 w 21"/>
                <a:gd name="T29" fmla="*/ 0 h 24"/>
                <a:gd name="T30" fmla="*/ 12 w 21"/>
                <a:gd name="T31" fmla="*/ 0 h 24"/>
                <a:gd name="T32" fmla="*/ 12 w 21"/>
                <a:gd name="T33" fmla="*/ 0 h 24"/>
                <a:gd name="T34" fmla="*/ 13 w 21"/>
                <a:gd name="T35" fmla="*/ 1 h 24"/>
                <a:gd name="T36" fmla="*/ 14 w 21"/>
                <a:gd name="T37" fmla="*/ 1 h 24"/>
                <a:gd name="T38" fmla="*/ 15 w 21"/>
                <a:gd name="T39" fmla="*/ 2 h 24"/>
                <a:gd name="T40" fmla="*/ 15 w 21"/>
                <a:gd name="T41" fmla="*/ 2 h 24"/>
                <a:gd name="T42" fmla="*/ 16 w 21"/>
                <a:gd name="T43" fmla="*/ 2 h 24"/>
                <a:gd name="T44" fmla="*/ 17 w 21"/>
                <a:gd name="T45" fmla="*/ 2 h 24"/>
                <a:gd name="T46" fmla="*/ 17 w 21"/>
                <a:gd name="T47" fmla="*/ 3 h 24"/>
                <a:gd name="T48" fmla="*/ 18 w 21"/>
                <a:gd name="T49" fmla="*/ 3 h 24"/>
                <a:gd name="T50" fmla="*/ 18 w 21"/>
                <a:gd name="T51" fmla="*/ 4 h 24"/>
                <a:gd name="T52" fmla="*/ 18 w 21"/>
                <a:gd name="T53" fmla="*/ 4 h 24"/>
                <a:gd name="T54" fmla="*/ 18 w 21"/>
                <a:gd name="T55" fmla="*/ 5 h 24"/>
                <a:gd name="T56" fmla="*/ 19 w 21"/>
                <a:gd name="T57" fmla="*/ 6 h 24"/>
                <a:gd name="T58" fmla="*/ 19 w 21"/>
                <a:gd name="T59" fmla="*/ 6 h 24"/>
                <a:gd name="T60" fmla="*/ 20 w 21"/>
                <a:gd name="T61" fmla="*/ 7 h 24"/>
                <a:gd name="T62" fmla="*/ 20 w 21"/>
                <a:gd name="T63" fmla="*/ 8 h 24"/>
                <a:gd name="T64" fmla="*/ 20 w 21"/>
                <a:gd name="T65" fmla="*/ 9 h 24"/>
                <a:gd name="T66" fmla="*/ 20 w 21"/>
                <a:gd name="T67" fmla="*/ 10 h 24"/>
                <a:gd name="T68" fmla="*/ 20 w 21"/>
                <a:gd name="T69" fmla="*/ 11 h 24"/>
                <a:gd name="T70" fmla="*/ 20 w 21"/>
                <a:gd name="T71" fmla="*/ 12 h 24"/>
                <a:gd name="T72" fmla="*/ 20 w 21"/>
                <a:gd name="T73" fmla="*/ 13 h 24"/>
                <a:gd name="T74" fmla="*/ 20 w 21"/>
                <a:gd name="T75" fmla="*/ 14 h 24"/>
                <a:gd name="T76" fmla="*/ 20 w 21"/>
                <a:gd name="T77" fmla="*/ 15 h 24"/>
                <a:gd name="T78" fmla="*/ 19 w 21"/>
                <a:gd name="T79" fmla="*/ 17 h 24"/>
                <a:gd name="T80" fmla="*/ 19 w 21"/>
                <a:gd name="T81" fmla="*/ 17 h 24"/>
                <a:gd name="T82" fmla="*/ 18 w 21"/>
                <a:gd name="T83" fmla="*/ 18 h 24"/>
                <a:gd name="T84" fmla="*/ 18 w 21"/>
                <a:gd name="T85" fmla="*/ 19 h 24"/>
                <a:gd name="T86" fmla="*/ 17 w 21"/>
                <a:gd name="T87" fmla="*/ 20 h 24"/>
                <a:gd name="T88" fmla="*/ 16 w 21"/>
                <a:gd name="T89" fmla="*/ 20 h 24"/>
                <a:gd name="T90" fmla="*/ 15 w 21"/>
                <a:gd name="T91" fmla="*/ 21 h 24"/>
                <a:gd name="T92" fmla="*/ 14 w 21"/>
                <a:gd name="T93" fmla="*/ 21 h 24"/>
                <a:gd name="T94" fmla="*/ 12 w 21"/>
                <a:gd name="T95" fmla="*/ 21 h 24"/>
                <a:gd name="T96" fmla="*/ 12 w 21"/>
                <a:gd name="T97" fmla="*/ 21 h 24"/>
                <a:gd name="T98" fmla="*/ 10 w 21"/>
                <a:gd name="T99" fmla="*/ 21 h 24"/>
                <a:gd name="T100" fmla="*/ 2 w 21"/>
                <a:gd name="T101" fmla="*/ 23 h 24"/>
                <a:gd name="T102" fmla="*/ 2 w 21"/>
                <a:gd name="T103" fmla="*/ 21 h 24"/>
                <a:gd name="T104" fmla="*/ 3 w 21"/>
                <a:gd name="T105" fmla="*/ 21 h 24"/>
                <a:gd name="T106" fmla="*/ 4 w 21"/>
                <a:gd name="T107" fmla="*/ 21 h 24"/>
                <a:gd name="T108" fmla="*/ 5 w 21"/>
                <a:gd name="T109" fmla="*/ 21 h 24"/>
                <a:gd name="T110" fmla="*/ 5 w 21"/>
                <a:gd name="T111" fmla="*/ 20 h 24"/>
                <a:gd name="T112" fmla="*/ 5 w 21"/>
                <a:gd name="T113" fmla="*/ 19 h 24"/>
                <a:gd name="T114" fmla="*/ 5 w 21"/>
                <a:gd name="T115" fmla="*/ 18 h 24"/>
                <a:gd name="T116" fmla="*/ 5 w 21"/>
                <a:gd name="T117" fmla="*/ 17 h 24"/>
                <a:gd name="T118" fmla="*/ 2 w 21"/>
                <a:gd name="T11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 h="24">
                  <a:moveTo>
                    <a:pt x="2" y="6"/>
                  </a:moveTo>
                  <a:lnTo>
                    <a:pt x="2" y="6"/>
                  </a:lnTo>
                  <a:lnTo>
                    <a:pt x="2" y="5"/>
                  </a:lnTo>
                  <a:lnTo>
                    <a:pt x="2" y="4"/>
                  </a:lnTo>
                  <a:lnTo>
                    <a:pt x="2" y="3"/>
                  </a:lnTo>
                  <a:lnTo>
                    <a:pt x="2" y="3"/>
                  </a:lnTo>
                  <a:lnTo>
                    <a:pt x="2" y="2"/>
                  </a:lnTo>
                  <a:lnTo>
                    <a:pt x="1" y="2"/>
                  </a:lnTo>
                  <a:lnTo>
                    <a:pt x="0" y="2"/>
                  </a:lnTo>
                  <a:lnTo>
                    <a:pt x="0" y="2"/>
                  </a:lnTo>
                  <a:lnTo>
                    <a:pt x="8" y="0"/>
                  </a:lnTo>
                  <a:lnTo>
                    <a:pt x="8" y="0"/>
                  </a:lnTo>
                  <a:lnTo>
                    <a:pt x="9" y="0"/>
                  </a:lnTo>
                  <a:lnTo>
                    <a:pt x="10" y="0"/>
                  </a:lnTo>
                  <a:lnTo>
                    <a:pt x="11" y="0"/>
                  </a:lnTo>
                  <a:lnTo>
                    <a:pt x="12" y="0"/>
                  </a:lnTo>
                  <a:lnTo>
                    <a:pt x="12" y="0"/>
                  </a:lnTo>
                  <a:lnTo>
                    <a:pt x="13" y="1"/>
                  </a:lnTo>
                  <a:lnTo>
                    <a:pt x="14" y="1"/>
                  </a:lnTo>
                  <a:lnTo>
                    <a:pt x="15" y="2"/>
                  </a:lnTo>
                  <a:lnTo>
                    <a:pt x="15" y="2"/>
                  </a:lnTo>
                  <a:lnTo>
                    <a:pt x="16" y="2"/>
                  </a:lnTo>
                  <a:lnTo>
                    <a:pt x="17" y="2"/>
                  </a:lnTo>
                  <a:lnTo>
                    <a:pt x="17" y="3"/>
                  </a:lnTo>
                  <a:lnTo>
                    <a:pt x="18" y="3"/>
                  </a:lnTo>
                  <a:lnTo>
                    <a:pt x="18" y="4"/>
                  </a:lnTo>
                  <a:lnTo>
                    <a:pt x="18" y="4"/>
                  </a:lnTo>
                  <a:lnTo>
                    <a:pt x="18" y="5"/>
                  </a:lnTo>
                  <a:lnTo>
                    <a:pt x="19" y="6"/>
                  </a:lnTo>
                  <a:lnTo>
                    <a:pt x="19" y="6"/>
                  </a:lnTo>
                  <a:lnTo>
                    <a:pt x="20" y="7"/>
                  </a:lnTo>
                  <a:lnTo>
                    <a:pt x="20" y="8"/>
                  </a:lnTo>
                  <a:lnTo>
                    <a:pt x="20" y="9"/>
                  </a:lnTo>
                  <a:lnTo>
                    <a:pt x="20" y="10"/>
                  </a:lnTo>
                  <a:lnTo>
                    <a:pt x="20" y="11"/>
                  </a:lnTo>
                  <a:lnTo>
                    <a:pt x="20" y="12"/>
                  </a:lnTo>
                  <a:lnTo>
                    <a:pt x="20" y="13"/>
                  </a:lnTo>
                  <a:lnTo>
                    <a:pt x="20" y="14"/>
                  </a:lnTo>
                  <a:lnTo>
                    <a:pt x="20" y="15"/>
                  </a:lnTo>
                  <a:lnTo>
                    <a:pt x="19" y="17"/>
                  </a:lnTo>
                  <a:lnTo>
                    <a:pt x="19" y="17"/>
                  </a:lnTo>
                  <a:lnTo>
                    <a:pt x="18" y="18"/>
                  </a:lnTo>
                  <a:lnTo>
                    <a:pt x="18" y="19"/>
                  </a:lnTo>
                  <a:lnTo>
                    <a:pt x="17" y="20"/>
                  </a:lnTo>
                  <a:lnTo>
                    <a:pt x="16" y="20"/>
                  </a:lnTo>
                  <a:lnTo>
                    <a:pt x="15" y="21"/>
                  </a:lnTo>
                  <a:lnTo>
                    <a:pt x="14" y="21"/>
                  </a:lnTo>
                  <a:lnTo>
                    <a:pt x="12" y="21"/>
                  </a:lnTo>
                  <a:lnTo>
                    <a:pt x="12" y="21"/>
                  </a:lnTo>
                  <a:lnTo>
                    <a:pt x="10" y="21"/>
                  </a:lnTo>
                  <a:lnTo>
                    <a:pt x="2" y="23"/>
                  </a:lnTo>
                  <a:lnTo>
                    <a:pt x="2" y="21"/>
                  </a:lnTo>
                  <a:lnTo>
                    <a:pt x="3" y="21"/>
                  </a:lnTo>
                  <a:lnTo>
                    <a:pt x="4" y="21"/>
                  </a:lnTo>
                  <a:lnTo>
                    <a:pt x="5" y="21"/>
                  </a:lnTo>
                  <a:lnTo>
                    <a:pt x="5" y="20"/>
                  </a:lnTo>
                  <a:lnTo>
                    <a:pt x="5" y="19"/>
                  </a:lnTo>
                  <a:lnTo>
                    <a:pt x="5" y="18"/>
                  </a:lnTo>
                  <a:lnTo>
                    <a:pt x="5" y="17"/>
                  </a:lnTo>
                  <a:lnTo>
                    <a:pt x="2"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8" name="Freeform 572"/>
            <p:cNvSpPr>
              <a:spLocks/>
            </p:cNvSpPr>
            <p:nvPr/>
          </p:nvSpPr>
          <p:spPr bwMode="auto">
            <a:xfrm>
              <a:off x="862" y="3850"/>
              <a:ext cx="20" cy="24"/>
            </a:xfrm>
            <a:custGeom>
              <a:avLst/>
              <a:gdLst>
                <a:gd name="T0" fmla="*/ 16 w 20"/>
                <a:gd name="T1" fmla="*/ 14 h 24"/>
                <a:gd name="T2" fmla="*/ 16 w 20"/>
                <a:gd name="T3" fmla="*/ 17 h 24"/>
                <a:gd name="T4" fmla="*/ 15 w 20"/>
                <a:gd name="T5" fmla="*/ 19 h 24"/>
                <a:gd name="T6" fmla="*/ 13 w 20"/>
                <a:gd name="T7" fmla="*/ 21 h 24"/>
                <a:gd name="T8" fmla="*/ 11 w 20"/>
                <a:gd name="T9" fmla="*/ 21 h 24"/>
                <a:gd name="T10" fmla="*/ 8 w 20"/>
                <a:gd name="T11" fmla="*/ 21 h 24"/>
                <a:gd name="T12" fmla="*/ 7 w 20"/>
                <a:gd name="T13" fmla="*/ 19 h 24"/>
                <a:gd name="T14" fmla="*/ 5 w 20"/>
                <a:gd name="T15" fmla="*/ 17 h 24"/>
                <a:gd name="T16" fmla="*/ 5 w 20"/>
                <a:gd name="T17" fmla="*/ 14 h 24"/>
                <a:gd name="T18" fmla="*/ 4 w 20"/>
                <a:gd name="T19" fmla="*/ 12 h 24"/>
                <a:gd name="T20" fmla="*/ 3 w 20"/>
                <a:gd name="T21" fmla="*/ 10 h 24"/>
                <a:gd name="T22" fmla="*/ 3 w 20"/>
                <a:gd name="T23" fmla="*/ 7 h 24"/>
                <a:gd name="T24" fmla="*/ 4 w 20"/>
                <a:gd name="T25" fmla="*/ 5 h 24"/>
                <a:gd name="T26" fmla="*/ 5 w 20"/>
                <a:gd name="T27" fmla="*/ 2 h 24"/>
                <a:gd name="T28" fmla="*/ 7 w 20"/>
                <a:gd name="T29" fmla="*/ 2 h 24"/>
                <a:gd name="T30" fmla="*/ 9 w 20"/>
                <a:gd name="T31" fmla="*/ 2 h 24"/>
                <a:gd name="T32" fmla="*/ 11 w 20"/>
                <a:gd name="T33" fmla="*/ 2 h 24"/>
                <a:gd name="T34" fmla="*/ 14 w 20"/>
                <a:gd name="T35" fmla="*/ 5 h 24"/>
                <a:gd name="T36" fmla="*/ 14 w 20"/>
                <a:gd name="T37" fmla="*/ 7 h 24"/>
                <a:gd name="T38" fmla="*/ 16 w 20"/>
                <a:gd name="T39" fmla="*/ 10 h 24"/>
                <a:gd name="T40" fmla="*/ 19 w 20"/>
                <a:gd name="T41" fmla="*/ 10 h 24"/>
                <a:gd name="T42" fmla="*/ 18 w 20"/>
                <a:gd name="T43" fmla="*/ 8 h 24"/>
                <a:gd name="T44" fmla="*/ 17 w 20"/>
                <a:gd name="T45" fmla="*/ 6 h 24"/>
                <a:gd name="T46" fmla="*/ 15 w 20"/>
                <a:gd name="T47" fmla="*/ 3 h 24"/>
                <a:gd name="T48" fmla="*/ 12 w 20"/>
                <a:gd name="T49" fmla="*/ 2 h 24"/>
                <a:gd name="T50" fmla="*/ 10 w 20"/>
                <a:gd name="T51" fmla="*/ 1 h 24"/>
                <a:gd name="T52" fmla="*/ 7 w 20"/>
                <a:gd name="T53" fmla="*/ 1 h 24"/>
                <a:gd name="T54" fmla="*/ 4 w 20"/>
                <a:gd name="T55" fmla="*/ 2 h 24"/>
                <a:gd name="T56" fmla="*/ 2 w 20"/>
                <a:gd name="T57" fmla="*/ 4 h 24"/>
                <a:gd name="T58" fmla="*/ 1 w 20"/>
                <a:gd name="T59" fmla="*/ 7 h 24"/>
                <a:gd name="T60" fmla="*/ 0 w 20"/>
                <a:gd name="T61" fmla="*/ 10 h 24"/>
                <a:gd name="T62" fmla="*/ 0 w 20"/>
                <a:gd name="T63" fmla="*/ 13 h 24"/>
                <a:gd name="T64" fmla="*/ 2 w 20"/>
                <a:gd name="T65" fmla="*/ 16 h 24"/>
                <a:gd name="T66" fmla="*/ 3 w 20"/>
                <a:gd name="T67" fmla="*/ 19 h 24"/>
                <a:gd name="T68" fmla="*/ 5 w 20"/>
                <a:gd name="T69" fmla="*/ 21 h 24"/>
                <a:gd name="T70" fmla="*/ 8 w 20"/>
                <a:gd name="T71" fmla="*/ 22 h 24"/>
                <a:gd name="T72" fmla="*/ 10 w 20"/>
                <a:gd name="T73" fmla="*/ 23 h 24"/>
                <a:gd name="T74" fmla="*/ 13 w 20"/>
                <a:gd name="T75" fmla="*/ 22 h 24"/>
                <a:gd name="T76" fmla="*/ 15 w 20"/>
                <a:gd name="T77" fmla="*/ 21 h 24"/>
                <a:gd name="T78" fmla="*/ 17 w 20"/>
                <a:gd name="T79" fmla="*/ 19 h 24"/>
                <a:gd name="T80" fmla="*/ 18 w 20"/>
                <a:gd name="T81" fmla="*/ 17 h 24"/>
                <a:gd name="T82" fmla="*/ 19 w 20"/>
                <a:gd name="T83" fmla="*/ 14 h 24"/>
                <a:gd name="T84" fmla="*/ 19 w 20"/>
                <a:gd name="T85" fmla="*/ 1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 h="24">
                  <a:moveTo>
                    <a:pt x="16" y="13"/>
                  </a:moveTo>
                  <a:lnTo>
                    <a:pt x="16" y="13"/>
                  </a:lnTo>
                  <a:lnTo>
                    <a:pt x="16" y="14"/>
                  </a:lnTo>
                  <a:lnTo>
                    <a:pt x="16" y="15"/>
                  </a:lnTo>
                  <a:lnTo>
                    <a:pt x="16" y="16"/>
                  </a:lnTo>
                  <a:lnTo>
                    <a:pt x="16" y="17"/>
                  </a:lnTo>
                  <a:lnTo>
                    <a:pt x="16" y="17"/>
                  </a:lnTo>
                  <a:lnTo>
                    <a:pt x="15" y="18"/>
                  </a:lnTo>
                  <a:lnTo>
                    <a:pt x="15" y="19"/>
                  </a:lnTo>
                  <a:lnTo>
                    <a:pt x="14" y="20"/>
                  </a:lnTo>
                  <a:lnTo>
                    <a:pt x="14" y="21"/>
                  </a:lnTo>
                  <a:lnTo>
                    <a:pt x="13" y="21"/>
                  </a:lnTo>
                  <a:lnTo>
                    <a:pt x="12" y="21"/>
                  </a:lnTo>
                  <a:lnTo>
                    <a:pt x="11" y="21"/>
                  </a:lnTo>
                  <a:lnTo>
                    <a:pt x="11" y="21"/>
                  </a:lnTo>
                  <a:lnTo>
                    <a:pt x="10" y="21"/>
                  </a:lnTo>
                  <a:lnTo>
                    <a:pt x="9" y="21"/>
                  </a:lnTo>
                  <a:lnTo>
                    <a:pt x="8" y="21"/>
                  </a:lnTo>
                  <a:lnTo>
                    <a:pt x="8" y="21"/>
                  </a:lnTo>
                  <a:lnTo>
                    <a:pt x="7" y="20"/>
                  </a:lnTo>
                  <a:lnTo>
                    <a:pt x="7" y="19"/>
                  </a:lnTo>
                  <a:lnTo>
                    <a:pt x="6" y="18"/>
                  </a:lnTo>
                  <a:lnTo>
                    <a:pt x="5" y="17"/>
                  </a:lnTo>
                  <a:lnTo>
                    <a:pt x="5" y="17"/>
                  </a:lnTo>
                  <a:lnTo>
                    <a:pt x="5" y="16"/>
                  </a:lnTo>
                  <a:lnTo>
                    <a:pt x="5" y="15"/>
                  </a:lnTo>
                  <a:lnTo>
                    <a:pt x="5" y="14"/>
                  </a:lnTo>
                  <a:lnTo>
                    <a:pt x="4" y="13"/>
                  </a:lnTo>
                  <a:lnTo>
                    <a:pt x="4" y="13"/>
                  </a:lnTo>
                  <a:lnTo>
                    <a:pt x="4" y="12"/>
                  </a:lnTo>
                  <a:lnTo>
                    <a:pt x="4" y="11"/>
                  </a:lnTo>
                  <a:lnTo>
                    <a:pt x="3" y="10"/>
                  </a:lnTo>
                  <a:lnTo>
                    <a:pt x="3" y="10"/>
                  </a:lnTo>
                  <a:lnTo>
                    <a:pt x="3" y="9"/>
                  </a:lnTo>
                  <a:lnTo>
                    <a:pt x="3" y="8"/>
                  </a:lnTo>
                  <a:lnTo>
                    <a:pt x="3" y="7"/>
                  </a:lnTo>
                  <a:lnTo>
                    <a:pt x="3" y="6"/>
                  </a:lnTo>
                  <a:lnTo>
                    <a:pt x="3" y="6"/>
                  </a:lnTo>
                  <a:lnTo>
                    <a:pt x="4" y="5"/>
                  </a:lnTo>
                  <a:lnTo>
                    <a:pt x="4" y="4"/>
                  </a:lnTo>
                  <a:lnTo>
                    <a:pt x="5" y="3"/>
                  </a:lnTo>
                  <a:lnTo>
                    <a:pt x="5" y="2"/>
                  </a:lnTo>
                  <a:lnTo>
                    <a:pt x="5" y="2"/>
                  </a:lnTo>
                  <a:lnTo>
                    <a:pt x="6" y="2"/>
                  </a:lnTo>
                  <a:lnTo>
                    <a:pt x="7" y="2"/>
                  </a:lnTo>
                  <a:lnTo>
                    <a:pt x="8" y="1"/>
                  </a:lnTo>
                  <a:lnTo>
                    <a:pt x="8" y="1"/>
                  </a:lnTo>
                  <a:lnTo>
                    <a:pt x="9" y="2"/>
                  </a:lnTo>
                  <a:lnTo>
                    <a:pt x="10" y="2"/>
                  </a:lnTo>
                  <a:lnTo>
                    <a:pt x="11" y="2"/>
                  </a:lnTo>
                  <a:lnTo>
                    <a:pt x="11" y="2"/>
                  </a:lnTo>
                  <a:lnTo>
                    <a:pt x="12" y="3"/>
                  </a:lnTo>
                  <a:lnTo>
                    <a:pt x="13" y="4"/>
                  </a:lnTo>
                  <a:lnTo>
                    <a:pt x="14" y="5"/>
                  </a:lnTo>
                  <a:lnTo>
                    <a:pt x="14" y="6"/>
                  </a:lnTo>
                  <a:lnTo>
                    <a:pt x="14" y="6"/>
                  </a:lnTo>
                  <a:lnTo>
                    <a:pt x="14" y="7"/>
                  </a:lnTo>
                  <a:lnTo>
                    <a:pt x="15" y="9"/>
                  </a:lnTo>
                  <a:lnTo>
                    <a:pt x="15" y="10"/>
                  </a:lnTo>
                  <a:lnTo>
                    <a:pt x="16" y="10"/>
                  </a:lnTo>
                  <a:lnTo>
                    <a:pt x="16" y="13"/>
                  </a:lnTo>
                  <a:lnTo>
                    <a:pt x="19" y="11"/>
                  </a:lnTo>
                  <a:lnTo>
                    <a:pt x="19" y="10"/>
                  </a:lnTo>
                  <a:lnTo>
                    <a:pt x="19" y="10"/>
                  </a:lnTo>
                  <a:lnTo>
                    <a:pt x="18" y="10"/>
                  </a:lnTo>
                  <a:lnTo>
                    <a:pt x="18" y="8"/>
                  </a:lnTo>
                  <a:lnTo>
                    <a:pt x="17" y="7"/>
                  </a:lnTo>
                  <a:lnTo>
                    <a:pt x="17" y="6"/>
                  </a:lnTo>
                  <a:lnTo>
                    <a:pt x="17" y="6"/>
                  </a:lnTo>
                  <a:lnTo>
                    <a:pt x="16" y="5"/>
                  </a:lnTo>
                  <a:lnTo>
                    <a:pt x="16" y="4"/>
                  </a:lnTo>
                  <a:lnTo>
                    <a:pt x="15" y="3"/>
                  </a:lnTo>
                  <a:lnTo>
                    <a:pt x="14" y="2"/>
                  </a:lnTo>
                  <a:lnTo>
                    <a:pt x="14" y="2"/>
                  </a:lnTo>
                  <a:lnTo>
                    <a:pt x="12" y="2"/>
                  </a:lnTo>
                  <a:lnTo>
                    <a:pt x="11" y="1"/>
                  </a:lnTo>
                  <a:lnTo>
                    <a:pt x="11" y="1"/>
                  </a:lnTo>
                  <a:lnTo>
                    <a:pt x="10" y="1"/>
                  </a:lnTo>
                  <a:lnTo>
                    <a:pt x="9" y="0"/>
                  </a:lnTo>
                  <a:lnTo>
                    <a:pt x="8" y="1"/>
                  </a:lnTo>
                  <a:lnTo>
                    <a:pt x="7" y="1"/>
                  </a:lnTo>
                  <a:lnTo>
                    <a:pt x="6" y="1"/>
                  </a:lnTo>
                  <a:lnTo>
                    <a:pt x="5" y="2"/>
                  </a:lnTo>
                  <a:lnTo>
                    <a:pt x="4" y="2"/>
                  </a:lnTo>
                  <a:lnTo>
                    <a:pt x="3" y="2"/>
                  </a:lnTo>
                  <a:lnTo>
                    <a:pt x="2" y="3"/>
                  </a:lnTo>
                  <a:lnTo>
                    <a:pt x="2" y="4"/>
                  </a:lnTo>
                  <a:lnTo>
                    <a:pt x="2" y="5"/>
                  </a:lnTo>
                  <a:lnTo>
                    <a:pt x="1" y="6"/>
                  </a:lnTo>
                  <a:lnTo>
                    <a:pt x="1" y="7"/>
                  </a:lnTo>
                  <a:lnTo>
                    <a:pt x="1" y="8"/>
                  </a:lnTo>
                  <a:lnTo>
                    <a:pt x="0" y="9"/>
                  </a:lnTo>
                  <a:lnTo>
                    <a:pt x="0" y="10"/>
                  </a:lnTo>
                  <a:lnTo>
                    <a:pt x="0" y="11"/>
                  </a:lnTo>
                  <a:lnTo>
                    <a:pt x="0" y="12"/>
                  </a:lnTo>
                  <a:lnTo>
                    <a:pt x="0" y="13"/>
                  </a:lnTo>
                  <a:lnTo>
                    <a:pt x="1" y="14"/>
                  </a:lnTo>
                  <a:lnTo>
                    <a:pt x="1" y="15"/>
                  </a:lnTo>
                  <a:lnTo>
                    <a:pt x="2" y="16"/>
                  </a:lnTo>
                  <a:lnTo>
                    <a:pt x="2" y="17"/>
                  </a:lnTo>
                  <a:lnTo>
                    <a:pt x="2" y="18"/>
                  </a:lnTo>
                  <a:lnTo>
                    <a:pt x="3" y="19"/>
                  </a:lnTo>
                  <a:lnTo>
                    <a:pt x="3" y="20"/>
                  </a:lnTo>
                  <a:lnTo>
                    <a:pt x="4" y="21"/>
                  </a:lnTo>
                  <a:lnTo>
                    <a:pt x="5" y="21"/>
                  </a:lnTo>
                  <a:lnTo>
                    <a:pt x="5" y="21"/>
                  </a:lnTo>
                  <a:lnTo>
                    <a:pt x="6" y="22"/>
                  </a:lnTo>
                  <a:lnTo>
                    <a:pt x="8" y="22"/>
                  </a:lnTo>
                  <a:lnTo>
                    <a:pt x="8" y="23"/>
                  </a:lnTo>
                  <a:lnTo>
                    <a:pt x="9" y="23"/>
                  </a:lnTo>
                  <a:lnTo>
                    <a:pt x="10" y="23"/>
                  </a:lnTo>
                  <a:lnTo>
                    <a:pt x="11" y="23"/>
                  </a:lnTo>
                  <a:lnTo>
                    <a:pt x="12" y="22"/>
                  </a:lnTo>
                  <a:lnTo>
                    <a:pt x="13" y="22"/>
                  </a:lnTo>
                  <a:lnTo>
                    <a:pt x="14" y="21"/>
                  </a:lnTo>
                  <a:lnTo>
                    <a:pt x="14" y="21"/>
                  </a:lnTo>
                  <a:lnTo>
                    <a:pt x="15" y="21"/>
                  </a:lnTo>
                  <a:lnTo>
                    <a:pt x="16" y="20"/>
                  </a:lnTo>
                  <a:lnTo>
                    <a:pt x="17" y="20"/>
                  </a:lnTo>
                  <a:lnTo>
                    <a:pt x="17" y="19"/>
                  </a:lnTo>
                  <a:lnTo>
                    <a:pt x="17" y="18"/>
                  </a:lnTo>
                  <a:lnTo>
                    <a:pt x="18" y="17"/>
                  </a:lnTo>
                  <a:lnTo>
                    <a:pt x="18" y="17"/>
                  </a:lnTo>
                  <a:lnTo>
                    <a:pt x="18" y="16"/>
                  </a:lnTo>
                  <a:lnTo>
                    <a:pt x="19" y="15"/>
                  </a:lnTo>
                  <a:lnTo>
                    <a:pt x="19" y="14"/>
                  </a:lnTo>
                  <a:lnTo>
                    <a:pt x="19" y="13"/>
                  </a:lnTo>
                  <a:lnTo>
                    <a:pt x="19" y="13"/>
                  </a:lnTo>
                  <a:lnTo>
                    <a:pt x="19" y="11"/>
                  </a:lnTo>
                  <a:lnTo>
                    <a:pt x="16" y="1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29" name="Freeform 573"/>
            <p:cNvSpPr>
              <a:spLocks/>
            </p:cNvSpPr>
            <p:nvPr/>
          </p:nvSpPr>
          <p:spPr bwMode="auto">
            <a:xfrm>
              <a:off x="885" y="3843"/>
              <a:ext cx="24" cy="25"/>
            </a:xfrm>
            <a:custGeom>
              <a:avLst/>
              <a:gdLst>
                <a:gd name="T0" fmla="*/ 22 w 24"/>
                <a:gd name="T1" fmla="*/ 11 h 25"/>
                <a:gd name="T2" fmla="*/ 21 w 24"/>
                <a:gd name="T3" fmla="*/ 12 h 25"/>
                <a:gd name="T4" fmla="*/ 21 w 24"/>
                <a:gd name="T5" fmla="*/ 13 h 25"/>
                <a:gd name="T6" fmla="*/ 21 w 24"/>
                <a:gd name="T7" fmla="*/ 14 h 25"/>
                <a:gd name="T8" fmla="*/ 21 w 24"/>
                <a:gd name="T9" fmla="*/ 14 h 25"/>
                <a:gd name="T10" fmla="*/ 21 w 24"/>
                <a:gd name="T11" fmla="*/ 15 h 25"/>
                <a:gd name="T12" fmla="*/ 21 w 24"/>
                <a:gd name="T13" fmla="*/ 16 h 25"/>
                <a:gd name="T14" fmla="*/ 20 w 24"/>
                <a:gd name="T15" fmla="*/ 16 h 25"/>
                <a:gd name="T16" fmla="*/ 20 w 24"/>
                <a:gd name="T17" fmla="*/ 17 h 25"/>
                <a:gd name="T18" fmla="*/ 19 w 24"/>
                <a:gd name="T19" fmla="*/ 18 h 25"/>
                <a:gd name="T20" fmla="*/ 18 w 24"/>
                <a:gd name="T21" fmla="*/ 18 h 25"/>
                <a:gd name="T22" fmla="*/ 18 w 24"/>
                <a:gd name="T23" fmla="*/ 18 h 25"/>
                <a:gd name="T24" fmla="*/ 17 w 24"/>
                <a:gd name="T25" fmla="*/ 18 h 25"/>
                <a:gd name="T26" fmla="*/ 17 w 24"/>
                <a:gd name="T27" fmla="*/ 18 h 25"/>
                <a:gd name="T28" fmla="*/ 17 w 24"/>
                <a:gd name="T29" fmla="*/ 19 h 25"/>
                <a:gd name="T30" fmla="*/ 16 w 24"/>
                <a:gd name="T31" fmla="*/ 19 h 25"/>
                <a:gd name="T32" fmla="*/ 15 w 24"/>
                <a:gd name="T33" fmla="*/ 19 h 25"/>
                <a:gd name="T34" fmla="*/ 14 w 24"/>
                <a:gd name="T35" fmla="*/ 19 h 25"/>
                <a:gd name="T36" fmla="*/ 13 w 24"/>
                <a:gd name="T37" fmla="*/ 19 h 25"/>
                <a:gd name="T38" fmla="*/ 13 w 24"/>
                <a:gd name="T39" fmla="*/ 18 h 25"/>
                <a:gd name="T40" fmla="*/ 13 w 24"/>
                <a:gd name="T41" fmla="*/ 18 h 25"/>
                <a:gd name="T42" fmla="*/ 13 w 24"/>
                <a:gd name="T43" fmla="*/ 18 h 25"/>
                <a:gd name="T44" fmla="*/ 13 w 24"/>
                <a:gd name="T45" fmla="*/ 17 h 25"/>
                <a:gd name="T46" fmla="*/ 7 w 24"/>
                <a:gd name="T47" fmla="*/ 6 h 25"/>
                <a:gd name="T48" fmla="*/ 7 w 24"/>
                <a:gd name="T49" fmla="*/ 5 h 25"/>
                <a:gd name="T50" fmla="*/ 7 w 24"/>
                <a:gd name="T51" fmla="*/ 4 h 25"/>
                <a:gd name="T52" fmla="*/ 6 w 24"/>
                <a:gd name="T53" fmla="*/ 4 h 25"/>
                <a:gd name="T54" fmla="*/ 6 w 24"/>
                <a:gd name="T55" fmla="*/ 3 h 25"/>
                <a:gd name="T56" fmla="*/ 6 w 24"/>
                <a:gd name="T57" fmla="*/ 2 h 25"/>
                <a:gd name="T58" fmla="*/ 6 w 24"/>
                <a:gd name="T59" fmla="*/ 2 h 25"/>
                <a:gd name="T60" fmla="*/ 7 w 24"/>
                <a:gd name="T61" fmla="*/ 2 h 25"/>
                <a:gd name="T62" fmla="*/ 7 w 24"/>
                <a:gd name="T63" fmla="*/ 1 h 25"/>
                <a:gd name="T64" fmla="*/ 8 w 24"/>
                <a:gd name="T65" fmla="*/ 1 h 25"/>
                <a:gd name="T66" fmla="*/ 8 w 24"/>
                <a:gd name="T67" fmla="*/ 0 h 25"/>
                <a:gd name="T68" fmla="*/ 0 w 24"/>
                <a:gd name="T69" fmla="*/ 3 h 25"/>
                <a:gd name="T70" fmla="*/ 0 w 24"/>
                <a:gd name="T71" fmla="*/ 4 h 25"/>
                <a:gd name="T72" fmla="*/ 1 w 24"/>
                <a:gd name="T73" fmla="*/ 4 h 25"/>
                <a:gd name="T74" fmla="*/ 2 w 24"/>
                <a:gd name="T75" fmla="*/ 4 h 25"/>
                <a:gd name="T76" fmla="*/ 2 w 24"/>
                <a:gd name="T77" fmla="*/ 4 h 25"/>
                <a:gd name="T78" fmla="*/ 3 w 24"/>
                <a:gd name="T79" fmla="*/ 4 h 25"/>
                <a:gd name="T80" fmla="*/ 3 w 24"/>
                <a:gd name="T81" fmla="*/ 5 h 25"/>
                <a:gd name="T82" fmla="*/ 4 w 24"/>
                <a:gd name="T83" fmla="*/ 5 h 25"/>
                <a:gd name="T84" fmla="*/ 4 w 24"/>
                <a:gd name="T85" fmla="*/ 6 h 25"/>
                <a:gd name="T86" fmla="*/ 5 w 24"/>
                <a:gd name="T87" fmla="*/ 6 h 25"/>
                <a:gd name="T88" fmla="*/ 5 w 24"/>
                <a:gd name="T89" fmla="*/ 7 h 25"/>
                <a:gd name="T90" fmla="*/ 10 w 24"/>
                <a:gd name="T91" fmla="*/ 18 h 25"/>
                <a:gd name="T92" fmla="*/ 10 w 24"/>
                <a:gd name="T93" fmla="*/ 18 h 25"/>
                <a:gd name="T94" fmla="*/ 10 w 24"/>
                <a:gd name="T95" fmla="*/ 19 h 25"/>
                <a:gd name="T96" fmla="*/ 10 w 24"/>
                <a:gd name="T97" fmla="*/ 19 h 25"/>
                <a:gd name="T98" fmla="*/ 10 w 24"/>
                <a:gd name="T99" fmla="*/ 20 h 25"/>
                <a:gd name="T100" fmla="*/ 10 w 24"/>
                <a:gd name="T101" fmla="*/ 21 h 25"/>
                <a:gd name="T102" fmla="*/ 10 w 24"/>
                <a:gd name="T103" fmla="*/ 22 h 25"/>
                <a:gd name="T104" fmla="*/ 9 w 24"/>
                <a:gd name="T105" fmla="*/ 22 h 25"/>
                <a:gd name="T106" fmla="*/ 9 w 24"/>
                <a:gd name="T107" fmla="*/ 22 h 25"/>
                <a:gd name="T108" fmla="*/ 8 w 24"/>
                <a:gd name="T109" fmla="*/ 22 h 25"/>
                <a:gd name="T110" fmla="*/ 9 w 24"/>
                <a:gd name="T111" fmla="*/ 24 h 25"/>
                <a:gd name="T112" fmla="*/ 23 w 24"/>
                <a:gd name="T113" fmla="*/ 17 h 25"/>
                <a:gd name="T114" fmla="*/ 23 w 24"/>
                <a:gd name="T115" fmla="*/ 11 h 25"/>
                <a:gd name="T116" fmla="*/ 22 w 24"/>
                <a:gd name="T117" fmla="*/ 1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25">
                  <a:moveTo>
                    <a:pt x="22" y="11"/>
                  </a:moveTo>
                  <a:lnTo>
                    <a:pt x="21" y="12"/>
                  </a:lnTo>
                  <a:lnTo>
                    <a:pt x="21" y="13"/>
                  </a:lnTo>
                  <a:lnTo>
                    <a:pt x="21" y="14"/>
                  </a:lnTo>
                  <a:lnTo>
                    <a:pt x="21" y="14"/>
                  </a:lnTo>
                  <a:lnTo>
                    <a:pt x="21" y="15"/>
                  </a:lnTo>
                  <a:lnTo>
                    <a:pt x="21" y="16"/>
                  </a:lnTo>
                  <a:lnTo>
                    <a:pt x="20" y="16"/>
                  </a:lnTo>
                  <a:lnTo>
                    <a:pt x="20" y="17"/>
                  </a:lnTo>
                  <a:lnTo>
                    <a:pt x="19" y="18"/>
                  </a:lnTo>
                  <a:lnTo>
                    <a:pt x="18" y="18"/>
                  </a:lnTo>
                  <a:lnTo>
                    <a:pt x="18" y="18"/>
                  </a:lnTo>
                  <a:lnTo>
                    <a:pt x="17" y="18"/>
                  </a:lnTo>
                  <a:lnTo>
                    <a:pt x="17" y="18"/>
                  </a:lnTo>
                  <a:lnTo>
                    <a:pt x="17" y="19"/>
                  </a:lnTo>
                  <a:lnTo>
                    <a:pt x="16" y="19"/>
                  </a:lnTo>
                  <a:lnTo>
                    <a:pt x="15" y="19"/>
                  </a:lnTo>
                  <a:lnTo>
                    <a:pt x="14" y="19"/>
                  </a:lnTo>
                  <a:lnTo>
                    <a:pt x="13" y="19"/>
                  </a:lnTo>
                  <a:lnTo>
                    <a:pt x="13" y="18"/>
                  </a:lnTo>
                  <a:lnTo>
                    <a:pt x="13" y="18"/>
                  </a:lnTo>
                  <a:lnTo>
                    <a:pt x="13" y="18"/>
                  </a:lnTo>
                  <a:lnTo>
                    <a:pt x="13" y="17"/>
                  </a:lnTo>
                  <a:lnTo>
                    <a:pt x="7" y="6"/>
                  </a:lnTo>
                  <a:lnTo>
                    <a:pt x="7" y="5"/>
                  </a:lnTo>
                  <a:lnTo>
                    <a:pt x="7" y="4"/>
                  </a:lnTo>
                  <a:lnTo>
                    <a:pt x="6" y="4"/>
                  </a:lnTo>
                  <a:lnTo>
                    <a:pt x="6" y="3"/>
                  </a:lnTo>
                  <a:lnTo>
                    <a:pt x="6" y="2"/>
                  </a:lnTo>
                  <a:lnTo>
                    <a:pt x="6" y="2"/>
                  </a:lnTo>
                  <a:lnTo>
                    <a:pt x="7" y="2"/>
                  </a:lnTo>
                  <a:lnTo>
                    <a:pt x="7" y="1"/>
                  </a:lnTo>
                  <a:lnTo>
                    <a:pt x="8" y="1"/>
                  </a:lnTo>
                  <a:lnTo>
                    <a:pt x="8" y="0"/>
                  </a:lnTo>
                  <a:lnTo>
                    <a:pt x="0" y="3"/>
                  </a:lnTo>
                  <a:lnTo>
                    <a:pt x="0" y="4"/>
                  </a:lnTo>
                  <a:lnTo>
                    <a:pt x="1" y="4"/>
                  </a:lnTo>
                  <a:lnTo>
                    <a:pt x="2" y="4"/>
                  </a:lnTo>
                  <a:lnTo>
                    <a:pt x="2" y="4"/>
                  </a:lnTo>
                  <a:lnTo>
                    <a:pt x="3" y="4"/>
                  </a:lnTo>
                  <a:lnTo>
                    <a:pt x="3" y="5"/>
                  </a:lnTo>
                  <a:lnTo>
                    <a:pt x="4" y="5"/>
                  </a:lnTo>
                  <a:lnTo>
                    <a:pt x="4" y="6"/>
                  </a:lnTo>
                  <a:lnTo>
                    <a:pt x="5" y="6"/>
                  </a:lnTo>
                  <a:lnTo>
                    <a:pt x="5" y="7"/>
                  </a:lnTo>
                  <a:lnTo>
                    <a:pt x="10" y="18"/>
                  </a:lnTo>
                  <a:lnTo>
                    <a:pt x="10" y="18"/>
                  </a:lnTo>
                  <a:lnTo>
                    <a:pt x="10" y="19"/>
                  </a:lnTo>
                  <a:lnTo>
                    <a:pt x="10" y="19"/>
                  </a:lnTo>
                  <a:lnTo>
                    <a:pt x="10" y="20"/>
                  </a:lnTo>
                  <a:lnTo>
                    <a:pt x="10" y="21"/>
                  </a:lnTo>
                  <a:lnTo>
                    <a:pt x="10" y="22"/>
                  </a:lnTo>
                  <a:lnTo>
                    <a:pt x="9" y="22"/>
                  </a:lnTo>
                  <a:lnTo>
                    <a:pt x="9" y="22"/>
                  </a:lnTo>
                  <a:lnTo>
                    <a:pt x="8" y="22"/>
                  </a:lnTo>
                  <a:lnTo>
                    <a:pt x="9" y="24"/>
                  </a:lnTo>
                  <a:lnTo>
                    <a:pt x="23" y="17"/>
                  </a:lnTo>
                  <a:lnTo>
                    <a:pt x="23" y="11"/>
                  </a:lnTo>
                  <a:lnTo>
                    <a:pt x="22"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0" name="Freeform 574"/>
            <p:cNvSpPr>
              <a:spLocks/>
            </p:cNvSpPr>
            <p:nvPr/>
          </p:nvSpPr>
          <p:spPr bwMode="auto">
            <a:xfrm>
              <a:off x="907" y="3832"/>
              <a:ext cx="26" cy="24"/>
            </a:xfrm>
            <a:custGeom>
              <a:avLst/>
              <a:gdLst>
                <a:gd name="T0" fmla="*/ 23 w 26"/>
                <a:gd name="T1" fmla="*/ 10 h 24"/>
                <a:gd name="T2" fmla="*/ 23 w 26"/>
                <a:gd name="T3" fmla="*/ 10 h 24"/>
                <a:gd name="T4" fmla="*/ 23 w 26"/>
                <a:gd name="T5" fmla="*/ 11 h 24"/>
                <a:gd name="T6" fmla="*/ 23 w 26"/>
                <a:gd name="T7" fmla="*/ 12 h 24"/>
                <a:gd name="T8" fmla="*/ 23 w 26"/>
                <a:gd name="T9" fmla="*/ 13 h 24"/>
                <a:gd name="T10" fmla="*/ 23 w 26"/>
                <a:gd name="T11" fmla="*/ 13 h 24"/>
                <a:gd name="T12" fmla="*/ 23 w 26"/>
                <a:gd name="T13" fmla="*/ 14 h 24"/>
                <a:gd name="T14" fmla="*/ 22 w 26"/>
                <a:gd name="T15" fmla="*/ 14 h 24"/>
                <a:gd name="T16" fmla="*/ 22 w 26"/>
                <a:gd name="T17" fmla="*/ 15 h 24"/>
                <a:gd name="T18" fmla="*/ 21 w 26"/>
                <a:gd name="T19" fmla="*/ 16 h 24"/>
                <a:gd name="T20" fmla="*/ 20 w 26"/>
                <a:gd name="T21" fmla="*/ 17 h 24"/>
                <a:gd name="T22" fmla="*/ 19 w 26"/>
                <a:gd name="T23" fmla="*/ 17 h 24"/>
                <a:gd name="T24" fmla="*/ 19 w 26"/>
                <a:gd name="T25" fmla="*/ 17 h 24"/>
                <a:gd name="T26" fmla="*/ 19 w 26"/>
                <a:gd name="T27" fmla="*/ 17 h 24"/>
                <a:gd name="T28" fmla="*/ 18 w 26"/>
                <a:gd name="T29" fmla="*/ 18 h 24"/>
                <a:gd name="T30" fmla="*/ 17 w 26"/>
                <a:gd name="T31" fmla="*/ 18 h 24"/>
                <a:gd name="T32" fmla="*/ 16 w 26"/>
                <a:gd name="T33" fmla="*/ 18 h 24"/>
                <a:gd name="T34" fmla="*/ 15 w 26"/>
                <a:gd name="T35" fmla="*/ 18 h 24"/>
                <a:gd name="T36" fmla="*/ 15 w 26"/>
                <a:gd name="T37" fmla="*/ 17 h 24"/>
                <a:gd name="T38" fmla="*/ 15 w 26"/>
                <a:gd name="T39" fmla="*/ 17 h 24"/>
                <a:gd name="T40" fmla="*/ 15 w 26"/>
                <a:gd name="T41" fmla="*/ 17 h 24"/>
                <a:gd name="T42" fmla="*/ 7 w 26"/>
                <a:gd name="T43" fmla="*/ 6 h 24"/>
                <a:gd name="T44" fmla="*/ 7 w 26"/>
                <a:gd name="T45" fmla="*/ 5 h 24"/>
                <a:gd name="T46" fmla="*/ 6 w 26"/>
                <a:gd name="T47" fmla="*/ 4 h 24"/>
                <a:gd name="T48" fmla="*/ 6 w 26"/>
                <a:gd name="T49" fmla="*/ 3 h 24"/>
                <a:gd name="T50" fmla="*/ 6 w 26"/>
                <a:gd name="T51" fmla="*/ 2 h 24"/>
                <a:gd name="T52" fmla="*/ 6 w 26"/>
                <a:gd name="T53" fmla="*/ 2 h 24"/>
                <a:gd name="T54" fmla="*/ 7 w 26"/>
                <a:gd name="T55" fmla="*/ 2 h 24"/>
                <a:gd name="T56" fmla="*/ 7 w 26"/>
                <a:gd name="T57" fmla="*/ 1 h 24"/>
                <a:gd name="T58" fmla="*/ 8 w 26"/>
                <a:gd name="T59" fmla="*/ 1 h 24"/>
                <a:gd name="T60" fmla="*/ 7 w 26"/>
                <a:gd name="T61" fmla="*/ 0 h 24"/>
                <a:gd name="T62" fmla="*/ 0 w 26"/>
                <a:gd name="T63" fmla="*/ 4 h 24"/>
                <a:gd name="T64" fmla="*/ 1 w 26"/>
                <a:gd name="T65" fmla="*/ 5 h 24"/>
                <a:gd name="T66" fmla="*/ 2 w 26"/>
                <a:gd name="T67" fmla="*/ 5 h 24"/>
                <a:gd name="T68" fmla="*/ 2 w 26"/>
                <a:gd name="T69" fmla="*/ 4 h 24"/>
                <a:gd name="T70" fmla="*/ 2 w 26"/>
                <a:gd name="T71" fmla="*/ 4 h 24"/>
                <a:gd name="T72" fmla="*/ 3 w 26"/>
                <a:gd name="T73" fmla="*/ 4 h 24"/>
                <a:gd name="T74" fmla="*/ 3 w 26"/>
                <a:gd name="T75" fmla="*/ 5 h 24"/>
                <a:gd name="T76" fmla="*/ 4 w 26"/>
                <a:gd name="T77" fmla="*/ 5 h 24"/>
                <a:gd name="T78" fmla="*/ 4 w 26"/>
                <a:gd name="T79" fmla="*/ 6 h 24"/>
                <a:gd name="T80" fmla="*/ 5 w 26"/>
                <a:gd name="T81" fmla="*/ 6 h 24"/>
                <a:gd name="T82" fmla="*/ 5 w 26"/>
                <a:gd name="T83" fmla="*/ 6 h 24"/>
                <a:gd name="T84" fmla="*/ 6 w 26"/>
                <a:gd name="T85" fmla="*/ 7 h 24"/>
                <a:gd name="T86" fmla="*/ 11 w 26"/>
                <a:gd name="T87" fmla="*/ 17 h 24"/>
                <a:gd name="T88" fmla="*/ 11 w 26"/>
                <a:gd name="T89" fmla="*/ 18 h 24"/>
                <a:gd name="T90" fmla="*/ 12 w 26"/>
                <a:gd name="T91" fmla="*/ 18 h 24"/>
                <a:gd name="T92" fmla="*/ 12 w 26"/>
                <a:gd name="T93" fmla="*/ 19 h 24"/>
                <a:gd name="T94" fmla="*/ 12 w 26"/>
                <a:gd name="T95" fmla="*/ 20 h 24"/>
                <a:gd name="T96" fmla="*/ 12 w 26"/>
                <a:gd name="T97" fmla="*/ 21 h 24"/>
                <a:gd name="T98" fmla="*/ 12 w 26"/>
                <a:gd name="T99" fmla="*/ 21 h 24"/>
                <a:gd name="T100" fmla="*/ 11 w 26"/>
                <a:gd name="T101" fmla="*/ 21 h 24"/>
                <a:gd name="T102" fmla="*/ 11 w 26"/>
                <a:gd name="T103" fmla="*/ 22 h 24"/>
                <a:gd name="T104" fmla="*/ 10 w 26"/>
                <a:gd name="T105" fmla="*/ 22 h 24"/>
                <a:gd name="T106" fmla="*/ 11 w 26"/>
                <a:gd name="T107" fmla="*/ 23 h 24"/>
                <a:gd name="T108" fmla="*/ 25 w 26"/>
                <a:gd name="T109" fmla="*/ 16 h 24"/>
                <a:gd name="T110" fmla="*/ 23 w 26"/>
                <a:gd name="T111" fmla="*/ 10 h 24"/>
                <a:gd name="T112" fmla="*/ 23 w 26"/>
                <a:gd name="T11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 h="24">
                  <a:moveTo>
                    <a:pt x="23" y="10"/>
                  </a:moveTo>
                  <a:lnTo>
                    <a:pt x="23" y="10"/>
                  </a:lnTo>
                  <a:lnTo>
                    <a:pt x="23" y="11"/>
                  </a:lnTo>
                  <a:lnTo>
                    <a:pt x="23" y="12"/>
                  </a:lnTo>
                  <a:lnTo>
                    <a:pt x="23" y="13"/>
                  </a:lnTo>
                  <a:lnTo>
                    <a:pt x="23" y="13"/>
                  </a:lnTo>
                  <a:lnTo>
                    <a:pt x="23" y="14"/>
                  </a:lnTo>
                  <a:lnTo>
                    <a:pt x="22" y="14"/>
                  </a:lnTo>
                  <a:lnTo>
                    <a:pt x="22" y="15"/>
                  </a:lnTo>
                  <a:lnTo>
                    <a:pt x="21" y="16"/>
                  </a:lnTo>
                  <a:lnTo>
                    <a:pt x="20" y="17"/>
                  </a:lnTo>
                  <a:lnTo>
                    <a:pt x="19" y="17"/>
                  </a:lnTo>
                  <a:lnTo>
                    <a:pt x="19" y="17"/>
                  </a:lnTo>
                  <a:lnTo>
                    <a:pt x="19" y="17"/>
                  </a:lnTo>
                  <a:lnTo>
                    <a:pt x="18" y="18"/>
                  </a:lnTo>
                  <a:lnTo>
                    <a:pt x="17" y="18"/>
                  </a:lnTo>
                  <a:lnTo>
                    <a:pt x="16" y="18"/>
                  </a:lnTo>
                  <a:lnTo>
                    <a:pt x="15" y="18"/>
                  </a:lnTo>
                  <a:lnTo>
                    <a:pt x="15" y="17"/>
                  </a:lnTo>
                  <a:lnTo>
                    <a:pt x="15" y="17"/>
                  </a:lnTo>
                  <a:lnTo>
                    <a:pt x="15" y="17"/>
                  </a:lnTo>
                  <a:lnTo>
                    <a:pt x="7" y="6"/>
                  </a:lnTo>
                  <a:lnTo>
                    <a:pt x="7" y="5"/>
                  </a:lnTo>
                  <a:lnTo>
                    <a:pt x="6" y="4"/>
                  </a:lnTo>
                  <a:lnTo>
                    <a:pt x="6" y="3"/>
                  </a:lnTo>
                  <a:lnTo>
                    <a:pt x="6" y="2"/>
                  </a:lnTo>
                  <a:lnTo>
                    <a:pt x="6" y="2"/>
                  </a:lnTo>
                  <a:lnTo>
                    <a:pt x="7" y="2"/>
                  </a:lnTo>
                  <a:lnTo>
                    <a:pt x="7" y="1"/>
                  </a:lnTo>
                  <a:lnTo>
                    <a:pt x="8" y="1"/>
                  </a:lnTo>
                  <a:lnTo>
                    <a:pt x="7" y="0"/>
                  </a:lnTo>
                  <a:lnTo>
                    <a:pt x="0" y="4"/>
                  </a:lnTo>
                  <a:lnTo>
                    <a:pt x="1" y="5"/>
                  </a:lnTo>
                  <a:lnTo>
                    <a:pt x="2" y="5"/>
                  </a:lnTo>
                  <a:lnTo>
                    <a:pt x="2" y="4"/>
                  </a:lnTo>
                  <a:lnTo>
                    <a:pt x="2" y="4"/>
                  </a:lnTo>
                  <a:lnTo>
                    <a:pt x="3" y="4"/>
                  </a:lnTo>
                  <a:lnTo>
                    <a:pt x="3" y="5"/>
                  </a:lnTo>
                  <a:lnTo>
                    <a:pt x="4" y="5"/>
                  </a:lnTo>
                  <a:lnTo>
                    <a:pt x="4" y="6"/>
                  </a:lnTo>
                  <a:lnTo>
                    <a:pt x="5" y="6"/>
                  </a:lnTo>
                  <a:lnTo>
                    <a:pt x="5" y="6"/>
                  </a:lnTo>
                  <a:lnTo>
                    <a:pt x="6" y="7"/>
                  </a:lnTo>
                  <a:lnTo>
                    <a:pt x="11" y="17"/>
                  </a:lnTo>
                  <a:lnTo>
                    <a:pt x="11" y="18"/>
                  </a:lnTo>
                  <a:lnTo>
                    <a:pt x="12" y="18"/>
                  </a:lnTo>
                  <a:lnTo>
                    <a:pt x="12" y="19"/>
                  </a:lnTo>
                  <a:lnTo>
                    <a:pt x="12" y="20"/>
                  </a:lnTo>
                  <a:lnTo>
                    <a:pt x="12" y="21"/>
                  </a:lnTo>
                  <a:lnTo>
                    <a:pt x="12" y="21"/>
                  </a:lnTo>
                  <a:lnTo>
                    <a:pt x="11" y="21"/>
                  </a:lnTo>
                  <a:lnTo>
                    <a:pt x="11" y="22"/>
                  </a:lnTo>
                  <a:lnTo>
                    <a:pt x="10" y="22"/>
                  </a:lnTo>
                  <a:lnTo>
                    <a:pt x="11" y="23"/>
                  </a:lnTo>
                  <a:lnTo>
                    <a:pt x="25" y="16"/>
                  </a:lnTo>
                  <a:lnTo>
                    <a:pt x="23" y="10"/>
                  </a:lnTo>
                  <a:lnTo>
                    <a:pt x="23"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1" name="Freeform 575"/>
            <p:cNvSpPr>
              <a:spLocks/>
            </p:cNvSpPr>
            <p:nvPr/>
          </p:nvSpPr>
          <p:spPr bwMode="auto">
            <a:xfrm>
              <a:off x="947" y="3797"/>
              <a:ext cx="33" cy="27"/>
            </a:xfrm>
            <a:custGeom>
              <a:avLst/>
              <a:gdLst>
                <a:gd name="T0" fmla="*/ 28 w 33"/>
                <a:gd name="T1" fmla="*/ 15 h 27"/>
                <a:gd name="T2" fmla="*/ 31 w 33"/>
                <a:gd name="T3" fmla="*/ 11 h 27"/>
                <a:gd name="T4" fmla="*/ 30 w 33"/>
                <a:gd name="T5" fmla="*/ 12 h 27"/>
                <a:gd name="T6" fmla="*/ 29 w 33"/>
                <a:gd name="T7" fmla="*/ 12 h 27"/>
                <a:gd name="T8" fmla="*/ 28 w 33"/>
                <a:gd name="T9" fmla="*/ 13 h 27"/>
                <a:gd name="T10" fmla="*/ 26 w 33"/>
                <a:gd name="T11" fmla="*/ 12 h 27"/>
                <a:gd name="T12" fmla="*/ 17 w 33"/>
                <a:gd name="T13" fmla="*/ 10 h 27"/>
                <a:gd name="T14" fmla="*/ 19 w 33"/>
                <a:gd name="T15" fmla="*/ 8 h 27"/>
                <a:gd name="T16" fmla="*/ 19 w 33"/>
                <a:gd name="T17" fmla="*/ 7 h 27"/>
                <a:gd name="T18" fmla="*/ 19 w 33"/>
                <a:gd name="T19" fmla="*/ 5 h 27"/>
                <a:gd name="T20" fmla="*/ 19 w 33"/>
                <a:gd name="T21" fmla="*/ 3 h 27"/>
                <a:gd name="T22" fmla="*/ 17 w 33"/>
                <a:gd name="T23" fmla="*/ 2 h 27"/>
                <a:gd name="T24" fmla="*/ 16 w 33"/>
                <a:gd name="T25" fmla="*/ 1 h 27"/>
                <a:gd name="T26" fmla="*/ 14 w 33"/>
                <a:gd name="T27" fmla="*/ 0 h 27"/>
                <a:gd name="T28" fmla="*/ 13 w 33"/>
                <a:gd name="T29" fmla="*/ 0 h 27"/>
                <a:gd name="T30" fmla="*/ 11 w 33"/>
                <a:gd name="T31" fmla="*/ 1 h 27"/>
                <a:gd name="T32" fmla="*/ 9 w 33"/>
                <a:gd name="T33" fmla="*/ 2 h 27"/>
                <a:gd name="T34" fmla="*/ 8 w 33"/>
                <a:gd name="T35" fmla="*/ 2 h 27"/>
                <a:gd name="T36" fmla="*/ 7 w 33"/>
                <a:gd name="T37" fmla="*/ 4 h 27"/>
                <a:gd name="T38" fmla="*/ 1 w 33"/>
                <a:gd name="T39" fmla="*/ 11 h 27"/>
                <a:gd name="T40" fmla="*/ 3 w 33"/>
                <a:gd name="T41" fmla="*/ 10 h 27"/>
                <a:gd name="T42" fmla="*/ 4 w 33"/>
                <a:gd name="T43" fmla="*/ 10 h 27"/>
                <a:gd name="T44" fmla="*/ 5 w 33"/>
                <a:gd name="T45" fmla="*/ 11 h 27"/>
                <a:gd name="T46" fmla="*/ 7 w 33"/>
                <a:gd name="T47" fmla="*/ 12 h 27"/>
                <a:gd name="T48" fmla="*/ 16 w 33"/>
                <a:gd name="T49" fmla="*/ 20 h 27"/>
                <a:gd name="T50" fmla="*/ 17 w 33"/>
                <a:gd name="T51" fmla="*/ 21 h 27"/>
                <a:gd name="T52" fmla="*/ 18 w 33"/>
                <a:gd name="T53" fmla="*/ 23 h 27"/>
                <a:gd name="T54" fmla="*/ 17 w 33"/>
                <a:gd name="T55" fmla="*/ 24 h 27"/>
                <a:gd name="T56" fmla="*/ 16 w 33"/>
                <a:gd name="T57" fmla="*/ 25 h 27"/>
                <a:gd name="T58" fmla="*/ 24 w 33"/>
                <a:gd name="T59" fmla="*/ 20 h 27"/>
                <a:gd name="T60" fmla="*/ 22 w 33"/>
                <a:gd name="T61" fmla="*/ 20 h 27"/>
                <a:gd name="T62" fmla="*/ 21 w 33"/>
                <a:gd name="T63" fmla="*/ 20 h 27"/>
                <a:gd name="T64" fmla="*/ 20 w 33"/>
                <a:gd name="T65" fmla="*/ 20 h 27"/>
                <a:gd name="T66" fmla="*/ 19 w 33"/>
                <a:gd name="T67" fmla="*/ 19 h 27"/>
                <a:gd name="T68" fmla="*/ 19 w 33"/>
                <a:gd name="T69" fmla="*/ 18 h 27"/>
                <a:gd name="T70" fmla="*/ 13 w 33"/>
                <a:gd name="T7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3" h="27">
                  <a:moveTo>
                    <a:pt x="15" y="13"/>
                  </a:moveTo>
                  <a:lnTo>
                    <a:pt x="28" y="15"/>
                  </a:lnTo>
                  <a:lnTo>
                    <a:pt x="32" y="12"/>
                  </a:lnTo>
                  <a:lnTo>
                    <a:pt x="31" y="11"/>
                  </a:lnTo>
                  <a:lnTo>
                    <a:pt x="30" y="11"/>
                  </a:lnTo>
                  <a:lnTo>
                    <a:pt x="30" y="12"/>
                  </a:lnTo>
                  <a:lnTo>
                    <a:pt x="29" y="12"/>
                  </a:lnTo>
                  <a:lnTo>
                    <a:pt x="29" y="12"/>
                  </a:lnTo>
                  <a:lnTo>
                    <a:pt x="29" y="13"/>
                  </a:lnTo>
                  <a:lnTo>
                    <a:pt x="28" y="13"/>
                  </a:lnTo>
                  <a:lnTo>
                    <a:pt x="27" y="12"/>
                  </a:lnTo>
                  <a:lnTo>
                    <a:pt x="26" y="12"/>
                  </a:lnTo>
                  <a:lnTo>
                    <a:pt x="25" y="12"/>
                  </a:lnTo>
                  <a:lnTo>
                    <a:pt x="17" y="10"/>
                  </a:lnTo>
                  <a:lnTo>
                    <a:pt x="18" y="9"/>
                  </a:lnTo>
                  <a:lnTo>
                    <a:pt x="19" y="8"/>
                  </a:lnTo>
                  <a:lnTo>
                    <a:pt x="19" y="7"/>
                  </a:lnTo>
                  <a:lnTo>
                    <a:pt x="19" y="7"/>
                  </a:lnTo>
                  <a:lnTo>
                    <a:pt x="19" y="6"/>
                  </a:lnTo>
                  <a:lnTo>
                    <a:pt x="19" y="5"/>
                  </a:lnTo>
                  <a:lnTo>
                    <a:pt x="19" y="4"/>
                  </a:lnTo>
                  <a:lnTo>
                    <a:pt x="19" y="3"/>
                  </a:lnTo>
                  <a:lnTo>
                    <a:pt x="18" y="2"/>
                  </a:lnTo>
                  <a:lnTo>
                    <a:pt x="17" y="2"/>
                  </a:lnTo>
                  <a:lnTo>
                    <a:pt x="17" y="1"/>
                  </a:lnTo>
                  <a:lnTo>
                    <a:pt x="16" y="1"/>
                  </a:lnTo>
                  <a:lnTo>
                    <a:pt x="15" y="1"/>
                  </a:lnTo>
                  <a:lnTo>
                    <a:pt x="14" y="0"/>
                  </a:lnTo>
                  <a:lnTo>
                    <a:pt x="13" y="0"/>
                  </a:lnTo>
                  <a:lnTo>
                    <a:pt x="13" y="0"/>
                  </a:lnTo>
                  <a:lnTo>
                    <a:pt x="12" y="1"/>
                  </a:lnTo>
                  <a:lnTo>
                    <a:pt x="11" y="1"/>
                  </a:lnTo>
                  <a:lnTo>
                    <a:pt x="10" y="2"/>
                  </a:lnTo>
                  <a:lnTo>
                    <a:pt x="9" y="2"/>
                  </a:lnTo>
                  <a:lnTo>
                    <a:pt x="9" y="2"/>
                  </a:lnTo>
                  <a:lnTo>
                    <a:pt x="8" y="2"/>
                  </a:lnTo>
                  <a:lnTo>
                    <a:pt x="8" y="3"/>
                  </a:lnTo>
                  <a:lnTo>
                    <a:pt x="7" y="4"/>
                  </a:lnTo>
                  <a:lnTo>
                    <a:pt x="0" y="10"/>
                  </a:lnTo>
                  <a:lnTo>
                    <a:pt x="1" y="11"/>
                  </a:lnTo>
                  <a:lnTo>
                    <a:pt x="2" y="10"/>
                  </a:lnTo>
                  <a:lnTo>
                    <a:pt x="3" y="10"/>
                  </a:lnTo>
                  <a:lnTo>
                    <a:pt x="3" y="10"/>
                  </a:lnTo>
                  <a:lnTo>
                    <a:pt x="4" y="10"/>
                  </a:lnTo>
                  <a:lnTo>
                    <a:pt x="5" y="10"/>
                  </a:lnTo>
                  <a:lnTo>
                    <a:pt x="5" y="11"/>
                  </a:lnTo>
                  <a:lnTo>
                    <a:pt x="6" y="11"/>
                  </a:lnTo>
                  <a:lnTo>
                    <a:pt x="7" y="12"/>
                  </a:lnTo>
                  <a:lnTo>
                    <a:pt x="15" y="20"/>
                  </a:lnTo>
                  <a:lnTo>
                    <a:pt x="16" y="20"/>
                  </a:lnTo>
                  <a:lnTo>
                    <a:pt x="16" y="21"/>
                  </a:lnTo>
                  <a:lnTo>
                    <a:pt x="17" y="21"/>
                  </a:lnTo>
                  <a:lnTo>
                    <a:pt x="17" y="22"/>
                  </a:lnTo>
                  <a:lnTo>
                    <a:pt x="18" y="23"/>
                  </a:lnTo>
                  <a:lnTo>
                    <a:pt x="18" y="24"/>
                  </a:lnTo>
                  <a:lnTo>
                    <a:pt x="17" y="24"/>
                  </a:lnTo>
                  <a:lnTo>
                    <a:pt x="17" y="25"/>
                  </a:lnTo>
                  <a:lnTo>
                    <a:pt x="16" y="25"/>
                  </a:lnTo>
                  <a:lnTo>
                    <a:pt x="17" y="26"/>
                  </a:lnTo>
                  <a:lnTo>
                    <a:pt x="24" y="20"/>
                  </a:lnTo>
                  <a:lnTo>
                    <a:pt x="23" y="20"/>
                  </a:lnTo>
                  <a:lnTo>
                    <a:pt x="22" y="20"/>
                  </a:lnTo>
                  <a:lnTo>
                    <a:pt x="22" y="20"/>
                  </a:lnTo>
                  <a:lnTo>
                    <a:pt x="21" y="20"/>
                  </a:lnTo>
                  <a:lnTo>
                    <a:pt x="20" y="20"/>
                  </a:lnTo>
                  <a:lnTo>
                    <a:pt x="20" y="20"/>
                  </a:lnTo>
                  <a:lnTo>
                    <a:pt x="19" y="20"/>
                  </a:lnTo>
                  <a:lnTo>
                    <a:pt x="19" y="19"/>
                  </a:lnTo>
                  <a:lnTo>
                    <a:pt x="19" y="19"/>
                  </a:lnTo>
                  <a:lnTo>
                    <a:pt x="19" y="18"/>
                  </a:lnTo>
                  <a:lnTo>
                    <a:pt x="18" y="18"/>
                  </a:lnTo>
                  <a:lnTo>
                    <a:pt x="13" y="14"/>
                  </a:lnTo>
                  <a:lnTo>
                    <a:pt x="15" y="1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2" name="Freeform 576"/>
            <p:cNvSpPr>
              <a:spLocks/>
            </p:cNvSpPr>
            <p:nvPr/>
          </p:nvSpPr>
          <p:spPr bwMode="auto">
            <a:xfrm>
              <a:off x="955" y="3800"/>
              <a:ext cx="7" cy="8"/>
            </a:xfrm>
            <a:custGeom>
              <a:avLst/>
              <a:gdLst>
                <a:gd name="T0" fmla="*/ 1 w 7"/>
                <a:gd name="T1" fmla="*/ 4 h 8"/>
                <a:gd name="T2" fmla="*/ 1 w 7"/>
                <a:gd name="T3" fmla="*/ 4 h 8"/>
                <a:gd name="T4" fmla="*/ 1 w 7"/>
                <a:gd name="T5" fmla="*/ 4 h 8"/>
                <a:gd name="T6" fmla="*/ 0 w 7"/>
                <a:gd name="T7" fmla="*/ 4 h 8"/>
                <a:gd name="T8" fmla="*/ 0 w 7"/>
                <a:gd name="T9" fmla="*/ 3 h 8"/>
                <a:gd name="T10" fmla="*/ 0 w 7"/>
                <a:gd name="T11" fmla="*/ 3 h 8"/>
                <a:gd name="T12" fmla="*/ 0 w 7"/>
                <a:gd name="T13" fmla="*/ 2 h 8"/>
                <a:gd name="T14" fmla="*/ 1 w 7"/>
                <a:gd name="T15" fmla="*/ 2 h 8"/>
                <a:gd name="T16" fmla="*/ 1 w 7"/>
                <a:gd name="T17" fmla="*/ 1 h 8"/>
                <a:gd name="T18" fmla="*/ 2 w 7"/>
                <a:gd name="T19" fmla="*/ 1 h 8"/>
                <a:gd name="T20" fmla="*/ 2 w 7"/>
                <a:gd name="T21" fmla="*/ 1 h 8"/>
                <a:gd name="T22" fmla="*/ 2 w 7"/>
                <a:gd name="T23" fmla="*/ 0 h 8"/>
                <a:gd name="T24" fmla="*/ 3 w 7"/>
                <a:gd name="T25" fmla="*/ 0 h 8"/>
                <a:gd name="T26" fmla="*/ 3 w 7"/>
                <a:gd name="T27" fmla="*/ 0 h 8"/>
                <a:gd name="T28" fmla="*/ 4 w 7"/>
                <a:gd name="T29" fmla="*/ 0 h 8"/>
                <a:gd name="T30" fmla="*/ 4 w 7"/>
                <a:gd name="T31" fmla="*/ 1 h 8"/>
                <a:gd name="T32" fmla="*/ 5 w 7"/>
                <a:gd name="T33" fmla="*/ 1 h 8"/>
                <a:gd name="T34" fmla="*/ 5 w 7"/>
                <a:gd name="T35" fmla="*/ 1 h 8"/>
                <a:gd name="T36" fmla="*/ 6 w 7"/>
                <a:gd name="T37" fmla="*/ 2 h 8"/>
                <a:gd name="T38" fmla="*/ 6 w 7"/>
                <a:gd name="T39" fmla="*/ 2 h 8"/>
                <a:gd name="T40" fmla="*/ 6 w 7"/>
                <a:gd name="T41" fmla="*/ 3 h 8"/>
                <a:gd name="T42" fmla="*/ 6 w 7"/>
                <a:gd name="T43" fmla="*/ 3 h 8"/>
                <a:gd name="T44" fmla="*/ 6 w 7"/>
                <a:gd name="T45" fmla="*/ 4 h 8"/>
                <a:gd name="T46" fmla="*/ 6 w 7"/>
                <a:gd name="T47" fmla="*/ 4 h 8"/>
                <a:gd name="T48" fmla="*/ 6 w 7"/>
                <a:gd name="T49" fmla="*/ 5 h 8"/>
                <a:gd name="T50" fmla="*/ 5 w 7"/>
                <a:gd name="T51" fmla="*/ 5 h 8"/>
                <a:gd name="T52" fmla="*/ 5 w 7"/>
                <a:gd name="T53" fmla="*/ 5 h 8"/>
                <a:gd name="T54" fmla="*/ 5 w 7"/>
                <a:gd name="T55" fmla="*/ 6 h 8"/>
                <a:gd name="T56" fmla="*/ 5 w 7"/>
                <a:gd name="T57" fmla="*/ 6 h 8"/>
                <a:gd name="T58" fmla="*/ 5 w 7"/>
                <a:gd name="T59" fmla="*/ 6 h 8"/>
                <a:gd name="T60" fmla="*/ 4 w 7"/>
                <a:gd name="T61" fmla="*/ 7 h 8"/>
                <a:gd name="T62" fmla="*/ 1 w 7"/>
                <a:gd name="T6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8">
                  <a:moveTo>
                    <a:pt x="1" y="4"/>
                  </a:moveTo>
                  <a:lnTo>
                    <a:pt x="1" y="4"/>
                  </a:lnTo>
                  <a:lnTo>
                    <a:pt x="1" y="4"/>
                  </a:lnTo>
                  <a:lnTo>
                    <a:pt x="0" y="4"/>
                  </a:lnTo>
                  <a:lnTo>
                    <a:pt x="0" y="3"/>
                  </a:lnTo>
                  <a:lnTo>
                    <a:pt x="0" y="3"/>
                  </a:lnTo>
                  <a:lnTo>
                    <a:pt x="0" y="2"/>
                  </a:lnTo>
                  <a:lnTo>
                    <a:pt x="1" y="2"/>
                  </a:lnTo>
                  <a:lnTo>
                    <a:pt x="1" y="1"/>
                  </a:lnTo>
                  <a:lnTo>
                    <a:pt x="2" y="1"/>
                  </a:lnTo>
                  <a:lnTo>
                    <a:pt x="2" y="1"/>
                  </a:lnTo>
                  <a:lnTo>
                    <a:pt x="2" y="0"/>
                  </a:lnTo>
                  <a:lnTo>
                    <a:pt x="3" y="0"/>
                  </a:lnTo>
                  <a:lnTo>
                    <a:pt x="3" y="0"/>
                  </a:lnTo>
                  <a:lnTo>
                    <a:pt x="4" y="0"/>
                  </a:lnTo>
                  <a:lnTo>
                    <a:pt x="4" y="1"/>
                  </a:lnTo>
                  <a:lnTo>
                    <a:pt x="5" y="1"/>
                  </a:lnTo>
                  <a:lnTo>
                    <a:pt x="5" y="1"/>
                  </a:lnTo>
                  <a:lnTo>
                    <a:pt x="6" y="2"/>
                  </a:lnTo>
                  <a:lnTo>
                    <a:pt x="6" y="2"/>
                  </a:lnTo>
                  <a:lnTo>
                    <a:pt x="6" y="3"/>
                  </a:lnTo>
                  <a:lnTo>
                    <a:pt x="6" y="3"/>
                  </a:lnTo>
                  <a:lnTo>
                    <a:pt x="6" y="4"/>
                  </a:lnTo>
                  <a:lnTo>
                    <a:pt x="6" y="4"/>
                  </a:lnTo>
                  <a:lnTo>
                    <a:pt x="6" y="5"/>
                  </a:lnTo>
                  <a:lnTo>
                    <a:pt x="5" y="5"/>
                  </a:lnTo>
                  <a:lnTo>
                    <a:pt x="5" y="5"/>
                  </a:lnTo>
                  <a:lnTo>
                    <a:pt x="5" y="6"/>
                  </a:lnTo>
                  <a:lnTo>
                    <a:pt x="5" y="6"/>
                  </a:lnTo>
                  <a:lnTo>
                    <a:pt x="5" y="6"/>
                  </a:lnTo>
                  <a:lnTo>
                    <a:pt x="4" y="7"/>
                  </a:lnTo>
                  <a:lnTo>
                    <a:pt x="1"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3" name="Freeform 577"/>
            <p:cNvSpPr>
              <a:spLocks/>
            </p:cNvSpPr>
            <p:nvPr/>
          </p:nvSpPr>
          <p:spPr bwMode="auto">
            <a:xfrm>
              <a:off x="935" y="3816"/>
              <a:ext cx="24" cy="27"/>
            </a:xfrm>
            <a:custGeom>
              <a:avLst/>
              <a:gdLst>
                <a:gd name="T0" fmla="*/ 6 w 24"/>
                <a:gd name="T1" fmla="*/ 15 h 27"/>
                <a:gd name="T2" fmla="*/ 7 w 24"/>
                <a:gd name="T3" fmla="*/ 17 h 27"/>
                <a:gd name="T4" fmla="*/ 7 w 24"/>
                <a:gd name="T5" fmla="*/ 18 h 27"/>
                <a:gd name="T6" fmla="*/ 7 w 24"/>
                <a:gd name="T7" fmla="*/ 19 h 27"/>
                <a:gd name="T8" fmla="*/ 7 w 24"/>
                <a:gd name="T9" fmla="*/ 20 h 27"/>
                <a:gd name="T10" fmla="*/ 8 w 24"/>
                <a:gd name="T11" fmla="*/ 20 h 27"/>
                <a:gd name="T12" fmla="*/ 8 w 24"/>
                <a:gd name="T13" fmla="*/ 20 h 27"/>
                <a:gd name="T14" fmla="*/ 8 w 24"/>
                <a:gd name="T15" fmla="*/ 21 h 27"/>
                <a:gd name="T16" fmla="*/ 9 w 24"/>
                <a:gd name="T17" fmla="*/ 21 h 27"/>
                <a:gd name="T18" fmla="*/ 9 w 24"/>
                <a:gd name="T19" fmla="*/ 22 h 27"/>
                <a:gd name="T20" fmla="*/ 10 w 24"/>
                <a:gd name="T21" fmla="*/ 22 h 27"/>
                <a:gd name="T22" fmla="*/ 10 w 24"/>
                <a:gd name="T23" fmla="*/ 22 h 27"/>
                <a:gd name="T24" fmla="*/ 10 w 24"/>
                <a:gd name="T25" fmla="*/ 21 h 27"/>
                <a:gd name="T26" fmla="*/ 11 w 24"/>
                <a:gd name="T27" fmla="*/ 21 h 27"/>
                <a:gd name="T28" fmla="*/ 12 w 24"/>
                <a:gd name="T29" fmla="*/ 22 h 27"/>
                <a:gd name="T30" fmla="*/ 6 w 24"/>
                <a:gd name="T31" fmla="*/ 26 h 27"/>
                <a:gd name="T32" fmla="*/ 6 w 24"/>
                <a:gd name="T33" fmla="*/ 25 h 27"/>
                <a:gd name="T34" fmla="*/ 6 w 24"/>
                <a:gd name="T35" fmla="*/ 24 h 27"/>
                <a:gd name="T36" fmla="*/ 6 w 24"/>
                <a:gd name="T37" fmla="*/ 24 h 27"/>
                <a:gd name="T38" fmla="*/ 6 w 24"/>
                <a:gd name="T39" fmla="*/ 23 h 27"/>
                <a:gd name="T40" fmla="*/ 6 w 24"/>
                <a:gd name="T41" fmla="*/ 22 h 27"/>
                <a:gd name="T42" fmla="*/ 6 w 24"/>
                <a:gd name="T43" fmla="*/ 21 h 27"/>
                <a:gd name="T44" fmla="*/ 6 w 24"/>
                <a:gd name="T45" fmla="*/ 20 h 27"/>
                <a:gd name="T46" fmla="*/ 6 w 24"/>
                <a:gd name="T47" fmla="*/ 20 h 27"/>
                <a:gd name="T48" fmla="*/ 0 w 24"/>
                <a:gd name="T49" fmla="*/ 2 h 27"/>
                <a:gd name="T50" fmla="*/ 2 w 24"/>
                <a:gd name="T51" fmla="*/ 0 h 27"/>
                <a:gd name="T52" fmla="*/ 16 w 24"/>
                <a:gd name="T53" fmla="*/ 10 h 27"/>
                <a:gd name="T54" fmla="*/ 17 w 24"/>
                <a:gd name="T55" fmla="*/ 10 h 27"/>
                <a:gd name="T56" fmla="*/ 17 w 24"/>
                <a:gd name="T57" fmla="*/ 11 h 27"/>
                <a:gd name="T58" fmla="*/ 17 w 24"/>
                <a:gd name="T59" fmla="*/ 11 h 27"/>
                <a:gd name="T60" fmla="*/ 17 w 24"/>
                <a:gd name="T61" fmla="*/ 11 h 27"/>
                <a:gd name="T62" fmla="*/ 19 w 24"/>
                <a:gd name="T63" fmla="*/ 11 h 27"/>
                <a:gd name="T64" fmla="*/ 20 w 24"/>
                <a:gd name="T65" fmla="*/ 12 h 27"/>
                <a:gd name="T66" fmla="*/ 21 w 24"/>
                <a:gd name="T67" fmla="*/ 12 h 27"/>
                <a:gd name="T68" fmla="*/ 21 w 24"/>
                <a:gd name="T69" fmla="*/ 12 h 27"/>
                <a:gd name="T70" fmla="*/ 22 w 24"/>
                <a:gd name="T71" fmla="*/ 12 h 27"/>
                <a:gd name="T72" fmla="*/ 23 w 24"/>
                <a:gd name="T73" fmla="*/ 12 h 27"/>
                <a:gd name="T74" fmla="*/ 23 w 24"/>
                <a:gd name="T75" fmla="*/ 13 h 27"/>
                <a:gd name="T76" fmla="*/ 16 w 24"/>
                <a:gd name="T77" fmla="*/ 18 h 27"/>
                <a:gd name="T78" fmla="*/ 16 w 24"/>
                <a:gd name="T79" fmla="*/ 17 h 27"/>
                <a:gd name="T80" fmla="*/ 16 w 24"/>
                <a:gd name="T81" fmla="*/ 16 h 27"/>
                <a:gd name="T82" fmla="*/ 17 w 24"/>
                <a:gd name="T83" fmla="*/ 16 h 27"/>
                <a:gd name="T84" fmla="*/ 17 w 24"/>
                <a:gd name="T85" fmla="*/ 15 h 27"/>
                <a:gd name="T86" fmla="*/ 17 w 24"/>
                <a:gd name="T87" fmla="*/ 15 h 27"/>
                <a:gd name="T88" fmla="*/ 17 w 24"/>
                <a:gd name="T89" fmla="*/ 15 h 27"/>
                <a:gd name="T90" fmla="*/ 17 w 24"/>
                <a:gd name="T91" fmla="*/ 15 h 27"/>
                <a:gd name="T92" fmla="*/ 17 w 24"/>
                <a:gd name="T93" fmla="*/ 14 h 27"/>
                <a:gd name="T94" fmla="*/ 16 w 24"/>
                <a:gd name="T95" fmla="*/ 14 h 27"/>
                <a:gd name="T96" fmla="*/ 12 w 24"/>
                <a:gd name="T97" fmla="*/ 11 h 27"/>
                <a:gd name="T98" fmla="*/ 6 w 24"/>
                <a:gd name="T99"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 h="27">
                  <a:moveTo>
                    <a:pt x="6" y="15"/>
                  </a:moveTo>
                  <a:lnTo>
                    <a:pt x="7" y="17"/>
                  </a:lnTo>
                  <a:lnTo>
                    <a:pt x="7" y="18"/>
                  </a:lnTo>
                  <a:lnTo>
                    <a:pt x="7" y="19"/>
                  </a:lnTo>
                  <a:lnTo>
                    <a:pt x="7" y="20"/>
                  </a:lnTo>
                  <a:lnTo>
                    <a:pt x="8" y="20"/>
                  </a:lnTo>
                  <a:lnTo>
                    <a:pt x="8" y="20"/>
                  </a:lnTo>
                  <a:lnTo>
                    <a:pt x="8" y="21"/>
                  </a:lnTo>
                  <a:lnTo>
                    <a:pt x="9" y="21"/>
                  </a:lnTo>
                  <a:lnTo>
                    <a:pt x="9" y="22"/>
                  </a:lnTo>
                  <a:lnTo>
                    <a:pt x="10" y="22"/>
                  </a:lnTo>
                  <a:lnTo>
                    <a:pt x="10" y="22"/>
                  </a:lnTo>
                  <a:lnTo>
                    <a:pt x="10" y="21"/>
                  </a:lnTo>
                  <a:lnTo>
                    <a:pt x="11" y="21"/>
                  </a:lnTo>
                  <a:lnTo>
                    <a:pt x="12" y="22"/>
                  </a:lnTo>
                  <a:lnTo>
                    <a:pt x="6" y="26"/>
                  </a:lnTo>
                  <a:lnTo>
                    <a:pt x="6" y="25"/>
                  </a:lnTo>
                  <a:lnTo>
                    <a:pt x="6" y="24"/>
                  </a:lnTo>
                  <a:lnTo>
                    <a:pt x="6" y="24"/>
                  </a:lnTo>
                  <a:lnTo>
                    <a:pt x="6" y="23"/>
                  </a:lnTo>
                  <a:lnTo>
                    <a:pt x="6" y="22"/>
                  </a:lnTo>
                  <a:lnTo>
                    <a:pt x="6" y="21"/>
                  </a:lnTo>
                  <a:lnTo>
                    <a:pt x="6" y="20"/>
                  </a:lnTo>
                  <a:lnTo>
                    <a:pt x="6" y="20"/>
                  </a:lnTo>
                  <a:lnTo>
                    <a:pt x="0" y="2"/>
                  </a:lnTo>
                  <a:lnTo>
                    <a:pt x="2" y="0"/>
                  </a:lnTo>
                  <a:lnTo>
                    <a:pt x="16" y="10"/>
                  </a:lnTo>
                  <a:lnTo>
                    <a:pt x="17" y="10"/>
                  </a:lnTo>
                  <a:lnTo>
                    <a:pt x="17" y="11"/>
                  </a:lnTo>
                  <a:lnTo>
                    <a:pt x="17" y="11"/>
                  </a:lnTo>
                  <a:lnTo>
                    <a:pt x="17" y="11"/>
                  </a:lnTo>
                  <a:lnTo>
                    <a:pt x="19" y="11"/>
                  </a:lnTo>
                  <a:lnTo>
                    <a:pt x="20" y="12"/>
                  </a:lnTo>
                  <a:lnTo>
                    <a:pt x="21" y="12"/>
                  </a:lnTo>
                  <a:lnTo>
                    <a:pt x="21" y="12"/>
                  </a:lnTo>
                  <a:lnTo>
                    <a:pt x="22" y="12"/>
                  </a:lnTo>
                  <a:lnTo>
                    <a:pt x="23" y="12"/>
                  </a:lnTo>
                  <a:lnTo>
                    <a:pt x="23" y="13"/>
                  </a:lnTo>
                  <a:lnTo>
                    <a:pt x="16" y="18"/>
                  </a:lnTo>
                  <a:lnTo>
                    <a:pt x="16" y="17"/>
                  </a:lnTo>
                  <a:lnTo>
                    <a:pt x="16" y="16"/>
                  </a:lnTo>
                  <a:lnTo>
                    <a:pt x="17" y="16"/>
                  </a:lnTo>
                  <a:lnTo>
                    <a:pt x="17" y="15"/>
                  </a:lnTo>
                  <a:lnTo>
                    <a:pt x="17" y="15"/>
                  </a:lnTo>
                  <a:lnTo>
                    <a:pt x="17" y="15"/>
                  </a:lnTo>
                  <a:lnTo>
                    <a:pt x="17" y="15"/>
                  </a:lnTo>
                  <a:lnTo>
                    <a:pt x="17" y="14"/>
                  </a:lnTo>
                  <a:lnTo>
                    <a:pt x="16" y="14"/>
                  </a:lnTo>
                  <a:lnTo>
                    <a:pt x="12" y="11"/>
                  </a:lnTo>
                  <a:lnTo>
                    <a:pt x="6" y="1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4" name="Freeform 578"/>
            <p:cNvSpPr>
              <a:spLocks/>
            </p:cNvSpPr>
            <p:nvPr/>
          </p:nvSpPr>
          <p:spPr bwMode="auto">
            <a:xfrm>
              <a:off x="937" y="3821"/>
              <a:ext cx="7" cy="7"/>
            </a:xfrm>
            <a:custGeom>
              <a:avLst/>
              <a:gdLst>
                <a:gd name="T0" fmla="*/ 6 w 7"/>
                <a:gd name="T1" fmla="*/ 4 h 7"/>
                <a:gd name="T2" fmla="*/ 0 w 7"/>
                <a:gd name="T3" fmla="*/ 0 h 7"/>
                <a:gd name="T4" fmla="*/ 3 w 7"/>
                <a:gd name="T5" fmla="*/ 6 h 7"/>
                <a:gd name="T6" fmla="*/ 6 w 7"/>
                <a:gd name="T7" fmla="*/ 4 h 7"/>
              </a:gdLst>
              <a:ahLst/>
              <a:cxnLst>
                <a:cxn ang="0">
                  <a:pos x="T0" y="T1"/>
                </a:cxn>
                <a:cxn ang="0">
                  <a:pos x="T2" y="T3"/>
                </a:cxn>
                <a:cxn ang="0">
                  <a:pos x="T4" y="T5"/>
                </a:cxn>
                <a:cxn ang="0">
                  <a:pos x="T6" y="T7"/>
                </a:cxn>
              </a:cxnLst>
              <a:rect l="0" t="0" r="r" b="b"/>
              <a:pathLst>
                <a:path w="7" h="7">
                  <a:moveTo>
                    <a:pt x="6" y="4"/>
                  </a:moveTo>
                  <a:lnTo>
                    <a:pt x="0" y="0"/>
                  </a:lnTo>
                  <a:lnTo>
                    <a:pt x="3" y="6"/>
                  </a:lnTo>
                  <a:lnTo>
                    <a:pt x="6"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5" name="Freeform 579"/>
            <p:cNvSpPr>
              <a:spLocks/>
            </p:cNvSpPr>
            <p:nvPr/>
          </p:nvSpPr>
          <p:spPr bwMode="auto">
            <a:xfrm>
              <a:off x="810" y="3536"/>
              <a:ext cx="3" cy="4"/>
            </a:xfrm>
            <a:custGeom>
              <a:avLst/>
              <a:gdLst>
                <a:gd name="T0" fmla="*/ 2 w 3"/>
                <a:gd name="T1" fmla="*/ 2 h 4"/>
                <a:gd name="T2" fmla="*/ 2 w 3"/>
                <a:gd name="T3" fmla="*/ 2 h 4"/>
                <a:gd name="T4" fmla="*/ 2 w 3"/>
                <a:gd name="T5" fmla="*/ 3 h 4"/>
                <a:gd name="T6" fmla="*/ 2 w 3"/>
                <a:gd name="T7" fmla="*/ 3 h 4"/>
                <a:gd name="T8" fmla="*/ 1 w 3"/>
                <a:gd name="T9" fmla="*/ 3 h 4"/>
                <a:gd name="T10" fmla="*/ 1 w 3"/>
                <a:gd name="T11" fmla="*/ 2 h 4"/>
                <a:gd name="T12" fmla="*/ 1 w 3"/>
                <a:gd name="T13" fmla="*/ 2 h 4"/>
                <a:gd name="T14" fmla="*/ 1 w 3"/>
                <a:gd name="T15" fmla="*/ 2 h 4"/>
                <a:gd name="T16" fmla="*/ 0 w 3"/>
                <a:gd name="T17" fmla="*/ 2 h 4"/>
                <a:gd name="T18" fmla="*/ 0 w 3"/>
                <a:gd name="T19" fmla="*/ 1 h 4"/>
                <a:gd name="T20" fmla="*/ 0 w 3"/>
                <a:gd name="T21" fmla="*/ 1 h 4"/>
                <a:gd name="T22" fmla="*/ 0 w 3"/>
                <a:gd name="T23" fmla="*/ 0 h 4"/>
                <a:gd name="T24" fmla="*/ 1 w 3"/>
                <a:gd name="T25" fmla="*/ 0 h 4"/>
                <a:gd name="T26" fmla="*/ 1 w 3"/>
                <a:gd name="T27" fmla="*/ 0 h 4"/>
                <a:gd name="T28" fmla="*/ 1 w 3"/>
                <a:gd name="T29" fmla="*/ 1 h 4"/>
                <a:gd name="T30" fmla="*/ 1 w 3"/>
                <a:gd name="T31" fmla="*/ 2 h 4"/>
                <a:gd name="T32" fmla="*/ 1 w 3"/>
                <a:gd name="T33" fmla="*/ 2 h 4"/>
                <a:gd name="T34" fmla="*/ 2 w 3"/>
                <a:gd name="T3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 h="4">
                  <a:moveTo>
                    <a:pt x="2" y="2"/>
                  </a:moveTo>
                  <a:lnTo>
                    <a:pt x="2" y="2"/>
                  </a:lnTo>
                  <a:lnTo>
                    <a:pt x="2" y="3"/>
                  </a:lnTo>
                  <a:lnTo>
                    <a:pt x="2" y="3"/>
                  </a:lnTo>
                  <a:lnTo>
                    <a:pt x="1" y="3"/>
                  </a:lnTo>
                  <a:lnTo>
                    <a:pt x="1" y="2"/>
                  </a:lnTo>
                  <a:lnTo>
                    <a:pt x="1" y="2"/>
                  </a:lnTo>
                  <a:lnTo>
                    <a:pt x="1" y="2"/>
                  </a:lnTo>
                  <a:lnTo>
                    <a:pt x="0" y="2"/>
                  </a:lnTo>
                  <a:lnTo>
                    <a:pt x="0" y="1"/>
                  </a:lnTo>
                  <a:lnTo>
                    <a:pt x="0" y="1"/>
                  </a:lnTo>
                  <a:lnTo>
                    <a:pt x="0" y="0"/>
                  </a:lnTo>
                  <a:lnTo>
                    <a:pt x="1" y="0"/>
                  </a:lnTo>
                  <a:lnTo>
                    <a:pt x="1" y="0"/>
                  </a:lnTo>
                  <a:lnTo>
                    <a:pt x="1" y="1"/>
                  </a:lnTo>
                  <a:lnTo>
                    <a:pt x="1" y="2"/>
                  </a:lnTo>
                  <a:lnTo>
                    <a:pt x="1" y="2"/>
                  </a:lnTo>
                  <a:lnTo>
                    <a:pt x="2" y="2"/>
                  </a:lnTo>
                </a:path>
              </a:pathLst>
            </a:custGeom>
            <a:solidFill>
              <a:srgbClr val="FFFFFF"/>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6" name="Freeform 580"/>
            <p:cNvSpPr>
              <a:spLocks/>
            </p:cNvSpPr>
            <p:nvPr/>
          </p:nvSpPr>
          <p:spPr bwMode="auto">
            <a:xfrm>
              <a:off x="810" y="3539"/>
              <a:ext cx="9" cy="4"/>
            </a:xfrm>
            <a:custGeom>
              <a:avLst/>
              <a:gdLst>
                <a:gd name="T0" fmla="*/ 8 w 9"/>
                <a:gd name="T1" fmla="*/ 1 h 4"/>
                <a:gd name="T2" fmla="*/ 8 w 9"/>
                <a:gd name="T3" fmla="*/ 1 h 4"/>
                <a:gd name="T4" fmla="*/ 7 w 9"/>
                <a:gd name="T5" fmla="*/ 0 h 4"/>
                <a:gd name="T6" fmla="*/ 6 w 9"/>
                <a:gd name="T7" fmla="*/ 0 h 4"/>
                <a:gd name="T8" fmla="*/ 5 w 9"/>
                <a:gd name="T9" fmla="*/ 0 h 4"/>
                <a:gd name="T10" fmla="*/ 4 w 9"/>
                <a:gd name="T11" fmla="*/ 1 h 4"/>
                <a:gd name="T12" fmla="*/ 3 w 9"/>
                <a:gd name="T13" fmla="*/ 1 h 4"/>
                <a:gd name="T14" fmla="*/ 2 w 9"/>
                <a:gd name="T15" fmla="*/ 1 h 4"/>
                <a:gd name="T16" fmla="*/ 1 w 9"/>
                <a:gd name="T17" fmla="*/ 1 h 4"/>
                <a:gd name="T18" fmla="*/ 1 w 9"/>
                <a:gd name="T19" fmla="*/ 2 h 4"/>
                <a:gd name="T20" fmla="*/ 0 w 9"/>
                <a:gd name="T21" fmla="*/ 2 h 4"/>
                <a:gd name="T22" fmla="*/ 1 w 9"/>
                <a:gd name="T23" fmla="*/ 3 h 4"/>
                <a:gd name="T24" fmla="*/ 2 w 9"/>
                <a:gd name="T25" fmla="*/ 3 h 4"/>
                <a:gd name="T26" fmla="*/ 3 w 9"/>
                <a:gd name="T27" fmla="*/ 3 h 4"/>
                <a:gd name="T28" fmla="*/ 3 w 9"/>
                <a:gd name="T29" fmla="*/ 2 h 4"/>
                <a:gd name="T30" fmla="*/ 3 w 9"/>
                <a:gd name="T31" fmla="*/ 1 h 4"/>
                <a:gd name="T32" fmla="*/ 4 w 9"/>
                <a:gd name="T3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4">
                  <a:moveTo>
                    <a:pt x="8" y="1"/>
                  </a:moveTo>
                  <a:lnTo>
                    <a:pt x="8" y="1"/>
                  </a:lnTo>
                  <a:lnTo>
                    <a:pt x="7" y="0"/>
                  </a:lnTo>
                  <a:lnTo>
                    <a:pt x="6" y="0"/>
                  </a:lnTo>
                  <a:lnTo>
                    <a:pt x="5" y="0"/>
                  </a:lnTo>
                  <a:lnTo>
                    <a:pt x="4" y="1"/>
                  </a:lnTo>
                  <a:lnTo>
                    <a:pt x="3" y="1"/>
                  </a:lnTo>
                  <a:lnTo>
                    <a:pt x="2" y="1"/>
                  </a:lnTo>
                  <a:lnTo>
                    <a:pt x="1" y="1"/>
                  </a:lnTo>
                  <a:lnTo>
                    <a:pt x="1" y="2"/>
                  </a:lnTo>
                  <a:lnTo>
                    <a:pt x="0" y="2"/>
                  </a:lnTo>
                  <a:lnTo>
                    <a:pt x="1" y="3"/>
                  </a:lnTo>
                  <a:lnTo>
                    <a:pt x="2" y="3"/>
                  </a:lnTo>
                  <a:lnTo>
                    <a:pt x="3" y="3"/>
                  </a:lnTo>
                  <a:lnTo>
                    <a:pt x="3" y="2"/>
                  </a:lnTo>
                  <a:lnTo>
                    <a:pt x="3" y="1"/>
                  </a:lnTo>
                  <a:lnTo>
                    <a:pt x="4" y="1"/>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7" name="Freeform 581"/>
            <p:cNvSpPr>
              <a:spLocks/>
            </p:cNvSpPr>
            <p:nvPr/>
          </p:nvSpPr>
          <p:spPr bwMode="auto">
            <a:xfrm>
              <a:off x="638" y="3519"/>
              <a:ext cx="199" cy="255"/>
            </a:xfrm>
            <a:custGeom>
              <a:avLst/>
              <a:gdLst>
                <a:gd name="T0" fmla="*/ 169 w 199"/>
                <a:gd name="T1" fmla="*/ 17 h 255"/>
                <a:gd name="T2" fmla="*/ 163 w 199"/>
                <a:gd name="T3" fmla="*/ 20 h 255"/>
                <a:gd name="T4" fmla="*/ 157 w 199"/>
                <a:gd name="T5" fmla="*/ 21 h 255"/>
                <a:gd name="T6" fmla="*/ 151 w 199"/>
                <a:gd name="T7" fmla="*/ 21 h 255"/>
                <a:gd name="T8" fmla="*/ 156 w 199"/>
                <a:gd name="T9" fmla="*/ 24 h 255"/>
                <a:gd name="T10" fmla="*/ 156 w 199"/>
                <a:gd name="T11" fmla="*/ 25 h 255"/>
                <a:gd name="T12" fmla="*/ 154 w 199"/>
                <a:gd name="T13" fmla="*/ 28 h 255"/>
                <a:gd name="T14" fmla="*/ 161 w 199"/>
                <a:gd name="T15" fmla="*/ 30 h 255"/>
                <a:gd name="T16" fmla="*/ 165 w 199"/>
                <a:gd name="T17" fmla="*/ 31 h 255"/>
                <a:gd name="T18" fmla="*/ 162 w 199"/>
                <a:gd name="T19" fmla="*/ 42 h 255"/>
                <a:gd name="T20" fmla="*/ 157 w 199"/>
                <a:gd name="T21" fmla="*/ 60 h 255"/>
                <a:gd name="T22" fmla="*/ 150 w 199"/>
                <a:gd name="T23" fmla="*/ 67 h 255"/>
                <a:gd name="T24" fmla="*/ 146 w 199"/>
                <a:gd name="T25" fmla="*/ 71 h 255"/>
                <a:gd name="T26" fmla="*/ 130 w 199"/>
                <a:gd name="T27" fmla="*/ 68 h 255"/>
                <a:gd name="T28" fmla="*/ 105 w 199"/>
                <a:gd name="T29" fmla="*/ 48 h 255"/>
                <a:gd name="T30" fmla="*/ 93 w 199"/>
                <a:gd name="T31" fmla="*/ 14 h 255"/>
                <a:gd name="T32" fmla="*/ 93 w 199"/>
                <a:gd name="T33" fmla="*/ 4 h 255"/>
                <a:gd name="T34" fmla="*/ 87 w 199"/>
                <a:gd name="T35" fmla="*/ 0 h 255"/>
                <a:gd name="T36" fmla="*/ 36 w 199"/>
                <a:gd name="T37" fmla="*/ 37 h 255"/>
                <a:gd name="T38" fmla="*/ 4 w 199"/>
                <a:gd name="T39" fmla="*/ 100 h 255"/>
                <a:gd name="T40" fmla="*/ 1 w 199"/>
                <a:gd name="T41" fmla="*/ 156 h 255"/>
                <a:gd name="T42" fmla="*/ 6 w 199"/>
                <a:gd name="T43" fmla="*/ 220 h 255"/>
                <a:gd name="T44" fmla="*/ 4 w 199"/>
                <a:gd name="T45" fmla="*/ 253 h 255"/>
                <a:gd name="T46" fmla="*/ 8 w 199"/>
                <a:gd name="T47" fmla="*/ 248 h 255"/>
                <a:gd name="T48" fmla="*/ 11 w 199"/>
                <a:gd name="T49" fmla="*/ 212 h 255"/>
                <a:gd name="T50" fmla="*/ 7 w 199"/>
                <a:gd name="T51" fmla="*/ 147 h 255"/>
                <a:gd name="T52" fmla="*/ 14 w 199"/>
                <a:gd name="T53" fmla="*/ 91 h 255"/>
                <a:gd name="T54" fmla="*/ 46 w 199"/>
                <a:gd name="T55" fmla="*/ 36 h 255"/>
                <a:gd name="T56" fmla="*/ 83 w 199"/>
                <a:gd name="T57" fmla="*/ 9 h 255"/>
                <a:gd name="T58" fmla="*/ 85 w 199"/>
                <a:gd name="T59" fmla="*/ 15 h 255"/>
                <a:gd name="T60" fmla="*/ 92 w 199"/>
                <a:gd name="T61" fmla="*/ 43 h 255"/>
                <a:gd name="T62" fmla="*/ 119 w 199"/>
                <a:gd name="T63" fmla="*/ 72 h 255"/>
                <a:gd name="T64" fmla="*/ 142 w 199"/>
                <a:gd name="T65" fmla="*/ 77 h 255"/>
                <a:gd name="T66" fmla="*/ 149 w 199"/>
                <a:gd name="T67" fmla="*/ 76 h 255"/>
                <a:gd name="T68" fmla="*/ 148 w 199"/>
                <a:gd name="T69" fmla="*/ 84 h 255"/>
                <a:gd name="T70" fmla="*/ 145 w 199"/>
                <a:gd name="T71" fmla="*/ 97 h 255"/>
                <a:gd name="T72" fmla="*/ 149 w 199"/>
                <a:gd name="T73" fmla="*/ 106 h 255"/>
                <a:gd name="T74" fmla="*/ 153 w 199"/>
                <a:gd name="T75" fmla="*/ 114 h 255"/>
                <a:gd name="T76" fmla="*/ 154 w 199"/>
                <a:gd name="T77" fmla="*/ 124 h 255"/>
                <a:gd name="T78" fmla="*/ 156 w 199"/>
                <a:gd name="T79" fmla="*/ 131 h 255"/>
                <a:gd name="T80" fmla="*/ 150 w 199"/>
                <a:gd name="T81" fmla="*/ 139 h 255"/>
                <a:gd name="T82" fmla="*/ 149 w 199"/>
                <a:gd name="T83" fmla="*/ 161 h 255"/>
                <a:gd name="T84" fmla="*/ 151 w 199"/>
                <a:gd name="T85" fmla="*/ 175 h 255"/>
                <a:gd name="T86" fmla="*/ 159 w 199"/>
                <a:gd name="T87" fmla="*/ 178 h 255"/>
                <a:gd name="T88" fmla="*/ 163 w 199"/>
                <a:gd name="T89" fmla="*/ 172 h 255"/>
                <a:gd name="T90" fmla="*/ 166 w 199"/>
                <a:gd name="T91" fmla="*/ 161 h 255"/>
                <a:gd name="T92" fmla="*/ 171 w 199"/>
                <a:gd name="T93" fmla="*/ 148 h 255"/>
                <a:gd name="T94" fmla="*/ 172 w 199"/>
                <a:gd name="T95" fmla="*/ 140 h 255"/>
                <a:gd name="T96" fmla="*/ 171 w 199"/>
                <a:gd name="T97" fmla="*/ 126 h 255"/>
                <a:gd name="T98" fmla="*/ 169 w 199"/>
                <a:gd name="T99" fmla="*/ 115 h 255"/>
                <a:gd name="T100" fmla="*/ 169 w 199"/>
                <a:gd name="T101" fmla="*/ 100 h 255"/>
                <a:gd name="T102" fmla="*/ 169 w 199"/>
                <a:gd name="T103" fmla="*/ 87 h 255"/>
                <a:gd name="T104" fmla="*/ 178 w 199"/>
                <a:gd name="T105" fmla="*/ 75 h 255"/>
                <a:gd name="T106" fmla="*/ 186 w 199"/>
                <a:gd name="T107" fmla="*/ 68 h 255"/>
                <a:gd name="T108" fmla="*/ 195 w 199"/>
                <a:gd name="T109" fmla="*/ 63 h 255"/>
                <a:gd name="T110" fmla="*/ 197 w 199"/>
                <a:gd name="T111" fmla="*/ 53 h 255"/>
                <a:gd name="T112" fmla="*/ 190 w 199"/>
                <a:gd name="T113" fmla="*/ 37 h 255"/>
                <a:gd name="T114" fmla="*/ 184 w 199"/>
                <a:gd name="T115" fmla="*/ 21 h 255"/>
                <a:gd name="T116" fmla="*/ 185 w 199"/>
                <a:gd name="T117" fmla="*/ 17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55">
                  <a:moveTo>
                    <a:pt x="176" y="17"/>
                  </a:moveTo>
                  <a:lnTo>
                    <a:pt x="175" y="17"/>
                  </a:lnTo>
                  <a:lnTo>
                    <a:pt x="173" y="17"/>
                  </a:lnTo>
                  <a:lnTo>
                    <a:pt x="172" y="17"/>
                  </a:lnTo>
                  <a:lnTo>
                    <a:pt x="171" y="17"/>
                  </a:lnTo>
                  <a:lnTo>
                    <a:pt x="170" y="17"/>
                  </a:lnTo>
                  <a:lnTo>
                    <a:pt x="169" y="17"/>
                  </a:lnTo>
                  <a:lnTo>
                    <a:pt x="168" y="17"/>
                  </a:lnTo>
                  <a:lnTo>
                    <a:pt x="167" y="18"/>
                  </a:lnTo>
                  <a:lnTo>
                    <a:pt x="166" y="18"/>
                  </a:lnTo>
                  <a:lnTo>
                    <a:pt x="165" y="19"/>
                  </a:lnTo>
                  <a:lnTo>
                    <a:pt x="164" y="19"/>
                  </a:lnTo>
                  <a:lnTo>
                    <a:pt x="164" y="20"/>
                  </a:lnTo>
                  <a:lnTo>
                    <a:pt x="163" y="20"/>
                  </a:lnTo>
                  <a:lnTo>
                    <a:pt x="162" y="20"/>
                  </a:lnTo>
                  <a:lnTo>
                    <a:pt x="162" y="21"/>
                  </a:lnTo>
                  <a:lnTo>
                    <a:pt x="161" y="21"/>
                  </a:lnTo>
                  <a:lnTo>
                    <a:pt x="160" y="21"/>
                  </a:lnTo>
                  <a:lnTo>
                    <a:pt x="159" y="21"/>
                  </a:lnTo>
                  <a:lnTo>
                    <a:pt x="158" y="21"/>
                  </a:lnTo>
                  <a:lnTo>
                    <a:pt x="157" y="21"/>
                  </a:lnTo>
                  <a:lnTo>
                    <a:pt x="156" y="21"/>
                  </a:lnTo>
                  <a:lnTo>
                    <a:pt x="155" y="21"/>
                  </a:lnTo>
                  <a:lnTo>
                    <a:pt x="154" y="21"/>
                  </a:lnTo>
                  <a:lnTo>
                    <a:pt x="153" y="21"/>
                  </a:lnTo>
                  <a:lnTo>
                    <a:pt x="152" y="21"/>
                  </a:lnTo>
                  <a:lnTo>
                    <a:pt x="152" y="21"/>
                  </a:lnTo>
                  <a:lnTo>
                    <a:pt x="151" y="21"/>
                  </a:lnTo>
                  <a:lnTo>
                    <a:pt x="150" y="22"/>
                  </a:lnTo>
                  <a:lnTo>
                    <a:pt x="150" y="23"/>
                  </a:lnTo>
                  <a:lnTo>
                    <a:pt x="150" y="24"/>
                  </a:lnTo>
                  <a:lnTo>
                    <a:pt x="151" y="24"/>
                  </a:lnTo>
                  <a:lnTo>
                    <a:pt x="153" y="24"/>
                  </a:lnTo>
                  <a:lnTo>
                    <a:pt x="155" y="24"/>
                  </a:lnTo>
                  <a:lnTo>
                    <a:pt x="156" y="24"/>
                  </a:lnTo>
                  <a:lnTo>
                    <a:pt x="157" y="24"/>
                  </a:lnTo>
                  <a:lnTo>
                    <a:pt x="157" y="25"/>
                  </a:lnTo>
                  <a:lnTo>
                    <a:pt x="158" y="25"/>
                  </a:lnTo>
                  <a:lnTo>
                    <a:pt x="160" y="25"/>
                  </a:lnTo>
                  <a:lnTo>
                    <a:pt x="159" y="25"/>
                  </a:lnTo>
                  <a:lnTo>
                    <a:pt x="158" y="25"/>
                  </a:lnTo>
                  <a:lnTo>
                    <a:pt x="156" y="25"/>
                  </a:lnTo>
                  <a:lnTo>
                    <a:pt x="155" y="25"/>
                  </a:lnTo>
                  <a:lnTo>
                    <a:pt x="154" y="25"/>
                  </a:lnTo>
                  <a:lnTo>
                    <a:pt x="153" y="25"/>
                  </a:lnTo>
                  <a:lnTo>
                    <a:pt x="153" y="26"/>
                  </a:lnTo>
                  <a:lnTo>
                    <a:pt x="153" y="27"/>
                  </a:lnTo>
                  <a:lnTo>
                    <a:pt x="154" y="27"/>
                  </a:lnTo>
                  <a:lnTo>
                    <a:pt x="154" y="28"/>
                  </a:lnTo>
                  <a:lnTo>
                    <a:pt x="155" y="28"/>
                  </a:lnTo>
                  <a:lnTo>
                    <a:pt x="156" y="29"/>
                  </a:lnTo>
                  <a:lnTo>
                    <a:pt x="157" y="29"/>
                  </a:lnTo>
                  <a:lnTo>
                    <a:pt x="158" y="29"/>
                  </a:lnTo>
                  <a:lnTo>
                    <a:pt x="159" y="29"/>
                  </a:lnTo>
                  <a:lnTo>
                    <a:pt x="160" y="30"/>
                  </a:lnTo>
                  <a:lnTo>
                    <a:pt x="161" y="30"/>
                  </a:lnTo>
                  <a:lnTo>
                    <a:pt x="162" y="30"/>
                  </a:lnTo>
                  <a:lnTo>
                    <a:pt x="164" y="30"/>
                  </a:lnTo>
                  <a:lnTo>
                    <a:pt x="165" y="30"/>
                  </a:lnTo>
                  <a:lnTo>
                    <a:pt x="166" y="30"/>
                  </a:lnTo>
                  <a:lnTo>
                    <a:pt x="167" y="30"/>
                  </a:lnTo>
                  <a:lnTo>
                    <a:pt x="166" y="30"/>
                  </a:lnTo>
                  <a:lnTo>
                    <a:pt x="165" y="31"/>
                  </a:lnTo>
                  <a:lnTo>
                    <a:pt x="165" y="32"/>
                  </a:lnTo>
                  <a:lnTo>
                    <a:pt x="164" y="33"/>
                  </a:lnTo>
                  <a:lnTo>
                    <a:pt x="164" y="34"/>
                  </a:lnTo>
                  <a:lnTo>
                    <a:pt x="164" y="36"/>
                  </a:lnTo>
                  <a:lnTo>
                    <a:pt x="163" y="37"/>
                  </a:lnTo>
                  <a:lnTo>
                    <a:pt x="163" y="39"/>
                  </a:lnTo>
                  <a:lnTo>
                    <a:pt x="162" y="42"/>
                  </a:lnTo>
                  <a:lnTo>
                    <a:pt x="162" y="44"/>
                  </a:lnTo>
                  <a:lnTo>
                    <a:pt x="161" y="47"/>
                  </a:lnTo>
                  <a:lnTo>
                    <a:pt x="161" y="50"/>
                  </a:lnTo>
                  <a:lnTo>
                    <a:pt x="160" y="52"/>
                  </a:lnTo>
                  <a:lnTo>
                    <a:pt x="159" y="55"/>
                  </a:lnTo>
                  <a:lnTo>
                    <a:pt x="158" y="58"/>
                  </a:lnTo>
                  <a:lnTo>
                    <a:pt x="157" y="60"/>
                  </a:lnTo>
                  <a:lnTo>
                    <a:pt x="157" y="62"/>
                  </a:lnTo>
                  <a:lnTo>
                    <a:pt x="156" y="64"/>
                  </a:lnTo>
                  <a:lnTo>
                    <a:pt x="154" y="64"/>
                  </a:lnTo>
                  <a:lnTo>
                    <a:pt x="153" y="65"/>
                  </a:lnTo>
                  <a:lnTo>
                    <a:pt x="152" y="66"/>
                  </a:lnTo>
                  <a:lnTo>
                    <a:pt x="151" y="67"/>
                  </a:lnTo>
                  <a:lnTo>
                    <a:pt x="150" y="67"/>
                  </a:lnTo>
                  <a:lnTo>
                    <a:pt x="150" y="68"/>
                  </a:lnTo>
                  <a:lnTo>
                    <a:pt x="149" y="69"/>
                  </a:lnTo>
                  <a:lnTo>
                    <a:pt x="149" y="70"/>
                  </a:lnTo>
                  <a:lnTo>
                    <a:pt x="148" y="70"/>
                  </a:lnTo>
                  <a:lnTo>
                    <a:pt x="148" y="71"/>
                  </a:lnTo>
                  <a:lnTo>
                    <a:pt x="147" y="71"/>
                  </a:lnTo>
                  <a:lnTo>
                    <a:pt x="146" y="71"/>
                  </a:lnTo>
                  <a:lnTo>
                    <a:pt x="145" y="72"/>
                  </a:lnTo>
                  <a:lnTo>
                    <a:pt x="144" y="72"/>
                  </a:lnTo>
                  <a:lnTo>
                    <a:pt x="142" y="72"/>
                  </a:lnTo>
                  <a:lnTo>
                    <a:pt x="141" y="71"/>
                  </a:lnTo>
                  <a:lnTo>
                    <a:pt x="137" y="71"/>
                  </a:lnTo>
                  <a:lnTo>
                    <a:pt x="134" y="69"/>
                  </a:lnTo>
                  <a:lnTo>
                    <a:pt x="130" y="68"/>
                  </a:lnTo>
                  <a:lnTo>
                    <a:pt x="126" y="66"/>
                  </a:lnTo>
                  <a:lnTo>
                    <a:pt x="122" y="64"/>
                  </a:lnTo>
                  <a:lnTo>
                    <a:pt x="118" y="62"/>
                  </a:lnTo>
                  <a:lnTo>
                    <a:pt x="115" y="59"/>
                  </a:lnTo>
                  <a:lnTo>
                    <a:pt x="112" y="56"/>
                  </a:lnTo>
                  <a:lnTo>
                    <a:pt x="108" y="52"/>
                  </a:lnTo>
                  <a:lnTo>
                    <a:pt x="105" y="48"/>
                  </a:lnTo>
                  <a:lnTo>
                    <a:pt x="102" y="43"/>
                  </a:lnTo>
                  <a:lnTo>
                    <a:pt x="99" y="38"/>
                  </a:lnTo>
                  <a:lnTo>
                    <a:pt x="97" y="33"/>
                  </a:lnTo>
                  <a:lnTo>
                    <a:pt x="95" y="27"/>
                  </a:lnTo>
                  <a:lnTo>
                    <a:pt x="94" y="21"/>
                  </a:lnTo>
                  <a:lnTo>
                    <a:pt x="93" y="15"/>
                  </a:lnTo>
                  <a:lnTo>
                    <a:pt x="93" y="14"/>
                  </a:lnTo>
                  <a:lnTo>
                    <a:pt x="93" y="13"/>
                  </a:lnTo>
                  <a:lnTo>
                    <a:pt x="93" y="11"/>
                  </a:lnTo>
                  <a:lnTo>
                    <a:pt x="93" y="10"/>
                  </a:lnTo>
                  <a:lnTo>
                    <a:pt x="93" y="8"/>
                  </a:lnTo>
                  <a:lnTo>
                    <a:pt x="93" y="7"/>
                  </a:lnTo>
                  <a:lnTo>
                    <a:pt x="93" y="6"/>
                  </a:lnTo>
                  <a:lnTo>
                    <a:pt x="93" y="4"/>
                  </a:lnTo>
                  <a:lnTo>
                    <a:pt x="93" y="3"/>
                  </a:lnTo>
                  <a:lnTo>
                    <a:pt x="92" y="2"/>
                  </a:lnTo>
                  <a:lnTo>
                    <a:pt x="92" y="1"/>
                  </a:lnTo>
                  <a:lnTo>
                    <a:pt x="91" y="0"/>
                  </a:lnTo>
                  <a:lnTo>
                    <a:pt x="90" y="0"/>
                  </a:lnTo>
                  <a:lnTo>
                    <a:pt x="88" y="0"/>
                  </a:lnTo>
                  <a:lnTo>
                    <a:pt x="87" y="0"/>
                  </a:lnTo>
                  <a:lnTo>
                    <a:pt x="80" y="2"/>
                  </a:lnTo>
                  <a:lnTo>
                    <a:pt x="72" y="6"/>
                  </a:lnTo>
                  <a:lnTo>
                    <a:pt x="64" y="11"/>
                  </a:lnTo>
                  <a:lnTo>
                    <a:pt x="56" y="16"/>
                  </a:lnTo>
                  <a:lnTo>
                    <a:pt x="50" y="22"/>
                  </a:lnTo>
                  <a:lnTo>
                    <a:pt x="43" y="29"/>
                  </a:lnTo>
                  <a:lnTo>
                    <a:pt x="36" y="37"/>
                  </a:lnTo>
                  <a:lnTo>
                    <a:pt x="30" y="46"/>
                  </a:lnTo>
                  <a:lnTo>
                    <a:pt x="24" y="55"/>
                  </a:lnTo>
                  <a:lnTo>
                    <a:pt x="19" y="64"/>
                  </a:lnTo>
                  <a:lnTo>
                    <a:pt x="15" y="73"/>
                  </a:lnTo>
                  <a:lnTo>
                    <a:pt x="11" y="82"/>
                  </a:lnTo>
                  <a:lnTo>
                    <a:pt x="7" y="91"/>
                  </a:lnTo>
                  <a:lnTo>
                    <a:pt x="4" y="100"/>
                  </a:lnTo>
                  <a:lnTo>
                    <a:pt x="2" y="108"/>
                  </a:lnTo>
                  <a:lnTo>
                    <a:pt x="1" y="116"/>
                  </a:lnTo>
                  <a:lnTo>
                    <a:pt x="0" y="123"/>
                  </a:lnTo>
                  <a:lnTo>
                    <a:pt x="0" y="130"/>
                  </a:lnTo>
                  <a:lnTo>
                    <a:pt x="0" y="139"/>
                  </a:lnTo>
                  <a:lnTo>
                    <a:pt x="1" y="147"/>
                  </a:lnTo>
                  <a:lnTo>
                    <a:pt x="1" y="156"/>
                  </a:lnTo>
                  <a:lnTo>
                    <a:pt x="2" y="165"/>
                  </a:lnTo>
                  <a:lnTo>
                    <a:pt x="3" y="175"/>
                  </a:lnTo>
                  <a:lnTo>
                    <a:pt x="4" y="184"/>
                  </a:lnTo>
                  <a:lnTo>
                    <a:pt x="5" y="193"/>
                  </a:lnTo>
                  <a:lnTo>
                    <a:pt x="5" y="203"/>
                  </a:lnTo>
                  <a:lnTo>
                    <a:pt x="6" y="212"/>
                  </a:lnTo>
                  <a:lnTo>
                    <a:pt x="6" y="220"/>
                  </a:lnTo>
                  <a:lnTo>
                    <a:pt x="6" y="229"/>
                  </a:lnTo>
                  <a:lnTo>
                    <a:pt x="6" y="235"/>
                  </a:lnTo>
                  <a:lnTo>
                    <a:pt x="6" y="242"/>
                  </a:lnTo>
                  <a:lnTo>
                    <a:pt x="5" y="248"/>
                  </a:lnTo>
                  <a:lnTo>
                    <a:pt x="4" y="250"/>
                  </a:lnTo>
                  <a:lnTo>
                    <a:pt x="4" y="252"/>
                  </a:lnTo>
                  <a:lnTo>
                    <a:pt x="4" y="253"/>
                  </a:lnTo>
                  <a:lnTo>
                    <a:pt x="4" y="254"/>
                  </a:lnTo>
                  <a:lnTo>
                    <a:pt x="5" y="253"/>
                  </a:lnTo>
                  <a:lnTo>
                    <a:pt x="6" y="252"/>
                  </a:lnTo>
                  <a:lnTo>
                    <a:pt x="6" y="251"/>
                  </a:lnTo>
                  <a:lnTo>
                    <a:pt x="7" y="250"/>
                  </a:lnTo>
                  <a:lnTo>
                    <a:pt x="7" y="249"/>
                  </a:lnTo>
                  <a:lnTo>
                    <a:pt x="8" y="248"/>
                  </a:lnTo>
                  <a:lnTo>
                    <a:pt x="9" y="246"/>
                  </a:lnTo>
                  <a:lnTo>
                    <a:pt x="9" y="245"/>
                  </a:lnTo>
                  <a:lnTo>
                    <a:pt x="10" y="240"/>
                  </a:lnTo>
                  <a:lnTo>
                    <a:pt x="11" y="234"/>
                  </a:lnTo>
                  <a:lnTo>
                    <a:pt x="12" y="228"/>
                  </a:lnTo>
                  <a:lnTo>
                    <a:pt x="12" y="220"/>
                  </a:lnTo>
                  <a:lnTo>
                    <a:pt x="11" y="212"/>
                  </a:lnTo>
                  <a:lnTo>
                    <a:pt x="11" y="203"/>
                  </a:lnTo>
                  <a:lnTo>
                    <a:pt x="10" y="193"/>
                  </a:lnTo>
                  <a:lnTo>
                    <a:pt x="9" y="184"/>
                  </a:lnTo>
                  <a:lnTo>
                    <a:pt x="9" y="175"/>
                  </a:lnTo>
                  <a:lnTo>
                    <a:pt x="8" y="165"/>
                  </a:lnTo>
                  <a:lnTo>
                    <a:pt x="7" y="155"/>
                  </a:lnTo>
                  <a:lnTo>
                    <a:pt x="7" y="147"/>
                  </a:lnTo>
                  <a:lnTo>
                    <a:pt x="6" y="138"/>
                  </a:lnTo>
                  <a:lnTo>
                    <a:pt x="6" y="130"/>
                  </a:lnTo>
                  <a:lnTo>
                    <a:pt x="7" y="123"/>
                  </a:lnTo>
                  <a:lnTo>
                    <a:pt x="7" y="117"/>
                  </a:lnTo>
                  <a:lnTo>
                    <a:pt x="9" y="108"/>
                  </a:lnTo>
                  <a:lnTo>
                    <a:pt x="11" y="100"/>
                  </a:lnTo>
                  <a:lnTo>
                    <a:pt x="14" y="91"/>
                  </a:lnTo>
                  <a:lnTo>
                    <a:pt x="17" y="83"/>
                  </a:lnTo>
                  <a:lnTo>
                    <a:pt x="20" y="74"/>
                  </a:lnTo>
                  <a:lnTo>
                    <a:pt x="24" y="65"/>
                  </a:lnTo>
                  <a:lnTo>
                    <a:pt x="29" y="58"/>
                  </a:lnTo>
                  <a:lnTo>
                    <a:pt x="34" y="50"/>
                  </a:lnTo>
                  <a:lnTo>
                    <a:pt x="40" y="43"/>
                  </a:lnTo>
                  <a:lnTo>
                    <a:pt x="46" y="36"/>
                  </a:lnTo>
                  <a:lnTo>
                    <a:pt x="51" y="29"/>
                  </a:lnTo>
                  <a:lnTo>
                    <a:pt x="57" y="24"/>
                  </a:lnTo>
                  <a:lnTo>
                    <a:pt x="64" y="20"/>
                  </a:lnTo>
                  <a:lnTo>
                    <a:pt x="70" y="15"/>
                  </a:lnTo>
                  <a:lnTo>
                    <a:pt x="77" y="12"/>
                  </a:lnTo>
                  <a:lnTo>
                    <a:pt x="83" y="9"/>
                  </a:lnTo>
                  <a:lnTo>
                    <a:pt x="83" y="9"/>
                  </a:lnTo>
                  <a:lnTo>
                    <a:pt x="84" y="9"/>
                  </a:lnTo>
                  <a:lnTo>
                    <a:pt x="84" y="10"/>
                  </a:lnTo>
                  <a:lnTo>
                    <a:pt x="84" y="11"/>
                  </a:lnTo>
                  <a:lnTo>
                    <a:pt x="84" y="12"/>
                  </a:lnTo>
                  <a:lnTo>
                    <a:pt x="84" y="13"/>
                  </a:lnTo>
                  <a:lnTo>
                    <a:pt x="85" y="14"/>
                  </a:lnTo>
                  <a:lnTo>
                    <a:pt x="85" y="15"/>
                  </a:lnTo>
                  <a:lnTo>
                    <a:pt x="85" y="16"/>
                  </a:lnTo>
                  <a:lnTo>
                    <a:pt x="85" y="17"/>
                  </a:lnTo>
                  <a:lnTo>
                    <a:pt x="85" y="18"/>
                  </a:lnTo>
                  <a:lnTo>
                    <a:pt x="86" y="24"/>
                  </a:lnTo>
                  <a:lnTo>
                    <a:pt x="88" y="31"/>
                  </a:lnTo>
                  <a:lnTo>
                    <a:pt x="90" y="37"/>
                  </a:lnTo>
                  <a:lnTo>
                    <a:pt x="92" y="43"/>
                  </a:lnTo>
                  <a:lnTo>
                    <a:pt x="96" y="49"/>
                  </a:lnTo>
                  <a:lnTo>
                    <a:pt x="99" y="54"/>
                  </a:lnTo>
                  <a:lnTo>
                    <a:pt x="103" y="59"/>
                  </a:lnTo>
                  <a:lnTo>
                    <a:pt x="107" y="63"/>
                  </a:lnTo>
                  <a:lnTo>
                    <a:pt x="111" y="66"/>
                  </a:lnTo>
                  <a:lnTo>
                    <a:pt x="116" y="69"/>
                  </a:lnTo>
                  <a:lnTo>
                    <a:pt x="119" y="72"/>
                  </a:lnTo>
                  <a:lnTo>
                    <a:pt x="123" y="74"/>
                  </a:lnTo>
                  <a:lnTo>
                    <a:pt x="128" y="76"/>
                  </a:lnTo>
                  <a:lnTo>
                    <a:pt x="132" y="77"/>
                  </a:lnTo>
                  <a:lnTo>
                    <a:pt x="135" y="78"/>
                  </a:lnTo>
                  <a:lnTo>
                    <a:pt x="139" y="78"/>
                  </a:lnTo>
                  <a:lnTo>
                    <a:pt x="140" y="78"/>
                  </a:lnTo>
                  <a:lnTo>
                    <a:pt x="142" y="77"/>
                  </a:lnTo>
                  <a:lnTo>
                    <a:pt x="144" y="77"/>
                  </a:lnTo>
                  <a:lnTo>
                    <a:pt x="145" y="77"/>
                  </a:lnTo>
                  <a:lnTo>
                    <a:pt x="146" y="76"/>
                  </a:lnTo>
                  <a:lnTo>
                    <a:pt x="147" y="76"/>
                  </a:lnTo>
                  <a:lnTo>
                    <a:pt x="148" y="76"/>
                  </a:lnTo>
                  <a:lnTo>
                    <a:pt x="149" y="76"/>
                  </a:lnTo>
                  <a:lnTo>
                    <a:pt x="149" y="76"/>
                  </a:lnTo>
                  <a:lnTo>
                    <a:pt x="149" y="77"/>
                  </a:lnTo>
                  <a:lnTo>
                    <a:pt x="149" y="78"/>
                  </a:lnTo>
                  <a:lnTo>
                    <a:pt x="149" y="79"/>
                  </a:lnTo>
                  <a:lnTo>
                    <a:pt x="149" y="80"/>
                  </a:lnTo>
                  <a:lnTo>
                    <a:pt x="149" y="81"/>
                  </a:lnTo>
                  <a:lnTo>
                    <a:pt x="148" y="82"/>
                  </a:lnTo>
                  <a:lnTo>
                    <a:pt x="148" y="84"/>
                  </a:lnTo>
                  <a:lnTo>
                    <a:pt x="147" y="86"/>
                  </a:lnTo>
                  <a:lnTo>
                    <a:pt x="147" y="87"/>
                  </a:lnTo>
                  <a:lnTo>
                    <a:pt x="146" y="89"/>
                  </a:lnTo>
                  <a:lnTo>
                    <a:pt x="146" y="91"/>
                  </a:lnTo>
                  <a:lnTo>
                    <a:pt x="146" y="93"/>
                  </a:lnTo>
                  <a:lnTo>
                    <a:pt x="146" y="95"/>
                  </a:lnTo>
                  <a:lnTo>
                    <a:pt x="145" y="97"/>
                  </a:lnTo>
                  <a:lnTo>
                    <a:pt x="146" y="99"/>
                  </a:lnTo>
                  <a:lnTo>
                    <a:pt x="146" y="100"/>
                  </a:lnTo>
                  <a:lnTo>
                    <a:pt x="146" y="102"/>
                  </a:lnTo>
                  <a:lnTo>
                    <a:pt x="147" y="103"/>
                  </a:lnTo>
                  <a:lnTo>
                    <a:pt x="148" y="104"/>
                  </a:lnTo>
                  <a:lnTo>
                    <a:pt x="149" y="105"/>
                  </a:lnTo>
                  <a:lnTo>
                    <a:pt x="149" y="106"/>
                  </a:lnTo>
                  <a:lnTo>
                    <a:pt x="150" y="107"/>
                  </a:lnTo>
                  <a:lnTo>
                    <a:pt x="151" y="108"/>
                  </a:lnTo>
                  <a:lnTo>
                    <a:pt x="151" y="109"/>
                  </a:lnTo>
                  <a:lnTo>
                    <a:pt x="152" y="110"/>
                  </a:lnTo>
                  <a:lnTo>
                    <a:pt x="152" y="112"/>
                  </a:lnTo>
                  <a:lnTo>
                    <a:pt x="153" y="113"/>
                  </a:lnTo>
                  <a:lnTo>
                    <a:pt x="153" y="114"/>
                  </a:lnTo>
                  <a:lnTo>
                    <a:pt x="153" y="116"/>
                  </a:lnTo>
                  <a:lnTo>
                    <a:pt x="153" y="117"/>
                  </a:lnTo>
                  <a:lnTo>
                    <a:pt x="154" y="119"/>
                  </a:lnTo>
                  <a:lnTo>
                    <a:pt x="154" y="121"/>
                  </a:lnTo>
                  <a:lnTo>
                    <a:pt x="154" y="122"/>
                  </a:lnTo>
                  <a:lnTo>
                    <a:pt x="154" y="123"/>
                  </a:lnTo>
                  <a:lnTo>
                    <a:pt x="154" y="124"/>
                  </a:lnTo>
                  <a:lnTo>
                    <a:pt x="155" y="125"/>
                  </a:lnTo>
                  <a:lnTo>
                    <a:pt x="155" y="126"/>
                  </a:lnTo>
                  <a:lnTo>
                    <a:pt x="155" y="127"/>
                  </a:lnTo>
                  <a:lnTo>
                    <a:pt x="156" y="128"/>
                  </a:lnTo>
                  <a:lnTo>
                    <a:pt x="156" y="129"/>
                  </a:lnTo>
                  <a:lnTo>
                    <a:pt x="156" y="130"/>
                  </a:lnTo>
                  <a:lnTo>
                    <a:pt x="156" y="131"/>
                  </a:lnTo>
                  <a:lnTo>
                    <a:pt x="155" y="131"/>
                  </a:lnTo>
                  <a:lnTo>
                    <a:pt x="154" y="132"/>
                  </a:lnTo>
                  <a:lnTo>
                    <a:pt x="153" y="132"/>
                  </a:lnTo>
                  <a:lnTo>
                    <a:pt x="152" y="133"/>
                  </a:lnTo>
                  <a:lnTo>
                    <a:pt x="151" y="135"/>
                  </a:lnTo>
                  <a:lnTo>
                    <a:pt x="151" y="137"/>
                  </a:lnTo>
                  <a:lnTo>
                    <a:pt x="150" y="139"/>
                  </a:lnTo>
                  <a:lnTo>
                    <a:pt x="150" y="142"/>
                  </a:lnTo>
                  <a:lnTo>
                    <a:pt x="149" y="145"/>
                  </a:lnTo>
                  <a:lnTo>
                    <a:pt x="149" y="148"/>
                  </a:lnTo>
                  <a:lnTo>
                    <a:pt x="149" y="151"/>
                  </a:lnTo>
                  <a:lnTo>
                    <a:pt x="149" y="154"/>
                  </a:lnTo>
                  <a:lnTo>
                    <a:pt x="149" y="157"/>
                  </a:lnTo>
                  <a:lnTo>
                    <a:pt x="149" y="161"/>
                  </a:lnTo>
                  <a:lnTo>
                    <a:pt x="150" y="164"/>
                  </a:lnTo>
                  <a:lnTo>
                    <a:pt x="150" y="166"/>
                  </a:lnTo>
                  <a:lnTo>
                    <a:pt x="150" y="169"/>
                  </a:lnTo>
                  <a:lnTo>
                    <a:pt x="150" y="171"/>
                  </a:lnTo>
                  <a:lnTo>
                    <a:pt x="151" y="172"/>
                  </a:lnTo>
                  <a:lnTo>
                    <a:pt x="151" y="174"/>
                  </a:lnTo>
                  <a:lnTo>
                    <a:pt x="151" y="175"/>
                  </a:lnTo>
                  <a:lnTo>
                    <a:pt x="152" y="176"/>
                  </a:lnTo>
                  <a:lnTo>
                    <a:pt x="153" y="177"/>
                  </a:lnTo>
                  <a:lnTo>
                    <a:pt x="154" y="177"/>
                  </a:lnTo>
                  <a:lnTo>
                    <a:pt x="155" y="178"/>
                  </a:lnTo>
                  <a:lnTo>
                    <a:pt x="156" y="178"/>
                  </a:lnTo>
                  <a:lnTo>
                    <a:pt x="158" y="178"/>
                  </a:lnTo>
                  <a:lnTo>
                    <a:pt x="159" y="178"/>
                  </a:lnTo>
                  <a:lnTo>
                    <a:pt x="160" y="178"/>
                  </a:lnTo>
                  <a:lnTo>
                    <a:pt x="161" y="178"/>
                  </a:lnTo>
                  <a:lnTo>
                    <a:pt x="162" y="177"/>
                  </a:lnTo>
                  <a:lnTo>
                    <a:pt x="162" y="176"/>
                  </a:lnTo>
                  <a:lnTo>
                    <a:pt x="163" y="175"/>
                  </a:lnTo>
                  <a:lnTo>
                    <a:pt x="163" y="174"/>
                  </a:lnTo>
                  <a:lnTo>
                    <a:pt x="163" y="172"/>
                  </a:lnTo>
                  <a:lnTo>
                    <a:pt x="163" y="171"/>
                  </a:lnTo>
                  <a:lnTo>
                    <a:pt x="163" y="169"/>
                  </a:lnTo>
                  <a:lnTo>
                    <a:pt x="164" y="168"/>
                  </a:lnTo>
                  <a:lnTo>
                    <a:pt x="164" y="166"/>
                  </a:lnTo>
                  <a:lnTo>
                    <a:pt x="165" y="164"/>
                  </a:lnTo>
                  <a:lnTo>
                    <a:pt x="165" y="162"/>
                  </a:lnTo>
                  <a:lnTo>
                    <a:pt x="166" y="161"/>
                  </a:lnTo>
                  <a:lnTo>
                    <a:pt x="167" y="159"/>
                  </a:lnTo>
                  <a:lnTo>
                    <a:pt x="167" y="157"/>
                  </a:lnTo>
                  <a:lnTo>
                    <a:pt x="168" y="155"/>
                  </a:lnTo>
                  <a:lnTo>
                    <a:pt x="169" y="153"/>
                  </a:lnTo>
                  <a:lnTo>
                    <a:pt x="170" y="152"/>
                  </a:lnTo>
                  <a:lnTo>
                    <a:pt x="170" y="150"/>
                  </a:lnTo>
                  <a:lnTo>
                    <a:pt x="171" y="148"/>
                  </a:lnTo>
                  <a:lnTo>
                    <a:pt x="171" y="148"/>
                  </a:lnTo>
                  <a:lnTo>
                    <a:pt x="171" y="147"/>
                  </a:lnTo>
                  <a:lnTo>
                    <a:pt x="172" y="146"/>
                  </a:lnTo>
                  <a:lnTo>
                    <a:pt x="172" y="144"/>
                  </a:lnTo>
                  <a:lnTo>
                    <a:pt x="172" y="143"/>
                  </a:lnTo>
                  <a:lnTo>
                    <a:pt x="172" y="142"/>
                  </a:lnTo>
                  <a:lnTo>
                    <a:pt x="172" y="140"/>
                  </a:lnTo>
                  <a:lnTo>
                    <a:pt x="172" y="137"/>
                  </a:lnTo>
                  <a:lnTo>
                    <a:pt x="172" y="135"/>
                  </a:lnTo>
                  <a:lnTo>
                    <a:pt x="172" y="133"/>
                  </a:lnTo>
                  <a:lnTo>
                    <a:pt x="172" y="131"/>
                  </a:lnTo>
                  <a:lnTo>
                    <a:pt x="171" y="129"/>
                  </a:lnTo>
                  <a:lnTo>
                    <a:pt x="171" y="128"/>
                  </a:lnTo>
                  <a:lnTo>
                    <a:pt x="171" y="126"/>
                  </a:lnTo>
                  <a:lnTo>
                    <a:pt x="171" y="124"/>
                  </a:lnTo>
                  <a:lnTo>
                    <a:pt x="170" y="123"/>
                  </a:lnTo>
                  <a:lnTo>
                    <a:pt x="170" y="121"/>
                  </a:lnTo>
                  <a:lnTo>
                    <a:pt x="169" y="120"/>
                  </a:lnTo>
                  <a:lnTo>
                    <a:pt x="169" y="118"/>
                  </a:lnTo>
                  <a:lnTo>
                    <a:pt x="169" y="117"/>
                  </a:lnTo>
                  <a:lnTo>
                    <a:pt x="169" y="115"/>
                  </a:lnTo>
                  <a:lnTo>
                    <a:pt x="169" y="113"/>
                  </a:lnTo>
                  <a:lnTo>
                    <a:pt x="169" y="112"/>
                  </a:lnTo>
                  <a:lnTo>
                    <a:pt x="169" y="110"/>
                  </a:lnTo>
                  <a:lnTo>
                    <a:pt x="169" y="106"/>
                  </a:lnTo>
                  <a:lnTo>
                    <a:pt x="169" y="103"/>
                  </a:lnTo>
                  <a:lnTo>
                    <a:pt x="169" y="101"/>
                  </a:lnTo>
                  <a:lnTo>
                    <a:pt x="169" y="100"/>
                  </a:lnTo>
                  <a:lnTo>
                    <a:pt x="168" y="98"/>
                  </a:lnTo>
                  <a:lnTo>
                    <a:pt x="168" y="96"/>
                  </a:lnTo>
                  <a:lnTo>
                    <a:pt x="168" y="94"/>
                  </a:lnTo>
                  <a:lnTo>
                    <a:pt x="167" y="93"/>
                  </a:lnTo>
                  <a:lnTo>
                    <a:pt x="168" y="91"/>
                  </a:lnTo>
                  <a:lnTo>
                    <a:pt x="168" y="89"/>
                  </a:lnTo>
                  <a:lnTo>
                    <a:pt x="169" y="87"/>
                  </a:lnTo>
                  <a:lnTo>
                    <a:pt x="169" y="86"/>
                  </a:lnTo>
                  <a:lnTo>
                    <a:pt x="171" y="84"/>
                  </a:lnTo>
                  <a:lnTo>
                    <a:pt x="172" y="82"/>
                  </a:lnTo>
                  <a:lnTo>
                    <a:pt x="173" y="80"/>
                  </a:lnTo>
                  <a:lnTo>
                    <a:pt x="175" y="78"/>
                  </a:lnTo>
                  <a:lnTo>
                    <a:pt x="176" y="77"/>
                  </a:lnTo>
                  <a:lnTo>
                    <a:pt x="178" y="75"/>
                  </a:lnTo>
                  <a:lnTo>
                    <a:pt x="180" y="74"/>
                  </a:lnTo>
                  <a:lnTo>
                    <a:pt x="181" y="73"/>
                  </a:lnTo>
                  <a:lnTo>
                    <a:pt x="182" y="71"/>
                  </a:lnTo>
                  <a:lnTo>
                    <a:pt x="183" y="70"/>
                  </a:lnTo>
                  <a:lnTo>
                    <a:pt x="184" y="70"/>
                  </a:lnTo>
                  <a:lnTo>
                    <a:pt x="185" y="69"/>
                  </a:lnTo>
                  <a:lnTo>
                    <a:pt x="186" y="68"/>
                  </a:lnTo>
                  <a:lnTo>
                    <a:pt x="187" y="67"/>
                  </a:lnTo>
                  <a:lnTo>
                    <a:pt x="189" y="66"/>
                  </a:lnTo>
                  <a:lnTo>
                    <a:pt x="190" y="66"/>
                  </a:lnTo>
                  <a:lnTo>
                    <a:pt x="191" y="65"/>
                  </a:lnTo>
                  <a:lnTo>
                    <a:pt x="193" y="64"/>
                  </a:lnTo>
                  <a:lnTo>
                    <a:pt x="194" y="64"/>
                  </a:lnTo>
                  <a:lnTo>
                    <a:pt x="195" y="63"/>
                  </a:lnTo>
                  <a:lnTo>
                    <a:pt x="196" y="62"/>
                  </a:lnTo>
                  <a:lnTo>
                    <a:pt x="197" y="61"/>
                  </a:lnTo>
                  <a:lnTo>
                    <a:pt x="197" y="60"/>
                  </a:lnTo>
                  <a:lnTo>
                    <a:pt x="198" y="58"/>
                  </a:lnTo>
                  <a:lnTo>
                    <a:pt x="198" y="57"/>
                  </a:lnTo>
                  <a:lnTo>
                    <a:pt x="197" y="55"/>
                  </a:lnTo>
                  <a:lnTo>
                    <a:pt x="197" y="53"/>
                  </a:lnTo>
                  <a:lnTo>
                    <a:pt x="196" y="51"/>
                  </a:lnTo>
                  <a:lnTo>
                    <a:pt x="195" y="49"/>
                  </a:lnTo>
                  <a:lnTo>
                    <a:pt x="194" y="47"/>
                  </a:lnTo>
                  <a:lnTo>
                    <a:pt x="193" y="44"/>
                  </a:lnTo>
                  <a:lnTo>
                    <a:pt x="192" y="42"/>
                  </a:lnTo>
                  <a:lnTo>
                    <a:pt x="191" y="39"/>
                  </a:lnTo>
                  <a:lnTo>
                    <a:pt x="190" y="37"/>
                  </a:lnTo>
                  <a:lnTo>
                    <a:pt x="188" y="31"/>
                  </a:lnTo>
                  <a:lnTo>
                    <a:pt x="187" y="29"/>
                  </a:lnTo>
                  <a:lnTo>
                    <a:pt x="187" y="27"/>
                  </a:lnTo>
                  <a:lnTo>
                    <a:pt x="186" y="25"/>
                  </a:lnTo>
                  <a:lnTo>
                    <a:pt x="185" y="23"/>
                  </a:lnTo>
                  <a:lnTo>
                    <a:pt x="185" y="21"/>
                  </a:lnTo>
                  <a:lnTo>
                    <a:pt x="184" y="21"/>
                  </a:lnTo>
                  <a:lnTo>
                    <a:pt x="184" y="20"/>
                  </a:lnTo>
                  <a:lnTo>
                    <a:pt x="184" y="19"/>
                  </a:lnTo>
                  <a:lnTo>
                    <a:pt x="184" y="18"/>
                  </a:lnTo>
                  <a:lnTo>
                    <a:pt x="185" y="18"/>
                  </a:lnTo>
                  <a:lnTo>
                    <a:pt x="186" y="17"/>
                  </a:lnTo>
                  <a:lnTo>
                    <a:pt x="187" y="17"/>
                  </a:lnTo>
                  <a:lnTo>
                    <a:pt x="185" y="17"/>
                  </a:lnTo>
                  <a:lnTo>
                    <a:pt x="184" y="17"/>
                  </a:lnTo>
                  <a:lnTo>
                    <a:pt x="182" y="17"/>
                  </a:lnTo>
                  <a:lnTo>
                    <a:pt x="180" y="17"/>
                  </a:lnTo>
                  <a:lnTo>
                    <a:pt x="176"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8" name="Freeform 582"/>
            <p:cNvSpPr>
              <a:spLocks/>
            </p:cNvSpPr>
            <p:nvPr/>
          </p:nvSpPr>
          <p:spPr bwMode="auto">
            <a:xfrm>
              <a:off x="653" y="3647"/>
              <a:ext cx="3" cy="119"/>
            </a:xfrm>
            <a:custGeom>
              <a:avLst/>
              <a:gdLst>
                <a:gd name="T0" fmla="*/ 2 w 3"/>
                <a:gd name="T1" fmla="*/ 9 h 119"/>
                <a:gd name="T2" fmla="*/ 2 w 3"/>
                <a:gd name="T3" fmla="*/ 17 h 119"/>
                <a:gd name="T4" fmla="*/ 2 w 3"/>
                <a:gd name="T5" fmla="*/ 29 h 119"/>
                <a:gd name="T6" fmla="*/ 2 w 3"/>
                <a:gd name="T7" fmla="*/ 41 h 119"/>
                <a:gd name="T8" fmla="*/ 2 w 3"/>
                <a:gd name="T9" fmla="*/ 54 h 119"/>
                <a:gd name="T10" fmla="*/ 2 w 3"/>
                <a:gd name="T11" fmla="*/ 66 h 119"/>
                <a:gd name="T12" fmla="*/ 2 w 3"/>
                <a:gd name="T13" fmla="*/ 76 h 119"/>
                <a:gd name="T14" fmla="*/ 2 w 3"/>
                <a:gd name="T15" fmla="*/ 84 h 119"/>
                <a:gd name="T16" fmla="*/ 2 w 3"/>
                <a:gd name="T17" fmla="*/ 88 h 119"/>
                <a:gd name="T18" fmla="*/ 2 w 3"/>
                <a:gd name="T19" fmla="*/ 91 h 119"/>
                <a:gd name="T20" fmla="*/ 2 w 3"/>
                <a:gd name="T21" fmla="*/ 96 h 119"/>
                <a:gd name="T22" fmla="*/ 2 w 3"/>
                <a:gd name="T23" fmla="*/ 100 h 119"/>
                <a:gd name="T24" fmla="*/ 2 w 3"/>
                <a:gd name="T25" fmla="*/ 104 h 119"/>
                <a:gd name="T26" fmla="*/ 1 w 3"/>
                <a:gd name="T27" fmla="*/ 108 h 119"/>
                <a:gd name="T28" fmla="*/ 1 w 3"/>
                <a:gd name="T29" fmla="*/ 111 h 119"/>
                <a:gd name="T30" fmla="*/ 1 w 3"/>
                <a:gd name="T31" fmla="*/ 115 h 119"/>
                <a:gd name="T32" fmla="*/ 1 w 3"/>
                <a:gd name="T33" fmla="*/ 117 h 119"/>
                <a:gd name="T34" fmla="*/ 0 w 3"/>
                <a:gd name="T35" fmla="*/ 118 h 119"/>
                <a:gd name="T36" fmla="*/ 0 w 3"/>
                <a:gd name="T37" fmla="*/ 116 h 119"/>
                <a:gd name="T38" fmla="*/ 0 w 3"/>
                <a:gd name="T39" fmla="*/ 114 h 119"/>
                <a:gd name="T40" fmla="*/ 0 w 3"/>
                <a:gd name="T41" fmla="*/ 112 h 119"/>
                <a:gd name="T42" fmla="*/ 1 w 3"/>
                <a:gd name="T43" fmla="*/ 109 h 119"/>
                <a:gd name="T44" fmla="*/ 1 w 3"/>
                <a:gd name="T45" fmla="*/ 107 h 119"/>
                <a:gd name="T46" fmla="*/ 1 w 3"/>
                <a:gd name="T47" fmla="*/ 104 h 119"/>
                <a:gd name="T48" fmla="*/ 1 w 3"/>
                <a:gd name="T49" fmla="*/ 100 h 119"/>
                <a:gd name="T50" fmla="*/ 1 w 3"/>
                <a:gd name="T51" fmla="*/ 97 h 119"/>
                <a:gd name="T52" fmla="*/ 1 w 3"/>
                <a:gd name="T53" fmla="*/ 94 h 119"/>
                <a:gd name="T54" fmla="*/ 1 w 3"/>
                <a:gd name="T55" fmla="*/ 90 h 119"/>
                <a:gd name="T56" fmla="*/ 1 w 3"/>
                <a:gd name="T57" fmla="*/ 87 h 119"/>
                <a:gd name="T58" fmla="*/ 1 w 3"/>
                <a:gd name="T59" fmla="*/ 82 h 119"/>
                <a:gd name="T60" fmla="*/ 1 w 3"/>
                <a:gd name="T61" fmla="*/ 72 h 119"/>
                <a:gd name="T62" fmla="*/ 1 w 3"/>
                <a:gd name="T63" fmla="*/ 61 h 119"/>
                <a:gd name="T64" fmla="*/ 0 w 3"/>
                <a:gd name="T65" fmla="*/ 48 h 119"/>
                <a:gd name="T66" fmla="*/ 0 w 3"/>
                <a:gd name="T67" fmla="*/ 34 h 119"/>
                <a:gd name="T68" fmla="*/ 0 w 3"/>
                <a:gd name="T69" fmla="*/ 22 h 119"/>
                <a:gd name="T70" fmla="*/ 1 w 3"/>
                <a:gd name="T71" fmla="*/ 11 h 119"/>
                <a:gd name="T72" fmla="*/ 1 w 3"/>
                <a:gd name="T73" fmla="*/ 5 h 119"/>
                <a:gd name="T74" fmla="*/ 1 w 3"/>
                <a:gd name="T75" fmla="*/ 4 h 119"/>
                <a:gd name="T76" fmla="*/ 1 w 3"/>
                <a:gd name="T77" fmla="*/ 2 h 119"/>
                <a:gd name="T78" fmla="*/ 2 w 3"/>
                <a:gd name="T79" fmla="*/ 0 h 119"/>
                <a:gd name="T80" fmla="*/ 2 w 3"/>
                <a:gd name="T81" fmla="*/ 1 h 119"/>
                <a:gd name="T82" fmla="*/ 2 w 3"/>
                <a:gd name="T83" fmla="*/ 3 h 119"/>
                <a:gd name="T84" fmla="*/ 2 w 3"/>
                <a:gd name="T85" fmla="*/ 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 h="119">
                  <a:moveTo>
                    <a:pt x="2" y="5"/>
                  </a:moveTo>
                  <a:lnTo>
                    <a:pt x="2" y="9"/>
                  </a:lnTo>
                  <a:lnTo>
                    <a:pt x="2" y="12"/>
                  </a:lnTo>
                  <a:lnTo>
                    <a:pt x="2" y="17"/>
                  </a:lnTo>
                  <a:lnTo>
                    <a:pt x="2" y="23"/>
                  </a:lnTo>
                  <a:lnTo>
                    <a:pt x="2" y="29"/>
                  </a:lnTo>
                  <a:lnTo>
                    <a:pt x="2" y="35"/>
                  </a:lnTo>
                  <a:lnTo>
                    <a:pt x="2" y="41"/>
                  </a:lnTo>
                  <a:lnTo>
                    <a:pt x="2" y="48"/>
                  </a:lnTo>
                  <a:lnTo>
                    <a:pt x="2" y="54"/>
                  </a:lnTo>
                  <a:lnTo>
                    <a:pt x="2" y="60"/>
                  </a:lnTo>
                  <a:lnTo>
                    <a:pt x="2" y="66"/>
                  </a:lnTo>
                  <a:lnTo>
                    <a:pt x="2" y="71"/>
                  </a:lnTo>
                  <a:lnTo>
                    <a:pt x="2" y="76"/>
                  </a:lnTo>
                  <a:lnTo>
                    <a:pt x="2" y="80"/>
                  </a:lnTo>
                  <a:lnTo>
                    <a:pt x="2" y="84"/>
                  </a:lnTo>
                  <a:lnTo>
                    <a:pt x="2" y="86"/>
                  </a:lnTo>
                  <a:lnTo>
                    <a:pt x="2" y="88"/>
                  </a:lnTo>
                  <a:lnTo>
                    <a:pt x="2" y="89"/>
                  </a:lnTo>
                  <a:lnTo>
                    <a:pt x="2" y="91"/>
                  </a:lnTo>
                  <a:lnTo>
                    <a:pt x="2" y="94"/>
                  </a:lnTo>
                  <a:lnTo>
                    <a:pt x="2" y="96"/>
                  </a:lnTo>
                  <a:lnTo>
                    <a:pt x="2" y="98"/>
                  </a:lnTo>
                  <a:lnTo>
                    <a:pt x="2" y="100"/>
                  </a:lnTo>
                  <a:lnTo>
                    <a:pt x="2" y="102"/>
                  </a:lnTo>
                  <a:lnTo>
                    <a:pt x="2" y="104"/>
                  </a:lnTo>
                  <a:lnTo>
                    <a:pt x="2" y="107"/>
                  </a:lnTo>
                  <a:lnTo>
                    <a:pt x="1" y="108"/>
                  </a:lnTo>
                  <a:lnTo>
                    <a:pt x="1" y="109"/>
                  </a:lnTo>
                  <a:lnTo>
                    <a:pt x="1" y="111"/>
                  </a:lnTo>
                  <a:lnTo>
                    <a:pt x="1" y="113"/>
                  </a:lnTo>
                  <a:lnTo>
                    <a:pt x="1" y="115"/>
                  </a:lnTo>
                  <a:lnTo>
                    <a:pt x="1" y="116"/>
                  </a:lnTo>
                  <a:lnTo>
                    <a:pt x="1" y="117"/>
                  </a:lnTo>
                  <a:lnTo>
                    <a:pt x="0" y="118"/>
                  </a:lnTo>
                  <a:lnTo>
                    <a:pt x="0" y="118"/>
                  </a:lnTo>
                  <a:lnTo>
                    <a:pt x="0" y="117"/>
                  </a:lnTo>
                  <a:lnTo>
                    <a:pt x="0" y="116"/>
                  </a:lnTo>
                  <a:lnTo>
                    <a:pt x="0" y="115"/>
                  </a:lnTo>
                  <a:lnTo>
                    <a:pt x="0" y="114"/>
                  </a:lnTo>
                  <a:lnTo>
                    <a:pt x="0" y="113"/>
                  </a:lnTo>
                  <a:lnTo>
                    <a:pt x="0" y="112"/>
                  </a:lnTo>
                  <a:lnTo>
                    <a:pt x="0" y="111"/>
                  </a:lnTo>
                  <a:lnTo>
                    <a:pt x="1" y="109"/>
                  </a:lnTo>
                  <a:lnTo>
                    <a:pt x="1" y="108"/>
                  </a:lnTo>
                  <a:lnTo>
                    <a:pt x="1" y="107"/>
                  </a:lnTo>
                  <a:lnTo>
                    <a:pt x="1" y="105"/>
                  </a:lnTo>
                  <a:lnTo>
                    <a:pt x="1" y="104"/>
                  </a:lnTo>
                  <a:lnTo>
                    <a:pt x="1" y="102"/>
                  </a:lnTo>
                  <a:lnTo>
                    <a:pt x="1" y="100"/>
                  </a:lnTo>
                  <a:lnTo>
                    <a:pt x="1" y="99"/>
                  </a:lnTo>
                  <a:lnTo>
                    <a:pt x="1" y="97"/>
                  </a:lnTo>
                  <a:lnTo>
                    <a:pt x="1" y="95"/>
                  </a:lnTo>
                  <a:lnTo>
                    <a:pt x="1" y="94"/>
                  </a:lnTo>
                  <a:lnTo>
                    <a:pt x="1" y="92"/>
                  </a:lnTo>
                  <a:lnTo>
                    <a:pt x="1" y="90"/>
                  </a:lnTo>
                  <a:lnTo>
                    <a:pt x="1" y="89"/>
                  </a:lnTo>
                  <a:lnTo>
                    <a:pt x="1" y="87"/>
                  </a:lnTo>
                  <a:lnTo>
                    <a:pt x="1" y="85"/>
                  </a:lnTo>
                  <a:lnTo>
                    <a:pt x="1" y="82"/>
                  </a:lnTo>
                  <a:lnTo>
                    <a:pt x="1" y="78"/>
                  </a:lnTo>
                  <a:lnTo>
                    <a:pt x="1" y="72"/>
                  </a:lnTo>
                  <a:lnTo>
                    <a:pt x="1" y="68"/>
                  </a:lnTo>
                  <a:lnTo>
                    <a:pt x="1" y="61"/>
                  </a:lnTo>
                  <a:lnTo>
                    <a:pt x="1" y="54"/>
                  </a:lnTo>
                  <a:lnTo>
                    <a:pt x="0" y="48"/>
                  </a:lnTo>
                  <a:lnTo>
                    <a:pt x="0" y="41"/>
                  </a:lnTo>
                  <a:lnTo>
                    <a:pt x="0" y="34"/>
                  </a:lnTo>
                  <a:lnTo>
                    <a:pt x="0" y="28"/>
                  </a:lnTo>
                  <a:lnTo>
                    <a:pt x="0" y="22"/>
                  </a:lnTo>
                  <a:lnTo>
                    <a:pt x="0" y="16"/>
                  </a:lnTo>
                  <a:lnTo>
                    <a:pt x="1" y="11"/>
                  </a:lnTo>
                  <a:lnTo>
                    <a:pt x="1" y="8"/>
                  </a:lnTo>
                  <a:lnTo>
                    <a:pt x="1" y="5"/>
                  </a:lnTo>
                  <a:lnTo>
                    <a:pt x="1" y="5"/>
                  </a:lnTo>
                  <a:lnTo>
                    <a:pt x="1" y="4"/>
                  </a:lnTo>
                  <a:lnTo>
                    <a:pt x="1" y="3"/>
                  </a:lnTo>
                  <a:lnTo>
                    <a:pt x="1" y="2"/>
                  </a:lnTo>
                  <a:lnTo>
                    <a:pt x="2" y="1"/>
                  </a:lnTo>
                  <a:lnTo>
                    <a:pt x="2" y="0"/>
                  </a:lnTo>
                  <a:lnTo>
                    <a:pt x="2" y="0"/>
                  </a:lnTo>
                  <a:lnTo>
                    <a:pt x="2" y="1"/>
                  </a:lnTo>
                  <a:lnTo>
                    <a:pt x="2" y="2"/>
                  </a:lnTo>
                  <a:lnTo>
                    <a:pt x="2" y="3"/>
                  </a:lnTo>
                  <a:lnTo>
                    <a:pt x="2" y="4"/>
                  </a:lnTo>
                  <a:lnTo>
                    <a:pt x="2"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39" name="Freeform 583"/>
            <p:cNvSpPr>
              <a:spLocks/>
            </p:cNvSpPr>
            <p:nvPr/>
          </p:nvSpPr>
          <p:spPr bwMode="auto">
            <a:xfrm>
              <a:off x="663" y="3638"/>
              <a:ext cx="2" cy="120"/>
            </a:xfrm>
            <a:custGeom>
              <a:avLst/>
              <a:gdLst>
                <a:gd name="T0" fmla="*/ 1 w 2"/>
                <a:gd name="T1" fmla="*/ 9 h 120"/>
                <a:gd name="T2" fmla="*/ 1 w 2"/>
                <a:gd name="T3" fmla="*/ 18 h 120"/>
                <a:gd name="T4" fmla="*/ 1 w 2"/>
                <a:gd name="T5" fmla="*/ 30 h 120"/>
                <a:gd name="T6" fmla="*/ 1 w 2"/>
                <a:gd name="T7" fmla="*/ 42 h 120"/>
                <a:gd name="T8" fmla="*/ 1 w 2"/>
                <a:gd name="T9" fmla="*/ 54 h 120"/>
                <a:gd name="T10" fmla="*/ 1 w 2"/>
                <a:gd name="T11" fmla="*/ 67 h 120"/>
                <a:gd name="T12" fmla="*/ 1 w 2"/>
                <a:gd name="T13" fmla="*/ 76 h 120"/>
                <a:gd name="T14" fmla="*/ 1 w 2"/>
                <a:gd name="T15" fmla="*/ 84 h 120"/>
                <a:gd name="T16" fmla="*/ 1 w 2"/>
                <a:gd name="T17" fmla="*/ 89 h 120"/>
                <a:gd name="T18" fmla="*/ 1 w 2"/>
                <a:gd name="T19" fmla="*/ 92 h 120"/>
                <a:gd name="T20" fmla="*/ 1 w 2"/>
                <a:gd name="T21" fmla="*/ 96 h 120"/>
                <a:gd name="T22" fmla="*/ 1 w 2"/>
                <a:gd name="T23" fmla="*/ 100 h 120"/>
                <a:gd name="T24" fmla="*/ 1 w 2"/>
                <a:gd name="T25" fmla="*/ 104 h 120"/>
                <a:gd name="T26" fmla="*/ 1 w 2"/>
                <a:gd name="T27" fmla="*/ 108 h 120"/>
                <a:gd name="T28" fmla="*/ 1 w 2"/>
                <a:gd name="T29" fmla="*/ 111 h 120"/>
                <a:gd name="T30" fmla="*/ 0 w 2"/>
                <a:gd name="T31" fmla="*/ 114 h 120"/>
                <a:gd name="T32" fmla="*/ 0 w 2"/>
                <a:gd name="T33" fmla="*/ 117 h 120"/>
                <a:gd name="T34" fmla="*/ 0 w 2"/>
                <a:gd name="T35" fmla="*/ 119 h 120"/>
                <a:gd name="T36" fmla="*/ 0 w 2"/>
                <a:gd name="T37" fmla="*/ 117 h 120"/>
                <a:gd name="T38" fmla="*/ 0 w 2"/>
                <a:gd name="T39" fmla="*/ 115 h 120"/>
                <a:gd name="T40" fmla="*/ 0 w 2"/>
                <a:gd name="T41" fmla="*/ 113 h 120"/>
                <a:gd name="T42" fmla="*/ 0 w 2"/>
                <a:gd name="T43" fmla="*/ 111 h 120"/>
                <a:gd name="T44" fmla="*/ 0 w 2"/>
                <a:gd name="T45" fmla="*/ 108 h 120"/>
                <a:gd name="T46" fmla="*/ 0 w 2"/>
                <a:gd name="T47" fmla="*/ 103 h 120"/>
                <a:gd name="T48" fmla="*/ 0 w 2"/>
                <a:gd name="T49" fmla="*/ 100 h 120"/>
                <a:gd name="T50" fmla="*/ 0 w 2"/>
                <a:gd name="T51" fmla="*/ 97 h 120"/>
                <a:gd name="T52" fmla="*/ 0 w 2"/>
                <a:gd name="T53" fmla="*/ 93 h 120"/>
                <a:gd name="T54" fmla="*/ 0 w 2"/>
                <a:gd name="T55" fmla="*/ 90 h 120"/>
                <a:gd name="T56" fmla="*/ 0 w 2"/>
                <a:gd name="T57" fmla="*/ 87 h 120"/>
                <a:gd name="T58" fmla="*/ 0 w 2"/>
                <a:gd name="T59" fmla="*/ 82 h 120"/>
                <a:gd name="T60" fmla="*/ 0 w 2"/>
                <a:gd name="T61" fmla="*/ 72 h 120"/>
                <a:gd name="T62" fmla="*/ 0 w 2"/>
                <a:gd name="T63" fmla="*/ 61 h 120"/>
                <a:gd name="T64" fmla="*/ 0 w 2"/>
                <a:gd name="T65" fmla="*/ 49 h 120"/>
                <a:gd name="T66" fmla="*/ 0 w 2"/>
                <a:gd name="T67" fmla="*/ 35 h 120"/>
                <a:gd name="T68" fmla="*/ 0 w 2"/>
                <a:gd name="T69" fmla="*/ 23 h 120"/>
                <a:gd name="T70" fmla="*/ 0 w 2"/>
                <a:gd name="T71" fmla="*/ 12 h 120"/>
                <a:gd name="T72" fmla="*/ 0 w 2"/>
                <a:gd name="T73" fmla="*/ 6 h 120"/>
                <a:gd name="T74" fmla="*/ 1 w 2"/>
                <a:gd name="T75" fmla="*/ 4 h 120"/>
                <a:gd name="T76" fmla="*/ 1 w 2"/>
                <a:gd name="T77" fmla="*/ 3 h 120"/>
                <a:gd name="T78" fmla="*/ 1 w 2"/>
                <a:gd name="T79" fmla="*/ 1 h 120"/>
                <a:gd name="T80" fmla="*/ 1 w 2"/>
                <a:gd name="T81" fmla="*/ 0 h 120"/>
                <a:gd name="T82" fmla="*/ 1 w 2"/>
                <a:gd name="T83" fmla="*/ 2 h 120"/>
                <a:gd name="T84" fmla="*/ 1 w 2"/>
                <a:gd name="T85" fmla="*/ 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120">
                  <a:moveTo>
                    <a:pt x="1" y="5"/>
                  </a:moveTo>
                  <a:lnTo>
                    <a:pt x="1" y="9"/>
                  </a:lnTo>
                  <a:lnTo>
                    <a:pt x="1" y="13"/>
                  </a:lnTo>
                  <a:lnTo>
                    <a:pt x="1" y="18"/>
                  </a:lnTo>
                  <a:lnTo>
                    <a:pt x="1" y="23"/>
                  </a:lnTo>
                  <a:lnTo>
                    <a:pt x="1" y="30"/>
                  </a:lnTo>
                  <a:lnTo>
                    <a:pt x="1" y="35"/>
                  </a:lnTo>
                  <a:lnTo>
                    <a:pt x="1" y="42"/>
                  </a:lnTo>
                  <a:lnTo>
                    <a:pt x="1" y="49"/>
                  </a:lnTo>
                  <a:lnTo>
                    <a:pt x="1" y="54"/>
                  </a:lnTo>
                  <a:lnTo>
                    <a:pt x="1" y="61"/>
                  </a:lnTo>
                  <a:lnTo>
                    <a:pt x="1" y="67"/>
                  </a:lnTo>
                  <a:lnTo>
                    <a:pt x="1" y="71"/>
                  </a:lnTo>
                  <a:lnTo>
                    <a:pt x="1" y="76"/>
                  </a:lnTo>
                  <a:lnTo>
                    <a:pt x="1" y="81"/>
                  </a:lnTo>
                  <a:lnTo>
                    <a:pt x="1" y="84"/>
                  </a:lnTo>
                  <a:lnTo>
                    <a:pt x="1" y="87"/>
                  </a:lnTo>
                  <a:lnTo>
                    <a:pt x="1" y="89"/>
                  </a:lnTo>
                  <a:lnTo>
                    <a:pt x="1" y="90"/>
                  </a:lnTo>
                  <a:lnTo>
                    <a:pt x="1" y="92"/>
                  </a:lnTo>
                  <a:lnTo>
                    <a:pt x="1" y="94"/>
                  </a:lnTo>
                  <a:lnTo>
                    <a:pt x="1" y="96"/>
                  </a:lnTo>
                  <a:lnTo>
                    <a:pt x="1" y="98"/>
                  </a:lnTo>
                  <a:lnTo>
                    <a:pt x="1" y="100"/>
                  </a:lnTo>
                  <a:lnTo>
                    <a:pt x="1" y="102"/>
                  </a:lnTo>
                  <a:lnTo>
                    <a:pt x="1" y="104"/>
                  </a:lnTo>
                  <a:lnTo>
                    <a:pt x="1" y="106"/>
                  </a:lnTo>
                  <a:lnTo>
                    <a:pt x="1" y="108"/>
                  </a:lnTo>
                  <a:lnTo>
                    <a:pt x="1" y="109"/>
                  </a:lnTo>
                  <a:lnTo>
                    <a:pt x="1" y="111"/>
                  </a:lnTo>
                  <a:lnTo>
                    <a:pt x="0" y="113"/>
                  </a:lnTo>
                  <a:lnTo>
                    <a:pt x="0" y="114"/>
                  </a:lnTo>
                  <a:lnTo>
                    <a:pt x="0" y="116"/>
                  </a:lnTo>
                  <a:lnTo>
                    <a:pt x="0" y="117"/>
                  </a:lnTo>
                  <a:lnTo>
                    <a:pt x="0" y="118"/>
                  </a:lnTo>
                  <a:lnTo>
                    <a:pt x="0" y="119"/>
                  </a:lnTo>
                  <a:lnTo>
                    <a:pt x="0" y="118"/>
                  </a:lnTo>
                  <a:lnTo>
                    <a:pt x="0" y="117"/>
                  </a:lnTo>
                  <a:lnTo>
                    <a:pt x="0" y="116"/>
                  </a:lnTo>
                  <a:lnTo>
                    <a:pt x="0" y="115"/>
                  </a:lnTo>
                  <a:lnTo>
                    <a:pt x="0" y="114"/>
                  </a:lnTo>
                  <a:lnTo>
                    <a:pt x="0" y="113"/>
                  </a:lnTo>
                  <a:lnTo>
                    <a:pt x="0" y="112"/>
                  </a:lnTo>
                  <a:lnTo>
                    <a:pt x="0" y="111"/>
                  </a:lnTo>
                  <a:lnTo>
                    <a:pt x="0" y="109"/>
                  </a:lnTo>
                  <a:lnTo>
                    <a:pt x="0" y="108"/>
                  </a:lnTo>
                  <a:lnTo>
                    <a:pt x="0" y="105"/>
                  </a:lnTo>
                  <a:lnTo>
                    <a:pt x="0" y="103"/>
                  </a:lnTo>
                  <a:lnTo>
                    <a:pt x="0" y="102"/>
                  </a:lnTo>
                  <a:lnTo>
                    <a:pt x="0" y="100"/>
                  </a:lnTo>
                  <a:lnTo>
                    <a:pt x="0" y="99"/>
                  </a:lnTo>
                  <a:lnTo>
                    <a:pt x="0" y="97"/>
                  </a:lnTo>
                  <a:lnTo>
                    <a:pt x="0" y="95"/>
                  </a:lnTo>
                  <a:lnTo>
                    <a:pt x="0" y="93"/>
                  </a:lnTo>
                  <a:lnTo>
                    <a:pt x="0" y="92"/>
                  </a:lnTo>
                  <a:lnTo>
                    <a:pt x="0" y="90"/>
                  </a:lnTo>
                  <a:lnTo>
                    <a:pt x="0" y="89"/>
                  </a:lnTo>
                  <a:lnTo>
                    <a:pt x="0" y="87"/>
                  </a:lnTo>
                  <a:lnTo>
                    <a:pt x="0" y="85"/>
                  </a:lnTo>
                  <a:lnTo>
                    <a:pt x="0" y="82"/>
                  </a:lnTo>
                  <a:lnTo>
                    <a:pt x="0" y="77"/>
                  </a:lnTo>
                  <a:lnTo>
                    <a:pt x="0" y="72"/>
                  </a:lnTo>
                  <a:lnTo>
                    <a:pt x="0" y="68"/>
                  </a:lnTo>
                  <a:lnTo>
                    <a:pt x="0" y="61"/>
                  </a:lnTo>
                  <a:lnTo>
                    <a:pt x="0" y="55"/>
                  </a:lnTo>
                  <a:lnTo>
                    <a:pt x="0" y="49"/>
                  </a:lnTo>
                  <a:lnTo>
                    <a:pt x="0" y="42"/>
                  </a:lnTo>
                  <a:lnTo>
                    <a:pt x="0" y="35"/>
                  </a:lnTo>
                  <a:lnTo>
                    <a:pt x="0" y="29"/>
                  </a:lnTo>
                  <a:lnTo>
                    <a:pt x="0" y="23"/>
                  </a:lnTo>
                  <a:lnTo>
                    <a:pt x="0" y="17"/>
                  </a:lnTo>
                  <a:lnTo>
                    <a:pt x="0" y="12"/>
                  </a:lnTo>
                  <a:lnTo>
                    <a:pt x="0" y="9"/>
                  </a:lnTo>
                  <a:lnTo>
                    <a:pt x="0" y="6"/>
                  </a:lnTo>
                  <a:lnTo>
                    <a:pt x="1" y="5"/>
                  </a:lnTo>
                  <a:lnTo>
                    <a:pt x="1" y="4"/>
                  </a:lnTo>
                  <a:lnTo>
                    <a:pt x="1" y="3"/>
                  </a:lnTo>
                  <a:lnTo>
                    <a:pt x="1" y="3"/>
                  </a:lnTo>
                  <a:lnTo>
                    <a:pt x="1" y="2"/>
                  </a:lnTo>
                  <a:lnTo>
                    <a:pt x="1" y="1"/>
                  </a:lnTo>
                  <a:lnTo>
                    <a:pt x="1" y="0"/>
                  </a:lnTo>
                  <a:lnTo>
                    <a:pt x="1" y="0"/>
                  </a:lnTo>
                  <a:lnTo>
                    <a:pt x="1" y="1"/>
                  </a:lnTo>
                  <a:lnTo>
                    <a:pt x="1" y="2"/>
                  </a:lnTo>
                  <a:lnTo>
                    <a:pt x="1" y="3"/>
                  </a:lnTo>
                  <a:lnTo>
                    <a:pt x="1" y="4"/>
                  </a:lnTo>
                  <a:lnTo>
                    <a:pt x="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0" name="Freeform 584"/>
            <p:cNvSpPr>
              <a:spLocks/>
            </p:cNvSpPr>
            <p:nvPr/>
          </p:nvSpPr>
          <p:spPr bwMode="auto">
            <a:xfrm>
              <a:off x="677" y="3638"/>
              <a:ext cx="2" cy="108"/>
            </a:xfrm>
            <a:custGeom>
              <a:avLst/>
              <a:gdLst>
                <a:gd name="T0" fmla="*/ 1 w 2"/>
                <a:gd name="T1" fmla="*/ 8 h 108"/>
                <a:gd name="T2" fmla="*/ 1 w 2"/>
                <a:gd name="T3" fmla="*/ 16 h 108"/>
                <a:gd name="T4" fmla="*/ 1 w 2"/>
                <a:gd name="T5" fmla="*/ 26 h 108"/>
                <a:gd name="T6" fmla="*/ 1 w 2"/>
                <a:gd name="T7" fmla="*/ 36 h 108"/>
                <a:gd name="T8" fmla="*/ 1 w 2"/>
                <a:gd name="T9" fmla="*/ 47 h 108"/>
                <a:gd name="T10" fmla="*/ 1 w 2"/>
                <a:gd name="T11" fmla="*/ 57 h 108"/>
                <a:gd name="T12" fmla="*/ 1 w 2"/>
                <a:gd name="T13" fmla="*/ 66 h 108"/>
                <a:gd name="T14" fmla="*/ 1 w 2"/>
                <a:gd name="T15" fmla="*/ 73 h 108"/>
                <a:gd name="T16" fmla="*/ 1 w 2"/>
                <a:gd name="T17" fmla="*/ 77 h 108"/>
                <a:gd name="T18" fmla="*/ 1 w 2"/>
                <a:gd name="T19" fmla="*/ 80 h 108"/>
                <a:gd name="T20" fmla="*/ 1 w 2"/>
                <a:gd name="T21" fmla="*/ 85 h 108"/>
                <a:gd name="T22" fmla="*/ 1 w 2"/>
                <a:gd name="T23" fmla="*/ 89 h 108"/>
                <a:gd name="T24" fmla="*/ 1 w 2"/>
                <a:gd name="T25" fmla="*/ 93 h 108"/>
                <a:gd name="T26" fmla="*/ 1 w 2"/>
                <a:gd name="T27" fmla="*/ 97 h 108"/>
                <a:gd name="T28" fmla="*/ 1 w 2"/>
                <a:gd name="T29" fmla="*/ 100 h 108"/>
                <a:gd name="T30" fmla="*/ 0 w 2"/>
                <a:gd name="T31" fmla="*/ 103 h 108"/>
                <a:gd name="T32" fmla="*/ 0 w 2"/>
                <a:gd name="T33" fmla="*/ 106 h 108"/>
                <a:gd name="T34" fmla="*/ 0 w 2"/>
                <a:gd name="T35" fmla="*/ 107 h 108"/>
                <a:gd name="T36" fmla="*/ 0 w 2"/>
                <a:gd name="T37" fmla="*/ 106 h 108"/>
                <a:gd name="T38" fmla="*/ 0 w 2"/>
                <a:gd name="T39" fmla="*/ 104 h 108"/>
                <a:gd name="T40" fmla="*/ 0 w 2"/>
                <a:gd name="T41" fmla="*/ 101 h 108"/>
                <a:gd name="T42" fmla="*/ 0 w 2"/>
                <a:gd name="T43" fmla="*/ 99 h 108"/>
                <a:gd name="T44" fmla="*/ 0 w 2"/>
                <a:gd name="T45" fmla="*/ 97 h 108"/>
                <a:gd name="T46" fmla="*/ 0 w 2"/>
                <a:gd name="T47" fmla="*/ 94 h 108"/>
                <a:gd name="T48" fmla="*/ 0 w 2"/>
                <a:gd name="T49" fmla="*/ 91 h 108"/>
                <a:gd name="T50" fmla="*/ 1 w 2"/>
                <a:gd name="T51" fmla="*/ 88 h 108"/>
                <a:gd name="T52" fmla="*/ 1 w 2"/>
                <a:gd name="T53" fmla="*/ 84 h 108"/>
                <a:gd name="T54" fmla="*/ 1 w 2"/>
                <a:gd name="T55" fmla="*/ 81 h 108"/>
                <a:gd name="T56" fmla="*/ 1 w 2"/>
                <a:gd name="T57" fmla="*/ 78 h 108"/>
                <a:gd name="T58" fmla="*/ 0 w 2"/>
                <a:gd name="T59" fmla="*/ 74 h 108"/>
                <a:gd name="T60" fmla="*/ 0 w 2"/>
                <a:gd name="T61" fmla="*/ 68 h 108"/>
                <a:gd name="T62" fmla="*/ 0 w 2"/>
                <a:gd name="T63" fmla="*/ 59 h 108"/>
                <a:gd name="T64" fmla="*/ 0 w 2"/>
                <a:gd name="T65" fmla="*/ 48 h 108"/>
                <a:gd name="T66" fmla="*/ 0 w 2"/>
                <a:gd name="T67" fmla="*/ 37 h 108"/>
                <a:gd name="T68" fmla="*/ 0 w 2"/>
                <a:gd name="T69" fmla="*/ 26 h 108"/>
                <a:gd name="T70" fmla="*/ 0 w 2"/>
                <a:gd name="T71" fmla="*/ 15 h 108"/>
                <a:gd name="T72" fmla="*/ 0 w 2"/>
                <a:gd name="T73" fmla="*/ 8 h 108"/>
                <a:gd name="T74" fmla="*/ 0 w 2"/>
                <a:gd name="T75" fmla="*/ 4 h 108"/>
                <a:gd name="T76" fmla="*/ 1 w 2"/>
                <a:gd name="T77" fmla="*/ 2 h 108"/>
                <a:gd name="T78" fmla="*/ 1 w 2"/>
                <a:gd name="T79" fmla="*/ 1 h 108"/>
                <a:gd name="T80" fmla="*/ 1 w 2"/>
                <a:gd name="T81" fmla="*/ 0 h 108"/>
                <a:gd name="T82" fmla="*/ 1 w 2"/>
                <a:gd name="T83" fmla="*/ 1 h 108"/>
                <a:gd name="T84" fmla="*/ 1 w 2"/>
                <a:gd name="T85"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108">
                  <a:moveTo>
                    <a:pt x="1" y="4"/>
                  </a:moveTo>
                  <a:lnTo>
                    <a:pt x="1" y="8"/>
                  </a:lnTo>
                  <a:lnTo>
                    <a:pt x="1" y="11"/>
                  </a:lnTo>
                  <a:lnTo>
                    <a:pt x="1" y="16"/>
                  </a:lnTo>
                  <a:lnTo>
                    <a:pt x="1" y="21"/>
                  </a:lnTo>
                  <a:lnTo>
                    <a:pt x="1" y="26"/>
                  </a:lnTo>
                  <a:lnTo>
                    <a:pt x="1" y="31"/>
                  </a:lnTo>
                  <a:lnTo>
                    <a:pt x="1" y="36"/>
                  </a:lnTo>
                  <a:lnTo>
                    <a:pt x="1" y="42"/>
                  </a:lnTo>
                  <a:lnTo>
                    <a:pt x="1" y="47"/>
                  </a:lnTo>
                  <a:lnTo>
                    <a:pt x="1" y="52"/>
                  </a:lnTo>
                  <a:lnTo>
                    <a:pt x="1" y="57"/>
                  </a:lnTo>
                  <a:lnTo>
                    <a:pt x="1" y="62"/>
                  </a:lnTo>
                  <a:lnTo>
                    <a:pt x="1" y="66"/>
                  </a:lnTo>
                  <a:lnTo>
                    <a:pt x="1" y="69"/>
                  </a:lnTo>
                  <a:lnTo>
                    <a:pt x="1" y="73"/>
                  </a:lnTo>
                  <a:lnTo>
                    <a:pt x="1" y="75"/>
                  </a:lnTo>
                  <a:lnTo>
                    <a:pt x="1" y="77"/>
                  </a:lnTo>
                  <a:lnTo>
                    <a:pt x="1" y="79"/>
                  </a:lnTo>
                  <a:lnTo>
                    <a:pt x="1" y="80"/>
                  </a:lnTo>
                  <a:lnTo>
                    <a:pt x="1" y="83"/>
                  </a:lnTo>
                  <a:lnTo>
                    <a:pt x="1" y="85"/>
                  </a:lnTo>
                  <a:lnTo>
                    <a:pt x="1" y="87"/>
                  </a:lnTo>
                  <a:lnTo>
                    <a:pt x="1" y="89"/>
                  </a:lnTo>
                  <a:lnTo>
                    <a:pt x="1" y="91"/>
                  </a:lnTo>
                  <a:lnTo>
                    <a:pt x="1" y="93"/>
                  </a:lnTo>
                  <a:lnTo>
                    <a:pt x="1" y="95"/>
                  </a:lnTo>
                  <a:lnTo>
                    <a:pt x="1" y="97"/>
                  </a:lnTo>
                  <a:lnTo>
                    <a:pt x="1" y="98"/>
                  </a:lnTo>
                  <a:lnTo>
                    <a:pt x="1" y="100"/>
                  </a:lnTo>
                  <a:lnTo>
                    <a:pt x="1" y="102"/>
                  </a:lnTo>
                  <a:lnTo>
                    <a:pt x="0" y="103"/>
                  </a:lnTo>
                  <a:lnTo>
                    <a:pt x="0" y="105"/>
                  </a:lnTo>
                  <a:lnTo>
                    <a:pt x="0" y="106"/>
                  </a:lnTo>
                  <a:lnTo>
                    <a:pt x="0" y="107"/>
                  </a:lnTo>
                  <a:lnTo>
                    <a:pt x="0" y="107"/>
                  </a:lnTo>
                  <a:lnTo>
                    <a:pt x="0" y="107"/>
                  </a:lnTo>
                  <a:lnTo>
                    <a:pt x="0" y="106"/>
                  </a:lnTo>
                  <a:lnTo>
                    <a:pt x="0" y="105"/>
                  </a:lnTo>
                  <a:lnTo>
                    <a:pt x="0" y="104"/>
                  </a:lnTo>
                  <a:lnTo>
                    <a:pt x="0" y="103"/>
                  </a:lnTo>
                  <a:lnTo>
                    <a:pt x="0" y="101"/>
                  </a:lnTo>
                  <a:lnTo>
                    <a:pt x="0" y="100"/>
                  </a:lnTo>
                  <a:lnTo>
                    <a:pt x="0" y="99"/>
                  </a:lnTo>
                  <a:lnTo>
                    <a:pt x="0" y="98"/>
                  </a:lnTo>
                  <a:lnTo>
                    <a:pt x="0" y="97"/>
                  </a:lnTo>
                  <a:lnTo>
                    <a:pt x="0" y="95"/>
                  </a:lnTo>
                  <a:lnTo>
                    <a:pt x="0" y="94"/>
                  </a:lnTo>
                  <a:lnTo>
                    <a:pt x="0" y="92"/>
                  </a:lnTo>
                  <a:lnTo>
                    <a:pt x="0" y="91"/>
                  </a:lnTo>
                  <a:lnTo>
                    <a:pt x="1" y="89"/>
                  </a:lnTo>
                  <a:lnTo>
                    <a:pt x="1" y="88"/>
                  </a:lnTo>
                  <a:lnTo>
                    <a:pt x="1" y="86"/>
                  </a:lnTo>
                  <a:lnTo>
                    <a:pt x="1" y="84"/>
                  </a:lnTo>
                  <a:lnTo>
                    <a:pt x="1" y="83"/>
                  </a:lnTo>
                  <a:lnTo>
                    <a:pt x="1" y="81"/>
                  </a:lnTo>
                  <a:lnTo>
                    <a:pt x="1" y="80"/>
                  </a:lnTo>
                  <a:lnTo>
                    <a:pt x="1" y="78"/>
                  </a:lnTo>
                  <a:lnTo>
                    <a:pt x="1" y="76"/>
                  </a:lnTo>
                  <a:lnTo>
                    <a:pt x="0" y="74"/>
                  </a:lnTo>
                  <a:lnTo>
                    <a:pt x="0" y="71"/>
                  </a:lnTo>
                  <a:lnTo>
                    <a:pt x="0" y="68"/>
                  </a:lnTo>
                  <a:lnTo>
                    <a:pt x="0" y="63"/>
                  </a:lnTo>
                  <a:lnTo>
                    <a:pt x="0" y="59"/>
                  </a:lnTo>
                  <a:lnTo>
                    <a:pt x="0" y="54"/>
                  </a:lnTo>
                  <a:lnTo>
                    <a:pt x="0" y="48"/>
                  </a:lnTo>
                  <a:lnTo>
                    <a:pt x="0" y="43"/>
                  </a:lnTo>
                  <a:lnTo>
                    <a:pt x="0" y="37"/>
                  </a:lnTo>
                  <a:lnTo>
                    <a:pt x="0" y="31"/>
                  </a:lnTo>
                  <a:lnTo>
                    <a:pt x="0" y="26"/>
                  </a:lnTo>
                  <a:lnTo>
                    <a:pt x="0" y="20"/>
                  </a:lnTo>
                  <a:lnTo>
                    <a:pt x="0" y="15"/>
                  </a:lnTo>
                  <a:lnTo>
                    <a:pt x="0" y="11"/>
                  </a:lnTo>
                  <a:lnTo>
                    <a:pt x="0" y="8"/>
                  </a:lnTo>
                  <a:lnTo>
                    <a:pt x="0" y="5"/>
                  </a:lnTo>
                  <a:lnTo>
                    <a:pt x="0" y="4"/>
                  </a:lnTo>
                  <a:lnTo>
                    <a:pt x="0" y="3"/>
                  </a:lnTo>
                  <a:lnTo>
                    <a:pt x="1" y="2"/>
                  </a:lnTo>
                  <a:lnTo>
                    <a:pt x="1" y="1"/>
                  </a:lnTo>
                  <a:lnTo>
                    <a:pt x="1" y="1"/>
                  </a:lnTo>
                  <a:lnTo>
                    <a:pt x="1" y="0"/>
                  </a:lnTo>
                  <a:lnTo>
                    <a:pt x="1" y="0"/>
                  </a:lnTo>
                  <a:lnTo>
                    <a:pt x="1" y="0"/>
                  </a:lnTo>
                  <a:lnTo>
                    <a:pt x="1" y="1"/>
                  </a:lnTo>
                  <a:lnTo>
                    <a:pt x="1" y="2"/>
                  </a:lnTo>
                  <a:lnTo>
                    <a:pt x="1" y="3"/>
                  </a:lnTo>
                  <a:lnTo>
                    <a:pt x="1"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1" name="Freeform 585"/>
            <p:cNvSpPr>
              <a:spLocks/>
            </p:cNvSpPr>
            <p:nvPr/>
          </p:nvSpPr>
          <p:spPr bwMode="auto">
            <a:xfrm>
              <a:off x="690" y="3633"/>
              <a:ext cx="2" cy="104"/>
            </a:xfrm>
            <a:custGeom>
              <a:avLst/>
              <a:gdLst>
                <a:gd name="T0" fmla="*/ 1 w 2"/>
                <a:gd name="T1" fmla="*/ 8 h 104"/>
                <a:gd name="T2" fmla="*/ 1 w 2"/>
                <a:gd name="T3" fmla="*/ 16 h 104"/>
                <a:gd name="T4" fmla="*/ 1 w 2"/>
                <a:gd name="T5" fmla="*/ 26 h 104"/>
                <a:gd name="T6" fmla="*/ 1 w 2"/>
                <a:gd name="T7" fmla="*/ 35 h 104"/>
                <a:gd name="T8" fmla="*/ 1 w 2"/>
                <a:gd name="T9" fmla="*/ 45 h 104"/>
                <a:gd name="T10" fmla="*/ 1 w 2"/>
                <a:gd name="T11" fmla="*/ 55 h 104"/>
                <a:gd name="T12" fmla="*/ 1 w 2"/>
                <a:gd name="T13" fmla="*/ 62 h 104"/>
                <a:gd name="T14" fmla="*/ 1 w 2"/>
                <a:gd name="T15" fmla="*/ 69 h 104"/>
                <a:gd name="T16" fmla="*/ 1 w 2"/>
                <a:gd name="T17" fmla="*/ 73 h 104"/>
                <a:gd name="T18" fmla="*/ 1 w 2"/>
                <a:gd name="T19" fmla="*/ 77 h 104"/>
                <a:gd name="T20" fmla="*/ 1 w 2"/>
                <a:gd name="T21" fmla="*/ 81 h 104"/>
                <a:gd name="T22" fmla="*/ 1 w 2"/>
                <a:gd name="T23" fmla="*/ 85 h 104"/>
                <a:gd name="T24" fmla="*/ 1 w 2"/>
                <a:gd name="T25" fmla="*/ 89 h 104"/>
                <a:gd name="T26" fmla="*/ 1 w 2"/>
                <a:gd name="T27" fmla="*/ 93 h 104"/>
                <a:gd name="T28" fmla="*/ 1 w 2"/>
                <a:gd name="T29" fmla="*/ 96 h 104"/>
                <a:gd name="T30" fmla="*/ 0 w 2"/>
                <a:gd name="T31" fmla="*/ 99 h 104"/>
                <a:gd name="T32" fmla="*/ 0 w 2"/>
                <a:gd name="T33" fmla="*/ 102 h 104"/>
                <a:gd name="T34" fmla="*/ 0 w 2"/>
                <a:gd name="T35" fmla="*/ 103 h 104"/>
                <a:gd name="T36" fmla="*/ 0 w 2"/>
                <a:gd name="T37" fmla="*/ 102 h 104"/>
                <a:gd name="T38" fmla="*/ 0 w 2"/>
                <a:gd name="T39" fmla="*/ 100 h 104"/>
                <a:gd name="T40" fmla="*/ 0 w 2"/>
                <a:gd name="T41" fmla="*/ 98 h 104"/>
                <a:gd name="T42" fmla="*/ 0 w 2"/>
                <a:gd name="T43" fmla="*/ 95 h 104"/>
                <a:gd name="T44" fmla="*/ 0 w 2"/>
                <a:gd name="T45" fmla="*/ 93 h 104"/>
                <a:gd name="T46" fmla="*/ 0 w 2"/>
                <a:gd name="T47" fmla="*/ 90 h 104"/>
                <a:gd name="T48" fmla="*/ 1 w 2"/>
                <a:gd name="T49" fmla="*/ 87 h 104"/>
                <a:gd name="T50" fmla="*/ 1 w 2"/>
                <a:gd name="T51" fmla="*/ 84 h 104"/>
                <a:gd name="T52" fmla="*/ 1 w 2"/>
                <a:gd name="T53" fmla="*/ 80 h 104"/>
                <a:gd name="T54" fmla="*/ 1 w 2"/>
                <a:gd name="T55" fmla="*/ 77 h 104"/>
                <a:gd name="T56" fmla="*/ 1 w 2"/>
                <a:gd name="T57" fmla="*/ 74 h 104"/>
                <a:gd name="T58" fmla="*/ 0 w 2"/>
                <a:gd name="T59" fmla="*/ 70 h 104"/>
                <a:gd name="T60" fmla="*/ 0 w 2"/>
                <a:gd name="T61" fmla="*/ 64 h 104"/>
                <a:gd name="T62" fmla="*/ 0 w 2"/>
                <a:gd name="T63" fmla="*/ 56 h 104"/>
                <a:gd name="T64" fmla="*/ 0 w 2"/>
                <a:gd name="T65" fmla="*/ 45 h 104"/>
                <a:gd name="T66" fmla="*/ 0 w 2"/>
                <a:gd name="T67" fmla="*/ 35 h 104"/>
                <a:gd name="T68" fmla="*/ 0 w 2"/>
                <a:gd name="T69" fmla="*/ 25 h 104"/>
                <a:gd name="T70" fmla="*/ 0 w 2"/>
                <a:gd name="T71" fmla="*/ 15 h 104"/>
                <a:gd name="T72" fmla="*/ 0 w 2"/>
                <a:gd name="T73" fmla="*/ 9 h 104"/>
                <a:gd name="T74" fmla="*/ 0 w 2"/>
                <a:gd name="T75" fmla="*/ 5 h 104"/>
                <a:gd name="T76" fmla="*/ 0 w 2"/>
                <a:gd name="T77" fmla="*/ 3 h 104"/>
                <a:gd name="T78" fmla="*/ 1 w 2"/>
                <a:gd name="T79" fmla="*/ 1 h 104"/>
                <a:gd name="T80" fmla="*/ 1 w 2"/>
                <a:gd name="T81" fmla="*/ 0 h 104"/>
                <a:gd name="T82" fmla="*/ 1 w 2"/>
                <a:gd name="T83" fmla="*/ 2 h 104"/>
                <a:gd name="T84" fmla="*/ 1 w 2"/>
                <a:gd name="T85"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104">
                  <a:moveTo>
                    <a:pt x="1" y="5"/>
                  </a:moveTo>
                  <a:lnTo>
                    <a:pt x="1" y="8"/>
                  </a:lnTo>
                  <a:lnTo>
                    <a:pt x="1" y="12"/>
                  </a:lnTo>
                  <a:lnTo>
                    <a:pt x="1" y="16"/>
                  </a:lnTo>
                  <a:lnTo>
                    <a:pt x="1" y="21"/>
                  </a:lnTo>
                  <a:lnTo>
                    <a:pt x="1" y="26"/>
                  </a:lnTo>
                  <a:lnTo>
                    <a:pt x="1" y="30"/>
                  </a:lnTo>
                  <a:lnTo>
                    <a:pt x="1" y="35"/>
                  </a:lnTo>
                  <a:lnTo>
                    <a:pt x="1" y="41"/>
                  </a:lnTo>
                  <a:lnTo>
                    <a:pt x="1" y="45"/>
                  </a:lnTo>
                  <a:lnTo>
                    <a:pt x="1" y="50"/>
                  </a:lnTo>
                  <a:lnTo>
                    <a:pt x="1" y="55"/>
                  </a:lnTo>
                  <a:lnTo>
                    <a:pt x="1" y="59"/>
                  </a:lnTo>
                  <a:lnTo>
                    <a:pt x="1" y="62"/>
                  </a:lnTo>
                  <a:lnTo>
                    <a:pt x="1" y="66"/>
                  </a:lnTo>
                  <a:lnTo>
                    <a:pt x="1" y="69"/>
                  </a:lnTo>
                  <a:lnTo>
                    <a:pt x="1" y="71"/>
                  </a:lnTo>
                  <a:lnTo>
                    <a:pt x="1" y="73"/>
                  </a:lnTo>
                  <a:lnTo>
                    <a:pt x="1" y="75"/>
                  </a:lnTo>
                  <a:lnTo>
                    <a:pt x="1" y="77"/>
                  </a:lnTo>
                  <a:lnTo>
                    <a:pt x="1" y="79"/>
                  </a:lnTo>
                  <a:lnTo>
                    <a:pt x="1" y="81"/>
                  </a:lnTo>
                  <a:lnTo>
                    <a:pt x="1" y="83"/>
                  </a:lnTo>
                  <a:lnTo>
                    <a:pt x="1" y="85"/>
                  </a:lnTo>
                  <a:lnTo>
                    <a:pt x="1" y="87"/>
                  </a:lnTo>
                  <a:lnTo>
                    <a:pt x="1" y="89"/>
                  </a:lnTo>
                  <a:lnTo>
                    <a:pt x="1" y="91"/>
                  </a:lnTo>
                  <a:lnTo>
                    <a:pt x="1" y="93"/>
                  </a:lnTo>
                  <a:lnTo>
                    <a:pt x="1" y="94"/>
                  </a:lnTo>
                  <a:lnTo>
                    <a:pt x="1" y="96"/>
                  </a:lnTo>
                  <a:lnTo>
                    <a:pt x="1" y="98"/>
                  </a:lnTo>
                  <a:lnTo>
                    <a:pt x="0" y="99"/>
                  </a:lnTo>
                  <a:lnTo>
                    <a:pt x="0" y="101"/>
                  </a:lnTo>
                  <a:lnTo>
                    <a:pt x="0" y="102"/>
                  </a:lnTo>
                  <a:lnTo>
                    <a:pt x="0" y="103"/>
                  </a:lnTo>
                  <a:lnTo>
                    <a:pt x="0" y="103"/>
                  </a:lnTo>
                  <a:lnTo>
                    <a:pt x="0" y="103"/>
                  </a:lnTo>
                  <a:lnTo>
                    <a:pt x="0" y="102"/>
                  </a:lnTo>
                  <a:lnTo>
                    <a:pt x="0" y="101"/>
                  </a:lnTo>
                  <a:lnTo>
                    <a:pt x="0" y="100"/>
                  </a:lnTo>
                  <a:lnTo>
                    <a:pt x="0" y="99"/>
                  </a:lnTo>
                  <a:lnTo>
                    <a:pt x="0" y="98"/>
                  </a:lnTo>
                  <a:lnTo>
                    <a:pt x="0" y="97"/>
                  </a:lnTo>
                  <a:lnTo>
                    <a:pt x="0" y="95"/>
                  </a:lnTo>
                  <a:lnTo>
                    <a:pt x="0" y="94"/>
                  </a:lnTo>
                  <a:lnTo>
                    <a:pt x="0" y="93"/>
                  </a:lnTo>
                  <a:lnTo>
                    <a:pt x="0" y="92"/>
                  </a:lnTo>
                  <a:lnTo>
                    <a:pt x="0" y="90"/>
                  </a:lnTo>
                  <a:lnTo>
                    <a:pt x="0" y="88"/>
                  </a:lnTo>
                  <a:lnTo>
                    <a:pt x="1" y="87"/>
                  </a:lnTo>
                  <a:lnTo>
                    <a:pt x="1" y="85"/>
                  </a:lnTo>
                  <a:lnTo>
                    <a:pt x="1" y="84"/>
                  </a:lnTo>
                  <a:lnTo>
                    <a:pt x="1" y="82"/>
                  </a:lnTo>
                  <a:lnTo>
                    <a:pt x="1" y="80"/>
                  </a:lnTo>
                  <a:lnTo>
                    <a:pt x="1" y="78"/>
                  </a:lnTo>
                  <a:lnTo>
                    <a:pt x="1" y="77"/>
                  </a:lnTo>
                  <a:lnTo>
                    <a:pt x="1" y="76"/>
                  </a:lnTo>
                  <a:lnTo>
                    <a:pt x="1" y="74"/>
                  </a:lnTo>
                  <a:lnTo>
                    <a:pt x="0" y="72"/>
                  </a:lnTo>
                  <a:lnTo>
                    <a:pt x="0" y="70"/>
                  </a:lnTo>
                  <a:lnTo>
                    <a:pt x="0" y="67"/>
                  </a:lnTo>
                  <a:lnTo>
                    <a:pt x="0" y="64"/>
                  </a:lnTo>
                  <a:lnTo>
                    <a:pt x="0" y="60"/>
                  </a:lnTo>
                  <a:lnTo>
                    <a:pt x="0" y="56"/>
                  </a:lnTo>
                  <a:lnTo>
                    <a:pt x="0" y="51"/>
                  </a:lnTo>
                  <a:lnTo>
                    <a:pt x="0" y="45"/>
                  </a:lnTo>
                  <a:lnTo>
                    <a:pt x="0" y="41"/>
                  </a:lnTo>
                  <a:lnTo>
                    <a:pt x="0" y="35"/>
                  </a:lnTo>
                  <a:lnTo>
                    <a:pt x="0" y="30"/>
                  </a:lnTo>
                  <a:lnTo>
                    <a:pt x="0" y="25"/>
                  </a:lnTo>
                  <a:lnTo>
                    <a:pt x="0" y="20"/>
                  </a:lnTo>
                  <a:lnTo>
                    <a:pt x="0" y="15"/>
                  </a:lnTo>
                  <a:lnTo>
                    <a:pt x="0" y="11"/>
                  </a:lnTo>
                  <a:lnTo>
                    <a:pt x="0" y="9"/>
                  </a:lnTo>
                  <a:lnTo>
                    <a:pt x="0" y="6"/>
                  </a:lnTo>
                  <a:lnTo>
                    <a:pt x="0" y="5"/>
                  </a:lnTo>
                  <a:lnTo>
                    <a:pt x="0" y="4"/>
                  </a:lnTo>
                  <a:lnTo>
                    <a:pt x="0" y="3"/>
                  </a:lnTo>
                  <a:lnTo>
                    <a:pt x="1" y="2"/>
                  </a:lnTo>
                  <a:lnTo>
                    <a:pt x="1" y="1"/>
                  </a:lnTo>
                  <a:lnTo>
                    <a:pt x="1" y="1"/>
                  </a:lnTo>
                  <a:lnTo>
                    <a:pt x="1" y="0"/>
                  </a:lnTo>
                  <a:lnTo>
                    <a:pt x="1" y="1"/>
                  </a:lnTo>
                  <a:lnTo>
                    <a:pt x="1" y="2"/>
                  </a:lnTo>
                  <a:lnTo>
                    <a:pt x="1" y="4"/>
                  </a:lnTo>
                  <a:lnTo>
                    <a:pt x="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2" name="Freeform 586"/>
            <p:cNvSpPr>
              <a:spLocks/>
            </p:cNvSpPr>
            <p:nvPr/>
          </p:nvSpPr>
          <p:spPr bwMode="auto">
            <a:xfrm>
              <a:off x="657" y="3588"/>
              <a:ext cx="29" cy="50"/>
            </a:xfrm>
            <a:custGeom>
              <a:avLst/>
              <a:gdLst>
                <a:gd name="T0" fmla="*/ 23 w 29"/>
                <a:gd name="T1" fmla="*/ 4 h 50"/>
                <a:gd name="T2" fmla="*/ 23 w 29"/>
                <a:gd name="T3" fmla="*/ 6 h 50"/>
                <a:gd name="T4" fmla="*/ 22 w 29"/>
                <a:gd name="T5" fmla="*/ 9 h 50"/>
                <a:gd name="T6" fmla="*/ 21 w 29"/>
                <a:gd name="T7" fmla="*/ 11 h 50"/>
                <a:gd name="T8" fmla="*/ 20 w 29"/>
                <a:gd name="T9" fmla="*/ 13 h 50"/>
                <a:gd name="T10" fmla="*/ 19 w 29"/>
                <a:gd name="T11" fmla="*/ 16 h 50"/>
                <a:gd name="T12" fmla="*/ 17 w 29"/>
                <a:gd name="T13" fmla="*/ 19 h 50"/>
                <a:gd name="T14" fmla="*/ 16 w 29"/>
                <a:gd name="T15" fmla="*/ 22 h 50"/>
                <a:gd name="T16" fmla="*/ 15 w 29"/>
                <a:gd name="T17" fmla="*/ 25 h 50"/>
                <a:gd name="T18" fmla="*/ 13 w 29"/>
                <a:gd name="T19" fmla="*/ 28 h 50"/>
                <a:gd name="T20" fmla="*/ 12 w 29"/>
                <a:gd name="T21" fmla="*/ 30 h 50"/>
                <a:gd name="T22" fmla="*/ 10 w 29"/>
                <a:gd name="T23" fmla="*/ 34 h 50"/>
                <a:gd name="T24" fmla="*/ 8 w 29"/>
                <a:gd name="T25" fmla="*/ 36 h 50"/>
                <a:gd name="T26" fmla="*/ 7 w 29"/>
                <a:gd name="T27" fmla="*/ 38 h 50"/>
                <a:gd name="T28" fmla="*/ 6 w 29"/>
                <a:gd name="T29" fmla="*/ 40 h 50"/>
                <a:gd name="T30" fmla="*/ 4 w 29"/>
                <a:gd name="T31" fmla="*/ 42 h 50"/>
                <a:gd name="T32" fmla="*/ 3 w 29"/>
                <a:gd name="T33" fmla="*/ 44 h 50"/>
                <a:gd name="T34" fmla="*/ 2 w 29"/>
                <a:gd name="T35" fmla="*/ 45 h 50"/>
                <a:gd name="T36" fmla="*/ 2 w 29"/>
                <a:gd name="T37" fmla="*/ 45 h 50"/>
                <a:gd name="T38" fmla="*/ 1 w 29"/>
                <a:gd name="T39" fmla="*/ 46 h 50"/>
                <a:gd name="T40" fmla="*/ 0 w 29"/>
                <a:gd name="T41" fmla="*/ 47 h 50"/>
                <a:gd name="T42" fmla="*/ 0 w 29"/>
                <a:gd name="T43" fmla="*/ 48 h 50"/>
                <a:gd name="T44" fmla="*/ 0 w 29"/>
                <a:gd name="T45" fmla="*/ 49 h 50"/>
                <a:gd name="T46" fmla="*/ 1 w 29"/>
                <a:gd name="T47" fmla="*/ 49 h 50"/>
                <a:gd name="T48" fmla="*/ 2 w 29"/>
                <a:gd name="T49" fmla="*/ 49 h 50"/>
                <a:gd name="T50" fmla="*/ 2 w 29"/>
                <a:gd name="T51" fmla="*/ 48 h 50"/>
                <a:gd name="T52" fmla="*/ 3 w 29"/>
                <a:gd name="T53" fmla="*/ 47 h 50"/>
                <a:gd name="T54" fmla="*/ 4 w 29"/>
                <a:gd name="T55" fmla="*/ 47 h 50"/>
                <a:gd name="T56" fmla="*/ 5 w 29"/>
                <a:gd name="T57" fmla="*/ 45 h 50"/>
                <a:gd name="T58" fmla="*/ 7 w 29"/>
                <a:gd name="T59" fmla="*/ 45 h 50"/>
                <a:gd name="T60" fmla="*/ 7 w 29"/>
                <a:gd name="T61" fmla="*/ 42 h 50"/>
                <a:gd name="T62" fmla="*/ 9 w 29"/>
                <a:gd name="T63" fmla="*/ 39 h 50"/>
                <a:gd name="T64" fmla="*/ 12 w 29"/>
                <a:gd name="T65" fmla="*/ 37 h 50"/>
                <a:gd name="T66" fmla="*/ 13 w 29"/>
                <a:gd name="T67" fmla="*/ 33 h 50"/>
                <a:gd name="T68" fmla="*/ 15 w 29"/>
                <a:gd name="T69" fmla="*/ 30 h 50"/>
                <a:gd name="T70" fmla="*/ 16 w 29"/>
                <a:gd name="T71" fmla="*/ 27 h 50"/>
                <a:gd name="T72" fmla="*/ 19 w 29"/>
                <a:gd name="T73" fmla="*/ 23 h 50"/>
                <a:gd name="T74" fmla="*/ 21 w 29"/>
                <a:gd name="T75" fmla="*/ 20 h 50"/>
                <a:gd name="T76" fmla="*/ 22 w 29"/>
                <a:gd name="T77" fmla="*/ 17 h 50"/>
                <a:gd name="T78" fmla="*/ 23 w 29"/>
                <a:gd name="T79" fmla="*/ 14 h 50"/>
                <a:gd name="T80" fmla="*/ 25 w 29"/>
                <a:gd name="T81" fmla="*/ 12 h 50"/>
                <a:gd name="T82" fmla="*/ 26 w 29"/>
                <a:gd name="T83" fmla="*/ 9 h 50"/>
                <a:gd name="T84" fmla="*/ 26 w 29"/>
                <a:gd name="T85" fmla="*/ 7 h 50"/>
                <a:gd name="T86" fmla="*/ 27 w 29"/>
                <a:gd name="T87" fmla="*/ 6 h 50"/>
                <a:gd name="T88" fmla="*/ 27 w 29"/>
                <a:gd name="T89" fmla="*/ 5 h 50"/>
                <a:gd name="T90" fmla="*/ 27 w 29"/>
                <a:gd name="T91" fmla="*/ 4 h 50"/>
                <a:gd name="T92" fmla="*/ 28 w 29"/>
                <a:gd name="T93" fmla="*/ 4 h 50"/>
                <a:gd name="T94" fmla="*/ 28 w 29"/>
                <a:gd name="T95" fmla="*/ 3 h 50"/>
                <a:gd name="T96" fmla="*/ 27 w 29"/>
                <a:gd name="T97" fmla="*/ 2 h 50"/>
                <a:gd name="T98" fmla="*/ 27 w 29"/>
                <a:gd name="T99" fmla="*/ 1 h 50"/>
                <a:gd name="T100" fmla="*/ 27 w 29"/>
                <a:gd name="T101" fmla="*/ 0 h 50"/>
                <a:gd name="T102" fmla="*/ 26 w 29"/>
                <a:gd name="T103" fmla="*/ 0 h 50"/>
                <a:gd name="T104" fmla="*/ 26 w 29"/>
                <a:gd name="T105" fmla="*/ 1 h 50"/>
                <a:gd name="T106" fmla="*/ 25 w 29"/>
                <a:gd name="T107" fmla="*/ 1 h 50"/>
                <a:gd name="T108" fmla="*/ 25 w 29"/>
                <a:gd name="T109" fmla="*/ 2 h 50"/>
                <a:gd name="T110" fmla="*/ 24 w 29"/>
                <a:gd name="T111" fmla="*/ 3 h 50"/>
                <a:gd name="T112" fmla="*/ 24 w 29"/>
                <a:gd name="T113" fmla="*/ 4 h 50"/>
                <a:gd name="T114" fmla="*/ 23 w 29"/>
                <a:gd name="T11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50">
                  <a:moveTo>
                    <a:pt x="23" y="4"/>
                  </a:moveTo>
                  <a:lnTo>
                    <a:pt x="23" y="6"/>
                  </a:lnTo>
                  <a:lnTo>
                    <a:pt x="22" y="9"/>
                  </a:lnTo>
                  <a:lnTo>
                    <a:pt x="21" y="11"/>
                  </a:lnTo>
                  <a:lnTo>
                    <a:pt x="20" y="13"/>
                  </a:lnTo>
                  <a:lnTo>
                    <a:pt x="19" y="16"/>
                  </a:lnTo>
                  <a:lnTo>
                    <a:pt x="17" y="19"/>
                  </a:lnTo>
                  <a:lnTo>
                    <a:pt x="16" y="22"/>
                  </a:lnTo>
                  <a:lnTo>
                    <a:pt x="15" y="25"/>
                  </a:lnTo>
                  <a:lnTo>
                    <a:pt x="13" y="28"/>
                  </a:lnTo>
                  <a:lnTo>
                    <a:pt x="12" y="30"/>
                  </a:lnTo>
                  <a:lnTo>
                    <a:pt x="10" y="34"/>
                  </a:lnTo>
                  <a:lnTo>
                    <a:pt x="8" y="36"/>
                  </a:lnTo>
                  <a:lnTo>
                    <a:pt x="7" y="38"/>
                  </a:lnTo>
                  <a:lnTo>
                    <a:pt x="6" y="40"/>
                  </a:lnTo>
                  <a:lnTo>
                    <a:pt x="4" y="42"/>
                  </a:lnTo>
                  <a:lnTo>
                    <a:pt x="3" y="44"/>
                  </a:lnTo>
                  <a:lnTo>
                    <a:pt x="2" y="45"/>
                  </a:lnTo>
                  <a:lnTo>
                    <a:pt x="2" y="45"/>
                  </a:lnTo>
                  <a:lnTo>
                    <a:pt x="1" y="46"/>
                  </a:lnTo>
                  <a:lnTo>
                    <a:pt x="0" y="47"/>
                  </a:lnTo>
                  <a:lnTo>
                    <a:pt x="0" y="48"/>
                  </a:lnTo>
                  <a:lnTo>
                    <a:pt x="0" y="49"/>
                  </a:lnTo>
                  <a:lnTo>
                    <a:pt x="1" y="49"/>
                  </a:lnTo>
                  <a:lnTo>
                    <a:pt x="2" y="49"/>
                  </a:lnTo>
                  <a:lnTo>
                    <a:pt x="2" y="48"/>
                  </a:lnTo>
                  <a:lnTo>
                    <a:pt x="3" y="47"/>
                  </a:lnTo>
                  <a:lnTo>
                    <a:pt x="4" y="47"/>
                  </a:lnTo>
                  <a:lnTo>
                    <a:pt x="5" y="45"/>
                  </a:lnTo>
                  <a:lnTo>
                    <a:pt x="7" y="45"/>
                  </a:lnTo>
                  <a:lnTo>
                    <a:pt x="7" y="42"/>
                  </a:lnTo>
                  <a:lnTo>
                    <a:pt x="9" y="39"/>
                  </a:lnTo>
                  <a:lnTo>
                    <a:pt x="12" y="37"/>
                  </a:lnTo>
                  <a:lnTo>
                    <a:pt x="13" y="33"/>
                  </a:lnTo>
                  <a:lnTo>
                    <a:pt x="15" y="30"/>
                  </a:lnTo>
                  <a:lnTo>
                    <a:pt x="16" y="27"/>
                  </a:lnTo>
                  <a:lnTo>
                    <a:pt x="19" y="23"/>
                  </a:lnTo>
                  <a:lnTo>
                    <a:pt x="21" y="20"/>
                  </a:lnTo>
                  <a:lnTo>
                    <a:pt x="22" y="17"/>
                  </a:lnTo>
                  <a:lnTo>
                    <a:pt x="23" y="14"/>
                  </a:lnTo>
                  <a:lnTo>
                    <a:pt x="25" y="12"/>
                  </a:lnTo>
                  <a:lnTo>
                    <a:pt x="26" y="9"/>
                  </a:lnTo>
                  <a:lnTo>
                    <a:pt x="26" y="7"/>
                  </a:lnTo>
                  <a:lnTo>
                    <a:pt x="27" y="6"/>
                  </a:lnTo>
                  <a:lnTo>
                    <a:pt x="27" y="5"/>
                  </a:lnTo>
                  <a:lnTo>
                    <a:pt x="27" y="4"/>
                  </a:lnTo>
                  <a:lnTo>
                    <a:pt x="28" y="4"/>
                  </a:lnTo>
                  <a:lnTo>
                    <a:pt x="28" y="3"/>
                  </a:lnTo>
                  <a:lnTo>
                    <a:pt x="27" y="2"/>
                  </a:lnTo>
                  <a:lnTo>
                    <a:pt x="27" y="1"/>
                  </a:lnTo>
                  <a:lnTo>
                    <a:pt x="27" y="0"/>
                  </a:lnTo>
                  <a:lnTo>
                    <a:pt x="26" y="0"/>
                  </a:lnTo>
                  <a:lnTo>
                    <a:pt x="26" y="1"/>
                  </a:lnTo>
                  <a:lnTo>
                    <a:pt x="25" y="1"/>
                  </a:lnTo>
                  <a:lnTo>
                    <a:pt x="25" y="2"/>
                  </a:lnTo>
                  <a:lnTo>
                    <a:pt x="24" y="3"/>
                  </a:lnTo>
                  <a:lnTo>
                    <a:pt x="24" y="4"/>
                  </a:lnTo>
                  <a:lnTo>
                    <a:pt x="23"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3" name="Freeform 587"/>
            <p:cNvSpPr>
              <a:spLocks/>
            </p:cNvSpPr>
            <p:nvPr/>
          </p:nvSpPr>
          <p:spPr bwMode="auto">
            <a:xfrm>
              <a:off x="669" y="3585"/>
              <a:ext cx="29" cy="51"/>
            </a:xfrm>
            <a:custGeom>
              <a:avLst/>
              <a:gdLst>
                <a:gd name="T0" fmla="*/ 24 w 29"/>
                <a:gd name="T1" fmla="*/ 5 h 51"/>
                <a:gd name="T2" fmla="*/ 23 w 29"/>
                <a:gd name="T3" fmla="*/ 6 h 51"/>
                <a:gd name="T4" fmla="*/ 22 w 29"/>
                <a:gd name="T5" fmla="*/ 8 h 51"/>
                <a:gd name="T6" fmla="*/ 21 w 29"/>
                <a:gd name="T7" fmla="*/ 11 h 51"/>
                <a:gd name="T8" fmla="*/ 21 w 29"/>
                <a:gd name="T9" fmla="*/ 13 h 51"/>
                <a:gd name="T10" fmla="*/ 20 w 29"/>
                <a:gd name="T11" fmla="*/ 16 h 51"/>
                <a:gd name="T12" fmla="*/ 18 w 29"/>
                <a:gd name="T13" fmla="*/ 19 h 51"/>
                <a:gd name="T14" fmla="*/ 16 w 29"/>
                <a:gd name="T15" fmla="*/ 21 h 51"/>
                <a:gd name="T16" fmla="*/ 15 w 29"/>
                <a:gd name="T17" fmla="*/ 24 h 51"/>
                <a:gd name="T18" fmla="*/ 14 w 29"/>
                <a:gd name="T19" fmla="*/ 28 h 51"/>
                <a:gd name="T20" fmla="*/ 12 w 29"/>
                <a:gd name="T21" fmla="*/ 30 h 51"/>
                <a:gd name="T22" fmla="*/ 11 w 29"/>
                <a:gd name="T23" fmla="*/ 33 h 51"/>
                <a:gd name="T24" fmla="*/ 9 w 29"/>
                <a:gd name="T25" fmla="*/ 36 h 51"/>
                <a:gd name="T26" fmla="*/ 7 w 29"/>
                <a:gd name="T27" fmla="*/ 38 h 51"/>
                <a:gd name="T28" fmla="*/ 6 w 29"/>
                <a:gd name="T29" fmla="*/ 40 h 51"/>
                <a:gd name="T30" fmla="*/ 5 w 29"/>
                <a:gd name="T31" fmla="*/ 43 h 51"/>
                <a:gd name="T32" fmla="*/ 3 w 29"/>
                <a:gd name="T33" fmla="*/ 44 h 51"/>
                <a:gd name="T34" fmla="*/ 2 w 29"/>
                <a:gd name="T35" fmla="*/ 46 h 51"/>
                <a:gd name="T36" fmla="*/ 2 w 29"/>
                <a:gd name="T37" fmla="*/ 46 h 51"/>
                <a:gd name="T38" fmla="*/ 2 w 29"/>
                <a:gd name="T39" fmla="*/ 47 h 51"/>
                <a:gd name="T40" fmla="*/ 1 w 29"/>
                <a:gd name="T41" fmla="*/ 48 h 51"/>
                <a:gd name="T42" fmla="*/ 0 w 29"/>
                <a:gd name="T43" fmla="*/ 49 h 51"/>
                <a:gd name="T44" fmla="*/ 1 w 29"/>
                <a:gd name="T45" fmla="*/ 50 h 51"/>
                <a:gd name="T46" fmla="*/ 2 w 29"/>
                <a:gd name="T47" fmla="*/ 50 h 51"/>
                <a:gd name="T48" fmla="*/ 2 w 29"/>
                <a:gd name="T49" fmla="*/ 49 h 51"/>
                <a:gd name="T50" fmla="*/ 2 w 29"/>
                <a:gd name="T51" fmla="*/ 49 h 51"/>
                <a:gd name="T52" fmla="*/ 3 w 29"/>
                <a:gd name="T53" fmla="*/ 48 h 51"/>
                <a:gd name="T54" fmla="*/ 4 w 29"/>
                <a:gd name="T55" fmla="*/ 48 h 51"/>
                <a:gd name="T56" fmla="*/ 5 w 29"/>
                <a:gd name="T57" fmla="*/ 47 h 51"/>
                <a:gd name="T58" fmla="*/ 6 w 29"/>
                <a:gd name="T59" fmla="*/ 46 h 51"/>
                <a:gd name="T60" fmla="*/ 7 w 29"/>
                <a:gd name="T61" fmla="*/ 45 h 51"/>
                <a:gd name="T62" fmla="*/ 9 w 29"/>
                <a:gd name="T63" fmla="*/ 42 h 51"/>
                <a:gd name="T64" fmla="*/ 11 w 29"/>
                <a:gd name="T65" fmla="*/ 39 h 51"/>
                <a:gd name="T66" fmla="*/ 12 w 29"/>
                <a:gd name="T67" fmla="*/ 37 h 51"/>
                <a:gd name="T68" fmla="*/ 14 w 29"/>
                <a:gd name="T69" fmla="*/ 33 h 51"/>
                <a:gd name="T70" fmla="*/ 16 w 29"/>
                <a:gd name="T71" fmla="*/ 29 h 51"/>
                <a:gd name="T72" fmla="*/ 17 w 29"/>
                <a:gd name="T73" fmla="*/ 26 h 51"/>
                <a:gd name="T74" fmla="*/ 19 w 29"/>
                <a:gd name="T75" fmla="*/ 23 h 51"/>
                <a:gd name="T76" fmla="*/ 21 w 29"/>
                <a:gd name="T77" fmla="*/ 20 h 51"/>
                <a:gd name="T78" fmla="*/ 22 w 29"/>
                <a:gd name="T79" fmla="*/ 17 h 51"/>
                <a:gd name="T80" fmla="*/ 24 w 29"/>
                <a:gd name="T81" fmla="*/ 13 h 51"/>
                <a:gd name="T82" fmla="*/ 26 w 29"/>
                <a:gd name="T83" fmla="*/ 12 h 51"/>
                <a:gd name="T84" fmla="*/ 26 w 29"/>
                <a:gd name="T85" fmla="*/ 9 h 51"/>
                <a:gd name="T86" fmla="*/ 27 w 29"/>
                <a:gd name="T87" fmla="*/ 7 h 51"/>
                <a:gd name="T88" fmla="*/ 28 w 29"/>
                <a:gd name="T89" fmla="*/ 6 h 51"/>
                <a:gd name="T90" fmla="*/ 28 w 29"/>
                <a:gd name="T91" fmla="*/ 5 h 51"/>
                <a:gd name="T92" fmla="*/ 28 w 29"/>
                <a:gd name="T93" fmla="*/ 4 h 51"/>
                <a:gd name="T94" fmla="*/ 28 w 29"/>
                <a:gd name="T95" fmla="*/ 4 h 51"/>
                <a:gd name="T96" fmla="*/ 28 w 29"/>
                <a:gd name="T97" fmla="*/ 3 h 51"/>
                <a:gd name="T98" fmla="*/ 28 w 29"/>
                <a:gd name="T99" fmla="*/ 2 h 51"/>
                <a:gd name="T100" fmla="*/ 28 w 29"/>
                <a:gd name="T101" fmla="*/ 1 h 51"/>
                <a:gd name="T102" fmla="*/ 28 w 29"/>
                <a:gd name="T103" fmla="*/ 0 h 51"/>
                <a:gd name="T104" fmla="*/ 27 w 29"/>
                <a:gd name="T105" fmla="*/ 0 h 51"/>
                <a:gd name="T106" fmla="*/ 26 w 29"/>
                <a:gd name="T107" fmla="*/ 1 h 51"/>
                <a:gd name="T108" fmla="*/ 26 w 29"/>
                <a:gd name="T109" fmla="*/ 2 h 51"/>
                <a:gd name="T110" fmla="*/ 25 w 29"/>
                <a:gd name="T111" fmla="*/ 3 h 51"/>
                <a:gd name="T112" fmla="*/ 25 w 29"/>
                <a:gd name="T113" fmla="*/ 4 h 51"/>
                <a:gd name="T114" fmla="*/ 24 w 29"/>
                <a:gd name="T115"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 h="51">
                  <a:moveTo>
                    <a:pt x="24" y="5"/>
                  </a:moveTo>
                  <a:lnTo>
                    <a:pt x="23" y="6"/>
                  </a:lnTo>
                  <a:lnTo>
                    <a:pt x="22" y="8"/>
                  </a:lnTo>
                  <a:lnTo>
                    <a:pt x="21" y="11"/>
                  </a:lnTo>
                  <a:lnTo>
                    <a:pt x="21" y="13"/>
                  </a:lnTo>
                  <a:lnTo>
                    <a:pt x="20" y="16"/>
                  </a:lnTo>
                  <a:lnTo>
                    <a:pt x="18" y="19"/>
                  </a:lnTo>
                  <a:lnTo>
                    <a:pt x="16" y="21"/>
                  </a:lnTo>
                  <a:lnTo>
                    <a:pt x="15" y="24"/>
                  </a:lnTo>
                  <a:lnTo>
                    <a:pt x="14" y="28"/>
                  </a:lnTo>
                  <a:lnTo>
                    <a:pt x="12" y="30"/>
                  </a:lnTo>
                  <a:lnTo>
                    <a:pt x="11" y="33"/>
                  </a:lnTo>
                  <a:lnTo>
                    <a:pt x="9" y="36"/>
                  </a:lnTo>
                  <a:lnTo>
                    <a:pt x="7" y="38"/>
                  </a:lnTo>
                  <a:lnTo>
                    <a:pt x="6" y="40"/>
                  </a:lnTo>
                  <a:lnTo>
                    <a:pt x="5" y="43"/>
                  </a:lnTo>
                  <a:lnTo>
                    <a:pt x="3" y="44"/>
                  </a:lnTo>
                  <a:lnTo>
                    <a:pt x="2" y="46"/>
                  </a:lnTo>
                  <a:lnTo>
                    <a:pt x="2" y="46"/>
                  </a:lnTo>
                  <a:lnTo>
                    <a:pt x="2" y="47"/>
                  </a:lnTo>
                  <a:lnTo>
                    <a:pt x="1" y="48"/>
                  </a:lnTo>
                  <a:lnTo>
                    <a:pt x="0" y="49"/>
                  </a:lnTo>
                  <a:lnTo>
                    <a:pt x="1" y="50"/>
                  </a:lnTo>
                  <a:lnTo>
                    <a:pt x="2" y="50"/>
                  </a:lnTo>
                  <a:lnTo>
                    <a:pt x="2" y="49"/>
                  </a:lnTo>
                  <a:lnTo>
                    <a:pt x="2" y="49"/>
                  </a:lnTo>
                  <a:lnTo>
                    <a:pt x="3" y="48"/>
                  </a:lnTo>
                  <a:lnTo>
                    <a:pt x="4" y="48"/>
                  </a:lnTo>
                  <a:lnTo>
                    <a:pt x="5" y="47"/>
                  </a:lnTo>
                  <a:lnTo>
                    <a:pt x="6" y="46"/>
                  </a:lnTo>
                  <a:lnTo>
                    <a:pt x="7" y="45"/>
                  </a:lnTo>
                  <a:lnTo>
                    <a:pt x="9" y="42"/>
                  </a:lnTo>
                  <a:lnTo>
                    <a:pt x="11" y="39"/>
                  </a:lnTo>
                  <a:lnTo>
                    <a:pt x="12" y="37"/>
                  </a:lnTo>
                  <a:lnTo>
                    <a:pt x="14" y="33"/>
                  </a:lnTo>
                  <a:lnTo>
                    <a:pt x="16" y="29"/>
                  </a:lnTo>
                  <a:lnTo>
                    <a:pt x="17" y="26"/>
                  </a:lnTo>
                  <a:lnTo>
                    <a:pt x="19" y="23"/>
                  </a:lnTo>
                  <a:lnTo>
                    <a:pt x="21" y="20"/>
                  </a:lnTo>
                  <a:lnTo>
                    <a:pt x="22" y="17"/>
                  </a:lnTo>
                  <a:lnTo>
                    <a:pt x="24" y="13"/>
                  </a:lnTo>
                  <a:lnTo>
                    <a:pt x="26" y="12"/>
                  </a:lnTo>
                  <a:lnTo>
                    <a:pt x="26" y="9"/>
                  </a:lnTo>
                  <a:lnTo>
                    <a:pt x="27" y="7"/>
                  </a:lnTo>
                  <a:lnTo>
                    <a:pt x="28" y="6"/>
                  </a:lnTo>
                  <a:lnTo>
                    <a:pt x="28" y="5"/>
                  </a:lnTo>
                  <a:lnTo>
                    <a:pt x="28" y="4"/>
                  </a:lnTo>
                  <a:lnTo>
                    <a:pt x="28" y="4"/>
                  </a:lnTo>
                  <a:lnTo>
                    <a:pt x="28" y="3"/>
                  </a:lnTo>
                  <a:lnTo>
                    <a:pt x="28" y="2"/>
                  </a:lnTo>
                  <a:lnTo>
                    <a:pt x="28" y="1"/>
                  </a:lnTo>
                  <a:lnTo>
                    <a:pt x="28" y="0"/>
                  </a:lnTo>
                  <a:lnTo>
                    <a:pt x="27" y="0"/>
                  </a:lnTo>
                  <a:lnTo>
                    <a:pt x="26" y="1"/>
                  </a:lnTo>
                  <a:lnTo>
                    <a:pt x="26" y="2"/>
                  </a:lnTo>
                  <a:lnTo>
                    <a:pt x="25" y="3"/>
                  </a:lnTo>
                  <a:lnTo>
                    <a:pt x="25" y="4"/>
                  </a:lnTo>
                  <a:lnTo>
                    <a:pt x="2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4" name="Freeform 588"/>
            <p:cNvSpPr>
              <a:spLocks/>
            </p:cNvSpPr>
            <p:nvPr/>
          </p:nvSpPr>
          <p:spPr bwMode="auto">
            <a:xfrm>
              <a:off x="683" y="3584"/>
              <a:ext cx="28" cy="51"/>
            </a:xfrm>
            <a:custGeom>
              <a:avLst/>
              <a:gdLst>
                <a:gd name="T0" fmla="*/ 24 w 28"/>
                <a:gd name="T1" fmla="*/ 5 h 51"/>
                <a:gd name="T2" fmla="*/ 23 w 28"/>
                <a:gd name="T3" fmla="*/ 6 h 51"/>
                <a:gd name="T4" fmla="*/ 22 w 28"/>
                <a:gd name="T5" fmla="*/ 9 h 51"/>
                <a:gd name="T6" fmla="*/ 21 w 28"/>
                <a:gd name="T7" fmla="*/ 11 h 51"/>
                <a:gd name="T8" fmla="*/ 20 w 28"/>
                <a:gd name="T9" fmla="*/ 13 h 51"/>
                <a:gd name="T10" fmla="*/ 19 w 28"/>
                <a:gd name="T11" fmla="*/ 16 h 51"/>
                <a:gd name="T12" fmla="*/ 17 w 28"/>
                <a:gd name="T13" fmla="*/ 19 h 51"/>
                <a:gd name="T14" fmla="*/ 16 w 28"/>
                <a:gd name="T15" fmla="*/ 21 h 51"/>
                <a:gd name="T16" fmla="*/ 14 w 28"/>
                <a:gd name="T17" fmla="*/ 25 h 51"/>
                <a:gd name="T18" fmla="*/ 13 w 28"/>
                <a:gd name="T19" fmla="*/ 28 h 51"/>
                <a:gd name="T20" fmla="*/ 11 w 28"/>
                <a:gd name="T21" fmla="*/ 30 h 51"/>
                <a:gd name="T22" fmla="*/ 10 w 28"/>
                <a:gd name="T23" fmla="*/ 33 h 51"/>
                <a:gd name="T24" fmla="*/ 8 w 28"/>
                <a:gd name="T25" fmla="*/ 36 h 51"/>
                <a:gd name="T26" fmla="*/ 7 w 28"/>
                <a:gd name="T27" fmla="*/ 38 h 51"/>
                <a:gd name="T28" fmla="*/ 6 w 28"/>
                <a:gd name="T29" fmla="*/ 40 h 51"/>
                <a:gd name="T30" fmla="*/ 4 w 28"/>
                <a:gd name="T31" fmla="*/ 43 h 51"/>
                <a:gd name="T32" fmla="*/ 3 w 28"/>
                <a:gd name="T33" fmla="*/ 44 h 51"/>
                <a:gd name="T34" fmla="*/ 2 w 28"/>
                <a:gd name="T35" fmla="*/ 46 h 51"/>
                <a:gd name="T36" fmla="*/ 2 w 28"/>
                <a:gd name="T37" fmla="*/ 46 h 51"/>
                <a:gd name="T38" fmla="*/ 1 w 28"/>
                <a:gd name="T39" fmla="*/ 47 h 51"/>
                <a:gd name="T40" fmla="*/ 1 w 28"/>
                <a:gd name="T41" fmla="*/ 48 h 51"/>
                <a:gd name="T42" fmla="*/ 0 w 28"/>
                <a:gd name="T43" fmla="*/ 48 h 51"/>
                <a:gd name="T44" fmla="*/ 0 w 28"/>
                <a:gd name="T45" fmla="*/ 49 h 51"/>
                <a:gd name="T46" fmla="*/ 0 w 28"/>
                <a:gd name="T47" fmla="*/ 50 h 51"/>
                <a:gd name="T48" fmla="*/ 1 w 28"/>
                <a:gd name="T49" fmla="*/ 50 h 51"/>
                <a:gd name="T50" fmla="*/ 2 w 28"/>
                <a:gd name="T51" fmla="*/ 49 h 51"/>
                <a:gd name="T52" fmla="*/ 2 w 28"/>
                <a:gd name="T53" fmla="*/ 48 h 51"/>
                <a:gd name="T54" fmla="*/ 3 w 28"/>
                <a:gd name="T55" fmla="*/ 48 h 51"/>
                <a:gd name="T56" fmla="*/ 4 w 28"/>
                <a:gd name="T57" fmla="*/ 47 h 51"/>
                <a:gd name="T58" fmla="*/ 5 w 28"/>
                <a:gd name="T59" fmla="*/ 46 h 51"/>
                <a:gd name="T60" fmla="*/ 7 w 28"/>
                <a:gd name="T61" fmla="*/ 45 h 51"/>
                <a:gd name="T62" fmla="*/ 7 w 28"/>
                <a:gd name="T63" fmla="*/ 42 h 51"/>
                <a:gd name="T64" fmla="*/ 9 w 28"/>
                <a:gd name="T65" fmla="*/ 39 h 51"/>
                <a:gd name="T66" fmla="*/ 11 w 28"/>
                <a:gd name="T67" fmla="*/ 37 h 51"/>
                <a:gd name="T68" fmla="*/ 13 w 28"/>
                <a:gd name="T69" fmla="*/ 33 h 51"/>
                <a:gd name="T70" fmla="*/ 15 w 28"/>
                <a:gd name="T71" fmla="*/ 30 h 51"/>
                <a:gd name="T72" fmla="*/ 16 w 28"/>
                <a:gd name="T73" fmla="*/ 27 h 51"/>
                <a:gd name="T74" fmla="*/ 19 w 28"/>
                <a:gd name="T75" fmla="*/ 23 h 51"/>
                <a:gd name="T76" fmla="*/ 20 w 28"/>
                <a:gd name="T77" fmla="*/ 20 h 51"/>
                <a:gd name="T78" fmla="*/ 22 w 28"/>
                <a:gd name="T79" fmla="*/ 17 h 51"/>
                <a:gd name="T80" fmla="*/ 23 w 28"/>
                <a:gd name="T81" fmla="*/ 14 h 51"/>
                <a:gd name="T82" fmla="*/ 25 w 28"/>
                <a:gd name="T83" fmla="*/ 12 h 51"/>
                <a:gd name="T84" fmla="*/ 25 w 28"/>
                <a:gd name="T85" fmla="*/ 10 h 51"/>
                <a:gd name="T86" fmla="*/ 26 w 28"/>
                <a:gd name="T87" fmla="*/ 8 h 51"/>
                <a:gd name="T88" fmla="*/ 26 w 28"/>
                <a:gd name="T89" fmla="*/ 7 h 51"/>
                <a:gd name="T90" fmla="*/ 27 w 28"/>
                <a:gd name="T91" fmla="*/ 5 h 51"/>
                <a:gd name="T92" fmla="*/ 27 w 28"/>
                <a:gd name="T93" fmla="*/ 4 h 51"/>
                <a:gd name="T94" fmla="*/ 27 w 28"/>
                <a:gd name="T95" fmla="*/ 4 h 51"/>
                <a:gd name="T96" fmla="*/ 27 w 28"/>
                <a:gd name="T97" fmla="*/ 3 h 51"/>
                <a:gd name="T98" fmla="*/ 27 w 28"/>
                <a:gd name="T99" fmla="*/ 2 h 51"/>
                <a:gd name="T100" fmla="*/ 27 w 28"/>
                <a:gd name="T101" fmla="*/ 1 h 51"/>
                <a:gd name="T102" fmla="*/ 26 w 28"/>
                <a:gd name="T103" fmla="*/ 0 h 51"/>
                <a:gd name="T104" fmla="*/ 25 w 28"/>
                <a:gd name="T105" fmla="*/ 1 h 51"/>
                <a:gd name="T106" fmla="*/ 25 w 28"/>
                <a:gd name="T107" fmla="*/ 2 h 51"/>
                <a:gd name="T108" fmla="*/ 25 w 28"/>
                <a:gd name="T109" fmla="*/ 3 h 51"/>
                <a:gd name="T110" fmla="*/ 24 w 28"/>
                <a:gd name="T111" fmla="*/ 4 h 51"/>
                <a:gd name="T112" fmla="*/ 24 w 28"/>
                <a:gd name="T113"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 h="51">
                  <a:moveTo>
                    <a:pt x="24" y="5"/>
                  </a:moveTo>
                  <a:lnTo>
                    <a:pt x="23" y="6"/>
                  </a:lnTo>
                  <a:lnTo>
                    <a:pt x="22" y="9"/>
                  </a:lnTo>
                  <a:lnTo>
                    <a:pt x="21" y="11"/>
                  </a:lnTo>
                  <a:lnTo>
                    <a:pt x="20" y="13"/>
                  </a:lnTo>
                  <a:lnTo>
                    <a:pt x="19" y="16"/>
                  </a:lnTo>
                  <a:lnTo>
                    <a:pt x="17" y="19"/>
                  </a:lnTo>
                  <a:lnTo>
                    <a:pt x="16" y="21"/>
                  </a:lnTo>
                  <a:lnTo>
                    <a:pt x="14" y="25"/>
                  </a:lnTo>
                  <a:lnTo>
                    <a:pt x="13" y="28"/>
                  </a:lnTo>
                  <a:lnTo>
                    <a:pt x="11" y="30"/>
                  </a:lnTo>
                  <a:lnTo>
                    <a:pt x="10" y="33"/>
                  </a:lnTo>
                  <a:lnTo>
                    <a:pt x="8" y="36"/>
                  </a:lnTo>
                  <a:lnTo>
                    <a:pt x="7" y="38"/>
                  </a:lnTo>
                  <a:lnTo>
                    <a:pt x="6" y="40"/>
                  </a:lnTo>
                  <a:lnTo>
                    <a:pt x="4" y="43"/>
                  </a:lnTo>
                  <a:lnTo>
                    <a:pt x="3" y="44"/>
                  </a:lnTo>
                  <a:lnTo>
                    <a:pt x="2" y="46"/>
                  </a:lnTo>
                  <a:lnTo>
                    <a:pt x="2" y="46"/>
                  </a:lnTo>
                  <a:lnTo>
                    <a:pt x="1" y="47"/>
                  </a:lnTo>
                  <a:lnTo>
                    <a:pt x="1" y="48"/>
                  </a:lnTo>
                  <a:lnTo>
                    <a:pt x="0" y="48"/>
                  </a:lnTo>
                  <a:lnTo>
                    <a:pt x="0" y="49"/>
                  </a:lnTo>
                  <a:lnTo>
                    <a:pt x="0" y="50"/>
                  </a:lnTo>
                  <a:lnTo>
                    <a:pt x="1" y="50"/>
                  </a:lnTo>
                  <a:lnTo>
                    <a:pt x="2" y="49"/>
                  </a:lnTo>
                  <a:lnTo>
                    <a:pt x="2" y="48"/>
                  </a:lnTo>
                  <a:lnTo>
                    <a:pt x="3" y="48"/>
                  </a:lnTo>
                  <a:lnTo>
                    <a:pt x="4" y="47"/>
                  </a:lnTo>
                  <a:lnTo>
                    <a:pt x="5" y="46"/>
                  </a:lnTo>
                  <a:lnTo>
                    <a:pt x="7" y="45"/>
                  </a:lnTo>
                  <a:lnTo>
                    <a:pt x="7" y="42"/>
                  </a:lnTo>
                  <a:lnTo>
                    <a:pt x="9" y="39"/>
                  </a:lnTo>
                  <a:lnTo>
                    <a:pt x="11" y="37"/>
                  </a:lnTo>
                  <a:lnTo>
                    <a:pt x="13" y="33"/>
                  </a:lnTo>
                  <a:lnTo>
                    <a:pt x="15" y="30"/>
                  </a:lnTo>
                  <a:lnTo>
                    <a:pt x="16" y="27"/>
                  </a:lnTo>
                  <a:lnTo>
                    <a:pt x="19" y="23"/>
                  </a:lnTo>
                  <a:lnTo>
                    <a:pt x="20" y="20"/>
                  </a:lnTo>
                  <a:lnTo>
                    <a:pt x="22" y="17"/>
                  </a:lnTo>
                  <a:lnTo>
                    <a:pt x="23" y="14"/>
                  </a:lnTo>
                  <a:lnTo>
                    <a:pt x="25" y="12"/>
                  </a:lnTo>
                  <a:lnTo>
                    <a:pt x="25" y="10"/>
                  </a:lnTo>
                  <a:lnTo>
                    <a:pt x="26" y="8"/>
                  </a:lnTo>
                  <a:lnTo>
                    <a:pt x="26" y="7"/>
                  </a:lnTo>
                  <a:lnTo>
                    <a:pt x="27" y="5"/>
                  </a:lnTo>
                  <a:lnTo>
                    <a:pt x="27" y="4"/>
                  </a:lnTo>
                  <a:lnTo>
                    <a:pt x="27" y="4"/>
                  </a:lnTo>
                  <a:lnTo>
                    <a:pt x="27" y="3"/>
                  </a:lnTo>
                  <a:lnTo>
                    <a:pt x="27" y="2"/>
                  </a:lnTo>
                  <a:lnTo>
                    <a:pt x="27" y="1"/>
                  </a:lnTo>
                  <a:lnTo>
                    <a:pt x="26" y="0"/>
                  </a:lnTo>
                  <a:lnTo>
                    <a:pt x="25" y="1"/>
                  </a:lnTo>
                  <a:lnTo>
                    <a:pt x="25" y="2"/>
                  </a:lnTo>
                  <a:lnTo>
                    <a:pt x="25" y="3"/>
                  </a:lnTo>
                  <a:lnTo>
                    <a:pt x="24" y="4"/>
                  </a:lnTo>
                  <a:lnTo>
                    <a:pt x="2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5" name="Freeform 589"/>
            <p:cNvSpPr>
              <a:spLocks/>
            </p:cNvSpPr>
            <p:nvPr/>
          </p:nvSpPr>
          <p:spPr bwMode="auto">
            <a:xfrm>
              <a:off x="698" y="3593"/>
              <a:ext cx="18" cy="29"/>
            </a:xfrm>
            <a:custGeom>
              <a:avLst/>
              <a:gdLst>
                <a:gd name="T0" fmla="*/ 15 w 18"/>
                <a:gd name="T1" fmla="*/ 2 h 29"/>
                <a:gd name="T2" fmla="*/ 15 w 18"/>
                <a:gd name="T3" fmla="*/ 3 h 29"/>
                <a:gd name="T4" fmla="*/ 14 w 18"/>
                <a:gd name="T5" fmla="*/ 4 h 29"/>
                <a:gd name="T6" fmla="*/ 14 w 18"/>
                <a:gd name="T7" fmla="*/ 6 h 29"/>
                <a:gd name="T8" fmla="*/ 13 w 18"/>
                <a:gd name="T9" fmla="*/ 7 h 29"/>
                <a:gd name="T10" fmla="*/ 13 w 18"/>
                <a:gd name="T11" fmla="*/ 8 h 29"/>
                <a:gd name="T12" fmla="*/ 12 w 18"/>
                <a:gd name="T13" fmla="*/ 10 h 29"/>
                <a:gd name="T14" fmla="*/ 10 w 18"/>
                <a:gd name="T15" fmla="*/ 12 h 29"/>
                <a:gd name="T16" fmla="*/ 10 w 18"/>
                <a:gd name="T17" fmla="*/ 13 h 29"/>
                <a:gd name="T18" fmla="*/ 9 w 18"/>
                <a:gd name="T19" fmla="*/ 15 h 29"/>
                <a:gd name="T20" fmla="*/ 8 w 18"/>
                <a:gd name="T21" fmla="*/ 16 h 29"/>
                <a:gd name="T22" fmla="*/ 7 w 18"/>
                <a:gd name="T23" fmla="*/ 18 h 29"/>
                <a:gd name="T24" fmla="*/ 6 w 18"/>
                <a:gd name="T25" fmla="*/ 20 h 29"/>
                <a:gd name="T26" fmla="*/ 5 w 18"/>
                <a:gd name="T27" fmla="*/ 21 h 29"/>
                <a:gd name="T28" fmla="*/ 4 w 18"/>
                <a:gd name="T29" fmla="*/ 22 h 29"/>
                <a:gd name="T30" fmla="*/ 4 w 18"/>
                <a:gd name="T31" fmla="*/ 23 h 29"/>
                <a:gd name="T32" fmla="*/ 3 w 18"/>
                <a:gd name="T33" fmla="*/ 24 h 29"/>
                <a:gd name="T34" fmla="*/ 2 w 18"/>
                <a:gd name="T35" fmla="*/ 24 h 29"/>
                <a:gd name="T36" fmla="*/ 1 w 18"/>
                <a:gd name="T37" fmla="*/ 25 h 29"/>
                <a:gd name="T38" fmla="*/ 1 w 18"/>
                <a:gd name="T39" fmla="*/ 26 h 29"/>
                <a:gd name="T40" fmla="*/ 0 w 18"/>
                <a:gd name="T41" fmla="*/ 26 h 29"/>
                <a:gd name="T42" fmla="*/ 0 w 18"/>
                <a:gd name="T43" fmla="*/ 27 h 29"/>
                <a:gd name="T44" fmla="*/ 0 w 18"/>
                <a:gd name="T45" fmla="*/ 28 h 29"/>
                <a:gd name="T46" fmla="*/ 1 w 18"/>
                <a:gd name="T47" fmla="*/ 28 h 29"/>
                <a:gd name="T48" fmla="*/ 1 w 18"/>
                <a:gd name="T49" fmla="*/ 27 h 29"/>
                <a:gd name="T50" fmla="*/ 2 w 18"/>
                <a:gd name="T51" fmla="*/ 26 h 29"/>
                <a:gd name="T52" fmla="*/ 4 w 18"/>
                <a:gd name="T53" fmla="*/ 25 h 29"/>
                <a:gd name="T54" fmla="*/ 4 w 18"/>
                <a:gd name="T55" fmla="*/ 24 h 29"/>
                <a:gd name="T56" fmla="*/ 5 w 18"/>
                <a:gd name="T57" fmla="*/ 22 h 29"/>
                <a:gd name="T58" fmla="*/ 7 w 18"/>
                <a:gd name="T59" fmla="*/ 21 h 29"/>
                <a:gd name="T60" fmla="*/ 8 w 18"/>
                <a:gd name="T61" fmla="*/ 19 h 29"/>
                <a:gd name="T62" fmla="*/ 10 w 18"/>
                <a:gd name="T63" fmla="*/ 17 h 29"/>
                <a:gd name="T64" fmla="*/ 10 w 18"/>
                <a:gd name="T65" fmla="*/ 16 h 29"/>
                <a:gd name="T66" fmla="*/ 12 w 18"/>
                <a:gd name="T67" fmla="*/ 14 h 29"/>
                <a:gd name="T68" fmla="*/ 13 w 18"/>
                <a:gd name="T69" fmla="*/ 12 h 29"/>
                <a:gd name="T70" fmla="*/ 14 w 18"/>
                <a:gd name="T71" fmla="*/ 11 h 29"/>
                <a:gd name="T72" fmla="*/ 15 w 18"/>
                <a:gd name="T73" fmla="*/ 9 h 29"/>
                <a:gd name="T74" fmla="*/ 16 w 18"/>
                <a:gd name="T75" fmla="*/ 7 h 29"/>
                <a:gd name="T76" fmla="*/ 16 w 18"/>
                <a:gd name="T77" fmla="*/ 6 h 29"/>
                <a:gd name="T78" fmla="*/ 17 w 18"/>
                <a:gd name="T79" fmla="*/ 5 h 29"/>
                <a:gd name="T80" fmla="*/ 17 w 18"/>
                <a:gd name="T81" fmla="*/ 4 h 29"/>
                <a:gd name="T82" fmla="*/ 17 w 18"/>
                <a:gd name="T83" fmla="*/ 3 h 29"/>
                <a:gd name="T84" fmla="*/ 17 w 18"/>
                <a:gd name="T85" fmla="*/ 2 h 29"/>
                <a:gd name="T86" fmla="*/ 17 w 18"/>
                <a:gd name="T87" fmla="*/ 2 h 29"/>
                <a:gd name="T88" fmla="*/ 17 w 18"/>
                <a:gd name="T89" fmla="*/ 1 h 29"/>
                <a:gd name="T90" fmla="*/ 16 w 18"/>
                <a:gd name="T91" fmla="*/ 1 h 29"/>
                <a:gd name="T92" fmla="*/ 16 w 18"/>
                <a:gd name="T93" fmla="*/ 0 h 29"/>
                <a:gd name="T94" fmla="*/ 16 w 18"/>
                <a:gd name="T95" fmla="*/ 0 h 29"/>
                <a:gd name="T96" fmla="*/ 16 w 18"/>
                <a:gd name="T97" fmla="*/ 1 h 29"/>
                <a:gd name="T98" fmla="*/ 15 w 18"/>
                <a:gd name="T99" fmla="*/ 2 h 29"/>
                <a:gd name="T100" fmla="*/ 15 w 18"/>
                <a:gd name="T101"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 h="29">
                  <a:moveTo>
                    <a:pt x="15" y="2"/>
                  </a:moveTo>
                  <a:lnTo>
                    <a:pt x="15" y="3"/>
                  </a:lnTo>
                  <a:lnTo>
                    <a:pt x="14" y="4"/>
                  </a:lnTo>
                  <a:lnTo>
                    <a:pt x="14" y="6"/>
                  </a:lnTo>
                  <a:lnTo>
                    <a:pt x="13" y="7"/>
                  </a:lnTo>
                  <a:lnTo>
                    <a:pt x="13" y="8"/>
                  </a:lnTo>
                  <a:lnTo>
                    <a:pt x="12" y="10"/>
                  </a:lnTo>
                  <a:lnTo>
                    <a:pt x="10" y="12"/>
                  </a:lnTo>
                  <a:lnTo>
                    <a:pt x="10" y="13"/>
                  </a:lnTo>
                  <a:lnTo>
                    <a:pt x="9" y="15"/>
                  </a:lnTo>
                  <a:lnTo>
                    <a:pt x="8" y="16"/>
                  </a:lnTo>
                  <a:lnTo>
                    <a:pt x="7" y="18"/>
                  </a:lnTo>
                  <a:lnTo>
                    <a:pt x="6" y="20"/>
                  </a:lnTo>
                  <a:lnTo>
                    <a:pt x="5" y="21"/>
                  </a:lnTo>
                  <a:lnTo>
                    <a:pt x="4" y="22"/>
                  </a:lnTo>
                  <a:lnTo>
                    <a:pt x="4" y="23"/>
                  </a:lnTo>
                  <a:lnTo>
                    <a:pt x="3" y="24"/>
                  </a:lnTo>
                  <a:lnTo>
                    <a:pt x="2" y="24"/>
                  </a:lnTo>
                  <a:lnTo>
                    <a:pt x="1" y="25"/>
                  </a:lnTo>
                  <a:lnTo>
                    <a:pt x="1" y="26"/>
                  </a:lnTo>
                  <a:lnTo>
                    <a:pt x="0" y="26"/>
                  </a:lnTo>
                  <a:lnTo>
                    <a:pt x="0" y="27"/>
                  </a:lnTo>
                  <a:lnTo>
                    <a:pt x="0" y="28"/>
                  </a:lnTo>
                  <a:lnTo>
                    <a:pt x="1" y="28"/>
                  </a:lnTo>
                  <a:lnTo>
                    <a:pt x="1" y="27"/>
                  </a:lnTo>
                  <a:lnTo>
                    <a:pt x="2" y="26"/>
                  </a:lnTo>
                  <a:lnTo>
                    <a:pt x="4" y="25"/>
                  </a:lnTo>
                  <a:lnTo>
                    <a:pt x="4" y="24"/>
                  </a:lnTo>
                  <a:lnTo>
                    <a:pt x="5" y="22"/>
                  </a:lnTo>
                  <a:lnTo>
                    <a:pt x="7" y="21"/>
                  </a:lnTo>
                  <a:lnTo>
                    <a:pt x="8" y="19"/>
                  </a:lnTo>
                  <a:lnTo>
                    <a:pt x="10" y="17"/>
                  </a:lnTo>
                  <a:lnTo>
                    <a:pt x="10" y="16"/>
                  </a:lnTo>
                  <a:lnTo>
                    <a:pt x="12" y="14"/>
                  </a:lnTo>
                  <a:lnTo>
                    <a:pt x="13" y="12"/>
                  </a:lnTo>
                  <a:lnTo>
                    <a:pt x="14" y="11"/>
                  </a:lnTo>
                  <a:lnTo>
                    <a:pt x="15" y="9"/>
                  </a:lnTo>
                  <a:lnTo>
                    <a:pt x="16" y="7"/>
                  </a:lnTo>
                  <a:lnTo>
                    <a:pt x="16" y="6"/>
                  </a:lnTo>
                  <a:lnTo>
                    <a:pt x="17" y="5"/>
                  </a:lnTo>
                  <a:lnTo>
                    <a:pt x="17" y="4"/>
                  </a:lnTo>
                  <a:lnTo>
                    <a:pt x="17" y="3"/>
                  </a:lnTo>
                  <a:lnTo>
                    <a:pt x="17" y="2"/>
                  </a:lnTo>
                  <a:lnTo>
                    <a:pt x="17" y="2"/>
                  </a:lnTo>
                  <a:lnTo>
                    <a:pt x="17" y="1"/>
                  </a:lnTo>
                  <a:lnTo>
                    <a:pt x="16" y="1"/>
                  </a:lnTo>
                  <a:lnTo>
                    <a:pt x="16" y="0"/>
                  </a:lnTo>
                  <a:lnTo>
                    <a:pt x="16" y="0"/>
                  </a:lnTo>
                  <a:lnTo>
                    <a:pt x="16" y="1"/>
                  </a:lnTo>
                  <a:lnTo>
                    <a:pt x="15" y="2"/>
                  </a:lnTo>
                  <a:lnTo>
                    <a:pt x="15"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6" name="Freeform 590"/>
            <p:cNvSpPr>
              <a:spLocks/>
            </p:cNvSpPr>
            <p:nvPr/>
          </p:nvSpPr>
          <p:spPr bwMode="auto">
            <a:xfrm>
              <a:off x="703" y="3603"/>
              <a:ext cx="18" cy="29"/>
            </a:xfrm>
            <a:custGeom>
              <a:avLst/>
              <a:gdLst>
                <a:gd name="T0" fmla="*/ 15 w 18"/>
                <a:gd name="T1" fmla="*/ 3 h 29"/>
                <a:gd name="T2" fmla="*/ 15 w 18"/>
                <a:gd name="T3" fmla="*/ 4 h 29"/>
                <a:gd name="T4" fmla="*/ 15 w 18"/>
                <a:gd name="T5" fmla="*/ 5 h 29"/>
                <a:gd name="T6" fmla="*/ 14 w 18"/>
                <a:gd name="T7" fmla="*/ 6 h 29"/>
                <a:gd name="T8" fmla="*/ 13 w 18"/>
                <a:gd name="T9" fmla="*/ 7 h 29"/>
                <a:gd name="T10" fmla="*/ 13 w 18"/>
                <a:gd name="T11" fmla="*/ 9 h 29"/>
                <a:gd name="T12" fmla="*/ 12 w 18"/>
                <a:gd name="T13" fmla="*/ 10 h 29"/>
                <a:gd name="T14" fmla="*/ 11 w 18"/>
                <a:gd name="T15" fmla="*/ 12 h 29"/>
                <a:gd name="T16" fmla="*/ 10 w 18"/>
                <a:gd name="T17" fmla="*/ 13 h 29"/>
                <a:gd name="T18" fmla="*/ 9 w 18"/>
                <a:gd name="T19" fmla="*/ 15 h 29"/>
                <a:gd name="T20" fmla="*/ 8 w 18"/>
                <a:gd name="T21" fmla="*/ 16 h 29"/>
                <a:gd name="T22" fmla="*/ 7 w 18"/>
                <a:gd name="T23" fmla="*/ 18 h 29"/>
                <a:gd name="T24" fmla="*/ 6 w 18"/>
                <a:gd name="T25" fmla="*/ 20 h 29"/>
                <a:gd name="T26" fmla="*/ 5 w 18"/>
                <a:gd name="T27" fmla="*/ 21 h 29"/>
                <a:gd name="T28" fmla="*/ 4 w 18"/>
                <a:gd name="T29" fmla="*/ 22 h 29"/>
                <a:gd name="T30" fmla="*/ 4 w 18"/>
                <a:gd name="T31" fmla="*/ 23 h 29"/>
                <a:gd name="T32" fmla="*/ 3 w 18"/>
                <a:gd name="T33" fmla="*/ 24 h 29"/>
                <a:gd name="T34" fmla="*/ 2 w 18"/>
                <a:gd name="T35" fmla="*/ 24 h 29"/>
                <a:gd name="T36" fmla="*/ 2 w 18"/>
                <a:gd name="T37" fmla="*/ 25 h 29"/>
                <a:gd name="T38" fmla="*/ 1 w 18"/>
                <a:gd name="T39" fmla="*/ 25 h 29"/>
                <a:gd name="T40" fmla="*/ 1 w 18"/>
                <a:gd name="T41" fmla="*/ 26 h 29"/>
                <a:gd name="T42" fmla="*/ 1 w 18"/>
                <a:gd name="T43" fmla="*/ 26 h 29"/>
                <a:gd name="T44" fmla="*/ 1 w 18"/>
                <a:gd name="T45" fmla="*/ 27 h 29"/>
                <a:gd name="T46" fmla="*/ 0 w 18"/>
                <a:gd name="T47" fmla="*/ 27 h 29"/>
                <a:gd name="T48" fmla="*/ 0 w 18"/>
                <a:gd name="T49" fmla="*/ 28 h 29"/>
                <a:gd name="T50" fmla="*/ 1 w 18"/>
                <a:gd name="T51" fmla="*/ 28 h 29"/>
                <a:gd name="T52" fmla="*/ 1 w 18"/>
                <a:gd name="T53" fmla="*/ 28 h 29"/>
                <a:gd name="T54" fmla="*/ 2 w 18"/>
                <a:gd name="T55" fmla="*/ 27 h 29"/>
                <a:gd name="T56" fmla="*/ 3 w 18"/>
                <a:gd name="T57" fmla="*/ 26 h 29"/>
                <a:gd name="T58" fmla="*/ 4 w 18"/>
                <a:gd name="T59" fmla="*/ 26 h 29"/>
                <a:gd name="T60" fmla="*/ 4 w 18"/>
                <a:gd name="T61" fmla="*/ 24 h 29"/>
                <a:gd name="T62" fmla="*/ 6 w 18"/>
                <a:gd name="T63" fmla="*/ 23 h 29"/>
                <a:gd name="T64" fmla="*/ 7 w 18"/>
                <a:gd name="T65" fmla="*/ 21 h 29"/>
                <a:gd name="T66" fmla="*/ 8 w 18"/>
                <a:gd name="T67" fmla="*/ 19 h 29"/>
                <a:gd name="T68" fmla="*/ 10 w 18"/>
                <a:gd name="T69" fmla="*/ 17 h 29"/>
                <a:gd name="T70" fmla="*/ 11 w 18"/>
                <a:gd name="T71" fmla="*/ 16 h 29"/>
                <a:gd name="T72" fmla="*/ 12 w 18"/>
                <a:gd name="T73" fmla="*/ 14 h 29"/>
                <a:gd name="T74" fmla="*/ 13 w 18"/>
                <a:gd name="T75" fmla="*/ 12 h 29"/>
                <a:gd name="T76" fmla="*/ 15 w 18"/>
                <a:gd name="T77" fmla="*/ 11 h 29"/>
                <a:gd name="T78" fmla="*/ 16 w 18"/>
                <a:gd name="T79" fmla="*/ 9 h 29"/>
                <a:gd name="T80" fmla="*/ 16 w 18"/>
                <a:gd name="T81" fmla="*/ 7 h 29"/>
                <a:gd name="T82" fmla="*/ 17 w 18"/>
                <a:gd name="T83" fmla="*/ 6 h 29"/>
                <a:gd name="T84" fmla="*/ 17 w 18"/>
                <a:gd name="T85" fmla="*/ 5 h 29"/>
                <a:gd name="T86" fmla="*/ 17 w 18"/>
                <a:gd name="T87" fmla="*/ 4 h 29"/>
                <a:gd name="T88" fmla="*/ 17 w 18"/>
                <a:gd name="T89" fmla="*/ 3 h 29"/>
                <a:gd name="T90" fmla="*/ 17 w 18"/>
                <a:gd name="T91" fmla="*/ 2 h 29"/>
                <a:gd name="T92" fmla="*/ 17 w 18"/>
                <a:gd name="T93" fmla="*/ 2 h 29"/>
                <a:gd name="T94" fmla="*/ 17 w 18"/>
                <a:gd name="T95" fmla="*/ 1 h 29"/>
                <a:gd name="T96" fmla="*/ 17 w 18"/>
                <a:gd name="T97" fmla="*/ 0 h 29"/>
                <a:gd name="T98" fmla="*/ 16 w 18"/>
                <a:gd name="T99" fmla="*/ 0 h 29"/>
                <a:gd name="T100" fmla="*/ 16 w 18"/>
                <a:gd name="T101" fmla="*/ 1 h 29"/>
                <a:gd name="T102" fmla="*/ 16 w 18"/>
                <a:gd name="T103" fmla="*/ 1 h 29"/>
                <a:gd name="T104" fmla="*/ 16 w 18"/>
                <a:gd name="T105" fmla="*/ 2 h 29"/>
                <a:gd name="T106" fmla="*/ 16 w 18"/>
                <a:gd name="T107" fmla="*/ 2 h 29"/>
                <a:gd name="T108" fmla="*/ 15 w 18"/>
                <a:gd name="T10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 h="29">
                  <a:moveTo>
                    <a:pt x="15" y="3"/>
                  </a:moveTo>
                  <a:lnTo>
                    <a:pt x="15" y="4"/>
                  </a:lnTo>
                  <a:lnTo>
                    <a:pt x="15" y="5"/>
                  </a:lnTo>
                  <a:lnTo>
                    <a:pt x="14" y="6"/>
                  </a:lnTo>
                  <a:lnTo>
                    <a:pt x="13" y="7"/>
                  </a:lnTo>
                  <a:lnTo>
                    <a:pt x="13" y="9"/>
                  </a:lnTo>
                  <a:lnTo>
                    <a:pt x="12" y="10"/>
                  </a:lnTo>
                  <a:lnTo>
                    <a:pt x="11" y="12"/>
                  </a:lnTo>
                  <a:lnTo>
                    <a:pt x="10" y="13"/>
                  </a:lnTo>
                  <a:lnTo>
                    <a:pt x="9" y="15"/>
                  </a:lnTo>
                  <a:lnTo>
                    <a:pt x="8" y="16"/>
                  </a:lnTo>
                  <a:lnTo>
                    <a:pt x="7" y="18"/>
                  </a:lnTo>
                  <a:lnTo>
                    <a:pt x="6" y="20"/>
                  </a:lnTo>
                  <a:lnTo>
                    <a:pt x="5" y="21"/>
                  </a:lnTo>
                  <a:lnTo>
                    <a:pt x="4" y="22"/>
                  </a:lnTo>
                  <a:lnTo>
                    <a:pt x="4" y="23"/>
                  </a:lnTo>
                  <a:lnTo>
                    <a:pt x="3" y="24"/>
                  </a:lnTo>
                  <a:lnTo>
                    <a:pt x="2" y="24"/>
                  </a:lnTo>
                  <a:lnTo>
                    <a:pt x="2" y="25"/>
                  </a:lnTo>
                  <a:lnTo>
                    <a:pt x="1" y="25"/>
                  </a:lnTo>
                  <a:lnTo>
                    <a:pt x="1" y="26"/>
                  </a:lnTo>
                  <a:lnTo>
                    <a:pt x="1" y="26"/>
                  </a:lnTo>
                  <a:lnTo>
                    <a:pt x="1" y="27"/>
                  </a:lnTo>
                  <a:lnTo>
                    <a:pt x="0" y="27"/>
                  </a:lnTo>
                  <a:lnTo>
                    <a:pt x="0" y="28"/>
                  </a:lnTo>
                  <a:lnTo>
                    <a:pt x="1" y="28"/>
                  </a:lnTo>
                  <a:lnTo>
                    <a:pt x="1" y="28"/>
                  </a:lnTo>
                  <a:lnTo>
                    <a:pt x="2" y="27"/>
                  </a:lnTo>
                  <a:lnTo>
                    <a:pt x="3" y="26"/>
                  </a:lnTo>
                  <a:lnTo>
                    <a:pt x="4" y="26"/>
                  </a:lnTo>
                  <a:lnTo>
                    <a:pt x="4" y="24"/>
                  </a:lnTo>
                  <a:lnTo>
                    <a:pt x="6" y="23"/>
                  </a:lnTo>
                  <a:lnTo>
                    <a:pt x="7" y="21"/>
                  </a:lnTo>
                  <a:lnTo>
                    <a:pt x="8" y="19"/>
                  </a:lnTo>
                  <a:lnTo>
                    <a:pt x="10" y="17"/>
                  </a:lnTo>
                  <a:lnTo>
                    <a:pt x="11" y="16"/>
                  </a:lnTo>
                  <a:lnTo>
                    <a:pt x="12" y="14"/>
                  </a:lnTo>
                  <a:lnTo>
                    <a:pt x="13" y="12"/>
                  </a:lnTo>
                  <a:lnTo>
                    <a:pt x="15" y="11"/>
                  </a:lnTo>
                  <a:lnTo>
                    <a:pt x="16" y="9"/>
                  </a:lnTo>
                  <a:lnTo>
                    <a:pt x="16" y="7"/>
                  </a:lnTo>
                  <a:lnTo>
                    <a:pt x="17" y="6"/>
                  </a:lnTo>
                  <a:lnTo>
                    <a:pt x="17" y="5"/>
                  </a:lnTo>
                  <a:lnTo>
                    <a:pt x="17" y="4"/>
                  </a:lnTo>
                  <a:lnTo>
                    <a:pt x="17" y="3"/>
                  </a:lnTo>
                  <a:lnTo>
                    <a:pt x="17" y="2"/>
                  </a:lnTo>
                  <a:lnTo>
                    <a:pt x="17" y="2"/>
                  </a:lnTo>
                  <a:lnTo>
                    <a:pt x="17" y="1"/>
                  </a:lnTo>
                  <a:lnTo>
                    <a:pt x="17" y="0"/>
                  </a:lnTo>
                  <a:lnTo>
                    <a:pt x="16" y="0"/>
                  </a:lnTo>
                  <a:lnTo>
                    <a:pt x="16" y="1"/>
                  </a:lnTo>
                  <a:lnTo>
                    <a:pt x="16" y="1"/>
                  </a:lnTo>
                  <a:lnTo>
                    <a:pt x="16" y="2"/>
                  </a:lnTo>
                  <a:lnTo>
                    <a:pt x="16" y="2"/>
                  </a:lnTo>
                  <a:lnTo>
                    <a:pt x="1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7" name="Freeform 591"/>
            <p:cNvSpPr>
              <a:spLocks/>
            </p:cNvSpPr>
            <p:nvPr/>
          </p:nvSpPr>
          <p:spPr bwMode="auto">
            <a:xfrm>
              <a:off x="712" y="3616"/>
              <a:ext cx="17" cy="25"/>
            </a:xfrm>
            <a:custGeom>
              <a:avLst/>
              <a:gdLst>
                <a:gd name="T0" fmla="*/ 14 w 17"/>
                <a:gd name="T1" fmla="*/ 3 h 25"/>
                <a:gd name="T2" fmla="*/ 13 w 17"/>
                <a:gd name="T3" fmla="*/ 4 h 25"/>
                <a:gd name="T4" fmla="*/ 13 w 17"/>
                <a:gd name="T5" fmla="*/ 5 h 25"/>
                <a:gd name="T6" fmla="*/ 12 w 17"/>
                <a:gd name="T7" fmla="*/ 6 h 25"/>
                <a:gd name="T8" fmla="*/ 12 w 17"/>
                <a:gd name="T9" fmla="*/ 6 h 25"/>
                <a:gd name="T10" fmla="*/ 12 w 17"/>
                <a:gd name="T11" fmla="*/ 8 h 25"/>
                <a:gd name="T12" fmla="*/ 11 w 17"/>
                <a:gd name="T13" fmla="*/ 9 h 25"/>
                <a:gd name="T14" fmla="*/ 10 w 17"/>
                <a:gd name="T15" fmla="*/ 10 h 25"/>
                <a:gd name="T16" fmla="*/ 9 w 17"/>
                <a:gd name="T17" fmla="*/ 11 h 25"/>
                <a:gd name="T18" fmla="*/ 8 w 17"/>
                <a:gd name="T19" fmla="*/ 13 h 25"/>
                <a:gd name="T20" fmla="*/ 7 w 17"/>
                <a:gd name="T21" fmla="*/ 14 h 25"/>
                <a:gd name="T22" fmla="*/ 7 w 17"/>
                <a:gd name="T23" fmla="*/ 14 h 25"/>
                <a:gd name="T24" fmla="*/ 5 w 17"/>
                <a:gd name="T25" fmla="*/ 16 h 25"/>
                <a:gd name="T26" fmla="*/ 4 w 17"/>
                <a:gd name="T27" fmla="*/ 17 h 25"/>
                <a:gd name="T28" fmla="*/ 4 w 17"/>
                <a:gd name="T29" fmla="*/ 18 h 25"/>
                <a:gd name="T30" fmla="*/ 3 w 17"/>
                <a:gd name="T31" fmla="*/ 18 h 25"/>
                <a:gd name="T32" fmla="*/ 2 w 17"/>
                <a:gd name="T33" fmla="*/ 19 h 25"/>
                <a:gd name="T34" fmla="*/ 1 w 17"/>
                <a:gd name="T35" fmla="*/ 19 h 25"/>
                <a:gd name="T36" fmla="*/ 1 w 17"/>
                <a:gd name="T37" fmla="*/ 20 h 25"/>
                <a:gd name="T38" fmla="*/ 1 w 17"/>
                <a:gd name="T39" fmla="*/ 20 h 25"/>
                <a:gd name="T40" fmla="*/ 1 w 17"/>
                <a:gd name="T41" fmla="*/ 21 h 25"/>
                <a:gd name="T42" fmla="*/ 0 w 17"/>
                <a:gd name="T43" fmla="*/ 22 h 25"/>
                <a:gd name="T44" fmla="*/ 0 w 17"/>
                <a:gd name="T45" fmla="*/ 22 h 25"/>
                <a:gd name="T46" fmla="*/ 0 w 17"/>
                <a:gd name="T47" fmla="*/ 23 h 25"/>
                <a:gd name="T48" fmla="*/ 0 w 17"/>
                <a:gd name="T49" fmla="*/ 24 h 25"/>
                <a:gd name="T50" fmla="*/ 1 w 17"/>
                <a:gd name="T51" fmla="*/ 24 h 25"/>
                <a:gd name="T52" fmla="*/ 1 w 17"/>
                <a:gd name="T53" fmla="*/ 24 h 25"/>
                <a:gd name="T54" fmla="*/ 1 w 17"/>
                <a:gd name="T55" fmla="*/ 23 h 25"/>
                <a:gd name="T56" fmla="*/ 2 w 17"/>
                <a:gd name="T57" fmla="*/ 23 h 25"/>
                <a:gd name="T58" fmla="*/ 3 w 17"/>
                <a:gd name="T59" fmla="*/ 22 h 25"/>
                <a:gd name="T60" fmla="*/ 4 w 17"/>
                <a:gd name="T61" fmla="*/ 22 h 25"/>
                <a:gd name="T62" fmla="*/ 4 w 17"/>
                <a:gd name="T63" fmla="*/ 20 h 25"/>
                <a:gd name="T64" fmla="*/ 6 w 17"/>
                <a:gd name="T65" fmla="*/ 19 h 25"/>
                <a:gd name="T66" fmla="*/ 7 w 17"/>
                <a:gd name="T67" fmla="*/ 18 h 25"/>
                <a:gd name="T68" fmla="*/ 8 w 17"/>
                <a:gd name="T69" fmla="*/ 17 h 25"/>
                <a:gd name="T70" fmla="*/ 9 w 17"/>
                <a:gd name="T71" fmla="*/ 15 h 25"/>
                <a:gd name="T72" fmla="*/ 10 w 17"/>
                <a:gd name="T73" fmla="*/ 14 h 25"/>
                <a:gd name="T74" fmla="*/ 11 w 17"/>
                <a:gd name="T75" fmla="*/ 13 h 25"/>
                <a:gd name="T76" fmla="*/ 12 w 17"/>
                <a:gd name="T77" fmla="*/ 11 h 25"/>
                <a:gd name="T78" fmla="*/ 13 w 17"/>
                <a:gd name="T79" fmla="*/ 10 h 25"/>
                <a:gd name="T80" fmla="*/ 14 w 17"/>
                <a:gd name="T81" fmla="*/ 9 h 25"/>
                <a:gd name="T82" fmla="*/ 15 w 17"/>
                <a:gd name="T83" fmla="*/ 7 h 25"/>
                <a:gd name="T84" fmla="*/ 15 w 17"/>
                <a:gd name="T85" fmla="*/ 6 h 25"/>
                <a:gd name="T86" fmla="*/ 15 w 17"/>
                <a:gd name="T87" fmla="*/ 5 h 25"/>
                <a:gd name="T88" fmla="*/ 16 w 17"/>
                <a:gd name="T89" fmla="*/ 4 h 25"/>
                <a:gd name="T90" fmla="*/ 16 w 17"/>
                <a:gd name="T91" fmla="*/ 3 h 25"/>
                <a:gd name="T92" fmla="*/ 16 w 17"/>
                <a:gd name="T93" fmla="*/ 2 h 25"/>
                <a:gd name="T94" fmla="*/ 16 w 17"/>
                <a:gd name="T95" fmla="*/ 2 h 25"/>
                <a:gd name="T96" fmla="*/ 15 w 17"/>
                <a:gd name="T97" fmla="*/ 2 h 25"/>
                <a:gd name="T98" fmla="*/ 15 w 17"/>
                <a:gd name="T99" fmla="*/ 1 h 25"/>
                <a:gd name="T100" fmla="*/ 15 w 17"/>
                <a:gd name="T101" fmla="*/ 0 h 25"/>
                <a:gd name="T102" fmla="*/ 15 w 17"/>
                <a:gd name="T103" fmla="*/ 0 h 25"/>
                <a:gd name="T104" fmla="*/ 15 w 17"/>
                <a:gd name="T105" fmla="*/ 1 h 25"/>
                <a:gd name="T106" fmla="*/ 14 w 17"/>
                <a:gd name="T107" fmla="*/ 1 h 25"/>
                <a:gd name="T108" fmla="*/ 14 w 17"/>
                <a:gd name="T109" fmla="*/ 2 h 25"/>
                <a:gd name="T110" fmla="*/ 14 w 17"/>
                <a:gd name="T111" fmla="*/ 2 h 25"/>
                <a:gd name="T112" fmla="*/ 14 w 17"/>
                <a:gd name="T113"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 h="25">
                  <a:moveTo>
                    <a:pt x="14" y="3"/>
                  </a:moveTo>
                  <a:lnTo>
                    <a:pt x="13" y="4"/>
                  </a:lnTo>
                  <a:lnTo>
                    <a:pt x="13" y="5"/>
                  </a:lnTo>
                  <a:lnTo>
                    <a:pt x="12" y="6"/>
                  </a:lnTo>
                  <a:lnTo>
                    <a:pt x="12" y="6"/>
                  </a:lnTo>
                  <a:lnTo>
                    <a:pt x="12" y="8"/>
                  </a:lnTo>
                  <a:lnTo>
                    <a:pt x="11" y="9"/>
                  </a:lnTo>
                  <a:lnTo>
                    <a:pt x="10" y="10"/>
                  </a:lnTo>
                  <a:lnTo>
                    <a:pt x="9" y="11"/>
                  </a:lnTo>
                  <a:lnTo>
                    <a:pt x="8" y="13"/>
                  </a:lnTo>
                  <a:lnTo>
                    <a:pt x="7" y="14"/>
                  </a:lnTo>
                  <a:lnTo>
                    <a:pt x="7" y="14"/>
                  </a:lnTo>
                  <a:lnTo>
                    <a:pt x="5" y="16"/>
                  </a:lnTo>
                  <a:lnTo>
                    <a:pt x="4" y="17"/>
                  </a:lnTo>
                  <a:lnTo>
                    <a:pt x="4" y="18"/>
                  </a:lnTo>
                  <a:lnTo>
                    <a:pt x="3" y="18"/>
                  </a:lnTo>
                  <a:lnTo>
                    <a:pt x="2" y="19"/>
                  </a:lnTo>
                  <a:lnTo>
                    <a:pt x="1" y="19"/>
                  </a:lnTo>
                  <a:lnTo>
                    <a:pt x="1" y="20"/>
                  </a:lnTo>
                  <a:lnTo>
                    <a:pt x="1" y="20"/>
                  </a:lnTo>
                  <a:lnTo>
                    <a:pt x="1" y="21"/>
                  </a:lnTo>
                  <a:lnTo>
                    <a:pt x="0" y="22"/>
                  </a:lnTo>
                  <a:lnTo>
                    <a:pt x="0" y="22"/>
                  </a:lnTo>
                  <a:lnTo>
                    <a:pt x="0" y="23"/>
                  </a:lnTo>
                  <a:lnTo>
                    <a:pt x="0" y="24"/>
                  </a:lnTo>
                  <a:lnTo>
                    <a:pt x="1" y="24"/>
                  </a:lnTo>
                  <a:lnTo>
                    <a:pt x="1" y="24"/>
                  </a:lnTo>
                  <a:lnTo>
                    <a:pt x="1" y="23"/>
                  </a:lnTo>
                  <a:lnTo>
                    <a:pt x="2" y="23"/>
                  </a:lnTo>
                  <a:lnTo>
                    <a:pt x="3" y="22"/>
                  </a:lnTo>
                  <a:lnTo>
                    <a:pt x="4" y="22"/>
                  </a:lnTo>
                  <a:lnTo>
                    <a:pt x="4" y="20"/>
                  </a:lnTo>
                  <a:lnTo>
                    <a:pt x="6" y="19"/>
                  </a:lnTo>
                  <a:lnTo>
                    <a:pt x="7" y="18"/>
                  </a:lnTo>
                  <a:lnTo>
                    <a:pt x="8" y="17"/>
                  </a:lnTo>
                  <a:lnTo>
                    <a:pt x="9" y="15"/>
                  </a:lnTo>
                  <a:lnTo>
                    <a:pt x="10" y="14"/>
                  </a:lnTo>
                  <a:lnTo>
                    <a:pt x="11" y="13"/>
                  </a:lnTo>
                  <a:lnTo>
                    <a:pt x="12" y="11"/>
                  </a:lnTo>
                  <a:lnTo>
                    <a:pt x="13" y="10"/>
                  </a:lnTo>
                  <a:lnTo>
                    <a:pt x="14" y="9"/>
                  </a:lnTo>
                  <a:lnTo>
                    <a:pt x="15" y="7"/>
                  </a:lnTo>
                  <a:lnTo>
                    <a:pt x="15" y="6"/>
                  </a:lnTo>
                  <a:lnTo>
                    <a:pt x="15" y="5"/>
                  </a:lnTo>
                  <a:lnTo>
                    <a:pt x="16" y="4"/>
                  </a:lnTo>
                  <a:lnTo>
                    <a:pt x="16" y="3"/>
                  </a:lnTo>
                  <a:lnTo>
                    <a:pt x="16" y="2"/>
                  </a:lnTo>
                  <a:lnTo>
                    <a:pt x="16" y="2"/>
                  </a:lnTo>
                  <a:lnTo>
                    <a:pt x="15" y="2"/>
                  </a:lnTo>
                  <a:lnTo>
                    <a:pt x="15" y="1"/>
                  </a:lnTo>
                  <a:lnTo>
                    <a:pt x="15" y="0"/>
                  </a:lnTo>
                  <a:lnTo>
                    <a:pt x="15" y="0"/>
                  </a:lnTo>
                  <a:lnTo>
                    <a:pt x="15" y="1"/>
                  </a:lnTo>
                  <a:lnTo>
                    <a:pt x="14" y="1"/>
                  </a:lnTo>
                  <a:lnTo>
                    <a:pt x="14" y="2"/>
                  </a:lnTo>
                  <a:lnTo>
                    <a:pt x="14" y="2"/>
                  </a:lnTo>
                  <a:lnTo>
                    <a:pt x="14"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8" name="Freeform 592"/>
            <p:cNvSpPr>
              <a:spLocks/>
            </p:cNvSpPr>
            <p:nvPr/>
          </p:nvSpPr>
          <p:spPr bwMode="auto">
            <a:xfrm>
              <a:off x="720" y="3624"/>
              <a:ext cx="15" cy="23"/>
            </a:xfrm>
            <a:custGeom>
              <a:avLst/>
              <a:gdLst>
                <a:gd name="T0" fmla="*/ 12 w 15"/>
                <a:gd name="T1" fmla="*/ 2 h 23"/>
                <a:gd name="T2" fmla="*/ 12 w 15"/>
                <a:gd name="T3" fmla="*/ 3 h 23"/>
                <a:gd name="T4" fmla="*/ 11 w 15"/>
                <a:gd name="T5" fmla="*/ 4 h 23"/>
                <a:gd name="T6" fmla="*/ 11 w 15"/>
                <a:gd name="T7" fmla="*/ 5 h 23"/>
                <a:gd name="T8" fmla="*/ 11 w 15"/>
                <a:gd name="T9" fmla="*/ 6 h 23"/>
                <a:gd name="T10" fmla="*/ 10 w 15"/>
                <a:gd name="T11" fmla="*/ 7 h 23"/>
                <a:gd name="T12" fmla="*/ 10 w 15"/>
                <a:gd name="T13" fmla="*/ 8 h 23"/>
                <a:gd name="T14" fmla="*/ 9 w 15"/>
                <a:gd name="T15" fmla="*/ 9 h 23"/>
                <a:gd name="T16" fmla="*/ 8 w 15"/>
                <a:gd name="T17" fmla="*/ 10 h 23"/>
                <a:gd name="T18" fmla="*/ 8 w 15"/>
                <a:gd name="T19" fmla="*/ 12 h 23"/>
                <a:gd name="T20" fmla="*/ 7 w 15"/>
                <a:gd name="T21" fmla="*/ 13 h 23"/>
                <a:gd name="T22" fmla="*/ 6 w 15"/>
                <a:gd name="T23" fmla="*/ 13 h 23"/>
                <a:gd name="T24" fmla="*/ 5 w 15"/>
                <a:gd name="T25" fmla="*/ 15 h 23"/>
                <a:gd name="T26" fmla="*/ 4 w 15"/>
                <a:gd name="T27" fmla="*/ 16 h 23"/>
                <a:gd name="T28" fmla="*/ 4 w 15"/>
                <a:gd name="T29" fmla="*/ 17 h 23"/>
                <a:gd name="T30" fmla="*/ 3 w 15"/>
                <a:gd name="T31" fmla="*/ 17 h 23"/>
                <a:gd name="T32" fmla="*/ 2 w 15"/>
                <a:gd name="T33" fmla="*/ 17 h 23"/>
                <a:gd name="T34" fmla="*/ 2 w 15"/>
                <a:gd name="T35" fmla="*/ 18 h 23"/>
                <a:gd name="T36" fmla="*/ 1 w 15"/>
                <a:gd name="T37" fmla="*/ 19 h 23"/>
                <a:gd name="T38" fmla="*/ 1 w 15"/>
                <a:gd name="T39" fmla="*/ 19 h 23"/>
                <a:gd name="T40" fmla="*/ 1 w 15"/>
                <a:gd name="T41" fmla="*/ 20 h 23"/>
                <a:gd name="T42" fmla="*/ 0 w 15"/>
                <a:gd name="T43" fmla="*/ 20 h 23"/>
                <a:gd name="T44" fmla="*/ 0 w 15"/>
                <a:gd name="T45" fmla="*/ 21 h 23"/>
                <a:gd name="T46" fmla="*/ 0 w 15"/>
                <a:gd name="T47" fmla="*/ 22 h 23"/>
                <a:gd name="T48" fmla="*/ 1 w 15"/>
                <a:gd name="T49" fmla="*/ 22 h 23"/>
                <a:gd name="T50" fmla="*/ 1 w 15"/>
                <a:gd name="T51" fmla="*/ 22 h 23"/>
                <a:gd name="T52" fmla="*/ 1 w 15"/>
                <a:gd name="T53" fmla="*/ 21 h 23"/>
                <a:gd name="T54" fmla="*/ 2 w 15"/>
                <a:gd name="T55" fmla="*/ 20 h 23"/>
                <a:gd name="T56" fmla="*/ 4 w 15"/>
                <a:gd name="T57" fmla="*/ 20 h 23"/>
                <a:gd name="T58" fmla="*/ 4 w 15"/>
                <a:gd name="T59" fmla="*/ 19 h 23"/>
                <a:gd name="T60" fmla="*/ 6 w 15"/>
                <a:gd name="T61" fmla="*/ 17 h 23"/>
                <a:gd name="T62" fmla="*/ 7 w 15"/>
                <a:gd name="T63" fmla="*/ 16 h 23"/>
                <a:gd name="T64" fmla="*/ 8 w 15"/>
                <a:gd name="T65" fmla="*/ 14 h 23"/>
                <a:gd name="T66" fmla="*/ 9 w 15"/>
                <a:gd name="T67" fmla="*/ 13 h 23"/>
                <a:gd name="T68" fmla="*/ 10 w 15"/>
                <a:gd name="T69" fmla="*/ 12 h 23"/>
                <a:gd name="T70" fmla="*/ 11 w 15"/>
                <a:gd name="T71" fmla="*/ 10 h 23"/>
                <a:gd name="T72" fmla="*/ 12 w 15"/>
                <a:gd name="T73" fmla="*/ 9 h 23"/>
                <a:gd name="T74" fmla="*/ 13 w 15"/>
                <a:gd name="T75" fmla="*/ 8 h 23"/>
                <a:gd name="T76" fmla="*/ 13 w 15"/>
                <a:gd name="T77" fmla="*/ 6 h 23"/>
                <a:gd name="T78" fmla="*/ 13 w 15"/>
                <a:gd name="T79" fmla="*/ 6 h 23"/>
                <a:gd name="T80" fmla="*/ 14 w 15"/>
                <a:gd name="T81" fmla="*/ 5 h 23"/>
                <a:gd name="T82" fmla="*/ 14 w 15"/>
                <a:gd name="T83" fmla="*/ 4 h 23"/>
                <a:gd name="T84" fmla="*/ 14 w 15"/>
                <a:gd name="T85" fmla="*/ 3 h 23"/>
                <a:gd name="T86" fmla="*/ 14 w 15"/>
                <a:gd name="T87" fmla="*/ 2 h 23"/>
                <a:gd name="T88" fmla="*/ 14 w 15"/>
                <a:gd name="T89" fmla="*/ 2 h 23"/>
                <a:gd name="T90" fmla="*/ 14 w 15"/>
                <a:gd name="T91" fmla="*/ 1 h 23"/>
                <a:gd name="T92" fmla="*/ 13 w 15"/>
                <a:gd name="T93" fmla="*/ 1 h 23"/>
                <a:gd name="T94" fmla="*/ 13 w 15"/>
                <a:gd name="T95" fmla="*/ 0 h 23"/>
                <a:gd name="T96" fmla="*/ 13 w 15"/>
                <a:gd name="T97" fmla="*/ 0 h 23"/>
                <a:gd name="T98" fmla="*/ 13 w 15"/>
                <a:gd name="T99" fmla="*/ 1 h 23"/>
                <a:gd name="T100" fmla="*/ 13 w 15"/>
                <a:gd name="T101" fmla="*/ 2 h 23"/>
                <a:gd name="T102" fmla="*/ 12 w 15"/>
                <a:gd name="T103" fmla="*/ 2 h 23"/>
                <a:gd name="T104" fmla="*/ 12 w 15"/>
                <a:gd name="T10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 h="23">
                  <a:moveTo>
                    <a:pt x="12" y="2"/>
                  </a:moveTo>
                  <a:lnTo>
                    <a:pt x="12" y="3"/>
                  </a:lnTo>
                  <a:lnTo>
                    <a:pt x="11" y="4"/>
                  </a:lnTo>
                  <a:lnTo>
                    <a:pt x="11" y="5"/>
                  </a:lnTo>
                  <a:lnTo>
                    <a:pt x="11" y="6"/>
                  </a:lnTo>
                  <a:lnTo>
                    <a:pt x="10" y="7"/>
                  </a:lnTo>
                  <a:lnTo>
                    <a:pt x="10" y="8"/>
                  </a:lnTo>
                  <a:lnTo>
                    <a:pt x="9" y="9"/>
                  </a:lnTo>
                  <a:lnTo>
                    <a:pt x="8" y="10"/>
                  </a:lnTo>
                  <a:lnTo>
                    <a:pt x="8" y="12"/>
                  </a:lnTo>
                  <a:lnTo>
                    <a:pt x="7" y="13"/>
                  </a:lnTo>
                  <a:lnTo>
                    <a:pt x="6" y="13"/>
                  </a:lnTo>
                  <a:lnTo>
                    <a:pt x="5" y="15"/>
                  </a:lnTo>
                  <a:lnTo>
                    <a:pt x="4" y="16"/>
                  </a:lnTo>
                  <a:lnTo>
                    <a:pt x="4" y="17"/>
                  </a:lnTo>
                  <a:lnTo>
                    <a:pt x="3" y="17"/>
                  </a:lnTo>
                  <a:lnTo>
                    <a:pt x="2" y="17"/>
                  </a:lnTo>
                  <a:lnTo>
                    <a:pt x="2" y="18"/>
                  </a:lnTo>
                  <a:lnTo>
                    <a:pt x="1" y="19"/>
                  </a:lnTo>
                  <a:lnTo>
                    <a:pt x="1" y="19"/>
                  </a:lnTo>
                  <a:lnTo>
                    <a:pt x="1" y="20"/>
                  </a:lnTo>
                  <a:lnTo>
                    <a:pt x="0" y="20"/>
                  </a:lnTo>
                  <a:lnTo>
                    <a:pt x="0" y="21"/>
                  </a:lnTo>
                  <a:lnTo>
                    <a:pt x="0" y="22"/>
                  </a:lnTo>
                  <a:lnTo>
                    <a:pt x="1" y="22"/>
                  </a:lnTo>
                  <a:lnTo>
                    <a:pt x="1" y="22"/>
                  </a:lnTo>
                  <a:lnTo>
                    <a:pt x="1" y="21"/>
                  </a:lnTo>
                  <a:lnTo>
                    <a:pt x="2" y="20"/>
                  </a:lnTo>
                  <a:lnTo>
                    <a:pt x="4" y="20"/>
                  </a:lnTo>
                  <a:lnTo>
                    <a:pt x="4" y="19"/>
                  </a:lnTo>
                  <a:lnTo>
                    <a:pt x="6" y="17"/>
                  </a:lnTo>
                  <a:lnTo>
                    <a:pt x="7" y="16"/>
                  </a:lnTo>
                  <a:lnTo>
                    <a:pt x="8" y="14"/>
                  </a:lnTo>
                  <a:lnTo>
                    <a:pt x="9" y="13"/>
                  </a:lnTo>
                  <a:lnTo>
                    <a:pt x="10" y="12"/>
                  </a:lnTo>
                  <a:lnTo>
                    <a:pt x="11" y="10"/>
                  </a:lnTo>
                  <a:lnTo>
                    <a:pt x="12" y="9"/>
                  </a:lnTo>
                  <a:lnTo>
                    <a:pt x="13" y="8"/>
                  </a:lnTo>
                  <a:lnTo>
                    <a:pt x="13" y="6"/>
                  </a:lnTo>
                  <a:lnTo>
                    <a:pt x="13" y="6"/>
                  </a:lnTo>
                  <a:lnTo>
                    <a:pt x="14" y="5"/>
                  </a:lnTo>
                  <a:lnTo>
                    <a:pt x="14" y="4"/>
                  </a:lnTo>
                  <a:lnTo>
                    <a:pt x="14" y="3"/>
                  </a:lnTo>
                  <a:lnTo>
                    <a:pt x="14" y="2"/>
                  </a:lnTo>
                  <a:lnTo>
                    <a:pt x="14" y="2"/>
                  </a:lnTo>
                  <a:lnTo>
                    <a:pt x="14" y="1"/>
                  </a:lnTo>
                  <a:lnTo>
                    <a:pt x="13" y="1"/>
                  </a:lnTo>
                  <a:lnTo>
                    <a:pt x="13" y="0"/>
                  </a:lnTo>
                  <a:lnTo>
                    <a:pt x="13" y="0"/>
                  </a:lnTo>
                  <a:lnTo>
                    <a:pt x="13" y="1"/>
                  </a:lnTo>
                  <a:lnTo>
                    <a:pt x="13" y="2"/>
                  </a:lnTo>
                  <a:lnTo>
                    <a:pt x="12" y="2"/>
                  </a:lnTo>
                  <a:lnTo>
                    <a:pt x="1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49" name="Freeform 593"/>
            <p:cNvSpPr>
              <a:spLocks/>
            </p:cNvSpPr>
            <p:nvPr/>
          </p:nvSpPr>
          <p:spPr bwMode="auto">
            <a:xfrm>
              <a:off x="727" y="3634"/>
              <a:ext cx="14" cy="22"/>
            </a:xfrm>
            <a:custGeom>
              <a:avLst/>
              <a:gdLst>
                <a:gd name="T0" fmla="*/ 11 w 14"/>
                <a:gd name="T1" fmla="*/ 2 h 22"/>
                <a:gd name="T2" fmla="*/ 11 w 14"/>
                <a:gd name="T3" fmla="*/ 3 h 22"/>
                <a:gd name="T4" fmla="*/ 11 w 14"/>
                <a:gd name="T5" fmla="*/ 4 h 22"/>
                <a:gd name="T6" fmla="*/ 10 w 14"/>
                <a:gd name="T7" fmla="*/ 5 h 22"/>
                <a:gd name="T8" fmla="*/ 10 w 14"/>
                <a:gd name="T9" fmla="*/ 5 h 22"/>
                <a:gd name="T10" fmla="*/ 10 w 14"/>
                <a:gd name="T11" fmla="*/ 7 h 22"/>
                <a:gd name="T12" fmla="*/ 9 w 14"/>
                <a:gd name="T13" fmla="*/ 8 h 22"/>
                <a:gd name="T14" fmla="*/ 8 w 14"/>
                <a:gd name="T15" fmla="*/ 9 h 22"/>
                <a:gd name="T16" fmla="*/ 8 w 14"/>
                <a:gd name="T17" fmla="*/ 9 h 22"/>
                <a:gd name="T18" fmla="*/ 8 w 14"/>
                <a:gd name="T19" fmla="*/ 11 h 22"/>
                <a:gd name="T20" fmla="*/ 7 w 14"/>
                <a:gd name="T21" fmla="*/ 12 h 22"/>
                <a:gd name="T22" fmla="*/ 6 w 14"/>
                <a:gd name="T23" fmla="*/ 12 h 22"/>
                <a:gd name="T24" fmla="*/ 5 w 14"/>
                <a:gd name="T25" fmla="*/ 14 h 22"/>
                <a:gd name="T26" fmla="*/ 5 w 14"/>
                <a:gd name="T27" fmla="*/ 15 h 22"/>
                <a:gd name="T28" fmla="*/ 4 w 14"/>
                <a:gd name="T29" fmla="*/ 16 h 22"/>
                <a:gd name="T30" fmla="*/ 3 w 14"/>
                <a:gd name="T31" fmla="*/ 16 h 22"/>
                <a:gd name="T32" fmla="*/ 3 w 14"/>
                <a:gd name="T33" fmla="*/ 16 h 22"/>
                <a:gd name="T34" fmla="*/ 2 w 14"/>
                <a:gd name="T35" fmla="*/ 17 h 22"/>
                <a:gd name="T36" fmla="*/ 1 w 14"/>
                <a:gd name="T37" fmla="*/ 17 h 22"/>
                <a:gd name="T38" fmla="*/ 1 w 14"/>
                <a:gd name="T39" fmla="*/ 18 h 22"/>
                <a:gd name="T40" fmla="*/ 1 w 14"/>
                <a:gd name="T41" fmla="*/ 18 h 22"/>
                <a:gd name="T42" fmla="*/ 1 w 14"/>
                <a:gd name="T43" fmla="*/ 19 h 22"/>
                <a:gd name="T44" fmla="*/ 0 w 14"/>
                <a:gd name="T45" fmla="*/ 19 h 22"/>
                <a:gd name="T46" fmla="*/ 0 w 14"/>
                <a:gd name="T47" fmla="*/ 20 h 22"/>
                <a:gd name="T48" fmla="*/ 1 w 14"/>
                <a:gd name="T49" fmla="*/ 21 h 22"/>
                <a:gd name="T50" fmla="*/ 1 w 14"/>
                <a:gd name="T51" fmla="*/ 21 h 22"/>
                <a:gd name="T52" fmla="*/ 2 w 14"/>
                <a:gd name="T53" fmla="*/ 21 h 22"/>
                <a:gd name="T54" fmla="*/ 2 w 14"/>
                <a:gd name="T55" fmla="*/ 20 h 22"/>
                <a:gd name="T56" fmla="*/ 3 w 14"/>
                <a:gd name="T57" fmla="*/ 19 h 22"/>
                <a:gd name="T58" fmla="*/ 3 w 14"/>
                <a:gd name="T59" fmla="*/ 19 h 22"/>
                <a:gd name="T60" fmla="*/ 4 w 14"/>
                <a:gd name="T61" fmla="*/ 18 h 22"/>
                <a:gd name="T62" fmla="*/ 5 w 14"/>
                <a:gd name="T63" fmla="*/ 17 h 22"/>
                <a:gd name="T64" fmla="*/ 6 w 14"/>
                <a:gd name="T65" fmla="*/ 16 h 22"/>
                <a:gd name="T66" fmla="*/ 7 w 14"/>
                <a:gd name="T67" fmla="*/ 15 h 22"/>
                <a:gd name="T68" fmla="*/ 8 w 14"/>
                <a:gd name="T69" fmla="*/ 14 h 22"/>
                <a:gd name="T70" fmla="*/ 9 w 14"/>
                <a:gd name="T71" fmla="*/ 12 h 22"/>
                <a:gd name="T72" fmla="*/ 10 w 14"/>
                <a:gd name="T73" fmla="*/ 11 h 22"/>
                <a:gd name="T74" fmla="*/ 10 w 14"/>
                <a:gd name="T75" fmla="*/ 10 h 22"/>
                <a:gd name="T76" fmla="*/ 11 w 14"/>
                <a:gd name="T77" fmla="*/ 9 h 22"/>
                <a:gd name="T78" fmla="*/ 12 w 14"/>
                <a:gd name="T79" fmla="*/ 8 h 22"/>
                <a:gd name="T80" fmla="*/ 12 w 14"/>
                <a:gd name="T81" fmla="*/ 6 h 22"/>
                <a:gd name="T82" fmla="*/ 13 w 14"/>
                <a:gd name="T83" fmla="*/ 5 h 22"/>
                <a:gd name="T84" fmla="*/ 13 w 14"/>
                <a:gd name="T85" fmla="*/ 5 h 22"/>
                <a:gd name="T86" fmla="*/ 13 w 14"/>
                <a:gd name="T87" fmla="*/ 4 h 22"/>
                <a:gd name="T88" fmla="*/ 13 w 14"/>
                <a:gd name="T89" fmla="*/ 3 h 22"/>
                <a:gd name="T90" fmla="*/ 13 w 14"/>
                <a:gd name="T91" fmla="*/ 2 h 22"/>
                <a:gd name="T92" fmla="*/ 13 w 14"/>
                <a:gd name="T93" fmla="*/ 2 h 22"/>
                <a:gd name="T94" fmla="*/ 13 w 14"/>
                <a:gd name="T95" fmla="*/ 1 h 22"/>
                <a:gd name="T96" fmla="*/ 13 w 14"/>
                <a:gd name="T97" fmla="*/ 0 h 22"/>
                <a:gd name="T98" fmla="*/ 12 w 14"/>
                <a:gd name="T99" fmla="*/ 0 h 22"/>
                <a:gd name="T100" fmla="*/ 12 w 14"/>
                <a:gd name="T101" fmla="*/ 0 h 22"/>
                <a:gd name="T102" fmla="*/ 12 w 14"/>
                <a:gd name="T103" fmla="*/ 1 h 22"/>
                <a:gd name="T104" fmla="*/ 12 w 14"/>
                <a:gd name="T105" fmla="*/ 2 h 22"/>
                <a:gd name="T106" fmla="*/ 11 w 14"/>
                <a:gd name="T107"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22">
                  <a:moveTo>
                    <a:pt x="11" y="2"/>
                  </a:moveTo>
                  <a:lnTo>
                    <a:pt x="11" y="3"/>
                  </a:lnTo>
                  <a:lnTo>
                    <a:pt x="11" y="4"/>
                  </a:lnTo>
                  <a:lnTo>
                    <a:pt x="10" y="5"/>
                  </a:lnTo>
                  <a:lnTo>
                    <a:pt x="10" y="5"/>
                  </a:lnTo>
                  <a:lnTo>
                    <a:pt x="10" y="7"/>
                  </a:lnTo>
                  <a:lnTo>
                    <a:pt x="9" y="8"/>
                  </a:lnTo>
                  <a:lnTo>
                    <a:pt x="8" y="9"/>
                  </a:lnTo>
                  <a:lnTo>
                    <a:pt x="8" y="9"/>
                  </a:lnTo>
                  <a:lnTo>
                    <a:pt x="8" y="11"/>
                  </a:lnTo>
                  <a:lnTo>
                    <a:pt x="7" y="12"/>
                  </a:lnTo>
                  <a:lnTo>
                    <a:pt x="6" y="12"/>
                  </a:lnTo>
                  <a:lnTo>
                    <a:pt x="5" y="14"/>
                  </a:lnTo>
                  <a:lnTo>
                    <a:pt x="5" y="15"/>
                  </a:lnTo>
                  <a:lnTo>
                    <a:pt x="4" y="16"/>
                  </a:lnTo>
                  <a:lnTo>
                    <a:pt x="3" y="16"/>
                  </a:lnTo>
                  <a:lnTo>
                    <a:pt x="3" y="16"/>
                  </a:lnTo>
                  <a:lnTo>
                    <a:pt x="2" y="17"/>
                  </a:lnTo>
                  <a:lnTo>
                    <a:pt x="1" y="17"/>
                  </a:lnTo>
                  <a:lnTo>
                    <a:pt x="1" y="18"/>
                  </a:lnTo>
                  <a:lnTo>
                    <a:pt x="1" y="18"/>
                  </a:lnTo>
                  <a:lnTo>
                    <a:pt x="1" y="19"/>
                  </a:lnTo>
                  <a:lnTo>
                    <a:pt x="0" y="19"/>
                  </a:lnTo>
                  <a:lnTo>
                    <a:pt x="0" y="20"/>
                  </a:lnTo>
                  <a:lnTo>
                    <a:pt x="1" y="21"/>
                  </a:lnTo>
                  <a:lnTo>
                    <a:pt x="1" y="21"/>
                  </a:lnTo>
                  <a:lnTo>
                    <a:pt x="2" y="21"/>
                  </a:lnTo>
                  <a:lnTo>
                    <a:pt x="2" y="20"/>
                  </a:lnTo>
                  <a:lnTo>
                    <a:pt x="3" y="19"/>
                  </a:lnTo>
                  <a:lnTo>
                    <a:pt x="3" y="19"/>
                  </a:lnTo>
                  <a:lnTo>
                    <a:pt x="4" y="18"/>
                  </a:lnTo>
                  <a:lnTo>
                    <a:pt x="5" y="17"/>
                  </a:lnTo>
                  <a:lnTo>
                    <a:pt x="6" y="16"/>
                  </a:lnTo>
                  <a:lnTo>
                    <a:pt x="7" y="15"/>
                  </a:lnTo>
                  <a:lnTo>
                    <a:pt x="8" y="14"/>
                  </a:lnTo>
                  <a:lnTo>
                    <a:pt x="9" y="12"/>
                  </a:lnTo>
                  <a:lnTo>
                    <a:pt x="10" y="11"/>
                  </a:lnTo>
                  <a:lnTo>
                    <a:pt x="10" y="10"/>
                  </a:lnTo>
                  <a:lnTo>
                    <a:pt x="11" y="9"/>
                  </a:lnTo>
                  <a:lnTo>
                    <a:pt x="12" y="8"/>
                  </a:lnTo>
                  <a:lnTo>
                    <a:pt x="12" y="6"/>
                  </a:lnTo>
                  <a:lnTo>
                    <a:pt x="13" y="5"/>
                  </a:lnTo>
                  <a:lnTo>
                    <a:pt x="13" y="5"/>
                  </a:lnTo>
                  <a:lnTo>
                    <a:pt x="13" y="4"/>
                  </a:lnTo>
                  <a:lnTo>
                    <a:pt x="13" y="3"/>
                  </a:lnTo>
                  <a:lnTo>
                    <a:pt x="13" y="2"/>
                  </a:lnTo>
                  <a:lnTo>
                    <a:pt x="13" y="2"/>
                  </a:lnTo>
                  <a:lnTo>
                    <a:pt x="13" y="1"/>
                  </a:lnTo>
                  <a:lnTo>
                    <a:pt x="13" y="0"/>
                  </a:lnTo>
                  <a:lnTo>
                    <a:pt x="12" y="0"/>
                  </a:lnTo>
                  <a:lnTo>
                    <a:pt x="12" y="0"/>
                  </a:lnTo>
                  <a:lnTo>
                    <a:pt x="12" y="1"/>
                  </a:lnTo>
                  <a:lnTo>
                    <a:pt x="12" y="2"/>
                  </a:lnTo>
                  <a:lnTo>
                    <a:pt x="1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0" name="Freeform 594"/>
            <p:cNvSpPr>
              <a:spLocks/>
            </p:cNvSpPr>
            <p:nvPr/>
          </p:nvSpPr>
          <p:spPr bwMode="auto">
            <a:xfrm>
              <a:off x="734" y="3642"/>
              <a:ext cx="14" cy="21"/>
            </a:xfrm>
            <a:custGeom>
              <a:avLst/>
              <a:gdLst>
                <a:gd name="T0" fmla="*/ 11 w 14"/>
                <a:gd name="T1" fmla="*/ 2 h 21"/>
                <a:gd name="T2" fmla="*/ 11 w 14"/>
                <a:gd name="T3" fmla="*/ 3 h 21"/>
                <a:gd name="T4" fmla="*/ 10 w 14"/>
                <a:gd name="T5" fmla="*/ 4 h 21"/>
                <a:gd name="T6" fmla="*/ 10 w 14"/>
                <a:gd name="T7" fmla="*/ 5 h 21"/>
                <a:gd name="T8" fmla="*/ 10 w 14"/>
                <a:gd name="T9" fmla="*/ 5 h 21"/>
                <a:gd name="T10" fmla="*/ 10 w 14"/>
                <a:gd name="T11" fmla="*/ 6 h 21"/>
                <a:gd name="T12" fmla="*/ 9 w 14"/>
                <a:gd name="T13" fmla="*/ 7 h 21"/>
                <a:gd name="T14" fmla="*/ 8 w 14"/>
                <a:gd name="T15" fmla="*/ 8 h 21"/>
                <a:gd name="T16" fmla="*/ 8 w 14"/>
                <a:gd name="T17" fmla="*/ 9 h 21"/>
                <a:gd name="T18" fmla="*/ 7 w 14"/>
                <a:gd name="T19" fmla="*/ 10 h 21"/>
                <a:gd name="T20" fmla="*/ 7 w 14"/>
                <a:gd name="T21" fmla="*/ 11 h 21"/>
                <a:gd name="T22" fmla="*/ 6 w 14"/>
                <a:gd name="T23" fmla="*/ 12 h 21"/>
                <a:gd name="T24" fmla="*/ 5 w 14"/>
                <a:gd name="T25" fmla="*/ 12 h 21"/>
                <a:gd name="T26" fmla="*/ 5 w 14"/>
                <a:gd name="T27" fmla="*/ 13 h 21"/>
                <a:gd name="T28" fmla="*/ 4 w 14"/>
                <a:gd name="T29" fmla="*/ 14 h 21"/>
                <a:gd name="T30" fmla="*/ 3 w 14"/>
                <a:gd name="T31" fmla="*/ 15 h 21"/>
                <a:gd name="T32" fmla="*/ 3 w 14"/>
                <a:gd name="T33" fmla="*/ 15 h 21"/>
                <a:gd name="T34" fmla="*/ 2 w 14"/>
                <a:gd name="T35" fmla="*/ 15 h 21"/>
                <a:gd name="T36" fmla="*/ 2 w 14"/>
                <a:gd name="T37" fmla="*/ 16 h 21"/>
                <a:gd name="T38" fmla="*/ 1 w 14"/>
                <a:gd name="T39" fmla="*/ 17 h 21"/>
                <a:gd name="T40" fmla="*/ 1 w 14"/>
                <a:gd name="T41" fmla="*/ 17 h 21"/>
                <a:gd name="T42" fmla="*/ 1 w 14"/>
                <a:gd name="T43" fmla="*/ 18 h 21"/>
                <a:gd name="T44" fmla="*/ 1 w 14"/>
                <a:gd name="T45" fmla="*/ 18 h 21"/>
                <a:gd name="T46" fmla="*/ 0 w 14"/>
                <a:gd name="T47" fmla="*/ 19 h 21"/>
                <a:gd name="T48" fmla="*/ 1 w 14"/>
                <a:gd name="T49" fmla="*/ 19 h 21"/>
                <a:gd name="T50" fmla="*/ 1 w 14"/>
                <a:gd name="T51" fmla="*/ 20 h 21"/>
                <a:gd name="T52" fmla="*/ 1 w 14"/>
                <a:gd name="T53" fmla="*/ 20 h 21"/>
                <a:gd name="T54" fmla="*/ 1 w 14"/>
                <a:gd name="T55" fmla="*/ 19 h 21"/>
                <a:gd name="T56" fmla="*/ 2 w 14"/>
                <a:gd name="T57" fmla="*/ 19 h 21"/>
                <a:gd name="T58" fmla="*/ 3 w 14"/>
                <a:gd name="T59" fmla="*/ 18 h 21"/>
                <a:gd name="T60" fmla="*/ 3 w 14"/>
                <a:gd name="T61" fmla="*/ 18 h 21"/>
                <a:gd name="T62" fmla="*/ 3 w 14"/>
                <a:gd name="T63" fmla="*/ 18 h 21"/>
                <a:gd name="T64" fmla="*/ 5 w 14"/>
                <a:gd name="T65" fmla="*/ 15 h 21"/>
                <a:gd name="T66" fmla="*/ 6 w 14"/>
                <a:gd name="T67" fmla="*/ 15 h 21"/>
                <a:gd name="T68" fmla="*/ 7 w 14"/>
                <a:gd name="T69" fmla="*/ 14 h 21"/>
                <a:gd name="T70" fmla="*/ 8 w 14"/>
                <a:gd name="T71" fmla="*/ 12 h 21"/>
                <a:gd name="T72" fmla="*/ 9 w 14"/>
                <a:gd name="T73" fmla="*/ 12 h 21"/>
                <a:gd name="T74" fmla="*/ 10 w 14"/>
                <a:gd name="T75" fmla="*/ 10 h 21"/>
                <a:gd name="T76" fmla="*/ 10 w 14"/>
                <a:gd name="T77" fmla="*/ 9 h 21"/>
                <a:gd name="T78" fmla="*/ 11 w 14"/>
                <a:gd name="T79" fmla="*/ 8 h 21"/>
                <a:gd name="T80" fmla="*/ 12 w 14"/>
                <a:gd name="T81" fmla="*/ 7 h 21"/>
                <a:gd name="T82" fmla="*/ 12 w 14"/>
                <a:gd name="T83" fmla="*/ 6 h 21"/>
                <a:gd name="T84" fmla="*/ 12 w 14"/>
                <a:gd name="T85" fmla="*/ 5 h 21"/>
                <a:gd name="T86" fmla="*/ 13 w 14"/>
                <a:gd name="T87" fmla="*/ 4 h 21"/>
                <a:gd name="T88" fmla="*/ 13 w 14"/>
                <a:gd name="T89" fmla="*/ 3 h 21"/>
                <a:gd name="T90" fmla="*/ 13 w 14"/>
                <a:gd name="T91" fmla="*/ 2 h 21"/>
                <a:gd name="T92" fmla="*/ 13 w 14"/>
                <a:gd name="T93" fmla="*/ 2 h 21"/>
                <a:gd name="T94" fmla="*/ 13 w 14"/>
                <a:gd name="T95" fmla="*/ 1 h 21"/>
                <a:gd name="T96" fmla="*/ 13 w 14"/>
                <a:gd name="T97" fmla="*/ 0 h 21"/>
                <a:gd name="T98" fmla="*/ 12 w 14"/>
                <a:gd name="T99" fmla="*/ 0 h 21"/>
                <a:gd name="T100" fmla="*/ 12 w 14"/>
                <a:gd name="T101" fmla="*/ 0 h 21"/>
                <a:gd name="T102" fmla="*/ 12 w 14"/>
                <a:gd name="T103" fmla="*/ 1 h 21"/>
                <a:gd name="T104" fmla="*/ 11 w 14"/>
                <a:gd name="T105" fmla="*/ 2 h 21"/>
                <a:gd name="T106" fmla="*/ 11 w 14"/>
                <a:gd name="T10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 h="21">
                  <a:moveTo>
                    <a:pt x="11" y="2"/>
                  </a:moveTo>
                  <a:lnTo>
                    <a:pt x="11" y="3"/>
                  </a:lnTo>
                  <a:lnTo>
                    <a:pt x="10" y="4"/>
                  </a:lnTo>
                  <a:lnTo>
                    <a:pt x="10" y="5"/>
                  </a:lnTo>
                  <a:lnTo>
                    <a:pt x="10" y="5"/>
                  </a:lnTo>
                  <a:lnTo>
                    <a:pt x="10" y="6"/>
                  </a:lnTo>
                  <a:lnTo>
                    <a:pt x="9" y="7"/>
                  </a:lnTo>
                  <a:lnTo>
                    <a:pt x="8" y="8"/>
                  </a:lnTo>
                  <a:lnTo>
                    <a:pt x="8" y="9"/>
                  </a:lnTo>
                  <a:lnTo>
                    <a:pt x="7" y="10"/>
                  </a:lnTo>
                  <a:lnTo>
                    <a:pt x="7" y="11"/>
                  </a:lnTo>
                  <a:lnTo>
                    <a:pt x="6" y="12"/>
                  </a:lnTo>
                  <a:lnTo>
                    <a:pt x="5" y="12"/>
                  </a:lnTo>
                  <a:lnTo>
                    <a:pt x="5" y="13"/>
                  </a:lnTo>
                  <a:lnTo>
                    <a:pt x="4" y="14"/>
                  </a:lnTo>
                  <a:lnTo>
                    <a:pt x="3" y="15"/>
                  </a:lnTo>
                  <a:lnTo>
                    <a:pt x="3" y="15"/>
                  </a:lnTo>
                  <a:lnTo>
                    <a:pt x="2" y="15"/>
                  </a:lnTo>
                  <a:lnTo>
                    <a:pt x="2" y="16"/>
                  </a:lnTo>
                  <a:lnTo>
                    <a:pt x="1" y="17"/>
                  </a:lnTo>
                  <a:lnTo>
                    <a:pt x="1" y="17"/>
                  </a:lnTo>
                  <a:lnTo>
                    <a:pt x="1" y="18"/>
                  </a:lnTo>
                  <a:lnTo>
                    <a:pt x="1" y="18"/>
                  </a:lnTo>
                  <a:lnTo>
                    <a:pt x="0" y="19"/>
                  </a:lnTo>
                  <a:lnTo>
                    <a:pt x="1" y="19"/>
                  </a:lnTo>
                  <a:lnTo>
                    <a:pt x="1" y="20"/>
                  </a:lnTo>
                  <a:lnTo>
                    <a:pt x="1" y="20"/>
                  </a:lnTo>
                  <a:lnTo>
                    <a:pt x="1" y="19"/>
                  </a:lnTo>
                  <a:lnTo>
                    <a:pt x="2" y="19"/>
                  </a:lnTo>
                  <a:lnTo>
                    <a:pt x="3" y="18"/>
                  </a:lnTo>
                  <a:lnTo>
                    <a:pt x="3" y="18"/>
                  </a:lnTo>
                  <a:lnTo>
                    <a:pt x="3" y="18"/>
                  </a:lnTo>
                  <a:lnTo>
                    <a:pt x="5" y="15"/>
                  </a:lnTo>
                  <a:lnTo>
                    <a:pt x="6" y="15"/>
                  </a:lnTo>
                  <a:lnTo>
                    <a:pt x="7" y="14"/>
                  </a:lnTo>
                  <a:lnTo>
                    <a:pt x="8" y="12"/>
                  </a:lnTo>
                  <a:lnTo>
                    <a:pt x="9" y="12"/>
                  </a:lnTo>
                  <a:lnTo>
                    <a:pt x="10" y="10"/>
                  </a:lnTo>
                  <a:lnTo>
                    <a:pt x="10" y="9"/>
                  </a:lnTo>
                  <a:lnTo>
                    <a:pt x="11" y="8"/>
                  </a:lnTo>
                  <a:lnTo>
                    <a:pt x="12" y="7"/>
                  </a:lnTo>
                  <a:lnTo>
                    <a:pt x="12" y="6"/>
                  </a:lnTo>
                  <a:lnTo>
                    <a:pt x="12" y="5"/>
                  </a:lnTo>
                  <a:lnTo>
                    <a:pt x="13" y="4"/>
                  </a:lnTo>
                  <a:lnTo>
                    <a:pt x="13" y="3"/>
                  </a:lnTo>
                  <a:lnTo>
                    <a:pt x="13" y="2"/>
                  </a:lnTo>
                  <a:lnTo>
                    <a:pt x="13" y="2"/>
                  </a:lnTo>
                  <a:lnTo>
                    <a:pt x="13" y="1"/>
                  </a:lnTo>
                  <a:lnTo>
                    <a:pt x="13" y="0"/>
                  </a:lnTo>
                  <a:lnTo>
                    <a:pt x="12" y="0"/>
                  </a:lnTo>
                  <a:lnTo>
                    <a:pt x="12" y="0"/>
                  </a:lnTo>
                  <a:lnTo>
                    <a:pt x="12" y="1"/>
                  </a:lnTo>
                  <a:lnTo>
                    <a:pt x="11" y="2"/>
                  </a:lnTo>
                  <a:lnTo>
                    <a:pt x="1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1" name="Freeform 595"/>
            <p:cNvSpPr>
              <a:spLocks/>
            </p:cNvSpPr>
            <p:nvPr/>
          </p:nvSpPr>
          <p:spPr bwMode="auto">
            <a:xfrm>
              <a:off x="743" y="3652"/>
              <a:ext cx="11" cy="17"/>
            </a:xfrm>
            <a:custGeom>
              <a:avLst/>
              <a:gdLst>
                <a:gd name="T0" fmla="*/ 8 w 11"/>
                <a:gd name="T1" fmla="*/ 2 h 17"/>
                <a:gd name="T2" fmla="*/ 8 w 11"/>
                <a:gd name="T3" fmla="*/ 3 h 17"/>
                <a:gd name="T4" fmla="*/ 8 w 11"/>
                <a:gd name="T5" fmla="*/ 4 h 17"/>
                <a:gd name="T6" fmla="*/ 8 w 11"/>
                <a:gd name="T7" fmla="*/ 4 h 17"/>
                <a:gd name="T8" fmla="*/ 8 w 11"/>
                <a:gd name="T9" fmla="*/ 4 h 17"/>
                <a:gd name="T10" fmla="*/ 7 w 11"/>
                <a:gd name="T11" fmla="*/ 5 h 17"/>
                <a:gd name="T12" fmla="*/ 7 w 11"/>
                <a:gd name="T13" fmla="*/ 6 h 17"/>
                <a:gd name="T14" fmla="*/ 6 w 11"/>
                <a:gd name="T15" fmla="*/ 7 h 17"/>
                <a:gd name="T16" fmla="*/ 6 w 11"/>
                <a:gd name="T17" fmla="*/ 7 h 17"/>
                <a:gd name="T18" fmla="*/ 6 w 11"/>
                <a:gd name="T19" fmla="*/ 8 h 17"/>
                <a:gd name="T20" fmla="*/ 5 w 11"/>
                <a:gd name="T21" fmla="*/ 9 h 17"/>
                <a:gd name="T22" fmla="*/ 4 w 11"/>
                <a:gd name="T23" fmla="*/ 9 h 17"/>
                <a:gd name="T24" fmla="*/ 4 w 11"/>
                <a:gd name="T25" fmla="*/ 9 h 17"/>
                <a:gd name="T26" fmla="*/ 4 w 11"/>
                <a:gd name="T27" fmla="*/ 10 h 17"/>
                <a:gd name="T28" fmla="*/ 3 w 11"/>
                <a:gd name="T29" fmla="*/ 11 h 17"/>
                <a:gd name="T30" fmla="*/ 3 w 11"/>
                <a:gd name="T31" fmla="*/ 11 h 17"/>
                <a:gd name="T32" fmla="*/ 2 w 11"/>
                <a:gd name="T33" fmla="*/ 12 h 17"/>
                <a:gd name="T34" fmla="*/ 1 w 11"/>
                <a:gd name="T35" fmla="*/ 12 h 17"/>
                <a:gd name="T36" fmla="*/ 1 w 11"/>
                <a:gd name="T37" fmla="*/ 13 h 17"/>
                <a:gd name="T38" fmla="*/ 1 w 11"/>
                <a:gd name="T39" fmla="*/ 14 h 17"/>
                <a:gd name="T40" fmla="*/ 0 w 11"/>
                <a:gd name="T41" fmla="*/ 14 h 17"/>
                <a:gd name="T42" fmla="*/ 0 w 11"/>
                <a:gd name="T43" fmla="*/ 15 h 17"/>
                <a:gd name="T44" fmla="*/ 0 w 11"/>
                <a:gd name="T45" fmla="*/ 15 h 17"/>
                <a:gd name="T46" fmla="*/ 0 w 11"/>
                <a:gd name="T47" fmla="*/ 16 h 17"/>
                <a:gd name="T48" fmla="*/ 1 w 11"/>
                <a:gd name="T49" fmla="*/ 16 h 17"/>
                <a:gd name="T50" fmla="*/ 1 w 11"/>
                <a:gd name="T51" fmla="*/ 15 h 17"/>
                <a:gd name="T52" fmla="*/ 1 w 11"/>
                <a:gd name="T53" fmla="*/ 15 h 17"/>
                <a:gd name="T54" fmla="*/ 2 w 11"/>
                <a:gd name="T55" fmla="*/ 15 h 17"/>
                <a:gd name="T56" fmla="*/ 3 w 11"/>
                <a:gd name="T57" fmla="*/ 15 h 17"/>
                <a:gd name="T58" fmla="*/ 3 w 11"/>
                <a:gd name="T59" fmla="*/ 14 h 17"/>
                <a:gd name="T60" fmla="*/ 4 w 11"/>
                <a:gd name="T61" fmla="*/ 13 h 17"/>
                <a:gd name="T62" fmla="*/ 4 w 11"/>
                <a:gd name="T63" fmla="*/ 12 h 17"/>
                <a:gd name="T64" fmla="*/ 5 w 11"/>
                <a:gd name="T65" fmla="*/ 12 h 17"/>
                <a:gd name="T66" fmla="*/ 6 w 11"/>
                <a:gd name="T67" fmla="*/ 11 h 17"/>
                <a:gd name="T68" fmla="*/ 6 w 11"/>
                <a:gd name="T69" fmla="*/ 10 h 17"/>
                <a:gd name="T70" fmla="*/ 7 w 11"/>
                <a:gd name="T71" fmla="*/ 9 h 17"/>
                <a:gd name="T72" fmla="*/ 8 w 11"/>
                <a:gd name="T73" fmla="*/ 9 h 17"/>
                <a:gd name="T74" fmla="*/ 8 w 11"/>
                <a:gd name="T75" fmla="*/ 7 h 17"/>
                <a:gd name="T76" fmla="*/ 9 w 11"/>
                <a:gd name="T77" fmla="*/ 7 h 17"/>
                <a:gd name="T78" fmla="*/ 9 w 11"/>
                <a:gd name="T79" fmla="*/ 6 h 17"/>
                <a:gd name="T80" fmla="*/ 9 w 11"/>
                <a:gd name="T81" fmla="*/ 4 h 17"/>
                <a:gd name="T82" fmla="*/ 10 w 11"/>
                <a:gd name="T83" fmla="*/ 4 h 17"/>
                <a:gd name="T84" fmla="*/ 10 w 11"/>
                <a:gd name="T85" fmla="*/ 3 h 17"/>
                <a:gd name="T86" fmla="*/ 10 w 11"/>
                <a:gd name="T87" fmla="*/ 2 h 17"/>
                <a:gd name="T88" fmla="*/ 10 w 11"/>
                <a:gd name="T89" fmla="*/ 1 h 17"/>
                <a:gd name="T90" fmla="*/ 10 w 11"/>
                <a:gd name="T91" fmla="*/ 1 h 17"/>
                <a:gd name="T92" fmla="*/ 10 w 11"/>
                <a:gd name="T93" fmla="*/ 0 h 17"/>
                <a:gd name="T94" fmla="*/ 9 w 11"/>
                <a:gd name="T95" fmla="*/ 0 h 17"/>
                <a:gd name="T96" fmla="*/ 9 w 11"/>
                <a:gd name="T97" fmla="*/ 0 h 17"/>
                <a:gd name="T98" fmla="*/ 9 w 11"/>
                <a:gd name="T99" fmla="*/ 1 h 17"/>
                <a:gd name="T100" fmla="*/ 8 w 11"/>
                <a:gd name="T101" fmla="*/ 1 h 17"/>
                <a:gd name="T102" fmla="*/ 8 w 11"/>
                <a:gd name="T10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17">
                  <a:moveTo>
                    <a:pt x="8" y="2"/>
                  </a:moveTo>
                  <a:lnTo>
                    <a:pt x="8" y="3"/>
                  </a:lnTo>
                  <a:lnTo>
                    <a:pt x="8" y="4"/>
                  </a:lnTo>
                  <a:lnTo>
                    <a:pt x="8" y="4"/>
                  </a:lnTo>
                  <a:lnTo>
                    <a:pt x="8" y="4"/>
                  </a:lnTo>
                  <a:lnTo>
                    <a:pt x="7" y="5"/>
                  </a:lnTo>
                  <a:lnTo>
                    <a:pt x="7" y="6"/>
                  </a:lnTo>
                  <a:lnTo>
                    <a:pt x="6" y="7"/>
                  </a:lnTo>
                  <a:lnTo>
                    <a:pt x="6" y="7"/>
                  </a:lnTo>
                  <a:lnTo>
                    <a:pt x="6" y="8"/>
                  </a:lnTo>
                  <a:lnTo>
                    <a:pt x="5" y="9"/>
                  </a:lnTo>
                  <a:lnTo>
                    <a:pt x="4" y="9"/>
                  </a:lnTo>
                  <a:lnTo>
                    <a:pt x="4" y="9"/>
                  </a:lnTo>
                  <a:lnTo>
                    <a:pt x="4" y="10"/>
                  </a:lnTo>
                  <a:lnTo>
                    <a:pt x="3" y="11"/>
                  </a:lnTo>
                  <a:lnTo>
                    <a:pt x="3" y="11"/>
                  </a:lnTo>
                  <a:lnTo>
                    <a:pt x="2" y="12"/>
                  </a:lnTo>
                  <a:lnTo>
                    <a:pt x="1" y="12"/>
                  </a:lnTo>
                  <a:lnTo>
                    <a:pt x="1" y="13"/>
                  </a:lnTo>
                  <a:lnTo>
                    <a:pt x="1" y="14"/>
                  </a:lnTo>
                  <a:lnTo>
                    <a:pt x="0" y="14"/>
                  </a:lnTo>
                  <a:lnTo>
                    <a:pt x="0" y="15"/>
                  </a:lnTo>
                  <a:lnTo>
                    <a:pt x="0" y="15"/>
                  </a:lnTo>
                  <a:lnTo>
                    <a:pt x="0" y="16"/>
                  </a:lnTo>
                  <a:lnTo>
                    <a:pt x="1" y="16"/>
                  </a:lnTo>
                  <a:lnTo>
                    <a:pt x="1" y="15"/>
                  </a:lnTo>
                  <a:lnTo>
                    <a:pt x="1" y="15"/>
                  </a:lnTo>
                  <a:lnTo>
                    <a:pt x="2" y="15"/>
                  </a:lnTo>
                  <a:lnTo>
                    <a:pt x="3" y="15"/>
                  </a:lnTo>
                  <a:lnTo>
                    <a:pt x="3" y="14"/>
                  </a:lnTo>
                  <a:lnTo>
                    <a:pt x="4" y="13"/>
                  </a:lnTo>
                  <a:lnTo>
                    <a:pt x="4" y="12"/>
                  </a:lnTo>
                  <a:lnTo>
                    <a:pt x="5" y="12"/>
                  </a:lnTo>
                  <a:lnTo>
                    <a:pt x="6" y="11"/>
                  </a:lnTo>
                  <a:lnTo>
                    <a:pt x="6" y="10"/>
                  </a:lnTo>
                  <a:lnTo>
                    <a:pt x="7" y="9"/>
                  </a:lnTo>
                  <a:lnTo>
                    <a:pt x="8" y="9"/>
                  </a:lnTo>
                  <a:lnTo>
                    <a:pt x="8" y="7"/>
                  </a:lnTo>
                  <a:lnTo>
                    <a:pt x="9" y="7"/>
                  </a:lnTo>
                  <a:lnTo>
                    <a:pt x="9" y="6"/>
                  </a:lnTo>
                  <a:lnTo>
                    <a:pt x="9" y="4"/>
                  </a:lnTo>
                  <a:lnTo>
                    <a:pt x="10" y="4"/>
                  </a:lnTo>
                  <a:lnTo>
                    <a:pt x="10" y="3"/>
                  </a:lnTo>
                  <a:lnTo>
                    <a:pt x="10" y="2"/>
                  </a:lnTo>
                  <a:lnTo>
                    <a:pt x="10" y="1"/>
                  </a:lnTo>
                  <a:lnTo>
                    <a:pt x="10" y="1"/>
                  </a:lnTo>
                  <a:lnTo>
                    <a:pt x="10" y="0"/>
                  </a:lnTo>
                  <a:lnTo>
                    <a:pt x="9" y="0"/>
                  </a:lnTo>
                  <a:lnTo>
                    <a:pt x="9" y="0"/>
                  </a:lnTo>
                  <a:lnTo>
                    <a:pt x="9" y="1"/>
                  </a:lnTo>
                  <a:lnTo>
                    <a:pt x="8" y="1"/>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2" name="Freeform 596"/>
            <p:cNvSpPr>
              <a:spLocks/>
            </p:cNvSpPr>
            <p:nvPr/>
          </p:nvSpPr>
          <p:spPr bwMode="auto">
            <a:xfrm>
              <a:off x="750" y="3659"/>
              <a:ext cx="11" cy="18"/>
            </a:xfrm>
            <a:custGeom>
              <a:avLst/>
              <a:gdLst>
                <a:gd name="T0" fmla="*/ 8 w 11"/>
                <a:gd name="T1" fmla="*/ 2 h 18"/>
                <a:gd name="T2" fmla="*/ 8 w 11"/>
                <a:gd name="T3" fmla="*/ 2 h 18"/>
                <a:gd name="T4" fmla="*/ 8 w 11"/>
                <a:gd name="T5" fmla="*/ 3 h 18"/>
                <a:gd name="T6" fmla="*/ 8 w 11"/>
                <a:gd name="T7" fmla="*/ 4 h 18"/>
                <a:gd name="T8" fmla="*/ 8 w 11"/>
                <a:gd name="T9" fmla="*/ 4 h 18"/>
                <a:gd name="T10" fmla="*/ 8 w 11"/>
                <a:gd name="T11" fmla="*/ 5 h 18"/>
                <a:gd name="T12" fmla="*/ 7 w 11"/>
                <a:gd name="T13" fmla="*/ 6 h 18"/>
                <a:gd name="T14" fmla="*/ 6 w 11"/>
                <a:gd name="T15" fmla="*/ 7 h 18"/>
                <a:gd name="T16" fmla="*/ 6 w 11"/>
                <a:gd name="T17" fmla="*/ 7 h 18"/>
                <a:gd name="T18" fmla="*/ 6 w 11"/>
                <a:gd name="T19" fmla="*/ 8 h 18"/>
                <a:gd name="T20" fmla="*/ 5 w 11"/>
                <a:gd name="T21" fmla="*/ 9 h 18"/>
                <a:gd name="T22" fmla="*/ 4 w 11"/>
                <a:gd name="T23" fmla="*/ 10 h 18"/>
                <a:gd name="T24" fmla="*/ 4 w 11"/>
                <a:gd name="T25" fmla="*/ 10 h 18"/>
                <a:gd name="T26" fmla="*/ 3 w 11"/>
                <a:gd name="T27" fmla="*/ 11 h 18"/>
                <a:gd name="T28" fmla="*/ 3 w 11"/>
                <a:gd name="T29" fmla="*/ 12 h 18"/>
                <a:gd name="T30" fmla="*/ 2 w 11"/>
                <a:gd name="T31" fmla="*/ 12 h 18"/>
                <a:gd name="T32" fmla="*/ 2 w 11"/>
                <a:gd name="T33" fmla="*/ 13 h 18"/>
                <a:gd name="T34" fmla="*/ 1 w 11"/>
                <a:gd name="T35" fmla="*/ 13 h 18"/>
                <a:gd name="T36" fmla="*/ 1 w 11"/>
                <a:gd name="T37" fmla="*/ 13 h 18"/>
                <a:gd name="T38" fmla="*/ 1 w 11"/>
                <a:gd name="T39" fmla="*/ 14 h 18"/>
                <a:gd name="T40" fmla="*/ 0 w 11"/>
                <a:gd name="T41" fmla="*/ 15 h 18"/>
                <a:gd name="T42" fmla="*/ 0 w 11"/>
                <a:gd name="T43" fmla="*/ 16 h 18"/>
                <a:gd name="T44" fmla="*/ 0 w 11"/>
                <a:gd name="T45" fmla="*/ 16 h 18"/>
                <a:gd name="T46" fmla="*/ 1 w 11"/>
                <a:gd name="T47" fmla="*/ 16 h 18"/>
                <a:gd name="T48" fmla="*/ 1 w 11"/>
                <a:gd name="T49" fmla="*/ 17 h 18"/>
                <a:gd name="T50" fmla="*/ 1 w 11"/>
                <a:gd name="T51" fmla="*/ 16 h 18"/>
                <a:gd name="T52" fmla="*/ 1 w 11"/>
                <a:gd name="T53" fmla="*/ 16 h 18"/>
                <a:gd name="T54" fmla="*/ 2 w 11"/>
                <a:gd name="T55" fmla="*/ 16 h 18"/>
                <a:gd name="T56" fmla="*/ 2 w 11"/>
                <a:gd name="T57" fmla="*/ 16 h 18"/>
                <a:gd name="T58" fmla="*/ 3 w 11"/>
                <a:gd name="T59" fmla="*/ 15 h 18"/>
                <a:gd name="T60" fmla="*/ 3 w 11"/>
                <a:gd name="T61" fmla="*/ 15 h 18"/>
                <a:gd name="T62" fmla="*/ 4 w 11"/>
                <a:gd name="T63" fmla="*/ 14 h 18"/>
                <a:gd name="T64" fmla="*/ 4 w 11"/>
                <a:gd name="T65" fmla="*/ 13 h 18"/>
                <a:gd name="T66" fmla="*/ 5 w 11"/>
                <a:gd name="T67" fmla="*/ 13 h 18"/>
                <a:gd name="T68" fmla="*/ 6 w 11"/>
                <a:gd name="T69" fmla="*/ 12 h 18"/>
                <a:gd name="T70" fmla="*/ 6 w 11"/>
                <a:gd name="T71" fmla="*/ 11 h 18"/>
                <a:gd name="T72" fmla="*/ 7 w 11"/>
                <a:gd name="T73" fmla="*/ 10 h 18"/>
                <a:gd name="T74" fmla="*/ 8 w 11"/>
                <a:gd name="T75" fmla="*/ 10 h 18"/>
                <a:gd name="T76" fmla="*/ 8 w 11"/>
                <a:gd name="T77" fmla="*/ 8 h 18"/>
                <a:gd name="T78" fmla="*/ 9 w 11"/>
                <a:gd name="T79" fmla="*/ 7 h 18"/>
                <a:gd name="T80" fmla="*/ 9 w 11"/>
                <a:gd name="T81" fmla="*/ 7 h 18"/>
                <a:gd name="T82" fmla="*/ 9 w 11"/>
                <a:gd name="T83" fmla="*/ 6 h 18"/>
                <a:gd name="T84" fmla="*/ 10 w 11"/>
                <a:gd name="T85" fmla="*/ 4 h 18"/>
                <a:gd name="T86" fmla="*/ 10 w 11"/>
                <a:gd name="T87" fmla="*/ 4 h 18"/>
                <a:gd name="T88" fmla="*/ 10 w 11"/>
                <a:gd name="T89" fmla="*/ 3 h 18"/>
                <a:gd name="T90" fmla="*/ 10 w 11"/>
                <a:gd name="T91" fmla="*/ 2 h 18"/>
                <a:gd name="T92" fmla="*/ 10 w 11"/>
                <a:gd name="T93" fmla="*/ 1 h 18"/>
                <a:gd name="T94" fmla="*/ 10 w 11"/>
                <a:gd name="T95" fmla="*/ 1 h 18"/>
                <a:gd name="T96" fmla="*/ 10 w 11"/>
                <a:gd name="T97" fmla="*/ 0 h 18"/>
                <a:gd name="T98" fmla="*/ 9 w 11"/>
                <a:gd name="T99" fmla="*/ 0 h 18"/>
                <a:gd name="T100" fmla="*/ 9 w 11"/>
                <a:gd name="T101" fmla="*/ 1 h 18"/>
                <a:gd name="T102" fmla="*/ 9 w 11"/>
                <a:gd name="T103" fmla="*/ 1 h 18"/>
                <a:gd name="T104" fmla="*/ 8 w 11"/>
                <a:gd name="T105"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 h="18">
                  <a:moveTo>
                    <a:pt x="8" y="2"/>
                  </a:moveTo>
                  <a:lnTo>
                    <a:pt x="8" y="2"/>
                  </a:lnTo>
                  <a:lnTo>
                    <a:pt x="8" y="3"/>
                  </a:lnTo>
                  <a:lnTo>
                    <a:pt x="8" y="4"/>
                  </a:lnTo>
                  <a:lnTo>
                    <a:pt x="8" y="4"/>
                  </a:lnTo>
                  <a:lnTo>
                    <a:pt x="8" y="5"/>
                  </a:lnTo>
                  <a:lnTo>
                    <a:pt x="7" y="6"/>
                  </a:lnTo>
                  <a:lnTo>
                    <a:pt x="6" y="7"/>
                  </a:lnTo>
                  <a:lnTo>
                    <a:pt x="6" y="7"/>
                  </a:lnTo>
                  <a:lnTo>
                    <a:pt x="6" y="8"/>
                  </a:lnTo>
                  <a:lnTo>
                    <a:pt x="5" y="9"/>
                  </a:lnTo>
                  <a:lnTo>
                    <a:pt x="4" y="10"/>
                  </a:lnTo>
                  <a:lnTo>
                    <a:pt x="4" y="10"/>
                  </a:lnTo>
                  <a:lnTo>
                    <a:pt x="3" y="11"/>
                  </a:lnTo>
                  <a:lnTo>
                    <a:pt x="3" y="12"/>
                  </a:lnTo>
                  <a:lnTo>
                    <a:pt x="2" y="12"/>
                  </a:lnTo>
                  <a:lnTo>
                    <a:pt x="2" y="13"/>
                  </a:lnTo>
                  <a:lnTo>
                    <a:pt x="1" y="13"/>
                  </a:lnTo>
                  <a:lnTo>
                    <a:pt x="1" y="13"/>
                  </a:lnTo>
                  <a:lnTo>
                    <a:pt x="1" y="14"/>
                  </a:lnTo>
                  <a:lnTo>
                    <a:pt x="0" y="15"/>
                  </a:lnTo>
                  <a:lnTo>
                    <a:pt x="0" y="16"/>
                  </a:lnTo>
                  <a:lnTo>
                    <a:pt x="0" y="16"/>
                  </a:lnTo>
                  <a:lnTo>
                    <a:pt x="1" y="16"/>
                  </a:lnTo>
                  <a:lnTo>
                    <a:pt x="1" y="17"/>
                  </a:lnTo>
                  <a:lnTo>
                    <a:pt x="1" y="16"/>
                  </a:lnTo>
                  <a:lnTo>
                    <a:pt x="1" y="16"/>
                  </a:lnTo>
                  <a:lnTo>
                    <a:pt x="2" y="16"/>
                  </a:lnTo>
                  <a:lnTo>
                    <a:pt x="2" y="16"/>
                  </a:lnTo>
                  <a:lnTo>
                    <a:pt x="3" y="15"/>
                  </a:lnTo>
                  <a:lnTo>
                    <a:pt x="3" y="15"/>
                  </a:lnTo>
                  <a:lnTo>
                    <a:pt x="4" y="14"/>
                  </a:lnTo>
                  <a:lnTo>
                    <a:pt x="4" y="13"/>
                  </a:lnTo>
                  <a:lnTo>
                    <a:pt x="5" y="13"/>
                  </a:lnTo>
                  <a:lnTo>
                    <a:pt x="6" y="12"/>
                  </a:lnTo>
                  <a:lnTo>
                    <a:pt x="6" y="11"/>
                  </a:lnTo>
                  <a:lnTo>
                    <a:pt x="7" y="10"/>
                  </a:lnTo>
                  <a:lnTo>
                    <a:pt x="8" y="10"/>
                  </a:lnTo>
                  <a:lnTo>
                    <a:pt x="8" y="8"/>
                  </a:lnTo>
                  <a:lnTo>
                    <a:pt x="9" y="7"/>
                  </a:lnTo>
                  <a:lnTo>
                    <a:pt x="9" y="7"/>
                  </a:lnTo>
                  <a:lnTo>
                    <a:pt x="9" y="6"/>
                  </a:lnTo>
                  <a:lnTo>
                    <a:pt x="10" y="4"/>
                  </a:lnTo>
                  <a:lnTo>
                    <a:pt x="10" y="4"/>
                  </a:lnTo>
                  <a:lnTo>
                    <a:pt x="10" y="3"/>
                  </a:lnTo>
                  <a:lnTo>
                    <a:pt x="10" y="2"/>
                  </a:lnTo>
                  <a:lnTo>
                    <a:pt x="10" y="1"/>
                  </a:lnTo>
                  <a:lnTo>
                    <a:pt x="10" y="1"/>
                  </a:lnTo>
                  <a:lnTo>
                    <a:pt x="10" y="0"/>
                  </a:lnTo>
                  <a:lnTo>
                    <a:pt x="9" y="0"/>
                  </a:lnTo>
                  <a:lnTo>
                    <a:pt x="9" y="1"/>
                  </a:lnTo>
                  <a:lnTo>
                    <a:pt x="9" y="1"/>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3" name="Freeform 597"/>
            <p:cNvSpPr>
              <a:spLocks/>
            </p:cNvSpPr>
            <p:nvPr/>
          </p:nvSpPr>
          <p:spPr bwMode="auto">
            <a:xfrm>
              <a:off x="756" y="3663"/>
              <a:ext cx="13" cy="19"/>
            </a:xfrm>
            <a:custGeom>
              <a:avLst/>
              <a:gdLst>
                <a:gd name="T0" fmla="*/ 11 w 13"/>
                <a:gd name="T1" fmla="*/ 3 h 19"/>
                <a:gd name="T2" fmla="*/ 10 w 13"/>
                <a:gd name="T3" fmla="*/ 4 h 19"/>
                <a:gd name="T4" fmla="*/ 10 w 13"/>
                <a:gd name="T5" fmla="*/ 5 h 19"/>
                <a:gd name="T6" fmla="*/ 9 w 13"/>
                <a:gd name="T7" fmla="*/ 5 h 19"/>
                <a:gd name="T8" fmla="*/ 9 w 13"/>
                <a:gd name="T9" fmla="*/ 5 h 19"/>
                <a:gd name="T10" fmla="*/ 9 w 13"/>
                <a:gd name="T11" fmla="*/ 6 h 19"/>
                <a:gd name="T12" fmla="*/ 8 w 13"/>
                <a:gd name="T13" fmla="*/ 7 h 19"/>
                <a:gd name="T14" fmla="*/ 8 w 13"/>
                <a:gd name="T15" fmla="*/ 8 h 19"/>
                <a:gd name="T16" fmla="*/ 7 w 13"/>
                <a:gd name="T17" fmla="*/ 9 h 19"/>
                <a:gd name="T18" fmla="*/ 6 w 13"/>
                <a:gd name="T19" fmla="*/ 10 h 19"/>
                <a:gd name="T20" fmla="*/ 5 w 13"/>
                <a:gd name="T21" fmla="*/ 11 h 19"/>
                <a:gd name="T22" fmla="*/ 5 w 13"/>
                <a:gd name="T23" fmla="*/ 11 h 19"/>
                <a:gd name="T24" fmla="*/ 4 w 13"/>
                <a:gd name="T25" fmla="*/ 12 h 19"/>
                <a:gd name="T26" fmla="*/ 3 w 13"/>
                <a:gd name="T27" fmla="*/ 13 h 19"/>
                <a:gd name="T28" fmla="*/ 3 w 13"/>
                <a:gd name="T29" fmla="*/ 14 h 19"/>
                <a:gd name="T30" fmla="*/ 2 w 13"/>
                <a:gd name="T31" fmla="*/ 14 h 19"/>
                <a:gd name="T32" fmla="*/ 1 w 13"/>
                <a:gd name="T33" fmla="*/ 14 h 19"/>
                <a:gd name="T34" fmla="*/ 1 w 13"/>
                <a:gd name="T35" fmla="*/ 15 h 19"/>
                <a:gd name="T36" fmla="*/ 1 w 13"/>
                <a:gd name="T37" fmla="*/ 15 h 19"/>
                <a:gd name="T38" fmla="*/ 1 w 13"/>
                <a:gd name="T39" fmla="*/ 16 h 19"/>
                <a:gd name="T40" fmla="*/ 1 w 13"/>
                <a:gd name="T41" fmla="*/ 17 h 19"/>
                <a:gd name="T42" fmla="*/ 0 w 13"/>
                <a:gd name="T43" fmla="*/ 17 h 19"/>
                <a:gd name="T44" fmla="*/ 0 w 13"/>
                <a:gd name="T45" fmla="*/ 17 h 19"/>
                <a:gd name="T46" fmla="*/ 0 w 13"/>
                <a:gd name="T47" fmla="*/ 18 h 19"/>
                <a:gd name="T48" fmla="*/ 1 w 13"/>
                <a:gd name="T49" fmla="*/ 18 h 19"/>
                <a:gd name="T50" fmla="*/ 1 w 13"/>
                <a:gd name="T51" fmla="*/ 18 h 19"/>
                <a:gd name="T52" fmla="*/ 1 w 13"/>
                <a:gd name="T53" fmla="*/ 17 h 19"/>
                <a:gd name="T54" fmla="*/ 2 w 13"/>
                <a:gd name="T55" fmla="*/ 17 h 19"/>
                <a:gd name="T56" fmla="*/ 2 w 13"/>
                <a:gd name="T57" fmla="*/ 17 h 19"/>
                <a:gd name="T58" fmla="*/ 3 w 13"/>
                <a:gd name="T59" fmla="*/ 16 h 19"/>
                <a:gd name="T60" fmla="*/ 3 w 13"/>
                <a:gd name="T61" fmla="*/ 15 h 19"/>
                <a:gd name="T62" fmla="*/ 5 w 13"/>
                <a:gd name="T63" fmla="*/ 14 h 19"/>
                <a:gd name="T64" fmla="*/ 5 w 13"/>
                <a:gd name="T65" fmla="*/ 14 h 19"/>
                <a:gd name="T66" fmla="*/ 6 w 13"/>
                <a:gd name="T67" fmla="*/ 13 h 19"/>
                <a:gd name="T68" fmla="*/ 7 w 13"/>
                <a:gd name="T69" fmla="*/ 12 h 19"/>
                <a:gd name="T70" fmla="*/ 8 w 13"/>
                <a:gd name="T71" fmla="*/ 11 h 19"/>
                <a:gd name="T72" fmla="*/ 9 w 13"/>
                <a:gd name="T73" fmla="*/ 10 h 19"/>
                <a:gd name="T74" fmla="*/ 9 w 13"/>
                <a:gd name="T75" fmla="*/ 9 h 19"/>
                <a:gd name="T76" fmla="*/ 10 w 13"/>
                <a:gd name="T77" fmla="*/ 8 h 19"/>
                <a:gd name="T78" fmla="*/ 11 w 13"/>
                <a:gd name="T79" fmla="*/ 8 h 19"/>
                <a:gd name="T80" fmla="*/ 11 w 13"/>
                <a:gd name="T81" fmla="*/ 6 h 19"/>
                <a:gd name="T82" fmla="*/ 11 w 13"/>
                <a:gd name="T83" fmla="*/ 5 h 19"/>
                <a:gd name="T84" fmla="*/ 11 w 13"/>
                <a:gd name="T85" fmla="*/ 5 h 19"/>
                <a:gd name="T86" fmla="*/ 12 w 13"/>
                <a:gd name="T87" fmla="*/ 4 h 19"/>
                <a:gd name="T88" fmla="*/ 12 w 13"/>
                <a:gd name="T89" fmla="*/ 3 h 19"/>
                <a:gd name="T90" fmla="*/ 12 w 13"/>
                <a:gd name="T91" fmla="*/ 2 h 19"/>
                <a:gd name="T92" fmla="*/ 12 w 13"/>
                <a:gd name="T93" fmla="*/ 2 h 19"/>
                <a:gd name="T94" fmla="*/ 12 w 13"/>
                <a:gd name="T95" fmla="*/ 1 h 19"/>
                <a:gd name="T96" fmla="*/ 11 w 13"/>
                <a:gd name="T97" fmla="*/ 0 h 19"/>
                <a:gd name="T98" fmla="*/ 11 w 13"/>
                <a:gd name="T99" fmla="*/ 1 h 19"/>
                <a:gd name="T100" fmla="*/ 11 w 13"/>
                <a:gd name="T101" fmla="*/ 2 h 19"/>
                <a:gd name="T102" fmla="*/ 11 w 13"/>
                <a:gd name="T103" fmla="*/ 2 h 19"/>
                <a:gd name="T104" fmla="*/ 11 w 13"/>
                <a:gd name="T105"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 h="19">
                  <a:moveTo>
                    <a:pt x="11" y="3"/>
                  </a:moveTo>
                  <a:lnTo>
                    <a:pt x="10" y="4"/>
                  </a:lnTo>
                  <a:lnTo>
                    <a:pt x="10" y="5"/>
                  </a:lnTo>
                  <a:lnTo>
                    <a:pt x="9" y="5"/>
                  </a:lnTo>
                  <a:lnTo>
                    <a:pt x="9" y="5"/>
                  </a:lnTo>
                  <a:lnTo>
                    <a:pt x="9" y="6"/>
                  </a:lnTo>
                  <a:lnTo>
                    <a:pt x="8" y="7"/>
                  </a:lnTo>
                  <a:lnTo>
                    <a:pt x="8" y="8"/>
                  </a:lnTo>
                  <a:lnTo>
                    <a:pt x="7" y="9"/>
                  </a:lnTo>
                  <a:lnTo>
                    <a:pt x="6" y="10"/>
                  </a:lnTo>
                  <a:lnTo>
                    <a:pt x="5" y="11"/>
                  </a:lnTo>
                  <a:lnTo>
                    <a:pt x="5" y="11"/>
                  </a:lnTo>
                  <a:lnTo>
                    <a:pt x="4" y="12"/>
                  </a:lnTo>
                  <a:lnTo>
                    <a:pt x="3" y="13"/>
                  </a:lnTo>
                  <a:lnTo>
                    <a:pt x="3" y="14"/>
                  </a:lnTo>
                  <a:lnTo>
                    <a:pt x="2" y="14"/>
                  </a:lnTo>
                  <a:lnTo>
                    <a:pt x="1" y="14"/>
                  </a:lnTo>
                  <a:lnTo>
                    <a:pt x="1" y="15"/>
                  </a:lnTo>
                  <a:lnTo>
                    <a:pt x="1" y="15"/>
                  </a:lnTo>
                  <a:lnTo>
                    <a:pt x="1" y="16"/>
                  </a:lnTo>
                  <a:lnTo>
                    <a:pt x="1" y="17"/>
                  </a:lnTo>
                  <a:lnTo>
                    <a:pt x="0" y="17"/>
                  </a:lnTo>
                  <a:lnTo>
                    <a:pt x="0" y="17"/>
                  </a:lnTo>
                  <a:lnTo>
                    <a:pt x="0" y="18"/>
                  </a:lnTo>
                  <a:lnTo>
                    <a:pt x="1" y="18"/>
                  </a:lnTo>
                  <a:lnTo>
                    <a:pt x="1" y="18"/>
                  </a:lnTo>
                  <a:lnTo>
                    <a:pt x="1" y="17"/>
                  </a:lnTo>
                  <a:lnTo>
                    <a:pt x="2" y="17"/>
                  </a:lnTo>
                  <a:lnTo>
                    <a:pt x="2" y="17"/>
                  </a:lnTo>
                  <a:lnTo>
                    <a:pt x="3" y="16"/>
                  </a:lnTo>
                  <a:lnTo>
                    <a:pt x="3" y="15"/>
                  </a:lnTo>
                  <a:lnTo>
                    <a:pt x="5" y="14"/>
                  </a:lnTo>
                  <a:lnTo>
                    <a:pt x="5" y="14"/>
                  </a:lnTo>
                  <a:lnTo>
                    <a:pt x="6" y="13"/>
                  </a:lnTo>
                  <a:lnTo>
                    <a:pt x="7" y="12"/>
                  </a:lnTo>
                  <a:lnTo>
                    <a:pt x="8" y="11"/>
                  </a:lnTo>
                  <a:lnTo>
                    <a:pt x="9" y="10"/>
                  </a:lnTo>
                  <a:lnTo>
                    <a:pt x="9" y="9"/>
                  </a:lnTo>
                  <a:lnTo>
                    <a:pt x="10" y="8"/>
                  </a:lnTo>
                  <a:lnTo>
                    <a:pt x="11" y="8"/>
                  </a:lnTo>
                  <a:lnTo>
                    <a:pt x="11" y="6"/>
                  </a:lnTo>
                  <a:lnTo>
                    <a:pt x="11" y="5"/>
                  </a:lnTo>
                  <a:lnTo>
                    <a:pt x="11" y="5"/>
                  </a:lnTo>
                  <a:lnTo>
                    <a:pt x="12" y="4"/>
                  </a:lnTo>
                  <a:lnTo>
                    <a:pt x="12" y="3"/>
                  </a:lnTo>
                  <a:lnTo>
                    <a:pt x="12" y="2"/>
                  </a:lnTo>
                  <a:lnTo>
                    <a:pt x="12" y="2"/>
                  </a:lnTo>
                  <a:lnTo>
                    <a:pt x="12" y="1"/>
                  </a:lnTo>
                  <a:lnTo>
                    <a:pt x="11" y="0"/>
                  </a:lnTo>
                  <a:lnTo>
                    <a:pt x="11" y="1"/>
                  </a:lnTo>
                  <a:lnTo>
                    <a:pt x="11" y="2"/>
                  </a:lnTo>
                  <a:lnTo>
                    <a:pt x="11" y="2"/>
                  </a:lnTo>
                  <a:lnTo>
                    <a:pt x="1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4" name="Freeform 598"/>
            <p:cNvSpPr>
              <a:spLocks/>
            </p:cNvSpPr>
            <p:nvPr/>
          </p:nvSpPr>
          <p:spPr bwMode="auto">
            <a:xfrm>
              <a:off x="766" y="3674"/>
              <a:ext cx="11" cy="15"/>
            </a:xfrm>
            <a:custGeom>
              <a:avLst/>
              <a:gdLst>
                <a:gd name="T0" fmla="*/ 8 w 11"/>
                <a:gd name="T1" fmla="*/ 2 h 15"/>
                <a:gd name="T2" fmla="*/ 8 w 11"/>
                <a:gd name="T3" fmla="*/ 3 h 15"/>
                <a:gd name="T4" fmla="*/ 8 w 11"/>
                <a:gd name="T5" fmla="*/ 4 h 15"/>
                <a:gd name="T6" fmla="*/ 8 w 11"/>
                <a:gd name="T7" fmla="*/ 4 h 15"/>
                <a:gd name="T8" fmla="*/ 7 w 11"/>
                <a:gd name="T9" fmla="*/ 5 h 15"/>
                <a:gd name="T10" fmla="*/ 7 w 11"/>
                <a:gd name="T11" fmla="*/ 6 h 15"/>
                <a:gd name="T12" fmla="*/ 6 w 11"/>
                <a:gd name="T13" fmla="*/ 6 h 15"/>
                <a:gd name="T14" fmla="*/ 6 w 11"/>
                <a:gd name="T15" fmla="*/ 6 h 15"/>
                <a:gd name="T16" fmla="*/ 5 w 11"/>
                <a:gd name="T17" fmla="*/ 7 h 15"/>
                <a:gd name="T18" fmla="*/ 5 w 11"/>
                <a:gd name="T19" fmla="*/ 8 h 15"/>
                <a:gd name="T20" fmla="*/ 4 w 11"/>
                <a:gd name="T21" fmla="*/ 8 h 15"/>
                <a:gd name="T22" fmla="*/ 4 w 11"/>
                <a:gd name="T23" fmla="*/ 8 h 15"/>
                <a:gd name="T24" fmla="*/ 4 w 11"/>
                <a:gd name="T25" fmla="*/ 9 h 15"/>
                <a:gd name="T26" fmla="*/ 3 w 11"/>
                <a:gd name="T27" fmla="*/ 9 h 15"/>
                <a:gd name="T28" fmla="*/ 3 w 11"/>
                <a:gd name="T29" fmla="*/ 10 h 15"/>
                <a:gd name="T30" fmla="*/ 2 w 11"/>
                <a:gd name="T31" fmla="*/ 11 h 15"/>
                <a:gd name="T32" fmla="*/ 1 w 11"/>
                <a:gd name="T33" fmla="*/ 11 h 15"/>
                <a:gd name="T34" fmla="*/ 1 w 11"/>
                <a:gd name="T35" fmla="*/ 11 h 15"/>
                <a:gd name="T36" fmla="*/ 1 w 11"/>
                <a:gd name="T37" fmla="*/ 11 h 15"/>
                <a:gd name="T38" fmla="*/ 1 w 11"/>
                <a:gd name="T39" fmla="*/ 12 h 15"/>
                <a:gd name="T40" fmla="*/ 0 w 11"/>
                <a:gd name="T41" fmla="*/ 13 h 15"/>
                <a:gd name="T42" fmla="*/ 0 w 11"/>
                <a:gd name="T43" fmla="*/ 13 h 15"/>
                <a:gd name="T44" fmla="*/ 0 w 11"/>
                <a:gd name="T45" fmla="*/ 14 h 15"/>
                <a:gd name="T46" fmla="*/ 1 w 11"/>
                <a:gd name="T47" fmla="*/ 14 h 15"/>
                <a:gd name="T48" fmla="*/ 1 w 11"/>
                <a:gd name="T49" fmla="*/ 14 h 15"/>
                <a:gd name="T50" fmla="*/ 1 w 11"/>
                <a:gd name="T51" fmla="*/ 13 h 15"/>
                <a:gd name="T52" fmla="*/ 2 w 11"/>
                <a:gd name="T53" fmla="*/ 13 h 15"/>
                <a:gd name="T54" fmla="*/ 3 w 11"/>
                <a:gd name="T55" fmla="*/ 13 h 15"/>
                <a:gd name="T56" fmla="*/ 3 w 11"/>
                <a:gd name="T57" fmla="*/ 13 h 15"/>
                <a:gd name="T58" fmla="*/ 4 w 11"/>
                <a:gd name="T59" fmla="*/ 12 h 15"/>
                <a:gd name="T60" fmla="*/ 4 w 11"/>
                <a:gd name="T61" fmla="*/ 11 h 15"/>
                <a:gd name="T62" fmla="*/ 5 w 11"/>
                <a:gd name="T63" fmla="*/ 11 h 15"/>
                <a:gd name="T64" fmla="*/ 6 w 11"/>
                <a:gd name="T65" fmla="*/ 11 h 15"/>
                <a:gd name="T66" fmla="*/ 6 w 11"/>
                <a:gd name="T67" fmla="*/ 10 h 15"/>
                <a:gd name="T68" fmla="*/ 7 w 11"/>
                <a:gd name="T69" fmla="*/ 9 h 15"/>
                <a:gd name="T70" fmla="*/ 8 w 11"/>
                <a:gd name="T71" fmla="*/ 8 h 15"/>
                <a:gd name="T72" fmla="*/ 8 w 11"/>
                <a:gd name="T73" fmla="*/ 8 h 15"/>
                <a:gd name="T74" fmla="*/ 9 w 11"/>
                <a:gd name="T75" fmla="*/ 7 h 15"/>
                <a:gd name="T76" fmla="*/ 9 w 11"/>
                <a:gd name="T77" fmla="*/ 6 h 15"/>
                <a:gd name="T78" fmla="*/ 9 w 11"/>
                <a:gd name="T79" fmla="*/ 6 h 15"/>
                <a:gd name="T80" fmla="*/ 9 w 11"/>
                <a:gd name="T81" fmla="*/ 5 h 15"/>
                <a:gd name="T82" fmla="*/ 10 w 11"/>
                <a:gd name="T83" fmla="*/ 4 h 15"/>
                <a:gd name="T84" fmla="*/ 10 w 11"/>
                <a:gd name="T85" fmla="*/ 3 h 15"/>
                <a:gd name="T86" fmla="*/ 10 w 11"/>
                <a:gd name="T87" fmla="*/ 2 h 15"/>
                <a:gd name="T88" fmla="*/ 10 w 11"/>
                <a:gd name="T89" fmla="*/ 1 h 15"/>
                <a:gd name="T90" fmla="*/ 10 w 11"/>
                <a:gd name="T91" fmla="*/ 1 h 15"/>
                <a:gd name="T92" fmla="*/ 10 w 11"/>
                <a:gd name="T93" fmla="*/ 0 h 15"/>
                <a:gd name="T94" fmla="*/ 9 w 11"/>
                <a:gd name="T95" fmla="*/ 0 h 15"/>
                <a:gd name="T96" fmla="*/ 9 w 11"/>
                <a:gd name="T97" fmla="*/ 0 h 15"/>
                <a:gd name="T98" fmla="*/ 9 w 11"/>
                <a:gd name="T99" fmla="*/ 1 h 15"/>
                <a:gd name="T100" fmla="*/ 8 w 11"/>
                <a:gd name="T101" fmla="*/ 1 h 15"/>
                <a:gd name="T102" fmla="*/ 8 w 11"/>
                <a:gd name="T10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 h="15">
                  <a:moveTo>
                    <a:pt x="8" y="2"/>
                  </a:moveTo>
                  <a:lnTo>
                    <a:pt x="8" y="3"/>
                  </a:lnTo>
                  <a:lnTo>
                    <a:pt x="8" y="4"/>
                  </a:lnTo>
                  <a:lnTo>
                    <a:pt x="8" y="4"/>
                  </a:lnTo>
                  <a:lnTo>
                    <a:pt x="7" y="5"/>
                  </a:lnTo>
                  <a:lnTo>
                    <a:pt x="7" y="6"/>
                  </a:lnTo>
                  <a:lnTo>
                    <a:pt x="6" y="6"/>
                  </a:lnTo>
                  <a:lnTo>
                    <a:pt x="6" y="6"/>
                  </a:lnTo>
                  <a:lnTo>
                    <a:pt x="5" y="7"/>
                  </a:lnTo>
                  <a:lnTo>
                    <a:pt x="5" y="8"/>
                  </a:lnTo>
                  <a:lnTo>
                    <a:pt x="4" y="8"/>
                  </a:lnTo>
                  <a:lnTo>
                    <a:pt x="4" y="8"/>
                  </a:lnTo>
                  <a:lnTo>
                    <a:pt x="4" y="9"/>
                  </a:lnTo>
                  <a:lnTo>
                    <a:pt x="3" y="9"/>
                  </a:lnTo>
                  <a:lnTo>
                    <a:pt x="3" y="10"/>
                  </a:lnTo>
                  <a:lnTo>
                    <a:pt x="2" y="11"/>
                  </a:lnTo>
                  <a:lnTo>
                    <a:pt x="1" y="11"/>
                  </a:lnTo>
                  <a:lnTo>
                    <a:pt x="1" y="11"/>
                  </a:lnTo>
                  <a:lnTo>
                    <a:pt x="1" y="11"/>
                  </a:lnTo>
                  <a:lnTo>
                    <a:pt x="1" y="12"/>
                  </a:lnTo>
                  <a:lnTo>
                    <a:pt x="0" y="13"/>
                  </a:lnTo>
                  <a:lnTo>
                    <a:pt x="0" y="13"/>
                  </a:lnTo>
                  <a:lnTo>
                    <a:pt x="0" y="14"/>
                  </a:lnTo>
                  <a:lnTo>
                    <a:pt x="1" y="14"/>
                  </a:lnTo>
                  <a:lnTo>
                    <a:pt x="1" y="14"/>
                  </a:lnTo>
                  <a:lnTo>
                    <a:pt x="1" y="13"/>
                  </a:lnTo>
                  <a:lnTo>
                    <a:pt x="2" y="13"/>
                  </a:lnTo>
                  <a:lnTo>
                    <a:pt x="3" y="13"/>
                  </a:lnTo>
                  <a:lnTo>
                    <a:pt x="3" y="13"/>
                  </a:lnTo>
                  <a:lnTo>
                    <a:pt x="4" y="12"/>
                  </a:lnTo>
                  <a:lnTo>
                    <a:pt x="4" y="11"/>
                  </a:lnTo>
                  <a:lnTo>
                    <a:pt x="5" y="11"/>
                  </a:lnTo>
                  <a:lnTo>
                    <a:pt x="6" y="11"/>
                  </a:lnTo>
                  <a:lnTo>
                    <a:pt x="6" y="10"/>
                  </a:lnTo>
                  <a:lnTo>
                    <a:pt x="7" y="9"/>
                  </a:lnTo>
                  <a:lnTo>
                    <a:pt x="8" y="8"/>
                  </a:lnTo>
                  <a:lnTo>
                    <a:pt x="8" y="8"/>
                  </a:lnTo>
                  <a:lnTo>
                    <a:pt x="9" y="7"/>
                  </a:lnTo>
                  <a:lnTo>
                    <a:pt x="9" y="6"/>
                  </a:lnTo>
                  <a:lnTo>
                    <a:pt x="9" y="6"/>
                  </a:lnTo>
                  <a:lnTo>
                    <a:pt x="9" y="5"/>
                  </a:lnTo>
                  <a:lnTo>
                    <a:pt x="10" y="4"/>
                  </a:lnTo>
                  <a:lnTo>
                    <a:pt x="10" y="3"/>
                  </a:lnTo>
                  <a:lnTo>
                    <a:pt x="10" y="2"/>
                  </a:lnTo>
                  <a:lnTo>
                    <a:pt x="10" y="1"/>
                  </a:lnTo>
                  <a:lnTo>
                    <a:pt x="10" y="1"/>
                  </a:lnTo>
                  <a:lnTo>
                    <a:pt x="10" y="0"/>
                  </a:lnTo>
                  <a:lnTo>
                    <a:pt x="9" y="0"/>
                  </a:lnTo>
                  <a:lnTo>
                    <a:pt x="9" y="0"/>
                  </a:lnTo>
                  <a:lnTo>
                    <a:pt x="9" y="1"/>
                  </a:lnTo>
                  <a:lnTo>
                    <a:pt x="8" y="1"/>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5" name="Freeform 599"/>
            <p:cNvSpPr>
              <a:spLocks/>
            </p:cNvSpPr>
            <p:nvPr/>
          </p:nvSpPr>
          <p:spPr bwMode="auto">
            <a:xfrm>
              <a:off x="773" y="3681"/>
              <a:ext cx="10" cy="13"/>
            </a:xfrm>
            <a:custGeom>
              <a:avLst/>
              <a:gdLst>
                <a:gd name="T0" fmla="*/ 7 w 10"/>
                <a:gd name="T1" fmla="*/ 1 h 13"/>
                <a:gd name="T2" fmla="*/ 7 w 10"/>
                <a:gd name="T3" fmla="*/ 2 h 13"/>
                <a:gd name="T4" fmla="*/ 7 w 10"/>
                <a:gd name="T5" fmla="*/ 3 h 13"/>
                <a:gd name="T6" fmla="*/ 7 w 10"/>
                <a:gd name="T7" fmla="*/ 3 h 13"/>
                <a:gd name="T8" fmla="*/ 7 w 10"/>
                <a:gd name="T9" fmla="*/ 3 h 13"/>
                <a:gd name="T10" fmla="*/ 7 w 10"/>
                <a:gd name="T11" fmla="*/ 4 h 13"/>
                <a:gd name="T12" fmla="*/ 6 w 10"/>
                <a:gd name="T13" fmla="*/ 5 h 13"/>
                <a:gd name="T14" fmla="*/ 5 w 10"/>
                <a:gd name="T15" fmla="*/ 5 h 13"/>
                <a:gd name="T16" fmla="*/ 5 w 10"/>
                <a:gd name="T17" fmla="*/ 6 h 13"/>
                <a:gd name="T18" fmla="*/ 4 w 10"/>
                <a:gd name="T19" fmla="*/ 6 h 13"/>
                <a:gd name="T20" fmla="*/ 4 w 10"/>
                <a:gd name="T21" fmla="*/ 7 h 13"/>
                <a:gd name="T22" fmla="*/ 4 w 10"/>
                <a:gd name="T23" fmla="*/ 7 h 13"/>
                <a:gd name="T24" fmla="*/ 3 w 10"/>
                <a:gd name="T25" fmla="*/ 7 h 13"/>
                <a:gd name="T26" fmla="*/ 2 w 10"/>
                <a:gd name="T27" fmla="*/ 8 h 13"/>
                <a:gd name="T28" fmla="*/ 2 w 10"/>
                <a:gd name="T29" fmla="*/ 8 h 13"/>
                <a:gd name="T30" fmla="*/ 1 w 10"/>
                <a:gd name="T31" fmla="*/ 9 h 13"/>
                <a:gd name="T32" fmla="*/ 1 w 10"/>
                <a:gd name="T33" fmla="*/ 9 h 13"/>
                <a:gd name="T34" fmla="*/ 1 w 10"/>
                <a:gd name="T35" fmla="*/ 9 h 13"/>
                <a:gd name="T36" fmla="*/ 1 w 10"/>
                <a:gd name="T37" fmla="*/ 10 h 13"/>
                <a:gd name="T38" fmla="*/ 0 w 10"/>
                <a:gd name="T39" fmla="*/ 10 h 13"/>
                <a:gd name="T40" fmla="*/ 0 w 10"/>
                <a:gd name="T41" fmla="*/ 11 h 13"/>
                <a:gd name="T42" fmla="*/ 0 w 10"/>
                <a:gd name="T43" fmla="*/ 11 h 13"/>
                <a:gd name="T44" fmla="*/ 0 w 10"/>
                <a:gd name="T45" fmla="*/ 12 h 13"/>
                <a:gd name="T46" fmla="*/ 1 w 10"/>
                <a:gd name="T47" fmla="*/ 12 h 13"/>
                <a:gd name="T48" fmla="*/ 1 w 10"/>
                <a:gd name="T49" fmla="*/ 11 h 13"/>
                <a:gd name="T50" fmla="*/ 2 w 10"/>
                <a:gd name="T51" fmla="*/ 11 h 13"/>
                <a:gd name="T52" fmla="*/ 2 w 10"/>
                <a:gd name="T53" fmla="*/ 11 h 13"/>
                <a:gd name="T54" fmla="*/ 3 w 10"/>
                <a:gd name="T55" fmla="*/ 10 h 13"/>
                <a:gd name="T56" fmla="*/ 4 w 10"/>
                <a:gd name="T57" fmla="*/ 10 h 13"/>
                <a:gd name="T58" fmla="*/ 4 w 10"/>
                <a:gd name="T59" fmla="*/ 9 h 13"/>
                <a:gd name="T60" fmla="*/ 5 w 10"/>
                <a:gd name="T61" fmla="*/ 9 h 13"/>
                <a:gd name="T62" fmla="*/ 5 w 10"/>
                <a:gd name="T63" fmla="*/ 9 h 13"/>
                <a:gd name="T64" fmla="*/ 6 w 10"/>
                <a:gd name="T65" fmla="*/ 8 h 13"/>
                <a:gd name="T66" fmla="*/ 7 w 10"/>
                <a:gd name="T67" fmla="*/ 7 h 13"/>
                <a:gd name="T68" fmla="*/ 7 w 10"/>
                <a:gd name="T69" fmla="*/ 7 h 13"/>
                <a:gd name="T70" fmla="*/ 7 w 10"/>
                <a:gd name="T71" fmla="*/ 6 h 13"/>
                <a:gd name="T72" fmla="*/ 8 w 10"/>
                <a:gd name="T73" fmla="*/ 5 h 13"/>
                <a:gd name="T74" fmla="*/ 8 w 10"/>
                <a:gd name="T75" fmla="*/ 5 h 13"/>
                <a:gd name="T76" fmla="*/ 8 w 10"/>
                <a:gd name="T77" fmla="*/ 4 h 13"/>
                <a:gd name="T78" fmla="*/ 8 w 10"/>
                <a:gd name="T79" fmla="*/ 3 h 13"/>
                <a:gd name="T80" fmla="*/ 8 w 10"/>
                <a:gd name="T81" fmla="*/ 3 h 13"/>
                <a:gd name="T82" fmla="*/ 9 w 10"/>
                <a:gd name="T83" fmla="*/ 2 h 13"/>
                <a:gd name="T84" fmla="*/ 9 w 10"/>
                <a:gd name="T85" fmla="*/ 1 h 13"/>
                <a:gd name="T86" fmla="*/ 9 w 10"/>
                <a:gd name="T87" fmla="*/ 1 h 13"/>
                <a:gd name="T88" fmla="*/ 9 w 10"/>
                <a:gd name="T89" fmla="*/ 0 h 13"/>
                <a:gd name="T90" fmla="*/ 8 w 10"/>
                <a:gd name="T91" fmla="*/ 0 h 13"/>
                <a:gd name="T92" fmla="*/ 8 w 10"/>
                <a:gd name="T93" fmla="*/ 0 h 13"/>
                <a:gd name="T94" fmla="*/ 8 w 10"/>
                <a:gd name="T95" fmla="*/ 1 h 13"/>
                <a:gd name="T96" fmla="*/ 7 w 10"/>
                <a:gd name="T9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 h="13">
                  <a:moveTo>
                    <a:pt x="7" y="1"/>
                  </a:moveTo>
                  <a:lnTo>
                    <a:pt x="7" y="2"/>
                  </a:lnTo>
                  <a:lnTo>
                    <a:pt x="7" y="3"/>
                  </a:lnTo>
                  <a:lnTo>
                    <a:pt x="7" y="3"/>
                  </a:lnTo>
                  <a:lnTo>
                    <a:pt x="7" y="3"/>
                  </a:lnTo>
                  <a:lnTo>
                    <a:pt x="7" y="4"/>
                  </a:lnTo>
                  <a:lnTo>
                    <a:pt x="6" y="5"/>
                  </a:lnTo>
                  <a:lnTo>
                    <a:pt x="5" y="5"/>
                  </a:lnTo>
                  <a:lnTo>
                    <a:pt x="5" y="6"/>
                  </a:lnTo>
                  <a:lnTo>
                    <a:pt x="4" y="6"/>
                  </a:lnTo>
                  <a:lnTo>
                    <a:pt x="4" y="7"/>
                  </a:lnTo>
                  <a:lnTo>
                    <a:pt x="4" y="7"/>
                  </a:lnTo>
                  <a:lnTo>
                    <a:pt x="3" y="7"/>
                  </a:lnTo>
                  <a:lnTo>
                    <a:pt x="2" y="8"/>
                  </a:lnTo>
                  <a:lnTo>
                    <a:pt x="2" y="8"/>
                  </a:lnTo>
                  <a:lnTo>
                    <a:pt x="1" y="9"/>
                  </a:lnTo>
                  <a:lnTo>
                    <a:pt x="1" y="9"/>
                  </a:lnTo>
                  <a:lnTo>
                    <a:pt x="1" y="9"/>
                  </a:lnTo>
                  <a:lnTo>
                    <a:pt x="1" y="10"/>
                  </a:lnTo>
                  <a:lnTo>
                    <a:pt x="0" y="10"/>
                  </a:lnTo>
                  <a:lnTo>
                    <a:pt x="0" y="11"/>
                  </a:lnTo>
                  <a:lnTo>
                    <a:pt x="0" y="11"/>
                  </a:lnTo>
                  <a:lnTo>
                    <a:pt x="0" y="12"/>
                  </a:lnTo>
                  <a:lnTo>
                    <a:pt x="1" y="12"/>
                  </a:lnTo>
                  <a:lnTo>
                    <a:pt x="1" y="11"/>
                  </a:lnTo>
                  <a:lnTo>
                    <a:pt x="2" y="11"/>
                  </a:lnTo>
                  <a:lnTo>
                    <a:pt x="2" y="11"/>
                  </a:lnTo>
                  <a:lnTo>
                    <a:pt x="3" y="10"/>
                  </a:lnTo>
                  <a:lnTo>
                    <a:pt x="4" y="10"/>
                  </a:lnTo>
                  <a:lnTo>
                    <a:pt x="4" y="9"/>
                  </a:lnTo>
                  <a:lnTo>
                    <a:pt x="5" y="9"/>
                  </a:lnTo>
                  <a:lnTo>
                    <a:pt x="5" y="9"/>
                  </a:lnTo>
                  <a:lnTo>
                    <a:pt x="6" y="8"/>
                  </a:lnTo>
                  <a:lnTo>
                    <a:pt x="7" y="7"/>
                  </a:lnTo>
                  <a:lnTo>
                    <a:pt x="7" y="7"/>
                  </a:lnTo>
                  <a:lnTo>
                    <a:pt x="7" y="6"/>
                  </a:lnTo>
                  <a:lnTo>
                    <a:pt x="8" y="5"/>
                  </a:lnTo>
                  <a:lnTo>
                    <a:pt x="8" y="5"/>
                  </a:lnTo>
                  <a:lnTo>
                    <a:pt x="8" y="4"/>
                  </a:lnTo>
                  <a:lnTo>
                    <a:pt x="8" y="3"/>
                  </a:lnTo>
                  <a:lnTo>
                    <a:pt x="8" y="3"/>
                  </a:lnTo>
                  <a:lnTo>
                    <a:pt x="9" y="2"/>
                  </a:lnTo>
                  <a:lnTo>
                    <a:pt x="9" y="1"/>
                  </a:lnTo>
                  <a:lnTo>
                    <a:pt x="9" y="1"/>
                  </a:lnTo>
                  <a:lnTo>
                    <a:pt x="9" y="0"/>
                  </a:lnTo>
                  <a:lnTo>
                    <a:pt x="8" y="0"/>
                  </a:lnTo>
                  <a:lnTo>
                    <a:pt x="8" y="0"/>
                  </a:lnTo>
                  <a:lnTo>
                    <a:pt x="8" y="1"/>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6" name="Freeform 600"/>
            <p:cNvSpPr>
              <a:spLocks/>
            </p:cNvSpPr>
            <p:nvPr/>
          </p:nvSpPr>
          <p:spPr bwMode="auto">
            <a:xfrm>
              <a:off x="780" y="3683"/>
              <a:ext cx="8" cy="14"/>
            </a:xfrm>
            <a:custGeom>
              <a:avLst/>
              <a:gdLst>
                <a:gd name="T0" fmla="*/ 5 w 8"/>
                <a:gd name="T1" fmla="*/ 3 h 14"/>
                <a:gd name="T2" fmla="*/ 5 w 8"/>
                <a:gd name="T3" fmla="*/ 3 h 14"/>
                <a:gd name="T4" fmla="*/ 5 w 8"/>
                <a:gd name="T5" fmla="*/ 3 h 14"/>
                <a:gd name="T6" fmla="*/ 5 w 8"/>
                <a:gd name="T7" fmla="*/ 4 h 14"/>
                <a:gd name="T8" fmla="*/ 5 w 8"/>
                <a:gd name="T9" fmla="*/ 5 h 14"/>
                <a:gd name="T10" fmla="*/ 4 w 8"/>
                <a:gd name="T11" fmla="*/ 5 h 14"/>
                <a:gd name="T12" fmla="*/ 4 w 8"/>
                <a:gd name="T13" fmla="*/ 6 h 14"/>
                <a:gd name="T14" fmla="*/ 4 w 8"/>
                <a:gd name="T15" fmla="*/ 6 h 14"/>
                <a:gd name="T16" fmla="*/ 4 w 8"/>
                <a:gd name="T17" fmla="*/ 7 h 14"/>
                <a:gd name="T18" fmla="*/ 3 w 8"/>
                <a:gd name="T19" fmla="*/ 8 h 14"/>
                <a:gd name="T20" fmla="*/ 3 w 8"/>
                <a:gd name="T21" fmla="*/ 8 h 14"/>
                <a:gd name="T22" fmla="*/ 3 w 8"/>
                <a:gd name="T23" fmla="*/ 8 h 14"/>
                <a:gd name="T24" fmla="*/ 2 w 8"/>
                <a:gd name="T25" fmla="*/ 8 h 14"/>
                <a:gd name="T26" fmla="*/ 2 w 8"/>
                <a:gd name="T27" fmla="*/ 9 h 14"/>
                <a:gd name="T28" fmla="*/ 1 w 8"/>
                <a:gd name="T29" fmla="*/ 10 h 14"/>
                <a:gd name="T30" fmla="*/ 1 w 8"/>
                <a:gd name="T31" fmla="*/ 10 h 14"/>
                <a:gd name="T32" fmla="*/ 1 w 8"/>
                <a:gd name="T33" fmla="*/ 11 h 14"/>
                <a:gd name="T34" fmla="*/ 0 w 8"/>
                <a:gd name="T35" fmla="*/ 12 h 14"/>
                <a:gd name="T36" fmla="*/ 0 w 8"/>
                <a:gd name="T37" fmla="*/ 12 h 14"/>
                <a:gd name="T38" fmla="*/ 0 w 8"/>
                <a:gd name="T39" fmla="*/ 13 h 14"/>
                <a:gd name="T40" fmla="*/ 1 w 8"/>
                <a:gd name="T41" fmla="*/ 13 h 14"/>
                <a:gd name="T42" fmla="*/ 1 w 8"/>
                <a:gd name="T43" fmla="*/ 13 h 14"/>
                <a:gd name="T44" fmla="*/ 1 w 8"/>
                <a:gd name="T45" fmla="*/ 12 h 14"/>
                <a:gd name="T46" fmla="*/ 2 w 8"/>
                <a:gd name="T47" fmla="*/ 12 h 14"/>
                <a:gd name="T48" fmla="*/ 2 w 8"/>
                <a:gd name="T49" fmla="*/ 12 h 14"/>
                <a:gd name="T50" fmla="*/ 2 w 8"/>
                <a:gd name="T51" fmla="*/ 11 h 14"/>
                <a:gd name="T52" fmla="*/ 3 w 8"/>
                <a:gd name="T53" fmla="*/ 11 h 14"/>
                <a:gd name="T54" fmla="*/ 3 w 8"/>
                <a:gd name="T55" fmla="*/ 10 h 14"/>
                <a:gd name="T56" fmla="*/ 4 w 8"/>
                <a:gd name="T57" fmla="*/ 10 h 14"/>
                <a:gd name="T58" fmla="*/ 4 w 8"/>
                <a:gd name="T59" fmla="*/ 10 h 14"/>
                <a:gd name="T60" fmla="*/ 5 w 8"/>
                <a:gd name="T61" fmla="*/ 9 h 14"/>
                <a:gd name="T62" fmla="*/ 5 w 8"/>
                <a:gd name="T63" fmla="*/ 8 h 14"/>
                <a:gd name="T64" fmla="*/ 5 w 8"/>
                <a:gd name="T65" fmla="*/ 8 h 14"/>
                <a:gd name="T66" fmla="*/ 6 w 8"/>
                <a:gd name="T67" fmla="*/ 7 h 14"/>
                <a:gd name="T68" fmla="*/ 6 w 8"/>
                <a:gd name="T69" fmla="*/ 6 h 14"/>
                <a:gd name="T70" fmla="*/ 6 w 8"/>
                <a:gd name="T71" fmla="*/ 5 h 14"/>
                <a:gd name="T72" fmla="*/ 6 w 8"/>
                <a:gd name="T73" fmla="*/ 5 h 14"/>
                <a:gd name="T74" fmla="*/ 7 w 8"/>
                <a:gd name="T75" fmla="*/ 4 h 14"/>
                <a:gd name="T76" fmla="*/ 7 w 8"/>
                <a:gd name="T77" fmla="*/ 3 h 14"/>
                <a:gd name="T78" fmla="*/ 7 w 8"/>
                <a:gd name="T79" fmla="*/ 3 h 14"/>
                <a:gd name="T80" fmla="*/ 7 w 8"/>
                <a:gd name="T81" fmla="*/ 2 h 14"/>
                <a:gd name="T82" fmla="*/ 7 w 8"/>
                <a:gd name="T83" fmla="*/ 1 h 14"/>
                <a:gd name="T84" fmla="*/ 7 w 8"/>
                <a:gd name="T85" fmla="*/ 1 h 14"/>
                <a:gd name="T86" fmla="*/ 6 w 8"/>
                <a:gd name="T87" fmla="*/ 0 h 14"/>
                <a:gd name="T88" fmla="*/ 6 w 8"/>
                <a:gd name="T89" fmla="*/ 1 h 14"/>
                <a:gd name="T90" fmla="*/ 6 w 8"/>
                <a:gd name="T91" fmla="*/ 1 h 14"/>
                <a:gd name="T92" fmla="*/ 6 w 8"/>
                <a:gd name="T93" fmla="*/ 1 h 14"/>
                <a:gd name="T94" fmla="*/ 5 w 8"/>
                <a:gd name="T95" fmla="*/ 2 h 14"/>
                <a:gd name="T96" fmla="*/ 5 w 8"/>
                <a:gd name="T9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 h="14">
                  <a:moveTo>
                    <a:pt x="5" y="3"/>
                  </a:moveTo>
                  <a:lnTo>
                    <a:pt x="5" y="3"/>
                  </a:lnTo>
                  <a:lnTo>
                    <a:pt x="5" y="3"/>
                  </a:lnTo>
                  <a:lnTo>
                    <a:pt x="5" y="4"/>
                  </a:lnTo>
                  <a:lnTo>
                    <a:pt x="5" y="5"/>
                  </a:lnTo>
                  <a:lnTo>
                    <a:pt x="4" y="5"/>
                  </a:lnTo>
                  <a:lnTo>
                    <a:pt x="4" y="6"/>
                  </a:lnTo>
                  <a:lnTo>
                    <a:pt x="4" y="6"/>
                  </a:lnTo>
                  <a:lnTo>
                    <a:pt x="4" y="7"/>
                  </a:lnTo>
                  <a:lnTo>
                    <a:pt x="3" y="8"/>
                  </a:lnTo>
                  <a:lnTo>
                    <a:pt x="3" y="8"/>
                  </a:lnTo>
                  <a:lnTo>
                    <a:pt x="3" y="8"/>
                  </a:lnTo>
                  <a:lnTo>
                    <a:pt x="2" y="8"/>
                  </a:lnTo>
                  <a:lnTo>
                    <a:pt x="2" y="9"/>
                  </a:lnTo>
                  <a:lnTo>
                    <a:pt x="1" y="10"/>
                  </a:lnTo>
                  <a:lnTo>
                    <a:pt x="1" y="10"/>
                  </a:lnTo>
                  <a:lnTo>
                    <a:pt x="1" y="11"/>
                  </a:lnTo>
                  <a:lnTo>
                    <a:pt x="0" y="12"/>
                  </a:lnTo>
                  <a:lnTo>
                    <a:pt x="0" y="12"/>
                  </a:lnTo>
                  <a:lnTo>
                    <a:pt x="0" y="13"/>
                  </a:lnTo>
                  <a:lnTo>
                    <a:pt x="1" y="13"/>
                  </a:lnTo>
                  <a:lnTo>
                    <a:pt x="1" y="13"/>
                  </a:lnTo>
                  <a:lnTo>
                    <a:pt x="1" y="12"/>
                  </a:lnTo>
                  <a:lnTo>
                    <a:pt x="2" y="12"/>
                  </a:lnTo>
                  <a:lnTo>
                    <a:pt x="2" y="12"/>
                  </a:lnTo>
                  <a:lnTo>
                    <a:pt x="2" y="11"/>
                  </a:lnTo>
                  <a:lnTo>
                    <a:pt x="3" y="11"/>
                  </a:lnTo>
                  <a:lnTo>
                    <a:pt x="3" y="10"/>
                  </a:lnTo>
                  <a:lnTo>
                    <a:pt x="4" y="10"/>
                  </a:lnTo>
                  <a:lnTo>
                    <a:pt x="4" y="10"/>
                  </a:lnTo>
                  <a:lnTo>
                    <a:pt x="5" y="9"/>
                  </a:lnTo>
                  <a:lnTo>
                    <a:pt x="5" y="8"/>
                  </a:lnTo>
                  <a:lnTo>
                    <a:pt x="5" y="8"/>
                  </a:lnTo>
                  <a:lnTo>
                    <a:pt x="6" y="7"/>
                  </a:lnTo>
                  <a:lnTo>
                    <a:pt x="6" y="6"/>
                  </a:lnTo>
                  <a:lnTo>
                    <a:pt x="6" y="5"/>
                  </a:lnTo>
                  <a:lnTo>
                    <a:pt x="6" y="5"/>
                  </a:lnTo>
                  <a:lnTo>
                    <a:pt x="7" y="4"/>
                  </a:lnTo>
                  <a:lnTo>
                    <a:pt x="7" y="3"/>
                  </a:lnTo>
                  <a:lnTo>
                    <a:pt x="7" y="3"/>
                  </a:lnTo>
                  <a:lnTo>
                    <a:pt x="7" y="2"/>
                  </a:lnTo>
                  <a:lnTo>
                    <a:pt x="7" y="1"/>
                  </a:lnTo>
                  <a:lnTo>
                    <a:pt x="7" y="1"/>
                  </a:lnTo>
                  <a:lnTo>
                    <a:pt x="6" y="0"/>
                  </a:lnTo>
                  <a:lnTo>
                    <a:pt x="6" y="1"/>
                  </a:lnTo>
                  <a:lnTo>
                    <a:pt x="6" y="1"/>
                  </a:lnTo>
                  <a:lnTo>
                    <a:pt x="6" y="1"/>
                  </a:lnTo>
                  <a:lnTo>
                    <a:pt x="5" y="2"/>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7" name="Freeform 601"/>
            <p:cNvSpPr>
              <a:spLocks/>
            </p:cNvSpPr>
            <p:nvPr/>
          </p:nvSpPr>
          <p:spPr bwMode="auto">
            <a:xfrm>
              <a:off x="719" y="3570"/>
              <a:ext cx="13" cy="12"/>
            </a:xfrm>
            <a:custGeom>
              <a:avLst/>
              <a:gdLst>
                <a:gd name="T0" fmla="*/ 11 w 13"/>
                <a:gd name="T1" fmla="*/ 1 h 12"/>
                <a:gd name="T2" fmla="*/ 11 w 13"/>
                <a:gd name="T3" fmla="*/ 2 h 12"/>
                <a:gd name="T4" fmla="*/ 11 w 13"/>
                <a:gd name="T5" fmla="*/ 3 h 12"/>
                <a:gd name="T6" fmla="*/ 10 w 13"/>
                <a:gd name="T7" fmla="*/ 3 h 12"/>
                <a:gd name="T8" fmla="*/ 9 w 13"/>
                <a:gd name="T9" fmla="*/ 3 h 12"/>
                <a:gd name="T10" fmla="*/ 9 w 13"/>
                <a:gd name="T11" fmla="*/ 4 h 12"/>
                <a:gd name="T12" fmla="*/ 9 w 13"/>
                <a:gd name="T13" fmla="*/ 5 h 12"/>
                <a:gd name="T14" fmla="*/ 8 w 13"/>
                <a:gd name="T15" fmla="*/ 5 h 12"/>
                <a:gd name="T16" fmla="*/ 7 w 13"/>
                <a:gd name="T17" fmla="*/ 6 h 12"/>
                <a:gd name="T18" fmla="*/ 6 w 13"/>
                <a:gd name="T19" fmla="*/ 6 h 12"/>
                <a:gd name="T20" fmla="*/ 5 w 13"/>
                <a:gd name="T21" fmla="*/ 7 h 12"/>
                <a:gd name="T22" fmla="*/ 5 w 13"/>
                <a:gd name="T23" fmla="*/ 7 h 12"/>
                <a:gd name="T24" fmla="*/ 4 w 13"/>
                <a:gd name="T25" fmla="*/ 8 h 12"/>
                <a:gd name="T26" fmla="*/ 3 w 13"/>
                <a:gd name="T27" fmla="*/ 8 h 12"/>
                <a:gd name="T28" fmla="*/ 3 w 13"/>
                <a:gd name="T29" fmla="*/ 8 h 12"/>
                <a:gd name="T30" fmla="*/ 2 w 13"/>
                <a:gd name="T31" fmla="*/ 8 h 12"/>
                <a:gd name="T32" fmla="*/ 1 w 13"/>
                <a:gd name="T33" fmla="*/ 9 h 12"/>
                <a:gd name="T34" fmla="*/ 1 w 13"/>
                <a:gd name="T35" fmla="*/ 9 h 12"/>
                <a:gd name="T36" fmla="*/ 0 w 13"/>
                <a:gd name="T37" fmla="*/ 10 h 12"/>
                <a:gd name="T38" fmla="*/ 0 w 13"/>
                <a:gd name="T39" fmla="*/ 10 h 12"/>
                <a:gd name="T40" fmla="*/ 0 w 13"/>
                <a:gd name="T41" fmla="*/ 11 h 12"/>
                <a:gd name="T42" fmla="*/ 1 w 13"/>
                <a:gd name="T43" fmla="*/ 11 h 12"/>
                <a:gd name="T44" fmla="*/ 1 w 13"/>
                <a:gd name="T45" fmla="*/ 11 h 12"/>
                <a:gd name="T46" fmla="*/ 2 w 13"/>
                <a:gd name="T47" fmla="*/ 10 h 12"/>
                <a:gd name="T48" fmla="*/ 3 w 13"/>
                <a:gd name="T49" fmla="*/ 10 h 12"/>
                <a:gd name="T50" fmla="*/ 3 w 13"/>
                <a:gd name="T51" fmla="*/ 10 h 12"/>
                <a:gd name="T52" fmla="*/ 4 w 13"/>
                <a:gd name="T53" fmla="*/ 10 h 12"/>
                <a:gd name="T54" fmla="*/ 5 w 13"/>
                <a:gd name="T55" fmla="*/ 9 h 12"/>
                <a:gd name="T56" fmla="*/ 6 w 13"/>
                <a:gd name="T57" fmla="*/ 8 h 12"/>
                <a:gd name="T58" fmla="*/ 7 w 13"/>
                <a:gd name="T59" fmla="*/ 8 h 12"/>
                <a:gd name="T60" fmla="*/ 8 w 13"/>
                <a:gd name="T61" fmla="*/ 7 h 12"/>
                <a:gd name="T62" fmla="*/ 9 w 13"/>
                <a:gd name="T63" fmla="*/ 6 h 12"/>
                <a:gd name="T64" fmla="*/ 9 w 13"/>
                <a:gd name="T65" fmla="*/ 6 h 12"/>
                <a:gd name="T66" fmla="*/ 10 w 13"/>
                <a:gd name="T67" fmla="*/ 5 h 12"/>
                <a:gd name="T68" fmla="*/ 11 w 13"/>
                <a:gd name="T69" fmla="*/ 5 h 12"/>
                <a:gd name="T70" fmla="*/ 11 w 13"/>
                <a:gd name="T71" fmla="*/ 5 h 12"/>
                <a:gd name="T72" fmla="*/ 12 w 13"/>
                <a:gd name="T73" fmla="*/ 4 h 12"/>
                <a:gd name="T74" fmla="*/ 12 w 13"/>
                <a:gd name="T75" fmla="*/ 3 h 12"/>
                <a:gd name="T76" fmla="*/ 12 w 13"/>
                <a:gd name="T77" fmla="*/ 3 h 12"/>
                <a:gd name="T78" fmla="*/ 12 w 13"/>
                <a:gd name="T79" fmla="*/ 2 h 12"/>
                <a:gd name="T80" fmla="*/ 12 w 13"/>
                <a:gd name="T81" fmla="*/ 1 h 12"/>
                <a:gd name="T82" fmla="*/ 12 w 13"/>
                <a:gd name="T83" fmla="*/ 1 h 12"/>
                <a:gd name="T84" fmla="*/ 12 w 13"/>
                <a:gd name="T85" fmla="*/ 0 h 12"/>
                <a:gd name="T86" fmla="*/ 11 w 13"/>
                <a:gd name="T87" fmla="*/ 1 h 12"/>
                <a:gd name="T88" fmla="*/ 11 w 13"/>
                <a:gd name="T8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 h="12">
                  <a:moveTo>
                    <a:pt x="11" y="1"/>
                  </a:moveTo>
                  <a:lnTo>
                    <a:pt x="11" y="2"/>
                  </a:lnTo>
                  <a:lnTo>
                    <a:pt x="11" y="3"/>
                  </a:lnTo>
                  <a:lnTo>
                    <a:pt x="10" y="3"/>
                  </a:lnTo>
                  <a:lnTo>
                    <a:pt x="9" y="3"/>
                  </a:lnTo>
                  <a:lnTo>
                    <a:pt x="9" y="4"/>
                  </a:lnTo>
                  <a:lnTo>
                    <a:pt x="9" y="5"/>
                  </a:lnTo>
                  <a:lnTo>
                    <a:pt x="8" y="5"/>
                  </a:lnTo>
                  <a:lnTo>
                    <a:pt x="7" y="6"/>
                  </a:lnTo>
                  <a:lnTo>
                    <a:pt x="6" y="6"/>
                  </a:lnTo>
                  <a:lnTo>
                    <a:pt x="5" y="7"/>
                  </a:lnTo>
                  <a:lnTo>
                    <a:pt x="5" y="7"/>
                  </a:lnTo>
                  <a:lnTo>
                    <a:pt x="4" y="8"/>
                  </a:lnTo>
                  <a:lnTo>
                    <a:pt x="3" y="8"/>
                  </a:lnTo>
                  <a:lnTo>
                    <a:pt x="3" y="8"/>
                  </a:lnTo>
                  <a:lnTo>
                    <a:pt x="2" y="8"/>
                  </a:lnTo>
                  <a:lnTo>
                    <a:pt x="1" y="9"/>
                  </a:lnTo>
                  <a:lnTo>
                    <a:pt x="1" y="9"/>
                  </a:lnTo>
                  <a:lnTo>
                    <a:pt x="0" y="10"/>
                  </a:lnTo>
                  <a:lnTo>
                    <a:pt x="0" y="10"/>
                  </a:lnTo>
                  <a:lnTo>
                    <a:pt x="0" y="11"/>
                  </a:lnTo>
                  <a:lnTo>
                    <a:pt x="1" y="11"/>
                  </a:lnTo>
                  <a:lnTo>
                    <a:pt x="1" y="11"/>
                  </a:lnTo>
                  <a:lnTo>
                    <a:pt x="2" y="10"/>
                  </a:lnTo>
                  <a:lnTo>
                    <a:pt x="3" y="10"/>
                  </a:lnTo>
                  <a:lnTo>
                    <a:pt x="3" y="10"/>
                  </a:lnTo>
                  <a:lnTo>
                    <a:pt x="4" y="10"/>
                  </a:lnTo>
                  <a:lnTo>
                    <a:pt x="5" y="9"/>
                  </a:lnTo>
                  <a:lnTo>
                    <a:pt x="6" y="8"/>
                  </a:lnTo>
                  <a:lnTo>
                    <a:pt x="7" y="8"/>
                  </a:lnTo>
                  <a:lnTo>
                    <a:pt x="8" y="7"/>
                  </a:lnTo>
                  <a:lnTo>
                    <a:pt x="9" y="6"/>
                  </a:lnTo>
                  <a:lnTo>
                    <a:pt x="9" y="6"/>
                  </a:lnTo>
                  <a:lnTo>
                    <a:pt x="10" y="5"/>
                  </a:lnTo>
                  <a:lnTo>
                    <a:pt x="11" y="5"/>
                  </a:lnTo>
                  <a:lnTo>
                    <a:pt x="11" y="5"/>
                  </a:lnTo>
                  <a:lnTo>
                    <a:pt x="12" y="4"/>
                  </a:lnTo>
                  <a:lnTo>
                    <a:pt x="12" y="3"/>
                  </a:lnTo>
                  <a:lnTo>
                    <a:pt x="12" y="3"/>
                  </a:lnTo>
                  <a:lnTo>
                    <a:pt x="12" y="2"/>
                  </a:lnTo>
                  <a:lnTo>
                    <a:pt x="12" y="1"/>
                  </a:lnTo>
                  <a:lnTo>
                    <a:pt x="12" y="1"/>
                  </a:lnTo>
                  <a:lnTo>
                    <a:pt x="12" y="0"/>
                  </a:lnTo>
                  <a:lnTo>
                    <a:pt x="11" y="1"/>
                  </a:lnTo>
                  <a:lnTo>
                    <a:pt x="1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8" name="Freeform 602"/>
            <p:cNvSpPr>
              <a:spLocks/>
            </p:cNvSpPr>
            <p:nvPr/>
          </p:nvSpPr>
          <p:spPr bwMode="auto">
            <a:xfrm>
              <a:off x="722" y="3580"/>
              <a:ext cx="14" cy="11"/>
            </a:xfrm>
            <a:custGeom>
              <a:avLst/>
              <a:gdLst>
                <a:gd name="T0" fmla="*/ 12 w 14"/>
                <a:gd name="T1" fmla="*/ 1 h 11"/>
                <a:gd name="T2" fmla="*/ 12 w 14"/>
                <a:gd name="T3" fmla="*/ 1 h 11"/>
                <a:gd name="T4" fmla="*/ 11 w 14"/>
                <a:gd name="T5" fmla="*/ 2 h 11"/>
                <a:gd name="T6" fmla="*/ 11 w 14"/>
                <a:gd name="T7" fmla="*/ 3 h 11"/>
                <a:gd name="T8" fmla="*/ 10 w 14"/>
                <a:gd name="T9" fmla="*/ 3 h 11"/>
                <a:gd name="T10" fmla="*/ 10 w 14"/>
                <a:gd name="T11" fmla="*/ 3 h 11"/>
                <a:gd name="T12" fmla="*/ 9 w 14"/>
                <a:gd name="T13" fmla="*/ 4 h 11"/>
                <a:gd name="T14" fmla="*/ 8 w 14"/>
                <a:gd name="T15" fmla="*/ 4 h 11"/>
                <a:gd name="T16" fmla="*/ 8 w 14"/>
                <a:gd name="T17" fmla="*/ 5 h 11"/>
                <a:gd name="T18" fmla="*/ 7 w 14"/>
                <a:gd name="T19" fmla="*/ 6 h 11"/>
                <a:gd name="T20" fmla="*/ 6 w 14"/>
                <a:gd name="T21" fmla="*/ 6 h 11"/>
                <a:gd name="T22" fmla="*/ 5 w 14"/>
                <a:gd name="T23" fmla="*/ 6 h 11"/>
                <a:gd name="T24" fmla="*/ 5 w 14"/>
                <a:gd name="T25" fmla="*/ 7 h 11"/>
                <a:gd name="T26" fmla="*/ 4 w 14"/>
                <a:gd name="T27" fmla="*/ 8 h 11"/>
                <a:gd name="T28" fmla="*/ 3 w 14"/>
                <a:gd name="T29" fmla="*/ 8 h 11"/>
                <a:gd name="T30" fmla="*/ 3 w 14"/>
                <a:gd name="T31" fmla="*/ 8 h 11"/>
                <a:gd name="T32" fmla="*/ 2 w 14"/>
                <a:gd name="T33" fmla="*/ 8 h 11"/>
                <a:gd name="T34" fmla="*/ 2 w 14"/>
                <a:gd name="T35" fmla="*/ 8 h 11"/>
                <a:gd name="T36" fmla="*/ 1 w 14"/>
                <a:gd name="T37" fmla="*/ 8 h 11"/>
                <a:gd name="T38" fmla="*/ 1 w 14"/>
                <a:gd name="T39" fmla="*/ 8 h 11"/>
                <a:gd name="T40" fmla="*/ 1 w 14"/>
                <a:gd name="T41" fmla="*/ 9 h 11"/>
                <a:gd name="T42" fmla="*/ 1 w 14"/>
                <a:gd name="T43" fmla="*/ 9 h 11"/>
                <a:gd name="T44" fmla="*/ 0 w 14"/>
                <a:gd name="T45" fmla="*/ 9 h 11"/>
                <a:gd name="T46" fmla="*/ 0 w 14"/>
                <a:gd name="T47" fmla="*/ 10 h 11"/>
                <a:gd name="T48" fmla="*/ 1 w 14"/>
                <a:gd name="T49" fmla="*/ 10 h 11"/>
                <a:gd name="T50" fmla="*/ 1 w 14"/>
                <a:gd name="T51" fmla="*/ 10 h 11"/>
                <a:gd name="T52" fmla="*/ 2 w 14"/>
                <a:gd name="T53" fmla="*/ 10 h 11"/>
                <a:gd name="T54" fmla="*/ 3 w 14"/>
                <a:gd name="T55" fmla="*/ 9 h 11"/>
                <a:gd name="T56" fmla="*/ 4 w 14"/>
                <a:gd name="T57" fmla="*/ 9 h 11"/>
                <a:gd name="T58" fmla="*/ 5 w 14"/>
                <a:gd name="T59" fmla="*/ 9 h 11"/>
                <a:gd name="T60" fmla="*/ 5 w 14"/>
                <a:gd name="T61" fmla="*/ 8 h 11"/>
                <a:gd name="T62" fmla="*/ 6 w 14"/>
                <a:gd name="T63" fmla="*/ 8 h 11"/>
                <a:gd name="T64" fmla="*/ 8 w 14"/>
                <a:gd name="T65" fmla="*/ 7 h 11"/>
                <a:gd name="T66" fmla="*/ 8 w 14"/>
                <a:gd name="T67" fmla="*/ 6 h 11"/>
                <a:gd name="T68" fmla="*/ 10 w 14"/>
                <a:gd name="T69" fmla="*/ 6 h 11"/>
                <a:gd name="T70" fmla="*/ 10 w 14"/>
                <a:gd name="T71" fmla="*/ 5 h 11"/>
                <a:gd name="T72" fmla="*/ 11 w 14"/>
                <a:gd name="T73" fmla="*/ 4 h 11"/>
                <a:gd name="T74" fmla="*/ 12 w 14"/>
                <a:gd name="T75" fmla="*/ 4 h 11"/>
                <a:gd name="T76" fmla="*/ 12 w 14"/>
                <a:gd name="T77" fmla="*/ 4 h 11"/>
                <a:gd name="T78" fmla="*/ 12 w 14"/>
                <a:gd name="T79" fmla="*/ 3 h 11"/>
                <a:gd name="T80" fmla="*/ 13 w 14"/>
                <a:gd name="T81" fmla="*/ 3 h 11"/>
                <a:gd name="T82" fmla="*/ 13 w 14"/>
                <a:gd name="T83" fmla="*/ 2 h 11"/>
                <a:gd name="T84" fmla="*/ 13 w 14"/>
                <a:gd name="T85" fmla="*/ 1 h 11"/>
                <a:gd name="T86" fmla="*/ 13 w 14"/>
                <a:gd name="T87" fmla="*/ 1 h 11"/>
                <a:gd name="T88" fmla="*/ 13 w 14"/>
                <a:gd name="T89" fmla="*/ 0 h 11"/>
                <a:gd name="T90" fmla="*/ 12 w 14"/>
                <a:gd name="T91" fmla="*/ 0 h 11"/>
                <a:gd name="T92" fmla="*/ 12 w 14"/>
                <a:gd name="T93" fmla="*/ 1 h 11"/>
                <a:gd name="T94" fmla="*/ 12 w 14"/>
                <a:gd name="T9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 h="11">
                  <a:moveTo>
                    <a:pt x="12" y="1"/>
                  </a:moveTo>
                  <a:lnTo>
                    <a:pt x="12" y="1"/>
                  </a:lnTo>
                  <a:lnTo>
                    <a:pt x="11" y="2"/>
                  </a:lnTo>
                  <a:lnTo>
                    <a:pt x="11" y="3"/>
                  </a:lnTo>
                  <a:lnTo>
                    <a:pt x="10" y="3"/>
                  </a:lnTo>
                  <a:lnTo>
                    <a:pt x="10" y="3"/>
                  </a:lnTo>
                  <a:lnTo>
                    <a:pt x="9" y="4"/>
                  </a:lnTo>
                  <a:lnTo>
                    <a:pt x="8" y="4"/>
                  </a:lnTo>
                  <a:lnTo>
                    <a:pt x="8" y="5"/>
                  </a:lnTo>
                  <a:lnTo>
                    <a:pt x="7" y="6"/>
                  </a:lnTo>
                  <a:lnTo>
                    <a:pt x="6" y="6"/>
                  </a:lnTo>
                  <a:lnTo>
                    <a:pt x="5" y="6"/>
                  </a:lnTo>
                  <a:lnTo>
                    <a:pt x="5" y="7"/>
                  </a:lnTo>
                  <a:lnTo>
                    <a:pt x="4" y="8"/>
                  </a:lnTo>
                  <a:lnTo>
                    <a:pt x="3" y="8"/>
                  </a:lnTo>
                  <a:lnTo>
                    <a:pt x="3" y="8"/>
                  </a:lnTo>
                  <a:lnTo>
                    <a:pt x="2" y="8"/>
                  </a:lnTo>
                  <a:lnTo>
                    <a:pt x="2" y="8"/>
                  </a:lnTo>
                  <a:lnTo>
                    <a:pt x="1" y="8"/>
                  </a:lnTo>
                  <a:lnTo>
                    <a:pt x="1" y="8"/>
                  </a:lnTo>
                  <a:lnTo>
                    <a:pt x="1" y="9"/>
                  </a:lnTo>
                  <a:lnTo>
                    <a:pt x="1" y="9"/>
                  </a:lnTo>
                  <a:lnTo>
                    <a:pt x="0" y="9"/>
                  </a:lnTo>
                  <a:lnTo>
                    <a:pt x="0" y="10"/>
                  </a:lnTo>
                  <a:lnTo>
                    <a:pt x="1" y="10"/>
                  </a:lnTo>
                  <a:lnTo>
                    <a:pt x="1" y="10"/>
                  </a:lnTo>
                  <a:lnTo>
                    <a:pt x="2" y="10"/>
                  </a:lnTo>
                  <a:lnTo>
                    <a:pt x="3" y="9"/>
                  </a:lnTo>
                  <a:lnTo>
                    <a:pt x="4" y="9"/>
                  </a:lnTo>
                  <a:lnTo>
                    <a:pt x="5" y="9"/>
                  </a:lnTo>
                  <a:lnTo>
                    <a:pt x="5" y="8"/>
                  </a:lnTo>
                  <a:lnTo>
                    <a:pt x="6" y="8"/>
                  </a:lnTo>
                  <a:lnTo>
                    <a:pt x="8" y="7"/>
                  </a:lnTo>
                  <a:lnTo>
                    <a:pt x="8" y="6"/>
                  </a:lnTo>
                  <a:lnTo>
                    <a:pt x="10" y="6"/>
                  </a:lnTo>
                  <a:lnTo>
                    <a:pt x="10" y="5"/>
                  </a:lnTo>
                  <a:lnTo>
                    <a:pt x="11" y="4"/>
                  </a:lnTo>
                  <a:lnTo>
                    <a:pt x="12" y="4"/>
                  </a:lnTo>
                  <a:lnTo>
                    <a:pt x="12" y="4"/>
                  </a:lnTo>
                  <a:lnTo>
                    <a:pt x="12" y="3"/>
                  </a:lnTo>
                  <a:lnTo>
                    <a:pt x="13" y="3"/>
                  </a:lnTo>
                  <a:lnTo>
                    <a:pt x="13" y="2"/>
                  </a:lnTo>
                  <a:lnTo>
                    <a:pt x="13" y="1"/>
                  </a:lnTo>
                  <a:lnTo>
                    <a:pt x="13" y="1"/>
                  </a:lnTo>
                  <a:lnTo>
                    <a:pt x="13" y="0"/>
                  </a:lnTo>
                  <a:lnTo>
                    <a:pt x="12" y="0"/>
                  </a:lnTo>
                  <a:lnTo>
                    <a:pt x="12" y="1"/>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59" name="Freeform 603"/>
            <p:cNvSpPr>
              <a:spLocks/>
            </p:cNvSpPr>
            <p:nvPr/>
          </p:nvSpPr>
          <p:spPr bwMode="auto">
            <a:xfrm>
              <a:off x="729" y="3591"/>
              <a:ext cx="13" cy="9"/>
            </a:xfrm>
            <a:custGeom>
              <a:avLst/>
              <a:gdLst>
                <a:gd name="T0" fmla="*/ 10 w 13"/>
                <a:gd name="T1" fmla="*/ 1 h 9"/>
                <a:gd name="T2" fmla="*/ 10 w 13"/>
                <a:gd name="T3" fmla="*/ 2 h 9"/>
                <a:gd name="T4" fmla="*/ 9 w 13"/>
                <a:gd name="T5" fmla="*/ 2 h 9"/>
                <a:gd name="T6" fmla="*/ 9 w 13"/>
                <a:gd name="T7" fmla="*/ 3 h 9"/>
                <a:gd name="T8" fmla="*/ 9 w 13"/>
                <a:gd name="T9" fmla="*/ 3 h 9"/>
                <a:gd name="T10" fmla="*/ 8 w 13"/>
                <a:gd name="T11" fmla="*/ 3 h 9"/>
                <a:gd name="T12" fmla="*/ 7 w 13"/>
                <a:gd name="T13" fmla="*/ 4 h 9"/>
                <a:gd name="T14" fmla="*/ 7 w 13"/>
                <a:gd name="T15" fmla="*/ 5 h 9"/>
                <a:gd name="T16" fmla="*/ 6 w 13"/>
                <a:gd name="T17" fmla="*/ 5 h 9"/>
                <a:gd name="T18" fmla="*/ 5 w 13"/>
                <a:gd name="T19" fmla="*/ 5 h 9"/>
                <a:gd name="T20" fmla="*/ 5 w 13"/>
                <a:gd name="T21" fmla="*/ 6 h 9"/>
                <a:gd name="T22" fmla="*/ 4 w 13"/>
                <a:gd name="T23" fmla="*/ 6 h 9"/>
                <a:gd name="T24" fmla="*/ 3 w 13"/>
                <a:gd name="T25" fmla="*/ 6 h 9"/>
                <a:gd name="T26" fmla="*/ 3 w 13"/>
                <a:gd name="T27" fmla="*/ 6 h 9"/>
                <a:gd name="T28" fmla="*/ 3 w 13"/>
                <a:gd name="T29" fmla="*/ 6 h 9"/>
                <a:gd name="T30" fmla="*/ 2 w 13"/>
                <a:gd name="T31" fmla="*/ 6 h 9"/>
                <a:gd name="T32" fmla="*/ 1 w 13"/>
                <a:gd name="T33" fmla="*/ 6 h 9"/>
                <a:gd name="T34" fmla="*/ 1 w 13"/>
                <a:gd name="T35" fmla="*/ 6 h 9"/>
                <a:gd name="T36" fmla="*/ 1 w 13"/>
                <a:gd name="T37" fmla="*/ 7 h 9"/>
                <a:gd name="T38" fmla="*/ 0 w 13"/>
                <a:gd name="T39" fmla="*/ 7 h 9"/>
                <a:gd name="T40" fmla="*/ 0 w 13"/>
                <a:gd name="T41" fmla="*/ 7 h 9"/>
                <a:gd name="T42" fmla="*/ 0 w 13"/>
                <a:gd name="T43" fmla="*/ 8 h 9"/>
                <a:gd name="T44" fmla="*/ 1 w 13"/>
                <a:gd name="T45" fmla="*/ 8 h 9"/>
                <a:gd name="T46" fmla="*/ 1 w 13"/>
                <a:gd name="T47" fmla="*/ 8 h 9"/>
                <a:gd name="T48" fmla="*/ 2 w 13"/>
                <a:gd name="T49" fmla="*/ 8 h 9"/>
                <a:gd name="T50" fmla="*/ 3 w 13"/>
                <a:gd name="T51" fmla="*/ 7 h 9"/>
                <a:gd name="T52" fmla="*/ 3 w 13"/>
                <a:gd name="T53" fmla="*/ 7 h 9"/>
                <a:gd name="T54" fmla="*/ 4 w 13"/>
                <a:gd name="T55" fmla="*/ 7 h 9"/>
                <a:gd name="T56" fmla="*/ 5 w 13"/>
                <a:gd name="T57" fmla="*/ 7 h 9"/>
                <a:gd name="T58" fmla="*/ 7 w 13"/>
                <a:gd name="T59" fmla="*/ 6 h 9"/>
                <a:gd name="T60" fmla="*/ 7 w 13"/>
                <a:gd name="T61" fmla="*/ 6 h 9"/>
                <a:gd name="T62" fmla="*/ 9 w 13"/>
                <a:gd name="T63" fmla="*/ 5 h 9"/>
                <a:gd name="T64" fmla="*/ 9 w 13"/>
                <a:gd name="T65" fmla="*/ 5 h 9"/>
                <a:gd name="T66" fmla="*/ 10 w 13"/>
                <a:gd name="T67" fmla="*/ 5 h 9"/>
                <a:gd name="T68" fmla="*/ 11 w 13"/>
                <a:gd name="T69" fmla="*/ 4 h 9"/>
                <a:gd name="T70" fmla="*/ 11 w 13"/>
                <a:gd name="T71" fmla="*/ 3 h 9"/>
                <a:gd name="T72" fmla="*/ 11 w 13"/>
                <a:gd name="T73" fmla="*/ 3 h 9"/>
                <a:gd name="T74" fmla="*/ 11 w 13"/>
                <a:gd name="T75" fmla="*/ 3 h 9"/>
                <a:gd name="T76" fmla="*/ 11 w 13"/>
                <a:gd name="T77" fmla="*/ 2 h 9"/>
                <a:gd name="T78" fmla="*/ 12 w 13"/>
                <a:gd name="T79" fmla="*/ 2 h 9"/>
                <a:gd name="T80" fmla="*/ 12 w 13"/>
                <a:gd name="T81" fmla="*/ 1 h 9"/>
                <a:gd name="T82" fmla="*/ 12 w 13"/>
                <a:gd name="T83" fmla="*/ 1 h 9"/>
                <a:gd name="T84" fmla="*/ 11 w 13"/>
                <a:gd name="T85" fmla="*/ 1 h 9"/>
                <a:gd name="T86" fmla="*/ 11 w 13"/>
                <a:gd name="T87" fmla="*/ 0 h 9"/>
                <a:gd name="T88" fmla="*/ 11 w 13"/>
                <a:gd name="T89" fmla="*/ 1 h 9"/>
                <a:gd name="T90" fmla="*/ 11 w 13"/>
                <a:gd name="T91" fmla="*/ 1 h 9"/>
                <a:gd name="T92" fmla="*/ 10 w 13"/>
                <a:gd name="T93"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 h="9">
                  <a:moveTo>
                    <a:pt x="10" y="1"/>
                  </a:moveTo>
                  <a:lnTo>
                    <a:pt x="10" y="2"/>
                  </a:lnTo>
                  <a:lnTo>
                    <a:pt x="9" y="2"/>
                  </a:lnTo>
                  <a:lnTo>
                    <a:pt x="9" y="3"/>
                  </a:lnTo>
                  <a:lnTo>
                    <a:pt x="9" y="3"/>
                  </a:lnTo>
                  <a:lnTo>
                    <a:pt x="8" y="3"/>
                  </a:lnTo>
                  <a:lnTo>
                    <a:pt x="7" y="4"/>
                  </a:lnTo>
                  <a:lnTo>
                    <a:pt x="7" y="5"/>
                  </a:lnTo>
                  <a:lnTo>
                    <a:pt x="6" y="5"/>
                  </a:lnTo>
                  <a:lnTo>
                    <a:pt x="5" y="5"/>
                  </a:lnTo>
                  <a:lnTo>
                    <a:pt x="5" y="6"/>
                  </a:lnTo>
                  <a:lnTo>
                    <a:pt x="4" y="6"/>
                  </a:lnTo>
                  <a:lnTo>
                    <a:pt x="3" y="6"/>
                  </a:lnTo>
                  <a:lnTo>
                    <a:pt x="3" y="6"/>
                  </a:lnTo>
                  <a:lnTo>
                    <a:pt x="3" y="6"/>
                  </a:lnTo>
                  <a:lnTo>
                    <a:pt x="2" y="6"/>
                  </a:lnTo>
                  <a:lnTo>
                    <a:pt x="1" y="6"/>
                  </a:lnTo>
                  <a:lnTo>
                    <a:pt x="1" y="6"/>
                  </a:lnTo>
                  <a:lnTo>
                    <a:pt x="1" y="7"/>
                  </a:lnTo>
                  <a:lnTo>
                    <a:pt x="0" y="7"/>
                  </a:lnTo>
                  <a:lnTo>
                    <a:pt x="0" y="7"/>
                  </a:lnTo>
                  <a:lnTo>
                    <a:pt x="0" y="8"/>
                  </a:lnTo>
                  <a:lnTo>
                    <a:pt x="1" y="8"/>
                  </a:lnTo>
                  <a:lnTo>
                    <a:pt x="1" y="8"/>
                  </a:lnTo>
                  <a:lnTo>
                    <a:pt x="2" y="8"/>
                  </a:lnTo>
                  <a:lnTo>
                    <a:pt x="3" y="7"/>
                  </a:lnTo>
                  <a:lnTo>
                    <a:pt x="3" y="7"/>
                  </a:lnTo>
                  <a:lnTo>
                    <a:pt x="4" y="7"/>
                  </a:lnTo>
                  <a:lnTo>
                    <a:pt x="5" y="7"/>
                  </a:lnTo>
                  <a:lnTo>
                    <a:pt x="7" y="6"/>
                  </a:lnTo>
                  <a:lnTo>
                    <a:pt x="7" y="6"/>
                  </a:lnTo>
                  <a:lnTo>
                    <a:pt x="9" y="5"/>
                  </a:lnTo>
                  <a:lnTo>
                    <a:pt x="9" y="5"/>
                  </a:lnTo>
                  <a:lnTo>
                    <a:pt x="10" y="5"/>
                  </a:lnTo>
                  <a:lnTo>
                    <a:pt x="11" y="4"/>
                  </a:lnTo>
                  <a:lnTo>
                    <a:pt x="11" y="3"/>
                  </a:lnTo>
                  <a:lnTo>
                    <a:pt x="11" y="3"/>
                  </a:lnTo>
                  <a:lnTo>
                    <a:pt x="11" y="3"/>
                  </a:lnTo>
                  <a:lnTo>
                    <a:pt x="11" y="2"/>
                  </a:lnTo>
                  <a:lnTo>
                    <a:pt x="12" y="2"/>
                  </a:lnTo>
                  <a:lnTo>
                    <a:pt x="12" y="1"/>
                  </a:lnTo>
                  <a:lnTo>
                    <a:pt x="12" y="1"/>
                  </a:lnTo>
                  <a:lnTo>
                    <a:pt x="11" y="1"/>
                  </a:lnTo>
                  <a:lnTo>
                    <a:pt x="11" y="0"/>
                  </a:lnTo>
                  <a:lnTo>
                    <a:pt x="11" y="1"/>
                  </a:lnTo>
                  <a:lnTo>
                    <a:pt x="11"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0" name="Freeform 604"/>
            <p:cNvSpPr>
              <a:spLocks/>
            </p:cNvSpPr>
            <p:nvPr/>
          </p:nvSpPr>
          <p:spPr bwMode="auto">
            <a:xfrm>
              <a:off x="735" y="3600"/>
              <a:ext cx="12" cy="8"/>
            </a:xfrm>
            <a:custGeom>
              <a:avLst/>
              <a:gdLst>
                <a:gd name="T0" fmla="*/ 10 w 12"/>
                <a:gd name="T1" fmla="*/ 1 h 8"/>
                <a:gd name="T2" fmla="*/ 10 w 12"/>
                <a:gd name="T3" fmla="*/ 1 h 8"/>
                <a:gd name="T4" fmla="*/ 9 w 12"/>
                <a:gd name="T5" fmla="*/ 1 h 8"/>
                <a:gd name="T6" fmla="*/ 9 w 12"/>
                <a:gd name="T7" fmla="*/ 2 h 8"/>
                <a:gd name="T8" fmla="*/ 8 w 12"/>
                <a:gd name="T9" fmla="*/ 2 h 8"/>
                <a:gd name="T10" fmla="*/ 8 w 12"/>
                <a:gd name="T11" fmla="*/ 2 h 8"/>
                <a:gd name="T12" fmla="*/ 8 w 12"/>
                <a:gd name="T13" fmla="*/ 3 h 8"/>
                <a:gd name="T14" fmla="*/ 7 w 12"/>
                <a:gd name="T15" fmla="*/ 3 h 8"/>
                <a:gd name="T16" fmla="*/ 6 w 12"/>
                <a:gd name="T17" fmla="*/ 3 h 8"/>
                <a:gd name="T18" fmla="*/ 6 w 12"/>
                <a:gd name="T19" fmla="*/ 4 h 8"/>
                <a:gd name="T20" fmla="*/ 5 w 12"/>
                <a:gd name="T21" fmla="*/ 4 h 8"/>
                <a:gd name="T22" fmla="*/ 5 w 12"/>
                <a:gd name="T23" fmla="*/ 4 h 8"/>
                <a:gd name="T24" fmla="*/ 4 w 12"/>
                <a:gd name="T25" fmla="*/ 4 h 8"/>
                <a:gd name="T26" fmla="*/ 3 w 12"/>
                <a:gd name="T27" fmla="*/ 5 h 8"/>
                <a:gd name="T28" fmla="*/ 3 w 12"/>
                <a:gd name="T29" fmla="*/ 5 h 8"/>
                <a:gd name="T30" fmla="*/ 2 w 12"/>
                <a:gd name="T31" fmla="*/ 5 h 8"/>
                <a:gd name="T32" fmla="*/ 1 w 12"/>
                <a:gd name="T33" fmla="*/ 5 h 8"/>
                <a:gd name="T34" fmla="*/ 1 w 12"/>
                <a:gd name="T35" fmla="*/ 5 h 8"/>
                <a:gd name="T36" fmla="*/ 1 w 12"/>
                <a:gd name="T37" fmla="*/ 6 h 8"/>
                <a:gd name="T38" fmla="*/ 0 w 12"/>
                <a:gd name="T39" fmla="*/ 6 h 8"/>
                <a:gd name="T40" fmla="*/ 0 w 12"/>
                <a:gd name="T41" fmla="*/ 6 h 8"/>
                <a:gd name="T42" fmla="*/ 1 w 12"/>
                <a:gd name="T43" fmla="*/ 7 h 8"/>
                <a:gd name="T44" fmla="*/ 1 w 12"/>
                <a:gd name="T45" fmla="*/ 7 h 8"/>
                <a:gd name="T46" fmla="*/ 1 w 12"/>
                <a:gd name="T47" fmla="*/ 6 h 8"/>
                <a:gd name="T48" fmla="*/ 2 w 12"/>
                <a:gd name="T49" fmla="*/ 6 h 8"/>
                <a:gd name="T50" fmla="*/ 3 w 12"/>
                <a:gd name="T51" fmla="*/ 6 h 8"/>
                <a:gd name="T52" fmla="*/ 4 w 12"/>
                <a:gd name="T53" fmla="*/ 6 h 8"/>
                <a:gd name="T54" fmla="*/ 5 w 12"/>
                <a:gd name="T55" fmla="*/ 6 h 8"/>
                <a:gd name="T56" fmla="*/ 5 w 12"/>
                <a:gd name="T57" fmla="*/ 5 h 8"/>
                <a:gd name="T58" fmla="*/ 6 w 12"/>
                <a:gd name="T59" fmla="*/ 5 h 8"/>
                <a:gd name="T60" fmla="*/ 7 w 12"/>
                <a:gd name="T61" fmla="*/ 5 h 8"/>
                <a:gd name="T62" fmla="*/ 8 w 12"/>
                <a:gd name="T63" fmla="*/ 4 h 8"/>
                <a:gd name="T64" fmla="*/ 8 w 12"/>
                <a:gd name="T65" fmla="*/ 4 h 8"/>
                <a:gd name="T66" fmla="*/ 9 w 12"/>
                <a:gd name="T67" fmla="*/ 4 h 8"/>
                <a:gd name="T68" fmla="*/ 10 w 12"/>
                <a:gd name="T69" fmla="*/ 3 h 8"/>
                <a:gd name="T70" fmla="*/ 10 w 12"/>
                <a:gd name="T71" fmla="*/ 3 h 8"/>
                <a:gd name="T72" fmla="*/ 10 w 12"/>
                <a:gd name="T73" fmla="*/ 2 h 8"/>
                <a:gd name="T74" fmla="*/ 11 w 12"/>
                <a:gd name="T75" fmla="*/ 2 h 8"/>
                <a:gd name="T76" fmla="*/ 11 w 12"/>
                <a:gd name="T77" fmla="*/ 1 h 8"/>
                <a:gd name="T78" fmla="*/ 11 w 12"/>
                <a:gd name="T79" fmla="*/ 1 h 8"/>
                <a:gd name="T80" fmla="*/ 11 w 12"/>
                <a:gd name="T81" fmla="*/ 0 h 8"/>
                <a:gd name="T82" fmla="*/ 10 w 12"/>
                <a:gd name="T83" fmla="*/ 0 h 8"/>
                <a:gd name="T84" fmla="*/ 10 w 12"/>
                <a:gd name="T85" fmla="*/ 0 h 8"/>
                <a:gd name="T86" fmla="*/ 10 w 12"/>
                <a:gd name="T87" fmla="*/ 1 h 8"/>
                <a:gd name="T88" fmla="*/ 10 w 12"/>
                <a:gd name="T8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 h="8">
                  <a:moveTo>
                    <a:pt x="10" y="1"/>
                  </a:moveTo>
                  <a:lnTo>
                    <a:pt x="10" y="1"/>
                  </a:lnTo>
                  <a:lnTo>
                    <a:pt x="9" y="1"/>
                  </a:lnTo>
                  <a:lnTo>
                    <a:pt x="9" y="2"/>
                  </a:lnTo>
                  <a:lnTo>
                    <a:pt x="8" y="2"/>
                  </a:lnTo>
                  <a:lnTo>
                    <a:pt x="8" y="2"/>
                  </a:lnTo>
                  <a:lnTo>
                    <a:pt x="8" y="3"/>
                  </a:lnTo>
                  <a:lnTo>
                    <a:pt x="7" y="3"/>
                  </a:lnTo>
                  <a:lnTo>
                    <a:pt x="6" y="3"/>
                  </a:lnTo>
                  <a:lnTo>
                    <a:pt x="6" y="4"/>
                  </a:lnTo>
                  <a:lnTo>
                    <a:pt x="5" y="4"/>
                  </a:lnTo>
                  <a:lnTo>
                    <a:pt x="5" y="4"/>
                  </a:lnTo>
                  <a:lnTo>
                    <a:pt x="4" y="4"/>
                  </a:lnTo>
                  <a:lnTo>
                    <a:pt x="3" y="5"/>
                  </a:lnTo>
                  <a:lnTo>
                    <a:pt x="3" y="5"/>
                  </a:lnTo>
                  <a:lnTo>
                    <a:pt x="2" y="5"/>
                  </a:lnTo>
                  <a:lnTo>
                    <a:pt x="1" y="5"/>
                  </a:lnTo>
                  <a:lnTo>
                    <a:pt x="1" y="5"/>
                  </a:lnTo>
                  <a:lnTo>
                    <a:pt x="1" y="6"/>
                  </a:lnTo>
                  <a:lnTo>
                    <a:pt x="0" y="6"/>
                  </a:lnTo>
                  <a:lnTo>
                    <a:pt x="0" y="6"/>
                  </a:lnTo>
                  <a:lnTo>
                    <a:pt x="1" y="7"/>
                  </a:lnTo>
                  <a:lnTo>
                    <a:pt x="1" y="7"/>
                  </a:lnTo>
                  <a:lnTo>
                    <a:pt x="1" y="6"/>
                  </a:lnTo>
                  <a:lnTo>
                    <a:pt x="2" y="6"/>
                  </a:lnTo>
                  <a:lnTo>
                    <a:pt x="3" y="6"/>
                  </a:lnTo>
                  <a:lnTo>
                    <a:pt x="4" y="6"/>
                  </a:lnTo>
                  <a:lnTo>
                    <a:pt x="5" y="6"/>
                  </a:lnTo>
                  <a:lnTo>
                    <a:pt x="5" y="5"/>
                  </a:lnTo>
                  <a:lnTo>
                    <a:pt x="6" y="5"/>
                  </a:lnTo>
                  <a:lnTo>
                    <a:pt x="7" y="5"/>
                  </a:lnTo>
                  <a:lnTo>
                    <a:pt x="8" y="4"/>
                  </a:lnTo>
                  <a:lnTo>
                    <a:pt x="8" y="4"/>
                  </a:lnTo>
                  <a:lnTo>
                    <a:pt x="9" y="4"/>
                  </a:lnTo>
                  <a:lnTo>
                    <a:pt x="10" y="3"/>
                  </a:lnTo>
                  <a:lnTo>
                    <a:pt x="10" y="3"/>
                  </a:lnTo>
                  <a:lnTo>
                    <a:pt x="10" y="2"/>
                  </a:lnTo>
                  <a:lnTo>
                    <a:pt x="11" y="2"/>
                  </a:lnTo>
                  <a:lnTo>
                    <a:pt x="11" y="1"/>
                  </a:lnTo>
                  <a:lnTo>
                    <a:pt x="11" y="1"/>
                  </a:lnTo>
                  <a:lnTo>
                    <a:pt x="11" y="0"/>
                  </a:lnTo>
                  <a:lnTo>
                    <a:pt x="10" y="0"/>
                  </a:lnTo>
                  <a:lnTo>
                    <a:pt x="10" y="0"/>
                  </a:lnTo>
                  <a:lnTo>
                    <a:pt x="10"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1" name="Freeform 605"/>
            <p:cNvSpPr>
              <a:spLocks/>
            </p:cNvSpPr>
            <p:nvPr/>
          </p:nvSpPr>
          <p:spPr bwMode="auto">
            <a:xfrm>
              <a:off x="741" y="3605"/>
              <a:ext cx="11" cy="8"/>
            </a:xfrm>
            <a:custGeom>
              <a:avLst/>
              <a:gdLst>
                <a:gd name="T0" fmla="*/ 8 w 11"/>
                <a:gd name="T1" fmla="*/ 1 h 8"/>
                <a:gd name="T2" fmla="*/ 8 w 11"/>
                <a:gd name="T3" fmla="*/ 2 h 8"/>
                <a:gd name="T4" fmla="*/ 8 w 11"/>
                <a:gd name="T5" fmla="*/ 2 h 8"/>
                <a:gd name="T6" fmla="*/ 7 w 11"/>
                <a:gd name="T7" fmla="*/ 3 h 8"/>
                <a:gd name="T8" fmla="*/ 7 w 11"/>
                <a:gd name="T9" fmla="*/ 3 h 8"/>
                <a:gd name="T10" fmla="*/ 6 w 11"/>
                <a:gd name="T11" fmla="*/ 3 h 8"/>
                <a:gd name="T12" fmla="*/ 6 w 11"/>
                <a:gd name="T13" fmla="*/ 4 h 8"/>
                <a:gd name="T14" fmla="*/ 5 w 11"/>
                <a:gd name="T15" fmla="*/ 4 h 8"/>
                <a:gd name="T16" fmla="*/ 4 w 11"/>
                <a:gd name="T17" fmla="*/ 4 h 8"/>
                <a:gd name="T18" fmla="*/ 4 w 11"/>
                <a:gd name="T19" fmla="*/ 5 h 8"/>
                <a:gd name="T20" fmla="*/ 3 w 11"/>
                <a:gd name="T21" fmla="*/ 5 h 8"/>
                <a:gd name="T22" fmla="*/ 3 w 11"/>
                <a:gd name="T23" fmla="*/ 5 h 8"/>
                <a:gd name="T24" fmla="*/ 2 w 11"/>
                <a:gd name="T25" fmla="*/ 5 h 8"/>
                <a:gd name="T26" fmla="*/ 1 w 11"/>
                <a:gd name="T27" fmla="*/ 6 h 8"/>
                <a:gd name="T28" fmla="*/ 1 w 11"/>
                <a:gd name="T29" fmla="*/ 6 h 8"/>
                <a:gd name="T30" fmla="*/ 1 w 11"/>
                <a:gd name="T31" fmla="*/ 6 h 8"/>
                <a:gd name="T32" fmla="*/ 0 w 11"/>
                <a:gd name="T33" fmla="*/ 6 h 8"/>
                <a:gd name="T34" fmla="*/ 0 w 11"/>
                <a:gd name="T35" fmla="*/ 7 h 8"/>
                <a:gd name="T36" fmla="*/ 1 w 11"/>
                <a:gd name="T37" fmla="*/ 7 h 8"/>
                <a:gd name="T38" fmla="*/ 1 w 11"/>
                <a:gd name="T39" fmla="*/ 7 h 8"/>
                <a:gd name="T40" fmla="*/ 2 w 11"/>
                <a:gd name="T41" fmla="*/ 7 h 8"/>
                <a:gd name="T42" fmla="*/ 3 w 11"/>
                <a:gd name="T43" fmla="*/ 7 h 8"/>
                <a:gd name="T44" fmla="*/ 3 w 11"/>
                <a:gd name="T45" fmla="*/ 6 h 8"/>
                <a:gd name="T46" fmla="*/ 4 w 11"/>
                <a:gd name="T47" fmla="*/ 6 h 8"/>
                <a:gd name="T48" fmla="*/ 4 w 11"/>
                <a:gd name="T49" fmla="*/ 6 h 8"/>
                <a:gd name="T50" fmla="*/ 5 w 11"/>
                <a:gd name="T51" fmla="*/ 6 h 8"/>
                <a:gd name="T52" fmla="*/ 6 w 11"/>
                <a:gd name="T53" fmla="*/ 6 h 8"/>
                <a:gd name="T54" fmla="*/ 6 w 11"/>
                <a:gd name="T55" fmla="*/ 5 h 8"/>
                <a:gd name="T56" fmla="*/ 7 w 11"/>
                <a:gd name="T57" fmla="*/ 5 h 8"/>
                <a:gd name="T58" fmla="*/ 8 w 11"/>
                <a:gd name="T59" fmla="*/ 5 h 8"/>
                <a:gd name="T60" fmla="*/ 8 w 11"/>
                <a:gd name="T61" fmla="*/ 4 h 8"/>
                <a:gd name="T62" fmla="*/ 9 w 11"/>
                <a:gd name="T63" fmla="*/ 4 h 8"/>
                <a:gd name="T64" fmla="*/ 9 w 11"/>
                <a:gd name="T65" fmla="*/ 3 h 8"/>
                <a:gd name="T66" fmla="*/ 9 w 11"/>
                <a:gd name="T67" fmla="*/ 3 h 8"/>
                <a:gd name="T68" fmla="*/ 9 w 11"/>
                <a:gd name="T69" fmla="*/ 3 h 8"/>
                <a:gd name="T70" fmla="*/ 9 w 11"/>
                <a:gd name="T71" fmla="*/ 2 h 8"/>
                <a:gd name="T72" fmla="*/ 10 w 11"/>
                <a:gd name="T73" fmla="*/ 2 h 8"/>
                <a:gd name="T74" fmla="*/ 10 w 11"/>
                <a:gd name="T75" fmla="*/ 1 h 8"/>
                <a:gd name="T76" fmla="*/ 10 w 11"/>
                <a:gd name="T77" fmla="*/ 1 h 8"/>
                <a:gd name="T78" fmla="*/ 9 w 11"/>
                <a:gd name="T79" fmla="*/ 1 h 8"/>
                <a:gd name="T80" fmla="*/ 9 w 11"/>
                <a:gd name="T81" fmla="*/ 0 h 8"/>
                <a:gd name="T82" fmla="*/ 9 w 11"/>
                <a:gd name="T83" fmla="*/ 1 h 8"/>
                <a:gd name="T84" fmla="*/ 9 w 11"/>
                <a:gd name="T85" fmla="*/ 1 h 8"/>
                <a:gd name="T86" fmla="*/ 9 w 11"/>
                <a:gd name="T87" fmla="*/ 1 h 8"/>
                <a:gd name="T88" fmla="*/ 8 w 11"/>
                <a:gd name="T8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 h="8">
                  <a:moveTo>
                    <a:pt x="8" y="1"/>
                  </a:moveTo>
                  <a:lnTo>
                    <a:pt x="8" y="2"/>
                  </a:lnTo>
                  <a:lnTo>
                    <a:pt x="8" y="2"/>
                  </a:lnTo>
                  <a:lnTo>
                    <a:pt x="7" y="3"/>
                  </a:lnTo>
                  <a:lnTo>
                    <a:pt x="7" y="3"/>
                  </a:lnTo>
                  <a:lnTo>
                    <a:pt x="6" y="3"/>
                  </a:lnTo>
                  <a:lnTo>
                    <a:pt x="6" y="4"/>
                  </a:lnTo>
                  <a:lnTo>
                    <a:pt x="5" y="4"/>
                  </a:lnTo>
                  <a:lnTo>
                    <a:pt x="4" y="4"/>
                  </a:lnTo>
                  <a:lnTo>
                    <a:pt x="4" y="5"/>
                  </a:lnTo>
                  <a:lnTo>
                    <a:pt x="3" y="5"/>
                  </a:lnTo>
                  <a:lnTo>
                    <a:pt x="3" y="5"/>
                  </a:lnTo>
                  <a:lnTo>
                    <a:pt x="2" y="5"/>
                  </a:lnTo>
                  <a:lnTo>
                    <a:pt x="1" y="6"/>
                  </a:lnTo>
                  <a:lnTo>
                    <a:pt x="1" y="6"/>
                  </a:lnTo>
                  <a:lnTo>
                    <a:pt x="1" y="6"/>
                  </a:lnTo>
                  <a:lnTo>
                    <a:pt x="0" y="6"/>
                  </a:lnTo>
                  <a:lnTo>
                    <a:pt x="0" y="7"/>
                  </a:lnTo>
                  <a:lnTo>
                    <a:pt x="1" y="7"/>
                  </a:lnTo>
                  <a:lnTo>
                    <a:pt x="1" y="7"/>
                  </a:lnTo>
                  <a:lnTo>
                    <a:pt x="2" y="7"/>
                  </a:lnTo>
                  <a:lnTo>
                    <a:pt x="3" y="7"/>
                  </a:lnTo>
                  <a:lnTo>
                    <a:pt x="3" y="6"/>
                  </a:lnTo>
                  <a:lnTo>
                    <a:pt x="4" y="6"/>
                  </a:lnTo>
                  <a:lnTo>
                    <a:pt x="4" y="6"/>
                  </a:lnTo>
                  <a:lnTo>
                    <a:pt x="5" y="6"/>
                  </a:lnTo>
                  <a:lnTo>
                    <a:pt x="6" y="6"/>
                  </a:lnTo>
                  <a:lnTo>
                    <a:pt x="6" y="5"/>
                  </a:lnTo>
                  <a:lnTo>
                    <a:pt x="7" y="5"/>
                  </a:lnTo>
                  <a:lnTo>
                    <a:pt x="8" y="5"/>
                  </a:lnTo>
                  <a:lnTo>
                    <a:pt x="8" y="4"/>
                  </a:lnTo>
                  <a:lnTo>
                    <a:pt x="9" y="4"/>
                  </a:lnTo>
                  <a:lnTo>
                    <a:pt x="9" y="3"/>
                  </a:lnTo>
                  <a:lnTo>
                    <a:pt x="9" y="3"/>
                  </a:lnTo>
                  <a:lnTo>
                    <a:pt x="9" y="3"/>
                  </a:lnTo>
                  <a:lnTo>
                    <a:pt x="9" y="2"/>
                  </a:lnTo>
                  <a:lnTo>
                    <a:pt x="10" y="2"/>
                  </a:lnTo>
                  <a:lnTo>
                    <a:pt x="10" y="1"/>
                  </a:lnTo>
                  <a:lnTo>
                    <a:pt x="10" y="1"/>
                  </a:lnTo>
                  <a:lnTo>
                    <a:pt x="9" y="1"/>
                  </a:lnTo>
                  <a:lnTo>
                    <a:pt x="9" y="0"/>
                  </a:lnTo>
                  <a:lnTo>
                    <a:pt x="9" y="1"/>
                  </a:lnTo>
                  <a:lnTo>
                    <a:pt x="9" y="1"/>
                  </a:lnTo>
                  <a:lnTo>
                    <a:pt x="9" y="1"/>
                  </a:lnTo>
                  <a:lnTo>
                    <a:pt x="8"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2" name="Freeform 606"/>
            <p:cNvSpPr>
              <a:spLocks/>
            </p:cNvSpPr>
            <p:nvPr/>
          </p:nvSpPr>
          <p:spPr bwMode="auto">
            <a:xfrm>
              <a:off x="747" y="3614"/>
              <a:ext cx="10" cy="7"/>
            </a:xfrm>
            <a:custGeom>
              <a:avLst/>
              <a:gdLst>
                <a:gd name="T0" fmla="*/ 8 w 10"/>
                <a:gd name="T1" fmla="*/ 1 h 7"/>
                <a:gd name="T2" fmla="*/ 8 w 10"/>
                <a:gd name="T3" fmla="*/ 1 h 7"/>
                <a:gd name="T4" fmla="*/ 7 w 10"/>
                <a:gd name="T5" fmla="*/ 1 h 7"/>
                <a:gd name="T6" fmla="*/ 7 w 10"/>
                <a:gd name="T7" fmla="*/ 2 h 7"/>
                <a:gd name="T8" fmla="*/ 7 w 10"/>
                <a:gd name="T9" fmla="*/ 2 h 7"/>
                <a:gd name="T10" fmla="*/ 7 w 10"/>
                <a:gd name="T11" fmla="*/ 2 h 7"/>
                <a:gd name="T12" fmla="*/ 6 w 10"/>
                <a:gd name="T13" fmla="*/ 3 h 7"/>
                <a:gd name="T14" fmla="*/ 5 w 10"/>
                <a:gd name="T15" fmla="*/ 3 h 7"/>
                <a:gd name="T16" fmla="*/ 5 w 10"/>
                <a:gd name="T17" fmla="*/ 4 h 7"/>
                <a:gd name="T18" fmla="*/ 4 w 10"/>
                <a:gd name="T19" fmla="*/ 4 h 7"/>
                <a:gd name="T20" fmla="*/ 4 w 10"/>
                <a:gd name="T21" fmla="*/ 4 h 7"/>
                <a:gd name="T22" fmla="*/ 4 w 10"/>
                <a:gd name="T23" fmla="*/ 4 h 7"/>
                <a:gd name="T24" fmla="*/ 3 w 10"/>
                <a:gd name="T25" fmla="*/ 5 h 7"/>
                <a:gd name="T26" fmla="*/ 2 w 10"/>
                <a:gd name="T27" fmla="*/ 5 h 7"/>
                <a:gd name="T28" fmla="*/ 2 w 10"/>
                <a:gd name="T29" fmla="*/ 5 h 7"/>
                <a:gd name="T30" fmla="*/ 1 w 10"/>
                <a:gd name="T31" fmla="*/ 5 h 7"/>
                <a:gd name="T32" fmla="*/ 1 w 10"/>
                <a:gd name="T33" fmla="*/ 5 h 7"/>
                <a:gd name="T34" fmla="*/ 1 w 10"/>
                <a:gd name="T35" fmla="*/ 5 h 7"/>
                <a:gd name="T36" fmla="*/ 0 w 10"/>
                <a:gd name="T37" fmla="*/ 5 h 7"/>
                <a:gd name="T38" fmla="*/ 0 w 10"/>
                <a:gd name="T39" fmla="*/ 6 h 7"/>
                <a:gd name="T40" fmla="*/ 0 w 10"/>
                <a:gd name="T41" fmla="*/ 6 h 7"/>
                <a:gd name="T42" fmla="*/ 1 w 10"/>
                <a:gd name="T43" fmla="*/ 6 h 7"/>
                <a:gd name="T44" fmla="*/ 1 w 10"/>
                <a:gd name="T45" fmla="*/ 6 h 7"/>
                <a:gd name="T46" fmla="*/ 2 w 10"/>
                <a:gd name="T47" fmla="*/ 6 h 7"/>
                <a:gd name="T48" fmla="*/ 2 w 10"/>
                <a:gd name="T49" fmla="*/ 6 h 7"/>
                <a:gd name="T50" fmla="*/ 3 w 10"/>
                <a:gd name="T51" fmla="*/ 6 h 7"/>
                <a:gd name="T52" fmla="*/ 4 w 10"/>
                <a:gd name="T53" fmla="*/ 5 h 7"/>
                <a:gd name="T54" fmla="*/ 5 w 10"/>
                <a:gd name="T55" fmla="*/ 5 h 7"/>
                <a:gd name="T56" fmla="*/ 5 w 10"/>
                <a:gd name="T57" fmla="*/ 5 h 7"/>
                <a:gd name="T58" fmla="*/ 6 w 10"/>
                <a:gd name="T59" fmla="*/ 5 h 7"/>
                <a:gd name="T60" fmla="*/ 7 w 10"/>
                <a:gd name="T61" fmla="*/ 4 h 7"/>
                <a:gd name="T62" fmla="*/ 7 w 10"/>
                <a:gd name="T63" fmla="*/ 4 h 7"/>
                <a:gd name="T64" fmla="*/ 8 w 10"/>
                <a:gd name="T65" fmla="*/ 4 h 7"/>
                <a:gd name="T66" fmla="*/ 8 w 10"/>
                <a:gd name="T67" fmla="*/ 3 h 7"/>
                <a:gd name="T68" fmla="*/ 8 w 10"/>
                <a:gd name="T69" fmla="*/ 3 h 7"/>
                <a:gd name="T70" fmla="*/ 8 w 10"/>
                <a:gd name="T71" fmla="*/ 3 h 7"/>
                <a:gd name="T72" fmla="*/ 9 w 10"/>
                <a:gd name="T73" fmla="*/ 2 h 7"/>
                <a:gd name="T74" fmla="*/ 9 w 10"/>
                <a:gd name="T75" fmla="*/ 2 h 7"/>
                <a:gd name="T76" fmla="*/ 9 w 10"/>
                <a:gd name="T77" fmla="*/ 1 h 7"/>
                <a:gd name="T78" fmla="*/ 9 w 10"/>
                <a:gd name="T79" fmla="*/ 1 h 7"/>
                <a:gd name="T80" fmla="*/ 9 w 10"/>
                <a:gd name="T81" fmla="*/ 0 h 7"/>
                <a:gd name="T82" fmla="*/ 8 w 10"/>
                <a:gd name="T83" fmla="*/ 0 h 7"/>
                <a:gd name="T84" fmla="*/ 8 w 10"/>
                <a:gd name="T85" fmla="*/ 0 h 7"/>
                <a:gd name="T86" fmla="*/ 8 w 10"/>
                <a:gd name="T8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7">
                  <a:moveTo>
                    <a:pt x="8" y="1"/>
                  </a:moveTo>
                  <a:lnTo>
                    <a:pt x="8" y="1"/>
                  </a:lnTo>
                  <a:lnTo>
                    <a:pt x="7" y="1"/>
                  </a:lnTo>
                  <a:lnTo>
                    <a:pt x="7" y="2"/>
                  </a:lnTo>
                  <a:lnTo>
                    <a:pt x="7" y="2"/>
                  </a:lnTo>
                  <a:lnTo>
                    <a:pt x="7" y="2"/>
                  </a:lnTo>
                  <a:lnTo>
                    <a:pt x="6" y="3"/>
                  </a:lnTo>
                  <a:lnTo>
                    <a:pt x="5" y="3"/>
                  </a:lnTo>
                  <a:lnTo>
                    <a:pt x="5" y="4"/>
                  </a:lnTo>
                  <a:lnTo>
                    <a:pt x="4" y="4"/>
                  </a:lnTo>
                  <a:lnTo>
                    <a:pt x="4" y="4"/>
                  </a:lnTo>
                  <a:lnTo>
                    <a:pt x="4" y="4"/>
                  </a:lnTo>
                  <a:lnTo>
                    <a:pt x="3" y="5"/>
                  </a:lnTo>
                  <a:lnTo>
                    <a:pt x="2" y="5"/>
                  </a:lnTo>
                  <a:lnTo>
                    <a:pt x="2" y="5"/>
                  </a:lnTo>
                  <a:lnTo>
                    <a:pt x="1" y="5"/>
                  </a:lnTo>
                  <a:lnTo>
                    <a:pt x="1" y="5"/>
                  </a:lnTo>
                  <a:lnTo>
                    <a:pt x="1" y="5"/>
                  </a:lnTo>
                  <a:lnTo>
                    <a:pt x="0" y="5"/>
                  </a:lnTo>
                  <a:lnTo>
                    <a:pt x="0" y="6"/>
                  </a:lnTo>
                  <a:lnTo>
                    <a:pt x="0" y="6"/>
                  </a:lnTo>
                  <a:lnTo>
                    <a:pt x="1" y="6"/>
                  </a:lnTo>
                  <a:lnTo>
                    <a:pt x="1" y="6"/>
                  </a:lnTo>
                  <a:lnTo>
                    <a:pt x="2" y="6"/>
                  </a:lnTo>
                  <a:lnTo>
                    <a:pt x="2" y="6"/>
                  </a:lnTo>
                  <a:lnTo>
                    <a:pt x="3" y="6"/>
                  </a:lnTo>
                  <a:lnTo>
                    <a:pt x="4" y="5"/>
                  </a:lnTo>
                  <a:lnTo>
                    <a:pt x="5" y="5"/>
                  </a:lnTo>
                  <a:lnTo>
                    <a:pt x="5" y="5"/>
                  </a:lnTo>
                  <a:lnTo>
                    <a:pt x="6" y="5"/>
                  </a:lnTo>
                  <a:lnTo>
                    <a:pt x="7" y="4"/>
                  </a:lnTo>
                  <a:lnTo>
                    <a:pt x="7" y="4"/>
                  </a:lnTo>
                  <a:lnTo>
                    <a:pt x="8" y="4"/>
                  </a:lnTo>
                  <a:lnTo>
                    <a:pt x="8" y="3"/>
                  </a:lnTo>
                  <a:lnTo>
                    <a:pt x="8" y="3"/>
                  </a:lnTo>
                  <a:lnTo>
                    <a:pt x="8" y="3"/>
                  </a:lnTo>
                  <a:lnTo>
                    <a:pt x="9" y="2"/>
                  </a:lnTo>
                  <a:lnTo>
                    <a:pt x="9" y="2"/>
                  </a:lnTo>
                  <a:lnTo>
                    <a:pt x="9" y="1"/>
                  </a:lnTo>
                  <a:lnTo>
                    <a:pt x="9" y="1"/>
                  </a:lnTo>
                  <a:lnTo>
                    <a:pt x="9" y="0"/>
                  </a:lnTo>
                  <a:lnTo>
                    <a:pt x="8" y="0"/>
                  </a:lnTo>
                  <a:lnTo>
                    <a:pt x="8" y="0"/>
                  </a:lnTo>
                  <a:lnTo>
                    <a:pt x="8"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3" name="Freeform 607"/>
            <p:cNvSpPr>
              <a:spLocks/>
            </p:cNvSpPr>
            <p:nvPr/>
          </p:nvSpPr>
          <p:spPr bwMode="auto">
            <a:xfrm>
              <a:off x="753" y="3621"/>
              <a:ext cx="8" cy="6"/>
            </a:xfrm>
            <a:custGeom>
              <a:avLst/>
              <a:gdLst>
                <a:gd name="T0" fmla="*/ 6 w 8"/>
                <a:gd name="T1" fmla="*/ 1 h 6"/>
                <a:gd name="T2" fmla="*/ 6 w 8"/>
                <a:gd name="T3" fmla="*/ 1 h 6"/>
                <a:gd name="T4" fmla="*/ 6 w 8"/>
                <a:gd name="T5" fmla="*/ 2 h 6"/>
                <a:gd name="T6" fmla="*/ 5 w 8"/>
                <a:gd name="T7" fmla="*/ 2 h 6"/>
                <a:gd name="T8" fmla="*/ 5 w 8"/>
                <a:gd name="T9" fmla="*/ 2 h 6"/>
                <a:gd name="T10" fmla="*/ 5 w 8"/>
                <a:gd name="T11" fmla="*/ 2 h 6"/>
                <a:gd name="T12" fmla="*/ 4 w 8"/>
                <a:gd name="T13" fmla="*/ 3 h 6"/>
                <a:gd name="T14" fmla="*/ 4 w 8"/>
                <a:gd name="T15" fmla="*/ 3 h 6"/>
                <a:gd name="T16" fmla="*/ 3 w 8"/>
                <a:gd name="T17" fmla="*/ 3 h 6"/>
                <a:gd name="T18" fmla="*/ 3 w 8"/>
                <a:gd name="T19" fmla="*/ 3 h 6"/>
                <a:gd name="T20" fmla="*/ 2 w 8"/>
                <a:gd name="T21" fmla="*/ 4 h 6"/>
                <a:gd name="T22" fmla="*/ 2 w 8"/>
                <a:gd name="T23" fmla="*/ 4 h 6"/>
                <a:gd name="T24" fmla="*/ 1 w 8"/>
                <a:gd name="T25" fmla="*/ 4 h 6"/>
                <a:gd name="T26" fmla="*/ 1 w 8"/>
                <a:gd name="T27" fmla="*/ 4 h 6"/>
                <a:gd name="T28" fmla="*/ 1 w 8"/>
                <a:gd name="T29" fmla="*/ 4 h 6"/>
                <a:gd name="T30" fmla="*/ 0 w 8"/>
                <a:gd name="T31" fmla="*/ 5 h 6"/>
                <a:gd name="T32" fmla="*/ 0 w 8"/>
                <a:gd name="T33" fmla="*/ 5 h 6"/>
                <a:gd name="T34" fmla="*/ 1 w 8"/>
                <a:gd name="T35" fmla="*/ 5 h 6"/>
                <a:gd name="T36" fmla="*/ 1 w 8"/>
                <a:gd name="T37" fmla="*/ 5 h 6"/>
                <a:gd name="T38" fmla="*/ 2 w 8"/>
                <a:gd name="T39" fmla="*/ 5 h 6"/>
                <a:gd name="T40" fmla="*/ 2 w 8"/>
                <a:gd name="T41" fmla="*/ 5 h 6"/>
                <a:gd name="T42" fmla="*/ 3 w 8"/>
                <a:gd name="T43" fmla="*/ 5 h 6"/>
                <a:gd name="T44" fmla="*/ 3 w 8"/>
                <a:gd name="T45" fmla="*/ 5 h 6"/>
                <a:gd name="T46" fmla="*/ 3 w 8"/>
                <a:gd name="T47" fmla="*/ 5 h 6"/>
                <a:gd name="T48" fmla="*/ 4 w 8"/>
                <a:gd name="T49" fmla="*/ 5 h 6"/>
                <a:gd name="T50" fmla="*/ 4 w 8"/>
                <a:gd name="T51" fmla="*/ 4 h 6"/>
                <a:gd name="T52" fmla="*/ 5 w 8"/>
                <a:gd name="T53" fmla="*/ 4 h 6"/>
                <a:gd name="T54" fmla="*/ 5 w 8"/>
                <a:gd name="T55" fmla="*/ 4 h 6"/>
                <a:gd name="T56" fmla="*/ 6 w 8"/>
                <a:gd name="T57" fmla="*/ 4 h 6"/>
                <a:gd name="T58" fmla="*/ 6 w 8"/>
                <a:gd name="T59" fmla="*/ 3 h 6"/>
                <a:gd name="T60" fmla="*/ 6 w 8"/>
                <a:gd name="T61" fmla="*/ 3 h 6"/>
                <a:gd name="T62" fmla="*/ 7 w 8"/>
                <a:gd name="T63" fmla="*/ 3 h 6"/>
                <a:gd name="T64" fmla="*/ 7 w 8"/>
                <a:gd name="T65" fmla="*/ 2 h 6"/>
                <a:gd name="T66" fmla="*/ 7 w 8"/>
                <a:gd name="T67" fmla="*/ 2 h 6"/>
                <a:gd name="T68" fmla="*/ 7 w 8"/>
                <a:gd name="T69" fmla="*/ 1 h 6"/>
                <a:gd name="T70" fmla="*/ 7 w 8"/>
                <a:gd name="T71" fmla="*/ 1 h 6"/>
                <a:gd name="T72" fmla="*/ 7 w 8"/>
                <a:gd name="T73" fmla="*/ 0 h 6"/>
                <a:gd name="T74" fmla="*/ 7 w 8"/>
                <a:gd name="T75" fmla="*/ 0 h 6"/>
                <a:gd name="T76" fmla="*/ 6 w 8"/>
                <a:gd name="T77" fmla="*/ 0 h 6"/>
                <a:gd name="T78" fmla="*/ 6 w 8"/>
                <a:gd name="T79" fmla="*/ 0 h 6"/>
                <a:gd name="T80" fmla="*/ 6 w 8"/>
                <a:gd name="T81" fmla="*/ 1 h 6"/>
                <a:gd name="T82" fmla="*/ 6 w 8"/>
                <a:gd name="T83"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 h="6">
                  <a:moveTo>
                    <a:pt x="6" y="1"/>
                  </a:moveTo>
                  <a:lnTo>
                    <a:pt x="6" y="1"/>
                  </a:lnTo>
                  <a:lnTo>
                    <a:pt x="6" y="2"/>
                  </a:lnTo>
                  <a:lnTo>
                    <a:pt x="5" y="2"/>
                  </a:lnTo>
                  <a:lnTo>
                    <a:pt x="5" y="2"/>
                  </a:lnTo>
                  <a:lnTo>
                    <a:pt x="5" y="2"/>
                  </a:lnTo>
                  <a:lnTo>
                    <a:pt x="4" y="3"/>
                  </a:lnTo>
                  <a:lnTo>
                    <a:pt x="4" y="3"/>
                  </a:lnTo>
                  <a:lnTo>
                    <a:pt x="3" y="3"/>
                  </a:lnTo>
                  <a:lnTo>
                    <a:pt x="3" y="3"/>
                  </a:lnTo>
                  <a:lnTo>
                    <a:pt x="2" y="4"/>
                  </a:lnTo>
                  <a:lnTo>
                    <a:pt x="2" y="4"/>
                  </a:lnTo>
                  <a:lnTo>
                    <a:pt x="1" y="4"/>
                  </a:lnTo>
                  <a:lnTo>
                    <a:pt x="1" y="4"/>
                  </a:lnTo>
                  <a:lnTo>
                    <a:pt x="1" y="4"/>
                  </a:lnTo>
                  <a:lnTo>
                    <a:pt x="0" y="5"/>
                  </a:lnTo>
                  <a:lnTo>
                    <a:pt x="0" y="5"/>
                  </a:lnTo>
                  <a:lnTo>
                    <a:pt x="1" y="5"/>
                  </a:lnTo>
                  <a:lnTo>
                    <a:pt x="1" y="5"/>
                  </a:lnTo>
                  <a:lnTo>
                    <a:pt x="2" y="5"/>
                  </a:lnTo>
                  <a:lnTo>
                    <a:pt x="2" y="5"/>
                  </a:lnTo>
                  <a:lnTo>
                    <a:pt x="3" y="5"/>
                  </a:lnTo>
                  <a:lnTo>
                    <a:pt x="3" y="5"/>
                  </a:lnTo>
                  <a:lnTo>
                    <a:pt x="3" y="5"/>
                  </a:lnTo>
                  <a:lnTo>
                    <a:pt x="4" y="5"/>
                  </a:lnTo>
                  <a:lnTo>
                    <a:pt x="4" y="4"/>
                  </a:lnTo>
                  <a:lnTo>
                    <a:pt x="5" y="4"/>
                  </a:lnTo>
                  <a:lnTo>
                    <a:pt x="5" y="4"/>
                  </a:lnTo>
                  <a:lnTo>
                    <a:pt x="6" y="4"/>
                  </a:lnTo>
                  <a:lnTo>
                    <a:pt x="6" y="3"/>
                  </a:lnTo>
                  <a:lnTo>
                    <a:pt x="6" y="3"/>
                  </a:lnTo>
                  <a:lnTo>
                    <a:pt x="7" y="3"/>
                  </a:lnTo>
                  <a:lnTo>
                    <a:pt x="7" y="2"/>
                  </a:lnTo>
                  <a:lnTo>
                    <a:pt x="7" y="2"/>
                  </a:lnTo>
                  <a:lnTo>
                    <a:pt x="7" y="1"/>
                  </a:lnTo>
                  <a:lnTo>
                    <a:pt x="7" y="1"/>
                  </a:lnTo>
                  <a:lnTo>
                    <a:pt x="7" y="0"/>
                  </a:lnTo>
                  <a:lnTo>
                    <a:pt x="7" y="0"/>
                  </a:lnTo>
                  <a:lnTo>
                    <a:pt x="6" y="0"/>
                  </a:lnTo>
                  <a:lnTo>
                    <a:pt x="6" y="0"/>
                  </a:lnTo>
                  <a:lnTo>
                    <a:pt x="6" y="1"/>
                  </a:lnTo>
                  <a:lnTo>
                    <a:pt x="6"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4" name="Freeform 608"/>
            <p:cNvSpPr>
              <a:spLocks/>
            </p:cNvSpPr>
            <p:nvPr/>
          </p:nvSpPr>
          <p:spPr bwMode="auto">
            <a:xfrm>
              <a:off x="759" y="3627"/>
              <a:ext cx="9" cy="6"/>
            </a:xfrm>
            <a:custGeom>
              <a:avLst/>
              <a:gdLst>
                <a:gd name="T0" fmla="*/ 7 w 9"/>
                <a:gd name="T1" fmla="*/ 1 h 6"/>
                <a:gd name="T2" fmla="*/ 7 w 9"/>
                <a:gd name="T3" fmla="*/ 1 h 6"/>
                <a:gd name="T4" fmla="*/ 6 w 9"/>
                <a:gd name="T5" fmla="*/ 1 h 6"/>
                <a:gd name="T6" fmla="*/ 6 w 9"/>
                <a:gd name="T7" fmla="*/ 2 h 6"/>
                <a:gd name="T8" fmla="*/ 5 w 9"/>
                <a:gd name="T9" fmla="*/ 2 h 6"/>
                <a:gd name="T10" fmla="*/ 5 w 9"/>
                <a:gd name="T11" fmla="*/ 3 h 6"/>
                <a:gd name="T12" fmla="*/ 4 w 9"/>
                <a:gd name="T13" fmla="*/ 3 h 6"/>
                <a:gd name="T14" fmla="*/ 3 w 9"/>
                <a:gd name="T15" fmla="*/ 3 h 6"/>
                <a:gd name="T16" fmla="*/ 3 w 9"/>
                <a:gd name="T17" fmla="*/ 3 h 6"/>
                <a:gd name="T18" fmla="*/ 2 w 9"/>
                <a:gd name="T19" fmla="*/ 3 h 6"/>
                <a:gd name="T20" fmla="*/ 2 w 9"/>
                <a:gd name="T21" fmla="*/ 3 h 6"/>
                <a:gd name="T22" fmla="*/ 1 w 9"/>
                <a:gd name="T23" fmla="*/ 3 h 6"/>
                <a:gd name="T24" fmla="*/ 1 w 9"/>
                <a:gd name="T25" fmla="*/ 4 h 6"/>
                <a:gd name="T26" fmla="*/ 0 w 9"/>
                <a:gd name="T27" fmla="*/ 4 h 6"/>
                <a:gd name="T28" fmla="*/ 0 w 9"/>
                <a:gd name="T29" fmla="*/ 5 h 6"/>
                <a:gd name="T30" fmla="*/ 0 w 9"/>
                <a:gd name="T31" fmla="*/ 5 h 6"/>
                <a:gd name="T32" fmla="*/ 1 w 9"/>
                <a:gd name="T33" fmla="*/ 5 h 6"/>
                <a:gd name="T34" fmla="*/ 1 w 9"/>
                <a:gd name="T35" fmla="*/ 5 h 6"/>
                <a:gd name="T36" fmla="*/ 2 w 9"/>
                <a:gd name="T37" fmla="*/ 5 h 6"/>
                <a:gd name="T38" fmla="*/ 2 w 9"/>
                <a:gd name="T39" fmla="*/ 5 h 6"/>
                <a:gd name="T40" fmla="*/ 2 w 9"/>
                <a:gd name="T41" fmla="*/ 5 h 6"/>
                <a:gd name="T42" fmla="*/ 3 w 9"/>
                <a:gd name="T43" fmla="*/ 5 h 6"/>
                <a:gd name="T44" fmla="*/ 3 w 9"/>
                <a:gd name="T45" fmla="*/ 4 h 6"/>
                <a:gd name="T46" fmla="*/ 4 w 9"/>
                <a:gd name="T47" fmla="*/ 4 h 6"/>
                <a:gd name="T48" fmla="*/ 5 w 9"/>
                <a:gd name="T49" fmla="*/ 4 h 6"/>
                <a:gd name="T50" fmla="*/ 5 w 9"/>
                <a:gd name="T51" fmla="*/ 4 h 6"/>
                <a:gd name="T52" fmla="*/ 6 w 9"/>
                <a:gd name="T53" fmla="*/ 4 h 6"/>
                <a:gd name="T54" fmla="*/ 6 w 9"/>
                <a:gd name="T55" fmla="*/ 3 h 6"/>
                <a:gd name="T56" fmla="*/ 6 w 9"/>
                <a:gd name="T57" fmla="*/ 3 h 6"/>
                <a:gd name="T58" fmla="*/ 7 w 9"/>
                <a:gd name="T59" fmla="*/ 3 h 6"/>
                <a:gd name="T60" fmla="*/ 7 w 9"/>
                <a:gd name="T61" fmla="*/ 3 h 6"/>
                <a:gd name="T62" fmla="*/ 7 w 9"/>
                <a:gd name="T63" fmla="*/ 2 h 6"/>
                <a:gd name="T64" fmla="*/ 8 w 9"/>
                <a:gd name="T65" fmla="*/ 2 h 6"/>
                <a:gd name="T66" fmla="*/ 8 w 9"/>
                <a:gd name="T67" fmla="*/ 2 h 6"/>
                <a:gd name="T68" fmla="*/ 8 w 9"/>
                <a:gd name="T69" fmla="*/ 1 h 6"/>
                <a:gd name="T70" fmla="*/ 8 w 9"/>
                <a:gd name="T71" fmla="*/ 1 h 6"/>
                <a:gd name="T72" fmla="*/ 8 w 9"/>
                <a:gd name="T73" fmla="*/ 0 h 6"/>
                <a:gd name="T74" fmla="*/ 7 w 9"/>
                <a:gd name="T75" fmla="*/ 0 h 6"/>
                <a:gd name="T76" fmla="*/ 7 w 9"/>
                <a:gd name="T77" fmla="*/ 0 h 6"/>
                <a:gd name="T78" fmla="*/ 7 w 9"/>
                <a:gd name="T79" fmla="*/ 0 h 6"/>
                <a:gd name="T80" fmla="*/ 7 w 9"/>
                <a:gd name="T8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 h="6">
                  <a:moveTo>
                    <a:pt x="7" y="1"/>
                  </a:moveTo>
                  <a:lnTo>
                    <a:pt x="7" y="1"/>
                  </a:lnTo>
                  <a:lnTo>
                    <a:pt x="6" y="1"/>
                  </a:lnTo>
                  <a:lnTo>
                    <a:pt x="6" y="2"/>
                  </a:lnTo>
                  <a:lnTo>
                    <a:pt x="5" y="2"/>
                  </a:lnTo>
                  <a:lnTo>
                    <a:pt x="5" y="3"/>
                  </a:lnTo>
                  <a:lnTo>
                    <a:pt x="4" y="3"/>
                  </a:lnTo>
                  <a:lnTo>
                    <a:pt x="3" y="3"/>
                  </a:lnTo>
                  <a:lnTo>
                    <a:pt x="3" y="3"/>
                  </a:lnTo>
                  <a:lnTo>
                    <a:pt x="2" y="3"/>
                  </a:lnTo>
                  <a:lnTo>
                    <a:pt x="2" y="3"/>
                  </a:lnTo>
                  <a:lnTo>
                    <a:pt x="1" y="3"/>
                  </a:lnTo>
                  <a:lnTo>
                    <a:pt x="1" y="4"/>
                  </a:lnTo>
                  <a:lnTo>
                    <a:pt x="0" y="4"/>
                  </a:lnTo>
                  <a:lnTo>
                    <a:pt x="0" y="5"/>
                  </a:lnTo>
                  <a:lnTo>
                    <a:pt x="0" y="5"/>
                  </a:lnTo>
                  <a:lnTo>
                    <a:pt x="1" y="5"/>
                  </a:lnTo>
                  <a:lnTo>
                    <a:pt x="1" y="5"/>
                  </a:lnTo>
                  <a:lnTo>
                    <a:pt x="2" y="5"/>
                  </a:lnTo>
                  <a:lnTo>
                    <a:pt x="2" y="5"/>
                  </a:lnTo>
                  <a:lnTo>
                    <a:pt x="2" y="5"/>
                  </a:lnTo>
                  <a:lnTo>
                    <a:pt x="3" y="5"/>
                  </a:lnTo>
                  <a:lnTo>
                    <a:pt x="3" y="4"/>
                  </a:lnTo>
                  <a:lnTo>
                    <a:pt x="4" y="4"/>
                  </a:lnTo>
                  <a:lnTo>
                    <a:pt x="5" y="4"/>
                  </a:lnTo>
                  <a:lnTo>
                    <a:pt x="5" y="4"/>
                  </a:lnTo>
                  <a:lnTo>
                    <a:pt x="6" y="4"/>
                  </a:lnTo>
                  <a:lnTo>
                    <a:pt x="6" y="3"/>
                  </a:lnTo>
                  <a:lnTo>
                    <a:pt x="6" y="3"/>
                  </a:lnTo>
                  <a:lnTo>
                    <a:pt x="7" y="3"/>
                  </a:lnTo>
                  <a:lnTo>
                    <a:pt x="7" y="3"/>
                  </a:lnTo>
                  <a:lnTo>
                    <a:pt x="7" y="2"/>
                  </a:lnTo>
                  <a:lnTo>
                    <a:pt x="8" y="2"/>
                  </a:lnTo>
                  <a:lnTo>
                    <a:pt x="8" y="2"/>
                  </a:lnTo>
                  <a:lnTo>
                    <a:pt x="8" y="1"/>
                  </a:lnTo>
                  <a:lnTo>
                    <a:pt x="8" y="1"/>
                  </a:lnTo>
                  <a:lnTo>
                    <a:pt x="8" y="0"/>
                  </a:lnTo>
                  <a:lnTo>
                    <a:pt x="7" y="0"/>
                  </a:lnTo>
                  <a:lnTo>
                    <a:pt x="7" y="0"/>
                  </a:lnTo>
                  <a:lnTo>
                    <a:pt x="7" y="0"/>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5" name="Freeform 609"/>
            <p:cNvSpPr>
              <a:spLocks/>
            </p:cNvSpPr>
            <p:nvPr/>
          </p:nvSpPr>
          <p:spPr bwMode="auto">
            <a:xfrm>
              <a:off x="767" y="3632"/>
              <a:ext cx="9" cy="6"/>
            </a:xfrm>
            <a:custGeom>
              <a:avLst/>
              <a:gdLst>
                <a:gd name="T0" fmla="*/ 7 w 9"/>
                <a:gd name="T1" fmla="*/ 0 h 6"/>
                <a:gd name="T2" fmla="*/ 7 w 9"/>
                <a:gd name="T3" fmla="*/ 1 h 6"/>
                <a:gd name="T4" fmla="*/ 6 w 9"/>
                <a:gd name="T5" fmla="*/ 1 h 6"/>
                <a:gd name="T6" fmla="*/ 6 w 9"/>
                <a:gd name="T7" fmla="*/ 1 h 6"/>
                <a:gd name="T8" fmla="*/ 6 w 9"/>
                <a:gd name="T9" fmla="*/ 2 h 6"/>
                <a:gd name="T10" fmla="*/ 5 w 9"/>
                <a:gd name="T11" fmla="*/ 2 h 6"/>
                <a:gd name="T12" fmla="*/ 5 w 9"/>
                <a:gd name="T13" fmla="*/ 2 h 6"/>
                <a:gd name="T14" fmla="*/ 5 w 9"/>
                <a:gd name="T15" fmla="*/ 3 h 6"/>
                <a:gd name="T16" fmla="*/ 4 w 9"/>
                <a:gd name="T17" fmla="*/ 3 h 6"/>
                <a:gd name="T18" fmla="*/ 3 w 9"/>
                <a:gd name="T19" fmla="*/ 3 h 6"/>
                <a:gd name="T20" fmla="*/ 3 w 9"/>
                <a:gd name="T21" fmla="*/ 3 h 6"/>
                <a:gd name="T22" fmla="*/ 3 w 9"/>
                <a:gd name="T23" fmla="*/ 3 h 6"/>
                <a:gd name="T24" fmla="*/ 2 w 9"/>
                <a:gd name="T25" fmla="*/ 3 h 6"/>
                <a:gd name="T26" fmla="*/ 2 w 9"/>
                <a:gd name="T27" fmla="*/ 4 h 6"/>
                <a:gd name="T28" fmla="*/ 2 w 9"/>
                <a:gd name="T29" fmla="*/ 4 h 6"/>
                <a:gd name="T30" fmla="*/ 1 w 9"/>
                <a:gd name="T31" fmla="*/ 4 h 6"/>
                <a:gd name="T32" fmla="*/ 1 w 9"/>
                <a:gd name="T33" fmla="*/ 4 h 6"/>
                <a:gd name="T34" fmla="*/ 1 w 9"/>
                <a:gd name="T35" fmla="*/ 4 h 6"/>
                <a:gd name="T36" fmla="*/ 0 w 9"/>
                <a:gd name="T37" fmla="*/ 4 h 6"/>
                <a:gd name="T38" fmla="*/ 0 w 9"/>
                <a:gd name="T39" fmla="*/ 5 h 6"/>
                <a:gd name="T40" fmla="*/ 0 w 9"/>
                <a:gd name="T41" fmla="*/ 5 h 6"/>
                <a:gd name="T42" fmla="*/ 1 w 9"/>
                <a:gd name="T43" fmla="*/ 5 h 6"/>
                <a:gd name="T44" fmla="*/ 1 w 9"/>
                <a:gd name="T45" fmla="*/ 5 h 6"/>
                <a:gd name="T46" fmla="*/ 1 w 9"/>
                <a:gd name="T47" fmla="*/ 5 h 6"/>
                <a:gd name="T48" fmla="*/ 2 w 9"/>
                <a:gd name="T49" fmla="*/ 5 h 6"/>
                <a:gd name="T50" fmla="*/ 2 w 9"/>
                <a:gd name="T51" fmla="*/ 5 h 6"/>
                <a:gd name="T52" fmla="*/ 3 w 9"/>
                <a:gd name="T53" fmla="*/ 5 h 6"/>
                <a:gd name="T54" fmla="*/ 3 w 9"/>
                <a:gd name="T55" fmla="*/ 5 h 6"/>
                <a:gd name="T56" fmla="*/ 4 w 9"/>
                <a:gd name="T57" fmla="*/ 4 h 6"/>
                <a:gd name="T58" fmla="*/ 5 w 9"/>
                <a:gd name="T59" fmla="*/ 4 h 6"/>
                <a:gd name="T60" fmla="*/ 5 w 9"/>
                <a:gd name="T61" fmla="*/ 4 h 6"/>
                <a:gd name="T62" fmla="*/ 6 w 9"/>
                <a:gd name="T63" fmla="*/ 4 h 6"/>
                <a:gd name="T64" fmla="*/ 6 w 9"/>
                <a:gd name="T65" fmla="*/ 4 h 6"/>
                <a:gd name="T66" fmla="*/ 7 w 9"/>
                <a:gd name="T67" fmla="*/ 3 h 6"/>
                <a:gd name="T68" fmla="*/ 7 w 9"/>
                <a:gd name="T69" fmla="*/ 3 h 6"/>
                <a:gd name="T70" fmla="*/ 7 w 9"/>
                <a:gd name="T71" fmla="*/ 3 h 6"/>
                <a:gd name="T72" fmla="*/ 7 w 9"/>
                <a:gd name="T73" fmla="*/ 2 h 6"/>
                <a:gd name="T74" fmla="*/ 8 w 9"/>
                <a:gd name="T75" fmla="*/ 2 h 6"/>
                <a:gd name="T76" fmla="*/ 8 w 9"/>
                <a:gd name="T77" fmla="*/ 1 h 6"/>
                <a:gd name="T78" fmla="*/ 8 w 9"/>
                <a:gd name="T79" fmla="*/ 1 h 6"/>
                <a:gd name="T80" fmla="*/ 8 w 9"/>
                <a:gd name="T81" fmla="*/ 0 h 6"/>
                <a:gd name="T82" fmla="*/ 8 w 9"/>
                <a:gd name="T83" fmla="*/ 0 h 6"/>
                <a:gd name="T84" fmla="*/ 7 w 9"/>
                <a:gd name="T85" fmla="*/ 0 h 6"/>
                <a:gd name="T86" fmla="*/ 7 w 9"/>
                <a:gd name="T8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6">
                  <a:moveTo>
                    <a:pt x="7" y="0"/>
                  </a:moveTo>
                  <a:lnTo>
                    <a:pt x="7" y="1"/>
                  </a:lnTo>
                  <a:lnTo>
                    <a:pt x="6" y="1"/>
                  </a:lnTo>
                  <a:lnTo>
                    <a:pt x="6" y="1"/>
                  </a:lnTo>
                  <a:lnTo>
                    <a:pt x="6" y="2"/>
                  </a:lnTo>
                  <a:lnTo>
                    <a:pt x="5" y="2"/>
                  </a:lnTo>
                  <a:lnTo>
                    <a:pt x="5" y="2"/>
                  </a:lnTo>
                  <a:lnTo>
                    <a:pt x="5" y="3"/>
                  </a:lnTo>
                  <a:lnTo>
                    <a:pt x="4" y="3"/>
                  </a:lnTo>
                  <a:lnTo>
                    <a:pt x="3" y="3"/>
                  </a:lnTo>
                  <a:lnTo>
                    <a:pt x="3" y="3"/>
                  </a:lnTo>
                  <a:lnTo>
                    <a:pt x="3" y="3"/>
                  </a:lnTo>
                  <a:lnTo>
                    <a:pt x="2" y="3"/>
                  </a:lnTo>
                  <a:lnTo>
                    <a:pt x="2" y="4"/>
                  </a:lnTo>
                  <a:lnTo>
                    <a:pt x="2" y="4"/>
                  </a:lnTo>
                  <a:lnTo>
                    <a:pt x="1" y="4"/>
                  </a:lnTo>
                  <a:lnTo>
                    <a:pt x="1" y="4"/>
                  </a:lnTo>
                  <a:lnTo>
                    <a:pt x="1" y="4"/>
                  </a:lnTo>
                  <a:lnTo>
                    <a:pt x="0" y="4"/>
                  </a:lnTo>
                  <a:lnTo>
                    <a:pt x="0" y="5"/>
                  </a:lnTo>
                  <a:lnTo>
                    <a:pt x="0" y="5"/>
                  </a:lnTo>
                  <a:lnTo>
                    <a:pt x="1" y="5"/>
                  </a:lnTo>
                  <a:lnTo>
                    <a:pt x="1" y="5"/>
                  </a:lnTo>
                  <a:lnTo>
                    <a:pt x="1" y="5"/>
                  </a:lnTo>
                  <a:lnTo>
                    <a:pt x="2" y="5"/>
                  </a:lnTo>
                  <a:lnTo>
                    <a:pt x="2" y="5"/>
                  </a:lnTo>
                  <a:lnTo>
                    <a:pt x="3" y="5"/>
                  </a:lnTo>
                  <a:lnTo>
                    <a:pt x="3" y="5"/>
                  </a:lnTo>
                  <a:lnTo>
                    <a:pt x="4" y="4"/>
                  </a:lnTo>
                  <a:lnTo>
                    <a:pt x="5" y="4"/>
                  </a:lnTo>
                  <a:lnTo>
                    <a:pt x="5" y="4"/>
                  </a:lnTo>
                  <a:lnTo>
                    <a:pt x="6" y="4"/>
                  </a:lnTo>
                  <a:lnTo>
                    <a:pt x="6" y="4"/>
                  </a:lnTo>
                  <a:lnTo>
                    <a:pt x="7" y="3"/>
                  </a:lnTo>
                  <a:lnTo>
                    <a:pt x="7" y="3"/>
                  </a:lnTo>
                  <a:lnTo>
                    <a:pt x="7" y="3"/>
                  </a:lnTo>
                  <a:lnTo>
                    <a:pt x="7" y="2"/>
                  </a:lnTo>
                  <a:lnTo>
                    <a:pt x="8" y="2"/>
                  </a:lnTo>
                  <a:lnTo>
                    <a:pt x="8" y="1"/>
                  </a:lnTo>
                  <a:lnTo>
                    <a:pt x="8" y="1"/>
                  </a:lnTo>
                  <a:lnTo>
                    <a:pt x="8" y="0"/>
                  </a:lnTo>
                  <a:lnTo>
                    <a:pt x="8"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6" name="Freeform 610"/>
            <p:cNvSpPr>
              <a:spLocks/>
            </p:cNvSpPr>
            <p:nvPr/>
          </p:nvSpPr>
          <p:spPr bwMode="auto">
            <a:xfrm>
              <a:off x="774" y="3639"/>
              <a:ext cx="8" cy="4"/>
            </a:xfrm>
            <a:custGeom>
              <a:avLst/>
              <a:gdLst>
                <a:gd name="T0" fmla="*/ 5 w 8"/>
                <a:gd name="T1" fmla="*/ 1 h 4"/>
                <a:gd name="T2" fmla="*/ 5 w 8"/>
                <a:gd name="T3" fmla="*/ 1 h 4"/>
                <a:gd name="T4" fmla="*/ 5 w 8"/>
                <a:gd name="T5" fmla="*/ 1 h 4"/>
                <a:gd name="T6" fmla="*/ 5 w 8"/>
                <a:gd name="T7" fmla="*/ 1 h 4"/>
                <a:gd name="T8" fmla="*/ 4 w 8"/>
                <a:gd name="T9" fmla="*/ 2 h 4"/>
                <a:gd name="T10" fmla="*/ 4 w 8"/>
                <a:gd name="T11" fmla="*/ 2 h 4"/>
                <a:gd name="T12" fmla="*/ 3 w 8"/>
                <a:gd name="T13" fmla="*/ 2 h 4"/>
                <a:gd name="T14" fmla="*/ 3 w 8"/>
                <a:gd name="T15" fmla="*/ 2 h 4"/>
                <a:gd name="T16" fmla="*/ 3 w 8"/>
                <a:gd name="T17" fmla="*/ 2 h 4"/>
                <a:gd name="T18" fmla="*/ 2 w 8"/>
                <a:gd name="T19" fmla="*/ 2 h 4"/>
                <a:gd name="T20" fmla="*/ 2 w 8"/>
                <a:gd name="T21" fmla="*/ 2 h 4"/>
                <a:gd name="T22" fmla="*/ 1 w 8"/>
                <a:gd name="T23" fmla="*/ 2 h 4"/>
                <a:gd name="T24" fmla="*/ 1 w 8"/>
                <a:gd name="T25" fmla="*/ 2 h 4"/>
                <a:gd name="T26" fmla="*/ 0 w 8"/>
                <a:gd name="T27" fmla="*/ 2 h 4"/>
                <a:gd name="T28" fmla="*/ 0 w 8"/>
                <a:gd name="T29" fmla="*/ 3 h 4"/>
                <a:gd name="T30" fmla="*/ 0 w 8"/>
                <a:gd name="T31" fmla="*/ 3 h 4"/>
                <a:gd name="T32" fmla="*/ 1 w 8"/>
                <a:gd name="T33" fmla="*/ 3 h 4"/>
                <a:gd name="T34" fmla="*/ 1 w 8"/>
                <a:gd name="T35" fmla="*/ 3 h 4"/>
                <a:gd name="T36" fmla="*/ 2 w 8"/>
                <a:gd name="T37" fmla="*/ 3 h 4"/>
                <a:gd name="T38" fmla="*/ 2 w 8"/>
                <a:gd name="T39" fmla="*/ 3 h 4"/>
                <a:gd name="T40" fmla="*/ 2 w 8"/>
                <a:gd name="T41" fmla="*/ 3 h 4"/>
                <a:gd name="T42" fmla="*/ 3 w 8"/>
                <a:gd name="T43" fmla="*/ 3 h 4"/>
                <a:gd name="T44" fmla="*/ 3 w 8"/>
                <a:gd name="T45" fmla="*/ 3 h 4"/>
                <a:gd name="T46" fmla="*/ 4 w 8"/>
                <a:gd name="T47" fmla="*/ 3 h 4"/>
                <a:gd name="T48" fmla="*/ 4 w 8"/>
                <a:gd name="T49" fmla="*/ 3 h 4"/>
                <a:gd name="T50" fmla="*/ 4 w 8"/>
                <a:gd name="T51" fmla="*/ 2 h 4"/>
                <a:gd name="T52" fmla="*/ 5 w 8"/>
                <a:gd name="T53" fmla="*/ 2 h 4"/>
                <a:gd name="T54" fmla="*/ 5 w 8"/>
                <a:gd name="T55" fmla="*/ 2 h 4"/>
                <a:gd name="T56" fmla="*/ 6 w 8"/>
                <a:gd name="T57" fmla="*/ 2 h 4"/>
                <a:gd name="T58" fmla="*/ 6 w 8"/>
                <a:gd name="T59" fmla="*/ 2 h 4"/>
                <a:gd name="T60" fmla="*/ 7 w 8"/>
                <a:gd name="T61" fmla="*/ 2 h 4"/>
                <a:gd name="T62" fmla="*/ 7 w 8"/>
                <a:gd name="T63" fmla="*/ 1 h 4"/>
                <a:gd name="T64" fmla="*/ 7 w 8"/>
                <a:gd name="T65" fmla="*/ 1 h 4"/>
                <a:gd name="T66" fmla="*/ 7 w 8"/>
                <a:gd name="T67" fmla="*/ 1 h 4"/>
                <a:gd name="T68" fmla="*/ 7 w 8"/>
                <a:gd name="T69" fmla="*/ 0 h 4"/>
                <a:gd name="T70" fmla="*/ 7 w 8"/>
                <a:gd name="T71" fmla="*/ 0 h 4"/>
                <a:gd name="T72" fmla="*/ 6 w 8"/>
                <a:gd name="T73" fmla="*/ 0 h 4"/>
                <a:gd name="T74" fmla="*/ 6 w 8"/>
                <a:gd name="T75" fmla="*/ 0 h 4"/>
                <a:gd name="T76" fmla="*/ 6 w 8"/>
                <a:gd name="T77" fmla="*/ 0 h 4"/>
                <a:gd name="T78" fmla="*/ 5 w 8"/>
                <a:gd name="T7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 h="4">
                  <a:moveTo>
                    <a:pt x="5" y="1"/>
                  </a:moveTo>
                  <a:lnTo>
                    <a:pt x="5" y="1"/>
                  </a:lnTo>
                  <a:lnTo>
                    <a:pt x="5" y="1"/>
                  </a:lnTo>
                  <a:lnTo>
                    <a:pt x="5" y="1"/>
                  </a:lnTo>
                  <a:lnTo>
                    <a:pt x="4" y="2"/>
                  </a:lnTo>
                  <a:lnTo>
                    <a:pt x="4" y="2"/>
                  </a:lnTo>
                  <a:lnTo>
                    <a:pt x="3" y="2"/>
                  </a:lnTo>
                  <a:lnTo>
                    <a:pt x="3" y="2"/>
                  </a:lnTo>
                  <a:lnTo>
                    <a:pt x="3" y="2"/>
                  </a:lnTo>
                  <a:lnTo>
                    <a:pt x="2" y="2"/>
                  </a:lnTo>
                  <a:lnTo>
                    <a:pt x="2" y="2"/>
                  </a:lnTo>
                  <a:lnTo>
                    <a:pt x="1" y="2"/>
                  </a:lnTo>
                  <a:lnTo>
                    <a:pt x="1" y="2"/>
                  </a:lnTo>
                  <a:lnTo>
                    <a:pt x="0" y="2"/>
                  </a:lnTo>
                  <a:lnTo>
                    <a:pt x="0" y="3"/>
                  </a:lnTo>
                  <a:lnTo>
                    <a:pt x="0" y="3"/>
                  </a:lnTo>
                  <a:lnTo>
                    <a:pt x="1" y="3"/>
                  </a:lnTo>
                  <a:lnTo>
                    <a:pt x="1" y="3"/>
                  </a:lnTo>
                  <a:lnTo>
                    <a:pt x="2" y="3"/>
                  </a:lnTo>
                  <a:lnTo>
                    <a:pt x="2" y="3"/>
                  </a:lnTo>
                  <a:lnTo>
                    <a:pt x="2" y="3"/>
                  </a:lnTo>
                  <a:lnTo>
                    <a:pt x="3" y="3"/>
                  </a:lnTo>
                  <a:lnTo>
                    <a:pt x="3" y="3"/>
                  </a:lnTo>
                  <a:lnTo>
                    <a:pt x="4" y="3"/>
                  </a:lnTo>
                  <a:lnTo>
                    <a:pt x="4" y="3"/>
                  </a:lnTo>
                  <a:lnTo>
                    <a:pt x="4" y="2"/>
                  </a:lnTo>
                  <a:lnTo>
                    <a:pt x="5" y="2"/>
                  </a:lnTo>
                  <a:lnTo>
                    <a:pt x="5" y="2"/>
                  </a:lnTo>
                  <a:lnTo>
                    <a:pt x="6" y="2"/>
                  </a:lnTo>
                  <a:lnTo>
                    <a:pt x="6" y="2"/>
                  </a:lnTo>
                  <a:lnTo>
                    <a:pt x="7" y="2"/>
                  </a:lnTo>
                  <a:lnTo>
                    <a:pt x="7" y="1"/>
                  </a:lnTo>
                  <a:lnTo>
                    <a:pt x="7" y="1"/>
                  </a:lnTo>
                  <a:lnTo>
                    <a:pt x="7" y="1"/>
                  </a:lnTo>
                  <a:lnTo>
                    <a:pt x="7" y="0"/>
                  </a:lnTo>
                  <a:lnTo>
                    <a:pt x="7" y="0"/>
                  </a:lnTo>
                  <a:lnTo>
                    <a:pt x="6" y="0"/>
                  </a:lnTo>
                  <a:lnTo>
                    <a:pt x="6" y="0"/>
                  </a:lnTo>
                  <a:lnTo>
                    <a:pt x="6" y="0"/>
                  </a:lnTo>
                  <a:lnTo>
                    <a:pt x="5"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7" name="Freeform 611"/>
            <p:cNvSpPr>
              <a:spLocks/>
            </p:cNvSpPr>
            <p:nvPr/>
          </p:nvSpPr>
          <p:spPr bwMode="auto">
            <a:xfrm>
              <a:off x="781" y="3643"/>
              <a:ext cx="7" cy="4"/>
            </a:xfrm>
            <a:custGeom>
              <a:avLst/>
              <a:gdLst>
                <a:gd name="T0" fmla="*/ 5 w 7"/>
                <a:gd name="T1" fmla="*/ 1 h 4"/>
                <a:gd name="T2" fmla="*/ 5 w 7"/>
                <a:gd name="T3" fmla="*/ 1 h 4"/>
                <a:gd name="T4" fmla="*/ 5 w 7"/>
                <a:gd name="T5" fmla="*/ 1 h 4"/>
                <a:gd name="T6" fmla="*/ 4 w 7"/>
                <a:gd name="T7" fmla="*/ 1 h 4"/>
                <a:gd name="T8" fmla="*/ 4 w 7"/>
                <a:gd name="T9" fmla="*/ 2 h 4"/>
                <a:gd name="T10" fmla="*/ 3 w 7"/>
                <a:gd name="T11" fmla="*/ 2 h 4"/>
                <a:gd name="T12" fmla="*/ 3 w 7"/>
                <a:gd name="T13" fmla="*/ 2 h 4"/>
                <a:gd name="T14" fmla="*/ 2 w 7"/>
                <a:gd name="T15" fmla="*/ 2 h 4"/>
                <a:gd name="T16" fmla="*/ 2 w 7"/>
                <a:gd name="T17" fmla="*/ 2 h 4"/>
                <a:gd name="T18" fmla="*/ 1 w 7"/>
                <a:gd name="T19" fmla="*/ 2 h 4"/>
                <a:gd name="T20" fmla="*/ 1 w 7"/>
                <a:gd name="T21" fmla="*/ 2 h 4"/>
                <a:gd name="T22" fmla="*/ 1 w 7"/>
                <a:gd name="T23" fmla="*/ 2 h 4"/>
                <a:gd name="T24" fmla="*/ 1 w 7"/>
                <a:gd name="T25" fmla="*/ 2 h 4"/>
                <a:gd name="T26" fmla="*/ 0 w 7"/>
                <a:gd name="T27" fmla="*/ 2 h 4"/>
                <a:gd name="T28" fmla="*/ 0 w 7"/>
                <a:gd name="T29" fmla="*/ 3 h 4"/>
                <a:gd name="T30" fmla="*/ 1 w 7"/>
                <a:gd name="T31" fmla="*/ 3 h 4"/>
                <a:gd name="T32" fmla="*/ 1 w 7"/>
                <a:gd name="T33" fmla="*/ 3 h 4"/>
                <a:gd name="T34" fmla="*/ 1 w 7"/>
                <a:gd name="T35" fmla="*/ 3 h 4"/>
                <a:gd name="T36" fmla="*/ 1 w 7"/>
                <a:gd name="T37" fmla="*/ 3 h 4"/>
                <a:gd name="T38" fmla="*/ 2 w 7"/>
                <a:gd name="T39" fmla="*/ 3 h 4"/>
                <a:gd name="T40" fmla="*/ 2 w 7"/>
                <a:gd name="T41" fmla="*/ 3 h 4"/>
                <a:gd name="T42" fmla="*/ 3 w 7"/>
                <a:gd name="T43" fmla="*/ 3 h 4"/>
                <a:gd name="T44" fmla="*/ 3 w 7"/>
                <a:gd name="T45" fmla="*/ 3 h 4"/>
                <a:gd name="T46" fmla="*/ 4 w 7"/>
                <a:gd name="T47" fmla="*/ 3 h 4"/>
                <a:gd name="T48" fmla="*/ 4 w 7"/>
                <a:gd name="T49" fmla="*/ 2 h 4"/>
                <a:gd name="T50" fmla="*/ 5 w 7"/>
                <a:gd name="T51" fmla="*/ 2 h 4"/>
                <a:gd name="T52" fmla="*/ 5 w 7"/>
                <a:gd name="T53" fmla="*/ 2 h 4"/>
                <a:gd name="T54" fmla="*/ 6 w 7"/>
                <a:gd name="T55" fmla="*/ 2 h 4"/>
                <a:gd name="T56" fmla="*/ 6 w 7"/>
                <a:gd name="T57" fmla="*/ 2 h 4"/>
                <a:gd name="T58" fmla="*/ 6 w 7"/>
                <a:gd name="T59" fmla="*/ 1 h 4"/>
                <a:gd name="T60" fmla="*/ 6 w 7"/>
                <a:gd name="T61" fmla="*/ 1 h 4"/>
                <a:gd name="T62" fmla="*/ 6 w 7"/>
                <a:gd name="T63" fmla="*/ 1 h 4"/>
                <a:gd name="T64" fmla="*/ 6 w 7"/>
                <a:gd name="T65" fmla="*/ 0 h 4"/>
                <a:gd name="T66" fmla="*/ 6 w 7"/>
                <a:gd name="T67" fmla="*/ 0 h 4"/>
                <a:gd name="T68" fmla="*/ 6 w 7"/>
                <a:gd name="T69" fmla="*/ 0 h 4"/>
                <a:gd name="T70" fmla="*/ 6 w 7"/>
                <a:gd name="T71" fmla="*/ 0 h 4"/>
                <a:gd name="T72" fmla="*/ 5 w 7"/>
                <a:gd name="T73" fmla="*/ 0 h 4"/>
                <a:gd name="T74" fmla="*/ 5 w 7"/>
                <a:gd name="T7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 h="4">
                  <a:moveTo>
                    <a:pt x="5" y="1"/>
                  </a:moveTo>
                  <a:lnTo>
                    <a:pt x="5" y="1"/>
                  </a:lnTo>
                  <a:lnTo>
                    <a:pt x="5" y="1"/>
                  </a:lnTo>
                  <a:lnTo>
                    <a:pt x="4" y="1"/>
                  </a:lnTo>
                  <a:lnTo>
                    <a:pt x="4" y="2"/>
                  </a:lnTo>
                  <a:lnTo>
                    <a:pt x="3" y="2"/>
                  </a:lnTo>
                  <a:lnTo>
                    <a:pt x="3" y="2"/>
                  </a:lnTo>
                  <a:lnTo>
                    <a:pt x="2" y="2"/>
                  </a:lnTo>
                  <a:lnTo>
                    <a:pt x="2" y="2"/>
                  </a:lnTo>
                  <a:lnTo>
                    <a:pt x="1" y="2"/>
                  </a:lnTo>
                  <a:lnTo>
                    <a:pt x="1" y="2"/>
                  </a:lnTo>
                  <a:lnTo>
                    <a:pt x="1" y="2"/>
                  </a:lnTo>
                  <a:lnTo>
                    <a:pt x="1" y="2"/>
                  </a:lnTo>
                  <a:lnTo>
                    <a:pt x="0" y="2"/>
                  </a:lnTo>
                  <a:lnTo>
                    <a:pt x="0" y="3"/>
                  </a:lnTo>
                  <a:lnTo>
                    <a:pt x="1" y="3"/>
                  </a:lnTo>
                  <a:lnTo>
                    <a:pt x="1" y="3"/>
                  </a:lnTo>
                  <a:lnTo>
                    <a:pt x="1" y="3"/>
                  </a:lnTo>
                  <a:lnTo>
                    <a:pt x="1" y="3"/>
                  </a:lnTo>
                  <a:lnTo>
                    <a:pt x="2" y="3"/>
                  </a:lnTo>
                  <a:lnTo>
                    <a:pt x="2" y="3"/>
                  </a:lnTo>
                  <a:lnTo>
                    <a:pt x="3" y="3"/>
                  </a:lnTo>
                  <a:lnTo>
                    <a:pt x="3" y="3"/>
                  </a:lnTo>
                  <a:lnTo>
                    <a:pt x="4" y="3"/>
                  </a:lnTo>
                  <a:lnTo>
                    <a:pt x="4" y="2"/>
                  </a:lnTo>
                  <a:lnTo>
                    <a:pt x="5" y="2"/>
                  </a:lnTo>
                  <a:lnTo>
                    <a:pt x="5" y="2"/>
                  </a:lnTo>
                  <a:lnTo>
                    <a:pt x="6" y="2"/>
                  </a:lnTo>
                  <a:lnTo>
                    <a:pt x="6" y="2"/>
                  </a:lnTo>
                  <a:lnTo>
                    <a:pt x="6" y="1"/>
                  </a:lnTo>
                  <a:lnTo>
                    <a:pt x="6" y="1"/>
                  </a:lnTo>
                  <a:lnTo>
                    <a:pt x="6" y="1"/>
                  </a:lnTo>
                  <a:lnTo>
                    <a:pt x="6" y="0"/>
                  </a:lnTo>
                  <a:lnTo>
                    <a:pt x="6" y="0"/>
                  </a:lnTo>
                  <a:lnTo>
                    <a:pt x="6" y="0"/>
                  </a:lnTo>
                  <a:lnTo>
                    <a:pt x="6" y="0"/>
                  </a:lnTo>
                  <a:lnTo>
                    <a:pt x="5" y="0"/>
                  </a:lnTo>
                  <a:lnTo>
                    <a:pt x="5"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8" name="Freeform 612"/>
            <p:cNvSpPr>
              <a:spLocks/>
            </p:cNvSpPr>
            <p:nvPr/>
          </p:nvSpPr>
          <p:spPr bwMode="auto">
            <a:xfrm>
              <a:off x="786" y="3647"/>
              <a:ext cx="6" cy="4"/>
            </a:xfrm>
            <a:custGeom>
              <a:avLst/>
              <a:gdLst>
                <a:gd name="T0" fmla="*/ 4 w 6"/>
                <a:gd name="T1" fmla="*/ 1 h 4"/>
                <a:gd name="T2" fmla="*/ 4 w 6"/>
                <a:gd name="T3" fmla="*/ 1 h 4"/>
                <a:gd name="T4" fmla="*/ 4 w 6"/>
                <a:gd name="T5" fmla="*/ 1 h 4"/>
                <a:gd name="T6" fmla="*/ 4 w 6"/>
                <a:gd name="T7" fmla="*/ 1 h 4"/>
                <a:gd name="T8" fmla="*/ 3 w 6"/>
                <a:gd name="T9" fmla="*/ 2 h 4"/>
                <a:gd name="T10" fmla="*/ 3 w 6"/>
                <a:gd name="T11" fmla="*/ 2 h 4"/>
                <a:gd name="T12" fmla="*/ 2 w 6"/>
                <a:gd name="T13" fmla="*/ 2 h 4"/>
                <a:gd name="T14" fmla="*/ 2 w 6"/>
                <a:gd name="T15" fmla="*/ 2 h 4"/>
                <a:gd name="T16" fmla="*/ 1 w 6"/>
                <a:gd name="T17" fmla="*/ 2 h 4"/>
                <a:gd name="T18" fmla="*/ 1 w 6"/>
                <a:gd name="T19" fmla="*/ 2 h 4"/>
                <a:gd name="T20" fmla="*/ 0 w 6"/>
                <a:gd name="T21" fmla="*/ 2 h 4"/>
                <a:gd name="T22" fmla="*/ 0 w 6"/>
                <a:gd name="T23" fmla="*/ 2 h 4"/>
                <a:gd name="T24" fmla="*/ 0 w 6"/>
                <a:gd name="T25" fmla="*/ 2 h 4"/>
                <a:gd name="T26" fmla="*/ 0 w 6"/>
                <a:gd name="T27" fmla="*/ 3 h 4"/>
                <a:gd name="T28" fmla="*/ 0 w 6"/>
                <a:gd name="T29" fmla="*/ 3 h 4"/>
                <a:gd name="T30" fmla="*/ 0 w 6"/>
                <a:gd name="T31" fmla="*/ 3 h 4"/>
                <a:gd name="T32" fmla="*/ 1 w 6"/>
                <a:gd name="T33" fmla="*/ 3 h 4"/>
                <a:gd name="T34" fmla="*/ 1 w 6"/>
                <a:gd name="T35" fmla="*/ 3 h 4"/>
                <a:gd name="T36" fmla="*/ 2 w 6"/>
                <a:gd name="T37" fmla="*/ 3 h 4"/>
                <a:gd name="T38" fmla="*/ 2 w 6"/>
                <a:gd name="T39" fmla="*/ 3 h 4"/>
                <a:gd name="T40" fmla="*/ 3 w 6"/>
                <a:gd name="T41" fmla="*/ 3 h 4"/>
                <a:gd name="T42" fmla="*/ 3 w 6"/>
                <a:gd name="T43" fmla="*/ 3 h 4"/>
                <a:gd name="T44" fmla="*/ 4 w 6"/>
                <a:gd name="T45" fmla="*/ 3 h 4"/>
                <a:gd name="T46" fmla="*/ 4 w 6"/>
                <a:gd name="T47" fmla="*/ 2 h 4"/>
                <a:gd name="T48" fmla="*/ 4 w 6"/>
                <a:gd name="T49" fmla="*/ 2 h 4"/>
                <a:gd name="T50" fmla="*/ 5 w 6"/>
                <a:gd name="T51" fmla="*/ 2 h 4"/>
                <a:gd name="T52" fmla="*/ 5 w 6"/>
                <a:gd name="T53" fmla="*/ 2 h 4"/>
                <a:gd name="T54" fmla="*/ 5 w 6"/>
                <a:gd name="T55" fmla="*/ 2 h 4"/>
                <a:gd name="T56" fmla="*/ 5 w 6"/>
                <a:gd name="T57" fmla="*/ 2 h 4"/>
                <a:gd name="T58" fmla="*/ 5 w 6"/>
                <a:gd name="T59" fmla="*/ 1 h 4"/>
                <a:gd name="T60" fmla="*/ 5 w 6"/>
                <a:gd name="T61" fmla="*/ 1 h 4"/>
                <a:gd name="T62" fmla="*/ 5 w 6"/>
                <a:gd name="T63" fmla="*/ 1 h 4"/>
                <a:gd name="T64" fmla="*/ 5 w 6"/>
                <a:gd name="T65" fmla="*/ 0 h 4"/>
                <a:gd name="T66" fmla="*/ 5 w 6"/>
                <a:gd name="T67" fmla="*/ 0 h 4"/>
                <a:gd name="T68" fmla="*/ 5 w 6"/>
                <a:gd name="T69" fmla="*/ 0 h 4"/>
                <a:gd name="T70" fmla="*/ 5 w 6"/>
                <a:gd name="T71" fmla="*/ 0 h 4"/>
                <a:gd name="T72" fmla="*/ 4 w 6"/>
                <a:gd name="T73" fmla="*/ 0 h 4"/>
                <a:gd name="T74" fmla="*/ 4 w 6"/>
                <a:gd name="T7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 h="4">
                  <a:moveTo>
                    <a:pt x="4" y="1"/>
                  </a:moveTo>
                  <a:lnTo>
                    <a:pt x="4" y="1"/>
                  </a:lnTo>
                  <a:lnTo>
                    <a:pt x="4" y="1"/>
                  </a:lnTo>
                  <a:lnTo>
                    <a:pt x="4" y="1"/>
                  </a:lnTo>
                  <a:lnTo>
                    <a:pt x="3" y="2"/>
                  </a:lnTo>
                  <a:lnTo>
                    <a:pt x="3" y="2"/>
                  </a:lnTo>
                  <a:lnTo>
                    <a:pt x="2" y="2"/>
                  </a:lnTo>
                  <a:lnTo>
                    <a:pt x="2" y="2"/>
                  </a:lnTo>
                  <a:lnTo>
                    <a:pt x="1" y="2"/>
                  </a:lnTo>
                  <a:lnTo>
                    <a:pt x="1" y="2"/>
                  </a:lnTo>
                  <a:lnTo>
                    <a:pt x="0" y="2"/>
                  </a:lnTo>
                  <a:lnTo>
                    <a:pt x="0" y="2"/>
                  </a:lnTo>
                  <a:lnTo>
                    <a:pt x="0" y="2"/>
                  </a:lnTo>
                  <a:lnTo>
                    <a:pt x="0" y="3"/>
                  </a:lnTo>
                  <a:lnTo>
                    <a:pt x="0" y="3"/>
                  </a:lnTo>
                  <a:lnTo>
                    <a:pt x="0" y="3"/>
                  </a:lnTo>
                  <a:lnTo>
                    <a:pt x="1" y="3"/>
                  </a:lnTo>
                  <a:lnTo>
                    <a:pt x="1" y="3"/>
                  </a:lnTo>
                  <a:lnTo>
                    <a:pt x="2" y="3"/>
                  </a:lnTo>
                  <a:lnTo>
                    <a:pt x="2" y="3"/>
                  </a:lnTo>
                  <a:lnTo>
                    <a:pt x="3" y="3"/>
                  </a:lnTo>
                  <a:lnTo>
                    <a:pt x="3" y="3"/>
                  </a:lnTo>
                  <a:lnTo>
                    <a:pt x="4" y="3"/>
                  </a:lnTo>
                  <a:lnTo>
                    <a:pt x="4" y="2"/>
                  </a:lnTo>
                  <a:lnTo>
                    <a:pt x="4" y="2"/>
                  </a:lnTo>
                  <a:lnTo>
                    <a:pt x="5" y="2"/>
                  </a:lnTo>
                  <a:lnTo>
                    <a:pt x="5" y="2"/>
                  </a:lnTo>
                  <a:lnTo>
                    <a:pt x="5" y="2"/>
                  </a:lnTo>
                  <a:lnTo>
                    <a:pt x="5" y="2"/>
                  </a:lnTo>
                  <a:lnTo>
                    <a:pt x="5" y="1"/>
                  </a:lnTo>
                  <a:lnTo>
                    <a:pt x="5" y="1"/>
                  </a:lnTo>
                  <a:lnTo>
                    <a:pt x="5" y="1"/>
                  </a:lnTo>
                  <a:lnTo>
                    <a:pt x="5" y="0"/>
                  </a:lnTo>
                  <a:lnTo>
                    <a:pt x="5" y="0"/>
                  </a:lnTo>
                  <a:lnTo>
                    <a:pt x="5" y="0"/>
                  </a:lnTo>
                  <a:lnTo>
                    <a:pt x="5" y="0"/>
                  </a:lnTo>
                  <a:lnTo>
                    <a:pt x="4" y="0"/>
                  </a:lnTo>
                  <a:lnTo>
                    <a:pt x="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69" name="Freeform 613"/>
            <p:cNvSpPr>
              <a:spLocks/>
            </p:cNvSpPr>
            <p:nvPr/>
          </p:nvSpPr>
          <p:spPr bwMode="auto">
            <a:xfrm>
              <a:off x="710" y="3565"/>
              <a:ext cx="14" cy="12"/>
            </a:xfrm>
            <a:custGeom>
              <a:avLst/>
              <a:gdLst>
                <a:gd name="T0" fmla="*/ 12 w 14"/>
                <a:gd name="T1" fmla="*/ 1 h 12"/>
                <a:gd name="T2" fmla="*/ 12 w 14"/>
                <a:gd name="T3" fmla="*/ 2 h 12"/>
                <a:gd name="T4" fmla="*/ 11 w 14"/>
                <a:gd name="T5" fmla="*/ 2 h 12"/>
                <a:gd name="T6" fmla="*/ 11 w 14"/>
                <a:gd name="T7" fmla="*/ 3 h 12"/>
                <a:gd name="T8" fmla="*/ 10 w 14"/>
                <a:gd name="T9" fmla="*/ 3 h 12"/>
                <a:gd name="T10" fmla="*/ 10 w 14"/>
                <a:gd name="T11" fmla="*/ 4 h 12"/>
                <a:gd name="T12" fmla="*/ 9 w 14"/>
                <a:gd name="T13" fmla="*/ 5 h 12"/>
                <a:gd name="T14" fmla="*/ 8 w 14"/>
                <a:gd name="T15" fmla="*/ 5 h 12"/>
                <a:gd name="T16" fmla="*/ 8 w 14"/>
                <a:gd name="T17" fmla="*/ 6 h 12"/>
                <a:gd name="T18" fmla="*/ 7 w 14"/>
                <a:gd name="T19" fmla="*/ 6 h 12"/>
                <a:gd name="T20" fmla="*/ 6 w 14"/>
                <a:gd name="T21" fmla="*/ 6 h 12"/>
                <a:gd name="T22" fmla="*/ 5 w 14"/>
                <a:gd name="T23" fmla="*/ 7 h 12"/>
                <a:gd name="T24" fmla="*/ 5 w 14"/>
                <a:gd name="T25" fmla="*/ 8 h 12"/>
                <a:gd name="T26" fmla="*/ 4 w 14"/>
                <a:gd name="T27" fmla="*/ 8 h 12"/>
                <a:gd name="T28" fmla="*/ 3 w 14"/>
                <a:gd name="T29" fmla="*/ 8 h 12"/>
                <a:gd name="T30" fmla="*/ 3 w 14"/>
                <a:gd name="T31" fmla="*/ 9 h 12"/>
                <a:gd name="T32" fmla="*/ 2 w 14"/>
                <a:gd name="T33" fmla="*/ 9 h 12"/>
                <a:gd name="T34" fmla="*/ 1 w 14"/>
                <a:gd name="T35" fmla="*/ 9 h 12"/>
                <a:gd name="T36" fmla="*/ 1 w 14"/>
                <a:gd name="T37" fmla="*/ 9 h 12"/>
                <a:gd name="T38" fmla="*/ 1 w 14"/>
                <a:gd name="T39" fmla="*/ 10 h 12"/>
                <a:gd name="T40" fmla="*/ 0 w 14"/>
                <a:gd name="T41" fmla="*/ 10 h 12"/>
                <a:gd name="T42" fmla="*/ 1 w 14"/>
                <a:gd name="T43" fmla="*/ 11 h 12"/>
                <a:gd name="T44" fmla="*/ 1 w 14"/>
                <a:gd name="T45" fmla="*/ 11 h 12"/>
                <a:gd name="T46" fmla="*/ 1 w 14"/>
                <a:gd name="T47" fmla="*/ 10 h 12"/>
                <a:gd name="T48" fmla="*/ 2 w 14"/>
                <a:gd name="T49" fmla="*/ 10 h 12"/>
                <a:gd name="T50" fmla="*/ 3 w 14"/>
                <a:gd name="T51" fmla="*/ 10 h 12"/>
                <a:gd name="T52" fmla="*/ 3 w 14"/>
                <a:gd name="T53" fmla="*/ 10 h 12"/>
                <a:gd name="T54" fmla="*/ 5 w 14"/>
                <a:gd name="T55" fmla="*/ 9 h 12"/>
                <a:gd name="T56" fmla="*/ 5 w 14"/>
                <a:gd name="T57" fmla="*/ 8 h 12"/>
                <a:gd name="T58" fmla="*/ 7 w 14"/>
                <a:gd name="T59" fmla="*/ 8 h 12"/>
                <a:gd name="T60" fmla="*/ 8 w 14"/>
                <a:gd name="T61" fmla="*/ 8 h 12"/>
                <a:gd name="T62" fmla="*/ 8 w 14"/>
                <a:gd name="T63" fmla="*/ 7 h 12"/>
                <a:gd name="T64" fmla="*/ 10 w 14"/>
                <a:gd name="T65" fmla="*/ 6 h 12"/>
                <a:gd name="T66" fmla="*/ 10 w 14"/>
                <a:gd name="T67" fmla="*/ 6 h 12"/>
                <a:gd name="T68" fmla="*/ 11 w 14"/>
                <a:gd name="T69" fmla="*/ 5 h 12"/>
                <a:gd name="T70" fmla="*/ 12 w 14"/>
                <a:gd name="T71" fmla="*/ 5 h 12"/>
                <a:gd name="T72" fmla="*/ 12 w 14"/>
                <a:gd name="T73" fmla="*/ 4 h 12"/>
                <a:gd name="T74" fmla="*/ 13 w 14"/>
                <a:gd name="T75" fmla="*/ 3 h 12"/>
                <a:gd name="T76" fmla="*/ 13 w 14"/>
                <a:gd name="T77" fmla="*/ 3 h 12"/>
                <a:gd name="T78" fmla="*/ 13 w 14"/>
                <a:gd name="T79" fmla="*/ 2 h 12"/>
                <a:gd name="T80" fmla="*/ 13 w 14"/>
                <a:gd name="T81" fmla="*/ 1 h 12"/>
                <a:gd name="T82" fmla="*/ 13 w 14"/>
                <a:gd name="T83" fmla="*/ 1 h 12"/>
                <a:gd name="T84" fmla="*/ 13 w 14"/>
                <a:gd name="T85" fmla="*/ 0 h 12"/>
                <a:gd name="T86" fmla="*/ 12 w 14"/>
                <a:gd name="T87" fmla="*/ 0 h 12"/>
                <a:gd name="T88" fmla="*/ 12 w 14"/>
                <a:gd name="T89" fmla="*/ 1 h 12"/>
                <a:gd name="T90" fmla="*/ 12 w 14"/>
                <a:gd name="T9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 h="12">
                  <a:moveTo>
                    <a:pt x="12" y="1"/>
                  </a:moveTo>
                  <a:lnTo>
                    <a:pt x="12" y="2"/>
                  </a:lnTo>
                  <a:lnTo>
                    <a:pt x="11" y="2"/>
                  </a:lnTo>
                  <a:lnTo>
                    <a:pt x="11" y="3"/>
                  </a:lnTo>
                  <a:lnTo>
                    <a:pt x="10" y="3"/>
                  </a:lnTo>
                  <a:lnTo>
                    <a:pt x="10" y="4"/>
                  </a:lnTo>
                  <a:lnTo>
                    <a:pt x="9" y="5"/>
                  </a:lnTo>
                  <a:lnTo>
                    <a:pt x="8" y="5"/>
                  </a:lnTo>
                  <a:lnTo>
                    <a:pt x="8" y="6"/>
                  </a:lnTo>
                  <a:lnTo>
                    <a:pt x="7" y="6"/>
                  </a:lnTo>
                  <a:lnTo>
                    <a:pt x="6" y="6"/>
                  </a:lnTo>
                  <a:lnTo>
                    <a:pt x="5" y="7"/>
                  </a:lnTo>
                  <a:lnTo>
                    <a:pt x="5" y="8"/>
                  </a:lnTo>
                  <a:lnTo>
                    <a:pt x="4" y="8"/>
                  </a:lnTo>
                  <a:lnTo>
                    <a:pt x="3" y="8"/>
                  </a:lnTo>
                  <a:lnTo>
                    <a:pt x="3" y="9"/>
                  </a:lnTo>
                  <a:lnTo>
                    <a:pt x="2" y="9"/>
                  </a:lnTo>
                  <a:lnTo>
                    <a:pt x="1" y="9"/>
                  </a:lnTo>
                  <a:lnTo>
                    <a:pt x="1" y="9"/>
                  </a:lnTo>
                  <a:lnTo>
                    <a:pt x="1" y="10"/>
                  </a:lnTo>
                  <a:lnTo>
                    <a:pt x="0" y="10"/>
                  </a:lnTo>
                  <a:lnTo>
                    <a:pt x="1" y="11"/>
                  </a:lnTo>
                  <a:lnTo>
                    <a:pt x="1" y="11"/>
                  </a:lnTo>
                  <a:lnTo>
                    <a:pt x="1" y="10"/>
                  </a:lnTo>
                  <a:lnTo>
                    <a:pt x="2" y="10"/>
                  </a:lnTo>
                  <a:lnTo>
                    <a:pt x="3" y="10"/>
                  </a:lnTo>
                  <a:lnTo>
                    <a:pt x="3" y="10"/>
                  </a:lnTo>
                  <a:lnTo>
                    <a:pt x="5" y="9"/>
                  </a:lnTo>
                  <a:lnTo>
                    <a:pt x="5" y="8"/>
                  </a:lnTo>
                  <a:lnTo>
                    <a:pt x="7" y="8"/>
                  </a:lnTo>
                  <a:lnTo>
                    <a:pt x="8" y="8"/>
                  </a:lnTo>
                  <a:lnTo>
                    <a:pt x="8" y="7"/>
                  </a:lnTo>
                  <a:lnTo>
                    <a:pt x="10" y="6"/>
                  </a:lnTo>
                  <a:lnTo>
                    <a:pt x="10" y="6"/>
                  </a:lnTo>
                  <a:lnTo>
                    <a:pt x="11" y="5"/>
                  </a:lnTo>
                  <a:lnTo>
                    <a:pt x="12" y="5"/>
                  </a:lnTo>
                  <a:lnTo>
                    <a:pt x="12" y="4"/>
                  </a:lnTo>
                  <a:lnTo>
                    <a:pt x="13" y="3"/>
                  </a:lnTo>
                  <a:lnTo>
                    <a:pt x="13" y="3"/>
                  </a:lnTo>
                  <a:lnTo>
                    <a:pt x="13" y="2"/>
                  </a:lnTo>
                  <a:lnTo>
                    <a:pt x="13" y="1"/>
                  </a:lnTo>
                  <a:lnTo>
                    <a:pt x="13" y="1"/>
                  </a:lnTo>
                  <a:lnTo>
                    <a:pt x="13" y="0"/>
                  </a:lnTo>
                  <a:lnTo>
                    <a:pt x="12" y="0"/>
                  </a:lnTo>
                  <a:lnTo>
                    <a:pt x="12" y="1"/>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0" name="Freeform 614"/>
            <p:cNvSpPr>
              <a:spLocks/>
            </p:cNvSpPr>
            <p:nvPr/>
          </p:nvSpPr>
          <p:spPr bwMode="auto">
            <a:xfrm>
              <a:off x="699" y="3565"/>
              <a:ext cx="14" cy="12"/>
            </a:xfrm>
            <a:custGeom>
              <a:avLst/>
              <a:gdLst>
                <a:gd name="T0" fmla="*/ 11 w 14"/>
                <a:gd name="T1" fmla="*/ 1 h 12"/>
                <a:gd name="T2" fmla="*/ 11 w 14"/>
                <a:gd name="T3" fmla="*/ 2 h 12"/>
                <a:gd name="T4" fmla="*/ 10 w 14"/>
                <a:gd name="T5" fmla="*/ 3 h 12"/>
                <a:gd name="T6" fmla="*/ 10 w 14"/>
                <a:gd name="T7" fmla="*/ 3 h 12"/>
                <a:gd name="T8" fmla="*/ 9 w 14"/>
                <a:gd name="T9" fmla="*/ 4 h 12"/>
                <a:gd name="T10" fmla="*/ 9 w 14"/>
                <a:gd name="T11" fmla="*/ 5 h 12"/>
                <a:gd name="T12" fmla="*/ 8 w 14"/>
                <a:gd name="T13" fmla="*/ 5 h 12"/>
                <a:gd name="T14" fmla="*/ 7 w 14"/>
                <a:gd name="T15" fmla="*/ 6 h 12"/>
                <a:gd name="T16" fmla="*/ 6 w 14"/>
                <a:gd name="T17" fmla="*/ 6 h 12"/>
                <a:gd name="T18" fmla="*/ 5 w 14"/>
                <a:gd name="T19" fmla="*/ 6 h 12"/>
                <a:gd name="T20" fmla="*/ 5 w 14"/>
                <a:gd name="T21" fmla="*/ 7 h 12"/>
                <a:gd name="T22" fmla="*/ 4 w 14"/>
                <a:gd name="T23" fmla="*/ 8 h 12"/>
                <a:gd name="T24" fmla="*/ 3 w 14"/>
                <a:gd name="T25" fmla="*/ 8 h 12"/>
                <a:gd name="T26" fmla="*/ 3 w 14"/>
                <a:gd name="T27" fmla="*/ 8 h 12"/>
                <a:gd name="T28" fmla="*/ 2 w 14"/>
                <a:gd name="T29" fmla="*/ 9 h 12"/>
                <a:gd name="T30" fmla="*/ 1 w 14"/>
                <a:gd name="T31" fmla="*/ 9 h 12"/>
                <a:gd name="T32" fmla="*/ 1 w 14"/>
                <a:gd name="T33" fmla="*/ 9 h 12"/>
                <a:gd name="T34" fmla="*/ 0 w 14"/>
                <a:gd name="T35" fmla="*/ 10 h 12"/>
                <a:gd name="T36" fmla="*/ 0 w 14"/>
                <a:gd name="T37" fmla="*/ 10 h 12"/>
                <a:gd name="T38" fmla="*/ 0 w 14"/>
                <a:gd name="T39" fmla="*/ 11 h 12"/>
                <a:gd name="T40" fmla="*/ 1 w 14"/>
                <a:gd name="T41" fmla="*/ 11 h 12"/>
                <a:gd name="T42" fmla="*/ 1 w 14"/>
                <a:gd name="T43" fmla="*/ 11 h 12"/>
                <a:gd name="T44" fmla="*/ 1 w 14"/>
                <a:gd name="T45" fmla="*/ 10 h 12"/>
                <a:gd name="T46" fmla="*/ 2 w 14"/>
                <a:gd name="T47" fmla="*/ 10 h 12"/>
                <a:gd name="T48" fmla="*/ 3 w 14"/>
                <a:gd name="T49" fmla="*/ 10 h 12"/>
                <a:gd name="T50" fmla="*/ 3 w 14"/>
                <a:gd name="T51" fmla="*/ 10 h 12"/>
                <a:gd name="T52" fmla="*/ 4 w 14"/>
                <a:gd name="T53" fmla="*/ 9 h 12"/>
                <a:gd name="T54" fmla="*/ 5 w 14"/>
                <a:gd name="T55" fmla="*/ 8 h 12"/>
                <a:gd name="T56" fmla="*/ 6 w 14"/>
                <a:gd name="T57" fmla="*/ 8 h 12"/>
                <a:gd name="T58" fmla="*/ 7 w 14"/>
                <a:gd name="T59" fmla="*/ 8 h 12"/>
                <a:gd name="T60" fmla="*/ 8 w 14"/>
                <a:gd name="T61" fmla="*/ 7 h 12"/>
                <a:gd name="T62" fmla="*/ 9 w 14"/>
                <a:gd name="T63" fmla="*/ 6 h 12"/>
                <a:gd name="T64" fmla="*/ 10 w 14"/>
                <a:gd name="T65" fmla="*/ 6 h 12"/>
                <a:gd name="T66" fmla="*/ 10 w 14"/>
                <a:gd name="T67" fmla="*/ 5 h 12"/>
                <a:gd name="T68" fmla="*/ 11 w 14"/>
                <a:gd name="T69" fmla="*/ 5 h 12"/>
                <a:gd name="T70" fmla="*/ 12 w 14"/>
                <a:gd name="T71" fmla="*/ 4 h 12"/>
                <a:gd name="T72" fmla="*/ 12 w 14"/>
                <a:gd name="T73" fmla="*/ 3 h 12"/>
                <a:gd name="T74" fmla="*/ 12 w 14"/>
                <a:gd name="T75" fmla="*/ 3 h 12"/>
                <a:gd name="T76" fmla="*/ 13 w 14"/>
                <a:gd name="T77" fmla="*/ 2 h 12"/>
                <a:gd name="T78" fmla="*/ 13 w 14"/>
                <a:gd name="T79" fmla="*/ 1 h 12"/>
                <a:gd name="T80" fmla="*/ 13 w 14"/>
                <a:gd name="T81" fmla="*/ 1 h 12"/>
                <a:gd name="T82" fmla="*/ 12 w 14"/>
                <a:gd name="T83" fmla="*/ 1 h 12"/>
                <a:gd name="T84" fmla="*/ 12 w 14"/>
                <a:gd name="T85" fmla="*/ 0 h 12"/>
                <a:gd name="T86" fmla="*/ 12 w 14"/>
                <a:gd name="T87" fmla="*/ 0 h 12"/>
                <a:gd name="T88" fmla="*/ 12 w 14"/>
                <a:gd name="T89" fmla="*/ 1 h 12"/>
                <a:gd name="T90" fmla="*/ 11 w 14"/>
                <a:gd name="T91" fmla="*/ 1 h 12"/>
                <a:gd name="T92" fmla="*/ 11 w 14"/>
                <a:gd name="T9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 h="12">
                  <a:moveTo>
                    <a:pt x="11" y="1"/>
                  </a:moveTo>
                  <a:lnTo>
                    <a:pt x="11" y="2"/>
                  </a:lnTo>
                  <a:lnTo>
                    <a:pt x="10" y="3"/>
                  </a:lnTo>
                  <a:lnTo>
                    <a:pt x="10" y="3"/>
                  </a:lnTo>
                  <a:lnTo>
                    <a:pt x="9" y="4"/>
                  </a:lnTo>
                  <a:lnTo>
                    <a:pt x="9" y="5"/>
                  </a:lnTo>
                  <a:lnTo>
                    <a:pt x="8" y="5"/>
                  </a:lnTo>
                  <a:lnTo>
                    <a:pt x="7" y="6"/>
                  </a:lnTo>
                  <a:lnTo>
                    <a:pt x="6" y="6"/>
                  </a:lnTo>
                  <a:lnTo>
                    <a:pt x="5" y="6"/>
                  </a:lnTo>
                  <a:lnTo>
                    <a:pt x="5" y="7"/>
                  </a:lnTo>
                  <a:lnTo>
                    <a:pt x="4" y="8"/>
                  </a:lnTo>
                  <a:lnTo>
                    <a:pt x="3" y="8"/>
                  </a:lnTo>
                  <a:lnTo>
                    <a:pt x="3" y="8"/>
                  </a:lnTo>
                  <a:lnTo>
                    <a:pt x="2" y="9"/>
                  </a:lnTo>
                  <a:lnTo>
                    <a:pt x="1" y="9"/>
                  </a:lnTo>
                  <a:lnTo>
                    <a:pt x="1" y="9"/>
                  </a:lnTo>
                  <a:lnTo>
                    <a:pt x="0" y="10"/>
                  </a:lnTo>
                  <a:lnTo>
                    <a:pt x="0" y="10"/>
                  </a:lnTo>
                  <a:lnTo>
                    <a:pt x="0" y="11"/>
                  </a:lnTo>
                  <a:lnTo>
                    <a:pt x="1" y="11"/>
                  </a:lnTo>
                  <a:lnTo>
                    <a:pt x="1" y="11"/>
                  </a:lnTo>
                  <a:lnTo>
                    <a:pt x="1" y="10"/>
                  </a:lnTo>
                  <a:lnTo>
                    <a:pt x="2" y="10"/>
                  </a:lnTo>
                  <a:lnTo>
                    <a:pt x="3" y="10"/>
                  </a:lnTo>
                  <a:lnTo>
                    <a:pt x="3" y="10"/>
                  </a:lnTo>
                  <a:lnTo>
                    <a:pt x="4" y="9"/>
                  </a:lnTo>
                  <a:lnTo>
                    <a:pt x="5" y="8"/>
                  </a:lnTo>
                  <a:lnTo>
                    <a:pt x="6" y="8"/>
                  </a:lnTo>
                  <a:lnTo>
                    <a:pt x="7" y="8"/>
                  </a:lnTo>
                  <a:lnTo>
                    <a:pt x="8" y="7"/>
                  </a:lnTo>
                  <a:lnTo>
                    <a:pt x="9" y="6"/>
                  </a:lnTo>
                  <a:lnTo>
                    <a:pt x="10" y="6"/>
                  </a:lnTo>
                  <a:lnTo>
                    <a:pt x="10" y="5"/>
                  </a:lnTo>
                  <a:lnTo>
                    <a:pt x="11" y="5"/>
                  </a:lnTo>
                  <a:lnTo>
                    <a:pt x="12" y="4"/>
                  </a:lnTo>
                  <a:lnTo>
                    <a:pt x="12" y="3"/>
                  </a:lnTo>
                  <a:lnTo>
                    <a:pt x="12" y="3"/>
                  </a:lnTo>
                  <a:lnTo>
                    <a:pt x="13" y="2"/>
                  </a:lnTo>
                  <a:lnTo>
                    <a:pt x="13" y="1"/>
                  </a:lnTo>
                  <a:lnTo>
                    <a:pt x="13" y="1"/>
                  </a:lnTo>
                  <a:lnTo>
                    <a:pt x="12" y="1"/>
                  </a:lnTo>
                  <a:lnTo>
                    <a:pt x="12" y="0"/>
                  </a:lnTo>
                  <a:lnTo>
                    <a:pt x="12" y="0"/>
                  </a:lnTo>
                  <a:lnTo>
                    <a:pt x="12" y="1"/>
                  </a:lnTo>
                  <a:lnTo>
                    <a:pt x="11" y="1"/>
                  </a:lnTo>
                  <a:lnTo>
                    <a:pt x="1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1" name="Freeform 615"/>
            <p:cNvSpPr>
              <a:spLocks/>
            </p:cNvSpPr>
            <p:nvPr/>
          </p:nvSpPr>
          <p:spPr bwMode="auto">
            <a:xfrm>
              <a:off x="685" y="3568"/>
              <a:ext cx="14" cy="11"/>
            </a:xfrm>
            <a:custGeom>
              <a:avLst/>
              <a:gdLst>
                <a:gd name="T0" fmla="*/ 12 w 14"/>
                <a:gd name="T1" fmla="*/ 1 h 11"/>
                <a:gd name="T2" fmla="*/ 11 w 14"/>
                <a:gd name="T3" fmla="*/ 1 h 11"/>
                <a:gd name="T4" fmla="*/ 11 w 14"/>
                <a:gd name="T5" fmla="*/ 2 h 11"/>
                <a:gd name="T6" fmla="*/ 10 w 14"/>
                <a:gd name="T7" fmla="*/ 3 h 11"/>
                <a:gd name="T8" fmla="*/ 10 w 14"/>
                <a:gd name="T9" fmla="*/ 3 h 11"/>
                <a:gd name="T10" fmla="*/ 10 w 14"/>
                <a:gd name="T11" fmla="*/ 3 h 11"/>
                <a:gd name="T12" fmla="*/ 9 w 14"/>
                <a:gd name="T13" fmla="*/ 4 h 11"/>
                <a:gd name="T14" fmla="*/ 8 w 14"/>
                <a:gd name="T15" fmla="*/ 4 h 11"/>
                <a:gd name="T16" fmla="*/ 8 w 14"/>
                <a:gd name="T17" fmla="*/ 5 h 11"/>
                <a:gd name="T18" fmla="*/ 7 w 14"/>
                <a:gd name="T19" fmla="*/ 6 h 11"/>
                <a:gd name="T20" fmla="*/ 6 w 14"/>
                <a:gd name="T21" fmla="*/ 6 h 11"/>
                <a:gd name="T22" fmla="*/ 5 w 14"/>
                <a:gd name="T23" fmla="*/ 7 h 11"/>
                <a:gd name="T24" fmla="*/ 5 w 14"/>
                <a:gd name="T25" fmla="*/ 7 h 11"/>
                <a:gd name="T26" fmla="*/ 3 w 14"/>
                <a:gd name="T27" fmla="*/ 8 h 11"/>
                <a:gd name="T28" fmla="*/ 3 w 14"/>
                <a:gd name="T29" fmla="*/ 8 h 11"/>
                <a:gd name="T30" fmla="*/ 2 w 14"/>
                <a:gd name="T31" fmla="*/ 8 h 11"/>
                <a:gd name="T32" fmla="*/ 1 w 14"/>
                <a:gd name="T33" fmla="*/ 8 h 11"/>
                <a:gd name="T34" fmla="*/ 1 w 14"/>
                <a:gd name="T35" fmla="*/ 8 h 11"/>
                <a:gd name="T36" fmla="*/ 1 w 14"/>
                <a:gd name="T37" fmla="*/ 9 h 11"/>
                <a:gd name="T38" fmla="*/ 0 w 14"/>
                <a:gd name="T39" fmla="*/ 9 h 11"/>
                <a:gd name="T40" fmla="*/ 0 w 14"/>
                <a:gd name="T41" fmla="*/ 9 h 11"/>
                <a:gd name="T42" fmla="*/ 0 w 14"/>
                <a:gd name="T43" fmla="*/ 10 h 11"/>
                <a:gd name="T44" fmla="*/ 1 w 14"/>
                <a:gd name="T45" fmla="*/ 10 h 11"/>
                <a:gd name="T46" fmla="*/ 1 w 14"/>
                <a:gd name="T47" fmla="*/ 10 h 11"/>
                <a:gd name="T48" fmla="*/ 2 w 14"/>
                <a:gd name="T49" fmla="*/ 10 h 11"/>
                <a:gd name="T50" fmla="*/ 3 w 14"/>
                <a:gd name="T51" fmla="*/ 9 h 11"/>
                <a:gd name="T52" fmla="*/ 3 w 14"/>
                <a:gd name="T53" fmla="*/ 9 h 11"/>
                <a:gd name="T54" fmla="*/ 4 w 14"/>
                <a:gd name="T55" fmla="*/ 9 h 11"/>
                <a:gd name="T56" fmla="*/ 5 w 14"/>
                <a:gd name="T57" fmla="*/ 8 h 11"/>
                <a:gd name="T58" fmla="*/ 6 w 14"/>
                <a:gd name="T59" fmla="*/ 8 h 11"/>
                <a:gd name="T60" fmla="*/ 7 w 14"/>
                <a:gd name="T61" fmla="*/ 7 h 11"/>
                <a:gd name="T62" fmla="*/ 8 w 14"/>
                <a:gd name="T63" fmla="*/ 6 h 11"/>
                <a:gd name="T64" fmla="*/ 9 w 14"/>
                <a:gd name="T65" fmla="*/ 6 h 11"/>
                <a:gd name="T66" fmla="*/ 10 w 14"/>
                <a:gd name="T67" fmla="*/ 6 h 11"/>
                <a:gd name="T68" fmla="*/ 10 w 14"/>
                <a:gd name="T69" fmla="*/ 5 h 11"/>
                <a:gd name="T70" fmla="*/ 11 w 14"/>
                <a:gd name="T71" fmla="*/ 4 h 11"/>
                <a:gd name="T72" fmla="*/ 12 w 14"/>
                <a:gd name="T73" fmla="*/ 4 h 11"/>
                <a:gd name="T74" fmla="*/ 12 w 14"/>
                <a:gd name="T75" fmla="*/ 3 h 11"/>
                <a:gd name="T76" fmla="*/ 12 w 14"/>
                <a:gd name="T77" fmla="*/ 3 h 11"/>
                <a:gd name="T78" fmla="*/ 13 w 14"/>
                <a:gd name="T79" fmla="*/ 3 h 11"/>
                <a:gd name="T80" fmla="*/ 13 w 14"/>
                <a:gd name="T81" fmla="*/ 2 h 11"/>
                <a:gd name="T82" fmla="*/ 13 w 14"/>
                <a:gd name="T83" fmla="*/ 1 h 11"/>
                <a:gd name="T84" fmla="*/ 13 w 14"/>
                <a:gd name="T85" fmla="*/ 1 h 11"/>
                <a:gd name="T86" fmla="*/ 12 w 14"/>
                <a:gd name="T87" fmla="*/ 1 h 11"/>
                <a:gd name="T88" fmla="*/ 12 w 14"/>
                <a:gd name="T89" fmla="*/ 0 h 11"/>
                <a:gd name="T90" fmla="*/ 12 w 14"/>
                <a:gd name="T91" fmla="*/ 0 h 11"/>
                <a:gd name="T92" fmla="*/ 12 w 14"/>
                <a:gd name="T93" fmla="*/ 1 h 11"/>
                <a:gd name="T94" fmla="*/ 12 w 14"/>
                <a:gd name="T95"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 h="11">
                  <a:moveTo>
                    <a:pt x="12" y="1"/>
                  </a:moveTo>
                  <a:lnTo>
                    <a:pt x="11" y="1"/>
                  </a:lnTo>
                  <a:lnTo>
                    <a:pt x="11" y="2"/>
                  </a:lnTo>
                  <a:lnTo>
                    <a:pt x="10" y="3"/>
                  </a:lnTo>
                  <a:lnTo>
                    <a:pt x="10" y="3"/>
                  </a:lnTo>
                  <a:lnTo>
                    <a:pt x="10" y="3"/>
                  </a:lnTo>
                  <a:lnTo>
                    <a:pt x="9" y="4"/>
                  </a:lnTo>
                  <a:lnTo>
                    <a:pt x="8" y="4"/>
                  </a:lnTo>
                  <a:lnTo>
                    <a:pt x="8" y="5"/>
                  </a:lnTo>
                  <a:lnTo>
                    <a:pt x="7" y="6"/>
                  </a:lnTo>
                  <a:lnTo>
                    <a:pt x="6" y="6"/>
                  </a:lnTo>
                  <a:lnTo>
                    <a:pt x="5" y="7"/>
                  </a:lnTo>
                  <a:lnTo>
                    <a:pt x="5" y="7"/>
                  </a:lnTo>
                  <a:lnTo>
                    <a:pt x="3" y="8"/>
                  </a:lnTo>
                  <a:lnTo>
                    <a:pt x="3" y="8"/>
                  </a:lnTo>
                  <a:lnTo>
                    <a:pt x="2" y="8"/>
                  </a:lnTo>
                  <a:lnTo>
                    <a:pt x="1" y="8"/>
                  </a:lnTo>
                  <a:lnTo>
                    <a:pt x="1" y="8"/>
                  </a:lnTo>
                  <a:lnTo>
                    <a:pt x="1" y="9"/>
                  </a:lnTo>
                  <a:lnTo>
                    <a:pt x="0" y="9"/>
                  </a:lnTo>
                  <a:lnTo>
                    <a:pt x="0" y="9"/>
                  </a:lnTo>
                  <a:lnTo>
                    <a:pt x="0" y="10"/>
                  </a:lnTo>
                  <a:lnTo>
                    <a:pt x="1" y="10"/>
                  </a:lnTo>
                  <a:lnTo>
                    <a:pt x="1" y="10"/>
                  </a:lnTo>
                  <a:lnTo>
                    <a:pt x="2" y="10"/>
                  </a:lnTo>
                  <a:lnTo>
                    <a:pt x="3" y="9"/>
                  </a:lnTo>
                  <a:lnTo>
                    <a:pt x="3" y="9"/>
                  </a:lnTo>
                  <a:lnTo>
                    <a:pt x="4" y="9"/>
                  </a:lnTo>
                  <a:lnTo>
                    <a:pt x="5" y="8"/>
                  </a:lnTo>
                  <a:lnTo>
                    <a:pt x="6" y="8"/>
                  </a:lnTo>
                  <a:lnTo>
                    <a:pt x="7" y="7"/>
                  </a:lnTo>
                  <a:lnTo>
                    <a:pt x="8" y="6"/>
                  </a:lnTo>
                  <a:lnTo>
                    <a:pt x="9" y="6"/>
                  </a:lnTo>
                  <a:lnTo>
                    <a:pt x="10" y="6"/>
                  </a:lnTo>
                  <a:lnTo>
                    <a:pt x="10" y="5"/>
                  </a:lnTo>
                  <a:lnTo>
                    <a:pt x="11" y="4"/>
                  </a:lnTo>
                  <a:lnTo>
                    <a:pt x="12" y="4"/>
                  </a:lnTo>
                  <a:lnTo>
                    <a:pt x="12" y="3"/>
                  </a:lnTo>
                  <a:lnTo>
                    <a:pt x="12" y="3"/>
                  </a:lnTo>
                  <a:lnTo>
                    <a:pt x="13" y="3"/>
                  </a:lnTo>
                  <a:lnTo>
                    <a:pt x="13" y="2"/>
                  </a:lnTo>
                  <a:lnTo>
                    <a:pt x="13" y="1"/>
                  </a:lnTo>
                  <a:lnTo>
                    <a:pt x="13" y="1"/>
                  </a:lnTo>
                  <a:lnTo>
                    <a:pt x="12" y="1"/>
                  </a:lnTo>
                  <a:lnTo>
                    <a:pt x="12" y="0"/>
                  </a:lnTo>
                  <a:lnTo>
                    <a:pt x="12" y="0"/>
                  </a:lnTo>
                  <a:lnTo>
                    <a:pt x="12" y="1"/>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2" name="Freeform 616"/>
            <p:cNvSpPr>
              <a:spLocks/>
            </p:cNvSpPr>
            <p:nvPr/>
          </p:nvSpPr>
          <p:spPr bwMode="auto">
            <a:xfrm>
              <a:off x="839" y="3513"/>
              <a:ext cx="147" cy="255"/>
            </a:xfrm>
            <a:custGeom>
              <a:avLst/>
              <a:gdLst>
                <a:gd name="T0" fmla="*/ 0 w 147"/>
                <a:gd name="T1" fmla="*/ 75 h 255"/>
                <a:gd name="T2" fmla="*/ 2 w 147"/>
                <a:gd name="T3" fmla="*/ 76 h 255"/>
                <a:gd name="T4" fmla="*/ 4 w 147"/>
                <a:gd name="T5" fmla="*/ 77 h 255"/>
                <a:gd name="T6" fmla="*/ 7 w 147"/>
                <a:gd name="T7" fmla="*/ 77 h 255"/>
                <a:gd name="T8" fmla="*/ 10 w 147"/>
                <a:gd name="T9" fmla="*/ 77 h 255"/>
                <a:gd name="T10" fmla="*/ 20 w 147"/>
                <a:gd name="T11" fmla="*/ 76 h 255"/>
                <a:gd name="T12" fmla="*/ 33 w 147"/>
                <a:gd name="T13" fmla="*/ 69 h 255"/>
                <a:gd name="T14" fmla="*/ 44 w 147"/>
                <a:gd name="T15" fmla="*/ 59 h 255"/>
                <a:gd name="T16" fmla="*/ 55 w 147"/>
                <a:gd name="T17" fmla="*/ 44 h 255"/>
                <a:gd name="T18" fmla="*/ 61 w 147"/>
                <a:gd name="T19" fmla="*/ 24 h 255"/>
                <a:gd name="T20" fmla="*/ 62 w 147"/>
                <a:gd name="T21" fmla="*/ 15 h 255"/>
                <a:gd name="T22" fmla="*/ 62 w 147"/>
                <a:gd name="T23" fmla="*/ 12 h 255"/>
                <a:gd name="T24" fmla="*/ 63 w 147"/>
                <a:gd name="T25" fmla="*/ 10 h 255"/>
                <a:gd name="T26" fmla="*/ 71 w 147"/>
                <a:gd name="T27" fmla="*/ 12 h 255"/>
                <a:gd name="T28" fmla="*/ 89 w 147"/>
                <a:gd name="T29" fmla="*/ 24 h 255"/>
                <a:gd name="T30" fmla="*/ 107 w 147"/>
                <a:gd name="T31" fmla="*/ 43 h 255"/>
                <a:gd name="T32" fmla="*/ 122 w 147"/>
                <a:gd name="T33" fmla="*/ 66 h 255"/>
                <a:gd name="T34" fmla="*/ 134 w 147"/>
                <a:gd name="T35" fmla="*/ 92 h 255"/>
                <a:gd name="T36" fmla="*/ 140 w 147"/>
                <a:gd name="T37" fmla="*/ 117 h 255"/>
                <a:gd name="T38" fmla="*/ 140 w 147"/>
                <a:gd name="T39" fmla="*/ 139 h 255"/>
                <a:gd name="T40" fmla="*/ 139 w 147"/>
                <a:gd name="T41" fmla="*/ 165 h 255"/>
                <a:gd name="T42" fmla="*/ 136 w 147"/>
                <a:gd name="T43" fmla="*/ 193 h 255"/>
                <a:gd name="T44" fmla="*/ 135 w 147"/>
                <a:gd name="T45" fmla="*/ 221 h 255"/>
                <a:gd name="T46" fmla="*/ 136 w 147"/>
                <a:gd name="T47" fmla="*/ 240 h 255"/>
                <a:gd name="T48" fmla="*/ 138 w 147"/>
                <a:gd name="T49" fmla="*/ 248 h 255"/>
                <a:gd name="T50" fmla="*/ 140 w 147"/>
                <a:gd name="T51" fmla="*/ 251 h 255"/>
                <a:gd name="T52" fmla="*/ 142 w 147"/>
                <a:gd name="T53" fmla="*/ 254 h 255"/>
                <a:gd name="T54" fmla="*/ 143 w 147"/>
                <a:gd name="T55" fmla="*/ 251 h 255"/>
                <a:gd name="T56" fmla="*/ 141 w 147"/>
                <a:gd name="T57" fmla="*/ 242 h 255"/>
                <a:gd name="T58" fmla="*/ 140 w 147"/>
                <a:gd name="T59" fmla="*/ 221 h 255"/>
                <a:gd name="T60" fmla="*/ 141 w 147"/>
                <a:gd name="T61" fmla="*/ 193 h 255"/>
                <a:gd name="T62" fmla="*/ 144 w 147"/>
                <a:gd name="T63" fmla="*/ 165 h 255"/>
                <a:gd name="T64" fmla="*/ 146 w 147"/>
                <a:gd name="T65" fmla="*/ 139 h 255"/>
                <a:gd name="T66" fmla="*/ 145 w 147"/>
                <a:gd name="T67" fmla="*/ 116 h 255"/>
                <a:gd name="T68" fmla="*/ 139 w 147"/>
                <a:gd name="T69" fmla="*/ 91 h 255"/>
                <a:gd name="T70" fmla="*/ 127 w 147"/>
                <a:gd name="T71" fmla="*/ 64 h 255"/>
                <a:gd name="T72" fmla="*/ 110 w 147"/>
                <a:gd name="T73" fmla="*/ 38 h 255"/>
                <a:gd name="T74" fmla="*/ 91 w 147"/>
                <a:gd name="T75" fmla="*/ 17 h 255"/>
                <a:gd name="T76" fmla="*/ 68 w 147"/>
                <a:gd name="T77" fmla="*/ 3 h 255"/>
                <a:gd name="T78" fmla="*/ 58 w 147"/>
                <a:gd name="T79" fmla="*/ 0 h 255"/>
                <a:gd name="T80" fmla="*/ 56 w 147"/>
                <a:gd name="T81" fmla="*/ 2 h 255"/>
                <a:gd name="T82" fmla="*/ 54 w 147"/>
                <a:gd name="T83" fmla="*/ 5 h 255"/>
                <a:gd name="T84" fmla="*/ 54 w 147"/>
                <a:gd name="T85" fmla="*/ 9 h 255"/>
                <a:gd name="T86" fmla="*/ 54 w 147"/>
                <a:gd name="T87" fmla="*/ 13 h 255"/>
                <a:gd name="T88" fmla="*/ 54 w 147"/>
                <a:gd name="T89" fmla="*/ 21 h 255"/>
                <a:gd name="T90" fmla="*/ 48 w 147"/>
                <a:gd name="T91" fmla="*/ 39 h 255"/>
                <a:gd name="T92" fmla="*/ 39 w 147"/>
                <a:gd name="T93" fmla="*/ 52 h 255"/>
                <a:gd name="T94" fmla="*/ 29 w 147"/>
                <a:gd name="T95" fmla="*/ 62 h 255"/>
                <a:gd name="T96" fmla="*/ 17 w 147"/>
                <a:gd name="T97" fmla="*/ 68 h 255"/>
                <a:gd name="T98" fmla="*/ 8 w 147"/>
                <a:gd name="T99" fmla="*/ 71 h 255"/>
                <a:gd name="T100" fmla="*/ 5 w 147"/>
                <a:gd name="T101" fmla="*/ 71 h 255"/>
                <a:gd name="T102" fmla="*/ 2 w 147"/>
                <a:gd name="T103" fmla="*/ 72 h 255"/>
                <a:gd name="T104" fmla="*/ 0 w 147"/>
                <a:gd name="T105" fmla="*/ 73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255">
                  <a:moveTo>
                    <a:pt x="0" y="74"/>
                  </a:moveTo>
                  <a:lnTo>
                    <a:pt x="0" y="74"/>
                  </a:lnTo>
                  <a:lnTo>
                    <a:pt x="0" y="75"/>
                  </a:lnTo>
                  <a:lnTo>
                    <a:pt x="0" y="76"/>
                  </a:lnTo>
                  <a:lnTo>
                    <a:pt x="1" y="76"/>
                  </a:lnTo>
                  <a:lnTo>
                    <a:pt x="2" y="76"/>
                  </a:lnTo>
                  <a:lnTo>
                    <a:pt x="2" y="77"/>
                  </a:lnTo>
                  <a:lnTo>
                    <a:pt x="3" y="77"/>
                  </a:lnTo>
                  <a:lnTo>
                    <a:pt x="4" y="77"/>
                  </a:lnTo>
                  <a:lnTo>
                    <a:pt x="5" y="77"/>
                  </a:lnTo>
                  <a:lnTo>
                    <a:pt x="6" y="77"/>
                  </a:lnTo>
                  <a:lnTo>
                    <a:pt x="7" y="77"/>
                  </a:lnTo>
                  <a:lnTo>
                    <a:pt x="8" y="77"/>
                  </a:lnTo>
                  <a:lnTo>
                    <a:pt x="9" y="77"/>
                  </a:lnTo>
                  <a:lnTo>
                    <a:pt x="10" y="77"/>
                  </a:lnTo>
                  <a:lnTo>
                    <a:pt x="12" y="78"/>
                  </a:lnTo>
                  <a:lnTo>
                    <a:pt x="16" y="77"/>
                  </a:lnTo>
                  <a:lnTo>
                    <a:pt x="20" y="76"/>
                  </a:lnTo>
                  <a:lnTo>
                    <a:pt x="24" y="74"/>
                  </a:lnTo>
                  <a:lnTo>
                    <a:pt x="28" y="72"/>
                  </a:lnTo>
                  <a:lnTo>
                    <a:pt x="33" y="69"/>
                  </a:lnTo>
                  <a:lnTo>
                    <a:pt x="37" y="66"/>
                  </a:lnTo>
                  <a:lnTo>
                    <a:pt x="40" y="63"/>
                  </a:lnTo>
                  <a:lnTo>
                    <a:pt x="44" y="59"/>
                  </a:lnTo>
                  <a:lnTo>
                    <a:pt x="48" y="54"/>
                  </a:lnTo>
                  <a:lnTo>
                    <a:pt x="52" y="49"/>
                  </a:lnTo>
                  <a:lnTo>
                    <a:pt x="55" y="44"/>
                  </a:lnTo>
                  <a:lnTo>
                    <a:pt x="58" y="38"/>
                  </a:lnTo>
                  <a:lnTo>
                    <a:pt x="60" y="31"/>
                  </a:lnTo>
                  <a:lnTo>
                    <a:pt x="61" y="24"/>
                  </a:lnTo>
                  <a:lnTo>
                    <a:pt x="62" y="18"/>
                  </a:lnTo>
                  <a:lnTo>
                    <a:pt x="62" y="16"/>
                  </a:lnTo>
                  <a:lnTo>
                    <a:pt x="62" y="15"/>
                  </a:lnTo>
                  <a:lnTo>
                    <a:pt x="62" y="14"/>
                  </a:lnTo>
                  <a:lnTo>
                    <a:pt x="62" y="13"/>
                  </a:lnTo>
                  <a:lnTo>
                    <a:pt x="62" y="12"/>
                  </a:lnTo>
                  <a:lnTo>
                    <a:pt x="62" y="11"/>
                  </a:lnTo>
                  <a:lnTo>
                    <a:pt x="62" y="10"/>
                  </a:lnTo>
                  <a:lnTo>
                    <a:pt x="63" y="10"/>
                  </a:lnTo>
                  <a:lnTo>
                    <a:pt x="63" y="9"/>
                  </a:lnTo>
                  <a:lnTo>
                    <a:pt x="64" y="9"/>
                  </a:lnTo>
                  <a:lnTo>
                    <a:pt x="71" y="12"/>
                  </a:lnTo>
                  <a:lnTo>
                    <a:pt x="77" y="16"/>
                  </a:lnTo>
                  <a:lnTo>
                    <a:pt x="84" y="20"/>
                  </a:lnTo>
                  <a:lnTo>
                    <a:pt x="89" y="24"/>
                  </a:lnTo>
                  <a:lnTo>
                    <a:pt x="95" y="30"/>
                  </a:lnTo>
                  <a:lnTo>
                    <a:pt x="101" y="36"/>
                  </a:lnTo>
                  <a:lnTo>
                    <a:pt x="107" y="43"/>
                  </a:lnTo>
                  <a:lnTo>
                    <a:pt x="112" y="51"/>
                  </a:lnTo>
                  <a:lnTo>
                    <a:pt x="117" y="59"/>
                  </a:lnTo>
                  <a:lnTo>
                    <a:pt x="122" y="66"/>
                  </a:lnTo>
                  <a:lnTo>
                    <a:pt x="126" y="74"/>
                  </a:lnTo>
                  <a:lnTo>
                    <a:pt x="130" y="83"/>
                  </a:lnTo>
                  <a:lnTo>
                    <a:pt x="134" y="92"/>
                  </a:lnTo>
                  <a:lnTo>
                    <a:pt x="135" y="101"/>
                  </a:lnTo>
                  <a:lnTo>
                    <a:pt x="138" y="109"/>
                  </a:lnTo>
                  <a:lnTo>
                    <a:pt x="140" y="117"/>
                  </a:lnTo>
                  <a:lnTo>
                    <a:pt x="140" y="124"/>
                  </a:lnTo>
                  <a:lnTo>
                    <a:pt x="140" y="131"/>
                  </a:lnTo>
                  <a:lnTo>
                    <a:pt x="140" y="139"/>
                  </a:lnTo>
                  <a:lnTo>
                    <a:pt x="140" y="147"/>
                  </a:lnTo>
                  <a:lnTo>
                    <a:pt x="139" y="155"/>
                  </a:lnTo>
                  <a:lnTo>
                    <a:pt x="139" y="165"/>
                  </a:lnTo>
                  <a:lnTo>
                    <a:pt x="138" y="175"/>
                  </a:lnTo>
                  <a:lnTo>
                    <a:pt x="137" y="185"/>
                  </a:lnTo>
                  <a:lnTo>
                    <a:pt x="136" y="193"/>
                  </a:lnTo>
                  <a:lnTo>
                    <a:pt x="136" y="203"/>
                  </a:lnTo>
                  <a:lnTo>
                    <a:pt x="135" y="212"/>
                  </a:lnTo>
                  <a:lnTo>
                    <a:pt x="135" y="221"/>
                  </a:lnTo>
                  <a:lnTo>
                    <a:pt x="135" y="228"/>
                  </a:lnTo>
                  <a:lnTo>
                    <a:pt x="135" y="234"/>
                  </a:lnTo>
                  <a:lnTo>
                    <a:pt x="136" y="240"/>
                  </a:lnTo>
                  <a:lnTo>
                    <a:pt x="137" y="245"/>
                  </a:lnTo>
                  <a:lnTo>
                    <a:pt x="137" y="247"/>
                  </a:lnTo>
                  <a:lnTo>
                    <a:pt x="138" y="248"/>
                  </a:lnTo>
                  <a:lnTo>
                    <a:pt x="139" y="249"/>
                  </a:lnTo>
                  <a:lnTo>
                    <a:pt x="139" y="250"/>
                  </a:lnTo>
                  <a:lnTo>
                    <a:pt x="140" y="251"/>
                  </a:lnTo>
                  <a:lnTo>
                    <a:pt x="140" y="252"/>
                  </a:lnTo>
                  <a:lnTo>
                    <a:pt x="141" y="253"/>
                  </a:lnTo>
                  <a:lnTo>
                    <a:pt x="142" y="254"/>
                  </a:lnTo>
                  <a:lnTo>
                    <a:pt x="143" y="254"/>
                  </a:lnTo>
                  <a:lnTo>
                    <a:pt x="143" y="253"/>
                  </a:lnTo>
                  <a:lnTo>
                    <a:pt x="143" y="251"/>
                  </a:lnTo>
                  <a:lnTo>
                    <a:pt x="143" y="250"/>
                  </a:lnTo>
                  <a:lnTo>
                    <a:pt x="142" y="248"/>
                  </a:lnTo>
                  <a:lnTo>
                    <a:pt x="141" y="242"/>
                  </a:lnTo>
                  <a:lnTo>
                    <a:pt x="140" y="235"/>
                  </a:lnTo>
                  <a:lnTo>
                    <a:pt x="140" y="229"/>
                  </a:lnTo>
                  <a:lnTo>
                    <a:pt x="140" y="221"/>
                  </a:lnTo>
                  <a:lnTo>
                    <a:pt x="140" y="212"/>
                  </a:lnTo>
                  <a:lnTo>
                    <a:pt x="141" y="203"/>
                  </a:lnTo>
                  <a:lnTo>
                    <a:pt x="141" y="193"/>
                  </a:lnTo>
                  <a:lnTo>
                    <a:pt x="142" y="185"/>
                  </a:lnTo>
                  <a:lnTo>
                    <a:pt x="143" y="175"/>
                  </a:lnTo>
                  <a:lnTo>
                    <a:pt x="144" y="165"/>
                  </a:lnTo>
                  <a:lnTo>
                    <a:pt x="145" y="156"/>
                  </a:lnTo>
                  <a:lnTo>
                    <a:pt x="145" y="148"/>
                  </a:lnTo>
                  <a:lnTo>
                    <a:pt x="146" y="139"/>
                  </a:lnTo>
                  <a:lnTo>
                    <a:pt x="146" y="130"/>
                  </a:lnTo>
                  <a:lnTo>
                    <a:pt x="146" y="123"/>
                  </a:lnTo>
                  <a:lnTo>
                    <a:pt x="145" y="116"/>
                  </a:lnTo>
                  <a:lnTo>
                    <a:pt x="144" y="108"/>
                  </a:lnTo>
                  <a:lnTo>
                    <a:pt x="141" y="100"/>
                  </a:lnTo>
                  <a:lnTo>
                    <a:pt x="139" y="91"/>
                  </a:lnTo>
                  <a:lnTo>
                    <a:pt x="135" y="82"/>
                  </a:lnTo>
                  <a:lnTo>
                    <a:pt x="132" y="73"/>
                  </a:lnTo>
                  <a:lnTo>
                    <a:pt x="127" y="64"/>
                  </a:lnTo>
                  <a:lnTo>
                    <a:pt x="122" y="55"/>
                  </a:lnTo>
                  <a:lnTo>
                    <a:pt x="117" y="46"/>
                  </a:lnTo>
                  <a:lnTo>
                    <a:pt x="110" y="38"/>
                  </a:lnTo>
                  <a:lnTo>
                    <a:pt x="105" y="30"/>
                  </a:lnTo>
                  <a:lnTo>
                    <a:pt x="98" y="22"/>
                  </a:lnTo>
                  <a:lnTo>
                    <a:pt x="91" y="17"/>
                  </a:lnTo>
                  <a:lnTo>
                    <a:pt x="84" y="11"/>
                  </a:lnTo>
                  <a:lnTo>
                    <a:pt x="76" y="6"/>
                  </a:lnTo>
                  <a:lnTo>
                    <a:pt x="68" y="3"/>
                  </a:lnTo>
                  <a:lnTo>
                    <a:pt x="61" y="0"/>
                  </a:lnTo>
                  <a:lnTo>
                    <a:pt x="59" y="0"/>
                  </a:lnTo>
                  <a:lnTo>
                    <a:pt x="58" y="0"/>
                  </a:lnTo>
                  <a:lnTo>
                    <a:pt x="57" y="0"/>
                  </a:lnTo>
                  <a:lnTo>
                    <a:pt x="56" y="1"/>
                  </a:lnTo>
                  <a:lnTo>
                    <a:pt x="56" y="2"/>
                  </a:lnTo>
                  <a:lnTo>
                    <a:pt x="55" y="3"/>
                  </a:lnTo>
                  <a:lnTo>
                    <a:pt x="55" y="4"/>
                  </a:lnTo>
                  <a:lnTo>
                    <a:pt x="54" y="5"/>
                  </a:lnTo>
                  <a:lnTo>
                    <a:pt x="54" y="6"/>
                  </a:lnTo>
                  <a:lnTo>
                    <a:pt x="54" y="8"/>
                  </a:lnTo>
                  <a:lnTo>
                    <a:pt x="54" y="9"/>
                  </a:lnTo>
                  <a:lnTo>
                    <a:pt x="54" y="10"/>
                  </a:lnTo>
                  <a:lnTo>
                    <a:pt x="54" y="12"/>
                  </a:lnTo>
                  <a:lnTo>
                    <a:pt x="54" y="13"/>
                  </a:lnTo>
                  <a:lnTo>
                    <a:pt x="54" y="15"/>
                  </a:lnTo>
                  <a:lnTo>
                    <a:pt x="54" y="16"/>
                  </a:lnTo>
                  <a:lnTo>
                    <a:pt x="54" y="21"/>
                  </a:lnTo>
                  <a:lnTo>
                    <a:pt x="52" y="28"/>
                  </a:lnTo>
                  <a:lnTo>
                    <a:pt x="50" y="33"/>
                  </a:lnTo>
                  <a:lnTo>
                    <a:pt x="48" y="39"/>
                  </a:lnTo>
                  <a:lnTo>
                    <a:pt x="45" y="44"/>
                  </a:lnTo>
                  <a:lnTo>
                    <a:pt x="42" y="48"/>
                  </a:lnTo>
                  <a:lnTo>
                    <a:pt x="39" y="52"/>
                  </a:lnTo>
                  <a:lnTo>
                    <a:pt x="36" y="56"/>
                  </a:lnTo>
                  <a:lnTo>
                    <a:pt x="33" y="59"/>
                  </a:lnTo>
                  <a:lnTo>
                    <a:pt x="29" y="62"/>
                  </a:lnTo>
                  <a:lnTo>
                    <a:pt x="25" y="64"/>
                  </a:lnTo>
                  <a:lnTo>
                    <a:pt x="21" y="66"/>
                  </a:lnTo>
                  <a:lnTo>
                    <a:pt x="17" y="68"/>
                  </a:lnTo>
                  <a:lnTo>
                    <a:pt x="14" y="69"/>
                  </a:lnTo>
                  <a:lnTo>
                    <a:pt x="11" y="70"/>
                  </a:lnTo>
                  <a:lnTo>
                    <a:pt x="8" y="71"/>
                  </a:lnTo>
                  <a:lnTo>
                    <a:pt x="7" y="71"/>
                  </a:lnTo>
                  <a:lnTo>
                    <a:pt x="6" y="71"/>
                  </a:lnTo>
                  <a:lnTo>
                    <a:pt x="5" y="71"/>
                  </a:lnTo>
                  <a:lnTo>
                    <a:pt x="4" y="72"/>
                  </a:lnTo>
                  <a:lnTo>
                    <a:pt x="3" y="72"/>
                  </a:lnTo>
                  <a:lnTo>
                    <a:pt x="2" y="72"/>
                  </a:lnTo>
                  <a:lnTo>
                    <a:pt x="1" y="72"/>
                  </a:lnTo>
                  <a:lnTo>
                    <a:pt x="1" y="73"/>
                  </a:lnTo>
                  <a:lnTo>
                    <a:pt x="0" y="73"/>
                  </a:lnTo>
                  <a:lnTo>
                    <a:pt x="0" y="7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3" name="Freeform 617"/>
            <p:cNvSpPr>
              <a:spLocks/>
            </p:cNvSpPr>
            <p:nvPr/>
          </p:nvSpPr>
          <p:spPr bwMode="auto">
            <a:xfrm>
              <a:off x="975" y="3635"/>
              <a:ext cx="2" cy="128"/>
            </a:xfrm>
            <a:custGeom>
              <a:avLst/>
              <a:gdLst>
                <a:gd name="T0" fmla="*/ 0 w 2"/>
                <a:gd name="T1" fmla="*/ 10 h 128"/>
                <a:gd name="T2" fmla="*/ 0 w 2"/>
                <a:gd name="T3" fmla="*/ 19 h 128"/>
                <a:gd name="T4" fmla="*/ 0 w 2"/>
                <a:gd name="T5" fmla="*/ 31 h 128"/>
                <a:gd name="T6" fmla="*/ 0 w 2"/>
                <a:gd name="T7" fmla="*/ 44 h 128"/>
                <a:gd name="T8" fmla="*/ 0 w 2"/>
                <a:gd name="T9" fmla="*/ 58 h 128"/>
                <a:gd name="T10" fmla="*/ 0 w 2"/>
                <a:gd name="T11" fmla="*/ 71 h 128"/>
                <a:gd name="T12" fmla="*/ 0 w 2"/>
                <a:gd name="T13" fmla="*/ 81 h 128"/>
                <a:gd name="T14" fmla="*/ 0 w 2"/>
                <a:gd name="T15" fmla="*/ 90 h 128"/>
                <a:gd name="T16" fmla="*/ 0 w 2"/>
                <a:gd name="T17" fmla="*/ 95 h 128"/>
                <a:gd name="T18" fmla="*/ 0 w 2"/>
                <a:gd name="T19" fmla="*/ 98 h 128"/>
                <a:gd name="T20" fmla="*/ 0 w 2"/>
                <a:gd name="T21" fmla="*/ 103 h 128"/>
                <a:gd name="T22" fmla="*/ 0 w 2"/>
                <a:gd name="T23" fmla="*/ 107 h 128"/>
                <a:gd name="T24" fmla="*/ 0 w 2"/>
                <a:gd name="T25" fmla="*/ 112 h 128"/>
                <a:gd name="T26" fmla="*/ 0 w 2"/>
                <a:gd name="T27" fmla="*/ 116 h 128"/>
                <a:gd name="T28" fmla="*/ 0 w 2"/>
                <a:gd name="T29" fmla="*/ 119 h 128"/>
                <a:gd name="T30" fmla="*/ 1 w 2"/>
                <a:gd name="T31" fmla="*/ 123 h 128"/>
                <a:gd name="T32" fmla="*/ 1 w 2"/>
                <a:gd name="T33" fmla="*/ 125 h 128"/>
                <a:gd name="T34" fmla="*/ 1 w 2"/>
                <a:gd name="T35" fmla="*/ 127 h 128"/>
                <a:gd name="T36" fmla="*/ 1 w 2"/>
                <a:gd name="T37" fmla="*/ 125 h 128"/>
                <a:gd name="T38" fmla="*/ 1 w 2"/>
                <a:gd name="T39" fmla="*/ 123 h 128"/>
                <a:gd name="T40" fmla="*/ 1 w 2"/>
                <a:gd name="T41" fmla="*/ 121 h 128"/>
                <a:gd name="T42" fmla="*/ 1 w 2"/>
                <a:gd name="T43" fmla="*/ 118 h 128"/>
                <a:gd name="T44" fmla="*/ 1 w 2"/>
                <a:gd name="T45" fmla="*/ 116 h 128"/>
                <a:gd name="T46" fmla="*/ 1 w 2"/>
                <a:gd name="T47" fmla="*/ 113 h 128"/>
                <a:gd name="T48" fmla="*/ 1 w 2"/>
                <a:gd name="T49" fmla="*/ 109 h 128"/>
                <a:gd name="T50" fmla="*/ 0 w 2"/>
                <a:gd name="T51" fmla="*/ 106 h 128"/>
                <a:gd name="T52" fmla="*/ 0 w 2"/>
                <a:gd name="T53" fmla="*/ 102 h 128"/>
                <a:gd name="T54" fmla="*/ 0 w 2"/>
                <a:gd name="T55" fmla="*/ 99 h 128"/>
                <a:gd name="T56" fmla="*/ 0 w 2"/>
                <a:gd name="T57" fmla="*/ 91 h 128"/>
                <a:gd name="T58" fmla="*/ 1 w 2"/>
                <a:gd name="T59" fmla="*/ 83 h 128"/>
                <a:gd name="T60" fmla="*/ 1 w 2"/>
                <a:gd name="T61" fmla="*/ 73 h 128"/>
                <a:gd name="T62" fmla="*/ 1 w 2"/>
                <a:gd name="T63" fmla="*/ 59 h 128"/>
                <a:gd name="T64" fmla="*/ 1 w 2"/>
                <a:gd name="T65" fmla="*/ 45 h 128"/>
                <a:gd name="T66" fmla="*/ 1 w 2"/>
                <a:gd name="T67" fmla="*/ 31 h 128"/>
                <a:gd name="T68" fmla="*/ 1 w 2"/>
                <a:gd name="T69" fmla="*/ 18 h 128"/>
                <a:gd name="T70" fmla="*/ 1 w 2"/>
                <a:gd name="T71" fmla="*/ 10 h 128"/>
                <a:gd name="T72" fmla="*/ 0 w 2"/>
                <a:gd name="T73" fmla="*/ 6 h 128"/>
                <a:gd name="T74" fmla="*/ 0 w 2"/>
                <a:gd name="T75" fmla="*/ 4 h 128"/>
                <a:gd name="T76" fmla="*/ 0 w 2"/>
                <a:gd name="T77" fmla="*/ 2 h 128"/>
                <a:gd name="T78" fmla="*/ 0 w 2"/>
                <a:gd name="T79" fmla="*/ 0 h 128"/>
                <a:gd name="T80" fmla="*/ 0 w 2"/>
                <a:gd name="T81" fmla="*/ 2 h 128"/>
                <a:gd name="T82" fmla="*/ 0 w 2"/>
                <a:gd name="T83" fmla="*/ 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 h="128">
                  <a:moveTo>
                    <a:pt x="0" y="6"/>
                  </a:moveTo>
                  <a:lnTo>
                    <a:pt x="0" y="10"/>
                  </a:lnTo>
                  <a:lnTo>
                    <a:pt x="0" y="13"/>
                  </a:lnTo>
                  <a:lnTo>
                    <a:pt x="0" y="19"/>
                  </a:lnTo>
                  <a:lnTo>
                    <a:pt x="0" y="25"/>
                  </a:lnTo>
                  <a:lnTo>
                    <a:pt x="0" y="31"/>
                  </a:lnTo>
                  <a:lnTo>
                    <a:pt x="0" y="37"/>
                  </a:lnTo>
                  <a:lnTo>
                    <a:pt x="0" y="44"/>
                  </a:lnTo>
                  <a:lnTo>
                    <a:pt x="0" y="52"/>
                  </a:lnTo>
                  <a:lnTo>
                    <a:pt x="0" y="58"/>
                  </a:lnTo>
                  <a:lnTo>
                    <a:pt x="0" y="64"/>
                  </a:lnTo>
                  <a:lnTo>
                    <a:pt x="0" y="71"/>
                  </a:lnTo>
                  <a:lnTo>
                    <a:pt x="0" y="76"/>
                  </a:lnTo>
                  <a:lnTo>
                    <a:pt x="0" y="81"/>
                  </a:lnTo>
                  <a:lnTo>
                    <a:pt x="0" y="86"/>
                  </a:lnTo>
                  <a:lnTo>
                    <a:pt x="0" y="90"/>
                  </a:lnTo>
                  <a:lnTo>
                    <a:pt x="0" y="93"/>
                  </a:lnTo>
                  <a:lnTo>
                    <a:pt x="0" y="95"/>
                  </a:lnTo>
                  <a:lnTo>
                    <a:pt x="0" y="96"/>
                  </a:lnTo>
                  <a:lnTo>
                    <a:pt x="0" y="98"/>
                  </a:lnTo>
                  <a:lnTo>
                    <a:pt x="0" y="100"/>
                  </a:lnTo>
                  <a:lnTo>
                    <a:pt x="0" y="103"/>
                  </a:lnTo>
                  <a:lnTo>
                    <a:pt x="0" y="105"/>
                  </a:lnTo>
                  <a:lnTo>
                    <a:pt x="0" y="107"/>
                  </a:lnTo>
                  <a:lnTo>
                    <a:pt x="0" y="109"/>
                  </a:lnTo>
                  <a:lnTo>
                    <a:pt x="0" y="112"/>
                  </a:lnTo>
                  <a:lnTo>
                    <a:pt x="0" y="114"/>
                  </a:lnTo>
                  <a:lnTo>
                    <a:pt x="0" y="116"/>
                  </a:lnTo>
                  <a:lnTo>
                    <a:pt x="0" y="117"/>
                  </a:lnTo>
                  <a:lnTo>
                    <a:pt x="0" y="119"/>
                  </a:lnTo>
                  <a:lnTo>
                    <a:pt x="0" y="121"/>
                  </a:lnTo>
                  <a:lnTo>
                    <a:pt x="1" y="123"/>
                  </a:lnTo>
                  <a:lnTo>
                    <a:pt x="1" y="124"/>
                  </a:lnTo>
                  <a:lnTo>
                    <a:pt x="1" y="125"/>
                  </a:lnTo>
                  <a:lnTo>
                    <a:pt x="1" y="126"/>
                  </a:lnTo>
                  <a:lnTo>
                    <a:pt x="1" y="127"/>
                  </a:lnTo>
                  <a:lnTo>
                    <a:pt x="1" y="126"/>
                  </a:lnTo>
                  <a:lnTo>
                    <a:pt x="1" y="125"/>
                  </a:lnTo>
                  <a:lnTo>
                    <a:pt x="1" y="124"/>
                  </a:lnTo>
                  <a:lnTo>
                    <a:pt x="1" y="123"/>
                  </a:lnTo>
                  <a:lnTo>
                    <a:pt x="1" y="122"/>
                  </a:lnTo>
                  <a:lnTo>
                    <a:pt x="1" y="121"/>
                  </a:lnTo>
                  <a:lnTo>
                    <a:pt x="1" y="120"/>
                  </a:lnTo>
                  <a:lnTo>
                    <a:pt x="1" y="118"/>
                  </a:lnTo>
                  <a:lnTo>
                    <a:pt x="1" y="116"/>
                  </a:lnTo>
                  <a:lnTo>
                    <a:pt x="1" y="116"/>
                  </a:lnTo>
                  <a:lnTo>
                    <a:pt x="1" y="114"/>
                  </a:lnTo>
                  <a:lnTo>
                    <a:pt x="1" y="113"/>
                  </a:lnTo>
                  <a:lnTo>
                    <a:pt x="1" y="111"/>
                  </a:lnTo>
                  <a:lnTo>
                    <a:pt x="1" y="109"/>
                  </a:lnTo>
                  <a:lnTo>
                    <a:pt x="0" y="108"/>
                  </a:lnTo>
                  <a:lnTo>
                    <a:pt x="0" y="106"/>
                  </a:lnTo>
                  <a:lnTo>
                    <a:pt x="0" y="104"/>
                  </a:lnTo>
                  <a:lnTo>
                    <a:pt x="0" y="102"/>
                  </a:lnTo>
                  <a:lnTo>
                    <a:pt x="0" y="101"/>
                  </a:lnTo>
                  <a:lnTo>
                    <a:pt x="0" y="99"/>
                  </a:lnTo>
                  <a:lnTo>
                    <a:pt x="0" y="94"/>
                  </a:lnTo>
                  <a:lnTo>
                    <a:pt x="0" y="91"/>
                  </a:lnTo>
                  <a:lnTo>
                    <a:pt x="1" y="88"/>
                  </a:lnTo>
                  <a:lnTo>
                    <a:pt x="1" y="83"/>
                  </a:lnTo>
                  <a:lnTo>
                    <a:pt x="1" y="78"/>
                  </a:lnTo>
                  <a:lnTo>
                    <a:pt x="1" y="73"/>
                  </a:lnTo>
                  <a:lnTo>
                    <a:pt x="1" y="66"/>
                  </a:lnTo>
                  <a:lnTo>
                    <a:pt x="1" y="59"/>
                  </a:lnTo>
                  <a:lnTo>
                    <a:pt x="1" y="52"/>
                  </a:lnTo>
                  <a:lnTo>
                    <a:pt x="1" y="45"/>
                  </a:lnTo>
                  <a:lnTo>
                    <a:pt x="1" y="37"/>
                  </a:lnTo>
                  <a:lnTo>
                    <a:pt x="1" y="31"/>
                  </a:lnTo>
                  <a:lnTo>
                    <a:pt x="1" y="24"/>
                  </a:lnTo>
                  <a:lnTo>
                    <a:pt x="1" y="18"/>
                  </a:lnTo>
                  <a:lnTo>
                    <a:pt x="1" y="13"/>
                  </a:lnTo>
                  <a:lnTo>
                    <a:pt x="1" y="10"/>
                  </a:lnTo>
                  <a:lnTo>
                    <a:pt x="0" y="7"/>
                  </a:lnTo>
                  <a:lnTo>
                    <a:pt x="0" y="6"/>
                  </a:lnTo>
                  <a:lnTo>
                    <a:pt x="0" y="5"/>
                  </a:lnTo>
                  <a:lnTo>
                    <a:pt x="0" y="4"/>
                  </a:lnTo>
                  <a:lnTo>
                    <a:pt x="0" y="3"/>
                  </a:lnTo>
                  <a:lnTo>
                    <a:pt x="0" y="2"/>
                  </a:lnTo>
                  <a:lnTo>
                    <a:pt x="0" y="1"/>
                  </a:lnTo>
                  <a:lnTo>
                    <a:pt x="0" y="0"/>
                  </a:lnTo>
                  <a:lnTo>
                    <a:pt x="0" y="1"/>
                  </a:lnTo>
                  <a:lnTo>
                    <a:pt x="0" y="2"/>
                  </a:lnTo>
                  <a:lnTo>
                    <a:pt x="0" y="3"/>
                  </a:lnTo>
                  <a:lnTo>
                    <a:pt x="0" y="4"/>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4" name="Freeform 618"/>
            <p:cNvSpPr>
              <a:spLocks/>
            </p:cNvSpPr>
            <p:nvPr/>
          </p:nvSpPr>
          <p:spPr bwMode="auto">
            <a:xfrm>
              <a:off x="968" y="3626"/>
              <a:ext cx="1" cy="127"/>
            </a:xfrm>
            <a:custGeom>
              <a:avLst/>
              <a:gdLst>
                <a:gd name="T0" fmla="*/ 0 w 1"/>
                <a:gd name="T1" fmla="*/ 9 h 127"/>
                <a:gd name="T2" fmla="*/ 0 w 1"/>
                <a:gd name="T3" fmla="*/ 18 h 127"/>
                <a:gd name="T4" fmla="*/ 0 w 1"/>
                <a:gd name="T5" fmla="*/ 31 h 127"/>
                <a:gd name="T6" fmla="*/ 0 w 1"/>
                <a:gd name="T7" fmla="*/ 44 h 127"/>
                <a:gd name="T8" fmla="*/ 0 w 1"/>
                <a:gd name="T9" fmla="*/ 57 h 127"/>
                <a:gd name="T10" fmla="*/ 0 w 1"/>
                <a:gd name="T11" fmla="*/ 70 h 127"/>
                <a:gd name="T12" fmla="*/ 0 w 1"/>
                <a:gd name="T13" fmla="*/ 81 h 127"/>
                <a:gd name="T14" fmla="*/ 0 w 1"/>
                <a:gd name="T15" fmla="*/ 89 h 127"/>
                <a:gd name="T16" fmla="*/ 0 w 1"/>
                <a:gd name="T17" fmla="*/ 94 h 127"/>
                <a:gd name="T18" fmla="*/ 0 w 1"/>
                <a:gd name="T19" fmla="*/ 97 h 127"/>
                <a:gd name="T20" fmla="*/ 0 w 1"/>
                <a:gd name="T21" fmla="*/ 104 h 127"/>
                <a:gd name="T22" fmla="*/ 0 w 1"/>
                <a:gd name="T23" fmla="*/ 109 h 127"/>
                <a:gd name="T24" fmla="*/ 0 w 1"/>
                <a:gd name="T25" fmla="*/ 113 h 127"/>
                <a:gd name="T26" fmla="*/ 0 w 1"/>
                <a:gd name="T27" fmla="*/ 116 h 127"/>
                <a:gd name="T28" fmla="*/ 0 w 1"/>
                <a:gd name="T29" fmla="*/ 120 h 127"/>
                <a:gd name="T30" fmla="*/ 0 w 1"/>
                <a:gd name="T31" fmla="*/ 123 h 127"/>
                <a:gd name="T32" fmla="*/ 0 w 1"/>
                <a:gd name="T33" fmla="*/ 125 h 127"/>
                <a:gd name="T34" fmla="*/ 0 w 1"/>
                <a:gd name="T35" fmla="*/ 126 h 127"/>
                <a:gd name="T36" fmla="*/ 0 w 1"/>
                <a:gd name="T37" fmla="*/ 125 h 127"/>
                <a:gd name="T38" fmla="*/ 0 w 1"/>
                <a:gd name="T39" fmla="*/ 123 h 127"/>
                <a:gd name="T40" fmla="*/ 0 w 1"/>
                <a:gd name="T41" fmla="*/ 121 h 127"/>
                <a:gd name="T42" fmla="*/ 0 w 1"/>
                <a:gd name="T43" fmla="*/ 118 h 127"/>
                <a:gd name="T44" fmla="*/ 0 w 1"/>
                <a:gd name="T45" fmla="*/ 115 h 127"/>
                <a:gd name="T46" fmla="*/ 0 w 1"/>
                <a:gd name="T47" fmla="*/ 112 h 127"/>
                <a:gd name="T48" fmla="*/ 0 w 1"/>
                <a:gd name="T49" fmla="*/ 108 h 127"/>
                <a:gd name="T50" fmla="*/ 0 w 1"/>
                <a:gd name="T51" fmla="*/ 105 h 127"/>
                <a:gd name="T52" fmla="*/ 0 w 1"/>
                <a:gd name="T53" fmla="*/ 101 h 127"/>
                <a:gd name="T54" fmla="*/ 0 w 1"/>
                <a:gd name="T55" fmla="*/ 98 h 127"/>
                <a:gd name="T56" fmla="*/ 0 w 1"/>
                <a:gd name="T57" fmla="*/ 90 h 127"/>
                <a:gd name="T58" fmla="*/ 0 w 1"/>
                <a:gd name="T59" fmla="*/ 83 h 127"/>
                <a:gd name="T60" fmla="*/ 0 w 1"/>
                <a:gd name="T61" fmla="*/ 72 h 127"/>
                <a:gd name="T62" fmla="*/ 0 w 1"/>
                <a:gd name="T63" fmla="*/ 58 h 127"/>
                <a:gd name="T64" fmla="*/ 0 w 1"/>
                <a:gd name="T65" fmla="*/ 44 h 127"/>
                <a:gd name="T66" fmla="*/ 0 w 1"/>
                <a:gd name="T67" fmla="*/ 30 h 127"/>
                <a:gd name="T68" fmla="*/ 0 w 1"/>
                <a:gd name="T69" fmla="*/ 17 h 127"/>
                <a:gd name="T70" fmla="*/ 0 w 1"/>
                <a:gd name="T71" fmla="*/ 9 h 127"/>
                <a:gd name="T72" fmla="*/ 0 w 1"/>
                <a:gd name="T73" fmla="*/ 5 h 127"/>
                <a:gd name="T74" fmla="*/ 0 w 1"/>
                <a:gd name="T75" fmla="*/ 3 h 127"/>
                <a:gd name="T76" fmla="*/ 0 w 1"/>
                <a:gd name="T77" fmla="*/ 2 h 127"/>
                <a:gd name="T78" fmla="*/ 0 w 1"/>
                <a:gd name="T79" fmla="*/ 0 h 127"/>
                <a:gd name="T80" fmla="*/ 0 w 1"/>
                <a:gd name="T81" fmla="*/ 1 h 127"/>
                <a:gd name="T82" fmla="*/ 0 w 1"/>
                <a:gd name="T83" fmla="*/ 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 h="127">
                  <a:moveTo>
                    <a:pt x="0" y="6"/>
                  </a:moveTo>
                  <a:lnTo>
                    <a:pt x="0" y="9"/>
                  </a:lnTo>
                  <a:lnTo>
                    <a:pt x="0" y="13"/>
                  </a:lnTo>
                  <a:lnTo>
                    <a:pt x="0" y="18"/>
                  </a:lnTo>
                  <a:lnTo>
                    <a:pt x="0" y="24"/>
                  </a:lnTo>
                  <a:lnTo>
                    <a:pt x="0" y="31"/>
                  </a:lnTo>
                  <a:lnTo>
                    <a:pt x="0" y="37"/>
                  </a:lnTo>
                  <a:lnTo>
                    <a:pt x="0" y="44"/>
                  </a:lnTo>
                  <a:lnTo>
                    <a:pt x="0" y="51"/>
                  </a:lnTo>
                  <a:lnTo>
                    <a:pt x="0" y="57"/>
                  </a:lnTo>
                  <a:lnTo>
                    <a:pt x="0" y="64"/>
                  </a:lnTo>
                  <a:lnTo>
                    <a:pt x="0" y="70"/>
                  </a:lnTo>
                  <a:lnTo>
                    <a:pt x="0" y="75"/>
                  </a:lnTo>
                  <a:lnTo>
                    <a:pt x="0" y="81"/>
                  </a:lnTo>
                  <a:lnTo>
                    <a:pt x="0" y="85"/>
                  </a:lnTo>
                  <a:lnTo>
                    <a:pt x="0" y="89"/>
                  </a:lnTo>
                  <a:lnTo>
                    <a:pt x="0" y="92"/>
                  </a:lnTo>
                  <a:lnTo>
                    <a:pt x="0" y="94"/>
                  </a:lnTo>
                  <a:lnTo>
                    <a:pt x="0" y="95"/>
                  </a:lnTo>
                  <a:lnTo>
                    <a:pt x="0" y="97"/>
                  </a:lnTo>
                  <a:lnTo>
                    <a:pt x="0" y="102"/>
                  </a:lnTo>
                  <a:lnTo>
                    <a:pt x="0" y="104"/>
                  </a:lnTo>
                  <a:lnTo>
                    <a:pt x="0" y="107"/>
                  </a:lnTo>
                  <a:lnTo>
                    <a:pt x="0" y="109"/>
                  </a:lnTo>
                  <a:lnTo>
                    <a:pt x="0" y="111"/>
                  </a:lnTo>
                  <a:lnTo>
                    <a:pt x="0" y="113"/>
                  </a:lnTo>
                  <a:lnTo>
                    <a:pt x="0" y="115"/>
                  </a:lnTo>
                  <a:lnTo>
                    <a:pt x="0" y="116"/>
                  </a:lnTo>
                  <a:lnTo>
                    <a:pt x="0" y="118"/>
                  </a:lnTo>
                  <a:lnTo>
                    <a:pt x="0" y="120"/>
                  </a:lnTo>
                  <a:lnTo>
                    <a:pt x="0" y="122"/>
                  </a:lnTo>
                  <a:lnTo>
                    <a:pt x="0" y="123"/>
                  </a:lnTo>
                  <a:lnTo>
                    <a:pt x="0" y="124"/>
                  </a:lnTo>
                  <a:lnTo>
                    <a:pt x="0" y="125"/>
                  </a:lnTo>
                  <a:lnTo>
                    <a:pt x="0" y="125"/>
                  </a:lnTo>
                  <a:lnTo>
                    <a:pt x="0" y="126"/>
                  </a:lnTo>
                  <a:lnTo>
                    <a:pt x="0" y="126"/>
                  </a:lnTo>
                  <a:lnTo>
                    <a:pt x="0" y="125"/>
                  </a:lnTo>
                  <a:lnTo>
                    <a:pt x="0" y="124"/>
                  </a:lnTo>
                  <a:lnTo>
                    <a:pt x="0" y="123"/>
                  </a:lnTo>
                  <a:lnTo>
                    <a:pt x="0" y="122"/>
                  </a:lnTo>
                  <a:lnTo>
                    <a:pt x="0" y="121"/>
                  </a:lnTo>
                  <a:lnTo>
                    <a:pt x="0" y="120"/>
                  </a:lnTo>
                  <a:lnTo>
                    <a:pt x="0" y="118"/>
                  </a:lnTo>
                  <a:lnTo>
                    <a:pt x="0" y="116"/>
                  </a:lnTo>
                  <a:lnTo>
                    <a:pt x="0" y="115"/>
                  </a:lnTo>
                  <a:lnTo>
                    <a:pt x="0" y="114"/>
                  </a:lnTo>
                  <a:lnTo>
                    <a:pt x="0" y="112"/>
                  </a:lnTo>
                  <a:lnTo>
                    <a:pt x="0" y="110"/>
                  </a:lnTo>
                  <a:lnTo>
                    <a:pt x="0" y="108"/>
                  </a:lnTo>
                  <a:lnTo>
                    <a:pt x="0" y="107"/>
                  </a:lnTo>
                  <a:lnTo>
                    <a:pt x="0" y="105"/>
                  </a:lnTo>
                  <a:lnTo>
                    <a:pt x="0" y="103"/>
                  </a:lnTo>
                  <a:lnTo>
                    <a:pt x="0" y="101"/>
                  </a:lnTo>
                  <a:lnTo>
                    <a:pt x="0" y="100"/>
                  </a:lnTo>
                  <a:lnTo>
                    <a:pt x="0" y="98"/>
                  </a:lnTo>
                  <a:lnTo>
                    <a:pt x="0" y="93"/>
                  </a:lnTo>
                  <a:lnTo>
                    <a:pt x="0" y="90"/>
                  </a:lnTo>
                  <a:lnTo>
                    <a:pt x="0" y="87"/>
                  </a:lnTo>
                  <a:lnTo>
                    <a:pt x="0" y="83"/>
                  </a:lnTo>
                  <a:lnTo>
                    <a:pt x="0" y="77"/>
                  </a:lnTo>
                  <a:lnTo>
                    <a:pt x="0" y="72"/>
                  </a:lnTo>
                  <a:lnTo>
                    <a:pt x="0" y="65"/>
                  </a:lnTo>
                  <a:lnTo>
                    <a:pt x="0" y="58"/>
                  </a:lnTo>
                  <a:lnTo>
                    <a:pt x="0" y="51"/>
                  </a:lnTo>
                  <a:lnTo>
                    <a:pt x="0" y="44"/>
                  </a:lnTo>
                  <a:lnTo>
                    <a:pt x="0" y="36"/>
                  </a:lnTo>
                  <a:lnTo>
                    <a:pt x="0" y="30"/>
                  </a:lnTo>
                  <a:lnTo>
                    <a:pt x="0" y="24"/>
                  </a:lnTo>
                  <a:lnTo>
                    <a:pt x="0" y="17"/>
                  </a:lnTo>
                  <a:lnTo>
                    <a:pt x="0" y="12"/>
                  </a:lnTo>
                  <a:lnTo>
                    <a:pt x="0" y="9"/>
                  </a:lnTo>
                  <a:lnTo>
                    <a:pt x="0" y="6"/>
                  </a:lnTo>
                  <a:lnTo>
                    <a:pt x="0" y="5"/>
                  </a:lnTo>
                  <a:lnTo>
                    <a:pt x="0" y="4"/>
                  </a:lnTo>
                  <a:lnTo>
                    <a:pt x="0" y="3"/>
                  </a:lnTo>
                  <a:lnTo>
                    <a:pt x="0" y="2"/>
                  </a:lnTo>
                  <a:lnTo>
                    <a:pt x="0" y="2"/>
                  </a:lnTo>
                  <a:lnTo>
                    <a:pt x="0" y="1"/>
                  </a:lnTo>
                  <a:lnTo>
                    <a:pt x="0" y="0"/>
                  </a:lnTo>
                  <a:lnTo>
                    <a:pt x="0" y="0"/>
                  </a:lnTo>
                  <a:lnTo>
                    <a:pt x="0" y="1"/>
                  </a:lnTo>
                  <a:lnTo>
                    <a:pt x="0" y="3"/>
                  </a:lnTo>
                  <a:lnTo>
                    <a:pt x="0" y="4"/>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5" name="Freeform 619"/>
            <p:cNvSpPr>
              <a:spLocks/>
            </p:cNvSpPr>
            <p:nvPr/>
          </p:nvSpPr>
          <p:spPr bwMode="auto">
            <a:xfrm>
              <a:off x="957" y="3625"/>
              <a:ext cx="1" cy="116"/>
            </a:xfrm>
            <a:custGeom>
              <a:avLst/>
              <a:gdLst>
                <a:gd name="T0" fmla="*/ 0 w 1"/>
                <a:gd name="T1" fmla="*/ 9 h 116"/>
                <a:gd name="T2" fmla="*/ 0 w 1"/>
                <a:gd name="T3" fmla="*/ 18 h 116"/>
                <a:gd name="T4" fmla="*/ 0 w 1"/>
                <a:gd name="T5" fmla="*/ 29 h 116"/>
                <a:gd name="T6" fmla="*/ 0 w 1"/>
                <a:gd name="T7" fmla="*/ 40 h 116"/>
                <a:gd name="T8" fmla="*/ 0 w 1"/>
                <a:gd name="T9" fmla="*/ 51 h 116"/>
                <a:gd name="T10" fmla="*/ 0 w 1"/>
                <a:gd name="T11" fmla="*/ 62 h 116"/>
                <a:gd name="T12" fmla="*/ 0 w 1"/>
                <a:gd name="T13" fmla="*/ 71 h 116"/>
                <a:gd name="T14" fmla="*/ 0 w 1"/>
                <a:gd name="T15" fmla="*/ 78 h 116"/>
                <a:gd name="T16" fmla="*/ 0 w 1"/>
                <a:gd name="T17" fmla="*/ 83 h 116"/>
                <a:gd name="T18" fmla="*/ 0 w 1"/>
                <a:gd name="T19" fmla="*/ 86 h 116"/>
                <a:gd name="T20" fmla="*/ 0 w 1"/>
                <a:gd name="T21" fmla="*/ 91 h 116"/>
                <a:gd name="T22" fmla="*/ 0 w 1"/>
                <a:gd name="T23" fmla="*/ 95 h 116"/>
                <a:gd name="T24" fmla="*/ 0 w 1"/>
                <a:gd name="T25" fmla="*/ 100 h 116"/>
                <a:gd name="T26" fmla="*/ 0 w 1"/>
                <a:gd name="T27" fmla="*/ 104 h 116"/>
                <a:gd name="T28" fmla="*/ 0 w 1"/>
                <a:gd name="T29" fmla="*/ 107 h 116"/>
                <a:gd name="T30" fmla="*/ 0 w 1"/>
                <a:gd name="T31" fmla="*/ 111 h 116"/>
                <a:gd name="T32" fmla="*/ 0 w 1"/>
                <a:gd name="T33" fmla="*/ 113 h 116"/>
                <a:gd name="T34" fmla="*/ 0 w 1"/>
                <a:gd name="T35" fmla="*/ 115 h 116"/>
                <a:gd name="T36" fmla="*/ 0 w 1"/>
                <a:gd name="T37" fmla="*/ 114 h 116"/>
                <a:gd name="T38" fmla="*/ 0 w 1"/>
                <a:gd name="T39" fmla="*/ 113 h 116"/>
                <a:gd name="T40" fmla="*/ 0 w 1"/>
                <a:gd name="T41" fmla="*/ 111 h 116"/>
                <a:gd name="T42" fmla="*/ 0 w 1"/>
                <a:gd name="T43" fmla="*/ 109 h 116"/>
                <a:gd name="T44" fmla="*/ 0 w 1"/>
                <a:gd name="T45" fmla="*/ 106 h 116"/>
                <a:gd name="T46" fmla="*/ 0 w 1"/>
                <a:gd name="T47" fmla="*/ 104 h 116"/>
                <a:gd name="T48" fmla="*/ 0 w 1"/>
                <a:gd name="T49" fmla="*/ 101 h 116"/>
                <a:gd name="T50" fmla="*/ 0 w 1"/>
                <a:gd name="T51" fmla="*/ 97 h 116"/>
                <a:gd name="T52" fmla="*/ 0 w 1"/>
                <a:gd name="T53" fmla="*/ 94 h 116"/>
                <a:gd name="T54" fmla="*/ 0 w 1"/>
                <a:gd name="T55" fmla="*/ 89 h 116"/>
                <a:gd name="T56" fmla="*/ 0 w 1"/>
                <a:gd name="T57" fmla="*/ 86 h 116"/>
                <a:gd name="T58" fmla="*/ 0 w 1"/>
                <a:gd name="T59" fmla="*/ 82 h 116"/>
                <a:gd name="T60" fmla="*/ 0 w 1"/>
                <a:gd name="T61" fmla="*/ 76 h 116"/>
                <a:gd name="T62" fmla="*/ 0 w 1"/>
                <a:gd name="T63" fmla="*/ 68 h 116"/>
                <a:gd name="T64" fmla="*/ 0 w 1"/>
                <a:gd name="T65" fmla="*/ 57 h 116"/>
                <a:gd name="T66" fmla="*/ 0 w 1"/>
                <a:gd name="T67" fmla="*/ 46 h 116"/>
                <a:gd name="T68" fmla="*/ 0 w 1"/>
                <a:gd name="T69" fmla="*/ 33 h 116"/>
                <a:gd name="T70" fmla="*/ 0 w 1"/>
                <a:gd name="T71" fmla="*/ 22 h 116"/>
                <a:gd name="T72" fmla="*/ 0 w 1"/>
                <a:gd name="T73" fmla="*/ 12 h 116"/>
                <a:gd name="T74" fmla="*/ 0 w 1"/>
                <a:gd name="T75" fmla="*/ 7 h 116"/>
                <a:gd name="T76" fmla="*/ 0 w 1"/>
                <a:gd name="T77" fmla="*/ 5 h 116"/>
                <a:gd name="T78" fmla="*/ 0 w 1"/>
                <a:gd name="T79" fmla="*/ 3 h 116"/>
                <a:gd name="T80" fmla="*/ 0 w 1"/>
                <a:gd name="T81" fmla="*/ 1 h 116"/>
                <a:gd name="T82" fmla="*/ 0 w 1"/>
                <a:gd name="T83" fmla="*/ 0 h 116"/>
                <a:gd name="T84" fmla="*/ 0 w 1"/>
                <a:gd name="T85" fmla="*/ 1 h 116"/>
                <a:gd name="T86" fmla="*/ 0 w 1"/>
                <a:gd name="T87" fmla="*/ 3 h 116"/>
                <a:gd name="T88" fmla="*/ 0 w 1"/>
                <a:gd name="T89" fmla="*/ 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 h="116">
                  <a:moveTo>
                    <a:pt x="0" y="6"/>
                  </a:moveTo>
                  <a:lnTo>
                    <a:pt x="0" y="9"/>
                  </a:lnTo>
                  <a:lnTo>
                    <a:pt x="0" y="13"/>
                  </a:lnTo>
                  <a:lnTo>
                    <a:pt x="0" y="18"/>
                  </a:lnTo>
                  <a:lnTo>
                    <a:pt x="0" y="23"/>
                  </a:lnTo>
                  <a:lnTo>
                    <a:pt x="0" y="29"/>
                  </a:lnTo>
                  <a:lnTo>
                    <a:pt x="0" y="34"/>
                  </a:lnTo>
                  <a:lnTo>
                    <a:pt x="0" y="40"/>
                  </a:lnTo>
                  <a:lnTo>
                    <a:pt x="0" y="46"/>
                  </a:lnTo>
                  <a:lnTo>
                    <a:pt x="0" y="51"/>
                  </a:lnTo>
                  <a:lnTo>
                    <a:pt x="0" y="57"/>
                  </a:lnTo>
                  <a:lnTo>
                    <a:pt x="0" y="62"/>
                  </a:lnTo>
                  <a:lnTo>
                    <a:pt x="0" y="67"/>
                  </a:lnTo>
                  <a:lnTo>
                    <a:pt x="0" y="71"/>
                  </a:lnTo>
                  <a:lnTo>
                    <a:pt x="0" y="75"/>
                  </a:lnTo>
                  <a:lnTo>
                    <a:pt x="0" y="78"/>
                  </a:lnTo>
                  <a:lnTo>
                    <a:pt x="0" y="81"/>
                  </a:lnTo>
                  <a:lnTo>
                    <a:pt x="0" y="83"/>
                  </a:lnTo>
                  <a:lnTo>
                    <a:pt x="0" y="85"/>
                  </a:lnTo>
                  <a:lnTo>
                    <a:pt x="0" y="86"/>
                  </a:lnTo>
                  <a:lnTo>
                    <a:pt x="0" y="89"/>
                  </a:lnTo>
                  <a:lnTo>
                    <a:pt x="0" y="91"/>
                  </a:lnTo>
                  <a:lnTo>
                    <a:pt x="0" y="93"/>
                  </a:lnTo>
                  <a:lnTo>
                    <a:pt x="0" y="95"/>
                  </a:lnTo>
                  <a:lnTo>
                    <a:pt x="0" y="98"/>
                  </a:lnTo>
                  <a:lnTo>
                    <a:pt x="0" y="100"/>
                  </a:lnTo>
                  <a:lnTo>
                    <a:pt x="0" y="102"/>
                  </a:lnTo>
                  <a:lnTo>
                    <a:pt x="0" y="104"/>
                  </a:lnTo>
                  <a:lnTo>
                    <a:pt x="0" y="105"/>
                  </a:lnTo>
                  <a:lnTo>
                    <a:pt x="0" y="107"/>
                  </a:lnTo>
                  <a:lnTo>
                    <a:pt x="0" y="109"/>
                  </a:lnTo>
                  <a:lnTo>
                    <a:pt x="0" y="111"/>
                  </a:lnTo>
                  <a:lnTo>
                    <a:pt x="0" y="112"/>
                  </a:lnTo>
                  <a:lnTo>
                    <a:pt x="0" y="113"/>
                  </a:lnTo>
                  <a:lnTo>
                    <a:pt x="0" y="114"/>
                  </a:lnTo>
                  <a:lnTo>
                    <a:pt x="0" y="115"/>
                  </a:lnTo>
                  <a:lnTo>
                    <a:pt x="0" y="115"/>
                  </a:lnTo>
                  <a:lnTo>
                    <a:pt x="0" y="114"/>
                  </a:lnTo>
                  <a:lnTo>
                    <a:pt x="0" y="114"/>
                  </a:lnTo>
                  <a:lnTo>
                    <a:pt x="0" y="113"/>
                  </a:lnTo>
                  <a:lnTo>
                    <a:pt x="0" y="112"/>
                  </a:lnTo>
                  <a:lnTo>
                    <a:pt x="0" y="111"/>
                  </a:lnTo>
                  <a:lnTo>
                    <a:pt x="0" y="110"/>
                  </a:lnTo>
                  <a:lnTo>
                    <a:pt x="0" y="109"/>
                  </a:lnTo>
                  <a:lnTo>
                    <a:pt x="0" y="108"/>
                  </a:lnTo>
                  <a:lnTo>
                    <a:pt x="0" y="106"/>
                  </a:lnTo>
                  <a:lnTo>
                    <a:pt x="0" y="105"/>
                  </a:lnTo>
                  <a:lnTo>
                    <a:pt x="0" y="104"/>
                  </a:lnTo>
                  <a:lnTo>
                    <a:pt x="0" y="102"/>
                  </a:lnTo>
                  <a:lnTo>
                    <a:pt x="0" y="101"/>
                  </a:lnTo>
                  <a:lnTo>
                    <a:pt x="0" y="99"/>
                  </a:lnTo>
                  <a:lnTo>
                    <a:pt x="0" y="97"/>
                  </a:lnTo>
                  <a:lnTo>
                    <a:pt x="0" y="96"/>
                  </a:lnTo>
                  <a:lnTo>
                    <a:pt x="0" y="94"/>
                  </a:lnTo>
                  <a:lnTo>
                    <a:pt x="0" y="91"/>
                  </a:lnTo>
                  <a:lnTo>
                    <a:pt x="0" y="89"/>
                  </a:lnTo>
                  <a:lnTo>
                    <a:pt x="0" y="87"/>
                  </a:lnTo>
                  <a:lnTo>
                    <a:pt x="0" y="86"/>
                  </a:lnTo>
                  <a:lnTo>
                    <a:pt x="0" y="84"/>
                  </a:lnTo>
                  <a:lnTo>
                    <a:pt x="0" y="82"/>
                  </a:lnTo>
                  <a:lnTo>
                    <a:pt x="0" y="80"/>
                  </a:lnTo>
                  <a:lnTo>
                    <a:pt x="0" y="76"/>
                  </a:lnTo>
                  <a:lnTo>
                    <a:pt x="0" y="72"/>
                  </a:lnTo>
                  <a:lnTo>
                    <a:pt x="0" y="68"/>
                  </a:lnTo>
                  <a:lnTo>
                    <a:pt x="0" y="63"/>
                  </a:lnTo>
                  <a:lnTo>
                    <a:pt x="0" y="57"/>
                  </a:lnTo>
                  <a:lnTo>
                    <a:pt x="0" y="51"/>
                  </a:lnTo>
                  <a:lnTo>
                    <a:pt x="0" y="46"/>
                  </a:lnTo>
                  <a:lnTo>
                    <a:pt x="0" y="39"/>
                  </a:lnTo>
                  <a:lnTo>
                    <a:pt x="0" y="33"/>
                  </a:lnTo>
                  <a:lnTo>
                    <a:pt x="0" y="28"/>
                  </a:lnTo>
                  <a:lnTo>
                    <a:pt x="0" y="22"/>
                  </a:lnTo>
                  <a:lnTo>
                    <a:pt x="0" y="17"/>
                  </a:lnTo>
                  <a:lnTo>
                    <a:pt x="0" y="12"/>
                  </a:lnTo>
                  <a:lnTo>
                    <a:pt x="0" y="9"/>
                  </a:lnTo>
                  <a:lnTo>
                    <a:pt x="0" y="7"/>
                  </a:lnTo>
                  <a:lnTo>
                    <a:pt x="0" y="6"/>
                  </a:lnTo>
                  <a:lnTo>
                    <a:pt x="0" y="5"/>
                  </a:lnTo>
                  <a:lnTo>
                    <a:pt x="0" y="4"/>
                  </a:lnTo>
                  <a:lnTo>
                    <a:pt x="0" y="3"/>
                  </a:lnTo>
                  <a:lnTo>
                    <a:pt x="0" y="2"/>
                  </a:lnTo>
                  <a:lnTo>
                    <a:pt x="0" y="1"/>
                  </a:lnTo>
                  <a:lnTo>
                    <a:pt x="0" y="1"/>
                  </a:lnTo>
                  <a:lnTo>
                    <a:pt x="0" y="0"/>
                  </a:lnTo>
                  <a:lnTo>
                    <a:pt x="0" y="0"/>
                  </a:lnTo>
                  <a:lnTo>
                    <a:pt x="0" y="1"/>
                  </a:lnTo>
                  <a:lnTo>
                    <a:pt x="0" y="2"/>
                  </a:lnTo>
                  <a:lnTo>
                    <a:pt x="0" y="3"/>
                  </a:lnTo>
                  <a:lnTo>
                    <a:pt x="0" y="4"/>
                  </a:lnTo>
                  <a:lnTo>
                    <a:pt x="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6" name="Freeform 620"/>
            <p:cNvSpPr>
              <a:spLocks/>
            </p:cNvSpPr>
            <p:nvPr/>
          </p:nvSpPr>
          <p:spPr bwMode="auto">
            <a:xfrm>
              <a:off x="947" y="3621"/>
              <a:ext cx="1" cy="110"/>
            </a:xfrm>
            <a:custGeom>
              <a:avLst/>
              <a:gdLst>
                <a:gd name="T0" fmla="*/ 0 w 1"/>
                <a:gd name="T1" fmla="*/ 9 h 110"/>
                <a:gd name="T2" fmla="*/ 0 w 1"/>
                <a:gd name="T3" fmla="*/ 17 h 110"/>
                <a:gd name="T4" fmla="*/ 0 w 1"/>
                <a:gd name="T5" fmla="*/ 27 h 110"/>
                <a:gd name="T6" fmla="*/ 0 w 1"/>
                <a:gd name="T7" fmla="*/ 37 h 110"/>
                <a:gd name="T8" fmla="*/ 0 w 1"/>
                <a:gd name="T9" fmla="*/ 47 h 110"/>
                <a:gd name="T10" fmla="*/ 0 w 1"/>
                <a:gd name="T11" fmla="*/ 58 h 110"/>
                <a:gd name="T12" fmla="*/ 0 w 1"/>
                <a:gd name="T13" fmla="*/ 66 h 110"/>
                <a:gd name="T14" fmla="*/ 0 w 1"/>
                <a:gd name="T15" fmla="*/ 73 h 110"/>
                <a:gd name="T16" fmla="*/ 0 w 1"/>
                <a:gd name="T17" fmla="*/ 78 h 110"/>
                <a:gd name="T18" fmla="*/ 0 w 1"/>
                <a:gd name="T19" fmla="*/ 82 h 110"/>
                <a:gd name="T20" fmla="*/ 0 w 1"/>
                <a:gd name="T21" fmla="*/ 86 h 110"/>
                <a:gd name="T22" fmla="*/ 0 w 1"/>
                <a:gd name="T23" fmla="*/ 90 h 110"/>
                <a:gd name="T24" fmla="*/ 0 w 1"/>
                <a:gd name="T25" fmla="*/ 95 h 110"/>
                <a:gd name="T26" fmla="*/ 0 w 1"/>
                <a:gd name="T27" fmla="*/ 99 h 110"/>
                <a:gd name="T28" fmla="*/ 0 w 1"/>
                <a:gd name="T29" fmla="*/ 102 h 110"/>
                <a:gd name="T30" fmla="*/ 0 w 1"/>
                <a:gd name="T31" fmla="*/ 106 h 110"/>
                <a:gd name="T32" fmla="*/ 0 w 1"/>
                <a:gd name="T33" fmla="*/ 108 h 110"/>
                <a:gd name="T34" fmla="*/ 0 w 1"/>
                <a:gd name="T35" fmla="*/ 109 h 110"/>
                <a:gd name="T36" fmla="*/ 0 w 1"/>
                <a:gd name="T37" fmla="*/ 108 h 110"/>
                <a:gd name="T38" fmla="*/ 0 w 1"/>
                <a:gd name="T39" fmla="*/ 106 h 110"/>
                <a:gd name="T40" fmla="*/ 0 w 1"/>
                <a:gd name="T41" fmla="*/ 105 h 110"/>
                <a:gd name="T42" fmla="*/ 0 w 1"/>
                <a:gd name="T43" fmla="*/ 103 h 110"/>
                <a:gd name="T44" fmla="*/ 0 w 1"/>
                <a:gd name="T45" fmla="*/ 100 h 110"/>
                <a:gd name="T46" fmla="*/ 0 w 1"/>
                <a:gd name="T47" fmla="*/ 97 h 110"/>
                <a:gd name="T48" fmla="*/ 0 w 1"/>
                <a:gd name="T49" fmla="*/ 93 h 110"/>
                <a:gd name="T50" fmla="*/ 0 w 1"/>
                <a:gd name="T51" fmla="*/ 90 h 110"/>
                <a:gd name="T52" fmla="*/ 0 w 1"/>
                <a:gd name="T53" fmla="*/ 87 h 110"/>
                <a:gd name="T54" fmla="*/ 0 w 1"/>
                <a:gd name="T55" fmla="*/ 83 h 110"/>
                <a:gd name="T56" fmla="*/ 0 w 1"/>
                <a:gd name="T57" fmla="*/ 77 h 110"/>
                <a:gd name="T58" fmla="*/ 0 w 1"/>
                <a:gd name="T59" fmla="*/ 72 h 110"/>
                <a:gd name="T60" fmla="*/ 0 w 1"/>
                <a:gd name="T61" fmla="*/ 64 h 110"/>
                <a:gd name="T62" fmla="*/ 0 w 1"/>
                <a:gd name="T63" fmla="*/ 54 h 110"/>
                <a:gd name="T64" fmla="*/ 0 w 1"/>
                <a:gd name="T65" fmla="*/ 43 h 110"/>
                <a:gd name="T66" fmla="*/ 0 w 1"/>
                <a:gd name="T67" fmla="*/ 31 h 110"/>
                <a:gd name="T68" fmla="*/ 0 w 1"/>
                <a:gd name="T69" fmla="*/ 21 h 110"/>
                <a:gd name="T70" fmla="*/ 0 w 1"/>
                <a:gd name="T71" fmla="*/ 12 h 110"/>
                <a:gd name="T72" fmla="*/ 0 w 1"/>
                <a:gd name="T73" fmla="*/ 6 h 110"/>
                <a:gd name="T74" fmla="*/ 0 w 1"/>
                <a:gd name="T75" fmla="*/ 4 h 110"/>
                <a:gd name="T76" fmla="*/ 0 w 1"/>
                <a:gd name="T77" fmla="*/ 2 h 110"/>
                <a:gd name="T78" fmla="*/ 0 w 1"/>
                <a:gd name="T79" fmla="*/ 0 h 110"/>
                <a:gd name="T80" fmla="*/ 0 w 1"/>
                <a:gd name="T81" fmla="*/ 1 h 110"/>
                <a:gd name="T82" fmla="*/ 0 w 1"/>
                <a:gd name="T83"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 h="110">
                  <a:moveTo>
                    <a:pt x="0" y="5"/>
                  </a:moveTo>
                  <a:lnTo>
                    <a:pt x="0" y="9"/>
                  </a:lnTo>
                  <a:lnTo>
                    <a:pt x="0" y="12"/>
                  </a:lnTo>
                  <a:lnTo>
                    <a:pt x="0" y="17"/>
                  </a:lnTo>
                  <a:lnTo>
                    <a:pt x="0" y="22"/>
                  </a:lnTo>
                  <a:lnTo>
                    <a:pt x="0" y="27"/>
                  </a:lnTo>
                  <a:lnTo>
                    <a:pt x="0" y="32"/>
                  </a:lnTo>
                  <a:lnTo>
                    <a:pt x="0" y="37"/>
                  </a:lnTo>
                  <a:lnTo>
                    <a:pt x="0" y="43"/>
                  </a:lnTo>
                  <a:lnTo>
                    <a:pt x="0" y="47"/>
                  </a:lnTo>
                  <a:lnTo>
                    <a:pt x="0" y="53"/>
                  </a:lnTo>
                  <a:lnTo>
                    <a:pt x="0" y="58"/>
                  </a:lnTo>
                  <a:lnTo>
                    <a:pt x="0" y="63"/>
                  </a:lnTo>
                  <a:lnTo>
                    <a:pt x="0" y="66"/>
                  </a:lnTo>
                  <a:lnTo>
                    <a:pt x="0" y="70"/>
                  </a:lnTo>
                  <a:lnTo>
                    <a:pt x="0" y="73"/>
                  </a:lnTo>
                  <a:lnTo>
                    <a:pt x="0" y="76"/>
                  </a:lnTo>
                  <a:lnTo>
                    <a:pt x="0" y="78"/>
                  </a:lnTo>
                  <a:lnTo>
                    <a:pt x="0" y="80"/>
                  </a:lnTo>
                  <a:lnTo>
                    <a:pt x="0" y="82"/>
                  </a:lnTo>
                  <a:lnTo>
                    <a:pt x="0" y="83"/>
                  </a:lnTo>
                  <a:lnTo>
                    <a:pt x="0" y="86"/>
                  </a:lnTo>
                  <a:lnTo>
                    <a:pt x="0" y="88"/>
                  </a:lnTo>
                  <a:lnTo>
                    <a:pt x="0" y="90"/>
                  </a:lnTo>
                  <a:lnTo>
                    <a:pt x="0" y="93"/>
                  </a:lnTo>
                  <a:lnTo>
                    <a:pt x="0" y="95"/>
                  </a:lnTo>
                  <a:lnTo>
                    <a:pt x="0" y="97"/>
                  </a:lnTo>
                  <a:lnTo>
                    <a:pt x="0" y="99"/>
                  </a:lnTo>
                  <a:lnTo>
                    <a:pt x="0" y="100"/>
                  </a:lnTo>
                  <a:lnTo>
                    <a:pt x="0" y="102"/>
                  </a:lnTo>
                  <a:lnTo>
                    <a:pt x="0" y="104"/>
                  </a:lnTo>
                  <a:lnTo>
                    <a:pt x="0" y="106"/>
                  </a:lnTo>
                  <a:lnTo>
                    <a:pt x="0" y="107"/>
                  </a:lnTo>
                  <a:lnTo>
                    <a:pt x="0" y="108"/>
                  </a:lnTo>
                  <a:lnTo>
                    <a:pt x="0" y="109"/>
                  </a:lnTo>
                  <a:lnTo>
                    <a:pt x="0" y="109"/>
                  </a:lnTo>
                  <a:lnTo>
                    <a:pt x="0" y="108"/>
                  </a:lnTo>
                  <a:lnTo>
                    <a:pt x="0" y="108"/>
                  </a:lnTo>
                  <a:lnTo>
                    <a:pt x="0" y="107"/>
                  </a:lnTo>
                  <a:lnTo>
                    <a:pt x="0" y="106"/>
                  </a:lnTo>
                  <a:lnTo>
                    <a:pt x="0" y="106"/>
                  </a:lnTo>
                  <a:lnTo>
                    <a:pt x="0" y="105"/>
                  </a:lnTo>
                  <a:lnTo>
                    <a:pt x="0" y="104"/>
                  </a:lnTo>
                  <a:lnTo>
                    <a:pt x="0" y="103"/>
                  </a:lnTo>
                  <a:lnTo>
                    <a:pt x="0" y="101"/>
                  </a:lnTo>
                  <a:lnTo>
                    <a:pt x="0" y="100"/>
                  </a:lnTo>
                  <a:lnTo>
                    <a:pt x="0" y="98"/>
                  </a:lnTo>
                  <a:lnTo>
                    <a:pt x="0" y="97"/>
                  </a:lnTo>
                  <a:lnTo>
                    <a:pt x="0" y="95"/>
                  </a:lnTo>
                  <a:lnTo>
                    <a:pt x="0" y="93"/>
                  </a:lnTo>
                  <a:lnTo>
                    <a:pt x="0" y="92"/>
                  </a:lnTo>
                  <a:lnTo>
                    <a:pt x="0" y="90"/>
                  </a:lnTo>
                  <a:lnTo>
                    <a:pt x="0" y="88"/>
                  </a:lnTo>
                  <a:lnTo>
                    <a:pt x="0" y="87"/>
                  </a:lnTo>
                  <a:lnTo>
                    <a:pt x="0" y="85"/>
                  </a:lnTo>
                  <a:lnTo>
                    <a:pt x="0" y="83"/>
                  </a:lnTo>
                  <a:lnTo>
                    <a:pt x="0" y="82"/>
                  </a:lnTo>
                  <a:lnTo>
                    <a:pt x="0" y="77"/>
                  </a:lnTo>
                  <a:lnTo>
                    <a:pt x="0" y="75"/>
                  </a:lnTo>
                  <a:lnTo>
                    <a:pt x="0" y="72"/>
                  </a:lnTo>
                  <a:lnTo>
                    <a:pt x="0" y="68"/>
                  </a:lnTo>
                  <a:lnTo>
                    <a:pt x="0" y="64"/>
                  </a:lnTo>
                  <a:lnTo>
                    <a:pt x="0" y="59"/>
                  </a:lnTo>
                  <a:lnTo>
                    <a:pt x="0" y="54"/>
                  </a:lnTo>
                  <a:lnTo>
                    <a:pt x="0" y="48"/>
                  </a:lnTo>
                  <a:lnTo>
                    <a:pt x="0" y="43"/>
                  </a:lnTo>
                  <a:lnTo>
                    <a:pt x="0" y="37"/>
                  </a:lnTo>
                  <a:lnTo>
                    <a:pt x="0" y="31"/>
                  </a:lnTo>
                  <a:lnTo>
                    <a:pt x="0" y="26"/>
                  </a:lnTo>
                  <a:lnTo>
                    <a:pt x="0" y="21"/>
                  </a:lnTo>
                  <a:lnTo>
                    <a:pt x="0" y="16"/>
                  </a:lnTo>
                  <a:lnTo>
                    <a:pt x="0" y="12"/>
                  </a:lnTo>
                  <a:lnTo>
                    <a:pt x="0" y="9"/>
                  </a:lnTo>
                  <a:lnTo>
                    <a:pt x="0" y="6"/>
                  </a:lnTo>
                  <a:lnTo>
                    <a:pt x="0" y="5"/>
                  </a:lnTo>
                  <a:lnTo>
                    <a:pt x="0" y="4"/>
                  </a:lnTo>
                  <a:lnTo>
                    <a:pt x="0" y="3"/>
                  </a:lnTo>
                  <a:lnTo>
                    <a:pt x="0" y="2"/>
                  </a:lnTo>
                  <a:lnTo>
                    <a:pt x="0" y="1"/>
                  </a:lnTo>
                  <a:lnTo>
                    <a:pt x="0" y="0"/>
                  </a:lnTo>
                  <a:lnTo>
                    <a:pt x="0" y="0"/>
                  </a:lnTo>
                  <a:lnTo>
                    <a:pt x="0" y="1"/>
                  </a:lnTo>
                  <a:lnTo>
                    <a:pt x="0" y="2"/>
                  </a:lnTo>
                  <a:lnTo>
                    <a:pt x="0" y="4"/>
                  </a:lnTo>
                  <a:lnTo>
                    <a:pt x="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7" name="Freeform 621"/>
            <p:cNvSpPr>
              <a:spLocks/>
            </p:cNvSpPr>
            <p:nvPr/>
          </p:nvSpPr>
          <p:spPr bwMode="auto">
            <a:xfrm>
              <a:off x="952" y="3573"/>
              <a:ext cx="21" cy="54"/>
            </a:xfrm>
            <a:custGeom>
              <a:avLst/>
              <a:gdLst>
                <a:gd name="T0" fmla="*/ 3 w 21"/>
                <a:gd name="T1" fmla="*/ 4 h 54"/>
                <a:gd name="T2" fmla="*/ 4 w 21"/>
                <a:gd name="T3" fmla="*/ 6 h 54"/>
                <a:gd name="T4" fmla="*/ 4 w 21"/>
                <a:gd name="T5" fmla="*/ 8 h 54"/>
                <a:gd name="T6" fmla="*/ 5 w 21"/>
                <a:gd name="T7" fmla="*/ 11 h 54"/>
                <a:gd name="T8" fmla="*/ 5 w 21"/>
                <a:gd name="T9" fmla="*/ 13 h 54"/>
                <a:gd name="T10" fmla="*/ 7 w 21"/>
                <a:gd name="T11" fmla="*/ 16 h 54"/>
                <a:gd name="T12" fmla="*/ 8 w 21"/>
                <a:gd name="T13" fmla="*/ 20 h 54"/>
                <a:gd name="T14" fmla="*/ 8 w 21"/>
                <a:gd name="T15" fmla="*/ 22 h 54"/>
                <a:gd name="T16" fmla="*/ 10 w 21"/>
                <a:gd name="T17" fmla="*/ 26 h 54"/>
                <a:gd name="T18" fmla="*/ 11 w 21"/>
                <a:gd name="T19" fmla="*/ 29 h 54"/>
                <a:gd name="T20" fmla="*/ 12 w 21"/>
                <a:gd name="T21" fmla="*/ 32 h 54"/>
                <a:gd name="T22" fmla="*/ 13 w 21"/>
                <a:gd name="T23" fmla="*/ 35 h 54"/>
                <a:gd name="T24" fmla="*/ 14 w 21"/>
                <a:gd name="T25" fmla="*/ 38 h 54"/>
                <a:gd name="T26" fmla="*/ 15 w 21"/>
                <a:gd name="T27" fmla="*/ 40 h 54"/>
                <a:gd name="T28" fmla="*/ 16 w 21"/>
                <a:gd name="T29" fmla="*/ 43 h 54"/>
                <a:gd name="T30" fmla="*/ 17 w 21"/>
                <a:gd name="T31" fmla="*/ 45 h 54"/>
                <a:gd name="T32" fmla="*/ 18 w 21"/>
                <a:gd name="T33" fmla="*/ 47 h 54"/>
                <a:gd name="T34" fmla="*/ 18 w 21"/>
                <a:gd name="T35" fmla="*/ 49 h 54"/>
                <a:gd name="T36" fmla="*/ 19 w 21"/>
                <a:gd name="T37" fmla="*/ 49 h 54"/>
                <a:gd name="T38" fmla="*/ 19 w 21"/>
                <a:gd name="T39" fmla="*/ 50 h 54"/>
                <a:gd name="T40" fmla="*/ 20 w 21"/>
                <a:gd name="T41" fmla="*/ 50 h 54"/>
                <a:gd name="T42" fmla="*/ 20 w 21"/>
                <a:gd name="T43" fmla="*/ 51 h 54"/>
                <a:gd name="T44" fmla="*/ 20 w 21"/>
                <a:gd name="T45" fmla="*/ 52 h 54"/>
                <a:gd name="T46" fmla="*/ 20 w 21"/>
                <a:gd name="T47" fmla="*/ 53 h 54"/>
                <a:gd name="T48" fmla="*/ 19 w 21"/>
                <a:gd name="T49" fmla="*/ 52 h 54"/>
                <a:gd name="T50" fmla="*/ 18 w 21"/>
                <a:gd name="T51" fmla="*/ 52 h 54"/>
                <a:gd name="T52" fmla="*/ 18 w 21"/>
                <a:gd name="T53" fmla="*/ 51 h 54"/>
                <a:gd name="T54" fmla="*/ 18 w 21"/>
                <a:gd name="T55" fmla="*/ 51 h 54"/>
                <a:gd name="T56" fmla="*/ 18 w 21"/>
                <a:gd name="T57" fmla="*/ 50 h 54"/>
                <a:gd name="T58" fmla="*/ 17 w 21"/>
                <a:gd name="T59" fmla="*/ 49 h 54"/>
                <a:gd name="T60" fmla="*/ 15 w 21"/>
                <a:gd name="T61" fmla="*/ 47 h 54"/>
                <a:gd name="T62" fmla="*/ 15 w 21"/>
                <a:gd name="T63" fmla="*/ 45 h 54"/>
                <a:gd name="T64" fmla="*/ 13 w 21"/>
                <a:gd name="T65" fmla="*/ 42 h 54"/>
                <a:gd name="T66" fmla="*/ 12 w 21"/>
                <a:gd name="T67" fmla="*/ 39 h 54"/>
                <a:gd name="T68" fmla="*/ 11 w 21"/>
                <a:gd name="T69" fmla="*/ 35 h 54"/>
                <a:gd name="T70" fmla="*/ 9 w 21"/>
                <a:gd name="T71" fmla="*/ 31 h 54"/>
                <a:gd name="T72" fmla="*/ 8 w 21"/>
                <a:gd name="T73" fmla="*/ 28 h 54"/>
                <a:gd name="T74" fmla="*/ 7 w 21"/>
                <a:gd name="T75" fmla="*/ 24 h 54"/>
                <a:gd name="T76" fmla="*/ 5 w 21"/>
                <a:gd name="T77" fmla="*/ 21 h 54"/>
                <a:gd name="T78" fmla="*/ 4 w 21"/>
                <a:gd name="T79" fmla="*/ 17 h 54"/>
                <a:gd name="T80" fmla="*/ 3 w 21"/>
                <a:gd name="T81" fmla="*/ 14 h 54"/>
                <a:gd name="T82" fmla="*/ 2 w 21"/>
                <a:gd name="T83" fmla="*/ 12 h 54"/>
                <a:gd name="T84" fmla="*/ 2 w 21"/>
                <a:gd name="T85" fmla="*/ 9 h 54"/>
                <a:gd name="T86" fmla="*/ 1 w 21"/>
                <a:gd name="T87" fmla="*/ 7 h 54"/>
                <a:gd name="T88" fmla="*/ 1 w 21"/>
                <a:gd name="T89" fmla="*/ 6 h 54"/>
                <a:gd name="T90" fmla="*/ 0 w 21"/>
                <a:gd name="T91" fmla="*/ 4 h 54"/>
                <a:gd name="T92" fmla="*/ 0 w 21"/>
                <a:gd name="T93" fmla="*/ 4 h 54"/>
                <a:gd name="T94" fmla="*/ 0 w 21"/>
                <a:gd name="T95" fmla="*/ 3 h 54"/>
                <a:gd name="T96" fmla="*/ 0 w 21"/>
                <a:gd name="T97" fmla="*/ 2 h 54"/>
                <a:gd name="T98" fmla="*/ 0 w 21"/>
                <a:gd name="T99" fmla="*/ 1 h 54"/>
                <a:gd name="T100" fmla="*/ 1 w 21"/>
                <a:gd name="T101" fmla="*/ 0 h 54"/>
                <a:gd name="T102" fmla="*/ 2 w 21"/>
                <a:gd name="T103" fmla="*/ 0 h 54"/>
                <a:gd name="T104" fmla="*/ 2 w 21"/>
                <a:gd name="T105" fmla="*/ 1 h 54"/>
                <a:gd name="T106" fmla="*/ 2 w 21"/>
                <a:gd name="T107" fmla="*/ 2 h 54"/>
                <a:gd name="T108" fmla="*/ 3 w 21"/>
                <a:gd name="T109" fmla="*/ 3 h 54"/>
                <a:gd name="T110" fmla="*/ 3 w 21"/>
                <a:gd name="T111"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54">
                  <a:moveTo>
                    <a:pt x="3" y="4"/>
                  </a:moveTo>
                  <a:lnTo>
                    <a:pt x="4" y="6"/>
                  </a:lnTo>
                  <a:lnTo>
                    <a:pt x="4" y="8"/>
                  </a:lnTo>
                  <a:lnTo>
                    <a:pt x="5" y="11"/>
                  </a:lnTo>
                  <a:lnTo>
                    <a:pt x="5" y="13"/>
                  </a:lnTo>
                  <a:lnTo>
                    <a:pt x="7" y="16"/>
                  </a:lnTo>
                  <a:lnTo>
                    <a:pt x="8" y="20"/>
                  </a:lnTo>
                  <a:lnTo>
                    <a:pt x="8" y="22"/>
                  </a:lnTo>
                  <a:lnTo>
                    <a:pt x="10" y="26"/>
                  </a:lnTo>
                  <a:lnTo>
                    <a:pt x="11" y="29"/>
                  </a:lnTo>
                  <a:lnTo>
                    <a:pt x="12" y="32"/>
                  </a:lnTo>
                  <a:lnTo>
                    <a:pt x="13" y="35"/>
                  </a:lnTo>
                  <a:lnTo>
                    <a:pt x="14" y="38"/>
                  </a:lnTo>
                  <a:lnTo>
                    <a:pt x="15" y="40"/>
                  </a:lnTo>
                  <a:lnTo>
                    <a:pt x="16" y="43"/>
                  </a:lnTo>
                  <a:lnTo>
                    <a:pt x="17" y="45"/>
                  </a:lnTo>
                  <a:lnTo>
                    <a:pt x="18" y="47"/>
                  </a:lnTo>
                  <a:lnTo>
                    <a:pt x="18" y="49"/>
                  </a:lnTo>
                  <a:lnTo>
                    <a:pt x="19" y="49"/>
                  </a:lnTo>
                  <a:lnTo>
                    <a:pt x="19" y="50"/>
                  </a:lnTo>
                  <a:lnTo>
                    <a:pt x="20" y="50"/>
                  </a:lnTo>
                  <a:lnTo>
                    <a:pt x="20" y="51"/>
                  </a:lnTo>
                  <a:lnTo>
                    <a:pt x="20" y="52"/>
                  </a:lnTo>
                  <a:lnTo>
                    <a:pt x="20" y="53"/>
                  </a:lnTo>
                  <a:lnTo>
                    <a:pt x="19" y="52"/>
                  </a:lnTo>
                  <a:lnTo>
                    <a:pt x="18" y="52"/>
                  </a:lnTo>
                  <a:lnTo>
                    <a:pt x="18" y="51"/>
                  </a:lnTo>
                  <a:lnTo>
                    <a:pt x="18" y="51"/>
                  </a:lnTo>
                  <a:lnTo>
                    <a:pt x="18" y="50"/>
                  </a:lnTo>
                  <a:lnTo>
                    <a:pt x="17" y="49"/>
                  </a:lnTo>
                  <a:lnTo>
                    <a:pt x="15" y="47"/>
                  </a:lnTo>
                  <a:lnTo>
                    <a:pt x="15" y="45"/>
                  </a:lnTo>
                  <a:lnTo>
                    <a:pt x="13" y="42"/>
                  </a:lnTo>
                  <a:lnTo>
                    <a:pt x="12" y="39"/>
                  </a:lnTo>
                  <a:lnTo>
                    <a:pt x="11" y="35"/>
                  </a:lnTo>
                  <a:lnTo>
                    <a:pt x="9" y="31"/>
                  </a:lnTo>
                  <a:lnTo>
                    <a:pt x="8" y="28"/>
                  </a:lnTo>
                  <a:lnTo>
                    <a:pt x="7" y="24"/>
                  </a:lnTo>
                  <a:lnTo>
                    <a:pt x="5" y="21"/>
                  </a:lnTo>
                  <a:lnTo>
                    <a:pt x="4" y="17"/>
                  </a:lnTo>
                  <a:lnTo>
                    <a:pt x="3" y="14"/>
                  </a:lnTo>
                  <a:lnTo>
                    <a:pt x="2" y="12"/>
                  </a:lnTo>
                  <a:lnTo>
                    <a:pt x="2" y="9"/>
                  </a:lnTo>
                  <a:lnTo>
                    <a:pt x="1" y="7"/>
                  </a:lnTo>
                  <a:lnTo>
                    <a:pt x="1" y="6"/>
                  </a:lnTo>
                  <a:lnTo>
                    <a:pt x="0" y="4"/>
                  </a:lnTo>
                  <a:lnTo>
                    <a:pt x="0" y="4"/>
                  </a:lnTo>
                  <a:lnTo>
                    <a:pt x="0" y="3"/>
                  </a:lnTo>
                  <a:lnTo>
                    <a:pt x="0" y="2"/>
                  </a:lnTo>
                  <a:lnTo>
                    <a:pt x="0" y="1"/>
                  </a:lnTo>
                  <a:lnTo>
                    <a:pt x="1" y="0"/>
                  </a:lnTo>
                  <a:lnTo>
                    <a:pt x="2" y="0"/>
                  </a:lnTo>
                  <a:lnTo>
                    <a:pt x="2" y="1"/>
                  </a:lnTo>
                  <a:lnTo>
                    <a:pt x="2" y="2"/>
                  </a:lnTo>
                  <a:lnTo>
                    <a:pt x="3" y="3"/>
                  </a:lnTo>
                  <a:lnTo>
                    <a:pt x="3"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8" name="Freeform 622"/>
            <p:cNvSpPr>
              <a:spLocks/>
            </p:cNvSpPr>
            <p:nvPr/>
          </p:nvSpPr>
          <p:spPr bwMode="auto">
            <a:xfrm>
              <a:off x="942" y="3569"/>
              <a:ext cx="21" cy="54"/>
            </a:xfrm>
            <a:custGeom>
              <a:avLst/>
              <a:gdLst>
                <a:gd name="T0" fmla="*/ 2 w 21"/>
                <a:gd name="T1" fmla="*/ 4 h 54"/>
                <a:gd name="T2" fmla="*/ 3 w 21"/>
                <a:gd name="T3" fmla="*/ 6 h 54"/>
                <a:gd name="T4" fmla="*/ 4 w 21"/>
                <a:gd name="T5" fmla="*/ 9 h 54"/>
                <a:gd name="T6" fmla="*/ 5 w 21"/>
                <a:gd name="T7" fmla="*/ 12 h 54"/>
                <a:gd name="T8" fmla="*/ 5 w 21"/>
                <a:gd name="T9" fmla="*/ 14 h 54"/>
                <a:gd name="T10" fmla="*/ 6 w 21"/>
                <a:gd name="T11" fmla="*/ 17 h 54"/>
                <a:gd name="T12" fmla="*/ 7 w 21"/>
                <a:gd name="T13" fmla="*/ 20 h 54"/>
                <a:gd name="T14" fmla="*/ 8 w 21"/>
                <a:gd name="T15" fmla="*/ 23 h 54"/>
                <a:gd name="T16" fmla="*/ 11 w 21"/>
                <a:gd name="T17" fmla="*/ 30 h 54"/>
                <a:gd name="T18" fmla="*/ 12 w 21"/>
                <a:gd name="T19" fmla="*/ 33 h 54"/>
                <a:gd name="T20" fmla="*/ 13 w 21"/>
                <a:gd name="T21" fmla="*/ 36 h 54"/>
                <a:gd name="T22" fmla="*/ 14 w 21"/>
                <a:gd name="T23" fmla="*/ 39 h 54"/>
                <a:gd name="T24" fmla="*/ 16 w 21"/>
                <a:gd name="T25" fmla="*/ 44 h 54"/>
                <a:gd name="T26" fmla="*/ 17 w 21"/>
                <a:gd name="T27" fmla="*/ 46 h 54"/>
                <a:gd name="T28" fmla="*/ 18 w 21"/>
                <a:gd name="T29" fmla="*/ 48 h 54"/>
                <a:gd name="T30" fmla="*/ 18 w 21"/>
                <a:gd name="T31" fmla="*/ 49 h 54"/>
                <a:gd name="T32" fmla="*/ 18 w 21"/>
                <a:gd name="T33" fmla="*/ 49 h 54"/>
                <a:gd name="T34" fmla="*/ 19 w 21"/>
                <a:gd name="T35" fmla="*/ 50 h 54"/>
                <a:gd name="T36" fmla="*/ 19 w 21"/>
                <a:gd name="T37" fmla="*/ 51 h 54"/>
                <a:gd name="T38" fmla="*/ 20 w 21"/>
                <a:gd name="T39" fmla="*/ 52 h 54"/>
                <a:gd name="T40" fmla="*/ 20 w 21"/>
                <a:gd name="T41" fmla="*/ 53 h 54"/>
                <a:gd name="T42" fmla="*/ 19 w 21"/>
                <a:gd name="T43" fmla="*/ 53 h 54"/>
                <a:gd name="T44" fmla="*/ 18 w 21"/>
                <a:gd name="T45" fmla="*/ 53 h 54"/>
                <a:gd name="T46" fmla="*/ 18 w 21"/>
                <a:gd name="T47" fmla="*/ 52 h 54"/>
                <a:gd name="T48" fmla="*/ 17 w 21"/>
                <a:gd name="T49" fmla="*/ 51 h 54"/>
                <a:gd name="T50" fmla="*/ 17 w 21"/>
                <a:gd name="T51" fmla="*/ 50 h 54"/>
                <a:gd name="T52" fmla="*/ 16 w 21"/>
                <a:gd name="T53" fmla="*/ 49 h 54"/>
                <a:gd name="T54" fmla="*/ 15 w 21"/>
                <a:gd name="T55" fmla="*/ 48 h 54"/>
                <a:gd name="T56" fmla="*/ 14 w 21"/>
                <a:gd name="T57" fmla="*/ 45 h 54"/>
                <a:gd name="T58" fmla="*/ 13 w 21"/>
                <a:gd name="T59" fmla="*/ 42 h 54"/>
                <a:gd name="T60" fmla="*/ 12 w 21"/>
                <a:gd name="T61" fmla="*/ 40 h 54"/>
                <a:gd name="T62" fmla="*/ 11 w 21"/>
                <a:gd name="T63" fmla="*/ 36 h 54"/>
                <a:gd name="T64" fmla="*/ 9 w 21"/>
                <a:gd name="T65" fmla="*/ 32 h 54"/>
                <a:gd name="T66" fmla="*/ 8 w 21"/>
                <a:gd name="T67" fmla="*/ 29 h 54"/>
                <a:gd name="T68" fmla="*/ 6 w 21"/>
                <a:gd name="T69" fmla="*/ 25 h 54"/>
                <a:gd name="T70" fmla="*/ 5 w 21"/>
                <a:gd name="T71" fmla="*/ 22 h 54"/>
                <a:gd name="T72" fmla="*/ 4 w 21"/>
                <a:gd name="T73" fmla="*/ 18 h 54"/>
                <a:gd name="T74" fmla="*/ 2 w 21"/>
                <a:gd name="T75" fmla="*/ 13 h 54"/>
                <a:gd name="T76" fmla="*/ 2 w 21"/>
                <a:gd name="T77" fmla="*/ 10 h 54"/>
                <a:gd name="T78" fmla="*/ 1 w 21"/>
                <a:gd name="T79" fmla="*/ 8 h 54"/>
                <a:gd name="T80" fmla="*/ 1 w 21"/>
                <a:gd name="T81" fmla="*/ 7 h 54"/>
                <a:gd name="T82" fmla="*/ 0 w 21"/>
                <a:gd name="T83" fmla="*/ 6 h 54"/>
                <a:gd name="T84" fmla="*/ 0 w 21"/>
                <a:gd name="T85" fmla="*/ 4 h 54"/>
                <a:gd name="T86" fmla="*/ 0 w 21"/>
                <a:gd name="T87" fmla="*/ 4 h 54"/>
                <a:gd name="T88" fmla="*/ 0 w 21"/>
                <a:gd name="T89" fmla="*/ 3 h 54"/>
                <a:gd name="T90" fmla="*/ 0 w 21"/>
                <a:gd name="T91" fmla="*/ 2 h 54"/>
                <a:gd name="T92" fmla="*/ 0 w 21"/>
                <a:gd name="T93" fmla="*/ 1 h 54"/>
                <a:gd name="T94" fmla="*/ 0 w 21"/>
                <a:gd name="T95" fmla="*/ 0 h 54"/>
                <a:gd name="T96" fmla="*/ 1 w 21"/>
                <a:gd name="T97" fmla="*/ 0 h 54"/>
                <a:gd name="T98" fmla="*/ 1 w 21"/>
                <a:gd name="T99" fmla="*/ 1 h 54"/>
                <a:gd name="T100" fmla="*/ 2 w 21"/>
                <a:gd name="T101" fmla="*/ 1 h 54"/>
                <a:gd name="T102" fmla="*/ 2 w 21"/>
                <a:gd name="T103" fmla="*/ 2 h 54"/>
                <a:gd name="T104" fmla="*/ 2 w 21"/>
                <a:gd name="T105" fmla="*/ 3 h 54"/>
                <a:gd name="T106" fmla="*/ 2 w 21"/>
                <a:gd name="T107" fmla="*/ 4 h 54"/>
                <a:gd name="T108" fmla="*/ 2 w 21"/>
                <a:gd name="T109" fmla="*/ 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54">
                  <a:moveTo>
                    <a:pt x="2" y="4"/>
                  </a:moveTo>
                  <a:lnTo>
                    <a:pt x="3" y="6"/>
                  </a:lnTo>
                  <a:lnTo>
                    <a:pt x="4" y="9"/>
                  </a:lnTo>
                  <a:lnTo>
                    <a:pt x="5" y="12"/>
                  </a:lnTo>
                  <a:lnTo>
                    <a:pt x="5" y="14"/>
                  </a:lnTo>
                  <a:lnTo>
                    <a:pt x="6" y="17"/>
                  </a:lnTo>
                  <a:lnTo>
                    <a:pt x="7" y="20"/>
                  </a:lnTo>
                  <a:lnTo>
                    <a:pt x="8" y="23"/>
                  </a:lnTo>
                  <a:lnTo>
                    <a:pt x="11" y="30"/>
                  </a:lnTo>
                  <a:lnTo>
                    <a:pt x="12" y="33"/>
                  </a:lnTo>
                  <a:lnTo>
                    <a:pt x="13" y="36"/>
                  </a:lnTo>
                  <a:lnTo>
                    <a:pt x="14" y="39"/>
                  </a:lnTo>
                  <a:lnTo>
                    <a:pt x="16" y="44"/>
                  </a:lnTo>
                  <a:lnTo>
                    <a:pt x="17" y="46"/>
                  </a:lnTo>
                  <a:lnTo>
                    <a:pt x="18" y="48"/>
                  </a:lnTo>
                  <a:lnTo>
                    <a:pt x="18" y="49"/>
                  </a:lnTo>
                  <a:lnTo>
                    <a:pt x="18" y="49"/>
                  </a:lnTo>
                  <a:lnTo>
                    <a:pt x="19" y="50"/>
                  </a:lnTo>
                  <a:lnTo>
                    <a:pt x="19" y="51"/>
                  </a:lnTo>
                  <a:lnTo>
                    <a:pt x="20" y="52"/>
                  </a:lnTo>
                  <a:lnTo>
                    <a:pt x="20" y="53"/>
                  </a:lnTo>
                  <a:lnTo>
                    <a:pt x="19" y="53"/>
                  </a:lnTo>
                  <a:lnTo>
                    <a:pt x="18" y="53"/>
                  </a:lnTo>
                  <a:lnTo>
                    <a:pt x="18" y="52"/>
                  </a:lnTo>
                  <a:lnTo>
                    <a:pt x="17" y="51"/>
                  </a:lnTo>
                  <a:lnTo>
                    <a:pt x="17" y="50"/>
                  </a:lnTo>
                  <a:lnTo>
                    <a:pt x="16" y="49"/>
                  </a:lnTo>
                  <a:lnTo>
                    <a:pt x="15" y="48"/>
                  </a:lnTo>
                  <a:lnTo>
                    <a:pt x="14" y="45"/>
                  </a:lnTo>
                  <a:lnTo>
                    <a:pt x="13" y="42"/>
                  </a:lnTo>
                  <a:lnTo>
                    <a:pt x="12" y="40"/>
                  </a:lnTo>
                  <a:lnTo>
                    <a:pt x="11" y="36"/>
                  </a:lnTo>
                  <a:lnTo>
                    <a:pt x="9" y="32"/>
                  </a:lnTo>
                  <a:lnTo>
                    <a:pt x="8" y="29"/>
                  </a:lnTo>
                  <a:lnTo>
                    <a:pt x="6" y="25"/>
                  </a:lnTo>
                  <a:lnTo>
                    <a:pt x="5" y="22"/>
                  </a:lnTo>
                  <a:lnTo>
                    <a:pt x="4" y="18"/>
                  </a:lnTo>
                  <a:lnTo>
                    <a:pt x="2" y="13"/>
                  </a:lnTo>
                  <a:lnTo>
                    <a:pt x="2" y="10"/>
                  </a:lnTo>
                  <a:lnTo>
                    <a:pt x="1" y="8"/>
                  </a:lnTo>
                  <a:lnTo>
                    <a:pt x="1" y="7"/>
                  </a:lnTo>
                  <a:lnTo>
                    <a:pt x="0" y="6"/>
                  </a:lnTo>
                  <a:lnTo>
                    <a:pt x="0" y="4"/>
                  </a:lnTo>
                  <a:lnTo>
                    <a:pt x="0" y="4"/>
                  </a:lnTo>
                  <a:lnTo>
                    <a:pt x="0" y="3"/>
                  </a:lnTo>
                  <a:lnTo>
                    <a:pt x="0" y="2"/>
                  </a:lnTo>
                  <a:lnTo>
                    <a:pt x="0" y="1"/>
                  </a:lnTo>
                  <a:lnTo>
                    <a:pt x="0" y="0"/>
                  </a:lnTo>
                  <a:lnTo>
                    <a:pt x="1" y="0"/>
                  </a:lnTo>
                  <a:lnTo>
                    <a:pt x="1" y="1"/>
                  </a:lnTo>
                  <a:lnTo>
                    <a:pt x="2" y="1"/>
                  </a:lnTo>
                  <a:lnTo>
                    <a:pt x="2" y="2"/>
                  </a:lnTo>
                  <a:lnTo>
                    <a:pt x="2" y="3"/>
                  </a:lnTo>
                  <a:lnTo>
                    <a:pt x="2" y="4"/>
                  </a:lnTo>
                  <a:lnTo>
                    <a:pt x="2"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79" name="Freeform 623"/>
            <p:cNvSpPr>
              <a:spLocks/>
            </p:cNvSpPr>
            <p:nvPr/>
          </p:nvSpPr>
          <p:spPr bwMode="auto">
            <a:xfrm>
              <a:off x="932" y="3569"/>
              <a:ext cx="21" cy="53"/>
            </a:xfrm>
            <a:custGeom>
              <a:avLst/>
              <a:gdLst>
                <a:gd name="T0" fmla="*/ 2 w 21"/>
                <a:gd name="T1" fmla="*/ 4 h 53"/>
                <a:gd name="T2" fmla="*/ 3 w 21"/>
                <a:gd name="T3" fmla="*/ 6 h 53"/>
                <a:gd name="T4" fmla="*/ 4 w 21"/>
                <a:gd name="T5" fmla="*/ 9 h 53"/>
                <a:gd name="T6" fmla="*/ 5 w 21"/>
                <a:gd name="T7" fmla="*/ 11 h 53"/>
                <a:gd name="T8" fmla="*/ 5 w 21"/>
                <a:gd name="T9" fmla="*/ 13 h 53"/>
                <a:gd name="T10" fmla="*/ 6 w 21"/>
                <a:gd name="T11" fmla="*/ 16 h 53"/>
                <a:gd name="T12" fmla="*/ 7 w 21"/>
                <a:gd name="T13" fmla="*/ 20 h 53"/>
                <a:gd name="T14" fmla="*/ 8 w 21"/>
                <a:gd name="T15" fmla="*/ 22 h 53"/>
                <a:gd name="T16" fmla="*/ 9 w 21"/>
                <a:gd name="T17" fmla="*/ 26 h 53"/>
                <a:gd name="T18" fmla="*/ 10 w 21"/>
                <a:gd name="T19" fmla="*/ 29 h 53"/>
                <a:gd name="T20" fmla="*/ 12 w 21"/>
                <a:gd name="T21" fmla="*/ 32 h 53"/>
                <a:gd name="T22" fmla="*/ 12 w 21"/>
                <a:gd name="T23" fmla="*/ 35 h 53"/>
                <a:gd name="T24" fmla="*/ 14 w 21"/>
                <a:gd name="T25" fmla="*/ 38 h 53"/>
                <a:gd name="T26" fmla="*/ 15 w 21"/>
                <a:gd name="T27" fmla="*/ 40 h 53"/>
                <a:gd name="T28" fmla="*/ 15 w 21"/>
                <a:gd name="T29" fmla="*/ 43 h 53"/>
                <a:gd name="T30" fmla="*/ 16 w 21"/>
                <a:gd name="T31" fmla="*/ 45 h 53"/>
                <a:gd name="T32" fmla="*/ 18 w 21"/>
                <a:gd name="T33" fmla="*/ 47 h 53"/>
                <a:gd name="T34" fmla="*/ 18 w 21"/>
                <a:gd name="T35" fmla="*/ 48 h 53"/>
                <a:gd name="T36" fmla="*/ 18 w 21"/>
                <a:gd name="T37" fmla="*/ 48 h 53"/>
                <a:gd name="T38" fmla="*/ 19 w 21"/>
                <a:gd name="T39" fmla="*/ 49 h 53"/>
                <a:gd name="T40" fmla="*/ 19 w 21"/>
                <a:gd name="T41" fmla="*/ 50 h 53"/>
                <a:gd name="T42" fmla="*/ 20 w 21"/>
                <a:gd name="T43" fmla="*/ 51 h 53"/>
                <a:gd name="T44" fmla="*/ 20 w 21"/>
                <a:gd name="T45" fmla="*/ 52 h 53"/>
                <a:gd name="T46" fmla="*/ 19 w 21"/>
                <a:gd name="T47" fmla="*/ 52 h 53"/>
                <a:gd name="T48" fmla="*/ 18 w 21"/>
                <a:gd name="T49" fmla="*/ 52 h 53"/>
                <a:gd name="T50" fmla="*/ 18 w 21"/>
                <a:gd name="T51" fmla="*/ 51 h 53"/>
                <a:gd name="T52" fmla="*/ 17 w 21"/>
                <a:gd name="T53" fmla="*/ 50 h 53"/>
                <a:gd name="T54" fmla="*/ 17 w 21"/>
                <a:gd name="T55" fmla="*/ 49 h 53"/>
                <a:gd name="T56" fmla="*/ 16 w 21"/>
                <a:gd name="T57" fmla="*/ 48 h 53"/>
                <a:gd name="T58" fmla="*/ 15 w 21"/>
                <a:gd name="T59" fmla="*/ 47 h 53"/>
                <a:gd name="T60" fmla="*/ 14 w 21"/>
                <a:gd name="T61" fmla="*/ 44 h 53"/>
                <a:gd name="T62" fmla="*/ 13 w 21"/>
                <a:gd name="T63" fmla="*/ 41 h 53"/>
                <a:gd name="T64" fmla="*/ 12 w 21"/>
                <a:gd name="T65" fmla="*/ 39 h 53"/>
                <a:gd name="T66" fmla="*/ 10 w 21"/>
                <a:gd name="T67" fmla="*/ 35 h 53"/>
                <a:gd name="T68" fmla="*/ 9 w 21"/>
                <a:gd name="T69" fmla="*/ 31 h 53"/>
                <a:gd name="T70" fmla="*/ 8 w 21"/>
                <a:gd name="T71" fmla="*/ 28 h 53"/>
                <a:gd name="T72" fmla="*/ 6 w 21"/>
                <a:gd name="T73" fmla="*/ 24 h 53"/>
                <a:gd name="T74" fmla="*/ 5 w 21"/>
                <a:gd name="T75" fmla="*/ 21 h 53"/>
                <a:gd name="T76" fmla="*/ 4 w 21"/>
                <a:gd name="T77" fmla="*/ 17 h 53"/>
                <a:gd name="T78" fmla="*/ 3 w 21"/>
                <a:gd name="T79" fmla="*/ 14 h 53"/>
                <a:gd name="T80" fmla="*/ 2 w 21"/>
                <a:gd name="T81" fmla="*/ 12 h 53"/>
                <a:gd name="T82" fmla="*/ 2 w 21"/>
                <a:gd name="T83" fmla="*/ 9 h 53"/>
                <a:gd name="T84" fmla="*/ 1 w 21"/>
                <a:gd name="T85" fmla="*/ 7 h 53"/>
                <a:gd name="T86" fmla="*/ 1 w 21"/>
                <a:gd name="T87" fmla="*/ 6 h 53"/>
                <a:gd name="T88" fmla="*/ 0 w 21"/>
                <a:gd name="T89" fmla="*/ 5 h 53"/>
                <a:gd name="T90" fmla="*/ 0 w 21"/>
                <a:gd name="T91" fmla="*/ 4 h 53"/>
                <a:gd name="T92" fmla="*/ 0 w 21"/>
                <a:gd name="T93" fmla="*/ 3 h 53"/>
                <a:gd name="T94" fmla="*/ 0 w 21"/>
                <a:gd name="T95" fmla="*/ 2 h 53"/>
                <a:gd name="T96" fmla="*/ 0 w 21"/>
                <a:gd name="T97" fmla="*/ 1 h 53"/>
                <a:gd name="T98" fmla="*/ 0 w 21"/>
                <a:gd name="T99" fmla="*/ 0 h 53"/>
                <a:gd name="T100" fmla="*/ 1 w 21"/>
                <a:gd name="T101" fmla="*/ 0 h 53"/>
                <a:gd name="T102" fmla="*/ 2 w 21"/>
                <a:gd name="T103" fmla="*/ 1 h 53"/>
                <a:gd name="T104" fmla="*/ 2 w 21"/>
                <a:gd name="T105" fmla="*/ 2 h 53"/>
                <a:gd name="T106" fmla="*/ 2 w 21"/>
                <a:gd name="T107" fmla="*/ 4 h 53"/>
                <a:gd name="T108" fmla="*/ 2 w 21"/>
                <a:gd name="T109" fmla="*/ 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53">
                  <a:moveTo>
                    <a:pt x="2" y="4"/>
                  </a:moveTo>
                  <a:lnTo>
                    <a:pt x="3" y="6"/>
                  </a:lnTo>
                  <a:lnTo>
                    <a:pt x="4" y="9"/>
                  </a:lnTo>
                  <a:lnTo>
                    <a:pt x="5" y="11"/>
                  </a:lnTo>
                  <a:lnTo>
                    <a:pt x="5" y="13"/>
                  </a:lnTo>
                  <a:lnTo>
                    <a:pt x="6" y="16"/>
                  </a:lnTo>
                  <a:lnTo>
                    <a:pt x="7" y="20"/>
                  </a:lnTo>
                  <a:lnTo>
                    <a:pt x="8" y="22"/>
                  </a:lnTo>
                  <a:lnTo>
                    <a:pt x="9" y="26"/>
                  </a:lnTo>
                  <a:lnTo>
                    <a:pt x="10" y="29"/>
                  </a:lnTo>
                  <a:lnTo>
                    <a:pt x="12" y="32"/>
                  </a:lnTo>
                  <a:lnTo>
                    <a:pt x="12" y="35"/>
                  </a:lnTo>
                  <a:lnTo>
                    <a:pt x="14" y="38"/>
                  </a:lnTo>
                  <a:lnTo>
                    <a:pt x="15" y="40"/>
                  </a:lnTo>
                  <a:lnTo>
                    <a:pt x="15" y="43"/>
                  </a:lnTo>
                  <a:lnTo>
                    <a:pt x="16" y="45"/>
                  </a:lnTo>
                  <a:lnTo>
                    <a:pt x="18" y="47"/>
                  </a:lnTo>
                  <a:lnTo>
                    <a:pt x="18" y="48"/>
                  </a:lnTo>
                  <a:lnTo>
                    <a:pt x="18" y="48"/>
                  </a:lnTo>
                  <a:lnTo>
                    <a:pt x="19" y="49"/>
                  </a:lnTo>
                  <a:lnTo>
                    <a:pt x="19" y="50"/>
                  </a:lnTo>
                  <a:lnTo>
                    <a:pt x="20" y="51"/>
                  </a:lnTo>
                  <a:lnTo>
                    <a:pt x="20" y="52"/>
                  </a:lnTo>
                  <a:lnTo>
                    <a:pt x="19" y="52"/>
                  </a:lnTo>
                  <a:lnTo>
                    <a:pt x="18" y="52"/>
                  </a:lnTo>
                  <a:lnTo>
                    <a:pt x="18" y="51"/>
                  </a:lnTo>
                  <a:lnTo>
                    <a:pt x="17" y="50"/>
                  </a:lnTo>
                  <a:lnTo>
                    <a:pt x="17" y="49"/>
                  </a:lnTo>
                  <a:lnTo>
                    <a:pt x="16" y="48"/>
                  </a:lnTo>
                  <a:lnTo>
                    <a:pt x="15" y="47"/>
                  </a:lnTo>
                  <a:lnTo>
                    <a:pt x="14" y="44"/>
                  </a:lnTo>
                  <a:lnTo>
                    <a:pt x="13" y="41"/>
                  </a:lnTo>
                  <a:lnTo>
                    <a:pt x="12" y="39"/>
                  </a:lnTo>
                  <a:lnTo>
                    <a:pt x="10" y="35"/>
                  </a:lnTo>
                  <a:lnTo>
                    <a:pt x="9" y="31"/>
                  </a:lnTo>
                  <a:lnTo>
                    <a:pt x="8" y="28"/>
                  </a:lnTo>
                  <a:lnTo>
                    <a:pt x="6" y="24"/>
                  </a:lnTo>
                  <a:lnTo>
                    <a:pt x="5" y="21"/>
                  </a:lnTo>
                  <a:lnTo>
                    <a:pt x="4" y="17"/>
                  </a:lnTo>
                  <a:lnTo>
                    <a:pt x="3" y="14"/>
                  </a:lnTo>
                  <a:lnTo>
                    <a:pt x="2" y="12"/>
                  </a:lnTo>
                  <a:lnTo>
                    <a:pt x="2" y="9"/>
                  </a:lnTo>
                  <a:lnTo>
                    <a:pt x="1" y="7"/>
                  </a:lnTo>
                  <a:lnTo>
                    <a:pt x="1" y="6"/>
                  </a:lnTo>
                  <a:lnTo>
                    <a:pt x="0" y="5"/>
                  </a:lnTo>
                  <a:lnTo>
                    <a:pt x="0" y="4"/>
                  </a:lnTo>
                  <a:lnTo>
                    <a:pt x="0" y="3"/>
                  </a:lnTo>
                  <a:lnTo>
                    <a:pt x="0" y="2"/>
                  </a:lnTo>
                  <a:lnTo>
                    <a:pt x="0" y="1"/>
                  </a:lnTo>
                  <a:lnTo>
                    <a:pt x="0" y="0"/>
                  </a:lnTo>
                  <a:lnTo>
                    <a:pt x="1" y="0"/>
                  </a:lnTo>
                  <a:lnTo>
                    <a:pt x="2" y="1"/>
                  </a:lnTo>
                  <a:lnTo>
                    <a:pt x="2" y="2"/>
                  </a:lnTo>
                  <a:lnTo>
                    <a:pt x="2" y="4"/>
                  </a:lnTo>
                  <a:lnTo>
                    <a:pt x="2"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0" name="Freeform 624"/>
            <p:cNvSpPr>
              <a:spLocks/>
            </p:cNvSpPr>
            <p:nvPr/>
          </p:nvSpPr>
          <p:spPr bwMode="auto">
            <a:xfrm>
              <a:off x="928" y="3578"/>
              <a:ext cx="13" cy="31"/>
            </a:xfrm>
            <a:custGeom>
              <a:avLst/>
              <a:gdLst>
                <a:gd name="T0" fmla="*/ 2 w 13"/>
                <a:gd name="T1" fmla="*/ 3 h 31"/>
                <a:gd name="T2" fmla="*/ 2 w 13"/>
                <a:gd name="T3" fmla="*/ 4 h 31"/>
                <a:gd name="T4" fmla="*/ 2 w 13"/>
                <a:gd name="T5" fmla="*/ 5 h 31"/>
                <a:gd name="T6" fmla="*/ 3 w 13"/>
                <a:gd name="T7" fmla="*/ 6 h 31"/>
                <a:gd name="T8" fmla="*/ 3 w 13"/>
                <a:gd name="T9" fmla="*/ 8 h 31"/>
                <a:gd name="T10" fmla="*/ 3 w 13"/>
                <a:gd name="T11" fmla="*/ 9 h 31"/>
                <a:gd name="T12" fmla="*/ 4 w 13"/>
                <a:gd name="T13" fmla="*/ 11 h 31"/>
                <a:gd name="T14" fmla="*/ 5 w 13"/>
                <a:gd name="T15" fmla="*/ 13 h 31"/>
                <a:gd name="T16" fmla="*/ 5 w 13"/>
                <a:gd name="T17" fmla="*/ 14 h 31"/>
                <a:gd name="T18" fmla="*/ 6 w 13"/>
                <a:gd name="T19" fmla="*/ 16 h 31"/>
                <a:gd name="T20" fmla="*/ 7 w 13"/>
                <a:gd name="T21" fmla="*/ 18 h 31"/>
                <a:gd name="T22" fmla="*/ 7 w 13"/>
                <a:gd name="T23" fmla="*/ 19 h 31"/>
                <a:gd name="T24" fmla="*/ 8 w 13"/>
                <a:gd name="T25" fmla="*/ 21 h 31"/>
                <a:gd name="T26" fmla="*/ 9 w 13"/>
                <a:gd name="T27" fmla="*/ 23 h 31"/>
                <a:gd name="T28" fmla="*/ 9 w 13"/>
                <a:gd name="T29" fmla="*/ 23 h 31"/>
                <a:gd name="T30" fmla="*/ 9 w 13"/>
                <a:gd name="T31" fmla="*/ 24 h 31"/>
                <a:gd name="T32" fmla="*/ 10 w 13"/>
                <a:gd name="T33" fmla="*/ 25 h 31"/>
                <a:gd name="T34" fmla="*/ 10 w 13"/>
                <a:gd name="T35" fmla="*/ 26 h 31"/>
                <a:gd name="T36" fmla="*/ 11 w 13"/>
                <a:gd name="T37" fmla="*/ 26 h 31"/>
                <a:gd name="T38" fmla="*/ 11 w 13"/>
                <a:gd name="T39" fmla="*/ 27 h 31"/>
                <a:gd name="T40" fmla="*/ 11 w 13"/>
                <a:gd name="T41" fmla="*/ 28 h 31"/>
                <a:gd name="T42" fmla="*/ 11 w 13"/>
                <a:gd name="T43" fmla="*/ 28 h 31"/>
                <a:gd name="T44" fmla="*/ 12 w 13"/>
                <a:gd name="T45" fmla="*/ 29 h 31"/>
                <a:gd name="T46" fmla="*/ 12 w 13"/>
                <a:gd name="T47" fmla="*/ 30 h 31"/>
                <a:gd name="T48" fmla="*/ 11 w 13"/>
                <a:gd name="T49" fmla="*/ 30 h 31"/>
                <a:gd name="T50" fmla="*/ 11 w 13"/>
                <a:gd name="T51" fmla="*/ 29 h 31"/>
                <a:gd name="T52" fmla="*/ 11 w 13"/>
                <a:gd name="T53" fmla="*/ 29 h 31"/>
                <a:gd name="T54" fmla="*/ 10 w 13"/>
                <a:gd name="T55" fmla="*/ 28 h 31"/>
                <a:gd name="T56" fmla="*/ 9 w 13"/>
                <a:gd name="T57" fmla="*/ 27 h 31"/>
                <a:gd name="T58" fmla="*/ 9 w 13"/>
                <a:gd name="T59" fmla="*/ 26 h 31"/>
                <a:gd name="T60" fmla="*/ 8 w 13"/>
                <a:gd name="T61" fmla="*/ 24 h 31"/>
                <a:gd name="T62" fmla="*/ 7 w 13"/>
                <a:gd name="T63" fmla="*/ 23 h 31"/>
                <a:gd name="T64" fmla="*/ 6 w 13"/>
                <a:gd name="T65" fmla="*/ 20 h 31"/>
                <a:gd name="T66" fmla="*/ 5 w 13"/>
                <a:gd name="T67" fmla="*/ 18 h 31"/>
                <a:gd name="T68" fmla="*/ 4 w 13"/>
                <a:gd name="T69" fmla="*/ 17 h 31"/>
                <a:gd name="T70" fmla="*/ 3 w 13"/>
                <a:gd name="T71" fmla="*/ 15 h 31"/>
                <a:gd name="T72" fmla="*/ 3 w 13"/>
                <a:gd name="T73" fmla="*/ 13 h 31"/>
                <a:gd name="T74" fmla="*/ 2 w 13"/>
                <a:gd name="T75" fmla="*/ 11 h 31"/>
                <a:gd name="T76" fmla="*/ 1 w 13"/>
                <a:gd name="T77" fmla="*/ 9 h 31"/>
                <a:gd name="T78" fmla="*/ 1 w 13"/>
                <a:gd name="T79" fmla="*/ 8 h 31"/>
                <a:gd name="T80" fmla="*/ 0 w 13"/>
                <a:gd name="T81" fmla="*/ 7 h 31"/>
                <a:gd name="T82" fmla="*/ 0 w 13"/>
                <a:gd name="T83" fmla="*/ 5 h 31"/>
                <a:gd name="T84" fmla="*/ 0 w 13"/>
                <a:gd name="T85" fmla="*/ 4 h 31"/>
                <a:gd name="T86" fmla="*/ 0 w 13"/>
                <a:gd name="T87" fmla="*/ 3 h 31"/>
                <a:gd name="T88" fmla="*/ 0 w 13"/>
                <a:gd name="T89" fmla="*/ 3 h 31"/>
                <a:gd name="T90" fmla="*/ 0 w 13"/>
                <a:gd name="T91" fmla="*/ 2 h 31"/>
                <a:gd name="T92" fmla="*/ 0 w 13"/>
                <a:gd name="T93" fmla="*/ 1 h 31"/>
                <a:gd name="T94" fmla="*/ 0 w 13"/>
                <a:gd name="T95" fmla="*/ 0 h 31"/>
                <a:gd name="T96" fmla="*/ 1 w 13"/>
                <a:gd name="T97" fmla="*/ 0 h 31"/>
                <a:gd name="T98" fmla="*/ 1 w 13"/>
                <a:gd name="T99" fmla="*/ 1 h 31"/>
                <a:gd name="T100" fmla="*/ 1 w 13"/>
                <a:gd name="T101" fmla="*/ 2 h 31"/>
                <a:gd name="T102" fmla="*/ 2 w 13"/>
                <a:gd name="T103" fmla="*/ 3 h 31"/>
                <a:gd name="T104" fmla="*/ 2 w 13"/>
                <a:gd name="T105"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 h="31">
                  <a:moveTo>
                    <a:pt x="2" y="3"/>
                  </a:moveTo>
                  <a:lnTo>
                    <a:pt x="2" y="4"/>
                  </a:lnTo>
                  <a:lnTo>
                    <a:pt x="2" y="5"/>
                  </a:lnTo>
                  <a:lnTo>
                    <a:pt x="3" y="6"/>
                  </a:lnTo>
                  <a:lnTo>
                    <a:pt x="3" y="8"/>
                  </a:lnTo>
                  <a:lnTo>
                    <a:pt x="3" y="9"/>
                  </a:lnTo>
                  <a:lnTo>
                    <a:pt x="4" y="11"/>
                  </a:lnTo>
                  <a:lnTo>
                    <a:pt x="5" y="13"/>
                  </a:lnTo>
                  <a:lnTo>
                    <a:pt x="5" y="14"/>
                  </a:lnTo>
                  <a:lnTo>
                    <a:pt x="6" y="16"/>
                  </a:lnTo>
                  <a:lnTo>
                    <a:pt x="7" y="18"/>
                  </a:lnTo>
                  <a:lnTo>
                    <a:pt x="7" y="19"/>
                  </a:lnTo>
                  <a:lnTo>
                    <a:pt x="8" y="21"/>
                  </a:lnTo>
                  <a:lnTo>
                    <a:pt x="9" y="23"/>
                  </a:lnTo>
                  <a:lnTo>
                    <a:pt x="9" y="23"/>
                  </a:lnTo>
                  <a:lnTo>
                    <a:pt x="9" y="24"/>
                  </a:lnTo>
                  <a:lnTo>
                    <a:pt x="10" y="25"/>
                  </a:lnTo>
                  <a:lnTo>
                    <a:pt x="10" y="26"/>
                  </a:lnTo>
                  <a:lnTo>
                    <a:pt x="11" y="26"/>
                  </a:lnTo>
                  <a:lnTo>
                    <a:pt x="11" y="27"/>
                  </a:lnTo>
                  <a:lnTo>
                    <a:pt x="11" y="28"/>
                  </a:lnTo>
                  <a:lnTo>
                    <a:pt x="11" y="28"/>
                  </a:lnTo>
                  <a:lnTo>
                    <a:pt x="12" y="29"/>
                  </a:lnTo>
                  <a:lnTo>
                    <a:pt x="12" y="30"/>
                  </a:lnTo>
                  <a:lnTo>
                    <a:pt x="11" y="30"/>
                  </a:lnTo>
                  <a:lnTo>
                    <a:pt x="11" y="29"/>
                  </a:lnTo>
                  <a:lnTo>
                    <a:pt x="11" y="29"/>
                  </a:lnTo>
                  <a:lnTo>
                    <a:pt x="10" y="28"/>
                  </a:lnTo>
                  <a:lnTo>
                    <a:pt x="9" y="27"/>
                  </a:lnTo>
                  <a:lnTo>
                    <a:pt x="9" y="26"/>
                  </a:lnTo>
                  <a:lnTo>
                    <a:pt x="8" y="24"/>
                  </a:lnTo>
                  <a:lnTo>
                    <a:pt x="7" y="23"/>
                  </a:lnTo>
                  <a:lnTo>
                    <a:pt x="6" y="20"/>
                  </a:lnTo>
                  <a:lnTo>
                    <a:pt x="5" y="18"/>
                  </a:lnTo>
                  <a:lnTo>
                    <a:pt x="4" y="17"/>
                  </a:lnTo>
                  <a:lnTo>
                    <a:pt x="3" y="15"/>
                  </a:lnTo>
                  <a:lnTo>
                    <a:pt x="3" y="13"/>
                  </a:lnTo>
                  <a:lnTo>
                    <a:pt x="2" y="11"/>
                  </a:lnTo>
                  <a:lnTo>
                    <a:pt x="1" y="9"/>
                  </a:lnTo>
                  <a:lnTo>
                    <a:pt x="1" y="8"/>
                  </a:lnTo>
                  <a:lnTo>
                    <a:pt x="0" y="7"/>
                  </a:lnTo>
                  <a:lnTo>
                    <a:pt x="0" y="5"/>
                  </a:lnTo>
                  <a:lnTo>
                    <a:pt x="0" y="4"/>
                  </a:lnTo>
                  <a:lnTo>
                    <a:pt x="0" y="3"/>
                  </a:lnTo>
                  <a:lnTo>
                    <a:pt x="0" y="3"/>
                  </a:lnTo>
                  <a:lnTo>
                    <a:pt x="0" y="2"/>
                  </a:lnTo>
                  <a:lnTo>
                    <a:pt x="0" y="1"/>
                  </a:lnTo>
                  <a:lnTo>
                    <a:pt x="0" y="0"/>
                  </a:lnTo>
                  <a:lnTo>
                    <a:pt x="1" y="0"/>
                  </a:lnTo>
                  <a:lnTo>
                    <a:pt x="1" y="1"/>
                  </a:lnTo>
                  <a:lnTo>
                    <a:pt x="1" y="2"/>
                  </a:lnTo>
                  <a:lnTo>
                    <a:pt x="2" y="3"/>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1" name="Freeform 625"/>
            <p:cNvSpPr>
              <a:spLocks/>
            </p:cNvSpPr>
            <p:nvPr/>
          </p:nvSpPr>
          <p:spPr bwMode="auto">
            <a:xfrm>
              <a:off x="924" y="3589"/>
              <a:ext cx="13" cy="31"/>
            </a:xfrm>
            <a:custGeom>
              <a:avLst/>
              <a:gdLst>
                <a:gd name="T0" fmla="*/ 1 w 13"/>
                <a:gd name="T1" fmla="*/ 3 h 31"/>
                <a:gd name="T2" fmla="*/ 2 w 13"/>
                <a:gd name="T3" fmla="*/ 3 h 31"/>
                <a:gd name="T4" fmla="*/ 2 w 13"/>
                <a:gd name="T5" fmla="*/ 5 h 31"/>
                <a:gd name="T6" fmla="*/ 2 w 13"/>
                <a:gd name="T7" fmla="*/ 6 h 31"/>
                <a:gd name="T8" fmla="*/ 3 w 13"/>
                <a:gd name="T9" fmla="*/ 8 h 31"/>
                <a:gd name="T10" fmla="*/ 3 w 13"/>
                <a:gd name="T11" fmla="*/ 9 h 31"/>
                <a:gd name="T12" fmla="*/ 4 w 13"/>
                <a:gd name="T13" fmla="*/ 11 h 31"/>
                <a:gd name="T14" fmla="*/ 5 w 13"/>
                <a:gd name="T15" fmla="*/ 13 h 31"/>
                <a:gd name="T16" fmla="*/ 5 w 13"/>
                <a:gd name="T17" fmla="*/ 14 h 31"/>
                <a:gd name="T18" fmla="*/ 6 w 13"/>
                <a:gd name="T19" fmla="*/ 16 h 31"/>
                <a:gd name="T20" fmla="*/ 7 w 13"/>
                <a:gd name="T21" fmla="*/ 18 h 31"/>
                <a:gd name="T22" fmla="*/ 7 w 13"/>
                <a:gd name="T23" fmla="*/ 19 h 31"/>
                <a:gd name="T24" fmla="*/ 8 w 13"/>
                <a:gd name="T25" fmla="*/ 21 h 31"/>
                <a:gd name="T26" fmla="*/ 9 w 13"/>
                <a:gd name="T27" fmla="*/ 22 h 31"/>
                <a:gd name="T28" fmla="*/ 9 w 13"/>
                <a:gd name="T29" fmla="*/ 23 h 31"/>
                <a:gd name="T30" fmla="*/ 9 w 13"/>
                <a:gd name="T31" fmla="*/ 24 h 31"/>
                <a:gd name="T32" fmla="*/ 10 w 13"/>
                <a:gd name="T33" fmla="*/ 25 h 31"/>
                <a:gd name="T34" fmla="*/ 11 w 13"/>
                <a:gd name="T35" fmla="*/ 26 h 31"/>
                <a:gd name="T36" fmla="*/ 11 w 13"/>
                <a:gd name="T37" fmla="*/ 27 h 31"/>
                <a:gd name="T38" fmla="*/ 11 w 13"/>
                <a:gd name="T39" fmla="*/ 28 h 31"/>
                <a:gd name="T40" fmla="*/ 12 w 13"/>
                <a:gd name="T41" fmla="*/ 28 h 31"/>
                <a:gd name="T42" fmla="*/ 12 w 13"/>
                <a:gd name="T43" fmla="*/ 29 h 31"/>
                <a:gd name="T44" fmla="*/ 12 w 13"/>
                <a:gd name="T45" fmla="*/ 30 h 31"/>
                <a:gd name="T46" fmla="*/ 11 w 13"/>
                <a:gd name="T47" fmla="*/ 30 h 31"/>
                <a:gd name="T48" fmla="*/ 11 w 13"/>
                <a:gd name="T49" fmla="*/ 30 h 31"/>
                <a:gd name="T50" fmla="*/ 11 w 13"/>
                <a:gd name="T51" fmla="*/ 29 h 31"/>
                <a:gd name="T52" fmla="*/ 10 w 13"/>
                <a:gd name="T53" fmla="*/ 28 h 31"/>
                <a:gd name="T54" fmla="*/ 9 w 13"/>
                <a:gd name="T55" fmla="*/ 27 h 31"/>
                <a:gd name="T56" fmla="*/ 9 w 13"/>
                <a:gd name="T57" fmla="*/ 25 h 31"/>
                <a:gd name="T58" fmla="*/ 8 w 13"/>
                <a:gd name="T59" fmla="*/ 24 h 31"/>
                <a:gd name="T60" fmla="*/ 7 w 13"/>
                <a:gd name="T61" fmla="*/ 23 h 31"/>
                <a:gd name="T62" fmla="*/ 6 w 13"/>
                <a:gd name="T63" fmla="*/ 20 h 31"/>
                <a:gd name="T64" fmla="*/ 5 w 13"/>
                <a:gd name="T65" fmla="*/ 18 h 31"/>
                <a:gd name="T66" fmla="*/ 5 w 13"/>
                <a:gd name="T67" fmla="*/ 17 h 31"/>
                <a:gd name="T68" fmla="*/ 3 w 13"/>
                <a:gd name="T69" fmla="*/ 14 h 31"/>
                <a:gd name="T70" fmla="*/ 3 w 13"/>
                <a:gd name="T71" fmla="*/ 13 h 31"/>
                <a:gd name="T72" fmla="*/ 2 w 13"/>
                <a:gd name="T73" fmla="*/ 11 h 31"/>
                <a:gd name="T74" fmla="*/ 1 w 13"/>
                <a:gd name="T75" fmla="*/ 9 h 31"/>
                <a:gd name="T76" fmla="*/ 1 w 13"/>
                <a:gd name="T77" fmla="*/ 8 h 31"/>
                <a:gd name="T78" fmla="*/ 1 w 13"/>
                <a:gd name="T79" fmla="*/ 7 h 31"/>
                <a:gd name="T80" fmla="*/ 1 w 13"/>
                <a:gd name="T81" fmla="*/ 5 h 31"/>
                <a:gd name="T82" fmla="*/ 0 w 13"/>
                <a:gd name="T83" fmla="*/ 4 h 31"/>
                <a:gd name="T84" fmla="*/ 0 w 13"/>
                <a:gd name="T85" fmla="*/ 3 h 31"/>
                <a:gd name="T86" fmla="*/ 0 w 13"/>
                <a:gd name="T87" fmla="*/ 3 h 31"/>
                <a:gd name="T88" fmla="*/ 0 w 13"/>
                <a:gd name="T89" fmla="*/ 2 h 31"/>
                <a:gd name="T90" fmla="*/ 0 w 13"/>
                <a:gd name="T91" fmla="*/ 1 h 31"/>
                <a:gd name="T92" fmla="*/ 1 w 13"/>
                <a:gd name="T93" fmla="*/ 0 h 31"/>
                <a:gd name="T94" fmla="*/ 1 w 13"/>
                <a:gd name="T95" fmla="*/ 1 h 31"/>
                <a:gd name="T96" fmla="*/ 1 w 13"/>
                <a:gd name="T97" fmla="*/ 2 h 31"/>
                <a:gd name="T98" fmla="*/ 1 w 13"/>
                <a:gd name="T9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 h="31">
                  <a:moveTo>
                    <a:pt x="1" y="3"/>
                  </a:moveTo>
                  <a:lnTo>
                    <a:pt x="2" y="3"/>
                  </a:lnTo>
                  <a:lnTo>
                    <a:pt x="2" y="5"/>
                  </a:lnTo>
                  <a:lnTo>
                    <a:pt x="2" y="6"/>
                  </a:lnTo>
                  <a:lnTo>
                    <a:pt x="3" y="8"/>
                  </a:lnTo>
                  <a:lnTo>
                    <a:pt x="3" y="9"/>
                  </a:lnTo>
                  <a:lnTo>
                    <a:pt x="4" y="11"/>
                  </a:lnTo>
                  <a:lnTo>
                    <a:pt x="5" y="13"/>
                  </a:lnTo>
                  <a:lnTo>
                    <a:pt x="5" y="14"/>
                  </a:lnTo>
                  <a:lnTo>
                    <a:pt x="6" y="16"/>
                  </a:lnTo>
                  <a:lnTo>
                    <a:pt x="7" y="18"/>
                  </a:lnTo>
                  <a:lnTo>
                    <a:pt x="7" y="19"/>
                  </a:lnTo>
                  <a:lnTo>
                    <a:pt x="8" y="21"/>
                  </a:lnTo>
                  <a:lnTo>
                    <a:pt x="9" y="22"/>
                  </a:lnTo>
                  <a:lnTo>
                    <a:pt x="9" y="23"/>
                  </a:lnTo>
                  <a:lnTo>
                    <a:pt x="9" y="24"/>
                  </a:lnTo>
                  <a:lnTo>
                    <a:pt x="10" y="25"/>
                  </a:lnTo>
                  <a:lnTo>
                    <a:pt x="11" y="26"/>
                  </a:lnTo>
                  <a:lnTo>
                    <a:pt x="11" y="27"/>
                  </a:lnTo>
                  <a:lnTo>
                    <a:pt x="11" y="28"/>
                  </a:lnTo>
                  <a:lnTo>
                    <a:pt x="12" y="28"/>
                  </a:lnTo>
                  <a:lnTo>
                    <a:pt x="12" y="29"/>
                  </a:lnTo>
                  <a:lnTo>
                    <a:pt x="12" y="30"/>
                  </a:lnTo>
                  <a:lnTo>
                    <a:pt x="11" y="30"/>
                  </a:lnTo>
                  <a:lnTo>
                    <a:pt x="11" y="30"/>
                  </a:lnTo>
                  <a:lnTo>
                    <a:pt x="11" y="29"/>
                  </a:lnTo>
                  <a:lnTo>
                    <a:pt x="10" y="28"/>
                  </a:lnTo>
                  <a:lnTo>
                    <a:pt x="9" y="27"/>
                  </a:lnTo>
                  <a:lnTo>
                    <a:pt x="9" y="25"/>
                  </a:lnTo>
                  <a:lnTo>
                    <a:pt x="8" y="24"/>
                  </a:lnTo>
                  <a:lnTo>
                    <a:pt x="7" y="23"/>
                  </a:lnTo>
                  <a:lnTo>
                    <a:pt x="6" y="20"/>
                  </a:lnTo>
                  <a:lnTo>
                    <a:pt x="5" y="18"/>
                  </a:lnTo>
                  <a:lnTo>
                    <a:pt x="5" y="17"/>
                  </a:lnTo>
                  <a:lnTo>
                    <a:pt x="3" y="14"/>
                  </a:lnTo>
                  <a:lnTo>
                    <a:pt x="3" y="13"/>
                  </a:lnTo>
                  <a:lnTo>
                    <a:pt x="2" y="11"/>
                  </a:lnTo>
                  <a:lnTo>
                    <a:pt x="1" y="9"/>
                  </a:lnTo>
                  <a:lnTo>
                    <a:pt x="1" y="8"/>
                  </a:lnTo>
                  <a:lnTo>
                    <a:pt x="1" y="7"/>
                  </a:lnTo>
                  <a:lnTo>
                    <a:pt x="1" y="5"/>
                  </a:lnTo>
                  <a:lnTo>
                    <a:pt x="0" y="4"/>
                  </a:lnTo>
                  <a:lnTo>
                    <a:pt x="0" y="3"/>
                  </a:lnTo>
                  <a:lnTo>
                    <a:pt x="0" y="3"/>
                  </a:lnTo>
                  <a:lnTo>
                    <a:pt x="0" y="2"/>
                  </a:lnTo>
                  <a:lnTo>
                    <a:pt x="0" y="1"/>
                  </a:lnTo>
                  <a:lnTo>
                    <a:pt x="1" y="0"/>
                  </a:lnTo>
                  <a:lnTo>
                    <a:pt x="1" y="1"/>
                  </a:lnTo>
                  <a:lnTo>
                    <a:pt x="1" y="2"/>
                  </a:lnTo>
                  <a:lnTo>
                    <a:pt x="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2" name="Freeform 626"/>
            <p:cNvSpPr>
              <a:spLocks/>
            </p:cNvSpPr>
            <p:nvPr/>
          </p:nvSpPr>
          <p:spPr bwMode="auto">
            <a:xfrm>
              <a:off x="919" y="3603"/>
              <a:ext cx="11" cy="25"/>
            </a:xfrm>
            <a:custGeom>
              <a:avLst/>
              <a:gdLst>
                <a:gd name="T0" fmla="*/ 1 w 11"/>
                <a:gd name="T1" fmla="*/ 2 h 25"/>
                <a:gd name="T2" fmla="*/ 1 w 11"/>
                <a:gd name="T3" fmla="*/ 3 h 25"/>
                <a:gd name="T4" fmla="*/ 1 w 11"/>
                <a:gd name="T5" fmla="*/ 4 h 25"/>
                <a:gd name="T6" fmla="*/ 2 w 11"/>
                <a:gd name="T7" fmla="*/ 5 h 25"/>
                <a:gd name="T8" fmla="*/ 3 w 11"/>
                <a:gd name="T9" fmla="*/ 6 h 25"/>
                <a:gd name="T10" fmla="*/ 3 w 11"/>
                <a:gd name="T11" fmla="*/ 7 h 25"/>
                <a:gd name="T12" fmla="*/ 3 w 11"/>
                <a:gd name="T13" fmla="*/ 9 h 25"/>
                <a:gd name="T14" fmla="*/ 4 w 11"/>
                <a:gd name="T15" fmla="*/ 10 h 25"/>
                <a:gd name="T16" fmla="*/ 4 w 11"/>
                <a:gd name="T17" fmla="*/ 11 h 25"/>
                <a:gd name="T18" fmla="*/ 5 w 11"/>
                <a:gd name="T19" fmla="*/ 12 h 25"/>
                <a:gd name="T20" fmla="*/ 6 w 11"/>
                <a:gd name="T21" fmla="*/ 14 h 25"/>
                <a:gd name="T22" fmla="*/ 6 w 11"/>
                <a:gd name="T23" fmla="*/ 14 h 25"/>
                <a:gd name="T24" fmla="*/ 6 w 11"/>
                <a:gd name="T25" fmla="*/ 16 h 25"/>
                <a:gd name="T26" fmla="*/ 7 w 11"/>
                <a:gd name="T27" fmla="*/ 17 h 25"/>
                <a:gd name="T28" fmla="*/ 8 w 11"/>
                <a:gd name="T29" fmla="*/ 18 h 25"/>
                <a:gd name="T30" fmla="*/ 8 w 11"/>
                <a:gd name="T31" fmla="*/ 18 h 25"/>
                <a:gd name="T32" fmla="*/ 9 w 11"/>
                <a:gd name="T33" fmla="*/ 19 h 25"/>
                <a:gd name="T34" fmla="*/ 9 w 11"/>
                <a:gd name="T35" fmla="*/ 20 h 25"/>
                <a:gd name="T36" fmla="*/ 9 w 11"/>
                <a:gd name="T37" fmla="*/ 20 h 25"/>
                <a:gd name="T38" fmla="*/ 9 w 11"/>
                <a:gd name="T39" fmla="*/ 21 h 25"/>
                <a:gd name="T40" fmla="*/ 9 w 11"/>
                <a:gd name="T41" fmla="*/ 22 h 25"/>
                <a:gd name="T42" fmla="*/ 10 w 11"/>
                <a:gd name="T43" fmla="*/ 22 h 25"/>
                <a:gd name="T44" fmla="*/ 10 w 11"/>
                <a:gd name="T45" fmla="*/ 23 h 25"/>
                <a:gd name="T46" fmla="*/ 10 w 11"/>
                <a:gd name="T47" fmla="*/ 24 h 25"/>
                <a:gd name="T48" fmla="*/ 9 w 11"/>
                <a:gd name="T49" fmla="*/ 24 h 25"/>
                <a:gd name="T50" fmla="*/ 9 w 11"/>
                <a:gd name="T51" fmla="*/ 23 h 25"/>
                <a:gd name="T52" fmla="*/ 9 w 11"/>
                <a:gd name="T53" fmla="*/ 23 h 25"/>
                <a:gd name="T54" fmla="*/ 8 w 11"/>
                <a:gd name="T55" fmla="*/ 22 h 25"/>
                <a:gd name="T56" fmla="*/ 8 w 11"/>
                <a:gd name="T57" fmla="*/ 22 h 25"/>
                <a:gd name="T58" fmla="*/ 8 w 11"/>
                <a:gd name="T59" fmla="*/ 21 h 25"/>
                <a:gd name="T60" fmla="*/ 7 w 11"/>
                <a:gd name="T61" fmla="*/ 19 h 25"/>
                <a:gd name="T62" fmla="*/ 6 w 11"/>
                <a:gd name="T63" fmla="*/ 18 h 25"/>
                <a:gd name="T64" fmla="*/ 5 w 11"/>
                <a:gd name="T65" fmla="*/ 17 h 25"/>
                <a:gd name="T66" fmla="*/ 4 w 11"/>
                <a:gd name="T67" fmla="*/ 15 h 25"/>
                <a:gd name="T68" fmla="*/ 4 w 11"/>
                <a:gd name="T69" fmla="*/ 14 h 25"/>
                <a:gd name="T70" fmla="*/ 3 w 11"/>
                <a:gd name="T71" fmla="*/ 13 h 25"/>
                <a:gd name="T72" fmla="*/ 2 w 11"/>
                <a:gd name="T73" fmla="*/ 11 h 25"/>
                <a:gd name="T74" fmla="*/ 1 w 11"/>
                <a:gd name="T75" fmla="*/ 10 h 25"/>
                <a:gd name="T76" fmla="*/ 1 w 11"/>
                <a:gd name="T77" fmla="*/ 8 h 25"/>
                <a:gd name="T78" fmla="*/ 1 w 11"/>
                <a:gd name="T79" fmla="*/ 7 h 25"/>
                <a:gd name="T80" fmla="*/ 0 w 11"/>
                <a:gd name="T81" fmla="*/ 6 h 25"/>
                <a:gd name="T82" fmla="*/ 0 w 11"/>
                <a:gd name="T83" fmla="*/ 5 h 25"/>
                <a:gd name="T84" fmla="*/ 0 w 11"/>
                <a:gd name="T85" fmla="*/ 4 h 25"/>
                <a:gd name="T86" fmla="*/ 0 w 11"/>
                <a:gd name="T87" fmla="*/ 2 h 25"/>
                <a:gd name="T88" fmla="*/ 0 w 11"/>
                <a:gd name="T89" fmla="*/ 2 h 25"/>
                <a:gd name="T90" fmla="*/ 0 w 11"/>
                <a:gd name="T91" fmla="*/ 1 h 25"/>
                <a:gd name="T92" fmla="*/ 0 w 11"/>
                <a:gd name="T93" fmla="*/ 0 h 25"/>
                <a:gd name="T94" fmla="*/ 1 w 11"/>
                <a:gd name="T95" fmla="*/ 0 h 25"/>
                <a:gd name="T96" fmla="*/ 1 w 11"/>
                <a:gd name="T97" fmla="*/ 1 h 25"/>
                <a:gd name="T98" fmla="*/ 1 w 11"/>
                <a:gd name="T99" fmla="*/ 2 h 25"/>
                <a:gd name="T100" fmla="*/ 1 w 11"/>
                <a:gd name="T10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 h="25">
                  <a:moveTo>
                    <a:pt x="1" y="2"/>
                  </a:moveTo>
                  <a:lnTo>
                    <a:pt x="1" y="3"/>
                  </a:lnTo>
                  <a:lnTo>
                    <a:pt x="1" y="4"/>
                  </a:lnTo>
                  <a:lnTo>
                    <a:pt x="2" y="5"/>
                  </a:lnTo>
                  <a:lnTo>
                    <a:pt x="3" y="6"/>
                  </a:lnTo>
                  <a:lnTo>
                    <a:pt x="3" y="7"/>
                  </a:lnTo>
                  <a:lnTo>
                    <a:pt x="3" y="9"/>
                  </a:lnTo>
                  <a:lnTo>
                    <a:pt x="4" y="10"/>
                  </a:lnTo>
                  <a:lnTo>
                    <a:pt x="4" y="11"/>
                  </a:lnTo>
                  <a:lnTo>
                    <a:pt x="5" y="12"/>
                  </a:lnTo>
                  <a:lnTo>
                    <a:pt x="6" y="14"/>
                  </a:lnTo>
                  <a:lnTo>
                    <a:pt x="6" y="14"/>
                  </a:lnTo>
                  <a:lnTo>
                    <a:pt x="6" y="16"/>
                  </a:lnTo>
                  <a:lnTo>
                    <a:pt x="7" y="17"/>
                  </a:lnTo>
                  <a:lnTo>
                    <a:pt x="8" y="18"/>
                  </a:lnTo>
                  <a:lnTo>
                    <a:pt x="8" y="18"/>
                  </a:lnTo>
                  <a:lnTo>
                    <a:pt x="9" y="19"/>
                  </a:lnTo>
                  <a:lnTo>
                    <a:pt x="9" y="20"/>
                  </a:lnTo>
                  <a:lnTo>
                    <a:pt x="9" y="20"/>
                  </a:lnTo>
                  <a:lnTo>
                    <a:pt x="9" y="21"/>
                  </a:lnTo>
                  <a:lnTo>
                    <a:pt x="9" y="22"/>
                  </a:lnTo>
                  <a:lnTo>
                    <a:pt x="10" y="22"/>
                  </a:lnTo>
                  <a:lnTo>
                    <a:pt x="10" y="23"/>
                  </a:lnTo>
                  <a:lnTo>
                    <a:pt x="10" y="24"/>
                  </a:lnTo>
                  <a:lnTo>
                    <a:pt x="9" y="24"/>
                  </a:lnTo>
                  <a:lnTo>
                    <a:pt x="9" y="23"/>
                  </a:lnTo>
                  <a:lnTo>
                    <a:pt x="9" y="23"/>
                  </a:lnTo>
                  <a:lnTo>
                    <a:pt x="8" y="22"/>
                  </a:lnTo>
                  <a:lnTo>
                    <a:pt x="8" y="22"/>
                  </a:lnTo>
                  <a:lnTo>
                    <a:pt x="8" y="21"/>
                  </a:lnTo>
                  <a:lnTo>
                    <a:pt x="7" y="19"/>
                  </a:lnTo>
                  <a:lnTo>
                    <a:pt x="6" y="18"/>
                  </a:lnTo>
                  <a:lnTo>
                    <a:pt x="5" y="17"/>
                  </a:lnTo>
                  <a:lnTo>
                    <a:pt x="4" y="15"/>
                  </a:lnTo>
                  <a:lnTo>
                    <a:pt x="4" y="14"/>
                  </a:lnTo>
                  <a:lnTo>
                    <a:pt x="3" y="13"/>
                  </a:lnTo>
                  <a:lnTo>
                    <a:pt x="2" y="11"/>
                  </a:lnTo>
                  <a:lnTo>
                    <a:pt x="1" y="10"/>
                  </a:lnTo>
                  <a:lnTo>
                    <a:pt x="1" y="8"/>
                  </a:lnTo>
                  <a:lnTo>
                    <a:pt x="1" y="7"/>
                  </a:lnTo>
                  <a:lnTo>
                    <a:pt x="0" y="6"/>
                  </a:lnTo>
                  <a:lnTo>
                    <a:pt x="0" y="5"/>
                  </a:lnTo>
                  <a:lnTo>
                    <a:pt x="0" y="4"/>
                  </a:lnTo>
                  <a:lnTo>
                    <a:pt x="0" y="2"/>
                  </a:lnTo>
                  <a:lnTo>
                    <a:pt x="0" y="2"/>
                  </a:lnTo>
                  <a:lnTo>
                    <a:pt x="0" y="1"/>
                  </a:lnTo>
                  <a:lnTo>
                    <a:pt x="0" y="0"/>
                  </a:lnTo>
                  <a:lnTo>
                    <a:pt x="1" y="0"/>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3" name="Freeform 627"/>
            <p:cNvSpPr>
              <a:spLocks/>
            </p:cNvSpPr>
            <p:nvPr/>
          </p:nvSpPr>
          <p:spPr bwMode="auto">
            <a:xfrm>
              <a:off x="913" y="3611"/>
              <a:ext cx="10" cy="25"/>
            </a:xfrm>
            <a:custGeom>
              <a:avLst/>
              <a:gdLst>
                <a:gd name="T0" fmla="*/ 1 w 10"/>
                <a:gd name="T1" fmla="*/ 2 h 25"/>
                <a:gd name="T2" fmla="*/ 2 w 10"/>
                <a:gd name="T3" fmla="*/ 3 h 25"/>
                <a:gd name="T4" fmla="*/ 2 w 10"/>
                <a:gd name="T5" fmla="*/ 4 h 25"/>
                <a:gd name="T6" fmla="*/ 2 w 10"/>
                <a:gd name="T7" fmla="*/ 6 h 25"/>
                <a:gd name="T8" fmla="*/ 2 w 10"/>
                <a:gd name="T9" fmla="*/ 6 h 25"/>
                <a:gd name="T10" fmla="*/ 3 w 10"/>
                <a:gd name="T11" fmla="*/ 7 h 25"/>
                <a:gd name="T12" fmla="*/ 3 w 10"/>
                <a:gd name="T13" fmla="*/ 9 h 25"/>
                <a:gd name="T14" fmla="*/ 4 w 10"/>
                <a:gd name="T15" fmla="*/ 10 h 25"/>
                <a:gd name="T16" fmla="*/ 4 w 10"/>
                <a:gd name="T17" fmla="*/ 11 h 25"/>
                <a:gd name="T18" fmla="*/ 5 w 10"/>
                <a:gd name="T19" fmla="*/ 13 h 25"/>
                <a:gd name="T20" fmla="*/ 5 w 10"/>
                <a:gd name="T21" fmla="*/ 14 h 25"/>
                <a:gd name="T22" fmla="*/ 5 w 10"/>
                <a:gd name="T23" fmla="*/ 14 h 25"/>
                <a:gd name="T24" fmla="*/ 6 w 10"/>
                <a:gd name="T25" fmla="*/ 16 h 25"/>
                <a:gd name="T26" fmla="*/ 7 w 10"/>
                <a:gd name="T27" fmla="*/ 17 h 25"/>
                <a:gd name="T28" fmla="*/ 7 w 10"/>
                <a:gd name="T29" fmla="*/ 18 h 25"/>
                <a:gd name="T30" fmla="*/ 8 w 10"/>
                <a:gd name="T31" fmla="*/ 18 h 25"/>
                <a:gd name="T32" fmla="*/ 8 w 10"/>
                <a:gd name="T33" fmla="*/ 19 h 25"/>
                <a:gd name="T34" fmla="*/ 8 w 10"/>
                <a:gd name="T35" fmla="*/ 20 h 25"/>
                <a:gd name="T36" fmla="*/ 9 w 10"/>
                <a:gd name="T37" fmla="*/ 20 h 25"/>
                <a:gd name="T38" fmla="*/ 9 w 10"/>
                <a:gd name="T39" fmla="*/ 21 h 25"/>
                <a:gd name="T40" fmla="*/ 9 w 10"/>
                <a:gd name="T41" fmla="*/ 22 h 25"/>
                <a:gd name="T42" fmla="*/ 9 w 10"/>
                <a:gd name="T43" fmla="*/ 22 h 25"/>
                <a:gd name="T44" fmla="*/ 9 w 10"/>
                <a:gd name="T45" fmla="*/ 23 h 25"/>
                <a:gd name="T46" fmla="*/ 9 w 10"/>
                <a:gd name="T47" fmla="*/ 24 h 25"/>
                <a:gd name="T48" fmla="*/ 9 w 10"/>
                <a:gd name="T49" fmla="*/ 23 h 25"/>
                <a:gd name="T50" fmla="*/ 8 w 10"/>
                <a:gd name="T51" fmla="*/ 23 h 25"/>
                <a:gd name="T52" fmla="*/ 8 w 10"/>
                <a:gd name="T53" fmla="*/ 22 h 25"/>
                <a:gd name="T54" fmla="*/ 8 w 10"/>
                <a:gd name="T55" fmla="*/ 22 h 25"/>
                <a:gd name="T56" fmla="*/ 7 w 10"/>
                <a:gd name="T57" fmla="*/ 22 h 25"/>
                <a:gd name="T58" fmla="*/ 7 w 10"/>
                <a:gd name="T59" fmla="*/ 20 h 25"/>
                <a:gd name="T60" fmla="*/ 6 w 10"/>
                <a:gd name="T61" fmla="*/ 19 h 25"/>
                <a:gd name="T62" fmla="*/ 5 w 10"/>
                <a:gd name="T63" fmla="*/ 18 h 25"/>
                <a:gd name="T64" fmla="*/ 5 w 10"/>
                <a:gd name="T65" fmla="*/ 17 h 25"/>
                <a:gd name="T66" fmla="*/ 4 w 10"/>
                <a:gd name="T67" fmla="*/ 15 h 25"/>
                <a:gd name="T68" fmla="*/ 4 w 10"/>
                <a:gd name="T69" fmla="*/ 14 h 25"/>
                <a:gd name="T70" fmla="*/ 3 w 10"/>
                <a:gd name="T71" fmla="*/ 13 h 25"/>
                <a:gd name="T72" fmla="*/ 2 w 10"/>
                <a:gd name="T73" fmla="*/ 11 h 25"/>
                <a:gd name="T74" fmla="*/ 2 w 10"/>
                <a:gd name="T75" fmla="*/ 10 h 25"/>
                <a:gd name="T76" fmla="*/ 1 w 10"/>
                <a:gd name="T77" fmla="*/ 8 h 25"/>
                <a:gd name="T78" fmla="*/ 1 w 10"/>
                <a:gd name="T79" fmla="*/ 7 h 25"/>
                <a:gd name="T80" fmla="*/ 1 w 10"/>
                <a:gd name="T81" fmla="*/ 6 h 25"/>
                <a:gd name="T82" fmla="*/ 1 w 10"/>
                <a:gd name="T83" fmla="*/ 5 h 25"/>
                <a:gd name="T84" fmla="*/ 0 w 10"/>
                <a:gd name="T85" fmla="*/ 4 h 25"/>
                <a:gd name="T86" fmla="*/ 0 w 10"/>
                <a:gd name="T87" fmla="*/ 3 h 25"/>
                <a:gd name="T88" fmla="*/ 0 w 10"/>
                <a:gd name="T89" fmla="*/ 2 h 25"/>
                <a:gd name="T90" fmla="*/ 0 w 10"/>
                <a:gd name="T91" fmla="*/ 2 h 25"/>
                <a:gd name="T92" fmla="*/ 0 w 10"/>
                <a:gd name="T93" fmla="*/ 1 h 25"/>
                <a:gd name="T94" fmla="*/ 1 w 10"/>
                <a:gd name="T95" fmla="*/ 1 h 25"/>
                <a:gd name="T96" fmla="*/ 1 w 10"/>
                <a:gd name="T97" fmla="*/ 0 h 25"/>
                <a:gd name="T98" fmla="*/ 1 w 10"/>
                <a:gd name="T99" fmla="*/ 0 h 25"/>
                <a:gd name="T100" fmla="*/ 1 w 10"/>
                <a:gd name="T101" fmla="*/ 1 h 25"/>
                <a:gd name="T102" fmla="*/ 1 w 10"/>
                <a:gd name="T103" fmla="*/ 2 h 25"/>
                <a:gd name="T104" fmla="*/ 1 w 10"/>
                <a:gd name="T10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 h="25">
                  <a:moveTo>
                    <a:pt x="1" y="2"/>
                  </a:moveTo>
                  <a:lnTo>
                    <a:pt x="2" y="3"/>
                  </a:lnTo>
                  <a:lnTo>
                    <a:pt x="2" y="4"/>
                  </a:lnTo>
                  <a:lnTo>
                    <a:pt x="2" y="6"/>
                  </a:lnTo>
                  <a:lnTo>
                    <a:pt x="2" y="6"/>
                  </a:lnTo>
                  <a:lnTo>
                    <a:pt x="3" y="7"/>
                  </a:lnTo>
                  <a:lnTo>
                    <a:pt x="3" y="9"/>
                  </a:lnTo>
                  <a:lnTo>
                    <a:pt x="4" y="10"/>
                  </a:lnTo>
                  <a:lnTo>
                    <a:pt x="4" y="11"/>
                  </a:lnTo>
                  <a:lnTo>
                    <a:pt x="5" y="13"/>
                  </a:lnTo>
                  <a:lnTo>
                    <a:pt x="5" y="14"/>
                  </a:lnTo>
                  <a:lnTo>
                    <a:pt x="5" y="14"/>
                  </a:lnTo>
                  <a:lnTo>
                    <a:pt x="6" y="16"/>
                  </a:lnTo>
                  <a:lnTo>
                    <a:pt x="7" y="17"/>
                  </a:lnTo>
                  <a:lnTo>
                    <a:pt x="7" y="18"/>
                  </a:lnTo>
                  <a:lnTo>
                    <a:pt x="8" y="18"/>
                  </a:lnTo>
                  <a:lnTo>
                    <a:pt x="8" y="19"/>
                  </a:lnTo>
                  <a:lnTo>
                    <a:pt x="8" y="20"/>
                  </a:lnTo>
                  <a:lnTo>
                    <a:pt x="9" y="20"/>
                  </a:lnTo>
                  <a:lnTo>
                    <a:pt x="9" y="21"/>
                  </a:lnTo>
                  <a:lnTo>
                    <a:pt x="9" y="22"/>
                  </a:lnTo>
                  <a:lnTo>
                    <a:pt x="9" y="22"/>
                  </a:lnTo>
                  <a:lnTo>
                    <a:pt x="9" y="23"/>
                  </a:lnTo>
                  <a:lnTo>
                    <a:pt x="9" y="24"/>
                  </a:lnTo>
                  <a:lnTo>
                    <a:pt x="9" y="23"/>
                  </a:lnTo>
                  <a:lnTo>
                    <a:pt x="8" y="23"/>
                  </a:lnTo>
                  <a:lnTo>
                    <a:pt x="8" y="22"/>
                  </a:lnTo>
                  <a:lnTo>
                    <a:pt x="8" y="22"/>
                  </a:lnTo>
                  <a:lnTo>
                    <a:pt x="7" y="22"/>
                  </a:lnTo>
                  <a:lnTo>
                    <a:pt x="7" y="20"/>
                  </a:lnTo>
                  <a:lnTo>
                    <a:pt x="6" y="19"/>
                  </a:lnTo>
                  <a:lnTo>
                    <a:pt x="5" y="18"/>
                  </a:lnTo>
                  <a:lnTo>
                    <a:pt x="5" y="17"/>
                  </a:lnTo>
                  <a:lnTo>
                    <a:pt x="4" y="15"/>
                  </a:lnTo>
                  <a:lnTo>
                    <a:pt x="4" y="14"/>
                  </a:lnTo>
                  <a:lnTo>
                    <a:pt x="3" y="13"/>
                  </a:lnTo>
                  <a:lnTo>
                    <a:pt x="2" y="11"/>
                  </a:lnTo>
                  <a:lnTo>
                    <a:pt x="2" y="10"/>
                  </a:lnTo>
                  <a:lnTo>
                    <a:pt x="1" y="8"/>
                  </a:lnTo>
                  <a:lnTo>
                    <a:pt x="1" y="7"/>
                  </a:lnTo>
                  <a:lnTo>
                    <a:pt x="1" y="6"/>
                  </a:lnTo>
                  <a:lnTo>
                    <a:pt x="1" y="5"/>
                  </a:lnTo>
                  <a:lnTo>
                    <a:pt x="0" y="4"/>
                  </a:lnTo>
                  <a:lnTo>
                    <a:pt x="0" y="3"/>
                  </a:lnTo>
                  <a:lnTo>
                    <a:pt x="0" y="2"/>
                  </a:lnTo>
                  <a:lnTo>
                    <a:pt x="0" y="2"/>
                  </a:lnTo>
                  <a:lnTo>
                    <a:pt x="0" y="1"/>
                  </a:lnTo>
                  <a:lnTo>
                    <a:pt x="1" y="1"/>
                  </a:lnTo>
                  <a:lnTo>
                    <a:pt x="1" y="0"/>
                  </a:lnTo>
                  <a:lnTo>
                    <a:pt x="1" y="0"/>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4" name="Freeform 628"/>
            <p:cNvSpPr>
              <a:spLocks/>
            </p:cNvSpPr>
            <p:nvPr/>
          </p:nvSpPr>
          <p:spPr bwMode="auto">
            <a:xfrm>
              <a:off x="908" y="3621"/>
              <a:ext cx="10" cy="24"/>
            </a:xfrm>
            <a:custGeom>
              <a:avLst/>
              <a:gdLst>
                <a:gd name="T0" fmla="*/ 2 w 10"/>
                <a:gd name="T1" fmla="*/ 2 h 24"/>
                <a:gd name="T2" fmla="*/ 2 w 10"/>
                <a:gd name="T3" fmla="*/ 3 h 24"/>
                <a:gd name="T4" fmla="*/ 2 w 10"/>
                <a:gd name="T5" fmla="*/ 4 h 24"/>
                <a:gd name="T6" fmla="*/ 2 w 10"/>
                <a:gd name="T7" fmla="*/ 5 h 24"/>
                <a:gd name="T8" fmla="*/ 2 w 10"/>
                <a:gd name="T9" fmla="*/ 6 h 24"/>
                <a:gd name="T10" fmla="*/ 2 w 10"/>
                <a:gd name="T11" fmla="*/ 7 h 24"/>
                <a:gd name="T12" fmla="*/ 3 w 10"/>
                <a:gd name="T13" fmla="*/ 8 h 24"/>
                <a:gd name="T14" fmla="*/ 4 w 10"/>
                <a:gd name="T15" fmla="*/ 10 h 24"/>
                <a:gd name="T16" fmla="*/ 4 w 10"/>
                <a:gd name="T17" fmla="*/ 10 h 24"/>
                <a:gd name="T18" fmla="*/ 4 w 10"/>
                <a:gd name="T19" fmla="*/ 12 h 24"/>
                <a:gd name="T20" fmla="*/ 5 w 10"/>
                <a:gd name="T21" fmla="*/ 13 h 24"/>
                <a:gd name="T22" fmla="*/ 5 w 10"/>
                <a:gd name="T23" fmla="*/ 13 h 24"/>
                <a:gd name="T24" fmla="*/ 5 w 10"/>
                <a:gd name="T25" fmla="*/ 15 h 24"/>
                <a:gd name="T26" fmla="*/ 6 w 10"/>
                <a:gd name="T27" fmla="*/ 16 h 24"/>
                <a:gd name="T28" fmla="*/ 7 w 10"/>
                <a:gd name="T29" fmla="*/ 17 h 24"/>
                <a:gd name="T30" fmla="*/ 7 w 10"/>
                <a:gd name="T31" fmla="*/ 17 h 24"/>
                <a:gd name="T32" fmla="*/ 7 w 10"/>
                <a:gd name="T33" fmla="*/ 17 h 24"/>
                <a:gd name="T34" fmla="*/ 8 w 10"/>
                <a:gd name="T35" fmla="*/ 18 h 24"/>
                <a:gd name="T36" fmla="*/ 8 w 10"/>
                <a:gd name="T37" fmla="*/ 19 h 24"/>
                <a:gd name="T38" fmla="*/ 8 w 10"/>
                <a:gd name="T39" fmla="*/ 19 h 24"/>
                <a:gd name="T40" fmla="*/ 8 w 10"/>
                <a:gd name="T41" fmla="*/ 20 h 24"/>
                <a:gd name="T42" fmla="*/ 8 w 10"/>
                <a:gd name="T43" fmla="*/ 21 h 24"/>
                <a:gd name="T44" fmla="*/ 9 w 10"/>
                <a:gd name="T45" fmla="*/ 21 h 24"/>
                <a:gd name="T46" fmla="*/ 9 w 10"/>
                <a:gd name="T47" fmla="*/ 21 h 24"/>
                <a:gd name="T48" fmla="*/ 9 w 10"/>
                <a:gd name="T49" fmla="*/ 22 h 24"/>
                <a:gd name="T50" fmla="*/ 9 w 10"/>
                <a:gd name="T51" fmla="*/ 23 h 24"/>
                <a:gd name="T52" fmla="*/ 8 w 10"/>
                <a:gd name="T53" fmla="*/ 23 h 24"/>
                <a:gd name="T54" fmla="*/ 8 w 10"/>
                <a:gd name="T55" fmla="*/ 22 h 24"/>
                <a:gd name="T56" fmla="*/ 8 w 10"/>
                <a:gd name="T57" fmla="*/ 21 h 24"/>
                <a:gd name="T58" fmla="*/ 7 w 10"/>
                <a:gd name="T59" fmla="*/ 21 h 24"/>
                <a:gd name="T60" fmla="*/ 7 w 10"/>
                <a:gd name="T61" fmla="*/ 21 h 24"/>
                <a:gd name="T62" fmla="*/ 7 w 10"/>
                <a:gd name="T63" fmla="*/ 20 h 24"/>
                <a:gd name="T64" fmla="*/ 6 w 10"/>
                <a:gd name="T65" fmla="*/ 18 h 24"/>
                <a:gd name="T66" fmla="*/ 5 w 10"/>
                <a:gd name="T67" fmla="*/ 17 h 24"/>
                <a:gd name="T68" fmla="*/ 5 w 10"/>
                <a:gd name="T69" fmla="*/ 17 h 24"/>
                <a:gd name="T70" fmla="*/ 4 w 10"/>
                <a:gd name="T71" fmla="*/ 15 h 24"/>
                <a:gd name="T72" fmla="*/ 4 w 10"/>
                <a:gd name="T73" fmla="*/ 13 h 24"/>
                <a:gd name="T74" fmla="*/ 3 w 10"/>
                <a:gd name="T75" fmla="*/ 13 h 24"/>
                <a:gd name="T76" fmla="*/ 2 w 10"/>
                <a:gd name="T77" fmla="*/ 11 h 24"/>
                <a:gd name="T78" fmla="*/ 2 w 10"/>
                <a:gd name="T79" fmla="*/ 10 h 24"/>
                <a:gd name="T80" fmla="*/ 1 w 10"/>
                <a:gd name="T81" fmla="*/ 9 h 24"/>
                <a:gd name="T82" fmla="*/ 1 w 10"/>
                <a:gd name="T83" fmla="*/ 7 h 24"/>
                <a:gd name="T84" fmla="*/ 1 w 10"/>
                <a:gd name="T85" fmla="*/ 6 h 24"/>
                <a:gd name="T86" fmla="*/ 0 w 10"/>
                <a:gd name="T87" fmla="*/ 5 h 24"/>
                <a:gd name="T88" fmla="*/ 0 w 10"/>
                <a:gd name="T89" fmla="*/ 4 h 24"/>
                <a:gd name="T90" fmla="*/ 0 w 10"/>
                <a:gd name="T91" fmla="*/ 3 h 24"/>
                <a:gd name="T92" fmla="*/ 0 w 10"/>
                <a:gd name="T93" fmla="*/ 2 h 24"/>
                <a:gd name="T94" fmla="*/ 0 w 10"/>
                <a:gd name="T95" fmla="*/ 2 h 24"/>
                <a:gd name="T96" fmla="*/ 0 w 10"/>
                <a:gd name="T97" fmla="*/ 1 h 24"/>
                <a:gd name="T98" fmla="*/ 1 w 10"/>
                <a:gd name="T99" fmla="*/ 0 h 24"/>
                <a:gd name="T100" fmla="*/ 1 w 10"/>
                <a:gd name="T101" fmla="*/ 0 h 24"/>
                <a:gd name="T102" fmla="*/ 1 w 10"/>
                <a:gd name="T103" fmla="*/ 1 h 24"/>
                <a:gd name="T104" fmla="*/ 1 w 10"/>
                <a:gd name="T105" fmla="*/ 2 h 24"/>
                <a:gd name="T106" fmla="*/ 2 w 10"/>
                <a:gd name="T107" fmla="*/ 2 h 24"/>
                <a:gd name="T108" fmla="*/ 2 w 10"/>
                <a:gd name="T10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 h="24">
                  <a:moveTo>
                    <a:pt x="2" y="2"/>
                  </a:moveTo>
                  <a:lnTo>
                    <a:pt x="2" y="3"/>
                  </a:lnTo>
                  <a:lnTo>
                    <a:pt x="2" y="4"/>
                  </a:lnTo>
                  <a:lnTo>
                    <a:pt x="2" y="5"/>
                  </a:lnTo>
                  <a:lnTo>
                    <a:pt x="2" y="6"/>
                  </a:lnTo>
                  <a:lnTo>
                    <a:pt x="2" y="7"/>
                  </a:lnTo>
                  <a:lnTo>
                    <a:pt x="3" y="8"/>
                  </a:lnTo>
                  <a:lnTo>
                    <a:pt x="4" y="10"/>
                  </a:lnTo>
                  <a:lnTo>
                    <a:pt x="4" y="10"/>
                  </a:lnTo>
                  <a:lnTo>
                    <a:pt x="4" y="12"/>
                  </a:lnTo>
                  <a:lnTo>
                    <a:pt x="5" y="13"/>
                  </a:lnTo>
                  <a:lnTo>
                    <a:pt x="5" y="13"/>
                  </a:lnTo>
                  <a:lnTo>
                    <a:pt x="5" y="15"/>
                  </a:lnTo>
                  <a:lnTo>
                    <a:pt x="6" y="16"/>
                  </a:lnTo>
                  <a:lnTo>
                    <a:pt x="7" y="17"/>
                  </a:lnTo>
                  <a:lnTo>
                    <a:pt x="7" y="17"/>
                  </a:lnTo>
                  <a:lnTo>
                    <a:pt x="7" y="17"/>
                  </a:lnTo>
                  <a:lnTo>
                    <a:pt x="8" y="18"/>
                  </a:lnTo>
                  <a:lnTo>
                    <a:pt x="8" y="19"/>
                  </a:lnTo>
                  <a:lnTo>
                    <a:pt x="8" y="19"/>
                  </a:lnTo>
                  <a:lnTo>
                    <a:pt x="8" y="20"/>
                  </a:lnTo>
                  <a:lnTo>
                    <a:pt x="8" y="21"/>
                  </a:lnTo>
                  <a:lnTo>
                    <a:pt x="9" y="21"/>
                  </a:lnTo>
                  <a:lnTo>
                    <a:pt x="9" y="21"/>
                  </a:lnTo>
                  <a:lnTo>
                    <a:pt x="9" y="22"/>
                  </a:lnTo>
                  <a:lnTo>
                    <a:pt x="9" y="23"/>
                  </a:lnTo>
                  <a:lnTo>
                    <a:pt x="8" y="23"/>
                  </a:lnTo>
                  <a:lnTo>
                    <a:pt x="8" y="22"/>
                  </a:lnTo>
                  <a:lnTo>
                    <a:pt x="8" y="21"/>
                  </a:lnTo>
                  <a:lnTo>
                    <a:pt x="7" y="21"/>
                  </a:lnTo>
                  <a:lnTo>
                    <a:pt x="7" y="21"/>
                  </a:lnTo>
                  <a:lnTo>
                    <a:pt x="7" y="20"/>
                  </a:lnTo>
                  <a:lnTo>
                    <a:pt x="6" y="18"/>
                  </a:lnTo>
                  <a:lnTo>
                    <a:pt x="5" y="17"/>
                  </a:lnTo>
                  <a:lnTo>
                    <a:pt x="5" y="17"/>
                  </a:lnTo>
                  <a:lnTo>
                    <a:pt x="4" y="15"/>
                  </a:lnTo>
                  <a:lnTo>
                    <a:pt x="4" y="13"/>
                  </a:lnTo>
                  <a:lnTo>
                    <a:pt x="3" y="13"/>
                  </a:lnTo>
                  <a:lnTo>
                    <a:pt x="2" y="11"/>
                  </a:lnTo>
                  <a:lnTo>
                    <a:pt x="2" y="10"/>
                  </a:lnTo>
                  <a:lnTo>
                    <a:pt x="1" y="9"/>
                  </a:lnTo>
                  <a:lnTo>
                    <a:pt x="1" y="7"/>
                  </a:lnTo>
                  <a:lnTo>
                    <a:pt x="1" y="6"/>
                  </a:lnTo>
                  <a:lnTo>
                    <a:pt x="0" y="5"/>
                  </a:lnTo>
                  <a:lnTo>
                    <a:pt x="0" y="4"/>
                  </a:lnTo>
                  <a:lnTo>
                    <a:pt x="0" y="3"/>
                  </a:lnTo>
                  <a:lnTo>
                    <a:pt x="0" y="2"/>
                  </a:lnTo>
                  <a:lnTo>
                    <a:pt x="0" y="2"/>
                  </a:lnTo>
                  <a:lnTo>
                    <a:pt x="0" y="1"/>
                  </a:lnTo>
                  <a:lnTo>
                    <a:pt x="1" y="0"/>
                  </a:lnTo>
                  <a:lnTo>
                    <a:pt x="1" y="0"/>
                  </a:lnTo>
                  <a:lnTo>
                    <a:pt x="1" y="1"/>
                  </a:lnTo>
                  <a:lnTo>
                    <a:pt x="1" y="2"/>
                  </a:lnTo>
                  <a:lnTo>
                    <a:pt x="2" y="2"/>
                  </a:lnTo>
                  <a:lnTo>
                    <a:pt x="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5" name="Freeform 629"/>
            <p:cNvSpPr>
              <a:spLocks/>
            </p:cNvSpPr>
            <p:nvPr/>
          </p:nvSpPr>
          <p:spPr bwMode="auto">
            <a:xfrm>
              <a:off x="903" y="3629"/>
              <a:ext cx="9" cy="23"/>
            </a:xfrm>
            <a:custGeom>
              <a:avLst/>
              <a:gdLst>
                <a:gd name="T0" fmla="*/ 1 w 9"/>
                <a:gd name="T1" fmla="*/ 2 h 23"/>
                <a:gd name="T2" fmla="*/ 2 w 9"/>
                <a:gd name="T3" fmla="*/ 3 h 23"/>
                <a:gd name="T4" fmla="*/ 2 w 9"/>
                <a:gd name="T5" fmla="*/ 4 h 23"/>
                <a:gd name="T6" fmla="*/ 2 w 9"/>
                <a:gd name="T7" fmla="*/ 6 h 23"/>
                <a:gd name="T8" fmla="*/ 2 w 9"/>
                <a:gd name="T9" fmla="*/ 6 h 23"/>
                <a:gd name="T10" fmla="*/ 2 w 9"/>
                <a:gd name="T11" fmla="*/ 7 h 23"/>
                <a:gd name="T12" fmla="*/ 3 w 9"/>
                <a:gd name="T13" fmla="*/ 9 h 23"/>
                <a:gd name="T14" fmla="*/ 3 w 9"/>
                <a:gd name="T15" fmla="*/ 9 h 23"/>
                <a:gd name="T16" fmla="*/ 3 w 9"/>
                <a:gd name="T17" fmla="*/ 10 h 23"/>
                <a:gd name="T18" fmla="*/ 4 w 9"/>
                <a:gd name="T19" fmla="*/ 12 h 23"/>
                <a:gd name="T20" fmla="*/ 4 w 9"/>
                <a:gd name="T21" fmla="*/ 13 h 23"/>
                <a:gd name="T22" fmla="*/ 5 w 9"/>
                <a:gd name="T23" fmla="*/ 13 h 23"/>
                <a:gd name="T24" fmla="*/ 5 w 9"/>
                <a:gd name="T25" fmla="*/ 14 h 23"/>
                <a:gd name="T26" fmla="*/ 5 w 9"/>
                <a:gd name="T27" fmla="*/ 15 h 23"/>
                <a:gd name="T28" fmla="*/ 6 w 9"/>
                <a:gd name="T29" fmla="*/ 16 h 23"/>
                <a:gd name="T30" fmla="*/ 6 w 9"/>
                <a:gd name="T31" fmla="*/ 17 h 23"/>
                <a:gd name="T32" fmla="*/ 6 w 9"/>
                <a:gd name="T33" fmla="*/ 17 h 23"/>
                <a:gd name="T34" fmla="*/ 7 w 9"/>
                <a:gd name="T35" fmla="*/ 17 h 23"/>
                <a:gd name="T36" fmla="*/ 7 w 9"/>
                <a:gd name="T37" fmla="*/ 18 h 23"/>
                <a:gd name="T38" fmla="*/ 7 w 9"/>
                <a:gd name="T39" fmla="*/ 19 h 23"/>
                <a:gd name="T40" fmla="*/ 8 w 9"/>
                <a:gd name="T41" fmla="*/ 19 h 23"/>
                <a:gd name="T42" fmla="*/ 8 w 9"/>
                <a:gd name="T43" fmla="*/ 20 h 23"/>
                <a:gd name="T44" fmla="*/ 8 w 9"/>
                <a:gd name="T45" fmla="*/ 20 h 23"/>
                <a:gd name="T46" fmla="*/ 8 w 9"/>
                <a:gd name="T47" fmla="*/ 21 h 23"/>
                <a:gd name="T48" fmla="*/ 8 w 9"/>
                <a:gd name="T49" fmla="*/ 22 h 23"/>
                <a:gd name="T50" fmla="*/ 7 w 9"/>
                <a:gd name="T51" fmla="*/ 22 h 23"/>
                <a:gd name="T52" fmla="*/ 7 w 9"/>
                <a:gd name="T53" fmla="*/ 22 h 23"/>
                <a:gd name="T54" fmla="*/ 7 w 9"/>
                <a:gd name="T55" fmla="*/ 21 h 23"/>
                <a:gd name="T56" fmla="*/ 6 w 9"/>
                <a:gd name="T57" fmla="*/ 21 h 23"/>
                <a:gd name="T58" fmla="*/ 6 w 9"/>
                <a:gd name="T59" fmla="*/ 20 h 23"/>
                <a:gd name="T60" fmla="*/ 6 w 9"/>
                <a:gd name="T61" fmla="*/ 20 h 23"/>
                <a:gd name="T62" fmla="*/ 5 w 9"/>
                <a:gd name="T63" fmla="*/ 18 h 23"/>
                <a:gd name="T64" fmla="*/ 5 w 9"/>
                <a:gd name="T65" fmla="*/ 17 h 23"/>
                <a:gd name="T66" fmla="*/ 4 w 9"/>
                <a:gd name="T67" fmla="*/ 16 h 23"/>
                <a:gd name="T68" fmla="*/ 3 w 9"/>
                <a:gd name="T69" fmla="*/ 15 h 23"/>
                <a:gd name="T70" fmla="*/ 3 w 9"/>
                <a:gd name="T71" fmla="*/ 13 h 23"/>
                <a:gd name="T72" fmla="*/ 2 w 9"/>
                <a:gd name="T73" fmla="*/ 13 h 23"/>
                <a:gd name="T74" fmla="*/ 2 w 9"/>
                <a:gd name="T75" fmla="*/ 11 h 23"/>
                <a:gd name="T76" fmla="*/ 2 w 9"/>
                <a:gd name="T77" fmla="*/ 9 h 23"/>
                <a:gd name="T78" fmla="*/ 1 w 9"/>
                <a:gd name="T79" fmla="*/ 9 h 23"/>
                <a:gd name="T80" fmla="*/ 1 w 9"/>
                <a:gd name="T81" fmla="*/ 7 h 23"/>
                <a:gd name="T82" fmla="*/ 1 w 9"/>
                <a:gd name="T83" fmla="*/ 6 h 23"/>
                <a:gd name="T84" fmla="*/ 1 w 9"/>
                <a:gd name="T85" fmla="*/ 5 h 23"/>
                <a:gd name="T86" fmla="*/ 0 w 9"/>
                <a:gd name="T87" fmla="*/ 4 h 23"/>
                <a:gd name="T88" fmla="*/ 0 w 9"/>
                <a:gd name="T89" fmla="*/ 3 h 23"/>
                <a:gd name="T90" fmla="*/ 0 w 9"/>
                <a:gd name="T91" fmla="*/ 2 h 23"/>
                <a:gd name="T92" fmla="*/ 0 w 9"/>
                <a:gd name="T93" fmla="*/ 2 h 23"/>
                <a:gd name="T94" fmla="*/ 0 w 9"/>
                <a:gd name="T95" fmla="*/ 1 h 23"/>
                <a:gd name="T96" fmla="*/ 1 w 9"/>
                <a:gd name="T97" fmla="*/ 1 h 23"/>
                <a:gd name="T98" fmla="*/ 1 w 9"/>
                <a:gd name="T99" fmla="*/ 0 h 23"/>
                <a:gd name="T100" fmla="*/ 1 w 9"/>
                <a:gd name="T101" fmla="*/ 1 h 23"/>
                <a:gd name="T102" fmla="*/ 1 w 9"/>
                <a:gd name="T103" fmla="*/ 2 h 23"/>
                <a:gd name="T104" fmla="*/ 1 w 9"/>
                <a:gd name="T105"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 h="23">
                  <a:moveTo>
                    <a:pt x="1" y="2"/>
                  </a:moveTo>
                  <a:lnTo>
                    <a:pt x="2" y="3"/>
                  </a:lnTo>
                  <a:lnTo>
                    <a:pt x="2" y="4"/>
                  </a:lnTo>
                  <a:lnTo>
                    <a:pt x="2" y="6"/>
                  </a:lnTo>
                  <a:lnTo>
                    <a:pt x="2" y="6"/>
                  </a:lnTo>
                  <a:lnTo>
                    <a:pt x="2" y="7"/>
                  </a:lnTo>
                  <a:lnTo>
                    <a:pt x="3" y="9"/>
                  </a:lnTo>
                  <a:lnTo>
                    <a:pt x="3" y="9"/>
                  </a:lnTo>
                  <a:lnTo>
                    <a:pt x="3" y="10"/>
                  </a:lnTo>
                  <a:lnTo>
                    <a:pt x="4" y="12"/>
                  </a:lnTo>
                  <a:lnTo>
                    <a:pt x="4" y="13"/>
                  </a:lnTo>
                  <a:lnTo>
                    <a:pt x="5" y="13"/>
                  </a:lnTo>
                  <a:lnTo>
                    <a:pt x="5" y="14"/>
                  </a:lnTo>
                  <a:lnTo>
                    <a:pt x="5" y="15"/>
                  </a:lnTo>
                  <a:lnTo>
                    <a:pt x="6" y="16"/>
                  </a:lnTo>
                  <a:lnTo>
                    <a:pt x="6" y="17"/>
                  </a:lnTo>
                  <a:lnTo>
                    <a:pt x="6" y="17"/>
                  </a:lnTo>
                  <a:lnTo>
                    <a:pt x="7" y="17"/>
                  </a:lnTo>
                  <a:lnTo>
                    <a:pt x="7" y="18"/>
                  </a:lnTo>
                  <a:lnTo>
                    <a:pt x="7" y="19"/>
                  </a:lnTo>
                  <a:lnTo>
                    <a:pt x="8" y="19"/>
                  </a:lnTo>
                  <a:lnTo>
                    <a:pt x="8" y="20"/>
                  </a:lnTo>
                  <a:lnTo>
                    <a:pt x="8" y="20"/>
                  </a:lnTo>
                  <a:lnTo>
                    <a:pt x="8" y="21"/>
                  </a:lnTo>
                  <a:lnTo>
                    <a:pt x="8" y="22"/>
                  </a:lnTo>
                  <a:lnTo>
                    <a:pt x="7" y="22"/>
                  </a:lnTo>
                  <a:lnTo>
                    <a:pt x="7" y="22"/>
                  </a:lnTo>
                  <a:lnTo>
                    <a:pt x="7" y="21"/>
                  </a:lnTo>
                  <a:lnTo>
                    <a:pt x="6" y="21"/>
                  </a:lnTo>
                  <a:lnTo>
                    <a:pt x="6" y="20"/>
                  </a:lnTo>
                  <a:lnTo>
                    <a:pt x="6" y="20"/>
                  </a:lnTo>
                  <a:lnTo>
                    <a:pt x="5" y="18"/>
                  </a:lnTo>
                  <a:lnTo>
                    <a:pt x="5" y="17"/>
                  </a:lnTo>
                  <a:lnTo>
                    <a:pt x="4" y="16"/>
                  </a:lnTo>
                  <a:lnTo>
                    <a:pt x="3" y="15"/>
                  </a:lnTo>
                  <a:lnTo>
                    <a:pt x="3" y="13"/>
                  </a:lnTo>
                  <a:lnTo>
                    <a:pt x="2" y="13"/>
                  </a:lnTo>
                  <a:lnTo>
                    <a:pt x="2" y="11"/>
                  </a:lnTo>
                  <a:lnTo>
                    <a:pt x="2" y="9"/>
                  </a:lnTo>
                  <a:lnTo>
                    <a:pt x="1" y="9"/>
                  </a:lnTo>
                  <a:lnTo>
                    <a:pt x="1" y="7"/>
                  </a:lnTo>
                  <a:lnTo>
                    <a:pt x="1" y="6"/>
                  </a:lnTo>
                  <a:lnTo>
                    <a:pt x="1" y="5"/>
                  </a:lnTo>
                  <a:lnTo>
                    <a:pt x="0" y="4"/>
                  </a:lnTo>
                  <a:lnTo>
                    <a:pt x="0" y="3"/>
                  </a:lnTo>
                  <a:lnTo>
                    <a:pt x="0" y="2"/>
                  </a:lnTo>
                  <a:lnTo>
                    <a:pt x="0" y="2"/>
                  </a:lnTo>
                  <a:lnTo>
                    <a:pt x="0" y="1"/>
                  </a:lnTo>
                  <a:lnTo>
                    <a:pt x="1" y="1"/>
                  </a:lnTo>
                  <a:lnTo>
                    <a:pt x="1" y="0"/>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6" name="Freeform 630"/>
            <p:cNvSpPr>
              <a:spLocks/>
            </p:cNvSpPr>
            <p:nvPr/>
          </p:nvSpPr>
          <p:spPr bwMode="auto">
            <a:xfrm>
              <a:off x="899" y="3640"/>
              <a:ext cx="7" cy="19"/>
            </a:xfrm>
            <a:custGeom>
              <a:avLst/>
              <a:gdLst>
                <a:gd name="T0" fmla="*/ 1 w 7"/>
                <a:gd name="T1" fmla="*/ 2 h 19"/>
                <a:gd name="T2" fmla="*/ 1 w 7"/>
                <a:gd name="T3" fmla="*/ 3 h 19"/>
                <a:gd name="T4" fmla="*/ 1 w 7"/>
                <a:gd name="T5" fmla="*/ 4 h 19"/>
                <a:gd name="T6" fmla="*/ 2 w 7"/>
                <a:gd name="T7" fmla="*/ 5 h 19"/>
                <a:gd name="T8" fmla="*/ 2 w 7"/>
                <a:gd name="T9" fmla="*/ 5 h 19"/>
                <a:gd name="T10" fmla="*/ 2 w 7"/>
                <a:gd name="T11" fmla="*/ 6 h 19"/>
                <a:gd name="T12" fmla="*/ 2 w 7"/>
                <a:gd name="T13" fmla="*/ 7 h 19"/>
                <a:gd name="T14" fmla="*/ 2 w 7"/>
                <a:gd name="T15" fmla="*/ 8 h 19"/>
                <a:gd name="T16" fmla="*/ 2 w 7"/>
                <a:gd name="T17" fmla="*/ 8 h 19"/>
                <a:gd name="T18" fmla="*/ 3 w 7"/>
                <a:gd name="T19" fmla="*/ 9 h 19"/>
                <a:gd name="T20" fmla="*/ 3 w 7"/>
                <a:gd name="T21" fmla="*/ 11 h 19"/>
                <a:gd name="T22" fmla="*/ 4 w 7"/>
                <a:gd name="T23" fmla="*/ 11 h 19"/>
                <a:gd name="T24" fmla="*/ 4 w 7"/>
                <a:gd name="T25" fmla="*/ 12 h 19"/>
                <a:gd name="T26" fmla="*/ 4 w 7"/>
                <a:gd name="T27" fmla="*/ 12 h 19"/>
                <a:gd name="T28" fmla="*/ 4 w 7"/>
                <a:gd name="T29" fmla="*/ 13 h 19"/>
                <a:gd name="T30" fmla="*/ 5 w 7"/>
                <a:gd name="T31" fmla="*/ 14 h 19"/>
                <a:gd name="T32" fmla="*/ 5 w 7"/>
                <a:gd name="T33" fmla="*/ 14 h 19"/>
                <a:gd name="T34" fmla="*/ 6 w 7"/>
                <a:gd name="T35" fmla="*/ 15 h 19"/>
                <a:gd name="T36" fmla="*/ 6 w 7"/>
                <a:gd name="T37" fmla="*/ 16 h 19"/>
                <a:gd name="T38" fmla="*/ 6 w 7"/>
                <a:gd name="T39" fmla="*/ 16 h 19"/>
                <a:gd name="T40" fmla="*/ 6 w 7"/>
                <a:gd name="T41" fmla="*/ 17 h 19"/>
                <a:gd name="T42" fmla="*/ 6 w 7"/>
                <a:gd name="T43" fmla="*/ 17 h 19"/>
                <a:gd name="T44" fmla="*/ 6 w 7"/>
                <a:gd name="T45" fmla="*/ 18 h 19"/>
                <a:gd name="T46" fmla="*/ 6 w 7"/>
                <a:gd name="T47" fmla="*/ 18 h 19"/>
                <a:gd name="T48" fmla="*/ 6 w 7"/>
                <a:gd name="T49" fmla="*/ 17 h 19"/>
                <a:gd name="T50" fmla="*/ 5 w 7"/>
                <a:gd name="T51" fmla="*/ 17 h 19"/>
                <a:gd name="T52" fmla="*/ 5 w 7"/>
                <a:gd name="T53" fmla="*/ 17 h 19"/>
                <a:gd name="T54" fmla="*/ 5 w 7"/>
                <a:gd name="T55" fmla="*/ 16 h 19"/>
                <a:gd name="T56" fmla="*/ 4 w 7"/>
                <a:gd name="T57" fmla="*/ 16 h 19"/>
                <a:gd name="T58" fmla="*/ 4 w 7"/>
                <a:gd name="T59" fmla="*/ 15 h 19"/>
                <a:gd name="T60" fmla="*/ 4 w 7"/>
                <a:gd name="T61" fmla="*/ 14 h 19"/>
                <a:gd name="T62" fmla="*/ 3 w 7"/>
                <a:gd name="T63" fmla="*/ 14 h 19"/>
                <a:gd name="T64" fmla="*/ 3 w 7"/>
                <a:gd name="T65" fmla="*/ 12 h 19"/>
                <a:gd name="T66" fmla="*/ 2 w 7"/>
                <a:gd name="T67" fmla="*/ 11 h 19"/>
                <a:gd name="T68" fmla="*/ 2 w 7"/>
                <a:gd name="T69" fmla="*/ 11 h 19"/>
                <a:gd name="T70" fmla="*/ 1 w 7"/>
                <a:gd name="T71" fmla="*/ 10 h 19"/>
                <a:gd name="T72" fmla="*/ 1 w 7"/>
                <a:gd name="T73" fmla="*/ 9 h 19"/>
                <a:gd name="T74" fmla="*/ 1 w 7"/>
                <a:gd name="T75" fmla="*/ 8 h 19"/>
                <a:gd name="T76" fmla="*/ 1 w 7"/>
                <a:gd name="T77" fmla="*/ 7 h 19"/>
                <a:gd name="T78" fmla="*/ 0 w 7"/>
                <a:gd name="T79" fmla="*/ 5 h 19"/>
                <a:gd name="T80" fmla="*/ 0 w 7"/>
                <a:gd name="T81" fmla="*/ 5 h 19"/>
                <a:gd name="T82" fmla="*/ 0 w 7"/>
                <a:gd name="T83" fmla="*/ 4 h 19"/>
                <a:gd name="T84" fmla="*/ 0 w 7"/>
                <a:gd name="T85" fmla="*/ 3 h 19"/>
                <a:gd name="T86" fmla="*/ 0 w 7"/>
                <a:gd name="T87" fmla="*/ 2 h 19"/>
                <a:gd name="T88" fmla="*/ 0 w 7"/>
                <a:gd name="T89" fmla="*/ 2 h 19"/>
                <a:gd name="T90" fmla="*/ 0 w 7"/>
                <a:gd name="T91" fmla="*/ 1 h 19"/>
                <a:gd name="T92" fmla="*/ 0 w 7"/>
                <a:gd name="T93" fmla="*/ 0 h 19"/>
                <a:gd name="T94" fmla="*/ 1 w 7"/>
                <a:gd name="T95" fmla="*/ 0 h 19"/>
                <a:gd name="T96" fmla="*/ 1 w 7"/>
                <a:gd name="T97" fmla="*/ 1 h 19"/>
                <a:gd name="T98" fmla="*/ 1 w 7"/>
                <a:gd name="T99" fmla="*/ 2 h 19"/>
                <a:gd name="T100" fmla="*/ 1 w 7"/>
                <a:gd name="T101" fmla="*/ 2 h 19"/>
                <a:gd name="T102" fmla="*/ 1 w 7"/>
                <a:gd name="T103"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 h="19">
                  <a:moveTo>
                    <a:pt x="1" y="2"/>
                  </a:moveTo>
                  <a:lnTo>
                    <a:pt x="1" y="3"/>
                  </a:lnTo>
                  <a:lnTo>
                    <a:pt x="1" y="4"/>
                  </a:lnTo>
                  <a:lnTo>
                    <a:pt x="2" y="5"/>
                  </a:lnTo>
                  <a:lnTo>
                    <a:pt x="2" y="5"/>
                  </a:lnTo>
                  <a:lnTo>
                    <a:pt x="2" y="6"/>
                  </a:lnTo>
                  <a:lnTo>
                    <a:pt x="2" y="7"/>
                  </a:lnTo>
                  <a:lnTo>
                    <a:pt x="2" y="8"/>
                  </a:lnTo>
                  <a:lnTo>
                    <a:pt x="2" y="8"/>
                  </a:lnTo>
                  <a:lnTo>
                    <a:pt x="3" y="9"/>
                  </a:lnTo>
                  <a:lnTo>
                    <a:pt x="3" y="11"/>
                  </a:lnTo>
                  <a:lnTo>
                    <a:pt x="4" y="11"/>
                  </a:lnTo>
                  <a:lnTo>
                    <a:pt x="4" y="12"/>
                  </a:lnTo>
                  <a:lnTo>
                    <a:pt x="4" y="12"/>
                  </a:lnTo>
                  <a:lnTo>
                    <a:pt x="4" y="13"/>
                  </a:lnTo>
                  <a:lnTo>
                    <a:pt x="5" y="14"/>
                  </a:lnTo>
                  <a:lnTo>
                    <a:pt x="5" y="14"/>
                  </a:lnTo>
                  <a:lnTo>
                    <a:pt x="6" y="15"/>
                  </a:lnTo>
                  <a:lnTo>
                    <a:pt x="6" y="16"/>
                  </a:lnTo>
                  <a:lnTo>
                    <a:pt x="6" y="16"/>
                  </a:lnTo>
                  <a:lnTo>
                    <a:pt x="6" y="17"/>
                  </a:lnTo>
                  <a:lnTo>
                    <a:pt x="6" y="17"/>
                  </a:lnTo>
                  <a:lnTo>
                    <a:pt x="6" y="18"/>
                  </a:lnTo>
                  <a:lnTo>
                    <a:pt x="6" y="18"/>
                  </a:lnTo>
                  <a:lnTo>
                    <a:pt x="6" y="17"/>
                  </a:lnTo>
                  <a:lnTo>
                    <a:pt x="5" y="17"/>
                  </a:lnTo>
                  <a:lnTo>
                    <a:pt x="5" y="17"/>
                  </a:lnTo>
                  <a:lnTo>
                    <a:pt x="5" y="16"/>
                  </a:lnTo>
                  <a:lnTo>
                    <a:pt x="4" y="16"/>
                  </a:lnTo>
                  <a:lnTo>
                    <a:pt x="4" y="15"/>
                  </a:lnTo>
                  <a:lnTo>
                    <a:pt x="4" y="14"/>
                  </a:lnTo>
                  <a:lnTo>
                    <a:pt x="3" y="14"/>
                  </a:lnTo>
                  <a:lnTo>
                    <a:pt x="3" y="12"/>
                  </a:lnTo>
                  <a:lnTo>
                    <a:pt x="2" y="11"/>
                  </a:lnTo>
                  <a:lnTo>
                    <a:pt x="2" y="11"/>
                  </a:lnTo>
                  <a:lnTo>
                    <a:pt x="1" y="10"/>
                  </a:lnTo>
                  <a:lnTo>
                    <a:pt x="1" y="9"/>
                  </a:lnTo>
                  <a:lnTo>
                    <a:pt x="1" y="8"/>
                  </a:lnTo>
                  <a:lnTo>
                    <a:pt x="1" y="7"/>
                  </a:lnTo>
                  <a:lnTo>
                    <a:pt x="0" y="5"/>
                  </a:lnTo>
                  <a:lnTo>
                    <a:pt x="0" y="5"/>
                  </a:lnTo>
                  <a:lnTo>
                    <a:pt x="0" y="4"/>
                  </a:lnTo>
                  <a:lnTo>
                    <a:pt x="0" y="3"/>
                  </a:lnTo>
                  <a:lnTo>
                    <a:pt x="0" y="2"/>
                  </a:lnTo>
                  <a:lnTo>
                    <a:pt x="0" y="2"/>
                  </a:lnTo>
                  <a:lnTo>
                    <a:pt x="0" y="1"/>
                  </a:lnTo>
                  <a:lnTo>
                    <a:pt x="0" y="0"/>
                  </a:lnTo>
                  <a:lnTo>
                    <a:pt x="1" y="0"/>
                  </a:lnTo>
                  <a:lnTo>
                    <a:pt x="1" y="1"/>
                  </a:lnTo>
                  <a:lnTo>
                    <a:pt x="1" y="2"/>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7" name="Freeform 631"/>
            <p:cNvSpPr>
              <a:spLocks/>
            </p:cNvSpPr>
            <p:nvPr/>
          </p:nvSpPr>
          <p:spPr bwMode="auto">
            <a:xfrm>
              <a:off x="892" y="3647"/>
              <a:ext cx="8" cy="19"/>
            </a:xfrm>
            <a:custGeom>
              <a:avLst/>
              <a:gdLst>
                <a:gd name="T0" fmla="*/ 1 w 8"/>
                <a:gd name="T1" fmla="*/ 3 h 19"/>
                <a:gd name="T2" fmla="*/ 2 w 8"/>
                <a:gd name="T3" fmla="*/ 4 h 19"/>
                <a:gd name="T4" fmla="*/ 2 w 8"/>
                <a:gd name="T5" fmla="*/ 5 h 19"/>
                <a:gd name="T6" fmla="*/ 2 w 8"/>
                <a:gd name="T7" fmla="*/ 5 h 19"/>
                <a:gd name="T8" fmla="*/ 2 w 8"/>
                <a:gd name="T9" fmla="*/ 6 h 19"/>
                <a:gd name="T10" fmla="*/ 2 w 8"/>
                <a:gd name="T11" fmla="*/ 7 h 19"/>
                <a:gd name="T12" fmla="*/ 3 w 8"/>
                <a:gd name="T13" fmla="*/ 8 h 19"/>
                <a:gd name="T14" fmla="*/ 3 w 8"/>
                <a:gd name="T15" fmla="*/ 8 h 19"/>
                <a:gd name="T16" fmla="*/ 3 w 8"/>
                <a:gd name="T17" fmla="*/ 9 h 19"/>
                <a:gd name="T18" fmla="*/ 4 w 8"/>
                <a:gd name="T19" fmla="*/ 10 h 19"/>
                <a:gd name="T20" fmla="*/ 4 w 8"/>
                <a:gd name="T21" fmla="*/ 11 h 19"/>
                <a:gd name="T22" fmla="*/ 4 w 8"/>
                <a:gd name="T23" fmla="*/ 11 h 19"/>
                <a:gd name="T24" fmla="*/ 5 w 8"/>
                <a:gd name="T25" fmla="*/ 12 h 19"/>
                <a:gd name="T26" fmla="*/ 5 w 8"/>
                <a:gd name="T27" fmla="*/ 13 h 19"/>
                <a:gd name="T28" fmla="*/ 5 w 8"/>
                <a:gd name="T29" fmla="*/ 13 h 19"/>
                <a:gd name="T30" fmla="*/ 6 w 8"/>
                <a:gd name="T31" fmla="*/ 14 h 19"/>
                <a:gd name="T32" fmla="*/ 6 w 8"/>
                <a:gd name="T33" fmla="*/ 14 h 19"/>
                <a:gd name="T34" fmla="*/ 6 w 8"/>
                <a:gd name="T35" fmla="*/ 15 h 19"/>
                <a:gd name="T36" fmla="*/ 7 w 8"/>
                <a:gd name="T37" fmla="*/ 16 h 19"/>
                <a:gd name="T38" fmla="*/ 7 w 8"/>
                <a:gd name="T39" fmla="*/ 17 h 19"/>
                <a:gd name="T40" fmla="*/ 7 w 8"/>
                <a:gd name="T41" fmla="*/ 17 h 19"/>
                <a:gd name="T42" fmla="*/ 7 w 8"/>
                <a:gd name="T43" fmla="*/ 18 h 19"/>
                <a:gd name="T44" fmla="*/ 6 w 8"/>
                <a:gd name="T45" fmla="*/ 18 h 19"/>
                <a:gd name="T46" fmla="*/ 6 w 8"/>
                <a:gd name="T47" fmla="*/ 17 h 19"/>
                <a:gd name="T48" fmla="*/ 6 w 8"/>
                <a:gd name="T49" fmla="*/ 17 h 19"/>
                <a:gd name="T50" fmla="*/ 5 w 8"/>
                <a:gd name="T51" fmla="*/ 17 h 19"/>
                <a:gd name="T52" fmla="*/ 5 w 8"/>
                <a:gd name="T53" fmla="*/ 16 h 19"/>
                <a:gd name="T54" fmla="*/ 4 w 8"/>
                <a:gd name="T55" fmla="*/ 15 h 19"/>
                <a:gd name="T56" fmla="*/ 4 w 8"/>
                <a:gd name="T57" fmla="*/ 14 h 19"/>
                <a:gd name="T58" fmla="*/ 4 w 8"/>
                <a:gd name="T59" fmla="*/ 14 h 19"/>
                <a:gd name="T60" fmla="*/ 3 w 8"/>
                <a:gd name="T61" fmla="*/ 13 h 19"/>
                <a:gd name="T62" fmla="*/ 3 w 8"/>
                <a:gd name="T63" fmla="*/ 12 h 19"/>
                <a:gd name="T64" fmla="*/ 2 w 8"/>
                <a:gd name="T65" fmla="*/ 11 h 19"/>
                <a:gd name="T66" fmla="*/ 2 w 8"/>
                <a:gd name="T67" fmla="*/ 10 h 19"/>
                <a:gd name="T68" fmla="*/ 1 w 8"/>
                <a:gd name="T69" fmla="*/ 9 h 19"/>
                <a:gd name="T70" fmla="*/ 1 w 8"/>
                <a:gd name="T71" fmla="*/ 8 h 19"/>
                <a:gd name="T72" fmla="*/ 1 w 8"/>
                <a:gd name="T73" fmla="*/ 7 h 19"/>
                <a:gd name="T74" fmla="*/ 1 w 8"/>
                <a:gd name="T75" fmla="*/ 6 h 19"/>
                <a:gd name="T76" fmla="*/ 1 w 8"/>
                <a:gd name="T77" fmla="*/ 5 h 19"/>
                <a:gd name="T78" fmla="*/ 1 w 8"/>
                <a:gd name="T79" fmla="*/ 4 h 19"/>
                <a:gd name="T80" fmla="*/ 0 w 8"/>
                <a:gd name="T81" fmla="*/ 3 h 19"/>
                <a:gd name="T82" fmla="*/ 0 w 8"/>
                <a:gd name="T83" fmla="*/ 2 h 19"/>
                <a:gd name="T84" fmla="*/ 1 w 8"/>
                <a:gd name="T85" fmla="*/ 2 h 19"/>
                <a:gd name="T86" fmla="*/ 1 w 8"/>
                <a:gd name="T87" fmla="*/ 1 h 19"/>
                <a:gd name="T88" fmla="*/ 1 w 8"/>
                <a:gd name="T89" fmla="*/ 0 h 19"/>
                <a:gd name="T90" fmla="*/ 1 w 8"/>
                <a:gd name="T91" fmla="*/ 1 h 19"/>
                <a:gd name="T92" fmla="*/ 1 w 8"/>
                <a:gd name="T93" fmla="*/ 1 h 19"/>
                <a:gd name="T94" fmla="*/ 1 w 8"/>
                <a:gd name="T95" fmla="*/ 2 h 19"/>
                <a:gd name="T96" fmla="*/ 1 w 8"/>
                <a:gd name="T97" fmla="*/ 2 h 19"/>
                <a:gd name="T98" fmla="*/ 1 w 8"/>
                <a:gd name="T99"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 h="19">
                  <a:moveTo>
                    <a:pt x="1" y="3"/>
                  </a:moveTo>
                  <a:lnTo>
                    <a:pt x="2" y="4"/>
                  </a:lnTo>
                  <a:lnTo>
                    <a:pt x="2" y="5"/>
                  </a:lnTo>
                  <a:lnTo>
                    <a:pt x="2" y="5"/>
                  </a:lnTo>
                  <a:lnTo>
                    <a:pt x="2" y="6"/>
                  </a:lnTo>
                  <a:lnTo>
                    <a:pt x="2" y="7"/>
                  </a:lnTo>
                  <a:lnTo>
                    <a:pt x="3" y="8"/>
                  </a:lnTo>
                  <a:lnTo>
                    <a:pt x="3" y="8"/>
                  </a:lnTo>
                  <a:lnTo>
                    <a:pt x="3" y="9"/>
                  </a:lnTo>
                  <a:lnTo>
                    <a:pt x="4" y="10"/>
                  </a:lnTo>
                  <a:lnTo>
                    <a:pt x="4" y="11"/>
                  </a:lnTo>
                  <a:lnTo>
                    <a:pt x="4" y="11"/>
                  </a:lnTo>
                  <a:lnTo>
                    <a:pt x="5" y="12"/>
                  </a:lnTo>
                  <a:lnTo>
                    <a:pt x="5" y="13"/>
                  </a:lnTo>
                  <a:lnTo>
                    <a:pt x="5" y="13"/>
                  </a:lnTo>
                  <a:lnTo>
                    <a:pt x="6" y="14"/>
                  </a:lnTo>
                  <a:lnTo>
                    <a:pt x="6" y="14"/>
                  </a:lnTo>
                  <a:lnTo>
                    <a:pt x="6" y="15"/>
                  </a:lnTo>
                  <a:lnTo>
                    <a:pt x="7" y="16"/>
                  </a:lnTo>
                  <a:lnTo>
                    <a:pt x="7" y="17"/>
                  </a:lnTo>
                  <a:lnTo>
                    <a:pt x="7" y="17"/>
                  </a:lnTo>
                  <a:lnTo>
                    <a:pt x="7" y="18"/>
                  </a:lnTo>
                  <a:lnTo>
                    <a:pt x="6" y="18"/>
                  </a:lnTo>
                  <a:lnTo>
                    <a:pt x="6" y="17"/>
                  </a:lnTo>
                  <a:lnTo>
                    <a:pt x="6" y="17"/>
                  </a:lnTo>
                  <a:lnTo>
                    <a:pt x="5" y="17"/>
                  </a:lnTo>
                  <a:lnTo>
                    <a:pt x="5" y="16"/>
                  </a:lnTo>
                  <a:lnTo>
                    <a:pt x="4" y="15"/>
                  </a:lnTo>
                  <a:lnTo>
                    <a:pt x="4" y="14"/>
                  </a:lnTo>
                  <a:lnTo>
                    <a:pt x="4" y="14"/>
                  </a:lnTo>
                  <a:lnTo>
                    <a:pt x="3" y="13"/>
                  </a:lnTo>
                  <a:lnTo>
                    <a:pt x="3" y="12"/>
                  </a:lnTo>
                  <a:lnTo>
                    <a:pt x="2" y="11"/>
                  </a:lnTo>
                  <a:lnTo>
                    <a:pt x="2" y="10"/>
                  </a:lnTo>
                  <a:lnTo>
                    <a:pt x="1" y="9"/>
                  </a:lnTo>
                  <a:lnTo>
                    <a:pt x="1" y="8"/>
                  </a:lnTo>
                  <a:lnTo>
                    <a:pt x="1" y="7"/>
                  </a:lnTo>
                  <a:lnTo>
                    <a:pt x="1" y="6"/>
                  </a:lnTo>
                  <a:lnTo>
                    <a:pt x="1" y="5"/>
                  </a:lnTo>
                  <a:lnTo>
                    <a:pt x="1" y="4"/>
                  </a:lnTo>
                  <a:lnTo>
                    <a:pt x="0" y="3"/>
                  </a:lnTo>
                  <a:lnTo>
                    <a:pt x="0" y="2"/>
                  </a:lnTo>
                  <a:lnTo>
                    <a:pt x="1" y="2"/>
                  </a:lnTo>
                  <a:lnTo>
                    <a:pt x="1" y="1"/>
                  </a:lnTo>
                  <a:lnTo>
                    <a:pt x="1" y="0"/>
                  </a:lnTo>
                  <a:lnTo>
                    <a:pt x="1" y="1"/>
                  </a:lnTo>
                  <a:lnTo>
                    <a:pt x="1" y="1"/>
                  </a:lnTo>
                  <a:lnTo>
                    <a:pt x="1" y="2"/>
                  </a:lnTo>
                  <a:lnTo>
                    <a:pt x="1" y="2"/>
                  </a:lnTo>
                  <a:lnTo>
                    <a:pt x="1"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8" name="Freeform 632"/>
            <p:cNvSpPr>
              <a:spLocks/>
            </p:cNvSpPr>
            <p:nvPr/>
          </p:nvSpPr>
          <p:spPr bwMode="auto">
            <a:xfrm>
              <a:off x="887" y="3653"/>
              <a:ext cx="8" cy="20"/>
            </a:xfrm>
            <a:custGeom>
              <a:avLst/>
              <a:gdLst>
                <a:gd name="T0" fmla="*/ 1 w 8"/>
                <a:gd name="T1" fmla="*/ 2 h 20"/>
                <a:gd name="T2" fmla="*/ 1 w 8"/>
                <a:gd name="T3" fmla="*/ 3 h 20"/>
                <a:gd name="T4" fmla="*/ 2 w 8"/>
                <a:gd name="T5" fmla="*/ 4 h 20"/>
                <a:gd name="T6" fmla="*/ 2 w 8"/>
                <a:gd name="T7" fmla="*/ 5 h 20"/>
                <a:gd name="T8" fmla="*/ 2 w 8"/>
                <a:gd name="T9" fmla="*/ 5 h 20"/>
                <a:gd name="T10" fmla="*/ 2 w 8"/>
                <a:gd name="T11" fmla="*/ 6 h 20"/>
                <a:gd name="T12" fmla="*/ 2 w 8"/>
                <a:gd name="T13" fmla="*/ 7 h 20"/>
                <a:gd name="T14" fmla="*/ 3 w 8"/>
                <a:gd name="T15" fmla="*/ 8 h 20"/>
                <a:gd name="T16" fmla="*/ 3 w 8"/>
                <a:gd name="T17" fmla="*/ 8 h 20"/>
                <a:gd name="T18" fmla="*/ 3 w 8"/>
                <a:gd name="T19" fmla="*/ 9 h 20"/>
                <a:gd name="T20" fmla="*/ 4 w 8"/>
                <a:gd name="T21" fmla="*/ 11 h 20"/>
                <a:gd name="T22" fmla="*/ 4 w 8"/>
                <a:gd name="T23" fmla="*/ 11 h 20"/>
                <a:gd name="T24" fmla="*/ 5 w 8"/>
                <a:gd name="T25" fmla="*/ 12 h 20"/>
                <a:gd name="T26" fmla="*/ 5 w 8"/>
                <a:gd name="T27" fmla="*/ 13 h 20"/>
                <a:gd name="T28" fmla="*/ 5 w 8"/>
                <a:gd name="T29" fmla="*/ 14 h 20"/>
                <a:gd name="T30" fmla="*/ 6 w 8"/>
                <a:gd name="T31" fmla="*/ 14 h 20"/>
                <a:gd name="T32" fmla="*/ 6 w 8"/>
                <a:gd name="T33" fmla="*/ 14 h 20"/>
                <a:gd name="T34" fmla="*/ 6 w 8"/>
                <a:gd name="T35" fmla="*/ 15 h 20"/>
                <a:gd name="T36" fmla="*/ 6 w 8"/>
                <a:gd name="T37" fmla="*/ 16 h 20"/>
                <a:gd name="T38" fmla="*/ 7 w 8"/>
                <a:gd name="T39" fmla="*/ 16 h 20"/>
                <a:gd name="T40" fmla="*/ 7 w 8"/>
                <a:gd name="T41" fmla="*/ 17 h 20"/>
                <a:gd name="T42" fmla="*/ 7 w 8"/>
                <a:gd name="T43" fmla="*/ 17 h 20"/>
                <a:gd name="T44" fmla="*/ 7 w 8"/>
                <a:gd name="T45" fmla="*/ 18 h 20"/>
                <a:gd name="T46" fmla="*/ 7 w 8"/>
                <a:gd name="T47" fmla="*/ 19 h 20"/>
                <a:gd name="T48" fmla="*/ 6 w 8"/>
                <a:gd name="T49" fmla="*/ 18 h 20"/>
                <a:gd name="T50" fmla="*/ 6 w 8"/>
                <a:gd name="T51" fmla="*/ 17 h 20"/>
                <a:gd name="T52" fmla="*/ 6 w 8"/>
                <a:gd name="T53" fmla="*/ 17 h 20"/>
                <a:gd name="T54" fmla="*/ 5 w 8"/>
                <a:gd name="T55" fmla="*/ 17 h 20"/>
                <a:gd name="T56" fmla="*/ 5 w 8"/>
                <a:gd name="T57" fmla="*/ 16 h 20"/>
                <a:gd name="T58" fmla="*/ 5 w 8"/>
                <a:gd name="T59" fmla="*/ 15 h 20"/>
                <a:gd name="T60" fmla="*/ 4 w 8"/>
                <a:gd name="T61" fmla="*/ 14 h 20"/>
                <a:gd name="T62" fmla="*/ 4 w 8"/>
                <a:gd name="T63" fmla="*/ 14 h 20"/>
                <a:gd name="T64" fmla="*/ 3 w 8"/>
                <a:gd name="T65" fmla="*/ 13 h 20"/>
                <a:gd name="T66" fmla="*/ 3 w 8"/>
                <a:gd name="T67" fmla="*/ 11 h 20"/>
                <a:gd name="T68" fmla="*/ 2 w 8"/>
                <a:gd name="T69" fmla="*/ 11 h 20"/>
                <a:gd name="T70" fmla="*/ 2 w 8"/>
                <a:gd name="T71" fmla="*/ 10 h 20"/>
                <a:gd name="T72" fmla="*/ 1 w 8"/>
                <a:gd name="T73" fmla="*/ 8 h 20"/>
                <a:gd name="T74" fmla="*/ 1 w 8"/>
                <a:gd name="T75" fmla="*/ 8 h 20"/>
                <a:gd name="T76" fmla="*/ 1 w 8"/>
                <a:gd name="T77" fmla="*/ 7 h 20"/>
                <a:gd name="T78" fmla="*/ 0 w 8"/>
                <a:gd name="T79" fmla="*/ 5 h 20"/>
                <a:gd name="T80" fmla="*/ 0 w 8"/>
                <a:gd name="T81" fmla="*/ 5 h 20"/>
                <a:gd name="T82" fmla="*/ 0 w 8"/>
                <a:gd name="T83" fmla="*/ 4 h 20"/>
                <a:gd name="T84" fmla="*/ 0 w 8"/>
                <a:gd name="T85" fmla="*/ 2 h 20"/>
                <a:gd name="T86" fmla="*/ 0 w 8"/>
                <a:gd name="T87" fmla="*/ 2 h 20"/>
                <a:gd name="T88" fmla="*/ 0 w 8"/>
                <a:gd name="T89" fmla="*/ 1 h 20"/>
                <a:gd name="T90" fmla="*/ 0 w 8"/>
                <a:gd name="T91" fmla="*/ 0 h 20"/>
                <a:gd name="T92" fmla="*/ 1 w 8"/>
                <a:gd name="T93" fmla="*/ 0 h 20"/>
                <a:gd name="T94" fmla="*/ 1 w 8"/>
                <a:gd name="T95" fmla="*/ 1 h 20"/>
                <a:gd name="T96" fmla="*/ 1 w 8"/>
                <a:gd name="T97" fmla="*/ 1 h 20"/>
                <a:gd name="T98" fmla="*/ 1 w 8"/>
                <a:gd name="T99" fmla="*/ 2 h 20"/>
                <a:gd name="T100" fmla="*/ 1 w 8"/>
                <a:gd name="T10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 h="20">
                  <a:moveTo>
                    <a:pt x="1" y="2"/>
                  </a:moveTo>
                  <a:lnTo>
                    <a:pt x="1" y="3"/>
                  </a:lnTo>
                  <a:lnTo>
                    <a:pt x="2" y="4"/>
                  </a:lnTo>
                  <a:lnTo>
                    <a:pt x="2" y="5"/>
                  </a:lnTo>
                  <a:lnTo>
                    <a:pt x="2" y="5"/>
                  </a:lnTo>
                  <a:lnTo>
                    <a:pt x="2" y="6"/>
                  </a:lnTo>
                  <a:lnTo>
                    <a:pt x="2" y="7"/>
                  </a:lnTo>
                  <a:lnTo>
                    <a:pt x="3" y="8"/>
                  </a:lnTo>
                  <a:lnTo>
                    <a:pt x="3" y="8"/>
                  </a:lnTo>
                  <a:lnTo>
                    <a:pt x="3" y="9"/>
                  </a:lnTo>
                  <a:lnTo>
                    <a:pt x="4" y="11"/>
                  </a:lnTo>
                  <a:lnTo>
                    <a:pt x="4" y="11"/>
                  </a:lnTo>
                  <a:lnTo>
                    <a:pt x="5" y="12"/>
                  </a:lnTo>
                  <a:lnTo>
                    <a:pt x="5" y="13"/>
                  </a:lnTo>
                  <a:lnTo>
                    <a:pt x="5" y="14"/>
                  </a:lnTo>
                  <a:lnTo>
                    <a:pt x="6" y="14"/>
                  </a:lnTo>
                  <a:lnTo>
                    <a:pt x="6" y="14"/>
                  </a:lnTo>
                  <a:lnTo>
                    <a:pt x="6" y="15"/>
                  </a:lnTo>
                  <a:lnTo>
                    <a:pt x="6" y="16"/>
                  </a:lnTo>
                  <a:lnTo>
                    <a:pt x="7" y="16"/>
                  </a:lnTo>
                  <a:lnTo>
                    <a:pt x="7" y="17"/>
                  </a:lnTo>
                  <a:lnTo>
                    <a:pt x="7" y="17"/>
                  </a:lnTo>
                  <a:lnTo>
                    <a:pt x="7" y="18"/>
                  </a:lnTo>
                  <a:lnTo>
                    <a:pt x="7" y="19"/>
                  </a:lnTo>
                  <a:lnTo>
                    <a:pt x="6" y="18"/>
                  </a:lnTo>
                  <a:lnTo>
                    <a:pt x="6" y="17"/>
                  </a:lnTo>
                  <a:lnTo>
                    <a:pt x="6" y="17"/>
                  </a:lnTo>
                  <a:lnTo>
                    <a:pt x="5" y="17"/>
                  </a:lnTo>
                  <a:lnTo>
                    <a:pt x="5" y="16"/>
                  </a:lnTo>
                  <a:lnTo>
                    <a:pt x="5" y="15"/>
                  </a:lnTo>
                  <a:lnTo>
                    <a:pt x="4" y="14"/>
                  </a:lnTo>
                  <a:lnTo>
                    <a:pt x="4" y="14"/>
                  </a:lnTo>
                  <a:lnTo>
                    <a:pt x="3" y="13"/>
                  </a:lnTo>
                  <a:lnTo>
                    <a:pt x="3" y="11"/>
                  </a:lnTo>
                  <a:lnTo>
                    <a:pt x="2" y="11"/>
                  </a:lnTo>
                  <a:lnTo>
                    <a:pt x="2" y="10"/>
                  </a:lnTo>
                  <a:lnTo>
                    <a:pt x="1" y="8"/>
                  </a:lnTo>
                  <a:lnTo>
                    <a:pt x="1" y="8"/>
                  </a:lnTo>
                  <a:lnTo>
                    <a:pt x="1" y="7"/>
                  </a:lnTo>
                  <a:lnTo>
                    <a:pt x="0" y="5"/>
                  </a:lnTo>
                  <a:lnTo>
                    <a:pt x="0" y="5"/>
                  </a:lnTo>
                  <a:lnTo>
                    <a:pt x="0" y="4"/>
                  </a:lnTo>
                  <a:lnTo>
                    <a:pt x="0" y="2"/>
                  </a:lnTo>
                  <a:lnTo>
                    <a:pt x="0" y="2"/>
                  </a:lnTo>
                  <a:lnTo>
                    <a:pt x="0" y="1"/>
                  </a:lnTo>
                  <a:lnTo>
                    <a:pt x="0" y="0"/>
                  </a:lnTo>
                  <a:lnTo>
                    <a:pt x="1" y="0"/>
                  </a:lnTo>
                  <a:lnTo>
                    <a:pt x="1" y="1"/>
                  </a:lnTo>
                  <a:lnTo>
                    <a:pt x="1" y="1"/>
                  </a:lnTo>
                  <a:lnTo>
                    <a:pt x="1" y="2"/>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89" name="Freeform 633"/>
            <p:cNvSpPr>
              <a:spLocks/>
            </p:cNvSpPr>
            <p:nvPr/>
          </p:nvSpPr>
          <p:spPr bwMode="auto">
            <a:xfrm>
              <a:off x="881" y="3664"/>
              <a:ext cx="7" cy="16"/>
            </a:xfrm>
            <a:custGeom>
              <a:avLst/>
              <a:gdLst>
                <a:gd name="T0" fmla="*/ 1 w 7"/>
                <a:gd name="T1" fmla="*/ 2 h 16"/>
                <a:gd name="T2" fmla="*/ 1 w 7"/>
                <a:gd name="T3" fmla="*/ 3 h 16"/>
                <a:gd name="T4" fmla="*/ 1 w 7"/>
                <a:gd name="T5" fmla="*/ 4 h 16"/>
                <a:gd name="T6" fmla="*/ 1 w 7"/>
                <a:gd name="T7" fmla="*/ 4 h 16"/>
                <a:gd name="T8" fmla="*/ 2 w 7"/>
                <a:gd name="T9" fmla="*/ 4 h 16"/>
                <a:gd name="T10" fmla="*/ 2 w 7"/>
                <a:gd name="T11" fmla="*/ 5 h 16"/>
                <a:gd name="T12" fmla="*/ 2 w 7"/>
                <a:gd name="T13" fmla="*/ 6 h 16"/>
                <a:gd name="T14" fmla="*/ 2 w 7"/>
                <a:gd name="T15" fmla="*/ 6 h 16"/>
                <a:gd name="T16" fmla="*/ 3 w 7"/>
                <a:gd name="T17" fmla="*/ 7 h 16"/>
                <a:gd name="T18" fmla="*/ 3 w 7"/>
                <a:gd name="T19" fmla="*/ 8 h 16"/>
                <a:gd name="T20" fmla="*/ 3 w 7"/>
                <a:gd name="T21" fmla="*/ 8 h 16"/>
                <a:gd name="T22" fmla="*/ 3 w 7"/>
                <a:gd name="T23" fmla="*/ 9 h 16"/>
                <a:gd name="T24" fmla="*/ 4 w 7"/>
                <a:gd name="T25" fmla="*/ 9 h 16"/>
                <a:gd name="T26" fmla="*/ 4 w 7"/>
                <a:gd name="T27" fmla="*/ 9 h 16"/>
                <a:gd name="T28" fmla="*/ 4 w 7"/>
                <a:gd name="T29" fmla="*/ 10 h 16"/>
                <a:gd name="T30" fmla="*/ 5 w 7"/>
                <a:gd name="T31" fmla="*/ 11 h 16"/>
                <a:gd name="T32" fmla="*/ 5 w 7"/>
                <a:gd name="T33" fmla="*/ 11 h 16"/>
                <a:gd name="T34" fmla="*/ 6 w 7"/>
                <a:gd name="T35" fmla="*/ 12 h 16"/>
                <a:gd name="T36" fmla="*/ 6 w 7"/>
                <a:gd name="T37" fmla="*/ 13 h 16"/>
                <a:gd name="T38" fmla="*/ 6 w 7"/>
                <a:gd name="T39" fmla="*/ 14 h 16"/>
                <a:gd name="T40" fmla="*/ 6 w 7"/>
                <a:gd name="T41" fmla="*/ 14 h 16"/>
                <a:gd name="T42" fmla="*/ 6 w 7"/>
                <a:gd name="T43" fmla="*/ 15 h 16"/>
                <a:gd name="T44" fmla="*/ 6 w 7"/>
                <a:gd name="T45" fmla="*/ 15 h 16"/>
                <a:gd name="T46" fmla="*/ 5 w 7"/>
                <a:gd name="T47" fmla="*/ 15 h 16"/>
                <a:gd name="T48" fmla="*/ 5 w 7"/>
                <a:gd name="T49" fmla="*/ 14 h 16"/>
                <a:gd name="T50" fmla="*/ 5 w 7"/>
                <a:gd name="T51" fmla="*/ 14 h 16"/>
                <a:gd name="T52" fmla="*/ 5 w 7"/>
                <a:gd name="T53" fmla="*/ 14 h 16"/>
                <a:gd name="T54" fmla="*/ 4 w 7"/>
                <a:gd name="T55" fmla="*/ 14 h 16"/>
                <a:gd name="T56" fmla="*/ 4 w 7"/>
                <a:gd name="T57" fmla="*/ 13 h 16"/>
                <a:gd name="T58" fmla="*/ 4 w 7"/>
                <a:gd name="T59" fmla="*/ 12 h 16"/>
                <a:gd name="T60" fmla="*/ 3 w 7"/>
                <a:gd name="T61" fmla="*/ 11 h 16"/>
                <a:gd name="T62" fmla="*/ 3 w 7"/>
                <a:gd name="T63" fmla="*/ 11 h 16"/>
                <a:gd name="T64" fmla="*/ 3 w 7"/>
                <a:gd name="T65" fmla="*/ 10 h 16"/>
                <a:gd name="T66" fmla="*/ 2 w 7"/>
                <a:gd name="T67" fmla="*/ 9 h 16"/>
                <a:gd name="T68" fmla="*/ 2 w 7"/>
                <a:gd name="T69" fmla="*/ 9 h 16"/>
                <a:gd name="T70" fmla="*/ 1 w 7"/>
                <a:gd name="T71" fmla="*/ 8 h 16"/>
                <a:gd name="T72" fmla="*/ 1 w 7"/>
                <a:gd name="T73" fmla="*/ 7 h 16"/>
                <a:gd name="T74" fmla="*/ 1 w 7"/>
                <a:gd name="T75" fmla="*/ 6 h 16"/>
                <a:gd name="T76" fmla="*/ 0 w 7"/>
                <a:gd name="T77" fmla="*/ 6 h 16"/>
                <a:gd name="T78" fmla="*/ 0 w 7"/>
                <a:gd name="T79" fmla="*/ 5 h 16"/>
                <a:gd name="T80" fmla="*/ 0 w 7"/>
                <a:gd name="T81" fmla="*/ 4 h 16"/>
                <a:gd name="T82" fmla="*/ 0 w 7"/>
                <a:gd name="T83" fmla="*/ 3 h 16"/>
                <a:gd name="T84" fmla="*/ 0 w 7"/>
                <a:gd name="T85" fmla="*/ 2 h 16"/>
                <a:gd name="T86" fmla="*/ 0 w 7"/>
                <a:gd name="T87" fmla="*/ 1 h 16"/>
                <a:gd name="T88" fmla="*/ 0 w 7"/>
                <a:gd name="T89" fmla="*/ 1 h 16"/>
                <a:gd name="T90" fmla="*/ 0 w 7"/>
                <a:gd name="T91" fmla="*/ 0 h 16"/>
                <a:gd name="T92" fmla="*/ 1 w 7"/>
                <a:gd name="T93" fmla="*/ 0 h 16"/>
                <a:gd name="T94" fmla="*/ 1 w 7"/>
                <a:gd name="T95" fmla="*/ 1 h 16"/>
                <a:gd name="T96" fmla="*/ 1 w 7"/>
                <a:gd name="T97" fmla="*/ 1 h 16"/>
                <a:gd name="T98" fmla="*/ 1 w 7"/>
                <a:gd name="T9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 h="16">
                  <a:moveTo>
                    <a:pt x="1" y="2"/>
                  </a:moveTo>
                  <a:lnTo>
                    <a:pt x="1" y="3"/>
                  </a:lnTo>
                  <a:lnTo>
                    <a:pt x="1" y="4"/>
                  </a:lnTo>
                  <a:lnTo>
                    <a:pt x="1" y="4"/>
                  </a:lnTo>
                  <a:lnTo>
                    <a:pt x="2" y="4"/>
                  </a:lnTo>
                  <a:lnTo>
                    <a:pt x="2" y="5"/>
                  </a:lnTo>
                  <a:lnTo>
                    <a:pt x="2" y="6"/>
                  </a:lnTo>
                  <a:lnTo>
                    <a:pt x="2" y="6"/>
                  </a:lnTo>
                  <a:lnTo>
                    <a:pt x="3" y="7"/>
                  </a:lnTo>
                  <a:lnTo>
                    <a:pt x="3" y="8"/>
                  </a:lnTo>
                  <a:lnTo>
                    <a:pt x="3" y="8"/>
                  </a:lnTo>
                  <a:lnTo>
                    <a:pt x="3" y="9"/>
                  </a:lnTo>
                  <a:lnTo>
                    <a:pt x="4" y="9"/>
                  </a:lnTo>
                  <a:lnTo>
                    <a:pt x="4" y="9"/>
                  </a:lnTo>
                  <a:lnTo>
                    <a:pt x="4" y="10"/>
                  </a:lnTo>
                  <a:lnTo>
                    <a:pt x="5" y="11"/>
                  </a:lnTo>
                  <a:lnTo>
                    <a:pt x="5" y="11"/>
                  </a:lnTo>
                  <a:lnTo>
                    <a:pt x="6" y="12"/>
                  </a:lnTo>
                  <a:lnTo>
                    <a:pt x="6" y="13"/>
                  </a:lnTo>
                  <a:lnTo>
                    <a:pt x="6" y="14"/>
                  </a:lnTo>
                  <a:lnTo>
                    <a:pt x="6" y="14"/>
                  </a:lnTo>
                  <a:lnTo>
                    <a:pt x="6" y="15"/>
                  </a:lnTo>
                  <a:lnTo>
                    <a:pt x="6" y="15"/>
                  </a:lnTo>
                  <a:lnTo>
                    <a:pt x="5" y="15"/>
                  </a:lnTo>
                  <a:lnTo>
                    <a:pt x="5" y="14"/>
                  </a:lnTo>
                  <a:lnTo>
                    <a:pt x="5" y="14"/>
                  </a:lnTo>
                  <a:lnTo>
                    <a:pt x="5" y="14"/>
                  </a:lnTo>
                  <a:lnTo>
                    <a:pt x="4" y="14"/>
                  </a:lnTo>
                  <a:lnTo>
                    <a:pt x="4" y="13"/>
                  </a:lnTo>
                  <a:lnTo>
                    <a:pt x="4" y="12"/>
                  </a:lnTo>
                  <a:lnTo>
                    <a:pt x="3" y="11"/>
                  </a:lnTo>
                  <a:lnTo>
                    <a:pt x="3" y="11"/>
                  </a:lnTo>
                  <a:lnTo>
                    <a:pt x="3" y="10"/>
                  </a:lnTo>
                  <a:lnTo>
                    <a:pt x="2" y="9"/>
                  </a:lnTo>
                  <a:lnTo>
                    <a:pt x="2" y="9"/>
                  </a:lnTo>
                  <a:lnTo>
                    <a:pt x="1" y="8"/>
                  </a:lnTo>
                  <a:lnTo>
                    <a:pt x="1" y="7"/>
                  </a:lnTo>
                  <a:lnTo>
                    <a:pt x="1" y="6"/>
                  </a:lnTo>
                  <a:lnTo>
                    <a:pt x="0" y="6"/>
                  </a:lnTo>
                  <a:lnTo>
                    <a:pt x="0" y="5"/>
                  </a:lnTo>
                  <a:lnTo>
                    <a:pt x="0" y="4"/>
                  </a:lnTo>
                  <a:lnTo>
                    <a:pt x="0" y="3"/>
                  </a:lnTo>
                  <a:lnTo>
                    <a:pt x="0" y="2"/>
                  </a:lnTo>
                  <a:lnTo>
                    <a:pt x="0" y="1"/>
                  </a:lnTo>
                  <a:lnTo>
                    <a:pt x="0" y="1"/>
                  </a:lnTo>
                  <a:lnTo>
                    <a:pt x="0" y="0"/>
                  </a:lnTo>
                  <a:lnTo>
                    <a:pt x="1" y="0"/>
                  </a:lnTo>
                  <a:lnTo>
                    <a:pt x="1" y="1"/>
                  </a:lnTo>
                  <a:lnTo>
                    <a:pt x="1" y="1"/>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0" name="Freeform 634"/>
            <p:cNvSpPr>
              <a:spLocks/>
            </p:cNvSpPr>
            <p:nvPr/>
          </p:nvSpPr>
          <p:spPr bwMode="auto">
            <a:xfrm>
              <a:off x="876" y="3671"/>
              <a:ext cx="6" cy="15"/>
            </a:xfrm>
            <a:custGeom>
              <a:avLst/>
              <a:gdLst>
                <a:gd name="T0" fmla="*/ 1 w 6"/>
                <a:gd name="T1" fmla="*/ 2 h 15"/>
                <a:gd name="T2" fmla="*/ 1 w 6"/>
                <a:gd name="T3" fmla="*/ 3 h 15"/>
                <a:gd name="T4" fmla="*/ 1 w 6"/>
                <a:gd name="T5" fmla="*/ 4 h 15"/>
                <a:gd name="T6" fmla="*/ 1 w 6"/>
                <a:gd name="T7" fmla="*/ 4 h 15"/>
                <a:gd name="T8" fmla="*/ 1 w 6"/>
                <a:gd name="T9" fmla="*/ 5 h 15"/>
                <a:gd name="T10" fmla="*/ 2 w 6"/>
                <a:gd name="T11" fmla="*/ 6 h 15"/>
                <a:gd name="T12" fmla="*/ 2 w 6"/>
                <a:gd name="T13" fmla="*/ 6 h 15"/>
                <a:gd name="T14" fmla="*/ 2 w 6"/>
                <a:gd name="T15" fmla="*/ 6 h 15"/>
                <a:gd name="T16" fmla="*/ 2 w 6"/>
                <a:gd name="T17" fmla="*/ 7 h 15"/>
                <a:gd name="T18" fmla="*/ 3 w 6"/>
                <a:gd name="T19" fmla="*/ 7 h 15"/>
                <a:gd name="T20" fmla="*/ 3 w 6"/>
                <a:gd name="T21" fmla="*/ 8 h 15"/>
                <a:gd name="T22" fmla="*/ 3 w 6"/>
                <a:gd name="T23" fmla="*/ 8 h 15"/>
                <a:gd name="T24" fmla="*/ 3 w 6"/>
                <a:gd name="T25" fmla="*/ 8 h 15"/>
                <a:gd name="T26" fmla="*/ 4 w 6"/>
                <a:gd name="T27" fmla="*/ 9 h 15"/>
                <a:gd name="T28" fmla="*/ 4 w 6"/>
                <a:gd name="T29" fmla="*/ 10 h 15"/>
                <a:gd name="T30" fmla="*/ 5 w 6"/>
                <a:gd name="T31" fmla="*/ 11 h 15"/>
                <a:gd name="T32" fmla="*/ 5 w 6"/>
                <a:gd name="T33" fmla="*/ 11 h 15"/>
                <a:gd name="T34" fmla="*/ 5 w 6"/>
                <a:gd name="T35" fmla="*/ 12 h 15"/>
                <a:gd name="T36" fmla="*/ 5 w 6"/>
                <a:gd name="T37" fmla="*/ 13 h 15"/>
                <a:gd name="T38" fmla="*/ 5 w 6"/>
                <a:gd name="T39" fmla="*/ 13 h 15"/>
                <a:gd name="T40" fmla="*/ 5 w 6"/>
                <a:gd name="T41" fmla="*/ 14 h 15"/>
                <a:gd name="T42" fmla="*/ 5 w 6"/>
                <a:gd name="T43" fmla="*/ 13 h 15"/>
                <a:gd name="T44" fmla="*/ 5 w 6"/>
                <a:gd name="T45" fmla="*/ 13 h 15"/>
                <a:gd name="T46" fmla="*/ 5 w 6"/>
                <a:gd name="T47" fmla="*/ 13 h 15"/>
                <a:gd name="T48" fmla="*/ 4 w 6"/>
                <a:gd name="T49" fmla="*/ 13 h 15"/>
                <a:gd name="T50" fmla="*/ 4 w 6"/>
                <a:gd name="T51" fmla="*/ 12 h 15"/>
                <a:gd name="T52" fmla="*/ 3 w 6"/>
                <a:gd name="T53" fmla="*/ 11 h 15"/>
                <a:gd name="T54" fmla="*/ 3 w 6"/>
                <a:gd name="T55" fmla="*/ 11 h 15"/>
                <a:gd name="T56" fmla="*/ 2 w 6"/>
                <a:gd name="T57" fmla="*/ 11 h 15"/>
                <a:gd name="T58" fmla="*/ 2 w 6"/>
                <a:gd name="T59" fmla="*/ 10 h 15"/>
                <a:gd name="T60" fmla="*/ 2 w 6"/>
                <a:gd name="T61" fmla="*/ 9 h 15"/>
                <a:gd name="T62" fmla="*/ 1 w 6"/>
                <a:gd name="T63" fmla="*/ 8 h 15"/>
                <a:gd name="T64" fmla="*/ 1 w 6"/>
                <a:gd name="T65" fmla="*/ 8 h 15"/>
                <a:gd name="T66" fmla="*/ 1 w 6"/>
                <a:gd name="T67" fmla="*/ 7 h 15"/>
                <a:gd name="T68" fmla="*/ 0 w 6"/>
                <a:gd name="T69" fmla="*/ 6 h 15"/>
                <a:gd name="T70" fmla="*/ 0 w 6"/>
                <a:gd name="T71" fmla="*/ 6 h 15"/>
                <a:gd name="T72" fmla="*/ 0 w 6"/>
                <a:gd name="T73" fmla="*/ 5 h 15"/>
                <a:gd name="T74" fmla="*/ 0 w 6"/>
                <a:gd name="T75" fmla="*/ 4 h 15"/>
                <a:gd name="T76" fmla="*/ 0 w 6"/>
                <a:gd name="T77" fmla="*/ 4 h 15"/>
                <a:gd name="T78" fmla="*/ 0 w 6"/>
                <a:gd name="T79" fmla="*/ 3 h 15"/>
                <a:gd name="T80" fmla="*/ 0 w 6"/>
                <a:gd name="T81" fmla="*/ 2 h 15"/>
                <a:gd name="T82" fmla="*/ 0 w 6"/>
                <a:gd name="T83" fmla="*/ 1 h 15"/>
                <a:gd name="T84" fmla="*/ 0 w 6"/>
                <a:gd name="T85" fmla="*/ 1 h 15"/>
                <a:gd name="T86" fmla="*/ 0 w 6"/>
                <a:gd name="T87" fmla="*/ 0 h 15"/>
                <a:gd name="T88" fmla="*/ 0 w 6"/>
                <a:gd name="T89" fmla="*/ 0 h 15"/>
                <a:gd name="T90" fmla="*/ 1 w 6"/>
                <a:gd name="T91" fmla="*/ 1 h 15"/>
                <a:gd name="T92" fmla="*/ 1 w 6"/>
                <a:gd name="T93" fmla="*/ 1 h 15"/>
                <a:gd name="T94" fmla="*/ 1 w 6"/>
                <a:gd name="T9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 h="15">
                  <a:moveTo>
                    <a:pt x="1" y="2"/>
                  </a:moveTo>
                  <a:lnTo>
                    <a:pt x="1" y="3"/>
                  </a:lnTo>
                  <a:lnTo>
                    <a:pt x="1" y="4"/>
                  </a:lnTo>
                  <a:lnTo>
                    <a:pt x="1" y="4"/>
                  </a:lnTo>
                  <a:lnTo>
                    <a:pt x="1" y="5"/>
                  </a:lnTo>
                  <a:lnTo>
                    <a:pt x="2" y="6"/>
                  </a:lnTo>
                  <a:lnTo>
                    <a:pt x="2" y="6"/>
                  </a:lnTo>
                  <a:lnTo>
                    <a:pt x="2" y="6"/>
                  </a:lnTo>
                  <a:lnTo>
                    <a:pt x="2" y="7"/>
                  </a:lnTo>
                  <a:lnTo>
                    <a:pt x="3" y="7"/>
                  </a:lnTo>
                  <a:lnTo>
                    <a:pt x="3" y="8"/>
                  </a:lnTo>
                  <a:lnTo>
                    <a:pt x="3" y="8"/>
                  </a:lnTo>
                  <a:lnTo>
                    <a:pt x="3" y="8"/>
                  </a:lnTo>
                  <a:lnTo>
                    <a:pt x="4" y="9"/>
                  </a:lnTo>
                  <a:lnTo>
                    <a:pt x="4" y="10"/>
                  </a:lnTo>
                  <a:lnTo>
                    <a:pt x="5" y="11"/>
                  </a:lnTo>
                  <a:lnTo>
                    <a:pt x="5" y="11"/>
                  </a:lnTo>
                  <a:lnTo>
                    <a:pt x="5" y="12"/>
                  </a:lnTo>
                  <a:lnTo>
                    <a:pt x="5" y="13"/>
                  </a:lnTo>
                  <a:lnTo>
                    <a:pt x="5" y="13"/>
                  </a:lnTo>
                  <a:lnTo>
                    <a:pt x="5" y="14"/>
                  </a:lnTo>
                  <a:lnTo>
                    <a:pt x="5" y="13"/>
                  </a:lnTo>
                  <a:lnTo>
                    <a:pt x="5" y="13"/>
                  </a:lnTo>
                  <a:lnTo>
                    <a:pt x="5" y="13"/>
                  </a:lnTo>
                  <a:lnTo>
                    <a:pt x="4" y="13"/>
                  </a:lnTo>
                  <a:lnTo>
                    <a:pt x="4" y="12"/>
                  </a:lnTo>
                  <a:lnTo>
                    <a:pt x="3" y="11"/>
                  </a:lnTo>
                  <a:lnTo>
                    <a:pt x="3" y="11"/>
                  </a:lnTo>
                  <a:lnTo>
                    <a:pt x="2" y="11"/>
                  </a:lnTo>
                  <a:lnTo>
                    <a:pt x="2" y="10"/>
                  </a:lnTo>
                  <a:lnTo>
                    <a:pt x="2" y="9"/>
                  </a:lnTo>
                  <a:lnTo>
                    <a:pt x="1" y="8"/>
                  </a:lnTo>
                  <a:lnTo>
                    <a:pt x="1" y="8"/>
                  </a:lnTo>
                  <a:lnTo>
                    <a:pt x="1" y="7"/>
                  </a:lnTo>
                  <a:lnTo>
                    <a:pt x="0" y="6"/>
                  </a:lnTo>
                  <a:lnTo>
                    <a:pt x="0" y="6"/>
                  </a:lnTo>
                  <a:lnTo>
                    <a:pt x="0" y="5"/>
                  </a:lnTo>
                  <a:lnTo>
                    <a:pt x="0" y="4"/>
                  </a:lnTo>
                  <a:lnTo>
                    <a:pt x="0" y="4"/>
                  </a:lnTo>
                  <a:lnTo>
                    <a:pt x="0" y="3"/>
                  </a:lnTo>
                  <a:lnTo>
                    <a:pt x="0" y="2"/>
                  </a:lnTo>
                  <a:lnTo>
                    <a:pt x="0" y="1"/>
                  </a:lnTo>
                  <a:lnTo>
                    <a:pt x="0" y="1"/>
                  </a:lnTo>
                  <a:lnTo>
                    <a:pt x="0" y="0"/>
                  </a:lnTo>
                  <a:lnTo>
                    <a:pt x="0" y="0"/>
                  </a:lnTo>
                  <a:lnTo>
                    <a:pt x="1" y="1"/>
                  </a:lnTo>
                  <a:lnTo>
                    <a:pt x="1" y="1"/>
                  </a:lnTo>
                  <a:lnTo>
                    <a:pt x="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1" name="Freeform 635"/>
            <p:cNvSpPr>
              <a:spLocks/>
            </p:cNvSpPr>
            <p:nvPr/>
          </p:nvSpPr>
          <p:spPr bwMode="auto">
            <a:xfrm>
              <a:off x="871" y="3674"/>
              <a:ext cx="7" cy="15"/>
            </a:xfrm>
            <a:custGeom>
              <a:avLst/>
              <a:gdLst>
                <a:gd name="T0" fmla="*/ 2 w 7"/>
                <a:gd name="T1" fmla="*/ 2 h 15"/>
                <a:gd name="T2" fmla="*/ 2 w 7"/>
                <a:gd name="T3" fmla="*/ 3 h 15"/>
                <a:gd name="T4" fmla="*/ 2 w 7"/>
                <a:gd name="T5" fmla="*/ 4 h 15"/>
                <a:gd name="T6" fmla="*/ 2 w 7"/>
                <a:gd name="T7" fmla="*/ 4 h 15"/>
                <a:gd name="T8" fmla="*/ 2 w 7"/>
                <a:gd name="T9" fmla="*/ 5 h 15"/>
                <a:gd name="T10" fmla="*/ 2 w 7"/>
                <a:gd name="T11" fmla="*/ 6 h 15"/>
                <a:gd name="T12" fmla="*/ 3 w 7"/>
                <a:gd name="T13" fmla="*/ 6 h 15"/>
                <a:gd name="T14" fmla="*/ 3 w 7"/>
                <a:gd name="T15" fmla="*/ 7 h 15"/>
                <a:gd name="T16" fmla="*/ 3 w 7"/>
                <a:gd name="T17" fmla="*/ 8 h 15"/>
                <a:gd name="T18" fmla="*/ 4 w 7"/>
                <a:gd name="T19" fmla="*/ 8 h 15"/>
                <a:gd name="T20" fmla="*/ 4 w 7"/>
                <a:gd name="T21" fmla="*/ 8 h 15"/>
                <a:gd name="T22" fmla="*/ 4 w 7"/>
                <a:gd name="T23" fmla="*/ 9 h 15"/>
                <a:gd name="T24" fmla="*/ 5 w 7"/>
                <a:gd name="T25" fmla="*/ 10 h 15"/>
                <a:gd name="T26" fmla="*/ 5 w 7"/>
                <a:gd name="T27" fmla="*/ 11 h 15"/>
                <a:gd name="T28" fmla="*/ 6 w 7"/>
                <a:gd name="T29" fmla="*/ 11 h 15"/>
                <a:gd name="T30" fmla="*/ 6 w 7"/>
                <a:gd name="T31" fmla="*/ 12 h 15"/>
                <a:gd name="T32" fmla="*/ 6 w 7"/>
                <a:gd name="T33" fmla="*/ 13 h 15"/>
                <a:gd name="T34" fmla="*/ 6 w 7"/>
                <a:gd name="T35" fmla="*/ 13 h 15"/>
                <a:gd name="T36" fmla="*/ 6 w 7"/>
                <a:gd name="T37" fmla="*/ 14 h 15"/>
                <a:gd name="T38" fmla="*/ 6 w 7"/>
                <a:gd name="T39" fmla="*/ 14 h 15"/>
                <a:gd name="T40" fmla="*/ 5 w 7"/>
                <a:gd name="T41" fmla="*/ 14 h 15"/>
                <a:gd name="T42" fmla="*/ 5 w 7"/>
                <a:gd name="T43" fmla="*/ 13 h 15"/>
                <a:gd name="T44" fmla="*/ 5 w 7"/>
                <a:gd name="T45" fmla="*/ 13 h 15"/>
                <a:gd name="T46" fmla="*/ 5 w 7"/>
                <a:gd name="T47" fmla="*/ 13 h 15"/>
                <a:gd name="T48" fmla="*/ 4 w 7"/>
                <a:gd name="T49" fmla="*/ 13 h 15"/>
                <a:gd name="T50" fmla="*/ 4 w 7"/>
                <a:gd name="T51" fmla="*/ 12 h 15"/>
                <a:gd name="T52" fmla="*/ 4 w 7"/>
                <a:gd name="T53" fmla="*/ 12 h 15"/>
                <a:gd name="T54" fmla="*/ 3 w 7"/>
                <a:gd name="T55" fmla="*/ 11 h 15"/>
                <a:gd name="T56" fmla="*/ 3 w 7"/>
                <a:gd name="T57" fmla="*/ 11 h 15"/>
                <a:gd name="T58" fmla="*/ 3 w 7"/>
                <a:gd name="T59" fmla="*/ 10 h 15"/>
                <a:gd name="T60" fmla="*/ 2 w 7"/>
                <a:gd name="T61" fmla="*/ 9 h 15"/>
                <a:gd name="T62" fmla="*/ 2 w 7"/>
                <a:gd name="T63" fmla="*/ 8 h 15"/>
                <a:gd name="T64" fmla="*/ 1 w 7"/>
                <a:gd name="T65" fmla="*/ 8 h 15"/>
                <a:gd name="T66" fmla="*/ 1 w 7"/>
                <a:gd name="T67" fmla="*/ 7 h 15"/>
                <a:gd name="T68" fmla="*/ 1 w 7"/>
                <a:gd name="T69" fmla="*/ 6 h 15"/>
                <a:gd name="T70" fmla="*/ 1 w 7"/>
                <a:gd name="T71" fmla="*/ 5 h 15"/>
                <a:gd name="T72" fmla="*/ 1 w 7"/>
                <a:gd name="T73" fmla="*/ 4 h 15"/>
                <a:gd name="T74" fmla="*/ 1 w 7"/>
                <a:gd name="T75" fmla="*/ 4 h 15"/>
                <a:gd name="T76" fmla="*/ 1 w 7"/>
                <a:gd name="T77" fmla="*/ 3 h 15"/>
                <a:gd name="T78" fmla="*/ 0 w 7"/>
                <a:gd name="T79" fmla="*/ 2 h 15"/>
                <a:gd name="T80" fmla="*/ 1 w 7"/>
                <a:gd name="T81" fmla="*/ 1 h 15"/>
                <a:gd name="T82" fmla="*/ 1 w 7"/>
                <a:gd name="T83" fmla="*/ 1 h 15"/>
                <a:gd name="T84" fmla="*/ 1 w 7"/>
                <a:gd name="T85" fmla="*/ 0 h 15"/>
                <a:gd name="T86" fmla="*/ 1 w 7"/>
                <a:gd name="T87" fmla="*/ 0 h 15"/>
                <a:gd name="T88" fmla="*/ 1 w 7"/>
                <a:gd name="T89" fmla="*/ 1 h 15"/>
                <a:gd name="T90" fmla="*/ 1 w 7"/>
                <a:gd name="T91" fmla="*/ 1 h 15"/>
                <a:gd name="T92" fmla="*/ 2 w 7"/>
                <a:gd name="T93"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 h="15">
                  <a:moveTo>
                    <a:pt x="2" y="2"/>
                  </a:moveTo>
                  <a:lnTo>
                    <a:pt x="2" y="3"/>
                  </a:lnTo>
                  <a:lnTo>
                    <a:pt x="2" y="4"/>
                  </a:lnTo>
                  <a:lnTo>
                    <a:pt x="2" y="4"/>
                  </a:lnTo>
                  <a:lnTo>
                    <a:pt x="2" y="5"/>
                  </a:lnTo>
                  <a:lnTo>
                    <a:pt x="2" y="6"/>
                  </a:lnTo>
                  <a:lnTo>
                    <a:pt x="3" y="6"/>
                  </a:lnTo>
                  <a:lnTo>
                    <a:pt x="3" y="7"/>
                  </a:lnTo>
                  <a:lnTo>
                    <a:pt x="3" y="8"/>
                  </a:lnTo>
                  <a:lnTo>
                    <a:pt x="4" y="8"/>
                  </a:lnTo>
                  <a:lnTo>
                    <a:pt x="4" y="8"/>
                  </a:lnTo>
                  <a:lnTo>
                    <a:pt x="4" y="9"/>
                  </a:lnTo>
                  <a:lnTo>
                    <a:pt x="5" y="10"/>
                  </a:lnTo>
                  <a:lnTo>
                    <a:pt x="5" y="11"/>
                  </a:lnTo>
                  <a:lnTo>
                    <a:pt x="6" y="11"/>
                  </a:lnTo>
                  <a:lnTo>
                    <a:pt x="6" y="12"/>
                  </a:lnTo>
                  <a:lnTo>
                    <a:pt x="6" y="13"/>
                  </a:lnTo>
                  <a:lnTo>
                    <a:pt x="6" y="13"/>
                  </a:lnTo>
                  <a:lnTo>
                    <a:pt x="6" y="14"/>
                  </a:lnTo>
                  <a:lnTo>
                    <a:pt x="6" y="14"/>
                  </a:lnTo>
                  <a:lnTo>
                    <a:pt x="5" y="14"/>
                  </a:lnTo>
                  <a:lnTo>
                    <a:pt x="5" y="13"/>
                  </a:lnTo>
                  <a:lnTo>
                    <a:pt x="5" y="13"/>
                  </a:lnTo>
                  <a:lnTo>
                    <a:pt x="5" y="13"/>
                  </a:lnTo>
                  <a:lnTo>
                    <a:pt x="4" y="13"/>
                  </a:lnTo>
                  <a:lnTo>
                    <a:pt x="4" y="12"/>
                  </a:lnTo>
                  <a:lnTo>
                    <a:pt x="4" y="12"/>
                  </a:lnTo>
                  <a:lnTo>
                    <a:pt x="3" y="11"/>
                  </a:lnTo>
                  <a:lnTo>
                    <a:pt x="3" y="11"/>
                  </a:lnTo>
                  <a:lnTo>
                    <a:pt x="3" y="10"/>
                  </a:lnTo>
                  <a:lnTo>
                    <a:pt x="2" y="9"/>
                  </a:lnTo>
                  <a:lnTo>
                    <a:pt x="2" y="8"/>
                  </a:lnTo>
                  <a:lnTo>
                    <a:pt x="1" y="8"/>
                  </a:lnTo>
                  <a:lnTo>
                    <a:pt x="1" y="7"/>
                  </a:lnTo>
                  <a:lnTo>
                    <a:pt x="1" y="6"/>
                  </a:lnTo>
                  <a:lnTo>
                    <a:pt x="1" y="5"/>
                  </a:lnTo>
                  <a:lnTo>
                    <a:pt x="1" y="4"/>
                  </a:lnTo>
                  <a:lnTo>
                    <a:pt x="1" y="4"/>
                  </a:lnTo>
                  <a:lnTo>
                    <a:pt x="1" y="3"/>
                  </a:lnTo>
                  <a:lnTo>
                    <a:pt x="0" y="2"/>
                  </a:lnTo>
                  <a:lnTo>
                    <a:pt x="1" y="1"/>
                  </a:lnTo>
                  <a:lnTo>
                    <a:pt x="1" y="1"/>
                  </a:lnTo>
                  <a:lnTo>
                    <a:pt x="1" y="0"/>
                  </a:lnTo>
                  <a:lnTo>
                    <a:pt x="1" y="0"/>
                  </a:lnTo>
                  <a:lnTo>
                    <a:pt x="1" y="1"/>
                  </a:lnTo>
                  <a:lnTo>
                    <a:pt x="1" y="1"/>
                  </a:lnTo>
                  <a:lnTo>
                    <a:pt x="2"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2" name="Freeform 636"/>
            <p:cNvSpPr>
              <a:spLocks/>
            </p:cNvSpPr>
            <p:nvPr/>
          </p:nvSpPr>
          <p:spPr bwMode="auto">
            <a:xfrm>
              <a:off x="915" y="3554"/>
              <a:ext cx="9" cy="13"/>
            </a:xfrm>
            <a:custGeom>
              <a:avLst/>
              <a:gdLst>
                <a:gd name="T0" fmla="*/ 1 w 9"/>
                <a:gd name="T1" fmla="*/ 1 h 13"/>
                <a:gd name="T2" fmla="*/ 1 w 9"/>
                <a:gd name="T3" fmla="*/ 2 h 13"/>
                <a:gd name="T4" fmla="*/ 2 w 9"/>
                <a:gd name="T5" fmla="*/ 2 h 13"/>
                <a:gd name="T6" fmla="*/ 2 w 9"/>
                <a:gd name="T7" fmla="*/ 3 h 13"/>
                <a:gd name="T8" fmla="*/ 2 w 9"/>
                <a:gd name="T9" fmla="*/ 3 h 13"/>
                <a:gd name="T10" fmla="*/ 2 w 9"/>
                <a:gd name="T11" fmla="*/ 4 h 13"/>
                <a:gd name="T12" fmla="*/ 3 w 9"/>
                <a:gd name="T13" fmla="*/ 5 h 13"/>
                <a:gd name="T14" fmla="*/ 3 w 9"/>
                <a:gd name="T15" fmla="*/ 5 h 13"/>
                <a:gd name="T16" fmla="*/ 3 w 9"/>
                <a:gd name="T17" fmla="*/ 6 h 13"/>
                <a:gd name="T18" fmla="*/ 4 w 9"/>
                <a:gd name="T19" fmla="*/ 7 h 13"/>
                <a:gd name="T20" fmla="*/ 5 w 9"/>
                <a:gd name="T21" fmla="*/ 7 h 13"/>
                <a:gd name="T22" fmla="*/ 5 w 9"/>
                <a:gd name="T23" fmla="*/ 7 h 13"/>
                <a:gd name="T24" fmla="*/ 6 w 9"/>
                <a:gd name="T25" fmla="*/ 8 h 13"/>
                <a:gd name="T26" fmla="*/ 6 w 9"/>
                <a:gd name="T27" fmla="*/ 9 h 13"/>
                <a:gd name="T28" fmla="*/ 6 w 9"/>
                <a:gd name="T29" fmla="*/ 9 h 13"/>
                <a:gd name="T30" fmla="*/ 7 w 9"/>
                <a:gd name="T31" fmla="*/ 9 h 13"/>
                <a:gd name="T32" fmla="*/ 7 w 9"/>
                <a:gd name="T33" fmla="*/ 9 h 13"/>
                <a:gd name="T34" fmla="*/ 7 w 9"/>
                <a:gd name="T35" fmla="*/ 10 h 13"/>
                <a:gd name="T36" fmla="*/ 8 w 9"/>
                <a:gd name="T37" fmla="*/ 10 h 13"/>
                <a:gd name="T38" fmla="*/ 8 w 9"/>
                <a:gd name="T39" fmla="*/ 11 h 13"/>
                <a:gd name="T40" fmla="*/ 8 w 9"/>
                <a:gd name="T41" fmla="*/ 11 h 13"/>
                <a:gd name="T42" fmla="*/ 7 w 9"/>
                <a:gd name="T43" fmla="*/ 11 h 13"/>
                <a:gd name="T44" fmla="*/ 7 w 9"/>
                <a:gd name="T45" fmla="*/ 12 h 13"/>
                <a:gd name="T46" fmla="*/ 7 w 9"/>
                <a:gd name="T47" fmla="*/ 11 h 13"/>
                <a:gd name="T48" fmla="*/ 7 w 9"/>
                <a:gd name="T49" fmla="*/ 11 h 13"/>
                <a:gd name="T50" fmla="*/ 6 w 9"/>
                <a:gd name="T51" fmla="*/ 11 h 13"/>
                <a:gd name="T52" fmla="*/ 6 w 9"/>
                <a:gd name="T53" fmla="*/ 10 h 13"/>
                <a:gd name="T54" fmla="*/ 5 w 9"/>
                <a:gd name="T55" fmla="*/ 9 h 13"/>
                <a:gd name="T56" fmla="*/ 4 w 9"/>
                <a:gd name="T57" fmla="*/ 9 h 13"/>
                <a:gd name="T58" fmla="*/ 3 w 9"/>
                <a:gd name="T59" fmla="*/ 8 h 13"/>
                <a:gd name="T60" fmla="*/ 3 w 9"/>
                <a:gd name="T61" fmla="*/ 7 h 13"/>
                <a:gd name="T62" fmla="*/ 2 w 9"/>
                <a:gd name="T63" fmla="*/ 7 h 13"/>
                <a:gd name="T64" fmla="*/ 2 w 9"/>
                <a:gd name="T65" fmla="*/ 6 h 13"/>
                <a:gd name="T66" fmla="*/ 2 w 9"/>
                <a:gd name="T67" fmla="*/ 5 h 13"/>
                <a:gd name="T68" fmla="*/ 1 w 9"/>
                <a:gd name="T69" fmla="*/ 5 h 13"/>
                <a:gd name="T70" fmla="*/ 1 w 9"/>
                <a:gd name="T71" fmla="*/ 4 h 13"/>
                <a:gd name="T72" fmla="*/ 0 w 9"/>
                <a:gd name="T73" fmla="*/ 3 h 13"/>
                <a:gd name="T74" fmla="*/ 0 w 9"/>
                <a:gd name="T75" fmla="*/ 3 h 13"/>
                <a:gd name="T76" fmla="*/ 0 w 9"/>
                <a:gd name="T77" fmla="*/ 2 h 13"/>
                <a:gd name="T78" fmla="*/ 0 w 9"/>
                <a:gd name="T79" fmla="*/ 1 h 13"/>
                <a:gd name="T80" fmla="*/ 0 w 9"/>
                <a:gd name="T81" fmla="*/ 1 h 13"/>
                <a:gd name="T82" fmla="*/ 1 w 9"/>
                <a:gd name="T83" fmla="*/ 0 h 13"/>
                <a:gd name="T84" fmla="*/ 1 w 9"/>
                <a:gd name="T85" fmla="*/ 1 h 13"/>
                <a:gd name="T86" fmla="*/ 1 w 9"/>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3">
                  <a:moveTo>
                    <a:pt x="1" y="1"/>
                  </a:moveTo>
                  <a:lnTo>
                    <a:pt x="1" y="2"/>
                  </a:lnTo>
                  <a:lnTo>
                    <a:pt x="2" y="2"/>
                  </a:lnTo>
                  <a:lnTo>
                    <a:pt x="2" y="3"/>
                  </a:lnTo>
                  <a:lnTo>
                    <a:pt x="2" y="3"/>
                  </a:lnTo>
                  <a:lnTo>
                    <a:pt x="2" y="4"/>
                  </a:lnTo>
                  <a:lnTo>
                    <a:pt x="3" y="5"/>
                  </a:lnTo>
                  <a:lnTo>
                    <a:pt x="3" y="5"/>
                  </a:lnTo>
                  <a:lnTo>
                    <a:pt x="3" y="6"/>
                  </a:lnTo>
                  <a:lnTo>
                    <a:pt x="4" y="7"/>
                  </a:lnTo>
                  <a:lnTo>
                    <a:pt x="5" y="7"/>
                  </a:lnTo>
                  <a:lnTo>
                    <a:pt x="5" y="7"/>
                  </a:lnTo>
                  <a:lnTo>
                    <a:pt x="6" y="8"/>
                  </a:lnTo>
                  <a:lnTo>
                    <a:pt x="6" y="9"/>
                  </a:lnTo>
                  <a:lnTo>
                    <a:pt x="6" y="9"/>
                  </a:lnTo>
                  <a:lnTo>
                    <a:pt x="7" y="9"/>
                  </a:lnTo>
                  <a:lnTo>
                    <a:pt x="7" y="9"/>
                  </a:lnTo>
                  <a:lnTo>
                    <a:pt x="7" y="10"/>
                  </a:lnTo>
                  <a:lnTo>
                    <a:pt x="8" y="10"/>
                  </a:lnTo>
                  <a:lnTo>
                    <a:pt x="8" y="11"/>
                  </a:lnTo>
                  <a:lnTo>
                    <a:pt x="8" y="11"/>
                  </a:lnTo>
                  <a:lnTo>
                    <a:pt x="7" y="11"/>
                  </a:lnTo>
                  <a:lnTo>
                    <a:pt x="7" y="12"/>
                  </a:lnTo>
                  <a:lnTo>
                    <a:pt x="7" y="11"/>
                  </a:lnTo>
                  <a:lnTo>
                    <a:pt x="7" y="11"/>
                  </a:lnTo>
                  <a:lnTo>
                    <a:pt x="6" y="11"/>
                  </a:lnTo>
                  <a:lnTo>
                    <a:pt x="6" y="10"/>
                  </a:lnTo>
                  <a:lnTo>
                    <a:pt x="5" y="9"/>
                  </a:lnTo>
                  <a:lnTo>
                    <a:pt x="4" y="9"/>
                  </a:lnTo>
                  <a:lnTo>
                    <a:pt x="3" y="8"/>
                  </a:lnTo>
                  <a:lnTo>
                    <a:pt x="3" y="7"/>
                  </a:lnTo>
                  <a:lnTo>
                    <a:pt x="2" y="7"/>
                  </a:lnTo>
                  <a:lnTo>
                    <a:pt x="2" y="6"/>
                  </a:lnTo>
                  <a:lnTo>
                    <a:pt x="2" y="5"/>
                  </a:lnTo>
                  <a:lnTo>
                    <a:pt x="1" y="5"/>
                  </a:lnTo>
                  <a:lnTo>
                    <a:pt x="1" y="4"/>
                  </a:lnTo>
                  <a:lnTo>
                    <a:pt x="0" y="3"/>
                  </a:lnTo>
                  <a:lnTo>
                    <a:pt x="0" y="3"/>
                  </a:lnTo>
                  <a:lnTo>
                    <a:pt x="0" y="2"/>
                  </a:lnTo>
                  <a:lnTo>
                    <a:pt x="0" y="1"/>
                  </a:lnTo>
                  <a:lnTo>
                    <a:pt x="0" y="1"/>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3" name="Freeform 637"/>
            <p:cNvSpPr>
              <a:spLocks/>
            </p:cNvSpPr>
            <p:nvPr/>
          </p:nvSpPr>
          <p:spPr bwMode="auto">
            <a:xfrm>
              <a:off x="912" y="3563"/>
              <a:ext cx="10" cy="13"/>
            </a:xfrm>
            <a:custGeom>
              <a:avLst/>
              <a:gdLst>
                <a:gd name="T0" fmla="*/ 1 w 10"/>
                <a:gd name="T1" fmla="*/ 1 h 13"/>
                <a:gd name="T2" fmla="*/ 1 w 10"/>
                <a:gd name="T3" fmla="*/ 2 h 13"/>
                <a:gd name="T4" fmla="*/ 2 w 10"/>
                <a:gd name="T5" fmla="*/ 3 h 13"/>
                <a:gd name="T6" fmla="*/ 2 w 10"/>
                <a:gd name="T7" fmla="*/ 3 h 13"/>
                <a:gd name="T8" fmla="*/ 2 w 10"/>
                <a:gd name="T9" fmla="*/ 4 h 13"/>
                <a:gd name="T10" fmla="*/ 3 w 10"/>
                <a:gd name="T11" fmla="*/ 5 h 13"/>
                <a:gd name="T12" fmla="*/ 4 w 10"/>
                <a:gd name="T13" fmla="*/ 5 h 13"/>
                <a:gd name="T14" fmla="*/ 4 w 10"/>
                <a:gd name="T15" fmla="*/ 6 h 13"/>
                <a:gd name="T16" fmla="*/ 4 w 10"/>
                <a:gd name="T17" fmla="*/ 7 h 13"/>
                <a:gd name="T18" fmla="*/ 5 w 10"/>
                <a:gd name="T19" fmla="*/ 7 h 13"/>
                <a:gd name="T20" fmla="*/ 5 w 10"/>
                <a:gd name="T21" fmla="*/ 8 h 13"/>
                <a:gd name="T22" fmla="*/ 6 w 10"/>
                <a:gd name="T23" fmla="*/ 9 h 13"/>
                <a:gd name="T24" fmla="*/ 7 w 10"/>
                <a:gd name="T25" fmla="*/ 9 h 13"/>
                <a:gd name="T26" fmla="*/ 7 w 10"/>
                <a:gd name="T27" fmla="*/ 10 h 13"/>
                <a:gd name="T28" fmla="*/ 8 w 10"/>
                <a:gd name="T29" fmla="*/ 10 h 13"/>
                <a:gd name="T30" fmla="*/ 8 w 10"/>
                <a:gd name="T31" fmla="*/ 10 h 13"/>
                <a:gd name="T32" fmla="*/ 8 w 10"/>
                <a:gd name="T33" fmla="*/ 11 h 13"/>
                <a:gd name="T34" fmla="*/ 9 w 10"/>
                <a:gd name="T35" fmla="*/ 11 h 13"/>
                <a:gd name="T36" fmla="*/ 9 w 10"/>
                <a:gd name="T37" fmla="*/ 11 h 13"/>
                <a:gd name="T38" fmla="*/ 8 w 10"/>
                <a:gd name="T39" fmla="*/ 12 h 13"/>
                <a:gd name="T40" fmla="*/ 8 w 10"/>
                <a:gd name="T41" fmla="*/ 12 h 13"/>
                <a:gd name="T42" fmla="*/ 7 w 10"/>
                <a:gd name="T43" fmla="*/ 11 h 13"/>
                <a:gd name="T44" fmla="*/ 7 w 10"/>
                <a:gd name="T45" fmla="*/ 11 h 13"/>
                <a:gd name="T46" fmla="*/ 6 w 10"/>
                <a:gd name="T47" fmla="*/ 11 h 13"/>
                <a:gd name="T48" fmla="*/ 5 w 10"/>
                <a:gd name="T49" fmla="*/ 10 h 13"/>
                <a:gd name="T50" fmla="*/ 5 w 10"/>
                <a:gd name="T51" fmla="*/ 9 h 13"/>
                <a:gd name="T52" fmla="*/ 4 w 10"/>
                <a:gd name="T53" fmla="*/ 9 h 13"/>
                <a:gd name="T54" fmla="*/ 4 w 10"/>
                <a:gd name="T55" fmla="*/ 8 h 13"/>
                <a:gd name="T56" fmla="*/ 3 w 10"/>
                <a:gd name="T57" fmla="*/ 7 h 13"/>
                <a:gd name="T58" fmla="*/ 2 w 10"/>
                <a:gd name="T59" fmla="*/ 7 h 13"/>
                <a:gd name="T60" fmla="*/ 2 w 10"/>
                <a:gd name="T61" fmla="*/ 6 h 13"/>
                <a:gd name="T62" fmla="*/ 1 w 10"/>
                <a:gd name="T63" fmla="*/ 5 h 13"/>
                <a:gd name="T64" fmla="*/ 1 w 10"/>
                <a:gd name="T65" fmla="*/ 5 h 13"/>
                <a:gd name="T66" fmla="*/ 1 w 10"/>
                <a:gd name="T67" fmla="*/ 4 h 13"/>
                <a:gd name="T68" fmla="*/ 1 w 10"/>
                <a:gd name="T69" fmla="*/ 3 h 13"/>
                <a:gd name="T70" fmla="*/ 1 w 10"/>
                <a:gd name="T71" fmla="*/ 3 h 13"/>
                <a:gd name="T72" fmla="*/ 0 w 10"/>
                <a:gd name="T73" fmla="*/ 2 h 13"/>
                <a:gd name="T74" fmla="*/ 0 w 10"/>
                <a:gd name="T75" fmla="*/ 1 h 13"/>
                <a:gd name="T76" fmla="*/ 0 w 10"/>
                <a:gd name="T77" fmla="*/ 1 h 13"/>
                <a:gd name="T78" fmla="*/ 0 w 10"/>
                <a:gd name="T79" fmla="*/ 0 h 13"/>
                <a:gd name="T80" fmla="*/ 1 w 10"/>
                <a:gd name="T81" fmla="*/ 0 h 13"/>
                <a:gd name="T82" fmla="*/ 1 w 10"/>
                <a:gd name="T83" fmla="*/ 1 h 13"/>
                <a:gd name="T84" fmla="*/ 1 w 10"/>
                <a:gd name="T85" fmla="*/ 1 h 13"/>
                <a:gd name="T86" fmla="*/ 1 w 10"/>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3">
                  <a:moveTo>
                    <a:pt x="1" y="1"/>
                  </a:moveTo>
                  <a:lnTo>
                    <a:pt x="1" y="2"/>
                  </a:lnTo>
                  <a:lnTo>
                    <a:pt x="2" y="3"/>
                  </a:lnTo>
                  <a:lnTo>
                    <a:pt x="2" y="3"/>
                  </a:lnTo>
                  <a:lnTo>
                    <a:pt x="2" y="4"/>
                  </a:lnTo>
                  <a:lnTo>
                    <a:pt x="3" y="5"/>
                  </a:lnTo>
                  <a:lnTo>
                    <a:pt x="4" y="5"/>
                  </a:lnTo>
                  <a:lnTo>
                    <a:pt x="4" y="6"/>
                  </a:lnTo>
                  <a:lnTo>
                    <a:pt x="4" y="7"/>
                  </a:lnTo>
                  <a:lnTo>
                    <a:pt x="5" y="7"/>
                  </a:lnTo>
                  <a:lnTo>
                    <a:pt x="5" y="8"/>
                  </a:lnTo>
                  <a:lnTo>
                    <a:pt x="6" y="9"/>
                  </a:lnTo>
                  <a:lnTo>
                    <a:pt x="7" y="9"/>
                  </a:lnTo>
                  <a:lnTo>
                    <a:pt x="7" y="10"/>
                  </a:lnTo>
                  <a:lnTo>
                    <a:pt x="8" y="10"/>
                  </a:lnTo>
                  <a:lnTo>
                    <a:pt x="8" y="10"/>
                  </a:lnTo>
                  <a:lnTo>
                    <a:pt x="8" y="11"/>
                  </a:lnTo>
                  <a:lnTo>
                    <a:pt x="9" y="11"/>
                  </a:lnTo>
                  <a:lnTo>
                    <a:pt x="9" y="11"/>
                  </a:lnTo>
                  <a:lnTo>
                    <a:pt x="8" y="12"/>
                  </a:lnTo>
                  <a:lnTo>
                    <a:pt x="8" y="12"/>
                  </a:lnTo>
                  <a:lnTo>
                    <a:pt x="7" y="11"/>
                  </a:lnTo>
                  <a:lnTo>
                    <a:pt x="7" y="11"/>
                  </a:lnTo>
                  <a:lnTo>
                    <a:pt x="6" y="11"/>
                  </a:lnTo>
                  <a:lnTo>
                    <a:pt x="5" y="10"/>
                  </a:lnTo>
                  <a:lnTo>
                    <a:pt x="5" y="9"/>
                  </a:lnTo>
                  <a:lnTo>
                    <a:pt x="4" y="9"/>
                  </a:lnTo>
                  <a:lnTo>
                    <a:pt x="4" y="8"/>
                  </a:lnTo>
                  <a:lnTo>
                    <a:pt x="3" y="7"/>
                  </a:lnTo>
                  <a:lnTo>
                    <a:pt x="2" y="7"/>
                  </a:lnTo>
                  <a:lnTo>
                    <a:pt x="2" y="6"/>
                  </a:lnTo>
                  <a:lnTo>
                    <a:pt x="1" y="5"/>
                  </a:lnTo>
                  <a:lnTo>
                    <a:pt x="1" y="5"/>
                  </a:lnTo>
                  <a:lnTo>
                    <a:pt x="1" y="4"/>
                  </a:lnTo>
                  <a:lnTo>
                    <a:pt x="1" y="3"/>
                  </a:lnTo>
                  <a:lnTo>
                    <a:pt x="1" y="3"/>
                  </a:lnTo>
                  <a:lnTo>
                    <a:pt x="0" y="2"/>
                  </a:lnTo>
                  <a:lnTo>
                    <a:pt x="0" y="1"/>
                  </a:lnTo>
                  <a:lnTo>
                    <a:pt x="0" y="1"/>
                  </a:lnTo>
                  <a:lnTo>
                    <a:pt x="0" y="0"/>
                  </a:lnTo>
                  <a:lnTo>
                    <a:pt x="1" y="0"/>
                  </a:lnTo>
                  <a:lnTo>
                    <a:pt x="1"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4" name="Freeform 638"/>
            <p:cNvSpPr>
              <a:spLocks/>
            </p:cNvSpPr>
            <p:nvPr/>
          </p:nvSpPr>
          <p:spPr bwMode="auto">
            <a:xfrm>
              <a:off x="908" y="3576"/>
              <a:ext cx="9" cy="10"/>
            </a:xfrm>
            <a:custGeom>
              <a:avLst/>
              <a:gdLst>
                <a:gd name="T0" fmla="*/ 1 w 9"/>
                <a:gd name="T1" fmla="*/ 1 h 10"/>
                <a:gd name="T2" fmla="*/ 1 w 9"/>
                <a:gd name="T3" fmla="*/ 1 h 10"/>
                <a:gd name="T4" fmla="*/ 1 w 9"/>
                <a:gd name="T5" fmla="*/ 2 h 10"/>
                <a:gd name="T6" fmla="*/ 2 w 9"/>
                <a:gd name="T7" fmla="*/ 2 h 10"/>
                <a:gd name="T8" fmla="*/ 2 w 9"/>
                <a:gd name="T9" fmla="*/ 3 h 10"/>
                <a:gd name="T10" fmla="*/ 2 w 9"/>
                <a:gd name="T11" fmla="*/ 4 h 10"/>
                <a:gd name="T12" fmla="*/ 3 w 9"/>
                <a:gd name="T13" fmla="*/ 4 h 10"/>
                <a:gd name="T14" fmla="*/ 3 w 9"/>
                <a:gd name="T15" fmla="*/ 4 h 10"/>
                <a:gd name="T16" fmla="*/ 3 w 9"/>
                <a:gd name="T17" fmla="*/ 5 h 10"/>
                <a:gd name="T18" fmla="*/ 4 w 9"/>
                <a:gd name="T19" fmla="*/ 5 h 10"/>
                <a:gd name="T20" fmla="*/ 5 w 9"/>
                <a:gd name="T21" fmla="*/ 5 h 10"/>
                <a:gd name="T22" fmla="*/ 5 w 9"/>
                <a:gd name="T23" fmla="*/ 6 h 10"/>
                <a:gd name="T24" fmla="*/ 5 w 9"/>
                <a:gd name="T25" fmla="*/ 6 h 10"/>
                <a:gd name="T26" fmla="*/ 6 w 9"/>
                <a:gd name="T27" fmla="*/ 6 h 10"/>
                <a:gd name="T28" fmla="*/ 6 w 9"/>
                <a:gd name="T29" fmla="*/ 7 h 10"/>
                <a:gd name="T30" fmla="*/ 6 w 9"/>
                <a:gd name="T31" fmla="*/ 7 h 10"/>
                <a:gd name="T32" fmla="*/ 7 w 9"/>
                <a:gd name="T33" fmla="*/ 7 h 10"/>
                <a:gd name="T34" fmla="*/ 7 w 9"/>
                <a:gd name="T35" fmla="*/ 7 h 10"/>
                <a:gd name="T36" fmla="*/ 7 w 9"/>
                <a:gd name="T37" fmla="*/ 7 h 10"/>
                <a:gd name="T38" fmla="*/ 7 w 9"/>
                <a:gd name="T39" fmla="*/ 8 h 10"/>
                <a:gd name="T40" fmla="*/ 8 w 9"/>
                <a:gd name="T41" fmla="*/ 8 h 10"/>
                <a:gd name="T42" fmla="*/ 8 w 9"/>
                <a:gd name="T43" fmla="*/ 8 h 10"/>
                <a:gd name="T44" fmla="*/ 7 w 9"/>
                <a:gd name="T45" fmla="*/ 8 h 10"/>
                <a:gd name="T46" fmla="*/ 7 w 9"/>
                <a:gd name="T47" fmla="*/ 9 h 10"/>
                <a:gd name="T48" fmla="*/ 7 w 9"/>
                <a:gd name="T49" fmla="*/ 8 h 10"/>
                <a:gd name="T50" fmla="*/ 6 w 9"/>
                <a:gd name="T51" fmla="*/ 8 h 10"/>
                <a:gd name="T52" fmla="*/ 6 w 9"/>
                <a:gd name="T53" fmla="*/ 8 h 10"/>
                <a:gd name="T54" fmla="*/ 5 w 9"/>
                <a:gd name="T55" fmla="*/ 8 h 10"/>
                <a:gd name="T56" fmla="*/ 5 w 9"/>
                <a:gd name="T57" fmla="*/ 7 h 10"/>
                <a:gd name="T58" fmla="*/ 4 w 9"/>
                <a:gd name="T59" fmla="*/ 7 h 10"/>
                <a:gd name="T60" fmla="*/ 3 w 9"/>
                <a:gd name="T61" fmla="*/ 7 h 10"/>
                <a:gd name="T62" fmla="*/ 3 w 9"/>
                <a:gd name="T63" fmla="*/ 6 h 10"/>
                <a:gd name="T64" fmla="*/ 2 w 9"/>
                <a:gd name="T65" fmla="*/ 6 h 10"/>
                <a:gd name="T66" fmla="*/ 2 w 9"/>
                <a:gd name="T67" fmla="*/ 5 h 10"/>
                <a:gd name="T68" fmla="*/ 1 w 9"/>
                <a:gd name="T69" fmla="*/ 5 h 10"/>
                <a:gd name="T70" fmla="*/ 1 w 9"/>
                <a:gd name="T71" fmla="*/ 4 h 10"/>
                <a:gd name="T72" fmla="*/ 1 w 9"/>
                <a:gd name="T73" fmla="*/ 4 h 10"/>
                <a:gd name="T74" fmla="*/ 0 w 9"/>
                <a:gd name="T75" fmla="*/ 3 h 10"/>
                <a:gd name="T76" fmla="*/ 0 w 9"/>
                <a:gd name="T77" fmla="*/ 2 h 10"/>
                <a:gd name="T78" fmla="*/ 0 w 9"/>
                <a:gd name="T79" fmla="*/ 2 h 10"/>
                <a:gd name="T80" fmla="*/ 0 w 9"/>
                <a:gd name="T81" fmla="*/ 1 h 10"/>
                <a:gd name="T82" fmla="*/ 0 w 9"/>
                <a:gd name="T83" fmla="*/ 1 h 10"/>
                <a:gd name="T84" fmla="*/ 0 w 9"/>
                <a:gd name="T85" fmla="*/ 0 h 10"/>
                <a:gd name="T86" fmla="*/ 1 w 9"/>
                <a:gd name="T87" fmla="*/ 0 h 10"/>
                <a:gd name="T88" fmla="*/ 1 w 9"/>
                <a:gd name="T89" fmla="*/ 1 h 10"/>
                <a:gd name="T90" fmla="*/ 1 w 9"/>
                <a:gd name="T91"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 h="10">
                  <a:moveTo>
                    <a:pt x="1" y="1"/>
                  </a:moveTo>
                  <a:lnTo>
                    <a:pt x="1" y="1"/>
                  </a:lnTo>
                  <a:lnTo>
                    <a:pt x="1" y="2"/>
                  </a:lnTo>
                  <a:lnTo>
                    <a:pt x="2" y="2"/>
                  </a:lnTo>
                  <a:lnTo>
                    <a:pt x="2" y="3"/>
                  </a:lnTo>
                  <a:lnTo>
                    <a:pt x="2" y="4"/>
                  </a:lnTo>
                  <a:lnTo>
                    <a:pt x="3" y="4"/>
                  </a:lnTo>
                  <a:lnTo>
                    <a:pt x="3" y="4"/>
                  </a:lnTo>
                  <a:lnTo>
                    <a:pt x="3" y="5"/>
                  </a:lnTo>
                  <a:lnTo>
                    <a:pt x="4" y="5"/>
                  </a:lnTo>
                  <a:lnTo>
                    <a:pt x="5" y="5"/>
                  </a:lnTo>
                  <a:lnTo>
                    <a:pt x="5" y="6"/>
                  </a:lnTo>
                  <a:lnTo>
                    <a:pt x="5" y="6"/>
                  </a:lnTo>
                  <a:lnTo>
                    <a:pt x="6" y="6"/>
                  </a:lnTo>
                  <a:lnTo>
                    <a:pt x="6" y="7"/>
                  </a:lnTo>
                  <a:lnTo>
                    <a:pt x="6" y="7"/>
                  </a:lnTo>
                  <a:lnTo>
                    <a:pt x="7" y="7"/>
                  </a:lnTo>
                  <a:lnTo>
                    <a:pt x="7" y="7"/>
                  </a:lnTo>
                  <a:lnTo>
                    <a:pt x="7" y="7"/>
                  </a:lnTo>
                  <a:lnTo>
                    <a:pt x="7" y="8"/>
                  </a:lnTo>
                  <a:lnTo>
                    <a:pt x="8" y="8"/>
                  </a:lnTo>
                  <a:lnTo>
                    <a:pt x="8" y="8"/>
                  </a:lnTo>
                  <a:lnTo>
                    <a:pt x="7" y="8"/>
                  </a:lnTo>
                  <a:lnTo>
                    <a:pt x="7" y="9"/>
                  </a:lnTo>
                  <a:lnTo>
                    <a:pt x="7" y="8"/>
                  </a:lnTo>
                  <a:lnTo>
                    <a:pt x="6" y="8"/>
                  </a:lnTo>
                  <a:lnTo>
                    <a:pt x="6" y="8"/>
                  </a:lnTo>
                  <a:lnTo>
                    <a:pt x="5" y="8"/>
                  </a:lnTo>
                  <a:lnTo>
                    <a:pt x="5" y="7"/>
                  </a:lnTo>
                  <a:lnTo>
                    <a:pt x="4" y="7"/>
                  </a:lnTo>
                  <a:lnTo>
                    <a:pt x="3" y="7"/>
                  </a:lnTo>
                  <a:lnTo>
                    <a:pt x="3" y="6"/>
                  </a:lnTo>
                  <a:lnTo>
                    <a:pt x="2" y="6"/>
                  </a:lnTo>
                  <a:lnTo>
                    <a:pt x="2" y="5"/>
                  </a:lnTo>
                  <a:lnTo>
                    <a:pt x="1" y="5"/>
                  </a:lnTo>
                  <a:lnTo>
                    <a:pt x="1" y="4"/>
                  </a:lnTo>
                  <a:lnTo>
                    <a:pt x="1" y="4"/>
                  </a:lnTo>
                  <a:lnTo>
                    <a:pt x="0" y="3"/>
                  </a:lnTo>
                  <a:lnTo>
                    <a:pt x="0" y="2"/>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5" name="Freeform 639"/>
            <p:cNvSpPr>
              <a:spLocks/>
            </p:cNvSpPr>
            <p:nvPr/>
          </p:nvSpPr>
          <p:spPr bwMode="auto">
            <a:xfrm>
              <a:off x="904" y="3584"/>
              <a:ext cx="8" cy="10"/>
            </a:xfrm>
            <a:custGeom>
              <a:avLst/>
              <a:gdLst>
                <a:gd name="T0" fmla="*/ 1 w 8"/>
                <a:gd name="T1" fmla="*/ 1 h 10"/>
                <a:gd name="T2" fmla="*/ 1 w 8"/>
                <a:gd name="T3" fmla="*/ 2 h 10"/>
                <a:gd name="T4" fmla="*/ 2 w 8"/>
                <a:gd name="T5" fmla="*/ 2 h 10"/>
                <a:gd name="T6" fmla="*/ 2 w 8"/>
                <a:gd name="T7" fmla="*/ 2 h 10"/>
                <a:gd name="T8" fmla="*/ 2 w 8"/>
                <a:gd name="T9" fmla="*/ 3 h 10"/>
                <a:gd name="T10" fmla="*/ 2 w 8"/>
                <a:gd name="T11" fmla="*/ 3 h 10"/>
                <a:gd name="T12" fmla="*/ 2 w 8"/>
                <a:gd name="T13" fmla="*/ 4 h 10"/>
                <a:gd name="T14" fmla="*/ 3 w 8"/>
                <a:gd name="T15" fmla="*/ 4 h 10"/>
                <a:gd name="T16" fmla="*/ 3 w 8"/>
                <a:gd name="T17" fmla="*/ 5 h 10"/>
                <a:gd name="T18" fmla="*/ 3 w 8"/>
                <a:gd name="T19" fmla="*/ 5 h 10"/>
                <a:gd name="T20" fmla="*/ 4 w 8"/>
                <a:gd name="T21" fmla="*/ 5 h 10"/>
                <a:gd name="T22" fmla="*/ 4 w 8"/>
                <a:gd name="T23" fmla="*/ 6 h 10"/>
                <a:gd name="T24" fmla="*/ 4 w 8"/>
                <a:gd name="T25" fmla="*/ 6 h 10"/>
                <a:gd name="T26" fmla="*/ 5 w 8"/>
                <a:gd name="T27" fmla="*/ 7 h 10"/>
                <a:gd name="T28" fmla="*/ 5 w 8"/>
                <a:gd name="T29" fmla="*/ 7 h 10"/>
                <a:gd name="T30" fmla="*/ 6 w 8"/>
                <a:gd name="T31" fmla="*/ 7 h 10"/>
                <a:gd name="T32" fmla="*/ 6 w 8"/>
                <a:gd name="T33" fmla="*/ 7 h 10"/>
                <a:gd name="T34" fmla="*/ 6 w 8"/>
                <a:gd name="T35" fmla="*/ 7 h 10"/>
                <a:gd name="T36" fmla="*/ 6 w 8"/>
                <a:gd name="T37" fmla="*/ 8 h 10"/>
                <a:gd name="T38" fmla="*/ 7 w 8"/>
                <a:gd name="T39" fmla="*/ 8 h 10"/>
                <a:gd name="T40" fmla="*/ 7 w 8"/>
                <a:gd name="T41" fmla="*/ 8 h 10"/>
                <a:gd name="T42" fmla="*/ 7 w 8"/>
                <a:gd name="T43" fmla="*/ 9 h 10"/>
                <a:gd name="T44" fmla="*/ 6 w 8"/>
                <a:gd name="T45" fmla="*/ 9 h 10"/>
                <a:gd name="T46" fmla="*/ 6 w 8"/>
                <a:gd name="T47" fmla="*/ 9 h 10"/>
                <a:gd name="T48" fmla="*/ 5 w 8"/>
                <a:gd name="T49" fmla="*/ 8 h 10"/>
                <a:gd name="T50" fmla="*/ 5 w 8"/>
                <a:gd name="T51" fmla="*/ 8 h 10"/>
                <a:gd name="T52" fmla="*/ 4 w 8"/>
                <a:gd name="T53" fmla="*/ 8 h 10"/>
                <a:gd name="T54" fmla="*/ 4 w 8"/>
                <a:gd name="T55" fmla="*/ 7 h 10"/>
                <a:gd name="T56" fmla="*/ 3 w 8"/>
                <a:gd name="T57" fmla="*/ 7 h 10"/>
                <a:gd name="T58" fmla="*/ 3 w 8"/>
                <a:gd name="T59" fmla="*/ 7 h 10"/>
                <a:gd name="T60" fmla="*/ 3 w 8"/>
                <a:gd name="T61" fmla="*/ 6 h 10"/>
                <a:gd name="T62" fmla="*/ 2 w 8"/>
                <a:gd name="T63" fmla="*/ 6 h 10"/>
                <a:gd name="T64" fmla="*/ 2 w 8"/>
                <a:gd name="T65" fmla="*/ 5 h 10"/>
                <a:gd name="T66" fmla="*/ 1 w 8"/>
                <a:gd name="T67" fmla="*/ 5 h 10"/>
                <a:gd name="T68" fmla="*/ 1 w 8"/>
                <a:gd name="T69" fmla="*/ 4 h 10"/>
                <a:gd name="T70" fmla="*/ 1 w 8"/>
                <a:gd name="T71" fmla="*/ 4 h 10"/>
                <a:gd name="T72" fmla="*/ 0 w 8"/>
                <a:gd name="T73" fmla="*/ 3 h 10"/>
                <a:gd name="T74" fmla="*/ 0 w 8"/>
                <a:gd name="T75" fmla="*/ 2 h 10"/>
                <a:gd name="T76" fmla="*/ 0 w 8"/>
                <a:gd name="T77" fmla="*/ 2 h 10"/>
                <a:gd name="T78" fmla="*/ 0 w 8"/>
                <a:gd name="T79" fmla="*/ 1 h 10"/>
                <a:gd name="T80" fmla="*/ 0 w 8"/>
                <a:gd name="T81" fmla="*/ 1 h 10"/>
                <a:gd name="T82" fmla="*/ 1 w 8"/>
                <a:gd name="T83" fmla="*/ 1 h 10"/>
                <a:gd name="T84" fmla="*/ 1 w 8"/>
                <a:gd name="T85" fmla="*/ 0 h 10"/>
                <a:gd name="T86" fmla="*/ 1 w 8"/>
                <a:gd name="T87" fmla="*/ 1 h 10"/>
                <a:gd name="T88" fmla="*/ 1 w 8"/>
                <a:gd name="T8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 h="10">
                  <a:moveTo>
                    <a:pt x="1" y="1"/>
                  </a:moveTo>
                  <a:lnTo>
                    <a:pt x="1" y="2"/>
                  </a:lnTo>
                  <a:lnTo>
                    <a:pt x="2" y="2"/>
                  </a:lnTo>
                  <a:lnTo>
                    <a:pt x="2" y="2"/>
                  </a:lnTo>
                  <a:lnTo>
                    <a:pt x="2" y="3"/>
                  </a:lnTo>
                  <a:lnTo>
                    <a:pt x="2" y="3"/>
                  </a:lnTo>
                  <a:lnTo>
                    <a:pt x="2" y="4"/>
                  </a:lnTo>
                  <a:lnTo>
                    <a:pt x="3" y="4"/>
                  </a:lnTo>
                  <a:lnTo>
                    <a:pt x="3" y="5"/>
                  </a:lnTo>
                  <a:lnTo>
                    <a:pt x="3" y="5"/>
                  </a:lnTo>
                  <a:lnTo>
                    <a:pt x="4" y="5"/>
                  </a:lnTo>
                  <a:lnTo>
                    <a:pt x="4" y="6"/>
                  </a:lnTo>
                  <a:lnTo>
                    <a:pt x="4" y="6"/>
                  </a:lnTo>
                  <a:lnTo>
                    <a:pt x="5" y="7"/>
                  </a:lnTo>
                  <a:lnTo>
                    <a:pt x="5" y="7"/>
                  </a:lnTo>
                  <a:lnTo>
                    <a:pt x="6" y="7"/>
                  </a:lnTo>
                  <a:lnTo>
                    <a:pt x="6" y="7"/>
                  </a:lnTo>
                  <a:lnTo>
                    <a:pt x="6" y="7"/>
                  </a:lnTo>
                  <a:lnTo>
                    <a:pt x="6" y="8"/>
                  </a:lnTo>
                  <a:lnTo>
                    <a:pt x="7" y="8"/>
                  </a:lnTo>
                  <a:lnTo>
                    <a:pt x="7" y="8"/>
                  </a:lnTo>
                  <a:lnTo>
                    <a:pt x="7" y="9"/>
                  </a:lnTo>
                  <a:lnTo>
                    <a:pt x="6" y="9"/>
                  </a:lnTo>
                  <a:lnTo>
                    <a:pt x="6" y="9"/>
                  </a:lnTo>
                  <a:lnTo>
                    <a:pt x="5" y="8"/>
                  </a:lnTo>
                  <a:lnTo>
                    <a:pt x="5" y="8"/>
                  </a:lnTo>
                  <a:lnTo>
                    <a:pt x="4" y="8"/>
                  </a:lnTo>
                  <a:lnTo>
                    <a:pt x="4" y="7"/>
                  </a:lnTo>
                  <a:lnTo>
                    <a:pt x="3" y="7"/>
                  </a:lnTo>
                  <a:lnTo>
                    <a:pt x="3" y="7"/>
                  </a:lnTo>
                  <a:lnTo>
                    <a:pt x="3" y="6"/>
                  </a:lnTo>
                  <a:lnTo>
                    <a:pt x="2" y="6"/>
                  </a:lnTo>
                  <a:lnTo>
                    <a:pt x="2" y="5"/>
                  </a:lnTo>
                  <a:lnTo>
                    <a:pt x="1" y="5"/>
                  </a:lnTo>
                  <a:lnTo>
                    <a:pt x="1" y="4"/>
                  </a:lnTo>
                  <a:lnTo>
                    <a:pt x="1" y="4"/>
                  </a:lnTo>
                  <a:lnTo>
                    <a:pt x="0" y="3"/>
                  </a:lnTo>
                  <a:lnTo>
                    <a:pt x="0" y="2"/>
                  </a:lnTo>
                  <a:lnTo>
                    <a:pt x="0" y="2"/>
                  </a:lnTo>
                  <a:lnTo>
                    <a:pt x="0" y="1"/>
                  </a:lnTo>
                  <a:lnTo>
                    <a:pt x="0" y="1"/>
                  </a:lnTo>
                  <a:lnTo>
                    <a:pt x="1" y="1"/>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6" name="Freeform 640"/>
            <p:cNvSpPr>
              <a:spLocks/>
            </p:cNvSpPr>
            <p:nvPr/>
          </p:nvSpPr>
          <p:spPr bwMode="auto">
            <a:xfrm>
              <a:off x="900" y="3591"/>
              <a:ext cx="7" cy="8"/>
            </a:xfrm>
            <a:custGeom>
              <a:avLst/>
              <a:gdLst>
                <a:gd name="T0" fmla="*/ 1 w 7"/>
                <a:gd name="T1" fmla="*/ 1 h 8"/>
                <a:gd name="T2" fmla="*/ 1 w 7"/>
                <a:gd name="T3" fmla="*/ 1 h 8"/>
                <a:gd name="T4" fmla="*/ 1 w 7"/>
                <a:gd name="T5" fmla="*/ 2 h 8"/>
                <a:gd name="T6" fmla="*/ 2 w 7"/>
                <a:gd name="T7" fmla="*/ 2 h 8"/>
                <a:gd name="T8" fmla="*/ 2 w 7"/>
                <a:gd name="T9" fmla="*/ 2 h 8"/>
                <a:gd name="T10" fmla="*/ 2 w 7"/>
                <a:gd name="T11" fmla="*/ 3 h 8"/>
                <a:gd name="T12" fmla="*/ 2 w 7"/>
                <a:gd name="T13" fmla="*/ 3 h 8"/>
                <a:gd name="T14" fmla="*/ 3 w 7"/>
                <a:gd name="T15" fmla="*/ 3 h 8"/>
                <a:gd name="T16" fmla="*/ 3 w 7"/>
                <a:gd name="T17" fmla="*/ 4 h 8"/>
                <a:gd name="T18" fmla="*/ 3 w 7"/>
                <a:gd name="T19" fmla="*/ 4 h 8"/>
                <a:gd name="T20" fmla="*/ 3 w 7"/>
                <a:gd name="T21" fmla="*/ 4 h 8"/>
                <a:gd name="T22" fmla="*/ 4 w 7"/>
                <a:gd name="T23" fmla="*/ 5 h 8"/>
                <a:gd name="T24" fmla="*/ 4 w 7"/>
                <a:gd name="T25" fmla="*/ 5 h 8"/>
                <a:gd name="T26" fmla="*/ 4 w 7"/>
                <a:gd name="T27" fmla="*/ 5 h 8"/>
                <a:gd name="T28" fmla="*/ 5 w 7"/>
                <a:gd name="T29" fmla="*/ 5 h 8"/>
                <a:gd name="T30" fmla="*/ 5 w 7"/>
                <a:gd name="T31" fmla="*/ 6 h 8"/>
                <a:gd name="T32" fmla="*/ 6 w 7"/>
                <a:gd name="T33" fmla="*/ 6 h 8"/>
                <a:gd name="T34" fmla="*/ 6 w 7"/>
                <a:gd name="T35" fmla="*/ 6 h 8"/>
                <a:gd name="T36" fmla="*/ 6 w 7"/>
                <a:gd name="T37" fmla="*/ 6 h 8"/>
                <a:gd name="T38" fmla="*/ 6 w 7"/>
                <a:gd name="T39" fmla="*/ 7 h 8"/>
                <a:gd name="T40" fmla="*/ 6 w 7"/>
                <a:gd name="T41" fmla="*/ 7 h 8"/>
                <a:gd name="T42" fmla="*/ 5 w 7"/>
                <a:gd name="T43" fmla="*/ 7 h 8"/>
                <a:gd name="T44" fmla="*/ 5 w 7"/>
                <a:gd name="T45" fmla="*/ 7 h 8"/>
                <a:gd name="T46" fmla="*/ 4 w 7"/>
                <a:gd name="T47" fmla="*/ 6 h 8"/>
                <a:gd name="T48" fmla="*/ 4 w 7"/>
                <a:gd name="T49" fmla="*/ 6 h 8"/>
                <a:gd name="T50" fmla="*/ 3 w 7"/>
                <a:gd name="T51" fmla="*/ 6 h 8"/>
                <a:gd name="T52" fmla="*/ 3 w 7"/>
                <a:gd name="T53" fmla="*/ 5 h 8"/>
                <a:gd name="T54" fmla="*/ 2 w 7"/>
                <a:gd name="T55" fmla="*/ 5 h 8"/>
                <a:gd name="T56" fmla="*/ 2 w 7"/>
                <a:gd name="T57" fmla="*/ 5 h 8"/>
                <a:gd name="T58" fmla="*/ 1 w 7"/>
                <a:gd name="T59" fmla="*/ 4 h 8"/>
                <a:gd name="T60" fmla="*/ 1 w 7"/>
                <a:gd name="T61" fmla="*/ 4 h 8"/>
                <a:gd name="T62" fmla="*/ 1 w 7"/>
                <a:gd name="T63" fmla="*/ 3 h 8"/>
                <a:gd name="T64" fmla="*/ 0 w 7"/>
                <a:gd name="T65" fmla="*/ 3 h 8"/>
                <a:gd name="T66" fmla="*/ 0 w 7"/>
                <a:gd name="T67" fmla="*/ 2 h 8"/>
                <a:gd name="T68" fmla="*/ 0 w 7"/>
                <a:gd name="T69" fmla="*/ 2 h 8"/>
                <a:gd name="T70" fmla="*/ 0 w 7"/>
                <a:gd name="T71" fmla="*/ 1 h 8"/>
                <a:gd name="T72" fmla="*/ 0 w 7"/>
                <a:gd name="T73" fmla="*/ 1 h 8"/>
                <a:gd name="T74" fmla="*/ 0 w 7"/>
                <a:gd name="T75" fmla="*/ 0 h 8"/>
                <a:gd name="T76" fmla="*/ 1 w 7"/>
                <a:gd name="T77" fmla="*/ 0 h 8"/>
                <a:gd name="T78" fmla="*/ 1 w 7"/>
                <a:gd name="T7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 h="8">
                  <a:moveTo>
                    <a:pt x="1" y="1"/>
                  </a:moveTo>
                  <a:lnTo>
                    <a:pt x="1" y="1"/>
                  </a:lnTo>
                  <a:lnTo>
                    <a:pt x="1" y="2"/>
                  </a:lnTo>
                  <a:lnTo>
                    <a:pt x="2" y="2"/>
                  </a:lnTo>
                  <a:lnTo>
                    <a:pt x="2" y="2"/>
                  </a:lnTo>
                  <a:lnTo>
                    <a:pt x="2" y="3"/>
                  </a:lnTo>
                  <a:lnTo>
                    <a:pt x="2" y="3"/>
                  </a:lnTo>
                  <a:lnTo>
                    <a:pt x="3" y="3"/>
                  </a:lnTo>
                  <a:lnTo>
                    <a:pt x="3" y="4"/>
                  </a:lnTo>
                  <a:lnTo>
                    <a:pt x="3" y="4"/>
                  </a:lnTo>
                  <a:lnTo>
                    <a:pt x="3" y="4"/>
                  </a:lnTo>
                  <a:lnTo>
                    <a:pt x="4" y="5"/>
                  </a:lnTo>
                  <a:lnTo>
                    <a:pt x="4" y="5"/>
                  </a:lnTo>
                  <a:lnTo>
                    <a:pt x="4" y="5"/>
                  </a:lnTo>
                  <a:lnTo>
                    <a:pt x="5" y="5"/>
                  </a:lnTo>
                  <a:lnTo>
                    <a:pt x="5" y="6"/>
                  </a:lnTo>
                  <a:lnTo>
                    <a:pt x="6" y="6"/>
                  </a:lnTo>
                  <a:lnTo>
                    <a:pt x="6" y="6"/>
                  </a:lnTo>
                  <a:lnTo>
                    <a:pt x="6" y="6"/>
                  </a:lnTo>
                  <a:lnTo>
                    <a:pt x="6" y="7"/>
                  </a:lnTo>
                  <a:lnTo>
                    <a:pt x="6" y="7"/>
                  </a:lnTo>
                  <a:lnTo>
                    <a:pt x="5" y="7"/>
                  </a:lnTo>
                  <a:lnTo>
                    <a:pt x="5" y="7"/>
                  </a:lnTo>
                  <a:lnTo>
                    <a:pt x="4" y="6"/>
                  </a:lnTo>
                  <a:lnTo>
                    <a:pt x="4" y="6"/>
                  </a:lnTo>
                  <a:lnTo>
                    <a:pt x="3" y="6"/>
                  </a:lnTo>
                  <a:lnTo>
                    <a:pt x="3" y="5"/>
                  </a:lnTo>
                  <a:lnTo>
                    <a:pt x="2" y="5"/>
                  </a:lnTo>
                  <a:lnTo>
                    <a:pt x="2" y="5"/>
                  </a:lnTo>
                  <a:lnTo>
                    <a:pt x="1" y="4"/>
                  </a:lnTo>
                  <a:lnTo>
                    <a:pt x="1" y="4"/>
                  </a:lnTo>
                  <a:lnTo>
                    <a:pt x="1" y="3"/>
                  </a:lnTo>
                  <a:lnTo>
                    <a:pt x="0" y="3"/>
                  </a:lnTo>
                  <a:lnTo>
                    <a:pt x="0" y="2"/>
                  </a:lnTo>
                  <a:lnTo>
                    <a:pt x="0" y="2"/>
                  </a:lnTo>
                  <a:lnTo>
                    <a:pt x="0" y="1"/>
                  </a:lnTo>
                  <a:lnTo>
                    <a:pt x="0" y="1"/>
                  </a:lnTo>
                  <a:lnTo>
                    <a:pt x="0" y="0"/>
                  </a:lnTo>
                  <a:lnTo>
                    <a:pt x="1" y="0"/>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7" name="Freeform 641"/>
            <p:cNvSpPr>
              <a:spLocks/>
            </p:cNvSpPr>
            <p:nvPr/>
          </p:nvSpPr>
          <p:spPr bwMode="auto">
            <a:xfrm>
              <a:off x="896" y="3600"/>
              <a:ext cx="7" cy="8"/>
            </a:xfrm>
            <a:custGeom>
              <a:avLst/>
              <a:gdLst>
                <a:gd name="T0" fmla="*/ 1 w 7"/>
                <a:gd name="T1" fmla="*/ 1 h 8"/>
                <a:gd name="T2" fmla="*/ 1 w 7"/>
                <a:gd name="T3" fmla="*/ 1 h 8"/>
                <a:gd name="T4" fmla="*/ 1 w 7"/>
                <a:gd name="T5" fmla="*/ 2 h 8"/>
                <a:gd name="T6" fmla="*/ 1 w 7"/>
                <a:gd name="T7" fmla="*/ 2 h 8"/>
                <a:gd name="T8" fmla="*/ 2 w 7"/>
                <a:gd name="T9" fmla="*/ 2 h 8"/>
                <a:gd name="T10" fmla="*/ 2 w 7"/>
                <a:gd name="T11" fmla="*/ 3 h 8"/>
                <a:gd name="T12" fmla="*/ 2 w 7"/>
                <a:gd name="T13" fmla="*/ 3 h 8"/>
                <a:gd name="T14" fmla="*/ 3 w 7"/>
                <a:gd name="T15" fmla="*/ 3 h 8"/>
                <a:gd name="T16" fmla="*/ 3 w 7"/>
                <a:gd name="T17" fmla="*/ 4 h 8"/>
                <a:gd name="T18" fmla="*/ 3 w 7"/>
                <a:gd name="T19" fmla="*/ 4 h 8"/>
                <a:gd name="T20" fmla="*/ 3 w 7"/>
                <a:gd name="T21" fmla="*/ 4 h 8"/>
                <a:gd name="T22" fmla="*/ 4 w 7"/>
                <a:gd name="T23" fmla="*/ 4 h 8"/>
                <a:gd name="T24" fmla="*/ 4 w 7"/>
                <a:gd name="T25" fmla="*/ 5 h 8"/>
                <a:gd name="T26" fmla="*/ 5 w 7"/>
                <a:gd name="T27" fmla="*/ 5 h 8"/>
                <a:gd name="T28" fmla="*/ 5 w 7"/>
                <a:gd name="T29" fmla="*/ 5 h 8"/>
                <a:gd name="T30" fmla="*/ 6 w 7"/>
                <a:gd name="T31" fmla="*/ 5 h 8"/>
                <a:gd name="T32" fmla="*/ 6 w 7"/>
                <a:gd name="T33" fmla="*/ 6 h 8"/>
                <a:gd name="T34" fmla="*/ 6 w 7"/>
                <a:gd name="T35" fmla="*/ 6 h 8"/>
                <a:gd name="T36" fmla="*/ 6 w 7"/>
                <a:gd name="T37" fmla="*/ 6 h 8"/>
                <a:gd name="T38" fmla="*/ 6 w 7"/>
                <a:gd name="T39" fmla="*/ 7 h 8"/>
                <a:gd name="T40" fmla="*/ 5 w 7"/>
                <a:gd name="T41" fmla="*/ 7 h 8"/>
                <a:gd name="T42" fmla="*/ 5 w 7"/>
                <a:gd name="T43" fmla="*/ 7 h 8"/>
                <a:gd name="T44" fmla="*/ 4 w 7"/>
                <a:gd name="T45" fmla="*/ 6 h 8"/>
                <a:gd name="T46" fmla="*/ 4 w 7"/>
                <a:gd name="T47" fmla="*/ 6 h 8"/>
                <a:gd name="T48" fmla="*/ 4 w 7"/>
                <a:gd name="T49" fmla="*/ 6 h 8"/>
                <a:gd name="T50" fmla="*/ 3 w 7"/>
                <a:gd name="T51" fmla="*/ 6 h 8"/>
                <a:gd name="T52" fmla="*/ 3 w 7"/>
                <a:gd name="T53" fmla="*/ 5 h 8"/>
                <a:gd name="T54" fmla="*/ 2 w 7"/>
                <a:gd name="T55" fmla="*/ 5 h 8"/>
                <a:gd name="T56" fmla="*/ 2 w 7"/>
                <a:gd name="T57" fmla="*/ 5 h 8"/>
                <a:gd name="T58" fmla="*/ 2 w 7"/>
                <a:gd name="T59" fmla="*/ 4 h 8"/>
                <a:gd name="T60" fmla="*/ 1 w 7"/>
                <a:gd name="T61" fmla="*/ 4 h 8"/>
                <a:gd name="T62" fmla="*/ 1 w 7"/>
                <a:gd name="T63" fmla="*/ 4 h 8"/>
                <a:gd name="T64" fmla="*/ 1 w 7"/>
                <a:gd name="T65" fmla="*/ 3 h 8"/>
                <a:gd name="T66" fmla="*/ 1 w 7"/>
                <a:gd name="T67" fmla="*/ 3 h 8"/>
                <a:gd name="T68" fmla="*/ 0 w 7"/>
                <a:gd name="T69" fmla="*/ 2 h 8"/>
                <a:gd name="T70" fmla="*/ 0 w 7"/>
                <a:gd name="T71" fmla="*/ 2 h 8"/>
                <a:gd name="T72" fmla="*/ 0 w 7"/>
                <a:gd name="T73" fmla="*/ 1 h 8"/>
                <a:gd name="T74" fmla="*/ 0 w 7"/>
                <a:gd name="T75" fmla="*/ 1 h 8"/>
                <a:gd name="T76" fmla="*/ 0 w 7"/>
                <a:gd name="T77" fmla="*/ 0 h 8"/>
                <a:gd name="T78" fmla="*/ 1 w 7"/>
                <a:gd name="T79" fmla="*/ 0 h 8"/>
                <a:gd name="T80" fmla="*/ 1 w 7"/>
                <a:gd name="T81" fmla="*/ 1 h 8"/>
                <a:gd name="T82" fmla="*/ 1 w 7"/>
                <a:gd name="T83"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 h="8">
                  <a:moveTo>
                    <a:pt x="1" y="1"/>
                  </a:moveTo>
                  <a:lnTo>
                    <a:pt x="1" y="1"/>
                  </a:lnTo>
                  <a:lnTo>
                    <a:pt x="1" y="2"/>
                  </a:lnTo>
                  <a:lnTo>
                    <a:pt x="1" y="2"/>
                  </a:lnTo>
                  <a:lnTo>
                    <a:pt x="2" y="2"/>
                  </a:lnTo>
                  <a:lnTo>
                    <a:pt x="2" y="3"/>
                  </a:lnTo>
                  <a:lnTo>
                    <a:pt x="2" y="3"/>
                  </a:lnTo>
                  <a:lnTo>
                    <a:pt x="3" y="3"/>
                  </a:lnTo>
                  <a:lnTo>
                    <a:pt x="3" y="4"/>
                  </a:lnTo>
                  <a:lnTo>
                    <a:pt x="3" y="4"/>
                  </a:lnTo>
                  <a:lnTo>
                    <a:pt x="3" y="4"/>
                  </a:lnTo>
                  <a:lnTo>
                    <a:pt x="4" y="4"/>
                  </a:lnTo>
                  <a:lnTo>
                    <a:pt x="4" y="5"/>
                  </a:lnTo>
                  <a:lnTo>
                    <a:pt x="5" y="5"/>
                  </a:lnTo>
                  <a:lnTo>
                    <a:pt x="5" y="5"/>
                  </a:lnTo>
                  <a:lnTo>
                    <a:pt x="6" y="5"/>
                  </a:lnTo>
                  <a:lnTo>
                    <a:pt x="6" y="6"/>
                  </a:lnTo>
                  <a:lnTo>
                    <a:pt x="6" y="6"/>
                  </a:lnTo>
                  <a:lnTo>
                    <a:pt x="6" y="6"/>
                  </a:lnTo>
                  <a:lnTo>
                    <a:pt x="6" y="7"/>
                  </a:lnTo>
                  <a:lnTo>
                    <a:pt x="5" y="7"/>
                  </a:lnTo>
                  <a:lnTo>
                    <a:pt x="5" y="7"/>
                  </a:lnTo>
                  <a:lnTo>
                    <a:pt x="4" y="6"/>
                  </a:lnTo>
                  <a:lnTo>
                    <a:pt x="4" y="6"/>
                  </a:lnTo>
                  <a:lnTo>
                    <a:pt x="4" y="6"/>
                  </a:lnTo>
                  <a:lnTo>
                    <a:pt x="3" y="6"/>
                  </a:lnTo>
                  <a:lnTo>
                    <a:pt x="3" y="5"/>
                  </a:lnTo>
                  <a:lnTo>
                    <a:pt x="2" y="5"/>
                  </a:lnTo>
                  <a:lnTo>
                    <a:pt x="2" y="5"/>
                  </a:lnTo>
                  <a:lnTo>
                    <a:pt x="2" y="4"/>
                  </a:lnTo>
                  <a:lnTo>
                    <a:pt x="1" y="4"/>
                  </a:lnTo>
                  <a:lnTo>
                    <a:pt x="1" y="4"/>
                  </a:lnTo>
                  <a:lnTo>
                    <a:pt x="1" y="3"/>
                  </a:lnTo>
                  <a:lnTo>
                    <a:pt x="1" y="3"/>
                  </a:lnTo>
                  <a:lnTo>
                    <a:pt x="0" y="2"/>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8" name="Freeform 642"/>
            <p:cNvSpPr>
              <a:spLocks/>
            </p:cNvSpPr>
            <p:nvPr/>
          </p:nvSpPr>
          <p:spPr bwMode="auto">
            <a:xfrm>
              <a:off x="892" y="3608"/>
              <a:ext cx="6" cy="7"/>
            </a:xfrm>
            <a:custGeom>
              <a:avLst/>
              <a:gdLst>
                <a:gd name="T0" fmla="*/ 1 w 6"/>
                <a:gd name="T1" fmla="*/ 1 h 7"/>
                <a:gd name="T2" fmla="*/ 1 w 6"/>
                <a:gd name="T3" fmla="*/ 1 h 7"/>
                <a:gd name="T4" fmla="*/ 1 w 6"/>
                <a:gd name="T5" fmla="*/ 2 h 7"/>
                <a:gd name="T6" fmla="*/ 1 w 6"/>
                <a:gd name="T7" fmla="*/ 2 h 7"/>
                <a:gd name="T8" fmla="*/ 2 w 6"/>
                <a:gd name="T9" fmla="*/ 3 h 7"/>
                <a:gd name="T10" fmla="*/ 2 w 6"/>
                <a:gd name="T11" fmla="*/ 3 h 7"/>
                <a:gd name="T12" fmla="*/ 2 w 6"/>
                <a:gd name="T13" fmla="*/ 3 h 7"/>
                <a:gd name="T14" fmla="*/ 3 w 6"/>
                <a:gd name="T15" fmla="*/ 4 h 7"/>
                <a:gd name="T16" fmla="*/ 3 w 6"/>
                <a:gd name="T17" fmla="*/ 4 h 7"/>
                <a:gd name="T18" fmla="*/ 4 w 6"/>
                <a:gd name="T19" fmla="*/ 4 h 7"/>
                <a:gd name="T20" fmla="*/ 4 w 6"/>
                <a:gd name="T21" fmla="*/ 4 h 7"/>
                <a:gd name="T22" fmla="*/ 5 w 6"/>
                <a:gd name="T23" fmla="*/ 5 h 7"/>
                <a:gd name="T24" fmla="*/ 5 w 6"/>
                <a:gd name="T25" fmla="*/ 5 h 7"/>
                <a:gd name="T26" fmla="*/ 5 w 6"/>
                <a:gd name="T27" fmla="*/ 5 h 7"/>
                <a:gd name="T28" fmla="*/ 5 w 6"/>
                <a:gd name="T29" fmla="*/ 6 h 7"/>
                <a:gd name="T30" fmla="*/ 5 w 6"/>
                <a:gd name="T31" fmla="*/ 6 h 7"/>
                <a:gd name="T32" fmla="*/ 4 w 6"/>
                <a:gd name="T33" fmla="*/ 6 h 7"/>
                <a:gd name="T34" fmla="*/ 4 w 6"/>
                <a:gd name="T35" fmla="*/ 6 h 7"/>
                <a:gd name="T36" fmla="*/ 4 w 6"/>
                <a:gd name="T37" fmla="*/ 6 h 7"/>
                <a:gd name="T38" fmla="*/ 3 w 6"/>
                <a:gd name="T39" fmla="*/ 6 h 7"/>
                <a:gd name="T40" fmla="*/ 3 w 6"/>
                <a:gd name="T41" fmla="*/ 5 h 7"/>
                <a:gd name="T42" fmla="*/ 2 w 6"/>
                <a:gd name="T43" fmla="*/ 5 h 7"/>
                <a:gd name="T44" fmla="*/ 2 w 6"/>
                <a:gd name="T45" fmla="*/ 5 h 7"/>
                <a:gd name="T46" fmla="*/ 1 w 6"/>
                <a:gd name="T47" fmla="*/ 5 h 7"/>
                <a:gd name="T48" fmla="*/ 1 w 6"/>
                <a:gd name="T49" fmla="*/ 4 h 7"/>
                <a:gd name="T50" fmla="*/ 1 w 6"/>
                <a:gd name="T51" fmla="*/ 4 h 7"/>
                <a:gd name="T52" fmla="*/ 0 w 6"/>
                <a:gd name="T53" fmla="*/ 3 h 7"/>
                <a:gd name="T54" fmla="*/ 0 w 6"/>
                <a:gd name="T55" fmla="*/ 3 h 7"/>
                <a:gd name="T56" fmla="*/ 0 w 6"/>
                <a:gd name="T57" fmla="*/ 2 h 7"/>
                <a:gd name="T58" fmla="*/ 0 w 6"/>
                <a:gd name="T59" fmla="*/ 2 h 7"/>
                <a:gd name="T60" fmla="*/ 0 w 6"/>
                <a:gd name="T61" fmla="*/ 1 h 7"/>
                <a:gd name="T62" fmla="*/ 0 w 6"/>
                <a:gd name="T63" fmla="*/ 1 h 7"/>
                <a:gd name="T64" fmla="*/ 0 w 6"/>
                <a:gd name="T65" fmla="*/ 0 h 7"/>
                <a:gd name="T66" fmla="*/ 1 w 6"/>
                <a:gd name="T67" fmla="*/ 0 h 7"/>
                <a:gd name="T68" fmla="*/ 1 w 6"/>
                <a:gd name="T69" fmla="*/ 1 h 7"/>
                <a:gd name="T70" fmla="*/ 1 w 6"/>
                <a:gd name="T7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 h="7">
                  <a:moveTo>
                    <a:pt x="1" y="1"/>
                  </a:moveTo>
                  <a:lnTo>
                    <a:pt x="1" y="1"/>
                  </a:lnTo>
                  <a:lnTo>
                    <a:pt x="1" y="2"/>
                  </a:lnTo>
                  <a:lnTo>
                    <a:pt x="1" y="2"/>
                  </a:lnTo>
                  <a:lnTo>
                    <a:pt x="2" y="3"/>
                  </a:lnTo>
                  <a:lnTo>
                    <a:pt x="2" y="3"/>
                  </a:lnTo>
                  <a:lnTo>
                    <a:pt x="2" y="3"/>
                  </a:lnTo>
                  <a:lnTo>
                    <a:pt x="3" y="4"/>
                  </a:lnTo>
                  <a:lnTo>
                    <a:pt x="3" y="4"/>
                  </a:lnTo>
                  <a:lnTo>
                    <a:pt x="4" y="4"/>
                  </a:lnTo>
                  <a:lnTo>
                    <a:pt x="4" y="4"/>
                  </a:lnTo>
                  <a:lnTo>
                    <a:pt x="5" y="5"/>
                  </a:lnTo>
                  <a:lnTo>
                    <a:pt x="5" y="5"/>
                  </a:lnTo>
                  <a:lnTo>
                    <a:pt x="5" y="5"/>
                  </a:lnTo>
                  <a:lnTo>
                    <a:pt x="5" y="6"/>
                  </a:lnTo>
                  <a:lnTo>
                    <a:pt x="5" y="6"/>
                  </a:lnTo>
                  <a:lnTo>
                    <a:pt x="4" y="6"/>
                  </a:lnTo>
                  <a:lnTo>
                    <a:pt x="4" y="6"/>
                  </a:lnTo>
                  <a:lnTo>
                    <a:pt x="4" y="6"/>
                  </a:lnTo>
                  <a:lnTo>
                    <a:pt x="3" y="6"/>
                  </a:lnTo>
                  <a:lnTo>
                    <a:pt x="3" y="5"/>
                  </a:lnTo>
                  <a:lnTo>
                    <a:pt x="2" y="5"/>
                  </a:lnTo>
                  <a:lnTo>
                    <a:pt x="2" y="5"/>
                  </a:lnTo>
                  <a:lnTo>
                    <a:pt x="1" y="5"/>
                  </a:lnTo>
                  <a:lnTo>
                    <a:pt x="1" y="4"/>
                  </a:lnTo>
                  <a:lnTo>
                    <a:pt x="1" y="4"/>
                  </a:lnTo>
                  <a:lnTo>
                    <a:pt x="0" y="3"/>
                  </a:lnTo>
                  <a:lnTo>
                    <a:pt x="0" y="3"/>
                  </a:lnTo>
                  <a:lnTo>
                    <a:pt x="0" y="2"/>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099" name="Freeform 643"/>
            <p:cNvSpPr>
              <a:spLocks/>
            </p:cNvSpPr>
            <p:nvPr/>
          </p:nvSpPr>
          <p:spPr bwMode="auto">
            <a:xfrm>
              <a:off x="888" y="3614"/>
              <a:ext cx="5" cy="6"/>
            </a:xfrm>
            <a:custGeom>
              <a:avLst/>
              <a:gdLst>
                <a:gd name="T0" fmla="*/ 1 w 5"/>
                <a:gd name="T1" fmla="*/ 1 h 6"/>
                <a:gd name="T2" fmla="*/ 1 w 5"/>
                <a:gd name="T3" fmla="*/ 1 h 6"/>
                <a:gd name="T4" fmla="*/ 1 w 5"/>
                <a:gd name="T5" fmla="*/ 2 h 6"/>
                <a:gd name="T6" fmla="*/ 1 w 5"/>
                <a:gd name="T7" fmla="*/ 2 h 6"/>
                <a:gd name="T8" fmla="*/ 1 w 5"/>
                <a:gd name="T9" fmla="*/ 2 h 6"/>
                <a:gd name="T10" fmla="*/ 2 w 5"/>
                <a:gd name="T11" fmla="*/ 2 h 6"/>
                <a:gd name="T12" fmla="*/ 2 w 5"/>
                <a:gd name="T13" fmla="*/ 3 h 6"/>
                <a:gd name="T14" fmla="*/ 2 w 5"/>
                <a:gd name="T15" fmla="*/ 3 h 6"/>
                <a:gd name="T16" fmla="*/ 2 w 5"/>
                <a:gd name="T17" fmla="*/ 3 h 6"/>
                <a:gd name="T18" fmla="*/ 2 w 5"/>
                <a:gd name="T19" fmla="*/ 3 h 6"/>
                <a:gd name="T20" fmla="*/ 3 w 5"/>
                <a:gd name="T21" fmla="*/ 3 h 6"/>
                <a:gd name="T22" fmla="*/ 3 w 5"/>
                <a:gd name="T23" fmla="*/ 4 h 6"/>
                <a:gd name="T24" fmla="*/ 4 w 5"/>
                <a:gd name="T25" fmla="*/ 4 h 6"/>
                <a:gd name="T26" fmla="*/ 4 w 5"/>
                <a:gd name="T27" fmla="*/ 4 h 6"/>
                <a:gd name="T28" fmla="*/ 4 w 5"/>
                <a:gd name="T29" fmla="*/ 4 h 6"/>
                <a:gd name="T30" fmla="*/ 4 w 5"/>
                <a:gd name="T31" fmla="*/ 5 h 6"/>
                <a:gd name="T32" fmla="*/ 4 w 5"/>
                <a:gd name="T33" fmla="*/ 5 h 6"/>
                <a:gd name="T34" fmla="*/ 4 w 5"/>
                <a:gd name="T35" fmla="*/ 5 h 6"/>
                <a:gd name="T36" fmla="*/ 3 w 5"/>
                <a:gd name="T37" fmla="*/ 5 h 6"/>
                <a:gd name="T38" fmla="*/ 3 w 5"/>
                <a:gd name="T39" fmla="*/ 5 h 6"/>
                <a:gd name="T40" fmla="*/ 2 w 5"/>
                <a:gd name="T41" fmla="*/ 5 h 6"/>
                <a:gd name="T42" fmla="*/ 2 w 5"/>
                <a:gd name="T43" fmla="*/ 5 h 6"/>
                <a:gd name="T44" fmla="*/ 2 w 5"/>
                <a:gd name="T45" fmla="*/ 4 h 6"/>
                <a:gd name="T46" fmla="*/ 1 w 5"/>
                <a:gd name="T47" fmla="*/ 4 h 6"/>
                <a:gd name="T48" fmla="*/ 1 w 5"/>
                <a:gd name="T49" fmla="*/ 4 h 6"/>
                <a:gd name="T50" fmla="*/ 0 w 5"/>
                <a:gd name="T51" fmla="*/ 3 h 6"/>
                <a:gd name="T52" fmla="*/ 0 w 5"/>
                <a:gd name="T53" fmla="*/ 3 h 6"/>
                <a:gd name="T54" fmla="*/ 0 w 5"/>
                <a:gd name="T55" fmla="*/ 3 h 6"/>
                <a:gd name="T56" fmla="*/ 0 w 5"/>
                <a:gd name="T57" fmla="*/ 2 h 6"/>
                <a:gd name="T58" fmla="*/ 0 w 5"/>
                <a:gd name="T59" fmla="*/ 2 h 6"/>
                <a:gd name="T60" fmla="*/ 0 w 5"/>
                <a:gd name="T61" fmla="*/ 1 h 6"/>
                <a:gd name="T62" fmla="*/ 0 w 5"/>
                <a:gd name="T63" fmla="*/ 1 h 6"/>
                <a:gd name="T64" fmla="*/ 0 w 5"/>
                <a:gd name="T65" fmla="*/ 0 h 6"/>
                <a:gd name="T66" fmla="*/ 0 w 5"/>
                <a:gd name="T67" fmla="*/ 0 h 6"/>
                <a:gd name="T68" fmla="*/ 0 w 5"/>
                <a:gd name="T69" fmla="*/ 0 h 6"/>
                <a:gd name="T70" fmla="*/ 0 w 5"/>
                <a:gd name="T71" fmla="*/ 0 h 6"/>
                <a:gd name="T72" fmla="*/ 1 w 5"/>
                <a:gd name="T73" fmla="*/ 0 h 6"/>
                <a:gd name="T74" fmla="*/ 1 w 5"/>
                <a:gd name="T7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 h="6">
                  <a:moveTo>
                    <a:pt x="1" y="1"/>
                  </a:moveTo>
                  <a:lnTo>
                    <a:pt x="1" y="1"/>
                  </a:lnTo>
                  <a:lnTo>
                    <a:pt x="1" y="2"/>
                  </a:lnTo>
                  <a:lnTo>
                    <a:pt x="1" y="2"/>
                  </a:lnTo>
                  <a:lnTo>
                    <a:pt x="1" y="2"/>
                  </a:lnTo>
                  <a:lnTo>
                    <a:pt x="2" y="2"/>
                  </a:lnTo>
                  <a:lnTo>
                    <a:pt x="2" y="3"/>
                  </a:lnTo>
                  <a:lnTo>
                    <a:pt x="2" y="3"/>
                  </a:lnTo>
                  <a:lnTo>
                    <a:pt x="2" y="3"/>
                  </a:lnTo>
                  <a:lnTo>
                    <a:pt x="2" y="3"/>
                  </a:lnTo>
                  <a:lnTo>
                    <a:pt x="3" y="3"/>
                  </a:lnTo>
                  <a:lnTo>
                    <a:pt x="3" y="4"/>
                  </a:lnTo>
                  <a:lnTo>
                    <a:pt x="4" y="4"/>
                  </a:lnTo>
                  <a:lnTo>
                    <a:pt x="4" y="4"/>
                  </a:lnTo>
                  <a:lnTo>
                    <a:pt x="4" y="4"/>
                  </a:lnTo>
                  <a:lnTo>
                    <a:pt x="4" y="5"/>
                  </a:lnTo>
                  <a:lnTo>
                    <a:pt x="4" y="5"/>
                  </a:lnTo>
                  <a:lnTo>
                    <a:pt x="4" y="5"/>
                  </a:lnTo>
                  <a:lnTo>
                    <a:pt x="3" y="5"/>
                  </a:lnTo>
                  <a:lnTo>
                    <a:pt x="3" y="5"/>
                  </a:lnTo>
                  <a:lnTo>
                    <a:pt x="2" y="5"/>
                  </a:lnTo>
                  <a:lnTo>
                    <a:pt x="2" y="5"/>
                  </a:lnTo>
                  <a:lnTo>
                    <a:pt x="2" y="4"/>
                  </a:lnTo>
                  <a:lnTo>
                    <a:pt x="1" y="4"/>
                  </a:lnTo>
                  <a:lnTo>
                    <a:pt x="1" y="4"/>
                  </a:lnTo>
                  <a:lnTo>
                    <a:pt x="0" y="3"/>
                  </a:lnTo>
                  <a:lnTo>
                    <a:pt x="0" y="3"/>
                  </a:lnTo>
                  <a:lnTo>
                    <a:pt x="0" y="3"/>
                  </a:lnTo>
                  <a:lnTo>
                    <a:pt x="0" y="2"/>
                  </a:lnTo>
                  <a:lnTo>
                    <a:pt x="0" y="2"/>
                  </a:lnTo>
                  <a:lnTo>
                    <a:pt x="0" y="1"/>
                  </a:lnTo>
                  <a:lnTo>
                    <a:pt x="0" y="1"/>
                  </a:lnTo>
                  <a:lnTo>
                    <a:pt x="0" y="0"/>
                  </a:lnTo>
                  <a:lnTo>
                    <a:pt x="0" y="0"/>
                  </a:lnTo>
                  <a:lnTo>
                    <a:pt x="0" y="0"/>
                  </a:lnTo>
                  <a:lnTo>
                    <a:pt x="0" y="0"/>
                  </a:lnTo>
                  <a:lnTo>
                    <a:pt x="1" y="0"/>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0" name="Freeform 644"/>
            <p:cNvSpPr>
              <a:spLocks/>
            </p:cNvSpPr>
            <p:nvPr/>
          </p:nvSpPr>
          <p:spPr bwMode="auto">
            <a:xfrm>
              <a:off x="881" y="3619"/>
              <a:ext cx="6" cy="7"/>
            </a:xfrm>
            <a:custGeom>
              <a:avLst/>
              <a:gdLst>
                <a:gd name="T0" fmla="*/ 1 w 6"/>
                <a:gd name="T1" fmla="*/ 1 h 7"/>
                <a:gd name="T2" fmla="*/ 1 w 6"/>
                <a:gd name="T3" fmla="*/ 1 h 7"/>
                <a:gd name="T4" fmla="*/ 1 w 6"/>
                <a:gd name="T5" fmla="*/ 2 h 7"/>
                <a:gd name="T6" fmla="*/ 1 w 6"/>
                <a:gd name="T7" fmla="*/ 2 h 7"/>
                <a:gd name="T8" fmla="*/ 1 w 6"/>
                <a:gd name="T9" fmla="*/ 2 h 7"/>
                <a:gd name="T10" fmla="*/ 1 w 6"/>
                <a:gd name="T11" fmla="*/ 3 h 7"/>
                <a:gd name="T12" fmla="*/ 2 w 6"/>
                <a:gd name="T13" fmla="*/ 3 h 7"/>
                <a:gd name="T14" fmla="*/ 2 w 6"/>
                <a:gd name="T15" fmla="*/ 3 h 7"/>
                <a:gd name="T16" fmla="*/ 2 w 6"/>
                <a:gd name="T17" fmla="*/ 3 h 7"/>
                <a:gd name="T18" fmla="*/ 2 w 6"/>
                <a:gd name="T19" fmla="*/ 4 h 7"/>
                <a:gd name="T20" fmla="*/ 3 w 6"/>
                <a:gd name="T21" fmla="*/ 4 h 7"/>
                <a:gd name="T22" fmla="*/ 3 w 6"/>
                <a:gd name="T23" fmla="*/ 4 h 7"/>
                <a:gd name="T24" fmla="*/ 4 w 6"/>
                <a:gd name="T25" fmla="*/ 4 h 7"/>
                <a:gd name="T26" fmla="*/ 4 w 6"/>
                <a:gd name="T27" fmla="*/ 4 h 7"/>
                <a:gd name="T28" fmla="*/ 5 w 6"/>
                <a:gd name="T29" fmla="*/ 4 h 7"/>
                <a:gd name="T30" fmla="*/ 5 w 6"/>
                <a:gd name="T31" fmla="*/ 5 h 7"/>
                <a:gd name="T32" fmla="*/ 5 w 6"/>
                <a:gd name="T33" fmla="*/ 5 h 7"/>
                <a:gd name="T34" fmla="*/ 5 w 6"/>
                <a:gd name="T35" fmla="*/ 5 h 7"/>
                <a:gd name="T36" fmla="*/ 5 w 6"/>
                <a:gd name="T37" fmla="*/ 6 h 7"/>
                <a:gd name="T38" fmla="*/ 5 w 6"/>
                <a:gd name="T39" fmla="*/ 6 h 7"/>
                <a:gd name="T40" fmla="*/ 5 w 6"/>
                <a:gd name="T41" fmla="*/ 6 h 7"/>
                <a:gd name="T42" fmla="*/ 4 w 6"/>
                <a:gd name="T43" fmla="*/ 6 h 7"/>
                <a:gd name="T44" fmla="*/ 4 w 6"/>
                <a:gd name="T45" fmla="*/ 6 h 7"/>
                <a:gd name="T46" fmla="*/ 3 w 6"/>
                <a:gd name="T47" fmla="*/ 6 h 7"/>
                <a:gd name="T48" fmla="*/ 3 w 6"/>
                <a:gd name="T49" fmla="*/ 5 h 7"/>
                <a:gd name="T50" fmla="*/ 2 w 6"/>
                <a:gd name="T51" fmla="*/ 5 h 7"/>
                <a:gd name="T52" fmla="*/ 2 w 6"/>
                <a:gd name="T53" fmla="*/ 5 h 7"/>
                <a:gd name="T54" fmla="*/ 2 w 6"/>
                <a:gd name="T55" fmla="*/ 5 h 7"/>
                <a:gd name="T56" fmla="*/ 1 w 6"/>
                <a:gd name="T57" fmla="*/ 5 h 7"/>
                <a:gd name="T58" fmla="*/ 1 w 6"/>
                <a:gd name="T59" fmla="*/ 4 h 7"/>
                <a:gd name="T60" fmla="*/ 0 w 6"/>
                <a:gd name="T61" fmla="*/ 4 h 7"/>
                <a:gd name="T62" fmla="*/ 0 w 6"/>
                <a:gd name="T63" fmla="*/ 4 h 7"/>
                <a:gd name="T64" fmla="*/ 0 w 6"/>
                <a:gd name="T65" fmla="*/ 3 h 7"/>
                <a:gd name="T66" fmla="*/ 0 w 6"/>
                <a:gd name="T67" fmla="*/ 3 h 7"/>
                <a:gd name="T68" fmla="*/ 0 w 6"/>
                <a:gd name="T69" fmla="*/ 2 h 7"/>
                <a:gd name="T70" fmla="*/ 0 w 6"/>
                <a:gd name="T71" fmla="*/ 2 h 7"/>
                <a:gd name="T72" fmla="*/ 0 w 6"/>
                <a:gd name="T73" fmla="*/ 1 h 7"/>
                <a:gd name="T74" fmla="*/ 0 w 6"/>
                <a:gd name="T75" fmla="*/ 1 h 7"/>
                <a:gd name="T76" fmla="*/ 0 w 6"/>
                <a:gd name="T77" fmla="*/ 0 h 7"/>
                <a:gd name="T78" fmla="*/ 0 w 6"/>
                <a:gd name="T79" fmla="*/ 0 h 7"/>
                <a:gd name="T80" fmla="*/ 0 w 6"/>
                <a:gd name="T81" fmla="*/ 1 h 7"/>
                <a:gd name="T82" fmla="*/ 1 w 6"/>
                <a:gd name="T83" fmla="*/ 1 h 7"/>
                <a:gd name="T84" fmla="*/ 1 w 6"/>
                <a:gd name="T8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 h="7">
                  <a:moveTo>
                    <a:pt x="1" y="1"/>
                  </a:moveTo>
                  <a:lnTo>
                    <a:pt x="1" y="1"/>
                  </a:lnTo>
                  <a:lnTo>
                    <a:pt x="1" y="2"/>
                  </a:lnTo>
                  <a:lnTo>
                    <a:pt x="1" y="2"/>
                  </a:lnTo>
                  <a:lnTo>
                    <a:pt x="1" y="2"/>
                  </a:lnTo>
                  <a:lnTo>
                    <a:pt x="1" y="3"/>
                  </a:lnTo>
                  <a:lnTo>
                    <a:pt x="2" y="3"/>
                  </a:lnTo>
                  <a:lnTo>
                    <a:pt x="2" y="3"/>
                  </a:lnTo>
                  <a:lnTo>
                    <a:pt x="2" y="3"/>
                  </a:lnTo>
                  <a:lnTo>
                    <a:pt x="2" y="4"/>
                  </a:lnTo>
                  <a:lnTo>
                    <a:pt x="3" y="4"/>
                  </a:lnTo>
                  <a:lnTo>
                    <a:pt x="3" y="4"/>
                  </a:lnTo>
                  <a:lnTo>
                    <a:pt x="4" y="4"/>
                  </a:lnTo>
                  <a:lnTo>
                    <a:pt x="4" y="4"/>
                  </a:lnTo>
                  <a:lnTo>
                    <a:pt x="5" y="4"/>
                  </a:lnTo>
                  <a:lnTo>
                    <a:pt x="5" y="5"/>
                  </a:lnTo>
                  <a:lnTo>
                    <a:pt x="5" y="5"/>
                  </a:lnTo>
                  <a:lnTo>
                    <a:pt x="5" y="5"/>
                  </a:lnTo>
                  <a:lnTo>
                    <a:pt x="5" y="6"/>
                  </a:lnTo>
                  <a:lnTo>
                    <a:pt x="5" y="6"/>
                  </a:lnTo>
                  <a:lnTo>
                    <a:pt x="5" y="6"/>
                  </a:lnTo>
                  <a:lnTo>
                    <a:pt x="4" y="6"/>
                  </a:lnTo>
                  <a:lnTo>
                    <a:pt x="4" y="6"/>
                  </a:lnTo>
                  <a:lnTo>
                    <a:pt x="3" y="6"/>
                  </a:lnTo>
                  <a:lnTo>
                    <a:pt x="3" y="5"/>
                  </a:lnTo>
                  <a:lnTo>
                    <a:pt x="2" y="5"/>
                  </a:lnTo>
                  <a:lnTo>
                    <a:pt x="2" y="5"/>
                  </a:lnTo>
                  <a:lnTo>
                    <a:pt x="2" y="5"/>
                  </a:lnTo>
                  <a:lnTo>
                    <a:pt x="1" y="5"/>
                  </a:lnTo>
                  <a:lnTo>
                    <a:pt x="1" y="4"/>
                  </a:lnTo>
                  <a:lnTo>
                    <a:pt x="0" y="4"/>
                  </a:lnTo>
                  <a:lnTo>
                    <a:pt x="0" y="4"/>
                  </a:lnTo>
                  <a:lnTo>
                    <a:pt x="0" y="3"/>
                  </a:lnTo>
                  <a:lnTo>
                    <a:pt x="0" y="3"/>
                  </a:lnTo>
                  <a:lnTo>
                    <a:pt x="0" y="2"/>
                  </a:lnTo>
                  <a:lnTo>
                    <a:pt x="0" y="2"/>
                  </a:lnTo>
                  <a:lnTo>
                    <a:pt x="0" y="1"/>
                  </a:lnTo>
                  <a:lnTo>
                    <a:pt x="0" y="1"/>
                  </a:lnTo>
                  <a:lnTo>
                    <a:pt x="0" y="0"/>
                  </a:lnTo>
                  <a:lnTo>
                    <a:pt x="0" y="0"/>
                  </a:lnTo>
                  <a:lnTo>
                    <a:pt x="0"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1" name="Freeform 645"/>
            <p:cNvSpPr>
              <a:spLocks/>
            </p:cNvSpPr>
            <p:nvPr/>
          </p:nvSpPr>
          <p:spPr bwMode="auto">
            <a:xfrm>
              <a:off x="877" y="3627"/>
              <a:ext cx="5" cy="4"/>
            </a:xfrm>
            <a:custGeom>
              <a:avLst/>
              <a:gdLst>
                <a:gd name="T0" fmla="*/ 0 w 5"/>
                <a:gd name="T1" fmla="*/ 1 h 4"/>
                <a:gd name="T2" fmla="*/ 0 w 5"/>
                <a:gd name="T3" fmla="*/ 1 h 4"/>
                <a:gd name="T4" fmla="*/ 1 w 5"/>
                <a:gd name="T5" fmla="*/ 1 h 4"/>
                <a:gd name="T6" fmla="*/ 1 w 5"/>
                <a:gd name="T7" fmla="*/ 1 h 4"/>
                <a:gd name="T8" fmla="*/ 1 w 5"/>
                <a:gd name="T9" fmla="*/ 1 h 4"/>
                <a:gd name="T10" fmla="*/ 1 w 5"/>
                <a:gd name="T11" fmla="*/ 2 h 4"/>
                <a:gd name="T12" fmla="*/ 2 w 5"/>
                <a:gd name="T13" fmla="*/ 2 h 4"/>
                <a:gd name="T14" fmla="*/ 2 w 5"/>
                <a:gd name="T15" fmla="*/ 2 h 4"/>
                <a:gd name="T16" fmla="*/ 2 w 5"/>
                <a:gd name="T17" fmla="*/ 2 h 4"/>
                <a:gd name="T18" fmla="*/ 2 w 5"/>
                <a:gd name="T19" fmla="*/ 2 h 4"/>
                <a:gd name="T20" fmla="*/ 3 w 5"/>
                <a:gd name="T21" fmla="*/ 2 h 4"/>
                <a:gd name="T22" fmla="*/ 3 w 5"/>
                <a:gd name="T23" fmla="*/ 2 h 4"/>
                <a:gd name="T24" fmla="*/ 3 w 5"/>
                <a:gd name="T25" fmla="*/ 2 h 4"/>
                <a:gd name="T26" fmla="*/ 4 w 5"/>
                <a:gd name="T27" fmla="*/ 2 h 4"/>
                <a:gd name="T28" fmla="*/ 4 w 5"/>
                <a:gd name="T29" fmla="*/ 3 h 4"/>
                <a:gd name="T30" fmla="*/ 4 w 5"/>
                <a:gd name="T31" fmla="*/ 3 h 4"/>
                <a:gd name="T32" fmla="*/ 4 w 5"/>
                <a:gd name="T33" fmla="*/ 3 h 4"/>
                <a:gd name="T34" fmla="*/ 3 w 5"/>
                <a:gd name="T35" fmla="*/ 3 h 4"/>
                <a:gd name="T36" fmla="*/ 3 w 5"/>
                <a:gd name="T37" fmla="*/ 3 h 4"/>
                <a:gd name="T38" fmla="*/ 2 w 5"/>
                <a:gd name="T39" fmla="*/ 3 h 4"/>
                <a:gd name="T40" fmla="*/ 2 w 5"/>
                <a:gd name="T41" fmla="*/ 3 h 4"/>
                <a:gd name="T42" fmla="*/ 2 w 5"/>
                <a:gd name="T43" fmla="*/ 3 h 4"/>
                <a:gd name="T44" fmla="*/ 1 w 5"/>
                <a:gd name="T45" fmla="*/ 3 h 4"/>
                <a:gd name="T46" fmla="*/ 1 w 5"/>
                <a:gd name="T47" fmla="*/ 2 h 4"/>
                <a:gd name="T48" fmla="*/ 1 w 5"/>
                <a:gd name="T49" fmla="*/ 2 h 4"/>
                <a:gd name="T50" fmla="*/ 0 w 5"/>
                <a:gd name="T51" fmla="*/ 2 h 4"/>
                <a:gd name="T52" fmla="*/ 0 w 5"/>
                <a:gd name="T53" fmla="*/ 2 h 4"/>
                <a:gd name="T54" fmla="*/ 0 w 5"/>
                <a:gd name="T55" fmla="*/ 1 h 4"/>
                <a:gd name="T56" fmla="*/ 0 w 5"/>
                <a:gd name="T57" fmla="*/ 1 h 4"/>
                <a:gd name="T58" fmla="*/ 0 w 5"/>
                <a:gd name="T59" fmla="*/ 1 h 4"/>
                <a:gd name="T60" fmla="*/ 0 w 5"/>
                <a:gd name="T61" fmla="*/ 0 h 4"/>
                <a:gd name="T62" fmla="*/ 0 w 5"/>
                <a:gd name="T63" fmla="*/ 0 h 4"/>
                <a:gd name="T64" fmla="*/ 0 w 5"/>
                <a:gd name="T65" fmla="*/ 0 h 4"/>
                <a:gd name="T66" fmla="*/ 0 w 5"/>
                <a:gd name="T67" fmla="*/ 0 h 4"/>
                <a:gd name="T68" fmla="*/ 0 w 5"/>
                <a:gd name="T69"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4">
                  <a:moveTo>
                    <a:pt x="0" y="1"/>
                  </a:moveTo>
                  <a:lnTo>
                    <a:pt x="0" y="1"/>
                  </a:lnTo>
                  <a:lnTo>
                    <a:pt x="1" y="1"/>
                  </a:lnTo>
                  <a:lnTo>
                    <a:pt x="1" y="1"/>
                  </a:lnTo>
                  <a:lnTo>
                    <a:pt x="1" y="1"/>
                  </a:lnTo>
                  <a:lnTo>
                    <a:pt x="1" y="2"/>
                  </a:lnTo>
                  <a:lnTo>
                    <a:pt x="2" y="2"/>
                  </a:lnTo>
                  <a:lnTo>
                    <a:pt x="2" y="2"/>
                  </a:lnTo>
                  <a:lnTo>
                    <a:pt x="2" y="2"/>
                  </a:lnTo>
                  <a:lnTo>
                    <a:pt x="2" y="2"/>
                  </a:lnTo>
                  <a:lnTo>
                    <a:pt x="3" y="2"/>
                  </a:lnTo>
                  <a:lnTo>
                    <a:pt x="3" y="2"/>
                  </a:lnTo>
                  <a:lnTo>
                    <a:pt x="3" y="2"/>
                  </a:lnTo>
                  <a:lnTo>
                    <a:pt x="4" y="2"/>
                  </a:lnTo>
                  <a:lnTo>
                    <a:pt x="4" y="3"/>
                  </a:lnTo>
                  <a:lnTo>
                    <a:pt x="4" y="3"/>
                  </a:lnTo>
                  <a:lnTo>
                    <a:pt x="4" y="3"/>
                  </a:lnTo>
                  <a:lnTo>
                    <a:pt x="3" y="3"/>
                  </a:lnTo>
                  <a:lnTo>
                    <a:pt x="3" y="3"/>
                  </a:lnTo>
                  <a:lnTo>
                    <a:pt x="2" y="3"/>
                  </a:lnTo>
                  <a:lnTo>
                    <a:pt x="2" y="3"/>
                  </a:lnTo>
                  <a:lnTo>
                    <a:pt x="2" y="3"/>
                  </a:lnTo>
                  <a:lnTo>
                    <a:pt x="1" y="3"/>
                  </a:lnTo>
                  <a:lnTo>
                    <a:pt x="1" y="2"/>
                  </a:lnTo>
                  <a:lnTo>
                    <a:pt x="1" y="2"/>
                  </a:lnTo>
                  <a:lnTo>
                    <a:pt x="0" y="2"/>
                  </a:lnTo>
                  <a:lnTo>
                    <a:pt x="0" y="2"/>
                  </a:lnTo>
                  <a:lnTo>
                    <a:pt x="0" y="1"/>
                  </a:lnTo>
                  <a:lnTo>
                    <a:pt x="0" y="1"/>
                  </a:lnTo>
                  <a:lnTo>
                    <a:pt x="0" y="1"/>
                  </a:lnTo>
                  <a:lnTo>
                    <a:pt x="0" y="0"/>
                  </a:lnTo>
                  <a:lnTo>
                    <a:pt x="0" y="0"/>
                  </a:lnTo>
                  <a:lnTo>
                    <a:pt x="0" y="0"/>
                  </a:lnTo>
                  <a:lnTo>
                    <a:pt x="0" y="0"/>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2" name="Freeform 646"/>
            <p:cNvSpPr>
              <a:spLocks/>
            </p:cNvSpPr>
            <p:nvPr/>
          </p:nvSpPr>
          <p:spPr bwMode="auto">
            <a:xfrm>
              <a:off x="871" y="3631"/>
              <a:ext cx="5" cy="4"/>
            </a:xfrm>
            <a:custGeom>
              <a:avLst/>
              <a:gdLst>
                <a:gd name="T0" fmla="*/ 1 w 5"/>
                <a:gd name="T1" fmla="*/ 0 h 4"/>
                <a:gd name="T2" fmla="*/ 1 w 5"/>
                <a:gd name="T3" fmla="*/ 1 h 4"/>
                <a:gd name="T4" fmla="*/ 1 w 5"/>
                <a:gd name="T5" fmla="*/ 1 h 4"/>
                <a:gd name="T6" fmla="*/ 2 w 5"/>
                <a:gd name="T7" fmla="*/ 1 h 4"/>
                <a:gd name="T8" fmla="*/ 2 w 5"/>
                <a:gd name="T9" fmla="*/ 1 h 4"/>
                <a:gd name="T10" fmla="*/ 2 w 5"/>
                <a:gd name="T11" fmla="*/ 2 h 4"/>
                <a:gd name="T12" fmla="*/ 2 w 5"/>
                <a:gd name="T13" fmla="*/ 2 h 4"/>
                <a:gd name="T14" fmla="*/ 3 w 5"/>
                <a:gd name="T15" fmla="*/ 2 h 4"/>
                <a:gd name="T16" fmla="*/ 3 w 5"/>
                <a:gd name="T17" fmla="*/ 2 h 4"/>
                <a:gd name="T18" fmla="*/ 4 w 5"/>
                <a:gd name="T19" fmla="*/ 2 h 4"/>
                <a:gd name="T20" fmla="*/ 4 w 5"/>
                <a:gd name="T21" fmla="*/ 2 h 4"/>
                <a:gd name="T22" fmla="*/ 4 w 5"/>
                <a:gd name="T23" fmla="*/ 2 h 4"/>
                <a:gd name="T24" fmla="*/ 4 w 5"/>
                <a:gd name="T25" fmla="*/ 2 h 4"/>
                <a:gd name="T26" fmla="*/ 4 w 5"/>
                <a:gd name="T27" fmla="*/ 3 h 4"/>
                <a:gd name="T28" fmla="*/ 4 w 5"/>
                <a:gd name="T29" fmla="*/ 3 h 4"/>
                <a:gd name="T30" fmla="*/ 4 w 5"/>
                <a:gd name="T31" fmla="*/ 3 h 4"/>
                <a:gd name="T32" fmla="*/ 3 w 5"/>
                <a:gd name="T33" fmla="*/ 3 h 4"/>
                <a:gd name="T34" fmla="*/ 3 w 5"/>
                <a:gd name="T35" fmla="*/ 3 h 4"/>
                <a:gd name="T36" fmla="*/ 2 w 5"/>
                <a:gd name="T37" fmla="*/ 3 h 4"/>
                <a:gd name="T38" fmla="*/ 2 w 5"/>
                <a:gd name="T39" fmla="*/ 3 h 4"/>
                <a:gd name="T40" fmla="*/ 2 w 5"/>
                <a:gd name="T41" fmla="*/ 3 h 4"/>
                <a:gd name="T42" fmla="*/ 1 w 5"/>
                <a:gd name="T43" fmla="*/ 2 h 4"/>
                <a:gd name="T44" fmla="*/ 1 w 5"/>
                <a:gd name="T45" fmla="*/ 2 h 4"/>
                <a:gd name="T46" fmla="*/ 1 w 5"/>
                <a:gd name="T47" fmla="*/ 2 h 4"/>
                <a:gd name="T48" fmla="*/ 0 w 5"/>
                <a:gd name="T49" fmla="*/ 2 h 4"/>
                <a:gd name="T50" fmla="*/ 0 w 5"/>
                <a:gd name="T51" fmla="*/ 2 h 4"/>
                <a:gd name="T52" fmla="*/ 0 w 5"/>
                <a:gd name="T53" fmla="*/ 1 h 4"/>
                <a:gd name="T54" fmla="*/ 0 w 5"/>
                <a:gd name="T55" fmla="*/ 1 h 4"/>
                <a:gd name="T56" fmla="*/ 0 w 5"/>
                <a:gd name="T57" fmla="*/ 1 h 4"/>
                <a:gd name="T58" fmla="*/ 0 w 5"/>
                <a:gd name="T59" fmla="*/ 1 h 4"/>
                <a:gd name="T60" fmla="*/ 0 w 5"/>
                <a:gd name="T61" fmla="*/ 0 h 4"/>
                <a:gd name="T62" fmla="*/ 0 w 5"/>
                <a:gd name="T63" fmla="*/ 0 h 4"/>
                <a:gd name="T64" fmla="*/ 1 w 5"/>
                <a:gd name="T65" fmla="*/ 0 h 4"/>
                <a:gd name="T66" fmla="*/ 1 w 5"/>
                <a:gd name="T67" fmla="*/ 0 h 4"/>
                <a:gd name="T68" fmla="*/ 1 w 5"/>
                <a:gd name="T6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4">
                  <a:moveTo>
                    <a:pt x="1" y="0"/>
                  </a:moveTo>
                  <a:lnTo>
                    <a:pt x="1" y="1"/>
                  </a:lnTo>
                  <a:lnTo>
                    <a:pt x="1" y="1"/>
                  </a:lnTo>
                  <a:lnTo>
                    <a:pt x="2" y="1"/>
                  </a:lnTo>
                  <a:lnTo>
                    <a:pt x="2" y="1"/>
                  </a:lnTo>
                  <a:lnTo>
                    <a:pt x="2" y="2"/>
                  </a:lnTo>
                  <a:lnTo>
                    <a:pt x="2" y="2"/>
                  </a:lnTo>
                  <a:lnTo>
                    <a:pt x="3" y="2"/>
                  </a:lnTo>
                  <a:lnTo>
                    <a:pt x="3" y="2"/>
                  </a:lnTo>
                  <a:lnTo>
                    <a:pt x="4" y="2"/>
                  </a:lnTo>
                  <a:lnTo>
                    <a:pt x="4" y="2"/>
                  </a:lnTo>
                  <a:lnTo>
                    <a:pt x="4" y="2"/>
                  </a:lnTo>
                  <a:lnTo>
                    <a:pt x="4" y="2"/>
                  </a:lnTo>
                  <a:lnTo>
                    <a:pt x="4" y="3"/>
                  </a:lnTo>
                  <a:lnTo>
                    <a:pt x="4" y="3"/>
                  </a:lnTo>
                  <a:lnTo>
                    <a:pt x="4" y="3"/>
                  </a:lnTo>
                  <a:lnTo>
                    <a:pt x="3" y="3"/>
                  </a:lnTo>
                  <a:lnTo>
                    <a:pt x="3" y="3"/>
                  </a:lnTo>
                  <a:lnTo>
                    <a:pt x="2" y="3"/>
                  </a:lnTo>
                  <a:lnTo>
                    <a:pt x="2" y="3"/>
                  </a:lnTo>
                  <a:lnTo>
                    <a:pt x="2" y="3"/>
                  </a:lnTo>
                  <a:lnTo>
                    <a:pt x="1" y="2"/>
                  </a:lnTo>
                  <a:lnTo>
                    <a:pt x="1" y="2"/>
                  </a:lnTo>
                  <a:lnTo>
                    <a:pt x="1" y="2"/>
                  </a:lnTo>
                  <a:lnTo>
                    <a:pt x="0" y="2"/>
                  </a:lnTo>
                  <a:lnTo>
                    <a:pt x="0" y="2"/>
                  </a:lnTo>
                  <a:lnTo>
                    <a:pt x="0" y="1"/>
                  </a:lnTo>
                  <a:lnTo>
                    <a:pt x="0" y="1"/>
                  </a:lnTo>
                  <a:lnTo>
                    <a:pt x="0" y="1"/>
                  </a:lnTo>
                  <a:lnTo>
                    <a:pt x="0" y="1"/>
                  </a:lnTo>
                  <a:lnTo>
                    <a:pt x="0" y="0"/>
                  </a:lnTo>
                  <a:lnTo>
                    <a:pt x="0" y="0"/>
                  </a:lnTo>
                  <a:lnTo>
                    <a:pt x="1" y="0"/>
                  </a:lnTo>
                  <a:lnTo>
                    <a:pt x="1" y="0"/>
                  </a:lnTo>
                  <a:lnTo>
                    <a:pt x="1"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3" name="Freeform 647"/>
            <p:cNvSpPr>
              <a:spLocks/>
            </p:cNvSpPr>
            <p:nvPr/>
          </p:nvSpPr>
          <p:spPr bwMode="auto">
            <a:xfrm>
              <a:off x="869" y="3635"/>
              <a:ext cx="3" cy="5"/>
            </a:xfrm>
            <a:custGeom>
              <a:avLst/>
              <a:gdLst>
                <a:gd name="T0" fmla="*/ 0 w 3"/>
                <a:gd name="T1" fmla="*/ 1 h 5"/>
                <a:gd name="T2" fmla="*/ 0 w 3"/>
                <a:gd name="T3" fmla="*/ 1 h 5"/>
                <a:gd name="T4" fmla="*/ 1 w 3"/>
                <a:gd name="T5" fmla="*/ 2 h 5"/>
                <a:gd name="T6" fmla="*/ 1 w 3"/>
                <a:gd name="T7" fmla="*/ 2 h 5"/>
                <a:gd name="T8" fmla="*/ 1 w 3"/>
                <a:gd name="T9" fmla="*/ 2 h 5"/>
                <a:gd name="T10" fmla="*/ 1 w 3"/>
                <a:gd name="T11" fmla="*/ 2 h 5"/>
                <a:gd name="T12" fmla="*/ 1 w 3"/>
                <a:gd name="T13" fmla="*/ 2 h 5"/>
                <a:gd name="T14" fmla="*/ 1 w 3"/>
                <a:gd name="T15" fmla="*/ 2 h 5"/>
                <a:gd name="T16" fmla="*/ 1 w 3"/>
                <a:gd name="T17" fmla="*/ 3 h 5"/>
                <a:gd name="T18" fmla="*/ 2 w 3"/>
                <a:gd name="T19" fmla="*/ 3 h 5"/>
                <a:gd name="T20" fmla="*/ 2 w 3"/>
                <a:gd name="T21" fmla="*/ 3 h 5"/>
                <a:gd name="T22" fmla="*/ 2 w 3"/>
                <a:gd name="T23" fmla="*/ 3 h 5"/>
                <a:gd name="T24" fmla="*/ 2 w 3"/>
                <a:gd name="T25" fmla="*/ 4 h 5"/>
                <a:gd name="T26" fmla="*/ 2 w 3"/>
                <a:gd name="T27" fmla="*/ 4 h 5"/>
                <a:gd name="T28" fmla="*/ 2 w 3"/>
                <a:gd name="T29" fmla="*/ 4 h 5"/>
                <a:gd name="T30" fmla="*/ 2 w 3"/>
                <a:gd name="T31" fmla="*/ 4 h 5"/>
                <a:gd name="T32" fmla="*/ 1 w 3"/>
                <a:gd name="T33" fmla="*/ 4 h 5"/>
                <a:gd name="T34" fmla="*/ 1 w 3"/>
                <a:gd name="T35" fmla="*/ 4 h 5"/>
                <a:gd name="T36" fmla="*/ 1 w 3"/>
                <a:gd name="T37" fmla="*/ 4 h 5"/>
                <a:gd name="T38" fmla="*/ 1 w 3"/>
                <a:gd name="T39" fmla="*/ 3 h 5"/>
                <a:gd name="T40" fmla="*/ 0 w 3"/>
                <a:gd name="T41" fmla="*/ 3 h 5"/>
                <a:gd name="T42" fmla="*/ 0 w 3"/>
                <a:gd name="T43" fmla="*/ 2 h 5"/>
                <a:gd name="T44" fmla="*/ 0 w 3"/>
                <a:gd name="T45" fmla="*/ 2 h 5"/>
                <a:gd name="T46" fmla="*/ 0 w 3"/>
                <a:gd name="T47" fmla="*/ 2 h 5"/>
                <a:gd name="T48" fmla="*/ 0 w 3"/>
                <a:gd name="T49" fmla="*/ 2 h 5"/>
                <a:gd name="T50" fmla="*/ 0 w 3"/>
                <a:gd name="T51" fmla="*/ 1 h 5"/>
                <a:gd name="T52" fmla="*/ 0 w 3"/>
                <a:gd name="T53" fmla="*/ 1 h 5"/>
                <a:gd name="T54" fmla="*/ 0 w 3"/>
                <a:gd name="T55" fmla="*/ 0 h 5"/>
                <a:gd name="T56" fmla="*/ 0 w 3"/>
                <a:gd name="T57" fmla="*/ 0 h 5"/>
                <a:gd name="T58" fmla="*/ 0 w 3"/>
                <a:gd name="T59" fmla="*/ 0 h 5"/>
                <a:gd name="T60" fmla="*/ 0 w 3"/>
                <a:gd name="T61" fmla="*/ 0 h 5"/>
                <a:gd name="T62" fmla="*/ 0 w 3"/>
                <a:gd name="T63"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 h="5">
                  <a:moveTo>
                    <a:pt x="0" y="1"/>
                  </a:moveTo>
                  <a:lnTo>
                    <a:pt x="0" y="1"/>
                  </a:lnTo>
                  <a:lnTo>
                    <a:pt x="1" y="2"/>
                  </a:lnTo>
                  <a:lnTo>
                    <a:pt x="1" y="2"/>
                  </a:lnTo>
                  <a:lnTo>
                    <a:pt x="1" y="2"/>
                  </a:lnTo>
                  <a:lnTo>
                    <a:pt x="1" y="2"/>
                  </a:lnTo>
                  <a:lnTo>
                    <a:pt x="1" y="2"/>
                  </a:lnTo>
                  <a:lnTo>
                    <a:pt x="1" y="2"/>
                  </a:lnTo>
                  <a:lnTo>
                    <a:pt x="1" y="3"/>
                  </a:lnTo>
                  <a:lnTo>
                    <a:pt x="2" y="3"/>
                  </a:lnTo>
                  <a:lnTo>
                    <a:pt x="2" y="3"/>
                  </a:lnTo>
                  <a:lnTo>
                    <a:pt x="2" y="3"/>
                  </a:lnTo>
                  <a:lnTo>
                    <a:pt x="2" y="4"/>
                  </a:lnTo>
                  <a:lnTo>
                    <a:pt x="2" y="4"/>
                  </a:lnTo>
                  <a:lnTo>
                    <a:pt x="2" y="4"/>
                  </a:lnTo>
                  <a:lnTo>
                    <a:pt x="2" y="4"/>
                  </a:lnTo>
                  <a:lnTo>
                    <a:pt x="1" y="4"/>
                  </a:lnTo>
                  <a:lnTo>
                    <a:pt x="1" y="4"/>
                  </a:lnTo>
                  <a:lnTo>
                    <a:pt x="1" y="4"/>
                  </a:lnTo>
                  <a:lnTo>
                    <a:pt x="1" y="3"/>
                  </a:lnTo>
                  <a:lnTo>
                    <a:pt x="0" y="3"/>
                  </a:lnTo>
                  <a:lnTo>
                    <a:pt x="0" y="2"/>
                  </a:lnTo>
                  <a:lnTo>
                    <a:pt x="0" y="2"/>
                  </a:lnTo>
                  <a:lnTo>
                    <a:pt x="0" y="2"/>
                  </a:lnTo>
                  <a:lnTo>
                    <a:pt x="0" y="2"/>
                  </a:lnTo>
                  <a:lnTo>
                    <a:pt x="0" y="1"/>
                  </a:lnTo>
                  <a:lnTo>
                    <a:pt x="0" y="1"/>
                  </a:lnTo>
                  <a:lnTo>
                    <a:pt x="0" y="0"/>
                  </a:lnTo>
                  <a:lnTo>
                    <a:pt x="0" y="0"/>
                  </a:lnTo>
                  <a:lnTo>
                    <a:pt x="0" y="0"/>
                  </a:lnTo>
                  <a:lnTo>
                    <a:pt x="0" y="0"/>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4" name="Freeform 648"/>
            <p:cNvSpPr>
              <a:spLocks/>
            </p:cNvSpPr>
            <p:nvPr/>
          </p:nvSpPr>
          <p:spPr bwMode="auto">
            <a:xfrm>
              <a:off x="922" y="3548"/>
              <a:ext cx="10" cy="13"/>
            </a:xfrm>
            <a:custGeom>
              <a:avLst/>
              <a:gdLst>
                <a:gd name="T0" fmla="*/ 1 w 10"/>
                <a:gd name="T1" fmla="*/ 1 h 13"/>
                <a:gd name="T2" fmla="*/ 1 w 10"/>
                <a:gd name="T3" fmla="*/ 1 h 13"/>
                <a:gd name="T4" fmla="*/ 1 w 10"/>
                <a:gd name="T5" fmla="*/ 2 h 13"/>
                <a:gd name="T6" fmla="*/ 2 w 10"/>
                <a:gd name="T7" fmla="*/ 3 h 13"/>
                <a:gd name="T8" fmla="*/ 2 w 10"/>
                <a:gd name="T9" fmla="*/ 3 h 13"/>
                <a:gd name="T10" fmla="*/ 2 w 10"/>
                <a:gd name="T11" fmla="*/ 4 h 13"/>
                <a:gd name="T12" fmla="*/ 2 w 10"/>
                <a:gd name="T13" fmla="*/ 5 h 13"/>
                <a:gd name="T14" fmla="*/ 3 w 10"/>
                <a:gd name="T15" fmla="*/ 5 h 13"/>
                <a:gd name="T16" fmla="*/ 4 w 10"/>
                <a:gd name="T17" fmla="*/ 6 h 13"/>
                <a:gd name="T18" fmla="*/ 4 w 10"/>
                <a:gd name="T19" fmla="*/ 7 h 13"/>
                <a:gd name="T20" fmla="*/ 5 w 10"/>
                <a:gd name="T21" fmla="*/ 7 h 13"/>
                <a:gd name="T22" fmla="*/ 5 w 10"/>
                <a:gd name="T23" fmla="*/ 8 h 13"/>
                <a:gd name="T24" fmla="*/ 6 w 10"/>
                <a:gd name="T25" fmla="*/ 9 h 13"/>
                <a:gd name="T26" fmla="*/ 7 w 10"/>
                <a:gd name="T27" fmla="*/ 9 h 13"/>
                <a:gd name="T28" fmla="*/ 7 w 10"/>
                <a:gd name="T29" fmla="*/ 9 h 13"/>
                <a:gd name="T30" fmla="*/ 8 w 10"/>
                <a:gd name="T31" fmla="*/ 9 h 13"/>
                <a:gd name="T32" fmla="*/ 8 w 10"/>
                <a:gd name="T33" fmla="*/ 10 h 13"/>
                <a:gd name="T34" fmla="*/ 8 w 10"/>
                <a:gd name="T35" fmla="*/ 10 h 13"/>
                <a:gd name="T36" fmla="*/ 8 w 10"/>
                <a:gd name="T37" fmla="*/ 11 h 13"/>
                <a:gd name="T38" fmla="*/ 9 w 10"/>
                <a:gd name="T39" fmla="*/ 11 h 13"/>
                <a:gd name="T40" fmla="*/ 9 w 10"/>
                <a:gd name="T41" fmla="*/ 11 h 13"/>
                <a:gd name="T42" fmla="*/ 8 w 10"/>
                <a:gd name="T43" fmla="*/ 12 h 13"/>
                <a:gd name="T44" fmla="*/ 8 w 10"/>
                <a:gd name="T45" fmla="*/ 12 h 13"/>
                <a:gd name="T46" fmla="*/ 7 w 10"/>
                <a:gd name="T47" fmla="*/ 11 h 13"/>
                <a:gd name="T48" fmla="*/ 7 w 10"/>
                <a:gd name="T49" fmla="*/ 11 h 13"/>
                <a:gd name="T50" fmla="*/ 6 w 10"/>
                <a:gd name="T51" fmla="*/ 10 h 13"/>
                <a:gd name="T52" fmla="*/ 5 w 10"/>
                <a:gd name="T53" fmla="*/ 10 h 13"/>
                <a:gd name="T54" fmla="*/ 4 w 10"/>
                <a:gd name="T55" fmla="*/ 9 h 13"/>
                <a:gd name="T56" fmla="*/ 4 w 10"/>
                <a:gd name="T57" fmla="*/ 9 h 13"/>
                <a:gd name="T58" fmla="*/ 3 w 10"/>
                <a:gd name="T59" fmla="*/ 8 h 13"/>
                <a:gd name="T60" fmla="*/ 2 w 10"/>
                <a:gd name="T61" fmla="*/ 7 h 13"/>
                <a:gd name="T62" fmla="*/ 2 w 10"/>
                <a:gd name="T63" fmla="*/ 6 h 13"/>
                <a:gd name="T64" fmla="*/ 1 w 10"/>
                <a:gd name="T65" fmla="*/ 5 h 13"/>
                <a:gd name="T66" fmla="*/ 1 w 10"/>
                <a:gd name="T67" fmla="*/ 5 h 13"/>
                <a:gd name="T68" fmla="*/ 1 w 10"/>
                <a:gd name="T69" fmla="*/ 4 h 13"/>
                <a:gd name="T70" fmla="*/ 0 w 10"/>
                <a:gd name="T71" fmla="*/ 3 h 13"/>
                <a:gd name="T72" fmla="*/ 0 w 10"/>
                <a:gd name="T73" fmla="*/ 3 h 13"/>
                <a:gd name="T74" fmla="*/ 0 w 10"/>
                <a:gd name="T75" fmla="*/ 2 h 13"/>
                <a:gd name="T76" fmla="*/ 0 w 10"/>
                <a:gd name="T77" fmla="*/ 1 h 13"/>
                <a:gd name="T78" fmla="*/ 0 w 10"/>
                <a:gd name="T79" fmla="*/ 1 h 13"/>
                <a:gd name="T80" fmla="*/ 0 w 10"/>
                <a:gd name="T81" fmla="*/ 0 h 13"/>
                <a:gd name="T82" fmla="*/ 1 w 10"/>
                <a:gd name="T83" fmla="*/ 0 h 13"/>
                <a:gd name="T84" fmla="*/ 1 w 10"/>
                <a:gd name="T85" fmla="*/ 1 h 13"/>
                <a:gd name="T86" fmla="*/ 1 w 10"/>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3">
                  <a:moveTo>
                    <a:pt x="1" y="1"/>
                  </a:moveTo>
                  <a:lnTo>
                    <a:pt x="1" y="1"/>
                  </a:lnTo>
                  <a:lnTo>
                    <a:pt x="1" y="2"/>
                  </a:lnTo>
                  <a:lnTo>
                    <a:pt x="2" y="3"/>
                  </a:lnTo>
                  <a:lnTo>
                    <a:pt x="2" y="3"/>
                  </a:lnTo>
                  <a:lnTo>
                    <a:pt x="2" y="4"/>
                  </a:lnTo>
                  <a:lnTo>
                    <a:pt x="2" y="5"/>
                  </a:lnTo>
                  <a:lnTo>
                    <a:pt x="3" y="5"/>
                  </a:lnTo>
                  <a:lnTo>
                    <a:pt x="4" y="6"/>
                  </a:lnTo>
                  <a:lnTo>
                    <a:pt x="4" y="7"/>
                  </a:lnTo>
                  <a:lnTo>
                    <a:pt x="5" y="7"/>
                  </a:lnTo>
                  <a:lnTo>
                    <a:pt x="5" y="8"/>
                  </a:lnTo>
                  <a:lnTo>
                    <a:pt x="6" y="9"/>
                  </a:lnTo>
                  <a:lnTo>
                    <a:pt x="7" y="9"/>
                  </a:lnTo>
                  <a:lnTo>
                    <a:pt x="7" y="9"/>
                  </a:lnTo>
                  <a:lnTo>
                    <a:pt x="8" y="9"/>
                  </a:lnTo>
                  <a:lnTo>
                    <a:pt x="8" y="10"/>
                  </a:lnTo>
                  <a:lnTo>
                    <a:pt x="8" y="10"/>
                  </a:lnTo>
                  <a:lnTo>
                    <a:pt x="8" y="11"/>
                  </a:lnTo>
                  <a:lnTo>
                    <a:pt x="9" y="11"/>
                  </a:lnTo>
                  <a:lnTo>
                    <a:pt x="9" y="11"/>
                  </a:lnTo>
                  <a:lnTo>
                    <a:pt x="8" y="12"/>
                  </a:lnTo>
                  <a:lnTo>
                    <a:pt x="8" y="12"/>
                  </a:lnTo>
                  <a:lnTo>
                    <a:pt x="7" y="11"/>
                  </a:lnTo>
                  <a:lnTo>
                    <a:pt x="7" y="11"/>
                  </a:lnTo>
                  <a:lnTo>
                    <a:pt x="6" y="10"/>
                  </a:lnTo>
                  <a:lnTo>
                    <a:pt x="5" y="10"/>
                  </a:lnTo>
                  <a:lnTo>
                    <a:pt x="4" y="9"/>
                  </a:lnTo>
                  <a:lnTo>
                    <a:pt x="4" y="9"/>
                  </a:lnTo>
                  <a:lnTo>
                    <a:pt x="3" y="8"/>
                  </a:lnTo>
                  <a:lnTo>
                    <a:pt x="2" y="7"/>
                  </a:lnTo>
                  <a:lnTo>
                    <a:pt x="2" y="6"/>
                  </a:lnTo>
                  <a:lnTo>
                    <a:pt x="1" y="5"/>
                  </a:lnTo>
                  <a:lnTo>
                    <a:pt x="1" y="5"/>
                  </a:lnTo>
                  <a:lnTo>
                    <a:pt x="1" y="4"/>
                  </a:lnTo>
                  <a:lnTo>
                    <a:pt x="0" y="3"/>
                  </a:lnTo>
                  <a:lnTo>
                    <a:pt x="0" y="3"/>
                  </a:lnTo>
                  <a:lnTo>
                    <a:pt x="0" y="2"/>
                  </a:lnTo>
                  <a:lnTo>
                    <a:pt x="0" y="1"/>
                  </a:lnTo>
                  <a:lnTo>
                    <a:pt x="0" y="1"/>
                  </a:lnTo>
                  <a:lnTo>
                    <a:pt x="0" y="0"/>
                  </a:lnTo>
                  <a:lnTo>
                    <a:pt x="1" y="0"/>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5" name="Freeform 649"/>
            <p:cNvSpPr>
              <a:spLocks/>
            </p:cNvSpPr>
            <p:nvPr/>
          </p:nvSpPr>
          <p:spPr bwMode="auto">
            <a:xfrm>
              <a:off x="931" y="3548"/>
              <a:ext cx="9" cy="13"/>
            </a:xfrm>
            <a:custGeom>
              <a:avLst/>
              <a:gdLst>
                <a:gd name="T0" fmla="*/ 1 w 9"/>
                <a:gd name="T1" fmla="*/ 1 h 13"/>
                <a:gd name="T2" fmla="*/ 1 w 9"/>
                <a:gd name="T3" fmla="*/ 1 h 13"/>
                <a:gd name="T4" fmla="*/ 1 w 9"/>
                <a:gd name="T5" fmla="*/ 2 h 13"/>
                <a:gd name="T6" fmla="*/ 1 w 9"/>
                <a:gd name="T7" fmla="*/ 3 h 13"/>
                <a:gd name="T8" fmla="*/ 2 w 9"/>
                <a:gd name="T9" fmla="*/ 3 h 13"/>
                <a:gd name="T10" fmla="*/ 2 w 9"/>
                <a:gd name="T11" fmla="*/ 4 h 13"/>
                <a:gd name="T12" fmla="*/ 2 w 9"/>
                <a:gd name="T13" fmla="*/ 5 h 13"/>
                <a:gd name="T14" fmla="*/ 3 w 9"/>
                <a:gd name="T15" fmla="*/ 5 h 13"/>
                <a:gd name="T16" fmla="*/ 3 w 9"/>
                <a:gd name="T17" fmla="*/ 7 h 13"/>
                <a:gd name="T18" fmla="*/ 4 w 9"/>
                <a:gd name="T19" fmla="*/ 7 h 13"/>
                <a:gd name="T20" fmla="*/ 5 w 9"/>
                <a:gd name="T21" fmla="*/ 8 h 13"/>
                <a:gd name="T22" fmla="*/ 5 w 9"/>
                <a:gd name="T23" fmla="*/ 8 h 13"/>
                <a:gd name="T24" fmla="*/ 6 w 9"/>
                <a:gd name="T25" fmla="*/ 9 h 13"/>
                <a:gd name="T26" fmla="*/ 6 w 9"/>
                <a:gd name="T27" fmla="*/ 9 h 13"/>
                <a:gd name="T28" fmla="*/ 6 w 9"/>
                <a:gd name="T29" fmla="*/ 9 h 13"/>
                <a:gd name="T30" fmla="*/ 7 w 9"/>
                <a:gd name="T31" fmla="*/ 9 h 13"/>
                <a:gd name="T32" fmla="*/ 7 w 9"/>
                <a:gd name="T33" fmla="*/ 10 h 13"/>
                <a:gd name="T34" fmla="*/ 7 w 9"/>
                <a:gd name="T35" fmla="*/ 10 h 13"/>
                <a:gd name="T36" fmla="*/ 8 w 9"/>
                <a:gd name="T37" fmla="*/ 11 h 13"/>
                <a:gd name="T38" fmla="*/ 8 w 9"/>
                <a:gd name="T39" fmla="*/ 11 h 13"/>
                <a:gd name="T40" fmla="*/ 8 w 9"/>
                <a:gd name="T41" fmla="*/ 12 h 13"/>
                <a:gd name="T42" fmla="*/ 7 w 9"/>
                <a:gd name="T43" fmla="*/ 12 h 13"/>
                <a:gd name="T44" fmla="*/ 7 w 9"/>
                <a:gd name="T45" fmla="*/ 11 h 13"/>
                <a:gd name="T46" fmla="*/ 6 w 9"/>
                <a:gd name="T47" fmla="*/ 11 h 13"/>
                <a:gd name="T48" fmla="*/ 6 w 9"/>
                <a:gd name="T49" fmla="*/ 10 h 13"/>
                <a:gd name="T50" fmla="*/ 5 w 9"/>
                <a:gd name="T51" fmla="*/ 10 h 13"/>
                <a:gd name="T52" fmla="*/ 5 w 9"/>
                <a:gd name="T53" fmla="*/ 9 h 13"/>
                <a:gd name="T54" fmla="*/ 3 w 9"/>
                <a:gd name="T55" fmla="*/ 9 h 13"/>
                <a:gd name="T56" fmla="*/ 3 w 9"/>
                <a:gd name="T57" fmla="*/ 8 h 13"/>
                <a:gd name="T58" fmla="*/ 2 w 9"/>
                <a:gd name="T59" fmla="*/ 7 h 13"/>
                <a:gd name="T60" fmla="*/ 2 w 9"/>
                <a:gd name="T61" fmla="*/ 6 h 13"/>
                <a:gd name="T62" fmla="*/ 1 w 9"/>
                <a:gd name="T63" fmla="*/ 5 h 13"/>
                <a:gd name="T64" fmla="*/ 1 w 9"/>
                <a:gd name="T65" fmla="*/ 5 h 13"/>
                <a:gd name="T66" fmla="*/ 1 w 9"/>
                <a:gd name="T67" fmla="*/ 4 h 13"/>
                <a:gd name="T68" fmla="*/ 0 w 9"/>
                <a:gd name="T69" fmla="*/ 3 h 13"/>
                <a:gd name="T70" fmla="*/ 0 w 9"/>
                <a:gd name="T71" fmla="*/ 3 h 13"/>
                <a:gd name="T72" fmla="*/ 0 w 9"/>
                <a:gd name="T73" fmla="*/ 2 h 13"/>
                <a:gd name="T74" fmla="*/ 0 w 9"/>
                <a:gd name="T75" fmla="*/ 1 h 13"/>
                <a:gd name="T76" fmla="*/ 0 w 9"/>
                <a:gd name="T77" fmla="*/ 1 h 13"/>
                <a:gd name="T78" fmla="*/ 0 w 9"/>
                <a:gd name="T79" fmla="*/ 0 h 13"/>
                <a:gd name="T80" fmla="*/ 1 w 9"/>
                <a:gd name="T81" fmla="*/ 0 h 13"/>
                <a:gd name="T82" fmla="*/ 1 w 9"/>
                <a:gd name="T83" fmla="*/ 1 h 13"/>
                <a:gd name="T84" fmla="*/ 1 w 9"/>
                <a:gd name="T85" fmla="*/ 1 h 13"/>
                <a:gd name="T86" fmla="*/ 1 w 9"/>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 h="13">
                  <a:moveTo>
                    <a:pt x="1" y="1"/>
                  </a:moveTo>
                  <a:lnTo>
                    <a:pt x="1" y="1"/>
                  </a:lnTo>
                  <a:lnTo>
                    <a:pt x="1" y="2"/>
                  </a:lnTo>
                  <a:lnTo>
                    <a:pt x="1" y="3"/>
                  </a:lnTo>
                  <a:lnTo>
                    <a:pt x="2" y="3"/>
                  </a:lnTo>
                  <a:lnTo>
                    <a:pt x="2" y="4"/>
                  </a:lnTo>
                  <a:lnTo>
                    <a:pt x="2" y="5"/>
                  </a:lnTo>
                  <a:lnTo>
                    <a:pt x="3" y="5"/>
                  </a:lnTo>
                  <a:lnTo>
                    <a:pt x="3" y="7"/>
                  </a:lnTo>
                  <a:lnTo>
                    <a:pt x="4" y="7"/>
                  </a:lnTo>
                  <a:lnTo>
                    <a:pt x="5" y="8"/>
                  </a:lnTo>
                  <a:lnTo>
                    <a:pt x="5" y="8"/>
                  </a:lnTo>
                  <a:lnTo>
                    <a:pt x="6" y="9"/>
                  </a:lnTo>
                  <a:lnTo>
                    <a:pt x="6" y="9"/>
                  </a:lnTo>
                  <a:lnTo>
                    <a:pt x="6" y="9"/>
                  </a:lnTo>
                  <a:lnTo>
                    <a:pt x="7" y="9"/>
                  </a:lnTo>
                  <a:lnTo>
                    <a:pt x="7" y="10"/>
                  </a:lnTo>
                  <a:lnTo>
                    <a:pt x="7" y="10"/>
                  </a:lnTo>
                  <a:lnTo>
                    <a:pt x="8" y="11"/>
                  </a:lnTo>
                  <a:lnTo>
                    <a:pt x="8" y="11"/>
                  </a:lnTo>
                  <a:lnTo>
                    <a:pt x="8" y="12"/>
                  </a:lnTo>
                  <a:lnTo>
                    <a:pt x="7" y="12"/>
                  </a:lnTo>
                  <a:lnTo>
                    <a:pt x="7" y="11"/>
                  </a:lnTo>
                  <a:lnTo>
                    <a:pt x="6" y="11"/>
                  </a:lnTo>
                  <a:lnTo>
                    <a:pt x="6" y="10"/>
                  </a:lnTo>
                  <a:lnTo>
                    <a:pt x="5" y="10"/>
                  </a:lnTo>
                  <a:lnTo>
                    <a:pt x="5" y="9"/>
                  </a:lnTo>
                  <a:lnTo>
                    <a:pt x="3" y="9"/>
                  </a:lnTo>
                  <a:lnTo>
                    <a:pt x="3" y="8"/>
                  </a:lnTo>
                  <a:lnTo>
                    <a:pt x="2" y="7"/>
                  </a:lnTo>
                  <a:lnTo>
                    <a:pt x="2" y="6"/>
                  </a:lnTo>
                  <a:lnTo>
                    <a:pt x="1" y="5"/>
                  </a:lnTo>
                  <a:lnTo>
                    <a:pt x="1" y="5"/>
                  </a:lnTo>
                  <a:lnTo>
                    <a:pt x="1" y="4"/>
                  </a:lnTo>
                  <a:lnTo>
                    <a:pt x="0" y="3"/>
                  </a:lnTo>
                  <a:lnTo>
                    <a:pt x="0" y="3"/>
                  </a:lnTo>
                  <a:lnTo>
                    <a:pt x="0" y="2"/>
                  </a:lnTo>
                  <a:lnTo>
                    <a:pt x="0" y="1"/>
                  </a:lnTo>
                  <a:lnTo>
                    <a:pt x="0" y="1"/>
                  </a:lnTo>
                  <a:lnTo>
                    <a:pt x="0" y="0"/>
                  </a:lnTo>
                  <a:lnTo>
                    <a:pt x="1" y="0"/>
                  </a:lnTo>
                  <a:lnTo>
                    <a:pt x="1"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6" name="Freeform 650"/>
            <p:cNvSpPr>
              <a:spLocks/>
            </p:cNvSpPr>
            <p:nvPr/>
          </p:nvSpPr>
          <p:spPr bwMode="auto">
            <a:xfrm>
              <a:off x="942" y="3550"/>
              <a:ext cx="10" cy="13"/>
            </a:xfrm>
            <a:custGeom>
              <a:avLst/>
              <a:gdLst>
                <a:gd name="T0" fmla="*/ 1 w 10"/>
                <a:gd name="T1" fmla="*/ 1 h 13"/>
                <a:gd name="T2" fmla="*/ 1 w 10"/>
                <a:gd name="T3" fmla="*/ 2 h 13"/>
                <a:gd name="T4" fmla="*/ 1 w 10"/>
                <a:gd name="T5" fmla="*/ 3 h 13"/>
                <a:gd name="T6" fmla="*/ 2 w 10"/>
                <a:gd name="T7" fmla="*/ 3 h 13"/>
                <a:gd name="T8" fmla="*/ 2 w 10"/>
                <a:gd name="T9" fmla="*/ 4 h 13"/>
                <a:gd name="T10" fmla="*/ 2 w 10"/>
                <a:gd name="T11" fmla="*/ 5 h 13"/>
                <a:gd name="T12" fmla="*/ 3 w 10"/>
                <a:gd name="T13" fmla="*/ 5 h 13"/>
                <a:gd name="T14" fmla="*/ 4 w 10"/>
                <a:gd name="T15" fmla="*/ 7 h 13"/>
                <a:gd name="T16" fmla="*/ 4 w 10"/>
                <a:gd name="T17" fmla="*/ 7 h 13"/>
                <a:gd name="T18" fmla="*/ 5 w 10"/>
                <a:gd name="T19" fmla="*/ 8 h 13"/>
                <a:gd name="T20" fmla="*/ 5 w 10"/>
                <a:gd name="T21" fmla="*/ 9 h 13"/>
                <a:gd name="T22" fmla="*/ 6 w 10"/>
                <a:gd name="T23" fmla="*/ 9 h 13"/>
                <a:gd name="T24" fmla="*/ 7 w 10"/>
                <a:gd name="T25" fmla="*/ 10 h 13"/>
                <a:gd name="T26" fmla="*/ 7 w 10"/>
                <a:gd name="T27" fmla="*/ 10 h 13"/>
                <a:gd name="T28" fmla="*/ 8 w 10"/>
                <a:gd name="T29" fmla="*/ 10 h 13"/>
                <a:gd name="T30" fmla="*/ 8 w 10"/>
                <a:gd name="T31" fmla="*/ 11 h 13"/>
                <a:gd name="T32" fmla="*/ 8 w 10"/>
                <a:gd name="T33" fmla="*/ 11 h 13"/>
                <a:gd name="T34" fmla="*/ 9 w 10"/>
                <a:gd name="T35" fmla="*/ 11 h 13"/>
                <a:gd name="T36" fmla="*/ 9 w 10"/>
                <a:gd name="T37" fmla="*/ 12 h 13"/>
                <a:gd name="T38" fmla="*/ 8 w 10"/>
                <a:gd name="T39" fmla="*/ 12 h 13"/>
                <a:gd name="T40" fmla="*/ 8 w 10"/>
                <a:gd name="T41" fmla="*/ 12 h 13"/>
                <a:gd name="T42" fmla="*/ 7 w 10"/>
                <a:gd name="T43" fmla="*/ 12 h 13"/>
                <a:gd name="T44" fmla="*/ 7 w 10"/>
                <a:gd name="T45" fmla="*/ 11 h 13"/>
                <a:gd name="T46" fmla="*/ 7 w 10"/>
                <a:gd name="T47" fmla="*/ 11 h 13"/>
                <a:gd name="T48" fmla="*/ 6 w 10"/>
                <a:gd name="T49" fmla="*/ 11 h 13"/>
                <a:gd name="T50" fmla="*/ 5 w 10"/>
                <a:gd name="T51" fmla="*/ 10 h 13"/>
                <a:gd name="T52" fmla="*/ 4 w 10"/>
                <a:gd name="T53" fmla="*/ 9 h 13"/>
                <a:gd name="T54" fmla="*/ 4 w 10"/>
                <a:gd name="T55" fmla="*/ 9 h 13"/>
                <a:gd name="T56" fmla="*/ 3 w 10"/>
                <a:gd name="T57" fmla="*/ 8 h 13"/>
                <a:gd name="T58" fmla="*/ 2 w 10"/>
                <a:gd name="T59" fmla="*/ 7 h 13"/>
                <a:gd name="T60" fmla="*/ 2 w 10"/>
                <a:gd name="T61" fmla="*/ 7 h 13"/>
                <a:gd name="T62" fmla="*/ 1 w 10"/>
                <a:gd name="T63" fmla="*/ 6 h 13"/>
                <a:gd name="T64" fmla="*/ 1 w 10"/>
                <a:gd name="T65" fmla="*/ 5 h 13"/>
                <a:gd name="T66" fmla="*/ 1 w 10"/>
                <a:gd name="T67" fmla="*/ 5 h 13"/>
                <a:gd name="T68" fmla="*/ 0 w 10"/>
                <a:gd name="T69" fmla="*/ 4 h 13"/>
                <a:gd name="T70" fmla="*/ 0 w 10"/>
                <a:gd name="T71" fmla="*/ 3 h 13"/>
                <a:gd name="T72" fmla="*/ 0 w 10"/>
                <a:gd name="T73" fmla="*/ 3 h 13"/>
                <a:gd name="T74" fmla="*/ 0 w 10"/>
                <a:gd name="T75" fmla="*/ 2 h 13"/>
                <a:gd name="T76" fmla="*/ 0 w 10"/>
                <a:gd name="T77" fmla="*/ 1 h 13"/>
                <a:gd name="T78" fmla="*/ 0 w 10"/>
                <a:gd name="T79" fmla="*/ 1 h 13"/>
                <a:gd name="T80" fmla="*/ 0 w 10"/>
                <a:gd name="T81" fmla="*/ 0 h 13"/>
                <a:gd name="T82" fmla="*/ 1 w 10"/>
                <a:gd name="T83" fmla="*/ 1 h 13"/>
                <a:gd name="T84" fmla="*/ 1 w 10"/>
                <a:gd name="T85" fmla="*/ 1 h 13"/>
                <a:gd name="T86" fmla="*/ 1 w 10"/>
                <a:gd name="T87"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3">
                  <a:moveTo>
                    <a:pt x="1" y="1"/>
                  </a:moveTo>
                  <a:lnTo>
                    <a:pt x="1" y="2"/>
                  </a:lnTo>
                  <a:lnTo>
                    <a:pt x="1" y="3"/>
                  </a:lnTo>
                  <a:lnTo>
                    <a:pt x="2" y="3"/>
                  </a:lnTo>
                  <a:lnTo>
                    <a:pt x="2" y="4"/>
                  </a:lnTo>
                  <a:lnTo>
                    <a:pt x="2" y="5"/>
                  </a:lnTo>
                  <a:lnTo>
                    <a:pt x="3" y="5"/>
                  </a:lnTo>
                  <a:lnTo>
                    <a:pt x="4" y="7"/>
                  </a:lnTo>
                  <a:lnTo>
                    <a:pt x="4" y="7"/>
                  </a:lnTo>
                  <a:lnTo>
                    <a:pt x="5" y="8"/>
                  </a:lnTo>
                  <a:lnTo>
                    <a:pt x="5" y="9"/>
                  </a:lnTo>
                  <a:lnTo>
                    <a:pt x="6" y="9"/>
                  </a:lnTo>
                  <a:lnTo>
                    <a:pt x="7" y="10"/>
                  </a:lnTo>
                  <a:lnTo>
                    <a:pt x="7" y="10"/>
                  </a:lnTo>
                  <a:lnTo>
                    <a:pt x="8" y="10"/>
                  </a:lnTo>
                  <a:lnTo>
                    <a:pt x="8" y="11"/>
                  </a:lnTo>
                  <a:lnTo>
                    <a:pt x="8" y="11"/>
                  </a:lnTo>
                  <a:lnTo>
                    <a:pt x="9" y="11"/>
                  </a:lnTo>
                  <a:lnTo>
                    <a:pt x="9" y="12"/>
                  </a:lnTo>
                  <a:lnTo>
                    <a:pt x="8" y="12"/>
                  </a:lnTo>
                  <a:lnTo>
                    <a:pt x="8" y="12"/>
                  </a:lnTo>
                  <a:lnTo>
                    <a:pt x="7" y="12"/>
                  </a:lnTo>
                  <a:lnTo>
                    <a:pt x="7" y="11"/>
                  </a:lnTo>
                  <a:lnTo>
                    <a:pt x="7" y="11"/>
                  </a:lnTo>
                  <a:lnTo>
                    <a:pt x="6" y="11"/>
                  </a:lnTo>
                  <a:lnTo>
                    <a:pt x="5" y="10"/>
                  </a:lnTo>
                  <a:lnTo>
                    <a:pt x="4" y="9"/>
                  </a:lnTo>
                  <a:lnTo>
                    <a:pt x="4" y="9"/>
                  </a:lnTo>
                  <a:lnTo>
                    <a:pt x="3" y="8"/>
                  </a:lnTo>
                  <a:lnTo>
                    <a:pt x="2" y="7"/>
                  </a:lnTo>
                  <a:lnTo>
                    <a:pt x="2" y="7"/>
                  </a:lnTo>
                  <a:lnTo>
                    <a:pt x="1" y="6"/>
                  </a:lnTo>
                  <a:lnTo>
                    <a:pt x="1" y="5"/>
                  </a:lnTo>
                  <a:lnTo>
                    <a:pt x="1" y="5"/>
                  </a:lnTo>
                  <a:lnTo>
                    <a:pt x="0" y="4"/>
                  </a:lnTo>
                  <a:lnTo>
                    <a:pt x="0" y="3"/>
                  </a:lnTo>
                  <a:lnTo>
                    <a:pt x="0" y="3"/>
                  </a:lnTo>
                  <a:lnTo>
                    <a:pt x="0" y="2"/>
                  </a:lnTo>
                  <a:lnTo>
                    <a:pt x="0" y="1"/>
                  </a:lnTo>
                  <a:lnTo>
                    <a:pt x="0" y="1"/>
                  </a:lnTo>
                  <a:lnTo>
                    <a:pt x="0" y="0"/>
                  </a:lnTo>
                  <a:lnTo>
                    <a:pt x="1" y="1"/>
                  </a:lnTo>
                  <a:lnTo>
                    <a:pt x="1" y="1"/>
                  </a:lnTo>
                  <a:lnTo>
                    <a:pt x="1"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7" name="Freeform 651"/>
            <p:cNvSpPr>
              <a:spLocks/>
            </p:cNvSpPr>
            <p:nvPr/>
          </p:nvSpPr>
          <p:spPr bwMode="auto">
            <a:xfrm>
              <a:off x="830" y="3645"/>
              <a:ext cx="25" cy="50"/>
            </a:xfrm>
            <a:custGeom>
              <a:avLst/>
              <a:gdLst>
                <a:gd name="T0" fmla="*/ 11 w 25"/>
                <a:gd name="T1" fmla="*/ 13 h 50"/>
                <a:gd name="T2" fmla="*/ 10 w 25"/>
                <a:gd name="T3" fmla="*/ 16 h 50"/>
                <a:gd name="T4" fmla="*/ 8 w 25"/>
                <a:gd name="T5" fmla="*/ 18 h 50"/>
                <a:gd name="T6" fmla="*/ 6 w 25"/>
                <a:gd name="T7" fmla="*/ 19 h 50"/>
                <a:gd name="T8" fmla="*/ 3 w 25"/>
                <a:gd name="T9" fmla="*/ 20 h 50"/>
                <a:gd name="T10" fmla="*/ 2 w 25"/>
                <a:gd name="T11" fmla="*/ 22 h 50"/>
                <a:gd name="T12" fmla="*/ 0 w 25"/>
                <a:gd name="T13" fmla="*/ 24 h 50"/>
                <a:gd name="T14" fmla="*/ 0 w 25"/>
                <a:gd name="T15" fmla="*/ 26 h 50"/>
                <a:gd name="T16" fmla="*/ 1 w 25"/>
                <a:gd name="T17" fmla="*/ 29 h 50"/>
                <a:gd name="T18" fmla="*/ 2 w 25"/>
                <a:gd name="T19" fmla="*/ 30 h 50"/>
                <a:gd name="T20" fmla="*/ 2 w 25"/>
                <a:gd name="T21" fmla="*/ 32 h 50"/>
                <a:gd name="T22" fmla="*/ 2 w 25"/>
                <a:gd name="T23" fmla="*/ 34 h 50"/>
                <a:gd name="T24" fmla="*/ 3 w 25"/>
                <a:gd name="T25" fmla="*/ 35 h 50"/>
                <a:gd name="T26" fmla="*/ 3 w 25"/>
                <a:gd name="T27" fmla="*/ 37 h 50"/>
                <a:gd name="T28" fmla="*/ 4 w 25"/>
                <a:gd name="T29" fmla="*/ 39 h 50"/>
                <a:gd name="T30" fmla="*/ 5 w 25"/>
                <a:gd name="T31" fmla="*/ 42 h 50"/>
                <a:gd name="T32" fmla="*/ 6 w 25"/>
                <a:gd name="T33" fmla="*/ 45 h 50"/>
                <a:gd name="T34" fmla="*/ 8 w 25"/>
                <a:gd name="T35" fmla="*/ 48 h 50"/>
                <a:gd name="T36" fmla="*/ 10 w 25"/>
                <a:gd name="T37" fmla="*/ 49 h 50"/>
                <a:gd name="T38" fmla="*/ 12 w 25"/>
                <a:gd name="T39" fmla="*/ 49 h 50"/>
                <a:gd name="T40" fmla="*/ 14 w 25"/>
                <a:gd name="T41" fmla="*/ 48 h 50"/>
                <a:gd name="T42" fmla="*/ 16 w 25"/>
                <a:gd name="T43" fmla="*/ 47 h 50"/>
                <a:gd name="T44" fmla="*/ 18 w 25"/>
                <a:gd name="T45" fmla="*/ 45 h 50"/>
                <a:gd name="T46" fmla="*/ 19 w 25"/>
                <a:gd name="T47" fmla="*/ 42 h 50"/>
                <a:gd name="T48" fmla="*/ 20 w 25"/>
                <a:gd name="T49" fmla="*/ 39 h 50"/>
                <a:gd name="T50" fmla="*/ 22 w 25"/>
                <a:gd name="T51" fmla="*/ 35 h 50"/>
                <a:gd name="T52" fmla="*/ 23 w 25"/>
                <a:gd name="T53" fmla="*/ 29 h 50"/>
                <a:gd name="T54" fmla="*/ 24 w 25"/>
                <a:gd name="T55" fmla="*/ 24 h 50"/>
                <a:gd name="T56" fmla="*/ 24 w 25"/>
                <a:gd name="T57" fmla="*/ 19 h 50"/>
                <a:gd name="T58" fmla="*/ 24 w 25"/>
                <a:gd name="T59" fmla="*/ 13 h 50"/>
                <a:gd name="T60" fmla="*/ 24 w 25"/>
                <a:gd name="T61" fmla="*/ 9 h 50"/>
                <a:gd name="T62" fmla="*/ 23 w 25"/>
                <a:gd name="T63" fmla="*/ 5 h 50"/>
                <a:gd name="T64" fmla="*/ 22 w 25"/>
                <a:gd name="T65" fmla="*/ 2 h 50"/>
                <a:gd name="T66" fmla="*/ 21 w 25"/>
                <a:gd name="T67" fmla="*/ 1 h 50"/>
                <a:gd name="T68" fmla="*/ 19 w 25"/>
                <a:gd name="T69" fmla="*/ 0 h 50"/>
                <a:gd name="T70" fmla="*/ 18 w 25"/>
                <a:gd name="T71" fmla="*/ 1 h 50"/>
                <a:gd name="T72" fmla="*/ 16 w 25"/>
                <a:gd name="T73" fmla="*/ 3 h 50"/>
                <a:gd name="T74" fmla="*/ 14 w 25"/>
                <a:gd name="T75" fmla="*/ 5 h 50"/>
                <a:gd name="T76" fmla="*/ 13 w 25"/>
                <a:gd name="T77" fmla="*/ 9 h 50"/>
                <a:gd name="T78" fmla="*/ 11 w 25"/>
                <a:gd name="T79"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 h="50">
                  <a:moveTo>
                    <a:pt x="11" y="12"/>
                  </a:moveTo>
                  <a:lnTo>
                    <a:pt x="11" y="13"/>
                  </a:lnTo>
                  <a:lnTo>
                    <a:pt x="10" y="14"/>
                  </a:lnTo>
                  <a:lnTo>
                    <a:pt x="10" y="16"/>
                  </a:lnTo>
                  <a:lnTo>
                    <a:pt x="9" y="17"/>
                  </a:lnTo>
                  <a:lnTo>
                    <a:pt x="8" y="18"/>
                  </a:lnTo>
                  <a:lnTo>
                    <a:pt x="7" y="19"/>
                  </a:lnTo>
                  <a:lnTo>
                    <a:pt x="6" y="19"/>
                  </a:lnTo>
                  <a:lnTo>
                    <a:pt x="5" y="20"/>
                  </a:lnTo>
                  <a:lnTo>
                    <a:pt x="3" y="20"/>
                  </a:lnTo>
                  <a:lnTo>
                    <a:pt x="2" y="21"/>
                  </a:lnTo>
                  <a:lnTo>
                    <a:pt x="2" y="22"/>
                  </a:lnTo>
                  <a:lnTo>
                    <a:pt x="1" y="23"/>
                  </a:lnTo>
                  <a:lnTo>
                    <a:pt x="0" y="24"/>
                  </a:lnTo>
                  <a:lnTo>
                    <a:pt x="0" y="25"/>
                  </a:lnTo>
                  <a:lnTo>
                    <a:pt x="0" y="26"/>
                  </a:lnTo>
                  <a:lnTo>
                    <a:pt x="0" y="27"/>
                  </a:lnTo>
                  <a:lnTo>
                    <a:pt x="1" y="29"/>
                  </a:lnTo>
                  <a:lnTo>
                    <a:pt x="1" y="29"/>
                  </a:lnTo>
                  <a:lnTo>
                    <a:pt x="2" y="30"/>
                  </a:lnTo>
                  <a:lnTo>
                    <a:pt x="2" y="31"/>
                  </a:lnTo>
                  <a:lnTo>
                    <a:pt x="2" y="32"/>
                  </a:lnTo>
                  <a:lnTo>
                    <a:pt x="2" y="32"/>
                  </a:lnTo>
                  <a:lnTo>
                    <a:pt x="2" y="34"/>
                  </a:lnTo>
                  <a:lnTo>
                    <a:pt x="2" y="35"/>
                  </a:lnTo>
                  <a:lnTo>
                    <a:pt x="3" y="35"/>
                  </a:lnTo>
                  <a:lnTo>
                    <a:pt x="3" y="36"/>
                  </a:lnTo>
                  <a:lnTo>
                    <a:pt x="3" y="37"/>
                  </a:lnTo>
                  <a:lnTo>
                    <a:pt x="4" y="38"/>
                  </a:lnTo>
                  <a:lnTo>
                    <a:pt x="4" y="39"/>
                  </a:lnTo>
                  <a:lnTo>
                    <a:pt x="5" y="41"/>
                  </a:lnTo>
                  <a:lnTo>
                    <a:pt x="5" y="42"/>
                  </a:lnTo>
                  <a:lnTo>
                    <a:pt x="6" y="45"/>
                  </a:lnTo>
                  <a:lnTo>
                    <a:pt x="6" y="45"/>
                  </a:lnTo>
                  <a:lnTo>
                    <a:pt x="7" y="47"/>
                  </a:lnTo>
                  <a:lnTo>
                    <a:pt x="8" y="48"/>
                  </a:lnTo>
                  <a:lnTo>
                    <a:pt x="9" y="48"/>
                  </a:lnTo>
                  <a:lnTo>
                    <a:pt x="10" y="49"/>
                  </a:lnTo>
                  <a:lnTo>
                    <a:pt x="11" y="49"/>
                  </a:lnTo>
                  <a:lnTo>
                    <a:pt x="12" y="49"/>
                  </a:lnTo>
                  <a:lnTo>
                    <a:pt x="13" y="49"/>
                  </a:lnTo>
                  <a:lnTo>
                    <a:pt x="14" y="48"/>
                  </a:lnTo>
                  <a:lnTo>
                    <a:pt x="14" y="48"/>
                  </a:lnTo>
                  <a:lnTo>
                    <a:pt x="16" y="47"/>
                  </a:lnTo>
                  <a:lnTo>
                    <a:pt x="17" y="46"/>
                  </a:lnTo>
                  <a:lnTo>
                    <a:pt x="18" y="45"/>
                  </a:lnTo>
                  <a:lnTo>
                    <a:pt x="18" y="44"/>
                  </a:lnTo>
                  <a:lnTo>
                    <a:pt x="19" y="42"/>
                  </a:lnTo>
                  <a:lnTo>
                    <a:pt x="20" y="41"/>
                  </a:lnTo>
                  <a:lnTo>
                    <a:pt x="20" y="39"/>
                  </a:lnTo>
                  <a:lnTo>
                    <a:pt x="21" y="37"/>
                  </a:lnTo>
                  <a:lnTo>
                    <a:pt x="22" y="35"/>
                  </a:lnTo>
                  <a:lnTo>
                    <a:pt x="22" y="32"/>
                  </a:lnTo>
                  <a:lnTo>
                    <a:pt x="23" y="29"/>
                  </a:lnTo>
                  <a:lnTo>
                    <a:pt x="23" y="27"/>
                  </a:lnTo>
                  <a:lnTo>
                    <a:pt x="24" y="24"/>
                  </a:lnTo>
                  <a:lnTo>
                    <a:pt x="24" y="21"/>
                  </a:lnTo>
                  <a:lnTo>
                    <a:pt x="24" y="19"/>
                  </a:lnTo>
                  <a:lnTo>
                    <a:pt x="24" y="16"/>
                  </a:lnTo>
                  <a:lnTo>
                    <a:pt x="24" y="13"/>
                  </a:lnTo>
                  <a:lnTo>
                    <a:pt x="24" y="12"/>
                  </a:lnTo>
                  <a:lnTo>
                    <a:pt x="24" y="9"/>
                  </a:lnTo>
                  <a:lnTo>
                    <a:pt x="24" y="7"/>
                  </a:lnTo>
                  <a:lnTo>
                    <a:pt x="23" y="5"/>
                  </a:lnTo>
                  <a:lnTo>
                    <a:pt x="22" y="4"/>
                  </a:lnTo>
                  <a:lnTo>
                    <a:pt x="22" y="2"/>
                  </a:lnTo>
                  <a:lnTo>
                    <a:pt x="22" y="1"/>
                  </a:lnTo>
                  <a:lnTo>
                    <a:pt x="21" y="1"/>
                  </a:lnTo>
                  <a:lnTo>
                    <a:pt x="20" y="0"/>
                  </a:lnTo>
                  <a:lnTo>
                    <a:pt x="19" y="0"/>
                  </a:lnTo>
                  <a:lnTo>
                    <a:pt x="18" y="1"/>
                  </a:lnTo>
                  <a:lnTo>
                    <a:pt x="18" y="1"/>
                  </a:lnTo>
                  <a:lnTo>
                    <a:pt x="17" y="2"/>
                  </a:lnTo>
                  <a:lnTo>
                    <a:pt x="16" y="3"/>
                  </a:lnTo>
                  <a:lnTo>
                    <a:pt x="14" y="4"/>
                  </a:lnTo>
                  <a:lnTo>
                    <a:pt x="14" y="5"/>
                  </a:lnTo>
                  <a:lnTo>
                    <a:pt x="14" y="7"/>
                  </a:lnTo>
                  <a:lnTo>
                    <a:pt x="13" y="9"/>
                  </a:lnTo>
                  <a:lnTo>
                    <a:pt x="12" y="11"/>
                  </a:lnTo>
                  <a:lnTo>
                    <a:pt x="11" y="1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8" name="Freeform 652"/>
            <p:cNvSpPr>
              <a:spLocks/>
            </p:cNvSpPr>
            <p:nvPr/>
          </p:nvSpPr>
          <p:spPr bwMode="auto">
            <a:xfrm>
              <a:off x="774" y="3729"/>
              <a:ext cx="18" cy="18"/>
            </a:xfrm>
            <a:custGeom>
              <a:avLst/>
              <a:gdLst>
                <a:gd name="T0" fmla="*/ 17 w 18"/>
                <a:gd name="T1" fmla="*/ 2 h 18"/>
                <a:gd name="T2" fmla="*/ 17 w 18"/>
                <a:gd name="T3" fmla="*/ 4 h 18"/>
                <a:gd name="T4" fmla="*/ 16 w 18"/>
                <a:gd name="T5" fmla="*/ 5 h 18"/>
                <a:gd name="T6" fmla="*/ 16 w 18"/>
                <a:gd name="T7" fmla="*/ 7 h 18"/>
                <a:gd name="T8" fmla="*/ 16 w 18"/>
                <a:gd name="T9" fmla="*/ 9 h 18"/>
                <a:gd name="T10" fmla="*/ 16 w 18"/>
                <a:gd name="T11" fmla="*/ 11 h 18"/>
                <a:gd name="T12" fmla="*/ 16 w 18"/>
                <a:gd name="T13" fmla="*/ 13 h 18"/>
                <a:gd name="T14" fmla="*/ 15 w 18"/>
                <a:gd name="T15" fmla="*/ 14 h 18"/>
                <a:gd name="T16" fmla="*/ 14 w 18"/>
                <a:gd name="T17" fmla="*/ 16 h 18"/>
                <a:gd name="T18" fmla="*/ 12 w 18"/>
                <a:gd name="T19" fmla="*/ 17 h 18"/>
                <a:gd name="T20" fmla="*/ 10 w 18"/>
                <a:gd name="T21" fmla="*/ 17 h 18"/>
                <a:gd name="T22" fmla="*/ 7 w 18"/>
                <a:gd name="T23" fmla="*/ 17 h 18"/>
                <a:gd name="T24" fmla="*/ 4 w 18"/>
                <a:gd name="T25" fmla="*/ 16 h 18"/>
                <a:gd name="T26" fmla="*/ 1 w 18"/>
                <a:gd name="T27" fmla="*/ 16 h 18"/>
                <a:gd name="T28" fmla="*/ 0 w 18"/>
                <a:gd name="T29" fmla="*/ 14 h 18"/>
                <a:gd name="T30" fmla="*/ 0 w 18"/>
                <a:gd name="T31" fmla="*/ 12 h 18"/>
                <a:gd name="T32" fmla="*/ 1 w 18"/>
                <a:gd name="T33" fmla="*/ 12 h 18"/>
                <a:gd name="T34" fmla="*/ 1 w 18"/>
                <a:gd name="T35" fmla="*/ 10 h 18"/>
                <a:gd name="T36" fmla="*/ 3 w 18"/>
                <a:gd name="T37" fmla="*/ 8 h 18"/>
                <a:gd name="T38" fmla="*/ 4 w 18"/>
                <a:gd name="T39" fmla="*/ 7 h 18"/>
                <a:gd name="T40" fmla="*/ 5 w 18"/>
                <a:gd name="T41" fmla="*/ 4 h 18"/>
                <a:gd name="T42" fmla="*/ 6 w 18"/>
                <a:gd name="T43" fmla="*/ 3 h 18"/>
                <a:gd name="T44" fmla="*/ 7 w 18"/>
                <a:gd name="T45" fmla="*/ 2 h 18"/>
                <a:gd name="T46" fmla="*/ 7 w 18"/>
                <a:gd name="T47" fmla="*/ 1 h 18"/>
                <a:gd name="T48" fmla="*/ 7 w 18"/>
                <a:gd name="T49" fmla="*/ 0 h 18"/>
                <a:gd name="T50" fmla="*/ 8 w 18"/>
                <a:gd name="T51" fmla="*/ 1 h 18"/>
                <a:gd name="T52" fmla="*/ 7 w 18"/>
                <a:gd name="T53" fmla="*/ 2 h 18"/>
                <a:gd name="T54" fmla="*/ 7 w 18"/>
                <a:gd name="T55" fmla="*/ 4 h 18"/>
                <a:gd name="T56" fmla="*/ 6 w 18"/>
                <a:gd name="T57" fmla="*/ 5 h 18"/>
                <a:gd name="T58" fmla="*/ 5 w 18"/>
                <a:gd name="T59" fmla="*/ 7 h 18"/>
                <a:gd name="T60" fmla="*/ 4 w 18"/>
                <a:gd name="T61" fmla="*/ 9 h 18"/>
                <a:gd name="T62" fmla="*/ 4 w 18"/>
                <a:gd name="T63" fmla="*/ 10 h 18"/>
                <a:gd name="T64" fmla="*/ 4 w 18"/>
                <a:gd name="T65" fmla="*/ 12 h 18"/>
                <a:gd name="T66" fmla="*/ 5 w 18"/>
                <a:gd name="T67" fmla="*/ 13 h 18"/>
                <a:gd name="T68" fmla="*/ 7 w 18"/>
                <a:gd name="T69" fmla="*/ 13 h 18"/>
                <a:gd name="T70" fmla="*/ 8 w 18"/>
                <a:gd name="T71" fmla="*/ 13 h 18"/>
                <a:gd name="T72" fmla="*/ 10 w 18"/>
                <a:gd name="T73" fmla="*/ 13 h 18"/>
                <a:gd name="T74" fmla="*/ 11 w 18"/>
                <a:gd name="T75" fmla="*/ 13 h 18"/>
                <a:gd name="T76" fmla="*/ 13 w 18"/>
                <a:gd name="T77" fmla="*/ 13 h 18"/>
                <a:gd name="T78" fmla="*/ 13 w 18"/>
                <a:gd name="T79" fmla="*/ 11 h 18"/>
                <a:gd name="T80" fmla="*/ 13 w 18"/>
                <a:gd name="T81" fmla="*/ 10 h 18"/>
                <a:gd name="T82" fmla="*/ 14 w 18"/>
                <a:gd name="T83" fmla="*/ 8 h 18"/>
                <a:gd name="T84" fmla="*/ 15 w 18"/>
                <a:gd name="T85" fmla="*/ 6 h 18"/>
                <a:gd name="T86" fmla="*/ 15 w 18"/>
                <a:gd name="T87" fmla="*/ 4 h 18"/>
                <a:gd name="T88" fmla="*/ 15 w 18"/>
                <a:gd name="T89" fmla="*/ 3 h 18"/>
                <a:gd name="T90" fmla="*/ 16 w 18"/>
                <a:gd name="T91" fmla="*/ 1 h 18"/>
                <a:gd name="T92" fmla="*/ 17 w 18"/>
                <a:gd name="T93"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18">
                  <a:moveTo>
                    <a:pt x="17" y="2"/>
                  </a:moveTo>
                  <a:lnTo>
                    <a:pt x="17" y="2"/>
                  </a:lnTo>
                  <a:lnTo>
                    <a:pt x="17" y="3"/>
                  </a:lnTo>
                  <a:lnTo>
                    <a:pt x="17" y="4"/>
                  </a:lnTo>
                  <a:lnTo>
                    <a:pt x="16" y="4"/>
                  </a:lnTo>
                  <a:lnTo>
                    <a:pt x="16" y="5"/>
                  </a:lnTo>
                  <a:lnTo>
                    <a:pt x="16" y="6"/>
                  </a:lnTo>
                  <a:lnTo>
                    <a:pt x="16" y="7"/>
                  </a:lnTo>
                  <a:lnTo>
                    <a:pt x="16" y="8"/>
                  </a:lnTo>
                  <a:lnTo>
                    <a:pt x="16" y="9"/>
                  </a:lnTo>
                  <a:lnTo>
                    <a:pt x="16" y="10"/>
                  </a:lnTo>
                  <a:lnTo>
                    <a:pt x="16" y="11"/>
                  </a:lnTo>
                  <a:lnTo>
                    <a:pt x="16" y="12"/>
                  </a:lnTo>
                  <a:lnTo>
                    <a:pt x="16" y="13"/>
                  </a:lnTo>
                  <a:lnTo>
                    <a:pt x="16" y="13"/>
                  </a:lnTo>
                  <a:lnTo>
                    <a:pt x="15" y="14"/>
                  </a:lnTo>
                  <a:lnTo>
                    <a:pt x="15" y="15"/>
                  </a:lnTo>
                  <a:lnTo>
                    <a:pt x="14" y="16"/>
                  </a:lnTo>
                  <a:lnTo>
                    <a:pt x="13" y="16"/>
                  </a:lnTo>
                  <a:lnTo>
                    <a:pt x="12" y="17"/>
                  </a:lnTo>
                  <a:lnTo>
                    <a:pt x="10" y="17"/>
                  </a:lnTo>
                  <a:lnTo>
                    <a:pt x="10" y="17"/>
                  </a:lnTo>
                  <a:lnTo>
                    <a:pt x="8" y="17"/>
                  </a:lnTo>
                  <a:lnTo>
                    <a:pt x="7" y="17"/>
                  </a:lnTo>
                  <a:lnTo>
                    <a:pt x="5" y="17"/>
                  </a:lnTo>
                  <a:lnTo>
                    <a:pt x="4" y="16"/>
                  </a:lnTo>
                  <a:lnTo>
                    <a:pt x="2" y="16"/>
                  </a:lnTo>
                  <a:lnTo>
                    <a:pt x="1" y="16"/>
                  </a:lnTo>
                  <a:lnTo>
                    <a:pt x="1" y="15"/>
                  </a:lnTo>
                  <a:lnTo>
                    <a:pt x="0" y="14"/>
                  </a:lnTo>
                  <a:lnTo>
                    <a:pt x="0" y="13"/>
                  </a:lnTo>
                  <a:lnTo>
                    <a:pt x="0" y="12"/>
                  </a:lnTo>
                  <a:lnTo>
                    <a:pt x="0" y="13"/>
                  </a:lnTo>
                  <a:lnTo>
                    <a:pt x="1" y="12"/>
                  </a:lnTo>
                  <a:lnTo>
                    <a:pt x="1" y="11"/>
                  </a:lnTo>
                  <a:lnTo>
                    <a:pt x="1" y="10"/>
                  </a:lnTo>
                  <a:lnTo>
                    <a:pt x="2" y="10"/>
                  </a:lnTo>
                  <a:lnTo>
                    <a:pt x="3" y="8"/>
                  </a:lnTo>
                  <a:lnTo>
                    <a:pt x="4" y="7"/>
                  </a:lnTo>
                  <a:lnTo>
                    <a:pt x="4" y="7"/>
                  </a:lnTo>
                  <a:lnTo>
                    <a:pt x="4" y="6"/>
                  </a:lnTo>
                  <a:lnTo>
                    <a:pt x="5" y="4"/>
                  </a:lnTo>
                  <a:lnTo>
                    <a:pt x="5" y="4"/>
                  </a:lnTo>
                  <a:lnTo>
                    <a:pt x="6" y="3"/>
                  </a:lnTo>
                  <a:lnTo>
                    <a:pt x="6" y="2"/>
                  </a:lnTo>
                  <a:lnTo>
                    <a:pt x="7" y="2"/>
                  </a:lnTo>
                  <a:lnTo>
                    <a:pt x="7" y="1"/>
                  </a:lnTo>
                  <a:lnTo>
                    <a:pt x="7" y="1"/>
                  </a:lnTo>
                  <a:lnTo>
                    <a:pt x="7" y="1"/>
                  </a:lnTo>
                  <a:lnTo>
                    <a:pt x="7" y="0"/>
                  </a:lnTo>
                  <a:lnTo>
                    <a:pt x="8" y="0"/>
                  </a:lnTo>
                  <a:lnTo>
                    <a:pt x="8" y="1"/>
                  </a:lnTo>
                  <a:lnTo>
                    <a:pt x="7" y="1"/>
                  </a:lnTo>
                  <a:lnTo>
                    <a:pt x="7" y="2"/>
                  </a:lnTo>
                  <a:lnTo>
                    <a:pt x="7" y="3"/>
                  </a:lnTo>
                  <a:lnTo>
                    <a:pt x="7" y="4"/>
                  </a:lnTo>
                  <a:lnTo>
                    <a:pt x="7" y="4"/>
                  </a:lnTo>
                  <a:lnTo>
                    <a:pt x="6" y="5"/>
                  </a:lnTo>
                  <a:lnTo>
                    <a:pt x="5" y="7"/>
                  </a:lnTo>
                  <a:lnTo>
                    <a:pt x="5" y="7"/>
                  </a:lnTo>
                  <a:lnTo>
                    <a:pt x="4" y="8"/>
                  </a:lnTo>
                  <a:lnTo>
                    <a:pt x="4" y="9"/>
                  </a:lnTo>
                  <a:lnTo>
                    <a:pt x="4" y="10"/>
                  </a:lnTo>
                  <a:lnTo>
                    <a:pt x="4" y="10"/>
                  </a:lnTo>
                  <a:lnTo>
                    <a:pt x="4" y="11"/>
                  </a:lnTo>
                  <a:lnTo>
                    <a:pt x="4" y="12"/>
                  </a:lnTo>
                  <a:lnTo>
                    <a:pt x="4" y="13"/>
                  </a:lnTo>
                  <a:lnTo>
                    <a:pt x="5" y="13"/>
                  </a:lnTo>
                  <a:lnTo>
                    <a:pt x="6" y="13"/>
                  </a:lnTo>
                  <a:lnTo>
                    <a:pt x="7" y="13"/>
                  </a:lnTo>
                  <a:lnTo>
                    <a:pt x="7" y="13"/>
                  </a:lnTo>
                  <a:lnTo>
                    <a:pt x="8" y="13"/>
                  </a:lnTo>
                  <a:lnTo>
                    <a:pt x="9" y="13"/>
                  </a:lnTo>
                  <a:lnTo>
                    <a:pt x="10" y="13"/>
                  </a:lnTo>
                  <a:lnTo>
                    <a:pt x="10" y="13"/>
                  </a:lnTo>
                  <a:lnTo>
                    <a:pt x="11" y="13"/>
                  </a:lnTo>
                  <a:lnTo>
                    <a:pt x="12" y="13"/>
                  </a:lnTo>
                  <a:lnTo>
                    <a:pt x="13" y="13"/>
                  </a:lnTo>
                  <a:lnTo>
                    <a:pt x="13" y="12"/>
                  </a:lnTo>
                  <a:lnTo>
                    <a:pt x="13" y="11"/>
                  </a:lnTo>
                  <a:lnTo>
                    <a:pt x="13" y="10"/>
                  </a:lnTo>
                  <a:lnTo>
                    <a:pt x="13" y="10"/>
                  </a:lnTo>
                  <a:lnTo>
                    <a:pt x="14" y="9"/>
                  </a:lnTo>
                  <a:lnTo>
                    <a:pt x="14" y="8"/>
                  </a:lnTo>
                  <a:lnTo>
                    <a:pt x="14" y="7"/>
                  </a:lnTo>
                  <a:lnTo>
                    <a:pt x="15" y="6"/>
                  </a:lnTo>
                  <a:lnTo>
                    <a:pt x="15" y="5"/>
                  </a:lnTo>
                  <a:lnTo>
                    <a:pt x="15" y="4"/>
                  </a:lnTo>
                  <a:lnTo>
                    <a:pt x="15" y="4"/>
                  </a:lnTo>
                  <a:lnTo>
                    <a:pt x="15" y="3"/>
                  </a:lnTo>
                  <a:lnTo>
                    <a:pt x="15" y="2"/>
                  </a:lnTo>
                  <a:lnTo>
                    <a:pt x="16" y="1"/>
                  </a:lnTo>
                  <a:lnTo>
                    <a:pt x="16" y="1"/>
                  </a:lnTo>
                  <a:lnTo>
                    <a:pt x="17" y="1"/>
                  </a:lnTo>
                  <a:lnTo>
                    <a:pt x="17"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09" name="Freeform 653"/>
            <p:cNvSpPr>
              <a:spLocks/>
            </p:cNvSpPr>
            <p:nvPr/>
          </p:nvSpPr>
          <p:spPr bwMode="auto">
            <a:xfrm>
              <a:off x="793" y="3730"/>
              <a:ext cx="15" cy="18"/>
            </a:xfrm>
            <a:custGeom>
              <a:avLst/>
              <a:gdLst>
                <a:gd name="T0" fmla="*/ 14 w 15"/>
                <a:gd name="T1" fmla="*/ 14 h 18"/>
                <a:gd name="T2" fmla="*/ 13 w 15"/>
                <a:gd name="T3" fmla="*/ 16 h 18"/>
                <a:gd name="T4" fmla="*/ 11 w 15"/>
                <a:gd name="T5" fmla="*/ 17 h 18"/>
                <a:gd name="T6" fmla="*/ 9 w 15"/>
                <a:gd name="T7" fmla="*/ 17 h 18"/>
                <a:gd name="T8" fmla="*/ 6 w 15"/>
                <a:gd name="T9" fmla="*/ 17 h 18"/>
                <a:gd name="T10" fmla="*/ 4 w 15"/>
                <a:gd name="T11" fmla="*/ 16 h 18"/>
                <a:gd name="T12" fmla="*/ 1 w 15"/>
                <a:gd name="T13" fmla="*/ 16 h 18"/>
                <a:gd name="T14" fmla="*/ 0 w 15"/>
                <a:gd name="T15" fmla="*/ 14 h 18"/>
                <a:gd name="T16" fmla="*/ 0 w 15"/>
                <a:gd name="T17" fmla="*/ 12 h 18"/>
                <a:gd name="T18" fmla="*/ 0 w 15"/>
                <a:gd name="T19" fmla="*/ 10 h 18"/>
                <a:gd name="T20" fmla="*/ 1 w 15"/>
                <a:gd name="T21" fmla="*/ 9 h 18"/>
                <a:gd name="T22" fmla="*/ 1 w 15"/>
                <a:gd name="T23" fmla="*/ 7 h 18"/>
                <a:gd name="T24" fmla="*/ 1 w 15"/>
                <a:gd name="T25" fmla="*/ 4 h 18"/>
                <a:gd name="T26" fmla="*/ 1 w 15"/>
                <a:gd name="T27" fmla="*/ 3 h 18"/>
                <a:gd name="T28" fmla="*/ 2 w 15"/>
                <a:gd name="T29" fmla="*/ 1 h 18"/>
                <a:gd name="T30" fmla="*/ 3 w 15"/>
                <a:gd name="T31" fmla="*/ 0 h 18"/>
                <a:gd name="T32" fmla="*/ 4 w 15"/>
                <a:gd name="T33" fmla="*/ 1 h 18"/>
                <a:gd name="T34" fmla="*/ 4 w 15"/>
                <a:gd name="T35" fmla="*/ 2 h 18"/>
                <a:gd name="T36" fmla="*/ 3 w 15"/>
                <a:gd name="T37" fmla="*/ 4 h 18"/>
                <a:gd name="T38" fmla="*/ 3 w 15"/>
                <a:gd name="T39" fmla="*/ 5 h 18"/>
                <a:gd name="T40" fmla="*/ 3 w 15"/>
                <a:gd name="T41" fmla="*/ 8 h 18"/>
                <a:gd name="T42" fmla="*/ 3 w 15"/>
                <a:gd name="T43" fmla="*/ 10 h 18"/>
                <a:gd name="T44" fmla="*/ 3 w 15"/>
                <a:gd name="T45" fmla="*/ 13 h 18"/>
                <a:gd name="T46" fmla="*/ 4 w 15"/>
                <a:gd name="T47" fmla="*/ 13 h 18"/>
                <a:gd name="T48" fmla="*/ 6 w 15"/>
                <a:gd name="T49" fmla="*/ 13 h 18"/>
                <a:gd name="T50" fmla="*/ 7 w 15"/>
                <a:gd name="T51" fmla="*/ 13 h 18"/>
                <a:gd name="T52" fmla="*/ 8 w 15"/>
                <a:gd name="T53" fmla="*/ 13 h 18"/>
                <a:gd name="T54" fmla="*/ 10 w 15"/>
                <a:gd name="T55" fmla="*/ 13 h 18"/>
                <a:gd name="T56" fmla="*/ 11 w 15"/>
                <a:gd name="T57" fmla="*/ 13 h 18"/>
                <a:gd name="T58" fmla="*/ 11 w 15"/>
                <a:gd name="T59" fmla="*/ 11 h 18"/>
                <a:gd name="T60" fmla="*/ 12 w 15"/>
                <a:gd name="T61" fmla="*/ 10 h 18"/>
                <a:gd name="T62" fmla="*/ 12 w 15"/>
                <a:gd name="T63" fmla="*/ 7 h 18"/>
                <a:gd name="T64" fmla="*/ 12 w 15"/>
                <a:gd name="T65" fmla="*/ 5 h 18"/>
                <a:gd name="T66" fmla="*/ 13 w 15"/>
                <a:gd name="T67" fmla="*/ 3 h 18"/>
                <a:gd name="T68" fmla="*/ 13 w 15"/>
                <a:gd name="T69" fmla="*/ 1 h 18"/>
                <a:gd name="T70" fmla="*/ 14 w 15"/>
                <a:gd name="T7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18">
                  <a:moveTo>
                    <a:pt x="14" y="1"/>
                  </a:moveTo>
                  <a:lnTo>
                    <a:pt x="14" y="14"/>
                  </a:lnTo>
                  <a:lnTo>
                    <a:pt x="13" y="15"/>
                  </a:lnTo>
                  <a:lnTo>
                    <a:pt x="13" y="16"/>
                  </a:lnTo>
                  <a:lnTo>
                    <a:pt x="13" y="16"/>
                  </a:lnTo>
                  <a:lnTo>
                    <a:pt x="11" y="17"/>
                  </a:lnTo>
                  <a:lnTo>
                    <a:pt x="11" y="17"/>
                  </a:lnTo>
                  <a:lnTo>
                    <a:pt x="9" y="17"/>
                  </a:lnTo>
                  <a:lnTo>
                    <a:pt x="8" y="17"/>
                  </a:lnTo>
                  <a:lnTo>
                    <a:pt x="6" y="17"/>
                  </a:lnTo>
                  <a:lnTo>
                    <a:pt x="5" y="17"/>
                  </a:lnTo>
                  <a:lnTo>
                    <a:pt x="4" y="16"/>
                  </a:lnTo>
                  <a:lnTo>
                    <a:pt x="2" y="16"/>
                  </a:lnTo>
                  <a:lnTo>
                    <a:pt x="1" y="16"/>
                  </a:lnTo>
                  <a:lnTo>
                    <a:pt x="1" y="15"/>
                  </a:lnTo>
                  <a:lnTo>
                    <a:pt x="0" y="14"/>
                  </a:lnTo>
                  <a:lnTo>
                    <a:pt x="0" y="13"/>
                  </a:lnTo>
                  <a:lnTo>
                    <a:pt x="0" y="12"/>
                  </a:lnTo>
                  <a:lnTo>
                    <a:pt x="0" y="11"/>
                  </a:lnTo>
                  <a:lnTo>
                    <a:pt x="0" y="10"/>
                  </a:lnTo>
                  <a:lnTo>
                    <a:pt x="0" y="10"/>
                  </a:lnTo>
                  <a:lnTo>
                    <a:pt x="1" y="9"/>
                  </a:lnTo>
                  <a:lnTo>
                    <a:pt x="1" y="8"/>
                  </a:lnTo>
                  <a:lnTo>
                    <a:pt x="1" y="7"/>
                  </a:lnTo>
                  <a:lnTo>
                    <a:pt x="1" y="6"/>
                  </a:lnTo>
                  <a:lnTo>
                    <a:pt x="1" y="4"/>
                  </a:lnTo>
                  <a:lnTo>
                    <a:pt x="1" y="4"/>
                  </a:lnTo>
                  <a:lnTo>
                    <a:pt x="1" y="3"/>
                  </a:lnTo>
                  <a:lnTo>
                    <a:pt x="2" y="2"/>
                  </a:lnTo>
                  <a:lnTo>
                    <a:pt x="2" y="1"/>
                  </a:lnTo>
                  <a:lnTo>
                    <a:pt x="2" y="1"/>
                  </a:lnTo>
                  <a:lnTo>
                    <a:pt x="3" y="0"/>
                  </a:lnTo>
                  <a:lnTo>
                    <a:pt x="4" y="0"/>
                  </a:lnTo>
                  <a:lnTo>
                    <a:pt x="4" y="1"/>
                  </a:lnTo>
                  <a:lnTo>
                    <a:pt x="4" y="1"/>
                  </a:lnTo>
                  <a:lnTo>
                    <a:pt x="4" y="2"/>
                  </a:lnTo>
                  <a:lnTo>
                    <a:pt x="4" y="3"/>
                  </a:lnTo>
                  <a:lnTo>
                    <a:pt x="3" y="4"/>
                  </a:lnTo>
                  <a:lnTo>
                    <a:pt x="3" y="4"/>
                  </a:lnTo>
                  <a:lnTo>
                    <a:pt x="3" y="5"/>
                  </a:lnTo>
                  <a:lnTo>
                    <a:pt x="3" y="7"/>
                  </a:lnTo>
                  <a:lnTo>
                    <a:pt x="3" y="8"/>
                  </a:lnTo>
                  <a:lnTo>
                    <a:pt x="3" y="9"/>
                  </a:lnTo>
                  <a:lnTo>
                    <a:pt x="3" y="10"/>
                  </a:lnTo>
                  <a:lnTo>
                    <a:pt x="3" y="12"/>
                  </a:lnTo>
                  <a:lnTo>
                    <a:pt x="3" y="13"/>
                  </a:lnTo>
                  <a:lnTo>
                    <a:pt x="4" y="13"/>
                  </a:lnTo>
                  <a:lnTo>
                    <a:pt x="4" y="13"/>
                  </a:lnTo>
                  <a:lnTo>
                    <a:pt x="5" y="13"/>
                  </a:lnTo>
                  <a:lnTo>
                    <a:pt x="6" y="13"/>
                  </a:lnTo>
                  <a:lnTo>
                    <a:pt x="6" y="13"/>
                  </a:lnTo>
                  <a:lnTo>
                    <a:pt x="7" y="13"/>
                  </a:lnTo>
                  <a:lnTo>
                    <a:pt x="8" y="13"/>
                  </a:lnTo>
                  <a:lnTo>
                    <a:pt x="8" y="13"/>
                  </a:lnTo>
                  <a:lnTo>
                    <a:pt x="9" y="13"/>
                  </a:lnTo>
                  <a:lnTo>
                    <a:pt x="10" y="13"/>
                  </a:lnTo>
                  <a:lnTo>
                    <a:pt x="10" y="13"/>
                  </a:lnTo>
                  <a:lnTo>
                    <a:pt x="11" y="13"/>
                  </a:lnTo>
                  <a:lnTo>
                    <a:pt x="11" y="12"/>
                  </a:lnTo>
                  <a:lnTo>
                    <a:pt x="11" y="11"/>
                  </a:lnTo>
                  <a:lnTo>
                    <a:pt x="11" y="10"/>
                  </a:lnTo>
                  <a:lnTo>
                    <a:pt x="12" y="10"/>
                  </a:lnTo>
                  <a:lnTo>
                    <a:pt x="12" y="9"/>
                  </a:lnTo>
                  <a:lnTo>
                    <a:pt x="12" y="7"/>
                  </a:lnTo>
                  <a:lnTo>
                    <a:pt x="12" y="7"/>
                  </a:lnTo>
                  <a:lnTo>
                    <a:pt x="12" y="5"/>
                  </a:lnTo>
                  <a:lnTo>
                    <a:pt x="12" y="4"/>
                  </a:lnTo>
                  <a:lnTo>
                    <a:pt x="13" y="3"/>
                  </a:lnTo>
                  <a:lnTo>
                    <a:pt x="13" y="2"/>
                  </a:lnTo>
                  <a:lnTo>
                    <a:pt x="13" y="1"/>
                  </a:lnTo>
                  <a:lnTo>
                    <a:pt x="13" y="1"/>
                  </a:lnTo>
                  <a:lnTo>
                    <a:pt x="14"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0" name="Freeform 654"/>
            <p:cNvSpPr>
              <a:spLocks/>
            </p:cNvSpPr>
            <p:nvPr/>
          </p:nvSpPr>
          <p:spPr bwMode="auto">
            <a:xfrm>
              <a:off x="810" y="3730"/>
              <a:ext cx="16" cy="19"/>
            </a:xfrm>
            <a:custGeom>
              <a:avLst/>
              <a:gdLst>
                <a:gd name="T0" fmla="*/ 12 w 16"/>
                <a:gd name="T1" fmla="*/ 1 h 19"/>
                <a:gd name="T2" fmla="*/ 13 w 16"/>
                <a:gd name="T3" fmla="*/ 2 h 19"/>
                <a:gd name="T4" fmla="*/ 13 w 16"/>
                <a:gd name="T5" fmla="*/ 4 h 19"/>
                <a:gd name="T6" fmla="*/ 14 w 16"/>
                <a:gd name="T7" fmla="*/ 6 h 19"/>
                <a:gd name="T8" fmla="*/ 14 w 16"/>
                <a:gd name="T9" fmla="*/ 8 h 19"/>
                <a:gd name="T10" fmla="*/ 14 w 16"/>
                <a:gd name="T11" fmla="*/ 11 h 19"/>
                <a:gd name="T12" fmla="*/ 14 w 16"/>
                <a:gd name="T13" fmla="*/ 12 h 19"/>
                <a:gd name="T14" fmla="*/ 15 w 16"/>
                <a:gd name="T15" fmla="*/ 14 h 19"/>
                <a:gd name="T16" fmla="*/ 15 w 16"/>
                <a:gd name="T17" fmla="*/ 15 h 19"/>
                <a:gd name="T18" fmla="*/ 14 w 16"/>
                <a:gd name="T19" fmla="*/ 17 h 19"/>
                <a:gd name="T20" fmla="*/ 11 w 16"/>
                <a:gd name="T21" fmla="*/ 17 h 19"/>
                <a:gd name="T22" fmla="*/ 9 w 16"/>
                <a:gd name="T23" fmla="*/ 18 h 19"/>
                <a:gd name="T24" fmla="*/ 6 w 16"/>
                <a:gd name="T25" fmla="*/ 18 h 19"/>
                <a:gd name="T26" fmla="*/ 4 w 16"/>
                <a:gd name="T27" fmla="*/ 17 h 19"/>
                <a:gd name="T28" fmla="*/ 1 w 16"/>
                <a:gd name="T29" fmla="*/ 16 h 19"/>
                <a:gd name="T30" fmla="*/ 0 w 16"/>
                <a:gd name="T31" fmla="*/ 14 h 19"/>
                <a:gd name="T32" fmla="*/ 0 w 16"/>
                <a:gd name="T33" fmla="*/ 13 h 19"/>
                <a:gd name="T34" fmla="*/ 0 w 16"/>
                <a:gd name="T35" fmla="*/ 11 h 19"/>
                <a:gd name="T36" fmla="*/ 1 w 16"/>
                <a:gd name="T37" fmla="*/ 9 h 19"/>
                <a:gd name="T38" fmla="*/ 1 w 16"/>
                <a:gd name="T39" fmla="*/ 8 h 19"/>
                <a:gd name="T40" fmla="*/ 1 w 16"/>
                <a:gd name="T41" fmla="*/ 5 h 19"/>
                <a:gd name="T42" fmla="*/ 1 w 16"/>
                <a:gd name="T43" fmla="*/ 4 h 19"/>
                <a:gd name="T44" fmla="*/ 1 w 16"/>
                <a:gd name="T45" fmla="*/ 2 h 19"/>
                <a:gd name="T46" fmla="*/ 1 w 16"/>
                <a:gd name="T47" fmla="*/ 1 h 19"/>
                <a:gd name="T48" fmla="*/ 2 w 16"/>
                <a:gd name="T49" fmla="*/ 2 h 19"/>
                <a:gd name="T50" fmla="*/ 2 w 16"/>
                <a:gd name="T51" fmla="*/ 4 h 19"/>
                <a:gd name="T52" fmla="*/ 2 w 16"/>
                <a:gd name="T53" fmla="*/ 6 h 19"/>
                <a:gd name="T54" fmla="*/ 2 w 16"/>
                <a:gd name="T55" fmla="*/ 9 h 19"/>
                <a:gd name="T56" fmla="*/ 2 w 16"/>
                <a:gd name="T57" fmla="*/ 11 h 19"/>
                <a:gd name="T58" fmla="*/ 3 w 16"/>
                <a:gd name="T59" fmla="*/ 13 h 19"/>
                <a:gd name="T60" fmla="*/ 4 w 16"/>
                <a:gd name="T61" fmla="*/ 14 h 19"/>
                <a:gd name="T62" fmla="*/ 4 w 16"/>
                <a:gd name="T63" fmla="*/ 14 h 19"/>
                <a:gd name="T64" fmla="*/ 6 w 16"/>
                <a:gd name="T65" fmla="*/ 14 h 19"/>
                <a:gd name="T66" fmla="*/ 8 w 16"/>
                <a:gd name="T67" fmla="*/ 14 h 19"/>
                <a:gd name="T68" fmla="*/ 9 w 16"/>
                <a:gd name="T69" fmla="*/ 14 h 19"/>
                <a:gd name="T70" fmla="*/ 11 w 16"/>
                <a:gd name="T71" fmla="*/ 14 h 19"/>
                <a:gd name="T72" fmla="*/ 11 w 16"/>
                <a:gd name="T73" fmla="*/ 13 h 19"/>
                <a:gd name="T74" fmla="*/ 11 w 16"/>
                <a:gd name="T75" fmla="*/ 11 h 19"/>
                <a:gd name="T76" fmla="*/ 11 w 16"/>
                <a:gd name="T77" fmla="*/ 10 h 19"/>
                <a:gd name="T78" fmla="*/ 11 w 16"/>
                <a:gd name="T79" fmla="*/ 5 h 19"/>
                <a:gd name="T80" fmla="*/ 11 w 16"/>
                <a:gd name="T81" fmla="*/ 3 h 19"/>
                <a:gd name="T82" fmla="*/ 11 w 16"/>
                <a:gd name="T83" fmla="*/ 2 h 19"/>
                <a:gd name="T84" fmla="*/ 11 w 16"/>
                <a:gd name="T85" fmla="*/ 0 h 19"/>
                <a:gd name="T86" fmla="*/ 12 w 16"/>
                <a:gd name="T87"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 h="19">
                  <a:moveTo>
                    <a:pt x="12" y="1"/>
                  </a:moveTo>
                  <a:lnTo>
                    <a:pt x="12" y="1"/>
                  </a:lnTo>
                  <a:lnTo>
                    <a:pt x="13" y="2"/>
                  </a:lnTo>
                  <a:lnTo>
                    <a:pt x="13" y="2"/>
                  </a:lnTo>
                  <a:lnTo>
                    <a:pt x="13" y="3"/>
                  </a:lnTo>
                  <a:lnTo>
                    <a:pt x="13" y="4"/>
                  </a:lnTo>
                  <a:lnTo>
                    <a:pt x="13" y="5"/>
                  </a:lnTo>
                  <a:lnTo>
                    <a:pt x="14" y="6"/>
                  </a:lnTo>
                  <a:lnTo>
                    <a:pt x="14" y="7"/>
                  </a:lnTo>
                  <a:lnTo>
                    <a:pt x="14" y="8"/>
                  </a:lnTo>
                  <a:lnTo>
                    <a:pt x="14" y="9"/>
                  </a:lnTo>
                  <a:lnTo>
                    <a:pt x="14" y="11"/>
                  </a:lnTo>
                  <a:lnTo>
                    <a:pt x="14" y="11"/>
                  </a:lnTo>
                  <a:lnTo>
                    <a:pt x="14" y="12"/>
                  </a:lnTo>
                  <a:lnTo>
                    <a:pt x="14" y="13"/>
                  </a:lnTo>
                  <a:lnTo>
                    <a:pt x="15" y="14"/>
                  </a:lnTo>
                  <a:lnTo>
                    <a:pt x="15" y="14"/>
                  </a:lnTo>
                  <a:lnTo>
                    <a:pt x="15" y="15"/>
                  </a:lnTo>
                  <a:lnTo>
                    <a:pt x="14" y="16"/>
                  </a:lnTo>
                  <a:lnTo>
                    <a:pt x="14" y="17"/>
                  </a:lnTo>
                  <a:lnTo>
                    <a:pt x="13" y="17"/>
                  </a:lnTo>
                  <a:lnTo>
                    <a:pt x="11" y="17"/>
                  </a:lnTo>
                  <a:lnTo>
                    <a:pt x="11" y="18"/>
                  </a:lnTo>
                  <a:lnTo>
                    <a:pt x="9" y="18"/>
                  </a:lnTo>
                  <a:lnTo>
                    <a:pt x="8" y="18"/>
                  </a:lnTo>
                  <a:lnTo>
                    <a:pt x="6" y="18"/>
                  </a:lnTo>
                  <a:lnTo>
                    <a:pt x="5" y="17"/>
                  </a:lnTo>
                  <a:lnTo>
                    <a:pt x="4" y="17"/>
                  </a:lnTo>
                  <a:lnTo>
                    <a:pt x="2" y="17"/>
                  </a:lnTo>
                  <a:lnTo>
                    <a:pt x="1" y="16"/>
                  </a:lnTo>
                  <a:lnTo>
                    <a:pt x="1" y="15"/>
                  </a:lnTo>
                  <a:lnTo>
                    <a:pt x="0" y="14"/>
                  </a:lnTo>
                  <a:lnTo>
                    <a:pt x="0" y="14"/>
                  </a:lnTo>
                  <a:lnTo>
                    <a:pt x="0" y="13"/>
                  </a:lnTo>
                  <a:lnTo>
                    <a:pt x="0" y="12"/>
                  </a:lnTo>
                  <a:lnTo>
                    <a:pt x="0" y="11"/>
                  </a:lnTo>
                  <a:lnTo>
                    <a:pt x="1" y="10"/>
                  </a:lnTo>
                  <a:lnTo>
                    <a:pt x="1" y="9"/>
                  </a:lnTo>
                  <a:lnTo>
                    <a:pt x="1" y="8"/>
                  </a:lnTo>
                  <a:lnTo>
                    <a:pt x="1" y="8"/>
                  </a:lnTo>
                  <a:lnTo>
                    <a:pt x="1" y="6"/>
                  </a:lnTo>
                  <a:lnTo>
                    <a:pt x="1" y="5"/>
                  </a:lnTo>
                  <a:lnTo>
                    <a:pt x="1" y="5"/>
                  </a:lnTo>
                  <a:lnTo>
                    <a:pt x="1" y="4"/>
                  </a:lnTo>
                  <a:lnTo>
                    <a:pt x="1" y="2"/>
                  </a:lnTo>
                  <a:lnTo>
                    <a:pt x="1" y="2"/>
                  </a:lnTo>
                  <a:lnTo>
                    <a:pt x="1" y="2"/>
                  </a:lnTo>
                  <a:lnTo>
                    <a:pt x="1" y="1"/>
                  </a:lnTo>
                  <a:lnTo>
                    <a:pt x="2" y="1"/>
                  </a:lnTo>
                  <a:lnTo>
                    <a:pt x="2" y="2"/>
                  </a:lnTo>
                  <a:lnTo>
                    <a:pt x="2" y="3"/>
                  </a:lnTo>
                  <a:lnTo>
                    <a:pt x="2" y="4"/>
                  </a:lnTo>
                  <a:lnTo>
                    <a:pt x="2" y="5"/>
                  </a:lnTo>
                  <a:lnTo>
                    <a:pt x="2" y="6"/>
                  </a:lnTo>
                  <a:lnTo>
                    <a:pt x="2" y="8"/>
                  </a:lnTo>
                  <a:lnTo>
                    <a:pt x="2" y="9"/>
                  </a:lnTo>
                  <a:lnTo>
                    <a:pt x="2" y="10"/>
                  </a:lnTo>
                  <a:lnTo>
                    <a:pt x="2" y="11"/>
                  </a:lnTo>
                  <a:lnTo>
                    <a:pt x="2" y="12"/>
                  </a:lnTo>
                  <a:lnTo>
                    <a:pt x="3" y="13"/>
                  </a:lnTo>
                  <a:lnTo>
                    <a:pt x="3" y="14"/>
                  </a:lnTo>
                  <a:lnTo>
                    <a:pt x="4" y="14"/>
                  </a:lnTo>
                  <a:lnTo>
                    <a:pt x="4" y="14"/>
                  </a:lnTo>
                  <a:lnTo>
                    <a:pt x="4" y="14"/>
                  </a:lnTo>
                  <a:lnTo>
                    <a:pt x="6" y="14"/>
                  </a:lnTo>
                  <a:lnTo>
                    <a:pt x="6" y="14"/>
                  </a:lnTo>
                  <a:lnTo>
                    <a:pt x="7" y="14"/>
                  </a:lnTo>
                  <a:lnTo>
                    <a:pt x="8" y="14"/>
                  </a:lnTo>
                  <a:lnTo>
                    <a:pt x="9" y="14"/>
                  </a:lnTo>
                  <a:lnTo>
                    <a:pt x="9" y="14"/>
                  </a:lnTo>
                  <a:lnTo>
                    <a:pt x="10" y="14"/>
                  </a:lnTo>
                  <a:lnTo>
                    <a:pt x="11" y="14"/>
                  </a:lnTo>
                  <a:lnTo>
                    <a:pt x="11" y="14"/>
                  </a:lnTo>
                  <a:lnTo>
                    <a:pt x="11" y="13"/>
                  </a:lnTo>
                  <a:lnTo>
                    <a:pt x="11" y="12"/>
                  </a:lnTo>
                  <a:lnTo>
                    <a:pt x="11" y="11"/>
                  </a:lnTo>
                  <a:lnTo>
                    <a:pt x="11" y="11"/>
                  </a:lnTo>
                  <a:lnTo>
                    <a:pt x="11" y="10"/>
                  </a:lnTo>
                  <a:lnTo>
                    <a:pt x="11" y="9"/>
                  </a:lnTo>
                  <a:lnTo>
                    <a:pt x="11" y="5"/>
                  </a:lnTo>
                  <a:lnTo>
                    <a:pt x="11" y="4"/>
                  </a:lnTo>
                  <a:lnTo>
                    <a:pt x="11" y="3"/>
                  </a:lnTo>
                  <a:lnTo>
                    <a:pt x="11" y="2"/>
                  </a:lnTo>
                  <a:lnTo>
                    <a:pt x="11" y="2"/>
                  </a:lnTo>
                  <a:lnTo>
                    <a:pt x="11" y="1"/>
                  </a:lnTo>
                  <a:lnTo>
                    <a:pt x="11" y="0"/>
                  </a:lnTo>
                  <a:lnTo>
                    <a:pt x="11" y="0"/>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1" name="Freeform 655"/>
            <p:cNvSpPr>
              <a:spLocks/>
            </p:cNvSpPr>
            <p:nvPr/>
          </p:nvSpPr>
          <p:spPr bwMode="auto">
            <a:xfrm>
              <a:off x="844" y="3730"/>
              <a:ext cx="15" cy="18"/>
            </a:xfrm>
            <a:custGeom>
              <a:avLst/>
              <a:gdLst>
                <a:gd name="T0" fmla="*/ 0 w 15"/>
                <a:gd name="T1" fmla="*/ 1 h 18"/>
                <a:gd name="T2" fmla="*/ 0 w 15"/>
                <a:gd name="T3" fmla="*/ 2 h 18"/>
                <a:gd name="T4" fmla="*/ 0 w 15"/>
                <a:gd name="T5" fmla="*/ 4 h 18"/>
                <a:gd name="T6" fmla="*/ 0 w 15"/>
                <a:gd name="T7" fmla="*/ 6 h 18"/>
                <a:gd name="T8" fmla="*/ 0 w 15"/>
                <a:gd name="T9" fmla="*/ 10 h 18"/>
                <a:gd name="T10" fmla="*/ 0 w 15"/>
                <a:gd name="T11" fmla="*/ 12 h 18"/>
                <a:gd name="T12" fmla="*/ 0 w 15"/>
                <a:gd name="T13" fmla="*/ 13 h 18"/>
                <a:gd name="T14" fmla="*/ 1 w 15"/>
                <a:gd name="T15" fmla="*/ 15 h 18"/>
                <a:gd name="T16" fmla="*/ 1 w 15"/>
                <a:gd name="T17" fmla="*/ 16 h 18"/>
                <a:gd name="T18" fmla="*/ 4 w 15"/>
                <a:gd name="T19" fmla="*/ 17 h 18"/>
                <a:gd name="T20" fmla="*/ 6 w 15"/>
                <a:gd name="T21" fmla="*/ 17 h 18"/>
                <a:gd name="T22" fmla="*/ 9 w 15"/>
                <a:gd name="T23" fmla="*/ 17 h 18"/>
                <a:gd name="T24" fmla="*/ 11 w 15"/>
                <a:gd name="T25" fmla="*/ 16 h 18"/>
                <a:gd name="T26" fmla="*/ 13 w 15"/>
                <a:gd name="T27" fmla="*/ 15 h 18"/>
                <a:gd name="T28" fmla="*/ 14 w 15"/>
                <a:gd name="T29" fmla="*/ 13 h 18"/>
                <a:gd name="T30" fmla="*/ 13 w 15"/>
                <a:gd name="T31" fmla="*/ 12 h 18"/>
                <a:gd name="T32" fmla="*/ 13 w 15"/>
                <a:gd name="T33" fmla="*/ 10 h 18"/>
                <a:gd name="T34" fmla="*/ 13 w 15"/>
                <a:gd name="T35" fmla="*/ 9 h 18"/>
                <a:gd name="T36" fmla="*/ 13 w 15"/>
                <a:gd name="T37" fmla="*/ 7 h 18"/>
                <a:gd name="T38" fmla="*/ 12 w 15"/>
                <a:gd name="T39" fmla="*/ 5 h 18"/>
                <a:gd name="T40" fmla="*/ 12 w 15"/>
                <a:gd name="T41" fmla="*/ 4 h 18"/>
                <a:gd name="T42" fmla="*/ 11 w 15"/>
                <a:gd name="T43" fmla="*/ 2 h 18"/>
                <a:gd name="T44" fmla="*/ 11 w 15"/>
                <a:gd name="T45" fmla="*/ 1 h 18"/>
                <a:gd name="T46" fmla="*/ 11 w 15"/>
                <a:gd name="T47" fmla="*/ 0 h 18"/>
                <a:gd name="T48" fmla="*/ 11 w 15"/>
                <a:gd name="T49" fmla="*/ 1 h 18"/>
                <a:gd name="T50" fmla="*/ 11 w 15"/>
                <a:gd name="T51" fmla="*/ 3 h 18"/>
                <a:gd name="T52" fmla="*/ 11 w 15"/>
                <a:gd name="T53" fmla="*/ 4 h 18"/>
                <a:gd name="T54" fmla="*/ 11 w 15"/>
                <a:gd name="T55" fmla="*/ 7 h 18"/>
                <a:gd name="T56" fmla="*/ 11 w 15"/>
                <a:gd name="T57" fmla="*/ 9 h 18"/>
                <a:gd name="T58" fmla="*/ 11 w 15"/>
                <a:gd name="T59" fmla="*/ 11 h 18"/>
                <a:gd name="T60" fmla="*/ 11 w 15"/>
                <a:gd name="T61" fmla="*/ 13 h 18"/>
                <a:gd name="T62" fmla="*/ 9 w 15"/>
                <a:gd name="T63" fmla="*/ 13 h 18"/>
                <a:gd name="T64" fmla="*/ 8 w 15"/>
                <a:gd name="T65" fmla="*/ 13 h 18"/>
                <a:gd name="T66" fmla="*/ 6 w 15"/>
                <a:gd name="T67" fmla="*/ 14 h 18"/>
                <a:gd name="T68" fmla="*/ 5 w 15"/>
                <a:gd name="T69" fmla="*/ 14 h 18"/>
                <a:gd name="T70" fmla="*/ 4 w 15"/>
                <a:gd name="T71" fmla="*/ 13 h 18"/>
                <a:gd name="T72" fmla="*/ 3 w 15"/>
                <a:gd name="T73" fmla="*/ 13 h 18"/>
                <a:gd name="T74" fmla="*/ 2 w 15"/>
                <a:gd name="T75" fmla="*/ 11 h 18"/>
                <a:gd name="T76" fmla="*/ 2 w 15"/>
                <a:gd name="T77" fmla="*/ 9 h 18"/>
                <a:gd name="T78" fmla="*/ 1 w 15"/>
                <a:gd name="T79" fmla="*/ 7 h 18"/>
                <a:gd name="T80" fmla="*/ 1 w 15"/>
                <a:gd name="T81" fmla="*/ 4 h 18"/>
                <a:gd name="T82" fmla="*/ 1 w 15"/>
                <a:gd name="T83" fmla="*/ 2 h 18"/>
                <a:gd name="T84" fmla="*/ 1 w 15"/>
                <a:gd name="T8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 h="18">
                  <a:moveTo>
                    <a:pt x="0" y="1"/>
                  </a:moveTo>
                  <a:lnTo>
                    <a:pt x="0" y="1"/>
                  </a:lnTo>
                  <a:lnTo>
                    <a:pt x="0" y="1"/>
                  </a:lnTo>
                  <a:lnTo>
                    <a:pt x="0" y="2"/>
                  </a:lnTo>
                  <a:lnTo>
                    <a:pt x="0" y="3"/>
                  </a:lnTo>
                  <a:lnTo>
                    <a:pt x="0" y="4"/>
                  </a:lnTo>
                  <a:lnTo>
                    <a:pt x="0" y="5"/>
                  </a:lnTo>
                  <a:lnTo>
                    <a:pt x="0" y="6"/>
                  </a:lnTo>
                  <a:lnTo>
                    <a:pt x="0" y="8"/>
                  </a:lnTo>
                  <a:lnTo>
                    <a:pt x="0" y="10"/>
                  </a:lnTo>
                  <a:lnTo>
                    <a:pt x="0" y="10"/>
                  </a:lnTo>
                  <a:lnTo>
                    <a:pt x="0" y="12"/>
                  </a:lnTo>
                  <a:lnTo>
                    <a:pt x="0" y="13"/>
                  </a:lnTo>
                  <a:lnTo>
                    <a:pt x="0" y="13"/>
                  </a:lnTo>
                  <a:lnTo>
                    <a:pt x="0" y="14"/>
                  </a:lnTo>
                  <a:lnTo>
                    <a:pt x="1" y="15"/>
                  </a:lnTo>
                  <a:lnTo>
                    <a:pt x="1" y="16"/>
                  </a:lnTo>
                  <a:lnTo>
                    <a:pt x="1" y="16"/>
                  </a:lnTo>
                  <a:lnTo>
                    <a:pt x="3" y="17"/>
                  </a:lnTo>
                  <a:lnTo>
                    <a:pt x="4" y="17"/>
                  </a:lnTo>
                  <a:lnTo>
                    <a:pt x="5" y="17"/>
                  </a:lnTo>
                  <a:lnTo>
                    <a:pt x="6" y="17"/>
                  </a:lnTo>
                  <a:lnTo>
                    <a:pt x="8" y="17"/>
                  </a:lnTo>
                  <a:lnTo>
                    <a:pt x="9" y="17"/>
                  </a:lnTo>
                  <a:lnTo>
                    <a:pt x="10" y="17"/>
                  </a:lnTo>
                  <a:lnTo>
                    <a:pt x="11" y="16"/>
                  </a:lnTo>
                  <a:lnTo>
                    <a:pt x="12" y="16"/>
                  </a:lnTo>
                  <a:lnTo>
                    <a:pt x="13" y="15"/>
                  </a:lnTo>
                  <a:lnTo>
                    <a:pt x="13" y="14"/>
                  </a:lnTo>
                  <a:lnTo>
                    <a:pt x="14" y="13"/>
                  </a:lnTo>
                  <a:lnTo>
                    <a:pt x="14" y="12"/>
                  </a:lnTo>
                  <a:lnTo>
                    <a:pt x="13" y="12"/>
                  </a:lnTo>
                  <a:lnTo>
                    <a:pt x="13" y="11"/>
                  </a:lnTo>
                  <a:lnTo>
                    <a:pt x="13" y="10"/>
                  </a:lnTo>
                  <a:lnTo>
                    <a:pt x="13" y="10"/>
                  </a:lnTo>
                  <a:lnTo>
                    <a:pt x="13" y="9"/>
                  </a:lnTo>
                  <a:lnTo>
                    <a:pt x="13" y="8"/>
                  </a:lnTo>
                  <a:lnTo>
                    <a:pt x="13" y="7"/>
                  </a:lnTo>
                  <a:lnTo>
                    <a:pt x="12" y="6"/>
                  </a:lnTo>
                  <a:lnTo>
                    <a:pt x="12" y="5"/>
                  </a:lnTo>
                  <a:lnTo>
                    <a:pt x="12" y="4"/>
                  </a:lnTo>
                  <a:lnTo>
                    <a:pt x="12" y="4"/>
                  </a:lnTo>
                  <a:lnTo>
                    <a:pt x="12" y="3"/>
                  </a:lnTo>
                  <a:lnTo>
                    <a:pt x="11" y="2"/>
                  </a:lnTo>
                  <a:lnTo>
                    <a:pt x="11" y="1"/>
                  </a:lnTo>
                  <a:lnTo>
                    <a:pt x="11" y="1"/>
                  </a:lnTo>
                  <a:lnTo>
                    <a:pt x="11" y="0"/>
                  </a:lnTo>
                  <a:lnTo>
                    <a:pt x="11" y="0"/>
                  </a:lnTo>
                  <a:lnTo>
                    <a:pt x="11" y="1"/>
                  </a:lnTo>
                  <a:lnTo>
                    <a:pt x="11" y="1"/>
                  </a:lnTo>
                  <a:lnTo>
                    <a:pt x="11" y="2"/>
                  </a:lnTo>
                  <a:lnTo>
                    <a:pt x="11" y="3"/>
                  </a:lnTo>
                  <a:lnTo>
                    <a:pt x="11" y="4"/>
                  </a:lnTo>
                  <a:lnTo>
                    <a:pt x="11" y="4"/>
                  </a:lnTo>
                  <a:lnTo>
                    <a:pt x="11" y="5"/>
                  </a:lnTo>
                  <a:lnTo>
                    <a:pt x="11" y="7"/>
                  </a:lnTo>
                  <a:lnTo>
                    <a:pt x="11" y="8"/>
                  </a:lnTo>
                  <a:lnTo>
                    <a:pt x="11" y="9"/>
                  </a:lnTo>
                  <a:lnTo>
                    <a:pt x="11" y="10"/>
                  </a:lnTo>
                  <a:lnTo>
                    <a:pt x="11" y="11"/>
                  </a:lnTo>
                  <a:lnTo>
                    <a:pt x="11" y="12"/>
                  </a:lnTo>
                  <a:lnTo>
                    <a:pt x="11" y="13"/>
                  </a:lnTo>
                  <a:lnTo>
                    <a:pt x="10" y="13"/>
                  </a:lnTo>
                  <a:lnTo>
                    <a:pt x="9" y="13"/>
                  </a:lnTo>
                  <a:lnTo>
                    <a:pt x="8" y="13"/>
                  </a:lnTo>
                  <a:lnTo>
                    <a:pt x="8" y="13"/>
                  </a:lnTo>
                  <a:lnTo>
                    <a:pt x="7" y="14"/>
                  </a:lnTo>
                  <a:lnTo>
                    <a:pt x="6" y="14"/>
                  </a:lnTo>
                  <a:lnTo>
                    <a:pt x="6" y="14"/>
                  </a:lnTo>
                  <a:lnTo>
                    <a:pt x="5" y="14"/>
                  </a:lnTo>
                  <a:lnTo>
                    <a:pt x="4" y="13"/>
                  </a:lnTo>
                  <a:lnTo>
                    <a:pt x="4" y="13"/>
                  </a:lnTo>
                  <a:lnTo>
                    <a:pt x="3" y="13"/>
                  </a:lnTo>
                  <a:lnTo>
                    <a:pt x="3" y="13"/>
                  </a:lnTo>
                  <a:lnTo>
                    <a:pt x="2" y="12"/>
                  </a:lnTo>
                  <a:lnTo>
                    <a:pt x="2" y="11"/>
                  </a:lnTo>
                  <a:lnTo>
                    <a:pt x="2" y="10"/>
                  </a:lnTo>
                  <a:lnTo>
                    <a:pt x="2" y="9"/>
                  </a:lnTo>
                  <a:lnTo>
                    <a:pt x="2" y="7"/>
                  </a:lnTo>
                  <a:lnTo>
                    <a:pt x="1" y="7"/>
                  </a:lnTo>
                  <a:lnTo>
                    <a:pt x="1" y="5"/>
                  </a:lnTo>
                  <a:lnTo>
                    <a:pt x="1" y="4"/>
                  </a:lnTo>
                  <a:lnTo>
                    <a:pt x="1" y="3"/>
                  </a:lnTo>
                  <a:lnTo>
                    <a:pt x="1" y="2"/>
                  </a:lnTo>
                  <a:lnTo>
                    <a:pt x="1" y="1"/>
                  </a:lnTo>
                  <a:lnTo>
                    <a:pt x="1" y="1"/>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2" name="Freeform 656"/>
            <p:cNvSpPr>
              <a:spLocks/>
            </p:cNvSpPr>
            <p:nvPr/>
          </p:nvSpPr>
          <p:spPr bwMode="auto">
            <a:xfrm>
              <a:off x="829" y="3731"/>
              <a:ext cx="12" cy="18"/>
            </a:xfrm>
            <a:custGeom>
              <a:avLst/>
              <a:gdLst>
                <a:gd name="T0" fmla="*/ 0 w 12"/>
                <a:gd name="T1" fmla="*/ 13 h 18"/>
                <a:gd name="T2" fmla="*/ 1 w 12"/>
                <a:gd name="T3" fmla="*/ 15 h 18"/>
                <a:gd name="T4" fmla="*/ 2 w 12"/>
                <a:gd name="T5" fmla="*/ 16 h 18"/>
                <a:gd name="T6" fmla="*/ 3 w 12"/>
                <a:gd name="T7" fmla="*/ 17 h 18"/>
                <a:gd name="T8" fmla="*/ 6 w 12"/>
                <a:gd name="T9" fmla="*/ 17 h 18"/>
                <a:gd name="T10" fmla="*/ 8 w 12"/>
                <a:gd name="T11" fmla="*/ 17 h 18"/>
                <a:gd name="T12" fmla="*/ 10 w 12"/>
                <a:gd name="T13" fmla="*/ 16 h 18"/>
                <a:gd name="T14" fmla="*/ 11 w 12"/>
                <a:gd name="T15" fmla="*/ 15 h 18"/>
                <a:gd name="T16" fmla="*/ 11 w 12"/>
                <a:gd name="T17" fmla="*/ 13 h 18"/>
                <a:gd name="T18" fmla="*/ 11 w 12"/>
                <a:gd name="T19" fmla="*/ 12 h 18"/>
                <a:gd name="T20" fmla="*/ 11 w 12"/>
                <a:gd name="T21" fmla="*/ 10 h 18"/>
                <a:gd name="T22" fmla="*/ 11 w 12"/>
                <a:gd name="T23" fmla="*/ 8 h 18"/>
                <a:gd name="T24" fmla="*/ 10 w 12"/>
                <a:gd name="T25" fmla="*/ 6 h 18"/>
                <a:gd name="T26" fmla="*/ 10 w 12"/>
                <a:gd name="T27" fmla="*/ 4 h 18"/>
                <a:gd name="T28" fmla="*/ 10 w 12"/>
                <a:gd name="T29" fmla="*/ 2 h 18"/>
                <a:gd name="T30" fmla="*/ 10 w 12"/>
                <a:gd name="T31" fmla="*/ 0 h 18"/>
                <a:gd name="T32" fmla="*/ 10 w 12"/>
                <a:gd name="T33" fmla="*/ 1 h 18"/>
                <a:gd name="T34" fmla="*/ 10 w 12"/>
                <a:gd name="T35" fmla="*/ 3 h 18"/>
                <a:gd name="T36" fmla="*/ 10 w 12"/>
                <a:gd name="T37" fmla="*/ 5 h 18"/>
                <a:gd name="T38" fmla="*/ 10 w 12"/>
                <a:gd name="T39" fmla="*/ 7 h 18"/>
                <a:gd name="T40" fmla="*/ 10 w 12"/>
                <a:gd name="T41" fmla="*/ 10 h 18"/>
                <a:gd name="T42" fmla="*/ 9 w 12"/>
                <a:gd name="T43" fmla="*/ 11 h 18"/>
                <a:gd name="T44" fmla="*/ 9 w 12"/>
                <a:gd name="T45" fmla="*/ 13 h 18"/>
                <a:gd name="T46" fmla="*/ 8 w 12"/>
                <a:gd name="T47" fmla="*/ 13 h 18"/>
                <a:gd name="T48" fmla="*/ 7 w 12"/>
                <a:gd name="T49" fmla="*/ 13 h 18"/>
                <a:gd name="T50" fmla="*/ 6 w 12"/>
                <a:gd name="T51" fmla="*/ 13 h 18"/>
                <a:gd name="T52" fmla="*/ 5 w 12"/>
                <a:gd name="T53" fmla="*/ 13 h 18"/>
                <a:gd name="T54" fmla="*/ 3 w 12"/>
                <a:gd name="T55" fmla="*/ 13 h 18"/>
                <a:gd name="T56" fmla="*/ 3 w 12"/>
                <a:gd name="T57" fmla="*/ 13 h 18"/>
                <a:gd name="T58" fmla="*/ 1 w 12"/>
                <a:gd name="T59" fmla="*/ 13 h 18"/>
                <a:gd name="T60" fmla="*/ 1 w 12"/>
                <a:gd name="T61" fmla="*/ 11 h 18"/>
                <a:gd name="T62" fmla="*/ 1 w 12"/>
                <a:gd name="T63" fmla="*/ 10 h 18"/>
                <a:gd name="T64" fmla="*/ 1 w 12"/>
                <a:gd name="T65" fmla="*/ 8 h 18"/>
                <a:gd name="T66" fmla="*/ 1 w 12"/>
                <a:gd name="T67" fmla="*/ 5 h 18"/>
                <a:gd name="T68" fmla="*/ 1 w 12"/>
                <a:gd name="T69" fmla="*/ 3 h 18"/>
                <a:gd name="T70" fmla="*/ 1 w 12"/>
                <a:gd name="T71" fmla="*/ 1 h 18"/>
                <a:gd name="T72" fmla="*/ 1 w 12"/>
                <a:gd name="T73" fmla="*/ 0 h 18"/>
                <a:gd name="T74" fmla="*/ 0 w 12"/>
                <a:gd name="T7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 h="18">
                  <a:moveTo>
                    <a:pt x="0" y="1"/>
                  </a:moveTo>
                  <a:lnTo>
                    <a:pt x="0" y="13"/>
                  </a:lnTo>
                  <a:lnTo>
                    <a:pt x="0" y="14"/>
                  </a:lnTo>
                  <a:lnTo>
                    <a:pt x="1" y="15"/>
                  </a:lnTo>
                  <a:lnTo>
                    <a:pt x="1" y="16"/>
                  </a:lnTo>
                  <a:lnTo>
                    <a:pt x="2" y="16"/>
                  </a:lnTo>
                  <a:lnTo>
                    <a:pt x="3" y="17"/>
                  </a:lnTo>
                  <a:lnTo>
                    <a:pt x="3" y="17"/>
                  </a:lnTo>
                  <a:lnTo>
                    <a:pt x="5" y="17"/>
                  </a:lnTo>
                  <a:lnTo>
                    <a:pt x="6" y="17"/>
                  </a:lnTo>
                  <a:lnTo>
                    <a:pt x="6" y="17"/>
                  </a:lnTo>
                  <a:lnTo>
                    <a:pt x="8" y="17"/>
                  </a:lnTo>
                  <a:lnTo>
                    <a:pt x="8" y="17"/>
                  </a:lnTo>
                  <a:lnTo>
                    <a:pt x="10" y="16"/>
                  </a:lnTo>
                  <a:lnTo>
                    <a:pt x="10" y="16"/>
                  </a:lnTo>
                  <a:lnTo>
                    <a:pt x="11" y="15"/>
                  </a:lnTo>
                  <a:lnTo>
                    <a:pt x="11" y="14"/>
                  </a:lnTo>
                  <a:lnTo>
                    <a:pt x="11" y="13"/>
                  </a:lnTo>
                  <a:lnTo>
                    <a:pt x="11" y="13"/>
                  </a:lnTo>
                  <a:lnTo>
                    <a:pt x="11" y="12"/>
                  </a:lnTo>
                  <a:lnTo>
                    <a:pt x="11" y="11"/>
                  </a:lnTo>
                  <a:lnTo>
                    <a:pt x="11" y="10"/>
                  </a:lnTo>
                  <a:lnTo>
                    <a:pt x="11" y="10"/>
                  </a:lnTo>
                  <a:lnTo>
                    <a:pt x="11" y="8"/>
                  </a:lnTo>
                  <a:lnTo>
                    <a:pt x="11" y="7"/>
                  </a:lnTo>
                  <a:lnTo>
                    <a:pt x="10" y="6"/>
                  </a:lnTo>
                  <a:lnTo>
                    <a:pt x="10" y="5"/>
                  </a:lnTo>
                  <a:lnTo>
                    <a:pt x="10" y="4"/>
                  </a:lnTo>
                  <a:lnTo>
                    <a:pt x="10" y="3"/>
                  </a:lnTo>
                  <a:lnTo>
                    <a:pt x="10" y="2"/>
                  </a:lnTo>
                  <a:lnTo>
                    <a:pt x="10" y="0"/>
                  </a:lnTo>
                  <a:lnTo>
                    <a:pt x="10" y="0"/>
                  </a:lnTo>
                  <a:lnTo>
                    <a:pt x="10" y="1"/>
                  </a:lnTo>
                  <a:lnTo>
                    <a:pt x="10" y="1"/>
                  </a:lnTo>
                  <a:lnTo>
                    <a:pt x="10" y="2"/>
                  </a:lnTo>
                  <a:lnTo>
                    <a:pt x="10" y="3"/>
                  </a:lnTo>
                  <a:lnTo>
                    <a:pt x="10" y="4"/>
                  </a:lnTo>
                  <a:lnTo>
                    <a:pt x="10" y="5"/>
                  </a:lnTo>
                  <a:lnTo>
                    <a:pt x="10" y="7"/>
                  </a:lnTo>
                  <a:lnTo>
                    <a:pt x="10" y="7"/>
                  </a:lnTo>
                  <a:lnTo>
                    <a:pt x="10" y="9"/>
                  </a:lnTo>
                  <a:lnTo>
                    <a:pt x="10" y="10"/>
                  </a:lnTo>
                  <a:lnTo>
                    <a:pt x="9" y="10"/>
                  </a:lnTo>
                  <a:lnTo>
                    <a:pt x="9" y="11"/>
                  </a:lnTo>
                  <a:lnTo>
                    <a:pt x="9" y="12"/>
                  </a:lnTo>
                  <a:lnTo>
                    <a:pt x="9" y="13"/>
                  </a:lnTo>
                  <a:lnTo>
                    <a:pt x="8" y="13"/>
                  </a:lnTo>
                  <a:lnTo>
                    <a:pt x="8" y="13"/>
                  </a:lnTo>
                  <a:lnTo>
                    <a:pt x="8" y="13"/>
                  </a:lnTo>
                  <a:lnTo>
                    <a:pt x="7" y="13"/>
                  </a:lnTo>
                  <a:lnTo>
                    <a:pt x="6" y="13"/>
                  </a:lnTo>
                  <a:lnTo>
                    <a:pt x="6" y="13"/>
                  </a:lnTo>
                  <a:lnTo>
                    <a:pt x="5" y="13"/>
                  </a:lnTo>
                  <a:lnTo>
                    <a:pt x="5" y="13"/>
                  </a:lnTo>
                  <a:lnTo>
                    <a:pt x="4" y="13"/>
                  </a:lnTo>
                  <a:lnTo>
                    <a:pt x="3" y="13"/>
                  </a:lnTo>
                  <a:lnTo>
                    <a:pt x="3" y="13"/>
                  </a:lnTo>
                  <a:lnTo>
                    <a:pt x="3" y="13"/>
                  </a:lnTo>
                  <a:lnTo>
                    <a:pt x="2" y="13"/>
                  </a:lnTo>
                  <a:lnTo>
                    <a:pt x="1" y="13"/>
                  </a:lnTo>
                  <a:lnTo>
                    <a:pt x="1" y="12"/>
                  </a:lnTo>
                  <a:lnTo>
                    <a:pt x="1" y="11"/>
                  </a:lnTo>
                  <a:lnTo>
                    <a:pt x="1" y="10"/>
                  </a:lnTo>
                  <a:lnTo>
                    <a:pt x="1" y="10"/>
                  </a:lnTo>
                  <a:lnTo>
                    <a:pt x="1" y="9"/>
                  </a:lnTo>
                  <a:lnTo>
                    <a:pt x="1" y="8"/>
                  </a:lnTo>
                  <a:lnTo>
                    <a:pt x="1" y="7"/>
                  </a:lnTo>
                  <a:lnTo>
                    <a:pt x="1" y="5"/>
                  </a:lnTo>
                  <a:lnTo>
                    <a:pt x="1" y="4"/>
                  </a:lnTo>
                  <a:lnTo>
                    <a:pt x="1" y="3"/>
                  </a:lnTo>
                  <a:lnTo>
                    <a:pt x="1" y="2"/>
                  </a:lnTo>
                  <a:lnTo>
                    <a:pt x="1" y="1"/>
                  </a:lnTo>
                  <a:lnTo>
                    <a:pt x="1" y="1"/>
                  </a:lnTo>
                  <a:lnTo>
                    <a:pt x="1" y="0"/>
                  </a:lnTo>
                  <a:lnTo>
                    <a:pt x="1" y="0"/>
                  </a:lnTo>
                  <a:lnTo>
                    <a:pt x="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3" name="Freeform 657"/>
            <p:cNvSpPr>
              <a:spLocks/>
            </p:cNvSpPr>
            <p:nvPr/>
          </p:nvSpPr>
          <p:spPr bwMode="auto">
            <a:xfrm>
              <a:off x="859" y="3729"/>
              <a:ext cx="18" cy="18"/>
            </a:xfrm>
            <a:custGeom>
              <a:avLst/>
              <a:gdLst>
                <a:gd name="T0" fmla="*/ 0 w 18"/>
                <a:gd name="T1" fmla="*/ 2 h 18"/>
                <a:gd name="T2" fmla="*/ 1 w 18"/>
                <a:gd name="T3" fmla="*/ 4 h 18"/>
                <a:gd name="T4" fmla="*/ 1 w 18"/>
                <a:gd name="T5" fmla="*/ 5 h 18"/>
                <a:gd name="T6" fmla="*/ 1 w 18"/>
                <a:gd name="T7" fmla="*/ 7 h 18"/>
                <a:gd name="T8" fmla="*/ 1 w 18"/>
                <a:gd name="T9" fmla="*/ 9 h 18"/>
                <a:gd name="T10" fmla="*/ 1 w 18"/>
                <a:gd name="T11" fmla="*/ 11 h 18"/>
                <a:gd name="T12" fmla="*/ 2 w 18"/>
                <a:gd name="T13" fmla="*/ 13 h 18"/>
                <a:gd name="T14" fmla="*/ 2 w 18"/>
                <a:gd name="T15" fmla="*/ 14 h 18"/>
                <a:gd name="T16" fmla="*/ 3 w 18"/>
                <a:gd name="T17" fmla="*/ 16 h 18"/>
                <a:gd name="T18" fmla="*/ 5 w 18"/>
                <a:gd name="T19" fmla="*/ 17 h 18"/>
                <a:gd name="T20" fmla="*/ 8 w 18"/>
                <a:gd name="T21" fmla="*/ 17 h 18"/>
                <a:gd name="T22" fmla="*/ 10 w 18"/>
                <a:gd name="T23" fmla="*/ 17 h 18"/>
                <a:gd name="T24" fmla="*/ 13 w 18"/>
                <a:gd name="T25" fmla="*/ 16 h 18"/>
                <a:gd name="T26" fmla="*/ 16 w 18"/>
                <a:gd name="T27" fmla="*/ 16 h 18"/>
                <a:gd name="T28" fmla="*/ 17 w 18"/>
                <a:gd name="T29" fmla="*/ 14 h 18"/>
                <a:gd name="T30" fmla="*/ 17 w 18"/>
                <a:gd name="T31" fmla="*/ 12 h 18"/>
                <a:gd name="T32" fmla="*/ 16 w 18"/>
                <a:gd name="T33" fmla="*/ 12 h 18"/>
                <a:gd name="T34" fmla="*/ 16 w 18"/>
                <a:gd name="T35" fmla="*/ 10 h 18"/>
                <a:gd name="T36" fmla="*/ 14 w 18"/>
                <a:gd name="T37" fmla="*/ 8 h 18"/>
                <a:gd name="T38" fmla="*/ 13 w 18"/>
                <a:gd name="T39" fmla="*/ 7 h 18"/>
                <a:gd name="T40" fmla="*/ 12 w 18"/>
                <a:gd name="T41" fmla="*/ 4 h 18"/>
                <a:gd name="T42" fmla="*/ 11 w 18"/>
                <a:gd name="T43" fmla="*/ 3 h 18"/>
                <a:gd name="T44" fmla="*/ 10 w 18"/>
                <a:gd name="T45" fmla="*/ 1 h 18"/>
                <a:gd name="T46" fmla="*/ 10 w 18"/>
                <a:gd name="T47" fmla="*/ 1 h 18"/>
                <a:gd name="T48" fmla="*/ 9 w 18"/>
                <a:gd name="T49" fmla="*/ 0 h 18"/>
                <a:gd name="T50" fmla="*/ 10 w 18"/>
                <a:gd name="T51" fmla="*/ 1 h 18"/>
                <a:gd name="T52" fmla="*/ 10 w 18"/>
                <a:gd name="T53" fmla="*/ 3 h 18"/>
                <a:gd name="T54" fmla="*/ 11 w 18"/>
                <a:gd name="T55" fmla="*/ 4 h 18"/>
                <a:gd name="T56" fmla="*/ 12 w 18"/>
                <a:gd name="T57" fmla="*/ 6 h 18"/>
                <a:gd name="T58" fmla="*/ 13 w 18"/>
                <a:gd name="T59" fmla="*/ 7 h 18"/>
                <a:gd name="T60" fmla="*/ 13 w 18"/>
                <a:gd name="T61" fmla="*/ 8 h 18"/>
                <a:gd name="T62" fmla="*/ 13 w 18"/>
                <a:gd name="T63" fmla="*/ 10 h 18"/>
                <a:gd name="T64" fmla="*/ 13 w 18"/>
                <a:gd name="T65" fmla="*/ 11 h 18"/>
                <a:gd name="T66" fmla="*/ 11 w 18"/>
                <a:gd name="T67" fmla="*/ 12 h 18"/>
                <a:gd name="T68" fmla="*/ 10 w 18"/>
                <a:gd name="T69" fmla="*/ 13 h 18"/>
                <a:gd name="T70" fmla="*/ 8 w 18"/>
                <a:gd name="T71" fmla="*/ 13 h 18"/>
                <a:gd name="T72" fmla="*/ 7 w 18"/>
                <a:gd name="T73" fmla="*/ 13 h 18"/>
                <a:gd name="T74" fmla="*/ 5 w 18"/>
                <a:gd name="T75" fmla="*/ 13 h 18"/>
                <a:gd name="T76" fmla="*/ 4 w 18"/>
                <a:gd name="T77" fmla="*/ 13 h 18"/>
                <a:gd name="T78" fmla="*/ 4 w 18"/>
                <a:gd name="T79" fmla="*/ 11 h 18"/>
                <a:gd name="T80" fmla="*/ 4 w 18"/>
                <a:gd name="T81" fmla="*/ 10 h 18"/>
                <a:gd name="T82" fmla="*/ 4 w 18"/>
                <a:gd name="T83" fmla="*/ 8 h 18"/>
                <a:gd name="T84" fmla="*/ 3 w 18"/>
                <a:gd name="T85" fmla="*/ 5 h 18"/>
                <a:gd name="T86" fmla="*/ 3 w 18"/>
                <a:gd name="T87" fmla="*/ 4 h 18"/>
                <a:gd name="T88" fmla="*/ 2 w 18"/>
                <a:gd name="T89" fmla="*/ 2 h 18"/>
                <a:gd name="T90" fmla="*/ 1 w 18"/>
                <a:gd name="T91" fmla="*/ 1 h 18"/>
                <a:gd name="T92" fmla="*/ 0 w 18"/>
                <a:gd name="T93"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 h="18">
                  <a:moveTo>
                    <a:pt x="0" y="2"/>
                  </a:moveTo>
                  <a:lnTo>
                    <a:pt x="0" y="2"/>
                  </a:lnTo>
                  <a:lnTo>
                    <a:pt x="0" y="3"/>
                  </a:lnTo>
                  <a:lnTo>
                    <a:pt x="1" y="4"/>
                  </a:lnTo>
                  <a:lnTo>
                    <a:pt x="1" y="4"/>
                  </a:lnTo>
                  <a:lnTo>
                    <a:pt x="1" y="5"/>
                  </a:lnTo>
                  <a:lnTo>
                    <a:pt x="1" y="6"/>
                  </a:lnTo>
                  <a:lnTo>
                    <a:pt x="1" y="7"/>
                  </a:lnTo>
                  <a:lnTo>
                    <a:pt x="1" y="8"/>
                  </a:lnTo>
                  <a:lnTo>
                    <a:pt x="1" y="9"/>
                  </a:lnTo>
                  <a:lnTo>
                    <a:pt x="1" y="10"/>
                  </a:lnTo>
                  <a:lnTo>
                    <a:pt x="1" y="11"/>
                  </a:lnTo>
                  <a:lnTo>
                    <a:pt x="1" y="12"/>
                  </a:lnTo>
                  <a:lnTo>
                    <a:pt x="2" y="13"/>
                  </a:lnTo>
                  <a:lnTo>
                    <a:pt x="2" y="13"/>
                  </a:lnTo>
                  <a:lnTo>
                    <a:pt x="2" y="14"/>
                  </a:lnTo>
                  <a:lnTo>
                    <a:pt x="2" y="15"/>
                  </a:lnTo>
                  <a:lnTo>
                    <a:pt x="3" y="16"/>
                  </a:lnTo>
                  <a:lnTo>
                    <a:pt x="4" y="16"/>
                  </a:lnTo>
                  <a:lnTo>
                    <a:pt x="5" y="17"/>
                  </a:lnTo>
                  <a:lnTo>
                    <a:pt x="7" y="17"/>
                  </a:lnTo>
                  <a:lnTo>
                    <a:pt x="8" y="17"/>
                  </a:lnTo>
                  <a:lnTo>
                    <a:pt x="9" y="17"/>
                  </a:lnTo>
                  <a:lnTo>
                    <a:pt x="10" y="17"/>
                  </a:lnTo>
                  <a:lnTo>
                    <a:pt x="12" y="17"/>
                  </a:lnTo>
                  <a:lnTo>
                    <a:pt x="13" y="16"/>
                  </a:lnTo>
                  <a:lnTo>
                    <a:pt x="15" y="16"/>
                  </a:lnTo>
                  <a:lnTo>
                    <a:pt x="16" y="16"/>
                  </a:lnTo>
                  <a:lnTo>
                    <a:pt x="16" y="15"/>
                  </a:lnTo>
                  <a:lnTo>
                    <a:pt x="17" y="14"/>
                  </a:lnTo>
                  <a:lnTo>
                    <a:pt x="17" y="13"/>
                  </a:lnTo>
                  <a:lnTo>
                    <a:pt x="17" y="12"/>
                  </a:lnTo>
                  <a:lnTo>
                    <a:pt x="17" y="13"/>
                  </a:lnTo>
                  <a:lnTo>
                    <a:pt x="16" y="12"/>
                  </a:lnTo>
                  <a:lnTo>
                    <a:pt x="16" y="11"/>
                  </a:lnTo>
                  <a:lnTo>
                    <a:pt x="16" y="10"/>
                  </a:lnTo>
                  <a:lnTo>
                    <a:pt x="15" y="10"/>
                  </a:lnTo>
                  <a:lnTo>
                    <a:pt x="14" y="8"/>
                  </a:lnTo>
                  <a:lnTo>
                    <a:pt x="14" y="7"/>
                  </a:lnTo>
                  <a:lnTo>
                    <a:pt x="13" y="7"/>
                  </a:lnTo>
                  <a:lnTo>
                    <a:pt x="13" y="6"/>
                  </a:lnTo>
                  <a:lnTo>
                    <a:pt x="12" y="4"/>
                  </a:lnTo>
                  <a:lnTo>
                    <a:pt x="12" y="4"/>
                  </a:lnTo>
                  <a:lnTo>
                    <a:pt x="11" y="3"/>
                  </a:lnTo>
                  <a:lnTo>
                    <a:pt x="11" y="2"/>
                  </a:lnTo>
                  <a:lnTo>
                    <a:pt x="10" y="1"/>
                  </a:lnTo>
                  <a:lnTo>
                    <a:pt x="10" y="1"/>
                  </a:lnTo>
                  <a:lnTo>
                    <a:pt x="10" y="1"/>
                  </a:lnTo>
                  <a:lnTo>
                    <a:pt x="10" y="0"/>
                  </a:lnTo>
                  <a:lnTo>
                    <a:pt x="9" y="0"/>
                  </a:lnTo>
                  <a:lnTo>
                    <a:pt x="10" y="1"/>
                  </a:lnTo>
                  <a:lnTo>
                    <a:pt x="10" y="1"/>
                  </a:lnTo>
                  <a:lnTo>
                    <a:pt x="10" y="2"/>
                  </a:lnTo>
                  <a:lnTo>
                    <a:pt x="10" y="3"/>
                  </a:lnTo>
                  <a:lnTo>
                    <a:pt x="10" y="4"/>
                  </a:lnTo>
                  <a:lnTo>
                    <a:pt x="11" y="4"/>
                  </a:lnTo>
                  <a:lnTo>
                    <a:pt x="12" y="5"/>
                  </a:lnTo>
                  <a:lnTo>
                    <a:pt x="12" y="6"/>
                  </a:lnTo>
                  <a:lnTo>
                    <a:pt x="13" y="6"/>
                  </a:lnTo>
                  <a:lnTo>
                    <a:pt x="13" y="7"/>
                  </a:lnTo>
                  <a:lnTo>
                    <a:pt x="13" y="7"/>
                  </a:lnTo>
                  <a:lnTo>
                    <a:pt x="13" y="8"/>
                  </a:lnTo>
                  <a:lnTo>
                    <a:pt x="13" y="9"/>
                  </a:lnTo>
                  <a:lnTo>
                    <a:pt x="13" y="10"/>
                  </a:lnTo>
                  <a:lnTo>
                    <a:pt x="13" y="10"/>
                  </a:lnTo>
                  <a:lnTo>
                    <a:pt x="13" y="11"/>
                  </a:lnTo>
                  <a:lnTo>
                    <a:pt x="12" y="12"/>
                  </a:lnTo>
                  <a:lnTo>
                    <a:pt x="11" y="12"/>
                  </a:lnTo>
                  <a:lnTo>
                    <a:pt x="10" y="13"/>
                  </a:lnTo>
                  <a:lnTo>
                    <a:pt x="10" y="13"/>
                  </a:lnTo>
                  <a:lnTo>
                    <a:pt x="9" y="13"/>
                  </a:lnTo>
                  <a:lnTo>
                    <a:pt x="8" y="13"/>
                  </a:lnTo>
                  <a:lnTo>
                    <a:pt x="7" y="13"/>
                  </a:lnTo>
                  <a:lnTo>
                    <a:pt x="7" y="13"/>
                  </a:lnTo>
                  <a:lnTo>
                    <a:pt x="6" y="13"/>
                  </a:lnTo>
                  <a:lnTo>
                    <a:pt x="5" y="13"/>
                  </a:lnTo>
                  <a:lnTo>
                    <a:pt x="5" y="13"/>
                  </a:lnTo>
                  <a:lnTo>
                    <a:pt x="4" y="13"/>
                  </a:lnTo>
                  <a:lnTo>
                    <a:pt x="4" y="12"/>
                  </a:lnTo>
                  <a:lnTo>
                    <a:pt x="4" y="11"/>
                  </a:lnTo>
                  <a:lnTo>
                    <a:pt x="4" y="10"/>
                  </a:lnTo>
                  <a:lnTo>
                    <a:pt x="4" y="10"/>
                  </a:lnTo>
                  <a:lnTo>
                    <a:pt x="4" y="9"/>
                  </a:lnTo>
                  <a:lnTo>
                    <a:pt x="4" y="8"/>
                  </a:lnTo>
                  <a:lnTo>
                    <a:pt x="3" y="6"/>
                  </a:lnTo>
                  <a:lnTo>
                    <a:pt x="3" y="5"/>
                  </a:lnTo>
                  <a:lnTo>
                    <a:pt x="3" y="4"/>
                  </a:lnTo>
                  <a:lnTo>
                    <a:pt x="3" y="4"/>
                  </a:lnTo>
                  <a:lnTo>
                    <a:pt x="2" y="3"/>
                  </a:lnTo>
                  <a:lnTo>
                    <a:pt x="2" y="2"/>
                  </a:lnTo>
                  <a:lnTo>
                    <a:pt x="2" y="1"/>
                  </a:lnTo>
                  <a:lnTo>
                    <a:pt x="1" y="1"/>
                  </a:lnTo>
                  <a:lnTo>
                    <a:pt x="1" y="1"/>
                  </a:lnTo>
                  <a:lnTo>
                    <a:pt x="0" y="1"/>
                  </a:lnTo>
                  <a:lnTo>
                    <a:pt x="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4" name="Freeform 658"/>
            <p:cNvSpPr>
              <a:spLocks/>
            </p:cNvSpPr>
            <p:nvPr/>
          </p:nvSpPr>
          <p:spPr bwMode="auto">
            <a:xfrm>
              <a:off x="743" y="3715"/>
              <a:ext cx="7" cy="2"/>
            </a:xfrm>
            <a:custGeom>
              <a:avLst/>
              <a:gdLst>
                <a:gd name="T0" fmla="*/ 6 w 7"/>
                <a:gd name="T1" fmla="*/ 1 h 2"/>
                <a:gd name="T2" fmla="*/ 0 w 7"/>
                <a:gd name="T3" fmla="*/ 1 h 2"/>
                <a:gd name="T4" fmla="*/ 6 w 7"/>
                <a:gd name="T5" fmla="*/ 0 h 2"/>
                <a:gd name="T6" fmla="*/ 6 w 7"/>
                <a:gd name="T7" fmla="*/ 1 h 2"/>
              </a:gdLst>
              <a:ahLst/>
              <a:cxnLst>
                <a:cxn ang="0">
                  <a:pos x="T0" y="T1"/>
                </a:cxn>
                <a:cxn ang="0">
                  <a:pos x="T2" y="T3"/>
                </a:cxn>
                <a:cxn ang="0">
                  <a:pos x="T4" y="T5"/>
                </a:cxn>
                <a:cxn ang="0">
                  <a:pos x="T6" y="T7"/>
                </a:cxn>
              </a:cxnLst>
              <a:rect l="0" t="0" r="r" b="b"/>
              <a:pathLst>
                <a:path w="7" h="2">
                  <a:moveTo>
                    <a:pt x="6" y="1"/>
                  </a:moveTo>
                  <a:lnTo>
                    <a:pt x="0" y="1"/>
                  </a:lnTo>
                  <a:lnTo>
                    <a:pt x="6" y="0"/>
                  </a:lnTo>
                  <a:lnTo>
                    <a:pt x="6"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5" name="Line 659"/>
            <p:cNvSpPr>
              <a:spLocks noChangeShapeType="1"/>
            </p:cNvSpPr>
            <p:nvPr/>
          </p:nvSpPr>
          <p:spPr bwMode="auto">
            <a:xfrm>
              <a:off x="755" y="3718"/>
              <a:ext cx="12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16" name="Line 660"/>
            <p:cNvSpPr>
              <a:spLocks noChangeShapeType="1"/>
            </p:cNvSpPr>
            <p:nvPr/>
          </p:nvSpPr>
          <p:spPr bwMode="auto">
            <a:xfrm>
              <a:off x="759" y="3718"/>
              <a:ext cx="12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17" name="Freeform 661"/>
            <p:cNvSpPr>
              <a:spLocks/>
            </p:cNvSpPr>
            <p:nvPr/>
          </p:nvSpPr>
          <p:spPr bwMode="auto">
            <a:xfrm>
              <a:off x="883" y="3713"/>
              <a:ext cx="9" cy="4"/>
            </a:xfrm>
            <a:custGeom>
              <a:avLst/>
              <a:gdLst>
                <a:gd name="T0" fmla="*/ 7 w 9"/>
                <a:gd name="T1" fmla="*/ 0 h 4"/>
                <a:gd name="T2" fmla="*/ 5 w 9"/>
                <a:gd name="T3" fmla="*/ 2 h 4"/>
                <a:gd name="T4" fmla="*/ 6 w 9"/>
                <a:gd name="T5" fmla="*/ 0 h 4"/>
                <a:gd name="T6" fmla="*/ 4 w 9"/>
                <a:gd name="T7" fmla="*/ 2 h 4"/>
                <a:gd name="T8" fmla="*/ 5 w 9"/>
                <a:gd name="T9" fmla="*/ 0 h 4"/>
                <a:gd name="T10" fmla="*/ 2 w 9"/>
                <a:gd name="T11" fmla="*/ 2 h 4"/>
                <a:gd name="T12" fmla="*/ 3 w 9"/>
                <a:gd name="T13" fmla="*/ 0 h 4"/>
                <a:gd name="T14" fmla="*/ 1 w 9"/>
                <a:gd name="T15" fmla="*/ 2 h 4"/>
                <a:gd name="T16" fmla="*/ 1 w 9"/>
                <a:gd name="T17" fmla="*/ 0 h 4"/>
                <a:gd name="T18" fmla="*/ 0 w 9"/>
                <a:gd name="T19" fmla="*/ 2 h 4"/>
                <a:gd name="T20" fmla="*/ 2 w 9"/>
                <a:gd name="T21" fmla="*/ 3 h 4"/>
                <a:gd name="T22" fmla="*/ 1 w 9"/>
                <a:gd name="T23" fmla="*/ 2 h 4"/>
                <a:gd name="T24" fmla="*/ 3 w 9"/>
                <a:gd name="T25" fmla="*/ 3 h 4"/>
                <a:gd name="T26" fmla="*/ 2 w 9"/>
                <a:gd name="T27" fmla="*/ 2 h 4"/>
                <a:gd name="T28" fmla="*/ 5 w 9"/>
                <a:gd name="T29" fmla="*/ 3 h 4"/>
                <a:gd name="T30" fmla="*/ 3 w 9"/>
                <a:gd name="T31" fmla="*/ 2 h 4"/>
                <a:gd name="T32" fmla="*/ 6 w 9"/>
                <a:gd name="T33" fmla="*/ 3 h 4"/>
                <a:gd name="T34" fmla="*/ 5 w 9"/>
                <a:gd name="T35" fmla="*/ 2 h 4"/>
                <a:gd name="T36" fmla="*/ 6 w 9"/>
                <a:gd name="T37" fmla="*/ 3 h 4"/>
                <a:gd name="T38" fmla="*/ 6 w 9"/>
                <a:gd name="T39" fmla="*/ 2 h 4"/>
                <a:gd name="T40" fmla="*/ 8 w 9"/>
                <a:gd name="T41" fmla="*/ 3 h 4"/>
                <a:gd name="T42" fmla="*/ 6 w 9"/>
                <a:gd name="T43" fmla="*/ 2 h 4"/>
                <a:gd name="T44" fmla="*/ 7 w 9"/>
                <a:gd name="T4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4">
                  <a:moveTo>
                    <a:pt x="7" y="0"/>
                  </a:moveTo>
                  <a:lnTo>
                    <a:pt x="5" y="2"/>
                  </a:lnTo>
                  <a:lnTo>
                    <a:pt x="6" y="0"/>
                  </a:lnTo>
                  <a:lnTo>
                    <a:pt x="4" y="2"/>
                  </a:lnTo>
                  <a:lnTo>
                    <a:pt x="5" y="0"/>
                  </a:lnTo>
                  <a:lnTo>
                    <a:pt x="2" y="2"/>
                  </a:lnTo>
                  <a:lnTo>
                    <a:pt x="3" y="0"/>
                  </a:lnTo>
                  <a:lnTo>
                    <a:pt x="1" y="2"/>
                  </a:lnTo>
                  <a:lnTo>
                    <a:pt x="1" y="0"/>
                  </a:lnTo>
                  <a:lnTo>
                    <a:pt x="0" y="2"/>
                  </a:lnTo>
                  <a:lnTo>
                    <a:pt x="2" y="3"/>
                  </a:lnTo>
                  <a:lnTo>
                    <a:pt x="1" y="2"/>
                  </a:lnTo>
                  <a:lnTo>
                    <a:pt x="3" y="3"/>
                  </a:lnTo>
                  <a:lnTo>
                    <a:pt x="2" y="2"/>
                  </a:lnTo>
                  <a:lnTo>
                    <a:pt x="5" y="3"/>
                  </a:lnTo>
                  <a:lnTo>
                    <a:pt x="3" y="2"/>
                  </a:lnTo>
                  <a:lnTo>
                    <a:pt x="6" y="3"/>
                  </a:lnTo>
                  <a:lnTo>
                    <a:pt x="5" y="2"/>
                  </a:lnTo>
                  <a:lnTo>
                    <a:pt x="6" y="3"/>
                  </a:lnTo>
                  <a:lnTo>
                    <a:pt x="6" y="2"/>
                  </a:lnTo>
                  <a:lnTo>
                    <a:pt x="8" y="3"/>
                  </a:lnTo>
                  <a:lnTo>
                    <a:pt x="6" y="2"/>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8" name="Freeform 662"/>
            <p:cNvSpPr>
              <a:spLocks/>
            </p:cNvSpPr>
            <p:nvPr/>
          </p:nvSpPr>
          <p:spPr bwMode="auto">
            <a:xfrm>
              <a:off x="684" y="3745"/>
              <a:ext cx="272" cy="67"/>
            </a:xfrm>
            <a:custGeom>
              <a:avLst/>
              <a:gdLst>
                <a:gd name="T0" fmla="*/ 0 w 272"/>
                <a:gd name="T1" fmla="*/ 5 h 67"/>
                <a:gd name="T2" fmla="*/ 11 w 272"/>
                <a:gd name="T3" fmla="*/ 19 h 67"/>
                <a:gd name="T4" fmla="*/ 25 w 272"/>
                <a:gd name="T5" fmla="*/ 31 h 67"/>
                <a:gd name="T6" fmla="*/ 40 w 272"/>
                <a:gd name="T7" fmla="*/ 41 h 67"/>
                <a:gd name="T8" fmla="*/ 57 w 272"/>
                <a:gd name="T9" fmla="*/ 50 h 67"/>
                <a:gd name="T10" fmla="*/ 75 w 272"/>
                <a:gd name="T11" fmla="*/ 57 h 67"/>
                <a:gd name="T12" fmla="*/ 94 w 272"/>
                <a:gd name="T13" fmla="*/ 62 h 67"/>
                <a:gd name="T14" fmla="*/ 114 w 272"/>
                <a:gd name="T15" fmla="*/ 65 h 67"/>
                <a:gd name="T16" fmla="*/ 134 w 272"/>
                <a:gd name="T17" fmla="*/ 66 h 67"/>
                <a:gd name="T18" fmla="*/ 154 w 272"/>
                <a:gd name="T19" fmla="*/ 65 h 67"/>
                <a:gd name="T20" fmla="*/ 174 w 272"/>
                <a:gd name="T21" fmla="*/ 62 h 67"/>
                <a:gd name="T22" fmla="*/ 194 w 272"/>
                <a:gd name="T23" fmla="*/ 57 h 67"/>
                <a:gd name="T24" fmla="*/ 212 w 272"/>
                <a:gd name="T25" fmla="*/ 50 h 67"/>
                <a:gd name="T26" fmla="*/ 229 w 272"/>
                <a:gd name="T27" fmla="*/ 41 h 67"/>
                <a:gd name="T28" fmla="*/ 245 w 272"/>
                <a:gd name="T29" fmla="*/ 30 h 67"/>
                <a:gd name="T30" fmla="*/ 259 w 272"/>
                <a:gd name="T31" fmla="*/ 16 h 67"/>
                <a:gd name="T32" fmla="*/ 271 w 272"/>
                <a:gd name="T3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2" h="67">
                  <a:moveTo>
                    <a:pt x="0" y="5"/>
                  </a:moveTo>
                  <a:lnTo>
                    <a:pt x="11" y="19"/>
                  </a:lnTo>
                  <a:lnTo>
                    <a:pt x="25" y="31"/>
                  </a:lnTo>
                  <a:lnTo>
                    <a:pt x="40" y="41"/>
                  </a:lnTo>
                  <a:lnTo>
                    <a:pt x="57" y="50"/>
                  </a:lnTo>
                  <a:lnTo>
                    <a:pt x="75" y="57"/>
                  </a:lnTo>
                  <a:lnTo>
                    <a:pt x="94" y="62"/>
                  </a:lnTo>
                  <a:lnTo>
                    <a:pt x="114" y="65"/>
                  </a:lnTo>
                  <a:lnTo>
                    <a:pt x="134" y="66"/>
                  </a:lnTo>
                  <a:lnTo>
                    <a:pt x="154" y="65"/>
                  </a:lnTo>
                  <a:lnTo>
                    <a:pt x="174" y="62"/>
                  </a:lnTo>
                  <a:lnTo>
                    <a:pt x="194" y="57"/>
                  </a:lnTo>
                  <a:lnTo>
                    <a:pt x="212" y="50"/>
                  </a:lnTo>
                  <a:lnTo>
                    <a:pt x="229" y="41"/>
                  </a:lnTo>
                  <a:lnTo>
                    <a:pt x="245" y="30"/>
                  </a:lnTo>
                  <a:lnTo>
                    <a:pt x="259" y="16"/>
                  </a:lnTo>
                  <a:lnTo>
                    <a:pt x="27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19" name="Freeform 663"/>
            <p:cNvSpPr>
              <a:spLocks/>
            </p:cNvSpPr>
            <p:nvPr/>
          </p:nvSpPr>
          <p:spPr bwMode="auto">
            <a:xfrm>
              <a:off x="673" y="3719"/>
              <a:ext cx="2" cy="20"/>
            </a:xfrm>
            <a:custGeom>
              <a:avLst/>
              <a:gdLst>
                <a:gd name="T0" fmla="*/ 1 w 2"/>
                <a:gd name="T1" fmla="*/ 10 h 20"/>
                <a:gd name="T2" fmla="*/ 1 w 2"/>
                <a:gd name="T3" fmla="*/ 11 h 20"/>
                <a:gd name="T4" fmla="*/ 1 w 2"/>
                <a:gd name="T5" fmla="*/ 11 h 20"/>
                <a:gd name="T6" fmla="*/ 1 w 2"/>
                <a:gd name="T7" fmla="*/ 13 h 20"/>
                <a:gd name="T8" fmla="*/ 1 w 2"/>
                <a:gd name="T9" fmla="*/ 14 h 20"/>
                <a:gd name="T10" fmla="*/ 1 w 2"/>
                <a:gd name="T11" fmla="*/ 14 h 20"/>
                <a:gd name="T12" fmla="*/ 1 w 2"/>
                <a:gd name="T13" fmla="*/ 15 h 20"/>
                <a:gd name="T14" fmla="*/ 1 w 2"/>
                <a:gd name="T15" fmla="*/ 16 h 20"/>
                <a:gd name="T16" fmla="*/ 1 w 2"/>
                <a:gd name="T17" fmla="*/ 17 h 20"/>
                <a:gd name="T18" fmla="*/ 1 w 2"/>
                <a:gd name="T19" fmla="*/ 17 h 20"/>
                <a:gd name="T20" fmla="*/ 1 w 2"/>
                <a:gd name="T21" fmla="*/ 17 h 20"/>
                <a:gd name="T22" fmla="*/ 0 w 2"/>
                <a:gd name="T23" fmla="*/ 17 h 20"/>
                <a:gd name="T24" fmla="*/ 0 w 2"/>
                <a:gd name="T25" fmla="*/ 17 h 20"/>
                <a:gd name="T26" fmla="*/ 0 w 2"/>
                <a:gd name="T27" fmla="*/ 17 h 20"/>
                <a:gd name="T28" fmla="*/ 0 w 2"/>
                <a:gd name="T29" fmla="*/ 16 h 20"/>
                <a:gd name="T30" fmla="*/ 0 w 2"/>
                <a:gd name="T31" fmla="*/ 16 h 20"/>
                <a:gd name="T32" fmla="*/ 0 w 2"/>
                <a:gd name="T33" fmla="*/ 17 h 20"/>
                <a:gd name="T34" fmla="*/ 0 w 2"/>
                <a:gd name="T35" fmla="*/ 17 h 20"/>
                <a:gd name="T36" fmla="*/ 0 w 2"/>
                <a:gd name="T37" fmla="*/ 17 h 20"/>
                <a:gd name="T38" fmla="*/ 0 w 2"/>
                <a:gd name="T39" fmla="*/ 18 h 20"/>
                <a:gd name="T40" fmla="*/ 0 w 2"/>
                <a:gd name="T41" fmla="*/ 19 h 20"/>
                <a:gd name="T42" fmla="*/ 0 w 2"/>
                <a:gd name="T43" fmla="*/ 19 h 20"/>
                <a:gd name="T44" fmla="*/ 1 w 2"/>
                <a:gd name="T45" fmla="*/ 18 h 20"/>
                <a:gd name="T46" fmla="*/ 1 w 2"/>
                <a:gd name="T47" fmla="*/ 17 h 20"/>
                <a:gd name="T48" fmla="*/ 1 w 2"/>
                <a:gd name="T49" fmla="*/ 16 h 20"/>
                <a:gd name="T50" fmla="*/ 1 w 2"/>
                <a:gd name="T51" fmla="*/ 15 h 20"/>
                <a:gd name="T52" fmla="*/ 1 w 2"/>
                <a:gd name="T53" fmla="*/ 14 h 20"/>
                <a:gd name="T54" fmla="*/ 1 w 2"/>
                <a:gd name="T55" fmla="*/ 12 h 20"/>
                <a:gd name="T56" fmla="*/ 1 w 2"/>
                <a:gd name="T57" fmla="*/ 11 h 20"/>
                <a:gd name="T58" fmla="*/ 1 w 2"/>
                <a:gd name="T59" fmla="*/ 9 h 20"/>
                <a:gd name="T60" fmla="*/ 1 w 2"/>
                <a:gd name="T61" fmla="*/ 8 h 20"/>
                <a:gd name="T62" fmla="*/ 1 w 2"/>
                <a:gd name="T63" fmla="*/ 7 h 20"/>
                <a:gd name="T64" fmla="*/ 1 w 2"/>
                <a:gd name="T65" fmla="*/ 5 h 20"/>
                <a:gd name="T66" fmla="*/ 1 w 2"/>
                <a:gd name="T67" fmla="*/ 4 h 20"/>
                <a:gd name="T68" fmla="*/ 1 w 2"/>
                <a:gd name="T69" fmla="*/ 2 h 20"/>
                <a:gd name="T70" fmla="*/ 1 w 2"/>
                <a:gd name="T71" fmla="*/ 2 h 20"/>
                <a:gd name="T72" fmla="*/ 0 w 2"/>
                <a:gd name="T73" fmla="*/ 1 h 20"/>
                <a:gd name="T74" fmla="*/ 0 w 2"/>
                <a:gd name="T75" fmla="*/ 0 h 20"/>
                <a:gd name="T76" fmla="*/ 0 w 2"/>
                <a:gd name="T77" fmla="*/ 1 h 20"/>
                <a:gd name="T78" fmla="*/ 0 w 2"/>
                <a:gd name="T79" fmla="*/ 1 h 20"/>
                <a:gd name="T80" fmla="*/ 0 w 2"/>
                <a:gd name="T81" fmla="*/ 2 h 20"/>
                <a:gd name="T82" fmla="*/ 0 w 2"/>
                <a:gd name="T83" fmla="*/ 2 h 20"/>
                <a:gd name="T84" fmla="*/ 0 w 2"/>
                <a:gd name="T85" fmla="*/ 2 h 20"/>
                <a:gd name="T86" fmla="*/ 0 w 2"/>
                <a:gd name="T87" fmla="*/ 3 h 20"/>
                <a:gd name="T88" fmla="*/ 0 w 2"/>
                <a:gd name="T89" fmla="*/ 4 h 20"/>
                <a:gd name="T90" fmla="*/ 0 w 2"/>
                <a:gd name="T91" fmla="*/ 3 h 20"/>
                <a:gd name="T92" fmla="*/ 0 w 2"/>
                <a:gd name="T93" fmla="*/ 2 h 20"/>
                <a:gd name="T94" fmla="*/ 0 w 2"/>
                <a:gd name="T95" fmla="*/ 2 h 20"/>
                <a:gd name="T96" fmla="*/ 0 w 2"/>
                <a:gd name="T97" fmla="*/ 2 h 20"/>
                <a:gd name="T98" fmla="*/ 1 w 2"/>
                <a:gd name="T99" fmla="*/ 2 h 20"/>
                <a:gd name="T100" fmla="*/ 1 w 2"/>
                <a:gd name="T101" fmla="*/ 3 h 20"/>
                <a:gd name="T102" fmla="*/ 1 w 2"/>
                <a:gd name="T103" fmla="*/ 4 h 20"/>
                <a:gd name="T104" fmla="*/ 1 w 2"/>
                <a:gd name="T105" fmla="*/ 5 h 20"/>
                <a:gd name="T106" fmla="*/ 1 w 2"/>
                <a:gd name="T107" fmla="*/ 5 h 20"/>
                <a:gd name="T108" fmla="*/ 1 w 2"/>
                <a:gd name="T109" fmla="*/ 6 h 20"/>
                <a:gd name="T110" fmla="*/ 1 w 2"/>
                <a:gd name="T111" fmla="*/ 7 h 20"/>
                <a:gd name="T112" fmla="*/ 1 w 2"/>
                <a:gd name="T113" fmla="*/ 8 h 20"/>
                <a:gd name="T114" fmla="*/ 1 w 2"/>
                <a:gd name="T11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 h="20">
                  <a:moveTo>
                    <a:pt x="1" y="10"/>
                  </a:moveTo>
                  <a:lnTo>
                    <a:pt x="1" y="11"/>
                  </a:lnTo>
                  <a:lnTo>
                    <a:pt x="1" y="11"/>
                  </a:lnTo>
                  <a:lnTo>
                    <a:pt x="1" y="13"/>
                  </a:lnTo>
                  <a:lnTo>
                    <a:pt x="1" y="14"/>
                  </a:lnTo>
                  <a:lnTo>
                    <a:pt x="1" y="14"/>
                  </a:lnTo>
                  <a:lnTo>
                    <a:pt x="1" y="15"/>
                  </a:lnTo>
                  <a:lnTo>
                    <a:pt x="1" y="16"/>
                  </a:lnTo>
                  <a:lnTo>
                    <a:pt x="1" y="17"/>
                  </a:lnTo>
                  <a:lnTo>
                    <a:pt x="1" y="17"/>
                  </a:lnTo>
                  <a:lnTo>
                    <a:pt x="1" y="17"/>
                  </a:lnTo>
                  <a:lnTo>
                    <a:pt x="0" y="17"/>
                  </a:lnTo>
                  <a:lnTo>
                    <a:pt x="0" y="17"/>
                  </a:lnTo>
                  <a:lnTo>
                    <a:pt x="0" y="17"/>
                  </a:lnTo>
                  <a:lnTo>
                    <a:pt x="0" y="16"/>
                  </a:lnTo>
                  <a:lnTo>
                    <a:pt x="0" y="16"/>
                  </a:lnTo>
                  <a:lnTo>
                    <a:pt x="0" y="17"/>
                  </a:lnTo>
                  <a:lnTo>
                    <a:pt x="0" y="17"/>
                  </a:lnTo>
                  <a:lnTo>
                    <a:pt x="0" y="17"/>
                  </a:lnTo>
                  <a:lnTo>
                    <a:pt x="0" y="18"/>
                  </a:lnTo>
                  <a:lnTo>
                    <a:pt x="0" y="19"/>
                  </a:lnTo>
                  <a:lnTo>
                    <a:pt x="0" y="19"/>
                  </a:lnTo>
                  <a:lnTo>
                    <a:pt x="1" y="18"/>
                  </a:lnTo>
                  <a:lnTo>
                    <a:pt x="1" y="17"/>
                  </a:lnTo>
                  <a:lnTo>
                    <a:pt x="1" y="16"/>
                  </a:lnTo>
                  <a:lnTo>
                    <a:pt x="1" y="15"/>
                  </a:lnTo>
                  <a:lnTo>
                    <a:pt x="1" y="14"/>
                  </a:lnTo>
                  <a:lnTo>
                    <a:pt x="1" y="12"/>
                  </a:lnTo>
                  <a:lnTo>
                    <a:pt x="1" y="11"/>
                  </a:lnTo>
                  <a:lnTo>
                    <a:pt x="1" y="9"/>
                  </a:lnTo>
                  <a:lnTo>
                    <a:pt x="1" y="8"/>
                  </a:lnTo>
                  <a:lnTo>
                    <a:pt x="1" y="7"/>
                  </a:lnTo>
                  <a:lnTo>
                    <a:pt x="1" y="5"/>
                  </a:lnTo>
                  <a:lnTo>
                    <a:pt x="1" y="4"/>
                  </a:lnTo>
                  <a:lnTo>
                    <a:pt x="1" y="2"/>
                  </a:lnTo>
                  <a:lnTo>
                    <a:pt x="1" y="2"/>
                  </a:lnTo>
                  <a:lnTo>
                    <a:pt x="0" y="1"/>
                  </a:lnTo>
                  <a:lnTo>
                    <a:pt x="0" y="0"/>
                  </a:lnTo>
                  <a:lnTo>
                    <a:pt x="0" y="1"/>
                  </a:lnTo>
                  <a:lnTo>
                    <a:pt x="0" y="1"/>
                  </a:lnTo>
                  <a:lnTo>
                    <a:pt x="0" y="2"/>
                  </a:lnTo>
                  <a:lnTo>
                    <a:pt x="0" y="2"/>
                  </a:lnTo>
                  <a:lnTo>
                    <a:pt x="0" y="2"/>
                  </a:lnTo>
                  <a:lnTo>
                    <a:pt x="0" y="3"/>
                  </a:lnTo>
                  <a:lnTo>
                    <a:pt x="0" y="4"/>
                  </a:lnTo>
                  <a:lnTo>
                    <a:pt x="0" y="3"/>
                  </a:lnTo>
                  <a:lnTo>
                    <a:pt x="0" y="2"/>
                  </a:lnTo>
                  <a:lnTo>
                    <a:pt x="0" y="2"/>
                  </a:lnTo>
                  <a:lnTo>
                    <a:pt x="0" y="2"/>
                  </a:lnTo>
                  <a:lnTo>
                    <a:pt x="1" y="2"/>
                  </a:lnTo>
                  <a:lnTo>
                    <a:pt x="1" y="3"/>
                  </a:lnTo>
                  <a:lnTo>
                    <a:pt x="1" y="4"/>
                  </a:lnTo>
                  <a:lnTo>
                    <a:pt x="1" y="5"/>
                  </a:lnTo>
                  <a:lnTo>
                    <a:pt x="1" y="5"/>
                  </a:lnTo>
                  <a:lnTo>
                    <a:pt x="1" y="6"/>
                  </a:lnTo>
                  <a:lnTo>
                    <a:pt x="1" y="7"/>
                  </a:lnTo>
                  <a:lnTo>
                    <a:pt x="1" y="8"/>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0" name="Freeform 664"/>
            <p:cNvSpPr>
              <a:spLocks/>
            </p:cNvSpPr>
            <p:nvPr/>
          </p:nvSpPr>
          <p:spPr bwMode="auto">
            <a:xfrm>
              <a:off x="682" y="3729"/>
              <a:ext cx="3" cy="20"/>
            </a:xfrm>
            <a:custGeom>
              <a:avLst/>
              <a:gdLst>
                <a:gd name="T0" fmla="*/ 2 w 3"/>
                <a:gd name="T1" fmla="*/ 10 h 20"/>
                <a:gd name="T2" fmla="*/ 2 w 3"/>
                <a:gd name="T3" fmla="*/ 11 h 20"/>
                <a:gd name="T4" fmla="*/ 2 w 3"/>
                <a:gd name="T5" fmla="*/ 12 h 20"/>
                <a:gd name="T6" fmla="*/ 2 w 3"/>
                <a:gd name="T7" fmla="*/ 13 h 20"/>
                <a:gd name="T8" fmla="*/ 2 w 3"/>
                <a:gd name="T9" fmla="*/ 14 h 20"/>
                <a:gd name="T10" fmla="*/ 2 w 3"/>
                <a:gd name="T11" fmla="*/ 14 h 20"/>
                <a:gd name="T12" fmla="*/ 2 w 3"/>
                <a:gd name="T13" fmla="*/ 15 h 20"/>
                <a:gd name="T14" fmla="*/ 2 w 3"/>
                <a:gd name="T15" fmla="*/ 16 h 20"/>
                <a:gd name="T16" fmla="*/ 1 w 3"/>
                <a:gd name="T17" fmla="*/ 16 h 20"/>
                <a:gd name="T18" fmla="*/ 1 w 3"/>
                <a:gd name="T19" fmla="*/ 17 h 20"/>
                <a:gd name="T20" fmla="*/ 1 w 3"/>
                <a:gd name="T21" fmla="*/ 17 h 20"/>
                <a:gd name="T22" fmla="*/ 1 w 3"/>
                <a:gd name="T23" fmla="*/ 17 h 20"/>
                <a:gd name="T24" fmla="*/ 1 w 3"/>
                <a:gd name="T25" fmla="*/ 17 h 20"/>
                <a:gd name="T26" fmla="*/ 0 w 3"/>
                <a:gd name="T27" fmla="*/ 16 h 20"/>
                <a:gd name="T28" fmla="*/ 1 w 3"/>
                <a:gd name="T29" fmla="*/ 16 h 20"/>
                <a:gd name="T30" fmla="*/ 1 w 3"/>
                <a:gd name="T31" fmla="*/ 17 h 20"/>
                <a:gd name="T32" fmla="*/ 1 w 3"/>
                <a:gd name="T33" fmla="*/ 17 h 20"/>
                <a:gd name="T34" fmla="*/ 1 w 3"/>
                <a:gd name="T35" fmla="*/ 17 h 20"/>
                <a:gd name="T36" fmla="*/ 1 w 3"/>
                <a:gd name="T37" fmla="*/ 18 h 20"/>
                <a:gd name="T38" fmla="*/ 1 w 3"/>
                <a:gd name="T39" fmla="*/ 18 h 20"/>
                <a:gd name="T40" fmla="*/ 1 w 3"/>
                <a:gd name="T41" fmla="*/ 19 h 20"/>
                <a:gd name="T42" fmla="*/ 1 w 3"/>
                <a:gd name="T43" fmla="*/ 18 h 20"/>
                <a:gd name="T44" fmla="*/ 2 w 3"/>
                <a:gd name="T45" fmla="*/ 17 h 20"/>
                <a:gd name="T46" fmla="*/ 2 w 3"/>
                <a:gd name="T47" fmla="*/ 16 h 20"/>
                <a:gd name="T48" fmla="*/ 2 w 3"/>
                <a:gd name="T49" fmla="*/ 15 h 20"/>
                <a:gd name="T50" fmla="*/ 2 w 3"/>
                <a:gd name="T51" fmla="*/ 14 h 20"/>
                <a:gd name="T52" fmla="*/ 2 w 3"/>
                <a:gd name="T53" fmla="*/ 12 h 20"/>
                <a:gd name="T54" fmla="*/ 2 w 3"/>
                <a:gd name="T55" fmla="*/ 11 h 20"/>
                <a:gd name="T56" fmla="*/ 2 w 3"/>
                <a:gd name="T57" fmla="*/ 9 h 20"/>
                <a:gd name="T58" fmla="*/ 2 w 3"/>
                <a:gd name="T59" fmla="*/ 8 h 20"/>
                <a:gd name="T60" fmla="*/ 2 w 3"/>
                <a:gd name="T61" fmla="*/ 7 h 20"/>
                <a:gd name="T62" fmla="*/ 2 w 3"/>
                <a:gd name="T63" fmla="*/ 5 h 20"/>
                <a:gd name="T64" fmla="*/ 2 w 3"/>
                <a:gd name="T65" fmla="*/ 4 h 20"/>
                <a:gd name="T66" fmla="*/ 2 w 3"/>
                <a:gd name="T67" fmla="*/ 2 h 20"/>
                <a:gd name="T68" fmla="*/ 1 w 3"/>
                <a:gd name="T69" fmla="*/ 2 h 20"/>
                <a:gd name="T70" fmla="*/ 1 w 3"/>
                <a:gd name="T71" fmla="*/ 1 h 20"/>
                <a:gd name="T72" fmla="*/ 1 w 3"/>
                <a:gd name="T73" fmla="*/ 0 h 20"/>
                <a:gd name="T74" fmla="*/ 1 w 3"/>
                <a:gd name="T75" fmla="*/ 1 h 20"/>
                <a:gd name="T76" fmla="*/ 0 w 3"/>
                <a:gd name="T77" fmla="*/ 2 h 20"/>
                <a:gd name="T78" fmla="*/ 0 w 3"/>
                <a:gd name="T79" fmla="*/ 2 h 20"/>
                <a:gd name="T80" fmla="*/ 0 w 3"/>
                <a:gd name="T81" fmla="*/ 2 h 20"/>
                <a:gd name="T82" fmla="*/ 0 w 3"/>
                <a:gd name="T83" fmla="*/ 3 h 20"/>
                <a:gd name="T84" fmla="*/ 0 w 3"/>
                <a:gd name="T85" fmla="*/ 4 h 20"/>
                <a:gd name="T86" fmla="*/ 0 w 3"/>
                <a:gd name="T87" fmla="*/ 3 h 20"/>
                <a:gd name="T88" fmla="*/ 0 w 3"/>
                <a:gd name="T89" fmla="*/ 2 h 20"/>
                <a:gd name="T90" fmla="*/ 1 w 3"/>
                <a:gd name="T91" fmla="*/ 2 h 20"/>
                <a:gd name="T92" fmla="*/ 1 w 3"/>
                <a:gd name="T93" fmla="*/ 2 h 20"/>
                <a:gd name="T94" fmla="*/ 1 w 3"/>
                <a:gd name="T95" fmla="*/ 2 h 20"/>
                <a:gd name="T96" fmla="*/ 1 w 3"/>
                <a:gd name="T97" fmla="*/ 2 h 20"/>
                <a:gd name="T98" fmla="*/ 1 w 3"/>
                <a:gd name="T99" fmla="*/ 2 h 20"/>
                <a:gd name="T100" fmla="*/ 1 w 3"/>
                <a:gd name="T101" fmla="*/ 3 h 20"/>
                <a:gd name="T102" fmla="*/ 2 w 3"/>
                <a:gd name="T103" fmla="*/ 3 h 20"/>
                <a:gd name="T104" fmla="*/ 2 w 3"/>
                <a:gd name="T105" fmla="*/ 4 h 20"/>
                <a:gd name="T106" fmla="*/ 2 w 3"/>
                <a:gd name="T107" fmla="*/ 5 h 20"/>
                <a:gd name="T108" fmla="*/ 2 w 3"/>
                <a:gd name="T109" fmla="*/ 6 h 20"/>
                <a:gd name="T110" fmla="*/ 2 w 3"/>
                <a:gd name="T111" fmla="*/ 7 h 20"/>
                <a:gd name="T112" fmla="*/ 2 w 3"/>
                <a:gd name="T113" fmla="*/ 8 h 20"/>
                <a:gd name="T114" fmla="*/ 2 w 3"/>
                <a:gd name="T11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 h="20">
                  <a:moveTo>
                    <a:pt x="2" y="10"/>
                  </a:moveTo>
                  <a:lnTo>
                    <a:pt x="2" y="11"/>
                  </a:lnTo>
                  <a:lnTo>
                    <a:pt x="2" y="12"/>
                  </a:lnTo>
                  <a:lnTo>
                    <a:pt x="2" y="13"/>
                  </a:lnTo>
                  <a:lnTo>
                    <a:pt x="2" y="14"/>
                  </a:lnTo>
                  <a:lnTo>
                    <a:pt x="2" y="14"/>
                  </a:lnTo>
                  <a:lnTo>
                    <a:pt x="2" y="15"/>
                  </a:lnTo>
                  <a:lnTo>
                    <a:pt x="2" y="16"/>
                  </a:lnTo>
                  <a:lnTo>
                    <a:pt x="1" y="16"/>
                  </a:lnTo>
                  <a:lnTo>
                    <a:pt x="1" y="17"/>
                  </a:lnTo>
                  <a:lnTo>
                    <a:pt x="1" y="17"/>
                  </a:lnTo>
                  <a:lnTo>
                    <a:pt x="1" y="17"/>
                  </a:lnTo>
                  <a:lnTo>
                    <a:pt x="1" y="17"/>
                  </a:lnTo>
                  <a:lnTo>
                    <a:pt x="0" y="16"/>
                  </a:lnTo>
                  <a:lnTo>
                    <a:pt x="1" y="16"/>
                  </a:lnTo>
                  <a:lnTo>
                    <a:pt x="1" y="17"/>
                  </a:lnTo>
                  <a:lnTo>
                    <a:pt x="1" y="17"/>
                  </a:lnTo>
                  <a:lnTo>
                    <a:pt x="1" y="17"/>
                  </a:lnTo>
                  <a:lnTo>
                    <a:pt x="1" y="18"/>
                  </a:lnTo>
                  <a:lnTo>
                    <a:pt x="1" y="18"/>
                  </a:lnTo>
                  <a:lnTo>
                    <a:pt x="1" y="19"/>
                  </a:lnTo>
                  <a:lnTo>
                    <a:pt x="1" y="18"/>
                  </a:lnTo>
                  <a:lnTo>
                    <a:pt x="2" y="17"/>
                  </a:lnTo>
                  <a:lnTo>
                    <a:pt x="2" y="16"/>
                  </a:lnTo>
                  <a:lnTo>
                    <a:pt x="2" y="15"/>
                  </a:lnTo>
                  <a:lnTo>
                    <a:pt x="2" y="14"/>
                  </a:lnTo>
                  <a:lnTo>
                    <a:pt x="2" y="12"/>
                  </a:lnTo>
                  <a:lnTo>
                    <a:pt x="2" y="11"/>
                  </a:lnTo>
                  <a:lnTo>
                    <a:pt x="2" y="9"/>
                  </a:lnTo>
                  <a:lnTo>
                    <a:pt x="2" y="8"/>
                  </a:lnTo>
                  <a:lnTo>
                    <a:pt x="2" y="7"/>
                  </a:lnTo>
                  <a:lnTo>
                    <a:pt x="2" y="5"/>
                  </a:lnTo>
                  <a:lnTo>
                    <a:pt x="2" y="4"/>
                  </a:lnTo>
                  <a:lnTo>
                    <a:pt x="2" y="2"/>
                  </a:lnTo>
                  <a:lnTo>
                    <a:pt x="1" y="2"/>
                  </a:lnTo>
                  <a:lnTo>
                    <a:pt x="1" y="1"/>
                  </a:lnTo>
                  <a:lnTo>
                    <a:pt x="1" y="0"/>
                  </a:lnTo>
                  <a:lnTo>
                    <a:pt x="1" y="1"/>
                  </a:lnTo>
                  <a:lnTo>
                    <a:pt x="0" y="2"/>
                  </a:lnTo>
                  <a:lnTo>
                    <a:pt x="0" y="2"/>
                  </a:lnTo>
                  <a:lnTo>
                    <a:pt x="0" y="2"/>
                  </a:lnTo>
                  <a:lnTo>
                    <a:pt x="0" y="3"/>
                  </a:lnTo>
                  <a:lnTo>
                    <a:pt x="0" y="4"/>
                  </a:lnTo>
                  <a:lnTo>
                    <a:pt x="0" y="3"/>
                  </a:lnTo>
                  <a:lnTo>
                    <a:pt x="0" y="2"/>
                  </a:lnTo>
                  <a:lnTo>
                    <a:pt x="1" y="2"/>
                  </a:lnTo>
                  <a:lnTo>
                    <a:pt x="1" y="2"/>
                  </a:lnTo>
                  <a:lnTo>
                    <a:pt x="1" y="2"/>
                  </a:lnTo>
                  <a:lnTo>
                    <a:pt x="1" y="2"/>
                  </a:lnTo>
                  <a:lnTo>
                    <a:pt x="1" y="2"/>
                  </a:lnTo>
                  <a:lnTo>
                    <a:pt x="1" y="3"/>
                  </a:lnTo>
                  <a:lnTo>
                    <a:pt x="2" y="3"/>
                  </a:lnTo>
                  <a:lnTo>
                    <a:pt x="2" y="4"/>
                  </a:lnTo>
                  <a:lnTo>
                    <a:pt x="2" y="5"/>
                  </a:lnTo>
                  <a:lnTo>
                    <a:pt x="2" y="6"/>
                  </a:lnTo>
                  <a:lnTo>
                    <a:pt x="2" y="7"/>
                  </a:lnTo>
                  <a:lnTo>
                    <a:pt x="2" y="8"/>
                  </a:lnTo>
                  <a:lnTo>
                    <a:pt x="2"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1" name="Freeform 665"/>
            <p:cNvSpPr>
              <a:spLocks/>
            </p:cNvSpPr>
            <p:nvPr/>
          </p:nvSpPr>
          <p:spPr bwMode="auto">
            <a:xfrm>
              <a:off x="687" y="3776"/>
              <a:ext cx="21" cy="3"/>
            </a:xfrm>
            <a:custGeom>
              <a:avLst/>
              <a:gdLst>
                <a:gd name="T0" fmla="*/ 10 w 21"/>
                <a:gd name="T1" fmla="*/ 1 h 3"/>
                <a:gd name="T2" fmla="*/ 11 w 21"/>
                <a:gd name="T3" fmla="*/ 1 h 3"/>
                <a:gd name="T4" fmla="*/ 12 w 21"/>
                <a:gd name="T5" fmla="*/ 1 h 3"/>
                <a:gd name="T6" fmla="*/ 12 w 21"/>
                <a:gd name="T7" fmla="*/ 1 h 3"/>
                <a:gd name="T8" fmla="*/ 13 w 21"/>
                <a:gd name="T9" fmla="*/ 1 h 3"/>
                <a:gd name="T10" fmla="*/ 14 w 21"/>
                <a:gd name="T11" fmla="*/ 1 h 3"/>
                <a:gd name="T12" fmla="*/ 15 w 21"/>
                <a:gd name="T13" fmla="*/ 1 h 3"/>
                <a:gd name="T14" fmla="*/ 15 w 21"/>
                <a:gd name="T15" fmla="*/ 1 h 3"/>
                <a:gd name="T16" fmla="*/ 16 w 21"/>
                <a:gd name="T17" fmla="*/ 1 h 3"/>
                <a:gd name="T18" fmla="*/ 17 w 21"/>
                <a:gd name="T19" fmla="*/ 1 h 3"/>
                <a:gd name="T20" fmla="*/ 17 w 21"/>
                <a:gd name="T21" fmla="*/ 1 h 3"/>
                <a:gd name="T22" fmla="*/ 17 w 21"/>
                <a:gd name="T23" fmla="*/ 1 h 3"/>
                <a:gd name="T24" fmla="*/ 17 w 21"/>
                <a:gd name="T25" fmla="*/ 2 h 3"/>
                <a:gd name="T26" fmla="*/ 16 w 21"/>
                <a:gd name="T27" fmla="*/ 2 h 3"/>
                <a:gd name="T28" fmla="*/ 16 w 21"/>
                <a:gd name="T29" fmla="*/ 2 h 3"/>
                <a:gd name="T30" fmla="*/ 17 w 21"/>
                <a:gd name="T31" fmla="*/ 2 h 3"/>
                <a:gd name="T32" fmla="*/ 18 w 21"/>
                <a:gd name="T33" fmla="*/ 2 h 3"/>
                <a:gd name="T34" fmla="*/ 18 w 21"/>
                <a:gd name="T35" fmla="*/ 1 h 3"/>
                <a:gd name="T36" fmla="*/ 18 w 21"/>
                <a:gd name="T37" fmla="*/ 1 h 3"/>
                <a:gd name="T38" fmla="*/ 19 w 21"/>
                <a:gd name="T39" fmla="*/ 1 h 3"/>
                <a:gd name="T40" fmla="*/ 20 w 21"/>
                <a:gd name="T41" fmla="*/ 1 h 3"/>
                <a:gd name="T42" fmla="*/ 18 w 21"/>
                <a:gd name="T43" fmla="*/ 1 h 3"/>
                <a:gd name="T44" fmla="*/ 18 w 21"/>
                <a:gd name="T45" fmla="*/ 1 h 3"/>
                <a:gd name="T46" fmla="*/ 16 w 21"/>
                <a:gd name="T47" fmla="*/ 0 h 3"/>
                <a:gd name="T48" fmla="*/ 15 w 21"/>
                <a:gd name="T49" fmla="*/ 0 h 3"/>
                <a:gd name="T50" fmla="*/ 14 w 21"/>
                <a:gd name="T51" fmla="*/ 0 h 3"/>
                <a:gd name="T52" fmla="*/ 12 w 21"/>
                <a:gd name="T53" fmla="*/ 0 h 3"/>
                <a:gd name="T54" fmla="*/ 11 w 21"/>
                <a:gd name="T55" fmla="*/ 0 h 3"/>
                <a:gd name="T56" fmla="*/ 9 w 21"/>
                <a:gd name="T57" fmla="*/ 0 h 3"/>
                <a:gd name="T58" fmla="*/ 8 w 21"/>
                <a:gd name="T59" fmla="*/ 0 h 3"/>
                <a:gd name="T60" fmla="*/ 6 w 21"/>
                <a:gd name="T61" fmla="*/ 0 h 3"/>
                <a:gd name="T62" fmla="*/ 5 w 21"/>
                <a:gd name="T63" fmla="*/ 0 h 3"/>
                <a:gd name="T64" fmla="*/ 4 w 21"/>
                <a:gd name="T65" fmla="*/ 1 h 3"/>
                <a:gd name="T66" fmla="*/ 2 w 21"/>
                <a:gd name="T67" fmla="*/ 1 h 3"/>
                <a:gd name="T68" fmla="*/ 2 w 21"/>
                <a:gd name="T69" fmla="*/ 1 h 3"/>
                <a:gd name="T70" fmla="*/ 1 w 21"/>
                <a:gd name="T71" fmla="*/ 1 h 3"/>
                <a:gd name="T72" fmla="*/ 0 w 21"/>
                <a:gd name="T73" fmla="*/ 2 h 3"/>
                <a:gd name="T74" fmla="*/ 1 w 21"/>
                <a:gd name="T75" fmla="*/ 2 h 3"/>
                <a:gd name="T76" fmla="*/ 1 w 21"/>
                <a:gd name="T77" fmla="*/ 2 h 3"/>
                <a:gd name="T78" fmla="*/ 2 w 21"/>
                <a:gd name="T79" fmla="*/ 2 h 3"/>
                <a:gd name="T80" fmla="*/ 2 w 21"/>
                <a:gd name="T81" fmla="*/ 2 h 3"/>
                <a:gd name="T82" fmla="*/ 2 w 21"/>
                <a:gd name="T83" fmla="*/ 2 h 3"/>
                <a:gd name="T84" fmla="*/ 3 w 21"/>
                <a:gd name="T85" fmla="*/ 2 h 3"/>
                <a:gd name="T86" fmla="*/ 4 w 21"/>
                <a:gd name="T87" fmla="*/ 2 h 3"/>
                <a:gd name="T88" fmla="*/ 5 w 21"/>
                <a:gd name="T89" fmla="*/ 2 h 3"/>
                <a:gd name="T90" fmla="*/ 3 w 21"/>
                <a:gd name="T91" fmla="*/ 2 h 3"/>
                <a:gd name="T92" fmla="*/ 2 w 21"/>
                <a:gd name="T93" fmla="*/ 2 h 3"/>
                <a:gd name="T94" fmla="*/ 2 w 21"/>
                <a:gd name="T95" fmla="*/ 2 h 3"/>
                <a:gd name="T96" fmla="*/ 2 w 21"/>
                <a:gd name="T97" fmla="*/ 1 h 3"/>
                <a:gd name="T98" fmla="*/ 2 w 21"/>
                <a:gd name="T99" fmla="*/ 1 h 3"/>
                <a:gd name="T100" fmla="*/ 2 w 21"/>
                <a:gd name="T101" fmla="*/ 1 h 3"/>
                <a:gd name="T102" fmla="*/ 3 w 21"/>
                <a:gd name="T103" fmla="*/ 1 h 3"/>
                <a:gd name="T104" fmla="*/ 4 w 21"/>
                <a:gd name="T105" fmla="*/ 1 h 3"/>
                <a:gd name="T106" fmla="*/ 5 w 21"/>
                <a:gd name="T107" fmla="*/ 1 h 3"/>
                <a:gd name="T108" fmla="*/ 5 w 21"/>
                <a:gd name="T109" fmla="*/ 1 h 3"/>
                <a:gd name="T110" fmla="*/ 6 w 21"/>
                <a:gd name="T111" fmla="*/ 1 h 3"/>
                <a:gd name="T112" fmla="*/ 8 w 21"/>
                <a:gd name="T113" fmla="*/ 1 h 3"/>
                <a:gd name="T114" fmla="*/ 8 w 21"/>
                <a:gd name="T115" fmla="*/ 1 h 3"/>
                <a:gd name="T116" fmla="*/ 10 w 21"/>
                <a:gd name="T1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 h="3">
                  <a:moveTo>
                    <a:pt x="10" y="1"/>
                  </a:moveTo>
                  <a:lnTo>
                    <a:pt x="11" y="1"/>
                  </a:lnTo>
                  <a:lnTo>
                    <a:pt x="12" y="1"/>
                  </a:lnTo>
                  <a:lnTo>
                    <a:pt x="12" y="1"/>
                  </a:lnTo>
                  <a:lnTo>
                    <a:pt x="13" y="1"/>
                  </a:lnTo>
                  <a:lnTo>
                    <a:pt x="14" y="1"/>
                  </a:lnTo>
                  <a:lnTo>
                    <a:pt x="15" y="1"/>
                  </a:lnTo>
                  <a:lnTo>
                    <a:pt x="15" y="1"/>
                  </a:lnTo>
                  <a:lnTo>
                    <a:pt x="16" y="1"/>
                  </a:lnTo>
                  <a:lnTo>
                    <a:pt x="17" y="1"/>
                  </a:lnTo>
                  <a:lnTo>
                    <a:pt x="17" y="1"/>
                  </a:lnTo>
                  <a:lnTo>
                    <a:pt x="17" y="1"/>
                  </a:lnTo>
                  <a:lnTo>
                    <a:pt x="17" y="2"/>
                  </a:lnTo>
                  <a:lnTo>
                    <a:pt x="16" y="2"/>
                  </a:lnTo>
                  <a:lnTo>
                    <a:pt x="16" y="2"/>
                  </a:lnTo>
                  <a:lnTo>
                    <a:pt x="17" y="2"/>
                  </a:lnTo>
                  <a:lnTo>
                    <a:pt x="18" y="2"/>
                  </a:lnTo>
                  <a:lnTo>
                    <a:pt x="18" y="1"/>
                  </a:lnTo>
                  <a:lnTo>
                    <a:pt x="18" y="1"/>
                  </a:lnTo>
                  <a:lnTo>
                    <a:pt x="19" y="1"/>
                  </a:lnTo>
                  <a:lnTo>
                    <a:pt x="20" y="1"/>
                  </a:lnTo>
                  <a:lnTo>
                    <a:pt x="18" y="1"/>
                  </a:lnTo>
                  <a:lnTo>
                    <a:pt x="18" y="1"/>
                  </a:lnTo>
                  <a:lnTo>
                    <a:pt x="16" y="0"/>
                  </a:lnTo>
                  <a:lnTo>
                    <a:pt x="15" y="0"/>
                  </a:lnTo>
                  <a:lnTo>
                    <a:pt x="14" y="0"/>
                  </a:lnTo>
                  <a:lnTo>
                    <a:pt x="12" y="0"/>
                  </a:lnTo>
                  <a:lnTo>
                    <a:pt x="11" y="0"/>
                  </a:lnTo>
                  <a:lnTo>
                    <a:pt x="9" y="0"/>
                  </a:lnTo>
                  <a:lnTo>
                    <a:pt x="8" y="0"/>
                  </a:lnTo>
                  <a:lnTo>
                    <a:pt x="6" y="0"/>
                  </a:lnTo>
                  <a:lnTo>
                    <a:pt x="5" y="0"/>
                  </a:lnTo>
                  <a:lnTo>
                    <a:pt x="4" y="1"/>
                  </a:lnTo>
                  <a:lnTo>
                    <a:pt x="2" y="1"/>
                  </a:lnTo>
                  <a:lnTo>
                    <a:pt x="2" y="1"/>
                  </a:lnTo>
                  <a:lnTo>
                    <a:pt x="1" y="1"/>
                  </a:lnTo>
                  <a:lnTo>
                    <a:pt x="0" y="2"/>
                  </a:lnTo>
                  <a:lnTo>
                    <a:pt x="1" y="2"/>
                  </a:lnTo>
                  <a:lnTo>
                    <a:pt x="1" y="2"/>
                  </a:lnTo>
                  <a:lnTo>
                    <a:pt x="2" y="2"/>
                  </a:lnTo>
                  <a:lnTo>
                    <a:pt x="2" y="2"/>
                  </a:lnTo>
                  <a:lnTo>
                    <a:pt x="2" y="2"/>
                  </a:lnTo>
                  <a:lnTo>
                    <a:pt x="3" y="2"/>
                  </a:lnTo>
                  <a:lnTo>
                    <a:pt x="4" y="2"/>
                  </a:lnTo>
                  <a:lnTo>
                    <a:pt x="5" y="2"/>
                  </a:lnTo>
                  <a:lnTo>
                    <a:pt x="3" y="2"/>
                  </a:lnTo>
                  <a:lnTo>
                    <a:pt x="2" y="2"/>
                  </a:lnTo>
                  <a:lnTo>
                    <a:pt x="2" y="2"/>
                  </a:lnTo>
                  <a:lnTo>
                    <a:pt x="2" y="1"/>
                  </a:lnTo>
                  <a:lnTo>
                    <a:pt x="2" y="1"/>
                  </a:lnTo>
                  <a:lnTo>
                    <a:pt x="2" y="1"/>
                  </a:lnTo>
                  <a:lnTo>
                    <a:pt x="3" y="1"/>
                  </a:lnTo>
                  <a:lnTo>
                    <a:pt x="4" y="1"/>
                  </a:lnTo>
                  <a:lnTo>
                    <a:pt x="5" y="1"/>
                  </a:lnTo>
                  <a:lnTo>
                    <a:pt x="5" y="1"/>
                  </a:lnTo>
                  <a:lnTo>
                    <a:pt x="6" y="1"/>
                  </a:lnTo>
                  <a:lnTo>
                    <a:pt x="8" y="1"/>
                  </a:lnTo>
                  <a:lnTo>
                    <a:pt x="8"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2" name="Freeform 666"/>
            <p:cNvSpPr>
              <a:spLocks/>
            </p:cNvSpPr>
            <p:nvPr/>
          </p:nvSpPr>
          <p:spPr bwMode="auto">
            <a:xfrm>
              <a:off x="709" y="3753"/>
              <a:ext cx="3" cy="21"/>
            </a:xfrm>
            <a:custGeom>
              <a:avLst/>
              <a:gdLst>
                <a:gd name="T0" fmla="*/ 2 w 3"/>
                <a:gd name="T1" fmla="*/ 11 h 21"/>
                <a:gd name="T2" fmla="*/ 2 w 3"/>
                <a:gd name="T3" fmla="*/ 12 h 21"/>
                <a:gd name="T4" fmla="*/ 2 w 3"/>
                <a:gd name="T5" fmla="*/ 12 h 21"/>
                <a:gd name="T6" fmla="*/ 2 w 3"/>
                <a:gd name="T7" fmla="*/ 13 h 21"/>
                <a:gd name="T8" fmla="*/ 2 w 3"/>
                <a:gd name="T9" fmla="*/ 14 h 21"/>
                <a:gd name="T10" fmla="*/ 1 w 3"/>
                <a:gd name="T11" fmla="*/ 15 h 21"/>
                <a:gd name="T12" fmla="*/ 1 w 3"/>
                <a:gd name="T13" fmla="*/ 15 h 21"/>
                <a:gd name="T14" fmla="*/ 1 w 3"/>
                <a:gd name="T15" fmla="*/ 16 h 21"/>
                <a:gd name="T16" fmla="*/ 1 w 3"/>
                <a:gd name="T17" fmla="*/ 17 h 21"/>
                <a:gd name="T18" fmla="*/ 1 w 3"/>
                <a:gd name="T19" fmla="*/ 18 h 21"/>
                <a:gd name="T20" fmla="*/ 1 w 3"/>
                <a:gd name="T21" fmla="*/ 18 h 21"/>
                <a:gd name="T22" fmla="*/ 1 w 3"/>
                <a:gd name="T23" fmla="*/ 18 h 21"/>
                <a:gd name="T24" fmla="*/ 0 w 3"/>
                <a:gd name="T25" fmla="*/ 18 h 21"/>
                <a:gd name="T26" fmla="*/ 0 w 3"/>
                <a:gd name="T27" fmla="*/ 17 h 21"/>
                <a:gd name="T28" fmla="*/ 0 w 3"/>
                <a:gd name="T29" fmla="*/ 16 h 21"/>
                <a:gd name="T30" fmla="*/ 0 w 3"/>
                <a:gd name="T31" fmla="*/ 17 h 21"/>
                <a:gd name="T32" fmla="*/ 0 w 3"/>
                <a:gd name="T33" fmla="*/ 18 h 21"/>
                <a:gd name="T34" fmla="*/ 0 w 3"/>
                <a:gd name="T35" fmla="*/ 18 h 21"/>
                <a:gd name="T36" fmla="*/ 0 w 3"/>
                <a:gd name="T37" fmla="*/ 19 h 21"/>
                <a:gd name="T38" fmla="*/ 0 w 3"/>
                <a:gd name="T39" fmla="*/ 20 h 21"/>
                <a:gd name="T40" fmla="*/ 1 w 3"/>
                <a:gd name="T41" fmla="*/ 20 h 21"/>
                <a:gd name="T42" fmla="*/ 1 w 3"/>
                <a:gd name="T43" fmla="*/ 19 h 21"/>
                <a:gd name="T44" fmla="*/ 1 w 3"/>
                <a:gd name="T45" fmla="*/ 18 h 21"/>
                <a:gd name="T46" fmla="*/ 1 w 3"/>
                <a:gd name="T47" fmla="*/ 18 h 21"/>
                <a:gd name="T48" fmla="*/ 2 w 3"/>
                <a:gd name="T49" fmla="*/ 16 h 21"/>
                <a:gd name="T50" fmla="*/ 2 w 3"/>
                <a:gd name="T51" fmla="*/ 15 h 21"/>
                <a:gd name="T52" fmla="*/ 2 w 3"/>
                <a:gd name="T53" fmla="*/ 14 h 21"/>
                <a:gd name="T54" fmla="*/ 2 w 3"/>
                <a:gd name="T55" fmla="*/ 12 h 21"/>
                <a:gd name="T56" fmla="*/ 2 w 3"/>
                <a:gd name="T57" fmla="*/ 11 h 21"/>
                <a:gd name="T58" fmla="*/ 2 w 3"/>
                <a:gd name="T59" fmla="*/ 9 h 21"/>
                <a:gd name="T60" fmla="*/ 2 w 3"/>
                <a:gd name="T61" fmla="*/ 8 h 21"/>
                <a:gd name="T62" fmla="*/ 2 w 3"/>
                <a:gd name="T63" fmla="*/ 6 h 21"/>
                <a:gd name="T64" fmla="*/ 2 w 3"/>
                <a:gd name="T65" fmla="*/ 5 h 21"/>
                <a:gd name="T66" fmla="*/ 2 w 3"/>
                <a:gd name="T67" fmla="*/ 4 h 21"/>
                <a:gd name="T68" fmla="*/ 2 w 3"/>
                <a:gd name="T69" fmla="*/ 2 h 21"/>
                <a:gd name="T70" fmla="*/ 2 w 3"/>
                <a:gd name="T71" fmla="*/ 2 h 21"/>
                <a:gd name="T72" fmla="*/ 1 w 3"/>
                <a:gd name="T73" fmla="*/ 0 h 21"/>
                <a:gd name="T74" fmla="*/ 1 w 3"/>
                <a:gd name="T75" fmla="*/ 1 h 21"/>
                <a:gd name="T76" fmla="*/ 1 w 3"/>
                <a:gd name="T77" fmla="*/ 1 h 21"/>
                <a:gd name="T78" fmla="*/ 1 w 3"/>
                <a:gd name="T79" fmla="*/ 2 h 21"/>
                <a:gd name="T80" fmla="*/ 1 w 3"/>
                <a:gd name="T81" fmla="*/ 2 h 21"/>
                <a:gd name="T82" fmla="*/ 1 w 3"/>
                <a:gd name="T83" fmla="*/ 2 h 21"/>
                <a:gd name="T84" fmla="*/ 1 w 3"/>
                <a:gd name="T85" fmla="*/ 3 h 21"/>
                <a:gd name="T86" fmla="*/ 0 w 3"/>
                <a:gd name="T87" fmla="*/ 4 h 21"/>
                <a:gd name="T88" fmla="*/ 0 w 3"/>
                <a:gd name="T89" fmla="*/ 5 h 21"/>
                <a:gd name="T90" fmla="*/ 1 w 3"/>
                <a:gd name="T91" fmla="*/ 4 h 21"/>
                <a:gd name="T92" fmla="*/ 1 w 3"/>
                <a:gd name="T93" fmla="*/ 3 h 21"/>
                <a:gd name="T94" fmla="*/ 1 w 3"/>
                <a:gd name="T95" fmla="*/ 2 h 21"/>
                <a:gd name="T96" fmla="*/ 1 w 3"/>
                <a:gd name="T97" fmla="*/ 2 h 21"/>
                <a:gd name="T98" fmla="*/ 2 w 3"/>
                <a:gd name="T99" fmla="*/ 3 h 21"/>
                <a:gd name="T100" fmla="*/ 2 w 3"/>
                <a:gd name="T101" fmla="*/ 4 h 21"/>
                <a:gd name="T102" fmla="*/ 2 w 3"/>
                <a:gd name="T103" fmla="*/ 5 h 21"/>
                <a:gd name="T104" fmla="*/ 2 w 3"/>
                <a:gd name="T105" fmla="*/ 5 h 21"/>
                <a:gd name="T106" fmla="*/ 2 w 3"/>
                <a:gd name="T107" fmla="*/ 6 h 21"/>
                <a:gd name="T108" fmla="*/ 2 w 3"/>
                <a:gd name="T109" fmla="*/ 7 h 21"/>
                <a:gd name="T110" fmla="*/ 2 w 3"/>
                <a:gd name="T111" fmla="*/ 8 h 21"/>
                <a:gd name="T112" fmla="*/ 2 w 3"/>
                <a:gd name="T113" fmla="*/ 9 h 21"/>
                <a:gd name="T114" fmla="*/ 2 w 3"/>
                <a:gd name="T11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 h="21">
                  <a:moveTo>
                    <a:pt x="2" y="11"/>
                  </a:moveTo>
                  <a:lnTo>
                    <a:pt x="2" y="12"/>
                  </a:lnTo>
                  <a:lnTo>
                    <a:pt x="2" y="12"/>
                  </a:lnTo>
                  <a:lnTo>
                    <a:pt x="2" y="13"/>
                  </a:lnTo>
                  <a:lnTo>
                    <a:pt x="2" y="14"/>
                  </a:lnTo>
                  <a:lnTo>
                    <a:pt x="1" y="15"/>
                  </a:lnTo>
                  <a:lnTo>
                    <a:pt x="1" y="15"/>
                  </a:lnTo>
                  <a:lnTo>
                    <a:pt x="1" y="16"/>
                  </a:lnTo>
                  <a:lnTo>
                    <a:pt x="1" y="17"/>
                  </a:lnTo>
                  <a:lnTo>
                    <a:pt x="1" y="18"/>
                  </a:lnTo>
                  <a:lnTo>
                    <a:pt x="1" y="18"/>
                  </a:lnTo>
                  <a:lnTo>
                    <a:pt x="1" y="18"/>
                  </a:lnTo>
                  <a:lnTo>
                    <a:pt x="0" y="18"/>
                  </a:lnTo>
                  <a:lnTo>
                    <a:pt x="0" y="17"/>
                  </a:lnTo>
                  <a:lnTo>
                    <a:pt x="0" y="16"/>
                  </a:lnTo>
                  <a:lnTo>
                    <a:pt x="0" y="17"/>
                  </a:lnTo>
                  <a:lnTo>
                    <a:pt x="0" y="18"/>
                  </a:lnTo>
                  <a:lnTo>
                    <a:pt x="0" y="18"/>
                  </a:lnTo>
                  <a:lnTo>
                    <a:pt x="0" y="19"/>
                  </a:lnTo>
                  <a:lnTo>
                    <a:pt x="0" y="20"/>
                  </a:lnTo>
                  <a:lnTo>
                    <a:pt x="1" y="20"/>
                  </a:lnTo>
                  <a:lnTo>
                    <a:pt x="1" y="19"/>
                  </a:lnTo>
                  <a:lnTo>
                    <a:pt x="1" y="18"/>
                  </a:lnTo>
                  <a:lnTo>
                    <a:pt x="1" y="18"/>
                  </a:lnTo>
                  <a:lnTo>
                    <a:pt x="2" y="16"/>
                  </a:lnTo>
                  <a:lnTo>
                    <a:pt x="2" y="15"/>
                  </a:lnTo>
                  <a:lnTo>
                    <a:pt x="2" y="14"/>
                  </a:lnTo>
                  <a:lnTo>
                    <a:pt x="2" y="12"/>
                  </a:lnTo>
                  <a:lnTo>
                    <a:pt x="2" y="11"/>
                  </a:lnTo>
                  <a:lnTo>
                    <a:pt x="2" y="9"/>
                  </a:lnTo>
                  <a:lnTo>
                    <a:pt x="2" y="8"/>
                  </a:lnTo>
                  <a:lnTo>
                    <a:pt x="2" y="6"/>
                  </a:lnTo>
                  <a:lnTo>
                    <a:pt x="2" y="5"/>
                  </a:lnTo>
                  <a:lnTo>
                    <a:pt x="2" y="4"/>
                  </a:lnTo>
                  <a:lnTo>
                    <a:pt x="2" y="2"/>
                  </a:lnTo>
                  <a:lnTo>
                    <a:pt x="2" y="2"/>
                  </a:lnTo>
                  <a:lnTo>
                    <a:pt x="1" y="0"/>
                  </a:lnTo>
                  <a:lnTo>
                    <a:pt x="1" y="1"/>
                  </a:lnTo>
                  <a:lnTo>
                    <a:pt x="1" y="1"/>
                  </a:lnTo>
                  <a:lnTo>
                    <a:pt x="1" y="2"/>
                  </a:lnTo>
                  <a:lnTo>
                    <a:pt x="1" y="2"/>
                  </a:lnTo>
                  <a:lnTo>
                    <a:pt x="1" y="2"/>
                  </a:lnTo>
                  <a:lnTo>
                    <a:pt x="1" y="3"/>
                  </a:lnTo>
                  <a:lnTo>
                    <a:pt x="0" y="4"/>
                  </a:lnTo>
                  <a:lnTo>
                    <a:pt x="0" y="5"/>
                  </a:lnTo>
                  <a:lnTo>
                    <a:pt x="1" y="4"/>
                  </a:lnTo>
                  <a:lnTo>
                    <a:pt x="1" y="3"/>
                  </a:lnTo>
                  <a:lnTo>
                    <a:pt x="1" y="2"/>
                  </a:lnTo>
                  <a:lnTo>
                    <a:pt x="1" y="2"/>
                  </a:lnTo>
                  <a:lnTo>
                    <a:pt x="2" y="3"/>
                  </a:lnTo>
                  <a:lnTo>
                    <a:pt x="2" y="4"/>
                  </a:lnTo>
                  <a:lnTo>
                    <a:pt x="2" y="5"/>
                  </a:lnTo>
                  <a:lnTo>
                    <a:pt x="2" y="5"/>
                  </a:lnTo>
                  <a:lnTo>
                    <a:pt x="2" y="6"/>
                  </a:lnTo>
                  <a:lnTo>
                    <a:pt x="2" y="7"/>
                  </a:lnTo>
                  <a:lnTo>
                    <a:pt x="2" y="8"/>
                  </a:lnTo>
                  <a:lnTo>
                    <a:pt x="2" y="9"/>
                  </a:lnTo>
                  <a:lnTo>
                    <a:pt x="2"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3" name="Freeform 667"/>
            <p:cNvSpPr>
              <a:spLocks/>
            </p:cNvSpPr>
            <p:nvPr/>
          </p:nvSpPr>
          <p:spPr bwMode="auto">
            <a:xfrm>
              <a:off x="717" y="3760"/>
              <a:ext cx="8" cy="18"/>
            </a:xfrm>
            <a:custGeom>
              <a:avLst/>
              <a:gdLst>
                <a:gd name="T0" fmla="*/ 5 w 8"/>
                <a:gd name="T1" fmla="*/ 10 h 18"/>
                <a:gd name="T2" fmla="*/ 5 w 8"/>
                <a:gd name="T3" fmla="*/ 10 h 18"/>
                <a:gd name="T4" fmla="*/ 4 w 8"/>
                <a:gd name="T5" fmla="*/ 11 h 18"/>
                <a:gd name="T6" fmla="*/ 4 w 8"/>
                <a:gd name="T7" fmla="*/ 12 h 18"/>
                <a:gd name="T8" fmla="*/ 4 w 8"/>
                <a:gd name="T9" fmla="*/ 13 h 18"/>
                <a:gd name="T10" fmla="*/ 3 w 8"/>
                <a:gd name="T11" fmla="*/ 13 h 18"/>
                <a:gd name="T12" fmla="*/ 3 w 8"/>
                <a:gd name="T13" fmla="*/ 14 h 18"/>
                <a:gd name="T14" fmla="*/ 3 w 8"/>
                <a:gd name="T15" fmla="*/ 15 h 18"/>
                <a:gd name="T16" fmla="*/ 2 w 8"/>
                <a:gd name="T17" fmla="*/ 15 h 18"/>
                <a:gd name="T18" fmla="*/ 2 w 8"/>
                <a:gd name="T19" fmla="*/ 16 h 18"/>
                <a:gd name="T20" fmla="*/ 2 w 8"/>
                <a:gd name="T21" fmla="*/ 16 h 18"/>
                <a:gd name="T22" fmla="*/ 1 w 8"/>
                <a:gd name="T23" fmla="*/ 16 h 18"/>
                <a:gd name="T24" fmla="*/ 1 w 8"/>
                <a:gd name="T25" fmla="*/ 15 h 18"/>
                <a:gd name="T26" fmla="*/ 1 w 8"/>
                <a:gd name="T27" fmla="*/ 14 h 18"/>
                <a:gd name="T28" fmla="*/ 0 w 8"/>
                <a:gd name="T29" fmla="*/ 13 h 18"/>
                <a:gd name="T30" fmla="*/ 0 w 8"/>
                <a:gd name="T31" fmla="*/ 14 h 18"/>
                <a:gd name="T32" fmla="*/ 1 w 8"/>
                <a:gd name="T33" fmla="*/ 16 h 18"/>
                <a:gd name="T34" fmla="*/ 1 w 8"/>
                <a:gd name="T35" fmla="*/ 16 h 18"/>
                <a:gd name="T36" fmla="*/ 1 w 8"/>
                <a:gd name="T37" fmla="*/ 17 h 18"/>
                <a:gd name="T38" fmla="*/ 1 w 8"/>
                <a:gd name="T39" fmla="*/ 17 h 18"/>
                <a:gd name="T40" fmla="*/ 2 w 8"/>
                <a:gd name="T41" fmla="*/ 16 h 18"/>
                <a:gd name="T42" fmla="*/ 3 w 8"/>
                <a:gd name="T43" fmla="*/ 16 h 18"/>
                <a:gd name="T44" fmla="*/ 3 w 8"/>
                <a:gd name="T45" fmla="*/ 15 h 18"/>
                <a:gd name="T46" fmla="*/ 4 w 8"/>
                <a:gd name="T47" fmla="*/ 14 h 18"/>
                <a:gd name="T48" fmla="*/ 5 w 8"/>
                <a:gd name="T49" fmla="*/ 13 h 18"/>
                <a:gd name="T50" fmla="*/ 5 w 8"/>
                <a:gd name="T51" fmla="*/ 11 h 18"/>
                <a:gd name="T52" fmla="*/ 6 w 8"/>
                <a:gd name="T53" fmla="*/ 10 h 18"/>
                <a:gd name="T54" fmla="*/ 6 w 8"/>
                <a:gd name="T55" fmla="*/ 9 h 18"/>
                <a:gd name="T56" fmla="*/ 6 w 8"/>
                <a:gd name="T57" fmla="*/ 7 h 18"/>
                <a:gd name="T58" fmla="*/ 6 w 8"/>
                <a:gd name="T59" fmla="*/ 6 h 18"/>
                <a:gd name="T60" fmla="*/ 7 w 8"/>
                <a:gd name="T61" fmla="*/ 4 h 18"/>
                <a:gd name="T62" fmla="*/ 7 w 8"/>
                <a:gd name="T63" fmla="*/ 4 h 18"/>
                <a:gd name="T64" fmla="*/ 7 w 8"/>
                <a:gd name="T65" fmla="*/ 2 h 18"/>
                <a:gd name="T66" fmla="*/ 6 w 8"/>
                <a:gd name="T67" fmla="*/ 1 h 18"/>
                <a:gd name="T68" fmla="*/ 6 w 8"/>
                <a:gd name="T69" fmla="*/ 0 h 18"/>
                <a:gd name="T70" fmla="*/ 6 w 8"/>
                <a:gd name="T71" fmla="*/ 0 h 18"/>
                <a:gd name="T72" fmla="*/ 5 w 8"/>
                <a:gd name="T73" fmla="*/ 1 h 18"/>
                <a:gd name="T74" fmla="*/ 5 w 8"/>
                <a:gd name="T75" fmla="*/ 1 h 18"/>
                <a:gd name="T76" fmla="*/ 5 w 8"/>
                <a:gd name="T77" fmla="*/ 1 h 18"/>
                <a:gd name="T78" fmla="*/ 4 w 8"/>
                <a:gd name="T79" fmla="*/ 2 h 18"/>
                <a:gd name="T80" fmla="*/ 3 w 8"/>
                <a:gd name="T81" fmla="*/ 2 h 18"/>
                <a:gd name="T82" fmla="*/ 4 w 8"/>
                <a:gd name="T83" fmla="*/ 2 h 18"/>
                <a:gd name="T84" fmla="*/ 5 w 8"/>
                <a:gd name="T85" fmla="*/ 1 h 18"/>
                <a:gd name="T86" fmla="*/ 5 w 8"/>
                <a:gd name="T87" fmla="*/ 1 h 18"/>
                <a:gd name="T88" fmla="*/ 6 w 8"/>
                <a:gd name="T89" fmla="*/ 1 h 18"/>
                <a:gd name="T90" fmla="*/ 6 w 8"/>
                <a:gd name="T91" fmla="*/ 2 h 18"/>
                <a:gd name="T92" fmla="*/ 6 w 8"/>
                <a:gd name="T93" fmla="*/ 3 h 18"/>
                <a:gd name="T94" fmla="*/ 6 w 8"/>
                <a:gd name="T95" fmla="*/ 4 h 18"/>
                <a:gd name="T96" fmla="*/ 6 w 8"/>
                <a:gd name="T97" fmla="*/ 4 h 18"/>
                <a:gd name="T98" fmla="*/ 6 w 8"/>
                <a:gd name="T99" fmla="*/ 5 h 18"/>
                <a:gd name="T100" fmla="*/ 6 w 8"/>
                <a:gd name="T101" fmla="*/ 6 h 18"/>
                <a:gd name="T102" fmla="*/ 6 w 8"/>
                <a:gd name="T103" fmla="*/ 7 h 18"/>
                <a:gd name="T104" fmla="*/ 6 w 8"/>
                <a:gd name="T105" fmla="*/ 7 h 18"/>
                <a:gd name="T106" fmla="*/ 5 w 8"/>
                <a:gd name="T107" fmla="*/ 9 h 18"/>
                <a:gd name="T108" fmla="*/ 5 w 8"/>
                <a:gd name="T10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 h="18">
                  <a:moveTo>
                    <a:pt x="5" y="10"/>
                  </a:moveTo>
                  <a:lnTo>
                    <a:pt x="5" y="10"/>
                  </a:lnTo>
                  <a:lnTo>
                    <a:pt x="4" y="11"/>
                  </a:lnTo>
                  <a:lnTo>
                    <a:pt x="4" y="12"/>
                  </a:lnTo>
                  <a:lnTo>
                    <a:pt x="4" y="13"/>
                  </a:lnTo>
                  <a:lnTo>
                    <a:pt x="3" y="13"/>
                  </a:lnTo>
                  <a:lnTo>
                    <a:pt x="3" y="14"/>
                  </a:lnTo>
                  <a:lnTo>
                    <a:pt x="3" y="15"/>
                  </a:lnTo>
                  <a:lnTo>
                    <a:pt x="2" y="15"/>
                  </a:lnTo>
                  <a:lnTo>
                    <a:pt x="2" y="16"/>
                  </a:lnTo>
                  <a:lnTo>
                    <a:pt x="2" y="16"/>
                  </a:lnTo>
                  <a:lnTo>
                    <a:pt x="1" y="16"/>
                  </a:lnTo>
                  <a:lnTo>
                    <a:pt x="1" y="15"/>
                  </a:lnTo>
                  <a:lnTo>
                    <a:pt x="1" y="14"/>
                  </a:lnTo>
                  <a:lnTo>
                    <a:pt x="0" y="13"/>
                  </a:lnTo>
                  <a:lnTo>
                    <a:pt x="0" y="14"/>
                  </a:lnTo>
                  <a:lnTo>
                    <a:pt x="1" y="16"/>
                  </a:lnTo>
                  <a:lnTo>
                    <a:pt x="1" y="16"/>
                  </a:lnTo>
                  <a:lnTo>
                    <a:pt x="1" y="17"/>
                  </a:lnTo>
                  <a:lnTo>
                    <a:pt x="1" y="17"/>
                  </a:lnTo>
                  <a:lnTo>
                    <a:pt x="2" y="16"/>
                  </a:lnTo>
                  <a:lnTo>
                    <a:pt x="3" y="16"/>
                  </a:lnTo>
                  <a:lnTo>
                    <a:pt x="3" y="15"/>
                  </a:lnTo>
                  <a:lnTo>
                    <a:pt x="4" y="14"/>
                  </a:lnTo>
                  <a:lnTo>
                    <a:pt x="5" y="13"/>
                  </a:lnTo>
                  <a:lnTo>
                    <a:pt x="5" y="11"/>
                  </a:lnTo>
                  <a:lnTo>
                    <a:pt x="6" y="10"/>
                  </a:lnTo>
                  <a:lnTo>
                    <a:pt x="6" y="9"/>
                  </a:lnTo>
                  <a:lnTo>
                    <a:pt x="6" y="7"/>
                  </a:lnTo>
                  <a:lnTo>
                    <a:pt x="6" y="6"/>
                  </a:lnTo>
                  <a:lnTo>
                    <a:pt x="7" y="4"/>
                  </a:lnTo>
                  <a:lnTo>
                    <a:pt x="7" y="4"/>
                  </a:lnTo>
                  <a:lnTo>
                    <a:pt x="7" y="2"/>
                  </a:lnTo>
                  <a:lnTo>
                    <a:pt x="6" y="1"/>
                  </a:lnTo>
                  <a:lnTo>
                    <a:pt x="6" y="0"/>
                  </a:lnTo>
                  <a:lnTo>
                    <a:pt x="6" y="0"/>
                  </a:lnTo>
                  <a:lnTo>
                    <a:pt x="5" y="1"/>
                  </a:lnTo>
                  <a:lnTo>
                    <a:pt x="5" y="1"/>
                  </a:lnTo>
                  <a:lnTo>
                    <a:pt x="5" y="1"/>
                  </a:lnTo>
                  <a:lnTo>
                    <a:pt x="4" y="2"/>
                  </a:lnTo>
                  <a:lnTo>
                    <a:pt x="3" y="2"/>
                  </a:lnTo>
                  <a:lnTo>
                    <a:pt x="4" y="2"/>
                  </a:lnTo>
                  <a:lnTo>
                    <a:pt x="5" y="1"/>
                  </a:lnTo>
                  <a:lnTo>
                    <a:pt x="5" y="1"/>
                  </a:lnTo>
                  <a:lnTo>
                    <a:pt x="6" y="1"/>
                  </a:lnTo>
                  <a:lnTo>
                    <a:pt x="6" y="2"/>
                  </a:lnTo>
                  <a:lnTo>
                    <a:pt x="6" y="3"/>
                  </a:lnTo>
                  <a:lnTo>
                    <a:pt x="6" y="4"/>
                  </a:lnTo>
                  <a:lnTo>
                    <a:pt x="6" y="4"/>
                  </a:lnTo>
                  <a:lnTo>
                    <a:pt x="6" y="5"/>
                  </a:lnTo>
                  <a:lnTo>
                    <a:pt x="6" y="6"/>
                  </a:lnTo>
                  <a:lnTo>
                    <a:pt x="6" y="7"/>
                  </a:lnTo>
                  <a:lnTo>
                    <a:pt x="6" y="7"/>
                  </a:lnTo>
                  <a:lnTo>
                    <a:pt x="5" y="9"/>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4" name="Freeform 668"/>
            <p:cNvSpPr>
              <a:spLocks/>
            </p:cNvSpPr>
            <p:nvPr/>
          </p:nvSpPr>
          <p:spPr bwMode="auto">
            <a:xfrm>
              <a:off x="742" y="3773"/>
              <a:ext cx="3" cy="20"/>
            </a:xfrm>
            <a:custGeom>
              <a:avLst/>
              <a:gdLst>
                <a:gd name="T0" fmla="*/ 2 w 3"/>
                <a:gd name="T1" fmla="*/ 9 h 20"/>
                <a:gd name="T2" fmla="*/ 2 w 3"/>
                <a:gd name="T3" fmla="*/ 11 h 20"/>
                <a:gd name="T4" fmla="*/ 2 w 3"/>
                <a:gd name="T5" fmla="*/ 12 h 20"/>
                <a:gd name="T6" fmla="*/ 2 w 3"/>
                <a:gd name="T7" fmla="*/ 13 h 20"/>
                <a:gd name="T8" fmla="*/ 2 w 3"/>
                <a:gd name="T9" fmla="*/ 14 h 20"/>
                <a:gd name="T10" fmla="*/ 2 w 3"/>
                <a:gd name="T11" fmla="*/ 14 h 20"/>
                <a:gd name="T12" fmla="*/ 2 w 3"/>
                <a:gd name="T13" fmla="*/ 15 h 20"/>
                <a:gd name="T14" fmla="*/ 2 w 3"/>
                <a:gd name="T15" fmla="*/ 16 h 20"/>
                <a:gd name="T16" fmla="*/ 1 w 3"/>
                <a:gd name="T17" fmla="*/ 16 h 20"/>
                <a:gd name="T18" fmla="*/ 1 w 3"/>
                <a:gd name="T19" fmla="*/ 17 h 20"/>
                <a:gd name="T20" fmla="*/ 1 w 3"/>
                <a:gd name="T21" fmla="*/ 17 h 20"/>
                <a:gd name="T22" fmla="*/ 1 w 3"/>
                <a:gd name="T23" fmla="*/ 17 h 20"/>
                <a:gd name="T24" fmla="*/ 1 w 3"/>
                <a:gd name="T25" fmla="*/ 16 h 20"/>
                <a:gd name="T26" fmla="*/ 0 w 3"/>
                <a:gd name="T27" fmla="*/ 15 h 20"/>
                <a:gd name="T28" fmla="*/ 0 w 3"/>
                <a:gd name="T29" fmla="*/ 16 h 20"/>
                <a:gd name="T30" fmla="*/ 0 w 3"/>
                <a:gd name="T31" fmla="*/ 17 h 20"/>
                <a:gd name="T32" fmla="*/ 1 w 3"/>
                <a:gd name="T33" fmla="*/ 17 h 20"/>
                <a:gd name="T34" fmla="*/ 1 w 3"/>
                <a:gd name="T35" fmla="*/ 18 h 20"/>
                <a:gd name="T36" fmla="*/ 1 w 3"/>
                <a:gd name="T37" fmla="*/ 18 h 20"/>
                <a:gd name="T38" fmla="*/ 1 w 3"/>
                <a:gd name="T39" fmla="*/ 19 h 20"/>
                <a:gd name="T40" fmla="*/ 1 w 3"/>
                <a:gd name="T41" fmla="*/ 18 h 20"/>
                <a:gd name="T42" fmla="*/ 2 w 3"/>
                <a:gd name="T43" fmla="*/ 17 h 20"/>
                <a:gd name="T44" fmla="*/ 2 w 3"/>
                <a:gd name="T45" fmla="*/ 16 h 20"/>
                <a:gd name="T46" fmla="*/ 2 w 3"/>
                <a:gd name="T47" fmla="*/ 15 h 20"/>
                <a:gd name="T48" fmla="*/ 2 w 3"/>
                <a:gd name="T49" fmla="*/ 14 h 20"/>
                <a:gd name="T50" fmla="*/ 2 w 3"/>
                <a:gd name="T51" fmla="*/ 12 h 20"/>
                <a:gd name="T52" fmla="*/ 2 w 3"/>
                <a:gd name="T53" fmla="*/ 11 h 20"/>
                <a:gd name="T54" fmla="*/ 2 w 3"/>
                <a:gd name="T55" fmla="*/ 9 h 20"/>
                <a:gd name="T56" fmla="*/ 2 w 3"/>
                <a:gd name="T57" fmla="*/ 8 h 20"/>
                <a:gd name="T58" fmla="*/ 2 w 3"/>
                <a:gd name="T59" fmla="*/ 6 h 20"/>
                <a:gd name="T60" fmla="*/ 2 w 3"/>
                <a:gd name="T61" fmla="*/ 5 h 20"/>
                <a:gd name="T62" fmla="*/ 2 w 3"/>
                <a:gd name="T63" fmla="*/ 4 h 20"/>
                <a:gd name="T64" fmla="*/ 2 w 3"/>
                <a:gd name="T65" fmla="*/ 2 h 20"/>
                <a:gd name="T66" fmla="*/ 1 w 3"/>
                <a:gd name="T67" fmla="*/ 2 h 20"/>
                <a:gd name="T68" fmla="*/ 1 w 3"/>
                <a:gd name="T69" fmla="*/ 1 h 20"/>
                <a:gd name="T70" fmla="*/ 1 w 3"/>
                <a:gd name="T71" fmla="*/ 0 h 20"/>
                <a:gd name="T72" fmla="*/ 1 w 3"/>
                <a:gd name="T73" fmla="*/ 0 h 20"/>
                <a:gd name="T74" fmla="*/ 1 w 3"/>
                <a:gd name="T75" fmla="*/ 1 h 20"/>
                <a:gd name="T76" fmla="*/ 0 w 3"/>
                <a:gd name="T77" fmla="*/ 2 h 20"/>
                <a:gd name="T78" fmla="*/ 0 w 3"/>
                <a:gd name="T79" fmla="*/ 2 h 20"/>
                <a:gd name="T80" fmla="*/ 0 w 3"/>
                <a:gd name="T81" fmla="*/ 3 h 20"/>
                <a:gd name="T82" fmla="*/ 0 w 3"/>
                <a:gd name="T83" fmla="*/ 4 h 20"/>
                <a:gd name="T84" fmla="*/ 0 w 3"/>
                <a:gd name="T85" fmla="*/ 3 h 20"/>
                <a:gd name="T86" fmla="*/ 0 w 3"/>
                <a:gd name="T87" fmla="*/ 2 h 20"/>
                <a:gd name="T88" fmla="*/ 1 w 3"/>
                <a:gd name="T89" fmla="*/ 2 h 20"/>
                <a:gd name="T90" fmla="*/ 1 w 3"/>
                <a:gd name="T91" fmla="*/ 2 h 20"/>
                <a:gd name="T92" fmla="*/ 1 w 3"/>
                <a:gd name="T93" fmla="*/ 2 h 20"/>
                <a:gd name="T94" fmla="*/ 1 w 3"/>
                <a:gd name="T95" fmla="*/ 2 h 20"/>
                <a:gd name="T96" fmla="*/ 1 w 3"/>
                <a:gd name="T97" fmla="*/ 2 h 20"/>
                <a:gd name="T98" fmla="*/ 1 w 3"/>
                <a:gd name="T99" fmla="*/ 3 h 20"/>
                <a:gd name="T100" fmla="*/ 2 w 3"/>
                <a:gd name="T101" fmla="*/ 4 h 20"/>
                <a:gd name="T102" fmla="*/ 2 w 3"/>
                <a:gd name="T103" fmla="*/ 5 h 20"/>
                <a:gd name="T104" fmla="*/ 2 w 3"/>
                <a:gd name="T105" fmla="*/ 6 h 20"/>
                <a:gd name="T106" fmla="*/ 2 w 3"/>
                <a:gd name="T107" fmla="*/ 7 h 20"/>
                <a:gd name="T108" fmla="*/ 2 w 3"/>
                <a:gd name="T109" fmla="*/ 8 h 20"/>
                <a:gd name="T110" fmla="*/ 2 w 3"/>
                <a:gd name="T111"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 h="20">
                  <a:moveTo>
                    <a:pt x="2" y="9"/>
                  </a:moveTo>
                  <a:lnTo>
                    <a:pt x="2" y="11"/>
                  </a:lnTo>
                  <a:lnTo>
                    <a:pt x="2" y="12"/>
                  </a:lnTo>
                  <a:lnTo>
                    <a:pt x="2" y="13"/>
                  </a:lnTo>
                  <a:lnTo>
                    <a:pt x="2" y="14"/>
                  </a:lnTo>
                  <a:lnTo>
                    <a:pt x="2" y="14"/>
                  </a:lnTo>
                  <a:lnTo>
                    <a:pt x="2" y="15"/>
                  </a:lnTo>
                  <a:lnTo>
                    <a:pt x="2" y="16"/>
                  </a:lnTo>
                  <a:lnTo>
                    <a:pt x="1" y="16"/>
                  </a:lnTo>
                  <a:lnTo>
                    <a:pt x="1" y="17"/>
                  </a:lnTo>
                  <a:lnTo>
                    <a:pt x="1" y="17"/>
                  </a:lnTo>
                  <a:lnTo>
                    <a:pt x="1" y="17"/>
                  </a:lnTo>
                  <a:lnTo>
                    <a:pt x="1" y="16"/>
                  </a:lnTo>
                  <a:lnTo>
                    <a:pt x="0" y="15"/>
                  </a:lnTo>
                  <a:lnTo>
                    <a:pt x="0" y="16"/>
                  </a:lnTo>
                  <a:lnTo>
                    <a:pt x="0" y="17"/>
                  </a:lnTo>
                  <a:lnTo>
                    <a:pt x="1" y="17"/>
                  </a:lnTo>
                  <a:lnTo>
                    <a:pt x="1" y="18"/>
                  </a:lnTo>
                  <a:lnTo>
                    <a:pt x="1" y="18"/>
                  </a:lnTo>
                  <a:lnTo>
                    <a:pt x="1" y="19"/>
                  </a:lnTo>
                  <a:lnTo>
                    <a:pt x="1" y="18"/>
                  </a:lnTo>
                  <a:lnTo>
                    <a:pt x="2" y="17"/>
                  </a:lnTo>
                  <a:lnTo>
                    <a:pt x="2" y="16"/>
                  </a:lnTo>
                  <a:lnTo>
                    <a:pt x="2" y="15"/>
                  </a:lnTo>
                  <a:lnTo>
                    <a:pt x="2" y="14"/>
                  </a:lnTo>
                  <a:lnTo>
                    <a:pt x="2" y="12"/>
                  </a:lnTo>
                  <a:lnTo>
                    <a:pt x="2" y="11"/>
                  </a:lnTo>
                  <a:lnTo>
                    <a:pt x="2" y="9"/>
                  </a:lnTo>
                  <a:lnTo>
                    <a:pt x="2" y="8"/>
                  </a:lnTo>
                  <a:lnTo>
                    <a:pt x="2" y="6"/>
                  </a:lnTo>
                  <a:lnTo>
                    <a:pt x="2" y="5"/>
                  </a:lnTo>
                  <a:lnTo>
                    <a:pt x="2" y="4"/>
                  </a:lnTo>
                  <a:lnTo>
                    <a:pt x="2" y="2"/>
                  </a:lnTo>
                  <a:lnTo>
                    <a:pt x="1" y="2"/>
                  </a:lnTo>
                  <a:lnTo>
                    <a:pt x="1" y="1"/>
                  </a:lnTo>
                  <a:lnTo>
                    <a:pt x="1" y="0"/>
                  </a:lnTo>
                  <a:lnTo>
                    <a:pt x="1" y="0"/>
                  </a:lnTo>
                  <a:lnTo>
                    <a:pt x="1" y="1"/>
                  </a:lnTo>
                  <a:lnTo>
                    <a:pt x="0" y="2"/>
                  </a:lnTo>
                  <a:lnTo>
                    <a:pt x="0" y="2"/>
                  </a:lnTo>
                  <a:lnTo>
                    <a:pt x="0" y="3"/>
                  </a:lnTo>
                  <a:lnTo>
                    <a:pt x="0" y="4"/>
                  </a:lnTo>
                  <a:lnTo>
                    <a:pt x="0" y="3"/>
                  </a:lnTo>
                  <a:lnTo>
                    <a:pt x="0" y="2"/>
                  </a:lnTo>
                  <a:lnTo>
                    <a:pt x="1" y="2"/>
                  </a:lnTo>
                  <a:lnTo>
                    <a:pt x="1" y="2"/>
                  </a:lnTo>
                  <a:lnTo>
                    <a:pt x="1" y="2"/>
                  </a:lnTo>
                  <a:lnTo>
                    <a:pt x="1" y="2"/>
                  </a:lnTo>
                  <a:lnTo>
                    <a:pt x="1" y="2"/>
                  </a:lnTo>
                  <a:lnTo>
                    <a:pt x="1" y="3"/>
                  </a:lnTo>
                  <a:lnTo>
                    <a:pt x="2" y="4"/>
                  </a:lnTo>
                  <a:lnTo>
                    <a:pt x="2" y="5"/>
                  </a:lnTo>
                  <a:lnTo>
                    <a:pt x="2" y="6"/>
                  </a:lnTo>
                  <a:lnTo>
                    <a:pt x="2" y="7"/>
                  </a:lnTo>
                  <a:lnTo>
                    <a:pt x="2" y="8"/>
                  </a:lnTo>
                  <a:lnTo>
                    <a:pt x="2"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5" name="Freeform 669"/>
            <p:cNvSpPr>
              <a:spLocks/>
            </p:cNvSpPr>
            <p:nvPr/>
          </p:nvSpPr>
          <p:spPr bwMode="auto">
            <a:xfrm>
              <a:off x="753" y="3773"/>
              <a:ext cx="5" cy="20"/>
            </a:xfrm>
            <a:custGeom>
              <a:avLst/>
              <a:gdLst>
                <a:gd name="T0" fmla="*/ 3 w 5"/>
                <a:gd name="T1" fmla="*/ 10 h 20"/>
                <a:gd name="T2" fmla="*/ 3 w 5"/>
                <a:gd name="T3" fmla="*/ 11 h 20"/>
                <a:gd name="T4" fmla="*/ 3 w 5"/>
                <a:gd name="T5" fmla="*/ 12 h 20"/>
                <a:gd name="T6" fmla="*/ 2 w 5"/>
                <a:gd name="T7" fmla="*/ 13 h 20"/>
                <a:gd name="T8" fmla="*/ 2 w 5"/>
                <a:gd name="T9" fmla="*/ 14 h 20"/>
                <a:gd name="T10" fmla="*/ 2 w 5"/>
                <a:gd name="T11" fmla="*/ 14 h 20"/>
                <a:gd name="T12" fmla="*/ 2 w 5"/>
                <a:gd name="T13" fmla="*/ 15 h 20"/>
                <a:gd name="T14" fmla="*/ 2 w 5"/>
                <a:gd name="T15" fmla="*/ 16 h 20"/>
                <a:gd name="T16" fmla="*/ 2 w 5"/>
                <a:gd name="T17" fmla="*/ 16 h 20"/>
                <a:gd name="T18" fmla="*/ 2 w 5"/>
                <a:gd name="T19" fmla="*/ 17 h 20"/>
                <a:gd name="T20" fmla="*/ 1 w 5"/>
                <a:gd name="T21" fmla="*/ 17 h 20"/>
                <a:gd name="T22" fmla="*/ 1 w 5"/>
                <a:gd name="T23" fmla="*/ 17 h 20"/>
                <a:gd name="T24" fmla="*/ 0 w 5"/>
                <a:gd name="T25" fmla="*/ 16 h 20"/>
                <a:gd name="T26" fmla="*/ 0 w 5"/>
                <a:gd name="T27" fmla="*/ 16 h 20"/>
                <a:gd name="T28" fmla="*/ 0 w 5"/>
                <a:gd name="T29" fmla="*/ 15 h 20"/>
                <a:gd name="T30" fmla="*/ 0 w 5"/>
                <a:gd name="T31" fmla="*/ 16 h 20"/>
                <a:gd name="T32" fmla="*/ 0 w 5"/>
                <a:gd name="T33" fmla="*/ 17 h 20"/>
                <a:gd name="T34" fmla="*/ 0 w 5"/>
                <a:gd name="T35" fmla="*/ 17 h 20"/>
                <a:gd name="T36" fmla="*/ 0 w 5"/>
                <a:gd name="T37" fmla="*/ 18 h 20"/>
                <a:gd name="T38" fmla="*/ 0 w 5"/>
                <a:gd name="T39" fmla="*/ 19 h 20"/>
                <a:gd name="T40" fmla="*/ 1 w 5"/>
                <a:gd name="T41" fmla="*/ 18 h 20"/>
                <a:gd name="T42" fmla="*/ 2 w 5"/>
                <a:gd name="T43" fmla="*/ 17 h 20"/>
                <a:gd name="T44" fmla="*/ 2 w 5"/>
                <a:gd name="T45" fmla="*/ 17 h 20"/>
                <a:gd name="T46" fmla="*/ 2 w 5"/>
                <a:gd name="T47" fmla="*/ 15 h 20"/>
                <a:gd name="T48" fmla="*/ 3 w 5"/>
                <a:gd name="T49" fmla="*/ 14 h 20"/>
                <a:gd name="T50" fmla="*/ 3 w 5"/>
                <a:gd name="T51" fmla="*/ 13 h 20"/>
                <a:gd name="T52" fmla="*/ 3 w 5"/>
                <a:gd name="T53" fmla="*/ 11 h 20"/>
                <a:gd name="T54" fmla="*/ 4 w 5"/>
                <a:gd name="T55" fmla="*/ 10 h 20"/>
                <a:gd name="T56" fmla="*/ 4 w 5"/>
                <a:gd name="T57" fmla="*/ 8 h 20"/>
                <a:gd name="T58" fmla="*/ 4 w 5"/>
                <a:gd name="T59" fmla="*/ 7 h 20"/>
                <a:gd name="T60" fmla="*/ 4 w 5"/>
                <a:gd name="T61" fmla="*/ 6 h 20"/>
                <a:gd name="T62" fmla="*/ 4 w 5"/>
                <a:gd name="T63" fmla="*/ 5 h 20"/>
                <a:gd name="T64" fmla="*/ 4 w 5"/>
                <a:gd name="T65" fmla="*/ 3 h 20"/>
                <a:gd name="T66" fmla="*/ 4 w 5"/>
                <a:gd name="T67" fmla="*/ 2 h 20"/>
                <a:gd name="T68" fmla="*/ 3 w 5"/>
                <a:gd name="T69" fmla="*/ 1 h 20"/>
                <a:gd name="T70" fmla="*/ 3 w 5"/>
                <a:gd name="T71" fmla="*/ 0 h 20"/>
                <a:gd name="T72" fmla="*/ 3 w 5"/>
                <a:gd name="T73" fmla="*/ 0 h 20"/>
                <a:gd name="T74" fmla="*/ 2 w 5"/>
                <a:gd name="T75" fmla="*/ 1 h 20"/>
                <a:gd name="T76" fmla="*/ 2 w 5"/>
                <a:gd name="T77" fmla="*/ 2 h 20"/>
                <a:gd name="T78" fmla="*/ 2 w 5"/>
                <a:gd name="T79" fmla="*/ 2 h 20"/>
                <a:gd name="T80" fmla="*/ 2 w 5"/>
                <a:gd name="T81" fmla="*/ 3 h 20"/>
                <a:gd name="T82" fmla="*/ 1 w 5"/>
                <a:gd name="T83" fmla="*/ 3 h 20"/>
                <a:gd name="T84" fmla="*/ 2 w 5"/>
                <a:gd name="T85" fmla="*/ 2 h 20"/>
                <a:gd name="T86" fmla="*/ 2 w 5"/>
                <a:gd name="T87" fmla="*/ 2 h 20"/>
                <a:gd name="T88" fmla="*/ 2 w 5"/>
                <a:gd name="T89" fmla="*/ 2 h 20"/>
                <a:gd name="T90" fmla="*/ 3 w 5"/>
                <a:gd name="T91" fmla="*/ 2 h 20"/>
                <a:gd name="T92" fmla="*/ 3 w 5"/>
                <a:gd name="T93" fmla="*/ 2 h 20"/>
                <a:gd name="T94" fmla="*/ 3 w 5"/>
                <a:gd name="T95" fmla="*/ 2 h 20"/>
                <a:gd name="T96" fmla="*/ 4 w 5"/>
                <a:gd name="T97" fmla="*/ 2 h 20"/>
                <a:gd name="T98" fmla="*/ 4 w 5"/>
                <a:gd name="T99" fmla="*/ 3 h 20"/>
                <a:gd name="T100" fmla="*/ 4 w 5"/>
                <a:gd name="T101" fmla="*/ 4 h 20"/>
                <a:gd name="T102" fmla="*/ 4 w 5"/>
                <a:gd name="T103" fmla="*/ 5 h 20"/>
                <a:gd name="T104" fmla="*/ 4 w 5"/>
                <a:gd name="T105" fmla="*/ 5 h 20"/>
                <a:gd name="T106" fmla="*/ 4 w 5"/>
                <a:gd name="T107" fmla="*/ 7 h 20"/>
                <a:gd name="T108" fmla="*/ 4 w 5"/>
                <a:gd name="T109" fmla="*/ 8 h 20"/>
                <a:gd name="T110" fmla="*/ 3 w 5"/>
                <a:gd name="T111" fmla="*/ 9 h 20"/>
                <a:gd name="T112" fmla="*/ 3 w 5"/>
                <a:gd name="T11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 h="20">
                  <a:moveTo>
                    <a:pt x="3" y="10"/>
                  </a:moveTo>
                  <a:lnTo>
                    <a:pt x="3" y="11"/>
                  </a:lnTo>
                  <a:lnTo>
                    <a:pt x="3" y="12"/>
                  </a:lnTo>
                  <a:lnTo>
                    <a:pt x="2" y="13"/>
                  </a:lnTo>
                  <a:lnTo>
                    <a:pt x="2" y="14"/>
                  </a:lnTo>
                  <a:lnTo>
                    <a:pt x="2" y="14"/>
                  </a:lnTo>
                  <a:lnTo>
                    <a:pt x="2" y="15"/>
                  </a:lnTo>
                  <a:lnTo>
                    <a:pt x="2" y="16"/>
                  </a:lnTo>
                  <a:lnTo>
                    <a:pt x="2" y="16"/>
                  </a:lnTo>
                  <a:lnTo>
                    <a:pt x="2" y="17"/>
                  </a:lnTo>
                  <a:lnTo>
                    <a:pt x="1" y="17"/>
                  </a:lnTo>
                  <a:lnTo>
                    <a:pt x="1" y="17"/>
                  </a:lnTo>
                  <a:lnTo>
                    <a:pt x="0" y="16"/>
                  </a:lnTo>
                  <a:lnTo>
                    <a:pt x="0" y="16"/>
                  </a:lnTo>
                  <a:lnTo>
                    <a:pt x="0" y="15"/>
                  </a:lnTo>
                  <a:lnTo>
                    <a:pt x="0" y="16"/>
                  </a:lnTo>
                  <a:lnTo>
                    <a:pt x="0" y="17"/>
                  </a:lnTo>
                  <a:lnTo>
                    <a:pt x="0" y="17"/>
                  </a:lnTo>
                  <a:lnTo>
                    <a:pt x="0" y="18"/>
                  </a:lnTo>
                  <a:lnTo>
                    <a:pt x="0" y="19"/>
                  </a:lnTo>
                  <a:lnTo>
                    <a:pt x="1" y="18"/>
                  </a:lnTo>
                  <a:lnTo>
                    <a:pt x="2" y="17"/>
                  </a:lnTo>
                  <a:lnTo>
                    <a:pt x="2" y="17"/>
                  </a:lnTo>
                  <a:lnTo>
                    <a:pt x="2" y="15"/>
                  </a:lnTo>
                  <a:lnTo>
                    <a:pt x="3" y="14"/>
                  </a:lnTo>
                  <a:lnTo>
                    <a:pt x="3" y="13"/>
                  </a:lnTo>
                  <a:lnTo>
                    <a:pt x="3" y="11"/>
                  </a:lnTo>
                  <a:lnTo>
                    <a:pt x="4" y="10"/>
                  </a:lnTo>
                  <a:lnTo>
                    <a:pt x="4" y="8"/>
                  </a:lnTo>
                  <a:lnTo>
                    <a:pt x="4" y="7"/>
                  </a:lnTo>
                  <a:lnTo>
                    <a:pt x="4" y="6"/>
                  </a:lnTo>
                  <a:lnTo>
                    <a:pt x="4" y="5"/>
                  </a:lnTo>
                  <a:lnTo>
                    <a:pt x="4" y="3"/>
                  </a:lnTo>
                  <a:lnTo>
                    <a:pt x="4" y="2"/>
                  </a:lnTo>
                  <a:lnTo>
                    <a:pt x="3" y="1"/>
                  </a:lnTo>
                  <a:lnTo>
                    <a:pt x="3" y="0"/>
                  </a:lnTo>
                  <a:lnTo>
                    <a:pt x="3" y="0"/>
                  </a:lnTo>
                  <a:lnTo>
                    <a:pt x="2" y="1"/>
                  </a:lnTo>
                  <a:lnTo>
                    <a:pt x="2" y="2"/>
                  </a:lnTo>
                  <a:lnTo>
                    <a:pt x="2" y="2"/>
                  </a:lnTo>
                  <a:lnTo>
                    <a:pt x="2" y="3"/>
                  </a:lnTo>
                  <a:lnTo>
                    <a:pt x="1" y="3"/>
                  </a:lnTo>
                  <a:lnTo>
                    <a:pt x="2" y="2"/>
                  </a:lnTo>
                  <a:lnTo>
                    <a:pt x="2" y="2"/>
                  </a:lnTo>
                  <a:lnTo>
                    <a:pt x="2" y="2"/>
                  </a:lnTo>
                  <a:lnTo>
                    <a:pt x="3" y="2"/>
                  </a:lnTo>
                  <a:lnTo>
                    <a:pt x="3" y="2"/>
                  </a:lnTo>
                  <a:lnTo>
                    <a:pt x="3" y="2"/>
                  </a:lnTo>
                  <a:lnTo>
                    <a:pt x="4" y="2"/>
                  </a:lnTo>
                  <a:lnTo>
                    <a:pt x="4" y="3"/>
                  </a:lnTo>
                  <a:lnTo>
                    <a:pt x="4" y="4"/>
                  </a:lnTo>
                  <a:lnTo>
                    <a:pt x="4" y="5"/>
                  </a:lnTo>
                  <a:lnTo>
                    <a:pt x="4" y="5"/>
                  </a:lnTo>
                  <a:lnTo>
                    <a:pt x="4" y="7"/>
                  </a:lnTo>
                  <a:lnTo>
                    <a:pt x="4" y="8"/>
                  </a:lnTo>
                  <a:lnTo>
                    <a:pt x="3" y="9"/>
                  </a:lnTo>
                  <a:lnTo>
                    <a:pt x="3"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6" name="Freeform 670"/>
            <p:cNvSpPr>
              <a:spLocks/>
            </p:cNvSpPr>
            <p:nvPr/>
          </p:nvSpPr>
          <p:spPr bwMode="auto">
            <a:xfrm>
              <a:off x="671" y="3753"/>
              <a:ext cx="18" cy="6"/>
            </a:xfrm>
            <a:custGeom>
              <a:avLst/>
              <a:gdLst>
                <a:gd name="T0" fmla="*/ 10 w 18"/>
                <a:gd name="T1" fmla="*/ 1 h 6"/>
                <a:gd name="T2" fmla="*/ 10 w 18"/>
                <a:gd name="T3" fmla="*/ 2 h 6"/>
                <a:gd name="T4" fmla="*/ 11 w 18"/>
                <a:gd name="T5" fmla="*/ 2 h 6"/>
                <a:gd name="T6" fmla="*/ 12 w 18"/>
                <a:gd name="T7" fmla="*/ 2 h 6"/>
                <a:gd name="T8" fmla="*/ 13 w 18"/>
                <a:gd name="T9" fmla="*/ 2 h 6"/>
                <a:gd name="T10" fmla="*/ 13 w 18"/>
                <a:gd name="T11" fmla="*/ 3 h 6"/>
                <a:gd name="T12" fmla="*/ 14 w 18"/>
                <a:gd name="T13" fmla="*/ 3 h 6"/>
                <a:gd name="T14" fmla="*/ 15 w 18"/>
                <a:gd name="T15" fmla="*/ 3 h 6"/>
                <a:gd name="T16" fmla="*/ 16 w 18"/>
                <a:gd name="T17" fmla="*/ 4 h 6"/>
                <a:gd name="T18" fmla="*/ 16 w 18"/>
                <a:gd name="T19" fmla="*/ 4 h 6"/>
                <a:gd name="T20" fmla="*/ 16 w 18"/>
                <a:gd name="T21" fmla="*/ 5 h 6"/>
                <a:gd name="T22" fmla="*/ 15 w 18"/>
                <a:gd name="T23" fmla="*/ 5 h 6"/>
                <a:gd name="T24" fmla="*/ 14 w 18"/>
                <a:gd name="T25" fmla="*/ 5 h 6"/>
                <a:gd name="T26" fmla="*/ 15 w 18"/>
                <a:gd name="T27" fmla="*/ 5 h 6"/>
                <a:gd name="T28" fmla="*/ 16 w 18"/>
                <a:gd name="T29" fmla="*/ 5 h 6"/>
                <a:gd name="T30" fmla="*/ 16 w 18"/>
                <a:gd name="T31" fmla="*/ 5 h 6"/>
                <a:gd name="T32" fmla="*/ 17 w 18"/>
                <a:gd name="T33" fmla="*/ 5 h 6"/>
                <a:gd name="T34" fmla="*/ 17 w 18"/>
                <a:gd name="T35" fmla="*/ 5 h 6"/>
                <a:gd name="T36" fmla="*/ 17 w 18"/>
                <a:gd name="T37" fmla="*/ 4 h 6"/>
                <a:gd name="T38" fmla="*/ 16 w 18"/>
                <a:gd name="T39" fmla="*/ 4 h 6"/>
                <a:gd name="T40" fmla="*/ 16 w 18"/>
                <a:gd name="T41" fmla="*/ 3 h 6"/>
                <a:gd name="T42" fmla="*/ 15 w 18"/>
                <a:gd name="T43" fmla="*/ 2 h 6"/>
                <a:gd name="T44" fmla="*/ 13 w 18"/>
                <a:gd name="T45" fmla="*/ 2 h 6"/>
                <a:gd name="T46" fmla="*/ 13 w 18"/>
                <a:gd name="T47" fmla="*/ 1 h 6"/>
                <a:gd name="T48" fmla="*/ 11 w 18"/>
                <a:gd name="T49" fmla="*/ 1 h 6"/>
                <a:gd name="T50" fmla="*/ 10 w 18"/>
                <a:gd name="T51" fmla="*/ 0 h 6"/>
                <a:gd name="T52" fmla="*/ 8 w 18"/>
                <a:gd name="T53" fmla="*/ 0 h 6"/>
                <a:gd name="T54" fmla="*/ 7 w 18"/>
                <a:gd name="T55" fmla="*/ 0 h 6"/>
                <a:gd name="T56" fmla="*/ 6 w 18"/>
                <a:gd name="T57" fmla="*/ 0 h 6"/>
                <a:gd name="T58" fmla="*/ 4 w 18"/>
                <a:gd name="T59" fmla="*/ 0 h 6"/>
                <a:gd name="T60" fmla="*/ 3 w 18"/>
                <a:gd name="T61" fmla="*/ 0 h 6"/>
                <a:gd name="T62" fmla="*/ 1 w 18"/>
                <a:gd name="T63" fmla="*/ 0 h 6"/>
                <a:gd name="T64" fmla="*/ 1 w 18"/>
                <a:gd name="T65" fmla="*/ 0 h 6"/>
                <a:gd name="T66" fmla="*/ 0 w 18"/>
                <a:gd name="T67" fmla="*/ 0 h 6"/>
                <a:gd name="T68" fmla="*/ 0 w 18"/>
                <a:gd name="T69" fmla="*/ 1 h 6"/>
                <a:gd name="T70" fmla="*/ 0 w 18"/>
                <a:gd name="T71" fmla="*/ 1 h 6"/>
                <a:gd name="T72" fmla="*/ 1 w 18"/>
                <a:gd name="T73" fmla="*/ 1 h 6"/>
                <a:gd name="T74" fmla="*/ 1 w 18"/>
                <a:gd name="T75" fmla="*/ 2 h 6"/>
                <a:gd name="T76" fmla="*/ 1 w 18"/>
                <a:gd name="T77" fmla="*/ 2 h 6"/>
                <a:gd name="T78" fmla="*/ 2 w 18"/>
                <a:gd name="T79" fmla="*/ 3 h 6"/>
                <a:gd name="T80" fmla="*/ 2 w 18"/>
                <a:gd name="T81" fmla="*/ 2 h 6"/>
                <a:gd name="T82" fmla="*/ 1 w 18"/>
                <a:gd name="T83" fmla="*/ 2 h 6"/>
                <a:gd name="T84" fmla="*/ 1 w 18"/>
                <a:gd name="T85" fmla="*/ 1 h 6"/>
                <a:gd name="T86" fmla="*/ 1 w 18"/>
                <a:gd name="T87" fmla="*/ 1 h 6"/>
                <a:gd name="T88" fmla="*/ 2 w 18"/>
                <a:gd name="T89" fmla="*/ 0 h 6"/>
                <a:gd name="T90" fmla="*/ 3 w 18"/>
                <a:gd name="T91" fmla="*/ 0 h 6"/>
                <a:gd name="T92" fmla="*/ 4 w 18"/>
                <a:gd name="T93" fmla="*/ 0 h 6"/>
                <a:gd name="T94" fmla="*/ 4 w 18"/>
                <a:gd name="T95" fmla="*/ 0 h 6"/>
                <a:gd name="T96" fmla="*/ 5 w 18"/>
                <a:gd name="T97" fmla="*/ 0 h 6"/>
                <a:gd name="T98" fmla="*/ 7 w 18"/>
                <a:gd name="T99" fmla="*/ 1 h 6"/>
                <a:gd name="T100" fmla="*/ 7 w 18"/>
                <a:gd name="T101" fmla="*/ 1 h 6"/>
                <a:gd name="T102" fmla="*/ 9 w 18"/>
                <a:gd name="T103" fmla="*/ 1 h 6"/>
                <a:gd name="T104" fmla="*/ 10 w 18"/>
                <a:gd name="T10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6">
                  <a:moveTo>
                    <a:pt x="10" y="1"/>
                  </a:moveTo>
                  <a:lnTo>
                    <a:pt x="10" y="2"/>
                  </a:lnTo>
                  <a:lnTo>
                    <a:pt x="11" y="2"/>
                  </a:lnTo>
                  <a:lnTo>
                    <a:pt x="12" y="2"/>
                  </a:lnTo>
                  <a:lnTo>
                    <a:pt x="13" y="2"/>
                  </a:lnTo>
                  <a:lnTo>
                    <a:pt x="13" y="3"/>
                  </a:lnTo>
                  <a:lnTo>
                    <a:pt x="14" y="3"/>
                  </a:lnTo>
                  <a:lnTo>
                    <a:pt x="15" y="3"/>
                  </a:lnTo>
                  <a:lnTo>
                    <a:pt x="16" y="4"/>
                  </a:lnTo>
                  <a:lnTo>
                    <a:pt x="16" y="4"/>
                  </a:lnTo>
                  <a:lnTo>
                    <a:pt x="16" y="5"/>
                  </a:lnTo>
                  <a:lnTo>
                    <a:pt x="15" y="5"/>
                  </a:lnTo>
                  <a:lnTo>
                    <a:pt x="14" y="5"/>
                  </a:lnTo>
                  <a:lnTo>
                    <a:pt x="15" y="5"/>
                  </a:lnTo>
                  <a:lnTo>
                    <a:pt x="16" y="5"/>
                  </a:lnTo>
                  <a:lnTo>
                    <a:pt x="16" y="5"/>
                  </a:lnTo>
                  <a:lnTo>
                    <a:pt x="17" y="5"/>
                  </a:lnTo>
                  <a:lnTo>
                    <a:pt x="17" y="5"/>
                  </a:lnTo>
                  <a:lnTo>
                    <a:pt x="17" y="4"/>
                  </a:lnTo>
                  <a:lnTo>
                    <a:pt x="16" y="4"/>
                  </a:lnTo>
                  <a:lnTo>
                    <a:pt x="16" y="3"/>
                  </a:lnTo>
                  <a:lnTo>
                    <a:pt x="15" y="2"/>
                  </a:lnTo>
                  <a:lnTo>
                    <a:pt x="13" y="2"/>
                  </a:lnTo>
                  <a:lnTo>
                    <a:pt x="13" y="1"/>
                  </a:lnTo>
                  <a:lnTo>
                    <a:pt x="11" y="1"/>
                  </a:lnTo>
                  <a:lnTo>
                    <a:pt x="10" y="0"/>
                  </a:lnTo>
                  <a:lnTo>
                    <a:pt x="8" y="0"/>
                  </a:lnTo>
                  <a:lnTo>
                    <a:pt x="7" y="0"/>
                  </a:lnTo>
                  <a:lnTo>
                    <a:pt x="6" y="0"/>
                  </a:lnTo>
                  <a:lnTo>
                    <a:pt x="4" y="0"/>
                  </a:lnTo>
                  <a:lnTo>
                    <a:pt x="3" y="0"/>
                  </a:lnTo>
                  <a:lnTo>
                    <a:pt x="1" y="0"/>
                  </a:lnTo>
                  <a:lnTo>
                    <a:pt x="1" y="0"/>
                  </a:lnTo>
                  <a:lnTo>
                    <a:pt x="0" y="0"/>
                  </a:lnTo>
                  <a:lnTo>
                    <a:pt x="0" y="1"/>
                  </a:lnTo>
                  <a:lnTo>
                    <a:pt x="0" y="1"/>
                  </a:lnTo>
                  <a:lnTo>
                    <a:pt x="1" y="1"/>
                  </a:lnTo>
                  <a:lnTo>
                    <a:pt x="1" y="2"/>
                  </a:lnTo>
                  <a:lnTo>
                    <a:pt x="1" y="2"/>
                  </a:lnTo>
                  <a:lnTo>
                    <a:pt x="2" y="3"/>
                  </a:lnTo>
                  <a:lnTo>
                    <a:pt x="2" y="2"/>
                  </a:lnTo>
                  <a:lnTo>
                    <a:pt x="1" y="2"/>
                  </a:lnTo>
                  <a:lnTo>
                    <a:pt x="1" y="1"/>
                  </a:lnTo>
                  <a:lnTo>
                    <a:pt x="1" y="1"/>
                  </a:lnTo>
                  <a:lnTo>
                    <a:pt x="2" y="0"/>
                  </a:lnTo>
                  <a:lnTo>
                    <a:pt x="3" y="0"/>
                  </a:lnTo>
                  <a:lnTo>
                    <a:pt x="4" y="0"/>
                  </a:lnTo>
                  <a:lnTo>
                    <a:pt x="4" y="0"/>
                  </a:lnTo>
                  <a:lnTo>
                    <a:pt x="5" y="0"/>
                  </a:lnTo>
                  <a:lnTo>
                    <a:pt x="7" y="1"/>
                  </a:lnTo>
                  <a:lnTo>
                    <a:pt x="7" y="1"/>
                  </a:lnTo>
                  <a:lnTo>
                    <a:pt x="9" y="1"/>
                  </a:lnTo>
                  <a:lnTo>
                    <a:pt x="10"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7" name="Freeform 671"/>
            <p:cNvSpPr>
              <a:spLocks/>
            </p:cNvSpPr>
            <p:nvPr/>
          </p:nvSpPr>
          <p:spPr bwMode="auto">
            <a:xfrm>
              <a:off x="782" y="3783"/>
              <a:ext cx="5" cy="19"/>
            </a:xfrm>
            <a:custGeom>
              <a:avLst/>
              <a:gdLst>
                <a:gd name="T0" fmla="*/ 3 w 5"/>
                <a:gd name="T1" fmla="*/ 8 h 19"/>
                <a:gd name="T2" fmla="*/ 3 w 5"/>
                <a:gd name="T3" fmla="*/ 9 h 19"/>
                <a:gd name="T4" fmla="*/ 3 w 5"/>
                <a:gd name="T5" fmla="*/ 10 h 19"/>
                <a:gd name="T6" fmla="*/ 3 w 5"/>
                <a:gd name="T7" fmla="*/ 11 h 19"/>
                <a:gd name="T8" fmla="*/ 4 w 5"/>
                <a:gd name="T9" fmla="*/ 11 h 19"/>
                <a:gd name="T10" fmla="*/ 4 w 5"/>
                <a:gd name="T11" fmla="*/ 12 h 19"/>
                <a:gd name="T12" fmla="*/ 4 w 5"/>
                <a:gd name="T13" fmla="*/ 13 h 19"/>
                <a:gd name="T14" fmla="*/ 4 w 5"/>
                <a:gd name="T15" fmla="*/ 14 h 19"/>
                <a:gd name="T16" fmla="*/ 4 w 5"/>
                <a:gd name="T17" fmla="*/ 14 h 19"/>
                <a:gd name="T18" fmla="*/ 4 w 5"/>
                <a:gd name="T19" fmla="*/ 15 h 19"/>
                <a:gd name="T20" fmla="*/ 3 w 5"/>
                <a:gd name="T21" fmla="*/ 16 h 19"/>
                <a:gd name="T22" fmla="*/ 3 w 5"/>
                <a:gd name="T23" fmla="*/ 16 h 19"/>
                <a:gd name="T24" fmla="*/ 2 w 5"/>
                <a:gd name="T25" fmla="*/ 16 h 19"/>
                <a:gd name="T26" fmla="*/ 2 w 5"/>
                <a:gd name="T27" fmla="*/ 15 h 19"/>
                <a:gd name="T28" fmla="*/ 2 w 5"/>
                <a:gd name="T29" fmla="*/ 16 h 19"/>
                <a:gd name="T30" fmla="*/ 2 w 5"/>
                <a:gd name="T31" fmla="*/ 16 h 19"/>
                <a:gd name="T32" fmla="*/ 2 w 5"/>
                <a:gd name="T33" fmla="*/ 17 h 19"/>
                <a:gd name="T34" fmla="*/ 2 w 5"/>
                <a:gd name="T35" fmla="*/ 17 h 19"/>
                <a:gd name="T36" fmla="*/ 2 w 5"/>
                <a:gd name="T37" fmla="*/ 17 h 19"/>
                <a:gd name="T38" fmla="*/ 3 w 5"/>
                <a:gd name="T39" fmla="*/ 17 h 19"/>
                <a:gd name="T40" fmla="*/ 3 w 5"/>
                <a:gd name="T41" fmla="*/ 18 h 19"/>
                <a:gd name="T42" fmla="*/ 3 w 5"/>
                <a:gd name="T43" fmla="*/ 18 h 19"/>
                <a:gd name="T44" fmla="*/ 4 w 5"/>
                <a:gd name="T45" fmla="*/ 17 h 19"/>
                <a:gd name="T46" fmla="*/ 4 w 5"/>
                <a:gd name="T47" fmla="*/ 16 h 19"/>
                <a:gd name="T48" fmla="*/ 4 w 5"/>
                <a:gd name="T49" fmla="*/ 15 h 19"/>
                <a:gd name="T50" fmla="*/ 4 w 5"/>
                <a:gd name="T51" fmla="*/ 14 h 19"/>
                <a:gd name="T52" fmla="*/ 4 w 5"/>
                <a:gd name="T53" fmla="*/ 12 h 19"/>
                <a:gd name="T54" fmla="*/ 4 w 5"/>
                <a:gd name="T55" fmla="*/ 11 h 19"/>
                <a:gd name="T56" fmla="*/ 4 w 5"/>
                <a:gd name="T57" fmla="*/ 9 h 19"/>
                <a:gd name="T58" fmla="*/ 4 w 5"/>
                <a:gd name="T59" fmla="*/ 8 h 19"/>
                <a:gd name="T60" fmla="*/ 4 w 5"/>
                <a:gd name="T61" fmla="*/ 7 h 19"/>
                <a:gd name="T62" fmla="*/ 3 w 5"/>
                <a:gd name="T63" fmla="*/ 5 h 19"/>
                <a:gd name="T64" fmla="*/ 3 w 5"/>
                <a:gd name="T65" fmla="*/ 4 h 19"/>
                <a:gd name="T66" fmla="*/ 3 w 5"/>
                <a:gd name="T67" fmla="*/ 3 h 19"/>
                <a:gd name="T68" fmla="*/ 2 w 5"/>
                <a:gd name="T69" fmla="*/ 2 h 19"/>
                <a:gd name="T70" fmla="*/ 2 w 5"/>
                <a:gd name="T71" fmla="*/ 1 h 19"/>
                <a:gd name="T72" fmla="*/ 2 w 5"/>
                <a:gd name="T73" fmla="*/ 0 h 19"/>
                <a:gd name="T74" fmla="*/ 1 w 5"/>
                <a:gd name="T75" fmla="*/ 0 h 19"/>
                <a:gd name="T76" fmla="*/ 0 w 5"/>
                <a:gd name="T77" fmla="*/ 1 h 19"/>
                <a:gd name="T78" fmla="*/ 0 w 5"/>
                <a:gd name="T79" fmla="*/ 2 h 19"/>
                <a:gd name="T80" fmla="*/ 0 w 5"/>
                <a:gd name="T81" fmla="*/ 2 h 19"/>
                <a:gd name="T82" fmla="*/ 0 w 5"/>
                <a:gd name="T83" fmla="*/ 3 h 19"/>
                <a:gd name="T84" fmla="*/ 0 w 5"/>
                <a:gd name="T85" fmla="*/ 4 h 19"/>
                <a:gd name="T86" fmla="*/ 0 w 5"/>
                <a:gd name="T87" fmla="*/ 3 h 19"/>
                <a:gd name="T88" fmla="*/ 0 w 5"/>
                <a:gd name="T89" fmla="*/ 2 h 19"/>
                <a:gd name="T90" fmla="*/ 0 w 5"/>
                <a:gd name="T91" fmla="*/ 2 h 19"/>
                <a:gd name="T92" fmla="*/ 1 w 5"/>
                <a:gd name="T93" fmla="*/ 2 h 19"/>
                <a:gd name="T94" fmla="*/ 1 w 5"/>
                <a:gd name="T95" fmla="*/ 1 h 19"/>
                <a:gd name="T96" fmla="*/ 1 w 5"/>
                <a:gd name="T97" fmla="*/ 1 h 19"/>
                <a:gd name="T98" fmla="*/ 2 w 5"/>
                <a:gd name="T99" fmla="*/ 2 h 19"/>
                <a:gd name="T100" fmla="*/ 2 w 5"/>
                <a:gd name="T101" fmla="*/ 2 h 19"/>
                <a:gd name="T102" fmla="*/ 2 w 5"/>
                <a:gd name="T103" fmla="*/ 3 h 19"/>
                <a:gd name="T104" fmla="*/ 2 w 5"/>
                <a:gd name="T105" fmla="*/ 5 h 19"/>
                <a:gd name="T106" fmla="*/ 3 w 5"/>
                <a:gd name="T107" fmla="*/ 5 h 19"/>
                <a:gd name="T108" fmla="*/ 3 w 5"/>
                <a:gd name="T109" fmla="*/ 6 h 19"/>
                <a:gd name="T110" fmla="*/ 3 w 5"/>
                <a:gd name="T111" fmla="*/ 8 h 19"/>
                <a:gd name="T112" fmla="*/ 3 w 5"/>
                <a:gd name="T11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 h="19">
                  <a:moveTo>
                    <a:pt x="3" y="8"/>
                  </a:moveTo>
                  <a:lnTo>
                    <a:pt x="3" y="9"/>
                  </a:lnTo>
                  <a:lnTo>
                    <a:pt x="3" y="10"/>
                  </a:lnTo>
                  <a:lnTo>
                    <a:pt x="3" y="11"/>
                  </a:lnTo>
                  <a:lnTo>
                    <a:pt x="4" y="11"/>
                  </a:lnTo>
                  <a:lnTo>
                    <a:pt x="4" y="12"/>
                  </a:lnTo>
                  <a:lnTo>
                    <a:pt x="4" y="13"/>
                  </a:lnTo>
                  <a:lnTo>
                    <a:pt x="4" y="14"/>
                  </a:lnTo>
                  <a:lnTo>
                    <a:pt x="4" y="14"/>
                  </a:lnTo>
                  <a:lnTo>
                    <a:pt x="4" y="15"/>
                  </a:lnTo>
                  <a:lnTo>
                    <a:pt x="3" y="16"/>
                  </a:lnTo>
                  <a:lnTo>
                    <a:pt x="3" y="16"/>
                  </a:lnTo>
                  <a:lnTo>
                    <a:pt x="2" y="16"/>
                  </a:lnTo>
                  <a:lnTo>
                    <a:pt x="2" y="15"/>
                  </a:lnTo>
                  <a:lnTo>
                    <a:pt x="2" y="16"/>
                  </a:lnTo>
                  <a:lnTo>
                    <a:pt x="2" y="16"/>
                  </a:lnTo>
                  <a:lnTo>
                    <a:pt x="2" y="17"/>
                  </a:lnTo>
                  <a:lnTo>
                    <a:pt x="2" y="17"/>
                  </a:lnTo>
                  <a:lnTo>
                    <a:pt x="2" y="17"/>
                  </a:lnTo>
                  <a:lnTo>
                    <a:pt x="3" y="17"/>
                  </a:lnTo>
                  <a:lnTo>
                    <a:pt x="3" y="18"/>
                  </a:lnTo>
                  <a:lnTo>
                    <a:pt x="3" y="18"/>
                  </a:lnTo>
                  <a:lnTo>
                    <a:pt x="4" y="17"/>
                  </a:lnTo>
                  <a:lnTo>
                    <a:pt x="4" y="16"/>
                  </a:lnTo>
                  <a:lnTo>
                    <a:pt x="4" y="15"/>
                  </a:lnTo>
                  <a:lnTo>
                    <a:pt x="4" y="14"/>
                  </a:lnTo>
                  <a:lnTo>
                    <a:pt x="4" y="12"/>
                  </a:lnTo>
                  <a:lnTo>
                    <a:pt x="4" y="11"/>
                  </a:lnTo>
                  <a:lnTo>
                    <a:pt x="4" y="9"/>
                  </a:lnTo>
                  <a:lnTo>
                    <a:pt x="4" y="8"/>
                  </a:lnTo>
                  <a:lnTo>
                    <a:pt x="4" y="7"/>
                  </a:lnTo>
                  <a:lnTo>
                    <a:pt x="3" y="5"/>
                  </a:lnTo>
                  <a:lnTo>
                    <a:pt x="3" y="4"/>
                  </a:lnTo>
                  <a:lnTo>
                    <a:pt x="3" y="3"/>
                  </a:lnTo>
                  <a:lnTo>
                    <a:pt x="2" y="2"/>
                  </a:lnTo>
                  <a:lnTo>
                    <a:pt x="2" y="1"/>
                  </a:lnTo>
                  <a:lnTo>
                    <a:pt x="2" y="0"/>
                  </a:lnTo>
                  <a:lnTo>
                    <a:pt x="1" y="0"/>
                  </a:lnTo>
                  <a:lnTo>
                    <a:pt x="0" y="1"/>
                  </a:lnTo>
                  <a:lnTo>
                    <a:pt x="0" y="2"/>
                  </a:lnTo>
                  <a:lnTo>
                    <a:pt x="0" y="2"/>
                  </a:lnTo>
                  <a:lnTo>
                    <a:pt x="0" y="3"/>
                  </a:lnTo>
                  <a:lnTo>
                    <a:pt x="0" y="4"/>
                  </a:lnTo>
                  <a:lnTo>
                    <a:pt x="0" y="3"/>
                  </a:lnTo>
                  <a:lnTo>
                    <a:pt x="0" y="2"/>
                  </a:lnTo>
                  <a:lnTo>
                    <a:pt x="0" y="2"/>
                  </a:lnTo>
                  <a:lnTo>
                    <a:pt x="1" y="2"/>
                  </a:lnTo>
                  <a:lnTo>
                    <a:pt x="1" y="1"/>
                  </a:lnTo>
                  <a:lnTo>
                    <a:pt x="1" y="1"/>
                  </a:lnTo>
                  <a:lnTo>
                    <a:pt x="2" y="2"/>
                  </a:lnTo>
                  <a:lnTo>
                    <a:pt x="2" y="2"/>
                  </a:lnTo>
                  <a:lnTo>
                    <a:pt x="2" y="3"/>
                  </a:lnTo>
                  <a:lnTo>
                    <a:pt x="2" y="5"/>
                  </a:lnTo>
                  <a:lnTo>
                    <a:pt x="3" y="5"/>
                  </a:lnTo>
                  <a:lnTo>
                    <a:pt x="3" y="6"/>
                  </a:lnTo>
                  <a:lnTo>
                    <a:pt x="3" y="8"/>
                  </a:lnTo>
                  <a:lnTo>
                    <a:pt x="3"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8" name="Freeform 672"/>
            <p:cNvSpPr>
              <a:spLocks/>
            </p:cNvSpPr>
            <p:nvPr/>
          </p:nvSpPr>
          <p:spPr bwMode="auto">
            <a:xfrm>
              <a:off x="794" y="3783"/>
              <a:ext cx="6" cy="20"/>
            </a:xfrm>
            <a:custGeom>
              <a:avLst/>
              <a:gdLst>
                <a:gd name="T0" fmla="*/ 4 w 6"/>
                <a:gd name="T1" fmla="*/ 11 h 20"/>
                <a:gd name="T2" fmla="*/ 4 w 6"/>
                <a:gd name="T3" fmla="*/ 11 h 20"/>
                <a:gd name="T4" fmla="*/ 4 w 6"/>
                <a:gd name="T5" fmla="*/ 12 h 20"/>
                <a:gd name="T6" fmla="*/ 3 w 6"/>
                <a:gd name="T7" fmla="*/ 14 h 20"/>
                <a:gd name="T8" fmla="*/ 3 w 6"/>
                <a:gd name="T9" fmla="*/ 15 h 20"/>
                <a:gd name="T10" fmla="*/ 2 w 6"/>
                <a:gd name="T11" fmla="*/ 15 h 20"/>
                <a:gd name="T12" fmla="*/ 2 w 6"/>
                <a:gd name="T13" fmla="*/ 16 h 20"/>
                <a:gd name="T14" fmla="*/ 2 w 6"/>
                <a:gd name="T15" fmla="*/ 17 h 20"/>
                <a:gd name="T16" fmla="*/ 1 w 6"/>
                <a:gd name="T17" fmla="*/ 17 h 20"/>
                <a:gd name="T18" fmla="*/ 1 w 6"/>
                <a:gd name="T19" fmla="*/ 17 h 20"/>
                <a:gd name="T20" fmla="*/ 1 w 6"/>
                <a:gd name="T21" fmla="*/ 16 h 20"/>
                <a:gd name="T22" fmla="*/ 0 w 6"/>
                <a:gd name="T23" fmla="*/ 16 h 20"/>
                <a:gd name="T24" fmla="*/ 0 w 6"/>
                <a:gd name="T25" fmla="*/ 15 h 20"/>
                <a:gd name="T26" fmla="*/ 0 w 6"/>
                <a:gd name="T27" fmla="*/ 16 h 20"/>
                <a:gd name="T28" fmla="*/ 0 w 6"/>
                <a:gd name="T29" fmla="*/ 17 h 20"/>
                <a:gd name="T30" fmla="*/ 0 w 6"/>
                <a:gd name="T31" fmla="*/ 17 h 20"/>
                <a:gd name="T32" fmla="*/ 1 w 6"/>
                <a:gd name="T33" fmla="*/ 18 h 20"/>
                <a:gd name="T34" fmla="*/ 1 w 6"/>
                <a:gd name="T35" fmla="*/ 19 h 20"/>
                <a:gd name="T36" fmla="*/ 1 w 6"/>
                <a:gd name="T37" fmla="*/ 18 h 20"/>
                <a:gd name="T38" fmla="*/ 2 w 6"/>
                <a:gd name="T39" fmla="*/ 17 h 20"/>
                <a:gd name="T40" fmla="*/ 3 w 6"/>
                <a:gd name="T41" fmla="*/ 17 h 20"/>
                <a:gd name="T42" fmla="*/ 3 w 6"/>
                <a:gd name="T43" fmla="*/ 16 h 20"/>
                <a:gd name="T44" fmla="*/ 4 w 6"/>
                <a:gd name="T45" fmla="*/ 14 h 20"/>
                <a:gd name="T46" fmla="*/ 4 w 6"/>
                <a:gd name="T47" fmla="*/ 14 h 20"/>
                <a:gd name="T48" fmla="*/ 4 w 6"/>
                <a:gd name="T49" fmla="*/ 12 h 20"/>
                <a:gd name="T50" fmla="*/ 5 w 6"/>
                <a:gd name="T51" fmla="*/ 11 h 20"/>
                <a:gd name="T52" fmla="*/ 5 w 6"/>
                <a:gd name="T53" fmla="*/ 9 h 20"/>
                <a:gd name="T54" fmla="*/ 5 w 6"/>
                <a:gd name="T55" fmla="*/ 8 h 20"/>
                <a:gd name="T56" fmla="*/ 5 w 6"/>
                <a:gd name="T57" fmla="*/ 6 h 20"/>
                <a:gd name="T58" fmla="*/ 5 w 6"/>
                <a:gd name="T59" fmla="*/ 5 h 20"/>
                <a:gd name="T60" fmla="*/ 5 w 6"/>
                <a:gd name="T61" fmla="*/ 4 h 20"/>
                <a:gd name="T62" fmla="*/ 5 w 6"/>
                <a:gd name="T63" fmla="*/ 2 h 20"/>
                <a:gd name="T64" fmla="*/ 5 w 6"/>
                <a:gd name="T65" fmla="*/ 2 h 20"/>
                <a:gd name="T66" fmla="*/ 5 w 6"/>
                <a:gd name="T67" fmla="*/ 0 h 20"/>
                <a:gd name="T68" fmla="*/ 4 w 6"/>
                <a:gd name="T69" fmla="*/ 1 h 20"/>
                <a:gd name="T70" fmla="*/ 4 w 6"/>
                <a:gd name="T71" fmla="*/ 1 h 20"/>
                <a:gd name="T72" fmla="*/ 3 w 6"/>
                <a:gd name="T73" fmla="*/ 2 h 20"/>
                <a:gd name="T74" fmla="*/ 3 w 6"/>
                <a:gd name="T75" fmla="*/ 2 h 20"/>
                <a:gd name="T76" fmla="*/ 3 w 6"/>
                <a:gd name="T77" fmla="*/ 2 h 20"/>
                <a:gd name="T78" fmla="*/ 2 w 6"/>
                <a:gd name="T79" fmla="*/ 2 h 20"/>
                <a:gd name="T80" fmla="*/ 2 w 6"/>
                <a:gd name="T81" fmla="*/ 3 h 20"/>
                <a:gd name="T82" fmla="*/ 2 w 6"/>
                <a:gd name="T83" fmla="*/ 4 h 20"/>
                <a:gd name="T84" fmla="*/ 2 w 6"/>
                <a:gd name="T85" fmla="*/ 3 h 20"/>
                <a:gd name="T86" fmla="*/ 3 w 6"/>
                <a:gd name="T87" fmla="*/ 2 h 20"/>
                <a:gd name="T88" fmla="*/ 3 w 6"/>
                <a:gd name="T89" fmla="*/ 2 h 20"/>
                <a:gd name="T90" fmla="*/ 4 w 6"/>
                <a:gd name="T91" fmla="*/ 2 h 20"/>
                <a:gd name="T92" fmla="*/ 4 w 6"/>
                <a:gd name="T93" fmla="*/ 2 h 20"/>
                <a:gd name="T94" fmla="*/ 4 w 6"/>
                <a:gd name="T95" fmla="*/ 3 h 20"/>
                <a:gd name="T96" fmla="*/ 5 w 6"/>
                <a:gd name="T97" fmla="*/ 3 h 20"/>
                <a:gd name="T98" fmla="*/ 5 w 6"/>
                <a:gd name="T99" fmla="*/ 4 h 20"/>
                <a:gd name="T100" fmla="*/ 5 w 6"/>
                <a:gd name="T101" fmla="*/ 5 h 20"/>
                <a:gd name="T102" fmla="*/ 5 w 6"/>
                <a:gd name="T103" fmla="*/ 5 h 20"/>
                <a:gd name="T104" fmla="*/ 5 w 6"/>
                <a:gd name="T105" fmla="*/ 6 h 20"/>
                <a:gd name="T106" fmla="*/ 5 w 6"/>
                <a:gd name="T107" fmla="*/ 7 h 20"/>
                <a:gd name="T108" fmla="*/ 4 w 6"/>
                <a:gd name="T109" fmla="*/ 8 h 20"/>
                <a:gd name="T110" fmla="*/ 4 w 6"/>
                <a:gd name="T111" fmla="*/ 9 h 20"/>
                <a:gd name="T112" fmla="*/ 4 w 6"/>
                <a:gd name="T113"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 h="20">
                  <a:moveTo>
                    <a:pt x="4" y="11"/>
                  </a:moveTo>
                  <a:lnTo>
                    <a:pt x="4" y="11"/>
                  </a:lnTo>
                  <a:lnTo>
                    <a:pt x="4" y="12"/>
                  </a:lnTo>
                  <a:lnTo>
                    <a:pt x="3" y="14"/>
                  </a:lnTo>
                  <a:lnTo>
                    <a:pt x="3" y="15"/>
                  </a:lnTo>
                  <a:lnTo>
                    <a:pt x="2" y="15"/>
                  </a:lnTo>
                  <a:lnTo>
                    <a:pt x="2" y="16"/>
                  </a:lnTo>
                  <a:lnTo>
                    <a:pt x="2" y="17"/>
                  </a:lnTo>
                  <a:lnTo>
                    <a:pt x="1" y="17"/>
                  </a:lnTo>
                  <a:lnTo>
                    <a:pt x="1" y="17"/>
                  </a:lnTo>
                  <a:lnTo>
                    <a:pt x="1" y="16"/>
                  </a:lnTo>
                  <a:lnTo>
                    <a:pt x="0" y="16"/>
                  </a:lnTo>
                  <a:lnTo>
                    <a:pt x="0" y="15"/>
                  </a:lnTo>
                  <a:lnTo>
                    <a:pt x="0" y="16"/>
                  </a:lnTo>
                  <a:lnTo>
                    <a:pt x="0" y="17"/>
                  </a:lnTo>
                  <a:lnTo>
                    <a:pt x="0" y="17"/>
                  </a:lnTo>
                  <a:lnTo>
                    <a:pt x="1" y="18"/>
                  </a:lnTo>
                  <a:lnTo>
                    <a:pt x="1" y="19"/>
                  </a:lnTo>
                  <a:lnTo>
                    <a:pt x="1" y="18"/>
                  </a:lnTo>
                  <a:lnTo>
                    <a:pt x="2" y="17"/>
                  </a:lnTo>
                  <a:lnTo>
                    <a:pt x="3" y="17"/>
                  </a:lnTo>
                  <a:lnTo>
                    <a:pt x="3" y="16"/>
                  </a:lnTo>
                  <a:lnTo>
                    <a:pt x="4" y="14"/>
                  </a:lnTo>
                  <a:lnTo>
                    <a:pt x="4" y="14"/>
                  </a:lnTo>
                  <a:lnTo>
                    <a:pt x="4" y="12"/>
                  </a:lnTo>
                  <a:lnTo>
                    <a:pt x="5" y="11"/>
                  </a:lnTo>
                  <a:lnTo>
                    <a:pt x="5" y="9"/>
                  </a:lnTo>
                  <a:lnTo>
                    <a:pt x="5" y="8"/>
                  </a:lnTo>
                  <a:lnTo>
                    <a:pt x="5" y="6"/>
                  </a:lnTo>
                  <a:lnTo>
                    <a:pt x="5" y="5"/>
                  </a:lnTo>
                  <a:lnTo>
                    <a:pt x="5" y="4"/>
                  </a:lnTo>
                  <a:lnTo>
                    <a:pt x="5" y="2"/>
                  </a:lnTo>
                  <a:lnTo>
                    <a:pt x="5" y="2"/>
                  </a:lnTo>
                  <a:lnTo>
                    <a:pt x="5" y="0"/>
                  </a:lnTo>
                  <a:lnTo>
                    <a:pt x="4" y="1"/>
                  </a:lnTo>
                  <a:lnTo>
                    <a:pt x="4" y="1"/>
                  </a:lnTo>
                  <a:lnTo>
                    <a:pt x="3" y="2"/>
                  </a:lnTo>
                  <a:lnTo>
                    <a:pt x="3" y="2"/>
                  </a:lnTo>
                  <a:lnTo>
                    <a:pt x="3" y="2"/>
                  </a:lnTo>
                  <a:lnTo>
                    <a:pt x="2" y="2"/>
                  </a:lnTo>
                  <a:lnTo>
                    <a:pt x="2" y="3"/>
                  </a:lnTo>
                  <a:lnTo>
                    <a:pt x="2" y="4"/>
                  </a:lnTo>
                  <a:lnTo>
                    <a:pt x="2" y="3"/>
                  </a:lnTo>
                  <a:lnTo>
                    <a:pt x="3" y="2"/>
                  </a:lnTo>
                  <a:lnTo>
                    <a:pt x="3" y="2"/>
                  </a:lnTo>
                  <a:lnTo>
                    <a:pt x="4" y="2"/>
                  </a:lnTo>
                  <a:lnTo>
                    <a:pt x="4" y="2"/>
                  </a:lnTo>
                  <a:lnTo>
                    <a:pt x="4" y="3"/>
                  </a:lnTo>
                  <a:lnTo>
                    <a:pt x="5" y="3"/>
                  </a:lnTo>
                  <a:lnTo>
                    <a:pt x="5" y="4"/>
                  </a:lnTo>
                  <a:lnTo>
                    <a:pt x="5" y="5"/>
                  </a:lnTo>
                  <a:lnTo>
                    <a:pt x="5" y="5"/>
                  </a:lnTo>
                  <a:lnTo>
                    <a:pt x="5" y="6"/>
                  </a:lnTo>
                  <a:lnTo>
                    <a:pt x="5" y="7"/>
                  </a:lnTo>
                  <a:lnTo>
                    <a:pt x="4" y="8"/>
                  </a:lnTo>
                  <a:lnTo>
                    <a:pt x="4" y="9"/>
                  </a:lnTo>
                  <a:lnTo>
                    <a:pt x="4"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29" name="Freeform 673"/>
            <p:cNvSpPr>
              <a:spLocks/>
            </p:cNvSpPr>
            <p:nvPr/>
          </p:nvSpPr>
          <p:spPr bwMode="auto">
            <a:xfrm>
              <a:off x="660" y="3740"/>
              <a:ext cx="18" cy="7"/>
            </a:xfrm>
            <a:custGeom>
              <a:avLst/>
              <a:gdLst>
                <a:gd name="T0" fmla="*/ 10 w 18"/>
                <a:gd name="T1" fmla="*/ 2 h 7"/>
                <a:gd name="T2" fmla="*/ 10 w 18"/>
                <a:gd name="T3" fmla="*/ 2 h 7"/>
                <a:gd name="T4" fmla="*/ 10 w 18"/>
                <a:gd name="T5" fmla="*/ 2 h 7"/>
                <a:gd name="T6" fmla="*/ 11 w 18"/>
                <a:gd name="T7" fmla="*/ 3 h 7"/>
                <a:gd name="T8" fmla="*/ 12 w 18"/>
                <a:gd name="T9" fmla="*/ 3 h 7"/>
                <a:gd name="T10" fmla="*/ 13 w 18"/>
                <a:gd name="T11" fmla="*/ 3 h 7"/>
                <a:gd name="T12" fmla="*/ 13 w 18"/>
                <a:gd name="T13" fmla="*/ 3 h 7"/>
                <a:gd name="T14" fmla="*/ 14 w 18"/>
                <a:gd name="T15" fmla="*/ 3 h 7"/>
                <a:gd name="T16" fmla="*/ 15 w 18"/>
                <a:gd name="T17" fmla="*/ 4 h 7"/>
                <a:gd name="T18" fmla="*/ 16 w 18"/>
                <a:gd name="T19" fmla="*/ 4 h 7"/>
                <a:gd name="T20" fmla="*/ 16 w 18"/>
                <a:gd name="T21" fmla="*/ 5 h 7"/>
                <a:gd name="T22" fmla="*/ 16 w 18"/>
                <a:gd name="T23" fmla="*/ 5 h 7"/>
                <a:gd name="T24" fmla="*/ 15 w 18"/>
                <a:gd name="T25" fmla="*/ 5 h 7"/>
                <a:gd name="T26" fmla="*/ 14 w 18"/>
                <a:gd name="T27" fmla="*/ 6 h 7"/>
                <a:gd name="T28" fmla="*/ 13 w 18"/>
                <a:gd name="T29" fmla="*/ 6 h 7"/>
                <a:gd name="T30" fmla="*/ 14 w 18"/>
                <a:gd name="T31" fmla="*/ 6 h 7"/>
                <a:gd name="T32" fmla="*/ 14 w 18"/>
                <a:gd name="T33" fmla="*/ 6 h 7"/>
                <a:gd name="T34" fmla="*/ 16 w 18"/>
                <a:gd name="T35" fmla="*/ 6 h 7"/>
                <a:gd name="T36" fmla="*/ 17 w 18"/>
                <a:gd name="T37" fmla="*/ 6 h 7"/>
                <a:gd name="T38" fmla="*/ 17 w 18"/>
                <a:gd name="T39" fmla="*/ 5 h 7"/>
                <a:gd name="T40" fmla="*/ 16 w 18"/>
                <a:gd name="T41" fmla="*/ 4 h 7"/>
                <a:gd name="T42" fmla="*/ 16 w 18"/>
                <a:gd name="T43" fmla="*/ 4 h 7"/>
                <a:gd name="T44" fmla="*/ 14 w 18"/>
                <a:gd name="T45" fmla="*/ 3 h 7"/>
                <a:gd name="T46" fmla="*/ 13 w 18"/>
                <a:gd name="T47" fmla="*/ 2 h 7"/>
                <a:gd name="T48" fmla="*/ 12 w 18"/>
                <a:gd name="T49" fmla="*/ 2 h 7"/>
                <a:gd name="T50" fmla="*/ 11 w 18"/>
                <a:gd name="T51" fmla="*/ 1 h 7"/>
                <a:gd name="T52" fmla="*/ 10 w 18"/>
                <a:gd name="T53" fmla="*/ 1 h 7"/>
                <a:gd name="T54" fmla="*/ 8 w 18"/>
                <a:gd name="T55" fmla="*/ 1 h 7"/>
                <a:gd name="T56" fmla="*/ 7 w 18"/>
                <a:gd name="T57" fmla="*/ 0 h 7"/>
                <a:gd name="T58" fmla="*/ 6 w 18"/>
                <a:gd name="T59" fmla="*/ 0 h 7"/>
                <a:gd name="T60" fmla="*/ 4 w 18"/>
                <a:gd name="T61" fmla="*/ 0 h 7"/>
                <a:gd name="T62" fmla="*/ 3 w 18"/>
                <a:gd name="T63" fmla="*/ 0 h 7"/>
                <a:gd name="T64" fmla="*/ 2 w 18"/>
                <a:gd name="T65" fmla="*/ 0 h 7"/>
                <a:gd name="T66" fmla="*/ 1 w 18"/>
                <a:gd name="T67" fmla="*/ 0 h 7"/>
                <a:gd name="T68" fmla="*/ 0 w 18"/>
                <a:gd name="T69" fmla="*/ 1 h 7"/>
                <a:gd name="T70" fmla="*/ 0 w 18"/>
                <a:gd name="T71" fmla="*/ 1 h 7"/>
                <a:gd name="T72" fmla="*/ 0 w 18"/>
                <a:gd name="T73" fmla="*/ 2 h 7"/>
                <a:gd name="T74" fmla="*/ 1 w 18"/>
                <a:gd name="T75" fmla="*/ 2 h 7"/>
                <a:gd name="T76" fmla="*/ 1 w 18"/>
                <a:gd name="T77" fmla="*/ 2 h 7"/>
                <a:gd name="T78" fmla="*/ 1 w 18"/>
                <a:gd name="T79" fmla="*/ 2 h 7"/>
                <a:gd name="T80" fmla="*/ 1 w 18"/>
                <a:gd name="T81" fmla="*/ 3 h 7"/>
                <a:gd name="T82" fmla="*/ 2 w 18"/>
                <a:gd name="T83" fmla="*/ 3 h 7"/>
                <a:gd name="T84" fmla="*/ 2 w 18"/>
                <a:gd name="T85" fmla="*/ 3 h 7"/>
                <a:gd name="T86" fmla="*/ 2 w 18"/>
                <a:gd name="T87" fmla="*/ 3 h 7"/>
                <a:gd name="T88" fmla="*/ 1 w 18"/>
                <a:gd name="T89" fmla="*/ 2 h 7"/>
                <a:gd name="T90" fmla="*/ 1 w 18"/>
                <a:gd name="T91" fmla="*/ 2 h 7"/>
                <a:gd name="T92" fmla="*/ 1 w 18"/>
                <a:gd name="T93" fmla="*/ 2 h 7"/>
                <a:gd name="T94" fmla="*/ 1 w 18"/>
                <a:gd name="T95" fmla="*/ 1 h 7"/>
                <a:gd name="T96" fmla="*/ 1 w 18"/>
                <a:gd name="T97" fmla="*/ 1 h 7"/>
                <a:gd name="T98" fmla="*/ 1 w 18"/>
                <a:gd name="T99" fmla="*/ 1 h 7"/>
                <a:gd name="T100" fmla="*/ 2 w 18"/>
                <a:gd name="T101" fmla="*/ 1 h 7"/>
                <a:gd name="T102" fmla="*/ 3 w 18"/>
                <a:gd name="T103" fmla="*/ 1 h 7"/>
                <a:gd name="T104" fmla="*/ 4 w 18"/>
                <a:gd name="T105" fmla="*/ 1 h 7"/>
                <a:gd name="T106" fmla="*/ 4 w 18"/>
                <a:gd name="T107" fmla="*/ 1 h 7"/>
                <a:gd name="T108" fmla="*/ 5 w 18"/>
                <a:gd name="T109" fmla="*/ 1 h 7"/>
                <a:gd name="T110" fmla="*/ 6 w 18"/>
                <a:gd name="T111" fmla="*/ 1 h 7"/>
                <a:gd name="T112" fmla="*/ 7 w 18"/>
                <a:gd name="T113" fmla="*/ 1 h 7"/>
                <a:gd name="T114" fmla="*/ 8 w 18"/>
                <a:gd name="T115" fmla="*/ 2 h 7"/>
                <a:gd name="T116" fmla="*/ 10 w 18"/>
                <a:gd name="T1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7">
                  <a:moveTo>
                    <a:pt x="10" y="2"/>
                  </a:moveTo>
                  <a:lnTo>
                    <a:pt x="10" y="2"/>
                  </a:lnTo>
                  <a:lnTo>
                    <a:pt x="10" y="2"/>
                  </a:lnTo>
                  <a:lnTo>
                    <a:pt x="11" y="3"/>
                  </a:lnTo>
                  <a:lnTo>
                    <a:pt x="12" y="3"/>
                  </a:lnTo>
                  <a:lnTo>
                    <a:pt x="13" y="3"/>
                  </a:lnTo>
                  <a:lnTo>
                    <a:pt x="13" y="3"/>
                  </a:lnTo>
                  <a:lnTo>
                    <a:pt x="14" y="3"/>
                  </a:lnTo>
                  <a:lnTo>
                    <a:pt x="15" y="4"/>
                  </a:lnTo>
                  <a:lnTo>
                    <a:pt x="16" y="4"/>
                  </a:lnTo>
                  <a:lnTo>
                    <a:pt x="16" y="5"/>
                  </a:lnTo>
                  <a:lnTo>
                    <a:pt x="16" y="5"/>
                  </a:lnTo>
                  <a:lnTo>
                    <a:pt x="15" y="5"/>
                  </a:lnTo>
                  <a:lnTo>
                    <a:pt x="14" y="6"/>
                  </a:lnTo>
                  <a:lnTo>
                    <a:pt x="13" y="6"/>
                  </a:lnTo>
                  <a:lnTo>
                    <a:pt x="14" y="6"/>
                  </a:lnTo>
                  <a:lnTo>
                    <a:pt x="14" y="6"/>
                  </a:lnTo>
                  <a:lnTo>
                    <a:pt x="16" y="6"/>
                  </a:lnTo>
                  <a:lnTo>
                    <a:pt x="17" y="6"/>
                  </a:lnTo>
                  <a:lnTo>
                    <a:pt x="17" y="5"/>
                  </a:lnTo>
                  <a:lnTo>
                    <a:pt x="16" y="4"/>
                  </a:lnTo>
                  <a:lnTo>
                    <a:pt x="16" y="4"/>
                  </a:lnTo>
                  <a:lnTo>
                    <a:pt x="14" y="3"/>
                  </a:lnTo>
                  <a:lnTo>
                    <a:pt x="13" y="2"/>
                  </a:lnTo>
                  <a:lnTo>
                    <a:pt x="12" y="2"/>
                  </a:lnTo>
                  <a:lnTo>
                    <a:pt x="11" y="1"/>
                  </a:lnTo>
                  <a:lnTo>
                    <a:pt x="10" y="1"/>
                  </a:lnTo>
                  <a:lnTo>
                    <a:pt x="8" y="1"/>
                  </a:lnTo>
                  <a:lnTo>
                    <a:pt x="7" y="0"/>
                  </a:lnTo>
                  <a:lnTo>
                    <a:pt x="6" y="0"/>
                  </a:lnTo>
                  <a:lnTo>
                    <a:pt x="4" y="0"/>
                  </a:lnTo>
                  <a:lnTo>
                    <a:pt x="3" y="0"/>
                  </a:lnTo>
                  <a:lnTo>
                    <a:pt x="2" y="0"/>
                  </a:lnTo>
                  <a:lnTo>
                    <a:pt x="1" y="0"/>
                  </a:lnTo>
                  <a:lnTo>
                    <a:pt x="0" y="1"/>
                  </a:lnTo>
                  <a:lnTo>
                    <a:pt x="0" y="1"/>
                  </a:lnTo>
                  <a:lnTo>
                    <a:pt x="0" y="2"/>
                  </a:lnTo>
                  <a:lnTo>
                    <a:pt x="1" y="2"/>
                  </a:lnTo>
                  <a:lnTo>
                    <a:pt x="1" y="2"/>
                  </a:lnTo>
                  <a:lnTo>
                    <a:pt x="1" y="2"/>
                  </a:lnTo>
                  <a:lnTo>
                    <a:pt x="1" y="3"/>
                  </a:lnTo>
                  <a:lnTo>
                    <a:pt x="2" y="3"/>
                  </a:lnTo>
                  <a:lnTo>
                    <a:pt x="2" y="3"/>
                  </a:lnTo>
                  <a:lnTo>
                    <a:pt x="2" y="3"/>
                  </a:lnTo>
                  <a:lnTo>
                    <a:pt x="1" y="2"/>
                  </a:lnTo>
                  <a:lnTo>
                    <a:pt x="1" y="2"/>
                  </a:lnTo>
                  <a:lnTo>
                    <a:pt x="1" y="2"/>
                  </a:lnTo>
                  <a:lnTo>
                    <a:pt x="1" y="1"/>
                  </a:lnTo>
                  <a:lnTo>
                    <a:pt x="1" y="1"/>
                  </a:lnTo>
                  <a:lnTo>
                    <a:pt x="1" y="1"/>
                  </a:lnTo>
                  <a:lnTo>
                    <a:pt x="2" y="1"/>
                  </a:lnTo>
                  <a:lnTo>
                    <a:pt x="3" y="1"/>
                  </a:lnTo>
                  <a:lnTo>
                    <a:pt x="4" y="1"/>
                  </a:lnTo>
                  <a:lnTo>
                    <a:pt x="4" y="1"/>
                  </a:lnTo>
                  <a:lnTo>
                    <a:pt x="5" y="1"/>
                  </a:lnTo>
                  <a:lnTo>
                    <a:pt x="6" y="1"/>
                  </a:lnTo>
                  <a:lnTo>
                    <a:pt x="7" y="1"/>
                  </a:lnTo>
                  <a:lnTo>
                    <a:pt x="8" y="2"/>
                  </a:lnTo>
                  <a:lnTo>
                    <a:pt x="1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0" name="Freeform 674"/>
            <p:cNvSpPr>
              <a:spLocks/>
            </p:cNvSpPr>
            <p:nvPr/>
          </p:nvSpPr>
          <p:spPr bwMode="auto">
            <a:xfrm>
              <a:off x="714" y="3792"/>
              <a:ext cx="21" cy="3"/>
            </a:xfrm>
            <a:custGeom>
              <a:avLst/>
              <a:gdLst>
                <a:gd name="T0" fmla="*/ 10 w 21"/>
                <a:gd name="T1" fmla="*/ 2 h 3"/>
                <a:gd name="T2" fmla="*/ 8 w 21"/>
                <a:gd name="T3" fmla="*/ 2 h 3"/>
                <a:gd name="T4" fmla="*/ 7 w 21"/>
                <a:gd name="T5" fmla="*/ 2 h 3"/>
                <a:gd name="T6" fmla="*/ 6 w 21"/>
                <a:gd name="T7" fmla="*/ 2 h 3"/>
                <a:gd name="T8" fmla="*/ 5 w 21"/>
                <a:gd name="T9" fmla="*/ 2 h 3"/>
                <a:gd name="T10" fmla="*/ 5 w 21"/>
                <a:gd name="T11" fmla="*/ 2 h 3"/>
                <a:gd name="T12" fmla="*/ 4 w 21"/>
                <a:gd name="T13" fmla="*/ 2 h 3"/>
                <a:gd name="T14" fmla="*/ 3 w 21"/>
                <a:gd name="T15" fmla="*/ 1 h 3"/>
                <a:gd name="T16" fmla="*/ 2 w 21"/>
                <a:gd name="T17" fmla="*/ 1 h 3"/>
                <a:gd name="T18" fmla="*/ 2 w 21"/>
                <a:gd name="T19" fmla="*/ 1 h 3"/>
                <a:gd name="T20" fmla="*/ 2 w 21"/>
                <a:gd name="T21" fmla="*/ 1 h 3"/>
                <a:gd name="T22" fmla="*/ 3 w 21"/>
                <a:gd name="T23" fmla="*/ 1 h 3"/>
                <a:gd name="T24" fmla="*/ 4 w 21"/>
                <a:gd name="T25" fmla="*/ 0 h 3"/>
                <a:gd name="T26" fmla="*/ 3 w 21"/>
                <a:gd name="T27" fmla="*/ 0 h 3"/>
                <a:gd name="T28" fmla="*/ 2 w 21"/>
                <a:gd name="T29" fmla="*/ 0 h 3"/>
                <a:gd name="T30" fmla="*/ 2 w 21"/>
                <a:gd name="T31" fmla="*/ 1 h 3"/>
                <a:gd name="T32" fmla="*/ 2 w 21"/>
                <a:gd name="T33" fmla="*/ 1 h 3"/>
                <a:gd name="T34" fmla="*/ 2 w 21"/>
                <a:gd name="T35" fmla="*/ 1 h 3"/>
                <a:gd name="T36" fmla="*/ 1 w 21"/>
                <a:gd name="T37" fmla="*/ 1 h 3"/>
                <a:gd name="T38" fmla="*/ 1 w 21"/>
                <a:gd name="T39" fmla="*/ 1 h 3"/>
                <a:gd name="T40" fmla="*/ 0 w 21"/>
                <a:gd name="T41" fmla="*/ 1 h 3"/>
                <a:gd name="T42" fmla="*/ 1 w 21"/>
                <a:gd name="T43" fmla="*/ 1 h 3"/>
                <a:gd name="T44" fmla="*/ 2 w 21"/>
                <a:gd name="T45" fmla="*/ 2 h 3"/>
                <a:gd name="T46" fmla="*/ 3 w 21"/>
                <a:gd name="T47" fmla="*/ 2 h 3"/>
                <a:gd name="T48" fmla="*/ 5 w 21"/>
                <a:gd name="T49" fmla="*/ 2 h 3"/>
                <a:gd name="T50" fmla="*/ 5 w 21"/>
                <a:gd name="T51" fmla="*/ 2 h 3"/>
                <a:gd name="T52" fmla="*/ 7 w 21"/>
                <a:gd name="T53" fmla="*/ 2 h 3"/>
                <a:gd name="T54" fmla="*/ 8 w 21"/>
                <a:gd name="T55" fmla="*/ 2 h 3"/>
                <a:gd name="T56" fmla="*/ 10 w 21"/>
                <a:gd name="T57" fmla="*/ 2 h 3"/>
                <a:gd name="T58" fmla="*/ 12 w 21"/>
                <a:gd name="T59" fmla="*/ 2 h 3"/>
                <a:gd name="T60" fmla="*/ 13 w 21"/>
                <a:gd name="T61" fmla="*/ 2 h 3"/>
                <a:gd name="T62" fmla="*/ 15 w 21"/>
                <a:gd name="T63" fmla="*/ 2 h 3"/>
                <a:gd name="T64" fmla="*/ 16 w 21"/>
                <a:gd name="T65" fmla="*/ 2 h 3"/>
                <a:gd name="T66" fmla="*/ 17 w 21"/>
                <a:gd name="T67" fmla="*/ 2 h 3"/>
                <a:gd name="T68" fmla="*/ 18 w 21"/>
                <a:gd name="T69" fmla="*/ 1 h 3"/>
                <a:gd name="T70" fmla="*/ 19 w 21"/>
                <a:gd name="T71" fmla="*/ 1 h 3"/>
                <a:gd name="T72" fmla="*/ 20 w 21"/>
                <a:gd name="T73" fmla="*/ 1 h 3"/>
                <a:gd name="T74" fmla="*/ 19 w 21"/>
                <a:gd name="T75" fmla="*/ 1 h 3"/>
                <a:gd name="T76" fmla="*/ 19 w 21"/>
                <a:gd name="T77" fmla="*/ 1 h 3"/>
                <a:gd name="T78" fmla="*/ 18 w 21"/>
                <a:gd name="T79" fmla="*/ 1 h 3"/>
                <a:gd name="T80" fmla="*/ 18 w 21"/>
                <a:gd name="T81" fmla="*/ 0 h 3"/>
                <a:gd name="T82" fmla="*/ 18 w 21"/>
                <a:gd name="T83" fmla="*/ 0 h 3"/>
                <a:gd name="T84" fmla="*/ 16 w 21"/>
                <a:gd name="T85" fmla="*/ 0 h 3"/>
                <a:gd name="T86" fmla="*/ 15 w 21"/>
                <a:gd name="T87" fmla="*/ 0 h 3"/>
                <a:gd name="T88" fmla="*/ 16 w 21"/>
                <a:gd name="T89" fmla="*/ 0 h 3"/>
                <a:gd name="T90" fmla="*/ 17 w 21"/>
                <a:gd name="T91" fmla="*/ 0 h 3"/>
                <a:gd name="T92" fmla="*/ 18 w 21"/>
                <a:gd name="T93" fmla="*/ 1 h 3"/>
                <a:gd name="T94" fmla="*/ 18 w 21"/>
                <a:gd name="T95" fmla="*/ 1 h 3"/>
                <a:gd name="T96" fmla="*/ 18 w 21"/>
                <a:gd name="T97" fmla="*/ 1 h 3"/>
                <a:gd name="T98" fmla="*/ 18 w 21"/>
                <a:gd name="T99" fmla="*/ 1 h 3"/>
                <a:gd name="T100" fmla="*/ 17 w 21"/>
                <a:gd name="T101" fmla="*/ 1 h 3"/>
                <a:gd name="T102" fmla="*/ 16 w 21"/>
                <a:gd name="T103" fmla="*/ 1 h 3"/>
                <a:gd name="T104" fmla="*/ 15 w 21"/>
                <a:gd name="T105" fmla="*/ 2 h 3"/>
                <a:gd name="T106" fmla="*/ 15 w 21"/>
                <a:gd name="T107" fmla="*/ 2 h 3"/>
                <a:gd name="T108" fmla="*/ 14 w 21"/>
                <a:gd name="T109" fmla="*/ 2 h 3"/>
                <a:gd name="T110" fmla="*/ 12 w 21"/>
                <a:gd name="T111" fmla="*/ 2 h 3"/>
                <a:gd name="T112" fmla="*/ 12 w 21"/>
                <a:gd name="T113" fmla="*/ 2 h 3"/>
                <a:gd name="T114" fmla="*/ 10 w 21"/>
                <a:gd name="T11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 h="3">
                  <a:moveTo>
                    <a:pt x="10" y="2"/>
                  </a:moveTo>
                  <a:lnTo>
                    <a:pt x="8" y="2"/>
                  </a:lnTo>
                  <a:lnTo>
                    <a:pt x="7" y="2"/>
                  </a:lnTo>
                  <a:lnTo>
                    <a:pt x="6" y="2"/>
                  </a:lnTo>
                  <a:lnTo>
                    <a:pt x="5" y="2"/>
                  </a:lnTo>
                  <a:lnTo>
                    <a:pt x="5" y="2"/>
                  </a:lnTo>
                  <a:lnTo>
                    <a:pt x="4" y="2"/>
                  </a:lnTo>
                  <a:lnTo>
                    <a:pt x="3" y="1"/>
                  </a:lnTo>
                  <a:lnTo>
                    <a:pt x="2" y="1"/>
                  </a:lnTo>
                  <a:lnTo>
                    <a:pt x="2" y="1"/>
                  </a:lnTo>
                  <a:lnTo>
                    <a:pt x="2" y="1"/>
                  </a:lnTo>
                  <a:lnTo>
                    <a:pt x="3" y="1"/>
                  </a:lnTo>
                  <a:lnTo>
                    <a:pt x="4" y="0"/>
                  </a:lnTo>
                  <a:lnTo>
                    <a:pt x="3" y="0"/>
                  </a:lnTo>
                  <a:lnTo>
                    <a:pt x="2" y="0"/>
                  </a:lnTo>
                  <a:lnTo>
                    <a:pt x="2" y="1"/>
                  </a:lnTo>
                  <a:lnTo>
                    <a:pt x="2" y="1"/>
                  </a:lnTo>
                  <a:lnTo>
                    <a:pt x="2" y="1"/>
                  </a:lnTo>
                  <a:lnTo>
                    <a:pt x="1" y="1"/>
                  </a:lnTo>
                  <a:lnTo>
                    <a:pt x="1" y="1"/>
                  </a:lnTo>
                  <a:lnTo>
                    <a:pt x="0" y="1"/>
                  </a:lnTo>
                  <a:lnTo>
                    <a:pt x="1" y="1"/>
                  </a:lnTo>
                  <a:lnTo>
                    <a:pt x="2" y="2"/>
                  </a:lnTo>
                  <a:lnTo>
                    <a:pt x="3" y="2"/>
                  </a:lnTo>
                  <a:lnTo>
                    <a:pt x="5" y="2"/>
                  </a:lnTo>
                  <a:lnTo>
                    <a:pt x="5" y="2"/>
                  </a:lnTo>
                  <a:lnTo>
                    <a:pt x="7" y="2"/>
                  </a:lnTo>
                  <a:lnTo>
                    <a:pt x="8" y="2"/>
                  </a:lnTo>
                  <a:lnTo>
                    <a:pt x="10" y="2"/>
                  </a:lnTo>
                  <a:lnTo>
                    <a:pt x="12" y="2"/>
                  </a:lnTo>
                  <a:lnTo>
                    <a:pt x="13" y="2"/>
                  </a:lnTo>
                  <a:lnTo>
                    <a:pt x="15" y="2"/>
                  </a:lnTo>
                  <a:lnTo>
                    <a:pt x="16" y="2"/>
                  </a:lnTo>
                  <a:lnTo>
                    <a:pt x="17" y="2"/>
                  </a:lnTo>
                  <a:lnTo>
                    <a:pt x="18" y="1"/>
                  </a:lnTo>
                  <a:lnTo>
                    <a:pt x="19" y="1"/>
                  </a:lnTo>
                  <a:lnTo>
                    <a:pt x="20" y="1"/>
                  </a:lnTo>
                  <a:lnTo>
                    <a:pt x="19" y="1"/>
                  </a:lnTo>
                  <a:lnTo>
                    <a:pt x="19" y="1"/>
                  </a:lnTo>
                  <a:lnTo>
                    <a:pt x="18" y="1"/>
                  </a:lnTo>
                  <a:lnTo>
                    <a:pt x="18" y="0"/>
                  </a:lnTo>
                  <a:lnTo>
                    <a:pt x="18" y="0"/>
                  </a:lnTo>
                  <a:lnTo>
                    <a:pt x="16" y="0"/>
                  </a:lnTo>
                  <a:lnTo>
                    <a:pt x="15" y="0"/>
                  </a:lnTo>
                  <a:lnTo>
                    <a:pt x="16" y="0"/>
                  </a:lnTo>
                  <a:lnTo>
                    <a:pt x="17" y="0"/>
                  </a:lnTo>
                  <a:lnTo>
                    <a:pt x="18" y="1"/>
                  </a:lnTo>
                  <a:lnTo>
                    <a:pt x="18" y="1"/>
                  </a:lnTo>
                  <a:lnTo>
                    <a:pt x="18" y="1"/>
                  </a:lnTo>
                  <a:lnTo>
                    <a:pt x="18" y="1"/>
                  </a:lnTo>
                  <a:lnTo>
                    <a:pt x="17" y="1"/>
                  </a:lnTo>
                  <a:lnTo>
                    <a:pt x="16" y="1"/>
                  </a:lnTo>
                  <a:lnTo>
                    <a:pt x="15" y="2"/>
                  </a:lnTo>
                  <a:lnTo>
                    <a:pt x="15" y="2"/>
                  </a:lnTo>
                  <a:lnTo>
                    <a:pt x="14" y="2"/>
                  </a:lnTo>
                  <a:lnTo>
                    <a:pt x="12" y="2"/>
                  </a:lnTo>
                  <a:lnTo>
                    <a:pt x="12" y="2"/>
                  </a:lnTo>
                  <a:lnTo>
                    <a:pt x="1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1" name="Freeform 675"/>
            <p:cNvSpPr>
              <a:spLocks/>
            </p:cNvSpPr>
            <p:nvPr/>
          </p:nvSpPr>
          <p:spPr bwMode="auto">
            <a:xfrm>
              <a:off x="733" y="3799"/>
              <a:ext cx="17" cy="9"/>
            </a:xfrm>
            <a:custGeom>
              <a:avLst/>
              <a:gdLst>
                <a:gd name="T0" fmla="*/ 9 w 17"/>
                <a:gd name="T1" fmla="*/ 5 h 9"/>
                <a:gd name="T2" fmla="*/ 8 w 17"/>
                <a:gd name="T3" fmla="*/ 6 h 9"/>
                <a:gd name="T4" fmla="*/ 7 w 17"/>
                <a:gd name="T5" fmla="*/ 6 h 9"/>
                <a:gd name="T6" fmla="*/ 7 w 17"/>
                <a:gd name="T7" fmla="*/ 6 h 9"/>
                <a:gd name="T8" fmla="*/ 6 w 17"/>
                <a:gd name="T9" fmla="*/ 7 h 9"/>
                <a:gd name="T10" fmla="*/ 5 w 17"/>
                <a:gd name="T11" fmla="*/ 7 h 9"/>
                <a:gd name="T12" fmla="*/ 4 w 17"/>
                <a:gd name="T13" fmla="*/ 7 h 9"/>
                <a:gd name="T14" fmla="*/ 4 w 17"/>
                <a:gd name="T15" fmla="*/ 7 h 9"/>
                <a:gd name="T16" fmla="*/ 3 w 17"/>
                <a:gd name="T17" fmla="*/ 7 h 9"/>
                <a:gd name="T18" fmla="*/ 2 w 17"/>
                <a:gd name="T19" fmla="*/ 7 h 9"/>
                <a:gd name="T20" fmla="*/ 2 w 17"/>
                <a:gd name="T21" fmla="*/ 7 h 9"/>
                <a:gd name="T22" fmla="*/ 1 w 17"/>
                <a:gd name="T23" fmla="*/ 7 h 9"/>
                <a:gd name="T24" fmla="*/ 1 w 17"/>
                <a:gd name="T25" fmla="*/ 6 h 9"/>
                <a:gd name="T26" fmla="*/ 1 w 17"/>
                <a:gd name="T27" fmla="*/ 6 h 9"/>
                <a:gd name="T28" fmla="*/ 1 w 17"/>
                <a:gd name="T29" fmla="*/ 5 h 9"/>
                <a:gd name="T30" fmla="*/ 1 w 17"/>
                <a:gd name="T31" fmla="*/ 6 h 9"/>
                <a:gd name="T32" fmla="*/ 1 w 17"/>
                <a:gd name="T33" fmla="*/ 6 h 9"/>
                <a:gd name="T34" fmla="*/ 1 w 17"/>
                <a:gd name="T35" fmla="*/ 7 h 9"/>
                <a:gd name="T36" fmla="*/ 1 w 17"/>
                <a:gd name="T37" fmla="*/ 7 h 9"/>
                <a:gd name="T38" fmla="*/ 0 w 17"/>
                <a:gd name="T39" fmla="*/ 7 h 9"/>
                <a:gd name="T40" fmla="*/ 0 w 17"/>
                <a:gd name="T41" fmla="*/ 8 h 9"/>
                <a:gd name="T42" fmla="*/ 1 w 17"/>
                <a:gd name="T43" fmla="*/ 8 h 9"/>
                <a:gd name="T44" fmla="*/ 2 w 17"/>
                <a:gd name="T45" fmla="*/ 8 h 9"/>
                <a:gd name="T46" fmla="*/ 4 w 17"/>
                <a:gd name="T47" fmla="*/ 8 h 9"/>
                <a:gd name="T48" fmla="*/ 5 w 17"/>
                <a:gd name="T49" fmla="*/ 8 h 9"/>
                <a:gd name="T50" fmla="*/ 6 w 17"/>
                <a:gd name="T51" fmla="*/ 7 h 9"/>
                <a:gd name="T52" fmla="*/ 7 w 17"/>
                <a:gd name="T53" fmla="*/ 7 h 9"/>
                <a:gd name="T54" fmla="*/ 9 w 17"/>
                <a:gd name="T55" fmla="*/ 7 h 9"/>
                <a:gd name="T56" fmla="*/ 9 w 17"/>
                <a:gd name="T57" fmla="*/ 6 h 9"/>
                <a:gd name="T58" fmla="*/ 11 w 17"/>
                <a:gd name="T59" fmla="*/ 6 h 9"/>
                <a:gd name="T60" fmla="*/ 12 w 17"/>
                <a:gd name="T61" fmla="*/ 5 h 9"/>
                <a:gd name="T62" fmla="*/ 13 w 17"/>
                <a:gd name="T63" fmla="*/ 4 h 9"/>
                <a:gd name="T64" fmla="*/ 14 w 17"/>
                <a:gd name="T65" fmla="*/ 3 h 9"/>
                <a:gd name="T66" fmla="*/ 15 w 17"/>
                <a:gd name="T67" fmla="*/ 2 h 9"/>
                <a:gd name="T68" fmla="*/ 15 w 17"/>
                <a:gd name="T69" fmla="*/ 2 h 9"/>
                <a:gd name="T70" fmla="*/ 16 w 17"/>
                <a:gd name="T71" fmla="*/ 1 h 9"/>
                <a:gd name="T72" fmla="*/ 16 w 17"/>
                <a:gd name="T73" fmla="*/ 0 h 9"/>
                <a:gd name="T74" fmla="*/ 15 w 17"/>
                <a:gd name="T75" fmla="*/ 0 h 9"/>
                <a:gd name="T76" fmla="*/ 15 w 17"/>
                <a:gd name="T77" fmla="*/ 0 h 9"/>
                <a:gd name="T78" fmla="*/ 14 w 17"/>
                <a:gd name="T79" fmla="*/ 0 h 9"/>
                <a:gd name="T80" fmla="*/ 13 w 17"/>
                <a:gd name="T81" fmla="*/ 0 h 9"/>
                <a:gd name="T82" fmla="*/ 12 w 17"/>
                <a:gd name="T83" fmla="*/ 0 h 9"/>
                <a:gd name="T84" fmla="*/ 12 w 17"/>
                <a:gd name="T85" fmla="*/ 0 h 9"/>
                <a:gd name="T86" fmla="*/ 11 w 17"/>
                <a:gd name="T87" fmla="*/ 0 h 9"/>
                <a:gd name="T88" fmla="*/ 12 w 17"/>
                <a:gd name="T89" fmla="*/ 0 h 9"/>
                <a:gd name="T90" fmla="*/ 13 w 17"/>
                <a:gd name="T91" fmla="*/ 0 h 9"/>
                <a:gd name="T92" fmla="*/ 13 w 17"/>
                <a:gd name="T93" fmla="*/ 1 h 9"/>
                <a:gd name="T94" fmla="*/ 14 w 17"/>
                <a:gd name="T95" fmla="*/ 1 h 9"/>
                <a:gd name="T96" fmla="*/ 15 w 17"/>
                <a:gd name="T97" fmla="*/ 1 h 9"/>
                <a:gd name="T98" fmla="*/ 15 w 17"/>
                <a:gd name="T99" fmla="*/ 1 h 9"/>
                <a:gd name="T100" fmla="*/ 15 w 17"/>
                <a:gd name="T101" fmla="*/ 2 h 9"/>
                <a:gd name="T102" fmla="*/ 14 w 17"/>
                <a:gd name="T103" fmla="*/ 2 h 9"/>
                <a:gd name="T104" fmla="*/ 14 w 17"/>
                <a:gd name="T105" fmla="*/ 3 h 9"/>
                <a:gd name="T106" fmla="*/ 13 w 17"/>
                <a:gd name="T107" fmla="*/ 3 h 9"/>
                <a:gd name="T108" fmla="*/ 12 w 17"/>
                <a:gd name="T109" fmla="*/ 3 h 9"/>
                <a:gd name="T110" fmla="*/ 12 w 17"/>
                <a:gd name="T111" fmla="*/ 4 h 9"/>
                <a:gd name="T112" fmla="*/ 11 w 17"/>
                <a:gd name="T113" fmla="*/ 5 h 9"/>
                <a:gd name="T114" fmla="*/ 10 w 17"/>
                <a:gd name="T115" fmla="*/ 5 h 9"/>
                <a:gd name="T116" fmla="*/ 9 w 17"/>
                <a:gd name="T1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 h="9">
                  <a:moveTo>
                    <a:pt x="9" y="5"/>
                  </a:moveTo>
                  <a:lnTo>
                    <a:pt x="8" y="6"/>
                  </a:lnTo>
                  <a:lnTo>
                    <a:pt x="7" y="6"/>
                  </a:lnTo>
                  <a:lnTo>
                    <a:pt x="7" y="6"/>
                  </a:lnTo>
                  <a:lnTo>
                    <a:pt x="6" y="7"/>
                  </a:lnTo>
                  <a:lnTo>
                    <a:pt x="5" y="7"/>
                  </a:lnTo>
                  <a:lnTo>
                    <a:pt x="4" y="7"/>
                  </a:lnTo>
                  <a:lnTo>
                    <a:pt x="4" y="7"/>
                  </a:lnTo>
                  <a:lnTo>
                    <a:pt x="3" y="7"/>
                  </a:lnTo>
                  <a:lnTo>
                    <a:pt x="2" y="7"/>
                  </a:lnTo>
                  <a:lnTo>
                    <a:pt x="2" y="7"/>
                  </a:lnTo>
                  <a:lnTo>
                    <a:pt x="1" y="7"/>
                  </a:lnTo>
                  <a:lnTo>
                    <a:pt x="1" y="6"/>
                  </a:lnTo>
                  <a:lnTo>
                    <a:pt x="1" y="6"/>
                  </a:lnTo>
                  <a:lnTo>
                    <a:pt x="1" y="5"/>
                  </a:lnTo>
                  <a:lnTo>
                    <a:pt x="1" y="6"/>
                  </a:lnTo>
                  <a:lnTo>
                    <a:pt x="1" y="6"/>
                  </a:lnTo>
                  <a:lnTo>
                    <a:pt x="1" y="7"/>
                  </a:lnTo>
                  <a:lnTo>
                    <a:pt x="1" y="7"/>
                  </a:lnTo>
                  <a:lnTo>
                    <a:pt x="0" y="7"/>
                  </a:lnTo>
                  <a:lnTo>
                    <a:pt x="0" y="8"/>
                  </a:lnTo>
                  <a:lnTo>
                    <a:pt x="1" y="8"/>
                  </a:lnTo>
                  <a:lnTo>
                    <a:pt x="2" y="8"/>
                  </a:lnTo>
                  <a:lnTo>
                    <a:pt x="4" y="8"/>
                  </a:lnTo>
                  <a:lnTo>
                    <a:pt x="5" y="8"/>
                  </a:lnTo>
                  <a:lnTo>
                    <a:pt x="6" y="7"/>
                  </a:lnTo>
                  <a:lnTo>
                    <a:pt x="7" y="7"/>
                  </a:lnTo>
                  <a:lnTo>
                    <a:pt x="9" y="7"/>
                  </a:lnTo>
                  <a:lnTo>
                    <a:pt x="9" y="6"/>
                  </a:lnTo>
                  <a:lnTo>
                    <a:pt x="11" y="6"/>
                  </a:lnTo>
                  <a:lnTo>
                    <a:pt x="12" y="5"/>
                  </a:lnTo>
                  <a:lnTo>
                    <a:pt x="13" y="4"/>
                  </a:lnTo>
                  <a:lnTo>
                    <a:pt x="14" y="3"/>
                  </a:lnTo>
                  <a:lnTo>
                    <a:pt x="15" y="2"/>
                  </a:lnTo>
                  <a:lnTo>
                    <a:pt x="15" y="2"/>
                  </a:lnTo>
                  <a:lnTo>
                    <a:pt x="16" y="1"/>
                  </a:lnTo>
                  <a:lnTo>
                    <a:pt x="16" y="0"/>
                  </a:lnTo>
                  <a:lnTo>
                    <a:pt x="15" y="0"/>
                  </a:lnTo>
                  <a:lnTo>
                    <a:pt x="15" y="0"/>
                  </a:lnTo>
                  <a:lnTo>
                    <a:pt x="14" y="0"/>
                  </a:lnTo>
                  <a:lnTo>
                    <a:pt x="13" y="0"/>
                  </a:lnTo>
                  <a:lnTo>
                    <a:pt x="12" y="0"/>
                  </a:lnTo>
                  <a:lnTo>
                    <a:pt x="12" y="0"/>
                  </a:lnTo>
                  <a:lnTo>
                    <a:pt x="11" y="0"/>
                  </a:lnTo>
                  <a:lnTo>
                    <a:pt x="12" y="0"/>
                  </a:lnTo>
                  <a:lnTo>
                    <a:pt x="13" y="0"/>
                  </a:lnTo>
                  <a:lnTo>
                    <a:pt x="13" y="1"/>
                  </a:lnTo>
                  <a:lnTo>
                    <a:pt x="14" y="1"/>
                  </a:lnTo>
                  <a:lnTo>
                    <a:pt x="15" y="1"/>
                  </a:lnTo>
                  <a:lnTo>
                    <a:pt x="15" y="1"/>
                  </a:lnTo>
                  <a:lnTo>
                    <a:pt x="15" y="2"/>
                  </a:lnTo>
                  <a:lnTo>
                    <a:pt x="14" y="2"/>
                  </a:lnTo>
                  <a:lnTo>
                    <a:pt x="14" y="3"/>
                  </a:lnTo>
                  <a:lnTo>
                    <a:pt x="13" y="3"/>
                  </a:lnTo>
                  <a:lnTo>
                    <a:pt x="12" y="3"/>
                  </a:lnTo>
                  <a:lnTo>
                    <a:pt x="12" y="4"/>
                  </a:lnTo>
                  <a:lnTo>
                    <a:pt x="11" y="5"/>
                  </a:lnTo>
                  <a:lnTo>
                    <a:pt x="10" y="5"/>
                  </a:lnTo>
                  <a:lnTo>
                    <a:pt x="9"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2" name="Freeform 676"/>
            <p:cNvSpPr>
              <a:spLocks/>
            </p:cNvSpPr>
            <p:nvPr/>
          </p:nvSpPr>
          <p:spPr bwMode="auto">
            <a:xfrm>
              <a:off x="761" y="3807"/>
              <a:ext cx="18" cy="8"/>
            </a:xfrm>
            <a:custGeom>
              <a:avLst/>
              <a:gdLst>
                <a:gd name="T0" fmla="*/ 9 w 18"/>
                <a:gd name="T1" fmla="*/ 5 h 8"/>
                <a:gd name="T2" fmla="*/ 8 w 18"/>
                <a:gd name="T3" fmla="*/ 5 h 8"/>
                <a:gd name="T4" fmla="*/ 7 w 18"/>
                <a:gd name="T5" fmla="*/ 5 h 8"/>
                <a:gd name="T6" fmla="*/ 7 w 18"/>
                <a:gd name="T7" fmla="*/ 5 h 8"/>
                <a:gd name="T8" fmla="*/ 6 w 18"/>
                <a:gd name="T9" fmla="*/ 6 h 8"/>
                <a:gd name="T10" fmla="*/ 5 w 18"/>
                <a:gd name="T11" fmla="*/ 6 h 8"/>
                <a:gd name="T12" fmla="*/ 4 w 18"/>
                <a:gd name="T13" fmla="*/ 6 h 8"/>
                <a:gd name="T14" fmla="*/ 4 w 18"/>
                <a:gd name="T15" fmla="*/ 6 h 8"/>
                <a:gd name="T16" fmla="*/ 3 w 18"/>
                <a:gd name="T17" fmla="*/ 6 h 8"/>
                <a:gd name="T18" fmla="*/ 2 w 18"/>
                <a:gd name="T19" fmla="*/ 6 h 8"/>
                <a:gd name="T20" fmla="*/ 1 w 18"/>
                <a:gd name="T21" fmla="*/ 6 h 8"/>
                <a:gd name="T22" fmla="*/ 1 w 18"/>
                <a:gd name="T23" fmla="*/ 5 h 8"/>
                <a:gd name="T24" fmla="*/ 1 w 18"/>
                <a:gd name="T25" fmla="*/ 5 h 8"/>
                <a:gd name="T26" fmla="*/ 1 w 18"/>
                <a:gd name="T27" fmla="*/ 4 h 8"/>
                <a:gd name="T28" fmla="*/ 1 w 18"/>
                <a:gd name="T29" fmla="*/ 4 h 8"/>
                <a:gd name="T30" fmla="*/ 1 w 18"/>
                <a:gd name="T31" fmla="*/ 4 h 8"/>
                <a:gd name="T32" fmla="*/ 1 w 18"/>
                <a:gd name="T33" fmla="*/ 5 h 8"/>
                <a:gd name="T34" fmla="*/ 0 w 18"/>
                <a:gd name="T35" fmla="*/ 5 h 8"/>
                <a:gd name="T36" fmla="*/ 0 w 18"/>
                <a:gd name="T37" fmla="*/ 5 h 8"/>
                <a:gd name="T38" fmla="*/ 0 w 18"/>
                <a:gd name="T39" fmla="*/ 6 h 8"/>
                <a:gd name="T40" fmla="*/ 0 w 18"/>
                <a:gd name="T41" fmla="*/ 6 h 8"/>
                <a:gd name="T42" fmla="*/ 1 w 18"/>
                <a:gd name="T43" fmla="*/ 7 h 8"/>
                <a:gd name="T44" fmla="*/ 1 w 18"/>
                <a:gd name="T45" fmla="*/ 7 h 8"/>
                <a:gd name="T46" fmla="*/ 3 w 18"/>
                <a:gd name="T47" fmla="*/ 7 h 8"/>
                <a:gd name="T48" fmla="*/ 4 w 18"/>
                <a:gd name="T49" fmla="*/ 7 h 8"/>
                <a:gd name="T50" fmla="*/ 5 w 18"/>
                <a:gd name="T51" fmla="*/ 7 h 8"/>
                <a:gd name="T52" fmla="*/ 7 w 18"/>
                <a:gd name="T53" fmla="*/ 6 h 8"/>
                <a:gd name="T54" fmla="*/ 8 w 18"/>
                <a:gd name="T55" fmla="*/ 6 h 8"/>
                <a:gd name="T56" fmla="*/ 10 w 18"/>
                <a:gd name="T57" fmla="*/ 6 h 8"/>
                <a:gd name="T58" fmla="*/ 11 w 18"/>
                <a:gd name="T59" fmla="*/ 5 h 8"/>
                <a:gd name="T60" fmla="*/ 12 w 18"/>
                <a:gd name="T61" fmla="*/ 5 h 8"/>
                <a:gd name="T62" fmla="*/ 13 w 18"/>
                <a:gd name="T63" fmla="*/ 4 h 8"/>
                <a:gd name="T64" fmla="*/ 14 w 18"/>
                <a:gd name="T65" fmla="*/ 4 h 8"/>
                <a:gd name="T66" fmla="*/ 15 w 18"/>
                <a:gd name="T67" fmla="*/ 3 h 8"/>
                <a:gd name="T68" fmla="*/ 16 w 18"/>
                <a:gd name="T69" fmla="*/ 2 h 8"/>
                <a:gd name="T70" fmla="*/ 16 w 18"/>
                <a:gd name="T71" fmla="*/ 2 h 8"/>
                <a:gd name="T72" fmla="*/ 17 w 18"/>
                <a:gd name="T73" fmla="*/ 1 h 8"/>
                <a:gd name="T74" fmla="*/ 16 w 18"/>
                <a:gd name="T75" fmla="*/ 1 h 8"/>
                <a:gd name="T76" fmla="*/ 16 w 18"/>
                <a:gd name="T77" fmla="*/ 1 h 8"/>
                <a:gd name="T78" fmla="*/ 16 w 18"/>
                <a:gd name="T79" fmla="*/ 0 h 8"/>
                <a:gd name="T80" fmla="*/ 15 w 18"/>
                <a:gd name="T81" fmla="*/ 0 h 8"/>
                <a:gd name="T82" fmla="*/ 14 w 18"/>
                <a:gd name="T83" fmla="*/ 0 h 8"/>
                <a:gd name="T84" fmla="*/ 13 w 18"/>
                <a:gd name="T85" fmla="*/ 0 h 8"/>
                <a:gd name="T86" fmla="*/ 13 w 18"/>
                <a:gd name="T87" fmla="*/ 0 h 8"/>
                <a:gd name="T88" fmla="*/ 12 w 18"/>
                <a:gd name="T89" fmla="*/ 0 h 8"/>
                <a:gd name="T90" fmla="*/ 13 w 18"/>
                <a:gd name="T91" fmla="*/ 0 h 8"/>
                <a:gd name="T92" fmla="*/ 13 w 18"/>
                <a:gd name="T93" fmla="*/ 1 h 8"/>
                <a:gd name="T94" fmla="*/ 14 w 18"/>
                <a:gd name="T95" fmla="*/ 1 h 8"/>
                <a:gd name="T96" fmla="*/ 15 w 18"/>
                <a:gd name="T97" fmla="*/ 1 h 8"/>
                <a:gd name="T98" fmla="*/ 15 w 18"/>
                <a:gd name="T99" fmla="*/ 2 h 8"/>
                <a:gd name="T100" fmla="*/ 15 w 18"/>
                <a:gd name="T101" fmla="*/ 2 h 8"/>
                <a:gd name="T102" fmla="*/ 15 w 18"/>
                <a:gd name="T103" fmla="*/ 3 h 8"/>
                <a:gd name="T104" fmla="*/ 14 w 18"/>
                <a:gd name="T105" fmla="*/ 3 h 8"/>
                <a:gd name="T106" fmla="*/ 13 w 18"/>
                <a:gd name="T107" fmla="*/ 3 h 8"/>
                <a:gd name="T108" fmla="*/ 13 w 18"/>
                <a:gd name="T109" fmla="*/ 4 h 8"/>
                <a:gd name="T110" fmla="*/ 12 w 18"/>
                <a:gd name="T111" fmla="*/ 4 h 8"/>
                <a:gd name="T112" fmla="*/ 11 w 18"/>
                <a:gd name="T113" fmla="*/ 4 h 8"/>
                <a:gd name="T114" fmla="*/ 10 w 18"/>
                <a:gd name="T115" fmla="*/ 5 h 8"/>
                <a:gd name="T116" fmla="*/ 9 w 18"/>
                <a:gd name="T1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 h="8">
                  <a:moveTo>
                    <a:pt x="9" y="5"/>
                  </a:moveTo>
                  <a:lnTo>
                    <a:pt x="8" y="5"/>
                  </a:lnTo>
                  <a:lnTo>
                    <a:pt x="7" y="5"/>
                  </a:lnTo>
                  <a:lnTo>
                    <a:pt x="7" y="5"/>
                  </a:lnTo>
                  <a:lnTo>
                    <a:pt x="6" y="6"/>
                  </a:lnTo>
                  <a:lnTo>
                    <a:pt x="5" y="6"/>
                  </a:lnTo>
                  <a:lnTo>
                    <a:pt x="4" y="6"/>
                  </a:lnTo>
                  <a:lnTo>
                    <a:pt x="4" y="6"/>
                  </a:lnTo>
                  <a:lnTo>
                    <a:pt x="3" y="6"/>
                  </a:lnTo>
                  <a:lnTo>
                    <a:pt x="2" y="6"/>
                  </a:lnTo>
                  <a:lnTo>
                    <a:pt x="1" y="6"/>
                  </a:lnTo>
                  <a:lnTo>
                    <a:pt x="1" y="5"/>
                  </a:lnTo>
                  <a:lnTo>
                    <a:pt x="1" y="5"/>
                  </a:lnTo>
                  <a:lnTo>
                    <a:pt x="1" y="4"/>
                  </a:lnTo>
                  <a:lnTo>
                    <a:pt x="1" y="4"/>
                  </a:lnTo>
                  <a:lnTo>
                    <a:pt x="1" y="4"/>
                  </a:lnTo>
                  <a:lnTo>
                    <a:pt x="1" y="5"/>
                  </a:lnTo>
                  <a:lnTo>
                    <a:pt x="0" y="5"/>
                  </a:lnTo>
                  <a:lnTo>
                    <a:pt x="0" y="5"/>
                  </a:lnTo>
                  <a:lnTo>
                    <a:pt x="0" y="6"/>
                  </a:lnTo>
                  <a:lnTo>
                    <a:pt x="0" y="6"/>
                  </a:lnTo>
                  <a:lnTo>
                    <a:pt x="1" y="7"/>
                  </a:lnTo>
                  <a:lnTo>
                    <a:pt x="1" y="7"/>
                  </a:lnTo>
                  <a:lnTo>
                    <a:pt x="3" y="7"/>
                  </a:lnTo>
                  <a:lnTo>
                    <a:pt x="4" y="7"/>
                  </a:lnTo>
                  <a:lnTo>
                    <a:pt x="5" y="7"/>
                  </a:lnTo>
                  <a:lnTo>
                    <a:pt x="7" y="6"/>
                  </a:lnTo>
                  <a:lnTo>
                    <a:pt x="8" y="6"/>
                  </a:lnTo>
                  <a:lnTo>
                    <a:pt x="10" y="6"/>
                  </a:lnTo>
                  <a:lnTo>
                    <a:pt x="11" y="5"/>
                  </a:lnTo>
                  <a:lnTo>
                    <a:pt x="12" y="5"/>
                  </a:lnTo>
                  <a:lnTo>
                    <a:pt x="13" y="4"/>
                  </a:lnTo>
                  <a:lnTo>
                    <a:pt x="14" y="4"/>
                  </a:lnTo>
                  <a:lnTo>
                    <a:pt x="15" y="3"/>
                  </a:lnTo>
                  <a:lnTo>
                    <a:pt x="16" y="2"/>
                  </a:lnTo>
                  <a:lnTo>
                    <a:pt x="16" y="2"/>
                  </a:lnTo>
                  <a:lnTo>
                    <a:pt x="17" y="1"/>
                  </a:lnTo>
                  <a:lnTo>
                    <a:pt x="16" y="1"/>
                  </a:lnTo>
                  <a:lnTo>
                    <a:pt x="16" y="1"/>
                  </a:lnTo>
                  <a:lnTo>
                    <a:pt x="16" y="0"/>
                  </a:lnTo>
                  <a:lnTo>
                    <a:pt x="15" y="0"/>
                  </a:lnTo>
                  <a:lnTo>
                    <a:pt x="14" y="0"/>
                  </a:lnTo>
                  <a:lnTo>
                    <a:pt x="13" y="0"/>
                  </a:lnTo>
                  <a:lnTo>
                    <a:pt x="13" y="0"/>
                  </a:lnTo>
                  <a:lnTo>
                    <a:pt x="12" y="0"/>
                  </a:lnTo>
                  <a:lnTo>
                    <a:pt x="13" y="0"/>
                  </a:lnTo>
                  <a:lnTo>
                    <a:pt x="13" y="1"/>
                  </a:lnTo>
                  <a:lnTo>
                    <a:pt x="14" y="1"/>
                  </a:lnTo>
                  <a:lnTo>
                    <a:pt x="15" y="1"/>
                  </a:lnTo>
                  <a:lnTo>
                    <a:pt x="15" y="2"/>
                  </a:lnTo>
                  <a:lnTo>
                    <a:pt x="15" y="2"/>
                  </a:lnTo>
                  <a:lnTo>
                    <a:pt x="15" y="3"/>
                  </a:lnTo>
                  <a:lnTo>
                    <a:pt x="14" y="3"/>
                  </a:lnTo>
                  <a:lnTo>
                    <a:pt x="13" y="3"/>
                  </a:lnTo>
                  <a:lnTo>
                    <a:pt x="13" y="4"/>
                  </a:lnTo>
                  <a:lnTo>
                    <a:pt x="12" y="4"/>
                  </a:lnTo>
                  <a:lnTo>
                    <a:pt x="11" y="4"/>
                  </a:lnTo>
                  <a:lnTo>
                    <a:pt x="10" y="5"/>
                  </a:lnTo>
                  <a:lnTo>
                    <a:pt x="9"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3" name="Freeform 677"/>
            <p:cNvSpPr>
              <a:spLocks/>
            </p:cNvSpPr>
            <p:nvPr/>
          </p:nvSpPr>
          <p:spPr bwMode="auto">
            <a:xfrm>
              <a:off x="818" y="3811"/>
              <a:ext cx="8" cy="17"/>
            </a:xfrm>
            <a:custGeom>
              <a:avLst/>
              <a:gdLst>
                <a:gd name="T0" fmla="*/ 5 w 8"/>
                <a:gd name="T1" fmla="*/ 9 h 17"/>
                <a:gd name="T2" fmla="*/ 5 w 8"/>
                <a:gd name="T3" fmla="*/ 9 h 17"/>
                <a:gd name="T4" fmla="*/ 4 w 8"/>
                <a:gd name="T5" fmla="*/ 10 h 17"/>
                <a:gd name="T6" fmla="*/ 3 w 8"/>
                <a:gd name="T7" fmla="*/ 12 h 17"/>
                <a:gd name="T8" fmla="*/ 3 w 8"/>
                <a:gd name="T9" fmla="*/ 13 h 17"/>
                <a:gd name="T10" fmla="*/ 3 w 8"/>
                <a:gd name="T11" fmla="*/ 14 h 17"/>
                <a:gd name="T12" fmla="*/ 2 w 8"/>
                <a:gd name="T13" fmla="*/ 14 h 17"/>
                <a:gd name="T14" fmla="*/ 2 w 8"/>
                <a:gd name="T15" fmla="*/ 15 h 17"/>
                <a:gd name="T16" fmla="*/ 1 w 8"/>
                <a:gd name="T17" fmla="*/ 15 h 17"/>
                <a:gd name="T18" fmla="*/ 1 w 8"/>
                <a:gd name="T19" fmla="*/ 14 h 17"/>
                <a:gd name="T20" fmla="*/ 1 w 8"/>
                <a:gd name="T21" fmla="*/ 13 h 17"/>
                <a:gd name="T22" fmla="*/ 0 w 8"/>
                <a:gd name="T23" fmla="*/ 12 h 17"/>
                <a:gd name="T24" fmla="*/ 0 w 8"/>
                <a:gd name="T25" fmla="*/ 16 h 17"/>
                <a:gd name="T26" fmla="*/ 1 w 8"/>
                <a:gd name="T27" fmla="*/ 15 h 17"/>
                <a:gd name="T28" fmla="*/ 2 w 8"/>
                <a:gd name="T29" fmla="*/ 15 h 17"/>
                <a:gd name="T30" fmla="*/ 2 w 8"/>
                <a:gd name="T31" fmla="*/ 15 h 17"/>
                <a:gd name="T32" fmla="*/ 3 w 8"/>
                <a:gd name="T33" fmla="*/ 14 h 17"/>
                <a:gd name="T34" fmla="*/ 4 w 8"/>
                <a:gd name="T35" fmla="*/ 12 h 17"/>
                <a:gd name="T36" fmla="*/ 4 w 8"/>
                <a:gd name="T37" fmla="*/ 12 h 17"/>
                <a:gd name="T38" fmla="*/ 5 w 8"/>
                <a:gd name="T39" fmla="*/ 10 h 17"/>
                <a:gd name="T40" fmla="*/ 6 w 8"/>
                <a:gd name="T41" fmla="*/ 9 h 17"/>
                <a:gd name="T42" fmla="*/ 6 w 8"/>
                <a:gd name="T43" fmla="*/ 8 h 17"/>
                <a:gd name="T44" fmla="*/ 6 w 8"/>
                <a:gd name="T45" fmla="*/ 7 h 17"/>
                <a:gd name="T46" fmla="*/ 7 w 8"/>
                <a:gd name="T47" fmla="*/ 5 h 17"/>
                <a:gd name="T48" fmla="*/ 7 w 8"/>
                <a:gd name="T49" fmla="*/ 4 h 17"/>
                <a:gd name="T50" fmla="*/ 7 w 8"/>
                <a:gd name="T51" fmla="*/ 3 h 17"/>
                <a:gd name="T52" fmla="*/ 7 w 8"/>
                <a:gd name="T53" fmla="*/ 1 h 17"/>
                <a:gd name="T54" fmla="*/ 7 w 8"/>
                <a:gd name="T55" fmla="*/ 1 h 17"/>
                <a:gd name="T56" fmla="*/ 7 w 8"/>
                <a:gd name="T57" fmla="*/ 0 h 17"/>
                <a:gd name="T58" fmla="*/ 6 w 8"/>
                <a:gd name="T59" fmla="*/ 0 h 17"/>
                <a:gd name="T60" fmla="*/ 6 w 8"/>
                <a:gd name="T61" fmla="*/ 0 h 17"/>
                <a:gd name="T62" fmla="*/ 5 w 8"/>
                <a:gd name="T63" fmla="*/ 0 h 17"/>
                <a:gd name="T64" fmla="*/ 5 w 8"/>
                <a:gd name="T65" fmla="*/ 1 h 17"/>
                <a:gd name="T66" fmla="*/ 4 w 8"/>
                <a:gd name="T67" fmla="*/ 1 h 17"/>
                <a:gd name="T68" fmla="*/ 4 w 8"/>
                <a:gd name="T69" fmla="*/ 1 h 17"/>
                <a:gd name="T70" fmla="*/ 4 w 8"/>
                <a:gd name="T71" fmla="*/ 1 h 17"/>
                <a:gd name="T72" fmla="*/ 3 w 8"/>
                <a:gd name="T73" fmla="*/ 1 h 17"/>
                <a:gd name="T74" fmla="*/ 4 w 8"/>
                <a:gd name="T75" fmla="*/ 1 h 17"/>
                <a:gd name="T76" fmla="*/ 5 w 8"/>
                <a:gd name="T77" fmla="*/ 1 h 17"/>
                <a:gd name="T78" fmla="*/ 5 w 8"/>
                <a:gd name="T79" fmla="*/ 1 h 17"/>
                <a:gd name="T80" fmla="*/ 6 w 8"/>
                <a:gd name="T81" fmla="*/ 1 h 17"/>
                <a:gd name="T82" fmla="*/ 6 w 8"/>
                <a:gd name="T83" fmla="*/ 1 h 17"/>
                <a:gd name="T84" fmla="*/ 6 w 8"/>
                <a:gd name="T85" fmla="*/ 1 h 17"/>
                <a:gd name="T86" fmla="*/ 6 w 8"/>
                <a:gd name="T87" fmla="*/ 2 h 17"/>
                <a:gd name="T88" fmla="*/ 6 w 8"/>
                <a:gd name="T89" fmla="*/ 3 h 17"/>
                <a:gd name="T90" fmla="*/ 6 w 8"/>
                <a:gd name="T91" fmla="*/ 4 h 17"/>
                <a:gd name="T92" fmla="*/ 6 w 8"/>
                <a:gd name="T93" fmla="*/ 4 h 17"/>
                <a:gd name="T94" fmla="*/ 6 w 8"/>
                <a:gd name="T95" fmla="*/ 5 h 17"/>
                <a:gd name="T96" fmla="*/ 6 w 8"/>
                <a:gd name="T97" fmla="*/ 6 h 17"/>
                <a:gd name="T98" fmla="*/ 6 w 8"/>
                <a:gd name="T99" fmla="*/ 7 h 17"/>
                <a:gd name="T100" fmla="*/ 5 w 8"/>
                <a:gd name="T101" fmla="*/ 8 h 17"/>
                <a:gd name="T102" fmla="*/ 5 w 8"/>
                <a:gd name="T10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 h="17">
                  <a:moveTo>
                    <a:pt x="5" y="9"/>
                  </a:moveTo>
                  <a:lnTo>
                    <a:pt x="5" y="9"/>
                  </a:lnTo>
                  <a:lnTo>
                    <a:pt x="4" y="10"/>
                  </a:lnTo>
                  <a:lnTo>
                    <a:pt x="3" y="12"/>
                  </a:lnTo>
                  <a:lnTo>
                    <a:pt x="3" y="13"/>
                  </a:lnTo>
                  <a:lnTo>
                    <a:pt x="3" y="14"/>
                  </a:lnTo>
                  <a:lnTo>
                    <a:pt x="2" y="14"/>
                  </a:lnTo>
                  <a:lnTo>
                    <a:pt x="2" y="15"/>
                  </a:lnTo>
                  <a:lnTo>
                    <a:pt x="1" y="15"/>
                  </a:lnTo>
                  <a:lnTo>
                    <a:pt x="1" y="14"/>
                  </a:lnTo>
                  <a:lnTo>
                    <a:pt x="1" y="13"/>
                  </a:lnTo>
                  <a:lnTo>
                    <a:pt x="0" y="12"/>
                  </a:lnTo>
                  <a:lnTo>
                    <a:pt x="0" y="16"/>
                  </a:lnTo>
                  <a:lnTo>
                    <a:pt x="1" y="15"/>
                  </a:lnTo>
                  <a:lnTo>
                    <a:pt x="2" y="15"/>
                  </a:lnTo>
                  <a:lnTo>
                    <a:pt x="2" y="15"/>
                  </a:lnTo>
                  <a:lnTo>
                    <a:pt x="3" y="14"/>
                  </a:lnTo>
                  <a:lnTo>
                    <a:pt x="4" y="12"/>
                  </a:lnTo>
                  <a:lnTo>
                    <a:pt x="4" y="12"/>
                  </a:lnTo>
                  <a:lnTo>
                    <a:pt x="5" y="10"/>
                  </a:lnTo>
                  <a:lnTo>
                    <a:pt x="6" y="9"/>
                  </a:lnTo>
                  <a:lnTo>
                    <a:pt x="6" y="8"/>
                  </a:lnTo>
                  <a:lnTo>
                    <a:pt x="6" y="7"/>
                  </a:lnTo>
                  <a:lnTo>
                    <a:pt x="7" y="5"/>
                  </a:lnTo>
                  <a:lnTo>
                    <a:pt x="7" y="4"/>
                  </a:lnTo>
                  <a:lnTo>
                    <a:pt x="7" y="3"/>
                  </a:lnTo>
                  <a:lnTo>
                    <a:pt x="7" y="1"/>
                  </a:lnTo>
                  <a:lnTo>
                    <a:pt x="7" y="1"/>
                  </a:lnTo>
                  <a:lnTo>
                    <a:pt x="7" y="0"/>
                  </a:lnTo>
                  <a:lnTo>
                    <a:pt x="6" y="0"/>
                  </a:lnTo>
                  <a:lnTo>
                    <a:pt x="6" y="0"/>
                  </a:lnTo>
                  <a:lnTo>
                    <a:pt x="5" y="0"/>
                  </a:lnTo>
                  <a:lnTo>
                    <a:pt x="5" y="1"/>
                  </a:lnTo>
                  <a:lnTo>
                    <a:pt x="4" y="1"/>
                  </a:lnTo>
                  <a:lnTo>
                    <a:pt x="4" y="1"/>
                  </a:lnTo>
                  <a:lnTo>
                    <a:pt x="4" y="1"/>
                  </a:lnTo>
                  <a:lnTo>
                    <a:pt x="3" y="1"/>
                  </a:lnTo>
                  <a:lnTo>
                    <a:pt x="4" y="1"/>
                  </a:lnTo>
                  <a:lnTo>
                    <a:pt x="5" y="1"/>
                  </a:lnTo>
                  <a:lnTo>
                    <a:pt x="5" y="1"/>
                  </a:lnTo>
                  <a:lnTo>
                    <a:pt x="6" y="1"/>
                  </a:lnTo>
                  <a:lnTo>
                    <a:pt x="6" y="1"/>
                  </a:lnTo>
                  <a:lnTo>
                    <a:pt x="6" y="1"/>
                  </a:lnTo>
                  <a:lnTo>
                    <a:pt x="6" y="2"/>
                  </a:lnTo>
                  <a:lnTo>
                    <a:pt x="6" y="3"/>
                  </a:lnTo>
                  <a:lnTo>
                    <a:pt x="6" y="4"/>
                  </a:lnTo>
                  <a:lnTo>
                    <a:pt x="6" y="4"/>
                  </a:lnTo>
                  <a:lnTo>
                    <a:pt x="6" y="5"/>
                  </a:lnTo>
                  <a:lnTo>
                    <a:pt x="6" y="6"/>
                  </a:lnTo>
                  <a:lnTo>
                    <a:pt x="6" y="7"/>
                  </a:lnTo>
                  <a:lnTo>
                    <a:pt x="5" y="8"/>
                  </a:lnTo>
                  <a:lnTo>
                    <a:pt x="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4" name="Freeform 678"/>
            <p:cNvSpPr>
              <a:spLocks/>
            </p:cNvSpPr>
            <p:nvPr/>
          </p:nvSpPr>
          <p:spPr bwMode="auto">
            <a:xfrm>
              <a:off x="784" y="3809"/>
              <a:ext cx="9" cy="18"/>
            </a:xfrm>
            <a:custGeom>
              <a:avLst/>
              <a:gdLst>
                <a:gd name="T0" fmla="*/ 6 w 9"/>
                <a:gd name="T1" fmla="*/ 10 h 18"/>
                <a:gd name="T2" fmla="*/ 5 w 9"/>
                <a:gd name="T3" fmla="*/ 10 h 18"/>
                <a:gd name="T4" fmla="*/ 5 w 9"/>
                <a:gd name="T5" fmla="*/ 10 h 18"/>
                <a:gd name="T6" fmla="*/ 5 w 9"/>
                <a:gd name="T7" fmla="*/ 11 h 18"/>
                <a:gd name="T8" fmla="*/ 4 w 9"/>
                <a:gd name="T9" fmla="*/ 12 h 18"/>
                <a:gd name="T10" fmla="*/ 4 w 9"/>
                <a:gd name="T11" fmla="*/ 13 h 18"/>
                <a:gd name="T12" fmla="*/ 3 w 9"/>
                <a:gd name="T13" fmla="*/ 13 h 18"/>
                <a:gd name="T14" fmla="*/ 3 w 9"/>
                <a:gd name="T15" fmla="*/ 14 h 18"/>
                <a:gd name="T16" fmla="*/ 3 w 9"/>
                <a:gd name="T17" fmla="*/ 14 h 18"/>
                <a:gd name="T18" fmla="*/ 2 w 9"/>
                <a:gd name="T19" fmla="*/ 15 h 18"/>
                <a:gd name="T20" fmla="*/ 2 w 9"/>
                <a:gd name="T21" fmla="*/ 15 h 18"/>
                <a:gd name="T22" fmla="*/ 1 w 9"/>
                <a:gd name="T23" fmla="*/ 15 h 18"/>
                <a:gd name="T24" fmla="*/ 1 w 9"/>
                <a:gd name="T25" fmla="*/ 14 h 18"/>
                <a:gd name="T26" fmla="*/ 1 w 9"/>
                <a:gd name="T27" fmla="*/ 13 h 18"/>
                <a:gd name="T28" fmla="*/ 0 w 9"/>
                <a:gd name="T29" fmla="*/ 13 h 18"/>
                <a:gd name="T30" fmla="*/ 0 w 9"/>
                <a:gd name="T31" fmla="*/ 14 h 18"/>
                <a:gd name="T32" fmla="*/ 0 w 9"/>
                <a:gd name="T33" fmla="*/ 15 h 18"/>
                <a:gd name="T34" fmla="*/ 1 w 9"/>
                <a:gd name="T35" fmla="*/ 16 h 18"/>
                <a:gd name="T36" fmla="*/ 1 w 9"/>
                <a:gd name="T37" fmla="*/ 16 h 18"/>
                <a:gd name="T38" fmla="*/ 1 w 9"/>
                <a:gd name="T39" fmla="*/ 17 h 18"/>
                <a:gd name="T40" fmla="*/ 2 w 9"/>
                <a:gd name="T41" fmla="*/ 16 h 18"/>
                <a:gd name="T42" fmla="*/ 2 w 9"/>
                <a:gd name="T43" fmla="*/ 16 h 18"/>
                <a:gd name="T44" fmla="*/ 3 w 9"/>
                <a:gd name="T45" fmla="*/ 16 h 18"/>
                <a:gd name="T46" fmla="*/ 4 w 9"/>
                <a:gd name="T47" fmla="*/ 14 h 18"/>
                <a:gd name="T48" fmla="*/ 5 w 9"/>
                <a:gd name="T49" fmla="*/ 13 h 18"/>
                <a:gd name="T50" fmla="*/ 5 w 9"/>
                <a:gd name="T51" fmla="*/ 13 h 18"/>
                <a:gd name="T52" fmla="*/ 6 w 9"/>
                <a:gd name="T53" fmla="*/ 11 h 18"/>
                <a:gd name="T54" fmla="*/ 6 w 9"/>
                <a:gd name="T55" fmla="*/ 10 h 18"/>
                <a:gd name="T56" fmla="*/ 7 w 9"/>
                <a:gd name="T57" fmla="*/ 9 h 18"/>
                <a:gd name="T58" fmla="*/ 7 w 9"/>
                <a:gd name="T59" fmla="*/ 7 h 18"/>
                <a:gd name="T60" fmla="*/ 7 w 9"/>
                <a:gd name="T61" fmla="*/ 6 h 18"/>
                <a:gd name="T62" fmla="*/ 7 w 9"/>
                <a:gd name="T63" fmla="*/ 4 h 18"/>
                <a:gd name="T64" fmla="*/ 8 w 9"/>
                <a:gd name="T65" fmla="*/ 4 h 18"/>
                <a:gd name="T66" fmla="*/ 8 w 9"/>
                <a:gd name="T67" fmla="*/ 2 h 18"/>
                <a:gd name="T68" fmla="*/ 8 w 9"/>
                <a:gd name="T69" fmla="*/ 1 h 18"/>
                <a:gd name="T70" fmla="*/ 7 w 9"/>
                <a:gd name="T71" fmla="*/ 0 h 18"/>
                <a:gd name="T72" fmla="*/ 7 w 9"/>
                <a:gd name="T73" fmla="*/ 0 h 18"/>
                <a:gd name="T74" fmla="*/ 6 w 9"/>
                <a:gd name="T75" fmla="*/ 1 h 18"/>
                <a:gd name="T76" fmla="*/ 6 w 9"/>
                <a:gd name="T77" fmla="*/ 1 h 18"/>
                <a:gd name="T78" fmla="*/ 5 w 9"/>
                <a:gd name="T79" fmla="*/ 1 h 18"/>
                <a:gd name="T80" fmla="*/ 5 w 9"/>
                <a:gd name="T81" fmla="*/ 2 h 18"/>
                <a:gd name="T82" fmla="*/ 5 w 9"/>
                <a:gd name="T83" fmla="*/ 1 h 18"/>
                <a:gd name="T84" fmla="*/ 6 w 9"/>
                <a:gd name="T85" fmla="*/ 1 h 18"/>
                <a:gd name="T86" fmla="*/ 6 w 9"/>
                <a:gd name="T87" fmla="*/ 1 h 18"/>
                <a:gd name="T88" fmla="*/ 7 w 9"/>
                <a:gd name="T89" fmla="*/ 1 h 18"/>
                <a:gd name="T90" fmla="*/ 7 w 9"/>
                <a:gd name="T91" fmla="*/ 2 h 18"/>
                <a:gd name="T92" fmla="*/ 7 w 9"/>
                <a:gd name="T93" fmla="*/ 3 h 18"/>
                <a:gd name="T94" fmla="*/ 7 w 9"/>
                <a:gd name="T95" fmla="*/ 4 h 18"/>
                <a:gd name="T96" fmla="*/ 7 w 9"/>
                <a:gd name="T97" fmla="*/ 4 h 18"/>
                <a:gd name="T98" fmla="*/ 7 w 9"/>
                <a:gd name="T99" fmla="*/ 5 h 18"/>
                <a:gd name="T100" fmla="*/ 7 w 9"/>
                <a:gd name="T101" fmla="*/ 6 h 18"/>
                <a:gd name="T102" fmla="*/ 6 w 9"/>
                <a:gd name="T103" fmla="*/ 7 h 18"/>
                <a:gd name="T104" fmla="*/ 6 w 9"/>
                <a:gd name="T105" fmla="*/ 8 h 18"/>
                <a:gd name="T106" fmla="*/ 6 w 9"/>
                <a:gd name="T107"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 h="18">
                  <a:moveTo>
                    <a:pt x="6" y="10"/>
                  </a:moveTo>
                  <a:lnTo>
                    <a:pt x="5" y="10"/>
                  </a:lnTo>
                  <a:lnTo>
                    <a:pt x="5" y="10"/>
                  </a:lnTo>
                  <a:lnTo>
                    <a:pt x="5" y="11"/>
                  </a:lnTo>
                  <a:lnTo>
                    <a:pt x="4" y="12"/>
                  </a:lnTo>
                  <a:lnTo>
                    <a:pt x="4" y="13"/>
                  </a:lnTo>
                  <a:lnTo>
                    <a:pt x="3" y="13"/>
                  </a:lnTo>
                  <a:lnTo>
                    <a:pt x="3" y="14"/>
                  </a:lnTo>
                  <a:lnTo>
                    <a:pt x="3" y="14"/>
                  </a:lnTo>
                  <a:lnTo>
                    <a:pt x="2" y="15"/>
                  </a:lnTo>
                  <a:lnTo>
                    <a:pt x="2" y="15"/>
                  </a:lnTo>
                  <a:lnTo>
                    <a:pt x="1" y="15"/>
                  </a:lnTo>
                  <a:lnTo>
                    <a:pt x="1" y="14"/>
                  </a:lnTo>
                  <a:lnTo>
                    <a:pt x="1" y="13"/>
                  </a:lnTo>
                  <a:lnTo>
                    <a:pt x="0" y="13"/>
                  </a:lnTo>
                  <a:lnTo>
                    <a:pt x="0" y="14"/>
                  </a:lnTo>
                  <a:lnTo>
                    <a:pt x="0" y="15"/>
                  </a:lnTo>
                  <a:lnTo>
                    <a:pt x="1" y="16"/>
                  </a:lnTo>
                  <a:lnTo>
                    <a:pt x="1" y="16"/>
                  </a:lnTo>
                  <a:lnTo>
                    <a:pt x="1" y="17"/>
                  </a:lnTo>
                  <a:lnTo>
                    <a:pt x="2" y="16"/>
                  </a:lnTo>
                  <a:lnTo>
                    <a:pt x="2" y="16"/>
                  </a:lnTo>
                  <a:lnTo>
                    <a:pt x="3" y="16"/>
                  </a:lnTo>
                  <a:lnTo>
                    <a:pt x="4" y="14"/>
                  </a:lnTo>
                  <a:lnTo>
                    <a:pt x="5" y="13"/>
                  </a:lnTo>
                  <a:lnTo>
                    <a:pt x="5" y="13"/>
                  </a:lnTo>
                  <a:lnTo>
                    <a:pt x="6" y="11"/>
                  </a:lnTo>
                  <a:lnTo>
                    <a:pt x="6" y="10"/>
                  </a:lnTo>
                  <a:lnTo>
                    <a:pt x="7" y="9"/>
                  </a:lnTo>
                  <a:lnTo>
                    <a:pt x="7" y="7"/>
                  </a:lnTo>
                  <a:lnTo>
                    <a:pt x="7" y="6"/>
                  </a:lnTo>
                  <a:lnTo>
                    <a:pt x="7" y="4"/>
                  </a:lnTo>
                  <a:lnTo>
                    <a:pt x="8" y="4"/>
                  </a:lnTo>
                  <a:lnTo>
                    <a:pt x="8" y="2"/>
                  </a:lnTo>
                  <a:lnTo>
                    <a:pt x="8" y="1"/>
                  </a:lnTo>
                  <a:lnTo>
                    <a:pt x="7" y="0"/>
                  </a:lnTo>
                  <a:lnTo>
                    <a:pt x="7" y="0"/>
                  </a:lnTo>
                  <a:lnTo>
                    <a:pt x="6" y="1"/>
                  </a:lnTo>
                  <a:lnTo>
                    <a:pt x="6" y="1"/>
                  </a:lnTo>
                  <a:lnTo>
                    <a:pt x="5" y="1"/>
                  </a:lnTo>
                  <a:lnTo>
                    <a:pt x="5" y="2"/>
                  </a:lnTo>
                  <a:lnTo>
                    <a:pt x="5" y="1"/>
                  </a:lnTo>
                  <a:lnTo>
                    <a:pt x="6" y="1"/>
                  </a:lnTo>
                  <a:lnTo>
                    <a:pt x="6" y="1"/>
                  </a:lnTo>
                  <a:lnTo>
                    <a:pt x="7" y="1"/>
                  </a:lnTo>
                  <a:lnTo>
                    <a:pt x="7" y="2"/>
                  </a:lnTo>
                  <a:lnTo>
                    <a:pt x="7" y="3"/>
                  </a:lnTo>
                  <a:lnTo>
                    <a:pt x="7" y="4"/>
                  </a:lnTo>
                  <a:lnTo>
                    <a:pt x="7" y="4"/>
                  </a:lnTo>
                  <a:lnTo>
                    <a:pt x="7" y="5"/>
                  </a:lnTo>
                  <a:lnTo>
                    <a:pt x="7" y="6"/>
                  </a:lnTo>
                  <a:lnTo>
                    <a:pt x="6" y="7"/>
                  </a:lnTo>
                  <a:lnTo>
                    <a:pt x="6" y="8"/>
                  </a:lnTo>
                  <a:lnTo>
                    <a:pt x="6"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5" name="Freeform 679"/>
            <p:cNvSpPr>
              <a:spLocks/>
            </p:cNvSpPr>
            <p:nvPr/>
          </p:nvSpPr>
          <p:spPr bwMode="auto">
            <a:xfrm>
              <a:off x="952" y="3721"/>
              <a:ext cx="4" cy="20"/>
            </a:xfrm>
            <a:custGeom>
              <a:avLst/>
              <a:gdLst>
                <a:gd name="T0" fmla="*/ 1 w 4"/>
                <a:gd name="T1" fmla="*/ 9 h 20"/>
                <a:gd name="T2" fmla="*/ 1 w 4"/>
                <a:gd name="T3" fmla="*/ 10 h 20"/>
                <a:gd name="T4" fmla="*/ 1 w 4"/>
                <a:gd name="T5" fmla="*/ 11 h 20"/>
                <a:gd name="T6" fmla="*/ 1 w 4"/>
                <a:gd name="T7" fmla="*/ 11 h 20"/>
                <a:gd name="T8" fmla="*/ 1 w 4"/>
                <a:gd name="T9" fmla="*/ 12 h 20"/>
                <a:gd name="T10" fmla="*/ 1 w 4"/>
                <a:gd name="T11" fmla="*/ 13 h 20"/>
                <a:gd name="T12" fmla="*/ 1 w 4"/>
                <a:gd name="T13" fmla="*/ 14 h 20"/>
                <a:gd name="T14" fmla="*/ 1 w 4"/>
                <a:gd name="T15" fmla="*/ 14 h 20"/>
                <a:gd name="T16" fmla="*/ 1 w 4"/>
                <a:gd name="T17" fmla="*/ 15 h 20"/>
                <a:gd name="T18" fmla="*/ 1 w 4"/>
                <a:gd name="T19" fmla="*/ 16 h 20"/>
                <a:gd name="T20" fmla="*/ 1 w 4"/>
                <a:gd name="T21" fmla="*/ 16 h 20"/>
                <a:gd name="T22" fmla="*/ 1 w 4"/>
                <a:gd name="T23" fmla="*/ 17 h 20"/>
                <a:gd name="T24" fmla="*/ 1 w 4"/>
                <a:gd name="T25" fmla="*/ 17 h 20"/>
                <a:gd name="T26" fmla="*/ 2 w 4"/>
                <a:gd name="T27" fmla="*/ 17 h 20"/>
                <a:gd name="T28" fmla="*/ 2 w 4"/>
                <a:gd name="T29" fmla="*/ 16 h 20"/>
                <a:gd name="T30" fmla="*/ 2 w 4"/>
                <a:gd name="T31" fmla="*/ 16 h 20"/>
                <a:gd name="T32" fmla="*/ 2 w 4"/>
                <a:gd name="T33" fmla="*/ 17 h 20"/>
                <a:gd name="T34" fmla="*/ 2 w 4"/>
                <a:gd name="T35" fmla="*/ 17 h 20"/>
                <a:gd name="T36" fmla="*/ 2 w 4"/>
                <a:gd name="T37" fmla="*/ 17 h 20"/>
                <a:gd name="T38" fmla="*/ 2 w 4"/>
                <a:gd name="T39" fmla="*/ 17 h 20"/>
                <a:gd name="T40" fmla="*/ 2 w 4"/>
                <a:gd name="T41" fmla="*/ 18 h 20"/>
                <a:gd name="T42" fmla="*/ 2 w 4"/>
                <a:gd name="T43" fmla="*/ 19 h 20"/>
                <a:gd name="T44" fmla="*/ 1 w 4"/>
                <a:gd name="T45" fmla="*/ 19 h 20"/>
                <a:gd name="T46" fmla="*/ 1 w 4"/>
                <a:gd name="T47" fmla="*/ 18 h 20"/>
                <a:gd name="T48" fmla="*/ 1 w 4"/>
                <a:gd name="T49" fmla="*/ 17 h 20"/>
                <a:gd name="T50" fmla="*/ 1 w 4"/>
                <a:gd name="T51" fmla="*/ 16 h 20"/>
                <a:gd name="T52" fmla="*/ 0 w 4"/>
                <a:gd name="T53" fmla="*/ 15 h 20"/>
                <a:gd name="T54" fmla="*/ 0 w 4"/>
                <a:gd name="T55" fmla="*/ 14 h 20"/>
                <a:gd name="T56" fmla="*/ 0 w 4"/>
                <a:gd name="T57" fmla="*/ 12 h 20"/>
                <a:gd name="T58" fmla="*/ 0 w 4"/>
                <a:gd name="T59" fmla="*/ 11 h 20"/>
                <a:gd name="T60" fmla="*/ 0 w 4"/>
                <a:gd name="T61" fmla="*/ 9 h 20"/>
                <a:gd name="T62" fmla="*/ 0 w 4"/>
                <a:gd name="T63" fmla="*/ 8 h 20"/>
                <a:gd name="T64" fmla="*/ 0 w 4"/>
                <a:gd name="T65" fmla="*/ 6 h 20"/>
                <a:gd name="T66" fmla="*/ 0 w 4"/>
                <a:gd name="T67" fmla="*/ 5 h 20"/>
                <a:gd name="T68" fmla="*/ 1 w 4"/>
                <a:gd name="T69" fmla="*/ 4 h 20"/>
                <a:gd name="T70" fmla="*/ 1 w 4"/>
                <a:gd name="T71" fmla="*/ 2 h 20"/>
                <a:gd name="T72" fmla="*/ 1 w 4"/>
                <a:gd name="T73" fmla="*/ 2 h 20"/>
                <a:gd name="T74" fmla="*/ 1 w 4"/>
                <a:gd name="T75" fmla="*/ 1 h 20"/>
                <a:gd name="T76" fmla="*/ 2 w 4"/>
                <a:gd name="T77" fmla="*/ 0 h 20"/>
                <a:gd name="T78" fmla="*/ 2 w 4"/>
                <a:gd name="T79" fmla="*/ 0 h 20"/>
                <a:gd name="T80" fmla="*/ 2 w 4"/>
                <a:gd name="T81" fmla="*/ 1 h 20"/>
                <a:gd name="T82" fmla="*/ 2 w 4"/>
                <a:gd name="T83" fmla="*/ 2 h 20"/>
                <a:gd name="T84" fmla="*/ 3 w 4"/>
                <a:gd name="T85" fmla="*/ 2 h 20"/>
                <a:gd name="T86" fmla="*/ 3 w 4"/>
                <a:gd name="T87" fmla="*/ 2 h 20"/>
                <a:gd name="T88" fmla="*/ 3 w 4"/>
                <a:gd name="T89" fmla="*/ 3 h 20"/>
                <a:gd name="T90" fmla="*/ 3 w 4"/>
                <a:gd name="T91" fmla="*/ 3 h 20"/>
                <a:gd name="T92" fmla="*/ 3 w 4"/>
                <a:gd name="T93" fmla="*/ 4 h 20"/>
                <a:gd name="T94" fmla="*/ 3 w 4"/>
                <a:gd name="T95" fmla="*/ 3 h 20"/>
                <a:gd name="T96" fmla="*/ 3 w 4"/>
                <a:gd name="T97" fmla="*/ 2 h 20"/>
                <a:gd name="T98" fmla="*/ 2 w 4"/>
                <a:gd name="T99" fmla="*/ 2 h 20"/>
                <a:gd name="T100" fmla="*/ 2 w 4"/>
                <a:gd name="T101" fmla="*/ 2 h 20"/>
                <a:gd name="T102" fmla="*/ 2 w 4"/>
                <a:gd name="T103" fmla="*/ 2 h 20"/>
                <a:gd name="T104" fmla="*/ 1 w 4"/>
                <a:gd name="T105" fmla="*/ 2 h 20"/>
                <a:gd name="T106" fmla="*/ 1 w 4"/>
                <a:gd name="T107" fmla="*/ 2 h 20"/>
                <a:gd name="T108" fmla="*/ 1 w 4"/>
                <a:gd name="T109" fmla="*/ 2 h 20"/>
                <a:gd name="T110" fmla="*/ 1 w 4"/>
                <a:gd name="T111" fmla="*/ 3 h 20"/>
                <a:gd name="T112" fmla="*/ 1 w 4"/>
                <a:gd name="T113" fmla="*/ 4 h 20"/>
                <a:gd name="T114" fmla="*/ 1 w 4"/>
                <a:gd name="T115" fmla="*/ 5 h 20"/>
                <a:gd name="T116" fmla="*/ 1 w 4"/>
                <a:gd name="T117" fmla="*/ 6 h 20"/>
                <a:gd name="T118" fmla="*/ 1 w 4"/>
                <a:gd name="T119" fmla="*/ 7 h 20"/>
                <a:gd name="T120" fmla="*/ 1 w 4"/>
                <a:gd name="T121" fmla="*/ 8 h 20"/>
                <a:gd name="T122" fmla="*/ 1 w 4"/>
                <a:gd name="T123"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 h="20">
                  <a:moveTo>
                    <a:pt x="1" y="9"/>
                  </a:moveTo>
                  <a:lnTo>
                    <a:pt x="1" y="10"/>
                  </a:lnTo>
                  <a:lnTo>
                    <a:pt x="1" y="11"/>
                  </a:lnTo>
                  <a:lnTo>
                    <a:pt x="1" y="11"/>
                  </a:lnTo>
                  <a:lnTo>
                    <a:pt x="1" y="12"/>
                  </a:lnTo>
                  <a:lnTo>
                    <a:pt x="1" y="13"/>
                  </a:lnTo>
                  <a:lnTo>
                    <a:pt x="1" y="14"/>
                  </a:lnTo>
                  <a:lnTo>
                    <a:pt x="1" y="14"/>
                  </a:lnTo>
                  <a:lnTo>
                    <a:pt x="1" y="15"/>
                  </a:lnTo>
                  <a:lnTo>
                    <a:pt x="1" y="16"/>
                  </a:lnTo>
                  <a:lnTo>
                    <a:pt x="1" y="16"/>
                  </a:lnTo>
                  <a:lnTo>
                    <a:pt x="1" y="17"/>
                  </a:lnTo>
                  <a:lnTo>
                    <a:pt x="1" y="17"/>
                  </a:lnTo>
                  <a:lnTo>
                    <a:pt x="2" y="17"/>
                  </a:lnTo>
                  <a:lnTo>
                    <a:pt x="2" y="16"/>
                  </a:lnTo>
                  <a:lnTo>
                    <a:pt x="2" y="16"/>
                  </a:lnTo>
                  <a:lnTo>
                    <a:pt x="2" y="17"/>
                  </a:lnTo>
                  <a:lnTo>
                    <a:pt x="2" y="17"/>
                  </a:lnTo>
                  <a:lnTo>
                    <a:pt x="2" y="17"/>
                  </a:lnTo>
                  <a:lnTo>
                    <a:pt x="2" y="17"/>
                  </a:lnTo>
                  <a:lnTo>
                    <a:pt x="2" y="18"/>
                  </a:lnTo>
                  <a:lnTo>
                    <a:pt x="2" y="19"/>
                  </a:lnTo>
                  <a:lnTo>
                    <a:pt x="1" y="19"/>
                  </a:lnTo>
                  <a:lnTo>
                    <a:pt x="1" y="18"/>
                  </a:lnTo>
                  <a:lnTo>
                    <a:pt x="1" y="17"/>
                  </a:lnTo>
                  <a:lnTo>
                    <a:pt x="1" y="16"/>
                  </a:lnTo>
                  <a:lnTo>
                    <a:pt x="0" y="15"/>
                  </a:lnTo>
                  <a:lnTo>
                    <a:pt x="0" y="14"/>
                  </a:lnTo>
                  <a:lnTo>
                    <a:pt x="0" y="12"/>
                  </a:lnTo>
                  <a:lnTo>
                    <a:pt x="0" y="11"/>
                  </a:lnTo>
                  <a:lnTo>
                    <a:pt x="0" y="9"/>
                  </a:lnTo>
                  <a:lnTo>
                    <a:pt x="0" y="8"/>
                  </a:lnTo>
                  <a:lnTo>
                    <a:pt x="0" y="6"/>
                  </a:lnTo>
                  <a:lnTo>
                    <a:pt x="0" y="5"/>
                  </a:lnTo>
                  <a:lnTo>
                    <a:pt x="1" y="4"/>
                  </a:lnTo>
                  <a:lnTo>
                    <a:pt x="1" y="2"/>
                  </a:lnTo>
                  <a:lnTo>
                    <a:pt x="1" y="2"/>
                  </a:lnTo>
                  <a:lnTo>
                    <a:pt x="1" y="1"/>
                  </a:lnTo>
                  <a:lnTo>
                    <a:pt x="2" y="0"/>
                  </a:lnTo>
                  <a:lnTo>
                    <a:pt x="2" y="0"/>
                  </a:lnTo>
                  <a:lnTo>
                    <a:pt x="2" y="1"/>
                  </a:lnTo>
                  <a:lnTo>
                    <a:pt x="2" y="2"/>
                  </a:lnTo>
                  <a:lnTo>
                    <a:pt x="3" y="2"/>
                  </a:lnTo>
                  <a:lnTo>
                    <a:pt x="3" y="2"/>
                  </a:lnTo>
                  <a:lnTo>
                    <a:pt x="3" y="3"/>
                  </a:lnTo>
                  <a:lnTo>
                    <a:pt x="3" y="3"/>
                  </a:lnTo>
                  <a:lnTo>
                    <a:pt x="3" y="4"/>
                  </a:lnTo>
                  <a:lnTo>
                    <a:pt x="3" y="3"/>
                  </a:lnTo>
                  <a:lnTo>
                    <a:pt x="3" y="2"/>
                  </a:lnTo>
                  <a:lnTo>
                    <a:pt x="2" y="2"/>
                  </a:lnTo>
                  <a:lnTo>
                    <a:pt x="2" y="2"/>
                  </a:lnTo>
                  <a:lnTo>
                    <a:pt x="2" y="2"/>
                  </a:lnTo>
                  <a:lnTo>
                    <a:pt x="1" y="2"/>
                  </a:lnTo>
                  <a:lnTo>
                    <a:pt x="1" y="2"/>
                  </a:lnTo>
                  <a:lnTo>
                    <a:pt x="1" y="2"/>
                  </a:lnTo>
                  <a:lnTo>
                    <a:pt x="1" y="3"/>
                  </a:lnTo>
                  <a:lnTo>
                    <a:pt x="1" y="4"/>
                  </a:lnTo>
                  <a:lnTo>
                    <a:pt x="1" y="5"/>
                  </a:lnTo>
                  <a:lnTo>
                    <a:pt x="1" y="6"/>
                  </a:lnTo>
                  <a:lnTo>
                    <a:pt x="1" y="7"/>
                  </a:lnTo>
                  <a:lnTo>
                    <a:pt x="1" y="8"/>
                  </a:lnTo>
                  <a:lnTo>
                    <a:pt x="1"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6" name="Freeform 680"/>
            <p:cNvSpPr>
              <a:spLocks/>
            </p:cNvSpPr>
            <p:nvPr/>
          </p:nvSpPr>
          <p:spPr bwMode="auto">
            <a:xfrm>
              <a:off x="942" y="3730"/>
              <a:ext cx="4" cy="20"/>
            </a:xfrm>
            <a:custGeom>
              <a:avLst/>
              <a:gdLst>
                <a:gd name="T0" fmla="*/ 1 w 4"/>
                <a:gd name="T1" fmla="*/ 10 h 20"/>
                <a:gd name="T2" fmla="*/ 1 w 4"/>
                <a:gd name="T3" fmla="*/ 11 h 20"/>
                <a:gd name="T4" fmla="*/ 1 w 4"/>
                <a:gd name="T5" fmla="*/ 11 h 20"/>
                <a:gd name="T6" fmla="*/ 1 w 4"/>
                <a:gd name="T7" fmla="*/ 12 h 20"/>
                <a:gd name="T8" fmla="*/ 1 w 4"/>
                <a:gd name="T9" fmla="*/ 13 h 20"/>
                <a:gd name="T10" fmla="*/ 1 w 4"/>
                <a:gd name="T11" fmla="*/ 14 h 20"/>
                <a:gd name="T12" fmla="*/ 1 w 4"/>
                <a:gd name="T13" fmla="*/ 14 h 20"/>
                <a:gd name="T14" fmla="*/ 1 w 4"/>
                <a:gd name="T15" fmla="*/ 15 h 20"/>
                <a:gd name="T16" fmla="*/ 1 w 4"/>
                <a:gd name="T17" fmla="*/ 16 h 20"/>
                <a:gd name="T18" fmla="*/ 1 w 4"/>
                <a:gd name="T19" fmla="*/ 17 h 20"/>
                <a:gd name="T20" fmla="*/ 1 w 4"/>
                <a:gd name="T21" fmla="*/ 17 h 20"/>
                <a:gd name="T22" fmla="*/ 2 w 4"/>
                <a:gd name="T23" fmla="*/ 17 h 20"/>
                <a:gd name="T24" fmla="*/ 2 w 4"/>
                <a:gd name="T25" fmla="*/ 17 h 20"/>
                <a:gd name="T26" fmla="*/ 2 w 4"/>
                <a:gd name="T27" fmla="*/ 17 h 20"/>
                <a:gd name="T28" fmla="*/ 2 w 4"/>
                <a:gd name="T29" fmla="*/ 17 h 20"/>
                <a:gd name="T30" fmla="*/ 2 w 4"/>
                <a:gd name="T31" fmla="*/ 17 h 20"/>
                <a:gd name="T32" fmla="*/ 2 w 4"/>
                <a:gd name="T33" fmla="*/ 18 h 20"/>
                <a:gd name="T34" fmla="*/ 2 w 4"/>
                <a:gd name="T35" fmla="*/ 18 h 20"/>
                <a:gd name="T36" fmla="*/ 2 w 4"/>
                <a:gd name="T37" fmla="*/ 19 h 20"/>
                <a:gd name="T38" fmla="*/ 1 w 4"/>
                <a:gd name="T39" fmla="*/ 19 h 20"/>
                <a:gd name="T40" fmla="*/ 1 w 4"/>
                <a:gd name="T41" fmla="*/ 18 h 20"/>
                <a:gd name="T42" fmla="*/ 1 w 4"/>
                <a:gd name="T43" fmla="*/ 17 h 20"/>
                <a:gd name="T44" fmla="*/ 1 w 4"/>
                <a:gd name="T45" fmla="*/ 17 h 20"/>
                <a:gd name="T46" fmla="*/ 0 w 4"/>
                <a:gd name="T47" fmla="*/ 15 h 20"/>
                <a:gd name="T48" fmla="*/ 0 w 4"/>
                <a:gd name="T49" fmla="*/ 14 h 20"/>
                <a:gd name="T50" fmla="*/ 0 w 4"/>
                <a:gd name="T51" fmla="*/ 12 h 20"/>
                <a:gd name="T52" fmla="*/ 0 w 4"/>
                <a:gd name="T53" fmla="*/ 11 h 20"/>
                <a:gd name="T54" fmla="*/ 0 w 4"/>
                <a:gd name="T55" fmla="*/ 10 h 20"/>
                <a:gd name="T56" fmla="*/ 0 w 4"/>
                <a:gd name="T57" fmla="*/ 8 h 20"/>
                <a:gd name="T58" fmla="*/ 0 w 4"/>
                <a:gd name="T59" fmla="*/ 7 h 20"/>
                <a:gd name="T60" fmla="*/ 0 w 4"/>
                <a:gd name="T61" fmla="*/ 5 h 20"/>
                <a:gd name="T62" fmla="*/ 1 w 4"/>
                <a:gd name="T63" fmla="*/ 4 h 20"/>
                <a:gd name="T64" fmla="*/ 1 w 4"/>
                <a:gd name="T65" fmla="*/ 2 h 20"/>
                <a:gd name="T66" fmla="*/ 1 w 4"/>
                <a:gd name="T67" fmla="*/ 2 h 20"/>
                <a:gd name="T68" fmla="*/ 1 w 4"/>
                <a:gd name="T69" fmla="*/ 1 h 20"/>
                <a:gd name="T70" fmla="*/ 2 w 4"/>
                <a:gd name="T71" fmla="*/ 0 h 20"/>
                <a:gd name="T72" fmla="*/ 2 w 4"/>
                <a:gd name="T73" fmla="*/ 1 h 20"/>
                <a:gd name="T74" fmla="*/ 2 w 4"/>
                <a:gd name="T75" fmla="*/ 2 h 20"/>
                <a:gd name="T76" fmla="*/ 2 w 4"/>
                <a:gd name="T77" fmla="*/ 2 h 20"/>
                <a:gd name="T78" fmla="*/ 3 w 4"/>
                <a:gd name="T79" fmla="*/ 2 h 20"/>
                <a:gd name="T80" fmla="*/ 3 w 4"/>
                <a:gd name="T81" fmla="*/ 3 h 20"/>
                <a:gd name="T82" fmla="*/ 3 w 4"/>
                <a:gd name="T83" fmla="*/ 4 h 20"/>
                <a:gd name="T84" fmla="*/ 3 w 4"/>
                <a:gd name="T85" fmla="*/ 4 h 20"/>
                <a:gd name="T86" fmla="*/ 3 w 4"/>
                <a:gd name="T87" fmla="*/ 5 h 20"/>
                <a:gd name="T88" fmla="*/ 3 w 4"/>
                <a:gd name="T89" fmla="*/ 4 h 20"/>
                <a:gd name="T90" fmla="*/ 3 w 4"/>
                <a:gd name="T91" fmla="*/ 3 h 20"/>
                <a:gd name="T92" fmla="*/ 2 w 4"/>
                <a:gd name="T93" fmla="*/ 2 h 20"/>
                <a:gd name="T94" fmla="*/ 2 w 4"/>
                <a:gd name="T95" fmla="*/ 2 h 20"/>
                <a:gd name="T96" fmla="*/ 2 w 4"/>
                <a:gd name="T97" fmla="*/ 2 h 20"/>
                <a:gd name="T98" fmla="*/ 1 w 4"/>
                <a:gd name="T99" fmla="*/ 2 h 20"/>
                <a:gd name="T100" fmla="*/ 1 w 4"/>
                <a:gd name="T101" fmla="*/ 3 h 20"/>
                <a:gd name="T102" fmla="*/ 1 w 4"/>
                <a:gd name="T103" fmla="*/ 4 h 20"/>
                <a:gd name="T104" fmla="*/ 1 w 4"/>
                <a:gd name="T105" fmla="*/ 5 h 20"/>
                <a:gd name="T106" fmla="*/ 1 w 4"/>
                <a:gd name="T107" fmla="*/ 5 h 20"/>
                <a:gd name="T108" fmla="*/ 1 w 4"/>
                <a:gd name="T109" fmla="*/ 6 h 20"/>
                <a:gd name="T110" fmla="*/ 1 w 4"/>
                <a:gd name="T111" fmla="*/ 8 h 20"/>
                <a:gd name="T112" fmla="*/ 1 w 4"/>
                <a:gd name="T113" fmla="*/ 9 h 20"/>
                <a:gd name="T114" fmla="*/ 1 w 4"/>
                <a:gd name="T115"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 h="20">
                  <a:moveTo>
                    <a:pt x="1" y="10"/>
                  </a:moveTo>
                  <a:lnTo>
                    <a:pt x="1" y="11"/>
                  </a:lnTo>
                  <a:lnTo>
                    <a:pt x="1" y="11"/>
                  </a:lnTo>
                  <a:lnTo>
                    <a:pt x="1" y="12"/>
                  </a:lnTo>
                  <a:lnTo>
                    <a:pt x="1" y="13"/>
                  </a:lnTo>
                  <a:lnTo>
                    <a:pt x="1" y="14"/>
                  </a:lnTo>
                  <a:lnTo>
                    <a:pt x="1" y="14"/>
                  </a:lnTo>
                  <a:lnTo>
                    <a:pt x="1" y="15"/>
                  </a:lnTo>
                  <a:lnTo>
                    <a:pt x="1" y="16"/>
                  </a:lnTo>
                  <a:lnTo>
                    <a:pt x="1" y="17"/>
                  </a:lnTo>
                  <a:lnTo>
                    <a:pt x="1" y="17"/>
                  </a:lnTo>
                  <a:lnTo>
                    <a:pt x="2" y="17"/>
                  </a:lnTo>
                  <a:lnTo>
                    <a:pt x="2" y="17"/>
                  </a:lnTo>
                  <a:lnTo>
                    <a:pt x="2" y="17"/>
                  </a:lnTo>
                  <a:lnTo>
                    <a:pt x="2" y="17"/>
                  </a:lnTo>
                  <a:lnTo>
                    <a:pt x="2" y="17"/>
                  </a:lnTo>
                  <a:lnTo>
                    <a:pt x="2" y="18"/>
                  </a:lnTo>
                  <a:lnTo>
                    <a:pt x="2" y="18"/>
                  </a:lnTo>
                  <a:lnTo>
                    <a:pt x="2" y="19"/>
                  </a:lnTo>
                  <a:lnTo>
                    <a:pt x="1" y="19"/>
                  </a:lnTo>
                  <a:lnTo>
                    <a:pt x="1" y="18"/>
                  </a:lnTo>
                  <a:lnTo>
                    <a:pt x="1" y="17"/>
                  </a:lnTo>
                  <a:lnTo>
                    <a:pt x="1" y="17"/>
                  </a:lnTo>
                  <a:lnTo>
                    <a:pt x="0" y="15"/>
                  </a:lnTo>
                  <a:lnTo>
                    <a:pt x="0" y="14"/>
                  </a:lnTo>
                  <a:lnTo>
                    <a:pt x="0" y="12"/>
                  </a:lnTo>
                  <a:lnTo>
                    <a:pt x="0" y="11"/>
                  </a:lnTo>
                  <a:lnTo>
                    <a:pt x="0" y="10"/>
                  </a:lnTo>
                  <a:lnTo>
                    <a:pt x="0" y="8"/>
                  </a:lnTo>
                  <a:lnTo>
                    <a:pt x="0" y="7"/>
                  </a:lnTo>
                  <a:lnTo>
                    <a:pt x="0" y="5"/>
                  </a:lnTo>
                  <a:lnTo>
                    <a:pt x="1" y="4"/>
                  </a:lnTo>
                  <a:lnTo>
                    <a:pt x="1" y="2"/>
                  </a:lnTo>
                  <a:lnTo>
                    <a:pt x="1" y="2"/>
                  </a:lnTo>
                  <a:lnTo>
                    <a:pt x="1" y="1"/>
                  </a:lnTo>
                  <a:lnTo>
                    <a:pt x="2" y="0"/>
                  </a:lnTo>
                  <a:lnTo>
                    <a:pt x="2" y="1"/>
                  </a:lnTo>
                  <a:lnTo>
                    <a:pt x="2" y="2"/>
                  </a:lnTo>
                  <a:lnTo>
                    <a:pt x="2" y="2"/>
                  </a:lnTo>
                  <a:lnTo>
                    <a:pt x="3" y="2"/>
                  </a:lnTo>
                  <a:lnTo>
                    <a:pt x="3" y="3"/>
                  </a:lnTo>
                  <a:lnTo>
                    <a:pt x="3" y="4"/>
                  </a:lnTo>
                  <a:lnTo>
                    <a:pt x="3" y="4"/>
                  </a:lnTo>
                  <a:lnTo>
                    <a:pt x="3" y="5"/>
                  </a:lnTo>
                  <a:lnTo>
                    <a:pt x="3" y="4"/>
                  </a:lnTo>
                  <a:lnTo>
                    <a:pt x="3" y="3"/>
                  </a:lnTo>
                  <a:lnTo>
                    <a:pt x="2" y="2"/>
                  </a:lnTo>
                  <a:lnTo>
                    <a:pt x="2" y="2"/>
                  </a:lnTo>
                  <a:lnTo>
                    <a:pt x="2" y="2"/>
                  </a:lnTo>
                  <a:lnTo>
                    <a:pt x="1" y="2"/>
                  </a:lnTo>
                  <a:lnTo>
                    <a:pt x="1" y="3"/>
                  </a:lnTo>
                  <a:lnTo>
                    <a:pt x="1" y="4"/>
                  </a:lnTo>
                  <a:lnTo>
                    <a:pt x="1" y="5"/>
                  </a:lnTo>
                  <a:lnTo>
                    <a:pt x="1" y="5"/>
                  </a:lnTo>
                  <a:lnTo>
                    <a:pt x="1" y="6"/>
                  </a:lnTo>
                  <a:lnTo>
                    <a:pt x="1" y="8"/>
                  </a:lnTo>
                  <a:lnTo>
                    <a:pt x="1" y="9"/>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7" name="Freeform 681"/>
            <p:cNvSpPr>
              <a:spLocks/>
            </p:cNvSpPr>
            <p:nvPr/>
          </p:nvSpPr>
          <p:spPr bwMode="auto">
            <a:xfrm>
              <a:off x="921" y="3778"/>
              <a:ext cx="20" cy="3"/>
            </a:xfrm>
            <a:custGeom>
              <a:avLst/>
              <a:gdLst>
                <a:gd name="T0" fmla="*/ 9 w 20"/>
                <a:gd name="T1" fmla="*/ 1 h 3"/>
                <a:gd name="T2" fmla="*/ 8 w 20"/>
                <a:gd name="T3" fmla="*/ 1 h 3"/>
                <a:gd name="T4" fmla="*/ 7 w 20"/>
                <a:gd name="T5" fmla="*/ 1 h 3"/>
                <a:gd name="T6" fmla="*/ 6 w 20"/>
                <a:gd name="T7" fmla="*/ 1 h 3"/>
                <a:gd name="T8" fmla="*/ 5 w 20"/>
                <a:gd name="T9" fmla="*/ 1 h 3"/>
                <a:gd name="T10" fmla="*/ 5 w 20"/>
                <a:gd name="T11" fmla="*/ 1 h 3"/>
                <a:gd name="T12" fmla="*/ 4 w 20"/>
                <a:gd name="T13" fmla="*/ 1 h 3"/>
                <a:gd name="T14" fmla="*/ 3 w 20"/>
                <a:gd name="T15" fmla="*/ 1 h 3"/>
                <a:gd name="T16" fmla="*/ 2 w 20"/>
                <a:gd name="T17" fmla="*/ 1 h 3"/>
                <a:gd name="T18" fmla="*/ 2 w 20"/>
                <a:gd name="T19" fmla="*/ 1 h 3"/>
                <a:gd name="T20" fmla="*/ 2 w 20"/>
                <a:gd name="T21" fmla="*/ 1 h 3"/>
                <a:gd name="T22" fmla="*/ 2 w 20"/>
                <a:gd name="T23" fmla="*/ 1 h 3"/>
                <a:gd name="T24" fmla="*/ 3 w 20"/>
                <a:gd name="T25" fmla="*/ 2 h 3"/>
                <a:gd name="T26" fmla="*/ 2 w 20"/>
                <a:gd name="T27" fmla="*/ 2 h 3"/>
                <a:gd name="T28" fmla="*/ 2 w 20"/>
                <a:gd name="T29" fmla="*/ 2 h 3"/>
                <a:gd name="T30" fmla="*/ 2 w 20"/>
                <a:gd name="T31" fmla="*/ 1 h 3"/>
                <a:gd name="T32" fmla="*/ 1 w 20"/>
                <a:gd name="T33" fmla="*/ 1 h 3"/>
                <a:gd name="T34" fmla="*/ 1 w 20"/>
                <a:gd name="T35" fmla="*/ 1 h 3"/>
                <a:gd name="T36" fmla="*/ 0 w 20"/>
                <a:gd name="T37" fmla="*/ 1 h 3"/>
                <a:gd name="T38" fmla="*/ 1 w 20"/>
                <a:gd name="T39" fmla="*/ 1 h 3"/>
                <a:gd name="T40" fmla="*/ 2 w 20"/>
                <a:gd name="T41" fmla="*/ 1 h 3"/>
                <a:gd name="T42" fmla="*/ 3 w 20"/>
                <a:gd name="T43" fmla="*/ 0 h 3"/>
                <a:gd name="T44" fmla="*/ 4 w 20"/>
                <a:gd name="T45" fmla="*/ 0 h 3"/>
                <a:gd name="T46" fmla="*/ 5 w 20"/>
                <a:gd name="T47" fmla="*/ 0 h 3"/>
                <a:gd name="T48" fmla="*/ 7 w 20"/>
                <a:gd name="T49" fmla="*/ 0 h 3"/>
                <a:gd name="T50" fmla="*/ 8 w 20"/>
                <a:gd name="T51" fmla="*/ 0 h 3"/>
                <a:gd name="T52" fmla="*/ 10 w 20"/>
                <a:gd name="T53" fmla="*/ 0 h 3"/>
                <a:gd name="T54" fmla="*/ 11 w 20"/>
                <a:gd name="T55" fmla="*/ 0 h 3"/>
                <a:gd name="T56" fmla="*/ 12 w 20"/>
                <a:gd name="T57" fmla="*/ 0 h 3"/>
                <a:gd name="T58" fmla="*/ 14 w 20"/>
                <a:gd name="T59" fmla="*/ 0 h 3"/>
                <a:gd name="T60" fmla="*/ 15 w 20"/>
                <a:gd name="T61" fmla="*/ 1 h 3"/>
                <a:gd name="T62" fmla="*/ 17 w 20"/>
                <a:gd name="T63" fmla="*/ 1 h 3"/>
                <a:gd name="T64" fmla="*/ 17 w 20"/>
                <a:gd name="T65" fmla="*/ 1 h 3"/>
                <a:gd name="T66" fmla="*/ 18 w 20"/>
                <a:gd name="T67" fmla="*/ 1 h 3"/>
                <a:gd name="T68" fmla="*/ 19 w 20"/>
                <a:gd name="T69" fmla="*/ 1 h 3"/>
                <a:gd name="T70" fmla="*/ 19 w 20"/>
                <a:gd name="T71" fmla="*/ 2 h 3"/>
                <a:gd name="T72" fmla="*/ 18 w 20"/>
                <a:gd name="T73" fmla="*/ 2 h 3"/>
                <a:gd name="T74" fmla="*/ 17 w 20"/>
                <a:gd name="T75" fmla="*/ 2 h 3"/>
                <a:gd name="T76" fmla="*/ 17 w 20"/>
                <a:gd name="T77" fmla="*/ 2 h 3"/>
                <a:gd name="T78" fmla="*/ 16 w 20"/>
                <a:gd name="T79" fmla="*/ 2 h 3"/>
                <a:gd name="T80" fmla="*/ 16 w 20"/>
                <a:gd name="T81" fmla="*/ 2 h 3"/>
                <a:gd name="T82" fmla="*/ 15 w 20"/>
                <a:gd name="T83" fmla="*/ 2 h 3"/>
                <a:gd name="T84" fmla="*/ 14 w 20"/>
                <a:gd name="T85" fmla="*/ 2 h 3"/>
                <a:gd name="T86" fmla="*/ 15 w 20"/>
                <a:gd name="T87" fmla="*/ 2 h 3"/>
                <a:gd name="T88" fmla="*/ 16 w 20"/>
                <a:gd name="T89" fmla="*/ 2 h 3"/>
                <a:gd name="T90" fmla="*/ 17 w 20"/>
                <a:gd name="T91" fmla="*/ 2 h 3"/>
                <a:gd name="T92" fmla="*/ 17 w 20"/>
                <a:gd name="T93" fmla="*/ 1 h 3"/>
                <a:gd name="T94" fmla="*/ 17 w 20"/>
                <a:gd name="T95" fmla="*/ 1 h 3"/>
                <a:gd name="T96" fmla="*/ 17 w 20"/>
                <a:gd name="T97" fmla="*/ 1 h 3"/>
                <a:gd name="T98" fmla="*/ 16 w 20"/>
                <a:gd name="T99" fmla="*/ 1 h 3"/>
                <a:gd name="T100" fmla="*/ 15 w 20"/>
                <a:gd name="T101" fmla="*/ 1 h 3"/>
                <a:gd name="T102" fmla="*/ 14 w 20"/>
                <a:gd name="T103" fmla="*/ 1 h 3"/>
                <a:gd name="T104" fmla="*/ 14 w 20"/>
                <a:gd name="T105" fmla="*/ 1 h 3"/>
                <a:gd name="T106" fmla="*/ 13 w 20"/>
                <a:gd name="T107" fmla="*/ 1 h 3"/>
                <a:gd name="T108" fmla="*/ 11 w 20"/>
                <a:gd name="T109" fmla="*/ 1 h 3"/>
                <a:gd name="T110" fmla="*/ 10 w 20"/>
                <a:gd name="T111" fmla="*/ 1 h 3"/>
                <a:gd name="T112" fmla="*/ 9 w 20"/>
                <a:gd name="T11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 h="3">
                  <a:moveTo>
                    <a:pt x="9" y="1"/>
                  </a:moveTo>
                  <a:lnTo>
                    <a:pt x="8" y="1"/>
                  </a:lnTo>
                  <a:lnTo>
                    <a:pt x="7" y="1"/>
                  </a:lnTo>
                  <a:lnTo>
                    <a:pt x="6" y="1"/>
                  </a:lnTo>
                  <a:lnTo>
                    <a:pt x="5" y="1"/>
                  </a:lnTo>
                  <a:lnTo>
                    <a:pt x="5" y="1"/>
                  </a:lnTo>
                  <a:lnTo>
                    <a:pt x="4" y="1"/>
                  </a:lnTo>
                  <a:lnTo>
                    <a:pt x="3" y="1"/>
                  </a:lnTo>
                  <a:lnTo>
                    <a:pt x="2" y="1"/>
                  </a:lnTo>
                  <a:lnTo>
                    <a:pt x="2" y="1"/>
                  </a:lnTo>
                  <a:lnTo>
                    <a:pt x="2" y="1"/>
                  </a:lnTo>
                  <a:lnTo>
                    <a:pt x="2" y="1"/>
                  </a:lnTo>
                  <a:lnTo>
                    <a:pt x="3" y="2"/>
                  </a:lnTo>
                  <a:lnTo>
                    <a:pt x="2" y="2"/>
                  </a:lnTo>
                  <a:lnTo>
                    <a:pt x="2" y="2"/>
                  </a:lnTo>
                  <a:lnTo>
                    <a:pt x="2" y="1"/>
                  </a:lnTo>
                  <a:lnTo>
                    <a:pt x="1" y="1"/>
                  </a:lnTo>
                  <a:lnTo>
                    <a:pt x="1" y="1"/>
                  </a:lnTo>
                  <a:lnTo>
                    <a:pt x="0" y="1"/>
                  </a:lnTo>
                  <a:lnTo>
                    <a:pt x="1" y="1"/>
                  </a:lnTo>
                  <a:lnTo>
                    <a:pt x="2" y="1"/>
                  </a:lnTo>
                  <a:lnTo>
                    <a:pt x="3" y="0"/>
                  </a:lnTo>
                  <a:lnTo>
                    <a:pt x="4" y="0"/>
                  </a:lnTo>
                  <a:lnTo>
                    <a:pt x="5" y="0"/>
                  </a:lnTo>
                  <a:lnTo>
                    <a:pt x="7" y="0"/>
                  </a:lnTo>
                  <a:lnTo>
                    <a:pt x="8" y="0"/>
                  </a:lnTo>
                  <a:lnTo>
                    <a:pt x="10" y="0"/>
                  </a:lnTo>
                  <a:lnTo>
                    <a:pt x="11" y="0"/>
                  </a:lnTo>
                  <a:lnTo>
                    <a:pt x="12" y="0"/>
                  </a:lnTo>
                  <a:lnTo>
                    <a:pt x="14" y="0"/>
                  </a:lnTo>
                  <a:lnTo>
                    <a:pt x="15" y="1"/>
                  </a:lnTo>
                  <a:lnTo>
                    <a:pt x="17" y="1"/>
                  </a:lnTo>
                  <a:lnTo>
                    <a:pt x="17" y="1"/>
                  </a:lnTo>
                  <a:lnTo>
                    <a:pt x="18" y="1"/>
                  </a:lnTo>
                  <a:lnTo>
                    <a:pt x="19" y="1"/>
                  </a:lnTo>
                  <a:lnTo>
                    <a:pt x="19" y="2"/>
                  </a:lnTo>
                  <a:lnTo>
                    <a:pt x="18" y="2"/>
                  </a:lnTo>
                  <a:lnTo>
                    <a:pt x="17" y="2"/>
                  </a:lnTo>
                  <a:lnTo>
                    <a:pt x="17" y="2"/>
                  </a:lnTo>
                  <a:lnTo>
                    <a:pt x="16" y="2"/>
                  </a:lnTo>
                  <a:lnTo>
                    <a:pt x="16" y="2"/>
                  </a:lnTo>
                  <a:lnTo>
                    <a:pt x="15" y="2"/>
                  </a:lnTo>
                  <a:lnTo>
                    <a:pt x="14" y="2"/>
                  </a:lnTo>
                  <a:lnTo>
                    <a:pt x="15" y="2"/>
                  </a:lnTo>
                  <a:lnTo>
                    <a:pt x="16" y="2"/>
                  </a:lnTo>
                  <a:lnTo>
                    <a:pt x="17" y="2"/>
                  </a:lnTo>
                  <a:lnTo>
                    <a:pt x="17" y="1"/>
                  </a:lnTo>
                  <a:lnTo>
                    <a:pt x="17" y="1"/>
                  </a:lnTo>
                  <a:lnTo>
                    <a:pt x="17" y="1"/>
                  </a:lnTo>
                  <a:lnTo>
                    <a:pt x="16" y="1"/>
                  </a:lnTo>
                  <a:lnTo>
                    <a:pt x="15" y="1"/>
                  </a:lnTo>
                  <a:lnTo>
                    <a:pt x="14" y="1"/>
                  </a:lnTo>
                  <a:lnTo>
                    <a:pt x="14" y="1"/>
                  </a:lnTo>
                  <a:lnTo>
                    <a:pt x="13" y="1"/>
                  </a:lnTo>
                  <a:lnTo>
                    <a:pt x="11" y="1"/>
                  </a:lnTo>
                  <a:lnTo>
                    <a:pt x="10" y="1"/>
                  </a:lnTo>
                  <a:lnTo>
                    <a:pt x="9"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8" name="Freeform 682"/>
            <p:cNvSpPr>
              <a:spLocks/>
            </p:cNvSpPr>
            <p:nvPr/>
          </p:nvSpPr>
          <p:spPr bwMode="auto">
            <a:xfrm>
              <a:off x="915" y="3755"/>
              <a:ext cx="5" cy="21"/>
            </a:xfrm>
            <a:custGeom>
              <a:avLst/>
              <a:gdLst>
                <a:gd name="T0" fmla="*/ 1 w 5"/>
                <a:gd name="T1" fmla="*/ 11 h 21"/>
                <a:gd name="T2" fmla="*/ 1 w 5"/>
                <a:gd name="T3" fmla="*/ 12 h 21"/>
                <a:gd name="T4" fmla="*/ 1 w 5"/>
                <a:gd name="T5" fmla="*/ 13 h 21"/>
                <a:gd name="T6" fmla="*/ 1 w 5"/>
                <a:gd name="T7" fmla="*/ 14 h 21"/>
                <a:gd name="T8" fmla="*/ 1 w 5"/>
                <a:gd name="T9" fmla="*/ 15 h 21"/>
                <a:gd name="T10" fmla="*/ 1 w 5"/>
                <a:gd name="T11" fmla="*/ 15 h 21"/>
                <a:gd name="T12" fmla="*/ 2 w 5"/>
                <a:gd name="T13" fmla="*/ 16 h 21"/>
                <a:gd name="T14" fmla="*/ 2 w 5"/>
                <a:gd name="T15" fmla="*/ 17 h 21"/>
                <a:gd name="T16" fmla="*/ 2 w 5"/>
                <a:gd name="T17" fmla="*/ 18 h 21"/>
                <a:gd name="T18" fmla="*/ 2 w 5"/>
                <a:gd name="T19" fmla="*/ 18 h 21"/>
                <a:gd name="T20" fmla="*/ 3 w 5"/>
                <a:gd name="T21" fmla="*/ 18 h 21"/>
                <a:gd name="T22" fmla="*/ 3 w 5"/>
                <a:gd name="T23" fmla="*/ 18 h 21"/>
                <a:gd name="T24" fmla="*/ 4 w 5"/>
                <a:gd name="T25" fmla="*/ 17 h 21"/>
                <a:gd name="T26" fmla="*/ 4 w 5"/>
                <a:gd name="T27" fmla="*/ 16 h 21"/>
                <a:gd name="T28" fmla="*/ 4 w 5"/>
                <a:gd name="T29" fmla="*/ 17 h 21"/>
                <a:gd name="T30" fmla="*/ 4 w 5"/>
                <a:gd name="T31" fmla="*/ 18 h 21"/>
                <a:gd name="T32" fmla="*/ 3 w 5"/>
                <a:gd name="T33" fmla="*/ 18 h 21"/>
                <a:gd name="T34" fmla="*/ 3 w 5"/>
                <a:gd name="T35" fmla="*/ 18 h 21"/>
                <a:gd name="T36" fmla="*/ 3 w 5"/>
                <a:gd name="T37" fmla="*/ 19 h 21"/>
                <a:gd name="T38" fmla="*/ 3 w 5"/>
                <a:gd name="T39" fmla="*/ 20 h 21"/>
                <a:gd name="T40" fmla="*/ 2 w 5"/>
                <a:gd name="T41" fmla="*/ 19 h 21"/>
                <a:gd name="T42" fmla="*/ 2 w 5"/>
                <a:gd name="T43" fmla="*/ 18 h 21"/>
                <a:gd name="T44" fmla="*/ 2 w 5"/>
                <a:gd name="T45" fmla="*/ 18 h 21"/>
                <a:gd name="T46" fmla="*/ 1 w 5"/>
                <a:gd name="T47" fmla="*/ 16 h 21"/>
                <a:gd name="T48" fmla="*/ 1 w 5"/>
                <a:gd name="T49" fmla="*/ 15 h 21"/>
                <a:gd name="T50" fmla="*/ 0 w 5"/>
                <a:gd name="T51" fmla="*/ 14 h 21"/>
                <a:gd name="T52" fmla="*/ 0 w 5"/>
                <a:gd name="T53" fmla="*/ 12 h 21"/>
                <a:gd name="T54" fmla="*/ 0 w 5"/>
                <a:gd name="T55" fmla="*/ 11 h 21"/>
                <a:gd name="T56" fmla="*/ 0 w 5"/>
                <a:gd name="T57" fmla="*/ 9 h 21"/>
                <a:gd name="T58" fmla="*/ 0 w 5"/>
                <a:gd name="T59" fmla="*/ 8 h 21"/>
                <a:gd name="T60" fmla="*/ 0 w 5"/>
                <a:gd name="T61" fmla="*/ 6 h 21"/>
                <a:gd name="T62" fmla="*/ 0 w 5"/>
                <a:gd name="T63" fmla="*/ 5 h 21"/>
                <a:gd name="T64" fmla="*/ 0 w 5"/>
                <a:gd name="T65" fmla="*/ 3 h 21"/>
                <a:gd name="T66" fmla="*/ 0 w 5"/>
                <a:gd name="T67" fmla="*/ 2 h 21"/>
                <a:gd name="T68" fmla="*/ 1 w 5"/>
                <a:gd name="T69" fmla="*/ 1 h 21"/>
                <a:gd name="T70" fmla="*/ 1 w 5"/>
                <a:gd name="T71" fmla="*/ 0 h 21"/>
                <a:gd name="T72" fmla="*/ 2 w 5"/>
                <a:gd name="T73" fmla="*/ 1 h 21"/>
                <a:gd name="T74" fmla="*/ 2 w 5"/>
                <a:gd name="T75" fmla="*/ 1 h 21"/>
                <a:gd name="T76" fmla="*/ 2 w 5"/>
                <a:gd name="T77" fmla="*/ 2 h 21"/>
                <a:gd name="T78" fmla="*/ 2 w 5"/>
                <a:gd name="T79" fmla="*/ 2 h 21"/>
                <a:gd name="T80" fmla="*/ 3 w 5"/>
                <a:gd name="T81" fmla="*/ 2 h 21"/>
                <a:gd name="T82" fmla="*/ 3 w 5"/>
                <a:gd name="T83" fmla="*/ 3 h 21"/>
                <a:gd name="T84" fmla="*/ 3 w 5"/>
                <a:gd name="T85" fmla="*/ 4 h 21"/>
                <a:gd name="T86" fmla="*/ 3 w 5"/>
                <a:gd name="T87" fmla="*/ 5 h 21"/>
                <a:gd name="T88" fmla="*/ 3 w 5"/>
                <a:gd name="T89" fmla="*/ 4 h 21"/>
                <a:gd name="T90" fmla="*/ 2 w 5"/>
                <a:gd name="T91" fmla="*/ 3 h 21"/>
                <a:gd name="T92" fmla="*/ 2 w 5"/>
                <a:gd name="T93" fmla="*/ 2 h 21"/>
                <a:gd name="T94" fmla="*/ 2 w 5"/>
                <a:gd name="T95" fmla="*/ 2 h 21"/>
                <a:gd name="T96" fmla="*/ 1 w 5"/>
                <a:gd name="T97" fmla="*/ 2 h 21"/>
                <a:gd name="T98" fmla="*/ 1 w 5"/>
                <a:gd name="T99" fmla="*/ 3 h 21"/>
                <a:gd name="T100" fmla="*/ 1 w 5"/>
                <a:gd name="T101" fmla="*/ 4 h 21"/>
                <a:gd name="T102" fmla="*/ 1 w 5"/>
                <a:gd name="T103" fmla="*/ 5 h 21"/>
                <a:gd name="T104" fmla="*/ 1 w 5"/>
                <a:gd name="T105" fmla="*/ 5 h 21"/>
                <a:gd name="T106" fmla="*/ 1 w 5"/>
                <a:gd name="T107" fmla="*/ 6 h 21"/>
                <a:gd name="T108" fmla="*/ 1 w 5"/>
                <a:gd name="T109" fmla="*/ 7 h 21"/>
                <a:gd name="T110" fmla="*/ 1 w 5"/>
                <a:gd name="T111" fmla="*/ 8 h 21"/>
                <a:gd name="T112" fmla="*/ 1 w 5"/>
                <a:gd name="T113" fmla="*/ 9 h 21"/>
                <a:gd name="T114" fmla="*/ 1 w 5"/>
                <a:gd name="T115"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 h="21">
                  <a:moveTo>
                    <a:pt x="1" y="11"/>
                  </a:moveTo>
                  <a:lnTo>
                    <a:pt x="1" y="12"/>
                  </a:lnTo>
                  <a:lnTo>
                    <a:pt x="1" y="13"/>
                  </a:lnTo>
                  <a:lnTo>
                    <a:pt x="1" y="14"/>
                  </a:lnTo>
                  <a:lnTo>
                    <a:pt x="1" y="15"/>
                  </a:lnTo>
                  <a:lnTo>
                    <a:pt x="1" y="15"/>
                  </a:lnTo>
                  <a:lnTo>
                    <a:pt x="2" y="16"/>
                  </a:lnTo>
                  <a:lnTo>
                    <a:pt x="2" y="17"/>
                  </a:lnTo>
                  <a:lnTo>
                    <a:pt x="2" y="18"/>
                  </a:lnTo>
                  <a:lnTo>
                    <a:pt x="2" y="18"/>
                  </a:lnTo>
                  <a:lnTo>
                    <a:pt x="3" y="18"/>
                  </a:lnTo>
                  <a:lnTo>
                    <a:pt x="3" y="18"/>
                  </a:lnTo>
                  <a:lnTo>
                    <a:pt x="4" y="17"/>
                  </a:lnTo>
                  <a:lnTo>
                    <a:pt x="4" y="16"/>
                  </a:lnTo>
                  <a:lnTo>
                    <a:pt x="4" y="17"/>
                  </a:lnTo>
                  <a:lnTo>
                    <a:pt x="4" y="18"/>
                  </a:lnTo>
                  <a:lnTo>
                    <a:pt x="3" y="18"/>
                  </a:lnTo>
                  <a:lnTo>
                    <a:pt x="3" y="18"/>
                  </a:lnTo>
                  <a:lnTo>
                    <a:pt x="3" y="19"/>
                  </a:lnTo>
                  <a:lnTo>
                    <a:pt x="3" y="20"/>
                  </a:lnTo>
                  <a:lnTo>
                    <a:pt x="2" y="19"/>
                  </a:lnTo>
                  <a:lnTo>
                    <a:pt x="2" y="18"/>
                  </a:lnTo>
                  <a:lnTo>
                    <a:pt x="2" y="18"/>
                  </a:lnTo>
                  <a:lnTo>
                    <a:pt x="1" y="16"/>
                  </a:lnTo>
                  <a:lnTo>
                    <a:pt x="1" y="15"/>
                  </a:lnTo>
                  <a:lnTo>
                    <a:pt x="0" y="14"/>
                  </a:lnTo>
                  <a:lnTo>
                    <a:pt x="0" y="12"/>
                  </a:lnTo>
                  <a:lnTo>
                    <a:pt x="0" y="11"/>
                  </a:lnTo>
                  <a:lnTo>
                    <a:pt x="0" y="9"/>
                  </a:lnTo>
                  <a:lnTo>
                    <a:pt x="0" y="8"/>
                  </a:lnTo>
                  <a:lnTo>
                    <a:pt x="0" y="6"/>
                  </a:lnTo>
                  <a:lnTo>
                    <a:pt x="0" y="5"/>
                  </a:lnTo>
                  <a:lnTo>
                    <a:pt x="0" y="3"/>
                  </a:lnTo>
                  <a:lnTo>
                    <a:pt x="0" y="2"/>
                  </a:lnTo>
                  <a:lnTo>
                    <a:pt x="1" y="1"/>
                  </a:lnTo>
                  <a:lnTo>
                    <a:pt x="1" y="0"/>
                  </a:lnTo>
                  <a:lnTo>
                    <a:pt x="2" y="1"/>
                  </a:lnTo>
                  <a:lnTo>
                    <a:pt x="2" y="1"/>
                  </a:lnTo>
                  <a:lnTo>
                    <a:pt x="2" y="2"/>
                  </a:lnTo>
                  <a:lnTo>
                    <a:pt x="2" y="2"/>
                  </a:lnTo>
                  <a:lnTo>
                    <a:pt x="3" y="2"/>
                  </a:lnTo>
                  <a:lnTo>
                    <a:pt x="3" y="3"/>
                  </a:lnTo>
                  <a:lnTo>
                    <a:pt x="3" y="4"/>
                  </a:lnTo>
                  <a:lnTo>
                    <a:pt x="3" y="5"/>
                  </a:lnTo>
                  <a:lnTo>
                    <a:pt x="3" y="4"/>
                  </a:lnTo>
                  <a:lnTo>
                    <a:pt x="2" y="3"/>
                  </a:lnTo>
                  <a:lnTo>
                    <a:pt x="2" y="2"/>
                  </a:lnTo>
                  <a:lnTo>
                    <a:pt x="2" y="2"/>
                  </a:lnTo>
                  <a:lnTo>
                    <a:pt x="1" y="2"/>
                  </a:lnTo>
                  <a:lnTo>
                    <a:pt x="1" y="3"/>
                  </a:lnTo>
                  <a:lnTo>
                    <a:pt x="1" y="4"/>
                  </a:lnTo>
                  <a:lnTo>
                    <a:pt x="1" y="5"/>
                  </a:lnTo>
                  <a:lnTo>
                    <a:pt x="1" y="5"/>
                  </a:lnTo>
                  <a:lnTo>
                    <a:pt x="1" y="6"/>
                  </a:lnTo>
                  <a:lnTo>
                    <a:pt x="1" y="7"/>
                  </a:lnTo>
                  <a:lnTo>
                    <a:pt x="1" y="8"/>
                  </a:lnTo>
                  <a:lnTo>
                    <a:pt x="1" y="9"/>
                  </a:lnTo>
                  <a:lnTo>
                    <a:pt x="1"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39" name="Freeform 683"/>
            <p:cNvSpPr>
              <a:spLocks/>
            </p:cNvSpPr>
            <p:nvPr/>
          </p:nvSpPr>
          <p:spPr bwMode="auto">
            <a:xfrm>
              <a:off x="903" y="3762"/>
              <a:ext cx="7" cy="18"/>
            </a:xfrm>
            <a:custGeom>
              <a:avLst/>
              <a:gdLst>
                <a:gd name="T0" fmla="*/ 2 w 7"/>
                <a:gd name="T1" fmla="*/ 9 h 18"/>
                <a:gd name="T2" fmla="*/ 2 w 7"/>
                <a:gd name="T3" fmla="*/ 10 h 18"/>
                <a:gd name="T4" fmla="*/ 2 w 7"/>
                <a:gd name="T5" fmla="*/ 10 h 18"/>
                <a:gd name="T6" fmla="*/ 3 w 7"/>
                <a:gd name="T7" fmla="*/ 13 h 18"/>
                <a:gd name="T8" fmla="*/ 3 w 7"/>
                <a:gd name="T9" fmla="*/ 13 h 18"/>
                <a:gd name="T10" fmla="*/ 4 w 7"/>
                <a:gd name="T11" fmla="*/ 14 h 18"/>
                <a:gd name="T12" fmla="*/ 4 w 7"/>
                <a:gd name="T13" fmla="*/ 15 h 18"/>
                <a:gd name="T14" fmla="*/ 5 w 7"/>
                <a:gd name="T15" fmla="*/ 16 h 18"/>
                <a:gd name="T16" fmla="*/ 5 w 7"/>
                <a:gd name="T17" fmla="*/ 16 h 18"/>
                <a:gd name="T18" fmla="*/ 5 w 7"/>
                <a:gd name="T19" fmla="*/ 15 h 18"/>
                <a:gd name="T20" fmla="*/ 6 w 7"/>
                <a:gd name="T21" fmla="*/ 15 h 18"/>
                <a:gd name="T22" fmla="*/ 6 w 7"/>
                <a:gd name="T23" fmla="*/ 14 h 18"/>
                <a:gd name="T24" fmla="*/ 6 w 7"/>
                <a:gd name="T25" fmla="*/ 13 h 18"/>
                <a:gd name="T26" fmla="*/ 6 w 7"/>
                <a:gd name="T27" fmla="*/ 14 h 18"/>
                <a:gd name="T28" fmla="*/ 6 w 7"/>
                <a:gd name="T29" fmla="*/ 15 h 18"/>
                <a:gd name="T30" fmla="*/ 6 w 7"/>
                <a:gd name="T31" fmla="*/ 16 h 18"/>
                <a:gd name="T32" fmla="*/ 6 w 7"/>
                <a:gd name="T33" fmla="*/ 16 h 18"/>
                <a:gd name="T34" fmla="*/ 6 w 7"/>
                <a:gd name="T35" fmla="*/ 17 h 18"/>
                <a:gd name="T36" fmla="*/ 6 w 7"/>
                <a:gd name="T37" fmla="*/ 17 h 18"/>
                <a:gd name="T38" fmla="*/ 5 w 7"/>
                <a:gd name="T39" fmla="*/ 17 h 18"/>
                <a:gd name="T40" fmla="*/ 5 w 7"/>
                <a:gd name="T41" fmla="*/ 16 h 18"/>
                <a:gd name="T42" fmla="*/ 4 w 7"/>
                <a:gd name="T43" fmla="*/ 16 h 18"/>
                <a:gd name="T44" fmla="*/ 3 w 7"/>
                <a:gd name="T45" fmla="*/ 15 h 18"/>
                <a:gd name="T46" fmla="*/ 3 w 7"/>
                <a:gd name="T47" fmla="*/ 13 h 18"/>
                <a:gd name="T48" fmla="*/ 2 w 7"/>
                <a:gd name="T49" fmla="*/ 13 h 18"/>
                <a:gd name="T50" fmla="*/ 2 w 7"/>
                <a:gd name="T51" fmla="*/ 11 h 18"/>
                <a:gd name="T52" fmla="*/ 1 w 7"/>
                <a:gd name="T53" fmla="*/ 10 h 18"/>
                <a:gd name="T54" fmla="*/ 1 w 7"/>
                <a:gd name="T55" fmla="*/ 9 h 18"/>
                <a:gd name="T56" fmla="*/ 0 w 7"/>
                <a:gd name="T57" fmla="*/ 7 h 18"/>
                <a:gd name="T58" fmla="*/ 0 w 7"/>
                <a:gd name="T59" fmla="*/ 6 h 18"/>
                <a:gd name="T60" fmla="*/ 0 w 7"/>
                <a:gd name="T61" fmla="*/ 4 h 18"/>
                <a:gd name="T62" fmla="*/ 0 w 7"/>
                <a:gd name="T63" fmla="*/ 3 h 18"/>
                <a:gd name="T64" fmla="*/ 0 w 7"/>
                <a:gd name="T65" fmla="*/ 2 h 18"/>
                <a:gd name="T66" fmla="*/ 0 w 7"/>
                <a:gd name="T67" fmla="*/ 1 h 18"/>
                <a:gd name="T68" fmla="*/ 1 w 7"/>
                <a:gd name="T69" fmla="*/ 0 h 18"/>
                <a:gd name="T70" fmla="*/ 1 w 7"/>
                <a:gd name="T71" fmla="*/ 0 h 18"/>
                <a:gd name="T72" fmla="*/ 2 w 7"/>
                <a:gd name="T73" fmla="*/ 1 h 18"/>
                <a:gd name="T74" fmla="*/ 2 w 7"/>
                <a:gd name="T75" fmla="*/ 1 h 18"/>
                <a:gd name="T76" fmla="*/ 2 w 7"/>
                <a:gd name="T77" fmla="*/ 1 h 18"/>
                <a:gd name="T78" fmla="*/ 3 w 7"/>
                <a:gd name="T79" fmla="*/ 1 h 18"/>
                <a:gd name="T80" fmla="*/ 3 w 7"/>
                <a:gd name="T81" fmla="*/ 2 h 18"/>
                <a:gd name="T82" fmla="*/ 3 w 7"/>
                <a:gd name="T83" fmla="*/ 2 h 18"/>
                <a:gd name="T84" fmla="*/ 3 w 7"/>
                <a:gd name="T85" fmla="*/ 2 h 18"/>
                <a:gd name="T86" fmla="*/ 2 w 7"/>
                <a:gd name="T87" fmla="*/ 1 h 18"/>
                <a:gd name="T88" fmla="*/ 2 w 7"/>
                <a:gd name="T89" fmla="*/ 1 h 18"/>
                <a:gd name="T90" fmla="*/ 1 w 7"/>
                <a:gd name="T91" fmla="*/ 1 h 18"/>
                <a:gd name="T92" fmla="*/ 1 w 7"/>
                <a:gd name="T93" fmla="*/ 1 h 18"/>
                <a:gd name="T94" fmla="*/ 1 w 7"/>
                <a:gd name="T95" fmla="*/ 2 h 18"/>
                <a:gd name="T96" fmla="*/ 0 w 7"/>
                <a:gd name="T97" fmla="*/ 3 h 18"/>
                <a:gd name="T98" fmla="*/ 0 w 7"/>
                <a:gd name="T99" fmla="*/ 4 h 18"/>
                <a:gd name="T100" fmla="*/ 1 w 7"/>
                <a:gd name="T101" fmla="*/ 4 h 18"/>
                <a:gd name="T102" fmla="*/ 1 w 7"/>
                <a:gd name="T103" fmla="*/ 5 h 18"/>
                <a:gd name="T104" fmla="*/ 1 w 7"/>
                <a:gd name="T105" fmla="*/ 6 h 18"/>
                <a:gd name="T106" fmla="*/ 1 w 7"/>
                <a:gd name="T107" fmla="*/ 7 h 18"/>
                <a:gd name="T108" fmla="*/ 1 w 7"/>
                <a:gd name="T109" fmla="*/ 8 h 18"/>
                <a:gd name="T110" fmla="*/ 2 w 7"/>
                <a:gd name="T11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 h="18">
                  <a:moveTo>
                    <a:pt x="2" y="9"/>
                  </a:moveTo>
                  <a:lnTo>
                    <a:pt x="2" y="10"/>
                  </a:lnTo>
                  <a:lnTo>
                    <a:pt x="2" y="10"/>
                  </a:lnTo>
                  <a:lnTo>
                    <a:pt x="3" y="13"/>
                  </a:lnTo>
                  <a:lnTo>
                    <a:pt x="3" y="13"/>
                  </a:lnTo>
                  <a:lnTo>
                    <a:pt x="4" y="14"/>
                  </a:lnTo>
                  <a:lnTo>
                    <a:pt x="4" y="15"/>
                  </a:lnTo>
                  <a:lnTo>
                    <a:pt x="5" y="16"/>
                  </a:lnTo>
                  <a:lnTo>
                    <a:pt x="5" y="16"/>
                  </a:lnTo>
                  <a:lnTo>
                    <a:pt x="5" y="15"/>
                  </a:lnTo>
                  <a:lnTo>
                    <a:pt x="6" y="15"/>
                  </a:lnTo>
                  <a:lnTo>
                    <a:pt x="6" y="14"/>
                  </a:lnTo>
                  <a:lnTo>
                    <a:pt x="6" y="13"/>
                  </a:lnTo>
                  <a:lnTo>
                    <a:pt x="6" y="14"/>
                  </a:lnTo>
                  <a:lnTo>
                    <a:pt x="6" y="15"/>
                  </a:lnTo>
                  <a:lnTo>
                    <a:pt x="6" y="16"/>
                  </a:lnTo>
                  <a:lnTo>
                    <a:pt x="6" y="16"/>
                  </a:lnTo>
                  <a:lnTo>
                    <a:pt x="6" y="17"/>
                  </a:lnTo>
                  <a:lnTo>
                    <a:pt x="6" y="17"/>
                  </a:lnTo>
                  <a:lnTo>
                    <a:pt x="5" y="17"/>
                  </a:lnTo>
                  <a:lnTo>
                    <a:pt x="5" y="16"/>
                  </a:lnTo>
                  <a:lnTo>
                    <a:pt x="4" y="16"/>
                  </a:lnTo>
                  <a:lnTo>
                    <a:pt x="3" y="15"/>
                  </a:lnTo>
                  <a:lnTo>
                    <a:pt x="3" y="13"/>
                  </a:lnTo>
                  <a:lnTo>
                    <a:pt x="2" y="13"/>
                  </a:lnTo>
                  <a:lnTo>
                    <a:pt x="2" y="11"/>
                  </a:lnTo>
                  <a:lnTo>
                    <a:pt x="1" y="10"/>
                  </a:lnTo>
                  <a:lnTo>
                    <a:pt x="1" y="9"/>
                  </a:lnTo>
                  <a:lnTo>
                    <a:pt x="0" y="7"/>
                  </a:lnTo>
                  <a:lnTo>
                    <a:pt x="0" y="6"/>
                  </a:lnTo>
                  <a:lnTo>
                    <a:pt x="0" y="4"/>
                  </a:lnTo>
                  <a:lnTo>
                    <a:pt x="0" y="3"/>
                  </a:lnTo>
                  <a:lnTo>
                    <a:pt x="0" y="2"/>
                  </a:lnTo>
                  <a:lnTo>
                    <a:pt x="0" y="1"/>
                  </a:lnTo>
                  <a:lnTo>
                    <a:pt x="1" y="0"/>
                  </a:lnTo>
                  <a:lnTo>
                    <a:pt x="1" y="0"/>
                  </a:lnTo>
                  <a:lnTo>
                    <a:pt x="2" y="1"/>
                  </a:lnTo>
                  <a:lnTo>
                    <a:pt x="2" y="1"/>
                  </a:lnTo>
                  <a:lnTo>
                    <a:pt x="2" y="1"/>
                  </a:lnTo>
                  <a:lnTo>
                    <a:pt x="3" y="1"/>
                  </a:lnTo>
                  <a:lnTo>
                    <a:pt x="3" y="2"/>
                  </a:lnTo>
                  <a:lnTo>
                    <a:pt x="3" y="2"/>
                  </a:lnTo>
                  <a:lnTo>
                    <a:pt x="3" y="2"/>
                  </a:lnTo>
                  <a:lnTo>
                    <a:pt x="2" y="1"/>
                  </a:lnTo>
                  <a:lnTo>
                    <a:pt x="2" y="1"/>
                  </a:lnTo>
                  <a:lnTo>
                    <a:pt x="1" y="1"/>
                  </a:lnTo>
                  <a:lnTo>
                    <a:pt x="1" y="1"/>
                  </a:lnTo>
                  <a:lnTo>
                    <a:pt x="1" y="2"/>
                  </a:lnTo>
                  <a:lnTo>
                    <a:pt x="0" y="3"/>
                  </a:lnTo>
                  <a:lnTo>
                    <a:pt x="0" y="4"/>
                  </a:lnTo>
                  <a:lnTo>
                    <a:pt x="1" y="4"/>
                  </a:lnTo>
                  <a:lnTo>
                    <a:pt x="1" y="5"/>
                  </a:lnTo>
                  <a:lnTo>
                    <a:pt x="1" y="6"/>
                  </a:lnTo>
                  <a:lnTo>
                    <a:pt x="1" y="7"/>
                  </a:lnTo>
                  <a:lnTo>
                    <a:pt x="1" y="8"/>
                  </a:lnTo>
                  <a:lnTo>
                    <a:pt x="2"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0" name="Freeform 684"/>
            <p:cNvSpPr>
              <a:spLocks/>
            </p:cNvSpPr>
            <p:nvPr/>
          </p:nvSpPr>
          <p:spPr bwMode="auto">
            <a:xfrm>
              <a:off x="882" y="3774"/>
              <a:ext cx="4" cy="21"/>
            </a:xfrm>
            <a:custGeom>
              <a:avLst/>
              <a:gdLst>
                <a:gd name="T0" fmla="*/ 1 w 4"/>
                <a:gd name="T1" fmla="*/ 10 h 21"/>
                <a:gd name="T2" fmla="*/ 1 w 4"/>
                <a:gd name="T3" fmla="*/ 11 h 21"/>
                <a:gd name="T4" fmla="*/ 1 w 4"/>
                <a:gd name="T5" fmla="*/ 12 h 21"/>
                <a:gd name="T6" fmla="*/ 1 w 4"/>
                <a:gd name="T7" fmla="*/ 13 h 21"/>
                <a:gd name="T8" fmla="*/ 1 w 4"/>
                <a:gd name="T9" fmla="*/ 14 h 21"/>
                <a:gd name="T10" fmla="*/ 1 w 4"/>
                <a:gd name="T11" fmla="*/ 15 h 21"/>
                <a:gd name="T12" fmla="*/ 1 w 4"/>
                <a:gd name="T13" fmla="*/ 15 h 21"/>
                <a:gd name="T14" fmla="*/ 1 w 4"/>
                <a:gd name="T15" fmla="*/ 16 h 21"/>
                <a:gd name="T16" fmla="*/ 1 w 4"/>
                <a:gd name="T17" fmla="*/ 17 h 21"/>
                <a:gd name="T18" fmla="*/ 1 w 4"/>
                <a:gd name="T19" fmla="*/ 18 h 21"/>
                <a:gd name="T20" fmla="*/ 2 w 4"/>
                <a:gd name="T21" fmla="*/ 18 h 21"/>
                <a:gd name="T22" fmla="*/ 2 w 4"/>
                <a:gd name="T23" fmla="*/ 17 h 21"/>
                <a:gd name="T24" fmla="*/ 2 w 4"/>
                <a:gd name="T25" fmla="*/ 17 h 21"/>
                <a:gd name="T26" fmla="*/ 3 w 4"/>
                <a:gd name="T27" fmla="*/ 16 h 21"/>
                <a:gd name="T28" fmla="*/ 3 w 4"/>
                <a:gd name="T29" fmla="*/ 17 h 21"/>
                <a:gd name="T30" fmla="*/ 2 w 4"/>
                <a:gd name="T31" fmla="*/ 18 h 21"/>
                <a:gd name="T32" fmla="*/ 2 w 4"/>
                <a:gd name="T33" fmla="*/ 18 h 21"/>
                <a:gd name="T34" fmla="*/ 2 w 4"/>
                <a:gd name="T35" fmla="*/ 18 h 21"/>
                <a:gd name="T36" fmla="*/ 2 w 4"/>
                <a:gd name="T37" fmla="*/ 19 h 21"/>
                <a:gd name="T38" fmla="*/ 2 w 4"/>
                <a:gd name="T39" fmla="*/ 19 h 21"/>
                <a:gd name="T40" fmla="*/ 2 w 4"/>
                <a:gd name="T41" fmla="*/ 20 h 21"/>
                <a:gd name="T42" fmla="*/ 1 w 4"/>
                <a:gd name="T43" fmla="*/ 20 h 21"/>
                <a:gd name="T44" fmla="*/ 1 w 4"/>
                <a:gd name="T45" fmla="*/ 19 h 21"/>
                <a:gd name="T46" fmla="*/ 1 w 4"/>
                <a:gd name="T47" fmla="*/ 18 h 21"/>
                <a:gd name="T48" fmla="*/ 1 w 4"/>
                <a:gd name="T49" fmla="*/ 17 h 21"/>
                <a:gd name="T50" fmla="*/ 0 w 4"/>
                <a:gd name="T51" fmla="*/ 15 h 21"/>
                <a:gd name="T52" fmla="*/ 0 w 4"/>
                <a:gd name="T53" fmla="*/ 14 h 21"/>
                <a:gd name="T54" fmla="*/ 0 w 4"/>
                <a:gd name="T55" fmla="*/ 13 h 21"/>
                <a:gd name="T56" fmla="*/ 0 w 4"/>
                <a:gd name="T57" fmla="*/ 12 h 21"/>
                <a:gd name="T58" fmla="*/ 0 w 4"/>
                <a:gd name="T59" fmla="*/ 10 h 21"/>
                <a:gd name="T60" fmla="*/ 0 w 4"/>
                <a:gd name="T61" fmla="*/ 8 h 21"/>
                <a:gd name="T62" fmla="*/ 0 w 4"/>
                <a:gd name="T63" fmla="*/ 7 h 21"/>
                <a:gd name="T64" fmla="*/ 0 w 4"/>
                <a:gd name="T65" fmla="*/ 5 h 21"/>
                <a:gd name="T66" fmla="*/ 1 w 4"/>
                <a:gd name="T67" fmla="*/ 5 h 21"/>
                <a:gd name="T68" fmla="*/ 1 w 4"/>
                <a:gd name="T69" fmla="*/ 3 h 21"/>
                <a:gd name="T70" fmla="*/ 1 w 4"/>
                <a:gd name="T71" fmla="*/ 2 h 21"/>
                <a:gd name="T72" fmla="*/ 1 w 4"/>
                <a:gd name="T73" fmla="*/ 1 h 21"/>
                <a:gd name="T74" fmla="*/ 2 w 4"/>
                <a:gd name="T75" fmla="*/ 0 h 21"/>
                <a:gd name="T76" fmla="*/ 2 w 4"/>
                <a:gd name="T77" fmla="*/ 1 h 21"/>
                <a:gd name="T78" fmla="*/ 2 w 4"/>
                <a:gd name="T79" fmla="*/ 1 h 21"/>
                <a:gd name="T80" fmla="*/ 2 w 4"/>
                <a:gd name="T81" fmla="*/ 2 h 21"/>
                <a:gd name="T82" fmla="*/ 3 w 4"/>
                <a:gd name="T83" fmla="*/ 2 h 21"/>
                <a:gd name="T84" fmla="*/ 3 w 4"/>
                <a:gd name="T85" fmla="*/ 3 h 21"/>
                <a:gd name="T86" fmla="*/ 3 w 4"/>
                <a:gd name="T87" fmla="*/ 4 h 21"/>
                <a:gd name="T88" fmla="*/ 3 w 4"/>
                <a:gd name="T89" fmla="*/ 4 h 21"/>
                <a:gd name="T90" fmla="*/ 3 w 4"/>
                <a:gd name="T91" fmla="*/ 5 h 21"/>
                <a:gd name="T92" fmla="*/ 3 w 4"/>
                <a:gd name="T93" fmla="*/ 4 h 21"/>
                <a:gd name="T94" fmla="*/ 3 w 4"/>
                <a:gd name="T95" fmla="*/ 3 h 21"/>
                <a:gd name="T96" fmla="*/ 2 w 4"/>
                <a:gd name="T97" fmla="*/ 2 h 21"/>
                <a:gd name="T98" fmla="*/ 2 w 4"/>
                <a:gd name="T99" fmla="*/ 2 h 21"/>
                <a:gd name="T100" fmla="*/ 2 w 4"/>
                <a:gd name="T101" fmla="*/ 2 h 21"/>
                <a:gd name="T102" fmla="*/ 2 w 4"/>
                <a:gd name="T103" fmla="*/ 2 h 21"/>
                <a:gd name="T104" fmla="*/ 1 w 4"/>
                <a:gd name="T105" fmla="*/ 2 h 21"/>
                <a:gd name="T106" fmla="*/ 1 w 4"/>
                <a:gd name="T107" fmla="*/ 3 h 21"/>
                <a:gd name="T108" fmla="*/ 1 w 4"/>
                <a:gd name="T109" fmla="*/ 4 h 21"/>
                <a:gd name="T110" fmla="*/ 1 w 4"/>
                <a:gd name="T111" fmla="*/ 5 h 21"/>
                <a:gd name="T112" fmla="*/ 1 w 4"/>
                <a:gd name="T113" fmla="*/ 5 h 21"/>
                <a:gd name="T114" fmla="*/ 1 w 4"/>
                <a:gd name="T115" fmla="*/ 6 h 21"/>
                <a:gd name="T116" fmla="*/ 1 w 4"/>
                <a:gd name="T117" fmla="*/ 8 h 21"/>
                <a:gd name="T118" fmla="*/ 1 w 4"/>
                <a:gd name="T119" fmla="*/ 8 h 21"/>
                <a:gd name="T120" fmla="*/ 1 w 4"/>
                <a:gd name="T1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 h="21">
                  <a:moveTo>
                    <a:pt x="1" y="10"/>
                  </a:moveTo>
                  <a:lnTo>
                    <a:pt x="1" y="11"/>
                  </a:lnTo>
                  <a:lnTo>
                    <a:pt x="1" y="12"/>
                  </a:lnTo>
                  <a:lnTo>
                    <a:pt x="1" y="13"/>
                  </a:lnTo>
                  <a:lnTo>
                    <a:pt x="1" y="14"/>
                  </a:lnTo>
                  <a:lnTo>
                    <a:pt x="1" y="15"/>
                  </a:lnTo>
                  <a:lnTo>
                    <a:pt x="1" y="15"/>
                  </a:lnTo>
                  <a:lnTo>
                    <a:pt x="1" y="16"/>
                  </a:lnTo>
                  <a:lnTo>
                    <a:pt x="1" y="17"/>
                  </a:lnTo>
                  <a:lnTo>
                    <a:pt x="1" y="18"/>
                  </a:lnTo>
                  <a:lnTo>
                    <a:pt x="2" y="18"/>
                  </a:lnTo>
                  <a:lnTo>
                    <a:pt x="2" y="17"/>
                  </a:lnTo>
                  <a:lnTo>
                    <a:pt x="2" y="17"/>
                  </a:lnTo>
                  <a:lnTo>
                    <a:pt x="3" y="16"/>
                  </a:lnTo>
                  <a:lnTo>
                    <a:pt x="3" y="17"/>
                  </a:lnTo>
                  <a:lnTo>
                    <a:pt x="2" y="18"/>
                  </a:lnTo>
                  <a:lnTo>
                    <a:pt x="2" y="18"/>
                  </a:lnTo>
                  <a:lnTo>
                    <a:pt x="2" y="18"/>
                  </a:lnTo>
                  <a:lnTo>
                    <a:pt x="2" y="19"/>
                  </a:lnTo>
                  <a:lnTo>
                    <a:pt x="2" y="19"/>
                  </a:lnTo>
                  <a:lnTo>
                    <a:pt x="2" y="20"/>
                  </a:lnTo>
                  <a:lnTo>
                    <a:pt x="1" y="20"/>
                  </a:lnTo>
                  <a:lnTo>
                    <a:pt x="1" y="19"/>
                  </a:lnTo>
                  <a:lnTo>
                    <a:pt x="1" y="18"/>
                  </a:lnTo>
                  <a:lnTo>
                    <a:pt x="1" y="17"/>
                  </a:lnTo>
                  <a:lnTo>
                    <a:pt x="0" y="15"/>
                  </a:lnTo>
                  <a:lnTo>
                    <a:pt x="0" y="14"/>
                  </a:lnTo>
                  <a:lnTo>
                    <a:pt x="0" y="13"/>
                  </a:lnTo>
                  <a:lnTo>
                    <a:pt x="0" y="12"/>
                  </a:lnTo>
                  <a:lnTo>
                    <a:pt x="0" y="10"/>
                  </a:lnTo>
                  <a:lnTo>
                    <a:pt x="0" y="8"/>
                  </a:lnTo>
                  <a:lnTo>
                    <a:pt x="0" y="7"/>
                  </a:lnTo>
                  <a:lnTo>
                    <a:pt x="0" y="5"/>
                  </a:lnTo>
                  <a:lnTo>
                    <a:pt x="1" y="5"/>
                  </a:lnTo>
                  <a:lnTo>
                    <a:pt x="1" y="3"/>
                  </a:lnTo>
                  <a:lnTo>
                    <a:pt x="1" y="2"/>
                  </a:lnTo>
                  <a:lnTo>
                    <a:pt x="1" y="1"/>
                  </a:lnTo>
                  <a:lnTo>
                    <a:pt x="2" y="0"/>
                  </a:lnTo>
                  <a:lnTo>
                    <a:pt x="2" y="1"/>
                  </a:lnTo>
                  <a:lnTo>
                    <a:pt x="2" y="1"/>
                  </a:lnTo>
                  <a:lnTo>
                    <a:pt x="2" y="2"/>
                  </a:lnTo>
                  <a:lnTo>
                    <a:pt x="3" y="2"/>
                  </a:lnTo>
                  <a:lnTo>
                    <a:pt x="3" y="3"/>
                  </a:lnTo>
                  <a:lnTo>
                    <a:pt x="3" y="4"/>
                  </a:lnTo>
                  <a:lnTo>
                    <a:pt x="3" y="4"/>
                  </a:lnTo>
                  <a:lnTo>
                    <a:pt x="3" y="5"/>
                  </a:lnTo>
                  <a:lnTo>
                    <a:pt x="3" y="4"/>
                  </a:lnTo>
                  <a:lnTo>
                    <a:pt x="3" y="3"/>
                  </a:lnTo>
                  <a:lnTo>
                    <a:pt x="2" y="2"/>
                  </a:lnTo>
                  <a:lnTo>
                    <a:pt x="2" y="2"/>
                  </a:lnTo>
                  <a:lnTo>
                    <a:pt x="2" y="2"/>
                  </a:lnTo>
                  <a:lnTo>
                    <a:pt x="2" y="2"/>
                  </a:lnTo>
                  <a:lnTo>
                    <a:pt x="1" y="2"/>
                  </a:lnTo>
                  <a:lnTo>
                    <a:pt x="1" y="3"/>
                  </a:lnTo>
                  <a:lnTo>
                    <a:pt x="1" y="4"/>
                  </a:lnTo>
                  <a:lnTo>
                    <a:pt x="1" y="5"/>
                  </a:lnTo>
                  <a:lnTo>
                    <a:pt x="1" y="5"/>
                  </a:lnTo>
                  <a:lnTo>
                    <a:pt x="1" y="6"/>
                  </a:lnTo>
                  <a:lnTo>
                    <a:pt x="1" y="8"/>
                  </a:lnTo>
                  <a:lnTo>
                    <a:pt x="1" y="8"/>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1" name="Freeform 685"/>
            <p:cNvSpPr>
              <a:spLocks/>
            </p:cNvSpPr>
            <p:nvPr/>
          </p:nvSpPr>
          <p:spPr bwMode="auto">
            <a:xfrm>
              <a:off x="870" y="3774"/>
              <a:ext cx="5" cy="20"/>
            </a:xfrm>
            <a:custGeom>
              <a:avLst/>
              <a:gdLst>
                <a:gd name="T0" fmla="*/ 1 w 5"/>
                <a:gd name="T1" fmla="*/ 11 h 20"/>
                <a:gd name="T2" fmla="*/ 1 w 5"/>
                <a:gd name="T3" fmla="*/ 11 h 20"/>
                <a:gd name="T4" fmla="*/ 1 w 5"/>
                <a:gd name="T5" fmla="*/ 12 h 20"/>
                <a:gd name="T6" fmla="*/ 1 w 5"/>
                <a:gd name="T7" fmla="*/ 13 h 20"/>
                <a:gd name="T8" fmla="*/ 2 w 5"/>
                <a:gd name="T9" fmla="*/ 14 h 20"/>
                <a:gd name="T10" fmla="*/ 2 w 5"/>
                <a:gd name="T11" fmla="*/ 14 h 20"/>
                <a:gd name="T12" fmla="*/ 2 w 5"/>
                <a:gd name="T13" fmla="*/ 15 h 20"/>
                <a:gd name="T14" fmla="*/ 2 w 5"/>
                <a:gd name="T15" fmla="*/ 16 h 20"/>
                <a:gd name="T16" fmla="*/ 2 w 5"/>
                <a:gd name="T17" fmla="*/ 17 h 20"/>
                <a:gd name="T18" fmla="*/ 2 w 5"/>
                <a:gd name="T19" fmla="*/ 17 h 20"/>
                <a:gd name="T20" fmla="*/ 2 w 5"/>
                <a:gd name="T21" fmla="*/ 17 h 20"/>
                <a:gd name="T22" fmla="*/ 3 w 5"/>
                <a:gd name="T23" fmla="*/ 17 h 20"/>
                <a:gd name="T24" fmla="*/ 3 w 5"/>
                <a:gd name="T25" fmla="*/ 17 h 20"/>
                <a:gd name="T26" fmla="*/ 3 w 5"/>
                <a:gd name="T27" fmla="*/ 17 h 20"/>
                <a:gd name="T28" fmla="*/ 4 w 5"/>
                <a:gd name="T29" fmla="*/ 16 h 20"/>
                <a:gd name="T30" fmla="*/ 4 w 5"/>
                <a:gd name="T31" fmla="*/ 15 h 20"/>
                <a:gd name="T32" fmla="*/ 4 w 5"/>
                <a:gd name="T33" fmla="*/ 16 h 20"/>
                <a:gd name="T34" fmla="*/ 4 w 5"/>
                <a:gd name="T35" fmla="*/ 17 h 20"/>
                <a:gd name="T36" fmla="*/ 4 w 5"/>
                <a:gd name="T37" fmla="*/ 17 h 20"/>
                <a:gd name="T38" fmla="*/ 4 w 5"/>
                <a:gd name="T39" fmla="*/ 18 h 20"/>
                <a:gd name="T40" fmla="*/ 3 w 5"/>
                <a:gd name="T41" fmla="*/ 19 h 20"/>
                <a:gd name="T42" fmla="*/ 3 w 5"/>
                <a:gd name="T43" fmla="*/ 18 h 20"/>
                <a:gd name="T44" fmla="*/ 2 w 5"/>
                <a:gd name="T45" fmla="*/ 17 h 20"/>
                <a:gd name="T46" fmla="*/ 2 w 5"/>
                <a:gd name="T47" fmla="*/ 17 h 20"/>
                <a:gd name="T48" fmla="*/ 1 w 5"/>
                <a:gd name="T49" fmla="*/ 16 h 20"/>
                <a:gd name="T50" fmla="*/ 1 w 5"/>
                <a:gd name="T51" fmla="*/ 14 h 20"/>
                <a:gd name="T52" fmla="*/ 1 w 5"/>
                <a:gd name="T53" fmla="*/ 14 h 20"/>
                <a:gd name="T54" fmla="*/ 0 w 5"/>
                <a:gd name="T55" fmla="*/ 12 h 20"/>
                <a:gd name="T56" fmla="*/ 0 w 5"/>
                <a:gd name="T57" fmla="*/ 11 h 20"/>
                <a:gd name="T58" fmla="*/ 0 w 5"/>
                <a:gd name="T59" fmla="*/ 9 h 20"/>
                <a:gd name="T60" fmla="*/ 0 w 5"/>
                <a:gd name="T61" fmla="*/ 8 h 20"/>
                <a:gd name="T62" fmla="*/ 0 w 5"/>
                <a:gd name="T63" fmla="*/ 6 h 20"/>
                <a:gd name="T64" fmla="*/ 0 w 5"/>
                <a:gd name="T65" fmla="*/ 5 h 20"/>
                <a:gd name="T66" fmla="*/ 0 w 5"/>
                <a:gd name="T67" fmla="*/ 4 h 20"/>
                <a:gd name="T68" fmla="*/ 0 w 5"/>
                <a:gd name="T69" fmla="*/ 2 h 20"/>
                <a:gd name="T70" fmla="*/ 0 w 5"/>
                <a:gd name="T71" fmla="*/ 2 h 20"/>
                <a:gd name="T72" fmla="*/ 1 w 5"/>
                <a:gd name="T73" fmla="*/ 0 h 20"/>
                <a:gd name="T74" fmla="*/ 1 w 5"/>
                <a:gd name="T75" fmla="*/ 1 h 20"/>
                <a:gd name="T76" fmla="*/ 1 w 5"/>
                <a:gd name="T77" fmla="*/ 1 h 20"/>
                <a:gd name="T78" fmla="*/ 2 w 5"/>
                <a:gd name="T79" fmla="*/ 2 h 20"/>
                <a:gd name="T80" fmla="*/ 2 w 5"/>
                <a:gd name="T81" fmla="*/ 2 h 20"/>
                <a:gd name="T82" fmla="*/ 2 w 5"/>
                <a:gd name="T83" fmla="*/ 3 h 20"/>
                <a:gd name="T84" fmla="*/ 2 w 5"/>
                <a:gd name="T85" fmla="*/ 3 h 20"/>
                <a:gd name="T86" fmla="*/ 2 w 5"/>
                <a:gd name="T87" fmla="*/ 4 h 20"/>
                <a:gd name="T88" fmla="*/ 2 w 5"/>
                <a:gd name="T89" fmla="*/ 3 h 20"/>
                <a:gd name="T90" fmla="*/ 2 w 5"/>
                <a:gd name="T91" fmla="*/ 2 h 20"/>
                <a:gd name="T92" fmla="*/ 1 w 5"/>
                <a:gd name="T93" fmla="*/ 2 h 20"/>
                <a:gd name="T94" fmla="*/ 1 w 5"/>
                <a:gd name="T95" fmla="*/ 2 h 20"/>
                <a:gd name="T96" fmla="*/ 0 w 5"/>
                <a:gd name="T97" fmla="*/ 2 h 20"/>
                <a:gd name="T98" fmla="*/ 0 w 5"/>
                <a:gd name="T99" fmla="*/ 3 h 20"/>
                <a:gd name="T100" fmla="*/ 0 w 5"/>
                <a:gd name="T101" fmla="*/ 4 h 20"/>
                <a:gd name="T102" fmla="*/ 0 w 5"/>
                <a:gd name="T103" fmla="*/ 5 h 20"/>
                <a:gd name="T104" fmla="*/ 0 w 5"/>
                <a:gd name="T105" fmla="*/ 5 h 20"/>
                <a:gd name="T106" fmla="*/ 0 w 5"/>
                <a:gd name="T107" fmla="*/ 6 h 20"/>
                <a:gd name="T108" fmla="*/ 0 w 5"/>
                <a:gd name="T109" fmla="*/ 7 h 20"/>
                <a:gd name="T110" fmla="*/ 1 w 5"/>
                <a:gd name="T111" fmla="*/ 8 h 20"/>
                <a:gd name="T112" fmla="*/ 1 w 5"/>
                <a:gd name="T113" fmla="*/ 9 h 20"/>
                <a:gd name="T114" fmla="*/ 1 w 5"/>
                <a:gd name="T115"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 h="20">
                  <a:moveTo>
                    <a:pt x="1" y="11"/>
                  </a:moveTo>
                  <a:lnTo>
                    <a:pt x="1" y="11"/>
                  </a:lnTo>
                  <a:lnTo>
                    <a:pt x="1" y="12"/>
                  </a:lnTo>
                  <a:lnTo>
                    <a:pt x="1" y="13"/>
                  </a:lnTo>
                  <a:lnTo>
                    <a:pt x="2" y="14"/>
                  </a:lnTo>
                  <a:lnTo>
                    <a:pt x="2" y="14"/>
                  </a:lnTo>
                  <a:lnTo>
                    <a:pt x="2" y="15"/>
                  </a:lnTo>
                  <a:lnTo>
                    <a:pt x="2" y="16"/>
                  </a:lnTo>
                  <a:lnTo>
                    <a:pt x="2" y="17"/>
                  </a:lnTo>
                  <a:lnTo>
                    <a:pt x="2" y="17"/>
                  </a:lnTo>
                  <a:lnTo>
                    <a:pt x="2" y="17"/>
                  </a:lnTo>
                  <a:lnTo>
                    <a:pt x="3" y="17"/>
                  </a:lnTo>
                  <a:lnTo>
                    <a:pt x="3" y="17"/>
                  </a:lnTo>
                  <a:lnTo>
                    <a:pt x="3" y="17"/>
                  </a:lnTo>
                  <a:lnTo>
                    <a:pt x="4" y="16"/>
                  </a:lnTo>
                  <a:lnTo>
                    <a:pt x="4" y="15"/>
                  </a:lnTo>
                  <a:lnTo>
                    <a:pt x="4" y="16"/>
                  </a:lnTo>
                  <a:lnTo>
                    <a:pt x="4" y="17"/>
                  </a:lnTo>
                  <a:lnTo>
                    <a:pt x="4" y="17"/>
                  </a:lnTo>
                  <a:lnTo>
                    <a:pt x="4" y="18"/>
                  </a:lnTo>
                  <a:lnTo>
                    <a:pt x="3" y="19"/>
                  </a:lnTo>
                  <a:lnTo>
                    <a:pt x="3" y="18"/>
                  </a:lnTo>
                  <a:lnTo>
                    <a:pt x="2" y="17"/>
                  </a:lnTo>
                  <a:lnTo>
                    <a:pt x="2" y="17"/>
                  </a:lnTo>
                  <a:lnTo>
                    <a:pt x="1" y="16"/>
                  </a:lnTo>
                  <a:lnTo>
                    <a:pt x="1" y="14"/>
                  </a:lnTo>
                  <a:lnTo>
                    <a:pt x="1" y="14"/>
                  </a:lnTo>
                  <a:lnTo>
                    <a:pt x="0" y="12"/>
                  </a:lnTo>
                  <a:lnTo>
                    <a:pt x="0" y="11"/>
                  </a:lnTo>
                  <a:lnTo>
                    <a:pt x="0" y="9"/>
                  </a:lnTo>
                  <a:lnTo>
                    <a:pt x="0" y="8"/>
                  </a:lnTo>
                  <a:lnTo>
                    <a:pt x="0" y="6"/>
                  </a:lnTo>
                  <a:lnTo>
                    <a:pt x="0" y="5"/>
                  </a:lnTo>
                  <a:lnTo>
                    <a:pt x="0" y="4"/>
                  </a:lnTo>
                  <a:lnTo>
                    <a:pt x="0" y="2"/>
                  </a:lnTo>
                  <a:lnTo>
                    <a:pt x="0" y="2"/>
                  </a:lnTo>
                  <a:lnTo>
                    <a:pt x="1" y="0"/>
                  </a:lnTo>
                  <a:lnTo>
                    <a:pt x="1" y="1"/>
                  </a:lnTo>
                  <a:lnTo>
                    <a:pt x="1" y="1"/>
                  </a:lnTo>
                  <a:lnTo>
                    <a:pt x="2" y="2"/>
                  </a:lnTo>
                  <a:lnTo>
                    <a:pt x="2" y="2"/>
                  </a:lnTo>
                  <a:lnTo>
                    <a:pt x="2" y="3"/>
                  </a:lnTo>
                  <a:lnTo>
                    <a:pt x="2" y="3"/>
                  </a:lnTo>
                  <a:lnTo>
                    <a:pt x="2" y="4"/>
                  </a:lnTo>
                  <a:lnTo>
                    <a:pt x="2" y="3"/>
                  </a:lnTo>
                  <a:lnTo>
                    <a:pt x="2" y="2"/>
                  </a:lnTo>
                  <a:lnTo>
                    <a:pt x="1" y="2"/>
                  </a:lnTo>
                  <a:lnTo>
                    <a:pt x="1" y="2"/>
                  </a:lnTo>
                  <a:lnTo>
                    <a:pt x="0" y="2"/>
                  </a:lnTo>
                  <a:lnTo>
                    <a:pt x="0" y="3"/>
                  </a:lnTo>
                  <a:lnTo>
                    <a:pt x="0" y="4"/>
                  </a:lnTo>
                  <a:lnTo>
                    <a:pt x="0" y="5"/>
                  </a:lnTo>
                  <a:lnTo>
                    <a:pt x="0" y="5"/>
                  </a:lnTo>
                  <a:lnTo>
                    <a:pt x="0" y="6"/>
                  </a:lnTo>
                  <a:lnTo>
                    <a:pt x="0" y="7"/>
                  </a:lnTo>
                  <a:lnTo>
                    <a:pt x="1" y="8"/>
                  </a:lnTo>
                  <a:lnTo>
                    <a:pt x="1" y="9"/>
                  </a:lnTo>
                  <a:lnTo>
                    <a:pt x="1"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2" name="Freeform 686"/>
            <p:cNvSpPr>
              <a:spLocks/>
            </p:cNvSpPr>
            <p:nvPr/>
          </p:nvSpPr>
          <p:spPr bwMode="auto">
            <a:xfrm>
              <a:off x="938" y="3754"/>
              <a:ext cx="19" cy="7"/>
            </a:xfrm>
            <a:custGeom>
              <a:avLst/>
              <a:gdLst>
                <a:gd name="T0" fmla="*/ 8 w 19"/>
                <a:gd name="T1" fmla="*/ 2 h 7"/>
                <a:gd name="T2" fmla="*/ 8 w 19"/>
                <a:gd name="T3" fmla="*/ 2 h 7"/>
                <a:gd name="T4" fmla="*/ 7 w 19"/>
                <a:gd name="T5" fmla="*/ 3 h 7"/>
                <a:gd name="T6" fmla="*/ 6 w 19"/>
                <a:gd name="T7" fmla="*/ 3 h 7"/>
                <a:gd name="T8" fmla="*/ 5 w 19"/>
                <a:gd name="T9" fmla="*/ 3 h 7"/>
                <a:gd name="T10" fmla="*/ 5 w 19"/>
                <a:gd name="T11" fmla="*/ 3 h 7"/>
                <a:gd name="T12" fmla="*/ 4 w 19"/>
                <a:gd name="T13" fmla="*/ 3 h 7"/>
                <a:gd name="T14" fmla="*/ 4 w 19"/>
                <a:gd name="T15" fmla="*/ 4 h 7"/>
                <a:gd name="T16" fmla="*/ 3 w 19"/>
                <a:gd name="T17" fmla="*/ 4 h 7"/>
                <a:gd name="T18" fmla="*/ 2 w 19"/>
                <a:gd name="T19" fmla="*/ 4 h 7"/>
                <a:gd name="T20" fmla="*/ 2 w 19"/>
                <a:gd name="T21" fmla="*/ 5 h 7"/>
                <a:gd name="T22" fmla="*/ 2 w 19"/>
                <a:gd name="T23" fmla="*/ 5 h 7"/>
                <a:gd name="T24" fmla="*/ 3 w 19"/>
                <a:gd name="T25" fmla="*/ 6 h 7"/>
                <a:gd name="T26" fmla="*/ 3 w 19"/>
                <a:gd name="T27" fmla="*/ 6 h 7"/>
                <a:gd name="T28" fmla="*/ 5 w 19"/>
                <a:gd name="T29" fmla="*/ 6 h 7"/>
                <a:gd name="T30" fmla="*/ 4 w 19"/>
                <a:gd name="T31" fmla="*/ 6 h 7"/>
                <a:gd name="T32" fmla="*/ 3 w 19"/>
                <a:gd name="T33" fmla="*/ 6 h 7"/>
                <a:gd name="T34" fmla="*/ 2 w 19"/>
                <a:gd name="T35" fmla="*/ 6 h 7"/>
                <a:gd name="T36" fmla="*/ 2 w 19"/>
                <a:gd name="T37" fmla="*/ 6 h 7"/>
                <a:gd name="T38" fmla="*/ 1 w 19"/>
                <a:gd name="T39" fmla="*/ 6 h 7"/>
                <a:gd name="T40" fmla="*/ 0 w 19"/>
                <a:gd name="T41" fmla="*/ 6 h 7"/>
                <a:gd name="T42" fmla="*/ 1 w 19"/>
                <a:gd name="T43" fmla="*/ 5 h 7"/>
                <a:gd name="T44" fmla="*/ 2 w 19"/>
                <a:gd name="T45" fmla="*/ 5 h 7"/>
                <a:gd name="T46" fmla="*/ 2 w 19"/>
                <a:gd name="T47" fmla="*/ 4 h 7"/>
                <a:gd name="T48" fmla="*/ 3 w 19"/>
                <a:gd name="T49" fmla="*/ 3 h 7"/>
                <a:gd name="T50" fmla="*/ 5 w 19"/>
                <a:gd name="T51" fmla="*/ 3 h 7"/>
                <a:gd name="T52" fmla="*/ 5 w 19"/>
                <a:gd name="T53" fmla="*/ 2 h 7"/>
                <a:gd name="T54" fmla="*/ 7 w 19"/>
                <a:gd name="T55" fmla="*/ 2 h 7"/>
                <a:gd name="T56" fmla="*/ 8 w 19"/>
                <a:gd name="T57" fmla="*/ 1 h 7"/>
                <a:gd name="T58" fmla="*/ 9 w 19"/>
                <a:gd name="T59" fmla="*/ 1 h 7"/>
                <a:gd name="T60" fmla="*/ 11 w 19"/>
                <a:gd name="T61" fmla="*/ 1 h 7"/>
                <a:gd name="T62" fmla="*/ 12 w 19"/>
                <a:gd name="T63" fmla="*/ 1 h 7"/>
                <a:gd name="T64" fmla="*/ 14 w 19"/>
                <a:gd name="T65" fmla="*/ 0 h 7"/>
                <a:gd name="T66" fmla="*/ 14 w 19"/>
                <a:gd name="T67" fmla="*/ 0 h 7"/>
                <a:gd name="T68" fmla="*/ 16 w 19"/>
                <a:gd name="T69" fmla="*/ 0 h 7"/>
                <a:gd name="T70" fmla="*/ 17 w 19"/>
                <a:gd name="T71" fmla="*/ 1 h 7"/>
                <a:gd name="T72" fmla="*/ 18 w 19"/>
                <a:gd name="T73" fmla="*/ 1 h 7"/>
                <a:gd name="T74" fmla="*/ 18 w 19"/>
                <a:gd name="T75" fmla="*/ 1 h 7"/>
                <a:gd name="T76" fmla="*/ 17 w 19"/>
                <a:gd name="T77" fmla="*/ 1 h 7"/>
                <a:gd name="T78" fmla="*/ 17 w 19"/>
                <a:gd name="T79" fmla="*/ 2 h 7"/>
                <a:gd name="T80" fmla="*/ 17 w 19"/>
                <a:gd name="T81" fmla="*/ 2 h 7"/>
                <a:gd name="T82" fmla="*/ 17 w 19"/>
                <a:gd name="T83" fmla="*/ 3 h 7"/>
                <a:gd name="T84" fmla="*/ 17 w 19"/>
                <a:gd name="T85" fmla="*/ 3 h 7"/>
                <a:gd name="T86" fmla="*/ 16 w 19"/>
                <a:gd name="T87" fmla="*/ 3 h 7"/>
                <a:gd name="T88" fmla="*/ 16 w 19"/>
                <a:gd name="T89" fmla="*/ 4 h 7"/>
                <a:gd name="T90" fmla="*/ 15 w 19"/>
                <a:gd name="T91" fmla="*/ 4 h 7"/>
                <a:gd name="T92" fmla="*/ 16 w 19"/>
                <a:gd name="T93" fmla="*/ 3 h 7"/>
                <a:gd name="T94" fmla="*/ 16 w 19"/>
                <a:gd name="T95" fmla="*/ 3 h 7"/>
                <a:gd name="T96" fmla="*/ 17 w 19"/>
                <a:gd name="T97" fmla="*/ 2 h 7"/>
                <a:gd name="T98" fmla="*/ 17 w 19"/>
                <a:gd name="T99" fmla="*/ 2 h 7"/>
                <a:gd name="T100" fmla="*/ 16 w 19"/>
                <a:gd name="T101" fmla="*/ 1 h 7"/>
                <a:gd name="T102" fmla="*/ 15 w 19"/>
                <a:gd name="T103" fmla="*/ 1 h 7"/>
                <a:gd name="T104" fmla="*/ 15 w 19"/>
                <a:gd name="T105" fmla="*/ 1 h 7"/>
                <a:gd name="T106" fmla="*/ 14 w 19"/>
                <a:gd name="T107" fmla="*/ 1 h 7"/>
                <a:gd name="T108" fmla="*/ 14 w 19"/>
                <a:gd name="T109" fmla="*/ 1 h 7"/>
                <a:gd name="T110" fmla="*/ 13 w 19"/>
                <a:gd name="T111" fmla="*/ 1 h 7"/>
                <a:gd name="T112" fmla="*/ 11 w 19"/>
                <a:gd name="T113" fmla="*/ 1 h 7"/>
                <a:gd name="T114" fmla="*/ 11 w 19"/>
                <a:gd name="T115" fmla="*/ 2 h 7"/>
                <a:gd name="T116" fmla="*/ 10 w 19"/>
                <a:gd name="T117" fmla="*/ 2 h 7"/>
                <a:gd name="T118" fmla="*/ 8 w 19"/>
                <a:gd name="T119"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 h="7">
                  <a:moveTo>
                    <a:pt x="8" y="2"/>
                  </a:moveTo>
                  <a:lnTo>
                    <a:pt x="8" y="2"/>
                  </a:lnTo>
                  <a:lnTo>
                    <a:pt x="7" y="3"/>
                  </a:lnTo>
                  <a:lnTo>
                    <a:pt x="6" y="3"/>
                  </a:lnTo>
                  <a:lnTo>
                    <a:pt x="5" y="3"/>
                  </a:lnTo>
                  <a:lnTo>
                    <a:pt x="5" y="3"/>
                  </a:lnTo>
                  <a:lnTo>
                    <a:pt x="4" y="3"/>
                  </a:lnTo>
                  <a:lnTo>
                    <a:pt x="4" y="4"/>
                  </a:lnTo>
                  <a:lnTo>
                    <a:pt x="3" y="4"/>
                  </a:lnTo>
                  <a:lnTo>
                    <a:pt x="2" y="4"/>
                  </a:lnTo>
                  <a:lnTo>
                    <a:pt x="2" y="5"/>
                  </a:lnTo>
                  <a:lnTo>
                    <a:pt x="2" y="5"/>
                  </a:lnTo>
                  <a:lnTo>
                    <a:pt x="3" y="6"/>
                  </a:lnTo>
                  <a:lnTo>
                    <a:pt x="3" y="6"/>
                  </a:lnTo>
                  <a:lnTo>
                    <a:pt x="5" y="6"/>
                  </a:lnTo>
                  <a:lnTo>
                    <a:pt x="4" y="6"/>
                  </a:lnTo>
                  <a:lnTo>
                    <a:pt x="3" y="6"/>
                  </a:lnTo>
                  <a:lnTo>
                    <a:pt x="2" y="6"/>
                  </a:lnTo>
                  <a:lnTo>
                    <a:pt x="2" y="6"/>
                  </a:lnTo>
                  <a:lnTo>
                    <a:pt x="1" y="6"/>
                  </a:lnTo>
                  <a:lnTo>
                    <a:pt x="0" y="6"/>
                  </a:lnTo>
                  <a:lnTo>
                    <a:pt x="1" y="5"/>
                  </a:lnTo>
                  <a:lnTo>
                    <a:pt x="2" y="5"/>
                  </a:lnTo>
                  <a:lnTo>
                    <a:pt x="2" y="4"/>
                  </a:lnTo>
                  <a:lnTo>
                    <a:pt x="3" y="3"/>
                  </a:lnTo>
                  <a:lnTo>
                    <a:pt x="5" y="3"/>
                  </a:lnTo>
                  <a:lnTo>
                    <a:pt x="5" y="2"/>
                  </a:lnTo>
                  <a:lnTo>
                    <a:pt x="7" y="2"/>
                  </a:lnTo>
                  <a:lnTo>
                    <a:pt x="8" y="1"/>
                  </a:lnTo>
                  <a:lnTo>
                    <a:pt x="9" y="1"/>
                  </a:lnTo>
                  <a:lnTo>
                    <a:pt x="11" y="1"/>
                  </a:lnTo>
                  <a:lnTo>
                    <a:pt x="12" y="1"/>
                  </a:lnTo>
                  <a:lnTo>
                    <a:pt x="14" y="0"/>
                  </a:lnTo>
                  <a:lnTo>
                    <a:pt x="14" y="0"/>
                  </a:lnTo>
                  <a:lnTo>
                    <a:pt x="16" y="0"/>
                  </a:lnTo>
                  <a:lnTo>
                    <a:pt x="17" y="1"/>
                  </a:lnTo>
                  <a:lnTo>
                    <a:pt x="18" y="1"/>
                  </a:lnTo>
                  <a:lnTo>
                    <a:pt x="18" y="1"/>
                  </a:lnTo>
                  <a:lnTo>
                    <a:pt x="17" y="1"/>
                  </a:lnTo>
                  <a:lnTo>
                    <a:pt x="17" y="2"/>
                  </a:lnTo>
                  <a:lnTo>
                    <a:pt x="17" y="2"/>
                  </a:lnTo>
                  <a:lnTo>
                    <a:pt x="17" y="3"/>
                  </a:lnTo>
                  <a:lnTo>
                    <a:pt x="17" y="3"/>
                  </a:lnTo>
                  <a:lnTo>
                    <a:pt x="16" y="3"/>
                  </a:lnTo>
                  <a:lnTo>
                    <a:pt x="16" y="4"/>
                  </a:lnTo>
                  <a:lnTo>
                    <a:pt x="15" y="4"/>
                  </a:lnTo>
                  <a:lnTo>
                    <a:pt x="16" y="3"/>
                  </a:lnTo>
                  <a:lnTo>
                    <a:pt x="16" y="3"/>
                  </a:lnTo>
                  <a:lnTo>
                    <a:pt x="17" y="2"/>
                  </a:lnTo>
                  <a:lnTo>
                    <a:pt x="17" y="2"/>
                  </a:lnTo>
                  <a:lnTo>
                    <a:pt x="16" y="1"/>
                  </a:lnTo>
                  <a:lnTo>
                    <a:pt x="15" y="1"/>
                  </a:lnTo>
                  <a:lnTo>
                    <a:pt x="15" y="1"/>
                  </a:lnTo>
                  <a:lnTo>
                    <a:pt x="14" y="1"/>
                  </a:lnTo>
                  <a:lnTo>
                    <a:pt x="14" y="1"/>
                  </a:lnTo>
                  <a:lnTo>
                    <a:pt x="13" y="1"/>
                  </a:lnTo>
                  <a:lnTo>
                    <a:pt x="11" y="1"/>
                  </a:lnTo>
                  <a:lnTo>
                    <a:pt x="11" y="2"/>
                  </a:lnTo>
                  <a:lnTo>
                    <a:pt x="10" y="2"/>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3" name="Freeform 687"/>
            <p:cNvSpPr>
              <a:spLocks/>
            </p:cNvSpPr>
            <p:nvPr/>
          </p:nvSpPr>
          <p:spPr bwMode="auto">
            <a:xfrm>
              <a:off x="841" y="3783"/>
              <a:ext cx="5" cy="21"/>
            </a:xfrm>
            <a:custGeom>
              <a:avLst/>
              <a:gdLst>
                <a:gd name="T0" fmla="*/ 1 w 5"/>
                <a:gd name="T1" fmla="*/ 10 h 21"/>
                <a:gd name="T2" fmla="*/ 0 w 5"/>
                <a:gd name="T3" fmla="*/ 11 h 21"/>
                <a:gd name="T4" fmla="*/ 0 w 5"/>
                <a:gd name="T5" fmla="*/ 12 h 21"/>
                <a:gd name="T6" fmla="*/ 0 w 5"/>
                <a:gd name="T7" fmla="*/ 12 h 21"/>
                <a:gd name="T8" fmla="*/ 0 w 5"/>
                <a:gd name="T9" fmla="*/ 13 h 21"/>
                <a:gd name="T10" fmla="*/ 0 w 5"/>
                <a:gd name="T11" fmla="*/ 14 h 21"/>
                <a:gd name="T12" fmla="*/ 0 w 5"/>
                <a:gd name="T13" fmla="*/ 15 h 21"/>
                <a:gd name="T14" fmla="*/ 0 w 5"/>
                <a:gd name="T15" fmla="*/ 15 h 21"/>
                <a:gd name="T16" fmla="*/ 0 w 5"/>
                <a:gd name="T17" fmla="*/ 16 h 21"/>
                <a:gd name="T18" fmla="*/ 0 w 5"/>
                <a:gd name="T19" fmla="*/ 17 h 21"/>
                <a:gd name="T20" fmla="*/ 0 w 5"/>
                <a:gd name="T21" fmla="*/ 17 h 21"/>
                <a:gd name="T22" fmla="*/ 0 w 5"/>
                <a:gd name="T23" fmla="*/ 18 h 21"/>
                <a:gd name="T24" fmla="*/ 1 w 5"/>
                <a:gd name="T25" fmla="*/ 18 h 21"/>
                <a:gd name="T26" fmla="*/ 1 w 5"/>
                <a:gd name="T27" fmla="*/ 18 h 21"/>
                <a:gd name="T28" fmla="*/ 2 w 5"/>
                <a:gd name="T29" fmla="*/ 18 h 21"/>
                <a:gd name="T30" fmla="*/ 2 w 5"/>
                <a:gd name="T31" fmla="*/ 17 h 21"/>
                <a:gd name="T32" fmla="*/ 2 w 5"/>
                <a:gd name="T33" fmla="*/ 18 h 21"/>
                <a:gd name="T34" fmla="*/ 2 w 5"/>
                <a:gd name="T35" fmla="*/ 18 h 21"/>
                <a:gd name="T36" fmla="*/ 1 w 5"/>
                <a:gd name="T37" fmla="*/ 18 h 21"/>
                <a:gd name="T38" fmla="*/ 1 w 5"/>
                <a:gd name="T39" fmla="*/ 19 h 21"/>
                <a:gd name="T40" fmla="*/ 1 w 5"/>
                <a:gd name="T41" fmla="*/ 20 h 21"/>
                <a:gd name="T42" fmla="*/ 0 w 5"/>
                <a:gd name="T43" fmla="*/ 19 h 21"/>
                <a:gd name="T44" fmla="*/ 0 w 5"/>
                <a:gd name="T45" fmla="*/ 18 h 21"/>
                <a:gd name="T46" fmla="*/ 0 w 5"/>
                <a:gd name="T47" fmla="*/ 17 h 21"/>
                <a:gd name="T48" fmla="*/ 0 w 5"/>
                <a:gd name="T49" fmla="*/ 15 h 21"/>
                <a:gd name="T50" fmla="*/ 0 w 5"/>
                <a:gd name="T51" fmla="*/ 14 h 21"/>
                <a:gd name="T52" fmla="*/ 0 w 5"/>
                <a:gd name="T53" fmla="*/ 12 h 21"/>
                <a:gd name="T54" fmla="*/ 0 w 5"/>
                <a:gd name="T55" fmla="*/ 11 h 21"/>
                <a:gd name="T56" fmla="*/ 0 w 5"/>
                <a:gd name="T57" fmla="*/ 9 h 21"/>
                <a:gd name="T58" fmla="*/ 0 w 5"/>
                <a:gd name="T59" fmla="*/ 8 h 21"/>
                <a:gd name="T60" fmla="*/ 1 w 5"/>
                <a:gd name="T61" fmla="*/ 6 h 21"/>
                <a:gd name="T62" fmla="*/ 1 w 5"/>
                <a:gd name="T63" fmla="*/ 5 h 21"/>
                <a:gd name="T64" fmla="*/ 1 w 5"/>
                <a:gd name="T65" fmla="*/ 4 h 21"/>
                <a:gd name="T66" fmla="*/ 2 w 5"/>
                <a:gd name="T67" fmla="*/ 3 h 21"/>
                <a:gd name="T68" fmla="*/ 2 w 5"/>
                <a:gd name="T69" fmla="*/ 2 h 21"/>
                <a:gd name="T70" fmla="*/ 3 w 5"/>
                <a:gd name="T71" fmla="*/ 1 h 21"/>
                <a:gd name="T72" fmla="*/ 3 w 5"/>
                <a:gd name="T73" fmla="*/ 0 h 21"/>
                <a:gd name="T74" fmla="*/ 3 w 5"/>
                <a:gd name="T75" fmla="*/ 1 h 21"/>
                <a:gd name="T76" fmla="*/ 4 w 5"/>
                <a:gd name="T77" fmla="*/ 2 h 21"/>
                <a:gd name="T78" fmla="*/ 4 w 5"/>
                <a:gd name="T79" fmla="*/ 2 h 21"/>
                <a:gd name="T80" fmla="*/ 4 w 5"/>
                <a:gd name="T81" fmla="*/ 3 h 21"/>
                <a:gd name="T82" fmla="*/ 4 w 5"/>
                <a:gd name="T83" fmla="*/ 4 h 21"/>
                <a:gd name="T84" fmla="*/ 4 w 5"/>
                <a:gd name="T85" fmla="*/ 5 h 21"/>
                <a:gd name="T86" fmla="*/ 4 w 5"/>
                <a:gd name="T87" fmla="*/ 5 h 21"/>
                <a:gd name="T88" fmla="*/ 4 w 5"/>
                <a:gd name="T89" fmla="*/ 5 h 21"/>
                <a:gd name="T90" fmla="*/ 4 w 5"/>
                <a:gd name="T91" fmla="*/ 4 h 21"/>
                <a:gd name="T92" fmla="*/ 3 w 5"/>
                <a:gd name="T93" fmla="*/ 3 h 21"/>
                <a:gd name="T94" fmla="*/ 3 w 5"/>
                <a:gd name="T95" fmla="*/ 2 h 21"/>
                <a:gd name="T96" fmla="*/ 2 w 5"/>
                <a:gd name="T97" fmla="*/ 2 h 21"/>
                <a:gd name="T98" fmla="*/ 2 w 5"/>
                <a:gd name="T99" fmla="*/ 3 h 21"/>
                <a:gd name="T100" fmla="*/ 2 w 5"/>
                <a:gd name="T101" fmla="*/ 4 h 21"/>
                <a:gd name="T102" fmla="*/ 2 w 5"/>
                <a:gd name="T103" fmla="*/ 4 h 21"/>
                <a:gd name="T104" fmla="*/ 2 w 5"/>
                <a:gd name="T105" fmla="*/ 5 h 21"/>
                <a:gd name="T106" fmla="*/ 1 w 5"/>
                <a:gd name="T107" fmla="*/ 5 h 21"/>
                <a:gd name="T108" fmla="*/ 1 w 5"/>
                <a:gd name="T109" fmla="*/ 7 h 21"/>
                <a:gd name="T110" fmla="*/ 1 w 5"/>
                <a:gd name="T111" fmla="*/ 8 h 21"/>
                <a:gd name="T112" fmla="*/ 1 w 5"/>
                <a:gd name="T113" fmla="*/ 9 h 21"/>
                <a:gd name="T114" fmla="*/ 1 w 5"/>
                <a:gd name="T115"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 h="21">
                  <a:moveTo>
                    <a:pt x="1" y="10"/>
                  </a:moveTo>
                  <a:lnTo>
                    <a:pt x="0" y="11"/>
                  </a:lnTo>
                  <a:lnTo>
                    <a:pt x="0" y="12"/>
                  </a:lnTo>
                  <a:lnTo>
                    <a:pt x="0" y="12"/>
                  </a:lnTo>
                  <a:lnTo>
                    <a:pt x="0" y="13"/>
                  </a:lnTo>
                  <a:lnTo>
                    <a:pt x="0" y="14"/>
                  </a:lnTo>
                  <a:lnTo>
                    <a:pt x="0" y="15"/>
                  </a:lnTo>
                  <a:lnTo>
                    <a:pt x="0" y="15"/>
                  </a:lnTo>
                  <a:lnTo>
                    <a:pt x="0" y="16"/>
                  </a:lnTo>
                  <a:lnTo>
                    <a:pt x="0" y="17"/>
                  </a:lnTo>
                  <a:lnTo>
                    <a:pt x="0" y="17"/>
                  </a:lnTo>
                  <a:lnTo>
                    <a:pt x="0" y="18"/>
                  </a:lnTo>
                  <a:lnTo>
                    <a:pt x="1" y="18"/>
                  </a:lnTo>
                  <a:lnTo>
                    <a:pt x="1" y="18"/>
                  </a:lnTo>
                  <a:lnTo>
                    <a:pt x="2" y="18"/>
                  </a:lnTo>
                  <a:lnTo>
                    <a:pt x="2" y="17"/>
                  </a:lnTo>
                  <a:lnTo>
                    <a:pt x="2" y="18"/>
                  </a:lnTo>
                  <a:lnTo>
                    <a:pt x="2" y="18"/>
                  </a:lnTo>
                  <a:lnTo>
                    <a:pt x="1" y="18"/>
                  </a:lnTo>
                  <a:lnTo>
                    <a:pt x="1" y="19"/>
                  </a:lnTo>
                  <a:lnTo>
                    <a:pt x="1" y="20"/>
                  </a:lnTo>
                  <a:lnTo>
                    <a:pt x="0" y="19"/>
                  </a:lnTo>
                  <a:lnTo>
                    <a:pt x="0" y="18"/>
                  </a:lnTo>
                  <a:lnTo>
                    <a:pt x="0" y="17"/>
                  </a:lnTo>
                  <a:lnTo>
                    <a:pt x="0" y="15"/>
                  </a:lnTo>
                  <a:lnTo>
                    <a:pt x="0" y="14"/>
                  </a:lnTo>
                  <a:lnTo>
                    <a:pt x="0" y="12"/>
                  </a:lnTo>
                  <a:lnTo>
                    <a:pt x="0" y="11"/>
                  </a:lnTo>
                  <a:lnTo>
                    <a:pt x="0" y="9"/>
                  </a:lnTo>
                  <a:lnTo>
                    <a:pt x="0" y="8"/>
                  </a:lnTo>
                  <a:lnTo>
                    <a:pt x="1" y="6"/>
                  </a:lnTo>
                  <a:lnTo>
                    <a:pt x="1" y="5"/>
                  </a:lnTo>
                  <a:lnTo>
                    <a:pt x="1" y="4"/>
                  </a:lnTo>
                  <a:lnTo>
                    <a:pt x="2" y="3"/>
                  </a:lnTo>
                  <a:lnTo>
                    <a:pt x="2" y="2"/>
                  </a:lnTo>
                  <a:lnTo>
                    <a:pt x="3" y="1"/>
                  </a:lnTo>
                  <a:lnTo>
                    <a:pt x="3" y="0"/>
                  </a:lnTo>
                  <a:lnTo>
                    <a:pt x="3" y="1"/>
                  </a:lnTo>
                  <a:lnTo>
                    <a:pt x="4" y="2"/>
                  </a:lnTo>
                  <a:lnTo>
                    <a:pt x="4" y="2"/>
                  </a:lnTo>
                  <a:lnTo>
                    <a:pt x="4" y="3"/>
                  </a:lnTo>
                  <a:lnTo>
                    <a:pt x="4" y="4"/>
                  </a:lnTo>
                  <a:lnTo>
                    <a:pt x="4" y="5"/>
                  </a:lnTo>
                  <a:lnTo>
                    <a:pt x="4" y="5"/>
                  </a:lnTo>
                  <a:lnTo>
                    <a:pt x="4" y="5"/>
                  </a:lnTo>
                  <a:lnTo>
                    <a:pt x="4" y="4"/>
                  </a:lnTo>
                  <a:lnTo>
                    <a:pt x="3" y="3"/>
                  </a:lnTo>
                  <a:lnTo>
                    <a:pt x="3" y="2"/>
                  </a:lnTo>
                  <a:lnTo>
                    <a:pt x="2" y="2"/>
                  </a:lnTo>
                  <a:lnTo>
                    <a:pt x="2" y="3"/>
                  </a:lnTo>
                  <a:lnTo>
                    <a:pt x="2" y="4"/>
                  </a:lnTo>
                  <a:lnTo>
                    <a:pt x="2" y="4"/>
                  </a:lnTo>
                  <a:lnTo>
                    <a:pt x="2" y="5"/>
                  </a:lnTo>
                  <a:lnTo>
                    <a:pt x="1" y="5"/>
                  </a:lnTo>
                  <a:lnTo>
                    <a:pt x="1" y="7"/>
                  </a:lnTo>
                  <a:lnTo>
                    <a:pt x="1" y="8"/>
                  </a:lnTo>
                  <a:lnTo>
                    <a:pt x="1" y="9"/>
                  </a:lnTo>
                  <a:lnTo>
                    <a:pt x="1"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4" name="Freeform 688"/>
            <p:cNvSpPr>
              <a:spLocks/>
            </p:cNvSpPr>
            <p:nvPr/>
          </p:nvSpPr>
          <p:spPr bwMode="auto">
            <a:xfrm>
              <a:off x="827" y="3785"/>
              <a:ext cx="6" cy="20"/>
            </a:xfrm>
            <a:custGeom>
              <a:avLst/>
              <a:gdLst>
                <a:gd name="T0" fmla="*/ 2 w 6"/>
                <a:gd name="T1" fmla="*/ 10 h 20"/>
                <a:gd name="T2" fmla="*/ 2 w 6"/>
                <a:gd name="T3" fmla="*/ 11 h 20"/>
                <a:gd name="T4" fmla="*/ 2 w 6"/>
                <a:gd name="T5" fmla="*/ 11 h 20"/>
                <a:gd name="T6" fmla="*/ 2 w 6"/>
                <a:gd name="T7" fmla="*/ 12 h 20"/>
                <a:gd name="T8" fmla="*/ 2 w 6"/>
                <a:gd name="T9" fmla="*/ 13 h 20"/>
                <a:gd name="T10" fmla="*/ 3 w 6"/>
                <a:gd name="T11" fmla="*/ 14 h 20"/>
                <a:gd name="T12" fmla="*/ 3 w 6"/>
                <a:gd name="T13" fmla="*/ 14 h 20"/>
                <a:gd name="T14" fmla="*/ 3 w 6"/>
                <a:gd name="T15" fmla="*/ 15 h 20"/>
                <a:gd name="T16" fmla="*/ 3 w 6"/>
                <a:gd name="T17" fmla="*/ 15 h 20"/>
                <a:gd name="T18" fmla="*/ 3 w 6"/>
                <a:gd name="T19" fmla="*/ 16 h 20"/>
                <a:gd name="T20" fmla="*/ 4 w 6"/>
                <a:gd name="T21" fmla="*/ 16 h 20"/>
                <a:gd name="T22" fmla="*/ 4 w 6"/>
                <a:gd name="T23" fmla="*/ 17 h 20"/>
                <a:gd name="T24" fmla="*/ 4 w 6"/>
                <a:gd name="T25" fmla="*/ 17 h 20"/>
                <a:gd name="T26" fmla="*/ 5 w 6"/>
                <a:gd name="T27" fmla="*/ 16 h 20"/>
                <a:gd name="T28" fmla="*/ 5 w 6"/>
                <a:gd name="T29" fmla="*/ 15 h 20"/>
                <a:gd name="T30" fmla="*/ 5 w 6"/>
                <a:gd name="T31" fmla="*/ 14 h 20"/>
                <a:gd name="T32" fmla="*/ 5 w 6"/>
                <a:gd name="T33" fmla="*/ 15 h 20"/>
                <a:gd name="T34" fmla="*/ 5 w 6"/>
                <a:gd name="T35" fmla="*/ 16 h 20"/>
                <a:gd name="T36" fmla="*/ 5 w 6"/>
                <a:gd name="T37" fmla="*/ 17 h 20"/>
                <a:gd name="T38" fmla="*/ 5 w 6"/>
                <a:gd name="T39" fmla="*/ 17 h 20"/>
                <a:gd name="T40" fmla="*/ 5 w 6"/>
                <a:gd name="T41" fmla="*/ 18 h 20"/>
                <a:gd name="T42" fmla="*/ 5 w 6"/>
                <a:gd name="T43" fmla="*/ 19 h 20"/>
                <a:gd name="T44" fmla="*/ 4 w 6"/>
                <a:gd name="T45" fmla="*/ 18 h 20"/>
                <a:gd name="T46" fmla="*/ 4 w 6"/>
                <a:gd name="T47" fmla="*/ 17 h 20"/>
                <a:gd name="T48" fmla="*/ 3 w 6"/>
                <a:gd name="T49" fmla="*/ 17 h 20"/>
                <a:gd name="T50" fmla="*/ 2 w 6"/>
                <a:gd name="T51" fmla="*/ 15 h 20"/>
                <a:gd name="T52" fmla="*/ 2 w 6"/>
                <a:gd name="T53" fmla="*/ 14 h 20"/>
                <a:gd name="T54" fmla="*/ 1 w 6"/>
                <a:gd name="T55" fmla="*/ 13 h 20"/>
                <a:gd name="T56" fmla="*/ 1 w 6"/>
                <a:gd name="T57" fmla="*/ 11 h 20"/>
                <a:gd name="T58" fmla="*/ 1 w 6"/>
                <a:gd name="T59" fmla="*/ 11 h 20"/>
                <a:gd name="T60" fmla="*/ 0 w 6"/>
                <a:gd name="T61" fmla="*/ 9 h 20"/>
                <a:gd name="T62" fmla="*/ 0 w 6"/>
                <a:gd name="T63" fmla="*/ 8 h 20"/>
                <a:gd name="T64" fmla="*/ 0 w 6"/>
                <a:gd name="T65" fmla="*/ 6 h 20"/>
                <a:gd name="T66" fmla="*/ 0 w 6"/>
                <a:gd name="T67" fmla="*/ 5 h 20"/>
                <a:gd name="T68" fmla="*/ 0 w 6"/>
                <a:gd name="T69" fmla="*/ 4 h 20"/>
                <a:gd name="T70" fmla="*/ 0 w 6"/>
                <a:gd name="T71" fmla="*/ 2 h 20"/>
                <a:gd name="T72" fmla="*/ 0 w 6"/>
                <a:gd name="T73" fmla="*/ 2 h 20"/>
                <a:gd name="T74" fmla="*/ 1 w 6"/>
                <a:gd name="T75" fmla="*/ 0 h 20"/>
                <a:gd name="T76" fmla="*/ 1 w 6"/>
                <a:gd name="T77" fmla="*/ 1 h 20"/>
                <a:gd name="T78" fmla="*/ 2 w 6"/>
                <a:gd name="T79" fmla="*/ 1 h 20"/>
                <a:gd name="T80" fmla="*/ 2 w 6"/>
                <a:gd name="T81" fmla="*/ 2 h 20"/>
                <a:gd name="T82" fmla="*/ 2 w 6"/>
                <a:gd name="T83" fmla="*/ 2 h 20"/>
                <a:gd name="T84" fmla="*/ 3 w 6"/>
                <a:gd name="T85" fmla="*/ 2 h 20"/>
                <a:gd name="T86" fmla="*/ 3 w 6"/>
                <a:gd name="T87" fmla="*/ 2 h 20"/>
                <a:gd name="T88" fmla="*/ 3 w 6"/>
                <a:gd name="T89" fmla="*/ 2 h 20"/>
                <a:gd name="T90" fmla="*/ 3 w 6"/>
                <a:gd name="T91" fmla="*/ 3 h 20"/>
                <a:gd name="T92" fmla="*/ 3 w 6"/>
                <a:gd name="T93" fmla="*/ 2 h 20"/>
                <a:gd name="T94" fmla="*/ 2 w 6"/>
                <a:gd name="T95" fmla="*/ 2 h 20"/>
                <a:gd name="T96" fmla="*/ 2 w 6"/>
                <a:gd name="T97" fmla="*/ 2 h 20"/>
                <a:gd name="T98" fmla="*/ 1 w 6"/>
                <a:gd name="T99" fmla="*/ 2 h 20"/>
                <a:gd name="T100" fmla="*/ 1 w 6"/>
                <a:gd name="T101" fmla="*/ 2 h 20"/>
                <a:gd name="T102" fmla="*/ 1 w 6"/>
                <a:gd name="T103" fmla="*/ 3 h 20"/>
                <a:gd name="T104" fmla="*/ 1 w 6"/>
                <a:gd name="T105" fmla="*/ 4 h 20"/>
                <a:gd name="T106" fmla="*/ 1 w 6"/>
                <a:gd name="T107" fmla="*/ 5 h 20"/>
                <a:gd name="T108" fmla="*/ 1 w 6"/>
                <a:gd name="T109" fmla="*/ 6 h 20"/>
                <a:gd name="T110" fmla="*/ 1 w 6"/>
                <a:gd name="T111" fmla="*/ 7 h 20"/>
                <a:gd name="T112" fmla="*/ 1 w 6"/>
                <a:gd name="T113" fmla="*/ 8 h 20"/>
                <a:gd name="T114" fmla="*/ 1 w 6"/>
                <a:gd name="T115" fmla="*/ 9 h 20"/>
                <a:gd name="T116" fmla="*/ 2 w 6"/>
                <a:gd name="T1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 h="20">
                  <a:moveTo>
                    <a:pt x="2" y="10"/>
                  </a:moveTo>
                  <a:lnTo>
                    <a:pt x="2" y="11"/>
                  </a:lnTo>
                  <a:lnTo>
                    <a:pt x="2" y="11"/>
                  </a:lnTo>
                  <a:lnTo>
                    <a:pt x="2" y="12"/>
                  </a:lnTo>
                  <a:lnTo>
                    <a:pt x="2" y="13"/>
                  </a:lnTo>
                  <a:lnTo>
                    <a:pt x="3" y="14"/>
                  </a:lnTo>
                  <a:lnTo>
                    <a:pt x="3" y="14"/>
                  </a:lnTo>
                  <a:lnTo>
                    <a:pt x="3" y="15"/>
                  </a:lnTo>
                  <a:lnTo>
                    <a:pt x="3" y="15"/>
                  </a:lnTo>
                  <a:lnTo>
                    <a:pt x="3" y="16"/>
                  </a:lnTo>
                  <a:lnTo>
                    <a:pt x="4" y="16"/>
                  </a:lnTo>
                  <a:lnTo>
                    <a:pt x="4" y="17"/>
                  </a:lnTo>
                  <a:lnTo>
                    <a:pt x="4" y="17"/>
                  </a:lnTo>
                  <a:lnTo>
                    <a:pt x="5" y="16"/>
                  </a:lnTo>
                  <a:lnTo>
                    <a:pt x="5" y="15"/>
                  </a:lnTo>
                  <a:lnTo>
                    <a:pt x="5" y="14"/>
                  </a:lnTo>
                  <a:lnTo>
                    <a:pt x="5" y="15"/>
                  </a:lnTo>
                  <a:lnTo>
                    <a:pt x="5" y="16"/>
                  </a:lnTo>
                  <a:lnTo>
                    <a:pt x="5" y="17"/>
                  </a:lnTo>
                  <a:lnTo>
                    <a:pt x="5" y="17"/>
                  </a:lnTo>
                  <a:lnTo>
                    <a:pt x="5" y="18"/>
                  </a:lnTo>
                  <a:lnTo>
                    <a:pt x="5" y="19"/>
                  </a:lnTo>
                  <a:lnTo>
                    <a:pt x="4" y="18"/>
                  </a:lnTo>
                  <a:lnTo>
                    <a:pt x="4" y="17"/>
                  </a:lnTo>
                  <a:lnTo>
                    <a:pt x="3" y="17"/>
                  </a:lnTo>
                  <a:lnTo>
                    <a:pt x="2" y="15"/>
                  </a:lnTo>
                  <a:lnTo>
                    <a:pt x="2" y="14"/>
                  </a:lnTo>
                  <a:lnTo>
                    <a:pt x="1" y="13"/>
                  </a:lnTo>
                  <a:lnTo>
                    <a:pt x="1" y="11"/>
                  </a:lnTo>
                  <a:lnTo>
                    <a:pt x="1" y="11"/>
                  </a:lnTo>
                  <a:lnTo>
                    <a:pt x="0" y="9"/>
                  </a:lnTo>
                  <a:lnTo>
                    <a:pt x="0" y="8"/>
                  </a:lnTo>
                  <a:lnTo>
                    <a:pt x="0" y="6"/>
                  </a:lnTo>
                  <a:lnTo>
                    <a:pt x="0" y="5"/>
                  </a:lnTo>
                  <a:lnTo>
                    <a:pt x="0" y="4"/>
                  </a:lnTo>
                  <a:lnTo>
                    <a:pt x="0" y="2"/>
                  </a:lnTo>
                  <a:lnTo>
                    <a:pt x="0" y="2"/>
                  </a:lnTo>
                  <a:lnTo>
                    <a:pt x="1" y="0"/>
                  </a:lnTo>
                  <a:lnTo>
                    <a:pt x="1" y="1"/>
                  </a:lnTo>
                  <a:lnTo>
                    <a:pt x="2" y="1"/>
                  </a:lnTo>
                  <a:lnTo>
                    <a:pt x="2" y="2"/>
                  </a:lnTo>
                  <a:lnTo>
                    <a:pt x="2" y="2"/>
                  </a:lnTo>
                  <a:lnTo>
                    <a:pt x="3" y="2"/>
                  </a:lnTo>
                  <a:lnTo>
                    <a:pt x="3" y="2"/>
                  </a:lnTo>
                  <a:lnTo>
                    <a:pt x="3" y="2"/>
                  </a:lnTo>
                  <a:lnTo>
                    <a:pt x="3" y="3"/>
                  </a:lnTo>
                  <a:lnTo>
                    <a:pt x="3" y="2"/>
                  </a:lnTo>
                  <a:lnTo>
                    <a:pt x="2" y="2"/>
                  </a:lnTo>
                  <a:lnTo>
                    <a:pt x="2" y="2"/>
                  </a:lnTo>
                  <a:lnTo>
                    <a:pt x="1" y="2"/>
                  </a:lnTo>
                  <a:lnTo>
                    <a:pt x="1" y="2"/>
                  </a:lnTo>
                  <a:lnTo>
                    <a:pt x="1" y="3"/>
                  </a:lnTo>
                  <a:lnTo>
                    <a:pt x="1" y="4"/>
                  </a:lnTo>
                  <a:lnTo>
                    <a:pt x="1" y="5"/>
                  </a:lnTo>
                  <a:lnTo>
                    <a:pt x="1" y="6"/>
                  </a:lnTo>
                  <a:lnTo>
                    <a:pt x="1" y="7"/>
                  </a:lnTo>
                  <a:lnTo>
                    <a:pt x="1" y="8"/>
                  </a:lnTo>
                  <a:lnTo>
                    <a:pt x="1" y="9"/>
                  </a:lnTo>
                  <a:lnTo>
                    <a:pt x="2"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5" name="Freeform 689"/>
            <p:cNvSpPr>
              <a:spLocks/>
            </p:cNvSpPr>
            <p:nvPr/>
          </p:nvSpPr>
          <p:spPr bwMode="auto">
            <a:xfrm>
              <a:off x="949" y="3741"/>
              <a:ext cx="20" cy="7"/>
            </a:xfrm>
            <a:custGeom>
              <a:avLst/>
              <a:gdLst>
                <a:gd name="T0" fmla="*/ 8 w 20"/>
                <a:gd name="T1" fmla="*/ 2 h 7"/>
                <a:gd name="T2" fmla="*/ 8 w 20"/>
                <a:gd name="T3" fmla="*/ 3 h 7"/>
                <a:gd name="T4" fmla="*/ 7 w 20"/>
                <a:gd name="T5" fmla="*/ 3 h 7"/>
                <a:gd name="T6" fmla="*/ 6 w 20"/>
                <a:gd name="T7" fmla="*/ 3 h 7"/>
                <a:gd name="T8" fmla="*/ 5 w 20"/>
                <a:gd name="T9" fmla="*/ 3 h 7"/>
                <a:gd name="T10" fmla="*/ 5 w 20"/>
                <a:gd name="T11" fmla="*/ 3 h 7"/>
                <a:gd name="T12" fmla="*/ 5 w 20"/>
                <a:gd name="T13" fmla="*/ 4 h 7"/>
                <a:gd name="T14" fmla="*/ 4 w 20"/>
                <a:gd name="T15" fmla="*/ 4 h 7"/>
                <a:gd name="T16" fmla="*/ 3 w 20"/>
                <a:gd name="T17" fmla="*/ 4 h 7"/>
                <a:gd name="T18" fmla="*/ 2 w 20"/>
                <a:gd name="T19" fmla="*/ 5 h 7"/>
                <a:gd name="T20" fmla="*/ 2 w 20"/>
                <a:gd name="T21" fmla="*/ 5 h 7"/>
                <a:gd name="T22" fmla="*/ 2 w 20"/>
                <a:gd name="T23" fmla="*/ 6 h 7"/>
                <a:gd name="T24" fmla="*/ 3 w 20"/>
                <a:gd name="T25" fmla="*/ 6 h 7"/>
                <a:gd name="T26" fmla="*/ 4 w 20"/>
                <a:gd name="T27" fmla="*/ 6 h 7"/>
                <a:gd name="T28" fmla="*/ 5 w 20"/>
                <a:gd name="T29" fmla="*/ 6 h 7"/>
                <a:gd name="T30" fmla="*/ 4 w 20"/>
                <a:gd name="T31" fmla="*/ 6 h 7"/>
                <a:gd name="T32" fmla="*/ 2 w 20"/>
                <a:gd name="T33" fmla="*/ 6 h 7"/>
                <a:gd name="T34" fmla="*/ 2 w 20"/>
                <a:gd name="T35" fmla="*/ 6 h 7"/>
                <a:gd name="T36" fmla="*/ 1 w 20"/>
                <a:gd name="T37" fmla="*/ 6 h 7"/>
                <a:gd name="T38" fmla="*/ 0 w 20"/>
                <a:gd name="T39" fmla="*/ 6 h 7"/>
                <a:gd name="T40" fmla="*/ 1 w 20"/>
                <a:gd name="T41" fmla="*/ 5 h 7"/>
                <a:gd name="T42" fmla="*/ 2 w 20"/>
                <a:gd name="T43" fmla="*/ 4 h 7"/>
                <a:gd name="T44" fmla="*/ 2 w 20"/>
                <a:gd name="T45" fmla="*/ 4 h 7"/>
                <a:gd name="T46" fmla="*/ 3 w 20"/>
                <a:gd name="T47" fmla="*/ 3 h 7"/>
                <a:gd name="T48" fmla="*/ 4 w 20"/>
                <a:gd name="T49" fmla="*/ 3 h 7"/>
                <a:gd name="T50" fmla="*/ 5 w 20"/>
                <a:gd name="T51" fmla="*/ 2 h 7"/>
                <a:gd name="T52" fmla="*/ 7 w 20"/>
                <a:gd name="T53" fmla="*/ 2 h 7"/>
                <a:gd name="T54" fmla="*/ 8 w 20"/>
                <a:gd name="T55" fmla="*/ 1 h 7"/>
                <a:gd name="T56" fmla="*/ 9 w 20"/>
                <a:gd name="T57" fmla="*/ 1 h 7"/>
                <a:gd name="T58" fmla="*/ 11 w 20"/>
                <a:gd name="T59" fmla="*/ 1 h 7"/>
                <a:gd name="T60" fmla="*/ 12 w 20"/>
                <a:gd name="T61" fmla="*/ 1 h 7"/>
                <a:gd name="T62" fmla="*/ 14 w 20"/>
                <a:gd name="T63" fmla="*/ 0 h 7"/>
                <a:gd name="T64" fmla="*/ 15 w 20"/>
                <a:gd name="T65" fmla="*/ 0 h 7"/>
                <a:gd name="T66" fmla="*/ 17 w 20"/>
                <a:gd name="T67" fmla="*/ 1 h 7"/>
                <a:gd name="T68" fmla="*/ 17 w 20"/>
                <a:gd name="T69" fmla="*/ 1 h 7"/>
                <a:gd name="T70" fmla="*/ 19 w 20"/>
                <a:gd name="T71" fmla="*/ 1 h 7"/>
                <a:gd name="T72" fmla="*/ 18 w 20"/>
                <a:gd name="T73" fmla="*/ 1 h 7"/>
                <a:gd name="T74" fmla="*/ 18 w 20"/>
                <a:gd name="T75" fmla="*/ 2 h 7"/>
                <a:gd name="T76" fmla="*/ 17 w 20"/>
                <a:gd name="T77" fmla="*/ 2 h 7"/>
                <a:gd name="T78" fmla="*/ 17 w 20"/>
                <a:gd name="T79" fmla="*/ 3 h 7"/>
                <a:gd name="T80" fmla="*/ 16 w 20"/>
                <a:gd name="T81" fmla="*/ 3 h 7"/>
                <a:gd name="T82" fmla="*/ 15 w 20"/>
                <a:gd name="T83" fmla="*/ 4 h 7"/>
                <a:gd name="T84" fmla="*/ 16 w 20"/>
                <a:gd name="T85" fmla="*/ 3 h 7"/>
                <a:gd name="T86" fmla="*/ 17 w 20"/>
                <a:gd name="T87" fmla="*/ 3 h 7"/>
                <a:gd name="T88" fmla="*/ 17 w 20"/>
                <a:gd name="T89" fmla="*/ 2 h 7"/>
                <a:gd name="T90" fmla="*/ 17 w 20"/>
                <a:gd name="T91" fmla="*/ 2 h 7"/>
                <a:gd name="T92" fmla="*/ 17 w 20"/>
                <a:gd name="T93" fmla="*/ 1 h 7"/>
                <a:gd name="T94" fmla="*/ 16 w 20"/>
                <a:gd name="T95" fmla="*/ 1 h 7"/>
                <a:gd name="T96" fmla="*/ 15 w 20"/>
                <a:gd name="T97" fmla="*/ 1 h 7"/>
                <a:gd name="T98" fmla="*/ 14 w 20"/>
                <a:gd name="T99" fmla="*/ 1 h 7"/>
                <a:gd name="T100" fmla="*/ 14 w 20"/>
                <a:gd name="T101" fmla="*/ 1 h 7"/>
                <a:gd name="T102" fmla="*/ 13 w 20"/>
                <a:gd name="T103" fmla="*/ 1 h 7"/>
                <a:gd name="T104" fmla="*/ 11 w 20"/>
                <a:gd name="T105" fmla="*/ 1 h 7"/>
                <a:gd name="T106" fmla="*/ 11 w 20"/>
                <a:gd name="T107" fmla="*/ 2 h 7"/>
                <a:gd name="T108" fmla="*/ 9 w 20"/>
                <a:gd name="T109" fmla="*/ 2 h 7"/>
                <a:gd name="T110" fmla="*/ 8 w 20"/>
                <a:gd name="T111"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 h="7">
                  <a:moveTo>
                    <a:pt x="8" y="2"/>
                  </a:moveTo>
                  <a:lnTo>
                    <a:pt x="8" y="3"/>
                  </a:lnTo>
                  <a:lnTo>
                    <a:pt x="7" y="3"/>
                  </a:lnTo>
                  <a:lnTo>
                    <a:pt x="6" y="3"/>
                  </a:lnTo>
                  <a:lnTo>
                    <a:pt x="5" y="3"/>
                  </a:lnTo>
                  <a:lnTo>
                    <a:pt x="5" y="3"/>
                  </a:lnTo>
                  <a:lnTo>
                    <a:pt x="5" y="4"/>
                  </a:lnTo>
                  <a:lnTo>
                    <a:pt x="4" y="4"/>
                  </a:lnTo>
                  <a:lnTo>
                    <a:pt x="3" y="4"/>
                  </a:lnTo>
                  <a:lnTo>
                    <a:pt x="2" y="5"/>
                  </a:lnTo>
                  <a:lnTo>
                    <a:pt x="2" y="5"/>
                  </a:lnTo>
                  <a:lnTo>
                    <a:pt x="2" y="6"/>
                  </a:lnTo>
                  <a:lnTo>
                    <a:pt x="3" y="6"/>
                  </a:lnTo>
                  <a:lnTo>
                    <a:pt x="4" y="6"/>
                  </a:lnTo>
                  <a:lnTo>
                    <a:pt x="5" y="6"/>
                  </a:lnTo>
                  <a:lnTo>
                    <a:pt x="4" y="6"/>
                  </a:lnTo>
                  <a:lnTo>
                    <a:pt x="2" y="6"/>
                  </a:lnTo>
                  <a:lnTo>
                    <a:pt x="2" y="6"/>
                  </a:lnTo>
                  <a:lnTo>
                    <a:pt x="1" y="6"/>
                  </a:lnTo>
                  <a:lnTo>
                    <a:pt x="0" y="6"/>
                  </a:lnTo>
                  <a:lnTo>
                    <a:pt x="1" y="5"/>
                  </a:lnTo>
                  <a:lnTo>
                    <a:pt x="2" y="4"/>
                  </a:lnTo>
                  <a:lnTo>
                    <a:pt x="2" y="4"/>
                  </a:lnTo>
                  <a:lnTo>
                    <a:pt x="3" y="3"/>
                  </a:lnTo>
                  <a:lnTo>
                    <a:pt x="4" y="3"/>
                  </a:lnTo>
                  <a:lnTo>
                    <a:pt x="5" y="2"/>
                  </a:lnTo>
                  <a:lnTo>
                    <a:pt x="7" y="2"/>
                  </a:lnTo>
                  <a:lnTo>
                    <a:pt x="8" y="1"/>
                  </a:lnTo>
                  <a:lnTo>
                    <a:pt x="9" y="1"/>
                  </a:lnTo>
                  <a:lnTo>
                    <a:pt x="11" y="1"/>
                  </a:lnTo>
                  <a:lnTo>
                    <a:pt x="12" y="1"/>
                  </a:lnTo>
                  <a:lnTo>
                    <a:pt x="14" y="0"/>
                  </a:lnTo>
                  <a:lnTo>
                    <a:pt x="15" y="0"/>
                  </a:lnTo>
                  <a:lnTo>
                    <a:pt x="17" y="1"/>
                  </a:lnTo>
                  <a:lnTo>
                    <a:pt x="17" y="1"/>
                  </a:lnTo>
                  <a:lnTo>
                    <a:pt x="19" y="1"/>
                  </a:lnTo>
                  <a:lnTo>
                    <a:pt x="18" y="1"/>
                  </a:lnTo>
                  <a:lnTo>
                    <a:pt x="18" y="2"/>
                  </a:lnTo>
                  <a:lnTo>
                    <a:pt x="17" y="2"/>
                  </a:lnTo>
                  <a:lnTo>
                    <a:pt x="17" y="3"/>
                  </a:lnTo>
                  <a:lnTo>
                    <a:pt x="16" y="3"/>
                  </a:lnTo>
                  <a:lnTo>
                    <a:pt x="15" y="4"/>
                  </a:lnTo>
                  <a:lnTo>
                    <a:pt x="16" y="3"/>
                  </a:lnTo>
                  <a:lnTo>
                    <a:pt x="17" y="3"/>
                  </a:lnTo>
                  <a:lnTo>
                    <a:pt x="17" y="2"/>
                  </a:lnTo>
                  <a:lnTo>
                    <a:pt x="17" y="2"/>
                  </a:lnTo>
                  <a:lnTo>
                    <a:pt x="17" y="1"/>
                  </a:lnTo>
                  <a:lnTo>
                    <a:pt x="16" y="1"/>
                  </a:lnTo>
                  <a:lnTo>
                    <a:pt x="15" y="1"/>
                  </a:lnTo>
                  <a:lnTo>
                    <a:pt x="14" y="1"/>
                  </a:lnTo>
                  <a:lnTo>
                    <a:pt x="14" y="1"/>
                  </a:lnTo>
                  <a:lnTo>
                    <a:pt x="13" y="1"/>
                  </a:lnTo>
                  <a:lnTo>
                    <a:pt x="11" y="1"/>
                  </a:lnTo>
                  <a:lnTo>
                    <a:pt x="11" y="2"/>
                  </a:lnTo>
                  <a:lnTo>
                    <a:pt x="9" y="2"/>
                  </a:lnTo>
                  <a:lnTo>
                    <a:pt x="8"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6" name="Freeform 690"/>
            <p:cNvSpPr>
              <a:spLocks/>
            </p:cNvSpPr>
            <p:nvPr/>
          </p:nvSpPr>
          <p:spPr bwMode="auto">
            <a:xfrm>
              <a:off x="893" y="3793"/>
              <a:ext cx="20" cy="4"/>
            </a:xfrm>
            <a:custGeom>
              <a:avLst/>
              <a:gdLst>
                <a:gd name="T0" fmla="*/ 9 w 20"/>
                <a:gd name="T1" fmla="*/ 2 h 4"/>
                <a:gd name="T2" fmla="*/ 10 w 20"/>
                <a:gd name="T3" fmla="*/ 2 h 4"/>
                <a:gd name="T4" fmla="*/ 11 w 20"/>
                <a:gd name="T5" fmla="*/ 2 h 4"/>
                <a:gd name="T6" fmla="*/ 13 w 20"/>
                <a:gd name="T7" fmla="*/ 2 h 4"/>
                <a:gd name="T8" fmla="*/ 14 w 20"/>
                <a:gd name="T9" fmla="*/ 2 h 4"/>
                <a:gd name="T10" fmla="*/ 14 w 20"/>
                <a:gd name="T11" fmla="*/ 2 h 4"/>
                <a:gd name="T12" fmla="*/ 15 w 20"/>
                <a:gd name="T13" fmla="*/ 2 h 4"/>
                <a:gd name="T14" fmla="*/ 16 w 20"/>
                <a:gd name="T15" fmla="*/ 2 h 4"/>
                <a:gd name="T16" fmla="*/ 16 w 20"/>
                <a:gd name="T17" fmla="*/ 2 h 4"/>
                <a:gd name="T18" fmla="*/ 17 w 20"/>
                <a:gd name="T19" fmla="*/ 2 h 4"/>
                <a:gd name="T20" fmla="*/ 17 w 20"/>
                <a:gd name="T21" fmla="*/ 2 h 4"/>
                <a:gd name="T22" fmla="*/ 17 w 20"/>
                <a:gd name="T23" fmla="*/ 1 h 4"/>
                <a:gd name="T24" fmla="*/ 17 w 20"/>
                <a:gd name="T25" fmla="*/ 1 h 4"/>
                <a:gd name="T26" fmla="*/ 16 w 20"/>
                <a:gd name="T27" fmla="*/ 1 h 4"/>
                <a:gd name="T28" fmla="*/ 16 w 20"/>
                <a:gd name="T29" fmla="*/ 0 h 4"/>
                <a:gd name="T30" fmla="*/ 16 w 20"/>
                <a:gd name="T31" fmla="*/ 1 h 4"/>
                <a:gd name="T32" fmla="*/ 17 w 20"/>
                <a:gd name="T33" fmla="*/ 1 h 4"/>
                <a:gd name="T34" fmla="*/ 17 w 20"/>
                <a:gd name="T35" fmla="*/ 1 h 4"/>
                <a:gd name="T36" fmla="*/ 17 w 20"/>
                <a:gd name="T37" fmla="*/ 1 h 4"/>
                <a:gd name="T38" fmla="*/ 18 w 20"/>
                <a:gd name="T39" fmla="*/ 1 h 4"/>
                <a:gd name="T40" fmla="*/ 19 w 20"/>
                <a:gd name="T41" fmla="*/ 1 h 4"/>
                <a:gd name="T42" fmla="*/ 18 w 20"/>
                <a:gd name="T43" fmla="*/ 2 h 4"/>
                <a:gd name="T44" fmla="*/ 17 w 20"/>
                <a:gd name="T45" fmla="*/ 2 h 4"/>
                <a:gd name="T46" fmla="*/ 16 w 20"/>
                <a:gd name="T47" fmla="*/ 2 h 4"/>
                <a:gd name="T48" fmla="*/ 15 w 20"/>
                <a:gd name="T49" fmla="*/ 3 h 4"/>
                <a:gd name="T50" fmla="*/ 14 w 20"/>
                <a:gd name="T51" fmla="*/ 3 h 4"/>
                <a:gd name="T52" fmla="*/ 12 w 20"/>
                <a:gd name="T53" fmla="*/ 3 h 4"/>
                <a:gd name="T54" fmla="*/ 11 w 20"/>
                <a:gd name="T55" fmla="*/ 3 h 4"/>
                <a:gd name="T56" fmla="*/ 9 w 20"/>
                <a:gd name="T57" fmla="*/ 3 h 4"/>
                <a:gd name="T58" fmla="*/ 8 w 20"/>
                <a:gd name="T59" fmla="*/ 3 h 4"/>
                <a:gd name="T60" fmla="*/ 6 w 20"/>
                <a:gd name="T61" fmla="*/ 3 h 4"/>
                <a:gd name="T62" fmla="*/ 5 w 20"/>
                <a:gd name="T63" fmla="*/ 3 h 4"/>
                <a:gd name="T64" fmla="*/ 4 w 20"/>
                <a:gd name="T65" fmla="*/ 3 h 4"/>
                <a:gd name="T66" fmla="*/ 2 w 20"/>
                <a:gd name="T67" fmla="*/ 2 h 4"/>
                <a:gd name="T68" fmla="*/ 2 w 20"/>
                <a:gd name="T69" fmla="*/ 2 h 4"/>
                <a:gd name="T70" fmla="*/ 1 w 20"/>
                <a:gd name="T71" fmla="*/ 2 h 4"/>
                <a:gd name="T72" fmla="*/ 0 w 20"/>
                <a:gd name="T73" fmla="*/ 1 h 4"/>
                <a:gd name="T74" fmla="*/ 0 w 20"/>
                <a:gd name="T75" fmla="*/ 1 h 4"/>
                <a:gd name="T76" fmla="*/ 1 w 20"/>
                <a:gd name="T77" fmla="*/ 1 h 4"/>
                <a:gd name="T78" fmla="*/ 2 w 20"/>
                <a:gd name="T79" fmla="*/ 1 h 4"/>
                <a:gd name="T80" fmla="*/ 2 w 20"/>
                <a:gd name="T81" fmla="*/ 1 h 4"/>
                <a:gd name="T82" fmla="*/ 2 w 20"/>
                <a:gd name="T83" fmla="*/ 0 h 4"/>
                <a:gd name="T84" fmla="*/ 3 w 20"/>
                <a:gd name="T85" fmla="*/ 0 h 4"/>
                <a:gd name="T86" fmla="*/ 4 w 20"/>
                <a:gd name="T87" fmla="*/ 0 h 4"/>
                <a:gd name="T88" fmla="*/ 4 w 20"/>
                <a:gd name="T89" fmla="*/ 0 h 4"/>
                <a:gd name="T90" fmla="*/ 3 w 20"/>
                <a:gd name="T91" fmla="*/ 0 h 4"/>
                <a:gd name="T92" fmla="*/ 2 w 20"/>
                <a:gd name="T93" fmla="*/ 1 h 4"/>
                <a:gd name="T94" fmla="*/ 2 w 20"/>
                <a:gd name="T95" fmla="*/ 1 h 4"/>
                <a:gd name="T96" fmla="*/ 2 w 20"/>
                <a:gd name="T97" fmla="*/ 1 h 4"/>
                <a:gd name="T98" fmla="*/ 2 w 20"/>
                <a:gd name="T99" fmla="*/ 1 h 4"/>
                <a:gd name="T100" fmla="*/ 2 w 20"/>
                <a:gd name="T101" fmla="*/ 2 h 4"/>
                <a:gd name="T102" fmla="*/ 2 w 20"/>
                <a:gd name="T103" fmla="*/ 2 h 4"/>
                <a:gd name="T104" fmla="*/ 3 w 20"/>
                <a:gd name="T105" fmla="*/ 2 h 4"/>
                <a:gd name="T106" fmla="*/ 4 w 20"/>
                <a:gd name="T107" fmla="*/ 2 h 4"/>
                <a:gd name="T108" fmla="*/ 5 w 20"/>
                <a:gd name="T109" fmla="*/ 2 h 4"/>
                <a:gd name="T110" fmla="*/ 6 w 20"/>
                <a:gd name="T111" fmla="*/ 2 h 4"/>
                <a:gd name="T112" fmla="*/ 7 w 20"/>
                <a:gd name="T113" fmla="*/ 2 h 4"/>
                <a:gd name="T114" fmla="*/ 8 w 20"/>
                <a:gd name="T115" fmla="*/ 2 h 4"/>
                <a:gd name="T116" fmla="*/ 9 w 20"/>
                <a:gd name="T1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 h="4">
                  <a:moveTo>
                    <a:pt x="9" y="2"/>
                  </a:moveTo>
                  <a:lnTo>
                    <a:pt x="10" y="2"/>
                  </a:lnTo>
                  <a:lnTo>
                    <a:pt x="11" y="2"/>
                  </a:lnTo>
                  <a:lnTo>
                    <a:pt x="13" y="2"/>
                  </a:lnTo>
                  <a:lnTo>
                    <a:pt x="14" y="2"/>
                  </a:lnTo>
                  <a:lnTo>
                    <a:pt x="14" y="2"/>
                  </a:lnTo>
                  <a:lnTo>
                    <a:pt x="15" y="2"/>
                  </a:lnTo>
                  <a:lnTo>
                    <a:pt x="16" y="2"/>
                  </a:lnTo>
                  <a:lnTo>
                    <a:pt x="16" y="2"/>
                  </a:lnTo>
                  <a:lnTo>
                    <a:pt x="17" y="2"/>
                  </a:lnTo>
                  <a:lnTo>
                    <a:pt x="17" y="2"/>
                  </a:lnTo>
                  <a:lnTo>
                    <a:pt x="17" y="1"/>
                  </a:lnTo>
                  <a:lnTo>
                    <a:pt x="17" y="1"/>
                  </a:lnTo>
                  <a:lnTo>
                    <a:pt x="16" y="1"/>
                  </a:lnTo>
                  <a:lnTo>
                    <a:pt x="16" y="0"/>
                  </a:lnTo>
                  <a:lnTo>
                    <a:pt x="16" y="1"/>
                  </a:lnTo>
                  <a:lnTo>
                    <a:pt x="17" y="1"/>
                  </a:lnTo>
                  <a:lnTo>
                    <a:pt x="17" y="1"/>
                  </a:lnTo>
                  <a:lnTo>
                    <a:pt x="17" y="1"/>
                  </a:lnTo>
                  <a:lnTo>
                    <a:pt x="18" y="1"/>
                  </a:lnTo>
                  <a:lnTo>
                    <a:pt x="19" y="1"/>
                  </a:lnTo>
                  <a:lnTo>
                    <a:pt x="18" y="2"/>
                  </a:lnTo>
                  <a:lnTo>
                    <a:pt x="17" y="2"/>
                  </a:lnTo>
                  <a:lnTo>
                    <a:pt x="16" y="2"/>
                  </a:lnTo>
                  <a:lnTo>
                    <a:pt x="15" y="3"/>
                  </a:lnTo>
                  <a:lnTo>
                    <a:pt x="14" y="3"/>
                  </a:lnTo>
                  <a:lnTo>
                    <a:pt x="12" y="3"/>
                  </a:lnTo>
                  <a:lnTo>
                    <a:pt x="11" y="3"/>
                  </a:lnTo>
                  <a:lnTo>
                    <a:pt x="9" y="3"/>
                  </a:lnTo>
                  <a:lnTo>
                    <a:pt x="8" y="3"/>
                  </a:lnTo>
                  <a:lnTo>
                    <a:pt x="6" y="3"/>
                  </a:lnTo>
                  <a:lnTo>
                    <a:pt x="5" y="3"/>
                  </a:lnTo>
                  <a:lnTo>
                    <a:pt x="4" y="3"/>
                  </a:lnTo>
                  <a:lnTo>
                    <a:pt x="2" y="2"/>
                  </a:lnTo>
                  <a:lnTo>
                    <a:pt x="2" y="2"/>
                  </a:lnTo>
                  <a:lnTo>
                    <a:pt x="1" y="2"/>
                  </a:lnTo>
                  <a:lnTo>
                    <a:pt x="0" y="1"/>
                  </a:lnTo>
                  <a:lnTo>
                    <a:pt x="0" y="1"/>
                  </a:lnTo>
                  <a:lnTo>
                    <a:pt x="1" y="1"/>
                  </a:lnTo>
                  <a:lnTo>
                    <a:pt x="2" y="1"/>
                  </a:lnTo>
                  <a:lnTo>
                    <a:pt x="2" y="1"/>
                  </a:lnTo>
                  <a:lnTo>
                    <a:pt x="2" y="0"/>
                  </a:lnTo>
                  <a:lnTo>
                    <a:pt x="3" y="0"/>
                  </a:lnTo>
                  <a:lnTo>
                    <a:pt x="4" y="0"/>
                  </a:lnTo>
                  <a:lnTo>
                    <a:pt x="4" y="0"/>
                  </a:lnTo>
                  <a:lnTo>
                    <a:pt x="3" y="0"/>
                  </a:lnTo>
                  <a:lnTo>
                    <a:pt x="2" y="1"/>
                  </a:lnTo>
                  <a:lnTo>
                    <a:pt x="2" y="1"/>
                  </a:lnTo>
                  <a:lnTo>
                    <a:pt x="2" y="1"/>
                  </a:lnTo>
                  <a:lnTo>
                    <a:pt x="2" y="1"/>
                  </a:lnTo>
                  <a:lnTo>
                    <a:pt x="2" y="2"/>
                  </a:lnTo>
                  <a:lnTo>
                    <a:pt x="2" y="2"/>
                  </a:lnTo>
                  <a:lnTo>
                    <a:pt x="3" y="2"/>
                  </a:lnTo>
                  <a:lnTo>
                    <a:pt x="4" y="2"/>
                  </a:lnTo>
                  <a:lnTo>
                    <a:pt x="5" y="2"/>
                  </a:lnTo>
                  <a:lnTo>
                    <a:pt x="6" y="2"/>
                  </a:lnTo>
                  <a:lnTo>
                    <a:pt x="7" y="2"/>
                  </a:lnTo>
                  <a:lnTo>
                    <a:pt x="8" y="2"/>
                  </a:lnTo>
                  <a:lnTo>
                    <a:pt x="9"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7" name="Freeform 691"/>
            <p:cNvSpPr>
              <a:spLocks/>
            </p:cNvSpPr>
            <p:nvPr/>
          </p:nvSpPr>
          <p:spPr bwMode="auto">
            <a:xfrm>
              <a:off x="878" y="3800"/>
              <a:ext cx="17" cy="10"/>
            </a:xfrm>
            <a:custGeom>
              <a:avLst/>
              <a:gdLst>
                <a:gd name="T0" fmla="*/ 7 w 17"/>
                <a:gd name="T1" fmla="*/ 6 h 10"/>
                <a:gd name="T2" fmla="*/ 7 w 17"/>
                <a:gd name="T3" fmla="*/ 6 h 10"/>
                <a:gd name="T4" fmla="*/ 8 w 17"/>
                <a:gd name="T5" fmla="*/ 7 h 10"/>
                <a:gd name="T6" fmla="*/ 9 w 17"/>
                <a:gd name="T7" fmla="*/ 7 h 10"/>
                <a:gd name="T8" fmla="*/ 9 w 17"/>
                <a:gd name="T9" fmla="*/ 7 h 10"/>
                <a:gd name="T10" fmla="*/ 10 w 17"/>
                <a:gd name="T11" fmla="*/ 8 h 10"/>
                <a:gd name="T12" fmla="*/ 11 w 17"/>
                <a:gd name="T13" fmla="*/ 8 h 10"/>
                <a:gd name="T14" fmla="*/ 12 w 17"/>
                <a:gd name="T15" fmla="*/ 8 h 10"/>
                <a:gd name="T16" fmla="*/ 12 w 17"/>
                <a:gd name="T17" fmla="*/ 8 h 10"/>
                <a:gd name="T18" fmla="*/ 13 w 17"/>
                <a:gd name="T19" fmla="*/ 8 h 10"/>
                <a:gd name="T20" fmla="*/ 13 w 17"/>
                <a:gd name="T21" fmla="*/ 8 h 10"/>
                <a:gd name="T22" fmla="*/ 14 w 17"/>
                <a:gd name="T23" fmla="*/ 8 h 10"/>
                <a:gd name="T24" fmla="*/ 14 w 17"/>
                <a:gd name="T25" fmla="*/ 7 h 10"/>
                <a:gd name="T26" fmla="*/ 14 w 17"/>
                <a:gd name="T27" fmla="*/ 7 h 10"/>
                <a:gd name="T28" fmla="*/ 14 w 17"/>
                <a:gd name="T29" fmla="*/ 6 h 10"/>
                <a:gd name="T30" fmla="*/ 14 w 17"/>
                <a:gd name="T31" fmla="*/ 5 h 10"/>
                <a:gd name="T32" fmla="*/ 15 w 17"/>
                <a:gd name="T33" fmla="*/ 6 h 10"/>
                <a:gd name="T34" fmla="*/ 15 w 17"/>
                <a:gd name="T35" fmla="*/ 7 h 10"/>
                <a:gd name="T36" fmla="*/ 15 w 17"/>
                <a:gd name="T37" fmla="*/ 7 h 10"/>
                <a:gd name="T38" fmla="*/ 15 w 17"/>
                <a:gd name="T39" fmla="*/ 8 h 10"/>
                <a:gd name="T40" fmla="*/ 16 w 17"/>
                <a:gd name="T41" fmla="*/ 8 h 10"/>
                <a:gd name="T42" fmla="*/ 15 w 17"/>
                <a:gd name="T43" fmla="*/ 9 h 10"/>
                <a:gd name="T44" fmla="*/ 14 w 17"/>
                <a:gd name="T45" fmla="*/ 9 h 10"/>
                <a:gd name="T46" fmla="*/ 12 w 17"/>
                <a:gd name="T47" fmla="*/ 8 h 10"/>
                <a:gd name="T48" fmla="*/ 12 w 17"/>
                <a:gd name="T49" fmla="*/ 8 h 10"/>
                <a:gd name="T50" fmla="*/ 10 w 17"/>
                <a:gd name="T51" fmla="*/ 8 h 10"/>
                <a:gd name="T52" fmla="*/ 9 w 17"/>
                <a:gd name="T53" fmla="*/ 8 h 10"/>
                <a:gd name="T54" fmla="*/ 7 w 17"/>
                <a:gd name="T55" fmla="*/ 7 h 10"/>
                <a:gd name="T56" fmla="*/ 7 w 17"/>
                <a:gd name="T57" fmla="*/ 7 h 10"/>
                <a:gd name="T58" fmla="*/ 5 w 17"/>
                <a:gd name="T59" fmla="*/ 6 h 10"/>
                <a:gd name="T60" fmla="*/ 4 w 17"/>
                <a:gd name="T61" fmla="*/ 5 h 10"/>
                <a:gd name="T62" fmla="*/ 3 w 17"/>
                <a:gd name="T63" fmla="*/ 4 h 10"/>
                <a:gd name="T64" fmla="*/ 2 w 17"/>
                <a:gd name="T65" fmla="*/ 4 h 10"/>
                <a:gd name="T66" fmla="*/ 1 w 17"/>
                <a:gd name="T67" fmla="*/ 3 h 10"/>
                <a:gd name="T68" fmla="*/ 1 w 17"/>
                <a:gd name="T69" fmla="*/ 2 h 10"/>
                <a:gd name="T70" fmla="*/ 0 w 17"/>
                <a:gd name="T71" fmla="*/ 1 h 10"/>
                <a:gd name="T72" fmla="*/ 0 w 17"/>
                <a:gd name="T73" fmla="*/ 1 h 10"/>
                <a:gd name="T74" fmla="*/ 1 w 17"/>
                <a:gd name="T75" fmla="*/ 0 h 10"/>
                <a:gd name="T76" fmla="*/ 1 w 17"/>
                <a:gd name="T77" fmla="*/ 0 h 10"/>
                <a:gd name="T78" fmla="*/ 2 w 17"/>
                <a:gd name="T79" fmla="*/ 0 h 10"/>
                <a:gd name="T80" fmla="*/ 3 w 17"/>
                <a:gd name="T81" fmla="*/ 0 h 10"/>
                <a:gd name="T82" fmla="*/ 4 w 17"/>
                <a:gd name="T83" fmla="*/ 0 h 10"/>
                <a:gd name="T84" fmla="*/ 4 w 17"/>
                <a:gd name="T85" fmla="*/ 1 h 10"/>
                <a:gd name="T86" fmla="*/ 4 w 17"/>
                <a:gd name="T87" fmla="*/ 1 h 10"/>
                <a:gd name="T88" fmla="*/ 3 w 17"/>
                <a:gd name="T89" fmla="*/ 1 h 10"/>
                <a:gd name="T90" fmla="*/ 2 w 17"/>
                <a:gd name="T91" fmla="*/ 1 h 10"/>
                <a:gd name="T92" fmla="*/ 1 w 17"/>
                <a:gd name="T93" fmla="*/ 1 h 10"/>
                <a:gd name="T94" fmla="*/ 1 w 17"/>
                <a:gd name="T95" fmla="*/ 2 h 10"/>
                <a:gd name="T96" fmla="*/ 1 w 17"/>
                <a:gd name="T97" fmla="*/ 2 h 10"/>
                <a:gd name="T98" fmla="*/ 1 w 17"/>
                <a:gd name="T99" fmla="*/ 3 h 10"/>
                <a:gd name="T100" fmla="*/ 2 w 17"/>
                <a:gd name="T101" fmla="*/ 3 h 10"/>
                <a:gd name="T102" fmla="*/ 2 w 17"/>
                <a:gd name="T103" fmla="*/ 4 h 10"/>
                <a:gd name="T104" fmla="*/ 3 w 17"/>
                <a:gd name="T105" fmla="*/ 4 h 10"/>
                <a:gd name="T106" fmla="*/ 4 w 17"/>
                <a:gd name="T107" fmla="*/ 5 h 10"/>
                <a:gd name="T108" fmla="*/ 4 w 17"/>
                <a:gd name="T109" fmla="*/ 5 h 10"/>
                <a:gd name="T110" fmla="*/ 6 w 17"/>
                <a:gd name="T111" fmla="*/ 5 h 10"/>
                <a:gd name="T112" fmla="*/ 7 w 17"/>
                <a:gd name="T113"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 h="10">
                  <a:moveTo>
                    <a:pt x="7" y="6"/>
                  </a:moveTo>
                  <a:lnTo>
                    <a:pt x="7" y="6"/>
                  </a:lnTo>
                  <a:lnTo>
                    <a:pt x="8" y="7"/>
                  </a:lnTo>
                  <a:lnTo>
                    <a:pt x="9" y="7"/>
                  </a:lnTo>
                  <a:lnTo>
                    <a:pt x="9" y="7"/>
                  </a:lnTo>
                  <a:lnTo>
                    <a:pt x="10" y="8"/>
                  </a:lnTo>
                  <a:lnTo>
                    <a:pt x="11" y="8"/>
                  </a:lnTo>
                  <a:lnTo>
                    <a:pt x="12" y="8"/>
                  </a:lnTo>
                  <a:lnTo>
                    <a:pt x="12" y="8"/>
                  </a:lnTo>
                  <a:lnTo>
                    <a:pt x="13" y="8"/>
                  </a:lnTo>
                  <a:lnTo>
                    <a:pt x="13" y="8"/>
                  </a:lnTo>
                  <a:lnTo>
                    <a:pt x="14" y="8"/>
                  </a:lnTo>
                  <a:lnTo>
                    <a:pt x="14" y="7"/>
                  </a:lnTo>
                  <a:lnTo>
                    <a:pt x="14" y="7"/>
                  </a:lnTo>
                  <a:lnTo>
                    <a:pt x="14" y="6"/>
                  </a:lnTo>
                  <a:lnTo>
                    <a:pt x="14" y="5"/>
                  </a:lnTo>
                  <a:lnTo>
                    <a:pt x="15" y="6"/>
                  </a:lnTo>
                  <a:lnTo>
                    <a:pt x="15" y="7"/>
                  </a:lnTo>
                  <a:lnTo>
                    <a:pt x="15" y="7"/>
                  </a:lnTo>
                  <a:lnTo>
                    <a:pt x="15" y="8"/>
                  </a:lnTo>
                  <a:lnTo>
                    <a:pt x="16" y="8"/>
                  </a:lnTo>
                  <a:lnTo>
                    <a:pt x="15" y="9"/>
                  </a:lnTo>
                  <a:lnTo>
                    <a:pt x="14" y="9"/>
                  </a:lnTo>
                  <a:lnTo>
                    <a:pt x="12" y="8"/>
                  </a:lnTo>
                  <a:lnTo>
                    <a:pt x="12" y="8"/>
                  </a:lnTo>
                  <a:lnTo>
                    <a:pt x="10" y="8"/>
                  </a:lnTo>
                  <a:lnTo>
                    <a:pt x="9" y="8"/>
                  </a:lnTo>
                  <a:lnTo>
                    <a:pt x="7" y="7"/>
                  </a:lnTo>
                  <a:lnTo>
                    <a:pt x="7" y="7"/>
                  </a:lnTo>
                  <a:lnTo>
                    <a:pt x="5" y="6"/>
                  </a:lnTo>
                  <a:lnTo>
                    <a:pt x="4" y="5"/>
                  </a:lnTo>
                  <a:lnTo>
                    <a:pt x="3" y="4"/>
                  </a:lnTo>
                  <a:lnTo>
                    <a:pt x="2" y="4"/>
                  </a:lnTo>
                  <a:lnTo>
                    <a:pt x="1" y="3"/>
                  </a:lnTo>
                  <a:lnTo>
                    <a:pt x="1" y="2"/>
                  </a:lnTo>
                  <a:lnTo>
                    <a:pt x="0" y="1"/>
                  </a:lnTo>
                  <a:lnTo>
                    <a:pt x="0" y="1"/>
                  </a:lnTo>
                  <a:lnTo>
                    <a:pt x="1" y="0"/>
                  </a:lnTo>
                  <a:lnTo>
                    <a:pt x="1" y="0"/>
                  </a:lnTo>
                  <a:lnTo>
                    <a:pt x="2" y="0"/>
                  </a:lnTo>
                  <a:lnTo>
                    <a:pt x="3" y="0"/>
                  </a:lnTo>
                  <a:lnTo>
                    <a:pt x="4" y="0"/>
                  </a:lnTo>
                  <a:lnTo>
                    <a:pt x="4" y="1"/>
                  </a:lnTo>
                  <a:lnTo>
                    <a:pt x="4" y="1"/>
                  </a:lnTo>
                  <a:lnTo>
                    <a:pt x="3" y="1"/>
                  </a:lnTo>
                  <a:lnTo>
                    <a:pt x="2" y="1"/>
                  </a:lnTo>
                  <a:lnTo>
                    <a:pt x="1" y="1"/>
                  </a:lnTo>
                  <a:lnTo>
                    <a:pt x="1" y="2"/>
                  </a:lnTo>
                  <a:lnTo>
                    <a:pt x="1" y="2"/>
                  </a:lnTo>
                  <a:lnTo>
                    <a:pt x="1" y="3"/>
                  </a:lnTo>
                  <a:lnTo>
                    <a:pt x="2" y="3"/>
                  </a:lnTo>
                  <a:lnTo>
                    <a:pt x="2" y="4"/>
                  </a:lnTo>
                  <a:lnTo>
                    <a:pt x="3" y="4"/>
                  </a:lnTo>
                  <a:lnTo>
                    <a:pt x="4" y="5"/>
                  </a:lnTo>
                  <a:lnTo>
                    <a:pt x="4" y="5"/>
                  </a:lnTo>
                  <a:lnTo>
                    <a:pt x="6" y="5"/>
                  </a:lnTo>
                  <a:lnTo>
                    <a:pt x="7"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8" name="Freeform 692"/>
            <p:cNvSpPr>
              <a:spLocks/>
            </p:cNvSpPr>
            <p:nvPr/>
          </p:nvSpPr>
          <p:spPr bwMode="auto">
            <a:xfrm>
              <a:off x="849" y="3809"/>
              <a:ext cx="19" cy="7"/>
            </a:xfrm>
            <a:custGeom>
              <a:avLst/>
              <a:gdLst>
                <a:gd name="T0" fmla="*/ 8 w 19"/>
                <a:gd name="T1" fmla="*/ 5 h 7"/>
                <a:gd name="T2" fmla="*/ 9 w 19"/>
                <a:gd name="T3" fmla="*/ 5 h 7"/>
                <a:gd name="T4" fmla="*/ 10 w 19"/>
                <a:gd name="T5" fmla="*/ 5 h 7"/>
                <a:gd name="T6" fmla="*/ 11 w 19"/>
                <a:gd name="T7" fmla="*/ 5 h 7"/>
                <a:gd name="T8" fmla="*/ 11 w 19"/>
                <a:gd name="T9" fmla="*/ 6 h 7"/>
                <a:gd name="T10" fmla="*/ 12 w 19"/>
                <a:gd name="T11" fmla="*/ 6 h 7"/>
                <a:gd name="T12" fmla="*/ 13 w 19"/>
                <a:gd name="T13" fmla="*/ 6 h 7"/>
                <a:gd name="T14" fmla="*/ 14 w 19"/>
                <a:gd name="T15" fmla="*/ 6 h 7"/>
                <a:gd name="T16" fmla="*/ 14 w 19"/>
                <a:gd name="T17" fmla="*/ 6 h 7"/>
                <a:gd name="T18" fmla="*/ 15 w 19"/>
                <a:gd name="T19" fmla="*/ 6 h 7"/>
                <a:gd name="T20" fmla="*/ 16 w 19"/>
                <a:gd name="T21" fmla="*/ 6 h 7"/>
                <a:gd name="T22" fmla="*/ 16 w 19"/>
                <a:gd name="T23" fmla="*/ 5 h 7"/>
                <a:gd name="T24" fmla="*/ 16 w 19"/>
                <a:gd name="T25" fmla="*/ 5 h 7"/>
                <a:gd name="T26" fmla="*/ 16 w 19"/>
                <a:gd name="T27" fmla="*/ 4 h 7"/>
                <a:gd name="T28" fmla="*/ 16 w 19"/>
                <a:gd name="T29" fmla="*/ 4 h 7"/>
                <a:gd name="T30" fmla="*/ 16 w 19"/>
                <a:gd name="T31" fmla="*/ 4 h 7"/>
                <a:gd name="T32" fmla="*/ 17 w 19"/>
                <a:gd name="T33" fmla="*/ 4 h 7"/>
                <a:gd name="T34" fmla="*/ 17 w 19"/>
                <a:gd name="T35" fmla="*/ 5 h 7"/>
                <a:gd name="T36" fmla="*/ 17 w 19"/>
                <a:gd name="T37" fmla="*/ 5 h 7"/>
                <a:gd name="T38" fmla="*/ 17 w 19"/>
                <a:gd name="T39" fmla="*/ 6 h 7"/>
                <a:gd name="T40" fmla="*/ 18 w 19"/>
                <a:gd name="T41" fmla="*/ 6 h 7"/>
                <a:gd name="T42" fmla="*/ 17 w 19"/>
                <a:gd name="T43" fmla="*/ 6 h 7"/>
                <a:gd name="T44" fmla="*/ 16 w 19"/>
                <a:gd name="T45" fmla="*/ 6 h 7"/>
                <a:gd name="T46" fmla="*/ 14 w 19"/>
                <a:gd name="T47" fmla="*/ 6 h 7"/>
                <a:gd name="T48" fmla="*/ 13 w 19"/>
                <a:gd name="T49" fmla="*/ 6 h 7"/>
                <a:gd name="T50" fmla="*/ 11 w 19"/>
                <a:gd name="T51" fmla="*/ 6 h 7"/>
                <a:gd name="T52" fmla="*/ 10 w 19"/>
                <a:gd name="T53" fmla="*/ 6 h 7"/>
                <a:gd name="T54" fmla="*/ 9 w 19"/>
                <a:gd name="T55" fmla="*/ 6 h 7"/>
                <a:gd name="T56" fmla="*/ 8 w 19"/>
                <a:gd name="T57" fmla="*/ 5 h 7"/>
                <a:gd name="T58" fmla="*/ 6 w 19"/>
                <a:gd name="T59" fmla="*/ 5 h 7"/>
                <a:gd name="T60" fmla="*/ 5 w 19"/>
                <a:gd name="T61" fmla="*/ 4 h 7"/>
                <a:gd name="T62" fmla="*/ 4 w 19"/>
                <a:gd name="T63" fmla="*/ 4 h 7"/>
                <a:gd name="T64" fmla="*/ 2 w 19"/>
                <a:gd name="T65" fmla="*/ 3 h 7"/>
                <a:gd name="T66" fmla="*/ 2 w 19"/>
                <a:gd name="T67" fmla="*/ 3 h 7"/>
                <a:gd name="T68" fmla="*/ 1 w 19"/>
                <a:gd name="T69" fmla="*/ 2 h 7"/>
                <a:gd name="T70" fmla="*/ 0 w 19"/>
                <a:gd name="T71" fmla="*/ 1 h 7"/>
                <a:gd name="T72" fmla="*/ 0 w 19"/>
                <a:gd name="T73" fmla="*/ 1 h 7"/>
                <a:gd name="T74" fmla="*/ 1 w 19"/>
                <a:gd name="T75" fmla="*/ 1 h 7"/>
                <a:gd name="T76" fmla="*/ 1 w 19"/>
                <a:gd name="T77" fmla="*/ 0 h 7"/>
                <a:gd name="T78" fmla="*/ 2 w 19"/>
                <a:gd name="T79" fmla="*/ 0 h 7"/>
                <a:gd name="T80" fmla="*/ 2 w 19"/>
                <a:gd name="T81" fmla="*/ 0 h 7"/>
                <a:gd name="T82" fmla="*/ 3 w 19"/>
                <a:gd name="T83" fmla="*/ 0 h 7"/>
                <a:gd name="T84" fmla="*/ 4 w 19"/>
                <a:gd name="T85" fmla="*/ 0 h 7"/>
                <a:gd name="T86" fmla="*/ 5 w 19"/>
                <a:gd name="T87" fmla="*/ 0 h 7"/>
                <a:gd name="T88" fmla="*/ 4 w 19"/>
                <a:gd name="T89" fmla="*/ 0 h 7"/>
                <a:gd name="T90" fmla="*/ 3 w 19"/>
                <a:gd name="T91" fmla="*/ 0 h 7"/>
                <a:gd name="T92" fmla="*/ 2 w 19"/>
                <a:gd name="T93" fmla="*/ 1 h 7"/>
                <a:gd name="T94" fmla="*/ 2 w 19"/>
                <a:gd name="T95" fmla="*/ 1 h 7"/>
                <a:gd name="T96" fmla="*/ 2 w 19"/>
                <a:gd name="T97" fmla="*/ 2 h 7"/>
                <a:gd name="T98" fmla="*/ 2 w 19"/>
                <a:gd name="T99" fmla="*/ 2 h 7"/>
                <a:gd name="T100" fmla="*/ 3 w 19"/>
                <a:gd name="T101" fmla="*/ 3 h 7"/>
                <a:gd name="T102" fmla="*/ 4 w 19"/>
                <a:gd name="T103" fmla="*/ 3 h 7"/>
                <a:gd name="T104" fmla="*/ 5 w 19"/>
                <a:gd name="T105" fmla="*/ 4 h 7"/>
                <a:gd name="T106" fmla="*/ 6 w 19"/>
                <a:gd name="T107" fmla="*/ 4 h 7"/>
                <a:gd name="T108" fmla="*/ 7 w 19"/>
                <a:gd name="T109" fmla="*/ 4 h 7"/>
                <a:gd name="T110" fmla="*/ 8 w 19"/>
                <a:gd name="T11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 h="7">
                  <a:moveTo>
                    <a:pt x="8" y="5"/>
                  </a:moveTo>
                  <a:lnTo>
                    <a:pt x="9" y="5"/>
                  </a:lnTo>
                  <a:lnTo>
                    <a:pt x="10" y="5"/>
                  </a:lnTo>
                  <a:lnTo>
                    <a:pt x="11" y="5"/>
                  </a:lnTo>
                  <a:lnTo>
                    <a:pt x="11" y="6"/>
                  </a:lnTo>
                  <a:lnTo>
                    <a:pt x="12" y="6"/>
                  </a:lnTo>
                  <a:lnTo>
                    <a:pt x="13" y="6"/>
                  </a:lnTo>
                  <a:lnTo>
                    <a:pt x="14" y="6"/>
                  </a:lnTo>
                  <a:lnTo>
                    <a:pt x="14" y="6"/>
                  </a:lnTo>
                  <a:lnTo>
                    <a:pt x="15" y="6"/>
                  </a:lnTo>
                  <a:lnTo>
                    <a:pt x="16" y="6"/>
                  </a:lnTo>
                  <a:lnTo>
                    <a:pt x="16" y="5"/>
                  </a:lnTo>
                  <a:lnTo>
                    <a:pt x="16" y="5"/>
                  </a:lnTo>
                  <a:lnTo>
                    <a:pt x="16" y="4"/>
                  </a:lnTo>
                  <a:lnTo>
                    <a:pt x="16" y="4"/>
                  </a:lnTo>
                  <a:lnTo>
                    <a:pt x="16" y="4"/>
                  </a:lnTo>
                  <a:lnTo>
                    <a:pt x="17" y="4"/>
                  </a:lnTo>
                  <a:lnTo>
                    <a:pt x="17" y="5"/>
                  </a:lnTo>
                  <a:lnTo>
                    <a:pt x="17" y="5"/>
                  </a:lnTo>
                  <a:lnTo>
                    <a:pt x="17" y="6"/>
                  </a:lnTo>
                  <a:lnTo>
                    <a:pt x="18" y="6"/>
                  </a:lnTo>
                  <a:lnTo>
                    <a:pt x="17" y="6"/>
                  </a:lnTo>
                  <a:lnTo>
                    <a:pt x="16" y="6"/>
                  </a:lnTo>
                  <a:lnTo>
                    <a:pt x="14" y="6"/>
                  </a:lnTo>
                  <a:lnTo>
                    <a:pt x="13" y="6"/>
                  </a:lnTo>
                  <a:lnTo>
                    <a:pt x="11" y="6"/>
                  </a:lnTo>
                  <a:lnTo>
                    <a:pt x="10" y="6"/>
                  </a:lnTo>
                  <a:lnTo>
                    <a:pt x="9" y="6"/>
                  </a:lnTo>
                  <a:lnTo>
                    <a:pt x="8" y="5"/>
                  </a:lnTo>
                  <a:lnTo>
                    <a:pt x="6" y="5"/>
                  </a:lnTo>
                  <a:lnTo>
                    <a:pt x="5" y="4"/>
                  </a:lnTo>
                  <a:lnTo>
                    <a:pt x="4" y="4"/>
                  </a:lnTo>
                  <a:lnTo>
                    <a:pt x="2" y="3"/>
                  </a:lnTo>
                  <a:lnTo>
                    <a:pt x="2" y="3"/>
                  </a:lnTo>
                  <a:lnTo>
                    <a:pt x="1" y="2"/>
                  </a:lnTo>
                  <a:lnTo>
                    <a:pt x="0" y="1"/>
                  </a:lnTo>
                  <a:lnTo>
                    <a:pt x="0" y="1"/>
                  </a:lnTo>
                  <a:lnTo>
                    <a:pt x="1" y="1"/>
                  </a:lnTo>
                  <a:lnTo>
                    <a:pt x="1" y="0"/>
                  </a:lnTo>
                  <a:lnTo>
                    <a:pt x="2" y="0"/>
                  </a:lnTo>
                  <a:lnTo>
                    <a:pt x="2" y="0"/>
                  </a:lnTo>
                  <a:lnTo>
                    <a:pt x="3" y="0"/>
                  </a:lnTo>
                  <a:lnTo>
                    <a:pt x="4" y="0"/>
                  </a:lnTo>
                  <a:lnTo>
                    <a:pt x="5" y="0"/>
                  </a:lnTo>
                  <a:lnTo>
                    <a:pt x="4" y="0"/>
                  </a:lnTo>
                  <a:lnTo>
                    <a:pt x="3" y="0"/>
                  </a:lnTo>
                  <a:lnTo>
                    <a:pt x="2" y="1"/>
                  </a:lnTo>
                  <a:lnTo>
                    <a:pt x="2" y="1"/>
                  </a:lnTo>
                  <a:lnTo>
                    <a:pt x="2" y="2"/>
                  </a:lnTo>
                  <a:lnTo>
                    <a:pt x="2" y="2"/>
                  </a:lnTo>
                  <a:lnTo>
                    <a:pt x="3" y="3"/>
                  </a:lnTo>
                  <a:lnTo>
                    <a:pt x="4" y="3"/>
                  </a:lnTo>
                  <a:lnTo>
                    <a:pt x="5" y="4"/>
                  </a:lnTo>
                  <a:lnTo>
                    <a:pt x="6" y="4"/>
                  </a:lnTo>
                  <a:lnTo>
                    <a:pt x="7" y="4"/>
                  </a:lnTo>
                  <a:lnTo>
                    <a:pt x="8"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49" name="Freeform 693"/>
            <p:cNvSpPr>
              <a:spLocks/>
            </p:cNvSpPr>
            <p:nvPr/>
          </p:nvSpPr>
          <p:spPr bwMode="auto">
            <a:xfrm>
              <a:off x="835" y="3811"/>
              <a:ext cx="8" cy="17"/>
            </a:xfrm>
            <a:custGeom>
              <a:avLst/>
              <a:gdLst>
                <a:gd name="T0" fmla="*/ 2 w 8"/>
                <a:gd name="T1" fmla="*/ 9 h 17"/>
                <a:gd name="T2" fmla="*/ 2 w 8"/>
                <a:gd name="T3" fmla="*/ 9 h 17"/>
                <a:gd name="T4" fmla="*/ 3 w 8"/>
                <a:gd name="T5" fmla="*/ 10 h 17"/>
                <a:gd name="T6" fmla="*/ 3 w 8"/>
                <a:gd name="T7" fmla="*/ 11 h 17"/>
                <a:gd name="T8" fmla="*/ 4 w 8"/>
                <a:gd name="T9" fmla="*/ 12 h 17"/>
                <a:gd name="T10" fmla="*/ 4 w 8"/>
                <a:gd name="T11" fmla="*/ 13 h 17"/>
                <a:gd name="T12" fmla="*/ 5 w 8"/>
                <a:gd name="T13" fmla="*/ 14 h 17"/>
                <a:gd name="T14" fmla="*/ 5 w 8"/>
                <a:gd name="T15" fmla="*/ 15 h 17"/>
                <a:gd name="T16" fmla="*/ 6 w 8"/>
                <a:gd name="T17" fmla="*/ 15 h 17"/>
                <a:gd name="T18" fmla="*/ 6 w 8"/>
                <a:gd name="T19" fmla="*/ 14 h 17"/>
                <a:gd name="T20" fmla="*/ 7 w 8"/>
                <a:gd name="T21" fmla="*/ 13 h 17"/>
                <a:gd name="T22" fmla="*/ 7 w 8"/>
                <a:gd name="T23" fmla="*/ 12 h 17"/>
                <a:gd name="T24" fmla="*/ 7 w 8"/>
                <a:gd name="T25" fmla="*/ 13 h 17"/>
                <a:gd name="T26" fmla="*/ 7 w 8"/>
                <a:gd name="T27" fmla="*/ 14 h 17"/>
                <a:gd name="T28" fmla="*/ 7 w 8"/>
                <a:gd name="T29" fmla="*/ 15 h 17"/>
                <a:gd name="T30" fmla="*/ 7 w 8"/>
                <a:gd name="T31" fmla="*/ 15 h 17"/>
                <a:gd name="T32" fmla="*/ 6 w 8"/>
                <a:gd name="T33" fmla="*/ 15 h 17"/>
                <a:gd name="T34" fmla="*/ 6 w 8"/>
                <a:gd name="T35" fmla="*/ 16 h 17"/>
                <a:gd name="T36" fmla="*/ 6 w 8"/>
                <a:gd name="T37" fmla="*/ 15 h 17"/>
                <a:gd name="T38" fmla="*/ 5 w 8"/>
                <a:gd name="T39" fmla="*/ 15 h 17"/>
                <a:gd name="T40" fmla="*/ 4 w 8"/>
                <a:gd name="T41" fmla="*/ 15 h 17"/>
                <a:gd name="T42" fmla="*/ 4 w 8"/>
                <a:gd name="T43" fmla="*/ 14 h 17"/>
                <a:gd name="T44" fmla="*/ 3 w 8"/>
                <a:gd name="T45" fmla="*/ 12 h 17"/>
                <a:gd name="T46" fmla="*/ 3 w 8"/>
                <a:gd name="T47" fmla="*/ 12 h 17"/>
                <a:gd name="T48" fmla="*/ 2 w 8"/>
                <a:gd name="T49" fmla="*/ 10 h 17"/>
                <a:gd name="T50" fmla="*/ 1 w 8"/>
                <a:gd name="T51" fmla="*/ 9 h 17"/>
                <a:gd name="T52" fmla="*/ 1 w 8"/>
                <a:gd name="T53" fmla="*/ 8 h 17"/>
                <a:gd name="T54" fmla="*/ 1 w 8"/>
                <a:gd name="T55" fmla="*/ 7 h 17"/>
                <a:gd name="T56" fmla="*/ 0 w 8"/>
                <a:gd name="T57" fmla="*/ 5 h 17"/>
                <a:gd name="T58" fmla="*/ 0 w 8"/>
                <a:gd name="T59" fmla="*/ 4 h 17"/>
                <a:gd name="T60" fmla="*/ 0 w 8"/>
                <a:gd name="T61" fmla="*/ 3 h 17"/>
                <a:gd name="T62" fmla="*/ 0 w 8"/>
                <a:gd name="T63" fmla="*/ 1 h 17"/>
                <a:gd name="T64" fmla="*/ 0 w 8"/>
                <a:gd name="T65" fmla="*/ 1 h 17"/>
                <a:gd name="T66" fmla="*/ 0 w 8"/>
                <a:gd name="T67" fmla="*/ 0 h 17"/>
                <a:gd name="T68" fmla="*/ 1 w 8"/>
                <a:gd name="T69" fmla="*/ 0 h 17"/>
                <a:gd name="T70" fmla="*/ 1 w 8"/>
                <a:gd name="T71" fmla="*/ 0 h 17"/>
                <a:gd name="T72" fmla="*/ 2 w 8"/>
                <a:gd name="T73" fmla="*/ 0 h 17"/>
                <a:gd name="T74" fmla="*/ 2 w 8"/>
                <a:gd name="T75" fmla="*/ 1 h 17"/>
                <a:gd name="T76" fmla="*/ 3 w 8"/>
                <a:gd name="T77" fmla="*/ 1 h 17"/>
                <a:gd name="T78" fmla="*/ 3 w 8"/>
                <a:gd name="T79" fmla="*/ 1 h 17"/>
                <a:gd name="T80" fmla="*/ 3 w 8"/>
                <a:gd name="T81" fmla="*/ 1 h 17"/>
                <a:gd name="T82" fmla="*/ 2 w 8"/>
                <a:gd name="T83" fmla="*/ 1 h 17"/>
                <a:gd name="T84" fmla="*/ 2 w 8"/>
                <a:gd name="T85" fmla="*/ 1 h 17"/>
                <a:gd name="T86" fmla="*/ 1 w 8"/>
                <a:gd name="T87" fmla="*/ 1 h 17"/>
                <a:gd name="T88" fmla="*/ 1 w 8"/>
                <a:gd name="T89" fmla="*/ 1 h 17"/>
                <a:gd name="T90" fmla="*/ 1 w 8"/>
                <a:gd name="T91" fmla="*/ 1 h 17"/>
                <a:gd name="T92" fmla="*/ 1 w 8"/>
                <a:gd name="T93" fmla="*/ 2 h 17"/>
                <a:gd name="T94" fmla="*/ 1 w 8"/>
                <a:gd name="T95" fmla="*/ 3 h 17"/>
                <a:gd name="T96" fmla="*/ 1 w 8"/>
                <a:gd name="T97" fmla="*/ 4 h 17"/>
                <a:gd name="T98" fmla="*/ 1 w 8"/>
                <a:gd name="T99" fmla="*/ 4 h 17"/>
                <a:gd name="T100" fmla="*/ 1 w 8"/>
                <a:gd name="T101" fmla="*/ 5 h 17"/>
                <a:gd name="T102" fmla="*/ 1 w 8"/>
                <a:gd name="T103" fmla="*/ 6 h 17"/>
                <a:gd name="T104" fmla="*/ 1 w 8"/>
                <a:gd name="T105" fmla="*/ 7 h 17"/>
                <a:gd name="T106" fmla="*/ 2 w 8"/>
                <a:gd name="T107" fmla="*/ 8 h 17"/>
                <a:gd name="T108" fmla="*/ 2 w 8"/>
                <a:gd name="T10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 h="17">
                  <a:moveTo>
                    <a:pt x="2" y="9"/>
                  </a:moveTo>
                  <a:lnTo>
                    <a:pt x="2" y="9"/>
                  </a:lnTo>
                  <a:lnTo>
                    <a:pt x="3" y="10"/>
                  </a:lnTo>
                  <a:lnTo>
                    <a:pt x="3" y="11"/>
                  </a:lnTo>
                  <a:lnTo>
                    <a:pt x="4" y="12"/>
                  </a:lnTo>
                  <a:lnTo>
                    <a:pt x="4" y="13"/>
                  </a:lnTo>
                  <a:lnTo>
                    <a:pt x="5" y="14"/>
                  </a:lnTo>
                  <a:lnTo>
                    <a:pt x="5" y="15"/>
                  </a:lnTo>
                  <a:lnTo>
                    <a:pt x="6" y="15"/>
                  </a:lnTo>
                  <a:lnTo>
                    <a:pt x="6" y="14"/>
                  </a:lnTo>
                  <a:lnTo>
                    <a:pt x="7" y="13"/>
                  </a:lnTo>
                  <a:lnTo>
                    <a:pt x="7" y="12"/>
                  </a:lnTo>
                  <a:lnTo>
                    <a:pt x="7" y="13"/>
                  </a:lnTo>
                  <a:lnTo>
                    <a:pt x="7" y="14"/>
                  </a:lnTo>
                  <a:lnTo>
                    <a:pt x="7" y="15"/>
                  </a:lnTo>
                  <a:lnTo>
                    <a:pt x="7" y="15"/>
                  </a:lnTo>
                  <a:lnTo>
                    <a:pt x="6" y="15"/>
                  </a:lnTo>
                  <a:lnTo>
                    <a:pt x="6" y="16"/>
                  </a:lnTo>
                  <a:lnTo>
                    <a:pt x="6" y="15"/>
                  </a:lnTo>
                  <a:lnTo>
                    <a:pt x="5" y="15"/>
                  </a:lnTo>
                  <a:lnTo>
                    <a:pt x="4" y="15"/>
                  </a:lnTo>
                  <a:lnTo>
                    <a:pt x="4" y="14"/>
                  </a:lnTo>
                  <a:lnTo>
                    <a:pt x="3" y="12"/>
                  </a:lnTo>
                  <a:lnTo>
                    <a:pt x="3" y="12"/>
                  </a:lnTo>
                  <a:lnTo>
                    <a:pt x="2" y="10"/>
                  </a:lnTo>
                  <a:lnTo>
                    <a:pt x="1" y="9"/>
                  </a:lnTo>
                  <a:lnTo>
                    <a:pt x="1" y="8"/>
                  </a:lnTo>
                  <a:lnTo>
                    <a:pt x="1" y="7"/>
                  </a:lnTo>
                  <a:lnTo>
                    <a:pt x="0" y="5"/>
                  </a:lnTo>
                  <a:lnTo>
                    <a:pt x="0" y="4"/>
                  </a:lnTo>
                  <a:lnTo>
                    <a:pt x="0" y="3"/>
                  </a:lnTo>
                  <a:lnTo>
                    <a:pt x="0" y="1"/>
                  </a:lnTo>
                  <a:lnTo>
                    <a:pt x="0" y="1"/>
                  </a:lnTo>
                  <a:lnTo>
                    <a:pt x="0" y="0"/>
                  </a:lnTo>
                  <a:lnTo>
                    <a:pt x="1" y="0"/>
                  </a:lnTo>
                  <a:lnTo>
                    <a:pt x="1" y="0"/>
                  </a:lnTo>
                  <a:lnTo>
                    <a:pt x="2" y="0"/>
                  </a:lnTo>
                  <a:lnTo>
                    <a:pt x="2" y="1"/>
                  </a:lnTo>
                  <a:lnTo>
                    <a:pt x="3" y="1"/>
                  </a:lnTo>
                  <a:lnTo>
                    <a:pt x="3" y="1"/>
                  </a:lnTo>
                  <a:lnTo>
                    <a:pt x="3" y="1"/>
                  </a:lnTo>
                  <a:lnTo>
                    <a:pt x="2" y="1"/>
                  </a:lnTo>
                  <a:lnTo>
                    <a:pt x="2" y="1"/>
                  </a:lnTo>
                  <a:lnTo>
                    <a:pt x="1" y="1"/>
                  </a:lnTo>
                  <a:lnTo>
                    <a:pt x="1" y="1"/>
                  </a:lnTo>
                  <a:lnTo>
                    <a:pt x="1" y="1"/>
                  </a:lnTo>
                  <a:lnTo>
                    <a:pt x="1" y="2"/>
                  </a:lnTo>
                  <a:lnTo>
                    <a:pt x="1" y="3"/>
                  </a:lnTo>
                  <a:lnTo>
                    <a:pt x="1" y="4"/>
                  </a:lnTo>
                  <a:lnTo>
                    <a:pt x="1" y="4"/>
                  </a:lnTo>
                  <a:lnTo>
                    <a:pt x="1" y="5"/>
                  </a:lnTo>
                  <a:lnTo>
                    <a:pt x="1" y="6"/>
                  </a:lnTo>
                  <a:lnTo>
                    <a:pt x="1" y="7"/>
                  </a:lnTo>
                  <a:lnTo>
                    <a:pt x="2" y="8"/>
                  </a:lnTo>
                  <a:lnTo>
                    <a:pt x="2"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0" name="Freeform 694"/>
            <p:cNvSpPr>
              <a:spLocks/>
            </p:cNvSpPr>
            <p:nvPr/>
          </p:nvSpPr>
          <p:spPr bwMode="auto">
            <a:xfrm>
              <a:off x="790" y="3811"/>
              <a:ext cx="75" cy="27"/>
            </a:xfrm>
            <a:custGeom>
              <a:avLst/>
              <a:gdLst>
                <a:gd name="T0" fmla="*/ 0 w 75"/>
                <a:gd name="T1" fmla="*/ 26 h 27"/>
                <a:gd name="T2" fmla="*/ 4 w 75"/>
                <a:gd name="T3" fmla="*/ 26 h 27"/>
                <a:gd name="T4" fmla="*/ 8 w 75"/>
                <a:gd name="T5" fmla="*/ 25 h 27"/>
                <a:gd name="T6" fmla="*/ 11 w 75"/>
                <a:gd name="T7" fmla="*/ 24 h 27"/>
                <a:gd name="T8" fmla="*/ 13 w 75"/>
                <a:gd name="T9" fmla="*/ 22 h 27"/>
                <a:gd name="T10" fmla="*/ 15 w 75"/>
                <a:gd name="T11" fmla="*/ 20 h 27"/>
                <a:gd name="T12" fmla="*/ 17 w 75"/>
                <a:gd name="T13" fmla="*/ 18 h 27"/>
                <a:gd name="T14" fmla="*/ 18 w 75"/>
                <a:gd name="T15" fmla="*/ 15 h 27"/>
                <a:gd name="T16" fmla="*/ 19 w 75"/>
                <a:gd name="T17" fmla="*/ 13 h 27"/>
                <a:gd name="T18" fmla="*/ 20 w 75"/>
                <a:gd name="T19" fmla="*/ 10 h 27"/>
                <a:gd name="T20" fmla="*/ 22 w 75"/>
                <a:gd name="T21" fmla="*/ 8 h 27"/>
                <a:gd name="T22" fmla="*/ 23 w 75"/>
                <a:gd name="T23" fmla="*/ 6 h 27"/>
                <a:gd name="T24" fmla="*/ 24 w 75"/>
                <a:gd name="T25" fmla="*/ 4 h 27"/>
                <a:gd name="T26" fmla="*/ 26 w 75"/>
                <a:gd name="T27" fmla="*/ 2 h 27"/>
                <a:gd name="T28" fmla="*/ 28 w 75"/>
                <a:gd name="T29" fmla="*/ 1 h 27"/>
                <a:gd name="T30" fmla="*/ 31 w 75"/>
                <a:gd name="T31" fmla="*/ 0 h 27"/>
                <a:gd name="T32" fmla="*/ 34 w 75"/>
                <a:gd name="T33" fmla="*/ 0 h 27"/>
                <a:gd name="T34" fmla="*/ 38 w 75"/>
                <a:gd name="T35" fmla="*/ 0 h 27"/>
                <a:gd name="T36" fmla="*/ 41 w 75"/>
                <a:gd name="T37" fmla="*/ 1 h 27"/>
                <a:gd name="T38" fmla="*/ 43 w 75"/>
                <a:gd name="T39" fmla="*/ 2 h 27"/>
                <a:gd name="T40" fmla="*/ 46 w 75"/>
                <a:gd name="T41" fmla="*/ 4 h 27"/>
                <a:gd name="T42" fmla="*/ 47 w 75"/>
                <a:gd name="T43" fmla="*/ 6 h 27"/>
                <a:gd name="T44" fmla="*/ 49 w 75"/>
                <a:gd name="T45" fmla="*/ 8 h 27"/>
                <a:gd name="T46" fmla="*/ 51 w 75"/>
                <a:gd name="T47" fmla="*/ 10 h 27"/>
                <a:gd name="T48" fmla="*/ 52 w 75"/>
                <a:gd name="T49" fmla="*/ 12 h 27"/>
                <a:gd name="T50" fmla="*/ 54 w 75"/>
                <a:gd name="T51" fmla="*/ 15 h 27"/>
                <a:gd name="T52" fmla="*/ 56 w 75"/>
                <a:gd name="T53" fmla="*/ 17 h 27"/>
                <a:gd name="T54" fmla="*/ 58 w 75"/>
                <a:gd name="T55" fmla="*/ 19 h 27"/>
                <a:gd name="T56" fmla="*/ 60 w 75"/>
                <a:gd name="T57" fmla="*/ 21 h 27"/>
                <a:gd name="T58" fmla="*/ 63 w 75"/>
                <a:gd name="T59" fmla="*/ 23 h 27"/>
                <a:gd name="T60" fmla="*/ 66 w 75"/>
                <a:gd name="T61" fmla="*/ 24 h 27"/>
                <a:gd name="T62" fmla="*/ 69 w 75"/>
                <a:gd name="T63" fmla="*/ 25 h 27"/>
                <a:gd name="T64" fmla="*/ 74 w 75"/>
                <a:gd name="T65"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27">
                  <a:moveTo>
                    <a:pt x="0" y="26"/>
                  </a:moveTo>
                  <a:lnTo>
                    <a:pt x="4" y="26"/>
                  </a:lnTo>
                  <a:lnTo>
                    <a:pt x="8" y="25"/>
                  </a:lnTo>
                  <a:lnTo>
                    <a:pt x="11" y="24"/>
                  </a:lnTo>
                  <a:lnTo>
                    <a:pt x="13" y="22"/>
                  </a:lnTo>
                  <a:lnTo>
                    <a:pt x="15" y="20"/>
                  </a:lnTo>
                  <a:lnTo>
                    <a:pt x="17" y="18"/>
                  </a:lnTo>
                  <a:lnTo>
                    <a:pt x="18" y="15"/>
                  </a:lnTo>
                  <a:lnTo>
                    <a:pt x="19" y="13"/>
                  </a:lnTo>
                  <a:lnTo>
                    <a:pt x="20" y="10"/>
                  </a:lnTo>
                  <a:lnTo>
                    <a:pt x="22" y="8"/>
                  </a:lnTo>
                  <a:lnTo>
                    <a:pt x="23" y="6"/>
                  </a:lnTo>
                  <a:lnTo>
                    <a:pt x="24" y="4"/>
                  </a:lnTo>
                  <a:lnTo>
                    <a:pt x="26" y="2"/>
                  </a:lnTo>
                  <a:lnTo>
                    <a:pt x="28" y="1"/>
                  </a:lnTo>
                  <a:lnTo>
                    <a:pt x="31" y="0"/>
                  </a:lnTo>
                  <a:lnTo>
                    <a:pt x="34" y="0"/>
                  </a:lnTo>
                  <a:lnTo>
                    <a:pt x="38" y="0"/>
                  </a:lnTo>
                  <a:lnTo>
                    <a:pt x="41" y="1"/>
                  </a:lnTo>
                  <a:lnTo>
                    <a:pt x="43" y="2"/>
                  </a:lnTo>
                  <a:lnTo>
                    <a:pt x="46" y="4"/>
                  </a:lnTo>
                  <a:lnTo>
                    <a:pt x="47" y="6"/>
                  </a:lnTo>
                  <a:lnTo>
                    <a:pt x="49" y="8"/>
                  </a:lnTo>
                  <a:lnTo>
                    <a:pt x="51" y="10"/>
                  </a:lnTo>
                  <a:lnTo>
                    <a:pt x="52" y="12"/>
                  </a:lnTo>
                  <a:lnTo>
                    <a:pt x="54" y="15"/>
                  </a:lnTo>
                  <a:lnTo>
                    <a:pt x="56" y="17"/>
                  </a:lnTo>
                  <a:lnTo>
                    <a:pt x="58" y="19"/>
                  </a:lnTo>
                  <a:lnTo>
                    <a:pt x="60" y="21"/>
                  </a:lnTo>
                  <a:lnTo>
                    <a:pt x="63" y="23"/>
                  </a:lnTo>
                  <a:lnTo>
                    <a:pt x="66" y="24"/>
                  </a:lnTo>
                  <a:lnTo>
                    <a:pt x="69" y="25"/>
                  </a:lnTo>
                  <a:lnTo>
                    <a:pt x="74" y="2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1" name="Freeform 695"/>
            <p:cNvSpPr>
              <a:spLocks/>
            </p:cNvSpPr>
            <p:nvPr/>
          </p:nvSpPr>
          <p:spPr bwMode="auto">
            <a:xfrm>
              <a:off x="815" y="3807"/>
              <a:ext cx="12" cy="2"/>
            </a:xfrm>
            <a:custGeom>
              <a:avLst/>
              <a:gdLst>
                <a:gd name="T0" fmla="*/ 6 w 12"/>
                <a:gd name="T1" fmla="*/ 0 h 2"/>
                <a:gd name="T2" fmla="*/ 6 w 12"/>
                <a:gd name="T3" fmla="*/ 0 h 2"/>
                <a:gd name="T4" fmla="*/ 6 w 12"/>
                <a:gd name="T5" fmla="*/ 0 h 2"/>
                <a:gd name="T6" fmla="*/ 7 w 12"/>
                <a:gd name="T7" fmla="*/ 0 h 2"/>
                <a:gd name="T8" fmla="*/ 8 w 12"/>
                <a:gd name="T9" fmla="*/ 0 h 2"/>
                <a:gd name="T10" fmla="*/ 8 w 12"/>
                <a:gd name="T11" fmla="*/ 0 h 2"/>
                <a:gd name="T12" fmla="*/ 9 w 12"/>
                <a:gd name="T13" fmla="*/ 0 h 2"/>
                <a:gd name="T14" fmla="*/ 10 w 12"/>
                <a:gd name="T15" fmla="*/ 0 h 2"/>
                <a:gd name="T16" fmla="*/ 10 w 12"/>
                <a:gd name="T17" fmla="*/ 0 h 2"/>
                <a:gd name="T18" fmla="*/ 10 w 12"/>
                <a:gd name="T19" fmla="*/ 0 h 2"/>
                <a:gd name="T20" fmla="*/ 11 w 12"/>
                <a:gd name="T21" fmla="*/ 0 h 2"/>
                <a:gd name="T22" fmla="*/ 11 w 12"/>
                <a:gd name="T23" fmla="*/ 1 h 2"/>
                <a:gd name="T24" fmla="*/ 10 w 12"/>
                <a:gd name="T25" fmla="*/ 1 h 2"/>
                <a:gd name="T26" fmla="*/ 10 w 12"/>
                <a:gd name="T27" fmla="*/ 1 h 2"/>
                <a:gd name="T28" fmla="*/ 10 w 12"/>
                <a:gd name="T29" fmla="*/ 1 h 2"/>
                <a:gd name="T30" fmla="*/ 9 w 12"/>
                <a:gd name="T31" fmla="*/ 1 h 2"/>
                <a:gd name="T32" fmla="*/ 8 w 12"/>
                <a:gd name="T33" fmla="*/ 1 h 2"/>
                <a:gd name="T34" fmla="*/ 8 w 12"/>
                <a:gd name="T35" fmla="*/ 1 h 2"/>
                <a:gd name="T36" fmla="*/ 7 w 12"/>
                <a:gd name="T37" fmla="*/ 1 h 2"/>
                <a:gd name="T38" fmla="*/ 6 w 12"/>
                <a:gd name="T39" fmla="*/ 1 h 2"/>
                <a:gd name="T40" fmla="*/ 6 w 12"/>
                <a:gd name="T41" fmla="*/ 1 h 2"/>
                <a:gd name="T42" fmla="*/ 5 w 12"/>
                <a:gd name="T43" fmla="*/ 1 h 2"/>
                <a:gd name="T44" fmla="*/ 5 w 12"/>
                <a:gd name="T45" fmla="*/ 1 h 2"/>
                <a:gd name="T46" fmla="*/ 4 w 12"/>
                <a:gd name="T47" fmla="*/ 1 h 2"/>
                <a:gd name="T48" fmla="*/ 3 w 12"/>
                <a:gd name="T49" fmla="*/ 1 h 2"/>
                <a:gd name="T50" fmla="*/ 3 w 12"/>
                <a:gd name="T51" fmla="*/ 1 h 2"/>
                <a:gd name="T52" fmla="*/ 2 w 12"/>
                <a:gd name="T53" fmla="*/ 1 h 2"/>
                <a:gd name="T54" fmla="*/ 1 w 12"/>
                <a:gd name="T55" fmla="*/ 1 h 2"/>
                <a:gd name="T56" fmla="*/ 1 w 12"/>
                <a:gd name="T57" fmla="*/ 1 h 2"/>
                <a:gd name="T58" fmla="*/ 1 w 12"/>
                <a:gd name="T59" fmla="*/ 1 h 2"/>
                <a:gd name="T60" fmla="*/ 0 w 12"/>
                <a:gd name="T61" fmla="*/ 1 h 2"/>
                <a:gd name="T62" fmla="*/ 0 w 12"/>
                <a:gd name="T63" fmla="*/ 0 h 2"/>
                <a:gd name="T64" fmla="*/ 1 w 12"/>
                <a:gd name="T65" fmla="*/ 0 h 2"/>
                <a:gd name="T66" fmla="*/ 1 w 12"/>
                <a:gd name="T67" fmla="*/ 0 h 2"/>
                <a:gd name="T68" fmla="*/ 1 w 12"/>
                <a:gd name="T69" fmla="*/ 0 h 2"/>
                <a:gd name="T70" fmla="*/ 2 w 12"/>
                <a:gd name="T71" fmla="*/ 0 h 2"/>
                <a:gd name="T72" fmla="*/ 3 w 12"/>
                <a:gd name="T73" fmla="*/ 0 h 2"/>
                <a:gd name="T74" fmla="*/ 3 w 12"/>
                <a:gd name="T75" fmla="*/ 0 h 2"/>
                <a:gd name="T76" fmla="*/ 4 w 12"/>
                <a:gd name="T77" fmla="*/ 0 h 2"/>
                <a:gd name="T78" fmla="*/ 5 w 12"/>
                <a:gd name="T79" fmla="*/ 0 h 2"/>
                <a:gd name="T80" fmla="*/ 5 w 12"/>
                <a:gd name="T81" fmla="*/ 0 h 2"/>
                <a:gd name="T82" fmla="*/ 6 w 12"/>
                <a:gd name="T8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 h="2">
                  <a:moveTo>
                    <a:pt x="6" y="0"/>
                  </a:moveTo>
                  <a:lnTo>
                    <a:pt x="6" y="0"/>
                  </a:lnTo>
                  <a:lnTo>
                    <a:pt x="6" y="0"/>
                  </a:lnTo>
                  <a:lnTo>
                    <a:pt x="7" y="0"/>
                  </a:lnTo>
                  <a:lnTo>
                    <a:pt x="8" y="0"/>
                  </a:lnTo>
                  <a:lnTo>
                    <a:pt x="8" y="0"/>
                  </a:lnTo>
                  <a:lnTo>
                    <a:pt x="9" y="0"/>
                  </a:lnTo>
                  <a:lnTo>
                    <a:pt x="10" y="0"/>
                  </a:lnTo>
                  <a:lnTo>
                    <a:pt x="10" y="0"/>
                  </a:lnTo>
                  <a:lnTo>
                    <a:pt x="10" y="0"/>
                  </a:lnTo>
                  <a:lnTo>
                    <a:pt x="11" y="0"/>
                  </a:lnTo>
                  <a:lnTo>
                    <a:pt x="11" y="1"/>
                  </a:lnTo>
                  <a:lnTo>
                    <a:pt x="10" y="1"/>
                  </a:lnTo>
                  <a:lnTo>
                    <a:pt x="10" y="1"/>
                  </a:lnTo>
                  <a:lnTo>
                    <a:pt x="10" y="1"/>
                  </a:lnTo>
                  <a:lnTo>
                    <a:pt x="9" y="1"/>
                  </a:lnTo>
                  <a:lnTo>
                    <a:pt x="8" y="1"/>
                  </a:lnTo>
                  <a:lnTo>
                    <a:pt x="8" y="1"/>
                  </a:lnTo>
                  <a:lnTo>
                    <a:pt x="7" y="1"/>
                  </a:lnTo>
                  <a:lnTo>
                    <a:pt x="6" y="1"/>
                  </a:lnTo>
                  <a:lnTo>
                    <a:pt x="6" y="1"/>
                  </a:lnTo>
                  <a:lnTo>
                    <a:pt x="5" y="1"/>
                  </a:lnTo>
                  <a:lnTo>
                    <a:pt x="5" y="1"/>
                  </a:lnTo>
                  <a:lnTo>
                    <a:pt x="4" y="1"/>
                  </a:lnTo>
                  <a:lnTo>
                    <a:pt x="3" y="1"/>
                  </a:lnTo>
                  <a:lnTo>
                    <a:pt x="3" y="1"/>
                  </a:lnTo>
                  <a:lnTo>
                    <a:pt x="2" y="1"/>
                  </a:lnTo>
                  <a:lnTo>
                    <a:pt x="1" y="1"/>
                  </a:lnTo>
                  <a:lnTo>
                    <a:pt x="1" y="1"/>
                  </a:lnTo>
                  <a:lnTo>
                    <a:pt x="1" y="1"/>
                  </a:lnTo>
                  <a:lnTo>
                    <a:pt x="0" y="1"/>
                  </a:lnTo>
                  <a:lnTo>
                    <a:pt x="0" y="0"/>
                  </a:lnTo>
                  <a:lnTo>
                    <a:pt x="1" y="0"/>
                  </a:lnTo>
                  <a:lnTo>
                    <a:pt x="1" y="0"/>
                  </a:lnTo>
                  <a:lnTo>
                    <a:pt x="1" y="0"/>
                  </a:lnTo>
                  <a:lnTo>
                    <a:pt x="2" y="0"/>
                  </a:lnTo>
                  <a:lnTo>
                    <a:pt x="3" y="0"/>
                  </a:lnTo>
                  <a:lnTo>
                    <a:pt x="3" y="0"/>
                  </a:lnTo>
                  <a:lnTo>
                    <a:pt x="4" y="0"/>
                  </a:lnTo>
                  <a:lnTo>
                    <a:pt x="5" y="0"/>
                  </a:lnTo>
                  <a:lnTo>
                    <a:pt x="5" y="0"/>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2" name="Freeform 696"/>
            <p:cNvSpPr>
              <a:spLocks/>
            </p:cNvSpPr>
            <p:nvPr/>
          </p:nvSpPr>
          <p:spPr bwMode="auto">
            <a:xfrm>
              <a:off x="727" y="3842"/>
              <a:ext cx="7" cy="7"/>
            </a:xfrm>
            <a:custGeom>
              <a:avLst/>
              <a:gdLst>
                <a:gd name="T0" fmla="*/ 2 w 7"/>
                <a:gd name="T1" fmla="*/ 1 h 7"/>
                <a:gd name="T2" fmla="*/ 2 w 7"/>
                <a:gd name="T3" fmla="*/ 1 h 7"/>
                <a:gd name="T4" fmla="*/ 2 w 7"/>
                <a:gd name="T5" fmla="*/ 1 h 7"/>
                <a:gd name="T6" fmla="*/ 2 w 7"/>
                <a:gd name="T7" fmla="*/ 1 h 7"/>
                <a:gd name="T8" fmla="*/ 2 w 7"/>
                <a:gd name="T9" fmla="*/ 0 h 7"/>
                <a:gd name="T10" fmla="*/ 3 w 7"/>
                <a:gd name="T11" fmla="*/ 0 h 7"/>
                <a:gd name="T12" fmla="*/ 3 w 7"/>
                <a:gd name="T13" fmla="*/ 0 h 7"/>
                <a:gd name="T14" fmla="*/ 4 w 7"/>
                <a:gd name="T15" fmla="*/ 0 h 7"/>
                <a:gd name="T16" fmla="*/ 4 w 7"/>
                <a:gd name="T17" fmla="*/ 1 h 7"/>
                <a:gd name="T18" fmla="*/ 4 w 7"/>
                <a:gd name="T19" fmla="*/ 1 h 7"/>
                <a:gd name="T20" fmla="*/ 5 w 7"/>
                <a:gd name="T21" fmla="*/ 1 h 7"/>
                <a:gd name="T22" fmla="*/ 5 w 7"/>
                <a:gd name="T23" fmla="*/ 1 h 7"/>
                <a:gd name="T24" fmla="*/ 6 w 7"/>
                <a:gd name="T25" fmla="*/ 2 h 7"/>
                <a:gd name="T26" fmla="*/ 6 w 7"/>
                <a:gd name="T27" fmla="*/ 2 h 7"/>
                <a:gd name="T28" fmla="*/ 6 w 7"/>
                <a:gd name="T29" fmla="*/ 3 h 7"/>
                <a:gd name="T30" fmla="*/ 6 w 7"/>
                <a:gd name="T31" fmla="*/ 3 h 7"/>
                <a:gd name="T32" fmla="*/ 6 w 7"/>
                <a:gd name="T33" fmla="*/ 4 h 7"/>
                <a:gd name="T34" fmla="*/ 6 w 7"/>
                <a:gd name="T35" fmla="*/ 4 h 7"/>
                <a:gd name="T36" fmla="*/ 6 w 7"/>
                <a:gd name="T37" fmla="*/ 4 h 7"/>
                <a:gd name="T38" fmla="*/ 6 w 7"/>
                <a:gd name="T39" fmla="*/ 5 h 7"/>
                <a:gd name="T40" fmla="*/ 5 w 7"/>
                <a:gd name="T41" fmla="*/ 5 h 7"/>
                <a:gd name="T42" fmla="*/ 5 w 7"/>
                <a:gd name="T43" fmla="*/ 5 h 7"/>
                <a:gd name="T44" fmla="*/ 5 w 7"/>
                <a:gd name="T45" fmla="*/ 6 h 7"/>
                <a:gd name="T46" fmla="*/ 5 w 7"/>
                <a:gd name="T47" fmla="*/ 6 h 7"/>
                <a:gd name="T48" fmla="*/ 4 w 7"/>
                <a:gd name="T49" fmla="*/ 6 h 7"/>
                <a:gd name="T50" fmla="*/ 4 w 7"/>
                <a:gd name="T51" fmla="*/ 6 h 7"/>
                <a:gd name="T52" fmla="*/ 3 w 7"/>
                <a:gd name="T53" fmla="*/ 6 h 7"/>
                <a:gd name="T54" fmla="*/ 3 w 7"/>
                <a:gd name="T55" fmla="*/ 6 h 7"/>
                <a:gd name="T56" fmla="*/ 2 w 7"/>
                <a:gd name="T57" fmla="*/ 6 h 7"/>
                <a:gd name="T58" fmla="*/ 2 w 7"/>
                <a:gd name="T59" fmla="*/ 6 h 7"/>
                <a:gd name="T60" fmla="*/ 2 w 7"/>
                <a:gd name="T61" fmla="*/ 6 h 7"/>
                <a:gd name="T62" fmla="*/ 1 w 7"/>
                <a:gd name="T63" fmla="*/ 6 h 7"/>
                <a:gd name="T64" fmla="*/ 0 w 7"/>
                <a:gd name="T65" fmla="*/ 5 h 7"/>
                <a:gd name="T66" fmla="*/ 2 w 7"/>
                <a:gd name="T6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 h="7">
                  <a:moveTo>
                    <a:pt x="2" y="1"/>
                  </a:moveTo>
                  <a:lnTo>
                    <a:pt x="2" y="1"/>
                  </a:lnTo>
                  <a:lnTo>
                    <a:pt x="2" y="1"/>
                  </a:lnTo>
                  <a:lnTo>
                    <a:pt x="2" y="1"/>
                  </a:lnTo>
                  <a:lnTo>
                    <a:pt x="2" y="0"/>
                  </a:lnTo>
                  <a:lnTo>
                    <a:pt x="3" y="0"/>
                  </a:lnTo>
                  <a:lnTo>
                    <a:pt x="3" y="0"/>
                  </a:lnTo>
                  <a:lnTo>
                    <a:pt x="4" y="0"/>
                  </a:lnTo>
                  <a:lnTo>
                    <a:pt x="4" y="1"/>
                  </a:lnTo>
                  <a:lnTo>
                    <a:pt x="4" y="1"/>
                  </a:lnTo>
                  <a:lnTo>
                    <a:pt x="5" y="1"/>
                  </a:lnTo>
                  <a:lnTo>
                    <a:pt x="5" y="1"/>
                  </a:lnTo>
                  <a:lnTo>
                    <a:pt x="6" y="2"/>
                  </a:lnTo>
                  <a:lnTo>
                    <a:pt x="6" y="2"/>
                  </a:lnTo>
                  <a:lnTo>
                    <a:pt x="6" y="3"/>
                  </a:lnTo>
                  <a:lnTo>
                    <a:pt x="6" y="3"/>
                  </a:lnTo>
                  <a:lnTo>
                    <a:pt x="6" y="4"/>
                  </a:lnTo>
                  <a:lnTo>
                    <a:pt x="6" y="4"/>
                  </a:lnTo>
                  <a:lnTo>
                    <a:pt x="6" y="4"/>
                  </a:lnTo>
                  <a:lnTo>
                    <a:pt x="6" y="5"/>
                  </a:lnTo>
                  <a:lnTo>
                    <a:pt x="5" y="5"/>
                  </a:lnTo>
                  <a:lnTo>
                    <a:pt x="5" y="5"/>
                  </a:lnTo>
                  <a:lnTo>
                    <a:pt x="5" y="6"/>
                  </a:lnTo>
                  <a:lnTo>
                    <a:pt x="5" y="6"/>
                  </a:lnTo>
                  <a:lnTo>
                    <a:pt x="4" y="6"/>
                  </a:lnTo>
                  <a:lnTo>
                    <a:pt x="4" y="6"/>
                  </a:lnTo>
                  <a:lnTo>
                    <a:pt x="3" y="6"/>
                  </a:lnTo>
                  <a:lnTo>
                    <a:pt x="3" y="6"/>
                  </a:lnTo>
                  <a:lnTo>
                    <a:pt x="2" y="6"/>
                  </a:lnTo>
                  <a:lnTo>
                    <a:pt x="2" y="6"/>
                  </a:lnTo>
                  <a:lnTo>
                    <a:pt x="2" y="6"/>
                  </a:lnTo>
                  <a:lnTo>
                    <a:pt x="1" y="6"/>
                  </a:lnTo>
                  <a:lnTo>
                    <a:pt x="0" y="5"/>
                  </a:lnTo>
                  <a:lnTo>
                    <a:pt x="2"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3" name="Freeform 697"/>
            <p:cNvSpPr>
              <a:spLocks/>
            </p:cNvSpPr>
            <p:nvPr/>
          </p:nvSpPr>
          <p:spPr bwMode="auto">
            <a:xfrm>
              <a:off x="802" y="3860"/>
              <a:ext cx="5" cy="7"/>
            </a:xfrm>
            <a:custGeom>
              <a:avLst/>
              <a:gdLst>
                <a:gd name="T0" fmla="*/ 0 w 5"/>
                <a:gd name="T1" fmla="*/ 2 h 7"/>
                <a:gd name="T2" fmla="*/ 0 w 5"/>
                <a:gd name="T3" fmla="*/ 1 h 7"/>
                <a:gd name="T4" fmla="*/ 0 w 5"/>
                <a:gd name="T5" fmla="*/ 1 h 7"/>
                <a:gd name="T6" fmla="*/ 0 w 5"/>
                <a:gd name="T7" fmla="*/ 0 h 7"/>
                <a:gd name="T8" fmla="*/ 1 w 5"/>
                <a:gd name="T9" fmla="*/ 0 h 7"/>
                <a:gd name="T10" fmla="*/ 1 w 5"/>
                <a:gd name="T11" fmla="*/ 0 h 7"/>
                <a:gd name="T12" fmla="*/ 2 w 5"/>
                <a:gd name="T13" fmla="*/ 0 h 7"/>
                <a:gd name="T14" fmla="*/ 2 w 5"/>
                <a:gd name="T15" fmla="*/ 0 h 7"/>
                <a:gd name="T16" fmla="*/ 2 w 5"/>
                <a:gd name="T17" fmla="*/ 0 h 7"/>
                <a:gd name="T18" fmla="*/ 3 w 5"/>
                <a:gd name="T19" fmla="*/ 0 h 7"/>
                <a:gd name="T20" fmla="*/ 3 w 5"/>
                <a:gd name="T21" fmla="*/ 1 h 7"/>
                <a:gd name="T22" fmla="*/ 3 w 5"/>
                <a:gd name="T23" fmla="*/ 1 h 7"/>
                <a:gd name="T24" fmla="*/ 4 w 5"/>
                <a:gd name="T25" fmla="*/ 1 h 7"/>
                <a:gd name="T26" fmla="*/ 4 w 5"/>
                <a:gd name="T27" fmla="*/ 2 h 7"/>
                <a:gd name="T28" fmla="*/ 4 w 5"/>
                <a:gd name="T29" fmla="*/ 2 h 7"/>
                <a:gd name="T30" fmla="*/ 4 w 5"/>
                <a:gd name="T31" fmla="*/ 2 h 7"/>
                <a:gd name="T32" fmla="*/ 4 w 5"/>
                <a:gd name="T33" fmla="*/ 3 h 7"/>
                <a:gd name="T34" fmla="*/ 4 w 5"/>
                <a:gd name="T35" fmla="*/ 3 h 7"/>
                <a:gd name="T36" fmla="*/ 4 w 5"/>
                <a:gd name="T37" fmla="*/ 4 h 7"/>
                <a:gd name="T38" fmla="*/ 4 w 5"/>
                <a:gd name="T39" fmla="*/ 4 h 7"/>
                <a:gd name="T40" fmla="*/ 4 w 5"/>
                <a:gd name="T41" fmla="*/ 4 h 7"/>
                <a:gd name="T42" fmla="*/ 4 w 5"/>
                <a:gd name="T43" fmla="*/ 5 h 7"/>
                <a:gd name="T44" fmla="*/ 3 w 5"/>
                <a:gd name="T45" fmla="*/ 5 h 7"/>
                <a:gd name="T46" fmla="*/ 3 w 5"/>
                <a:gd name="T47" fmla="*/ 5 h 7"/>
                <a:gd name="T48" fmla="*/ 2 w 5"/>
                <a:gd name="T49" fmla="*/ 6 h 7"/>
                <a:gd name="T50" fmla="*/ 2 w 5"/>
                <a:gd name="T51" fmla="*/ 6 h 7"/>
                <a:gd name="T52" fmla="*/ 2 w 5"/>
                <a:gd name="T53" fmla="*/ 6 h 7"/>
                <a:gd name="T54" fmla="*/ 2 w 5"/>
                <a:gd name="T55" fmla="*/ 6 h 7"/>
                <a:gd name="T56" fmla="*/ 1 w 5"/>
                <a:gd name="T57" fmla="*/ 6 h 7"/>
                <a:gd name="T58" fmla="*/ 1 w 5"/>
                <a:gd name="T59" fmla="*/ 6 h 7"/>
                <a:gd name="T60" fmla="*/ 0 w 5"/>
                <a:gd name="T61" fmla="*/ 6 h 7"/>
                <a:gd name="T62" fmla="*/ 0 w 5"/>
                <a:gd name="T6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7">
                  <a:moveTo>
                    <a:pt x="0" y="2"/>
                  </a:moveTo>
                  <a:lnTo>
                    <a:pt x="0" y="1"/>
                  </a:lnTo>
                  <a:lnTo>
                    <a:pt x="0" y="1"/>
                  </a:lnTo>
                  <a:lnTo>
                    <a:pt x="0" y="0"/>
                  </a:lnTo>
                  <a:lnTo>
                    <a:pt x="1" y="0"/>
                  </a:lnTo>
                  <a:lnTo>
                    <a:pt x="1" y="0"/>
                  </a:lnTo>
                  <a:lnTo>
                    <a:pt x="2" y="0"/>
                  </a:lnTo>
                  <a:lnTo>
                    <a:pt x="2" y="0"/>
                  </a:lnTo>
                  <a:lnTo>
                    <a:pt x="2" y="0"/>
                  </a:lnTo>
                  <a:lnTo>
                    <a:pt x="3" y="0"/>
                  </a:lnTo>
                  <a:lnTo>
                    <a:pt x="3" y="1"/>
                  </a:lnTo>
                  <a:lnTo>
                    <a:pt x="3" y="1"/>
                  </a:lnTo>
                  <a:lnTo>
                    <a:pt x="4" y="1"/>
                  </a:lnTo>
                  <a:lnTo>
                    <a:pt x="4" y="2"/>
                  </a:lnTo>
                  <a:lnTo>
                    <a:pt x="4" y="2"/>
                  </a:lnTo>
                  <a:lnTo>
                    <a:pt x="4" y="2"/>
                  </a:lnTo>
                  <a:lnTo>
                    <a:pt x="4" y="3"/>
                  </a:lnTo>
                  <a:lnTo>
                    <a:pt x="4" y="3"/>
                  </a:lnTo>
                  <a:lnTo>
                    <a:pt x="4" y="4"/>
                  </a:lnTo>
                  <a:lnTo>
                    <a:pt x="4" y="4"/>
                  </a:lnTo>
                  <a:lnTo>
                    <a:pt x="4" y="4"/>
                  </a:lnTo>
                  <a:lnTo>
                    <a:pt x="4" y="5"/>
                  </a:lnTo>
                  <a:lnTo>
                    <a:pt x="3" y="5"/>
                  </a:lnTo>
                  <a:lnTo>
                    <a:pt x="3" y="5"/>
                  </a:lnTo>
                  <a:lnTo>
                    <a:pt x="2" y="6"/>
                  </a:lnTo>
                  <a:lnTo>
                    <a:pt x="2" y="6"/>
                  </a:lnTo>
                  <a:lnTo>
                    <a:pt x="2" y="6"/>
                  </a:lnTo>
                  <a:lnTo>
                    <a:pt x="2" y="6"/>
                  </a:lnTo>
                  <a:lnTo>
                    <a:pt x="1" y="6"/>
                  </a:lnTo>
                  <a:lnTo>
                    <a:pt x="1" y="6"/>
                  </a:lnTo>
                  <a:lnTo>
                    <a:pt x="0" y="6"/>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4" name="Freeform 698"/>
            <p:cNvSpPr>
              <a:spLocks/>
            </p:cNvSpPr>
            <p:nvPr/>
          </p:nvSpPr>
          <p:spPr bwMode="auto">
            <a:xfrm>
              <a:off x="840" y="3858"/>
              <a:ext cx="11" cy="21"/>
            </a:xfrm>
            <a:custGeom>
              <a:avLst/>
              <a:gdLst>
                <a:gd name="T0" fmla="*/ 2 w 11"/>
                <a:gd name="T1" fmla="*/ 16 h 21"/>
                <a:gd name="T2" fmla="*/ 2 w 11"/>
                <a:gd name="T3" fmla="*/ 17 h 21"/>
                <a:gd name="T4" fmla="*/ 2 w 11"/>
                <a:gd name="T5" fmla="*/ 18 h 21"/>
                <a:gd name="T6" fmla="*/ 2 w 11"/>
                <a:gd name="T7" fmla="*/ 18 h 21"/>
                <a:gd name="T8" fmla="*/ 2 w 11"/>
                <a:gd name="T9" fmla="*/ 19 h 21"/>
                <a:gd name="T10" fmla="*/ 3 w 11"/>
                <a:gd name="T11" fmla="*/ 19 h 21"/>
                <a:gd name="T12" fmla="*/ 3 w 11"/>
                <a:gd name="T13" fmla="*/ 19 h 21"/>
                <a:gd name="T14" fmla="*/ 3 w 11"/>
                <a:gd name="T15" fmla="*/ 20 h 21"/>
                <a:gd name="T16" fmla="*/ 4 w 11"/>
                <a:gd name="T17" fmla="*/ 20 h 21"/>
                <a:gd name="T18" fmla="*/ 5 w 11"/>
                <a:gd name="T19" fmla="*/ 19 h 21"/>
                <a:gd name="T20" fmla="*/ 6 w 11"/>
                <a:gd name="T21" fmla="*/ 19 h 21"/>
                <a:gd name="T22" fmla="*/ 6 w 11"/>
                <a:gd name="T23" fmla="*/ 18 h 21"/>
                <a:gd name="T24" fmla="*/ 7 w 11"/>
                <a:gd name="T25" fmla="*/ 18 h 21"/>
                <a:gd name="T26" fmla="*/ 8 w 11"/>
                <a:gd name="T27" fmla="*/ 18 h 21"/>
                <a:gd name="T28" fmla="*/ 8 w 11"/>
                <a:gd name="T29" fmla="*/ 17 h 21"/>
                <a:gd name="T30" fmla="*/ 9 w 11"/>
                <a:gd name="T31" fmla="*/ 17 h 21"/>
                <a:gd name="T32" fmla="*/ 9 w 11"/>
                <a:gd name="T33" fmla="*/ 16 h 21"/>
                <a:gd name="T34" fmla="*/ 9 w 11"/>
                <a:gd name="T35" fmla="*/ 15 h 21"/>
                <a:gd name="T36" fmla="*/ 9 w 11"/>
                <a:gd name="T37" fmla="*/ 15 h 21"/>
                <a:gd name="T38" fmla="*/ 9 w 11"/>
                <a:gd name="T39" fmla="*/ 13 h 21"/>
                <a:gd name="T40" fmla="*/ 9 w 11"/>
                <a:gd name="T41" fmla="*/ 12 h 21"/>
                <a:gd name="T42" fmla="*/ 10 w 11"/>
                <a:gd name="T43" fmla="*/ 12 h 21"/>
                <a:gd name="T44" fmla="*/ 10 w 11"/>
                <a:gd name="T45" fmla="*/ 11 h 21"/>
                <a:gd name="T46" fmla="*/ 10 w 11"/>
                <a:gd name="T47" fmla="*/ 9 h 21"/>
                <a:gd name="T48" fmla="*/ 9 w 11"/>
                <a:gd name="T49" fmla="*/ 8 h 21"/>
                <a:gd name="T50" fmla="*/ 9 w 11"/>
                <a:gd name="T51" fmla="*/ 8 h 21"/>
                <a:gd name="T52" fmla="*/ 9 w 11"/>
                <a:gd name="T53" fmla="*/ 7 h 21"/>
                <a:gd name="T54" fmla="*/ 9 w 11"/>
                <a:gd name="T55" fmla="*/ 6 h 21"/>
                <a:gd name="T56" fmla="*/ 9 w 11"/>
                <a:gd name="T57" fmla="*/ 5 h 21"/>
                <a:gd name="T58" fmla="*/ 9 w 11"/>
                <a:gd name="T59" fmla="*/ 4 h 21"/>
                <a:gd name="T60" fmla="*/ 8 w 11"/>
                <a:gd name="T61" fmla="*/ 4 h 21"/>
                <a:gd name="T62" fmla="*/ 8 w 11"/>
                <a:gd name="T63" fmla="*/ 3 h 21"/>
                <a:gd name="T64" fmla="*/ 8 w 11"/>
                <a:gd name="T65" fmla="*/ 2 h 21"/>
                <a:gd name="T66" fmla="*/ 7 w 11"/>
                <a:gd name="T67" fmla="*/ 2 h 21"/>
                <a:gd name="T68" fmla="*/ 6 w 11"/>
                <a:gd name="T69" fmla="*/ 1 h 21"/>
                <a:gd name="T70" fmla="*/ 6 w 11"/>
                <a:gd name="T71" fmla="*/ 1 h 21"/>
                <a:gd name="T72" fmla="*/ 5 w 11"/>
                <a:gd name="T73" fmla="*/ 1 h 21"/>
                <a:gd name="T74" fmla="*/ 4 w 11"/>
                <a:gd name="T75" fmla="*/ 0 h 21"/>
                <a:gd name="T76" fmla="*/ 4 w 11"/>
                <a:gd name="T77" fmla="*/ 0 h 21"/>
                <a:gd name="T78" fmla="*/ 3 w 11"/>
                <a:gd name="T79" fmla="*/ 0 h 21"/>
                <a:gd name="T80" fmla="*/ 3 w 11"/>
                <a:gd name="T81" fmla="*/ 0 h 21"/>
                <a:gd name="T82" fmla="*/ 2 w 11"/>
                <a:gd name="T83" fmla="*/ 0 h 21"/>
                <a:gd name="T84" fmla="*/ 1 w 11"/>
                <a:gd name="T85" fmla="*/ 0 h 21"/>
                <a:gd name="T86" fmla="*/ 1 w 11"/>
                <a:gd name="T87" fmla="*/ 1 h 21"/>
                <a:gd name="T88" fmla="*/ 1 w 11"/>
                <a:gd name="T89" fmla="*/ 1 h 21"/>
                <a:gd name="T90" fmla="*/ 1 w 11"/>
                <a:gd name="T91" fmla="*/ 2 h 21"/>
                <a:gd name="T92" fmla="*/ 0 w 11"/>
                <a:gd name="T93" fmla="*/ 2 h 21"/>
                <a:gd name="T94" fmla="*/ 0 w 11"/>
                <a:gd name="T95" fmla="*/ 2 h 21"/>
                <a:gd name="T96" fmla="*/ 0 w 11"/>
                <a:gd name="T97" fmla="*/ 3 h 21"/>
                <a:gd name="T98" fmla="*/ 0 w 11"/>
                <a:gd name="T99" fmla="*/ 5 h 21"/>
                <a:gd name="T100" fmla="*/ 2 w 11"/>
                <a:gd name="T10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 h="21">
                  <a:moveTo>
                    <a:pt x="2" y="16"/>
                  </a:moveTo>
                  <a:lnTo>
                    <a:pt x="2" y="17"/>
                  </a:lnTo>
                  <a:lnTo>
                    <a:pt x="2" y="18"/>
                  </a:lnTo>
                  <a:lnTo>
                    <a:pt x="2" y="18"/>
                  </a:lnTo>
                  <a:lnTo>
                    <a:pt x="2" y="19"/>
                  </a:lnTo>
                  <a:lnTo>
                    <a:pt x="3" y="19"/>
                  </a:lnTo>
                  <a:lnTo>
                    <a:pt x="3" y="19"/>
                  </a:lnTo>
                  <a:lnTo>
                    <a:pt x="3" y="20"/>
                  </a:lnTo>
                  <a:lnTo>
                    <a:pt x="4" y="20"/>
                  </a:lnTo>
                  <a:lnTo>
                    <a:pt x="5" y="19"/>
                  </a:lnTo>
                  <a:lnTo>
                    <a:pt x="6" y="19"/>
                  </a:lnTo>
                  <a:lnTo>
                    <a:pt x="6" y="18"/>
                  </a:lnTo>
                  <a:lnTo>
                    <a:pt x="7" y="18"/>
                  </a:lnTo>
                  <a:lnTo>
                    <a:pt x="8" y="18"/>
                  </a:lnTo>
                  <a:lnTo>
                    <a:pt x="8" y="17"/>
                  </a:lnTo>
                  <a:lnTo>
                    <a:pt x="9" y="17"/>
                  </a:lnTo>
                  <a:lnTo>
                    <a:pt x="9" y="16"/>
                  </a:lnTo>
                  <a:lnTo>
                    <a:pt x="9" y="15"/>
                  </a:lnTo>
                  <a:lnTo>
                    <a:pt x="9" y="15"/>
                  </a:lnTo>
                  <a:lnTo>
                    <a:pt x="9" y="13"/>
                  </a:lnTo>
                  <a:lnTo>
                    <a:pt x="9" y="12"/>
                  </a:lnTo>
                  <a:lnTo>
                    <a:pt x="10" y="12"/>
                  </a:lnTo>
                  <a:lnTo>
                    <a:pt x="10" y="11"/>
                  </a:lnTo>
                  <a:lnTo>
                    <a:pt x="10" y="9"/>
                  </a:lnTo>
                  <a:lnTo>
                    <a:pt x="9" y="8"/>
                  </a:lnTo>
                  <a:lnTo>
                    <a:pt x="9" y="8"/>
                  </a:lnTo>
                  <a:lnTo>
                    <a:pt x="9" y="7"/>
                  </a:lnTo>
                  <a:lnTo>
                    <a:pt x="9" y="6"/>
                  </a:lnTo>
                  <a:lnTo>
                    <a:pt x="9" y="5"/>
                  </a:lnTo>
                  <a:lnTo>
                    <a:pt x="9" y="4"/>
                  </a:lnTo>
                  <a:lnTo>
                    <a:pt x="8" y="4"/>
                  </a:lnTo>
                  <a:lnTo>
                    <a:pt x="8" y="3"/>
                  </a:lnTo>
                  <a:lnTo>
                    <a:pt x="8" y="2"/>
                  </a:lnTo>
                  <a:lnTo>
                    <a:pt x="7" y="2"/>
                  </a:lnTo>
                  <a:lnTo>
                    <a:pt x="6" y="1"/>
                  </a:lnTo>
                  <a:lnTo>
                    <a:pt x="6" y="1"/>
                  </a:lnTo>
                  <a:lnTo>
                    <a:pt x="5" y="1"/>
                  </a:lnTo>
                  <a:lnTo>
                    <a:pt x="4" y="0"/>
                  </a:lnTo>
                  <a:lnTo>
                    <a:pt x="4" y="0"/>
                  </a:lnTo>
                  <a:lnTo>
                    <a:pt x="3" y="0"/>
                  </a:lnTo>
                  <a:lnTo>
                    <a:pt x="3" y="0"/>
                  </a:lnTo>
                  <a:lnTo>
                    <a:pt x="2" y="0"/>
                  </a:lnTo>
                  <a:lnTo>
                    <a:pt x="1" y="0"/>
                  </a:lnTo>
                  <a:lnTo>
                    <a:pt x="1" y="1"/>
                  </a:lnTo>
                  <a:lnTo>
                    <a:pt x="1" y="1"/>
                  </a:lnTo>
                  <a:lnTo>
                    <a:pt x="1" y="2"/>
                  </a:lnTo>
                  <a:lnTo>
                    <a:pt x="0" y="2"/>
                  </a:lnTo>
                  <a:lnTo>
                    <a:pt x="0" y="2"/>
                  </a:lnTo>
                  <a:lnTo>
                    <a:pt x="0" y="3"/>
                  </a:lnTo>
                  <a:lnTo>
                    <a:pt x="0" y="5"/>
                  </a:lnTo>
                  <a:lnTo>
                    <a:pt x="2" y="16"/>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5" name="Freeform 699"/>
            <p:cNvSpPr>
              <a:spLocks/>
            </p:cNvSpPr>
            <p:nvPr/>
          </p:nvSpPr>
          <p:spPr bwMode="auto">
            <a:xfrm>
              <a:off x="744" y="3718"/>
              <a:ext cx="8" cy="1"/>
            </a:xfrm>
            <a:custGeom>
              <a:avLst/>
              <a:gdLst>
                <a:gd name="T0" fmla="*/ 7 w 8"/>
                <a:gd name="T1" fmla="*/ 0 h 1"/>
                <a:gd name="T2" fmla="*/ 0 w 8"/>
                <a:gd name="T3" fmla="*/ 0 h 1"/>
                <a:gd name="T4" fmla="*/ 7 w 8"/>
                <a:gd name="T5" fmla="*/ 0 h 1"/>
                <a:gd name="T6" fmla="*/ 7 w 8"/>
                <a:gd name="T7" fmla="*/ 0 h 1"/>
              </a:gdLst>
              <a:ahLst/>
              <a:cxnLst>
                <a:cxn ang="0">
                  <a:pos x="T0" y="T1"/>
                </a:cxn>
                <a:cxn ang="0">
                  <a:pos x="T2" y="T3"/>
                </a:cxn>
                <a:cxn ang="0">
                  <a:pos x="T4" y="T5"/>
                </a:cxn>
                <a:cxn ang="0">
                  <a:pos x="T6" y="T7"/>
                </a:cxn>
              </a:cxnLst>
              <a:rect l="0" t="0" r="r" b="b"/>
              <a:pathLst>
                <a:path w="8" h="1">
                  <a:moveTo>
                    <a:pt x="7" y="0"/>
                  </a:moveTo>
                  <a:lnTo>
                    <a:pt x="0"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6" name="Line 700"/>
            <p:cNvSpPr>
              <a:spLocks noChangeShapeType="1"/>
            </p:cNvSpPr>
            <p:nvPr/>
          </p:nvSpPr>
          <p:spPr bwMode="auto">
            <a:xfrm>
              <a:off x="757" y="3721"/>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57" name="Line 701"/>
            <p:cNvSpPr>
              <a:spLocks noChangeShapeType="1"/>
            </p:cNvSpPr>
            <p:nvPr/>
          </p:nvSpPr>
          <p:spPr bwMode="auto">
            <a:xfrm>
              <a:off x="761" y="3721"/>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58" name="Freeform 702"/>
            <p:cNvSpPr>
              <a:spLocks/>
            </p:cNvSpPr>
            <p:nvPr/>
          </p:nvSpPr>
          <p:spPr bwMode="auto">
            <a:xfrm>
              <a:off x="884" y="3716"/>
              <a:ext cx="9" cy="3"/>
            </a:xfrm>
            <a:custGeom>
              <a:avLst/>
              <a:gdLst>
                <a:gd name="T0" fmla="*/ 7 w 9"/>
                <a:gd name="T1" fmla="*/ 0 h 3"/>
                <a:gd name="T2" fmla="*/ 6 w 9"/>
                <a:gd name="T3" fmla="*/ 1 h 3"/>
                <a:gd name="T4" fmla="*/ 6 w 9"/>
                <a:gd name="T5" fmla="*/ 0 h 3"/>
                <a:gd name="T6" fmla="*/ 4 w 9"/>
                <a:gd name="T7" fmla="*/ 1 h 3"/>
                <a:gd name="T8" fmla="*/ 5 w 9"/>
                <a:gd name="T9" fmla="*/ 0 h 3"/>
                <a:gd name="T10" fmla="*/ 3 w 9"/>
                <a:gd name="T11" fmla="*/ 1 h 3"/>
                <a:gd name="T12" fmla="*/ 3 w 9"/>
                <a:gd name="T13" fmla="*/ 0 h 3"/>
                <a:gd name="T14" fmla="*/ 2 w 9"/>
                <a:gd name="T15" fmla="*/ 1 h 3"/>
                <a:gd name="T16" fmla="*/ 1 w 9"/>
                <a:gd name="T17" fmla="*/ 0 h 3"/>
                <a:gd name="T18" fmla="*/ 0 w 9"/>
                <a:gd name="T19" fmla="*/ 1 h 3"/>
                <a:gd name="T20" fmla="*/ 2 w 9"/>
                <a:gd name="T21" fmla="*/ 2 h 3"/>
                <a:gd name="T22" fmla="*/ 1 w 9"/>
                <a:gd name="T23" fmla="*/ 2 h 3"/>
                <a:gd name="T24" fmla="*/ 4 w 9"/>
                <a:gd name="T25" fmla="*/ 2 h 3"/>
                <a:gd name="T26" fmla="*/ 2 w 9"/>
                <a:gd name="T27" fmla="*/ 2 h 3"/>
                <a:gd name="T28" fmla="*/ 5 w 9"/>
                <a:gd name="T29" fmla="*/ 2 h 3"/>
                <a:gd name="T30" fmla="*/ 4 w 9"/>
                <a:gd name="T31" fmla="*/ 1 h 3"/>
                <a:gd name="T32" fmla="*/ 6 w 9"/>
                <a:gd name="T33" fmla="*/ 2 h 3"/>
                <a:gd name="T34" fmla="*/ 5 w 9"/>
                <a:gd name="T35" fmla="*/ 2 h 3"/>
                <a:gd name="T36" fmla="*/ 7 w 9"/>
                <a:gd name="T37" fmla="*/ 2 h 3"/>
                <a:gd name="T38" fmla="*/ 6 w 9"/>
                <a:gd name="T39" fmla="*/ 2 h 3"/>
                <a:gd name="T40" fmla="*/ 8 w 9"/>
                <a:gd name="T41" fmla="*/ 2 h 3"/>
                <a:gd name="T42" fmla="*/ 7 w 9"/>
                <a:gd name="T43" fmla="*/ 1 h 3"/>
                <a:gd name="T44" fmla="*/ 7 w 9"/>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3">
                  <a:moveTo>
                    <a:pt x="7" y="0"/>
                  </a:moveTo>
                  <a:lnTo>
                    <a:pt x="6" y="1"/>
                  </a:lnTo>
                  <a:lnTo>
                    <a:pt x="6" y="0"/>
                  </a:lnTo>
                  <a:lnTo>
                    <a:pt x="4" y="1"/>
                  </a:lnTo>
                  <a:lnTo>
                    <a:pt x="5" y="0"/>
                  </a:lnTo>
                  <a:lnTo>
                    <a:pt x="3" y="1"/>
                  </a:lnTo>
                  <a:lnTo>
                    <a:pt x="3" y="0"/>
                  </a:lnTo>
                  <a:lnTo>
                    <a:pt x="2" y="1"/>
                  </a:lnTo>
                  <a:lnTo>
                    <a:pt x="1" y="0"/>
                  </a:lnTo>
                  <a:lnTo>
                    <a:pt x="0" y="1"/>
                  </a:lnTo>
                  <a:lnTo>
                    <a:pt x="2" y="2"/>
                  </a:lnTo>
                  <a:lnTo>
                    <a:pt x="1" y="2"/>
                  </a:lnTo>
                  <a:lnTo>
                    <a:pt x="4" y="2"/>
                  </a:lnTo>
                  <a:lnTo>
                    <a:pt x="2" y="2"/>
                  </a:lnTo>
                  <a:lnTo>
                    <a:pt x="5" y="2"/>
                  </a:lnTo>
                  <a:lnTo>
                    <a:pt x="4" y="1"/>
                  </a:lnTo>
                  <a:lnTo>
                    <a:pt x="6" y="2"/>
                  </a:lnTo>
                  <a:lnTo>
                    <a:pt x="5" y="2"/>
                  </a:lnTo>
                  <a:lnTo>
                    <a:pt x="7" y="2"/>
                  </a:lnTo>
                  <a:lnTo>
                    <a:pt x="6" y="2"/>
                  </a:lnTo>
                  <a:lnTo>
                    <a:pt x="8" y="2"/>
                  </a:lnTo>
                  <a:lnTo>
                    <a:pt x="7" y="1"/>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59" name="Freeform 703"/>
            <p:cNvSpPr>
              <a:spLocks/>
            </p:cNvSpPr>
            <p:nvPr/>
          </p:nvSpPr>
          <p:spPr bwMode="auto">
            <a:xfrm>
              <a:off x="741" y="3720"/>
              <a:ext cx="8" cy="1"/>
            </a:xfrm>
            <a:custGeom>
              <a:avLst/>
              <a:gdLst>
                <a:gd name="T0" fmla="*/ 7 w 8"/>
                <a:gd name="T1" fmla="*/ 0 h 1"/>
                <a:gd name="T2" fmla="*/ 0 w 8"/>
                <a:gd name="T3" fmla="*/ 0 h 1"/>
                <a:gd name="T4" fmla="*/ 7 w 8"/>
                <a:gd name="T5" fmla="*/ 0 h 1"/>
                <a:gd name="T6" fmla="*/ 7 w 8"/>
                <a:gd name="T7" fmla="*/ 0 h 1"/>
              </a:gdLst>
              <a:ahLst/>
              <a:cxnLst>
                <a:cxn ang="0">
                  <a:pos x="T0" y="T1"/>
                </a:cxn>
                <a:cxn ang="0">
                  <a:pos x="T2" y="T3"/>
                </a:cxn>
                <a:cxn ang="0">
                  <a:pos x="T4" y="T5"/>
                </a:cxn>
                <a:cxn ang="0">
                  <a:pos x="T6" y="T7"/>
                </a:cxn>
              </a:cxnLst>
              <a:rect l="0" t="0" r="r" b="b"/>
              <a:pathLst>
                <a:path w="8" h="1">
                  <a:moveTo>
                    <a:pt x="7" y="0"/>
                  </a:moveTo>
                  <a:lnTo>
                    <a:pt x="0"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60" name="Line 704"/>
            <p:cNvSpPr>
              <a:spLocks noChangeShapeType="1"/>
            </p:cNvSpPr>
            <p:nvPr/>
          </p:nvSpPr>
          <p:spPr bwMode="auto">
            <a:xfrm>
              <a:off x="754" y="3723"/>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61" name="Line 705"/>
            <p:cNvSpPr>
              <a:spLocks noChangeShapeType="1"/>
            </p:cNvSpPr>
            <p:nvPr/>
          </p:nvSpPr>
          <p:spPr bwMode="auto">
            <a:xfrm>
              <a:off x="758" y="3723"/>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62" name="Freeform 706"/>
            <p:cNvSpPr>
              <a:spLocks/>
            </p:cNvSpPr>
            <p:nvPr/>
          </p:nvSpPr>
          <p:spPr bwMode="auto">
            <a:xfrm>
              <a:off x="882" y="3718"/>
              <a:ext cx="8" cy="3"/>
            </a:xfrm>
            <a:custGeom>
              <a:avLst/>
              <a:gdLst>
                <a:gd name="T0" fmla="*/ 6 w 8"/>
                <a:gd name="T1" fmla="*/ 0 h 3"/>
                <a:gd name="T2" fmla="*/ 4 w 8"/>
                <a:gd name="T3" fmla="*/ 1 h 3"/>
                <a:gd name="T4" fmla="*/ 5 w 8"/>
                <a:gd name="T5" fmla="*/ 0 h 3"/>
                <a:gd name="T6" fmla="*/ 3 w 8"/>
                <a:gd name="T7" fmla="*/ 1 h 3"/>
                <a:gd name="T8" fmla="*/ 4 w 8"/>
                <a:gd name="T9" fmla="*/ 0 h 3"/>
                <a:gd name="T10" fmla="*/ 2 w 8"/>
                <a:gd name="T11" fmla="*/ 1 h 3"/>
                <a:gd name="T12" fmla="*/ 2 w 8"/>
                <a:gd name="T13" fmla="*/ 0 h 3"/>
                <a:gd name="T14" fmla="*/ 1 w 8"/>
                <a:gd name="T15" fmla="*/ 1 h 3"/>
                <a:gd name="T16" fmla="*/ 1 w 8"/>
                <a:gd name="T17" fmla="*/ 0 h 3"/>
                <a:gd name="T18" fmla="*/ 0 w 8"/>
                <a:gd name="T19" fmla="*/ 1 h 3"/>
                <a:gd name="T20" fmla="*/ 2 w 8"/>
                <a:gd name="T21" fmla="*/ 2 h 3"/>
                <a:gd name="T22" fmla="*/ 1 w 8"/>
                <a:gd name="T23" fmla="*/ 1 h 3"/>
                <a:gd name="T24" fmla="*/ 3 w 8"/>
                <a:gd name="T25" fmla="*/ 2 h 3"/>
                <a:gd name="T26" fmla="*/ 2 w 8"/>
                <a:gd name="T27" fmla="*/ 1 h 3"/>
                <a:gd name="T28" fmla="*/ 4 w 8"/>
                <a:gd name="T29" fmla="*/ 2 h 3"/>
                <a:gd name="T30" fmla="*/ 3 w 8"/>
                <a:gd name="T31" fmla="*/ 1 h 3"/>
                <a:gd name="T32" fmla="*/ 5 w 8"/>
                <a:gd name="T33" fmla="*/ 2 h 3"/>
                <a:gd name="T34" fmla="*/ 4 w 8"/>
                <a:gd name="T35" fmla="*/ 1 h 3"/>
                <a:gd name="T36" fmla="*/ 6 w 8"/>
                <a:gd name="T37" fmla="*/ 2 h 3"/>
                <a:gd name="T38" fmla="*/ 5 w 8"/>
                <a:gd name="T39" fmla="*/ 1 h 3"/>
                <a:gd name="T40" fmla="*/ 7 w 8"/>
                <a:gd name="T41" fmla="*/ 2 h 3"/>
                <a:gd name="T42" fmla="*/ 6 w 8"/>
                <a:gd name="T43" fmla="*/ 1 h 3"/>
                <a:gd name="T44" fmla="*/ 6 w 8"/>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6" y="0"/>
                  </a:moveTo>
                  <a:lnTo>
                    <a:pt x="4" y="1"/>
                  </a:lnTo>
                  <a:lnTo>
                    <a:pt x="5" y="0"/>
                  </a:lnTo>
                  <a:lnTo>
                    <a:pt x="3" y="1"/>
                  </a:lnTo>
                  <a:lnTo>
                    <a:pt x="4" y="0"/>
                  </a:lnTo>
                  <a:lnTo>
                    <a:pt x="2" y="1"/>
                  </a:lnTo>
                  <a:lnTo>
                    <a:pt x="2" y="0"/>
                  </a:lnTo>
                  <a:lnTo>
                    <a:pt x="1" y="1"/>
                  </a:lnTo>
                  <a:lnTo>
                    <a:pt x="1" y="0"/>
                  </a:lnTo>
                  <a:lnTo>
                    <a:pt x="0" y="1"/>
                  </a:lnTo>
                  <a:lnTo>
                    <a:pt x="2" y="2"/>
                  </a:lnTo>
                  <a:lnTo>
                    <a:pt x="1" y="1"/>
                  </a:lnTo>
                  <a:lnTo>
                    <a:pt x="3" y="2"/>
                  </a:lnTo>
                  <a:lnTo>
                    <a:pt x="2" y="1"/>
                  </a:lnTo>
                  <a:lnTo>
                    <a:pt x="4" y="2"/>
                  </a:lnTo>
                  <a:lnTo>
                    <a:pt x="3" y="1"/>
                  </a:lnTo>
                  <a:lnTo>
                    <a:pt x="5" y="2"/>
                  </a:lnTo>
                  <a:lnTo>
                    <a:pt x="4" y="1"/>
                  </a:lnTo>
                  <a:lnTo>
                    <a:pt x="6" y="2"/>
                  </a:lnTo>
                  <a:lnTo>
                    <a:pt x="5" y="1"/>
                  </a:lnTo>
                  <a:lnTo>
                    <a:pt x="7" y="2"/>
                  </a:lnTo>
                  <a:lnTo>
                    <a:pt x="6" y="1"/>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63" name="Freeform 707"/>
            <p:cNvSpPr>
              <a:spLocks/>
            </p:cNvSpPr>
            <p:nvPr/>
          </p:nvSpPr>
          <p:spPr bwMode="auto">
            <a:xfrm>
              <a:off x="743" y="3723"/>
              <a:ext cx="8" cy="1"/>
            </a:xfrm>
            <a:custGeom>
              <a:avLst/>
              <a:gdLst>
                <a:gd name="T0" fmla="*/ 7 w 8"/>
                <a:gd name="T1" fmla="*/ 0 h 1"/>
                <a:gd name="T2" fmla="*/ 0 w 8"/>
                <a:gd name="T3" fmla="*/ 0 h 1"/>
                <a:gd name="T4" fmla="*/ 7 w 8"/>
                <a:gd name="T5" fmla="*/ 0 h 1"/>
                <a:gd name="T6" fmla="*/ 7 w 8"/>
                <a:gd name="T7" fmla="*/ 0 h 1"/>
              </a:gdLst>
              <a:ahLst/>
              <a:cxnLst>
                <a:cxn ang="0">
                  <a:pos x="T0" y="T1"/>
                </a:cxn>
                <a:cxn ang="0">
                  <a:pos x="T2" y="T3"/>
                </a:cxn>
                <a:cxn ang="0">
                  <a:pos x="T4" y="T5"/>
                </a:cxn>
                <a:cxn ang="0">
                  <a:pos x="T6" y="T7"/>
                </a:cxn>
              </a:cxnLst>
              <a:rect l="0" t="0" r="r" b="b"/>
              <a:pathLst>
                <a:path w="8" h="1">
                  <a:moveTo>
                    <a:pt x="7" y="0"/>
                  </a:moveTo>
                  <a:lnTo>
                    <a:pt x="0" y="0"/>
                  </a:lnTo>
                  <a:lnTo>
                    <a:pt x="7" y="0"/>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64" name="Line 708"/>
            <p:cNvSpPr>
              <a:spLocks noChangeShapeType="1"/>
            </p:cNvSpPr>
            <p:nvPr/>
          </p:nvSpPr>
          <p:spPr bwMode="auto">
            <a:xfrm>
              <a:off x="756" y="3725"/>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65" name="Line 709"/>
            <p:cNvSpPr>
              <a:spLocks noChangeShapeType="1"/>
            </p:cNvSpPr>
            <p:nvPr/>
          </p:nvSpPr>
          <p:spPr bwMode="auto">
            <a:xfrm>
              <a:off x="760" y="3725"/>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66" name="Freeform 710"/>
            <p:cNvSpPr>
              <a:spLocks/>
            </p:cNvSpPr>
            <p:nvPr/>
          </p:nvSpPr>
          <p:spPr bwMode="auto">
            <a:xfrm>
              <a:off x="884" y="3721"/>
              <a:ext cx="8" cy="3"/>
            </a:xfrm>
            <a:custGeom>
              <a:avLst/>
              <a:gdLst>
                <a:gd name="T0" fmla="*/ 6 w 8"/>
                <a:gd name="T1" fmla="*/ 0 h 3"/>
                <a:gd name="T2" fmla="*/ 4 w 8"/>
                <a:gd name="T3" fmla="*/ 1 h 3"/>
                <a:gd name="T4" fmla="*/ 5 w 8"/>
                <a:gd name="T5" fmla="*/ 0 h 3"/>
                <a:gd name="T6" fmla="*/ 3 w 8"/>
                <a:gd name="T7" fmla="*/ 1 h 3"/>
                <a:gd name="T8" fmla="*/ 4 w 8"/>
                <a:gd name="T9" fmla="*/ 0 h 3"/>
                <a:gd name="T10" fmla="*/ 2 w 8"/>
                <a:gd name="T11" fmla="*/ 1 h 3"/>
                <a:gd name="T12" fmla="*/ 2 w 8"/>
                <a:gd name="T13" fmla="*/ 0 h 3"/>
                <a:gd name="T14" fmla="*/ 1 w 8"/>
                <a:gd name="T15" fmla="*/ 1 h 3"/>
                <a:gd name="T16" fmla="*/ 1 w 8"/>
                <a:gd name="T17" fmla="*/ 0 h 3"/>
                <a:gd name="T18" fmla="*/ 0 w 8"/>
                <a:gd name="T19" fmla="*/ 1 h 3"/>
                <a:gd name="T20" fmla="*/ 2 w 8"/>
                <a:gd name="T21" fmla="*/ 2 h 3"/>
                <a:gd name="T22" fmla="*/ 1 w 8"/>
                <a:gd name="T23" fmla="*/ 1 h 3"/>
                <a:gd name="T24" fmla="*/ 3 w 8"/>
                <a:gd name="T25" fmla="*/ 2 h 3"/>
                <a:gd name="T26" fmla="*/ 2 w 8"/>
                <a:gd name="T27" fmla="*/ 1 h 3"/>
                <a:gd name="T28" fmla="*/ 4 w 8"/>
                <a:gd name="T29" fmla="*/ 2 h 3"/>
                <a:gd name="T30" fmla="*/ 3 w 8"/>
                <a:gd name="T31" fmla="*/ 1 h 3"/>
                <a:gd name="T32" fmla="*/ 5 w 8"/>
                <a:gd name="T33" fmla="*/ 2 h 3"/>
                <a:gd name="T34" fmla="*/ 4 w 8"/>
                <a:gd name="T35" fmla="*/ 1 h 3"/>
                <a:gd name="T36" fmla="*/ 6 w 8"/>
                <a:gd name="T37" fmla="*/ 2 h 3"/>
                <a:gd name="T38" fmla="*/ 5 w 8"/>
                <a:gd name="T39" fmla="*/ 1 h 3"/>
                <a:gd name="T40" fmla="*/ 7 w 8"/>
                <a:gd name="T41" fmla="*/ 2 h 3"/>
                <a:gd name="T42" fmla="*/ 6 w 8"/>
                <a:gd name="T43" fmla="*/ 1 h 3"/>
                <a:gd name="T44" fmla="*/ 6 w 8"/>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6" y="0"/>
                  </a:moveTo>
                  <a:lnTo>
                    <a:pt x="4" y="1"/>
                  </a:lnTo>
                  <a:lnTo>
                    <a:pt x="5" y="0"/>
                  </a:lnTo>
                  <a:lnTo>
                    <a:pt x="3" y="1"/>
                  </a:lnTo>
                  <a:lnTo>
                    <a:pt x="4" y="0"/>
                  </a:lnTo>
                  <a:lnTo>
                    <a:pt x="2" y="1"/>
                  </a:lnTo>
                  <a:lnTo>
                    <a:pt x="2" y="0"/>
                  </a:lnTo>
                  <a:lnTo>
                    <a:pt x="1" y="1"/>
                  </a:lnTo>
                  <a:lnTo>
                    <a:pt x="1" y="0"/>
                  </a:lnTo>
                  <a:lnTo>
                    <a:pt x="0" y="1"/>
                  </a:lnTo>
                  <a:lnTo>
                    <a:pt x="2" y="2"/>
                  </a:lnTo>
                  <a:lnTo>
                    <a:pt x="1" y="1"/>
                  </a:lnTo>
                  <a:lnTo>
                    <a:pt x="3" y="2"/>
                  </a:lnTo>
                  <a:lnTo>
                    <a:pt x="2" y="1"/>
                  </a:lnTo>
                  <a:lnTo>
                    <a:pt x="4" y="2"/>
                  </a:lnTo>
                  <a:lnTo>
                    <a:pt x="3" y="1"/>
                  </a:lnTo>
                  <a:lnTo>
                    <a:pt x="5" y="2"/>
                  </a:lnTo>
                  <a:lnTo>
                    <a:pt x="4" y="1"/>
                  </a:lnTo>
                  <a:lnTo>
                    <a:pt x="6" y="2"/>
                  </a:lnTo>
                  <a:lnTo>
                    <a:pt x="5" y="1"/>
                  </a:lnTo>
                  <a:lnTo>
                    <a:pt x="7" y="2"/>
                  </a:lnTo>
                  <a:lnTo>
                    <a:pt x="6" y="1"/>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67" name="Freeform 711"/>
            <p:cNvSpPr>
              <a:spLocks/>
            </p:cNvSpPr>
            <p:nvPr/>
          </p:nvSpPr>
          <p:spPr bwMode="auto">
            <a:xfrm>
              <a:off x="745" y="3724"/>
              <a:ext cx="8" cy="2"/>
            </a:xfrm>
            <a:custGeom>
              <a:avLst/>
              <a:gdLst>
                <a:gd name="T0" fmla="*/ 7 w 8"/>
                <a:gd name="T1" fmla="*/ 1 h 2"/>
                <a:gd name="T2" fmla="*/ 0 w 8"/>
                <a:gd name="T3" fmla="*/ 1 h 2"/>
                <a:gd name="T4" fmla="*/ 7 w 8"/>
                <a:gd name="T5" fmla="*/ 0 h 2"/>
                <a:gd name="T6" fmla="*/ 7 w 8"/>
                <a:gd name="T7" fmla="*/ 1 h 2"/>
              </a:gdLst>
              <a:ahLst/>
              <a:cxnLst>
                <a:cxn ang="0">
                  <a:pos x="T0" y="T1"/>
                </a:cxn>
                <a:cxn ang="0">
                  <a:pos x="T2" y="T3"/>
                </a:cxn>
                <a:cxn ang="0">
                  <a:pos x="T4" y="T5"/>
                </a:cxn>
                <a:cxn ang="0">
                  <a:pos x="T6" y="T7"/>
                </a:cxn>
              </a:cxnLst>
              <a:rect l="0" t="0" r="r" b="b"/>
              <a:pathLst>
                <a:path w="8" h="2">
                  <a:moveTo>
                    <a:pt x="7" y="1"/>
                  </a:moveTo>
                  <a:lnTo>
                    <a:pt x="0" y="1"/>
                  </a:lnTo>
                  <a:lnTo>
                    <a:pt x="7" y="0"/>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68" name="Line 712"/>
            <p:cNvSpPr>
              <a:spLocks noChangeShapeType="1"/>
            </p:cNvSpPr>
            <p:nvPr/>
          </p:nvSpPr>
          <p:spPr bwMode="auto">
            <a:xfrm>
              <a:off x="758" y="3727"/>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69" name="Line 713"/>
            <p:cNvSpPr>
              <a:spLocks noChangeShapeType="1"/>
            </p:cNvSpPr>
            <p:nvPr/>
          </p:nvSpPr>
          <p:spPr bwMode="auto">
            <a:xfrm>
              <a:off x="762" y="3727"/>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70" name="Freeform 714"/>
            <p:cNvSpPr>
              <a:spLocks/>
            </p:cNvSpPr>
            <p:nvPr/>
          </p:nvSpPr>
          <p:spPr bwMode="auto">
            <a:xfrm>
              <a:off x="885" y="3723"/>
              <a:ext cx="10" cy="3"/>
            </a:xfrm>
            <a:custGeom>
              <a:avLst/>
              <a:gdLst>
                <a:gd name="T0" fmla="*/ 8 w 10"/>
                <a:gd name="T1" fmla="*/ 0 h 3"/>
                <a:gd name="T2" fmla="*/ 5 w 10"/>
                <a:gd name="T3" fmla="*/ 1 h 3"/>
                <a:gd name="T4" fmla="*/ 7 w 10"/>
                <a:gd name="T5" fmla="*/ 0 h 3"/>
                <a:gd name="T6" fmla="*/ 5 w 10"/>
                <a:gd name="T7" fmla="*/ 1 h 3"/>
                <a:gd name="T8" fmla="*/ 5 w 10"/>
                <a:gd name="T9" fmla="*/ 0 h 3"/>
                <a:gd name="T10" fmla="*/ 3 w 10"/>
                <a:gd name="T11" fmla="*/ 1 h 3"/>
                <a:gd name="T12" fmla="*/ 4 w 10"/>
                <a:gd name="T13" fmla="*/ 0 h 3"/>
                <a:gd name="T14" fmla="*/ 2 w 10"/>
                <a:gd name="T15" fmla="*/ 1 h 3"/>
                <a:gd name="T16" fmla="*/ 2 w 10"/>
                <a:gd name="T17" fmla="*/ 0 h 3"/>
                <a:gd name="T18" fmla="*/ 0 w 10"/>
                <a:gd name="T19" fmla="*/ 1 h 3"/>
                <a:gd name="T20" fmla="*/ 2 w 10"/>
                <a:gd name="T21" fmla="*/ 2 h 3"/>
                <a:gd name="T22" fmla="*/ 1 w 10"/>
                <a:gd name="T23" fmla="*/ 1 h 3"/>
                <a:gd name="T24" fmla="*/ 4 w 10"/>
                <a:gd name="T25" fmla="*/ 2 h 3"/>
                <a:gd name="T26" fmla="*/ 2 w 10"/>
                <a:gd name="T27" fmla="*/ 1 h 3"/>
                <a:gd name="T28" fmla="*/ 5 w 10"/>
                <a:gd name="T29" fmla="*/ 2 h 3"/>
                <a:gd name="T30" fmla="*/ 4 w 10"/>
                <a:gd name="T31" fmla="*/ 1 h 3"/>
                <a:gd name="T32" fmla="*/ 6 w 10"/>
                <a:gd name="T33" fmla="*/ 2 h 3"/>
                <a:gd name="T34" fmla="*/ 5 w 10"/>
                <a:gd name="T35" fmla="*/ 1 h 3"/>
                <a:gd name="T36" fmla="*/ 7 w 10"/>
                <a:gd name="T37" fmla="*/ 2 h 3"/>
                <a:gd name="T38" fmla="*/ 6 w 10"/>
                <a:gd name="T39" fmla="*/ 1 h 3"/>
                <a:gd name="T40" fmla="*/ 9 w 10"/>
                <a:gd name="T41" fmla="*/ 2 h 3"/>
                <a:gd name="T42" fmla="*/ 7 w 10"/>
                <a:gd name="T43" fmla="*/ 1 h 3"/>
                <a:gd name="T44" fmla="*/ 8 w 10"/>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 h="3">
                  <a:moveTo>
                    <a:pt x="8" y="0"/>
                  </a:moveTo>
                  <a:lnTo>
                    <a:pt x="5" y="1"/>
                  </a:lnTo>
                  <a:lnTo>
                    <a:pt x="7" y="0"/>
                  </a:lnTo>
                  <a:lnTo>
                    <a:pt x="5" y="1"/>
                  </a:lnTo>
                  <a:lnTo>
                    <a:pt x="5" y="0"/>
                  </a:lnTo>
                  <a:lnTo>
                    <a:pt x="3" y="1"/>
                  </a:lnTo>
                  <a:lnTo>
                    <a:pt x="4" y="0"/>
                  </a:lnTo>
                  <a:lnTo>
                    <a:pt x="2" y="1"/>
                  </a:lnTo>
                  <a:lnTo>
                    <a:pt x="2" y="0"/>
                  </a:lnTo>
                  <a:lnTo>
                    <a:pt x="0" y="1"/>
                  </a:lnTo>
                  <a:lnTo>
                    <a:pt x="2" y="2"/>
                  </a:lnTo>
                  <a:lnTo>
                    <a:pt x="1" y="1"/>
                  </a:lnTo>
                  <a:lnTo>
                    <a:pt x="4" y="2"/>
                  </a:lnTo>
                  <a:lnTo>
                    <a:pt x="2" y="1"/>
                  </a:lnTo>
                  <a:lnTo>
                    <a:pt x="5" y="2"/>
                  </a:lnTo>
                  <a:lnTo>
                    <a:pt x="4" y="1"/>
                  </a:lnTo>
                  <a:lnTo>
                    <a:pt x="6" y="2"/>
                  </a:lnTo>
                  <a:lnTo>
                    <a:pt x="5" y="1"/>
                  </a:lnTo>
                  <a:lnTo>
                    <a:pt x="7" y="2"/>
                  </a:lnTo>
                  <a:lnTo>
                    <a:pt x="6" y="1"/>
                  </a:lnTo>
                  <a:lnTo>
                    <a:pt x="9" y="2"/>
                  </a:lnTo>
                  <a:lnTo>
                    <a:pt x="7" y="1"/>
                  </a:lnTo>
                  <a:lnTo>
                    <a:pt x="8"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71" name="Freeform 715"/>
            <p:cNvSpPr>
              <a:spLocks/>
            </p:cNvSpPr>
            <p:nvPr/>
          </p:nvSpPr>
          <p:spPr bwMode="auto">
            <a:xfrm>
              <a:off x="743" y="3727"/>
              <a:ext cx="7" cy="1"/>
            </a:xfrm>
            <a:custGeom>
              <a:avLst/>
              <a:gdLst>
                <a:gd name="T0" fmla="*/ 6 w 7"/>
                <a:gd name="T1" fmla="*/ 0 h 1"/>
                <a:gd name="T2" fmla="*/ 0 w 7"/>
                <a:gd name="T3" fmla="*/ 0 h 1"/>
                <a:gd name="T4" fmla="*/ 6 w 7"/>
                <a:gd name="T5" fmla="*/ 0 h 1"/>
                <a:gd name="T6" fmla="*/ 6 w 7"/>
                <a:gd name="T7" fmla="*/ 0 h 1"/>
              </a:gdLst>
              <a:ahLst/>
              <a:cxnLst>
                <a:cxn ang="0">
                  <a:pos x="T0" y="T1"/>
                </a:cxn>
                <a:cxn ang="0">
                  <a:pos x="T2" y="T3"/>
                </a:cxn>
                <a:cxn ang="0">
                  <a:pos x="T4" y="T5"/>
                </a:cxn>
                <a:cxn ang="0">
                  <a:pos x="T6" y="T7"/>
                </a:cxn>
              </a:cxnLst>
              <a:rect l="0" t="0" r="r" b="b"/>
              <a:pathLst>
                <a:path w="7" h="1">
                  <a:moveTo>
                    <a:pt x="6" y="0"/>
                  </a:moveTo>
                  <a:lnTo>
                    <a:pt x="0" y="0"/>
                  </a:lnTo>
                  <a:lnTo>
                    <a:pt x="6" y="0"/>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72" name="Line 716"/>
            <p:cNvSpPr>
              <a:spLocks noChangeShapeType="1"/>
            </p:cNvSpPr>
            <p:nvPr/>
          </p:nvSpPr>
          <p:spPr bwMode="auto">
            <a:xfrm>
              <a:off x="755" y="3730"/>
              <a:ext cx="12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73" name="Line 717"/>
            <p:cNvSpPr>
              <a:spLocks noChangeShapeType="1"/>
            </p:cNvSpPr>
            <p:nvPr/>
          </p:nvSpPr>
          <p:spPr bwMode="auto">
            <a:xfrm>
              <a:off x="759" y="3730"/>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0174" name="Freeform 718"/>
            <p:cNvSpPr>
              <a:spLocks/>
            </p:cNvSpPr>
            <p:nvPr/>
          </p:nvSpPr>
          <p:spPr bwMode="auto">
            <a:xfrm>
              <a:off x="883" y="3725"/>
              <a:ext cx="8" cy="3"/>
            </a:xfrm>
            <a:custGeom>
              <a:avLst/>
              <a:gdLst>
                <a:gd name="T0" fmla="*/ 6 w 8"/>
                <a:gd name="T1" fmla="*/ 0 h 3"/>
                <a:gd name="T2" fmla="*/ 4 w 8"/>
                <a:gd name="T3" fmla="*/ 1 h 3"/>
                <a:gd name="T4" fmla="*/ 5 w 8"/>
                <a:gd name="T5" fmla="*/ 0 h 3"/>
                <a:gd name="T6" fmla="*/ 3 w 8"/>
                <a:gd name="T7" fmla="*/ 1 h 3"/>
                <a:gd name="T8" fmla="*/ 4 w 8"/>
                <a:gd name="T9" fmla="*/ 0 h 3"/>
                <a:gd name="T10" fmla="*/ 2 w 8"/>
                <a:gd name="T11" fmla="*/ 1 h 3"/>
                <a:gd name="T12" fmla="*/ 2 w 8"/>
                <a:gd name="T13" fmla="*/ 0 h 3"/>
                <a:gd name="T14" fmla="*/ 1 w 8"/>
                <a:gd name="T15" fmla="*/ 1 h 3"/>
                <a:gd name="T16" fmla="*/ 1 w 8"/>
                <a:gd name="T17" fmla="*/ 0 h 3"/>
                <a:gd name="T18" fmla="*/ 0 w 8"/>
                <a:gd name="T19" fmla="*/ 1 h 3"/>
                <a:gd name="T20" fmla="*/ 2 w 8"/>
                <a:gd name="T21" fmla="*/ 2 h 3"/>
                <a:gd name="T22" fmla="*/ 1 w 8"/>
                <a:gd name="T23" fmla="*/ 2 h 3"/>
                <a:gd name="T24" fmla="*/ 3 w 8"/>
                <a:gd name="T25" fmla="*/ 2 h 3"/>
                <a:gd name="T26" fmla="*/ 2 w 8"/>
                <a:gd name="T27" fmla="*/ 2 h 3"/>
                <a:gd name="T28" fmla="*/ 4 w 8"/>
                <a:gd name="T29" fmla="*/ 2 h 3"/>
                <a:gd name="T30" fmla="*/ 3 w 8"/>
                <a:gd name="T31" fmla="*/ 1 h 3"/>
                <a:gd name="T32" fmla="*/ 5 w 8"/>
                <a:gd name="T33" fmla="*/ 2 h 3"/>
                <a:gd name="T34" fmla="*/ 4 w 8"/>
                <a:gd name="T35" fmla="*/ 2 h 3"/>
                <a:gd name="T36" fmla="*/ 6 w 8"/>
                <a:gd name="T37" fmla="*/ 2 h 3"/>
                <a:gd name="T38" fmla="*/ 5 w 8"/>
                <a:gd name="T39" fmla="*/ 2 h 3"/>
                <a:gd name="T40" fmla="*/ 7 w 8"/>
                <a:gd name="T41" fmla="*/ 2 h 3"/>
                <a:gd name="T42" fmla="*/ 6 w 8"/>
                <a:gd name="T43" fmla="*/ 1 h 3"/>
                <a:gd name="T44" fmla="*/ 6 w 8"/>
                <a:gd name="T4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 h="3">
                  <a:moveTo>
                    <a:pt x="6" y="0"/>
                  </a:moveTo>
                  <a:lnTo>
                    <a:pt x="4" y="1"/>
                  </a:lnTo>
                  <a:lnTo>
                    <a:pt x="5" y="0"/>
                  </a:lnTo>
                  <a:lnTo>
                    <a:pt x="3" y="1"/>
                  </a:lnTo>
                  <a:lnTo>
                    <a:pt x="4" y="0"/>
                  </a:lnTo>
                  <a:lnTo>
                    <a:pt x="2" y="1"/>
                  </a:lnTo>
                  <a:lnTo>
                    <a:pt x="2" y="0"/>
                  </a:lnTo>
                  <a:lnTo>
                    <a:pt x="1" y="1"/>
                  </a:lnTo>
                  <a:lnTo>
                    <a:pt x="1" y="0"/>
                  </a:lnTo>
                  <a:lnTo>
                    <a:pt x="0" y="1"/>
                  </a:lnTo>
                  <a:lnTo>
                    <a:pt x="2" y="2"/>
                  </a:lnTo>
                  <a:lnTo>
                    <a:pt x="1" y="2"/>
                  </a:lnTo>
                  <a:lnTo>
                    <a:pt x="3" y="2"/>
                  </a:lnTo>
                  <a:lnTo>
                    <a:pt x="2" y="2"/>
                  </a:lnTo>
                  <a:lnTo>
                    <a:pt x="4" y="2"/>
                  </a:lnTo>
                  <a:lnTo>
                    <a:pt x="3" y="1"/>
                  </a:lnTo>
                  <a:lnTo>
                    <a:pt x="5" y="2"/>
                  </a:lnTo>
                  <a:lnTo>
                    <a:pt x="4" y="2"/>
                  </a:lnTo>
                  <a:lnTo>
                    <a:pt x="6" y="2"/>
                  </a:lnTo>
                  <a:lnTo>
                    <a:pt x="5" y="2"/>
                  </a:lnTo>
                  <a:lnTo>
                    <a:pt x="7" y="2"/>
                  </a:lnTo>
                  <a:lnTo>
                    <a:pt x="6" y="1"/>
                  </a:lnTo>
                  <a:lnTo>
                    <a:pt x="6"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75" name="Freeform 719"/>
            <p:cNvSpPr>
              <a:spLocks/>
            </p:cNvSpPr>
            <p:nvPr/>
          </p:nvSpPr>
          <p:spPr bwMode="auto">
            <a:xfrm>
              <a:off x="784" y="3702"/>
              <a:ext cx="25" cy="23"/>
            </a:xfrm>
            <a:custGeom>
              <a:avLst/>
              <a:gdLst>
                <a:gd name="T0" fmla="*/ 12 w 25"/>
                <a:gd name="T1" fmla="*/ 2 h 23"/>
                <a:gd name="T2" fmla="*/ 11 w 25"/>
                <a:gd name="T3" fmla="*/ 4 h 23"/>
                <a:gd name="T4" fmla="*/ 10 w 25"/>
                <a:gd name="T5" fmla="*/ 6 h 23"/>
                <a:gd name="T6" fmla="*/ 10 w 25"/>
                <a:gd name="T7" fmla="*/ 7 h 23"/>
                <a:gd name="T8" fmla="*/ 10 w 25"/>
                <a:gd name="T9" fmla="*/ 9 h 23"/>
                <a:gd name="T10" fmla="*/ 10 w 25"/>
                <a:gd name="T11" fmla="*/ 9 h 23"/>
                <a:gd name="T12" fmla="*/ 10 w 25"/>
                <a:gd name="T13" fmla="*/ 11 h 23"/>
                <a:gd name="T14" fmla="*/ 8 w 25"/>
                <a:gd name="T15" fmla="*/ 11 h 23"/>
                <a:gd name="T16" fmla="*/ 6 w 25"/>
                <a:gd name="T17" fmla="*/ 11 h 23"/>
                <a:gd name="T18" fmla="*/ 5 w 25"/>
                <a:gd name="T19" fmla="*/ 11 h 23"/>
                <a:gd name="T20" fmla="*/ 3 w 25"/>
                <a:gd name="T21" fmla="*/ 11 h 23"/>
                <a:gd name="T22" fmla="*/ 2 w 25"/>
                <a:gd name="T23" fmla="*/ 12 h 23"/>
                <a:gd name="T24" fmla="*/ 1 w 25"/>
                <a:gd name="T25" fmla="*/ 13 h 23"/>
                <a:gd name="T26" fmla="*/ 0 w 25"/>
                <a:gd name="T27" fmla="*/ 15 h 23"/>
                <a:gd name="T28" fmla="*/ 2 w 25"/>
                <a:gd name="T29" fmla="*/ 14 h 23"/>
                <a:gd name="T30" fmla="*/ 3 w 25"/>
                <a:gd name="T31" fmla="*/ 13 h 23"/>
                <a:gd name="T32" fmla="*/ 6 w 25"/>
                <a:gd name="T33" fmla="*/ 13 h 23"/>
                <a:gd name="T34" fmla="*/ 7 w 25"/>
                <a:gd name="T35" fmla="*/ 13 h 23"/>
                <a:gd name="T36" fmla="*/ 9 w 25"/>
                <a:gd name="T37" fmla="*/ 13 h 23"/>
                <a:gd name="T38" fmla="*/ 10 w 25"/>
                <a:gd name="T39" fmla="*/ 13 h 23"/>
                <a:gd name="T40" fmla="*/ 10 w 25"/>
                <a:gd name="T41" fmla="*/ 15 h 23"/>
                <a:gd name="T42" fmla="*/ 10 w 25"/>
                <a:gd name="T43" fmla="*/ 17 h 23"/>
                <a:gd name="T44" fmla="*/ 10 w 25"/>
                <a:gd name="T45" fmla="*/ 18 h 23"/>
                <a:gd name="T46" fmla="*/ 9 w 25"/>
                <a:gd name="T47" fmla="*/ 20 h 23"/>
                <a:gd name="T48" fmla="*/ 9 w 25"/>
                <a:gd name="T49" fmla="*/ 21 h 23"/>
                <a:gd name="T50" fmla="*/ 10 w 25"/>
                <a:gd name="T51" fmla="*/ 22 h 23"/>
                <a:gd name="T52" fmla="*/ 11 w 25"/>
                <a:gd name="T53" fmla="*/ 22 h 23"/>
                <a:gd name="T54" fmla="*/ 11 w 25"/>
                <a:gd name="T55" fmla="*/ 20 h 23"/>
                <a:gd name="T56" fmla="*/ 11 w 25"/>
                <a:gd name="T57" fmla="*/ 13 h 23"/>
                <a:gd name="T58" fmla="*/ 13 w 25"/>
                <a:gd name="T59" fmla="*/ 13 h 23"/>
                <a:gd name="T60" fmla="*/ 14 w 25"/>
                <a:gd name="T61" fmla="*/ 13 h 23"/>
                <a:gd name="T62" fmla="*/ 16 w 25"/>
                <a:gd name="T63" fmla="*/ 13 h 23"/>
                <a:gd name="T64" fmla="*/ 18 w 25"/>
                <a:gd name="T65" fmla="*/ 13 h 23"/>
                <a:gd name="T66" fmla="*/ 19 w 25"/>
                <a:gd name="T67" fmla="*/ 13 h 23"/>
                <a:gd name="T68" fmla="*/ 21 w 25"/>
                <a:gd name="T69" fmla="*/ 13 h 23"/>
                <a:gd name="T70" fmla="*/ 22 w 25"/>
                <a:gd name="T71" fmla="*/ 14 h 23"/>
                <a:gd name="T72" fmla="*/ 23 w 25"/>
                <a:gd name="T73" fmla="*/ 15 h 23"/>
                <a:gd name="T74" fmla="*/ 24 w 25"/>
                <a:gd name="T75" fmla="*/ 14 h 23"/>
                <a:gd name="T76" fmla="*/ 22 w 25"/>
                <a:gd name="T77" fmla="*/ 13 h 23"/>
                <a:gd name="T78" fmla="*/ 21 w 25"/>
                <a:gd name="T79" fmla="*/ 12 h 23"/>
                <a:gd name="T80" fmla="*/ 19 w 25"/>
                <a:gd name="T81" fmla="*/ 12 h 23"/>
                <a:gd name="T82" fmla="*/ 18 w 25"/>
                <a:gd name="T83" fmla="*/ 11 h 23"/>
                <a:gd name="T84" fmla="*/ 17 w 25"/>
                <a:gd name="T85" fmla="*/ 11 h 23"/>
                <a:gd name="T86" fmla="*/ 15 w 25"/>
                <a:gd name="T87" fmla="*/ 11 h 23"/>
                <a:gd name="T88" fmla="*/ 14 w 25"/>
                <a:gd name="T89" fmla="*/ 11 h 23"/>
                <a:gd name="T90" fmla="*/ 12 w 25"/>
                <a:gd name="T91" fmla="*/ 10 h 23"/>
                <a:gd name="T92" fmla="*/ 12 w 25"/>
                <a:gd name="T93" fmla="*/ 9 h 23"/>
                <a:gd name="T94" fmla="*/ 13 w 25"/>
                <a:gd name="T95" fmla="*/ 7 h 23"/>
                <a:gd name="T96" fmla="*/ 13 w 25"/>
                <a:gd name="T97" fmla="*/ 6 h 23"/>
                <a:gd name="T98" fmla="*/ 14 w 25"/>
                <a:gd name="T99" fmla="*/ 4 h 23"/>
                <a:gd name="T100" fmla="*/ 14 w 25"/>
                <a:gd name="T101" fmla="*/ 2 h 23"/>
                <a:gd name="T102" fmla="*/ 14 w 25"/>
                <a:gd name="T103" fmla="*/ 1 h 23"/>
                <a:gd name="T104" fmla="*/ 13 w 25"/>
                <a:gd name="T105" fmla="*/ 0 h 23"/>
                <a:gd name="T106" fmla="*/ 12 w 25"/>
                <a:gd name="T10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 h="23">
                  <a:moveTo>
                    <a:pt x="12" y="1"/>
                  </a:moveTo>
                  <a:lnTo>
                    <a:pt x="12" y="2"/>
                  </a:lnTo>
                  <a:lnTo>
                    <a:pt x="11" y="3"/>
                  </a:lnTo>
                  <a:lnTo>
                    <a:pt x="11" y="4"/>
                  </a:lnTo>
                  <a:lnTo>
                    <a:pt x="11" y="5"/>
                  </a:lnTo>
                  <a:lnTo>
                    <a:pt x="10" y="6"/>
                  </a:lnTo>
                  <a:lnTo>
                    <a:pt x="10" y="6"/>
                  </a:lnTo>
                  <a:lnTo>
                    <a:pt x="10" y="7"/>
                  </a:lnTo>
                  <a:lnTo>
                    <a:pt x="10" y="8"/>
                  </a:lnTo>
                  <a:lnTo>
                    <a:pt x="10" y="9"/>
                  </a:lnTo>
                  <a:lnTo>
                    <a:pt x="10" y="9"/>
                  </a:lnTo>
                  <a:lnTo>
                    <a:pt x="10" y="9"/>
                  </a:lnTo>
                  <a:lnTo>
                    <a:pt x="10" y="10"/>
                  </a:lnTo>
                  <a:lnTo>
                    <a:pt x="10" y="11"/>
                  </a:lnTo>
                  <a:lnTo>
                    <a:pt x="9" y="11"/>
                  </a:lnTo>
                  <a:lnTo>
                    <a:pt x="8" y="11"/>
                  </a:lnTo>
                  <a:lnTo>
                    <a:pt x="7" y="11"/>
                  </a:lnTo>
                  <a:lnTo>
                    <a:pt x="6" y="11"/>
                  </a:lnTo>
                  <a:lnTo>
                    <a:pt x="6" y="11"/>
                  </a:lnTo>
                  <a:lnTo>
                    <a:pt x="5" y="11"/>
                  </a:lnTo>
                  <a:lnTo>
                    <a:pt x="4" y="11"/>
                  </a:lnTo>
                  <a:lnTo>
                    <a:pt x="3" y="11"/>
                  </a:lnTo>
                  <a:lnTo>
                    <a:pt x="2" y="12"/>
                  </a:lnTo>
                  <a:lnTo>
                    <a:pt x="2" y="12"/>
                  </a:lnTo>
                  <a:lnTo>
                    <a:pt x="1" y="13"/>
                  </a:lnTo>
                  <a:lnTo>
                    <a:pt x="1" y="13"/>
                  </a:lnTo>
                  <a:lnTo>
                    <a:pt x="0" y="14"/>
                  </a:lnTo>
                  <a:lnTo>
                    <a:pt x="0" y="15"/>
                  </a:lnTo>
                  <a:lnTo>
                    <a:pt x="1" y="14"/>
                  </a:lnTo>
                  <a:lnTo>
                    <a:pt x="2" y="14"/>
                  </a:lnTo>
                  <a:lnTo>
                    <a:pt x="2" y="13"/>
                  </a:lnTo>
                  <a:lnTo>
                    <a:pt x="3" y="13"/>
                  </a:lnTo>
                  <a:lnTo>
                    <a:pt x="4" y="13"/>
                  </a:lnTo>
                  <a:lnTo>
                    <a:pt x="6" y="13"/>
                  </a:lnTo>
                  <a:lnTo>
                    <a:pt x="6" y="13"/>
                  </a:lnTo>
                  <a:lnTo>
                    <a:pt x="7" y="13"/>
                  </a:lnTo>
                  <a:lnTo>
                    <a:pt x="8" y="13"/>
                  </a:lnTo>
                  <a:lnTo>
                    <a:pt x="9" y="13"/>
                  </a:lnTo>
                  <a:lnTo>
                    <a:pt x="9" y="13"/>
                  </a:lnTo>
                  <a:lnTo>
                    <a:pt x="10" y="13"/>
                  </a:lnTo>
                  <a:lnTo>
                    <a:pt x="10" y="14"/>
                  </a:lnTo>
                  <a:lnTo>
                    <a:pt x="10" y="15"/>
                  </a:lnTo>
                  <a:lnTo>
                    <a:pt x="10" y="16"/>
                  </a:lnTo>
                  <a:lnTo>
                    <a:pt x="10" y="17"/>
                  </a:lnTo>
                  <a:lnTo>
                    <a:pt x="10" y="17"/>
                  </a:lnTo>
                  <a:lnTo>
                    <a:pt x="10" y="18"/>
                  </a:lnTo>
                  <a:lnTo>
                    <a:pt x="9" y="19"/>
                  </a:lnTo>
                  <a:lnTo>
                    <a:pt x="9" y="20"/>
                  </a:lnTo>
                  <a:lnTo>
                    <a:pt x="9" y="20"/>
                  </a:lnTo>
                  <a:lnTo>
                    <a:pt x="9" y="21"/>
                  </a:lnTo>
                  <a:lnTo>
                    <a:pt x="10" y="21"/>
                  </a:lnTo>
                  <a:lnTo>
                    <a:pt x="10" y="22"/>
                  </a:lnTo>
                  <a:lnTo>
                    <a:pt x="10" y="22"/>
                  </a:lnTo>
                  <a:lnTo>
                    <a:pt x="11" y="22"/>
                  </a:lnTo>
                  <a:lnTo>
                    <a:pt x="11" y="21"/>
                  </a:lnTo>
                  <a:lnTo>
                    <a:pt x="11" y="20"/>
                  </a:lnTo>
                  <a:lnTo>
                    <a:pt x="11" y="14"/>
                  </a:lnTo>
                  <a:lnTo>
                    <a:pt x="11" y="13"/>
                  </a:lnTo>
                  <a:lnTo>
                    <a:pt x="12" y="13"/>
                  </a:lnTo>
                  <a:lnTo>
                    <a:pt x="13" y="13"/>
                  </a:lnTo>
                  <a:lnTo>
                    <a:pt x="14" y="13"/>
                  </a:lnTo>
                  <a:lnTo>
                    <a:pt x="14" y="13"/>
                  </a:lnTo>
                  <a:lnTo>
                    <a:pt x="15" y="13"/>
                  </a:lnTo>
                  <a:lnTo>
                    <a:pt x="16" y="13"/>
                  </a:lnTo>
                  <a:lnTo>
                    <a:pt x="17" y="13"/>
                  </a:lnTo>
                  <a:lnTo>
                    <a:pt x="18" y="13"/>
                  </a:lnTo>
                  <a:lnTo>
                    <a:pt x="18" y="13"/>
                  </a:lnTo>
                  <a:lnTo>
                    <a:pt x="19" y="13"/>
                  </a:lnTo>
                  <a:lnTo>
                    <a:pt x="20" y="13"/>
                  </a:lnTo>
                  <a:lnTo>
                    <a:pt x="21" y="13"/>
                  </a:lnTo>
                  <a:lnTo>
                    <a:pt x="22" y="13"/>
                  </a:lnTo>
                  <a:lnTo>
                    <a:pt x="22" y="14"/>
                  </a:lnTo>
                  <a:lnTo>
                    <a:pt x="23" y="14"/>
                  </a:lnTo>
                  <a:lnTo>
                    <a:pt x="23" y="15"/>
                  </a:lnTo>
                  <a:lnTo>
                    <a:pt x="24" y="15"/>
                  </a:lnTo>
                  <a:lnTo>
                    <a:pt x="24" y="14"/>
                  </a:lnTo>
                  <a:lnTo>
                    <a:pt x="23" y="14"/>
                  </a:lnTo>
                  <a:lnTo>
                    <a:pt x="22" y="13"/>
                  </a:lnTo>
                  <a:lnTo>
                    <a:pt x="22" y="13"/>
                  </a:lnTo>
                  <a:lnTo>
                    <a:pt x="21" y="12"/>
                  </a:lnTo>
                  <a:lnTo>
                    <a:pt x="20" y="12"/>
                  </a:lnTo>
                  <a:lnTo>
                    <a:pt x="19" y="12"/>
                  </a:lnTo>
                  <a:lnTo>
                    <a:pt x="19" y="11"/>
                  </a:lnTo>
                  <a:lnTo>
                    <a:pt x="18" y="11"/>
                  </a:lnTo>
                  <a:lnTo>
                    <a:pt x="18" y="11"/>
                  </a:lnTo>
                  <a:lnTo>
                    <a:pt x="17" y="11"/>
                  </a:lnTo>
                  <a:lnTo>
                    <a:pt x="16" y="11"/>
                  </a:lnTo>
                  <a:lnTo>
                    <a:pt x="15" y="11"/>
                  </a:lnTo>
                  <a:lnTo>
                    <a:pt x="14" y="11"/>
                  </a:lnTo>
                  <a:lnTo>
                    <a:pt x="14" y="11"/>
                  </a:lnTo>
                  <a:lnTo>
                    <a:pt x="13" y="10"/>
                  </a:lnTo>
                  <a:lnTo>
                    <a:pt x="12" y="10"/>
                  </a:lnTo>
                  <a:lnTo>
                    <a:pt x="12" y="9"/>
                  </a:lnTo>
                  <a:lnTo>
                    <a:pt x="12" y="9"/>
                  </a:lnTo>
                  <a:lnTo>
                    <a:pt x="12" y="8"/>
                  </a:lnTo>
                  <a:lnTo>
                    <a:pt x="13" y="7"/>
                  </a:lnTo>
                  <a:lnTo>
                    <a:pt x="13" y="6"/>
                  </a:lnTo>
                  <a:lnTo>
                    <a:pt x="13" y="6"/>
                  </a:lnTo>
                  <a:lnTo>
                    <a:pt x="13" y="5"/>
                  </a:lnTo>
                  <a:lnTo>
                    <a:pt x="14" y="4"/>
                  </a:lnTo>
                  <a:lnTo>
                    <a:pt x="14" y="3"/>
                  </a:lnTo>
                  <a:lnTo>
                    <a:pt x="14" y="2"/>
                  </a:lnTo>
                  <a:lnTo>
                    <a:pt x="14" y="2"/>
                  </a:lnTo>
                  <a:lnTo>
                    <a:pt x="14" y="1"/>
                  </a:lnTo>
                  <a:lnTo>
                    <a:pt x="13" y="1"/>
                  </a:lnTo>
                  <a:lnTo>
                    <a:pt x="13" y="0"/>
                  </a:lnTo>
                  <a:lnTo>
                    <a:pt x="12" y="0"/>
                  </a:lnTo>
                  <a:lnTo>
                    <a:pt x="12"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76" name="Freeform 720"/>
            <p:cNvSpPr>
              <a:spLocks/>
            </p:cNvSpPr>
            <p:nvPr/>
          </p:nvSpPr>
          <p:spPr bwMode="auto">
            <a:xfrm>
              <a:off x="828" y="3701"/>
              <a:ext cx="25" cy="23"/>
            </a:xfrm>
            <a:custGeom>
              <a:avLst/>
              <a:gdLst>
                <a:gd name="T0" fmla="*/ 12 w 25"/>
                <a:gd name="T1" fmla="*/ 2 h 23"/>
                <a:gd name="T2" fmla="*/ 12 w 25"/>
                <a:gd name="T3" fmla="*/ 4 h 23"/>
                <a:gd name="T4" fmla="*/ 11 w 25"/>
                <a:gd name="T5" fmla="*/ 7 h 23"/>
                <a:gd name="T6" fmla="*/ 10 w 25"/>
                <a:gd name="T7" fmla="*/ 8 h 23"/>
                <a:gd name="T8" fmla="*/ 10 w 25"/>
                <a:gd name="T9" fmla="*/ 9 h 23"/>
                <a:gd name="T10" fmla="*/ 10 w 25"/>
                <a:gd name="T11" fmla="*/ 11 h 23"/>
                <a:gd name="T12" fmla="*/ 9 w 25"/>
                <a:gd name="T13" fmla="*/ 11 h 23"/>
                <a:gd name="T14" fmla="*/ 7 w 25"/>
                <a:gd name="T15" fmla="*/ 11 h 23"/>
                <a:gd name="T16" fmla="*/ 6 w 25"/>
                <a:gd name="T17" fmla="*/ 11 h 23"/>
                <a:gd name="T18" fmla="*/ 4 w 25"/>
                <a:gd name="T19" fmla="*/ 11 h 23"/>
                <a:gd name="T20" fmla="*/ 2 w 25"/>
                <a:gd name="T21" fmla="*/ 12 h 23"/>
                <a:gd name="T22" fmla="*/ 2 w 25"/>
                <a:gd name="T23" fmla="*/ 13 h 23"/>
                <a:gd name="T24" fmla="*/ 1 w 25"/>
                <a:gd name="T25" fmla="*/ 15 h 23"/>
                <a:gd name="T26" fmla="*/ 1 w 25"/>
                <a:gd name="T27" fmla="*/ 15 h 23"/>
                <a:gd name="T28" fmla="*/ 2 w 25"/>
                <a:gd name="T29" fmla="*/ 14 h 23"/>
                <a:gd name="T30" fmla="*/ 3 w 25"/>
                <a:gd name="T31" fmla="*/ 13 h 23"/>
                <a:gd name="T32" fmla="*/ 5 w 25"/>
                <a:gd name="T33" fmla="*/ 13 h 23"/>
                <a:gd name="T34" fmla="*/ 7 w 25"/>
                <a:gd name="T35" fmla="*/ 13 h 23"/>
                <a:gd name="T36" fmla="*/ 9 w 25"/>
                <a:gd name="T37" fmla="*/ 13 h 23"/>
                <a:gd name="T38" fmla="*/ 10 w 25"/>
                <a:gd name="T39" fmla="*/ 13 h 23"/>
                <a:gd name="T40" fmla="*/ 10 w 25"/>
                <a:gd name="T41" fmla="*/ 15 h 23"/>
                <a:gd name="T42" fmla="*/ 10 w 25"/>
                <a:gd name="T43" fmla="*/ 17 h 23"/>
                <a:gd name="T44" fmla="*/ 10 w 25"/>
                <a:gd name="T45" fmla="*/ 17 h 23"/>
                <a:gd name="T46" fmla="*/ 10 w 25"/>
                <a:gd name="T47" fmla="*/ 19 h 23"/>
                <a:gd name="T48" fmla="*/ 10 w 25"/>
                <a:gd name="T49" fmla="*/ 20 h 23"/>
                <a:gd name="T50" fmla="*/ 10 w 25"/>
                <a:gd name="T51" fmla="*/ 22 h 23"/>
                <a:gd name="T52" fmla="*/ 11 w 25"/>
                <a:gd name="T53" fmla="*/ 22 h 23"/>
                <a:gd name="T54" fmla="*/ 12 w 25"/>
                <a:gd name="T55" fmla="*/ 20 h 23"/>
                <a:gd name="T56" fmla="*/ 12 w 25"/>
                <a:gd name="T57" fmla="*/ 13 h 23"/>
                <a:gd name="T58" fmla="*/ 14 w 25"/>
                <a:gd name="T59" fmla="*/ 13 h 23"/>
                <a:gd name="T60" fmla="*/ 15 w 25"/>
                <a:gd name="T61" fmla="*/ 13 h 23"/>
                <a:gd name="T62" fmla="*/ 17 w 25"/>
                <a:gd name="T63" fmla="*/ 13 h 23"/>
                <a:gd name="T64" fmla="*/ 18 w 25"/>
                <a:gd name="T65" fmla="*/ 13 h 23"/>
                <a:gd name="T66" fmla="*/ 20 w 25"/>
                <a:gd name="T67" fmla="*/ 13 h 23"/>
                <a:gd name="T68" fmla="*/ 22 w 25"/>
                <a:gd name="T69" fmla="*/ 13 h 23"/>
                <a:gd name="T70" fmla="*/ 23 w 25"/>
                <a:gd name="T71" fmla="*/ 14 h 23"/>
                <a:gd name="T72" fmla="*/ 24 w 25"/>
                <a:gd name="T73" fmla="*/ 14 h 23"/>
                <a:gd name="T74" fmla="*/ 23 w 25"/>
                <a:gd name="T75" fmla="*/ 13 h 23"/>
                <a:gd name="T76" fmla="*/ 22 w 25"/>
                <a:gd name="T77" fmla="*/ 13 h 23"/>
                <a:gd name="T78" fmla="*/ 21 w 25"/>
                <a:gd name="T79" fmla="*/ 12 h 23"/>
                <a:gd name="T80" fmla="*/ 19 w 25"/>
                <a:gd name="T81" fmla="*/ 11 h 23"/>
                <a:gd name="T82" fmla="*/ 18 w 25"/>
                <a:gd name="T83" fmla="*/ 11 h 23"/>
                <a:gd name="T84" fmla="*/ 16 w 25"/>
                <a:gd name="T85" fmla="*/ 11 h 23"/>
                <a:gd name="T86" fmla="*/ 14 w 25"/>
                <a:gd name="T87" fmla="*/ 11 h 23"/>
                <a:gd name="T88" fmla="*/ 14 w 25"/>
                <a:gd name="T89" fmla="*/ 10 h 23"/>
                <a:gd name="T90" fmla="*/ 13 w 25"/>
                <a:gd name="T91" fmla="*/ 9 h 23"/>
                <a:gd name="T92" fmla="*/ 13 w 25"/>
                <a:gd name="T93" fmla="*/ 8 h 23"/>
                <a:gd name="T94" fmla="*/ 14 w 25"/>
                <a:gd name="T95" fmla="*/ 6 h 23"/>
                <a:gd name="T96" fmla="*/ 14 w 25"/>
                <a:gd name="T97" fmla="*/ 4 h 23"/>
                <a:gd name="T98" fmla="*/ 14 w 25"/>
                <a:gd name="T99" fmla="*/ 2 h 23"/>
                <a:gd name="T100" fmla="*/ 14 w 25"/>
                <a:gd name="T101" fmla="*/ 1 h 23"/>
                <a:gd name="T102" fmla="*/ 13 w 25"/>
                <a:gd name="T103"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 h="23">
                  <a:moveTo>
                    <a:pt x="13" y="2"/>
                  </a:moveTo>
                  <a:lnTo>
                    <a:pt x="12" y="2"/>
                  </a:lnTo>
                  <a:lnTo>
                    <a:pt x="12" y="3"/>
                  </a:lnTo>
                  <a:lnTo>
                    <a:pt x="12" y="4"/>
                  </a:lnTo>
                  <a:lnTo>
                    <a:pt x="11" y="6"/>
                  </a:lnTo>
                  <a:lnTo>
                    <a:pt x="11" y="7"/>
                  </a:lnTo>
                  <a:lnTo>
                    <a:pt x="10" y="7"/>
                  </a:lnTo>
                  <a:lnTo>
                    <a:pt x="10" y="8"/>
                  </a:lnTo>
                  <a:lnTo>
                    <a:pt x="10" y="9"/>
                  </a:lnTo>
                  <a:lnTo>
                    <a:pt x="10" y="9"/>
                  </a:lnTo>
                  <a:lnTo>
                    <a:pt x="10" y="10"/>
                  </a:lnTo>
                  <a:lnTo>
                    <a:pt x="10" y="11"/>
                  </a:lnTo>
                  <a:lnTo>
                    <a:pt x="10" y="11"/>
                  </a:lnTo>
                  <a:lnTo>
                    <a:pt x="9" y="11"/>
                  </a:lnTo>
                  <a:lnTo>
                    <a:pt x="8" y="11"/>
                  </a:lnTo>
                  <a:lnTo>
                    <a:pt x="7" y="11"/>
                  </a:lnTo>
                  <a:lnTo>
                    <a:pt x="6" y="11"/>
                  </a:lnTo>
                  <a:lnTo>
                    <a:pt x="6" y="11"/>
                  </a:lnTo>
                  <a:lnTo>
                    <a:pt x="5" y="11"/>
                  </a:lnTo>
                  <a:lnTo>
                    <a:pt x="4" y="11"/>
                  </a:lnTo>
                  <a:lnTo>
                    <a:pt x="3" y="12"/>
                  </a:lnTo>
                  <a:lnTo>
                    <a:pt x="2" y="12"/>
                  </a:lnTo>
                  <a:lnTo>
                    <a:pt x="2" y="13"/>
                  </a:lnTo>
                  <a:lnTo>
                    <a:pt x="2" y="13"/>
                  </a:lnTo>
                  <a:lnTo>
                    <a:pt x="1" y="14"/>
                  </a:lnTo>
                  <a:lnTo>
                    <a:pt x="1" y="15"/>
                  </a:lnTo>
                  <a:lnTo>
                    <a:pt x="0" y="15"/>
                  </a:lnTo>
                  <a:lnTo>
                    <a:pt x="1" y="15"/>
                  </a:lnTo>
                  <a:lnTo>
                    <a:pt x="1" y="14"/>
                  </a:lnTo>
                  <a:lnTo>
                    <a:pt x="2" y="14"/>
                  </a:lnTo>
                  <a:lnTo>
                    <a:pt x="2" y="14"/>
                  </a:lnTo>
                  <a:lnTo>
                    <a:pt x="3" y="13"/>
                  </a:lnTo>
                  <a:lnTo>
                    <a:pt x="4" y="13"/>
                  </a:lnTo>
                  <a:lnTo>
                    <a:pt x="5" y="13"/>
                  </a:lnTo>
                  <a:lnTo>
                    <a:pt x="6" y="13"/>
                  </a:lnTo>
                  <a:lnTo>
                    <a:pt x="7" y="13"/>
                  </a:lnTo>
                  <a:lnTo>
                    <a:pt x="8" y="13"/>
                  </a:lnTo>
                  <a:lnTo>
                    <a:pt x="9" y="13"/>
                  </a:lnTo>
                  <a:lnTo>
                    <a:pt x="10" y="13"/>
                  </a:lnTo>
                  <a:lnTo>
                    <a:pt x="10" y="13"/>
                  </a:lnTo>
                  <a:lnTo>
                    <a:pt x="10" y="14"/>
                  </a:lnTo>
                  <a:lnTo>
                    <a:pt x="10" y="15"/>
                  </a:lnTo>
                  <a:lnTo>
                    <a:pt x="10" y="16"/>
                  </a:lnTo>
                  <a:lnTo>
                    <a:pt x="10" y="17"/>
                  </a:lnTo>
                  <a:lnTo>
                    <a:pt x="10" y="17"/>
                  </a:lnTo>
                  <a:lnTo>
                    <a:pt x="10" y="17"/>
                  </a:lnTo>
                  <a:lnTo>
                    <a:pt x="10" y="18"/>
                  </a:lnTo>
                  <a:lnTo>
                    <a:pt x="10" y="19"/>
                  </a:lnTo>
                  <a:lnTo>
                    <a:pt x="10" y="20"/>
                  </a:lnTo>
                  <a:lnTo>
                    <a:pt x="10" y="20"/>
                  </a:lnTo>
                  <a:lnTo>
                    <a:pt x="10" y="21"/>
                  </a:lnTo>
                  <a:lnTo>
                    <a:pt x="10" y="22"/>
                  </a:lnTo>
                  <a:lnTo>
                    <a:pt x="10" y="22"/>
                  </a:lnTo>
                  <a:lnTo>
                    <a:pt x="11" y="22"/>
                  </a:lnTo>
                  <a:lnTo>
                    <a:pt x="12" y="21"/>
                  </a:lnTo>
                  <a:lnTo>
                    <a:pt x="12" y="20"/>
                  </a:lnTo>
                  <a:lnTo>
                    <a:pt x="12" y="14"/>
                  </a:lnTo>
                  <a:lnTo>
                    <a:pt x="12" y="13"/>
                  </a:lnTo>
                  <a:lnTo>
                    <a:pt x="13" y="13"/>
                  </a:lnTo>
                  <a:lnTo>
                    <a:pt x="14" y="13"/>
                  </a:lnTo>
                  <a:lnTo>
                    <a:pt x="14" y="13"/>
                  </a:lnTo>
                  <a:lnTo>
                    <a:pt x="15" y="13"/>
                  </a:lnTo>
                  <a:lnTo>
                    <a:pt x="16" y="13"/>
                  </a:lnTo>
                  <a:lnTo>
                    <a:pt x="17" y="13"/>
                  </a:lnTo>
                  <a:lnTo>
                    <a:pt x="18" y="13"/>
                  </a:lnTo>
                  <a:lnTo>
                    <a:pt x="18" y="13"/>
                  </a:lnTo>
                  <a:lnTo>
                    <a:pt x="19" y="13"/>
                  </a:lnTo>
                  <a:lnTo>
                    <a:pt x="20" y="13"/>
                  </a:lnTo>
                  <a:lnTo>
                    <a:pt x="21" y="13"/>
                  </a:lnTo>
                  <a:lnTo>
                    <a:pt x="22" y="13"/>
                  </a:lnTo>
                  <a:lnTo>
                    <a:pt x="22" y="13"/>
                  </a:lnTo>
                  <a:lnTo>
                    <a:pt x="23" y="14"/>
                  </a:lnTo>
                  <a:lnTo>
                    <a:pt x="24" y="15"/>
                  </a:lnTo>
                  <a:lnTo>
                    <a:pt x="24" y="14"/>
                  </a:lnTo>
                  <a:lnTo>
                    <a:pt x="23" y="14"/>
                  </a:lnTo>
                  <a:lnTo>
                    <a:pt x="23" y="13"/>
                  </a:lnTo>
                  <a:lnTo>
                    <a:pt x="22" y="13"/>
                  </a:lnTo>
                  <a:lnTo>
                    <a:pt x="22" y="13"/>
                  </a:lnTo>
                  <a:lnTo>
                    <a:pt x="22" y="12"/>
                  </a:lnTo>
                  <a:lnTo>
                    <a:pt x="21" y="12"/>
                  </a:lnTo>
                  <a:lnTo>
                    <a:pt x="20" y="12"/>
                  </a:lnTo>
                  <a:lnTo>
                    <a:pt x="19" y="11"/>
                  </a:lnTo>
                  <a:lnTo>
                    <a:pt x="18" y="11"/>
                  </a:lnTo>
                  <a:lnTo>
                    <a:pt x="18" y="11"/>
                  </a:lnTo>
                  <a:lnTo>
                    <a:pt x="17" y="11"/>
                  </a:lnTo>
                  <a:lnTo>
                    <a:pt x="16" y="11"/>
                  </a:lnTo>
                  <a:lnTo>
                    <a:pt x="15" y="11"/>
                  </a:lnTo>
                  <a:lnTo>
                    <a:pt x="14" y="11"/>
                  </a:lnTo>
                  <a:lnTo>
                    <a:pt x="14" y="11"/>
                  </a:lnTo>
                  <a:lnTo>
                    <a:pt x="14" y="10"/>
                  </a:lnTo>
                  <a:lnTo>
                    <a:pt x="13" y="10"/>
                  </a:lnTo>
                  <a:lnTo>
                    <a:pt x="13" y="9"/>
                  </a:lnTo>
                  <a:lnTo>
                    <a:pt x="13" y="9"/>
                  </a:lnTo>
                  <a:lnTo>
                    <a:pt x="13" y="8"/>
                  </a:lnTo>
                  <a:lnTo>
                    <a:pt x="13" y="7"/>
                  </a:lnTo>
                  <a:lnTo>
                    <a:pt x="14" y="6"/>
                  </a:lnTo>
                  <a:lnTo>
                    <a:pt x="14" y="5"/>
                  </a:lnTo>
                  <a:lnTo>
                    <a:pt x="14" y="4"/>
                  </a:lnTo>
                  <a:lnTo>
                    <a:pt x="14" y="3"/>
                  </a:lnTo>
                  <a:lnTo>
                    <a:pt x="14" y="2"/>
                  </a:lnTo>
                  <a:lnTo>
                    <a:pt x="14" y="2"/>
                  </a:lnTo>
                  <a:lnTo>
                    <a:pt x="14" y="1"/>
                  </a:lnTo>
                  <a:lnTo>
                    <a:pt x="13" y="0"/>
                  </a:lnTo>
                  <a:lnTo>
                    <a:pt x="13" y="1"/>
                  </a:lnTo>
                  <a:lnTo>
                    <a:pt x="1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77" name="Freeform 721"/>
            <p:cNvSpPr>
              <a:spLocks/>
            </p:cNvSpPr>
            <p:nvPr/>
          </p:nvSpPr>
          <p:spPr bwMode="auto">
            <a:xfrm>
              <a:off x="784" y="3485"/>
              <a:ext cx="2" cy="1"/>
            </a:xfrm>
            <a:custGeom>
              <a:avLst/>
              <a:gdLst>
                <a:gd name="T0" fmla="*/ 1 w 2"/>
                <a:gd name="T1" fmla="*/ 0 h 1"/>
                <a:gd name="T2" fmla="*/ 1 w 2"/>
                <a:gd name="T3" fmla="*/ 0 h 1"/>
                <a:gd name="T4" fmla="*/ 0 w 2"/>
                <a:gd name="T5" fmla="*/ 0 h 1"/>
                <a:gd name="T6" fmla="*/ 0 w 2"/>
                <a:gd name="T7" fmla="*/ 0 h 1"/>
                <a:gd name="T8" fmla="*/ 0 w 2"/>
                <a:gd name="T9" fmla="*/ 0 h 1"/>
                <a:gd name="T10" fmla="*/ 0 w 2"/>
                <a:gd name="T11" fmla="*/ 0 h 1"/>
                <a:gd name="T12" fmla="*/ 0 w 2"/>
                <a:gd name="T13" fmla="*/ 0 h 1"/>
                <a:gd name="T14" fmla="*/ 0 w 2"/>
                <a:gd name="T15" fmla="*/ 0 h 1"/>
                <a:gd name="T16" fmla="*/ 0 w 2"/>
                <a:gd name="T17" fmla="*/ 0 h 1"/>
                <a:gd name="T18" fmla="*/ 0 w 2"/>
                <a:gd name="T19" fmla="*/ 0 h 1"/>
                <a:gd name="T20" fmla="*/ 1 w 2"/>
                <a:gd name="T21" fmla="*/ 0 h 1"/>
                <a:gd name="T22" fmla="*/ 1 w 2"/>
                <a:gd name="T23" fmla="*/ 0 h 1"/>
                <a:gd name="T24" fmla="*/ 1 w 2"/>
                <a:gd name="T25" fmla="*/ 0 h 1"/>
                <a:gd name="T26" fmla="*/ 1 w 2"/>
                <a:gd name="T27" fmla="*/ 0 h 1"/>
                <a:gd name="T28" fmla="*/ 1 w 2"/>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1">
                  <a:moveTo>
                    <a:pt x="1" y="0"/>
                  </a:moveTo>
                  <a:lnTo>
                    <a:pt x="1" y="0"/>
                  </a:lnTo>
                  <a:lnTo>
                    <a:pt x="0" y="0"/>
                  </a:lnTo>
                  <a:lnTo>
                    <a:pt x="0" y="0"/>
                  </a:lnTo>
                  <a:lnTo>
                    <a:pt x="0" y="0"/>
                  </a:lnTo>
                  <a:lnTo>
                    <a:pt x="0" y="0"/>
                  </a:lnTo>
                  <a:lnTo>
                    <a:pt x="0" y="0"/>
                  </a:lnTo>
                  <a:lnTo>
                    <a:pt x="0" y="0"/>
                  </a:lnTo>
                  <a:lnTo>
                    <a:pt x="0" y="0"/>
                  </a:lnTo>
                  <a:lnTo>
                    <a:pt x="0" y="0"/>
                  </a:lnTo>
                  <a:lnTo>
                    <a:pt x="1" y="0"/>
                  </a:lnTo>
                  <a:lnTo>
                    <a:pt x="1" y="0"/>
                  </a:lnTo>
                  <a:lnTo>
                    <a:pt x="1" y="0"/>
                  </a:lnTo>
                  <a:lnTo>
                    <a:pt x="1" y="0"/>
                  </a:lnTo>
                  <a:lnTo>
                    <a:pt x="1"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78" name="Freeform 722"/>
            <p:cNvSpPr>
              <a:spLocks/>
            </p:cNvSpPr>
            <p:nvPr/>
          </p:nvSpPr>
          <p:spPr bwMode="auto">
            <a:xfrm>
              <a:off x="832" y="3487"/>
              <a:ext cx="3" cy="2"/>
            </a:xfrm>
            <a:custGeom>
              <a:avLst/>
              <a:gdLst>
                <a:gd name="T0" fmla="*/ 2 w 3"/>
                <a:gd name="T1" fmla="*/ 1 h 2"/>
                <a:gd name="T2" fmla="*/ 1 w 3"/>
                <a:gd name="T3" fmla="*/ 1 h 2"/>
                <a:gd name="T4" fmla="*/ 1 w 3"/>
                <a:gd name="T5" fmla="*/ 1 h 2"/>
                <a:gd name="T6" fmla="*/ 0 w 3"/>
                <a:gd name="T7" fmla="*/ 1 h 2"/>
                <a:gd name="T8" fmla="*/ 0 w 3"/>
                <a:gd name="T9" fmla="*/ 1 h 2"/>
                <a:gd name="T10" fmla="*/ 0 w 3"/>
                <a:gd name="T11" fmla="*/ 1 h 2"/>
                <a:gd name="T12" fmla="*/ 0 w 3"/>
                <a:gd name="T13" fmla="*/ 0 h 2"/>
                <a:gd name="T14" fmla="*/ 0 w 3"/>
                <a:gd name="T15" fmla="*/ 0 h 2"/>
                <a:gd name="T16" fmla="*/ 0 w 3"/>
                <a:gd name="T17" fmla="*/ 0 h 2"/>
                <a:gd name="T18" fmla="*/ 0 w 3"/>
                <a:gd name="T19" fmla="*/ 0 h 2"/>
                <a:gd name="T20" fmla="*/ 1 w 3"/>
                <a:gd name="T21" fmla="*/ 0 h 2"/>
                <a:gd name="T22" fmla="*/ 1 w 3"/>
                <a:gd name="T23" fmla="*/ 0 h 2"/>
                <a:gd name="T24" fmla="*/ 2 w 3"/>
                <a:gd name="T25" fmla="*/ 0 h 2"/>
                <a:gd name="T26" fmla="*/ 2 w 3"/>
                <a:gd name="T27" fmla="*/ 0 h 2"/>
                <a:gd name="T28" fmla="*/ 2 w 3"/>
                <a:gd name="T29" fmla="*/ 0 h 2"/>
                <a:gd name="T30" fmla="*/ 2 w 3"/>
                <a:gd name="T31" fmla="*/ 1 h 2"/>
                <a:gd name="T32" fmla="*/ 2 w 3"/>
                <a:gd name="T33"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 h="2">
                  <a:moveTo>
                    <a:pt x="2" y="1"/>
                  </a:moveTo>
                  <a:lnTo>
                    <a:pt x="1" y="1"/>
                  </a:lnTo>
                  <a:lnTo>
                    <a:pt x="1" y="1"/>
                  </a:lnTo>
                  <a:lnTo>
                    <a:pt x="0" y="1"/>
                  </a:lnTo>
                  <a:lnTo>
                    <a:pt x="0" y="1"/>
                  </a:lnTo>
                  <a:lnTo>
                    <a:pt x="0" y="1"/>
                  </a:lnTo>
                  <a:lnTo>
                    <a:pt x="0" y="0"/>
                  </a:lnTo>
                  <a:lnTo>
                    <a:pt x="0" y="0"/>
                  </a:lnTo>
                  <a:lnTo>
                    <a:pt x="0" y="0"/>
                  </a:lnTo>
                  <a:lnTo>
                    <a:pt x="0" y="0"/>
                  </a:lnTo>
                  <a:lnTo>
                    <a:pt x="1" y="0"/>
                  </a:lnTo>
                  <a:lnTo>
                    <a:pt x="1" y="0"/>
                  </a:lnTo>
                  <a:lnTo>
                    <a:pt x="2" y="0"/>
                  </a:lnTo>
                  <a:lnTo>
                    <a:pt x="2" y="0"/>
                  </a:lnTo>
                  <a:lnTo>
                    <a:pt x="2" y="0"/>
                  </a:lnTo>
                  <a:lnTo>
                    <a:pt x="2" y="1"/>
                  </a:lnTo>
                  <a:lnTo>
                    <a:pt x="2"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79" name="Freeform 723"/>
            <p:cNvSpPr>
              <a:spLocks/>
            </p:cNvSpPr>
            <p:nvPr/>
          </p:nvSpPr>
          <p:spPr bwMode="auto">
            <a:xfrm>
              <a:off x="858" y="3458"/>
              <a:ext cx="12" cy="20"/>
            </a:xfrm>
            <a:custGeom>
              <a:avLst/>
              <a:gdLst>
                <a:gd name="T0" fmla="*/ 9 w 12"/>
                <a:gd name="T1" fmla="*/ 14 h 20"/>
                <a:gd name="T2" fmla="*/ 8 w 12"/>
                <a:gd name="T3" fmla="*/ 16 h 20"/>
                <a:gd name="T4" fmla="*/ 8 w 12"/>
                <a:gd name="T5" fmla="*/ 17 h 20"/>
                <a:gd name="T6" fmla="*/ 7 w 12"/>
                <a:gd name="T7" fmla="*/ 18 h 20"/>
                <a:gd name="T8" fmla="*/ 6 w 12"/>
                <a:gd name="T9" fmla="*/ 18 h 20"/>
                <a:gd name="T10" fmla="*/ 5 w 12"/>
                <a:gd name="T11" fmla="*/ 19 h 20"/>
                <a:gd name="T12" fmla="*/ 4 w 12"/>
                <a:gd name="T13" fmla="*/ 19 h 20"/>
                <a:gd name="T14" fmla="*/ 3 w 12"/>
                <a:gd name="T15" fmla="*/ 18 h 20"/>
                <a:gd name="T16" fmla="*/ 2 w 12"/>
                <a:gd name="T17" fmla="*/ 17 h 20"/>
                <a:gd name="T18" fmla="*/ 1 w 12"/>
                <a:gd name="T19" fmla="*/ 17 h 20"/>
                <a:gd name="T20" fmla="*/ 1 w 12"/>
                <a:gd name="T21" fmla="*/ 15 h 20"/>
                <a:gd name="T22" fmla="*/ 0 w 12"/>
                <a:gd name="T23" fmla="*/ 13 h 20"/>
                <a:gd name="T24" fmla="*/ 0 w 12"/>
                <a:gd name="T25" fmla="*/ 11 h 20"/>
                <a:gd name="T26" fmla="*/ 1 w 12"/>
                <a:gd name="T27" fmla="*/ 10 h 20"/>
                <a:gd name="T28" fmla="*/ 1 w 12"/>
                <a:gd name="T29" fmla="*/ 8 h 20"/>
                <a:gd name="T30" fmla="*/ 1 w 12"/>
                <a:gd name="T31" fmla="*/ 7 h 20"/>
                <a:gd name="T32" fmla="*/ 1 w 12"/>
                <a:gd name="T33" fmla="*/ 5 h 20"/>
                <a:gd name="T34" fmla="*/ 2 w 12"/>
                <a:gd name="T35" fmla="*/ 4 h 20"/>
                <a:gd name="T36" fmla="*/ 3 w 12"/>
                <a:gd name="T37" fmla="*/ 2 h 20"/>
                <a:gd name="T38" fmla="*/ 3 w 12"/>
                <a:gd name="T39" fmla="*/ 2 h 20"/>
                <a:gd name="T40" fmla="*/ 5 w 12"/>
                <a:gd name="T41" fmla="*/ 0 h 20"/>
                <a:gd name="T42" fmla="*/ 6 w 12"/>
                <a:gd name="T43" fmla="*/ 0 h 20"/>
                <a:gd name="T44" fmla="*/ 7 w 12"/>
                <a:gd name="T45" fmla="*/ 0 h 20"/>
                <a:gd name="T46" fmla="*/ 8 w 12"/>
                <a:gd name="T47" fmla="*/ 0 h 20"/>
                <a:gd name="T48" fmla="*/ 10 w 12"/>
                <a:gd name="T49" fmla="*/ 2 h 20"/>
                <a:gd name="T50" fmla="*/ 10 w 12"/>
                <a:gd name="T51" fmla="*/ 3 h 20"/>
                <a:gd name="T52" fmla="*/ 11 w 12"/>
                <a:gd name="T53" fmla="*/ 5 h 20"/>
                <a:gd name="T54" fmla="*/ 11 w 12"/>
                <a:gd name="T55" fmla="*/ 6 h 20"/>
                <a:gd name="T56" fmla="*/ 11 w 12"/>
                <a:gd name="T57" fmla="*/ 8 h 20"/>
                <a:gd name="T58" fmla="*/ 11 w 12"/>
                <a:gd name="T59" fmla="*/ 9 h 20"/>
                <a:gd name="T60" fmla="*/ 10 w 12"/>
                <a:gd name="T61" fmla="*/ 11 h 20"/>
                <a:gd name="T62" fmla="*/ 10 w 12"/>
                <a:gd name="T63" fmla="*/ 12 h 20"/>
                <a:gd name="T64" fmla="*/ 10 w 12"/>
                <a:gd name="T65"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20">
                  <a:moveTo>
                    <a:pt x="10" y="14"/>
                  </a:moveTo>
                  <a:lnTo>
                    <a:pt x="9" y="14"/>
                  </a:lnTo>
                  <a:lnTo>
                    <a:pt x="9" y="15"/>
                  </a:lnTo>
                  <a:lnTo>
                    <a:pt x="8" y="16"/>
                  </a:lnTo>
                  <a:lnTo>
                    <a:pt x="8" y="17"/>
                  </a:lnTo>
                  <a:lnTo>
                    <a:pt x="8" y="17"/>
                  </a:lnTo>
                  <a:lnTo>
                    <a:pt x="7" y="17"/>
                  </a:lnTo>
                  <a:lnTo>
                    <a:pt x="7" y="18"/>
                  </a:lnTo>
                  <a:lnTo>
                    <a:pt x="6" y="18"/>
                  </a:lnTo>
                  <a:lnTo>
                    <a:pt x="6" y="18"/>
                  </a:lnTo>
                  <a:lnTo>
                    <a:pt x="6" y="19"/>
                  </a:lnTo>
                  <a:lnTo>
                    <a:pt x="5" y="19"/>
                  </a:lnTo>
                  <a:lnTo>
                    <a:pt x="5" y="19"/>
                  </a:lnTo>
                  <a:lnTo>
                    <a:pt x="4" y="19"/>
                  </a:lnTo>
                  <a:lnTo>
                    <a:pt x="4" y="18"/>
                  </a:lnTo>
                  <a:lnTo>
                    <a:pt x="3" y="18"/>
                  </a:lnTo>
                  <a:lnTo>
                    <a:pt x="2" y="18"/>
                  </a:lnTo>
                  <a:lnTo>
                    <a:pt x="2" y="17"/>
                  </a:lnTo>
                  <a:lnTo>
                    <a:pt x="1" y="17"/>
                  </a:lnTo>
                  <a:lnTo>
                    <a:pt x="1" y="17"/>
                  </a:lnTo>
                  <a:lnTo>
                    <a:pt x="1" y="16"/>
                  </a:lnTo>
                  <a:lnTo>
                    <a:pt x="1" y="15"/>
                  </a:lnTo>
                  <a:lnTo>
                    <a:pt x="1" y="14"/>
                  </a:lnTo>
                  <a:lnTo>
                    <a:pt x="0" y="13"/>
                  </a:lnTo>
                  <a:lnTo>
                    <a:pt x="0" y="12"/>
                  </a:lnTo>
                  <a:lnTo>
                    <a:pt x="0" y="11"/>
                  </a:lnTo>
                  <a:lnTo>
                    <a:pt x="0" y="11"/>
                  </a:lnTo>
                  <a:lnTo>
                    <a:pt x="1" y="10"/>
                  </a:lnTo>
                  <a:lnTo>
                    <a:pt x="1" y="9"/>
                  </a:lnTo>
                  <a:lnTo>
                    <a:pt x="1" y="8"/>
                  </a:lnTo>
                  <a:lnTo>
                    <a:pt x="1" y="8"/>
                  </a:lnTo>
                  <a:lnTo>
                    <a:pt x="1" y="7"/>
                  </a:lnTo>
                  <a:lnTo>
                    <a:pt x="1" y="6"/>
                  </a:lnTo>
                  <a:lnTo>
                    <a:pt x="1" y="5"/>
                  </a:lnTo>
                  <a:lnTo>
                    <a:pt x="1" y="5"/>
                  </a:lnTo>
                  <a:lnTo>
                    <a:pt x="2" y="4"/>
                  </a:lnTo>
                  <a:lnTo>
                    <a:pt x="2" y="3"/>
                  </a:lnTo>
                  <a:lnTo>
                    <a:pt x="3" y="2"/>
                  </a:lnTo>
                  <a:lnTo>
                    <a:pt x="3" y="2"/>
                  </a:lnTo>
                  <a:lnTo>
                    <a:pt x="3" y="2"/>
                  </a:lnTo>
                  <a:lnTo>
                    <a:pt x="4" y="1"/>
                  </a:lnTo>
                  <a:lnTo>
                    <a:pt x="5" y="0"/>
                  </a:lnTo>
                  <a:lnTo>
                    <a:pt x="5" y="0"/>
                  </a:lnTo>
                  <a:lnTo>
                    <a:pt x="6" y="0"/>
                  </a:lnTo>
                  <a:lnTo>
                    <a:pt x="6" y="0"/>
                  </a:lnTo>
                  <a:lnTo>
                    <a:pt x="7" y="0"/>
                  </a:lnTo>
                  <a:lnTo>
                    <a:pt x="8" y="0"/>
                  </a:lnTo>
                  <a:lnTo>
                    <a:pt x="8" y="0"/>
                  </a:lnTo>
                  <a:lnTo>
                    <a:pt x="9" y="1"/>
                  </a:lnTo>
                  <a:lnTo>
                    <a:pt x="10" y="2"/>
                  </a:lnTo>
                  <a:lnTo>
                    <a:pt x="10" y="2"/>
                  </a:lnTo>
                  <a:lnTo>
                    <a:pt x="10" y="3"/>
                  </a:lnTo>
                  <a:lnTo>
                    <a:pt x="10" y="4"/>
                  </a:lnTo>
                  <a:lnTo>
                    <a:pt x="11" y="5"/>
                  </a:lnTo>
                  <a:lnTo>
                    <a:pt x="11" y="5"/>
                  </a:lnTo>
                  <a:lnTo>
                    <a:pt x="11" y="6"/>
                  </a:lnTo>
                  <a:lnTo>
                    <a:pt x="11" y="7"/>
                  </a:lnTo>
                  <a:lnTo>
                    <a:pt x="11" y="8"/>
                  </a:lnTo>
                  <a:lnTo>
                    <a:pt x="11" y="8"/>
                  </a:lnTo>
                  <a:lnTo>
                    <a:pt x="11" y="9"/>
                  </a:lnTo>
                  <a:lnTo>
                    <a:pt x="11" y="10"/>
                  </a:lnTo>
                  <a:lnTo>
                    <a:pt x="10" y="11"/>
                  </a:lnTo>
                  <a:lnTo>
                    <a:pt x="10" y="11"/>
                  </a:lnTo>
                  <a:lnTo>
                    <a:pt x="10" y="12"/>
                  </a:lnTo>
                  <a:lnTo>
                    <a:pt x="10" y="12"/>
                  </a:lnTo>
                  <a:lnTo>
                    <a:pt x="10" y="13"/>
                  </a:lnTo>
                  <a:lnTo>
                    <a:pt x="10" y="1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grpSp>
        <p:nvGrpSpPr>
          <p:cNvPr id="20277" name="Group 821"/>
          <p:cNvGrpSpPr>
            <a:grpSpLocks/>
          </p:cNvGrpSpPr>
          <p:nvPr/>
        </p:nvGrpSpPr>
        <p:grpSpPr bwMode="auto">
          <a:xfrm>
            <a:off x="3522664" y="5751514"/>
            <a:ext cx="625475" cy="625475"/>
            <a:chOff x="1259" y="3459"/>
            <a:chExt cx="394" cy="394"/>
          </a:xfrm>
        </p:grpSpPr>
        <p:sp>
          <p:nvSpPr>
            <p:cNvPr id="20181" name="Freeform 725"/>
            <p:cNvSpPr>
              <a:spLocks/>
            </p:cNvSpPr>
            <p:nvPr/>
          </p:nvSpPr>
          <p:spPr bwMode="auto">
            <a:xfrm>
              <a:off x="1259" y="3459"/>
              <a:ext cx="388" cy="388"/>
            </a:xfrm>
            <a:custGeom>
              <a:avLst/>
              <a:gdLst>
                <a:gd name="T0" fmla="*/ 214 w 388"/>
                <a:gd name="T1" fmla="*/ 386 h 388"/>
                <a:gd name="T2" fmla="*/ 251 w 388"/>
                <a:gd name="T3" fmla="*/ 378 h 388"/>
                <a:gd name="T4" fmla="*/ 286 w 388"/>
                <a:gd name="T5" fmla="*/ 363 h 388"/>
                <a:gd name="T6" fmla="*/ 317 w 388"/>
                <a:gd name="T7" fmla="*/ 343 h 388"/>
                <a:gd name="T8" fmla="*/ 343 w 388"/>
                <a:gd name="T9" fmla="*/ 316 h 388"/>
                <a:gd name="T10" fmla="*/ 363 w 388"/>
                <a:gd name="T11" fmla="*/ 286 h 388"/>
                <a:gd name="T12" fmla="*/ 378 w 388"/>
                <a:gd name="T13" fmla="*/ 251 h 388"/>
                <a:gd name="T14" fmla="*/ 386 w 388"/>
                <a:gd name="T15" fmla="*/ 213 h 388"/>
                <a:gd name="T16" fmla="*/ 386 w 388"/>
                <a:gd name="T17" fmla="*/ 173 h 388"/>
                <a:gd name="T18" fmla="*/ 378 w 388"/>
                <a:gd name="T19" fmla="*/ 136 h 388"/>
                <a:gd name="T20" fmla="*/ 363 w 388"/>
                <a:gd name="T21" fmla="*/ 101 h 388"/>
                <a:gd name="T22" fmla="*/ 343 w 388"/>
                <a:gd name="T23" fmla="*/ 70 h 388"/>
                <a:gd name="T24" fmla="*/ 317 w 388"/>
                <a:gd name="T25" fmla="*/ 44 h 388"/>
                <a:gd name="T26" fmla="*/ 286 w 388"/>
                <a:gd name="T27" fmla="*/ 24 h 388"/>
                <a:gd name="T28" fmla="*/ 251 w 388"/>
                <a:gd name="T29" fmla="*/ 9 h 388"/>
                <a:gd name="T30" fmla="*/ 214 w 388"/>
                <a:gd name="T31" fmla="*/ 1 h 388"/>
                <a:gd name="T32" fmla="*/ 174 w 388"/>
                <a:gd name="T33" fmla="*/ 1 h 388"/>
                <a:gd name="T34" fmla="*/ 136 w 388"/>
                <a:gd name="T35" fmla="*/ 9 h 388"/>
                <a:gd name="T36" fmla="*/ 101 w 388"/>
                <a:gd name="T37" fmla="*/ 24 h 388"/>
                <a:gd name="T38" fmla="*/ 71 w 388"/>
                <a:gd name="T39" fmla="*/ 44 h 388"/>
                <a:gd name="T40" fmla="*/ 44 w 388"/>
                <a:gd name="T41" fmla="*/ 70 h 388"/>
                <a:gd name="T42" fmla="*/ 24 w 388"/>
                <a:gd name="T43" fmla="*/ 101 h 388"/>
                <a:gd name="T44" fmla="*/ 9 w 388"/>
                <a:gd name="T45" fmla="*/ 136 h 388"/>
                <a:gd name="T46" fmla="*/ 1 w 388"/>
                <a:gd name="T47" fmla="*/ 173 h 388"/>
                <a:gd name="T48" fmla="*/ 1 w 388"/>
                <a:gd name="T49" fmla="*/ 213 h 388"/>
                <a:gd name="T50" fmla="*/ 9 w 388"/>
                <a:gd name="T51" fmla="*/ 251 h 388"/>
                <a:gd name="T52" fmla="*/ 24 w 388"/>
                <a:gd name="T53" fmla="*/ 286 h 388"/>
                <a:gd name="T54" fmla="*/ 44 w 388"/>
                <a:gd name="T55" fmla="*/ 316 h 388"/>
                <a:gd name="T56" fmla="*/ 71 w 388"/>
                <a:gd name="T57" fmla="*/ 343 h 388"/>
                <a:gd name="T58" fmla="*/ 101 w 388"/>
                <a:gd name="T59" fmla="*/ 363 h 388"/>
                <a:gd name="T60" fmla="*/ 136 w 388"/>
                <a:gd name="T61" fmla="*/ 378 h 388"/>
                <a:gd name="T62" fmla="*/ 174 w 388"/>
                <a:gd name="T63" fmla="*/ 386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8" h="388">
                  <a:moveTo>
                    <a:pt x="194" y="387"/>
                  </a:moveTo>
                  <a:lnTo>
                    <a:pt x="214" y="386"/>
                  </a:lnTo>
                  <a:lnTo>
                    <a:pt x="232" y="383"/>
                  </a:lnTo>
                  <a:lnTo>
                    <a:pt x="251" y="378"/>
                  </a:lnTo>
                  <a:lnTo>
                    <a:pt x="269" y="371"/>
                  </a:lnTo>
                  <a:lnTo>
                    <a:pt x="286" y="363"/>
                  </a:lnTo>
                  <a:lnTo>
                    <a:pt x="302" y="354"/>
                  </a:lnTo>
                  <a:lnTo>
                    <a:pt x="317" y="343"/>
                  </a:lnTo>
                  <a:lnTo>
                    <a:pt x="331" y="330"/>
                  </a:lnTo>
                  <a:lnTo>
                    <a:pt x="343" y="316"/>
                  </a:lnTo>
                  <a:lnTo>
                    <a:pt x="355" y="301"/>
                  </a:lnTo>
                  <a:lnTo>
                    <a:pt x="363" y="286"/>
                  </a:lnTo>
                  <a:lnTo>
                    <a:pt x="372" y="269"/>
                  </a:lnTo>
                  <a:lnTo>
                    <a:pt x="378" y="251"/>
                  </a:lnTo>
                  <a:lnTo>
                    <a:pt x="383" y="232"/>
                  </a:lnTo>
                  <a:lnTo>
                    <a:pt x="386" y="213"/>
                  </a:lnTo>
                  <a:lnTo>
                    <a:pt x="387" y="193"/>
                  </a:lnTo>
                  <a:lnTo>
                    <a:pt x="386" y="173"/>
                  </a:lnTo>
                  <a:lnTo>
                    <a:pt x="383" y="155"/>
                  </a:lnTo>
                  <a:lnTo>
                    <a:pt x="378" y="136"/>
                  </a:lnTo>
                  <a:lnTo>
                    <a:pt x="372" y="118"/>
                  </a:lnTo>
                  <a:lnTo>
                    <a:pt x="363" y="101"/>
                  </a:lnTo>
                  <a:lnTo>
                    <a:pt x="355" y="86"/>
                  </a:lnTo>
                  <a:lnTo>
                    <a:pt x="343" y="70"/>
                  </a:lnTo>
                  <a:lnTo>
                    <a:pt x="331" y="57"/>
                  </a:lnTo>
                  <a:lnTo>
                    <a:pt x="317" y="44"/>
                  </a:lnTo>
                  <a:lnTo>
                    <a:pt x="302" y="32"/>
                  </a:lnTo>
                  <a:lnTo>
                    <a:pt x="286" y="24"/>
                  </a:lnTo>
                  <a:lnTo>
                    <a:pt x="269" y="15"/>
                  </a:lnTo>
                  <a:lnTo>
                    <a:pt x="251" y="9"/>
                  </a:lnTo>
                  <a:lnTo>
                    <a:pt x="232" y="4"/>
                  </a:lnTo>
                  <a:lnTo>
                    <a:pt x="214" y="1"/>
                  </a:lnTo>
                  <a:lnTo>
                    <a:pt x="194" y="0"/>
                  </a:lnTo>
                  <a:lnTo>
                    <a:pt x="174" y="1"/>
                  </a:lnTo>
                  <a:lnTo>
                    <a:pt x="155" y="4"/>
                  </a:lnTo>
                  <a:lnTo>
                    <a:pt x="136" y="9"/>
                  </a:lnTo>
                  <a:lnTo>
                    <a:pt x="118" y="15"/>
                  </a:lnTo>
                  <a:lnTo>
                    <a:pt x="101" y="24"/>
                  </a:lnTo>
                  <a:lnTo>
                    <a:pt x="86" y="32"/>
                  </a:lnTo>
                  <a:lnTo>
                    <a:pt x="71" y="44"/>
                  </a:lnTo>
                  <a:lnTo>
                    <a:pt x="57" y="57"/>
                  </a:lnTo>
                  <a:lnTo>
                    <a:pt x="44" y="70"/>
                  </a:lnTo>
                  <a:lnTo>
                    <a:pt x="33" y="86"/>
                  </a:lnTo>
                  <a:lnTo>
                    <a:pt x="24" y="101"/>
                  </a:lnTo>
                  <a:lnTo>
                    <a:pt x="16" y="118"/>
                  </a:lnTo>
                  <a:lnTo>
                    <a:pt x="9" y="136"/>
                  </a:lnTo>
                  <a:lnTo>
                    <a:pt x="4" y="155"/>
                  </a:lnTo>
                  <a:lnTo>
                    <a:pt x="1" y="173"/>
                  </a:lnTo>
                  <a:lnTo>
                    <a:pt x="0" y="193"/>
                  </a:lnTo>
                  <a:lnTo>
                    <a:pt x="1" y="213"/>
                  </a:lnTo>
                  <a:lnTo>
                    <a:pt x="4" y="232"/>
                  </a:lnTo>
                  <a:lnTo>
                    <a:pt x="9" y="251"/>
                  </a:lnTo>
                  <a:lnTo>
                    <a:pt x="16" y="269"/>
                  </a:lnTo>
                  <a:lnTo>
                    <a:pt x="24" y="286"/>
                  </a:lnTo>
                  <a:lnTo>
                    <a:pt x="33" y="301"/>
                  </a:lnTo>
                  <a:lnTo>
                    <a:pt x="44" y="316"/>
                  </a:lnTo>
                  <a:lnTo>
                    <a:pt x="57" y="330"/>
                  </a:lnTo>
                  <a:lnTo>
                    <a:pt x="71" y="343"/>
                  </a:lnTo>
                  <a:lnTo>
                    <a:pt x="86" y="354"/>
                  </a:lnTo>
                  <a:lnTo>
                    <a:pt x="101" y="363"/>
                  </a:lnTo>
                  <a:lnTo>
                    <a:pt x="118" y="371"/>
                  </a:lnTo>
                  <a:lnTo>
                    <a:pt x="136" y="378"/>
                  </a:lnTo>
                  <a:lnTo>
                    <a:pt x="155" y="383"/>
                  </a:lnTo>
                  <a:lnTo>
                    <a:pt x="174" y="386"/>
                  </a:lnTo>
                  <a:lnTo>
                    <a:pt x="194" y="38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2" name="Freeform 726"/>
            <p:cNvSpPr>
              <a:spLocks/>
            </p:cNvSpPr>
            <p:nvPr/>
          </p:nvSpPr>
          <p:spPr bwMode="auto">
            <a:xfrm>
              <a:off x="1259" y="3459"/>
              <a:ext cx="394" cy="394"/>
            </a:xfrm>
            <a:custGeom>
              <a:avLst/>
              <a:gdLst>
                <a:gd name="T0" fmla="*/ 217 w 394"/>
                <a:gd name="T1" fmla="*/ 392 h 394"/>
                <a:gd name="T2" fmla="*/ 255 w 394"/>
                <a:gd name="T3" fmla="*/ 384 h 394"/>
                <a:gd name="T4" fmla="*/ 290 w 394"/>
                <a:gd name="T5" fmla="*/ 369 h 394"/>
                <a:gd name="T6" fmla="*/ 322 w 394"/>
                <a:gd name="T7" fmla="*/ 348 h 394"/>
                <a:gd name="T8" fmla="*/ 348 w 394"/>
                <a:gd name="T9" fmla="*/ 321 h 394"/>
                <a:gd name="T10" fmla="*/ 369 w 394"/>
                <a:gd name="T11" fmla="*/ 290 h 394"/>
                <a:gd name="T12" fmla="*/ 384 w 394"/>
                <a:gd name="T13" fmla="*/ 255 h 394"/>
                <a:gd name="T14" fmla="*/ 392 w 394"/>
                <a:gd name="T15" fmla="*/ 216 h 394"/>
                <a:gd name="T16" fmla="*/ 392 w 394"/>
                <a:gd name="T17" fmla="*/ 176 h 394"/>
                <a:gd name="T18" fmla="*/ 384 w 394"/>
                <a:gd name="T19" fmla="*/ 138 h 394"/>
                <a:gd name="T20" fmla="*/ 369 w 394"/>
                <a:gd name="T21" fmla="*/ 103 h 394"/>
                <a:gd name="T22" fmla="*/ 348 w 394"/>
                <a:gd name="T23" fmla="*/ 71 h 394"/>
                <a:gd name="T24" fmla="*/ 322 w 394"/>
                <a:gd name="T25" fmla="*/ 45 h 394"/>
                <a:gd name="T26" fmla="*/ 290 w 394"/>
                <a:gd name="T27" fmla="*/ 24 h 394"/>
                <a:gd name="T28" fmla="*/ 255 w 394"/>
                <a:gd name="T29" fmla="*/ 9 h 394"/>
                <a:gd name="T30" fmla="*/ 217 w 394"/>
                <a:gd name="T31" fmla="*/ 1 h 394"/>
                <a:gd name="T32" fmla="*/ 177 w 394"/>
                <a:gd name="T33" fmla="*/ 1 h 394"/>
                <a:gd name="T34" fmla="*/ 138 w 394"/>
                <a:gd name="T35" fmla="*/ 9 h 394"/>
                <a:gd name="T36" fmla="*/ 103 w 394"/>
                <a:gd name="T37" fmla="*/ 24 h 394"/>
                <a:gd name="T38" fmla="*/ 72 w 394"/>
                <a:gd name="T39" fmla="*/ 45 h 394"/>
                <a:gd name="T40" fmla="*/ 45 w 394"/>
                <a:gd name="T41" fmla="*/ 71 h 394"/>
                <a:gd name="T42" fmla="*/ 24 w 394"/>
                <a:gd name="T43" fmla="*/ 103 h 394"/>
                <a:gd name="T44" fmla="*/ 9 w 394"/>
                <a:gd name="T45" fmla="*/ 138 h 394"/>
                <a:gd name="T46" fmla="*/ 1 w 394"/>
                <a:gd name="T47" fmla="*/ 176 h 394"/>
                <a:gd name="T48" fmla="*/ 1 w 394"/>
                <a:gd name="T49" fmla="*/ 216 h 394"/>
                <a:gd name="T50" fmla="*/ 9 w 394"/>
                <a:gd name="T51" fmla="*/ 255 h 394"/>
                <a:gd name="T52" fmla="*/ 24 w 394"/>
                <a:gd name="T53" fmla="*/ 290 h 394"/>
                <a:gd name="T54" fmla="*/ 45 w 394"/>
                <a:gd name="T55" fmla="*/ 321 h 394"/>
                <a:gd name="T56" fmla="*/ 72 w 394"/>
                <a:gd name="T57" fmla="*/ 348 h 394"/>
                <a:gd name="T58" fmla="*/ 103 w 394"/>
                <a:gd name="T59" fmla="*/ 369 h 394"/>
                <a:gd name="T60" fmla="*/ 138 w 394"/>
                <a:gd name="T61" fmla="*/ 384 h 394"/>
                <a:gd name="T62" fmla="*/ 177 w 394"/>
                <a:gd name="T63" fmla="*/ 39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4" h="394">
                  <a:moveTo>
                    <a:pt x="197" y="393"/>
                  </a:moveTo>
                  <a:lnTo>
                    <a:pt x="217" y="392"/>
                  </a:lnTo>
                  <a:lnTo>
                    <a:pt x="236" y="389"/>
                  </a:lnTo>
                  <a:lnTo>
                    <a:pt x="255" y="384"/>
                  </a:lnTo>
                  <a:lnTo>
                    <a:pt x="273" y="377"/>
                  </a:lnTo>
                  <a:lnTo>
                    <a:pt x="290" y="369"/>
                  </a:lnTo>
                  <a:lnTo>
                    <a:pt x="307" y="359"/>
                  </a:lnTo>
                  <a:lnTo>
                    <a:pt x="322" y="348"/>
                  </a:lnTo>
                  <a:lnTo>
                    <a:pt x="336" y="335"/>
                  </a:lnTo>
                  <a:lnTo>
                    <a:pt x="348" y="321"/>
                  </a:lnTo>
                  <a:lnTo>
                    <a:pt x="360" y="306"/>
                  </a:lnTo>
                  <a:lnTo>
                    <a:pt x="369" y="290"/>
                  </a:lnTo>
                  <a:lnTo>
                    <a:pt x="378" y="273"/>
                  </a:lnTo>
                  <a:lnTo>
                    <a:pt x="384" y="255"/>
                  </a:lnTo>
                  <a:lnTo>
                    <a:pt x="389" y="236"/>
                  </a:lnTo>
                  <a:lnTo>
                    <a:pt x="392" y="216"/>
                  </a:lnTo>
                  <a:lnTo>
                    <a:pt x="393" y="196"/>
                  </a:lnTo>
                  <a:lnTo>
                    <a:pt x="392" y="176"/>
                  </a:lnTo>
                  <a:lnTo>
                    <a:pt x="389" y="157"/>
                  </a:lnTo>
                  <a:lnTo>
                    <a:pt x="384" y="138"/>
                  </a:lnTo>
                  <a:lnTo>
                    <a:pt x="378" y="120"/>
                  </a:lnTo>
                  <a:lnTo>
                    <a:pt x="369" y="103"/>
                  </a:lnTo>
                  <a:lnTo>
                    <a:pt x="360" y="87"/>
                  </a:lnTo>
                  <a:lnTo>
                    <a:pt x="348" y="71"/>
                  </a:lnTo>
                  <a:lnTo>
                    <a:pt x="336" y="58"/>
                  </a:lnTo>
                  <a:lnTo>
                    <a:pt x="322" y="45"/>
                  </a:lnTo>
                  <a:lnTo>
                    <a:pt x="307" y="33"/>
                  </a:lnTo>
                  <a:lnTo>
                    <a:pt x="290" y="24"/>
                  </a:lnTo>
                  <a:lnTo>
                    <a:pt x="273" y="15"/>
                  </a:lnTo>
                  <a:lnTo>
                    <a:pt x="255" y="9"/>
                  </a:lnTo>
                  <a:lnTo>
                    <a:pt x="236" y="4"/>
                  </a:lnTo>
                  <a:lnTo>
                    <a:pt x="217" y="1"/>
                  </a:lnTo>
                  <a:lnTo>
                    <a:pt x="197" y="0"/>
                  </a:lnTo>
                  <a:lnTo>
                    <a:pt x="177" y="1"/>
                  </a:lnTo>
                  <a:lnTo>
                    <a:pt x="157" y="4"/>
                  </a:lnTo>
                  <a:lnTo>
                    <a:pt x="138" y="9"/>
                  </a:lnTo>
                  <a:lnTo>
                    <a:pt x="120" y="15"/>
                  </a:lnTo>
                  <a:lnTo>
                    <a:pt x="103" y="24"/>
                  </a:lnTo>
                  <a:lnTo>
                    <a:pt x="87" y="33"/>
                  </a:lnTo>
                  <a:lnTo>
                    <a:pt x="72" y="45"/>
                  </a:lnTo>
                  <a:lnTo>
                    <a:pt x="58" y="58"/>
                  </a:lnTo>
                  <a:lnTo>
                    <a:pt x="45" y="71"/>
                  </a:lnTo>
                  <a:lnTo>
                    <a:pt x="34" y="87"/>
                  </a:lnTo>
                  <a:lnTo>
                    <a:pt x="24" y="103"/>
                  </a:lnTo>
                  <a:lnTo>
                    <a:pt x="16" y="120"/>
                  </a:lnTo>
                  <a:lnTo>
                    <a:pt x="9" y="138"/>
                  </a:lnTo>
                  <a:lnTo>
                    <a:pt x="4" y="157"/>
                  </a:lnTo>
                  <a:lnTo>
                    <a:pt x="1" y="176"/>
                  </a:lnTo>
                  <a:lnTo>
                    <a:pt x="0" y="196"/>
                  </a:lnTo>
                  <a:lnTo>
                    <a:pt x="1" y="216"/>
                  </a:lnTo>
                  <a:lnTo>
                    <a:pt x="4" y="236"/>
                  </a:lnTo>
                  <a:lnTo>
                    <a:pt x="9" y="255"/>
                  </a:lnTo>
                  <a:lnTo>
                    <a:pt x="16" y="273"/>
                  </a:lnTo>
                  <a:lnTo>
                    <a:pt x="24" y="290"/>
                  </a:lnTo>
                  <a:lnTo>
                    <a:pt x="34" y="306"/>
                  </a:lnTo>
                  <a:lnTo>
                    <a:pt x="45" y="321"/>
                  </a:lnTo>
                  <a:lnTo>
                    <a:pt x="58" y="335"/>
                  </a:lnTo>
                  <a:lnTo>
                    <a:pt x="72" y="348"/>
                  </a:lnTo>
                  <a:lnTo>
                    <a:pt x="87" y="359"/>
                  </a:lnTo>
                  <a:lnTo>
                    <a:pt x="103" y="369"/>
                  </a:lnTo>
                  <a:lnTo>
                    <a:pt x="120" y="377"/>
                  </a:lnTo>
                  <a:lnTo>
                    <a:pt x="138" y="384"/>
                  </a:lnTo>
                  <a:lnTo>
                    <a:pt x="157" y="389"/>
                  </a:lnTo>
                  <a:lnTo>
                    <a:pt x="177" y="392"/>
                  </a:lnTo>
                  <a:lnTo>
                    <a:pt x="197" y="393"/>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3" name="Freeform 727"/>
            <p:cNvSpPr>
              <a:spLocks/>
            </p:cNvSpPr>
            <p:nvPr/>
          </p:nvSpPr>
          <p:spPr bwMode="auto">
            <a:xfrm>
              <a:off x="1264" y="3463"/>
              <a:ext cx="379" cy="379"/>
            </a:xfrm>
            <a:custGeom>
              <a:avLst/>
              <a:gdLst>
                <a:gd name="T0" fmla="*/ 208 w 379"/>
                <a:gd name="T1" fmla="*/ 377 h 379"/>
                <a:gd name="T2" fmla="*/ 245 w 379"/>
                <a:gd name="T3" fmla="*/ 370 h 379"/>
                <a:gd name="T4" fmla="*/ 279 w 379"/>
                <a:gd name="T5" fmla="*/ 355 h 379"/>
                <a:gd name="T6" fmla="*/ 309 w 379"/>
                <a:gd name="T7" fmla="*/ 336 h 379"/>
                <a:gd name="T8" fmla="*/ 335 w 379"/>
                <a:gd name="T9" fmla="*/ 310 h 379"/>
                <a:gd name="T10" fmla="*/ 355 w 379"/>
                <a:gd name="T11" fmla="*/ 280 h 379"/>
                <a:gd name="T12" fmla="*/ 369 w 379"/>
                <a:gd name="T13" fmla="*/ 246 h 379"/>
                <a:gd name="T14" fmla="*/ 377 w 379"/>
                <a:gd name="T15" fmla="*/ 209 h 379"/>
                <a:gd name="T16" fmla="*/ 377 w 379"/>
                <a:gd name="T17" fmla="*/ 170 h 379"/>
                <a:gd name="T18" fmla="*/ 369 w 379"/>
                <a:gd name="T19" fmla="*/ 133 h 379"/>
                <a:gd name="T20" fmla="*/ 355 w 379"/>
                <a:gd name="T21" fmla="*/ 99 h 379"/>
                <a:gd name="T22" fmla="*/ 335 w 379"/>
                <a:gd name="T23" fmla="*/ 69 h 379"/>
                <a:gd name="T24" fmla="*/ 309 w 379"/>
                <a:gd name="T25" fmla="*/ 43 h 379"/>
                <a:gd name="T26" fmla="*/ 279 w 379"/>
                <a:gd name="T27" fmla="*/ 23 h 379"/>
                <a:gd name="T28" fmla="*/ 245 w 379"/>
                <a:gd name="T29" fmla="*/ 9 h 379"/>
                <a:gd name="T30" fmla="*/ 208 w 379"/>
                <a:gd name="T31" fmla="*/ 1 h 379"/>
                <a:gd name="T32" fmla="*/ 169 w 379"/>
                <a:gd name="T33" fmla="*/ 1 h 379"/>
                <a:gd name="T34" fmla="*/ 133 w 379"/>
                <a:gd name="T35" fmla="*/ 9 h 379"/>
                <a:gd name="T36" fmla="*/ 98 w 379"/>
                <a:gd name="T37" fmla="*/ 23 h 379"/>
                <a:gd name="T38" fmla="*/ 69 w 379"/>
                <a:gd name="T39" fmla="*/ 43 h 379"/>
                <a:gd name="T40" fmla="*/ 43 w 379"/>
                <a:gd name="T41" fmla="*/ 69 h 379"/>
                <a:gd name="T42" fmla="*/ 23 w 379"/>
                <a:gd name="T43" fmla="*/ 99 h 379"/>
                <a:gd name="T44" fmla="*/ 8 w 379"/>
                <a:gd name="T45" fmla="*/ 133 h 379"/>
                <a:gd name="T46" fmla="*/ 1 w 379"/>
                <a:gd name="T47" fmla="*/ 170 h 379"/>
                <a:gd name="T48" fmla="*/ 1 w 379"/>
                <a:gd name="T49" fmla="*/ 209 h 379"/>
                <a:gd name="T50" fmla="*/ 8 w 379"/>
                <a:gd name="T51" fmla="*/ 246 h 379"/>
                <a:gd name="T52" fmla="*/ 23 w 379"/>
                <a:gd name="T53" fmla="*/ 280 h 379"/>
                <a:gd name="T54" fmla="*/ 43 w 379"/>
                <a:gd name="T55" fmla="*/ 310 h 379"/>
                <a:gd name="T56" fmla="*/ 69 w 379"/>
                <a:gd name="T57" fmla="*/ 336 h 379"/>
                <a:gd name="T58" fmla="*/ 98 w 379"/>
                <a:gd name="T59" fmla="*/ 355 h 379"/>
                <a:gd name="T60" fmla="*/ 133 w 379"/>
                <a:gd name="T61" fmla="*/ 370 h 379"/>
                <a:gd name="T62" fmla="*/ 169 w 379"/>
                <a:gd name="T63" fmla="*/ 37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9" h="379">
                  <a:moveTo>
                    <a:pt x="189" y="378"/>
                  </a:moveTo>
                  <a:lnTo>
                    <a:pt x="208" y="377"/>
                  </a:lnTo>
                  <a:lnTo>
                    <a:pt x="226" y="375"/>
                  </a:lnTo>
                  <a:lnTo>
                    <a:pt x="245" y="370"/>
                  </a:lnTo>
                  <a:lnTo>
                    <a:pt x="263" y="363"/>
                  </a:lnTo>
                  <a:lnTo>
                    <a:pt x="279" y="355"/>
                  </a:lnTo>
                  <a:lnTo>
                    <a:pt x="294" y="347"/>
                  </a:lnTo>
                  <a:lnTo>
                    <a:pt x="309" y="336"/>
                  </a:lnTo>
                  <a:lnTo>
                    <a:pt x="323" y="323"/>
                  </a:lnTo>
                  <a:lnTo>
                    <a:pt x="335" y="310"/>
                  </a:lnTo>
                  <a:lnTo>
                    <a:pt x="346" y="295"/>
                  </a:lnTo>
                  <a:lnTo>
                    <a:pt x="355" y="280"/>
                  </a:lnTo>
                  <a:lnTo>
                    <a:pt x="363" y="263"/>
                  </a:lnTo>
                  <a:lnTo>
                    <a:pt x="369" y="246"/>
                  </a:lnTo>
                  <a:lnTo>
                    <a:pt x="374" y="227"/>
                  </a:lnTo>
                  <a:lnTo>
                    <a:pt x="377" y="209"/>
                  </a:lnTo>
                  <a:lnTo>
                    <a:pt x="378" y="189"/>
                  </a:lnTo>
                  <a:lnTo>
                    <a:pt x="377" y="170"/>
                  </a:lnTo>
                  <a:lnTo>
                    <a:pt x="374" y="152"/>
                  </a:lnTo>
                  <a:lnTo>
                    <a:pt x="369" y="133"/>
                  </a:lnTo>
                  <a:lnTo>
                    <a:pt x="363" y="116"/>
                  </a:lnTo>
                  <a:lnTo>
                    <a:pt x="355" y="99"/>
                  </a:lnTo>
                  <a:lnTo>
                    <a:pt x="346" y="84"/>
                  </a:lnTo>
                  <a:lnTo>
                    <a:pt x="335" y="69"/>
                  </a:lnTo>
                  <a:lnTo>
                    <a:pt x="323" y="56"/>
                  </a:lnTo>
                  <a:lnTo>
                    <a:pt x="309" y="43"/>
                  </a:lnTo>
                  <a:lnTo>
                    <a:pt x="294" y="32"/>
                  </a:lnTo>
                  <a:lnTo>
                    <a:pt x="279" y="23"/>
                  </a:lnTo>
                  <a:lnTo>
                    <a:pt x="263" y="15"/>
                  </a:lnTo>
                  <a:lnTo>
                    <a:pt x="245" y="9"/>
                  </a:lnTo>
                  <a:lnTo>
                    <a:pt x="226" y="4"/>
                  </a:lnTo>
                  <a:lnTo>
                    <a:pt x="208" y="1"/>
                  </a:lnTo>
                  <a:lnTo>
                    <a:pt x="189" y="0"/>
                  </a:lnTo>
                  <a:lnTo>
                    <a:pt x="169" y="1"/>
                  </a:lnTo>
                  <a:lnTo>
                    <a:pt x="151" y="4"/>
                  </a:lnTo>
                  <a:lnTo>
                    <a:pt x="133" y="9"/>
                  </a:lnTo>
                  <a:lnTo>
                    <a:pt x="115" y="15"/>
                  </a:lnTo>
                  <a:lnTo>
                    <a:pt x="98" y="23"/>
                  </a:lnTo>
                  <a:lnTo>
                    <a:pt x="83" y="32"/>
                  </a:lnTo>
                  <a:lnTo>
                    <a:pt x="69" y="43"/>
                  </a:lnTo>
                  <a:lnTo>
                    <a:pt x="55" y="56"/>
                  </a:lnTo>
                  <a:lnTo>
                    <a:pt x="43" y="69"/>
                  </a:lnTo>
                  <a:lnTo>
                    <a:pt x="32" y="84"/>
                  </a:lnTo>
                  <a:lnTo>
                    <a:pt x="23" y="99"/>
                  </a:lnTo>
                  <a:lnTo>
                    <a:pt x="15" y="116"/>
                  </a:lnTo>
                  <a:lnTo>
                    <a:pt x="8" y="133"/>
                  </a:lnTo>
                  <a:lnTo>
                    <a:pt x="4" y="152"/>
                  </a:lnTo>
                  <a:lnTo>
                    <a:pt x="1" y="170"/>
                  </a:lnTo>
                  <a:lnTo>
                    <a:pt x="0" y="189"/>
                  </a:lnTo>
                  <a:lnTo>
                    <a:pt x="1" y="209"/>
                  </a:lnTo>
                  <a:lnTo>
                    <a:pt x="4" y="227"/>
                  </a:lnTo>
                  <a:lnTo>
                    <a:pt x="8" y="246"/>
                  </a:lnTo>
                  <a:lnTo>
                    <a:pt x="15" y="263"/>
                  </a:lnTo>
                  <a:lnTo>
                    <a:pt x="23" y="280"/>
                  </a:lnTo>
                  <a:lnTo>
                    <a:pt x="32" y="295"/>
                  </a:lnTo>
                  <a:lnTo>
                    <a:pt x="43" y="310"/>
                  </a:lnTo>
                  <a:lnTo>
                    <a:pt x="55" y="323"/>
                  </a:lnTo>
                  <a:lnTo>
                    <a:pt x="69" y="336"/>
                  </a:lnTo>
                  <a:lnTo>
                    <a:pt x="83" y="347"/>
                  </a:lnTo>
                  <a:lnTo>
                    <a:pt x="98" y="355"/>
                  </a:lnTo>
                  <a:lnTo>
                    <a:pt x="115" y="363"/>
                  </a:lnTo>
                  <a:lnTo>
                    <a:pt x="133" y="370"/>
                  </a:lnTo>
                  <a:lnTo>
                    <a:pt x="151" y="375"/>
                  </a:lnTo>
                  <a:lnTo>
                    <a:pt x="169" y="377"/>
                  </a:lnTo>
                  <a:lnTo>
                    <a:pt x="189" y="378"/>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4" name="Freeform 728"/>
            <p:cNvSpPr>
              <a:spLocks/>
            </p:cNvSpPr>
            <p:nvPr/>
          </p:nvSpPr>
          <p:spPr bwMode="auto">
            <a:xfrm>
              <a:off x="1264" y="3463"/>
              <a:ext cx="385" cy="385"/>
            </a:xfrm>
            <a:custGeom>
              <a:avLst/>
              <a:gdLst>
                <a:gd name="T0" fmla="*/ 211 w 385"/>
                <a:gd name="T1" fmla="*/ 383 h 385"/>
                <a:gd name="T2" fmla="*/ 249 w 385"/>
                <a:gd name="T3" fmla="*/ 376 h 385"/>
                <a:gd name="T4" fmla="*/ 283 w 385"/>
                <a:gd name="T5" fmla="*/ 361 h 385"/>
                <a:gd name="T6" fmla="*/ 314 w 385"/>
                <a:gd name="T7" fmla="*/ 341 h 385"/>
                <a:gd name="T8" fmla="*/ 340 w 385"/>
                <a:gd name="T9" fmla="*/ 315 h 385"/>
                <a:gd name="T10" fmla="*/ 361 w 385"/>
                <a:gd name="T11" fmla="*/ 284 h 385"/>
                <a:gd name="T12" fmla="*/ 375 w 385"/>
                <a:gd name="T13" fmla="*/ 250 h 385"/>
                <a:gd name="T14" fmla="*/ 383 w 385"/>
                <a:gd name="T15" fmla="*/ 212 h 385"/>
                <a:gd name="T16" fmla="*/ 383 w 385"/>
                <a:gd name="T17" fmla="*/ 173 h 385"/>
                <a:gd name="T18" fmla="*/ 375 w 385"/>
                <a:gd name="T19" fmla="*/ 135 h 385"/>
                <a:gd name="T20" fmla="*/ 361 w 385"/>
                <a:gd name="T21" fmla="*/ 101 h 385"/>
                <a:gd name="T22" fmla="*/ 340 w 385"/>
                <a:gd name="T23" fmla="*/ 70 h 385"/>
                <a:gd name="T24" fmla="*/ 314 w 385"/>
                <a:gd name="T25" fmla="*/ 44 h 385"/>
                <a:gd name="T26" fmla="*/ 283 w 385"/>
                <a:gd name="T27" fmla="*/ 23 h 385"/>
                <a:gd name="T28" fmla="*/ 249 w 385"/>
                <a:gd name="T29" fmla="*/ 9 h 385"/>
                <a:gd name="T30" fmla="*/ 211 w 385"/>
                <a:gd name="T31" fmla="*/ 1 h 385"/>
                <a:gd name="T32" fmla="*/ 172 w 385"/>
                <a:gd name="T33" fmla="*/ 1 h 385"/>
                <a:gd name="T34" fmla="*/ 135 w 385"/>
                <a:gd name="T35" fmla="*/ 9 h 385"/>
                <a:gd name="T36" fmla="*/ 100 w 385"/>
                <a:gd name="T37" fmla="*/ 23 h 385"/>
                <a:gd name="T38" fmla="*/ 70 w 385"/>
                <a:gd name="T39" fmla="*/ 44 h 385"/>
                <a:gd name="T40" fmla="*/ 44 w 385"/>
                <a:gd name="T41" fmla="*/ 70 h 385"/>
                <a:gd name="T42" fmla="*/ 23 w 385"/>
                <a:gd name="T43" fmla="*/ 101 h 385"/>
                <a:gd name="T44" fmla="*/ 8 w 385"/>
                <a:gd name="T45" fmla="*/ 135 h 385"/>
                <a:gd name="T46" fmla="*/ 1 w 385"/>
                <a:gd name="T47" fmla="*/ 173 h 385"/>
                <a:gd name="T48" fmla="*/ 1 w 385"/>
                <a:gd name="T49" fmla="*/ 212 h 385"/>
                <a:gd name="T50" fmla="*/ 8 w 385"/>
                <a:gd name="T51" fmla="*/ 250 h 385"/>
                <a:gd name="T52" fmla="*/ 23 w 385"/>
                <a:gd name="T53" fmla="*/ 284 h 385"/>
                <a:gd name="T54" fmla="*/ 44 w 385"/>
                <a:gd name="T55" fmla="*/ 315 h 385"/>
                <a:gd name="T56" fmla="*/ 70 w 385"/>
                <a:gd name="T57" fmla="*/ 341 h 385"/>
                <a:gd name="T58" fmla="*/ 100 w 385"/>
                <a:gd name="T59" fmla="*/ 361 h 385"/>
                <a:gd name="T60" fmla="*/ 135 w 385"/>
                <a:gd name="T61" fmla="*/ 376 h 385"/>
                <a:gd name="T62" fmla="*/ 172 w 385"/>
                <a:gd name="T63" fmla="*/ 38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5" h="385">
                  <a:moveTo>
                    <a:pt x="192" y="384"/>
                  </a:moveTo>
                  <a:lnTo>
                    <a:pt x="211" y="383"/>
                  </a:lnTo>
                  <a:lnTo>
                    <a:pt x="230" y="381"/>
                  </a:lnTo>
                  <a:lnTo>
                    <a:pt x="249" y="376"/>
                  </a:lnTo>
                  <a:lnTo>
                    <a:pt x="267" y="369"/>
                  </a:lnTo>
                  <a:lnTo>
                    <a:pt x="283" y="361"/>
                  </a:lnTo>
                  <a:lnTo>
                    <a:pt x="299" y="352"/>
                  </a:lnTo>
                  <a:lnTo>
                    <a:pt x="314" y="341"/>
                  </a:lnTo>
                  <a:lnTo>
                    <a:pt x="328" y="328"/>
                  </a:lnTo>
                  <a:lnTo>
                    <a:pt x="340" y="315"/>
                  </a:lnTo>
                  <a:lnTo>
                    <a:pt x="351" y="300"/>
                  </a:lnTo>
                  <a:lnTo>
                    <a:pt x="361" y="284"/>
                  </a:lnTo>
                  <a:lnTo>
                    <a:pt x="369" y="267"/>
                  </a:lnTo>
                  <a:lnTo>
                    <a:pt x="375" y="250"/>
                  </a:lnTo>
                  <a:lnTo>
                    <a:pt x="380" y="231"/>
                  </a:lnTo>
                  <a:lnTo>
                    <a:pt x="383" y="212"/>
                  </a:lnTo>
                  <a:lnTo>
                    <a:pt x="384" y="192"/>
                  </a:lnTo>
                  <a:lnTo>
                    <a:pt x="383" y="173"/>
                  </a:lnTo>
                  <a:lnTo>
                    <a:pt x="380" y="154"/>
                  </a:lnTo>
                  <a:lnTo>
                    <a:pt x="375" y="135"/>
                  </a:lnTo>
                  <a:lnTo>
                    <a:pt x="369" y="118"/>
                  </a:lnTo>
                  <a:lnTo>
                    <a:pt x="361" y="101"/>
                  </a:lnTo>
                  <a:lnTo>
                    <a:pt x="351" y="85"/>
                  </a:lnTo>
                  <a:lnTo>
                    <a:pt x="340" y="70"/>
                  </a:lnTo>
                  <a:lnTo>
                    <a:pt x="328" y="57"/>
                  </a:lnTo>
                  <a:lnTo>
                    <a:pt x="314" y="44"/>
                  </a:lnTo>
                  <a:lnTo>
                    <a:pt x="299" y="33"/>
                  </a:lnTo>
                  <a:lnTo>
                    <a:pt x="283" y="23"/>
                  </a:lnTo>
                  <a:lnTo>
                    <a:pt x="267" y="15"/>
                  </a:lnTo>
                  <a:lnTo>
                    <a:pt x="249" y="9"/>
                  </a:lnTo>
                  <a:lnTo>
                    <a:pt x="230" y="4"/>
                  </a:lnTo>
                  <a:lnTo>
                    <a:pt x="211" y="1"/>
                  </a:lnTo>
                  <a:lnTo>
                    <a:pt x="192" y="0"/>
                  </a:lnTo>
                  <a:lnTo>
                    <a:pt x="172" y="1"/>
                  </a:lnTo>
                  <a:lnTo>
                    <a:pt x="153" y="4"/>
                  </a:lnTo>
                  <a:lnTo>
                    <a:pt x="135" y="9"/>
                  </a:lnTo>
                  <a:lnTo>
                    <a:pt x="117" y="15"/>
                  </a:lnTo>
                  <a:lnTo>
                    <a:pt x="100" y="23"/>
                  </a:lnTo>
                  <a:lnTo>
                    <a:pt x="84" y="33"/>
                  </a:lnTo>
                  <a:lnTo>
                    <a:pt x="70" y="44"/>
                  </a:lnTo>
                  <a:lnTo>
                    <a:pt x="56" y="57"/>
                  </a:lnTo>
                  <a:lnTo>
                    <a:pt x="44" y="70"/>
                  </a:lnTo>
                  <a:lnTo>
                    <a:pt x="32" y="85"/>
                  </a:lnTo>
                  <a:lnTo>
                    <a:pt x="23" y="101"/>
                  </a:lnTo>
                  <a:lnTo>
                    <a:pt x="15" y="118"/>
                  </a:lnTo>
                  <a:lnTo>
                    <a:pt x="8" y="135"/>
                  </a:lnTo>
                  <a:lnTo>
                    <a:pt x="4" y="154"/>
                  </a:lnTo>
                  <a:lnTo>
                    <a:pt x="1" y="173"/>
                  </a:lnTo>
                  <a:lnTo>
                    <a:pt x="0" y="192"/>
                  </a:lnTo>
                  <a:lnTo>
                    <a:pt x="1" y="212"/>
                  </a:lnTo>
                  <a:lnTo>
                    <a:pt x="4" y="231"/>
                  </a:lnTo>
                  <a:lnTo>
                    <a:pt x="8" y="250"/>
                  </a:lnTo>
                  <a:lnTo>
                    <a:pt x="15" y="267"/>
                  </a:lnTo>
                  <a:lnTo>
                    <a:pt x="23" y="284"/>
                  </a:lnTo>
                  <a:lnTo>
                    <a:pt x="32" y="300"/>
                  </a:lnTo>
                  <a:lnTo>
                    <a:pt x="44" y="315"/>
                  </a:lnTo>
                  <a:lnTo>
                    <a:pt x="56" y="328"/>
                  </a:lnTo>
                  <a:lnTo>
                    <a:pt x="70" y="341"/>
                  </a:lnTo>
                  <a:lnTo>
                    <a:pt x="84" y="352"/>
                  </a:lnTo>
                  <a:lnTo>
                    <a:pt x="100" y="361"/>
                  </a:lnTo>
                  <a:lnTo>
                    <a:pt x="117" y="369"/>
                  </a:lnTo>
                  <a:lnTo>
                    <a:pt x="135" y="376"/>
                  </a:lnTo>
                  <a:lnTo>
                    <a:pt x="153" y="381"/>
                  </a:lnTo>
                  <a:lnTo>
                    <a:pt x="172" y="383"/>
                  </a:lnTo>
                </a:path>
              </a:pathLst>
            </a:custGeom>
            <a:noFill/>
            <a:ln w="12700" cap="rnd" cmpd="sng">
              <a:solidFill>
                <a:srgbClr val="CECEC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5" name="Freeform 729"/>
            <p:cNvSpPr>
              <a:spLocks/>
            </p:cNvSpPr>
            <p:nvPr/>
          </p:nvSpPr>
          <p:spPr bwMode="auto">
            <a:xfrm>
              <a:off x="1394" y="3807"/>
              <a:ext cx="14" cy="19"/>
            </a:xfrm>
            <a:custGeom>
              <a:avLst/>
              <a:gdLst>
                <a:gd name="T0" fmla="*/ 8 w 14"/>
                <a:gd name="T1" fmla="*/ 6 h 19"/>
                <a:gd name="T2" fmla="*/ 8 w 14"/>
                <a:gd name="T3" fmla="*/ 5 h 19"/>
                <a:gd name="T4" fmla="*/ 8 w 14"/>
                <a:gd name="T5" fmla="*/ 5 h 19"/>
                <a:gd name="T6" fmla="*/ 8 w 14"/>
                <a:gd name="T7" fmla="*/ 5 h 19"/>
                <a:gd name="T8" fmla="*/ 8 w 14"/>
                <a:gd name="T9" fmla="*/ 4 h 19"/>
                <a:gd name="T10" fmla="*/ 9 w 14"/>
                <a:gd name="T11" fmla="*/ 4 h 19"/>
                <a:gd name="T12" fmla="*/ 10 w 14"/>
                <a:gd name="T13" fmla="*/ 4 h 19"/>
                <a:gd name="T14" fmla="*/ 10 w 14"/>
                <a:gd name="T15" fmla="*/ 4 h 19"/>
                <a:gd name="T16" fmla="*/ 10 w 14"/>
                <a:gd name="T17" fmla="*/ 5 h 19"/>
                <a:gd name="T18" fmla="*/ 11 w 14"/>
                <a:gd name="T19" fmla="*/ 5 h 19"/>
                <a:gd name="T20" fmla="*/ 11 w 14"/>
                <a:gd name="T21" fmla="*/ 5 h 19"/>
                <a:gd name="T22" fmla="*/ 12 w 14"/>
                <a:gd name="T23" fmla="*/ 6 h 19"/>
                <a:gd name="T24" fmla="*/ 12 w 14"/>
                <a:gd name="T25" fmla="*/ 7 h 19"/>
                <a:gd name="T26" fmla="*/ 12 w 14"/>
                <a:gd name="T27" fmla="*/ 8 h 19"/>
                <a:gd name="T28" fmla="*/ 12 w 14"/>
                <a:gd name="T29" fmla="*/ 8 h 19"/>
                <a:gd name="T30" fmla="*/ 13 w 14"/>
                <a:gd name="T31" fmla="*/ 8 h 19"/>
                <a:gd name="T32" fmla="*/ 12 w 14"/>
                <a:gd name="T33" fmla="*/ 4 h 19"/>
                <a:gd name="T34" fmla="*/ 2 w 14"/>
                <a:gd name="T35" fmla="*/ 0 h 19"/>
                <a:gd name="T36" fmla="*/ 0 w 14"/>
                <a:gd name="T37" fmla="*/ 4 h 19"/>
                <a:gd name="T38" fmla="*/ 1 w 14"/>
                <a:gd name="T39" fmla="*/ 4 h 19"/>
                <a:gd name="T40" fmla="*/ 1 w 14"/>
                <a:gd name="T41" fmla="*/ 3 h 19"/>
                <a:gd name="T42" fmla="*/ 2 w 14"/>
                <a:gd name="T43" fmla="*/ 3 h 19"/>
                <a:gd name="T44" fmla="*/ 2 w 14"/>
                <a:gd name="T45" fmla="*/ 2 h 19"/>
                <a:gd name="T46" fmla="*/ 3 w 14"/>
                <a:gd name="T47" fmla="*/ 2 h 19"/>
                <a:gd name="T48" fmla="*/ 3 w 14"/>
                <a:gd name="T49" fmla="*/ 2 h 19"/>
                <a:gd name="T50" fmla="*/ 4 w 14"/>
                <a:gd name="T51" fmla="*/ 2 h 19"/>
                <a:gd name="T52" fmla="*/ 5 w 14"/>
                <a:gd name="T53" fmla="*/ 2 h 19"/>
                <a:gd name="T54" fmla="*/ 5 w 14"/>
                <a:gd name="T55" fmla="*/ 2 h 19"/>
                <a:gd name="T56" fmla="*/ 5 w 14"/>
                <a:gd name="T57" fmla="*/ 3 h 19"/>
                <a:gd name="T58" fmla="*/ 6 w 14"/>
                <a:gd name="T59" fmla="*/ 3 h 19"/>
                <a:gd name="T60" fmla="*/ 6 w 14"/>
                <a:gd name="T61" fmla="*/ 4 h 19"/>
                <a:gd name="T62" fmla="*/ 5 w 14"/>
                <a:gd name="T63" fmla="*/ 5 h 19"/>
                <a:gd name="T64" fmla="*/ 3 w 14"/>
                <a:gd name="T65" fmla="*/ 14 h 19"/>
                <a:gd name="T66" fmla="*/ 3 w 14"/>
                <a:gd name="T67" fmla="*/ 14 h 19"/>
                <a:gd name="T68" fmla="*/ 3 w 14"/>
                <a:gd name="T69" fmla="*/ 15 h 19"/>
                <a:gd name="T70" fmla="*/ 2 w 14"/>
                <a:gd name="T71" fmla="*/ 15 h 19"/>
                <a:gd name="T72" fmla="*/ 2 w 14"/>
                <a:gd name="T73" fmla="*/ 16 h 19"/>
                <a:gd name="T74" fmla="*/ 1 w 14"/>
                <a:gd name="T75" fmla="*/ 16 h 19"/>
                <a:gd name="T76" fmla="*/ 1 w 14"/>
                <a:gd name="T77" fmla="*/ 15 h 19"/>
                <a:gd name="T78" fmla="*/ 1 w 14"/>
                <a:gd name="T79" fmla="*/ 16 h 19"/>
                <a:gd name="T80" fmla="*/ 6 w 14"/>
                <a:gd name="T81" fmla="*/ 18 h 19"/>
                <a:gd name="T82" fmla="*/ 6 w 14"/>
                <a:gd name="T83" fmla="*/ 17 h 19"/>
                <a:gd name="T84" fmla="*/ 5 w 14"/>
                <a:gd name="T85" fmla="*/ 17 h 19"/>
                <a:gd name="T86" fmla="*/ 5 w 14"/>
                <a:gd name="T87" fmla="*/ 17 h 19"/>
                <a:gd name="T88" fmla="*/ 5 w 14"/>
                <a:gd name="T89" fmla="*/ 16 h 19"/>
                <a:gd name="T90" fmla="*/ 5 w 14"/>
                <a:gd name="T91" fmla="*/ 15 h 19"/>
                <a:gd name="T92" fmla="*/ 5 w 14"/>
                <a:gd name="T93" fmla="*/ 14 h 19"/>
                <a:gd name="T94" fmla="*/ 8 w 14"/>
                <a:gd name="T95"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 h="19">
                  <a:moveTo>
                    <a:pt x="8" y="6"/>
                  </a:moveTo>
                  <a:lnTo>
                    <a:pt x="8" y="5"/>
                  </a:lnTo>
                  <a:lnTo>
                    <a:pt x="8" y="5"/>
                  </a:lnTo>
                  <a:lnTo>
                    <a:pt x="8" y="5"/>
                  </a:lnTo>
                  <a:lnTo>
                    <a:pt x="8" y="4"/>
                  </a:lnTo>
                  <a:lnTo>
                    <a:pt x="9" y="4"/>
                  </a:lnTo>
                  <a:lnTo>
                    <a:pt x="10" y="4"/>
                  </a:lnTo>
                  <a:lnTo>
                    <a:pt x="10" y="4"/>
                  </a:lnTo>
                  <a:lnTo>
                    <a:pt x="10" y="5"/>
                  </a:lnTo>
                  <a:lnTo>
                    <a:pt x="11" y="5"/>
                  </a:lnTo>
                  <a:lnTo>
                    <a:pt x="11" y="5"/>
                  </a:lnTo>
                  <a:lnTo>
                    <a:pt x="12" y="6"/>
                  </a:lnTo>
                  <a:lnTo>
                    <a:pt x="12" y="7"/>
                  </a:lnTo>
                  <a:lnTo>
                    <a:pt x="12" y="8"/>
                  </a:lnTo>
                  <a:lnTo>
                    <a:pt x="12" y="8"/>
                  </a:lnTo>
                  <a:lnTo>
                    <a:pt x="13" y="8"/>
                  </a:lnTo>
                  <a:lnTo>
                    <a:pt x="12" y="4"/>
                  </a:lnTo>
                  <a:lnTo>
                    <a:pt x="2" y="0"/>
                  </a:lnTo>
                  <a:lnTo>
                    <a:pt x="0" y="4"/>
                  </a:lnTo>
                  <a:lnTo>
                    <a:pt x="1" y="4"/>
                  </a:lnTo>
                  <a:lnTo>
                    <a:pt x="1" y="3"/>
                  </a:lnTo>
                  <a:lnTo>
                    <a:pt x="2" y="3"/>
                  </a:lnTo>
                  <a:lnTo>
                    <a:pt x="2" y="2"/>
                  </a:lnTo>
                  <a:lnTo>
                    <a:pt x="3" y="2"/>
                  </a:lnTo>
                  <a:lnTo>
                    <a:pt x="3" y="2"/>
                  </a:lnTo>
                  <a:lnTo>
                    <a:pt x="4" y="2"/>
                  </a:lnTo>
                  <a:lnTo>
                    <a:pt x="5" y="2"/>
                  </a:lnTo>
                  <a:lnTo>
                    <a:pt x="5" y="2"/>
                  </a:lnTo>
                  <a:lnTo>
                    <a:pt x="5" y="3"/>
                  </a:lnTo>
                  <a:lnTo>
                    <a:pt x="6" y="3"/>
                  </a:lnTo>
                  <a:lnTo>
                    <a:pt x="6" y="4"/>
                  </a:lnTo>
                  <a:lnTo>
                    <a:pt x="5" y="5"/>
                  </a:lnTo>
                  <a:lnTo>
                    <a:pt x="3" y="14"/>
                  </a:lnTo>
                  <a:lnTo>
                    <a:pt x="3" y="14"/>
                  </a:lnTo>
                  <a:lnTo>
                    <a:pt x="3" y="15"/>
                  </a:lnTo>
                  <a:lnTo>
                    <a:pt x="2" y="15"/>
                  </a:lnTo>
                  <a:lnTo>
                    <a:pt x="2" y="16"/>
                  </a:lnTo>
                  <a:lnTo>
                    <a:pt x="1" y="16"/>
                  </a:lnTo>
                  <a:lnTo>
                    <a:pt x="1" y="15"/>
                  </a:lnTo>
                  <a:lnTo>
                    <a:pt x="1" y="16"/>
                  </a:lnTo>
                  <a:lnTo>
                    <a:pt x="6" y="18"/>
                  </a:lnTo>
                  <a:lnTo>
                    <a:pt x="6" y="17"/>
                  </a:lnTo>
                  <a:lnTo>
                    <a:pt x="5" y="17"/>
                  </a:lnTo>
                  <a:lnTo>
                    <a:pt x="5" y="17"/>
                  </a:lnTo>
                  <a:lnTo>
                    <a:pt x="5" y="16"/>
                  </a:lnTo>
                  <a:lnTo>
                    <a:pt x="5" y="15"/>
                  </a:lnTo>
                  <a:lnTo>
                    <a:pt x="5" y="14"/>
                  </a:lnTo>
                  <a:lnTo>
                    <a:pt x="8"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6" name="Freeform 730"/>
            <p:cNvSpPr>
              <a:spLocks/>
            </p:cNvSpPr>
            <p:nvPr/>
          </p:nvSpPr>
          <p:spPr bwMode="auto">
            <a:xfrm>
              <a:off x="1407" y="3814"/>
              <a:ext cx="15" cy="17"/>
            </a:xfrm>
            <a:custGeom>
              <a:avLst/>
              <a:gdLst>
                <a:gd name="T0" fmla="*/ 5 w 15"/>
                <a:gd name="T1" fmla="*/ 9 h 17"/>
                <a:gd name="T2" fmla="*/ 5 w 15"/>
                <a:gd name="T3" fmla="*/ 9 h 17"/>
                <a:gd name="T4" fmla="*/ 4 w 15"/>
                <a:gd name="T5" fmla="*/ 9 h 17"/>
                <a:gd name="T6" fmla="*/ 4 w 15"/>
                <a:gd name="T7" fmla="*/ 10 h 17"/>
                <a:gd name="T8" fmla="*/ 4 w 15"/>
                <a:gd name="T9" fmla="*/ 11 h 17"/>
                <a:gd name="T10" fmla="*/ 4 w 15"/>
                <a:gd name="T11" fmla="*/ 11 h 17"/>
                <a:gd name="T12" fmla="*/ 4 w 15"/>
                <a:gd name="T13" fmla="*/ 12 h 17"/>
                <a:gd name="T14" fmla="*/ 3 w 15"/>
                <a:gd name="T15" fmla="*/ 12 h 17"/>
                <a:gd name="T16" fmla="*/ 4 w 15"/>
                <a:gd name="T17" fmla="*/ 12 h 17"/>
                <a:gd name="T18" fmla="*/ 4 w 15"/>
                <a:gd name="T19" fmla="*/ 13 h 17"/>
                <a:gd name="T20" fmla="*/ 4 w 15"/>
                <a:gd name="T21" fmla="*/ 14 h 17"/>
                <a:gd name="T22" fmla="*/ 5 w 15"/>
                <a:gd name="T23" fmla="*/ 14 h 17"/>
                <a:gd name="T24" fmla="*/ 5 w 15"/>
                <a:gd name="T25" fmla="*/ 15 h 17"/>
                <a:gd name="T26" fmla="*/ 0 w 15"/>
                <a:gd name="T27" fmla="*/ 13 h 17"/>
                <a:gd name="T28" fmla="*/ 0 w 15"/>
                <a:gd name="T29" fmla="*/ 12 h 17"/>
                <a:gd name="T30" fmla="*/ 1 w 15"/>
                <a:gd name="T31" fmla="*/ 13 h 17"/>
                <a:gd name="T32" fmla="*/ 1 w 15"/>
                <a:gd name="T33" fmla="*/ 12 h 17"/>
                <a:gd name="T34" fmla="*/ 2 w 15"/>
                <a:gd name="T35" fmla="*/ 12 h 17"/>
                <a:gd name="T36" fmla="*/ 2 w 15"/>
                <a:gd name="T37" fmla="*/ 12 h 17"/>
                <a:gd name="T38" fmla="*/ 3 w 15"/>
                <a:gd name="T39" fmla="*/ 11 h 17"/>
                <a:gd name="T40" fmla="*/ 3 w 15"/>
                <a:gd name="T41" fmla="*/ 10 h 17"/>
                <a:gd name="T42" fmla="*/ 8 w 15"/>
                <a:gd name="T43" fmla="*/ 0 h 17"/>
                <a:gd name="T44" fmla="*/ 11 w 15"/>
                <a:gd name="T45" fmla="*/ 0 h 17"/>
                <a:gd name="T46" fmla="*/ 12 w 15"/>
                <a:gd name="T47" fmla="*/ 12 h 17"/>
                <a:gd name="T48" fmla="*/ 12 w 15"/>
                <a:gd name="T49" fmla="*/ 12 h 17"/>
                <a:gd name="T50" fmla="*/ 12 w 15"/>
                <a:gd name="T51" fmla="*/ 13 h 17"/>
                <a:gd name="T52" fmla="*/ 13 w 15"/>
                <a:gd name="T53" fmla="*/ 14 h 17"/>
                <a:gd name="T54" fmla="*/ 13 w 15"/>
                <a:gd name="T55" fmla="*/ 15 h 17"/>
                <a:gd name="T56" fmla="*/ 13 w 15"/>
                <a:gd name="T57" fmla="*/ 15 h 17"/>
                <a:gd name="T58" fmla="*/ 13 w 15"/>
                <a:gd name="T59" fmla="*/ 15 h 17"/>
                <a:gd name="T60" fmla="*/ 13 w 15"/>
                <a:gd name="T61" fmla="*/ 16 h 17"/>
                <a:gd name="T62" fmla="*/ 14 w 15"/>
                <a:gd name="T63" fmla="*/ 16 h 17"/>
                <a:gd name="T64" fmla="*/ 8 w 15"/>
                <a:gd name="T65" fmla="*/ 15 h 17"/>
                <a:gd name="T66" fmla="*/ 8 w 15"/>
                <a:gd name="T67" fmla="*/ 15 h 17"/>
                <a:gd name="T68" fmla="*/ 9 w 15"/>
                <a:gd name="T69" fmla="*/ 15 h 17"/>
                <a:gd name="T70" fmla="*/ 10 w 15"/>
                <a:gd name="T71" fmla="*/ 15 h 17"/>
                <a:gd name="T72" fmla="*/ 11 w 15"/>
                <a:gd name="T73" fmla="*/ 15 h 17"/>
                <a:gd name="T74" fmla="*/ 11 w 15"/>
                <a:gd name="T75" fmla="*/ 12 h 17"/>
                <a:gd name="T76" fmla="*/ 10 w 15"/>
                <a:gd name="T77" fmla="*/ 10 h 17"/>
                <a:gd name="T78" fmla="*/ 5 w 15"/>
                <a:gd name="T79"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 h="17">
                  <a:moveTo>
                    <a:pt x="5" y="9"/>
                  </a:moveTo>
                  <a:lnTo>
                    <a:pt x="5" y="9"/>
                  </a:lnTo>
                  <a:lnTo>
                    <a:pt x="4" y="9"/>
                  </a:lnTo>
                  <a:lnTo>
                    <a:pt x="4" y="10"/>
                  </a:lnTo>
                  <a:lnTo>
                    <a:pt x="4" y="11"/>
                  </a:lnTo>
                  <a:lnTo>
                    <a:pt x="4" y="11"/>
                  </a:lnTo>
                  <a:lnTo>
                    <a:pt x="4" y="12"/>
                  </a:lnTo>
                  <a:lnTo>
                    <a:pt x="3" y="12"/>
                  </a:lnTo>
                  <a:lnTo>
                    <a:pt x="4" y="12"/>
                  </a:lnTo>
                  <a:lnTo>
                    <a:pt x="4" y="13"/>
                  </a:lnTo>
                  <a:lnTo>
                    <a:pt x="4" y="14"/>
                  </a:lnTo>
                  <a:lnTo>
                    <a:pt x="5" y="14"/>
                  </a:lnTo>
                  <a:lnTo>
                    <a:pt x="5" y="15"/>
                  </a:lnTo>
                  <a:lnTo>
                    <a:pt x="0" y="13"/>
                  </a:lnTo>
                  <a:lnTo>
                    <a:pt x="0" y="12"/>
                  </a:lnTo>
                  <a:lnTo>
                    <a:pt x="1" y="13"/>
                  </a:lnTo>
                  <a:lnTo>
                    <a:pt x="1" y="12"/>
                  </a:lnTo>
                  <a:lnTo>
                    <a:pt x="2" y="12"/>
                  </a:lnTo>
                  <a:lnTo>
                    <a:pt x="2" y="12"/>
                  </a:lnTo>
                  <a:lnTo>
                    <a:pt x="3" y="11"/>
                  </a:lnTo>
                  <a:lnTo>
                    <a:pt x="3" y="10"/>
                  </a:lnTo>
                  <a:lnTo>
                    <a:pt x="8" y="0"/>
                  </a:lnTo>
                  <a:lnTo>
                    <a:pt x="11" y="0"/>
                  </a:lnTo>
                  <a:lnTo>
                    <a:pt x="12" y="12"/>
                  </a:lnTo>
                  <a:lnTo>
                    <a:pt x="12" y="12"/>
                  </a:lnTo>
                  <a:lnTo>
                    <a:pt x="12" y="13"/>
                  </a:lnTo>
                  <a:lnTo>
                    <a:pt x="13" y="14"/>
                  </a:lnTo>
                  <a:lnTo>
                    <a:pt x="13" y="15"/>
                  </a:lnTo>
                  <a:lnTo>
                    <a:pt x="13" y="15"/>
                  </a:lnTo>
                  <a:lnTo>
                    <a:pt x="13" y="15"/>
                  </a:lnTo>
                  <a:lnTo>
                    <a:pt x="13" y="16"/>
                  </a:lnTo>
                  <a:lnTo>
                    <a:pt x="14" y="16"/>
                  </a:lnTo>
                  <a:lnTo>
                    <a:pt x="8" y="15"/>
                  </a:lnTo>
                  <a:lnTo>
                    <a:pt x="8" y="15"/>
                  </a:lnTo>
                  <a:lnTo>
                    <a:pt x="9" y="15"/>
                  </a:lnTo>
                  <a:lnTo>
                    <a:pt x="10" y="15"/>
                  </a:lnTo>
                  <a:lnTo>
                    <a:pt x="11" y="15"/>
                  </a:lnTo>
                  <a:lnTo>
                    <a:pt x="11" y="12"/>
                  </a:lnTo>
                  <a:lnTo>
                    <a:pt x="10" y="10"/>
                  </a:lnTo>
                  <a:lnTo>
                    <a:pt x="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7" name="Freeform 731"/>
            <p:cNvSpPr>
              <a:spLocks/>
            </p:cNvSpPr>
            <p:nvPr/>
          </p:nvSpPr>
          <p:spPr bwMode="auto">
            <a:xfrm>
              <a:off x="1415" y="3817"/>
              <a:ext cx="1" cy="4"/>
            </a:xfrm>
            <a:custGeom>
              <a:avLst/>
              <a:gdLst>
                <a:gd name="T0" fmla="*/ 0 w 1"/>
                <a:gd name="T1" fmla="*/ 3 h 4"/>
                <a:gd name="T2" fmla="*/ 0 w 1"/>
                <a:gd name="T3" fmla="*/ 0 h 4"/>
                <a:gd name="T4" fmla="*/ 0 w 1"/>
                <a:gd name="T5" fmla="*/ 3 h 4"/>
                <a:gd name="T6" fmla="*/ 0 w 1"/>
                <a:gd name="T7" fmla="*/ 3 h 4"/>
              </a:gdLst>
              <a:ahLst/>
              <a:cxnLst>
                <a:cxn ang="0">
                  <a:pos x="T0" y="T1"/>
                </a:cxn>
                <a:cxn ang="0">
                  <a:pos x="T2" y="T3"/>
                </a:cxn>
                <a:cxn ang="0">
                  <a:pos x="T4" y="T5"/>
                </a:cxn>
                <a:cxn ang="0">
                  <a:pos x="T6" y="T7"/>
                </a:cxn>
              </a:cxnLst>
              <a:rect l="0" t="0" r="r" b="b"/>
              <a:pathLst>
                <a:path w="1" h="4">
                  <a:moveTo>
                    <a:pt x="0" y="3"/>
                  </a:moveTo>
                  <a:lnTo>
                    <a:pt x="0" y="0"/>
                  </a:lnTo>
                  <a:lnTo>
                    <a:pt x="0" y="3"/>
                  </a:lnTo>
                  <a:lnTo>
                    <a:pt x="0" y="3"/>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8" name="Freeform 732"/>
            <p:cNvSpPr>
              <a:spLocks/>
            </p:cNvSpPr>
            <p:nvPr/>
          </p:nvSpPr>
          <p:spPr bwMode="auto">
            <a:xfrm>
              <a:off x="1427" y="3817"/>
              <a:ext cx="15" cy="16"/>
            </a:xfrm>
            <a:custGeom>
              <a:avLst/>
              <a:gdLst>
                <a:gd name="T0" fmla="*/ 8 w 15"/>
                <a:gd name="T1" fmla="*/ 3 h 16"/>
                <a:gd name="T2" fmla="*/ 8 w 15"/>
                <a:gd name="T3" fmla="*/ 3 h 16"/>
                <a:gd name="T4" fmla="*/ 8 w 15"/>
                <a:gd name="T5" fmla="*/ 3 h 16"/>
                <a:gd name="T6" fmla="*/ 8 w 15"/>
                <a:gd name="T7" fmla="*/ 2 h 16"/>
                <a:gd name="T8" fmla="*/ 8 w 15"/>
                <a:gd name="T9" fmla="*/ 1 h 16"/>
                <a:gd name="T10" fmla="*/ 9 w 15"/>
                <a:gd name="T11" fmla="*/ 1 h 16"/>
                <a:gd name="T12" fmla="*/ 11 w 15"/>
                <a:gd name="T13" fmla="*/ 1 h 16"/>
                <a:gd name="T14" fmla="*/ 11 w 15"/>
                <a:gd name="T15" fmla="*/ 1 h 16"/>
                <a:gd name="T16" fmla="*/ 11 w 15"/>
                <a:gd name="T17" fmla="*/ 2 h 16"/>
                <a:gd name="T18" fmla="*/ 12 w 15"/>
                <a:gd name="T19" fmla="*/ 2 h 16"/>
                <a:gd name="T20" fmla="*/ 13 w 15"/>
                <a:gd name="T21" fmla="*/ 3 h 16"/>
                <a:gd name="T22" fmla="*/ 13 w 15"/>
                <a:gd name="T23" fmla="*/ 4 h 16"/>
                <a:gd name="T24" fmla="*/ 13 w 15"/>
                <a:gd name="T25" fmla="*/ 4 h 16"/>
                <a:gd name="T26" fmla="*/ 13 w 15"/>
                <a:gd name="T27" fmla="*/ 4 h 16"/>
                <a:gd name="T28" fmla="*/ 14 w 15"/>
                <a:gd name="T29" fmla="*/ 4 h 16"/>
                <a:gd name="T30" fmla="*/ 13 w 15"/>
                <a:gd name="T31" fmla="*/ 1 h 16"/>
                <a:gd name="T32" fmla="*/ 2 w 15"/>
                <a:gd name="T33" fmla="*/ 0 h 16"/>
                <a:gd name="T34" fmla="*/ 0 w 15"/>
                <a:gd name="T35" fmla="*/ 3 h 16"/>
                <a:gd name="T36" fmla="*/ 1 w 15"/>
                <a:gd name="T37" fmla="*/ 4 h 16"/>
                <a:gd name="T38" fmla="*/ 1 w 15"/>
                <a:gd name="T39" fmla="*/ 3 h 16"/>
                <a:gd name="T40" fmla="*/ 2 w 15"/>
                <a:gd name="T41" fmla="*/ 2 h 16"/>
                <a:gd name="T42" fmla="*/ 2 w 15"/>
                <a:gd name="T43" fmla="*/ 1 h 16"/>
                <a:gd name="T44" fmla="*/ 3 w 15"/>
                <a:gd name="T45" fmla="*/ 1 h 16"/>
                <a:gd name="T46" fmla="*/ 4 w 15"/>
                <a:gd name="T47" fmla="*/ 1 h 16"/>
                <a:gd name="T48" fmla="*/ 4 w 15"/>
                <a:gd name="T49" fmla="*/ 1 h 16"/>
                <a:gd name="T50" fmla="*/ 4 w 15"/>
                <a:gd name="T51" fmla="*/ 1 h 16"/>
                <a:gd name="T52" fmla="*/ 5 w 15"/>
                <a:gd name="T53" fmla="*/ 1 h 16"/>
                <a:gd name="T54" fmla="*/ 6 w 15"/>
                <a:gd name="T55" fmla="*/ 1 h 16"/>
                <a:gd name="T56" fmla="*/ 6 w 15"/>
                <a:gd name="T57" fmla="*/ 1 h 16"/>
                <a:gd name="T58" fmla="*/ 6 w 15"/>
                <a:gd name="T59" fmla="*/ 1 h 16"/>
                <a:gd name="T60" fmla="*/ 6 w 15"/>
                <a:gd name="T61" fmla="*/ 2 h 16"/>
                <a:gd name="T62" fmla="*/ 6 w 15"/>
                <a:gd name="T63" fmla="*/ 3 h 16"/>
                <a:gd name="T64" fmla="*/ 6 w 15"/>
                <a:gd name="T65" fmla="*/ 11 h 16"/>
                <a:gd name="T66" fmla="*/ 6 w 15"/>
                <a:gd name="T67" fmla="*/ 12 h 16"/>
                <a:gd name="T68" fmla="*/ 6 w 15"/>
                <a:gd name="T69" fmla="*/ 13 h 16"/>
                <a:gd name="T70" fmla="*/ 5 w 15"/>
                <a:gd name="T71" fmla="*/ 13 h 16"/>
                <a:gd name="T72" fmla="*/ 5 w 15"/>
                <a:gd name="T73" fmla="*/ 14 h 16"/>
                <a:gd name="T74" fmla="*/ 4 w 15"/>
                <a:gd name="T75" fmla="*/ 14 h 16"/>
                <a:gd name="T76" fmla="*/ 4 w 15"/>
                <a:gd name="T77" fmla="*/ 14 h 16"/>
                <a:gd name="T78" fmla="*/ 3 w 15"/>
                <a:gd name="T79" fmla="*/ 14 h 16"/>
                <a:gd name="T80" fmla="*/ 9 w 15"/>
                <a:gd name="T81" fmla="*/ 15 h 16"/>
                <a:gd name="T82" fmla="*/ 9 w 15"/>
                <a:gd name="T83" fmla="*/ 14 h 16"/>
                <a:gd name="T84" fmla="*/ 8 w 15"/>
                <a:gd name="T85" fmla="*/ 14 h 16"/>
                <a:gd name="T86" fmla="*/ 8 w 15"/>
                <a:gd name="T87" fmla="*/ 14 h 16"/>
                <a:gd name="T88" fmla="*/ 8 w 15"/>
                <a:gd name="T89" fmla="*/ 14 h 16"/>
                <a:gd name="T90" fmla="*/ 7 w 15"/>
                <a:gd name="T91" fmla="*/ 14 h 16"/>
                <a:gd name="T92" fmla="*/ 7 w 15"/>
                <a:gd name="T93" fmla="*/ 13 h 16"/>
                <a:gd name="T94" fmla="*/ 7 w 15"/>
                <a:gd name="T95" fmla="*/ 12 h 16"/>
                <a:gd name="T96" fmla="*/ 7 w 15"/>
                <a:gd name="T97" fmla="*/ 11 h 16"/>
                <a:gd name="T98" fmla="*/ 8 w 15"/>
                <a:gd name="T99" fmla="*/ 11 h 16"/>
                <a:gd name="T100" fmla="*/ 8 w 15"/>
                <a:gd name="T101"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16">
                  <a:moveTo>
                    <a:pt x="8" y="3"/>
                  </a:moveTo>
                  <a:lnTo>
                    <a:pt x="8" y="3"/>
                  </a:lnTo>
                  <a:lnTo>
                    <a:pt x="8" y="3"/>
                  </a:lnTo>
                  <a:lnTo>
                    <a:pt x="8" y="2"/>
                  </a:lnTo>
                  <a:lnTo>
                    <a:pt x="8" y="1"/>
                  </a:lnTo>
                  <a:lnTo>
                    <a:pt x="9" y="1"/>
                  </a:lnTo>
                  <a:lnTo>
                    <a:pt x="11" y="1"/>
                  </a:lnTo>
                  <a:lnTo>
                    <a:pt x="11" y="1"/>
                  </a:lnTo>
                  <a:lnTo>
                    <a:pt x="11" y="2"/>
                  </a:lnTo>
                  <a:lnTo>
                    <a:pt x="12" y="2"/>
                  </a:lnTo>
                  <a:lnTo>
                    <a:pt x="13" y="3"/>
                  </a:lnTo>
                  <a:lnTo>
                    <a:pt x="13" y="4"/>
                  </a:lnTo>
                  <a:lnTo>
                    <a:pt x="13" y="4"/>
                  </a:lnTo>
                  <a:lnTo>
                    <a:pt x="13" y="4"/>
                  </a:lnTo>
                  <a:lnTo>
                    <a:pt x="14" y="4"/>
                  </a:lnTo>
                  <a:lnTo>
                    <a:pt x="13" y="1"/>
                  </a:lnTo>
                  <a:lnTo>
                    <a:pt x="2" y="0"/>
                  </a:lnTo>
                  <a:lnTo>
                    <a:pt x="0" y="3"/>
                  </a:lnTo>
                  <a:lnTo>
                    <a:pt x="1" y="4"/>
                  </a:lnTo>
                  <a:lnTo>
                    <a:pt x="1" y="3"/>
                  </a:lnTo>
                  <a:lnTo>
                    <a:pt x="2" y="2"/>
                  </a:lnTo>
                  <a:lnTo>
                    <a:pt x="2" y="1"/>
                  </a:lnTo>
                  <a:lnTo>
                    <a:pt x="3" y="1"/>
                  </a:lnTo>
                  <a:lnTo>
                    <a:pt x="4" y="1"/>
                  </a:lnTo>
                  <a:lnTo>
                    <a:pt x="4" y="1"/>
                  </a:lnTo>
                  <a:lnTo>
                    <a:pt x="4" y="1"/>
                  </a:lnTo>
                  <a:lnTo>
                    <a:pt x="5" y="1"/>
                  </a:lnTo>
                  <a:lnTo>
                    <a:pt x="6" y="1"/>
                  </a:lnTo>
                  <a:lnTo>
                    <a:pt x="6" y="1"/>
                  </a:lnTo>
                  <a:lnTo>
                    <a:pt x="6" y="1"/>
                  </a:lnTo>
                  <a:lnTo>
                    <a:pt x="6" y="2"/>
                  </a:lnTo>
                  <a:lnTo>
                    <a:pt x="6" y="3"/>
                  </a:lnTo>
                  <a:lnTo>
                    <a:pt x="6" y="11"/>
                  </a:lnTo>
                  <a:lnTo>
                    <a:pt x="6" y="12"/>
                  </a:lnTo>
                  <a:lnTo>
                    <a:pt x="6" y="13"/>
                  </a:lnTo>
                  <a:lnTo>
                    <a:pt x="5" y="13"/>
                  </a:lnTo>
                  <a:lnTo>
                    <a:pt x="5" y="14"/>
                  </a:lnTo>
                  <a:lnTo>
                    <a:pt x="4" y="14"/>
                  </a:lnTo>
                  <a:lnTo>
                    <a:pt x="4" y="14"/>
                  </a:lnTo>
                  <a:lnTo>
                    <a:pt x="3" y="14"/>
                  </a:lnTo>
                  <a:lnTo>
                    <a:pt x="9" y="15"/>
                  </a:lnTo>
                  <a:lnTo>
                    <a:pt x="9" y="14"/>
                  </a:lnTo>
                  <a:lnTo>
                    <a:pt x="8" y="14"/>
                  </a:lnTo>
                  <a:lnTo>
                    <a:pt x="8" y="14"/>
                  </a:lnTo>
                  <a:lnTo>
                    <a:pt x="8" y="14"/>
                  </a:lnTo>
                  <a:lnTo>
                    <a:pt x="7" y="14"/>
                  </a:lnTo>
                  <a:lnTo>
                    <a:pt x="7" y="13"/>
                  </a:lnTo>
                  <a:lnTo>
                    <a:pt x="7" y="12"/>
                  </a:lnTo>
                  <a:lnTo>
                    <a:pt x="7" y="11"/>
                  </a:lnTo>
                  <a:lnTo>
                    <a:pt x="8" y="11"/>
                  </a:lnTo>
                  <a:lnTo>
                    <a:pt x="8"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89" name="Freeform 733"/>
            <p:cNvSpPr>
              <a:spLocks/>
            </p:cNvSpPr>
            <p:nvPr/>
          </p:nvSpPr>
          <p:spPr bwMode="auto">
            <a:xfrm>
              <a:off x="1581" y="3749"/>
              <a:ext cx="22" cy="18"/>
            </a:xfrm>
            <a:custGeom>
              <a:avLst/>
              <a:gdLst>
                <a:gd name="T0" fmla="*/ 5 w 22"/>
                <a:gd name="T1" fmla="*/ 9 h 18"/>
                <a:gd name="T2" fmla="*/ 4 w 22"/>
                <a:gd name="T3" fmla="*/ 9 h 18"/>
                <a:gd name="T4" fmla="*/ 4 w 22"/>
                <a:gd name="T5" fmla="*/ 8 h 18"/>
                <a:gd name="T6" fmla="*/ 3 w 22"/>
                <a:gd name="T7" fmla="*/ 8 h 18"/>
                <a:gd name="T8" fmla="*/ 3 w 22"/>
                <a:gd name="T9" fmla="*/ 7 h 18"/>
                <a:gd name="T10" fmla="*/ 2 w 22"/>
                <a:gd name="T11" fmla="*/ 7 h 18"/>
                <a:gd name="T12" fmla="*/ 2 w 22"/>
                <a:gd name="T13" fmla="*/ 7 h 18"/>
                <a:gd name="T14" fmla="*/ 1 w 22"/>
                <a:gd name="T15" fmla="*/ 7 h 18"/>
                <a:gd name="T16" fmla="*/ 1 w 22"/>
                <a:gd name="T17" fmla="*/ 8 h 18"/>
                <a:gd name="T18" fmla="*/ 0 w 22"/>
                <a:gd name="T19" fmla="*/ 8 h 18"/>
                <a:gd name="T20" fmla="*/ 4 w 22"/>
                <a:gd name="T21" fmla="*/ 4 h 18"/>
                <a:gd name="T22" fmla="*/ 4 w 22"/>
                <a:gd name="T23" fmla="*/ 3 h 18"/>
                <a:gd name="T24" fmla="*/ 5 w 22"/>
                <a:gd name="T25" fmla="*/ 2 h 18"/>
                <a:gd name="T26" fmla="*/ 5 w 22"/>
                <a:gd name="T27" fmla="*/ 1 h 18"/>
                <a:gd name="T28" fmla="*/ 6 w 22"/>
                <a:gd name="T29" fmla="*/ 1 h 18"/>
                <a:gd name="T30" fmla="*/ 6 w 22"/>
                <a:gd name="T31" fmla="*/ 1 h 18"/>
                <a:gd name="T32" fmla="*/ 7 w 22"/>
                <a:gd name="T33" fmla="*/ 1 h 18"/>
                <a:gd name="T34" fmla="*/ 8 w 22"/>
                <a:gd name="T35" fmla="*/ 1 h 18"/>
                <a:gd name="T36" fmla="*/ 8 w 22"/>
                <a:gd name="T37" fmla="*/ 0 h 18"/>
                <a:gd name="T38" fmla="*/ 9 w 22"/>
                <a:gd name="T39" fmla="*/ 0 h 18"/>
                <a:gd name="T40" fmla="*/ 9 w 22"/>
                <a:gd name="T41" fmla="*/ 1 h 18"/>
                <a:gd name="T42" fmla="*/ 10 w 22"/>
                <a:gd name="T43" fmla="*/ 1 h 18"/>
                <a:gd name="T44" fmla="*/ 11 w 22"/>
                <a:gd name="T45" fmla="*/ 1 h 18"/>
                <a:gd name="T46" fmla="*/ 12 w 22"/>
                <a:gd name="T47" fmla="*/ 2 h 18"/>
                <a:gd name="T48" fmla="*/ 12 w 22"/>
                <a:gd name="T49" fmla="*/ 3 h 18"/>
                <a:gd name="T50" fmla="*/ 12 w 22"/>
                <a:gd name="T51" fmla="*/ 4 h 18"/>
                <a:gd name="T52" fmla="*/ 12 w 22"/>
                <a:gd name="T53" fmla="*/ 4 h 18"/>
                <a:gd name="T54" fmla="*/ 12 w 22"/>
                <a:gd name="T55" fmla="*/ 5 h 18"/>
                <a:gd name="T56" fmla="*/ 12 w 22"/>
                <a:gd name="T57" fmla="*/ 6 h 18"/>
                <a:gd name="T58" fmla="*/ 11 w 22"/>
                <a:gd name="T59" fmla="*/ 7 h 18"/>
                <a:gd name="T60" fmla="*/ 17 w 22"/>
                <a:gd name="T61" fmla="*/ 7 h 18"/>
                <a:gd name="T62" fmla="*/ 18 w 22"/>
                <a:gd name="T63" fmla="*/ 7 h 18"/>
                <a:gd name="T64" fmla="*/ 19 w 22"/>
                <a:gd name="T65" fmla="*/ 7 h 18"/>
                <a:gd name="T66" fmla="*/ 19 w 22"/>
                <a:gd name="T67" fmla="*/ 7 h 18"/>
                <a:gd name="T68" fmla="*/ 19 w 22"/>
                <a:gd name="T69" fmla="*/ 7 h 18"/>
                <a:gd name="T70" fmla="*/ 20 w 22"/>
                <a:gd name="T71" fmla="*/ 7 h 18"/>
                <a:gd name="T72" fmla="*/ 20 w 22"/>
                <a:gd name="T73" fmla="*/ 6 h 18"/>
                <a:gd name="T74" fmla="*/ 21 w 22"/>
                <a:gd name="T75" fmla="*/ 7 h 18"/>
                <a:gd name="T76" fmla="*/ 19 w 22"/>
                <a:gd name="T77" fmla="*/ 10 h 18"/>
                <a:gd name="T78" fmla="*/ 10 w 22"/>
                <a:gd name="T79" fmla="*/ 8 h 18"/>
                <a:gd name="T80" fmla="*/ 9 w 22"/>
                <a:gd name="T81" fmla="*/ 10 h 18"/>
                <a:gd name="T82" fmla="*/ 12 w 22"/>
                <a:gd name="T83" fmla="*/ 12 h 18"/>
                <a:gd name="T84" fmla="*/ 13 w 22"/>
                <a:gd name="T85" fmla="*/ 13 h 18"/>
                <a:gd name="T86" fmla="*/ 14 w 22"/>
                <a:gd name="T87" fmla="*/ 13 h 18"/>
                <a:gd name="T88" fmla="*/ 15 w 22"/>
                <a:gd name="T89" fmla="*/ 13 h 18"/>
                <a:gd name="T90" fmla="*/ 16 w 22"/>
                <a:gd name="T91" fmla="*/ 13 h 18"/>
                <a:gd name="T92" fmla="*/ 16 w 22"/>
                <a:gd name="T93" fmla="*/ 12 h 18"/>
                <a:gd name="T94" fmla="*/ 16 w 22"/>
                <a:gd name="T95" fmla="*/ 13 h 18"/>
                <a:gd name="T96" fmla="*/ 13 w 22"/>
                <a:gd name="T97" fmla="*/ 17 h 18"/>
                <a:gd name="T98" fmla="*/ 12 w 22"/>
                <a:gd name="T99" fmla="*/ 17 h 18"/>
                <a:gd name="T100" fmla="*/ 12 w 22"/>
                <a:gd name="T101" fmla="*/ 16 h 18"/>
                <a:gd name="T102" fmla="*/ 13 w 22"/>
                <a:gd name="T103" fmla="*/ 16 h 18"/>
                <a:gd name="T104" fmla="*/ 12 w 22"/>
                <a:gd name="T105" fmla="*/ 15 h 18"/>
                <a:gd name="T106" fmla="*/ 12 w 22"/>
                <a:gd name="T107" fmla="*/ 14 h 18"/>
                <a:gd name="T108" fmla="*/ 12 w 22"/>
                <a:gd name="T109" fmla="*/ 14 h 18"/>
                <a:gd name="T110" fmla="*/ 11 w 22"/>
                <a:gd name="T111" fmla="*/ 13 h 18"/>
                <a:gd name="T112" fmla="*/ 5 w 22"/>
                <a:gd name="T113"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 h="18">
                  <a:moveTo>
                    <a:pt x="5" y="9"/>
                  </a:moveTo>
                  <a:lnTo>
                    <a:pt x="4" y="9"/>
                  </a:lnTo>
                  <a:lnTo>
                    <a:pt x="4" y="8"/>
                  </a:lnTo>
                  <a:lnTo>
                    <a:pt x="3" y="8"/>
                  </a:lnTo>
                  <a:lnTo>
                    <a:pt x="3" y="7"/>
                  </a:lnTo>
                  <a:lnTo>
                    <a:pt x="2" y="7"/>
                  </a:lnTo>
                  <a:lnTo>
                    <a:pt x="2" y="7"/>
                  </a:lnTo>
                  <a:lnTo>
                    <a:pt x="1" y="7"/>
                  </a:lnTo>
                  <a:lnTo>
                    <a:pt x="1" y="8"/>
                  </a:lnTo>
                  <a:lnTo>
                    <a:pt x="0" y="8"/>
                  </a:lnTo>
                  <a:lnTo>
                    <a:pt x="4" y="4"/>
                  </a:lnTo>
                  <a:lnTo>
                    <a:pt x="4" y="3"/>
                  </a:lnTo>
                  <a:lnTo>
                    <a:pt x="5" y="2"/>
                  </a:lnTo>
                  <a:lnTo>
                    <a:pt x="5" y="1"/>
                  </a:lnTo>
                  <a:lnTo>
                    <a:pt x="6" y="1"/>
                  </a:lnTo>
                  <a:lnTo>
                    <a:pt x="6" y="1"/>
                  </a:lnTo>
                  <a:lnTo>
                    <a:pt x="7" y="1"/>
                  </a:lnTo>
                  <a:lnTo>
                    <a:pt x="8" y="1"/>
                  </a:lnTo>
                  <a:lnTo>
                    <a:pt x="8" y="0"/>
                  </a:lnTo>
                  <a:lnTo>
                    <a:pt x="9" y="0"/>
                  </a:lnTo>
                  <a:lnTo>
                    <a:pt x="9" y="1"/>
                  </a:lnTo>
                  <a:lnTo>
                    <a:pt x="10" y="1"/>
                  </a:lnTo>
                  <a:lnTo>
                    <a:pt x="11" y="1"/>
                  </a:lnTo>
                  <a:lnTo>
                    <a:pt x="12" y="2"/>
                  </a:lnTo>
                  <a:lnTo>
                    <a:pt x="12" y="3"/>
                  </a:lnTo>
                  <a:lnTo>
                    <a:pt x="12" y="4"/>
                  </a:lnTo>
                  <a:lnTo>
                    <a:pt x="12" y="4"/>
                  </a:lnTo>
                  <a:lnTo>
                    <a:pt x="12" y="5"/>
                  </a:lnTo>
                  <a:lnTo>
                    <a:pt x="12" y="6"/>
                  </a:lnTo>
                  <a:lnTo>
                    <a:pt x="11" y="7"/>
                  </a:lnTo>
                  <a:lnTo>
                    <a:pt x="17" y="7"/>
                  </a:lnTo>
                  <a:lnTo>
                    <a:pt x="18" y="7"/>
                  </a:lnTo>
                  <a:lnTo>
                    <a:pt x="19" y="7"/>
                  </a:lnTo>
                  <a:lnTo>
                    <a:pt x="19" y="7"/>
                  </a:lnTo>
                  <a:lnTo>
                    <a:pt x="19" y="7"/>
                  </a:lnTo>
                  <a:lnTo>
                    <a:pt x="20" y="7"/>
                  </a:lnTo>
                  <a:lnTo>
                    <a:pt x="20" y="6"/>
                  </a:lnTo>
                  <a:lnTo>
                    <a:pt x="21" y="7"/>
                  </a:lnTo>
                  <a:lnTo>
                    <a:pt x="19" y="10"/>
                  </a:lnTo>
                  <a:lnTo>
                    <a:pt x="10" y="8"/>
                  </a:lnTo>
                  <a:lnTo>
                    <a:pt x="9" y="10"/>
                  </a:lnTo>
                  <a:lnTo>
                    <a:pt x="12" y="12"/>
                  </a:lnTo>
                  <a:lnTo>
                    <a:pt x="13" y="13"/>
                  </a:lnTo>
                  <a:lnTo>
                    <a:pt x="14" y="13"/>
                  </a:lnTo>
                  <a:lnTo>
                    <a:pt x="15" y="13"/>
                  </a:lnTo>
                  <a:lnTo>
                    <a:pt x="16" y="13"/>
                  </a:lnTo>
                  <a:lnTo>
                    <a:pt x="16" y="12"/>
                  </a:lnTo>
                  <a:lnTo>
                    <a:pt x="16" y="13"/>
                  </a:lnTo>
                  <a:lnTo>
                    <a:pt x="13" y="17"/>
                  </a:lnTo>
                  <a:lnTo>
                    <a:pt x="12" y="17"/>
                  </a:lnTo>
                  <a:lnTo>
                    <a:pt x="12" y="16"/>
                  </a:lnTo>
                  <a:lnTo>
                    <a:pt x="13" y="16"/>
                  </a:lnTo>
                  <a:lnTo>
                    <a:pt x="12" y="15"/>
                  </a:lnTo>
                  <a:lnTo>
                    <a:pt x="12" y="14"/>
                  </a:lnTo>
                  <a:lnTo>
                    <a:pt x="12" y="14"/>
                  </a:lnTo>
                  <a:lnTo>
                    <a:pt x="11" y="13"/>
                  </a:lnTo>
                  <a:lnTo>
                    <a:pt x="5"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0" name="Freeform 734"/>
            <p:cNvSpPr>
              <a:spLocks/>
            </p:cNvSpPr>
            <p:nvPr/>
          </p:nvSpPr>
          <p:spPr bwMode="auto">
            <a:xfrm>
              <a:off x="1586" y="3752"/>
              <a:ext cx="3" cy="5"/>
            </a:xfrm>
            <a:custGeom>
              <a:avLst/>
              <a:gdLst>
                <a:gd name="T0" fmla="*/ 2 w 3"/>
                <a:gd name="T1" fmla="*/ 4 h 5"/>
                <a:gd name="T2" fmla="*/ 2 w 3"/>
                <a:gd name="T3" fmla="*/ 3 h 5"/>
                <a:gd name="T4" fmla="*/ 2 w 3"/>
                <a:gd name="T5" fmla="*/ 3 h 5"/>
                <a:gd name="T6" fmla="*/ 2 w 3"/>
                <a:gd name="T7" fmla="*/ 3 h 5"/>
                <a:gd name="T8" fmla="*/ 2 w 3"/>
                <a:gd name="T9" fmla="*/ 2 h 5"/>
                <a:gd name="T10" fmla="*/ 2 w 3"/>
                <a:gd name="T11" fmla="*/ 2 h 5"/>
                <a:gd name="T12" fmla="*/ 2 w 3"/>
                <a:gd name="T13" fmla="*/ 2 h 5"/>
                <a:gd name="T14" fmla="*/ 2 w 3"/>
                <a:gd name="T15" fmla="*/ 1 h 5"/>
                <a:gd name="T16" fmla="*/ 2 w 3"/>
                <a:gd name="T17" fmla="*/ 1 h 5"/>
                <a:gd name="T18" fmla="*/ 2 w 3"/>
                <a:gd name="T19" fmla="*/ 0 h 5"/>
                <a:gd name="T20" fmla="*/ 2 w 3"/>
                <a:gd name="T21" fmla="*/ 0 h 5"/>
                <a:gd name="T22" fmla="*/ 2 w 3"/>
                <a:gd name="T23" fmla="*/ 0 h 5"/>
                <a:gd name="T24" fmla="*/ 1 w 3"/>
                <a:gd name="T25" fmla="*/ 0 h 5"/>
                <a:gd name="T26" fmla="*/ 1 w 3"/>
                <a:gd name="T27" fmla="*/ 0 h 5"/>
                <a:gd name="T28" fmla="*/ 1 w 3"/>
                <a:gd name="T29" fmla="*/ 0 h 5"/>
                <a:gd name="T30" fmla="*/ 1 w 3"/>
                <a:gd name="T31" fmla="*/ 0 h 5"/>
                <a:gd name="T32" fmla="*/ 0 w 3"/>
                <a:gd name="T33" fmla="*/ 1 h 5"/>
                <a:gd name="T34" fmla="*/ 0 w 3"/>
                <a:gd name="T35" fmla="*/ 1 h 5"/>
                <a:gd name="T36" fmla="*/ 0 w 3"/>
                <a:gd name="T37" fmla="*/ 2 h 5"/>
                <a:gd name="T38" fmla="*/ 0 w 3"/>
                <a:gd name="T39" fmla="*/ 2 h 5"/>
                <a:gd name="T40" fmla="*/ 0 w 3"/>
                <a:gd name="T41" fmla="*/ 2 h 5"/>
                <a:gd name="T42" fmla="*/ 0 w 3"/>
                <a:gd name="T43" fmla="*/ 2 h 5"/>
                <a:gd name="T44" fmla="*/ 2 w 3"/>
                <a:gd name="T4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 h="5">
                  <a:moveTo>
                    <a:pt x="2" y="4"/>
                  </a:moveTo>
                  <a:lnTo>
                    <a:pt x="2" y="3"/>
                  </a:lnTo>
                  <a:lnTo>
                    <a:pt x="2" y="3"/>
                  </a:lnTo>
                  <a:lnTo>
                    <a:pt x="2" y="3"/>
                  </a:lnTo>
                  <a:lnTo>
                    <a:pt x="2" y="2"/>
                  </a:lnTo>
                  <a:lnTo>
                    <a:pt x="2" y="2"/>
                  </a:lnTo>
                  <a:lnTo>
                    <a:pt x="2" y="2"/>
                  </a:lnTo>
                  <a:lnTo>
                    <a:pt x="2" y="1"/>
                  </a:lnTo>
                  <a:lnTo>
                    <a:pt x="2" y="1"/>
                  </a:lnTo>
                  <a:lnTo>
                    <a:pt x="2" y="0"/>
                  </a:lnTo>
                  <a:lnTo>
                    <a:pt x="2" y="0"/>
                  </a:lnTo>
                  <a:lnTo>
                    <a:pt x="2" y="0"/>
                  </a:lnTo>
                  <a:lnTo>
                    <a:pt x="1" y="0"/>
                  </a:lnTo>
                  <a:lnTo>
                    <a:pt x="1" y="0"/>
                  </a:lnTo>
                  <a:lnTo>
                    <a:pt x="1" y="0"/>
                  </a:lnTo>
                  <a:lnTo>
                    <a:pt x="1" y="0"/>
                  </a:lnTo>
                  <a:lnTo>
                    <a:pt x="0" y="1"/>
                  </a:lnTo>
                  <a:lnTo>
                    <a:pt x="0" y="1"/>
                  </a:lnTo>
                  <a:lnTo>
                    <a:pt x="0" y="2"/>
                  </a:lnTo>
                  <a:lnTo>
                    <a:pt x="0" y="2"/>
                  </a:lnTo>
                  <a:lnTo>
                    <a:pt x="0" y="2"/>
                  </a:lnTo>
                  <a:lnTo>
                    <a:pt x="0" y="2"/>
                  </a:lnTo>
                  <a:lnTo>
                    <a:pt x="2" y="4"/>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1" name="Freeform 735"/>
            <p:cNvSpPr>
              <a:spLocks/>
            </p:cNvSpPr>
            <p:nvPr/>
          </p:nvSpPr>
          <p:spPr bwMode="auto">
            <a:xfrm>
              <a:off x="1549" y="3774"/>
              <a:ext cx="26" cy="26"/>
            </a:xfrm>
            <a:custGeom>
              <a:avLst/>
              <a:gdLst>
                <a:gd name="T0" fmla="*/ 15 w 26"/>
                <a:gd name="T1" fmla="*/ 5 h 26"/>
                <a:gd name="T2" fmla="*/ 15 w 26"/>
                <a:gd name="T3" fmla="*/ 4 h 26"/>
                <a:gd name="T4" fmla="*/ 15 w 26"/>
                <a:gd name="T5" fmla="*/ 3 h 26"/>
                <a:gd name="T6" fmla="*/ 15 w 26"/>
                <a:gd name="T7" fmla="*/ 3 h 26"/>
                <a:gd name="T8" fmla="*/ 15 w 26"/>
                <a:gd name="T9" fmla="*/ 2 h 26"/>
                <a:gd name="T10" fmla="*/ 15 w 26"/>
                <a:gd name="T11" fmla="*/ 2 h 26"/>
                <a:gd name="T12" fmla="*/ 15 w 26"/>
                <a:gd name="T13" fmla="*/ 1 h 26"/>
                <a:gd name="T14" fmla="*/ 15 w 26"/>
                <a:gd name="T15" fmla="*/ 0 h 26"/>
                <a:gd name="T16" fmla="*/ 11 w 26"/>
                <a:gd name="T17" fmla="*/ 3 h 26"/>
                <a:gd name="T18" fmla="*/ 15 w 26"/>
                <a:gd name="T19" fmla="*/ 16 h 26"/>
                <a:gd name="T20" fmla="*/ 3 w 26"/>
                <a:gd name="T21" fmla="*/ 10 h 26"/>
                <a:gd name="T22" fmla="*/ 0 w 26"/>
                <a:gd name="T23" fmla="*/ 12 h 26"/>
                <a:gd name="T24" fmla="*/ 1 w 26"/>
                <a:gd name="T25" fmla="*/ 13 h 26"/>
                <a:gd name="T26" fmla="*/ 1 w 26"/>
                <a:gd name="T27" fmla="*/ 12 h 26"/>
                <a:gd name="T28" fmla="*/ 2 w 26"/>
                <a:gd name="T29" fmla="*/ 12 h 26"/>
                <a:gd name="T30" fmla="*/ 2 w 26"/>
                <a:gd name="T31" fmla="*/ 12 h 26"/>
                <a:gd name="T32" fmla="*/ 2 w 26"/>
                <a:gd name="T33" fmla="*/ 13 h 26"/>
                <a:gd name="T34" fmla="*/ 3 w 26"/>
                <a:gd name="T35" fmla="*/ 13 h 26"/>
                <a:gd name="T36" fmla="*/ 3 w 26"/>
                <a:gd name="T37" fmla="*/ 14 h 26"/>
                <a:gd name="T38" fmla="*/ 4 w 26"/>
                <a:gd name="T39" fmla="*/ 14 h 26"/>
                <a:gd name="T40" fmla="*/ 10 w 26"/>
                <a:gd name="T41" fmla="*/ 21 h 26"/>
                <a:gd name="T42" fmla="*/ 10 w 26"/>
                <a:gd name="T43" fmla="*/ 22 h 26"/>
                <a:gd name="T44" fmla="*/ 10 w 26"/>
                <a:gd name="T45" fmla="*/ 22 h 26"/>
                <a:gd name="T46" fmla="*/ 10 w 26"/>
                <a:gd name="T47" fmla="*/ 23 h 26"/>
                <a:gd name="T48" fmla="*/ 10 w 26"/>
                <a:gd name="T49" fmla="*/ 23 h 26"/>
                <a:gd name="T50" fmla="*/ 10 w 26"/>
                <a:gd name="T51" fmla="*/ 24 h 26"/>
                <a:gd name="T52" fmla="*/ 10 w 26"/>
                <a:gd name="T53" fmla="*/ 24 h 26"/>
                <a:gd name="T54" fmla="*/ 10 w 26"/>
                <a:gd name="T55" fmla="*/ 25 h 26"/>
                <a:gd name="T56" fmla="*/ 14 w 26"/>
                <a:gd name="T57" fmla="*/ 23 h 26"/>
                <a:gd name="T58" fmla="*/ 14 w 26"/>
                <a:gd name="T59" fmla="*/ 22 h 26"/>
                <a:gd name="T60" fmla="*/ 13 w 26"/>
                <a:gd name="T61" fmla="*/ 22 h 26"/>
                <a:gd name="T62" fmla="*/ 12 w 26"/>
                <a:gd name="T63" fmla="*/ 22 h 26"/>
                <a:gd name="T64" fmla="*/ 11 w 26"/>
                <a:gd name="T65" fmla="*/ 22 h 26"/>
                <a:gd name="T66" fmla="*/ 10 w 26"/>
                <a:gd name="T67" fmla="*/ 21 h 26"/>
                <a:gd name="T68" fmla="*/ 10 w 26"/>
                <a:gd name="T69" fmla="*/ 20 h 26"/>
                <a:gd name="T70" fmla="*/ 3 w 26"/>
                <a:gd name="T71" fmla="*/ 11 h 26"/>
                <a:gd name="T72" fmla="*/ 17 w 26"/>
                <a:gd name="T73" fmla="*/ 20 h 26"/>
                <a:gd name="T74" fmla="*/ 18 w 26"/>
                <a:gd name="T75" fmla="*/ 19 h 26"/>
                <a:gd name="T76" fmla="*/ 13 w 26"/>
                <a:gd name="T77" fmla="*/ 4 h 26"/>
                <a:gd name="T78" fmla="*/ 19 w 26"/>
                <a:gd name="T79" fmla="*/ 13 h 26"/>
                <a:gd name="T80" fmla="*/ 20 w 26"/>
                <a:gd name="T81" fmla="*/ 14 h 26"/>
                <a:gd name="T82" fmla="*/ 20 w 26"/>
                <a:gd name="T83" fmla="*/ 15 h 26"/>
                <a:gd name="T84" fmla="*/ 21 w 26"/>
                <a:gd name="T85" fmla="*/ 15 h 26"/>
                <a:gd name="T86" fmla="*/ 21 w 26"/>
                <a:gd name="T87" fmla="*/ 15 h 26"/>
                <a:gd name="T88" fmla="*/ 20 w 26"/>
                <a:gd name="T89" fmla="*/ 15 h 26"/>
                <a:gd name="T90" fmla="*/ 20 w 26"/>
                <a:gd name="T91" fmla="*/ 16 h 26"/>
                <a:gd name="T92" fmla="*/ 20 w 26"/>
                <a:gd name="T93" fmla="*/ 17 h 26"/>
                <a:gd name="T94" fmla="*/ 25 w 26"/>
                <a:gd name="T95" fmla="*/ 13 h 26"/>
                <a:gd name="T96" fmla="*/ 25 w 26"/>
                <a:gd name="T97" fmla="*/ 12 h 26"/>
                <a:gd name="T98" fmla="*/ 24 w 26"/>
                <a:gd name="T99" fmla="*/ 13 h 26"/>
                <a:gd name="T100" fmla="*/ 23 w 26"/>
                <a:gd name="T101" fmla="*/ 13 h 26"/>
                <a:gd name="T102" fmla="*/ 23 w 26"/>
                <a:gd name="T103" fmla="*/ 13 h 26"/>
                <a:gd name="T104" fmla="*/ 22 w 26"/>
                <a:gd name="T105" fmla="*/ 12 h 26"/>
                <a:gd name="T106" fmla="*/ 21 w 26"/>
                <a:gd name="T107" fmla="*/ 11 h 26"/>
                <a:gd name="T108" fmla="*/ 15 w 26"/>
                <a:gd name="T109"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 h="26">
                  <a:moveTo>
                    <a:pt x="15" y="5"/>
                  </a:moveTo>
                  <a:lnTo>
                    <a:pt x="15" y="4"/>
                  </a:lnTo>
                  <a:lnTo>
                    <a:pt x="15" y="3"/>
                  </a:lnTo>
                  <a:lnTo>
                    <a:pt x="15" y="3"/>
                  </a:lnTo>
                  <a:lnTo>
                    <a:pt x="15" y="2"/>
                  </a:lnTo>
                  <a:lnTo>
                    <a:pt x="15" y="2"/>
                  </a:lnTo>
                  <a:lnTo>
                    <a:pt x="15" y="1"/>
                  </a:lnTo>
                  <a:lnTo>
                    <a:pt x="15" y="0"/>
                  </a:lnTo>
                  <a:lnTo>
                    <a:pt x="11" y="3"/>
                  </a:lnTo>
                  <a:lnTo>
                    <a:pt x="15" y="16"/>
                  </a:lnTo>
                  <a:lnTo>
                    <a:pt x="3" y="10"/>
                  </a:lnTo>
                  <a:lnTo>
                    <a:pt x="0" y="12"/>
                  </a:lnTo>
                  <a:lnTo>
                    <a:pt x="1" y="13"/>
                  </a:lnTo>
                  <a:lnTo>
                    <a:pt x="1" y="12"/>
                  </a:lnTo>
                  <a:lnTo>
                    <a:pt x="2" y="12"/>
                  </a:lnTo>
                  <a:lnTo>
                    <a:pt x="2" y="12"/>
                  </a:lnTo>
                  <a:lnTo>
                    <a:pt x="2" y="13"/>
                  </a:lnTo>
                  <a:lnTo>
                    <a:pt x="3" y="13"/>
                  </a:lnTo>
                  <a:lnTo>
                    <a:pt x="3" y="14"/>
                  </a:lnTo>
                  <a:lnTo>
                    <a:pt x="4" y="14"/>
                  </a:lnTo>
                  <a:lnTo>
                    <a:pt x="10" y="21"/>
                  </a:lnTo>
                  <a:lnTo>
                    <a:pt x="10" y="22"/>
                  </a:lnTo>
                  <a:lnTo>
                    <a:pt x="10" y="22"/>
                  </a:lnTo>
                  <a:lnTo>
                    <a:pt x="10" y="23"/>
                  </a:lnTo>
                  <a:lnTo>
                    <a:pt x="10" y="23"/>
                  </a:lnTo>
                  <a:lnTo>
                    <a:pt x="10" y="24"/>
                  </a:lnTo>
                  <a:lnTo>
                    <a:pt x="10" y="24"/>
                  </a:lnTo>
                  <a:lnTo>
                    <a:pt x="10" y="25"/>
                  </a:lnTo>
                  <a:lnTo>
                    <a:pt x="14" y="23"/>
                  </a:lnTo>
                  <a:lnTo>
                    <a:pt x="14" y="22"/>
                  </a:lnTo>
                  <a:lnTo>
                    <a:pt x="13" y="22"/>
                  </a:lnTo>
                  <a:lnTo>
                    <a:pt x="12" y="22"/>
                  </a:lnTo>
                  <a:lnTo>
                    <a:pt x="11" y="22"/>
                  </a:lnTo>
                  <a:lnTo>
                    <a:pt x="10" y="21"/>
                  </a:lnTo>
                  <a:lnTo>
                    <a:pt x="10" y="20"/>
                  </a:lnTo>
                  <a:lnTo>
                    <a:pt x="3" y="11"/>
                  </a:lnTo>
                  <a:lnTo>
                    <a:pt x="17" y="20"/>
                  </a:lnTo>
                  <a:lnTo>
                    <a:pt x="18" y="19"/>
                  </a:lnTo>
                  <a:lnTo>
                    <a:pt x="13" y="4"/>
                  </a:lnTo>
                  <a:lnTo>
                    <a:pt x="19" y="13"/>
                  </a:lnTo>
                  <a:lnTo>
                    <a:pt x="20" y="14"/>
                  </a:lnTo>
                  <a:lnTo>
                    <a:pt x="20" y="15"/>
                  </a:lnTo>
                  <a:lnTo>
                    <a:pt x="21" y="15"/>
                  </a:lnTo>
                  <a:lnTo>
                    <a:pt x="21" y="15"/>
                  </a:lnTo>
                  <a:lnTo>
                    <a:pt x="20" y="15"/>
                  </a:lnTo>
                  <a:lnTo>
                    <a:pt x="20" y="16"/>
                  </a:lnTo>
                  <a:lnTo>
                    <a:pt x="20" y="17"/>
                  </a:lnTo>
                  <a:lnTo>
                    <a:pt x="25" y="13"/>
                  </a:lnTo>
                  <a:lnTo>
                    <a:pt x="25" y="12"/>
                  </a:lnTo>
                  <a:lnTo>
                    <a:pt x="24" y="13"/>
                  </a:lnTo>
                  <a:lnTo>
                    <a:pt x="23" y="13"/>
                  </a:lnTo>
                  <a:lnTo>
                    <a:pt x="23" y="13"/>
                  </a:lnTo>
                  <a:lnTo>
                    <a:pt x="22" y="12"/>
                  </a:lnTo>
                  <a:lnTo>
                    <a:pt x="21" y="11"/>
                  </a:lnTo>
                  <a:lnTo>
                    <a:pt x="15"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2" name="Freeform 736"/>
            <p:cNvSpPr>
              <a:spLocks/>
            </p:cNvSpPr>
            <p:nvPr/>
          </p:nvSpPr>
          <p:spPr bwMode="auto">
            <a:xfrm>
              <a:off x="1600" y="3724"/>
              <a:ext cx="15" cy="15"/>
            </a:xfrm>
            <a:custGeom>
              <a:avLst/>
              <a:gdLst>
                <a:gd name="T0" fmla="*/ 2 w 15"/>
                <a:gd name="T1" fmla="*/ 1 h 15"/>
                <a:gd name="T2" fmla="*/ 2 w 15"/>
                <a:gd name="T3" fmla="*/ 2 h 15"/>
                <a:gd name="T4" fmla="*/ 1 w 15"/>
                <a:gd name="T5" fmla="*/ 3 h 15"/>
                <a:gd name="T6" fmla="*/ 1 w 15"/>
                <a:gd name="T7" fmla="*/ 4 h 15"/>
                <a:gd name="T8" fmla="*/ 0 w 15"/>
                <a:gd name="T9" fmla="*/ 4 h 15"/>
                <a:gd name="T10" fmla="*/ 0 w 15"/>
                <a:gd name="T11" fmla="*/ 6 h 15"/>
                <a:gd name="T12" fmla="*/ 0 w 15"/>
                <a:gd name="T13" fmla="*/ 7 h 15"/>
                <a:gd name="T14" fmla="*/ 0 w 15"/>
                <a:gd name="T15" fmla="*/ 8 h 15"/>
                <a:gd name="T16" fmla="*/ 1 w 15"/>
                <a:gd name="T17" fmla="*/ 9 h 15"/>
                <a:gd name="T18" fmla="*/ 1 w 15"/>
                <a:gd name="T19" fmla="*/ 11 h 15"/>
                <a:gd name="T20" fmla="*/ 3 w 15"/>
                <a:gd name="T21" fmla="*/ 12 h 15"/>
                <a:gd name="T22" fmla="*/ 4 w 15"/>
                <a:gd name="T23" fmla="*/ 13 h 15"/>
                <a:gd name="T24" fmla="*/ 5 w 15"/>
                <a:gd name="T25" fmla="*/ 13 h 15"/>
                <a:gd name="T26" fmla="*/ 6 w 15"/>
                <a:gd name="T27" fmla="*/ 14 h 15"/>
                <a:gd name="T28" fmla="*/ 8 w 15"/>
                <a:gd name="T29" fmla="*/ 14 h 15"/>
                <a:gd name="T30" fmla="*/ 9 w 15"/>
                <a:gd name="T31" fmla="*/ 14 h 15"/>
                <a:gd name="T32" fmla="*/ 11 w 15"/>
                <a:gd name="T33" fmla="*/ 13 h 15"/>
                <a:gd name="T34" fmla="*/ 12 w 15"/>
                <a:gd name="T35" fmla="*/ 13 h 15"/>
                <a:gd name="T36" fmla="*/ 13 w 15"/>
                <a:gd name="T37" fmla="*/ 11 h 15"/>
                <a:gd name="T38" fmla="*/ 14 w 15"/>
                <a:gd name="T39" fmla="*/ 10 h 15"/>
                <a:gd name="T40" fmla="*/ 14 w 15"/>
                <a:gd name="T41" fmla="*/ 8 h 15"/>
                <a:gd name="T42" fmla="*/ 14 w 15"/>
                <a:gd name="T43" fmla="*/ 7 h 15"/>
                <a:gd name="T44" fmla="*/ 14 w 15"/>
                <a:gd name="T45" fmla="*/ 6 h 15"/>
                <a:gd name="T46" fmla="*/ 13 w 15"/>
                <a:gd name="T47" fmla="*/ 4 h 15"/>
                <a:gd name="T48" fmla="*/ 12 w 15"/>
                <a:gd name="T49" fmla="*/ 4 h 15"/>
                <a:gd name="T50" fmla="*/ 13 w 15"/>
                <a:gd name="T51" fmla="*/ 5 h 15"/>
                <a:gd name="T52" fmla="*/ 13 w 15"/>
                <a:gd name="T53" fmla="*/ 6 h 15"/>
                <a:gd name="T54" fmla="*/ 13 w 15"/>
                <a:gd name="T55" fmla="*/ 8 h 15"/>
                <a:gd name="T56" fmla="*/ 13 w 15"/>
                <a:gd name="T57" fmla="*/ 8 h 15"/>
                <a:gd name="T58" fmla="*/ 13 w 15"/>
                <a:gd name="T59" fmla="*/ 10 h 15"/>
                <a:gd name="T60" fmla="*/ 11 w 15"/>
                <a:gd name="T61" fmla="*/ 11 h 15"/>
                <a:gd name="T62" fmla="*/ 11 w 15"/>
                <a:gd name="T63" fmla="*/ 11 h 15"/>
                <a:gd name="T64" fmla="*/ 9 w 15"/>
                <a:gd name="T65" fmla="*/ 11 h 15"/>
                <a:gd name="T66" fmla="*/ 8 w 15"/>
                <a:gd name="T67" fmla="*/ 11 h 15"/>
                <a:gd name="T68" fmla="*/ 6 w 15"/>
                <a:gd name="T69" fmla="*/ 11 h 15"/>
                <a:gd name="T70" fmla="*/ 5 w 15"/>
                <a:gd name="T71" fmla="*/ 11 h 15"/>
                <a:gd name="T72" fmla="*/ 4 w 15"/>
                <a:gd name="T73" fmla="*/ 10 h 15"/>
                <a:gd name="T74" fmla="*/ 3 w 15"/>
                <a:gd name="T75" fmla="*/ 9 h 15"/>
                <a:gd name="T76" fmla="*/ 2 w 15"/>
                <a:gd name="T77" fmla="*/ 8 h 15"/>
                <a:gd name="T78" fmla="*/ 1 w 15"/>
                <a:gd name="T79" fmla="*/ 7 h 15"/>
                <a:gd name="T80" fmla="*/ 1 w 15"/>
                <a:gd name="T81" fmla="*/ 6 h 15"/>
                <a:gd name="T82" fmla="*/ 1 w 15"/>
                <a:gd name="T83" fmla="*/ 4 h 15"/>
                <a:gd name="T84" fmla="*/ 1 w 15"/>
                <a:gd name="T85" fmla="*/ 3 h 15"/>
                <a:gd name="T86" fmla="*/ 3 w 15"/>
                <a:gd name="T87" fmla="*/ 2 h 15"/>
                <a:gd name="T88" fmla="*/ 4 w 15"/>
                <a:gd name="T89" fmla="*/ 1 h 15"/>
                <a:gd name="T90" fmla="*/ 6 w 15"/>
                <a:gd name="T91" fmla="*/ 1 h 15"/>
                <a:gd name="T92" fmla="*/ 6 w 15"/>
                <a:gd name="T93"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 h="15">
                  <a:moveTo>
                    <a:pt x="2" y="0"/>
                  </a:moveTo>
                  <a:lnTo>
                    <a:pt x="2" y="1"/>
                  </a:lnTo>
                  <a:lnTo>
                    <a:pt x="2" y="1"/>
                  </a:lnTo>
                  <a:lnTo>
                    <a:pt x="2" y="2"/>
                  </a:lnTo>
                  <a:lnTo>
                    <a:pt x="1" y="2"/>
                  </a:lnTo>
                  <a:lnTo>
                    <a:pt x="1" y="3"/>
                  </a:lnTo>
                  <a:lnTo>
                    <a:pt x="1" y="3"/>
                  </a:lnTo>
                  <a:lnTo>
                    <a:pt x="1" y="4"/>
                  </a:lnTo>
                  <a:lnTo>
                    <a:pt x="1" y="4"/>
                  </a:lnTo>
                  <a:lnTo>
                    <a:pt x="0" y="4"/>
                  </a:lnTo>
                  <a:lnTo>
                    <a:pt x="0" y="5"/>
                  </a:lnTo>
                  <a:lnTo>
                    <a:pt x="0" y="6"/>
                  </a:lnTo>
                  <a:lnTo>
                    <a:pt x="0" y="6"/>
                  </a:lnTo>
                  <a:lnTo>
                    <a:pt x="0" y="7"/>
                  </a:lnTo>
                  <a:lnTo>
                    <a:pt x="0" y="8"/>
                  </a:lnTo>
                  <a:lnTo>
                    <a:pt x="0" y="8"/>
                  </a:lnTo>
                  <a:lnTo>
                    <a:pt x="1" y="8"/>
                  </a:lnTo>
                  <a:lnTo>
                    <a:pt x="1" y="9"/>
                  </a:lnTo>
                  <a:lnTo>
                    <a:pt x="1" y="10"/>
                  </a:lnTo>
                  <a:lnTo>
                    <a:pt x="1" y="11"/>
                  </a:lnTo>
                  <a:lnTo>
                    <a:pt x="2" y="11"/>
                  </a:lnTo>
                  <a:lnTo>
                    <a:pt x="3" y="12"/>
                  </a:lnTo>
                  <a:lnTo>
                    <a:pt x="4" y="13"/>
                  </a:lnTo>
                  <a:lnTo>
                    <a:pt x="4" y="13"/>
                  </a:lnTo>
                  <a:lnTo>
                    <a:pt x="4" y="13"/>
                  </a:lnTo>
                  <a:lnTo>
                    <a:pt x="5" y="13"/>
                  </a:lnTo>
                  <a:lnTo>
                    <a:pt x="6" y="13"/>
                  </a:lnTo>
                  <a:lnTo>
                    <a:pt x="6" y="14"/>
                  </a:lnTo>
                  <a:lnTo>
                    <a:pt x="7" y="14"/>
                  </a:lnTo>
                  <a:lnTo>
                    <a:pt x="8" y="14"/>
                  </a:lnTo>
                  <a:lnTo>
                    <a:pt x="8" y="14"/>
                  </a:lnTo>
                  <a:lnTo>
                    <a:pt x="9" y="14"/>
                  </a:lnTo>
                  <a:lnTo>
                    <a:pt x="10" y="13"/>
                  </a:lnTo>
                  <a:lnTo>
                    <a:pt x="11" y="13"/>
                  </a:lnTo>
                  <a:lnTo>
                    <a:pt x="11" y="13"/>
                  </a:lnTo>
                  <a:lnTo>
                    <a:pt x="12" y="13"/>
                  </a:lnTo>
                  <a:lnTo>
                    <a:pt x="13" y="12"/>
                  </a:lnTo>
                  <a:lnTo>
                    <a:pt x="13" y="11"/>
                  </a:lnTo>
                  <a:lnTo>
                    <a:pt x="13" y="11"/>
                  </a:lnTo>
                  <a:lnTo>
                    <a:pt x="14" y="10"/>
                  </a:lnTo>
                  <a:lnTo>
                    <a:pt x="14" y="9"/>
                  </a:lnTo>
                  <a:lnTo>
                    <a:pt x="14" y="8"/>
                  </a:lnTo>
                  <a:lnTo>
                    <a:pt x="14" y="8"/>
                  </a:lnTo>
                  <a:lnTo>
                    <a:pt x="14" y="7"/>
                  </a:lnTo>
                  <a:lnTo>
                    <a:pt x="14" y="6"/>
                  </a:lnTo>
                  <a:lnTo>
                    <a:pt x="14" y="6"/>
                  </a:lnTo>
                  <a:lnTo>
                    <a:pt x="13" y="5"/>
                  </a:lnTo>
                  <a:lnTo>
                    <a:pt x="13" y="4"/>
                  </a:lnTo>
                  <a:lnTo>
                    <a:pt x="13" y="4"/>
                  </a:lnTo>
                  <a:lnTo>
                    <a:pt x="12" y="4"/>
                  </a:lnTo>
                  <a:lnTo>
                    <a:pt x="13" y="4"/>
                  </a:lnTo>
                  <a:lnTo>
                    <a:pt x="13" y="5"/>
                  </a:lnTo>
                  <a:lnTo>
                    <a:pt x="13" y="6"/>
                  </a:lnTo>
                  <a:lnTo>
                    <a:pt x="13" y="6"/>
                  </a:lnTo>
                  <a:lnTo>
                    <a:pt x="13" y="7"/>
                  </a:lnTo>
                  <a:lnTo>
                    <a:pt x="13" y="8"/>
                  </a:lnTo>
                  <a:lnTo>
                    <a:pt x="13" y="8"/>
                  </a:lnTo>
                  <a:lnTo>
                    <a:pt x="13" y="8"/>
                  </a:lnTo>
                  <a:lnTo>
                    <a:pt x="13" y="9"/>
                  </a:lnTo>
                  <a:lnTo>
                    <a:pt x="13" y="10"/>
                  </a:lnTo>
                  <a:lnTo>
                    <a:pt x="12" y="11"/>
                  </a:lnTo>
                  <a:lnTo>
                    <a:pt x="11" y="11"/>
                  </a:lnTo>
                  <a:lnTo>
                    <a:pt x="11" y="11"/>
                  </a:lnTo>
                  <a:lnTo>
                    <a:pt x="11" y="11"/>
                  </a:lnTo>
                  <a:lnTo>
                    <a:pt x="10" y="11"/>
                  </a:lnTo>
                  <a:lnTo>
                    <a:pt x="9" y="11"/>
                  </a:lnTo>
                  <a:lnTo>
                    <a:pt x="8" y="11"/>
                  </a:lnTo>
                  <a:lnTo>
                    <a:pt x="8" y="11"/>
                  </a:lnTo>
                  <a:lnTo>
                    <a:pt x="7" y="11"/>
                  </a:lnTo>
                  <a:lnTo>
                    <a:pt x="6" y="11"/>
                  </a:lnTo>
                  <a:lnTo>
                    <a:pt x="6" y="11"/>
                  </a:lnTo>
                  <a:lnTo>
                    <a:pt x="5" y="11"/>
                  </a:lnTo>
                  <a:lnTo>
                    <a:pt x="4" y="11"/>
                  </a:lnTo>
                  <a:lnTo>
                    <a:pt x="4" y="10"/>
                  </a:lnTo>
                  <a:lnTo>
                    <a:pt x="3" y="10"/>
                  </a:lnTo>
                  <a:lnTo>
                    <a:pt x="3" y="9"/>
                  </a:lnTo>
                  <a:lnTo>
                    <a:pt x="2" y="9"/>
                  </a:lnTo>
                  <a:lnTo>
                    <a:pt x="2" y="8"/>
                  </a:lnTo>
                  <a:lnTo>
                    <a:pt x="1" y="8"/>
                  </a:lnTo>
                  <a:lnTo>
                    <a:pt x="1" y="7"/>
                  </a:lnTo>
                  <a:lnTo>
                    <a:pt x="1" y="6"/>
                  </a:lnTo>
                  <a:lnTo>
                    <a:pt x="1" y="6"/>
                  </a:lnTo>
                  <a:lnTo>
                    <a:pt x="1" y="5"/>
                  </a:lnTo>
                  <a:lnTo>
                    <a:pt x="1" y="4"/>
                  </a:lnTo>
                  <a:lnTo>
                    <a:pt x="1" y="4"/>
                  </a:lnTo>
                  <a:lnTo>
                    <a:pt x="1" y="3"/>
                  </a:lnTo>
                  <a:lnTo>
                    <a:pt x="2" y="3"/>
                  </a:lnTo>
                  <a:lnTo>
                    <a:pt x="3" y="2"/>
                  </a:lnTo>
                  <a:lnTo>
                    <a:pt x="4" y="2"/>
                  </a:lnTo>
                  <a:lnTo>
                    <a:pt x="4" y="1"/>
                  </a:lnTo>
                  <a:lnTo>
                    <a:pt x="5" y="1"/>
                  </a:lnTo>
                  <a:lnTo>
                    <a:pt x="6" y="1"/>
                  </a:lnTo>
                  <a:lnTo>
                    <a:pt x="6" y="1"/>
                  </a:lnTo>
                  <a:lnTo>
                    <a:pt x="6" y="1"/>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3" name="Freeform 737"/>
            <p:cNvSpPr>
              <a:spLocks/>
            </p:cNvSpPr>
            <p:nvPr/>
          </p:nvSpPr>
          <p:spPr bwMode="auto">
            <a:xfrm>
              <a:off x="1509" y="3804"/>
              <a:ext cx="12" cy="19"/>
            </a:xfrm>
            <a:custGeom>
              <a:avLst/>
              <a:gdLst>
                <a:gd name="T0" fmla="*/ 6 w 12"/>
                <a:gd name="T1" fmla="*/ 11 h 19"/>
                <a:gd name="T2" fmla="*/ 6 w 12"/>
                <a:gd name="T3" fmla="*/ 10 h 19"/>
                <a:gd name="T4" fmla="*/ 6 w 12"/>
                <a:gd name="T5" fmla="*/ 10 h 19"/>
                <a:gd name="T6" fmla="*/ 7 w 12"/>
                <a:gd name="T7" fmla="*/ 9 h 19"/>
                <a:gd name="T8" fmla="*/ 8 w 12"/>
                <a:gd name="T9" fmla="*/ 9 h 19"/>
                <a:gd name="T10" fmla="*/ 8 w 12"/>
                <a:gd name="T11" fmla="*/ 9 h 19"/>
                <a:gd name="T12" fmla="*/ 9 w 12"/>
                <a:gd name="T13" fmla="*/ 10 h 19"/>
                <a:gd name="T14" fmla="*/ 10 w 12"/>
                <a:gd name="T15" fmla="*/ 10 h 19"/>
                <a:gd name="T16" fmla="*/ 10 w 12"/>
                <a:gd name="T17" fmla="*/ 11 h 19"/>
                <a:gd name="T18" fmla="*/ 10 w 12"/>
                <a:gd name="T19" fmla="*/ 11 h 19"/>
                <a:gd name="T20" fmla="*/ 8 w 12"/>
                <a:gd name="T21" fmla="*/ 5 h 19"/>
                <a:gd name="T22" fmla="*/ 8 w 12"/>
                <a:gd name="T23" fmla="*/ 5 h 19"/>
                <a:gd name="T24" fmla="*/ 8 w 12"/>
                <a:gd name="T25" fmla="*/ 6 h 19"/>
                <a:gd name="T26" fmla="*/ 8 w 12"/>
                <a:gd name="T27" fmla="*/ 7 h 19"/>
                <a:gd name="T28" fmla="*/ 8 w 12"/>
                <a:gd name="T29" fmla="*/ 8 h 19"/>
                <a:gd name="T30" fmla="*/ 8 w 12"/>
                <a:gd name="T31" fmla="*/ 8 h 19"/>
                <a:gd name="T32" fmla="*/ 7 w 12"/>
                <a:gd name="T33" fmla="*/ 8 h 19"/>
                <a:gd name="T34" fmla="*/ 6 w 12"/>
                <a:gd name="T35" fmla="*/ 9 h 19"/>
                <a:gd name="T36" fmla="*/ 6 w 12"/>
                <a:gd name="T37" fmla="*/ 9 h 19"/>
                <a:gd name="T38" fmla="*/ 5 w 12"/>
                <a:gd name="T39" fmla="*/ 10 h 19"/>
                <a:gd name="T40" fmla="*/ 4 w 12"/>
                <a:gd name="T41" fmla="*/ 6 h 19"/>
                <a:gd name="T42" fmla="*/ 4 w 12"/>
                <a:gd name="T43" fmla="*/ 5 h 19"/>
                <a:gd name="T44" fmla="*/ 4 w 12"/>
                <a:gd name="T45" fmla="*/ 5 h 19"/>
                <a:gd name="T46" fmla="*/ 4 w 12"/>
                <a:gd name="T47" fmla="*/ 4 h 19"/>
                <a:gd name="T48" fmla="*/ 4 w 12"/>
                <a:gd name="T49" fmla="*/ 3 h 19"/>
                <a:gd name="T50" fmla="*/ 5 w 12"/>
                <a:gd name="T51" fmla="*/ 3 h 19"/>
                <a:gd name="T52" fmla="*/ 5 w 12"/>
                <a:gd name="T53" fmla="*/ 2 h 19"/>
                <a:gd name="T54" fmla="*/ 5 w 12"/>
                <a:gd name="T55" fmla="*/ 2 h 19"/>
                <a:gd name="T56" fmla="*/ 6 w 12"/>
                <a:gd name="T57" fmla="*/ 2 h 19"/>
                <a:gd name="T58" fmla="*/ 6 w 12"/>
                <a:gd name="T59" fmla="*/ 2 h 19"/>
                <a:gd name="T60" fmla="*/ 7 w 12"/>
                <a:gd name="T61" fmla="*/ 2 h 19"/>
                <a:gd name="T62" fmla="*/ 8 w 12"/>
                <a:gd name="T63" fmla="*/ 2 h 19"/>
                <a:gd name="T64" fmla="*/ 8 w 12"/>
                <a:gd name="T65" fmla="*/ 2 h 19"/>
                <a:gd name="T66" fmla="*/ 9 w 12"/>
                <a:gd name="T67" fmla="*/ 2 h 19"/>
                <a:gd name="T68" fmla="*/ 10 w 12"/>
                <a:gd name="T69" fmla="*/ 3 h 19"/>
                <a:gd name="T70" fmla="*/ 10 w 12"/>
                <a:gd name="T71" fmla="*/ 3 h 19"/>
                <a:gd name="T72" fmla="*/ 11 w 12"/>
                <a:gd name="T73" fmla="*/ 4 h 19"/>
                <a:gd name="T74" fmla="*/ 11 w 12"/>
                <a:gd name="T75" fmla="*/ 3 h 19"/>
                <a:gd name="T76" fmla="*/ 8 w 12"/>
                <a:gd name="T77" fmla="*/ 0 h 19"/>
                <a:gd name="T78" fmla="*/ 0 w 12"/>
                <a:gd name="T79" fmla="*/ 5 h 19"/>
                <a:gd name="T80" fmla="*/ 1 w 12"/>
                <a:gd name="T81" fmla="*/ 5 h 19"/>
                <a:gd name="T82" fmla="*/ 1 w 12"/>
                <a:gd name="T83" fmla="*/ 5 h 19"/>
                <a:gd name="T84" fmla="*/ 1 w 12"/>
                <a:gd name="T85" fmla="*/ 5 h 19"/>
                <a:gd name="T86" fmla="*/ 2 w 12"/>
                <a:gd name="T87" fmla="*/ 5 h 19"/>
                <a:gd name="T88" fmla="*/ 2 w 12"/>
                <a:gd name="T89" fmla="*/ 6 h 19"/>
                <a:gd name="T90" fmla="*/ 2 w 12"/>
                <a:gd name="T91" fmla="*/ 7 h 19"/>
                <a:gd name="T92" fmla="*/ 5 w 12"/>
                <a:gd name="T93" fmla="*/ 14 h 19"/>
                <a:gd name="T94" fmla="*/ 5 w 12"/>
                <a:gd name="T95" fmla="*/ 15 h 19"/>
                <a:gd name="T96" fmla="*/ 6 w 12"/>
                <a:gd name="T97" fmla="*/ 16 h 19"/>
                <a:gd name="T98" fmla="*/ 6 w 12"/>
                <a:gd name="T99" fmla="*/ 17 h 19"/>
                <a:gd name="T100" fmla="*/ 6 w 12"/>
                <a:gd name="T101" fmla="*/ 17 h 19"/>
                <a:gd name="T102" fmla="*/ 5 w 12"/>
                <a:gd name="T103" fmla="*/ 17 h 19"/>
                <a:gd name="T104" fmla="*/ 5 w 12"/>
                <a:gd name="T105" fmla="*/ 18 h 19"/>
                <a:gd name="T106" fmla="*/ 5 w 12"/>
                <a:gd name="T107" fmla="*/ 18 h 19"/>
                <a:gd name="T108" fmla="*/ 10 w 12"/>
                <a:gd name="T109" fmla="*/ 17 h 19"/>
                <a:gd name="T110" fmla="*/ 9 w 12"/>
                <a:gd name="T111" fmla="*/ 16 h 19"/>
                <a:gd name="T112" fmla="*/ 8 w 12"/>
                <a:gd name="T113" fmla="*/ 16 h 19"/>
                <a:gd name="T114" fmla="*/ 8 w 12"/>
                <a:gd name="T115" fmla="*/ 16 h 19"/>
                <a:gd name="T116" fmla="*/ 8 w 12"/>
                <a:gd name="T117" fmla="*/ 15 h 19"/>
                <a:gd name="T118" fmla="*/ 7 w 12"/>
                <a:gd name="T119" fmla="*/ 15 h 19"/>
                <a:gd name="T120" fmla="*/ 7 w 12"/>
                <a:gd name="T121" fmla="*/ 14 h 19"/>
                <a:gd name="T122" fmla="*/ 6 w 12"/>
                <a:gd name="T123"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 h="19">
                  <a:moveTo>
                    <a:pt x="6" y="11"/>
                  </a:moveTo>
                  <a:lnTo>
                    <a:pt x="6" y="10"/>
                  </a:lnTo>
                  <a:lnTo>
                    <a:pt x="6" y="10"/>
                  </a:lnTo>
                  <a:lnTo>
                    <a:pt x="7" y="9"/>
                  </a:lnTo>
                  <a:lnTo>
                    <a:pt x="8" y="9"/>
                  </a:lnTo>
                  <a:lnTo>
                    <a:pt x="8" y="9"/>
                  </a:lnTo>
                  <a:lnTo>
                    <a:pt x="9" y="10"/>
                  </a:lnTo>
                  <a:lnTo>
                    <a:pt x="10" y="10"/>
                  </a:lnTo>
                  <a:lnTo>
                    <a:pt x="10" y="11"/>
                  </a:lnTo>
                  <a:lnTo>
                    <a:pt x="10" y="11"/>
                  </a:lnTo>
                  <a:lnTo>
                    <a:pt x="8" y="5"/>
                  </a:lnTo>
                  <a:lnTo>
                    <a:pt x="8" y="5"/>
                  </a:lnTo>
                  <a:lnTo>
                    <a:pt x="8" y="6"/>
                  </a:lnTo>
                  <a:lnTo>
                    <a:pt x="8" y="7"/>
                  </a:lnTo>
                  <a:lnTo>
                    <a:pt x="8" y="8"/>
                  </a:lnTo>
                  <a:lnTo>
                    <a:pt x="8" y="8"/>
                  </a:lnTo>
                  <a:lnTo>
                    <a:pt x="7" y="8"/>
                  </a:lnTo>
                  <a:lnTo>
                    <a:pt x="6" y="9"/>
                  </a:lnTo>
                  <a:lnTo>
                    <a:pt x="6" y="9"/>
                  </a:lnTo>
                  <a:lnTo>
                    <a:pt x="5" y="10"/>
                  </a:lnTo>
                  <a:lnTo>
                    <a:pt x="4" y="6"/>
                  </a:lnTo>
                  <a:lnTo>
                    <a:pt x="4" y="5"/>
                  </a:lnTo>
                  <a:lnTo>
                    <a:pt x="4" y="5"/>
                  </a:lnTo>
                  <a:lnTo>
                    <a:pt x="4" y="4"/>
                  </a:lnTo>
                  <a:lnTo>
                    <a:pt x="4" y="3"/>
                  </a:lnTo>
                  <a:lnTo>
                    <a:pt x="5" y="3"/>
                  </a:lnTo>
                  <a:lnTo>
                    <a:pt x="5" y="2"/>
                  </a:lnTo>
                  <a:lnTo>
                    <a:pt x="5" y="2"/>
                  </a:lnTo>
                  <a:lnTo>
                    <a:pt x="6" y="2"/>
                  </a:lnTo>
                  <a:lnTo>
                    <a:pt x="6" y="2"/>
                  </a:lnTo>
                  <a:lnTo>
                    <a:pt x="7" y="2"/>
                  </a:lnTo>
                  <a:lnTo>
                    <a:pt x="8" y="2"/>
                  </a:lnTo>
                  <a:lnTo>
                    <a:pt x="8" y="2"/>
                  </a:lnTo>
                  <a:lnTo>
                    <a:pt x="9" y="2"/>
                  </a:lnTo>
                  <a:lnTo>
                    <a:pt x="10" y="3"/>
                  </a:lnTo>
                  <a:lnTo>
                    <a:pt x="10" y="3"/>
                  </a:lnTo>
                  <a:lnTo>
                    <a:pt x="11" y="4"/>
                  </a:lnTo>
                  <a:lnTo>
                    <a:pt x="11" y="3"/>
                  </a:lnTo>
                  <a:lnTo>
                    <a:pt x="8" y="0"/>
                  </a:lnTo>
                  <a:lnTo>
                    <a:pt x="0" y="5"/>
                  </a:lnTo>
                  <a:lnTo>
                    <a:pt x="1" y="5"/>
                  </a:lnTo>
                  <a:lnTo>
                    <a:pt x="1" y="5"/>
                  </a:lnTo>
                  <a:lnTo>
                    <a:pt x="1" y="5"/>
                  </a:lnTo>
                  <a:lnTo>
                    <a:pt x="2" y="5"/>
                  </a:lnTo>
                  <a:lnTo>
                    <a:pt x="2" y="6"/>
                  </a:lnTo>
                  <a:lnTo>
                    <a:pt x="2" y="7"/>
                  </a:lnTo>
                  <a:lnTo>
                    <a:pt x="5" y="14"/>
                  </a:lnTo>
                  <a:lnTo>
                    <a:pt x="5" y="15"/>
                  </a:lnTo>
                  <a:lnTo>
                    <a:pt x="6" y="16"/>
                  </a:lnTo>
                  <a:lnTo>
                    <a:pt x="6" y="17"/>
                  </a:lnTo>
                  <a:lnTo>
                    <a:pt x="6" y="17"/>
                  </a:lnTo>
                  <a:lnTo>
                    <a:pt x="5" y="17"/>
                  </a:lnTo>
                  <a:lnTo>
                    <a:pt x="5" y="18"/>
                  </a:lnTo>
                  <a:lnTo>
                    <a:pt x="5" y="18"/>
                  </a:lnTo>
                  <a:lnTo>
                    <a:pt x="10" y="17"/>
                  </a:lnTo>
                  <a:lnTo>
                    <a:pt x="9" y="16"/>
                  </a:lnTo>
                  <a:lnTo>
                    <a:pt x="8" y="16"/>
                  </a:lnTo>
                  <a:lnTo>
                    <a:pt x="8" y="16"/>
                  </a:lnTo>
                  <a:lnTo>
                    <a:pt x="8" y="15"/>
                  </a:lnTo>
                  <a:lnTo>
                    <a:pt x="7" y="15"/>
                  </a:lnTo>
                  <a:lnTo>
                    <a:pt x="7" y="14"/>
                  </a:lnTo>
                  <a:lnTo>
                    <a:pt x="6"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4" name="Freeform 738"/>
            <p:cNvSpPr>
              <a:spLocks/>
            </p:cNvSpPr>
            <p:nvPr/>
          </p:nvSpPr>
          <p:spPr bwMode="auto">
            <a:xfrm>
              <a:off x="1345" y="3785"/>
              <a:ext cx="18" cy="18"/>
            </a:xfrm>
            <a:custGeom>
              <a:avLst/>
              <a:gdLst>
                <a:gd name="T0" fmla="*/ 8 w 18"/>
                <a:gd name="T1" fmla="*/ 4 h 18"/>
                <a:gd name="T2" fmla="*/ 8 w 18"/>
                <a:gd name="T3" fmla="*/ 3 h 18"/>
                <a:gd name="T4" fmla="*/ 9 w 18"/>
                <a:gd name="T5" fmla="*/ 3 h 18"/>
                <a:gd name="T6" fmla="*/ 9 w 18"/>
                <a:gd name="T7" fmla="*/ 2 h 18"/>
                <a:gd name="T8" fmla="*/ 9 w 18"/>
                <a:gd name="T9" fmla="*/ 1 h 18"/>
                <a:gd name="T10" fmla="*/ 9 w 18"/>
                <a:gd name="T11" fmla="*/ 1 h 18"/>
                <a:gd name="T12" fmla="*/ 8 w 18"/>
                <a:gd name="T13" fmla="*/ 1 h 18"/>
                <a:gd name="T14" fmla="*/ 8 w 18"/>
                <a:gd name="T15" fmla="*/ 0 h 18"/>
                <a:gd name="T16" fmla="*/ 13 w 18"/>
                <a:gd name="T17" fmla="*/ 2 h 18"/>
                <a:gd name="T18" fmla="*/ 13 w 18"/>
                <a:gd name="T19" fmla="*/ 3 h 18"/>
                <a:gd name="T20" fmla="*/ 14 w 18"/>
                <a:gd name="T21" fmla="*/ 3 h 18"/>
                <a:gd name="T22" fmla="*/ 14 w 18"/>
                <a:gd name="T23" fmla="*/ 4 h 18"/>
                <a:gd name="T24" fmla="*/ 15 w 18"/>
                <a:gd name="T25" fmla="*/ 4 h 18"/>
                <a:gd name="T26" fmla="*/ 15 w 18"/>
                <a:gd name="T27" fmla="*/ 4 h 18"/>
                <a:gd name="T28" fmla="*/ 16 w 18"/>
                <a:gd name="T29" fmla="*/ 4 h 18"/>
                <a:gd name="T30" fmla="*/ 16 w 18"/>
                <a:gd name="T31" fmla="*/ 5 h 18"/>
                <a:gd name="T32" fmla="*/ 16 w 18"/>
                <a:gd name="T33" fmla="*/ 5 h 18"/>
                <a:gd name="T34" fmla="*/ 16 w 18"/>
                <a:gd name="T35" fmla="*/ 6 h 18"/>
                <a:gd name="T36" fmla="*/ 16 w 18"/>
                <a:gd name="T37" fmla="*/ 7 h 18"/>
                <a:gd name="T38" fmla="*/ 17 w 18"/>
                <a:gd name="T39" fmla="*/ 7 h 18"/>
                <a:gd name="T40" fmla="*/ 17 w 18"/>
                <a:gd name="T41" fmla="*/ 7 h 18"/>
                <a:gd name="T42" fmla="*/ 17 w 18"/>
                <a:gd name="T43" fmla="*/ 8 h 18"/>
                <a:gd name="T44" fmla="*/ 17 w 18"/>
                <a:gd name="T45" fmla="*/ 9 h 18"/>
                <a:gd name="T46" fmla="*/ 17 w 18"/>
                <a:gd name="T47" fmla="*/ 10 h 18"/>
                <a:gd name="T48" fmla="*/ 17 w 18"/>
                <a:gd name="T49" fmla="*/ 10 h 18"/>
                <a:gd name="T50" fmla="*/ 17 w 18"/>
                <a:gd name="T51" fmla="*/ 11 h 18"/>
                <a:gd name="T52" fmla="*/ 16 w 18"/>
                <a:gd name="T53" fmla="*/ 12 h 18"/>
                <a:gd name="T54" fmla="*/ 16 w 18"/>
                <a:gd name="T55" fmla="*/ 13 h 18"/>
                <a:gd name="T56" fmla="*/ 16 w 18"/>
                <a:gd name="T57" fmla="*/ 13 h 18"/>
                <a:gd name="T58" fmla="*/ 16 w 18"/>
                <a:gd name="T59" fmla="*/ 13 h 18"/>
                <a:gd name="T60" fmla="*/ 16 w 18"/>
                <a:gd name="T61" fmla="*/ 14 h 18"/>
                <a:gd name="T62" fmla="*/ 15 w 18"/>
                <a:gd name="T63" fmla="*/ 15 h 18"/>
                <a:gd name="T64" fmla="*/ 14 w 18"/>
                <a:gd name="T65" fmla="*/ 16 h 18"/>
                <a:gd name="T66" fmla="*/ 13 w 18"/>
                <a:gd name="T67" fmla="*/ 16 h 18"/>
                <a:gd name="T68" fmla="*/ 13 w 18"/>
                <a:gd name="T69" fmla="*/ 16 h 18"/>
                <a:gd name="T70" fmla="*/ 12 w 18"/>
                <a:gd name="T71" fmla="*/ 16 h 18"/>
                <a:gd name="T72" fmla="*/ 11 w 18"/>
                <a:gd name="T73" fmla="*/ 17 h 18"/>
                <a:gd name="T74" fmla="*/ 10 w 18"/>
                <a:gd name="T75" fmla="*/ 17 h 18"/>
                <a:gd name="T76" fmla="*/ 10 w 18"/>
                <a:gd name="T77" fmla="*/ 17 h 18"/>
                <a:gd name="T78" fmla="*/ 9 w 18"/>
                <a:gd name="T79" fmla="*/ 17 h 18"/>
                <a:gd name="T80" fmla="*/ 8 w 18"/>
                <a:gd name="T81" fmla="*/ 17 h 18"/>
                <a:gd name="T82" fmla="*/ 7 w 18"/>
                <a:gd name="T83" fmla="*/ 17 h 18"/>
                <a:gd name="T84" fmla="*/ 7 w 18"/>
                <a:gd name="T85" fmla="*/ 17 h 18"/>
                <a:gd name="T86" fmla="*/ 6 w 18"/>
                <a:gd name="T87" fmla="*/ 16 h 18"/>
                <a:gd name="T88" fmla="*/ 5 w 18"/>
                <a:gd name="T89" fmla="*/ 16 h 18"/>
                <a:gd name="T90" fmla="*/ 4 w 18"/>
                <a:gd name="T91" fmla="*/ 16 h 18"/>
                <a:gd name="T92" fmla="*/ 0 w 18"/>
                <a:gd name="T93" fmla="*/ 13 h 18"/>
                <a:gd name="T94" fmla="*/ 0 w 18"/>
                <a:gd name="T95" fmla="*/ 12 h 18"/>
                <a:gd name="T96" fmla="*/ 1 w 18"/>
                <a:gd name="T97" fmla="*/ 12 h 18"/>
                <a:gd name="T98" fmla="*/ 1 w 18"/>
                <a:gd name="T99" fmla="*/ 12 h 18"/>
                <a:gd name="T100" fmla="*/ 2 w 18"/>
                <a:gd name="T101" fmla="*/ 12 h 18"/>
                <a:gd name="T102" fmla="*/ 3 w 18"/>
                <a:gd name="T103" fmla="*/ 11 h 18"/>
                <a:gd name="T104" fmla="*/ 3 w 18"/>
                <a:gd name="T105" fmla="*/ 10 h 18"/>
                <a:gd name="T106" fmla="*/ 4 w 18"/>
                <a:gd name="T107" fmla="*/ 10 h 18"/>
                <a:gd name="T108" fmla="*/ 8 w 18"/>
                <a:gd name="T109"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 h="18">
                  <a:moveTo>
                    <a:pt x="8" y="4"/>
                  </a:moveTo>
                  <a:lnTo>
                    <a:pt x="8" y="3"/>
                  </a:lnTo>
                  <a:lnTo>
                    <a:pt x="9" y="3"/>
                  </a:lnTo>
                  <a:lnTo>
                    <a:pt x="9" y="2"/>
                  </a:lnTo>
                  <a:lnTo>
                    <a:pt x="9" y="1"/>
                  </a:lnTo>
                  <a:lnTo>
                    <a:pt x="9" y="1"/>
                  </a:lnTo>
                  <a:lnTo>
                    <a:pt x="8" y="1"/>
                  </a:lnTo>
                  <a:lnTo>
                    <a:pt x="8" y="0"/>
                  </a:lnTo>
                  <a:lnTo>
                    <a:pt x="13" y="2"/>
                  </a:lnTo>
                  <a:lnTo>
                    <a:pt x="13" y="3"/>
                  </a:lnTo>
                  <a:lnTo>
                    <a:pt x="14" y="3"/>
                  </a:lnTo>
                  <a:lnTo>
                    <a:pt x="14" y="4"/>
                  </a:lnTo>
                  <a:lnTo>
                    <a:pt x="15" y="4"/>
                  </a:lnTo>
                  <a:lnTo>
                    <a:pt x="15" y="4"/>
                  </a:lnTo>
                  <a:lnTo>
                    <a:pt x="16" y="4"/>
                  </a:lnTo>
                  <a:lnTo>
                    <a:pt x="16" y="5"/>
                  </a:lnTo>
                  <a:lnTo>
                    <a:pt x="16" y="5"/>
                  </a:lnTo>
                  <a:lnTo>
                    <a:pt x="16" y="6"/>
                  </a:lnTo>
                  <a:lnTo>
                    <a:pt x="16" y="7"/>
                  </a:lnTo>
                  <a:lnTo>
                    <a:pt x="17" y="7"/>
                  </a:lnTo>
                  <a:lnTo>
                    <a:pt x="17" y="7"/>
                  </a:lnTo>
                  <a:lnTo>
                    <a:pt x="17" y="8"/>
                  </a:lnTo>
                  <a:lnTo>
                    <a:pt x="17" y="9"/>
                  </a:lnTo>
                  <a:lnTo>
                    <a:pt x="17" y="10"/>
                  </a:lnTo>
                  <a:lnTo>
                    <a:pt x="17" y="10"/>
                  </a:lnTo>
                  <a:lnTo>
                    <a:pt x="17" y="11"/>
                  </a:lnTo>
                  <a:lnTo>
                    <a:pt x="16" y="12"/>
                  </a:lnTo>
                  <a:lnTo>
                    <a:pt x="16" y="13"/>
                  </a:lnTo>
                  <a:lnTo>
                    <a:pt x="16" y="13"/>
                  </a:lnTo>
                  <a:lnTo>
                    <a:pt x="16" y="13"/>
                  </a:lnTo>
                  <a:lnTo>
                    <a:pt x="16" y="14"/>
                  </a:lnTo>
                  <a:lnTo>
                    <a:pt x="15" y="15"/>
                  </a:lnTo>
                  <a:lnTo>
                    <a:pt x="14" y="16"/>
                  </a:lnTo>
                  <a:lnTo>
                    <a:pt x="13" y="16"/>
                  </a:lnTo>
                  <a:lnTo>
                    <a:pt x="13" y="16"/>
                  </a:lnTo>
                  <a:lnTo>
                    <a:pt x="12" y="16"/>
                  </a:lnTo>
                  <a:lnTo>
                    <a:pt x="11" y="17"/>
                  </a:lnTo>
                  <a:lnTo>
                    <a:pt x="10" y="17"/>
                  </a:lnTo>
                  <a:lnTo>
                    <a:pt x="10" y="17"/>
                  </a:lnTo>
                  <a:lnTo>
                    <a:pt x="9" y="17"/>
                  </a:lnTo>
                  <a:lnTo>
                    <a:pt x="8" y="17"/>
                  </a:lnTo>
                  <a:lnTo>
                    <a:pt x="7" y="17"/>
                  </a:lnTo>
                  <a:lnTo>
                    <a:pt x="7" y="17"/>
                  </a:lnTo>
                  <a:lnTo>
                    <a:pt x="6" y="16"/>
                  </a:lnTo>
                  <a:lnTo>
                    <a:pt x="5" y="16"/>
                  </a:lnTo>
                  <a:lnTo>
                    <a:pt x="4" y="16"/>
                  </a:lnTo>
                  <a:lnTo>
                    <a:pt x="0" y="13"/>
                  </a:lnTo>
                  <a:lnTo>
                    <a:pt x="0" y="12"/>
                  </a:lnTo>
                  <a:lnTo>
                    <a:pt x="1" y="12"/>
                  </a:lnTo>
                  <a:lnTo>
                    <a:pt x="1" y="12"/>
                  </a:lnTo>
                  <a:lnTo>
                    <a:pt x="2" y="12"/>
                  </a:lnTo>
                  <a:lnTo>
                    <a:pt x="3" y="11"/>
                  </a:lnTo>
                  <a:lnTo>
                    <a:pt x="3" y="10"/>
                  </a:lnTo>
                  <a:lnTo>
                    <a:pt x="4" y="10"/>
                  </a:lnTo>
                  <a:lnTo>
                    <a:pt x="8"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5" name="Freeform 739"/>
            <p:cNvSpPr>
              <a:spLocks/>
            </p:cNvSpPr>
            <p:nvPr/>
          </p:nvSpPr>
          <p:spPr bwMode="auto">
            <a:xfrm>
              <a:off x="1351" y="3789"/>
              <a:ext cx="10" cy="13"/>
            </a:xfrm>
            <a:custGeom>
              <a:avLst/>
              <a:gdLst>
                <a:gd name="T0" fmla="*/ 1 w 10"/>
                <a:gd name="T1" fmla="*/ 8 h 13"/>
                <a:gd name="T2" fmla="*/ 0 w 10"/>
                <a:gd name="T3" fmla="*/ 8 h 13"/>
                <a:gd name="T4" fmla="*/ 0 w 10"/>
                <a:gd name="T5" fmla="*/ 9 h 13"/>
                <a:gd name="T6" fmla="*/ 0 w 10"/>
                <a:gd name="T7" fmla="*/ 9 h 13"/>
                <a:gd name="T8" fmla="*/ 0 w 10"/>
                <a:gd name="T9" fmla="*/ 10 h 13"/>
                <a:gd name="T10" fmla="*/ 0 w 10"/>
                <a:gd name="T11" fmla="*/ 11 h 13"/>
                <a:gd name="T12" fmla="*/ 1 w 10"/>
                <a:gd name="T13" fmla="*/ 11 h 13"/>
                <a:gd name="T14" fmla="*/ 1 w 10"/>
                <a:gd name="T15" fmla="*/ 11 h 13"/>
                <a:gd name="T16" fmla="*/ 2 w 10"/>
                <a:gd name="T17" fmla="*/ 11 h 13"/>
                <a:gd name="T18" fmla="*/ 2 w 10"/>
                <a:gd name="T19" fmla="*/ 11 h 13"/>
                <a:gd name="T20" fmla="*/ 3 w 10"/>
                <a:gd name="T21" fmla="*/ 12 h 13"/>
                <a:gd name="T22" fmla="*/ 4 w 10"/>
                <a:gd name="T23" fmla="*/ 11 h 13"/>
                <a:gd name="T24" fmla="*/ 4 w 10"/>
                <a:gd name="T25" fmla="*/ 11 h 13"/>
                <a:gd name="T26" fmla="*/ 5 w 10"/>
                <a:gd name="T27" fmla="*/ 11 h 13"/>
                <a:gd name="T28" fmla="*/ 5 w 10"/>
                <a:gd name="T29" fmla="*/ 11 h 13"/>
                <a:gd name="T30" fmla="*/ 6 w 10"/>
                <a:gd name="T31" fmla="*/ 10 h 13"/>
                <a:gd name="T32" fmla="*/ 7 w 10"/>
                <a:gd name="T33" fmla="*/ 10 h 13"/>
                <a:gd name="T34" fmla="*/ 7 w 10"/>
                <a:gd name="T35" fmla="*/ 9 h 13"/>
                <a:gd name="T36" fmla="*/ 7 w 10"/>
                <a:gd name="T37" fmla="*/ 9 h 13"/>
                <a:gd name="T38" fmla="*/ 8 w 10"/>
                <a:gd name="T39" fmla="*/ 8 h 13"/>
                <a:gd name="T40" fmla="*/ 8 w 10"/>
                <a:gd name="T41" fmla="*/ 7 h 13"/>
                <a:gd name="T42" fmla="*/ 8 w 10"/>
                <a:gd name="T43" fmla="*/ 7 h 13"/>
                <a:gd name="T44" fmla="*/ 8 w 10"/>
                <a:gd name="T45" fmla="*/ 6 h 13"/>
                <a:gd name="T46" fmla="*/ 9 w 10"/>
                <a:gd name="T47" fmla="*/ 5 h 13"/>
                <a:gd name="T48" fmla="*/ 9 w 10"/>
                <a:gd name="T49" fmla="*/ 5 h 13"/>
                <a:gd name="T50" fmla="*/ 9 w 10"/>
                <a:gd name="T51" fmla="*/ 4 h 13"/>
                <a:gd name="T52" fmla="*/ 9 w 10"/>
                <a:gd name="T53" fmla="*/ 3 h 13"/>
                <a:gd name="T54" fmla="*/ 8 w 10"/>
                <a:gd name="T55" fmla="*/ 3 h 13"/>
                <a:gd name="T56" fmla="*/ 8 w 10"/>
                <a:gd name="T57" fmla="*/ 2 h 13"/>
                <a:gd name="T58" fmla="*/ 8 w 10"/>
                <a:gd name="T59" fmla="*/ 1 h 13"/>
                <a:gd name="T60" fmla="*/ 7 w 10"/>
                <a:gd name="T61" fmla="*/ 1 h 13"/>
                <a:gd name="T62" fmla="*/ 7 w 10"/>
                <a:gd name="T63" fmla="*/ 1 h 13"/>
                <a:gd name="T64" fmla="*/ 7 w 10"/>
                <a:gd name="T65" fmla="*/ 0 h 13"/>
                <a:gd name="T66" fmla="*/ 6 w 10"/>
                <a:gd name="T67" fmla="*/ 0 h 13"/>
                <a:gd name="T68" fmla="*/ 5 w 10"/>
                <a:gd name="T69" fmla="*/ 0 h 13"/>
                <a:gd name="T70" fmla="*/ 5 w 10"/>
                <a:gd name="T71" fmla="*/ 0 h 13"/>
                <a:gd name="T72" fmla="*/ 5 w 10"/>
                <a:gd name="T73" fmla="*/ 1 h 13"/>
                <a:gd name="T74" fmla="*/ 5 w 10"/>
                <a:gd name="T75" fmla="*/ 1 h 13"/>
                <a:gd name="T76" fmla="*/ 4 w 10"/>
                <a:gd name="T77" fmla="*/ 1 h 13"/>
                <a:gd name="T78" fmla="*/ 1 w 10"/>
                <a:gd name="T79"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 h="13">
                  <a:moveTo>
                    <a:pt x="1" y="8"/>
                  </a:moveTo>
                  <a:lnTo>
                    <a:pt x="0" y="8"/>
                  </a:lnTo>
                  <a:lnTo>
                    <a:pt x="0" y="9"/>
                  </a:lnTo>
                  <a:lnTo>
                    <a:pt x="0" y="9"/>
                  </a:lnTo>
                  <a:lnTo>
                    <a:pt x="0" y="10"/>
                  </a:lnTo>
                  <a:lnTo>
                    <a:pt x="0" y="11"/>
                  </a:lnTo>
                  <a:lnTo>
                    <a:pt x="1" y="11"/>
                  </a:lnTo>
                  <a:lnTo>
                    <a:pt x="1" y="11"/>
                  </a:lnTo>
                  <a:lnTo>
                    <a:pt x="2" y="11"/>
                  </a:lnTo>
                  <a:lnTo>
                    <a:pt x="2" y="11"/>
                  </a:lnTo>
                  <a:lnTo>
                    <a:pt x="3" y="12"/>
                  </a:lnTo>
                  <a:lnTo>
                    <a:pt x="4" y="11"/>
                  </a:lnTo>
                  <a:lnTo>
                    <a:pt x="4" y="11"/>
                  </a:lnTo>
                  <a:lnTo>
                    <a:pt x="5" y="11"/>
                  </a:lnTo>
                  <a:lnTo>
                    <a:pt x="5" y="11"/>
                  </a:lnTo>
                  <a:lnTo>
                    <a:pt x="6" y="10"/>
                  </a:lnTo>
                  <a:lnTo>
                    <a:pt x="7" y="10"/>
                  </a:lnTo>
                  <a:lnTo>
                    <a:pt x="7" y="9"/>
                  </a:lnTo>
                  <a:lnTo>
                    <a:pt x="7" y="9"/>
                  </a:lnTo>
                  <a:lnTo>
                    <a:pt x="8" y="8"/>
                  </a:lnTo>
                  <a:lnTo>
                    <a:pt x="8" y="7"/>
                  </a:lnTo>
                  <a:lnTo>
                    <a:pt x="8" y="7"/>
                  </a:lnTo>
                  <a:lnTo>
                    <a:pt x="8" y="6"/>
                  </a:lnTo>
                  <a:lnTo>
                    <a:pt x="9" y="5"/>
                  </a:lnTo>
                  <a:lnTo>
                    <a:pt x="9" y="5"/>
                  </a:lnTo>
                  <a:lnTo>
                    <a:pt x="9" y="4"/>
                  </a:lnTo>
                  <a:lnTo>
                    <a:pt x="9" y="3"/>
                  </a:lnTo>
                  <a:lnTo>
                    <a:pt x="8" y="3"/>
                  </a:lnTo>
                  <a:lnTo>
                    <a:pt x="8" y="2"/>
                  </a:lnTo>
                  <a:lnTo>
                    <a:pt x="8" y="1"/>
                  </a:lnTo>
                  <a:lnTo>
                    <a:pt x="7" y="1"/>
                  </a:lnTo>
                  <a:lnTo>
                    <a:pt x="7" y="1"/>
                  </a:lnTo>
                  <a:lnTo>
                    <a:pt x="7" y="0"/>
                  </a:lnTo>
                  <a:lnTo>
                    <a:pt x="6" y="0"/>
                  </a:lnTo>
                  <a:lnTo>
                    <a:pt x="5" y="0"/>
                  </a:lnTo>
                  <a:lnTo>
                    <a:pt x="5" y="0"/>
                  </a:lnTo>
                  <a:lnTo>
                    <a:pt x="5" y="1"/>
                  </a:lnTo>
                  <a:lnTo>
                    <a:pt x="5" y="1"/>
                  </a:lnTo>
                  <a:lnTo>
                    <a:pt x="4" y="1"/>
                  </a:lnTo>
                  <a:lnTo>
                    <a:pt x="1" y="8"/>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6" name="Freeform 740"/>
            <p:cNvSpPr>
              <a:spLocks/>
            </p:cNvSpPr>
            <p:nvPr/>
          </p:nvSpPr>
          <p:spPr bwMode="auto">
            <a:xfrm>
              <a:off x="1296" y="3734"/>
              <a:ext cx="22" cy="20"/>
            </a:xfrm>
            <a:custGeom>
              <a:avLst/>
              <a:gdLst>
                <a:gd name="T0" fmla="*/ 15 w 22"/>
                <a:gd name="T1" fmla="*/ 3 h 20"/>
                <a:gd name="T2" fmla="*/ 12 w 22"/>
                <a:gd name="T3" fmla="*/ 0 h 20"/>
                <a:gd name="T4" fmla="*/ 12 w 22"/>
                <a:gd name="T5" fmla="*/ 1 h 20"/>
                <a:gd name="T6" fmla="*/ 12 w 22"/>
                <a:gd name="T7" fmla="*/ 2 h 20"/>
                <a:gd name="T8" fmla="*/ 12 w 22"/>
                <a:gd name="T9" fmla="*/ 2 h 20"/>
                <a:gd name="T10" fmla="*/ 12 w 22"/>
                <a:gd name="T11" fmla="*/ 3 h 20"/>
                <a:gd name="T12" fmla="*/ 11 w 22"/>
                <a:gd name="T13" fmla="*/ 3 h 20"/>
                <a:gd name="T14" fmla="*/ 4 w 22"/>
                <a:gd name="T15" fmla="*/ 8 h 20"/>
                <a:gd name="T16" fmla="*/ 3 w 22"/>
                <a:gd name="T17" fmla="*/ 8 h 20"/>
                <a:gd name="T18" fmla="*/ 3 w 22"/>
                <a:gd name="T19" fmla="*/ 8 h 20"/>
                <a:gd name="T20" fmla="*/ 2 w 22"/>
                <a:gd name="T21" fmla="*/ 8 h 20"/>
                <a:gd name="T22" fmla="*/ 2 w 22"/>
                <a:gd name="T23" fmla="*/ 9 h 20"/>
                <a:gd name="T24" fmla="*/ 2 w 22"/>
                <a:gd name="T25" fmla="*/ 9 h 20"/>
                <a:gd name="T26" fmla="*/ 1 w 22"/>
                <a:gd name="T27" fmla="*/ 8 h 20"/>
                <a:gd name="T28" fmla="*/ 1 w 22"/>
                <a:gd name="T29" fmla="*/ 8 h 20"/>
                <a:gd name="T30" fmla="*/ 0 w 22"/>
                <a:gd name="T31" fmla="*/ 8 h 20"/>
                <a:gd name="T32" fmla="*/ 0 w 22"/>
                <a:gd name="T33" fmla="*/ 8 h 20"/>
                <a:gd name="T34" fmla="*/ 2 w 22"/>
                <a:gd name="T35" fmla="*/ 12 h 20"/>
                <a:gd name="T36" fmla="*/ 3 w 22"/>
                <a:gd name="T37" fmla="*/ 12 h 20"/>
                <a:gd name="T38" fmla="*/ 3 w 22"/>
                <a:gd name="T39" fmla="*/ 11 h 20"/>
                <a:gd name="T40" fmla="*/ 2 w 22"/>
                <a:gd name="T41" fmla="*/ 11 h 20"/>
                <a:gd name="T42" fmla="*/ 2 w 22"/>
                <a:gd name="T43" fmla="*/ 11 h 20"/>
                <a:gd name="T44" fmla="*/ 2 w 22"/>
                <a:gd name="T45" fmla="*/ 10 h 20"/>
                <a:gd name="T46" fmla="*/ 3 w 22"/>
                <a:gd name="T47" fmla="*/ 10 h 20"/>
                <a:gd name="T48" fmla="*/ 3 w 22"/>
                <a:gd name="T49" fmla="*/ 9 h 20"/>
                <a:gd name="T50" fmla="*/ 4 w 22"/>
                <a:gd name="T51" fmla="*/ 9 h 20"/>
                <a:gd name="T52" fmla="*/ 5 w 22"/>
                <a:gd name="T53" fmla="*/ 9 h 20"/>
                <a:gd name="T54" fmla="*/ 12 w 22"/>
                <a:gd name="T55" fmla="*/ 4 h 20"/>
                <a:gd name="T56" fmla="*/ 6 w 22"/>
                <a:gd name="T57" fmla="*/ 18 h 20"/>
                <a:gd name="T58" fmla="*/ 6 w 22"/>
                <a:gd name="T59" fmla="*/ 19 h 20"/>
                <a:gd name="T60" fmla="*/ 17 w 22"/>
                <a:gd name="T61" fmla="*/ 13 h 20"/>
                <a:gd name="T62" fmla="*/ 17 w 22"/>
                <a:gd name="T63" fmla="*/ 12 h 20"/>
                <a:gd name="T64" fmla="*/ 18 w 22"/>
                <a:gd name="T65" fmla="*/ 12 h 20"/>
                <a:gd name="T66" fmla="*/ 19 w 22"/>
                <a:gd name="T67" fmla="*/ 12 h 20"/>
                <a:gd name="T68" fmla="*/ 19 w 22"/>
                <a:gd name="T69" fmla="*/ 11 h 20"/>
                <a:gd name="T70" fmla="*/ 19 w 22"/>
                <a:gd name="T71" fmla="*/ 11 h 20"/>
                <a:gd name="T72" fmla="*/ 20 w 22"/>
                <a:gd name="T73" fmla="*/ 12 h 20"/>
                <a:gd name="T74" fmla="*/ 21 w 22"/>
                <a:gd name="T75" fmla="*/ 13 h 20"/>
                <a:gd name="T76" fmla="*/ 21 w 22"/>
                <a:gd name="T77" fmla="*/ 12 h 20"/>
                <a:gd name="T78" fmla="*/ 19 w 22"/>
                <a:gd name="T79" fmla="*/ 8 h 20"/>
                <a:gd name="T80" fmla="*/ 18 w 22"/>
                <a:gd name="T81" fmla="*/ 9 h 20"/>
                <a:gd name="T82" fmla="*/ 18 w 22"/>
                <a:gd name="T83" fmla="*/ 10 h 20"/>
                <a:gd name="T84" fmla="*/ 18 w 22"/>
                <a:gd name="T85" fmla="*/ 11 h 20"/>
                <a:gd name="T86" fmla="*/ 17 w 22"/>
                <a:gd name="T87" fmla="*/ 11 h 20"/>
                <a:gd name="T88" fmla="*/ 17 w 22"/>
                <a:gd name="T89" fmla="*/ 11 h 20"/>
                <a:gd name="T90" fmla="*/ 16 w 22"/>
                <a:gd name="T91" fmla="*/ 11 h 20"/>
                <a:gd name="T92" fmla="*/ 9 w 22"/>
                <a:gd name="T93" fmla="*/ 16 h 20"/>
                <a:gd name="T94" fmla="*/ 15 w 22"/>
                <a:gd name="T95"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 h="20">
                  <a:moveTo>
                    <a:pt x="15" y="3"/>
                  </a:moveTo>
                  <a:lnTo>
                    <a:pt x="12" y="0"/>
                  </a:lnTo>
                  <a:lnTo>
                    <a:pt x="12" y="1"/>
                  </a:lnTo>
                  <a:lnTo>
                    <a:pt x="12" y="2"/>
                  </a:lnTo>
                  <a:lnTo>
                    <a:pt x="12" y="2"/>
                  </a:lnTo>
                  <a:lnTo>
                    <a:pt x="12" y="3"/>
                  </a:lnTo>
                  <a:lnTo>
                    <a:pt x="11" y="3"/>
                  </a:lnTo>
                  <a:lnTo>
                    <a:pt x="4" y="8"/>
                  </a:lnTo>
                  <a:lnTo>
                    <a:pt x="3" y="8"/>
                  </a:lnTo>
                  <a:lnTo>
                    <a:pt x="3" y="8"/>
                  </a:lnTo>
                  <a:lnTo>
                    <a:pt x="2" y="8"/>
                  </a:lnTo>
                  <a:lnTo>
                    <a:pt x="2" y="9"/>
                  </a:lnTo>
                  <a:lnTo>
                    <a:pt x="2" y="9"/>
                  </a:lnTo>
                  <a:lnTo>
                    <a:pt x="1" y="8"/>
                  </a:lnTo>
                  <a:lnTo>
                    <a:pt x="1" y="8"/>
                  </a:lnTo>
                  <a:lnTo>
                    <a:pt x="0" y="8"/>
                  </a:lnTo>
                  <a:lnTo>
                    <a:pt x="0" y="8"/>
                  </a:lnTo>
                  <a:lnTo>
                    <a:pt x="2" y="12"/>
                  </a:lnTo>
                  <a:lnTo>
                    <a:pt x="3" y="12"/>
                  </a:lnTo>
                  <a:lnTo>
                    <a:pt x="3" y="11"/>
                  </a:lnTo>
                  <a:lnTo>
                    <a:pt x="2" y="11"/>
                  </a:lnTo>
                  <a:lnTo>
                    <a:pt x="2" y="11"/>
                  </a:lnTo>
                  <a:lnTo>
                    <a:pt x="2" y="10"/>
                  </a:lnTo>
                  <a:lnTo>
                    <a:pt x="3" y="10"/>
                  </a:lnTo>
                  <a:lnTo>
                    <a:pt x="3" y="9"/>
                  </a:lnTo>
                  <a:lnTo>
                    <a:pt x="4" y="9"/>
                  </a:lnTo>
                  <a:lnTo>
                    <a:pt x="5" y="9"/>
                  </a:lnTo>
                  <a:lnTo>
                    <a:pt x="12" y="4"/>
                  </a:lnTo>
                  <a:lnTo>
                    <a:pt x="6" y="18"/>
                  </a:lnTo>
                  <a:lnTo>
                    <a:pt x="6" y="19"/>
                  </a:lnTo>
                  <a:lnTo>
                    <a:pt x="17" y="13"/>
                  </a:lnTo>
                  <a:lnTo>
                    <a:pt x="17" y="12"/>
                  </a:lnTo>
                  <a:lnTo>
                    <a:pt x="18" y="12"/>
                  </a:lnTo>
                  <a:lnTo>
                    <a:pt x="19" y="12"/>
                  </a:lnTo>
                  <a:lnTo>
                    <a:pt x="19" y="11"/>
                  </a:lnTo>
                  <a:lnTo>
                    <a:pt x="19" y="11"/>
                  </a:lnTo>
                  <a:lnTo>
                    <a:pt x="20" y="12"/>
                  </a:lnTo>
                  <a:lnTo>
                    <a:pt x="21" y="13"/>
                  </a:lnTo>
                  <a:lnTo>
                    <a:pt x="21" y="12"/>
                  </a:lnTo>
                  <a:lnTo>
                    <a:pt x="19" y="8"/>
                  </a:lnTo>
                  <a:lnTo>
                    <a:pt x="18" y="9"/>
                  </a:lnTo>
                  <a:lnTo>
                    <a:pt x="18" y="10"/>
                  </a:lnTo>
                  <a:lnTo>
                    <a:pt x="18" y="11"/>
                  </a:lnTo>
                  <a:lnTo>
                    <a:pt x="17" y="11"/>
                  </a:lnTo>
                  <a:lnTo>
                    <a:pt x="17" y="11"/>
                  </a:lnTo>
                  <a:lnTo>
                    <a:pt x="16" y="11"/>
                  </a:lnTo>
                  <a:lnTo>
                    <a:pt x="9" y="16"/>
                  </a:lnTo>
                  <a:lnTo>
                    <a:pt x="1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7" name="Freeform 741"/>
            <p:cNvSpPr>
              <a:spLocks/>
            </p:cNvSpPr>
            <p:nvPr/>
          </p:nvSpPr>
          <p:spPr bwMode="auto">
            <a:xfrm>
              <a:off x="1319" y="3761"/>
              <a:ext cx="18" cy="17"/>
            </a:xfrm>
            <a:custGeom>
              <a:avLst/>
              <a:gdLst>
                <a:gd name="T0" fmla="*/ 12 w 18"/>
                <a:gd name="T1" fmla="*/ 7 h 17"/>
                <a:gd name="T2" fmla="*/ 12 w 18"/>
                <a:gd name="T3" fmla="*/ 7 h 17"/>
                <a:gd name="T4" fmla="*/ 13 w 18"/>
                <a:gd name="T5" fmla="*/ 6 h 17"/>
                <a:gd name="T6" fmla="*/ 13 w 18"/>
                <a:gd name="T7" fmla="*/ 6 h 17"/>
                <a:gd name="T8" fmla="*/ 14 w 18"/>
                <a:gd name="T9" fmla="*/ 6 h 17"/>
                <a:gd name="T10" fmla="*/ 15 w 18"/>
                <a:gd name="T11" fmla="*/ 7 h 17"/>
                <a:gd name="T12" fmla="*/ 15 w 18"/>
                <a:gd name="T13" fmla="*/ 7 h 17"/>
                <a:gd name="T14" fmla="*/ 16 w 18"/>
                <a:gd name="T15" fmla="*/ 8 h 17"/>
                <a:gd name="T16" fmla="*/ 16 w 18"/>
                <a:gd name="T17" fmla="*/ 9 h 17"/>
                <a:gd name="T18" fmla="*/ 16 w 18"/>
                <a:gd name="T19" fmla="*/ 9 h 17"/>
                <a:gd name="T20" fmla="*/ 16 w 18"/>
                <a:gd name="T21" fmla="*/ 10 h 17"/>
                <a:gd name="T22" fmla="*/ 16 w 18"/>
                <a:gd name="T23" fmla="*/ 11 h 17"/>
                <a:gd name="T24" fmla="*/ 15 w 18"/>
                <a:gd name="T25" fmla="*/ 11 h 17"/>
                <a:gd name="T26" fmla="*/ 15 w 18"/>
                <a:gd name="T27" fmla="*/ 12 h 17"/>
                <a:gd name="T28" fmla="*/ 16 w 18"/>
                <a:gd name="T29" fmla="*/ 12 h 17"/>
                <a:gd name="T30" fmla="*/ 17 w 18"/>
                <a:gd name="T31" fmla="*/ 8 h 17"/>
                <a:gd name="T32" fmla="*/ 9 w 18"/>
                <a:gd name="T33" fmla="*/ 0 h 17"/>
                <a:gd name="T34" fmla="*/ 5 w 18"/>
                <a:gd name="T35" fmla="*/ 1 h 17"/>
                <a:gd name="T36" fmla="*/ 5 w 18"/>
                <a:gd name="T37" fmla="*/ 2 h 17"/>
                <a:gd name="T38" fmla="*/ 6 w 18"/>
                <a:gd name="T39" fmla="*/ 2 h 17"/>
                <a:gd name="T40" fmla="*/ 6 w 18"/>
                <a:gd name="T41" fmla="*/ 1 h 17"/>
                <a:gd name="T42" fmla="*/ 7 w 18"/>
                <a:gd name="T43" fmla="*/ 1 h 17"/>
                <a:gd name="T44" fmla="*/ 7 w 18"/>
                <a:gd name="T45" fmla="*/ 1 h 17"/>
                <a:gd name="T46" fmla="*/ 8 w 18"/>
                <a:gd name="T47" fmla="*/ 1 h 17"/>
                <a:gd name="T48" fmla="*/ 9 w 18"/>
                <a:gd name="T49" fmla="*/ 1 h 17"/>
                <a:gd name="T50" fmla="*/ 10 w 18"/>
                <a:gd name="T51" fmla="*/ 2 h 17"/>
                <a:gd name="T52" fmla="*/ 10 w 18"/>
                <a:gd name="T53" fmla="*/ 2 h 17"/>
                <a:gd name="T54" fmla="*/ 11 w 18"/>
                <a:gd name="T55" fmla="*/ 3 h 17"/>
                <a:gd name="T56" fmla="*/ 12 w 18"/>
                <a:gd name="T57" fmla="*/ 3 h 17"/>
                <a:gd name="T58" fmla="*/ 12 w 18"/>
                <a:gd name="T59" fmla="*/ 4 h 17"/>
                <a:gd name="T60" fmla="*/ 12 w 18"/>
                <a:gd name="T61" fmla="*/ 4 h 17"/>
                <a:gd name="T62" fmla="*/ 11 w 18"/>
                <a:gd name="T63" fmla="*/ 4 h 17"/>
                <a:gd name="T64" fmla="*/ 11 w 18"/>
                <a:gd name="T65" fmla="*/ 5 h 17"/>
                <a:gd name="T66" fmla="*/ 10 w 18"/>
                <a:gd name="T67" fmla="*/ 5 h 17"/>
                <a:gd name="T68" fmla="*/ 4 w 18"/>
                <a:gd name="T69" fmla="*/ 11 h 17"/>
                <a:gd name="T70" fmla="*/ 4 w 18"/>
                <a:gd name="T71" fmla="*/ 11 h 17"/>
                <a:gd name="T72" fmla="*/ 4 w 18"/>
                <a:gd name="T73" fmla="*/ 12 h 17"/>
                <a:gd name="T74" fmla="*/ 3 w 18"/>
                <a:gd name="T75" fmla="*/ 12 h 17"/>
                <a:gd name="T76" fmla="*/ 3 w 18"/>
                <a:gd name="T77" fmla="*/ 12 h 17"/>
                <a:gd name="T78" fmla="*/ 2 w 18"/>
                <a:gd name="T79" fmla="*/ 12 h 17"/>
                <a:gd name="T80" fmla="*/ 1 w 18"/>
                <a:gd name="T81" fmla="*/ 12 h 17"/>
                <a:gd name="T82" fmla="*/ 1 w 18"/>
                <a:gd name="T83" fmla="*/ 12 h 17"/>
                <a:gd name="T84" fmla="*/ 0 w 18"/>
                <a:gd name="T85" fmla="*/ 12 h 17"/>
                <a:gd name="T86" fmla="*/ 4 w 18"/>
                <a:gd name="T87" fmla="*/ 16 h 17"/>
                <a:gd name="T88" fmla="*/ 5 w 18"/>
                <a:gd name="T89" fmla="*/ 16 h 17"/>
                <a:gd name="T90" fmla="*/ 4 w 18"/>
                <a:gd name="T91" fmla="*/ 16 h 17"/>
                <a:gd name="T92" fmla="*/ 4 w 18"/>
                <a:gd name="T93" fmla="*/ 15 h 17"/>
                <a:gd name="T94" fmla="*/ 4 w 18"/>
                <a:gd name="T95" fmla="*/ 15 h 17"/>
                <a:gd name="T96" fmla="*/ 4 w 18"/>
                <a:gd name="T97" fmla="*/ 14 h 17"/>
                <a:gd name="T98" fmla="*/ 4 w 18"/>
                <a:gd name="T99" fmla="*/ 13 h 17"/>
                <a:gd name="T100" fmla="*/ 5 w 18"/>
                <a:gd name="T101" fmla="*/ 13 h 17"/>
                <a:gd name="T102" fmla="*/ 5 w 18"/>
                <a:gd name="T103" fmla="*/ 12 h 17"/>
                <a:gd name="T104" fmla="*/ 12 w 18"/>
                <a:gd name="T105"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17">
                  <a:moveTo>
                    <a:pt x="12" y="7"/>
                  </a:moveTo>
                  <a:lnTo>
                    <a:pt x="12" y="7"/>
                  </a:lnTo>
                  <a:lnTo>
                    <a:pt x="13" y="6"/>
                  </a:lnTo>
                  <a:lnTo>
                    <a:pt x="13" y="6"/>
                  </a:lnTo>
                  <a:lnTo>
                    <a:pt x="14" y="6"/>
                  </a:lnTo>
                  <a:lnTo>
                    <a:pt x="15" y="7"/>
                  </a:lnTo>
                  <a:lnTo>
                    <a:pt x="15" y="7"/>
                  </a:lnTo>
                  <a:lnTo>
                    <a:pt x="16" y="8"/>
                  </a:lnTo>
                  <a:lnTo>
                    <a:pt x="16" y="9"/>
                  </a:lnTo>
                  <a:lnTo>
                    <a:pt x="16" y="9"/>
                  </a:lnTo>
                  <a:lnTo>
                    <a:pt x="16" y="10"/>
                  </a:lnTo>
                  <a:lnTo>
                    <a:pt x="16" y="11"/>
                  </a:lnTo>
                  <a:lnTo>
                    <a:pt x="15" y="11"/>
                  </a:lnTo>
                  <a:lnTo>
                    <a:pt x="15" y="12"/>
                  </a:lnTo>
                  <a:lnTo>
                    <a:pt x="16" y="12"/>
                  </a:lnTo>
                  <a:lnTo>
                    <a:pt x="17" y="8"/>
                  </a:lnTo>
                  <a:lnTo>
                    <a:pt x="9" y="0"/>
                  </a:lnTo>
                  <a:lnTo>
                    <a:pt x="5" y="1"/>
                  </a:lnTo>
                  <a:lnTo>
                    <a:pt x="5" y="2"/>
                  </a:lnTo>
                  <a:lnTo>
                    <a:pt x="6" y="2"/>
                  </a:lnTo>
                  <a:lnTo>
                    <a:pt x="6" y="1"/>
                  </a:lnTo>
                  <a:lnTo>
                    <a:pt x="7" y="1"/>
                  </a:lnTo>
                  <a:lnTo>
                    <a:pt x="7" y="1"/>
                  </a:lnTo>
                  <a:lnTo>
                    <a:pt x="8" y="1"/>
                  </a:lnTo>
                  <a:lnTo>
                    <a:pt x="9" y="1"/>
                  </a:lnTo>
                  <a:lnTo>
                    <a:pt x="10" y="2"/>
                  </a:lnTo>
                  <a:lnTo>
                    <a:pt x="10" y="2"/>
                  </a:lnTo>
                  <a:lnTo>
                    <a:pt x="11" y="3"/>
                  </a:lnTo>
                  <a:lnTo>
                    <a:pt x="12" y="3"/>
                  </a:lnTo>
                  <a:lnTo>
                    <a:pt x="12" y="4"/>
                  </a:lnTo>
                  <a:lnTo>
                    <a:pt x="12" y="4"/>
                  </a:lnTo>
                  <a:lnTo>
                    <a:pt x="11" y="4"/>
                  </a:lnTo>
                  <a:lnTo>
                    <a:pt x="11" y="5"/>
                  </a:lnTo>
                  <a:lnTo>
                    <a:pt x="10" y="5"/>
                  </a:lnTo>
                  <a:lnTo>
                    <a:pt x="4" y="11"/>
                  </a:lnTo>
                  <a:lnTo>
                    <a:pt x="4" y="11"/>
                  </a:lnTo>
                  <a:lnTo>
                    <a:pt x="4" y="12"/>
                  </a:lnTo>
                  <a:lnTo>
                    <a:pt x="3" y="12"/>
                  </a:lnTo>
                  <a:lnTo>
                    <a:pt x="3" y="12"/>
                  </a:lnTo>
                  <a:lnTo>
                    <a:pt x="2" y="12"/>
                  </a:lnTo>
                  <a:lnTo>
                    <a:pt x="1" y="12"/>
                  </a:lnTo>
                  <a:lnTo>
                    <a:pt x="1" y="12"/>
                  </a:lnTo>
                  <a:lnTo>
                    <a:pt x="0" y="12"/>
                  </a:lnTo>
                  <a:lnTo>
                    <a:pt x="4" y="16"/>
                  </a:lnTo>
                  <a:lnTo>
                    <a:pt x="5" y="16"/>
                  </a:lnTo>
                  <a:lnTo>
                    <a:pt x="4" y="16"/>
                  </a:lnTo>
                  <a:lnTo>
                    <a:pt x="4" y="15"/>
                  </a:lnTo>
                  <a:lnTo>
                    <a:pt x="4" y="15"/>
                  </a:lnTo>
                  <a:lnTo>
                    <a:pt x="4" y="14"/>
                  </a:lnTo>
                  <a:lnTo>
                    <a:pt x="4" y="13"/>
                  </a:lnTo>
                  <a:lnTo>
                    <a:pt x="5" y="13"/>
                  </a:lnTo>
                  <a:lnTo>
                    <a:pt x="5" y="12"/>
                  </a:lnTo>
                  <a:lnTo>
                    <a:pt x="12"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8" name="Freeform 742"/>
            <p:cNvSpPr>
              <a:spLocks/>
            </p:cNvSpPr>
            <p:nvPr/>
          </p:nvSpPr>
          <p:spPr bwMode="auto">
            <a:xfrm>
              <a:off x="1288" y="3715"/>
              <a:ext cx="19" cy="17"/>
            </a:xfrm>
            <a:custGeom>
              <a:avLst/>
              <a:gdLst>
                <a:gd name="T0" fmla="*/ 8 w 19"/>
                <a:gd name="T1" fmla="*/ 14 h 17"/>
                <a:gd name="T2" fmla="*/ 7 w 19"/>
                <a:gd name="T3" fmla="*/ 15 h 17"/>
                <a:gd name="T4" fmla="*/ 5 w 19"/>
                <a:gd name="T5" fmla="*/ 15 h 17"/>
                <a:gd name="T6" fmla="*/ 4 w 19"/>
                <a:gd name="T7" fmla="*/ 15 h 17"/>
                <a:gd name="T8" fmla="*/ 3 w 19"/>
                <a:gd name="T9" fmla="*/ 14 h 17"/>
                <a:gd name="T10" fmla="*/ 2 w 19"/>
                <a:gd name="T11" fmla="*/ 13 h 17"/>
                <a:gd name="T12" fmla="*/ 2 w 19"/>
                <a:gd name="T13" fmla="*/ 12 h 17"/>
                <a:gd name="T14" fmla="*/ 2 w 19"/>
                <a:gd name="T15" fmla="*/ 11 h 17"/>
                <a:gd name="T16" fmla="*/ 2 w 19"/>
                <a:gd name="T17" fmla="*/ 9 h 17"/>
                <a:gd name="T18" fmla="*/ 2 w 19"/>
                <a:gd name="T19" fmla="*/ 9 h 17"/>
                <a:gd name="T20" fmla="*/ 3 w 19"/>
                <a:gd name="T21" fmla="*/ 8 h 17"/>
                <a:gd name="T22" fmla="*/ 5 w 19"/>
                <a:gd name="T23" fmla="*/ 8 h 17"/>
                <a:gd name="T24" fmla="*/ 5 w 19"/>
                <a:gd name="T25" fmla="*/ 7 h 17"/>
                <a:gd name="T26" fmla="*/ 11 w 19"/>
                <a:gd name="T27" fmla="*/ 4 h 17"/>
                <a:gd name="T28" fmla="*/ 12 w 19"/>
                <a:gd name="T29" fmla="*/ 4 h 17"/>
                <a:gd name="T30" fmla="*/ 14 w 19"/>
                <a:gd name="T31" fmla="*/ 4 h 17"/>
                <a:gd name="T32" fmla="*/ 14 w 19"/>
                <a:gd name="T33" fmla="*/ 5 h 17"/>
                <a:gd name="T34" fmla="*/ 11 w 19"/>
                <a:gd name="T35" fmla="*/ 1 h 17"/>
                <a:gd name="T36" fmla="*/ 11 w 19"/>
                <a:gd name="T37" fmla="*/ 2 h 17"/>
                <a:gd name="T38" fmla="*/ 11 w 19"/>
                <a:gd name="T39" fmla="*/ 3 h 17"/>
                <a:gd name="T40" fmla="*/ 3 w 19"/>
                <a:gd name="T41" fmla="*/ 6 h 17"/>
                <a:gd name="T42" fmla="*/ 2 w 19"/>
                <a:gd name="T43" fmla="*/ 7 h 17"/>
                <a:gd name="T44" fmla="*/ 2 w 19"/>
                <a:gd name="T45" fmla="*/ 7 h 17"/>
                <a:gd name="T46" fmla="*/ 1 w 19"/>
                <a:gd name="T47" fmla="*/ 8 h 17"/>
                <a:gd name="T48" fmla="*/ 0 w 19"/>
                <a:gd name="T49" fmla="*/ 9 h 17"/>
                <a:gd name="T50" fmla="*/ 1 w 19"/>
                <a:gd name="T51" fmla="*/ 11 h 17"/>
                <a:gd name="T52" fmla="*/ 1 w 19"/>
                <a:gd name="T53" fmla="*/ 12 h 17"/>
                <a:gd name="T54" fmla="*/ 2 w 19"/>
                <a:gd name="T55" fmla="*/ 14 h 17"/>
                <a:gd name="T56" fmla="*/ 2 w 19"/>
                <a:gd name="T57" fmla="*/ 15 h 17"/>
                <a:gd name="T58" fmla="*/ 3 w 19"/>
                <a:gd name="T59" fmla="*/ 15 h 17"/>
                <a:gd name="T60" fmla="*/ 5 w 19"/>
                <a:gd name="T61" fmla="*/ 16 h 17"/>
                <a:gd name="T62" fmla="*/ 6 w 19"/>
                <a:gd name="T63" fmla="*/ 16 h 17"/>
                <a:gd name="T64" fmla="*/ 8 w 19"/>
                <a:gd name="T65" fmla="*/ 15 h 17"/>
                <a:gd name="T66" fmla="*/ 14 w 19"/>
                <a:gd name="T67" fmla="*/ 12 h 17"/>
                <a:gd name="T68" fmla="*/ 16 w 19"/>
                <a:gd name="T69" fmla="*/ 12 h 17"/>
                <a:gd name="T70" fmla="*/ 17 w 19"/>
                <a:gd name="T71" fmla="*/ 12 h 17"/>
                <a:gd name="T72" fmla="*/ 17 w 19"/>
                <a:gd name="T73" fmla="*/ 12 h 17"/>
                <a:gd name="T74" fmla="*/ 18 w 19"/>
                <a:gd name="T75" fmla="*/ 12 h 17"/>
                <a:gd name="T76" fmla="*/ 16 w 19"/>
                <a:gd name="T77" fmla="*/ 9 h 17"/>
                <a:gd name="T78" fmla="*/ 16 w 19"/>
                <a:gd name="T79" fmla="*/ 10 h 17"/>
                <a:gd name="T80" fmla="*/ 14 w 19"/>
                <a:gd name="T81" fmla="*/ 11 h 17"/>
                <a:gd name="T82" fmla="*/ 8 w 19"/>
                <a:gd name="T8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 h="17">
                  <a:moveTo>
                    <a:pt x="8" y="14"/>
                  </a:moveTo>
                  <a:lnTo>
                    <a:pt x="8" y="14"/>
                  </a:lnTo>
                  <a:lnTo>
                    <a:pt x="8" y="15"/>
                  </a:lnTo>
                  <a:lnTo>
                    <a:pt x="7" y="15"/>
                  </a:lnTo>
                  <a:lnTo>
                    <a:pt x="6" y="15"/>
                  </a:lnTo>
                  <a:lnTo>
                    <a:pt x="5" y="15"/>
                  </a:lnTo>
                  <a:lnTo>
                    <a:pt x="5" y="15"/>
                  </a:lnTo>
                  <a:lnTo>
                    <a:pt x="4" y="15"/>
                  </a:lnTo>
                  <a:lnTo>
                    <a:pt x="3" y="15"/>
                  </a:lnTo>
                  <a:lnTo>
                    <a:pt x="3" y="14"/>
                  </a:lnTo>
                  <a:lnTo>
                    <a:pt x="2" y="14"/>
                  </a:lnTo>
                  <a:lnTo>
                    <a:pt x="2" y="13"/>
                  </a:lnTo>
                  <a:lnTo>
                    <a:pt x="2" y="12"/>
                  </a:lnTo>
                  <a:lnTo>
                    <a:pt x="2" y="12"/>
                  </a:lnTo>
                  <a:lnTo>
                    <a:pt x="2" y="12"/>
                  </a:lnTo>
                  <a:lnTo>
                    <a:pt x="2" y="11"/>
                  </a:lnTo>
                  <a:lnTo>
                    <a:pt x="2" y="10"/>
                  </a:lnTo>
                  <a:lnTo>
                    <a:pt x="2" y="9"/>
                  </a:lnTo>
                  <a:lnTo>
                    <a:pt x="2" y="9"/>
                  </a:lnTo>
                  <a:lnTo>
                    <a:pt x="2" y="9"/>
                  </a:lnTo>
                  <a:lnTo>
                    <a:pt x="3" y="9"/>
                  </a:lnTo>
                  <a:lnTo>
                    <a:pt x="3" y="8"/>
                  </a:lnTo>
                  <a:lnTo>
                    <a:pt x="4" y="8"/>
                  </a:lnTo>
                  <a:lnTo>
                    <a:pt x="5" y="8"/>
                  </a:lnTo>
                  <a:lnTo>
                    <a:pt x="5" y="7"/>
                  </a:lnTo>
                  <a:lnTo>
                    <a:pt x="5" y="7"/>
                  </a:lnTo>
                  <a:lnTo>
                    <a:pt x="11" y="5"/>
                  </a:lnTo>
                  <a:lnTo>
                    <a:pt x="11" y="4"/>
                  </a:lnTo>
                  <a:lnTo>
                    <a:pt x="11" y="4"/>
                  </a:lnTo>
                  <a:lnTo>
                    <a:pt x="12" y="4"/>
                  </a:lnTo>
                  <a:lnTo>
                    <a:pt x="13" y="4"/>
                  </a:lnTo>
                  <a:lnTo>
                    <a:pt x="14" y="4"/>
                  </a:lnTo>
                  <a:lnTo>
                    <a:pt x="14" y="5"/>
                  </a:lnTo>
                  <a:lnTo>
                    <a:pt x="14" y="5"/>
                  </a:lnTo>
                  <a:lnTo>
                    <a:pt x="12" y="0"/>
                  </a:lnTo>
                  <a:lnTo>
                    <a:pt x="11" y="1"/>
                  </a:lnTo>
                  <a:lnTo>
                    <a:pt x="11" y="1"/>
                  </a:lnTo>
                  <a:lnTo>
                    <a:pt x="11" y="2"/>
                  </a:lnTo>
                  <a:lnTo>
                    <a:pt x="11" y="2"/>
                  </a:lnTo>
                  <a:lnTo>
                    <a:pt x="11" y="3"/>
                  </a:lnTo>
                  <a:lnTo>
                    <a:pt x="10" y="3"/>
                  </a:lnTo>
                  <a:lnTo>
                    <a:pt x="3" y="6"/>
                  </a:lnTo>
                  <a:lnTo>
                    <a:pt x="2" y="6"/>
                  </a:lnTo>
                  <a:lnTo>
                    <a:pt x="2" y="7"/>
                  </a:lnTo>
                  <a:lnTo>
                    <a:pt x="2" y="7"/>
                  </a:lnTo>
                  <a:lnTo>
                    <a:pt x="2" y="7"/>
                  </a:lnTo>
                  <a:lnTo>
                    <a:pt x="1" y="7"/>
                  </a:lnTo>
                  <a:lnTo>
                    <a:pt x="1" y="8"/>
                  </a:lnTo>
                  <a:lnTo>
                    <a:pt x="1" y="9"/>
                  </a:lnTo>
                  <a:lnTo>
                    <a:pt x="0" y="9"/>
                  </a:lnTo>
                  <a:lnTo>
                    <a:pt x="0" y="10"/>
                  </a:lnTo>
                  <a:lnTo>
                    <a:pt x="1" y="11"/>
                  </a:lnTo>
                  <a:lnTo>
                    <a:pt x="1" y="12"/>
                  </a:lnTo>
                  <a:lnTo>
                    <a:pt x="1" y="12"/>
                  </a:lnTo>
                  <a:lnTo>
                    <a:pt x="2" y="13"/>
                  </a:lnTo>
                  <a:lnTo>
                    <a:pt x="2" y="14"/>
                  </a:lnTo>
                  <a:lnTo>
                    <a:pt x="2" y="15"/>
                  </a:lnTo>
                  <a:lnTo>
                    <a:pt x="2" y="15"/>
                  </a:lnTo>
                  <a:lnTo>
                    <a:pt x="2" y="15"/>
                  </a:lnTo>
                  <a:lnTo>
                    <a:pt x="3" y="15"/>
                  </a:lnTo>
                  <a:lnTo>
                    <a:pt x="4" y="15"/>
                  </a:lnTo>
                  <a:lnTo>
                    <a:pt x="5" y="16"/>
                  </a:lnTo>
                  <a:lnTo>
                    <a:pt x="5" y="16"/>
                  </a:lnTo>
                  <a:lnTo>
                    <a:pt x="6" y="16"/>
                  </a:lnTo>
                  <a:lnTo>
                    <a:pt x="7" y="16"/>
                  </a:lnTo>
                  <a:lnTo>
                    <a:pt x="8" y="15"/>
                  </a:lnTo>
                  <a:lnTo>
                    <a:pt x="8" y="15"/>
                  </a:lnTo>
                  <a:lnTo>
                    <a:pt x="14" y="12"/>
                  </a:lnTo>
                  <a:lnTo>
                    <a:pt x="15" y="12"/>
                  </a:lnTo>
                  <a:lnTo>
                    <a:pt x="16" y="12"/>
                  </a:lnTo>
                  <a:lnTo>
                    <a:pt x="16" y="12"/>
                  </a:lnTo>
                  <a:lnTo>
                    <a:pt x="17" y="12"/>
                  </a:lnTo>
                  <a:lnTo>
                    <a:pt x="17" y="12"/>
                  </a:lnTo>
                  <a:lnTo>
                    <a:pt x="17" y="12"/>
                  </a:lnTo>
                  <a:lnTo>
                    <a:pt x="17" y="13"/>
                  </a:lnTo>
                  <a:lnTo>
                    <a:pt x="18" y="12"/>
                  </a:lnTo>
                  <a:lnTo>
                    <a:pt x="17" y="9"/>
                  </a:lnTo>
                  <a:lnTo>
                    <a:pt x="16" y="9"/>
                  </a:lnTo>
                  <a:lnTo>
                    <a:pt x="16" y="9"/>
                  </a:lnTo>
                  <a:lnTo>
                    <a:pt x="16" y="10"/>
                  </a:lnTo>
                  <a:lnTo>
                    <a:pt x="15" y="11"/>
                  </a:lnTo>
                  <a:lnTo>
                    <a:pt x="14" y="11"/>
                  </a:lnTo>
                  <a:lnTo>
                    <a:pt x="14" y="12"/>
                  </a:lnTo>
                  <a:lnTo>
                    <a:pt x="8"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199" name="Freeform 743"/>
            <p:cNvSpPr>
              <a:spLocks/>
            </p:cNvSpPr>
            <p:nvPr/>
          </p:nvSpPr>
          <p:spPr bwMode="auto">
            <a:xfrm>
              <a:off x="1331" y="3774"/>
              <a:ext cx="19" cy="20"/>
            </a:xfrm>
            <a:custGeom>
              <a:avLst/>
              <a:gdLst>
                <a:gd name="T0" fmla="*/ 13 w 19"/>
                <a:gd name="T1" fmla="*/ 9 h 20"/>
                <a:gd name="T2" fmla="*/ 12 w 19"/>
                <a:gd name="T3" fmla="*/ 10 h 20"/>
                <a:gd name="T4" fmla="*/ 11 w 19"/>
                <a:gd name="T5" fmla="*/ 10 h 20"/>
                <a:gd name="T6" fmla="*/ 10 w 19"/>
                <a:gd name="T7" fmla="*/ 9 h 20"/>
                <a:gd name="T8" fmla="*/ 9 w 19"/>
                <a:gd name="T9" fmla="*/ 8 h 20"/>
                <a:gd name="T10" fmla="*/ 8 w 19"/>
                <a:gd name="T11" fmla="*/ 8 h 20"/>
                <a:gd name="T12" fmla="*/ 11 w 19"/>
                <a:gd name="T13" fmla="*/ 5 h 20"/>
                <a:gd name="T14" fmla="*/ 12 w 19"/>
                <a:gd name="T15" fmla="*/ 4 h 20"/>
                <a:gd name="T16" fmla="*/ 14 w 19"/>
                <a:gd name="T17" fmla="*/ 4 h 20"/>
                <a:gd name="T18" fmla="*/ 15 w 19"/>
                <a:gd name="T19" fmla="*/ 5 h 20"/>
                <a:gd name="T20" fmla="*/ 16 w 19"/>
                <a:gd name="T21" fmla="*/ 6 h 20"/>
                <a:gd name="T22" fmla="*/ 16 w 19"/>
                <a:gd name="T23" fmla="*/ 8 h 20"/>
                <a:gd name="T24" fmla="*/ 16 w 19"/>
                <a:gd name="T25" fmla="*/ 9 h 20"/>
                <a:gd name="T26" fmla="*/ 16 w 19"/>
                <a:gd name="T27" fmla="*/ 11 h 20"/>
                <a:gd name="T28" fmla="*/ 18 w 19"/>
                <a:gd name="T29" fmla="*/ 7 h 20"/>
                <a:gd name="T30" fmla="*/ 9 w 19"/>
                <a:gd name="T31" fmla="*/ 1 h 20"/>
                <a:gd name="T32" fmla="*/ 10 w 19"/>
                <a:gd name="T33" fmla="*/ 2 h 20"/>
                <a:gd name="T34" fmla="*/ 10 w 19"/>
                <a:gd name="T35" fmla="*/ 3 h 20"/>
                <a:gd name="T36" fmla="*/ 9 w 19"/>
                <a:gd name="T37" fmla="*/ 4 h 20"/>
                <a:gd name="T38" fmla="*/ 3 w 19"/>
                <a:gd name="T39" fmla="*/ 11 h 20"/>
                <a:gd name="T40" fmla="*/ 2 w 19"/>
                <a:gd name="T41" fmla="*/ 11 h 20"/>
                <a:gd name="T42" fmla="*/ 1 w 19"/>
                <a:gd name="T43" fmla="*/ 11 h 20"/>
                <a:gd name="T44" fmla="*/ 0 w 19"/>
                <a:gd name="T45" fmla="*/ 11 h 20"/>
                <a:gd name="T46" fmla="*/ 8 w 19"/>
                <a:gd name="T47" fmla="*/ 19 h 20"/>
                <a:gd name="T48" fmla="*/ 11 w 19"/>
                <a:gd name="T49" fmla="*/ 17 h 20"/>
                <a:gd name="T50" fmla="*/ 10 w 19"/>
                <a:gd name="T51" fmla="*/ 17 h 20"/>
                <a:gd name="T52" fmla="*/ 8 w 19"/>
                <a:gd name="T53" fmla="*/ 17 h 20"/>
                <a:gd name="T54" fmla="*/ 7 w 19"/>
                <a:gd name="T55" fmla="*/ 17 h 20"/>
                <a:gd name="T56" fmla="*/ 5 w 19"/>
                <a:gd name="T57" fmla="*/ 16 h 20"/>
                <a:gd name="T58" fmla="*/ 4 w 19"/>
                <a:gd name="T59" fmla="*/ 15 h 20"/>
                <a:gd name="T60" fmla="*/ 4 w 19"/>
                <a:gd name="T61" fmla="*/ 14 h 20"/>
                <a:gd name="T62" fmla="*/ 3 w 19"/>
                <a:gd name="T63" fmla="*/ 13 h 20"/>
                <a:gd name="T64" fmla="*/ 4 w 19"/>
                <a:gd name="T65" fmla="*/ 12 h 20"/>
                <a:gd name="T66" fmla="*/ 8 w 19"/>
                <a:gd name="T67" fmla="*/ 9 h 20"/>
                <a:gd name="T68" fmla="*/ 9 w 19"/>
                <a:gd name="T69" fmla="*/ 10 h 20"/>
                <a:gd name="T70" fmla="*/ 10 w 19"/>
                <a:gd name="T71" fmla="*/ 11 h 20"/>
                <a:gd name="T72" fmla="*/ 10 w 19"/>
                <a:gd name="T73" fmla="*/ 12 h 20"/>
                <a:gd name="T74" fmla="*/ 10 w 19"/>
                <a:gd name="T75" fmla="*/ 1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 h="20">
                  <a:moveTo>
                    <a:pt x="14" y="9"/>
                  </a:moveTo>
                  <a:lnTo>
                    <a:pt x="13" y="9"/>
                  </a:lnTo>
                  <a:lnTo>
                    <a:pt x="12" y="9"/>
                  </a:lnTo>
                  <a:lnTo>
                    <a:pt x="12" y="10"/>
                  </a:lnTo>
                  <a:lnTo>
                    <a:pt x="11" y="10"/>
                  </a:lnTo>
                  <a:lnTo>
                    <a:pt x="11" y="10"/>
                  </a:lnTo>
                  <a:lnTo>
                    <a:pt x="10" y="10"/>
                  </a:lnTo>
                  <a:lnTo>
                    <a:pt x="10" y="9"/>
                  </a:lnTo>
                  <a:lnTo>
                    <a:pt x="9" y="9"/>
                  </a:lnTo>
                  <a:lnTo>
                    <a:pt x="9" y="8"/>
                  </a:lnTo>
                  <a:lnTo>
                    <a:pt x="8" y="8"/>
                  </a:lnTo>
                  <a:lnTo>
                    <a:pt x="8" y="8"/>
                  </a:lnTo>
                  <a:lnTo>
                    <a:pt x="11" y="5"/>
                  </a:lnTo>
                  <a:lnTo>
                    <a:pt x="11" y="5"/>
                  </a:lnTo>
                  <a:lnTo>
                    <a:pt x="11" y="4"/>
                  </a:lnTo>
                  <a:lnTo>
                    <a:pt x="12" y="4"/>
                  </a:lnTo>
                  <a:lnTo>
                    <a:pt x="13" y="4"/>
                  </a:lnTo>
                  <a:lnTo>
                    <a:pt x="14" y="4"/>
                  </a:lnTo>
                  <a:lnTo>
                    <a:pt x="14" y="5"/>
                  </a:lnTo>
                  <a:lnTo>
                    <a:pt x="15" y="5"/>
                  </a:lnTo>
                  <a:lnTo>
                    <a:pt x="15" y="6"/>
                  </a:lnTo>
                  <a:lnTo>
                    <a:pt x="16" y="6"/>
                  </a:lnTo>
                  <a:lnTo>
                    <a:pt x="16" y="7"/>
                  </a:lnTo>
                  <a:lnTo>
                    <a:pt x="16" y="8"/>
                  </a:lnTo>
                  <a:lnTo>
                    <a:pt x="16" y="8"/>
                  </a:lnTo>
                  <a:lnTo>
                    <a:pt x="16" y="9"/>
                  </a:lnTo>
                  <a:lnTo>
                    <a:pt x="16" y="10"/>
                  </a:lnTo>
                  <a:lnTo>
                    <a:pt x="16" y="11"/>
                  </a:lnTo>
                  <a:lnTo>
                    <a:pt x="17" y="11"/>
                  </a:lnTo>
                  <a:lnTo>
                    <a:pt x="18" y="7"/>
                  </a:lnTo>
                  <a:lnTo>
                    <a:pt x="10" y="0"/>
                  </a:lnTo>
                  <a:lnTo>
                    <a:pt x="9" y="1"/>
                  </a:lnTo>
                  <a:lnTo>
                    <a:pt x="10" y="1"/>
                  </a:lnTo>
                  <a:lnTo>
                    <a:pt x="10" y="2"/>
                  </a:lnTo>
                  <a:lnTo>
                    <a:pt x="10" y="2"/>
                  </a:lnTo>
                  <a:lnTo>
                    <a:pt x="10" y="3"/>
                  </a:lnTo>
                  <a:lnTo>
                    <a:pt x="9" y="3"/>
                  </a:lnTo>
                  <a:lnTo>
                    <a:pt x="9" y="4"/>
                  </a:lnTo>
                  <a:lnTo>
                    <a:pt x="8" y="4"/>
                  </a:lnTo>
                  <a:lnTo>
                    <a:pt x="3" y="11"/>
                  </a:lnTo>
                  <a:lnTo>
                    <a:pt x="2" y="11"/>
                  </a:lnTo>
                  <a:lnTo>
                    <a:pt x="2" y="11"/>
                  </a:lnTo>
                  <a:lnTo>
                    <a:pt x="2" y="11"/>
                  </a:lnTo>
                  <a:lnTo>
                    <a:pt x="1" y="11"/>
                  </a:lnTo>
                  <a:lnTo>
                    <a:pt x="0" y="11"/>
                  </a:lnTo>
                  <a:lnTo>
                    <a:pt x="0" y="11"/>
                  </a:lnTo>
                  <a:lnTo>
                    <a:pt x="0" y="11"/>
                  </a:lnTo>
                  <a:lnTo>
                    <a:pt x="8" y="19"/>
                  </a:lnTo>
                  <a:lnTo>
                    <a:pt x="12" y="17"/>
                  </a:lnTo>
                  <a:lnTo>
                    <a:pt x="11" y="17"/>
                  </a:lnTo>
                  <a:lnTo>
                    <a:pt x="11" y="17"/>
                  </a:lnTo>
                  <a:lnTo>
                    <a:pt x="10" y="17"/>
                  </a:lnTo>
                  <a:lnTo>
                    <a:pt x="9" y="17"/>
                  </a:lnTo>
                  <a:lnTo>
                    <a:pt x="8" y="17"/>
                  </a:lnTo>
                  <a:lnTo>
                    <a:pt x="8" y="17"/>
                  </a:lnTo>
                  <a:lnTo>
                    <a:pt x="7" y="17"/>
                  </a:lnTo>
                  <a:lnTo>
                    <a:pt x="6" y="17"/>
                  </a:lnTo>
                  <a:lnTo>
                    <a:pt x="5" y="16"/>
                  </a:lnTo>
                  <a:lnTo>
                    <a:pt x="5" y="15"/>
                  </a:lnTo>
                  <a:lnTo>
                    <a:pt x="4" y="15"/>
                  </a:lnTo>
                  <a:lnTo>
                    <a:pt x="4" y="14"/>
                  </a:lnTo>
                  <a:lnTo>
                    <a:pt x="4" y="14"/>
                  </a:lnTo>
                  <a:lnTo>
                    <a:pt x="3" y="14"/>
                  </a:lnTo>
                  <a:lnTo>
                    <a:pt x="3" y="13"/>
                  </a:lnTo>
                  <a:lnTo>
                    <a:pt x="4" y="13"/>
                  </a:lnTo>
                  <a:lnTo>
                    <a:pt x="4" y="12"/>
                  </a:lnTo>
                  <a:lnTo>
                    <a:pt x="8" y="8"/>
                  </a:lnTo>
                  <a:lnTo>
                    <a:pt x="8" y="9"/>
                  </a:lnTo>
                  <a:lnTo>
                    <a:pt x="9" y="9"/>
                  </a:lnTo>
                  <a:lnTo>
                    <a:pt x="9" y="10"/>
                  </a:lnTo>
                  <a:lnTo>
                    <a:pt x="10" y="10"/>
                  </a:lnTo>
                  <a:lnTo>
                    <a:pt x="10" y="11"/>
                  </a:lnTo>
                  <a:lnTo>
                    <a:pt x="10" y="11"/>
                  </a:lnTo>
                  <a:lnTo>
                    <a:pt x="10" y="12"/>
                  </a:lnTo>
                  <a:lnTo>
                    <a:pt x="9" y="13"/>
                  </a:lnTo>
                  <a:lnTo>
                    <a:pt x="10" y="14"/>
                  </a:lnTo>
                  <a:lnTo>
                    <a:pt x="14"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0" name="Freeform 744"/>
            <p:cNvSpPr>
              <a:spLocks/>
            </p:cNvSpPr>
            <p:nvPr/>
          </p:nvSpPr>
          <p:spPr bwMode="auto">
            <a:xfrm>
              <a:off x="1307" y="3751"/>
              <a:ext cx="16" cy="14"/>
            </a:xfrm>
            <a:custGeom>
              <a:avLst/>
              <a:gdLst>
                <a:gd name="T0" fmla="*/ 11 w 16"/>
                <a:gd name="T1" fmla="*/ 5 h 14"/>
                <a:gd name="T2" fmla="*/ 12 w 16"/>
                <a:gd name="T3" fmla="*/ 5 h 14"/>
                <a:gd name="T4" fmla="*/ 12 w 16"/>
                <a:gd name="T5" fmla="*/ 4 h 14"/>
                <a:gd name="T6" fmla="*/ 13 w 16"/>
                <a:gd name="T7" fmla="*/ 4 h 14"/>
                <a:gd name="T8" fmla="*/ 14 w 16"/>
                <a:gd name="T9" fmla="*/ 4 h 14"/>
                <a:gd name="T10" fmla="*/ 14 w 16"/>
                <a:gd name="T11" fmla="*/ 4 h 14"/>
                <a:gd name="T12" fmla="*/ 14 w 16"/>
                <a:gd name="T13" fmla="*/ 5 h 14"/>
                <a:gd name="T14" fmla="*/ 15 w 16"/>
                <a:gd name="T15" fmla="*/ 5 h 14"/>
                <a:gd name="T16" fmla="*/ 15 w 16"/>
                <a:gd name="T17" fmla="*/ 4 h 14"/>
                <a:gd name="T18" fmla="*/ 12 w 16"/>
                <a:gd name="T19" fmla="*/ 0 h 14"/>
                <a:gd name="T20" fmla="*/ 11 w 16"/>
                <a:gd name="T21" fmla="*/ 0 h 14"/>
                <a:gd name="T22" fmla="*/ 11 w 16"/>
                <a:gd name="T23" fmla="*/ 1 h 14"/>
                <a:gd name="T24" fmla="*/ 12 w 16"/>
                <a:gd name="T25" fmla="*/ 1 h 14"/>
                <a:gd name="T26" fmla="*/ 12 w 16"/>
                <a:gd name="T27" fmla="*/ 1 h 14"/>
                <a:gd name="T28" fmla="*/ 12 w 16"/>
                <a:gd name="T29" fmla="*/ 2 h 14"/>
                <a:gd name="T30" fmla="*/ 11 w 16"/>
                <a:gd name="T31" fmla="*/ 2 h 14"/>
                <a:gd name="T32" fmla="*/ 11 w 16"/>
                <a:gd name="T33" fmla="*/ 3 h 14"/>
                <a:gd name="T34" fmla="*/ 11 w 16"/>
                <a:gd name="T35" fmla="*/ 3 h 14"/>
                <a:gd name="T36" fmla="*/ 11 w 16"/>
                <a:gd name="T37" fmla="*/ 3 h 14"/>
                <a:gd name="T38" fmla="*/ 4 w 16"/>
                <a:gd name="T39" fmla="*/ 8 h 14"/>
                <a:gd name="T40" fmla="*/ 4 w 16"/>
                <a:gd name="T41" fmla="*/ 8 h 14"/>
                <a:gd name="T42" fmla="*/ 4 w 16"/>
                <a:gd name="T43" fmla="*/ 9 h 14"/>
                <a:gd name="T44" fmla="*/ 3 w 16"/>
                <a:gd name="T45" fmla="*/ 9 h 14"/>
                <a:gd name="T46" fmla="*/ 2 w 16"/>
                <a:gd name="T47" fmla="*/ 9 h 14"/>
                <a:gd name="T48" fmla="*/ 1 w 16"/>
                <a:gd name="T49" fmla="*/ 9 h 14"/>
                <a:gd name="T50" fmla="*/ 1 w 16"/>
                <a:gd name="T51" fmla="*/ 8 h 14"/>
                <a:gd name="T52" fmla="*/ 1 w 16"/>
                <a:gd name="T53" fmla="*/ 8 h 14"/>
                <a:gd name="T54" fmla="*/ 0 w 16"/>
                <a:gd name="T55" fmla="*/ 9 h 14"/>
                <a:gd name="T56" fmla="*/ 4 w 16"/>
                <a:gd name="T57" fmla="*/ 13 h 14"/>
                <a:gd name="T58" fmla="*/ 4 w 16"/>
                <a:gd name="T59" fmla="*/ 13 h 14"/>
                <a:gd name="T60" fmla="*/ 4 w 16"/>
                <a:gd name="T61" fmla="*/ 12 h 14"/>
                <a:gd name="T62" fmla="*/ 4 w 16"/>
                <a:gd name="T63" fmla="*/ 12 h 14"/>
                <a:gd name="T64" fmla="*/ 4 w 16"/>
                <a:gd name="T65" fmla="*/ 12 h 14"/>
                <a:gd name="T66" fmla="*/ 4 w 16"/>
                <a:gd name="T67" fmla="*/ 11 h 14"/>
                <a:gd name="T68" fmla="*/ 4 w 16"/>
                <a:gd name="T69" fmla="*/ 11 h 14"/>
                <a:gd name="T70" fmla="*/ 4 w 16"/>
                <a:gd name="T71" fmla="*/ 10 h 14"/>
                <a:gd name="T72" fmla="*/ 5 w 16"/>
                <a:gd name="T73" fmla="*/ 10 h 14"/>
                <a:gd name="T74" fmla="*/ 5 w 16"/>
                <a:gd name="T75" fmla="*/ 10 h 14"/>
                <a:gd name="T76" fmla="*/ 6 w 16"/>
                <a:gd name="T77" fmla="*/ 10 h 14"/>
                <a:gd name="T78" fmla="*/ 11 w 16"/>
                <a:gd name="T7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 h="14">
                  <a:moveTo>
                    <a:pt x="11" y="5"/>
                  </a:moveTo>
                  <a:lnTo>
                    <a:pt x="12" y="5"/>
                  </a:lnTo>
                  <a:lnTo>
                    <a:pt x="12" y="4"/>
                  </a:lnTo>
                  <a:lnTo>
                    <a:pt x="13" y="4"/>
                  </a:lnTo>
                  <a:lnTo>
                    <a:pt x="14" y="4"/>
                  </a:lnTo>
                  <a:lnTo>
                    <a:pt x="14" y="4"/>
                  </a:lnTo>
                  <a:lnTo>
                    <a:pt x="14" y="5"/>
                  </a:lnTo>
                  <a:lnTo>
                    <a:pt x="15" y="5"/>
                  </a:lnTo>
                  <a:lnTo>
                    <a:pt x="15" y="4"/>
                  </a:lnTo>
                  <a:lnTo>
                    <a:pt x="12" y="0"/>
                  </a:lnTo>
                  <a:lnTo>
                    <a:pt x="11" y="0"/>
                  </a:lnTo>
                  <a:lnTo>
                    <a:pt x="11" y="1"/>
                  </a:lnTo>
                  <a:lnTo>
                    <a:pt x="12" y="1"/>
                  </a:lnTo>
                  <a:lnTo>
                    <a:pt x="12" y="1"/>
                  </a:lnTo>
                  <a:lnTo>
                    <a:pt x="12" y="2"/>
                  </a:lnTo>
                  <a:lnTo>
                    <a:pt x="11" y="2"/>
                  </a:lnTo>
                  <a:lnTo>
                    <a:pt x="11" y="3"/>
                  </a:lnTo>
                  <a:lnTo>
                    <a:pt x="11" y="3"/>
                  </a:lnTo>
                  <a:lnTo>
                    <a:pt x="11" y="3"/>
                  </a:lnTo>
                  <a:lnTo>
                    <a:pt x="4" y="8"/>
                  </a:lnTo>
                  <a:lnTo>
                    <a:pt x="4" y="8"/>
                  </a:lnTo>
                  <a:lnTo>
                    <a:pt x="4" y="9"/>
                  </a:lnTo>
                  <a:lnTo>
                    <a:pt x="3" y="9"/>
                  </a:lnTo>
                  <a:lnTo>
                    <a:pt x="2" y="9"/>
                  </a:lnTo>
                  <a:lnTo>
                    <a:pt x="1" y="9"/>
                  </a:lnTo>
                  <a:lnTo>
                    <a:pt x="1" y="8"/>
                  </a:lnTo>
                  <a:lnTo>
                    <a:pt x="1" y="8"/>
                  </a:lnTo>
                  <a:lnTo>
                    <a:pt x="0" y="9"/>
                  </a:lnTo>
                  <a:lnTo>
                    <a:pt x="4" y="13"/>
                  </a:lnTo>
                  <a:lnTo>
                    <a:pt x="4" y="13"/>
                  </a:lnTo>
                  <a:lnTo>
                    <a:pt x="4" y="12"/>
                  </a:lnTo>
                  <a:lnTo>
                    <a:pt x="4" y="12"/>
                  </a:lnTo>
                  <a:lnTo>
                    <a:pt x="4" y="12"/>
                  </a:lnTo>
                  <a:lnTo>
                    <a:pt x="4" y="11"/>
                  </a:lnTo>
                  <a:lnTo>
                    <a:pt x="4" y="11"/>
                  </a:lnTo>
                  <a:lnTo>
                    <a:pt x="4" y="10"/>
                  </a:lnTo>
                  <a:lnTo>
                    <a:pt x="5" y="10"/>
                  </a:lnTo>
                  <a:lnTo>
                    <a:pt x="5" y="10"/>
                  </a:lnTo>
                  <a:lnTo>
                    <a:pt x="6" y="10"/>
                  </a:lnTo>
                  <a:lnTo>
                    <a:pt x="11"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1" name="Freeform 745"/>
            <p:cNvSpPr>
              <a:spLocks/>
            </p:cNvSpPr>
            <p:nvPr/>
          </p:nvSpPr>
          <p:spPr bwMode="auto">
            <a:xfrm>
              <a:off x="1540" y="3793"/>
              <a:ext cx="16" cy="19"/>
            </a:xfrm>
            <a:custGeom>
              <a:avLst/>
              <a:gdLst>
                <a:gd name="T0" fmla="*/ 3 w 16"/>
                <a:gd name="T1" fmla="*/ 11 h 19"/>
                <a:gd name="T2" fmla="*/ 4 w 16"/>
                <a:gd name="T3" fmla="*/ 11 h 19"/>
                <a:gd name="T4" fmla="*/ 4 w 16"/>
                <a:gd name="T5" fmla="*/ 12 h 19"/>
                <a:gd name="T6" fmla="*/ 4 w 16"/>
                <a:gd name="T7" fmla="*/ 13 h 19"/>
                <a:gd name="T8" fmla="*/ 4 w 16"/>
                <a:gd name="T9" fmla="*/ 14 h 19"/>
                <a:gd name="T10" fmla="*/ 4 w 16"/>
                <a:gd name="T11" fmla="*/ 14 h 19"/>
                <a:gd name="T12" fmla="*/ 4 w 16"/>
                <a:gd name="T13" fmla="*/ 14 h 19"/>
                <a:gd name="T14" fmla="*/ 5 w 16"/>
                <a:gd name="T15" fmla="*/ 14 h 19"/>
                <a:gd name="T16" fmla="*/ 5 w 16"/>
                <a:gd name="T17" fmla="*/ 15 h 19"/>
                <a:gd name="T18" fmla="*/ 6 w 16"/>
                <a:gd name="T19" fmla="*/ 15 h 19"/>
                <a:gd name="T20" fmla="*/ 6 w 16"/>
                <a:gd name="T21" fmla="*/ 14 h 19"/>
                <a:gd name="T22" fmla="*/ 6 w 16"/>
                <a:gd name="T23" fmla="*/ 14 h 19"/>
                <a:gd name="T24" fmla="*/ 7 w 16"/>
                <a:gd name="T25" fmla="*/ 14 h 19"/>
                <a:gd name="T26" fmla="*/ 3 w 16"/>
                <a:gd name="T27" fmla="*/ 18 h 19"/>
                <a:gd name="T28" fmla="*/ 2 w 16"/>
                <a:gd name="T29" fmla="*/ 17 h 19"/>
                <a:gd name="T30" fmla="*/ 3 w 16"/>
                <a:gd name="T31" fmla="*/ 17 h 19"/>
                <a:gd name="T32" fmla="*/ 3 w 16"/>
                <a:gd name="T33" fmla="*/ 17 h 19"/>
                <a:gd name="T34" fmla="*/ 3 w 16"/>
                <a:gd name="T35" fmla="*/ 16 h 19"/>
                <a:gd name="T36" fmla="*/ 3 w 16"/>
                <a:gd name="T37" fmla="*/ 15 h 19"/>
                <a:gd name="T38" fmla="*/ 3 w 16"/>
                <a:gd name="T39" fmla="*/ 14 h 19"/>
                <a:gd name="T40" fmla="*/ 3 w 16"/>
                <a:gd name="T41" fmla="*/ 14 h 19"/>
                <a:gd name="T42" fmla="*/ 3 w 16"/>
                <a:gd name="T43" fmla="*/ 13 h 19"/>
                <a:gd name="T44" fmla="*/ 0 w 16"/>
                <a:gd name="T45" fmla="*/ 1 h 19"/>
                <a:gd name="T46" fmla="*/ 1 w 16"/>
                <a:gd name="T47" fmla="*/ 0 h 19"/>
                <a:gd name="T48" fmla="*/ 11 w 16"/>
                <a:gd name="T49" fmla="*/ 8 h 19"/>
                <a:gd name="T50" fmla="*/ 11 w 16"/>
                <a:gd name="T51" fmla="*/ 8 h 19"/>
                <a:gd name="T52" fmla="*/ 11 w 16"/>
                <a:gd name="T53" fmla="*/ 8 h 19"/>
                <a:gd name="T54" fmla="*/ 11 w 16"/>
                <a:gd name="T55" fmla="*/ 9 h 19"/>
                <a:gd name="T56" fmla="*/ 12 w 16"/>
                <a:gd name="T57" fmla="*/ 9 h 19"/>
                <a:gd name="T58" fmla="*/ 13 w 16"/>
                <a:gd name="T59" fmla="*/ 9 h 19"/>
                <a:gd name="T60" fmla="*/ 14 w 16"/>
                <a:gd name="T61" fmla="*/ 9 h 19"/>
                <a:gd name="T62" fmla="*/ 14 w 16"/>
                <a:gd name="T63" fmla="*/ 10 h 19"/>
                <a:gd name="T64" fmla="*/ 14 w 16"/>
                <a:gd name="T65" fmla="*/ 9 h 19"/>
                <a:gd name="T66" fmla="*/ 14 w 16"/>
                <a:gd name="T67" fmla="*/ 9 h 19"/>
                <a:gd name="T68" fmla="*/ 15 w 16"/>
                <a:gd name="T69" fmla="*/ 10 h 19"/>
                <a:gd name="T70" fmla="*/ 10 w 16"/>
                <a:gd name="T71" fmla="*/ 13 h 19"/>
                <a:gd name="T72" fmla="*/ 9 w 16"/>
                <a:gd name="T73" fmla="*/ 13 h 19"/>
                <a:gd name="T74" fmla="*/ 9 w 16"/>
                <a:gd name="T75" fmla="*/ 12 h 19"/>
                <a:gd name="T76" fmla="*/ 10 w 16"/>
                <a:gd name="T77" fmla="*/ 12 h 19"/>
                <a:gd name="T78" fmla="*/ 10 w 16"/>
                <a:gd name="T79" fmla="*/ 11 h 19"/>
                <a:gd name="T80" fmla="*/ 11 w 16"/>
                <a:gd name="T81" fmla="*/ 11 h 19"/>
                <a:gd name="T82" fmla="*/ 11 w 16"/>
                <a:gd name="T83" fmla="*/ 11 h 19"/>
                <a:gd name="T84" fmla="*/ 10 w 16"/>
                <a:gd name="T85" fmla="*/ 10 h 19"/>
                <a:gd name="T86" fmla="*/ 9 w 16"/>
                <a:gd name="T87" fmla="*/ 10 h 19"/>
                <a:gd name="T88" fmla="*/ 8 w 16"/>
                <a:gd name="T89" fmla="*/ 8 h 19"/>
                <a:gd name="T90" fmla="*/ 3 w 16"/>
                <a:gd name="T9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 h="19">
                  <a:moveTo>
                    <a:pt x="3" y="11"/>
                  </a:moveTo>
                  <a:lnTo>
                    <a:pt x="4" y="11"/>
                  </a:lnTo>
                  <a:lnTo>
                    <a:pt x="4" y="12"/>
                  </a:lnTo>
                  <a:lnTo>
                    <a:pt x="4" y="13"/>
                  </a:lnTo>
                  <a:lnTo>
                    <a:pt x="4" y="14"/>
                  </a:lnTo>
                  <a:lnTo>
                    <a:pt x="4" y="14"/>
                  </a:lnTo>
                  <a:lnTo>
                    <a:pt x="4" y="14"/>
                  </a:lnTo>
                  <a:lnTo>
                    <a:pt x="5" y="14"/>
                  </a:lnTo>
                  <a:lnTo>
                    <a:pt x="5" y="15"/>
                  </a:lnTo>
                  <a:lnTo>
                    <a:pt x="6" y="15"/>
                  </a:lnTo>
                  <a:lnTo>
                    <a:pt x="6" y="14"/>
                  </a:lnTo>
                  <a:lnTo>
                    <a:pt x="6" y="14"/>
                  </a:lnTo>
                  <a:lnTo>
                    <a:pt x="7" y="14"/>
                  </a:lnTo>
                  <a:lnTo>
                    <a:pt x="3" y="18"/>
                  </a:lnTo>
                  <a:lnTo>
                    <a:pt x="2" y="17"/>
                  </a:lnTo>
                  <a:lnTo>
                    <a:pt x="3" y="17"/>
                  </a:lnTo>
                  <a:lnTo>
                    <a:pt x="3" y="17"/>
                  </a:lnTo>
                  <a:lnTo>
                    <a:pt x="3" y="16"/>
                  </a:lnTo>
                  <a:lnTo>
                    <a:pt x="3" y="15"/>
                  </a:lnTo>
                  <a:lnTo>
                    <a:pt x="3" y="14"/>
                  </a:lnTo>
                  <a:lnTo>
                    <a:pt x="3" y="14"/>
                  </a:lnTo>
                  <a:lnTo>
                    <a:pt x="3" y="13"/>
                  </a:lnTo>
                  <a:lnTo>
                    <a:pt x="0" y="1"/>
                  </a:lnTo>
                  <a:lnTo>
                    <a:pt x="1" y="0"/>
                  </a:lnTo>
                  <a:lnTo>
                    <a:pt x="11" y="8"/>
                  </a:lnTo>
                  <a:lnTo>
                    <a:pt x="11" y="8"/>
                  </a:lnTo>
                  <a:lnTo>
                    <a:pt x="11" y="8"/>
                  </a:lnTo>
                  <a:lnTo>
                    <a:pt x="11" y="9"/>
                  </a:lnTo>
                  <a:lnTo>
                    <a:pt x="12" y="9"/>
                  </a:lnTo>
                  <a:lnTo>
                    <a:pt x="13" y="9"/>
                  </a:lnTo>
                  <a:lnTo>
                    <a:pt x="14" y="9"/>
                  </a:lnTo>
                  <a:lnTo>
                    <a:pt x="14" y="10"/>
                  </a:lnTo>
                  <a:lnTo>
                    <a:pt x="14" y="9"/>
                  </a:lnTo>
                  <a:lnTo>
                    <a:pt x="14" y="9"/>
                  </a:lnTo>
                  <a:lnTo>
                    <a:pt x="15" y="10"/>
                  </a:lnTo>
                  <a:lnTo>
                    <a:pt x="10" y="13"/>
                  </a:lnTo>
                  <a:lnTo>
                    <a:pt x="9" y="13"/>
                  </a:lnTo>
                  <a:lnTo>
                    <a:pt x="9" y="12"/>
                  </a:lnTo>
                  <a:lnTo>
                    <a:pt x="10" y="12"/>
                  </a:lnTo>
                  <a:lnTo>
                    <a:pt x="10" y="11"/>
                  </a:lnTo>
                  <a:lnTo>
                    <a:pt x="11" y="11"/>
                  </a:lnTo>
                  <a:lnTo>
                    <a:pt x="11" y="11"/>
                  </a:lnTo>
                  <a:lnTo>
                    <a:pt x="10" y="10"/>
                  </a:lnTo>
                  <a:lnTo>
                    <a:pt x="9" y="10"/>
                  </a:lnTo>
                  <a:lnTo>
                    <a:pt x="8" y="8"/>
                  </a:lnTo>
                  <a:lnTo>
                    <a:pt x="3" y="1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2" name="Freeform 746"/>
            <p:cNvSpPr>
              <a:spLocks/>
            </p:cNvSpPr>
            <p:nvPr/>
          </p:nvSpPr>
          <p:spPr bwMode="auto">
            <a:xfrm>
              <a:off x="1542" y="3796"/>
              <a:ext cx="3" cy="5"/>
            </a:xfrm>
            <a:custGeom>
              <a:avLst/>
              <a:gdLst>
                <a:gd name="T0" fmla="*/ 2 w 3"/>
                <a:gd name="T1" fmla="*/ 2 h 5"/>
                <a:gd name="T2" fmla="*/ 0 w 3"/>
                <a:gd name="T3" fmla="*/ 0 h 5"/>
                <a:gd name="T4" fmla="*/ 1 w 3"/>
                <a:gd name="T5" fmla="*/ 4 h 5"/>
                <a:gd name="T6" fmla="*/ 2 w 3"/>
                <a:gd name="T7" fmla="*/ 2 h 5"/>
              </a:gdLst>
              <a:ahLst/>
              <a:cxnLst>
                <a:cxn ang="0">
                  <a:pos x="T0" y="T1"/>
                </a:cxn>
                <a:cxn ang="0">
                  <a:pos x="T2" y="T3"/>
                </a:cxn>
                <a:cxn ang="0">
                  <a:pos x="T4" y="T5"/>
                </a:cxn>
                <a:cxn ang="0">
                  <a:pos x="T6" y="T7"/>
                </a:cxn>
              </a:cxnLst>
              <a:rect l="0" t="0" r="r" b="b"/>
              <a:pathLst>
                <a:path w="3" h="5">
                  <a:moveTo>
                    <a:pt x="2" y="2"/>
                  </a:moveTo>
                  <a:lnTo>
                    <a:pt x="0" y="0"/>
                  </a:lnTo>
                  <a:lnTo>
                    <a:pt x="1" y="4"/>
                  </a:lnTo>
                  <a:lnTo>
                    <a:pt x="2"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3" name="Freeform 747"/>
            <p:cNvSpPr>
              <a:spLocks/>
            </p:cNvSpPr>
            <p:nvPr/>
          </p:nvSpPr>
          <p:spPr bwMode="auto">
            <a:xfrm>
              <a:off x="1568" y="3762"/>
              <a:ext cx="21" cy="20"/>
            </a:xfrm>
            <a:custGeom>
              <a:avLst/>
              <a:gdLst>
                <a:gd name="T0" fmla="*/ 9 w 21"/>
                <a:gd name="T1" fmla="*/ 5 h 20"/>
                <a:gd name="T2" fmla="*/ 10 w 21"/>
                <a:gd name="T3" fmla="*/ 6 h 20"/>
                <a:gd name="T4" fmla="*/ 11 w 21"/>
                <a:gd name="T5" fmla="*/ 7 h 20"/>
                <a:gd name="T6" fmla="*/ 10 w 21"/>
                <a:gd name="T7" fmla="*/ 8 h 20"/>
                <a:gd name="T8" fmla="*/ 9 w 21"/>
                <a:gd name="T9" fmla="*/ 9 h 20"/>
                <a:gd name="T10" fmla="*/ 8 w 21"/>
                <a:gd name="T11" fmla="*/ 10 h 20"/>
                <a:gd name="T12" fmla="*/ 5 w 21"/>
                <a:gd name="T13" fmla="*/ 7 h 20"/>
                <a:gd name="T14" fmla="*/ 5 w 21"/>
                <a:gd name="T15" fmla="*/ 6 h 20"/>
                <a:gd name="T16" fmla="*/ 5 w 21"/>
                <a:gd name="T17" fmla="*/ 5 h 20"/>
                <a:gd name="T18" fmla="*/ 5 w 21"/>
                <a:gd name="T19" fmla="*/ 4 h 20"/>
                <a:gd name="T20" fmla="*/ 6 w 21"/>
                <a:gd name="T21" fmla="*/ 3 h 20"/>
                <a:gd name="T22" fmla="*/ 7 w 21"/>
                <a:gd name="T23" fmla="*/ 2 h 20"/>
                <a:gd name="T24" fmla="*/ 8 w 21"/>
                <a:gd name="T25" fmla="*/ 2 h 20"/>
                <a:gd name="T26" fmla="*/ 10 w 21"/>
                <a:gd name="T27" fmla="*/ 2 h 20"/>
                <a:gd name="T28" fmla="*/ 12 w 21"/>
                <a:gd name="T29" fmla="*/ 2 h 20"/>
                <a:gd name="T30" fmla="*/ 8 w 21"/>
                <a:gd name="T31" fmla="*/ 0 h 20"/>
                <a:gd name="T32" fmla="*/ 1 w 21"/>
                <a:gd name="T33" fmla="*/ 9 h 20"/>
                <a:gd name="T34" fmla="*/ 2 w 21"/>
                <a:gd name="T35" fmla="*/ 8 h 20"/>
                <a:gd name="T36" fmla="*/ 3 w 21"/>
                <a:gd name="T37" fmla="*/ 9 h 20"/>
                <a:gd name="T38" fmla="*/ 5 w 21"/>
                <a:gd name="T39" fmla="*/ 10 h 20"/>
                <a:gd name="T40" fmla="*/ 11 w 21"/>
                <a:gd name="T41" fmla="*/ 16 h 20"/>
                <a:gd name="T42" fmla="*/ 12 w 21"/>
                <a:gd name="T43" fmla="*/ 17 h 20"/>
                <a:gd name="T44" fmla="*/ 12 w 21"/>
                <a:gd name="T45" fmla="*/ 17 h 20"/>
                <a:gd name="T46" fmla="*/ 12 w 21"/>
                <a:gd name="T47" fmla="*/ 18 h 20"/>
                <a:gd name="T48" fmla="*/ 20 w 21"/>
                <a:gd name="T49" fmla="*/ 11 h 20"/>
                <a:gd name="T50" fmla="*/ 17 w 21"/>
                <a:gd name="T51" fmla="*/ 7 h 20"/>
                <a:gd name="T52" fmla="*/ 18 w 21"/>
                <a:gd name="T53" fmla="*/ 8 h 20"/>
                <a:gd name="T54" fmla="*/ 18 w 21"/>
                <a:gd name="T55" fmla="*/ 10 h 20"/>
                <a:gd name="T56" fmla="*/ 18 w 21"/>
                <a:gd name="T57" fmla="*/ 11 h 20"/>
                <a:gd name="T58" fmla="*/ 17 w 21"/>
                <a:gd name="T59" fmla="*/ 13 h 20"/>
                <a:gd name="T60" fmla="*/ 16 w 21"/>
                <a:gd name="T61" fmla="*/ 14 h 20"/>
                <a:gd name="T62" fmla="*/ 15 w 21"/>
                <a:gd name="T63" fmla="*/ 14 h 20"/>
                <a:gd name="T64" fmla="*/ 15 w 21"/>
                <a:gd name="T65" fmla="*/ 15 h 20"/>
                <a:gd name="T66" fmla="*/ 14 w 21"/>
                <a:gd name="T67" fmla="*/ 14 h 20"/>
                <a:gd name="T68" fmla="*/ 13 w 21"/>
                <a:gd name="T69" fmla="*/ 14 h 20"/>
                <a:gd name="T70" fmla="*/ 10 w 21"/>
                <a:gd name="T71" fmla="*/ 10 h 20"/>
                <a:gd name="T72" fmla="*/ 12 w 21"/>
                <a:gd name="T73" fmla="*/ 9 h 20"/>
                <a:gd name="T74" fmla="*/ 12 w 21"/>
                <a:gd name="T75" fmla="*/ 8 h 20"/>
                <a:gd name="T76" fmla="*/ 13 w 21"/>
                <a:gd name="T77" fmla="*/ 9 h 20"/>
                <a:gd name="T78" fmla="*/ 14 w 21"/>
                <a:gd name="T79" fmla="*/ 10 h 20"/>
                <a:gd name="T80" fmla="*/ 10 w 21"/>
                <a:gd name="T81"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 h="20">
                  <a:moveTo>
                    <a:pt x="10" y="5"/>
                  </a:moveTo>
                  <a:lnTo>
                    <a:pt x="9" y="5"/>
                  </a:lnTo>
                  <a:lnTo>
                    <a:pt x="10" y="5"/>
                  </a:lnTo>
                  <a:lnTo>
                    <a:pt x="10" y="6"/>
                  </a:lnTo>
                  <a:lnTo>
                    <a:pt x="10" y="7"/>
                  </a:lnTo>
                  <a:lnTo>
                    <a:pt x="11" y="7"/>
                  </a:lnTo>
                  <a:lnTo>
                    <a:pt x="10" y="8"/>
                  </a:lnTo>
                  <a:lnTo>
                    <a:pt x="10" y="8"/>
                  </a:lnTo>
                  <a:lnTo>
                    <a:pt x="10" y="9"/>
                  </a:lnTo>
                  <a:lnTo>
                    <a:pt x="9" y="9"/>
                  </a:lnTo>
                  <a:lnTo>
                    <a:pt x="9" y="10"/>
                  </a:lnTo>
                  <a:lnTo>
                    <a:pt x="8" y="10"/>
                  </a:lnTo>
                  <a:lnTo>
                    <a:pt x="5" y="8"/>
                  </a:lnTo>
                  <a:lnTo>
                    <a:pt x="5" y="7"/>
                  </a:lnTo>
                  <a:lnTo>
                    <a:pt x="5" y="7"/>
                  </a:lnTo>
                  <a:lnTo>
                    <a:pt x="5" y="6"/>
                  </a:lnTo>
                  <a:lnTo>
                    <a:pt x="5" y="5"/>
                  </a:lnTo>
                  <a:lnTo>
                    <a:pt x="5" y="5"/>
                  </a:lnTo>
                  <a:lnTo>
                    <a:pt x="5" y="5"/>
                  </a:lnTo>
                  <a:lnTo>
                    <a:pt x="5" y="4"/>
                  </a:lnTo>
                  <a:lnTo>
                    <a:pt x="6" y="4"/>
                  </a:lnTo>
                  <a:lnTo>
                    <a:pt x="6" y="3"/>
                  </a:lnTo>
                  <a:lnTo>
                    <a:pt x="7" y="3"/>
                  </a:lnTo>
                  <a:lnTo>
                    <a:pt x="7" y="2"/>
                  </a:lnTo>
                  <a:lnTo>
                    <a:pt x="8" y="2"/>
                  </a:lnTo>
                  <a:lnTo>
                    <a:pt x="8" y="2"/>
                  </a:lnTo>
                  <a:lnTo>
                    <a:pt x="9" y="2"/>
                  </a:lnTo>
                  <a:lnTo>
                    <a:pt x="10" y="2"/>
                  </a:lnTo>
                  <a:lnTo>
                    <a:pt x="11" y="2"/>
                  </a:lnTo>
                  <a:lnTo>
                    <a:pt x="12" y="2"/>
                  </a:lnTo>
                  <a:lnTo>
                    <a:pt x="12" y="2"/>
                  </a:lnTo>
                  <a:lnTo>
                    <a:pt x="8" y="0"/>
                  </a:lnTo>
                  <a:lnTo>
                    <a:pt x="0" y="8"/>
                  </a:lnTo>
                  <a:lnTo>
                    <a:pt x="1" y="9"/>
                  </a:lnTo>
                  <a:lnTo>
                    <a:pt x="2" y="8"/>
                  </a:lnTo>
                  <a:lnTo>
                    <a:pt x="2" y="8"/>
                  </a:lnTo>
                  <a:lnTo>
                    <a:pt x="3" y="8"/>
                  </a:lnTo>
                  <a:lnTo>
                    <a:pt x="3" y="9"/>
                  </a:lnTo>
                  <a:lnTo>
                    <a:pt x="4" y="9"/>
                  </a:lnTo>
                  <a:lnTo>
                    <a:pt x="5" y="10"/>
                  </a:lnTo>
                  <a:lnTo>
                    <a:pt x="11" y="15"/>
                  </a:lnTo>
                  <a:lnTo>
                    <a:pt x="11" y="16"/>
                  </a:lnTo>
                  <a:lnTo>
                    <a:pt x="12" y="16"/>
                  </a:lnTo>
                  <a:lnTo>
                    <a:pt x="12" y="17"/>
                  </a:lnTo>
                  <a:lnTo>
                    <a:pt x="12" y="17"/>
                  </a:lnTo>
                  <a:lnTo>
                    <a:pt x="12" y="17"/>
                  </a:lnTo>
                  <a:lnTo>
                    <a:pt x="12" y="18"/>
                  </a:lnTo>
                  <a:lnTo>
                    <a:pt x="12" y="18"/>
                  </a:lnTo>
                  <a:lnTo>
                    <a:pt x="12" y="19"/>
                  </a:lnTo>
                  <a:lnTo>
                    <a:pt x="20" y="11"/>
                  </a:lnTo>
                  <a:lnTo>
                    <a:pt x="18" y="7"/>
                  </a:lnTo>
                  <a:lnTo>
                    <a:pt x="17" y="7"/>
                  </a:lnTo>
                  <a:lnTo>
                    <a:pt x="17" y="8"/>
                  </a:lnTo>
                  <a:lnTo>
                    <a:pt x="18" y="8"/>
                  </a:lnTo>
                  <a:lnTo>
                    <a:pt x="18" y="9"/>
                  </a:lnTo>
                  <a:lnTo>
                    <a:pt x="18" y="10"/>
                  </a:lnTo>
                  <a:lnTo>
                    <a:pt x="18" y="11"/>
                  </a:lnTo>
                  <a:lnTo>
                    <a:pt x="18" y="11"/>
                  </a:lnTo>
                  <a:lnTo>
                    <a:pt x="17" y="12"/>
                  </a:lnTo>
                  <a:lnTo>
                    <a:pt x="17" y="13"/>
                  </a:lnTo>
                  <a:lnTo>
                    <a:pt x="16" y="13"/>
                  </a:lnTo>
                  <a:lnTo>
                    <a:pt x="16" y="14"/>
                  </a:lnTo>
                  <a:lnTo>
                    <a:pt x="15" y="14"/>
                  </a:lnTo>
                  <a:lnTo>
                    <a:pt x="15" y="14"/>
                  </a:lnTo>
                  <a:lnTo>
                    <a:pt x="15" y="14"/>
                  </a:lnTo>
                  <a:lnTo>
                    <a:pt x="15" y="15"/>
                  </a:lnTo>
                  <a:lnTo>
                    <a:pt x="14" y="15"/>
                  </a:lnTo>
                  <a:lnTo>
                    <a:pt x="14" y="14"/>
                  </a:lnTo>
                  <a:lnTo>
                    <a:pt x="13" y="14"/>
                  </a:lnTo>
                  <a:lnTo>
                    <a:pt x="13" y="14"/>
                  </a:lnTo>
                  <a:lnTo>
                    <a:pt x="8" y="11"/>
                  </a:lnTo>
                  <a:lnTo>
                    <a:pt x="10" y="10"/>
                  </a:lnTo>
                  <a:lnTo>
                    <a:pt x="11" y="9"/>
                  </a:lnTo>
                  <a:lnTo>
                    <a:pt x="12" y="9"/>
                  </a:lnTo>
                  <a:lnTo>
                    <a:pt x="12" y="8"/>
                  </a:lnTo>
                  <a:lnTo>
                    <a:pt x="12" y="8"/>
                  </a:lnTo>
                  <a:lnTo>
                    <a:pt x="13" y="8"/>
                  </a:lnTo>
                  <a:lnTo>
                    <a:pt x="13" y="9"/>
                  </a:lnTo>
                  <a:lnTo>
                    <a:pt x="14" y="9"/>
                  </a:lnTo>
                  <a:lnTo>
                    <a:pt x="14" y="10"/>
                  </a:lnTo>
                  <a:lnTo>
                    <a:pt x="15" y="9"/>
                  </a:lnTo>
                  <a:lnTo>
                    <a:pt x="10"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4" name="Freeform 748"/>
            <p:cNvSpPr>
              <a:spLocks/>
            </p:cNvSpPr>
            <p:nvPr/>
          </p:nvSpPr>
          <p:spPr bwMode="auto">
            <a:xfrm>
              <a:off x="1592" y="3738"/>
              <a:ext cx="17" cy="13"/>
            </a:xfrm>
            <a:custGeom>
              <a:avLst/>
              <a:gdLst>
                <a:gd name="T0" fmla="*/ 5 w 17"/>
                <a:gd name="T1" fmla="*/ 3 h 13"/>
                <a:gd name="T2" fmla="*/ 5 w 17"/>
                <a:gd name="T3" fmla="*/ 3 h 13"/>
                <a:gd name="T4" fmla="*/ 4 w 17"/>
                <a:gd name="T5" fmla="*/ 3 h 13"/>
                <a:gd name="T6" fmla="*/ 4 w 17"/>
                <a:gd name="T7" fmla="*/ 3 h 13"/>
                <a:gd name="T8" fmla="*/ 4 w 17"/>
                <a:gd name="T9" fmla="*/ 2 h 13"/>
                <a:gd name="T10" fmla="*/ 4 w 17"/>
                <a:gd name="T11" fmla="*/ 1 h 13"/>
                <a:gd name="T12" fmla="*/ 3 w 17"/>
                <a:gd name="T13" fmla="*/ 1 h 13"/>
                <a:gd name="T14" fmla="*/ 4 w 17"/>
                <a:gd name="T15" fmla="*/ 1 h 13"/>
                <a:gd name="T16" fmla="*/ 4 w 17"/>
                <a:gd name="T17" fmla="*/ 1 h 13"/>
                <a:gd name="T18" fmla="*/ 4 w 17"/>
                <a:gd name="T19" fmla="*/ 0 h 13"/>
                <a:gd name="T20" fmla="*/ 3 w 17"/>
                <a:gd name="T21" fmla="*/ 0 h 13"/>
                <a:gd name="T22" fmla="*/ 0 w 17"/>
                <a:gd name="T23" fmla="*/ 5 h 13"/>
                <a:gd name="T24" fmla="*/ 1 w 17"/>
                <a:gd name="T25" fmla="*/ 5 h 13"/>
                <a:gd name="T26" fmla="*/ 1 w 17"/>
                <a:gd name="T27" fmla="*/ 5 h 13"/>
                <a:gd name="T28" fmla="*/ 1 w 17"/>
                <a:gd name="T29" fmla="*/ 5 h 13"/>
                <a:gd name="T30" fmla="*/ 1 w 17"/>
                <a:gd name="T31" fmla="*/ 4 h 13"/>
                <a:gd name="T32" fmla="*/ 2 w 17"/>
                <a:gd name="T33" fmla="*/ 4 h 13"/>
                <a:gd name="T34" fmla="*/ 3 w 17"/>
                <a:gd name="T35" fmla="*/ 4 h 13"/>
                <a:gd name="T36" fmla="*/ 4 w 17"/>
                <a:gd name="T37" fmla="*/ 4 h 13"/>
                <a:gd name="T38" fmla="*/ 4 w 17"/>
                <a:gd name="T39" fmla="*/ 5 h 13"/>
                <a:gd name="T40" fmla="*/ 4 w 17"/>
                <a:gd name="T41" fmla="*/ 5 h 13"/>
                <a:gd name="T42" fmla="*/ 11 w 17"/>
                <a:gd name="T43" fmla="*/ 9 h 13"/>
                <a:gd name="T44" fmla="*/ 12 w 17"/>
                <a:gd name="T45" fmla="*/ 9 h 13"/>
                <a:gd name="T46" fmla="*/ 12 w 17"/>
                <a:gd name="T47" fmla="*/ 9 h 13"/>
                <a:gd name="T48" fmla="*/ 12 w 17"/>
                <a:gd name="T49" fmla="*/ 9 h 13"/>
                <a:gd name="T50" fmla="*/ 12 w 17"/>
                <a:gd name="T51" fmla="*/ 10 h 13"/>
                <a:gd name="T52" fmla="*/ 12 w 17"/>
                <a:gd name="T53" fmla="*/ 11 h 13"/>
                <a:gd name="T54" fmla="*/ 12 w 17"/>
                <a:gd name="T55" fmla="*/ 11 h 13"/>
                <a:gd name="T56" fmla="*/ 12 w 17"/>
                <a:gd name="T57" fmla="*/ 12 h 13"/>
                <a:gd name="T58" fmla="*/ 16 w 17"/>
                <a:gd name="T59" fmla="*/ 7 h 13"/>
                <a:gd name="T60" fmla="*/ 15 w 17"/>
                <a:gd name="T61" fmla="*/ 7 h 13"/>
                <a:gd name="T62" fmla="*/ 15 w 17"/>
                <a:gd name="T63" fmla="*/ 7 h 13"/>
                <a:gd name="T64" fmla="*/ 15 w 17"/>
                <a:gd name="T65" fmla="*/ 7 h 13"/>
                <a:gd name="T66" fmla="*/ 15 w 17"/>
                <a:gd name="T67" fmla="*/ 8 h 13"/>
                <a:gd name="T68" fmla="*/ 14 w 17"/>
                <a:gd name="T69" fmla="*/ 8 h 13"/>
                <a:gd name="T70" fmla="*/ 13 w 17"/>
                <a:gd name="T71" fmla="*/ 8 h 13"/>
                <a:gd name="T72" fmla="*/ 13 w 17"/>
                <a:gd name="T73" fmla="*/ 7 h 13"/>
                <a:gd name="T74" fmla="*/ 12 w 17"/>
                <a:gd name="T75" fmla="*/ 7 h 13"/>
                <a:gd name="T76" fmla="*/ 12 w 17"/>
                <a:gd name="T77" fmla="*/ 7 h 13"/>
                <a:gd name="T78" fmla="*/ 5 w 17"/>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 h="13">
                  <a:moveTo>
                    <a:pt x="5" y="3"/>
                  </a:moveTo>
                  <a:lnTo>
                    <a:pt x="5" y="3"/>
                  </a:lnTo>
                  <a:lnTo>
                    <a:pt x="4" y="3"/>
                  </a:lnTo>
                  <a:lnTo>
                    <a:pt x="4" y="3"/>
                  </a:lnTo>
                  <a:lnTo>
                    <a:pt x="4" y="2"/>
                  </a:lnTo>
                  <a:lnTo>
                    <a:pt x="4" y="1"/>
                  </a:lnTo>
                  <a:lnTo>
                    <a:pt x="3" y="1"/>
                  </a:lnTo>
                  <a:lnTo>
                    <a:pt x="4" y="1"/>
                  </a:lnTo>
                  <a:lnTo>
                    <a:pt x="4" y="1"/>
                  </a:lnTo>
                  <a:lnTo>
                    <a:pt x="4" y="0"/>
                  </a:lnTo>
                  <a:lnTo>
                    <a:pt x="3" y="0"/>
                  </a:lnTo>
                  <a:lnTo>
                    <a:pt x="0" y="5"/>
                  </a:lnTo>
                  <a:lnTo>
                    <a:pt x="1" y="5"/>
                  </a:lnTo>
                  <a:lnTo>
                    <a:pt x="1" y="5"/>
                  </a:lnTo>
                  <a:lnTo>
                    <a:pt x="1" y="5"/>
                  </a:lnTo>
                  <a:lnTo>
                    <a:pt x="1" y="4"/>
                  </a:lnTo>
                  <a:lnTo>
                    <a:pt x="2" y="4"/>
                  </a:lnTo>
                  <a:lnTo>
                    <a:pt x="3" y="4"/>
                  </a:lnTo>
                  <a:lnTo>
                    <a:pt x="4" y="4"/>
                  </a:lnTo>
                  <a:lnTo>
                    <a:pt x="4" y="5"/>
                  </a:lnTo>
                  <a:lnTo>
                    <a:pt x="4" y="5"/>
                  </a:lnTo>
                  <a:lnTo>
                    <a:pt x="11" y="9"/>
                  </a:lnTo>
                  <a:lnTo>
                    <a:pt x="12" y="9"/>
                  </a:lnTo>
                  <a:lnTo>
                    <a:pt x="12" y="9"/>
                  </a:lnTo>
                  <a:lnTo>
                    <a:pt x="12" y="9"/>
                  </a:lnTo>
                  <a:lnTo>
                    <a:pt x="12" y="10"/>
                  </a:lnTo>
                  <a:lnTo>
                    <a:pt x="12" y="11"/>
                  </a:lnTo>
                  <a:lnTo>
                    <a:pt x="12" y="11"/>
                  </a:lnTo>
                  <a:lnTo>
                    <a:pt x="12" y="12"/>
                  </a:lnTo>
                  <a:lnTo>
                    <a:pt x="16" y="7"/>
                  </a:lnTo>
                  <a:lnTo>
                    <a:pt x="15" y="7"/>
                  </a:lnTo>
                  <a:lnTo>
                    <a:pt x="15" y="7"/>
                  </a:lnTo>
                  <a:lnTo>
                    <a:pt x="15" y="7"/>
                  </a:lnTo>
                  <a:lnTo>
                    <a:pt x="15" y="8"/>
                  </a:lnTo>
                  <a:lnTo>
                    <a:pt x="14" y="8"/>
                  </a:lnTo>
                  <a:lnTo>
                    <a:pt x="13" y="8"/>
                  </a:lnTo>
                  <a:lnTo>
                    <a:pt x="13" y="7"/>
                  </a:lnTo>
                  <a:lnTo>
                    <a:pt x="12" y="7"/>
                  </a:lnTo>
                  <a:lnTo>
                    <a:pt x="12" y="7"/>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5" name="Freeform 749"/>
            <p:cNvSpPr>
              <a:spLocks/>
            </p:cNvSpPr>
            <p:nvPr/>
          </p:nvSpPr>
          <p:spPr bwMode="auto">
            <a:xfrm>
              <a:off x="1375" y="3802"/>
              <a:ext cx="12" cy="16"/>
            </a:xfrm>
            <a:custGeom>
              <a:avLst/>
              <a:gdLst>
                <a:gd name="T0" fmla="*/ 11 w 12"/>
                <a:gd name="T1" fmla="*/ 2 h 16"/>
                <a:gd name="T2" fmla="*/ 10 w 12"/>
                <a:gd name="T3" fmla="*/ 3 h 16"/>
                <a:gd name="T4" fmla="*/ 10 w 12"/>
                <a:gd name="T5" fmla="*/ 2 h 16"/>
                <a:gd name="T6" fmla="*/ 9 w 12"/>
                <a:gd name="T7" fmla="*/ 1 h 16"/>
                <a:gd name="T8" fmla="*/ 8 w 12"/>
                <a:gd name="T9" fmla="*/ 1 h 16"/>
                <a:gd name="T10" fmla="*/ 6 w 12"/>
                <a:gd name="T11" fmla="*/ 0 h 16"/>
                <a:gd name="T12" fmla="*/ 5 w 12"/>
                <a:gd name="T13" fmla="*/ 1 h 16"/>
                <a:gd name="T14" fmla="*/ 5 w 12"/>
                <a:gd name="T15" fmla="*/ 1 h 16"/>
                <a:gd name="T16" fmla="*/ 4 w 12"/>
                <a:gd name="T17" fmla="*/ 2 h 16"/>
                <a:gd name="T18" fmla="*/ 3 w 12"/>
                <a:gd name="T19" fmla="*/ 3 h 16"/>
                <a:gd name="T20" fmla="*/ 3 w 12"/>
                <a:gd name="T21" fmla="*/ 4 h 16"/>
                <a:gd name="T22" fmla="*/ 3 w 12"/>
                <a:gd name="T23" fmla="*/ 6 h 16"/>
                <a:gd name="T24" fmla="*/ 4 w 12"/>
                <a:gd name="T25" fmla="*/ 7 h 16"/>
                <a:gd name="T26" fmla="*/ 5 w 12"/>
                <a:gd name="T27" fmla="*/ 8 h 16"/>
                <a:gd name="T28" fmla="*/ 6 w 12"/>
                <a:gd name="T29" fmla="*/ 9 h 16"/>
                <a:gd name="T30" fmla="*/ 7 w 12"/>
                <a:gd name="T31" fmla="*/ 11 h 16"/>
                <a:gd name="T32" fmla="*/ 7 w 12"/>
                <a:gd name="T33" fmla="*/ 12 h 16"/>
                <a:gd name="T34" fmla="*/ 7 w 12"/>
                <a:gd name="T35" fmla="*/ 14 h 16"/>
                <a:gd name="T36" fmla="*/ 6 w 12"/>
                <a:gd name="T37" fmla="*/ 14 h 16"/>
                <a:gd name="T38" fmla="*/ 5 w 12"/>
                <a:gd name="T39" fmla="*/ 14 h 16"/>
                <a:gd name="T40" fmla="*/ 4 w 12"/>
                <a:gd name="T41" fmla="*/ 14 h 16"/>
                <a:gd name="T42" fmla="*/ 3 w 12"/>
                <a:gd name="T43" fmla="*/ 14 h 16"/>
                <a:gd name="T44" fmla="*/ 2 w 12"/>
                <a:gd name="T45" fmla="*/ 12 h 16"/>
                <a:gd name="T46" fmla="*/ 1 w 12"/>
                <a:gd name="T47" fmla="*/ 10 h 16"/>
                <a:gd name="T48" fmla="*/ 0 w 12"/>
                <a:gd name="T49" fmla="*/ 13 h 16"/>
                <a:gd name="T50" fmla="*/ 1 w 12"/>
                <a:gd name="T51" fmla="*/ 14 h 16"/>
                <a:gd name="T52" fmla="*/ 2 w 12"/>
                <a:gd name="T53" fmla="*/ 14 h 16"/>
                <a:gd name="T54" fmla="*/ 3 w 12"/>
                <a:gd name="T55" fmla="*/ 14 h 16"/>
                <a:gd name="T56" fmla="*/ 4 w 12"/>
                <a:gd name="T57" fmla="*/ 15 h 16"/>
                <a:gd name="T58" fmla="*/ 5 w 12"/>
                <a:gd name="T59" fmla="*/ 15 h 16"/>
                <a:gd name="T60" fmla="*/ 6 w 12"/>
                <a:gd name="T61" fmla="*/ 15 h 16"/>
                <a:gd name="T62" fmla="*/ 8 w 12"/>
                <a:gd name="T63" fmla="*/ 15 h 16"/>
                <a:gd name="T64" fmla="*/ 8 w 12"/>
                <a:gd name="T65" fmla="*/ 14 h 16"/>
                <a:gd name="T66" fmla="*/ 9 w 12"/>
                <a:gd name="T67" fmla="*/ 14 h 16"/>
                <a:gd name="T68" fmla="*/ 9 w 12"/>
                <a:gd name="T69" fmla="*/ 12 h 16"/>
                <a:gd name="T70" fmla="*/ 9 w 12"/>
                <a:gd name="T71" fmla="*/ 11 h 16"/>
                <a:gd name="T72" fmla="*/ 8 w 12"/>
                <a:gd name="T73" fmla="*/ 9 h 16"/>
                <a:gd name="T74" fmla="*/ 8 w 12"/>
                <a:gd name="T75" fmla="*/ 9 h 16"/>
                <a:gd name="T76" fmla="*/ 7 w 12"/>
                <a:gd name="T77" fmla="*/ 8 h 16"/>
                <a:gd name="T78" fmla="*/ 6 w 12"/>
                <a:gd name="T79" fmla="*/ 6 h 16"/>
                <a:gd name="T80" fmla="*/ 6 w 12"/>
                <a:gd name="T81" fmla="*/ 6 h 16"/>
                <a:gd name="T82" fmla="*/ 5 w 12"/>
                <a:gd name="T83" fmla="*/ 5 h 16"/>
                <a:gd name="T84" fmla="*/ 5 w 12"/>
                <a:gd name="T85" fmla="*/ 4 h 16"/>
                <a:gd name="T86" fmla="*/ 5 w 12"/>
                <a:gd name="T87" fmla="*/ 3 h 16"/>
                <a:gd name="T88" fmla="*/ 5 w 12"/>
                <a:gd name="T89" fmla="*/ 1 h 16"/>
                <a:gd name="T90" fmla="*/ 6 w 12"/>
                <a:gd name="T91" fmla="*/ 1 h 16"/>
                <a:gd name="T92" fmla="*/ 7 w 12"/>
                <a:gd name="T93" fmla="*/ 1 h 16"/>
                <a:gd name="T94" fmla="*/ 8 w 12"/>
                <a:gd name="T95" fmla="*/ 1 h 16"/>
                <a:gd name="T96" fmla="*/ 9 w 12"/>
                <a:gd name="T97" fmla="*/ 3 h 16"/>
                <a:gd name="T98" fmla="*/ 10 w 12"/>
                <a:gd name="T99" fmla="*/ 4 h 16"/>
                <a:gd name="T100" fmla="*/ 10 w 12"/>
                <a:gd name="T101" fmla="*/ 4 h 16"/>
                <a:gd name="T102" fmla="*/ 10 w 12"/>
                <a:gd name="T103" fmla="*/ 6 h 16"/>
                <a:gd name="T104" fmla="*/ 11 w 12"/>
                <a:gd name="T105"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 h="16">
                  <a:moveTo>
                    <a:pt x="11" y="2"/>
                  </a:moveTo>
                  <a:lnTo>
                    <a:pt x="11" y="2"/>
                  </a:lnTo>
                  <a:lnTo>
                    <a:pt x="11" y="3"/>
                  </a:lnTo>
                  <a:lnTo>
                    <a:pt x="10" y="3"/>
                  </a:lnTo>
                  <a:lnTo>
                    <a:pt x="10" y="2"/>
                  </a:lnTo>
                  <a:lnTo>
                    <a:pt x="10" y="2"/>
                  </a:lnTo>
                  <a:lnTo>
                    <a:pt x="10" y="1"/>
                  </a:lnTo>
                  <a:lnTo>
                    <a:pt x="9" y="1"/>
                  </a:lnTo>
                  <a:lnTo>
                    <a:pt x="8" y="1"/>
                  </a:lnTo>
                  <a:lnTo>
                    <a:pt x="8" y="1"/>
                  </a:lnTo>
                  <a:lnTo>
                    <a:pt x="7" y="0"/>
                  </a:lnTo>
                  <a:lnTo>
                    <a:pt x="6" y="0"/>
                  </a:lnTo>
                  <a:lnTo>
                    <a:pt x="6" y="1"/>
                  </a:lnTo>
                  <a:lnTo>
                    <a:pt x="5" y="1"/>
                  </a:lnTo>
                  <a:lnTo>
                    <a:pt x="5" y="1"/>
                  </a:lnTo>
                  <a:lnTo>
                    <a:pt x="5" y="1"/>
                  </a:lnTo>
                  <a:lnTo>
                    <a:pt x="4" y="1"/>
                  </a:lnTo>
                  <a:lnTo>
                    <a:pt x="4" y="2"/>
                  </a:lnTo>
                  <a:lnTo>
                    <a:pt x="3" y="2"/>
                  </a:lnTo>
                  <a:lnTo>
                    <a:pt x="3" y="3"/>
                  </a:lnTo>
                  <a:lnTo>
                    <a:pt x="3" y="4"/>
                  </a:lnTo>
                  <a:lnTo>
                    <a:pt x="3" y="4"/>
                  </a:lnTo>
                  <a:lnTo>
                    <a:pt x="3" y="5"/>
                  </a:lnTo>
                  <a:lnTo>
                    <a:pt x="3" y="6"/>
                  </a:lnTo>
                  <a:lnTo>
                    <a:pt x="4" y="6"/>
                  </a:lnTo>
                  <a:lnTo>
                    <a:pt x="4" y="7"/>
                  </a:lnTo>
                  <a:lnTo>
                    <a:pt x="5" y="8"/>
                  </a:lnTo>
                  <a:lnTo>
                    <a:pt x="5" y="8"/>
                  </a:lnTo>
                  <a:lnTo>
                    <a:pt x="6" y="9"/>
                  </a:lnTo>
                  <a:lnTo>
                    <a:pt x="6" y="9"/>
                  </a:lnTo>
                  <a:lnTo>
                    <a:pt x="6" y="10"/>
                  </a:lnTo>
                  <a:lnTo>
                    <a:pt x="7" y="11"/>
                  </a:lnTo>
                  <a:lnTo>
                    <a:pt x="7" y="11"/>
                  </a:lnTo>
                  <a:lnTo>
                    <a:pt x="7" y="12"/>
                  </a:lnTo>
                  <a:lnTo>
                    <a:pt x="7" y="13"/>
                  </a:lnTo>
                  <a:lnTo>
                    <a:pt x="7" y="14"/>
                  </a:lnTo>
                  <a:lnTo>
                    <a:pt x="6" y="14"/>
                  </a:lnTo>
                  <a:lnTo>
                    <a:pt x="6" y="14"/>
                  </a:lnTo>
                  <a:lnTo>
                    <a:pt x="6" y="14"/>
                  </a:lnTo>
                  <a:lnTo>
                    <a:pt x="5" y="14"/>
                  </a:lnTo>
                  <a:lnTo>
                    <a:pt x="5" y="14"/>
                  </a:lnTo>
                  <a:lnTo>
                    <a:pt x="4" y="14"/>
                  </a:lnTo>
                  <a:lnTo>
                    <a:pt x="3" y="14"/>
                  </a:lnTo>
                  <a:lnTo>
                    <a:pt x="3" y="14"/>
                  </a:lnTo>
                  <a:lnTo>
                    <a:pt x="2" y="13"/>
                  </a:lnTo>
                  <a:lnTo>
                    <a:pt x="2" y="12"/>
                  </a:lnTo>
                  <a:lnTo>
                    <a:pt x="1" y="11"/>
                  </a:lnTo>
                  <a:lnTo>
                    <a:pt x="1" y="10"/>
                  </a:lnTo>
                  <a:lnTo>
                    <a:pt x="1" y="9"/>
                  </a:lnTo>
                  <a:lnTo>
                    <a:pt x="0" y="13"/>
                  </a:lnTo>
                  <a:lnTo>
                    <a:pt x="1" y="13"/>
                  </a:lnTo>
                  <a:lnTo>
                    <a:pt x="1" y="14"/>
                  </a:lnTo>
                  <a:lnTo>
                    <a:pt x="2" y="14"/>
                  </a:lnTo>
                  <a:lnTo>
                    <a:pt x="2" y="14"/>
                  </a:lnTo>
                  <a:lnTo>
                    <a:pt x="3" y="14"/>
                  </a:lnTo>
                  <a:lnTo>
                    <a:pt x="3" y="14"/>
                  </a:lnTo>
                  <a:lnTo>
                    <a:pt x="3" y="15"/>
                  </a:lnTo>
                  <a:lnTo>
                    <a:pt x="4" y="15"/>
                  </a:lnTo>
                  <a:lnTo>
                    <a:pt x="5" y="15"/>
                  </a:lnTo>
                  <a:lnTo>
                    <a:pt x="5" y="15"/>
                  </a:lnTo>
                  <a:lnTo>
                    <a:pt x="6" y="15"/>
                  </a:lnTo>
                  <a:lnTo>
                    <a:pt x="6" y="15"/>
                  </a:lnTo>
                  <a:lnTo>
                    <a:pt x="7" y="15"/>
                  </a:lnTo>
                  <a:lnTo>
                    <a:pt x="8" y="15"/>
                  </a:lnTo>
                  <a:lnTo>
                    <a:pt x="8" y="14"/>
                  </a:lnTo>
                  <a:lnTo>
                    <a:pt x="8" y="14"/>
                  </a:lnTo>
                  <a:lnTo>
                    <a:pt x="8" y="14"/>
                  </a:lnTo>
                  <a:lnTo>
                    <a:pt x="9" y="14"/>
                  </a:lnTo>
                  <a:lnTo>
                    <a:pt x="9" y="13"/>
                  </a:lnTo>
                  <a:lnTo>
                    <a:pt x="9" y="12"/>
                  </a:lnTo>
                  <a:lnTo>
                    <a:pt x="9" y="11"/>
                  </a:lnTo>
                  <a:lnTo>
                    <a:pt x="9" y="11"/>
                  </a:lnTo>
                  <a:lnTo>
                    <a:pt x="9" y="10"/>
                  </a:lnTo>
                  <a:lnTo>
                    <a:pt x="8" y="9"/>
                  </a:lnTo>
                  <a:lnTo>
                    <a:pt x="8" y="9"/>
                  </a:lnTo>
                  <a:lnTo>
                    <a:pt x="8" y="9"/>
                  </a:lnTo>
                  <a:lnTo>
                    <a:pt x="8" y="8"/>
                  </a:lnTo>
                  <a:lnTo>
                    <a:pt x="7" y="8"/>
                  </a:lnTo>
                  <a:lnTo>
                    <a:pt x="7" y="7"/>
                  </a:lnTo>
                  <a:lnTo>
                    <a:pt x="6" y="6"/>
                  </a:lnTo>
                  <a:lnTo>
                    <a:pt x="6" y="6"/>
                  </a:lnTo>
                  <a:lnTo>
                    <a:pt x="6" y="6"/>
                  </a:lnTo>
                  <a:lnTo>
                    <a:pt x="5" y="6"/>
                  </a:lnTo>
                  <a:lnTo>
                    <a:pt x="5" y="5"/>
                  </a:lnTo>
                  <a:lnTo>
                    <a:pt x="5" y="5"/>
                  </a:lnTo>
                  <a:lnTo>
                    <a:pt x="5" y="4"/>
                  </a:lnTo>
                  <a:lnTo>
                    <a:pt x="5" y="4"/>
                  </a:lnTo>
                  <a:lnTo>
                    <a:pt x="5" y="3"/>
                  </a:lnTo>
                  <a:lnTo>
                    <a:pt x="5" y="2"/>
                  </a:lnTo>
                  <a:lnTo>
                    <a:pt x="5" y="1"/>
                  </a:lnTo>
                  <a:lnTo>
                    <a:pt x="6" y="1"/>
                  </a:lnTo>
                  <a:lnTo>
                    <a:pt x="6" y="1"/>
                  </a:lnTo>
                  <a:lnTo>
                    <a:pt x="6" y="1"/>
                  </a:lnTo>
                  <a:lnTo>
                    <a:pt x="7" y="1"/>
                  </a:lnTo>
                  <a:lnTo>
                    <a:pt x="8" y="1"/>
                  </a:lnTo>
                  <a:lnTo>
                    <a:pt x="8" y="1"/>
                  </a:lnTo>
                  <a:lnTo>
                    <a:pt x="9" y="2"/>
                  </a:lnTo>
                  <a:lnTo>
                    <a:pt x="9" y="3"/>
                  </a:lnTo>
                  <a:lnTo>
                    <a:pt x="10" y="3"/>
                  </a:lnTo>
                  <a:lnTo>
                    <a:pt x="10" y="4"/>
                  </a:lnTo>
                  <a:lnTo>
                    <a:pt x="10" y="4"/>
                  </a:lnTo>
                  <a:lnTo>
                    <a:pt x="10" y="4"/>
                  </a:lnTo>
                  <a:lnTo>
                    <a:pt x="10" y="5"/>
                  </a:lnTo>
                  <a:lnTo>
                    <a:pt x="10" y="6"/>
                  </a:lnTo>
                  <a:lnTo>
                    <a:pt x="10" y="6"/>
                  </a:lnTo>
                  <a:lnTo>
                    <a:pt x="11" y="6"/>
                  </a:lnTo>
                  <a:lnTo>
                    <a:pt x="11"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6" name="Freeform 750"/>
            <p:cNvSpPr>
              <a:spLocks/>
            </p:cNvSpPr>
            <p:nvPr/>
          </p:nvSpPr>
          <p:spPr bwMode="auto">
            <a:xfrm>
              <a:off x="1448" y="3818"/>
              <a:ext cx="13" cy="16"/>
            </a:xfrm>
            <a:custGeom>
              <a:avLst/>
              <a:gdLst>
                <a:gd name="T0" fmla="*/ 8 w 13"/>
                <a:gd name="T1" fmla="*/ 4 h 16"/>
                <a:gd name="T2" fmla="*/ 8 w 13"/>
                <a:gd name="T3" fmla="*/ 6 h 16"/>
                <a:gd name="T4" fmla="*/ 7 w 13"/>
                <a:gd name="T5" fmla="*/ 6 h 16"/>
                <a:gd name="T6" fmla="*/ 6 w 13"/>
                <a:gd name="T7" fmla="*/ 6 h 16"/>
                <a:gd name="T8" fmla="*/ 5 w 13"/>
                <a:gd name="T9" fmla="*/ 7 h 16"/>
                <a:gd name="T10" fmla="*/ 4 w 13"/>
                <a:gd name="T11" fmla="*/ 2 h 16"/>
                <a:gd name="T12" fmla="*/ 5 w 13"/>
                <a:gd name="T13" fmla="*/ 1 h 16"/>
                <a:gd name="T14" fmla="*/ 5 w 13"/>
                <a:gd name="T15" fmla="*/ 1 h 16"/>
                <a:gd name="T16" fmla="*/ 7 w 13"/>
                <a:gd name="T17" fmla="*/ 1 h 16"/>
                <a:gd name="T18" fmla="*/ 8 w 13"/>
                <a:gd name="T19" fmla="*/ 1 h 16"/>
                <a:gd name="T20" fmla="*/ 9 w 13"/>
                <a:gd name="T21" fmla="*/ 1 h 16"/>
                <a:gd name="T22" fmla="*/ 10 w 13"/>
                <a:gd name="T23" fmla="*/ 2 h 16"/>
                <a:gd name="T24" fmla="*/ 11 w 13"/>
                <a:gd name="T25" fmla="*/ 3 h 16"/>
                <a:gd name="T26" fmla="*/ 11 w 13"/>
                <a:gd name="T27" fmla="*/ 4 h 16"/>
                <a:gd name="T28" fmla="*/ 0 w 13"/>
                <a:gd name="T29" fmla="*/ 0 h 16"/>
                <a:gd name="T30" fmla="*/ 1 w 13"/>
                <a:gd name="T31" fmla="*/ 1 h 16"/>
                <a:gd name="T32" fmla="*/ 2 w 13"/>
                <a:gd name="T33" fmla="*/ 1 h 16"/>
                <a:gd name="T34" fmla="*/ 2 w 13"/>
                <a:gd name="T35" fmla="*/ 3 h 16"/>
                <a:gd name="T36" fmla="*/ 2 w 13"/>
                <a:gd name="T37" fmla="*/ 11 h 16"/>
                <a:gd name="T38" fmla="*/ 2 w 13"/>
                <a:gd name="T39" fmla="*/ 13 h 16"/>
                <a:gd name="T40" fmla="*/ 1 w 13"/>
                <a:gd name="T41" fmla="*/ 14 h 16"/>
                <a:gd name="T42" fmla="*/ 0 w 13"/>
                <a:gd name="T43" fmla="*/ 14 h 16"/>
                <a:gd name="T44" fmla="*/ 11 w 13"/>
                <a:gd name="T45" fmla="*/ 15 h 16"/>
                <a:gd name="T46" fmla="*/ 11 w 13"/>
                <a:gd name="T47" fmla="*/ 11 h 16"/>
                <a:gd name="T48" fmla="*/ 11 w 13"/>
                <a:gd name="T49" fmla="*/ 12 h 16"/>
                <a:gd name="T50" fmla="*/ 10 w 13"/>
                <a:gd name="T51" fmla="*/ 13 h 16"/>
                <a:gd name="T52" fmla="*/ 9 w 13"/>
                <a:gd name="T53" fmla="*/ 14 h 16"/>
                <a:gd name="T54" fmla="*/ 8 w 13"/>
                <a:gd name="T55" fmla="*/ 14 h 16"/>
                <a:gd name="T56" fmla="*/ 7 w 13"/>
                <a:gd name="T57" fmla="*/ 14 h 16"/>
                <a:gd name="T58" fmla="*/ 6 w 13"/>
                <a:gd name="T59" fmla="*/ 14 h 16"/>
                <a:gd name="T60" fmla="*/ 5 w 13"/>
                <a:gd name="T61" fmla="*/ 14 h 16"/>
                <a:gd name="T62" fmla="*/ 4 w 13"/>
                <a:gd name="T63" fmla="*/ 14 h 16"/>
                <a:gd name="T64" fmla="*/ 4 w 13"/>
                <a:gd name="T65" fmla="*/ 7 h 16"/>
                <a:gd name="T66" fmla="*/ 5 w 13"/>
                <a:gd name="T67" fmla="*/ 7 h 16"/>
                <a:gd name="T68" fmla="*/ 6 w 13"/>
                <a:gd name="T69" fmla="*/ 8 h 16"/>
                <a:gd name="T70" fmla="*/ 7 w 13"/>
                <a:gd name="T71" fmla="*/ 8 h 16"/>
                <a:gd name="T72" fmla="*/ 8 w 13"/>
                <a:gd name="T73" fmla="*/ 9 h 16"/>
                <a:gd name="T74" fmla="*/ 8 w 13"/>
                <a:gd name="T75" fmla="*/ 10 h 16"/>
                <a:gd name="T76" fmla="*/ 9 w 13"/>
                <a:gd name="T77"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16">
                  <a:moveTo>
                    <a:pt x="9" y="4"/>
                  </a:moveTo>
                  <a:lnTo>
                    <a:pt x="8" y="4"/>
                  </a:lnTo>
                  <a:lnTo>
                    <a:pt x="8" y="5"/>
                  </a:lnTo>
                  <a:lnTo>
                    <a:pt x="8" y="6"/>
                  </a:lnTo>
                  <a:lnTo>
                    <a:pt x="7" y="6"/>
                  </a:lnTo>
                  <a:lnTo>
                    <a:pt x="7" y="6"/>
                  </a:lnTo>
                  <a:lnTo>
                    <a:pt x="7" y="6"/>
                  </a:lnTo>
                  <a:lnTo>
                    <a:pt x="6" y="6"/>
                  </a:lnTo>
                  <a:lnTo>
                    <a:pt x="6" y="7"/>
                  </a:lnTo>
                  <a:lnTo>
                    <a:pt x="5" y="7"/>
                  </a:lnTo>
                  <a:lnTo>
                    <a:pt x="4" y="7"/>
                  </a:lnTo>
                  <a:lnTo>
                    <a:pt x="4" y="2"/>
                  </a:lnTo>
                  <a:lnTo>
                    <a:pt x="4" y="1"/>
                  </a:lnTo>
                  <a:lnTo>
                    <a:pt x="5" y="1"/>
                  </a:lnTo>
                  <a:lnTo>
                    <a:pt x="5" y="1"/>
                  </a:lnTo>
                  <a:lnTo>
                    <a:pt x="5" y="1"/>
                  </a:lnTo>
                  <a:lnTo>
                    <a:pt x="6" y="1"/>
                  </a:lnTo>
                  <a:lnTo>
                    <a:pt x="7" y="1"/>
                  </a:lnTo>
                  <a:lnTo>
                    <a:pt x="7" y="1"/>
                  </a:lnTo>
                  <a:lnTo>
                    <a:pt x="8" y="1"/>
                  </a:lnTo>
                  <a:lnTo>
                    <a:pt x="9" y="1"/>
                  </a:lnTo>
                  <a:lnTo>
                    <a:pt x="9" y="1"/>
                  </a:lnTo>
                  <a:lnTo>
                    <a:pt x="9" y="2"/>
                  </a:lnTo>
                  <a:lnTo>
                    <a:pt x="10" y="2"/>
                  </a:lnTo>
                  <a:lnTo>
                    <a:pt x="10" y="3"/>
                  </a:lnTo>
                  <a:lnTo>
                    <a:pt x="11" y="3"/>
                  </a:lnTo>
                  <a:lnTo>
                    <a:pt x="11" y="4"/>
                  </a:lnTo>
                  <a:lnTo>
                    <a:pt x="11" y="4"/>
                  </a:lnTo>
                  <a:lnTo>
                    <a:pt x="10" y="0"/>
                  </a:lnTo>
                  <a:lnTo>
                    <a:pt x="0" y="0"/>
                  </a:lnTo>
                  <a:lnTo>
                    <a:pt x="0" y="1"/>
                  </a:lnTo>
                  <a:lnTo>
                    <a:pt x="1" y="1"/>
                  </a:lnTo>
                  <a:lnTo>
                    <a:pt x="1" y="1"/>
                  </a:lnTo>
                  <a:lnTo>
                    <a:pt x="2" y="1"/>
                  </a:lnTo>
                  <a:lnTo>
                    <a:pt x="2" y="2"/>
                  </a:lnTo>
                  <a:lnTo>
                    <a:pt x="2" y="3"/>
                  </a:lnTo>
                  <a:lnTo>
                    <a:pt x="2" y="4"/>
                  </a:lnTo>
                  <a:lnTo>
                    <a:pt x="2" y="11"/>
                  </a:lnTo>
                  <a:lnTo>
                    <a:pt x="2" y="12"/>
                  </a:lnTo>
                  <a:lnTo>
                    <a:pt x="2" y="13"/>
                  </a:lnTo>
                  <a:lnTo>
                    <a:pt x="2" y="14"/>
                  </a:lnTo>
                  <a:lnTo>
                    <a:pt x="1" y="14"/>
                  </a:lnTo>
                  <a:lnTo>
                    <a:pt x="1" y="14"/>
                  </a:lnTo>
                  <a:lnTo>
                    <a:pt x="0" y="14"/>
                  </a:lnTo>
                  <a:lnTo>
                    <a:pt x="0" y="15"/>
                  </a:lnTo>
                  <a:lnTo>
                    <a:pt x="11" y="15"/>
                  </a:lnTo>
                  <a:lnTo>
                    <a:pt x="12" y="11"/>
                  </a:lnTo>
                  <a:lnTo>
                    <a:pt x="11" y="11"/>
                  </a:lnTo>
                  <a:lnTo>
                    <a:pt x="11" y="11"/>
                  </a:lnTo>
                  <a:lnTo>
                    <a:pt x="11" y="12"/>
                  </a:lnTo>
                  <a:lnTo>
                    <a:pt x="10" y="12"/>
                  </a:lnTo>
                  <a:lnTo>
                    <a:pt x="10" y="13"/>
                  </a:lnTo>
                  <a:lnTo>
                    <a:pt x="9" y="13"/>
                  </a:lnTo>
                  <a:lnTo>
                    <a:pt x="9" y="14"/>
                  </a:lnTo>
                  <a:lnTo>
                    <a:pt x="9" y="14"/>
                  </a:lnTo>
                  <a:lnTo>
                    <a:pt x="8" y="14"/>
                  </a:lnTo>
                  <a:lnTo>
                    <a:pt x="8" y="14"/>
                  </a:lnTo>
                  <a:lnTo>
                    <a:pt x="7" y="14"/>
                  </a:lnTo>
                  <a:lnTo>
                    <a:pt x="7" y="14"/>
                  </a:lnTo>
                  <a:lnTo>
                    <a:pt x="6" y="14"/>
                  </a:lnTo>
                  <a:lnTo>
                    <a:pt x="5" y="14"/>
                  </a:lnTo>
                  <a:lnTo>
                    <a:pt x="5" y="14"/>
                  </a:lnTo>
                  <a:lnTo>
                    <a:pt x="5" y="14"/>
                  </a:lnTo>
                  <a:lnTo>
                    <a:pt x="4" y="14"/>
                  </a:lnTo>
                  <a:lnTo>
                    <a:pt x="4" y="13"/>
                  </a:lnTo>
                  <a:lnTo>
                    <a:pt x="4" y="7"/>
                  </a:lnTo>
                  <a:lnTo>
                    <a:pt x="5" y="7"/>
                  </a:lnTo>
                  <a:lnTo>
                    <a:pt x="5" y="7"/>
                  </a:lnTo>
                  <a:lnTo>
                    <a:pt x="5" y="8"/>
                  </a:lnTo>
                  <a:lnTo>
                    <a:pt x="6" y="8"/>
                  </a:lnTo>
                  <a:lnTo>
                    <a:pt x="7" y="8"/>
                  </a:lnTo>
                  <a:lnTo>
                    <a:pt x="7" y="8"/>
                  </a:lnTo>
                  <a:lnTo>
                    <a:pt x="7" y="9"/>
                  </a:lnTo>
                  <a:lnTo>
                    <a:pt x="8" y="9"/>
                  </a:lnTo>
                  <a:lnTo>
                    <a:pt x="8" y="9"/>
                  </a:lnTo>
                  <a:lnTo>
                    <a:pt x="8" y="10"/>
                  </a:lnTo>
                  <a:lnTo>
                    <a:pt x="9" y="10"/>
                  </a:lnTo>
                  <a:lnTo>
                    <a:pt x="9"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7" name="Freeform 751"/>
            <p:cNvSpPr>
              <a:spLocks/>
            </p:cNvSpPr>
            <p:nvPr/>
          </p:nvSpPr>
          <p:spPr bwMode="auto">
            <a:xfrm>
              <a:off x="1467" y="3817"/>
              <a:ext cx="10" cy="17"/>
            </a:xfrm>
            <a:custGeom>
              <a:avLst/>
              <a:gdLst>
                <a:gd name="T0" fmla="*/ 7 w 10"/>
                <a:gd name="T1" fmla="*/ 0 h 17"/>
                <a:gd name="T2" fmla="*/ 6 w 10"/>
                <a:gd name="T3" fmla="*/ 1 h 17"/>
                <a:gd name="T4" fmla="*/ 4 w 10"/>
                <a:gd name="T5" fmla="*/ 1 h 17"/>
                <a:gd name="T6" fmla="*/ 4 w 10"/>
                <a:gd name="T7" fmla="*/ 0 h 17"/>
                <a:gd name="T8" fmla="*/ 2 w 10"/>
                <a:gd name="T9" fmla="*/ 1 h 17"/>
                <a:gd name="T10" fmla="*/ 1 w 10"/>
                <a:gd name="T11" fmla="*/ 1 h 17"/>
                <a:gd name="T12" fmla="*/ 1 w 10"/>
                <a:gd name="T13" fmla="*/ 1 h 17"/>
                <a:gd name="T14" fmla="*/ 0 w 10"/>
                <a:gd name="T15" fmla="*/ 3 h 17"/>
                <a:gd name="T16" fmla="*/ 0 w 10"/>
                <a:gd name="T17" fmla="*/ 4 h 17"/>
                <a:gd name="T18" fmla="*/ 1 w 10"/>
                <a:gd name="T19" fmla="*/ 7 h 17"/>
                <a:gd name="T20" fmla="*/ 2 w 10"/>
                <a:gd name="T21" fmla="*/ 7 h 17"/>
                <a:gd name="T22" fmla="*/ 3 w 10"/>
                <a:gd name="T23" fmla="*/ 8 h 17"/>
                <a:gd name="T24" fmla="*/ 5 w 10"/>
                <a:gd name="T25" fmla="*/ 9 h 17"/>
                <a:gd name="T26" fmla="*/ 7 w 10"/>
                <a:gd name="T27" fmla="*/ 9 h 17"/>
                <a:gd name="T28" fmla="*/ 8 w 10"/>
                <a:gd name="T29" fmla="*/ 11 h 17"/>
                <a:gd name="T30" fmla="*/ 8 w 10"/>
                <a:gd name="T31" fmla="*/ 12 h 17"/>
                <a:gd name="T32" fmla="*/ 7 w 10"/>
                <a:gd name="T33" fmla="*/ 13 h 17"/>
                <a:gd name="T34" fmla="*/ 7 w 10"/>
                <a:gd name="T35" fmla="*/ 14 h 17"/>
                <a:gd name="T36" fmla="*/ 5 w 10"/>
                <a:gd name="T37" fmla="*/ 15 h 17"/>
                <a:gd name="T38" fmla="*/ 4 w 10"/>
                <a:gd name="T39" fmla="*/ 15 h 17"/>
                <a:gd name="T40" fmla="*/ 4 w 10"/>
                <a:gd name="T41" fmla="*/ 14 h 17"/>
                <a:gd name="T42" fmla="*/ 2 w 10"/>
                <a:gd name="T43" fmla="*/ 14 h 17"/>
                <a:gd name="T44" fmla="*/ 2 w 10"/>
                <a:gd name="T45" fmla="*/ 13 h 17"/>
                <a:gd name="T46" fmla="*/ 1 w 10"/>
                <a:gd name="T47" fmla="*/ 12 h 17"/>
                <a:gd name="T48" fmla="*/ 1 w 10"/>
                <a:gd name="T49" fmla="*/ 12 h 17"/>
                <a:gd name="T50" fmla="*/ 2 w 10"/>
                <a:gd name="T51" fmla="*/ 16 h 17"/>
                <a:gd name="T52" fmla="*/ 2 w 10"/>
                <a:gd name="T53" fmla="*/ 15 h 17"/>
                <a:gd name="T54" fmla="*/ 4 w 10"/>
                <a:gd name="T55" fmla="*/ 15 h 17"/>
                <a:gd name="T56" fmla="*/ 5 w 10"/>
                <a:gd name="T57" fmla="*/ 15 h 17"/>
                <a:gd name="T58" fmla="*/ 6 w 10"/>
                <a:gd name="T59" fmla="*/ 15 h 17"/>
                <a:gd name="T60" fmla="*/ 7 w 10"/>
                <a:gd name="T61" fmla="*/ 15 h 17"/>
                <a:gd name="T62" fmla="*/ 8 w 10"/>
                <a:gd name="T63" fmla="*/ 14 h 17"/>
                <a:gd name="T64" fmla="*/ 8 w 10"/>
                <a:gd name="T65" fmla="*/ 13 h 17"/>
                <a:gd name="T66" fmla="*/ 9 w 10"/>
                <a:gd name="T67" fmla="*/ 12 h 17"/>
                <a:gd name="T68" fmla="*/ 9 w 10"/>
                <a:gd name="T69" fmla="*/ 10 h 17"/>
                <a:gd name="T70" fmla="*/ 8 w 10"/>
                <a:gd name="T71" fmla="*/ 9 h 17"/>
                <a:gd name="T72" fmla="*/ 8 w 10"/>
                <a:gd name="T73" fmla="*/ 7 h 17"/>
                <a:gd name="T74" fmla="*/ 7 w 10"/>
                <a:gd name="T75" fmla="*/ 7 h 17"/>
                <a:gd name="T76" fmla="*/ 5 w 10"/>
                <a:gd name="T77" fmla="*/ 7 h 17"/>
                <a:gd name="T78" fmla="*/ 4 w 10"/>
                <a:gd name="T79" fmla="*/ 7 h 17"/>
                <a:gd name="T80" fmla="*/ 3 w 10"/>
                <a:gd name="T81" fmla="*/ 6 h 17"/>
                <a:gd name="T82" fmla="*/ 2 w 10"/>
                <a:gd name="T83" fmla="*/ 6 h 17"/>
                <a:gd name="T84" fmla="*/ 1 w 10"/>
                <a:gd name="T85" fmla="*/ 4 h 17"/>
                <a:gd name="T86" fmla="*/ 1 w 10"/>
                <a:gd name="T87" fmla="*/ 3 h 17"/>
                <a:gd name="T88" fmla="*/ 2 w 10"/>
                <a:gd name="T89" fmla="*/ 2 h 17"/>
                <a:gd name="T90" fmla="*/ 2 w 10"/>
                <a:gd name="T91" fmla="*/ 1 h 17"/>
                <a:gd name="T92" fmla="*/ 4 w 10"/>
                <a:gd name="T93" fmla="*/ 1 h 17"/>
                <a:gd name="T94" fmla="*/ 5 w 10"/>
                <a:gd name="T95" fmla="*/ 1 h 17"/>
                <a:gd name="T96" fmla="*/ 5 w 10"/>
                <a:gd name="T97" fmla="*/ 1 h 17"/>
                <a:gd name="T98" fmla="*/ 7 w 10"/>
                <a:gd name="T99" fmla="*/ 3 h 17"/>
                <a:gd name="T100" fmla="*/ 8 w 10"/>
                <a:gd name="T101"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 h="17">
                  <a:moveTo>
                    <a:pt x="7" y="0"/>
                  </a:moveTo>
                  <a:lnTo>
                    <a:pt x="7" y="0"/>
                  </a:lnTo>
                  <a:lnTo>
                    <a:pt x="6" y="0"/>
                  </a:lnTo>
                  <a:lnTo>
                    <a:pt x="6" y="1"/>
                  </a:lnTo>
                  <a:lnTo>
                    <a:pt x="5" y="1"/>
                  </a:lnTo>
                  <a:lnTo>
                    <a:pt x="4" y="1"/>
                  </a:lnTo>
                  <a:lnTo>
                    <a:pt x="4" y="0"/>
                  </a:lnTo>
                  <a:lnTo>
                    <a:pt x="4" y="0"/>
                  </a:lnTo>
                  <a:lnTo>
                    <a:pt x="3" y="1"/>
                  </a:lnTo>
                  <a:lnTo>
                    <a:pt x="2" y="1"/>
                  </a:lnTo>
                  <a:lnTo>
                    <a:pt x="2" y="1"/>
                  </a:lnTo>
                  <a:lnTo>
                    <a:pt x="1" y="1"/>
                  </a:lnTo>
                  <a:lnTo>
                    <a:pt x="1" y="1"/>
                  </a:lnTo>
                  <a:lnTo>
                    <a:pt x="1" y="1"/>
                  </a:lnTo>
                  <a:lnTo>
                    <a:pt x="1" y="2"/>
                  </a:lnTo>
                  <a:lnTo>
                    <a:pt x="0" y="3"/>
                  </a:lnTo>
                  <a:lnTo>
                    <a:pt x="0" y="4"/>
                  </a:lnTo>
                  <a:lnTo>
                    <a:pt x="0" y="4"/>
                  </a:lnTo>
                  <a:lnTo>
                    <a:pt x="1" y="6"/>
                  </a:lnTo>
                  <a:lnTo>
                    <a:pt x="1" y="7"/>
                  </a:lnTo>
                  <a:lnTo>
                    <a:pt x="1" y="7"/>
                  </a:lnTo>
                  <a:lnTo>
                    <a:pt x="2" y="7"/>
                  </a:lnTo>
                  <a:lnTo>
                    <a:pt x="2" y="8"/>
                  </a:lnTo>
                  <a:lnTo>
                    <a:pt x="3" y="8"/>
                  </a:lnTo>
                  <a:lnTo>
                    <a:pt x="4" y="8"/>
                  </a:lnTo>
                  <a:lnTo>
                    <a:pt x="5" y="9"/>
                  </a:lnTo>
                  <a:lnTo>
                    <a:pt x="6" y="9"/>
                  </a:lnTo>
                  <a:lnTo>
                    <a:pt x="7" y="9"/>
                  </a:lnTo>
                  <a:lnTo>
                    <a:pt x="7" y="10"/>
                  </a:lnTo>
                  <a:lnTo>
                    <a:pt x="8" y="11"/>
                  </a:lnTo>
                  <a:lnTo>
                    <a:pt x="8" y="12"/>
                  </a:lnTo>
                  <a:lnTo>
                    <a:pt x="8" y="12"/>
                  </a:lnTo>
                  <a:lnTo>
                    <a:pt x="7" y="12"/>
                  </a:lnTo>
                  <a:lnTo>
                    <a:pt x="7" y="13"/>
                  </a:lnTo>
                  <a:lnTo>
                    <a:pt x="7" y="14"/>
                  </a:lnTo>
                  <a:lnTo>
                    <a:pt x="7" y="14"/>
                  </a:lnTo>
                  <a:lnTo>
                    <a:pt x="6" y="15"/>
                  </a:lnTo>
                  <a:lnTo>
                    <a:pt x="5" y="15"/>
                  </a:lnTo>
                  <a:lnTo>
                    <a:pt x="5" y="15"/>
                  </a:lnTo>
                  <a:lnTo>
                    <a:pt x="4" y="15"/>
                  </a:lnTo>
                  <a:lnTo>
                    <a:pt x="4" y="15"/>
                  </a:lnTo>
                  <a:lnTo>
                    <a:pt x="4" y="14"/>
                  </a:lnTo>
                  <a:lnTo>
                    <a:pt x="3" y="14"/>
                  </a:lnTo>
                  <a:lnTo>
                    <a:pt x="2" y="14"/>
                  </a:lnTo>
                  <a:lnTo>
                    <a:pt x="2" y="13"/>
                  </a:lnTo>
                  <a:lnTo>
                    <a:pt x="2" y="13"/>
                  </a:lnTo>
                  <a:lnTo>
                    <a:pt x="2" y="12"/>
                  </a:lnTo>
                  <a:lnTo>
                    <a:pt x="1" y="12"/>
                  </a:lnTo>
                  <a:lnTo>
                    <a:pt x="1" y="12"/>
                  </a:lnTo>
                  <a:lnTo>
                    <a:pt x="1" y="12"/>
                  </a:lnTo>
                  <a:lnTo>
                    <a:pt x="0" y="12"/>
                  </a:lnTo>
                  <a:lnTo>
                    <a:pt x="2" y="16"/>
                  </a:lnTo>
                  <a:lnTo>
                    <a:pt x="2" y="15"/>
                  </a:lnTo>
                  <a:lnTo>
                    <a:pt x="2" y="15"/>
                  </a:lnTo>
                  <a:lnTo>
                    <a:pt x="3" y="15"/>
                  </a:lnTo>
                  <a:lnTo>
                    <a:pt x="4" y="15"/>
                  </a:lnTo>
                  <a:lnTo>
                    <a:pt x="4" y="15"/>
                  </a:lnTo>
                  <a:lnTo>
                    <a:pt x="5" y="15"/>
                  </a:lnTo>
                  <a:lnTo>
                    <a:pt x="5" y="15"/>
                  </a:lnTo>
                  <a:lnTo>
                    <a:pt x="6" y="15"/>
                  </a:lnTo>
                  <a:lnTo>
                    <a:pt x="7" y="15"/>
                  </a:lnTo>
                  <a:lnTo>
                    <a:pt x="7" y="15"/>
                  </a:lnTo>
                  <a:lnTo>
                    <a:pt x="8" y="15"/>
                  </a:lnTo>
                  <a:lnTo>
                    <a:pt x="8" y="14"/>
                  </a:lnTo>
                  <a:lnTo>
                    <a:pt x="8" y="14"/>
                  </a:lnTo>
                  <a:lnTo>
                    <a:pt x="8" y="13"/>
                  </a:lnTo>
                  <a:lnTo>
                    <a:pt x="9" y="12"/>
                  </a:lnTo>
                  <a:lnTo>
                    <a:pt x="9" y="12"/>
                  </a:lnTo>
                  <a:lnTo>
                    <a:pt x="9" y="11"/>
                  </a:lnTo>
                  <a:lnTo>
                    <a:pt x="9" y="10"/>
                  </a:lnTo>
                  <a:lnTo>
                    <a:pt x="9" y="9"/>
                  </a:lnTo>
                  <a:lnTo>
                    <a:pt x="8" y="9"/>
                  </a:lnTo>
                  <a:lnTo>
                    <a:pt x="8" y="8"/>
                  </a:lnTo>
                  <a:lnTo>
                    <a:pt x="8" y="7"/>
                  </a:lnTo>
                  <a:lnTo>
                    <a:pt x="7" y="7"/>
                  </a:lnTo>
                  <a:lnTo>
                    <a:pt x="7" y="7"/>
                  </a:lnTo>
                  <a:lnTo>
                    <a:pt x="6" y="7"/>
                  </a:lnTo>
                  <a:lnTo>
                    <a:pt x="5" y="7"/>
                  </a:lnTo>
                  <a:lnTo>
                    <a:pt x="4" y="7"/>
                  </a:lnTo>
                  <a:lnTo>
                    <a:pt x="4" y="7"/>
                  </a:lnTo>
                  <a:lnTo>
                    <a:pt x="4" y="6"/>
                  </a:lnTo>
                  <a:lnTo>
                    <a:pt x="3" y="6"/>
                  </a:lnTo>
                  <a:lnTo>
                    <a:pt x="2" y="6"/>
                  </a:lnTo>
                  <a:lnTo>
                    <a:pt x="2" y="6"/>
                  </a:lnTo>
                  <a:lnTo>
                    <a:pt x="2" y="5"/>
                  </a:lnTo>
                  <a:lnTo>
                    <a:pt x="1" y="4"/>
                  </a:lnTo>
                  <a:lnTo>
                    <a:pt x="1" y="4"/>
                  </a:lnTo>
                  <a:lnTo>
                    <a:pt x="1" y="3"/>
                  </a:lnTo>
                  <a:lnTo>
                    <a:pt x="1" y="2"/>
                  </a:lnTo>
                  <a:lnTo>
                    <a:pt x="2" y="2"/>
                  </a:lnTo>
                  <a:lnTo>
                    <a:pt x="2" y="1"/>
                  </a:lnTo>
                  <a:lnTo>
                    <a:pt x="2" y="1"/>
                  </a:lnTo>
                  <a:lnTo>
                    <a:pt x="3" y="1"/>
                  </a:lnTo>
                  <a:lnTo>
                    <a:pt x="4" y="1"/>
                  </a:lnTo>
                  <a:lnTo>
                    <a:pt x="4" y="1"/>
                  </a:lnTo>
                  <a:lnTo>
                    <a:pt x="5" y="1"/>
                  </a:lnTo>
                  <a:lnTo>
                    <a:pt x="5" y="1"/>
                  </a:lnTo>
                  <a:lnTo>
                    <a:pt x="5" y="1"/>
                  </a:lnTo>
                  <a:lnTo>
                    <a:pt x="6" y="2"/>
                  </a:lnTo>
                  <a:lnTo>
                    <a:pt x="7" y="3"/>
                  </a:lnTo>
                  <a:lnTo>
                    <a:pt x="7" y="4"/>
                  </a:lnTo>
                  <a:lnTo>
                    <a:pt x="8" y="4"/>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8" name="Freeform 752"/>
            <p:cNvSpPr>
              <a:spLocks/>
            </p:cNvSpPr>
            <p:nvPr/>
          </p:nvSpPr>
          <p:spPr bwMode="auto">
            <a:xfrm>
              <a:off x="1493" y="3811"/>
              <a:ext cx="14" cy="16"/>
            </a:xfrm>
            <a:custGeom>
              <a:avLst/>
              <a:gdLst>
                <a:gd name="T0" fmla="*/ 13 w 14"/>
                <a:gd name="T1" fmla="*/ 9 h 16"/>
                <a:gd name="T2" fmla="*/ 13 w 14"/>
                <a:gd name="T3" fmla="*/ 8 h 16"/>
                <a:gd name="T4" fmla="*/ 12 w 14"/>
                <a:gd name="T5" fmla="*/ 8 h 16"/>
                <a:gd name="T6" fmla="*/ 12 w 14"/>
                <a:gd name="T7" fmla="*/ 7 h 16"/>
                <a:gd name="T8" fmla="*/ 12 w 14"/>
                <a:gd name="T9" fmla="*/ 6 h 16"/>
                <a:gd name="T10" fmla="*/ 12 w 14"/>
                <a:gd name="T11" fmla="*/ 6 h 16"/>
                <a:gd name="T12" fmla="*/ 12 w 14"/>
                <a:gd name="T13" fmla="*/ 5 h 16"/>
                <a:gd name="T14" fmla="*/ 12 w 14"/>
                <a:gd name="T15" fmla="*/ 4 h 16"/>
                <a:gd name="T16" fmla="*/ 11 w 14"/>
                <a:gd name="T17" fmla="*/ 4 h 16"/>
                <a:gd name="T18" fmla="*/ 11 w 14"/>
                <a:gd name="T19" fmla="*/ 3 h 16"/>
                <a:gd name="T20" fmla="*/ 10 w 14"/>
                <a:gd name="T21" fmla="*/ 3 h 16"/>
                <a:gd name="T22" fmla="*/ 10 w 14"/>
                <a:gd name="T23" fmla="*/ 2 h 16"/>
                <a:gd name="T24" fmla="*/ 10 w 14"/>
                <a:gd name="T25" fmla="*/ 1 h 16"/>
                <a:gd name="T26" fmla="*/ 9 w 14"/>
                <a:gd name="T27" fmla="*/ 1 h 16"/>
                <a:gd name="T28" fmla="*/ 8 w 14"/>
                <a:gd name="T29" fmla="*/ 1 h 16"/>
                <a:gd name="T30" fmla="*/ 8 w 14"/>
                <a:gd name="T31" fmla="*/ 1 h 16"/>
                <a:gd name="T32" fmla="*/ 7 w 14"/>
                <a:gd name="T33" fmla="*/ 1 h 16"/>
                <a:gd name="T34" fmla="*/ 5 w 14"/>
                <a:gd name="T35" fmla="*/ 0 h 16"/>
                <a:gd name="T36" fmla="*/ 5 w 14"/>
                <a:gd name="T37" fmla="*/ 1 h 16"/>
                <a:gd name="T38" fmla="*/ 4 w 14"/>
                <a:gd name="T39" fmla="*/ 1 h 16"/>
                <a:gd name="T40" fmla="*/ 3 w 14"/>
                <a:gd name="T41" fmla="*/ 1 h 16"/>
                <a:gd name="T42" fmla="*/ 3 w 14"/>
                <a:gd name="T43" fmla="*/ 1 h 16"/>
                <a:gd name="T44" fmla="*/ 2 w 14"/>
                <a:gd name="T45" fmla="*/ 2 h 16"/>
                <a:gd name="T46" fmla="*/ 1 w 14"/>
                <a:gd name="T47" fmla="*/ 3 h 16"/>
                <a:gd name="T48" fmla="*/ 1 w 14"/>
                <a:gd name="T49" fmla="*/ 4 h 16"/>
                <a:gd name="T50" fmla="*/ 1 w 14"/>
                <a:gd name="T51" fmla="*/ 4 h 16"/>
                <a:gd name="T52" fmla="*/ 1 w 14"/>
                <a:gd name="T53" fmla="*/ 4 h 16"/>
                <a:gd name="T54" fmla="*/ 0 w 14"/>
                <a:gd name="T55" fmla="*/ 5 h 16"/>
                <a:gd name="T56" fmla="*/ 0 w 14"/>
                <a:gd name="T57" fmla="*/ 6 h 16"/>
                <a:gd name="T58" fmla="*/ 0 w 14"/>
                <a:gd name="T59" fmla="*/ 6 h 16"/>
                <a:gd name="T60" fmla="*/ 0 w 14"/>
                <a:gd name="T61" fmla="*/ 7 h 16"/>
                <a:gd name="T62" fmla="*/ 0 w 14"/>
                <a:gd name="T63" fmla="*/ 8 h 16"/>
                <a:gd name="T64" fmla="*/ 0 w 14"/>
                <a:gd name="T65" fmla="*/ 9 h 16"/>
                <a:gd name="T66" fmla="*/ 0 w 14"/>
                <a:gd name="T67" fmla="*/ 9 h 16"/>
                <a:gd name="T68" fmla="*/ 1 w 14"/>
                <a:gd name="T69" fmla="*/ 10 h 16"/>
                <a:gd name="T70" fmla="*/ 1 w 14"/>
                <a:gd name="T71" fmla="*/ 11 h 16"/>
                <a:gd name="T72" fmla="*/ 1 w 14"/>
                <a:gd name="T73" fmla="*/ 11 h 16"/>
                <a:gd name="T74" fmla="*/ 1 w 14"/>
                <a:gd name="T75" fmla="*/ 12 h 16"/>
                <a:gd name="T76" fmla="*/ 2 w 14"/>
                <a:gd name="T77" fmla="*/ 13 h 16"/>
                <a:gd name="T78" fmla="*/ 2 w 14"/>
                <a:gd name="T79" fmla="*/ 14 h 16"/>
                <a:gd name="T80" fmla="*/ 3 w 14"/>
                <a:gd name="T81" fmla="*/ 14 h 16"/>
                <a:gd name="T82" fmla="*/ 3 w 14"/>
                <a:gd name="T83" fmla="*/ 14 h 16"/>
                <a:gd name="T84" fmla="*/ 4 w 14"/>
                <a:gd name="T85" fmla="*/ 14 h 16"/>
                <a:gd name="T86" fmla="*/ 4 w 14"/>
                <a:gd name="T87" fmla="*/ 15 h 16"/>
                <a:gd name="T88" fmla="*/ 5 w 14"/>
                <a:gd name="T89" fmla="*/ 15 h 16"/>
                <a:gd name="T90" fmla="*/ 5 w 14"/>
                <a:gd name="T91" fmla="*/ 15 h 16"/>
                <a:gd name="T92" fmla="*/ 6 w 14"/>
                <a:gd name="T93" fmla="*/ 15 h 16"/>
                <a:gd name="T94" fmla="*/ 7 w 14"/>
                <a:gd name="T95" fmla="*/ 15 h 16"/>
                <a:gd name="T96" fmla="*/ 8 w 14"/>
                <a:gd name="T97" fmla="*/ 15 h 16"/>
                <a:gd name="T98" fmla="*/ 8 w 14"/>
                <a:gd name="T99" fmla="*/ 15 h 16"/>
                <a:gd name="T100" fmla="*/ 9 w 14"/>
                <a:gd name="T101" fmla="*/ 15 h 16"/>
                <a:gd name="T102" fmla="*/ 10 w 14"/>
                <a:gd name="T103" fmla="*/ 14 h 16"/>
                <a:gd name="T104" fmla="*/ 10 w 14"/>
                <a:gd name="T105" fmla="*/ 14 h 16"/>
                <a:gd name="T106" fmla="*/ 11 w 14"/>
                <a:gd name="T107" fmla="*/ 14 h 16"/>
                <a:gd name="T108" fmla="*/ 12 w 14"/>
                <a:gd name="T109" fmla="*/ 13 h 16"/>
                <a:gd name="T110" fmla="*/ 12 w 14"/>
                <a:gd name="T111" fmla="*/ 12 h 16"/>
                <a:gd name="T112" fmla="*/ 12 w 14"/>
                <a:gd name="T113" fmla="*/ 12 h 16"/>
                <a:gd name="T114" fmla="*/ 12 w 14"/>
                <a:gd name="T115" fmla="*/ 11 h 16"/>
                <a:gd name="T116" fmla="*/ 12 w 14"/>
                <a:gd name="T117" fmla="*/ 11 h 16"/>
                <a:gd name="T118" fmla="*/ 13 w 14"/>
                <a:gd name="T119" fmla="*/ 10 h 16"/>
                <a:gd name="T120" fmla="*/ 13 w 14"/>
                <a:gd name="T121" fmla="*/ 9 h 16"/>
                <a:gd name="T122" fmla="*/ 13 w 14"/>
                <a:gd name="T123"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 h="16">
                  <a:moveTo>
                    <a:pt x="13" y="9"/>
                  </a:moveTo>
                  <a:lnTo>
                    <a:pt x="13" y="8"/>
                  </a:lnTo>
                  <a:lnTo>
                    <a:pt x="12" y="8"/>
                  </a:lnTo>
                  <a:lnTo>
                    <a:pt x="12" y="7"/>
                  </a:lnTo>
                  <a:lnTo>
                    <a:pt x="12" y="6"/>
                  </a:lnTo>
                  <a:lnTo>
                    <a:pt x="12" y="6"/>
                  </a:lnTo>
                  <a:lnTo>
                    <a:pt x="12" y="5"/>
                  </a:lnTo>
                  <a:lnTo>
                    <a:pt x="12" y="4"/>
                  </a:lnTo>
                  <a:lnTo>
                    <a:pt x="11" y="4"/>
                  </a:lnTo>
                  <a:lnTo>
                    <a:pt x="11" y="3"/>
                  </a:lnTo>
                  <a:lnTo>
                    <a:pt x="10" y="3"/>
                  </a:lnTo>
                  <a:lnTo>
                    <a:pt x="10" y="2"/>
                  </a:lnTo>
                  <a:lnTo>
                    <a:pt x="10" y="1"/>
                  </a:lnTo>
                  <a:lnTo>
                    <a:pt x="9" y="1"/>
                  </a:lnTo>
                  <a:lnTo>
                    <a:pt x="8" y="1"/>
                  </a:lnTo>
                  <a:lnTo>
                    <a:pt x="8" y="1"/>
                  </a:lnTo>
                  <a:lnTo>
                    <a:pt x="7" y="1"/>
                  </a:lnTo>
                  <a:lnTo>
                    <a:pt x="5" y="0"/>
                  </a:lnTo>
                  <a:lnTo>
                    <a:pt x="5" y="1"/>
                  </a:lnTo>
                  <a:lnTo>
                    <a:pt x="4" y="1"/>
                  </a:lnTo>
                  <a:lnTo>
                    <a:pt x="3" y="1"/>
                  </a:lnTo>
                  <a:lnTo>
                    <a:pt x="3" y="1"/>
                  </a:lnTo>
                  <a:lnTo>
                    <a:pt x="2" y="2"/>
                  </a:lnTo>
                  <a:lnTo>
                    <a:pt x="1" y="3"/>
                  </a:lnTo>
                  <a:lnTo>
                    <a:pt x="1" y="4"/>
                  </a:lnTo>
                  <a:lnTo>
                    <a:pt x="1" y="4"/>
                  </a:lnTo>
                  <a:lnTo>
                    <a:pt x="1" y="4"/>
                  </a:lnTo>
                  <a:lnTo>
                    <a:pt x="0" y="5"/>
                  </a:lnTo>
                  <a:lnTo>
                    <a:pt x="0" y="6"/>
                  </a:lnTo>
                  <a:lnTo>
                    <a:pt x="0" y="6"/>
                  </a:lnTo>
                  <a:lnTo>
                    <a:pt x="0" y="7"/>
                  </a:lnTo>
                  <a:lnTo>
                    <a:pt x="0" y="8"/>
                  </a:lnTo>
                  <a:lnTo>
                    <a:pt x="0" y="9"/>
                  </a:lnTo>
                  <a:lnTo>
                    <a:pt x="0" y="9"/>
                  </a:lnTo>
                  <a:lnTo>
                    <a:pt x="1" y="10"/>
                  </a:lnTo>
                  <a:lnTo>
                    <a:pt x="1" y="11"/>
                  </a:lnTo>
                  <a:lnTo>
                    <a:pt x="1" y="11"/>
                  </a:lnTo>
                  <a:lnTo>
                    <a:pt x="1" y="12"/>
                  </a:lnTo>
                  <a:lnTo>
                    <a:pt x="2" y="13"/>
                  </a:lnTo>
                  <a:lnTo>
                    <a:pt x="2" y="14"/>
                  </a:lnTo>
                  <a:lnTo>
                    <a:pt x="3" y="14"/>
                  </a:lnTo>
                  <a:lnTo>
                    <a:pt x="3" y="14"/>
                  </a:lnTo>
                  <a:lnTo>
                    <a:pt x="4" y="14"/>
                  </a:lnTo>
                  <a:lnTo>
                    <a:pt x="4" y="15"/>
                  </a:lnTo>
                  <a:lnTo>
                    <a:pt x="5" y="15"/>
                  </a:lnTo>
                  <a:lnTo>
                    <a:pt x="5" y="15"/>
                  </a:lnTo>
                  <a:lnTo>
                    <a:pt x="6" y="15"/>
                  </a:lnTo>
                  <a:lnTo>
                    <a:pt x="7" y="15"/>
                  </a:lnTo>
                  <a:lnTo>
                    <a:pt x="8" y="15"/>
                  </a:lnTo>
                  <a:lnTo>
                    <a:pt x="8" y="15"/>
                  </a:lnTo>
                  <a:lnTo>
                    <a:pt x="9" y="15"/>
                  </a:lnTo>
                  <a:lnTo>
                    <a:pt x="10" y="14"/>
                  </a:lnTo>
                  <a:lnTo>
                    <a:pt x="10" y="14"/>
                  </a:lnTo>
                  <a:lnTo>
                    <a:pt x="11" y="14"/>
                  </a:lnTo>
                  <a:lnTo>
                    <a:pt x="12" y="13"/>
                  </a:lnTo>
                  <a:lnTo>
                    <a:pt x="12" y="12"/>
                  </a:lnTo>
                  <a:lnTo>
                    <a:pt x="12" y="12"/>
                  </a:lnTo>
                  <a:lnTo>
                    <a:pt x="12" y="11"/>
                  </a:lnTo>
                  <a:lnTo>
                    <a:pt x="12" y="11"/>
                  </a:lnTo>
                  <a:lnTo>
                    <a:pt x="13" y="10"/>
                  </a:lnTo>
                  <a:lnTo>
                    <a:pt x="13" y="9"/>
                  </a:lnTo>
                  <a:lnTo>
                    <a:pt x="13"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09" name="Freeform 753"/>
            <p:cNvSpPr>
              <a:spLocks/>
            </p:cNvSpPr>
            <p:nvPr/>
          </p:nvSpPr>
          <p:spPr bwMode="auto">
            <a:xfrm>
              <a:off x="1607" y="3712"/>
              <a:ext cx="18" cy="15"/>
            </a:xfrm>
            <a:custGeom>
              <a:avLst/>
              <a:gdLst>
                <a:gd name="T0" fmla="*/ 8 w 18"/>
                <a:gd name="T1" fmla="*/ 8 h 15"/>
                <a:gd name="T2" fmla="*/ 9 w 18"/>
                <a:gd name="T3" fmla="*/ 8 h 15"/>
                <a:gd name="T4" fmla="*/ 10 w 18"/>
                <a:gd name="T5" fmla="*/ 9 h 15"/>
                <a:gd name="T6" fmla="*/ 10 w 18"/>
                <a:gd name="T7" fmla="*/ 10 h 15"/>
                <a:gd name="T8" fmla="*/ 11 w 18"/>
                <a:gd name="T9" fmla="*/ 10 h 15"/>
                <a:gd name="T10" fmla="*/ 11 w 18"/>
                <a:gd name="T11" fmla="*/ 11 h 15"/>
                <a:gd name="T12" fmla="*/ 12 w 18"/>
                <a:gd name="T13" fmla="*/ 11 h 15"/>
                <a:gd name="T14" fmla="*/ 12 w 18"/>
                <a:gd name="T15" fmla="*/ 10 h 15"/>
                <a:gd name="T16" fmla="*/ 13 w 18"/>
                <a:gd name="T17" fmla="*/ 10 h 15"/>
                <a:gd name="T18" fmla="*/ 13 w 18"/>
                <a:gd name="T19" fmla="*/ 9 h 15"/>
                <a:gd name="T20" fmla="*/ 13 w 18"/>
                <a:gd name="T21" fmla="*/ 8 h 15"/>
                <a:gd name="T22" fmla="*/ 13 w 18"/>
                <a:gd name="T23" fmla="*/ 9 h 15"/>
                <a:gd name="T24" fmla="*/ 11 w 18"/>
                <a:gd name="T25" fmla="*/ 14 h 15"/>
                <a:gd name="T26" fmla="*/ 11 w 18"/>
                <a:gd name="T27" fmla="*/ 13 h 15"/>
                <a:gd name="T28" fmla="*/ 11 w 18"/>
                <a:gd name="T29" fmla="*/ 13 h 15"/>
                <a:gd name="T30" fmla="*/ 11 w 18"/>
                <a:gd name="T31" fmla="*/ 12 h 15"/>
                <a:gd name="T32" fmla="*/ 11 w 18"/>
                <a:gd name="T33" fmla="*/ 11 h 15"/>
                <a:gd name="T34" fmla="*/ 10 w 18"/>
                <a:gd name="T35" fmla="*/ 11 h 15"/>
                <a:gd name="T36" fmla="*/ 10 w 18"/>
                <a:gd name="T37" fmla="*/ 11 h 15"/>
                <a:gd name="T38" fmla="*/ 10 w 18"/>
                <a:gd name="T39" fmla="*/ 11 h 15"/>
                <a:gd name="T40" fmla="*/ 10 w 18"/>
                <a:gd name="T41" fmla="*/ 10 h 15"/>
                <a:gd name="T42" fmla="*/ 9 w 18"/>
                <a:gd name="T43" fmla="*/ 10 h 15"/>
                <a:gd name="T44" fmla="*/ 0 w 18"/>
                <a:gd name="T45" fmla="*/ 3 h 15"/>
                <a:gd name="T46" fmla="*/ 0 w 18"/>
                <a:gd name="T47" fmla="*/ 1 h 15"/>
                <a:gd name="T48" fmla="*/ 12 w 18"/>
                <a:gd name="T49" fmla="*/ 1 h 15"/>
                <a:gd name="T50" fmla="*/ 13 w 18"/>
                <a:gd name="T51" fmla="*/ 1 h 15"/>
                <a:gd name="T52" fmla="*/ 13 w 18"/>
                <a:gd name="T53" fmla="*/ 1 h 15"/>
                <a:gd name="T54" fmla="*/ 14 w 18"/>
                <a:gd name="T55" fmla="*/ 1 h 15"/>
                <a:gd name="T56" fmla="*/ 15 w 18"/>
                <a:gd name="T57" fmla="*/ 1 h 15"/>
                <a:gd name="T58" fmla="*/ 16 w 18"/>
                <a:gd name="T59" fmla="*/ 1 h 15"/>
                <a:gd name="T60" fmla="*/ 16 w 18"/>
                <a:gd name="T61" fmla="*/ 1 h 15"/>
                <a:gd name="T62" fmla="*/ 16 w 18"/>
                <a:gd name="T63" fmla="*/ 1 h 15"/>
                <a:gd name="T64" fmla="*/ 16 w 18"/>
                <a:gd name="T65" fmla="*/ 0 h 15"/>
                <a:gd name="T66" fmla="*/ 17 w 18"/>
                <a:gd name="T67" fmla="*/ 0 h 15"/>
                <a:gd name="T68" fmla="*/ 17 w 18"/>
                <a:gd name="T69" fmla="*/ 1 h 15"/>
                <a:gd name="T70" fmla="*/ 15 w 18"/>
                <a:gd name="T71" fmla="*/ 6 h 15"/>
                <a:gd name="T72" fmla="*/ 14 w 18"/>
                <a:gd name="T73" fmla="*/ 6 h 15"/>
                <a:gd name="T74" fmla="*/ 14 w 18"/>
                <a:gd name="T75" fmla="*/ 5 h 15"/>
                <a:gd name="T76" fmla="*/ 15 w 18"/>
                <a:gd name="T77" fmla="*/ 5 h 15"/>
                <a:gd name="T78" fmla="*/ 15 w 18"/>
                <a:gd name="T79" fmla="*/ 4 h 15"/>
                <a:gd name="T80" fmla="*/ 14 w 18"/>
                <a:gd name="T81" fmla="*/ 4 h 15"/>
                <a:gd name="T82" fmla="*/ 13 w 18"/>
                <a:gd name="T83" fmla="*/ 4 h 15"/>
                <a:gd name="T84" fmla="*/ 13 w 18"/>
                <a:gd name="T85" fmla="*/ 3 h 15"/>
                <a:gd name="T86" fmla="*/ 10 w 18"/>
                <a:gd name="T87" fmla="*/ 3 h 15"/>
                <a:gd name="T88" fmla="*/ 8 w 18"/>
                <a:gd name="T8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 h="15">
                  <a:moveTo>
                    <a:pt x="8" y="8"/>
                  </a:moveTo>
                  <a:lnTo>
                    <a:pt x="9" y="8"/>
                  </a:lnTo>
                  <a:lnTo>
                    <a:pt x="10" y="9"/>
                  </a:lnTo>
                  <a:lnTo>
                    <a:pt x="10" y="10"/>
                  </a:lnTo>
                  <a:lnTo>
                    <a:pt x="11" y="10"/>
                  </a:lnTo>
                  <a:lnTo>
                    <a:pt x="11" y="11"/>
                  </a:lnTo>
                  <a:lnTo>
                    <a:pt x="12" y="11"/>
                  </a:lnTo>
                  <a:lnTo>
                    <a:pt x="12" y="10"/>
                  </a:lnTo>
                  <a:lnTo>
                    <a:pt x="13" y="10"/>
                  </a:lnTo>
                  <a:lnTo>
                    <a:pt x="13" y="9"/>
                  </a:lnTo>
                  <a:lnTo>
                    <a:pt x="13" y="8"/>
                  </a:lnTo>
                  <a:lnTo>
                    <a:pt x="13" y="9"/>
                  </a:lnTo>
                  <a:lnTo>
                    <a:pt x="11" y="14"/>
                  </a:lnTo>
                  <a:lnTo>
                    <a:pt x="11" y="13"/>
                  </a:lnTo>
                  <a:lnTo>
                    <a:pt x="11" y="13"/>
                  </a:lnTo>
                  <a:lnTo>
                    <a:pt x="11" y="12"/>
                  </a:lnTo>
                  <a:lnTo>
                    <a:pt x="11" y="11"/>
                  </a:lnTo>
                  <a:lnTo>
                    <a:pt x="10" y="11"/>
                  </a:lnTo>
                  <a:lnTo>
                    <a:pt x="10" y="11"/>
                  </a:lnTo>
                  <a:lnTo>
                    <a:pt x="10" y="11"/>
                  </a:lnTo>
                  <a:lnTo>
                    <a:pt x="10" y="10"/>
                  </a:lnTo>
                  <a:lnTo>
                    <a:pt x="9" y="10"/>
                  </a:lnTo>
                  <a:lnTo>
                    <a:pt x="0" y="3"/>
                  </a:lnTo>
                  <a:lnTo>
                    <a:pt x="0" y="1"/>
                  </a:lnTo>
                  <a:lnTo>
                    <a:pt x="12" y="1"/>
                  </a:lnTo>
                  <a:lnTo>
                    <a:pt x="13" y="1"/>
                  </a:lnTo>
                  <a:lnTo>
                    <a:pt x="13" y="1"/>
                  </a:lnTo>
                  <a:lnTo>
                    <a:pt x="14" y="1"/>
                  </a:lnTo>
                  <a:lnTo>
                    <a:pt x="15" y="1"/>
                  </a:lnTo>
                  <a:lnTo>
                    <a:pt x="16" y="1"/>
                  </a:lnTo>
                  <a:lnTo>
                    <a:pt x="16" y="1"/>
                  </a:lnTo>
                  <a:lnTo>
                    <a:pt x="16" y="1"/>
                  </a:lnTo>
                  <a:lnTo>
                    <a:pt x="16" y="0"/>
                  </a:lnTo>
                  <a:lnTo>
                    <a:pt x="17" y="0"/>
                  </a:lnTo>
                  <a:lnTo>
                    <a:pt x="17" y="1"/>
                  </a:lnTo>
                  <a:lnTo>
                    <a:pt x="15" y="6"/>
                  </a:lnTo>
                  <a:lnTo>
                    <a:pt x="14" y="6"/>
                  </a:lnTo>
                  <a:lnTo>
                    <a:pt x="14" y="5"/>
                  </a:lnTo>
                  <a:lnTo>
                    <a:pt x="15" y="5"/>
                  </a:lnTo>
                  <a:lnTo>
                    <a:pt x="15" y="4"/>
                  </a:lnTo>
                  <a:lnTo>
                    <a:pt x="14" y="4"/>
                  </a:lnTo>
                  <a:lnTo>
                    <a:pt x="13" y="4"/>
                  </a:lnTo>
                  <a:lnTo>
                    <a:pt x="13" y="3"/>
                  </a:lnTo>
                  <a:lnTo>
                    <a:pt x="10" y="3"/>
                  </a:lnTo>
                  <a:lnTo>
                    <a:pt x="8"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0" name="Freeform 754"/>
            <p:cNvSpPr>
              <a:spLocks/>
            </p:cNvSpPr>
            <p:nvPr/>
          </p:nvSpPr>
          <p:spPr bwMode="auto">
            <a:xfrm>
              <a:off x="1609" y="3716"/>
              <a:ext cx="5" cy="1"/>
            </a:xfrm>
            <a:custGeom>
              <a:avLst/>
              <a:gdLst>
                <a:gd name="T0" fmla="*/ 4 w 5"/>
                <a:gd name="T1" fmla="*/ 0 h 1"/>
                <a:gd name="T2" fmla="*/ 0 w 5"/>
                <a:gd name="T3" fmla="*/ 0 h 1"/>
                <a:gd name="T4" fmla="*/ 3 w 5"/>
                <a:gd name="T5" fmla="*/ 0 h 1"/>
                <a:gd name="T6" fmla="*/ 4 w 5"/>
                <a:gd name="T7" fmla="*/ 0 h 1"/>
              </a:gdLst>
              <a:ahLst/>
              <a:cxnLst>
                <a:cxn ang="0">
                  <a:pos x="T0" y="T1"/>
                </a:cxn>
                <a:cxn ang="0">
                  <a:pos x="T2" y="T3"/>
                </a:cxn>
                <a:cxn ang="0">
                  <a:pos x="T4" y="T5"/>
                </a:cxn>
                <a:cxn ang="0">
                  <a:pos x="T6" y="T7"/>
                </a:cxn>
              </a:cxnLst>
              <a:rect l="0" t="0" r="r" b="b"/>
              <a:pathLst>
                <a:path w="5" h="1">
                  <a:moveTo>
                    <a:pt x="4" y="0"/>
                  </a:moveTo>
                  <a:lnTo>
                    <a:pt x="0" y="0"/>
                  </a:lnTo>
                  <a:lnTo>
                    <a:pt x="3" y="0"/>
                  </a:lnTo>
                  <a:lnTo>
                    <a:pt x="4"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1" name="Freeform 755"/>
            <p:cNvSpPr>
              <a:spLocks/>
            </p:cNvSpPr>
            <p:nvPr/>
          </p:nvSpPr>
          <p:spPr bwMode="auto">
            <a:xfrm>
              <a:off x="1344" y="3503"/>
              <a:ext cx="15" cy="16"/>
            </a:xfrm>
            <a:custGeom>
              <a:avLst/>
              <a:gdLst>
                <a:gd name="T0" fmla="*/ 8 w 15"/>
                <a:gd name="T1" fmla="*/ 4 h 16"/>
                <a:gd name="T2" fmla="*/ 8 w 15"/>
                <a:gd name="T3" fmla="*/ 6 h 16"/>
                <a:gd name="T4" fmla="*/ 7 w 15"/>
                <a:gd name="T5" fmla="*/ 7 h 16"/>
                <a:gd name="T6" fmla="*/ 6 w 15"/>
                <a:gd name="T7" fmla="*/ 8 h 16"/>
                <a:gd name="T8" fmla="*/ 4 w 15"/>
                <a:gd name="T9" fmla="*/ 5 h 16"/>
                <a:gd name="T10" fmla="*/ 4 w 15"/>
                <a:gd name="T11" fmla="*/ 4 h 16"/>
                <a:gd name="T12" fmla="*/ 5 w 15"/>
                <a:gd name="T13" fmla="*/ 3 h 16"/>
                <a:gd name="T14" fmla="*/ 6 w 15"/>
                <a:gd name="T15" fmla="*/ 2 h 16"/>
                <a:gd name="T16" fmla="*/ 7 w 15"/>
                <a:gd name="T17" fmla="*/ 2 h 16"/>
                <a:gd name="T18" fmla="*/ 8 w 15"/>
                <a:gd name="T19" fmla="*/ 2 h 16"/>
                <a:gd name="T20" fmla="*/ 10 w 15"/>
                <a:gd name="T21" fmla="*/ 2 h 16"/>
                <a:gd name="T22" fmla="*/ 0 w 15"/>
                <a:gd name="T23" fmla="*/ 6 h 16"/>
                <a:gd name="T24" fmla="*/ 1 w 15"/>
                <a:gd name="T25" fmla="*/ 6 h 16"/>
                <a:gd name="T26" fmla="*/ 2 w 15"/>
                <a:gd name="T27" fmla="*/ 6 h 16"/>
                <a:gd name="T28" fmla="*/ 3 w 15"/>
                <a:gd name="T29" fmla="*/ 7 h 16"/>
                <a:gd name="T30" fmla="*/ 7 w 15"/>
                <a:gd name="T31" fmla="*/ 12 h 16"/>
                <a:gd name="T32" fmla="*/ 8 w 15"/>
                <a:gd name="T33" fmla="*/ 14 h 16"/>
                <a:gd name="T34" fmla="*/ 7 w 15"/>
                <a:gd name="T35" fmla="*/ 14 h 16"/>
                <a:gd name="T36" fmla="*/ 14 w 15"/>
                <a:gd name="T37" fmla="*/ 10 h 16"/>
                <a:gd name="T38" fmla="*/ 13 w 15"/>
                <a:gd name="T39" fmla="*/ 7 h 16"/>
                <a:gd name="T40" fmla="*/ 13 w 15"/>
                <a:gd name="T41" fmla="*/ 9 h 16"/>
                <a:gd name="T42" fmla="*/ 13 w 15"/>
                <a:gd name="T43" fmla="*/ 10 h 16"/>
                <a:gd name="T44" fmla="*/ 12 w 15"/>
                <a:gd name="T45" fmla="*/ 11 h 16"/>
                <a:gd name="T46" fmla="*/ 11 w 15"/>
                <a:gd name="T47" fmla="*/ 12 h 16"/>
                <a:gd name="T48" fmla="*/ 10 w 15"/>
                <a:gd name="T49" fmla="*/ 13 h 16"/>
                <a:gd name="T50" fmla="*/ 9 w 15"/>
                <a:gd name="T51" fmla="*/ 12 h 16"/>
                <a:gd name="T52" fmla="*/ 8 w 15"/>
                <a:gd name="T53" fmla="*/ 11 h 16"/>
                <a:gd name="T54" fmla="*/ 7 w 15"/>
                <a:gd name="T55" fmla="*/ 8 h 16"/>
                <a:gd name="T56" fmla="*/ 8 w 15"/>
                <a:gd name="T57" fmla="*/ 7 h 16"/>
                <a:gd name="T58" fmla="*/ 9 w 15"/>
                <a:gd name="T59" fmla="*/ 7 h 16"/>
                <a:gd name="T60" fmla="*/ 10 w 15"/>
                <a:gd name="T61" fmla="*/ 8 h 16"/>
                <a:gd name="T62" fmla="*/ 11 w 15"/>
                <a:gd name="T63"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 h="16">
                  <a:moveTo>
                    <a:pt x="8" y="4"/>
                  </a:moveTo>
                  <a:lnTo>
                    <a:pt x="8" y="4"/>
                  </a:lnTo>
                  <a:lnTo>
                    <a:pt x="8" y="5"/>
                  </a:lnTo>
                  <a:lnTo>
                    <a:pt x="8" y="6"/>
                  </a:lnTo>
                  <a:lnTo>
                    <a:pt x="8" y="6"/>
                  </a:lnTo>
                  <a:lnTo>
                    <a:pt x="7" y="7"/>
                  </a:lnTo>
                  <a:lnTo>
                    <a:pt x="6" y="7"/>
                  </a:lnTo>
                  <a:lnTo>
                    <a:pt x="6" y="8"/>
                  </a:lnTo>
                  <a:lnTo>
                    <a:pt x="4" y="6"/>
                  </a:lnTo>
                  <a:lnTo>
                    <a:pt x="4" y="5"/>
                  </a:lnTo>
                  <a:lnTo>
                    <a:pt x="4" y="4"/>
                  </a:lnTo>
                  <a:lnTo>
                    <a:pt x="4" y="4"/>
                  </a:lnTo>
                  <a:lnTo>
                    <a:pt x="4" y="3"/>
                  </a:lnTo>
                  <a:lnTo>
                    <a:pt x="5" y="3"/>
                  </a:lnTo>
                  <a:lnTo>
                    <a:pt x="5" y="2"/>
                  </a:lnTo>
                  <a:lnTo>
                    <a:pt x="6" y="2"/>
                  </a:lnTo>
                  <a:lnTo>
                    <a:pt x="6" y="2"/>
                  </a:lnTo>
                  <a:lnTo>
                    <a:pt x="7" y="2"/>
                  </a:lnTo>
                  <a:lnTo>
                    <a:pt x="8" y="2"/>
                  </a:lnTo>
                  <a:lnTo>
                    <a:pt x="8" y="2"/>
                  </a:lnTo>
                  <a:lnTo>
                    <a:pt x="9" y="2"/>
                  </a:lnTo>
                  <a:lnTo>
                    <a:pt x="10" y="2"/>
                  </a:lnTo>
                  <a:lnTo>
                    <a:pt x="7" y="0"/>
                  </a:lnTo>
                  <a:lnTo>
                    <a:pt x="0" y="6"/>
                  </a:lnTo>
                  <a:lnTo>
                    <a:pt x="1" y="6"/>
                  </a:lnTo>
                  <a:lnTo>
                    <a:pt x="1" y="6"/>
                  </a:lnTo>
                  <a:lnTo>
                    <a:pt x="2" y="6"/>
                  </a:lnTo>
                  <a:lnTo>
                    <a:pt x="2" y="6"/>
                  </a:lnTo>
                  <a:lnTo>
                    <a:pt x="3" y="6"/>
                  </a:lnTo>
                  <a:lnTo>
                    <a:pt x="3" y="7"/>
                  </a:lnTo>
                  <a:lnTo>
                    <a:pt x="6" y="12"/>
                  </a:lnTo>
                  <a:lnTo>
                    <a:pt x="7" y="12"/>
                  </a:lnTo>
                  <a:lnTo>
                    <a:pt x="7" y="13"/>
                  </a:lnTo>
                  <a:lnTo>
                    <a:pt x="8" y="14"/>
                  </a:lnTo>
                  <a:lnTo>
                    <a:pt x="8" y="14"/>
                  </a:lnTo>
                  <a:lnTo>
                    <a:pt x="7" y="14"/>
                  </a:lnTo>
                  <a:lnTo>
                    <a:pt x="7" y="15"/>
                  </a:lnTo>
                  <a:lnTo>
                    <a:pt x="14" y="10"/>
                  </a:lnTo>
                  <a:lnTo>
                    <a:pt x="13" y="7"/>
                  </a:lnTo>
                  <a:lnTo>
                    <a:pt x="13" y="7"/>
                  </a:lnTo>
                  <a:lnTo>
                    <a:pt x="13" y="8"/>
                  </a:lnTo>
                  <a:lnTo>
                    <a:pt x="13" y="9"/>
                  </a:lnTo>
                  <a:lnTo>
                    <a:pt x="13" y="9"/>
                  </a:lnTo>
                  <a:lnTo>
                    <a:pt x="13" y="10"/>
                  </a:lnTo>
                  <a:lnTo>
                    <a:pt x="12" y="10"/>
                  </a:lnTo>
                  <a:lnTo>
                    <a:pt x="12" y="11"/>
                  </a:lnTo>
                  <a:lnTo>
                    <a:pt x="11" y="11"/>
                  </a:lnTo>
                  <a:lnTo>
                    <a:pt x="11" y="12"/>
                  </a:lnTo>
                  <a:lnTo>
                    <a:pt x="10" y="12"/>
                  </a:lnTo>
                  <a:lnTo>
                    <a:pt x="10" y="13"/>
                  </a:lnTo>
                  <a:lnTo>
                    <a:pt x="9" y="13"/>
                  </a:lnTo>
                  <a:lnTo>
                    <a:pt x="9" y="12"/>
                  </a:lnTo>
                  <a:lnTo>
                    <a:pt x="8" y="12"/>
                  </a:lnTo>
                  <a:lnTo>
                    <a:pt x="8" y="11"/>
                  </a:lnTo>
                  <a:lnTo>
                    <a:pt x="6" y="9"/>
                  </a:lnTo>
                  <a:lnTo>
                    <a:pt x="7" y="8"/>
                  </a:lnTo>
                  <a:lnTo>
                    <a:pt x="8" y="8"/>
                  </a:lnTo>
                  <a:lnTo>
                    <a:pt x="8" y="7"/>
                  </a:lnTo>
                  <a:lnTo>
                    <a:pt x="8" y="7"/>
                  </a:lnTo>
                  <a:lnTo>
                    <a:pt x="9" y="7"/>
                  </a:lnTo>
                  <a:lnTo>
                    <a:pt x="9" y="8"/>
                  </a:lnTo>
                  <a:lnTo>
                    <a:pt x="10" y="8"/>
                  </a:lnTo>
                  <a:lnTo>
                    <a:pt x="10" y="9"/>
                  </a:lnTo>
                  <a:lnTo>
                    <a:pt x="11" y="8"/>
                  </a:lnTo>
                  <a:lnTo>
                    <a:pt x="8"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2" name="Freeform 756"/>
            <p:cNvSpPr>
              <a:spLocks/>
            </p:cNvSpPr>
            <p:nvPr/>
          </p:nvSpPr>
          <p:spPr bwMode="auto">
            <a:xfrm>
              <a:off x="1367" y="3491"/>
              <a:ext cx="9" cy="15"/>
            </a:xfrm>
            <a:custGeom>
              <a:avLst/>
              <a:gdLst>
                <a:gd name="T0" fmla="*/ 5 w 9"/>
                <a:gd name="T1" fmla="*/ 8 h 15"/>
                <a:gd name="T2" fmla="*/ 6 w 9"/>
                <a:gd name="T3" fmla="*/ 6 h 15"/>
                <a:gd name="T4" fmla="*/ 6 w 9"/>
                <a:gd name="T5" fmla="*/ 6 h 15"/>
                <a:gd name="T6" fmla="*/ 7 w 9"/>
                <a:gd name="T7" fmla="*/ 6 h 15"/>
                <a:gd name="T8" fmla="*/ 7 w 9"/>
                <a:gd name="T9" fmla="*/ 6 h 15"/>
                <a:gd name="T10" fmla="*/ 7 w 9"/>
                <a:gd name="T11" fmla="*/ 5 h 15"/>
                <a:gd name="T12" fmla="*/ 8 w 9"/>
                <a:gd name="T13" fmla="*/ 5 h 15"/>
                <a:gd name="T14" fmla="*/ 8 w 9"/>
                <a:gd name="T15" fmla="*/ 4 h 15"/>
                <a:gd name="T16" fmla="*/ 8 w 9"/>
                <a:gd name="T17" fmla="*/ 4 h 15"/>
                <a:gd name="T18" fmla="*/ 8 w 9"/>
                <a:gd name="T19" fmla="*/ 3 h 15"/>
                <a:gd name="T20" fmla="*/ 8 w 9"/>
                <a:gd name="T21" fmla="*/ 2 h 15"/>
                <a:gd name="T22" fmla="*/ 8 w 9"/>
                <a:gd name="T23" fmla="*/ 1 h 15"/>
                <a:gd name="T24" fmla="*/ 7 w 9"/>
                <a:gd name="T25" fmla="*/ 1 h 15"/>
                <a:gd name="T26" fmla="*/ 7 w 9"/>
                <a:gd name="T27" fmla="*/ 1 h 15"/>
                <a:gd name="T28" fmla="*/ 6 w 9"/>
                <a:gd name="T29" fmla="*/ 0 h 15"/>
                <a:gd name="T30" fmla="*/ 6 w 9"/>
                <a:gd name="T31" fmla="*/ 0 h 15"/>
                <a:gd name="T32" fmla="*/ 5 w 9"/>
                <a:gd name="T33" fmla="*/ 0 h 15"/>
                <a:gd name="T34" fmla="*/ 5 w 9"/>
                <a:gd name="T35" fmla="*/ 0 h 15"/>
                <a:gd name="T36" fmla="*/ 5 w 9"/>
                <a:gd name="T37" fmla="*/ 1 h 15"/>
                <a:gd name="T38" fmla="*/ 4 w 9"/>
                <a:gd name="T39" fmla="*/ 1 h 15"/>
                <a:gd name="T40" fmla="*/ 0 w 9"/>
                <a:gd name="T41" fmla="*/ 3 h 15"/>
                <a:gd name="T42" fmla="*/ 1 w 9"/>
                <a:gd name="T43" fmla="*/ 4 h 15"/>
                <a:gd name="T44" fmla="*/ 1 w 9"/>
                <a:gd name="T45" fmla="*/ 4 h 15"/>
                <a:gd name="T46" fmla="*/ 2 w 9"/>
                <a:gd name="T47" fmla="*/ 4 h 15"/>
                <a:gd name="T48" fmla="*/ 2 w 9"/>
                <a:gd name="T49" fmla="*/ 4 h 15"/>
                <a:gd name="T50" fmla="*/ 2 w 9"/>
                <a:gd name="T51" fmla="*/ 5 h 15"/>
                <a:gd name="T52" fmla="*/ 2 w 9"/>
                <a:gd name="T53" fmla="*/ 5 h 15"/>
                <a:gd name="T54" fmla="*/ 5 w 9"/>
                <a:gd name="T55" fmla="*/ 11 h 15"/>
                <a:gd name="T56" fmla="*/ 5 w 9"/>
                <a:gd name="T57" fmla="*/ 11 h 15"/>
                <a:gd name="T58" fmla="*/ 5 w 9"/>
                <a:gd name="T59" fmla="*/ 12 h 15"/>
                <a:gd name="T60" fmla="*/ 5 w 9"/>
                <a:gd name="T61" fmla="*/ 13 h 15"/>
                <a:gd name="T62" fmla="*/ 5 w 9"/>
                <a:gd name="T63" fmla="*/ 13 h 15"/>
                <a:gd name="T64" fmla="*/ 4 w 9"/>
                <a:gd name="T65" fmla="*/ 13 h 15"/>
                <a:gd name="T66" fmla="*/ 5 w 9"/>
                <a:gd name="T67" fmla="*/ 14 h 15"/>
                <a:gd name="T68" fmla="*/ 8 w 9"/>
                <a:gd name="T69" fmla="*/ 12 h 15"/>
                <a:gd name="T70" fmla="*/ 7 w 9"/>
                <a:gd name="T71" fmla="*/ 11 h 15"/>
                <a:gd name="T72" fmla="*/ 7 w 9"/>
                <a:gd name="T73" fmla="*/ 11 h 15"/>
                <a:gd name="T74" fmla="*/ 6 w 9"/>
                <a:gd name="T75" fmla="*/ 11 h 15"/>
                <a:gd name="T76" fmla="*/ 6 w 9"/>
                <a:gd name="T77" fmla="*/ 11 h 15"/>
                <a:gd name="T78" fmla="*/ 6 w 9"/>
                <a:gd name="T79" fmla="*/ 11 h 15"/>
                <a:gd name="T80" fmla="*/ 6 w 9"/>
                <a:gd name="T81" fmla="*/ 10 h 15"/>
                <a:gd name="T82" fmla="*/ 5 w 9"/>
                <a:gd name="T8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 h="15">
                  <a:moveTo>
                    <a:pt x="5" y="8"/>
                  </a:moveTo>
                  <a:lnTo>
                    <a:pt x="6" y="6"/>
                  </a:lnTo>
                  <a:lnTo>
                    <a:pt x="6" y="6"/>
                  </a:lnTo>
                  <a:lnTo>
                    <a:pt x="7" y="6"/>
                  </a:lnTo>
                  <a:lnTo>
                    <a:pt x="7" y="6"/>
                  </a:lnTo>
                  <a:lnTo>
                    <a:pt x="7" y="5"/>
                  </a:lnTo>
                  <a:lnTo>
                    <a:pt x="8" y="5"/>
                  </a:lnTo>
                  <a:lnTo>
                    <a:pt x="8" y="4"/>
                  </a:lnTo>
                  <a:lnTo>
                    <a:pt x="8" y="4"/>
                  </a:lnTo>
                  <a:lnTo>
                    <a:pt x="8" y="3"/>
                  </a:lnTo>
                  <a:lnTo>
                    <a:pt x="8" y="2"/>
                  </a:lnTo>
                  <a:lnTo>
                    <a:pt x="8" y="1"/>
                  </a:lnTo>
                  <a:lnTo>
                    <a:pt x="7" y="1"/>
                  </a:lnTo>
                  <a:lnTo>
                    <a:pt x="7" y="1"/>
                  </a:lnTo>
                  <a:lnTo>
                    <a:pt x="6" y="0"/>
                  </a:lnTo>
                  <a:lnTo>
                    <a:pt x="6" y="0"/>
                  </a:lnTo>
                  <a:lnTo>
                    <a:pt x="5" y="0"/>
                  </a:lnTo>
                  <a:lnTo>
                    <a:pt x="5" y="0"/>
                  </a:lnTo>
                  <a:lnTo>
                    <a:pt x="5" y="1"/>
                  </a:lnTo>
                  <a:lnTo>
                    <a:pt x="4" y="1"/>
                  </a:lnTo>
                  <a:lnTo>
                    <a:pt x="0" y="3"/>
                  </a:lnTo>
                  <a:lnTo>
                    <a:pt x="1" y="4"/>
                  </a:lnTo>
                  <a:lnTo>
                    <a:pt x="1" y="4"/>
                  </a:lnTo>
                  <a:lnTo>
                    <a:pt x="2" y="4"/>
                  </a:lnTo>
                  <a:lnTo>
                    <a:pt x="2" y="4"/>
                  </a:lnTo>
                  <a:lnTo>
                    <a:pt x="2" y="5"/>
                  </a:lnTo>
                  <a:lnTo>
                    <a:pt x="2" y="5"/>
                  </a:lnTo>
                  <a:lnTo>
                    <a:pt x="5" y="11"/>
                  </a:lnTo>
                  <a:lnTo>
                    <a:pt x="5" y="11"/>
                  </a:lnTo>
                  <a:lnTo>
                    <a:pt x="5" y="12"/>
                  </a:lnTo>
                  <a:lnTo>
                    <a:pt x="5" y="13"/>
                  </a:lnTo>
                  <a:lnTo>
                    <a:pt x="5" y="13"/>
                  </a:lnTo>
                  <a:lnTo>
                    <a:pt x="4" y="13"/>
                  </a:lnTo>
                  <a:lnTo>
                    <a:pt x="5" y="14"/>
                  </a:lnTo>
                  <a:lnTo>
                    <a:pt x="8" y="12"/>
                  </a:lnTo>
                  <a:lnTo>
                    <a:pt x="7" y="11"/>
                  </a:lnTo>
                  <a:lnTo>
                    <a:pt x="7" y="11"/>
                  </a:lnTo>
                  <a:lnTo>
                    <a:pt x="6" y="11"/>
                  </a:lnTo>
                  <a:lnTo>
                    <a:pt x="6" y="11"/>
                  </a:lnTo>
                  <a:lnTo>
                    <a:pt x="6" y="11"/>
                  </a:lnTo>
                  <a:lnTo>
                    <a:pt x="6" y="10"/>
                  </a:lnTo>
                  <a:lnTo>
                    <a:pt x="5"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3" name="Freeform 757"/>
            <p:cNvSpPr>
              <a:spLocks/>
            </p:cNvSpPr>
            <p:nvPr/>
          </p:nvSpPr>
          <p:spPr bwMode="auto">
            <a:xfrm>
              <a:off x="1372" y="3493"/>
              <a:ext cx="2" cy="3"/>
            </a:xfrm>
            <a:custGeom>
              <a:avLst/>
              <a:gdLst>
                <a:gd name="T0" fmla="*/ 0 w 2"/>
                <a:gd name="T1" fmla="*/ 1 h 3"/>
                <a:gd name="T2" fmla="*/ 0 w 2"/>
                <a:gd name="T3" fmla="*/ 1 h 3"/>
                <a:gd name="T4" fmla="*/ 0 w 2"/>
                <a:gd name="T5" fmla="*/ 1 h 3"/>
                <a:gd name="T6" fmla="*/ 0 w 2"/>
                <a:gd name="T7" fmla="*/ 1 h 3"/>
                <a:gd name="T8" fmla="*/ 0 w 2"/>
                <a:gd name="T9" fmla="*/ 0 h 3"/>
                <a:gd name="T10" fmla="*/ 0 w 2"/>
                <a:gd name="T11" fmla="*/ 0 h 3"/>
                <a:gd name="T12" fmla="*/ 0 w 2"/>
                <a:gd name="T13" fmla="*/ 0 h 3"/>
                <a:gd name="T14" fmla="*/ 0 w 2"/>
                <a:gd name="T15" fmla="*/ 0 h 3"/>
                <a:gd name="T16" fmla="*/ 0 w 2"/>
                <a:gd name="T17" fmla="*/ 0 h 3"/>
                <a:gd name="T18" fmla="*/ 1 w 2"/>
                <a:gd name="T19" fmla="*/ 0 h 3"/>
                <a:gd name="T20" fmla="*/ 1 w 2"/>
                <a:gd name="T21" fmla="*/ 0 h 3"/>
                <a:gd name="T22" fmla="*/ 1 w 2"/>
                <a:gd name="T23" fmla="*/ 0 h 3"/>
                <a:gd name="T24" fmla="*/ 1 w 2"/>
                <a:gd name="T25" fmla="*/ 0 h 3"/>
                <a:gd name="T26" fmla="*/ 1 w 2"/>
                <a:gd name="T27" fmla="*/ 1 h 3"/>
                <a:gd name="T28" fmla="*/ 1 w 2"/>
                <a:gd name="T29" fmla="*/ 1 h 3"/>
                <a:gd name="T30" fmla="*/ 1 w 2"/>
                <a:gd name="T31" fmla="*/ 1 h 3"/>
                <a:gd name="T32" fmla="*/ 1 w 2"/>
                <a:gd name="T33" fmla="*/ 1 h 3"/>
                <a:gd name="T34" fmla="*/ 1 w 2"/>
                <a:gd name="T35" fmla="*/ 1 h 3"/>
                <a:gd name="T36" fmla="*/ 1 w 2"/>
                <a:gd name="T37" fmla="*/ 2 h 3"/>
                <a:gd name="T38" fmla="*/ 1 w 2"/>
                <a:gd name="T39" fmla="*/ 2 h 3"/>
                <a:gd name="T40" fmla="*/ 1 w 2"/>
                <a:gd name="T41" fmla="*/ 2 h 3"/>
                <a:gd name="T42" fmla="*/ 1 w 2"/>
                <a:gd name="T43" fmla="*/ 2 h 3"/>
                <a:gd name="T44" fmla="*/ 0 w 2"/>
                <a:gd name="T45" fmla="*/ 2 h 3"/>
                <a:gd name="T46" fmla="*/ 0 w 2"/>
                <a:gd name="T4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 h="3">
                  <a:moveTo>
                    <a:pt x="0" y="1"/>
                  </a:moveTo>
                  <a:lnTo>
                    <a:pt x="0" y="1"/>
                  </a:lnTo>
                  <a:lnTo>
                    <a:pt x="0" y="1"/>
                  </a:lnTo>
                  <a:lnTo>
                    <a:pt x="0" y="1"/>
                  </a:lnTo>
                  <a:lnTo>
                    <a:pt x="0" y="0"/>
                  </a:lnTo>
                  <a:lnTo>
                    <a:pt x="0" y="0"/>
                  </a:lnTo>
                  <a:lnTo>
                    <a:pt x="0" y="0"/>
                  </a:lnTo>
                  <a:lnTo>
                    <a:pt x="0" y="0"/>
                  </a:lnTo>
                  <a:lnTo>
                    <a:pt x="0" y="0"/>
                  </a:lnTo>
                  <a:lnTo>
                    <a:pt x="1" y="0"/>
                  </a:lnTo>
                  <a:lnTo>
                    <a:pt x="1" y="0"/>
                  </a:lnTo>
                  <a:lnTo>
                    <a:pt x="1" y="0"/>
                  </a:lnTo>
                  <a:lnTo>
                    <a:pt x="1" y="0"/>
                  </a:lnTo>
                  <a:lnTo>
                    <a:pt x="1" y="1"/>
                  </a:lnTo>
                  <a:lnTo>
                    <a:pt x="1" y="1"/>
                  </a:lnTo>
                  <a:lnTo>
                    <a:pt x="1" y="1"/>
                  </a:lnTo>
                  <a:lnTo>
                    <a:pt x="1" y="1"/>
                  </a:lnTo>
                  <a:lnTo>
                    <a:pt x="1" y="1"/>
                  </a:lnTo>
                  <a:lnTo>
                    <a:pt x="1" y="2"/>
                  </a:lnTo>
                  <a:lnTo>
                    <a:pt x="1" y="2"/>
                  </a:lnTo>
                  <a:lnTo>
                    <a:pt x="1" y="2"/>
                  </a:lnTo>
                  <a:lnTo>
                    <a:pt x="1" y="2"/>
                  </a:lnTo>
                  <a:lnTo>
                    <a:pt x="0" y="2"/>
                  </a:lnTo>
                  <a:lnTo>
                    <a:pt x="0" y="1"/>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4" name="Freeform 758"/>
            <p:cNvSpPr>
              <a:spLocks/>
            </p:cNvSpPr>
            <p:nvPr/>
          </p:nvSpPr>
          <p:spPr bwMode="auto">
            <a:xfrm>
              <a:off x="1382" y="3486"/>
              <a:ext cx="12" cy="13"/>
            </a:xfrm>
            <a:custGeom>
              <a:avLst/>
              <a:gdLst>
                <a:gd name="T0" fmla="*/ 10 w 12"/>
                <a:gd name="T1" fmla="*/ 6 h 13"/>
                <a:gd name="T2" fmla="*/ 10 w 12"/>
                <a:gd name="T3" fmla="*/ 6 h 13"/>
                <a:gd name="T4" fmla="*/ 10 w 12"/>
                <a:gd name="T5" fmla="*/ 7 h 13"/>
                <a:gd name="T6" fmla="*/ 10 w 12"/>
                <a:gd name="T7" fmla="*/ 7 h 13"/>
                <a:gd name="T8" fmla="*/ 10 w 12"/>
                <a:gd name="T9" fmla="*/ 8 h 13"/>
                <a:gd name="T10" fmla="*/ 10 w 12"/>
                <a:gd name="T11" fmla="*/ 9 h 13"/>
                <a:gd name="T12" fmla="*/ 9 w 12"/>
                <a:gd name="T13" fmla="*/ 9 h 13"/>
                <a:gd name="T14" fmla="*/ 9 w 12"/>
                <a:gd name="T15" fmla="*/ 9 h 13"/>
                <a:gd name="T16" fmla="*/ 8 w 12"/>
                <a:gd name="T17" fmla="*/ 9 h 13"/>
                <a:gd name="T18" fmla="*/ 8 w 12"/>
                <a:gd name="T19" fmla="*/ 9 h 13"/>
                <a:gd name="T20" fmla="*/ 8 w 12"/>
                <a:gd name="T21" fmla="*/ 10 h 13"/>
                <a:gd name="T22" fmla="*/ 7 w 12"/>
                <a:gd name="T23" fmla="*/ 10 h 13"/>
                <a:gd name="T24" fmla="*/ 6 w 12"/>
                <a:gd name="T25" fmla="*/ 10 h 13"/>
                <a:gd name="T26" fmla="*/ 6 w 12"/>
                <a:gd name="T27" fmla="*/ 9 h 13"/>
                <a:gd name="T28" fmla="*/ 6 w 12"/>
                <a:gd name="T29" fmla="*/ 9 h 13"/>
                <a:gd name="T30" fmla="*/ 6 w 12"/>
                <a:gd name="T31" fmla="*/ 9 h 13"/>
                <a:gd name="T32" fmla="*/ 3 w 12"/>
                <a:gd name="T33" fmla="*/ 3 h 13"/>
                <a:gd name="T34" fmla="*/ 3 w 12"/>
                <a:gd name="T35" fmla="*/ 2 h 13"/>
                <a:gd name="T36" fmla="*/ 3 w 12"/>
                <a:gd name="T37" fmla="*/ 2 h 13"/>
                <a:gd name="T38" fmla="*/ 3 w 12"/>
                <a:gd name="T39" fmla="*/ 1 h 13"/>
                <a:gd name="T40" fmla="*/ 3 w 12"/>
                <a:gd name="T41" fmla="*/ 1 h 13"/>
                <a:gd name="T42" fmla="*/ 4 w 12"/>
                <a:gd name="T43" fmla="*/ 1 h 13"/>
                <a:gd name="T44" fmla="*/ 3 w 12"/>
                <a:gd name="T45" fmla="*/ 0 h 13"/>
                <a:gd name="T46" fmla="*/ 0 w 12"/>
                <a:gd name="T47" fmla="*/ 1 h 13"/>
                <a:gd name="T48" fmla="*/ 0 w 12"/>
                <a:gd name="T49" fmla="*/ 2 h 13"/>
                <a:gd name="T50" fmla="*/ 1 w 12"/>
                <a:gd name="T51" fmla="*/ 2 h 13"/>
                <a:gd name="T52" fmla="*/ 1 w 12"/>
                <a:gd name="T53" fmla="*/ 2 h 13"/>
                <a:gd name="T54" fmla="*/ 1 w 12"/>
                <a:gd name="T55" fmla="*/ 3 h 13"/>
                <a:gd name="T56" fmla="*/ 2 w 12"/>
                <a:gd name="T57" fmla="*/ 3 h 13"/>
                <a:gd name="T58" fmla="*/ 2 w 12"/>
                <a:gd name="T59" fmla="*/ 3 h 13"/>
                <a:gd name="T60" fmla="*/ 5 w 12"/>
                <a:gd name="T61" fmla="*/ 9 h 13"/>
                <a:gd name="T62" fmla="*/ 5 w 12"/>
                <a:gd name="T63" fmla="*/ 10 h 13"/>
                <a:gd name="T64" fmla="*/ 5 w 12"/>
                <a:gd name="T65" fmla="*/ 11 h 13"/>
                <a:gd name="T66" fmla="*/ 5 w 12"/>
                <a:gd name="T67" fmla="*/ 11 h 13"/>
                <a:gd name="T68" fmla="*/ 4 w 12"/>
                <a:gd name="T69" fmla="*/ 11 h 13"/>
                <a:gd name="T70" fmla="*/ 4 w 12"/>
                <a:gd name="T71" fmla="*/ 12 h 13"/>
                <a:gd name="T72" fmla="*/ 11 w 12"/>
                <a:gd name="T73" fmla="*/ 9 h 13"/>
                <a:gd name="T74" fmla="*/ 11 w 12"/>
                <a:gd name="T75" fmla="*/ 6 h 13"/>
                <a:gd name="T76" fmla="*/ 10 w 12"/>
                <a:gd name="T7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13">
                  <a:moveTo>
                    <a:pt x="10" y="6"/>
                  </a:moveTo>
                  <a:lnTo>
                    <a:pt x="10" y="6"/>
                  </a:lnTo>
                  <a:lnTo>
                    <a:pt x="10" y="7"/>
                  </a:lnTo>
                  <a:lnTo>
                    <a:pt x="10" y="7"/>
                  </a:lnTo>
                  <a:lnTo>
                    <a:pt x="10" y="8"/>
                  </a:lnTo>
                  <a:lnTo>
                    <a:pt x="10" y="9"/>
                  </a:lnTo>
                  <a:lnTo>
                    <a:pt x="9" y="9"/>
                  </a:lnTo>
                  <a:lnTo>
                    <a:pt x="9" y="9"/>
                  </a:lnTo>
                  <a:lnTo>
                    <a:pt x="8" y="9"/>
                  </a:lnTo>
                  <a:lnTo>
                    <a:pt x="8" y="9"/>
                  </a:lnTo>
                  <a:lnTo>
                    <a:pt x="8" y="10"/>
                  </a:lnTo>
                  <a:lnTo>
                    <a:pt x="7" y="10"/>
                  </a:lnTo>
                  <a:lnTo>
                    <a:pt x="6" y="10"/>
                  </a:lnTo>
                  <a:lnTo>
                    <a:pt x="6" y="9"/>
                  </a:lnTo>
                  <a:lnTo>
                    <a:pt x="6" y="9"/>
                  </a:lnTo>
                  <a:lnTo>
                    <a:pt x="6" y="9"/>
                  </a:lnTo>
                  <a:lnTo>
                    <a:pt x="3" y="3"/>
                  </a:lnTo>
                  <a:lnTo>
                    <a:pt x="3" y="2"/>
                  </a:lnTo>
                  <a:lnTo>
                    <a:pt x="3" y="2"/>
                  </a:lnTo>
                  <a:lnTo>
                    <a:pt x="3" y="1"/>
                  </a:lnTo>
                  <a:lnTo>
                    <a:pt x="3" y="1"/>
                  </a:lnTo>
                  <a:lnTo>
                    <a:pt x="4" y="1"/>
                  </a:lnTo>
                  <a:lnTo>
                    <a:pt x="3" y="0"/>
                  </a:lnTo>
                  <a:lnTo>
                    <a:pt x="0" y="1"/>
                  </a:lnTo>
                  <a:lnTo>
                    <a:pt x="0" y="2"/>
                  </a:lnTo>
                  <a:lnTo>
                    <a:pt x="1" y="2"/>
                  </a:lnTo>
                  <a:lnTo>
                    <a:pt x="1" y="2"/>
                  </a:lnTo>
                  <a:lnTo>
                    <a:pt x="1" y="3"/>
                  </a:lnTo>
                  <a:lnTo>
                    <a:pt x="2" y="3"/>
                  </a:lnTo>
                  <a:lnTo>
                    <a:pt x="2" y="3"/>
                  </a:lnTo>
                  <a:lnTo>
                    <a:pt x="5" y="9"/>
                  </a:lnTo>
                  <a:lnTo>
                    <a:pt x="5" y="10"/>
                  </a:lnTo>
                  <a:lnTo>
                    <a:pt x="5" y="11"/>
                  </a:lnTo>
                  <a:lnTo>
                    <a:pt x="5" y="11"/>
                  </a:lnTo>
                  <a:lnTo>
                    <a:pt x="4" y="11"/>
                  </a:lnTo>
                  <a:lnTo>
                    <a:pt x="4" y="12"/>
                  </a:lnTo>
                  <a:lnTo>
                    <a:pt x="11" y="9"/>
                  </a:lnTo>
                  <a:lnTo>
                    <a:pt x="11" y="6"/>
                  </a:lnTo>
                  <a:lnTo>
                    <a:pt x="10"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5" name="Freeform 759"/>
            <p:cNvSpPr>
              <a:spLocks/>
            </p:cNvSpPr>
            <p:nvPr/>
          </p:nvSpPr>
          <p:spPr bwMode="auto">
            <a:xfrm>
              <a:off x="1395" y="3478"/>
              <a:ext cx="13" cy="14"/>
            </a:xfrm>
            <a:custGeom>
              <a:avLst/>
              <a:gdLst>
                <a:gd name="T0" fmla="*/ 11 w 13"/>
                <a:gd name="T1" fmla="*/ 8 h 14"/>
                <a:gd name="T2" fmla="*/ 11 w 13"/>
                <a:gd name="T3" fmla="*/ 9 h 14"/>
                <a:gd name="T4" fmla="*/ 11 w 13"/>
                <a:gd name="T5" fmla="*/ 10 h 14"/>
                <a:gd name="T6" fmla="*/ 10 w 13"/>
                <a:gd name="T7" fmla="*/ 12 h 14"/>
                <a:gd name="T8" fmla="*/ 9 w 13"/>
                <a:gd name="T9" fmla="*/ 12 h 14"/>
                <a:gd name="T10" fmla="*/ 7 w 13"/>
                <a:gd name="T11" fmla="*/ 12 h 14"/>
                <a:gd name="T12" fmla="*/ 6 w 13"/>
                <a:gd name="T13" fmla="*/ 12 h 14"/>
                <a:gd name="T14" fmla="*/ 5 w 13"/>
                <a:gd name="T15" fmla="*/ 11 h 14"/>
                <a:gd name="T16" fmla="*/ 5 w 13"/>
                <a:gd name="T17" fmla="*/ 10 h 14"/>
                <a:gd name="T18" fmla="*/ 4 w 13"/>
                <a:gd name="T19" fmla="*/ 4 h 14"/>
                <a:gd name="T20" fmla="*/ 4 w 13"/>
                <a:gd name="T21" fmla="*/ 3 h 14"/>
                <a:gd name="T22" fmla="*/ 5 w 13"/>
                <a:gd name="T23" fmla="*/ 2 h 14"/>
                <a:gd name="T24" fmla="*/ 1 w 13"/>
                <a:gd name="T25" fmla="*/ 4 h 14"/>
                <a:gd name="T26" fmla="*/ 2 w 13"/>
                <a:gd name="T27" fmla="*/ 4 h 14"/>
                <a:gd name="T28" fmla="*/ 3 w 13"/>
                <a:gd name="T29" fmla="*/ 5 h 14"/>
                <a:gd name="T30" fmla="*/ 4 w 13"/>
                <a:gd name="T31" fmla="*/ 11 h 14"/>
                <a:gd name="T32" fmla="*/ 5 w 13"/>
                <a:gd name="T33" fmla="*/ 12 h 14"/>
                <a:gd name="T34" fmla="*/ 5 w 13"/>
                <a:gd name="T35" fmla="*/ 12 h 14"/>
                <a:gd name="T36" fmla="*/ 6 w 13"/>
                <a:gd name="T37" fmla="*/ 13 h 14"/>
                <a:gd name="T38" fmla="*/ 7 w 13"/>
                <a:gd name="T39" fmla="*/ 13 h 14"/>
                <a:gd name="T40" fmla="*/ 9 w 13"/>
                <a:gd name="T41" fmla="*/ 13 h 14"/>
                <a:gd name="T42" fmla="*/ 9 w 13"/>
                <a:gd name="T43" fmla="*/ 12 h 14"/>
                <a:gd name="T44" fmla="*/ 11 w 13"/>
                <a:gd name="T45" fmla="*/ 12 h 14"/>
                <a:gd name="T46" fmla="*/ 11 w 13"/>
                <a:gd name="T47" fmla="*/ 12 h 14"/>
                <a:gd name="T48" fmla="*/ 11 w 13"/>
                <a:gd name="T49" fmla="*/ 10 h 14"/>
                <a:gd name="T50" fmla="*/ 12 w 13"/>
                <a:gd name="T51" fmla="*/ 10 h 14"/>
                <a:gd name="T52" fmla="*/ 11 w 13"/>
                <a:gd name="T53" fmla="*/ 9 h 14"/>
                <a:gd name="T54" fmla="*/ 11 w 13"/>
                <a:gd name="T55" fmla="*/ 8 h 14"/>
                <a:gd name="T56" fmla="*/ 10 w 13"/>
                <a:gd name="T57" fmla="*/ 2 h 14"/>
                <a:gd name="T58" fmla="*/ 9 w 13"/>
                <a:gd name="T59" fmla="*/ 1 h 14"/>
                <a:gd name="T60" fmla="*/ 10 w 13"/>
                <a:gd name="T61" fmla="*/ 1 h 14"/>
                <a:gd name="T62" fmla="*/ 11 w 13"/>
                <a:gd name="T63" fmla="*/ 0 h 14"/>
                <a:gd name="T64" fmla="*/ 7 w 13"/>
                <a:gd name="T65" fmla="*/ 2 h 14"/>
                <a:gd name="T66" fmla="*/ 8 w 13"/>
                <a:gd name="T67" fmla="*/ 1 h 14"/>
                <a:gd name="T68" fmla="*/ 9 w 13"/>
                <a:gd name="T69" fmla="*/ 2 h 14"/>
                <a:gd name="T70" fmla="*/ 9 w 13"/>
                <a:gd name="T71" fmla="*/ 3 h 14"/>
                <a:gd name="T72" fmla="*/ 11 w 13"/>
                <a:gd name="T7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 h="14">
                  <a:moveTo>
                    <a:pt x="11" y="8"/>
                  </a:moveTo>
                  <a:lnTo>
                    <a:pt x="11" y="8"/>
                  </a:lnTo>
                  <a:lnTo>
                    <a:pt x="11" y="8"/>
                  </a:lnTo>
                  <a:lnTo>
                    <a:pt x="11" y="9"/>
                  </a:lnTo>
                  <a:lnTo>
                    <a:pt x="11" y="10"/>
                  </a:lnTo>
                  <a:lnTo>
                    <a:pt x="11" y="10"/>
                  </a:lnTo>
                  <a:lnTo>
                    <a:pt x="11" y="11"/>
                  </a:lnTo>
                  <a:lnTo>
                    <a:pt x="10" y="12"/>
                  </a:lnTo>
                  <a:lnTo>
                    <a:pt x="9" y="12"/>
                  </a:lnTo>
                  <a:lnTo>
                    <a:pt x="9" y="12"/>
                  </a:lnTo>
                  <a:lnTo>
                    <a:pt x="8" y="12"/>
                  </a:lnTo>
                  <a:lnTo>
                    <a:pt x="7" y="12"/>
                  </a:lnTo>
                  <a:lnTo>
                    <a:pt x="7" y="12"/>
                  </a:lnTo>
                  <a:lnTo>
                    <a:pt x="6" y="12"/>
                  </a:lnTo>
                  <a:lnTo>
                    <a:pt x="6" y="11"/>
                  </a:lnTo>
                  <a:lnTo>
                    <a:pt x="5" y="11"/>
                  </a:lnTo>
                  <a:lnTo>
                    <a:pt x="5" y="10"/>
                  </a:lnTo>
                  <a:lnTo>
                    <a:pt x="5" y="10"/>
                  </a:lnTo>
                  <a:lnTo>
                    <a:pt x="4" y="5"/>
                  </a:lnTo>
                  <a:lnTo>
                    <a:pt x="4" y="4"/>
                  </a:lnTo>
                  <a:lnTo>
                    <a:pt x="4" y="3"/>
                  </a:lnTo>
                  <a:lnTo>
                    <a:pt x="4" y="3"/>
                  </a:lnTo>
                  <a:lnTo>
                    <a:pt x="5" y="3"/>
                  </a:lnTo>
                  <a:lnTo>
                    <a:pt x="5" y="2"/>
                  </a:lnTo>
                  <a:lnTo>
                    <a:pt x="0" y="3"/>
                  </a:lnTo>
                  <a:lnTo>
                    <a:pt x="1" y="4"/>
                  </a:lnTo>
                  <a:lnTo>
                    <a:pt x="1" y="3"/>
                  </a:lnTo>
                  <a:lnTo>
                    <a:pt x="2" y="4"/>
                  </a:lnTo>
                  <a:lnTo>
                    <a:pt x="3" y="5"/>
                  </a:lnTo>
                  <a:lnTo>
                    <a:pt x="3" y="5"/>
                  </a:lnTo>
                  <a:lnTo>
                    <a:pt x="4" y="10"/>
                  </a:lnTo>
                  <a:lnTo>
                    <a:pt x="4" y="11"/>
                  </a:lnTo>
                  <a:lnTo>
                    <a:pt x="5" y="11"/>
                  </a:lnTo>
                  <a:lnTo>
                    <a:pt x="5" y="12"/>
                  </a:lnTo>
                  <a:lnTo>
                    <a:pt x="5" y="12"/>
                  </a:lnTo>
                  <a:lnTo>
                    <a:pt x="5" y="12"/>
                  </a:lnTo>
                  <a:lnTo>
                    <a:pt x="5" y="13"/>
                  </a:lnTo>
                  <a:lnTo>
                    <a:pt x="6" y="13"/>
                  </a:lnTo>
                  <a:lnTo>
                    <a:pt x="7" y="13"/>
                  </a:lnTo>
                  <a:lnTo>
                    <a:pt x="7" y="13"/>
                  </a:lnTo>
                  <a:lnTo>
                    <a:pt x="8" y="13"/>
                  </a:lnTo>
                  <a:lnTo>
                    <a:pt x="9" y="13"/>
                  </a:lnTo>
                  <a:lnTo>
                    <a:pt x="9" y="13"/>
                  </a:lnTo>
                  <a:lnTo>
                    <a:pt x="9" y="12"/>
                  </a:lnTo>
                  <a:lnTo>
                    <a:pt x="10" y="12"/>
                  </a:lnTo>
                  <a:lnTo>
                    <a:pt x="11" y="12"/>
                  </a:lnTo>
                  <a:lnTo>
                    <a:pt x="11" y="12"/>
                  </a:lnTo>
                  <a:lnTo>
                    <a:pt x="11" y="12"/>
                  </a:lnTo>
                  <a:lnTo>
                    <a:pt x="11" y="11"/>
                  </a:lnTo>
                  <a:lnTo>
                    <a:pt x="11" y="10"/>
                  </a:lnTo>
                  <a:lnTo>
                    <a:pt x="12" y="10"/>
                  </a:lnTo>
                  <a:lnTo>
                    <a:pt x="12" y="10"/>
                  </a:lnTo>
                  <a:lnTo>
                    <a:pt x="12" y="9"/>
                  </a:lnTo>
                  <a:lnTo>
                    <a:pt x="11" y="9"/>
                  </a:lnTo>
                  <a:lnTo>
                    <a:pt x="11" y="8"/>
                  </a:lnTo>
                  <a:lnTo>
                    <a:pt x="11" y="8"/>
                  </a:lnTo>
                  <a:lnTo>
                    <a:pt x="10" y="3"/>
                  </a:lnTo>
                  <a:lnTo>
                    <a:pt x="10" y="2"/>
                  </a:lnTo>
                  <a:lnTo>
                    <a:pt x="9" y="2"/>
                  </a:lnTo>
                  <a:lnTo>
                    <a:pt x="9" y="1"/>
                  </a:lnTo>
                  <a:lnTo>
                    <a:pt x="10" y="1"/>
                  </a:lnTo>
                  <a:lnTo>
                    <a:pt x="10" y="1"/>
                  </a:lnTo>
                  <a:lnTo>
                    <a:pt x="11" y="1"/>
                  </a:lnTo>
                  <a:lnTo>
                    <a:pt x="11" y="0"/>
                  </a:lnTo>
                  <a:lnTo>
                    <a:pt x="7" y="1"/>
                  </a:lnTo>
                  <a:lnTo>
                    <a:pt x="7" y="2"/>
                  </a:lnTo>
                  <a:lnTo>
                    <a:pt x="8" y="2"/>
                  </a:lnTo>
                  <a:lnTo>
                    <a:pt x="8" y="1"/>
                  </a:lnTo>
                  <a:lnTo>
                    <a:pt x="8" y="2"/>
                  </a:lnTo>
                  <a:lnTo>
                    <a:pt x="9" y="2"/>
                  </a:lnTo>
                  <a:lnTo>
                    <a:pt x="9" y="2"/>
                  </a:lnTo>
                  <a:lnTo>
                    <a:pt x="9" y="3"/>
                  </a:lnTo>
                  <a:lnTo>
                    <a:pt x="9" y="3"/>
                  </a:lnTo>
                  <a:lnTo>
                    <a:pt x="11" y="8"/>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6" name="Freeform 760"/>
            <p:cNvSpPr>
              <a:spLocks/>
            </p:cNvSpPr>
            <p:nvPr/>
          </p:nvSpPr>
          <p:spPr bwMode="auto">
            <a:xfrm>
              <a:off x="1414" y="3476"/>
              <a:ext cx="13" cy="13"/>
            </a:xfrm>
            <a:custGeom>
              <a:avLst/>
              <a:gdLst>
                <a:gd name="T0" fmla="*/ 5 w 13"/>
                <a:gd name="T1" fmla="*/ 6 h 13"/>
                <a:gd name="T2" fmla="*/ 9 w 13"/>
                <a:gd name="T3" fmla="*/ 11 h 13"/>
                <a:gd name="T4" fmla="*/ 12 w 13"/>
                <a:gd name="T5" fmla="*/ 10 h 13"/>
                <a:gd name="T6" fmla="*/ 12 w 13"/>
                <a:gd name="T7" fmla="*/ 9 h 13"/>
                <a:gd name="T8" fmla="*/ 11 w 13"/>
                <a:gd name="T9" fmla="*/ 9 h 13"/>
                <a:gd name="T10" fmla="*/ 11 w 13"/>
                <a:gd name="T11" fmla="*/ 10 h 13"/>
                <a:gd name="T12" fmla="*/ 11 w 13"/>
                <a:gd name="T13" fmla="*/ 9 h 13"/>
                <a:gd name="T14" fmla="*/ 10 w 13"/>
                <a:gd name="T15" fmla="*/ 9 h 13"/>
                <a:gd name="T16" fmla="*/ 10 w 13"/>
                <a:gd name="T17" fmla="*/ 9 h 13"/>
                <a:gd name="T18" fmla="*/ 9 w 13"/>
                <a:gd name="T19" fmla="*/ 9 h 13"/>
                <a:gd name="T20" fmla="*/ 7 w 13"/>
                <a:gd name="T21" fmla="*/ 5 h 13"/>
                <a:gd name="T22" fmla="*/ 7 w 13"/>
                <a:gd name="T23" fmla="*/ 5 h 13"/>
                <a:gd name="T24" fmla="*/ 8 w 13"/>
                <a:gd name="T25" fmla="*/ 5 h 13"/>
                <a:gd name="T26" fmla="*/ 9 w 13"/>
                <a:gd name="T27" fmla="*/ 4 h 13"/>
                <a:gd name="T28" fmla="*/ 9 w 13"/>
                <a:gd name="T29" fmla="*/ 3 h 13"/>
                <a:gd name="T30" fmla="*/ 9 w 13"/>
                <a:gd name="T31" fmla="*/ 3 h 13"/>
                <a:gd name="T32" fmla="*/ 9 w 13"/>
                <a:gd name="T33" fmla="*/ 3 h 13"/>
                <a:gd name="T34" fmla="*/ 9 w 13"/>
                <a:gd name="T35" fmla="*/ 2 h 13"/>
                <a:gd name="T36" fmla="*/ 9 w 13"/>
                <a:gd name="T37" fmla="*/ 1 h 13"/>
                <a:gd name="T38" fmla="*/ 8 w 13"/>
                <a:gd name="T39" fmla="*/ 1 h 13"/>
                <a:gd name="T40" fmla="*/ 7 w 13"/>
                <a:gd name="T41" fmla="*/ 0 h 13"/>
                <a:gd name="T42" fmla="*/ 7 w 13"/>
                <a:gd name="T43" fmla="*/ 0 h 13"/>
                <a:gd name="T44" fmla="*/ 6 w 13"/>
                <a:gd name="T45" fmla="*/ 0 h 13"/>
                <a:gd name="T46" fmla="*/ 5 w 13"/>
                <a:gd name="T47" fmla="*/ 0 h 13"/>
                <a:gd name="T48" fmla="*/ 5 w 13"/>
                <a:gd name="T49" fmla="*/ 0 h 13"/>
                <a:gd name="T50" fmla="*/ 0 w 13"/>
                <a:gd name="T51" fmla="*/ 1 h 13"/>
                <a:gd name="T52" fmla="*/ 0 w 13"/>
                <a:gd name="T53" fmla="*/ 2 h 13"/>
                <a:gd name="T54" fmla="*/ 1 w 13"/>
                <a:gd name="T55" fmla="*/ 1 h 13"/>
                <a:gd name="T56" fmla="*/ 1 w 13"/>
                <a:gd name="T57" fmla="*/ 1 h 13"/>
                <a:gd name="T58" fmla="*/ 1 w 13"/>
                <a:gd name="T59" fmla="*/ 2 h 13"/>
                <a:gd name="T60" fmla="*/ 2 w 13"/>
                <a:gd name="T61" fmla="*/ 2 h 13"/>
                <a:gd name="T62" fmla="*/ 2 w 13"/>
                <a:gd name="T63" fmla="*/ 3 h 13"/>
                <a:gd name="T64" fmla="*/ 2 w 13"/>
                <a:gd name="T65" fmla="*/ 3 h 13"/>
                <a:gd name="T66" fmla="*/ 3 w 13"/>
                <a:gd name="T67" fmla="*/ 9 h 13"/>
                <a:gd name="T68" fmla="*/ 3 w 13"/>
                <a:gd name="T69" fmla="*/ 9 h 13"/>
                <a:gd name="T70" fmla="*/ 3 w 13"/>
                <a:gd name="T71" fmla="*/ 10 h 13"/>
                <a:gd name="T72" fmla="*/ 3 w 13"/>
                <a:gd name="T73" fmla="*/ 11 h 13"/>
                <a:gd name="T74" fmla="*/ 3 w 13"/>
                <a:gd name="T75" fmla="*/ 11 h 13"/>
                <a:gd name="T76" fmla="*/ 3 w 13"/>
                <a:gd name="T77" fmla="*/ 11 h 13"/>
                <a:gd name="T78" fmla="*/ 2 w 13"/>
                <a:gd name="T79" fmla="*/ 11 h 13"/>
                <a:gd name="T80" fmla="*/ 2 w 13"/>
                <a:gd name="T81" fmla="*/ 12 h 13"/>
                <a:gd name="T82" fmla="*/ 7 w 13"/>
                <a:gd name="T83" fmla="*/ 11 h 13"/>
                <a:gd name="T84" fmla="*/ 7 w 13"/>
                <a:gd name="T85" fmla="*/ 11 h 13"/>
                <a:gd name="T86" fmla="*/ 6 w 13"/>
                <a:gd name="T87" fmla="*/ 11 h 13"/>
                <a:gd name="T88" fmla="*/ 5 w 13"/>
                <a:gd name="T89" fmla="*/ 11 h 13"/>
                <a:gd name="T90" fmla="*/ 5 w 13"/>
                <a:gd name="T91" fmla="*/ 10 h 13"/>
                <a:gd name="T92" fmla="*/ 5 w 13"/>
                <a:gd name="T93" fmla="*/ 10 h 13"/>
                <a:gd name="T94" fmla="*/ 5 w 13"/>
                <a:gd name="T95" fmla="*/ 9 h 13"/>
                <a:gd name="T96" fmla="*/ 5 w 13"/>
                <a:gd name="T97" fmla="*/ 9 h 13"/>
                <a:gd name="T98" fmla="*/ 4 w 13"/>
                <a:gd name="T99" fmla="*/ 6 h 13"/>
                <a:gd name="T100" fmla="*/ 5 w 13"/>
                <a:gd name="T101"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3">
                  <a:moveTo>
                    <a:pt x="5" y="6"/>
                  </a:moveTo>
                  <a:lnTo>
                    <a:pt x="9" y="11"/>
                  </a:lnTo>
                  <a:lnTo>
                    <a:pt x="12" y="10"/>
                  </a:lnTo>
                  <a:lnTo>
                    <a:pt x="12" y="9"/>
                  </a:lnTo>
                  <a:lnTo>
                    <a:pt x="11" y="9"/>
                  </a:lnTo>
                  <a:lnTo>
                    <a:pt x="11" y="10"/>
                  </a:lnTo>
                  <a:lnTo>
                    <a:pt x="11" y="9"/>
                  </a:lnTo>
                  <a:lnTo>
                    <a:pt x="10" y="9"/>
                  </a:lnTo>
                  <a:lnTo>
                    <a:pt x="10" y="9"/>
                  </a:lnTo>
                  <a:lnTo>
                    <a:pt x="9" y="9"/>
                  </a:lnTo>
                  <a:lnTo>
                    <a:pt x="7" y="5"/>
                  </a:lnTo>
                  <a:lnTo>
                    <a:pt x="7" y="5"/>
                  </a:lnTo>
                  <a:lnTo>
                    <a:pt x="8" y="5"/>
                  </a:lnTo>
                  <a:lnTo>
                    <a:pt x="9" y="4"/>
                  </a:lnTo>
                  <a:lnTo>
                    <a:pt x="9" y="3"/>
                  </a:lnTo>
                  <a:lnTo>
                    <a:pt x="9" y="3"/>
                  </a:lnTo>
                  <a:lnTo>
                    <a:pt x="9" y="3"/>
                  </a:lnTo>
                  <a:lnTo>
                    <a:pt x="9" y="2"/>
                  </a:lnTo>
                  <a:lnTo>
                    <a:pt x="9" y="1"/>
                  </a:lnTo>
                  <a:lnTo>
                    <a:pt x="8" y="1"/>
                  </a:lnTo>
                  <a:lnTo>
                    <a:pt x="7" y="0"/>
                  </a:lnTo>
                  <a:lnTo>
                    <a:pt x="7" y="0"/>
                  </a:lnTo>
                  <a:lnTo>
                    <a:pt x="6" y="0"/>
                  </a:lnTo>
                  <a:lnTo>
                    <a:pt x="5" y="0"/>
                  </a:lnTo>
                  <a:lnTo>
                    <a:pt x="5" y="0"/>
                  </a:lnTo>
                  <a:lnTo>
                    <a:pt x="0" y="1"/>
                  </a:lnTo>
                  <a:lnTo>
                    <a:pt x="0" y="2"/>
                  </a:lnTo>
                  <a:lnTo>
                    <a:pt x="1" y="1"/>
                  </a:lnTo>
                  <a:lnTo>
                    <a:pt x="1" y="1"/>
                  </a:lnTo>
                  <a:lnTo>
                    <a:pt x="1" y="2"/>
                  </a:lnTo>
                  <a:lnTo>
                    <a:pt x="2" y="2"/>
                  </a:lnTo>
                  <a:lnTo>
                    <a:pt x="2" y="3"/>
                  </a:lnTo>
                  <a:lnTo>
                    <a:pt x="2" y="3"/>
                  </a:lnTo>
                  <a:lnTo>
                    <a:pt x="3" y="9"/>
                  </a:lnTo>
                  <a:lnTo>
                    <a:pt x="3" y="9"/>
                  </a:lnTo>
                  <a:lnTo>
                    <a:pt x="3" y="10"/>
                  </a:lnTo>
                  <a:lnTo>
                    <a:pt x="3" y="11"/>
                  </a:lnTo>
                  <a:lnTo>
                    <a:pt x="3" y="11"/>
                  </a:lnTo>
                  <a:lnTo>
                    <a:pt x="3" y="11"/>
                  </a:lnTo>
                  <a:lnTo>
                    <a:pt x="2" y="11"/>
                  </a:lnTo>
                  <a:lnTo>
                    <a:pt x="2" y="12"/>
                  </a:lnTo>
                  <a:lnTo>
                    <a:pt x="7" y="11"/>
                  </a:lnTo>
                  <a:lnTo>
                    <a:pt x="7" y="11"/>
                  </a:lnTo>
                  <a:lnTo>
                    <a:pt x="6" y="11"/>
                  </a:lnTo>
                  <a:lnTo>
                    <a:pt x="5" y="11"/>
                  </a:lnTo>
                  <a:lnTo>
                    <a:pt x="5" y="10"/>
                  </a:lnTo>
                  <a:lnTo>
                    <a:pt x="5" y="10"/>
                  </a:lnTo>
                  <a:lnTo>
                    <a:pt x="5" y="9"/>
                  </a:lnTo>
                  <a:lnTo>
                    <a:pt x="5" y="9"/>
                  </a:lnTo>
                  <a:lnTo>
                    <a:pt x="4" y="6"/>
                  </a:lnTo>
                  <a:lnTo>
                    <a:pt x="5"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7" name="Freeform 761"/>
            <p:cNvSpPr>
              <a:spLocks/>
            </p:cNvSpPr>
            <p:nvPr/>
          </p:nvSpPr>
          <p:spPr bwMode="auto">
            <a:xfrm>
              <a:off x="1419" y="3477"/>
              <a:ext cx="1" cy="2"/>
            </a:xfrm>
            <a:custGeom>
              <a:avLst/>
              <a:gdLst>
                <a:gd name="T0" fmla="*/ 0 w 1"/>
                <a:gd name="T1" fmla="*/ 0 h 2"/>
                <a:gd name="T2" fmla="*/ 0 w 1"/>
                <a:gd name="T3" fmla="*/ 0 h 2"/>
                <a:gd name="T4" fmla="*/ 0 w 1"/>
                <a:gd name="T5" fmla="*/ 0 h 2"/>
                <a:gd name="T6" fmla="*/ 0 w 1"/>
                <a:gd name="T7" fmla="*/ 0 h 2"/>
                <a:gd name="T8" fmla="*/ 0 w 1"/>
                <a:gd name="T9" fmla="*/ 0 h 2"/>
                <a:gd name="T10" fmla="*/ 0 w 1"/>
                <a:gd name="T11" fmla="*/ 0 h 2"/>
                <a:gd name="T12" fmla="*/ 0 w 1"/>
                <a:gd name="T13" fmla="*/ 0 h 2"/>
                <a:gd name="T14" fmla="*/ 0 w 1"/>
                <a:gd name="T15" fmla="*/ 0 h 2"/>
                <a:gd name="T16" fmla="*/ 0 w 1"/>
                <a:gd name="T17" fmla="*/ 0 h 2"/>
                <a:gd name="T18" fmla="*/ 0 w 1"/>
                <a:gd name="T19" fmla="*/ 0 h 2"/>
                <a:gd name="T20" fmla="*/ 0 w 1"/>
                <a:gd name="T21" fmla="*/ 0 h 2"/>
                <a:gd name="T22" fmla="*/ 0 w 1"/>
                <a:gd name="T23" fmla="*/ 0 h 2"/>
                <a:gd name="T24" fmla="*/ 0 w 1"/>
                <a:gd name="T25" fmla="*/ 0 h 2"/>
                <a:gd name="T26" fmla="*/ 0 w 1"/>
                <a:gd name="T27" fmla="*/ 1 h 2"/>
                <a:gd name="T28" fmla="*/ 0 w 1"/>
                <a:gd name="T29" fmla="*/ 1 h 2"/>
                <a:gd name="T30" fmla="*/ 0 w 1"/>
                <a:gd name="T31" fmla="*/ 1 h 2"/>
                <a:gd name="T32" fmla="*/ 0 w 1"/>
                <a:gd name="T33" fmla="*/ 1 h 2"/>
                <a:gd name="T34" fmla="*/ 0 w 1"/>
                <a:gd name="T35" fmla="*/ 1 h 2"/>
                <a:gd name="T36" fmla="*/ 0 w 1"/>
                <a:gd name="T37" fmla="*/ 1 h 2"/>
                <a:gd name="T38" fmla="*/ 0 w 1"/>
                <a:gd name="T39" fmla="*/ 1 h 2"/>
                <a:gd name="T40" fmla="*/ 0 w 1"/>
                <a:gd name="T41" fmla="*/ 1 h 2"/>
                <a:gd name="T42" fmla="*/ 0 w 1"/>
                <a:gd name="T43" fmla="*/ 1 h 2"/>
                <a:gd name="T44" fmla="*/ 0 w 1"/>
                <a:gd name="T45"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 h="2">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1"/>
                  </a:lnTo>
                  <a:lnTo>
                    <a:pt x="0" y="1"/>
                  </a:lnTo>
                  <a:lnTo>
                    <a:pt x="0" y="1"/>
                  </a:lnTo>
                  <a:lnTo>
                    <a:pt x="0" y="1"/>
                  </a:lnTo>
                  <a:lnTo>
                    <a:pt x="0" y="1"/>
                  </a:lnTo>
                  <a:lnTo>
                    <a:pt x="0" y="1"/>
                  </a:lnTo>
                  <a:lnTo>
                    <a:pt x="0" y="1"/>
                  </a:lnTo>
                  <a:lnTo>
                    <a:pt x="0" y="1"/>
                  </a:lnTo>
                  <a:lnTo>
                    <a:pt x="0" y="1"/>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8" name="Freeform 762"/>
            <p:cNvSpPr>
              <a:spLocks/>
            </p:cNvSpPr>
            <p:nvPr/>
          </p:nvSpPr>
          <p:spPr bwMode="auto">
            <a:xfrm>
              <a:off x="1431" y="3473"/>
              <a:ext cx="4" cy="13"/>
            </a:xfrm>
            <a:custGeom>
              <a:avLst/>
              <a:gdLst>
                <a:gd name="T0" fmla="*/ 2 w 4"/>
                <a:gd name="T1" fmla="*/ 3 h 13"/>
                <a:gd name="T2" fmla="*/ 2 w 4"/>
                <a:gd name="T3" fmla="*/ 3 h 13"/>
                <a:gd name="T4" fmla="*/ 2 w 4"/>
                <a:gd name="T5" fmla="*/ 2 h 13"/>
                <a:gd name="T6" fmla="*/ 2 w 4"/>
                <a:gd name="T7" fmla="*/ 1 h 13"/>
                <a:gd name="T8" fmla="*/ 2 w 4"/>
                <a:gd name="T9" fmla="*/ 1 h 13"/>
                <a:gd name="T10" fmla="*/ 2 w 4"/>
                <a:gd name="T11" fmla="*/ 1 h 13"/>
                <a:gd name="T12" fmla="*/ 2 w 4"/>
                <a:gd name="T13" fmla="*/ 1 h 13"/>
                <a:gd name="T14" fmla="*/ 2 w 4"/>
                <a:gd name="T15" fmla="*/ 0 h 13"/>
                <a:gd name="T16" fmla="*/ 0 w 4"/>
                <a:gd name="T17" fmla="*/ 1 h 13"/>
                <a:gd name="T18" fmla="*/ 0 w 4"/>
                <a:gd name="T19" fmla="*/ 1 h 13"/>
                <a:gd name="T20" fmla="*/ 0 w 4"/>
                <a:gd name="T21" fmla="*/ 1 h 13"/>
                <a:gd name="T22" fmla="*/ 1 w 4"/>
                <a:gd name="T23" fmla="*/ 1 h 13"/>
                <a:gd name="T24" fmla="*/ 1 w 4"/>
                <a:gd name="T25" fmla="*/ 2 h 13"/>
                <a:gd name="T26" fmla="*/ 1 w 4"/>
                <a:gd name="T27" fmla="*/ 3 h 13"/>
                <a:gd name="T28" fmla="*/ 1 w 4"/>
                <a:gd name="T29" fmla="*/ 3 h 13"/>
                <a:gd name="T30" fmla="*/ 1 w 4"/>
                <a:gd name="T31" fmla="*/ 9 h 13"/>
                <a:gd name="T32" fmla="*/ 1 w 4"/>
                <a:gd name="T33" fmla="*/ 10 h 13"/>
                <a:gd name="T34" fmla="*/ 1 w 4"/>
                <a:gd name="T35" fmla="*/ 11 h 13"/>
                <a:gd name="T36" fmla="*/ 1 w 4"/>
                <a:gd name="T37" fmla="*/ 11 h 13"/>
                <a:gd name="T38" fmla="*/ 1 w 4"/>
                <a:gd name="T39" fmla="*/ 11 h 13"/>
                <a:gd name="T40" fmla="*/ 1 w 4"/>
                <a:gd name="T41" fmla="*/ 11 h 13"/>
                <a:gd name="T42" fmla="*/ 0 w 4"/>
                <a:gd name="T43" fmla="*/ 11 h 13"/>
                <a:gd name="T44" fmla="*/ 1 w 4"/>
                <a:gd name="T45" fmla="*/ 12 h 13"/>
                <a:gd name="T46" fmla="*/ 3 w 4"/>
                <a:gd name="T47" fmla="*/ 11 h 13"/>
                <a:gd name="T48" fmla="*/ 3 w 4"/>
                <a:gd name="T49" fmla="*/ 11 h 13"/>
                <a:gd name="T50" fmla="*/ 3 w 4"/>
                <a:gd name="T51" fmla="*/ 11 h 13"/>
                <a:gd name="T52" fmla="*/ 2 w 4"/>
                <a:gd name="T53" fmla="*/ 11 h 13"/>
                <a:gd name="T54" fmla="*/ 2 w 4"/>
                <a:gd name="T55" fmla="*/ 11 h 13"/>
                <a:gd name="T56" fmla="*/ 2 w 4"/>
                <a:gd name="T57" fmla="*/ 10 h 13"/>
                <a:gd name="T58" fmla="*/ 2 w 4"/>
                <a:gd name="T59" fmla="*/ 9 h 13"/>
                <a:gd name="T60" fmla="*/ 2 w 4"/>
                <a:gd name="T6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 h="13">
                  <a:moveTo>
                    <a:pt x="2" y="3"/>
                  </a:moveTo>
                  <a:lnTo>
                    <a:pt x="2" y="3"/>
                  </a:lnTo>
                  <a:lnTo>
                    <a:pt x="2" y="2"/>
                  </a:lnTo>
                  <a:lnTo>
                    <a:pt x="2" y="1"/>
                  </a:lnTo>
                  <a:lnTo>
                    <a:pt x="2" y="1"/>
                  </a:lnTo>
                  <a:lnTo>
                    <a:pt x="2" y="1"/>
                  </a:lnTo>
                  <a:lnTo>
                    <a:pt x="2" y="1"/>
                  </a:lnTo>
                  <a:lnTo>
                    <a:pt x="2" y="0"/>
                  </a:lnTo>
                  <a:lnTo>
                    <a:pt x="0" y="1"/>
                  </a:lnTo>
                  <a:lnTo>
                    <a:pt x="0" y="1"/>
                  </a:lnTo>
                  <a:lnTo>
                    <a:pt x="0" y="1"/>
                  </a:lnTo>
                  <a:lnTo>
                    <a:pt x="1" y="1"/>
                  </a:lnTo>
                  <a:lnTo>
                    <a:pt x="1" y="2"/>
                  </a:lnTo>
                  <a:lnTo>
                    <a:pt x="1" y="3"/>
                  </a:lnTo>
                  <a:lnTo>
                    <a:pt x="1" y="3"/>
                  </a:lnTo>
                  <a:lnTo>
                    <a:pt x="1" y="9"/>
                  </a:lnTo>
                  <a:lnTo>
                    <a:pt x="1" y="10"/>
                  </a:lnTo>
                  <a:lnTo>
                    <a:pt x="1" y="11"/>
                  </a:lnTo>
                  <a:lnTo>
                    <a:pt x="1" y="11"/>
                  </a:lnTo>
                  <a:lnTo>
                    <a:pt x="1" y="11"/>
                  </a:lnTo>
                  <a:lnTo>
                    <a:pt x="1" y="11"/>
                  </a:lnTo>
                  <a:lnTo>
                    <a:pt x="0" y="11"/>
                  </a:lnTo>
                  <a:lnTo>
                    <a:pt x="1" y="12"/>
                  </a:lnTo>
                  <a:lnTo>
                    <a:pt x="3" y="11"/>
                  </a:lnTo>
                  <a:lnTo>
                    <a:pt x="3" y="11"/>
                  </a:lnTo>
                  <a:lnTo>
                    <a:pt x="3" y="11"/>
                  </a:lnTo>
                  <a:lnTo>
                    <a:pt x="2" y="11"/>
                  </a:lnTo>
                  <a:lnTo>
                    <a:pt x="2" y="11"/>
                  </a:lnTo>
                  <a:lnTo>
                    <a:pt x="2" y="10"/>
                  </a:lnTo>
                  <a:lnTo>
                    <a:pt x="2" y="9"/>
                  </a:lnTo>
                  <a:lnTo>
                    <a:pt x="2"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19" name="Freeform 763"/>
            <p:cNvSpPr>
              <a:spLocks/>
            </p:cNvSpPr>
            <p:nvPr/>
          </p:nvSpPr>
          <p:spPr bwMode="auto">
            <a:xfrm>
              <a:off x="1440" y="3473"/>
              <a:ext cx="9" cy="12"/>
            </a:xfrm>
            <a:custGeom>
              <a:avLst/>
              <a:gdLst>
                <a:gd name="T0" fmla="*/ 5 w 9"/>
                <a:gd name="T1" fmla="*/ 10 h 12"/>
                <a:gd name="T2" fmla="*/ 5 w 9"/>
                <a:gd name="T3" fmla="*/ 10 h 12"/>
                <a:gd name="T4" fmla="*/ 5 w 9"/>
                <a:gd name="T5" fmla="*/ 10 h 12"/>
                <a:gd name="T6" fmla="*/ 6 w 9"/>
                <a:gd name="T7" fmla="*/ 10 h 12"/>
                <a:gd name="T8" fmla="*/ 6 w 9"/>
                <a:gd name="T9" fmla="*/ 10 h 12"/>
                <a:gd name="T10" fmla="*/ 7 w 9"/>
                <a:gd name="T11" fmla="*/ 10 h 12"/>
                <a:gd name="T12" fmla="*/ 7 w 9"/>
                <a:gd name="T13" fmla="*/ 10 h 12"/>
                <a:gd name="T14" fmla="*/ 8 w 9"/>
                <a:gd name="T15" fmla="*/ 9 h 12"/>
                <a:gd name="T16" fmla="*/ 8 w 9"/>
                <a:gd name="T17" fmla="*/ 8 h 12"/>
                <a:gd name="T18" fmla="*/ 8 w 9"/>
                <a:gd name="T19" fmla="*/ 8 h 12"/>
                <a:gd name="T20" fmla="*/ 8 w 9"/>
                <a:gd name="T21" fmla="*/ 7 h 12"/>
                <a:gd name="T22" fmla="*/ 8 w 9"/>
                <a:gd name="T23" fmla="*/ 6 h 12"/>
                <a:gd name="T24" fmla="*/ 7 w 9"/>
                <a:gd name="T25" fmla="*/ 6 h 12"/>
                <a:gd name="T26" fmla="*/ 7 w 9"/>
                <a:gd name="T27" fmla="*/ 6 h 12"/>
                <a:gd name="T28" fmla="*/ 7 w 9"/>
                <a:gd name="T29" fmla="*/ 5 h 12"/>
                <a:gd name="T30" fmla="*/ 6 w 9"/>
                <a:gd name="T31" fmla="*/ 5 h 12"/>
                <a:gd name="T32" fmla="*/ 6 w 9"/>
                <a:gd name="T33" fmla="*/ 5 h 12"/>
                <a:gd name="T34" fmla="*/ 5 w 9"/>
                <a:gd name="T35" fmla="*/ 5 h 12"/>
                <a:gd name="T36" fmla="*/ 5 w 9"/>
                <a:gd name="T37" fmla="*/ 5 h 12"/>
                <a:gd name="T38" fmla="*/ 5 w 9"/>
                <a:gd name="T39" fmla="*/ 5 h 12"/>
                <a:gd name="T40" fmla="*/ 6 w 9"/>
                <a:gd name="T41" fmla="*/ 5 h 12"/>
                <a:gd name="T42" fmla="*/ 6 w 9"/>
                <a:gd name="T43" fmla="*/ 5 h 12"/>
                <a:gd name="T44" fmla="*/ 6 w 9"/>
                <a:gd name="T45" fmla="*/ 4 h 12"/>
                <a:gd name="T46" fmla="*/ 7 w 9"/>
                <a:gd name="T47" fmla="*/ 4 h 12"/>
                <a:gd name="T48" fmla="*/ 7 w 9"/>
                <a:gd name="T49" fmla="*/ 3 h 12"/>
                <a:gd name="T50" fmla="*/ 7 w 9"/>
                <a:gd name="T51" fmla="*/ 3 h 12"/>
                <a:gd name="T52" fmla="*/ 7 w 9"/>
                <a:gd name="T53" fmla="*/ 3 h 12"/>
                <a:gd name="T54" fmla="*/ 7 w 9"/>
                <a:gd name="T55" fmla="*/ 2 h 12"/>
                <a:gd name="T56" fmla="*/ 7 w 9"/>
                <a:gd name="T57" fmla="*/ 1 h 12"/>
                <a:gd name="T58" fmla="*/ 7 w 9"/>
                <a:gd name="T59" fmla="*/ 1 h 12"/>
                <a:gd name="T60" fmla="*/ 7 w 9"/>
                <a:gd name="T61" fmla="*/ 1 h 12"/>
                <a:gd name="T62" fmla="*/ 6 w 9"/>
                <a:gd name="T63" fmla="*/ 1 h 12"/>
                <a:gd name="T64" fmla="*/ 6 w 9"/>
                <a:gd name="T65" fmla="*/ 0 h 12"/>
                <a:gd name="T66" fmla="*/ 6 w 9"/>
                <a:gd name="T67" fmla="*/ 0 h 12"/>
                <a:gd name="T68" fmla="*/ 5 w 9"/>
                <a:gd name="T69" fmla="*/ 0 h 12"/>
                <a:gd name="T70" fmla="*/ 5 w 9"/>
                <a:gd name="T71" fmla="*/ 0 h 12"/>
                <a:gd name="T72" fmla="*/ 4 w 9"/>
                <a:gd name="T73" fmla="*/ 0 h 12"/>
                <a:gd name="T74" fmla="*/ 3 w 9"/>
                <a:gd name="T75" fmla="*/ 0 h 12"/>
                <a:gd name="T76" fmla="*/ 3 w 9"/>
                <a:gd name="T77" fmla="*/ 0 h 12"/>
                <a:gd name="T78" fmla="*/ 0 w 9"/>
                <a:gd name="T79" fmla="*/ 0 h 12"/>
                <a:gd name="T80" fmla="*/ 0 w 9"/>
                <a:gd name="T81" fmla="*/ 1 h 12"/>
                <a:gd name="T82" fmla="*/ 1 w 9"/>
                <a:gd name="T83" fmla="*/ 1 h 12"/>
                <a:gd name="T84" fmla="*/ 1 w 9"/>
                <a:gd name="T85" fmla="*/ 1 h 12"/>
                <a:gd name="T86" fmla="*/ 1 w 9"/>
                <a:gd name="T87" fmla="*/ 1 h 12"/>
                <a:gd name="T88" fmla="*/ 1 w 9"/>
                <a:gd name="T89" fmla="*/ 2 h 12"/>
                <a:gd name="T90" fmla="*/ 1 w 9"/>
                <a:gd name="T91" fmla="*/ 3 h 12"/>
                <a:gd name="T92" fmla="*/ 2 w 9"/>
                <a:gd name="T93" fmla="*/ 8 h 12"/>
                <a:gd name="T94" fmla="*/ 2 w 9"/>
                <a:gd name="T95" fmla="*/ 9 h 12"/>
                <a:gd name="T96" fmla="*/ 2 w 9"/>
                <a:gd name="T97" fmla="*/ 10 h 12"/>
                <a:gd name="T98" fmla="*/ 1 w 9"/>
                <a:gd name="T99" fmla="*/ 10 h 12"/>
                <a:gd name="T100" fmla="*/ 1 w 9"/>
                <a:gd name="T101" fmla="*/ 10 h 12"/>
                <a:gd name="T102" fmla="*/ 1 w 9"/>
                <a:gd name="T103" fmla="*/ 10 h 12"/>
                <a:gd name="T104" fmla="*/ 0 w 9"/>
                <a:gd name="T105" fmla="*/ 10 h 12"/>
                <a:gd name="T106" fmla="*/ 0 w 9"/>
                <a:gd name="T107" fmla="*/ 11 h 12"/>
                <a:gd name="T108" fmla="*/ 5 w 9"/>
                <a:gd name="T109"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 h="12">
                  <a:moveTo>
                    <a:pt x="5" y="10"/>
                  </a:moveTo>
                  <a:lnTo>
                    <a:pt x="5" y="10"/>
                  </a:lnTo>
                  <a:lnTo>
                    <a:pt x="5" y="10"/>
                  </a:lnTo>
                  <a:lnTo>
                    <a:pt x="6" y="10"/>
                  </a:lnTo>
                  <a:lnTo>
                    <a:pt x="6" y="10"/>
                  </a:lnTo>
                  <a:lnTo>
                    <a:pt x="7" y="10"/>
                  </a:lnTo>
                  <a:lnTo>
                    <a:pt x="7" y="10"/>
                  </a:lnTo>
                  <a:lnTo>
                    <a:pt x="8" y="9"/>
                  </a:lnTo>
                  <a:lnTo>
                    <a:pt x="8" y="8"/>
                  </a:lnTo>
                  <a:lnTo>
                    <a:pt x="8" y="8"/>
                  </a:lnTo>
                  <a:lnTo>
                    <a:pt x="8" y="7"/>
                  </a:lnTo>
                  <a:lnTo>
                    <a:pt x="8" y="6"/>
                  </a:lnTo>
                  <a:lnTo>
                    <a:pt x="7" y="6"/>
                  </a:lnTo>
                  <a:lnTo>
                    <a:pt x="7" y="6"/>
                  </a:lnTo>
                  <a:lnTo>
                    <a:pt x="7" y="5"/>
                  </a:lnTo>
                  <a:lnTo>
                    <a:pt x="6" y="5"/>
                  </a:lnTo>
                  <a:lnTo>
                    <a:pt x="6" y="5"/>
                  </a:lnTo>
                  <a:lnTo>
                    <a:pt x="5" y="5"/>
                  </a:lnTo>
                  <a:lnTo>
                    <a:pt x="5" y="5"/>
                  </a:lnTo>
                  <a:lnTo>
                    <a:pt x="5" y="5"/>
                  </a:lnTo>
                  <a:lnTo>
                    <a:pt x="6" y="5"/>
                  </a:lnTo>
                  <a:lnTo>
                    <a:pt x="6" y="5"/>
                  </a:lnTo>
                  <a:lnTo>
                    <a:pt x="6" y="4"/>
                  </a:lnTo>
                  <a:lnTo>
                    <a:pt x="7" y="4"/>
                  </a:lnTo>
                  <a:lnTo>
                    <a:pt x="7" y="3"/>
                  </a:lnTo>
                  <a:lnTo>
                    <a:pt x="7" y="3"/>
                  </a:lnTo>
                  <a:lnTo>
                    <a:pt x="7" y="3"/>
                  </a:lnTo>
                  <a:lnTo>
                    <a:pt x="7" y="2"/>
                  </a:lnTo>
                  <a:lnTo>
                    <a:pt x="7" y="1"/>
                  </a:lnTo>
                  <a:lnTo>
                    <a:pt x="7" y="1"/>
                  </a:lnTo>
                  <a:lnTo>
                    <a:pt x="7" y="1"/>
                  </a:lnTo>
                  <a:lnTo>
                    <a:pt x="6" y="1"/>
                  </a:lnTo>
                  <a:lnTo>
                    <a:pt x="6" y="0"/>
                  </a:lnTo>
                  <a:lnTo>
                    <a:pt x="6" y="0"/>
                  </a:lnTo>
                  <a:lnTo>
                    <a:pt x="5" y="0"/>
                  </a:lnTo>
                  <a:lnTo>
                    <a:pt x="5" y="0"/>
                  </a:lnTo>
                  <a:lnTo>
                    <a:pt x="4" y="0"/>
                  </a:lnTo>
                  <a:lnTo>
                    <a:pt x="3" y="0"/>
                  </a:lnTo>
                  <a:lnTo>
                    <a:pt x="3" y="0"/>
                  </a:lnTo>
                  <a:lnTo>
                    <a:pt x="0" y="0"/>
                  </a:lnTo>
                  <a:lnTo>
                    <a:pt x="0" y="1"/>
                  </a:lnTo>
                  <a:lnTo>
                    <a:pt x="1" y="1"/>
                  </a:lnTo>
                  <a:lnTo>
                    <a:pt x="1" y="1"/>
                  </a:lnTo>
                  <a:lnTo>
                    <a:pt x="1" y="1"/>
                  </a:lnTo>
                  <a:lnTo>
                    <a:pt x="1" y="2"/>
                  </a:lnTo>
                  <a:lnTo>
                    <a:pt x="1" y="3"/>
                  </a:lnTo>
                  <a:lnTo>
                    <a:pt x="2" y="8"/>
                  </a:lnTo>
                  <a:lnTo>
                    <a:pt x="2" y="9"/>
                  </a:lnTo>
                  <a:lnTo>
                    <a:pt x="2" y="10"/>
                  </a:lnTo>
                  <a:lnTo>
                    <a:pt x="1" y="10"/>
                  </a:lnTo>
                  <a:lnTo>
                    <a:pt x="1" y="10"/>
                  </a:lnTo>
                  <a:lnTo>
                    <a:pt x="1" y="10"/>
                  </a:lnTo>
                  <a:lnTo>
                    <a:pt x="0" y="10"/>
                  </a:lnTo>
                  <a:lnTo>
                    <a:pt x="0" y="11"/>
                  </a:lnTo>
                  <a:lnTo>
                    <a:pt x="5"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0" name="Freeform 764"/>
            <p:cNvSpPr>
              <a:spLocks/>
            </p:cNvSpPr>
            <p:nvPr/>
          </p:nvSpPr>
          <p:spPr bwMode="auto">
            <a:xfrm>
              <a:off x="1445" y="3481"/>
              <a:ext cx="1" cy="3"/>
            </a:xfrm>
            <a:custGeom>
              <a:avLst/>
              <a:gdLst>
                <a:gd name="T0" fmla="*/ 0 w 1"/>
                <a:gd name="T1" fmla="*/ 0 h 3"/>
                <a:gd name="T2" fmla="*/ 0 w 1"/>
                <a:gd name="T3" fmla="*/ 0 h 3"/>
                <a:gd name="T4" fmla="*/ 0 w 1"/>
                <a:gd name="T5" fmla="*/ 0 h 3"/>
                <a:gd name="T6" fmla="*/ 0 w 1"/>
                <a:gd name="T7" fmla="*/ 0 h 3"/>
                <a:gd name="T8" fmla="*/ 0 w 1"/>
                <a:gd name="T9" fmla="*/ 0 h 3"/>
                <a:gd name="T10" fmla="*/ 0 w 1"/>
                <a:gd name="T11" fmla="*/ 0 h 3"/>
                <a:gd name="T12" fmla="*/ 0 w 1"/>
                <a:gd name="T13" fmla="*/ 0 h 3"/>
                <a:gd name="T14" fmla="*/ 0 w 1"/>
                <a:gd name="T15" fmla="*/ 1 h 3"/>
                <a:gd name="T16" fmla="*/ 0 w 1"/>
                <a:gd name="T17" fmla="*/ 1 h 3"/>
                <a:gd name="T18" fmla="*/ 0 w 1"/>
                <a:gd name="T19" fmla="*/ 1 h 3"/>
                <a:gd name="T20" fmla="*/ 0 w 1"/>
                <a:gd name="T21" fmla="*/ 1 h 3"/>
                <a:gd name="T22" fmla="*/ 0 w 1"/>
                <a:gd name="T23" fmla="*/ 2 h 3"/>
                <a:gd name="T24" fmla="*/ 0 w 1"/>
                <a:gd name="T25" fmla="*/ 2 h 3"/>
                <a:gd name="T26" fmla="*/ 0 w 1"/>
                <a:gd name="T27" fmla="*/ 2 h 3"/>
                <a:gd name="T28" fmla="*/ 0 w 1"/>
                <a:gd name="T29" fmla="*/ 2 h 3"/>
                <a:gd name="T30" fmla="*/ 0 w 1"/>
                <a:gd name="T31" fmla="*/ 2 h 3"/>
                <a:gd name="T32" fmla="*/ 0 w 1"/>
                <a:gd name="T33" fmla="*/ 2 h 3"/>
                <a:gd name="T34" fmla="*/ 0 w 1"/>
                <a:gd name="T35" fmla="*/ 2 h 3"/>
                <a:gd name="T36" fmla="*/ 0 w 1"/>
                <a:gd name="T37" fmla="*/ 2 h 3"/>
                <a:gd name="T38" fmla="*/ 0 w 1"/>
                <a:gd name="T39" fmla="*/ 2 h 3"/>
                <a:gd name="T40" fmla="*/ 0 w 1"/>
                <a:gd name="T4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 h="3">
                  <a:moveTo>
                    <a:pt x="0" y="0"/>
                  </a:moveTo>
                  <a:lnTo>
                    <a:pt x="0" y="0"/>
                  </a:lnTo>
                  <a:lnTo>
                    <a:pt x="0" y="0"/>
                  </a:lnTo>
                  <a:lnTo>
                    <a:pt x="0" y="0"/>
                  </a:lnTo>
                  <a:lnTo>
                    <a:pt x="0" y="0"/>
                  </a:lnTo>
                  <a:lnTo>
                    <a:pt x="0" y="0"/>
                  </a:lnTo>
                  <a:lnTo>
                    <a:pt x="0" y="0"/>
                  </a:lnTo>
                  <a:lnTo>
                    <a:pt x="0" y="1"/>
                  </a:lnTo>
                  <a:lnTo>
                    <a:pt x="0" y="1"/>
                  </a:lnTo>
                  <a:lnTo>
                    <a:pt x="0" y="1"/>
                  </a:lnTo>
                  <a:lnTo>
                    <a:pt x="0" y="1"/>
                  </a:lnTo>
                  <a:lnTo>
                    <a:pt x="0" y="2"/>
                  </a:lnTo>
                  <a:lnTo>
                    <a:pt x="0" y="2"/>
                  </a:lnTo>
                  <a:lnTo>
                    <a:pt x="0" y="2"/>
                  </a:lnTo>
                  <a:lnTo>
                    <a:pt x="0" y="2"/>
                  </a:lnTo>
                  <a:lnTo>
                    <a:pt x="0" y="2"/>
                  </a:lnTo>
                  <a:lnTo>
                    <a:pt x="0" y="2"/>
                  </a:lnTo>
                  <a:lnTo>
                    <a:pt x="0" y="2"/>
                  </a:lnTo>
                  <a:lnTo>
                    <a:pt x="0" y="2"/>
                  </a:lnTo>
                  <a:lnTo>
                    <a:pt x="0" y="2"/>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1" name="Freeform 765"/>
            <p:cNvSpPr>
              <a:spLocks/>
            </p:cNvSpPr>
            <p:nvPr/>
          </p:nvSpPr>
          <p:spPr bwMode="auto">
            <a:xfrm>
              <a:off x="1444" y="3473"/>
              <a:ext cx="2" cy="3"/>
            </a:xfrm>
            <a:custGeom>
              <a:avLst/>
              <a:gdLst>
                <a:gd name="T0" fmla="*/ 0 w 2"/>
                <a:gd name="T1" fmla="*/ 2 h 3"/>
                <a:gd name="T2" fmla="*/ 0 w 2"/>
                <a:gd name="T3" fmla="*/ 1 h 3"/>
                <a:gd name="T4" fmla="*/ 0 w 2"/>
                <a:gd name="T5" fmla="*/ 0 h 3"/>
                <a:gd name="T6" fmla="*/ 0 w 2"/>
                <a:gd name="T7" fmla="*/ 0 h 3"/>
                <a:gd name="T8" fmla="*/ 0 w 2"/>
                <a:gd name="T9" fmla="*/ 0 h 3"/>
                <a:gd name="T10" fmla="*/ 0 w 2"/>
                <a:gd name="T11" fmla="*/ 0 h 3"/>
                <a:gd name="T12" fmla="*/ 0 w 2"/>
                <a:gd name="T13" fmla="*/ 0 h 3"/>
                <a:gd name="T14" fmla="*/ 1 w 2"/>
                <a:gd name="T15" fmla="*/ 0 h 3"/>
                <a:gd name="T16" fmla="*/ 1 w 2"/>
                <a:gd name="T17" fmla="*/ 0 h 3"/>
                <a:gd name="T18" fmla="*/ 1 w 2"/>
                <a:gd name="T19" fmla="*/ 0 h 3"/>
                <a:gd name="T20" fmla="*/ 1 w 2"/>
                <a:gd name="T21" fmla="*/ 1 h 3"/>
                <a:gd name="T22" fmla="*/ 1 w 2"/>
                <a:gd name="T23" fmla="*/ 1 h 3"/>
                <a:gd name="T24" fmla="*/ 1 w 2"/>
                <a:gd name="T25" fmla="*/ 1 h 3"/>
                <a:gd name="T26" fmla="*/ 1 w 2"/>
                <a:gd name="T27" fmla="*/ 1 h 3"/>
                <a:gd name="T28" fmla="*/ 1 w 2"/>
                <a:gd name="T29" fmla="*/ 1 h 3"/>
                <a:gd name="T30" fmla="*/ 1 w 2"/>
                <a:gd name="T31" fmla="*/ 2 h 3"/>
                <a:gd name="T32" fmla="*/ 1 w 2"/>
                <a:gd name="T33" fmla="*/ 2 h 3"/>
                <a:gd name="T34" fmla="*/ 1 w 2"/>
                <a:gd name="T35" fmla="*/ 2 h 3"/>
                <a:gd name="T36" fmla="*/ 0 w 2"/>
                <a:gd name="T37" fmla="*/ 2 h 3"/>
                <a:gd name="T38" fmla="*/ 0 w 2"/>
                <a:gd name="T39" fmla="*/ 2 h 3"/>
                <a:gd name="T40" fmla="*/ 0 w 2"/>
                <a:gd name="T41" fmla="*/ 2 h 3"/>
                <a:gd name="T42" fmla="*/ 0 w 2"/>
                <a:gd name="T43"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 h="3">
                  <a:moveTo>
                    <a:pt x="0" y="2"/>
                  </a:moveTo>
                  <a:lnTo>
                    <a:pt x="0" y="1"/>
                  </a:lnTo>
                  <a:lnTo>
                    <a:pt x="0" y="0"/>
                  </a:lnTo>
                  <a:lnTo>
                    <a:pt x="0" y="0"/>
                  </a:lnTo>
                  <a:lnTo>
                    <a:pt x="0" y="0"/>
                  </a:lnTo>
                  <a:lnTo>
                    <a:pt x="0" y="0"/>
                  </a:lnTo>
                  <a:lnTo>
                    <a:pt x="0" y="0"/>
                  </a:lnTo>
                  <a:lnTo>
                    <a:pt x="1" y="0"/>
                  </a:lnTo>
                  <a:lnTo>
                    <a:pt x="1" y="0"/>
                  </a:lnTo>
                  <a:lnTo>
                    <a:pt x="1" y="0"/>
                  </a:lnTo>
                  <a:lnTo>
                    <a:pt x="1" y="1"/>
                  </a:lnTo>
                  <a:lnTo>
                    <a:pt x="1" y="1"/>
                  </a:lnTo>
                  <a:lnTo>
                    <a:pt x="1" y="1"/>
                  </a:lnTo>
                  <a:lnTo>
                    <a:pt x="1" y="1"/>
                  </a:lnTo>
                  <a:lnTo>
                    <a:pt x="1" y="1"/>
                  </a:lnTo>
                  <a:lnTo>
                    <a:pt x="1" y="2"/>
                  </a:lnTo>
                  <a:lnTo>
                    <a:pt x="1" y="2"/>
                  </a:lnTo>
                  <a:lnTo>
                    <a:pt x="1" y="2"/>
                  </a:lnTo>
                  <a:lnTo>
                    <a:pt x="0" y="2"/>
                  </a:lnTo>
                  <a:lnTo>
                    <a:pt x="0" y="2"/>
                  </a:lnTo>
                  <a:lnTo>
                    <a:pt x="0" y="2"/>
                  </a:lnTo>
                  <a:lnTo>
                    <a:pt x="0" y="2"/>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2" name="Freeform 766"/>
            <p:cNvSpPr>
              <a:spLocks/>
            </p:cNvSpPr>
            <p:nvPr/>
          </p:nvSpPr>
          <p:spPr bwMode="auto">
            <a:xfrm>
              <a:off x="1455" y="3473"/>
              <a:ext cx="11" cy="12"/>
            </a:xfrm>
            <a:custGeom>
              <a:avLst/>
              <a:gdLst>
                <a:gd name="T0" fmla="*/ 8 w 11"/>
                <a:gd name="T1" fmla="*/ 7 h 12"/>
                <a:gd name="T2" fmla="*/ 8 w 11"/>
                <a:gd name="T3" fmla="*/ 8 h 12"/>
                <a:gd name="T4" fmla="*/ 8 w 11"/>
                <a:gd name="T5" fmla="*/ 10 h 12"/>
                <a:gd name="T6" fmla="*/ 7 w 11"/>
                <a:gd name="T7" fmla="*/ 10 h 12"/>
                <a:gd name="T8" fmla="*/ 6 w 11"/>
                <a:gd name="T9" fmla="*/ 10 h 12"/>
                <a:gd name="T10" fmla="*/ 4 w 11"/>
                <a:gd name="T11" fmla="*/ 10 h 12"/>
                <a:gd name="T12" fmla="*/ 4 w 11"/>
                <a:gd name="T13" fmla="*/ 10 h 12"/>
                <a:gd name="T14" fmla="*/ 3 w 11"/>
                <a:gd name="T15" fmla="*/ 9 h 12"/>
                <a:gd name="T16" fmla="*/ 3 w 11"/>
                <a:gd name="T17" fmla="*/ 8 h 12"/>
                <a:gd name="T18" fmla="*/ 3 w 11"/>
                <a:gd name="T19" fmla="*/ 7 h 12"/>
                <a:gd name="T20" fmla="*/ 3 w 11"/>
                <a:gd name="T21" fmla="*/ 1 h 12"/>
                <a:gd name="T22" fmla="*/ 3 w 11"/>
                <a:gd name="T23" fmla="*/ 1 h 12"/>
                <a:gd name="T24" fmla="*/ 4 w 11"/>
                <a:gd name="T25" fmla="*/ 0 h 12"/>
                <a:gd name="T26" fmla="*/ 0 w 11"/>
                <a:gd name="T27" fmla="*/ 0 h 12"/>
                <a:gd name="T28" fmla="*/ 1 w 11"/>
                <a:gd name="T29" fmla="*/ 1 h 12"/>
                <a:gd name="T30" fmla="*/ 1 w 11"/>
                <a:gd name="T31" fmla="*/ 2 h 12"/>
                <a:gd name="T32" fmla="*/ 1 w 11"/>
                <a:gd name="T33" fmla="*/ 8 h 12"/>
                <a:gd name="T34" fmla="*/ 1 w 11"/>
                <a:gd name="T35" fmla="*/ 9 h 12"/>
                <a:gd name="T36" fmla="*/ 2 w 11"/>
                <a:gd name="T37" fmla="*/ 10 h 12"/>
                <a:gd name="T38" fmla="*/ 3 w 11"/>
                <a:gd name="T39" fmla="*/ 11 h 12"/>
                <a:gd name="T40" fmla="*/ 4 w 11"/>
                <a:gd name="T41" fmla="*/ 11 h 12"/>
                <a:gd name="T42" fmla="*/ 6 w 11"/>
                <a:gd name="T43" fmla="*/ 11 h 12"/>
                <a:gd name="T44" fmla="*/ 7 w 11"/>
                <a:gd name="T45" fmla="*/ 11 h 12"/>
                <a:gd name="T46" fmla="*/ 8 w 11"/>
                <a:gd name="T47" fmla="*/ 10 h 12"/>
                <a:gd name="T48" fmla="*/ 8 w 11"/>
                <a:gd name="T49" fmla="*/ 9 h 12"/>
                <a:gd name="T50" fmla="*/ 9 w 11"/>
                <a:gd name="T51" fmla="*/ 8 h 12"/>
                <a:gd name="T52" fmla="*/ 9 w 11"/>
                <a:gd name="T53" fmla="*/ 3 h 12"/>
                <a:gd name="T54" fmla="*/ 9 w 11"/>
                <a:gd name="T55" fmla="*/ 1 h 12"/>
                <a:gd name="T56" fmla="*/ 10 w 11"/>
                <a:gd name="T57" fmla="*/ 1 h 12"/>
                <a:gd name="T58" fmla="*/ 7 w 11"/>
                <a:gd name="T59" fmla="*/ 0 h 12"/>
                <a:gd name="T60" fmla="*/ 8 w 11"/>
                <a:gd name="T61" fmla="*/ 1 h 12"/>
                <a:gd name="T62" fmla="*/ 8 w 11"/>
                <a:gd name="T63" fmla="*/ 1 h 12"/>
                <a:gd name="T64" fmla="*/ 8 w 11"/>
                <a:gd name="T6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12">
                  <a:moveTo>
                    <a:pt x="8" y="6"/>
                  </a:moveTo>
                  <a:lnTo>
                    <a:pt x="8" y="7"/>
                  </a:lnTo>
                  <a:lnTo>
                    <a:pt x="8" y="8"/>
                  </a:lnTo>
                  <a:lnTo>
                    <a:pt x="8" y="8"/>
                  </a:lnTo>
                  <a:lnTo>
                    <a:pt x="8" y="9"/>
                  </a:lnTo>
                  <a:lnTo>
                    <a:pt x="8" y="10"/>
                  </a:lnTo>
                  <a:lnTo>
                    <a:pt x="7" y="10"/>
                  </a:lnTo>
                  <a:lnTo>
                    <a:pt x="7" y="10"/>
                  </a:lnTo>
                  <a:lnTo>
                    <a:pt x="6" y="10"/>
                  </a:lnTo>
                  <a:lnTo>
                    <a:pt x="6" y="10"/>
                  </a:lnTo>
                  <a:lnTo>
                    <a:pt x="5" y="10"/>
                  </a:lnTo>
                  <a:lnTo>
                    <a:pt x="4" y="10"/>
                  </a:lnTo>
                  <a:lnTo>
                    <a:pt x="4" y="10"/>
                  </a:lnTo>
                  <a:lnTo>
                    <a:pt x="4" y="10"/>
                  </a:lnTo>
                  <a:lnTo>
                    <a:pt x="3" y="10"/>
                  </a:lnTo>
                  <a:lnTo>
                    <a:pt x="3" y="9"/>
                  </a:lnTo>
                  <a:lnTo>
                    <a:pt x="3" y="8"/>
                  </a:lnTo>
                  <a:lnTo>
                    <a:pt x="3" y="8"/>
                  </a:lnTo>
                  <a:lnTo>
                    <a:pt x="3" y="8"/>
                  </a:lnTo>
                  <a:lnTo>
                    <a:pt x="3" y="7"/>
                  </a:lnTo>
                  <a:lnTo>
                    <a:pt x="3" y="2"/>
                  </a:lnTo>
                  <a:lnTo>
                    <a:pt x="3" y="1"/>
                  </a:lnTo>
                  <a:lnTo>
                    <a:pt x="3" y="1"/>
                  </a:lnTo>
                  <a:lnTo>
                    <a:pt x="3" y="1"/>
                  </a:lnTo>
                  <a:lnTo>
                    <a:pt x="4" y="1"/>
                  </a:lnTo>
                  <a:lnTo>
                    <a:pt x="4" y="0"/>
                  </a:lnTo>
                  <a:lnTo>
                    <a:pt x="4" y="0"/>
                  </a:lnTo>
                  <a:lnTo>
                    <a:pt x="0" y="0"/>
                  </a:lnTo>
                  <a:lnTo>
                    <a:pt x="1" y="1"/>
                  </a:lnTo>
                  <a:lnTo>
                    <a:pt x="1" y="1"/>
                  </a:lnTo>
                  <a:lnTo>
                    <a:pt x="1" y="1"/>
                  </a:lnTo>
                  <a:lnTo>
                    <a:pt x="1" y="2"/>
                  </a:lnTo>
                  <a:lnTo>
                    <a:pt x="1" y="7"/>
                  </a:lnTo>
                  <a:lnTo>
                    <a:pt x="1" y="8"/>
                  </a:lnTo>
                  <a:lnTo>
                    <a:pt x="1" y="8"/>
                  </a:lnTo>
                  <a:lnTo>
                    <a:pt x="1" y="9"/>
                  </a:lnTo>
                  <a:lnTo>
                    <a:pt x="2" y="10"/>
                  </a:lnTo>
                  <a:lnTo>
                    <a:pt x="2" y="10"/>
                  </a:lnTo>
                  <a:lnTo>
                    <a:pt x="3" y="10"/>
                  </a:lnTo>
                  <a:lnTo>
                    <a:pt x="3" y="11"/>
                  </a:lnTo>
                  <a:lnTo>
                    <a:pt x="4" y="11"/>
                  </a:lnTo>
                  <a:lnTo>
                    <a:pt x="4" y="11"/>
                  </a:lnTo>
                  <a:lnTo>
                    <a:pt x="5" y="11"/>
                  </a:lnTo>
                  <a:lnTo>
                    <a:pt x="6" y="11"/>
                  </a:lnTo>
                  <a:lnTo>
                    <a:pt x="6" y="11"/>
                  </a:lnTo>
                  <a:lnTo>
                    <a:pt x="7" y="11"/>
                  </a:lnTo>
                  <a:lnTo>
                    <a:pt x="7" y="10"/>
                  </a:lnTo>
                  <a:lnTo>
                    <a:pt x="8" y="10"/>
                  </a:lnTo>
                  <a:lnTo>
                    <a:pt x="8" y="10"/>
                  </a:lnTo>
                  <a:lnTo>
                    <a:pt x="8" y="9"/>
                  </a:lnTo>
                  <a:lnTo>
                    <a:pt x="9" y="8"/>
                  </a:lnTo>
                  <a:lnTo>
                    <a:pt x="9" y="8"/>
                  </a:lnTo>
                  <a:lnTo>
                    <a:pt x="9" y="7"/>
                  </a:lnTo>
                  <a:lnTo>
                    <a:pt x="9" y="3"/>
                  </a:lnTo>
                  <a:lnTo>
                    <a:pt x="9" y="2"/>
                  </a:lnTo>
                  <a:lnTo>
                    <a:pt x="9" y="1"/>
                  </a:lnTo>
                  <a:lnTo>
                    <a:pt x="9" y="1"/>
                  </a:lnTo>
                  <a:lnTo>
                    <a:pt x="10" y="1"/>
                  </a:lnTo>
                  <a:lnTo>
                    <a:pt x="10" y="0"/>
                  </a:lnTo>
                  <a:lnTo>
                    <a:pt x="7" y="0"/>
                  </a:lnTo>
                  <a:lnTo>
                    <a:pt x="7" y="1"/>
                  </a:lnTo>
                  <a:lnTo>
                    <a:pt x="8" y="1"/>
                  </a:lnTo>
                  <a:lnTo>
                    <a:pt x="8" y="1"/>
                  </a:lnTo>
                  <a:lnTo>
                    <a:pt x="8" y="1"/>
                  </a:lnTo>
                  <a:lnTo>
                    <a:pt x="8" y="2"/>
                  </a:lnTo>
                  <a:lnTo>
                    <a:pt x="8" y="3"/>
                  </a:lnTo>
                  <a:lnTo>
                    <a:pt x="8" y="6"/>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3" name="Freeform 767"/>
            <p:cNvSpPr>
              <a:spLocks/>
            </p:cNvSpPr>
            <p:nvPr/>
          </p:nvSpPr>
          <p:spPr bwMode="auto">
            <a:xfrm>
              <a:off x="1472" y="3474"/>
              <a:ext cx="7" cy="13"/>
            </a:xfrm>
            <a:custGeom>
              <a:avLst/>
              <a:gdLst>
                <a:gd name="T0" fmla="*/ 5 w 7"/>
                <a:gd name="T1" fmla="*/ 1 h 13"/>
                <a:gd name="T2" fmla="*/ 4 w 7"/>
                <a:gd name="T3" fmla="*/ 0 h 13"/>
                <a:gd name="T4" fmla="*/ 3 w 7"/>
                <a:gd name="T5" fmla="*/ 0 h 13"/>
                <a:gd name="T6" fmla="*/ 2 w 7"/>
                <a:gd name="T7" fmla="*/ 0 h 13"/>
                <a:gd name="T8" fmla="*/ 1 w 7"/>
                <a:gd name="T9" fmla="*/ 1 h 13"/>
                <a:gd name="T10" fmla="*/ 1 w 7"/>
                <a:gd name="T11" fmla="*/ 2 h 13"/>
                <a:gd name="T12" fmla="*/ 1 w 7"/>
                <a:gd name="T13" fmla="*/ 3 h 13"/>
                <a:gd name="T14" fmla="*/ 1 w 7"/>
                <a:gd name="T15" fmla="*/ 5 h 13"/>
                <a:gd name="T16" fmla="*/ 2 w 7"/>
                <a:gd name="T17" fmla="*/ 5 h 13"/>
                <a:gd name="T18" fmla="*/ 3 w 7"/>
                <a:gd name="T19" fmla="*/ 7 h 13"/>
                <a:gd name="T20" fmla="*/ 4 w 7"/>
                <a:gd name="T21" fmla="*/ 7 h 13"/>
                <a:gd name="T22" fmla="*/ 5 w 7"/>
                <a:gd name="T23" fmla="*/ 9 h 13"/>
                <a:gd name="T24" fmla="*/ 5 w 7"/>
                <a:gd name="T25" fmla="*/ 10 h 13"/>
                <a:gd name="T26" fmla="*/ 4 w 7"/>
                <a:gd name="T27" fmla="*/ 11 h 13"/>
                <a:gd name="T28" fmla="*/ 3 w 7"/>
                <a:gd name="T29" fmla="*/ 11 h 13"/>
                <a:gd name="T30" fmla="*/ 2 w 7"/>
                <a:gd name="T31" fmla="*/ 10 h 13"/>
                <a:gd name="T32" fmla="*/ 1 w 7"/>
                <a:gd name="T33" fmla="*/ 9 h 13"/>
                <a:gd name="T34" fmla="*/ 1 w 7"/>
                <a:gd name="T35" fmla="*/ 8 h 13"/>
                <a:gd name="T36" fmla="*/ 0 w 7"/>
                <a:gd name="T37" fmla="*/ 11 h 13"/>
                <a:gd name="T38" fmla="*/ 1 w 7"/>
                <a:gd name="T39" fmla="*/ 11 h 13"/>
                <a:gd name="T40" fmla="*/ 2 w 7"/>
                <a:gd name="T41" fmla="*/ 11 h 13"/>
                <a:gd name="T42" fmla="*/ 2 w 7"/>
                <a:gd name="T43" fmla="*/ 11 h 13"/>
                <a:gd name="T44" fmla="*/ 3 w 7"/>
                <a:gd name="T45" fmla="*/ 12 h 13"/>
                <a:gd name="T46" fmla="*/ 4 w 7"/>
                <a:gd name="T47" fmla="*/ 11 h 13"/>
                <a:gd name="T48" fmla="*/ 5 w 7"/>
                <a:gd name="T49" fmla="*/ 11 h 13"/>
                <a:gd name="T50" fmla="*/ 6 w 7"/>
                <a:gd name="T51" fmla="*/ 9 h 13"/>
                <a:gd name="T52" fmla="*/ 6 w 7"/>
                <a:gd name="T53" fmla="*/ 8 h 13"/>
                <a:gd name="T54" fmla="*/ 6 w 7"/>
                <a:gd name="T55" fmla="*/ 7 h 13"/>
                <a:gd name="T56" fmla="*/ 5 w 7"/>
                <a:gd name="T57" fmla="*/ 5 h 13"/>
                <a:gd name="T58" fmla="*/ 4 w 7"/>
                <a:gd name="T59" fmla="*/ 5 h 13"/>
                <a:gd name="T60" fmla="*/ 3 w 7"/>
                <a:gd name="T61" fmla="*/ 4 h 13"/>
                <a:gd name="T62" fmla="*/ 2 w 7"/>
                <a:gd name="T63" fmla="*/ 4 h 13"/>
                <a:gd name="T64" fmla="*/ 2 w 7"/>
                <a:gd name="T65" fmla="*/ 3 h 13"/>
                <a:gd name="T66" fmla="*/ 2 w 7"/>
                <a:gd name="T67" fmla="*/ 2 h 13"/>
                <a:gd name="T68" fmla="*/ 2 w 7"/>
                <a:gd name="T69" fmla="*/ 1 h 13"/>
                <a:gd name="T70" fmla="*/ 3 w 7"/>
                <a:gd name="T71" fmla="*/ 1 h 13"/>
                <a:gd name="T72" fmla="*/ 4 w 7"/>
                <a:gd name="T73" fmla="*/ 1 h 13"/>
                <a:gd name="T74" fmla="*/ 5 w 7"/>
                <a:gd name="T75" fmla="*/ 1 h 13"/>
                <a:gd name="T76" fmla="*/ 5 w 7"/>
                <a:gd name="T77" fmla="*/ 3 h 13"/>
                <a:gd name="T78" fmla="*/ 6 w 7"/>
                <a:gd name="T7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 h="13">
                  <a:moveTo>
                    <a:pt x="6" y="1"/>
                  </a:moveTo>
                  <a:lnTo>
                    <a:pt x="5" y="1"/>
                  </a:lnTo>
                  <a:lnTo>
                    <a:pt x="5" y="0"/>
                  </a:lnTo>
                  <a:lnTo>
                    <a:pt x="4" y="0"/>
                  </a:lnTo>
                  <a:lnTo>
                    <a:pt x="4" y="0"/>
                  </a:lnTo>
                  <a:lnTo>
                    <a:pt x="3" y="0"/>
                  </a:lnTo>
                  <a:lnTo>
                    <a:pt x="3" y="0"/>
                  </a:lnTo>
                  <a:lnTo>
                    <a:pt x="2" y="0"/>
                  </a:lnTo>
                  <a:lnTo>
                    <a:pt x="2" y="1"/>
                  </a:lnTo>
                  <a:lnTo>
                    <a:pt x="1" y="1"/>
                  </a:lnTo>
                  <a:lnTo>
                    <a:pt x="1" y="2"/>
                  </a:lnTo>
                  <a:lnTo>
                    <a:pt x="1" y="2"/>
                  </a:lnTo>
                  <a:lnTo>
                    <a:pt x="1" y="3"/>
                  </a:lnTo>
                  <a:lnTo>
                    <a:pt x="1" y="3"/>
                  </a:lnTo>
                  <a:lnTo>
                    <a:pt x="1" y="4"/>
                  </a:lnTo>
                  <a:lnTo>
                    <a:pt x="1" y="5"/>
                  </a:lnTo>
                  <a:lnTo>
                    <a:pt x="2" y="5"/>
                  </a:lnTo>
                  <a:lnTo>
                    <a:pt x="2" y="5"/>
                  </a:lnTo>
                  <a:lnTo>
                    <a:pt x="2" y="6"/>
                  </a:lnTo>
                  <a:lnTo>
                    <a:pt x="3" y="7"/>
                  </a:lnTo>
                  <a:lnTo>
                    <a:pt x="4" y="7"/>
                  </a:lnTo>
                  <a:lnTo>
                    <a:pt x="4" y="7"/>
                  </a:lnTo>
                  <a:lnTo>
                    <a:pt x="5" y="8"/>
                  </a:lnTo>
                  <a:lnTo>
                    <a:pt x="5" y="9"/>
                  </a:lnTo>
                  <a:lnTo>
                    <a:pt x="5" y="9"/>
                  </a:lnTo>
                  <a:lnTo>
                    <a:pt x="5" y="10"/>
                  </a:lnTo>
                  <a:lnTo>
                    <a:pt x="4" y="11"/>
                  </a:lnTo>
                  <a:lnTo>
                    <a:pt x="4" y="11"/>
                  </a:lnTo>
                  <a:lnTo>
                    <a:pt x="3" y="11"/>
                  </a:lnTo>
                  <a:lnTo>
                    <a:pt x="3" y="11"/>
                  </a:lnTo>
                  <a:lnTo>
                    <a:pt x="2" y="11"/>
                  </a:lnTo>
                  <a:lnTo>
                    <a:pt x="2" y="10"/>
                  </a:lnTo>
                  <a:lnTo>
                    <a:pt x="1" y="10"/>
                  </a:lnTo>
                  <a:lnTo>
                    <a:pt x="1" y="9"/>
                  </a:lnTo>
                  <a:lnTo>
                    <a:pt x="1" y="9"/>
                  </a:lnTo>
                  <a:lnTo>
                    <a:pt x="1" y="8"/>
                  </a:lnTo>
                  <a:lnTo>
                    <a:pt x="0" y="8"/>
                  </a:lnTo>
                  <a:lnTo>
                    <a:pt x="0" y="11"/>
                  </a:lnTo>
                  <a:lnTo>
                    <a:pt x="1" y="11"/>
                  </a:lnTo>
                  <a:lnTo>
                    <a:pt x="1" y="11"/>
                  </a:lnTo>
                  <a:lnTo>
                    <a:pt x="1" y="11"/>
                  </a:lnTo>
                  <a:lnTo>
                    <a:pt x="2" y="11"/>
                  </a:lnTo>
                  <a:lnTo>
                    <a:pt x="2" y="11"/>
                  </a:lnTo>
                  <a:lnTo>
                    <a:pt x="2" y="11"/>
                  </a:lnTo>
                  <a:lnTo>
                    <a:pt x="3" y="11"/>
                  </a:lnTo>
                  <a:lnTo>
                    <a:pt x="3" y="12"/>
                  </a:lnTo>
                  <a:lnTo>
                    <a:pt x="4" y="12"/>
                  </a:lnTo>
                  <a:lnTo>
                    <a:pt x="4" y="11"/>
                  </a:lnTo>
                  <a:lnTo>
                    <a:pt x="5" y="11"/>
                  </a:lnTo>
                  <a:lnTo>
                    <a:pt x="5" y="11"/>
                  </a:lnTo>
                  <a:lnTo>
                    <a:pt x="6" y="10"/>
                  </a:lnTo>
                  <a:lnTo>
                    <a:pt x="6" y="9"/>
                  </a:lnTo>
                  <a:lnTo>
                    <a:pt x="6" y="9"/>
                  </a:lnTo>
                  <a:lnTo>
                    <a:pt x="6" y="8"/>
                  </a:lnTo>
                  <a:lnTo>
                    <a:pt x="6" y="7"/>
                  </a:lnTo>
                  <a:lnTo>
                    <a:pt x="6" y="7"/>
                  </a:lnTo>
                  <a:lnTo>
                    <a:pt x="5" y="6"/>
                  </a:lnTo>
                  <a:lnTo>
                    <a:pt x="5" y="5"/>
                  </a:lnTo>
                  <a:lnTo>
                    <a:pt x="4" y="5"/>
                  </a:lnTo>
                  <a:lnTo>
                    <a:pt x="4" y="5"/>
                  </a:lnTo>
                  <a:lnTo>
                    <a:pt x="3" y="5"/>
                  </a:lnTo>
                  <a:lnTo>
                    <a:pt x="3" y="4"/>
                  </a:lnTo>
                  <a:lnTo>
                    <a:pt x="3" y="4"/>
                  </a:lnTo>
                  <a:lnTo>
                    <a:pt x="2" y="4"/>
                  </a:lnTo>
                  <a:lnTo>
                    <a:pt x="2" y="3"/>
                  </a:lnTo>
                  <a:lnTo>
                    <a:pt x="2" y="3"/>
                  </a:lnTo>
                  <a:lnTo>
                    <a:pt x="2" y="3"/>
                  </a:lnTo>
                  <a:lnTo>
                    <a:pt x="2" y="2"/>
                  </a:lnTo>
                  <a:lnTo>
                    <a:pt x="2" y="1"/>
                  </a:lnTo>
                  <a:lnTo>
                    <a:pt x="2" y="1"/>
                  </a:lnTo>
                  <a:lnTo>
                    <a:pt x="3" y="1"/>
                  </a:lnTo>
                  <a:lnTo>
                    <a:pt x="3" y="1"/>
                  </a:lnTo>
                  <a:lnTo>
                    <a:pt x="4" y="1"/>
                  </a:lnTo>
                  <a:lnTo>
                    <a:pt x="4" y="1"/>
                  </a:lnTo>
                  <a:lnTo>
                    <a:pt x="4" y="1"/>
                  </a:lnTo>
                  <a:lnTo>
                    <a:pt x="5" y="1"/>
                  </a:lnTo>
                  <a:lnTo>
                    <a:pt x="5" y="2"/>
                  </a:lnTo>
                  <a:lnTo>
                    <a:pt x="5" y="3"/>
                  </a:lnTo>
                  <a:lnTo>
                    <a:pt x="6" y="3"/>
                  </a:lnTo>
                  <a:lnTo>
                    <a:pt x="6" y="3"/>
                  </a:lnTo>
                  <a:lnTo>
                    <a:pt x="6"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4" name="Freeform 768"/>
            <p:cNvSpPr>
              <a:spLocks/>
            </p:cNvSpPr>
            <p:nvPr/>
          </p:nvSpPr>
          <p:spPr bwMode="auto">
            <a:xfrm>
              <a:off x="1498" y="3478"/>
              <a:ext cx="12" cy="14"/>
            </a:xfrm>
            <a:custGeom>
              <a:avLst/>
              <a:gdLst>
                <a:gd name="T0" fmla="*/ 7 w 12"/>
                <a:gd name="T1" fmla="*/ 10 h 14"/>
                <a:gd name="T2" fmla="*/ 6 w 12"/>
                <a:gd name="T3" fmla="*/ 10 h 14"/>
                <a:gd name="T4" fmla="*/ 6 w 12"/>
                <a:gd name="T5" fmla="*/ 11 h 14"/>
                <a:gd name="T6" fmla="*/ 5 w 12"/>
                <a:gd name="T7" fmla="*/ 12 h 14"/>
                <a:gd name="T8" fmla="*/ 5 w 12"/>
                <a:gd name="T9" fmla="*/ 12 h 14"/>
                <a:gd name="T10" fmla="*/ 3 w 12"/>
                <a:gd name="T11" fmla="*/ 12 h 14"/>
                <a:gd name="T12" fmla="*/ 3 w 12"/>
                <a:gd name="T13" fmla="*/ 12 h 14"/>
                <a:gd name="T14" fmla="*/ 2 w 12"/>
                <a:gd name="T15" fmla="*/ 11 h 14"/>
                <a:gd name="T16" fmla="*/ 1 w 12"/>
                <a:gd name="T17" fmla="*/ 10 h 14"/>
                <a:gd name="T18" fmla="*/ 1 w 12"/>
                <a:gd name="T19" fmla="*/ 9 h 14"/>
                <a:gd name="T20" fmla="*/ 1 w 12"/>
                <a:gd name="T21" fmla="*/ 8 h 14"/>
                <a:gd name="T22" fmla="*/ 3 w 12"/>
                <a:gd name="T23" fmla="*/ 3 h 14"/>
                <a:gd name="T24" fmla="*/ 3 w 12"/>
                <a:gd name="T25" fmla="*/ 2 h 14"/>
                <a:gd name="T26" fmla="*/ 4 w 12"/>
                <a:gd name="T27" fmla="*/ 1 h 14"/>
                <a:gd name="T28" fmla="*/ 5 w 12"/>
                <a:gd name="T29" fmla="*/ 1 h 14"/>
                <a:gd name="T30" fmla="*/ 1 w 12"/>
                <a:gd name="T31" fmla="*/ 1 h 14"/>
                <a:gd name="T32" fmla="*/ 2 w 12"/>
                <a:gd name="T33" fmla="*/ 1 h 14"/>
                <a:gd name="T34" fmla="*/ 1 w 12"/>
                <a:gd name="T35" fmla="*/ 2 h 14"/>
                <a:gd name="T36" fmla="*/ 0 w 12"/>
                <a:gd name="T37" fmla="*/ 8 h 14"/>
                <a:gd name="T38" fmla="*/ 0 w 12"/>
                <a:gd name="T39" fmla="*/ 9 h 14"/>
                <a:gd name="T40" fmla="*/ 0 w 12"/>
                <a:gd name="T41" fmla="*/ 10 h 14"/>
                <a:gd name="T42" fmla="*/ 1 w 12"/>
                <a:gd name="T43" fmla="*/ 11 h 14"/>
                <a:gd name="T44" fmla="*/ 1 w 12"/>
                <a:gd name="T45" fmla="*/ 12 h 14"/>
                <a:gd name="T46" fmla="*/ 2 w 12"/>
                <a:gd name="T47" fmla="*/ 12 h 14"/>
                <a:gd name="T48" fmla="*/ 3 w 12"/>
                <a:gd name="T49" fmla="*/ 13 h 14"/>
                <a:gd name="T50" fmla="*/ 4 w 12"/>
                <a:gd name="T51" fmla="*/ 13 h 14"/>
                <a:gd name="T52" fmla="*/ 5 w 12"/>
                <a:gd name="T53" fmla="*/ 13 h 14"/>
                <a:gd name="T54" fmla="*/ 6 w 12"/>
                <a:gd name="T55" fmla="*/ 12 h 14"/>
                <a:gd name="T56" fmla="*/ 6 w 12"/>
                <a:gd name="T57" fmla="*/ 12 h 14"/>
                <a:gd name="T58" fmla="*/ 7 w 12"/>
                <a:gd name="T59" fmla="*/ 10 h 14"/>
                <a:gd name="T60" fmla="*/ 9 w 12"/>
                <a:gd name="T61" fmla="*/ 5 h 14"/>
                <a:gd name="T62" fmla="*/ 9 w 12"/>
                <a:gd name="T63" fmla="*/ 4 h 14"/>
                <a:gd name="T64" fmla="*/ 10 w 12"/>
                <a:gd name="T65" fmla="*/ 3 h 14"/>
                <a:gd name="T66" fmla="*/ 11 w 12"/>
                <a:gd name="T67" fmla="*/ 3 h 14"/>
                <a:gd name="T68" fmla="*/ 8 w 12"/>
                <a:gd name="T69" fmla="*/ 3 h 14"/>
                <a:gd name="T70" fmla="*/ 8 w 12"/>
                <a:gd name="T71" fmla="*/ 3 h 14"/>
                <a:gd name="T72" fmla="*/ 8 w 12"/>
                <a:gd name="T73"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 h="14">
                  <a:moveTo>
                    <a:pt x="7" y="9"/>
                  </a:moveTo>
                  <a:lnTo>
                    <a:pt x="7" y="10"/>
                  </a:lnTo>
                  <a:lnTo>
                    <a:pt x="6" y="10"/>
                  </a:lnTo>
                  <a:lnTo>
                    <a:pt x="6" y="10"/>
                  </a:lnTo>
                  <a:lnTo>
                    <a:pt x="6" y="11"/>
                  </a:lnTo>
                  <a:lnTo>
                    <a:pt x="6" y="11"/>
                  </a:lnTo>
                  <a:lnTo>
                    <a:pt x="6" y="12"/>
                  </a:lnTo>
                  <a:lnTo>
                    <a:pt x="5" y="12"/>
                  </a:lnTo>
                  <a:lnTo>
                    <a:pt x="5" y="12"/>
                  </a:lnTo>
                  <a:lnTo>
                    <a:pt x="5" y="12"/>
                  </a:lnTo>
                  <a:lnTo>
                    <a:pt x="4" y="12"/>
                  </a:lnTo>
                  <a:lnTo>
                    <a:pt x="3" y="12"/>
                  </a:lnTo>
                  <a:lnTo>
                    <a:pt x="3" y="12"/>
                  </a:lnTo>
                  <a:lnTo>
                    <a:pt x="3" y="12"/>
                  </a:lnTo>
                  <a:lnTo>
                    <a:pt x="2" y="12"/>
                  </a:lnTo>
                  <a:lnTo>
                    <a:pt x="2" y="11"/>
                  </a:lnTo>
                  <a:lnTo>
                    <a:pt x="1" y="11"/>
                  </a:lnTo>
                  <a:lnTo>
                    <a:pt x="1" y="10"/>
                  </a:lnTo>
                  <a:lnTo>
                    <a:pt x="1" y="10"/>
                  </a:lnTo>
                  <a:lnTo>
                    <a:pt x="1" y="9"/>
                  </a:lnTo>
                  <a:lnTo>
                    <a:pt x="1" y="8"/>
                  </a:lnTo>
                  <a:lnTo>
                    <a:pt x="1" y="8"/>
                  </a:lnTo>
                  <a:lnTo>
                    <a:pt x="3" y="3"/>
                  </a:lnTo>
                  <a:lnTo>
                    <a:pt x="3" y="3"/>
                  </a:lnTo>
                  <a:lnTo>
                    <a:pt x="3" y="3"/>
                  </a:lnTo>
                  <a:lnTo>
                    <a:pt x="3" y="2"/>
                  </a:lnTo>
                  <a:lnTo>
                    <a:pt x="3" y="1"/>
                  </a:lnTo>
                  <a:lnTo>
                    <a:pt x="4" y="1"/>
                  </a:lnTo>
                  <a:lnTo>
                    <a:pt x="5" y="2"/>
                  </a:lnTo>
                  <a:lnTo>
                    <a:pt x="5" y="1"/>
                  </a:lnTo>
                  <a:lnTo>
                    <a:pt x="1" y="0"/>
                  </a:lnTo>
                  <a:lnTo>
                    <a:pt x="1" y="1"/>
                  </a:lnTo>
                  <a:lnTo>
                    <a:pt x="1" y="1"/>
                  </a:lnTo>
                  <a:lnTo>
                    <a:pt x="2" y="1"/>
                  </a:lnTo>
                  <a:lnTo>
                    <a:pt x="2" y="2"/>
                  </a:lnTo>
                  <a:lnTo>
                    <a:pt x="1" y="2"/>
                  </a:lnTo>
                  <a:lnTo>
                    <a:pt x="1" y="3"/>
                  </a:lnTo>
                  <a:lnTo>
                    <a:pt x="0" y="8"/>
                  </a:lnTo>
                  <a:lnTo>
                    <a:pt x="0" y="8"/>
                  </a:lnTo>
                  <a:lnTo>
                    <a:pt x="0" y="9"/>
                  </a:lnTo>
                  <a:lnTo>
                    <a:pt x="0" y="10"/>
                  </a:lnTo>
                  <a:lnTo>
                    <a:pt x="0" y="10"/>
                  </a:lnTo>
                  <a:lnTo>
                    <a:pt x="0" y="11"/>
                  </a:lnTo>
                  <a:lnTo>
                    <a:pt x="1" y="11"/>
                  </a:lnTo>
                  <a:lnTo>
                    <a:pt x="1" y="12"/>
                  </a:lnTo>
                  <a:lnTo>
                    <a:pt x="1" y="12"/>
                  </a:lnTo>
                  <a:lnTo>
                    <a:pt x="1" y="12"/>
                  </a:lnTo>
                  <a:lnTo>
                    <a:pt x="2" y="12"/>
                  </a:lnTo>
                  <a:lnTo>
                    <a:pt x="3" y="12"/>
                  </a:lnTo>
                  <a:lnTo>
                    <a:pt x="3" y="13"/>
                  </a:lnTo>
                  <a:lnTo>
                    <a:pt x="3" y="13"/>
                  </a:lnTo>
                  <a:lnTo>
                    <a:pt x="4" y="13"/>
                  </a:lnTo>
                  <a:lnTo>
                    <a:pt x="5" y="13"/>
                  </a:lnTo>
                  <a:lnTo>
                    <a:pt x="5" y="13"/>
                  </a:lnTo>
                  <a:lnTo>
                    <a:pt x="5" y="12"/>
                  </a:lnTo>
                  <a:lnTo>
                    <a:pt x="6" y="12"/>
                  </a:lnTo>
                  <a:lnTo>
                    <a:pt x="6" y="12"/>
                  </a:lnTo>
                  <a:lnTo>
                    <a:pt x="6" y="12"/>
                  </a:lnTo>
                  <a:lnTo>
                    <a:pt x="7" y="11"/>
                  </a:lnTo>
                  <a:lnTo>
                    <a:pt x="7" y="10"/>
                  </a:lnTo>
                  <a:lnTo>
                    <a:pt x="8" y="10"/>
                  </a:lnTo>
                  <a:lnTo>
                    <a:pt x="9" y="5"/>
                  </a:lnTo>
                  <a:lnTo>
                    <a:pt x="9" y="5"/>
                  </a:lnTo>
                  <a:lnTo>
                    <a:pt x="9" y="4"/>
                  </a:lnTo>
                  <a:lnTo>
                    <a:pt x="10" y="3"/>
                  </a:lnTo>
                  <a:lnTo>
                    <a:pt x="10" y="3"/>
                  </a:lnTo>
                  <a:lnTo>
                    <a:pt x="11" y="3"/>
                  </a:lnTo>
                  <a:lnTo>
                    <a:pt x="11" y="3"/>
                  </a:lnTo>
                  <a:lnTo>
                    <a:pt x="8" y="2"/>
                  </a:lnTo>
                  <a:lnTo>
                    <a:pt x="8" y="3"/>
                  </a:lnTo>
                  <a:lnTo>
                    <a:pt x="8" y="3"/>
                  </a:lnTo>
                  <a:lnTo>
                    <a:pt x="8" y="3"/>
                  </a:lnTo>
                  <a:lnTo>
                    <a:pt x="8" y="4"/>
                  </a:lnTo>
                  <a:lnTo>
                    <a:pt x="8" y="5"/>
                  </a:lnTo>
                  <a:lnTo>
                    <a:pt x="7" y="9"/>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5" name="Freeform 769"/>
            <p:cNvSpPr>
              <a:spLocks/>
            </p:cNvSpPr>
            <p:nvPr/>
          </p:nvSpPr>
          <p:spPr bwMode="auto">
            <a:xfrm>
              <a:off x="1511" y="3483"/>
              <a:ext cx="16" cy="16"/>
            </a:xfrm>
            <a:custGeom>
              <a:avLst/>
              <a:gdLst>
                <a:gd name="T0" fmla="*/ 7 w 16"/>
                <a:gd name="T1" fmla="*/ 1 h 16"/>
                <a:gd name="T2" fmla="*/ 5 w 16"/>
                <a:gd name="T3" fmla="*/ 0 h 16"/>
                <a:gd name="T4" fmla="*/ 5 w 16"/>
                <a:gd name="T5" fmla="*/ 1 h 16"/>
                <a:gd name="T6" fmla="*/ 6 w 16"/>
                <a:gd name="T7" fmla="*/ 1 h 16"/>
                <a:gd name="T8" fmla="*/ 6 w 16"/>
                <a:gd name="T9" fmla="*/ 1 h 16"/>
                <a:gd name="T10" fmla="*/ 6 w 16"/>
                <a:gd name="T11" fmla="*/ 2 h 16"/>
                <a:gd name="T12" fmla="*/ 6 w 16"/>
                <a:gd name="T13" fmla="*/ 3 h 16"/>
                <a:gd name="T14" fmla="*/ 5 w 16"/>
                <a:gd name="T15" fmla="*/ 4 h 16"/>
                <a:gd name="T16" fmla="*/ 3 w 16"/>
                <a:gd name="T17" fmla="*/ 9 h 16"/>
                <a:gd name="T18" fmla="*/ 2 w 16"/>
                <a:gd name="T19" fmla="*/ 9 h 16"/>
                <a:gd name="T20" fmla="*/ 2 w 16"/>
                <a:gd name="T21" fmla="*/ 10 h 16"/>
                <a:gd name="T22" fmla="*/ 2 w 16"/>
                <a:gd name="T23" fmla="*/ 11 h 16"/>
                <a:gd name="T24" fmla="*/ 1 w 16"/>
                <a:gd name="T25" fmla="*/ 11 h 16"/>
                <a:gd name="T26" fmla="*/ 1 w 16"/>
                <a:gd name="T27" fmla="*/ 11 h 16"/>
                <a:gd name="T28" fmla="*/ 1 w 16"/>
                <a:gd name="T29" fmla="*/ 11 h 16"/>
                <a:gd name="T30" fmla="*/ 0 w 16"/>
                <a:gd name="T31" fmla="*/ 11 h 16"/>
                <a:gd name="T32" fmla="*/ 0 w 16"/>
                <a:gd name="T33" fmla="*/ 11 h 16"/>
                <a:gd name="T34" fmla="*/ 4 w 16"/>
                <a:gd name="T35" fmla="*/ 13 h 16"/>
                <a:gd name="T36" fmla="*/ 4 w 16"/>
                <a:gd name="T37" fmla="*/ 12 h 16"/>
                <a:gd name="T38" fmla="*/ 3 w 16"/>
                <a:gd name="T39" fmla="*/ 12 h 16"/>
                <a:gd name="T40" fmla="*/ 3 w 16"/>
                <a:gd name="T41" fmla="*/ 11 h 16"/>
                <a:gd name="T42" fmla="*/ 3 w 16"/>
                <a:gd name="T43" fmla="*/ 11 h 16"/>
                <a:gd name="T44" fmla="*/ 3 w 16"/>
                <a:gd name="T45" fmla="*/ 10 h 16"/>
                <a:gd name="T46" fmla="*/ 6 w 16"/>
                <a:gd name="T47" fmla="*/ 3 h 16"/>
                <a:gd name="T48" fmla="*/ 9 w 16"/>
                <a:gd name="T49" fmla="*/ 15 h 16"/>
                <a:gd name="T50" fmla="*/ 9 w 16"/>
                <a:gd name="T51" fmla="*/ 15 h 16"/>
                <a:gd name="T52" fmla="*/ 13 w 16"/>
                <a:gd name="T53" fmla="*/ 6 h 16"/>
                <a:gd name="T54" fmla="*/ 14 w 16"/>
                <a:gd name="T55" fmla="*/ 6 h 16"/>
                <a:gd name="T56" fmla="*/ 14 w 16"/>
                <a:gd name="T57" fmla="*/ 5 h 16"/>
                <a:gd name="T58" fmla="*/ 14 w 16"/>
                <a:gd name="T59" fmla="*/ 5 h 16"/>
                <a:gd name="T60" fmla="*/ 15 w 16"/>
                <a:gd name="T61" fmla="*/ 5 h 16"/>
                <a:gd name="T62" fmla="*/ 15 w 16"/>
                <a:gd name="T63" fmla="*/ 4 h 16"/>
                <a:gd name="T64" fmla="*/ 12 w 16"/>
                <a:gd name="T65" fmla="*/ 3 h 16"/>
                <a:gd name="T66" fmla="*/ 11 w 16"/>
                <a:gd name="T67" fmla="*/ 4 h 16"/>
                <a:gd name="T68" fmla="*/ 12 w 16"/>
                <a:gd name="T69" fmla="*/ 4 h 16"/>
                <a:gd name="T70" fmla="*/ 12 w 16"/>
                <a:gd name="T71" fmla="*/ 4 h 16"/>
                <a:gd name="T72" fmla="*/ 13 w 16"/>
                <a:gd name="T73" fmla="*/ 4 h 16"/>
                <a:gd name="T74" fmla="*/ 13 w 16"/>
                <a:gd name="T75" fmla="*/ 5 h 16"/>
                <a:gd name="T76" fmla="*/ 12 w 16"/>
                <a:gd name="T77" fmla="*/ 6 h 16"/>
                <a:gd name="T78" fmla="*/ 12 w 16"/>
                <a:gd name="T79" fmla="*/ 6 h 16"/>
                <a:gd name="T80" fmla="*/ 10 w 16"/>
                <a:gd name="T81" fmla="*/ 12 h 16"/>
                <a:gd name="T82" fmla="*/ 7 w 16"/>
                <a:gd name="T83"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 h="16">
                  <a:moveTo>
                    <a:pt x="7" y="1"/>
                  </a:moveTo>
                  <a:lnTo>
                    <a:pt x="5" y="0"/>
                  </a:lnTo>
                  <a:lnTo>
                    <a:pt x="5" y="1"/>
                  </a:lnTo>
                  <a:lnTo>
                    <a:pt x="6" y="1"/>
                  </a:lnTo>
                  <a:lnTo>
                    <a:pt x="6" y="1"/>
                  </a:lnTo>
                  <a:lnTo>
                    <a:pt x="6" y="2"/>
                  </a:lnTo>
                  <a:lnTo>
                    <a:pt x="6" y="3"/>
                  </a:lnTo>
                  <a:lnTo>
                    <a:pt x="5" y="4"/>
                  </a:lnTo>
                  <a:lnTo>
                    <a:pt x="3" y="9"/>
                  </a:lnTo>
                  <a:lnTo>
                    <a:pt x="2" y="9"/>
                  </a:lnTo>
                  <a:lnTo>
                    <a:pt x="2" y="10"/>
                  </a:lnTo>
                  <a:lnTo>
                    <a:pt x="2" y="11"/>
                  </a:lnTo>
                  <a:lnTo>
                    <a:pt x="1" y="11"/>
                  </a:lnTo>
                  <a:lnTo>
                    <a:pt x="1" y="11"/>
                  </a:lnTo>
                  <a:lnTo>
                    <a:pt x="1" y="11"/>
                  </a:lnTo>
                  <a:lnTo>
                    <a:pt x="0" y="11"/>
                  </a:lnTo>
                  <a:lnTo>
                    <a:pt x="0" y="11"/>
                  </a:lnTo>
                  <a:lnTo>
                    <a:pt x="4" y="13"/>
                  </a:lnTo>
                  <a:lnTo>
                    <a:pt x="4" y="12"/>
                  </a:lnTo>
                  <a:lnTo>
                    <a:pt x="3" y="12"/>
                  </a:lnTo>
                  <a:lnTo>
                    <a:pt x="3" y="11"/>
                  </a:lnTo>
                  <a:lnTo>
                    <a:pt x="3" y="11"/>
                  </a:lnTo>
                  <a:lnTo>
                    <a:pt x="3" y="10"/>
                  </a:lnTo>
                  <a:lnTo>
                    <a:pt x="6" y="3"/>
                  </a:lnTo>
                  <a:lnTo>
                    <a:pt x="9" y="15"/>
                  </a:lnTo>
                  <a:lnTo>
                    <a:pt x="9" y="15"/>
                  </a:lnTo>
                  <a:lnTo>
                    <a:pt x="13" y="6"/>
                  </a:lnTo>
                  <a:lnTo>
                    <a:pt x="14" y="6"/>
                  </a:lnTo>
                  <a:lnTo>
                    <a:pt x="14" y="5"/>
                  </a:lnTo>
                  <a:lnTo>
                    <a:pt x="14" y="5"/>
                  </a:lnTo>
                  <a:lnTo>
                    <a:pt x="15" y="5"/>
                  </a:lnTo>
                  <a:lnTo>
                    <a:pt x="15" y="4"/>
                  </a:lnTo>
                  <a:lnTo>
                    <a:pt x="12" y="3"/>
                  </a:lnTo>
                  <a:lnTo>
                    <a:pt x="11" y="4"/>
                  </a:lnTo>
                  <a:lnTo>
                    <a:pt x="12" y="4"/>
                  </a:lnTo>
                  <a:lnTo>
                    <a:pt x="12" y="4"/>
                  </a:lnTo>
                  <a:lnTo>
                    <a:pt x="13" y="4"/>
                  </a:lnTo>
                  <a:lnTo>
                    <a:pt x="13" y="5"/>
                  </a:lnTo>
                  <a:lnTo>
                    <a:pt x="12" y="6"/>
                  </a:lnTo>
                  <a:lnTo>
                    <a:pt x="12" y="6"/>
                  </a:lnTo>
                  <a:lnTo>
                    <a:pt x="10" y="12"/>
                  </a:lnTo>
                  <a:lnTo>
                    <a:pt x="7" y="1"/>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6" name="Freeform 770"/>
            <p:cNvSpPr>
              <a:spLocks/>
            </p:cNvSpPr>
            <p:nvPr/>
          </p:nvSpPr>
          <p:spPr bwMode="auto">
            <a:xfrm>
              <a:off x="1531" y="3491"/>
              <a:ext cx="14" cy="15"/>
            </a:xfrm>
            <a:custGeom>
              <a:avLst/>
              <a:gdLst>
                <a:gd name="T0" fmla="*/ 7 w 14"/>
                <a:gd name="T1" fmla="*/ 11 h 15"/>
                <a:gd name="T2" fmla="*/ 6 w 14"/>
                <a:gd name="T3" fmla="*/ 11 h 15"/>
                <a:gd name="T4" fmla="*/ 5 w 14"/>
                <a:gd name="T5" fmla="*/ 13 h 15"/>
                <a:gd name="T6" fmla="*/ 5 w 14"/>
                <a:gd name="T7" fmla="*/ 13 h 15"/>
                <a:gd name="T8" fmla="*/ 3 w 14"/>
                <a:gd name="T9" fmla="*/ 13 h 15"/>
                <a:gd name="T10" fmla="*/ 3 w 14"/>
                <a:gd name="T11" fmla="*/ 13 h 15"/>
                <a:gd name="T12" fmla="*/ 2 w 14"/>
                <a:gd name="T13" fmla="*/ 12 h 15"/>
                <a:gd name="T14" fmla="*/ 1 w 14"/>
                <a:gd name="T15" fmla="*/ 11 h 15"/>
                <a:gd name="T16" fmla="*/ 1 w 14"/>
                <a:gd name="T17" fmla="*/ 10 h 15"/>
                <a:gd name="T18" fmla="*/ 2 w 14"/>
                <a:gd name="T19" fmla="*/ 8 h 15"/>
                <a:gd name="T20" fmla="*/ 4 w 14"/>
                <a:gd name="T21" fmla="*/ 4 h 15"/>
                <a:gd name="T22" fmla="*/ 5 w 14"/>
                <a:gd name="T23" fmla="*/ 3 h 15"/>
                <a:gd name="T24" fmla="*/ 5 w 14"/>
                <a:gd name="T25" fmla="*/ 2 h 15"/>
                <a:gd name="T26" fmla="*/ 6 w 14"/>
                <a:gd name="T27" fmla="*/ 3 h 15"/>
                <a:gd name="T28" fmla="*/ 3 w 14"/>
                <a:gd name="T29" fmla="*/ 0 h 15"/>
                <a:gd name="T30" fmla="*/ 3 w 14"/>
                <a:gd name="T31" fmla="*/ 1 h 15"/>
                <a:gd name="T32" fmla="*/ 3 w 14"/>
                <a:gd name="T33" fmla="*/ 2 h 15"/>
                <a:gd name="T34" fmla="*/ 3 w 14"/>
                <a:gd name="T35" fmla="*/ 3 h 15"/>
                <a:gd name="T36" fmla="*/ 0 w 14"/>
                <a:gd name="T37" fmla="*/ 8 h 15"/>
                <a:gd name="T38" fmla="*/ 0 w 14"/>
                <a:gd name="T39" fmla="*/ 10 h 15"/>
                <a:gd name="T40" fmla="*/ 0 w 14"/>
                <a:gd name="T41" fmla="*/ 11 h 15"/>
                <a:gd name="T42" fmla="*/ 1 w 14"/>
                <a:gd name="T43" fmla="*/ 13 h 15"/>
                <a:gd name="T44" fmla="*/ 2 w 14"/>
                <a:gd name="T45" fmla="*/ 13 h 15"/>
                <a:gd name="T46" fmla="*/ 3 w 14"/>
                <a:gd name="T47" fmla="*/ 13 h 15"/>
                <a:gd name="T48" fmla="*/ 5 w 14"/>
                <a:gd name="T49" fmla="*/ 14 h 15"/>
                <a:gd name="T50" fmla="*/ 5 w 14"/>
                <a:gd name="T51" fmla="*/ 13 h 15"/>
                <a:gd name="T52" fmla="*/ 7 w 14"/>
                <a:gd name="T53" fmla="*/ 13 h 15"/>
                <a:gd name="T54" fmla="*/ 8 w 14"/>
                <a:gd name="T55" fmla="*/ 12 h 15"/>
                <a:gd name="T56" fmla="*/ 10 w 14"/>
                <a:gd name="T57" fmla="*/ 6 h 15"/>
                <a:gd name="T58" fmla="*/ 10 w 14"/>
                <a:gd name="T59" fmla="*/ 6 h 15"/>
                <a:gd name="T60" fmla="*/ 12 w 14"/>
                <a:gd name="T61" fmla="*/ 6 h 15"/>
                <a:gd name="T62" fmla="*/ 13 w 14"/>
                <a:gd name="T63" fmla="*/ 5 h 15"/>
                <a:gd name="T64" fmla="*/ 9 w 14"/>
                <a:gd name="T65" fmla="*/ 4 h 15"/>
                <a:gd name="T66" fmla="*/ 10 w 14"/>
                <a:gd name="T67" fmla="*/ 4 h 15"/>
                <a:gd name="T68" fmla="*/ 10 w 14"/>
                <a:gd name="T69" fmla="*/ 5 h 15"/>
                <a:gd name="T70" fmla="*/ 10 w 14"/>
                <a:gd name="T71" fmla="*/ 6 h 15"/>
                <a:gd name="T72" fmla="*/ 9 w 14"/>
                <a:gd name="T73"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15">
                  <a:moveTo>
                    <a:pt x="8" y="10"/>
                  </a:moveTo>
                  <a:lnTo>
                    <a:pt x="7" y="11"/>
                  </a:lnTo>
                  <a:lnTo>
                    <a:pt x="7" y="11"/>
                  </a:lnTo>
                  <a:lnTo>
                    <a:pt x="6" y="11"/>
                  </a:lnTo>
                  <a:lnTo>
                    <a:pt x="6" y="12"/>
                  </a:lnTo>
                  <a:lnTo>
                    <a:pt x="5" y="13"/>
                  </a:lnTo>
                  <a:lnTo>
                    <a:pt x="5" y="13"/>
                  </a:lnTo>
                  <a:lnTo>
                    <a:pt x="5" y="13"/>
                  </a:lnTo>
                  <a:lnTo>
                    <a:pt x="4" y="13"/>
                  </a:lnTo>
                  <a:lnTo>
                    <a:pt x="3" y="13"/>
                  </a:lnTo>
                  <a:lnTo>
                    <a:pt x="3" y="13"/>
                  </a:lnTo>
                  <a:lnTo>
                    <a:pt x="3" y="13"/>
                  </a:lnTo>
                  <a:lnTo>
                    <a:pt x="2" y="13"/>
                  </a:lnTo>
                  <a:lnTo>
                    <a:pt x="2" y="12"/>
                  </a:lnTo>
                  <a:lnTo>
                    <a:pt x="1" y="12"/>
                  </a:lnTo>
                  <a:lnTo>
                    <a:pt x="1" y="11"/>
                  </a:lnTo>
                  <a:lnTo>
                    <a:pt x="1" y="11"/>
                  </a:lnTo>
                  <a:lnTo>
                    <a:pt x="1" y="10"/>
                  </a:lnTo>
                  <a:lnTo>
                    <a:pt x="1" y="9"/>
                  </a:lnTo>
                  <a:lnTo>
                    <a:pt x="2" y="8"/>
                  </a:lnTo>
                  <a:lnTo>
                    <a:pt x="2" y="8"/>
                  </a:lnTo>
                  <a:lnTo>
                    <a:pt x="4" y="4"/>
                  </a:lnTo>
                  <a:lnTo>
                    <a:pt x="4" y="3"/>
                  </a:lnTo>
                  <a:lnTo>
                    <a:pt x="5" y="3"/>
                  </a:lnTo>
                  <a:lnTo>
                    <a:pt x="5" y="2"/>
                  </a:lnTo>
                  <a:lnTo>
                    <a:pt x="5" y="2"/>
                  </a:lnTo>
                  <a:lnTo>
                    <a:pt x="6" y="2"/>
                  </a:lnTo>
                  <a:lnTo>
                    <a:pt x="6" y="3"/>
                  </a:lnTo>
                  <a:lnTo>
                    <a:pt x="7" y="2"/>
                  </a:lnTo>
                  <a:lnTo>
                    <a:pt x="3" y="0"/>
                  </a:lnTo>
                  <a:lnTo>
                    <a:pt x="3" y="1"/>
                  </a:lnTo>
                  <a:lnTo>
                    <a:pt x="3" y="1"/>
                  </a:lnTo>
                  <a:lnTo>
                    <a:pt x="3" y="1"/>
                  </a:lnTo>
                  <a:lnTo>
                    <a:pt x="3" y="2"/>
                  </a:lnTo>
                  <a:lnTo>
                    <a:pt x="3" y="3"/>
                  </a:lnTo>
                  <a:lnTo>
                    <a:pt x="3" y="3"/>
                  </a:lnTo>
                  <a:lnTo>
                    <a:pt x="0" y="8"/>
                  </a:lnTo>
                  <a:lnTo>
                    <a:pt x="0" y="8"/>
                  </a:lnTo>
                  <a:lnTo>
                    <a:pt x="0" y="9"/>
                  </a:lnTo>
                  <a:lnTo>
                    <a:pt x="0" y="10"/>
                  </a:lnTo>
                  <a:lnTo>
                    <a:pt x="0" y="11"/>
                  </a:lnTo>
                  <a:lnTo>
                    <a:pt x="0" y="11"/>
                  </a:lnTo>
                  <a:lnTo>
                    <a:pt x="1" y="12"/>
                  </a:lnTo>
                  <a:lnTo>
                    <a:pt x="1" y="13"/>
                  </a:lnTo>
                  <a:lnTo>
                    <a:pt x="2" y="13"/>
                  </a:lnTo>
                  <a:lnTo>
                    <a:pt x="2" y="13"/>
                  </a:lnTo>
                  <a:lnTo>
                    <a:pt x="3" y="13"/>
                  </a:lnTo>
                  <a:lnTo>
                    <a:pt x="3" y="13"/>
                  </a:lnTo>
                  <a:lnTo>
                    <a:pt x="4" y="14"/>
                  </a:lnTo>
                  <a:lnTo>
                    <a:pt x="5" y="14"/>
                  </a:lnTo>
                  <a:lnTo>
                    <a:pt x="5" y="13"/>
                  </a:lnTo>
                  <a:lnTo>
                    <a:pt x="5" y="13"/>
                  </a:lnTo>
                  <a:lnTo>
                    <a:pt x="6" y="13"/>
                  </a:lnTo>
                  <a:lnTo>
                    <a:pt x="7" y="13"/>
                  </a:lnTo>
                  <a:lnTo>
                    <a:pt x="7" y="12"/>
                  </a:lnTo>
                  <a:lnTo>
                    <a:pt x="8" y="12"/>
                  </a:lnTo>
                  <a:lnTo>
                    <a:pt x="8" y="11"/>
                  </a:lnTo>
                  <a:lnTo>
                    <a:pt x="10" y="6"/>
                  </a:lnTo>
                  <a:lnTo>
                    <a:pt x="10" y="6"/>
                  </a:lnTo>
                  <a:lnTo>
                    <a:pt x="10" y="6"/>
                  </a:lnTo>
                  <a:lnTo>
                    <a:pt x="11" y="6"/>
                  </a:lnTo>
                  <a:lnTo>
                    <a:pt x="12" y="6"/>
                  </a:lnTo>
                  <a:lnTo>
                    <a:pt x="12" y="6"/>
                  </a:lnTo>
                  <a:lnTo>
                    <a:pt x="13" y="5"/>
                  </a:lnTo>
                  <a:lnTo>
                    <a:pt x="9" y="3"/>
                  </a:lnTo>
                  <a:lnTo>
                    <a:pt x="9" y="4"/>
                  </a:lnTo>
                  <a:lnTo>
                    <a:pt x="10" y="4"/>
                  </a:lnTo>
                  <a:lnTo>
                    <a:pt x="10" y="4"/>
                  </a:lnTo>
                  <a:lnTo>
                    <a:pt x="10" y="4"/>
                  </a:lnTo>
                  <a:lnTo>
                    <a:pt x="10" y="5"/>
                  </a:lnTo>
                  <a:lnTo>
                    <a:pt x="10" y="5"/>
                  </a:lnTo>
                  <a:lnTo>
                    <a:pt x="10" y="6"/>
                  </a:lnTo>
                  <a:lnTo>
                    <a:pt x="10" y="6"/>
                  </a:lnTo>
                  <a:lnTo>
                    <a:pt x="9" y="6"/>
                  </a:lnTo>
                  <a:lnTo>
                    <a:pt x="8"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7" name="Freeform 771"/>
            <p:cNvSpPr>
              <a:spLocks/>
            </p:cNvSpPr>
            <p:nvPr/>
          </p:nvSpPr>
          <p:spPr bwMode="auto">
            <a:xfrm>
              <a:off x="1542" y="3500"/>
              <a:ext cx="21" cy="21"/>
            </a:xfrm>
            <a:custGeom>
              <a:avLst/>
              <a:gdLst>
                <a:gd name="T0" fmla="*/ 18 w 21"/>
                <a:gd name="T1" fmla="*/ 10 h 21"/>
                <a:gd name="T2" fmla="*/ 18 w 21"/>
                <a:gd name="T3" fmla="*/ 10 h 21"/>
                <a:gd name="T4" fmla="*/ 18 w 21"/>
                <a:gd name="T5" fmla="*/ 10 h 21"/>
                <a:gd name="T6" fmla="*/ 18 w 21"/>
                <a:gd name="T7" fmla="*/ 9 h 21"/>
                <a:gd name="T8" fmla="*/ 19 w 21"/>
                <a:gd name="T9" fmla="*/ 9 h 21"/>
                <a:gd name="T10" fmla="*/ 20 w 21"/>
                <a:gd name="T11" fmla="*/ 9 h 21"/>
                <a:gd name="T12" fmla="*/ 17 w 21"/>
                <a:gd name="T13" fmla="*/ 7 h 21"/>
                <a:gd name="T14" fmla="*/ 8 w 21"/>
                <a:gd name="T15" fmla="*/ 13 h 21"/>
                <a:gd name="T16" fmla="*/ 11 w 21"/>
                <a:gd name="T17" fmla="*/ 2 h 21"/>
                <a:gd name="T18" fmla="*/ 8 w 21"/>
                <a:gd name="T19" fmla="*/ 0 h 21"/>
                <a:gd name="T20" fmla="*/ 8 w 21"/>
                <a:gd name="T21" fmla="*/ 1 h 21"/>
                <a:gd name="T22" fmla="*/ 8 w 21"/>
                <a:gd name="T23" fmla="*/ 1 h 21"/>
                <a:gd name="T24" fmla="*/ 8 w 21"/>
                <a:gd name="T25" fmla="*/ 2 h 21"/>
                <a:gd name="T26" fmla="*/ 8 w 21"/>
                <a:gd name="T27" fmla="*/ 2 h 21"/>
                <a:gd name="T28" fmla="*/ 8 w 21"/>
                <a:gd name="T29" fmla="*/ 3 h 21"/>
                <a:gd name="T30" fmla="*/ 8 w 21"/>
                <a:gd name="T31" fmla="*/ 4 h 21"/>
                <a:gd name="T32" fmla="*/ 4 w 21"/>
                <a:gd name="T33" fmla="*/ 9 h 21"/>
                <a:gd name="T34" fmla="*/ 3 w 21"/>
                <a:gd name="T35" fmla="*/ 9 h 21"/>
                <a:gd name="T36" fmla="*/ 3 w 21"/>
                <a:gd name="T37" fmla="*/ 10 h 21"/>
                <a:gd name="T38" fmla="*/ 2 w 21"/>
                <a:gd name="T39" fmla="*/ 11 h 21"/>
                <a:gd name="T40" fmla="*/ 2 w 21"/>
                <a:gd name="T41" fmla="*/ 11 h 21"/>
                <a:gd name="T42" fmla="*/ 1 w 21"/>
                <a:gd name="T43" fmla="*/ 11 h 21"/>
                <a:gd name="T44" fmla="*/ 1 w 21"/>
                <a:gd name="T45" fmla="*/ 10 h 21"/>
                <a:gd name="T46" fmla="*/ 0 w 21"/>
                <a:gd name="T47" fmla="*/ 11 h 21"/>
                <a:gd name="T48" fmla="*/ 4 w 21"/>
                <a:gd name="T49" fmla="*/ 13 h 21"/>
                <a:gd name="T50" fmla="*/ 4 w 21"/>
                <a:gd name="T51" fmla="*/ 12 h 21"/>
                <a:gd name="T52" fmla="*/ 3 w 21"/>
                <a:gd name="T53" fmla="*/ 12 h 21"/>
                <a:gd name="T54" fmla="*/ 3 w 21"/>
                <a:gd name="T55" fmla="*/ 12 h 21"/>
                <a:gd name="T56" fmla="*/ 3 w 21"/>
                <a:gd name="T57" fmla="*/ 11 h 21"/>
                <a:gd name="T58" fmla="*/ 4 w 21"/>
                <a:gd name="T59" fmla="*/ 11 h 21"/>
                <a:gd name="T60" fmla="*/ 4 w 21"/>
                <a:gd name="T61" fmla="*/ 10 h 21"/>
                <a:gd name="T62" fmla="*/ 9 w 21"/>
                <a:gd name="T63" fmla="*/ 2 h 21"/>
                <a:gd name="T64" fmla="*/ 6 w 21"/>
                <a:gd name="T65" fmla="*/ 15 h 21"/>
                <a:gd name="T66" fmla="*/ 17 w 21"/>
                <a:gd name="T67" fmla="*/ 8 h 21"/>
                <a:gd name="T68" fmla="*/ 12 w 21"/>
                <a:gd name="T69" fmla="*/ 15 h 21"/>
                <a:gd name="T70" fmla="*/ 12 w 21"/>
                <a:gd name="T71" fmla="*/ 16 h 21"/>
                <a:gd name="T72" fmla="*/ 11 w 21"/>
                <a:gd name="T73" fmla="*/ 16 h 21"/>
                <a:gd name="T74" fmla="*/ 11 w 21"/>
                <a:gd name="T75" fmla="*/ 17 h 21"/>
                <a:gd name="T76" fmla="*/ 10 w 21"/>
                <a:gd name="T77" fmla="*/ 17 h 21"/>
                <a:gd name="T78" fmla="*/ 10 w 21"/>
                <a:gd name="T79" fmla="*/ 16 h 21"/>
                <a:gd name="T80" fmla="*/ 9 w 21"/>
                <a:gd name="T81" fmla="*/ 16 h 21"/>
                <a:gd name="T82" fmla="*/ 8 w 21"/>
                <a:gd name="T83" fmla="*/ 16 h 21"/>
                <a:gd name="T84" fmla="*/ 13 w 21"/>
                <a:gd name="T85" fmla="*/ 20 h 21"/>
                <a:gd name="T86" fmla="*/ 13 w 21"/>
                <a:gd name="T87" fmla="*/ 19 h 21"/>
                <a:gd name="T88" fmla="*/ 12 w 21"/>
                <a:gd name="T89" fmla="*/ 18 h 21"/>
                <a:gd name="T90" fmla="*/ 12 w 21"/>
                <a:gd name="T91" fmla="*/ 18 h 21"/>
                <a:gd name="T92" fmla="*/ 12 w 21"/>
                <a:gd name="T93" fmla="*/ 17 h 21"/>
                <a:gd name="T94" fmla="*/ 13 w 21"/>
                <a:gd name="T95" fmla="*/ 16 h 21"/>
                <a:gd name="T96" fmla="*/ 18 w 21"/>
                <a:gd name="T9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 h="21">
                  <a:moveTo>
                    <a:pt x="18" y="10"/>
                  </a:moveTo>
                  <a:lnTo>
                    <a:pt x="18" y="10"/>
                  </a:lnTo>
                  <a:lnTo>
                    <a:pt x="18" y="10"/>
                  </a:lnTo>
                  <a:lnTo>
                    <a:pt x="18" y="9"/>
                  </a:lnTo>
                  <a:lnTo>
                    <a:pt x="19" y="9"/>
                  </a:lnTo>
                  <a:lnTo>
                    <a:pt x="20" y="9"/>
                  </a:lnTo>
                  <a:lnTo>
                    <a:pt x="17" y="7"/>
                  </a:lnTo>
                  <a:lnTo>
                    <a:pt x="8" y="13"/>
                  </a:lnTo>
                  <a:lnTo>
                    <a:pt x="11" y="2"/>
                  </a:lnTo>
                  <a:lnTo>
                    <a:pt x="8" y="0"/>
                  </a:lnTo>
                  <a:lnTo>
                    <a:pt x="8" y="1"/>
                  </a:lnTo>
                  <a:lnTo>
                    <a:pt x="8" y="1"/>
                  </a:lnTo>
                  <a:lnTo>
                    <a:pt x="8" y="2"/>
                  </a:lnTo>
                  <a:lnTo>
                    <a:pt x="8" y="2"/>
                  </a:lnTo>
                  <a:lnTo>
                    <a:pt x="8" y="3"/>
                  </a:lnTo>
                  <a:lnTo>
                    <a:pt x="8" y="4"/>
                  </a:lnTo>
                  <a:lnTo>
                    <a:pt x="4" y="9"/>
                  </a:lnTo>
                  <a:lnTo>
                    <a:pt x="3" y="9"/>
                  </a:lnTo>
                  <a:lnTo>
                    <a:pt x="3" y="10"/>
                  </a:lnTo>
                  <a:lnTo>
                    <a:pt x="2" y="11"/>
                  </a:lnTo>
                  <a:lnTo>
                    <a:pt x="2" y="11"/>
                  </a:lnTo>
                  <a:lnTo>
                    <a:pt x="1" y="11"/>
                  </a:lnTo>
                  <a:lnTo>
                    <a:pt x="1" y="10"/>
                  </a:lnTo>
                  <a:lnTo>
                    <a:pt x="0" y="11"/>
                  </a:lnTo>
                  <a:lnTo>
                    <a:pt x="4" y="13"/>
                  </a:lnTo>
                  <a:lnTo>
                    <a:pt x="4" y="12"/>
                  </a:lnTo>
                  <a:lnTo>
                    <a:pt x="3" y="12"/>
                  </a:lnTo>
                  <a:lnTo>
                    <a:pt x="3" y="12"/>
                  </a:lnTo>
                  <a:lnTo>
                    <a:pt x="3" y="11"/>
                  </a:lnTo>
                  <a:lnTo>
                    <a:pt x="4" y="11"/>
                  </a:lnTo>
                  <a:lnTo>
                    <a:pt x="4" y="10"/>
                  </a:lnTo>
                  <a:lnTo>
                    <a:pt x="9" y="2"/>
                  </a:lnTo>
                  <a:lnTo>
                    <a:pt x="6" y="15"/>
                  </a:lnTo>
                  <a:lnTo>
                    <a:pt x="17" y="8"/>
                  </a:lnTo>
                  <a:lnTo>
                    <a:pt x="12" y="15"/>
                  </a:lnTo>
                  <a:lnTo>
                    <a:pt x="12" y="16"/>
                  </a:lnTo>
                  <a:lnTo>
                    <a:pt x="11" y="16"/>
                  </a:lnTo>
                  <a:lnTo>
                    <a:pt x="11" y="17"/>
                  </a:lnTo>
                  <a:lnTo>
                    <a:pt x="10" y="17"/>
                  </a:lnTo>
                  <a:lnTo>
                    <a:pt x="10" y="16"/>
                  </a:lnTo>
                  <a:lnTo>
                    <a:pt x="9" y="16"/>
                  </a:lnTo>
                  <a:lnTo>
                    <a:pt x="8" y="16"/>
                  </a:lnTo>
                  <a:lnTo>
                    <a:pt x="13" y="20"/>
                  </a:lnTo>
                  <a:lnTo>
                    <a:pt x="13" y="19"/>
                  </a:lnTo>
                  <a:lnTo>
                    <a:pt x="12" y="18"/>
                  </a:lnTo>
                  <a:lnTo>
                    <a:pt x="12" y="18"/>
                  </a:lnTo>
                  <a:lnTo>
                    <a:pt x="12" y="17"/>
                  </a:lnTo>
                  <a:lnTo>
                    <a:pt x="13" y="16"/>
                  </a:lnTo>
                  <a:lnTo>
                    <a:pt x="18" y="1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8" name="Freeform 772"/>
            <p:cNvSpPr>
              <a:spLocks/>
            </p:cNvSpPr>
            <p:nvPr/>
          </p:nvSpPr>
          <p:spPr bwMode="auto">
            <a:xfrm>
              <a:off x="1287" y="3622"/>
              <a:ext cx="340" cy="66"/>
            </a:xfrm>
            <a:custGeom>
              <a:avLst/>
              <a:gdLst>
                <a:gd name="T0" fmla="*/ 0 w 340"/>
                <a:gd name="T1" fmla="*/ 65 h 66"/>
                <a:gd name="T2" fmla="*/ 0 w 340"/>
                <a:gd name="T3" fmla="*/ 0 h 66"/>
                <a:gd name="T4" fmla="*/ 339 w 340"/>
                <a:gd name="T5" fmla="*/ 0 h 66"/>
                <a:gd name="T6" fmla="*/ 339 w 340"/>
                <a:gd name="T7" fmla="*/ 65 h 66"/>
                <a:gd name="T8" fmla="*/ 0 w 340"/>
                <a:gd name="T9" fmla="*/ 65 h 66"/>
              </a:gdLst>
              <a:ahLst/>
              <a:cxnLst>
                <a:cxn ang="0">
                  <a:pos x="T0" y="T1"/>
                </a:cxn>
                <a:cxn ang="0">
                  <a:pos x="T2" y="T3"/>
                </a:cxn>
                <a:cxn ang="0">
                  <a:pos x="T4" y="T5"/>
                </a:cxn>
                <a:cxn ang="0">
                  <a:pos x="T6" y="T7"/>
                </a:cxn>
                <a:cxn ang="0">
                  <a:pos x="T8" y="T9"/>
                </a:cxn>
              </a:cxnLst>
              <a:rect l="0" t="0" r="r" b="b"/>
              <a:pathLst>
                <a:path w="340" h="66">
                  <a:moveTo>
                    <a:pt x="0" y="65"/>
                  </a:moveTo>
                  <a:lnTo>
                    <a:pt x="0" y="0"/>
                  </a:lnTo>
                  <a:lnTo>
                    <a:pt x="339" y="0"/>
                  </a:lnTo>
                  <a:lnTo>
                    <a:pt x="339" y="65"/>
                  </a:lnTo>
                  <a:lnTo>
                    <a:pt x="0" y="65"/>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29" name="Freeform 773"/>
            <p:cNvSpPr>
              <a:spLocks/>
            </p:cNvSpPr>
            <p:nvPr/>
          </p:nvSpPr>
          <p:spPr bwMode="auto">
            <a:xfrm>
              <a:off x="1309" y="3614"/>
              <a:ext cx="295" cy="77"/>
            </a:xfrm>
            <a:custGeom>
              <a:avLst/>
              <a:gdLst>
                <a:gd name="T0" fmla="*/ 0 w 295"/>
                <a:gd name="T1" fmla="*/ 76 h 77"/>
                <a:gd name="T2" fmla="*/ 0 w 295"/>
                <a:gd name="T3" fmla="*/ 0 h 77"/>
                <a:gd name="T4" fmla="*/ 294 w 295"/>
                <a:gd name="T5" fmla="*/ 0 h 77"/>
                <a:gd name="T6" fmla="*/ 294 w 295"/>
                <a:gd name="T7" fmla="*/ 76 h 77"/>
                <a:gd name="T8" fmla="*/ 0 w 295"/>
                <a:gd name="T9" fmla="*/ 76 h 77"/>
              </a:gdLst>
              <a:ahLst/>
              <a:cxnLst>
                <a:cxn ang="0">
                  <a:pos x="T0" y="T1"/>
                </a:cxn>
                <a:cxn ang="0">
                  <a:pos x="T2" y="T3"/>
                </a:cxn>
                <a:cxn ang="0">
                  <a:pos x="T4" y="T5"/>
                </a:cxn>
                <a:cxn ang="0">
                  <a:pos x="T6" y="T7"/>
                </a:cxn>
                <a:cxn ang="0">
                  <a:pos x="T8" y="T9"/>
                </a:cxn>
              </a:cxnLst>
              <a:rect l="0" t="0" r="r" b="b"/>
              <a:pathLst>
                <a:path w="295" h="77">
                  <a:moveTo>
                    <a:pt x="0" y="76"/>
                  </a:moveTo>
                  <a:lnTo>
                    <a:pt x="0" y="0"/>
                  </a:lnTo>
                  <a:lnTo>
                    <a:pt x="294" y="0"/>
                  </a:lnTo>
                  <a:lnTo>
                    <a:pt x="294" y="76"/>
                  </a:lnTo>
                  <a:lnTo>
                    <a:pt x="0" y="76"/>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0" name="Freeform 774"/>
            <p:cNvSpPr>
              <a:spLocks/>
            </p:cNvSpPr>
            <p:nvPr/>
          </p:nvSpPr>
          <p:spPr bwMode="auto">
            <a:xfrm>
              <a:off x="1338" y="3605"/>
              <a:ext cx="237" cy="86"/>
            </a:xfrm>
            <a:custGeom>
              <a:avLst/>
              <a:gdLst>
                <a:gd name="T0" fmla="*/ 0 w 237"/>
                <a:gd name="T1" fmla="*/ 85 h 86"/>
                <a:gd name="T2" fmla="*/ 0 w 237"/>
                <a:gd name="T3" fmla="*/ 0 h 86"/>
                <a:gd name="T4" fmla="*/ 236 w 237"/>
                <a:gd name="T5" fmla="*/ 0 h 86"/>
                <a:gd name="T6" fmla="*/ 236 w 237"/>
                <a:gd name="T7" fmla="*/ 85 h 86"/>
                <a:gd name="T8" fmla="*/ 0 w 237"/>
                <a:gd name="T9" fmla="*/ 85 h 86"/>
              </a:gdLst>
              <a:ahLst/>
              <a:cxnLst>
                <a:cxn ang="0">
                  <a:pos x="T0" y="T1"/>
                </a:cxn>
                <a:cxn ang="0">
                  <a:pos x="T2" y="T3"/>
                </a:cxn>
                <a:cxn ang="0">
                  <a:pos x="T4" y="T5"/>
                </a:cxn>
                <a:cxn ang="0">
                  <a:pos x="T6" y="T7"/>
                </a:cxn>
                <a:cxn ang="0">
                  <a:pos x="T8" y="T9"/>
                </a:cxn>
              </a:cxnLst>
              <a:rect l="0" t="0" r="r" b="b"/>
              <a:pathLst>
                <a:path w="237" h="86">
                  <a:moveTo>
                    <a:pt x="0" y="85"/>
                  </a:moveTo>
                  <a:lnTo>
                    <a:pt x="0" y="0"/>
                  </a:lnTo>
                  <a:lnTo>
                    <a:pt x="236" y="0"/>
                  </a:lnTo>
                  <a:lnTo>
                    <a:pt x="236" y="85"/>
                  </a:lnTo>
                  <a:lnTo>
                    <a:pt x="0" y="85"/>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1" name="Freeform 775"/>
            <p:cNvSpPr>
              <a:spLocks/>
            </p:cNvSpPr>
            <p:nvPr/>
          </p:nvSpPr>
          <p:spPr bwMode="auto">
            <a:xfrm>
              <a:off x="1395" y="3605"/>
              <a:ext cx="124" cy="90"/>
            </a:xfrm>
            <a:custGeom>
              <a:avLst/>
              <a:gdLst>
                <a:gd name="T0" fmla="*/ 0 w 124"/>
                <a:gd name="T1" fmla="*/ 89 h 90"/>
                <a:gd name="T2" fmla="*/ 0 w 124"/>
                <a:gd name="T3" fmla="*/ 0 h 90"/>
                <a:gd name="T4" fmla="*/ 123 w 124"/>
                <a:gd name="T5" fmla="*/ 0 h 90"/>
                <a:gd name="T6" fmla="*/ 123 w 124"/>
                <a:gd name="T7" fmla="*/ 89 h 90"/>
                <a:gd name="T8" fmla="*/ 0 w 124"/>
                <a:gd name="T9" fmla="*/ 89 h 90"/>
              </a:gdLst>
              <a:ahLst/>
              <a:cxnLst>
                <a:cxn ang="0">
                  <a:pos x="T0" y="T1"/>
                </a:cxn>
                <a:cxn ang="0">
                  <a:pos x="T2" y="T3"/>
                </a:cxn>
                <a:cxn ang="0">
                  <a:pos x="T4" y="T5"/>
                </a:cxn>
                <a:cxn ang="0">
                  <a:pos x="T6" y="T7"/>
                </a:cxn>
                <a:cxn ang="0">
                  <a:pos x="T8" y="T9"/>
                </a:cxn>
              </a:cxnLst>
              <a:rect l="0" t="0" r="r" b="b"/>
              <a:pathLst>
                <a:path w="124" h="90">
                  <a:moveTo>
                    <a:pt x="0" y="89"/>
                  </a:moveTo>
                  <a:lnTo>
                    <a:pt x="0" y="0"/>
                  </a:lnTo>
                  <a:lnTo>
                    <a:pt x="123" y="0"/>
                  </a:lnTo>
                  <a:lnTo>
                    <a:pt x="123" y="89"/>
                  </a:lnTo>
                  <a:lnTo>
                    <a:pt x="0" y="8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2" name="Freeform 776"/>
            <p:cNvSpPr>
              <a:spLocks/>
            </p:cNvSpPr>
            <p:nvPr/>
          </p:nvSpPr>
          <p:spPr bwMode="auto">
            <a:xfrm>
              <a:off x="1346" y="3596"/>
              <a:ext cx="221" cy="10"/>
            </a:xfrm>
            <a:custGeom>
              <a:avLst/>
              <a:gdLst>
                <a:gd name="T0" fmla="*/ 0 w 221"/>
                <a:gd name="T1" fmla="*/ 9 h 10"/>
                <a:gd name="T2" fmla="*/ 0 w 221"/>
                <a:gd name="T3" fmla="*/ 0 h 10"/>
                <a:gd name="T4" fmla="*/ 220 w 221"/>
                <a:gd name="T5" fmla="*/ 0 h 10"/>
                <a:gd name="T6" fmla="*/ 220 w 221"/>
                <a:gd name="T7" fmla="*/ 9 h 10"/>
                <a:gd name="T8" fmla="*/ 0 w 221"/>
                <a:gd name="T9" fmla="*/ 9 h 10"/>
              </a:gdLst>
              <a:ahLst/>
              <a:cxnLst>
                <a:cxn ang="0">
                  <a:pos x="T0" y="T1"/>
                </a:cxn>
                <a:cxn ang="0">
                  <a:pos x="T2" y="T3"/>
                </a:cxn>
                <a:cxn ang="0">
                  <a:pos x="T4" y="T5"/>
                </a:cxn>
                <a:cxn ang="0">
                  <a:pos x="T6" y="T7"/>
                </a:cxn>
                <a:cxn ang="0">
                  <a:pos x="T8" y="T9"/>
                </a:cxn>
              </a:cxnLst>
              <a:rect l="0" t="0" r="r" b="b"/>
              <a:pathLst>
                <a:path w="221" h="10">
                  <a:moveTo>
                    <a:pt x="0" y="9"/>
                  </a:moveTo>
                  <a:lnTo>
                    <a:pt x="0" y="0"/>
                  </a:lnTo>
                  <a:lnTo>
                    <a:pt x="220" y="0"/>
                  </a:lnTo>
                  <a:lnTo>
                    <a:pt x="220" y="9"/>
                  </a:lnTo>
                  <a:lnTo>
                    <a:pt x="0" y="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3" name="Freeform 777"/>
            <p:cNvSpPr>
              <a:spLocks/>
            </p:cNvSpPr>
            <p:nvPr/>
          </p:nvSpPr>
          <p:spPr bwMode="auto">
            <a:xfrm>
              <a:off x="1432" y="3605"/>
              <a:ext cx="49" cy="86"/>
            </a:xfrm>
            <a:custGeom>
              <a:avLst/>
              <a:gdLst>
                <a:gd name="T0" fmla="*/ 0 w 49"/>
                <a:gd name="T1" fmla="*/ 85 h 86"/>
                <a:gd name="T2" fmla="*/ 0 w 49"/>
                <a:gd name="T3" fmla="*/ 0 h 86"/>
                <a:gd name="T4" fmla="*/ 48 w 49"/>
                <a:gd name="T5" fmla="*/ 0 h 86"/>
                <a:gd name="T6" fmla="*/ 48 w 49"/>
                <a:gd name="T7" fmla="*/ 85 h 86"/>
                <a:gd name="T8" fmla="*/ 0 w 49"/>
                <a:gd name="T9" fmla="*/ 85 h 86"/>
              </a:gdLst>
              <a:ahLst/>
              <a:cxnLst>
                <a:cxn ang="0">
                  <a:pos x="T0" y="T1"/>
                </a:cxn>
                <a:cxn ang="0">
                  <a:pos x="T2" y="T3"/>
                </a:cxn>
                <a:cxn ang="0">
                  <a:pos x="T4" y="T5"/>
                </a:cxn>
                <a:cxn ang="0">
                  <a:pos x="T6" y="T7"/>
                </a:cxn>
                <a:cxn ang="0">
                  <a:pos x="T8" y="T9"/>
                </a:cxn>
              </a:cxnLst>
              <a:rect l="0" t="0" r="r" b="b"/>
              <a:pathLst>
                <a:path w="49" h="86">
                  <a:moveTo>
                    <a:pt x="0" y="85"/>
                  </a:moveTo>
                  <a:lnTo>
                    <a:pt x="0" y="0"/>
                  </a:lnTo>
                  <a:lnTo>
                    <a:pt x="48" y="0"/>
                  </a:lnTo>
                  <a:lnTo>
                    <a:pt x="48" y="85"/>
                  </a:lnTo>
                  <a:lnTo>
                    <a:pt x="0" y="85"/>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4" name="Freeform 778"/>
            <p:cNvSpPr>
              <a:spLocks/>
            </p:cNvSpPr>
            <p:nvPr/>
          </p:nvSpPr>
          <p:spPr bwMode="auto">
            <a:xfrm>
              <a:off x="1395" y="3687"/>
              <a:ext cx="124" cy="8"/>
            </a:xfrm>
            <a:custGeom>
              <a:avLst/>
              <a:gdLst>
                <a:gd name="T0" fmla="*/ 0 w 124"/>
                <a:gd name="T1" fmla="*/ 7 h 8"/>
                <a:gd name="T2" fmla="*/ 0 w 124"/>
                <a:gd name="T3" fmla="*/ 0 h 8"/>
                <a:gd name="T4" fmla="*/ 123 w 124"/>
                <a:gd name="T5" fmla="*/ 0 h 8"/>
                <a:gd name="T6" fmla="*/ 123 w 124"/>
                <a:gd name="T7" fmla="*/ 7 h 8"/>
                <a:gd name="T8" fmla="*/ 0 w 124"/>
                <a:gd name="T9" fmla="*/ 7 h 8"/>
              </a:gdLst>
              <a:ahLst/>
              <a:cxnLst>
                <a:cxn ang="0">
                  <a:pos x="T0" y="T1"/>
                </a:cxn>
                <a:cxn ang="0">
                  <a:pos x="T2" y="T3"/>
                </a:cxn>
                <a:cxn ang="0">
                  <a:pos x="T4" y="T5"/>
                </a:cxn>
                <a:cxn ang="0">
                  <a:pos x="T6" y="T7"/>
                </a:cxn>
                <a:cxn ang="0">
                  <a:pos x="T8" y="T9"/>
                </a:cxn>
              </a:cxnLst>
              <a:rect l="0" t="0" r="r" b="b"/>
              <a:pathLst>
                <a:path w="124" h="8">
                  <a:moveTo>
                    <a:pt x="0" y="7"/>
                  </a:moveTo>
                  <a:lnTo>
                    <a:pt x="0" y="0"/>
                  </a:lnTo>
                  <a:lnTo>
                    <a:pt x="123" y="0"/>
                  </a:lnTo>
                  <a:lnTo>
                    <a:pt x="123" y="7"/>
                  </a:lnTo>
                  <a:lnTo>
                    <a:pt x="0" y="7"/>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5" name="Freeform 779"/>
            <p:cNvSpPr>
              <a:spLocks/>
            </p:cNvSpPr>
            <p:nvPr/>
          </p:nvSpPr>
          <p:spPr bwMode="auto">
            <a:xfrm>
              <a:off x="1397" y="3578"/>
              <a:ext cx="119" cy="28"/>
            </a:xfrm>
            <a:custGeom>
              <a:avLst/>
              <a:gdLst>
                <a:gd name="T0" fmla="*/ 0 w 119"/>
                <a:gd name="T1" fmla="*/ 27 h 28"/>
                <a:gd name="T2" fmla="*/ 0 w 119"/>
                <a:gd name="T3" fmla="*/ 0 h 28"/>
                <a:gd name="T4" fmla="*/ 118 w 119"/>
                <a:gd name="T5" fmla="*/ 0 h 28"/>
                <a:gd name="T6" fmla="*/ 118 w 119"/>
                <a:gd name="T7" fmla="*/ 27 h 28"/>
                <a:gd name="T8" fmla="*/ 0 w 119"/>
                <a:gd name="T9" fmla="*/ 27 h 28"/>
              </a:gdLst>
              <a:ahLst/>
              <a:cxnLst>
                <a:cxn ang="0">
                  <a:pos x="T0" y="T1"/>
                </a:cxn>
                <a:cxn ang="0">
                  <a:pos x="T2" y="T3"/>
                </a:cxn>
                <a:cxn ang="0">
                  <a:pos x="T4" y="T5"/>
                </a:cxn>
                <a:cxn ang="0">
                  <a:pos x="T6" y="T7"/>
                </a:cxn>
                <a:cxn ang="0">
                  <a:pos x="T8" y="T9"/>
                </a:cxn>
              </a:cxnLst>
              <a:rect l="0" t="0" r="r" b="b"/>
              <a:pathLst>
                <a:path w="119" h="28">
                  <a:moveTo>
                    <a:pt x="0" y="27"/>
                  </a:moveTo>
                  <a:lnTo>
                    <a:pt x="0" y="0"/>
                  </a:lnTo>
                  <a:lnTo>
                    <a:pt x="118" y="0"/>
                  </a:lnTo>
                  <a:lnTo>
                    <a:pt x="118" y="27"/>
                  </a:lnTo>
                  <a:lnTo>
                    <a:pt x="0" y="27"/>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6" name="Freeform 780"/>
            <p:cNvSpPr>
              <a:spLocks/>
            </p:cNvSpPr>
            <p:nvPr/>
          </p:nvSpPr>
          <p:spPr bwMode="auto">
            <a:xfrm>
              <a:off x="1390" y="3580"/>
              <a:ext cx="128" cy="20"/>
            </a:xfrm>
            <a:custGeom>
              <a:avLst/>
              <a:gdLst>
                <a:gd name="T0" fmla="*/ 63 w 128"/>
                <a:gd name="T1" fmla="*/ 0 h 20"/>
                <a:gd name="T2" fmla="*/ 0 w 128"/>
                <a:gd name="T3" fmla="*/ 19 h 20"/>
                <a:gd name="T4" fmla="*/ 127 w 128"/>
                <a:gd name="T5" fmla="*/ 19 h 20"/>
                <a:gd name="T6" fmla="*/ 63 w 128"/>
                <a:gd name="T7" fmla="*/ 0 h 20"/>
              </a:gdLst>
              <a:ahLst/>
              <a:cxnLst>
                <a:cxn ang="0">
                  <a:pos x="T0" y="T1"/>
                </a:cxn>
                <a:cxn ang="0">
                  <a:pos x="T2" y="T3"/>
                </a:cxn>
                <a:cxn ang="0">
                  <a:pos x="T4" y="T5"/>
                </a:cxn>
                <a:cxn ang="0">
                  <a:pos x="T6" y="T7"/>
                </a:cxn>
              </a:cxnLst>
              <a:rect l="0" t="0" r="r" b="b"/>
              <a:pathLst>
                <a:path w="128" h="20">
                  <a:moveTo>
                    <a:pt x="63" y="0"/>
                  </a:moveTo>
                  <a:lnTo>
                    <a:pt x="0" y="19"/>
                  </a:lnTo>
                  <a:lnTo>
                    <a:pt x="127" y="19"/>
                  </a:lnTo>
                  <a:lnTo>
                    <a:pt x="6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7" name="Freeform 781"/>
            <p:cNvSpPr>
              <a:spLocks/>
            </p:cNvSpPr>
            <p:nvPr/>
          </p:nvSpPr>
          <p:spPr bwMode="auto">
            <a:xfrm>
              <a:off x="1390" y="3580"/>
              <a:ext cx="134" cy="26"/>
            </a:xfrm>
            <a:custGeom>
              <a:avLst/>
              <a:gdLst>
                <a:gd name="T0" fmla="*/ 66 w 134"/>
                <a:gd name="T1" fmla="*/ 0 h 26"/>
                <a:gd name="T2" fmla="*/ 0 w 134"/>
                <a:gd name="T3" fmla="*/ 25 h 26"/>
                <a:gd name="T4" fmla="*/ 133 w 134"/>
                <a:gd name="T5" fmla="*/ 25 h 26"/>
                <a:gd name="T6" fmla="*/ 66 w 134"/>
                <a:gd name="T7" fmla="*/ 0 h 26"/>
              </a:gdLst>
              <a:ahLst/>
              <a:cxnLst>
                <a:cxn ang="0">
                  <a:pos x="T0" y="T1"/>
                </a:cxn>
                <a:cxn ang="0">
                  <a:pos x="T2" y="T3"/>
                </a:cxn>
                <a:cxn ang="0">
                  <a:pos x="T4" y="T5"/>
                </a:cxn>
                <a:cxn ang="0">
                  <a:pos x="T6" y="T7"/>
                </a:cxn>
              </a:cxnLst>
              <a:rect l="0" t="0" r="r" b="b"/>
              <a:pathLst>
                <a:path w="134" h="26">
                  <a:moveTo>
                    <a:pt x="66" y="0"/>
                  </a:moveTo>
                  <a:lnTo>
                    <a:pt x="0" y="25"/>
                  </a:lnTo>
                  <a:lnTo>
                    <a:pt x="133" y="25"/>
                  </a:lnTo>
                  <a:lnTo>
                    <a:pt x="66" y="0"/>
                  </a:lnTo>
                </a:path>
              </a:pathLst>
            </a:custGeom>
            <a:noFill/>
            <a:ln w="12700" cap="rnd" cmpd="sng">
              <a:solidFill>
                <a:srgbClr val="CECEC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8" name="Freeform 782"/>
            <p:cNvSpPr>
              <a:spLocks/>
            </p:cNvSpPr>
            <p:nvPr/>
          </p:nvSpPr>
          <p:spPr bwMode="auto">
            <a:xfrm>
              <a:off x="1400" y="3555"/>
              <a:ext cx="107" cy="18"/>
            </a:xfrm>
            <a:custGeom>
              <a:avLst/>
              <a:gdLst>
                <a:gd name="T0" fmla="*/ 0 w 107"/>
                <a:gd name="T1" fmla="*/ 17 h 18"/>
                <a:gd name="T2" fmla="*/ 2 w 107"/>
                <a:gd name="T3" fmla="*/ 15 h 18"/>
                <a:gd name="T4" fmla="*/ 4 w 107"/>
                <a:gd name="T5" fmla="*/ 13 h 18"/>
                <a:gd name="T6" fmla="*/ 7 w 107"/>
                <a:gd name="T7" fmla="*/ 11 h 18"/>
                <a:gd name="T8" fmla="*/ 9 w 107"/>
                <a:gd name="T9" fmla="*/ 10 h 18"/>
                <a:gd name="T10" fmla="*/ 11 w 107"/>
                <a:gd name="T11" fmla="*/ 8 h 18"/>
                <a:gd name="T12" fmla="*/ 14 w 107"/>
                <a:gd name="T13" fmla="*/ 7 h 18"/>
                <a:gd name="T14" fmla="*/ 18 w 107"/>
                <a:gd name="T15" fmla="*/ 6 h 18"/>
                <a:gd name="T16" fmla="*/ 21 w 107"/>
                <a:gd name="T17" fmla="*/ 4 h 18"/>
                <a:gd name="T18" fmla="*/ 25 w 107"/>
                <a:gd name="T19" fmla="*/ 4 h 18"/>
                <a:gd name="T20" fmla="*/ 28 w 107"/>
                <a:gd name="T21" fmla="*/ 2 h 18"/>
                <a:gd name="T22" fmla="*/ 32 w 107"/>
                <a:gd name="T23" fmla="*/ 1 h 18"/>
                <a:gd name="T24" fmla="*/ 36 w 107"/>
                <a:gd name="T25" fmla="*/ 1 h 18"/>
                <a:gd name="T26" fmla="*/ 41 w 107"/>
                <a:gd name="T27" fmla="*/ 1 h 18"/>
                <a:gd name="T28" fmla="*/ 44 w 107"/>
                <a:gd name="T29" fmla="*/ 0 h 18"/>
                <a:gd name="T30" fmla="*/ 49 w 107"/>
                <a:gd name="T31" fmla="*/ 0 h 18"/>
                <a:gd name="T32" fmla="*/ 53 w 107"/>
                <a:gd name="T33" fmla="*/ 0 h 18"/>
                <a:gd name="T34" fmla="*/ 58 w 107"/>
                <a:gd name="T35" fmla="*/ 0 h 18"/>
                <a:gd name="T36" fmla="*/ 62 w 107"/>
                <a:gd name="T37" fmla="*/ 0 h 18"/>
                <a:gd name="T38" fmla="*/ 66 w 107"/>
                <a:gd name="T39" fmla="*/ 1 h 18"/>
                <a:gd name="T40" fmla="*/ 70 w 107"/>
                <a:gd name="T41" fmla="*/ 1 h 18"/>
                <a:gd name="T42" fmla="*/ 75 w 107"/>
                <a:gd name="T43" fmla="*/ 1 h 18"/>
                <a:gd name="T44" fmla="*/ 79 w 107"/>
                <a:gd name="T45" fmla="*/ 2 h 18"/>
                <a:gd name="T46" fmla="*/ 81 w 107"/>
                <a:gd name="T47" fmla="*/ 4 h 18"/>
                <a:gd name="T48" fmla="*/ 85 w 107"/>
                <a:gd name="T49" fmla="*/ 4 h 18"/>
                <a:gd name="T50" fmla="*/ 89 w 107"/>
                <a:gd name="T51" fmla="*/ 6 h 18"/>
                <a:gd name="T52" fmla="*/ 92 w 107"/>
                <a:gd name="T53" fmla="*/ 7 h 18"/>
                <a:gd name="T54" fmla="*/ 95 w 107"/>
                <a:gd name="T55" fmla="*/ 8 h 18"/>
                <a:gd name="T56" fmla="*/ 97 w 107"/>
                <a:gd name="T57" fmla="*/ 10 h 18"/>
                <a:gd name="T58" fmla="*/ 100 w 107"/>
                <a:gd name="T59" fmla="*/ 11 h 18"/>
                <a:gd name="T60" fmla="*/ 102 w 107"/>
                <a:gd name="T61" fmla="*/ 13 h 18"/>
                <a:gd name="T62" fmla="*/ 105 w 107"/>
                <a:gd name="T63" fmla="*/ 15 h 18"/>
                <a:gd name="T64" fmla="*/ 106 w 107"/>
                <a:gd name="T65" fmla="*/ 17 h 18"/>
                <a:gd name="T66" fmla="*/ 0 w 107"/>
                <a:gd name="T67"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8">
                  <a:moveTo>
                    <a:pt x="0" y="17"/>
                  </a:moveTo>
                  <a:lnTo>
                    <a:pt x="2" y="15"/>
                  </a:lnTo>
                  <a:lnTo>
                    <a:pt x="4" y="13"/>
                  </a:lnTo>
                  <a:lnTo>
                    <a:pt x="7" y="11"/>
                  </a:lnTo>
                  <a:lnTo>
                    <a:pt x="9" y="10"/>
                  </a:lnTo>
                  <a:lnTo>
                    <a:pt x="11" y="8"/>
                  </a:lnTo>
                  <a:lnTo>
                    <a:pt x="14" y="7"/>
                  </a:lnTo>
                  <a:lnTo>
                    <a:pt x="18" y="6"/>
                  </a:lnTo>
                  <a:lnTo>
                    <a:pt x="21" y="4"/>
                  </a:lnTo>
                  <a:lnTo>
                    <a:pt x="25" y="4"/>
                  </a:lnTo>
                  <a:lnTo>
                    <a:pt x="28" y="2"/>
                  </a:lnTo>
                  <a:lnTo>
                    <a:pt x="32" y="1"/>
                  </a:lnTo>
                  <a:lnTo>
                    <a:pt x="36" y="1"/>
                  </a:lnTo>
                  <a:lnTo>
                    <a:pt x="41" y="1"/>
                  </a:lnTo>
                  <a:lnTo>
                    <a:pt x="44" y="0"/>
                  </a:lnTo>
                  <a:lnTo>
                    <a:pt x="49" y="0"/>
                  </a:lnTo>
                  <a:lnTo>
                    <a:pt x="53" y="0"/>
                  </a:lnTo>
                  <a:lnTo>
                    <a:pt x="58" y="0"/>
                  </a:lnTo>
                  <a:lnTo>
                    <a:pt x="62" y="0"/>
                  </a:lnTo>
                  <a:lnTo>
                    <a:pt x="66" y="1"/>
                  </a:lnTo>
                  <a:lnTo>
                    <a:pt x="70" y="1"/>
                  </a:lnTo>
                  <a:lnTo>
                    <a:pt x="75" y="1"/>
                  </a:lnTo>
                  <a:lnTo>
                    <a:pt x="79" y="2"/>
                  </a:lnTo>
                  <a:lnTo>
                    <a:pt x="81" y="4"/>
                  </a:lnTo>
                  <a:lnTo>
                    <a:pt x="85" y="4"/>
                  </a:lnTo>
                  <a:lnTo>
                    <a:pt x="89" y="6"/>
                  </a:lnTo>
                  <a:lnTo>
                    <a:pt x="92" y="7"/>
                  </a:lnTo>
                  <a:lnTo>
                    <a:pt x="95" y="8"/>
                  </a:lnTo>
                  <a:lnTo>
                    <a:pt x="97" y="10"/>
                  </a:lnTo>
                  <a:lnTo>
                    <a:pt x="100" y="11"/>
                  </a:lnTo>
                  <a:lnTo>
                    <a:pt x="102" y="13"/>
                  </a:lnTo>
                  <a:lnTo>
                    <a:pt x="105" y="15"/>
                  </a:lnTo>
                  <a:lnTo>
                    <a:pt x="106" y="17"/>
                  </a:lnTo>
                  <a:lnTo>
                    <a:pt x="0" y="1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39" name="Freeform 783"/>
            <p:cNvSpPr>
              <a:spLocks/>
            </p:cNvSpPr>
            <p:nvPr/>
          </p:nvSpPr>
          <p:spPr bwMode="auto">
            <a:xfrm>
              <a:off x="1400" y="3555"/>
              <a:ext cx="113" cy="24"/>
            </a:xfrm>
            <a:custGeom>
              <a:avLst/>
              <a:gdLst>
                <a:gd name="T0" fmla="*/ 0 w 113"/>
                <a:gd name="T1" fmla="*/ 23 h 24"/>
                <a:gd name="T2" fmla="*/ 2 w 113"/>
                <a:gd name="T3" fmla="*/ 20 h 24"/>
                <a:gd name="T4" fmla="*/ 4 w 113"/>
                <a:gd name="T5" fmla="*/ 18 h 24"/>
                <a:gd name="T6" fmla="*/ 7 w 113"/>
                <a:gd name="T7" fmla="*/ 15 h 24"/>
                <a:gd name="T8" fmla="*/ 9 w 113"/>
                <a:gd name="T9" fmla="*/ 13 h 24"/>
                <a:gd name="T10" fmla="*/ 12 w 113"/>
                <a:gd name="T11" fmla="*/ 11 h 24"/>
                <a:gd name="T12" fmla="*/ 15 w 113"/>
                <a:gd name="T13" fmla="*/ 9 h 24"/>
                <a:gd name="T14" fmla="*/ 19 w 113"/>
                <a:gd name="T15" fmla="*/ 8 h 24"/>
                <a:gd name="T16" fmla="*/ 22 w 113"/>
                <a:gd name="T17" fmla="*/ 6 h 24"/>
                <a:gd name="T18" fmla="*/ 26 w 113"/>
                <a:gd name="T19" fmla="*/ 5 h 24"/>
                <a:gd name="T20" fmla="*/ 30 w 113"/>
                <a:gd name="T21" fmla="*/ 3 h 24"/>
                <a:gd name="T22" fmla="*/ 34 w 113"/>
                <a:gd name="T23" fmla="*/ 2 h 24"/>
                <a:gd name="T24" fmla="*/ 38 w 113"/>
                <a:gd name="T25" fmla="*/ 2 h 24"/>
                <a:gd name="T26" fmla="*/ 43 w 113"/>
                <a:gd name="T27" fmla="*/ 1 h 24"/>
                <a:gd name="T28" fmla="*/ 47 w 113"/>
                <a:gd name="T29" fmla="*/ 0 h 24"/>
                <a:gd name="T30" fmla="*/ 52 w 113"/>
                <a:gd name="T31" fmla="*/ 0 h 24"/>
                <a:gd name="T32" fmla="*/ 56 w 113"/>
                <a:gd name="T33" fmla="*/ 0 h 24"/>
                <a:gd name="T34" fmla="*/ 61 w 113"/>
                <a:gd name="T35" fmla="*/ 0 h 24"/>
                <a:gd name="T36" fmla="*/ 66 w 113"/>
                <a:gd name="T37" fmla="*/ 0 h 24"/>
                <a:gd name="T38" fmla="*/ 70 w 113"/>
                <a:gd name="T39" fmla="*/ 1 h 24"/>
                <a:gd name="T40" fmla="*/ 74 w 113"/>
                <a:gd name="T41" fmla="*/ 2 h 24"/>
                <a:gd name="T42" fmla="*/ 79 w 113"/>
                <a:gd name="T43" fmla="*/ 2 h 24"/>
                <a:gd name="T44" fmla="*/ 83 w 113"/>
                <a:gd name="T45" fmla="*/ 3 h 24"/>
                <a:gd name="T46" fmla="*/ 86 w 113"/>
                <a:gd name="T47" fmla="*/ 5 h 24"/>
                <a:gd name="T48" fmla="*/ 90 w 113"/>
                <a:gd name="T49" fmla="*/ 6 h 24"/>
                <a:gd name="T50" fmla="*/ 94 w 113"/>
                <a:gd name="T51" fmla="*/ 8 h 24"/>
                <a:gd name="T52" fmla="*/ 97 w 113"/>
                <a:gd name="T53" fmla="*/ 9 h 24"/>
                <a:gd name="T54" fmla="*/ 100 w 113"/>
                <a:gd name="T55" fmla="*/ 11 h 24"/>
                <a:gd name="T56" fmla="*/ 103 w 113"/>
                <a:gd name="T57" fmla="*/ 13 h 24"/>
                <a:gd name="T58" fmla="*/ 106 w 113"/>
                <a:gd name="T59" fmla="*/ 15 h 24"/>
                <a:gd name="T60" fmla="*/ 108 w 113"/>
                <a:gd name="T61" fmla="*/ 18 h 24"/>
                <a:gd name="T62" fmla="*/ 111 w 113"/>
                <a:gd name="T63" fmla="*/ 20 h 24"/>
                <a:gd name="T64" fmla="*/ 112 w 113"/>
                <a:gd name="T65" fmla="*/ 23 h 24"/>
                <a:gd name="T66" fmla="*/ 0 w 113"/>
                <a:gd name="T6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4">
                  <a:moveTo>
                    <a:pt x="0" y="23"/>
                  </a:moveTo>
                  <a:lnTo>
                    <a:pt x="2" y="20"/>
                  </a:lnTo>
                  <a:lnTo>
                    <a:pt x="4" y="18"/>
                  </a:lnTo>
                  <a:lnTo>
                    <a:pt x="7" y="15"/>
                  </a:lnTo>
                  <a:lnTo>
                    <a:pt x="9" y="13"/>
                  </a:lnTo>
                  <a:lnTo>
                    <a:pt x="12" y="11"/>
                  </a:lnTo>
                  <a:lnTo>
                    <a:pt x="15" y="9"/>
                  </a:lnTo>
                  <a:lnTo>
                    <a:pt x="19" y="8"/>
                  </a:lnTo>
                  <a:lnTo>
                    <a:pt x="22" y="6"/>
                  </a:lnTo>
                  <a:lnTo>
                    <a:pt x="26" y="5"/>
                  </a:lnTo>
                  <a:lnTo>
                    <a:pt x="30" y="3"/>
                  </a:lnTo>
                  <a:lnTo>
                    <a:pt x="34" y="2"/>
                  </a:lnTo>
                  <a:lnTo>
                    <a:pt x="38" y="2"/>
                  </a:lnTo>
                  <a:lnTo>
                    <a:pt x="43" y="1"/>
                  </a:lnTo>
                  <a:lnTo>
                    <a:pt x="47" y="0"/>
                  </a:lnTo>
                  <a:lnTo>
                    <a:pt x="52" y="0"/>
                  </a:lnTo>
                  <a:lnTo>
                    <a:pt x="56" y="0"/>
                  </a:lnTo>
                  <a:lnTo>
                    <a:pt x="61" y="0"/>
                  </a:lnTo>
                  <a:lnTo>
                    <a:pt x="66" y="0"/>
                  </a:lnTo>
                  <a:lnTo>
                    <a:pt x="70" y="1"/>
                  </a:lnTo>
                  <a:lnTo>
                    <a:pt x="74" y="2"/>
                  </a:lnTo>
                  <a:lnTo>
                    <a:pt x="79" y="2"/>
                  </a:lnTo>
                  <a:lnTo>
                    <a:pt x="83" y="3"/>
                  </a:lnTo>
                  <a:lnTo>
                    <a:pt x="86" y="5"/>
                  </a:lnTo>
                  <a:lnTo>
                    <a:pt x="90" y="6"/>
                  </a:lnTo>
                  <a:lnTo>
                    <a:pt x="94" y="8"/>
                  </a:lnTo>
                  <a:lnTo>
                    <a:pt x="97" y="9"/>
                  </a:lnTo>
                  <a:lnTo>
                    <a:pt x="100" y="11"/>
                  </a:lnTo>
                  <a:lnTo>
                    <a:pt x="103" y="13"/>
                  </a:lnTo>
                  <a:lnTo>
                    <a:pt x="106" y="15"/>
                  </a:lnTo>
                  <a:lnTo>
                    <a:pt x="108" y="18"/>
                  </a:lnTo>
                  <a:lnTo>
                    <a:pt x="111" y="20"/>
                  </a:lnTo>
                  <a:lnTo>
                    <a:pt x="112" y="23"/>
                  </a:lnTo>
                  <a:lnTo>
                    <a:pt x="0" y="23"/>
                  </a:lnTo>
                </a:path>
              </a:pathLst>
            </a:custGeom>
            <a:noFill/>
            <a:ln w="12700" cap="rnd" cmpd="sng">
              <a:solidFill>
                <a:srgbClr val="CECECE"/>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0" name="Freeform 784"/>
            <p:cNvSpPr>
              <a:spLocks/>
            </p:cNvSpPr>
            <p:nvPr/>
          </p:nvSpPr>
          <p:spPr bwMode="auto">
            <a:xfrm>
              <a:off x="1403" y="3636"/>
              <a:ext cx="22" cy="52"/>
            </a:xfrm>
            <a:custGeom>
              <a:avLst/>
              <a:gdLst>
                <a:gd name="T0" fmla="*/ 0 w 22"/>
                <a:gd name="T1" fmla="*/ 51 h 52"/>
                <a:gd name="T2" fmla="*/ 0 w 22"/>
                <a:gd name="T3" fmla="*/ 0 h 52"/>
                <a:gd name="T4" fmla="*/ 21 w 22"/>
                <a:gd name="T5" fmla="*/ 0 h 52"/>
                <a:gd name="T6" fmla="*/ 21 w 22"/>
                <a:gd name="T7" fmla="*/ 51 h 52"/>
                <a:gd name="T8" fmla="*/ 0 w 22"/>
                <a:gd name="T9" fmla="*/ 51 h 52"/>
              </a:gdLst>
              <a:ahLst/>
              <a:cxnLst>
                <a:cxn ang="0">
                  <a:pos x="T0" y="T1"/>
                </a:cxn>
                <a:cxn ang="0">
                  <a:pos x="T2" y="T3"/>
                </a:cxn>
                <a:cxn ang="0">
                  <a:pos x="T4" y="T5"/>
                </a:cxn>
                <a:cxn ang="0">
                  <a:pos x="T6" y="T7"/>
                </a:cxn>
                <a:cxn ang="0">
                  <a:pos x="T8" y="T9"/>
                </a:cxn>
              </a:cxnLst>
              <a:rect l="0" t="0" r="r" b="b"/>
              <a:pathLst>
                <a:path w="22" h="52">
                  <a:moveTo>
                    <a:pt x="0" y="51"/>
                  </a:moveTo>
                  <a:lnTo>
                    <a:pt x="0" y="0"/>
                  </a:lnTo>
                  <a:lnTo>
                    <a:pt x="21" y="0"/>
                  </a:lnTo>
                  <a:lnTo>
                    <a:pt x="21" y="51"/>
                  </a:lnTo>
                  <a:lnTo>
                    <a:pt x="0" y="51"/>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1" name="Freeform 785"/>
            <p:cNvSpPr>
              <a:spLocks/>
            </p:cNvSpPr>
            <p:nvPr/>
          </p:nvSpPr>
          <p:spPr bwMode="auto">
            <a:xfrm>
              <a:off x="1446" y="3636"/>
              <a:ext cx="22" cy="52"/>
            </a:xfrm>
            <a:custGeom>
              <a:avLst/>
              <a:gdLst>
                <a:gd name="T0" fmla="*/ 0 w 22"/>
                <a:gd name="T1" fmla="*/ 51 h 52"/>
                <a:gd name="T2" fmla="*/ 0 w 22"/>
                <a:gd name="T3" fmla="*/ 0 h 52"/>
                <a:gd name="T4" fmla="*/ 21 w 22"/>
                <a:gd name="T5" fmla="*/ 0 h 52"/>
                <a:gd name="T6" fmla="*/ 21 w 22"/>
                <a:gd name="T7" fmla="*/ 51 h 52"/>
                <a:gd name="T8" fmla="*/ 0 w 22"/>
                <a:gd name="T9" fmla="*/ 51 h 52"/>
              </a:gdLst>
              <a:ahLst/>
              <a:cxnLst>
                <a:cxn ang="0">
                  <a:pos x="T0" y="T1"/>
                </a:cxn>
                <a:cxn ang="0">
                  <a:pos x="T2" y="T3"/>
                </a:cxn>
                <a:cxn ang="0">
                  <a:pos x="T4" y="T5"/>
                </a:cxn>
                <a:cxn ang="0">
                  <a:pos x="T6" y="T7"/>
                </a:cxn>
                <a:cxn ang="0">
                  <a:pos x="T8" y="T9"/>
                </a:cxn>
              </a:cxnLst>
              <a:rect l="0" t="0" r="r" b="b"/>
              <a:pathLst>
                <a:path w="22" h="52">
                  <a:moveTo>
                    <a:pt x="0" y="51"/>
                  </a:moveTo>
                  <a:lnTo>
                    <a:pt x="0" y="0"/>
                  </a:lnTo>
                  <a:lnTo>
                    <a:pt x="21" y="0"/>
                  </a:lnTo>
                  <a:lnTo>
                    <a:pt x="21" y="51"/>
                  </a:lnTo>
                  <a:lnTo>
                    <a:pt x="0" y="51"/>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2" name="Freeform 786"/>
            <p:cNvSpPr>
              <a:spLocks/>
            </p:cNvSpPr>
            <p:nvPr/>
          </p:nvSpPr>
          <p:spPr bwMode="auto">
            <a:xfrm>
              <a:off x="1488" y="3636"/>
              <a:ext cx="23" cy="52"/>
            </a:xfrm>
            <a:custGeom>
              <a:avLst/>
              <a:gdLst>
                <a:gd name="T0" fmla="*/ 0 w 23"/>
                <a:gd name="T1" fmla="*/ 51 h 52"/>
                <a:gd name="T2" fmla="*/ 0 w 23"/>
                <a:gd name="T3" fmla="*/ 0 h 52"/>
                <a:gd name="T4" fmla="*/ 22 w 23"/>
                <a:gd name="T5" fmla="*/ 0 h 52"/>
                <a:gd name="T6" fmla="*/ 22 w 23"/>
                <a:gd name="T7" fmla="*/ 51 h 52"/>
                <a:gd name="T8" fmla="*/ 0 w 23"/>
                <a:gd name="T9" fmla="*/ 51 h 52"/>
              </a:gdLst>
              <a:ahLst/>
              <a:cxnLst>
                <a:cxn ang="0">
                  <a:pos x="T0" y="T1"/>
                </a:cxn>
                <a:cxn ang="0">
                  <a:pos x="T2" y="T3"/>
                </a:cxn>
                <a:cxn ang="0">
                  <a:pos x="T4" y="T5"/>
                </a:cxn>
                <a:cxn ang="0">
                  <a:pos x="T6" y="T7"/>
                </a:cxn>
                <a:cxn ang="0">
                  <a:pos x="T8" y="T9"/>
                </a:cxn>
              </a:cxnLst>
              <a:rect l="0" t="0" r="r" b="b"/>
              <a:pathLst>
                <a:path w="23" h="52">
                  <a:moveTo>
                    <a:pt x="0" y="51"/>
                  </a:moveTo>
                  <a:lnTo>
                    <a:pt x="0" y="0"/>
                  </a:lnTo>
                  <a:lnTo>
                    <a:pt x="22" y="0"/>
                  </a:lnTo>
                  <a:lnTo>
                    <a:pt x="22" y="51"/>
                  </a:lnTo>
                  <a:lnTo>
                    <a:pt x="0" y="51"/>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3" name="Freeform 787"/>
            <p:cNvSpPr>
              <a:spLocks/>
            </p:cNvSpPr>
            <p:nvPr/>
          </p:nvSpPr>
          <p:spPr bwMode="auto">
            <a:xfrm>
              <a:off x="1285" y="3687"/>
              <a:ext cx="24" cy="4"/>
            </a:xfrm>
            <a:custGeom>
              <a:avLst/>
              <a:gdLst>
                <a:gd name="T0" fmla="*/ 0 w 24"/>
                <a:gd name="T1" fmla="*/ 3 h 4"/>
                <a:gd name="T2" fmla="*/ 0 w 24"/>
                <a:gd name="T3" fmla="*/ 0 h 4"/>
                <a:gd name="T4" fmla="*/ 23 w 24"/>
                <a:gd name="T5" fmla="*/ 0 h 4"/>
                <a:gd name="T6" fmla="*/ 23 w 24"/>
                <a:gd name="T7" fmla="*/ 3 h 4"/>
                <a:gd name="T8" fmla="*/ 0 w 24"/>
                <a:gd name="T9" fmla="*/ 3 h 4"/>
              </a:gdLst>
              <a:ahLst/>
              <a:cxnLst>
                <a:cxn ang="0">
                  <a:pos x="T0" y="T1"/>
                </a:cxn>
                <a:cxn ang="0">
                  <a:pos x="T2" y="T3"/>
                </a:cxn>
                <a:cxn ang="0">
                  <a:pos x="T4" y="T5"/>
                </a:cxn>
                <a:cxn ang="0">
                  <a:pos x="T6" y="T7"/>
                </a:cxn>
                <a:cxn ang="0">
                  <a:pos x="T8" y="T9"/>
                </a:cxn>
              </a:cxnLst>
              <a:rect l="0" t="0" r="r" b="b"/>
              <a:pathLst>
                <a:path w="24" h="4">
                  <a:moveTo>
                    <a:pt x="0" y="3"/>
                  </a:moveTo>
                  <a:lnTo>
                    <a:pt x="0" y="0"/>
                  </a:lnTo>
                  <a:lnTo>
                    <a:pt x="23" y="0"/>
                  </a:lnTo>
                  <a:lnTo>
                    <a:pt x="23"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4" name="Freeform 788"/>
            <p:cNvSpPr>
              <a:spLocks/>
            </p:cNvSpPr>
            <p:nvPr/>
          </p:nvSpPr>
          <p:spPr bwMode="auto">
            <a:xfrm>
              <a:off x="1307" y="3687"/>
              <a:ext cx="30" cy="4"/>
            </a:xfrm>
            <a:custGeom>
              <a:avLst/>
              <a:gdLst>
                <a:gd name="T0" fmla="*/ 0 w 30"/>
                <a:gd name="T1" fmla="*/ 3 h 4"/>
                <a:gd name="T2" fmla="*/ 0 w 30"/>
                <a:gd name="T3" fmla="*/ 0 h 4"/>
                <a:gd name="T4" fmla="*/ 29 w 30"/>
                <a:gd name="T5" fmla="*/ 0 h 4"/>
                <a:gd name="T6" fmla="*/ 29 w 30"/>
                <a:gd name="T7" fmla="*/ 3 h 4"/>
                <a:gd name="T8" fmla="*/ 0 w 30"/>
                <a:gd name="T9" fmla="*/ 3 h 4"/>
              </a:gdLst>
              <a:ahLst/>
              <a:cxnLst>
                <a:cxn ang="0">
                  <a:pos x="T0" y="T1"/>
                </a:cxn>
                <a:cxn ang="0">
                  <a:pos x="T2" y="T3"/>
                </a:cxn>
                <a:cxn ang="0">
                  <a:pos x="T4" y="T5"/>
                </a:cxn>
                <a:cxn ang="0">
                  <a:pos x="T6" y="T7"/>
                </a:cxn>
                <a:cxn ang="0">
                  <a:pos x="T8" y="T9"/>
                </a:cxn>
              </a:cxnLst>
              <a:rect l="0" t="0" r="r" b="b"/>
              <a:pathLst>
                <a:path w="30" h="4">
                  <a:moveTo>
                    <a:pt x="0" y="3"/>
                  </a:moveTo>
                  <a:lnTo>
                    <a:pt x="0" y="0"/>
                  </a:lnTo>
                  <a:lnTo>
                    <a:pt x="29" y="0"/>
                  </a:lnTo>
                  <a:lnTo>
                    <a:pt x="29"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5" name="Freeform 789"/>
            <p:cNvSpPr>
              <a:spLocks/>
            </p:cNvSpPr>
            <p:nvPr/>
          </p:nvSpPr>
          <p:spPr bwMode="auto">
            <a:xfrm>
              <a:off x="1336" y="3687"/>
              <a:ext cx="59" cy="4"/>
            </a:xfrm>
            <a:custGeom>
              <a:avLst/>
              <a:gdLst>
                <a:gd name="T0" fmla="*/ 0 w 59"/>
                <a:gd name="T1" fmla="*/ 3 h 4"/>
                <a:gd name="T2" fmla="*/ 0 w 59"/>
                <a:gd name="T3" fmla="*/ 0 h 4"/>
                <a:gd name="T4" fmla="*/ 58 w 59"/>
                <a:gd name="T5" fmla="*/ 0 h 4"/>
                <a:gd name="T6" fmla="*/ 58 w 59"/>
                <a:gd name="T7" fmla="*/ 3 h 4"/>
                <a:gd name="T8" fmla="*/ 0 w 59"/>
                <a:gd name="T9" fmla="*/ 3 h 4"/>
              </a:gdLst>
              <a:ahLst/>
              <a:cxnLst>
                <a:cxn ang="0">
                  <a:pos x="T0" y="T1"/>
                </a:cxn>
                <a:cxn ang="0">
                  <a:pos x="T2" y="T3"/>
                </a:cxn>
                <a:cxn ang="0">
                  <a:pos x="T4" y="T5"/>
                </a:cxn>
                <a:cxn ang="0">
                  <a:pos x="T6" y="T7"/>
                </a:cxn>
                <a:cxn ang="0">
                  <a:pos x="T8" y="T9"/>
                </a:cxn>
              </a:cxnLst>
              <a:rect l="0" t="0" r="r" b="b"/>
              <a:pathLst>
                <a:path w="59" h="4">
                  <a:moveTo>
                    <a:pt x="0" y="3"/>
                  </a:moveTo>
                  <a:lnTo>
                    <a:pt x="0" y="0"/>
                  </a:lnTo>
                  <a:lnTo>
                    <a:pt x="58" y="0"/>
                  </a:lnTo>
                  <a:lnTo>
                    <a:pt x="58"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6" name="Freeform 790"/>
            <p:cNvSpPr>
              <a:spLocks/>
            </p:cNvSpPr>
            <p:nvPr/>
          </p:nvSpPr>
          <p:spPr bwMode="auto">
            <a:xfrm>
              <a:off x="1603" y="3687"/>
              <a:ext cx="25" cy="4"/>
            </a:xfrm>
            <a:custGeom>
              <a:avLst/>
              <a:gdLst>
                <a:gd name="T0" fmla="*/ 0 w 25"/>
                <a:gd name="T1" fmla="*/ 3 h 4"/>
                <a:gd name="T2" fmla="*/ 0 w 25"/>
                <a:gd name="T3" fmla="*/ 0 h 4"/>
                <a:gd name="T4" fmla="*/ 24 w 25"/>
                <a:gd name="T5" fmla="*/ 0 h 4"/>
                <a:gd name="T6" fmla="*/ 24 w 25"/>
                <a:gd name="T7" fmla="*/ 3 h 4"/>
                <a:gd name="T8" fmla="*/ 0 w 25"/>
                <a:gd name="T9" fmla="*/ 3 h 4"/>
              </a:gdLst>
              <a:ahLst/>
              <a:cxnLst>
                <a:cxn ang="0">
                  <a:pos x="T0" y="T1"/>
                </a:cxn>
                <a:cxn ang="0">
                  <a:pos x="T2" y="T3"/>
                </a:cxn>
                <a:cxn ang="0">
                  <a:pos x="T4" y="T5"/>
                </a:cxn>
                <a:cxn ang="0">
                  <a:pos x="T6" y="T7"/>
                </a:cxn>
                <a:cxn ang="0">
                  <a:pos x="T8" y="T9"/>
                </a:cxn>
              </a:cxnLst>
              <a:rect l="0" t="0" r="r" b="b"/>
              <a:pathLst>
                <a:path w="25" h="4">
                  <a:moveTo>
                    <a:pt x="0" y="3"/>
                  </a:moveTo>
                  <a:lnTo>
                    <a:pt x="0" y="0"/>
                  </a:lnTo>
                  <a:lnTo>
                    <a:pt x="24" y="0"/>
                  </a:lnTo>
                  <a:lnTo>
                    <a:pt x="24"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7" name="Freeform 791"/>
            <p:cNvSpPr>
              <a:spLocks/>
            </p:cNvSpPr>
            <p:nvPr/>
          </p:nvSpPr>
          <p:spPr bwMode="auto">
            <a:xfrm>
              <a:off x="1576" y="3687"/>
              <a:ext cx="30" cy="4"/>
            </a:xfrm>
            <a:custGeom>
              <a:avLst/>
              <a:gdLst>
                <a:gd name="T0" fmla="*/ 0 w 30"/>
                <a:gd name="T1" fmla="*/ 3 h 4"/>
                <a:gd name="T2" fmla="*/ 0 w 30"/>
                <a:gd name="T3" fmla="*/ 0 h 4"/>
                <a:gd name="T4" fmla="*/ 29 w 30"/>
                <a:gd name="T5" fmla="*/ 0 h 4"/>
                <a:gd name="T6" fmla="*/ 29 w 30"/>
                <a:gd name="T7" fmla="*/ 3 h 4"/>
                <a:gd name="T8" fmla="*/ 0 w 30"/>
                <a:gd name="T9" fmla="*/ 3 h 4"/>
              </a:gdLst>
              <a:ahLst/>
              <a:cxnLst>
                <a:cxn ang="0">
                  <a:pos x="T0" y="T1"/>
                </a:cxn>
                <a:cxn ang="0">
                  <a:pos x="T2" y="T3"/>
                </a:cxn>
                <a:cxn ang="0">
                  <a:pos x="T4" y="T5"/>
                </a:cxn>
                <a:cxn ang="0">
                  <a:pos x="T6" y="T7"/>
                </a:cxn>
                <a:cxn ang="0">
                  <a:pos x="T8" y="T9"/>
                </a:cxn>
              </a:cxnLst>
              <a:rect l="0" t="0" r="r" b="b"/>
              <a:pathLst>
                <a:path w="30" h="4">
                  <a:moveTo>
                    <a:pt x="0" y="3"/>
                  </a:moveTo>
                  <a:lnTo>
                    <a:pt x="0" y="0"/>
                  </a:lnTo>
                  <a:lnTo>
                    <a:pt x="29" y="0"/>
                  </a:lnTo>
                  <a:lnTo>
                    <a:pt x="29"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8" name="Freeform 792"/>
            <p:cNvSpPr>
              <a:spLocks/>
            </p:cNvSpPr>
            <p:nvPr/>
          </p:nvSpPr>
          <p:spPr bwMode="auto">
            <a:xfrm>
              <a:off x="1518" y="3687"/>
              <a:ext cx="59" cy="4"/>
            </a:xfrm>
            <a:custGeom>
              <a:avLst/>
              <a:gdLst>
                <a:gd name="T0" fmla="*/ 0 w 59"/>
                <a:gd name="T1" fmla="*/ 3 h 4"/>
                <a:gd name="T2" fmla="*/ 0 w 59"/>
                <a:gd name="T3" fmla="*/ 0 h 4"/>
                <a:gd name="T4" fmla="*/ 58 w 59"/>
                <a:gd name="T5" fmla="*/ 0 h 4"/>
                <a:gd name="T6" fmla="*/ 58 w 59"/>
                <a:gd name="T7" fmla="*/ 3 h 4"/>
                <a:gd name="T8" fmla="*/ 0 w 59"/>
                <a:gd name="T9" fmla="*/ 3 h 4"/>
              </a:gdLst>
              <a:ahLst/>
              <a:cxnLst>
                <a:cxn ang="0">
                  <a:pos x="T0" y="T1"/>
                </a:cxn>
                <a:cxn ang="0">
                  <a:pos x="T2" y="T3"/>
                </a:cxn>
                <a:cxn ang="0">
                  <a:pos x="T4" y="T5"/>
                </a:cxn>
                <a:cxn ang="0">
                  <a:pos x="T6" y="T7"/>
                </a:cxn>
                <a:cxn ang="0">
                  <a:pos x="T8" y="T9"/>
                </a:cxn>
              </a:cxnLst>
              <a:rect l="0" t="0" r="r" b="b"/>
              <a:pathLst>
                <a:path w="59" h="4">
                  <a:moveTo>
                    <a:pt x="0" y="3"/>
                  </a:moveTo>
                  <a:lnTo>
                    <a:pt x="0" y="0"/>
                  </a:lnTo>
                  <a:lnTo>
                    <a:pt x="58" y="0"/>
                  </a:lnTo>
                  <a:lnTo>
                    <a:pt x="58" y="3"/>
                  </a:lnTo>
                  <a:lnTo>
                    <a:pt x="0" y="3"/>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49" name="Freeform 793"/>
            <p:cNvSpPr>
              <a:spLocks/>
            </p:cNvSpPr>
            <p:nvPr/>
          </p:nvSpPr>
          <p:spPr bwMode="auto">
            <a:xfrm>
              <a:off x="1364" y="3644"/>
              <a:ext cx="13" cy="35"/>
            </a:xfrm>
            <a:custGeom>
              <a:avLst/>
              <a:gdLst>
                <a:gd name="T0" fmla="*/ 0 w 13"/>
                <a:gd name="T1" fmla="*/ 34 h 35"/>
                <a:gd name="T2" fmla="*/ 0 w 13"/>
                <a:gd name="T3" fmla="*/ 0 h 35"/>
                <a:gd name="T4" fmla="*/ 12 w 13"/>
                <a:gd name="T5" fmla="*/ 0 h 35"/>
                <a:gd name="T6" fmla="*/ 12 w 13"/>
                <a:gd name="T7" fmla="*/ 34 h 35"/>
                <a:gd name="T8" fmla="*/ 0 w 13"/>
                <a:gd name="T9" fmla="*/ 34 h 35"/>
              </a:gdLst>
              <a:ahLst/>
              <a:cxnLst>
                <a:cxn ang="0">
                  <a:pos x="T0" y="T1"/>
                </a:cxn>
                <a:cxn ang="0">
                  <a:pos x="T2" y="T3"/>
                </a:cxn>
                <a:cxn ang="0">
                  <a:pos x="T4" y="T5"/>
                </a:cxn>
                <a:cxn ang="0">
                  <a:pos x="T6" y="T7"/>
                </a:cxn>
                <a:cxn ang="0">
                  <a:pos x="T8" y="T9"/>
                </a:cxn>
              </a:cxnLst>
              <a:rect l="0" t="0" r="r" b="b"/>
              <a:pathLst>
                <a:path w="13" h="35">
                  <a:moveTo>
                    <a:pt x="0" y="34"/>
                  </a:moveTo>
                  <a:lnTo>
                    <a:pt x="0" y="0"/>
                  </a:lnTo>
                  <a:lnTo>
                    <a:pt x="12" y="0"/>
                  </a:lnTo>
                  <a:lnTo>
                    <a:pt x="12" y="34"/>
                  </a:lnTo>
                  <a:lnTo>
                    <a:pt x="0" y="34"/>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0" name="Freeform 794"/>
            <p:cNvSpPr>
              <a:spLocks/>
            </p:cNvSpPr>
            <p:nvPr/>
          </p:nvSpPr>
          <p:spPr bwMode="auto">
            <a:xfrm>
              <a:off x="1534" y="3644"/>
              <a:ext cx="13" cy="35"/>
            </a:xfrm>
            <a:custGeom>
              <a:avLst/>
              <a:gdLst>
                <a:gd name="T0" fmla="*/ 0 w 13"/>
                <a:gd name="T1" fmla="*/ 34 h 35"/>
                <a:gd name="T2" fmla="*/ 0 w 13"/>
                <a:gd name="T3" fmla="*/ 0 h 35"/>
                <a:gd name="T4" fmla="*/ 12 w 13"/>
                <a:gd name="T5" fmla="*/ 0 h 35"/>
                <a:gd name="T6" fmla="*/ 12 w 13"/>
                <a:gd name="T7" fmla="*/ 34 h 35"/>
                <a:gd name="T8" fmla="*/ 0 w 13"/>
                <a:gd name="T9" fmla="*/ 34 h 35"/>
              </a:gdLst>
              <a:ahLst/>
              <a:cxnLst>
                <a:cxn ang="0">
                  <a:pos x="T0" y="T1"/>
                </a:cxn>
                <a:cxn ang="0">
                  <a:pos x="T2" y="T3"/>
                </a:cxn>
                <a:cxn ang="0">
                  <a:pos x="T4" y="T5"/>
                </a:cxn>
                <a:cxn ang="0">
                  <a:pos x="T6" y="T7"/>
                </a:cxn>
                <a:cxn ang="0">
                  <a:pos x="T8" y="T9"/>
                </a:cxn>
              </a:cxnLst>
              <a:rect l="0" t="0" r="r" b="b"/>
              <a:pathLst>
                <a:path w="13" h="35">
                  <a:moveTo>
                    <a:pt x="0" y="34"/>
                  </a:moveTo>
                  <a:lnTo>
                    <a:pt x="0" y="0"/>
                  </a:lnTo>
                  <a:lnTo>
                    <a:pt x="12" y="0"/>
                  </a:lnTo>
                  <a:lnTo>
                    <a:pt x="12" y="34"/>
                  </a:lnTo>
                  <a:lnTo>
                    <a:pt x="0" y="34"/>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1" name="Freeform 795"/>
            <p:cNvSpPr>
              <a:spLocks/>
            </p:cNvSpPr>
            <p:nvPr/>
          </p:nvSpPr>
          <p:spPr bwMode="auto">
            <a:xfrm>
              <a:off x="1322" y="3645"/>
              <a:ext cx="13" cy="20"/>
            </a:xfrm>
            <a:custGeom>
              <a:avLst/>
              <a:gdLst>
                <a:gd name="T0" fmla="*/ 0 w 13"/>
                <a:gd name="T1" fmla="*/ 19 h 20"/>
                <a:gd name="T2" fmla="*/ 0 w 13"/>
                <a:gd name="T3" fmla="*/ 0 h 20"/>
                <a:gd name="T4" fmla="*/ 12 w 13"/>
                <a:gd name="T5" fmla="*/ 0 h 20"/>
                <a:gd name="T6" fmla="*/ 12 w 13"/>
                <a:gd name="T7" fmla="*/ 19 h 20"/>
                <a:gd name="T8" fmla="*/ 0 w 13"/>
                <a:gd name="T9" fmla="*/ 19 h 20"/>
              </a:gdLst>
              <a:ahLst/>
              <a:cxnLst>
                <a:cxn ang="0">
                  <a:pos x="T0" y="T1"/>
                </a:cxn>
                <a:cxn ang="0">
                  <a:pos x="T2" y="T3"/>
                </a:cxn>
                <a:cxn ang="0">
                  <a:pos x="T4" y="T5"/>
                </a:cxn>
                <a:cxn ang="0">
                  <a:pos x="T6" y="T7"/>
                </a:cxn>
                <a:cxn ang="0">
                  <a:pos x="T8" y="T9"/>
                </a:cxn>
              </a:cxnLst>
              <a:rect l="0" t="0" r="r" b="b"/>
              <a:pathLst>
                <a:path w="13" h="20">
                  <a:moveTo>
                    <a:pt x="0" y="19"/>
                  </a:moveTo>
                  <a:lnTo>
                    <a:pt x="0" y="0"/>
                  </a:lnTo>
                  <a:lnTo>
                    <a:pt x="12" y="0"/>
                  </a:lnTo>
                  <a:lnTo>
                    <a:pt x="12" y="19"/>
                  </a:lnTo>
                  <a:lnTo>
                    <a:pt x="0" y="1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2" name="Freeform 796"/>
            <p:cNvSpPr>
              <a:spLocks/>
            </p:cNvSpPr>
            <p:nvPr/>
          </p:nvSpPr>
          <p:spPr bwMode="auto">
            <a:xfrm>
              <a:off x="1578" y="3645"/>
              <a:ext cx="13" cy="20"/>
            </a:xfrm>
            <a:custGeom>
              <a:avLst/>
              <a:gdLst>
                <a:gd name="T0" fmla="*/ 0 w 13"/>
                <a:gd name="T1" fmla="*/ 19 h 20"/>
                <a:gd name="T2" fmla="*/ 0 w 13"/>
                <a:gd name="T3" fmla="*/ 0 h 20"/>
                <a:gd name="T4" fmla="*/ 12 w 13"/>
                <a:gd name="T5" fmla="*/ 0 h 20"/>
                <a:gd name="T6" fmla="*/ 12 w 13"/>
                <a:gd name="T7" fmla="*/ 19 h 20"/>
                <a:gd name="T8" fmla="*/ 0 w 13"/>
                <a:gd name="T9" fmla="*/ 19 h 20"/>
              </a:gdLst>
              <a:ahLst/>
              <a:cxnLst>
                <a:cxn ang="0">
                  <a:pos x="T0" y="T1"/>
                </a:cxn>
                <a:cxn ang="0">
                  <a:pos x="T2" y="T3"/>
                </a:cxn>
                <a:cxn ang="0">
                  <a:pos x="T4" y="T5"/>
                </a:cxn>
                <a:cxn ang="0">
                  <a:pos x="T6" y="T7"/>
                </a:cxn>
                <a:cxn ang="0">
                  <a:pos x="T8" y="T9"/>
                </a:cxn>
              </a:cxnLst>
              <a:rect l="0" t="0" r="r" b="b"/>
              <a:pathLst>
                <a:path w="13" h="20">
                  <a:moveTo>
                    <a:pt x="0" y="19"/>
                  </a:moveTo>
                  <a:lnTo>
                    <a:pt x="0" y="0"/>
                  </a:lnTo>
                  <a:lnTo>
                    <a:pt x="12" y="0"/>
                  </a:lnTo>
                  <a:lnTo>
                    <a:pt x="12" y="19"/>
                  </a:lnTo>
                  <a:lnTo>
                    <a:pt x="0" y="1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3" name="Freeform 797"/>
            <p:cNvSpPr>
              <a:spLocks/>
            </p:cNvSpPr>
            <p:nvPr/>
          </p:nvSpPr>
          <p:spPr bwMode="auto">
            <a:xfrm>
              <a:off x="1300" y="3658"/>
              <a:ext cx="10" cy="30"/>
            </a:xfrm>
            <a:custGeom>
              <a:avLst/>
              <a:gdLst>
                <a:gd name="T0" fmla="*/ 0 w 10"/>
                <a:gd name="T1" fmla="*/ 29 h 30"/>
                <a:gd name="T2" fmla="*/ 0 w 10"/>
                <a:gd name="T3" fmla="*/ 0 h 30"/>
                <a:gd name="T4" fmla="*/ 9 w 10"/>
                <a:gd name="T5" fmla="*/ 0 h 30"/>
                <a:gd name="T6" fmla="*/ 9 w 10"/>
                <a:gd name="T7" fmla="*/ 29 h 30"/>
                <a:gd name="T8" fmla="*/ 0 w 10"/>
                <a:gd name="T9" fmla="*/ 29 h 30"/>
              </a:gdLst>
              <a:ahLst/>
              <a:cxnLst>
                <a:cxn ang="0">
                  <a:pos x="T0" y="T1"/>
                </a:cxn>
                <a:cxn ang="0">
                  <a:pos x="T2" y="T3"/>
                </a:cxn>
                <a:cxn ang="0">
                  <a:pos x="T4" y="T5"/>
                </a:cxn>
                <a:cxn ang="0">
                  <a:pos x="T6" y="T7"/>
                </a:cxn>
                <a:cxn ang="0">
                  <a:pos x="T8" y="T9"/>
                </a:cxn>
              </a:cxnLst>
              <a:rect l="0" t="0" r="r" b="b"/>
              <a:pathLst>
                <a:path w="10" h="30">
                  <a:moveTo>
                    <a:pt x="0" y="29"/>
                  </a:moveTo>
                  <a:lnTo>
                    <a:pt x="0" y="0"/>
                  </a:lnTo>
                  <a:lnTo>
                    <a:pt x="9" y="0"/>
                  </a:lnTo>
                  <a:lnTo>
                    <a:pt x="9" y="29"/>
                  </a:lnTo>
                  <a:lnTo>
                    <a:pt x="0" y="2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4" name="Freeform 798"/>
            <p:cNvSpPr>
              <a:spLocks/>
            </p:cNvSpPr>
            <p:nvPr/>
          </p:nvSpPr>
          <p:spPr bwMode="auto">
            <a:xfrm>
              <a:off x="1603" y="3658"/>
              <a:ext cx="10" cy="30"/>
            </a:xfrm>
            <a:custGeom>
              <a:avLst/>
              <a:gdLst>
                <a:gd name="T0" fmla="*/ 0 w 10"/>
                <a:gd name="T1" fmla="*/ 29 h 30"/>
                <a:gd name="T2" fmla="*/ 0 w 10"/>
                <a:gd name="T3" fmla="*/ 0 h 30"/>
                <a:gd name="T4" fmla="*/ 9 w 10"/>
                <a:gd name="T5" fmla="*/ 0 h 30"/>
                <a:gd name="T6" fmla="*/ 9 w 10"/>
                <a:gd name="T7" fmla="*/ 29 h 30"/>
                <a:gd name="T8" fmla="*/ 0 w 10"/>
                <a:gd name="T9" fmla="*/ 29 h 30"/>
              </a:gdLst>
              <a:ahLst/>
              <a:cxnLst>
                <a:cxn ang="0">
                  <a:pos x="T0" y="T1"/>
                </a:cxn>
                <a:cxn ang="0">
                  <a:pos x="T2" y="T3"/>
                </a:cxn>
                <a:cxn ang="0">
                  <a:pos x="T4" y="T5"/>
                </a:cxn>
                <a:cxn ang="0">
                  <a:pos x="T6" y="T7"/>
                </a:cxn>
                <a:cxn ang="0">
                  <a:pos x="T8" y="T9"/>
                </a:cxn>
              </a:cxnLst>
              <a:rect l="0" t="0" r="r" b="b"/>
              <a:pathLst>
                <a:path w="10" h="30">
                  <a:moveTo>
                    <a:pt x="0" y="29"/>
                  </a:moveTo>
                  <a:lnTo>
                    <a:pt x="0" y="0"/>
                  </a:lnTo>
                  <a:lnTo>
                    <a:pt x="9" y="0"/>
                  </a:lnTo>
                  <a:lnTo>
                    <a:pt x="9" y="29"/>
                  </a:lnTo>
                  <a:lnTo>
                    <a:pt x="0" y="29"/>
                  </a:lnTo>
                </a:path>
              </a:pathLst>
            </a:custGeom>
            <a:solidFill>
              <a:srgbClr val="000000"/>
            </a:solidFill>
            <a:ln w="12700" cap="rnd" cmpd="sng">
              <a:solidFill>
                <a:srgbClr val="CECECE"/>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5" name="Freeform 799"/>
            <p:cNvSpPr>
              <a:spLocks/>
            </p:cNvSpPr>
            <p:nvPr/>
          </p:nvSpPr>
          <p:spPr bwMode="auto">
            <a:xfrm>
              <a:off x="1515" y="3701"/>
              <a:ext cx="4" cy="7"/>
            </a:xfrm>
            <a:custGeom>
              <a:avLst/>
              <a:gdLst>
                <a:gd name="T0" fmla="*/ 3 w 4"/>
                <a:gd name="T1" fmla="*/ 5 h 7"/>
                <a:gd name="T2" fmla="*/ 3 w 4"/>
                <a:gd name="T3" fmla="*/ 5 h 7"/>
                <a:gd name="T4" fmla="*/ 3 w 4"/>
                <a:gd name="T5" fmla="*/ 5 h 7"/>
                <a:gd name="T6" fmla="*/ 2 w 4"/>
                <a:gd name="T7" fmla="*/ 6 h 7"/>
                <a:gd name="T8" fmla="*/ 2 w 4"/>
                <a:gd name="T9" fmla="*/ 6 h 7"/>
                <a:gd name="T10" fmla="*/ 2 w 4"/>
                <a:gd name="T11" fmla="*/ 6 h 7"/>
                <a:gd name="T12" fmla="*/ 2 w 4"/>
                <a:gd name="T13" fmla="*/ 6 h 7"/>
                <a:gd name="T14" fmla="*/ 1 w 4"/>
                <a:gd name="T15" fmla="*/ 6 h 7"/>
                <a:gd name="T16" fmla="*/ 1 w 4"/>
                <a:gd name="T17" fmla="*/ 6 h 7"/>
                <a:gd name="T18" fmla="*/ 1 w 4"/>
                <a:gd name="T19" fmla="*/ 6 h 7"/>
                <a:gd name="T20" fmla="*/ 1 w 4"/>
                <a:gd name="T21" fmla="*/ 5 h 7"/>
                <a:gd name="T22" fmla="*/ 1 w 4"/>
                <a:gd name="T23" fmla="*/ 1 h 7"/>
                <a:gd name="T24" fmla="*/ 1 w 4"/>
                <a:gd name="T25" fmla="*/ 1 h 7"/>
                <a:gd name="T26" fmla="*/ 1 w 4"/>
                <a:gd name="T27" fmla="*/ 1 h 7"/>
                <a:gd name="T28" fmla="*/ 1 w 4"/>
                <a:gd name="T29" fmla="*/ 0 h 7"/>
                <a:gd name="T30" fmla="*/ 0 w 4"/>
                <a:gd name="T31" fmla="*/ 0 h 7"/>
                <a:gd name="T32" fmla="*/ 0 w 4"/>
                <a:gd name="T33" fmla="*/ 1 h 7"/>
                <a:gd name="T34" fmla="*/ 0 w 4"/>
                <a:gd name="T35" fmla="*/ 1 h 7"/>
                <a:gd name="T36" fmla="*/ 0 w 4"/>
                <a:gd name="T37" fmla="*/ 1 h 7"/>
                <a:gd name="T38" fmla="*/ 0 w 4"/>
                <a:gd name="T39" fmla="*/ 2 h 7"/>
                <a:gd name="T40" fmla="*/ 0 w 4"/>
                <a:gd name="T41" fmla="*/ 5 h 7"/>
                <a:gd name="T42" fmla="*/ 0 w 4"/>
                <a:gd name="T43" fmla="*/ 6 h 7"/>
                <a:gd name="T44" fmla="*/ 0 w 4"/>
                <a:gd name="T45" fmla="*/ 6 h 7"/>
                <a:gd name="T46" fmla="*/ 0 w 4"/>
                <a:gd name="T47" fmla="*/ 6 h 7"/>
                <a:gd name="T48" fmla="*/ 3 w 4"/>
                <a:gd name="T49" fmla="*/ 6 h 7"/>
                <a:gd name="T50" fmla="*/ 3 w 4"/>
                <a:gd name="T51" fmla="*/ 5 h 7"/>
                <a:gd name="T52" fmla="*/ 3 w 4"/>
                <a:gd name="T5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 h="7">
                  <a:moveTo>
                    <a:pt x="3" y="5"/>
                  </a:moveTo>
                  <a:lnTo>
                    <a:pt x="3" y="5"/>
                  </a:lnTo>
                  <a:lnTo>
                    <a:pt x="3" y="5"/>
                  </a:lnTo>
                  <a:lnTo>
                    <a:pt x="2" y="6"/>
                  </a:lnTo>
                  <a:lnTo>
                    <a:pt x="2" y="6"/>
                  </a:lnTo>
                  <a:lnTo>
                    <a:pt x="2" y="6"/>
                  </a:lnTo>
                  <a:lnTo>
                    <a:pt x="2" y="6"/>
                  </a:lnTo>
                  <a:lnTo>
                    <a:pt x="1" y="6"/>
                  </a:lnTo>
                  <a:lnTo>
                    <a:pt x="1" y="6"/>
                  </a:lnTo>
                  <a:lnTo>
                    <a:pt x="1" y="6"/>
                  </a:lnTo>
                  <a:lnTo>
                    <a:pt x="1" y="5"/>
                  </a:lnTo>
                  <a:lnTo>
                    <a:pt x="1" y="1"/>
                  </a:lnTo>
                  <a:lnTo>
                    <a:pt x="1" y="1"/>
                  </a:lnTo>
                  <a:lnTo>
                    <a:pt x="1" y="1"/>
                  </a:lnTo>
                  <a:lnTo>
                    <a:pt x="1" y="0"/>
                  </a:lnTo>
                  <a:lnTo>
                    <a:pt x="0" y="0"/>
                  </a:lnTo>
                  <a:lnTo>
                    <a:pt x="0" y="1"/>
                  </a:lnTo>
                  <a:lnTo>
                    <a:pt x="0" y="1"/>
                  </a:lnTo>
                  <a:lnTo>
                    <a:pt x="0" y="1"/>
                  </a:lnTo>
                  <a:lnTo>
                    <a:pt x="0" y="2"/>
                  </a:lnTo>
                  <a:lnTo>
                    <a:pt x="0" y="5"/>
                  </a:lnTo>
                  <a:lnTo>
                    <a:pt x="0" y="6"/>
                  </a:lnTo>
                  <a:lnTo>
                    <a:pt x="0" y="6"/>
                  </a:lnTo>
                  <a:lnTo>
                    <a:pt x="0" y="6"/>
                  </a:lnTo>
                  <a:lnTo>
                    <a:pt x="3" y="6"/>
                  </a:lnTo>
                  <a:lnTo>
                    <a:pt x="3" y="5"/>
                  </a:lnTo>
                  <a:lnTo>
                    <a:pt x="3"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6" name="Freeform 800"/>
            <p:cNvSpPr>
              <a:spLocks/>
            </p:cNvSpPr>
            <p:nvPr/>
          </p:nvSpPr>
          <p:spPr bwMode="auto">
            <a:xfrm>
              <a:off x="1334" y="3701"/>
              <a:ext cx="9" cy="8"/>
            </a:xfrm>
            <a:custGeom>
              <a:avLst/>
              <a:gdLst>
                <a:gd name="T0" fmla="*/ 7 w 9"/>
                <a:gd name="T1" fmla="*/ 2 h 8"/>
                <a:gd name="T2" fmla="*/ 7 w 9"/>
                <a:gd name="T3" fmla="*/ 1 h 8"/>
                <a:gd name="T4" fmla="*/ 7 w 9"/>
                <a:gd name="T5" fmla="*/ 1 h 8"/>
                <a:gd name="T6" fmla="*/ 8 w 9"/>
                <a:gd name="T7" fmla="*/ 1 h 8"/>
                <a:gd name="T8" fmla="*/ 8 w 9"/>
                <a:gd name="T9" fmla="*/ 0 h 8"/>
                <a:gd name="T10" fmla="*/ 6 w 9"/>
                <a:gd name="T11" fmla="*/ 0 h 8"/>
                <a:gd name="T12" fmla="*/ 4 w 9"/>
                <a:gd name="T13" fmla="*/ 5 h 8"/>
                <a:gd name="T14" fmla="*/ 2 w 9"/>
                <a:gd name="T15" fmla="*/ 0 h 8"/>
                <a:gd name="T16" fmla="*/ 0 w 9"/>
                <a:gd name="T17" fmla="*/ 0 h 8"/>
                <a:gd name="T18" fmla="*/ 0 w 9"/>
                <a:gd name="T19" fmla="*/ 1 h 8"/>
                <a:gd name="T20" fmla="*/ 1 w 9"/>
                <a:gd name="T21" fmla="*/ 1 h 8"/>
                <a:gd name="T22" fmla="*/ 1 w 9"/>
                <a:gd name="T23" fmla="*/ 1 h 8"/>
                <a:gd name="T24" fmla="*/ 1 w 9"/>
                <a:gd name="T25" fmla="*/ 1 h 8"/>
                <a:gd name="T26" fmla="*/ 1 w 9"/>
                <a:gd name="T27" fmla="*/ 2 h 8"/>
                <a:gd name="T28" fmla="*/ 1 w 9"/>
                <a:gd name="T29" fmla="*/ 5 h 8"/>
                <a:gd name="T30" fmla="*/ 1 w 9"/>
                <a:gd name="T31" fmla="*/ 6 h 8"/>
                <a:gd name="T32" fmla="*/ 1 w 9"/>
                <a:gd name="T33" fmla="*/ 6 h 8"/>
                <a:gd name="T34" fmla="*/ 0 w 9"/>
                <a:gd name="T35" fmla="*/ 6 h 8"/>
                <a:gd name="T36" fmla="*/ 0 w 9"/>
                <a:gd name="T37" fmla="*/ 7 h 8"/>
                <a:gd name="T38" fmla="*/ 2 w 9"/>
                <a:gd name="T39" fmla="*/ 7 h 8"/>
                <a:gd name="T40" fmla="*/ 2 w 9"/>
                <a:gd name="T41" fmla="*/ 6 h 8"/>
                <a:gd name="T42" fmla="*/ 2 w 9"/>
                <a:gd name="T43" fmla="*/ 6 h 8"/>
                <a:gd name="T44" fmla="*/ 2 w 9"/>
                <a:gd name="T45" fmla="*/ 6 h 8"/>
                <a:gd name="T46" fmla="*/ 1 w 9"/>
                <a:gd name="T47" fmla="*/ 6 h 8"/>
                <a:gd name="T48" fmla="*/ 1 w 9"/>
                <a:gd name="T49" fmla="*/ 5 h 8"/>
                <a:gd name="T50" fmla="*/ 1 w 9"/>
                <a:gd name="T51" fmla="*/ 1 h 8"/>
                <a:gd name="T52" fmla="*/ 3 w 9"/>
                <a:gd name="T53" fmla="*/ 7 h 8"/>
                <a:gd name="T54" fmla="*/ 4 w 9"/>
                <a:gd name="T55" fmla="*/ 7 h 8"/>
                <a:gd name="T56" fmla="*/ 6 w 9"/>
                <a:gd name="T57" fmla="*/ 1 h 8"/>
                <a:gd name="T58" fmla="*/ 6 w 9"/>
                <a:gd name="T59" fmla="*/ 5 h 8"/>
                <a:gd name="T60" fmla="*/ 6 w 9"/>
                <a:gd name="T61" fmla="*/ 6 h 8"/>
                <a:gd name="T62" fmla="*/ 6 w 9"/>
                <a:gd name="T63" fmla="*/ 6 h 8"/>
                <a:gd name="T64" fmla="*/ 6 w 9"/>
                <a:gd name="T65" fmla="*/ 6 h 8"/>
                <a:gd name="T66" fmla="*/ 6 w 9"/>
                <a:gd name="T67" fmla="*/ 7 h 8"/>
                <a:gd name="T68" fmla="*/ 8 w 9"/>
                <a:gd name="T69" fmla="*/ 7 h 8"/>
                <a:gd name="T70" fmla="*/ 8 w 9"/>
                <a:gd name="T71" fmla="*/ 6 h 8"/>
                <a:gd name="T72" fmla="*/ 7 w 9"/>
                <a:gd name="T73" fmla="*/ 6 h 8"/>
                <a:gd name="T74" fmla="*/ 7 w 9"/>
                <a:gd name="T75" fmla="*/ 6 h 8"/>
                <a:gd name="T76" fmla="*/ 7 w 9"/>
                <a:gd name="T77" fmla="*/ 5 h 8"/>
                <a:gd name="T78" fmla="*/ 7 w 9"/>
                <a:gd name="T7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 h="8">
                  <a:moveTo>
                    <a:pt x="7" y="2"/>
                  </a:moveTo>
                  <a:lnTo>
                    <a:pt x="7" y="1"/>
                  </a:lnTo>
                  <a:lnTo>
                    <a:pt x="7" y="1"/>
                  </a:lnTo>
                  <a:lnTo>
                    <a:pt x="8" y="1"/>
                  </a:lnTo>
                  <a:lnTo>
                    <a:pt x="8" y="0"/>
                  </a:lnTo>
                  <a:lnTo>
                    <a:pt x="6" y="0"/>
                  </a:lnTo>
                  <a:lnTo>
                    <a:pt x="4" y="5"/>
                  </a:lnTo>
                  <a:lnTo>
                    <a:pt x="2" y="0"/>
                  </a:lnTo>
                  <a:lnTo>
                    <a:pt x="0" y="0"/>
                  </a:lnTo>
                  <a:lnTo>
                    <a:pt x="0" y="1"/>
                  </a:lnTo>
                  <a:lnTo>
                    <a:pt x="1" y="1"/>
                  </a:lnTo>
                  <a:lnTo>
                    <a:pt x="1" y="1"/>
                  </a:lnTo>
                  <a:lnTo>
                    <a:pt x="1" y="1"/>
                  </a:lnTo>
                  <a:lnTo>
                    <a:pt x="1" y="2"/>
                  </a:lnTo>
                  <a:lnTo>
                    <a:pt x="1" y="5"/>
                  </a:lnTo>
                  <a:lnTo>
                    <a:pt x="1" y="6"/>
                  </a:lnTo>
                  <a:lnTo>
                    <a:pt x="1" y="6"/>
                  </a:lnTo>
                  <a:lnTo>
                    <a:pt x="0" y="6"/>
                  </a:lnTo>
                  <a:lnTo>
                    <a:pt x="0" y="7"/>
                  </a:lnTo>
                  <a:lnTo>
                    <a:pt x="2" y="7"/>
                  </a:lnTo>
                  <a:lnTo>
                    <a:pt x="2" y="6"/>
                  </a:lnTo>
                  <a:lnTo>
                    <a:pt x="2" y="6"/>
                  </a:lnTo>
                  <a:lnTo>
                    <a:pt x="2" y="6"/>
                  </a:lnTo>
                  <a:lnTo>
                    <a:pt x="1" y="6"/>
                  </a:lnTo>
                  <a:lnTo>
                    <a:pt x="1" y="5"/>
                  </a:lnTo>
                  <a:lnTo>
                    <a:pt x="1" y="1"/>
                  </a:lnTo>
                  <a:lnTo>
                    <a:pt x="3" y="7"/>
                  </a:lnTo>
                  <a:lnTo>
                    <a:pt x="4" y="7"/>
                  </a:lnTo>
                  <a:lnTo>
                    <a:pt x="6" y="1"/>
                  </a:lnTo>
                  <a:lnTo>
                    <a:pt x="6" y="5"/>
                  </a:lnTo>
                  <a:lnTo>
                    <a:pt x="6" y="6"/>
                  </a:lnTo>
                  <a:lnTo>
                    <a:pt x="6" y="6"/>
                  </a:lnTo>
                  <a:lnTo>
                    <a:pt x="6" y="6"/>
                  </a:lnTo>
                  <a:lnTo>
                    <a:pt x="6" y="7"/>
                  </a:lnTo>
                  <a:lnTo>
                    <a:pt x="8" y="7"/>
                  </a:lnTo>
                  <a:lnTo>
                    <a:pt x="8" y="6"/>
                  </a:lnTo>
                  <a:lnTo>
                    <a:pt x="7" y="6"/>
                  </a:lnTo>
                  <a:lnTo>
                    <a:pt x="7" y="6"/>
                  </a:lnTo>
                  <a:lnTo>
                    <a:pt x="7" y="5"/>
                  </a:lnTo>
                  <a:lnTo>
                    <a:pt x="7"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7" name="Freeform 801"/>
            <p:cNvSpPr>
              <a:spLocks/>
            </p:cNvSpPr>
            <p:nvPr/>
          </p:nvSpPr>
          <p:spPr bwMode="auto">
            <a:xfrm>
              <a:off x="1386" y="3701"/>
              <a:ext cx="7" cy="8"/>
            </a:xfrm>
            <a:custGeom>
              <a:avLst/>
              <a:gdLst>
                <a:gd name="T0" fmla="*/ 2 w 7"/>
                <a:gd name="T1" fmla="*/ 0 h 8"/>
                <a:gd name="T2" fmla="*/ 0 w 7"/>
                <a:gd name="T3" fmla="*/ 0 h 8"/>
                <a:gd name="T4" fmla="*/ 0 w 7"/>
                <a:gd name="T5" fmla="*/ 1 h 8"/>
                <a:gd name="T6" fmla="*/ 1 w 7"/>
                <a:gd name="T7" fmla="*/ 1 h 8"/>
                <a:gd name="T8" fmla="*/ 1 w 7"/>
                <a:gd name="T9" fmla="*/ 1 h 8"/>
                <a:gd name="T10" fmla="*/ 1 w 7"/>
                <a:gd name="T11" fmla="*/ 2 h 8"/>
                <a:gd name="T12" fmla="*/ 1 w 7"/>
                <a:gd name="T13" fmla="*/ 5 h 8"/>
                <a:gd name="T14" fmla="*/ 1 w 7"/>
                <a:gd name="T15" fmla="*/ 6 h 8"/>
                <a:gd name="T16" fmla="*/ 1 w 7"/>
                <a:gd name="T17" fmla="*/ 6 h 8"/>
                <a:gd name="T18" fmla="*/ 0 w 7"/>
                <a:gd name="T19" fmla="*/ 6 h 8"/>
                <a:gd name="T20" fmla="*/ 0 w 7"/>
                <a:gd name="T21" fmla="*/ 7 h 8"/>
                <a:gd name="T22" fmla="*/ 2 w 7"/>
                <a:gd name="T23" fmla="*/ 7 h 8"/>
                <a:gd name="T24" fmla="*/ 2 w 7"/>
                <a:gd name="T25" fmla="*/ 6 h 8"/>
                <a:gd name="T26" fmla="*/ 2 w 7"/>
                <a:gd name="T27" fmla="*/ 6 h 8"/>
                <a:gd name="T28" fmla="*/ 2 w 7"/>
                <a:gd name="T29" fmla="*/ 6 h 8"/>
                <a:gd name="T30" fmla="*/ 1 w 7"/>
                <a:gd name="T31" fmla="*/ 6 h 8"/>
                <a:gd name="T32" fmla="*/ 1 w 7"/>
                <a:gd name="T33" fmla="*/ 5 h 8"/>
                <a:gd name="T34" fmla="*/ 1 w 7"/>
                <a:gd name="T35" fmla="*/ 1 h 8"/>
                <a:gd name="T36" fmla="*/ 5 w 7"/>
                <a:gd name="T37" fmla="*/ 7 h 8"/>
                <a:gd name="T38" fmla="*/ 5 w 7"/>
                <a:gd name="T39" fmla="*/ 7 h 8"/>
                <a:gd name="T40" fmla="*/ 5 w 7"/>
                <a:gd name="T41" fmla="*/ 1 h 8"/>
                <a:gd name="T42" fmla="*/ 5 w 7"/>
                <a:gd name="T43" fmla="*/ 1 h 8"/>
                <a:gd name="T44" fmla="*/ 6 w 7"/>
                <a:gd name="T45" fmla="*/ 1 h 8"/>
                <a:gd name="T46" fmla="*/ 6 w 7"/>
                <a:gd name="T47" fmla="*/ 1 h 8"/>
                <a:gd name="T48" fmla="*/ 6 w 7"/>
                <a:gd name="T49" fmla="*/ 0 h 8"/>
                <a:gd name="T50" fmla="*/ 4 w 7"/>
                <a:gd name="T51" fmla="*/ 0 h 8"/>
                <a:gd name="T52" fmla="*/ 4 w 7"/>
                <a:gd name="T53" fmla="*/ 1 h 8"/>
                <a:gd name="T54" fmla="*/ 5 w 7"/>
                <a:gd name="T55" fmla="*/ 1 h 8"/>
                <a:gd name="T56" fmla="*/ 5 w 7"/>
                <a:gd name="T57" fmla="*/ 1 h 8"/>
                <a:gd name="T58" fmla="*/ 5 w 7"/>
                <a:gd name="T59" fmla="*/ 2 h 8"/>
                <a:gd name="T60" fmla="*/ 5 w 7"/>
                <a:gd name="T61" fmla="*/ 5 h 8"/>
                <a:gd name="T62" fmla="*/ 2 w 7"/>
                <a:gd name="T6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 h="8">
                  <a:moveTo>
                    <a:pt x="2" y="0"/>
                  </a:moveTo>
                  <a:lnTo>
                    <a:pt x="0" y="0"/>
                  </a:lnTo>
                  <a:lnTo>
                    <a:pt x="0" y="1"/>
                  </a:lnTo>
                  <a:lnTo>
                    <a:pt x="1" y="1"/>
                  </a:lnTo>
                  <a:lnTo>
                    <a:pt x="1" y="1"/>
                  </a:lnTo>
                  <a:lnTo>
                    <a:pt x="1" y="2"/>
                  </a:lnTo>
                  <a:lnTo>
                    <a:pt x="1" y="5"/>
                  </a:lnTo>
                  <a:lnTo>
                    <a:pt x="1" y="6"/>
                  </a:lnTo>
                  <a:lnTo>
                    <a:pt x="1" y="6"/>
                  </a:lnTo>
                  <a:lnTo>
                    <a:pt x="0" y="6"/>
                  </a:lnTo>
                  <a:lnTo>
                    <a:pt x="0" y="7"/>
                  </a:lnTo>
                  <a:lnTo>
                    <a:pt x="2" y="7"/>
                  </a:lnTo>
                  <a:lnTo>
                    <a:pt x="2" y="6"/>
                  </a:lnTo>
                  <a:lnTo>
                    <a:pt x="2" y="6"/>
                  </a:lnTo>
                  <a:lnTo>
                    <a:pt x="2" y="6"/>
                  </a:lnTo>
                  <a:lnTo>
                    <a:pt x="1" y="6"/>
                  </a:lnTo>
                  <a:lnTo>
                    <a:pt x="1" y="5"/>
                  </a:lnTo>
                  <a:lnTo>
                    <a:pt x="1" y="1"/>
                  </a:lnTo>
                  <a:lnTo>
                    <a:pt x="5" y="7"/>
                  </a:lnTo>
                  <a:lnTo>
                    <a:pt x="5" y="7"/>
                  </a:lnTo>
                  <a:lnTo>
                    <a:pt x="5" y="1"/>
                  </a:lnTo>
                  <a:lnTo>
                    <a:pt x="5" y="1"/>
                  </a:lnTo>
                  <a:lnTo>
                    <a:pt x="6" y="1"/>
                  </a:lnTo>
                  <a:lnTo>
                    <a:pt x="6" y="1"/>
                  </a:lnTo>
                  <a:lnTo>
                    <a:pt x="6" y="0"/>
                  </a:lnTo>
                  <a:lnTo>
                    <a:pt x="4" y="0"/>
                  </a:lnTo>
                  <a:lnTo>
                    <a:pt x="4" y="1"/>
                  </a:lnTo>
                  <a:lnTo>
                    <a:pt x="5" y="1"/>
                  </a:lnTo>
                  <a:lnTo>
                    <a:pt x="5" y="1"/>
                  </a:lnTo>
                  <a:lnTo>
                    <a:pt x="5" y="2"/>
                  </a:lnTo>
                  <a:lnTo>
                    <a:pt x="5" y="5"/>
                  </a:lnTo>
                  <a:lnTo>
                    <a:pt x="2"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8" name="Freeform 802"/>
            <p:cNvSpPr>
              <a:spLocks/>
            </p:cNvSpPr>
            <p:nvPr/>
          </p:nvSpPr>
          <p:spPr bwMode="auto">
            <a:xfrm>
              <a:off x="1528" y="3745"/>
              <a:ext cx="12" cy="14"/>
            </a:xfrm>
            <a:custGeom>
              <a:avLst/>
              <a:gdLst>
                <a:gd name="T0" fmla="*/ 4 w 12"/>
                <a:gd name="T1" fmla="*/ 0 h 14"/>
                <a:gd name="T2" fmla="*/ 3 w 12"/>
                <a:gd name="T3" fmla="*/ 1 h 14"/>
                <a:gd name="T4" fmla="*/ 2 w 12"/>
                <a:gd name="T5" fmla="*/ 1 h 14"/>
                <a:gd name="T6" fmla="*/ 1 w 12"/>
                <a:gd name="T7" fmla="*/ 2 h 14"/>
                <a:gd name="T8" fmla="*/ 1 w 12"/>
                <a:gd name="T9" fmla="*/ 3 h 14"/>
                <a:gd name="T10" fmla="*/ 0 w 12"/>
                <a:gd name="T11" fmla="*/ 3 h 14"/>
                <a:gd name="T12" fmla="*/ 0 w 12"/>
                <a:gd name="T13" fmla="*/ 5 h 14"/>
                <a:gd name="T14" fmla="*/ 0 w 12"/>
                <a:gd name="T15" fmla="*/ 6 h 14"/>
                <a:gd name="T16" fmla="*/ 1 w 12"/>
                <a:gd name="T17" fmla="*/ 7 h 14"/>
                <a:gd name="T18" fmla="*/ 2 w 12"/>
                <a:gd name="T19" fmla="*/ 8 h 14"/>
                <a:gd name="T20" fmla="*/ 3 w 12"/>
                <a:gd name="T21" fmla="*/ 8 h 14"/>
                <a:gd name="T22" fmla="*/ 5 w 12"/>
                <a:gd name="T23" fmla="*/ 8 h 14"/>
                <a:gd name="T24" fmla="*/ 6 w 12"/>
                <a:gd name="T25" fmla="*/ 7 h 14"/>
                <a:gd name="T26" fmla="*/ 7 w 12"/>
                <a:gd name="T27" fmla="*/ 7 h 14"/>
                <a:gd name="T28" fmla="*/ 8 w 12"/>
                <a:gd name="T29" fmla="*/ 6 h 14"/>
                <a:gd name="T30" fmla="*/ 10 w 12"/>
                <a:gd name="T31" fmla="*/ 8 h 14"/>
                <a:gd name="T32" fmla="*/ 10 w 12"/>
                <a:gd name="T33" fmla="*/ 9 h 14"/>
                <a:gd name="T34" fmla="*/ 10 w 12"/>
                <a:gd name="T35" fmla="*/ 10 h 14"/>
                <a:gd name="T36" fmla="*/ 8 w 12"/>
                <a:gd name="T37" fmla="*/ 11 h 14"/>
                <a:gd name="T38" fmla="*/ 7 w 12"/>
                <a:gd name="T39" fmla="*/ 11 h 14"/>
                <a:gd name="T40" fmla="*/ 6 w 12"/>
                <a:gd name="T41" fmla="*/ 12 h 14"/>
                <a:gd name="T42" fmla="*/ 6 w 12"/>
                <a:gd name="T43" fmla="*/ 11 h 14"/>
                <a:gd name="T44" fmla="*/ 5 w 12"/>
                <a:gd name="T45" fmla="*/ 11 h 14"/>
                <a:gd name="T46" fmla="*/ 4 w 12"/>
                <a:gd name="T47" fmla="*/ 12 h 14"/>
                <a:gd name="T48" fmla="*/ 7 w 12"/>
                <a:gd name="T49" fmla="*/ 12 h 14"/>
                <a:gd name="T50" fmla="*/ 8 w 12"/>
                <a:gd name="T51" fmla="*/ 12 h 14"/>
                <a:gd name="T52" fmla="*/ 9 w 12"/>
                <a:gd name="T53" fmla="*/ 12 h 14"/>
                <a:gd name="T54" fmla="*/ 10 w 12"/>
                <a:gd name="T55" fmla="*/ 10 h 14"/>
                <a:gd name="T56" fmla="*/ 10 w 12"/>
                <a:gd name="T57" fmla="*/ 10 h 14"/>
                <a:gd name="T58" fmla="*/ 11 w 12"/>
                <a:gd name="T59" fmla="*/ 9 h 14"/>
                <a:gd name="T60" fmla="*/ 11 w 12"/>
                <a:gd name="T61" fmla="*/ 8 h 14"/>
                <a:gd name="T62" fmla="*/ 10 w 12"/>
                <a:gd name="T63" fmla="*/ 7 h 14"/>
                <a:gd name="T64" fmla="*/ 10 w 12"/>
                <a:gd name="T65" fmla="*/ 5 h 14"/>
                <a:gd name="T66" fmla="*/ 8 w 12"/>
                <a:gd name="T67" fmla="*/ 5 h 14"/>
                <a:gd name="T68" fmla="*/ 7 w 12"/>
                <a:gd name="T69" fmla="*/ 5 h 14"/>
                <a:gd name="T70" fmla="*/ 6 w 12"/>
                <a:gd name="T71" fmla="*/ 5 h 14"/>
                <a:gd name="T72" fmla="*/ 5 w 12"/>
                <a:gd name="T73" fmla="*/ 5 h 14"/>
                <a:gd name="T74" fmla="*/ 3 w 12"/>
                <a:gd name="T75" fmla="*/ 5 h 14"/>
                <a:gd name="T76" fmla="*/ 3 w 12"/>
                <a:gd name="T77" fmla="*/ 6 h 14"/>
                <a:gd name="T78" fmla="*/ 2 w 12"/>
                <a:gd name="T79" fmla="*/ 5 h 14"/>
                <a:gd name="T80" fmla="*/ 1 w 12"/>
                <a:gd name="T81" fmla="*/ 5 h 14"/>
                <a:gd name="T82" fmla="*/ 1 w 12"/>
                <a:gd name="T83" fmla="*/ 3 h 14"/>
                <a:gd name="T84" fmla="*/ 1 w 12"/>
                <a:gd name="T85" fmla="*/ 3 h 14"/>
                <a:gd name="T86" fmla="*/ 2 w 12"/>
                <a:gd name="T87" fmla="*/ 2 h 14"/>
                <a:gd name="T88" fmla="*/ 3 w 12"/>
                <a:gd name="T89" fmla="*/ 1 h 14"/>
                <a:gd name="T90" fmla="*/ 5 w 12"/>
                <a:gd name="T91" fmla="*/ 1 h 14"/>
                <a:gd name="T92" fmla="*/ 6 w 12"/>
                <a:gd name="T93" fmla="*/ 2 h 14"/>
                <a:gd name="T94" fmla="*/ 4 w 12"/>
                <a:gd name="T9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 h="14">
                  <a:moveTo>
                    <a:pt x="4" y="0"/>
                  </a:moveTo>
                  <a:lnTo>
                    <a:pt x="4" y="0"/>
                  </a:lnTo>
                  <a:lnTo>
                    <a:pt x="3" y="0"/>
                  </a:lnTo>
                  <a:lnTo>
                    <a:pt x="3" y="1"/>
                  </a:lnTo>
                  <a:lnTo>
                    <a:pt x="3" y="1"/>
                  </a:lnTo>
                  <a:lnTo>
                    <a:pt x="2" y="1"/>
                  </a:lnTo>
                  <a:lnTo>
                    <a:pt x="2" y="1"/>
                  </a:lnTo>
                  <a:lnTo>
                    <a:pt x="1" y="2"/>
                  </a:lnTo>
                  <a:lnTo>
                    <a:pt x="1" y="2"/>
                  </a:lnTo>
                  <a:lnTo>
                    <a:pt x="1" y="3"/>
                  </a:lnTo>
                  <a:lnTo>
                    <a:pt x="0" y="3"/>
                  </a:lnTo>
                  <a:lnTo>
                    <a:pt x="0" y="3"/>
                  </a:lnTo>
                  <a:lnTo>
                    <a:pt x="0" y="4"/>
                  </a:lnTo>
                  <a:lnTo>
                    <a:pt x="0" y="5"/>
                  </a:lnTo>
                  <a:lnTo>
                    <a:pt x="0" y="5"/>
                  </a:lnTo>
                  <a:lnTo>
                    <a:pt x="0" y="6"/>
                  </a:lnTo>
                  <a:lnTo>
                    <a:pt x="1" y="6"/>
                  </a:lnTo>
                  <a:lnTo>
                    <a:pt x="1" y="7"/>
                  </a:lnTo>
                  <a:lnTo>
                    <a:pt x="1" y="8"/>
                  </a:lnTo>
                  <a:lnTo>
                    <a:pt x="2" y="8"/>
                  </a:lnTo>
                  <a:lnTo>
                    <a:pt x="3" y="8"/>
                  </a:lnTo>
                  <a:lnTo>
                    <a:pt x="3" y="8"/>
                  </a:lnTo>
                  <a:lnTo>
                    <a:pt x="4" y="8"/>
                  </a:lnTo>
                  <a:lnTo>
                    <a:pt x="5" y="8"/>
                  </a:lnTo>
                  <a:lnTo>
                    <a:pt x="5" y="8"/>
                  </a:lnTo>
                  <a:lnTo>
                    <a:pt x="6" y="7"/>
                  </a:lnTo>
                  <a:lnTo>
                    <a:pt x="6" y="7"/>
                  </a:lnTo>
                  <a:lnTo>
                    <a:pt x="7" y="7"/>
                  </a:lnTo>
                  <a:lnTo>
                    <a:pt x="8" y="7"/>
                  </a:lnTo>
                  <a:lnTo>
                    <a:pt x="8" y="6"/>
                  </a:lnTo>
                  <a:lnTo>
                    <a:pt x="9" y="7"/>
                  </a:lnTo>
                  <a:lnTo>
                    <a:pt x="10" y="8"/>
                  </a:lnTo>
                  <a:lnTo>
                    <a:pt x="10" y="8"/>
                  </a:lnTo>
                  <a:lnTo>
                    <a:pt x="10" y="9"/>
                  </a:lnTo>
                  <a:lnTo>
                    <a:pt x="10" y="10"/>
                  </a:lnTo>
                  <a:lnTo>
                    <a:pt x="10" y="10"/>
                  </a:lnTo>
                  <a:lnTo>
                    <a:pt x="9" y="10"/>
                  </a:lnTo>
                  <a:lnTo>
                    <a:pt x="8" y="11"/>
                  </a:lnTo>
                  <a:lnTo>
                    <a:pt x="8" y="11"/>
                  </a:lnTo>
                  <a:lnTo>
                    <a:pt x="7" y="11"/>
                  </a:lnTo>
                  <a:lnTo>
                    <a:pt x="7" y="12"/>
                  </a:lnTo>
                  <a:lnTo>
                    <a:pt x="6" y="12"/>
                  </a:lnTo>
                  <a:lnTo>
                    <a:pt x="6" y="12"/>
                  </a:lnTo>
                  <a:lnTo>
                    <a:pt x="6" y="11"/>
                  </a:lnTo>
                  <a:lnTo>
                    <a:pt x="5" y="11"/>
                  </a:lnTo>
                  <a:lnTo>
                    <a:pt x="5" y="11"/>
                  </a:lnTo>
                  <a:lnTo>
                    <a:pt x="4" y="11"/>
                  </a:lnTo>
                  <a:lnTo>
                    <a:pt x="4" y="12"/>
                  </a:lnTo>
                  <a:lnTo>
                    <a:pt x="7" y="13"/>
                  </a:lnTo>
                  <a:lnTo>
                    <a:pt x="7" y="12"/>
                  </a:lnTo>
                  <a:lnTo>
                    <a:pt x="8" y="12"/>
                  </a:lnTo>
                  <a:lnTo>
                    <a:pt x="8" y="12"/>
                  </a:lnTo>
                  <a:lnTo>
                    <a:pt x="8" y="12"/>
                  </a:lnTo>
                  <a:lnTo>
                    <a:pt x="9" y="12"/>
                  </a:lnTo>
                  <a:lnTo>
                    <a:pt x="9" y="11"/>
                  </a:lnTo>
                  <a:lnTo>
                    <a:pt x="10" y="10"/>
                  </a:lnTo>
                  <a:lnTo>
                    <a:pt x="10" y="10"/>
                  </a:lnTo>
                  <a:lnTo>
                    <a:pt x="10" y="10"/>
                  </a:lnTo>
                  <a:lnTo>
                    <a:pt x="10" y="9"/>
                  </a:lnTo>
                  <a:lnTo>
                    <a:pt x="11" y="9"/>
                  </a:lnTo>
                  <a:lnTo>
                    <a:pt x="11" y="8"/>
                  </a:lnTo>
                  <a:lnTo>
                    <a:pt x="11" y="8"/>
                  </a:lnTo>
                  <a:lnTo>
                    <a:pt x="11" y="7"/>
                  </a:lnTo>
                  <a:lnTo>
                    <a:pt x="10" y="7"/>
                  </a:lnTo>
                  <a:lnTo>
                    <a:pt x="10" y="6"/>
                  </a:lnTo>
                  <a:lnTo>
                    <a:pt x="10" y="5"/>
                  </a:lnTo>
                  <a:lnTo>
                    <a:pt x="9" y="5"/>
                  </a:lnTo>
                  <a:lnTo>
                    <a:pt x="8" y="5"/>
                  </a:lnTo>
                  <a:lnTo>
                    <a:pt x="8" y="5"/>
                  </a:lnTo>
                  <a:lnTo>
                    <a:pt x="7" y="5"/>
                  </a:lnTo>
                  <a:lnTo>
                    <a:pt x="6" y="5"/>
                  </a:lnTo>
                  <a:lnTo>
                    <a:pt x="6" y="5"/>
                  </a:lnTo>
                  <a:lnTo>
                    <a:pt x="5" y="5"/>
                  </a:lnTo>
                  <a:lnTo>
                    <a:pt x="5" y="5"/>
                  </a:lnTo>
                  <a:lnTo>
                    <a:pt x="4" y="5"/>
                  </a:lnTo>
                  <a:lnTo>
                    <a:pt x="3" y="5"/>
                  </a:lnTo>
                  <a:lnTo>
                    <a:pt x="3" y="6"/>
                  </a:lnTo>
                  <a:lnTo>
                    <a:pt x="3" y="6"/>
                  </a:lnTo>
                  <a:lnTo>
                    <a:pt x="2" y="6"/>
                  </a:lnTo>
                  <a:lnTo>
                    <a:pt x="2" y="5"/>
                  </a:lnTo>
                  <a:lnTo>
                    <a:pt x="1" y="5"/>
                  </a:lnTo>
                  <a:lnTo>
                    <a:pt x="1" y="5"/>
                  </a:lnTo>
                  <a:lnTo>
                    <a:pt x="1" y="4"/>
                  </a:lnTo>
                  <a:lnTo>
                    <a:pt x="1" y="3"/>
                  </a:lnTo>
                  <a:lnTo>
                    <a:pt x="1" y="3"/>
                  </a:lnTo>
                  <a:lnTo>
                    <a:pt x="1" y="3"/>
                  </a:lnTo>
                  <a:lnTo>
                    <a:pt x="1" y="2"/>
                  </a:lnTo>
                  <a:lnTo>
                    <a:pt x="2" y="2"/>
                  </a:lnTo>
                  <a:lnTo>
                    <a:pt x="3" y="1"/>
                  </a:lnTo>
                  <a:lnTo>
                    <a:pt x="3" y="1"/>
                  </a:lnTo>
                  <a:lnTo>
                    <a:pt x="4" y="1"/>
                  </a:lnTo>
                  <a:lnTo>
                    <a:pt x="5" y="1"/>
                  </a:lnTo>
                  <a:lnTo>
                    <a:pt x="5" y="1"/>
                  </a:lnTo>
                  <a:lnTo>
                    <a:pt x="6" y="2"/>
                  </a:lnTo>
                  <a:lnTo>
                    <a:pt x="6" y="1"/>
                  </a:lnTo>
                  <a:lnTo>
                    <a:pt x="4"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59" name="Freeform 803"/>
            <p:cNvSpPr>
              <a:spLocks/>
            </p:cNvSpPr>
            <p:nvPr/>
          </p:nvSpPr>
          <p:spPr bwMode="auto">
            <a:xfrm>
              <a:off x="1412" y="3701"/>
              <a:ext cx="6" cy="8"/>
            </a:xfrm>
            <a:custGeom>
              <a:avLst/>
              <a:gdLst>
                <a:gd name="T0" fmla="*/ 3 w 6"/>
                <a:gd name="T1" fmla="*/ 2 h 8"/>
                <a:gd name="T2" fmla="*/ 3 w 6"/>
                <a:gd name="T3" fmla="*/ 2 h 8"/>
                <a:gd name="T4" fmla="*/ 3 w 6"/>
                <a:gd name="T5" fmla="*/ 1 h 8"/>
                <a:gd name="T6" fmla="*/ 3 w 6"/>
                <a:gd name="T7" fmla="*/ 1 h 8"/>
                <a:gd name="T8" fmla="*/ 3 w 6"/>
                <a:gd name="T9" fmla="*/ 1 h 8"/>
                <a:gd name="T10" fmla="*/ 4 w 6"/>
                <a:gd name="T11" fmla="*/ 1 h 8"/>
                <a:gd name="T12" fmla="*/ 4 w 6"/>
                <a:gd name="T13" fmla="*/ 1 h 8"/>
                <a:gd name="T14" fmla="*/ 4 w 6"/>
                <a:gd name="T15" fmla="*/ 1 h 8"/>
                <a:gd name="T16" fmla="*/ 5 w 6"/>
                <a:gd name="T17" fmla="*/ 1 h 8"/>
                <a:gd name="T18" fmla="*/ 5 w 6"/>
                <a:gd name="T19" fmla="*/ 2 h 8"/>
                <a:gd name="T20" fmla="*/ 5 w 6"/>
                <a:gd name="T21" fmla="*/ 2 h 8"/>
                <a:gd name="T22" fmla="*/ 5 w 6"/>
                <a:gd name="T23" fmla="*/ 2 h 8"/>
                <a:gd name="T24" fmla="*/ 5 w 6"/>
                <a:gd name="T25" fmla="*/ 0 h 8"/>
                <a:gd name="T26" fmla="*/ 0 w 6"/>
                <a:gd name="T27" fmla="*/ 0 h 8"/>
                <a:gd name="T28" fmla="*/ 0 w 6"/>
                <a:gd name="T29" fmla="*/ 2 h 8"/>
                <a:gd name="T30" fmla="*/ 0 w 6"/>
                <a:gd name="T31" fmla="*/ 2 h 8"/>
                <a:gd name="T32" fmla="*/ 0 w 6"/>
                <a:gd name="T33" fmla="*/ 2 h 8"/>
                <a:gd name="T34" fmla="*/ 0 w 6"/>
                <a:gd name="T35" fmla="*/ 1 h 8"/>
                <a:gd name="T36" fmla="*/ 1 w 6"/>
                <a:gd name="T37" fmla="*/ 1 h 8"/>
                <a:gd name="T38" fmla="*/ 1 w 6"/>
                <a:gd name="T39" fmla="*/ 1 h 8"/>
                <a:gd name="T40" fmla="*/ 1 w 6"/>
                <a:gd name="T41" fmla="*/ 1 h 8"/>
                <a:gd name="T42" fmla="*/ 2 w 6"/>
                <a:gd name="T43" fmla="*/ 1 h 8"/>
                <a:gd name="T44" fmla="*/ 2 w 6"/>
                <a:gd name="T45" fmla="*/ 1 h 8"/>
                <a:gd name="T46" fmla="*/ 2 w 6"/>
                <a:gd name="T47" fmla="*/ 1 h 8"/>
                <a:gd name="T48" fmla="*/ 2 w 6"/>
                <a:gd name="T49" fmla="*/ 2 h 8"/>
                <a:gd name="T50" fmla="*/ 2 w 6"/>
                <a:gd name="T51" fmla="*/ 2 h 8"/>
                <a:gd name="T52" fmla="*/ 2 w 6"/>
                <a:gd name="T53" fmla="*/ 5 h 8"/>
                <a:gd name="T54" fmla="*/ 2 w 6"/>
                <a:gd name="T55" fmla="*/ 6 h 8"/>
                <a:gd name="T56" fmla="*/ 2 w 6"/>
                <a:gd name="T57" fmla="*/ 6 h 8"/>
                <a:gd name="T58" fmla="*/ 1 w 6"/>
                <a:gd name="T59" fmla="*/ 6 h 8"/>
                <a:gd name="T60" fmla="*/ 1 w 6"/>
                <a:gd name="T61" fmla="*/ 7 h 8"/>
                <a:gd name="T62" fmla="*/ 4 w 6"/>
                <a:gd name="T63" fmla="*/ 7 h 8"/>
                <a:gd name="T64" fmla="*/ 4 w 6"/>
                <a:gd name="T65" fmla="*/ 6 h 8"/>
                <a:gd name="T66" fmla="*/ 3 w 6"/>
                <a:gd name="T67" fmla="*/ 6 h 8"/>
                <a:gd name="T68" fmla="*/ 3 w 6"/>
                <a:gd name="T69" fmla="*/ 6 h 8"/>
                <a:gd name="T70" fmla="*/ 3 w 6"/>
                <a:gd name="T71" fmla="*/ 5 h 8"/>
                <a:gd name="T72" fmla="*/ 3 w 6"/>
                <a:gd name="T73"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 h="8">
                  <a:moveTo>
                    <a:pt x="3" y="2"/>
                  </a:moveTo>
                  <a:lnTo>
                    <a:pt x="3" y="2"/>
                  </a:lnTo>
                  <a:lnTo>
                    <a:pt x="3" y="1"/>
                  </a:lnTo>
                  <a:lnTo>
                    <a:pt x="3" y="1"/>
                  </a:lnTo>
                  <a:lnTo>
                    <a:pt x="3" y="1"/>
                  </a:lnTo>
                  <a:lnTo>
                    <a:pt x="4" y="1"/>
                  </a:lnTo>
                  <a:lnTo>
                    <a:pt x="4" y="1"/>
                  </a:lnTo>
                  <a:lnTo>
                    <a:pt x="4" y="1"/>
                  </a:lnTo>
                  <a:lnTo>
                    <a:pt x="5" y="1"/>
                  </a:lnTo>
                  <a:lnTo>
                    <a:pt x="5" y="2"/>
                  </a:lnTo>
                  <a:lnTo>
                    <a:pt x="5" y="2"/>
                  </a:lnTo>
                  <a:lnTo>
                    <a:pt x="5" y="2"/>
                  </a:lnTo>
                  <a:lnTo>
                    <a:pt x="5" y="0"/>
                  </a:lnTo>
                  <a:lnTo>
                    <a:pt x="0" y="0"/>
                  </a:lnTo>
                  <a:lnTo>
                    <a:pt x="0" y="2"/>
                  </a:lnTo>
                  <a:lnTo>
                    <a:pt x="0" y="2"/>
                  </a:lnTo>
                  <a:lnTo>
                    <a:pt x="0" y="2"/>
                  </a:lnTo>
                  <a:lnTo>
                    <a:pt x="0" y="1"/>
                  </a:lnTo>
                  <a:lnTo>
                    <a:pt x="1" y="1"/>
                  </a:lnTo>
                  <a:lnTo>
                    <a:pt x="1" y="1"/>
                  </a:lnTo>
                  <a:lnTo>
                    <a:pt x="1" y="1"/>
                  </a:lnTo>
                  <a:lnTo>
                    <a:pt x="2" y="1"/>
                  </a:lnTo>
                  <a:lnTo>
                    <a:pt x="2" y="1"/>
                  </a:lnTo>
                  <a:lnTo>
                    <a:pt x="2" y="1"/>
                  </a:lnTo>
                  <a:lnTo>
                    <a:pt x="2" y="2"/>
                  </a:lnTo>
                  <a:lnTo>
                    <a:pt x="2" y="2"/>
                  </a:lnTo>
                  <a:lnTo>
                    <a:pt x="2" y="5"/>
                  </a:lnTo>
                  <a:lnTo>
                    <a:pt x="2" y="6"/>
                  </a:lnTo>
                  <a:lnTo>
                    <a:pt x="2" y="6"/>
                  </a:lnTo>
                  <a:lnTo>
                    <a:pt x="1" y="6"/>
                  </a:lnTo>
                  <a:lnTo>
                    <a:pt x="1" y="7"/>
                  </a:lnTo>
                  <a:lnTo>
                    <a:pt x="4" y="7"/>
                  </a:lnTo>
                  <a:lnTo>
                    <a:pt x="4" y="6"/>
                  </a:lnTo>
                  <a:lnTo>
                    <a:pt x="3" y="6"/>
                  </a:lnTo>
                  <a:lnTo>
                    <a:pt x="3" y="6"/>
                  </a:lnTo>
                  <a:lnTo>
                    <a:pt x="3" y="5"/>
                  </a:lnTo>
                  <a:lnTo>
                    <a:pt x="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0" name="Freeform 804"/>
            <p:cNvSpPr>
              <a:spLocks/>
            </p:cNvSpPr>
            <p:nvPr/>
          </p:nvSpPr>
          <p:spPr bwMode="auto">
            <a:xfrm>
              <a:off x="1404" y="3763"/>
              <a:ext cx="12" cy="15"/>
            </a:xfrm>
            <a:custGeom>
              <a:avLst/>
              <a:gdLst>
                <a:gd name="T0" fmla="*/ 2 w 12"/>
                <a:gd name="T1" fmla="*/ 14 h 15"/>
                <a:gd name="T2" fmla="*/ 8 w 12"/>
                <a:gd name="T3" fmla="*/ 6 h 15"/>
                <a:gd name="T4" fmla="*/ 8 w 12"/>
                <a:gd name="T5" fmla="*/ 6 h 15"/>
                <a:gd name="T6" fmla="*/ 8 w 12"/>
                <a:gd name="T7" fmla="*/ 5 h 15"/>
                <a:gd name="T8" fmla="*/ 9 w 12"/>
                <a:gd name="T9" fmla="*/ 5 h 15"/>
                <a:gd name="T10" fmla="*/ 10 w 12"/>
                <a:gd name="T11" fmla="*/ 5 h 15"/>
                <a:gd name="T12" fmla="*/ 10 w 12"/>
                <a:gd name="T13" fmla="*/ 4 h 15"/>
                <a:gd name="T14" fmla="*/ 10 w 12"/>
                <a:gd name="T15" fmla="*/ 4 h 15"/>
                <a:gd name="T16" fmla="*/ 11 w 12"/>
                <a:gd name="T17" fmla="*/ 5 h 15"/>
                <a:gd name="T18" fmla="*/ 11 w 12"/>
                <a:gd name="T19" fmla="*/ 4 h 15"/>
                <a:gd name="T20" fmla="*/ 7 w 12"/>
                <a:gd name="T21" fmla="*/ 3 h 15"/>
                <a:gd name="T22" fmla="*/ 7 w 12"/>
                <a:gd name="T23" fmla="*/ 4 h 15"/>
                <a:gd name="T24" fmla="*/ 8 w 12"/>
                <a:gd name="T25" fmla="*/ 4 h 15"/>
                <a:gd name="T26" fmla="*/ 8 w 12"/>
                <a:gd name="T27" fmla="*/ 4 h 15"/>
                <a:gd name="T28" fmla="*/ 8 w 12"/>
                <a:gd name="T29" fmla="*/ 5 h 15"/>
                <a:gd name="T30" fmla="*/ 7 w 12"/>
                <a:gd name="T31" fmla="*/ 6 h 15"/>
                <a:gd name="T32" fmla="*/ 6 w 12"/>
                <a:gd name="T33" fmla="*/ 6 h 15"/>
                <a:gd name="T34" fmla="*/ 3 w 12"/>
                <a:gd name="T35" fmla="*/ 11 h 15"/>
                <a:gd name="T36" fmla="*/ 3 w 12"/>
                <a:gd name="T37" fmla="*/ 4 h 15"/>
                <a:gd name="T38" fmla="*/ 3 w 12"/>
                <a:gd name="T39" fmla="*/ 4 h 15"/>
                <a:gd name="T40" fmla="*/ 3 w 12"/>
                <a:gd name="T41" fmla="*/ 3 h 15"/>
                <a:gd name="T42" fmla="*/ 3 w 12"/>
                <a:gd name="T43" fmla="*/ 2 h 15"/>
                <a:gd name="T44" fmla="*/ 4 w 12"/>
                <a:gd name="T45" fmla="*/ 2 h 15"/>
                <a:gd name="T46" fmla="*/ 5 w 12"/>
                <a:gd name="T47" fmla="*/ 2 h 15"/>
                <a:gd name="T48" fmla="*/ 5 w 12"/>
                <a:gd name="T49" fmla="*/ 1 h 15"/>
                <a:gd name="T50" fmla="*/ 0 w 12"/>
                <a:gd name="T51" fmla="*/ 0 h 15"/>
                <a:gd name="T52" fmla="*/ 0 w 12"/>
                <a:gd name="T53" fmla="*/ 1 h 15"/>
                <a:gd name="T54" fmla="*/ 1 w 12"/>
                <a:gd name="T55" fmla="*/ 1 h 15"/>
                <a:gd name="T56" fmla="*/ 1 w 12"/>
                <a:gd name="T57" fmla="*/ 1 h 15"/>
                <a:gd name="T58" fmla="*/ 1 w 12"/>
                <a:gd name="T59" fmla="*/ 14 h 15"/>
                <a:gd name="T60" fmla="*/ 2 w 12"/>
                <a:gd name="T61"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2" y="14"/>
                  </a:moveTo>
                  <a:lnTo>
                    <a:pt x="8" y="6"/>
                  </a:lnTo>
                  <a:lnTo>
                    <a:pt x="8" y="6"/>
                  </a:lnTo>
                  <a:lnTo>
                    <a:pt x="8" y="5"/>
                  </a:lnTo>
                  <a:lnTo>
                    <a:pt x="9" y="5"/>
                  </a:lnTo>
                  <a:lnTo>
                    <a:pt x="10" y="5"/>
                  </a:lnTo>
                  <a:lnTo>
                    <a:pt x="10" y="4"/>
                  </a:lnTo>
                  <a:lnTo>
                    <a:pt x="10" y="4"/>
                  </a:lnTo>
                  <a:lnTo>
                    <a:pt x="11" y="5"/>
                  </a:lnTo>
                  <a:lnTo>
                    <a:pt x="11" y="4"/>
                  </a:lnTo>
                  <a:lnTo>
                    <a:pt x="7" y="3"/>
                  </a:lnTo>
                  <a:lnTo>
                    <a:pt x="7" y="4"/>
                  </a:lnTo>
                  <a:lnTo>
                    <a:pt x="8" y="4"/>
                  </a:lnTo>
                  <a:lnTo>
                    <a:pt x="8" y="4"/>
                  </a:lnTo>
                  <a:lnTo>
                    <a:pt x="8" y="5"/>
                  </a:lnTo>
                  <a:lnTo>
                    <a:pt x="7" y="6"/>
                  </a:lnTo>
                  <a:lnTo>
                    <a:pt x="6" y="6"/>
                  </a:lnTo>
                  <a:lnTo>
                    <a:pt x="3" y="11"/>
                  </a:lnTo>
                  <a:lnTo>
                    <a:pt x="3" y="4"/>
                  </a:lnTo>
                  <a:lnTo>
                    <a:pt x="3" y="4"/>
                  </a:lnTo>
                  <a:lnTo>
                    <a:pt x="3" y="3"/>
                  </a:lnTo>
                  <a:lnTo>
                    <a:pt x="3" y="2"/>
                  </a:lnTo>
                  <a:lnTo>
                    <a:pt x="4" y="2"/>
                  </a:lnTo>
                  <a:lnTo>
                    <a:pt x="5" y="2"/>
                  </a:lnTo>
                  <a:lnTo>
                    <a:pt x="5" y="1"/>
                  </a:lnTo>
                  <a:lnTo>
                    <a:pt x="0" y="0"/>
                  </a:lnTo>
                  <a:lnTo>
                    <a:pt x="0" y="1"/>
                  </a:lnTo>
                  <a:lnTo>
                    <a:pt x="1" y="1"/>
                  </a:lnTo>
                  <a:lnTo>
                    <a:pt x="1" y="1"/>
                  </a:lnTo>
                  <a:lnTo>
                    <a:pt x="1" y="14"/>
                  </a:lnTo>
                  <a:lnTo>
                    <a:pt x="2" y="1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1" name="Freeform 805"/>
            <p:cNvSpPr>
              <a:spLocks/>
            </p:cNvSpPr>
            <p:nvPr/>
          </p:nvSpPr>
          <p:spPr bwMode="auto">
            <a:xfrm>
              <a:off x="1361" y="3701"/>
              <a:ext cx="5" cy="8"/>
            </a:xfrm>
            <a:custGeom>
              <a:avLst/>
              <a:gdLst>
                <a:gd name="T0" fmla="*/ 4 w 5"/>
                <a:gd name="T1" fmla="*/ 4 h 8"/>
                <a:gd name="T2" fmla="*/ 4 w 5"/>
                <a:gd name="T3" fmla="*/ 3 h 8"/>
                <a:gd name="T4" fmla="*/ 4 w 5"/>
                <a:gd name="T5" fmla="*/ 3 h 8"/>
                <a:gd name="T6" fmla="*/ 4 w 5"/>
                <a:gd name="T7" fmla="*/ 2 h 8"/>
                <a:gd name="T8" fmla="*/ 4 w 5"/>
                <a:gd name="T9" fmla="*/ 2 h 8"/>
                <a:gd name="T10" fmla="*/ 4 w 5"/>
                <a:gd name="T11" fmla="*/ 2 h 8"/>
                <a:gd name="T12" fmla="*/ 4 w 5"/>
                <a:gd name="T13" fmla="*/ 1 h 8"/>
                <a:gd name="T14" fmla="*/ 3 w 5"/>
                <a:gd name="T15" fmla="*/ 1 h 8"/>
                <a:gd name="T16" fmla="*/ 3 w 5"/>
                <a:gd name="T17" fmla="*/ 0 h 8"/>
                <a:gd name="T18" fmla="*/ 2 w 5"/>
                <a:gd name="T19" fmla="*/ 0 h 8"/>
                <a:gd name="T20" fmla="*/ 2 w 5"/>
                <a:gd name="T21" fmla="*/ 0 h 8"/>
                <a:gd name="T22" fmla="*/ 2 w 5"/>
                <a:gd name="T23" fmla="*/ 0 h 8"/>
                <a:gd name="T24" fmla="*/ 1 w 5"/>
                <a:gd name="T25" fmla="*/ 1 h 8"/>
                <a:gd name="T26" fmla="*/ 1 w 5"/>
                <a:gd name="T27" fmla="*/ 1 h 8"/>
                <a:gd name="T28" fmla="*/ 1 w 5"/>
                <a:gd name="T29" fmla="*/ 1 h 8"/>
                <a:gd name="T30" fmla="*/ 0 w 5"/>
                <a:gd name="T31" fmla="*/ 1 h 8"/>
                <a:gd name="T32" fmla="*/ 0 w 5"/>
                <a:gd name="T33" fmla="*/ 2 h 8"/>
                <a:gd name="T34" fmla="*/ 0 w 5"/>
                <a:gd name="T35" fmla="*/ 2 h 8"/>
                <a:gd name="T36" fmla="*/ 0 w 5"/>
                <a:gd name="T37" fmla="*/ 2 h 8"/>
                <a:gd name="T38" fmla="*/ 0 w 5"/>
                <a:gd name="T39" fmla="*/ 3 h 8"/>
                <a:gd name="T40" fmla="*/ 0 w 5"/>
                <a:gd name="T41" fmla="*/ 3 h 8"/>
                <a:gd name="T42" fmla="*/ 0 w 5"/>
                <a:gd name="T43" fmla="*/ 4 h 8"/>
                <a:gd name="T44" fmla="*/ 0 w 5"/>
                <a:gd name="T45" fmla="*/ 4 h 8"/>
                <a:gd name="T46" fmla="*/ 0 w 5"/>
                <a:gd name="T47" fmla="*/ 5 h 8"/>
                <a:gd name="T48" fmla="*/ 0 w 5"/>
                <a:gd name="T49" fmla="*/ 5 h 8"/>
                <a:gd name="T50" fmla="*/ 0 w 5"/>
                <a:gd name="T51" fmla="*/ 5 h 8"/>
                <a:gd name="T52" fmla="*/ 0 w 5"/>
                <a:gd name="T53" fmla="*/ 6 h 8"/>
                <a:gd name="T54" fmla="*/ 1 w 5"/>
                <a:gd name="T55" fmla="*/ 6 h 8"/>
                <a:gd name="T56" fmla="*/ 1 w 5"/>
                <a:gd name="T57" fmla="*/ 6 h 8"/>
                <a:gd name="T58" fmla="*/ 1 w 5"/>
                <a:gd name="T59" fmla="*/ 6 h 8"/>
                <a:gd name="T60" fmla="*/ 2 w 5"/>
                <a:gd name="T61" fmla="*/ 6 h 8"/>
                <a:gd name="T62" fmla="*/ 2 w 5"/>
                <a:gd name="T63" fmla="*/ 7 h 8"/>
                <a:gd name="T64" fmla="*/ 2 w 5"/>
                <a:gd name="T65" fmla="*/ 7 h 8"/>
                <a:gd name="T66" fmla="*/ 3 w 5"/>
                <a:gd name="T67" fmla="*/ 6 h 8"/>
                <a:gd name="T68" fmla="*/ 3 w 5"/>
                <a:gd name="T69" fmla="*/ 6 h 8"/>
                <a:gd name="T70" fmla="*/ 3 w 5"/>
                <a:gd name="T71" fmla="*/ 6 h 8"/>
                <a:gd name="T72" fmla="*/ 4 w 5"/>
                <a:gd name="T73" fmla="*/ 6 h 8"/>
                <a:gd name="T74" fmla="*/ 4 w 5"/>
                <a:gd name="T75" fmla="*/ 5 h 8"/>
                <a:gd name="T76" fmla="*/ 4 w 5"/>
                <a:gd name="T77" fmla="*/ 5 h 8"/>
                <a:gd name="T78" fmla="*/ 4 w 5"/>
                <a:gd name="T79" fmla="*/ 5 h 8"/>
                <a:gd name="T80" fmla="*/ 4 w 5"/>
                <a:gd name="T81" fmla="*/ 4 h 8"/>
                <a:gd name="T82" fmla="*/ 4 w 5"/>
                <a:gd name="T8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 h="8">
                  <a:moveTo>
                    <a:pt x="4" y="4"/>
                  </a:moveTo>
                  <a:lnTo>
                    <a:pt x="4" y="3"/>
                  </a:lnTo>
                  <a:lnTo>
                    <a:pt x="4" y="3"/>
                  </a:lnTo>
                  <a:lnTo>
                    <a:pt x="4" y="2"/>
                  </a:lnTo>
                  <a:lnTo>
                    <a:pt x="4" y="2"/>
                  </a:lnTo>
                  <a:lnTo>
                    <a:pt x="4" y="2"/>
                  </a:lnTo>
                  <a:lnTo>
                    <a:pt x="4" y="1"/>
                  </a:lnTo>
                  <a:lnTo>
                    <a:pt x="3" y="1"/>
                  </a:lnTo>
                  <a:lnTo>
                    <a:pt x="3" y="0"/>
                  </a:lnTo>
                  <a:lnTo>
                    <a:pt x="2" y="0"/>
                  </a:lnTo>
                  <a:lnTo>
                    <a:pt x="2" y="0"/>
                  </a:lnTo>
                  <a:lnTo>
                    <a:pt x="2" y="0"/>
                  </a:lnTo>
                  <a:lnTo>
                    <a:pt x="1" y="1"/>
                  </a:lnTo>
                  <a:lnTo>
                    <a:pt x="1" y="1"/>
                  </a:lnTo>
                  <a:lnTo>
                    <a:pt x="1" y="1"/>
                  </a:lnTo>
                  <a:lnTo>
                    <a:pt x="0" y="1"/>
                  </a:lnTo>
                  <a:lnTo>
                    <a:pt x="0" y="2"/>
                  </a:lnTo>
                  <a:lnTo>
                    <a:pt x="0" y="2"/>
                  </a:lnTo>
                  <a:lnTo>
                    <a:pt x="0" y="2"/>
                  </a:lnTo>
                  <a:lnTo>
                    <a:pt x="0" y="3"/>
                  </a:lnTo>
                  <a:lnTo>
                    <a:pt x="0" y="3"/>
                  </a:lnTo>
                  <a:lnTo>
                    <a:pt x="0" y="4"/>
                  </a:lnTo>
                  <a:lnTo>
                    <a:pt x="0" y="4"/>
                  </a:lnTo>
                  <a:lnTo>
                    <a:pt x="0" y="5"/>
                  </a:lnTo>
                  <a:lnTo>
                    <a:pt x="0" y="5"/>
                  </a:lnTo>
                  <a:lnTo>
                    <a:pt x="0" y="5"/>
                  </a:lnTo>
                  <a:lnTo>
                    <a:pt x="0" y="6"/>
                  </a:lnTo>
                  <a:lnTo>
                    <a:pt x="1" y="6"/>
                  </a:lnTo>
                  <a:lnTo>
                    <a:pt x="1" y="6"/>
                  </a:lnTo>
                  <a:lnTo>
                    <a:pt x="1" y="6"/>
                  </a:lnTo>
                  <a:lnTo>
                    <a:pt x="2" y="6"/>
                  </a:lnTo>
                  <a:lnTo>
                    <a:pt x="2" y="7"/>
                  </a:lnTo>
                  <a:lnTo>
                    <a:pt x="2" y="7"/>
                  </a:lnTo>
                  <a:lnTo>
                    <a:pt x="3" y="6"/>
                  </a:lnTo>
                  <a:lnTo>
                    <a:pt x="3" y="6"/>
                  </a:lnTo>
                  <a:lnTo>
                    <a:pt x="3" y="6"/>
                  </a:lnTo>
                  <a:lnTo>
                    <a:pt x="4" y="6"/>
                  </a:lnTo>
                  <a:lnTo>
                    <a:pt x="4" y="5"/>
                  </a:lnTo>
                  <a:lnTo>
                    <a:pt x="4" y="5"/>
                  </a:lnTo>
                  <a:lnTo>
                    <a:pt x="4" y="5"/>
                  </a:lnTo>
                  <a:lnTo>
                    <a:pt x="4" y="4"/>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2" name="Freeform 806"/>
            <p:cNvSpPr>
              <a:spLocks/>
            </p:cNvSpPr>
            <p:nvPr/>
          </p:nvSpPr>
          <p:spPr bwMode="auto">
            <a:xfrm>
              <a:off x="1363" y="3702"/>
              <a:ext cx="2" cy="6"/>
            </a:xfrm>
            <a:custGeom>
              <a:avLst/>
              <a:gdLst>
                <a:gd name="T0" fmla="*/ 0 w 2"/>
                <a:gd name="T1" fmla="*/ 0 h 6"/>
                <a:gd name="T2" fmla="*/ 1 w 2"/>
                <a:gd name="T3" fmla="*/ 0 h 6"/>
                <a:gd name="T4" fmla="*/ 1 w 2"/>
                <a:gd name="T5" fmla="*/ 0 h 6"/>
                <a:gd name="T6" fmla="*/ 1 w 2"/>
                <a:gd name="T7" fmla="*/ 0 h 6"/>
                <a:gd name="T8" fmla="*/ 1 w 2"/>
                <a:gd name="T9" fmla="*/ 0 h 6"/>
                <a:gd name="T10" fmla="*/ 1 w 2"/>
                <a:gd name="T11" fmla="*/ 1 h 6"/>
                <a:gd name="T12" fmla="*/ 1 w 2"/>
                <a:gd name="T13" fmla="*/ 1 h 6"/>
                <a:gd name="T14" fmla="*/ 1 w 2"/>
                <a:gd name="T15" fmla="*/ 2 h 6"/>
                <a:gd name="T16" fmla="*/ 1 w 2"/>
                <a:gd name="T17" fmla="*/ 2 h 6"/>
                <a:gd name="T18" fmla="*/ 1 w 2"/>
                <a:gd name="T19" fmla="*/ 3 h 6"/>
                <a:gd name="T20" fmla="*/ 1 w 2"/>
                <a:gd name="T21" fmla="*/ 3 h 6"/>
                <a:gd name="T22" fmla="*/ 1 w 2"/>
                <a:gd name="T23" fmla="*/ 4 h 6"/>
                <a:gd name="T24" fmla="*/ 1 w 2"/>
                <a:gd name="T25" fmla="*/ 4 h 6"/>
                <a:gd name="T26" fmla="*/ 1 w 2"/>
                <a:gd name="T27" fmla="*/ 4 h 6"/>
                <a:gd name="T28" fmla="*/ 1 w 2"/>
                <a:gd name="T29" fmla="*/ 5 h 6"/>
                <a:gd name="T30" fmla="*/ 1 w 2"/>
                <a:gd name="T31" fmla="*/ 5 h 6"/>
                <a:gd name="T32" fmla="*/ 1 w 2"/>
                <a:gd name="T33" fmla="*/ 5 h 6"/>
                <a:gd name="T34" fmla="*/ 0 w 2"/>
                <a:gd name="T35" fmla="*/ 5 h 6"/>
                <a:gd name="T36" fmla="*/ 0 w 2"/>
                <a:gd name="T37" fmla="*/ 5 h 6"/>
                <a:gd name="T38" fmla="*/ 0 w 2"/>
                <a:gd name="T39" fmla="*/ 5 h 6"/>
                <a:gd name="T40" fmla="*/ 0 w 2"/>
                <a:gd name="T41" fmla="*/ 5 h 6"/>
                <a:gd name="T42" fmla="*/ 0 w 2"/>
                <a:gd name="T43" fmla="*/ 4 h 6"/>
                <a:gd name="T44" fmla="*/ 0 w 2"/>
                <a:gd name="T45" fmla="*/ 4 h 6"/>
                <a:gd name="T46" fmla="*/ 0 w 2"/>
                <a:gd name="T47" fmla="*/ 4 h 6"/>
                <a:gd name="T48" fmla="*/ 0 w 2"/>
                <a:gd name="T49" fmla="*/ 3 h 6"/>
                <a:gd name="T50" fmla="*/ 0 w 2"/>
                <a:gd name="T51" fmla="*/ 3 h 6"/>
                <a:gd name="T52" fmla="*/ 0 w 2"/>
                <a:gd name="T53" fmla="*/ 2 h 6"/>
                <a:gd name="T54" fmla="*/ 0 w 2"/>
                <a:gd name="T55" fmla="*/ 2 h 6"/>
                <a:gd name="T56" fmla="*/ 0 w 2"/>
                <a:gd name="T57" fmla="*/ 1 h 6"/>
                <a:gd name="T58" fmla="*/ 0 w 2"/>
                <a:gd name="T59" fmla="*/ 1 h 6"/>
                <a:gd name="T60" fmla="*/ 0 w 2"/>
                <a:gd name="T61" fmla="*/ 0 h 6"/>
                <a:gd name="T62" fmla="*/ 0 w 2"/>
                <a:gd name="T63" fmla="*/ 0 h 6"/>
                <a:gd name="T64" fmla="*/ 0 w 2"/>
                <a:gd name="T65" fmla="*/ 0 h 6"/>
                <a:gd name="T66" fmla="*/ 0 w 2"/>
                <a:gd name="T6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 h="6">
                  <a:moveTo>
                    <a:pt x="0" y="0"/>
                  </a:moveTo>
                  <a:lnTo>
                    <a:pt x="1" y="0"/>
                  </a:lnTo>
                  <a:lnTo>
                    <a:pt x="1" y="0"/>
                  </a:lnTo>
                  <a:lnTo>
                    <a:pt x="1" y="0"/>
                  </a:lnTo>
                  <a:lnTo>
                    <a:pt x="1" y="0"/>
                  </a:lnTo>
                  <a:lnTo>
                    <a:pt x="1" y="1"/>
                  </a:lnTo>
                  <a:lnTo>
                    <a:pt x="1" y="1"/>
                  </a:lnTo>
                  <a:lnTo>
                    <a:pt x="1" y="2"/>
                  </a:lnTo>
                  <a:lnTo>
                    <a:pt x="1" y="2"/>
                  </a:lnTo>
                  <a:lnTo>
                    <a:pt x="1" y="3"/>
                  </a:lnTo>
                  <a:lnTo>
                    <a:pt x="1" y="3"/>
                  </a:lnTo>
                  <a:lnTo>
                    <a:pt x="1" y="4"/>
                  </a:lnTo>
                  <a:lnTo>
                    <a:pt x="1" y="4"/>
                  </a:lnTo>
                  <a:lnTo>
                    <a:pt x="1" y="4"/>
                  </a:lnTo>
                  <a:lnTo>
                    <a:pt x="1" y="5"/>
                  </a:lnTo>
                  <a:lnTo>
                    <a:pt x="1" y="5"/>
                  </a:lnTo>
                  <a:lnTo>
                    <a:pt x="1" y="5"/>
                  </a:lnTo>
                  <a:lnTo>
                    <a:pt x="0" y="5"/>
                  </a:lnTo>
                  <a:lnTo>
                    <a:pt x="0" y="5"/>
                  </a:lnTo>
                  <a:lnTo>
                    <a:pt x="0" y="5"/>
                  </a:lnTo>
                  <a:lnTo>
                    <a:pt x="0" y="5"/>
                  </a:lnTo>
                  <a:lnTo>
                    <a:pt x="0" y="4"/>
                  </a:lnTo>
                  <a:lnTo>
                    <a:pt x="0" y="4"/>
                  </a:lnTo>
                  <a:lnTo>
                    <a:pt x="0" y="4"/>
                  </a:lnTo>
                  <a:lnTo>
                    <a:pt x="0" y="3"/>
                  </a:lnTo>
                  <a:lnTo>
                    <a:pt x="0" y="3"/>
                  </a:lnTo>
                  <a:lnTo>
                    <a:pt x="0" y="2"/>
                  </a:lnTo>
                  <a:lnTo>
                    <a:pt x="0" y="2"/>
                  </a:lnTo>
                  <a:lnTo>
                    <a:pt x="0" y="1"/>
                  </a:lnTo>
                  <a:lnTo>
                    <a:pt x="0" y="1"/>
                  </a:lnTo>
                  <a:lnTo>
                    <a:pt x="0" y="0"/>
                  </a:lnTo>
                  <a:lnTo>
                    <a:pt x="0" y="0"/>
                  </a:lnTo>
                  <a:lnTo>
                    <a:pt x="0" y="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3" name="Freeform 807"/>
            <p:cNvSpPr>
              <a:spLocks/>
            </p:cNvSpPr>
            <p:nvPr/>
          </p:nvSpPr>
          <p:spPr bwMode="auto">
            <a:xfrm>
              <a:off x="1464" y="3701"/>
              <a:ext cx="4" cy="8"/>
            </a:xfrm>
            <a:custGeom>
              <a:avLst/>
              <a:gdLst>
                <a:gd name="T0" fmla="*/ 3 w 4"/>
                <a:gd name="T1" fmla="*/ 0 h 8"/>
                <a:gd name="T2" fmla="*/ 3 w 4"/>
                <a:gd name="T3" fmla="*/ 1 h 8"/>
                <a:gd name="T4" fmla="*/ 2 w 4"/>
                <a:gd name="T5" fmla="*/ 1 h 8"/>
                <a:gd name="T6" fmla="*/ 2 w 4"/>
                <a:gd name="T7" fmla="*/ 1 h 8"/>
                <a:gd name="T8" fmla="*/ 2 w 4"/>
                <a:gd name="T9" fmla="*/ 0 h 8"/>
                <a:gd name="T10" fmla="*/ 2 w 4"/>
                <a:gd name="T11" fmla="*/ 0 h 8"/>
                <a:gd name="T12" fmla="*/ 1 w 4"/>
                <a:gd name="T13" fmla="*/ 0 h 8"/>
                <a:gd name="T14" fmla="*/ 1 w 4"/>
                <a:gd name="T15" fmla="*/ 1 h 8"/>
                <a:gd name="T16" fmla="*/ 1 w 4"/>
                <a:gd name="T17" fmla="*/ 1 h 8"/>
                <a:gd name="T18" fmla="*/ 1 w 4"/>
                <a:gd name="T19" fmla="*/ 1 h 8"/>
                <a:gd name="T20" fmla="*/ 1 w 4"/>
                <a:gd name="T21" fmla="*/ 1 h 8"/>
                <a:gd name="T22" fmla="*/ 0 w 4"/>
                <a:gd name="T23" fmla="*/ 1 h 8"/>
                <a:gd name="T24" fmla="*/ 0 w 4"/>
                <a:gd name="T25" fmla="*/ 2 h 8"/>
                <a:gd name="T26" fmla="*/ 0 w 4"/>
                <a:gd name="T27" fmla="*/ 2 h 8"/>
                <a:gd name="T28" fmla="*/ 0 w 4"/>
                <a:gd name="T29" fmla="*/ 3 h 8"/>
                <a:gd name="T30" fmla="*/ 0 w 4"/>
                <a:gd name="T31" fmla="*/ 3 h 8"/>
                <a:gd name="T32" fmla="*/ 0 w 4"/>
                <a:gd name="T33" fmla="*/ 4 h 8"/>
                <a:gd name="T34" fmla="*/ 0 w 4"/>
                <a:gd name="T35" fmla="*/ 4 h 8"/>
                <a:gd name="T36" fmla="*/ 0 w 4"/>
                <a:gd name="T37" fmla="*/ 5 h 8"/>
                <a:gd name="T38" fmla="*/ 0 w 4"/>
                <a:gd name="T39" fmla="*/ 5 h 8"/>
                <a:gd name="T40" fmla="*/ 0 w 4"/>
                <a:gd name="T41" fmla="*/ 6 h 8"/>
                <a:gd name="T42" fmla="*/ 1 w 4"/>
                <a:gd name="T43" fmla="*/ 6 h 8"/>
                <a:gd name="T44" fmla="*/ 1 w 4"/>
                <a:gd name="T45" fmla="*/ 6 h 8"/>
                <a:gd name="T46" fmla="*/ 1 w 4"/>
                <a:gd name="T47" fmla="*/ 6 h 8"/>
                <a:gd name="T48" fmla="*/ 1 w 4"/>
                <a:gd name="T49" fmla="*/ 6 h 8"/>
                <a:gd name="T50" fmla="*/ 1 w 4"/>
                <a:gd name="T51" fmla="*/ 7 h 8"/>
                <a:gd name="T52" fmla="*/ 2 w 4"/>
                <a:gd name="T53" fmla="*/ 7 h 8"/>
                <a:gd name="T54" fmla="*/ 2 w 4"/>
                <a:gd name="T55" fmla="*/ 6 h 8"/>
                <a:gd name="T56" fmla="*/ 2 w 4"/>
                <a:gd name="T57" fmla="*/ 6 h 8"/>
                <a:gd name="T58" fmla="*/ 3 w 4"/>
                <a:gd name="T59" fmla="*/ 6 h 8"/>
                <a:gd name="T60" fmla="*/ 3 w 4"/>
                <a:gd name="T61" fmla="*/ 6 h 8"/>
                <a:gd name="T62" fmla="*/ 3 w 4"/>
                <a:gd name="T63" fmla="*/ 5 h 8"/>
                <a:gd name="T64" fmla="*/ 3 w 4"/>
                <a:gd name="T65" fmla="*/ 5 h 8"/>
                <a:gd name="T66" fmla="*/ 3 w 4"/>
                <a:gd name="T67" fmla="*/ 5 h 8"/>
                <a:gd name="T68" fmla="*/ 3 w 4"/>
                <a:gd name="T69" fmla="*/ 5 h 8"/>
                <a:gd name="T70" fmla="*/ 3 w 4"/>
                <a:gd name="T71" fmla="*/ 6 h 8"/>
                <a:gd name="T72" fmla="*/ 2 w 4"/>
                <a:gd name="T73" fmla="*/ 6 h 8"/>
                <a:gd name="T74" fmla="*/ 2 w 4"/>
                <a:gd name="T75" fmla="*/ 6 h 8"/>
                <a:gd name="T76" fmla="*/ 2 w 4"/>
                <a:gd name="T77" fmla="*/ 6 h 8"/>
                <a:gd name="T78" fmla="*/ 1 w 4"/>
                <a:gd name="T79" fmla="*/ 6 h 8"/>
                <a:gd name="T80" fmla="*/ 1 w 4"/>
                <a:gd name="T81" fmla="*/ 5 h 8"/>
                <a:gd name="T82" fmla="*/ 1 w 4"/>
                <a:gd name="T83" fmla="*/ 5 h 8"/>
                <a:gd name="T84" fmla="*/ 1 w 4"/>
                <a:gd name="T85" fmla="*/ 4 h 8"/>
                <a:gd name="T86" fmla="*/ 0 w 4"/>
                <a:gd name="T87" fmla="*/ 4 h 8"/>
                <a:gd name="T88" fmla="*/ 0 w 4"/>
                <a:gd name="T89" fmla="*/ 4 h 8"/>
                <a:gd name="T90" fmla="*/ 0 w 4"/>
                <a:gd name="T91" fmla="*/ 3 h 8"/>
                <a:gd name="T92" fmla="*/ 0 w 4"/>
                <a:gd name="T93" fmla="*/ 3 h 8"/>
                <a:gd name="T94" fmla="*/ 0 w 4"/>
                <a:gd name="T95" fmla="*/ 2 h 8"/>
                <a:gd name="T96" fmla="*/ 1 w 4"/>
                <a:gd name="T97" fmla="*/ 2 h 8"/>
                <a:gd name="T98" fmla="*/ 1 w 4"/>
                <a:gd name="T99" fmla="*/ 1 h 8"/>
                <a:gd name="T100" fmla="*/ 1 w 4"/>
                <a:gd name="T101" fmla="*/ 1 h 8"/>
                <a:gd name="T102" fmla="*/ 1 w 4"/>
                <a:gd name="T103" fmla="*/ 1 h 8"/>
                <a:gd name="T104" fmla="*/ 1 w 4"/>
                <a:gd name="T105" fmla="*/ 1 h 8"/>
                <a:gd name="T106" fmla="*/ 2 w 4"/>
                <a:gd name="T107" fmla="*/ 1 h 8"/>
                <a:gd name="T108" fmla="*/ 2 w 4"/>
                <a:gd name="T109" fmla="*/ 1 h 8"/>
                <a:gd name="T110" fmla="*/ 2 w 4"/>
                <a:gd name="T111" fmla="*/ 1 h 8"/>
                <a:gd name="T112" fmla="*/ 3 w 4"/>
                <a:gd name="T113" fmla="*/ 1 h 8"/>
                <a:gd name="T114" fmla="*/ 3 w 4"/>
                <a:gd name="T115" fmla="*/ 2 h 8"/>
                <a:gd name="T116" fmla="*/ 3 w 4"/>
                <a:gd name="T117" fmla="*/ 2 h 8"/>
                <a:gd name="T118" fmla="*/ 3 w 4"/>
                <a:gd name="T119" fmla="*/ 2 h 8"/>
                <a:gd name="T120" fmla="*/ 3 w 4"/>
                <a:gd name="T1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 h="8">
                  <a:moveTo>
                    <a:pt x="3" y="0"/>
                  </a:moveTo>
                  <a:lnTo>
                    <a:pt x="3" y="1"/>
                  </a:lnTo>
                  <a:lnTo>
                    <a:pt x="2" y="1"/>
                  </a:lnTo>
                  <a:lnTo>
                    <a:pt x="2" y="1"/>
                  </a:lnTo>
                  <a:lnTo>
                    <a:pt x="2" y="0"/>
                  </a:lnTo>
                  <a:lnTo>
                    <a:pt x="2" y="0"/>
                  </a:lnTo>
                  <a:lnTo>
                    <a:pt x="1" y="0"/>
                  </a:lnTo>
                  <a:lnTo>
                    <a:pt x="1" y="1"/>
                  </a:lnTo>
                  <a:lnTo>
                    <a:pt x="1" y="1"/>
                  </a:lnTo>
                  <a:lnTo>
                    <a:pt x="1" y="1"/>
                  </a:lnTo>
                  <a:lnTo>
                    <a:pt x="1" y="1"/>
                  </a:lnTo>
                  <a:lnTo>
                    <a:pt x="0" y="1"/>
                  </a:lnTo>
                  <a:lnTo>
                    <a:pt x="0" y="2"/>
                  </a:lnTo>
                  <a:lnTo>
                    <a:pt x="0" y="2"/>
                  </a:lnTo>
                  <a:lnTo>
                    <a:pt x="0" y="3"/>
                  </a:lnTo>
                  <a:lnTo>
                    <a:pt x="0" y="3"/>
                  </a:lnTo>
                  <a:lnTo>
                    <a:pt x="0" y="4"/>
                  </a:lnTo>
                  <a:lnTo>
                    <a:pt x="0" y="4"/>
                  </a:lnTo>
                  <a:lnTo>
                    <a:pt x="0" y="5"/>
                  </a:lnTo>
                  <a:lnTo>
                    <a:pt x="0" y="5"/>
                  </a:lnTo>
                  <a:lnTo>
                    <a:pt x="0" y="6"/>
                  </a:lnTo>
                  <a:lnTo>
                    <a:pt x="1" y="6"/>
                  </a:lnTo>
                  <a:lnTo>
                    <a:pt x="1" y="6"/>
                  </a:lnTo>
                  <a:lnTo>
                    <a:pt x="1" y="6"/>
                  </a:lnTo>
                  <a:lnTo>
                    <a:pt x="1" y="6"/>
                  </a:lnTo>
                  <a:lnTo>
                    <a:pt x="1" y="7"/>
                  </a:lnTo>
                  <a:lnTo>
                    <a:pt x="2" y="7"/>
                  </a:lnTo>
                  <a:lnTo>
                    <a:pt x="2" y="6"/>
                  </a:lnTo>
                  <a:lnTo>
                    <a:pt x="2" y="6"/>
                  </a:lnTo>
                  <a:lnTo>
                    <a:pt x="3" y="6"/>
                  </a:lnTo>
                  <a:lnTo>
                    <a:pt x="3" y="6"/>
                  </a:lnTo>
                  <a:lnTo>
                    <a:pt x="3" y="5"/>
                  </a:lnTo>
                  <a:lnTo>
                    <a:pt x="3" y="5"/>
                  </a:lnTo>
                  <a:lnTo>
                    <a:pt x="3" y="5"/>
                  </a:lnTo>
                  <a:lnTo>
                    <a:pt x="3" y="5"/>
                  </a:lnTo>
                  <a:lnTo>
                    <a:pt x="3" y="6"/>
                  </a:lnTo>
                  <a:lnTo>
                    <a:pt x="2" y="6"/>
                  </a:lnTo>
                  <a:lnTo>
                    <a:pt x="2" y="6"/>
                  </a:lnTo>
                  <a:lnTo>
                    <a:pt x="2" y="6"/>
                  </a:lnTo>
                  <a:lnTo>
                    <a:pt x="1" y="6"/>
                  </a:lnTo>
                  <a:lnTo>
                    <a:pt x="1" y="5"/>
                  </a:lnTo>
                  <a:lnTo>
                    <a:pt x="1" y="5"/>
                  </a:lnTo>
                  <a:lnTo>
                    <a:pt x="1" y="4"/>
                  </a:lnTo>
                  <a:lnTo>
                    <a:pt x="0" y="4"/>
                  </a:lnTo>
                  <a:lnTo>
                    <a:pt x="0" y="4"/>
                  </a:lnTo>
                  <a:lnTo>
                    <a:pt x="0" y="3"/>
                  </a:lnTo>
                  <a:lnTo>
                    <a:pt x="0" y="3"/>
                  </a:lnTo>
                  <a:lnTo>
                    <a:pt x="0" y="2"/>
                  </a:lnTo>
                  <a:lnTo>
                    <a:pt x="1" y="2"/>
                  </a:lnTo>
                  <a:lnTo>
                    <a:pt x="1" y="1"/>
                  </a:lnTo>
                  <a:lnTo>
                    <a:pt x="1" y="1"/>
                  </a:lnTo>
                  <a:lnTo>
                    <a:pt x="1" y="1"/>
                  </a:lnTo>
                  <a:lnTo>
                    <a:pt x="1" y="1"/>
                  </a:lnTo>
                  <a:lnTo>
                    <a:pt x="2" y="1"/>
                  </a:lnTo>
                  <a:lnTo>
                    <a:pt x="2" y="1"/>
                  </a:lnTo>
                  <a:lnTo>
                    <a:pt x="2" y="1"/>
                  </a:lnTo>
                  <a:lnTo>
                    <a:pt x="3" y="1"/>
                  </a:lnTo>
                  <a:lnTo>
                    <a:pt x="3" y="2"/>
                  </a:lnTo>
                  <a:lnTo>
                    <a:pt x="3" y="2"/>
                  </a:lnTo>
                  <a:lnTo>
                    <a:pt x="3" y="2"/>
                  </a:lnTo>
                  <a:lnTo>
                    <a:pt x="3"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4" name="Freeform 808"/>
            <p:cNvSpPr>
              <a:spLocks/>
            </p:cNvSpPr>
            <p:nvPr/>
          </p:nvSpPr>
          <p:spPr bwMode="auto">
            <a:xfrm>
              <a:off x="1489" y="3701"/>
              <a:ext cx="5" cy="7"/>
            </a:xfrm>
            <a:custGeom>
              <a:avLst/>
              <a:gdLst>
                <a:gd name="T0" fmla="*/ 3 w 5"/>
                <a:gd name="T1" fmla="*/ 2 h 7"/>
                <a:gd name="T2" fmla="*/ 3 w 5"/>
                <a:gd name="T3" fmla="*/ 2 h 7"/>
                <a:gd name="T4" fmla="*/ 3 w 5"/>
                <a:gd name="T5" fmla="*/ 3 h 7"/>
                <a:gd name="T6" fmla="*/ 2 w 5"/>
                <a:gd name="T7" fmla="*/ 3 h 7"/>
                <a:gd name="T8" fmla="*/ 2 w 5"/>
                <a:gd name="T9" fmla="*/ 3 h 7"/>
                <a:gd name="T10" fmla="*/ 2 w 5"/>
                <a:gd name="T11" fmla="*/ 3 h 7"/>
                <a:gd name="T12" fmla="*/ 2 w 5"/>
                <a:gd name="T13" fmla="*/ 3 h 7"/>
                <a:gd name="T14" fmla="*/ 2 w 5"/>
                <a:gd name="T15" fmla="*/ 1 h 7"/>
                <a:gd name="T16" fmla="*/ 2 w 5"/>
                <a:gd name="T17" fmla="*/ 1 h 7"/>
                <a:gd name="T18" fmla="*/ 2 w 5"/>
                <a:gd name="T19" fmla="*/ 1 h 7"/>
                <a:gd name="T20" fmla="*/ 2 w 5"/>
                <a:gd name="T21" fmla="*/ 1 h 7"/>
                <a:gd name="T22" fmla="*/ 3 w 5"/>
                <a:gd name="T23" fmla="*/ 1 h 7"/>
                <a:gd name="T24" fmla="*/ 3 w 5"/>
                <a:gd name="T25" fmla="*/ 1 h 7"/>
                <a:gd name="T26" fmla="*/ 3 w 5"/>
                <a:gd name="T27" fmla="*/ 1 h 7"/>
                <a:gd name="T28" fmla="*/ 4 w 5"/>
                <a:gd name="T29" fmla="*/ 1 h 7"/>
                <a:gd name="T30" fmla="*/ 4 w 5"/>
                <a:gd name="T31" fmla="*/ 2 h 7"/>
                <a:gd name="T32" fmla="*/ 4 w 5"/>
                <a:gd name="T33" fmla="*/ 2 h 7"/>
                <a:gd name="T34" fmla="*/ 4 w 5"/>
                <a:gd name="T35" fmla="*/ 0 h 7"/>
                <a:gd name="T36" fmla="*/ 0 w 5"/>
                <a:gd name="T37" fmla="*/ 0 h 7"/>
                <a:gd name="T38" fmla="*/ 0 w 5"/>
                <a:gd name="T39" fmla="*/ 1 h 7"/>
                <a:gd name="T40" fmla="*/ 0 w 5"/>
                <a:gd name="T41" fmla="*/ 1 h 7"/>
                <a:gd name="T42" fmla="*/ 1 w 5"/>
                <a:gd name="T43" fmla="*/ 1 h 7"/>
                <a:gd name="T44" fmla="*/ 1 w 5"/>
                <a:gd name="T45" fmla="*/ 1 h 7"/>
                <a:gd name="T46" fmla="*/ 1 w 5"/>
                <a:gd name="T47" fmla="*/ 2 h 7"/>
                <a:gd name="T48" fmla="*/ 1 w 5"/>
                <a:gd name="T49" fmla="*/ 5 h 7"/>
                <a:gd name="T50" fmla="*/ 1 w 5"/>
                <a:gd name="T51" fmla="*/ 6 h 7"/>
                <a:gd name="T52" fmla="*/ 1 w 5"/>
                <a:gd name="T53" fmla="*/ 6 h 7"/>
                <a:gd name="T54" fmla="*/ 0 w 5"/>
                <a:gd name="T55" fmla="*/ 6 h 7"/>
                <a:gd name="T56" fmla="*/ 0 w 5"/>
                <a:gd name="T57" fmla="*/ 6 h 7"/>
                <a:gd name="T58" fmla="*/ 4 w 5"/>
                <a:gd name="T59" fmla="*/ 6 h 7"/>
                <a:gd name="T60" fmla="*/ 4 w 5"/>
                <a:gd name="T61" fmla="*/ 5 h 7"/>
                <a:gd name="T62" fmla="*/ 4 w 5"/>
                <a:gd name="T63" fmla="*/ 5 h 7"/>
                <a:gd name="T64" fmla="*/ 4 w 5"/>
                <a:gd name="T65" fmla="*/ 5 h 7"/>
                <a:gd name="T66" fmla="*/ 4 w 5"/>
                <a:gd name="T67" fmla="*/ 6 h 7"/>
                <a:gd name="T68" fmla="*/ 3 w 5"/>
                <a:gd name="T69" fmla="*/ 6 h 7"/>
                <a:gd name="T70" fmla="*/ 3 w 5"/>
                <a:gd name="T71" fmla="*/ 6 h 7"/>
                <a:gd name="T72" fmla="*/ 2 w 5"/>
                <a:gd name="T73" fmla="*/ 6 h 7"/>
                <a:gd name="T74" fmla="*/ 2 w 5"/>
                <a:gd name="T75" fmla="*/ 6 h 7"/>
                <a:gd name="T76" fmla="*/ 2 w 5"/>
                <a:gd name="T77" fmla="*/ 6 h 7"/>
                <a:gd name="T78" fmla="*/ 2 w 5"/>
                <a:gd name="T79" fmla="*/ 6 h 7"/>
                <a:gd name="T80" fmla="*/ 2 w 5"/>
                <a:gd name="T81" fmla="*/ 5 h 7"/>
                <a:gd name="T82" fmla="*/ 2 w 5"/>
                <a:gd name="T83" fmla="*/ 3 h 7"/>
                <a:gd name="T84" fmla="*/ 2 w 5"/>
                <a:gd name="T85" fmla="*/ 3 h 7"/>
                <a:gd name="T86" fmla="*/ 2 w 5"/>
                <a:gd name="T87" fmla="*/ 3 h 7"/>
                <a:gd name="T88" fmla="*/ 2 w 5"/>
                <a:gd name="T89" fmla="*/ 4 h 7"/>
                <a:gd name="T90" fmla="*/ 3 w 5"/>
                <a:gd name="T91" fmla="*/ 4 h 7"/>
                <a:gd name="T92" fmla="*/ 3 w 5"/>
                <a:gd name="T93" fmla="*/ 4 h 7"/>
                <a:gd name="T94" fmla="*/ 3 w 5"/>
                <a:gd name="T95" fmla="*/ 4 h 7"/>
                <a:gd name="T96" fmla="*/ 3 w 5"/>
                <a:gd name="T9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 h="7">
                  <a:moveTo>
                    <a:pt x="3" y="2"/>
                  </a:moveTo>
                  <a:lnTo>
                    <a:pt x="3" y="2"/>
                  </a:lnTo>
                  <a:lnTo>
                    <a:pt x="3" y="3"/>
                  </a:lnTo>
                  <a:lnTo>
                    <a:pt x="2" y="3"/>
                  </a:lnTo>
                  <a:lnTo>
                    <a:pt x="2" y="3"/>
                  </a:lnTo>
                  <a:lnTo>
                    <a:pt x="2" y="3"/>
                  </a:lnTo>
                  <a:lnTo>
                    <a:pt x="2" y="3"/>
                  </a:lnTo>
                  <a:lnTo>
                    <a:pt x="2" y="1"/>
                  </a:lnTo>
                  <a:lnTo>
                    <a:pt x="2" y="1"/>
                  </a:lnTo>
                  <a:lnTo>
                    <a:pt x="2" y="1"/>
                  </a:lnTo>
                  <a:lnTo>
                    <a:pt x="2" y="1"/>
                  </a:lnTo>
                  <a:lnTo>
                    <a:pt x="3" y="1"/>
                  </a:lnTo>
                  <a:lnTo>
                    <a:pt x="3" y="1"/>
                  </a:lnTo>
                  <a:lnTo>
                    <a:pt x="3" y="1"/>
                  </a:lnTo>
                  <a:lnTo>
                    <a:pt x="4" y="1"/>
                  </a:lnTo>
                  <a:lnTo>
                    <a:pt x="4" y="2"/>
                  </a:lnTo>
                  <a:lnTo>
                    <a:pt x="4" y="2"/>
                  </a:lnTo>
                  <a:lnTo>
                    <a:pt x="4" y="0"/>
                  </a:lnTo>
                  <a:lnTo>
                    <a:pt x="0" y="0"/>
                  </a:lnTo>
                  <a:lnTo>
                    <a:pt x="0" y="1"/>
                  </a:lnTo>
                  <a:lnTo>
                    <a:pt x="0" y="1"/>
                  </a:lnTo>
                  <a:lnTo>
                    <a:pt x="1" y="1"/>
                  </a:lnTo>
                  <a:lnTo>
                    <a:pt x="1" y="1"/>
                  </a:lnTo>
                  <a:lnTo>
                    <a:pt x="1" y="2"/>
                  </a:lnTo>
                  <a:lnTo>
                    <a:pt x="1" y="5"/>
                  </a:lnTo>
                  <a:lnTo>
                    <a:pt x="1" y="6"/>
                  </a:lnTo>
                  <a:lnTo>
                    <a:pt x="1" y="6"/>
                  </a:lnTo>
                  <a:lnTo>
                    <a:pt x="0" y="6"/>
                  </a:lnTo>
                  <a:lnTo>
                    <a:pt x="0" y="6"/>
                  </a:lnTo>
                  <a:lnTo>
                    <a:pt x="4" y="6"/>
                  </a:lnTo>
                  <a:lnTo>
                    <a:pt x="4" y="5"/>
                  </a:lnTo>
                  <a:lnTo>
                    <a:pt x="4" y="5"/>
                  </a:lnTo>
                  <a:lnTo>
                    <a:pt x="4" y="5"/>
                  </a:lnTo>
                  <a:lnTo>
                    <a:pt x="4" y="6"/>
                  </a:lnTo>
                  <a:lnTo>
                    <a:pt x="3" y="6"/>
                  </a:lnTo>
                  <a:lnTo>
                    <a:pt x="3" y="6"/>
                  </a:lnTo>
                  <a:lnTo>
                    <a:pt x="2" y="6"/>
                  </a:lnTo>
                  <a:lnTo>
                    <a:pt x="2" y="6"/>
                  </a:lnTo>
                  <a:lnTo>
                    <a:pt x="2" y="6"/>
                  </a:lnTo>
                  <a:lnTo>
                    <a:pt x="2" y="6"/>
                  </a:lnTo>
                  <a:lnTo>
                    <a:pt x="2" y="5"/>
                  </a:lnTo>
                  <a:lnTo>
                    <a:pt x="2" y="3"/>
                  </a:lnTo>
                  <a:lnTo>
                    <a:pt x="2" y="3"/>
                  </a:lnTo>
                  <a:lnTo>
                    <a:pt x="2" y="3"/>
                  </a:lnTo>
                  <a:lnTo>
                    <a:pt x="2" y="4"/>
                  </a:lnTo>
                  <a:lnTo>
                    <a:pt x="3" y="4"/>
                  </a:lnTo>
                  <a:lnTo>
                    <a:pt x="3" y="4"/>
                  </a:lnTo>
                  <a:lnTo>
                    <a:pt x="3" y="4"/>
                  </a:lnTo>
                  <a:lnTo>
                    <a:pt x="3"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5" name="Freeform 809"/>
            <p:cNvSpPr>
              <a:spLocks/>
            </p:cNvSpPr>
            <p:nvPr/>
          </p:nvSpPr>
          <p:spPr bwMode="auto">
            <a:xfrm>
              <a:off x="1372" y="3749"/>
              <a:ext cx="16" cy="14"/>
            </a:xfrm>
            <a:custGeom>
              <a:avLst/>
              <a:gdLst>
                <a:gd name="T0" fmla="*/ 7 w 16"/>
                <a:gd name="T1" fmla="*/ 7 h 14"/>
                <a:gd name="T2" fmla="*/ 7 w 16"/>
                <a:gd name="T3" fmla="*/ 8 h 14"/>
                <a:gd name="T4" fmla="*/ 8 w 16"/>
                <a:gd name="T5" fmla="*/ 8 h 14"/>
                <a:gd name="T6" fmla="*/ 8 w 16"/>
                <a:gd name="T7" fmla="*/ 8 h 14"/>
                <a:gd name="T8" fmla="*/ 9 w 16"/>
                <a:gd name="T9" fmla="*/ 8 h 14"/>
                <a:gd name="T10" fmla="*/ 9 w 16"/>
                <a:gd name="T11" fmla="*/ 9 h 14"/>
                <a:gd name="T12" fmla="*/ 9 w 16"/>
                <a:gd name="T13" fmla="*/ 10 h 14"/>
                <a:gd name="T14" fmla="*/ 9 w 16"/>
                <a:gd name="T15" fmla="*/ 10 h 14"/>
                <a:gd name="T16" fmla="*/ 9 w 16"/>
                <a:gd name="T17" fmla="*/ 11 h 14"/>
                <a:gd name="T18" fmla="*/ 11 w 16"/>
                <a:gd name="T19" fmla="*/ 7 h 14"/>
                <a:gd name="T20" fmla="*/ 11 w 16"/>
                <a:gd name="T21" fmla="*/ 7 h 14"/>
                <a:gd name="T22" fmla="*/ 11 w 16"/>
                <a:gd name="T23" fmla="*/ 8 h 14"/>
                <a:gd name="T24" fmla="*/ 10 w 16"/>
                <a:gd name="T25" fmla="*/ 8 h 14"/>
                <a:gd name="T26" fmla="*/ 9 w 16"/>
                <a:gd name="T27" fmla="*/ 8 h 14"/>
                <a:gd name="T28" fmla="*/ 9 w 16"/>
                <a:gd name="T29" fmla="*/ 8 h 14"/>
                <a:gd name="T30" fmla="*/ 8 w 16"/>
                <a:gd name="T31" fmla="*/ 8 h 14"/>
                <a:gd name="T32" fmla="*/ 8 w 16"/>
                <a:gd name="T33" fmla="*/ 7 h 14"/>
                <a:gd name="T34" fmla="*/ 7 w 16"/>
                <a:gd name="T35" fmla="*/ 7 h 14"/>
                <a:gd name="T36" fmla="*/ 9 w 16"/>
                <a:gd name="T37" fmla="*/ 4 h 14"/>
                <a:gd name="T38" fmla="*/ 9 w 16"/>
                <a:gd name="T39" fmla="*/ 4 h 14"/>
                <a:gd name="T40" fmla="*/ 9 w 16"/>
                <a:gd name="T41" fmla="*/ 3 h 14"/>
                <a:gd name="T42" fmla="*/ 9 w 16"/>
                <a:gd name="T43" fmla="*/ 3 h 14"/>
                <a:gd name="T44" fmla="*/ 10 w 16"/>
                <a:gd name="T45" fmla="*/ 3 h 14"/>
                <a:gd name="T46" fmla="*/ 11 w 16"/>
                <a:gd name="T47" fmla="*/ 3 h 14"/>
                <a:gd name="T48" fmla="*/ 11 w 16"/>
                <a:gd name="T49" fmla="*/ 3 h 14"/>
                <a:gd name="T50" fmla="*/ 11 w 16"/>
                <a:gd name="T51" fmla="*/ 3 h 14"/>
                <a:gd name="T52" fmla="*/ 12 w 16"/>
                <a:gd name="T53" fmla="*/ 3 h 14"/>
                <a:gd name="T54" fmla="*/ 12 w 16"/>
                <a:gd name="T55" fmla="*/ 4 h 14"/>
                <a:gd name="T56" fmla="*/ 13 w 16"/>
                <a:gd name="T57" fmla="*/ 4 h 14"/>
                <a:gd name="T58" fmla="*/ 13 w 16"/>
                <a:gd name="T59" fmla="*/ 5 h 14"/>
                <a:gd name="T60" fmla="*/ 14 w 16"/>
                <a:gd name="T61" fmla="*/ 5 h 14"/>
                <a:gd name="T62" fmla="*/ 14 w 16"/>
                <a:gd name="T63" fmla="*/ 5 h 14"/>
                <a:gd name="T64" fmla="*/ 14 w 16"/>
                <a:gd name="T65" fmla="*/ 6 h 14"/>
                <a:gd name="T66" fmla="*/ 14 w 16"/>
                <a:gd name="T67" fmla="*/ 7 h 14"/>
                <a:gd name="T68" fmla="*/ 14 w 16"/>
                <a:gd name="T69" fmla="*/ 8 h 14"/>
                <a:gd name="T70" fmla="*/ 14 w 16"/>
                <a:gd name="T71" fmla="*/ 8 h 14"/>
                <a:gd name="T72" fmla="*/ 14 w 16"/>
                <a:gd name="T73" fmla="*/ 8 h 14"/>
                <a:gd name="T74" fmla="*/ 15 w 16"/>
                <a:gd name="T75" fmla="*/ 5 h 14"/>
                <a:gd name="T76" fmla="*/ 7 w 16"/>
                <a:gd name="T77" fmla="*/ 0 h 14"/>
                <a:gd name="T78" fmla="*/ 7 w 16"/>
                <a:gd name="T79" fmla="*/ 1 h 14"/>
                <a:gd name="T80" fmla="*/ 8 w 16"/>
                <a:gd name="T81" fmla="*/ 1 h 14"/>
                <a:gd name="T82" fmla="*/ 8 w 16"/>
                <a:gd name="T83" fmla="*/ 1 h 14"/>
                <a:gd name="T84" fmla="*/ 8 w 16"/>
                <a:gd name="T85" fmla="*/ 2 h 14"/>
                <a:gd name="T86" fmla="*/ 8 w 16"/>
                <a:gd name="T87" fmla="*/ 3 h 14"/>
                <a:gd name="T88" fmla="*/ 7 w 16"/>
                <a:gd name="T89" fmla="*/ 3 h 14"/>
                <a:gd name="T90" fmla="*/ 3 w 16"/>
                <a:gd name="T91" fmla="*/ 9 h 14"/>
                <a:gd name="T92" fmla="*/ 3 w 16"/>
                <a:gd name="T93" fmla="*/ 10 h 14"/>
                <a:gd name="T94" fmla="*/ 2 w 16"/>
                <a:gd name="T95" fmla="*/ 10 h 14"/>
                <a:gd name="T96" fmla="*/ 2 w 16"/>
                <a:gd name="T97" fmla="*/ 10 h 14"/>
                <a:gd name="T98" fmla="*/ 1 w 16"/>
                <a:gd name="T99" fmla="*/ 10 h 14"/>
                <a:gd name="T100" fmla="*/ 1 w 16"/>
                <a:gd name="T101" fmla="*/ 10 h 14"/>
                <a:gd name="T102" fmla="*/ 0 w 16"/>
                <a:gd name="T103" fmla="*/ 10 h 14"/>
                <a:gd name="T104" fmla="*/ 5 w 16"/>
                <a:gd name="T105" fmla="*/ 13 h 14"/>
                <a:gd name="T106" fmla="*/ 5 w 16"/>
                <a:gd name="T107" fmla="*/ 12 h 14"/>
                <a:gd name="T108" fmla="*/ 4 w 16"/>
                <a:gd name="T109" fmla="*/ 12 h 14"/>
                <a:gd name="T110" fmla="*/ 4 w 16"/>
                <a:gd name="T111" fmla="*/ 12 h 14"/>
                <a:gd name="T112" fmla="*/ 4 w 16"/>
                <a:gd name="T113" fmla="*/ 11 h 14"/>
                <a:gd name="T114" fmla="*/ 4 w 16"/>
                <a:gd name="T115" fmla="*/ 10 h 14"/>
                <a:gd name="T116" fmla="*/ 4 w 16"/>
                <a:gd name="T117" fmla="*/ 10 h 14"/>
                <a:gd name="T118" fmla="*/ 5 w 16"/>
                <a:gd name="T119" fmla="*/ 10 h 14"/>
                <a:gd name="T120" fmla="*/ 7 w 16"/>
                <a:gd name="T1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 h="14">
                  <a:moveTo>
                    <a:pt x="7" y="7"/>
                  </a:moveTo>
                  <a:lnTo>
                    <a:pt x="7" y="8"/>
                  </a:lnTo>
                  <a:lnTo>
                    <a:pt x="8" y="8"/>
                  </a:lnTo>
                  <a:lnTo>
                    <a:pt x="8" y="8"/>
                  </a:lnTo>
                  <a:lnTo>
                    <a:pt x="9" y="8"/>
                  </a:lnTo>
                  <a:lnTo>
                    <a:pt x="9" y="9"/>
                  </a:lnTo>
                  <a:lnTo>
                    <a:pt x="9" y="10"/>
                  </a:lnTo>
                  <a:lnTo>
                    <a:pt x="9" y="10"/>
                  </a:lnTo>
                  <a:lnTo>
                    <a:pt x="9" y="11"/>
                  </a:lnTo>
                  <a:lnTo>
                    <a:pt x="11" y="7"/>
                  </a:lnTo>
                  <a:lnTo>
                    <a:pt x="11" y="7"/>
                  </a:lnTo>
                  <a:lnTo>
                    <a:pt x="11" y="8"/>
                  </a:lnTo>
                  <a:lnTo>
                    <a:pt x="10" y="8"/>
                  </a:lnTo>
                  <a:lnTo>
                    <a:pt x="9" y="8"/>
                  </a:lnTo>
                  <a:lnTo>
                    <a:pt x="9" y="8"/>
                  </a:lnTo>
                  <a:lnTo>
                    <a:pt x="8" y="8"/>
                  </a:lnTo>
                  <a:lnTo>
                    <a:pt x="8" y="7"/>
                  </a:lnTo>
                  <a:lnTo>
                    <a:pt x="7" y="7"/>
                  </a:lnTo>
                  <a:lnTo>
                    <a:pt x="9" y="4"/>
                  </a:lnTo>
                  <a:lnTo>
                    <a:pt x="9" y="4"/>
                  </a:lnTo>
                  <a:lnTo>
                    <a:pt x="9" y="3"/>
                  </a:lnTo>
                  <a:lnTo>
                    <a:pt x="9" y="3"/>
                  </a:lnTo>
                  <a:lnTo>
                    <a:pt x="10" y="3"/>
                  </a:lnTo>
                  <a:lnTo>
                    <a:pt x="11" y="3"/>
                  </a:lnTo>
                  <a:lnTo>
                    <a:pt x="11" y="3"/>
                  </a:lnTo>
                  <a:lnTo>
                    <a:pt x="11" y="3"/>
                  </a:lnTo>
                  <a:lnTo>
                    <a:pt x="12" y="3"/>
                  </a:lnTo>
                  <a:lnTo>
                    <a:pt x="12" y="4"/>
                  </a:lnTo>
                  <a:lnTo>
                    <a:pt x="13" y="4"/>
                  </a:lnTo>
                  <a:lnTo>
                    <a:pt x="13" y="5"/>
                  </a:lnTo>
                  <a:lnTo>
                    <a:pt x="14" y="5"/>
                  </a:lnTo>
                  <a:lnTo>
                    <a:pt x="14" y="5"/>
                  </a:lnTo>
                  <a:lnTo>
                    <a:pt x="14" y="6"/>
                  </a:lnTo>
                  <a:lnTo>
                    <a:pt x="14" y="7"/>
                  </a:lnTo>
                  <a:lnTo>
                    <a:pt x="14" y="8"/>
                  </a:lnTo>
                  <a:lnTo>
                    <a:pt x="14" y="8"/>
                  </a:lnTo>
                  <a:lnTo>
                    <a:pt x="14" y="8"/>
                  </a:lnTo>
                  <a:lnTo>
                    <a:pt x="15" y="5"/>
                  </a:lnTo>
                  <a:lnTo>
                    <a:pt x="7" y="0"/>
                  </a:lnTo>
                  <a:lnTo>
                    <a:pt x="7" y="1"/>
                  </a:lnTo>
                  <a:lnTo>
                    <a:pt x="8" y="1"/>
                  </a:lnTo>
                  <a:lnTo>
                    <a:pt x="8" y="1"/>
                  </a:lnTo>
                  <a:lnTo>
                    <a:pt x="8" y="2"/>
                  </a:lnTo>
                  <a:lnTo>
                    <a:pt x="8" y="3"/>
                  </a:lnTo>
                  <a:lnTo>
                    <a:pt x="7" y="3"/>
                  </a:lnTo>
                  <a:lnTo>
                    <a:pt x="3" y="9"/>
                  </a:lnTo>
                  <a:lnTo>
                    <a:pt x="3" y="10"/>
                  </a:lnTo>
                  <a:lnTo>
                    <a:pt x="2" y="10"/>
                  </a:lnTo>
                  <a:lnTo>
                    <a:pt x="2" y="10"/>
                  </a:lnTo>
                  <a:lnTo>
                    <a:pt x="1" y="10"/>
                  </a:lnTo>
                  <a:lnTo>
                    <a:pt x="1" y="10"/>
                  </a:lnTo>
                  <a:lnTo>
                    <a:pt x="0" y="10"/>
                  </a:lnTo>
                  <a:lnTo>
                    <a:pt x="5" y="13"/>
                  </a:lnTo>
                  <a:lnTo>
                    <a:pt x="5" y="12"/>
                  </a:lnTo>
                  <a:lnTo>
                    <a:pt x="4" y="12"/>
                  </a:lnTo>
                  <a:lnTo>
                    <a:pt x="4" y="12"/>
                  </a:lnTo>
                  <a:lnTo>
                    <a:pt x="4" y="11"/>
                  </a:lnTo>
                  <a:lnTo>
                    <a:pt x="4" y="10"/>
                  </a:lnTo>
                  <a:lnTo>
                    <a:pt x="4" y="10"/>
                  </a:lnTo>
                  <a:lnTo>
                    <a:pt x="5" y="10"/>
                  </a:lnTo>
                  <a:lnTo>
                    <a:pt x="7" y="7"/>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6" name="Freeform 810"/>
            <p:cNvSpPr>
              <a:spLocks/>
            </p:cNvSpPr>
            <p:nvPr/>
          </p:nvSpPr>
          <p:spPr bwMode="auto">
            <a:xfrm>
              <a:off x="1440" y="3701"/>
              <a:ext cx="2" cy="7"/>
            </a:xfrm>
            <a:custGeom>
              <a:avLst/>
              <a:gdLst>
                <a:gd name="T0" fmla="*/ 0 w 2"/>
                <a:gd name="T1" fmla="*/ 2 h 7"/>
                <a:gd name="T2" fmla="*/ 0 w 2"/>
                <a:gd name="T3" fmla="*/ 1 h 7"/>
                <a:gd name="T4" fmla="*/ 0 w 2"/>
                <a:gd name="T5" fmla="*/ 1 h 7"/>
                <a:gd name="T6" fmla="*/ 0 w 2"/>
                <a:gd name="T7" fmla="*/ 1 h 7"/>
                <a:gd name="T8" fmla="*/ 0 w 2"/>
                <a:gd name="T9" fmla="*/ 1 h 7"/>
                <a:gd name="T10" fmla="*/ 0 w 2"/>
                <a:gd name="T11" fmla="*/ 0 h 7"/>
                <a:gd name="T12" fmla="*/ 1 w 2"/>
                <a:gd name="T13" fmla="*/ 0 h 7"/>
                <a:gd name="T14" fmla="*/ 1 w 2"/>
                <a:gd name="T15" fmla="*/ 1 h 7"/>
                <a:gd name="T16" fmla="*/ 1 w 2"/>
                <a:gd name="T17" fmla="*/ 1 h 7"/>
                <a:gd name="T18" fmla="*/ 1 w 2"/>
                <a:gd name="T19" fmla="*/ 1 h 7"/>
                <a:gd name="T20" fmla="*/ 1 w 2"/>
                <a:gd name="T21" fmla="*/ 1 h 7"/>
                <a:gd name="T22" fmla="*/ 1 w 2"/>
                <a:gd name="T23" fmla="*/ 2 h 7"/>
                <a:gd name="T24" fmla="*/ 1 w 2"/>
                <a:gd name="T25" fmla="*/ 5 h 7"/>
                <a:gd name="T26" fmla="*/ 1 w 2"/>
                <a:gd name="T27" fmla="*/ 6 h 7"/>
                <a:gd name="T28" fmla="*/ 1 w 2"/>
                <a:gd name="T29" fmla="*/ 6 h 7"/>
                <a:gd name="T30" fmla="*/ 1 w 2"/>
                <a:gd name="T31" fmla="*/ 6 h 7"/>
                <a:gd name="T32" fmla="*/ 1 w 2"/>
                <a:gd name="T33" fmla="*/ 6 h 7"/>
                <a:gd name="T34" fmla="*/ 0 w 2"/>
                <a:gd name="T35" fmla="*/ 6 h 7"/>
                <a:gd name="T36" fmla="*/ 0 w 2"/>
                <a:gd name="T37" fmla="*/ 6 h 7"/>
                <a:gd name="T38" fmla="*/ 0 w 2"/>
                <a:gd name="T39" fmla="*/ 6 h 7"/>
                <a:gd name="T40" fmla="*/ 0 w 2"/>
                <a:gd name="T41" fmla="*/ 5 h 7"/>
                <a:gd name="T42" fmla="*/ 0 w 2"/>
                <a:gd name="T4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 h="7">
                  <a:moveTo>
                    <a:pt x="0" y="2"/>
                  </a:moveTo>
                  <a:lnTo>
                    <a:pt x="0" y="1"/>
                  </a:lnTo>
                  <a:lnTo>
                    <a:pt x="0" y="1"/>
                  </a:lnTo>
                  <a:lnTo>
                    <a:pt x="0" y="1"/>
                  </a:lnTo>
                  <a:lnTo>
                    <a:pt x="0" y="1"/>
                  </a:lnTo>
                  <a:lnTo>
                    <a:pt x="0" y="0"/>
                  </a:lnTo>
                  <a:lnTo>
                    <a:pt x="1" y="0"/>
                  </a:lnTo>
                  <a:lnTo>
                    <a:pt x="1" y="1"/>
                  </a:lnTo>
                  <a:lnTo>
                    <a:pt x="1" y="1"/>
                  </a:lnTo>
                  <a:lnTo>
                    <a:pt x="1" y="1"/>
                  </a:lnTo>
                  <a:lnTo>
                    <a:pt x="1" y="1"/>
                  </a:lnTo>
                  <a:lnTo>
                    <a:pt x="1" y="2"/>
                  </a:lnTo>
                  <a:lnTo>
                    <a:pt x="1" y="5"/>
                  </a:lnTo>
                  <a:lnTo>
                    <a:pt x="1" y="6"/>
                  </a:lnTo>
                  <a:lnTo>
                    <a:pt x="1" y="6"/>
                  </a:lnTo>
                  <a:lnTo>
                    <a:pt x="1" y="6"/>
                  </a:lnTo>
                  <a:lnTo>
                    <a:pt x="1" y="6"/>
                  </a:lnTo>
                  <a:lnTo>
                    <a:pt x="0" y="6"/>
                  </a:lnTo>
                  <a:lnTo>
                    <a:pt x="0" y="6"/>
                  </a:lnTo>
                  <a:lnTo>
                    <a:pt x="0" y="6"/>
                  </a:lnTo>
                  <a:lnTo>
                    <a:pt x="0" y="5"/>
                  </a:lnTo>
                  <a:lnTo>
                    <a:pt x="0" y="2"/>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7" name="Freeform 811"/>
            <p:cNvSpPr>
              <a:spLocks/>
            </p:cNvSpPr>
            <p:nvPr/>
          </p:nvSpPr>
          <p:spPr bwMode="auto">
            <a:xfrm>
              <a:off x="1540" y="3701"/>
              <a:ext cx="5" cy="8"/>
            </a:xfrm>
            <a:custGeom>
              <a:avLst/>
              <a:gdLst>
                <a:gd name="T0" fmla="*/ 4 w 5"/>
                <a:gd name="T1" fmla="*/ 5 h 8"/>
                <a:gd name="T2" fmla="*/ 4 w 5"/>
                <a:gd name="T3" fmla="*/ 5 h 8"/>
                <a:gd name="T4" fmla="*/ 4 w 5"/>
                <a:gd name="T5" fmla="*/ 5 h 8"/>
                <a:gd name="T6" fmla="*/ 3 w 5"/>
                <a:gd name="T7" fmla="*/ 5 h 8"/>
                <a:gd name="T8" fmla="*/ 3 w 5"/>
                <a:gd name="T9" fmla="*/ 6 h 8"/>
                <a:gd name="T10" fmla="*/ 3 w 5"/>
                <a:gd name="T11" fmla="*/ 6 h 8"/>
                <a:gd name="T12" fmla="*/ 2 w 5"/>
                <a:gd name="T13" fmla="*/ 6 h 8"/>
                <a:gd name="T14" fmla="*/ 2 w 5"/>
                <a:gd name="T15" fmla="*/ 6 h 8"/>
                <a:gd name="T16" fmla="*/ 2 w 5"/>
                <a:gd name="T17" fmla="*/ 6 h 8"/>
                <a:gd name="T18" fmla="*/ 1 w 5"/>
                <a:gd name="T19" fmla="*/ 6 h 8"/>
                <a:gd name="T20" fmla="*/ 1 w 5"/>
                <a:gd name="T21" fmla="*/ 6 h 8"/>
                <a:gd name="T22" fmla="*/ 1 w 5"/>
                <a:gd name="T23" fmla="*/ 5 h 8"/>
                <a:gd name="T24" fmla="*/ 1 w 5"/>
                <a:gd name="T25" fmla="*/ 1 h 8"/>
                <a:gd name="T26" fmla="*/ 1 w 5"/>
                <a:gd name="T27" fmla="*/ 1 h 8"/>
                <a:gd name="T28" fmla="*/ 2 w 5"/>
                <a:gd name="T29" fmla="*/ 1 h 8"/>
                <a:gd name="T30" fmla="*/ 2 w 5"/>
                <a:gd name="T31" fmla="*/ 0 h 8"/>
                <a:gd name="T32" fmla="*/ 0 w 5"/>
                <a:gd name="T33" fmla="*/ 0 h 8"/>
                <a:gd name="T34" fmla="*/ 0 w 5"/>
                <a:gd name="T35" fmla="*/ 1 h 8"/>
                <a:gd name="T36" fmla="*/ 0 w 5"/>
                <a:gd name="T37" fmla="*/ 1 h 8"/>
                <a:gd name="T38" fmla="*/ 0 w 5"/>
                <a:gd name="T39" fmla="*/ 1 h 8"/>
                <a:gd name="T40" fmla="*/ 1 w 5"/>
                <a:gd name="T41" fmla="*/ 1 h 8"/>
                <a:gd name="T42" fmla="*/ 1 w 5"/>
                <a:gd name="T43" fmla="*/ 2 h 8"/>
                <a:gd name="T44" fmla="*/ 1 w 5"/>
                <a:gd name="T45" fmla="*/ 5 h 8"/>
                <a:gd name="T46" fmla="*/ 1 w 5"/>
                <a:gd name="T47" fmla="*/ 6 h 8"/>
                <a:gd name="T48" fmla="*/ 0 w 5"/>
                <a:gd name="T49" fmla="*/ 6 h 8"/>
                <a:gd name="T50" fmla="*/ 0 w 5"/>
                <a:gd name="T51" fmla="*/ 6 h 8"/>
                <a:gd name="T52" fmla="*/ 0 w 5"/>
                <a:gd name="T53" fmla="*/ 6 h 8"/>
                <a:gd name="T54" fmla="*/ 0 w 5"/>
                <a:gd name="T55" fmla="*/ 7 h 8"/>
                <a:gd name="T56" fmla="*/ 3 w 5"/>
                <a:gd name="T57" fmla="*/ 7 h 8"/>
                <a:gd name="T58" fmla="*/ 4 w 5"/>
                <a:gd name="T59" fmla="*/ 5 h 8"/>
                <a:gd name="T60" fmla="*/ 4 w 5"/>
                <a:gd name="T6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 h="8">
                  <a:moveTo>
                    <a:pt x="4" y="5"/>
                  </a:moveTo>
                  <a:lnTo>
                    <a:pt x="4" y="5"/>
                  </a:lnTo>
                  <a:lnTo>
                    <a:pt x="4" y="5"/>
                  </a:lnTo>
                  <a:lnTo>
                    <a:pt x="3" y="5"/>
                  </a:lnTo>
                  <a:lnTo>
                    <a:pt x="3" y="6"/>
                  </a:lnTo>
                  <a:lnTo>
                    <a:pt x="3" y="6"/>
                  </a:lnTo>
                  <a:lnTo>
                    <a:pt x="2" y="6"/>
                  </a:lnTo>
                  <a:lnTo>
                    <a:pt x="2" y="6"/>
                  </a:lnTo>
                  <a:lnTo>
                    <a:pt x="2" y="6"/>
                  </a:lnTo>
                  <a:lnTo>
                    <a:pt x="1" y="6"/>
                  </a:lnTo>
                  <a:lnTo>
                    <a:pt x="1" y="6"/>
                  </a:lnTo>
                  <a:lnTo>
                    <a:pt x="1" y="5"/>
                  </a:lnTo>
                  <a:lnTo>
                    <a:pt x="1" y="1"/>
                  </a:lnTo>
                  <a:lnTo>
                    <a:pt x="1" y="1"/>
                  </a:lnTo>
                  <a:lnTo>
                    <a:pt x="2" y="1"/>
                  </a:lnTo>
                  <a:lnTo>
                    <a:pt x="2" y="0"/>
                  </a:lnTo>
                  <a:lnTo>
                    <a:pt x="0" y="0"/>
                  </a:lnTo>
                  <a:lnTo>
                    <a:pt x="0" y="1"/>
                  </a:lnTo>
                  <a:lnTo>
                    <a:pt x="0" y="1"/>
                  </a:lnTo>
                  <a:lnTo>
                    <a:pt x="0" y="1"/>
                  </a:lnTo>
                  <a:lnTo>
                    <a:pt x="1" y="1"/>
                  </a:lnTo>
                  <a:lnTo>
                    <a:pt x="1" y="2"/>
                  </a:lnTo>
                  <a:lnTo>
                    <a:pt x="1" y="5"/>
                  </a:lnTo>
                  <a:lnTo>
                    <a:pt x="1" y="6"/>
                  </a:lnTo>
                  <a:lnTo>
                    <a:pt x="0" y="6"/>
                  </a:lnTo>
                  <a:lnTo>
                    <a:pt x="0" y="6"/>
                  </a:lnTo>
                  <a:lnTo>
                    <a:pt x="0" y="6"/>
                  </a:lnTo>
                  <a:lnTo>
                    <a:pt x="0" y="7"/>
                  </a:lnTo>
                  <a:lnTo>
                    <a:pt x="3" y="7"/>
                  </a:lnTo>
                  <a:lnTo>
                    <a:pt x="4" y="5"/>
                  </a:lnTo>
                  <a:lnTo>
                    <a:pt x="4"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8" name="Freeform 812"/>
            <p:cNvSpPr>
              <a:spLocks/>
            </p:cNvSpPr>
            <p:nvPr/>
          </p:nvSpPr>
          <p:spPr bwMode="auto">
            <a:xfrm>
              <a:off x="1566" y="3701"/>
              <a:ext cx="6" cy="8"/>
            </a:xfrm>
            <a:custGeom>
              <a:avLst/>
              <a:gdLst>
                <a:gd name="T0" fmla="*/ 5 w 6"/>
                <a:gd name="T1" fmla="*/ 3 h 8"/>
                <a:gd name="T2" fmla="*/ 5 w 6"/>
                <a:gd name="T3" fmla="*/ 3 h 8"/>
                <a:gd name="T4" fmla="*/ 5 w 6"/>
                <a:gd name="T5" fmla="*/ 2 h 8"/>
                <a:gd name="T6" fmla="*/ 5 w 6"/>
                <a:gd name="T7" fmla="*/ 2 h 8"/>
                <a:gd name="T8" fmla="*/ 4 w 6"/>
                <a:gd name="T9" fmla="*/ 1 h 8"/>
                <a:gd name="T10" fmla="*/ 4 w 6"/>
                <a:gd name="T11" fmla="*/ 1 h 8"/>
                <a:gd name="T12" fmla="*/ 3 w 6"/>
                <a:gd name="T13" fmla="*/ 1 h 8"/>
                <a:gd name="T14" fmla="*/ 3 w 6"/>
                <a:gd name="T15" fmla="*/ 0 h 8"/>
                <a:gd name="T16" fmla="*/ 3 w 6"/>
                <a:gd name="T17" fmla="*/ 0 h 8"/>
                <a:gd name="T18" fmla="*/ 2 w 6"/>
                <a:gd name="T19" fmla="*/ 0 h 8"/>
                <a:gd name="T20" fmla="*/ 2 w 6"/>
                <a:gd name="T21" fmla="*/ 0 h 8"/>
                <a:gd name="T22" fmla="*/ 1 w 6"/>
                <a:gd name="T23" fmla="*/ 1 h 8"/>
                <a:gd name="T24" fmla="*/ 1 w 6"/>
                <a:gd name="T25" fmla="*/ 1 h 8"/>
                <a:gd name="T26" fmla="*/ 1 w 6"/>
                <a:gd name="T27" fmla="*/ 1 h 8"/>
                <a:gd name="T28" fmla="*/ 0 w 6"/>
                <a:gd name="T29" fmla="*/ 1 h 8"/>
                <a:gd name="T30" fmla="*/ 0 w 6"/>
                <a:gd name="T31" fmla="*/ 2 h 8"/>
                <a:gd name="T32" fmla="*/ 0 w 6"/>
                <a:gd name="T33" fmla="*/ 2 h 8"/>
                <a:gd name="T34" fmla="*/ 0 w 6"/>
                <a:gd name="T35" fmla="*/ 3 h 8"/>
                <a:gd name="T36" fmla="*/ 0 w 6"/>
                <a:gd name="T37" fmla="*/ 3 h 8"/>
                <a:gd name="T38" fmla="*/ 0 w 6"/>
                <a:gd name="T39" fmla="*/ 4 h 8"/>
                <a:gd name="T40" fmla="*/ 0 w 6"/>
                <a:gd name="T41" fmla="*/ 4 h 8"/>
                <a:gd name="T42" fmla="*/ 0 w 6"/>
                <a:gd name="T43" fmla="*/ 5 h 8"/>
                <a:gd name="T44" fmla="*/ 0 w 6"/>
                <a:gd name="T45" fmla="*/ 5 h 8"/>
                <a:gd name="T46" fmla="*/ 0 w 6"/>
                <a:gd name="T47" fmla="*/ 5 h 8"/>
                <a:gd name="T48" fmla="*/ 0 w 6"/>
                <a:gd name="T49" fmla="*/ 6 h 8"/>
                <a:gd name="T50" fmla="*/ 1 w 6"/>
                <a:gd name="T51" fmla="*/ 6 h 8"/>
                <a:gd name="T52" fmla="*/ 1 w 6"/>
                <a:gd name="T53" fmla="*/ 6 h 8"/>
                <a:gd name="T54" fmla="*/ 1 w 6"/>
                <a:gd name="T55" fmla="*/ 6 h 8"/>
                <a:gd name="T56" fmla="*/ 2 w 6"/>
                <a:gd name="T57" fmla="*/ 6 h 8"/>
                <a:gd name="T58" fmla="*/ 2 w 6"/>
                <a:gd name="T59" fmla="*/ 7 h 8"/>
                <a:gd name="T60" fmla="*/ 3 w 6"/>
                <a:gd name="T61" fmla="*/ 7 h 8"/>
                <a:gd name="T62" fmla="*/ 3 w 6"/>
                <a:gd name="T63" fmla="*/ 6 h 8"/>
                <a:gd name="T64" fmla="*/ 3 w 6"/>
                <a:gd name="T65" fmla="*/ 6 h 8"/>
                <a:gd name="T66" fmla="*/ 4 w 6"/>
                <a:gd name="T67" fmla="*/ 6 h 8"/>
                <a:gd name="T68" fmla="*/ 4 w 6"/>
                <a:gd name="T69" fmla="*/ 6 h 8"/>
                <a:gd name="T70" fmla="*/ 4 w 6"/>
                <a:gd name="T71" fmla="*/ 6 h 8"/>
                <a:gd name="T72" fmla="*/ 4 w 6"/>
                <a:gd name="T73" fmla="*/ 5 h 8"/>
                <a:gd name="T74" fmla="*/ 5 w 6"/>
                <a:gd name="T75" fmla="*/ 5 h 8"/>
                <a:gd name="T76" fmla="*/ 5 w 6"/>
                <a:gd name="T77" fmla="*/ 5 h 8"/>
                <a:gd name="T78" fmla="*/ 5 w 6"/>
                <a:gd name="T79" fmla="*/ 4 h 8"/>
                <a:gd name="T80" fmla="*/ 5 w 6"/>
                <a:gd name="T81" fmla="*/ 4 h 8"/>
                <a:gd name="T82" fmla="*/ 5 w 6"/>
                <a:gd name="T8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 h="8">
                  <a:moveTo>
                    <a:pt x="5" y="3"/>
                  </a:moveTo>
                  <a:lnTo>
                    <a:pt x="5" y="3"/>
                  </a:lnTo>
                  <a:lnTo>
                    <a:pt x="5" y="2"/>
                  </a:lnTo>
                  <a:lnTo>
                    <a:pt x="5" y="2"/>
                  </a:lnTo>
                  <a:lnTo>
                    <a:pt x="4" y="1"/>
                  </a:lnTo>
                  <a:lnTo>
                    <a:pt x="4" y="1"/>
                  </a:lnTo>
                  <a:lnTo>
                    <a:pt x="3" y="1"/>
                  </a:lnTo>
                  <a:lnTo>
                    <a:pt x="3" y="0"/>
                  </a:lnTo>
                  <a:lnTo>
                    <a:pt x="3" y="0"/>
                  </a:lnTo>
                  <a:lnTo>
                    <a:pt x="2" y="0"/>
                  </a:lnTo>
                  <a:lnTo>
                    <a:pt x="2" y="0"/>
                  </a:lnTo>
                  <a:lnTo>
                    <a:pt x="1" y="1"/>
                  </a:lnTo>
                  <a:lnTo>
                    <a:pt x="1" y="1"/>
                  </a:lnTo>
                  <a:lnTo>
                    <a:pt x="1" y="1"/>
                  </a:lnTo>
                  <a:lnTo>
                    <a:pt x="0" y="1"/>
                  </a:lnTo>
                  <a:lnTo>
                    <a:pt x="0" y="2"/>
                  </a:lnTo>
                  <a:lnTo>
                    <a:pt x="0" y="2"/>
                  </a:lnTo>
                  <a:lnTo>
                    <a:pt x="0" y="3"/>
                  </a:lnTo>
                  <a:lnTo>
                    <a:pt x="0" y="3"/>
                  </a:lnTo>
                  <a:lnTo>
                    <a:pt x="0" y="4"/>
                  </a:lnTo>
                  <a:lnTo>
                    <a:pt x="0" y="4"/>
                  </a:lnTo>
                  <a:lnTo>
                    <a:pt x="0" y="5"/>
                  </a:lnTo>
                  <a:lnTo>
                    <a:pt x="0" y="5"/>
                  </a:lnTo>
                  <a:lnTo>
                    <a:pt x="0" y="5"/>
                  </a:lnTo>
                  <a:lnTo>
                    <a:pt x="0" y="6"/>
                  </a:lnTo>
                  <a:lnTo>
                    <a:pt x="1" y="6"/>
                  </a:lnTo>
                  <a:lnTo>
                    <a:pt x="1" y="6"/>
                  </a:lnTo>
                  <a:lnTo>
                    <a:pt x="1" y="6"/>
                  </a:lnTo>
                  <a:lnTo>
                    <a:pt x="2" y="6"/>
                  </a:lnTo>
                  <a:lnTo>
                    <a:pt x="2" y="7"/>
                  </a:lnTo>
                  <a:lnTo>
                    <a:pt x="3" y="7"/>
                  </a:lnTo>
                  <a:lnTo>
                    <a:pt x="3" y="6"/>
                  </a:lnTo>
                  <a:lnTo>
                    <a:pt x="3" y="6"/>
                  </a:lnTo>
                  <a:lnTo>
                    <a:pt x="4" y="6"/>
                  </a:lnTo>
                  <a:lnTo>
                    <a:pt x="4" y="6"/>
                  </a:lnTo>
                  <a:lnTo>
                    <a:pt x="4" y="6"/>
                  </a:lnTo>
                  <a:lnTo>
                    <a:pt x="4" y="5"/>
                  </a:lnTo>
                  <a:lnTo>
                    <a:pt x="5" y="5"/>
                  </a:lnTo>
                  <a:lnTo>
                    <a:pt x="5" y="5"/>
                  </a:lnTo>
                  <a:lnTo>
                    <a:pt x="5" y="4"/>
                  </a:lnTo>
                  <a:lnTo>
                    <a:pt x="5" y="4"/>
                  </a:lnTo>
                  <a:lnTo>
                    <a:pt x="5"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69" name="Freeform 813"/>
            <p:cNvSpPr>
              <a:spLocks/>
            </p:cNvSpPr>
            <p:nvPr/>
          </p:nvSpPr>
          <p:spPr bwMode="auto">
            <a:xfrm>
              <a:off x="1568" y="3702"/>
              <a:ext cx="1" cy="6"/>
            </a:xfrm>
            <a:custGeom>
              <a:avLst/>
              <a:gdLst>
                <a:gd name="T0" fmla="*/ 0 w 1"/>
                <a:gd name="T1" fmla="*/ 0 h 6"/>
                <a:gd name="T2" fmla="*/ 0 w 1"/>
                <a:gd name="T3" fmla="*/ 0 h 6"/>
                <a:gd name="T4" fmla="*/ 0 w 1"/>
                <a:gd name="T5" fmla="*/ 0 h 6"/>
                <a:gd name="T6" fmla="*/ 0 w 1"/>
                <a:gd name="T7" fmla="*/ 0 h 6"/>
                <a:gd name="T8" fmla="*/ 0 w 1"/>
                <a:gd name="T9" fmla="*/ 1 h 6"/>
                <a:gd name="T10" fmla="*/ 0 w 1"/>
                <a:gd name="T11" fmla="*/ 1 h 6"/>
                <a:gd name="T12" fmla="*/ 0 w 1"/>
                <a:gd name="T13" fmla="*/ 2 h 6"/>
                <a:gd name="T14" fmla="*/ 0 w 1"/>
                <a:gd name="T15" fmla="*/ 2 h 6"/>
                <a:gd name="T16" fmla="*/ 0 w 1"/>
                <a:gd name="T17" fmla="*/ 3 h 6"/>
                <a:gd name="T18" fmla="*/ 0 w 1"/>
                <a:gd name="T19" fmla="*/ 3 h 6"/>
                <a:gd name="T20" fmla="*/ 0 w 1"/>
                <a:gd name="T21" fmla="*/ 4 h 6"/>
                <a:gd name="T22" fmla="*/ 0 w 1"/>
                <a:gd name="T23" fmla="*/ 4 h 6"/>
                <a:gd name="T24" fmla="*/ 0 w 1"/>
                <a:gd name="T25" fmla="*/ 4 h 6"/>
                <a:gd name="T26" fmla="*/ 0 w 1"/>
                <a:gd name="T27" fmla="*/ 5 h 6"/>
                <a:gd name="T28" fmla="*/ 0 w 1"/>
                <a:gd name="T29" fmla="*/ 5 h 6"/>
                <a:gd name="T30" fmla="*/ 0 w 1"/>
                <a:gd name="T31" fmla="*/ 5 h 6"/>
                <a:gd name="T32" fmla="*/ 0 w 1"/>
                <a:gd name="T33" fmla="*/ 5 h 6"/>
                <a:gd name="T34" fmla="*/ 0 w 1"/>
                <a:gd name="T35" fmla="*/ 5 h 6"/>
                <a:gd name="T36" fmla="*/ 0 w 1"/>
                <a:gd name="T37" fmla="*/ 5 h 6"/>
                <a:gd name="T38" fmla="*/ 0 w 1"/>
                <a:gd name="T39" fmla="*/ 5 h 6"/>
                <a:gd name="T40" fmla="*/ 0 w 1"/>
                <a:gd name="T41" fmla="*/ 4 h 6"/>
                <a:gd name="T42" fmla="*/ 0 w 1"/>
                <a:gd name="T43" fmla="*/ 4 h 6"/>
                <a:gd name="T44" fmla="*/ 0 w 1"/>
                <a:gd name="T45" fmla="*/ 4 h 6"/>
                <a:gd name="T46" fmla="*/ 0 w 1"/>
                <a:gd name="T47" fmla="*/ 3 h 6"/>
                <a:gd name="T48" fmla="*/ 0 w 1"/>
                <a:gd name="T49" fmla="*/ 3 h 6"/>
                <a:gd name="T50" fmla="*/ 0 w 1"/>
                <a:gd name="T51" fmla="*/ 2 h 6"/>
                <a:gd name="T52" fmla="*/ 0 w 1"/>
                <a:gd name="T53" fmla="*/ 2 h 6"/>
                <a:gd name="T54" fmla="*/ 0 w 1"/>
                <a:gd name="T55" fmla="*/ 1 h 6"/>
                <a:gd name="T56" fmla="*/ 0 w 1"/>
                <a:gd name="T57" fmla="*/ 1 h 6"/>
                <a:gd name="T58" fmla="*/ 0 w 1"/>
                <a:gd name="T59" fmla="*/ 0 h 6"/>
                <a:gd name="T60" fmla="*/ 0 w 1"/>
                <a:gd name="T61" fmla="*/ 0 h 6"/>
                <a:gd name="T62" fmla="*/ 0 w 1"/>
                <a:gd name="T6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 h="6">
                  <a:moveTo>
                    <a:pt x="0" y="0"/>
                  </a:moveTo>
                  <a:lnTo>
                    <a:pt x="0" y="0"/>
                  </a:lnTo>
                  <a:lnTo>
                    <a:pt x="0" y="0"/>
                  </a:lnTo>
                  <a:lnTo>
                    <a:pt x="0" y="0"/>
                  </a:lnTo>
                  <a:lnTo>
                    <a:pt x="0" y="1"/>
                  </a:lnTo>
                  <a:lnTo>
                    <a:pt x="0" y="1"/>
                  </a:lnTo>
                  <a:lnTo>
                    <a:pt x="0" y="2"/>
                  </a:lnTo>
                  <a:lnTo>
                    <a:pt x="0" y="2"/>
                  </a:lnTo>
                  <a:lnTo>
                    <a:pt x="0" y="3"/>
                  </a:lnTo>
                  <a:lnTo>
                    <a:pt x="0" y="3"/>
                  </a:lnTo>
                  <a:lnTo>
                    <a:pt x="0" y="4"/>
                  </a:lnTo>
                  <a:lnTo>
                    <a:pt x="0" y="4"/>
                  </a:lnTo>
                  <a:lnTo>
                    <a:pt x="0" y="4"/>
                  </a:lnTo>
                  <a:lnTo>
                    <a:pt x="0" y="5"/>
                  </a:lnTo>
                  <a:lnTo>
                    <a:pt x="0" y="5"/>
                  </a:lnTo>
                  <a:lnTo>
                    <a:pt x="0" y="5"/>
                  </a:lnTo>
                  <a:lnTo>
                    <a:pt x="0" y="5"/>
                  </a:lnTo>
                  <a:lnTo>
                    <a:pt x="0" y="5"/>
                  </a:lnTo>
                  <a:lnTo>
                    <a:pt x="0" y="5"/>
                  </a:lnTo>
                  <a:lnTo>
                    <a:pt x="0" y="5"/>
                  </a:lnTo>
                  <a:lnTo>
                    <a:pt x="0" y="4"/>
                  </a:lnTo>
                  <a:lnTo>
                    <a:pt x="0" y="4"/>
                  </a:lnTo>
                  <a:lnTo>
                    <a:pt x="0" y="4"/>
                  </a:lnTo>
                  <a:lnTo>
                    <a:pt x="0" y="3"/>
                  </a:lnTo>
                  <a:lnTo>
                    <a:pt x="0" y="3"/>
                  </a:lnTo>
                  <a:lnTo>
                    <a:pt x="0" y="2"/>
                  </a:lnTo>
                  <a:lnTo>
                    <a:pt x="0" y="2"/>
                  </a:lnTo>
                  <a:lnTo>
                    <a:pt x="0" y="1"/>
                  </a:lnTo>
                  <a:lnTo>
                    <a:pt x="0" y="1"/>
                  </a:lnTo>
                  <a:lnTo>
                    <a:pt x="0" y="0"/>
                  </a:lnTo>
                  <a:lnTo>
                    <a:pt x="0" y="0"/>
                  </a:lnTo>
                  <a:lnTo>
                    <a:pt x="0" y="0"/>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70" name="Freeform 814"/>
            <p:cNvSpPr>
              <a:spLocks/>
            </p:cNvSpPr>
            <p:nvPr/>
          </p:nvSpPr>
          <p:spPr bwMode="auto">
            <a:xfrm>
              <a:off x="1388" y="3759"/>
              <a:ext cx="10" cy="14"/>
            </a:xfrm>
            <a:custGeom>
              <a:avLst/>
              <a:gdLst>
                <a:gd name="T0" fmla="*/ 6 w 10"/>
                <a:gd name="T1" fmla="*/ 3 h 14"/>
                <a:gd name="T2" fmla="*/ 7 w 10"/>
                <a:gd name="T3" fmla="*/ 3 h 14"/>
                <a:gd name="T4" fmla="*/ 7 w 10"/>
                <a:gd name="T5" fmla="*/ 3 h 14"/>
                <a:gd name="T6" fmla="*/ 7 w 10"/>
                <a:gd name="T7" fmla="*/ 3 h 14"/>
                <a:gd name="T8" fmla="*/ 7 w 10"/>
                <a:gd name="T9" fmla="*/ 2 h 14"/>
                <a:gd name="T10" fmla="*/ 8 w 10"/>
                <a:gd name="T11" fmla="*/ 2 h 14"/>
                <a:gd name="T12" fmla="*/ 8 w 10"/>
                <a:gd name="T13" fmla="*/ 2 h 14"/>
                <a:gd name="T14" fmla="*/ 9 w 10"/>
                <a:gd name="T15" fmla="*/ 2 h 14"/>
                <a:gd name="T16" fmla="*/ 5 w 10"/>
                <a:gd name="T17" fmla="*/ 0 h 14"/>
                <a:gd name="T18" fmla="*/ 5 w 10"/>
                <a:gd name="T19" fmla="*/ 1 h 14"/>
                <a:gd name="T20" fmla="*/ 5 w 10"/>
                <a:gd name="T21" fmla="*/ 1 h 14"/>
                <a:gd name="T22" fmla="*/ 5 w 10"/>
                <a:gd name="T23" fmla="*/ 2 h 14"/>
                <a:gd name="T24" fmla="*/ 5 w 10"/>
                <a:gd name="T25" fmla="*/ 3 h 14"/>
                <a:gd name="T26" fmla="*/ 2 w 10"/>
                <a:gd name="T27" fmla="*/ 9 h 14"/>
                <a:gd name="T28" fmla="*/ 2 w 10"/>
                <a:gd name="T29" fmla="*/ 9 h 14"/>
                <a:gd name="T30" fmla="*/ 2 w 10"/>
                <a:gd name="T31" fmla="*/ 10 h 14"/>
                <a:gd name="T32" fmla="*/ 2 w 10"/>
                <a:gd name="T33" fmla="*/ 10 h 14"/>
                <a:gd name="T34" fmla="*/ 1 w 10"/>
                <a:gd name="T35" fmla="*/ 10 h 14"/>
                <a:gd name="T36" fmla="*/ 1 w 10"/>
                <a:gd name="T37" fmla="*/ 10 h 14"/>
                <a:gd name="T38" fmla="*/ 0 w 10"/>
                <a:gd name="T39" fmla="*/ 10 h 14"/>
                <a:gd name="T40" fmla="*/ 0 w 10"/>
                <a:gd name="T41" fmla="*/ 11 h 14"/>
                <a:gd name="T42" fmla="*/ 4 w 10"/>
                <a:gd name="T43" fmla="*/ 13 h 14"/>
                <a:gd name="T44" fmla="*/ 4 w 10"/>
                <a:gd name="T45" fmla="*/ 12 h 14"/>
                <a:gd name="T46" fmla="*/ 4 w 10"/>
                <a:gd name="T47" fmla="*/ 12 h 14"/>
                <a:gd name="T48" fmla="*/ 4 w 10"/>
                <a:gd name="T49" fmla="*/ 12 h 14"/>
                <a:gd name="T50" fmla="*/ 3 w 10"/>
                <a:gd name="T51" fmla="*/ 12 h 14"/>
                <a:gd name="T52" fmla="*/ 3 w 10"/>
                <a:gd name="T53" fmla="*/ 11 h 14"/>
                <a:gd name="T54" fmla="*/ 3 w 10"/>
                <a:gd name="T55" fmla="*/ 10 h 14"/>
                <a:gd name="T56" fmla="*/ 4 w 10"/>
                <a:gd name="T57" fmla="*/ 10 h 14"/>
                <a:gd name="T58" fmla="*/ 4 w 10"/>
                <a:gd name="T59" fmla="*/ 10 h 14"/>
                <a:gd name="T60" fmla="*/ 6 w 10"/>
                <a:gd name="T61"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 h="14">
                  <a:moveTo>
                    <a:pt x="6" y="3"/>
                  </a:moveTo>
                  <a:lnTo>
                    <a:pt x="7" y="3"/>
                  </a:lnTo>
                  <a:lnTo>
                    <a:pt x="7" y="3"/>
                  </a:lnTo>
                  <a:lnTo>
                    <a:pt x="7" y="3"/>
                  </a:lnTo>
                  <a:lnTo>
                    <a:pt x="7" y="2"/>
                  </a:lnTo>
                  <a:lnTo>
                    <a:pt x="8" y="2"/>
                  </a:lnTo>
                  <a:lnTo>
                    <a:pt x="8" y="2"/>
                  </a:lnTo>
                  <a:lnTo>
                    <a:pt x="9" y="2"/>
                  </a:lnTo>
                  <a:lnTo>
                    <a:pt x="5" y="0"/>
                  </a:lnTo>
                  <a:lnTo>
                    <a:pt x="5" y="1"/>
                  </a:lnTo>
                  <a:lnTo>
                    <a:pt x="5" y="1"/>
                  </a:lnTo>
                  <a:lnTo>
                    <a:pt x="5" y="2"/>
                  </a:lnTo>
                  <a:lnTo>
                    <a:pt x="5" y="3"/>
                  </a:lnTo>
                  <a:lnTo>
                    <a:pt x="2" y="9"/>
                  </a:lnTo>
                  <a:lnTo>
                    <a:pt x="2" y="9"/>
                  </a:lnTo>
                  <a:lnTo>
                    <a:pt x="2" y="10"/>
                  </a:lnTo>
                  <a:lnTo>
                    <a:pt x="2" y="10"/>
                  </a:lnTo>
                  <a:lnTo>
                    <a:pt x="1" y="10"/>
                  </a:lnTo>
                  <a:lnTo>
                    <a:pt x="1" y="10"/>
                  </a:lnTo>
                  <a:lnTo>
                    <a:pt x="0" y="10"/>
                  </a:lnTo>
                  <a:lnTo>
                    <a:pt x="0" y="11"/>
                  </a:lnTo>
                  <a:lnTo>
                    <a:pt x="4" y="13"/>
                  </a:lnTo>
                  <a:lnTo>
                    <a:pt x="4" y="12"/>
                  </a:lnTo>
                  <a:lnTo>
                    <a:pt x="4" y="12"/>
                  </a:lnTo>
                  <a:lnTo>
                    <a:pt x="4" y="12"/>
                  </a:lnTo>
                  <a:lnTo>
                    <a:pt x="3" y="12"/>
                  </a:lnTo>
                  <a:lnTo>
                    <a:pt x="3" y="11"/>
                  </a:lnTo>
                  <a:lnTo>
                    <a:pt x="3" y="10"/>
                  </a:lnTo>
                  <a:lnTo>
                    <a:pt x="4" y="10"/>
                  </a:lnTo>
                  <a:lnTo>
                    <a:pt x="4" y="10"/>
                  </a:lnTo>
                  <a:lnTo>
                    <a:pt x="6" y="3"/>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71" name="Freeform 815"/>
            <p:cNvSpPr>
              <a:spLocks/>
            </p:cNvSpPr>
            <p:nvPr/>
          </p:nvSpPr>
          <p:spPr bwMode="auto">
            <a:xfrm>
              <a:off x="1418" y="3770"/>
              <a:ext cx="12" cy="15"/>
            </a:xfrm>
            <a:custGeom>
              <a:avLst/>
              <a:gdLst>
                <a:gd name="T0" fmla="*/ 8 w 12"/>
                <a:gd name="T1" fmla="*/ 4 h 15"/>
                <a:gd name="T2" fmla="*/ 7 w 12"/>
                <a:gd name="T3" fmla="*/ 6 h 15"/>
                <a:gd name="T4" fmla="*/ 6 w 12"/>
                <a:gd name="T5" fmla="*/ 6 h 15"/>
                <a:gd name="T6" fmla="*/ 5 w 12"/>
                <a:gd name="T7" fmla="*/ 6 h 15"/>
                <a:gd name="T8" fmla="*/ 4 w 12"/>
                <a:gd name="T9" fmla="*/ 6 h 15"/>
                <a:gd name="T10" fmla="*/ 5 w 12"/>
                <a:gd name="T11" fmla="*/ 2 h 15"/>
                <a:gd name="T12" fmla="*/ 5 w 12"/>
                <a:gd name="T13" fmla="*/ 1 h 15"/>
                <a:gd name="T14" fmla="*/ 6 w 12"/>
                <a:gd name="T15" fmla="*/ 1 h 15"/>
                <a:gd name="T16" fmla="*/ 7 w 12"/>
                <a:gd name="T17" fmla="*/ 1 h 15"/>
                <a:gd name="T18" fmla="*/ 8 w 12"/>
                <a:gd name="T19" fmla="*/ 1 h 15"/>
                <a:gd name="T20" fmla="*/ 9 w 12"/>
                <a:gd name="T21" fmla="*/ 2 h 15"/>
                <a:gd name="T22" fmla="*/ 10 w 12"/>
                <a:gd name="T23" fmla="*/ 3 h 15"/>
                <a:gd name="T24" fmla="*/ 10 w 12"/>
                <a:gd name="T25" fmla="*/ 4 h 15"/>
                <a:gd name="T26" fmla="*/ 11 w 12"/>
                <a:gd name="T27" fmla="*/ 5 h 15"/>
                <a:gd name="T28" fmla="*/ 3 w 12"/>
                <a:gd name="T29" fmla="*/ 0 h 15"/>
                <a:gd name="T30" fmla="*/ 3 w 12"/>
                <a:gd name="T31" fmla="*/ 1 h 15"/>
                <a:gd name="T32" fmla="*/ 3 w 12"/>
                <a:gd name="T33" fmla="*/ 2 h 15"/>
                <a:gd name="T34" fmla="*/ 2 w 12"/>
                <a:gd name="T35" fmla="*/ 9 h 15"/>
                <a:gd name="T36" fmla="*/ 1 w 12"/>
                <a:gd name="T37" fmla="*/ 11 h 15"/>
                <a:gd name="T38" fmla="*/ 1 w 12"/>
                <a:gd name="T39" fmla="*/ 11 h 15"/>
                <a:gd name="T40" fmla="*/ 0 w 12"/>
                <a:gd name="T41" fmla="*/ 12 h 15"/>
                <a:gd name="T42" fmla="*/ 10 w 12"/>
                <a:gd name="T43" fmla="*/ 11 h 15"/>
                <a:gd name="T44" fmla="*/ 8 w 12"/>
                <a:gd name="T45" fmla="*/ 12 h 15"/>
                <a:gd name="T46" fmla="*/ 8 w 12"/>
                <a:gd name="T47" fmla="*/ 13 h 15"/>
                <a:gd name="T48" fmla="*/ 6 w 12"/>
                <a:gd name="T49" fmla="*/ 13 h 15"/>
                <a:gd name="T50" fmla="*/ 5 w 12"/>
                <a:gd name="T51" fmla="*/ 13 h 15"/>
                <a:gd name="T52" fmla="*/ 4 w 12"/>
                <a:gd name="T53" fmla="*/ 12 h 15"/>
                <a:gd name="T54" fmla="*/ 3 w 12"/>
                <a:gd name="T55" fmla="*/ 11 h 15"/>
                <a:gd name="T56" fmla="*/ 4 w 12"/>
                <a:gd name="T57" fmla="*/ 6 h 15"/>
                <a:gd name="T58" fmla="*/ 5 w 12"/>
                <a:gd name="T59" fmla="*/ 6 h 15"/>
                <a:gd name="T60" fmla="*/ 6 w 12"/>
                <a:gd name="T61" fmla="*/ 7 h 15"/>
                <a:gd name="T62" fmla="*/ 7 w 12"/>
                <a:gd name="T63" fmla="*/ 8 h 15"/>
                <a:gd name="T64" fmla="*/ 7 w 12"/>
                <a:gd name="T65" fmla="*/ 9 h 15"/>
                <a:gd name="T66" fmla="*/ 8 w 12"/>
                <a:gd name="T6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15">
                  <a:moveTo>
                    <a:pt x="8" y="5"/>
                  </a:moveTo>
                  <a:lnTo>
                    <a:pt x="8" y="4"/>
                  </a:lnTo>
                  <a:lnTo>
                    <a:pt x="8" y="5"/>
                  </a:lnTo>
                  <a:lnTo>
                    <a:pt x="7" y="6"/>
                  </a:lnTo>
                  <a:lnTo>
                    <a:pt x="6" y="6"/>
                  </a:lnTo>
                  <a:lnTo>
                    <a:pt x="6" y="6"/>
                  </a:lnTo>
                  <a:lnTo>
                    <a:pt x="5" y="6"/>
                  </a:lnTo>
                  <a:lnTo>
                    <a:pt x="5" y="6"/>
                  </a:lnTo>
                  <a:lnTo>
                    <a:pt x="5" y="6"/>
                  </a:lnTo>
                  <a:lnTo>
                    <a:pt x="4" y="6"/>
                  </a:lnTo>
                  <a:lnTo>
                    <a:pt x="5" y="3"/>
                  </a:lnTo>
                  <a:lnTo>
                    <a:pt x="5" y="2"/>
                  </a:lnTo>
                  <a:lnTo>
                    <a:pt x="5" y="2"/>
                  </a:lnTo>
                  <a:lnTo>
                    <a:pt x="5" y="1"/>
                  </a:lnTo>
                  <a:lnTo>
                    <a:pt x="6" y="1"/>
                  </a:lnTo>
                  <a:lnTo>
                    <a:pt x="6" y="1"/>
                  </a:lnTo>
                  <a:lnTo>
                    <a:pt x="6" y="1"/>
                  </a:lnTo>
                  <a:lnTo>
                    <a:pt x="7" y="1"/>
                  </a:lnTo>
                  <a:lnTo>
                    <a:pt x="8" y="1"/>
                  </a:lnTo>
                  <a:lnTo>
                    <a:pt x="8" y="1"/>
                  </a:lnTo>
                  <a:lnTo>
                    <a:pt x="8" y="2"/>
                  </a:lnTo>
                  <a:lnTo>
                    <a:pt x="9" y="2"/>
                  </a:lnTo>
                  <a:lnTo>
                    <a:pt x="10" y="2"/>
                  </a:lnTo>
                  <a:lnTo>
                    <a:pt x="10" y="3"/>
                  </a:lnTo>
                  <a:lnTo>
                    <a:pt x="10" y="4"/>
                  </a:lnTo>
                  <a:lnTo>
                    <a:pt x="10" y="4"/>
                  </a:lnTo>
                  <a:lnTo>
                    <a:pt x="10" y="4"/>
                  </a:lnTo>
                  <a:lnTo>
                    <a:pt x="11" y="5"/>
                  </a:lnTo>
                  <a:lnTo>
                    <a:pt x="10" y="1"/>
                  </a:lnTo>
                  <a:lnTo>
                    <a:pt x="3" y="0"/>
                  </a:lnTo>
                  <a:lnTo>
                    <a:pt x="3" y="0"/>
                  </a:lnTo>
                  <a:lnTo>
                    <a:pt x="3" y="1"/>
                  </a:lnTo>
                  <a:lnTo>
                    <a:pt x="3" y="1"/>
                  </a:lnTo>
                  <a:lnTo>
                    <a:pt x="3" y="2"/>
                  </a:lnTo>
                  <a:lnTo>
                    <a:pt x="3" y="3"/>
                  </a:lnTo>
                  <a:lnTo>
                    <a:pt x="2" y="9"/>
                  </a:lnTo>
                  <a:lnTo>
                    <a:pt x="2" y="10"/>
                  </a:lnTo>
                  <a:lnTo>
                    <a:pt x="1" y="11"/>
                  </a:lnTo>
                  <a:lnTo>
                    <a:pt x="1" y="11"/>
                  </a:lnTo>
                  <a:lnTo>
                    <a:pt x="1" y="11"/>
                  </a:lnTo>
                  <a:lnTo>
                    <a:pt x="0" y="11"/>
                  </a:lnTo>
                  <a:lnTo>
                    <a:pt x="0" y="12"/>
                  </a:lnTo>
                  <a:lnTo>
                    <a:pt x="8" y="14"/>
                  </a:lnTo>
                  <a:lnTo>
                    <a:pt x="10" y="11"/>
                  </a:lnTo>
                  <a:lnTo>
                    <a:pt x="9" y="11"/>
                  </a:lnTo>
                  <a:lnTo>
                    <a:pt x="8" y="12"/>
                  </a:lnTo>
                  <a:lnTo>
                    <a:pt x="8" y="12"/>
                  </a:lnTo>
                  <a:lnTo>
                    <a:pt x="8" y="13"/>
                  </a:lnTo>
                  <a:lnTo>
                    <a:pt x="7" y="13"/>
                  </a:lnTo>
                  <a:lnTo>
                    <a:pt x="6" y="13"/>
                  </a:lnTo>
                  <a:lnTo>
                    <a:pt x="6" y="13"/>
                  </a:lnTo>
                  <a:lnTo>
                    <a:pt x="5" y="13"/>
                  </a:lnTo>
                  <a:lnTo>
                    <a:pt x="5" y="13"/>
                  </a:lnTo>
                  <a:lnTo>
                    <a:pt x="4" y="12"/>
                  </a:lnTo>
                  <a:lnTo>
                    <a:pt x="3" y="12"/>
                  </a:lnTo>
                  <a:lnTo>
                    <a:pt x="3" y="11"/>
                  </a:lnTo>
                  <a:lnTo>
                    <a:pt x="3" y="11"/>
                  </a:lnTo>
                  <a:lnTo>
                    <a:pt x="4" y="6"/>
                  </a:lnTo>
                  <a:lnTo>
                    <a:pt x="5" y="6"/>
                  </a:lnTo>
                  <a:lnTo>
                    <a:pt x="5" y="6"/>
                  </a:lnTo>
                  <a:lnTo>
                    <a:pt x="6" y="7"/>
                  </a:lnTo>
                  <a:lnTo>
                    <a:pt x="6" y="7"/>
                  </a:lnTo>
                  <a:lnTo>
                    <a:pt x="6" y="8"/>
                  </a:lnTo>
                  <a:lnTo>
                    <a:pt x="7" y="8"/>
                  </a:lnTo>
                  <a:lnTo>
                    <a:pt x="7" y="8"/>
                  </a:lnTo>
                  <a:lnTo>
                    <a:pt x="7" y="9"/>
                  </a:lnTo>
                  <a:lnTo>
                    <a:pt x="8" y="9"/>
                  </a:lnTo>
                  <a:lnTo>
                    <a:pt x="8" y="5"/>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72" name="Freeform 816"/>
            <p:cNvSpPr>
              <a:spLocks/>
            </p:cNvSpPr>
            <p:nvPr/>
          </p:nvSpPr>
          <p:spPr bwMode="auto">
            <a:xfrm>
              <a:off x="1462" y="3772"/>
              <a:ext cx="10" cy="14"/>
            </a:xfrm>
            <a:custGeom>
              <a:avLst/>
              <a:gdLst>
                <a:gd name="T0" fmla="*/ 7 w 10"/>
                <a:gd name="T1" fmla="*/ 1 h 14"/>
                <a:gd name="T2" fmla="*/ 5 w 10"/>
                <a:gd name="T3" fmla="*/ 1 h 14"/>
                <a:gd name="T4" fmla="*/ 4 w 10"/>
                <a:gd name="T5" fmla="*/ 0 h 14"/>
                <a:gd name="T6" fmla="*/ 3 w 10"/>
                <a:gd name="T7" fmla="*/ 1 h 14"/>
                <a:gd name="T8" fmla="*/ 2 w 10"/>
                <a:gd name="T9" fmla="*/ 1 h 14"/>
                <a:gd name="T10" fmla="*/ 2 w 10"/>
                <a:gd name="T11" fmla="*/ 2 h 14"/>
                <a:gd name="T12" fmla="*/ 1 w 10"/>
                <a:gd name="T13" fmla="*/ 3 h 14"/>
                <a:gd name="T14" fmla="*/ 1 w 10"/>
                <a:gd name="T15" fmla="*/ 3 h 14"/>
                <a:gd name="T16" fmla="*/ 0 w 10"/>
                <a:gd name="T17" fmla="*/ 5 h 14"/>
                <a:gd name="T18" fmla="*/ 0 w 10"/>
                <a:gd name="T19" fmla="*/ 6 h 14"/>
                <a:gd name="T20" fmla="*/ 0 w 10"/>
                <a:gd name="T21" fmla="*/ 8 h 14"/>
                <a:gd name="T22" fmla="*/ 0 w 10"/>
                <a:gd name="T23" fmla="*/ 9 h 14"/>
                <a:gd name="T24" fmla="*/ 1 w 10"/>
                <a:gd name="T25" fmla="*/ 10 h 14"/>
                <a:gd name="T26" fmla="*/ 1 w 10"/>
                <a:gd name="T27" fmla="*/ 11 h 14"/>
                <a:gd name="T28" fmla="*/ 1 w 10"/>
                <a:gd name="T29" fmla="*/ 12 h 14"/>
                <a:gd name="T30" fmla="*/ 2 w 10"/>
                <a:gd name="T31" fmla="*/ 12 h 14"/>
                <a:gd name="T32" fmla="*/ 4 w 10"/>
                <a:gd name="T33" fmla="*/ 13 h 14"/>
                <a:gd name="T34" fmla="*/ 5 w 10"/>
                <a:gd name="T35" fmla="*/ 13 h 14"/>
                <a:gd name="T36" fmla="*/ 6 w 10"/>
                <a:gd name="T37" fmla="*/ 13 h 14"/>
                <a:gd name="T38" fmla="*/ 7 w 10"/>
                <a:gd name="T39" fmla="*/ 12 h 14"/>
                <a:gd name="T40" fmla="*/ 8 w 10"/>
                <a:gd name="T41" fmla="*/ 12 h 14"/>
                <a:gd name="T42" fmla="*/ 8 w 10"/>
                <a:gd name="T43" fmla="*/ 11 h 14"/>
                <a:gd name="T44" fmla="*/ 9 w 10"/>
                <a:gd name="T45" fmla="*/ 10 h 14"/>
                <a:gd name="T46" fmla="*/ 8 w 10"/>
                <a:gd name="T47" fmla="*/ 10 h 14"/>
                <a:gd name="T48" fmla="*/ 8 w 10"/>
                <a:gd name="T49" fmla="*/ 11 h 14"/>
                <a:gd name="T50" fmla="*/ 7 w 10"/>
                <a:gd name="T51" fmla="*/ 12 h 14"/>
                <a:gd name="T52" fmla="*/ 6 w 10"/>
                <a:gd name="T53" fmla="*/ 12 h 14"/>
                <a:gd name="T54" fmla="*/ 5 w 10"/>
                <a:gd name="T55" fmla="*/ 12 h 14"/>
                <a:gd name="T56" fmla="*/ 4 w 10"/>
                <a:gd name="T57" fmla="*/ 12 h 14"/>
                <a:gd name="T58" fmla="*/ 4 w 10"/>
                <a:gd name="T59" fmla="*/ 12 h 14"/>
                <a:gd name="T60" fmla="*/ 2 w 10"/>
                <a:gd name="T61" fmla="*/ 10 h 14"/>
                <a:gd name="T62" fmla="*/ 2 w 10"/>
                <a:gd name="T63" fmla="*/ 9 h 14"/>
                <a:gd name="T64" fmla="*/ 2 w 10"/>
                <a:gd name="T65" fmla="*/ 8 h 14"/>
                <a:gd name="T66" fmla="*/ 1 w 10"/>
                <a:gd name="T67" fmla="*/ 6 h 14"/>
                <a:gd name="T68" fmla="*/ 1 w 10"/>
                <a:gd name="T69" fmla="*/ 5 h 14"/>
                <a:gd name="T70" fmla="*/ 2 w 10"/>
                <a:gd name="T71" fmla="*/ 4 h 14"/>
                <a:gd name="T72" fmla="*/ 2 w 10"/>
                <a:gd name="T73" fmla="*/ 3 h 14"/>
                <a:gd name="T74" fmla="*/ 3 w 10"/>
                <a:gd name="T75" fmla="*/ 2 h 14"/>
                <a:gd name="T76" fmla="*/ 4 w 10"/>
                <a:gd name="T77" fmla="*/ 1 h 14"/>
                <a:gd name="T78" fmla="*/ 5 w 10"/>
                <a:gd name="T79" fmla="*/ 1 h 14"/>
                <a:gd name="T80" fmla="*/ 6 w 10"/>
                <a:gd name="T81" fmla="*/ 1 h 14"/>
                <a:gd name="T82" fmla="*/ 7 w 10"/>
                <a:gd name="T83" fmla="*/ 2 h 14"/>
                <a:gd name="T84" fmla="*/ 8 w 10"/>
                <a:gd name="T85" fmla="*/ 3 h 14"/>
                <a:gd name="T86" fmla="*/ 8 w 10"/>
                <a:gd name="T8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 h="14">
                  <a:moveTo>
                    <a:pt x="7" y="0"/>
                  </a:moveTo>
                  <a:lnTo>
                    <a:pt x="7" y="1"/>
                  </a:lnTo>
                  <a:lnTo>
                    <a:pt x="7" y="1"/>
                  </a:lnTo>
                  <a:lnTo>
                    <a:pt x="5" y="1"/>
                  </a:lnTo>
                  <a:lnTo>
                    <a:pt x="5" y="1"/>
                  </a:lnTo>
                  <a:lnTo>
                    <a:pt x="4" y="0"/>
                  </a:lnTo>
                  <a:lnTo>
                    <a:pt x="4" y="1"/>
                  </a:lnTo>
                  <a:lnTo>
                    <a:pt x="3" y="1"/>
                  </a:lnTo>
                  <a:lnTo>
                    <a:pt x="2" y="1"/>
                  </a:lnTo>
                  <a:lnTo>
                    <a:pt x="2" y="1"/>
                  </a:lnTo>
                  <a:lnTo>
                    <a:pt x="2" y="1"/>
                  </a:lnTo>
                  <a:lnTo>
                    <a:pt x="2" y="2"/>
                  </a:lnTo>
                  <a:lnTo>
                    <a:pt x="1" y="2"/>
                  </a:lnTo>
                  <a:lnTo>
                    <a:pt x="1" y="3"/>
                  </a:lnTo>
                  <a:lnTo>
                    <a:pt x="1" y="3"/>
                  </a:lnTo>
                  <a:lnTo>
                    <a:pt x="1" y="3"/>
                  </a:lnTo>
                  <a:lnTo>
                    <a:pt x="1" y="4"/>
                  </a:lnTo>
                  <a:lnTo>
                    <a:pt x="0" y="5"/>
                  </a:lnTo>
                  <a:lnTo>
                    <a:pt x="0" y="5"/>
                  </a:lnTo>
                  <a:lnTo>
                    <a:pt x="0" y="6"/>
                  </a:lnTo>
                  <a:lnTo>
                    <a:pt x="0" y="7"/>
                  </a:lnTo>
                  <a:lnTo>
                    <a:pt x="0" y="8"/>
                  </a:lnTo>
                  <a:lnTo>
                    <a:pt x="0" y="8"/>
                  </a:lnTo>
                  <a:lnTo>
                    <a:pt x="0" y="9"/>
                  </a:lnTo>
                  <a:lnTo>
                    <a:pt x="0" y="10"/>
                  </a:lnTo>
                  <a:lnTo>
                    <a:pt x="1" y="10"/>
                  </a:lnTo>
                  <a:lnTo>
                    <a:pt x="1" y="10"/>
                  </a:lnTo>
                  <a:lnTo>
                    <a:pt x="1" y="11"/>
                  </a:lnTo>
                  <a:lnTo>
                    <a:pt x="1" y="11"/>
                  </a:lnTo>
                  <a:lnTo>
                    <a:pt x="1" y="12"/>
                  </a:lnTo>
                  <a:lnTo>
                    <a:pt x="2" y="12"/>
                  </a:lnTo>
                  <a:lnTo>
                    <a:pt x="2" y="12"/>
                  </a:lnTo>
                  <a:lnTo>
                    <a:pt x="3" y="13"/>
                  </a:lnTo>
                  <a:lnTo>
                    <a:pt x="4" y="13"/>
                  </a:lnTo>
                  <a:lnTo>
                    <a:pt x="4" y="13"/>
                  </a:lnTo>
                  <a:lnTo>
                    <a:pt x="5" y="13"/>
                  </a:lnTo>
                  <a:lnTo>
                    <a:pt x="5" y="13"/>
                  </a:lnTo>
                  <a:lnTo>
                    <a:pt x="6" y="13"/>
                  </a:lnTo>
                  <a:lnTo>
                    <a:pt x="7" y="12"/>
                  </a:lnTo>
                  <a:lnTo>
                    <a:pt x="7" y="12"/>
                  </a:lnTo>
                  <a:lnTo>
                    <a:pt x="7" y="12"/>
                  </a:lnTo>
                  <a:lnTo>
                    <a:pt x="8" y="12"/>
                  </a:lnTo>
                  <a:lnTo>
                    <a:pt x="8" y="11"/>
                  </a:lnTo>
                  <a:lnTo>
                    <a:pt x="8" y="11"/>
                  </a:lnTo>
                  <a:lnTo>
                    <a:pt x="8" y="10"/>
                  </a:lnTo>
                  <a:lnTo>
                    <a:pt x="9" y="10"/>
                  </a:lnTo>
                  <a:lnTo>
                    <a:pt x="8" y="10"/>
                  </a:lnTo>
                  <a:lnTo>
                    <a:pt x="8" y="10"/>
                  </a:lnTo>
                  <a:lnTo>
                    <a:pt x="8" y="10"/>
                  </a:lnTo>
                  <a:lnTo>
                    <a:pt x="8" y="11"/>
                  </a:lnTo>
                  <a:lnTo>
                    <a:pt x="7" y="11"/>
                  </a:lnTo>
                  <a:lnTo>
                    <a:pt x="7" y="12"/>
                  </a:lnTo>
                  <a:lnTo>
                    <a:pt x="7" y="12"/>
                  </a:lnTo>
                  <a:lnTo>
                    <a:pt x="6" y="12"/>
                  </a:lnTo>
                  <a:lnTo>
                    <a:pt x="6" y="12"/>
                  </a:lnTo>
                  <a:lnTo>
                    <a:pt x="5" y="12"/>
                  </a:lnTo>
                  <a:lnTo>
                    <a:pt x="5" y="12"/>
                  </a:lnTo>
                  <a:lnTo>
                    <a:pt x="4" y="12"/>
                  </a:lnTo>
                  <a:lnTo>
                    <a:pt x="4" y="12"/>
                  </a:lnTo>
                  <a:lnTo>
                    <a:pt x="4" y="12"/>
                  </a:lnTo>
                  <a:lnTo>
                    <a:pt x="3" y="11"/>
                  </a:lnTo>
                  <a:lnTo>
                    <a:pt x="2" y="10"/>
                  </a:lnTo>
                  <a:lnTo>
                    <a:pt x="2" y="10"/>
                  </a:lnTo>
                  <a:lnTo>
                    <a:pt x="2" y="9"/>
                  </a:lnTo>
                  <a:lnTo>
                    <a:pt x="2" y="8"/>
                  </a:lnTo>
                  <a:lnTo>
                    <a:pt x="2" y="8"/>
                  </a:lnTo>
                  <a:lnTo>
                    <a:pt x="1" y="7"/>
                  </a:lnTo>
                  <a:lnTo>
                    <a:pt x="1" y="6"/>
                  </a:lnTo>
                  <a:lnTo>
                    <a:pt x="1" y="5"/>
                  </a:lnTo>
                  <a:lnTo>
                    <a:pt x="1" y="5"/>
                  </a:lnTo>
                  <a:lnTo>
                    <a:pt x="1" y="4"/>
                  </a:lnTo>
                  <a:lnTo>
                    <a:pt x="2" y="4"/>
                  </a:lnTo>
                  <a:lnTo>
                    <a:pt x="2" y="3"/>
                  </a:lnTo>
                  <a:lnTo>
                    <a:pt x="2" y="3"/>
                  </a:lnTo>
                  <a:lnTo>
                    <a:pt x="2" y="2"/>
                  </a:lnTo>
                  <a:lnTo>
                    <a:pt x="3" y="2"/>
                  </a:lnTo>
                  <a:lnTo>
                    <a:pt x="3" y="1"/>
                  </a:lnTo>
                  <a:lnTo>
                    <a:pt x="4" y="1"/>
                  </a:lnTo>
                  <a:lnTo>
                    <a:pt x="4" y="1"/>
                  </a:lnTo>
                  <a:lnTo>
                    <a:pt x="5" y="1"/>
                  </a:lnTo>
                  <a:lnTo>
                    <a:pt x="5" y="1"/>
                  </a:lnTo>
                  <a:lnTo>
                    <a:pt x="6" y="1"/>
                  </a:lnTo>
                  <a:lnTo>
                    <a:pt x="6" y="2"/>
                  </a:lnTo>
                  <a:lnTo>
                    <a:pt x="7" y="2"/>
                  </a:lnTo>
                  <a:lnTo>
                    <a:pt x="7" y="3"/>
                  </a:lnTo>
                  <a:lnTo>
                    <a:pt x="8" y="3"/>
                  </a:lnTo>
                  <a:lnTo>
                    <a:pt x="8" y="4"/>
                  </a:lnTo>
                  <a:lnTo>
                    <a:pt x="8" y="3"/>
                  </a:lnTo>
                  <a:lnTo>
                    <a:pt x="7" y="0"/>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73" name="Freeform 817"/>
            <p:cNvSpPr>
              <a:spLocks/>
            </p:cNvSpPr>
            <p:nvPr/>
          </p:nvSpPr>
          <p:spPr bwMode="auto">
            <a:xfrm>
              <a:off x="1476" y="3769"/>
              <a:ext cx="13" cy="16"/>
            </a:xfrm>
            <a:custGeom>
              <a:avLst/>
              <a:gdLst>
                <a:gd name="T0" fmla="*/ 7 w 13"/>
                <a:gd name="T1" fmla="*/ 4 h 16"/>
                <a:gd name="T2" fmla="*/ 7 w 13"/>
                <a:gd name="T3" fmla="*/ 6 h 16"/>
                <a:gd name="T4" fmla="*/ 7 w 13"/>
                <a:gd name="T5" fmla="*/ 6 h 16"/>
                <a:gd name="T6" fmla="*/ 6 w 13"/>
                <a:gd name="T7" fmla="*/ 7 h 16"/>
                <a:gd name="T8" fmla="*/ 5 w 13"/>
                <a:gd name="T9" fmla="*/ 7 h 16"/>
                <a:gd name="T10" fmla="*/ 3 w 13"/>
                <a:gd name="T11" fmla="*/ 4 h 16"/>
                <a:gd name="T12" fmla="*/ 4 w 13"/>
                <a:gd name="T13" fmla="*/ 2 h 16"/>
                <a:gd name="T14" fmla="*/ 5 w 13"/>
                <a:gd name="T15" fmla="*/ 1 h 16"/>
                <a:gd name="T16" fmla="*/ 6 w 13"/>
                <a:gd name="T17" fmla="*/ 1 h 16"/>
                <a:gd name="T18" fmla="*/ 7 w 13"/>
                <a:gd name="T19" fmla="*/ 1 h 16"/>
                <a:gd name="T20" fmla="*/ 8 w 13"/>
                <a:gd name="T21" fmla="*/ 2 h 16"/>
                <a:gd name="T22" fmla="*/ 9 w 13"/>
                <a:gd name="T23" fmla="*/ 2 h 16"/>
                <a:gd name="T24" fmla="*/ 10 w 13"/>
                <a:gd name="T25" fmla="*/ 3 h 16"/>
                <a:gd name="T26" fmla="*/ 8 w 13"/>
                <a:gd name="T27" fmla="*/ 0 h 16"/>
                <a:gd name="T28" fmla="*/ 0 w 13"/>
                <a:gd name="T29" fmla="*/ 3 h 16"/>
                <a:gd name="T30" fmla="*/ 1 w 13"/>
                <a:gd name="T31" fmla="*/ 3 h 16"/>
                <a:gd name="T32" fmla="*/ 2 w 13"/>
                <a:gd name="T33" fmla="*/ 4 h 16"/>
                <a:gd name="T34" fmla="*/ 2 w 13"/>
                <a:gd name="T35" fmla="*/ 5 h 16"/>
                <a:gd name="T36" fmla="*/ 3 w 13"/>
                <a:gd name="T37" fmla="*/ 12 h 16"/>
                <a:gd name="T38" fmla="*/ 4 w 13"/>
                <a:gd name="T39" fmla="*/ 13 h 16"/>
                <a:gd name="T40" fmla="*/ 3 w 13"/>
                <a:gd name="T41" fmla="*/ 14 h 16"/>
                <a:gd name="T42" fmla="*/ 3 w 13"/>
                <a:gd name="T43" fmla="*/ 14 h 16"/>
                <a:gd name="T44" fmla="*/ 11 w 13"/>
                <a:gd name="T45" fmla="*/ 12 h 16"/>
                <a:gd name="T46" fmla="*/ 11 w 13"/>
                <a:gd name="T47" fmla="*/ 9 h 16"/>
                <a:gd name="T48" fmla="*/ 11 w 13"/>
                <a:gd name="T49" fmla="*/ 9 h 16"/>
                <a:gd name="T50" fmla="*/ 11 w 13"/>
                <a:gd name="T51" fmla="*/ 11 h 16"/>
                <a:gd name="T52" fmla="*/ 10 w 13"/>
                <a:gd name="T53" fmla="*/ 12 h 16"/>
                <a:gd name="T54" fmla="*/ 9 w 13"/>
                <a:gd name="T55" fmla="*/ 13 h 16"/>
                <a:gd name="T56" fmla="*/ 7 w 13"/>
                <a:gd name="T57" fmla="*/ 13 h 16"/>
                <a:gd name="T58" fmla="*/ 6 w 13"/>
                <a:gd name="T59" fmla="*/ 13 h 16"/>
                <a:gd name="T60" fmla="*/ 5 w 13"/>
                <a:gd name="T61" fmla="*/ 12 h 16"/>
                <a:gd name="T62" fmla="*/ 5 w 13"/>
                <a:gd name="T63" fmla="*/ 8 h 16"/>
                <a:gd name="T64" fmla="*/ 7 w 13"/>
                <a:gd name="T65" fmla="*/ 7 h 16"/>
                <a:gd name="T66" fmla="*/ 8 w 13"/>
                <a:gd name="T67" fmla="*/ 8 h 16"/>
                <a:gd name="T68" fmla="*/ 8 w 13"/>
                <a:gd name="T69" fmla="*/ 9 h 16"/>
                <a:gd name="T70" fmla="*/ 8 w 13"/>
                <a:gd name="T71"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 h="16">
                  <a:moveTo>
                    <a:pt x="8" y="4"/>
                  </a:moveTo>
                  <a:lnTo>
                    <a:pt x="7" y="4"/>
                  </a:lnTo>
                  <a:lnTo>
                    <a:pt x="7" y="5"/>
                  </a:lnTo>
                  <a:lnTo>
                    <a:pt x="7" y="6"/>
                  </a:lnTo>
                  <a:lnTo>
                    <a:pt x="7" y="6"/>
                  </a:lnTo>
                  <a:lnTo>
                    <a:pt x="7" y="6"/>
                  </a:lnTo>
                  <a:lnTo>
                    <a:pt x="6" y="6"/>
                  </a:lnTo>
                  <a:lnTo>
                    <a:pt x="6" y="7"/>
                  </a:lnTo>
                  <a:lnTo>
                    <a:pt x="5" y="7"/>
                  </a:lnTo>
                  <a:lnTo>
                    <a:pt x="5" y="7"/>
                  </a:lnTo>
                  <a:lnTo>
                    <a:pt x="3" y="4"/>
                  </a:lnTo>
                  <a:lnTo>
                    <a:pt x="3" y="4"/>
                  </a:lnTo>
                  <a:lnTo>
                    <a:pt x="3" y="3"/>
                  </a:lnTo>
                  <a:lnTo>
                    <a:pt x="4" y="2"/>
                  </a:lnTo>
                  <a:lnTo>
                    <a:pt x="4" y="1"/>
                  </a:lnTo>
                  <a:lnTo>
                    <a:pt x="5" y="1"/>
                  </a:lnTo>
                  <a:lnTo>
                    <a:pt x="5" y="1"/>
                  </a:lnTo>
                  <a:lnTo>
                    <a:pt x="6" y="1"/>
                  </a:lnTo>
                  <a:lnTo>
                    <a:pt x="7" y="1"/>
                  </a:lnTo>
                  <a:lnTo>
                    <a:pt x="7" y="1"/>
                  </a:lnTo>
                  <a:lnTo>
                    <a:pt x="8" y="1"/>
                  </a:lnTo>
                  <a:lnTo>
                    <a:pt x="8" y="2"/>
                  </a:lnTo>
                  <a:lnTo>
                    <a:pt x="9" y="2"/>
                  </a:lnTo>
                  <a:lnTo>
                    <a:pt x="9" y="2"/>
                  </a:lnTo>
                  <a:lnTo>
                    <a:pt x="9" y="3"/>
                  </a:lnTo>
                  <a:lnTo>
                    <a:pt x="10" y="3"/>
                  </a:lnTo>
                  <a:lnTo>
                    <a:pt x="10" y="2"/>
                  </a:lnTo>
                  <a:lnTo>
                    <a:pt x="8" y="0"/>
                  </a:lnTo>
                  <a:lnTo>
                    <a:pt x="0" y="2"/>
                  </a:lnTo>
                  <a:lnTo>
                    <a:pt x="0" y="3"/>
                  </a:lnTo>
                  <a:lnTo>
                    <a:pt x="1" y="3"/>
                  </a:lnTo>
                  <a:lnTo>
                    <a:pt x="1" y="3"/>
                  </a:lnTo>
                  <a:lnTo>
                    <a:pt x="1" y="4"/>
                  </a:lnTo>
                  <a:lnTo>
                    <a:pt x="2" y="4"/>
                  </a:lnTo>
                  <a:lnTo>
                    <a:pt x="2" y="4"/>
                  </a:lnTo>
                  <a:lnTo>
                    <a:pt x="2" y="5"/>
                  </a:lnTo>
                  <a:lnTo>
                    <a:pt x="3" y="11"/>
                  </a:lnTo>
                  <a:lnTo>
                    <a:pt x="3" y="12"/>
                  </a:lnTo>
                  <a:lnTo>
                    <a:pt x="4" y="12"/>
                  </a:lnTo>
                  <a:lnTo>
                    <a:pt x="4" y="13"/>
                  </a:lnTo>
                  <a:lnTo>
                    <a:pt x="4" y="14"/>
                  </a:lnTo>
                  <a:lnTo>
                    <a:pt x="3" y="14"/>
                  </a:lnTo>
                  <a:lnTo>
                    <a:pt x="3" y="14"/>
                  </a:lnTo>
                  <a:lnTo>
                    <a:pt x="3" y="14"/>
                  </a:lnTo>
                  <a:lnTo>
                    <a:pt x="3" y="15"/>
                  </a:lnTo>
                  <a:lnTo>
                    <a:pt x="11" y="12"/>
                  </a:lnTo>
                  <a:lnTo>
                    <a:pt x="12" y="9"/>
                  </a:lnTo>
                  <a:lnTo>
                    <a:pt x="11" y="9"/>
                  </a:lnTo>
                  <a:lnTo>
                    <a:pt x="11" y="9"/>
                  </a:lnTo>
                  <a:lnTo>
                    <a:pt x="11" y="9"/>
                  </a:lnTo>
                  <a:lnTo>
                    <a:pt x="11" y="10"/>
                  </a:lnTo>
                  <a:lnTo>
                    <a:pt x="11" y="11"/>
                  </a:lnTo>
                  <a:lnTo>
                    <a:pt x="10" y="11"/>
                  </a:lnTo>
                  <a:lnTo>
                    <a:pt x="10" y="12"/>
                  </a:lnTo>
                  <a:lnTo>
                    <a:pt x="9" y="12"/>
                  </a:lnTo>
                  <a:lnTo>
                    <a:pt x="9" y="13"/>
                  </a:lnTo>
                  <a:lnTo>
                    <a:pt x="8" y="13"/>
                  </a:lnTo>
                  <a:lnTo>
                    <a:pt x="7" y="13"/>
                  </a:lnTo>
                  <a:lnTo>
                    <a:pt x="7" y="13"/>
                  </a:lnTo>
                  <a:lnTo>
                    <a:pt x="6" y="13"/>
                  </a:lnTo>
                  <a:lnTo>
                    <a:pt x="5" y="13"/>
                  </a:lnTo>
                  <a:lnTo>
                    <a:pt x="5" y="12"/>
                  </a:lnTo>
                  <a:lnTo>
                    <a:pt x="5" y="8"/>
                  </a:lnTo>
                  <a:lnTo>
                    <a:pt x="5" y="8"/>
                  </a:lnTo>
                  <a:lnTo>
                    <a:pt x="6" y="7"/>
                  </a:lnTo>
                  <a:lnTo>
                    <a:pt x="7" y="7"/>
                  </a:lnTo>
                  <a:lnTo>
                    <a:pt x="7" y="8"/>
                  </a:lnTo>
                  <a:lnTo>
                    <a:pt x="8" y="8"/>
                  </a:lnTo>
                  <a:lnTo>
                    <a:pt x="8" y="9"/>
                  </a:lnTo>
                  <a:lnTo>
                    <a:pt x="8" y="9"/>
                  </a:lnTo>
                  <a:lnTo>
                    <a:pt x="9" y="9"/>
                  </a:lnTo>
                  <a:lnTo>
                    <a:pt x="8"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74" name="Freeform 818"/>
            <p:cNvSpPr>
              <a:spLocks/>
            </p:cNvSpPr>
            <p:nvPr/>
          </p:nvSpPr>
          <p:spPr bwMode="auto">
            <a:xfrm>
              <a:off x="1492" y="3762"/>
              <a:ext cx="15" cy="18"/>
            </a:xfrm>
            <a:custGeom>
              <a:avLst/>
              <a:gdLst>
                <a:gd name="T0" fmla="*/ 4 w 15"/>
                <a:gd name="T1" fmla="*/ 4 h 18"/>
                <a:gd name="T2" fmla="*/ 0 w 15"/>
                <a:gd name="T3" fmla="*/ 4 h 18"/>
                <a:gd name="T4" fmla="*/ 0 w 15"/>
                <a:gd name="T5" fmla="*/ 5 h 18"/>
                <a:gd name="T6" fmla="*/ 1 w 15"/>
                <a:gd name="T7" fmla="*/ 5 h 18"/>
                <a:gd name="T8" fmla="*/ 1 w 15"/>
                <a:gd name="T9" fmla="*/ 5 h 18"/>
                <a:gd name="T10" fmla="*/ 2 w 15"/>
                <a:gd name="T11" fmla="*/ 5 h 18"/>
                <a:gd name="T12" fmla="*/ 2 w 15"/>
                <a:gd name="T13" fmla="*/ 6 h 18"/>
                <a:gd name="T14" fmla="*/ 3 w 15"/>
                <a:gd name="T15" fmla="*/ 7 h 18"/>
                <a:gd name="T16" fmla="*/ 5 w 15"/>
                <a:gd name="T17" fmla="*/ 13 h 18"/>
                <a:gd name="T18" fmla="*/ 6 w 15"/>
                <a:gd name="T19" fmla="*/ 13 h 18"/>
                <a:gd name="T20" fmla="*/ 6 w 15"/>
                <a:gd name="T21" fmla="*/ 14 h 18"/>
                <a:gd name="T22" fmla="*/ 6 w 15"/>
                <a:gd name="T23" fmla="*/ 15 h 18"/>
                <a:gd name="T24" fmla="*/ 6 w 15"/>
                <a:gd name="T25" fmla="*/ 16 h 18"/>
                <a:gd name="T26" fmla="*/ 5 w 15"/>
                <a:gd name="T27" fmla="*/ 16 h 18"/>
                <a:gd name="T28" fmla="*/ 5 w 15"/>
                <a:gd name="T29" fmla="*/ 17 h 18"/>
                <a:gd name="T30" fmla="*/ 8 w 15"/>
                <a:gd name="T31" fmla="*/ 16 h 18"/>
                <a:gd name="T32" fmla="*/ 8 w 15"/>
                <a:gd name="T33" fmla="*/ 15 h 18"/>
                <a:gd name="T34" fmla="*/ 8 w 15"/>
                <a:gd name="T35" fmla="*/ 15 h 18"/>
                <a:gd name="T36" fmla="*/ 7 w 15"/>
                <a:gd name="T37" fmla="*/ 15 h 18"/>
                <a:gd name="T38" fmla="*/ 6 w 15"/>
                <a:gd name="T39" fmla="*/ 14 h 18"/>
                <a:gd name="T40" fmla="*/ 6 w 15"/>
                <a:gd name="T41" fmla="*/ 13 h 18"/>
                <a:gd name="T42" fmla="*/ 6 w 15"/>
                <a:gd name="T43" fmla="*/ 13 h 18"/>
                <a:gd name="T44" fmla="*/ 4 w 15"/>
                <a:gd name="T45" fmla="*/ 6 h 18"/>
                <a:gd name="T46" fmla="*/ 14 w 15"/>
                <a:gd name="T47" fmla="*/ 13 h 18"/>
                <a:gd name="T48" fmla="*/ 11 w 15"/>
                <a:gd name="T49" fmla="*/ 4 h 18"/>
                <a:gd name="T50" fmla="*/ 11 w 15"/>
                <a:gd name="T51" fmla="*/ 3 h 18"/>
                <a:gd name="T52" fmla="*/ 11 w 15"/>
                <a:gd name="T53" fmla="*/ 2 h 18"/>
                <a:gd name="T54" fmla="*/ 11 w 15"/>
                <a:gd name="T55" fmla="*/ 1 h 18"/>
                <a:gd name="T56" fmla="*/ 11 w 15"/>
                <a:gd name="T57" fmla="*/ 1 h 18"/>
                <a:gd name="T58" fmla="*/ 11 w 15"/>
                <a:gd name="T59" fmla="*/ 1 h 18"/>
                <a:gd name="T60" fmla="*/ 11 w 15"/>
                <a:gd name="T61" fmla="*/ 0 h 18"/>
                <a:gd name="T62" fmla="*/ 12 w 15"/>
                <a:gd name="T63" fmla="*/ 0 h 18"/>
                <a:gd name="T64" fmla="*/ 11 w 15"/>
                <a:gd name="T65" fmla="*/ 0 h 18"/>
                <a:gd name="T66" fmla="*/ 8 w 15"/>
                <a:gd name="T67" fmla="*/ 1 h 18"/>
                <a:gd name="T68" fmla="*/ 8 w 15"/>
                <a:gd name="T69" fmla="*/ 1 h 18"/>
                <a:gd name="T70" fmla="*/ 9 w 15"/>
                <a:gd name="T71" fmla="*/ 1 h 18"/>
                <a:gd name="T72" fmla="*/ 10 w 15"/>
                <a:gd name="T73" fmla="*/ 2 h 18"/>
                <a:gd name="T74" fmla="*/ 10 w 15"/>
                <a:gd name="T75" fmla="*/ 3 h 18"/>
                <a:gd name="T76" fmla="*/ 11 w 15"/>
                <a:gd name="T77" fmla="*/ 3 h 18"/>
                <a:gd name="T78" fmla="*/ 11 w 15"/>
                <a:gd name="T79" fmla="*/ 4 h 18"/>
                <a:gd name="T80" fmla="*/ 13 w 15"/>
                <a:gd name="T81" fmla="*/ 10 h 18"/>
                <a:gd name="T82" fmla="*/ 4 w 15"/>
                <a:gd name="T83"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 h="18">
                  <a:moveTo>
                    <a:pt x="4" y="4"/>
                  </a:moveTo>
                  <a:lnTo>
                    <a:pt x="0" y="4"/>
                  </a:lnTo>
                  <a:lnTo>
                    <a:pt x="0" y="5"/>
                  </a:lnTo>
                  <a:lnTo>
                    <a:pt x="1" y="5"/>
                  </a:lnTo>
                  <a:lnTo>
                    <a:pt x="1" y="5"/>
                  </a:lnTo>
                  <a:lnTo>
                    <a:pt x="2" y="5"/>
                  </a:lnTo>
                  <a:lnTo>
                    <a:pt x="2" y="6"/>
                  </a:lnTo>
                  <a:lnTo>
                    <a:pt x="3" y="7"/>
                  </a:lnTo>
                  <a:lnTo>
                    <a:pt x="5" y="13"/>
                  </a:lnTo>
                  <a:lnTo>
                    <a:pt x="6" y="13"/>
                  </a:lnTo>
                  <a:lnTo>
                    <a:pt x="6" y="14"/>
                  </a:lnTo>
                  <a:lnTo>
                    <a:pt x="6" y="15"/>
                  </a:lnTo>
                  <a:lnTo>
                    <a:pt x="6" y="16"/>
                  </a:lnTo>
                  <a:lnTo>
                    <a:pt x="5" y="16"/>
                  </a:lnTo>
                  <a:lnTo>
                    <a:pt x="5" y="17"/>
                  </a:lnTo>
                  <a:lnTo>
                    <a:pt x="8" y="16"/>
                  </a:lnTo>
                  <a:lnTo>
                    <a:pt x="8" y="15"/>
                  </a:lnTo>
                  <a:lnTo>
                    <a:pt x="8" y="15"/>
                  </a:lnTo>
                  <a:lnTo>
                    <a:pt x="7" y="15"/>
                  </a:lnTo>
                  <a:lnTo>
                    <a:pt x="6" y="14"/>
                  </a:lnTo>
                  <a:lnTo>
                    <a:pt x="6" y="13"/>
                  </a:lnTo>
                  <a:lnTo>
                    <a:pt x="6" y="13"/>
                  </a:lnTo>
                  <a:lnTo>
                    <a:pt x="4" y="6"/>
                  </a:lnTo>
                  <a:lnTo>
                    <a:pt x="14" y="13"/>
                  </a:lnTo>
                  <a:lnTo>
                    <a:pt x="11" y="4"/>
                  </a:lnTo>
                  <a:lnTo>
                    <a:pt x="11" y="3"/>
                  </a:lnTo>
                  <a:lnTo>
                    <a:pt x="11" y="2"/>
                  </a:lnTo>
                  <a:lnTo>
                    <a:pt x="11" y="1"/>
                  </a:lnTo>
                  <a:lnTo>
                    <a:pt x="11" y="1"/>
                  </a:lnTo>
                  <a:lnTo>
                    <a:pt x="11" y="1"/>
                  </a:lnTo>
                  <a:lnTo>
                    <a:pt x="11" y="0"/>
                  </a:lnTo>
                  <a:lnTo>
                    <a:pt x="12" y="0"/>
                  </a:lnTo>
                  <a:lnTo>
                    <a:pt x="11" y="0"/>
                  </a:lnTo>
                  <a:lnTo>
                    <a:pt x="8" y="1"/>
                  </a:lnTo>
                  <a:lnTo>
                    <a:pt x="8" y="1"/>
                  </a:lnTo>
                  <a:lnTo>
                    <a:pt x="9" y="1"/>
                  </a:lnTo>
                  <a:lnTo>
                    <a:pt x="10" y="2"/>
                  </a:lnTo>
                  <a:lnTo>
                    <a:pt x="10" y="3"/>
                  </a:lnTo>
                  <a:lnTo>
                    <a:pt x="11" y="3"/>
                  </a:lnTo>
                  <a:lnTo>
                    <a:pt x="11" y="4"/>
                  </a:lnTo>
                  <a:lnTo>
                    <a:pt x="13" y="10"/>
                  </a:lnTo>
                  <a:lnTo>
                    <a:pt x="4"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75" name="Freeform 819"/>
            <p:cNvSpPr>
              <a:spLocks/>
            </p:cNvSpPr>
            <p:nvPr/>
          </p:nvSpPr>
          <p:spPr bwMode="auto">
            <a:xfrm>
              <a:off x="1511" y="3753"/>
              <a:ext cx="13" cy="16"/>
            </a:xfrm>
            <a:custGeom>
              <a:avLst/>
              <a:gdLst>
                <a:gd name="T0" fmla="*/ 6 w 13"/>
                <a:gd name="T1" fmla="*/ 4 h 16"/>
                <a:gd name="T2" fmla="*/ 6 w 13"/>
                <a:gd name="T3" fmla="*/ 4 h 16"/>
                <a:gd name="T4" fmla="*/ 5 w 13"/>
                <a:gd name="T5" fmla="*/ 4 h 16"/>
                <a:gd name="T6" fmla="*/ 5 w 13"/>
                <a:gd name="T7" fmla="*/ 4 h 16"/>
                <a:gd name="T8" fmla="*/ 5 w 13"/>
                <a:gd name="T9" fmla="*/ 3 h 16"/>
                <a:gd name="T10" fmla="*/ 5 w 13"/>
                <a:gd name="T11" fmla="*/ 2 h 16"/>
                <a:gd name="T12" fmla="*/ 6 w 13"/>
                <a:gd name="T13" fmla="*/ 2 h 16"/>
                <a:gd name="T14" fmla="*/ 7 w 13"/>
                <a:gd name="T15" fmla="*/ 2 h 16"/>
                <a:gd name="T16" fmla="*/ 7 w 13"/>
                <a:gd name="T17" fmla="*/ 1 h 16"/>
                <a:gd name="T18" fmla="*/ 7 w 13"/>
                <a:gd name="T19" fmla="*/ 1 h 16"/>
                <a:gd name="T20" fmla="*/ 8 w 13"/>
                <a:gd name="T21" fmla="*/ 1 h 16"/>
                <a:gd name="T22" fmla="*/ 8 w 13"/>
                <a:gd name="T23" fmla="*/ 2 h 16"/>
                <a:gd name="T24" fmla="*/ 9 w 13"/>
                <a:gd name="T25" fmla="*/ 2 h 16"/>
                <a:gd name="T26" fmla="*/ 9 w 13"/>
                <a:gd name="T27" fmla="*/ 2 h 16"/>
                <a:gd name="T28" fmla="*/ 10 w 13"/>
                <a:gd name="T29" fmla="*/ 2 h 16"/>
                <a:gd name="T30" fmla="*/ 11 w 13"/>
                <a:gd name="T31" fmla="*/ 2 h 16"/>
                <a:gd name="T32" fmla="*/ 8 w 13"/>
                <a:gd name="T33" fmla="*/ 0 h 16"/>
                <a:gd name="T34" fmla="*/ 0 w 13"/>
                <a:gd name="T35" fmla="*/ 5 h 16"/>
                <a:gd name="T36" fmla="*/ 1 w 13"/>
                <a:gd name="T37" fmla="*/ 9 h 16"/>
                <a:gd name="T38" fmla="*/ 1 w 13"/>
                <a:gd name="T39" fmla="*/ 8 h 16"/>
                <a:gd name="T40" fmla="*/ 1 w 13"/>
                <a:gd name="T41" fmla="*/ 7 h 16"/>
                <a:gd name="T42" fmla="*/ 1 w 13"/>
                <a:gd name="T43" fmla="*/ 6 h 16"/>
                <a:gd name="T44" fmla="*/ 1 w 13"/>
                <a:gd name="T45" fmla="*/ 6 h 16"/>
                <a:gd name="T46" fmla="*/ 2 w 13"/>
                <a:gd name="T47" fmla="*/ 6 h 16"/>
                <a:gd name="T48" fmla="*/ 2 w 13"/>
                <a:gd name="T49" fmla="*/ 5 h 16"/>
                <a:gd name="T50" fmla="*/ 3 w 13"/>
                <a:gd name="T51" fmla="*/ 4 h 16"/>
                <a:gd name="T52" fmla="*/ 3 w 13"/>
                <a:gd name="T53" fmla="*/ 4 h 16"/>
                <a:gd name="T54" fmla="*/ 3 w 13"/>
                <a:gd name="T55" fmla="*/ 4 h 16"/>
                <a:gd name="T56" fmla="*/ 4 w 13"/>
                <a:gd name="T57" fmla="*/ 4 h 16"/>
                <a:gd name="T58" fmla="*/ 4 w 13"/>
                <a:gd name="T59" fmla="*/ 5 h 16"/>
                <a:gd name="T60" fmla="*/ 5 w 13"/>
                <a:gd name="T61" fmla="*/ 5 h 16"/>
                <a:gd name="T62" fmla="*/ 8 w 13"/>
                <a:gd name="T63" fmla="*/ 12 h 16"/>
                <a:gd name="T64" fmla="*/ 8 w 13"/>
                <a:gd name="T65" fmla="*/ 13 h 16"/>
                <a:gd name="T66" fmla="*/ 9 w 13"/>
                <a:gd name="T67" fmla="*/ 13 h 16"/>
                <a:gd name="T68" fmla="*/ 9 w 13"/>
                <a:gd name="T69" fmla="*/ 14 h 16"/>
                <a:gd name="T70" fmla="*/ 8 w 13"/>
                <a:gd name="T71" fmla="*/ 14 h 16"/>
                <a:gd name="T72" fmla="*/ 8 w 13"/>
                <a:gd name="T73" fmla="*/ 15 h 16"/>
                <a:gd name="T74" fmla="*/ 12 w 13"/>
                <a:gd name="T75" fmla="*/ 12 h 16"/>
                <a:gd name="T76" fmla="*/ 11 w 13"/>
                <a:gd name="T77" fmla="*/ 12 h 16"/>
                <a:gd name="T78" fmla="*/ 11 w 13"/>
                <a:gd name="T79" fmla="*/ 12 h 16"/>
                <a:gd name="T80" fmla="*/ 10 w 13"/>
                <a:gd name="T81" fmla="*/ 12 h 16"/>
                <a:gd name="T82" fmla="*/ 10 w 13"/>
                <a:gd name="T83" fmla="*/ 11 h 16"/>
                <a:gd name="T84" fmla="*/ 9 w 13"/>
                <a:gd name="T85" fmla="*/ 11 h 16"/>
                <a:gd name="T86" fmla="*/ 9 w 13"/>
                <a:gd name="T87" fmla="*/ 11 h 16"/>
                <a:gd name="T88" fmla="*/ 6 w 13"/>
                <a:gd name="T8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 h="16">
                  <a:moveTo>
                    <a:pt x="6" y="4"/>
                  </a:moveTo>
                  <a:lnTo>
                    <a:pt x="6" y="4"/>
                  </a:lnTo>
                  <a:lnTo>
                    <a:pt x="5" y="4"/>
                  </a:lnTo>
                  <a:lnTo>
                    <a:pt x="5" y="4"/>
                  </a:lnTo>
                  <a:lnTo>
                    <a:pt x="5" y="3"/>
                  </a:lnTo>
                  <a:lnTo>
                    <a:pt x="5" y="2"/>
                  </a:lnTo>
                  <a:lnTo>
                    <a:pt x="6" y="2"/>
                  </a:lnTo>
                  <a:lnTo>
                    <a:pt x="7" y="2"/>
                  </a:lnTo>
                  <a:lnTo>
                    <a:pt x="7" y="1"/>
                  </a:lnTo>
                  <a:lnTo>
                    <a:pt x="7" y="1"/>
                  </a:lnTo>
                  <a:lnTo>
                    <a:pt x="8" y="1"/>
                  </a:lnTo>
                  <a:lnTo>
                    <a:pt x="8" y="2"/>
                  </a:lnTo>
                  <a:lnTo>
                    <a:pt x="9" y="2"/>
                  </a:lnTo>
                  <a:lnTo>
                    <a:pt x="9" y="2"/>
                  </a:lnTo>
                  <a:lnTo>
                    <a:pt x="10" y="2"/>
                  </a:lnTo>
                  <a:lnTo>
                    <a:pt x="11" y="2"/>
                  </a:lnTo>
                  <a:lnTo>
                    <a:pt x="8" y="0"/>
                  </a:lnTo>
                  <a:lnTo>
                    <a:pt x="0" y="5"/>
                  </a:lnTo>
                  <a:lnTo>
                    <a:pt x="1" y="9"/>
                  </a:lnTo>
                  <a:lnTo>
                    <a:pt x="1" y="8"/>
                  </a:lnTo>
                  <a:lnTo>
                    <a:pt x="1" y="7"/>
                  </a:lnTo>
                  <a:lnTo>
                    <a:pt x="1" y="6"/>
                  </a:lnTo>
                  <a:lnTo>
                    <a:pt x="1" y="6"/>
                  </a:lnTo>
                  <a:lnTo>
                    <a:pt x="2" y="6"/>
                  </a:lnTo>
                  <a:lnTo>
                    <a:pt x="2" y="5"/>
                  </a:lnTo>
                  <a:lnTo>
                    <a:pt x="3" y="4"/>
                  </a:lnTo>
                  <a:lnTo>
                    <a:pt x="3" y="4"/>
                  </a:lnTo>
                  <a:lnTo>
                    <a:pt x="3" y="4"/>
                  </a:lnTo>
                  <a:lnTo>
                    <a:pt x="4" y="4"/>
                  </a:lnTo>
                  <a:lnTo>
                    <a:pt x="4" y="5"/>
                  </a:lnTo>
                  <a:lnTo>
                    <a:pt x="5" y="5"/>
                  </a:lnTo>
                  <a:lnTo>
                    <a:pt x="8" y="12"/>
                  </a:lnTo>
                  <a:lnTo>
                    <a:pt x="8" y="13"/>
                  </a:lnTo>
                  <a:lnTo>
                    <a:pt x="9" y="13"/>
                  </a:lnTo>
                  <a:lnTo>
                    <a:pt x="9" y="14"/>
                  </a:lnTo>
                  <a:lnTo>
                    <a:pt x="8" y="14"/>
                  </a:lnTo>
                  <a:lnTo>
                    <a:pt x="8" y="15"/>
                  </a:lnTo>
                  <a:lnTo>
                    <a:pt x="12" y="12"/>
                  </a:lnTo>
                  <a:lnTo>
                    <a:pt x="11" y="12"/>
                  </a:lnTo>
                  <a:lnTo>
                    <a:pt x="11" y="12"/>
                  </a:lnTo>
                  <a:lnTo>
                    <a:pt x="10" y="12"/>
                  </a:lnTo>
                  <a:lnTo>
                    <a:pt x="10" y="11"/>
                  </a:lnTo>
                  <a:lnTo>
                    <a:pt x="9" y="11"/>
                  </a:lnTo>
                  <a:lnTo>
                    <a:pt x="9" y="11"/>
                  </a:lnTo>
                  <a:lnTo>
                    <a:pt x="6" y="4"/>
                  </a:lnTo>
                </a:path>
              </a:pathLst>
            </a:custGeom>
            <a:solidFill>
              <a:srgbClr val="0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0276" name="Freeform 820"/>
            <p:cNvSpPr>
              <a:spLocks/>
            </p:cNvSpPr>
            <p:nvPr/>
          </p:nvSpPr>
          <p:spPr bwMode="auto">
            <a:xfrm>
              <a:off x="1496" y="3813"/>
              <a:ext cx="7" cy="14"/>
            </a:xfrm>
            <a:custGeom>
              <a:avLst/>
              <a:gdLst>
                <a:gd name="T0" fmla="*/ 6 w 7"/>
                <a:gd name="T1" fmla="*/ 7 h 14"/>
                <a:gd name="T2" fmla="*/ 6 w 7"/>
                <a:gd name="T3" fmla="*/ 8 h 14"/>
                <a:gd name="T4" fmla="*/ 6 w 7"/>
                <a:gd name="T5" fmla="*/ 8 h 14"/>
                <a:gd name="T6" fmla="*/ 6 w 7"/>
                <a:gd name="T7" fmla="*/ 9 h 14"/>
                <a:gd name="T8" fmla="*/ 6 w 7"/>
                <a:gd name="T9" fmla="*/ 10 h 14"/>
                <a:gd name="T10" fmla="*/ 6 w 7"/>
                <a:gd name="T11" fmla="*/ 10 h 14"/>
                <a:gd name="T12" fmla="*/ 6 w 7"/>
                <a:gd name="T13" fmla="*/ 11 h 14"/>
                <a:gd name="T14" fmla="*/ 6 w 7"/>
                <a:gd name="T15" fmla="*/ 11 h 14"/>
                <a:gd name="T16" fmla="*/ 6 w 7"/>
                <a:gd name="T17" fmla="*/ 12 h 14"/>
                <a:gd name="T18" fmla="*/ 5 w 7"/>
                <a:gd name="T19" fmla="*/ 12 h 14"/>
                <a:gd name="T20" fmla="*/ 5 w 7"/>
                <a:gd name="T21" fmla="*/ 12 h 14"/>
                <a:gd name="T22" fmla="*/ 4 w 7"/>
                <a:gd name="T23" fmla="*/ 12 h 14"/>
                <a:gd name="T24" fmla="*/ 4 w 7"/>
                <a:gd name="T25" fmla="*/ 13 h 14"/>
                <a:gd name="T26" fmla="*/ 4 w 7"/>
                <a:gd name="T27" fmla="*/ 13 h 14"/>
                <a:gd name="T28" fmla="*/ 3 w 7"/>
                <a:gd name="T29" fmla="*/ 13 h 14"/>
                <a:gd name="T30" fmla="*/ 3 w 7"/>
                <a:gd name="T31" fmla="*/ 12 h 14"/>
                <a:gd name="T32" fmla="*/ 2 w 7"/>
                <a:gd name="T33" fmla="*/ 12 h 14"/>
                <a:gd name="T34" fmla="*/ 2 w 7"/>
                <a:gd name="T35" fmla="*/ 11 h 14"/>
                <a:gd name="T36" fmla="*/ 1 w 7"/>
                <a:gd name="T37" fmla="*/ 10 h 14"/>
                <a:gd name="T38" fmla="*/ 1 w 7"/>
                <a:gd name="T39" fmla="*/ 10 h 14"/>
                <a:gd name="T40" fmla="*/ 1 w 7"/>
                <a:gd name="T41" fmla="*/ 9 h 14"/>
                <a:gd name="T42" fmla="*/ 1 w 7"/>
                <a:gd name="T43" fmla="*/ 8 h 14"/>
                <a:gd name="T44" fmla="*/ 1 w 7"/>
                <a:gd name="T45" fmla="*/ 8 h 14"/>
                <a:gd name="T46" fmla="*/ 1 w 7"/>
                <a:gd name="T47" fmla="*/ 7 h 14"/>
                <a:gd name="T48" fmla="*/ 0 w 7"/>
                <a:gd name="T49" fmla="*/ 7 h 14"/>
                <a:gd name="T50" fmla="*/ 0 w 7"/>
                <a:gd name="T51" fmla="*/ 6 h 14"/>
                <a:gd name="T52" fmla="*/ 0 w 7"/>
                <a:gd name="T53" fmla="*/ 5 h 14"/>
                <a:gd name="T54" fmla="*/ 0 w 7"/>
                <a:gd name="T55" fmla="*/ 5 h 14"/>
                <a:gd name="T56" fmla="*/ 0 w 7"/>
                <a:gd name="T57" fmla="*/ 4 h 14"/>
                <a:gd name="T58" fmla="*/ 0 w 7"/>
                <a:gd name="T59" fmla="*/ 3 h 14"/>
                <a:gd name="T60" fmla="*/ 0 w 7"/>
                <a:gd name="T61" fmla="*/ 3 h 14"/>
                <a:gd name="T62" fmla="*/ 0 w 7"/>
                <a:gd name="T63" fmla="*/ 2 h 14"/>
                <a:gd name="T64" fmla="*/ 1 w 7"/>
                <a:gd name="T65" fmla="*/ 1 h 14"/>
                <a:gd name="T66" fmla="*/ 1 w 7"/>
                <a:gd name="T67" fmla="*/ 1 h 14"/>
                <a:gd name="T68" fmla="*/ 1 w 7"/>
                <a:gd name="T69" fmla="*/ 1 h 14"/>
                <a:gd name="T70" fmla="*/ 2 w 7"/>
                <a:gd name="T71" fmla="*/ 0 h 14"/>
                <a:gd name="T72" fmla="*/ 2 w 7"/>
                <a:gd name="T73" fmla="*/ 0 h 14"/>
                <a:gd name="T74" fmla="*/ 3 w 7"/>
                <a:gd name="T75" fmla="*/ 0 h 14"/>
                <a:gd name="T76" fmla="*/ 3 w 7"/>
                <a:gd name="T77" fmla="*/ 0 h 14"/>
                <a:gd name="T78" fmla="*/ 4 w 7"/>
                <a:gd name="T79" fmla="*/ 1 h 14"/>
                <a:gd name="T80" fmla="*/ 4 w 7"/>
                <a:gd name="T81" fmla="*/ 1 h 14"/>
                <a:gd name="T82" fmla="*/ 5 w 7"/>
                <a:gd name="T83" fmla="*/ 1 h 14"/>
                <a:gd name="T84" fmla="*/ 5 w 7"/>
                <a:gd name="T85" fmla="*/ 2 h 14"/>
                <a:gd name="T86" fmla="*/ 5 w 7"/>
                <a:gd name="T87" fmla="*/ 2 h 14"/>
                <a:gd name="T88" fmla="*/ 5 w 7"/>
                <a:gd name="T89" fmla="*/ 3 h 14"/>
                <a:gd name="T90" fmla="*/ 6 w 7"/>
                <a:gd name="T91" fmla="*/ 3 h 14"/>
                <a:gd name="T92" fmla="*/ 6 w 7"/>
                <a:gd name="T93" fmla="*/ 4 h 14"/>
                <a:gd name="T94" fmla="*/ 6 w 7"/>
                <a:gd name="T95" fmla="*/ 5 h 14"/>
                <a:gd name="T96" fmla="*/ 6 w 7"/>
                <a:gd name="T9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 h="14">
                  <a:moveTo>
                    <a:pt x="6" y="7"/>
                  </a:moveTo>
                  <a:lnTo>
                    <a:pt x="6" y="8"/>
                  </a:lnTo>
                  <a:lnTo>
                    <a:pt x="6" y="8"/>
                  </a:lnTo>
                  <a:lnTo>
                    <a:pt x="6" y="9"/>
                  </a:lnTo>
                  <a:lnTo>
                    <a:pt x="6" y="10"/>
                  </a:lnTo>
                  <a:lnTo>
                    <a:pt x="6" y="10"/>
                  </a:lnTo>
                  <a:lnTo>
                    <a:pt x="6" y="11"/>
                  </a:lnTo>
                  <a:lnTo>
                    <a:pt x="6" y="11"/>
                  </a:lnTo>
                  <a:lnTo>
                    <a:pt x="6" y="12"/>
                  </a:lnTo>
                  <a:lnTo>
                    <a:pt x="5" y="12"/>
                  </a:lnTo>
                  <a:lnTo>
                    <a:pt x="5" y="12"/>
                  </a:lnTo>
                  <a:lnTo>
                    <a:pt x="4" y="12"/>
                  </a:lnTo>
                  <a:lnTo>
                    <a:pt x="4" y="13"/>
                  </a:lnTo>
                  <a:lnTo>
                    <a:pt x="4" y="13"/>
                  </a:lnTo>
                  <a:lnTo>
                    <a:pt x="3" y="13"/>
                  </a:lnTo>
                  <a:lnTo>
                    <a:pt x="3" y="12"/>
                  </a:lnTo>
                  <a:lnTo>
                    <a:pt x="2" y="12"/>
                  </a:lnTo>
                  <a:lnTo>
                    <a:pt x="2" y="11"/>
                  </a:lnTo>
                  <a:lnTo>
                    <a:pt x="1" y="10"/>
                  </a:lnTo>
                  <a:lnTo>
                    <a:pt x="1" y="10"/>
                  </a:lnTo>
                  <a:lnTo>
                    <a:pt x="1" y="9"/>
                  </a:lnTo>
                  <a:lnTo>
                    <a:pt x="1" y="8"/>
                  </a:lnTo>
                  <a:lnTo>
                    <a:pt x="1" y="8"/>
                  </a:lnTo>
                  <a:lnTo>
                    <a:pt x="1" y="7"/>
                  </a:lnTo>
                  <a:lnTo>
                    <a:pt x="0" y="7"/>
                  </a:lnTo>
                  <a:lnTo>
                    <a:pt x="0" y="6"/>
                  </a:lnTo>
                  <a:lnTo>
                    <a:pt x="0" y="5"/>
                  </a:lnTo>
                  <a:lnTo>
                    <a:pt x="0" y="5"/>
                  </a:lnTo>
                  <a:lnTo>
                    <a:pt x="0" y="4"/>
                  </a:lnTo>
                  <a:lnTo>
                    <a:pt x="0" y="3"/>
                  </a:lnTo>
                  <a:lnTo>
                    <a:pt x="0" y="3"/>
                  </a:lnTo>
                  <a:lnTo>
                    <a:pt x="0" y="2"/>
                  </a:lnTo>
                  <a:lnTo>
                    <a:pt x="1" y="1"/>
                  </a:lnTo>
                  <a:lnTo>
                    <a:pt x="1" y="1"/>
                  </a:lnTo>
                  <a:lnTo>
                    <a:pt x="1" y="1"/>
                  </a:lnTo>
                  <a:lnTo>
                    <a:pt x="2" y="0"/>
                  </a:lnTo>
                  <a:lnTo>
                    <a:pt x="2" y="0"/>
                  </a:lnTo>
                  <a:lnTo>
                    <a:pt x="3" y="0"/>
                  </a:lnTo>
                  <a:lnTo>
                    <a:pt x="3" y="0"/>
                  </a:lnTo>
                  <a:lnTo>
                    <a:pt x="4" y="1"/>
                  </a:lnTo>
                  <a:lnTo>
                    <a:pt x="4" y="1"/>
                  </a:lnTo>
                  <a:lnTo>
                    <a:pt x="5" y="1"/>
                  </a:lnTo>
                  <a:lnTo>
                    <a:pt x="5" y="2"/>
                  </a:lnTo>
                  <a:lnTo>
                    <a:pt x="5" y="2"/>
                  </a:lnTo>
                  <a:lnTo>
                    <a:pt x="5" y="3"/>
                  </a:lnTo>
                  <a:lnTo>
                    <a:pt x="6" y="3"/>
                  </a:lnTo>
                  <a:lnTo>
                    <a:pt x="6" y="4"/>
                  </a:lnTo>
                  <a:lnTo>
                    <a:pt x="6" y="5"/>
                  </a:lnTo>
                  <a:lnTo>
                    <a:pt x="6" y="7"/>
                  </a:lnTo>
                </a:path>
              </a:pathLst>
            </a:custGeom>
            <a:solidFill>
              <a:srgbClr val="B2B2B2"/>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grpSp>
    </p:spTree>
    <p:extLst>
      <p:ext uri="{BB962C8B-B14F-4D97-AF65-F5344CB8AC3E}">
        <p14:creationId xmlns:p14="http://schemas.microsoft.com/office/powerpoint/2010/main" val="1295249918"/>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6324601" y="5003800"/>
            <a:ext cx="3802063" cy="787400"/>
          </a:xfrm>
          <a:prstGeom prst="rect">
            <a:avLst/>
          </a:prstGeom>
          <a:solidFill>
            <a:srgbClr val="FFF1CE"/>
          </a:solidFill>
          <a:ln w="12700">
            <a:solidFill>
              <a:srgbClr val="E9F05A"/>
            </a:solidFill>
            <a:miter lim="800000"/>
            <a:headEnd/>
            <a:tailEnd/>
          </a:ln>
          <a:effectLst>
            <a:prstShdw prst="shdw17" dist="17961" dir="2700000">
              <a:srgbClr val="E9F05A">
                <a:gamma/>
                <a:shade val="60000"/>
                <a:invGamma/>
                <a:alpha val="74998"/>
              </a:srgbClr>
            </a:prstShdw>
          </a:effectLst>
        </p:spPr>
        <p:txBody>
          <a:bodyPr wrap="none" anchor="ctr"/>
          <a:lstStyle/>
          <a:p>
            <a:endParaRPr lang="en-US" dirty="0"/>
          </a:p>
        </p:txBody>
      </p:sp>
      <p:sp>
        <p:nvSpPr>
          <p:cNvPr id="21508" name="Rectangle 4"/>
          <p:cNvSpPr>
            <a:spLocks noChangeArrowheads="1"/>
          </p:cNvSpPr>
          <p:nvPr/>
        </p:nvSpPr>
        <p:spPr bwMode="auto">
          <a:xfrm>
            <a:off x="6745289" y="2217739"/>
            <a:ext cx="2998787" cy="1736725"/>
          </a:xfrm>
          <a:prstGeom prst="rect">
            <a:avLst/>
          </a:prstGeom>
          <a:solidFill>
            <a:srgbClr val="FFF1CE"/>
          </a:solidFill>
          <a:ln w="12700">
            <a:solidFill>
              <a:srgbClr val="E9F05A"/>
            </a:solidFill>
            <a:miter lim="800000"/>
            <a:headEnd/>
            <a:tailEnd/>
          </a:ln>
          <a:effectLst>
            <a:prstShdw prst="shdw17" dist="17961" dir="2700000">
              <a:srgbClr val="E9F05A">
                <a:gamma/>
                <a:shade val="60000"/>
                <a:invGamma/>
                <a:alpha val="74998"/>
              </a:srgbClr>
            </a:prstShdw>
          </a:effectLst>
        </p:spPr>
        <p:txBody>
          <a:bodyPr wrap="none" anchor="ctr"/>
          <a:lstStyle/>
          <a:p>
            <a:endParaRPr lang="en-US" dirty="0"/>
          </a:p>
        </p:txBody>
      </p:sp>
      <p:sp>
        <p:nvSpPr>
          <p:cNvPr id="21509" name="Rectangle 5"/>
          <p:cNvSpPr>
            <a:spLocks noGrp="1" noChangeArrowheads="1"/>
          </p:cNvSpPr>
          <p:nvPr>
            <p:ph type="title" sz="quarter"/>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fontScale="90000"/>
          </a:bodyPr>
          <a:lstStyle/>
          <a:p>
            <a:r>
              <a:rPr lang="en-US" altLang="en-US" b="1" dirty="0">
                <a:latin typeface="Arial" charset="0"/>
              </a:rPr>
              <a:t>Visualizing Discrete Probability Distributions</a:t>
            </a:r>
          </a:p>
        </p:txBody>
      </p:sp>
      <p:sp>
        <p:nvSpPr>
          <p:cNvPr id="21511" name="Rectangle 7"/>
          <p:cNvSpPr>
            <a:spLocks noChangeArrowheads="1"/>
          </p:cNvSpPr>
          <p:nvPr/>
        </p:nvSpPr>
        <p:spPr bwMode="auto">
          <a:xfrm>
            <a:off x="2133600" y="1754189"/>
            <a:ext cx="373380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r>
              <a:rPr lang="en-US" altLang="en-US" b="1" dirty="0"/>
              <a:t>Listing</a:t>
            </a:r>
          </a:p>
        </p:txBody>
      </p:sp>
      <p:sp>
        <p:nvSpPr>
          <p:cNvPr id="21512" name="Rectangle 8"/>
          <p:cNvSpPr>
            <a:spLocks noChangeArrowheads="1"/>
          </p:cNvSpPr>
          <p:nvPr/>
        </p:nvSpPr>
        <p:spPr bwMode="auto">
          <a:xfrm>
            <a:off x="7278689" y="1754189"/>
            <a:ext cx="20542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r>
              <a:rPr lang="en-US" altLang="en-US" b="1" dirty="0"/>
              <a:t>Table</a:t>
            </a:r>
          </a:p>
        </p:txBody>
      </p:sp>
      <p:sp>
        <p:nvSpPr>
          <p:cNvPr id="21514" name="Rectangle 10"/>
          <p:cNvSpPr>
            <a:spLocks noChangeArrowheads="1"/>
          </p:cNvSpPr>
          <p:nvPr/>
        </p:nvSpPr>
        <p:spPr bwMode="auto">
          <a:xfrm>
            <a:off x="7315201" y="4495801"/>
            <a:ext cx="20542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r>
              <a:rPr lang="en-US" altLang="en-US" b="1" dirty="0"/>
              <a:t>Formula</a:t>
            </a:r>
          </a:p>
        </p:txBody>
      </p:sp>
      <p:sp>
        <p:nvSpPr>
          <p:cNvPr id="21517" name="Rectangle 13"/>
          <p:cNvSpPr>
            <a:spLocks noChangeArrowheads="1"/>
          </p:cNvSpPr>
          <p:nvPr/>
        </p:nvSpPr>
        <p:spPr bwMode="auto">
          <a:xfrm>
            <a:off x="6832601" y="2362200"/>
            <a:ext cx="797655"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1900" b="1" dirty="0"/>
              <a:t># Tails</a:t>
            </a:r>
          </a:p>
        </p:txBody>
      </p:sp>
      <p:sp>
        <p:nvSpPr>
          <p:cNvPr id="21518" name="Rectangle 14"/>
          <p:cNvSpPr>
            <a:spLocks noChangeArrowheads="1"/>
          </p:cNvSpPr>
          <p:nvPr/>
        </p:nvSpPr>
        <p:spPr bwMode="auto">
          <a:xfrm>
            <a:off x="8031163" y="2174875"/>
            <a:ext cx="522580"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1900" b="1" dirty="0"/>
              <a:t>f(</a:t>
            </a:r>
            <a:r>
              <a:rPr lang="en-US" altLang="en-US" sz="1900" b="1" i="1" dirty="0"/>
              <a:t>x</a:t>
            </a:r>
            <a:r>
              <a:rPr lang="en-US" altLang="en-US" sz="1900" b="1" dirty="0"/>
              <a:t>)</a:t>
            </a:r>
          </a:p>
        </p:txBody>
      </p:sp>
      <p:sp>
        <p:nvSpPr>
          <p:cNvPr id="21520" name="Rectangle 16"/>
          <p:cNvSpPr>
            <a:spLocks noChangeArrowheads="1"/>
          </p:cNvSpPr>
          <p:nvPr/>
        </p:nvSpPr>
        <p:spPr bwMode="auto">
          <a:xfrm>
            <a:off x="7907338" y="2455863"/>
            <a:ext cx="788102"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1900" b="1" dirty="0"/>
              <a:t>Count</a:t>
            </a:r>
          </a:p>
        </p:txBody>
      </p:sp>
      <p:sp>
        <p:nvSpPr>
          <p:cNvPr id="21521" name="Rectangle 17"/>
          <p:cNvSpPr>
            <a:spLocks noChangeArrowheads="1"/>
          </p:cNvSpPr>
          <p:nvPr/>
        </p:nvSpPr>
        <p:spPr bwMode="auto">
          <a:xfrm>
            <a:off x="9007475" y="2289175"/>
            <a:ext cx="577082" cy="38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1900" b="1" dirty="0"/>
              <a:t>p(</a:t>
            </a:r>
            <a:r>
              <a:rPr lang="en-US" altLang="en-US" sz="1900" b="1" i="1" dirty="0"/>
              <a:t>x</a:t>
            </a:r>
            <a:r>
              <a:rPr lang="en-US" altLang="en-US" sz="1900" b="1" dirty="0"/>
              <a:t>)</a:t>
            </a:r>
          </a:p>
        </p:txBody>
      </p:sp>
      <p:sp>
        <p:nvSpPr>
          <p:cNvPr id="21535" name="Rectangle 31"/>
          <p:cNvSpPr>
            <a:spLocks noChangeArrowheads="1"/>
          </p:cNvSpPr>
          <p:nvPr/>
        </p:nvSpPr>
        <p:spPr bwMode="auto">
          <a:xfrm>
            <a:off x="7127876" y="2776538"/>
            <a:ext cx="325411"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0</a:t>
            </a:r>
          </a:p>
        </p:txBody>
      </p:sp>
      <p:sp>
        <p:nvSpPr>
          <p:cNvPr id="21536" name="Rectangle 32"/>
          <p:cNvSpPr>
            <a:spLocks noChangeArrowheads="1"/>
          </p:cNvSpPr>
          <p:nvPr/>
        </p:nvSpPr>
        <p:spPr bwMode="auto">
          <a:xfrm>
            <a:off x="8174039" y="2776538"/>
            <a:ext cx="325411"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1</a:t>
            </a:r>
          </a:p>
        </p:txBody>
      </p:sp>
      <p:sp>
        <p:nvSpPr>
          <p:cNvPr id="21537" name="Rectangle 33"/>
          <p:cNvSpPr>
            <a:spLocks noChangeArrowheads="1"/>
          </p:cNvSpPr>
          <p:nvPr/>
        </p:nvSpPr>
        <p:spPr bwMode="auto">
          <a:xfrm>
            <a:off x="9039225" y="2776538"/>
            <a:ext cx="543420"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.25</a:t>
            </a:r>
          </a:p>
        </p:txBody>
      </p:sp>
      <p:sp>
        <p:nvSpPr>
          <p:cNvPr id="21545" name="Rectangle 41"/>
          <p:cNvSpPr>
            <a:spLocks noChangeArrowheads="1"/>
          </p:cNvSpPr>
          <p:nvPr/>
        </p:nvSpPr>
        <p:spPr bwMode="auto">
          <a:xfrm>
            <a:off x="7127876" y="3119438"/>
            <a:ext cx="325411"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1</a:t>
            </a:r>
          </a:p>
        </p:txBody>
      </p:sp>
      <p:sp>
        <p:nvSpPr>
          <p:cNvPr id="21546" name="Rectangle 42"/>
          <p:cNvSpPr>
            <a:spLocks noChangeArrowheads="1"/>
          </p:cNvSpPr>
          <p:nvPr/>
        </p:nvSpPr>
        <p:spPr bwMode="auto">
          <a:xfrm>
            <a:off x="8174039" y="3119438"/>
            <a:ext cx="325411"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2</a:t>
            </a:r>
          </a:p>
        </p:txBody>
      </p:sp>
      <p:sp>
        <p:nvSpPr>
          <p:cNvPr id="21547" name="Rectangle 43"/>
          <p:cNvSpPr>
            <a:spLocks noChangeArrowheads="1"/>
          </p:cNvSpPr>
          <p:nvPr/>
        </p:nvSpPr>
        <p:spPr bwMode="auto">
          <a:xfrm>
            <a:off x="9039225" y="3119438"/>
            <a:ext cx="543420"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.50</a:t>
            </a:r>
          </a:p>
        </p:txBody>
      </p:sp>
      <p:sp>
        <p:nvSpPr>
          <p:cNvPr id="21555" name="Rectangle 51"/>
          <p:cNvSpPr>
            <a:spLocks noChangeArrowheads="1"/>
          </p:cNvSpPr>
          <p:nvPr/>
        </p:nvSpPr>
        <p:spPr bwMode="auto">
          <a:xfrm>
            <a:off x="7127876" y="3462338"/>
            <a:ext cx="325411"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2</a:t>
            </a:r>
          </a:p>
        </p:txBody>
      </p:sp>
      <p:sp>
        <p:nvSpPr>
          <p:cNvPr id="21556" name="Rectangle 52"/>
          <p:cNvSpPr>
            <a:spLocks noChangeArrowheads="1"/>
          </p:cNvSpPr>
          <p:nvPr/>
        </p:nvSpPr>
        <p:spPr bwMode="auto">
          <a:xfrm>
            <a:off x="8174039" y="3462338"/>
            <a:ext cx="325411"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1</a:t>
            </a:r>
          </a:p>
        </p:txBody>
      </p:sp>
      <p:sp>
        <p:nvSpPr>
          <p:cNvPr id="21557" name="Rectangle 53"/>
          <p:cNvSpPr>
            <a:spLocks noChangeArrowheads="1"/>
          </p:cNvSpPr>
          <p:nvPr/>
        </p:nvSpPr>
        <p:spPr bwMode="auto">
          <a:xfrm>
            <a:off x="9039225" y="3462338"/>
            <a:ext cx="543420"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.25</a:t>
            </a:r>
          </a:p>
        </p:txBody>
      </p:sp>
      <p:sp>
        <p:nvSpPr>
          <p:cNvPr id="21558" name="Line 54"/>
          <p:cNvSpPr>
            <a:spLocks noChangeShapeType="1"/>
          </p:cNvSpPr>
          <p:nvPr/>
        </p:nvSpPr>
        <p:spPr bwMode="auto">
          <a:xfrm>
            <a:off x="7312026" y="5326063"/>
            <a:ext cx="12160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59" name="Rectangle 55"/>
          <p:cNvSpPr>
            <a:spLocks noChangeArrowheads="1"/>
          </p:cNvSpPr>
          <p:nvPr/>
        </p:nvSpPr>
        <p:spPr bwMode="auto">
          <a:xfrm>
            <a:off x="6308726" y="5102225"/>
            <a:ext cx="331823"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i="1" dirty="0"/>
              <a:t>p</a:t>
            </a:r>
          </a:p>
        </p:txBody>
      </p:sp>
      <p:sp>
        <p:nvSpPr>
          <p:cNvPr id="21560" name="Rectangle 56"/>
          <p:cNvSpPr>
            <a:spLocks noChangeArrowheads="1"/>
          </p:cNvSpPr>
          <p:nvPr/>
        </p:nvSpPr>
        <p:spPr bwMode="auto">
          <a:xfrm>
            <a:off x="6605589" y="5102225"/>
            <a:ext cx="312587"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i="1" dirty="0"/>
              <a:t>x</a:t>
            </a:r>
          </a:p>
        </p:txBody>
      </p:sp>
      <p:sp>
        <p:nvSpPr>
          <p:cNvPr id="21561" name="Rectangle 57"/>
          <p:cNvSpPr>
            <a:spLocks noChangeArrowheads="1"/>
          </p:cNvSpPr>
          <p:nvPr/>
        </p:nvSpPr>
        <p:spPr bwMode="auto">
          <a:xfrm>
            <a:off x="7696201" y="4919663"/>
            <a:ext cx="331823"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i="1" dirty="0"/>
              <a:t>n</a:t>
            </a:r>
          </a:p>
        </p:txBody>
      </p:sp>
      <p:sp>
        <p:nvSpPr>
          <p:cNvPr id="21563" name="Rectangle 59"/>
          <p:cNvSpPr>
            <a:spLocks noChangeArrowheads="1"/>
          </p:cNvSpPr>
          <p:nvPr/>
        </p:nvSpPr>
        <p:spPr bwMode="auto">
          <a:xfrm>
            <a:off x="7239001" y="5287963"/>
            <a:ext cx="1219887"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i="1" dirty="0"/>
              <a:t>x!(n – x)!</a:t>
            </a:r>
          </a:p>
        </p:txBody>
      </p:sp>
      <p:sp>
        <p:nvSpPr>
          <p:cNvPr id="21570" name="Rectangle 66"/>
          <p:cNvSpPr>
            <a:spLocks noChangeArrowheads="1"/>
          </p:cNvSpPr>
          <p:nvPr/>
        </p:nvSpPr>
        <p:spPr bwMode="auto">
          <a:xfrm>
            <a:off x="6500814" y="5102225"/>
            <a:ext cx="270909"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a:t>
            </a:r>
          </a:p>
        </p:txBody>
      </p:sp>
      <p:sp>
        <p:nvSpPr>
          <p:cNvPr id="21571" name="Rectangle 67"/>
          <p:cNvSpPr>
            <a:spLocks noChangeArrowheads="1"/>
          </p:cNvSpPr>
          <p:nvPr/>
        </p:nvSpPr>
        <p:spPr bwMode="auto">
          <a:xfrm>
            <a:off x="6762751" y="5102225"/>
            <a:ext cx="270909"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a:t>
            </a:r>
          </a:p>
        </p:txBody>
      </p:sp>
      <p:sp>
        <p:nvSpPr>
          <p:cNvPr id="21572" name="Rectangle 68"/>
          <p:cNvSpPr>
            <a:spLocks noChangeArrowheads="1"/>
          </p:cNvSpPr>
          <p:nvPr/>
        </p:nvSpPr>
        <p:spPr bwMode="auto">
          <a:xfrm>
            <a:off x="7893051" y="4919663"/>
            <a:ext cx="274115"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a:t>
            </a:r>
          </a:p>
        </p:txBody>
      </p:sp>
      <p:sp>
        <p:nvSpPr>
          <p:cNvPr id="21579" name="Rectangle 75"/>
          <p:cNvSpPr>
            <a:spLocks noChangeArrowheads="1"/>
          </p:cNvSpPr>
          <p:nvPr/>
        </p:nvSpPr>
        <p:spPr bwMode="auto">
          <a:xfrm>
            <a:off x="6953250" y="5102225"/>
            <a:ext cx="323808"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sz="2200" b="1" dirty="0"/>
              <a:t>=</a:t>
            </a:r>
          </a:p>
        </p:txBody>
      </p:sp>
      <p:sp>
        <p:nvSpPr>
          <p:cNvPr id="21583" name="Rectangle 79"/>
          <p:cNvSpPr>
            <a:spLocks noChangeArrowheads="1"/>
          </p:cNvSpPr>
          <p:nvPr/>
        </p:nvSpPr>
        <p:spPr bwMode="auto">
          <a:xfrm>
            <a:off x="8504238" y="5105400"/>
            <a:ext cx="1905000"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eaLnBrk="0" hangingPunct="0">
              <a:spcBef>
                <a:spcPct val="0"/>
              </a:spcBef>
            </a:pPr>
            <a:r>
              <a:rPr lang="en-US" altLang="en-US" sz="2200" b="1" i="1" dirty="0"/>
              <a:t>p</a:t>
            </a:r>
            <a:r>
              <a:rPr lang="en-US" altLang="en-US" sz="2200" b="1" i="1" baseline="30000" dirty="0"/>
              <a:t>x</a:t>
            </a:r>
            <a:r>
              <a:rPr lang="en-US" altLang="en-US" sz="2200" b="1" i="1" dirty="0"/>
              <a:t>(</a:t>
            </a:r>
            <a:r>
              <a:rPr lang="en-US" altLang="en-US" sz="2200" b="1" dirty="0"/>
              <a:t>1</a:t>
            </a:r>
            <a:r>
              <a:rPr lang="en-US" altLang="en-US" sz="2200" b="1" i="1" dirty="0"/>
              <a:t> – p)</a:t>
            </a:r>
            <a:r>
              <a:rPr lang="en-US" altLang="en-US" sz="2200" b="1" i="1" baseline="30000" dirty="0"/>
              <a:t>n – x</a:t>
            </a:r>
          </a:p>
        </p:txBody>
      </p:sp>
      <p:sp>
        <p:nvSpPr>
          <p:cNvPr id="21506" name="Rectangle 2"/>
          <p:cNvSpPr>
            <a:spLocks noChangeArrowheads="1"/>
          </p:cNvSpPr>
          <p:nvPr/>
        </p:nvSpPr>
        <p:spPr bwMode="auto">
          <a:xfrm>
            <a:off x="2192338" y="3789364"/>
            <a:ext cx="3802062" cy="2001837"/>
          </a:xfrm>
          <a:prstGeom prst="rect">
            <a:avLst/>
          </a:prstGeom>
          <a:solidFill>
            <a:srgbClr val="FFF1CE"/>
          </a:solidFill>
          <a:ln w="12700">
            <a:solidFill>
              <a:srgbClr val="E9F05A"/>
            </a:solidFill>
            <a:miter lim="800000"/>
            <a:headEnd/>
            <a:tailEnd/>
          </a:ln>
          <a:effectLst>
            <a:prstShdw prst="shdw17" dist="17961" dir="2700000">
              <a:srgbClr val="E9F05A">
                <a:gamma/>
                <a:shade val="60000"/>
                <a:invGamma/>
                <a:alpha val="74998"/>
              </a:srgbClr>
            </a:prstShdw>
          </a:effectLst>
        </p:spPr>
        <p:txBody>
          <a:bodyPr wrap="none" anchor="ctr"/>
          <a:lstStyle/>
          <a:p>
            <a:endParaRPr lang="en-US" dirty="0"/>
          </a:p>
        </p:txBody>
      </p:sp>
      <p:sp>
        <p:nvSpPr>
          <p:cNvPr id="21513" name="Rectangle 9"/>
          <p:cNvSpPr>
            <a:spLocks noChangeArrowheads="1"/>
          </p:cNvSpPr>
          <p:nvPr/>
        </p:nvSpPr>
        <p:spPr bwMode="auto">
          <a:xfrm>
            <a:off x="3124201" y="3276601"/>
            <a:ext cx="20542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eaLnBrk="0" hangingPunct="0"/>
            <a:r>
              <a:rPr lang="en-US" altLang="en-US" b="1" dirty="0"/>
              <a:t>Graph</a:t>
            </a:r>
          </a:p>
        </p:txBody>
      </p:sp>
      <p:sp>
        <p:nvSpPr>
          <p:cNvPr id="21584" name="Line 80"/>
          <p:cNvSpPr>
            <a:spLocks noChangeShapeType="1"/>
          </p:cNvSpPr>
          <p:nvPr/>
        </p:nvSpPr>
        <p:spPr bwMode="auto">
          <a:xfrm>
            <a:off x="2789239" y="4743450"/>
            <a:ext cx="2873375" cy="0"/>
          </a:xfrm>
          <a:prstGeom prst="line">
            <a:avLst/>
          </a:prstGeom>
          <a:noFill/>
          <a:ln w="127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86" name="Freeform 82"/>
          <p:cNvSpPr>
            <a:spLocks/>
          </p:cNvSpPr>
          <p:nvPr/>
        </p:nvSpPr>
        <p:spPr bwMode="auto">
          <a:xfrm>
            <a:off x="2782888" y="4743450"/>
            <a:ext cx="963612" cy="458788"/>
          </a:xfrm>
          <a:custGeom>
            <a:avLst/>
            <a:gdLst>
              <a:gd name="T0" fmla="*/ 0 w 607"/>
              <a:gd name="T1" fmla="*/ 0 h 289"/>
              <a:gd name="T2" fmla="*/ 606 w 607"/>
              <a:gd name="T3" fmla="*/ 0 h 289"/>
              <a:gd name="T4" fmla="*/ 606 w 607"/>
              <a:gd name="T5" fmla="*/ 288 h 289"/>
              <a:gd name="T6" fmla="*/ 0 w 607"/>
              <a:gd name="T7" fmla="*/ 288 h 289"/>
              <a:gd name="T8" fmla="*/ 0 w 607"/>
              <a:gd name="T9" fmla="*/ 0 h 289"/>
            </a:gdLst>
            <a:ahLst/>
            <a:cxnLst>
              <a:cxn ang="0">
                <a:pos x="T0" y="T1"/>
              </a:cxn>
              <a:cxn ang="0">
                <a:pos x="T2" y="T3"/>
              </a:cxn>
              <a:cxn ang="0">
                <a:pos x="T4" y="T5"/>
              </a:cxn>
              <a:cxn ang="0">
                <a:pos x="T6" y="T7"/>
              </a:cxn>
              <a:cxn ang="0">
                <a:pos x="T8" y="T9"/>
              </a:cxn>
            </a:cxnLst>
            <a:rect l="0" t="0" r="r" b="b"/>
            <a:pathLst>
              <a:path w="607" h="289">
                <a:moveTo>
                  <a:pt x="0" y="0"/>
                </a:moveTo>
                <a:lnTo>
                  <a:pt x="606" y="0"/>
                </a:lnTo>
                <a:lnTo>
                  <a:pt x="606" y="288"/>
                </a:lnTo>
                <a:lnTo>
                  <a:pt x="0" y="288"/>
                </a:lnTo>
                <a:lnTo>
                  <a:pt x="0" y="0"/>
                </a:lnTo>
              </a:path>
            </a:pathLst>
          </a:custGeom>
          <a:gradFill rotWithShape="1">
            <a:gsLst>
              <a:gs pos="0">
                <a:srgbClr val="C3ABD1"/>
              </a:gs>
              <a:gs pos="100000">
                <a:srgbClr val="A47FB9"/>
              </a:gs>
            </a:gsLst>
            <a:lin ang="5400000" scaled="1"/>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1587" name="Freeform 83"/>
          <p:cNvSpPr>
            <a:spLocks/>
          </p:cNvSpPr>
          <p:nvPr/>
        </p:nvSpPr>
        <p:spPr bwMode="auto">
          <a:xfrm>
            <a:off x="3744913" y="4287838"/>
            <a:ext cx="963612" cy="914400"/>
          </a:xfrm>
          <a:custGeom>
            <a:avLst/>
            <a:gdLst>
              <a:gd name="T0" fmla="*/ 0 w 607"/>
              <a:gd name="T1" fmla="*/ 0 h 576"/>
              <a:gd name="T2" fmla="*/ 606 w 607"/>
              <a:gd name="T3" fmla="*/ 0 h 576"/>
              <a:gd name="T4" fmla="*/ 606 w 607"/>
              <a:gd name="T5" fmla="*/ 575 h 576"/>
              <a:gd name="T6" fmla="*/ 0 w 607"/>
              <a:gd name="T7" fmla="*/ 575 h 576"/>
              <a:gd name="T8" fmla="*/ 0 w 607"/>
              <a:gd name="T9" fmla="*/ 0 h 576"/>
            </a:gdLst>
            <a:ahLst/>
            <a:cxnLst>
              <a:cxn ang="0">
                <a:pos x="T0" y="T1"/>
              </a:cxn>
              <a:cxn ang="0">
                <a:pos x="T2" y="T3"/>
              </a:cxn>
              <a:cxn ang="0">
                <a:pos x="T4" y="T5"/>
              </a:cxn>
              <a:cxn ang="0">
                <a:pos x="T6" y="T7"/>
              </a:cxn>
              <a:cxn ang="0">
                <a:pos x="T8" y="T9"/>
              </a:cxn>
            </a:cxnLst>
            <a:rect l="0" t="0" r="r" b="b"/>
            <a:pathLst>
              <a:path w="607" h="576">
                <a:moveTo>
                  <a:pt x="0" y="0"/>
                </a:moveTo>
                <a:lnTo>
                  <a:pt x="606" y="0"/>
                </a:lnTo>
                <a:lnTo>
                  <a:pt x="606" y="575"/>
                </a:lnTo>
                <a:lnTo>
                  <a:pt x="0" y="575"/>
                </a:lnTo>
                <a:lnTo>
                  <a:pt x="0" y="0"/>
                </a:lnTo>
              </a:path>
            </a:pathLst>
          </a:custGeom>
          <a:gradFill rotWithShape="1">
            <a:gsLst>
              <a:gs pos="0">
                <a:srgbClr val="C3ABD1"/>
              </a:gs>
              <a:gs pos="100000">
                <a:srgbClr val="A47FB9"/>
              </a:gs>
            </a:gsLst>
            <a:lin ang="5400000" scaled="1"/>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1588" name="Freeform 84"/>
          <p:cNvSpPr>
            <a:spLocks/>
          </p:cNvSpPr>
          <p:nvPr/>
        </p:nvSpPr>
        <p:spPr bwMode="auto">
          <a:xfrm>
            <a:off x="4706938" y="4743450"/>
            <a:ext cx="963612" cy="458788"/>
          </a:xfrm>
          <a:custGeom>
            <a:avLst/>
            <a:gdLst>
              <a:gd name="T0" fmla="*/ 0 w 607"/>
              <a:gd name="T1" fmla="*/ 0 h 289"/>
              <a:gd name="T2" fmla="*/ 606 w 607"/>
              <a:gd name="T3" fmla="*/ 0 h 289"/>
              <a:gd name="T4" fmla="*/ 606 w 607"/>
              <a:gd name="T5" fmla="*/ 288 h 289"/>
              <a:gd name="T6" fmla="*/ 0 w 607"/>
              <a:gd name="T7" fmla="*/ 288 h 289"/>
              <a:gd name="T8" fmla="*/ 0 w 607"/>
              <a:gd name="T9" fmla="*/ 0 h 289"/>
            </a:gdLst>
            <a:ahLst/>
            <a:cxnLst>
              <a:cxn ang="0">
                <a:pos x="T0" y="T1"/>
              </a:cxn>
              <a:cxn ang="0">
                <a:pos x="T2" y="T3"/>
              </a:cxn>
              <a:cxn ang="0">
                <a:pos x="T4" y="T5"/>
              </a:cxn>
              <a:cxn ang="0">
                <a:pos x="T6" y="T7"/>
              </a:cxn>
              <a:cxn ang="0">
                <a:pos x="T8" y="T9"/>
              </a:cxn>
            </a:cxnLst>
            <a:rect l="0" t="0" r="r" b="b"/>
            <a:pathLst>
              <a:path w="607" h="289">
                <a:moveTo>
                  <a:pt x="0" y="0"/>
                </a:moveTo>
                <a:lnTo>
                  <a:pt x="606" y="0"/>
                </a:lnTo>
                <a:lnTo>
                  <a:pt x="606" y="288"/>
                </a:lnTo>
                <a:lnTo>
                  <a:pt x="0" y="288"/>
                </a:lnTo>
                <a:lnTo>
                  <a:pt x="0" y="0"/>
                </a:lnTo>
              </a:path>
            </a:pathLst>
          </a:custGeom>
          <a:gradFill rotWithShape="1">
            <a:gsLst>
              <a:gs pos="0">
                <a:srgbClr val="C3ABD1"/>
              </a:gs>
              <a:gs pos="100000">
                <a:srgbClr val="A47FB9"/>
              </a:gs>
            </a:gsLst>
            <a:lin ang="5400000" scaled="1"/>
          </a:gra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1589" name="Line 85"/>
          <p:cNvSpPr>
            <a:spLocks noChangeShapeType="1"/>
          </p:cNvSpPr>
          <p:nvPr/>
        </p:nvSpPr>
        <p:spPr bwMode="auto">
          <a:xfrm>
            <a:off x="2782888" y="4370388"/>
            <a:ext cx="0" cy="9001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0" name="Line 86"/>
          <p:cNvSpPr>
            <a:spLocks noChangeShapeType="1"/>
          </p:cNvSpPr>
          <p:nvPr/>
        </p:nvSpPr>
        <p:spPr bwMode="auto">
          <a:xfrm>
            <a:off x="2714626" y="4740275"/>
            <a:ext cx="61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1" name="Line 87"/>
          <p:cNvSpPr>
            <a:spLocks noChangeShapeType="1"/>
          </p:cNvSpPr>
          <p:nvPr/>
        </p:nvSpPr>
        <p:spPr bwMode="auto">
          <a:xfrm>
            <a:off x="2714626" y="5202238"/>
            <a:ext cx="61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2" name="Line 88"/>
          <p:cNvSpPr>
            <a:spLocks noChangeShapeType="1"/>
          </p:cNvSpPr>
          <p:nvPr/>
        </p:nvSpPr>
        <p:spPr bwMode="auto">
          <a:xfrm>
            <a:off x="2714626" y="4364038"/>
            <a:ext cx="6191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3" name="Line 89"/>
          <p:cNvSpPr>
            <a:spLocks noChangeShapeType="1"/>
          </p:cNvSpPr>
          <p:nvPr/>
        </p:nvSpPr>
        <p:spPr bwMode="auto">
          <a:xfrm>
            <a:off x="2789239" y="5200650"/>
            <a:ext cx="28733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4" name="Line 90"/>
          <p:cNvSpPr>
            <a:spLocks noChangeShapeType="1"/>
          </p:cNvSpPr>
          <p:nvPr/>
        </p:nvSpPr>
        <p:spPr bwMode="auto">
          <a:xfrm flipV="1">
            <a:off x="2782888" y="5178426"/>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5" name="Line 91"/>
          <p:cNvSpPr>
            <a:spLocks noChangeShapeType="1"/>
          </p:cNvSpPr>
          <p:nvPr/>
        </p:nvSpPr>
        <p:spPr bwMode="auto">
          <a:xfrm flipV="1">
            <a:off x="3744913" y="5194301"/>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6" name="Line 92"/>
          <p:cNvSpPr>
            <a:spLocks noChangeShapeType="1"/>
          </p:cNvSpPr>
          <p:nvPr/>
        </p:nvSpPr>
        <p:spPr bwMode="auto">
          <a:xfrm flipV="1">
            <a:off x="4706938" y="5194301"/>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7" name="Line 93"/>
          <p:cNvSpPr>
            <a:spLocks noChangeShapeType="1"/>
          </p:cNvSpPr>
          <p:nvPr/>
        </p:nvSpPr>
        <p:spPr bwMode="auto">
          <a:xfrm flipV="1">
            <a:off x="5668963" y="5194301"/>
            <a:ext cx="0" cy="857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21598" name="Rectangle 94"/>
          <p:cNvSpPr>
            <a:spLocks noChangeArrowheads="1"/>
          </p:cNvSpPr>
          <p:nvPr/>
        </p:nvSpPr>
        <p:spPr bwMode="auto">
          <a:xfrm>
            <a:off x="2114550" y="5032376"/>
            <a:ext cx="4776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dirty="0"/>
              <a:t>.00</a:t>
            </a:r>
          </a:p>
        </p:txBody>
      </p:sp>
      <p:sp>
        <p:nvSpPr>
          <p:cNvPr id="21599" name="Rectangle 95"/>
          <p:cNvSpPr>
            <a:spLocks noChangeArrowheads="1"/>
          </p:cNvSpPr>
          <p:nvPr/>
        </p:nvSpPr>
        <p:spPr bwMode="auto">
          <a:xfrm>
            <a:off x="2114550" y="4576764"/>
            <a:ext cx="4776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dirty="0"/>
              <a:t>.25</a:t>
            </a:r>
          </a:p>
        </p:txBody>
      </p:sp>
      <p:sp>
        <p:nvSpPr>
          <p:cNvPr id="21600" name="Rectangle 96"/>
          <p:cNvSpPr>
            <a:spLocks noChangeArrowheads="1"/>
          </p:cNvSpPr>
          <p:nvPr/>
        </p:nvSpPr>
        <p:spPr bwMode="auto">
          <a:xfrm>
            <a:off x="2114550" y="4119564"/>
            <a:ext cx="47769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dirty="0"/>
              <a:t>.50</a:t>
            </a:r>
          </a:p>
        </p:txBody>
      </p:sp>
      <p:sp>
        <p:nvSpPr>
          <p:cNvPr id="21601" name="Rectangle 97"/>
          <p:cNvSpPr>
            <a:spLocks noChangeArrowheads="1"/>
          </p:cNvSpPr>
          <p:nvPr/>
        </p:nvSpPr>
        <p:spPr bwMode="auto">
          <a:xfrm>
            <a:off x="3109914" y="5302251"/>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dirty="0"/>
              <a:t>0</a:t>
            </a:r>
          </a:p>
        </p:txBody>
      </p:sp>
      <p:sp>
        <p:nvSpPr>
          <p:cNvPr id="21602" name="Rectangle 98"/>
          <p:cNvSpPr>
            <a:spLocks noChangeArrowheads="1"/>
          </p:cNvSpPr>
          <p:nvPr/>
        </p:nvSpPr>
        <p:spPr bwMode="auto">
          <a:xfrm>
            <a:off x="4073526" y="5302251"/>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dirty="0"/>
              <a:t>1</a:t>
            </a:r>
          </a:p>
        </p:txBody>
      </p:sp>
      <p:sp>
        <p:nvSpPr>
          <p:cNvPr id="21603" name="Rectangle 99"/>
          <p:cNvSpPr>
            <a:spLocks noChangeArrowheads="1"/>
          </p:cNvSpPr>
          <p:nvPr/>
        </p:nvSpPr>
        <p:spPr bwMode="auto">
          <a:xfrm>
            <a:off x="5035551" y="5302251"/>
            <a:ext cx="2997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dirty="0"/>
              <a:t>2</a:t>
            </a:r>
          </a:p>
        </p:txBody>
      </p:sp>
      <p:sp>
        <p:nvSpPr>
          <p:cNvPr id="21604" name="Rectangle 100"/>
          <p:cNvSpPr>
            <a:spLocks noChangeArrowheads="1"/>
          </p:cNvSpPr>
          <p:nvPr/>
        </p:nvSpPr>
        <p:spPr bwMode="auto">
          <a:xfrm>
            <a:off x="5686425" y="4956176"/>
            <a:ext cx="28854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i="1" dirty="0"/>
              <a:t>x</a:t>
            </a:r>
          </a:p>
        </p:txBody>
      </p:sp>
      <p:sp>
        <p:nvSpPr>
          <p:cNvPr id="21605" name="Rectangle 101"/>
          <p:cNvSpPr>
            <a:spLocks noChangeArrowheads="1"/>
          </p:cNvSpPr>
          <p:nvPr/>
        </p:nvSpPr>
        <p:spPr bwMode="auto">
          <a:xfrm>
            <a:off x="2455863" y="3709989"/>
            <a:ext cx="556244"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eaLnBrk="0" hangingPunct="0">
              <a:spcBef>
                <a:spcPct val="0"/>
              </a:spcBef>
            </a:pPr>
            <a:r>
              <a:rPr lang="en-US" altLang="en-US" b="1" dirty="0"/>
              <a:t>p(</a:t>
            </a:r>
            <a:r>
              <a:rPr lang="en-US" altLang="en-US" b="1" i="1" dirty="0"/>
              <a:t>x</a:t>
            </a:r>
            <a:r>
              <a:rPr lang="en-US" altLang="en-US" b="1" dirty="0"/>
              <a:t>)</a:t>
            </a:r>
          </a:p>
        </p:txBody>
      </p:sp>
      <p:sp>
        <p:nvSpPr>
          <p:cNvPr id="21606" name="Line 102"/>
          <p:cNvSpPr>
            <a:spLocks noChangeShapeType="1"/>
          </p:cNvSpPr>
          <p:nvPr/>
        </p:nvSpPr>
        <p:spPr bwMode="auto">
          <a:xfrm>
            <a:off x="6764338" y="3143250"/>
            <a:ext cx="2971800" cy="0"/>
          </a:xfrm>
          <a:prstGeom prst="line">
            <a:avLst/>
          </a:prstGeom>
          <a:noFill/>
          <a:ln w="1905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1607" name="Line 103"/>
          <p:cNvSpPr>
            <a:spLocks noChangeShapeType="1"/>
          </p:cNvSpPr>
          <p:nvPr/>
        </p:nvSpPr>
        <p:spPr bwMode="auto">
          <a:xfrm>
            <a:off x="6764338" y="3476625"/>
            <a:ext cx="2971800" cy="0"/>
          </a:xfrm>
          <a:prstGeom prst="line">
            <a:avLst/>
          </a:prstGeom>
          <a:noFill/>
          <a:ln w="19050">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1608" name="Line 104"/>
          <p:cNvSpPr>
            <a:spLocks noChangeShapeType="1"/>
          </p:cNvSpPr>
          <p:nvPr/>
        </p:nvSpPr>
        <p:spPr bwMode="auto">
          <a:xfrm>
            <a:off x="8882063" y="2225675"/>
            <a:ext cx="0" cy="1600200"/>
          </a:xfrm>
          <a:prstGeom prst="line">
            <a:avLst/>
          </a:prstGeom>
          <a:noFill/>
          <a:ln w="28575">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1609" name="Line 105"/>
          <p:cNvSpPr>
            <a:spLocks noChangeShapeType="1"/>
          </p:cNvSpPr>
          <p:nvPr/>
        </p:nvSpPr>
        <p:spPr bwMode="auto">
          <a:xfrm>
            <a:off x="7820025" y="2225675"/>
            <a:ext cx="0" cy="1600200"/>
          </a:xfrm>
          <a:prstGeom prst="line">
            <a:avLst/>
          </a:prstGeom>
          <a:noFill/>
          <a:ln w="28575">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dirty="0"/>
          </a:p>
        </p:txBody>
      </p:sp>
      <p:sp>
        <p:nvSpPr>
          <p:cNvPr id="21610" name="Line 106"/>
          <p:cNvSpPr>
            <a:spLocks noChangeShapeType="1"/>
          </p:cNvSpPr>
          <p:nvPr/>
        </p:nvSpPr>
        <p:spPr bwMode="auto">
          <a:xfrm>
            <a:off x="6781800" y="2819400"/>
            <a:ext cx="2971800" cy="0"/>
          </a:xfrm>
          <a:prstGeom prst="line">
            <a:avLst/>
          </a:prstGeom>
          <a:noFill/>
          <a:ln w="28575">
            <a:solidFill>
              <a:srgbClr val="E9F0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dirty="0"/>
          </a:p>
        </p:txBody>
      </p:sp>
      <p:sp>
        <p:nvSpPr>
          <p:cNvPr id="21613" name="Rectangle 109"/>
          <p:cNvSpPr>
            <a:spLocks noChangeArrowheads="1"/>
          </p:cNvSpPr>
          <p:nvPr/>
        </p:nvSpPr>
        <p:spPr bwMode="auto">
          <a:xfrm>
            <a:off x="2286000" y="2217738"/>
            <a:ext cx="3778250" cy="369332"/>
          </a:xfrm>
          <a:prstGeom prst="rect">
            <a:avLst/>
          </a:prstGeom>
          <a:solidFill>
            <a:srgbClr val="FFF1CE"/>
          </a:solidFill>
          <a:ln w="9525">
            <a:solidFill>
              <a:srgbClr val="E9F05A"/>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b="1" dirty="0"/>
              <a:t>{ (0, .25), (1, .50), (2, .25) }</a:t>
            </a:r>
          </a:p>
        </p:txBody>
      </p:sp>
    </p:spTree>
    <p:extLst>
      <p:ext uri="{BB962C8B-B14F-4D97-AF65-F5344CB8AC3E}">
        <p14:creationId xmlns:p14="http://schemas.microsoft.com/office/powerpoint/2010/main" val="98958923"/>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152400"/>
            <a:ext cx="8229600" cy="1143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chor="ctr" anchorCtr="1">
            <a:normAutofit/>
          </a:bodyPr>
          <a:lstStyle/>
          <a:p>
            <a:r>
              <a:rPr lang="en-US" altLang="en-US" b="1" dirty="0">
                <a:latin typeface="Arial" charset="0"/>
              </a:rPr>
              <a:t>Summary Measures</a:t>
            </a:r>
          </a:p>
        </p:txBody>
      </p:sp>
      <p:sp>
        <p:nvSpPr>
          <p:cNvPr id="23555" name="Rectangle 3"/>
          <p:cNvSpPr>
            <a:spLocks noGrp="1" noChangeArrowheads="1"/>
          </p:cNvSpPr>
          <p:nvPr>
            <p:ph type="body" idx="1"/>
          </p:nvPr>
        </p:nvSpPr>
        <p:spPr>
          <a:xfrm>
            <a:off x="1981200" y="1371600"/>
            <a:ext cx="8229600" cy="38100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8" tIns="44450" rIns="90488" bIns="44450" rtlCol="0">
            <a:normAutofit/>
          </a:bodyPr>
          <a:lstStyle/>
          <a:p>
            <a:pPr marL="609600" indent="-609600">
              <a:buClr>
                <a:srgbClr val="8E0D30"/>
              </a:buClr>
              <a:buFontTx/>
              <a:buAutoNum type="arabicPeriod"/>
            </a:pPr>
            <a:r>
              <a:rPr lang="en-US" altLang="en-US" dirty="0"/>
              <a:t>Expected Value (Mean of probability distribution)</a:t>
            </a:r>
          </a:p>
          <a:p>
            <a:pPr marL="1104900" lvl="2" indent="-190500">
              <a:buClr>
                <a:srgbClr val="8E0D30"/>
              </a:buClr>
            </a:pPr>
            <a:r>
              <a:rPr lang="en-US" altLang="en-US" sz="2800" dirty="0"/>
              <a:t>Weighted average of all possible values</a:t>
            </a:r>
          </a:p>
          <a:p>
            <a:pPr marL="1104900" lvl="2" indent="-190500">
              <a:buClr>
                <a:srgbClr val="8E0D30"/>
              </a:buClr>
            </a:pPr>
            <a:r>
              <a:rPr lang="en-US" altLang="en-US" sz="2800" dirty="0"/>
              <a:t>  </a:t>
            </a:r>
            <a:r>
              <a:rPr lang="en-US" altLang="en-US" sz="2800" i="1" dirty="0">
                <a:latin typeface="Symbol" charset="2"/>
              </a:rPr>
              <a:t></a:t>
            </a:r>
            <a:r>
              <a:rPr lang="en-US" altLang="en-US" sz="2800" dirty="0"/>
              <a:t> = </a:t>
            </a:r>
            <a:r>
              <a:rPr lang="en-US" altLang="en-US" sz="2800" i="1" dirty="0"/>
              <a:t>E</a:t>
            </a:r>
            <a:r>
              <a:rPr lang="en-US" altLang="en-US" sz="2800" dirty="0"/>
              <a:t>(</a:t>
            </a:r>
            <a:r>
              <a:rPr lang="en-US" altLang="en-US" sz="2800" i="1" dirty="0"/>
              <a:t>x</a:t>
            </a:r>
            <a:r>
              <a:rPr lang="en-US" altLang="en-US" sz="2800" dirty="0"/>
              <a:t>)</a:t>
            </a:r>
            <a:r>
              <a:rPr lang="en-US" altLang="en-US" sz="2800" i="1" dirty="0"/>
              <a:t> </a:t>
            </a:r>
            <a:r>
              <a:rPr lang="en-US" altLang="en-US" sz="2800" dirty="0"/>
              <a:t>= </a:t>
            </a:r>
            <a:r>
              <a:rPr lang="en-US" altLang="en-US" sz="2800" dirty="0">
                <a:latin typeface="Symbol" charset="2"/>
              </a:rPr>
              <a:t></a:t>
            </a:r>
            <a:r>
              <a:rPr lang="en-US" altLang="en-US" sz="2800" i="1" dirty="0"/>
              <a:t>x</a:t>
            </a:r>
            <a:r>
              <a:rPr lang="en-US" altLang="en-US" sz="2800" i="1" baseline="-25000" dirty="0"/>
              <a:t> </a:t>
            </a:r>
            <a:r>
              <a:rPr lang="en-US" altLang="en-US" sz="2800" i="1" dirty="0"/>
              <a:t>p</a:t>
            </a:r>
            <a:r>
              <a:rPr lang="en-US" altLang="en-US" sz="2800" dirty="0"/>
              <a:t>(</a:t>
            </a:r>
            <a:r>
              <a:rPr lang="en-US" altLang="en-US" sz="2800" i="1" dirty="0"/>
              <a:t>x</a:t>
            </a:r>
            <a:r>
              <a:rPr lang="en-US" altLang="en-US" sz="2800" dirty="0"/>
              <a:t>)</a:t>
            </a:r>
          </a:p>
          <a:p>
            <a:pPr marL="609600" indent="-609600">
              <a:spcBef>
                <a:spcPct val="42000"/>
              </a:spcBef>
              <a:buClr>
                <a:srgbClr val="8E0D30"/>
              </a:buClr>
              <a:buFontTx/>
              <a:buAutoNum type="arabicPeriod"/>
            </a:pPr>
            <a:r>
              <a:rPr lang="en-US" altLang="en-US" dirty="0"/>
              <a:t>Variance</a:t>
            </a:r>
          </a:p>
          <a:p>
            <a:pPr marL="1104900" lvl="2" indent="-190500">
              <a:buClr>
                <a:srgbClr val="8E0D30"/>
              </a:buClr>
            </a:pPr>
            <a:r>
              <a:rPr lang="en-US" altLang="en-US" sz="2800" dirty="0"/>
              <a:t>  Weighted average of squared deviation about </a:t>
            </a:r>
            <a:br>
              <a:rPr lang="en-US" altLang="en-US" sz="2800" dirty="0"/>
            </a:br>
            <a:r>
              <a:rPr lang="en-US" altLang="en-US" sz="2800" dirty="0"/>
              <a:t>  mean </a:t>
            </a:r>
          </a:p>
          <a:p>
            <a:pPr marL="1104900" lvl="2" indent="-190500">
              <a:buClr>
                <a:srgbClr val="8E0D30"/>
              </a:buClr>
            </a:pPr>
            <a:r>
              <a:rPr lang="en-US" altLang="en-US" sz="2800" dirty="0"/>
              <a:t>  </a:t>
            </a:r>
            <a:r>
              <a:rPr lang="en-US" altLang="en-US" sz="2800" i="1" dirty="0">
                <a:latin typeface="Symbol" charset="2"/>
              </a:rPr>
              <a:t></a:t>
            </a:r>
            <a:r>
              <a:rPr lang="en-US" altLang="en-US" sz="2800" baseline="30000" dirty="0"/>
              <a:t>2</a:t>
            </a:r>
            <a:r>
              <a:rPr lang="en-US" altLang="en-US" sz="2800" dirty="0"/>
              <a:t> = </a:t>
            </a:r>
            <a:r>
              <a:rPr lang="en-US" altLang="en-US" sz="2800" i="1" dirty="0"/>
              <a:t>E</a:t>
            </a:r>
            <a:r>
              <a:rPr lang="en-US" altLang="en-US" sz="2800" dirty="0"/>
              <a:t>[(</a:t>
            </a:r>
            <a:r>
              <a:rPr lang="en-US" altLang="en-US" sz="2800" i="1" dirty="0"/>
              <a:t>x</a:t>
            </a:r>
            <a:r>
              <a:rPr lang="en-US" altLang="en-US" sz="2800" dirty="0"/>
              <a:t> </a:t>
            </a:r>
            <a:r>
              <a:rPr lang="en-US" altLang="en-US" sz="2800" dirty="0">
                <a:latin typeface="Symbol" charset="2"/>
              </a:rPr>
              <a:t></a:t>
            </a:r>
            <a:r>
              <a:rPr lang="en-US" altLang="en-US" sz="2800" i="1" dirty="0">
                <a:latin typeface="Symbol" charset="2"/>
              </a:rPr>
              <a:t></a:t>
            </a:r>
            <a:r>
              <a:rPr lang="en-US" altLang="en-US" sz="2800" dirty="0">
                <a:latin typeface="Symbol" charset="2"/>
              </a:rPr>
              <a:t></a:t>
            </a:r>
            <a:r>
              <a:rPr lang="en-US" altLang="en-US" sz="2800" baseline="30000" dirty="0">
                <a:latin typeface="Symbol" charset="2"/>
              </a:rPr>
              <a:t></a:t>
            </a:r>
            <a:r>
              <a:rPr lang="en-US" altLang="en-US" sz="2800" dirty="0">
                <a:latin typeface="Symbol" charset="2"/>
              </a:rPr>
              <a:t></a:t>
            </a:r>
            <a:r>
              <a:rPr lang="en-US" altLang="en-US" sz="2800" dirty="0"/>
              <a:t>(</a:t>
            </a:r>
            <a:r>
              <a:rPr lang="en-US" altLang="en-US" sz="2800" i="1" dirty="0"/>
              <a:t>x</a:t>
            </a:r>
            <a:r>
              <a:rPr lang="en-US" altLang="en-US" sz="2800" dirty="0"/>
              <a:t> </a:t>
            </a:r>
            <a:r>
              <a:rPr lang="en-US" altLang="en-US" sz="2800" dirty="0">
                <a:latin typeface="Symbol" charset="2"/>
              </a:rPr>
              <a:t></a:t>
            </a:r>
            <a:r>
              <a:rPr lang="en-US" altLang="en-US" sz="2800" i="1" dirty="0">
                <a:latin typeface="Symbol" charset="2"/>
              </a:rPr>
              <a:t></a:t>
            </a:r>
            <a:r>
              <a:rPr lang="en-US" altLang="en-US" sz="2800" dirty="0">
                <a:latin typeface="Symbol" charset="2"/>
              </a:rPr>
              <a:t></a:t>
            </a:r>
            <a:r>
              <a:rPr lang="en-US" altLang="en-US" sz="2800" baseline="30000" dirty="0">
                <a:latin typeface="Symbol" charset="2"/>
              </a:rPr>
              <a:t></a:t>
            </a:r>
            <a:r>
              <a:rPr lang="en-US" altLang="en-US" sz="2800" dirty="0">
                <a:latin typeface="Symbol" charset="2"/>
              </a:rPr>
              <a:t></a:t>
            </a:r>
            <a:r>
              <a:rPr lang="en-US" altLang="en-US" sz="2800" i="1" dirty="0"/>
              <a:t>p</a:t>
            </a:r>
            <a:r>
              <a:rPr lang="en-US" altLang="en-US" sz="2800" dirty="0"/>
              <a:t>(</a:t>
            </a:r>
            <a:r>
              <a:rPr lang="en-US" altLang="en-US" sz="2800" i="1" dirty="0"/>
              <a:t>x</a:t>
            </a:r>
            <a:r>
              <a:rPr lang="en-US" altLang="en-US" sz="2800" dirty="0"/>
              <a:t>)</a:t>
            </a:r>
          </a:p>
        </p:txBody>
      </p:sp>
      <p:grpSp>
        <p:nvGrpSpPr>
          <p:cNvPr id="23559" name="Group 7"/>
          <p:cNvGrpSpPr>
            <a:grpSpLocks/>
          </p:cNvGrpSpPr>
          <p:nvPr/>
        </p:nvGrpSpPr>
        <p:grpSpPr bwMode="auto">
          <a:xfrm>
            <a:off x="1981200" y="5105400"/>
            <a:ext cx="8153400" cy="1111250"/>
            <a:chOff x="288" y="3312"/>
            <a:chExt cx="5136" cy="700"/>
          </a:xfrm>
        </p:grpSpPr>
        <p:sp>
          <p:nvSpPr>
            <p:cNvPr id="23556" name="Text Box 4"/>
            <p:cNvSpPr txBox="1">
              <a:spLocks noChangeArrowheads="1"/>
            </p:cNvSpPr>
            <p:nvPr/>
          </p:nvSpPr>
          <p:spPr bwMode="auto">
            <a:xfrm>
              <a:off x="288" y="3312"/>
              <a:ext cx="51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800" dirty="0">
                  <a:solidFill>
                    <a:srgbClr val="8E0D30"/>
                  </a:solidFill>
                </a:rPr>
                <a:t>3.</a:t>
              </a:r>
              <a:r>
                <a:rPr lang="en-US" altLang="en-US" sz="2800" dirty="0"/>
                <a:t>     Standard Deviation</a:t>
              </a:r>
            </a:p>
          </p:txBody>
        </p:sp>
        <p:graphicFrame>
          <p:nvGraphicFramePr>
            <p:cNvPr id="23557" name="Object 5"/>
            <p:cNvGraphicFramePr>
              <a:graphicFrameLocks noChangeAspect="1"/>
            </p:cNvGraphicFramePr>
            <p:nvPr/>
          </p:nvGraphicFramePr>
          <p:xfrm>
            <a:off x="1199" y="3657"/>
            <a:ext cx="816" cy="355"/>
          </p:xfrm>
          <a:graphic>
            <a:graphicData uri="http://schemas.openxmlformats.org/presentationml/2006/ole">
              <mc:AlternateContent xmlns:mc="http://schemas.openxmlformats.org/markup-compatibility/2006">
                <mc:Choice xmlns:v="urn:schemas-microsoft-com:vml" Requires="v">
                  <p:oleObj spid="_x0000_s122909" name="Equation" r:id="rId4" imgW="18707100" imgH="8140700" progId="Equation.DSMT4">
                    <p:embed/>
                  </p:oleObj>
                </mc:Choice>
                <mc:Fallback>
                  <p:oleObj name="Equation" r:id="rId4" imgW="18707100" imgH="8140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9" y="3657"/>
                          <a:ext cx="816"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558" name="Text Box 6"/>
            <p:cNvSpPr txBox="1">
              <a:spLocks noChangeArrowheads="1"/>
            </p:cNvSpPr>
            <p:nvPr/>
          </p:nvSpPr>
          <p:spPr bwMode="auto">
            <a:xfrm>
              <a:off x="901" y="3744"/>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dirty="0">
                  <a:solidFill>
                    <a:srgbClr val="8E0D30"/>
                  </a:solidFill>
                </a:rPr>
                <a:t>●</a:t>
              </a:r>
            </a:p>
          </p:txBody>
        </p:sp>
      </p:grpSp>
    </p:spTree>
    <p:extLst>
      <p:ext uri="{BB962C8B-B14F-4D97-AF65-F5344CB8AC3E}">
        <p14:creationId xmlns:p14="http://schemas.microsoft.com/office/powerpoint/2010/main" val="8846846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left)">
                                      <p:cBhvr>
                                        <p:cTn id="7" dur="500"/>
                                        <p:tgtEl>
                                          <p:spTgt spid="23555">
                                            <p:txEl>
                                              <p:pRg st="0" end="0"/>
                                            </p:txEl>
                                          </p:spTgt>
                                        </p:tgtEl>
                                      </p:cBhvr>
                                    </p:animEffect>
                                  </p:childTnLst>
                                  <p:subTnLst>
                                    <p:animClr clrSpc="rgb" dir="cw">
                                      <p:cBhvr override="childStyle">
                                        <p:cTn dur="1" fill="hold" display="0" masterRel="nextClick" afterEffect="1"/>
                                        <p:tgtEl>
                                          <p:spTgt spid="23555">
                                            <p:txEl>
                                              <p:pRg st="0" end="0"/>
                                            </p:txEl>
                                          </p:spTgt>
                                        </p:tgtEl>
                                        <p:attrNameLst>
                                          <p:attrName>ppt_c</p:attrName>
                                        </p:attrNameLst>
                                      </p:cBhvr>
                                      <p:to>
                                        <a:srgbClr val="B0D460"/>
                                      </p:to>
                                    </p:animClr>
                                  </p:subTnLst>
                                </p:cTn>
                              </p:par>
                              <p:par>
                                <p:cTn id="8" presetID="22" presetClass="entr" presetSubtype="8" fill="hold" grpId="0"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wipe(left)">
                                      <p:cBhvr>
                                        <p:cTn id="10" dur="500"/>
                                        <p:tgtEl>
                                          <p:spTgt spid="23555">
                                            <p:txEl>
                                              <p:pRg st="1" end="1"/>
                                            </p:txEl>
                                          </p:spTgt>
                                        </p:tgtEl>
                                      </p:cBhvr>
                                    </p:animEffect>
                                  </p:childTnLst>
                                  <p:subTnLst>
                                    <p:animClr clrSpc="rgb" dir="cw">
                                      <p:cBhvr override="childStyle">
                                        <p:cTn dur="1" fill="hold" display="0" masterRel="nextClick" afterEffect="1"/>
                                        <p:tgtEl>
                                          <p:spTgt spid="23555">
                                            <p:txEl>
                                              <p:pRg st="1" end="1"/>
                                            </p:txEl>
                                          </p:spTgt>
                                        </p:tgtEl>
                                        <p:attrNameLst>
                                          <p:attrName>ppt_c</p:attrName>
                                        </p:attrNameLst>
                                      </p:cBhvr>
                                      <p:to>
                                        <a:srgbClr val="B0D460"/>
                                      </p:to>
                                    </p:animClr>
                                  </p:subTnLst>
                                </p:cTn>
                              </p:par>
                              <p:par>
                                <p:cTn id="11" presetID="22" presetClass="entr" presetSubtype="8" fill="hold" grpId="0"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wipe(left)">
                                      <p:cBhvr>
                                        <p:cTn id="13" dur="500"/>
                                        <p:tgtEl>
                                          <p:spTgt spid="23555">
                                            <p:txEl>
                                              <p:pRg st="2" end="2"/>
                                            </p:txEl>
                                          </p:spTgt>
                                        </p:tgtEl>
                                      </p:cBhvr>
                                    </p:animEffect>
                                  </p:childTnLst>
                                  <p:subTnLst>
                                    <p:animClr clrSpc="rgb" dir="cw">
                                      <p:cBhvr override="childStyle">
                                        <p:cTn dur="1" fill="hold" display="0" masterRel="nextClick" afterEffect="1"/>
                                        <p:tgtEl>
                                          <p:spTgt spid="23555">
                                            <p:txEl>
                                              <p:pRg st="2" end="2"/>
                                            </p:txEl>
                                          </p:spTgt>
                                        </p:tgtEl>
                                        <p:attrNameLst>
                                          <p:attrName>ppt_c</p:attrName>
                                        </p:attrNameLst>
                                      </p:cBhvr>
                                      <p:to>
                                        <a:srgbClr val="B0D460"/>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wipe(left)">
                                      <p:cBhvr>
                                        <p:cTn id="18" dur="500"/>
                                        <p:tgtEl>
                                          <p:spTgt spid="23555">
                                            <p:txEl>
                                              <p:pRg st="3" end="3"/>
                                            </p:txEl>
                                          </p:spTgt>
                                        </p:tgtEl>
                                      </p:cBhvr>
                                    </p:animEffect>
                                  </p:childTnLst>
                                  <p:subTnLst>
                                    <p:animClr clrSpc="rgb" dir="cw">
                                      <p:cBhvr override="childStyle">
                                        <p:cTn dur="1" fill="hold" display="0" masterRel="nextClick" afterEffect="1"/>
                                        <p:tgtEl>
                                          <p:spTgt spid="23555">
                                            <p:txEl>
                                              <p:pRg st="3" end="3"/>
                                            </p:txEl>
                                          </p:spTgt>
                                        </p:tgtEl>
                                        <p:attrNameLst>
                                          <p:attrName>ppt_c</p:attrName>
                                        </p:attrNameLst>
                                      </p:cBhvr>
                                      <p:to>
                                        <a:srgbClr val="B0D460"/>
                                      </p:to>
                                    </p:animClr>
                                  </p:subTnLst>
                                </p:cTn>
                              </p:par>
                              <p:par>
                                <p:cTn id="19" presetID="22" presetClass="entr" presetSubtype="8"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wipe(left)">
                                      <p:cBhvr>
                                        <p:cTn id="21" dur="500"/>
                                        <p:tgtEl>
                                          <p:spTgt spid="23555">
                                            <p:txEl>
                                              <p:pRg st="4" end="4"/>
                                            </p:txEl>
                                          </p:spTgt>
                                        </p:tgtEl>
                                      </p:cBhvr>
                                    </p:animEffect>
                                  </p:childTnLst>
                                  <p:subTnLst>
                                    <p:animClr clrSpc="rgb" dir="cw">
                                      <p:cBhvr override="childStyle">
                                        <p:cTn dur="1" fill="hold" display="0" masterRel="nextClick" afterEffect="1"/>
                                        <p:tgtEl>
                                          <p:spTgt spid="23555">
                                            <p:txEl>
                                              <p:pRg st="4" end="4"/>
                                            </p:txEl>
                                          </p:spTgt>
                                        </p:tgtEl>
                                        <p:attrNameLst>
                                          <p:attrName>ppt_c</p:attrName>
                                        </p:attrNameLst>
                                      </p:cBhvr>
                                      <p:to>
                                        <a:srgbClr val="B0D460"/>
                                      </p:to>
                                    </p:animClr>
                                  </p:subTnLst>
                                </p:cTn>
                              </p:par>
                              <p:par>
                                <p:cTn id="22" presetID="22" presetClass="entr" presetSubtype="8" fill="hold" grpId="0" nodeType="with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wipe(left)">
                                      <p:cBhvr>
                                        <p:cTn id="24" dur="500"/>
                                        <p:tgtEl>
                                          <p:spTgt spid="23555">
                                            <p:txEl>
                                              <p:pRg st="5" end="5"/>
                                            </p:txEl>
                                          </p:spTgt>
                                        </p:tgtEl>
                                      </p:cBhvr>
                                    </p:animEffect>
                                  </p:childTnLst>
                                  <p:subTnLst>
                                    <p:animClr clrSpc="rgb" dir="cw">
                                      <p:cBhvr override="childStyle">
                                        <p:cTn dur="1" fill="hold" display="0" masterRel="nextClick" afterEffect="1"/>
                                        <p:tgtEl>
                                          <p:spTgt spid="23555">
                                            <p:txEl>
                                              <p:pRg st="5" end="5"/>
                                            </p:txEl>
                                          </p:spTgt>
                                        </p:tgtEl>
                                        <p:attrNameLst>
                                          <p:attrName>ppt_c</p:attrName>
                                        </p:attrNameLst>
                                      </p:cBhvr>
                                      <p:to>
                                        <a:srgbClr val="B0D460"/>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3559"/>
                                        </p:tgtEl>
                                        <p:attrNameLst>
                                          <p:attrName>style.visibility</p:attrName>
                                        </p:attrNameLst>
                                      </p:cBhvr>
                                      <p:to>
                                        <p:strVal val="visible"/>
                                      </p:to>
                                    </p:set>
                                    <p:animEffect transition="in" filter="wipe(left)">
                                      <p:cBhvr>
                                        <p:cTn id="29"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What is probability Distribution Density?</a:t>
            </a:r>
          </a:p>
        </p:txBody>
      </p:sp>
      <p:sp>
        <p:nvSpPr>
          <p:cNvPr id="3" name="Text Placeholder 2"/>
          <p:cNvSpPr>
            <a:spLocks noGrp="1"/>
          </p:cNvSpPr>
          <p:nvPr>
            <p:ph type="body" sz="half" idx="1"/>
          </p:nvPr>
        </p:nvSpPr>
        <p:spPr>
          <a:xfrm>
            <a:off x="609599" y="1600201"/>
            <a:ext cx="9783651" cy="4525963"/>
          </a:xfrm>
        </p:spPr>
        <p:txBody>
          <a:bodyPr/>
          <a:lstStyle/>
          <a:p>
            <a:r>
              <a:rPr lang="en-US" dirty="0"/>
              <a:t>What is Density estimation in probability Distribution?</a:t>
            </a:r>
          </a:p>
          <a:p>
            <a:pPr marL="0" indent="0">
              <a:buNone/>
            </a:pPr>
            <a:r>
              <a:rPr lang="en-US" sz="2000" dirty="0"/>
              <a:t>Density estimation is the construction of an estimate, based on observed data, of an unobservable underlying probability density function. The unobservable density function is thought of as the density according to which a large population is distributed; the data are usually thought of as a random sample from that population. </a:t>
            </a:r>
          </a:p>
          <a:p>
            <a:pPr marL="0" indent="0">
              <a:buNone/>
            </a:pPr>
            <a:r>
              <a:rPr lang="en-US" sz="2000" dirty="0"/>
              <a:t>R has density and distribution functions built-in for about 20 probability distributions, including those in the following table:</a:t>
            </a:r>
          </a:p>
          <a:p>
            <a:pPr marL="0" indent="0">
              <a:buNone/>
            </a:pPr>
            <a:endParaRPr lang="en-US" dirty="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6191723"/>
              </p:ext>
            </p:extLst>
          </p:nvPr>
        </p:nvGraphicFramePr>
        <p:xfrm>
          <a:off x="4722195" y="3763621"/>
          <a:ext cx="7045737" cy="2934027"/>
        </p:xfrm>
        <a:graphic>
          <a:graphicData uri="http://schemas.openxmlformats.org/drawingml/2006/table">
            <a:tbl>
              <a:tblPr firstRow="1" bandRow="1">
                <a:tableStyleId>{5C22544A-7EE6-4342-B048-85BDC9FD1C3A}</a:tableStyleId>
              </a:tblPr>
              <a:tblGrid>
                <a:gridCol w="2348579">
                  <a:extLst>
                    <a:ext uri="{9D8B030D-6E8A-4147-A177-3AD203B41FA5}">
                      <a16:colId xmlns:a16="http://schemas.microsoft.com/office/drawing/2014/main" val="20000"/>
                    </a:ext>
                  </a:extLst>
                </a:gridCol>
                <a:gridCol w="2348579">
                  <a:extLst>
                    <a:ext uri="{9D8B030D-6E8A-4147-A177-3AD203B41FA5}">
                      <a16:colId xmlns:a16="http://schemas.microsoft.com/office/drawing/2014/main" val="20001"/>
                    </a:ext>
                  </a:extLst>
                </a:gridCol>
                <a:gridCol w="2348579">
                  <a:extLst>
                    <a:ext uri="{9D8B030D-6E8A-4147-A177-3AD203B41FA5}">
                      <a16:colId xmlns:a16="http://schemas.microsoft.com/office/drawing/2014/main" val="20002"/>
                    </a:ext>
                  </a:extLst>
                </a:gridCol>
              </a:tblGrid>
              <a:tr h="326003">
                <a:tc>
                  <a:txBody>
                    <a:bodyPr/>
                    <a:lstStyle/>
                    <a:p>
                      <a:r>
                        <a:rPr lang="en-US" sz="1400" dirty="0"/>
                        <a:t>Distribution</a:t>
                      </a:r>
                    </a:p>
                  </a:txBody>
                  <a:tcPr/>
                </a:tc>
                <a:tc>
                  <a:txBody>
                    <a:bodyPr/>
                    <a:lstStyle/>
                    <a:p>
                      <a:r>
                        <a:rPr lang="en-US" sz="1400" dirty="0"/>
                        <a:t>Function</a:t>
                      </a:r>
                    </a:p>
                  </a:txBody>
                  <a:tcPr/>
                </a:tc>
                <a:tc>
                  <a:txBody>
                    <a:bodyPr/>
                    <a:lstStyle/>
                    <a:p>
                      <a:r>
                        <a:rPr lang="en-US" sz="1400" dirty="0"/>
                        <a:t>type</a:t>
                      </a:r>
                    </a:p>
                  </a:txBody>
                  <a:tcPr/>
                </a:tc>
                <a:extLst>
                  <a:ext uri="{0D108BD9-81ED-4DB2-BD59-A6C34878D82A}">
                    <a16:rowId xmlns:a16="http://schemas.microsoft.com/office/drawing/2014/main" val="10000"/>
                  </a:ext>
                </a:extLst>
              </a:tr>
              <a:tr h="326003">
                <a:tc>
                  <a:txBody>
                    <a:bodyPr/>
                    <a:lstStyle/>
                    <a:p>
                      <a:r>
                        <a:rPr lang="en-US" sz="1400" dirty="0"/>
                        <a:t>Binomial</a:t>
                      </a:r>
                    </a:p>
                  </a:txBody>
                  <a:tcPr/>
                </a:tc>
                <a:tc>
                  <a:txBody>
                    <a:bodyPr/>
                    <a:lstStyle/>
                    <a:p>
                      <a:r>
                        <a:rPr lang="en-US" sz="1400" dirty="0"/>
                        <a:t>binom</a:t>
                      </a:r>
                    </a:p>
                  </a:txBody>
                  <a:tcPr/>
                </a:tc>
                <a:tc>
                  <a:txBody>
                    <a:bodyPr/>
                    <a:lstStyle/>
                    <a:p>
                      <a:r>
                        <a:rPr lang="en-US" sz="1400" dirty="0"/>
                        <a:t>Discrete</a:t>
                      </a:r>
                    </a:p>
                  </a:txBody>
                  <a:tcPr/>
                </a:tc>
                <a:extLst>
                  <a:ext uri="{0D108BD9-81ED-4DB2-BD59-A6C34878D82A}">
                    <a16:rowId xmlns:a16="http://schemas.microsoft.com/office/drawing/2014/main" val="10001"/>
                  </a:ext>
                </a:extLst>
              </a:tr>
              <a:tr h="326003">
                <a:tc>
                  <a:txBody>
                    <a:bodyPr/>
                    <a:lstStyle/>
                    <a:p>
                      <a:r>
                        <a:rPr lang="en-US" sz="1400" dirty="0"/>
                        <a:t>Chi-squared</a:t>
                      </a:r>
                    </a:p>
                  </a:txBody>
                  <a:tcPr/>
                </a:tc>
                <a:tc>
                  <a:txBody>
                    <a:bodyPr/>
                    <a:lstStyle/>
                    <a:p>
                      <a:r>
                        <a:rPr lang="en-US" sz="1400" dirty="0"/>
                        <a:t>chisq</a:t>
                      </a:r>
                    </a:p>
                  </a:txBody>
                  <a:tcPr/>
                </a:tc>
                <a:tc>
                  <a:txBody>
                    <a:bodyPr/>
                    <a:lstStyle/>
                    <a:p>
                      <a:r>
                        <a:rPr lang="en-US" sz="1400" dirty="0"/>
                        <a:t>continuous</a:t>
                      </a:r>
                    </a:p>
                  </a:txBody>
                  <a:tcPr/>
                </a:tc>
                <a:extLst>
                  <a:ext uri="{0D108BD9-81ED-4DB2-BD59-A6C34878D82A}">
                    <a16:rowId xmlns:a16="http://schemas.microsoft.com/office/drawing/2014/main" val="10002"/>
                  </a:ext>
                </a:extLst>
              </a:tr>
              <a:tr h="326003">
                <a:tc>
                  <a:txBody>
                    <a:bodyPr/>
                    <a:lstStyle/>
                    <a:p>
                      <a:r>
                        <a:rPr lang="en-US" sz="1400" dirty="0"/>
                        <a:t>F</a:t>
                      </a:r>
                    </a:p>
                  </a:txBody>
                  <a:tcPr/>
                </a:tc>
                <a:tc>
                  <a:txBody>
                    <a:bodyPr/>
                    <a:lstStyle/>
                    <a:p>
                      <a:r>
                        <a:rPr lang="en-US" sz="1400" dirty="0"/>
                        <a:t>f</a:t>
                      </a:r>
                    </a:p>
                  </a:txBody>
                  <a:tcPr/>
                </a:tc>
                <a:tc>
                  <a:txBody>
                    <a:bodyPr/>
                    <a:lstStyle/>
                    <a:p>
                      <a:r>
                        <a:rPr lang="en-US" sz="1400" dirty="0"/>
                        <a:t>continuous</a:t>
                      </a:r>
                    </a:p>
                  </a:txBody>
                  <a:tcPr/>
                </a:tc>
                <a:extLst>
                  <a:ext uri="{0D108BD9-81ED-4DB2-BD59-A6C34878D82A}">
                    <a16:rowId xmlns:a16="http://schemas.microsoft.com/office/drawing/2014/main" val="10003"/>
                  </a:ext>
                </a:extLst>
              </a:tr>
              <a:tr h="326003">
                <a:tc>
                  <a:txBody>
                    <a:bodyPr/>
                    <a:lstStyle/>
                    <a:p>
                      <a:r>
                        <a:rPr lang="en-US" sz="1400" dirty="0"/>
                        <a:t>hypergeometric</a:t>
                      </a:r>
                    </a:p>
                  </a:txBody>
                  <a:tcPr/>
                </a:tc>
                <a:tc>
                  <a:txBody>
                    <a:bodyPr/>
                    <a:lstStyle/>
                    <a:p>
                      <a:r>
                        <a:rPr lang="en-US" sz="1400" dirty="0"/>
                        <a:t>hyper</a:t>
                      </a:r>
                    </a:p>
                  </a:txBody>
                  <a:tcPr/>
                </a:tc>
                <a:tc>
                  <a:txBody>
                    <a:bodyPr/>
                    <a:lstStyle/>
                    <a:p>
                      <a:r>
                        <a:rPr lang="en-US" sz="1400" dirty="0"/>
                        <a:t>discrete</a:t>
                      </a:r>
                    </a:p>
                  </a:txBody>
                  <a:tcPr/>
                </a:tc>
                <a:extLst>
                  <a:ext uri="{0D108BD9-81ED-4DB2-BD59-A6C34878D82A}">
                    <a16:rowId xmlns:a16="http://schemas.microsoft.com/office/drawing/2014/main" val="10004"/>
                  </a:ext>
                </a:extLst>
              </a:tr>
              <a:tr h="326003">
                <a:tc>
                  <a:txBody>
                    <a:bodyPr/>
                    <a:lstStyle/>
                    <a:p>
                      <a:r>
                        <a:rPr lang="en-US" sz="1400" dirty="0"/>
                        <a:t>normal</a:t>
                      </a:r>
                    </a:p>
                  </a:txBody>
                  <a:tcPr/>
                </a:tc>
                <a:tc>
                  <a:txBody>
                    <a:bodyPr/>
                    <a:lstStyle/>
                    <a:p>
                      <a:r>
                        <a:rPr lang="en-US" sz="1400" dirty="0"/>
                        <a:t>normal</a:t>
                      </a:r>
                    </a:p>
                  </a:txBody>
                  <a:tcPr/>
                </a:tc>
                <a:tc>
                  <a:txBody>
                    <a:bodyPr/>
                    <a:lstStyle/>
                    <a:p>
                      <a:r>
                        <a:rPr lang="en-US" sz="1400" dirty="0"/>
                        <a:t>continuous</a:t>
                      </a:r>
                    </a:p>
                  </a:txBody>
                  <a:tcPr/>
                </a:tc>
                <a:extLst>
                  <a:ext uri="{0D108BD9-81ED-4DB2-BD59-A6C34878D82A}">
                    <a16:rowId xmlns:a16="http://schemas.microsoft.com/office/drawing/2014/main" val="10005"/>
                  </a:ext>
                </a:extLst>
              </a:tr>
              <a:tr h="326003">
                <a:tc>
                  <a:txBody>
                    <a:bodyPr/>
                    <a:lstStyle/>
                    <a:p>
                      <a:r>
                        <a:rPr lang="en-US" sz="1400" dirty="0"/>
                        <a:t>Poisson</a:t>
                      </a:r>
                    </a:p>
                  </a:txBody>
                  <a:tcPr/>
                </a:tc>
                <a:tc>
                  <a:txBody>
                    <a:bodyPr/>
                    <a:lstStyle/>
                    <a:p>
                      <a:r>
                        <a:rPr lang="en-US" sz="1400" dirty="0"/>
                        <a:t>pois</a:t>
                      </a:r>
                    </a:p>
                  </a:txBody>
                  <a:tcPr/>
                </a:tc>
                <a:tc>
                  <a:txBody>
                    <a:bodyPr/>
                    <a:lstStyle/>
                    <a:p>
                      <a:r>
                        <a:rPr lang="en-US" sz="1400" dirty="0"/>
                        <a:t>discrete</a:t>
                      </a:r>
                    </a:p>
                  </a:txBody>
                  <a:tcPr/>
                </a:tc>
                <a:extLst>
                  <a:ext uri="{0D108BD9-81ED-4DB2-BD59-A6C34878D82A}">
                    <a16:rowId xmlns:a16="http://schemas.microsoft.com/office/drawing/2014/main" val="10006"/>
                  </a:ext>
                </a:extLst>
              </a:tr>
              <a:tr h="326003">
                <a:tc>
                  <a:txBody>
                    <a:bodyPr/>
                    <a:lstStyle/>
                    <a:p>
                      <a:r>
                        <a:rPr lang="en-US" sz="1400" dirty="0"/>
                        <a:t>Student’s test</a:t>
                      </a:r>
                    </a:p>
                  </a:txBody>
                  <a:tcPr/>
                </a:tc>
                <a:tc>
                  <a:txBody>
                    <a:bodyPr/>
                    <a:lstStyle/>
                    <a:p>
                      <a:r>
                        <a:rPr lang="en-US" sz="1400" dirty="0"/>
                        <a:t>t</a:t>
                      </a:r>
                    </a:p>
                  </a:txBody>
                  <a:tcPr/>
                </a:tc>
                <a:tc>
                  <a:txBody>
                    <a:bodyPr/>
                    <a:lstStyle/>
                    <a:p>
                      <a:r>
                        <a:rPr lang="en-US" sz="1400" dirty="0"/>
                        <a:t>continuous</a:t>
                      </a:r>
                    </a:p>
                  </a:txBody>
                  <a:tcPr/>
                </a:tc>
                <a:extLst>
                  <a:ext uri="{0D108BD9-81ED-4DB2-BD59-A6C34878D82A}">
                    <a16:rowId xmlns:a16="http://schemas.microsoft.com/office/drawing/2014/main" val="10007"/>
                  </a:ext>
                </a:extLst>
              </a:tr>
              <a:tr h="326003">
                <a:tc>
                  <a:txBody>
                    <a:bodyPr/>
                    <a:lstStyle/>
                    <a:p>
                      <a:r>
                        <a:rPr lang="en-US" sz="1400" dirty="0"/>
                        <a:t>uniform</a:t>
                      </a:r>
                    </a:p>
                  </a:txBody>
                  <a:tcPr/>
                </a:tc>
                <a:tc>
                  <a:txBody>
                    <a:bodyPr/>
                    <a:lstStyle/>
                    <a:p>
                      <a:r>
                        <a:rPr lang="en-US" sz="1400" dirty="0"/>
                        <a:t>unif</a:t>
                      </a:r>
                    </a:p>
                  </a:txBody>
                  <a:tcPr/>
                </a:tc>
                <a:tc>
                  <a:txBody>
                    <a:bodyPr/>
                    <a:lstStyle/>
                    <a:p>
                      <a:r>
                        <a:rPr lang="en-US" sz="1400" dirty="0"/>
                        <a:t>continuous</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96242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822" y="1207004"/>
            <a:ext cx="6553545" cy="4451933"/>
          </a:xfrm>
          <a:prstGeom prst="rect">
            <a:avLst/>
          </a:prstGeom>
        </p:spPr>
      </p:pic>
      <p:sp>
        <p:nvSpPr>
          <p:cNvPr id="11" name="Rectangle 1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chemeClr val="bg1"/>
                </a:solidFill>
                <a:latin typeface="+mj-lt"/>
                <a:ea typeface="+mj-ea"/>
                <a:cs typeface="+mj-cs"/>
              </a:rPr>
              <a:t>iii. Histogram with shading </a:t>
            </a:r>
          </a:p>
        </p:txBody>
      </p:sp>
      <p:sp>
        <p:nvSpPr>
          <p:cNvPr id="3" name="Text Placeholder 2"/>
          <p:cNvSpPr>
            <a:spLocks noGrp="1"/>
          </p:cNvSpPr>
          <p:nvPr>
            <p:ph type="body" sz="half"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chemeClr val="accent1"/>
                </a:solidFill>
                <a:latin typeface="+mn-lt"/>
                <a:ea typeface="+mn-ea"/>
                <a:cs typeface="+mn-cs"/>
              </a:rPr>
              <a:t>&gt;</a:t>
            </a:r>
            <a:r>
              <a:rPr lang="en-US" sz="2000" b="1" kern="1200">
                <a:solidFill>
                  <a:schemeClr val="accent1"/>
                </a:solidFill>
                <a:latin typeface="+mn-lt"/>
                <a:ea typeface="+mn-ea"/>
                <a:cs typeface="+mn-cs"/>
              </a:rPr>
              <a:t> hist(u, density=20)</a:t>
            </a:r>
            <a:br>
              <a:rPr lang="en-US" sz="2000" kern="1200">
                <a:solidFill>
                  <a:schemeClr val="accent1"/>
                </a:solidFill>
                <a:latin typeface="+mn-lt"/>
                <a:ea typeface="+mn-ea"/>
                <a:cs typeface="+mn-cs"/>
              </a:rPr>
            </a:br>
            <a:endParaRPr lang="en-US" sz="2000" kern="1200">
              <a:solidFill>
                <a:schemeClr val="accent1"/>
              </a:solidFill>
              <a:latin typeface="+mn-lt"/>
              <a:ea typeface="+mn-ea"/>
              <a:cs typeface="+mn-cs"/>
            </a:endParaRPr>
          </a:p>
        </p:txBody>
      </p:sp>
    </p:spTree>
    <p:extLst>
      <p:ext uri="{BB962C8B-B14F-4D97-AF65-F5344CB8AC3E}">
        <p14:creationId xmlns:p14="http://schemas.microsoft.com/office/powerpoint/2010/main" val="129094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b="1"/>
              <a:t>iii. #with specific number of bins</a:t>
            </a:r>
            <a:endParaRPr lang="en-US" dirty="0"/>
          </a:p>
        </p:txBody>
      </p:sp>
      <p:sp>
        <p:nvSpPr>
          <p:cNvPr id="3" name="Text Placeholder 2"/>
          <p:cNvSpPr>
            <a:spLocks noGrp="1"/>
          </p:cNvSpPr>
          <p:nvPr>
            <p:ph type="body" sz="half" idx="1"/>
          </p:nvPr>
        </p:nvSpPr>
        <p:spPr>
          <a:xfrm>
            <a:off x="609600" y="1600201"/>
            <a:ext cx="10298806" cy="4525963"/>
          </a:xfrm>
        </p:spPr>
        <p:txBody>
          <a:bodyPr/>
          <a:lstStyle/>
          <a:p>
            <a:pPr marL="0" indent="0">
              <a:buNone/>
            </a:pPr>
            <a:r>
              <a:rPr lang="en-US"/>
              <a:t>&gt;</a:t>
            </a:r>
            <a:r>
              <a:rPr lang="en-US" b="1"/>
              <a:t>hist(u, density=20, breaks=20) </a:t>
            </a:r>
            <a:endParaRPr lang="en-US"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342" y="1155700"/>
            <a:ext cx="6692900" cy="4546600"/>
          </a:xfrm>
          <a:prstGeom prst="rect">
            <a:avLst/>
          </a:prstGeom>
        </p:spPr>
      </p:pic>
    </p:spTree>
    <p:extLst>
      <p:ext uri="{BB962C8B-B14F-4D97-AF65-F5344CB8AC3E}">
        <p14:creationId xmlns:p14="http://schemas.microsoft.com/office/powerpoint/2010/main" val="221293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a:t>
            </a:r>
            <a:r>
              <a:rPr lang="en-US" b="1" dirty="0"/>
              <a:t> #with curve over histogram</a:t>
            </a:r>
            <a:endParaRPr lang="en-US" dirty="0"/>
          </a:p>
        </p:txBody>
      </p:sp>
      <p:sp>
        <p:nvSpPr>
          <p:cNvPr id="3" name="Text Placeholder 2"/>
          <p:cNvSpPr>
            <a:spLocks noGrp="1"/>
          </p:cNvSpPr>
          <p:nvPr>
            <p:ph type="body" sz="half" idx="1"/>
          </p:nvPr>
        </p:nvSpPr>
        <p:spPr>
          <a:xfrm>
            <a:off x="609600" y="1600201"/>
            <a:ext cx="10298806" cy="4525963"/>
          </a:xfrm>
        </p:spPr>
        <p:txBody>
          <a:bodyPr>
            <a:normAutofit/>
          </a:bodyPr>
          <a:lstStyle/>
          <a:p>
            <a:pPr marL="0" indent="0">
              <a:buNone/>
            </a:pPr>
            <a:r>
              <a:rPr lang="en-US" sz="2000" b="1" dirty="0"/>
              <a:t>&gt;m&lt;-mean(u)</a:t>
            </a:r>
          </a:p>
          <a:p>
            <a:pPr marL="0" indent="0">
              <a:buNone/>
            </a:pPr>
            <a:r>
              <a:rPr lang="en-US" sz="2000" b="1" dirty="0"/>
              <a:t>&gt;std&lt;-sqrt(var(u))</a:t>
            </a:r>
          </a:p>
          <a:p>
            <a:pPr marL="0" indent="0">
              <a:buNone/>
            </a:pPr>
            <a:r>
              <a:rPr lang="en-US" sz="2000" b="1" dirty="0"/>
              <a:t>&gt;hist(u, density=20, breaks=20, prob=TRUE, </a:t>
            </a:r>
          </a:p>
          <a:p>
            <a:pPr marL="0" indent="0">
              <a:buNone/>
            </a:pPr>
            <a:r>
              <a:rPr lang="fi-FI" sz="2000" b="1" dirty="0"/>
              <a:t>  xlab="x-</a:t>
            </a:r>
            <a:r>
              <a:rPr lang="fi-FI" sz="2000" b="1" dirty="0" err="1"/>
              <a:t>variable</a:t>
            </a:r>
            <a:r>
              <a:rPr lang="fi-FI" sz="2000" b="1" dirty="0"/>
              <a:t>", </a:t>
            </a:r>
            <a:r>
              <a:rPr lang="fi-FI" sz="2000" b="1" dirty="0" err="1"/>
              <a:t>ylim</a:t>
            </a:r>
            <a:r>
              <a:rPr lang="fi-FI" sz="2000" b="1" dirty="0"/>
              <a:t>=c(0, 0.7), </a:t>
            </a:r>
          </a:p>
          <a:p>
            <a:pPr marL="0" indent="0">
              <a:buNone/>
            </a:pPr>
            <a:r>
              <a:rPr lang="fi-FI" sz="2000" b="1" dirty="0"/>
              <a:t>  main="</a:t>
            </a:r>
            <a:r>
              <a:rPr lang="fi-FI" sz="2000" b="1" dirty="0" err="1"/>
              <a:t>normal</a:t>
            </a:r>
            <a:r>
              <a:rPr lang="fi-FI" sz="2000" b="1" dirty="0"/>
              <a:t> </a:t>
            </a:r>
            <a:r>
              <a:rPr lang="fi-FI" sz="2000" b="1" dirty="0" err="1"/>
              <a:t>curve</a:t>
            </a:r>
            <a:r>
              <a:rPr lang="fi-FI" sz="2000" b="1" dirty="0"/>
              <a:t> </a:t>
            </a:r>
            <a:r>
              <a:rPr lang="fi-FI" sz="2000" b="1" dirty="0" err="1"/>
              <a:t>over</a:t>
            </a:r>
            <a:r>
              <a:rPr lang="fi-FI" sz="2000" b="1" dirty="0"/>
              <a:t> </a:t>
            </a:r>
            <a:r>
              <a:rPr lang="fi-FI" sz="2000" b="1" dirty="0" err="1"/>
              <a:t>histogram</a:t>
            </a:r>
            <a:r>
              <a:rPr lang="fi-FI" sz="2000" b="1" dirty="0"/>
              <a:t>")</a:t>
            </a:r>
          </a:p>
          <a:p>
            <a:pPr marL="0" indent="0">
              <a:buNone/>
            </a:pPr>
            <a:r>
              <a:rPr lang="fi-FI" sz="2000" b="1" dirty="0"/>
              <a:t>  </a:t>
            </a:r>
            <a:r>
              <a:rPr lang="fi-FI" sz="2000" b="1" dirty="0" err="1"/>
              <a:t>curve</a:t>
            </a:r>
            <a:r>
              <a:rPr lang="fi-FI" sz="2000" b="1" dirty="0"/>
              <a:t>(dnorm(x, </a:t>
            </a:r>
            <a:r>
              <a:rPr lang="fi-FI" sz="2000" b="1" dirty="0" err="1"/>
              <a:t>mean</a:t>
            </a:r>
            <a:r>
              <a:rPr lang="fi-FI" sz="2000" b="1" dirty="0"/>
              <a:t>=m, sd=</a:t>
            </a:r>
            <a:r>
              <a:rPr lang="fi-FI" sz="2000" b="1" dirty="0" err="1"/>
              <a:t>std</a:t>
            </a:r>
            <a:r>
              <a:rPr lang="fi-FI" sz="2000" b="1" dirty="0"/>
              <a:t>), </a:t>
            </a:r>
          </a:p>
          <a:p>
            <a:pPr marL="0" indent="0">
              <a:buNone/>
            </a:pPr>
            <a:r>
              <a:rPr lang="fi-FI" sz="2000" b="1" dirty="0"/>
              <a:t>  </a:t>
            </a:r>
            <a:r>
              <a:rPr lang="fi-FI" sz="2000" b="1" dirty="0" err="1"/>
              <a:t>col</a:t>
            </a:r>
            <a:r>
              <a:rPr lang="fi-FI" sz="2000" b="1" dirty="0"/>
              <a:t>="</a:t>
            </a:r>
            <a:r>
              <a:rPr lang="fi-FI" sz="2000" b="1" dirty="0" err="1"/>
              <a:t>darkblue</a:t>
            </a:r>
            <a:r>
              <a:rPr lang="fi-FI" sz="2000" b="1" dirty="0"/>
              <a:t>", </a:t>
            </a:r>
            <a:r>
              <a:rPr lang="fi-FI" sz="2000" b="1" dirty="0" err="1"/>
              <a:t>lwd</a:t>
            </a:r>
            <a:r>
              <a:rPr lang="fi-FI" sz="2000" b="1" dirty="0"/>
              <a:t>=2, </a:t>
            </a:r>
            <a:r>
              <a:rPr lang="fi-FI" sz="2000" b="1" dirty="0" err="1"/>
              <a:t>add</a:t>
            </a:r>
            <a:r>
              <a:rPr lang="fi-FI" sz="2000" b="1" dirty="0"/>
              <a:t>=TRUE) </a:t>
            </a:r>
            <a:endParaRPr lang="en-US" sz="20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576" y="1181100"/>
            <a:ext cx="5702300" cy="4483100"/>
          </a:xfrm>
          <a:prstGeom prst="rect">
            <a:avLst/>
          </a:prstGeom>
        </p:spPr>
      </p:pic>
    </p:spTree>
    <p:extLst>
      <p:ext uri="{BB962C8B-B14F-4D97-AF65-F5344CB8AC3E}">
        <p14:creationId xmlns:p14="http://schemas.microsoft.com/office/powerpoint/2010/main" val="7989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i. Short Review</a:t>
            </a:r>
          </a:p>
        </p:txBody>
      </p:sp>
      <p:sp>
        <p:nvSpPr>
          <p:cNvPr id="3" name="Content Placeholder 2"/>
          <p:cNvSpPr>
            <a:spLocks noGrp="1"/>
          </p:cNvSpPr>
          <p:nvPr>
            <p:ph idx="1"/>
          </p:nvPr>
        </p:nvSpPr>
        <p:spPr>
          <a:xfrm>
            <a:off x="6049182" y="802638"/>
            <a:ext cx="5408696" cy="5252722"/>
          </a:xfrm>
        </p:spPr>
        <p:txBody>
          <a:bodyPr anchor="ctr">
            <a:normAutofit/>
          </a:bodyPr>
          <a:lstStyle/>
          <a:p>
            <a:r>
              <a:rPr lang="en-US" sz="2400">
                <a:solidFill>
                  <a:schemeClr val="bg1"/>
                </a:solidFill>
              </a:rPr>
              <a:t>Last time, we discussed data.frame and examined common data structures that are available in R: </a:t>
            </a:r>
            <a:br>
              <a:rPr lang="en-US" sz="2400">
                <a:solidFill>
                  <a:schemeClr val="bg1"/>
                </a:solidFill>
              </a:rPr>
            </a:br>
            <a:r>
              <a:rPr lang="en-US" sz="2400">
                <a:solidFill>
                  <a:schemeClr val="bg1"/>
                </a:solidFill>
              </a:rPr>
              <a:t>	*Vectors </a:t>
            </a:r>
          </a:p>
          <a:p>
            <a:pPr marL="914400" lvl="2" indent="0">
              <a:buNone/>
            </a:pPr>
            <a:r>
              <a:rPr lang="en-US" sz="2400">
                <a:solidFill>
                  <a:schemeClr val="bg1"/>
                </a:solidFill>
              </a:rPr>
              <a:t>*Matrices </a:t>
            </a:r>
          </a:p>
          <a:p>
            <a:pPr marL="914400" lvl="2" indent="0">
              <a:buNone/>
            </a:pPr>
            <a:r>
              <a:rPr lang="en-US" sz="2400">
                <a:solidFill>
                  <a:schemeClr val="bg1"/>
                </a:solidFill>
              </a:rPr>
              <a:t>*Arrays </a:t>
            </a:r>
            <a:br>
              <a:rPr lang="en-US" sz="2400">
                <a:solidFill>
                  <a:schemeClr val="bg1"/>
                </a:solidFill>
              </a:rPr>
            </a:br>
            <a:r>
              <a:rPr lang="en-US" sz="2400">
                <a:solidFill>
                  <a:schemeClr val="bg1"/>
                </a:solidFill>
              </a:rPr>
              <a:t>*Lists </a:t>
            </a:r>
            <a:br>
              <a:rPr lang="en-US" sz="2400">
                <a:solidFill>
                  <a:schemeClr val="bg1"/>
                </a:solidFill>
              </a:rPr>
            </a:br>
            <a:r>
              <a:rPr lang="en-US" sz="2400">
                <a:solidFill>
                  <a:schemeClr val="bg1"/>
                </a:solidFill>
              </a:rPr>
              <a:t>*And data.frame </a:t>
            </a:r>
          </a:p>
          <a:p>
            <a:endParaRPr lang="en-US" sz="2400">
              <a:solidFill>
                <a:schemeClr val="bg1"/>
              </a:solidFill>
            </a:endParaRPr>
          </a:p>
        </p:txBody>
      </p:sp>
    </p:spTree>
    <p:extLst>
      <p:ext uri="{BB962C8B-B14F-4D97-AF65-F5344CB8AC3E}">
        <p14:creationId xmlns:p14="http://schemas.microsoft.com/office/powerpoint/2010/main" val="1385650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a:t>
            </a:r>
            <a:r>
              <a:rPr lang="en-US" b="1"/>
              <a:t> Density curve over histogram</a:t>
            </a:r>
            <a:endParaRPr lang="en-US"/>
          </a:p>
        </p:txBody>
      </p:sp>
      <p:sp>
        <p:nvSpPr>
          <p:cNvPr id="3" name="Text Placeholder 2"/>
          <p:cNvSpPr>
            <a:spLocks noGrp="1"/>
          </p:cNvSpPr>
          <p:nvPr>
            <p:ph type="body" sz="half" idx="1"/>
          </p:nvPr>
        </p:nvSpPr>
        <p:spPr>
          <a:xfrm>
            <a:off x="609600" y="1600201"/>
            <a:ext cx="10298806" cy="4525963"/>
          </a:xfrm>
        </p:spPr>
        <p:txBody>
          <a:bodyPr>
            <a:normAutofit/>
          </a:bodyPr>
          <a:lstStyle/>
          <a:p>
            <a:pPr marL="0" indent="0">
              <a:buNone/>
            </a:pPr>
            <a:r>
              <a:rPr lang="en-US" sz="2000" b="1"/>
              <a:t>&gt;hist(u, density=20, breaks=20, prob=TRUE, </a:t>
            </a:r>
          </a:p>
          <a:p>
            <a:pPr marL="0" indent="0">
              <a:buNone/>
            </a:pPr>
            <a:r>
              <a:rPr lang="en-US" sz="2000" b="1"/>
              <a:t>xlab="x-variable", ylim=c(0, 0.8),</a:t>
            </a:r>
          </a:p>
          <a:p>
            <a:pPr marL="0" indent="0">
              <a:buNone/>
            </a:pPr>
            <a:r>
              <a:rPr lang="en-US" sz="2000" b="1"/>
              <a:t>main="Density curve over histogram") </a:t>
            </a:r>
          </a:p>
          <a:p>
            <a:pPr marL="0" indent="0">
              <a:buNone/>
            </a:pPr>
            <a:r>
              <a:rPr lang="en-US" sz="2000" b="1"/>
              <a:t>lines(density(u), col = "blue")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2393" y="1079500"/>
            <a:ext cx="6769100" cy="4699000"/>
          </a:xfrm>
          <a:prstGeom prst="rect">
            <a:avLst/>
          </a:prstGeom>
        </p:spPr>
      </p:pic>
    </p:spTree>
    <p:extLst>
      <p:ext uri="{BB962C8B-B14F-4D97-AF65-F5344CB8AC3E}">
        <p14:creationId xmlns:p14="http://schemas.microsoft.com/office/powerpoint/2010/main" val="13837949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iv. Bivariate Analysis</a:t>
            </a:r>
          </a:p>
        </p:txBody>
      </p:sp>
      <p:sp>
        <p:nvSpPr>
          <p:cNvPr id="41987" name="Rectangle 3"/>
          <p:cNvSpPr>
            <a:spLocks noGrp="1" noChangeArrowheads="1"/>
          </p:cNvSpPr>
          <p:nvPr>
            <p:ph type="body" idx="1"/>
          </p:nvPr>
        </p:nvSpPr>
        <p:spPr>
          <a:xfrm>
            <a:off x="566670" y="1536880"/>
            <a:ext cx="9644130" cy="4714875"/>
          </a:xfrm>
        </p:spPr>
        <p:txBody>
          <a:bodyPr/>
          <a:lstStyle/>
          <a:p>
            <a:pPr algn="just"/>
            <a:r>
              <a:rPr lang="en-US" altLang="en-US" sz="3400">
                <a:effectLst>
                  <a:outerShdw blurRad="38100" dist="38100" dir="2700000" algn="tl">
                    <a:srgbClr val="C0C0C0"/>
                  </a:outerShdw>
                </a:effectLst>
                <a:ea typeface="Times New Roman" charset="0"/>
                <a:cs typeface="Times New Roman" charset="0"/>
              </a:rPr>
              <a:t>Bivariate analysis</a:t>
            </a:r>
            <a:r>
              <a:rPr lang="en-US" altLang="en-US" sz="3400">
                <a:ea typeface="Times New Roman" charset="0"/>
                <a:cs typeface="Times New Roman" charset="0"/>
              </a:rPr>
              <a:t> focus on the relationship between two variables only !!</a:t>
            </a:r>
          </a:p>
        </p:txBody>
      </p:sp>
    </p:spTree>
    <p:extLst>
      <p:ext uri="{BB962C8B-B14F-4D97-AF65-F5344CB8AC3E}">
        <p14:creationId xmlns:p14="http://schemas.microsoft.com/office/powerpoint/2010/main" val="1867626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iv. Bivariate Analysis</a:t>
            </a:r>
          </a:p>
        </p:txBody>
      </p:sp>
      <p:sp>
        <p:nvSpPr>
          <p:cNvPr id="41987" name="Rectangle 3"/>
          <p:cNvSpPr>
            <a:spLocks noGrp="1" noChangeArrowheads="1"/>
          </p:cNvSpPr>
          <p:nvPr>
            <p:ph type="body" idx="1"/>
          </p:nvPr>
        </p:nvSpPr>
        <p:spPr>
          <a:xfrm>
            <a:off x="566670" y="1420969"/>
            <a:ext cx="9644130" cy="4714875"/>
          </a:xfrm>
        </p:spPr>
        <p:txBody>
          <a:bodyPr/>
          <a:lstStyle/>
          <a:p>
            <a:pPr algn="just"/>
            <a:r>
              <a:rPr lang="en-US" sz="3200"/>
              <a:t>Suppose a student survey is done to evaluate if students who smoke study less. The data recorded is</a:t>
            </a:r>
          </a:p>
          <a:p>
            <a:pPr marL="0" indent="0" algn="just">
              <a:buNone/>
            </a:pPr>
            <a:endParaRPr lang="en-US" altLang="en-US" sz="3600">
              <a:ea typeface="Times New Roman" charset="0"/>
              <a:cs typeface="Times New Roman"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18585745"/>
              </p:ext>
            </p:extLst>
          </p:nvPr>
        </p:nvGraphicFramePr>
        <p:xfrm>
          <a:off x="1774424" y="2496954"/>
          <a:ext cx="8127999" cy="4079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a:t>Person</a:t>
                      </a:r>
                    </a:p>
                  </a:txBody>
                  <a:tcPr/>
                </a:tc>
                <a:tc>
                  <a:txBody>
                    <a:bodyPr/>
                    <a:lstStyle/>
                    <a:p>
                      <a:r>
                        <a:rPr lang="en-US"/>
                        <a:t>Smokes</a:t>
                      </a:r>
                    </a:p>
                  </a:txBody>
                  <a:tcPr/>
                </a:tc>
                <a:tc>
                  <a:txBody>
                    <a:bodyPr/>
                    <a:lstStyle/>
                    <a:p>
                      <a:r>
                        <a:rPr lang="en-US"/>
                        <a:t>Amount</a:t>
                      </a:r>
                      <a:r>
                        <a:rPr lang="en-US" baseline="0"/>
                        <a:t> of studying</a:t>
                      </a:r>
                      <a:endParaRPr lang="en-US"/>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r>
                        <a:rPr lang="en-US"/>
                        <a:t>Y</a:t>
                      </a:r>
                    </a:p>
                  </a:txBody>
                  <a:tcPr/>
                </a:tc>
                <a:tc>
                  <a:txBody>
                    <a:bodyPr/>
                    <a:lstStyle/>
                    <a:p>
                      <a:r>
                        <a:rPr lang="en-US"/>
                        <a:t>Less than 5 hours</a:t>
                      </a:r>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r>
                        <a:rPr lang="en-US"/>
                        <a:t>N</a:t>
                      </a:r>
                    </a:p>
                  </a:txBody>
                  <a:tcPr/>
                </a:tc>
                <a:tc>
                  <a:txBody>
                    <a:bodyPr/>
                    <a:lstStyle/>
                    <a:p>
                      <a:r>
                        <a:rPr lang="en-US"/>
                        <a:t>5-10 hours</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r>
                        <a:rPr lang="en-US"/>
                        <a:t>N</a:t>
                      </a:r>
                    </a:p>
                  </a:txBody>
                  <a:tcPr/>
                </a:tc>
                <a:tc>
                  <a:txBody>
                    <a:bodyPr/>
                    <a:lstStyle/>
                    <a:p>
                      <a:r>
                        <a:rPr lang="en-US"/>
                        <a:t>5-10</a:t>
                      </a:r>
                      <a:r>
                        <a:rPr lang="en-US" baseline="0"/>
                        <a:t> hours</a:t>
                      </a:r>
                      <a:endParaRPr lang="en-US"/>
                    </a:p>
                  </a:txBody>
                  <a:tcPr/>
                </a:tc>
                <a:extLst>
                  <a:ext uri="{0D108BD9-81ED-4DB2-BD59-A6C34878D82A}">
                    <a16:rowId xmlns:a16="http://schemas.microsoft.com/office/drawing/2014/main" val="10003"/>
                  </a:ext>
                </a:extLst>
              </a:tr>
              <a:tr h="370840">
                <a:tc>
                  <a:txBody>
                    <a:bodyPr/>
                    <a:lstStyle/>
                    <a:p>
                      <a:r>
                        <a:rPr lang="en-US"/>
                        <a:t>4</a:t>
                      </a:r>
                    </a:p>
                  </a:txBody>
                  <a:tcPr/>
                </a:tc>
                <a:tc>
                  <a:txBody>
                    <a:bodyPr/>
                    <a:lstStyle/>
                    <a:p>
                      <a:r>
                        <a:rPr lang="en-US"/>
                        <a:t>Y</a:t>
                      </a:r>
                    </a:p>
                  </a:txBody>
                  <a:tcPr/>
                </a:tc>
                <a:tc>
                  <a:txBody>
                    <a:bodyPr/>
                    <a:lstStyle/>
                    <a:p>
                      <a:r>
                        <a:rPr lang="en-US"/>
                        <a:t>More than 10 hours</a:t>
                      </a:r>
                    </a:p>
                  </a:txBody>
                  <a:tcPr/>
                </a:tc>
                <a:extLst>
                  <a:ext uri="{0D108BD9-81ED-4DB2-BD59-A6C34878D82A}">
                    <a16:rowId xmlns:a16="http://schemas.microsoft.com/office/drawing/2014/main" val="10004"/>
                  </a:ext>
                </a:extLst>
              </a:tr>
              <a:tr h="370840">
                <a:tc>
                  <a:txBody>
                    <a:bodyPr/>
                    <a:lstStyle/>
                    <a:p>
                      <a:r>
                        <a:rPr lang="en-US"/>
                        <a:t>5</a:t>
                      </a:r>
                    </a:p>
                  </a:txBody>
                  <a:tcPr/>
                </a:tc>
                <a:tc>
                  <a:txBody>
                    <a:bodyPr/>
                    <a:lstStyle/>
                    <a:p>
                      <a:r>
                        <a:rPr lang="en-US"/>
                        <a:t>N</a:t>
                      </a:r>
                    </a:p>
                  </a:txBody>
                  <a:tcPr/>
                </a:tc>
                <a:tc>
                  <a:txBody>
                    <a:bodyPr/>
                    <a:lstStyle/>
                    <a:p>
                      <a:r>
                        <a:rPr lang="en-US"/>
                        <a:t>More</a:t>
                      </a:r>
                      <a:r>
                        <a:rPr lang="en-US" baseline="0"/>
                        <a:t> than 10 hours</a:t>
                      </a:r>
                      <a:endParaRPr lang="en-US"/>
                    </a:p>
                  </a:txBody>
                  <a:tcPr/>
                </a:tc>
                <a:extLst>
                  <a:ext uri="{0D108BD9-81ED-4DB2-BD59-A6C34878D82A}">
                    <a16:rowId xmlns:a16="http://schemas.microsoft.com/office/drawing/2014/main" val="10005"/>
                  </a:ext>
                </a:extLst>
              </a:tr>
              <a:tr h="370840">
                <a:tc>
                  <a:txBody>
                    <a:bodyPr/>
                    <a:lstStyle/>
                    <a:p>
                      <a:r>
                        <a:rPr lang="en-US"/>
                        <a:t>6</a:t>
                      </a:r>
                    </a:p>
                  </a:txBody>
                  <a:tcPr/>
                </a:tc>
                <a:tc>
                  <a:txBody>
                    <a:bodyPr/>
                    <a:lstStyle/>
                    <a:p>
                      <a:r>
                        <a:rPr lang="en-US"/>
                        <a:t>Y</a:t>
                      </a:r>
                    </a:p>
                  </a:txBody>
                  <a:tcPr/>
                </a:tc>
                <a:tc>
                  <a:txBody>
                    <a:bodyPr/>
                    <a:lstStyle/>
                    <a:p>
                      <a:r>
                        <a:rPr lang="en-US"/>
                        <a:t>Less than 5 hours</a:t>
                      </a:r>
                    </a:p>
                  </a:txBody>
                  <a:tcPr/>
                </a:tc>
                <a:extLst>
                  <a:ext uri="{0D108BD9-81ED-4DB2-BD59-A6C34878D82A}">
                    <a16:rowId xmlns:a16="http://schemas.microsoft.com/office/drawing/2014/main" val="10006"/>
                  </a:ext>
                </a:extLst>
              </a:tr>
              <a:tr h="370840">
                <a:tc>
                  <a:txBody>
                    <a:bodyPr/>
                    <a:lstStyle/>
                    <a:p>
                      <a:r>
                        <a:rPr lang="en-US"/>
                        <a:t>7</a:t>
                      </a:r>
                    </a:p>
                  </a:txBody>
                  <a:tcPr/>
                </a:tc>
                <a:tc>
                  <a:txBody>
                    <a:bodyPr/>
                    <a:lstStyle/>
                    <a:p>
                      <a:r>
                        <a:rPr lang="en-US"/>
                        <a:t>Y</a:t>
                      </a:r>
                    </a:p>
                  </a:txBody>
                  <a:tcPr/>
                </a:tc>
                <a:tc>
                  <a:txBody>
                    <a:bodyPr/>
                    <a:lstStyle/>
                    <a:p>
                      <a:r>
                        <a:rPr lang="en-US"/>
                        <a:t>5-10 hours</a:t>
                      </a:r>
                    </a:p>
                  </a:txBody>
                  <a:tcPr/>
                </a:tc>
                <a:extLst>
                  <a:ext uri="{0D108BD9-81ED-4DB2-BD59-A6C34878D82A}">
                    <a16:rowId xmlns:a16="http://schemas.microsoft.com/office/drawing/2014/main" val="10007"/>
                  </a:ext>
                </a:extLst>
              </a:tr>
              <a:tr h="370840">
                <a:tc>
                  <a:txBody>
                    <a:bodyPr/>
                    <a:lstStyle/>
                    <a:p>
                      <a:r>
                        <a:rPr lang="en-US"/>
                        <a:t>8</a:t>
                      </a:r>
                    </a:p>
                  </a:txBody>
                  <a:tcPr/>
                </a:tc>
                <a:tc>
                  <a:txBody>
                    <a:bodyPr/>
                    <a:lstStyle/>
                    <a:p>
                      <a:r>
                        <a:rPr lang="en-US"/>
                        <a:t>Y</a:t>
                      </a:r>
                    </a:p>
                  </a:txBody>
                  <a:tcPr/>
                </a:tc>
                <a:tc>
                  <a:txBody>
                    <a:bodyPr/>
                    <a:lstStyle/>
                    <a:p>
                      <a:r>
                        <a:rPr lang="en-US"/>
                        <a:t>Less than 5 hours</a:t>
                      </a:r>
                    </a:p>
                  </a:txBody>
                  <a:tcPr/>
                </a:tc>
                <a:extLst>
                  <a:ext uri="{0D108BD9-81ED-4DB2-BD59-A6C34878D82A}">
                    <a16:rowId xmlns:a16="http://schemas.microsoft.com/office/drawing/2014/main" val="10008"/>
                  </a:ext>
                </a:extLst>
              </a:tr>
              <a:tr h="370840">
                <a:tc>
                  <a:txBody>
                    <a:bodyPr/>
                    <a:lstStyle/>
                    <a:p>
                      <a:r>
                        <a:rPr lang="en-US"/>
                        <a:t>9</a:t>
                      </a:r>
                    </a:p>
                  </a:txBody>
                  <a:tcPr/>
                </a:tc>
                <a:tc>
                  <a:txBody>
                    <a:bodyPr/>
                    <a:lstStyle/>
                    <a:p>
                      <a:r>
                        <a:rPr lang="en-US"/>
                        <a:t>N</a:t>
                      </a:r>
                    </a:p>
                  </a:txBody>
                  <a:tcPr/>
                </a:tc>
                <a:tc>
                  <a:txBody>
                    <a:bodyPr/>
                    <a:lstStyle/>
                    <a:p>
                      <a:r>
                        <a:rPr lang="en-US"/>
                        <a:t>More than 5 hours</a:t>
                      </a:r>
                    </a:p>
                  </a:txBody>
                  <a:tcPr/>
                </a:tc>
                <a:extLst>
                  <a:ext uri="{0D108BD9-81ED-4DB2-BD59-A6C34878D82A}">
                    <a16:rowId xmlns:a16="http://schemas.microsoft.com/office/drawing/2014/main" val="10009"/>
                  </a:ext>
                </a:extLst>
              </a:tr>
              <a:tr h="370840">
                <a:tc>
                  <a:txBody>
                    <a:bodyPr/>
                    <a:lstStyle/>
                    <a:p>
                      <a:r>
                        <a:rPr lang="en-US"/>
                        <a:t>10</a:t>
                      </a:r>
                    </a:p>
                  </a:txBody>
                  <a:tcPr/>
                </a:tc>
                <a:tc>
                  <a:txBody>
                    <a:bodyPr/>
                    <a:lstStyle/>
                    <a:p>
                      <a:r>
                        <a:rPr lang="en-US"/>
                        <a:t>Y</a:t>
                      </a:r>
                    </a:p>
                  </a:txBody>
                  <a:tcPr/>
                </a:tc>
                <a:tc>
                  <a:txBody>
                    <a:bodyPr/>
                    <a:lstStyle/>
                    <a:p>
                      <a:r>
                        <a:rPr lang="en-US"/>
                        <a:t>5-10 hours</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7456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In R </a:t>
            </a:r>
          </a:p>
        </p:txBody>
      </p:sp>
      <p:sp>
        <p:nvSpPr>
          <p:cNvPr id="3" name="Content Placeholder 2"/>
          <p:cNvSpPr>
            <a:spLocks noGrp="1"/>
          </p:cNvSpPr>
          <p:nvPr>
            <p:ph idx="1"/>
          </p:nvPr>
        </p:nvSpPr>
        <p:spPr/>
        <p:txBody>
          <a:bodyPr>
            <a:normAutofit/>
          </a:bodyPr>
          <a:lstStyle/>
          <a:p>
            <a:r>
              <a:rPr lang="en-US"/>
              <a:t>We can handle this in R by creating two vectors to hold our data, and then using the table command.</a:t>
            </a:r>
          </a:p>
          <a:p>
            <a:pPr marL="0" indent="0">
              <a:buNone/>
            </a:pPr>
            <a:r>
              <a:rPr lang="en-US" sz="2000" b="1"/>
              <a:t>&gt; smokes = c("Y","N","N","Y","N","Y","Y","Y","N","Y")</a:t>
            </a:r>
          </a:p>
          <a:p>
            <a:pPr marL="0" indent="0">
              <a:buNone/>
            </a:pPr>
            <a:r>
              <a:rPr lang="en-US" sz="2000" b="1"/>
              <a:t>&gt; amount = c(1,2,2,3,3,1,2,1,3,2)</a:t>
            </a:r>
          </a:p>
          <a:p>
            <a:pPr marL="0" indent="0">
              <a:buNone/>
            </a:pPr>
            <a:r>
              <a:rPr lang="en-US" sz="2000" b="1"/>
              <a:t>&gt; table(smokes, amount)</a:t>
            </a:r>
          </a:p>
          <a:p>
            <a:pPr marL="0" indent="0">
              <a:buNone/>
            </a:pPr>
            <a:r>
              <a:rPr lang="en-US" sz="2000" b="1"/>
              <a:t>                amount</a:t>
            </a:r>
          </a:p>
          <a:p>
            <a:pPr marL="0" indent="0">
              <a:buNone/>
            </a:pPr>
            <a:r>
              <a:rPr lang="da-DK" sz="2000" b="1"/>
              <a:t>smokes   1 2 3</a:t>
            </a:r>
          </a:p>
          <a:p>
            <a:pPr marL="0" indent="0">
              <a:buNone/>
            </a:pPr>
            <a:r>
              <a:rPr lang="da-DK" sz="2000" b="1"/>
              <a:t>             N 0 2 2</a:t>
            </a:r>
          </a:p>
          <a:p>
            <a:pPr marL="0" indent="0">
              <a:buNone/>
            </a:pPr>
            <a:r>
              <a:rPr lang="da-DK" sz="2000" b="1"/>
              <a:t>             Y 3 2 1 </a:t>
            </a:r>
            <a:endParaRPr lang="en-US" sz="2000" b="1"/>
          </a:p>
        </p:txBody>
      </p:sp>
    </p:spTree>
    <p:extLst>
      <p:ext uri="{BB962C8B-B14F-4D97-AF65-F5344CB8AC3E}">
        <p14:creationId xmlns:p14="http://schemas.microsoft.com/office/powerpoint/2010/main" val="264313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923" y="-125205"/>
            <a:ext cx="10515600" cy="1325563"/>
          </a:xfrm>
        </p:spPr>
        <p:txBody>
          <a:bodyPr/>
          <a:lstStyle/>
          <a:p>
            <a:r>
              <a:rPr lang="en-US"/>
              <a:t>iv. The examination of Relationship?</a:t>
            </a:r>
          </a:p>
        </p:txBody>
      </p:sp>
      <p:sp>
        <p:nvSpPr>
          <p:cNvPr id="3" name="Content Placeholder 2"/>
          <p:cNvSpPr>
            <a:spLocks noGrp="1"/>
          </p:cNvSpPr>
          <p:nvPr>
            <p:ph idx="1"/>
          </p:nvPr>
        </p:nvSpPr>
        <p:spPr>
          <a:xfrm>
            <a:off x="231820" y="848139"/>
            <a:ext cx="11121980" cy="5328824"/>
          </a:xfrm>
        </p:spPr>
        <p:txBody>
          <a:bodyPr>
            <a:normAutofit fontScale="25000" lnSpcReduction="20000"/>
          </a:bodyPr>
          <a:lstStyle/>
          <a:p>
            <a:r>
              <a:rPr lang="en-US" sz="7200"/>
              <a:t>What would be nice to have are the marginal totals and the proportions. For example, what proportion of smokers study 5 hours or less. We know that this is 3 /(3+2+1) = 1/2, but how can we do this in R?</a:t>
            </a:r>
          </a:p>
          <a:p>
            <a:pPr marL="0" indent="0">
              <a:buNone/>
            </a:pPr>
            <a:r>
              <a:rPr lang="en-US" sz="7200"/>
              <a:t>The command </a:t>
            </a:r>
            <a:r>
              <a:rPr lang="en-US" sz="7200" b="1"/>
              <a:t>prop.table</a:t>
            </a:r>
            <a:r>
              <a:rPr lang="en-US" sz="7200"/>
              <a:t> will compute this for us. It needs to be told the table to work on, and a number to indicate if you want the row proportions (a 1) or the column proportions (a 2) the default is to just find proportions.</a:t>
            </a:r>
          </a:p>
          <a:p>
            <a:pPr marL="0" indent="0">
              <a:buNone/>
            </a:pPr>
            <a:endParaRPr lang="en-US" sz="7200"/>
          </a:p>
          <a:p>
            <a:pPr marL="0" indent="0">
              <a:lnSpc>
                <a:spcPct val="120000"/>
              </a:lnSpc>
              <a:buNone/>
            </a:pPr>
            <a:r>
              <a:rPr lang="en-US" sz="6400" b="1"/>
              <a:t>&gt; tmp=table(smokes,amount)      # store the table</a:t>
            </a:r>
            <a:br>
              <a:rPr lang="en-US" sz="6400" b="1"/>
            </a:br>
            <a:r>
              <a:rPr lang="en-US" sz="6400" b="1"/>
              <a:t>&gt; old.digits = options("digits") # store the number of digits</a:t>
            </a:r>
            <a:br>
              <a:rPr lang="en-US" sz="6400" b="1"/>
            </a:br>
            <a:r>
              <a:rPr lang="en-US" sz="6400" b="1"/>
              <a:t>&gt; options(digits=3)             # only print 3 decimal places</a:t>
            </a:r>
            <a:br>
              <a:rPr lang="en-US" sz="6400" b="1"/>
            </a:br>
            <a:r>
              <a:rPr lang="en-US" sz="6400" b="1"/>
              <a:t>&gt; prop.table(tmp,1)             # the rows sum to 1 now</a:t>
            </a:r>
          </a:p>
          <a:p>
            <a:pPr marL="0" indent="0">
              <a:lnSpc>
                <a:spcPct val="120000"/>
              </a:lnSpc>
              <a:buNone/>
            </a:pPr>
            <a:r>
              <a:rPr lang="en-US" sz="6400" b="1"/>
              <a:t>              amount</a:t>
            </a:r>
            <a:br>
              <a:rPr lang="en-US" sz="6400" b="1"/>
            </a:br>
            <a:r>
              <a:rPr lang="en-US" sz="6400" b="1"/>
              <a:t>smokes   1     2     3</a:t>
            </a:r>
            <a:br>
              <a:rPr lang="en-US" sz="6400" b="1"/>
            </a:br>
            <a:r>
              <a:rPr lang="en-US" sz="6400" b="1"/>
              <a:t>     N 0.0 0.500 0.500</a:t>
            </a:r>
            <a:br>
              <a:rPr lang="en-US" sz="6400" b="1"/>
            </a:br>
            <a:r>
              <a:rPr lang="en-US" sz="6400" b="1"/>
              <a:t>     Y 0.5 0.333 0.167</a:t>
            </a:r>
            <a:br>
              <a:rPr lang="en-US" sz="6400" b="1"/>
            </a:br>
            <a:r>
              <a:rPr lang="en-US" sz="6400" b="1"/>
              <a:t>&gt; prop.table(tmp,2)             # the columns sum to 1 now</a:t>
            </a:r>
          </a:p>
          <a:p>
            <a:pPr marL="0" indent="0">
              <a:lnSpc>
                <a:spcPct val="120000"/>
              </a:lnSpc>
              <a:buNone/>
            </a:pPr>
            <a:r>
              <a:rPr lang="en-US" sz="6400" b="1"/>
              <a:t>                amount</a:t>
            </a:r>
          </a:p>
          <a:p>
            <a:pPr marL="0" indent="0">
              <a:lnSpc>
                <a:spcPct val="120000"/>
              </a:lnSpc>
              <a:buNone/>
            </a:pPr>
            <a:r>
              <a:rPr lang="en-US" sz="6400" b="1"/>
              <a:t>smokes    1   2     3</a:t>
            </a:r>
          </a:p>
          <a:p>
            <a:pPr marL="0" indent="0">
              <a:lnSpc>
                <a:spcPct val="120000"/>
              </a:lnSpc>
              <a:buNone/>
            </a:pPr>
            <a:r>
              <a:rPr lang="en-US" sz="6400" b="1"/>
              <a:t>   N 0 0.5 0.667</a:t>
            </a:r>
          </a:p>
          <a:p>
            <a:pPr marL="0" indent="0">
              <a:lnSpc>
                <a:spcPct val="120000"/>
              </a:lnSpc>
              <a:buNone/>
            </a:pPr>
            <a:r>
              <a:rPr lang="en-US" sz="6400" b="1"/>
              <a:t>   Y 1 0.5 0.333</a:t>
            </a:r>
          </a:p>
        </p:txBody>
      </p:sp>
    </p:spTree>
    <p:extLst>
      <p:ext uri="{BB962C8B-B14F-4D97-AF65-F5344CB8AC3E}">
        <p14:creationId xmlns:p14="http://schemas.microsoft.com/office/powerpoint/2010/main" val="780993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Use of Barplot	</a:t>
            </a:r>
          </a:p>
        </p:txBody>
      </p:sp>
      <p:sp>
        <p:nvSpPr>
          <p:cNvPr id="3" name="Content Placeholder 2"/>
          <p:cNvSpPr>
            <a:spLocks noGrp="1"/>
          </p:cNvSpPr>
          <p:nvPr>
            <p:ph idx="1"/>
          </p:nvPr>
        </p:nvSpPr>
        <p:spPr/>
        <p:txBody>
          <a:bodyPr/>
          <a:lstStyle/>
          <a:p>
            <a:pPr marL="0" indent="0">
              <a:buNone/>
            </a:pPr>
            <a:r>
              <a:rPr lang="en-US" sz="1800" b="1"/>
              <a:t>&gt;barplot(table(amount,smokes) </a:t>
            </a:r>
            <a:endParaRPr lang="en-US" b="1"/>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600" y="1517728"/>
            <a:ext cx="5362339" cy="5340272"/>
          </a:xfrm>
          <a:prstGeom prst="rect">
            <a:avLst/>
          </a:prstGeom>
        </p:spPr>
      </p:pic>
    </p:spTree>
    <p:extLst>
      <p:ext uri="{BB962C8B-B14F-4D97-AF65-F5344CB8AC3E}">
        <p14:creationId xmlns:p14="http://schemas.microsoft.com/office/powerpoint/2010/main" val="1269444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a:t>
            </a:r>
            <a:r>
              <a:rPr lang="en-US" sz="3600" b="1"/>
              <a:t>Handling bivariate data: categorical vs. numerical</a:t>
            </a:r>
            <a:endParaRPr lang="en-US" sz="3600"/>
          </a:p>
        </p:txBody>
      </p:sp>
      <p:sp>
        <p:nvSpPr>
          <p:cNvPr id="3" name="Content Placeholder 2"/>
          <p:cNvSpPr>
            <a:spLocks noGrp="1"/>
          </p:cNvSpPr>
          <p:nvPr>
            <p:ph idx="1"/>
          </p:nvPr>
        </p:nvSpPr>
        <p:spPr/>
        <p:txBody>
          <a:bodyPr>
            <a:normAutofit lnSpcReduction="10000"/>
          </a:bodyPr>
          <a:lstStyle/>
          <a:p>
            <a:r>
              <a:rPr lang="en-US" sz="2200"/>
              <a:t>Suppose you have numerical data for several categories. A simple example might be in a drug test, where you have data (in suitable units) for an experimental group and for a control group.</a:t>
            </a:r>
          </a:p>
          <a:p>
            <a:r>
              <a:rPr lang="en-US" sz="2200"/>
              <a:t>experimental:  5 5  5 13 7 11 11 9 8  9</a:t>
            </a:r>
          </a:p>
          <a:p>
            <a:r>
              <a:rPr lang="en-US" sz="2200"/>
              <a:t>control:      11 8  4  5 9  5 10 5 4 10   </a:t>
            </a:r>
          </a:p>
          <a:p>
            <a:r>
              <a:rPr lang="en-US" sz="2200"/>
              <a:t>You can summarize the data separately and compare, but how can you view the data together? A side by side boxplot is a good place to start. To generate one is simple:</a:t>
            </a:r>
          </a:p>
          <a:p>
            <a:endParaRPr lang="en-US"/>
          </a:p>
          <a:p>
            <a:pPr marL="0" indent="0">
              <a:buNone/>
            </a:pPr>
            <a:r>
              <a:rPr lang="fr-FR" b="1"/>
              <a:t>&gt; x = c(5, 5, 5, 13, 7, 11, 11, 9, 8, 9)</a:t>
            </a:r>
          </a:p>
          <a:p>
            <a:pPr marL="0" indent="0">
              <a:buNone/>
            </a:pPr>
            <a:r>
              <a:rPr lang="es-ES_tradnl" b="1"/>
              <a:t>&gt; y = c(11, 8, 4, 5, 9, 5, 10, 5, 4, 10)</a:t>
            </a:r>
          </a:p>
          <a:p>
            <a:pPr marL="0" indent="0">
              <a:buNone/>
            </a:pPr>
            <a:r>
              <a:rPr lang="es-ES_tradnl" b="1"/>
              <a:t>&gt; boxplot(x,y)</a:t>
            </a:r>
            <a:endParaRPr lang="en-US" b="1"/>
          </a:p>
        </p:txBody>
      </p:sp>
    </p:spTree>
    <p:extLst>
      <p:ext uri="{BB962C8B-B14F-4D97-AF65-F5344CB8AC3E}">
        <p14:creationId xmlns:p14="http://schemas.microsoft.com/office/powerpoint/2010/main" val="1506997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The result in Boxplot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5467" y="1657595"/>
            <a:ext cx="5477933" cy="3753399"/>
          </a:xfrm>
        </p:spPr>
      </p:pic>
    </p:spTree>
    <p:extLst>
      <p:ext uri="{BB962C8B-B14F-4D97-AF65-F5344CB8AC3E}">
        <p14:creationId xmlns:p14="http://schemas.microsoft.com/office/powerpoint/2010/main" val="14585100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v. </a:t>
            </a:r>
            <a:r>
              <a:rPr lang="en-US" altLang="en-US" b="1"/>
              <a:t>Multivariate Analysis</a:t>
            </a:r>
          </a:p>
        </p:txBody>
      </p:sp>
      <p:sp>
        <p:nvSpPr>
          <p:cNvPr id="44035" name="Rectangle 3"/>
          <p:cNvSpPr>
            <a:spLocks noGrp="1" noChangeArrowheads="1"/>
          </p:cNvSpPr>
          <p:nvPr>
            <p:ph type="body" idx="1"/>
          </p:nvPr>
        </p:nvSpPr>
        <p:spPr>
          <a:xfrm>
            <a:off x="414867" y="1524001"/>
            <a:ext cx="9872133" cy="4714875"/>
          </a:xfrm>
        </p:spPr>
        <p:txBody>
          <a:bodyPr/>
          <a:lstStyle/>
          <a:p>
            <a:pPr algn="just"/>
            <a:r>
              <a:rPr lang="en-US" altLang="en-US" b="0">
                <a:effectLst>
                  <a:outerShdw blurRad="38100" dist="38100" dir="2700000" algn="tl">
                    <a:srgbClr val="C0C0C0"/>
                  </a:outerShdw>
                </a:effectLst>
                <a:ea typeface="Times New Roman" charset="0"/>
                <a:cs typeface="Times New Roman" charset="0"/>
              </a:rPr>
              <a:t>Multivariate Analysis</a:t>
            </a:r>
            <a:r>
              <a:rPr lang="en-US" altLang="en-US">
                <a:ea typeface="Times New Roman" charset="0"/>
                <a:cs typeface="Times New Roman" charset="0"/>
              </a:rPr>
              <a:t> allow the separate and combined effects of the independent variable to be examined.</a:t>
            </a:r>
          </a:p>
          <a:p>
            <a:pPr algn="just"/>
            <a:r>
              <a:rPr lang="en-US" i="1"/>
              <a:t>Notation</a:t>
            </a:r>
            <a:r>
              <a:rPr lang="en-US"/>
              <a:t>: We have n units (“individuals”) and q variables in a multivariate data set, where q &gt; 1 </a:t>
            </a:r>
          </a:p>
          <a:p>
            <a:r>
              <a:rPr lang="en-US" altLang="en-US"/>
              <a:t>The observation can be represented in matrix form</a:t>
            </a:r>
            <a:br>
              <a:rPr lang="en-US" altLang="en-US"/>
            </a:br>
            <a:endParaRPr lang="en-US" alt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4434" y="3895136"/>
            <a:ext cx="4850296" cy="2946023"/>
          </a:xfrm>
          <a:prstGeom prst="rect">
            <a:avLst/>
          </a:prstGeom>
        </p:spPr>
      </p:pic>
    </p:spTree>
    <p:extLst>
      <p:ext uri="{BB962C8B-B14F-4D97-AF65-F5344CB8AC3E}">
        <p14:creationId xmlns:p14="http://schemas.microsoft.com/office/powerpoint/2010/main" val="1260626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Multivariate Data</a:t>
            </a:r>
          </a:p>
        </p:txBody>
      </p:sp>
      <p:sp>
        <p:nvSpPr>
          <p:cNvPr id="3" name="Content Placeholder 2"/>
          <p:cNvSpPr>
            <a:spLocks noGrp="1"/>
          </p:cNvSpPr>
          <p:nvPr>
            <p:ph idx="1"/>
          </p:nvPr>
        </p:nvSpPr>
        <p:spPr/>
        <p:txBody>
          <a:bodyPr>
            <a:normAutofit fontScale="70000" lnSpcReduction="20000"/>
          </a:bodyPr>
          <a:lstStyle/>
          <a:p>
            <a:r>
              <a:rPr lang="en-US" dirty="0"/>
              <a:t>In R, we often used data.frame to capture multivariate data. </a:t>
            </a:r>
          </a:p>
          <a:p>
            <a:pPr marL="0" indent="0">
              <a:buNone/>
            </a:pPr>
            <a:br>
              <a:rPr lang="en-US" dirty="0"/>
            </a:br>
            <a:r>
              <a:rPr lang="en-US" b="1" dirty="0"/>
              <a:t>&gt; weight = c(150, 135, 210, 140)</a:t>
            </a:r>
          </a:p>
          <a:p>
            <a:pPr marL="0" indent="0">
              <a:buNone/>
            </a:pPr>
            <a:r>
              <a:rPr lang="en-US" b="1" dirty="0"/>
              <a:t>&gt; height = c(65, 61, 70, 65)</a:t>
            </a:r>
          </a:p>
          <a:p>
            <a:pPr marL="0" indent="0">
              <a:buNone/>
            </a:pPr>
            <a:r>
              <a:rPr lang="da-DK" b="1" dirty="0"/>
              <a:t>&gt; </a:t>
            </a:r>
            <a:r>
              <a:rPr lang="da-DK" b="1" dirty="0" err="1"/>
              <a:t>gender</a:t>
            </a:r>
            <a:r>
              <a:rPr lang="da-DK" b="1" dirty="0"/>
              <a:t> = c("</a:t>
            </a:r>
            <a:r>
              <a:rPr lang="da-DK" b="1" dirty="0" err="1"/>
              <a:t>Fe","Fe","M","Fe</a:t>
            </a:r>
            <a:r>
              <a:rPr lang="da-DK" b="1" dirty="0"/>
              <a:t>") </a:t>
            </a:r>
          </a:p>
          <a:p>
            <a:pPr marL="0" indent="0">
              <a:buNone/>
            </a:pPr>
            <a:r>
              <a:rPr lang="da-DK" b="1" dirty="0"/>
              <a:t>&gt; </a:t>
            </a:r>
            <a:r>
              <a:rPr lang="da-DK" b="1" dirty="0" err="1"/>
              <a:t>study</a:t>
            </a:r>
            <a:r>
              <a:rPr lang="da-DK" b="1" dirty="0"/>
              <a:t> = data.frame(</a:t>
            </a:r>
            <a:r>
              <a:rPr lang="da-DK" b="1" dirty="0" err="1"/>
              <a:t>weight,height,gender</a:t>
            </a:r>
            <a:r>
              <a:rPr lang="da-DK" b="1" dirty="0"/>
              <a:t>) # </a:t>
            </a:r>
            <a:r>
              <a:rPr lang="da-DK" b="1" dirty="0" err="1"/>
              <a:t>make</a:t>
            </a:r>
            <a:r>
              <a:rPr lang="da-DK" b="1" dirty="0"/>
              <a:t> the data frame</a:t>
            </a:r>
          </a:p>
          <a:p>
            <a:pPr marL="0" indent="0">
              <a:buNone/>
            </a:pPr>
            <a:r>
              <a:rPr lang="da-DK" b="1" dirty="0"/>
              <a:t>&gt; </a:t>
            </a:r>
            <a:r>
              <a:rPr lang="da-DK" b="1" dirty="0" err="1"/>
              <a:t>study</a:t>
            </a:r>
            <a:endParaRPr lang="da-DK" b="1" dirty="0"/>
          </a:p>
          <a:p>
            <a:pPr marL="0" indent="0">
              <a:buNone/>
            </a:pPr>
            <a:r>
              <a:rPr lang="da-DK" b="1" dirty="0"/>
              <a:t>  </a:t>
            </a:r>
            <a:r>
              <a:rPr lang="da-DK" b="1" dirty="0" err="1"/>
              <a:t>weight</a:t>
            </a:r>
            <a:r>
              <a:rPr lang="da-DK" b="1" dirty="0"/>
              <a:t> </a:t>
            </a:r>
            <a:r>
              <a:rPr lang="da-DK" b="1" dirty="0" err="1"/>
              <a:t>height</a:t>
            </a:r>
            <a:r>
              <a:rPr lang="da-DK" b="1" dirty="0"/>
              <a:t> </a:t>
            </a:r>
            <a:r>
              <a:rPr lang="da-DK" b="1" dirty="0" err="1"/>
              <a:t>gender</a:t>
            </a:r>
            <a:endParaRPr lang="da-DK" b="1" dirty="0"/>
          </a:p>
          <a:p>
            <a:pPr marL="0" indent="0">
              <a:buNone/>
            </a:pPr>
            <a:r>
              <a:rPr lang="da-DK" b="1" dirty="0"/>
              <a:t>1    150     65     Fe</a:t>
            </a:r>
          </a:p>
          <a:p>
            <a:pPr marL="0" indent="0">
              <a:buNone/>
            </a:pPr>
            <a:r>
              <a:rPr lang="da-DK" b="1" dirty="0"/>
              <a:t>2    135     61     Fe</a:t>
            </a:r>
          </a:p>
          <a:p>
            <a:pPr marL="0" indent="0">
              <a:buNone/>
            </a:pPr>
            <a:r>
              <a:rPr lang="da-DK" b="1" dirty="0"/>
              <a:t>3    210     70      M</a:t>
            </a:r>
          </a:p>
          <a:p>
            <a:pPr marL="0" indent="0">
              <a:buNone/>
            </a:pPr>
            <a:r>
              <a:rPr lang="da-DK" b="1" dirty="0"/>
              <a:t>4    140     65     Fe</a:t>
            </a:r>
            <a:br>
              <a:rPr lang="en-US" dirty="0"/>
            </a:br>
            <a:endParaRPr lang="en-US" dirty="0"/>
          </a:p>
        </p:txBody>
      </p:sp>
    </p:spTree>
    <p:extLst>
      <p:ext uri="{BB962C8B-B14F-4D97-AF65-F5344CB8AC3E}">
        <p14:creationId xmlns:p14="http://schemas.microsoft.com/office/powerpoint/2010/main" val="139897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 name="Text Box 4"/>
          <p:cNvSpPr txBox="1">
            <a:spLocks noChangeArrowheads="1"/>
          </p:cNvSpPr>
          <p:nvPr/>
        </p:nvSpPr>
        <p:spPr bwMode="auto">
          <a:xfrm>
            <a:off x="829781" y="2745736"/>
            <a:ext cx="3698803" cy="1366528"/>
          </a:xfrm>
          <a:prstGeom prst="rect">
            <a:avLst/>
          </a:prstGeom>
          <a:solidFill>
            <a:schemeClr val="bg1">
              <a:alpha val="50000"/>
            </a:schemeClr>
          </a:solidFill>
          <a:ln w="25400" cap="sq">
            <a:solidFill>
              <a:schemeClr val="tx1"/>
            </a:solidFill>
            <a:miter lim="800000"/>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lIns="91440" tIns="45720" rIns="91440" bIns="45720" rtlCol="0" anchor="ctr">
            <a:normAutofit/>
          </a:bodyPr>
          <a:lstStyle/>
          <a:p>
            <a:pPr algn="ctr">
              <a:lnSpc>
                <a:spcPct val="90000"/>
              </a:lnSpc>
              <a:spcBef>
                <a:spcPct val="0"/>
              </a:spcBef>
              <a:spcAft>
                <a:spcPts val="600"/>
              </a:spcAft>
            </a:pPr>
            <a:r>
              <a:rPr lang="en-US" altLang="en-US" sz="3200" b="1" kern="1200">
                <a:latin typeface="+mj-lt"/>
                <a:ea typeface="+mj-ea"/>
                <a:cs typeface="+mj-cs"/>
              </a:rPr>
              <a:t>ii. Statistical Analysis</a:t>
            </a:r>
          </a:p>
        </p:txBody>
      </p:sp>
      <p:sp>
        <p:nvSpPr>
          <p:cNvPr id="2054" name="Text Box 6"/>
          <p:cNvSpPr txBox="1">
            <a:spLocks noChangeArrowheads="1"/>
          </p:cNvSpPr>
          <p:nvPr/>
        </p:nvSpPr>
        <p:spPr bwMode="auto">
          <a:xfrm>
            <a:off x="6049182" y="802638"/>
            <a:ext cx="5408696" cy="52527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ltLang="en-US" sz="2400">
                <a:solidFill>
                  <a:schemeClr val="bg1"/>
                </a:solidFill>
              </a:rPr>
              <a:t>Statistical Measurement</a:t>
            </a:r>
          </a:p>
          <a:p>
            <a:pPr lvl="1" indent="-228600">
              <a:lnSpc>
                <a:spcPct val="90000"/>
              </a:lnSpc>
              <a:spcAft>
                <a:spcPts val="600"/>
              </a:spcAft>
              <a:buFont typeface="Arial" panose="020B0604020202020204" pitchFamily="34" charset="0"/>
              <a:buChar char="•"/>
            </a:pPr>
            <a:r>
              <a:rPr lang="en-US" altLang="en-US" sz="2400">
                <a:solidFill>
                  <a:schemeClr val="bg1"/>
                </a:solidFill>
              </a:rPr>
              <a:t>In statistics, measurement of the data is the first step in the process that ultimately guides the final analysis. </a:t>
            </a:r>
          </a:p>
          <a:p>
            <a:pPr lvl="1" indent="-228600">
              <a:lnSpc>
                <a:spcPct val="90000"/>
              </a:lnSpc>
              <a:spcAft>
                <a:spcPts val="600"/>
              </a:spcAft>
              <a:buFont typeface="Arial" panose="020B0604020202020204" pitchFamily="34" charset="0"/>
              <a:buChar char="•"/>
            </a:pPr>
            <a:r>
              <a:rPr lang="en-US" altLang="en-US" sz="2400">
                <a:solidFill>
                  <a:schemeClr val="bg1"/>
                </a:solidFill>
              </a:rPr>
              <a:t>Consideration of sampling, controls, errors (random and systematic) and the required precision all influence the final analysis.</a:t>
            </a:r>
          </a:p>
          <a:p>
            <a:pPr lvl="1" indent="-228600">
              <a:lnSpc>
                <a:spcPct val="90000"/>
              </a:lnSpc>
              <a:spcAft>
                <a:spcPts val="600"/>
              </a:spcAft>
              <a:buFont typeface="Arial" panose="020B0604020202020204" pitchFamily="34" charset="0"/>
              <a:buChar char="•"/>
            </a:pPr>
            <a:r>
              <a:rPr lang="en-US" altLang="en-US" sz="2400">
                <a:solidFill>
                  <a:schemeClr val="bg1"/>
                </a:solidFill>
              </a:rPr>
              <a:t>Validation:  Instruments and methods used to measure the data must be validated for accuracy.</a:t>
            </a:r>
          </a:p>
          <a:p>
            <a:pPr lvl="2" indent="-228600">
              <a:lnSpc>
                <a:spcPct val="90000"/>
              </a:lnSpc>
              <a:spcAft>
                <a:spcPts val="600"/>
              </a:spcAft>
              <a:buFont typeface="Arial" panose="020B0604020202020204" pitchFamily="34" charset="0"/>
              <a:buChar char="•"/>
            </a:pPr>
            <a:r>
              <a:rPr lang="en-US" altLang="en-US" sz="2400">
                <a:solidFill>
                  <a:schemeClr val="bg1"/>
                </a:solidFill>
              </a:rPr>
              <a:t>Precision and accuracy…Determination of error</a:t>
            </a:r>
          </a:p>
          <a:p>
            <a:pPr lvl="2" indent="-228600">
              <a:lnSpc>
                <a:spcPct val="90000"/>
              </a:lnSpc>
              <a:spcAft>
                <a:spcPts val="600"/>
              </a:spcAft>
              <a:buFont typeface="Arial" panose="020B0604020202020204" pitchFamily="34" charset="0"/>
              <a:buChar char="•"/>
            </a:pPr>
            <a:r>
              <a:rPr lang="en-US" altLang="en-US" sz="2400">
                <a:solidFill>
                  <a:schemeClr val="bg1"/>
                </a:solidFill>
              </a:rPr>
              <a:t>Social vs. Physical Sciences</a:t>
            </a:r>
          </a:p>
        </p:txBody>
      </p:sp>
    </p:spTree>
    <p:extLst>
      <p:ext uri="{BB962C8B-B14F-4D97-AF65-F5344CB8AC3E}">
        <p14:creationId xmlns:p14="http://schemas.microsoft.com/office/powerpoint/2010/main" val="184696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a:t>
            </a:r>
            <a:r>
              <a:rPr lang="en-US" sz="4000"/>
              <a:t>Manipulating data frames: stack and unstack</a:t>
            </a:r>
          </a:p>
        </p:txBody>
      </p:sp>
      <p:sp>
        <p:nvSpPr>
          <p:cNvPr id="3" name="Content Placeholder 2"/>
          <p:cNvSpPr>
            <a:spLocks noGrp="1"/>
          </p:cNvSpPr>
          <p:nvPr>
            <p:ph idx="1"/>
          </p:nvPr>
        </p:nvSpPr>
        <p:spPr>
          <a:xfrm>
            <a:off x="344557" y="1404730"/>
            <a:ext cx="11009243" cy="4772233"/>
          </a:xfrm>
        </p:spPr>
        <p:txBody>
          <a:bodyPr>
            <a:normAutofit fontScale="55000" lnSpcReduction="20000"/>
          </a:bodyPr>
          <a:lstStyle/>
          <a:p>
            <a:pPr marL="0" indent="0">
              <a:buNone/>
            </a:pPr>
            <a:r>
              <a:rPr lang="en-US"/>
              <a:t>This simple reshaping of a data object is common enough that R includes three functions. The first is </a:t>
            </a:r>
            <a:r>
              <a:rPr lang="en-US" i="1"/>
              <a:t>stack()</a:t>
            </a:r>
            <a:r>
              <a:rPr lang="en-US"/>
              <a:t> function that allow us to go from wide to long. The second function is </a:t>
            </a:r>
            <a:r>
              <a:rPr lang="en-US" i="1"/>
              <a:t>unstack()</a:t>
            </a:r>
            <a:r>
              <a:rPr lang="en-US"/>
              <a:t> that allow us to go from long to wide for perfectly rectangular data. The last function is </a:t>
            </a:r>
            <a:r>
              <a:rPr lang="en-US" i="1"/>
              <a:t>reshape()</a:t>
            </a:r>
            <a:r>
              <a:rPr lang="en-US"/>
              <a:t> that aims for more complex transposition, it is very complex situations. </a:t>
            </a:r>
          </a:p>
          <a:p>
            <a:r>
              <a:rPr lang="en-US" b="1"/>
              <a:t>stack() and unstack()</a:t>
            </a:r>
          </a:p>
          <a:p>
            <a:pPr marL="0" indent="0">
              <a:buNone/>
            </a:pPr>
            <a:r>
              <a:rPr lang="en-US"/>
              <a:t>Note that all columns in the wide version must be of the same length, or each block of values in the long version must be of the same length.</a:t>
            </a:r>
          </a:p>
          <a:p>
            <a:r>
              <a:rPr lang="en-US" i="1"/>
              <a:t>long &lt;- stack(wide)</a:t>
            </a:r>
            <a:br>
              <a:rPr lang="en-US" i="1"/>
            </a:br>
            <a:r>
              <a:rPr lang="en-US" i="1"/>
              <a:t>wide2 &lt;- unstack(long)</a:t>
            </a:r>
            <a:endParaRPr lang="en-US"/>
          </a:p>
          <a:p>
            <a:pPr marL="0" indent="0">
              <a:buNone/>
            </a:pPr>
            <a:r>
              <a:rPr lang="en-US"/>
              <a:t>In some instances, there are two different ways to store data. Let’s look at data set called </a:t>
            </a:r>
            <a:r>
              <a:rPr lang="en-US" b="1" err="1"/>
              <a:t>PlantGrowth</a:t>
            </a:r>
            <a:endParaRPr lang="en-US" b="1"/>
          </a:p>
          <a:p>
            <a:pPr marL="0" indent="0">
              <a:buNone/>
            </a:pPr>
            <a:r>
              <a:rPr lang="en-US" b="1"/>
              <a:t>&gt; data(PlantGrowth)</a:t>
            </a:r>
          </a:p>
          <a:p>
            <a:pPr marL="0" indent="0">
              <a:buNone/>
            </a:pPr>
            <a:r>
              <a:rPr lang="en-US" b="1"/>
              <a:t>&gt; PlantGrowth</a:t>
            </a:r>
          </a:p>
          <a:p>
            <a:pPr marL="0" indent="0">
              <a:buNone/>
            </a:pPr>
            <a:r>
              <a:rPr lang="en-US" b="1"/>
              <a:t>   </a:t>
            </a:r>
            <a:r>
              <a:rPr lang="en-US"/>
              <a:t>weight group</a:t>
            </a:r>
          </a:p>
          <a:p>
            <a:pPr marL="0" indent="0">
              <a:buNone/>
            </a:pPr>
            <a:r>
              <a:rPr lang="en-US"/>
              <a:t>1   4.17  ctrl</a:t>
            </a:r>
          </a:p>
          <a:p>
            <a:pPr marL="0" indent="0">
              <a:buNone/>
            </a:pPr>
            <a:r>
              <a:rPr lang="en-US"/>
              <a:t>2    5.58  ctrl</a:t>
            </a:r>
          </a:p>
          <a:p>
            <a:pPr marL="0" indent="0">
              <a:buNone/>
            </a:pPr>
            <a:r>
              <a:rPr lang="en-US"/>
              <a:t>3    5.18  ctrl</a:t>
            </a:r>
          </a:p>
          <a:p>
            <a:pPr marL="0" indent="0">
              <a:buNone/>
            </a:pPr>
            <a:r>
              <a:rPr lang="en-US"/>
              <a:t>4    6.11  ctrl</a:t>
            </a:r>
            <a:br>
              <a:rPr lang="en-US"/>
            </a:br>
            <a:endParaRPr lang="en-US"/>
          </a:p>
        </p:txBody>
      </p:sp>
    </p:spTree>
    <p:extLst>
      <p:ext uri="{BB962C8B-B14F-4D97-AF65-F5344CB8AC3E}">
        <p14:creationId xmlns:p14="http://schemas.microsoft.com/office/powerpoint/2010/main" val="1976505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Stack and unstack </a:t>
            </a:r>
            <a:r>
              <a:rPr lang="en-US" sz="2800"/>
              <a:t>continues</a:t>
            </a:r>
            <a:endParaRPr lang="en-US" sz="3600"/>
          </a:p>
        </p:txBody>
      </p:sp>
      <p:sp>
        <p:nvSpPr>
          <p:cNvPr id="3" name="Content Placeholder 2"/>
          <p:cNvSpPr>
            <a:spLocks noGrp="1"/>
          </p:cNvSpPr>
          <p:nvPr>
            <p:ph idx="1"/>
          </p:nvPr>
        </p:nvSpPr>
        <p:spPr/>
        <p:txBody>
          <a:bodyPr>
            <a:normAutofit fontScale="92500" lnSpcReduction="20000"/>
          </a:bodyPr>
          <a:lstStyle/>
          <a:p>
            <a:r>
              <a:rPr lang="en-US"/>
              <a:t>In this data, there are 3 groups a control and two treatments. For each group, weights are recorded. The data is generated this way, by recording a weight and group for each plant. However, you may want to plot boxplots for the data broken down by their group.</a:t>
            </a:r>
          </a:p>
          <a:p>
            <a:pPr marL="0" indent="0">
              <a:buNone/>
            </a:pPr>
            <a:r>
              <a:rPr lang="en-US"/>
              <a:t>How to do this? </a:t>
            </a:r>
          </a:p>
          <a:p>
            <a:r>
              <a:rPr lang="en-US"/>
              <a:t>A brute force way is do as follows for each value of group</a:t>
            </a:r>
          </a:p>
          <a:p>
            <a:pPr marL="0" indent="0">
              <a:buNone/>
            </a:pPr>
            <a:r>
              <a:rPr lang="en-US" b="1"/>
              <a:t>&gt; attach(PlantGrowth)</a:t>
            </a:r>
          </a:p>
          <a:p>
            <a:pPr marL="0" indent="0">
              <a:buNone/>
            </a:pPr>
            <a:r>
              <a:rPr lang="en-US" b="1"/>
              <a:t>&gt; weight.ctrl = weight[group == "ctrl"]</a:t>
            </a:r>
          </a:p>
          <a:p>
            <a:r>
              <a:rPr lang="en-US"/>
              <a:t>This quickly way but it grows tiresome. The unstack function will do this all at once for us. If the data is structured correctly, it will create a data frame with variables corresponding to the levels of the factor.</a:t>
            </a:r>
            <a:br>
              <a:rPr lang="en-US"/>
            </a:br>
            <a:endParaRPr lang="en-US"/>
          </a:p>
        </p:txBody>
      </p:sp>
    </p:spTree>
    <p:extLst>
      <p:ext uri="{BB962C8B-B14F-4D97-AF65-F5344CB8AC3E}">
        <p14:creationId xmlns:p14="http://schemas.microsoft.com/office/powerpoint/2010/main" val="1435014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Stack and unstack </a:t>
            </a:r>
            <a:r>
              <a:rPr lang="en-US" sz="3200"/>
              <a:t>continuous</a:t>
            </a:r>
            <a:r>
              <a:rPr lang="en-US"/>
              <a:t> </a:t>
            </a:r>
          </a:p>
        </p:txBody>
      </p:sp>
      <p:sp>
        <p:nvSpPr>
          <p:cNvPr id="3" name="Content Placeholder 2"/>
          <p:cNvSpPr>
            <a:spLocks noGrp="1"/>
          </p:cNvSpPr>
          <p:nvPr>
            <p:ph idx="1"/>
          </p:nvPr>
        </p:nvSpPr>
        <p:spPr/>
        <p:txBody>
          <a:bodyPr/>
          <a:lstStyle/>
          <a:p>
            <a:pPr marL="0" indent="0">
              <a:buNone/>
            </a:pPr>
            <a:r>
              <a:rPr lang="en-US" b="1"/>
              <a:t>&gt; unstack(PlantGrowth)</a:t>
            </a:r>
          </a:p>
          <a:p>
            <a:pPr marL="0" indent="0">
              <a:lnSpc>
                <a:spcPct val="50000"/>
              </a:lnSpc>
              <a:buNone/>
            </a:pPr>
            <a:r>
              <a:rPr lang="en-US"/>
              <a:t>      ctrl  trt1 trt2</a:t>
            </a:r>
          </a:p>
          <a:p>
            <a:pPr marL="0" indent="0">
              <a:lnSpc>
                <a:spcPct val="50000"/>
              </a:lnSpc>
              <a:buNone/>
            </a:pPr>
            <a:r>
              <a:rPr lang="en-US"/>
              <a:t>1  4.17 4.81 6.31</a:t>
            </a:r>
          </a:p>
          <a:p>
            <a:pPr marL="0" indent="0">
              <a:lnSpc>
                <a:spcPct val="50000"/>
              </a:lnSpc>
              <a:buNone/>
            </a:pPr>
            <a:r>
              <a:rPr lang="en-US"/>
              <a:t>2  5.58 4.17 5.12</a:t>
            </a:r>
          </a:p>
          <a:p>
            <a:pPr marL="0" indent="0">
              <a:lnSpc>
                <a:spcPct val="50000"/>
              </a:lnSpc>
              <a:buNone/>
            </a:pPr>
            <a:r>
              <a:rPr lang="en-US"/>
              <a:t>3  5.18 4.41 5.54</a:t>
            </a:r>
          </a:p>
          <a:p>
            <a:pPr marL="514350" indent="-514350">
              <a:lnSpc>
                <a:spcPct val="50000"/>
              </a:lnSpc>
              <a:buAutoNum type="arabicPlain" startAt="4"/>
            </a:pPr>
            <a:r>
              <a:rPr lang="en-US"/>
              <a:t>6.11 3.59 5.50</a:t>
            </a:r>
          </a:p>
          <a:p>
            <a:pPr marL="0" indent="0">
              <a:lnSpc>
                <a:spcPct val="50000"/>
              </a:lnSpc>
              <a:buNone/>
            </a:pPr>
            <a:r>
              <a:rPr lang="en-US" b="1"/>
              <a:t>&gt;boxplot(unstack(PlantGrowth))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554" y="1484243"/>
            <a:ext cx="4646071" cy="4485861"/>
          </a:xfrm>
          <a:prstGeom prst="rect">
            <a:avLst/>
          </a:prstGeom>
        </p:spPr>
      </p:pic>
    </p:spTree>
    <p:extLst>
      <p:ext uri="{BB962C8B-B14F-4D97-AF65-F5344CB8AC3E}">
        <p14:creationId xmlns:p14="http://schemas.microsoft.com/office/powerpoint/2010/main" val="10534798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Using R's model formula notation</a:t>
            </a:r>
          </a:p>
        </p:txBody>
      </p:sp>
      <p:sp>
        <p:nvSpPr>
          <p:cNvPr id="3" name="Content Placeholder 2"/>
          <p:cNvSpPr>
            <a:spLocks noGrp="1"/>
          </p:cNvSpPr>
          <p:nvPr>
            <p:ph idx="1"/>
          </p:nvPr>
        </p:nvSpPr>
        <p:spPr/>
        <p:txBody>
          <a:bodyPr>
            <a:normAutofit/>
          </a:bodyPr>
          <a:lstStyle/>
          <a:p>
            <a:r>
              <a:rPr lang="en-US"/>
              <a:t>The model formula notation that R uses allows this to be done in a systematic manner. </a:t>
            </a:r>
          </a:p>
          <a:p>
            <a:r>
              <a:rPr lang="en-US"/>
              <a:t>We will use the following formula: </a:t>
            </a:r>
            <a:br>
              <a:rPr lang="en-US"/>
            </a:br>
            <a:r>
              <a:rPr lang="en-US"/>
              <a:t> boxplot(weight ~ group)</a:t>
            </a:r>
          </a:p>
          <a:p>
            <a:r>
              <a:rPr lang="en-US"/>
              <a:t>The idea of this formula is to illustrate and measure, if the weight variable break down by values of the group factor and hands. </a:t>
            </a:r>
          </a:p>
          <a:p>
            <a:r>
              <a:rPr lang="en-US"/>
              <a:t>In this case, there are two variables. The response variable is on the left hand side and the predictor on the right:</a:t>
            </a:r>
          </a:p>
          <a:p>
            <a:pPr marL="0" indent="0">
              <a:buNone/>
            </a:pPr>
            <a:r>
              <a:rPr lang="en-US"/>
              <a:t>   -&gt; -&gt; </a:t>
            </a:r>
            <a:r>
              <a:rPr lang="en-US">
                <a:solidFill>
                  <a:srgbClr val="FF0000"/>
                </a:solidFill>
              </a:rPr>
              <a:t>response ~ predictor   (when two variables)</a:t>
            </a:r>
          </a:p>
          <a:p>
            <a:pPr marL="0" indent="0">
              <a:buNone/>
            </a:pPr>
            <a:endParaRPr lang="en-US"/>
          </a:p>
        </p:txBody>
      </p:sp>
    </p:spTree>
    <p:extLst>
      <p:ext uri="{BB962C8B-B14F-4D97-AF65-F5344CB8AC3E}">
        <p14:creationId xmlns:p14="http://schemas.microsoft.com/office/powerpoint/2010/main" val="1566127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Here are table with three variables Y, X1, X2</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561908"/>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a:t>Formula</a:t>
                      </a:r>
                    </a:p>
                  </a:txBody>
                  <a:tcPr/>
                </a:tc>
                <a:tc>
                  <a:txBody>
                    <a:bodyPr/>
                    <a:lstStyle/>
                    <a:p>
                      <a:r>
                        <a:rPr lang="en-US"/>
                        <a:t>Meaning</a:t>
                      </a:r>
                    </a:p>
                  </a:txBody>
                  <a:tcPr/>
                </a:tc>
                <a:extLst>
                  <a:ext uri="{0D108BD9-81ED-4DB2-BD59-A6C34878D82A}">
                    <a16:rowId xmlns:a16="http://schemas.microsoft.com/office/drawing/2014/main" val="10000"/>
                  </a:ext>
                </a:extLst>
              </a:tr>
              <a:tr h="370840">
                <a:tc>
                  <a:txBody>
                    <a:bodyPr/>
                    <a:lstStyle/>
                    <a:p>
                      <a:r>
                        <a:rPr lang="en-US" sz="1800" kern="1200">
                          <a:solidFill>
                            <a:schemeClr val="dk1"/>
                          </a:solidFill>
                          <a:latin typeface="+mn-lt"/>
                          <a:ea typeface="+mn-ea"/>
                          <a:cs typeface="+mn-cs"/>
                        </a:rPr>
                        <a:t>Y ~ X1</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is modeled by X1	</a:t>
                      </a:r>
                    </a:p>
                  </a:txBody>
                  <a:tcPr/>
                </a:tc>
                <a:extLst>
                  <a:ext uri="{0D108BD9-81ED-4DB2-BD59-A6C34878D82A}">
                    <a16:rowId xmlns:a16="http://schemas.microsoft.com/office/drawing/2014/main" val="10001"/>
                  </a:ext>
                </a:extLst>
              </a:tr>
              <a:tr h="370840">
                <a:tc>
                  <a:txBody>
                    <a:bodyPr/>
                    <a:lstStyle/>
                    <a:p>
                      <a:r>
                        <a:rPr lang="en-US" sz="1800" kern="1200">
                          <a:solidFill>
                            <a:schemeClr val="dk1"/>
                          </a:solidFill>
                          <a:latin typeface="+mn-lt"/>
                          <a:ea typeface="+mn-ea"/>
                          <a:cs typeface="+mn-cs"/>
                        </a:rPr>
                        <a:t>Y ~ X1 + X2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is modeled by X1 and X2 as in multiple regression</a:t>
                      </a:r>
                    </a:p>
                  </a:txBody>
                  <a:tcPr/>
                </a:tc>
                <a:extLst>
                  <a:ext uri="{0D108BD9-81ED-4DB2-BD59-A6C34878D82A}">
                    <a16:rowId xmlns:a16="http://schemas.microsoft.com/office/drawing/2014/main" val="10002"/>
                  </a:ext>
                </a:extLst>
              </a:tr>
              <a:tr h="370840">
                <a:tc>
                  <a:txBody>
                    <a:bodyPr/>
                    <a:lstStyle/>
                    <a:p>
                      <a:r>
                        <a:rPr lang="en-US" sz="1800" kern="1200">
                          <a:solidFill>
                            <a:schemeClr val="dk1"/>
                          </a:solidFill>
                          <a:latin typeface="+mn-lt"/>
                          <a:ea typeface="+mn-ea"/>
                          <a:cs typeface="+mn-cs"/>
                        </a:rPr>
                        <a:t>Y ~ X1 * X2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is modeled by X1, X2 </a:t>
                      </a:r>
                      <a:r>
                        <a:rPr lang="en-US" sz="1800" i="1" kern="1200">
                          <a:solidFill>
                            <a:schemeClr val="dk1"/>
                          </a:solidFill>
                          <a:latin typeface="+mn-lt"/>
                          <a:ea typeface="+mn-ea"/>
                          <a:cs typeface="+mn-cs"/>
                        </a:rPr>
                        <a:t>and</a:t>
                      </a:r>
                      <a:r>
                        <a:rPr lang="en-US" sz="1800" i="0" kern="1200">
                          <a:solidFill>
                            <a:schemeClr val="dk1"/>
                          </a:solidFill>
                          <a:latin typeface="+mn-lt"/>
                          <a:ea typeface="+mn-ea"/>
                          <a:cs typeface="+mn-cs"/>
                        </a:rPr>
                        <a:t> X1*X2	</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 (X1 + X2)^2)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Two-way interactions. Note usual powers</a:t>
                      </a:r>
                      <a:endParaRPr lang="en-US" sz="1800" i="0" kern="120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 X1+ I((X2^2)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is modeled by X1 and X22	</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 X1 | X2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Y is modeled by X1 conditioned on X2	</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190353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730" y="365125"/>
            <a:ext cx="10515600" cy="1325563"/>
          </a:xfrm>
        </p:spPr>
        <p:txBody>
          <a:bodyPr/>
          <a:lstStyle/>
          <a:p>
            <a:r>
              <a:rPr lang="en-US"/>
              <a:t>VI. </a:t>
            </a:r>
            <a:r>
              <a:rPr lang="en-US" b="1"/>
              <a:t>Random number in R	</a:t>
            </a:r>
          </a:p>
        </p:txBody>
      </p:sp>
      <p:sp>
        <p:nvSpPr>
          <p:cNvPr id="3" name="Content Placeholder 2"/>
          <p:cNvSpPr>
            <a:spLocks noGrp="1"/>
          </p:cNvSpPr>
          <p:nvPr>
            <p:ph idx="1"/>
          </p:nvPr>
        </p:nvSpPr>
        <p:spPr/>
        <p:txBody>
          <a:bodyPr/>
          <a:lstStyle/>
          <a:p>
            <a:r>
              <a:rPr lang="en-US"/>
              <a:t>In R has a comprehensive library of functions for generating random numbers from various statistical distributions.  </a:t>
            </a:r>
          </a:p>
          <a:p>
            <a:r>
              <a:rPr lang="en-US"/>
              <a:t>In this module I will focus on the simplest of questions: How do I generate a random number?</a:t>
            </a:r>
          </a:p>
          <a:p>
            <a:pPr marL="0" indent="0">
              <a:buNone/>
            </a:pPr>
            <a:endParaRPr lang="en-US"/>
          </a:p>
        </p:txBody>
      </p:sp>
    </p:spTree>
    <p:extLst>
      <p:ext uri="{BB962C8B-B14F-4D97-AF65-F5344CB8AC3E}">
        <p14:creationId xmlns:p14="http://schemas.microsoft.com/office/powerpoint/2010/main" val="1695246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 </a:t>
            </a:r>
            <a:r>
              <a:rPr lang="en-US" b="1"/>
              <a:t>Random number in R </a:t>
            </a:r>
          </a:p>
        </p:txBody>
      </p:sp>
      <p:sp>
        <p:nvSpPr>
          <p:cNvPr id="3" name="Content Placeholder 2"/>
          <p:cNvSpPr>
            <a:spLocks noGrp="1"/>
          </p:cNvSpPr>
          <p:nvPr>
            <p:ph idx="1"/>
          </p:nvPr>
        </p:nvSpPr>
        <p:spPr/>
        <p:txBody>
          <a:bodyPr/>
          <a:lstStyle/>
          <a:p>
            <a:r>
              <a:rPr lang="en-US" b="1"/>
              <a:t>Generate a random number between 2.0 and 10.0</a:t>
            </a:r>
            <a:br>
              <a:rPr lang="en-US" b="1"/>
            </a:br>
            <a:r>
              <a:rPr lang="en-US"/>
              <a:t>If you want to generate a decimal number where any value (including fractional values) between the stated minimum and maximum is equally likely, use the runif function.  This function generates values from the Uniform distribution.  Here's how to generate one random number between 2.0 and 10.0:</a:t>
            </a:r>
          </a:p>
          <a:p>
            <a:pPr marL="0" indent="0">
              <a:buNone/>
            </a:pPr>
            <a:r>
              <a:rPr lang="en-US"/>
              <a:t>&gt; </a:t>
            </a:r>
            <a:r>
              <a:rPr lang="en-US" b="1"/>
              <a:t>x1 &lt;- runif(1, 2.0, 10.0)</a:t>
            </a:r>
            <a:r>
              <a:rPr lang="en-US"/>
              <a:t> </a:t>
            </a:r>
            <a:br>
              <a:rPr lang="en-US"/>
            </a:br>
            <a:r>
              <a:rPr lang="en-US"/>
              <a:t>&gt; </a:t>
            </a:r>
            <a:r>
              <a:rPr lang="en-US" b="1"/>
              <a:t>x1</a:t>
            </a:r>
            <a:r>
              <a:rPr lang="en-US"/>
              <a:t> </a:t>
            </a:r>
            <a:br>
              <a:rPr lang="en-US"/>
            </a:br>
            <a:r>
              <a:rPr lang="en-US"/>
              <a:t>[1] 8.379401</a:t>
            </a:r>
          </a:p>
        </p:txBody>
      </p:sp>
    </p:spTree>
    <p:extLst>
      <p:ext uri="{BB962C8B-B14F-4D97-AF65-F5344CB8AC3E}">
        <p14:creationId xmlns:p14="http://schemas.microsoft.com/office/powerpoint/2010/main" val="1415018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 Random number in R</a:t>
            </a:r>
          </a:p>
        </p:txBody>
      </p:sp>
      <p:sp>
        <p:nvSpPr>
          <p:cNvPr id="3" name="Content Placeholder 2"/>
          <p:cNvSpPr>
            <a:spLocks noGrp="1"/>
          </p:cNvSpPr>
          <p:nvPr>
            <p:ph idx="1"/>
          </p:nvPr>
        </p:nvSpPr>
        <p:spPr/>
        <p:txBody>
          <a:bodyPr>
            <a:normAutofit lnSpcReduction="10000"/>
          </a:bodyPr>
          <a:lstStyle/>
          <a:p>
            <a:pPr marL="0" indent="0">
              <a:buNone/>
            </a:pPr>
            <a:r>
              <a:rPr lang="en-US"/>
              <a:t>Of course, when you run this, you'll get a different number, but it will definitely be between 2.0 and 10.0. You won't get the values 2.0 or 10.0 exactly, either.</a:t>
            </a:r>
          </a:p>
          <a:p>
            <a:r>
              <a:rPr lang="en-US"/>
              <a:t>If you want to generate multiple random values, don't use a loop.  You can generate several values at once by specifying the number of values you want as the first argument to runif.  Here's how to generate 10 values between 2.0 and 10.0:</a:t>
            </a:r>
          </a:p>
          <a:p>
            <a:pPr marL="0" indent="0">
              <a:buNone/>
            </a:pPr>
            <a:r>
              <a:rPr lang="en-US"/>
              <a:t>&gt; </a:t>
            </a:r>
            <a:r>
              <a:rPr lang="en-US" b="1"/>
              <a:t>x2 &lt;- runif(10, 2.0, 10.0)</a:t>
            </a:r>
            <a:r>
              <a:rPr lang="en-US"/>
              <a:t> </a:t>
            </a:r>
            <a:br>
              <a:rPr lang="en-US"/>
            </a:br>
            <a:r>
              <a:rPr lang="en-US"/>
              <a:t>&gt; </a:t>
            </a:r>
            <a:r>
              <a:rPr lang="en-US" b="1"/>
              <a:t>x2</a:t>
            </a:r>
            <a:r>
              <a:rPr lang="en-US"/>
              <a:t>  </a:t>
            </a:r>
            <a:br>
              <a:rPr lang="en-US"/>
            </a:br>
            <a:r>
              <a:rPr lang="en-US"/>
              <a:t>[1] 4.942176 2.357028 6.192514 3.132861 3.768622 2.060440 8.903294 9.926701……………….</a:t>
            </a:r>
          </a:p>
        </p:txBody>
      </p:sp>
    </p:spTree>
    <p:extLst>
      <p:ext uri="{BB962C8B-B14F-4D97-AF65-F5344CB8AC3E}">
        <p14:creationId xmlns:p14="http://schemas.microsoft.com/office/powerpoint/2010/main" val="13760821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 Random number in R</a:t>
            </a:r>
          </a:p>
        </p:txBody>
      </p:sp>
      <p:sp>
        <p:nvSpPr>
          <p:cNvPr id="3" name="Content Placeholder 2"/>
          <p:cNvSpPr>
            <a:spLocks noGrp="1"/>
          </p:cNvSpPr>
          <p:nvPr>
            <p:ph idx="1"/>
          </p:nvPr>
        </p:nvSpPr>
        <p:spPr/>
        <p:txBody>
          <a:bodyPr>
            <a:normAutofit fontScale="77500" lnSpcReduction="20000"/>
          </a:bodyPr>
          <a:lstStyle/>
          <a:p>
            <a:r>
              <a:rPr lang="en-US" b="1"/>
              <a:t>Generate a random integer between 1 and 10</a:t>
            </a:r>
          </a:p>
          <a:p>
            <a:pPr marL="0" indent="0">
              <a:buNone/>
            </a:pPr>
            <a:r>
              <a:rPr lang="en-US"/>
              <a:t>This looks like the same exercise as we did in the last one, but now we only want whole numbers, not fractional values.  For that, we use the sample function:</a:t>
            </a:r>
          </a:p>
          <a:p>
            <a:pPr marL="0" indent="0">
              <a:buNone/>
            </a:pPr>
            <a:r>
              <a:rPr lang="en-US"/>
              <a:t>&gt; </a:t>
            </a:r>
            <a:r>
              <a:rPr lang="en-US" b="1"/>
              <a:t>x3 &lt;- sample(1:10, 1)</a:t>
            </a:r>
            <a:endParaRPr lang="en-US"/>
          </a:p>
          <a:p>
            <a:pPr marL="0" indent="0">
              <a:buNone/>
            </a:pPr>
            <a:r>
              <a:rPr lang="en-US"/>
              <a:t>&gt; </a:t>
            </a:r>
            <a:r>
              <a:rPr lang="en-US" b="1"/>
              <a:t>x3</a:t>
            </a:r>
            <a:endParaRPr lang="en-US"/>
          </a:p>
          <a:p>
            <a:pPr marL="0" indent="0">
              <a:buNone/>
            </a:pPr>
            <a:r>
              <a:rPr lang="en-US"/>
              <a:t>[1] 4</a:t>
            </a:r>
          </a:p>
          <a:p>
            <a:pPr marL="0" indent="0">
              <a:buNone/>
            </a:pPr>
            <a:r>
              <a:rPr lang="en-US"/>
              <a:t>The first argument is a vector of valid numbers to generate (here, the numbers 1 to 10), and the second argument indicates one number should be returned.  If we want to generate more than one random number, we have to add an additional argument to indicate that repeats are allowed:</a:t>
            </a:r>
          </a:p>
          <a:p>
            <a:pPr marL="0" indent="0">
              <a:buNone/>
            </a:pPr>
            <a:r>
              <a:rPr lang="en-US"/>
              <a:t>&gt; </a:t>
            </a:r>
            <a:r>
              <a:rPr lang="en-US" b="1"/>
              <a:t>x4 &lt;- sample(1:10, 5, replace=T)</a:t>
            </a:r>
            <a:endParaRPr lang="en-US"/>
          </a:p>
          <a:p>
            <a:pPr marL="0" indent="0">
              <a:buNone/>
            </a:pPr>
            <a:r>
              <a:rPr lang="en-US"/>
              <a:t>&gt; </a:t>
            </a:r>
            <a:r>
              <a:rPr lang="en-US" b="1"/>
              <a:t>x4</a:t>
            </a:r>
            <a:endParaRPr lang="en-US"/>
          </a:p>
          <a:p>
            <a:pPr marL="0" indent="0">
              <a:buNone/>
            </a:pPr>
            <a:r>
              <a:rPr lang="en-US"/>
              <a:t>[1] 6 9 7 6 5</a:t>
            </a:r>
          </a:p>
          <a:p>
            <a:pPr marL="0" indent="0">
              <a:buNone/>
            </a:pPr>
            <a:endParaRPr lang="en-US"/>
          </a:p>
        </p:txBody>
      </p:sp>
    </p:spTree>
    <p:extLst>
      <p:ext uri="{BB962C8B-B14F-4D97-AF65-F5344CB8AC3E}">
        <p14:creationId xmlns:p14="http://schemas.microsoft.com/office/powerpoint/2010/main" val="10850413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382" y="-111954"/>
            <a:ext cx="10515600" cy="1325563"/>
          </a:xfrm>
        </p:spPr>
        <p:txBody>
          <a:bodyPr/>
          <a:lstStyle/>
          <a:p>
            <a:r>
              <a:rPr lang="en-US"/>
              <a:t>VIII. Math functions</a:t>
            </a:r>
          </a:p>
        </p:txBody>
      </p:sp>
      <p:sp>
        <p:nvSpPr>
          <p:cNvPr id="3" name="Content Placeholder 2"/>
          <p:cNvSpPr>
            <a:spLocks noGrp="1"/>
          </p:cNvSpPr>
          <p:nvPr>
            <p:ph idx="1"/>
          </p:nvPr>
        </p:nvSpPr>
        <p:spPr>
          <a:xfrm>
            <a:off x="384313" y="1258957"/>
            <a:ext cx="10969487" cy="4918006"/>
          </a:xfrm>
        </p:spPr>
        <p:txBody>
          <a:bodyPr>
            <a:normAutofit fontScale="55000" lnSpcReduction="20000"/>
          </a:bodyPr>
          <a:lstStyle/>
          <a:p>
            <a:pPr marL="0" indent="0">
              <a:buNone/>
            </a:pPr>
            <a:r>
              <a:rPr lang="en-US" sz="3300"/>
              <a:t>R can perform the usual mathematical operations, below are the functions:</a:t>
            </a:r>
          </a:p>
          <a:p>
            <a:pPr marL="0" indent="0">
              <a:buNone/>
            </a:pPr>
            <a:r>
              <a:rPr lang="en-US" sz="4000"/>
              <a:t>Arithmetic</a:t>
            </a:r>
          </a:p>
          <a:p>
            <a:pPr marL="0" indent="0">
              <a:buNone/>
            </a:pPr>
            <a:r>
              <a:rPr lang="en-US" sz="4000" b="1"/>
              <a:t>+</a:t>
            </a:r>
            <a:r>
              <a:rPr lang="en-US" sz="4000"/>
              <a:t>    – addition</a:t>
            </a:r>
          </a:p>
          <a:p>
            <a:pPr marL="0" indent="0">
              <a:buNone/>
            </a:pPr>
            <a:r>
              <a:rPr lang="en-US" sz="4000" b="1"/>
              <a:t>–</a:t>
            </a:r>
            <a:r>
              <a:rPr lang="en-US" sz="4000"/>
              <a:t>    – subtraction</a:t>
            </a:r>
          </a:p>
          <a:p>
            <a:pPr marL="0" indent="0">
              <a:buNone/>
            </a:pPr>
            <a:r>
              <a:rPr lang="en-US" sz="4000" b="1"/>
              <a:t>*</a:t>
            </a:r>
            <a:r>
              <a:rPr lang="en-US" sz="4000"/>
              <a:t>    – multiplication</a:t>
            </a:r>
          </a:p>
          <a:p>
            <a:pPr marL="0" indent="0">
              <a:buNone/>
            </a:pPr>
            <a:r>
              <a:rPr lang="en-US" sz="4000" b="1"/>
              <a:t>/</a:t>
            </a:r>
            <a:r>
              <a:rPr lang="en-US" sz="4000"/>
              <a:t>    – division</a:t>
            </a:r>
          </a:p>
          <a:p>
            <a:pPr marL="0" indent="0">
              <a:buNone/>
            </a:pPr>
            <a:r>
              <a:rPr lang="en-US" sz="4000"/>
              <a:t>Trigonometry</a:t>
            </a:r>
          </a:p>
          <a:p>
            <a:pPr marL="0" indent="0">
              <a:buNone/>
            </a:pPr>
            <a:r>
              <a:rPr lang="nb-NO" sz="4000" b="1"/>
              <a:t>sin</a:t>
            </a:r>
            <a:r>
              <a:rPr lang="nb-NO" sz="4000"/>
              <a:t>      – sine</a:t>
            </a:r>
          </a:p>
          <a:p>
            <a:pPr marL="0" indent="0">
              <a:buNone/>
            </a:pPr>
            <a:r>
              <a:rPr lang="it-IT" sz="4000" b="1"/>
              <a:t>cos</a:t>
            </a:r>
            <a:r>
              <a:rPr lang="it-IT" sz="4000"/>
              <a:t>      – cosine</a:t>
            </a:r>
          </a:p>
          <a:p>
            <a:pPr marL="0" indent="0">
              <a:buNone/>
            </a:pPr>
            <a:r>
              <a:rPr lang="it-IT" sz="4000" b="1"/>
              <a:t>tan</a:t>
            </a:r>
            <a:r>
              <a:rPr lang="it-IT" sz="4000"/>
              <a:t>      – </a:t>
            </a:r>
            <a:r>
              <a:rPr lang="it-IT" sz="4000" err="1"/>
              <a:t>tangent</a:t>
            </a:r>
            <a:endParaRPr lang="it-IT" sz="4000"/>
          </a:p>
          <a:p>
            <a:pPr marL="0" indent="0">
              <a:buNone/>
            </a:pPr>
            <a:r>
              <a:rPr lang="it-IT" sz="4000" b="1"/>
              <a:t>asin</a:t>
            </a:r>
            <a:r>
              <a:rPr lang="it-IT" sz="4000"/>
              <a:t>    – sine inverse</a:t>
            </a:r>
          </a:p>
          <a:p>
            <a:pPr marL="0" indent="0">
              <a:buNone/>
            </a:pPr>
            <a:r>
              <a:rPr lang="it-IT" sz="4000" b="1"/>
              <a:t>acos</a:t>
            </a:r>
            <a:r>
              <a:rPr lang="it-IT" sz="4000"/>
              <a:t>    – cosine inverse</a:t>
            </a:r>
          </a:p>
          <a:p>
            <a:pPr marL="0" indent="0">
              <a:buNone/>
            </a:pPr>
            <a:r>
              <a:rPr lang="it-IT" sz="4000" b="1"/>
              <a:t>atan</a:t>
            </a:r>
            <a:r>
              <a:rPr lang="it-IT" sz="4000"/>
              <a:t>    – tangent inverse</a:t>
            </a:r>
            <a:endParaRPr lang="it-IT"/>
          </a:p>
        </p:txBody>
      </p:sp>
      <p:sp>
        <p:nvSpPr>
          <p:cNvPr id="4" name="Rectangle 3"/>
          <p:cNvSpPr/>
          <p:nvPr/>
        </p:nvSpPr>
        <p:spPr>
          <a:xfrm>
            <a:off x="5022986" y="1655386"/>
            <a:ext cx="6180410" cy="3539430"/>
          </a:xfrm>
          <a:prstGeom prst="rect">
            <a:avLst/>
          </a:prstGeom>
          <a:noFill/>
        </p:spPr>
        <p:txBody>
          <a:bodyPr wrap="none" lIns="91440" tIns="45720" rIns="91440" bIns="45720">
            <a:spAutoFit/>
          </a:bodyPr>
          <a:lstStyle/>
          <a:p>
            <a:r>
              <a:rPr lang="it-IT" sz="1600" b="1"/>
              <a:t>Linear Algebra</a:t>
            </a:r>
          </a:p>
          <a:p>
            <a:r>
              <a:rPr lang="it-IT" sz="1600" b="1"/>
              <a:t>+</a:t>
            </a:r>
            <a:r>
              <a:rPr lang="it-IT" sz="1600"/>
              <a:t>            – element-wise addition</a:t>
            </a:r>
          </a:p>
          <a:p>
            <a:r>
              <a:rPr lang="it-IT" sz="1600" b="1"/>
              <a:t>–</a:t>
            </a:r>
            <a:r>
              <a:rPr lang="it-IT" sz="1600"/>
              <a:t>            – element-wise subtraction</a:t>
            </a:r>
          </a:p>
          <a:p>
            <a:r>
              <a:rPr lang="it-IT" sz="1600" b="1"/>
              <a:t>*</a:t>
            </a:r>
            <a:r>
              <a:rPr lang="it-IT" sz="1600"/>
              <a:t>            – element-wise multiplication</a:t>
            </a:r>
          </a:p>
          <a:p>
            <a:r>
              <a:rPr lang="it-IT" sz="1600" b="1"/>
              <a:t>/</a:t>
            </a:r>
            <a:r>
              <a:rPr lang="it-IT" sz="1600"/>
              <a:t>            – element-wise division</a:t>
            </a:r>
          </a:p>
          <a:p>
            <a:r>
              <a:rPr lang="it-IT" sz="1600" b="1"/>
              <a:t>%*%</a:t>
            </a:r>
            <a:r>
              <a:rPr lang="it-IT" sz="1600"/>
              <a:t>        – matrix multiplication</a:t>
            </a:r>
          </a:p>
          <a:p>
            <a:r>
              <a:rPr lang="it-IT" sz="1600" b="1"/>
              <a:t>t</a:t>
            </a:r>
            <a:r>
              <a:rPr lang="it-IT" sz="1600"/>
              <a:t>            – transpose</a:t>
            </a:r>
          </a:p>
          <a:p>
            <a:r>
              <a:rPr lang="it-IT" sz="1600" b="1"/>
              <a:t>eigen</a:t>
            </a:r>
            <a:r>
              <a:rPr lang="it-IT" sz="1600"/>
              <a:t>    – eigenvalues and eigenvectors</a:t>
            </a:r>
          </a:p>
          <a:p>
            <a:r>
              <a:rPr lang="it-IT" sz="1600" b="1"/>
              <a:t>solve</a:t>
            </a:r>
            <a:r>
              <a:rPr lang="it-IT" sz="1600"/>
              <a:t>    – inverse of matrix</a:t>
            </a:r>
          </a:p>
          <a:p>
            <a:r>
              <a:rPr lang="it-IT" sz="1600" b="1"/>
              <a:t>ginv</a:t>
            </a:r>
            <a:r>
              <a:rPr lang="it-IT" sz="1600"/>
              <a:t>      – generalized inverse, requires MASS package</a:t>
            </a:r>
          </a:p>
          <a:p>
            <a:r>
              <a:rPr lang="it-IT" sz="1600" b="1"/>
              <a:t>rbind</a:t>
            </a:r>
            <a:r>
              <a:rPr lang="it-IT" sz="1600"/>
              <a:t>    – combines vectors of observations horizontally into matrix class</a:t>
            </a:r>
          </a:p>
          <a:p>
            <a:r>
              <a:rPr lang="it-IT" sz="1600" b="1" err="1"/>
              <a:t>cbind</a:t>
            </a:r>
            <a:r>
              <a:rPr lang="it-IT" sz="1600"/>
              <a:t>    – </a:t>
            </a:r>
            <a:r>
              <a:rPr lang="it-IT" sz="1600" err="1"/>
              <a:t>combines</a:t>
            </a:r>
            <a:r>
              <a:rPr lang="it-IT" sz="1600"/>
              <a:t> </a:t>
            </a:r>
            <a:r>
              <a:rPr lang="it-IT" sz="1600" err="1"/>
              <a:t>vectors</a:t>
            </a:r>
            <a:r>
              <a:rPr lang="it-IT" sz="1600"/>
              <a:t> of </a:t>
            </a:r>
            <a:r>
              <a:rPr lang="it-IT" sz="1600" err="1"/>
              <a:t>observations</a:t>
            </a:r>
            <a:r>
              <a:rPr lang="it-IT" sz="1600"/>
              <a:t> </a:t>
            </a:r>
            <a:r>
              <a:rPr lang="it-IT" sz="1600" err="1"/>
              <a:t>vertically</a:t>
            </a:r>
            <a:r>
              <a:rPr lang="it-IT" sz="1600"/>
              <a:t> </a:t>
            </a:r>
            <a:r>
              <a:rPr lang="it-IT" sz="1600" err="1"/>
              <a:t>into</a:t>
            </a:r>
            <a:r>
              <a:rPr lang="it-IT" sz="1600"/>
              <a:t> </a:t>
            </a:r>
            <a:r>
              <a:rPr lang="it-IT" sz="1600" err="1"/>
              <a:t>matrix</a:t>
            </a:r>
            <a:r>
              <a:rPr lang="it-IT" sz="1600"/>
              <a:t> </a:t>
            </a:r>
            <a:r>
              <a:rPr lang="it-IT" sz="1600" err="1"/>
              <a:t>class</a:t>
            </a:r>
            <a:endParaRPr lang="it-IT" sz="1600"/>
          </a:p>
          <a:p>
            <a:r>
              <a:rPr lang="it-IT" sz="1600"/>
              <a:t>Reference:</a:t>
            </a:r>
          </a:p>
          <a:p>
            <a:r>
              <a:rPr lang="it-IT" sz="1600" err="1"/>
              <a:t>Kabacoff</a:t>
            </a:r>
            <a:r>
              <a:rPr lang="it-IT" sz="1600"/>
              <a:t>, </a:t>
            </a:r>
            <a:r>
              <a:rPr lang="it-IT" sz="1600" err="1"/>
              <a:t>R</a:t>
            </a:r>
            <a:r>
              <a:rPr lang="it-IT" sz="1600"/>
              <a:t>. I. </a:t>
            </a:r>
            <a:r>
              <a:rPr lang="it-IT" sz="1600" i="1"/>
              <a:t>Matrix Algebra</a:t>
            </a:r>
            <a:r>
              <a:rPr lang="it-IT" sz="1600"/>
              <a:t>. </a:t>
            </a:r>
            <a:r>
              <a:rPr lang="it-IT" sz="1600" err="1"/>
              <a:t>Quick-R</a:t>
            </a:r>
            <a:r>
              <a:rPr lang="it-IT" sz="1600"/>
              <a:t>. </a:t>
            </a:r>
            <a:r>
              <a:rPr lang="it-IT" sz="1600" err="1"/>
              <a:t>Retrieved</a:t>
            </a:r>
            <a:r>
              <a:rPr lang="it-IT" sz="1600"/>
              <a:t> April 20, 2013</a:t>
            </a:r>
            <a:endParaRPr lang="en-US" sz="1600" b="1" cap="none" spc="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8669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145774" y="314981"/>
            <a:ext cx="87789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800" b="1">
                <a:solidFill>
                  <a:srgbClr val="003366"/>
                </a:solidFill>
              </a:rPr>
              <a:t>ii. Introduction to Statistical Analysis</a:t>
            </a:r>
            <a:endParaRPr lang="en-US" altLang="en-US" sz="2800" b="1" dirty="0">
              <a:solidFill>
                <a:srgbClr val="003366"/>
              </a:solidFill>
            </a:endParaRPr>
          </a:p>
        </p:txBody>
      </p:sp>
      <p:sp>
        <p:nvSpPr>
          <p:cNvPr id="23560" name="Text Box 8"/>
          <p:cNvSpPr txBox="1">
            <a:spLocks noChangeArrowheads="1"/>
          </p:cNvSpPr>
          <p:nvPr/>
        </p:nvSpPr>
        <p:spPr bwMode="auto">
          <a:xfrm>
            <a:off x="425003" y="1295400"/>
            <a:ext cx="1000688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altLang="en-US" sz="2400" dirty="0">
                <a:solidFill>
                  <a:srgbClr val="003366"/>
                </a:solidFill>
              </a:rPr>
              <a:t>Types of data in statistical analysis:</a:t>
            </a:r>
          </a:p>
          <a:p>
            <a:pPr>
              <a:buFontTx/>
              <a:buChar char="•"/>
            </a:pPr>
            <a:r>
              <a:rPr lang="en-US" altLang="en-US" sz="2400" b="1" dirty="0">
                <a:solidFill>
                  <a:srgbClr val="FF0000"/>
                </a:solidFill>
              </a:rPr>
              <a:t>Univariate</a:t>
            </a:r>
            <a:r>
              <a:rPr lang="en-US" altLang="en-US" b="1" dirty="0"/>
              <a:t>: When we use one variable to describe a person, place, or thing. </a:t>
            </a:r>
          </a:p>
          <a:p>
            <a:pPr>
              <a:buFontTx/>
              <a:buChar char="•"/>
            </a:pPr>
            <a:r>
              <a:rPr lang="en-US" altLang="en-US" sz="2400" b="1" dirty="0">
                <a:solidFill>
                  <a:srgbClr val="FF0000"/>
                </a:solidFill>
              </a:rPr>
              <a:t>Bivariate</a:t>
            </a:r>
            <a:r>
              <a:rPr lang="en-US" altLang="en-US" b="1" dirty="0">
                <a:solidFill>
                  <a:srgbClr val="FF0000"/>
                </a:solidFill>
              </a:rPr>
              <a:t>: </a:t>
            </a:r>
            <a:r>
              <a:rPr lang="en-US" altLang="en-US" b="1" dirty="0"/>
              <a:t>when you use two variable to measure a person, place or thing</a:t>
            </a:r>
          </a:p>
          <a:p>
            <a:pPr>
              <a:buFontTx/>
              <a:buChar char="•"/>
            </a:pPr>
            <a:r>
              <a:rPr lang="en-US" altLang="en-US" sz="2400" b="1" dirty="0">
                <a:solidFill>
                  <a:srgbClr val="FF0000"/>
                </a:solidFill>
              </a:rPr>
              <a:t>Multivariate</a:t>
            </a:r>
            <a:r>
              <a:rPr lang="en-US" altLang="en-US" b="1" dirty="0"/>
              <a:t>: When we use two or more variables to measure a person, place or thing. Variables may or may not be dependent on each other.</a:t>
            </a:r>
          </a:p>
          <a:p>
            <a:pPr lvl="1"/>
            <a:endParaRPr lang="en-US" altLang="en-US" b="1" dirty="0"/>
          </a:p>
          <a:p>
            <a:pPr>
              <a:buFontTx/>
              <a:buChar char="•"/>
            </a:pPr>
            <a:r>
              <a:rPr lang="en-US" altLang="en-US" b="1" dirty="0"/>
              <a:t>Cross-sectional data/Time-ordered data (business, social sciences)</a:t>
            </a:r>
          </a:p>
          <a:p>
            <a:pPr lvl="1">
              <a:buFontTx/>
              <a:buChar char="•"/>
            </a:pPr>
            <a:r>
              <a:rPr lang="en-US" altLang="en-US" b="1" dirty="0"/>
              <a:t>Cross-Sectional: Measurements taken at one time period</a:t>
            </a:r>
          </a:p>
          <a:p>
            <a:pPr lvl="1">
              <a:buFontTx/>
              <a:buChar char="•"/>
            </a:pPr>
            <a:r>
              <a:rPr lang="en-US" altLang="en-US" b="1" dirty="0"/>
              <a:t>Time-Ordered: Measurements taken over time in chronological sequence.</a:t>
            </a:r>
          </a:p>
        </p:txBody>
      </p:sp>
    </p:spTree>
    <p:extLst>
      <p:ext uri="{BB962C8B-B14F-4D97-AF65-F5344CB8AC3E}">
        <p14:creationId xmlns:p14="http://schemas.microsoft.com/office/powerpoint/2010/main" val="1029412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4"/>
          <p:cNvGraphicFramePr>
            <a:graphicFrameLocks noChangeAspect="1"/>
          </p:cNvGraphicFramePr>
          <p:nvPr/>
        </p:nvGraphicFramePr>
        <p:xfrm>
          <a:off x="2927350" y="2205039"/>
          <a:ext cx="5473700" cy="2562225"/>
        </p:xfrm>
        <a:graphic>
          <a:graphicData uri="http://schemas.openxmlformats.org/presentationml/2006/ole">
            <mc:AlternateContent xmlns:mc="http://schemas.openxmlformats.org/markup-compatibility/2006">
              <mc:Choice xmlns:v="urn:schemas-microsoft-com:vml" Requires="v">
                <p:oleObj spid="_x0000_s57382" name="Equation" r:id="rId4" imgW="2006600" imgH="939800" progId="Equation.DSMT4">
                  <p:embed/>
                </p:oleObj>
              </mc:Choice>
              <mc:Fallback>
                <p:oleObj name="Equation" r:id="rId4" imgW="20066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2205039"/>
                        <a:ext cx="5473700"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4339" name="Rectangle 5"/>
          <p:cNvSpPr>
            <a:spLocks noChangeArrowheads="1"/>
          </p:cNvSpPr>
          <p:nvPr/>
        </p:nvSpPr>
        <p:spPr bwMode="auto">
          <a:xfrm>
            <a:off x="90484" y="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4400"/>
              <a:t>VIII. </a:t>
            </a:r>
            <a:r>
              <a:rPr lang="en-US" altLang="en-US" sz="4400">
                <a:solidFill>
                  <a:schemeClr val="tx2"/>
                </a:solidFill>
                <a:latin typeface="+mn-lt"/>
              </a:rPr>
              <a:t>Matrix Algebra</a:t>
            </a:r>
          </a:p>
        </p:txBody>
      </p:sp>
      <p:sp>
        <p:nvSpPr>
          <p:cNvPr id="14340" name="Rectangle 6"/>
          <p:cNvSpPr>
            <a:spLocks noChangeArrowheads="1"/>
          </p:cNvSpPr>
          <p:nvPr/>
        </p:nvSpPr>
        <p:spPr bwMode="auto">
          <a:xfrm>
            <a:off x="1847850" y="836614"/>
            <a:ext cx="8229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mn-lt"/>
              </a:rPr>
              <a:t>Definition</a:t>
            </a:r>
          </a:p>
          <a:p>
            <a:pPr eaLnBrk="1" hangingPunct="1">
              <a:spcBef>
                <a:spcPct val="20000"/>
              </a:spcBef>
            </a:pPr>
            <a:r>
              <a:rPr lang="en-US" altLang="en-US" sz="3200">
                <a:latin typeface="+mn-lt"/>
              </a:rPr>
              <a:t>An </a:t>
            </a:r>
            <a:r>
              <a:rPr lang="en-US" altLang="en-US" sz="3200" i="1">
                <a:latin typeface="+mn-lt"/>
              </a:rPr>
              <a:t>n </a:t>
            </a:r>
            <a:r>
              <a:rPr lang="en-US" altLang="en-US" sz="3200">
                <a:latin typeface="+mn-lt"/>
                <a:ea typeface="Times New Roman" charset="0"/>
                <a:cs typeface="Times New Roman" charset="0"/>
              </a:rPr>
              <a:t>× </a:t>
            </a:r>
            <a:r>
              <a:rPr lang="en-US" altLang="en-US" sz="3200" i="1">
                <a:latin typeface="+mn-lt"/>
                <a:ea typeface="Times New Roman" charset="0"/>
                <a:cs typeface="Times New Roman" charset="0"/>
              </a:rPr>
              <a:t>m </a:t>
            </a:r>
            <a:r>
              <a:rPr lang="en-US" altLang="en-US" sz="3200">
                <a:latin typeface="+mn-lt"/>
                <a:ea typeface="Times New Roman" charset="0"/>
                <a:cs typeface="Times New Roman" charset="0"/>
              </a:rPr>
              <a:t>matrix, </a:t>
            </a:r>
            <a:r>
              <a:rPr lang="en-US" altLang="en-US" sz="3200" i="1">
                <a:latin typeface="+mn-lt"/>
                <a:ea typeface="Times New Roman" charset="0"/>
                <a:cs typeface="Times New Roman" charset="0"/>
              </a:rPr>
              <a:t>A</a:t>
            </a:r>
            <a:r>
              <a:rPr lang="en-US" altLang="en-US" sz="3200">
                <a:latin typeface="+mn-lt"/>
                <a:ea typeface="Times New Roman" charset="0"/>
                <a:cs typeface="Times New Roman" charset="0"/>
              </a:rPr>
              <a:t>, is a rectangular array of elements</a:t>
            </a:r>
          </a:p>
        </p:txBody>
      </p:sp>
      <p:sp>
        <p:nvSpPr>
          <p:cNvPr id="14341" name="Rectangle 7"/>
          <p:cNvSpPr>
            <a:spLocks noChangeArrowheads="1"/>
          </p:cNvSpPr>
          <p:nvPr/>
        </p:nvSpPr>
        <p:spPr bwMode="auto">
          <a:xfrm>
            <a:off x="1847850" y="4868864"/>
            <a:ext cx="8229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i="1">
                <a:latin typeface="+mn-lt"/>
              </a:rPr>
              <a:t>n</a:t>
            </a:r>
            <a:r>
              <a:rPr lang="en-US" altLang="en-US" sz="3200">
                <a:latin typeface="+mn-lt"/>
              </a:rPr>
              <a:t> = # of columns</a:t>
            </a:r>
          </a:p>
          <a:p>
            <a:pPr eaLnBrk="1" hangingPunct="1">
              <a:spcBef>
                <a:spcPct val="20000"/>
              </a:spcBef>
            </a:pPr>
            <a:r>
              <a:rPr lang="en-US" altLang="en-US" sz="3200" i="1">
                <a:latin typeface="+mn-lt"/>
                <a:ea typeface="Times New Roman" charset="0"/>
                <a:cs typeface="Times New Roman" charset="0"/>
              </a:rPr>
              <a:t>m </a:t>
            </a:r>
            <a:r>
              <a:rPr lang="en-US" altLang="en-US" sz="3200">
                <a:latin typeface="+mn-lt"/>
              </a:rPr>
              <a:t>= # of rows</a:t>
            </a:r>
            <a:r>
              <a:rPr lang="en-US" altLang="en-US" sz="3200" i="1">
                <a:latin typeface="+mn-lt"/>
                <a:ea typeface="Times New Roman" charset="0"/>
                <a:cs typeface="Times New Roman" charset="0"/>
              </a:rPr>
              <a:t> </a:t>
            </a:r>
          </a:p>
          <a:p>
            <a:pPr eaLnBrk="1" hangingPunct="1">
              <a:spcBef>
                <a:spcPct val="20000"/>
              </a:spcBef>
            </a:pPr>
            <a:r>
              <a:rPr lang="en-US" altLang="en-US" sz="3200">
                <a:latin typeface="+mn-lt"/>
                <a:ea typeface="Times New Roman" charset="0"/>
                <a:cs typeface="Times New Roman" charset="0"/>
              </a:rPr>
              <a:t>dimensions = </a:t>
            </a:r>
            <a:r>
              <a:rPr lang="en-US" altLang="en-US" sz="3200" i="1">
                <a:latin typeface="+mn-lt"/>
              </a:rPr>
              <a:t>n </a:t>
            </a:r>
            <a:r>
              <a:rPr lang="en-US" altLang="en-US" sz="3200">
                <a:latin typeface="+mn-lt"/>
                <a:ea typeface="Times New Roman" charset="0"/>
                <a:cs typeface="Times New Roman" charset="0"/>
              </a:rPr>
              <a:t>× </a:t>
            </a:r>
            <a:r>
              <a:rPr lang="en-US" altLang="en-US" sz="3200" i="1">
                <a:latin typeface="+mn-lt"/>
                <a:ea typeface="Times New Roman" charset="0"/>
                <a:cs typeface="Times New Roman" charset="0"/>
              </a:rPr>
              <a:t>m</a:t>
            </a:r>
            <a:endParaRPr lang="en-US" altLang="en-US" sz="3200">
              <a:latin typeface="+mn-lt"/>
              <a:ea typeface="Times New Roman" charset="0"/>
              <a:cs typeface="Times New Roman" charset="0"/>
            </a:endParaRPr>
          </a:p>
        </p:txBody>
      </p:sp>
    </p:spTree>
    <p:extLst>
      <p:ext uri="{BB962C8B-B14F-4D97-AF65-F5344CB8AC3E}">
        <p14:creationId xmlns:p14="http://schemas.microsoft.com/office/powerpoint/2010/main" val="304792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4872039" y="2060576"/>
          <a:ext cx="1489075" cy="2562225"/>
        </p:xfrm>
        <a:graphic>
          <a:graphicData uri="http://schemas.openxmlformats.org/presentationml/2006/ole">
            <mc:AlternateContent xmlns:mc="http://schemas.openxmlformats.org/markup-compatibility/2006">
              <mc:Choice xmlns:v="urn:schemas-microsoft-com:vml" Requires="v">
                <p:oleObj spid="_x0000_s59430" name="Equation" r:id="rId4" imgW="545863" imgH="939392" progId="Equation.DSMT4">
                  <p:embed/>
                </p:oleObj>
              </mc:Choice>
              <mc:Fallback>
                <p:oleObj name="Equation" r:id="rId4" imgW="545863" imgH="93939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2039" y="2060576"/>
                        <a:ext cx="1489075"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5363" name="Rectangle 3"/>
          <p:cNvSpPr>
            <a:spLocks noChangeArrowheads="1"/>
          </p:cNvSpPr>
          <p:nvPr/>
        </p:nvSpPr>
        <p:spPr bwMode="auto">
          <a:xfrm>
            <a:off x="1919288" y="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4400">
              <a:solidFill>
                <a:schemeClr val="tx2"/>
              </a:solidFill>
              <a:latin typeface="Times New Roman" charset="0"/>
            </a:endParaRPr>
          </a:p>
        </p:txBody>
      </p:sp>
      <p:sp>
        <p:nvSpPr>
          <p:cNvPr id="15364" name="Rectangle 4"/>
          <p:cNvSpPr>
            <a:spLocks noChangeArrowheads="1"/>
          </p:cNvSpPr>
          <p:nvPr/>
        </p:nvSpPr>
        <p:spPr bwMode="auto">
          <a:xfrm>
            <a:off x="1476789" y="1102002"/>
            <a:ext cx="82296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mn-lt"/>
              </a:rPr>
              <a:t>A </a:t>
            </a:r>
            <a:r>
              <a:rPr lang="en-US" altLang="en-US" sz="3200" b="1">
                <a:latin typeface="+mn-lt"/>
              </a:rPr>
              <a:t>vector</a:t>
            </a:r>
            <a:r>
              <a:rPr lang="en-US" altLang="en-US" sz="3200">
                <a:latin typeface="+mn-lt"/>
              </a:rPr>
              <a:t>,</a:t>
            </a:r>
            <a:r>
              <a:rPr lang="en-US" altLang="en-US" sz="3200" b="1">
                <a:latin typeface="+mn-lt"/>
              </a:rPr>
              <a:t> v</a:t>
            </a:r>
            <a:r>
              <a:rPr lang="en-US" altLang="en-US" sz="3200">
                <a:latin typeface="+mn-lt"/>
              </a:rPr>
              <a:t>,</a:t>
            </a:r>
            <a:r>
              <a:rPr lang="en-US" altLang="en-US" sz="3200" i="1">
                <a:latin typeface="+mn-lt"/>
              </a:rPr>
              <a:t> </a:t>
            </a:r>
            <a:r>
              <a:rPr lang="en-US" altLang="en-US" sz="3200">
                <a:latin typeface="+mn-lt"/>
              </a:rPr>
              <a:t>of dimension </a:t>
            </a:r>
            <a:r>
              <a:rPr lang="en-US" altLang="en-US" sz="3200" i="1">
                <a:latin typeface="+mn-lt"/>
              </a:rPr>
              <a:t>n </a:t>
            </a:r>
            <a:r>
              <a:rPr lang="en-US" altLang="en-US" sz="3200">
                <a:latin typeface="+mn-lt"/>
                <a:ea typeface="Times New Roman" charset="0"/>
                <a:cs typeface="Times New Roman" charset="0"/>
              </a:rPr>
              <a:t>is an </a:t>
            </a:r>
            <a:r>
              <a:rPr lang="en-US" altLang="en-US" sz="3200" i="1">
                <a:latin typeface="+mn-lt"/>
              </a:rPr>
              <a:t>n </a:t>
            </a:r>
            <a:r>
              <a:rPr lang="en-US" altLang="en-US" sz="3200">
                <a:latin typeface="+mn-lt"/>
                <a:ea typeface="Times New Roman" charset="0"/>
                <a:cs typeface="Times New Roman" charset="0"/>
              </a:rPr>
              <a:t>× 1</a:t>
            </a:r>
            <a:r>
              <a:rPr lang="en-US" altLang="en-US" sz="3200" i="1">
                <a:latin typeface="+mn-lt"/>
                <a:ea typeface="Times New Roman" charset="0"/>
                <a:cs typeface="Times New Roman" charset="0"/>
              </a:rPr>
              <a:t> </a:t>
            </a:r>
            <a:r>
              <a:rPr lang="en-US" altLang="en-US" sz="3200">
                <a:latin typeface="+mn-lt"/>
                <a:ea typeface="Times New Roman" charset="0"/>
                <a:cs typeface="Times New Roman" charset="0"/>
              </a:rPr>
              <a:t>matrix rectangular array of elements</a:t>
            </a:r>
          </a:p>
        </p:txBody>
      </p:sp>
      <p:sp>
        <p:nvSpPr>
          <p:cNvPr id="15365" name="Rectangle 5"/>
          <p:cNvSpPr>
            <a:spLocks noChangeArrowheads="1"/>
          </p:cNvSpPr>
          <p:nvPr/>
        </p:nvSpPr>
        <p:spPr bwMode="auto">
          <a:xfrm>
            <a:off x="1847850" y="4868864"/>
            <a:ext cx="8229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mn-lt"/>
                <a:ea typeface="Times New Roman" charset="0"/>
                <a:cs typeface="Times New Roman" charset="0"/>
              </a:rPr>
              <a:t>vectors will be column vectors (they may also be row vectors)</a:t>
            </a:r>
          </a:p>
        </p:txBody>
      </p:sp>
      <p:sp>
        <p:nvSpPr>
          <p:cNvPr id="2" name="TextBox 1"/>
          <p:cNvSpPr txBox="1"/>
          <p:nvPr/>
        </p:nvSpPr>
        <p:spPr>
          <a:xfrm>
            <a:off x="159027" y="53009"/>
            <a:ext cx="2445606" cy="707886"/>
          </a:xfrm>
          <a:prstGeom prst="rect">
            <a:avLst/>
          </a:prstGeom>
          <a:noFill/>
        </p:spPr>
        <p:txBody>
          <a:bodyPr wrap="none" rtlCol="0">
            <a:spAutoFit/>
          </a:bodyPr>
          <a:lstStyle/>
          <a:p>
            <a:r>
              <a:rPr lang="en-US" sz="3200"/>
              <a:t>VIII</a:t>
            </a:r>
            <a:r>
              <a:rPr lang="en-US" sz="4000"/>
              <a:t>. Vector </a:t>
            </a:r>
            <a:endParaRPr lang="en-US" sz="3200"/>
          </a:p>
        </p:txBody>
      </p:sp>
    </p:spTree>
    <p:extLst>
      <p:ext uri="{BB962C8B-B14F-4D97-AF65-F5344CB8AC3E}">
        <p14:creationId xmlns:p14="http://schemas.microsoft.com/office/powerpoint/2010/main" val="9971355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4800601" y="1125539"/>
          <a:ext cx="1489075" cy="2562225"/>
        </p:xfrm>
        <a:graphic>
          <a:graphicData uri="http://schemas.openxmlformats.org/presentationml/2006/ole">
            <mc:AlternateContent xmlns:mc="http://schemas.openxmlformats.org/markup-compatibility/2006">
              <mc:Choice xmlns:v="urn:schemas-microsoft-com:vml" Requires="v">
                <p:oleObj spid="_x0000_s61479" name="Equation" r:id="rId4" imgW="545863" imgH="939392" progId="Equation.DSMT4">
                  <p:embed/>
                </p:oleObj>
              </mc:Choice>
              <mc:Fallback>
                <p:oleObj name="Equation" r:id="rId4" imgW="545863" imgH="93939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1" y="1125539"/>
                        <a:ext cx="1489075"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6387" name="Rectangle 3"/>
          <p:cNvSpPr>
            <a:spLocks noChangeArrowheads="1"/>
          </p:cNvSpPr>
          <p:nvPr/>
        </p:nvSpPr>
        <p:spPr bwMode="auto">
          <a:xfrm>
            <a:off x="1919288" y="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ltLang="en-US" sz="4400">
              <a:solidFill>
                <a:schemeClr val="tx2"/>
              </a:solidFill>
              <a:latin typeface="Times New Roman" charset="0"/>
            </a:endParaRPr>
          </a:p>
        </p:txBody>
      </p:sp>
      <p:sp>
        <p:nvSpPr>
          <p:cNvPr id="16388" name="Rectangle 4"/>
          <p:cNvSpPr>
            <a:spLocks noChangeArrowheads="1"/>
          </p:cNvSpPr>
          <p:nvPr/>
        </p:nvSpPr>
        <p:spPr bwMode="auto">
          <a:xfrm>
            <a:off x="1543050" y="744193"/>
            <a:ext cx="81359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rPr>
              <a:t>A </a:t>
            </a:r>
            <a:r>
              <a:rPr lang="en-US" altLang="en-US" sz="3200" b="1">
                <a:latin typeface="Times New Roman" charset="0"/>
              </a:rPr>
              <a:t>vector</a:t>
            </a:r>
            <a:r>
              <a:rPr lang="en-US" altLang="en-US" sz="3200">
                <a:latin typeface="Times New Roman" charset="0"/>
              </a:rPr>
              <a:t>,</a:t>
            </a:r>
            <a:r>
              <a:rPr lang="en-US" altLang="en-US" sz="3200" b="1">
                <a:latin typeface="Times New Roman" charset="0"/>
              </a:rPr>
              <a:t> v</a:t>
            </a:r>
            <a:r>
              <a:rPr lang="en-US" altLang="en-US" sz="3200">
                <a:latin typeface="Times New Roman" charset="0"/>
              </a:rPr>
              <a:t>,</a:t>
            </a:r>
            <a:r>
              <a:rPr lang="en-US" altLang="en-US" sz="3200" i="1">
                <a:latin typeface="Times New Roman" charset="0"/>
              </a:rPr>
              <a:t> </a:t>
            </a:r>
            <a:r>
              <a:rPr lang="en-US" altLang="en-US" sz="3200">
                <a:latin typeface="Times New Roman" charset="0"/>
              </a:rPr>
              <a:t>of dimension </a:t>
            </a:r>
            <a:r>
              <a:rPr lang="en-US" altLang="en-US" sz="3200" i="1">
                <a:latin typeface="Times New Roman" charset="0"/>
              </a:rPr>
              <a:t>n</a:t>
            </a:r>
            <a:endParaRPr lang="en-US" altLang="en-US" sz="3200">
              <a:latin typeface="Times New Roman" charset="0"/>
              <a:ea typeface="Times New Roman" charset="0"/>
              <a:cs typeface="Times New Roman" charset="0"/>
            </a:endParaRPr>
          </a:p>
        </p:txBody>
      </p:sp>
      <p:sp>
        <p:nvSpPr>
          <p:cNvPr id="16389" name="Rectangle 5"/>
          <p:cNvSpPr>
            <a:spLocks noChangeArrowheads="1"/>
          </p:cNvSpPr>
          <p:nvPr/>
        </p:nvSpPr>
        <p:spPr bwMode="auto">
          <a:xfrm>
            <a:off x="1847851" y="4005263"/>
            <a:ext cx="84248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ea typeface="Times New Roman" charset="0"/>
                <a:cs typeface="Times New Roman" charset="0"/>
              </a:rPr>
              <a:t>can be thought a point in n dimensional space</a:t>
            </a:r>
          </a:p>
        </p:txBody>
      </p:sp>
      <p:sp>
        <p:nvSpPr>
          <p:cNvPr id="3" name="TextBox 2"/>
          <p:cNvSpPr txBox="1"/>
          <p:nvPr/>
        </p:nvSpPr>
        <p:spPr>
          <a:xfrm>
            <a:off x="198782" y="172279"/>
            <a:ext cx="3031086" cy="584775"/>
          </a:xfrm>
          <a:prstGeom prst="rect">
            <a:avLst/>
          </a:prstGeom>
          <a:noFill/>
        </p:spPr>
        <p:txBody>
          <a:bodyPr wrap="none" rtlCol="0">
            <a:spAutoFit/>
          </a:bodyPr>
          <a:lstStyle/>
          <a:p>
            <a:r>
              <a:rPr lang="en-US" sz="3200"/>
              <a:t>VIII. Vector</a:t>
            </a:r>
            <a:r>
              <a:rPr lang="en-US"/>
              <a:t> continue </a:t>
            </a:r>
          </a:p>
        </p:txBody>
      </p:sp>
    </p:spTree>
    <p:extLst>
      <p:ext uri="{BB962C8B-B14F-4D97-AF65-F5344CB8AC3E}">
        <p14:creationId xmlns:p14="http://schemas.microsoft.com/office/powerpoint/2010/main" val="775134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Line 4"/>
          <p:cNvSpPr>
            <a:spLocks noChangeShapeType="1"/>
          </p:cNvSpPr>
          <p:nvPr/>
        </p:nvSpPr>
        <p:spPr bwMode="auto">
          <a:xfrm flipV="1">
            <a:off x="3575050" y="765176"/>
            <a:ext cx="0" cy="3959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1" name="Line 5"/>
          <p:cNvSpPr>
            <a:spLocks noChangeShapeType="1"/>
          </p:cNvSpPr>
          <p:nvPr/>
        </p:nvSpPr>
        <p:spPr bwMode="auto">
          <a:xfrm>
            <a:off x="3575050" y="4724401"/>
            <a:ext cx="3455988"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2" name="Line 6"/>
          <p:cNvSpPr>
            <a:spLocks noChangeShapeType="1"/>
          </p:cNvSpPr>
          <p:nvPr/>
        </p:nvSpPr>
        <p:spPr bwMode="auto">
          <a:xfrm flipV="1">
            <a:off x="3575051" y="3789364"/>
            <a:ext cx="4608513"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3" name="Text Box 7"/>
          <p:cNvSpPr txBox="1">
            <a:spLocks noChangeArrowheads="1"/>
          </p:cNvSpPr>
          <p:nvPr/>
        </p:nvSpPr>
        <p:spPr bwMode="auto">
          <a:xfrm>
            <a:off x="8399463" y="3644901"/>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2</a:t>
            </a:r>
            <a:endParaRPr lang="en-US" altLang="en-US" i="1">
              <a:latin typeface="Times New Roman" charset="0"/>
            </a:endParaRPr>
          </a:p>
        </p:txBody>
      </p:sp>
      <p:sp>
        <p:nvSpPr>
          <p:cNvPr id="17414" name="Text Box 8"/>
          <p:cNvSpPr txBox="1">
            <a:spLocks noChangeArrowheads="1"/>
          </p:cNvSpPr>
          <p:nvPr/>
        </p:nvSpPr>
        <p:spPr bwMode="auto">
          <a:xfrm>
            <a:off x="7102475" y="6237288"/>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1</a:t>
            </a:r>
            <a:endParaRPr lang="en-US" altLang="en-US" i="1">
              <a:latin typeface="Times New Roman" charset="0"/>
            </a:endParaRPr>
          </a:p>
        </p:txBody>
      </p:sp>
      <p:sp>
        <p:nvSpPr>
          <p:cNvPr id="17415" name="Text Box 9"/>
          <p:cNvSpPr txBox="1">
            <a:spLocks noChangeArrowheads="1"/>
          </p:cNvSpPr>
          <p:nvPr/>
        </p:nvSpPr>
        <p:spPr bwMode="auto">
          <a:xfrm>
            <a:off x="3646488" y="620713"/>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3</a:t>
            </a:r>
            <a:endParaRPr lang="en-US" altLang="en-US" i="1">
              <a:latin typeface="Times New Roman" charset="0"/>
            </a:endParaRPr>
          </a:p>
        </p:txBody>
      </p:sp>
      <p:sp>
        <p:nvSpPr>
          <p:cNvPr id="17416" name="Line 10"/>
          <p:cNvSpPr>
            <a:spLocks noChangeShapeType="1"/>
          </p:cNvSpPr>
          <p:nvPr/>
        </p:nvSpPr>
        <p:spPr bwMode="auto">
          <a:xfrm flipV="1">
            <a:off x="3575050" y="2133600"/>
            <a:ext cx="3816350" cy="2590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7417" name="Object 11"/>
          <p:cNvGraphicFramePr>
            <a:graphicFrameLocks noChangeAspect="1"/>
          </p:cNvGraphicFramePr>
          <p:nvPr/>
        </p:nvGraphicFramePr>
        <p:xfrm>
          <a:off x="7607300" y="1412876"/>
          <a:ext cx="954088" cy="1241425"/>
        </p:xfrm>
        <a:graphic>
          <a:graphicData uri="http://schemas.openxmlformats.org/presentationml/2006/ole">
            <mc:AlternateContent xmlns:mc="http://schemas.openxmlformats.org/markup-compatibility/2006">
              <mc:Choice xmlns:v="urn:schemas-microsoft-com:vml" Requires="v">
                <p:oleObj spid="_x0000_s63525" name="Equation" r:id="rId4" imgW="545863" imgH="710891" progId="Equation.DSMT4">
                  <p:embed/>
                </p:oleObj>
              </mc:Choice>
              <mc:Fallback>
                <p:oleObj name="Equation" r:id="rId4" imgW="545863" imgH="71089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7300" y="1412876"/>
                        <a:ext cx="954088"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305886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nvGraphicFramePr>
        <p:xfrm>
          <a:off x="2063750" y="2781301"/>
          <a:ext cx="8110538" cy="2181225"/>
        </p:xfrm>
        <a:graphic>
          <a:graphicData uri="http://schemas.openxmlformats.org/presentationml/2006/ole">
            <mc:AlternateContent xmlns:mc="http://schemas.openxmlformats.org/markup-compatibility/2006">
              <mc:Choice xmlns:v="urn:schemas-microsoft-com:vml" Requires="v">
                <p:oleObj spid="_x0000_s65573" name="Equation" r:id="rId4" imgW="3492500" imgH="939800" progId="Equation.DSMT4">
                  <p:embed/>
                </p:oleObj>
              </mc:Choice>
              <mc:Fallback>
                <p:oleObj name="Equation" r:id="rId4" imgW="34925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3750" y="2781301"/>
                        <a:ext cx="8110538" cy="218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8435" name="Rectangle 3"/>
          <p:cNvSpPr>
            <a:spLocks noChangeArrowheads="1"/>
          </p:cNvSpPr>
          <p:nvPr/>
        </p:nvSpPr>
        <p:spPr bwMode="auto">
          <a:xfrm>
            <a:off x="1919288" y="0"/>
            <a:ext cx="82296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sz="4400">
                <a:solidFill>
                  <a:schemeClr val="tx2"/>
                </a:solidFill>
                <a:latin typeface="Times New Roman" charset="0"/>
              </a:rPr>
              <a:t>Matrix Operations</a:t>
            </a:r>
          </a:p>
        </p:txBody>
      </p:sp>
      <p:sp>
        <p:nvSpPr>
          <p:cNvPr id="18436" name="Rectangle 4"/>
          <p:cNvSpPr>
            <a:spLocks noChangeArrowheads="1"/>
          </p:cNvSpPr>
          <p:nvPr/>
        </p:nvSpPr>
        <p:spPr bwMode="auto">
          <a:xfrm>
            <a:off x="1847850" y="836614"/>
            <a:ext cx="8229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Addition</a:t>
            </a:r>
          </a:p>
          <a:p>
            <a:pPr eaLnBrk="1" hangingPunct="1">
              <a:spcBef>
                <a:spcPct val="20000"/>
              </a:spcBef>
            </a:pPr>
            <a:r>
              <a:rPr lang="en-US" altLang="en-US" sz="3200">
                <a:latin typeface="Times New Roman" charset="0"/>
              </a:rPr>
              <a:t>Let </a:t>
            </a:r>
            <a:r>
              <a:rPr lang="en-US" altLang="en-US" sz="3200" i="1">
                <a:latin typeface="Times New Roman" charset="0"/>
              </a:rPr>
              <a:t>A =</a:t>
            </a:r>
            <a:r>
              <a:rPr lang="en-US" altLang="en-US" sz="3200">
                <a:latin typeface="Times New Roman" charset="0"/>
              </a:rPr>
              <a:t> (</a:t>
            </a:r>
            <a:r>
              <a:rPr lang="en-US" altLang="en-US" sz="3200" i="1">
                <a:latin typeface="Times New Roman" charset="0"/>
              </a:rPr>
              <a:t>a</a:t>
            </a:r>
            <a:r>
              <a:rPr lang="en-US" altLang="en-US" sz="3200" i="1" baseline="-25000">
                <a:latin typeface="Times New Roman" charset="0"/>
              </a:rPr>
              <a:t>ij</a:t>
            </a:r>
            <a:r>
              <a:rPr lang="en-US" altLang="en-US" sz="3200">
                <a:latin typeface="Times New Roman" charset="0"/>
              </a:rPr>
              <a:t>) and </a:t>
            </a:r>
            <a:r>
              <a:rPr lang="en-US" altLang="en-US" sz="3200" i="1">
                <a:latin typeface="Times New Roman" charset="0"/>
              </a:rPr>
              <a:t>B =</a:t>
            </a:r>
            <a:r>
              <a:rPr lang="en-US" altLang="en-US" sz="3200">
                <a:latin typeface="Times New Roman" charset="0"/>
              </a:rPr>
              <a:t> (</a:t>
            </a:r>
            <a:r>
              <a:rPr lang="en-US" altLang="en-US" sz="3200" i="1">
                <a:latin typeface="Times New Roman" charset="0"/>
              </a:rPr>
              <a:t>b</a:t>
            </a:r>
            <a:r>
              <a:rPr lang="en-US" altLang="en-US" sz="3200" i="1" baseline="-25000">
                <a:latin typeface="Times New Roman" charset="0"/>
              </a:rPr>
              <a:t>ij</a:t>
            </a:r>
            <a:r>
              <a:rPr lang="en-US" altLang="en-US" sz="3200">
                <a:latin typeface="Times New Roman" charset="0"/>
              </a:rPr>
              <a:t>) denote two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m </a:t>
            </a:r>
            <a:r>
              <a:rPr lang="en-US" altLang="en-US" sz="3200">
                <a:latin typeface="Times New Roman" charset="0"/>
                <a:ea typeface="Times New Roman" charset="0"/>
                <a:cs typeface="Times New Roman" charset="0"/>
              </a:rPr>
              <a:t>matrices Then the sum, </a:t>
            </a:r>
            <a:r>
              <a:rPr lang="en-US" altLang="en-US" sz="3200" i="1">
                <a:latin typeface="Times New Roman" charset="0"/>
                <a:ea typeface="Times New Roman" charset="0"/>
                <a:cs typeface="Times New Roman" charset="0"/>
              </a:rPr>
              <a:t>A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B</a:t>
            </a:r>
            <a:r>
              <a:rPr lang="en-US" altLang="en-US" sz="3200">
                <a:latin typeface="Times New Roman" charset="0"/>
                <a:ea typeface="Times New Roman" charset="0"/>
                <a:cs typeface="Times New Roman" charset="0"/>
              </a:rPr>
              <a:t>, is the matrix</a:t>
            </a:r>
          </a:p>
        </p:txBody>
      </p:sp>
      <p:sp>
        <p:nvSpPr>
          <p:cNvPr id="18437" name="Rectangle 5"/>
          <p:cNvSpPr>
            <a:spLocks noChangeArrowheads="1"/>
          </p:cNvSpPr>
          <p:nvPr/>
        </p:nvSpPr>
        <p:spPr bwMode="auto">
          <a:xfrm>
            <a:off x="1919289" y="5373688"/>
            <a:ext cx="81375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ea typeface="Times New Roman" charset="0"/>
                <a:cs typeface="Times New Roman" charset="0"/>
              </a:rPr>
              <a:t>The dimensions of </a:t>
            </a:r>
            <a:r>
              <a:rPr lang="en-US" altLang="en-US" sz="3200" i="1">
                <a:latin typeface="Times New Roman" charset="0"/>
                <a:ea typeface="Times New Roman" charset="0"/>
                <a:cs typeface="Times New Roman" charset="0"/>
              </a:rPr>
              <a:t>A </a:t>
            </a:r>
            <a:r>
              <a:rPr lang="en-US" altLang="en-US" sz="3200">
                <a:latin typeface="Times New Roman" charset="0"/>
                <a:ea typeface="Times New Roman" charset="0"/>
                <a:cs typeface="Times New Roman" charset="0"/>
              </a:rPr>
              <a:t>and </a:t>
            </a:r>
            <a:r>
              <a:rPr lang="en-US" altLang="en-US" sz="3200" i="1">
                <a:latin typeface="Times New Roman" charset="0"/>
                <a:ea typeface="Times New Roman" charset="0"/>
                <a:cs typeface="Times New Roman" charset="0"/>
              </a:rPr>
              <a:t>B </a:t>
            </a:r>
            <a:r>
              <a:rPr lang="en-US" altLang="en-US" sz="3200">
                <a:latin typeface="Times New Roman" charset="0"/>
                <a:ea typeface="Times New Roman" charset="0"/>
                <a:cs typeface="Times New Roman" charset="0"/>
              </a:rPr>
              <a:t>are required to be both</a:t>
            </a:r>
            <a:r>
              <a:rPr lang="en-US" altLang="en-US" sz="3200" i="1">
                <a:latin typeface="Times New Roman" charset="0"/>
                <a:ea typeface="Times New Roman" charset="0"/>
                <a:cs typeface="Times New Roman" charset="0"/>
              </a:rPr>
              <a:t>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m.</a:t>
            </a:r>
            <a:endParaRPr lang="en-US" altLang="en-US" sz="3200">
              <a:latin typeface="Times New Roman" charset="0"/>
              <a:ea typeface="Times New Roman" charset="0"/>
              <a:cs typeface="Times New Roman" charset="0"/>
            </a:endParaRPr>
          </a:p>
        </p:txBody>
      </p:sp>
    </p:spTree>
    <p:extLst>
      <p:ext uri="{BB962C8B-B14F-4D97-AF65-F5344CB8AC3E}">
        <p14:creationId xmlns:p14="http://schemas.microsoft.com/office/powerpoint/2010/main" val="463276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ChangeAspect="1"/>
          </p:cNvGraphicFramePr>
          <p:nvPr/>
        </p:nvGraphicFramePr>
        <p:xfrm>
          <a:off x="3419475" y="2781301"/>
          <a:ext cx="5397500" cy="2181225"/>
        </p:xfrm>
        <a:graphic>
          <a:graphicData uri="http://schemas.openxmlformats.org/presentationml/2006/ole">
            <mc:AlternateContent xmlns:mc="http://schemas.openxmlformats.org/markup-compatibility/2006">
              <mc:Choice xmlns:v="urn:schemas-microsoft-com:vml" Requires="v">
                <p:oleObj spid="_x0000_s67621" name="Equation" r:id="rId4" imgW="2324100" imgH="939800" progId="Equation.DSMT4">
                  <p:embed/>
                </p:oleObj>
              </mc:Choice>
              <mc:Fallback>
                <p:oleObj name="Equation" r:id="rId4" imgW="23241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781301"/>
                        <a:ext cx="5397500" cy="218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9459" name="Rectangle 4"/>
          <p:cNvSpPr>
            <a:spLocks noChangeArrowheads="1"/>
          </p:cNvSpPr>
          <p:nvPr/>
        </p:nvSpPr>
        <p:spPr bwMode="auto">
          <a:xfrm>
            <a:off x="1847850" y="836614"/>
            <a:ext cx="8229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Scalar Multiplication</a:t>
            </a:r>
          </a:p>
          <a:p>
            <a:pPr eaLnBrk="1" hangingPunct="1">
              <a:spcBef>
                <a:spcPct val="20000"/>
              </a:spcBef>
            </a:pPr>
            <a:r>
              <a:rPr lang="en-US" altLang="en-US" sz="3200">
                <a:latin typeface="Times New Roman" charset="0"/>
              </a:rPr>
              <a:t>Let </a:t>
            </a:r>
            <a:r>
              <a:rPr lang="en-US" altLang="en-US" sz="3200" i="1">
                <a:latin typeface="Times New Roman" charset="0"/>
              </a:rPr>
              <a:t>A =</a:t>
            </a:r>
            <a:r>
              <a:rPr lang="en-US" altLang="en-US" sz="3200">
                <a:latin typeface="Times New Roman" charset="0"/>
              </a:rPr>
              <a:t> (</a:t>
            </a:r>
            <a:r>
              <a:rPr lang="en-US" altLang="en-US" sz="3200" i="1">
                <a:latin typeface="Times New Roman" charset="0"/>
              </a:rPr>
              <a:t>a</a:t>
            </a:r>
            <a:r>
              <a:rPr lang="en-US" altLang="en-US" sz="3200" i="1" baseline="-25000">
                <a:latin typeface="Times New Roman" charset="0"/>
              </a:rPr>
              <a:t>ij</a:t>
            </a:r>
            <a:r>
              <a:rPr lang="en-US" altLang="en-US" sz="3200">
                <a:latin typeface="Times New Roman" charset="0"/>
              </a:rPr>
              <a:t>) denote an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m </a:t>
            </a:r>
            <a:r>
              <a:rPr lang="en-US" altLang="en-US" sz="3200">
                <a:latin typeface="Times New Roman" charset="0"/>
                <a:ea typeface="Times New Roman" charset="0"/>
                <a:cs typeface="Times New Roman" charset="0"/>
              </a:rPr>
              <a:t>matrix </a:t>
            </a:r>
            <a:r>
              <a:rPr lang="en-US" altLang="en-US" sz="3200">
                <a:latin typeface="Times New Roman" charset="0"/>
              </a:rPr>
              <a:t>and let </a:t>
            </a:r>
            <a:r>
              <a:rPr lang="en-US" altLang="en-US" sz="3200" i="1">
                <a:latin typeface="Times New Roman" charset="0"/>
              </a:rPr>
              <a:t>c </a:t>
            </a:r>
            <a:r>
              <a:rPr lang="en-US" altLang="en-US" sz="3200">
                <a:latin typeface="Times New Roman" charset="0"/>
              </a:rPr>
              <a:t>be any scalar. </a:t>
            </a:r>
            <a:r>
              <a:rPr lang="en-US" altLang="en-US" sz="3200">
                <a:latin typeface="Times New Roman" charset="0"/>
                <a:ea typeface="Times New Roman" charset="0"/>
                <a:cs typeface="Times New Roman" charset="0"/>
              </a:rPr>
              <a:t>Then </a:t>
            </a:r>
            <a:r>
              <a:rPr lang="en-US" altLang="en-US" sz="3200" i="1">
                <a:latin typeface="Times New Roman" charset="0"/>
                <a:ea typeface="Times New Roman" charset="0"/>
                <a:cs typeface="Times New Roman" charset="0"/>
              </a:rPr>
              <a:t>cA</a:t>
            </a:r>
            <a:r>
              <a:rPr lang="en-US" altLang="en-US" sz="3200">
                <a:latin typeface="Times New Roman" charset="0"/>
                <a:ea typeface="Times New Roman" charset="0"/>
                <a:cs typeface="Times New Roman" charset="0"/>
              </a:rPr>
              <a:t> is the matrix</a:t>
            </a:r>
          </a:p>
        </p:txBody>
      </p:sp>
    </p:spTree>
    <p:extLst>
      <p:ext uri="{BB962C8B-B14F-4D97-AF65-F5344CB8AC3E}">
        <p14:creationId xmlns:p14="http://schemas.microsoft.com/office/powerpoint/2010/main" val="1483697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V="1">
            <a:off x="3575050" y="765176"/>
            <a:ext cx="0" cy="3959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3" name="Line 3"/>
          <p:cNvSpPr>
            <a:spLocks noChangeShapeType="1"/>
          </p:cNvSpPr>
          <p:nvPr/>
        </p:nvSpPr>
        <p:spPr bwMode="auto">
          <a:xfrm>
            <a:off x="3575050" y="4724401"/>
            <a:ext cx="3455988"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4" name="Line 4"/>
          <p:cNvSpPr>
            <a:spLocks noChangeShapeType="1"/>
          </p:cNvSpPr>
          <p:nvPr/>
        </p:nvSpPr>
        <p:spPr bwMode="auto">
          <a:xfrm flipV="1">
            <a:off x="3575051" y="3789364"/>
            <a:ext cx="4608513"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485" name="Text Box 5"/>
          <p:cNvSpPr txBox="1">
            <a:spLocks noChangeArrowheads="1"/>
          </p:cNvSpPr>
          <p:nvPr/>
        </p:nvSpPr>
        <p:spPr bwMode="auto">
          <a:xfrm>
            <a:off x="8399463" y="3644901"/>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2</a:t>
            </a:r>
            <a:endParaRPr lang="en-US" altLang="en-US" i="1">
              <a:latin typeface="Times New Roman" charset="0"/>
            </a:endParaRPr>
          </a:p>
        </p:txBody>
      </p:sp>
      <p:sp>
        <p:nvSpPr>
          <p:cNvPr id="20486" name="Text Box 6"/>
          <p:cNvSpPr txBox="1">
            <a:spLocks noChangeArrowheads="1"/>
          </p:cNvSpPr>
          <p:nvPr/>
        </p:nvSpPr>
        <p:spPr bwMode="auto">
          <a:xfrm>
            <a:off x="7102475" y="6237288"/>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1</a:t>
            </a:r>
            <a:endParaRPr lang="en-US" altLang="en-US" i="1">
              <a:latin typeface="Times New Roman" charset="0"/>
            </a:endParaRPr>
          </a:p>
        </p:txBody>
      </p:sp>
      <p:sp>
        <p:nvSpPr>
          <p:cNvPr id="20487" name="Text Box 7"/>
          <p:cNvSpPr txBox="1">
            <a:spLocks noChangeArrowheads="1"/>
          </p:cNvSpPr>
          <p:nvPr/>
        </p:nvSpPr>
        <p:spPr bwMode="auto">
          <a:xfrm>
            <a:off x="3646488" y="620713"/>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3</a:t>
            </a:r>
            <a:endParaRPr lang="en-US" altLang="en-US" i="1">
              <a:latin typeface="Times New Roman" charset="0"/>
            </a:endParaRPr>
          </a:p>
        </p:txBody>
      </p:sp>
      <p:sp>
        <p:nvSpPr>
          <p:cNvPr id="20488" name="Line 8"/>
          <p:cNvSpPr>
            <a:spLocks noChangeShapeType="1"/>
          </p:cNvSpPr>
          <p:nvPr/>
        </p:nvSpPr>
        <p:spPr bwMode="auto">
          <a:xfrm flipV="1">
            <a:off x="3575050" y="3573464"/>
            <a:ext cx="3168650" cy="11509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0489" name="Object 9"/>
          <p:cNvGraphicFramePr>
            <a:graphicFrameLocks noChangeAspect="1"/>
          </p:cNvGraphicFramePr>
          <p:nvPr/>
        </p:nvGraphicFramePr>
        <p:xfrm>
          <a:off x="6888163" y="3357563"/>
          <a:ext cx="609600" cy="792162"/>
        </p:xfrm>
        <a:graphic>
          <a:graphicData uri="http://schemas.openxmlformats.org/presentationml/2006/ole">
            <mc:AlternateContent xmlns:mc="http://schemas.openxmlformats.org/markup-compatibility/2006">
              <mc:Choice xmlns:v="urn:schemas-microsoft-com:vml" Requires="v">
                <p:oleObj spid="_x0000_s69735" name="Equation" r:id="rId4" imgW="545863" imgH="710891" progId="Equation.DSMT4">
                  <p:embed/>
                </p:oleObj>
              </mc:Choice>
              <mc:Fallback>
                <p:oleObj name="Equation" r:id="rId4" imgW="545863" imgH="71089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163" y="3357563"/>
                        <a:ext cx="60960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490" name="Rectangle 11"/>
          <p:cNvSpPr>
            <a:spLocks noChangeArrowheads="1"/>
          </p:cNvSpPr>
          <p:nvPr/>
        </p:nvSpPr>
        <p:spPr bwMode="auto">
          <a:xfrm>
            <a:off x="1847850" y="1"/>
            <a:ext cx="42481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Addition for vectors</a:t>
            </a:r>
          </a:p>
        </p:txBody>
      </p:sp>
      <p:sp>
        <p:nvSpPr>
          <p:cNvPr id="20491" name="Line 12"/>
          <p:cNvSpPr>
            <a:spLocks noChangeShapeType="1"/>
          </p:cNvSpPr>
          <p:nvPr/>
        </p:nvSpPr>
        <p:spPr bwMode="auto">
          <a:xfrm flipV="1">
            <a:off x="6743700" y="1844675"/>
            <a:ext cx="1512888" cy="17287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0492" name="Object 13"/>
          <p:cNvGraphicFramePr>
            <a:graphicFrameLocks noChangeAspect="1"/>
          </p:cNvGraphicFramePr>
          <p:nvPr/>
        </p:nvGraphicFramePr>
        <p:xfrm>
          <a:off x="7789863" y="2420938"/>
          <a:ext cx="679450" cy="792162"/>
        </p:xfrm>
        <a:graphic>
          <a:graphicData uri="http://schemas.openxmlformats.org/presentationml/2006/ole">
            <mc:AlternateContent xmlns:mc="http://schemas.openxmlformats.org/markup-compatibility/2006">
              <mc:Choice xmlns:v="urn:schemas-microsoft-com:vml" Requires="v">
                <p:oleObj spid="_x0000_s69736" name="Equation" r:id="rId6" imgW="609336" imgH="710891" progId="Equation.DSMT4">
                  <p:embed/>
                </p:oleObj>
              </mc:Choice>
              <mc:Fallback>
                <p:oleObj name="Equation" r:id="rId6" imgW="609336" imgH="7108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9863" y="2420938"/>
                        <a:ext cx="679450"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493" name="Line 14"/>
          <p:cNvSpPr>
            <a:spLocks noChangeShapeType="1"/>
          </p:cNvSpPr>
          <p:nvPr/>
        </p:nvSpPr>
        <p:spPr bwMode="auto">
          <a:xfrm flipV="1">
            <a:off x="3575051" y="1916114"/>
            <a:ext cx="4537075" cy="2808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0494" name="Object 15"/>
          <p:cNvGraphicFramePr>
            <a:graphicFrameLocks noChangeAspect="1"/>
          </p:cNvGraphicFramePr>
          <p:nvPr/>
        </p:nvGraphicFramePr>
        <p:xfrm>
          <a:off x="5070475" y="2060576"/>
          <a:ext cx="1219200" cy="792163"/>
        </p:xfrm>
        <a:graphic>
          <a:graphicData uri="http://schemas.openxmlformats.org/presentationml/2006/ole">
            <mc:AlternateContent xmlns:mc="http://schemas.openxmlformats.org/markup-compatibility/2006">
              <mc:Choice xmlns:v="urn:schemas-microsoft-com:vml" Requires="v">
                <p:oleObj spid="_x0000_s69737" name="Equation" r:id="rId8" imgW="1091726" imgH="710891" progId="Equation.DSMT4">
                  <p:embed/>
                </p:oleObj>
              </mc:Choice>
              <mc:Fallback>
                <p:oleObj name="Equation" r:id="rId8" imgW="1091726" imgH="71089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0475" y="2060576"/>
                        <a:ext cx="12192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501858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2"/>
          <p:cNvSpPr>
            <a:spLocks noChangeShapeType="1"/>
          </p:cNvSpPr>
          <p:nvPr/>
        </p:nvSpPr>
        <p:spPr bwMode="auto">
          <a:xfrm flipV="1">
            <a:off x="3575050" y="765176"/>
            <a:ext cx="0" cy="3959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7" name="Line 3"/>
          <p:cNvSpPr>
            <a:spLocks noChangeShapeType="1"/>
          </p:cNvSpPr>
          <p:nvPr/>
        </p:nvSpPr>
        <p:spPr bwMode="auto">
          <a:xfrm>
            <a:off x="3575050" y="4724401"/>
            <a:ext cx="3455988"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flipV="1">
            <a:off x="3575051" y="3789364"/>
            <a:ext cx="4608513"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Text Box 5"/>
          <p:cNvSpPr txBox="1">
            <a:spLocks noChangeArrowheads="1"/>
          </p:cNvSpPr>
          <p:nvPr/>
        </p:nvSpPr>
        <p:spPr bwMode="auto">
          <a:xfrm>
            <a:off x="8399463" y="3644901"/>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2</a:t>
            </a:r>
            <a:endParaRPr lang="en-US" altLang="en-US" i="1">
              <a:latin typeface="Times New Roman" charset="0"/>
            </a:endParaRPr>
          </a:p>
        </p:txBody>
      </p:sp>
      <p:sp>
        <p:nvSpPr>
          <p:cNvPr id="21510" name="Text Box 6"/>
          <p:cNvSpPr txBox="1">
            <a:spLocks noChangeArrowheads="1"/>
          </p:cNvSpPr>
          <p:nvPr/>
        </p:nvSpPr>
        <p:spPr bwMode="auto">
          <a:xfrm>
            <a:off x="7102475" y="6237288"/>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1</a:t>
            </a:r>
            <a:endParaRPr lang="en-US" altLang="en-US" i="1">
              <a:latin typeface="Times New Roman" charset="0"/>
            </a:endParaRPr>
          </a:p>
        </p:txBody>
      </p:sp>
      <p:sp>
        <p:nvSpPr>
          <p:cNvPr id="21511" name="Text Box 7"/>
          <p:cNvSpPr txBox="1">
            <a:spLocks noChangeArrowheads="1"/>
          </p:cNvSpPr>
          <p:nvPr/>
        </p:nvSpPr>
        <p:spPr bwMode="auto">
          <a:xfrm>
            <a:off x="3646488" y="620713"/>
            <a:ext cx="647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3</a:t>
            </a:r>
            <a:endParaRPr lang="en-US" altLang="en-US" i="1">
              <a:latin typeface="Times New Roman" charset="0"/>
            </a:endParaRPr>
          </a:p>
        </p:txBody>
      </p:sp>
      <p:sp>
        <p:nvSpPr>
          <p:cNvPr id="21512" name="Line 8"/>
          <p:cNvSpPr>
            <a:spLocks noChangeShapeType="1"/>
          </p:cNvSpPr>
          <p:nvPr/>
        </p:nvSpPr>
        <p:spPr bwMode="auto">
          <a:xfrm flipV="1">
            <a:off x="3575051" y="2924176"/>
            <a:ext cx="2881313" cy="1800225"/>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1513" name="Object 9"/>
          <p:cNvGraphicFramePr>
            <a:graphicFrameLocks noChangeAspect="1"/>
          </p:cNvGraphicFramePr>
          <p:nvPr/>
        </p:nvGraphicFramePr>
        <p:xfrm>
          <a:off x="5880100" y="2060576"/>
          <a:ext cx="609600" cy="792163"/>
        </p:xfrm>
        <a:graphic>
          <a:graphicData uri="http://schemas.openxmlformats.org/presentationml/2006/ole">
            <mc:AlternateContent xmlns:mc="http://schemas.openxmlformats.org/markup-compatibility/2006">
              <mc:Choice xmlns:v="urn:schemas-microsoft-com:vml" Requires="v">
                <p:oleObj spid="_x0000_s71750" name="Equation" r:id="rId4" imgW="545863" imgH="710891" progId="Equation.DSMT4">
                  <p:embed/>
                </p:oleObj>
              </mc:Choice>
              <mc:Fallback>
                <p:oleObj name="Equation" r:id="rId4" imgW="545863" imgH="71089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0100" y="2060576"/>
                        <a:ext cx="60960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1514" name="Rectangle 10"/>
          <p:cNvSpPr>
            <a:spLocks noChangeArrowheads="1"/>
          </p:cNvSpPr>
          <p:nvPr/>
        </p:nvSpPr>
        <p:spPr bwMode="auto">
          <a:xfrm>
            <a:off x="1847850" y="1"/>
            <a:ext cx="662463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Scalar Multiplication  for vectors</a:t>
            </a:r>
          </a:p>
        </p:txBody>
      </p:sp>
      <p:sp>
        <p:nvSpPr>
          <p:cNvPr id="21515" name="Line 13"/>
          <p:cNvSpPr>
            <a:spLocks noChangeShapeType="1"/>
          </p:cNvSpPr>
          <p:nvPr/>
        </p:nvSpPr>
        <p:spPr bwMode="auto">
          <a:xfrm flipV="1">
            <a:off x="3575051" y="1916114"/>
            <a:ext cx="4537075" cy="2808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1516" name="Object 14"/>
          <p:cNvGraphicFramePr>
            <a:graphicFrameLocks noChangeAspect="1"/>
          </p:cNvGraphicFramePr>
          <p:nvPr/>
        </p:nvGraphicFramePr>
        <p:xfrm>
          <a:off x="7967664" y="1125538"/>
          <a:ext cx="750887" cy="792162"/>
        </p:xfrm>
        <a:graphic>
          <a:graphicData uri="http://schemas.openxmlformats.org/presentationml/2006/ole">
            <mc:AlternateContent xmlns:mc="http://schemas.openxmlformats.org/markup-compatibility/2006">
              <mc:Choice xmlns:v="urn:schemas-microsoft-com:vml" Requires="v">
                <p:oleObj spid="_x0000_s71751" name="Equation" r:id="rId6" imgW="672808" imgH="710891" progId="Equation.DSMT4">
                  <p:embed/>
                </p:oleObj>
              </mc:Choice>
              <mc:Fallback>
                <p:oleObj name="Equation" r:id="rId6" imgW="672808" imgH="7108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7664" y="1125538"/>
                        <a:ext cx="750887"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092630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p:cNvGraphicFramePr>
            <a:graphicFrameLocks noChangeAspect="1"/>
          </p:cNvGraphicFramePr>
          <p:nvPr/>
        </p:nvGraphicFramePr>
        <p:xfrm>
          <a:off x="4511675" y="2852738"/>
          <a:ext cx="2376488" cy="1319212"/>
        </p:xfrm>
        <a:graphic>
          <a:graphicData uri="http://schemas.openxmlformats.org/presentationml/2006/ole">
            <mc:AlternateContent xmlns:mc="http://schemas.openxmlformats.org/markup-compatibility/2006">
              <mc:Choice xmlns:v="urn:schemas-microsoft-com:vml" Requires="v">
                <p:oleObj spid="_x0000_s73765" name="Equation" r:id="rId4" imgW="799753" imgH="444307" progId="Equation.DSMT4">
                  <p:embed/>
                </p:oleObj>
              </mc:Choice>
              <mc:Fallback>
                <p:oleObj name="Equation" r:id="rId4" imgW="799753" imgH="4443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1675" y="2852738"/>
                        <a:ext cx="2376488" cy="131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2531" name="Rectangle 4"/>
          <p:cNvSpPr>
            <a:spLocks noChangeArrowheads="1"/>
          </p:cNvSpPr>
          <p:nvPr/>
        </p:nvSpPr>
        <p:spPr bwMode="auto">
          <a:xfrm>
            <a:off x="1847850" y="549275"/>
            <a:ext cx="8280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Matrix multiplication</a:t>
            </a:r>
          </a:p>
          <a:p>
            <a:pPr eaLnBrk="1" hangingPunct="1">
              <a:spcBef>
                <a:spcPct val="20000"/>
              </a:spcBef>
            </a:pPr>
            <a:r>
              <a:rPr lang="en-US" altLang="en-US" sz="3200">
                <a:latin typeface="Times New Roman" charset="0"/>
              </a:rPr>
              <a:t>Let </a:t>
            </a:r>
            <a:r>
              <a:rPr lang="en-US" altLang="en-US" sz="3200" i="1">
                <a:latin typeface="Times New Roman" charset="0"/>
              </a:rPr>
              <a:t>A =</a:t>
            </a:r>
            <a:r>
              <a:rPr lang="en-US" altLang="en-US" sz="3200">
                <a:latin typeface="Times New Roman" charset="0"/>
              </a:rPr>
              <a:t> (</a:t>
            </a:r>
            <a:r>
              <a:rPr lang="en-US" altLang="en-US" sz="3200" i="1">
                <a:latin typeface="Times New Roman" charset="0"/>
              </a:rPr>
              <a:t>a</a:t>
            </a:r>
            <a:r>
              <a:rPr lang="en-US" altLang="en-US" sz="3200" i="1" baseline="-25000">
                <a:latin typeface="Times New Roman" charset="0"/>
              </a:rPr>
              <a:t>ij</a:t>
            </a:r>
            <a:r>
              <a:rPr lang="en-US" altLang="en-US" sz="3200">
                <a:latin typeface="Times New Roman" charset="0"/>
              </a:rPr>
              <a:t>) denote an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m </a:t>
            </a:r>
            <a:r>
              <a:rPr lang="en-US" altLang="en-US" sz="3200">
                <a:latin typeface="Times New Roman" charset="0"/>
                <a:ea typeface="Times New Roman" charset="0"/>
                <a:cs typeface="Times New Roman" charset="0"/>
              </a:rPr>
              <a:t>matrix </a:t>
            </a:r>
            <a:r>
              <a:rPr lang="en-US" altLang="en-US" sz="3200">
                <a:latin typeface="Times New Roman" charset="0"/>
              </a:rPr>
              <a:t>and </a:t>
            </a:r>
            <a:r>
              <a:rPr lang="en-US" altLang="en-US" sz="3200" i="1">
                <a:latin typeface="Times New Roman" charset="0"/>
              </a:rPr>
              <a:t>B =</a:t>
            </a:r>
            <a:r>
              <a:rPr lang="en-US" altLang="en-US" sz="3200">
                <a:latin typeface="Times New Roman" charset="0"/>
              </a:rPr>
              <a:t> (</a:t>
            </a:r>
            <a:r>
              <a:rPr lang="en-US" altLang="en-US" sz="3200" i="1">
                <a:latin typeface="Times New Roman" charset="0"/>
              </a:rPr>
              <a:t>b</a:t>
            </a:r>
            <a:r>
              <a:rPr lang="en-US" altLang="en-US" sz="3200" i="1" baseline="-25000">
                <a:latin typeface="Times New Roman" charset="0"/>
              </a:rPr>
              <a:t>jl</a:t>
            </a:r>
            <a:r>
              <a:rPr lang="en-US" altLang="en-US" sz="3200">
                <a:latin typeface="Times New Roman" charset="0"/>
              </a:rPr>
              <a:t>) denote an </a:t>
            </a:r>
            <a:r>
              <a:rPr lang="en-US" altLang="en-US" sz="3200" i="1">
                <a:latin typeface="Times New Roman" charset="0"/>
              </a:rPr>
              <a:t>m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k </a:t>
            </a:r>
            <a:r>
              <a:rPr lang="en-US" altLang="en-US" sz="3200">
                <a:latin typeface="Times New Roman" charset="0"/>
                <a:ea typeface="Times New Roman" charset="0"/>
                <a:cs typeface="Times New Roman" charset="0"/>
              </a:rPr>
              <a:t>matrix</a:t>
            </a:r>
            <a:r>
              <a:rPr lang="en-US" altLang="en-US" sz="3200">
                <a:latin typeface="Times New Roman" charset="0"/>
              </a:rPr>
              <a:t> </a:t>
            </a:r>
          </a:p>
          <a:p>
            <a:pPr eaLnBrk="1" hangingPunct="1">
              <a:spcBef>
                <a:spcPct val="20000"/>
              </a:spcBef>
            </a:pPr>
            <a:r>
              <a:rPr lang="en-US" altLang="en-US" sz="3200">
                <a:latin typeface="Times New Roman" charset="0"/>
                <a:ea typeface="Times New Roman" charset="0"/>
                <a:cs typeface="Times New Roman" charset="0"/>
              </a:rPr>
              <a:t>Then the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k </a:t>
            </a:r>
            <a:r>
              <a:rPr lang="en-US" altLang="en-US" sz="3200">
                <a:latin typeface="Times New Roman" charset="0"/>
                <a:ea typeface="Times New Roman" charset="0"/>
                <a:cs typeface="Times New Roman" charset="0"/>
              </a:rPr>
              <a:t>matrix</a:t>
            </a:r>
            <a:r>
              <a:rPr lang="en-US" altLang="en-US" sz="3200">
                <a:latin typeface="Times New Roman" charset="0"/>
              </a:rPr>
              <a:t> </a:t>
            </a:r>
            <a:r>
              <a:rPr lang="en-US" altLang="en-US" sz="3200" i="1">
                <a:latin typeface="Times New Roman" charset="0"/>
              </a:rPr>
              <a:t>C =</a:t>
            </a:r>
            <a:r>
              <a:rPr lang="en-US" altLang="en-US" sz="3200">
                <a:latin typeface="Times New Roman" charset="0"/>
              </a:rPr>
              <a:t> (</a:t>
            </a:r>
            <a:r>
              <a:rPr lang="en-US" altLang="en-US" sz="3200" i="1">
                <a:latin typeface="Times New Roman" charset="0"/>
              </a:rPr>
              <a:t>c</a:t>
            </a:r>
            <a:r>
              <a:rPr lang="en-US" altLang="en-US" sz="3200" i="1" baseline="-25000">
                <a:latin typeface="Times New Roman" charset="0"/>
              </a:rPr>
              <a:t>il</a:t>
            </a:r>
            <a:r>
              <a:rPr lang="en-US" altLang="en-US" sz="3200">
                <a:latin typeface="Times New Roman" charset="0"/>
              </a:rPr>
              <a:t>) where</a:t>
            </a:r>
            <a:endParaRPr lang="en-US" altLang="en-US" sz="3200">
              <a:latin typeface="Times New Roman" charset="0"/>
              <a:ea typeface="Times New Roman" charset="0"/>
              <a:cs typeface="Times New Roman" charset="0"/>
            </a:endParaRPr>
          </a:p>
        </p:txBody>
      </p:sp>
      <p:sp>
        <p:nvSpPr>
          <p:cNvPr id="22532" name="Rectangle 5"/>
          <p:cNvSpPr>
            <a:spLocks noChangeArrowheads="1"/>
          </p:cNvSpPr>
          <p:nvPr/>
        </p:nvSpPr>
        <p:spPr bwMode="auto">
          <a:xfrm>
            <a:off x="1919289" y="4221163"/>
            <a:ext cx="81375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ea typeface="Times New Roman" charset="0"/>
                <a:cs typeface="Times New Roman" charset="0"/>
              </a:rPr>
              <a:t>is called the </a:t>
            </a:r>
            <a:r>
              <a:rPr lang="en-US" altLang="en-US" sz="3200" b="1">
                <a:latin typeface="Times New Roman" charset="0"/>
                <a:ea typeface="Times New Roman" charset="0"/>
                <a:cs typeface="Times New Roman" charset="0"/>
              </a:rPr>
              <a:t>product</a:t>
            </a:r>
            <a:r>
              <a:rPr lang="en-US" altLang="en-US" sz="3200">
                <a:latin typeface="Times New Roman" charset="0"/>
                <a:ea typeface="Times New Roman" charset="0"/>
                <a:cs typeface="Times New Roman" charset="0"/>
              </a:rPr>
              <a:t> of </a:t>
            </a:r>
            <a:r>
              <a:rPr lang="en-US" altLang="en-US" sz="3200" i="1">
                <a:latin typeface="Times New Roman" charset="0"/>
                <a:ea typeface="Times New Roman" charset="0"/>
                <a:cs typeface="Times New Roman" charset="0"/>
              </a:rPr>
              <a:t>A </a:t>
            </a:r>
            <a:r>
              <a:rPr lang="en-US" altLang="en-US" sz="3200">
                <a:latin typeface="Times New Roman" charset="0"/>
                <a:ea typeface="Times New Roman" charset="0"/>
                <a:cs typeface="Times New Roman" charset="0"/>
              </a:rPr>
              <a:t>and </a:t>
            </a:r>
            <a:r>
              <a:rPr lang="en-US" altLang="en-US" sz="3200" i="1">
                <a:latin typeface="Times New Roman" charset="0"/>
                <a:ea typeface="Times New Roman" charset="0"/>
                <a:cs typeface="Times New Roman" charset="0"/>
              </a:rPr>
              <a:t>B </a:t>
            </a:r>
            <a:r>
              <a:rPr lang="en-US" altLang="en-US" sz="3200">
                <a:latin typeface="Times New Roman" charset="0"/>
                <a:ea typeface="Times New Roman" charset="0"/>
                <a:cs typeface="Times New Roman" charset="0"/>
              </a:rPr>
              <a:t>and is denoted by </a:t>
            </a:r>
            <a:r>
              <a:rPr lang="en-US" altLang="en-US" sz="3200" i="1">
                <a:latin typeface="Times New Roman" charset="0"/>
                <a:ea typeface="Times New Roman" charset="0"/>
                <a:cs typeface="Times New Roman" charset="0"/>
              </a:rPr>
              <a:t>A</a:t>
            </a:r>
            <a:r>
              <a:rPr lang="en-US" altLang="en-US" sz="3200">
                <a:latin typeface="Times New Roman" charset="0"/>
                <a:ea typeface="Times New Roman" charset="0"/>
                <a:cs typeface="Times New Roman" charset="0"/>
              </a:rPr>
              <a:t>∙</a:t>
            </a:r>
            <a:r>
              <a:rPr lang="en-US" altLang="en-US" sz="3200" i="1">
                <a:latin typeface="Times New Roman" charset="0"/>
                <a:ea typeface="Times New Roman" charset="0"/>
                <a:cs typeface="Times New Roman" charset="0"/>
              </a:rPr>
              <a:t>B</a:t>
            </a:r>
            <a:endParaRPr lang="en-US" altLang="en-US" sz="3200">
              <a:latin typeface="Times New Roman" charset="0"/>
              <a:ea typeface="Times New Roman" charset="0"/>
              <a:cs typeface="Times New Roman" charset="0"/>
            </a:endParaRPr>
          </a:p>
        </p:txBody>
      </p:sp>
    </p:spTree>
    <p:extLst>
      <p:ext uri="{BB962C8B-B14F-4D97-AF65-F5344CB8AC3E}">
        <p14:creationId xmlns:p14="http://schemas.microsoft.com/office/powerpoint/2010/main" val="13766062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6600825" y="1341438"/>
          <a:ext cx="2338388" cy="1319212"/>
        </p:xfrm>
        <a:graphic>
          <a:graphicData uri="http://schemas.openxmlformats.org/presentationml/2006/ole">
            <mc:AlternateContent xmlns:mc="http://schemas.openxmlformats.org/markup-compatibility/2006">
              <mc:Choice xmlns:v="urn:schemas-microsoft-com:vml" Requires="v">
                <p:oleObj spid="_x0000_s75912" name="Equation" r:id="rId4" imgW="787058" imgH="444307" progId="Equation.DSMT4">
                  <p:embed/>
                </p:oleObj>
              </mc:Choice>
              <mc:Fallback>
                <p:oleObj name="Equation" r:id="rId4" imgW="787058" imgH="44430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25" y="1341438"/>
                        <a:ext cx="2338388" cy="131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555" name="Rectangle 3"/>
          <p:cNvSpPr>
            <a:spLocks noChangeArrowheads="1"/>
          </p:cNvSpPr>
          <p:nvPr/>
        </p:nvSpPr>
        <p:spPr bwMode="auto">
          <a:xfrm>
            <a:off x="1847850" y="549275"/>
            <a:ext cx="82804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rPr>
              <a:t>In the case that </a:t>
            </a:r>
            <a:r>
              <a:rPr lang="en-US" altLang="en-US" sz="3200" i="1">
                <a:latin typeface="Times New Roman" charset="0"/>
              </a:rPr>
              <a:t>A =</a:t>
            </a:r>
            <a:r>
              <a:rPr lang="en-US" altLang="en-US" sz="3200">
                <a:latin typeface="Times New Roman" charset="0"/>
              </a:rPr>
              <a:t> (</a:t>
            </a:r>
            <a:r>
              <a:rPr lang="en-US" altLang="en-US" sz="3200" i="1">
                <a:latin typeface="Times New Roman" charset="0"/>
              </a:rPr>
              <a:t>a</a:t>
            </a:r>
            <a:r>
              <a:rPr lang="en-US" altLang="en-US" sz="3200" i="1" baseline="-25000">
                <a:latin typeface="Times New Roman" charset="0"/>
              </a:rPr>
              <a:t>ij</a:t>
            </a:r>
            <a:r>
              <a:rPr lang="en-US" altLang="en-US" sz="3200">
                <a:latin typeface="Times New Roman" charset="0"/>
              </a:rPr>
              <a:t>) is an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m </a:t>
            </a:r>
            <a:r>
              <a:rPr lang="en-US" altLang="en-US" sz="3200">
                <a:latin typeface="Times New Roman" charset="0"/>
                <a:ea typeface="Times New Roman" charset="0"/>
                <a:cs typeface="Times New Roman" charset="0"/>
              </a:rPr>
              <a:t>matrix </a:t>
            </a:r>
            <a:r>
              <a:rPr lang="en-US" altLang="en-US" sz="3200">
                <a:latin typeface="Times New Roman" charset="0"/>
              </a:rPr>
              <a:t>and </a:t>
            </a:r>
            <a:r>
              <a:rPr lang="en-US" altLang="en-US" sz="3200" i="1">
                <a:latin typeface="Times New Roman" charset="0"/>
              </a:rPr>
              <a:t>B </a:t>
            </a:r>
            <a:r>
              <a:rPr lang="en-US" altLang="en-US" sz="3200">
                <a:latin typeface="Times New Roman" charset="0"/>
              </a:rPr>
              <a:t>= </a:t>
            </a:r>
            <a:r>
              <a:rPr lang="en-US" altLang="en-US" sz="3200" b="1">
                <a:latin typeface="Times New Roman" charset="0"/>
              </a:rPr>
              <a:t>v</a:t>
            </a:r>
            <a:r>
              <a:rPr lang="en-US" altLang="en-US" sz="3200" i="1">
                <a:latin typeface="Times New Roman" charset="0"/>
              </a:rPr>
              <a:t> =</a:t>
            </a:r>
            <a:r>
              <a:rPr lang="en-US" altLang="en-US" sz="3200">
                <a:latin typeface="Times New Roman" charset="0"/>
              </a:rPr>
              <a:t> (</a:t>
            </a:r>
            <a:r>
              <a:rPr lang="en-US" altLang="en-US" sz="3200" i="1">
                <a:latin typeface="Times New Roman" charset="0"/>
              </a:rPr>
              <a:t>v</a:t>
            </a:r>
            <a:r>
              <a:rPr lang="en-US" altLang="en-US" sz="3200" i="1" baseline="-25000">
                <a:latin typeface="Times New Roman" charset="0"/>
              </a:rPr>
              <a:t>j</a:t>
            </a:r>
            <a:r>
              <a:rPr lang="en-US" altLang="en-US" sz="3200">
                <a:latin typeface="Times New Roman" charset="0"/>
              </a:rPr>
              <a:t>) is an </a:t>
            </a:r>
            <a:r>
              <a:rPr lang="en-US" altLang="en-US" sz="3200" i="1">
                <a:latin typeface="Times New Roman" charset="0"/>
              </a:rPr>
              <a:t>m </a:t>
            </a:r>
            <a:r>
              <a:rPr lang="en-US" altLang="en-US" sz="3200">
                <a:latin typeface="Times New Roman" charset="0"/>
                <a:ea typeface="Times New Roman" charset="0"/>
                <a:cs typeface="Times New Roman" charset="0"/>
              </a:rPr>
              <a:t>× 1</a:t>
            </a:r>
            <a:r>
              <a:rPr lang="en-US" altLang="en-US" sz="3200" i="1">
                <a:latin typeface="Times New Roman" charset="0"/>
                <a:ea typeface="Times New Roman" charset="0"/>
                <a:cs typeface="Times New Roman" charset="0"/>
              </a:rPr>
              <a:t> </a:t>
            </a:r>
            <a:r>
              <a:rPr lang="en-US" altLang="en-US" sz="3200">
                <a:latin typeface="Times New Roman" charset="0"/>
                <a:ea typeface="Times New Roman" charset="0"/>
                <a:cs typeface="Times New Roman" charset="0"/>
              </a:rPr>
              <a:t>vector</a:t>
            </a:r>
            <a:r>
              <a:rPr lang="en-US" altLang="en-US" sz="3200">
                <a:latin typeface="Times New Roman" charset="0"/>
              </a:rPr>
              <a:t> </a:t>
            </a:r>
          </a:p>
          <a:p>
            <a:pPr eaLnBrk="1" hangingPunct="1">
              <a:spcBef>
                <a:spcPct val="20000"/>
              </a:spcBef>
            </a:pPr>
            <a:r>
              <a:rPr lang="en-US" altLang="en-US" sz="3200">
                <a:latin typeface="Times New Roman" charset="0"/>
                <a:ea typeface="Times New Roman" charset="0"/>
                <a:cs typeface="Times New Roman" charset="0"/>
              </a:rPr>
              <a:t>Then </a:t>
            </a:r>
            <a:r>
              <a:rPr lang="en-US" altLang="en-US" sz="3200" b="1">
                <a:latin typeface="Times New Roman" charset="0"/>
              </a:rPr>
              <a:t>w</a:t>
            </a:r>
            <a:r>
              <a:rPr lang="en-US" altLang="en-US" sz="3200" i="1">
                <a:latin typeface="Times New Roman" charset="0"/>
              </a:rPr>
              <a:t> =</a:t>
            </a:r>
            <a:r>
              <a:rPr lang="en-US" altLang="en-US" sz="3200">
                <a:latin typeface="Times New Roman" charset="0"/>
              </a:rPr>
              <a:t> </a:t>
            </a:r>
            <a:r>
              <a:rPr lang="en-US" altLang="en-US" sz="3200" i="1">
                <a:latin typeface="Times New Roman" charset="0"/>
              </a:rPr>
              <a:t>A</a:t>
            </a:r>
            <a:r>
              <a:rPr lang="en-US" altLang="en-US" sz="3200" i="1">
                <a:latin typeface="Times New Roman" charset="0"/>
                <a:ea typeface="Times New Roman" charset="0"/>
                <a:cs typeface="Times New Roman" charset="0"/>
              </a:rPr>
              <a:t>∙</a:t>
            </a:r>
            <a:r>
              <a:rPr lang="en-US" altLang="en-US" sz="3200" b="1">
                <a:latin typeface="Times New Roman" charset="0"/>
              </a:rPr>
              <a:t>v = </a:t>
            </a:r>
            <a:r>
              <a:rPr lang="en-US" altLang="en-US" sz="3200">
                <a:latin typeface="Times New Roman" charset="0"/>
              </a:rPr>
              <a:t>(</a:t>
            </a:r>
            <a:r>
              <a:rPr lang="en-US" altLang="en-US" sz="3200" i="1">
                <a:latin typeface="Times New Roman" charset="0"/>
              </a:rPr>
              <a:t>w</a:t>
            </a:r>
            <a:r>
              <a:rPr lang="en-US" altLang="en-US" sz="3200" i="1" baseline="-25000">
                <a:latin typeface="Times New Roman" charset="0"/>
              </a:rPr>
              <a:t>i</a:t>
            </a:r>
            <a:r>
              <a:rPr lang="en-US" altLang="en-US" sz="3200">
                <a:latin typeface="Times New Roman" charset="0"/>
              </a:rPr>
              <a:t>) where</a:t>
            </a:r>
            <a:endParaRPr lang="en-US" altLang="en-US" sz="3200">
              <a:latin typeface="Times New Roman" charset="0"/>
              <a:ea typeface="Times New Roman" charset="0"/>
              <a:cs typeface="Times New Roman" charset="0"/>
            </a:endParaRPr>
          </a:p>
        </p:txBody>
      </p:sp>
      <p:sp>
        <p:nvSpPr>
          <p:cNvPr id="23556" name="Rectangle 4"/>
          <p:cNvSpPr>
            <a:spLocks noChangeArrowheads="1"/>
          </p:cNvSpPr>
          <p:nvPr/>
        </p:nvSpPr>
        <p:spPr bwMode="auto">
          <a:xfrm>
            <a:off x="2063751" y="2708275"/>
            <a:ext cx="813752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rPr>
              <a:t>is an </a:t>
            </a:r>
            <a:r>
              <a:rPr lang="en-US" altLang="en-US" sz="3200" i="1">
                <a:latin typeface="Times New Roman" charset="0"/>
              </a:rPr>
              <a:t>n </a:t>
            </a:r>
            <a:r>
              <a:rPr lang="en-US" altLang="en-US" sz="3200">
                <a:latin typeface="Times New Roman" charset="0"/>
                <a:ea typeface="Times New Roman" charset="0"/>
                <a:cs typeface="Times New Roman" charset="0"/>
              </a:rPr>
              <a:t>× 1</a:t>
            </a:r>
            <a:r>
              <a:rPr lang="en-US" altLang="en-US" sz="3200" i="1">
                <a:latin typeface="Times New Roman" charset="0"/>
                <a:ea typeface="Times New Roman" charset="0"/>
                <a:cs typeface="Times New Roman" charset="0"/>
              </a:rPr>
              <a:t> </a:t>
            </a:r>
            <a:r>
              <a:rPr lang="en-US" altLang="en-US" sz="3200">
                <a:latin typeface="Times New Roman" charset="0"/>
                <a:ea typeface="Times New Roman" charset="0"/>
                <a:cs typeface="Times New Roman" charset="0"/>
              </a:rPr>
              <a:t>vector</a:t>
            </a:r>
            <a:r>
              <a:rPr lang="en-US" altLang="en-US" sz="3200">
                <a:latin typeface="Times New Roman" charset="0"/>
              </a:rPr>
              <a:t> </a:t>
            </a:r>
          </a:p>
        </p:txBody>
      </p:sp>
      <p:sp>
        <p:nvSpPr>
          <p:cNvPr id="23557" name="Line 5"/>
          <p:cNvSpPr>
            <a:spLocks noChangeAspect="1" noChangeShapeType="1"/>
          </p:cNvSpPr>
          <p:nvPr/>
        </p:nvSpPr>
        <p:spPr bwMode="auto">
          <a:xfrm flipV="1">
            <a:off x="2566989" y="3716338"/>
            <a:ext cx="1587" cy="19796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8" name="Line 6"/>
          <p:cNvSpPr>
            <a:spLocks noChangeAspect="1" noChangeShapeType="1"/>
          </p:cNvSpPr>
          <p:nvPr/>
        </p:nvSpPr>
        <p:spPr bwMode="auto">
          <a:xfrm>
            <a:off x="2566988" y="5695951"/>
            <a:ext cx="1727200" cy="900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59" name="Line 7"/>
          <p:cNvSpPr>
            <a:spLocks noChangeAspect="1" noChangeShapeType="1"/>
          </p:cNvSpPr>
          <p:nvPr/>
        </p:nvSpPr>
        <p:spPr bwMode="auto">
          <a:xfrm flipV="1">
            <a:off x="2566988" y="5229226"/>
            <a:ext cx="2303462"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0" name="Text Box 8"/>
          <p:cNvSpPr txBox="1">
            <a:spLocks noChangeAspect="1" noChangeArrowheads="1"/>
          </p:cNvSpPr>
          <p:nvPr/>
        </p:nvSpPr>
        <p:spPr bwMode="auto">
          <a:xfrm>
            <a:off x="4978400" y="5156201"/>
            <a:ext cx="363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2</a:t>
            </a:r>
            <a:endParaRPr lang="en-US" altLang="en-US" i="1">
              <a:latin typeface="Times New Roman" charset="0"/>
            </a:endParaRPr>
          </a:p>
        </p:txBody>
      </p:sp>
      <p:sp>
        <p:nvSpPr>
          <p:cNvPr id="23561" name="Text Box 9"/>
          <p:cNvSpPr txBox="1">
            <a:spLocks noChangeAspect="1" noChangeArrowheads="1"/>
          </p:cNvSpPr>
          <p:nvPr/>
        </p:nvSpPr>
        <p:spPr bwMode="auto">
          <a:xfrm>
            <a:off x="4330700" y="6453188"/>
            <a:ext cx="469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1</a:t>
            </a:r>
            <a:endParaRPr lang="en-US" altLang="en-US" i="1">
              <a:latin typeface="Times New Roman" charset="0"/>
            </a:endParaRPr>
          </a:p>
        </p:txBody>
      </p:sp>
      <p:sp>
        <p:nvSpPr>
          <p:cNvPr id="23562" name="Text Box 10"/>
          <p:cNvSpPr txBox="1">
            <a:spLocks noChangeAspect="1" noChangeArrowheads="1"/>
          </p:cNvSpPr>
          <p:nvPr/>
        </p:nvSpPr>
        <p:spPr bwMode="auto">
          <a:xfrm>
            <a:off x="2601913" y="3644901"/>
            <a:ext cx="46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v</a:t>
            </a:r>
            <a:r>
              <a:rPr lang="en-US" altLang="en-US" baseline="-25000">
                <a:latin typeface="Times New Roman" charset="0"/>
              </a:rPr>
              <a:t>3</a:t>
            </a:r>
            <a:endParaRPr lang="en-US" altLang="en-US" i="1">
              <a:latin typeface="Times New Roman" charset="0"/>
            </a:endParaRPr>
          </a:p>
        </p:txBody>
      </p:sp>
      <p:sp>
        <p:nvSpPr>
          <p:cNvPr id="23563" name="Line 11"/>
          <p:cNvSpPr>
            <a:spLocks noChangeAspect="1" noChangeShapeType="1"/>
          </p:cNvSpPr>
          <p:nvPr/>
        </p:nvSpPr>
        <p:spPr bwMode="auto">
          <a:xfrm flipV="1">
            <a:off x="2566988" y="4795838"/>
            <a:ext cx="1439862" cy="900112"/>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3564" name="Object 12"/>
          <p:cNvGraphicFramePr>
            <a:graphicFrameLocks noChangeAspect="1"/>
          </p:cNvGraphicFramePr>
          <p:nvPr/>
        </p:nvGraphicFramePr>
        <p:xfrm>
          <a:off x="3935414" y="4221164"/>
          <a:ext cx="434975" cy="566737"/>
        </p:xfrm>
        <a:graphic>
          <a:graphicData uri="http://schemas.openxmlformats.org/presentationml/2006/ole">
            <mc:AlternateContent xmlns:mc="http://schemas.openxmlformats.org/markup-compatibility/2006">
              <mc:Choice xmlns:v="urn:schemas-microsoft-com:vml" Requires="v">
                <p:oleObj spid="_x0000_s75913" name="Equation" r:id="rId6" imgW="545863" imgH="710891" progId="Equation.DSMT4">
                  <p:embed/>
                </p:oleObj>
              </mc:Choice>
              <mc:Fallback>
                <p:oleObj name="Equation" r:id="rId6" imgW="545863" imgH="71089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5414" y="4221164"/>
                        <a:ext cx="434975"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565" name="Line 16"/>
          <p:cNvSpPr>
            <a:spLocks noChangeAspect="1" noChangeShapeType="1"/>
          </p:cNvSpPr>
          <p:nvPr/>
        </p:nvSpPr>
        <p:spPr bwMode="auto">
          <a:xfrm flipV="1">
            <a:off x="7248525" y="3429001"/>
            <a:ext cx="1588" cy="19796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Line 17"/>
          <p:cNvSpPr>
            <a:spLocks noChangeAspect="1" noChangeShapeType="1"/>
          </p:cNvSpPr>
          <p:nvPr/>
        </p:nvSpPr>
        <p:spPr bwMode="auto">
          <a:xfrm>
            <a:off x="7248525" y="5408613"/>
            <a:ext cx="1727200" cy="900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7" name="Line 18"/>
          <p:cNvSpPr>
            <a:spLocks noChangeAspect="1" noChangeShapeType="1"/>
          </p:cNvSpPr>
          <p:nvPr/>
        </p:nvSpPr>
        <p:spPr bwMode="auto">
          <a:xfrm flipV="1">
            <a:off x="7248526" y="4941889"/>
            <a:ext cx="2303463"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8" name="Text Box 19"/>
          <p:cNvSpPr txBox="1">
            <a:spLocks noChangeAspect="1" noChangeArrowheads="1"/>
          </p:cNvSpPr>
          <p:nvPr/>
        </p:nvSpPr>
        <p:spPr bwMode="auto">
          <a:xfrm>
            <a:off x="9659938" y="4868863"/>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w</a:t>
            </a:r>
            <a:r>
              <a:rPr lang="en-US" altLang="en-US" baseline="-25000">
                <a:latin typeface="Times New Roman" charset="0"/>
              </a:rPr>
              <a:t>2</a:t>
            </a:r>
            <a:endParaRPr lang="en-US" altLang="en-US" i="1">
              <a:latin typeface="Times New Roman" charset="0"/>
            </a:endParaRPr>
          </a:p>
        </p:txBody>
      </p:sp>
      <p:sp>
        <p:nvSpPr>
          <p:cNvPr id="23569" name="Text Box 20"/>
          <p:cNvSpPr txBox="1">
            <a:spLocks noChangeAspect="1" noChangeArrowheads="1"/>
          </p:cNvSpPr>
          <p:nvPr/>
        </p:nvSpPr>
        <p:spPr bwMode="auto">
          <a:xfrm>
            <a:off x="9012238" y="6165851"/>
            <a:ext cx="46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w</a:t>
            </a:r>
            <a:r>
              <a:rPr lang="en-US" altLang="en-US" baseline="-25000">
                <a:latin typeface="Times New Roman" charset="0"/>
              </a:rPr>
              <a:t>1</a:t>
            </a:r>
            <a:endParaRPr lang="en-US" altLang="en-US" i="1">
              <a:latin typeface="Times New Roman" charset="0"/>
            </a:endParaRPr>
          </a:p>
        </p:txBody>
      </p:sp>
      <p:sp>
        <p:nvSpPr>
          <p:cNvPr id="23570" name="Text Box 21"/>
          <p:cNvSpPr txBox="1">
            <a:spLocks noChangeAspect="1" noChangeArrowheads="1"/>
          </p:cNvSpPr>
          <p:nvPr/>
        </p:nvSpPr>
        <p:spPr bwMode="auto">
          <a:xfrm>
            <a:off x="7283450" y="3357563"/>
            <a:ext cx="469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i="1">
                <a:latin typeface="Times New Roman" charset="0"/>
              </a:rPr>
              <a:t>w</a:t>
            </a:r>
            <a:r>
              <a:rPr lang="en-US" altLang="en-US" baseline="-25000">
                <a:latin typeface="Times New Roman" charset="0"/>
              </a:rPr>
              <a:t>3</a:t>
            </a:r>
            <a:endParaRPr lang="en-US" altLang="en-US" i="1">
              <a:latin typeface="Times New Roman" charset="0"/>
            </a:endParaRPr>
          </a:p>
        </p:txBody>
      </p:sp>
      <p:graphicFrame>
        <p:nvGraphicFramePr>
          <p:cNvPr id="23571" name="Object 23"/>
          <p:cNvGraphicFramePr>
            <a:graphicFrameLocks noChangeAspect="1"/>
          </p:cNvGraphicFramePr>
          <p:nvPr/>
        </p:nvGraphicFramePr>
        <p:xfrm>
          <a:off x="9120188" y="5300664"/>
          <a:ext cx="755650" cy="566737"/>
        </p:xfrm>
        <a:graphic>
          <a:graphicData uri="http://schemas.openxmlformats.org/presentationml/2006/ole">
            <mc:AlternateContent xmlns:mc="http://schemas.openxmlformats.org/markup-compatibility/2006">
              <mc:Choice xmlns:v="urn:schemas-microsoft-com:vml" Requires="v">
                <p:oleObj spid="_x0000_s75914" name="Equation" r:id="rId8" imgW="952087" imgH="710891" progId="Equation.DSMT4">
                  <p:embed/>
                </p:oleObj>
              </mc:Choice>
              <mc:Fallback>
                <p:oleObj name="Equation" r:id="rId8" imgW="952087" imgH="71089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20188" y="5300664"/>
                        <a:ext cx="7556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3572" name="Oval 24"/>
          <p:cNvSpPr>
            <a:spLocks noChangeArrowheads="1"/>
          </p:cNvSpPr>
          <p:nvPr/>
        </p:nvSpPr>
        <p:spPr bwMode="auto">
          <a:xfrm>
            <a:off x="4800601" y="3429001"/>
            <a:ext cx="2087563" cy="504825"/>
          </a:xfrm>
          <a:prstGeom prst="ellipse">
            <a:avLst/>
          </a:prstGeom>
          <a:noFill/>
          <a:ln w="508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CA" altLang="en-US"/>
          </a:p>
        </p:txBody>
      </p:sp>
      <p:sp>
        <p:nvSpPr>
          <p:cNvPr id="23573" name="Freeform 25"/>
          <p:cNvSpPr>
            <a:spLocks/>
          </p:cNvSpPr>
          <p:nvPr/>
        </p:nvSpPr>
        <p:spPr bwMode="auto">
          <a:xfrm>
            <a:off x="4727575" y="3429001"/>
            <a:ext cx="2305050" cy="936625"/>
          </a:xfrm>
          <a:custGeom>
            <a:avLst/>
            <a:gdLst>
              <a:gd name="T0" fmla="*/ 0 w 1452"/>
              <a:gd name="T1" fmla="*/ 0 h 590"/>
              <a:gd name="T2" fmla="*/ 2147483647 w 1452"/>
              <a:gd name="T3" fmla="*/ 2147483647 h 590"/>
              <a:gd name="T4" fmla="*/ 2147483647 w 1452"/>
              <a:gd name="T5" fmla="*/ 2147483647 h 590"/>
              <a:gd name="T6" fmla="*/ 2147483647 w 1452"/>
              <a:gd name="T7" fmla="*/ 0 h 590"/>
              <a:gd name="T8" fmla="*/ 2147483647 w 1452"/>
              <a:gd name="T9" fmla="*/ 2147483647 h 590"/>
              <a:gd name="T10" fmla="*/ 2147483647 w 1452"/>
              <a:gd name="T11" fmla="*/ 2147483647 h 590"/>
              <a:gd name="T12" fmla="*/ 0 60000 65536"/>
              <a:gd name="T13" fmla="*/ 0 60000 65536"/>
              <a:gd name="T14" fmla="*/ 0 60000 65536"/>
              <a:gd name="T15" fmla="*/ 0 60000 65536"/>
              <a:gd name="T16" fmla="*/ 0 60000 65536"/>
              <a:gd name="T17" fmla="*/ 0 60000 65536"/>
              <a:gd name="T18" fmla="*/ 0 w 1452"/>
              <a:gd name="T19" fmla="*/ 0 h 590"/>
              <a:gd name="T20" fmla="*/ 1452 w 1452"/>
              <a:gd name="T21" fmla="*/ 590 h 590"/>
            </a:gdLst>
            <a:ahLst/>
            <a:cxnLst>
              <a:cxn ang="T12">
                <a:pos x="T0" y="T1"/>
              </a:cxn>
              <a:cxn ang="T13">
                <a:pos x="T2" y="T3"/>
              </a:cxn>
              <a:cxn ang="T14">
                <a:pos x="T4" y="T5"/>
              </a:cxn>
              <a:cxn ang="T15">
                <a:pos x="T6" y="T7"/>
              </a:cxn>
              <a:cxn ang="T16">
                <a:pos x="T8" y="T9"/>
              </a:cxn>
              <a:cxn ang="T17">
                <a:pos x="T10" y="T11"/>
              </a:cxn>
            </a:cxnLst>
            <a:rect l="T18" t="T19" r="T20" b="T21"/>
            <a:pathLst>
              <a:path w="1452" h="590">
                <a:moveTo>
                  <a:pt x="0" y="0"/>
                </a:moveTo>
                <a:lnTo>
                  <a:pt x="272" y="227"/>
                </a:lnTo>
                <a:lnTo>
                  <a:pt x="1225" y="181"/>
                </a:lnTo>
                <a:lnTo>
                  <a:pt x="1452" y="0"/>
                </a:lnTo>
                <a:lnTo>
                  <a:pt x="1452" y="590"/>
                </a:lnTo>
                <a:lnTo>
                  <a:pt x="46" y="544"/>
                </a:lnTo>
              </a:path>
            </a:pathLst>
          </a:custGeom>
          <a:solidFill>
            <a:schemeClr val="bg1"/>
          </a:solidFill>
          <a:ln w="9525">
            <a:solidFill>
              <a:schemeClr val="bg1"/>
            </a:solidFill>
            <a:round/>
            <a:headEnd/>
            <a:tailEnd/>
          </a:ln>
        </p:spPr>
        <p:txBody>
          <a:bodyPr/>
          <a:lstStyle/>
          <a:p>
            <a:endParaRPr lang="en-US"/>
          </a:p>
        </p:txBody>
      </p:sp>
      <p:sp>
        <p:nvSpPr>
          <p:cNvPr id="23574" name="Line 26"/>
          <p:cNvSpPr>
            <a:spLocks noChangeAspect="1" noChangeShapeType="1"/>
          </p:cNvSpPr>
          <p:nvPr/>
        </p:nvSpPr>
        <p:spPr bwMode="auto">
          <a:xfrm>
            <a:off x="6816726" y="3573463"/>
            <a:ext cx="214313" cy="13335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5" name="Line 27"/>
          <p:cNvSpPr>
            <a:spLocks noChangeShapeType="1"/>
          </p:cNvSpPr>
          <p:nvPr/>
        </p:nvSpPr>
        <p:spPr bwMode="auto">
          <a:xfrm>
            <a:off x="7248526" y="5373688"/>
            <a:ext cx="1800225"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23576" name="Object 28"/>
          <p:cNvGraphicFramePr>
            <a:graphicFrameLocks noChangeAspect="1"/>
          </p:cNvGraphicFramePr>
          <p:nvPr/>
        </p:nvGraphicFramePr>
        <p:xfrm>
          <a:off x="5664200" y="2924175"/>
          <a:ext cx="465138" cy="501650"/>
        </p:xfrm>
        <a:graphic>
          <a:graphicData uri="http://schemas.openxmlformats.org/presentationml/2006/ole">
            <mc:AlternateContent xmlns:mc="http://schemas.openxmlformats.org/markup-compatibility/2006">
              <mc:Choice xmlns:v="urn:schemas-microsoft-com:vml" Requires="v">
                <p:oleObj spid="_x0000_s75915" name="Equation" r:id="rId10" imgW="152268" imgH="164957" progId="Equation.DSMT4">
                  <p:embed/>
                </p:oleObj>
              </mc:Choice>
              <mc:Fallback>
                <p:oleObj name="Equation" r:id="rId10" imgW="152268" imgH="16495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4200" y="2924175"/>
                        <a:ext cx="46513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83480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Text Box 6"/>
          <p:cNvSpPr txBox="1">
            <a:spLocks noChangeArrowheads="1"/>
          </p:cNvSpPr>
          <p:nvPr/>
        </p:nvSpPr>
        <p:spPr bwMode="auto">
          <a:xfrm>
            <a:off x="553792" y="1295400"/>
            <a:ext cx="9352208"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altLang="en-US" sz="2400" dirty="0">
                <a:solidFill>
                  <a:srgbClr val="003366"/>
                </a:solidFill>
              </a:rPr>
              <a:t>Measurement Scales (</a:t>
            </a:r>
            <a:r>
              <a:rPr lang="en-US" sz="2400" dirty="0"/>
              <a:t>are used to categorize and/or quantify variables)</a:t>
            </a:r>
            <a:endParaRPr lang="en-US" altLang="en-US" sz="2400" dirty="0">
              <a:solidFill>
                <a:srgbClr val="003366"/>
              </a:solidFill>
            </a:endParaRPr>
          </a:p>
          <a:p>
            <a:pPr lvl="1">
              <a:buFontTx/>
              <a:buChar char="•"/>
            </a:pPr>
            <a:r>
              <a:rPr lang="en-US" altLang="en-US" sz="2400" b="1" dirty="0">
                <a:solidFill>
                  <a:srgbClr val="FF0000"/>
                </a:solidFill>
              </a:rPr>
              <a:t>Categorical</a:t>
            </a:r>
            <a:r>
              <a:rPr lang="en-US" altLang="en-US" b="1" dirty="0">
                <a:solidFill>
                  <a:srgbClr val="FF0000"/>
                </a:solidFill>
              </a:rPr>
              <a:t> also known as </a:t>
            </a:r>
            <a:r>
              <a:rPr lang="en-US" altLang="en-US" b="1" dirty="0"/>
              <a:t>Nominal Scale</a:t>
            </a:r>
          </a:p>
          <a:p>
            <a:pPr lvl="2">
              <a:buFontTx/>
              <a:buChar char="•"/>
            </a:pPr>
            <a:r>
              <a:rPr lang="en-US" altLang="en-US" b="1" dirty="0"/>
              <a:t>Classification of people, places, or things into categories (e.g. age ranges, colors, etc.).</a:t>
            </a:r>
          </a:p>
          <a:p>
            <a:pPr lvl="2">
              <a:buFontTx/>
              <a:buChar char="•"/>
            </a:pPr>
            <a:r>
              <a:rPr lang="en-US" altLang="en-US" b="1" dirty="0"/>
              <a:t>Classifications must be mutually exclusive (every element should belong to one category with no ambiguity).</a:t>
            </a:r>
          </a:p>
          <a:p>
            <a:pPr lvl="2">
              <a:buFontTx/>
              <a:buChar char="•"/>
            </a:pPr>
            <a:r>
              <a:rPr lang="en-US" altLang="en-US" b="1" dirty="0"/>
              <a:t>Weakest of the four scales. No category is greater than or less (better or worse) than the others. They are just different.</a:t>
            </a:r>
          </a:p>
          <a:p>
            <a:pPr lvl="2"/>
            <a:endParaRPr lang="en-US" altLang="en-US" b="1" dirty="0"/>
          </a:p>
          <a:p>
            <a:pPr lvl="1">
              <a:buFontTx/>
              <a:buChar char="•"/>
            </a:pPr>
            <a:r>
              <a:rPr lang="en-US" altLang="en-US" sz="2400" b="1" dirty="0">
                <a:solidFill>
                  <a:srgbClr val="FF0000"/>
                </a:solidFill>
              </a:rPr>
              <a:t>Ordinal</a:t>
            </a:r>
            <a:r>
              <a:rPr lang="en-US" altLang="en-US" sz="2400" b="1" dirty="0"/>
              <a:t> </a:t>
            </a:r>
            <a:r>
              <a:rPr lang="en-US" altLang="en-US" b="1" dirty="0"/>
              <a:t>or Ranking Scale</a:t>
            </a:r>
          </a:p>
          <a:p>
            <a:pPr lvl="2">
              <a:buFontTx/>
              <a:buChar char="•"/>
            </a:pPr>
            <a:r>
              <a:rPr lang="en-US" altLang="en-US" b="1" dirty="0"/>
              <a:t>Classification of people, places, or things into a ranking such that the data is arranged into a meaningful order (e.g. poor, fair, good, excellent).</a:t>
            </a:r>
          </a:p>
          <a:p>
            <a:pPr lvl="2">
              <a:buFontTx/>
              <a:buChar char="•"/>
            </a:pPr>
            <a:r>
              <a:rPr lang="en-US" altLang="en-US" b="1" dirty="0"/>
              <a:t>Qualitative classification only</a:t>
            </a:r>
          </a:p>
        </p:txBody>
      </p:sp>
      <p:sp>
        <p:nvSpPr>
          <p:cNvPr id="24583" name="Rectangle 7"/>
          <p:cNvSpPr>
            <a:spLocks noChangeArrowheads="1"/>
          </p:cNvSpPr>
          <p:nvPr/>
        </p:nvSpPr>
        <p:spPr bwMode="auto">
          <a:xfrm>
            <a:off x="437322" y="304800"/>
            <a:ext cx="75902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800" b="1" dirty="0">
                <a:solidFill>
                  <a:srgbClr val="003366"/>
                </a:solidFill>
              </a:rPr>
              <a:t>ii. Introduction to Data Analysis</a:t>
            </a:r>
          </a:p>
        </p:txBody>
      </p:sp>
    </p:spTree>
    <p:extLst>
      <p:ext uri="{BB962C8B-B14F-4D97-AF65-F5344CB8AC3E}">
        <p14:creationId xmlns:p14="http://schemas.microsoft.com/office/powerpoint/2010/main" val="311760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3648076" y="1484313"/>
          <a:ext cx="4017963" cy="2493962"/>
        </p:xfrm>
        <a:graphic>
          <a:graphicData uri="http://schemas.openxmlformats.org/presentationml/2006/ole">
            <mc:AlternateContent xmlns:mc="http://schemas.openxmlformats.org/markup-compatibility/2006">
              <mc:Choice xmlns:v="urn:schemas-microsoft-com:vml" Requires="v">
                <p:oleObj spid="_x0000_s77861" name="Equation" r:id="rId4" imgW="1473200" imgH="914400" progId="Equation.DSMT4">
                  <p:embed/>
                </p:oleObj>
              </mc:Choice>
              <mc:Fallback>
                <p:oleObj name="Equation" r:id="rId4" imgW="1473200" imgH="914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8076" y="1484313"/>
                        <a:ext cx="4017963" cy="249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4579" name="Rectangle 4"/>
          <p:cNvSpPr>
            <a:spLocks noChangeArrowheads="1"/>
          </p:cNvSpPr>
          <p:nvPr/>
        </p:nvSpPr>
        <p:spPr bwMode="auto">
          <a:xfrm>
            <a:off x="1847850" y="260350"/>
            <a:ext cx="82296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Definition</a:t>
            </a:r>
          </a:p>
          <a:p>
            <a:pPr eaLnBrk="1" hangingPunct="1">
              <a:spcBef>
                <a:spcPct val="20000"/>
              </a:spcBef>
            </a:pPr>
            <a:r>
              <a:rPr lang="en-US" altLang="en-US" sz="3200">
                <a:latin typeface="Times New Roman" charset="0"/>
              </a:rPr>
              <a:t>An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n </a:t>
            </a:r>
            <a:r>
              <a:rPr lang="en-US" altLang="en-US" sz="3200" b="1">
                <a:latin typeface="Times New Roman" charset="0"/>
                <a:ea typeface="Times New Roman" charset="0"/>
                <a:cs typeface="Times New Roman" charset="0"/>
              </a:rPr>
              <a:t>identity </a:t>
            </a:r>
            <a:r>
              <a:rPr lang="en-US" altLang="en-US" sz="3200">
                <a:latin typeface="Times New Roman" charset="0"/>
                <a:ea typeface="Times New Roman" charset="0"/>
                <a:cs typeface="Times New Roman" charset="0"/>
              </a:rPr>
              <a:t>matrix, </a:t>
            </a:r>
            <a:r>
              <a:rPr lang="en-US" altLang="en-US" sz="3200" i="1">
                <a:latin typeface="Times New Roman" charset="0"/>
                <a:ea typeface="Times New Roman" charset="0"/>
                <a:cs typeface="Times New Roman" charset="0"/>
              </a:rPr>
              <a:t>I</a:t>
            </a:r>
            <a:r>
              <a:rPr lang="en-US" altLang="en-US" sz="3200">
                <a:latin typeface="Times New Roman" charset="0"/>
                <a:ea typeface="Times New Roman" charset="0"/>
                <a:cs typeface="Times New Roman" charset="0"/>
              </a:rPr>
              <a:t>, is the square matrix</a:t>
            </a:r>
          </a:p>
        </p:txBody>
      </p:sp>
      <p:sp>
        <p:nvSpPr>
          <p:cNvPr id="24580" name="Rectangle 5"/>
          <p:cNvSpPr>
            <a:spLocks noChangeArrowheads="1"/>
          </p:cNvSpPr>
          <p:nvPr/>
        </p:nvSpPr>
        <p:spPr bwMode="auto">
          <a:xfrm>
            <a:off x="1847850" y="4292601"/>
            <a:ext cx="80645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Note:</a:t>
            </a:r>
          </a:p>
          <a:p>
            <a:pPr eaLnBrk="1" hangingPunct="1">
              <a:spcBef>
                <a:spcPct val="20000"/>
              </a:spcBef>
            </a:pPr>
            <a:endParaRPr lang="en-US" altLang="en-US" sz="3200">
              <a:latin typeface="Times New Roman" charset="0"/>
            </a:endParaRPr>
          </a:p>
          <a:p>
            <a:pPr eaLnBrk="1" hangingPunct="1">
              <a:spcBef>
                <a:spcPct val="20000"/>
              </a:spcBef>
            </a:pPr>
            <a:endParaRPr lang="en-US" altLang="en-US" sz="3200">
              <a:latin typeface="Times New Roman" charset="0"/>
              <a:ea typeface="Times New Roman" charset="0"/>
              <a:cs typeface="Times New Roman" charset="0"/>
            </a:endParaRPr>
          </a:p>
        </p:txBody>
      </p:sp>
      <p:sp>
        <p:nvSpPr>
          <p:cNvPr id="24581" name="Rectangle 6"/>
          <p:cNvSpPr>
            <a:spLocks noChangeArrowheads="1"/>
          </p:cNvSpPr>
          <p:nvPr/>
        </p:nvSpPr>
        <p:spPr bwMode="auto">
          <a:xfrm>
            <a:off x="2135188" y="4941889"/>
            <a:ext cx="80645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FontTx/>
              <a:buAutoNum type="arabicPeriod"/>
            </a:pPr>
            <a:r>
              <a:rPr lang="en-US" altLang="en-US" sz="3200">
                <a:latin typeface="Times New Roman" charset="0"/>
              </a:rPr>
              <a:t> </a:t>
            </a:r>
            <a:r>
              <a:rPr lang="en-US" altLang="en-US" sz="3200" i="1">
                <a:latin typeface="Times New Roman" charset="0"/>
              </a:rPr>
              <a:t>AI = A</a:t>
            </a:r>
          </a:p>
          <a:p>
            <a:pPr eaLnBrk="1" hangingPunct="1">
              <a:spcBef>
                <a:spcPct val="20000"/>
              </a:spcBef>
              <a:buFontTx/>
              <a:buAutoNum type="arabicPeriod"/>
            </a:pPr>
            <a:r>
              <a:rPr lang="en-US" altLang="en-US" sz="3200">
                <a:latin typeface="Times New Roman" charset="0"/>
              </a:rPr>
              <a:t> </a:t>
            </a:r>
            <a:r>
              <a:rPr lang="en-US" altLang="en-US" sz="3200" i="1">
                <a:latin typeface="Times New Roman" charset="0"/>
              </a:rPr>
              <a:t>IA = A.</a:t>
            </a:r>
            <a:endParaRPr lang="en-US" altLang="en-US" sz="3200">
              <a:latin typeface="Times New Roman" charset="0"/>
            </a:endParaRPr>
          </a:p>
          <a:p>
            <a:pPr eaLnBrk="1" hangingPunct="1">
              <a:spcBef>
                <a:spcPct val="20000"/>
              </a:spcBef>
            </a:pPr>
            <a:endParaRPr lang="en-US" altLang="en-US" sz="3200">
              <a:latin typeface="Times New Roman" charset="0"/>
              <a:ea typeface="Times New Roman" charset="0"/>
              <a:cs typeface="Times New Roman" charset="0"/>
            </a:endParaRPr>
          </a:p>
        </p:txBody>
      </p:sp>
    </p:spTree>
    <p:extLst>
      <p:ext uri="{BB962C8B-B14F-4D97-AF65-F5344CB8AC3E}">
        <p14:creationId xmlns:p14="http://schemas.microsoft.com/office/powerpoint/2010/main" val="1946672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1847850" y="260350"/>
            <a:ext cx="82296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b="1">
                <a:latin typeface="Times New Roman" charset="0"/>
              </a:rPr>
              <a:t>Definition (The inverse of an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n </a:t>
            </a:r>
            <a:r>
              <a:rPr lang="en-US" altLang="en-US" sz="3200" b="1">
                <a:latin typeface="Times New Roman" charset="0"/>
                <a:ea typeface="Times New Roman" charset="0"/>
                <a:cs typeface="Times New Roman" charset="0"/>
              </a:rPr>
              <a:t>matrix)</a:t>
            </a:r>
            <a:endParaRPr lang="en-US" altLang="en-US" sz="3200" b="1">
              <a:latin typeface="Times New Roman" charset="0"/>
            </a:endParaRPr>
          </a:p>
          <a:p>
            <a:pPr eaLnBrk="1" hangingPunct="1">
              <a:spcBef>
                <a:spcPct val="20000"/>
              </a:spcBef>
            </a:pPr>
            <a:endParaRPr lang="en-US" altLang="en-US" sz="3200">
              <a:latin typeface="Times New Roman" charset="0"/>
              <a:ea typeface="Times New Roman" charset="0"/>
              <a:cs typeface="Times New Roman" charset="0"/>
            </a:endParaRPr>
          </a:p>
        </p:txBody>
      </p:sp>
      <p:sp>
        <p:nvSpPr>
          <p:cNvPr id="25603" name="Rectangle 5"/>
          <p:cNvSpPr>
            <a:spLocks noChangeArrowheads="1"/>
          </p:cNvSpPr>
          <p:nvPr/>
        </p:nvSpPr>
        <p:spPr bwMode="auto">
          <a:xfrm>
            <a:off x="2063751" y="4652963"/>
            <a:ext cx="842486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rPr>
              <a:t> 	</a:t>
            </a:r>
            <a:r>
              <a:rPr lang="en-US" altLang="en-US" sz="3200" i="1">
                <a:latin typeface="Times New Roman" charset="0"/>
              </a:rPr>
              <a:t>AB = BA = I</a:t>
            </a:r>
            <a:r>
              <a:rPr lang="en-US" altLang="en-US" sz="3200">
                <a:latin typeface="Times New Roman" charset="0"/>
              </a:rPr>
              <a:t>, </a:t>
            </a:r>
          </a:p>
          <a:p>
            <a:pPr eaLnBrk="1" hangingPunct="1">
              <a:spcBef>
                <a:spcPct val="20000"/>
              </a:spcBef>
            </a:pPr>
            <a:r>
              <a:rPr lang="en-US" altLang="en-US" sz="3200">
                <a:latin typeface="Times New Roman" charset="0"/>
              </a:rPr>
              <a:t>If the matrix </a:t>
            </a:r>
            <a:r>
              <a:rPr lang="en-US" altLang="en-US" sz="3200" i="1">
                <a:latin typeface="Times New Roman" charset="0"/>
              </a:rPr>
              <a:t>B </a:t>
            </a:r>
            <a:r>
              <a:rPr lang="en-US" altLang="en-US" sz="3200">
                <a:latin typeface="Times New Roman" charset="0"/>
              </a:rPr>
              <a:t>exists then </a:t>
            </a:r>
            <a:r>
              <a:rPr lang="en-US" altLang="en-US" sz="3200" i="1">
                <a:latin typeface="Times New Roman" charset="0"/>
              </a:rPr>
              <a:t>A </a:t>
            </a:r>
            <a:r>
              <a:rPr lang="en-US" altLang="en-US" sz="3200">
                <a:latin typeface="Times New Roman" charset="0"/>
              </a:rPr>
              <a:t>is called </a:t>
            </a:r>
            <a:r>
              <a:rPr lang="en-US" altLang="en-US" sz="3200" b="1">
                <a:latin typeface="Times New Roman" charset="0"/>
              </a:rPr>
              <a:t>invertible</a:t>
            </a:r>
            <a:r>
              <a:rPr lang="en-US" altLang="en-US" sz="3200" i="1">
                <a:latin typeface="Times New Roman" charset="0"/>
              </a:rPr>
              <a:t> </a:t>
            </a:r>
            <a:r>
              <a:rPr lang="en-US" altLang="en-US" sz="3200">
                <a:latin typeface="Times New Roman" charset="0"/>
              </a:rPr>
              <a:t>Also </a:t>
            </a:r>
            <a:r>
              <a:rPr lang="en-US" altLang="en-US" sz="3200" i="1">
                <a:latin typeface="Times New Roman" charset="0"/>
              </a:rPr>
              <a:t>B </a:t>
            </a:r>
            <a:r>
              <a:rPr lang="en-US" altLang="en-US" sz="3200">
                <a:latin typeface="Times New Roman" charset="0"/>
              </a:rPr>
              <a:t>is called the </a:t>
            </a:r>
            <a:r>
              <a:rPr lang="en-US" altLang="en-US" sz="3200" b="1">
                <a:latin typeface="Times New Roman" charset="0"/>
              </a:rPr>
              <a:t>inverse </a:t>
            </a:r>
            <a:r>
              <a:rPr lang="en-US" altLang="en-US" sz="3200">
                <a:latin typeface="Times New Roman" charset="0"/>
              </a:rPr>
              <a:t>of </a:t>
            </a:r>
            <a:r>
              <a:rPr lang="en-US" altLang="en-US" sz="3200" i="1">
                <a:latin typeface="Times New Roman" charset="0"/>
              </a:rPr>
              <a:t>A </a:t>
            </a:r>
            <a:r>
              <a:rPr lang="en-US" altLang="en-US" sz="3200">
                <a:latin typeface="Times New Roman" charset="0"/>
              </a:rPr>
              <a:t>and is denoted by </a:t>
            </a:r>
            <a:r>
              <a:rPr lang="en-US" altLang="en-US" sz="3200" i="1">
                <a:latin typeface="Times New Roman" charset="0"/>
              </a:rPr>
              <a:t>A</a:t>
            </a:r>
            <a:r>
              <a:rPr lang="en-US" altLang="en-US" sz="3200" baseline="30000">
                <a:latin typeface="Times New Roman" charset="0"/>
              </a:rPr>
              <a:t>-1</a:t>
            </a:r>
            <a:endParaRPr lang="en-US" altLang="en-US" sz="3200" i="1">
              <a:latin typeface="Times New Roman" charset="0"/>
            </a:endParaRPr>
          </a:p>
          <a:p>
            <a:pPr eaLnBrk="1" hangingPunct="1">
              <a:spcBef>
                <a:spcPct val="20000"/>
              </a:spcBef>
            </a:pPr>
            <a:endParaRPr lang="en-US" altLang="en-US" sz="3200">
              <a:latin typeface="Times New Roman" charset="0"/>
              <a:ea typeface="Times New Roman" charset="0"/>
              <a:cs typeface="Times New Roman" charset="0"/>
            </a:endParaRPr>
          </a:p>
        </p:txBody>
      </p:sp>
      <p:graphicFrame>
        <p:nvGraphicFramePr>
          <p:cNvPr id="25604" name="Object 6"/>
          <p:cNvGraphicFramePr>
            <a:graphicFrameLocks noChangeAspect="1"/>
          </p:cNvGraphicFramePr>
          <p:nvPr/>
        </p:nvGraphicFramePr>
        <p:xfrm>
          <a:off x="3000375" y="1412876"/>
          <a:ext cx="5335588" cy="2562225"/>
        </p:xfrm>
        <a:graphic>
          <a:graphicData uri="http://schemas.openxmlformats.org/presentationml/2006/ole">
            <mc:AlternateContent xmlns:mc="http://schemas.openxmlformats.org/markup-compatibility/2006">
              <mc:Choice xmlns:v="urn:schemas-microsoft-com:vml" Requires="v">
                <p:oleObj spid="_x0000_s79909" name="Equation" r:id="rId4" imgW="1955800" imgH="939800" progId="Equation.DSMT4">
                  <p:embed/>
                </p:oleObj>
              </mc:Choice>
              <mc:Fallback>
                <p:oleObj name="Equation" r:id="rId4" imgW="19558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1412876"/>
                        <a:ext cx="5335588" cy="256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5605" name="Rectangle 7"/>
          <p:cNvSpPr>
            <a:spLocks noChangeArrowheads="1"/>
          </p:cNvSpPr>
          <p:nvPr/>
        </p:nvSpPr>
        <p:spPr bwMode="auto">
          <a:xfrm>
            <a:off x="1992313" y="836614"/>
            <a:ext cx="82296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rPr>
              <a:t>Let </a:t>
            </a:r>
            <a:r>
              <a:rPr lang="en-US" altLang="en-US" sz="3200" i="1">
                <a:latin typeface="Times New Roman" charset="0"/>
                <a:ea typeface="Times New Roman" charset="0"/>
                <a:cs typeface="Times New Roman" charset="0"/>
              </a:rPr>
              <a:t>A</a:t>
            </a:r>
            <a:r>
              <a:rPr lang="en-US" altLang="en-US" sz="3200">
                <a:latin typeface="Times New Roman" charset="0"/>
              </a:rPr>
              <a:t> </a:t>
            </a:r>
            <a:r>
              <a:rPr lang="en-US" altLang="en-US" sz="3200">
                <a:latin typeface="Times New Roman" charset="0"/>
                <a:ea typeface="Times New Roman" charset="0"/>
                <a:cs typeface="Times New Roman" charset="0"/>
              </a:rPr>
              <a:t>denote the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n </a:t>
            </a:r>
            <a:r>
              <a:rPr lang="en-US" altLang="en-US" sz="3200">
                <a:latin typeface="Times New Roman" charset="0"/>
                <a:ea typeface="Times New Roman" charset="0"/>
                <a:cs typeface="Times New Roman" charset="0"/>
              </a:rPr>
              <a:t>matrix</a:t>
            </a:r>
          </a:p>
        </p:txBody>
      </p:sp>
      <p:sp>
        <p:nvSpPr>
          <p:cNvPr id="25606" name="Rectangle 8"/>
          <p:cNvSpPr>
            <a:spLocks noChangeArrowheads="1"/>
          </p:cNvSpPr>
          <p:nvPr/>
        </p:nvSpPr>
        <p:spPr bwMode="auto">
          <a:xfrm>
            <a:off x="1992314" y="4076700"/>
            <a:ext cx="8353425"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3200">
                <a:latin typeface="Times New Roman" charset="0"/>
              </a:rPr>
              <a:t>Let </a:t>
            </a:r>
            <a:r>
              <a:rPr lang="en-US" altLang="en-US" sz="3200" i="1">
                <a:latin typeface="Times New Roman" charset="0"/>
                <a:ea typeface="Times New Roman" charset="0"/>
                <a:cs typeface="Times New Roman" charset="0"/>
              </a:rPr>
              <a:t>B</a:t>
            </a:r>
            <a:r>
              <a:rPr lang="en-US" altLang="en-US" sz="3200">
                <a:latin typeface="Times New Roman" charset="0"/>
              </a:rPr>
              <a:t> </a:t>
            </a:r>
            <a:r>
              <a:rPr lang="en-US" altLang="en-US" sz="3200">
                <a:latin typeface="Times New Roman" charset="0"/>
                <a:ea typeface="Times New Roman" charset="0"/>
                <a:cs typeface="Times New Roman" charset="0"/>
              </a:rPr>
              <a:t>denote an </a:t>
            </a:r>
            <a:r>
              <a:rPr lang="en-US" altLang="en-US" sz="3200" i="1">
                <a:latin typeface="Times New Roman" charset="0"/>
              </a:rPr>
              <a:t>n </a:t>
            </a:r>
            <a:r>
              <a:rPr lang="en-US" altLang="en-US" sz="3200">
                <a:latin typeface="Times New Roman" charset="0"/>
                <a:ea typeface="Times New Roman" charset="0"/>
                <a:cs typeface="Times New Roman" charset="0"/>
              </a:rPr>
              <a:t>× </a:t>
            </a:r>
            <a:r>
              <a:rPr lang="en-US" altLang="en-US" sz="3200" i="1">
                <a:latin typeface="Times New Roman" charset="0"/>
                <a:ea typeface="Times New Roman" charset="0"/>
                <a:cs typeface="Times New Roman" charset="0"/>
              </a:rPr>
              <a:t>n </a:t>
            </a:r>
            <a:r>
              <a:rPr lang="en-US" altLang="en-US" sz="3200">
                <a:latin typeface="Times New Roman" charset="0"/>
                <a:ea typeface="Times New Roman" charset="0"/>
                <a:cs typeface="Times New Roman" charset="0"/>
              </a:rPr>
              <a:t>matrix such that</a:t>
            </a:r>
          </a:p>
        </p:txBody>
      </p:sp>
    </p:spTree>
    <p:extLst>
      <p:ext uri="{BB962C8B-B14F-4D97-AF65-F5344CB8AC3E}">
        <p14:creationId xmlns:p14="http://schemas.microsoft.com/office/powerpoint/2010/main" val="162241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225288" y="328613"/>
            <a:ext cx="81886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en-US" sz="2800" b="1" dirty="0">
                <a:solidFill>
                  <a:srgbClr val="003366"/>
                </a:solidFill>
              </a:rPr>
              <a:t>ii. Introduction to Data Analysis</a:t>
            </a:r>
            <a:r>
              <a:rPr lang="en-US" altLang="en-US" sz="2800" dirty="0"/>
              <a:t> </a:t>
            </a:r>
            <a:endParaRPr lang="en-US" altLang="en-US" sz="2800" b="1" dirty="0">
              <a:solidFill>
                <a:srgbClr val="003366"/>
              </a:solidFill>
              <a:latin typeface="Times New Roman" charset="0"/>
            </a:endParaRPr>
          </a:p>
        </p:txBody>
      </p:sp>
      <p:sp>
        <p:nvSpPr>
          <p:cNvPr id="25606" name="Text Box 6"/>
          <p:cNvSpPr txBox="1">
            <a:spLocks noChangeArrowheads="1"/>
          </p:cNvSpPr>
          <p:nvPr/>
        </p:nvSpPr>
        <p:spPr bwMode="auto">
          <a:xfrm>
            <a:off x="344557" y="1295401"/>
            <a:ext cx="9561443"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buFontTx/>
              <a:buChar char="•"/>
            </a:pPr>
            <a:r>
              <a:rPr lang="en-US" altLang="en-US" sz="2400" dirty="0">
                <a:solidFill>
                  <a:srgbClr val="003366"/>
                </a:solidFill>
              </a:rPr>
              <a:t>Measurement Scales </a:t>
            </a:r>
          </a:p>
          <a:p>
            <a:pPr>
              <a:buFontTx/>
              <a:buChar char="•"/>
            </a:pPr>
            <a:r>
              <a:rPr lang="en-US" altLang="en-US" sz="2000" b="1" dirty="0"/>
              <a:t>Interval Scale</a:t>
            </a:r>
          </a:p>
          <a:p>
            <a:pPr lvl="2">
              <a:buFontTx/>
              <a:buChar char="•"/>
            </a:pPr>
            <a:r>
              <a:rPr lang="en-US" altLang="en-US" b="1" dirty="0"/>
              <a:t>Data classified by ranking.</a:t>
            </a:r>
          </a:p>
          <a:p>
            <a:pPr lvl="2">
              <a:buFontTx/>
              <a:buChar char="•"/>
            </a:pPr>
            <a:r>
              <a:rPr lang="en-US" altLang="en-US" b="1" dirty="0"/>
              <a:t>Quantitative classification (time, temperature, etc.).</a:t>
            </a:r>
          </a:p>
          <a:p>
            <a:pPr lvl="2">
              <a:buFontTx/>
              <a:buChar char="•"/>
            </a:pPr>
            <a:r>
              <a:rPr lang="en-US" altLang="en-US" b="1" dirty="0"/>
              <a:t>Zero point of scale is arbitrary (differences are meaningful).</a:t>
            </a:r>
          </a:p>
          <a:p>
            <a:pPr lvl="2"/>
            <a:endParaRPr lang="en-US" altLang="en-US" b="1" dirty="0"/>
          </a:p>
          <a:p>
            <a:pPr>
              <a:buFontTx/>
              <a:buChar char="•"/>
            </a:pPr>
            <a:r>
              <a:rPr lang="en-US" altLang="en-US" sz="2000" b="1" dirty="0"/>
              <a:t>Ratio Scale </a:t>
            </a:r>
          </a:p>
          <a:p>
            <a:pPr lvl="2">
              <a:buFontTx/>
              <a:buChar char="•"/>
            </a:pPr>
            <a:r>
              <a:rPr lang="en-US" altLang="en-US" b="1" dirty="0"/>
              <a:t>Data classified as the ratio of two numbers.</a:t>
            </a:r>
          </a:p>
          <a:p>
            <a:pPr lvl="2">
              <a:buFontTx/>
              <a:buChar char="•"/>
            </a:pPr>
            <a:r>
              <a:rPr lang="en-US" altLang="en-US" b="1" dirty="0"/>
              <a:t>Quantitative classification (height, weight, distance, etc.).</a:t>
            </a:r>
          </a:p>
          <a:p>
            <a:pPr lvl="2">
              <a:buFontTx/>
              <a:buChar char="•"/>
            </a:pPr>
            <a:r>
              <a:rPr lang="en-US" altLang="en-US" b="1" dirty="0"/>
              <a:t>Zero point of scale is real (data can be added, subtracted, multiplied, and divide</a:t>
            </a:r>
            <a:r>
              <a:rPr lang="en-US" altLang="en-US" b="1" dirty="0">
                <a:latin typeface="Times New Roman" charset="0"/>
              </a:rPr>
              <a:t>d).</a:t>
            </a:r>
          </a:p>
        </p:txBody>
      </p:sp>
    </p:spTree>
    <p:extLst>
      <p:ext uri="{BB962C8B-B14F-4D97-AF65-F5344CB8AC3E}">
        <p14:creationId xmlns:p14="http://schemas.microsoft.com/office/powerpoint/2010/main" val="1999868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E06232-69FD-453D-8EB2-706087A9021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9781" y="2745736"/>
            <a:ext cx="3698803" cy="1366528"/>
          </a:xfrm>
          <a:solidFill>
            <a:schemeClr val="bg1">
              <a:alpha val="50000"/>
            </a:schemeClr>
          </a:solidFill>
          <a:ln w="25400" cap="sq">
            <a:solidFill>
              <a:schemeClr val="tx1"/>
            </a:solidFill>
            <a:miter lim="800000"/>
          </a:ln>
        </p:spPr>
        <p:txBody>
          <a:bodyPr>
            <a:normAutofit/>
          </a:bodyPr>
          <a:lstStyle/>
          <a:p>
            <a:pPr algn="ctr"/>
            <a:r>
              <a:rPr lang="en-US" sz="3200"/>
              <a:t>iii. </a:t>
            </a:r>
            <a:r>
              <a:rPr lang="en-US" altLang="en-US" sz="3200" b="1"/>
              <a:t>Univariate Data</a:t>
            </a:r>
            <a:r>
              <a:rPr lang="en-US" sz="3200"/>
              <a:t> </a:t>
            </a:r>
          </a:p>
        </p:txBody>
      </p:sp>
      <p:sp>
        <p:nvSpPr>
          <p:cNvPr id="3" name="Content Placeholder 2"/>
          <p:cNvSpPr>
            <a:spLocks noGrp="1"/>
          </p:cNvSpPr>
          <p:nvPr>
            <p:ph idx="1"/>
          </p:nvPr>
        </p:nvSpPr>
        <p:spPr>
          <a:xfrm>
            <a:off x="6049182" y="802638"/>
            <a:ext cx="5408696" cy="5252722"/>
          </a:xfrm>
        </p:spPr>
        <p:txBody>
          <a:bodyPr anchor="ctr">
            <a:normAutofit/>
          </a:bodyPr>
          <a:lstStyle/>
          <a:p>
            <a:pPr marL="0" indent="0">
              <a:buNone/>
            </a:pPr>
            <a:r>
              <a:rPr lang="en-US" sz="2400">
                <a:solidFill>
                  <a:schemeClr val="bg1"/>
                </a:solidFill>
              </a:rPr>
              <a:t>It is a single-variable refers to </a:t>
            </a:r>
            <a:r>
              <a:rPr lang="en-US" sz="2400" b="1">
                <a:solidFill>
                  <a:schemeClr val="bg1"/>
                </a:solidFill>
              </a:rPr>
              <a:t>data</a:t>
            </a:r>
            <a:r>
              <a:rPr lang="en-US" sz="2400">
                <a:solidFill>
                  <a:schemeClr val="bg1"/>
                </a:solidFill>
              </a:rPr>
              <a:t> where we're only observing one aspect of something at a time. With single-variable </a:t>
            </a:r>
            <a:r>
              <a:rPr lang="en-US" sz="2400" b="1">
                <a:solidFill>
                  <a:schemeClr val="bg1"/>
                </a:solidFill>
              </a:rPr>
              <a:t>data</a:t>
            </a:r>
            <a:r>
              <a:rPr lang="en-US" sz="2400">
                <a:solidFill>
                  <a:schemeClr val="bg1"/>
                </a:solidFill>
              </a:rPr>
              <a:t>, we can put all our observations into a list of numbers.</a:t>
            </a:r>
          </a:p>
        </p:txBody>
      </p:sp>
    </p:spTree>
    <p:extLst>
      <p:ext uri="{BB962C8B-B14F-4D97-AF65-F5344CB8AC3E}">
        <p14:creationId xmlns:p14="http://schemas.microsoft.com/office/powerpoint/2010/main" val="1938266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TotalTime>
  <Words>3882</Words>
  <Application>Microsoft Macintosh PowerPoint</Application>
  <PresentationFormat>Widescreen</PresentationFormat>
  <Paragraphs>654</Paragraphs>
  <Slides>71</Slides>
  <Notes>71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79" baseType="lpstr">
      <vt:lpstr>Arial</vt:lpstr>
      <vt:lpstr>Calibri</vt:lpstr>
      <vt:lpstr>Calibri Light</vt:lpstr>
      <vt:lpstr>Symbol</vt:lpstr>
      <vt:lpstr>Times New Roman</vt:lpstr>
      <vt:lpstr>Office Theme</vt:lpstr>
      <vt:lpstr>Equation</vt:lpstr>
      <vt:lpstr>Chart</vt:lpstr>
      <vt:lpstr>Doing Math with R</vt:lpstr>
      <vt:lpstr>Preparation for your final project</vt:lpstr>
      <vt:lpstr>Today’s topics</vt:lpstr>
      <vt:lpstr>i. Short Review</vt:lpstr>
      <vt:lpstr>PowerPoint Presentation</vt:lpstr>
      <vt:lpstr>PowerPoint Presentation</vt:lpstr>
      <vt:lpstr>PowerPoint Presentation</vt:lpstr>
      <vt:lpstr>PowerPoint Presentation</vt:lpstr>
      <vt:lpstr>iii. Univariate Data </vt:lpstr>
      <vt:lpstr>iii. Univariate Analysis/Descriptive Statistics</vt:lpstr>
      <vt:lpstr>iii. Univariate Analysis/Histograms</vt:lpstr>
      <vt:lpstr>iii. Univariate Analysis/Descriptive Statistics</vt:lpstr>
      <vt:lpstr>iii. Univariate Analysis/Descriptive Statistics</vt:lpstr>
      <vt:lpstr>iii. Descriptive Statistics – the problem with Mean</vt:lpstr>
      <vt:lpstr>iii. Univariate Analysis/Descriptive Statistics</vt:lpstr>
      <vt:lpstr>iii. Descriptive Statistics – the problem with the Median</vt:lpstr>
      <vt:lpstr>iii. Univariate Analysis/Descriptive Statistics</vt:lpstr>
      <vt:lpstr>iii. Univariate Analysis/Descriptive Statistics</vt:lpstr>
      <vt:lpstr>iii. Univariate Analysis/Descriptive Statistics</vt:lpstr>
      <vt:lpstr>iii. Univariate Analysis/Normal Distributions</vt:lpstr>
      <vt:lpstr>iii. Univariate Analysis/Skewed Distributions</vt:lpstr>
      <vt:lpstr>iii. Categorical data under Univariate data</vt:lpstr>
      <vt:lpstr>III. Example of categorical data using histogram</vt:lpstr>
      <vt:lpstr>iii. Probability Distributions</vt:lpstr>
      <vt:lpstr>iii. Probability Distributions</vt:lpstr>
      <vt:lpstr>Random Variable</vt:lpstr>
      <vt:lpstr>Discrete  Random Variable</vt:lpstr>
      <vt:lpstr>Discrete Random Variable Examples</vt:lpstr>
      <vt:lpstr>Continuous  Random Variable</vt:lpstr>
      <vt:lpstr>Continuous Random Variable Examples</vt:lpstr>
      <vt:lpstr>Discrete  Probability Distribution</vt:lpstr>
      <vt:lpstr>Requirements for the  Probability Distribution of a Discrete Random Variable x</vt:lpstr>
      <vt:lpstr>Discrete Probability Distribution Example</vt:lpstr>
      <vt:lpstr>Visualizing Discrete Probability Distributions</vt:lpstr>
      <vt:lpstr>Summary Measures</vt:lpstr>
      <vt:lpstr>iii. What is probability Distribution Density?</vt:lpstr>
      <vt:lpstr>iii. Histogram with shading </vt:lpstr>
      <vt:lpstr>iii. #with specific number of bins</vt:lpstr>
      <vt:lpstr>iii. #with curve over histogram</vt:lpstr>
      <vt:lpstr>iii. Density curve over histogram</vt:lpstr>
      <vt:lpstr>iv. Bivariate Analysis</vt:lpstr>
      <vt:lpstr>iv. Bivariate Analysis</vt:lpstr>
      <vt:lpstr>iv. In R </vt:lpstr>
      <vt:lpstr>iv. The examination of Relationship?</vt:lpstr>
      <vt:lpstr>iv. Use of Barplot </vt:lpstr>
      <vt:lpstr>iv. Handling bivariate data: categorical vs. numerical</vt:lpstr>
      <vt:lpstr>iv. The result in Boxplot</vt:lpstr>
      <vt:lpstr>v. Multivariate Analysis</vt:lpstr>
      <vt:lpstr>V. Multivariate Data</vt:lpstr>
      <vt:lpstr>v. Manipulating data frames: stack and unstack</vt:lpstr>
      <vt:lpstr>V. Stack and unstack continues</vt:lpstr>
      <vt:lpstr>V. Stack and unstack continuous </vt:lpstr>
      <vt:lpstr>V. Using R's model formula notation</vt:lpstr>
      <vt:lpstr>Here are table with three variables Y, X1, X2</vt:lpstr>
      <vt:lpstr>VI. Random number in R </vt:lpstr>
      <vt:lpstr>VI. Random number in R </vt:lpstr>
      <vt:lpstr>VI. Random number in R</vt:lpstr>
      <vt:lpstr>VI. Random number in R</vt:lpstr>
      <vt:lpstr>VIII. Math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Math with R</dc:title>
  <dc:subject/>
  <dc:creator>Alon Friedman</dc:creator>
  <cp:keywords/>
  <dc:description/>
  <cp:lastModifiedBy>Friedman, Alon</cp:lastModifiedBy>
  <cp:revision>125</cp:revision>
  <cp:lastPrinted>2016-02-04T21:40:47Z</cp:lastPrinted>
  <dcterms:created xsi:type="dcterms:W3CDTF">2016-02-02T21:57:56Z</dcterms:created>
  <dcterms:modified xsi:type="dcterms:W3CDTF">2019-01-29T13:45:18Z</dcterms:modified>
  <cp:category/>
</cp:coreProperties>
</file>