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sldIdLst>
    <p:sldId id="256" r:id="rId2"/>
    <p:sldId id="334" r:id="rId3"/>
    <p:sldId id="282" r:id="rId4"/>
    <p:sldId id="285" r:id="rId5"/>
    <p:sldId id="289" r:id="rId6"/>
    <p:sldId id="290" r:id="rId7"/>
    <p:sldId id="286" r:id="rId8"/>
    <p:sldId id="287" r:id="rId9"/>
    <p:sldId id="288" r:id="rId10"/>
    <p:sldId id="297" r:id="rId11"/>
    <p:sldId id="298" r:id="rId12"/>
    <p:sldId id="296" r:id="rId13"/>
    <p:sldId id="299" r:id="rId14"/>
    <p:sldId id="284" r:id="rId15"/>
    <p:sldId id="268" r:id="rId16"/>
    <p:sldId id="292" r:id="rId17"/>
    <p:sldId id="293" r:id="rId18"/>
    <p:sldId id="300" r:id="rId19"/>
    <p:sldId id="301" r:id="rId20"/>
    <p:sldId id="302" r:id="rId21"/>
    <p:sldId id="303" r:id="rId22"/>
    <p:sldId id="305" r:id="rId23"/>
    <p:sldId id="317" r:id="rId24"/>
    <p:sldId id="315" r:id="rId25"/>
    <p:sldId id="316" r:id="rId26"/>
    <p:sldId id="318" r:id="rId27"/>
    <p:sldId id="269" r:id="rId28"/>
    <p:sldId id="270" r:id="rId29"/>
    <p:sldId id="319" r:id="rId30"/>
    <p:sldId id="320" r:id="rId31"/>
    <p:sldId id="321" r:id="rId32"/>
    <p:sldId id="325" r:id="rId33"/>
    <p:sldId id="322" r:id="rId34"/>
    <p:sldId id="323" r:id="rId35"/>
    <p:sldId id="324" r:id="rId36"/>
    <p:sldId id="309" r:id="rId37"/>
    <p:sldId id="310" r:id="rId38"/>
    <p:sldId id="311" r:id="rId39"/>
    <p:sldId id="326" r:id="rId40"/>
    <p:sldId id="327" r:id="rId41"/>
    <p:sldId id="328" r:id="rId42"/>
    <p:sldId id="333" r:id="rId43"/>
    <p:sldId id="329" r:id="rId44"/>
    <p:sldId id="330" r:id="rId45"/>
    <p:sldId id="331" r:id="rId46"/>
    <p:sldId id="332"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35"/>
    <p:restoredTop sz="94709"/>
  </p:normalViewPr>
  <p:slideViewPr>
    <p:cSldViewPr snapToGrid="0" snapToObjects="1">
      <p:cViewPr varScale="1">
        <p:scale>
          <a:sx n="84" d="100"/>
          <a:sy n="84" d="100"/>
        </p:scale>
        <p:origin x="200" y="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973AB3-28AE-3242-A072-03BDB023A222}" type="datetimeFigureOut">
              <a:rPr lang="en-US" smtClean="0"/>
              <a:t>2/13/19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109FE2-BF0D-ED4C-BE6E-7C514301033A}" type="slidenum">
              <a:rPr lang="en-US" smtClean="0"/>
              <a:t>‹#›</a:t>
            </a:fld>
            <a:endParaRPr lang="en-US"/>
          </a:p>
        </p:txBody>
      </p:sp>
    </p:spTree>
    <p:extLst>
      <p:ext uri="{BB962C8B-B14F-4D97-AF65-F5344CB8AC3E}">
        <p14:creationId xmlns:p14="http://schemas.microsoft.com/office/powerpoint/2010/main" val="1591564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109FE2-BF0D-ED4C-BE6E-7C514301033A}" type="slidenum">
              <a:rPr lang="en-US" smtClean="0"/>
              <a:t>1</a:t>
            </a:fld>
            <a:endParaRPr lang="en-US"/>
          </a:p>
        </p:txBody>
      </p:sp>
    </p:spTree>
    <p:extLst>
      <p:ext uri="{BB962C8B-B14F-4D97-AF65-F5344CB8AC3E}">
        <p14:creationId xmlns:p14="http://schemas.microsoft.com/office/powerpoint/2010/main" val="20219128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109FE2-BF0D-ED4C-BE6E-7C514301033A}" type="slidenum">
              <a:rPr lang="en-US" smtClean="0"/>
              <a:t>11</a:t>
            </a:fld>
            <a:endParaRPr lang="en-US"/>
          </a:p>
        </p:txBody>
      </p:sp>
    </p:spTree>
    <p:extLst>
      <p:ext uri="{BB962C8B-B14F-4D97-AF65-F5344CB8AC3E}">
        <p14:creationId xmlns:p14="http://schemas.microsoft.com/office/powerpoint/2010/main" val="23062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109FE2-BF0D-ED4C-BE6E-7C514301033A}" type="slidenum">
              <a:rPr lang="en-US" smtClean="0"/>
              <a:t>12</a:t>
            </a:fld>
            <a:endParaRPr lang="en-US"/>
          </a:p>
        </p:txBody>
      </p:sp>
    </p:spTree>
    <p:extLst>
      <p:ext uri="{BB962C8B-B14F-4D97-AF65-F5344CB8AC3E}">
        <p14:creationId xmlns:p14="http://schemas.microsoft.com/office/powerpoint/2010/main" val="1864272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109FE2-BF0D-ED4C-BE6E-7C514301033A}" type="slidenum">
              <a:rPr lang="en-US" smtClean="0"/>
              <a:t>13</a:t>
            </a:fld>
            <a:endParaRPr lang="en-US"/>
          </a:p>
        </p:txBody>
      </p:sp>
    </p:spTree>
    <p:extLst>
      <p:ext uri="{BB962C8B-B14F-4D97-AF65-F5344CB8AC3E}">
        <p14:creationId xmlns:p14="http://schemas.microsoft.com/office/powerpoint/2010/main" val="1033541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109FE2-BF0D-ED4C-BE6E-7C514301033A}" type="slidenum">
              <a:rPr lang="en-US" smtClean="0"/>
              <a:t>14</a:t>
            </a:fld>
            <a:endParaRPr lang="en-US"/>
          </a:p>
        </p:txBody>
      </p:sp>
    </p:spTree>
    <p:extLst>
      <p:ext uri="{BB962C8B-B14F-4D97-AF65-F5344CB8AC3E}">
        <p14:creationId xmlns:p14="http://schemas.microsoft.com/office/powerpoint/2010/main" val="1299296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109FE2-BF0D-ED4C-BE6E-7C514301033A}" type="slidenum">
              <a:rPr lang="en-US" smtClean="0"/>
              <a:t>15</a:t>
            </a:fld>
            <a:endParaRPr lang="en-US"/>
          </a:p>
        </p:txBody>
      </p:sp>
    </p:spTree>
    <p:extLst>
      <p:ext uri="{BB962C8B-B14F-4D97-AF65-F5344CB8AC3E}">
        <p14:creationId xmlns:p14="http://schemas.microsoft.com/office/powerpoint/2010/main" val="18186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109FE2-BF0D-ED4C-BE6E-7C514301033A}" type="slidenum">
              <a:rPr lang="en-US" smtClean="0"/>
              <a:t>16</a:t>
            </a:fld>
            <a:endParaRPr lang="en-US"/>
          </a:p>
        </p:txBody>
      </p:sp>
    </p:spTree>
    <p:extLst>
      <p:ext uri="{BB962C8B-B14F-4D97-AF65-F5344CB8AC3E}">
        <p14:creationId xmlns:p14="http://schemas.microsoft.com/office/powerpoint/2010/main" val="1040238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109FE2-BF0D-ED4C-BE6E-7C514301033A}" type="slidenum">
              <a:rPr lang="en-US" smtClean="0"/>
              <a:t>17</a:t>
            </a:fld>
            <a:endParaRPr lang="en-US"/>
          </a:p>
        </p:txBody>
      </p:sp>
    </p:spTree>
    <p:extLst>
      <p:ext uri="{BB962C8B-B14F-4D97-AF65-F5344CB8AC3E}">
        <p14:creationId xmlns:p14="http://schemas.microsoft.com/office/powerpoint/2010/main" val="3117214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109FE2-BF0D-ED4C-BE6E-7C514301033A}" type="slidenum">
              <a:rPr lang="en-US" smtClean="0"/>
              <a:t>18</a:t>
            </a:fld>
            <a:endParaRPr lang="en-US"/>
          </a:p>
        </p:txBody>
      </p:sp>
    </p:spTree>
    <p:extLst>
      <p:ext uri="{BB962C8B-B14F-4D97-AF65-F5344CB8AC3E}">
        <p14:creationId xmlns:p14="http://schemas.microsoft.com/office/powerpoint/2010/main" val="3195729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109FE2-BF0D-ED4C-BE6E-7C514301033A}" type="slidenum">
              <a:rPr lang="en-US" smtClean="0"/>
              <a:t>19</a:t>
            </a:fld>
            <a:endParaRPr lang="en-US"/>
          </a:p>
        </p:txBody>
      </p:sp>
    </p:spTree>
    <p:extLst>
      <p:ext uri="{BB962C8B-B14F-4D97-AF65-F5344CB8AC3E}">
        <p14:creationId xmlns:p14="http://schemas.microsoft.com/office/powerpoint/2010/main" val="12217964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109FE2-BF0D-ED4C-BE6E-7C514301033A}" type="slidenum">
              <a:rPr lang="en-US" smtClean="0"/>
              <a:t>20</a:t>
            </a:fld>
            <a:endParaRPr lang="en-US"/>
          </a:p>
        </p:txBody>
      </p:sp>
    </p:spTree>
    <p:extLst>
      <p:ext uri="{BB962C8B-B14F-4D97-AF65-F5344CB8AC3E}">
        <p14:creationId xmlns:p14="http://schemas.microsoft.com/office/powerpoint/2010/main" val="1296793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109FE2-BF0D-ED4C-BE6E-7C514301033A}" type="slidenum">
              <a:rPr lang="en-US" smtClean="0"/>
              <a:t>3</a:t>
            </a:fld>
            <a:endParaRPr lang="en-US"/>
          </a:p>
        </p:txBody>
      </p:sp>
    </p:spTree>
    <p:extLst>
      <p:ext uri="{BB962C8B-B14F-4D97-AF65-F5344CB8AC3E}">
        <p14:creationId xmlns:p14="http://schemas.microsoft.com/office/powerpoint/2010/main" val="518543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109FE2-BF0D-ED4C-BE6E-7C514301033A}" type="slidenum">
              <a:rPr lang="en-US" smtClean="0"/>
              <a:t>21</a:t>
            </a:fld>
            <a:endParaRPr lang="en-US"/>
          </a:p>
        </p:txBody>
      </p:sp>
    </p:spTree>
    <p:extLst>
      <p:ext uri="{BB962C8B-B14F-4D97-AF65-F5344CB8AC3E}">
        <p14:creationId xmlns:p14="http://schemas.microsoft.com/office/powerpoint/2010/main" val="18025724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109FE2-BF0D-ED4C-BE6E-7C514301033A}" type="slidenum">
              <a:rPr lang="en-US" smtClean="0"/>
              <a:t>22</a:t>
            </a:fld>
            <a:endParaRPr lang="en-US"/>
          </a:p>
        </p:txBody>
      </p:sp>
    </p:spTree>
    <p:extLst>
      <p:ext uri="{BB962C8B-B14F-4D97-AF65-F5344CB8AC3E}">
        <p14:creationId xmlns:p14="http://schemas.microsoft.com/office/powerpoint/2010/main" val="17992336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109FE2-BF0D-ED4C-BE6E-7C514301033A}" type="slidenum">
              <a:rPr lang="en-US" smtClean="0"/>
              <a:t>23</a:t>
            </a:fld>
            <a:endParaRPr lang="en-US"/>
          </a:p>
        </p:txBody>
      </p:sp>
    </p:spTree>
    <p:extLst>
      <p:ext uri="{BB962C8B-B14F-4D97-AF65-F5344CB8AC3E}">
        <p14:creationId xmlns:p14="http://schemas.microsoft.com/office/powerpoint/2010/main" val="14399726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109FE2-BF0D-ED4C-BE6E-7C514301033A}" type="slidenum">
              <a:rPr lang="en-US" smtClean="0"/>
              <a:t>24</a:t>
            </a:fld>
            <a:endParaRPr lang="en-US"/>
          </a:p>
        </p:txBody>
      </p:sp>
    </p:spTree>
    <p:extLst>
      <p:ext uri="{BB962C8B-B14F-4D97-AF65-F5344CB8AC3E}">
        <p14:creationId xmlns:p14="http://schemas.microsoft.com/office/powerpoint/2010/main" val="1871615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109FE2-BF0D-ED4C-BE6E-7C514301033A}" type="slidenum">
              <a:rPr lang="en-US" smtClean="0"/>
              <a:t>25</a:t>
            </a:fld>
            <a:endParaRPr lang="en-US"/>
          </a:p>
        </p:txBody>
      </p:sp>
    </p:spTree>
    <p:extLst>
      <p:ext uri="{BB962C8B-B14F-4D97-AF65-F5344CB8AC3E}">
        <p14:creationId xmlns:p14="http://schemas.microsoft.com/office/powerpoint/2010/main" val="3053859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109FE2-BF0D-ED4C-BE6E-7C514301033A}" type="slidenum">
              <a:rPr lang="en-US" smtClean="0"/>
              <a:t>26</a:t>
            </a:fld>
            <a:endParaRPr lang="en-US"/>
          </a:p>
        </p:txBody>
      </p:sp>
    </p:spTree>
    <p:extLst>
      <p:ext uri="{BB962C8B-B14F-4D97-AF65-F5344CB8AC3E}">
        <p14:creationId xmlns:p14="http://schemas.microsoft.com/office/powerpoint/2010/main" val="19207061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109FE2-BF0D-ED4C-BE6E-7C514301033A}" type="slidenum">
              <a:rPr lang="en-US" smtClean="0"/>
              <a:t>27</a:t>
            </a:fld>
            <a:endParaRPr lang="en-US"/>
          </a:p>
        </p:txBody>
      </p:sp>
    </p:spTree>
    <p:extLst>
      <p:ext uri="{BB962C8B-B14F-4D97-AF65-F5344CB8AC3E}">
        <p14:creationId xmlns:p14="http://schemas.microsoft.com/office/powerpoint/2010/main" val="8278735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109FE2-BF0D-ED4C-BE6E-7C514301033A}" type="slidenum">
              <a:rPr lang="en-US" smtClean="0"/>
              <a:t>28</a:t>
            </a:fld>
            <a:endParaRPr lang="en-US"/>
          </a:p>
        </p:txBody>
      </p:sp>
    </p:spTree>
    <p:extLst>
      <p:ext uri="{BB962C8B-B14F-4D97-AF65-F5344CB8AC3E}">
        <p14:creationId xmlns:p14="http://schemas.microsoft.com/office/powerpoint/2010/main" val="8472951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109FE2-BF0D-ED4C-BE6E-7C514301033A}" type="slidenum">
              <a:rPr lang="en-US" smtClean="0"/>
              <a:t>29</a:t>
            </a:fld>
            <a:endParaRPr lang="en-US"/>
          </a:p>
        </p:txBody>
      </p:sp>
    </p:spTree>
    <p:extLst>
      <p:ext uri="{BB962C8B-B14F-4D97-AF65-F5344CB8AC3E}">
        <p14:creationId xmlns:p14="http://schemas.microsoft.com/office/powerpoint/2010/main" val="8558101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109FE2-BF0D-ED4C-BE6E-7C514301033A}" type="slidenum">
              <a:rPr lang="en-US" smtClean="0"/>
              <a:t>30</a:t>
            </a:fld>
            <a:endParaRPr lang="en-US"/>
          </a:p>
        </p:txBody>
      </p:sp>
    </p:spTree>
    <p:extLst>
      <p:ext uri="{BB962C8B-B14F-4D97-AF65-F5344CB8AC3E}">
        <p14:creationId xmlns:p14="http://schemas.microsoft.com/office/powerpoint/2010/main" val="2026774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p:cNvSpPr>
          <p:nvPr>
            <p:ph type="sldNum" sz="quarter" idx="5"/>
          </p:nvPr>
        </p:nvSpPr>
        <p:spPr>
          <a:ln/>
        </p:spPr>
        <p:txBody>
          <a:bodyPr/>
          <a:lstStyle/>
          <a:p>
            <a:fld id="{9F22A0E5-C155-6544-8211-E073B4C9731A}" type="slidenum">
              <a:rPr lang="en-US" altLang="en-US"/>
              <a:pPr/>
              <a:t>4</a:t>
            </a:fld>
            <a:endParaRPr lang="en-US" altLang="en-US"/>
          </a:p>
        </p:txBody>
      </p:sp>
      <p:sp>
        <p:nvSpPr>
          <p:cNvPr id="62466" name="Rectangle 2"/>
          <p:cNvSpPr>
            <a:spLocks noGrp="1" noRot="1" noChangeAspect="1" noChangeArrowheads="1" noTextEdit="1"/>
          </p:cNvSpPr>
          <p:nvPr>
            <p:ph type="sldImg"/>
          </p:nvPr>
        </p:nvSpPr>
        <p:spPr>
          <a:ln/>
        </p:spPr>
      </p:sp>
      <p:sp>
        <p:nvSpPr>
          <p:cNvPr id="62467" name="Rectangle 3"/>
          <p:cNvSpPr>
            <a:spLocks noGrp="1"/>
          </p:cNvSpPr>
          <p:nvPr>
            <p:ph type="body" idx="1"/>
          </p:nvPr>
        </p:nvSpPr>
        <p:spPr/>
        <p:txBody>
          <a:bodyPr/>
          <a:lstStyle/>
          <a:p>
            <a:endParaRPr lang="en-US" altLang="en-US"/>
          </a:p>
        </p:txBody>
      </p:sp>
    </p:spTree>
    <p:extLst>
      <p:ext uri="{BB962C8B-B14F-4D97-AF65-F5344CB8AC3E}">
        <p14:creationId xmlns:p14="http://schemas.microsoft.com/office/powerpoint/2010/main" val="10737817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109FE2-BF0D-ED4C-BE6E-7C514301033A}" type="slidenum">
              <a:rPr lang="en-US" smtClean="0"/>
              <a:t>31</a:t>
            </a:fld>
            <a:endParaRPr lang="en-US"/>
          </a:p>
        </p:txBody>
      </p:sp>
    </p:spTree>
    <p:extLst>
      <p:ext uri="{BB962C8B-B14F-4D97-AF65-F5344CB8AC3E}">
        <p14:creationId xmlns:p14="http://schemas.microsoft.com/office/powerpoint/2010/main" val="10528189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109FE2-BF0D-ED4C-BE6E-7C514301033A}" type="slidenum">
              <a:rPr lang="en-US" smtClean="0"/>
              <a:t>32</a:t>
            </a:fld>
            <a:endParaRPr lang="en-US"/>
          </a:p>
        </p:txBody>
      </p:sp>
    </p:spTree>
    <p:extLst>
      <p:ext uri="{BB962C8B-B14F-4D97-AF65-F5344CB8AC3E}">
        <p14:creationId xmlns:p14="http://schemas.microsoft.com/office/powerpoint/2010/main" val="5010888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109FE2-BF0D-ED4C-BE6E-7C514301033A}" type="slidenum">
              <a:rPr lang="en-US" smtClean="0"/>
              <a:t>33</a:t>
            </a:fld>
            <a:endParaRPr lang="en-US"/>
          </a:p>
        </p:txBody>
      </p:sp>
    </p:spTree>
    <p:extLst>
      <p:ext uri="{BB962C8B-B14F-4D97-AF65-F5344CB8AC3E}">
        <p14:creationId xmlns:p14="http://schemas.microsoft.com/office/powerpoint/2010/main" val="21030677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109FE2-BF0D-ED4C-BE6E-7C514301033A}" type="slidenum">
              <a:rPr lang="en-US" smtClean="0"/>
              <a:t>34</a:t>
            </a:fld>
            <a:endParaRPr lang="en-US"/>
          </a:p>
        </p:txBody>
      </p:sp>
    </p:spTree>
    <p:extLst>
      <p:ext uri="{BB962C8B-B14F-4D97-AF65-F5344CB8AC3E}">
        <p14:creationId xmlns:p14="http://schemas.microsoft.com/office/powerpoint/2010/main" val="17338980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109FE2-BF0D-ED4C-BE6E-7C514301033A}" type="slidenum">
              <a:rPr lang="en-US" smtClean="0"/>
              <a:t>35</a:t>
            </a:fld>
            <a:endParaRPr lang="en-US"/>
          </a:p>
        </p:txBody>
      </p:sp>
    </p:spTree>
    <p:extLst>
      <p:ext uri="{BB962C8B-B14F-4D97-AF65-F5344CB8AC3E}">
        <p14:creationId xmlns:p14="http://schemas.microsoft.com/office/powerpoint/2010/main" val="3755180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109FE2-BF0D-ED4C-BE6E-7C514301033A}" type="slidenum">
              <a:rPr lang="en-US" smtClean="0"/>
              <a:t>36</a:t>
            </a:fld>
            <a:endParaRPr lang="en-US"/>
          </a:p>
        </p:txBody>
      </p:sp>
    </p:spTree>
    <p:extLst>
      <p:ext uri="{BB962C8B-B14F-4D97-AF65-F5344CB8AC3E}">
        <p14:creationId xmlns:p14="http://schemas.microsoft.com/office/powerpoint/2010/main" val="74384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109FE2-BF0D-ED4C-BE6E-7C514301033A}" type="slidenum">
              <a:rPr lang="en-US" smtClean="0"/>
              <a:t>37</a:t>
            </a:fld>
            <a:endParaRPr lang="en-US"/>
          </a:p>
        </p:txBody>
      </p:sp>
    </p:spTree>
    <p:extLst>
      <p:ext uri="{BB962C8B-B14F-4D97-AF65-F5344CB8AC3E}">
        <p14:creationId xmlns:p14="http://schemas.microsoft.com/office/powerpoint/2010/main" val="7300815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109FE2-BF0D-ED4C-BE6E-7C514301033A}" type="slidenum">
              <a:rPr lang="en-US" smtClean="0"/>
              <a:t>38</a:t>
            </a:fld>
            <a:endParaRPr lang="en-US"/>
          </a:p>
        </p:txBody>
      </p:sp>
    </p:spTree>
    <p:extLst>
      <p:ext uri="{BB962C8B-B14F-4D97-AF65-F5344CB8AC3E}">
        <p14:creationId xmlns:p14="http://schemas.microsoft.com/office/powerpoint/2010/main" val="1707229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109FE2-BF0D-ED4C-BE6E-7C514301033A}" type="slidenum">
              <a:rPr lang="en-US" smtClean="0"/>
              <a:t>39</a:t>
            </a:fld>
            <a:endParaRPr lang="en-US"/>
          </a:p>
        </p:txBody>
      </p:sp>
    </p:spTree>
    <p:extLst>
      <p:ext uri="{BB962C8B-B14F-4D97-AF65-F5344CB8AC3E}">
        <p14:creationId xmlns:p14="http://schemas.microsoft.com/office/powerpoint/2010/main" val="15099832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109FE2-BF0D-ED4C-BE6E-7C514301033A}" type="slidenum">
              <a:rPr lang="en-US" smtClean="0"/>
              <a:t>40</a:t>
            </a:fld>
            <a:endParaRPr lang="en-US"/>
          </a:p>
        </p:txBody>
      </p:sp>
    </p:spTree>
    <p:extLst>
      <p:ext uri="{BB962C8B-B14F-4D97-AF65-F5344CB8AC3E}">
        <p14:creationId xmlns:p14="http://schemas.microsoft.com/office/powerpoint/2010/main" val="381831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109FE2-BF0D-ED4C-BE6E-7C514301033A}" type="slidenum">
              <a:rPr lang="en-US" smtClean="0"/>
              <a:t>5</a:t>
            </a:fld>
            <a:endParaRPr lang="en-US"/>
          </a:p>
        </p:txBody>
      </p:sp>
    </p:spTree>
    <p:extLst>
      <p:ext uri="{BB962C8B-B14F-4D97-AF65-F5344CB8AC3E}">
        <p14:creationId xmlns:p14="http://schemas.microsoft.com/office/powerpoint/2010/main" val="10550261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109FE2-BF0D-ED4C-BE6E-7C514301033A}" type="slidenum">
              <a:rPr lang="en-US" smtClean="0"/>
              <a:t>41</a:t>
            </a:fld>
            <a:endParaRPr lang="en-US"/>
          </a:p>
        </p:txBody>
      </p:sp>
    </p:spTree>
    <p:extLst>
      <p:ext uri="{BB962C8B-B14F-4D97-AF65-F5344CB8AC3E}">
        <p14:creationId xmlns:p14="http://schemas.microsoft.com/office/powerpoint/2010/main" val="16106956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109FE2-BF0D-ED4C-BE6E-7C514301033A}" type="slidenum">
              <a:rPr lang="en-US" smtClean="0"/>
              <a:t>42</a:t>
            </a:fld>
            <a:endParaRPr lang="en-US"/>
          </a:p>
        </p:txBody>
      </p:sp>
    </p:spTree>
    <p:extLst>
      <p:ext uri="{BB962C8B-B14F-4D97-AF65-F5344CB8AC3E}">
        <p14:creationId xmlns:p14="http://schemas.microsoft.com/office/powerpoint/2010/main" val="16971448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109FE2-BF0D-ED4C-BE6E-7C514301033A}" type="slidenum">
              <a:rPr lang="en-US" smtClean="0"/>
              <a:t>43</a:t>
            </a:fld>
            <a:endParaRPr lang="en-US"/>
          </a:p>
        </p:txBody>
      </p:sp>
    </p:spTree>
    <p:extLst>
      <p:ext uri="{BB962C8B-B14F-4D97-AF65-F5344CB8AC3E}">
        <p14:creationId xmlns:p14="http://schemas.microsoft.com/office/powerpoint/2010/main" val="68721749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109FE2-BF0D-ED4C-BE6E-7C514301033A}" type="slidenum">
              <a:rPr lang="en-US" smtClean="0"/>
              <a:t>44</a:t>
            </a:fld>
            <a:endParaRPr lang="en-US"/>
          </a:p>
        </p:txBody>
      </p:sp>
    </p:spTree>
    <p:extLst>
      <p:ext uri="{BB962C8B-B14F-4D97-AF65-F5344CB8AC3E}">
        <p14:creationId xmlns:p14="http://schemas.microsoft.com/office/powerpoint/2010/main" val="13839181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109FE2-BF0D-ED4C-BE6E-7C514301033A}" type="slidenum">
              <a:rPr lang="en-US" smtClean="0"/>
              <a:t>45</a:t>
            </a:fld>
            <a:endParaRPr lang="en-US"/>
          </a:p>
        </p:txBody>
      </p:sp>
    </p:spTree>
    <p:extLst>
      <p:ext uri="{BB962C8B-B14F-4D97-AF65-F5344CB8AC3E}">
        <p14:creationId xmlns:p14="http://schemas.microsoft.com/office/powerpoint/2010/main" val="3775346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109FE2-BF0D-ED4C-BE6E-7C514301033A}" type="slidenum">
              <a:rPr lang="en-US" smtClean="0"/>
              <a:t>46</a:t>
            </a:fld>
            <a:endParaRPr lang="en-US"/>
          </a:p>
        </p:txBody>
      </p:sp>
    </p:spTree>
    <p:extLst>
      <p:ext uri="{BB962C8B-B14F-4D97-AF65-F5344CB8AC3E}">
        <p14:creationId xmlns:p14="http://schemas.microsoft.com/office/powerpoint/2010/main" val="1534512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109FE2-BF0D-ED4C-BE6E-7C514301033A}" type="slidenum">
              <a:rPr lang="en-US" smtClean="0"/>
              <a:t>6</a:t>
            </a:fld>
            <a:endParaRPr lang="en-US"/>
          </a:p>
        </p:txBody>
      </p:sp>
    </p:spTree>
    <p:extLst>
      <p:ext uri="{BB962C8B-B14F-4D97-AF65-F5344CB8AC3E}">
        <p14:creationId xmlns:p14="http://schemas.microsoft.com/office/powerpoint/2010/main" val="947921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p:cNvSpPr>
          <p:nvPr>
            <p:ph type="sldNum" sz="quarter" idx="5"/>
          </p:nvPr>
        </p:nvSpPr>
        <p:spPr>
          <a:ln/>
        </p:spPr>
        <p:txBody>
          <a:bodyPr/>
          <a:lstStyle/>
          <a:p>
            <a:fld id="{14727C51-A2E0-634D-8906-401D6A33FF4F}" type="slidenum">
              <a:rPr lang="en-US" altLang="en-US"/>
              <a:pPr/>
              <a:t>7</a:t>
            </a:fld>
            <a:endParaRPr lang="en-US" altLang="en-US"/>
          </a:p>
        </p:txBody>
      </p:sp>
      <p:sp>
        <p:nvSpPr>
          <p:cNvPr id="63490" name="Rectangle 2"/>
          <p:cNvSpPr>
            <a:spLocks noGrp="1" noRot="1" noChangeAspect="1" noChangeArrowheads="1" noTextEdit="1"/>
          </p:cNvSpPr>
          <p:nvPr>
            <p:ph type="sldImg"/>
          </p:nvPr>
        </p:nvSpPr>
        <p:spPr>
          <a:ln/>
        </p:spPr>
      </p:sp>
      <p:sp>
        <p:nvSpPr>
          <p:cNvPr id="63491" name="Rectangle 3"/>
          <p:cNvSpPr>
            <a:spLocks noGrp="1"/>
          </p:cNvSpPr>
          <p:nvPr>
            <p:ph type="body" idx="1"/>
          </p:nvPr>
        </p:nvSpPr>
        <p:spPr/>
        <p:txBody>
          <a:bodyPr/>
          <a:lstStyle/>
          <a:p>
            <a:endParaRPr lang="en-US" altLang="en-US"/>
          </a:p>
        </p:txBody>
      </p:sp>
    </p:spTree>
    <p:extLst>
      <p:ext uri="{BB962C8B-B14F-4D97-AF65-F5344CB8AC3E}">
        <p14:creationId xmlns:p14="http://schemas.microsoft.com/office/powerpoint/2010/main" val="1659373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p:cNvSpPr>
          <p:nvPr>
            <p:ph type="sldNum" sz="quarter" idx="5"/>
          </p:nvPr>
        </p:nvSpPr>
        <p:spPr>
          <a:ln/>
        </p:spPr>
        <p:txBody>
          <a:bodyPr/>
          <a:lstStyle/>
          <a:p>
            <a:fld id="{5E5F5C26-9E59-1847-97D3-48E0F118EA8E}" type="slidenum">
              <a:rPr lang="en-US" altLang="en-US"/>
              <a:pPr/>
              <a:t>8</a:t>
            </a:fld>
            <a:endParaRPr lang="en-US" altLang="en-US"/>
          </a:p>
        </p:txBody>
      </p:sp>
      <p:sp>
        <p:nvSpPr>
          <p:cNvPr id="64514" name="Rectangle 2"/>
          <p:cNvSpPr>
            <a:spLocks noGrp="1" noRot="1" noChangeAspect="1" noChangeArrowheads="1" noTextEdit="1"/>
          </p:cNvSpPr>
          <p:nvPr>
            <p:ph type="sldImg"/>
          </p:nvPr>
        </p:nvSpPr>
        <p:spPr>
          <a:ln/>
        </p:spPr>
      </p:sp>
      <p:sp>
        <p:nvSpPr>
          <p:cNvPr id="64515" name="Rectangle 3"/>
          <p:cNvSpPr>
            <a:spLocks noGrp="1"/>
          </p:cNvSpPr>
          <p:nvPr>
            <p:ph type="body" idx="1"/>
          </p:nvPr>
        </p:nvSpPr>
        <p:spPr/>
        <p:txBody>
          <a:bodyPr/>
          <a:lstStyle/>
          <a:p>
            <a:endParaRPr lang="en-US" altLang="en-US"/>
          </a:p>
        </p:txBody>
      </p:sp>
    </p:spTree>
    <p:extLst>
      <p:ext uri="{BB962C8B-B14F-4D97-AF65-F5344CB8AC3E}">
        <p14:creationId xmlns:p14="http://schemas.microsoft.com/office/powerpoint/2010/main" val="384295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p:cNvSpPr>
          <p:nvPr>
            <p:ph type="sldNum" sz="quarter" idx="5"/>
          </p:nvPr>
        </p:nvSpPr>
        <p:spPr>
          <a:ln/>
        </p:spPr>
        <p:txBody>
          <a:bodyPr/>
          <a:lstStyle/>
          <a:p>
            <a:fld id="{77C42675-EC1B-214F-A19B-06316A443181}" type="slidenum">
              <a:rPr lang="en-US" altLang="en-US"/>
              <a:pPr/>
              <a:t>9</a:t>
            </a:fld>
            <a:endParaRPr lang="en-US" altLang="en-US"/>
          </a:p>
        </p:txBody>
      </p:sp>
      <p:sp>
        <p:nvSpPr>
          <p:cNvPr id="65538" name="Rectangle 2"/>
          <p:cNvSpPr>
            <a:spLocks noGrp="1" noRot="1" noChangeAspect="1" noChangeArrowheads="1" noTextEdit="1"/>
          </p:cNvSpPr>
          <p:nvPr>
            <p:ph type="sldImg"/>
          </p:nvPr>
        </p:nvSpPr>
        <p:spPr>
          <a:ln/>
        </p:spPr>
      </p:sp>
      <p:sp>
        <p:nvSpPr>
          <p:cNvPr id="65539" name="Rectangle 3"/>
          <p:cNvSpPr>
            <a:spLocks noGrp="1"/>
          </p:cNvSpPr>
          <p:nvPr>
            <p:ph type="body" idx="1"/>
          </p:nvPr>
        </p:nvSpPr>
        <p:spPr/>
        <p:txBody>
          <a:bodyPr/>
          <a:lstStyle/>
          <a:p>
            <a:endParaRPr lang="en-US" altLang="en-US"/>
          </a:p>
        </p:txBody>
      </p:sp>
    </p:spTree>
    <p:extLst>
      <p:ext uri="{BB962C8B-B14F-4D97-AF65-F5344CB8AC3E}">
        <p14:creationId xmlns:p14="http://schemas.microsoft.com/office/powerpoint/2010/main" val="1814634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109FE2-BF0D-ED4C-BE6E-7C514301033A}" type="slidenum">
              <a:rPr lang="en-US" smtClean="0"/>
              <a:t>10</a:t>
            </a:fld>
            <a:endParaRPr lang="en-US"/>
          </a:p>
        </p:txBody>
      </p:sp>
    </p:spTree>
    <p:extLst>
      <p:ext uri="{BB962C8B-B14F-4D97-AF65-F5344CB8AC3E}">
        <p14:creationId xmlns:p14="http://schemas.microsoft.com/office/powerpoint/2010/main" val="1712171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3FB0531-9BCB-0040-A3FF-131EE8640C10}" type="datetimeFigureOut">
              <a:rPr lang="en-US" smtClean="0"/>
              <a:t>2/13/19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A195D-BB34-824A-AD87-87D713395B2D}" type="slidenum">
              <a:rPr lang="en-US" smtClean="0"/>
              <a:t>‹#›</a:t>
            </a:fld>
            <a:endParaRPr lang="en-US"/>
          </a:p>
        </p:txBody>
      </p:sp>
    </p:spTree>
    <p:extLst>
      <p:ext uri="{BB962C8B-B14F-4D97-AF65-F5344CB8AC3E}">
        <p14:creationId xmlns:p14="http://schemas.microsoft.com/office/powerpoint/2010/main" val="846930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FB0531-9BCB-0040-A3FF-131EE8640C10}" type="datetimeFigureOut">
              <a:rPr lang="en-US" smtClean="0"/>
              <a:t>2/13/19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A195D-BB34-824A-AD87-87D713395B2D}" type="slidenum">
              <a:rPr lang="en-US" smtClean="0"/>
              <a:t>‹#›</a:t>
            </a:fld>
            <a:endParaRPr lang="en-US"/>
          </a:p>
        </p:txBody>
      </p:sp>
    </p:spTree>
    <p:extLst>
      <p:ext uri="{BB962C8B-B14F-4D97-AF65-F5344CB8AC3E}">
        <p14:creationId xmlns:p14="http://schemas.microsoft.com/office/powerpoint/2010/main" val="84353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FB0531-9BCB-0040-A3FF-131EE8640C10}" type="datetimeFigureOut">
              <a:rPr lang="en-US" smtClean="0"/>
              <a:t>2/13/19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A195D-BB34-824A-AD87-87D713395B2D}" type="slidenum">
              <a:rPr lang="en-US" smtClean="0"/>
              <a:t>‹#›</a:t>
            </a:fld>
            <a:endParaRPr lang="en-US"/>
          </a:p>
        </p:txBody>
      </p:sp>
    </p:spTree>
    <p:extLst>
      <p:ext uri="{BB962C8B-B14F-4D97-AF65-F5344CB8AC3E}">
        <p14:creationId xmlns:p14="http://schemas.microsoft.com/office/powerpoint/2010/main" val="939819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FB0531-9BCB-0040-A3FF-131EE8640C10}" type="datetimeFigureOut">
              <a:rPr lang="en-US" smtClean="0"/>
              <a:t>2/13/19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A195D-BB34-824A-AD87-87D713395B2D}" type="slidenum">
              <a:rPr lang="en-US" smtClean="0"/>
              <a:t>‹#›</a:t>
            </a:fld>
            <a:endParaRPr lang="en-US"/>
          </a:p>
        </p:txBody>
      </p:sp>
    </p:spTree>
    <p:extLst>
      <p:ext uri="{BB962C8B-B14F-4D97-AF65-F5344CB8AC3E}">
        <p14:creationId xmlns:p14="http://schemas.microsoft.com/office/powerpoint/2010/main" val="1827336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FB0531-9BCB-0040-A3FF-131EE8640C10}" type="datetimeFigureOut">
              <a:rPr lang="en-US" smtClean="0"/>
              <a:t>2/13/19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0A195D-BB34-824A-AD87-87D713395B2D}" type="slidenum">
              <a:rPr lang="en-US" smtClean="0"/>
              <a:t>‹#›</a:t>
            </a:fld>
            <a:endParaRPr lang="en-US"/>
          </a:p>
        </p:txBody>
      </p:sp>
    </p:spTree>
    <p:extLst>
      <p:ext uri="{BB962C8B-B14F-4D97-AF65-F5344CB8AC3E}">
        <p14:creationId xmlns:p14="http://schemas.microsoft.com/office/powerpoint/2010/main" val="572660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3FB0531-9BCB-0040-A3FF-131EE8640C10}" type="datetimeFigureOut">
              <a:rPr lang="en-US" smtClean="0"/>
              <a:t>2/13/19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0A195D-BB34-824A-AD87-87D713395B2D}" type="slidenum">
              <a:rPr lang="en-US" smtClean="0"/>
              <a:t>‹#›</a:t>
            </a:fld>
            <a:endParaRPr lang="en-US"/>
          </a:p>
        </p:txBody>
      </p:sp>
    </p:spTree>
    <p:extLst>
      <p:ext uri="{BB962C8B-B14F-4D97-AF65-F5344CB8AC3E}">
        <p14:creationId xmlns:p14="http://schemas.microsoft.com/office/powerpoint/2010/main" val="1159126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3FB0531-9BCB-0040-A3FF-131EE8640C10}" type="datetimeFigureOut">
              <a:rPr lang="en-US" smtClean="0"/>
              <a:t>2/13/19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0A195D-BB34-824A-AD87-87D713395B2D}" type="slidenum">
              <a:rPr lang="en-US" smtClean="0"/>
              <a:t>‹#›</a:t>
            </a:fld>
            <a:endParaRPr lang="en-US"/>
          </a:p>
        </p:txBody>
      </p:sp>
    </p:spTree>
    <p:extLst>
      <p:ext uri="{BB962C8B-B14F-4D97-AF65-F5344CB8AC3E}">
        <p14:creationId xmlns:p14="http://schemas.microsoft.com/office/powerpoint/2010/main" val="805750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3FB0531-9BCB-0040-A3FF-131EE8640C10}" type="datetimeFigureOut">
              <a:rPr lang="en-US" smtClean="0"/>
              <a:t>2/13/19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0A195D-BB34-824A-AD87-87D713395B2D}" type="slidenum">
              <a:rPr lang="en-US" smtClean="0"/>
              <a:t>‹#›</a:t>
            </a:fld>
            <a:endParaRPr lang="en-US"/>
          </a:p>
        </p:txBody>
      </p:sp>
    </p:spTree>
    <p:extLst>
      <p:ext uri="{BB962C8B-B14F-4D97-AF65-F5344CB8AC3E}">
        <p14:creationId xmlns:p14="http://schemas.microsoft.com/office/powerpoint/2010/main" val="1632621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FB0531-9BCB-0040-A3FF-131EE8640C10}" type="datetimeFigureOut">
              <a:rPr lang="en-US" smtClean="0"/>
              <a:t>2/13/19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0A195D-BB34-824A-AD87-87D713395B2D}" type="slidenum">
              <a:rPr lang="en-US" smtClean="0"/>
              <a:t>‹#›</a:t>
            </a:fld>
            <a:endParaRPr lang="en-US"/>
          </a:p>
        </p:txBody>
      </p:sp>
    </p:spTree>
    <p:extLst>
      <p:ext uri="{BB962C8B-B14F-4D97-AF65-F5344CB8AC3E}">
        <p14:creationId xmlns:p14="http://schemas.microsoft.com/office/powerpoint/2010/main" val="1100661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FB0531-9BCB-0040-A3FF-131EE8640C10}" type="datetimeFigureOut">
              <a:rPr lang="en-US" smtClean="0"/>
              <a:t>2/13/19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0A195D-BB34-824A-AD87-87D713395B2D}" type="slidenum">
              <a:rPr lang="en-US" smtClean="0"/>
              <a:t>‹#›</a:t>
            </a:fld>
            <a:endParaRPr lang="en-US"/>
          </a:p>
        </p:txBody>
      </p:sp>
    </p:spTree>
    <p:extLst>
      <p:ext uri="{BB962C8B-B14F-4D97-AF65-F5344CB8AC3E}">
        <p14:creationId xmlns:p14="http://schemas.microsoft.com/office/powerpoint/2010/main" val="1433925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FB0531-9BCB-0040-A3FF-131EE8640C10}" type="datetimeFigureOut">
              <a:rPr lang="en-US" smtClean="0"/>
              <a:t>2/13/19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0A195D-BB34-824A-AD87-87D713395B2D}" type="slidenum">
              <a:rPr lang="en-US" smtClean="0"/>
              <a:t>‹#›</a:t>
            </a:fld>
            <a:endParaRPr lang="en-US"/>
          </a:p>
        </p:txBody>
      </p:sp>
    </p:spTree>
    <p:extLst>
      <p:ext uri="{BB962C8B-B14F-4D97-AF65-F5344CB8AC3E}">
        <p14:creationId xmlns:p14="http://schemas.microsoft.com/office/powerpoint/2010/main" val="1141616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FB0531-9BCB-0040-A3FF-131EE8640C10}" type="datetimeFigureOut">
              <a:rPr lang="en-US" smtClean="0"/>
              <a:t>2/13/19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0A195D-BB34-824A-AD87-87D713395B2D}" type="slidenum">
              <a:rPr lang="en-US" smtClean="0"/>
              <a:t>‹#›</a:t>
            </a:fld>
            <a:endParaRPr lang="en-US"/>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r-project.org/conferences/useR-2004/Keynotes/Leisch.pdf"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www.cyclismo.org/tutorial/R/s3Classes.html"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hyperlink" Target="http://adv-r.had.co.nz/OO-essentials.html"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370667" y="2187743"/>
            <a:ext cx="5293449" cy="2482515"/>
          </a:xfrm>
        </p:spPr>
        <p:txBody>
          <a:bodyPr anchor="ctr">
            <a:normAutofit/>
          </a:bodyPr>
          <a:lstStyle/>
          <a:p>
            <a:pPr algn="l"/>
            <a:r>
              <a:rPr lang="en-US" sz="5600" dirty="0"/>
              <a:t>Object oriented programming </a:t>
            </a:r>
            <a:br>
              <a:rPr lang="en-US" sz="5600" dirty="0"/>
            </a:br>
            <a:r>
              <a:rPr lang="en-US" sz="5600" dirty="0"/>
              <a:t>Module # 7</a:t>
            </a:r>
          </a:p>
        </p:txBody>
      </p:sp>
      <p:sp>
        <p:nvSpPr>
          <p:cNvPr id="3" name="Subtitle 2"/>
          <p:cNvSpPr>
            <a:spLocks noGrp="1"/>
          </p:cNvSpPr>
          <p:nvPr>
            <p:ph type="subTitle" idx="1"/>
          </p:nvPr>
        </p:nvSpPr>
        <p:spPr>
          <a:xfrm>
            <a:off x="2370667" y="4670258"/>
            <a:ext cx="5293449" cy="1371405"/>
          </a:xfrm>
        </p:spPr>
        <p:txBody>
          <a:bodyPr>
            <a:normAutofit/>
          </a:bodyPr>
          <a:lstStyle/>
          <a:p>
            <a:pPr algn="l"/>
            <a:r>
              <a:rPr lang="en-US" dirty="0"/>
              <a:t>Dr. Friedman</a:t>
            </a:r>
            <a:endParaRPr lang="en-US"/>
          </a:p>
        </p:txBody>
      </p:sp>
      <p:pic>
        <p:nvPicPr>
          <p:cNvPr id="7" name="Graphic 6" descr="Gears">
            <a:extLst>
              <a:ext uri="{FF2B5EF4-FFF2-40B4-BE49-F238E27FC236}">
                <a16:creationId xmlns:a16="http://schemas.microsoft.com/office/drawing/2014/main" id="{60F7C9B0-08F1-4720-8B79-D8C73441750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1" y="2743201"/>
            <a:ext cx="1371600" cy="1371600"/>
          </a:xfrm>
          <a:prstGeom prst="rect">
            <a:avLst/>
          </a:prstGeom>
        </p:spPr>
      </p:pic>
      <p:pic>
        <p:nvPicPr>
          <p:cNvPr id="9" name="Graphic 8">
            <a:extLst>
              <a:ext uri="{FF2B5EF4-FFF2-40B4-BE49-F238E27FC236}">
                <a16:creationId xmlns:a16="http://schemas.microsoft.com/office/drawing/2014/main" id="{B21CD97D-A8A9-4C2C-972B-20687710F65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1681692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class and what are methods? </a:t>
            </a:r>
          </a:p>
        </p:txBody>
      </p:sp>
      <p:sp>
        <p:nvSpPr>
          <p:cNvPr id="3" name="Content Placeholder 2"/>
          <p:cNvSpPr>
            <a:spLocks noGrp="1"/>
          </p:cNvSpPr>
          <p:nvPr>
            <p:ph idx="1"/>
          </p:nvPr>
        </p:nvSpPr>
        <p:spPr/>
        <p:txBody>
          <a:bodyPr/>
          <a:lstStyle/>
          <a:p>
            <a:r>
              <a:rPr lang="en-US" dirty="0"/>
              <a:t>A class is an abstract definition of a concrete real world object</a:t>
            </a:r>
          </a:p>
          <a:p>
            <a:r>
              <a:rPr lang="en-US" dirty="0"/>
              <a:t>A method is a function that performs specific calculations on objects of a specific class. </a:t>
            </a:r>
          </a:p>
          <a:p>
            <a:r>
              <a:rPr lang="en-US" dirty="0"/>
              <a:t>Generic function is used to determine the class of its arguments and select the appropriate method. A generic function is a function with a collection of methods.</a:t>
            </a:r>
          </a:p>
          <a:p>
            <a:pPr marL="0" indent="0">
              <a:buNone/>
            </a:pPr>
            <a:r>
              <a:rPr lang="en-US" dirty="0"/>
              <a:t>  </a:t>
            </a:r>
          </a:p>
        </p:txBody>
      </p:sp>
    </p:spTree>
    <p:extLst>
      <p:ext uri="{BB962C8B-B14F-4D97-AF65-F5344CB8AC3E}">
        <p14:creationId xmlns:p14="http://schemas.microsoft.com/office/powerpoint/2010/main" val="843886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information about Class vs. Methods under S4</a:t>
            </a:r>
          </a:p>
        </p:txBody>
      </p:sp>
      <p:pic>
        <p:nvPicPr>
          <p:cNvPr id="4" name="Content Placeholder 3">
            <a:hlinkClick r:id="rId3"/>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46208" y="1825625"/>
            <a:ext cx="10499584" cy="4351338"/>
          </a:xfrm>
        </p:spPr>
      </p:pic>
    </p:spTree>
    <p:extLst>
      <p:ext uri="{BB962C8B-B14F-4D97-AF65-F5344CB8AC3E}">
        <p14:creationId xmlns:p14="http://schemas.microsoft.com/office/powerpoint/2010/main" val="475122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981200" y="152401"/>
            <a:ext cx="8229600" cy="1020763"/>
          </a:xfrm>
        </p:spPr>
        <p:txBody>
          <a:bodyPr/>
          <a:lstStyle/>
          <a:p>
            <a:r>
              <a:rPr lang="en-US" altLang="en-US" sz="3600" b="1" dirty="0"/>
              <a:t>Object Oriented Programming (OOP) in R</a:t>
            </a:r>
          </a:p>
        </p:txBody>
      </p:sp>
      <p:sp>
        <p:nvSpPr>
          <p:cNvPr id="11268" name="Rectangle 4"/>
          <p:cNvSpPr>
            <a:spLocks noGrp="1" noChangeArrowheads="1"/>
          </p:cNvSpPr>
          <p:nvPr>
            <p:ph type="body" sz="half" idx="1"/>
          </p:nvPr>
        </p:nvSpPr>
        <p:spPr>
          <a:xfrm>
            <a:off x="1981200" y="1295401"/>
            <a:ext cx="4038600" cy="4830763"/>
          </a:xfrm>
        </p:spPr>
        <p:txBody>
          <a:bodyPr/>
          <a:lstStyle/>
          <a:p>
            <a:pPr algn="ctr">
              <a:lnSpc>
                <a:spcPct val="90000"/>
              </a:lnSpc>
              <a:buFontTx/>
              <a:buNone/>
            </a:pPr>
            <a:r>
              <a:rPr lang="en-US" altLang="en-US" sz="2400" b="1" dirty="0">
                <a:solidFill>
                  <a:srgbClr val="FF0000"/>
                </a:solidFill>
              </a:rPr>
              <a:t>Class </a:t>
            </a:r>
          </a:p>
          <a:p>
            <a:pPr>
              <a:lnSpc>
                <a:spcPct val="90000"/>
              </a:lnSpc>
            </a:pPr>
            <a:r>
              <a:rPr lang="en-US" altLang="en-US" sz="2400" dirty="0"/>
              <a:t>Software abstraction of a real world object.</a:t>
            </a:r>
          </a:p>
          <a:p>
            <a:pPr>
              <a:lnSpc>
                <a:spcPct val="90000"/>
              </a:lnSpc>
            </a:pPr>
            <a:r>
              <a:rPr lang="en-US" altLang="en-US" sz="2400" dirty="0"/>
              <a:t>Reflects how we think of objects and what information they contain. </a:t>
            </a:r>
          </a:p>
          <a:p>
            <a:pPr>
              <a:lnSpc>
                <a:spcPct val="90000"/>
              </a:lnSpc>
            </a:pPr>
            <a:r>
              <a:rPr lang="en-US" altLang="en-US" sz="2400" dirty="0"/>
              <a:t>Defined in terms of </a:t>
            </a:r>
            <a:r>
              <a:rPr lang="en-US" altLang="en-US" sz="2400" dirty="0">
                <a:solidFill>
                  <a:srgbClr val="FF0000"/>
                </a:solidFill>
              </a:rPr>
              <a:t>slots</a:t>
            </a:r>
            <a:r>
              <a:rPr lang="en-US" altLang="en-US" sz="2400" dirty="0"/>
              <a:t>. </a:t>
            </a:r>
          </a:p>
          <a:p>
            <a:pPr>
              <a:lnSpc>
                <a:spcPct val="90000"/>
              </a:lnSpc>
            </a:pPr>
            <a:r>
              <a:rPr lang="en-US" altLang="en-US" sz="2400" dirty="0"/>
              <a:t>An </a:t>
            </a:r>
            <a:r>
              <a:rPr lang="en-US" altLang="en-US" sz="2400" dirty="0">
                <a:solidFill>
                  <a:srgbClr val="FF0000"/>
                </a:solidFill>
              </a:rPr>
              <a:t>object</a:t>
            </a:r>
            <a:r>
              <a:rPr lang="en-US" altLang="en-US" sz="2400" dirty="0">
                <a:solidFill>
                  <a:srgbClr val="0000FF"/>
                </a:solidFill>
              </a:rPr>
              <a:t> </a:t>
            </a:r>
            <a:r>
              <a:rPr lang="en-US" altLang="en-US" sz="2400" dirty="0"/>
              <a:t>is an </a:t>
            </a:r>
            <a:r>
              <a:rPr lang="en-US" altLang="en-US" sz="2400" dirty="0">
                <a:solidFill>
                  <a:srgbClr val="FF0000"/>
                </a:solidFill>
              </a:rPr>
              <a:t>instance</a:t>
            </a:r>
            <a:r>
              <a:rPr lang="en-US" altLang="en-US" sz="2400" dirty="0"/>
              <a:t> of a class.</a:t>
            </a:r>
          </a:p>
          <a:p>
            <a:pPr>
              <a:lnSpc>
                <a:spcPct val="90000"/>
              </a:lnSpc>
            </a:pPr>
            <a:r>
              <a:rPr lang="en-US" altLang="en-US" sz="2400" dirty="0"/>
              <a:t>Defines the structure, inheritance, and initialization of objects.</a:t>
            </a:r>
          </a:p>
          <a:p>
            <a:pPr>
              <a:lnSpc>
                <a:spcPct val="90000"/>
              </a:lnSpc>
            </a:pPr>
            <a:endParaRPr lang="en-US" altLang="en-US" sz="2400" dirty="0"/>
          </a:p>
        </p:txBody>
      </p:sp>
      <p:sp>
        <p:nvSpPr>
          <p:cNvPr id="11269" name="Rectangle 5"/>
          <p:cNvSpPr>
            <a:spLocks noGrp="1" noChangeArrowheads="1"/>
          </p:cNvSpPr>
          <p:nvPr>
            <p:ph type="body" sz="half" idx="2"/>
          </p:nvPr>
        </p:nvSpPr>
        <p:spPr>
          <a:xfrm>
            <a:off x="6172200" y="1295401"/>
            <a:ext cx="4038600" cy="4830763"/>
          </a:xfrm>
        </p:spPr>
        <p:txBody>
          <a:bodyPr/>
          <a:lstStyle/>
          <a:p>
            <a:pPr algn="ctr">
              <a:lnSpc>
                <a:spcPct val="90000"/>
              </a:lnSpc>
              <a:buFontTx/>
              <a:buNone/>
            </a:pPr>
            <a:r>
              <a:rPr lang="en-US" altLang="en-US" sz="2400" b="1" dirty="0">
                <a:solidFill>
                  <a:srgbClr val="FF0000"/>
                </a:solidFill>
              </a:rPr>
              <a:t>Method</a:t>
            </a:r>
          </a:p>
          <a:p>
            <a:pPr>
              <a:lnSpc>
                <a:spcPct val="90000"/>
              </a:lnSpc>
            </a:pPr>
            <a:r>
              <a:rPr lang="en-US" altLang="en-US" sz="2400" dirty="0"/>
              <a:t>Function that performs an action on data (objects). </a:t>
            </a:r>
          </a:p>
          <a:p>
            <a:pPr>
              <a:lnSpc>
                <a:spcPct val="90000"/>
              </a:lnSpc>
            </a:pPr>
            <a:r>
              <a:rPr lang="en-US" altLang="en-US" sz="2400" dirty="0"/>
              <a:t>Defines how a particular function should behave depending on the class of its arguments.</a:t>
            </a:r>
          </a:p>
          <a:p>
            <a:pPr>
              <a:lnSpc>
                <a:spcPct val="90000"/>
              </a:lnSpc>
            </a:pPr>
            <a:r>
              <a:rPr lang="en-US" altLang="en-US" sz="2400" dirty="0"/>
              <a:t>Allows computations to be adapted to particular classes.</a:t>
            </a:r>
          </a:p>
          <a:p>
            <a:pPr>
              <a:lnSpc>
                <a:spcPct val="90000"/>
              </a:lnSpc>
            </a:pPr>
            <a:r>
              <a:rPr lang="en-US" altLang="en-US" sz="2400" dirty="0"/>
              <a:t>A</a:t>
            </a:r>
            <a:r>
              <a:rPr lang="en-US" altLang="en-US" sz="2400" dirty="0">
                <a:solidFill>
                  <a:srgbClr val="3333CC"/>
                </a:solidFill>
              </a:rPr>
              <a:t> </a:t>
            </a:r>
            <a:r>
              <a:rPr lang="en-US" altLang="en-US" sz="2400" dirty="0">
                <a:solidFill>
                  <a:srgbClr val="FF0000"/>
                </a:solidFill>
              </a:rPr>
              <a:t>generic function</a:t>
            </a:r>
            <a:r>
              <a:rPr lang="en-US" altLang="en-US" sz="2400" dirty="0"/>
              <a:t> is a dispatcher.</a:t>
            </a:r>
          </a:p>
        </p:txBody>
      </p:sp>
      <p:sp>
        <p:nvSpPr>
          <p:cNvPr id="11270" name="Rectangle 6"/>
          <p:cNvSpPr>
            <a:spLocks noChangeArrowheads="1"/>
          </p:cNvSpPr>
          <p:nvPr/>
        </p:nvSpPr>
        <p:spPr bwMode="auto">
          <a:xfrm>
            <a:off x="1752600" y="6324600"/>
            <a:ext cx="47091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20000"/>
              </a:spcBef>
            </a:pPr>
            <a:r>
              <a:rPr lang="en-US" altLang="en-US" dirty="0"/>
              <a:t>J. M. Chambers (1998).</a:t>
            </a:r>
            <a:r>
              <a:rPr lang="en-US" altLang="en-US" i="1" dirty="0"/>
              <a:t> Programming with Data</a:t>
            </a:r>
            <a:r>
              <a:rPr lang="en-US" altLang="en-US" dirty="0"/>
              <a:t>.</a:t>
            </a:r>
          </a:p>
        </p:txBody>
      </p:sp>
    </p:spTree>
    <p:extLst>
      <p:ext uri="{BB962C8B-B14F-4D97-AF65-F5344CB8AC3E}">
        <p14:creationId xmlns:p14="http://schemas.microsoft.com/office/powerpoint/2010/main" val="126794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000" dirty="0"/>
              <a:t>J. M. Chambers (1998).</a:t>
            </a:r>
            <a:r>
              <a:rPr lang="en-US" altLang="en-US" sz="4000" i="1" dirty="0"/>
              <a:t> Programming with Data</a:t>
            </a:r>
            <a:r>
              <a:rPr lang="en-US" altLang="en-US" sz="4000" dirty="0"/>
              <a:t>.</a:t>
            </a:r>
            <a:endParaRPr lang="en-US" sz="40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41821" y="1825625"/>
            <a:ext cx="6508358" cy="4351338"/>
          </a:xfrm>
        </p:spPr>
      </p:pic>
    </p:spTree>
    <p:extLst>
      <p:ext uri="{BB962C8B-B14F-4D97-AF65-F5344CB8AC3E}">
        <p14:creationId xmlns:p14="http://schemas.microsoft.com/office/powerpoint/2010/main" val="1073646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S3 vs. S4 systems in R</a:t>
            </a:r>
          </a:p>
        </p:txBody>
      </p:sp>
      <p:sp>
        <p:nvSpPr>
          <p:cNvPr id="3" name="Content Placeholder 2"/>
          <p:cNvSpPr>
            <a:spLocks noGrp="1"/>
          </p:cNvSpPr>
          <p:nvPr>
            <p:ph idx="1"/>
          </p:nvPr>
        </p:nvSpPr>
        <p:spPr/>
        <p:txBody>
          <a:bodyPr>
            <a:normAutofit fontScale="92500"/>
          </a:bodyPr>
          <a:lstStyle/>
          <a:p>
            <a:r>
              <a:rPr lang="en-US" dirty="0"/>
              <a:t>The S language (and R) has two object systems, known informally as S3 and S4, and each system can be used fairly independently of the other.</a:t>
            </a:r>
          </a:p>
          <a:p>
            <a:r>
              <a:rPr lang="en-US" dirty="0">
                <a:solidFill>
                  <a:srgbClr val="FF0000"/>
                </a:solidFill>
              </a:rPr>
              <a:t>S3</a:t>
            </a:r>
            <a:r>
              <a:rPr lang="en-US" dirty="0"/>
              <a:t> objects, classes and methods have been available in R from the beginning. They are informal and very interactive.</a:t>
            </a:r>
          </a:p>
          <a:p>
            <a:r>
              <a:rPr lang="en-US" dirty="0">
                <a:solidFill>
                  <a:schemeClr val="accent1">
                    <a:lumMod val="75000"/>
                  </a:schemeClr>
                </a:solidFill>
              </a:rPr>
              <a:t>S4</a:t>
            </a:r>
            <a:r>
              <a:rPr lang="en-US" dirty="0"/>
              <a:t> objects, classes and methods are much more formal and rigorous, but less interactive (Chambers, 1998), which is available through the methods package, attached by default since version 1.7.0.</a:t>
            </a:r>
          </a:p>
          <a:p>
            <a:r>
              <a:rPr lang="en-US" dirty="0"/>
              <a:t>Note, our textbook comments on the differences between S3 vs. S4</a:t>
            </a:r>
            <a:br>
              <a:rPr lang="en-US" dirty="0"/>
            </a:br>
            <a:r>
              <a:rPr lang="en-US" dirty="0"/>
              <a:t> </a:t>
            </a:r>
            <a:r>
              <a:rPr lang="en-US" dirty="0">
                <a:solidFill>
                  <a:srgbClr val="FF0000"/>
                </a:solidFill>
              </a:rPr>
              <a:t>S3</a:t>
            </a:r>
            <a:r>
              <a:rPr lang="en-US" dirty="0"/>
              <a:t> – older, simpler, more dynamic, less structured version, single dispatch</a:t>
            </a:r>
            <a:br>
              <a:rPr lang="en-US" dirty="0"/>
            </a:br>
            <a:r>
              <a:rPr lang="en-US" dirty="0"/>
              <a:t> </a:t>
            </a:r>
            <a:r>
              <a:rPr lang="en-US" dirty="0">
                <a:solidFill>
                  <a:schemeClr val="accent1">
                    <a:lumMod val="75000"/>
                  </a:schemeClr>
                </a:solidFill>
              </a:rPr>
              <a:t>S4 </a:t>
            </a:r>
            <a:r>
              <a:rPr lang="en-US" dirty="0"/>
              <a:t>– newer, more structured, more rigorous, multi-dispatch</a:t>
            </a:r>
          </a:p>
        </p:txBody>
      </p:sp>
    </p:spTree>
    <p:extLst>
      <p:ext uri="{BB962C8B-B14F-4D97-AF65-F5344CB8AC3E}">
        <p14:creationId xmlns:p14="http://schemas.microsoft.com/office/powerpoint/2010/main" val="1531585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Most common class used</a:t>
            </a:r>
          </a:p>
          <a:p>
            <a:r>
              <a:rPr lang="en-US" dirty="0"/>
              <a:t>Can be applied to multiple data types IE Plot() print() summary()</a:t>
            </a:r>
          </a:p>
          <a:p>
            <a:r>
              <a:rPr lang="en-US" dirty="0"/>
              <a:t>Can only dispatch on the first argument</a:t>
            </a:r>
          </a:p>
          <a:p>
            <a:r>
              <a:rPr lang="en-US" dirty="0"/>
              <a:t>Allows you to easily change the class of existing objects (Bad)</a:t>
            </a:r>
            <a:br>
              <a:rPr lang="en-US" dirty="0"/>
            </a:br>
            <a:br>
              <a:rPr lang="en-US" dirty="0"/>
            </a:br>
            <a:r>
              <a:rPr lang="en-US" dirty="0"/>
              <a:t>Personal note:</a:t>
            </a:r>
            <a:br>
              <a:rPr lang="en-US" dirty="0"/>
            </a:br>
            <a:r>
              <a:rPr lang="en-US" dirty="0"/>
              <a:t>S3 class has no formal, predefined definition. Basically, a list with its class attribute set to some class name, is an S3 object. The components of the list become the member variables of the object. Following is a simple example of how an S3 object of class student can be created.</a:t>
            </a:r>
          </a:p>
        </p:txBody>
      </p:sp>
      <p:sp>
        <p:nvSpPr>
          <p:cNvPr id="7" name="TextBox 6"/>
          <p:cNvSpPr txBox="1"/>
          <p:nvPr/>
        </p:nvSpPr>
        <p:spPr>
          <a:xfrm>
            <a:off x="838200" y="613569"/>
            <a:ext cx="3505200" cy="769441"/>
          </a:xfrm>
          <a:prstGeom prst="rect">
            <a:avLst/>
          </a:prstGeom>
          <a:noFill/>
        </p:spPr>
        <p:txBody>
          <a:bodyPr wrap="square" rtlCol="0">
            <a:spAutoFit/>
          </a:bodyPr>
          <a:lstStyle/>
          <a:p>
            <a:r>
              <a:rPr lang="en-US" sz="4400" dirty="0"/>
              <a:t>S3 classes</a:t>
            </a:r>
          </a:p>
        </p:txBody>
      </p:sp>
    </p:spTree>
    <p:extLst>
      <p:ext uri="{BB962C8B-B14F-4D97-AF65-F5344CB8AC3E}">
        <p14:creationId xmlns:p14="http://schemas.microsoft.com/office/powerpoint/2010/main" val="1344593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&gt; s &lt;- list(name="John", age=21, GPA=3.5)</a:t>
            </a:r>
            <a:br>
              <a:rPr lang="en-US" dirty="0"/>
            </a:br>
            <a:r>
              <a:rPr lang="en-US" dirty="0"/>
              <a:t>&gt; class(s) &lt;- "student"&gt; </a:t>
            </a:r>
            <a:br>
              <a:rPr lang="en-US" dirty="0"/>
            </a:br>
            <a:r>
              <a:rPr lang="en-US" dirty="0"/>
              <a:t>&gt;s # </a:t>
            </a:r>
            <a:r>
              <a:rPr lang="en-US" dirty="0">
                <a:solidFill>
                  <a:srgbClr val="FF0000"/>
                </a:solidFill>
              </a:rPr>
              <a:t>Result</a:t>
            </a:r>
            <a:br>
              <a:rPr lang="en-US" dirty="0"/>
            </a:br>
            <a:r>
              <a:rPr lang="en-US" dirty="0">
                <a:solidFill>
                  <a:srgbClr val="FF0000"/>
                </a:solidFill>
              </a:rPr>
              <a:t>$name</a:t>
            </a:r>
            <a:br>
              <a:rPr lang="en-US" dirty="0">
                <a:solidFill>
                  <a:srgbClr val="FF0000"/>
                </a:solidFill>
              </a:rPr>
            </a:br>
            <a:r>
              <a:rPr lang="en-US" dirty="0">
                <a:solidFill>
                  <a:srgbClr val="FF0000"/>
                </a:solidFill>
              </a:rPr>
              <a:t>[1] "John”</a:t>
            </a:r>
            <a:br>
              <a:rPr lang="en-US" dirty="0">
                <a:solidFill>
                  <a:srgbClr val="FF0000"/>
                </a:solidFill>
              </a:rPr>
            </a:br>
            <a:r>
              <a:rPr lang="en-US" dirty="0">
                <a:solidFill>
                  <a:srgbClr val="FF0000"/>
                </a:solidFill>
              </a:rPr>
              <a:t>$age</a:t>
            </a:r>
            <a:br>
              <a:rPr lang="en-US" dirty="0">
                <a:solidFill>
                  <a:srgbClr val="FF0000"/>
                </a:solidFill>
              </a:rPr>
            </a:br>
            <a:r>
              <a:rPr lang="en-US" dirty="0">
                <a:solidFill>
                  <a:srgbClr val="FF0000"/>
                </a:solidFill>
              </a:rPr>
              <a:t>[1] 21</a:t>
            </a:r>
            <a:br>
              <a:rPr lang="en-US" dirty="0">
                <a:solidFill>
                  <a:srgbClr val="FF0000"/>
                </a:solidFill>
              </a:rPr>
            </a:br>
            <a:r>
              <a:rPr lang="en-US" dirty="0">
                <a:solidFill>
                  <a:srgbClr val="FF0000"/>
                </a:solidFill>
              </a:rPr>
              <a:t>$GPA</a:t>
            </a:r>
            <a:br>
              <a:rPr lang="en-US" dirty="0">
                <a:solidFill>
                  <a:srgbClr val="FF0000"/>
                </a:solidFill>
              </a:rPr>
            </a:br>
            <a:r>
              <a:rPr lang="en-US" dirty="0">
                <a:solidFill>
                  <a:srgbClr val="FF0000"/>
                </a:solidFill>
              </a:rPr>
              <a:t>[1] 3.5</a:t>
            </a:r>
            <a:br>
              <a:rPr lang="en-US" dirty="0">
                <a:solidFill>
                  <a:srgbClr val="FF0000"/>
                </a:solidFill>
              </a:rPr>
            </a:br>
            <a:r>
              <a:rPr lang="en-US" dirty="0" err="1">
                <a:solidFill>
                  <a:srgbClr val="FF0000"/>
                </a:solidFill>
              </a:rPr>
              <a:t>attr</a:t>
            </a:r>
            <a:r>
              <a:rPr lang="en-US" dirty="0">
                <a:solidFill>
                  <a:srgbClr val="FF0000"/>
                </a:solidFill>
              </a:rPr>
              <a:t>(,"class")</a:t>
            </a:r>
            <a:br>
              <a:rPr lang="en-US" dirty="0">
                <a:solidFill>
                  <a:srgbClr val="FF0000"/>
                </a:solidFill>
              </a:rPr>
            </a:br>
            <a:r>
              <a:rPr lang="en-US" dirty="0"/>
              <a:t>[1] "student"</a:t>
            </a:r>
          </a:p>
          <a:p>
            <a:pPr marL="0" indent="0">
              <a:buNone/>
            </a:pPr>
            <a:br>
              <a:rPr lang="en-US" dirty="0"/>
            </a:br>
            <a:r>
              <a:rPr lang="en-US" dirty="0"/>
              <a:t>Note: </a:t>
            </a:r>
            <a:r>
              <a:rPr lang="en-US" dirty="0" err="1"/>
              <a:t>attr</a:t>
            </a:r>
            <a:r>
              <a:rPr lang="en-US" dirty="0"/>
              <a:t>() function to set the class attribute of the object.</a:t>
            </a:r>
          </a:p>
        </p:txBody>
      </p:sp>
    </p:spTree>
    <p:extLst>
      <p:ext uri="{BB962C8B-B14F-4D97-AF65-F5344CB8AC3E}">
        <p14:creationId xmlns:p14="http://schemas.microsoft.com/office/powerpoint/2010/main" val="1622838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Constructors to Create Objects</a:t>
            </a:r>
          </a:p>
        </p:txBody>
      </p:sp>
      <p:sp>
        <p:nvSpPr>
          <p:cNvPr id="3" name="Content Placeholder 2"/>
          <p:cNvSpPr>
            <a:spLocks noGrp="1"/>
          </p:cNvSpPr>
          <p:nvPr>
            <p:ph idx="1"/>
          </p:nvPr>
        </p:nvSpPr>
        <p:spPr/>
        <p:txBody>
          <a:bodyPr/>
          <a:lstStyle/>
          <a:p>
            <a:r>
              <a:rPr lang="en-US" dirty="0"/>
              <a:t>It is a good practice to use a function with the same name as class (not a necessity) to create objects. </a:t>
            </a:r>
          </a:p>
          <a:p>
            <a:r>
              <a:rPr lang="en-US" dirty="0"/>
              <a:t>This will bring some uniformity in the creation of objects and make them look similar. We can also add some integrity check on the member attributes. </a:t>
            </a:r>
          </a:p>
        </p:txBody>
      </p:sp>
    </p:spTree>
    <p:extLst>
      <p:ext uri="{BB962C8B-B14F-4D97-AF65-F5344CB8AC3E}">
        <p14:creationId xmlns:p14="http://schemas.microsoft.com/office/powerpoint/2010/main" val="602569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Constructors to Create Objects</a:t>
            </a:r>
          </a:p>
        </p:txBody>
      </p:sp>
      <p:sp>
        <p:nvSpPr>
          <p:cNvPr id="3" name="Content Placeholder 2"/>
          <p:cNvSpPr>
            <a:spLocks noGrp="1"/>
          </p:cNvSpPr>
          <p:nvPr>
            <p:ph idx="1"/>
          </p:nvPr>
        </p:nvSpPr>
        <p:spPr/>
        <p:txBody>
          <a:bodyPr>
            <a:normAutofit/>
          </a:bodyPr>
          <a:lstStyle/>
          <a:p>
            <a:pPr marL="0" indent="0">
              <a:buNone/>
            </a:pPr>
            <a:r>
              <a:rPr lang="en-US" dirty="0"/>
              <a:t>&gt;student = function(</a:t>
            </a:r>
            <a:r>
              <a:rPr lang="en-US" dirty="0" err="1"/>
              <a:t>n,a,g</a:t>
            </a:r>
            <a:r>
              <a:rPr lang="en-US" dirty="0"/>
              <a:t>)</a:t>
            </a:r>
            <a:br>
              <a:rPr lang="en-US" dirty="0"/>
            </a:br>
            <a:r>
              <a:rPr lang="en-US" dirty="0"/>
              <a:t>{</a:t>
            </a:r>
            <a:br>
              <a:rPr lang="en-US" dirty="0"/>
            </a:br>
            <a:r>
              <a:rPr lang="en-US" dirty="0"/>
              <a:t>if(g&gt;4 || g&lt; 0) stop("GPA must be between 0 and 4")</a:t>
            </a:r>
          </a:p>
          <a:p>
            <a:pPr marL="0" indent="0">
              <a:buNone/>
            </a:pPr>
            <a:r>
              <a:rPr lang="en-US" dirty="0"/>
              <a:t>value  = list(name = n, age = a, GPA = g)</a:t>
            </a:r>
          </a:p>
          <a:p>
            <a:pPr marL="0" indent="0">
              <a:buNone/>
            </a:pPr>
            <a:endParaRPr lang="en-US" dirty="0"/>
          </a:p>
          <a:p>
            <a:pPr marL="0" indent="0">
              <a:buNone/>
            </a:pPr>
            <a:r>
              <a:rPr lang="en-US" dirty="0" err="1"/>
              <a:t>attr</a:t>
            </a:r>
            <a:r>
              <a:rPr lang="en-US" dirty="0"/>
              <a:t>(</a:t>
            </a:r>
            <a:r>
              <a:rPr lang="en-US" dirty="0" err="1"/>
              <a:t>value,"class</a:t>
            </a:r>
            <a:r>
              <a:rPr lang="en-US" dirty="0"/>
              <a:t>") = "student"</a:t>
            </a:r>
          </a:p>
          <a:p>
            <a:pPr marL="0" indent="0">
              <a:buNone/>
            </a:pPr>
            <a:r>
              <a:rPr lang="en-US" dirty="0"/>
              <a:t>value</a:t>
            </a:r>
          </a:p>
          <a:p>
            <a:pPr marL="0" indent="0">
              <a:buNone/>
            </a:pPr>
            <a:r>
              <a:rPr lang="en-US" dirty="0"/>
              <a:t>}</a:t>
            </a:r>
          </a:p>
        </p:txBody>
      </p:sp>
    </p:spTree>
    <p:extLst>
      <p:ext uri="{BB962C8B-B14F-4D97-AF65-F5344CB8AC3E}">
        <p14:creationId xmlns:p14="http://schemas.microsoft.com/office/powerpoint/2010/main" val="1265596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609600" y="1690688"/>
            <a:ext cx="10744200" cy="5167311"/>
          </a:xfrm>
        </p:spPr>
        <p:txBody>
          <a:bodyPr>
            <a:normAutofit fontScale="70000" lnSpcReduction="20000"/>
          </a:bodyPr>
          <a:lstStyle/>
          <a:p>
            <a:pPr marL="0" indent="0">
              <a:buNone/>
            </a:pPr>
            <a:r>
              <a:rPr lang="en-US" sz="3500" dirty="0"/>
              <a:t>&gt; s &lt;- student("Paul", 26, 3.7)</a:t>
            </a:r>
            <a:br>
              <a:rPr lang="en-US" sz="3500" dirty="0"/>
            </a:br>
            <a:r>
              <a:rPr lang="en-US" sz="3500" dirty="0"/>
              <a:t>&gt;s</a:t>
            </a:r>
            <a:br>
              <a:rPr lang="en-US" sz="3500" dirty="0"/>
            </a:br>
            <a:r>
              <a:rPr lang="en-US" sz="3500" dirty="0"/>
              <a:t>$name</a:t>
            </a:r>
            <a:br>
              <a:rPr lang="en-US" sz="3500" dirty="0"/>
            </a:br>
            <a:r>
              <a:rPr lang="en-US" sz="3500" dirty="0"/>
              <a:t>[1] 26</a:t>
            </a:r>
            <a:br>
              <a:rPr lang="en-US" sz="3500" dirty="0"/>
            </a:br>
            <a:r>
              <a:rPr lang="en-US" sz="3500" dirty="0"/>
              <a:t>$GPA</a:t>
            </a:r>
            <a:br>
              <a:rPr lang="en-US" sz="3500" dirty="0"/>
            </a:br>
            <a:r>
              <a:rPr lang="en-US" sz="3500" dirty="0"/>
              <a:t>[1] 3.7</a:t>
            </a:r>
            <a:br>
              <a:rPr lang="en-US" sz="3500" dirty="0"/>
            </a:br>
            <a:r>
              <a:rPr lang="en-US" sz="3500" dirty="0" err="1"/>
              <a:t>attr</a:t>
            </a:r>
            <a:r>
              <a:rPr lang="en-US" sz="3500" dirty="0"/>
              <a:t>(“class”)</a:t>
            </a:r>
            <a:br>
              <a:rPr lang="en-US" sz="3500" dirty="0"/>
            </a:br>
            <a:r>
              <a:rPr lang="en-US" sz="3500" dirty="0"/>
              <a:t>[1] “student”</a:t>
            </a:r>
            <a:br>
              <a:rPr lang="en-US" sz="3500" dirty="0"/>
            </a:br>
            <a:r>
              <a:rPr lang="en-US" sz="3500" dirty="0"/>
              <a:t>&gt;class(s)</a:t>
            </a:r>
            <a:br>
              <a:rPr lang="en-US" sz="3500" dirty="0"/>
            </a:br>
            <a:r>
              <a:rPr lang="en-US" sz="3500" dirty="0"/>
              <a:t>[1] “student”</a:t>
            </a:r>
            <a:br>
              <a:rPr lang="en-US" sz="3500" dirty="0"/>
            </a:br>
            <a:r>
              <a:rPr lang="en-US" sz="3500" dirty="0"/>
              <a:t>&gt; s &lt;- student("Paul", 26, 5) </a:t>
            </a:r>
            <a:r>
              <a:rPr lang="en-US" sz="3500" dirty="0">
                <a:solidFill>
                  <a:srgbClr val="FF0000"/>
                </a:solidFill>
              </a:rPr>
              <a:t>Error</a:t>
            </a:r>
            <a:r>
              <a:rPr lang="en-US" sz="3500" dirty="0"/>
              <a:t> in student("Paul", 26, 5) : GPA must be between 0 and 4</a:t>
            </a:r>
            <a:br>
              <a:rPr lang="en-US" sz="3500" dirty="0"/>
            </a:br>
            <a:r>
              <a:rPr lang="en-US" sz="3500" dirty="0"/>
              <a:t>R will point on the </a:t>
            </a:r>
            <a:r>
              <a:rPr lang="en-US" sz="3500" dirty="0">
                <a:solidFill>
                  <a:srgbClr val="FF0000"/>
                </a:solidFill>
              </a:rPr>
              <a:t>Error in student("Paul", 26, 5) : GPA must be between 0 and 4 </a:t>
            </a:r>
            <a:br>
              <a:rPr lang="en-US" sz="3500" dirty="0">
                <a:solidFill>
                  <a:srgbClr val="FF0000"/>
                </a:solidFill>
              </a:rPr>
            </a:br>
            <a:r>
              <a:rPr lang="en-US" sz="3500" dirty="0"/>
              <a:t> &gt; s &lt;- student("Paul", 26, 2.5)</a:t>
            </a:r>
            <a:br>
              <a:rPr lang="en-US" sz="3500" dirty="0"/>
            </a:br>
            <a:r>
              <a:rPr lang="en-US" sz="3500" dirty="0"/>
              <a:t># it’s up to us to maintain it or not </a:t>
            </a:r>
            <a:br>
              <a:rPr lang="en-US" sz="3500" dirty="0"/>
            </a:br>
            <a:r>
              <a:rPr lang="en-US" sz="3500" dirty="0"/>
              <a:t>&gt;$$GPA &lt;-5</a:t>
            </a:r>
            <a:br>
              <a:rPr lang="en-US" dirty="0"/>
            </a:br>
            <a:endParaRPr lang="en-US" dirty="0"/>
          </a:p>
        </p:txBody>
      </p:sp>
    </p:spTree>
    <p:extLst>
      <p:ext uri="{BB962C8B-B14F-4D97-AF65-F5344CB8AC3E}">
        <p14:creationId xmlns:p14="http://schemas.microsoft.com/office/powerpoint/2010/main" val="116903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8CF0B-22E6-5F4F-8900-A9F83724EC31}"/>
              </a:ext>
            </a:extLst>
          </p:cNvPr>
          <p:cNvSpPr>
            <a:spLocks noGrp="1"/>
          </p:cNvSpPr>
          <p:nvPr>
            <p:ph type="title"/>
          </p:nvPr>
        </p:nvSpPr>
        <p:spPr/>
        <p:txBody>
          <a:bodyPr/>
          <a:lstStyle/>
          <a:p>
            <a:r>
              <a:rPr lang="en-US" dirty="0"/>
              <a:t>Review Module # 6 assignment</a:t>
            </a:r>
          </a:p>
        </p:txBody>
      </p:sp>
      <p:pic>
        <p:nvPicPr>
          <p:cNvPr id="7" name="Content Placeholder 6" descr="A screenshot of a cell phone&#13;&#10;&#13;&#10;Description automatically generated">
            <a:extLst>
              <a:ext uri="{FF2B5EF4-FFF2-40B4-BE49-F238E27FC236}">
                <a16:creationId xmlns:a16="http://schemas.microsoft.com/office/drawing/2014/main" id="{6263CB76-F737-2445-8F91-48CD7461C681}"/>
              </a:ext>
            </a:extLst>
          </p:cNvPr>
          <p:cNvPicPr>
            <a:picLocks noGrp="1" noChangeAspect="1"/>
          </p:cNvPicPr>
          <p:nvPr>
            <p:ph idx="1"/>
          </p:nvPr>
        </p:nvPicPr>
        <p:blipFill>
          <a:blip r:embed="rId2"/>
          <a:stretch>
            <a:fillRect/>
          </a:stretch>
        </p:blipFill>
        <p:spPr>
          <a:xfrm>
            <a:off x="3287471" y="1825625"/>
            <a:ext cx="5617057" cy="4351338"/>
          </a:xfrm>
        </p:spPr>
      </p:pic>
    </p:spTree>
    <p:extLst>
      <p:ext uri="{BB962C8B-B14F-4D97-AF65-F5344CB8AC3E}">
        <p14:creationId xmlns:p14="http://schemas.microsoft.com/office/powerpoint/2010/main" val="101750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
            <a:ext cx="10591800" cy="2147889"/>
          </a:xfrm>
        </p:spPr>
        <p:txBody>
          <a:bodyPr/>
          <a:lstStyle/>
          <a:p>
            <a:r>
              <a:rPr lang="en-US" dirty="0"/>
              <a:t>Writing Your Own Generic Function</a:t>
            </a:r>
          </a:p>
        </p:txBody>
      </p:sp>
      <p:sp>
        <p:nvSpPr>
          <p:cNvPr id="3" name="Content Placeholder 2"/>
          <p:cNvSpPr>
            <a:spLocks noGrp="1"/>
          </p:cNvSpPr>
          <p:nvPr>
            <p:ph idx="1"/>
          </p:nvPr>
        </p:nvSpPr>
        <p:spPr>
          <a:xfrm>
            <a:off x="304800" y="990600"/>
            <a:ext cx="11049000" cy="5186363"/>
          </a:xfrm>
        </p:spPr>
        <p:txBody>
          <a:bodyPr>
            <a:noAutofit/>
          </a:bodyPr>
          <a:lstStyle/>
          <a:p>
            <a:r>
              <a:rPr lang="en-US" sz="2400" dirty="0"/>
              <a:t>Now this method will be created and called whenever we print() an object of class "student".</a:t>
            </a:r>
          </a:p>
          <a:p>
            <a:r>
              <a:rPr lang="en-US" sz="2400" dirty="0"/>
              <a:t>It is possible to make our own generic function like </a:t>
            </a:r>
            <a:r>
              <a:rPr lang="en-US" sz="2400" dirty="0">
                <a:solidFill>
                  <a:srgbClr val="FF0000"/>
                </a:solidFill>
              </a:rPr>
              <a:t>print</a:t>
            </a:r>
            <a:r>
              <a:rPr lang="en-US" sz="2400" dirty="0"/>
              <a:t>() or </a:t>
            </a:r>
            <a:r>
              <a:rPr lang="en-US" sz="2400" dirty="0">
                <a:solidFill>
                  <a:srgbClr val="FF0000"/>
                </a:solidFill>
              </a:rPr>
              <a:t>plot</a:t>
            </a:r>
            <a:r>
              <a:rPr lang="en-US" sz="2400" dirty="0"/>
              <a:t>(). </a:t>
            </a:r>
          </a:p>
          <a:p>
            <a:pPr marL="0" indent="0">
              <a:buNone/>
            </a:pPr>
            <a:r>
              <a:rPr lang="en-US" sz="2400" dirty="0"/>
              <a:t>&gt; Print</a:t>
            </a:r>
            <a:br>
              <a:rPr lang="en-US" sz="2400" dirty="0"/>
            </a:br>
            <a:r>
              <a:rPr lang="en-US" sz="2400" dirty="0"/>
              <a:t>     function (x, ...) </a:t>
            </a:r>
          </a:p>
          <a:p>
            <a:pPr marL="0" indent="0">
              <a:buNone/>
            </a:pPr>
            <a:r>
              <a:rPr lang="en-US" sz="2400" dirty="0"/>
              <a:t>    </a:t>
            </a:r>
            <a:r>
              <a:rPr lang="en-US" sz="2400" dirty="0" err="1"/>
              <a:t>UseMethod</a:t>
            </a:r>
            <a:r>
              <a:rPr lang="en-US" sz="2400" dirty="0"/>
              <a:t>("print")</a:t>
            </a:r>
          </a:p>
          <a:p>
            <a:pPr marL="0" indent="0">
              <a:buNone/>
            </a:pPr>
            <a:r>
              <a:rPr lang="en-US" sz="2400" dirty="0"/>
              <a:t>    &lt;</a:t>
            </a:r>
            <a:r>
              <a:rPr lang="en-US" sz="2400" dirty="0" err="1"/>
              <a:t>bytecode</a:t>
            </a:r>
            <a:r>
              <a:rPr lang="en-US" sz="2400" dirty="0"/>
              <a:t>: 0x0674e230&gt;</a:t>
            </a:r>
          </a:p>
          <a:p>
            <a:pPr marL="0" indent="0">
              <a:buNone/>
            </a:pPr>
            <a:r>
              <a:rPr lang="en-US" sz="2400" dirty="0"/>
              <a:t>   &lt;environment: </a:t>
            </a:r>
            <a:r>
              <a:rPr lang="en-US" sz="2400" dirty="0" err="1"/>
              <a:t>namespace:base</a:t>
            </a:r>
            <a:r>
              <a:rPr lang="en-US" sz="2400" dirty="0"/>
              <a:t>&gt;</a:t>
            </a:r>
            <a:br>
              <a:rPr lang="en-US" sz="2400" dirty="0"/>
            </a:br>
            <a:br>
              <a:rPr lang="en-US" sz="2400" dirty="0"/>
            </a:br>
            <a:r>
              <a:rPr lang="en-US" sz="2400" dirty="0"/>
              <a:t>&gt; plot</a:t>
            </a:r>
          </a:p>
          <a:p>
            <a:pPr marL="0" indent="0">
              <a:buNone/>
            </a:pPr>
            <a:r>
              <a:rPr lang="en-US" sz="2400" dirty="0"/>
              <a:t>function (x, y, ...) </a:t>
            </a:r>
          </a:p>
          <a:p>
            <a:pPr marL="0" indent="0">
              <a:buNone/>
            </a:pPr>
            <a:r>
              <a:rPr lang="en-US" sz="2400" dirty="0" err="1"/>
              <a:t>UseMethod</a:t>
            </a:r>
            <a:r>
              <a:rPr lang="en-US" sz="2400" dirty="0"/>
              <a:t>("plot")</a:t>
            </a:r>
          </a:p>
          <a:p>
            <a:pPr marL="0" indent="0">
              <a:buNone/>
            </a:pPr>
            <a:r>
              <a:rPr lang="en-US" sz="2400" dirty="0"/>
              <a:t>&lt;</a:t>
            </a:r>
            <a:r>
              <a:rPr lang="en-US" sz="2400" dirty="0" err="1"/>
              <a:t>bytecode</a:t>
            </a:r>
            <a:r>
              <a:rPr lang="en-US" sz="2400" dirty="0"/>
              <a:t>: 0x04fe6574&gt;</a:t>
            </a:r>
          </a:p>
          <a:p>
            <a:pPr marL="0" indent="0">
              <a:buNone/>
            </a:pPr>
            <a:r>
              <a:rPr lang="en-US" sz="2400" dirty="0"/>
              <a:t>&lt;environment: </a:t>
            </a:r>
            <a:r>
              <a:rPr lang="en-US" sz="2400" dirty="0" err="1"/>
              <a:t>namespace:graphics</a:t>
            </a:r>
            <a:r>
              <a:rPr lang="en-US" sz="2400" dirty="0"/>
              <a:t>&gt;</a:t>
            </a:r>
          </a:p>
        </p:txBody>
      </p:sp>
    </p:spTree>
    <p:extLst>
      <p:ext uri="{BB962C8B-B14F-4D97-AF65-F5344CB8AC3E}">
        <p14:creationId xmlns:p14="http://schemas.microsoft.com/office/powerpoint/2010/main" val="961135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125"/>
            <a:ext cx="10515600" cy="1325563"/>
          </a:xfrm>
        </p:spPr>
        <p:txBody>
          <a:bodyPr/>
          <a:lstStyle/>
          <a:p>
            <a:r>
              <a:rPr lang="en-US" dirty="0" err="1"/>
              <a:t>UseMethod</a:t>
            </a:r>
            <a:r>
              <a:rPr lang="en-US" dirty="0"/>
              <a:t>() function</a:t>
            </a:r>
          </a:p>
        </p:txBody>
      </p:sp>
      <p:sp>
        <p:nvSpPr>
          <p:cNvPr id="3" name="Content Placeholder 2"/>
          <p:cNvSpPr>
            <a:spLocks noGrp="1"/>
          </p:cNvSpPr>
          <p:nvPr>
            <p:ph idx="1"/>
          </p:nvPr>
        </p:nvSpPr>
        <p:spPr>
          <a:xfrm>
            <a:off x="0" y="1422400"/>
            <a:ext cx="11353800" cy="4754563"/>
          </a:xfrm>
        </p:spPr>
        <p:txBody>
          <a:bodyPr>
            <a:normAutofit fontScale="92500" lnSpcReduction="10000"/>
          </a:bodyPr>
          <a:lstStyle/>
          <a:p>
            <a:r>
              <a:rPr lang="en-US" dirty="0"/>
              <a:t>We can see that they have a single call to </a:t>
            </a:r>
            <a:r>
              <a:rPr lang="en-US" dirty="0" err="1">
                <a:solidFill>
                  <a:srgbClr val="FF0000"/>
                </a:solidFill>
              </a:rPr>
              <a:t>UseMethod</a:t>
            </a:r>
            <a:r>
              <a:rPr lang="en-US" dirty="0">
                <a:solidFill>
                  <a:srgbClr val="FF0000"/>
                </a:solidFill>
              </a:rPr>
              <a:t>() </a:t>
            </a:r>
            <a:r>
              <a:rPr lang="en-US" dirty="0"/>
              <a:t>with the name of the generic function passed to it. This is the dispatcher function which will handle all the background details. It is this simple to implement a generic function. </a:t>
            </a:r>
          </a:p>
          <a:p>
            <a:pPr marL="0" indent="0">
              <a:buNone/>
            </a:pPr>
            <a:r>
              <a:rPr lang="en-US" dirty="0"/>
              <a:t>&gt;student &lt;- function(</a:t>
            </a:r>
            <a:r>
              <a:rPr lang="en-US" dirty="0" err="1"/>
              <a:t>n,a,g</a:t>
            </a:r>
            <a:r>
              <a:rPr lang="en-US" dirty="0"/>
              <a:t>) {</a:t>
            </a:r>
            <a:br>
              <a:rPr lang="en-US" dirty="0"/>
            </a:br>
            <a:r>
              <a:rPr lang="en-US" dirty="0"/>
              <a:t> if(g&gt;4 || g&lt;0)  stop("GPA must be between 0 and 4")</a:t>
            </a:r>
          </a:p>
          <a:p>
            <a:pPr marL="0" indent="0">
              <a:buNone/>
            </a:pPr>
            <a:r>
              <a:rPr lang="en-US" dirty="0"/>
              <a:t>     value &lt;- list(name=n, age=a, GPA=g)</a:t>
            </a:r>
            <a:br>
              <a:rPr lang="en-US" dirty="0"/>
            </a:br>
            <a:r>
              <a:rPr lang="en-US" dirty="0"/>
              <a:t>     </a:t>
            </a:r>
            <a:r>
              <a:rPr lang="en-US" dirty="0" err="1"/>
              <a:t>attr</a:t>
            </a:r>
            <a:r>
              <a:rPr lang="en-US" dirty="0"/>
              <a:t>(value, "class") &lt;- "student"</a:t>
            </a:r>
          </a:p>
          <a:p>
            <a:pPr marL="0" indent="0">
              <a:buNone/>
            </a:pPr>
            <a:r>
              <a:rPr lang="en-US" dirty="0"/>
              <a:t>    value</a:t>
            </a:r>
          </a:p>
          <a:p>
            <a:pPr marL="0" indent="0">
              <a:buNone/>
            </a:pPr>
            <a:r>
              <a:rPr lang="en-US" dirty="0"/>
              <a:t>}</a:t>
            </a:r>
            <a:br>
              <a:rPr lang="en-US" dirty="0"/>
            </a:br>
            <a:r>
              <a:rPr lang="en-US" dirty="0"/>
              <a:t>&gt; grade &lt;- function(</a:t>
            </a:r>
            <a:r>
              <a:rPr lang="en-US" dirty="0" err="1"/>
              <a:t>obj</a:t>
            </a:r>
            <a:r>
              <a:rPr lang="en-US" dirty="0"/>
              <a:t>) {</a:t>
            </a:r>
          </a:p>
          <a:p>
            <a:pPr marL="0" indent="0">
              <a:buNone/>
            </a:pPr>
            <a:r>
              <a:rPr lang="en-US" dirty="0"/>
              <a:t> </a:t>
            </a:r>
            <a:r>
              <a:rPr lang="en-US" dirty="0" err="1"/>
              <a:t>UseMethod</a:t>
            </a:r>
            <a:r>
              <a:rPr lang="en-US" dirty="0"/>
              <a:t>("grade")</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210576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S3</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66459389"/>
              </p:ext>
            </p:extLst>
          </p:nvPr>
        </p:nvGraphicFramePr>
        <p:xfrm>
          <a:off x="838200" y="1825623"/>
          <a:ext cx="8890000" cy="3293640"/>
        </p:xfrm>
        <a:graphic>
          <a:graphicData uri="http://schemas.openxmlformats.org/drawingml/2006/table">
            <a:tbl>
              <a:tblPr firstRow="1" bandRow="1">
                <a:tableStyleId>{5C22544A-7EE6-4342-B048-85BDC9FD1C3A}</a:tableStyleId>
              </a:tblPr>
              <a:tblGrid>
                <a:gridCol w="4445000">
                  <a:extLst>
                    <a:ext uri="{9D8B030D-6E8A-4147-A177-3AD203B41FA5}">
                      <a16:colId xmlns:a16="http://schemas.microsoft.com/office/drawing/2014/main" val="20000"/>
                    </a:ext>
                  </a:extLst>
                </a:gridCol>
                <a:gridCol w="4445000">
                  <a:extLst>
                    <a:ext uri="{9D8B030D-6E8A-4147-A177-3AD203B41FA5}">
                      <a16:colId xmlns:a16="http://schemas.microsoft.com/office/drawing/2014/main" val="20001"/>
                    </a:ext>
                  </a:extLst>
                </a:gridCol>
              </a:tblGrid>
              <a:tr h="555096">
                <a:tc>
                  <a:txBody>
                    <a:bodyPr/>
                    <a:lstStyle/>
                    <a:p>
                      <a:r>
                        <a:rPr lang="en-US" dirty="0"/>
                        <a:t>Operation</a:t>
                      </a:r>
                    </a:p>
                  </a:txBody>
                  <a:tcPr/>
                </a:tc>
                <a:tc>
                  <a:txBody>
                    <a:bodyPr/>
                    <a:lstStyle/>
                    <a:p>
                      <a:r>
                        <a:rPr lang="en-US" dirty="0"/>
                        <a:t>S3</a:t>
                      </a:r>
                    </a:p>
                  </a:txBody>
                  <a:tcPr/>
                </a:tc>
                <a:extLst>
                  <a:ext uri="{0D108BD9-81ED-4DB2-BD59-A6C34878D82A}">
                    <a16:rowId xmlns:a16="http://schemas.microsoft.com/office/drawing/2014/main" val="10000"/>
                  </a:ext>
                </a:extLst>
              </a:tr>
              <a:tr h="555096">
                <a:tc>
                  <a:txBody>
                    <a:bodyPr/>
                    <a:lstStyle/>
                    <a:p>
                      <a:r>
                        <a:rPr lang="en-US" sz="2800" dirty="0"/>
                        <a:t>Define Class</a:t>
                      </a:r>
                    </a:p>
                  </a:txBody>
                  <a:tcPr/>
                </a:tc>
                <a:tc>
                  <a:txBody>
                    <a:bodyPr/>
                    <a:lstStyle/>
                    <a:p>
                      <a:r>
                        <a:rPr lang="en-US" sz="2800" dirty="0"/>
                        <a:t>Implicit</a:t>
                      </a:r>
                      <a:r>
                        <a:rPr lang="en-US" sz="2800" baseline="0" dirty="0"/>
                        <a:t> in constructor code</a:t>
                      </a:r>
                      <a:endParaRPr lang="en-US" sz="2800" dirty="0"/>
                    </a:p>
                  </a:txBody>
                  <a:tcPr/>
                </a:tc>
                <a:extLst>
                  <a:ext uri="{0D108BD9-81ED-4DB2-BD59-A6C34878D82A}">
                    <a16:rowId xmlns:a16="http://schemas.microsoft.com/office/drawing/2014/main" val="10001"/>
                  </a:ext>
                </a:extLst>
              </a:tr>
              <a:tr h="555096">
                <a:tc>
                  <a:txBody>
                    <a:bodyPr/>
                    <a:lstStyle/>
                    <a:p>
                      <a:r>
                        <a:rPr lang="en-US" sz="2800" dirty="0"/>
                        <a:t>Create object</a:t>
                      </a:r>
                    </a:p>
                  </a:txBody>
                  <a:tcPr/>
                </a:tc>
                <a:tc>
                  <a:txBody>
                    <a:bodyPr/>
                    <a:lstStyle/>
                    <a:p>
                      <a:r>
                        <a:rPr lang="en-US" sz="2800" dirty="0"/>
                        <a:t>Build list, set class </a:t>
                      </a:r>
                      <a:r>
                        <a:rPr lang="en-US" sz="2800" dirty="0" err="1"/>
                        <a:t>attr</a:t>
                      </a:r>
                      <a:endParaRPr lang="en-US" sz="2800" dirty="0"/>
                    </a:p>
                  </a:txBody>
                  <a:tcPr/>
                </a:tc>
                <a:extLst>
                  <a:ext uri="{0D108BD9-81ED-4DB2-BD59-A6C34878D82A}">
                    <a16:rowId xmlns:a16="http://schemas.microsoft.com/office/drawing/2014/main" val="10002"/>
                  </a:ext>
                </a:extLst>
              </a:tr>
              <a:tr h="555096">
                <a:tc>
                  <a:txBody>
                    <a:bodyPr/>
                    <a:lstStyle/>
                    <a:p>
                      <a:r>
                        <a:rPr lang="en-US" sz="2800" dirty="0"/>
                        <a:t>Reference member variable</a:t>
                      </a:r>
                    </a:p>
                  </a:txBody>
                  <a:tcPr/>
                </a:tc>
                <a:tc>
                  <a:txBody>
                    <a:bodyPr/>
                    <a:lstStyle/>
                    <a:p>
                      <a:r>
                        <a:rPr lang="en-US" sz="2800" dirty="0"/>
                        <a:t>$</a:t>
                      </a:r>
                    </a:p>
                  </a:txBody>
                  <a:tcPr/>
                </a:tc>
                <a:extLst>
                  <a:ext uri="{0D108BD9-81ED-4DB2-BD59-A6C34878D82A}">
                    <a16:rowId xmlns:a16="http://schemas.microsoft.com/office/drawing/2014/main" val="10003"/>
                  </a:ext>
                </a:extLst>
              </a:tr>
              <a:tr h="0">
                <a:tc>
                  <a:txBody>
                    <a:bodyPr/>
                    <a:lstStyle/>
                    <a:p>
                      <a:r>
                        <a:rPr lang="en-US" sz="2800" dirty="0"/>
                        <a:t>Implement generic f()</a:t>
                      </a:r>
                    </a:p>
                  </a:txBody>
                  <a:tcPr/>
                </a:tc>
                <a:tc>
                  <a:txBody>
                    <a:bodyPr/>
                    <a:lstStyle/>
                    <a:p>
                      <a:r>
                        <a:rPr lang="en-US" sz="2800" dirty="0"/>
                        <a:t>Define </a:t>
                      </a:r>
                      <a:r>
                        <a:rPr lang="en-US" sz="2800" dirty="0" err="1"/>
                        <a:t>f.classname</a:t>
                      </a:r>
                      <a:r>
                        <a:rPr lang="en-US" sz="2800" dirty="0"/>
                        <a:t>()</a:t>
                      </a:r>
                    </a:p>
                  </a:txBody>
                  <a:tcPr/>
                </a:tc>
                <a:extLst>
                  <a:ext uri="{0D108BD9-81ED-4DB2-BD59-A6C34878D82A}">
                    <a16:rowId xmlns:a16="http://schemas.microsoft.com/office/drawing/2014/main" val="10004"/>
                  </a:ext>
                </a:extLst>
              </a:tr>
              <a:tr h="555096">
                <a:tc>
                  <a:txBody>
                    <a:bodyPr/>
                    <a:lstStyle/>
                    <a:p>
                      <a:r>
                        <a:rPr lang="en-US" sz="2800" dirty="0"/>
                        <a:t>Declare generic</a:t>
                      </a:r>
                    </a:p>
                  </a:txBody>
                  <a:tcPr/>
                </a:tc>
                <a:tc>
                  <a:txBody>
                    <a:bodyPr/>
                    <a:lstStyle/>
                    <a:p>
                      <a:r>
                        <a:rPr lang="en-US" sz="2800" dirty="0" err="1"/>
                        <a:t>UseMethod</a:t>
                      </a:r>
                      <a:r>
                        <a:rPr lang="en-US" sz="2800" dirty="0"/>
                        <a:t>()</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336563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Examples based on our textbook</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5519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S3 Creating	</a:t>
            </a:r>
          </a:p>
        </p:txBody>
      </p:sp>
      <p:sp>
        <p:nvSpPr>
          <p:cNvPr id="3" name="Content Placeholder 2"/>
          <p:cNvSpPr>
            <a:spLocks noGrp="1"/>
          </p:cNvSpPr>
          <p:nvPr>
            <p:ph idx="1"/>
          </p:nvPr>
        </p:nvSpPr>
        <p:spPr/>
        <p:txBody>
          <a:bodyPr/>
          <a:lstStyle/>
          <a:p>
            <a:pPr marL="0" indent="0">
              <a:buNone/>
            </a:pPr>
            <a:r>
              <a:rPr lang="en-US" dirty="0"/>
              <a:t>&gt; j = list(name = “JOE”, salary=55000, union = T)</a:t>
            </a:r>
          </a:p>
          <a:p>
            <a:pPr marL="0" indent="0">
              <a:buNone/>
            </a:pPr>
            <a:r>
              <a:rPr lang="en-US" dirty="0"/>
              <a:t>&gt;class(j) = “employee”</a:t>
            </a:r>
          </a:p>
          <a:p>
            <a:pPr marL="0" indent="0">
              <a:buNone/>
            </a:pPr>
            <a:r>
              <a:rPr lang="en-US" dirty="0"/>
              <a:t>&gt;</a:t>
            </a:r>
            <a:r>
              <a:rPr lang="en-US" dirty="0" err="1"/>
              <a:t>attrubutes</a:t>
            </a:r>
            <a:r>
              <a:rPr lang="en-US" dirty="0"/>
              <a:t>(j) #check the class</a:t>
            </a:r>
          </a:p>
          <a:p>
            <a:pPr marL="0" indent="0">
              <a:buNone/>
            </a:pPr>
            <a:r>
              <a:rPr lang="en-US" dirty="0"/>
              <a:t>&gt;$names</a:t>
            </a:r>
          </a:p>
          <a:p>
            <a:pPr marL="0" indent="0">
              <a:buNone/>
            </a:pPr>
            <a:r>
              <a:rPr lang="en-US" dirty="0"/>
              <a:t>[1] “name” “salary” “union”</a:t>
            </a:r>
          </a:p>
          <a:p>
            <a:pPr marL="0" indent="0">
              <a:buNone/>
            </a:pPr>
            <a:r>
              <a:rPr lang="en-US" dirty="0"/>
              <a:t>&gt;$class</a:t>
            </a:r>
          </a:p>
          <a:p>
            <a:pPr marL="0" indent="0">
              <a:buNone/>
            </a:pPr>
            <a:r>
              <a:rPr lang="en-US" dirty="0"/>
              <a:t>[1] “employee”</a:t>
            </a:r>
          </a:p>
        </p:txBody>
      </p:sp>
    </p:spTree>
    <p:extLst>
      <p:ext uri="{BB962C8B-B14F-4D97-AF65-F5344CB8AC3E}">
        <p14:creationId xmlns:p14="http://schemas.microsoft.com/office/powerpoint/2010/main" val="18486266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S3 Creating Extended	</a:t>
            </a:r>
          </a:p>
        </p:txBody>
      </p:sp>
      <p:sp>
        <p:nvSpPr>
          <p:cNvPr id="3" name="Content Placeholder 2"/>
          <p:cNvSpPr>
            <a:spLocks noGrp="1"/>
          </p:cNvSpPr>
          <p:nvPr>
            <p:ph idx="1"/>
          </p:nvPr>
        </p:nvSpPr>
        <p:spPr/>
        <p:txBody>
          <a:bodyPr/>
          <a:lstStyle/>
          <a:p>
            <a:pPr lvl="0"/>
            <a:r>
              <a:rPr lang="en-US" dirty="0"/>
              <a:t>One line creation</a:t>
            </a:r>
            <a:br>
              <a:rPr lang="en-US" dirty="0"/>
            </a:br>
            <a:br>
              <a:rPr lang="en-US" dirty="0"/>
            </a:br>
            <a:r>
              <a:rPr lang="en-US" altLang="en-US" dirty="0">
                <a:solidFill>
                  <a:srgbClr val="333333"/>
                </a:solidFill>
                <a:latin typeface="Inconsolata"/>
              </a:rPr>
              <a:t>foo &lt;-</a:t>
            </a:r>
            <a:r>
              <a:rPr lang="en-US" altLang="en-US" dirty="0">
                <a:solidFill>
                  <a:srgbClr val="DD1144"/>
                </a:solidFill>
                <a:latin typeface="Inconsolata"/>
              </a:rPr>
              <a:t> </a:t>
            </a:r>
            <a:r>
              <a:rPr lang="en-US" altLang="en-US" b="1" dirty="0">
                <a:solidFill>
                  <a:srgbClr val="555555"/>
                </a:solidFill>
                <a:latin typeface="Inconsolata"/>
              </a:rPr>
              <a:t>structure</a:t>
            </a:r>
            <a:r>
              <a:rPr lang="en-US" altLang="en-US" dirty="0">
                <a:solidFill>
                  <a:srgbClr val="333333"/>
                </a:solidFill>
                <a:latin typeface="Inconsolata"/>
              </a:rPr>
              <a:t>(</a:t>
            </a:r>
            <a:r>
              <a:rPr lang="en-US" altLang="en-US" b="1" dirty="0">
                <a:solidFill>
                  <a:srgbClr val="555555"/>
                </a:solidFill>
                <a:latin typeface="Inconsolata"/>
              </a:rPr>
              <a:t>list</a:t>
            </a:r>
            <a:r>
              <a:rPr lang="en-US" altLang="en-US" dirty="0">
                <a:solidFill>
                  <a:srgbClr val="333333"/>
                </a:solidFill>
                <a:latin typeface="Inconsolata"/>
              </a:rPr>
              <a:t>(), </a:t>
            </a:r>
            <a:r>
              <a:rPr lang="en-US" altLang="en-US" dirty="0">
                <a:solidFill>
                  <a:srgbClr val="902000"/>
                </a:solidFill>
                <a:latin typeface="Inconsolata"/>
              </a:rPr>
              <a:t>class =</a:t>
            </a:r>
            <a:r>
              <a:rPr lang="en-US" altLang="en-US" dirty="0">
                <a:solidFill>
                  <a:srgbClr val="333333"/>
                </a:solidFill>
                <a:latin typeface="Inconsolata"/>
              </a:rPr>
              <a:t> </a:t>
            </a:r>
            <a:r>
              <a:rPr lang="en-US" altLang="en-US" dirty="0">
                <a:solidFill>
                  <a:srgbClr val="DD1144"/>
                </a:solidFill>
                <a:latin typeface="Inconsolata"/>
              </a:rPr>
              <a:t>"foo"</a:t>
            </a:r>
            <a:r>
              <a:rPr lang="en-US" altLang="en-US" dirty="0">
                <a:solidFill>
                  <a:srgbClr val="333333"/>
                </a:solidFill>
                <a:latin typeface="Inconsolata"/>
              </a:rPr>
              <a:t>)</a:t>
            </a:r>
            <a:r>
              <a:rPr lang="en-US" altLang="en-US" sz="4000" dirty="0"/>
              <a:t> </a:t>
            </a:r>
            <a:endParaRPr lang="en-US" altLang="en-US" sz="5400" dirty="0">
              <a:latin typeface="Arial" panose="020B0604020202020204" pitchFamily="34" charset="0"/>
            </a:endParaRPr>
          </a:p>
          <a:p>
            <a:endParaRPr lang="en-US" dirty="0"/>
          </a:p>
        </p:txBody>
      </p:sp>
    </p:spTree>
    <p:extLst>
      <p:ext uri="{BB962C8B-B14F-4D97-AF65-F5344CB8AC3E}">
        <p14:creationId xmlns:p14="http://schemas.microsoft.com/office/powerpoint/2010/main" val="80201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S3 Creating Extended	</a:t>
            </a:r>
          </a:p>
        </p:txBody>
      </p:sp>
      <p:sp>
        <p:nvSpPr>
          <p:cNvPr id="3" name="Content Placeholder 2"/>
          <p:cNvSpPr>
            <a:spLocks noGrp="1"/>
          </p:cNvSpPr>
          <p:nvPr>
            <p:ph idx="1"/>
          </p:nvPr>
        </p:nvSpPr>
        <p:spPr/>
        <p:txBody>
          <a:bodyPr/>
          <a:lstStyle/>
          <a:p>
            <a:pPr marL="0" indent="0">
              <a:buNone/>
            </a:pPr>
            <a:r>
              <a:rPr lang="en-US" dirty="0"/>
              <a:t>&gt; j = list(name = “JOE”, salary=55000, union = T)</a:t>
            </a:r>
          </a:p>
          <a:p>
            <a:pPr marL="0" indent="0">
              <a:buNone/>
            </a:pPr>
            <a:r>
              <a:rPr lang="en-US" dirty="0"/>
              <a:t>&gt;class(j) = “employee”</a:t>
            </a:r>
          </a:p>
          <a:p>
            <a:pPr marL="0" indent="0">
              <a:buNone/>
            </a:pPr>
            <a:r>
              <a:rPr lang="en-US" dirty="0"/>
              <a:t>&gt;</a:t>
            </a:r>
            <a:r>
              <a:rPr lang="en-US" dirty="0" err="1"/>
              <a:t>attrubutes</a:t>
            </a:r>
            <a:r>
              <a:rPr lang="en-US" dirty="0"/>
              <a:t>(j) #check the class</a:t>
            </a:r>
          </a:p>
          <a:p>
            <a:pPr marL="0" indent="0">
              <a:buNone/>
            </a:pPr>
            <a:r>
              <a:rPr lang="en-US" dirty="0"/>
              <a:t>&gt;$names</a:t>
            </a:r>
          </a:p>
          <a:p>
            <a:pPr marL="0" indent="0">
              <a:buNone/>
            </a:pPr>
            <a:r>
              <a:rPr lang="en-US" dirty="0"/>
              <a:t>[1] “name” “salary” “union”</a:t>
            </a:r>
          </a:p>
          <a:p>
            <a:pPr marL="0" indent="0">
              <a:buNone/>
            </a:pPr>
            <a:r>
              <a:rPr lang="en-US" dirty="0"/>
              <a:t>&gt;$class</a:t>
            </a:r>
          </a:p>
          <a:p>
            <a:pPr marL="0" indent="0">
              <a:buNone/>
            </a:pPr>
            <a:r>
              <a:rPr lang="en-US" dirty="0"/>
              <a:t>[1] “employee”</a:t>
            </a:r>
          </a:p>
        </p:txBody>
      </p:sp>
    </p:spTree>
    <p:extLst>
      <p:ext uri="{BB962C8B-B14F-4D97-AF65-F5344CB8AC3E}">
        <p14:creationId xmlns:p14="http://schemas.microsoft.com/office/powerpoint/2010/main" val="20233342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S4 classes</a:t>
            </a:r>
          </a:p>
        </p:txBody>
      </p:sp>
      <p:sp>
        <p:nvSpPr>
          <p:cNvPr id="3" name="Content Placeholder 2"/>
          <p:cNvSpPr>
            <a:spLocks noGrp="1"/>
          </p:cNvSpPr>
          <p:nvPr>
            <p:ph idx="1"/>
          </p:nvPr>
        </p:nvSpPr>
        <p:spPr/>
        <p:txBody>
          <a:bodyPr/>
          <a:lstStyle/>
          <a:p>
            <a:r>
              <a:rPr lang="en-US" dirty="0"/>
              <a:t>Safer</a:t>
            </a:r>
          </a:p>
          <a:p>
            <a:r>
              <a:rPr lang="en-US" dirty="0"/>
              <a:t>More rigorous error checking</a:t>
            </a:r>
          </a:p>
          <a:p>
            <a:r>
              <a:rPr lang="en-US" dirty="0"/>
              <a:t>Can dispatch on multiple argument</a:t>
            </a:r>
          </a:p>
          <a:p>
            <a:r>
              <a:rPr lang="en-US" dirty="0"/>
              <a:t>Does not allow you to easily change the class of existing objects (Good)</a:t>
            </a:r>
            <a:br>
              <a:rPr lang="en-US" dirty="0"/>
            </a:br>
            <a:endParaRPr lang="en-US" dirty="0"/>
          </a:p>
          <a:p>
            <a:endParaRPr lang="en-US" dirty="0"/>
          </a:p>
        </p:txBody>
      </p:sp>
    </p:spTree>
    <p:extLst>
      <p:ext uri="{BB962C8B-B14F-4D97-AF65-F5344CB8AC3E}">
        <p14:creationId xmlns:p14="http://schemas.microsoft.com/office/powerpoint/2010/main" val="3784699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S3 vs. S4</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0715005"/>
              </p:ext>
            </p:extLst>
          </p:nvPr>
        </p:nvGraphicFramePr>
        <p:xfrm>
          <a:off x="838200" y="1825625"/>
          <a:ext cx="10515600" cy="384048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370840">
                <a:tc>
                  <a:txBody>
                    <a:bodyPr/>
                    <a:lstStyle/>
                    <a:p>
                      <a:r>
                        <a:rPr lang="en-US" sz="2400" dirty="0"/>
                        <a:t>Operation</a:t>
                      </a:r>
                    </a:p>
                  </a:txBody>
                  <a:tcPr/>
                </a:tc>
                <a:tc>
                  <a:txBody>
                    <a:bodyPr/>
                    <a:lstStyle/>
                    <a:p>
                      <a:r>
                        <a:rPr lang="en-US" sz="2800" dirty="0">
                          <a:solidFill>
                            <a:schemeClr val="tx1"/>
                          </a:solidFill>
                        </a:rPr>
                        <a:t>S3</a:t>
                      </a:r>
                    </a:p>
                  </a:txBody>
                  <a:tcPr/>
                </a:tc>
                <a:tc>
                  <a:txBody>
                    <a:bodyPr/>
                    <a:lstStyle/>
                    <a:p>
                      <a:r>
                        <a:rPr lang="en-US" sz="2800" dirty="0">
                          <a:solidFill>
                            <a:srgbClr val="FF0000"/>
                          </a:solidFill>
                        </a:rPr>
                        <a:t>S4</a:t>
                      </a:r>
                    </a:p>
                  </a:txBody>
                  <a:tcPr/>
                </a:tc>
                <a:extLst>
                  <a:ext uri="{0D108BD9-81ED-4DB2-BD59-A6C34878D82A}">
                    <a16:rowId xmlns:a16="http://schemas.microsoft.com/office/drawing/2014/main" val="10000"/>
                  </a:ext>
                </a:extLst>
              </a:tr>
              <a:tr h="370840">
                <a:tc>
                  <a:txBody>
                    <a:bodyPr/>
                    <a:lstStyle/>
                    <a:p>
                      <a:r>
                        <a:rPr lang="en-US" sz="2400" dirty="0"/>
                        <a:t>Define Class</a:t>
                      </a:r>
                    </a:p>
                  </a:txBody>
                  <a:tcPr/>
                </a:tc>
                <a:tc>
                  <a:txBody>
                    <a:bodyPr/>
                    <a:lstStyle/>
                    <a:p>
                      <a:r>
                        <a:rPr lang="en-US" sz="2800" dirty="0">
                          <a:solidFill>
                            <a:schemeClr val="tx1"/>
                          </a:solidFill>
                        </a:rPr>
                        <a:t>Implicit</a:t>
                      </a:r>
                      <a:r>
                        <a:rPr lang="en-US" sz="2800" baseline="0" dirty="0">
                          <a:solidFill>
                            <a:schemeClr val="tx1"/>
                          </a:solidFill>
                        </a:rPr>
                        <a:t> in constructor code</a:t>
                      </a:r>
                      <a:endParaRPr lang="en-US" sz="2800" dirty="0">
                        <a:solidFill>
                          <a:schemeClr val="tx1"/>
                        </a:solidFill>
                      </a:endParaRPr>
                    </a:p>
                  </a:txBody>
                  <a:tcPr/>
                </a:tc>
                <a:tc>
                  <a:txBody>
                    <a:bodyPr/>
                    <a:lstStyle/>
                    <a:p>
                      <a:r>
                        <a:rPr lang="en-US" sz="2800" dirty="0" err="1">
                          <a:solidFill>
                            <a:srgbClr val="FF0000"/>
                          </a:solidFill>
                        </a:rPr>
                        <a:t>SetClass</a:t>
                      </a:r>
                      <a:r>
                        <a:rPr lang="en-US" sz="2800" dirty="0">
                          <a:solidFill>
                            <a:srgbClr val="FF0000"/>
                          </a:solidFill>
                        </a:rPr>
                        <a:t>()</a:t>
                      </a:r>
                    </a:p>
                  </a:txBody>
                  <a:tcPr/>
                </a:tc>
                <a:extLst>
                  <a:ext uri="{0D108BD9-81ED-4DB2-BD59-A6C34878D82A}">
                    <a16:rowId xmlns:a16="http://schemas.microsoft.com/office/drawing/2014/main" val="10001"/>
                  </a:ext>
                </a:extLst>
              </a:tr>
              <a:tr h="370840">
                <a:tc>
                  <a:txBody>
                    <a:bodyPr/>
                    <a:lstStyle/>
                    <a:p>
                      <a:r>
                        <a:rPr lang="en-US" sz="2400" dirty="0"/>
                        <a:t>Create object</a:t>
                      </a:r>
                    </a:p>
                  </a:txBody>
                  <a:tcPr/>
                </a:tc>
                <a:tc>
                  <a:txBody>
                    <a:bodyPr/>
                    <a:lstStyle/>
                    <a:p>
                      <a:r>
                        <a:rPr lang="en-US" sz="2800" dirty="0">
                          <a:solidFill>
                            <a:schemeClr val="tx1"/>
                          </a:solidFill>
                        </a:rPr>
                        <a:t>Build list, set class </a:t>
                      </a:r>
                      <a:r>
                        <a:rPr lang="en-US" sz="2800" dirty="0" err="1">
                          <a:solidFill>
                            <a:schemeClr val="tx1"/>
                          </a:solidFill>
                        </a:rPr>
                        <a:t>attr</a:t>
                      </a:r>
                      <a:endParaRPr lang="en-US" sz="2800" dirty="0">
                        <a:solidFill>
                          <a:schemeClr val="tx1"/>
                        </a:solidFill>
                      </a:endParaRPr>
                    </a:p>
                  </a:txBody>
                  <a:tcPr/>
                </a:tc>
                <a:tc>
                  <a:txBody>
                    <a:bodyPr/>
                    <a:lstStyle/>
                    <a:p>
                      <a:r>
                        <a:rPr lang="en-US" sz="2800" dirty="0">
                          <a:solidFill>
                            <a:srgbClr val="FF0000"/>
                          </a:solidFill>
                        </a:rPr>
                        <a:t>New()</a:t>
                      </a:r>
                    </a:p>
                  </a:txBody>
                  <a:tcPr/>
                </a:tc>
                <a:extLst>
                  <a:ext uri="{0D108BD9-81ED-4DB2-BD59-A6C34878D82A}">
                    <a16:rowId xmlns:a16="http://schemas.microsoft.com/office/drawing/2014/main" val="10002"/>
                  </a:ext>
                </a:extLst>
              </a:tr>
              <a:tr h="370840">
                <a:tc>
                  <a:txBody>
                    <a:bodyPr/>
                    <a:lstStyle/>
                    <a:p>
                      <a:r>
                        <a:rPr lang="en-US" sz="2400" dirty="0"/>
                        <a:t>Reference member variable</a:t>
                      </a:r>
                    </a:p>
                  </a:txBody>
                  <a:tcPr/>
                </a:tc>
                <a:tc>
                  <a:txBody>
                    <a:bodyPr/>
                    <a:lstStyle/>
                    <a:p>
                      <a:r>
                        <a:rPr lang="en-US" sz="2800" dirty="0">
                          <a:solidFill>
                            <a:schemeClr val="tx1"/>
                          </a:solidFill>
                        </a:rPr>
                        <a:t>$</a:t>
                      </a:r>
                    </a:p>
                  </a:txBody>
                  <a:tcPr/>
                </a:tc>
                <a:tc>
                  <a:txBody>
                    <a:bodyPr/>
                    <a:lstStyle/>
                    <a:p>
                      <a:r>
                        <a:rPr lang="en-US" sz="2800" dirty="0">
                          <a:solidFill>
                            <a:srgbClr val="FF0000"/>
                          </a:solidFill>
                        </a:rPr>
                        <a:t>@</a:t>
                      </a:r>
                    </a:p>
                  </a:txBody>
                  <a:tcPr/>
                </a:tc>
                <a:extLst>
                  <a:ext uri="{0D108BD9-81ED-4DB2-BD59-A6C34878D82A}">
                    <a16:rowId xmlns:a16="http://schemas.microsoft.com/office/drawing/2014/main" val="10003"/>
                  </a:ext>
                </a:extLst>
              </a:tr>
              <a:tr h="370840">
                <a:tc>
                  <a:txBody>
                    <a:bodyPr/>
                    <a:lstStyle/>
                    <a:p>
                      <a:r>
                        <a:rPr lang="en-US" sz="2400" dirty="0"/>
                        <a:t>Implement generic f()</a:t>
                      </a:r>
                    </a:p>
                  </a:txBody>
                  <a:tcPr/>
                </a:tc>
                <a:tc>
                  <a:txBody>
                    <a:bodyPr/>
                    <a:lstStyle/>
                    <a:p>
                      <a:r>
                        <a:rPr lang="en-US" sz="2800" dirty="0">
                          <a:solidFill>
                            <a:schemeClr val="tx1"/>
                          </a:solidFill>
                        </a:rPr>
                        <a:t>Define </a:t>
                      </a:r>
                      <a:r>
                        <a:rPr lang="en-US" sz="2800" dirty="0" err="1">
                          <a:solidFill>
                            <a:schemeClr val="tx1"/>
                          </a:solidFill>
                        </a:rPr>
                        <a:t>f.classname</a:t>
                      </a:r>
                      <a:r>
                        <a:rPr lang="en-US" sz="2800" dirty="0">
                          <a:solidFill>
                            <a:schemeClr val="tx1"/>
                          </a:solidFill>
                        </a:rPr>
                        <a:t>()</a:t>
                      </a:r>
                    </a:p>
                  </a:txBody>
                  <a:tcPr/>
                </a:tc>
                <a:tc>
                  <a:txBody>
                    <a:bodyPr/>
                    <a:lstStyle/>
                    <a:p>
                      <a:r>
                        <a:rPr lang="en-US" sz="2800" dirty="0" err="1">
                          <a:solidFill>
                            <a:srgbClr val="FF0000"/>
                          </a:solidFill>
                        </a:rPr>
                        <a:t>setMthod</a:t>
                      </a:r>
                      <a:r>
                        <a:rPr lang="en-US" sz="2800" dirty="0">
                          <a:solidFill>
                            <a:srgbClr val="FF0000"/>
                          </a:solidFill>
                        </a:rPr>
                        <a:t>()</a:t>
                      </a:r>
                    </a:p>
                  </a:txBody>
                  <a:tcPr/>
                </a:tc>
                <a:extLst>
                  <a:ext uri="{0D108BD9-81ED-4DB2-BD59-A6C34878D82A}">
                    <a16:rowId xmlns:a16="http://schemas.microsoft.com/office/drawing/2014/main" val="10004"/>
                  </a:ext>
                </a:extLst>
              </a:tr>
              <a:tr h="370840">
                <a:tc>
                  <a:txBody>
                    <a:bodyPr/>
                    <a:lstStyle/>
                    <a:p>
                      <a:r>
                        <a:rPr lang="en-US" sz="2400" dirty="0"/>
                        <a:t>Declare generic</a:t>
                      </a:r>
                    </a:p>
                  </a:txBody>
                  <a:tcPr/>
                </a:tc>
                <a:tc>
                  <a:txBody>
                    <a:bodyPr/>
                    <a:lstStyle/>
                    <a:p>
                      <a:r>
                        <a:rPr lang="en-US" sz="2800" dirty="0" err="1">
                          <a:solidFill>
                            <a:schemeClr val="tx1"/>
                          </a:solidFill>
                        </a:rPr>
                        <a:t>UseMethod</a:t>
                      </a:r>
                      <a:r>
                        <a:rPr lang="en-US" sz="2800" dirty="0">
                          <a:solidFill>
                            <a:schemeClr val="tx1"/>
                          </a:solidFill>
                        </a:rPr>
                        <a:t>()</a:t>
                      </a:r>
                    </a:p>
                  </a:txBody>
                  <a:tcPr/>
                </a:tc>
                <a:tc>
                  <a:txBody>
                    <a:bodyPr/>
                    <a:lstStyle/>
                    <a:p>
                      <a:r>
                        <a:rPr lang="en-US" sz="2800" dirty="0" err="1">
                          <a:solidFill>
                            <a:srgbClr val="FF0000"/>
                          </a:solidFill>
                        </a:rPr>
                        <a:t>SetGeneric</a:t>
                      </a:r>
                      <a:r>
                        <a:rPr lang="en-US" sz="2800" dirty="0">
                          <a:solidFill>
                            <a:srgbClr val="FF0000"/>
                          </a:solidFill>
                        </a:rPr>
                        <a:t>()</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20201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S4 class</a:t>
            </a:r>
          </a:p>
        </p:txBody>
      </p:sp>
      <p:sp>
        <p:nvSpPr>
          <p:cNvPr id="3" name="Content Placeholder 2"/>
          <p:cNvSpPr>
            <a:spLocks noGrp="1"/>
          </p:cNvSpPr>
          <p:nvPr>
            <p:ph idx="1"/>
          </p:nvPr>
        </p:nvSpPr>
        <p:spPr/>
        <p:txBody>
          <a:bodyPr>
            <a:normAutofit fontScale="92500" lnSpcReduction="10000"/>
          </a:bodyPr>
          <a:lstStyle/>
          <a:p>
            <a:r>
              <a:rPr lang="en-US" sz="3200" dirty="0"/>
              <a:t>S4 class is defined using the </a:t>
            </a:r>
            <a:r>
              <a:rPr lang="en-US" sz="3200" dirty="0" err="1">
                <a:solidFill>
                  <a:srgbClr val="FF0000"/>
                </a:solidFill>
              </a:rPr>
              <a:t>setClass</a:t>
            </a:r>
            <a:r>
              <a:rPr lang="en-US" sz="3200" dirty="0">
                <a:solidFill>
                  <a:srgbClr val="FF0000"/>
                </a:solidFill>
              </a:rPr>
              <a:t>() </a:t>
            </a:r>
            <a:r>
              <a:rPr lang="en-US" sz="3200" dirty="0"/>
              <a:t>function. In R terminology, member variables are called slots. While defining a class, we need to set the name and the slots (along with class of the slot) it is going to have. </a:t>
            </a:r>
          </a:p>
          <a:p>
            <a:pPr marL="0" indent="0">
              <a:buNone/>
            </a:pPr>
            <a:r>
              <a:rPr lang="en-US" sz="3200" dirty="0"/>
              <a:t>&gt;</a:t>
            </a:r>
            <a:r>
              <a:rPr lang="en-US" sz="3200" dirty="0" err="1"/>
              <a:t>setClass</a:t>
            </a:r>
            <a:r>
              <a:rPr lang="en-US" sz="3200" dirty="0"/>
              <a:t>(“employee”, </a:t>
            </a:r>
            <a:br>
              <a:rPr lang="en-US" sz="3200" dirty="0"/>
            </a:br>
            <a:r>
              <a:rPr lang="en-US" sz="3200" dirty="0"/>
              <a:t>   representation(</a:t>
            </a:r>
            <a:br>
              <a:rPr lang="en-US" sz="3200" dirty="0"/>
            </a:br>
            <a:r>
              <a:rPr lang="en-US" sz="3200" dirty="0"/>
              <a:t>   name=“character”,</a:t>
            </a:r>
            <a:br>
              <a:rPr lang="en-US" sz="3200" dirty="0"/>
            </a:br>
            <a:r>
              <a:rPr lang="en-US" sz="3200" dirty="0"/>
              <a:t>   salary=“numeric”,</a:t>
            </a:r>
            <a:br>
              <a:rPr lang="en-US" sz="3200" dirty="0"/>
            </a:br>
            <a:r>
              <a:rPr lang="en-US" sz="3200" dirty="0"/>
              <a:t>   union=“logical”</a:t>
            </a:r>
            <a:br>
              <a:rPr lang="en-US" sz="3200" dirty="0"/>
            </a:br>
            <a:r>
              <a:rPr lang="en-US" sz="3200" dirty="0"/>
              <a:t>)</a:t>
            </a:r>
            <a:br>
              <a:rPr lang="en-US" sz="3200" dirty="0"/>
            </a:br>
            <a:endParaRPr lang="en-US" sz="3200" dirty="0"/>
          </a:p>
          <a:p>
            <a:endParaRPr lang="en-US" dirty="0"/>
          </a:p>
        </p:txBody>
      </p:sp>
    </p:spTree>
    <p:extLst>
      <p:ext uri="{BB962C8B-B14F-4D97-AF65-F5344CB8AC3E}">
        <p14:creationId xmlns:p14="http://schemas.microsoft.com/office/powerpoint/2010/main" val="1451516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object-oriented programming (OOP)</a:t>
            </a:r>
          </a:p>
        </p:txBody>
      </p:sp>
      <p:sp>
        <p:nvSpPr>
          <p:cNvPr id="3" name="Content Placeholder 2"/>
          <p:cNvSpPr>
            <a:spLocks noGrp="1"/>
          </p:cNvSpPr>
          <p:nvPr>
            <p:ph idx="1"/>
          </p:nvPr>
        </p:nvSpPr>
        <p:spPr/>
        <p:txBody>
          <a:bodyPr>
            <a:normAutofit/>
          </a:bodyPr>
          <a:lstStyle/>
          <a:p>
            <a:r>
              <a:rPr lang="en-US" dirty="0"/>
              <a:t>Everything you touch in R – ranging from numbers to characters strings to matrices is an object, also known as OOP</a:t>
            </a:r>
          </a:p>
          <a:p>
            <a:r>
              <a:rPr lang="en-US" dirty="0"/>
              <a:t> R promotes </a:t>
            </a:r>
            <a:r>
              <a:rPr lang="en-US" dirty="0">
                <a:solidFill>
                  <a:srgbClr val="FF0000"/>
                </a:solidFill>
              </a:rPr>
              <a:t>encapsulation</a:t>
            </a:r>
            <a:r>
              <a:rPr lang="en-US" dirty="0"/>
              <a:t>, which is packaging separate but related data items onto one class instance. It helps you keep track of related variables. </a:t>
            </a:r>
          </a:p>
          <a:p>
            <a:r>
              <a:rPr lang="en-US" dirty="0"/>
              <a:t>R classes are </a:t>
            </a:r>
            <a:r>
              <a:rPr lang="en-US" dirty="0">
                <a:solidFill>
                  <a:srgbClr val="FFC000"/>
                </a:solidFill>
              </a:rPr>
              <a:t>polymorphic</a:t>
            </a:r>
            <a:r>
              <a:rPr lang="en-US" dirty="0"/>
              <a:t>, means that same function call leads to different operations for objects of a different classes. </a:t>
            </a:r>
          </a:p>
          <a:p>
            <a:r>
              <a:rPr lang="en-US" dirty="0"/>
              <a:t>R allows </a:t>
            </a:r>
            <a:r>
              <a:rPr lang="en-US" dirty="0">
                <a:solidFill>
                  <a:schemeClr val="accent2"/>
                </a:solidFill>
              </a:rPr>
              <a:t>inheritance</a:t>
            </a:r>
            <a:r>
              <a:rPr lang="en-US" dirty="0"/>
              <a:t>, which allows extending a given class to a more specialized class. </a:t>
            </a:r>
          </a:p>
          <a:p>
            <a:pPr marL="0" indent="0">
              <a:buNone/>
            </a:pPr>
            <a:endParaRPr lang="en-US" dirty="0"/>
          </a:p>
        </p:txBody>
      </p:sp>
    </p:spTree>
    <p:extLst>
      <p:ext uri="{BB962C8B-B14F-4D97-AF65-F5344CB8AC3E}">
        <p14:creationId xmlns:p14="http://schemas.microsoft.com/office/powerpoint/2010/main" val="13305733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S4 Objects</a:t>
            </a:r>
          </a:p>
        </p:txBody>
      </p:sp>
      <p:sp>
        <p:nvSpPr>
          <p:cNvPr id="3" name="Content Placeholder 2"/>
          <p:cNvSpPr>
            <a:spLocks noGrp="1"/>
          </p:cNvSpPr>
          <p:nvPr>
            <p:ph idx="1"/>
          </p:nvPr>
        </p:nvSpPr>
        <p:spPr/>
        <p:txBody>
          <a:bodyPr>
            <a:normAutofit fontScale="85000" lnSpcReduction="20000"/>
          </a:bodyPr>
          <a:lstStyle/>
          <a:p>
            <a:r>
              <a:rPr lang="en-US" dirty="0"/>
              <a:t>S4 objects are created using the </a:t>
            </a:r>
            <a:r>
              <a:rPr lang="en-US" dirty="0">
                <a:solidFill>
                  <a:srgbClr val="FF0000"/>
                </a:solidFill>
              </a:rPr>
              <a:t>new() </a:t>
            </a:r>
            <a:r>
              <a:rPr lang="en-US" dirty="0"/>
              <a:t>function</a:t>
            </a:r>
          </a:p>
          <a:p>
            <a:pPr marL="0" indent="0">
              <a:buNone/>
            </a:pPr>
            <a:r>
              <a:rPr lang="en-US" dirty="0"/>
              <a:t>&gt; s &lt;- new("student", name="John", age=21, GPA=3.5)</a:t>
            </a:r>
          </a:p>
          <a:p>
            <a:pPr marL="0" indent="0">
              <a:buNone/>
            </a:pPr>
            <a:r>
              <a:rPr lang="en-US" dirty="0"/>
              <a:t>&gt; s</a:t>
            </a:r>
          </a:p>
          <a:p>
            <a:pPr marL="0" indent="0">
              <a:buNone/>
            </a:pPr>
            <a:r>
              <a:rPr lang="en-US" dirty="0"/>
              <a:t>Slot "name":</a:t>
            </a:r>
          </a:p>
          <a:p>
            <a:pPr marL="0" indent="0">
              <a:buNone/>
            </a:pPr>
            <a:r>
              <a:rPr lang="en-US" dirty="0"/>
              <a:t>[1] "John"</a:t>
            </a:r>
          </a:p>
          <a:p>
            <a:pPr marL="0" indent="0">
              <a:buNone/>
            </a:pPr>
            <a:endParaRPr lang="en-US" dirty="0"/>
          </a:p>
          <a:p>
            <a:pPr marL="0" indent="0">
              <a:buNone/>
            </a:pPr>
            <a:r>
              <a:rPr lang="en-US" dirty="0"/>
              <a:t>Slot "age":</a:t>
            </a:r>
          </a:p>
          <a:p>
            <a:pPr marL="0" indent="0">
              <a:buNone/>
            </a:pPr>
            <a:r>
              <a:rPr lang="en-US" dirty="0"/>
              <a:t>[1] 21</a:t>
            </a:r>
          </a:p>
          <a:p>
            <a:pPr marL="0" indent="0">
              <a:buNone/>
            </a:pPr>
            <a:endParaRPr lang="en-US" dirty="0"/>
          </a:p>
          <a:p>
            <a:pPr marL="0" indent="0">
              <a:buNone/>
            </a:pPr>
            <a:r>
              <a:rPr lang="en-US" dirty="0"/>
              <a:t>Slot "GPA":</a:t>
            </a:r>
          </a:p>
          <a:p>
            <a:pPr marL="0" indent="0">
              <a:buNone/>
            </a:pPr>
            <a:r>
              <a:rPr lang="en-US" dirty="0"/>
              <a:t>[1] 3.5</a:t>
            </a:r>
          </a:p>
        </p:txBody>
      </p:sp>
    </p:spTree>
    <p:extLst>
      <p:ext uri="{BB962C8B-B14F-4D97-AF65-F5344CB8AC3E}">
        <p14:creationId xmlns:p14="http://schemas.microsoft.com/office/powerpoint/2010/main" val="9817251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functions under S4</a:t>
            </a:r>
          </a:p>
        </p:txBody>
      </p:sp>
      <p:sp>
        <p:nvSpPr>
          <p:cNvPr id="3" name="Content Placeholder 2"/>
          <p:cNvSpPr>
            <a:spLocks noGrp="1"/>
          </p:cNvSpPr>
          <p:nvPr>
            <p:ph idx="1"/>
          </p:nvPr>
        </p:nvSpPr>
        <p:spPr/>
        <p:txBody>
          <a:bodyPr>
            <a:normAutofit/>
          </a:bodyPr>
          <a:lstStyle/>
          <a:p>
            <a:pPr marL="0" indent="0">
              <a:buNone/>
            </a:pPr>
            <a:r>
              <a:rPr lang="en-US" dirty="0"/>
              <a:t>*We can check if an object is an S4 object through the function is </a:t>
            </a:r>
            <a:r>
              <a:rPr lang="en-US" dirty="0">
                <a:solidFill>
                  <a:srgbClr val="FF0000"/>
                </a:solidFill>
              </a:rPr>
              <a:t>S4()</a:t>
            </a:r>
            <a:r>
              <a:rPr lang="en-US" dirty="0"/>
              <a:t>.</a:t>
            </a:r>
            <a:br>
              <a:rPr lang="en-US" dirty="0"/>
            </a:br>
            <a:r>
              <a:rPr lang="en-US" dirty="0"/>
              <a:t>&gt; isS4(s)</a:t>
            </a:r>
          </a:p>
          <a:p>
            <a:pPr marL="0" indent="0">
              <a:buNone/>
            </a:pPr>
            <a:r>
              <a:rPr lang="en-US" dirty="0"/>
              <a:t>[1] TRUE</a:t>
            </a:r>
          </a:p>
          <a:p>
            <a:pPr marL="0" indent="0">
              <a:buNone/>
            </a:pPr>
            <a:r>
              <a:rPr lang="en-US" dirty="0"/>
              <a:t>* Another function is called </a:t>
            </a:r>
            <a:r>
              <a:rPr lang="en-US" dirty="0" err="1">
                <a:solidFill>
                  <a:srgbClr val="FF0000"/>
                </a:solidFill>
              </a:rPr>
              <a:t>setClass</a:t>
            </a:r>
            <a:r>
              <a:rPr lang="en-US" dirty="0">
                <a:solidFill>
                  <a:srgbClr val="FF0000"/>
                </a:solidFill>
              </a:rPr>
              <a:t>(). </a:t>
            </a:r>
            <a:r>
              <a:rPr lang="en-US" dirty="0"/>
              <a:t>It</a:t>
            </a:r>
            <a:r>
              <a:rPr lang="en-US" dirty="0">
                <a:solidFill>
                  <a:srgbClr val="FF0000"/>
                </a:solidFill>
              </a:rPr>
              <a:t> </a:t>
            </a:r>
            <a:r>
              <a:rPr lang="en-US" dirty="0"/>
              <a:t>returns a generator function. It can also be used to create new objects. This function acts as a constructor.</a:t>
            </a:r>
          </a:p>
          <a:p>
            <a:pPr marL="0" indent="0">
              <a:buNone/>
            </a:pPr>
            <a:r>
              <a:rPr lang="en-US" dirty="0"/>
              <a:t>&gt; student &lt;- </a:t>
            </a:r>
            <a:r>
              <a:rPr lang="en-US" dirty="0" err="1"/>
              <a:t>setClass</a:t>
            </a:r>
            <a:r>
              <a:rPr lang="en-US" dirty="0"/>
              <a:t>("student", slots=list(name="character", age="numeric", GPA="numeric"))</a:t>
            </a:r>
          </a:p>
        </p:txBody>
      </p:sp>
    </p:spTree>
    <p:extLst>
      <p:ext uri="{BB962C8B-B14F-4D97-AF65-F5344CB8AC3E}">
        <p14:creationId xmlns:p14="http://schemas.microsoft.com/office/powerpoint/2010/main" val="14264515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your own method</a:t>
            </a:r>
          </a:p>
        </p:txBody>
      </p:sp>
      <p:sp>
        <p:nvSpPr>
          <p:cNvPr id="3" name="Content Placeholder 2"/>
          <p:cNvSpPr>
            <a:spLocks noGrp="1"/>
          </p:cNvSpPr>
          <p:nvPr>
            <p:ph idx="1"/>
          </p:nvPr>
        </p:nvSpPr>
        <p:spPr/>
        <p:txBody>
          <a:bodyPr>
            <a:normAutofit fontScale="92500" lnSpcReduction="10000"/>
          </a:bodyPr>
          <a:lstStyle/>
          <a:p>
            <a:r>
              <a:rPr lang="en-US" dirty="0"/>
              <a:t>We will use </a:t>
            </a:r>
            <a:r>
              <a:rPr lang="en-US" dirty="0" err="1">
                <a:solidFill>
                  <a:srgbClr val="FF0000"/>
                </a:solidFill>
              </a:rPr>
              <a:t>setMethod</a:t>
            </a:r>
            <a:r>
              <a:rPr lang="en-US" dirty="0">
                <a:solidFill>
                  <a:srgbClr val="FF0000"/>
                </a:solidFill>
              </a:rPr>
              <a:t>() </a:t>
            </a:r>
            <a:r>
              <a:rPr lang="en-US" dirty="0"/>
              <a:t>function plus implement our method for the show() generic function. </a:t>
            </a:r>
          </a:p>
          <a:p>
            <a:pPr marL="0" indent="0">
              <a:buNone/>
            </a:pPr>
            <a:r>
              <a:rPr lang="en-US" dirty="0" err="1"/>
              <a:t>setMethod</a:t>
            </a:r>
            <a:r>
              <a:rPr lang="en-US" dirty="0"/>
              <a:t>("show",</a:t>
            </a:r>
          </a:p>
          <a:p>
            <a:pPr marL="0" indent="0">
              <a:buNone/>
            </a:pPr>
            <a:r>
              <a:rPr lang="en-US" dirty="0"/>
              <a:t>         "student",</a:t>
            </a:r>
          </a:p>
          <a:p>
            <a:pPr marL="0" indent="0">
              <a:buNone/>
            </a:pPr>
            <a:r>
              <a:rPr lang="en-US" dirty="0"/>
              <a:t>          function(object) {</a:t>
            </a:r>
          </a:p>
          <a:p>
            <a:pPr marL="0" indent="0">
              <a:buNone/>
            </a:pPr>
            <a:r>
              <a:rPr lang="en-US" dirty="0"/>
              <a:t>           cat(</a:t>
            </a:r>
            <a:r>
              <a:rPr lang="en-US" dirty="0" err="1"/>
              <a:t>object@name</a:t>
            </a:r>
            <a:r>
              <a:rPr lang="en-US" dirty="0"/>
              <a:t>, "\n")</a:t>
            </a:r>
          </a:p>
          <a:p>
            <a:pPr marL="0" indent="0">
              <a:buNone/>
            </a:pPr>
            <a:r>
              <a:rPr lang="en-US" dirty="0"/>
              <a:t>           cat(</a:t>
            </a:r>
            <a:r>
              <a:rPr lang="en-US" dirty="0" err="1"/>
              <a:t>object@age</a:t>
            </a:r>
            <a:r>
              <a:rPr lang="en-US" dirty="0"/>
              <a:t>, "years old\n")</a:t>
            </a:r>
          </a:p>
          <a:p>
            <a:pPr marL="0" indent="0">
              <a:buNone/>
            </a:pPr>
            <a:r>
              <a:rPr lang="en-US" dirty="0"/>
              <a:t>           cat("GPA:", </a:t>
            </a:r>
            <a:r>
              <a:rPr lang="en-US" dirty="0" err="1"/>
              <a:t>object@GPA</a:t>
            </a:r>
            <a:r>
              <a:rPr lang="en-US" dirty="0"/>
              <a:t>, "\n")</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5015603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functions in S4: accessing and modifying </a:t>
            </a:r>
          </a:p>
        </p:txBody>
      </p:sp>
      <p:sp>
        <p:nvSpPr>
          <p:cNvPr id="3" name="Content Placeholder 2"/>
          <p:cNvSpPr>
            <a:spLocks noGrp="1"/>
          </p:cNvSpPr>
          <p:nvPr>
            <p:ph idx="1"/>
          </p:nvPr>
        </p:nvSpPr>
        <p:spPr/>
        <p:txBody>
          <a:bodyPr>
            <a:normAutofit/>
          </a:bodyPr>
          <a:lstStyle/>
          <a:p>
            <a:r>
              <a:rPr lang="en-US" dirty="0"/>
              <a:t>Just as components of a list are accessed using </a:t>
            </a:r>
            <a:r>
              <a:rPr lang="en-US" dirty="0">
                <a:solidFill>
                  <a:srgbClr val="FF0000"/>
                </a:solidFill>
              </a:rPr>
              <a:t>$</a:t>
            </a:r>
            <a:r>
              <a:rPr lang="en-US" dirty="0"/>
              <a:t>, slot of an object are accessed using </a:t>
            </a:r>
            <a:r>
              <a:rPr lang="en-US" dirty="0">
                <a:solidFill>
                  <a:srgbClr val="FF0000"/>
                </a:solidFill>
              </a:rPr>
              <a:t>@</a:t>
            </a:r>
            <a:r>
              <a:rPr lang="en-US" dirty="0"/>
              <a:t>.</a:t>
            </a:r>
          </a:p>
          <a:p>
            <a:pPr marL="0" indent="0">
              <a:buNone/>
            </a:pPr>
            <a:r>
              <a:rPr lang="en-US" dirty="0"/>
              <a:t>&gt;s &lt;- new(“student”, name=“John”, age=21, GPA=3.5)</a:t>
            </a:r>
            <a:br>
              <a:rPr lang="en-US" dirty="0"/>
            </a:br>
            <a:r>
              <a:rPr lang="en-US" dirty="0"/>
              <a:t>&gt; </a:t>
            </a:r>
            <a:r>
              <a:rPr lang="en-US" dirty="0" err="1"/>
              <a:t>s@name</a:t>
            </a:r>
            <a:endParaRPr lang="en-US" dirty="0"/>
          </a:p>
          <a:p>
            <a:pPr marL="0" indent="0">
              <a:buNone/>
            </a:pPr>
            <a:r>
              <a:rPr lang="en-US" dirty="0"/>
              <a:t>[1] "John”</a:t>
            </a:r>
          </a:p>
          <a:p>
            <a:pPr marL="0" indent="0">
              <a:buNone/>
            </a:pPr>
            <a:r>
              <a:rPr lang="en-US" dirty="0"/>
              <a:t>&gt; </a:t>
            </a:r>
            <a:r>
              <a:rPr lang="en-US" dirty="0" err="1"/>
              <a:t>s@GPA</a:t>
            </a:r>
            <a:r>
              <a:rPr lang="en-US" dirty="0"/>
              <a:t> </a:t>
            </a:r>
          </a:p>
          <a:p>
            <a:pPr marL="0" indent="0">
              <a:buNone/>
            </a:pPr>
            <a:r>
              <a:rPr lang="en-US" dirty="0"/>
              <a:t>[1] 3.5</a:t>
            </a:r>
          </a:p>
          <a:p>
            <a:pPr marL="0" indent="0">
              <a:buNone/>
            </a:pPr>
            <a:r>
              <a:rPr lang="en-US" dirty="0"/>
              <a:t>&gt; </a:t>
            </a:r>
            <a:r>
              <a:rPr lang="en-US" dirty="0" err="1"/>
              <a:t>s@age</a:t>
            </a:r>
            <a:endParaRPr lang="en-US" dirty="0"/>
          </a:p>
          <a:p>
            <a:pPr marL="0" indent="0">
              <a:buNone/>
            </a:pPr>
            <a:r>
              <a:rPr lang="en-US" dirty="0"/>
              <a:t>[1] 21</a:t>
            </a:r>
          </a:p>
        </p:txBody>
      </p:sp>
    </p:spTree>
    <p:extLst>
      <p:ext uri="{BB962C8B-B14F-4D97-AF65-F5344CB8AC3E}">
        <p14:creationId xmlns:p14="http://schemas.microsoft.com/office/powerpoint/2010/main" val="767649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Modification through reassignment</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 A slot can be modified through reassignment.</a:t>
            </a:r>
            <a:br>
              <a:rPr lang="en-US" dirty="0"/>
            </a:br>
            <a:br>
              <a:rPr lang="en-US" dirty="0"/>
            </a:br>
            <a:r>
              <a:rPr lang="en-US" dirty="0"/>
              <a:t>&gt; </a:t>
            </a:r>
            <a:r>
              <a:rPr lang="en-US" dirty="0" err="1"/>
              <a:t>s@GPA</a:t>
            </a:r>
            <a:r>
              <a:rPr lang="en-US" dirty="0"/>
              <a:t> &lt;- 3.7</a:t>
            </a:r>
          </a:p>
          <a:p>
            <a:pPr marL="0" indent="0">
              <a:buNone/>
            </a:pPr>
            <a:r>
              <a:rPr lang="en-US" dirty="0"/>
              <a:t>&gt; s</a:t>
            </a:r>
          </a:p>
          <a:p>
            <a:pPr marL="0" indent="0">
              <a:buNone/>
            </a:pPr>
            <a:r>
              <a:rPr lang="en-US" dirty="0"/>
              <a:t>Slot "name":</a:t>
            </a:r>
          </a:p>
          <a:p>
            <a:pPr marL="0" indent="0">
              <a:buNone/>
            </a:pPr>
            <a:r>
              <a:rPr lang="en-US" dirty="0"/>
              <a:t>[1] "John"</a:t>
            </a:r>
          </a:p>
          <a:p>
            <a:pPr marL="0" indent="0">
              <a:buNone/>
            </a:pPr>
            <a:endParaRPr lang="en-US" dirty="0"/>
          </a:p>
          <a:p>
            <a:pPr marL="0" indent="0">
              <a:buNone/>
            </a:pPr>
            <a:r>
              <a:rPr lang="en-US" dirty="0"/>
              <a:t>Slot "age":</a:t>
            </a:r>
          </a:p>
          <a:p>
            <a:pPr marL="0" indent="0">
              <a:buNone/>
            </a:pPr>
            <a:r>
              <a:rPr lang="en-US" dirty="0"/>
              <a:t>[1] 21</a:t>
            </a:r>
          </a:p>
          <a:p>
            <a:pPr marL="0" indent="0">
              <a:buNone/>
            </a:pPr>
            <a:endParaRPr lang="en-US" dirty="0"/>
          </a:p>
          <a:p>
            <a:pPr marL="0" indent="0">
              <a:buNone/>
            </a:pPr>
            <a:r>
              <a:rPr lang="en-US" dirty="0"/>
              <a:t>Slot "GPA":</a:t>
            </a:r>
          </a:p>
          <a:p>
            <a:pPr marL="0" indent="0">
              <a:buNone/>
            </a:pPr>
            <a:r>
              <a:rPr lang="en-US" dirty="0"/>
              <a:t>[1] 3.7</a:t>
            </a:r>
          </a:p>
        </p:txBody>
      </p:sp>
    </p:spTree>
    <p:extLst>
      <p:ext uri="{BB962C8B-B14F-4D97-AF65-F5344CB8AC3E}">
        <p14:creationId xmlns:p14="http://schemas.microsoft.com/office/powerpoint/2010/main" val="383014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9075"/>
            <a:ext cx="10515600" cy="1325563"/>
          </a:xfrm>
        </p:spPr>
        <p:txBody>
          <a:bodyPr/>
          <a:lstStyle/>
          <a:p>
            <a:r>
              <a:rPr lang="en-US" dirty="0"/>
              <a:t>Slot() function</a:t>
            </a:r>
          </a:p>
        </p:txBody>
      </p:sp>
      <p:sp>
        <p:nvSpPr>
          <p:cNvPr id="3" name="Content Placeholder 2"/>
          <p:cNvSpPr>
            <a:spLocks noGrp="1"/>
          </p:cNvSpPr>
          <p:nvPr>
            <p:ph idx="1"/>
          </p:nvPr>
        </p:nvSpPr>
        <p:spPr>
          <a:xfrm>
            <a:off x="304800" y="736600"/>
            <a:ext cx="10947400" cy="4754563"/>
          </a:xfrm>
        </p:spPr>
        <p:txBody>
          <a:bodyPr>
            <a:noAutofit/>
          </a:bodyPr>
          <a:lstStyle/>
          <a:p>
            <a:pPr marL="0" indent="0">
              <a:buNone/>
            </a:pPr>
            <a:r>
              <a:rPr lang="en-US" sz="2400" dirty="0"/>
              <a:t>Similarly, slots can be access or modified using the slot() function.</a:t>
            </a:r>
            <a:br>
              <a:rPr lang="en-US" sz="2400" dirty="0"/>
            </a:br>
            <a:r>
              <a:rPr lang="en-US" sz="2400" dirty="0"/>
              <a:t>&gt; slot(</a:t>
            </a:r>
            <a:r>
              <a:rPr lang="en-US" sz="2400" dirty="0" err="1"/>
              <a:t>s,"name</a:t>
            </a:r>
            <a:r>
              <a:rPr lang="en-US" sz="2400" dirty="0"/>
              <a:t>")</a:t>
            </a:r>
          </a:p>
          <a:p>
            <a:pPr marL="0" indent="0">
              <a:buNone/>
            </a:pPr>
            <a:r>
              <a:rPr lang="en-US" sz="2400" dirty="0"/>
              <a:t>[1] "John”</a:t>
            </a:r>
          </a:p>
          <a:p>
            <a:pPr marL="0" indent="0">
              <a:buNone/>
            </a:pPr>
            <a:r>
              <a:rPr lang="nl-NL" sz="2400" dirty="0"/>
              <a:t>&gt; slot(</a:t>
            </a:r>
            <a:r>
              <a:rPr lang="nl-NL" sz="2400" dirty="0" err="1"/>
              <a:t>s,"name</a:t>
            </a:r>
            <a:r>
              <a:rPr lang="nl-NL" sz="2400" dirty="0"/>
              <a:t>") &lt;- "Paul"</a:t>
            </a:r>
          </a:p>
          <a:p>
            <a:pPr marL="0" indent="0">
              <a:buNone/>
            </a:pPr>
            <a:r>
              <a:rPr lang="nl-NL" sz="2400" dirty="0"/>
              <a:t>&gt; s</a:t>
            </a:r>
          </a:p>
          <a:p>
            <a:pPr marL="0" indent="0">
              <a:buNone/>
            </a:pPr>
            <a:r>
              <a:rPr lang="nl-NL" sz="2400" dirty="0"/>
              <a:t>Slot "name":</a:t>
            </a:r>
          </a:p>
          <a:p>
            <a:pPr marL="0" indent="0">
              <a:buNone/>
            </a:pPr>
            <a:r>
              <a:rPr lang="nl-NL" sz="2400" dirty="0"/>
              <a:t>[1] "Paul"</a:t>
            </a:r>
          </a:p>
          <a:p>
            <a:pPr marL="0" indent="0">
              <a:buNone/>
            </a:pPr>
            <a:endParaRPr lang="nl-NL" sz="2400" dirty="0"/>
          </a:p>
          <a:p>
            <a:pPr marL="0" indent="0">
              <a:buNone/>
            </a:pPr>
            <a:r>
              <a:rPr lang="nl-NL" sz="2400" dirty="0"/>
              <a:t>Slot "</a:t>
            </a:r>
            <a:r>
              <a:rPr lang="nl-NL" sz="2400" dirty="0" err="1"/>
              <a:t>age</a:t>
            </a:r>
            <a:r>
              <a:rPr lang="nl-NL" sz="2400" dirty="0"/>
              <a:t>":</a:t>
            </a:r>
          </a:p>
          <a:p>
            <a:pPr marL="0" indent="0">
              <a:buNone/>
            </a:pPr>
            <a:r>
              <a:rPr lang="nl-NL" sz="2400" dirty="0"/>
              <a:t>[1] 21</a:t>
            </a:r>
          </a:p>
          <a:p>
            <a:pPr marL="0" indent="0">
              <a:buNone/>
            </a:pPr>
            <a:endParaRPr lang="nl-NL" sz="2400" dirty="0"/>
          </a:p>
          <a:p>
            <a:pPr marL="0" indent="0">
              <a:buNone/>
            </a:pPr>
            <a:r>
              <a:rPr lang="nl-NL" sz="2400" dirty="0"/>
              <a:t>Slot "GPA":</a:t>
            </a:r>
          </a:p>
          <a:p>
            <a:pPr marL="0" indent="0">
              <a:buNone/>
            </a:pPr>
            <a:r>
              <a:rPr lang="nl-NL" sz="2400" dirty="0"/>
              <a:t>[1] 3.7</a:t>
            </a:r>
            <a:endParaRPr lang="en-US" sz="2400" dirty="0"/>
          </a:p>
        </p:txBody>
      </p:sp>
    </p:spTree>
    <p:extLst>
      <p:ext uri="{BB962C8B-B14F-4D97-AF65-F5344CB8AC3E}">
        <p14:creationId xmlns:p14="http://schemas.microsoft.com/office/powerpoint/2010/main" val="4655500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Management for S3 and S4 	</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&gt; ls()  			Lists all your  current objects</a:t>
            </a:r>
          </a:p>
          <a:p>
            <a:pPr marL="0" indent="0">
              <a:buNone/>
            </a:pPr>
            <a:r>
              <a:rPr lang="en-US" dirty="0"/>
              <a:t>&gt; </a:t>
            </a:r>
            <a:r>
              <a:rPr lang="en-US" dirty="0" err="1"/>
              <a:t>rm</a:t>
            </a:r>
            <a:r>
              <a:rPr lang="en-US" dirty="0"/>
              <a:t>()			remove objects</a:t>
            </a:r>
          </a:p>
          <a:p>
            <a:pPr marL="0" indent="0">
              <a:buNone/>
            </a:pPr>
            <a:r>
              <a:rPr lang="en-US" dirty="0"/>
              <a:t>&gt; save()			save objects (plural) that can be &gt; load() later</a:t>
            </a:r>
          </a:p>
          <a:p>
            <a:pPr marL="0" indent="0">
              <a:buNone/>
            </a:pPr>
            <a:r>
              <a:rPr lang="en-US" dirty="0"/>
              <a:t>&gt; class() and mode()	give more information of the structure of the 				object</a:t>
            </a:r>
          </a:p>
          <a:p>
            <a:pPr marL="0" indent="0">
              <a:buNone/>
            </a:pPr>
            <a:r>
              <a:rPr lang="en-US" dirty="0"/>
              <a:t>&gt; exists()			returns true or false depending on the objects 				</a:t>
            </a:r>
            <a:r>
              <a:rPr lang="en-US" dirty="0" err="1"/>
              <a:t>existance</a:t>
            </a:r>
            <a:endParaRPr lang="en-US" dirty="0"/>
          </a:p>
        </p:txBody>
      </p:sp>
    </p:spTree>
    <p:extLst>
      <p:ext uri="{BB962C8B-B14F-4D97-AF65-F5344CB8AC3E}">
        <p14:creationId xmlns:p14="http://schemas.microsoft.com/office/powerpoint/2010/main" val="11892563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Extended examples	</a:t>
            </a:r>
          </a:p>
        </p:txBody>
      </p:sp>
      <p:sp>
        <p:nvSpPr>
          <p:cNvPr id="3" name="Content Placeholder 2"/>
          <p:cNvSpPr>
            <a:spLocks noGrp="1"/>
          </p:cNvSpPr>
          <p:nvPr>
            <p:ph idx="1"/>
          </p:nvPr>
        </p:nvSpPr>
        <p:spPr/>
        <p:txBody>
          <a:bodyPr/>
          <a:lstStyle/>
          <a:p>
            <a:r>
              <a:rPr lang="en-US" dirty="0"/>
              <a:t>Are on pages 207-230 </a:t>
            </a:r>
            <a:br>
              <a:rPr lang="en-US" dirty="0"/>
            </a:br>
            <a:br>
              <a:rPr lang="en-US" dirty="0"/>
            </a:br>
            <a:r>
              <a:rPr lang="en-US" dirty="0"/>
              <a:t>The book has many examples that go into extended detail on both uses and creation.</a:t>
            </a:r>
          </a:p>
        </p:txBody>
      </p:sp>
    </p:spTree>
    <p:extLst>
      <p:ext uri="{BB962C8B-B14F-4D97-AF65-F5344CB8AC3E}">
        <p14:creationId xmlns:p14="http://schemas.microsoft.com/office/powerpoint/2010/main" val="17696153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a:t>
            </a:r>
          </a:p>
        </p:txBody>
      </p:sp>
      <p:sp>
        <p:nvSpPr>
          <p:cNvPr id="3" name="Content Placeholder 2"/>
          <p:cNvSpPr>
            <a:spLocks noGrp="1"/>
          </p:cNvSpPr>
          <p:nvPr>
            <p:ph idx="1"/>
          </p:nvPr>
        </p:nvSpPr>
        <p:spPr/>
        <p:txBody>
          <a:bodyPr/>
          <a:lstStyle/>
          <a:p>
            <a:r>
              <a:rPr lang="en-US" dirty="0"/>
              <a:t>Create an S3 and S4 object</a:t>
            </a:r>
          </a:p>
          <a:p>
            <a:r>
              <a:rPr lang="en-US" dirty="0"/>
              <a:t>Test to confirm the object is correctly created</a:t>
            </a:r>
          </a:p>
          <a:p>
            <a:r>
              <a:rPr lang="en-US" dirty="0"/>
              <a:t>Integrate the given data</a:t>
            </a:r>
          </a:p>
          <a:p>
            <a:r>
              <a:rPr lang="en-US" dirty="0"/>
              <a:t>Create a function on the given data set</a:t>
            </a:r>
          </a:p>
          <a:p>
            <a:r>
              <a:rPr lang="en-US" dirty="0"/>
              <a:t>Call the manipulated data from the S3 and S4 Object.</a:t>
            </a:r>
            <a:br>
              <a:rPr lang="en-US" dirty="0"/>
            </a:br>
            <a:endParaRPr lang="en-US" dirty="0"/>
          </a:p>
          <a:p>
            <a:pPr marL="0" indent="0">
              <a:buNone/>
            </a:pPr>
            <a:endParaRPr lang="en-US" dirty="0"/>
          </a:p>
        </p:txBody>
      </p:sp>
    </p:spTree>
    <p:extLst>
      <p:ext uri="{BB962C8B-B14F-4D97-AF65-F5344CB8AC3E}">
        <p14:creationId xmlns:p14="http://schemas.microsoft.com/office/powerpoint/2010/main" val="3551261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goal and overview	</a:t>
            </a:r>
          </a:p>
        </p:txBody>
      </p:sp>
      <p:sp>
        <p:nvSpPr>
          <p:cNvPr id="3" name="Content Placeholder 2"/>
          <p:cNvSpPr>
            <a:spLocks noGrp="1"/>
          </p:cNvSpPr>
          <p:nvPr>
            <p:ph idx="1"/>
          </p:nvPr>
        </p:nvSpPr>
        <p:spPr/>
        <p:txBody>
          <a:bodyPr/>
          <a:lstStyle/>
          <a:p>
            <a:pPr marL="0" indent="0">
              <a:buNone/>
            </a:pPr>
            <a:r>
              <a:rPr lang="en-US" dirty="0"/>
              <a:t> Looking at comparing the creation and methods for S3 and S4 Objects</a:t>
            </a:r>
            <a:br>
              <a:rPr lang="en-US" dirty="0"/>
            </a:br>
            <a:endParaRPr lang="en-US" dirty="0"/>
          </a:p>
          <a:p>
            <a:r>
              <a:rPr lang="en-US" dirty="0"/>
              <a:t>Create both an S3 and S4 object</a:t>
            </a:r>
          </a:p>
          <a:p>
            <a:r>
              <a:rPr lang="en-US" dirty="0"/>
              <a:t>Test object type using </a:t>
            </a:r>
            <a:r>
              <a:rPr lang="en-US" dirty="0" err="1"/>
              <a:t>otype</a:t>
            </a:r>
            <a:r>
              <a:rPr lang="en-US" dirty="0"/>
              <a:t>() in the </a:t>
            </a:r>
            <a:r>
              <a:rPr lang="en-US" dirty="0" err="1"/>
              <a:t>Pryr</a:t>
            </a:r>
            <a:r>
              <a:rPr lang="en-US" dirty="0"/>
              <a:t> package</a:t>
            </a:r>
          </a:p>
          <a:p>
            <a:r>
              <a:rPr lang="en-US" dirty="0"/>
              <a:t>Display the objects</a:t>
            </a:r>
          </a:p>
          <a:p>
            <a:r>
              <a:rPr lang="en-US" dirty="0"/>
              <a:t>Call a variable from within the s3 and s4 object using $ and @ respectively</a:t>
            </a:r>
          </a:p>
          <a:p>
            <a:endParaRPr lang="en-US" dirty="0"/>
          </a:p>
        </p:txBody>
      </p:sp>
    </p:spTree>
    <p:extLst>
      <p:ext uri="{BB962C8B-B14F-4D97-AF65-F5344CB8AC3E}">
        <p14:creationId xmlns:p14="http://schemas.microsoft.com/office/powerpoint/2010/main" val="1514346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ln/>
        </p:spPr>
        <p:txBody>
          <a:bodyPr vert="horz" lIns="91440" tIns="45720" rIns="81279" bIns="45720" rtlCol="0" anchor="ctr">
            <a:normAutofit/>
          </a:bodyPr>
          <a:lstStyle/>
          <a:p>
            <a:r>
              <a:rPr lang="en-US" altLang="en-US"/>
              <a:t>R Objects</a:t>
            </a:r>
          </a:p>
        </p:txBody>
      </p:sp>
      <p:sp>
        <p:nvSpPr>
          <p:cNvPr id="15362" name="Rectangle 2"/>
          <p:cNvSpPr>
            <a:spLocks noGrp="1" noChangeArrowheads="1"/>
          </p:cNvSpPr>
          <p:nvPr>
            <p:ph type="body" idx="1"/>
          </p:nvPr>
        </p:nvSpPr>
        <p:spPr>
          <a:xfrm>
            <a:off x="405114" y="1600200"/>
            <a:ext cx="10262886" cy="5257800"/>
          </a:xfrm>
          <a:ln/>
        </p:spPr>
        <p:txBody>
          <a:bodyPr vert="horz" lIns="91440" tIns="45720" rIns="81279" bIns="45720" rtlCol="0">
            <a:normAutofit/>
          </a:bodyPr>
          <a:lstStyle/>
          <a:p>
            <a:pPr marL="325438"/>
            <a:r>
              <a:rPr lang="en-US" dirty="0"/>
              <a:t>R has a system for OOP, based on generic functions. </a:t>
            </a:r>
            <a:endParaRPr lang="en-US" altLang="en-US" dirty="0"/>
          </a:p>
          <a:p>
            <a:pPr marL="325438"/>
            <a:r>
              <a:rPr lang="en-US" altLang="en-US" dirty="0"/>
              <a:t>A class is a description of a thing (i.e., how objects of a certain type look like).</a:t>
            </a:r>
          </a:p>
          <a:p>
            <a:pPr marL="325438"/>
            <a:r>
              <a:rPr lang="en-US" altLang="en-US" dirty="0"/>
              <a:t>An object is an instance of a class.</a:t>
            </a:r>
          </a:p>
          <a:p>
            <a:pPr marL="325438"/>
            <a:r>
              <a:rPr lang="en-US" altLang="en-US" dirty="0"/>
              <a:t>A generic function is a function which dispatches methods. A generic function typically encapsulates a “generic" concept, such as plot, mean, </a:t>
            </a:r>
            <a:r>
              <a:rPr lang="en-US" altLang="en-US" dirty="0" err="1"/>
              <a:t>logLik</a:t>
            </a:r>
            <a:r>
              <a:rPr lang="en-US" altLang="en-US" dirty="0"/>
              <a:t>, residuals, predict, summary, and so on and so forth. </a:t>
            </a:r>
            <a:br>
              <a:rPr lang="en-US" altLang="en-US" dirty="0"/>
            </a:br>
            <a:r>
              <a:rPr lang="en-US" altLang="en-US" dirty="0"/>
              <a:t>The generic function does </a:t>
            </a:r>
            <a:r>
              <a:rPr lang="en-US" altLang="en-US" dirty="0">
                <a:solidFill>
                  <a:srgbClr val="FF0000"/>
                </a:solidFill>
              </a:rPr>
              <a:t>not actually do any computation</a:t>
            </a:r>
            <a:r>
              <a:rPr lang="en-US" altLang="en-US" dirty="0"/>
              <a:t>.</a:t>
            </a:r>
          </a:p>
          <a:p>
            <a:pPr marL="325438"/>
            <a:r>
              <a:rPr lang="en-US" altLang="en-US" dirty="0"/>
              <a:t>A method is the implementation of a generic function for an object of a particular class.</a:t>
            </a:r>
          </a:p>
        </p:txBody>
      </p:sp>
    </p:spTree>
    <p:extLst>
      <p:ext uri="{BB962C8B-B14F-4D97-AF65-F5344CB8AC3E}">
        <p14:creationId xmlns:p14="http://schemas.microsoft.com/office/powerpoint/2010/main" val="10852067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one	</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Install package </a:t>
            </a:r>
            <a:r>
              <a:rPr lang="en-US" dirty="0" err="1"/>
              <a:t>pryr</a:t>
            </a:r>
            <a:r>
              <a:rPr lang="en-US" dirty="0"/>
              <a:t> which allows you to test object types</a:t>
            </a:r>
          </a:p>
          <a:p>
            <a:pPr marL="0" indent="0">
              <a:buNone/>
            </a:pPr>
            <a:r>
              <a:rPr lang="en-US" dirty="0"/>
              <a:t>&gt; </a:t>
            </a:r>
            <a:r>
              <a:rPr lang="en-US" dirty="0" err="1"/>
              <a:t>install.packages</a:t>
            </a:r>
            <a:r>
              <a:rPr lang="en-US" dirty="0"/>
              <a:t>(“</a:t>
            </a:r>
            <a:r>
              <a:rPr lang="en-US" dirty="0" err="1"/>
              <a:t>pryr</a:t>
            </a:r>
            <a:r>
              <a:rPr lang="en-US" dirty="0"/>
              <a:t>”)</a:t>
            </a:r>
          </a:p>
          <a:p>
            <a:pPr marL="0" indent="0">
              <a:buNone/>
            </a:pPr>
            <a:r>
              <a:rPr lang="en-US" dirty="0"/>
              <a:t>&gt; library(</a:t>
            </a:r>
            <a:r>
              <a:rPr lang="en-US" dirty="0" err="1"/>
              <a:t>pryr</a:t>
            </a:r>
            <a:r>
              <a:rPr lang="en-US" dirty="0"/>
              <a:t>)</a:t>
            </a:r>
          </a:p>
          <a:p>
            <a:pPr marL="0" indent="0">
              <a:buNone/>
            </a:pPr>
            <a:r>
              <a:rPr lang="en-US" dirty="0"/>
              <a:t>&gt; </a:t>
            </a:r>
            <a:r>
              <a:rPr lang="en-US" dirty="0" err="1"/>
              <a:t>otype</a:t>
            </a:r>
            <a:r>
              <a:rPr lang="en-US" dirty="0"/>
              <a:t>(######)     	Function from the </a:t>
            </a:r>
            <a:r>
              <a:rPr lang="en-US" dirty="0" err="1"/>
              <a:t>pryr</a:t>
            </a:r>
            <a:r>
              <a:rPr lang="en-US" dirty="0"/>
              <a:t> package that allows 					you to test an object. Will return the Object 					Type.</a:t>
            </a:r>
          </a:p>
          <a:p>
            <a:endParaRPr lang="en-US" dirty="0"/>
          </a:p>
        </p:txBody>
      </p:sp>
    </p:spTree>
    <p:extLst>
      <p:ext uri="{BB962C8B-B14F-4D97-AF65-F5344CB8AC3E}">
        <p14:creationId xmlns:p14="http://schemas.microsoft.com/office/powerpoint/2010/main" val="2841220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method S3 example</a:t>
            </a:r>
          </a:p>
        </p:txBody>
      </p:sp>
      <p:sp>
        <p:nvSpPr>
          <p:cNvPr id="3" name="Content Placeholder 2"/>
          <p:cNvSpPr>
            <a:spLocks noGrp="1"/>
          </p:cNvSpPr>
          <p:nvPr>
            <p:ph idx="1"/>
          </p:nvPr>
        </p:nvSpPr>
        <p:spPr/>
        <p:txBody>
          <a:bodyPr>
            <a:normAutofit fontScale="92500" lnSpcReduction="10000"/>
          </a:bodyPr>
          <a:lstStyle/>
          <a:p>
            <a:pPr marL="0" indent="0" eaLnBrk="0" fontAlgn="base" hangingPunct="0">
              <a:lnSpc>
                <a:spcPct val="100000"/>
              </a:lnSpc>
              <a:spcBef>
                <a:spcPct val="0"/>
              </a:spcBef>
              <a:spcAft>
                <a:spcPct val="0"/>
              </a:spcAft>
              <a:buNone/>
            </a:pPr>
            <a:r>
              <a:rPr lang="en-US" altLang="en-US" sz="2400" dirty="0" err="1">
                <a:solidFill>
                  <a:srgbClr val="0000FF"/>
                </a:solidFill>
                <a:latin typeface="Lucida Console" panose="020B0609040504020204" pitchFamily="49" charset="0"/>
              </a:rPr>
              <a:t>isNA</a:t>
            </a:r>
            <a:r>
              <a:rPr lang="en-US" altLang="en-US" sz="2400" dirty="0">
                <a:solidFill>
                  <a:srgbClr val="0000FF"/>
                </a:solidFill>
                <a:latin typeface="Lucida Console" panose="020B0609040504020204" pitchFamily="49" charset="0"/>
              </a:rPr>
              <a:t> = function(</a:t>
            </a:r>
            <a:r>
              <a:rPr lang="en-US" altLang="en-US" sz="2400" dirty="0" err="1">
                <a:solidFill>
                  <a:srgbClr val="0000FF"/>
                </a:solidFill>
                <a:latin typeface="Lucida Console" panose="020B0609040504020204" pitchFamily="49" charset="0"/>
              </a:rPr>
              <a:t>eatsBreakfast</a:t>
            </a:r>
            <a:r>
              <a:rPr lang="en-US" altLang="en-US" sz="2400" dirty="0">
                <a:solidFill>
                  <a:srgbClr val="0000FF"/>
                </a:solidFill>
                <a:latin typeface="Lucida Console" panose="020B0609040504020204" pitchFamily="49" charset="0"/>
              </a:rPr>
              <a:t>=TRUE, </a:t>
            </a:r>
            <a:r>
              <a:rPr lang="en-US" altLang="en-US" sz="2400" dirty="0" err="1">
                <a:solidFill>
                  <a:srgbClr val="0000FF"/>
                </a:solidFill>
                <a:latin typeface="Lucida Console" panose="020B0609040504020204" pitchFamily="49" charset="0"/>
              </a:rPr>
              <a:t>myFavorite</a:t>
            </a:r>
            <a:r>
              <a:rPr lang="en-US" altLang="en-US" sz="2400" dirty="0">
                <a:solidFill>
                  <a:srgbClr val="0000FF"/>
                </a:solidFill>
                <a:latin typeface="Lucida Console" panose="020B0609040504020204" pitchFamily="49" charset="0"/>
              </a:rPr>
              <a:t>="</a:t>
            </a:r>
            <a:r>
              <a:rPr lang="en-US" altLang="en-US" sz="2400" dirty="0" err="1">
                <a:solidFill>
                  <a:srgbClr val="0000FF"/>
                </a:solidFill>
                <a:latin typeface="Lucida Console" panose="020B0609040504020204" pitchFamily="49" charset="0"/>
              </a:rPr>
              <a:t>ceral</a:t>
            </a:r>
            <a:r>
              <a:rPr lang="en-US" altLang="en-US" sz="2400" dirty="0">
                <a:solidFill>
                  <a:srgbClr val="0000FF"/>
                </a:solidFill>
                <a:latin typeface="Lucida Console" panose="020B0609040504020204" pitchFamily="49" charset="0"/>
              </a:rPr>
              <a:t>")  {</a:t>
            </a:r>
            <a:br>
              <a:rPr lang="en-US" altLang="en-US" sz="2400" dirty="0">
                <a:solidFill>
                  <a:srgbClr val="0000FF"/>
                </a:solidFill>
                <a:latin typeface="Lucida Console" panose="020B0609040504020204" pitchFamily="49" charset="0"/>
              </a:rPr>
            </a:br>
            <a:r>
              <a:rPr lang="en-US" altLang="en-US" sz="2400" dirty="0">
                <a:solidFill>
                  <a:srgbClr val="0000FF"/>
                </a:solidFill>
                <a:latin typeface="Lucida Console" panose="020B0609040504020204" pitchFamily="49" charset="0"/>
              </a:rPr>
              <a:t>	me = list(</a:t>
            </a:r>
            <a:r>
              <a:rPr lang="en-US" altLang="en-US" sz="2400" dirty="0" err="1">
                <a:solidFill>
                  <a:srgbClr val="0000FF"/>
                </a:solidFill>
                <a:latin typeface="Lucida Console" panose="020B0609040504020204" pitchFamily="49" charset="0"/>
              </a:rPr>
              <a:t>hasBreakfast</a:t>
            </a:r>
            <a:r>
              <a:rPr lang="en-US" altLang="en-US" sz="2400" dirty="0">
                <a:solidFill>
                  <a:srgbClr val="0000FF"/>
                </a:solidFill>
                <a:latin typeface="Lucida Console" panose="020B0609040504020204" pitchFamily="49" charset="0"/>
              </a:rPr>
              <a:t> = </a:t>
            </a:r>
            <a:r>
              <a:rPr lang="en-US" altLang="en-US" sz="2400" dirty="0" err="1">
                <a:solidFill>
                  <a:srgbClr val="0000FF"/>
                </a:solidFill>
                <a:latin typeface="Lucida Console" panose="020B0609040504020204" pitchFamily="49" charset="0"/>
              </a:rPr>
              <a:t>eatsBreakfast</a:t>
            </a:r>
            <a:r>
              <a:rPr lang="en-US" altLang="en-US" sz="2400" dirty="0">
                <a:solidFill>
                  <a:srgbClr val="0000FF"/>
                </a:solidFill>
                <a:latin typeface="Lucida Console" panose="020B0609040504020204" pitchFamily="49" charset="0"/>
              </a:rPr>
              <a:t>, </a:t>
            </a:r>
            <a:r>
              <a:rPr lang="en-US" altLang="en-US" sz="2400" dirty="0" err="1">
                <a:solidFill>
                  <a:srgbClr val="0000FF"/>
                </a:solidFill>
                <a:latin typeface="Lucida Console" panose="020B0609040504020204" pitchFamily="49" charset="0"/>
              </a:rPr>
              <a:t>favoriteBreakfast</a:t>
            </a:r>
            <a:r>
              <a:rPr lang="en-US" altLang="en-US" sz="2400" dirty="0">
                <a:solidFill>
                  <a:srgbClr val="0000FF"/>
                </a:solidFill>
                <a:latin typeface="Lucida Console" panose="020B0609040504020204" pitchFamily="49" charset="0"/>
              </a:rPr>
              <a:t> = </a:t>
            </a:r>
            <a:r>
              <a:rPr lang="en-US" altLang="en-US" sz="2400" dirty="0" err="1">
                <a:solidFill>
                  <a:srgbClr val="0000FF"/>
                </a:solidFill>
                <a:latin typeface="Lucida Console" panose="020B0609040504020204" pitchFamily="49" charset="0"/>
              </a:rPr>
              <a:t>myFavorite</a:t>
            </a:r>
            <a:r>
              <a:rPr lang="en-US" altLang="en-US" sz="2400" dirty="0">
                <a:solidFill>
                  <a:srgbClr val="0000FF"/>
                </a:solidFill>
                <a:latin typeface="Lucida Console" panose="020B0609040504020204" pitchFamily="49" charset="0"/>
              </a:rPr>
              <a:t>)</a:t>
            </a:r>
            <a:br>
              <a:rPr lang="en-US" altLang="en-US" sz="2400" dirty="0">
                <a:solidFill>
                  <a:srgbClr val="0000FF"/>
                </a:solidFill>
                <a:latin typeface="Lucida Console" panose="020B0609040504020204" pitchFamily="49" charset="0"/>
              </a:rPr>
            </a:br>
            <a:r>
              <a:rPr lang="en-US" altLang="en-US" sz="2400" dirty="0">
                <a:solidFill>
                  <a:srgbClr val="0000FF"/>
                </a:solidFill>
                <a:latin typeface="Lucida Console" panose="020B0609040504020204" pitchFamily="49" charset="0"/>
              </a:rPr>
              <a:t>	</a:t>
            </a:r>
            <a:br>
              <a:rPr lang="en-US" altLang="en-US" sz="2400" dirty="0">
                <a:solidFill>
                  <a:srgbClr val="0000FF"/>
                </a:solidFill>
                <a:latin typeface="Lucida Console" panose="020B0609040504020204" pitchFamily="49" charset="0"/>
              </a:rPr>
            </a:br>
            <a:r>
              <a:rPr lang="en-US" altLang="en-US" sz="2400" dirty="0">
                <a:solidFill>
                  <a:srgbClr val="0000FF"/>
                </a:solidFill>
                <a:latin typeface="Lucida Console" panose="020B0609040504020204" pitchFamily="49" charset="0"/>
              </a:rPr>
              <a:t>	</a:t>
            </a:r>
            <a:r>
              <a:rPr lang="en-US" altLang="en-US" sz="2400" i="1" dirty="0">
                <a:solidFill>
                  <a:srgbClr val="999988"/>
                </a:solidFill>
                <a:latin typeface="Consolas" panose="020B0609020204030204" pitchFamily="49" charset="0"/>
                <a:cs typeface="Consolas" panose="020B0609020204030204" pitchFamily="49" charset="0"/>
              </a:rPr>
              <a:t>## Set the name for the class</a:t>
            </a:r>
            <a:r>
              <a:rPr lang="en-US" altLang="en-US" sz="4000" dirty="0"/>
              <a:t> </a:t>
            </a:r>
            <a:endParaRPr lang="en-US" altLang="en-US" sz="54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2400" dirty="0">
                <a:solidFill>
                  <a:srgbClr val="0000FF"/>
                </a:solidFill>
                <a:latin typeface="Lucida Console" panose="020B0609040504020204" pitchFamily="49" charset="0"/>
              </a:rPr>
              <a:t>	class(me) = append(class(me), "North American") </a:t>
            </a:r>
            <a:br>
              <a:rPr lang="en-US" altLang="en-US" sz="2400" dirty="0">
                <a:solidFill>
                  <a:srgbClr val="0000FF"/>
                </a:solidFill>
                <a:latin typeface="Lucida Console" panose="020B0609040504020204" pitchFamily="49" charset="0"/>
              </a:rPr>
            </a:br>
            <a:r>
              <a:rPr lang="en-US" altLang="en-US" sz="2400" dirty="0">
                <a:solidFill>
                  <a:srgbClr val="0000FF"/>
                </a:solidFill>
                <a:latin typeface="Lucida Console" panose="020B0609040504020204" pitchFamily="49" charset="0"/>
              </a:rPr>
              <a:t> 	return(me) </a:t>
            </a:r>
            <a:br>
              <a:rPr lang="en-US" altLang="en-US" sz="2400" dirty="0">
                <a:solidFill>
                  <a:srgbClr val="0000FF"/>
                </a:solidFill>
                <a:latin typeface="Lucida Console" panose="020B0609040504020204" pitchFamily="49" charset="0"/>
              </a:rPr>
            </a:br>
            <a:r>
              <a:rPr lang="en-US" altLang="en-US" sz="2400" dirty="0">
                <a:solidFill>
                  <a:srgbClr val="0000FF"/>
                </a:solidFill>
                <a:latin typeface="Lucida Console" panose="020B0609040504020204" pitchFamily="49" charset="0"/>
              </a:rPr>
              <a:t>} </a:t>
            </a:r>
            <a:br>
              <a:rPr lang="en-US" altLang="en-US" sz="2400" dirty="0">
                <a:solidFill>
                  <a:srgbClr val="0000FF"/>
                </a:solidFill>
                <a:latin typeface="Lucida Console" panose="020B0609040504020204" pitchFamily="49" charset="0"/>
              </a:rPr>
            </a:br>
            <a:br>
              <a:rPr lang="en-US" altLang="en-US" sz="2400" dirty="0">
                <a:solidFill>
                  <a:srgbClr val="0000FF"/>
                </a:solidFill>
                <a:latin typeface="Lucida Console" panose="020B0609040504020204" pitchFamily="49" charset="0"/>
              </a:rPr>
            </a:br>
            <a:r>
              <a:rPr lang="en-US" altLang="en-US" sz="2400" dirty="0">
                <a:latin typeface="Lucida Console" panose="020B0609040504020204" pitchFamily="49" charset="0"/>
              </a:rPr>
              <a:t>This is a method that calls the creation of the s3 object.</a:t>
            </a:r>
            <a:br>
              <a:rPr lang="en-US" altLang="en-US" sz="2400" dirty="0"/>
            </a:br>
            <a:endParaRPr lang="en-US" altLang="en-US" sz="2400" dirty="0">
              <a:latin typeface="Arial" panose="020B0604020202020204" pitchFamily="34" charset="0"/>
            </a:endParaRPr>
          </a:p>
          <a:p>
            <a:pPr marL="0" indent="0">
              <a:buNone/>
            </a:pPr>
            <a:r>
              <a:rPr lang="en-US" dirty="0"/>
              <a:t>See next slide for secondary example</a:t>
            </a:r>
          </a:p>
          <a:p>
            <a:pPr marL="0" indent="0">
              <a:buNone/>
            </a:pPr>
            <a:endParaRPr lang="en-US" dirty="0"/>
          </a:p>
        </p:txBody>
      </p:sp>
    </p:spTree>
    <p:extLst>
      <p:ext uri="{BB962C8B-B14F-4D97-AF65-F5344CB8AC3E}">
        <p14:creationId xmlns:p14="http://schemas.microsoft.com/office/powerpoint/2010/main" val="16903348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method S3 example</a:t>
            </a:r>
          </a:p>
        </p:txBody>
      </p:sp>
      <p:sp>
        <p:nvSpPr>
          <p:cNvPr id="3" name="Content Placeholder 2"/>
          <p:cNvSpPr>
            <a:spLocks noGrp="1"/>
          </p:cNvSpPr>
          <p:nvPr>
            <p:ph idx="1"/>
          </p:nvPr>
        </p:nvSpPr>
        <p:spPr/>
        <p:txBody>
          <a:bodyPr>
            <a:normAutofit/>
          </a:bodyPr>
          <a:lstStyle/>
          <a:p>
            <a:pPr marL="0" lvl="0" indent="0">
              <a:buNone/>
            </a:pPr>
            <a:r>
              <a:rPr lang="en-US" altLang="en-US" dirty="0" err="1">
                <a:solidFill>
                  <a:srgbClr val="0000FF"/>
                </a:solidFill>
                <a:latin typeface="Lucida Console" panose="020B0609040504020204" pitchFamily="49" charset="0"/>
              </a:rPr>
              <a:t>isNA</a:t>
            </a:r>
            <a:r>
              <a:rPr lang="en-US" altLang="en-US" dirty="0">
                <a:solidFill>
                  <a:srgbClr val="0000FF"/>
                </a:solidFill>
                <a:latin typeface="Lucida Console" panose="020B0609040504020204" pitchFamily="49" charset="0"/>
              </a:rPr>
              <a:t> = function(</a:t>
            </a:r>
            <a:r>
              <a:rPr lang="en-US" altLang="en-US" dirty="0" err="1">
                <a:solidFill>
                  <a:srgbClr val="0000FF"/>
                </a:solidFill>
                <a:latin typeface="Lucida Console" panose="020B0609040504020204" pitchFamily="49" charset="0"/>
              </a:rPr>
              <a:t>eatsBreakfast</a:t>
            </a:r>
            <a:r>
              <a:rPr lang="en-US" altLang="en-US" dirty="0">
                <a:solidFill>
                  <a:srgbClr val="0000FF"/>
                </a:solidFill>
                <a:latin typeface="Lucida Console" panose="020B0609040504020204" pitchFamily="49" charset="0"/>
              </a:rPr>
              <a:t>=TRUE, </a:t>
            </a:r>
            <a:r>
              <a:rPr lang="en-US" altLang="en-US" dirty="0" err="1">
                <a:solidFill>
                  <a:srgbClr val="0000FF"/>
                </a:solidFill>
                <a:latin typeface="Lucida Console" panose="020B0609040504020204" pitchFamily="49" charset="0"/>
              </a:rPr>
              <a:t>myFavorite</a:t>
            </a:r>
            <a:r>
              <a:rPr lang="en-US" altLang="en-US" dirty="0">
                <a:solidFill>
                  <a:srgbClr val="0000FF"/>
                </a:solidFill>
                <a:latin typeface="Lucida Console" panose="020B0609040504020204" pitchFamily="49" charset="0"/>
              </a:rPr>
              <a:t>="cereal")</a:t>
            </a:r>
            <a:br>
              <a:rPr lang="en-US" altLang="en-US" dirty="0">
                <a:solidFill>
                  <a:srgbClr val="0000FF"/>
                </a:solidFill>
                <a:latin typeface="Lucida Console" panose="020B0609040504020204" pitchFamily="49" charset="0"/>
              </a:rPr>
            </a:br>
            <a:r>
              <a:rPr lang="en-US" altLang="en-US" dirty="0">
                <a:solidFill>
                  <a:srgbClr val="0000FF"/>
                </a:solidFill>
                <a:latin typeface="Lucida Console" panose="020B0609040504020204" pitchFamily="49" charset="0"/>
              </a:rPr>
              <a:t>{</a:t>
            </a:r>
            <a:br>
              <a:rPr lang="en-US" altLang="en-US" dirty="0">
                <a:solidFill>
                  <a:srgbClr val="0000FF"/>
                </a:solidFill>
                <a:latin typeface="Lucida Console" panose="020B0609040504020204" pitchFamily="49" charset="0"/>
              </a:rPr>
            </a:br>
            <a:r>
              <a:rPr lang="en-US" altLang="en-US" dirty="0">
                <a:solidFill>
                  <a:srgbClr val="0000FF"/>
                </a:solidFill>
                <a:latin typeface="Lucida Console" panose="020B0609040504020204" pitchFamily="49" charset="0"/>
              </a:rPr>
              <a:t>me = list(</a:t>
            </a:r>
            <a:r>
              <a:rPr lang="en-US" altLang="en-US" dirty="0" err="1">
                <a:solidFill>
                  <a:srgbClr val="0000FF"/>
                </a:solidFill>
                <a:latin typeface="Lucida Console" panose="020B0609040504020204" pitchFamily="49" charset="0"/>
              </a:rPr>
              <a:t>hasBreakfast</a:t>
            </a:r>
            <a:r>
              <a:rPr lang="en-US" altLang="en-US" dirty="0">
                <a:solidFill>
                  <a:srgbClr val="0000FF"/>
                </a:solidFill>
                <a:latin typeface="Lucida Console" panose="020B0609040504020204" pitchFamily="49" charset="0"/>
              </a:rPr>
              <a:t> = </a:t>
            </a:r>
            <a:r>
              <a:rPr lang="en-US" altLang="en-US" dirty="0" err="1">
                <a:solidFill>
                  <a:srgbClr val="0000FF"/>
                </a:solidFill>
                <a:latin typeface="Lucida Console" panose="020B0609040504020204" pitchFamily="49" charset="0"/>
              </a:rPr>
              <a:t>eatsBreakfast</a:t>
            </a:r>
            <a:r>
              <a:rPr lang="en-US" altLang="en-US" dirty="0">
                <a:solidFill>
                  <a:srgbClr val="0000FF"/>
                </a:solidFill>
                <a:latin typeface="Lucida Console" panose="020B0609040504020204" pitchFamily="49" charset="0"/>
              </a:rPr>
              <a:t>, </a:t>
            </a:r>
            <a:r>
              <a:rPr lang="en-US" altLang="en-US" dirty="0" err="1">
                <a:solidFill>
                  <a:srgbClr val="0000FF"/>
                </a:solidFill>
                <a:latin typeface="Lucida Console" panose="020B0609040504020204" pitchFamily="49" charset="0"/>
              </a:rPr>
              <a:t>favoriteBreakfast</a:t>
            </a:r>
            <a:r>
              <a:rPr lang="en-US" altLang="en-US" dirty="0">
                <a:solidFill>
                  <a:srgbClr val="0000FF"/>
                </a:solidFill>
                <a:latin typeface="Lucida Console" panose="020B0609040504020204" pitchFamily="49" charset="0"/>
              </a:rPr>
              <a:t> = </a:t>
            </a:r>
            <a:r>
              <a:rPr lang="en-US" altLang="en-US" dirty="0" err="1">
                <a:solidFill>
                  <a:srgbClr val="0000FF"/>
                </a:solidFill>
                <a:latin typeface="Lucida Console" panose="020B0609040504020204" pitchFamily="49" charset="0"/>
              </a:rPr>
              <a:t>myFavorite</a:t>
            </a:r>
            <a:r>
              <a:rPr lang="en-US" altLang="en-US" dirty="0">
                <a:solidFill>
                  <a:srgbClr val="0000FF"/>
                </a:solidFill>
                <a:latin typeface="Lucida Console" panose="020B0609040504020204" pitchFamily="49" charset="0"/>
              </a:rPr>
              <a:t>)</a:t>
            </a:r>
            <a:br>
              <a:rPr lang="en-US" altLang="en-US" dirty="0">
                <a:solidFill>
                  <a:srgbClr val="0000FF"/>
                </a:solidFill>
                <a:latin typeface="Lucida Console" panose="020B0609040504020204" pitchFamily="49" charset="0"/>
              </a:rPr>
            </a:br>
            <a:br>
              <a:rPr lang="en-US" altLang="en-US" dirty="0">
                <a:solidFill>
                  <a:srgbClr val="0000FF"/>
                </a:solidFill>
                <a:latin typeface="Lucida Console" panose="020B0609040504020204" pitchFamily="49" charset="0"/>
              </a:rPr>
            </a:br>
            <a:br>
              <a:rPr lang="en-US" altLang="en-US" dirty="0">
                <a:solidFill>
                  <a:srgbClr val="0000FF"/>
                </a:solidFill>
                <a:latin typeface="Lucida Console" panose="020B0609040504020204" pitchFamily="49" charset="0"/>
              </a:rPr>
            </a:br>
            <a:r>
              <a:rPr lang="en-US" altLang="en-US" dirty="0" err="1">
                <a:solidFill>
                  <a:srgbClr val="0000FF"/>
                </a:solidFill>
                <a:latin typeface="Lucida Console" panose="020B0609040504020204" pitchFamily="49" charset="0"/>
              </a:rPr>
              <a:t>attr</a:t>
            </a:r>
            <a:r>
              <a:rPr lang="en-US" altLang="en-US" dirty="0">
                <a:solidFill>
                  <a:srgbClr val="0000FF"/>
                </a:solidFill>
                <a:latin typeface="Lucida Console" panose="020B0609040504020204" pitchFamily="49" charset="0"/>
              </a:rPr>
              <a:t>(</a:t>
            </a:r>
            <a:r>
              <a:rPr lang="en-US" altLang="en-US" dirty="0" err="1">
                <a:solidFill>
                  <a:srgbClr val="0000FF"/>
                </a:solidFill>
                <a:latin typeface="Lucida Console" panose="020B0609040504020204" pitchFamily="49" charset="0"/>
              </a:rPr>
              <a:t>me,"class</a:t>
            </a:r>
            <a:r>
              <a:rPr lang="en-US" altLang="en-US" dirty="0">
                <a:solidFill>
                  <a:srgbClr val="0000FF"/>
                </a:solidFill>
                <a:latin typeface="Lucida Console" panose="020B0609040504020204" pitchFamily="49" charset="0"/>
              </a:rPr>
              <a:t>") = "</a:t>
            </a:r>
            <a:r>
              <a:rPr lang="en-US" altLang="en-US" dirty="0" err="1">
                <a:solidFill>
                  <a:srgbClr val="0000FF"/>
                </a:solidFill>
                <a:latin typeface="Lucida Console" panose="020B0609040504020204" pitchFamily="49" charset="0"/>
              </a:rPr>
              <a:t>NorthAmerican</a:t>
            </a:r>
            <a:r>
              <a:rPr lang="en-US" altLang="en-US" dirty="0">
                <a:solidFill>
                  <a:srgbClr val="0000FF"/>
                </a:solidFill>
                <a:latin typeface="Lucida Console" panose="020B0609040504020204" pitchFamily="49" charset="0"/>
              </a:rPr>
              <a:t>“</a:t>
            </a:r>
            <a:br>
              <a:rPr lang="en-US" altLang="en-US" dirty="0">
                <a:solidFill>
                  <a:srgbClr val="0000FF"/>
                </a:solidFill>
                <a:latin typeface="Lucida Console" panose="020B0609040504020204" pitchFamily="49" charset="0"/>
              </a:rPr>
            </a:br>
            <a:r>
              <a:rPr lang="en-US" altLang="en-US" dirty="0">
                <a:solidFill>
                  <a:srgbClr val="0000FF"/>
                </a:solidFill>
                <a:latin typeface="Lucida Console" panose="020B0609040504020204" pitchFamily="49" charset="0"/>
              </a:rPr>
              <a:t>me</a:t>
            </a:r>
            <a:br>
              <a:rPr lang="en-US" altLang="en-US" dirty="0">
                <a:solidFill>
                  <a:srgbClr val="0000FF"/>
                </a:solidFill>
                <a:latin typeface="Lucida Console" panose="020B0609040504020204" pitchFamily="49" charset="0"/>
              </a:rPr>
            </a:br>
            <a:r>
              <a:rPr lang="en-US" altLang="en-US" dirty="0">
                <a:solidFill>
                  <a:srgbClr val="0000FF"/>
                </a:solidFill>
                <a:latin typeface="Lucida Console" panose="020B0609040504020204" pitchFamily="49" charset="0"/>
              </a:rPr>
              <a:t>}</a:t>
            </a:r>
            <a:br>
              <a:rPr lang="en-US" altLang="en-US" dirty="0">
                <a:solidFill>
                  <a:srgbClr val="0000FF"/>
                </a:solidFill>
                <a:latin typeface="Lucida Console" panose="020B0609040504020204" pitchFamily="49" charset="0"/>
              </a:rPr>
            </a:br>
            <a:r>
              <a:rPr lang="en-US" altLang="en-US" dirty="0">
                <a:latin typeface="Lucida Console" panose="020B0609040504020204" pitchFamily="49" charset="0"/>
              </a:rPr>
              <a:t>You can also use the </a:t>
            </a:r>
            <a:r>
              <a:rPr lang="en-US" altLang="en-US" dirty="0" err="1">
                <a:solidFill>
                  <a:srgbClr val="FF0000"/>
                </a:solidFill>
                <a:latin typeface="Lucida Console" panose="020B0609040504020204" pitchFamily="49" charset="0"/>
              </a:rPr>
              <a:t>attr</a:t>
            </a:r>
            <a:r>
              <a:rPr lang="en-US" altLang="en-US" dirty="0">
                <a:latin typeface="Lucida Console" panose="020B0609040504020204" pitchFamily="49" charset="0"/>
              </a:rPr>
              <a:t>() method.</a:t>
            </a:r>
            <a:endParaRPr lang="en-US" altLang="en-US" sz="5400" dirty="0">
              <a:latin typeface="Arial" panose="020B0604020202020204" pitchFamily="34" charset="0"/>
            </a:endParaRPr>
          </a:p>
          <a:p>
            <a:endParaRPr lang="en-US" dirty="0"/>
          </a:p>
        </p:txBody>
      </p:sp>
    </p:spTree>
    <p:extLst>
      <p:ext uri="{BB962C8B-B14F-4D97-AF65-F5344CB8AC3E}">
        <p14:creationId xmlns:p14="http://schemas.microsoft.com/office/powerpoint/2010/main" val="6300928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the S3 Object and Test	</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&gt; bubba = </a:t>
            </a:r>
            <a:r>
              <a:rPr lang="en-US" dirty="0" err="1"/>
              <a:t>isNA</a:t>
            </a:r>
            <a:r>
              <a:rPr lang="en-US" dirty="0"/>
              <a:t>()				Creates the Object</a:t>
            </a:r>
          </a:p>
          <a:p>
            <a:pPr marL="0" indent="0">
              <a:buNone/>
            </a:pPr>
            <a:r>
              <a:rPr lang="en-US" dirty="0"/>
              <a:t>&gt; bubba					Displays the contents</a:t>
            </a:r>
            <a:br>
              <a:rPr lang="en-US" dirty="0"/>
            </a:br>
            <a:r>
              <a:rPr lang="en-US" dirty="0"/>
              <a:t>&gt; </a:t>
            </a:r>
            <a:r>
              <a:rPr lang="en-US" dirty="0" err="1"/>
              <a:t>bubba$hasBreakfast</a:t>
            </a:r>
            <a:r>
              <a:rPr lang="en-US" dirty="0"/>
              <a:t>			Calls a variable inside the object</a:t>
            </a:r>
            <a:br>
              <a:rPr lang="en-US" dirty="0"/>
            </a:br>
            <a:r>
              <a:rPr lang="en-US" dirty="0"/>
              <a:t>&gt; </a:t>
            </a:r>
            <a:r>
              <a:rPr lang="en-US" dirty="0" err="1"/>
              <a:t>otype</a:t>
            </a:r>
            <a:r>
              <a:rPr lang="en-US" dirty="0"/>
              <a:t>(bubba)				Displays the object type</a:t>
            </a:r>
          </a:p>
          <a:p>
            <a:pPr marL="0" indent="0">
              <a:buNone/>
            </a:pPr>
            <a:endParaRPr lang="en-US" dirty="0"/>
          </a:p>
          <a:p>
            <a:pPr marL="0" indent="0">
              <a:buNone/>
            </a:pPr>
            <a:r>
              <a:rPr lang="en-US" dirty="0"/>
              <a:t>&gt; </a:t>
            </a:r>
            <a:r>
              <a:rPr lang="en-US" dirty="0" err="1"/>
              <a:t>fu</a:t>
            </a:r>
            <a:r>
              <a:rPr lang="en-US" dirty="0"/>
              <a:t> = </a:t>
            </a:r>
            <a:r>
              <a:rPr lang="en-US" dirty="0" err="1"/>
              <a:t>isNA</a:t>
            </a:r>
            <a:r>
              <a:rPr lang="en-US" dirty="0"/>
              <a:t>(</a:t>
            </a:r>
            <a:r>
              <a:rPr lang="en-US" dirty="0" err="1"/>
              <a:t>eatsBreakfast</a:t>
            </a:r>
            <a:r>
              <a:rPr lang="en-US" dirty="0"/>
              <a:t>=TRUE, </a:t>
            </a:r>
            <a:r>
              <a:rPr lang="en-US" dirty="0" err="1"/>
              <a:t>myFavorite</a:t>
            </a:r>
            <a:r>
              <a:rPr lang="en-US" dirty="0"/>
              <a:t> = “fried eggs”)</a:t>
            </a:r>
            <a:br>
              <a:rPr lang="en-US" dirty="0"/>
            </a:br>
            <a:r>
              <a:rPr lang="en-US" dirty="0"/>
              <a:t>&gt; </a:t>
            </a:r>
            <a:r>
              <a:rPr lang="en-US" dirty="0" err="1"/>
              <a:t>fu</a:t>
            </a:r>
            <a:br>
              <a:rPr lang="en-US" dirty="0"/>
            </a:br>
            <a:r>
              <a:rPr lang="en-US" dirty="0"/>
              <a:t>&gt; </a:t>
            </a:r>
            <a:r>
              <a:rPr lang="en-US" dirty="0" err="1"/>
              <a:t>fu$myFavorite</a:t>
            </a:r>
            <a:br>
              <a:rPr lang="en-US" dirty="0"/>
            </a:br>
            <a:r>
              <a:rPr lang="en-US" dirty="0"/>
              <a:t>&gt; </a:t>
            </a:r>
            <a:r>
              <a:rPr lang="en-US" dirty="0" err="1"/>
              <a:t>otype</a:t>
            </a:r>
            <a:r>
              <a:rPr lang="en-US" dirty="0"/>
              <a:t>(</a:t>
            </a:r>
            <a:r>
              <a:rPr lang="en-US" dirty="0" err="1"/>
              <a:t>fu</a:t>
            </a:r>
            <a:r>
              <a:rPr lang="en-US" dirty="0"/>
              <a:t>)</a:t>
            </a:r>
          </a:p>
        </p:txBody>
      </p:sp>
    </p:spTree>
    <p:extLst>
      <p:ext uri="{BB962C8B-B14F-4D97-AF65-F5344CB8AC3E}">
        <p14:creationId xmlns:p14="http://schemas.microsoft.com/office/powerpoint/2010/main" val="18002898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Create a S4 method example for Object and Test	</a:t>
            </a:r>
          </a:p>
        </p:txBody>
      </p:sp>
      <p:sp>
        <p:nvSpPr>
          <p:cNvPr id="3" name="Content Placeholder 2"/>
          <p:cNvSpPr>
            <a:spLocks noGrp="1"/>
          </p:cNvSpPr>
          <p:nvPr>
            <p:ph idx="1"/>
          </p:nvPr>
        </p:nvSpPr>
        <p:spPr/>
        <p:txBody>
          <a:bodyPr/>
          <a:lstStyle/>
          <a:p>
            <a:pPr marL="0" lvl="0" indent="0" eaLnBrk="0" fontAlgn="base" hangingPunct="0">
              <a:lnSpc>
                <a:spcPct val="100000"/>
              </a:lnSpc>
              <a:spcBef>
                <a:spcPct val="0"/>
              </a:spcBef>
              <a:spcAft>
                <a:spcPct val="0"/>
              </a:spcAft>
              <a:buNone/>
            </a:pPr>
            <a:r>
              <a:rPr lang="en-US" dirty="0"/>
              <a:t>&gt; </a:t>
            </a:r>
            <a:r>
              <a:rPr lang="en-US" altLang="en-US" sz="2400" dirty="0" err="1">
                <a:solidFill>
                  <a:srgbClr val="0000FF"/>
                </a:solidFill>
                <a:latin typeface="Lucida Console" panose="020B0609040504020204" pitchFamily="49" charset="0"/>
              </a:rPr>
              <a:t>FirstQuadrant</a:t>
            </a:r>
            <a:r>
              <a:rPr lang="en-US" altLang="en-US" sz="2400" dirty="0">
                <a:solidFill>
                  <a:srgbClr val="0000FF"/>
                </a:solidFill>
                <a:latin typeface="Lucida Console" panose="020B0609040504020204" pitchFamily="49" charset="0"/>
              </a:rPr>
              <a:t> &lt;- </a:t>
            </a:r>
            <a:r>
              <a:rPr lang="en-US" altLang="en-US" sz="2400" dirty="0" err="1">
                <a:solidFill>
                  <a:srgbClr val="0000FF"/>
                </a:solidFill>
                <a:latin typeface="Lucida Console" panose="020B0609040504020204" pitchFamily="49" charset="0"/>
              </a:rPr>
              <a:t>setClass</a:t>
            </a:r>
            <a:r>
              <a:rPr lang="en-US" altLang="en-US" sz="2400" dirty="0">
                <a:solidFill>
                  <a:srgbClr val="0000FF"/>
                </a:solidFill>
                <a:latin typeface="Lucida Console" panose="020B0609040504020204" pitchFamily="49" charset="0"/>
              </a:rPr>
              <a:t>("</a:t>
            </a:r>
            <a:r>
              <a:rPr lang="en-US" altLang="en-US" sz="2400" dirty="0" err="1">
                <a:solidFill>
                  <a:srgbClr val="0000FF"/>
                </a:solidFill>
                <a:latin typeface="Lucida Console" panose="020B0609040504020204" pitchFamily="49" charset="0"/>
              </a:rPr>
              <a:t>FirstQuadrant</a:t>
            </a:r>
            <a:r>
              <a:rPr lang="en-US" altLang="en-US" sz="2400" dirty="0">
                <a:solidFill>
                  <a:srgbClr val="0000FF"/>
                </a:solidFill>
                <a:latin typeface="Lucida Console" panose="020B0609040504020204" pitchFamily="49" charset="0"/>
              </a:rPr>
              <a:t>",</a:t>
            </a:r>
            <a:br>
              <a:rPr lang="en-US" altLang="en-US" sz="2400" dirty="0">
                <a:solidFill>
                  <a:srgbClr val="0000FF"/>
                </a:solidFill>
                <a:latin typeface="Lucida Console" panose="020B0609040504020204" pitchFamily="49" charset="0"/>
              </a:rPr>
            </a:br>
            <a:r>
              <a:rPr lang="en-US" altLang="en-US" sz="2400" dirty="0">
                <a:solidFill>
                  <a:srgbClr val="0000FF"/>
                </a:solidFill>
                <a:latin typeface="Lucida Console" panose="020B0609040504020204" pitchFamily="49" charset="0"/>
              </a:rPr>
              <a:t>slots = c(x = "numeric", y = "numeric"), prototype = list(x = 0.0, y = 0.0),</a:t>
            </a:r>
            <a:br>
              <a:rPr lang="en-US" altLang="en-US" sz="2400" dirty="0">
                <a:solidFill>
                  <a:srgbClr val="0000FF"/>
                </a:solidFill>
                <a:latin typeface="Lucida Console" panose="020B0609040504020204" pitchFamily="49" charset="0"/>
              </a:rPr>
            </a:br>
            <a:r>
              <a:rPr lang="en-US" altLang="en-US" sz="2400" dirty="0">
                <a:solidFill>
                  <a:srgbClr val="0000FF"/>
                </a:solidFill>
                <a:latin typeface="Lucida Console" panose="020B0609040504020204" pitchFamily="49" charset="0"/>
              </a:rPr>
              <a:t>validity = function(object){</a:t>
            </a:r>
            <a:br>
              <a:rPr lang="en-US" altLang="en-US" sz="2400" dirty="0">
                <a:solidFill>
                  <a:srgbClr val="0000FF"/>
                </a:solidFill>
                <a:latin typeface="Lucida Console" panose="020B0609040504020204" pitchFamily="49" charset="0"/>
              </a:rPr>
            </a:br>
            <a:r>
              <a:rPr lang="en-US" altLang="en-US" sz="2400" dirty="0">
                <a:solidFill>
                  <a:srgbClr val="0000FF"/>
                </a:solidFill>
                <a:latin typeface="Lucida Console" panose="020B0609040504020204" pitchFamily="49" charset="0"/>
              </a:rPr>
              <a:t>	if((</a:t>
            </a:r>
            <a:r>
              <a:rPr lang="en-US" altLang="en-US" sz="2400" dirty="0" err="1">
                <a:solidFill>
                  <a:srgbClr val="0000FF"/>
                </a:solidFill>
                <a:latin typeface="Lucida Console" panose="020B0609040504020204" pitchFamily="49" charset="0"/>
              </a:rPr>
              <a:t>object@x</a:t>
            </a:r>
            <a:r>
              <a:rPr lang="en-US" altLang="en-US" sz="2400" dirty="0">
                <a:solidFill>
                  <a:srgbClr val="0000FF"/>
                </a:solidFill>
                <a:latin typeface="Lucida Console" panose="020B0609040504020204" pitchFamily="49" charset="0"/>
              </a:rPr>
              <a:t> &lt; 0) || (</a:t>
            </a:r>
            <a:r>
              <a:rPr lang="en-US" altLang="en-US" sz="2400" dirty="0" err="1">
                <a:solidFill>
                  <a:srgbClr val="0000FF"/>
                </a:solidFill>
                <a:latin typeface="Lucida Console" panose="020B0609040504020204" pitchFamily="49" charset="0"/>
              </a:rPr>
              <a:t>object@y</a:t>
            </a:r>
            <a:r>
              <a:rPr lang="en-US" altLang="en-US" sz="2400" dirty="0">
                <a:solidFill>
                  <a:srgbClr val="0000FF"/>
                </a:solidFill>
                <a:latin typeface="Lucida Console" panose="020B0609040504020204" pitchFamily="49" charset="0"/>
              </a:rPr>
              <a:t> &lt; 0 )){</a:t>
            </a:r>
            <a:br>
              <a:rPr lang="en-US" altLang="en-US" sz="2400" dirty="0">
                <a:solidFill>
                  <a:srgbClr val="0000FF"/>
                </a:solidFill>
                <a:latin typeface="Lucida Console" panose="020B0609040504020204" pitchFamily="49" charset="0"/>
              </a:rPr>
            </a:br>
            <a:r>
              <a:rPr lang="en-US" altLang="en-US" sz="2400" dirty="0">
                <a:solidFill>
                  <a:srgbClr val="0000FF"/>
                </a:solidFill>
                <a:latin typeface="Lucida Console" panose="020B0609040504020204" pitchFamily="49" charset="0"/>
              </a:rPr>
              <a:t>	return("A negative was given")} 	else{return(TRUE)}</a:t>
            </a:r>
            <a:br>
              <a:rPr lang="en-US" altLang="en-US" sz="2400" dirty="0">
                <a:solidFill>
                  <a:srgbClr val="0000FF"/>
                </a:solidFill>
                <a:latin typeface="Lucida Console" panose="020B0609040504020204" pitchFamily="49" charset="0"/>
              </a:rPr>
            </a:br>
            <a:r>
              <a:rPr lang="en-US" altLang="en-US" sz="2400" dirty="0">
                <a:solidFill>
                  <a:srgbClr val="0000FF"/>
                </a:solidFill>
                <a:latin typeface="Lucida Console" panose="020B0609040504020204" pitchFamily="49" charset="0"/>
              </a:rPr>
              <a:t>	}</a:t>
            </a:r>
            <a:br>
              <a:rPr lang="en-US" altLang="en-US" sz="2400" dirty="0">
                <a:solidFill>
                  <a:srgbClr val="0000FF"/>
                </a:solidFill>
                <a:latin typeface="Lucida Console" panose="020B0609040504020204" pitchFamily="49" charset="0"/>
              </a:rPr>
            </a:br>
            <a:r>
              <a:rPr lang="en-US" altLang="en-US" sz="2400" dirty="0">
                <a:solidFill>
                  <a:srgbClr val="0000FF"/>
                </a:solidFill>
                <a:latin typeface="Lucida Console" panose="020B0609040504020204" pitchFamily="49" charset="0"/>
              </a:rPr>
              <a:t>)</a:t>
            </a:r>
          </a:p>
          <a:p>
            <a:pPr marL="0" lvl="0" indent="0" eaLnBrk="0" fontAlgn="base" hangingPunct="0">
              <a:lnSpc>
                <a:spcPct val="100000"/>
              </a:lnSpc>
              <a:spcBef>
                <a:spcPct val="0"/>
              </a:spcBef>
              <a:spcAft>
                <a:spcPct val="0"/>
              </a:spcAft>
              <a:buNone/>
            </a:pPr>
            <a:r>
              <a:rPr lang="en-US" altLang="en-US" sz="2400" dirty="0">
                <a:latin typeface="Arial" panose="020B0604020202020204" pitchFamily="34" charset="0"/>
              </a:rPr>
              <a:t>This is a method to create a S4 object. “validity” checks the values being given during object creation.</a:t>
            </a:r>
          </a:p>
        </p:txBody>
      </p:sp>
    </p:spTree>
    <p:extLst>
      <p:ext uri="{BB962C8B-B14F-4D97-AF65-F5344CB8AC3E}">
        <p14:creationId xmlns:p14="http://schemas.microsoft.com/office/powerpoint/2010/main" val="3925740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S4 Object and Test	</a:t>
            </a:r>
          </a:p>
        </p:txBody>
      </p:sp>
      <p:sp>
        <p:nvSpPr>
          <p:cNvPr id="3" name="Content Placeholder 2"/>
          <p:cNvSpPr>
            <a:spLocks noGrp="1"/>
          </p:cNvSpPr>
          <p:nvPr>
            <p:ph idx="1"/>
          </p:nvPr>
        </p:nvSpPr>
        <p:spPr/>
        <p:txBody>
          <a:bodyPr>
            <a:normAutofit/>
          </a:bodyPr>
          <a:lstStyle/>
          <a:p>
            <a:pPr marL="0" indent="0">
              <a:buNone/>
            </a:pPr>
            <a:r>
              <a:rPr lang="en-US" dirty="0"/>
              <a:t>&gt; x = </a:t>
            </a:r>
            <a:r>
              <a:rPr lang="en-US" dirty="0" err="1"/>
              <a:t>FirstQuadrant</a:t>
            </a:r>
            <a:r>
              <a:rPr lang="en-US" dirty="0"/>
              <a:t>()			Creates the S4 object</a:t>
            </a:r>
            <a:br>
              <a:rPr lang="en-US" dirty="0"/>
            </a:br>
            <a:r>
              <a:rPr lang="en-US" dirty="0"/>
              <a:t>&gt; x						Displays the object</a:t>
            </a:r>
            <a:br>
              <a:rPr lang="en-US" dirty="0"/>
            </a:br>
            <a:r>
              <a:rPr lang="en-US" dirty="0"/>
              <a:t>&gt;</a:t>
            </a:r>
            <a:r>
              <a:rPr lang="en-US" dirty="0" err="1"/>
              <a:t>otype</a:t>
            </a:r>
            <a:r>
              <a:rPr lang="en-US" dirty="0"/>
              <a:t>(x)					Shows the type of object.</a:t>
            </a:r>
            <a:br>
              <a:rPr lang="en-US" dirty="0"/>
            </a:br>
            <a:br>
              <a:rPr lang="en-US" dirty="0"/>
            </a:br>
            <a:r>
              <a:rPr lang="en-US" dirty="0"/>
              <a:t>&gt; y = </a:t>
            </a:r>
            <a:r>
              <a:rPr lang="en-US" dirty="0" err="1"/>
              <a:t>FirstQuadrant</a:t>
            </a:r>
            <a:r>
              <a:rPr lang="en-US" dirty="0"/>
              <a:t>(x = 5, y = 7)	Creates another S4 object</a:t>
            </a:r>
            <a:br>
              <a:rPr lang="en-US" dirty="0"/>
            </a:br>
            <a:r>
              <a:rPr lang="en-US" dirty="0"/>
              <a:t>&gt; </a:t>
            </a:r>
            <a:r>
              <a:rPr lang="en-US" dirty="0" err="1"/>
              <a:t>y@x</a:t>
            </a:r>
            <a:r>
              <a:rPr lang="en-US" dirty="0"/>
              <a:t>					Calls values from that object</a:t>
            </a:r>
            <a:br>
              <a:rPr lang="en-US" dirty="0"/>
            </a:br>
            <a:r>
              <a:rPr lang="en-US" dirty="0"/>
              <a:t>&gt; </a:t>
            </a:r>
            <a:r>
              <a:rPr lang="en-US" dirty="0" err="1"/>
              <a:t>y@y</a:t>
            </a:r>
            <a:br>
              <a:rPr lang="en-US" dirty="0"/>
            </a:br>
            <a:br>
              <a:rPr lang="en-US" dirty="0"/>
            </a:br>
            <a:r>
              <a:rPr lang="en-US" dirty="0"/>
              <a:t>&gt; z = </a:t>
            </a:r>
            <a:r>
              <a:rPr lang="en-US" dirty="0" err="1"/>
              <a:t>FirstQuadrant</a:t>
            </a:r>
            <a:r>
              <a:rPr lang="en-US" dirty="0"/>
              <a:t>(x = 3, y = -2)       (will return your error message)</a:t>
            </a:r>
            <a:br>
              <a:rPr lang="en-US" dirty="0"/>
            </a:br>
            <a:r>
              <a:rPr lang="en-US" dirty="0"/>
              <a:t>&gt; z</a:t>
            </a:r>
            <a:br>
              <a:rPr lang="en-US" dirty="0"/>
            </a:br>
            <a:endParaRPr lang="en-US" dirty="0"/>
          </a:p>
        </p:txBody>
      </p:sp>
    </p:spTree>
    <p:extLst>
      <p:ext uri="{BB962C8B-B14F-4D97-AF65-F5344CB8AC3E}">
        <p14:creationId xmlns:p14="http://schemas.microsoft.com/office/powerpoint/2010/main" val="16698178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drawn from	</a:t>
            </a:r>
          </a:p>
        </p:txBody>
      </p:sp>
      <p:sp>
        <p:nvSpPr>
          <p:cNvPr id="3" name="Content Placeholder 2"/>
          <p:cNvSpPr>
            <a:spLocks noGrp="1"/>
          </p:cNvSpPr>
          <p:nvPr>
            <p:ph idx="1"/>
          </p:nvPr>
        </p:nvSpPr>
        <p:spPr/>
        <p:txBody>
          <a:bodyPr/>
          <a:lstStyle/>
          <a:p>
            <a:r>
              <a:rPr lang="en-US" dirty="0">
                <a:hlinkClick r:id="rId3"/>
              </a:rPr>
              <a:t>http://www.cyclismo.org/tutorial/R/s3Classes.html</a:t>
            </a:r>
            <a:endParaRPr lang="en-US" dirty="0"/>
          </a:p>
          <a:p>
            <a:r>
              <a:rPr lang="en-US" dirty="0">
                <a:hlinkClick r:id="rId4"/>
              </a:rPr>
              <a:t>http://adv-r.had.co.nz/OO-essentials.html</a:t>
            </a:r>
            <a:endParaRPr lang="en-US" dirty="0"/>
          </a:p>
          <a:p>
            <a:endParaRPr lang="en-US" dirty="0"/>
          </a:p>
        </p:txBody>
      </p:sp>
    </p:spTree>
    <p:extLst>
      <p:ext uri="{BB962C8B-B14F-4D97-AF65-F5344CB8AC3E}">
        <p14:creationId xmlns:p14="http://schemas.microsoft.com/office/powerpoint/2010/main" val="3323510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0200" y="990601"/>
            <a:ext cx="11582400" cy="5016758"/>
          </a:xfrm>
          <a:prstGeom prst="rect">
            <a:avLst/>
          </a:prstGeom>
          <a:noFill/>
        </p:spPr>
        <p:txBody>
          <a:bodyPr wrap="square" rtlCol="0">
            <a:spAutoFit/>
          </a:bodyPr>
          <a:lstStyle/>
          <a:p>
            <a:r>
              <a:rPr lang="en-US" b="1" dirty="0"/>
              <a:t>## R Objects..</a:t>
            </a:r>
          </a:p>
          <a:p>
            <a:pPr marL="339725"/>
            <a:r>
              <a:rPr lang="en-US" dirty="0"/>
              <a:t># store data elements</a:t>
            </a:r>
          </a:p>
          <a:p>
            <a:pPr marL="339725"/>
            <a:r>
              <a:rPr lang="en-US" dirty="0"/>
              <a:t># are members of different classes</a:t>
            </a:r>
          </a:p>
          <a:p>
            <a:pPr marL="339725"/>
            <a:r>
              <a:rPr lang="en-US" dirty="0"/>
              <a:t># you can use different methods (functions) to operate on them</a:t>
            </a:r>
          </a:p>
          <a:p>
            <a:endParaRPr lang="en-US" dirty="0"/>
          </a:p>
          <a:p>
            <a:r>
              <a:rPr lang="en-US" b="1" dirty="0"/>
              <a:t>## Example objects</a:t>
            </a:r>
          </a:p>
          <a:p>
            <a:pPr marL="346075" indent="-346075" defTabSz="576263"/>
            <a:r>
              <a:rPr lang="en-US" dirty="0"/>
              <a:t>	# variables, vectors, lists, arrays, matrices, data frames</a:t>
            </a:r>
          </a:p>
          <a:p>
            <a:pPr defTabSz="576263"/>
            <a:endParaRPr lang="en-US" dirty="0"/>
          </a:p>
          <a:p>
            <a:endParaRPr lang="en-US" sz="1600" dirty="0"/>
          </a:p>
          <a:p>
            <a:r>
              <a:rPr lang="en-US" b="1" dirty="0"/>
              <a:t>## Common attributes of R objects</a:t>
            </a:r>
          </a:p>
          <a:p>
            <a:pPr>
              <a:tabLst>
                <a:tab pos="914400" algn="l"/>
                <a:tab pos="1031875" algn="l"/>
              </a:tabLst>
            </a:pPr>
            <a:r>
              <a:rPr lang="en-US" dirty="0"/>
              <a:t># class	-	defines type of object, what properties it possesses, how it behaves, </a:t>
            </a:r>
          </a:p>
          <a:p>
            <a:pPr>
              <a:tabLst>
                <a:tab pos="914400" algn="l"/>
                <a:tab pos="1031875" algn="l"/>
              </a:tabLst>
            </a:pPr>
            <a:r>
              <a:rPr lang="en-US" dirty="0"/>
              <a:t>		and how it relates to other types of objects </a:t>
            </a:r>
          </a:p>
          <a:p>
            <a:pPr>
              <a:tabLst>
                <a:tab pos="914400" algn="l"/>
                <a:tab pos="1031875" algn="l"/>
              </a:tabLst>
            </a:pPr>
            <a:r>
              <a:rPr lang="en-US" dirty="0"/>
              <a:t>		(numeric, character, logical, list, factor, matrix, </a:t>
            </a:r>
            <a:r>
              <a:rPr lang="en-US" dirty="0" err="1"/>
              <a:t>dataframe</a:t>
            </a:r>
            <a:r>
              <a:rPr lang="en-US" dirty="0"/>
              <a:t>, etc...)</a:t>
            </a:r>
          </a:p>
          <a:p>
            <a:pPr>
              <a:tabLst>
                <a:tab pos="914400" algn="l"/>
                <a:tab pos="1031875" algn="l"/>
              </a:tabLst>
            </a:pPr>
            <a:r>
              <a:rPr lang="en-US" dirty="0"/>
              <a:t># mode	-	storage mode or type of object (numeric, character, logical, list, function, etc...)</a:t>
            </a:r>
          </a:p>
          <a:p>
            <a:pPr>
              <a:tabLst>
                <a:tab pos="914400" algn="l"/>
                <a:tab pos="1031875" algn="l"/>
              </a:tabLst>
            </a:pPr>
            <a:r>
              <a:rPr lang="en-US" dirty="0"/>
              <a:t># </a:t>
            </a:r>
            <a:r>
              <a:rPr lang="en-US" dirty="0" err="1"/>
              <a:t>typeof</a:t>
            </a:r>
            <a:r>
              <a:rPr lang="en-US" dirty="0"/>
              <a:t>	- </a:t>
            </a:r>
            <a:r>
              <a:rPr lang="en-US" dirty="0" err="1"/>
              <a:t>typeof</a:t>
            </a:r>
            <a:r>
              <a:rPr lang="en-US" dirty="0"/>
              <a:t> is an internal descriptor for R, similar to mode, although somewhat	 #		more specific (See example below).			  	</a:t>
            </a:r>
          </a:p>
          <a:p>
            <a:pPr>
              <a:tabLst>
                <a:tab pos="914400" algn="l"/>
                <a:tab pos="1031875" algn="l"/>
              </a:tabLst>
            </a:pPr>
            <a:r>
              <a:rPr lang="en-US" dirty="0"/>
              <a:t># method	- a function associated with a particular type of object (ex. summary, print)</a:t>
            </a:r>
          </a:p>
          <a:p>
            <a:pPr>
              <a:tabLst>
                <a:tab pos="914400" algn="l"/>
                <a:tab pos="1031875" algn="l"/>
              </a:tabLst>
            </a:pPr>
            <a:endParaRPr lang="en-US" sz="1600" dirty="0"/>
          </a:p>
        </p:txBody>
      </p:sp>
      <p:sp>
        <p:nvSpPr>
          <p:cNvPr id="5" name="TextBox 4"/>
          <p:cNvSpPr txBox="1"/>
          <p:nvPr/>
        </p:nvSpPr>
        <p:spPr>
          <a:xfrm>
            <a:off x="5057775" y="304800"/>
            <a:ext cx="2113512" cy="523220"/>
          </a:xfrm>
          <a:prstGeom prst="rect">
            <a:avLst/>
          </a:prstGeom>
          <a:noFill/>
        </p:spPr>
        <p:txBody>
          <a:bodyPr wrap="square" rtlCol="0">
            <a:spAutoFit/>
          </a:bodyPr>
          <a:lstStyle/>
          <a:p>
            <a:r>
              <a:rPr lang="en-US" sz="2800" b="1" dirty="0"/>
              <a:t>R Objects</a:t>
            </a:r>
          </a:p>
        </p:txBody>
      </p:sp>
      <p:sp>
        <p:nvSpPr>
          <p:cNvPr id="7" name="Slide Number Placeholder 6"/>
          <p:cNvSpPr>
            <a:spLocks noGrp="1"/>
          </p:cNvSpPr>
          <p:nvPr>
            <p:ph type="sldNum" sz="quarter" idx="12"/>
          </p:nvPr>
        </p:nvSpPr>
        <p:spPr/>
        <p:txBody>
          <a:bodyPr/>
          <a:lstStyle/>
          <a:p>
            <a:fld id="{EF1820FE-1815-448C-A1CA-BC408622B5E1}" type="slidenum">
              <a:rPr lang="en-US" smtClean="0"/>
              <a:t>5</a:t>
            </a:fld>
            <a:endParaRPr lang="en-US"/>
          </a:p>
        </p:txBody>
      </p:sp>
      <p:sp>
        <p:nvSpPr>
          <p:cNvPr id="8" name="Rectangle 7"/>
          <p:cNvSpPr/>
          <p:nvPr/>
        </p:nvSpPr>
        <p:spPr>
          <a:xfrm>
            <a:off x="1704079" y="6172201"/>
            <a:ext cx="7934326" cy="538609"/>
          </a:xfrm>
          <a:prstGeom prst="rect">
            <a:avLst/>
          </a:prstGeom>
        </p:spPr>
        <p:txBody>
          <a:bodyPr wrap="square">
            <a:spAutoFit/>
          </a:bodyPr>
          <a:lstStyle/>
          <a:p>
            <a:r>
              <a:rPr lang="en-US" sz="1500" b="1" dirty="0"/>
              <a:t># Link to discussion on objects</a:t>
            </a:r>
          </a:p>
          <a:p>
            <a:r>
              <a:rPr lang="en-US" sz="1400" dirty="0"/>
              <a:t>http://cran.r-project.org/doc/manuals/r-release/R-lang.html#Introduction</a:t>
            </a:r>
          </a:p>
        </p:txBody>
      </p:sp>
    </p:spTree>
    <p:extLst>
      <p:ext uri="{BB962C8B-B14F-4D97-AF65-F5344CB8AC3E}">
        <p14:creationId xmlns:p14="http://schemas.microsoft.com/office/powerpoint/2010/main" val="1032684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51289" y="990600"/>
            <a:ext cx="8466438" cy="5355312"/>
          </a:xfrm>
          <a:prstGeom prst="rect">
            <a:avLst/>
          </a:prstGeom>
          <a:noFill/>
        </p:spPr>
        <p:txBody>
          <a:bodyPr wrap="square" rtlCol="0">
            <a:spAutoFit/>
          </a:bodyPr>
          <a:lstStyle/>
          <a:p>
            <a:r>
              <a:rPr lang="en-US" sz="1700" b="1" dirty="0"/>
              <a:t>## Two types of R objects – S3 and S4</a:t>
            </a:r>
          </a:p>
          <a:p>
            <a:r>
              <a:rPr lang="en-US" sz="1600" dirty="0"/>
              <a:t># S3 objects – classes and methods from beginning – informal methods</a:t>
            </a:r>
          </a:p>
          <a:p>
            <a:r>
              <a:rPr lang="en-US" sz="1600" dirty="0"/>
              <a:t># S4 objects – classes and methods developed later – more formal methods (spatial)</a:t>
            </a:r>
          </a:p>
          <a:p>
            <a:endParaRPr lang="en-US" sz="1200" b="1" dirty="0"/>
          </a:p>
          <a:p>
            <a:endParaRPr lang="en-US" sz="1200" b="1" dirty="0"/>
          </a:p>
          <a:p>
            <a:r>
              <a:rPr lang="en-US" sz="1700" b="1" dirty="0"/>
              <a:t>## Object names..</a:t>
            </a:r>
            <a:r>
              <a:rPr lang="en-US" sz="1700" dirty="0"/>
              <a:t> </a:t>
            </a:r>
            <a:endParaRPr lang="en-US" sz="1500" dirty="0"/>
          </a:p>
          <a:p>
            <a:pPr marL="225425" lvl="1"/>
            <a:r>
              <a:rPr lang="en-US" sz="1600" dirty="0"/>
              <a:t># Case sensitive</a:t>
            </a:r>
          </a:p>
          <a:p>
            <a:pPr marL="225425" lvl="1"/>
            <a:r>
              <a:rPr lang="en-US" sz="1600" dirty="0"/>
              <a:t># Consists of letters, numbers, and the dot or underline character</a:t>
            </a:r>
          </a:p>
          <a:p>
            <a:pPr marL="225425" lvl="1"/>
            <a:r>
              <a:rPr lang="en-US" sz="1600" dirty="0"/>
              <a:t># Can not contain spaces or dashes '-' or special characters</a:t>
            </a:r>
          </a:p>
          <a:p>
            <a:pPr marL="225425" lvl="1"/>
            <a:r>
              <a:rPr lang="en-US" sz="1600" dirty="0"/>
              <a:t># Can not start with a number or a dot followed by number</a:t>
            </a:r>
          </a:p>
          <a:p>
            <a:pPr marL="225425" lvl="1"/>
            <a:r>
              <a:rPr lang="en-US" sz="1600" dirty="0"/>
              <a:t># Can not be a reserved word (stored R object).</a:t>
            </a:r>
          </a:p>
          <a:p>
            <a:endParaRPr lang="en-US" sz="1400" dirty="0"/>
          </a:p>
          <a:p>
            <a:endParaRPr lang="en-US" sz="1400" dirty="0"/>
          </a:p>
          <a:p>
            <a:r>
              <a:rPr lang="en-US" sz="1700" b="1" dirty="0"/>
              <a:t>## Testing object types and modes</a:t>
            </a:r>
            <a:endParaRPr lang="en-US" sz="1700" dirty="0"/>
          </a:p>
          <a:p>
            <a:pPr>
              <a:tabLst>
                <a:tab pos="914400" algn="l"/>
                <a:tab pos="3262313" algn="l"/>
              </a:tabLst>
            </a:pPr>
            <a:r>
              <a:rPr lang="en-US" sz="1500" dirty="0" err="1">
                <a:latin typeface="Courier New" pitchFamily="49" charset="0"/>
                <a:cs typeface="Courier New" pitchFamily="49" charset="0"/>
              </a:rPr>
              <a:t>myObject</a:t>
            </a:r>
            <a:r>
              <a:rPr lang="en-US" sz="1500" dirty="0">
                <a:latin typeface="Courier New" pitchFamily="49" charset="0"/>
                <a:cs typeface="Courier New" pitchFamily="49" charset="0"/>
              </a:rPr>
              <a:t> &lt;- 1.2345	# Create object		</a:t>
            </a:r>
          </a:p>
          <a:p>
            <a:pPr>
              <a:tabLst>
                <a:tab pos="914400" algn="l"/>
                <a:tab pos="1031875" algn="l"/>
              </a:tabLst>
            </a:pPr>
            <a:endParaRPr lang="en-US" sz="1500" dirty="0">
              <a:latin typeface="Courier New" pitchFamily="49" charset="0"/>
              <a:cs typeface="Courier New" pitchFamily="49" charset="0"/>
            </a:endParaRPr>
          </a:p>
          <a:p>
            <a:pPr defTabSz="3255963"/>
            <a:r>
              <a:rPr lang="en-US" sz="1500" dirty="0">
                <a:latin typeface="Courier New" pitchFamily="49" charset="0"/>
                <a:cs typeface="Courier New" pitchFamily="49" charset="0"/>
              </a:rPr>
              <a:t>isS4(</a:t>
            </a:r>
            <a:r>
              <a:rPr lang="en-US" sz="1500" dirty="0" err="1">
                <a:latin typeface="Courier New" pitchFamily="49" charset="0"/>
                <a:cs typeface="Courier New" pitchFamily="49" charset="0"/>
              </a:rPr>
              <a:t>myObject</a:t>
            </a:r>
            <a:r>
              <a:rPr lang="en-US" sz="1500" dirty="0">
                <a:latin typeface="Courier New" pitchFamily="49" charset="0"/>
                <a:cs typeface="Courier New" pitchFamily="49" charset="0"/>
              </a:rPr>
              <a:t>)	# Test if object is S4 object</a:t>
            </a:r>
          </a:p>
          <a:p>
            <a:pPr defTabSz="3255963"/>
            <a:r>
              <a:rPr lang="en-US" sz="1500" dirty="0">
                <a:latin typeface="Courier New" pitchFamily="49" charset="0"/>
                <a:cs typeface="Courier New" pitchFamily="49" charset="0"/>
              </a:rPr>
              <a:t>mode(</a:t>
            </a:r>
            <a:r>
              <a:rPr lang="en-US" sz="1500" dirty="0" err="1">
                <a:latin typeface="Courier New" pitchFamily="49" charset="0"/>
                <a:cs typeface="Courier New" pitchFamily="49" charset="0"/>
              </a:rPr>
              <a:t>myObject</a:t>
            </a:r>
            <a:r>
              <a:rPr lang="en-US" sz="1500" dirty="0">
                <a:latin typeface="Courier New" pitchFamily="49" charset="0"/>
                <a:cs typeface="Courier New" pitchFamily="49" charset="0"/>
              </a:rPr>
              <a:t>)	# Get mode</a:t>
            </a:r>
          </a:p>
          <a:p>
            <a:pPr defTabSz="3255963"/>
            <a:r>
              <a:rPr lang="en-US" sz="1500" dirty="0" err="1">
                <a:latin typeface="Courier New" pitchFamily="49" charset="0"/>
                <a:cs typeface="Courier New" pitchFamily="49" charset="0"/>
              </a:rPr>
              <a:t>typeof</a:t>
            </a:r>
            <a:r>
              <a:rPr lang="en-US" sz="1500" dirty="0">
                <a:latin typeface="Courier New" pitchFamily="49" charset="0"/>
                <a:cs typeface="Courier New" pitchFamily="49" charset="0"/>
              </a:rPr>
              <a:t>(</a:t>
            </a:r>
            <a:r>
              <a:rPr lang="en-US" sz="1500" dirty="0" err="1">
                <a:latin typeface="Courier New" pitchFamily="49" charset="0"/>
                <a:cs typeface="Courier New" pitchFamily="49" charset="0"/>
              </a:rPr>
              <a:t>myObject</a:t>
            </a:r>
            <a:r>
              <a:rPr lang="en-US" sz="1500" dirty="0">
                <a:latin typeface="Courier New" pitchFamily="49" charset="0"/>
                <a:cs typeface="Courier New" pitchFamily="49" charset="0"/>
              </a:rPr>
              <a:t>)	# Get type</a:t>
            </a:r>
          </a:p>
          <a:p>
            <a:pPr defTabSz="3255963"/>
            <a:r>
              <a:rPr lang="en-US" sz="1500" dirty="0">
                <a:latin typeface="Courier New" pitchFamily="49" charset="0"/>
                <a:cs typeface="Courier New" pitchFamily="49" charset="0"/>
              </a:rPr>
              <a:t>class(</a:t>
            </a:r>
            <a:r>
              <a:rPr lang="en-US" sz="1500" dirty="0" err="1">
                <a:latin typeface="Courier New" pitchFamily="49" charset="0"/>
                <a:cs typeface="Courier New" pitchFamily="49" charset="0"/>
              </a:rPr>
              <a:t>myObject</a:t>
            </a:r>
            <a:r>
              <a:rPr lang="en-US" sz="1500" dirty="0">
                <a:latin typeface="Courier New" pitchFamily="49" charset="0"/>
                <a:cs typeface="Courier New" pitchFamily="49" charset="0"/>
              </a:rPr>
              <a:t>)	# Get class</a:t>
            </a:r>
          </a:p>
          <a:p>
            <a:pPr defTabSz="3255963"/>
            <a:r>
              <a:rPr lang="en-US" sz="1500" dirty="0" err="1">
                <a:latin typeface="Courier New" pitchFamily="49" charset="0"/>
                <a:cs typeface="Courier New" pitchFamily="49" charset="0"/>
              </a:rPr>
              <a:t>is.character</a:t>
            </a:r>
            <a:r>
              <a:rPr lang="en-US" sz="1500" dirty="0">
                <a:latin typeface="Courier New" pitchFamily="49" charset="0"/>
                <a:cs typeface="Courier New" pitchFamily="49" charset="0"/>
              </a:rPr>
              <a:t>(</a:t>
            </a:r>
            <a:r>
              <a:rPr lang="en-US" sz="1500" dirty="0" err="1">
                <a:latin typeface="Courier New" pitchFamily="49" charset="0"/>
                <a:cs typeface="Courier New" pitchFamily="49" charset="0"/>
              </a:rPr>
              <a:t>myObject</a:t>
            </a:r>
            <a:r>
              <a:rPr lang="en-US" sz="1500" dirty="0">
                <a:latin typeface="Courier New" pitchFamily="49" charset="0"/>
                <a:cs typeface="Courier New" pitchFamily="49" charset="0"/>
              </a:rPr>
              <a:t>)	# Test if object is character</a:t>
            </a:r>
          </a:p>
          <a:p>
            <a:pPr defTabSz="3255963"/>
            <a:r>
              <a:rPr lang="en-US" sz="1500" dirty="0" err="1">
                <a:latin typeface="Courier New" pitchFamily="49" charset="0"/>
                <a:cs typeface="Courier New" pitchFamily="49" charset="0"/>
              </a:rPr>
              <a:t>is.vector</a:t>
            </a:r>
            <a:r>
              <a:rPr lang="en-US" sz="1500" dirty="0">
                <a:latin typeface="Courier New" pitchFamily="49" charset="0"/>
                <a:cs typeface="Courier New" pitchFamily="49" charset="0"/>
              </a:rPr>
              <a:t>(</a:t>
            </a:r>
            <a:r>
              <a:rPr lang="en-US" sz="1500" dirty="0" err="1">
                <a:latin typeface="Courier New" pitchFamily="49" charset="0"/>
                <a:cs typeface="Courier New" pitchFamily="49" charset="0"/>
              </a:rPr>
              <a:t>myObject</a:t>
            </a:r>
            <a:r>
              <a:rPr lang="en-US" sz="1500" dirty="0">
                <a:latin typeface="Courier New" pitchFamily="49" charset="0"/>
                <a:cs typeface="Courier New" pitchFamily="49" charset="0"/>
              </a:rPr>
              <a:t>)	# Test if object is vector</a:t>
            </a:r>
          </a:p>
          <a:p>
            <a:endParaRPr lang="en-US" sz="800" dirty="0">
              <a:latin typeface="Courier New" pitchFamily="49" charset="0"/>
              <a:cs typeface="Courier New" pitchFamily="49" charset="0"/>
            </a:endParaRPr>
          </a:p>
        </p:txBody>
      </p:sp>
      <p:sp>
        <p:nvSpPr>
          <p:cNvPr id="5" name="TextBox 4"/>
          <p:cNvSpPr txBox="1"/>
          <p:nvPr/>
        </p:nvSpPr>
        <p:spPr>
          <a:xfrm>
            <a:off x="5057775" y="304800"/>
            <a:ext cx="2113512" cy="523220"/>
          </a:xfrm>
          <a:prstGeom prst="rect">
            <a:avLst/>
          </a:prstGeom>
          <a:noFill/>
        </p:spPr>
        <p:txBody>
          <a:bodyPr wrap="square" rtlCol="0">
            <a:spAutoFit/>
          </a:bodyPr>
          <a:lstStyle/>
          <a:p>
            <a:r>
              <a:rPr lang="en-US" sz="2800" b="1" dirty="0"/>
              <a:t>R Objects</a:t>
            </a:r>
          </a:p>
        </p:txBody>
      </p:sp>
      <p:sp>
        <p:nvSpPr>
          <p:cNvPr id="7" name="Slide Number Placeholder 6"/>
          <p:cNvSpPr>
            <a:spLocks noGrp="1"/>
          </p:cNvSpPr>
          <p:nvPr>
            <p:ph type="sldNum" sz="quarter" idx="12"/>
          </p:nvPr>
        </p:nvSpPr>
        <p:spPr/>
        <p:txBody>
          <a:bodyPr/>
          <a:lstStyle/>
          <a:p>
            <a:fld id="{EF1820FE-1815-448C-A1CA-BC408622B5E1}" type="slidenum">
              <a:rPr lang="en-US" smtClean="0"/>
              <a:t>6</a:t>
            </a:fld>
            <a:endParaRPr lang="en-US"/>
          </a:p>
        </p:txBody>
      </p:sp>
    </p:spTree>
    <p:extLst>
      <p:ext uri="{BB962C8B-B14F-4D97-AF65-F5344CB8AC3E}">
        <p14:creationId xmlns:p14="http://schemas.microsoft.com/office/powerpoint/2010/main" val="1478326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ln/>
        </p:spPr>
        <p:txBody>
          <a:bodyPr vert="horz" lIns="91440" tIns="45720" rIns="81279" bIns="45720" rtlCol="0" anchor="ctr">
            <a:normAutofit/>
          </a:bodyPr>
          <a:lstStyle/>
          <a:p>
            <a:r>
              <a:rPr lang="en-US" altLang="en-US"/>
              <a:t>R Objects</a:t>
            </a:r>
          </a:p>
        </p:txBody>
      </p:sp>
      <p:grpSp>
        <p:nvGrpSpPr>
          <p:cNvPr id="16386" name="Group 2"/>
          <p:cNvGrpSpPr>
            <a:grpSpLocks/>
          </p:cNvGrpSpPr>
          <p:nvPr/>
        </p:nvGrpSpPr>
        <p:grpSpPr bwMode="auto">
          <a:xfrm>
            <a:off x="3746500" y="2133600"/>
            <a:ext cx="2933700" cy="1968500"/>
            <a:chOff x="0" y="0"/>
            <a:chExt cx="1848" cy="1240"/>
          </a:xfrm>
        </p:grpSpPr>
        <p:grpSp>
          <p:nvGrpSpPr>
            <p:cNvPr id="16387" name="Group 3"/>
            <p:cNvGrpSpPr>
              <a:grpSpLocks/>
            </p:cNvGrpSpPr>
            <p:nvPr/>
          </p:nvGrpSpPr>
          <p:grpSpPr bwMode="auto">
            <a:xfrm>
              <a:off x="152" y="224"/>
              <a:ext cx="1544" cy="1016"/>
              <a:chOff x="0" y="0"/>
              <a:chExt cx="1544" cy="1016"/>
            </a:xfrm>
          </p:grpSpPr>
          <p:sp>
            <p:nvSpPr>
              <p:cNvPr id="16388" name="Rectangle 4"/>
              <p:cNvSpPr>
                <a:spLocks/>
              </p:cNvSpPr>
              <p:nvPr/>
            </p:nvSpPr>
            <p:spPr bwMode="auto">
              <a:xfrm>
                <a:off x="0" y="0"/>
                <a:ext cx="1544" cy="1016"/>
              </a:xfrm>
              <a:prstGeom prst="rect">
                <a:avLst/>
              </a:prstGeom>
              <a:solidFill>
                <a:srgbClr val="FFFFFF"/>
              </a:solidFill>
              <a:ln w="25400">
                <a:solidFill>
                  <a:schemeClr val="tx1"/>
                </a:solidFill>
                <a:miter lim="800000"/>
                <a:headEnd/>
                <a:tailEnd/>
              </a:ln>
            </p:spPr>
            <p:txBody>
              <a:bodyPr/>
              <a:lstStyle/>
              <a:p>
                <a:endParaRPr lang="en-US"/>
              </a:p>
            </p:txBody>
          </p:sp>
          <p:sp>
            <p:nvSpPr>
              <p:cNvPr id="16389" name="Line 5"/>
              <p:cNvSpPr>
                <a:spLocks noChangeShapeType="1"/>
              </p:cNvSpPr>
              <p:nvPr/>
            </p:nvSpPr>
            <p:spPr bwMode="auto">
              <a:xfrm>
                <a:off x="255" y="16"/>
                <a:ext cx="2" cy="9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0" name="Line 6"/>
              <p:cNvSpPr>
                <a:spLocks noChangeShapeType="1"/>
              </p:cNvSpPr>
              <p:nvPr/>
            </p:nvSpPr>
            <p:spPr bwMode="auto">
              <a:xfrm>
                <a:off x="528" y="16"/>
                <a:ext cx="1" cy="9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1" name="Line 7"/>
              <p:cNvSpPr>
                <a:spLocks noChangeShapeType="1"/>
              </p:cNvSpPr>
              <p:nvPr/>
            </p:nvSpPr>
            <p:spPr bwMode="auto">
              <a:xfrm>
                <a:off x="792" y="16"/>
                <a:ext cx="1" cy="9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2" name="Line 8"/>
              <p:cNvSpPr>
                <a:spLocks noChangeShapeType="1"/>
              </p:cNvSpPr>
              <p:nvPr/>
            </p:nvSpPr>
            <p:spPr bwMode="auto">
              <a:xfrm>
                <a:off x="1064" y="32"/>
                <a:ext cx="1" cy="9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3" name="Line 9"/>
              <p:cNvSpPr>
                <a:spLocks noChangeShapeType="1"/>
              </p:cNvSpPr>
              <p:nvPr/>
            </p:nvSpPr>
            <p:spPr bwMode="auto">
              <a:xfrm>
                <a:off x="1296" y="24"/>
                <a:ext cx="1" cy="9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6394" name="Rectangle 10"/>
            <p:cNvSpPr>
              <a:spLocks/>
            </p:cNvSpPr>
            <p:nvPr/>
          </p:nvSpPr>
          <p:spPr bwMode="auto">
            <a:xfrm>
              <a:off x="152" y="0"/>
              <a:ext cx="1696"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40639" bIns="0"/>
            <a:lstStyle>
              <a:lvl1pPr marL="39688">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fontAlgn="base">
                <a:spcBef>
                  <a:spcPct val="0"/>
                </a:spcBef>
                <a:spcAft>
                  <a:spcPct val="0"/>
                </a:spcAft>
                <a:defRPr sz="1200">
                  <a:solidFill>
                    <a:schemeClr val="tx1"/>
                  </a:solidFill>
                  <a:latin typeface="Arial" charset="0"/>
                </a:defRPr>
              </a:lvl6pPr>
              <a:lvl7pPr fontAlgn="base">
                <a:spcBef>
                  <a:spcPct val="0"/>
                </a:spcBef>
                <a:spcAft>
                  <a:spcPct val="0"/>
                </a:spcAft>
                <a:defRPr sz="1200">
                  <a:solidFill>
                    <a:schemeClr val="tx1"/>
                  </a:solidFill>
                  <a:latin typeface="Arial" charset="0"/>
                </a:defRPr>
              </a:lvl7pPr>
              <a:lvl8pPr fontAlgn="base">
                <a:spcBef>
                  <a:spcPct val="0"/>
                </a:spcBef>
                <a:spcAft>
                  <a:spcPct val="0"/>
                </a:spcAft>
                <a:defRPr sz="1200">
                  <a:solidFill>
                    <a:schemeClr val="tx1"/>
                  </a:solidFill>
                  <a:latin typeface="Arial" charset="0"/>
                </a:defRPr>
              </a:lvl8pPr>
              <a:lvl9pPr fontAlgn="base">
                <a:spcBef>
                  <a:spcPct val="0"/>
                </a:spcBef>
                <a:spcAft>
                  <a:spcPct val="0"/>
                </a:spcAft>
                <a:defRPr sz="1200">
                  <a:solidFill>
                    <a:schemeClr val="tx1"/>
                  </a:solidFill>
                  <a:latin typeface="Arial" charset="0"/>
                </a:defRPr>
              </a:lvl9pPr>
            </a:lstStyle>
            <a:p>
              <a:pPr>
                <a:spcBef>
                  <a:spcPts val="1050"/>
                </a:spcBef>
              </a:pPr>
              <a:r>
                <a:rPr lang="en-US" altLang="en-US" sz="1800">
                  <a:ea typeface="Arial" charset="0"/>
                  <a:cs typeface="Arial" charset="0"/>
                </a:rPr>
                <a:t>x1  x2   x3   x4   x5   x6</a:t>
              </a:r>
            </a:p>
          </p:txBody>
        </p:sp>
        <p:sp>
          <p:nvSpPr>
            <p:cNvPr id="16395" name="Rectangle 11"/>
            <p:cNvSpPr>
              <a:spLocks/>
            </p:cNvSpPr>
            <p:nvPr/>
          </p:nvSpPr>
          <p:spPr bwMode="auto">
            <a:xfrm>
              <a:off x="0" y="224"/>
              <a:ext cx="248" cy="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40639" bIns="0"/>
            <a:lstStyle>
              <a:lvl1pPr marL="39688">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fontAlgn="base">
                <a:spcBef>
                  <a:spcPct val="0"/>
                </a:spcBef>
                <a:spcAft>
                  <a:spcPct val="0"/>
                </a:spcAft>
                <a:defRPr sz="1200">
                  <a:solidFill>
                    <a:schemeClr val="tx1"/>
                  </a:solidFill>
                  <a:latin typeface="Arial" charset="0"/>
                </a:defRPr>
              </a:lvl6pPr>
              <a:lvl7pPr fontAlgn="base">
                <a:spcBef>
                  <a:spcPct val="0"/>
                </a:spcBef>
                <a:spcAft>
                  <a:spcPct val="0"/>
                </a:spcAft>
                <a:defRPr sz="1200">
                  <a:solidFill>
                    <a:schemeClr val="tx1"/>
                  </a:solidFill>
                  <a:latin typeface="Arial" charset="0"/>
                </a:defRPr>
              </a:lvl7pPr>
              <a:lvl8pPr fontAlgn="base">
                <a:spcBef>
                  <a:spcPct val="0"/>
                </a:spcBef>
                <a:spcAft>
                  <a:spcPct val="0"/>
                </a:spcAft>
                <a:defRPr sz="1200">
                  <a:solidFill>
                    <a:schemeClr val="tx1"/>
                  </a:solidFill>
                  <a:latin typeface="Arial" charset="0"/>
                </a:defRPr>
              </a:lvl8pPr>
              <a:lvl9pPr fontAlgn="base">
                <a:spcBef>
                  <a:spcPct val="0"/>
                </a:spcBef>
                <a:spcAft>
                  <a:spcPct val="0"/>
                </a:spcAft>
                <a:defRPr sz="1200">
                  <a:solidFill>
                    <a:schemeClr val="tx1"/>
                  </a:solidFill>
                  <a:latin typeface="Arial" charset="0"/>
                </a:defRPr>
              </a:lvl9pPr>
            </a:lstStyle>
            <a:p>
              <a:pPr>
                <a:spcBef>
                  <a:spcPts val="700"/>
                </a:spcBef>
              </a:pPr>
              <a:r>
                <a:rPr lang="en-US" altLang="en-US">
                  <a:ea typeface="Arial" charset="0"/>
                  <a:cs typeface="Arial" charset="0"/>
                </a:rPr>
                <a:t>1</a:t>
              </a:r>
              <a:br>
                <a:rPr lang="en-US" altLang="en-US">
                  <a:ea typeface="Arial" charset="0"/>
                  <a:cs typeface="Arial" charset="0"/>
                </a:rPr>
              </a:br>
              <a:r>
                <a:rPr lang="en-US" altLang="en-US">
                  <a:ea typeface="Arial" charset="0"/>
                  <a:cs typeface="Arial" charset="0"/>
                </a:rPr>
                <a:t>2</a:t>
              </a:r>
              <a:br>
                <a:rPr lang="en-US" altLang="en-US">
                  <a:ea typeface="Arial" charset="0"/>
                  <a:cs typeface="Arial" charset="0"/>
                </a:rPr>
              </a:br>
              <a:r>
                <a:rPr lang="en-US" altLang="en-US">
                  <a:ea typeface="Arial" charset="0"/>
                  <a:cs typeface="Arial" charset="0"/>
                </a:rPr>
                <a:t>3</a:t>
              </a:r>
              <a:br>
                <a:rPr lang="en-US" altLang="en-US">
                  <a:ea typeface="Arial" charset="0"/>
                  <a:cs typeface="Arial" charset="0"/>
                </a:rPr>
              </a:br>
              <a:r>
                <a:rPr lang="en-US" altLang="en-US">
                  <a:ea typeface="Arial" charset="0"/>
                  <a:cs typeface="Arial" charset="0"/>
                </a:rPr>
                <a:t>4</a:t>
              </a:r>
              <a:br>
                <a:rPr lang="en-US" altLang="en-US">
                  <a:ea typeface="Arial" charset="0"/>
                  <a:cs typeface="Arial" charset="0"/>
                </a:rPr>
              </a:br>
              <a:r>
                <a:rPr lang="en-US" altLang="en-US">
                  <a:ea typeface="Arial" charset="0"/>
                  <a:cs typeface="Arial" charset="0"/>
                </a:rPr>
                <a:t>5</a:t>
              </a:r>
              <a:br>
                <a:rPr lang="en-US" altLang="en-US">
                  <a:ea typeface="Arial" charset="0"/>
                  <a:cs typeface="Arial" charset="0"/>
                </a:rPr>
              </a:br>
              <a:r>
                <a:rPr lang="en-US" altLang="en-US">
                  <a:ea typeface="Arial" charset="0"/>
                  <a:cs typeface="Arial" charset="0"/>
                </a:rPr>
                <a:t>6</a:t>
              </a:r>
              <a:br>
                <a:rPr lang="en-US" altLang="en-US">
                  <a:ea typeface="Arial" charset="0"/>
                  <a:cs typeface="Arial" charset="0"/>
                </a:rPr>
              </a:br>
              <a:r>
                <a:rPr lang="en-US" altLang="en-US">
                  <a:ea typeface="Arial" charset="0"/>
                  <a:cs typeface="Arial" charset="0"/>
                </a:rPr>
                <a:t>7</a:t>
              </a:r>
              <a:br>
                <a:rPr lang="en-US" altLang="en-US">
                  <a:ea typeface="Arial" charset="0"/>
                  <a:cs typeface="Arial" charset="0"/>
                </a:rPr>
              </a:br>
              <a:r>
                <a:rPr lang="en-US" altLang="en-US">
                  <a:ea typeface="Arial" charset="0"/>
                  <a:cs typeface="Arial" charset="0"/>
                </a:rPr>
                <a:t>8</a:t>
              </a:r>
            </a:p>
          </p:txBody>
        </p:sp>
      </p:grpSp>
      <p:sp>
        <p:nvSpPr>
          <p:cNvPr id="16396" name="Rectangle 12"/>
          <p:cNvSpPr>
            <a:spLocks/>
          </p:cNvSpPr>
          <p:nvPr/>
        </p:nvSpPr>
        <p:spPr bwMode="auto">
          <a:xfrm>
            <a:off x="2730500" y="2933700"/>
            <a:ext cx="21971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40639" bIns="0"/>
          <a:lstStyle>
            <a:lvl1pPr marL="39688">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fontAlgn="base">
              <a:spcBef>
                <a:spcPct val="0"/>
              </a:spcBef>
              <a:spcAft>
                <a:spcPct val="0"/>
              </a:spcAft>
              <a:defRPr sz="1200">
                <a:solidFill>
                  <a:schemeClr val="tx1"/>
                </a:solidFill>
                <a:latin typeface="Arial" charset="0"/>
              </a:defRPr>
            </a:lvl6pPr>
            <a:lvl7pPr fontAlgn="base">
              <a:spcBef>
                <a:spcPct val="0"/>
              </a:spcBef>
              <a:spcAft>
                <a:spcPct val="0"/>
              </a:spcAft>
              <a:defRPr sz="1200">
                <a:solidFill>
                  <a:schemeClr val="tx1"/>
                </a:solidFill>
                <a:latin typeface="Arial" charset="0"/>
              </a:defRPr>
            </a:lvl7pPr>
            <a:lvl8pPr fontAlgn="base">
              <a:spcBef>
                <a:spcPct val="0"/>
              </a:spcBef>
              <a:spcAft>
                <a:spcPct val="0"/>
              </a:spcAft>
              <a:defRPr sz="1200">
                <a:solidFill>
                  <a:schemeClr val="tx1"/>
                </a:solidFill>
                <a:latin typeface="Arial" charset="0"/>
              </a:defRPr>
            </a:lvl8pPr>
            <a:lvl9pPr fontAlgn="base">
              <a:spcBef>
                <a:spcPct val="0"/>
              </a:spcBef>
              <a:spcAft>
                <a:spcPct val="0"/>
              </a:spcAft>
              <a:defRPr sz="1200">
                <a:solidFill>
                  <a:schemeClr val="tx1"/>
                </a:solidFill>
                <a:latin typeface="Arial" charset="0"/>
              </a:defRPr>
            </a:lvl9pPr>
          </a:lstStyle>
          <a:p>
            <a:pPr>
              <a:spcBef>
                <a:spcPts val="1050"/>
              </a:spcBef>
            </a:pPr>
            <a:r>
              <a:rPr lang="en-US" altLang="en-US" sz="1800">
                <a:ea typeface="Arial" charset="0"/>
                <a:cs typeface="Arial" charset="0"/>
              </a:rPr>
              <a:t>Z &lt;- </a:t>
            </a:r>
          </a:p>
        </p:txBody>
      </p:sp>
    </p:spTree>
    <p:extLst>
      <p:ext uri="{BB962C8B-B14F-4D97-AF65-F5344CB8AC3E}">
        <p14:creationId xmlns:p14="http://schemas.microsoft.com/office/powerpoint/2010/main" val="1048938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ln/>
        </p:spPr>
        <p:txBody>
          <a:bodyPr vert="horz" lIns="91440" tIns="45720" rIns="81279" bIns="45720" rtlCol="0" anchor="ctr">
            <a:normAutofit/>
          </a:bodyPr>
          <a:lstStyle/>
          <a:p>
            <a:r>
              <a:rPr lang="en-US" altLang="en-US"/>
              <a:t>R Objects</a:t>
            </a:r>
          </a:p>
        </p:txBody>
      </p:sp>
      <p:sp>
        <p:nvSpPr>
          <p:cNvPr id="17410" name="AutoShape 2"/>
          <p:cNvSpPr>
            <a:spLocks/>
          </p:cNvSpPr>
          <p:nvPr/>
        </p:nvSpPr>
        <p:spPr bwMode="auto">
          <a:xfrm>
            <a:off x="6604000" y="2209800"/>
            <a:ext cx="508000" cy="1981200"/>
          </a:xfrm>
          <a:custGeom>
            <a:avLst/>
            <a:gdLst/>
            <a:ahLst/>
            <a:cxnLst/>
            <a:rect l="0" t="0" r="r" b="b"/>
            <a:pathLst>
              <a:path w="21600" h="21600">
                <a:moveTo>
                  <a:pt x="0" y="0"/>
                </a:move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11" name="Rectangle 3"/>
          <p:cNvSpPr>
            <a:spLocks/>
          </p:cNvSpPr>
          <p:nvPr/>
        </p:nvSpPr>
        <p:spPr bwMode="auto">
          <a:xfrm>
            <a:off x="7302500" y="2489200"/>
            <a:ext cx="2832100"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40639" bIns="0"/>
          <a:lstStyle>
            <a:lvl1pPr marL="39688">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fontAlgn="base">
              <a:spcBef>
                <a:spcPct val="0"/>
              </a:spcBef>
              <a:spcAft>
                <a:spcPct val="0"/>
              </a:spcAft>
              <a:defRPr sz="1200">
                <a:solidFill>
                  <a:schemeClr val="tx1"/>
                </a:solidFill>
                <a:latin typeface="Arial" charset="0"/>
              </a:defRPr>
            </a:lvl6pPr>
            <a:lvl7pPr fontAlgn="base">
              <a:spcBef>
                <a:spcPct val="0"/>
              </a:spcBef>
              <a:spcAft>
                <a:spcPct val="0"/>
              </a:spcAft>
              <a:defRPr sz="1200">
                <a:solidFill>
                  <a:schemeClr val="tx1"/>
                </a:solidFill>
                <a:latin typeface="Arial" charset="0"/>
              </a:defRPr>
            </a:lvl7pPr>
            <a:lvl8pPr fontAlgn="base">
              <a:spcBef>
                <a:spcPct val="0"/>
              </a:spcBef>
              <a:spcAft>
                <a:spcPct val="0"/>
              </a:spcAft>
              <a:defRPr sz="1200">
                <a:solidFill>
                  <a:schemeClr val="tx1"/>
                </a:solidFill>
                <a:latin typeface="Arial" charset="0"/>
              </a:defRPr>
            </a:lvl8pPr>
            <a:lvl9pPr fontAlgn="base">
              <a:spcBef>
                <a:spcPct val="0"/>
              </a:spcBef>
              <a:spcAft>
                <a:spcPct val="0"/>
              </a:spcAft>
              <a:defRPr sz="1200">
                <a:solidFill>
                  <a:schemeClr val="tx1"/>
                </a:solidFill>
                <a:latin typeface="Arial" charset="0"/>
              </a:defRPr>
            </a:lvl9pPr>
          </a:lstStyle>
          <a:p>
            <a:pPr>
              <a:spcBef>
                <a:spcPts val="1050"/>
              </a:spcBef>
            </a:pPr>
            <a:r>
              <a:rPr lang="en-US" altLang="en-US" sz="1800">
                <a:ea typeface="Arial" charset="0"/>
                <a:cs typeface="Arial" charset="0"/>
              </a:rPr>
              <a:t>The MODE of Z is determined automatically by the types of things stored in Z – numbers, characters, etc. If it is a mix, mode = list.</a:t>
            </a:r>
          </a:p>
        </p:txBody>
      </p:sp>
      <p:grpSp>
        <p:nvGrpSpPr>
          <p:cNvPr id="17412" name="Group 4"/>
          <p:cNvGrpSpPr>
            <a:grpSpLocks/>
          </p:cNvGrpSpPr>
          <p:nvPr/>
        </p:nvGrpSpPr>
        <p:grpSpPr bwMode="auto">
          <a:xfrm>
            <a:off x="3746500" y="2133600"/>
            <a:ext cx="2933700" cy="1968500"/>
            <a:chOff x="0" y="0"/>
            <a:chExt cx="1848" cy="1240"/>
          </a:xfrm>
        </p:grpSpPr>
        <p:grpSp>
          <p:nvGrpSpPr>
            <p:cNvPr id="17413" name="Group 5"/>
            <p:cNvGrpSpPr>
              <a:grpSpLocks/>
            </p:cNvGrpSpPr>
            <p:nvPr/>
          </p:nvGrpSpPr>
          <p:grpSpPr bwMode="auto">
            <a:xfrm>
              <a:off x="152" y="224"/>
              <a:ext cx="1544" cy="1016"/>
              <a:chOff x="0" y="0"/>
              <a:chExt cx="1544" cy="1016"/>
            </a:xfrm>
          </p:grpSpPr>
          <p:sp>
            <p:nvSpPr>
              <p:cNvPr id="17414" name="Rectangle 6"/>
              <p:cNvSpPr>
                <a:spLocks/>
              </p:cNvSpPr>
              <p:nvPr/>
            </p:nvSpPr>
            <p:spPr bwMode="auto">
              <a:xfrm>
                <a:off x="0" y="0"/>
                <a:ext cx="1544" cy="1016"/>
              </a:xfrm>
              <a:prstGeom prst="rect">
                <a:avLst/>
              </a:prstGeom>
              <a:solidFill>
                <a:srgbClr val="FFFFFF"/>
              </a:solidFill>
              <a:ln w="25400">
                <a:solidFill>
                  <a:schemeClr val="tx1"/>
                </a:solidFill>
                <a:miter lim="800000"/>
                <a:headEnd/>
                <a:tailEnd/>
              </a:ln>
            </p:spPr>
            <p:txBody>
              <a:bodyPr/>
              <a:lstStyle/>
              <a:p>
                <a:endParaRPr lang="en-US"/>
              </a:p>
            </p:txBody>
          </p:sp>
          <p:sp>
            <p:nvSpPr>
              <p:cNvPr id="17415" name="Line 7"/>
              <p:cNvSpPr>
                <a:spLocks noChangeShapeType="1"/>
              </p:cNvSpPr>
              <p:nvPr/>
            </p:nvSpPr>
            <p:spPr bwMode="auto">
              <a:xfrm>
                <a:off x="255" y="16"/>
                <a:ext cx="2" cy="9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6" name="Line 8"/>
              <p:cNvSpPr>
                <a:spLocks noChangeShapeType="1"/>
              </p:cNvSpPr>
              <p:nvPr/>
            </p:nvSpPr>
            <p:spPr bwMode="auto">
              <a:xfrm>
                <a:off x="528" y="16"/>
                <a:ext cx="1" cy="9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7" name="Line 9"/>
              <p:cNvSpPr>
                <a:spLocks noChangeShapeType="1"/>
              </p:cNvSpPr>
              <p:nvPr/>
            </p:nvSpPr>
            <p:spPr bwMode="auto">
              <a:xfrm>
                <a:off x="792" y="16"/>
                <a:ext cx="1" cy="9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8" name="Line 10"/>
              <p:cNvSpPr>
                <a:spLocks noChangeShapeType="1"/>
              </p:cNvSpPr>
              <p:nvPr/>
            </p:nvSpPr>
            <p:spPr bwMode="auto">
              <a:xfrm>
                <a:off x="1064" y="32"/>
                <a:ext cx="1" cy="9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9" name="Line 11"/>
              <p:cNvSpPr>
                <a:spLocks noChangeShapeType="1"/>
              </p:cNvSpPr>
              <p:nvPr/>
            </p:nvSpPr>
            <p:spPr bwMode="auto">
              <a:xfrm>
                <a:off x="1296" y="24"/>
                <a:ext cx="1" cy="9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7420" name="Rectangle 12"/>
            <p:cNvSpPr>
              <a:spLocks/>
            </p:cNvSpPr>
            <p:nvPr/>
          </p:nvSpPr>
          <p:spPr bwMode="auto">
            <a:xfrm>
              <a:off x="152" y="0"/>
              <a:ext cx="1696"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40639" bIns="0"/>
            <a:lstStyle>
              <a:lvl1pPr marL="39688">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fontAlgn="base">
                <a:spcBef>
                  <a:spcPct val="0"/>
                </a:spcBef>
                <a:spcAft>
                  <a:spcPct val="0"/>
                </a:spcAft>
                <a:defRPr sz="1200">
                  <a:solidFill>
                    <a:schemeClr val="tx1"/>
                  </a:solidFill>
                  <a:latin typeface="Arial" charset="0"/>
                </a:defRPr>
              </a:lvl6pPr>
              <a:lvl7pPr fontAlgn="base">
                <a:spcBef>
                  <a:spcPct val="0"/>
                </a:spcBef>
                <a:spcAft>
                  <a:spcPct val="0"/>
                </a:spcAft>
                <a:defRPr sz="1200">
                  <a:solidFill>
                    <a:schemeClr val="tx1"/>
                  </a:solidFill>
                  <a:latin typeface="Arial" charset="0"/>
                </a:defRPr>
              </a:lvl7pPr>
              <a:lvl8pPr fontAlgn="base">
                <a:spcBef>
                  <a:spcPct val="0"/>
                </a:spcBef>
                <a:spcAft>
                  <a:spcPct val="0"/>
                </a:spcAft>
                <a:defRPr sz="1200">
                  <a:solidFill>
                    <a:schemeClr val="tx1"/>
                  </a:solidFill>
                  <a:latin typeface="Arial" charset="0"/>
                </a:defRPr>
              </a:lvl8pPr>
              <a:lvl9pPr fontAlgn="base">
                <a:spcBef>
                  <a:spcPct val="0"/>
                </a:spcBef>
                <a:spcAft>
                  <a:spcPct val="0"/>
                </a:spcAft>
                <a:defRPr sz="1200">
                  <a:solidFill>
                    <a:schemeClr val="tx1"/>
                  </a:solidFill>
                  <a:latin typeface="Arial" charset="0"/>
                </a:defRPr>
              </a:lvl9pPr>
            </a:lstStyle>
            <a:p>
              <a:pPr>
                <a:spcBef>
                  <a:spcPts val="1050"/>
                </a:spcBef>
              </a:pPr>
              <a:r>
                <a:rPr lang="en-US" altLang="en-US" sz="1800">
                  <a:ea typeface="Arial" charset="0"/>
                  <a:cs typeface="Arial" charset="0"/>
                </a:rPr>
                <a:t>x1  x2   x3   x4   x5   x6</a:t>
              </a:r>
            </a:p>
          </p:txBody>
        </p:sp>
        <p:sp>
          <p:nvSpPr>
            <p:cNvPr id="17421" name="Rectangle 13"/>
            <p:cNvSpPr>
              <a:spLocks/>
            </p:cNvSpPr>
            <p:nvPr/>
          </p:nvSpPr>
          <p:spPr bwMode="auto">
            <a:xfrm>
              <a:off x="0" y="224"/>
              <a:ext cx="248" cy="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40639" bIns="0"/>
            <a:lstStyle>
              <a:lvl1pPr marL="39688">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fontAlgn="base">
                <a:spcBef>
                  <a:spcPct val="0"/>
                </a:spcBef>
                <a:spcAft>
                  <a:spcPct val="0"/>
                </a:spcAft>
                <a:defRPr sz="1200">
                  <a:solidFill>
                    <a:schemeClr val="tx1"/>
                  </a:solidFill>
                  <a:latin typeface="Arial" charset="0"/>
                </a:defRPr>
              </a:lvl6pPr>
              <a:lvl7pPr fontAlgn="base">
                <a:spcBef>
                  <a:spcPct val="0"/>
                </a:spcBef>
                <a:spcAft>
                  <a:spcPct val="0"/>
                </a:spcAft>
                <a:defRPr sz="1200">
                  <a:solidFill>
                    <a:schemeClr val="tx1"/>
                  </a:solidFill>
                  <a:latin typeface="Arial" charset="0"/>
                </a:defRPr>
              </a:lvl7pPr>
              <a:lvl8pPr fontAlgn="base">
                <a:spcBef>
                  <a:spcPct val="0"/>
                </a:spcBef>
                <a:spcAft>
                  <a:spcPct val="0"/>
                </a:spcAft>
                <a:defRPr sz="1200">
                  <a:solidFill>
                    <a:schemeClr val="tx1"/>
                  </a:solidFill>
                  <a:latin typeface="Arial" charset="0"/>
                </a:defRPr>
              </a:lvl8pPr>
              <a:lvl9pPr fontAlgn="base">
                <a:spcBef>
                  <a:spcPct val="0"/>
                </a:spcBef>
                <a:spcAft>
                  <a:spcPct val="0"/>
                </a:spcAft>
                <a:defRPr sz="1200">
                  <a:solidFill>
                    <a:schemeClr val="tx1"/>
                  </a:solidFill>
                  <a:latin typeface="Arial" charset="0"/>
                </a:defRPr>
              </a:lvl9pPr>
            </a:lstStyle>
            <a:p>
              <a:pPr>
                <a:spcBef>
                  <a:spcPts val="700"/>
                </a:spcBef>
              </a:pPr>
              <a:r>
                <a:rPr lang="en-US" altLang="en-US">
                  <a:ea typeface="Arial" charset="0"/>
                  <a:cs typeface="Arial" charset="0"/>
                </a:rPr>
                <a:t>1</a:t>
              </a:r>
              <a:br>
                <a:rPr lang="en-US" altLang="en-US">
                  <a:ea typeface="Arial" charset="0"/>
                  <a:cs typeface="Arial" charset="0"/>
                </a:rPr>
              </a:br>
              <a:r>
                <a:rPr lang="en-US" altLang="en-US">
                  <a:ea typeface="Arial" charset="0"/>
                  <a:cs typeface="Arial" charset="0"/>
                </a:rPr>
                <a:t>2</a:t>
              </a:r>
              <a:br>
                <a:rPr lang="en-US" altLang="en-US">
                  <a:ea typeface="Arial" charset="0"/>
                  <a:cs typeface="Arial" charset="0"/>
                </a:rPr>
              </a:br>
              <a:r>
                <a:rPr lang="en-US" altLang="en-US">
                  <a:ea typeface="Arial" charset="0"/>
                  <a:cs typeface="Arial" charset="0"/>
                </a:rPr>
                <a:t>3</a:t>
              </a:r>
              <a:br>
                <a:rPr lang="en-US" altLang="en-US">
                  <a:ea typeface="Arial" charset="0"/>
                  <a:cs typeface="Arial" charset="0"/>
                </a:rPr>
              </a:br>
              <a:r>
                <a:rPr lang="en-US" altLang="en-US">
                  <a:ea typeface="Arial" charset="0"/>
                  <a:cs typeface="Arial" charset="0"/>
                </a:rPr>
                <a:t>4</a:t>
              </a:r>
              <a:br>
                <a:rPr lang="en-US" altLang="en-US">
                  <a:ea typeface="Arial" charset="0"/>
                  <a:cs typeface="Arial" charset="0"/>
                </a:rPr>
              </a:br>
              <a:r>
                <a:rPr lang="en-US" altLang="en-US">
                  <a:ea typeface="Arial" charset="0"/>
                  <a:cs typeface="Arial" charset="0"/>
                </a:rPr>
                <a:t>5</a:t>
              </a:r>
              <a:br>
                <a:rPr lang="en-US" altLang="en-US">
                  <a:ea typeface="Arial" charset="0"/>
                  <a:cs typeface="Arial" charset="0"/>
                </a:rPr>
              </a:br>
              <a:r>
                <a:rPr lang="en-US" altLang="en-US">
                  <a:ea typeface="Arial" charset="0"/>
                  <a:cs typeface="Arial" charset="0"/>
                </a:rPr>
                <a:t>6</a:t>
              </a:r>
              <a:br>
                <a:rPr lang="en-US" altLang="en-US">
                  <a:ea typeface="Arial" charset="0"/>
                  <a:cs typeface="Arial" charset="0"/>
                </a:rPr>
              </a:br>
              <a:r>
                <a:rPr lang="en-US" altLang="en-US">
                  <a:ea typeface="Arial" charset="0"/>
                  <a:cs typeface="Arial" charset="0"/>
                </a:rPr>
                <a:t>7</a:t>
              </a:r>
              <a:br>
                <a:rPr lang="en-US" altLang="en-US">
                  <a:ea typeface="Arial" charset="0"/>
                  <a:cs typeface="Arial" charset="0"/>
                </a:rPr>
              </a:br>
              <a:r>
                <a:rPr lang="en-US" altLang="en-US">
                  <a:ea typeface="Arial" charset="0"/>
                  <a:cs typeface="Arial" charset="0"/>
                </a:rPr>
                <a:t>8</a:t>
              </a:r>
            </a:p>
          </p:txBody>
        </p:sp>
      </p:grpSp>
    </p:spTree>
    <p:extLst>
      <p:ext uri="{BB962C8B-B14F-4D97-AF65-F5344CB8AC3E}">
        <p14:creationId xmlns:p14="http://schemas.microsoft.com/office/powerpoint/2010/main" val="111691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ln/>
        </p:spPr>
        <p:txBody>
          <a:bodyPr vert="horz" lIns="91440" tIns="45720" rIns="81279" bIns="45720" rtlCol="0" anchor="ctr">
            <a:normAutofit/>
          </a:bodyPr>
          <a:lstStyle/>
          <a:p>
            <a:r>
              <a:rPr lang="en-US" altLang="en-US"/>
              <a:t>R Objects</a:t>
            </a:r>
          </a:p>
        </p:txBody>
      </p:sp>
      <p:sp>
        <p:nvSpPr>
          <p:cNvPr id="18434" name="AutoShape 2"/>
          <p:cNvSpPr>
            <a:spLocks/>
          </p:cNvSpPr>
          <p:nvPr/>
        </p:nvSpPr>
        <p:spPr bwMode="auto">
          <a:xfrm>
            <a:off x="6692900" y="2286000"/>
            <a:ext cx="508000" cy="1981200"/>
          </a:xfrm>
          <a:custGeom>
            <a:avLst/>
            <a:gdLst/>
            <a:ahLst/>
            <a:cxnLst/>
            <a:rect l="0" t="0" r="r" b="b"/>
            <a:pathLst>
              <a:path w="21600" h="21600">
                <a:moveTo>
                  <a:pt x="0" y="0"/>
                </a:move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35" name="Rectangle 3"/>
          <p:cNvSpPr>
            <a:spLocks/>
          </p:cNvSpPr>
          <p:nvPr/>
        </p:nvSpPr>
        <p:spPr bwMode="auto">
          <a:xfrm>
            <a:off x="7340600" y="2159000"/>
            <a:ext cx="2794000" cy="226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40639" bIns="0"/>
          <a:lstStyle>
            <a:lvl1pPr marL="39688">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fontAlgn="base">
              <a:spcBef>
                <a:spcPct val="0"/>
              </a:spcBef>
              <a:spcAft>
                <a:spcPct val="0"/>
              </a:spcAft>
              <a:defRPr sz="1200">
                <a:solidFill>
                  <a:schemeClr val="tx1"/>
                </a:solidFill>
                <a:latin typeface="Arial" charset="0"/>
              </a:defRPr>
            </a:lvl6pPr>
            <a:lvl7pPr fontAlgn="base">
              <a:spcBef>
                <a:spcPct val="0"/>
              </a:spcBef>
              <a:spcAft>
                <a:spcPct val="0"/>
              </a:spcAft>
              <a:defRPr sz="1200">
                <a:solidFill>
                  <a:schemeClr val="tx1"/>
                </a:solidFill>
                <a:latin typeface="Arial" charset="0"/>
              </a:defRPr>
            </a:lvl7pPr>
            <a:lvl8pPr fontAlgn="base">
              <a:spcBef>
                <a:spcPct val="0"/>
              </a:spcBef>
              <a:spcAft>
                <a:spcPct val="0"/>
              </a:spcAft>
              <a:defRPr sz="1200">
                <a:solidFill>
                  <a:schemeClr val="tx1"/>
                </a:solidFill>
                <a:latin typeface="Arial" charset="0"/>
              </a:defRPr>
            </a:lvl8pPr>
            <a:lvl9pPr fontAlgn="base">
              <a:spcBef>
                <a:spcPct val="0"/>
              </a:spcBef>
              <a:spcAft>
                <a:spcPct val="0"/>
              </a:spcAft>
              <a:defRPr sz="1200">
                <a:solidFill>
                  <a:schemeClr val="tx1"/>
                </a:solidFill>
                <a:latin typeface="Arial" charset="0"/>
              </a:defRPr>
            </a:lvl9pPr>
          </a:lstStyle>
          <a:p>
            <a:pPr>
              <a:spcBef>
                <a:spcPts val="1050"/>
              </a:spcBef>
            </a:pPr>
            <a:r>
              <a:rPr lang="en-US" altLang="en-US" sz="1800">
                <a:ea typeface="Arial" charset="0"/>
                <a:cs typeface="Arial" charset="0"/>
              </a:rPr>
              <a:t>The CLASS of Z is either set by default depending, on how it was created, or is explicitly set by user. You can check the objects’ class and change it. It determines how functions deal with Z.</a:t>
            </a:r>
          </a:p>
        </p:txBody>
      </p:sp>
      <p:grpSp>
        <p:nvGrpSpPr>
          <p:cNvPr id="18436" name="Group 4"/>
          <p:cNvGrpSpPr>
            <a:grpSpLocks/>
          </p:cNvGrpSpPr>
          <p:nvPr/>
        </p:nvGrpSpPr>
        <p:grpSpPr bwMode="auto">
          <a:xfrm>
            <a:off x="3746500" y="2133600"/>
            <a:ext cx="2933700" cy="1968500"/>
            <a:chOff x="0" y="0"/>
            <a:chExt cx="1848" cy="1240"/>
          </a:xfrm>
        </p:grpSpPr>
        <p:grpSp>
          <p:nvGrpSpPr>
            <p:cNvPr id="18437" name="Group 5"/>
            <p:cNvGrpSpPr>
              <a:grpSpLocks/>
            </p:cNvGrpSpPr>
            <p:nvPr/>
          </p:nvGrpSpPr>
          <p:grpSpPr bwMode="auto">
            <a:xfrm>
              <a:off x="152" y="224"/>
              <a:ext cx="1544" cy="1016"/>
              <a:chOff x="0" y="0"/>
              <a:chExt cx="1544" cy="1016"/>
            </a:xfrm>
          </p:grpSpPr>
          <p:sp>
            <p:nvSpPr>
              <p:cNvPr id="18438" name="Rectangle 6"/>
              <p:cNvSpPr>
                <a:spLocks/>
              </p:cNvSpPr>
              <p:nvPr/>
            </p:nvSpPr>
            <p:spPr bwMode="auto">
              <a:xfrm>
                <a:off x="0" y="0"/>
                <a:ext cx="1544" cy="1016"/>
              </a:xfrm>
              <a:prstGeom prst="rect">
                <a:avLst/>
              </a:prstGeom>
              <a:solidFill>
                <a:srgbClr val="FFFFFF"/>
              </a:solidFill>
              <a:ln w="25400">
                <a:solidFill>
                  <a:schemeClr val="tx1"/>
                </a:solidFill>
                <a:miter lim="800000"/>
                <a:headEnd/>
                <a:tailEnd/>
              </a:ln>
            </p:spPr>
            <p:txBody>
              <a:bodyPr/>
              <a:lstStyle/>
              <a:p>
                <a:endParaRPr lang="en-US"/>
              </a:p>
            </p:txBody>
          </p:sp>
          <p:sp>
            <p:nvSpPr>
              <p:cNvPr id="18439" name="Line 7"/>
              <p:cNvSpPr>
                <a:spLocks noChangeShapeType="1"/>
              </p:cNvSpPr>
              <p:nvPr/>
            </p:nvSpPr>
            <p:spPr bwMode="auto">
              <a:xfrm>
                <a:off x="255" y="16"/>
                <a:ext cx="2" cy="9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0" name="Line 8"/>
              <p:cNvSpPr>
                <a:spLocks noChangeShapeType="1"/>
              </p:cNvSpPr>
              <p:nvPr/>
            </p:nvSpPr>
            <p:spPr bwMode="auto">
              <a:xfrm>
                <a:off x="528" y="16"/>
                <a:ext cx="1" cy="9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1" name="Line 9"/>
              <p:cNvSpPr>
                <a:spLocks noChangeShapeType="1"/>
              </p:cNvSpPr>
              <p:nvPr/>
            </p:nvSpPr>
            <p:spPr bwMode="auto">
              <a:xfrm>
                <a:off x="792" y="16"/>
                <a:ext cx="1" cy="9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2" name="Line 10"/>
              <p:cNvSpPr>
                <a:spLocks noChangeShapeType="1"/>
              </p:cNvSpPr>
              <p:nvPr/>
            </p:nvSpPr>
            <p:spPr bwMode="auto">
              <a:xfrm>
                <a:off x="1064" y="32"/>
                <a:ext cx="1" cy="9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3" name="Line 11"/>
              <p:cNvSpPr>
                <a:spLocks noChangeShapeType="1"/>
              </p:cNvSpPr>
              <p:nvPr/>
            </p:nvSpPr>
            <p:spPr bwMode="auto">
              <a:xfrm>
                <a:off x="1296" y="24"/>
                <a:ext cx="1" cy="97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8444" name="Rectangle 12"/>
            <p:cNvSpPr>
              <a:spLocks/>
            </p:cNvSpPr>
            <p:nvPr/>
          </p:nvSpPr>
          <p:spPr bwMode="auto">
            <a:xfrm>
              <a:off x="152" y="0"/>
              <a:ext cx="1696"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40639" bIns="0"/>
            <a:lstStyle>
              <a:lvl1pPr marL="39688">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fontAlgn="base">
                <a:spcBef>
                  <a:spcPct val="0"/>
                </a:spcBef>
                <a:spcAft>
                  <a:spcPct val="0"/>
                </a:spcAft>
                <a:defRPr sz="1200">
                  <a:solidFill>
                    <a:schemeClr val="tx1"/>
                  </a:solidFill>
                  <a:latin typeface="Arial" charset="0"/>
                </a:defRPr>
              </a:lvl6pPr>
              <a:lvl7pPr fontAlgn="base">
                <a:spcBef>
                  <a:spcPct val="0"/>
                </a:spcBef>
                <a:spcAft>
                  <a:spcPct val="0"/>
                </a:spcAft>
                <a:defRPr sz="1200">
                  <a:solidFill>
                    <a:schemeClr val="tx1"/>
                  </a:solidFill>
                  <a:latin typeface="Arial" charset="0"/>
                </a:defRPr>
              </a:lvl7pPr>
              <a:lvl8pPr fontAlgn="base">
                <a:spcBef>
                  <a:spcPct val="0"/>
                </a:spcBef>
                <a:spcAft>
                  <a:spcPct val="0"/>
                </a:spcAft>
                <a:defRPr sz="1200">
                  <a:solidFill>
                    <a:schemeClr val="tx1"/>
                  </a:solidFill>
                  <a:latin typeface="Arial" charset="0"/>
                </a:defRPr>
              </a:lvl8pPr>
              <a:lvl9pPr fontAlgn="base">
                <a:spcBef>
                  <a:spcPct val="0"/>
                </a:spcBef>
                <a:spcAft>
                  <a:spcPct val="0"/>
                </a:spcAft>
                <a:defRPr sz="1200">
                  <a:solidFill>
                    <a:schemeClr val="tx1"/>
                  </a:solidFill>
                  <a:latin typeface="Arial" charset="0"/>
                </a:defRPr>
              </a:lvl9pPr>
            </a:lstStyle>
            <a:p>
              <a:pPr>
                <a:spcBef>
                  <a:spcPts val="1050"/>
                </a:spcBef>
              </a:pPr>
              <a:r>
                <a:rPr lang="en-US" altLang="en-US" sz="1800">
                  <a:ea typeface="Arial" charset="0"/>
                  <a:cs typeface="Arial" charset="0"/>
                </a:rPr>
                <a:t>x1  x2   x3   x4   x5   x6</a:t>
              </a:r>
            </a:p>
          </p:txBody>
        </p:sp>
        <p:sp>
          <p:nvSpPr>
            <p:cNvPr id="18445" name="Rectangle 13"/>
            <p:cNvSpPr>
              <a:spLocks/>
            </p:cNvSpPr>
            <p:nvPr/>
          </p:nvSpPr>
          <p:spPr bwMode="auto">
            <a:xfrm>
              <a:off x="0" y="224"/>
              <a:ext cx="248" cy="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40639" bIns="0"/>
            <a:lstStyle>
              <a:lvl1pPr marL="39688">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fontAlgn="base">
                <a:spcBef>
                  <a:spcPct val="0"/>
                </a:spcBef>
                <a:spcAft>
                  <a:spcPct val="0"/>
                </a:spcAft>
                <a:defRPr sz="1200">
                  <a:solidFill>
                    <a:schemeClr val="tx1"/>
                  </a:solidFill>
                  <a:latin typeface="Arial" charset="0"/>
                </a:defRPr>
              </a:lvl6pPr>
              <a:lvl7pPr fontAlgn="base">
                <a:spcBef>
                  <a:spcPct val="0"/>
                </a:spcBef>
                <a:spcAft>
                  <a:spcPct val="0"/>
                </a:spcAft>
                <a:defRPr sz="1200">
                  <a:solidFill>
                    <a:schemeClr val="tx1"/>
                  </a:solidFill>
                  <a:latin typeface="Arial" charset="0"/>
                </a:defRPr>
              </a:lvl7pPr>
              <a:lvl8pPr fontAlgn="base">
                <a:spcBef>
                  <a:spcPct val="0"/>
                </a:spcBef>
                <a:spcAft>
                  <a:spcPct val="0"/>
                </a:spcAft>
                <a:defRPr sz="1200">
                  <a:solidFill>
                    <a:schemeClr val="tx1"/>
                  </a:solidFill>
                  <a:latin typeface="Arial" charset="0"/>
                </a:defRPr>
              </a:lvl8pPr>
              <a:lvl9pPr fontAlgn="base">
                <a:spcBef>
                  <a:spcPct val="0"/>
                </a:spcBef>
                <a:spcAft>
                  <a:spcPct val="0"/>
                </a:spcAft>
                <a:defRPr sz="1200">
                  <a:solidFill>
                    <a:schemeClr val="tx1"/>
                  </a:solidFill>
                  <a:latin typeface="Arial" charset="0"/>
                </a:defRPr>
              </a:lvl9pPr>
            </a:lstStyle>
            <a:p>
              <a:pPr>
                <a:spcBef>
                  <a:spcPts val="700"/>
                </a:spcBef>
              </a:pPr>
              <a:r>
                <a:rPr lang="en-US" altLang="en-US">
                  <a:ea typeface="Arial" charset="0"/>
                  <a:cs typeface="Arial" charset="0"/>
                </a:rPr>
                <a:t>1</a:t>
              </a:r>
              <a:br>
                <a:rPr lang="en-US" altLang="en-US">
                  <a:ea typeface="Arial" charset="0"/>
                  <a:cs typeface="Arial" charset="0"/>
                </a:rPr>
              </a:br>
              <a:r>
                <a:rPr lang="en-US" altLang="en-US">
                  <a:ea typeface="Arial" charset="0"/>
                  <a:cs typeface="Arial" charset="0"/>
                </a:rPr>
                <a:t>2</a:t>
              </a:r>
              <a:br>
                <a:rPr lang="en-US" altLang="en-US">
                  <a:ea typeface="Arial" charset="0"/>
                  <a:cs typeface="Arial" charset="0"/>
                </a:rPr>
              </a:br>
              <a:r>
                <a:rPr lang="en-US" altLang="en-US">
                  <a:ea typeface="Arial" charset="0"/>
                  <a:cs typeface="Arial" charset="0"/>
                </a:rPr>
                <a:t>3</a:t>
              </a:r>
              <a:br>
                <a:rPr lang="en-US" altLang="en-US">
                  <a:ea typeface="Arial" charset="0"/>
                  <a:cs typeface="Arial" charset="0"/>
                </a:rPr>
              </a:br>
              <a:r>
                <a:rPr lang="en-US" altLang="en-US">
                  <a:ea typeface="Arial" charset="0"/>
                  <a:cs typeface="Arial" charset="0"/>
                </a:rPr>
                <a:t>4</a:t>
              </a:r>
              <a:br>
                <a:rPr lang="en-US" altLang="en-US">
                  <a:ea typeface="Arial" charset="0"/>
                  <a:cs typeface="Arial" charset="0"/>
                </a:rPr>
              </a:br>
              <a:r>
                <a:rPr lang="en-US" altLang="en-US">
                  <a:ea typeface="Arial" charset="0"/>
                  <a:cs typeface="Arial" charset="0"/>
                </a:rPr>
                <a:t>5</a:t>
              </a:r>
              <a:br>
                <a:rPr lang="en-US" altLang="en-US">
                  <a:ea typeface="Arial" charset="0"/>
                  <a:cs typeface="Arial" charset="0"/>
                </a:rPr>
              </a:br>
              <a:r>
                <a:rPr lang="en-US" altLang="en-US">
                  <a:ea typeface="Arial" charset="0"/>
                  <a:cs typeface="Arial" charset="0"/>
                </a:rPr>
                <a:t>6</a:t>
              </a:r>
              <a:br>
                <a:rPr lang="en-US" altLang="en-US">
                  <a:ea typeface="Arial" charset="0"/>
                  <a:cs typeface="Arial" charset="0"/>
                </a:rPr>
              </a:br>
              <a:r>
                <a:rPr lang="en-US" altLang="en-US">
                  <a:ea typeface="Arial" charset="0"/>
                  <a:cs typeface="Arial" charset="0"/>
                </a:rPr>
                <a:t>7</a:t>
              </a:r>
              <a:br>
                <a:rPr lang="en-US" altLang="en-US">
                  <a:ea typeface="Arial" charset="0"/>
                  <a:cs typeface="Arial" charset="0"/>
                </a:rPr>
              </a:br>
              <a:r>
                <a:rPr lang="en-US" altLang="en-US">
                  <a:ea typeface="Arial" charset="0"/>
                  <a:cs typeface="Arial" charset="0"/>
                </a:rPr>
                <a:t>8</a:t>
              </a:r>
            </a:p>
          </p:txBody>
        </p:sp>
      </p:grpSp>
    </p:spTree>
    <p:extLst>
      <p:ext uri="{BB962C8B-B14F-4D97-AF65-F5344CB8AC3E}">
        <p14:creationId xmlns:p14="http://schemas.microsoft.com/office/powerpoint/2010/main" val="1048526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1273</TotalTime>
  <Words>1777</Words>
  <Application>Microsoft Macintosh PowerPoint</Application>
  <PresentationFormat>Widescreen</PresentationFormat>
  <Paragraphs>341</Paragraphs>
  <Slides>46</Slides>
  <Notes>45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Arial</vt:lpstr>
      <vt:lpstr>Calibri</vt:lpstr>
      <vt:lpstr>Calibri Light</vt:lpstr>
      <vt:lpstr>Consolas</vt:lpstr>
      <vt:lpstr>Courier New</vt:lpstr>
      <vt:lpstr>Inconsolata</vt:lpstr>
      <vt:lpstr>Lucida Console</vt:lpstr>
      <vt:lpstr>Office Theme</vt:lpstr>
      <vt:lpstr>Object oriented programming  Module # 7</vt:lpstr>
      <vt:lpstr>Review Module # 6 assignment</vt:lpstr>
      <vt:lpstr>What is object-oriented programming (OOP)</vt:lpstr>
      <vt:lpstr>R Objects</vt:lpstr>
      <vt:lpstr>PowerPoint Presentation</vt:lpstr>
      <vt:lpstr>PowerPoint Presentation</vt:lpstr>
      <vt:lpstr>R Objects</vt:lpstr>
      <vt:lpstr>R Objects</vt:lpstr>
      <vt:lpstr>R Objects</vt:lpstr>
      <vt:lpstr>What is class and what are methods? </vt:lpstr>
      <vt:lpstr>More information about Class vs. Methods under S4</vt:lpstr>
      <vt:lpstr>Object Oriented Programming (OOP) in R</vt:lpstr>
      <vt:lpstr>J. M. Chambers (1998). Programming with Data.</vt:lpstr>
      <vt:lpstr>S3 vs. S4 systems in R</vt:lpstr>
      <vt:lpstr>PowerPoint Presentation</vt:lpstr>
      <vt:lpstr>Example</vt:lpstr>
      <vt:lpstr>Using Constructors to Create Objects</vt:lpstr>
      <vt:lpstr>Using Constructors to Create Objects</vt:lpstr>
      <vt:lpstr>Example</vt:lpstr>
      <vt:lpstr>Writing Your Own Generic Function</vt:lpstr>
      <vt:lpstr>UseMethod() function</vt:lpstr>
      <vt:lpstr>S3</vt:lpstr>
      <vt:lpstr>Examples based on our textbook</vt:lpstr>
      <vt:lpstr>S3 Creating </vt:lpstr>
      <vt:lpstr>S3 Creating Extended </vt:lpstr>
      <vt:lpstr>S3 Creating Extended </vt:lpstr>
      <vt:lpstr>S4 classes</vt:lpstr>
      <vt:lpstr>S3 vs. S4</vt:lpstr>
      <vt:lpstr>Defining S4 class</vt:lpstr>
      <vt:lpstr>Creating S4 Objects</vt:lpstr>
      <vt:lpstr>More functions under S4</vt:lpstr>
      <vt:lpstr>Writing your own method</vt:lpstr>
      <vt:lpstr>More functions in S4: accessing and modifying </vt:lpstr>
      <vt:lpstr>Modification through reassignment</vt:lpstr>
      <vt:lpstr>Slot() function</vt:lpstr>
      <vt:lpstr>Object Management for S3 and S4   </vt:lpstr>
      <vt:lpstr>Extended examples </vt:lpstr>
      <vt:lpstr>Review </vt:lpstr>
      <vt:lpstr>Assignment goal and overview </vt:lpstr>
      <vt:lpstr>Step one  </vt:lpstr>
      <vt:lpstr>Create a method S3 example</vt:lpstr>
      <vt:lpstr>Create a method S3 example</vt:lpstr>
      <vt:lpstr>Creating the S3 Object and Test  </vt:lpstr>
      <vt:lpstr>Create a S4 method example for Object and Test </vt:lpstr>
      <vt:lpstr>Create S4 Object and Test </vt:lpstr>
      <vt:lpstr>Examples drawn from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Module # 7</dc:title>
  <dc:creator>Friedman, Alon</dc:creator>
  <cp:lastModifiedBy>Friedman, Alon</cp:lastModifiedBy>
  <cp:revision>3</cp:revision>
  <dcterms:created xsi:type="dcterms:W3CDTF">2019-02-13T16:23:38Z</dcterms:created>
  <dcterms:modified xsi:type="dcterms:W3CDTF">2019-02-14T13:36:57Z</dcterms:modified>
</cp:coreProperties>
</file>