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87" r:id="rId3"/>
    <p:sldId id="288" r:id="rId4"/>
    <p:sldId id="258" r:id="rId5"/>
    <p:sldId id="259" r:id="rId6"/>
    <p:sldId id="260" r:id="rId7"/>
    <p:sldId id="261" r:id="rId8"/>
    <p:sldId id="289" r:id="rId9"/>
    <p:sldId id="262" r:id="rId10"/>
    <p:sldId id="29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305" r:id="rId27"/>
    <p:sldId id="307" r:id="rId28"/>
    <p:sldId id="308" r:id="rId29"/>
    <p:sldId id="279" r:id="rId30"/>
    <p:sldId id="280" r:id="rId31"/>
    <p:sldId id="282" r:id="rId32"/>
    <p:sldId id="283" r:id="rId33"/>
    <p:sldId id="286" r:id="rId34"/>
    <p:sldId id="291" r:id="rId35"/>
    <p:sldId id="306" r:id="rId36"/>
    <p:sldId id="293" r:id="rId37"/>
    <p:sldId id="309" r:id="rId38"/>
    <p:sldId id="310" r:id="rId39"/>
    <p:sldId id="311" r:id="rId40"/>
    <p:sldId id="312" r:id="rId41"/>
    <p:sldId id="313" r:id="rId42"/>
    <p:sldId id="295"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36" autoAdjust="0"/>
    <p:restoredTop sz="94621"/>
  </p:normalViewPr>
  <p:slideViewPr>
    <p:cSldViewPr>
      <p:cViewPr varScale="1">
        <p:scale>
          <a:sx n="91" d="100"/>
          <a:sy n="91" d="100"/>
        </p:scale>
        <p:origin x="217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DAE37-13E5-45CD-84AD-CEAFFAA4DAC6}" type="doc">
      <dgm:prSet loTypeId="urn:microsoft.com/office/officeart/2008/layout/LinedList" loCatId="list" qsTypeId="urn:microsoft.com/office/officeart/2005/8/quickstyle/simple3" qsCatId="simple" csTypeId="urn:microsoft.com/office/officeart/2005/8/colors/accent5_4" csCatId="accent5"/>
      <dgm:spPr/>
      <dgm:t>
        <a:bodyPr/>
        <a:lstStyle/>
        <a:p>
          <a:endParaRPr lang="en-US"/>
        </a:p>
      </dgm:t>
    </dgm:pt>
    <dgm:pt modelId="{C961016C-F6CD-4FD5-9D22-25BC999F0BDD}">
      <dgm:prSet/>
      <dgm:spPr/>
      <dgm:t>
        <a:bodyPr/>
        <a:lstStyle/>
        <a:p>
          <a:r>
            <a:rPr lang="en-US"/>
            <a:t>Normally we have been inputting out own data sets or importing our own files with file.choose() </a:t>
          </a:r>
        </a:p>
      </dgm:t>
    </dgm:pt>
    <dgm:pt modelId="{3C66AA2E-8436-4AFD-BCAE-87D9C5D1A978}" type="parTrans" cxnId="{1332FFC0-C9F7-424D-9BB2-DB70B2F6315E}">
      <dgm:prSet/>
      <dgm:spPr/>
      <dgm:t>
        <a:bodyPr/>
        <a:lstStyle/>
        <a:p>
          <a:endParaRPr lang="en-US"/>
        </a:p>
      </dgm:t>
    </dgm:pt>
    <dgm:pt modelId="{91637124-78BA-4162-A4A2-0EB06363989C}" type="sibTrans" cxnId="{1332FFC0-C9F7-424D-9BB2-DB70B2F6315E}">
      <dgm:prSet/>
      <dgm:spPr/>
      <dgm:t>
        <a:bodyPr/>
        <a:lstStyle/>
        <a:p>
          <a:endParaRPr lang="en-US"/>
        </a:p>
      </dgm:t>
    </dgm:pt>
    <dgm:pt modelId="{E4D20736-425A-4580-BB12-F34BCF5217AB}">
      <dgm:prSet/>
      <dgm:spPr/>
      <dgm:t>
        <a:bodyPr/>
        <a:lstStyle/>
        <a:p>
          <a:r>
            <a:rPr lang="en-US"/>
            <a:t>Data can be run by prompting the user for input as well as printing to the monitor.</a:t>
          </a:r>
        </a:p>
      </dgm:t>
    </dgm:pt>
    <dgm:pt modelId="{97EFAA4E-3C10-4D8B-9B52-86282C3D7BD5}" type="parTrans" cxnId="{1A194670-6FF9-4CE7-9F47-9D7F67294074}">
      <dgm:prSet/>
      <dgm:spPr/>
      <dgm:t>
        <a:bodyPr/>
        <a:lstStyle/>
        <a:p>
          <a:endParaRPr lang="en-US"/>
        </a:p>
      </dgm:t>
    </dgm:pt>
    <dgm:pt modelId="{EA8C7828-C874-4DEF-96ED-F9DA0BE23BC7}" type="sibTrans" cxnId="{1A194670-6FF9-4CE7-9F47-9D7F67294074}">
      <dgm:prSet/>
      <dgm:spPr/>
      <dgm:t>
        <a:bodyPr/>
        <a:lstStyle/>
        <a:p>
          <a:endParaRPr lang="en-US"/>
        </a:p>
      </dgm:t>
    </dgm:pt>
    <dgm:pt modelId="{952EB988-1506-F64C-A328-4EFDC4383C9C}" type="pres">
      <dgm:prSet presAssocID="{2D5DAE37-13E5-45CD-84AD-CEAFFAA4DAC6}" presName="vert0" presStyleCnt="0">
        <dgm:presLayoutVars>
          <dgm:dir/>
          <dgm:animOne val="branch"/>
          <dgm:animLvl val="lvl"/>
        </dgm:presLayoutVars>
      </dgm:prSet>
      <dgm:spPr/>
    </dgm:pt>
    <dgm:pt modelId="{17173B90-BC74-834B-8513-79EF46312A9A}" type="pres">
      <dgm:prSet presAssocID="{C961016C-F6CD-4FD5-9D22-25BC999F0BDD}" presName="thickLine" presStyleLbl="alignNode1" presStyleIdx="0" presStyleCnt="2"/>
      <dgm:spPr/>
    </dgm:pt>
    <dgm:pt modelId="{E82BAEBF-FB3E-224E-9F30-893A409170EF}" type="pres">
      <dgm:prSet presAssocID="{C961016C-F6CD-4FD5-9D22-25BC999F0BDD}" presName="horz1" presStyleCnt="0"/>
      <dgm:spPr/>
    </dgm:pt>
    <dgm:pt modelId="{CFBEDB2B-E6E8-F14B-B572-64474868350E}" type="pres">
      <dgm:prSet presAssocID="{C961016C-F6CD-4FD5-9D22-25BC999F0BDD}" presName="tx1" presStyleLbl="revTx" presStyleIdx="0" presStyleCnt="2"/>
      <dgm:spPr/>
    </dgm:pt>
    <dgm:pt modelId="{F4EF9B7C-96C9-5045-A82F-11C7D37524F6}" type="pres">
      <dgm:prSet presAssocID="{C961016C-F6CD-4FD5-9D22-25BC999F0BDD}" presName="vert1" presStyleCnt="0"/>
      <dgm:spPr/>
    </dgm:pt>
    <dgm:pt modelId="{52A6ACE4-BE98-2344-9C3B-AA85AB70EB2C}" type="pres">
      <dgm:prSet presAssocID="{E4D20736-425A-4580-BB12-F34BCF5217AB}" presName="thickLine" presStyleLbl="alignNode1" presStyleIdx="1" presStyleCnt="2"/>
      <dgm:spPr/>
    </dgm:pt>
    <dgm:pt modelId="{A3D8C26A-D108-3B4A-B025-7B97EFA8156C}" type="pres">
      <dgm:prSet presAssocID="{E4D20736-425A-4580-BB12-F34BCF5217AB}" presName="horz1" presStyleCnt="0"/>
      <dgm:spPr/>
    </dgm:pt>
    <dgm:pt modelId="{298F74E6-3B41-F14E-B9A9-7834B53B56AC}" type="pres">
      <dgm:prSet presAssocID="{E4D20736-425A-4580-BB12-F34BCF5217AB}" presName="tx1" presStyleLbl="revTx" presStyleIdx="1" presStyleCnt="2"/>
      <dgm:spPr/>
    </dgm:pt>
    <dgm:pt modelId="{3B8611A5-CF4E-474C-828C-0EA71DA6A0DD}" type="pres">
      <dgm:prSet presAssocID="{E4D20736-425A-4580-BB12-F34BCF5217AB}" presName="vert1" presStyleCnt="0"/>
      <dgm:spPr/>
    </dgm:pt>
  </dgm:ptLst>
  <dgm:cxnLst>
    <dgm:cxn modelId="{83BD352A-BA99-7F4B-9D4F-F8C786ED11FC}" type="presOf" srcId="{2D5DAE37-13E5-45CD-84AD-CEAFFAA4DAC6}" destId="{952EB988-1506-F64C-A328-4EFDC4383C9C}" srcOrd="0" destOrd="0" presId="urn:microsoft.com/office/officeart/2008/layout/LinedList"/>
    <dgm:cxn modelId="{1A194670-6FF9-4CE7-9F47-9D7F67294074}" srcId="{2D5DAE37-13E5-45CD-84AD-CEAFFAA4DAC6}" destId="{E4D20736-425A-4580-BB12-F34BCF5217AB}" srcOrd="1" destOrd="0" parTransId="{97EFAA4E-3C10-4D8B-9B52-86282C3D7BD5}" sibTransId="{EA8C7828-C874-4DEF-96ED-F9DA0BE23BC7}"/>
    <dgm:cxn modelId="{1332FFC0-C9F7-424D-9BB2-DB70B2F6315E}" srcId="{2D5DAE37-13E5-45CD-84AD-CEAFFAA4DAC6}" destId="{C961016C-F6CD-4FD5-9D22-25BC999F0BDD}" srcOrd="0" destOrd="0" parTransId="{3C66AA2E-8436-4AFD-BCAE-87D9C5D1A978}" sibTransId="{91637124-78BA-4162-A4A2-0EB06363989C}"/>
    <dgm:cxn modelId="{4A1719CD-F034-3644-B7FA-0D2F1C7ADCF1}" type="presOf" srcId="{E4D20736-425A-4580-BB12-F34BCF5217AB}" destId="{298F74E6-3B41-F14E-B9A9-7834B53B56AC}" srcOrd="0" destOrd="0" presId="urn:microsoft.com/office/officeart/2008/layout/LinedList"/>
    <dgm:cxn modelId="{9392ADF8-691D-B340-9557-64313BFE2E5C}" type="presOf" srcId="{C961016C-F6CD-4FD5-9D22-25BC999F0BDD}" destId="{CFBEDB2B-E6E8-F14B-B572-64474868350E}" srcOrd="0" destOrd="0" presId="urn:microsoft.com/office/officeart/2008/layout/LinedList"/>
    <dgm:cxn modelId="{04987DCB-5CAF-CA41-8F2A-45766A1DCE28}" type="presParOf" srcId="{952EB988-1506-F64C-A328-4EFDC4383C9C}" destId="{17173B90-BC74-834B-8513-79EF46312A9A}" srcOrd="0" destOrd="0" presId="urn:microsoft.com/office/officeart/2008/layout/LinedList"/>
    <dgm:cxn modelId="{192C20C1-8E3B-7841-857A-AF7F2ABB6D4B}" type="presParOf" srcId="{952EB988-1506-F64C-A328-4EFDC4383C9C}" destId="{E82BAEBF-FB3E-224E-9F30-893A409170EF}" srcOrd="1" destOrd="0" presId="urn:microsoft.com/office/officeart/2008/layout/LinedList"/>
    <dgm:cxn modelId="{9D0F7D40-0C89-C646-8F77-DD711504BA6A}" type="presParOf" srcId="{E82BAEBF-FB3E-224E-9F30-893A409170EF}" destId="{CFBEDB2B-E6E8-F14B-B572-64474868350E}" srcOrd="0" destOrd="0" presId="urn:microsoft.com/office/officeart/2008/layout/LinedList"/>
    <dgm:cxn modelId="{2B5010F2-7129-5545-878E-834D15815748}" type="presParOf" srcId="{E82BAEBF-FB3E-224E-9F30-893A409170EF}" destId="{F4EF9B7C-96C9-5045-A82F-11C7D37524F6}" srcOrd="1" destOrd="0" presId="urn:microsoft.com/office/officeart/2008/layout/LinedList"/>
    <dgm:cxn modelId="{CFF35D51-CDF0-6947-9ADB-40B36003A8F0}" type="presParOf" srcId="{952EB988-1506-F64C-A328-4EFDC4383C9C}" destId="{52A6ACE4-BE98-2344-9C3B-AA85AB70EB2C}" srcOrd="2" destOrd="0" presId="urn:microsoft.com/office/officeart/2008/layout/LinedList"/>
    <dgm:cxn modelId="{8186A465-6FB9-6F42-928D-3347056BBE10}" type="presParOf" srcId="{952EB988-1506-F64C-A328-4EFDC4383C9C}" destId="{A3D8C26A-D108-3B4A-B025-7B97EFA8156C}" srcOrd="3" destOrd="0" presId="urn:microsoft.com/office/officeart/2008/layout/LinedList"/>
    <dgm:cxn modelId="{809C88BD-51FB-0540-ADCA-199C4066F8E4}" type="presParOf" srcId="{A3D8C26A-D108-3B4A-B025-7B97EFA8156C}" destId="{298F74E6-3B41-F14E-B9A9-7834B53B56AC}" srcOrd="0" destOrd="0" presId="urn:microsoft.com/office/officeart/2008/layout/LinedList"/>
    <dgm:cxn modelId="{A3003D9F-AB0E-F047-A017-39DCC19EBF1B}" type="presParOf" srcId="{A3D8C26A-D108-3B4A-B025-7B97EFA8156C}" destId="{3B8611A5-CF4E-474C-828C-0EA71DA6A0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73B90-BC74-834B-8513-79EF46312A9A}">
      <dsp:nvSpPr>
        <dsp:cNvPr id="0" name=""/>
        <dsp:cNvSpPr/>
      </dsp:nvSpPr>
      <dsp:spPr>
        <a:xfrm>
          <a:off x="0" y="0"/>
          <a:ext cx="4567238" cy="0"/>
        </a:xfrm>
        <a:prstGeom prst="line">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BEDB2B-E6E8-F14B-B572-64474868350E}">
      <dsp:nvSpPr>
        <dsp:cNvPr id="0" name=""/>
        <dsp:cNvSpPr/>
      </dsp:nvSpPr>
      <dsp:spPr>
        <a:xfrm>
          <a:off x="0" y="0"/>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Normally we have been inputting out own data sets or importing our own files with file.choose() </a:t>
          </a:r>
        </a:p>
      </dsp:txBody>
      <dsp:txXfrm>
        <a:off x="0" y="0"/>
        <a:ext cx="4567238" cy="2786062"/>
      </dsp:txXfrm>
    </dsp:sp>
    <dsp:sp modelId="{52A6ACE4-BE98-2344-9C3B-AA85AB70EB2C}">
      <dsp:nvSpPr>
        <dsp:cNvPr id="0" name=""/>
        <dsp:cNvSpPr/>
      </dsp:nvSpPr>
      <dsp:spPr>
        <a:xfrm>
          <a:off x="0" y="2786062"/>
          <a:ext cx="4567238" cy="0"/>
        </a:xfrm>
        <a:prstGeom prst="line">
          <a:avLst/>
        </a:prstGeom>
        <a:gradFill rotWithShape="0">
          <a:gsLst>
            <a:gs pos="0">
              <a:schemeClr val="accent5">
                <a:shade val="50000"/>
                <a:hueOff val="252972"/>
                <a:satOff val="-5595"/>
                <a:lumOff val="41987"/>
                <a:alphaOff val="0"/>
                <a:tint val="50000"/>
                <a:satMod val="300000"/>
              </a:schemeClr>
            </a:gs>
            <a:gs pos="35000">
              <a:schemeClr val="accent5">
                <a:shade val="50000"/>
                <a:hueOff val="252972"/>
                <a:satOff val="-5595"/>
                <a:lumOff val="41987"/>
                <a:alphaOff val="0"/>
                <a:tint val="37000"/>
                <a:satMod val="300000"/>
              </a:schemeClr>
            </a:gs>
            <a:gs pos="100000">
              <a:schemeClr val="accent5">
                <a:shade val="50000"/>
                <a:hueOff val="252972"/>
                <a:satOff val="-5595"/>
                <a:lumOff val="41987"/>
                <a:alphaOff val="0"/>
                <a:tint val="15000"/>
                <a:satMod val="350000"/>
              </a:schemeClr>
            </a:gs>
          </a:gsLst>
          <a:lin ang="16200000" scaled="1"/>
        </a:gradFill>
        <a:ln w="9525" cap="flat" cmpd="sng" algn="ctr">
          <a:solidFill>
            <a:schemeClr val="accent5">
              <a:shade val="50000"/>
              <a:hueOff val="252972"/>
              <a:satOff val="-5595"/>
              <a:lumOff val="4198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298F74E6-3B41-F14E-B9A9-7834B53B56AC}">
      <dsp:nvSpPr>
        <dsp:cNvPr id="0" name=""/>
        <dsp:cNvSpPr/>
      </dsp:nvSpPr>
      <dsp:spPr>
        <a:xfrm>
          <a:off x="0" y="2786062"/>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 can be run by prompting the user for input as well as printing to the monitor.</a:t>
          </a:r>
        </a:p>
      </dsp:txBody>
      <dsp:txXfrm>
        <a:off x="0" y="2786062"/>
        <a:ext cx="4567238" cy="27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51645-911E-6046-8583-498ECD4C8BD5}" type="datetimeFigureOut">
              <a:rPr lang="en-US" smtClean="0"/>
              <a:t>2/19/19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A453-C35E-FC40-8FB3-F34FA452AA8E}" type="slidenum">
              <a:rPr lang="en-US" smtClean="0"/>
              <a:t>‹#›</a:t>
            </a:fld>
            <a:endParaRPr lang="en-US"/>
          </a:p>
        </p:txBody>
      </p:sp>
    </p:spTree>
    <p:extLst>
      <p:ext uri="{BB962C8B-B14F-4D97-AF65-F5344CB8AC3E}">
        <p14:creationId xmlns:p14="http://schemas.microsoft.com/office/powerpoint/2010/main" val="35685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a:t>
            </a:fld>
            <a:endParaRPr lang="en-US"/>
          </a:p>
        </p:txBody>
      </p:sp>
    </p:spTree>
    <p:extLst>
      <p:ext uri="{BB962C8B-B14F-4D97-AF65-F5344CB8AC3E}">
        <p14:creationId xmlns:p14="http://schemas.microsoft.com/office/powerpoint/2010/main" val="185875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10</a:t>
            </a:fld>
            <a:endParaRPr lang="en-US"/>
          </a:p>
        </p:txBody>
      </p:sp>
    </p:spTree>
    <p:extLst>
      <p:ext uri="{BB962C8B-B14F-4D97-AF65-F5344CB8AC3E}">
        <p14:creationId xmlns:p14="http://schemas.microsoft.com/office/powerpoint/2010/main" val="43907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11</a:t>
            </a:fld>
            <a:endParaRPr lang="en-US"/>
          </a:p>
        </p:txBody>
      </p:sp>
    </p:spTree>
    <p:extLst>
      <p:ext uri="{BB962C8B-B14F-4D97-AF65-F5344CB8AC3E}">
        <p14:creationId xmlns:p14="http://schemas.microsoft.com/office/powerpoint/2010/main" val="26388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12</a:t>
            </a:fld>
            <a:endParaRPr lang="en-US"/>
          </a:p>
        </p:txBody>
      </p:sp>
    </p:spTree>
    <p:extLst>
      <p:ext uri="{BB962C8B-B14F-4D97-AF65-F5344CB8AC3E}">
        <p14:creationId xmlns:p14="http://schemas.microsoft.com/office/powerpoint/2010/main" val="96131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13</a:t>
            </a:fld>
            <a:endParaRPr lang="en-US"/>
          </a:p>
        </p:txBody>
      </p:sp>
    </p:spTree>
    <p:extLst>
      <p:ext uri="{BB962C8B-B14F-4D97-AF65-F5344CB8AC3E}">
        <p14:creationId xmlns:p14="http://schemas.microsoft.com/office/powerpoint/2010/main" val="10109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14</a:t>
            </a:fld>
            <a:endParaRPr lang="en-US"/>
          </a:p>
        </p:txBody>
      </p:sp>
    </p:spTree>
    <p:extLst>
      <p:ext uri="{BB962C8B-B14F-4D97-AF65-F5344CB8AC3E}">
        <p14:creationId xmlns:p14="http://schemas.microsoft.com/office/powerpoint/2010/main" val="172418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15</a:t>
            </a:fld>
            <a:endParaRPr lang="en-US"/>
          </a:p>
        </p:txBody>
      </p:sp>
    </p:spTree>
    <p:extLst>
      <p:ext uri="{BB962C8B-B14F-4D97-AF65-F5344CB8AC3E}">
        <p14:creationId xmlns:p14="http://schemas.microsoft.com/office/powerpoint/2010/main" val="175362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16</a:t>
            </a:fld>
            <a:endParaRPr lang="en-US"/>
          </a:p>
        </p:txBody>
      </p:sp>
    </p:spTree>
    <p:extLst>
      <p:ext uri="{BB962C8B-B14F-4D97-AF65-F5344CB8AC3E}">
        <p14:creationId xmlns:p14="http://schemas.microsoft.com/office/powerpoint/2010/main" val="1704126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17</a:t>
            </a:fld>
            <a:endParaRPr lang="en-US"/>
          </a:p>
        </p:txBody>
      </p:sp>
    </p:spTree>
    <p:extLst>
      <p:ext uri="{BB962C8B-B14F-4D97-AF65-F5344CB8AC3E}">
        <p14:creationId xmlns:p14="http://schemas.microsoft.com/office/powerpoint/2010/main" val="67286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18</a:t>
            </a:fld>
            <a:endParaRPr lang="en-US"/>
          </a:p>
        </p:txBody>
      </p:sp>
    </p:spTree>
    <p:extLst>
      <p:ext uri="{BB962C8B-B14F-4D97-AF65-F5344CB8AC3E}">
        <p14:creationId xmlns:p14="http://schemas.microsoft.com/office/powerpoint/2010/main" val="1915935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19</a:t>
            </a:fld>
            <a:endParaRPr lang="en-US"/>
          </a:p>
        </p:txBody>
      </p:sp>
    </p:spTree>
    <p:extLst>
      <p:ext uri="{BB962C8B-B14F-4D97-AF65-F5344CB8AC3E}">
        <p14:creationId xmlns:p14="http://schemas.microsoft.com/office/powerpoint/2010/main" val="123717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a:t>
            </a:fld>
            <a:endParaRPr lang="en-US"/>
          </a:p>
        </p:txBody>
      </p:sp>
    </p:spTree>
    <p:extLst>
      <p:ext uri="{BB962C8B-B14F-4D97-AF65-F5344CB8AC3E}">
        <p14:creationId xmlns:p14="http://schemas.microsoft.com/office/powerpoint/2010/main" val="8760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20</a:t>
            </a:fld>
            <a:endParaRPr lang="en-US"/>
          </a:p>
        </p:txBody>
      </p:sp>
    </p:spTree>
    <p:extLst>
      <p:ext uri="{BB962C8B-B14F-4D97-AF65-F5344CB8AC3E}">
        <p14:creationId xmlns:p14="http://schemas.microsoft.com/office/powerpoint/2010/main" val="438178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21</a:t>
            </a:fld>
            <a:endParaRPr lang="en-US"/>
          </a:p>
        </p:txBody>
      </p:sp>
    </p:spTree>
    <p:extLst>
      <p:ext uri="{BB962C8B-B14F-4D97-AF65-F5344CB8AC3E}">
        <p14:creationId xmlns:p14="http://schemas.microsoft.com/office/powerpoint/2010/main" val="729333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22</a:t>
            </a:fld>
            <a:endParaRPr lang="en-US"/>
          </a:p>
        </p:txBody>
      </p:sp>
    </p:spTree>
    <p:extLst>
      <p:ext uri="{BB962C8B-B14F-4D97-AF65-F5344CB8AC3E}">
        <p14:creationId xmlns:p14="http://schemas.microsoft.com/office/powerpoint/2010/main" val="1587938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23</a:t>
            </a:fld>
            <a:endParaRPr lang="en-US"/>
          </a:p>
        </p:txBody>
      </p:sp>
    </p:spTree>
    <p:extLst>
      <p:ext uri="{BB962C8B-B14F-4D97-AF65-F5344CB8AC3E}">
        <p14:creationId xmlns:p14="http://schemas.microsoft.com/office/powerpoint/2010/main" val="1240328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24</a:t>
            </a:fld>
            <a:endParaRPr lang="en-US"/>
          </a:p>
        </p:txBody>
      </p:sp>
    </p:spTree>
    <p:extLst>
      <p:ext uri="{BB962C8B-B14F-4D97-AF65-F5344CB8AC3E}">
        <p14:creationId xmlns:p14="http://schemas.microsoft.com/office/powerpoint/2010/main" val="152679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25</a:t>
            </a:fld>
            <a:endParaRPr lang="en-US"/>
          </a:p>
        </p:txBody>
      </p:sp>
    </p:spTree>
    <p:extLst>
      <p:ext uri="{BB962C8B-B14F-4D97-AF65-F5344CB8AC3E}">
        <p14:creationId xmlns:p14="http://schemas.microsoft.com/office/powerpoint/2010/main" val="1742290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26</a:t>
            </a:fld>
            <a:endParaRPr lang="en-US"/>
          </a:p>
        </p:txBody>
      </p:sp>
    </p:spTree>
    <p:extLst>
      <p:ext uri="{BB962C8B-B14F-4D97-AF65-F5344CB8AC3E}">
        <p14:creationId xmlns:p14="http://schemas.microsoft.com/office/powerpoint/2010/main" val="1039974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27</a:t>
            </a:fld>
            <a:endParaRPr lang="en-US"/>
          </a:p>
        </p:txBody>
      </p:sp>
    </p:spTree>
    <p:extLst>
      <p:ext uri="{BB962C8B-B14F-4D97-AF65-F5344CB8AC3E}">
        <p14:creationId xmlns:p14="http://schemas.microsoft.com/office/powerpoint/2010/main" val="826340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28</a:t>
            </a:fld>
            <a:endParaRPr lang="en-US"/>
          </a:p>
        </p:txBody>
      </p:sp>
    </p:spTree>
    <p:extLst>
      <p:ext uri="{BB962C8B-B14F-4D97-AF65-F5344CB8AC3E}">
        <p14:creationId xmlns:p14="http://schemas.microsoft.com/office/powerpoint/2010/main" val="1167185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29</a:t>
            </a:fld>
            <a:endParaRPr lang="en-US"/>
          </a:p>
        </p:txBody>
      </p:sp>
    </p:spTree>
    <p:extLst>
      <p:ext uri="{BB962C8B-B14F-4D97-AF65-F5344CB8AC3E}">
        <p14:creationId xmlns:p14="http://schemas.microsoft.com/office/powerpoint/2010/main" val="134736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a:t>
            </a:fld>
            <a:endParaRPr lang="en-US"/>
          </a:p>
        </p:txBody>
      </p:sp>
    </p:spTree>
    <p:extLst>
      <p:ext uri="{BB962C8B-B14F-4D97-AF65-F5344CB8AC3E}">
        <p14:creationId xmlns:p14="http://schemas.microsoft.com/office/powerpoint/2010/main" val="1394844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30</a:t>
            </a:fld>
            <a:endParaRPr lang="en-US"/>
          </a:p>
        </p:txBody>
      </p:sp>
    </p:spTree>
    <p:extLst>
      <p:ext uri="{BB962C8B-B14F-4D97-AF65-F5344CB8AC3E}">
        <p14:creationId xmlns:p14="http://schemas.microsoft.com/office/powerpoint/2010/main" val="41351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31</a:t>
            </a:fld>
            <a:endParaRPr lang="en-US"/>
          </a:p>
        </p:txBody>
      </p:sp>
    </p:spTree>
    <p:extLst>
      <p:ext uri="{BB962C8B-B14F-4D97-AF65-F5344CB8AC3E}">
        <p14:creationId xmlns:p14="http://schemas.microsoft.com/office/powerpoint/2010/main" val="1940960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32</a:t>
            </a:fld>
            <a:endParaRPr lang="en-US"/>
          </a:p>
        </p:txBody>
      </p:sp>
    </p:spTree>
    <p:extLst>
      <p:ext uri="{BB962C8B-B14F-4D97-AF65-F5344CB8AC3E}">
        <p14:creationId xmlns:p14="http://schemas.microsoft.com/office/powerpoint/2010/main" val="663339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33</a:t>
            </a:fld>
            <a:endParaRPr lang="en-US"/>
          </a:p>
        </p:txBody>
      </p:sp>
    </p:spTree>
    <p:extLst>
      <p:ext uri="{BB962C8B-B14F-4D97-AF65-F5344CB8AC3E}">
        <p14:creationId xmlns:p14="http://schemas.microsoft.com/office/powerpoint/2010/main" val="1644280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34</a:t>
            </a:fld>
            <a:endParaRPr lang="en-US"/>
          </a:p>
        </p:txBody>
      </p:sp>
    </p:spTree>
    <p:extLst>
      <p:ext uri="{BB962C8B-B14F-4D97-AF65-F5344CB8AC3E}">
        <p14:creationId xmlns:p14="http://schemas.microsoft.com/office/powerpoint/2010/main" val="1818824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35</a:t>
            </a:fld>
            <a:endParaRPr lang="en-US"/>
          </a:p>
        </p:txBody>
      </p:sp>
    </p:spTree>
    <p:extLst>
      <p:ext uri="{BB962C8B-B14F-4D97-AF65-F5344CB8AC3E}">
        <p14:creationId xmlns:p14="http://schemas.microsoft.com/office/powerpoint/2010/main" val="1666280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36</a:t>
            </a:fld>
            <a:endParaRPr lang="en-US"/>
          </a:p>
        </p:txBody>
      </p:sp>
    </p:spTree>
    <p:extLst>
      <p:ext uri="{BB962C8B-B14F-4D97-AF65-F5344CB8AC3E}">
        <p14:creationId xmlns:p14="http://schemas.microsoft.com/office/powerpoint/2010/main" val="1074409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37</a:t>
            </a:fld>
            <a:endParaRPr lang="en-US"/>
          </a:p>
        </p:txBody>
      </p:sp>
    </p:spTree>
    <p:extLst>
      <p:ext uri="{BB962C8B-B14F-4D97-AF65-F5344CB8AC3E}">
        <p14:creationId xmlns:p14="http://schemas.microsoft.com/office/powerpoint/2010/main" val="356034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38</a:t>
            </a:fld>
            <a:endParaRPr lang="en-US"/>
          </a:p>
        </p:txBody>
      </p:sp>
    </p:spTree>
    <p:extLst>
      <p:ext uri="{BB962C8B-B14F-4D97-AF65-F5344CB8AC3E}">
        <p14:creationId xmlns:p14="http://schemas.microsoft.com/office/powerpoint/2010/main" val="1208258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39</a:t>
            </a:fld>
            <a:endParaRPr lang="en-US"/>
          </a:p>
        </p:txBody>
      </p:sp>
    </p:spTree>
    <p:extLst>
      <p:ext uri="{BB962C8B-B14F-4D97-AF65-F5344CB8AC3E}">
        <p14:creationId xmlns:p14="http://schemas.microsoft.com/office/powerpoint/2010/main" val="154832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a:t>
            </a:fld>
            <a:endParaRPr lang="en-US"/>
          </a:p>
        </p:txBody>
      </p:sp>
    </p:spTree>
    <p:extLst>
      <p:ext uri="{BB962C8B-B14F-4D97-AF65-F5344CB8AC3E}">
        <p14:creationId xmlns:p14="http://schemas.microsoft.com/office/powerpoint/2010/main" val="1382713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40</a:t>
            </a:fld>
            <a:endParaRPr lang="en-US"/>
          </a:p>
        </p:txBody>
      </p:sp>
    </p:spTree>
    <p:extLst>
      <p:ext uri="{BB962C8B-B14F-4D97-AF65-F5344CB8AC3E}">
        <p14:creationId xmlns:p14="http://schemas.microsoft.com/office/powerpoint/2010/main" val="7626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41</a:t>
            </a:fld>
            <a:endParaRPr lang="en-US"/>
          </a:p>
        </p:txBody>
      </p:sp>
    </p:spTree>
    <p:extLst>
      <p:ext uri="{BB962C8B-B14F-4D97-AF65-F5344CB8AC3E}">
        <p14:creationId xmlns:p14="http://schemas.microsoft.com/office/powerpoint/2010/main" val="888009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42</a:t>
            </a:fld>
            <a:endParaRPr lang="en-US"/>
          </a:p>
        </p:txBody>
      </p:sp>
    </p:spTree>
    <p:extLst>
      <p:ext uri="{BB962C8B-B14F-4D97-AF65-F5344CB8AC3E}">
        <p14:creationId xmlns:p14="http://schemas.microsoft.com/office/powerpoint/2010/main" val="786985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43</a:t>
            </a:fld>
            <a:endParaRPr lang="en-US"/>
          </a:p>
        </p:txBody>
      </p:sp>
    </p:spTree>
    <p:extLst>
      <p:ext uri="{BB962C8B-B14F-4D97-AF65-F5344CB8AC3E}">
        <p14:creationId xmlns:p14="http://schemas.microsoft.com/office/powerpoint/2010/main" val="281544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44</a:t>
            </a:fld>
            <a:endParaRPr lang="en-US"/>
          </a:p>
        </p:txBody>
      </p:sp>
    </p:spTree>
    <p:extLst>
      <p:ext uri="{BB962C8B-B14F-4D97-AF65-F5344CB8AC3E}">
        <p14:creationId xmlns:p14="http://schemas.microsoft.com/office/powerpoint/2010/main" val="867114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45</a:t>
            </a:fld>
            <a:endParaRPr lang="en-US"/>
          </a:p>
        </p:txBody>
      </p:sp>
    </p:spTree>
    <p:extLst>
      <p:ext uri="{BB962C8B-B14F-4D97-AF65-F5344CB8AC3E}">
        <p14:creationId xmlns:p14="http://schemas.microsoft.com/office/powerpoint/2010/main" val="2089691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46</a:t>
            </a:fld>
            <a:endParaRPr lang="en-US"/>
          </a:p>
        </p:txBody>
      </p:sp>
    </p:spTree>
    <p:extLst>
      <p:ext uri="{BB962C8B-B14F-4D97-AF65-F5344CB8AC3E}">
        <p14:creationId xmlns:p14="http://schemas.microsoft.com/office/powerpoint/2010/main" val="48086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47</a:t>
            </a:fld>
            <a:endParaRPr lang="en-US"/>
          </a:p>
        </p:txBody>
      </p:sp>
    </p:spTree>
    <p:extLst>
      <p:ext uri="{BB962C8B-B14F-4D97-AF65-F5344CB8AC3E}">
        <p14:creationId xmlns:p14="http://schemas.microsoft.com/office/powerpoint/2010/main" val="113284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5</a:t>
            </a:fld>
            <a:endParaRPr lang="en-US"/>
          </a:p>
        </p:txBody>
      </p:sp>
    </p:spTree>
    <p:extLst>
      <p:ext uri="{BB962C8B-B14F-4D97-AF65-F5344CB8AC3E}">
        <p14:creationId xmlns:p14="http://schemas.microsoft.com/office/powerpoint/2010/main" val="33822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6</a:t>
            </a:fld>
            <a:endParaRPr lang="en-US"/>
          </a:p>
        </p:txBody>
      </p:sp>
    </p:spTree>
    <p:extLst>
      <p:ext uri="{BB962C8B-B14F-4D97-AF65-F5344CB8AC3E}">
        <p14:creationId xmlns:p14="http://schemas.microsoft.com/office/powerpoint/2010/main" val="201431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7</a:t>
            </a:fld>
            <a:endParaRPr lang="en-US"/>
          </a:p>
        </p:txBody>
      </p:sp>
    </p:spTree>
    <p:extLst>
      <p:ext uri="{BB962C8B-B14F-4D97-AF65-F5344CB8AC3E}">
        <p14:creationId xmlns:p14="http://schemas.microsoft.com/office/powerpoint/2010/main" val="20586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8</a:t>
            </a:fld>
            <a:endParaRPr lang="en-US"/>
          </a:p>
        </p:txBody>
      </p:sp>
    </p:spTree>
    <p:extLst>
      <p:ext uri="{BB962C8B-B14F-4D97-AF65-F5344CB8AC3E}">
        <p14:creationId xmlns:p14="http://schemas.microsoft.com/office/powerpoint/2010/main" val="151851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9</a:t>
            </a:fld>
            <a:endParaRPr lang="en-US"/>
          </a:p>
        </p:txBody>
      </p:sp>
    </p:spTree>
    <p:extLst>
      <p:ext uri="{BB962C8B-B14F-4D97-AF65-F5344CB8AC3E}">
        <p14:creationId xmlns:p14="http://schemas.microsoft.com/office/powerpoint/2010/main" val="32545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D8C058-2DEF-4B28-BB8B-D5F1564F7CAA}"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8C058-2DEF-4B28-BB8B-D5F1564F7CAA}" type="datetimeFigureOut">
              <a:rPr lang="en-US" smtClean="0"/>
              <a:t>2/19/19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D8C058-2DEF-4B28-BB8B-D5F1564F7CAA}"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D8C058-2DEF-4B28-BB8B-D5F1564F7CAA}" type="datetimeFigureOut">
              <a:rPr lang="en-US" smtClean="0"/>
              <a:t>2/19/19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D8C058-2DEF-4B28-BB8B-D5F1564F7CAA}" type="datetimeFigureOut">
              <a:rPr lang="en-US" smtClean="0"/>
              <a:t>2/19/19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8C058-2DEF-4B28-BB8B-D5F1564F7CAA}" type="datetimeFigureOut">
              <a:rPr lang="en-US" smtClean="0"/>
              <a:t>2/19/19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8C058-2DEF-4B28-BB8B-D5F1564F7CAA}"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8C058-2DEF-4B28-BB8B-D5F1564F7CAA}" type="datetimeFigureOut">
              <a:rPr lang="en-US" smtClean="0"/>
              <a:t>2/19/19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8C058-2DEF-4B28-BB8B-D5F1564F7CAA}" type="datetimeFigureOut">
              <a:rPr lang="en-US" smtClean="0"/>
              <a:t>2/19/19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B1811-3DD2-4281-9376-5AA6904488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z0.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chive.ics.uci.edu/ml/machine-learning-databas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nside-r.org/r-doc/base/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rdocumentation.org/packages/plyr/versions/1.8.4"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ts.ucla.edu/stat/data/scan.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p:cNvSpPr>
            <a:spLocks noGrp="1"/>
          </p:cNvSpPr>
          <p:nvPr>
            <p:ph type="ctrTitle"/>
          </p:nvPr>
        </p:nvSpPr>
        <p:spPr>
          <a:xfrm>
            <a:off x="306801" y="4058125"/>
            <a:ext cx="3604497" cy="972836"/>
          </a:xfrm>
        </p:spPr>
        <p:txBody>
          <a:bodyPr anchor="t">
            <a:normAutofit/>
          </a:bodyPr>
          <a:lstStyle/>
          <a:p>
            <a:pPr algn="l"/>
            <a:r>
              <a:rPr lang="en-US" sz="3300">
                <a:solidFill>
                  <a:srgbClr val="000000"/>
                </a:solidFill>
              </a:rPr>
              <a:t>Module # 8</a:t>
            </a:r>
          </a:p>
        </p:txBody>
      </p:sp>
      <p:sp>
        <p:nvSpPr>
          <p:cNvPr id="3" name="Subtitle 2"/>
          <p:cNvSpPr>
            <a:spLocks noGrp="1"/>
          </p:cNvSpPr>
          <p:nvPr>
            <p:ph type="subTitle" idx="1"/>
          </p:nvPr>
        </p:nvSpPr>
        <p:spPr>
          <a:xfrm>
            <a:off x="307030" y="3429000"/>
            <a:ext cx="3604268" cy="629123"/>
          </a:xfrm>
        </p:spPr>
        <p:txBody>
          <a:bodyPr anchor="b">
            <a:normAutofit/>
          </a:bodyPr>
          <a:lstStyle/>
          <a:p>
            <a:pPr algn="l"/>
            <a:r>
              <a:rPr lang="en-US" sz="1350" b="1">
                <a:solidFill>
                  <a:srgbClr val="000000"/>
                </a:solidFill>
              </a:rPr>
              <a:t>Input/Output</a:t>
            </a:r>
          </a:p>
          <a:p>
            <a:pPr algn="l"/>
            <a:r>
              <a:rPr lang="en-US" sz="1350">
                <a:solidFill>
                  <a:srgbClr val="000000"/>
                </a:solidFill>
              </a:rPr>
              <a:t>Dr. Friedman</a:t>
            </a:r>
          </a:p>
        </p:txBody>
      </p:sp>
      <p:sp>
        <p:nvSpPr>
          <p:cNvPr id="32"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So, here is output  -- Try it </a:t>
            </a:r>
            <a:r>
              <a:rPr lang="en-US">
                <a:sym typeface="Wingdings"/>
              </a:rPr>
              <a:t></a:t>
            </a:r>
            <a:endParaRPr lang="en-US" dirty="0"/>
          </a:p>
        </p:txBody>
      </p:sp>
      <p:sp>
        <p:nvSpPr>
          <p:cNvPr id="3" name="Content Placeholder 2"/>
          <p:cNvSpPr>
            <a:spLocks noGrp="1"/>
          </p:cNvSpPr>
          <p:nvPr>
            <p:ph idx="1"/>
          </p:nvPr>
        </p:nvSpPr>
        <p:spPr>
          <a:xfrm>
            <a:off x="457200" y="1600200"/>
            <a:ext cx="8229600" cy="4525963"/>
          </a:xfrm>
        </p:spPr>
        <p:txBody>
          <a:bodyPr>
            <a:normAutofit fontScale="92500"/>
          </a:bodyPr>
          <a:lstStyle/>
          <a:p>
            <a:pPr marL="0" indent="0">
              <a:buNone/>
            </a:pPr>
            <a:r>
              <a:rPr lang="en-US"/>
              <a:t>&gt;fun &lt;- function() {</a:t>
            </a:r>
          </a:p>
          <a:p>
            <a:pPr marL="0" indent="0">
              <a:buNone/>
            </a:pPr>
            <a:r>
              <a:rPr lang="en-US"/>
              <a:t>  ANSWER &lt;- readline("Are you a satisfied R user? ")</a:t>
            </a:r>
          </a:p>
          <a:p>
            <a:pPr marL="0" indent="0">
              <a:buNone/>
            </a:pPr>
            <a:r>
              <a:rPr lang="en-US"/>
              <a:t>  if (substr(ANSWER, 1, 1) == "n")</a:t>
            </a:r>
          </a:p>
          <a:p>
            <a:pPr marL="0" indent="0">
              <a:buNone/>
            </a:pPr>
            <a:r>
              <a:rPr lang="en-US"/>
              <a:t>    cat("This is impossible.  YOU LIED!\n")</a:t>
            </a:r>
          </a:p>
          <a:p>
            <a:pPr marL="0" indent="0">
              <a:buNone/>
            </a:pPr>
            <a:r>
              <a:rPr lang="en-US"/>
              <a:t>  else</a:t>
            </a:r>
          </a:p>
          <a:p>
            <a:pPr marL="0" indent="0">
              <a:buNone/>
            </a:pPr>
            <a:r>
              <a:rPr lang="en-US"/>
              <a:t>    cat("I knew it.\n")</a:t>
            </a:r>
          </a:p>
          <a:p>
            <a:pPr marL="0" indent="0">
              <a:buNone/>
            </a:pPr>
            <a:r>
              <a:rPr lang="en-US"/>
              <a:t>}</a:t>
            </a:r>
            <a:br>
              <a:rPr lang="en-US"/>
            </a:br>
            <a:r>
              <a:rPr lang="en-US"/>
              <a:t>&gt;fun() </a:t>
            </a:r>
            <a:endParaRPr lang="en-US" dirty="0"/>
          </a:p>
        </p:txBody>
      </p:sp>
    </p:spTree>
    <p:extLst>
      <p:ext uri="{BB962C8B-B14F-4D97-AF65-F5344CB8AC3E}">
        <p14:creationId xmlns:p14="http://schemas.microsoft.com/office/powerpoint/2010/main" val="179834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t>
            </a:r>
          </a:p>
        </p:txBody>
      </p:sp>
      <p:sp>
        <p:nvSpPr>
          <p:cNvPr id="3" name="Content Placeholder 2"/>
          <p:cNvSpPr>
            <a:spLocks noGrp="1"/>
          </p:cNvSpPr>
          <p:nvPr>
            <p:ph idx="1"/>
          </p:nvPr>
        </p:nvSpPr>
        <p:spPr/>
        <p:txBody>
          <a:bodyPr>
            <a:normAutofit fontScale="85000" lnSpcReduction="20000"/>
          </a:bodyPr>
          <a:lstStyle/>
          <a:p>
            <a:r>
              <a:rPr lang="en-US" dirty="0"/>
              <a:t>Printing to the R console is a core part of a function and package, specifically when returning complicated objects.</a:t>
            </a:r>
          </a:p>
          <a:p>
            <a:r>
              <a:rPr lang="en-US" dirty="0"/>
              <a:t>Print can also be used to run a calculation.</a:t>
            </a:r>
          </a:p>
          <a:p>
            <a:r>
              <a:rPr lang="en-US" dirty="0"/>
              <a:t>For example is </a:t>
            </a:r>
          </a:p>
          <a:p>
            <a:pPr marL="0" indent="0">
              <a:buNone/>
            </a:pPr>
            <a:r>
              <a:rPr lang="en-US" dirty="0"/>
              <a:t>&gt;x = 2</a:t>
            </a:r>
            <a:br>
              <a:rPr lang="en-US" dirty="0"/>
            </a:br>
            <a:r>
              <a:rPr lang="en-US" dirty="0"/>
              <a:t>&gt;y = c(1,2)</a:t>
            </a:r>
          </a:p>
          <a:p>
            <a:pPr marL="0" indent="0">
              <a:buNone/>
            </a:pPr>
            <a:r>
              <a:rPr lang="en-US" dirty="0"/>
              <a:t>&gt; print(x^2)</a:t>
            </a:r>
          </a:p>
          <a:p>
            <a:pPr marL="0" indent="0">
              <a:buNone/>
            </a:pPr>
            <a:r>
              <a:rPr lang="en-US" dirty="0"/>
              <a:t>[1] 4</a:t>
            </a:r>
          </a:p>
          <a:p>
            <a:pPr marL="0" indent="0">
              <a:buNone/>
            </a:pPr>
            <a:r>
              <a:rPr lang="en-US" dirty="0"/>
              <a:t>&gt;print(y^2)</a:t>
            </a:r>
          </a:p>
          <a:p>
            <a:pPr marL="0" indent="0">
              <a:buNone/>
            </a:pPr>
            <a:r>
              <a:rPr lang="en-US" dirty="0"/>
              <a:t>[1] 1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
            </a:r>
          </a:p>
        </p:txBody>
      </p:sp>
      <p:sp>
        <p:nvSpPr>
          <p:cNvPr id="3" name="Content Placeholder 2"/>
          <p:cNvSpPr>
            <a:spLocks noGrp="1"/>
          </p:cNvSpPr>
          <p:nvPr>
            <p:ph idx="1"/>
          </p:nvPr>
        </p:nvSpPr>
        <p:spPr/>
        <p:txBody>
          <a:bodyPr>
            <a:normAutofit fontScale="92500" lnSpcReduction="10000"/>
          </a:bodyPr>
          <a:lstStyle/>
          <a:p>
            <a:r>
              <a:rPr lang="en-US" dirty="0"/>
              <a:t>Cat() is better used when dealing with characters and strings.</a:t>
            </a:r>
          </a:p>
          <a:p>
            <a:r>
              <a:rPr lang="en-US" dirty="0"/>
              <a:t>It has default handling for spaces and quotation marks</a:t>
            </a:r>
          </a:p>
          <a:p>
            <a:pPr marL="0" indent="0">
              <a:buNone/>
            </a:pPr>
            <a:r>
              <a:rPr lang="en-US" dirty="0"/>
              <a:t>&gt; print(“</a:t>
            </a:r>
            <a:r>
              <a:rPr lang="en-US" dirty="0" err="1"/>
              <a:t>abc</a:t>
            </a:r>
            <a:r>
              <a:rPr lang="en-US" dirty="0"/>
              <a:t>”)</a:t>
            </a:r>
          </a:p>
          <a:p>
            <a:pPr marL="0" indent="0">
              <a:buNone/>
            </a:pPr>
            <a:r>
              <a:rPr lang="en-US" dirty="0"/>
              <a:t>[1] “</a:t>
            </a:r>
            <a:r>
              <a:rPr lang="en-US" dirty="0" err="1"/>
              <a:t>abc</a:t>
            </a:r>
            <a:r>
              <a:rPr lang="en-US" dirty="0"/>
              <a:t>”</a:t>
            </a:r>
          </a:p>
          <a:p>
            <a:pPr marL="0" indent="0">
              <a:buNone/>
            </a:pPr>
            <a:r>
              <a:rPr lang="en-US" dirty="0"/>
              <a:t>&gt; cat(“</a:t>
            </a:r>
            <a:r>
              <a:rPr lang="en-US" dirty="0" err="1"/>
              <a:t>abc</a:t>
            </a:r>
            <a:r>
              <a:rPr lang="en-US" dirty="0"/>
              <a:t>\n”)</a:t>
            </a:r>
          </a:p>
          <a:p>
            <a:pPr marL="0" indent="0">
              <a:buNone/>
            </a:pPr>
            <a:r>
              <a:rPr lang="en-US" dirty="0"/>
              <a:t>[1] </a:t>
            </a:r>
            <a:r>
              <a:rPr lang="en-US" dirty="0" err="1"/>
              <a:t>abc</a:t>
            </a:r>
            <a:endParaRPr lang="en-US" dirty="0"/>
          </a:p>
          <a:p>
            <a:r>
              <a:rPr lang="en-US" dirty="0"/>
              <a:t>Remember that \n is break-line.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
            </a:r>
          </a:p>
        </p:txBody>
      </p:sp>
      <p:sp>
        <p:nvSpPr>
          <p:cNvPr id="3" name="Content Placeholder 2"/>
          <p:cNvSpPr>
            <a:spLocks noGrp="1"/>
          </p:cNvSpPr>
          <p:nvPr>
            <p:ph idx="1"/>
          </p:nvPr>
        </p:nvSpPr>
        <p:spPr/>
        <p:txBody>
          <a:bodyPr/>
          <a:lstStyle/>
          <a:p>
            <a:r>
              <a:rPr lang="en-US" dirty="0"/>
              <a:t>Cat has many useful functions such as string formatting.</a:t>
            </a:r>
          </a:p>
          <a:p>
            <a:pPr marL="0" indent="0">
              <a:buNone/>
            </a:pPr>
            <a:r>
              <a:rPr lang="en-US" dirty="0"/>
              <a:t>&gt; x = c(5,12,13,8,88)</a:t>
            </a:r>
          </a:p>
          <a:p>
            <a:pPr marL="0" indent="0">
              <a:buNone/>
            </a:pPr>
            <a:r>
              <a:rPr lang="en-US" dirty="0"/>
              <a:t>&gt; cat(</a:t>
            </a:r>
            <a:r>
              <a:rPr lang="en-US" dirty="0" err="1"/>
              <a:t>x,sep</a:t>
            </a:r>
            <a:r>
              <a:rPr lang="en-US" dirty="0"/>
              <a:t>=c(“.”,”.”,”.”,”\n”,”\n”)</a:t>
            </a:r>
          </a:p>
          <a:p>
            <a:pPr marL="0" indent="0">
              <a:buNone/>
            </a:pPr>
            <a:r>
              <a:rPr lang="en-US" dirty="0"/>
              <a:t>[1] 5.12.13.8</a:t>
            </a:r>
          </a:p>
          <a:p>
            <a:pPr marL="0" indent="0">
              <a:buNone/>
            </a:pPr>
            <a:r>
              <a:rPr lang="en-US" dirty="0"/>
              <a:t>[2] 88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lstStyle/>
          <a:p>
            <a:r>
              <a:rPr lang="en-US" dirty="0" err="1"/>
              <a:t>read.table</a:t>
            </a:r>
            <a:r>
              <a:rPr lang="en-US" dirty="0"/>
              <a:t>() is often more useful than scan() because data files often have a mixture of  numeric and character data. Use the Sep=“” function to set your separator variable.</a:t>
            </a:r>
          </a:p>
          <a:p>
            <a:r>
              <a:rPr lang="en-US" dirty="0" err="1"/>
              <a:t>Read.table</a:t>
            </a:r>
            <a:r>
              <a:rPr lang="en-US" dirty="0"/>
              <a:t>() also has ,header=TRUE, argument that allows you to enter the fire row as header in your data frame automatically.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lstStyle/>
          <a:p>
            <a:r>
              <a:rPr lang="en-US" dirty="0"/>
              <a:t>An example if we have a 5x3 matrix file</a:t>
            </a:r>
          </a:p>
          <a:p>
            <a:r>
              <a:rPr lang="en-US" dirty="0"/>
              <a:t>We could use &gt;scan()</a:t>
            </a:r>
          </a:p>
          <a:p>
            <a:pPr marL="0" indent="0">
              <a:buNone/>
            </a:pPr>
            <a:r>
              <a:rPr lang="en-US" dirty="0"/>
              <a:t>&gt;x = </a:t>
            </a:r>
            <a:r>
              <a:rPr lang="en-US" dirty="0" err="1"/>
              <a:t>matrixscan</a:t>
            </a:r>
            <a:r>
              <a:rPr lang="en-US" dirty="0"/>
              <a:t>(“</a:t>
            </a:r>
            <a:r>
              <a:rPr lang="en-US" dirty="0" err="1"/>
              <a:t>x”,nrow</a:t>
            </a:r>
            <a:r>
              <a:rPr lang="en-US" dirty="0"/>
              <a:t>=5,byrow=TRUE)</a:t>
            </a:r>
          </a:p>
          <a:p>
            <a:r>
              <a:rPr lang="en-US" dirty="0"/>
              <a:t>But it is better to use </a:t>
            </a:r>
            <a:r>
              <a:rPr lang="en-US" dirty="0" err="1"/>
              <a:t>read.matrix</a:t>
            </a:r>
            <a:r>
              <a:rPr lang="en-US" dirty="0"/>
              <a:t> and </a:t>
            </a:r>
            <a:r>
              <a:rPr lang="en-US" dirty="0" err="1"/>
              <a:t>read.table</a:t>
            </a:r>
            <a:endParaRPr lang="en-US" dirty="0"/>
          </a:p>
          <a:p>
            <a:pPr marL="0" indent="0">
              <a:buNone/>
            </a:pPr>
            <a:r>
              <a:rPr lang="en-US" dirty="0"/>
              <a:t>&gt;</a:t>
            </a:r>
            <a:r>
              <a:rPr lang="en-US" dirty="0" err="1"/>
              <a:t>read.matrix</a:t>
            </a:r>
            <a:r>
              <a:rPr lang="en-US" dirty="0"/>
              <a:t> = function(filename) {</a:t>
            </a:r>
            <a:r>
              <a:rPr lang="en-US" dirty="0" err="1"/>
              <a:t>as.matrix</a:t>
            </a:r>
            <a:r>
              <a:rPr lang="en-US" dirty="0"/>
              <a:t>(</a:t>
            </a:r>
            <a:r>
              <a:rPr lang="en-US" dirty="0" err="1"/>
              <a:t>read.table</a:t>
            </a:r>
            <a:r>
              <a:rPr lang="en-US" dirty="0"/>
              <a:t>(filename))}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readLines</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When reading text from a file you can also use the &gt;</a:t>
            </a:r>
            <a:r>
              <a:rPr lang="en-US" dirty="0" err="1"/>
              <a:t>readLines</a:t>
            </a:r>
            <a:r>
              <a:rPr lang="en-US" dirty="0"/>
              <a:t>() function that will return the read file all at once.</a:t>
            </a:r>
            <a:br>
              <a:rPr lang="en-US" dirty="0"/>
            </a:br>
            <a:endParaRPr lang="en-US" dirty="0"/>
          </a:p>
          <a:p>
            <a:r>
              <a:rPr lang="en-US" dirty="0"/>
              <a:t>The example file we will use is a file called </a:t>
            </a:r>
            <a:r>
              <a:rPr lang="en-US" dirty="0">
                <a:hlinkClick r:id="rId3" action="ppaction://hlinkfile"/>
              </a:rPr>
              <a:t>z0</a:t>
            </a:r>
            <a:r>
              <a:rPr lang="en-US" dirty="0"/>
              <a:t> which has these values</a:t>
            </a:r>
          </a:p>
          <a:p>
            <a:pPr marL="0" indent="0">
              <a:buNone/>
            </a:pPr>
            <a:r>
              <a:rPr lang="en-US" dirty="0"/>
              <a:t>     John 25</a:t>
            </a:r>
          </a:p>
          <a:p>
            <a:pPr marL="0" indent="0">
              <a:buNone/>
            </a:pPr>
            <a:r>
              <a:rPr lang="en-US" dirty="0"/>
              <a:t>     Mary 28</a:t>
            </a:r>
          </a:p>
          <a:p>
            <a:pPr marL="0" indent="0">
              <a:buNone/>
            </a:pPr>
            <a:r>
              <a:rPr lang="en-US" dirty="0"/>
              <a:t>     Jim 19</a:t>
            </a:r>
          </a:p>
          <a:p>
            <a:endParaRPr lang="en-US" dirty="0"/>
          </a:p>
          <a:p>
            <a:r>
              <a:rPr lang="en-US" dirty="0"/>
              <a:t>When we want to read a file line by line we need to create a connection to the file in 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851256"/>
              </p:ext>
            </p:extLst>
          </p:nvPr>
        </p:nvGraphicFramePr>
        <p:xfrm>
          <a:off x="2667000" y="3459480"/>
          <a:ext cx="6096000" cy="1112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John</a:t>
                      </a:r>
                    </a:p>
                  </a:txBody>
                  <a:tcPr/>
                </a:tc>
                <a:tc>
                  <a:txBody>
                    <a:bodyPr/>
                    <a:lstStyle/>
                    <a:p>
                      <a:r>
                        <a:rPr lang="en-US" dirty="0"/>
                        <a:t>25</a:t>
                      </a:r>
                    </a:p>
                  </a:txBody>
                  <a:tcPr/>
                </a:tc>
                <a:extLst>
                  <a:ext uri="{0D108BD9-81ED-4DB2-BD59-A6C34878D82A}">
                    <a16:rowId xmlns:a16="http://schemas.microsoft.com/office/drawing/2014/main" val="10000"/>
                  </a:ext>
                </a:extLst>
              </a:tr>
              <a:tr h="370840">
                <a:tc>
                  <a:txBody>
                    <a:bodyPr/>
                    <a:lstStyle/>
                    <a:p>
                      <a:r>
                        <a:rPr lang="en-US" dirty="0"/>
                        <a:t>Mary</a:t>
                      </a:r>
                    </a:p>
                  </a:txBody>
                  <a:tcPr/>
                </a:tc>
                <a:tc>
                  <a:txBody>
                    <a:bodyPr/>
                    <a:lstStyle/>
                    <a:p>
                      <a:r>
                        <a:rPr lang="en-US" dirty="0"/>
                        <a:t>28</a:t>
                      </a:r>
                    </a:p>
                  </a:txBody>
                  <a:tcPr/>
                </a:tc>
                <a:extLst>
                  <a:ext uri="{0D108BD9-81ED-4DB2-BD59-A6C34878D82A}">
                    <a16:rowId xmlns:a16="http://schemas.microsoft.com/office/drawing/2014/main" val="10001"/>
                  </a:ext>
                </a:extLst>
              </a:tr>
              <a:tr h="370840">
                <a:tc>
                  <a:txBody>
                    <a:bodyPr/>
                    <a:lstStyle/>
                    <a:p>
                      <a:r>
                        <a:rPr lang="en-US" dirty="0"/>
                        <a:t>Jim</a:t>
                      </a:r>
                    </a:p>
                  </a:txBody>
                  <a:tcPr/>
                </a:tc>
                <a:tc>
                  <a:txBody>
                    <a:bodyPr/>
                    <a:lstStyle/>
                    <a:p>
                      <a:r>
                        <a:rPr lang="en-US" dirty="0"/>
                        <a:t>19</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lstStyle/>
          <a:p>
            <a:r>
              <a:rPr lang="en-US" dirty="0"/>
              <a:t>A connection is essentially a file object that holds the file in an object that allows you to call various functions on the file.</a:t>
            </a:r>
          </a:p>
          <a:p>
            <a:endParaRPr lang="en-US" dirty="0"/>
          </a:p>
          <a:p>
            <a:r>
              <a:rPr lang="en-US" dirty="0"/>
              <a:t>You can do this by calling file() or </a:t>
            </a:r>
            <a:r>
              <a:rPr lang="en-US" dirty="0" err="1"/>
              <a:t>url</a:t>
            </a:r>
            <a:r>
              <a:rPr lang="en-US" dirty="0"/>
              <a:t>()</a:t>
            </a:r>
          </a:p>
          <a:p>
            <a:r>
              <a:rPr lang="en-US" dirty="0"/>
              <a:t>If we have a file called z0.txt</a:t>
            </a:r>
          </a:p>
          <a:p>
            <a:pPr marL="0" indent="0">
              <a:buNone/>
            </a:pPr>
            <a:r>
              <a:rPr lang="en-US" dirty="0"/>
              <a:t>&gt;c = file(“z0”,”r”)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normAutofit fontScale="92500" lnSpcReduction="10000"/>
          </a:bodyPr>
          <a:lstStyle/>
          <a:p>
            <a:r>
              <a:rPr lang="en-US" dirty="0"/>
              <a:t>In the previous example using &gt;</a:t>
            </a:r>
            <a:r>
              <a:rPr lang="en-US" dirty="0" err="1"/>
              <a:t>readLines</a:t>
            </a:r>
            <a:r>
              <a:rPr lang="en-US" dirty="0"/>
              <a:t>() would return us the entire file,</a:t>
            </a:r>
          </a:p>
          <a:p>
            <a:r>
              <a:rPr lang="en-US" dirty="0"/>
              <a:t>However using this new method file() allows us to call and return the file piece by piece.</a:t>
            </a:r>
          </a:p>
          <a:p>
            <a:pPr marL="0" indent="0">
              <a:buNone/>
            </a:pPr>
            <a:r>
              <a:rPr lang="en-US" dirty="0"/>
              <a:t>&gt;c = file(“z0”,”r”)</a:t>
            </a:r>
          </a:p>
          <a:p>
            <a:pPr marL="0" indent="0">
              <a:buNone/>
            </a:pPr>
            <a:r>
              <a:rPr lang="en-US" dirty="0"/>
              <a:t>&gt;</a:t>
            </a:r>
            <a:r>
              <a:rPr lang="en-US" dirty="0" err="1"/>
              <a:t>readLines</a:t>
            </a:r>
            <a:r>
              <a:rPr lang="en-US" dirty="0"/>
              <a:t>(</a:t>
            </a:r>
            <a:r>
              <a:rPr lang="en-US" dirty="0" err="1"/>
              <a:t>c,n</a:t>
            </a:r>
            <a:r>
              <a:rPr lang="en-US" dirty="0"/>
              <a:t>=1)</a:t>
            </a:r>
          </a:p>
          <a:p>
            <a:pPr marL="0" indent="0">
              <a:buNone/>
            </a:pPr>
            <a:r>
              <a:rPr lang="en-US" dirty="0"/>
              <a:t>[1] “John 25”</a:t>
            </a:r>
          </a:p>
          <a:p>
            <a:pPr marL="0" indent="0">
              <a:buNone/>
            </a:pPr>
            <a:r>
              <a:rPr lang="en-US" dirty="0" err="1"/>
              <a:t>readLines</a:t>
            </a:r>
            <a:r>
              <a:rPr lang="en-US" dirty="0"/>
              <a:t>(</a:t>
            </a:r>
            <a:r>
              <a:rPr lang="en-US" dirty="0" err="1"/>
              <a:t>c,n</a:t>
            </a:r>
            <a:r>
              <a:rPr lang="en-US" dirty="0"/>
              <a:t>=1)</a:t>
            </a:r>
          </a:p>
          <a:p>
            <a:pPr marL="0" indent="0">
              <a:buNone/>
            </a:pPr>
            <a:r>
              <a:rPr lang="en-US" dirty="0"/>
              <a:t>[2] “Mary 28”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lstStyle/>
          <a:p>
            <a:r>
              <a:rPr lang="en-US" dirty="0"/>
              <a:t>In this case “n=X” is the increment. This allows us to read the file line by line and when it reaches the end of the file it will return </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 8</a:t>
            </a:r>
          </a:p>
        </p:txBody>
      </p:sp>
      <p:sp>
        <p:nvSpPr>
          <p:cNvPr id="3" name="Content Placeholder 2"/>
          <p:cNvSpPr>
            <a:spLocks noGrp="1"/>
          </p:cNvSpPr>
          <p:nvPr>
            <p:ph idx="1"/>
          </p:nvPr>
        </p:nvSpPr>
        <p:spPr>
          <a:xfrm>
            <a:off x="553638" y="2226469"/>
            <a:ext cx="7886700" cy="3263504"/>
          </a:xfrm>
        </p:spPr>
        <p:txBody>
          <a:bodyPr>
            <a:normAutofit fontScale="62500" lnSpcReduction="20000"/>
          </a:bodyPr>
          <a:lstStyle/>
          <a:p>
            <a:pPr lvl="1"/>
            <a:r>
              <a:rPr lang="en-US" dirty="0"/>
              <a:t>Using the scan () function</a:t>
            </a:r>
          </a:p>
          <a:p>
            <a:pPr lvl="1"/>
            <a:r>
              <a:rPr lang="en-US" dirty="0"/>
              <a:t>Using the </a:t>
            </a:r>
            <a:r>
              <a:rPr lang="en-US" dirty="0" err="1"/>
              <a:t>readline</a:t>
            </a:r>
            <a:r>
              <a:rPr lang="en-US" dirty="0"/>
              <a:t> () function</a:t>
            </a:r>
          </a:p>
          <a:p>
            <a:pPr lvl="1"/>
            <a:r>
              <a:rPr lang="en-US" dirty="0"/>
              <a:t>Reading and Writing files (function)</a:t>
            </a:r>
          </a:p>
          <a:p>
            <a:pPr lvl="1"/>
            <a:r>
              <a:rPr lang="en-US" dirty="0"/>
              <a:t>Access the internet (function)</a:t>
            </a:r>
          </a:p>
          <a:p>
            <a:endParaRPr lang="en-US" dirty="0"/>
          </a:p>
          <a:p>
            <a:pPr lvl="1"/>
            <a:r>
              <a:rPr lang="en-US" dirty="0"/>
              <a:t>Overview</a:t>
            </a:r>
          </a:p>
          <a:p>
            <a:pPr lvl="1"/>
            <a:r>
              <a:rPr lang="en-US" dirty="0"/>
              <a:t>String-Manipulation functions </a:t>
            </a:r>
          </a:p>
          <a:p>
            <a:endParaRPr lang="en-US" dirty="0"/>
          </a:p>
          <a:p>
            <a:r>
              <a:rPr lang="en-US" dirty="0"/>
              <a:t>Introduction to </a:t>
            </a:r>
            <a:r>
              <a:rPr lang="en-US" dirty="0" err="1"/>
              <a:t>plyr</a:t>
            </a:r>
            <a:r>
              <a:rPr lang="en-US" dirty="0"/>
              <a:t> package – </a:t>
            </a:r>
            <a:r>
              <a:rPr lang="en-US" dirty="0">
                <a:solidFill>
                  <a:srgbClr val="00B050"/>
                </a:solidFill>
              </a:rPr>
              <a:t>More advanced</a:t>
            </a:r>
          </a:p>
          <a:p>
            <a:pPr marL="0" indent="0">
              <a:buNone/>
            </a:pPr>
            <a:r>
              <a:rPr lang="en-US" dirty="0"/>
              <a:t> </a:t>
            </a:r>
            <a:br>
              <a:rPr lang="en-US" dirty="0"/>
            </a:br>
            <a:r>
              <a:rPr lang="en-US" dirty="0"/>
              <a:t> </a:t>
            </a:r>
          </a:p>
        </p:txBody>
      </p:sp>
      <p:sp>
        <p:nvSpPr>
          <p:cNvPr id="4" name="Double Brace 3"/>
          <p:cNvSpPr/>
          <p:nvPr/>
        </p:nvSpPr>
        <p:spPr>
          <a:xfrm>
            <a:off x="544457" y="2237015"/>
            <a:ext cx="5932543" cy="1436914"/>
          </a:xfrm>
          <a:prstGeom prst="bracePair">
            <a:avLst/>
          </a:prstGeom>
          <a:no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Rectangle 4"/>
          <p:cNvSpPr/>
          <p:nvPr/>
        </p:nvSpPr>
        <p:spPr>
          <a:xfrm flipH="1">
            <a:off x="6629400" y="2743199"/>
            <a:ext cx="914400" cy="56333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a:t>Chapter 10</a:t>
            </a:r>
          </a:p>
        </p:txBody>
      </p:sp>
      <p:sp>
        <p:nvSpPr>
          <p:cNvPr id="6" name="Double Brace 5"/>
          <p:cNvSpPr/>
          <p:nvPr/>
        </p:nvSpPr>
        <p:spPr>
          <a:xfrm>
            <a:off x="617934" y="3686173"/>
            <a:ext cx="5782866" cy="567929"/>
          </a:xfrm>
          <a:prstGeom prst="bracePair">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Rectangle 6"/>
          <p:cNvSpPr/>
          <p:nvPr/>
        </p:nvSpPr>
        <p:spPr>
          <a:xfrm>
            <a:off x="6553200" y="3721386"/>
            <a:ext cx="1086871" cy="48169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Chapter 11</a:t>
            </a:r>
          </a:p>
        </p:txBody>
      </p:sp>
    </p:spTree>
    <p:extLst>
      <p:ext uri="{BB962C8B-B14F-4D97-AF65-F5344CB8AC3E}">
        <p14:creationId xmlns:p14="http://schemas.microsoft.com/office/powerpoint/2010/main" val="2336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normAutofit fontScale="92500" lnSpcReduction="20000"/>
          </a:bodyPr>
          <a:lstStyle/>
          <a:p>
            <a:r>
              <a:rPr lang="en-US" dirty="0"/>
              <a:t>To do this we must use the &gt;seek() function.</a:t>
            </a:r>
          </a:p>
          <a:p>
            <a:endParaRPr lang="en-US" dirty="0"/>
          </a:p>
          <a:p>
            <a:pPr marL="0" indent="0">
              <a:buNone/>
            </a:pPr>
            <a:r>
              <a:rPr lang="en-US" dirty="0"/>
              <a:t>&gt;c = file(“z0”,”r”)</a:t>
            </a:r>
          </a:p>
          <a:p>
            <a:pPr marL="0" indent="0">
              <a:buNone/>
            </a:pPr>
            <a:r>
              <a:rPr lang="en-US" dirty="0" err="1"/>
              <a:t>readLines</a:t>
            </a:r>
            <a:r>
              <a:rPr lang="en-US" dirty="0"/>
              <a:t>(c, n=2)</a:t>
            </a:r>
          </a:p>
          <a:p>
            <a:pPr marL="0" indent="0">
              <a:buNone/>
            </a:pPr>
            <a:r>
              <a:rPr lang="en-US" dirty="0"/>
              <a:t>[1] “John 25” “Mary 28”</a:t>
            </a:r>
          </a:p>
          <a:p>
            <a:pPr marL="0" indent="0">
              <a:buNone/>
            </a:pPr>
            <a:r>
              <a:rPr lang="en-US" dirty="0"/>
              <a:t>&gt;seek(con=c, where=0)</a:t>
            </a:r>
          </a:p>
          <a:p>
            <a:pPr marL="0" indent="0">
              <a:buNone/>
            </a:pPr>
            <a:r>
              <a:rPr lang="en-US" dirty="0"/>
              <a:t>[1] 16</a:t>
            </a:r>
          </a:p>
          <a:p>
            <a:pPr marL="0" indent="0">
              <a:buNone/>
            </a:pPr>
            <a:r>
              <a:rPr lang="en-US" dirty="0"/>
              <a:t>&gt; </a:t>
            </a:r>
            <a:r>
              <a:rPr lang="en-US" dirty="0" err="1"/>
              <a:t>readLines</a:t>
            </a:r>
            <a:r>
              <a:rPr lang="en-US" dirty="0"/>
              <a:t>(</a:t>
            </a:r>
            <a:r>
              <a:rPr lang="en-US" dirty="0" err="1"/>
              <a:t>c,n</a:t>
            </a:r>
            <a:r>
              <a:rPr lang="en-US" dirty="0"/>
              <a:t>=1)</a:t>
            </a:r>
          </a:p>
          <a:p>
            <a:pPr marL="0" indent="0">
              <a:buNone/>
            </a:pPr>
            <a:r>
              <a:rPr lang="en-US" dirty="0"/>
              <a:t>[1] “John 25”</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a:t>
            </a:r>
          </a:p>
        </p:txBody>
      </p:sp>
      <p:sp>
        <p:nvSpPr>
          <p:cNvPr id="3" name="Content Placeholder 2"/>
          <p:cNvSpPr>
            <a:spLocks noGrp="1"/>
          </p:cNvSpPr>
          <p:nvPr>
            <p:ph idx="1"/>
          </p:nvPr>
        </p:nvSpPr>
        <p:spPr/>
        <p:txBody>
          <a:bodyPr>
            <a:normAutofit lnSpcReduction="10000"/>
          </a:bodyPr>
          <a:lstStyle/>
          <a:p>
            <a:r>
              <a:rPr lang="en-US" dirty="0"/>
              <a:t>The seek() function tells where=XX argument file pointer is. It will tell us how many characters from the start of the file.</a:t>
            </a:r>
          </a:p>
          <a:p>
            <a:r>
              <a:rPr lang="en-US" dirty="0"/>
              <a:t>Where=0 means that we wish to position the file pointer to start with zero characters from the start of the file. (directly at the beginning)</a:t>
            </a:r>
          </a:p>
          <a:p>
            <a:r>
              <a:rPr lang="en-US" dirty="0"/>
              <a:t>The return we say was [1] 16, this value is telling us what character the pointer was on before seeking. (this includes white spaces)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from URL</a:t>
            </a:r>
          </a:p>
        </p:txBody>
      </p:sp>
      <p:sp>
        <p:nvSpPr>
          <p:cNvPr id="3" name="Content Placeholder 2"/>
          <p:cNvSpPr>
            <a:spLocks noGrp="1"/>
          </p:cNvSpPr>
          <p:nvPr>
            <p:ph idx="1"/>
          </p:nvPr>
        </p:nvSpPr>
        <p:spPr/>
        <p:txBody>
          <a:bodyPr>
            <a:normAutofit fontScale="85000" lnSpcReduction="20000"/>
          </a:bodyPr>
          <a:lstStyle/>
          <a:p>
            <a:r>
              <a:rPr lang="en-US" dirty="0"/>
              <a:t>R will allow us to connect and download files from URL, </a:t>
            </a:r>
            <a:r>
              <a:rPr lang="en-US" dirty="0" err="1"/>
              <a:t>read.table</a:t>
            </a:r>
            <a:r>
              <a:rPr lang="en-US" dirty="0"/>
              <a:t>() and scan() both accept these inputs as valid.</a:t>
            </a:r>
          </a:p>
          <a:p>
            <a:r>
              <a:rPr lang="en-US" dirty="0"/>
              <a:t>The example the book gives is downloading a echocardiogram data set from a university website. In this example, it uses paste function. </a:t>
            </a:r>
          </a:p>
          <a:p>
            <a:endParaRPr lang="en-US" dirty="0"/>
          </a:p>
          <a:p>
            <a:pPr marL="0" indent="0">
              <a:buNone/>
            </a:pPr>
            <a:r>
              <a:rPr lang="en-US" dirty="0"/>
              <a:t>&gt; x = </a:t>
            </a:r>
            <a:r>
              <a:rPr lang="en-US" dirty="0">
                <a:hlinkClick r:id="rId3"/>
              </a:rPr>
              <a:t>http://archive.ics.uci.edu/ml/machine-learning-databases/</a:t>
            </a:r>
            <a:endParaRPr lang="en-US" dirty="0"/>
          </a:p>
          <a:p>
            <a:pPr marL="0" indent="0">
              <a:buNone/>
            </a:pPr>
            <a:r>
              <a:rPr lang="en-US" dirty="0"/>
              <a:t>&gt; x = </a:t>
            </a:r>
            <a:r>
              <a:rPr lang="en-US" dirty="0">
                <a:solidFill>
                  <a:srgbClr val="FF0000"/>
                </a:solidFill>
              </a:rPr>
              <a:t>paste</a:t>
            </a:r>
            <a:r>
              <a:rPr lang="en-US" dirty="0"/>
              <a:t>(x, “echocardiogram/</a:t>
            </a:r>
            <a:r>
              <a:rPr lang="en-US" dirty="0" err="1"/>
              <a:t>echocardiogram.data”,set</a:t>
            </a:r>
            <a:r>
              <a:rPr lang="en-US" dirty="0"/>
              <a:t>=“”)</a:t>
            </a:r>
          </a:p>
          <a:p>
            <a:pPr marL="0" indent="0">
              <a:buNone/>
            </a:pPr>
            <a:r>
              <a:rPr lang="en-US" dirty="0"/>
              <a:t>&gt; y = read.csv(x)</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p>
        </p:txBody>
      </p:sp>
      <p:sp>
        <p:nvSpPr>
          <p:cNvPr id="3" name="Content Placeholder 2"/>
          <p:cNvSpPr>
            <a:spLocks noGrp="1"/>
          </p:cNvSpPr>
          <p:nvPr>
            <p:ph idx="1"/>
          </p:nvPr>
        </p:nvSpPr>
        <p:spPr/>
        <p:txBody>
          <a:bodyPr>
            <a:normAutofit fontScale="92500"/>
          </a:bodyPr>
          <a:lstStyle/>
          <a:p>
            <a:pPr marL="0" indent="0">
              <a:buNone/>
            </a:pPr>
            <a:r>
              <a:rPr lang="en-US" dirty="0"/>
              <a:t>&gt;</a:t>
            </a:r>
            <a:r>
              <a:rPr lang="en-US" dirty="0" err="1"/>
              <a:t>write.table</a:t>
            </a:r>
            <a:r>
              <a:rPr lang="en-US" dirty="0"/>
              <a:t>() is a commonly used function for writing a file.</a:t>
            </a:r>
          </a:p>
          <a:p>
            <a:pPr marL="0" indent="0">
              <a:buNone/>
            </a:pPr>
            <a:r>
              <a:rPr lang="en-US" dirty="0"/>
              <a:t>&gt; kids = c(“Jack”, “Jill”)</a:t>
            </a:r>
          </a:p>
          <a:p>
            <a:pPr marL="0" indent="0">
              <a:buNone/>
            </a:pPr>
            <a:r>
              <a:rPr lang="en-US" dirty="0"/>
              <a:t>&gt; ages = c(12,10)</a:t>
            </a:r>
          </a:p>
          <a:p>
            <a:pPr marL="0" indent="0">
              <a:buNone/>
            </a:pPr>
            <a:r>
              <a:rPr lang="en-US" dirty="0"/>
              <a:t>&gt; d = </a:t>
            </a:r>
            <a:r>
              <a:rPr lang="en-US" dirty="0" err="1"/>
              <a:t>data.frame</a:t>
            </a:r>
            <a:r>
              <a:rPr lang="en-US" dirty="0"/>
              <a:t>(</a:t>
            </a:r>
            <a:r>
              <a:rPr lang="en-US" dirty="0" err="1"/>
              <a:t>kids,ages,stringsAsFactors</a:t>
            </a:r>
            <a:r>
              <a:rPr lang="en-US" dirty="0"/>
              <a:t>=FALSE)</a:t>
            </a:r>
          </a:p>
          <a:p>
            <a:pPr marL="0" indent="0">
              <a:buNone/>
            </a:pPr>
            <a:r>
              <a:rPr lang="en-US" dirty="0"/>
              <a:t>&gt; </a:t>
            </a:r>
            <a:r>
              <a:rPr lang="en-US" dirty="0" err="1"/>
              <a:t>write.tables</a:t>
            </a:r>
            <a:r>
              <a:rPr lang="en-US" dirty="0"/>
              <a:t>(</a:t>
            </a:r>
            <a:r>
              <a:rPr lang="en-US" dirty="0" err="1"/>
              <a:t>d,”kds</a:t>
            </a:r>
            <a:r>
              <a:rPr lang="en-US" dirty="0"/>
              <a:t>”)</a:t>
            </a:r>
          </a:p>
          <a:p>
            <a:r>
              <a:rPr lang="en-US" dirty="0"/>
              <a:t>This will create a file called kids using the d </a:t>
            </a:r>
            <a:r>
              <a:rPr lang="en-US" dirty="0" err="1"/>
              <a:t>dataframe</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with Cat()</a:t>
            </a:r>
          </a:p>
        </p:txBody>
      </p:sp>
      <p:sp>
        <p:nvSpPr>
          <p:cNvPr id="3" name="Content Placeholder 2"/>
          <p:cNvSpPr>
            <a:spLocks noGrp="1"/>
          </p:cNvSpPr>
          <p:nvPr>
            <p:ph idx="1"/>
          </p:nvPr>
        </p:nvSpPr>
        <p:spPr/>
        <p:txBody>
          <a:bodyPr>
            <a:normAutofit fontScale="92500" lnSpcReduction="10000"/>
          </a:bodyPr>
          <a:lstStyle/>
          <a:p>
            <a:r>
              <a:rPr lang="en-US" dirty="0"/>
              <a:t>The cat() function we used before can also be used to create a file as well, one part at a time.</a:t>
            </a:r>
          </a:p>
          <a:p>
            <a:endParaRPr lang="en-US" dirty="0"/>
          </a:p>
          <a:p>
            <a:pPr marL="0" indent="0">
              <a:buNone/>
            </a:pPr>
            <a:r>
              <a:rPr lang="en-US" dirty="0"/>
              <a:t>&gt;cat(“</a:t>
            </a:r>
            <a:r>
              <a:rPr lang="en-US" dirty="0" err="1"/>
              <a:t>abc</a:t>
            </a:r>
            <a:r>
              <a:rPr lang="en-US" dirty="0"/>
              <a:t>\n”, file = “u”)</a:t>
            </a:r>
          </a:p>
          <a:p>
            <a:pPr marL="0" indent="0">
              <a:buNone/>
            </a:pPr>
            <a:r>
              <a:rPr lang="en-US" dirty="0"/>
              <a:t>&gt;cat(“de\</a:t>
            </a:r>
            <a:r>
              <a:rPr lang="en-US" dirty="0" err="1"/>
              <a:t>n”file</a:t>
            </a:r>
            <a:r>
              <a:rPr lang="en-US" dirty="0"/>
              <a:t>=“</a:t>
            </a:r>
            <a:r>
              <a:rPr lang="en-US" dirty="0" err="1"/>
              <a:t>u”,append</a:t>
            </a:r>
            <a:r>
              <a:rPr lang="en-US" dirty="0"/>
              <a:t>=TRUE)</a:t>
            </a:r>
            <a:br>
              <a:rPr lang="en-US" dirty="0"/>
            </a:br>
            <a:endParaRPr lang="en-US" dirty="0"/>
          </a:p>
          <a:p>
            <a:r>
              <a:rPr lang="en-US" dirty="0"/>
              <a:t>Cat() will save the file after each command, thus the append=TRUE command is needed to add lines instead of </a:t>
            </a:r>
            <a:r>
              <a:rPr lang="en-US" dirty="0" err="1"/>
              <a:t>overwritting</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11</a:t>
            </a:r>
            <a:br>
              <a:rPr lang="en-US" dirty="0"/>
            </a:br>
            <a:r>
              <a:rPr lang="en-US" dirty="0"/>
              <a:t>String Manipulation</a:t>
            </a:r>
          </a:p>
        </p:txBody>
      </p:sp>
      <p:sp>
        <p:nvSpPr>
          <p:cNvPr id="3" name="Content Placeholder 2"/>
          <p:cNvSpPr>
            <a:spLocks noGrp="1"/>
          </p:cNvSpPr>
          <p:nvPr>
            <p:ph idx="1"/>
          </p:nvPr>
        </p:nvSpPr>
        <p:spPr/>
        <p:txBody>
          <a:bodyPr>
            <a:normAutofit fontScale="85000" lnSpcReduction="20000"/>
          </a:bodyPr>
          <a:lstStyle/>
          <a:p>
            <a:r>
              <a:rPr lang="en-US" b="1" dirty="0"/>
              <a:t>String</a:t>
            </a:r>
            <a:r>
              <a:rPr lang="en-US" dirty="0"/>
              <a:t> is traditionally a sequence of characters, either as a some kind of variable. A string is generally understood as a data type and is often implemented as an array of bytes (or words) that stores a sequence of elements, typically characters, using some character encoding. </a:t>
            </a:r>
          </a:p>
          <a:p>
            <a:r>
              <a:rPr lang="en-US" b="1" dirty="0"/>
              <a:t>String manipulation</a:t>
            </a:r>
            <a:r>
              <a:rPr lang="en-US" dirty="0"/>
              <a:t>, according to Bal and </a:t>
            </a:r>
            <a:r>
              <a:rPr lang="en-US" dirty="0" err="1"/>
              <a:t>Grune</a:t>
            </a:r>
            <a:r>
              <a:rPr lang="en-US" dirty="0"/>
              <a:t> (Programming language essentials -1994), is the action of the fundamental operations on strings, including their creation, concatenation, the extraction of string segments, string matching, their comparison, discovering their length, replacing substrings by other strings, storage, and </a:t>
            </a:r>
            <a:r>
              <a:rPr lang="en-US" dirty="0">
                <a:solidFill>
                  <a:srgbClr val="FF0000"/>
                </a:solidFill>
              </a:rPr>
              <a:t>input/output</a:t>
            </a: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11</a:t>
            </a:r>
            <a:br>
              <a:rPr lang="en-US" dirty="0"/>
            </a:br>
            <a:r>
              <a:rPr lang="en-US" dirty="0"/>
              <a:t>In R, string manipulation</a:t>
            </a:r>
          </a:p>
        </p:txBody>
      </p:sp>
      <p:sp>
        <p:nvSpPr>
          <p:cNvPr id="3" name="Content Placeholder 2"/>
          <p:cNvSpPr>
            <a:spLocks noGrp="1"/>
          </p:cNvSpPr>
          <p:nvPr>
            <p:ph idx="1"/>
          </p:nvPr>
        </p:nvSpPr>
        <p:spPr/>
        <p:txBody>
          <a:bodyPr/>
          <a:lstStyle/>
          <a:p>
            <a:r>
              <a:rPr lang="en-US" dirty="0"/>
              <a:t>While we have been talking about reading and writing files involving numeric data and character data. We may need to manipulate character data (strings).</a:t>
            </a:r>
          </a:p>
          <a:p>
            <a:r>
              <a:rPr lang="en-US" dirty="0"/>
              <a:t>R has many tools to allow you to manipulate strings and characters. </a:t>
            </a:r>
          </a:p>
        </p:txBody>
      </p:sp>
    </p:spTree>
    <p:extLst>
      <p:ext uri="{BB962C8B-B14F-4D97-AF65-F5344CB8AC3E}">
        <p14:creationId xmlns:p14="http://schemas.microsoft.com/office/powerpoint/2010/main" val="105138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String manipulation </a:t>
            </a:r>
          </a:p>
        </p:txBody>
      </p:sp>
      <p:sp>
        <p:nvSpPr>
          <p:cNvPr id="3" name="Content Placeholder 2"/>
          <p:cNvSpPr>
            <a:spLocks noGrp="1"/>
          </p:cNvSpPr>
          <p:nvPr>
            <p:ph idx="1"/>
          </p:nvPr>
        </p:nvSpPr>
        <p:spPr/>
        <p:txBody>
          <a:bodyPr>
            <a:normAutofit fontScale="85000" lnSpcReduction="10000"/>
          </a:bodyPr>
          <a:lstStyle/>
          <a:p>
            <a:r>
              <a:rPr lang="en-US" dirty="0"/>
              <a:t>In this two types of strings:</a:t>
            </a:r>
          </a:p>
          <a:p>
            <a:pPr marL="0" indent="0">
              <a:buNone/>
            </a:pPr>
            <a:r>
              <a:rPr lang="en-US" dirty="0" err="1"/>
              <a:t>i</a:t>
            </a:r>
            <a:r>
              <a:rPr lang="en-US" dirty="0"/>
              <a:t>. </a:t>
            </a:r>
            <a:r>
              <a:rPr lang="en-US" dirty="0" err="1"/>
              <a:t>ignore.case</a:t>
            </a:r>
            <a:r>
              <a:rPr lang="en-US" dirty="0"/>
              <a:t>(string) </a:t>
            </a:r>
            <a:br>
              <a:rPr lang="en-US" dirty="0"/>
            </a:br>
            <a:r>
              <a:rPr lang="en-US" dirty="0"/>
              <a:t>This function specifies that a pattern should ignore the case of matches. if FALSE, the pattern matching is </a:t>
            </a:r>
            <a:r>
              <a:rPr lang="en-US" i="1" dirty="0"/>
              <a:t>case sensitive</a:t>
            </a:r>
            <a:r>
              <a:rPr lang="en-US" dirty="0"/>
              <a:t> and if TRUE, case is ignored during matching.</a:t>
            </a:r>
          </a:p>
          <a:p>
            <a:pPr marL="0" indent="0">
              <a:buNone/>
            </a:pPr>
            <a:r>
              <a:rPr lang="en-US" dirty="0"/>
              <a:t>&gt;pattern &lt;- "</a:t>
            </a:r>
            <a:r>
              <a:rPr lang="en-US" dirty="0" err="1"/>
              <a:t>a.b</a:t>
            </a:r>
            <a:r>
              <a:rPr lang="en-US" dirty="0"/>
              <a:t>"</a:t>
            </a:r>
          </a:p>
          <a:p>
            <a:pPr marL="0" indent="0">
              <a:buNone/>
            </a:pPr>
            <a:r>
              <a:rPr lang="fi-FI" dirty="0"/>
              <a:t> &gt;</a:t>
            </a:r>
            <a:r>
              <a:rPr lang="fi-FI" dirty="0" err="1"/>
              <a:t>strings</a:t>
            </a:r>
            <a:r>
              <a:rPr lang="fi-FI" dirty="0"/>
              <a:t> &lt;- c(”ABB”, ”</a:t>
            </a:r>
            <a:r>
              <a:rPr lang="fi-FI" dirty="0" err="1"/>
              <a:t>aaB</a:t>
            </a:r>
            <a:r>
              <a:rPr lang="fi-FI" dirty="0"/>
              <a:t>”, ”</a:t>
            </a:r>
            <a:r>
              <a:rPr lang="fi-FI" dirty="0" err="1"/>
              <a:t>aab</a:t>
            </a:r>
            <a:r>
              <a:rPr lang="fi-FI" dirty="0"/>
              <a:t>”)</a:t>
            </a:r>
            <a:endParaRPr lang="fi-FI" dirty="0">
              <a:hlinkClick r:id="rId3"/>
            </a:endParaRPr>
          </a:p>
          <a:p>
            <a:pPr marL="0" indent="0">
              <a:buNone/>
            </a:pPr>
            <a:r>
              <a:rPr lang="fi-FI" dirty="0"/>
              <a:t>&gt;</a:t>
            </a:r>
            <a:r>
              <a:rPr lang="fi-FI" dirty="0" err="1"/>
              <a:t>str_detect</a:t>
            </a:r>
            <a:r>
              <a:rPr lang="fi-FI" dirty="0"/>
              <a:t>(</a:t>
            </a:r>
            <a:r>
              <a:rPr lang="fi-FI" dirty="0" err="1"/>
              <a:t>strings</a:t>
            </a:r>
            <a:r>
              <a:rPr lang="fi-FI" dirty="0"/>
              <a:t>, </a:t>
            </a:r>
            <a:r>
              <a:rPr lang="fi-FI" dirty="0" err="1"/>
              <a:t>pattern</a:t>
            </a:r>
            <a:r>
              <a:rPr lang="fi-FI" dirty="0"/>
              <a:t>)</a:t>
            </a:r>
          </a:p>
          <a:p>
            <a:pPr marL="0" indent="0">
              <a:buNone/>
            </a:pPr>
            <a:r>
              <a:rPr lang="fi-FI" dirty="0"/>
              <a:t>&gt;</a:t>
            </a:r>
            <a:r>
              <a:rPr lang="fi-FI" dirty="0" err="1"/>
              <a:t>str_detect</a:t>
            </a:r>
            <a:r>
              <a:rPr lang="fi-FI" dirty="0"/>
              <a:t>(</a:t>
            </a:r>
            <a:r>
              <a:rPr lang="fi-FI" dirty="0" err="1"/>
              <a:t>strings</a:t>
            </a:r>
            <a:r>
              <a:rPr lang="fi-FI" dirty="0"/>
              <a:t>, </a:t>
            </a:r>
            <a:r>
              <a:rPr lang="fi-FI" dirty="0" err="1"/>
              <a:t>ignore.case</a:t>
            </a:r>
            <a:r>
              <a:rPr lang="fi-FI" dirty="0"/>
              <a:t>(</a:t>
            </a:r>
            <a:r>
              <a:rPr lang="fi-FI" dirty="0" err="1"/>
              <a:t>pattern</a:t>
            </a:r>
            <a:r>
              <a:rPr lang="fi-FI" dirty="0"/>
              <a:t>))</a:t>
            </a:r>
            <a:br>
              <a:rPr lang="en-US" dirty="0"/>
            </a:br>
            <a:r>
              <a:rPr lang="en-US" dirty="0"/>
              <a:t> </a:t>
            </a:r>
          </a:p>
        </p:txBody>
      </p:sp>
    </p:spTree>
    <p:extLst>
      <p:ext uri="{BB962C8B-B14F-4D97-AF65-F5344CB8AC3E}">
        <p14:creationId xmlns:p14="http://schemas.microsoft.com/office/powerpoint/2010/main" val="146162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paste()</a:t>
            </a:r>
          </a:p>
        </p:txBody>
      </p:sp>
      <p:sp>
        <p:nvSpPr>
          <p:cNvPr id="3" name="Content Placeholder 2"/>
          <p:cNvSpPr>
            <a:spLocks noGrp="1"/>
          </p:cNvSpPr>
          <p:nvPr>
            <p:ph idx="1"/>
          </p:nvPr>
        </p:nvSpPr>
        <p:spPr/>
        <p:txBody>
          <a:bodyPr>
            <a:normAutofit fontScale="85000" lnSpcReduction="20000"/>
          </a:bodyPr>
          <a:lstStyle/>
          <a:p>
            <a:r>
              <a:rPr lang="en-US" dirty="0"/>
              <a:t>The function paste converts its arguments (via </a:t>
            </a:r>
            <a:r>
              <a:rPr lang="en-US" dirty="0" err="1"/>
              <a:t>as.character</a:t>
            </a:r>
            <a:r>
              <a:rPr lang="en-US" dirty="0"/>
              <a:t>) to character strings, and concatenate them (separating them by the string given by </a:t>
            </a:r>
            <a:r>
              <a:rPr lang="en-US" dirty="0" err="1"/>
              <a:t>sep</a:t>
            </a:r>
            <a:r>
              <a:rPr lang="en-US" dirty="0"/>
              <a:t>). If the arguments are vectors, they are concatenated term-by-term to give a character vector result. Vector arguments are recycled as needed, with zero-length arguments being recycled to "".  </a:t>
            </a:r>
          </a:p>
          <a:p>
            <a:pPr marL="0" indent="0">
              <a:buNone/>
            </a:pPr>
            <a:r>
              <a:rPr lang="en-US" dirty="0"/>
              <a:t>&gt;paste(LETTERS) </a:t>
            </a:r>
            <a:br>
              <a:rPr lang="en-US" dirty="0"/>
            </a:br>
            <a:r>
              <a:rPr lang="en-US" dirty="0"/>
              <a:t>[1] "A" "B" "C" "D" "E" "F" "G" "H" "I" "J" "K" "L" "M" "N" "O" "P" "Q" "R" "S" "T" "U" "V" "W" "X" "Y" "Z”</a:t>
            </a:r>
          </a:p>
          <a:p>
            <a:pPr marL="0" indent="0">
              <a:buNone/>
            </a:pPr>
            <a:r>
              <a:rPr lang="en-US" dirty="0"/>
              <a:t>&gt;</a:t>
            </a:r>
            <a:r>
              <a:rPr lang="sv-SE" dirty="0"/>
              <a:t> </a:t>
            </a:r>
            <a:r>
              <a:rPr lang="sv-SE" dirty="0" err="1"/>
              <a:t>paste</a:t>
            </a:r>
            <a:r>
              <a:rPr lang="sv-SE" dirty="0"/>
              <a:t> (c("a", "b", "c"), 1:5, sep="")</a:t>
            </a:r>
          </a:p>
          <a:p>
            <a:pPr marL="0" indent="0">
              <a:buNone/>
            </a:pPr>
            <a:r>
              <a:rPr lang="sv-SE" dirty="0"/>
              <a:t>[1] "a1" "b2" "c3" "a4" "b5"</a:t>
            </a:r>
            <a:endParaRPr lang="en-US" dirty="0"/>
          </a:p>
        </p:txBody>
      </p:sp>
    </p:spTree>
    <p:extLst>
      <p:ext uri="{BB962C8B-B14F-4D97-AF65-F5344CB8AC3E}">
        <p14:creationId xmlns:p14="http://schemas.microsoft.com/office/powerpoint/2010/main" val="1865681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r>
              <a:rPr lang="en-US" dirty="0"/>
              <a:t>()</a:t>
            </a:r>
          </a:p>
        </p:txBody>
      </p:sp>
      <p:sp>
        <p:nvSpPr>
          <p:cNvPr id="3" name="Content Placeholder 2"/>
          <p:cNvSpPr>
            <a:spLocks noGrp="1"/>
          </p:cNvSpPr>
          <p:nvPr>
            <p:ph idx="1"/>
          </p:nvPr>
        </p:nvSpPr>
        <p:spPr/>
        <p:txBody>
          <a:bodyPr>
            <a:normAutofit lnSpcReduction="10000"/>
          </a:bodyPr>
          <a:lstStyle/>
          <a:p>
            <a:r>
              <a:rPr lang="en-US" dirty="0"/>
              <a:t>If you are looking to a specific set of characters in a string (or elements in a vector) you can do that with </a:t>
            </a:r>
            <a:r>
              <a:rPr lang="en-US" dirty="0" err="1"/>
              <a:t>grep</a:t>
            </a:r>
            <a:r>
              <a:rPr lang="en-US" dirty="0"/>
              <a:t>()</a:t>
            </a:r>
          </a:p>
          <a:p>
            <a:pPr marL="0" indent="0">
              <a:buNone/>
            </a:pPr>
            <a:r>
              <a:rPr lang="en-US" dirty="0"/>
              <a:t>&gt;</a:t>
            </a:r>
            <a:r>
              <a:rPr lang="fr-FR" dirty="0"/>
              <a:t>x &lt;- c("16_24cat", "25_34cat", "35_44catch", "45_54Cat", "55_104fat")</a:t>
            </a:r>
            <a:br>
              <a:rPr lang="fr-FR" dirty="0"/>
            </a:br>
            <a:r>
              <a:rPr lang="fr-FR" dirty="0"/>
              <a:t>&gt;</a:t>
            </a:r>
            <a:r>
              <a:rPr lang="en-US" dirty="0" err="1"/>
              <a:t>grep</a:t>
            </a:r>
            <a:r>
              <a:rPr lang="en-US" dirty="0"/>
              <a:t>(pattern = "cat", x = x)</a:t>
            </a:r>
            <a:br>
              <a:rPr lang="en-US" dirty="0"/>
            </a:br>
            <a:r>
              <a:rPr lang="da-DK" dirty="0"/>
              <a:t>[1] 1 2 3</a:t>
            </a:r>
            <a:br>
              <a:rPr lang="da-DK" dirty="0"/>
            </a:br>
            <a:r>
              <a:rPr lang="da-DK" dirty="0"/>
              <a:t>&gt;</a:t>
            </a:r>
            <a:r>
              <a:rPr lang="en-US" dirty="0" err="1"/>
              <a:t>grep</a:t>
            </a:r>
            <a:r>
              <a:rPr lang="en-US" dirty="0"/>
              <a:t>("cat$", x, </a:t>
            </a:r>
            <a:r>
              <a:rPr lang="en-US" dirty="0" err="1"/>
              <a:t>ignore.case</a:t>
            </a:r>
            <a:r>
              <a:rPr lang="en-US" dirty="0"/>
              <a:t> = T)</a:t>
            </a:r>
            <a:br>
              <a:rPr lang="en-US" dirty="0"/>
            </a:br>
            <a:r>
              <a:rPr lang="en-US" dirty="0"/>
              <a:t>&gt;[1] 1 2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661" r="24551"/>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a:solidFill>
              <a:srgbClr val="3739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24072" y="629268"/>
            <a:ext cx="4939868" cy="1286160"/>
          </a:xfrm>
        </p:spPr>
        <p:txBody>
          <a:bodyPr anchor="b">
            <a:normAutofit/>
          </a:bodyPr>
          <a:lstStyle/>
          <a:p>
            <a:pPr>
              <a:lnSpc>
                <a:spcPct val="90000"/>
              </a:lnSpc>
            </a:pPr>
            <a:r>
              <a:rPr lang="en-US" sz="4100"/>
              <a:t>Background input/output (I/O)</a:t>
            </a:r>
          </a:p>
        </p:txBody>
      </p:sp>
      <p:sp>
        <p:nvSpPr>
          <p:cNvPr id="3" name="Content Placeholder 2"/>
          <p:cNvSpPr>
            <a:spLocks noGrp="1"/>
          </p:cNvSpPr>
          <p:nvPr>
            <p:ph idx="1"/>
          </p:nvPr>
        </p:nvSpPr>
        <p:spPr>
          <a:xfrm>
            <a:off x="3724073" y="2438400"/>
            <a:ext cx="4939867" cy="3785419"/>
          </a:xfrm>
        </p:spPr>
        <p:txBody>
          <a:bodyPr>
            <a:normAutofit/>
          </a:bodyPr>
          <a:lstStyle/>
          <a:p>
            <a:r>
              <a:rPr lang="en-US" sz="1700" b="1"/>
              <a:t>Input</a:t>
            </a:r>
            <a:r>
              <a:rPr lang="en-US" sz="1700"/>
              <a:t>: anything being sent or given to the machine/program</a:t>
            </a:r>
          </a:p>
          <a:p>
            <a:r>
              <a:rPr lang="en-US" sz="1700" b="1"/>
              <a:t>Output</a:t>
            </a:r>
            <a:r>
              <a:rPr lang="en-US" sz="1700"/>
              <a:t>: anything that is returned to the user</a:t>
            </a:r>
          </a:p>
          <a:p>
            <a:r>
              <a:rPr lang="en-US" sz="1700"/>
              <a:t>Our textbook provides the example of ATM cash </a:t>
            </a:r>
            <a:br>
              <a:rPr lang="en-US" sz="1700"/>
            </a:br>
            <a:r>
              <a:rPr lang="en-US" sz="1700"/>
              <a:t>machine.</a:t>
            </a:r>
            <a:br>
              <a:rPr lang="en-US" sz="1700"/>
            </a:br>
            <a:br>
              <a:rPr lang="en-US" sz="1700"/>
            </a:br>
            <a:r>
              <a:rPr lang="en-US" sz="1700"/>
              <a:t>-- Input &gt;&gt;&gt; Reading your card, reading your request,</a:t>
            </a:r>
            <a:br>
              <a:rPr lang="en-US" sz="1700"/>
            </a:br>
            <a:r>
              <a:rPr lang="en-US" sz="1700"/>
              <a:t>   Output&gt;&gt;&gt; printing instructions on the screen, </a:t>
            </a:r>
            <a:br>
              <a:rPr lang="en-US" sz="1700"/>
            </a:br>
            <a:r>
              <a:rPr lang="en-US" sz="1700"/>
              <a:t>   printing your receipt  </a:t>
            </a:r>
          </a:p>
          <a:p>
            <a:pPr marL="0" indent="0">
              <a:buNone/>
            </a:pPr>
            <a:br>
              <a:rPr lang="en-US" sz="1700"/>
            </a:br>
            <a:endParaRPr lang="en-US" sz="1700"/>
          </a:p>
        </p:txBody>
      </p:sp>
    </p:spTree>
    <p:extLst>
      <p:ext uri="{BB962C8B-B14F-4D97-AF65-F5344CB8AC3E}">
        <p14:creationId xmlns:p14="http://schemas.microsoft.com/office/powerpoint/2010/main" val="105564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nchar</a:t>
            </a:r>
            <a:r>
              <a:rPr lang="en-US" dirty="0"/>
              <a:t>()</a:t>
            </a:r>
          </a:p>
        </p:txBody>
      </p:sp>
      <p:sp>
        <p:nvSpPr>
          <p:cNvPr id="3" name="Content Placeholder 2"/>
          <p:cNvSpPr>
            <a:spLocks noGrp="1"/>
          </p:cNvSpPr>
          <p:nvPr>
            <p:ph idx="1"/>
          </p:nvPr>
        </p:nvSpPr>
        <p:spPr/>
        <p:txBody>
          <a:bodyPr>
            <a:normAutofit fontScale="55000" lnSpcReduction="20000"/>
          </a:bodyPr>
          <a:lstStyle/>
          <a:p>
            <a:r>
              <a:rPr lang="en-US" b="1" dirty="0" err="1"/>
              <a:t>nchar</a:t>
            </a:r>
            <a:r>
              <a:rPr lang="en-US" b="1" dirty="0"/>
              <a:t>()</a:t>
            </a:r>
            <a:r>
              <a:rPr lang="en-US" dirty="0"/>
              <a:t> function determines the size of each elements of an character vector. </a:t>
            </a:r>
            <a:r>
              <a:rPr lang="en-US" b="1" dirty="0" err="1"/>
              <a:t>nzchar</a:t>
            </a:r>
            <a:r>
              <a:rPr lang="en-US" b="1" dirty="0"/>
              <a:t>()</a:t>
            </a:r>
            <a:r>
              <a:rPr lang="en-US" dirty="0"/>
              <a:t> tests whether elements of a character vector are non-empty strings.</a:t>
            </a:r>
          </a:p>
          <a:p>
            <a:pPr marL="0" indent="0">
              <a:buNone/>
            </a:pPr>
            <a:r>
              <a:rPr lang="en-US" dirty="0"/>
              <a:t>&gt;</a:t>
            </a:r>
            <a:r>
              <a:rPr lang="en-US" dirty="0" err="1"/>
              <a:t>nchar</a:t>
            </a:r>
            <a:r>
              <a:rPr lang="en-US" dirty="0"/>
              <a:t>(x, type = "chars", </a:t>
            </a:r>
            <a:r>
              <a:rPr lang="en-US" dirty="0" err="1"/>
              <a:t>allowNA</a:t>
            </a:r>
            <a:r>
              <a:rPr lang="en-US" dirty="0"/>
              <a:t> = FALSE)</a:t>
            </a:r>
          </a:p>
          <a:p>
            <a:pPr marL="0" indent="0">
              <a:buNone/>
            </a:pPr>
            <a:r>
              <a:rPr lang="en-US" dirty="0"/>
              <a:t>&gt;</a:t>
            </a:r>
            <a:r>
              <a:rPr lang="en-US" dirty="0" err="1"/>
              <a:t>nzchar</a:t>
            </a:r>
            <a:r>
              <a:rPr lang="en-US" dirty="0"/>
              <a:t>(x) </a:t>
            </a:r>
            <a:br>
              <a:rPr lang="en-US" dirty="0"/>
            </a:br>
            <a:r>
              <a:rPr lang="en-US" dirty="0"/>
              <a:t>    </a:t>
            </a:r>
            <a:r>
              <a:rPr lang="en-US" b="1" dirty="0"/>
              <a:t>x</a:t>
            </a:r>
            <a:r>
              <a:rPr lang="en-US" dirty="0"/>
              <a:t>: character vector</a:t>
            </a:r>
          </a:p>
          <a:p>
            <a:pPr marL="0" indent="0">
              <a:buNone/>
            </a:pPr>
            <a:r>
              <a:rPr lang="en-US" b="1" dirty="0"/>
              <a:t>    type</a:t>
            </a:r>
            <a:r>
              <a:rPr lang="en-US" dirty="0"/>
              <a:t>: bytes, chars or width</a:t>
            </a:r>
          </a:p>
          <a:p>
            <a:pPr marL="0" indent="0">
              <a:buNone/>
            </a:pPr>
            <a:r>
              <a:rPr lang="en-US" b="1" dirty="0"/>
              <a:t>    </a:t>
            </a:r>
            <a:r>
              <a:rPr lang="en-US" b="1" dirty="0" err="1"/>
              <a:t>allowNA</a:t>
            </a:r>
            <a:r>
              <a:rPr lang="en-US" dirty="0"/>
              <a:t>: logical: should NA be returned for invalid </a:t>
            </a:r>
            <a:r>
              <a:rPr lang="en-US" dirty="0" err="1"/>
              <a:t>multibyte</a:t>
            </a:r>
            <a:r>
              <a:rPr lang="en-US" dirty="0"/>
              <a:t> strings or "bytes"-encoded</a:t>
            </a:r>
            <a:br>
              <a:rPr lang="en-US" dirty="0"/>
            </a:br>
            <a:r>
              <a:rPr lang="en-US" dirty="0"/>
              <a:t>    strings (rather than throwing an error)?</a:t>
            </a:r>
            <a:br>
              <a:rPr lang="en-US" dirty="0"/>
            </a:br>
            <a:r>
              <a:rPr lang="en-US" dirty="0"/>
              <a:t>&gt; x &lt;- c("</a:t>
            </a:r>
            <a:r>
              <a:rPr lang="en-US" dirty="0" err="1"/>
              <a:t>red","greed","blue</a:t>
            </a:r>
            <a:r>
              <a:rPr lang="en-US" dirty="0"/>
              <a:t>")</a:t>
            </a:r>
          </a:p>
          <a:p>
            <a:pPr marL="0" indent="0">
              <a:buNone/>
            </a:pPr>
            <a:r>
              <a:rPr lang="en-US" dirty="0"/>
              <a:t>&gt; </a:t>
            </a:r>
            <a:r>
              <a:rPr lang="en-US" dirty="0" err="1"/>
              <a:t>nchar</a:t>
            </a:r>
            <a:r>
              <a:rPr lang="en-US" dirty="0"/>
              <a:t>(x)</a:t>
            </a:r>
          </a:p>
          <a:p>
            <a:pPr marL="0" indent="0">
              <a:buNone/>
            </a:pPr>
            <a:r>
              <a:rPr lang="en-US" dirty="0"/>
              <a:t>[1] 3 5 4</a:t>
            </a:r>
          </a:p>
          <a:p>
            <a:pPr marL="0" indent="0">
              <a:buNone/>
            </a:pPr>
            <a:r>
              <a:rPr lang="en-US" dirty="0"/>
              <a:t>&gt; </a:t>
            </a:r>
            <a:r>
              <a:rPr lang="en-US" dirty="0" err="1"/>
              <a:t>nzchar</a:t>
            </a:r>
            <a:r>
              <a:rPr lang="en-US" dirty="0"/>
              <a:t>(x)</a:t>
            </a:r>
          </a:p>
          <a:p>
            <a:pPr marL="0" indent="0">
              <a:buNone/>
            </a:pPr>
            <a:r>
              <a:rPr lang="en-US" dirty="0"/>
              <a:t>[1] TRUE TRUE TRUE</a:t>
            </a:r>
          </a:p>
          <a:p>
            <a:pPr marL="0" indent="0">
              <a:buNone/>
            </a:pPr>
            <a:r>
              <a:rPr lang="fr-FR" dirty="0"/>
              <a:t>&gt; x &lt;- "</a:t>
            </a:r>
            <a:r>
              <a:rPr lang="fr-FR" dirty="0" err="1"/>
              <a:t>red</a:t>
            </a:r>
            <a:r>
              <a:rPr lang="fr-FR" dirty="0"/>
              <a:t>"</a:t>
            </a:r>
          </a:p>
          <a:p>
            <a:pPr marL="0" indent="0">
              <a:buNone/>
            </a:pPr>
            <a:r>
              <a:rPr lang="fr-FR" dirty="0"/>
              <a:t>&gt; </a:t>
            </a:r>
            <a:r>
              <a:rPr lang="fr-FR" dirty="0" err="1"/>
              <a:t>nchar</a:t>
            </a:r>
            <a:r>
              <a:rPr lang="fr-FR" dirty="0"/>
              <a:t>(x)</a:t>
            </a:r>
          </a:p>
          <a:p>
            <a:pPr marL="0" indent="0">
              <a:buNone/>
            </a:pPr>
            <a:r>
              <a:rPr lang="fr-FR" dirty="0"/>
              <a:t>[1] 3</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sprintf</a:t>
            </a:r>
            <a:r>
              <a:rPr lang="en-US" dirty="0"/>
              <a:t>()</a:t>
            </a:r>
          </a:p>
        </p:txBody>
      </p:sp>
      <p:sp>
        <p:nvSpPr>
          <p:cNvPr id="3" name="Content Placeholder 2"/>
          <p:cNvSpPr>
            <a:spLocks noGrp="1"/>
          </p:cNvSpPr>
          <p:nvPr>
            <p:ph idx="1"/>
          </p:nvPr>
        </p:nvSpPr>
        <p:spPr/>
        <p:txBody>
          <a:bodyPr>
            <a:normAutofit/>
          </a:bodyPr>
          <a:lstStyle/>
          <a:p>
            <a:r>
              <a:rPr lang="en-US" dirty="0"/>
              <a:t>Allows you to format a string </a:t>
            </a:r>
          </a:p>
          <a:p>
            <a:pPr marL="0" indent="0">
              <a:buNone/>
            </a:pPr>
            <a:r>
              <a:rPr lang="en-US" dirty="0"/>
              <a:t>&gt; </a:t>
            </a:r>
            <a:r>
              <a:rPr lang="en-US" dirty="0" err="1"/>
              <a:t>i</a:t>
            </a:r>
            <a:r>
              <a:rPr lang="en-US" dirty="0"/>
              <a:t> = 8</a:t>
            </a:r>
          </a:p>
          <a:p>
            <a:pPr marL="0" indent="0">
              <a:buNone/>
            </a:pPr>
            <a:r>
              <a:rPr lang="en-US" dirty="0"/>
              <a:t>&gt; s = </a:t>
            </a:r>
            <a:r>
              <a:rPr lang="en-US" dirty="0" err="1"/>
              <a:t>sprintf</a:t>
            </a:r>
            <a:r>
              <a:rPr lang="en-US" dirty="0"/>
              <a:t>(“the square of %d is %d”,i,i^2)</a:t>
            </a:r>
          </a:p>
          <a:p>
            <a:pPr marL="0" indent="0">
              <a:buNone/>
            </a:pPr>
            <a:r>
              <a:rPr lang="en-US" dirty="0"/>
              <a:t>&gt;s</a:t>
            </a:r>
          </a:p>
          <a:p>
            <a:pPr marL="0" indent="0">
              <a:buNone/>
            </a:pPr>
            <a:r>
              <a:rPr lang="en-US" dirty="0"/>
              <a:t>[1] “the square of 8 is 64”</a:t>
            </a:r>
          </a:p>
          <a:p>
            <a:r>
              <a:rPr lang="en-US" dirty="0"/>
              <a:t>The % sign tells the computer to look for a value to place into the string (at the end of the function) and the d (in %d) says it’s an integer</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strsplit</a:t>
            </a:r>
            <a:r>
              <a:rPr lang="en-US" dirty="0"/>
              <a:t>()</a:t>
            </a:r>
          </a:p>
        </p:txBody>
      </p:sp>
      <p:sp>
        <p:nvSpPr>
          <p:cNvPr id="3" name="Content Placeholder 2"/>
          <p:cNvSpPr>
            <a:spLocks noGrp="1"/>
          </p:cNvSpPr>
          <p:nvPr>
            <p:ph idx="1"/>
          </p:nvPr>
        </p:nvSpPr>
        <p:spPr/>
        <p:txBody>
          <a:bodyPr/>
          <a:lstStyle/>
          <a:p>
            <a:r>
              <a:rPr lang="en-US" dirty="0" err="1"/>
              <a:t>Strsplit</a:t>
            </a:r>
            <a:r>
              <a:rPr lang="en-US" dirty="0"/>
              <a:t>() allows us to split a string into values. This is very useful with date math or time math.</a:t>
            </a:r>
          </a:p>
          <a:p>
            <a:pPr marL="0" indent="0">
              <a:buNone/>
            </a:pPr>
            <a:r>
              <a:rPr lang="en-US" dirty="0"/>
              <a:t>&gt; </a:t>
            </a:r>
            <a:r>
              <a:rPr lang="en-US" dirty="0" err="1"/>
              <a:t>strsplit</a:t>
            </a:r>
            <a:r>
              <a:rPr lang="en-US" dirty="0"/>
              <a:t>(“6-16-2011”, split=“-”)</a:t>
            </a:r>
          </a:p>
          <a:p>
            <a:pPr marL="0" indent="0">
              <a:buNone/>
            </a:pPr>
            <a:r>
              <a:rPr lang="en-US" dirty="0"/>
              <a:t>[[1]]</a:t>
            </a:r>
          </a:p>
          <a:p>
            <a:pPr marL="0" indent="0">
              <a:buNone/>
            </a:pPr>
            <a:r>
              <a:rPr lang="en-US" dirty="0"/>
              <a:t>[1] “6” “16” “2011”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has many tools</a:t>
            </a:r>
          </a:p>
        </p:txBody>
      </p:sp>
      <p:sp>
        <p:nvSpPr>
          <p:cNvPr id="3" name="Content Placeholder 2"/>
          <p:cNvSpPr>
            <a:spLocks noGrp="1"/>
          </p:cNvSpPr>
          <p:nvPr>
            <p:ph idx="1"/>
          </p:nvPr>
        </p:nvSpPr>
        <p:spPr/>
        <p:txBody>
          <a:bodyPr/>
          <a:lstStyle/>
          <a:p>
            <a:r>
              <a:rPr lang="en-US" dirty="0"/>
              <a:t>We covered a lot of tools today and not all of them will be useful to your needs, however being aware of these tools allows you to solve any problems </a:t>
            </a:r>
            <a:r>
              <a:rPr lang="en-US"/>
              <a:t>you encounter </a:t>
            </a:r>
            <a:r>
              <a:rPr lang="en-US" dirty="0"/>
              <a:t>while creating your package.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plyr</a:t>
            </a:r>
            <a:r>
              <a:rPr lang="en-US" dirty="0"/>
              <a:t> package in R</a:t>
            </a:r>
          </a:p>
        </p:txBody>
      </p:sp>
      <p:sp>
        <p:nvSpPr>
          <p:cNvPr id="3" name="Subtitle 2"/>
          <p:cNvSpPr>
            <a:spLocks noGrp="1"/>
          </p:cNvSpPr>
          <p:nvPr>
            <p:ph type="subTitle" idx="1"/>
          </p:nvPr>
        </p:nvSpPr>
        <p:spPr/>
        <p:txBody>
          <a:bodyPr/>
          <a:lstStyle/>
          <a:p>
            <a:r>
              <a:rPr lang="en-US" dirty="0"/>
              <a:t>Not discussed in our textbook</a:t>
            </a:r>
          </a:p>
        </p:txBody>
      </p:sp>
    </p:spTree>
    <p:extLst>
      <p:ext uri="{BB962C8B-B14F-4D97-AF65-F5344CB8AC3E}">
        <p14:creationId xmlns:p14="http://schemas.microsoft.com/office/powerpoint/2010/main" val="25314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package </a:t>
            </a:r>
          </a:p>
        </p:txBody>
      </p:sp>
      <p:sp>
        <p:nvSpPr>
          <p:cNvPr id="3" name="Content Placeholder 2"/>
          <p:cNvSpPr>
            <a:spLocks noGrp="1"/>
          </p:cNvSpPr>
          <p:nvPr>
            <p:ph idx="1"/>
          </p:nvPr>
        </p:nvSpPr>
        <p:spPr/>
        <p:txBody>
          <a:bodyPr/>
          <a:lstStyle/>
          <a:p>
            <a:r>
              <a:rPr lang="en-US" dirty="0"/>
              <a:t>It one of the top most used packages.</a:t>
            </a:r>
          </a:p>
          <a:p>
            <a:r>
              <a:rPr lang="en-US" dirty="0"/>
              <a:t>This package is immense in its capabilities were will be focusing on a quick overview and then its application to this assignment.</a:t>
            </a:r>
          </a:p>
          <a:p>
            <a:r>
              <a:rPr lang="en-US" dirty="0" err="1"/>
              <a:t>Plyr</a:t>
            </a:r>
            <a:r>
              <a:rPr lang="en-US" dirty="0"/>
              <a:t> package allows to Split data, and Run functions on that split section, then Combine it back with the original data set.</a:t>
            </a:r>
          </a:p>
          <a:p>
            <a:endParaRPr lang="en-US" dirty="0"/>
          </a:p>
        </p:txBody>
      </p:sp>
    </p:spTree>
    <p:extLst>
      <p:ext uri="{BB962C8B-B14F-4D97-AF65-F5344CB8AC3E}">
        <p14:creationId xmlns:p14="http://schemas.microsoft.com/office/powerpoint/2010/main" val="1647190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plyr</a:t>
            </a:r>
            <a:r>
              <a:rPr lang="en-US" dirty="0"/>
              <a:t>?</a:t>
            </a:r>
          </a:p>
        </p:txBody>
      </p:sp>
      <p:sp>
        <p:nvSpPr>
          <p:cNvPr id="3" name="Content Placeholder 2"/>
          <p:cNvSpPr>
            <a:spLocks noGrp="1"/>
          </p:cNvSpPr>
          <p:nvPr>
            <p:ph idx="1"/>
          </p:nvPr>
        </p:nvSpPr>
        <p:spPr/>
        <p:txBody>
          <a:bodyPr/>
          <a:lstStyle/>
          <a:p>
            <a:r>
              <a:rPr lang="en-US" dirty="0"/>
              <a:t>The syntax is the same across all its functions, instead of having to load 5 packages for each data type.</a:t>
            </a:r>
          </a:p>
          <a:p>
            <a:r>
              <a:rPr lang="en-US" dirty="0"/>
              <a:t>This makes </a:t>
            </a:r>
            <a:r>
              <a:rPr lang="en-US" dirty="0" err="1"/>
              <a:t>plyr</a:t>
            </a:r>
            <a:r>
              <a:rPr lang="en-US" dirty="0"/>
              <a:t> package the best choice !! </a:t>
            </a:r>
            <a:r>
              <a:rPr lang="en-US" dirty="0">
                <a:sym typeface="Wingdings"/>
              </a:rPr>
              <a:t></a:t>
            </a:r>
            <a:r>
              <a:rPr lang="en-US" dirty="0"/>
              <a:t>. </a:t>
            </a:r>
          </a:p>
          <a:p>
            <a:r>
              <a:rPr lang="en-US" dirty="0"/>
              <a:t>These functions inside the </a:t>
            </a:r>
            <a:r>
              <a:rPr lang="en-US" dirty="0" err="1"/>
              <a:t>plyr</a:t>
            </a:r>
            <a:r>
              <a:rPr lang="en-US" dirty="0"/>
              <a:t> are mostly focused around “apply” functions (which is basically a for loop)</a:t>
            </a:r>
          </a:p>
        </p:txBody>
      </p:sp>
    </p:spTree>
    <p:extLst>
      <p:ext uri="{BB962C8B-B14F-4D97-AF65-F5344CB8AC3E}">
        <p14:creationId xmlns:p14="http://schemas.microsoft.com/office/powerpoint/2010/main" val="126212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Comparison Operators</a:t>
            </a:r>
          </a:p>
          <a:p>
            <a:r>
              <a:rPr lang="it-IT" dirty="0" err="1"/>
              <a:t>equal</a:t>
            </a:r>
            <a:r>
              <a:rPr lang="it-IT" dirty="0"/>
              <a:t>: ==</a:t>
            </a:r>
          </a:p>
          <a:p>
            <a:r>
              <a:rPr lang="it-IT" dirty="0" err="1"/>
              <a:t>not</a:t>
            </a:r>
            <a:r>
              <a:rPr lang="it-IT" dirty="0"/>
              <a:t> </a:t>
            </a:r>
            <a:r>
              <a:rPr lang="it-IT" dirty="0" err="1"/>
              <a:t>equal</a:t>
            </a:r>
            <a:r>
              <a:rPr lang="it-IT" dirty="0"/>
              <a:t>: !=</a:t>
            </a:r>
          </a:p>
          <a:p>
            <a:r>
              <a:rPr lang="it-IT" dirty="0" err="1"/>
              <a:t>greater</a:t>
            </a:r>
            <a:r>
              <a:rPr lang="it-IT" dirty="0"/>
              <a:t>/</a:t>
            </a:r>
            <a:r>
              <a:rPr lang="it-IT" dirty="0" err="1"/>
              <a:t>less</a:t>
            </a:r>
            <a:r>
              <a:rPr lang="it-IT" dirty="0"/>
              <a:t> </a:t>
            </a:r>
            <a:r>
              <a:rPr lang="it-IT" dirty="0" err="1"/>
              <a:t>than</a:t>
            </a:r>
            <a:r>
              <a:rPr lang="it-IT" dirty="0"/>
              <a:t>: &gt; &lt;</a:t>
            </a:r>
          </a:p>
          <a:p>
            <a:r>
              <a:rPr lang="it-IT" dirty="0" err="1"/>
              <a:t>greater</a:t>
            </a:r>
            <a:r>
              <a:rPr lang="it-IT" dirty="0"/>
              <a:t>/</a:t>
            </a:r>
            <a:r>
              <a:rPr lang="it-IT" dirty="0" err="1"/>
              <a:t>less</a:t>
            </a:r>
            <a:r>
              <a:rPr lang="it-IT" dirty="0"/>
              <a:t> </a:t>
            </a:r>
            <a:r>
              <a:rPr lang="it-IT" dirty="0" err="1"/>
              <a:t>than</a:t>
            </a:r>
            <a:r>
              <a:rPr lang="it-IT" dirty="0"/>
              <a:t> or </a:t>
            </a:r>
            <a:r>
              <a:rPr lang="it-IT" dirty="0" err="1"/>
              <a:t>equal</a:t>
            </a:r>
            <a:r>
              <a:rPr lang="it-IT" dirty="0"/>
              <a:t>: &gt;= &lt;=</a:t>
            </a:r>
          </a:p>
          <a:p>
            <a:pPr marL="0" indent="0">
              <a:buNone/>
            </a:pPr>
            <a:r>
              <a:rPr lang="en-US" dirty="0"/>
              <a:t>Logical Operators</a:t>
            </a:r>
          </a:p>
          <a:p>
            <a:r>
              <a:rPr lang="en-US" dirty="0"/>
              <a:t>and: &amp;</a:t>
            </a:r>
          </a:p>
          <a:p>
            <a:r>
              <a:rPr lang="en-US" dirty="0"/>
              <a:t>or: |</a:t>
            </a:r>
          </a:p>
          <a:p>
            <a:r>
              <a:rPr lang="en-US" dirty="0"/>
              <a:t>not: !</a:t>
            </a:r>
          </a:p>
        </p:txBody>
      </p:sp>
    </p:spTree>
    <p:extLst>
      <p:ext uri="{BB962C8B-B14F-4D97-AF65-F5344CB8AC3E}">
        <p14:creationId xmlns:p14="http://schemas.microsoft.com/office/powerpoint/2010/main" val="37334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If statements operate on length-one logical vectors.</a:t>
            </a:r>
          </a:p>
          <a:p>
            <a:r>
              <a:rPr lang="en-US" b="1" dirty="0"/>
              <a:t>Syntax</a:t>
            </a:r>
            <a:endParaRPr lang="en-US" dirty="0"/>
          </a:p>
          <a:p>
            <a:r>
              <a:rPr lang="en-US" dirty="0"/>
              <a:t>if(cond1=true) { cmd1 } else { cmd2 }</a:t>
            </a:r>
          </a:p>
          <a:p>
            <a:pPr marL="0" indent="0">
              <a:buNone/>
            </a:pPr>
            <a:r>
              <a:rPr lang="en-US" b="1" dirty="0"/>
              <a:t>Example</a:t>
            </a:r>
            <a:endParaRPr lang="en-US" dirty="0"/>
          </a:p>
          <a:p>
            <a:endParaRPr lang="en-US" dirty="0"/>
          </a:p>
          <a:p>
            <a:pPr marL="0" indent="0">
              <a:buNone/>
            </a:pPr>
            <a:r>
              <a:rPr lang="en-US" dirty="0"/>
              <a:t>if(1==0) {</a:t>
            </a:r>
          </a:p>
          <a:p>
            <a:pPr marL="0" indent="0">
              <a:buNone/>
            </a:pPr>
            <a:r>
              <a:rPr lang="ro-RO" dirty="0"/>
              <a:t>    print(1) </a:t>
            </a:r>
          </a:p>
          <a:p>
            <a:pPr marL="0" indent="0">
              <a:buNone/>
            </a:pPr>
            <a:r>
              <a:rPr lang="da-DK" dirty="0"/>
              <a:t>} </a:t>
            </a:r>
            <a:r>
              <a:rPr lang="da-DK" dirty="0" err="1"/>
              <a:t>else</a:t>
            </a:r>
            <a:r>
              <a:rPr lang="da-DK" dirty="0"/>
              <a:t> { </a:t>
            </a:r>
          </a:p>
          <a:p>
            <a:pPr marL="0" indent="0">
              <a:buNone/>
            </a:pPr>
            <a:r>
              <a:rPr lang="ro-RO" dirty="0"/>
              <a:t>    print(2) </a:t>
            </a:r>
          </a:p>
          <a:p>
            <a:pPr marL="0" indent="0">
              <a:buNone/>
            </a:pPr>
            <a:r>
              <a:rPr lang="ro-RO" dirty="0"/>
              <a:t>}</a:t>
            </a:r>
          </a:p>
          <a:p>
            <a:pPr marL="0" indent="0">
              <a:buNone/>
            </a:pPr>
            <a:r>
              <a:rPr lang="ro-RO" dirty="0"/>
              <a:t>[1] 2  </a:t>
            </a:r>
          </a:p>
          <a:p>
            <a:pPr marL="0" indent="0">
              <a:buNone/>
            </a:pPr>
            <a:br>
              <a:rPr lang="en-US" dirty="0"/>
            </a:br>
            <a:endParaRPr lang="en-US" dirty="0"/>
          </a:p>
        </p:txBody>
      </p:sp>
    </p:spTree>
    <p:extLst>
      <p:ext uri="{BB962C8B-B14F-4D97-AF65-F5344CB8AC3E}">
        <p14:creationId xmlns:p14="http://schemas.microsoft.com/office/powerpoint/2010/main" val="212081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most commonly used loop structures in R are </a:t>
            </a:r>
            <a:r>
              <a:rPr lang="en-US" b="1" dirty="0"/>
              <a:t>for</a:t>
            </a:r>
            <a:r>
              <a:rPr lang="en-US" dirty="0"/>
              <a:t>, </a:t>
            </a:r>
            <a:r>
              <a:rPr lang="en-US" b="1" dirty="0"/>
              <a:t>while</a:t>
            </a:r>
            <a:r>
              <a:rPr lang="en-US" dirty="0"/>
              <a:t> and </a:t>
            </a:r>
            <a:r>
              <a:rPr lang="en-US" b="1" dirty="0"/>
              <a:t>apply </a:t>
            </a:r>
            <a:r>
              <a:rPr lang="en-US" dirty="0"/>
              <a:t>loops. Less common are repeat loops. </a:t>
            </a:r>
            <a:br>
              <a:rPr lang="en-US" dirty="0"/>
            </a:br>
            <a:r>
              <a:rPr lang="en-US" dirty="0"/>
              <a:t>The break function is used to break out of loops, and next halts the processing of the current iteration and advances the looping index.</a:t>
            </a:r>
          </a:p>
          <a:p>
            <a:pPr marL="0" indent="0">
              <a:buNone/>
            </a:pPr>
            <a:r>
              <a:rPr lang="en-US" dirty="0"/>
              <a:t>For loops are controlled by a looping vector. In every iteration of the loop one value in the looping vector is assigned to a variable that can be used in the statements of the body of the loop. </a:t>
            </a:r>
          </a:p>
          <a:p>
            <a:pPr marL="0" indent="0">
              <a:buNone/>
            </a:pPr>
            <a:r>
              <a:rPr lang="en-US" dirty="0"/>
              <a:t>Usually, the number of loop iterations is defined by the number of values stored in the looping vector and they are processed in the same order as they are stored in the looping vector.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216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811161"/>
            <a:ext cx="2501695" cy="5403370"/>
          </a:xfrm>
        </p:spPr>
        <p:txBody>
          <a:bodyPr>
            <a:normAutofit/>
          </a:bodyPr>
          <a:lstStyle/>
          <a:p>
            <a:r>
              <a:rPr lang="en-US">
                <a:solidFill>
                  <a:schemeClr val="bg1"/>
                </a:solidFill>
              </a:rPr>
              <a:t>Input in R</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95100328"/>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Example </a:t>
            </a:r>
            <a:br>
              <a:rPr lang="en-US" sz="2000" dirty="0"/>
            </a:br>
            <a:r>
              <a:rPr lang="en-US" sz="2000" dirty="0"/>
              <a:t> for(variable in sequence) { </a:t>
            </a:r>
            <a:br>
              <a:rPr lang="en-US" sz="2000" dirty="0"/>
            </a:br>
            <a:r>
              <a:rPr lang="en-US" sz="2000" dirty="0"/>
              <a:t>    statements</a:t>
            </a:r>
            <a:br>
              <a:rPr lang="en-US" sz="2000" dirty="0"/>
            </a:br>
            <a:r>
              <a:rPr lang="en-US" sz="2000" dirty="0"/>
              <a: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&gt;</a:t>
            </a:r>
            <a:r>
              <a:rPr lang="en-US" dirty="0" err="1"/>
              <a:t>mydf</a:t>
            </a:r>
            <a:r>
              <a:rPr lang="en-US" dirty="0"/>
              <a:t> &lt;- iris</a:t>
            </a:r>
          </a:p>
          <a:p>
            <a:pPr marL="0" indent="0">
              <a:buNone/>
            </a:pPr>
            <a:r>
              <a:rPr lang="en-US" dirty="0"/>
              <a:t>&gt;</a:t>
            </a:r>
            <a:r>
              <a:rPr lang="en-US" dirty="0" err="1"/>
              <a:t>myve</a:t>
            </a:r>
            <a:r>
              <a:rPr lang="en-US" dirty="0"/>
              <a:t> &lt;- NULL # Creates empty storage container</a:t>
            </a:r>
          </a:p>
          <a:p>
            <a:pPr marL="0" indent="0">
              <a:buNone/>
            </a:pPr>
            <a:r>
              <a:rPr lang="en-US" dirty="0"/>
              <a:t>for(</a:t>
            </a:r>
            <a:r>
              <a:rPr lang="en-US" dirty="0" err="1"/>
              <a:t>i</a:t>
            </a:r>
            <a:r>
              <a:rPr lang="en-US" dirty="0"/>
              <a:t> in </a:t>
            </a:r>
            <a:r>
              <a:rPr lang="en-US" dirty="0" err="1"/>
              <a:t>seq</a:t>
            </a:r>
            <a:r>
              <a:rPr lang="en-US" dirty="0"/>
              <a:t>(along=</a:t>
            </a:r>
            <a:r>
              <a:rPr lang="en-US" dirty="0" err="1"/>
              <a:t>mydf</a:t>
            </a:r>
            <a:r>
              <a:rPr lang="en-US" dirty="0"/>
              <a:t>[,1])) {</a:t>
            </a:r>
          </a:p>
          <a:p>
            <a:pPr marL="0" indent="0">
              <a:buNone/>
            </a:pPr>
            <a:r>
              <a:rPr lang="en-US" dirty="0"/>
              <a:t>    </a:t>
            </a:r>
            <a:r>
              <a:rPr lang="en-US" dirty="0" err="1"/>
              <a:t>myve</a:t>
            </a:r>
            <a:r>
              <a:rPr lang="en-US" dirty="0"/>
              <a:t> &lt;- c(</a:t>
            </a:r>
            <a:r>
              <a:rPr lang="en-US" dirty="0" err="1"/>
              <a:t>myve</a:t>
            </a:r>
            <a:r>
              <a:rPr lang="en-US" dirty="0"/>
              <a:t>, mean(</a:t>
            </a:r>
            <a:r>
              <a:rPr lang="en-US" dirty="0" err="1"/>
              <a:t>as.numeric</a:t>
            </a:r>
            <a:r>
              <a:rPr lang="en-US" dirty="0"/>
              <a:t>(</a:t>
            </a:r>
            <a:r>
              <a:rPr lang="en-US" dirty="0" err="1"/>
              <a:t>mydf</a:t>
            </a:r>
            <a:r>
              <a:rPr lang="en-US" dirty="0"/>
              <a:t>[</a:t>
            </a:r>
            <a:r>
              <a:rPr lang="en-US" dirty="0" err="1"/>
              <a:t>i</a:t>
            </a:r>
            <a:r>
              <a:rPr lang="en-US" dirty="0"/>
              <a:t>, 1:3]))) # Note: inject approach is much faster than append with 'c'. See below for details.</a:t>
            </a:r>
          </a:p>
          <a:p>
            <a:pPr marL="0" indent="0">
              <a:buNone/>
            </a:pPr>
            <a:r>
              <a:rPr lang="en-US" dirty="0"/>
              <a:t>}</a:t>
            </a:r>
          </a:p>
          <a:p>
            <a:pPr marL="0" indent="0">
              <a:buNone/>
            </a:pPr>
            <a:r>
              <a:rPr lang="en-US" dirty="0"/>
              <a:t>&gt;</a:t>
            </a:r>
            <a:r>
              <a:rPr lang="en-US" dirty="0" err="1"/>
              <a:t>myve</a:t>
            </a:r>
            <a:endParaRPr lang="en-US" dirty="0"/>
          </a:p>
          <a:p>
            <a:pPr marL="0" indent="0">
              <a:buNone/>
            </a:pPr>
            <a:r>
              <a:rPr lang="en-US" dirty="0"/>
              <a:t>[1] 3.333333 3.100000 3.066667 3.066667 3.333333 3.666667 3.133333 3.300000</a:t>
            </a:r>
          </a:p>
          <a:p>
            <a:pPr marL="0" indent="0">
              <a:buNone/>
            </a:pPr>
            <a:r>
              <a:rPr lang="en-US" dirty="0"/>
              <a:t>[9] 2.900000 3.166667 3.533333 3.266667 3.066667 2.800000 3.666667 3.866667</a:t>
            </a:r>
          </a:p>
          <a:p>
            <a:pPr marL="0" indent="0">
              <a:buNone/>
            </a:pPr>
            <a:endParaRPr lang="en-US" dirty="0"/>
          </a:p>
        </p:txBody>
      </p:sp>
    </p:spTree>
    <p:extLst>
      <p:ext uri="{BB962C8B-B14F-4D97-AF65-F5344CB8AC3E}">
        <p14:creationId xmlns:p14="http://schemas.microsoft.com/office/powerpoint/2010/main" val="128421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a:t>
            </a:r>
          </a:p>
        </p:txBody>
      </p:sp>
      <p:sp>
        <p:nvSpPr>
          <p:cNvPr id="3" name="Content Placeholder 2"/>
          <p:cNvSpPr>
            <a:spLocks noGrp="1"/>
          </p:cNvSpPr>
          <p:nvPr>
            <p:ph idx="1"/>
          </p:nvPr>
        </p:nvSpPr>
        <p:spPr/>
        <p:txBody>
          <a:bodyPr>
            <a:normAutofit fontScale="77500" lnSpcReduction="20000"/>
          </a:bodyPr>
          <a:lstStyle/>
          <a:p>
            <a:pPr marL="0" indent="0">
              <a:buNone/>
            </a:pPr>
            <a:r>
              <a:rPr lang="fr-FR" dirty="0"/>
              <a:t>&gt;x &lt;- 1:10</a:t>
            </a:r>
          </a:p>
          <a:p>
            <a:pPr marL="0" indent="0">
              <a:buNone/>
            </a:pPr>
            <a:r>
              <a:rPr lang="fr-FR" dirty="0"/>
              <a:t>&gt;z &lt;- NULL</a:t>
            </a:r>
          </a:p>
          <a:p>
            <a:pPr marL="0" indent="0">
              <a:buNone/>
            </a:pPr>
            <a:r>
              <a:rPr lang="fr-FR" dirty="0"/>
              <a:t>for(i in </a:t>
            </a:r>
            <a:r>
              <a:rPr lang="fr-FR" dirty="0" err="1"/>
              <a:t>seq</a:t>
            </a:r>
            <a:r>
              <a:rPr lang="fr-FR" dirty="0"/>
              <a:t>(</a:t>
            </a:r>
            <a:r>
              <a:rPr lang="fr-FR" dirty="0" err="1"/>
              <a:t>along</a:t>
            </a:r>
            <a:r>
              <a:rPr lang="fr-FR" dirty="0"/>
              <a:t>=x)) { </a:t>
            </a:r>
          </a:p>
          <a:p>
            <a:pPr marL="0" indent="0">
              <a:buNone/>
            </a:pPr>
            <a:r>
              <a:rPr lang="fr-FR" dirty="0"/>
              <a:t>    if(x[i] &lt; 5) { </a:t>
            </a:r>
          </a:p>
          <a:p>
            <a:pPr marL="0" indent="0">
              <a:buNone/>
            </a:pPr>
            <a:r>
              <a:rPr lang="fr-FR" dirty="0"/>
              <a:t>        z &lt;- c(z, x[i] - 1)  </a:t>
            </a:r>
          </a:p>
          <a:p>
            <a:pPr marL="0" indent="0">
              <a:buNone/>
            </a:pPr>
            <a:r>
              <a:rPr lang="da-DK" dirty="0"/>
              <a:t>    } </a:t>
            </a:r>
            <a:r>
              <a:rPr lang="da-DK" dirty="0" err="1"/>
              <a:t>else</a:t>
            </a:r>
            <a:r>
              <a:rPr lang="da-DK" dirty="0"/>
              <a:t> { </a:t>
            </a:r>
          </a:p>
          <a:p>
            <a:pPr marL="0" indent="0">
              <a:buNone/>
            </a:pPr>
            <a:r>
              <a:rPr lang="da-DK" dirty="0"/>
              <a:t>        z &lt;- c(z, x[i] / x[i])  </a:t>
            </a:r>
          </a:p>
          <a:p>
            <a:pPr marL="0" indent="0">
              <a:buNone/>
            </a:pPr>
            <a:r>
              <a:rPr lang="da-DK" dirty="0"/>
              <a:t>    } </a:t>
            </a:r>
          </a:p>
          <a:p>
            <a:pPr marL="0" indent="0">
              <a:buNone/>
            </a:pPr>
            <a:r>
              <a:rPr lang="da-DK" dirty="0"/>
              <a:t>}</a:t>
            </a:r>
          </a:p>
          <a:p>
            <a:pPr marL="0" indent="0">
              <a:buNone/>
            </a:pPr>
            <a:r>
              <a:rPr lang="da-DK" dirty="0"/>
              <a:t>&gt;z</a:t>
            </a:r>
          </a:p>
          <a:p>
            <a:pPr marL="0" indent="0">
              <a:buNone/>
            </a:pPr>
            <a:r>
              <a:rPr lang="da-DK" dirty="0"/>
              <a:t>[1] 0 1 2 3 1 1 1 1 1 1</a:t>
            </a:r>
            <a:endParaRPr lang="en-US" dirty="0"/>
          </a:p>
        </p:txBody>
      </p:sp>
    </p:spTree>
    <p:extLst>
      <p:ext uri="{BB962C8B-B14F-4D97-AF65-F5344CB8AC3E}">
        <p14:creationId xmlns:p14="http://schemas.microsoft.com/office/powerpoint/2010/main" val="1618240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function prototype</a:t>
            </a:r>
          </a:p>
        </p:txBody>
      </p:sp>
      <p:sp>
        <p:nvSpPr>
          <p:cNvPr id="3" name="Content Placeholder 2"/>
          <p:cNvSpPr>
            <a:spLocks noGrp="1"/>
          </p:cNvSpPr>
          <p:nvPr>
            <p:ph idx="1"/>
          </p:nvPr>
        </p:nvSpPr>
        <p:spPr/>
        <p:txBody>
          <a:bodyPr>
            <a:normAutofit fontScale="92500" lnSpcReduction="10000"/>
          </a:bodyPr>
          <a:lstStyle/>
          <a:p>
            <a:r>
              <a:rPr lang="en-US" dirty="0"/>
              <a:t>“X,Y,PLY”()</a:t>
            </a:r>
          </a:p>
          <a:p>
            <a:r>
              <a:rPr lang="en-US" dirty="0"/>
              <a:t>d = </a:t>
            </a:r>
            <a:r>
              <a:rPr lang="en-US" dirty="0" err="1"/>
              <a:t>dataframe</a:t>
            </a:r>
            <a:r>
              <a:rPr lang="en-US" dirty="0"/>
              <a:t>, a = array, l (L) = list</a:t>
            </a:r>
          </a:p>
          <a:p>
            <a:r>
              <a:rPr lang="en-US" dirty="0"/>
              <a:t>For X you put the format of your data type</a:t>
            </a:r>
          </a:p>
          <a:p>
            <a:r>
              <a:rPr lang="en-US" dirty="0"/>
              <a:t>For Y you put the format you wish to export</a:t>
            </a:r>
            <a:br>
              <a:rPr lang="en-US" dirty="0"/>
            </a:br>
            <a:br>
              <a:rPr lang="en-US" dirty="0"/>
            </a:br>
            <a:r>
              <a:rPr lang="en-US" dirty="0"/>
              <a:t>so for a </a:t>
            </a:r>
            <a:r>
              <a:rPr lang="en-US" dirty="0" err="1"/>
              <a:t>data.frame</a:t>
            </a:r>
            <a:r>
              <a:rPr lang="en-US" dirty="0"/>
              <a:t> to a list you would put</a:t>
            </a:r>
          </a:p>
          <a:p>
            <a:pPr marL="0" indent="0">
              <a:buNone/>
            </a:pPr>
            <a:r>
              <a:rPr lang="en-US" dirty="0"/>
              <a:t>&gt;</a:t>
            </a:r>
            <a:r>
              <a:rPr lang="en-US" dirty="0" err="1"/>
              <a:t>dlply</a:t>
            </a:r>
            <a:r>
              <a:rPr lang="en-US" dirty="0"/>
              <a:t>()</a:t>
            </a:r>
          </a:p>
          <a:p>
            <a:pPr marL="0" indent="0">
              <a:buNone/>
            </a:pPr>
            <a:r>
              <a:rPr lang="en-US" dirty="0"/>
              <a:t>For array to </a:t>
            </a:r>
            <a:r>
              <a:rPr lang="en-US" dirty="0" err="1"/>
              <a:t>dataframe</a:t>
            </a:r>
            <a:r>
              <a:rPr lang="en-US" dirty="0"/>
              <a:t> you would put</a:t>
            </a:r>
          </a:p>
          <a:p>
            <a:pPr marL="0" indent="0">
              <a:buNone/>
            </a:pPr>
            <a:r>
              <a:rPr lang="en-US" dirty="0"/>
              <a:t>&gt;</a:t>
            </a:r>
            <a:r>
              <a:rPr lang="en-US" dirty="0" err="1"/>
              <a:t>adply</a:t>
            </a:r>
            <a:r>
              <a:rPr lang="en-US" dirty="0"/>
              <a:t>()</a:t>
            </a:r>
          </a:p>
        </p:txBody>
      </p:sp>
    </p:spTree>
    <p:extLst>
      <p:ext uri="{BB962C8B-B14F-4D97-AF65-F5344CB8AC3E}">
        <p14:creationId xmlns:p14="http://schemas.microsoft.com/office/powerpoint/2010/main" val="1075156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dirty="0"/>
              <a:t>Create a data set</a:t>
            </a:r>
          </a:p>
          <a:p>
            <a:r>
              <a:rPr lang="en-US" dirty="0"/>
              <a:t>&gt; d = </a:t>
            </a:r>
            <a:r>
              <a:rPr lang="en-US" dirty="0" err="1"/>
              <a:t>data.frame</a:t>
            </a:r>
            <a:r>
              <a:rPr lang="en-US" dirty="0"/>
              <a:t>(year=rep(2000:2002, each = 3),count = round(</a:t>
            </a:r>
            <a:r>
              <a:rPr lang="en-US" dirty="0" err="1"/>
              <a:t>runif</a:t>
            </a:r>
            <a:r>
              <a:rPr lang="en-US" dirty="0"/>
              <a:t>(9,0,20)))</a:t>
            </a:r>
            <a:br>
              <a:rPr lang="en-US" dirty="0"/>
            </a:br>
            <a:br>
              <a:rPr lang="en-US" dirty="0"/>
            </a:br>
            <a:r>
              <a:rPr lang="en-US" dirty="0"/>
              <a:t>this creates a data set that looks like this</a:t>
            </a:r>
          </a:p>
          <a:p>
            <a:endParaRPr lang="en-US" dirty="0"/>
          </a:p>
        </p:txBody>
      </p:sp>
      <p:pic>
        <p:nvPicPr>
          <p:cNvPr id="10242" name="Picture 2" descr="http://puu.sh/nmjs7/b5a606e344.png"/>
          <p:cNvPicPr>
            <a:picLocks noChangeAspect="1" noChangeArrowheads="1"/>
          </p:cNvPicPr>
          <p:nvPr/>
        </p:nvPicPr>
        <p:blipFill>
          <a:blip r:embed="rId3" cstate="print"/>
          <a:srcRect/>
          <a:stretch>
            <a:fillRect/>
          </a:stretch>
        </p:blipFill>
        <p:spPr bwMode="auto">
          <a:xfrm>
            <a:off x="3657600" y="4267200"/>
            <a:ext cx="1257300" cy="2143125"/>
          </a:xfrm>
          <a:prstGeom prst="rect">
            <a:avLst/>
          </a:prstGeom>
          <a:noFill/>
        </p:spPr>
      </p:pic>
    </p:spTree>
    <p:extLst>
      <p:ext uri="{BB962C8B-B14F-4D97-AF65-F5344CB8AC3E}">
        <p14:creationId xmlns:p14="http://schemas.microsoft.com/office/powerpoint/2010/main" val="20368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normAutofit fontScale="92500" lnSpcReduction="10000"/>
          </a:bodyPr>
          <a:lstStyle/>
          <a:p>
            <a:r>
              <a:rPr lang="en-US" dirty="0"/>
              <a:t>Lets say we wanted to create a mean for each year as well as a total for each year,</a:t>
            </a:r>
          </a:p>
          <a:p>
            <a:endParaRPr lang="en-US" dirty="0"/>
          </a:p>
          <a:p>
            <a:r>
              <a:rPr lang="en-US" dirty="0"/>
              <a:t>&gt;</a:t>
            </a:r>
            <a:r>
              <a:rPr lang="en-US" dirty="0" err="1"/>
              <a:t>ddply</a:t>
            </a:r>
            <a:r>
              <a:rPr lang="en-US" dirty="0"/>
              <a:t>(</a:t>
            </a:r>
            <a:r>
              <a:rPr lang="en-US" dirty="0" err="1"/>
              <a:t>d,”year”,summarise,mean.count</a:t>
            </a:r>
            <a:r>
              <a:rPr lang="en-US" dirty="0"/>
              <a:t> = mean(count))</a:t>
            </a:r>
          </a:p>
          <a:p>
            <a:endParaRPr lang="en-US" dirty="0"/>
          </a:p>
          <a:p>
            <a:endParaRPr lang="en-US" dirty="0"/>
          </a:p>
          <a:p>
            <a:r>
              <a:rPr lang="en-US" dirty="0"/>
              <a:t>&gt;</a:t>
            </a:r>
            <a:r>
              <a:rPr lang="en-US" dirty="0" err="1"/>
              <a:t>ddply</a:t>
            </a:r>
            <a:r>
              <a:rPr lang="en-US" dirty="0"/>
              <a:t>(</a:t>
            </a:r>
            <a:r>
              <a:rPr lang="en-US" dirty="0" err="1"/>
              <a:t>d,”year”,summarise,total.count</a:t>
            </a:r>
            <a:r>
              <a:rPr lang="en-US" dirty="0"/>
              <a:t> = sum(count))</a:t>
            </a:r>
          </a:p>
          <a:p>
            <a:endParaRPr lang="en-US" dirty="0"/>
          </a:p>
        </p:txBody>
      </p:sp>
      <p:pic>
        <p:nvPicPr>
          <p:cNvPr id="23554" name="Picture 2" descr="http://puu.sh/nmjx6/783a91f64e.png"/>
          <p:cNvPicPr>
            <a:picLocks noChangeAspect="1" noChangeArrowheads="1"/>
          </p:cNvPicPr>
          <p:nvPr/>
        </p:nvPicPr>
        <p:blipFill>
          <a:blip r:embed="rId3" cstate="print"/>
          <a:srcRect/>
          <a:stretch>
            <a:fillRect/>
          </a:stretch>
        </p:blipFill>
        <p:spPr bwMode="auto">
          <a:xfrm>
            <a:off x="762000" y="3962400"/>
            <a:ext cx="4467225" cy="942976"/>
          </a:xfrm>
          <a:prstGeom prst="rect">
            <a:avLst/>
          </a:prstGeom>
          <a:noFill/>
        </p:spPr>
      </p:pic>
      <p:pic>
        <p:nvPicPr>
          <p:cNvPr id="23556" name="Picture 4" descr="http://puu.sh/nmjzh/7222d41a26.png"/>
          <p:cNvPicPr>
            <a:picLocks noChangeAspect="1" noChangeArrowheads="1"/>
          </p:cNvPicPr>
          <p:nvPr/>
        </p:nvPicPr>
        <p:blipFill>
          <a:blip r:embed="rId4" cstate="print"/>
          <a:srcRect/>
          <a:stretch>
            <a:fillRect/>
          </a:stretch>
        </p:blipFill>
        <p:spPr bwMode="auto">
          <a:xfrm>
            <a:off x="762000" y="5867400"/>
            <a:ext cx="4276725" cy="857251"/>
          </a:xfrm>
          <a:prstGeom prst="rect">
            <a:avLst/>
          </a:prstGeom>
          <a:noFill/>
        </p:spPr>
      </p:pic>
    </p:spTree>
    <p:extLst>
      <p:ext uri="{BB962C8B-B14F-4D97-AF65-F5344CB8AC3E}">
        <p14:creationId xmlns:p14="http://schemas.microsoft.com/office/powerpoint/2010/main" val="449420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sz="2000" dirty="0"/>
              <a:t>Lets to the same commands but displayed against the raw table (not summarized)</a:t>
            </a:r>
          </a:p>
          <a:p>
            <a:r>
              <a:rPr lang="en-US" dirty="0"/>
              <a:t>&gt;</a:t>
            </a:r>
            <a:r>
              <a:rPr lang="en-US" dirty="0" err="1"/>
              <a:t>ddply</a:t>
            </a:r>
            <a:r>
              <a:rPr lang="en-US" dirty="0"/>
              <a:t>(</a:t>
            </a:r>
            <a:r>
              <a:rPr lang="en-US" dirty="0" err="1"/>
              <a:t>d,”year”,transform,mean.count</a:t>
            </a:r>
            <a:r>
              <a:rPr lang="en-US" dirty="0"/>
              <a:t> = mean(count))</a:t>
            </a:r>
          </a:p>
          <a:p>
            <a:endParaRPr lang="en-US" dirty="0"/>
          </a:p>
          <a:p>
            <a:endParaRPr lang="en-US" dirty="0"/>
          </a:p>
          <a:p>
            <a:r>
              <a:rPr lang="en-US" dirty="0"/>
              <a:t>&gt;</a:t>
            </a:r>
            <a:r>
              <a:rPr lang="en-US" dirty="0" err="1"/>
              <a:t>ddply</a:t>
            </a:r>
            <a:r>
              <a:rPr lang="en-US" dirty="0"/>
              <a:t>(</a:t>
            </a:r>
            <a:r>
              <a:rPr lang="en-US" dirty="0" err="1"/>
              <a:t>d,”year”,transform,total.count</a:t>
            </a:r>
            <a:r>
              <a:rPr lang="en-US" dirty="0"/>
              <a:t> =sum(count))</a:t>
            </a:r>
          </a:p>
          <a:p>
            <a:endParaRPr lang="en-US" dirty="0"/>
          </a:p>
        </p:txBody>
      </p:sp>
      <p:pic>
        <p:nvPicPr>
          <p:cNvPr id="24578" name="Picture 2" descr="http://puu.sh/nmjD6/43c09c57da.png"/>
          <p:cNvPicPr>
            <a:picLocks noChangeAspect="1" noChangeArrowheads="1"/>
          </p:cNvPicPr>
          <p:nvPr/>
        </p:nvPicPr>
        <p:blipFill>
          <a:blip r:embed="rId3" cstate="print"/>
          <a:srcRect/>
          <a:stretch>
            <a:fillRect/>
          </a:stretch>
        </p:blipFill>
        <p:spPr bwMode="auto">
          <a:xfrm>
            <a:off x="3200400" y="2971800"/>
            <a:ext cx="4581525" cy="1552576"/>
          </a:xfrm>
          <a:prstGeom prst="rect">
            <a:avLst/>
          </a:prstGeom>
          <a:noFill/>
        </p:spPr>
      </p:pic>
      <p:pic>
        <p:nvPicPr>
          <p:cNvPr id="24580" name="Picture 4" descr="http://puu.sh/nmjG7/75a86ed02d.png"/>
          <p:cNvPicPr>
            <a:picLocks noChangeAspect="1" noChangeArrowheads="1"/>
          </p:cNvPicPr>
          <p:nvPr/>
        </p:nvPicPr>
        <p:blipFill>
          <a:blip r:embed="rId4" cstate="print"/>
          <a:srcRect/>
          <a:stretch>
            <a:fillRect/>
          </a:stretch>
        </p:blipFill>
        <p:spPr bwMode="auto">
          <a:xfrm>
            <a:off x="3276600" y="5181599"/>
            <a:ext cx="4114800" cy="1538577"/>
          </a:xfrm>
          <a:prstGeom prst="rect">
            <a:avLst/>
          </a:prstGeom>
          <a:noFill/>
        </p:spPr>
      </p:pic>
    </p:spTree>
    <p:extLst>
      <p:ext uri="{BB962C8B-B14F-4D97-AF65-F5344CB8AC3E}">
        <p14:creationId xmlns:p14="http://schemas.microsoft.com/office/powerpoint/2010/main" val="7340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dirty="0"/>
              <a:t>If you wanted to do both count and sum at the same time against the raw table, you can use the “mutate” argument.</a:t>
            </a:r>
          </a:p>
          <a:p>
            <a:r>
              <a:rPr lang="en-US" dirty="0"/>
              <a:t>&gt;</a:t>
            </a:r>
            <a:r>
              <a:rPr lang="en-US" dirty="0" err="1"/>
              <a:t>ddply</a:t>
            </a:r>
            <a:r>
              <a:rPr lang="en-US" dirty="0"/>
              <a:t>(</a:t>
            </a:r>
            <a:r>
              <a:rPr lang="en-US" dirty="0" err="1"/>
              <a:t>d,”year”,mutate,total.count</a:t>
            </a:r>
            <a:r>
              <a:rPr lang="en-US" dirty="0"/>
              <a:t> = sum(count),</a:t>
            </a:r>
            <a:r>
              <a:rPr lang="en-US" dirty="0" err="1"/>
              <a:t>mean.count</a:t>
            </a:r>
            <a:r>
              <a:rPr lang="en-US" dirty="0"/>
              <a:t> = mean(count))</a:t>
            </a:r>
          </a:p>
        </p:txBody>
      </p:sp>
      <p:pic>
        <p:nvPicPr>
          <p:cNvPr id="25602" name="Picture 2" descr="http://puu.sh/nmjPi/4ab4786393.png"/>
          <p:cNvPicPr>
            <a:picLocks noChangeAspect="1" noChangeArrowheads="1"/>
          </p:cNvPicPr>
          <p:nvPr/>
        </p:nvPicPr>
        <p:blipFill>
          <a:blip r:embed="rId3" cstate="print"/>
          <a:srcRect/>
          <a:stretch>
            <a:fillRect/>
          </a:stretch>
        </p:blipFill>
        <p:spPr bwMode="auto">
          <a:xfrm>
            <a:off x="1371600" y="4419600"/>
            <a:ext cx="6200775" cy="1733551"/>
          </a:xfrm>
          <a:prstGeom prst="rect">
            <a:avLst/>
          </a:prstGeom>
          <a:noFill/>
        </p:spPr>
      </p:pic>
    </p:spTree>
    <p:extLst>
      <p:ext uri="{BB962C8B-B14F-4D97-AF65-F5344CB8AC3E}">
        <p14:creationId xmlns:p14="http://schemas.microsoft.com/office/powerpoint/2010/main" val="974255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for slide Information</a:t>
            </a:r>
          </a:p>
        </p:txBody>
      </p:sp>
      <p:sp>
        <p:nvSpPr>
          <p:cNvPr id="3" name="Content Placeholder 2"/>
          <p:cNvSpPr>
            <a:spLocks noGrp="1"/>
          </p:cNvSpPr>
          <p:nvPr>
            <p:ph idx="1"/>
          </p:nvPr>
        </p:nvSpPr>
        <p:spPr/>
        <p:txBody>
          <a:bodyPr>
            <a:normAutofit/>
          </a:bodyPr>
          <a:lstStyle/>
          <a:p>
            <a:r>
              <a:rPr lang="en-US" dirty="0">
                <a:hlinkClick r:id="rId3"/>
              </a:rPr>
              <a:t>https://www.rdocumentation.org/packages/plyr/versions/1.8.4</a:t>
            </a:r>
            <a:endParaRPr lang="en-US" dirty="0"/>
          </a:p>
          <a:p>
            <a:r>
              <a:rPr lang="en-US" dirty="0"/>
              <a:t>The author is Hadley Wickam.   </a:t>
            </a:r>
          </a:p>
          <a:p>
            <a:r>
              <a:rPr lang="en-US" dirty="0"/>
              <a:t>My presentation is based on </a:t>
            </a:r>
            <a:r>
              <a:rPr lang="en-US" dirty="0" err="1"/>
              <a:t>Wickam’s</a:t>
            </a:r>
            <a:r>
              <a:rPr lang="en-US"/>
              <a:t> notes</a:t>
            </a:r>
            <a:r>
              <a:rPr lang="en-US" dirty="0"/>
              <a:t>. </a:t>
            </a:r>
          </a:p>
          <a:p>
            <a:pPr marL="0" indent="0">
              <a:buNone/>
            </a:pPr>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165206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lnSpc>
                <a:spcPct val="90000"/>
              </a:lnSpc>
            </a:pPr>
            <a:r>
              <a:rPr lang="en-US" sz="3400">
                <a:solidFill>
                  <a:schemeClr val="accent1"/>
                </a:solidFill>
              </a:rPr>
              <a:t>We will review few of Commands associated with input/output</a:t>
            </a:r>
          </a:p>
        </p:txBody>
      </p:sp>
      <p:sp>
        <p:nvSpPr>
          <p:cNvPr id="3" name="Content Placeholder 2"/>
          <p:cNvSpPr>
            <a:spLocks noGrp="1"/>
          </p:cNvSpPr>
          <p:nvPr>
            <p:ph idx="1"/>
          </p:nvPr>
        </p:nvSpPr>
        <p:spPr>
          <a:xfrm>
            <a:off x="3732023" y="963877"/>
            <a:ext cx="4783327" cy="4930246"/>
          </a:xfrm>
        </p:spPr>
        <p:txBody>
          <a:bodyPr anchor="ctr">
            <a:normAutofit/>
          </a:bodyPr>
          <a:lstStyle/>
          <a:p>
            <a:pPr marL="0" indent="0">
              <a:buNone/>
            </a:pPr>
            <a:r>
              <a:rPr lang="en-US" sz="2100"/>
              <a:t>&gt; scan()</a:t>
            </a:r>
          </a:p>
          <a:p>
            <a:pPr marL="0" indent="0">
              <a:buNone/>
            </a:pPr>
            <a:r>
              <a:rPr lang="en-US" sz="2100"/>
              <a:t>&gt; readline()</a:t>
            </a:r>
          </a:p>
          <a:p>
            <a:pPr marL="0" indent="0">
              <a:buNone/>
            </a:pPr>
            <a:r>
              <a:rPr lang="en-US" sz="2100"/>
              <a:t>&gt; print()</a:t>
            </a:r>
          </a:p>
          <a:p>
            <a:pPr marL="0" indent="0">
              <a:buNone/>
            </a:pPr>
            <a:r>
              <a:rPr lang="en-US" sz="2100"/>
              <a:t>&gt; cat()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Scan()	</a:t>
            </a:r>
          </a:p>
        </p:txBody>
      </p:sp>
      <p:sp>
        <p:nvSpPr>
          <p:cNvPr id="3" name="Content Placeholder 2"/>
          <p:cNvSpPr>
            <a:spLocks noGrp="1"/>
          </p:cNvSpPr>
          <p:nvPr>
            <p:ph idx="1"/>
          </p:nvPr>
        </p:nvSpPr>
        <p:spPr>
          <a:xfrm>
            <a:off x="3732023" y="963877"/>
            <a:ext cx="4783327" cy="4930246"/>
          </a:xfrm>
        </p:spPr>
        <p:txBody>
          <a:bodyPr anchor="ctr">
            <a:normAutofit/>
          </a:bodyPr>
          <a:lstStyle/>
          <a:p>
            <a:pPr>
              <a:lnSpc>
                <a:spcPct val="90000"/>
              </a:lnSpc>
            </a:pPr>
            <a:r>
              <a:rPr lang="en-US" sz="2100"/>
              <a:t>With this function you can easily scan a file into R.</a:t>
            </a:r>
          </a:p>
          <a:p>
            <a:pPr>
              <a:lnSpc>
                <a:spcPct val="90000"/>
              </a:lnSpc>
            </a:pPr>
            <a:r>
              <a:rPr lang="en-US" sz="2100"/>
              <a:t>When scanning just numbers the splitting on spaces or tabs is automatic.</a:t>
            </a:r>
          </a:p>
          <a:p>
            <a:pPr>
              <a:lnSpc>
                <a:spcPct val="90000"/>
              </a:lnSpc>
            </a:pPr>
            <a:r>
              <a:rPr lang="en-US" sz="2100"/>
              <a:t>When scanning a mixture of characters and numbers (or just characters) the function requires a &gt; scan(“filename.txt”, what=“”)</a:t>
            </a:r>
          </a:p>
          <a:p>
            <a:pPr>
              <a:lnSpc>
                <a:spcPct val="90000"/>
              </a:lnSpc>
            </a:pPr>
            <a:r>
              <a:rPr lang="en-US" sz="2100"/>
              <a:t>This tells the scan function to split the values by spaces.</a:t>
            </a:r>
          </a:p>
          <a:p>
            <a:pPr>
              <a:lnSpc>
                <a:spcPct val="90000"/>
              </a:lnSpc>
            </a:pPr>
            <a:r>
              <a:rPr lang="en-US" sz="2100"/>
              <a:t>You can also split each value by &gt; scan(what=“”,sep=“/n”).</a:t>
            </a:r>
          </a:p>
          <a:p>
            <a:pPr>
              <a:lnSpc>
                <a:spcPct val="90000"/>
              </a:lnSpc>
            </a:pPr>
            <a:r>
              <a:rPr lang="en-US" sz="2100"/>
              <a:t>The above change to scan() allows you to split each value by row (instead of space)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Scan()</a:t>
            </a:r>
          </a:p>
        </p:txBody>
      </p:sp>
      <p:sp>
        <p:nvSpPr>
          <p:cNvPr id="3" name="Content Placeholder 2"/>
          <p:cNvSpPr>
            <a:spLocks noGrp="1"/>
          </p:cNvSpPr>
          <p:nvPr>
            <p:ph idx="1"/>
          </p:nvPr>
        </p:nvSpPr>
        <p:spPr>
          <a:xfrm>
            <a:off x="3732023" y="963877"/>
            <a:ext cx="4783327" cy="4930246"/>
          </a:xfrm>
        </p:spPr>
        <p:txBody>
          <a:bodyPr anchor="ctr">
            <a:normAutofit/>
          </a:bodyPr>
          <a:lstStyle/>
          <a:p>
            <a:r>
              <a:rPr lang="en-US" sz="2100"/>
              <a:t>You can also leave the arguments blank for &gt; scan(“”)</a:t>
            </a:r>
          </a:p>
          <a:p>
            <a:r>
              <a:rPr lang="en-US" sz="2100"/>
              <a:t>This will prompt the user to enter in data from his keyboard in the console.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Example</a:t>
            </a:r>
          </a:p>
        </p:txBody>
      </p:sp>
      <p:sp>
        <p:nvSpPr>
          <p:cNvPr id="3" name="Content Placeholder 2"/>
          <p:cNvSpPr>
            <a:spLocks noGrp="1"/>
          </p:cNvSpPr>
          <p:nvPr>
            <p:ph idx="1"/>
          </p:nvPr>
        </p:nvSpPr>
        <p:spPr>
          <a:xfrm>
            <a:off x="3732023" y="963877"/>
            <a:ext cx="4783327" cy="4930246"/>
          </a:xfrm>
        </p:spPr>
        <p:txBody>
          <a:bodyPr anchor="ctr">
            <a:normAutofit/>
          </a:bodyPr>
          <a:lstStyle/>
          <a:p>
            <a:pPr marL="0" indent="0">
              <a:buNone/>
            </a:pPr>
            <a:r>
              <a:rPr lang="en-US" sz="2100"/>
              <a:t>Here is an example of Data located at UCLA </a:t>
            </a:r>
            <a:br>
              <a:rPr lang="en-US" sz="2100">
                <a:hlinkClick r:id="rId3"/>
              </a:rPr>
            </a:br>
            <a:r>
              <a:rPr lang="en-US" sz="2100">
                <a:hlinkClick r:id="rId3"/>
              </a:rPr>
              <a:t>http://www.ats.ucla.edu/stat/data/scan.txt</a:t>
            </a:r>
            <a:br>
              <a:rPr lang="en-US" sz="2100"/>
            </a:br>
            <a:r>
              <a:rPr lang="en-US" sz="2100"/>
              <a:t>The code:</a:t>
            </a:r>
            <a:br>
              <a:rPr lang="en-US" sz="2100"/>
            </a:br>
            <a:r>
              <a:rPr lang="en-US" sz="2100"/>
              <a:t> x &lt;-</a:t>
            </a:r>
            <a:r>
              <a:rPr lang="en-US" sz="2100" b="1"/>
              <a:t>scan</a:t>
            </a:r>
            <a:r>
              <a:rPr lang="en-US" sz="2100"/>
              <a:t>("http://www.ats.ucla.edu/stat/data/scan.txt", what = </a:t>
            </a:r>
            <a:r>
              <a:rPr lang="en-US" sz="2100" b="1"/>
              <a:t>list</a:t>
            </a:r>
            <a:r>
              <a:rPr lang="en-US" sz="2100"/>
              <a:t>(age = 0,name = "")))</a:t>
            </a:r>
            <a:br>
              <a:rPr lang="en-US" sz="2100"/>
            </a:br>
            <a:r>
              <a:rPr lang="en-US" sz="2100"/>
              <a:t>&gt;$age</a:t>
            </a:r>
          </a:p>
          <a:p>
            <a:pPr marL="0" indent="0">
              <a:buNone/>
            </a:pPr>
            <a:r>
              <a:rPr lang="en-US" sz="2100"/>
              <a:t>[1] 12 24 35 20</a:t>
            </a:r>
          </a:p>
          <a:p>
            <a:pPr marL="0" indent="0">
              <a:buNone/>
            </a:pPr>
            <a:r>
              <a:rPr lang="en-US" sz="2100"/>
              <a:t>&gt;$name</a:t>
            </a:r>
          </a:p>
          <a:p>
            <a:pPr marL="0" indent="0">
              <a:buNone/>
            </a:pPr>
            <a:r>
              <a:rPr lang="hu-HU" sz="2100"/>
              <a:t>[1] "bobby"   "kate"    "david"   "michael"</a:t>
            </a:r>
            <a:endParaRPr lang="en-US" sz="2100"/>
          </a:p>
          <a:p>
            <a:pPr marL="0" indent="0">
              <a:buNone/>
            </a:pPr>
            <a:endParaRPr lang="en-US" sz="2100"/>
          </a:p>
        </p:txBody>
      </p:sp>
    </p:spTree>
    <p:extLst>
      <p:ext uri="{BB962C8B-B14F-4D97-AF65-F5344CB8AC3E}">
        <p14:creationId xmlns:p14="http://schemas.microsoft.com/office/powerpoint/2010/main" val="206554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Readline() </a:t>
            </a:r>
            <a:endParaRPr lang="en-US" dirty="0"/>
          </a:p>
        </p:txBody>
      </p:sp>
      <p:sp>
        <p:nvSpPr>
          <p:cNvPr id="3" name="Content Placeholder 2"/>
          <p:cNvSpPr>
            <a:spLocks noGrp="1"/>
          </p:cNvSpPr>
          <p:nvPr>
            <p:ph idx="1"/>
          </p:nvPr>
        </p:nvSpPr>
        <p:spPr>
          <a:xfrm>
            <a:off x="457200" y="1600200"/>
            <a:ext cx="8229600" cy="4525963"/>
          </a:xfrm>
        </p:spPr>
        <p:txBody>
          <a:bodyPr/>
          <a:lstStyle/>
          <a:p>
            <a:r>
              <a:rPr lang="en-US"/>
              <a:t>You can also read the keyboard input from the user with &gt;readline()</a:t>
            </a:r>
          </a:p>
          <a:p>
            <a:pPr marL="0" indent="0">
              <a:buNone/>
            </a:pPr>
            <a:r>
              <a:rPr lang="en-US"/>
              <a:t>&gt;readline() is mostly used with a prompt message, for example &gt;readline(“What is your Age: “)</a:t>
            </a:r>
          </a:p>
          <a:p>
            <a:r>
              <a:rPr lang="en-US"/>
              <a:t>This will send the given string to the console and prompt the user for input.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2320</Words>
  <Application>Microsoft Macintosh PowerPoint</Application>
  <PresentationFormat>On-screen Show (4:3)</PresentationFormat>
  <Paragraphs>338</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Module # 8</vt:lpstr>
      <vt:lpstr>Module # 8</vt:lpstr>
      <vt:lpstr>Background input/output (I/O)</vt:lpstr>
      <vt:lpstr>Input in R</vt:lpstr>
      <vt:lpstr>We will review few of Commands associated with input/output</vt:lpstr>
      <vt:lpstr>Scan() </vt:lpstr>
      <vt:lpstr>Scan()</vt:lpstr>
      <vt:lpstr>Example</vt:lpstr>
      <vt:lpstr>Readline() </vt:lpstr>
      <vt:lpstr>So, here is output  -- Try it </vt:lpstr>
      <vt:lpstr>Print()</vt:lpstr>
      <vt:lpstr>Cat()</vt:lpstr>
      <vt:lpstr>Cat()</vt:lpstr>
      <vt:lpstr>Reading and Writing files</vt:lpstr>
      <vt:lpstr>Reading and Writing files</vt:lpstr>
      <vt:lpstr>readLines()</vt:lpstr>
      <vt:lpstr>File Connections</vt:lpstr>
      <vt:lpstr>File Connections</vt:lpstr>
      <vt:lpstr>File Connections</vt:lpstr>
      <vt:lpstr>File Connections</vt:lpstr>
      <vt:lpstr>Seek()</vt:lpstr>
      <vt:lpstr>Reading from URL</vt:lpstr>
      <vt:lpstr>Writing to a file</vt:lpstr>
      <vt:lpstr>Writing with Cat()</vt:lpstr>
      <vt:lpstr>Chapter 11 String Manipulation</vt:lpstr>
      <vt:lpstr>Chapter 11 In R, string manipulation</vt:lpstr>
      <vt:lpstr>Under String manipulation </vt:lpstr>
      <vt:lpstr>paste()</vt:lpstr>
      <vt:lpstr>grep()</vt:lpstr>
      <vt:lpstr>nchar()</vt:lpstr>
      <vt:lpstr>sprintf()</vt:lpstr>
      <vt:lpstr>strsplit()</vt:lpstr>
      <vt:lpstr>R has many tools</vt:lpstr>
      <vt:lpstr>plyr package in R</vt:lpstr>
      <vt:lpstr>plyr package </vt:lpstr>
      <vt:lpstr>Why plyr?</vt:lpstr>
      <vt:lpstr>Control structures </vt:lpstr>
      <vt:lpstr>If statements</vt:lpstr>
      <vt:lpstr>Loops</vt:lpstr>
      <vt:lpstr>Example   for(variable in sequence) {      statements }</vt:lpstr>
      <vt:lpstr>Example of condition </vt:lpstr>
      <vt:lpstr>plyr function prototype</vt:lpstr>
      <vt:lpstr>plyr example</vt:lpstr>
      <vt:lpstr>plyr example</vt:lpstr>
      <vt:lpstr>plyr Example</vt:lpstr>
      <vt:lpstr>plyr Example</vt:lpstr>
      <vt:lpstr>Credit for slide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8</dc:title>
  <dc:creator>Friedman, Alon</dc:creator>
  <cp:lastModifiedBy>Friedman, Alon</cp:lastModifiedBy>
  <cp:revision>2</cp:revision>
  <dcterms:created xsi:type="dcterms:W3CDTF">2019-02-19T18:45:38Z</dcterms:created>
  <dcterms:modified xsi:type="dcterms:W3CDTF">2019-02-19T20:24:51Z</dcterms:modified>
</cp:coreProperties>
</file>