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56" r:id="rId2"/>
    <p:sldId id="29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4" r:id="rId17"/>
    <p:sldId id="272" r:id="rId18"/>
    <p:sldId id="273" r:id="rId19"/>
    <p:sldId id="275" r:id="rId20"/>
    <p:sldId id="276" r:id="rId21"/>
    <p:sldId id="277" r:id="rId22"/>
    <p:sldId id="278" r:id="rId23"/>
    <p:sldId id="279" r:id="rId24"/>
    <p:sldId id="280" r:id="rId25"/>
    <p:sldId id="281" r:id="rId26"/>
    <p:sldId id="282" r:id="rId27"/>
    <p:sldId id="270" r:id="rId28"/>
    <p:sldId id="283" r:id="rId29"/>
    <p:sldId id="284" r:id="rId30"/>
    <p:sldId id="285" r:id="rId31"/>
    <p:sldId id="300" r:id="rId32"/>
    <p:sldId id="286" r:id="rId33"/>
    <p:sldId id="289" r:id="rId34"/>
    <p:sldId id="287" r:id="rId35"/>
    <p:sldId id="290" r:id="rId36"/>
    <p:sldId id="291" r:id="rId37"/>
    <p:sldId id="292" r:id="rId38"/>
    <p:sldId id="294" r:id="rId39"/>
    <p:sldId id="288" r:id="rId40"/>
    <p:sldId id="298" r:id="rId41"/>
    <p:sldId id="299" r:id="rId42"/>
    <p:sldId id="295" r:id="rId43"/>
    <p:sldId id="296" r:id="rId44"/>
    <p:sldId id="30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948"/>
    <p:restoredTop sz="94621"/>
  </p:normalViewPr>
  <p:slideViewPr>
    <p:cSldViewPr snapToGrid="0" snapToObjects="1">
      <p:cViewPr varScale="1">
        <p:scale>
          <a:sx n="91" d="100"/>
          <a:sy n="91" d="100"/>
        </p:scale>
        <p:origin x="8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A159C3-1715-B847-ABDC-5D7F7008DA60}" type="datetimeFigureOut">
              <a:rPr lang="en-US" smtClean="0"/>
              <a:t>2/25/19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E6AF55-298A-D441-A035-6772CA7E594B}" type="slidenum">
              <a:rPr lang="en-US" smtClean="0"/>
              <a:t>‹#›</a:t>
            </a:fld>
            <a:endParaRPr lang="en-US"/>
          </a:p>
        </p:txBody>
      </p:sp>
    </p:spTree>
    <p:extLst>
      <p:ext uri="{BB962C8B-B14F-4D97-AF65-F5344CB8AC3E}">
        <p14:creationId xmlns:p14="http://schemas.microsoft.com/office/powerpoint/2010/main" val="515784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E6AF55-298A-D441-A035-6772CA7E594B}" type="slidenum">
              <a:rPr lang="en-US" smtClean="0"/>
              <a:t>1</a:t>
            </a:fld>
            <a:endParaRPr lang="en-US"/>
          </a:p>
        </p:txBody>
      </p:sp>
    </p:spTree>
    <p:extLst>
      <p:ext uri="{BB962C8B-B14F-4D97-AF65-F5344CB8AC3E}">
        <p14:creationId xmlns:p14="http://schemas.microsoft.com/office/powerpoint/2010/main" val="1167312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E6AF55-298A-D441-A035-6772CA7E594B}" type="slidenum">
              <a:rPr lang="en-US" smtClean="0"/>
              <a:t>10</a:t>
            </a:fld>
            <a:endParaRPr lang="en-US"/>
          </a:p>
        </p:txBody>
      </p:sp>
    </p:spTree>
    <p:extLst>
      <p:ext uri="{BB962C8B-B14F-4D97-AF65-F5344CB8AC3E}">
        <p14:creationId xmlns:p14="http://schemas.microsoft.com/office/powerpoint/2010/main" val="1488446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E6AF55-298A-D441-A035-6772CA7E594B}" type="slidenum">
              <a:rPr lang="en-US" smtClean="0"/>
              <a:t>11</a:t>
            </a:fld>
            <a:endParaRPr lang="en-US"/>
          </a:p>
        </p:txBody>
      </p:sp>
    </p:spTree>
    <p:extLst>
      <p:ext uri="{BB962C8B-B14F-4D97-AF65-F5344CB8AC3E}">
        <p14:creationId xmlns:p14="http://schemas.microsoft.com/office/powerpoint/2010/main" val="1671167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E6AF55-298A-D441-A035-6772CA7E594B}" type="slidenum">
              <a:rPr lang="en-US" smtClean="0"/>
              <a:t>12</a:t>
            </a:fld>
            <a:endParaRPr lang="en-US"/>
          </a:p>
        </p:txBody>
      </p:sp>
    </p:spTree>
    <p:extLst>
      <p:ext uri="{BB962C8B-B14F-4D97-AF65-F5344CB8AC3E}">
        <p14:creationId xmlns:p14="http://schemas.microsoft.com/office/powerpoint/2010/main" val="67022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E6AF55-298A-D441-A035-6772CA7E594B}" type="slidenum">
              <a:rPr lang="en-US" smtClean="0"/>
              <a:t>13</a:t>
            </a:fld>
            <a:endParaRPr lang="en-US"/>
          </a:p>
        </p:txBody>
      </p:sp>
    </p:spTree>
    <p:extLst>
      <p:ext uri="{BB962C8B-B14F-4D97-AF65-F5344CB8AC3E}">
        <p14:creationId xmlns:p14="http://schemas.microsoft.com/office/powerpoint/2010/main" val="283177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E6AF55-298A-D441-A035-6772CA7E594B}" type="slidenum">
              <a:rPr lang="en-US" smtClean="0"/>
              <a:t>14</a:t>
            </a:fld>
            <a:endParaRPr lang="en-US"/>
          </a:p>
        </p:txBody>
      </p:sp>
    </p:spTree>
    <p:extLst>
      <p:ext uri="{BB962C8B-B14F-4D97-AF65-F5344CB8AC3E}">
        <p14:creationId xmlns:p14="http://schemas.microsoft.com/office/powerpoint/2010/main" val="1085084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E6AF55-298A-D441-A035-6772CA7E594B}" type="slidenum">
              <a:rPr lang="en-US" smtClean="0"/>
              <a:t>15</a:t>
            </a:fld>
            <a:endParaRPr lang="en-US"/>
          </a:p>
        </p:txBody>
      </p:sp>
    </p:spTree>
    <p:extLst>
      <p:ext uri="{BB962C8B-B14F-4D97-AF65-F5344CB8AC3E}">
        <p14:creationId xmlns:p14="http://schemas.microsoft.com/office/powerpoint/2010/main" val="1056220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E6AF55-298A-D441-A035-6772CA7E594B}" type="slidenum">
              <a:rPr lang="en-US" smtClean="0"/>
              <a:t>16</a:t>
            </a:fld>
            <a:endParaRPr lang="en-US"/>
          </a:p>
        </p:txBody>
      </p:sp>
    </p:spTree>
    <p:extLst>
      <p:ext uri="{BB962C8B-B14F-4D97-AF65-F5344CB8AC3E}">
        <p14:creationId xmlns:p14="http://schemas.microsoft.com/office/powerpoint/2010/main" val="99417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E6AF55-298A-D441-A035-6772CA7E594B}" type="slidenum">
              <a:rPr lang="en-US" smtClean="0"/>
              <a:t>17</a:t>
            </a:fld>
            <a:endParaRPr lang="en-US"/>
          </a:p>
        </p:txBody>
      </p:sp>
    </p:spTree>
    <p:extLst>
      <p:ext uri="{BB962C8B-B14F-4D97-AF65-F5344CB8AC3E}">
        <p14:creationId xmlns:p14="http://schemas.microsoft.com/office/powerpoint/2010/main" val="17203770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E6AF55-298A-D441-A035-6772CA7E594B}" type="slidenum">
              <a:rPr lang="en-US" smtClean="0"/>
              <a:t>18</a:t>
            </a:fld>
            <a:endParaRPr lang="en-US"/>
          </a:p>
        </p:txBody>
      </p:sp>
    </p:spTree>
    <p:extLst>
      <p:ext uri="{BB962C8B-B14F-4D97-AF65-F5344CB8AC3E}">
        <p14:creationId xmlns:p14="http://schemas.microsoft.com/office/powerpoint/2010/main" val="18208196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E6AF55-298A-D441-A035-6772CA7E594B}" type="slidenum">
              <a:rPr lang="en-US" smtClean="0"/>
              <a:t>19</a:t>
            </a:fld>
            <a:endParaRPr lang="en-US"/>
          </a:p>
        </p:txBody>
      </p:sp>
    </p:spTree>
    <p:extLst>
      <p:ext uri="{BB962C8B-B14F-4D97-AF65-F5344CB8AC3E}">
        <p14:creationId xmlns:p14="http://schemas.microsoft.com/office/powerpoint/2010/main" val="1061250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E6AF55-298A-D441-A035-6772CA7E594B}" type="slidenum">
              <a:rPr lang="en-US" smtClean="0"/>
              <a:t>2</a:t>
            </a:fld>
            <a:endParaRPr lang="en-US"/>
          </a:p>
        </p:txBody>
      </p:sp>
    </p:spTree>
    <p:extLst>
      <p:ext uri="{BB962C8B-B14F-4D97-AF65-F5344CB8AC3E}">
        <p14:creationId xmlns:p14="http://schemas.microsoft.com/office/powerpoint/2010/main" val="13755359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E6AF55-298A-D441-A035-6772CA7E594B}" type="slidenum">
              <a:rPr lang="en-US" smtClean="0"/>
              <a:t>20</a:t>
            </a:fld>
            <a:endParaRPr lang="en-US"/>
          </a:p>
        </p:txBody>
      </p:sp>
    </p:spTree>
    <p:extLst>
      <p:ext uri="{BB962C8B-B14F-4D97-AF65-F5344CB8AC3E}">
        <p14:creationId xmlns:p14="http://schemas.microsoft.com/office/powerpoint/2010/main" val="18792226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E6AF55-298A-D441-A035-6772CA7E594B}" type="slidenum">
              <a:rPr lang="en-US" smtClean="0"/>
              <a:t>21</a:t>
            </a:fld>
            <a:endParaRPr lang="en-US"/>
          </a:p>
        </p:txBody>
      </p:sp>
    </p:spTree>
    <p:extLst>
      <p:ext uri="{BB962C8B-B14F-4D97-AF65-F5344CB8AC3E}">
        <p14:creationId xmlns:p14="http://schemas.microsoft.com/office/powerpoint/2010/main" val="15839452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E6AF55-298A-D441-A035-6772CA7E594B}" type="slidenum">
              <a:rPr lang="en-US" smtClean="0"/>
              <a:t>22</a:t>
            </a:fld>
            <a:endParaRPr lang="en-US"/>
          </a:p>
        </p:txBody>
      </p:sp>
    </p:spTree>
    <p:extLst>
      <p:ext uri="{BB962C8B-B14F-4D97-AF65-F5344CB8AC3E}">
        <p14:creationId xmlns:p14="http://schemas.microsoft.com/office/powerpoint/2010/main" val="6399808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E6AF55-298A-D441-A035-6772CA7E594B}" type="slidenum">
              <a:rPr lang="en-US" smtClean="0"/>
              <a:t>23</a:t>
            </a:fld>
            <a:endParaRPr lang="en-US"/>
          </a:p>
        </p:txBody>
      </p:sp>
    </p:spTree>
    <p:extLst>
      <p:ext uri="{BB962C8B-B14F-4D97-AF65-F5344CB8AC3E}">
        <p14:creationId xmlns:p14="http://schemas.microsoft.com/office/powerpoint/2010/main" val="6681197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E6AF55-298A-D441-A035-6772CA7E594B}" type="slidenum">
              <a:rPr lang="en-US" smtClean="0"/>
              <a:t>24</a:t>
            </a:fld>
            <a:endParaRPr lang="en-US"/>
          </a:p>
        </p:txBody>
      </p:sp>
    </p:spTree>
    <p:extLst>
      <p:ext uri="{BB962C8B-B14F-4D97-AF65-F5344CB8AC3E}">
        <p14:creationId xmlns:p14="http://schemas.microsoft.com/office/powerpoint/2010/main" val="4232524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E6AF55-298A-D441-A035-6772CA7E594B}" type="slidenum">
              <a:rPr lang="en-US" smtClean="0"/>
              <a:t>25</a:t>
            </a:fld>
            <a:endParaRPr lang="en-US"/>
          </a:p>
        </p:txBody>
      </p:sp>
    </p:spTree>
    <p:extLst>
      <p:ext uri="{BB962C8B-B14F-4D97-AF65-F5344CB8AC3E}">
        <p14:creationId xmlns:p14="http://schemas.microsoft.com/office/powerpoint/2010/main" val="13798487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E6AF55-298A-D441-A035-6772CA7E594B}" type="slidenum">
              <a:rPr lang="en-US" smtClean="0"/>
              <a:t>26</a:t>
            </a:fld>
            <a:endParaRPr lang="en-US"/>
          </a:p>
        </p:txBody>
      </p:sp>
    </p:spTree>
    <p:extLst>
      <p:ext uri="{BB962C8B-B14F-4D97-AF65-F5344CB8AC3E}">
        <p14:creationId xmlns:p14="http://schemas.microsoft.com/office/powerpoint/2010/main" val="3428021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E6AF55-298A-D441-A035-6772CA7E594B}" type="slidenum">
              <a:rPr lang="en-US" smtClean="0"/>
              <a:t>27</a:t>
            </a:fld>
            <a:endParaRPr lang="en-US"/>
          </a:p>
        </p:txBody>
      </p:sp>
    </p:spTree>
    <p:extLst>
      <p:ext uri="{BB962C8B-B14F-4D97-AF65-F5344CB8AC3E}">
        <p14:creationId xmlns:p14="http://schemas.microsoft.com/office/powerpoint/2010/main" val="14869753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E6AF55-298A-D441-A035-6772CA7E594B}" type="slidenum">
              <a:rPr lang="en-US" smtClean="0"/>
              <a:t>28</a:t>
            </a:fld>
            <a:endParaRPr lang="en-US"/>
          </a:p>
        </p:txBody>
      </p:sp>
    </p:spTree>
    <p:extLst>
      <p:ext uri="{BB962C8B-B14F-4D97-AF65-F5344CB8AC3E}">
        <p14:creationId xmlns:p14="http://schemas.microsoft.com/office/powerpoint/2010/main" val="15248303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E6AF55-298A-D441-A035-6772CA7E594B}" type="slidenum">
              <a:rPr lang="en-US" smtClean="0"/>
              <a:t>29</a:t>
            </a:fld>
            <a:endParaRPr lang="en-US"/>
          </a:p>
        </p:txBody>
      </p:sp>
    </p:spTree>
    <p:extLst>
      <p:ext uri="{BB962C8B-B14F-4D97-AF65-F5344CB8AC3E}">
        <p14:creationId xmlns:p14="http://schemas.microsoft.com/office/powerpoint/2010/main" val="390330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E6AF55-298A-D441-A035-6772CA7E594B}" type="slidenum">
              <a:rPr lang="en-US" smtClean="0"/>
              <a:t>3</a:t>
            </a:fld>
            <a:endParaRPr lang="en-US"/>
          </a:p>
        </p:txBody>
      </p:sp>
    </p:spTree>
    <p:extLst>
      <p:ext uri="{BB962C8B-B14F-4D97-AF65-F5344CB8AC3E}">
        <p14:creationId xmlns:p14="http://schemas.microsoft.com/office/powerpoint/2010/main" val="9682191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E6AF55-298A-D441-A035-6772CA7E594B}" type="slidenum">
              <a:rPr lang="en-US" smtClean="0"/>
              <a:t>30</a:t>
            </a:fld>
            <a:endParaRPr lang="en-US"/>
          </a:p>
        </p:txBody>
      </p:sp>
    </p:spTree>
    <p:extLst>
      <p:ext uri="{BB962C8B-B14F-4D97-AF65-F5344CB8AC3E}">
        <p14:creationId xmlns:p14="http://schemas.microsoft.com/office/powerpoint/2010/main" val="15630373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E6AF55-298A-D441-A035-6772CA7E594B}" type="slidenum">
              <a:rPr lang="en-US" smtClean="0"/>
              <a:t>31</a:t>
            </a:fld>
            <a:endParaRPr lang="en-US"/>
          </a:p>
        </p:txBody>
      </p:sp>
    </p:spTree>
    <p:extLst>
      <p:ext uri="{BB962C8B-B14F-4D97-AF65-F5344CB8AC3E}">
        <p14:creationId xmlns:p14="http://schemas.microsoft.com/office/powerpoint/2010/main" val="20406144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E6AF55-298A-D441-A035-6772CA7E594B}" type="slidenum">
              <a:rPr lang="en-US" smtClean="0"/>
              <a:t>32</a:t>
            </a:fld>
            <a:endParaRPr lang="en-US"/>
          </a:p>
        </p:txBody>
      </p:sp>
    </p:spTree>
    <p:extLst>
      <p:ext uri="{BB962C8B-B14F-4D97-AF65-F5344CB8AC3E}">
        <p14:creationId xmlns:p14="http://schemas.microsoft.com/office/powerpoint/2010/main" val="15576427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E6AF55-298A-D441-A035-6772CA7E594B}" type="slidenum">
              <a:rPr lang="en-US" smtClean="0"/>
              <a:t>33</a:t>
            </a:fld>
            <a:endParaRPr lang="en-US"/>
          </a:p>
        </p:txBody>
      </p:sp>
    </p:spTree>
    <p:extLst>
      <p:ext uri="{BB962C8B-B14F-4D97-AF65-F5344CB8AC3E}">
        <p14:creationId xmlns:p14="http://schemas.microsoft.com/office/powerpoint/2010/main" val="7910896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E6AF55-298A-D441-A035-6772CA7E594B}" type="slidenum">
              <a:rPr lang="en-US" smtClean="0"/>
              <a:t>34</a:t>
            </a:fld>
            <a:endParaRPr lang="en-US"/>
          </a:p>
        </p:txBody>
      </p:sp>
    </p:spTree>
    <p:extLst>
      <p:ext uri="{BB962C8B-B14F-4D97-AF65-F5344CB8AC3E}">
        <p14:creationId xmlns:p14="http://schemas.microsoft.com/office/powerpoint/2010/main" val="8613499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E6AF55-298A-D441-A035-6772CA7E594B}" type="slidenum">
              <a:rPr lang="en-US" smtClean="0"/>
              <a:t>35</a:t>
            </a:fld>
            <a:endParaRPr lang="en-US"/>
          </a:p>
        </p:txBody>
      </p:sp>
    </p:spTree>
    <p:extLst>
      <p:ext uri="{BB962C8B-B14F-4D97-AF65-F5344CB8AC3E}">
        <p14:creationId xmlns:p14="http://schemas.microsoft.com/office/powerpoint/2010/main" val="16667538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E6AF55-298A-D441-A035-6772CA7E594B}" type="slidenum">
              <a:rPr lang="en-US" smtClean="0"/>
              <a:t>36</a:t>
            </a:fld>
            <a:endParaRPr lang="en-US"/>
          </a:p>
        </p:txBody>
      </p:sp>
    </p:spTree>
    <p:extLst>
      <p:ext uri="{BB962C8B-B14F-4D97-AF65-F5344CB8AC3E}">
        <p14:creationId xmlns:p14="http://schemas.microsoft.com/office/powerpoint/2010/main" val="8476692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E6AF55-298A-D441-A035-6772CA7E594B}" type="slidenum">
              <a:rPr lang="en-US" smtClean="0"/>
              <a:t>37</a:t>
            </a:fld>
            <a:endParaRPr lang="en-US"/>
          </a:p>
        </p:txBody>
      </p:sp>
    </p:spTree>
    <p:extLst>
      <p:ext uri="{BB962C8B-B14F-4D97-AF65-F5344CB8AC3E}">
        <p14:creationId xmlns:p14="http://schemas.microsoft.com/office/powerpoint/2010/main" val="6276460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E6AF55-298A-D441-A035-6772CA7E594B}" type="slidenum">
              <a:rPr lang="en-US" smtClean="0"/>
              <a:t>38</a:t>
            </a:fld>
            <a:endParaRPr lang="en-US"/>
          </a:p>
        </p:txBody>
      </p:sp>
    </p:spTree>
    <p:extLst>
      <p:ext uri="{BB962C8B-B14F-4D97-AF65-F5344CB8AC3E}">
        <p14:creationId xmlns:p14="http://schemas.microsoft.com/office/powerpoint/2010/main" val="20895555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E6AF55-298A-D441-A035-6772CA7E594B}" type="slidenum">
              <a:rPr lang="en-US" smtClean="0"/>
              <a:t>39</a:t>
            </a:fld>
            <a:endParaRPr lang="en-US"/>
          </a:p>
        </p:txBody>
      </p:sp>
    </p:spTree>
    <p:extLst>
      <p:ext uri="{BB962C8B-B14F-4D97-AF65-F5344CB8AC3E}">
        <p14:creationId xmlns:p14="http://schemas.microsoft.com/office/powerpoint/2010/main" val="91484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E6AF55-298A-D441-A035-6772CA7E594B}" type="slidenum">
              <a:rPr lang="en-US" smtClean="0"/>
              <a:t>4</a:t>
            </a:fld>
            <a:endParaRPr lang="en-US"/>
          </a:p>
        </p:txBody>
      </p:sp>
    </p:spTree>
    <p:extLst>
      <p:ext uri="{BB962C8B-B14F-4D97-AF65-F5344CB8AC3E}">
        <p14:creationId xmlns:p14="http://schemas.microsoft.com/office/powerpoint/2010/main" val="1091111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E6AF55-298A-D441-A035-6772CA7E594B}" type="slidenum">
              <a:rPr lang="en-US" smtClean="0"/>
              <a:t>40</a:t>
            </a:fld>
            <a:endParaRPr lang="en-US"/>
          </a:p>
        </p:txBody>
      </p:sp>
    </p:spTree>
    <p:extLst>
      <p:ext uri="{BB962C8B-B14F-4D97-AF65-F5344CB8AC3E}">
        <p14:creationId xmlns:p14="http://schemas.microsoft.com/office/powerpoint/2010/main" val="4926013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E6AF55-298A-D441-A035-6772CA7E594B}" type="slidenum">
              <a:rPr lang="en-US" smtClean="0"/>
              <a:t>41</a:t>
            </a:fld>
            <a:endParaRPr lang="en-US"/>
          </a:p>
        </p:txBody>
      </p:sp>
    </p:spTree>
    <p:extLst>
      <p:ext uri="{BB962C8B-B14F-4D97-AF65-F5344CB8AC3E}">
        <p14:creationId xmlns:p14="http://schemas.microsoft.com/office/powerpoint/2010/main" val="14305186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E6AF55-298A-D441-A035-6772CA7E594B}" type="slidenum">
              <a:rPr lang="en-US" smtClean="0"/>
              <a:t>42</a:t>
            </a:fld>
            <a:endParaRPr lang="en-US"/>
          </a:p>
        </p:txBody>
      </p:sp>
    </p:spTree>
    <p:extLst>
      <p:ext uri="{BB962C8B-B14F-4D97-AF65-F5344CB8AC3E}">
        <p14:creationId xmlns:p14="http://schemas.microsoft.com/office/powerpoint/2010/main" val="17626512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E6AF55-298A-D441-A035-6772CA7E594B}" type="slidenum">
              <a:rPr lang="en-US" smtClean="0"/>
              <a:t>43</a:t>
            </a:fld>
            <a:endParaRPr lang="en-US"/>
          </a:p>
        </p:txBody>
      </p:sp>
    </p:spTree>
    <p:extLst>
      <p:ext uri="{BB962C8B-B14F-4D97-AF65-F5344CB8AC3E}">
        <p14:creationId xmlns:p14="http://schemas.microsoft.com/office/powerpoint/2010/main" val="5596236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E6AF55-298A-D441-A035-6772CA7E594B}" type="slidenum">
              <a:rPr lang="en-US" smtClean="0"/>
              <a:t>44</a:t>
            </a:fld>
            <a:endParaRPr lang="en-US"/>
          </a:p>
        </p:txBody>
      </p:sp>
    </p:spTree>
    <p:extLst>
      <p:ext uri="{BB962C8B-B14F-4D97-AF65-F5344CB8AC3E}">
        <p14:creationId xmlns:p14="http://schemas.microsoft.com/office/powerpoint/2010/main" val="1713695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E6AF55-298A-D441-A035-6772CA7E594B}" type="slidenum">
              <a:rPr lang="en-US" smtClean="0"/>
              <a:t>5</a:t>
            </a:fld>
            <a:endParaRPr lang="en-US"/>
          </a:p>
        </p:txBody>
      </p:sp>
    </p:spTree>
    <p:extLst>
      <p:ext uri="{BB962C8B-B14F-4D97-AF65-F5344CB8AC3E}">
        <p14:creationId xmlns:p14="http://schemas.microsoft.com/office/powerpoint/2010/main" val="56579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E6AF55-298A-D441-A035-6772CA7E594B}" type="slidenum">
              <a:rPr lang="en-US" smtClean="0"/>
              <a:t>6</a:t>
            </a:fld>
            <a:endParaRPr lang="en-US"/>
          </a:p>
        </p:txBody>
      </p:sp>
    </p:spTree>
    <p:extLst>
      <p:ext uri="{BB962C8B-B14F-4D97-AF65-F5344CB8AC3E}">
        <p14:creationId xmlns:p14="http://schemas.microsoft.com/office/powerpoint/2010/main" val="1913779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E6AF55-298A-D441-A035-6772CA7E594B}" type="slidenum">
              <a:rPr lang="en-US" smtClean="0"/>
              <a:t>7</a:t>
            </a:fld>
            <a:endParaRPr lang="en-US"/>
          </a:p>
        </p:txBody>
      </p:sp>
    </p:spTree>
    <p:extLst>
      <p:ext uri="{BB962C8B-B14F-4D97-AF65-F5344CB8AC3E}">
        <p14:creationId xmlns:p14="http://schemas.microsoft.com/office/powerpoint/2010/main" val="422801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E6AF55-298A-D441-A035-6772CA7E594B}" type="slidenum">
              <a:rPr lang="en-US" smtClean="0"/>
              <a:t>8</a:t>
            </a:fld>
            <a:endParaRPr lang="en-US"/>
          </a:p>
        </p:txBody>
      </p:sp>
    </p:spTree>
    <p:extLst>
      <p:ext uri="{BB962C8B-B14F-4D97-AF65-F5344CB8AC3E}">
        <p14:creationId xmlns:p14="http://schemas.microsoft.com/office/powerpoint/2010/main" val="1391298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E6AF55-298A-D441-A035-6772CA7E594B}" type="slidenum">
              <a:rPr lang="en-US" smtClean="0"/>
              <a:t>9</a:t>
            </a:fld>
            <a:endParaRPr lang="en-US"/>
          </a:p>
        </p:txBody>
      </p:sp>
    </p:spTree>
    <p:extLst>
      <p:ext uri="{BB962C8B-B14F-4D97-AF65-F5344CB8AC3E}">
        <p14:creationId xmlns:p14="http://schemas.microsoft.com/office/powerpoint/2010/main" val="2012438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4917030-FEBE-184C-B455-E5ACBBADB802}" type="datetimeFigureOut">
              <a:rPr lang="en-US" smtClean="0"/>
              <a:t>2/25/19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D7E649-B80D-5B45-BFA6-20E0177858E2}" type="slidenum">
              <a:rPr lang="en-US" smtClean="0"/>
              <a:t>‹#›</a:t>
            </a:fld>
            <a:endParaRPr lang="en-US"/>
          </a:p>
        </p:txBody>
      </p:sp>
    </p:spTree>
    <p:extLst>
      <p:ext uri="{BB962C8B-B14F-4D97-AF65-F5344CB8AC3E}">
        <p14:creationId xmlns:p14="http://schemas.microsoft.com/office/powerpoint/2010/main" val="650532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917030-FEBE-184C-B455-E5ACBBADB802}" type="datetimeFigureOut">
              <a:rPr lang="en-US" smtClean="0"/>
              <a:t>2/25/19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D7E649-B80D-5B45-BFA6-20E0177858E2}" type="slidenum">
              <a:rPr lang="en-US" smtClean="0"/>
              <a:t>‹#›</a:t>
            </a:fld>
            <a:endParaRPr lang="en-US"/>
          </a:p>
        </p:txBody>
      </p:sp>
    </p:spTree>
    <p:extLst>
      <p:ext uri="{BB962C8B-B14F-4D97-AF65-F5344CB8AC3E}">
        <p14:creationId xmlns:p14="http://schemas.microsoft.com/office/powerpoint/2010/main" val="1870819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917030-FEBE-184C-B455-E5ACBBADB802}" type="datetimeFigureOut">
              <a:rPr lang="en-US" smtClean="0"/>
              <a:t>2/25/19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D7E649-B80D-5B45-BFA6-20E0177858E2}" type="slidenum">
              <a:rPr lang="en-US" smtClean="0"/>
              <a:t>‹#›</a:t>
            </a:fld>
            <a:endParaRPr lang="en-US"/>
          </a:p>
        </p:txBody>
      </p:sp>
    </p:spTree>
    <p:extLst>
      <p:ext uri="{BB962C8B-B14F-4D97-AF65-F5344CB8AC3E}">
        <p14:creationId xmlns:p14="http://schemas.microsoft.com/office/powerpoint/2010/main" val="528755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917030-FEBE-184C-B455-E5ACBBADB802}" type="datetimeFigureOut">
              <a:rPr lang="en-US" smtClean="0"/>
              <a:t>2/25/19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D7E649-B80D-5B45-BFA6-20E0177858E2}" type="slidenum">
              <a:rPr lang="en-US" smtClean="0"/>
              <a:t>‹#›</a:t>
            </a:fld>
            <a:endParaRPr lang="en-US"/>
          </a:p>
        </p:txBody>
      </p:sp>
    </p:spTree>
    <p:extLst>
      <p:ext uri="{BB962C8B-B14F-4D97-AF65-F5344CB8AC3E}">
        <p14:creationId xmlns:p14="http://schemas.microsoft.com/office/powerpoint/2010/main" val="831796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917030-FEBE-184C-B455-E5ACBBADB802}" type="datetimeFigureOut">
              <a:rPr lang="en-US" smtClean="0"/>
              <a:t>2/25/19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D7E649-B80D-5B45-BFA6-20E0177858E2}" type="slidenum">
              <a:rPr lang="en-US" smtClean="0"/>
              <a:t>‹#›</a:t>
            </a:fld>
            <a:endParaRPr lang="en-US"/>
          </a:p>
        </p:txBody>
      </p:sp>
    </p:spTree>
    <p:extLst>
      <p:ext uri="{BB962C8B-B14F-4D97-AF65-F5344CB8AC3E}">
        <p14:creationId xmlns:p14="http://schemas.microsoft.com/office/powerpoint/2010/main" val="1041337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917030-FEBE-184C-B455-E5ACBBADB802}" type="datetimeFigureOut">
              <a:rPr lang="en-US" smtClean="0"/>
              <a:t>2/25/19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D7E649-B80D-5B45-BFA6-20E0177858E2}" type="slidenum">
              <a:rPr lang="en-US" smtClean="0"/>
              <a:t>‹#›</a:t>
            </a:fld>
            <a:endParaRPr lang="en-US"/>
          </a:p>
        </p:txBody>
      </p:sp>
    </p:spTree>
    <p:extLst>
      <p:ext uri="{BB962C8B-B14F-4D97-AF65-F5344CB8AC3E}">
        <p14:creationId xmlns:p14="http://schemas.microsoft.com/office/powerpoint/2010/main" val="303193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917030-FEBE-184C-B455-E5ACBBADB802}" type="datetimeFigureOut">
              <a:rPr lang="en-US" smtClean="0"/>
              <a:t>2/25/19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D7E649-B80D-5B45-BFA6-20E0177858E2}" type="slidenum">
              <a:rPr lang="en-US" smtClean="0"/>
              <a:t>‹#›</a:t>
            </a:fld>
            <a:endParaRPr lang="en-US"/>
          </a:p>
        </p:txBody>
      </p:sp>
    </p:spTree>
    <p:extLst>
      <p:ext uri="{BB962C8B-B14F-4D97-AF65-F5344CB8AC3E}">
        <p14:creationId xmlns:p14="http://schemas.microsoft.com/office/powerpoint/2010/main" val="82076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917030-FEBE-184C-B455-E5ACBBADB802}" type="datetimeFigureOut">
              <a:rPr lang="en-US" smtClean="0"/>
              <a:t>2/25/19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D7E649-B80D-5B45-BFA6-20E0177858E2}" type="slidenum">
              <a:rPr lang="en-US" smtClean="0"/>
              <a:t>‹#›</a:t>
            </a:fld>
            <a:endParaRPr lang="en-US"/>
          </a:p>
        </p:txBody>
      </p:sp>
    </p:spTree>
    <p:extLst>
      <p:ext uri="{BB962C8B-B14F-4D97-AF65-F5344CB8AC3E}">
        <p14:creationId xmlns:p14="http://schemas.microsoft.com/office/powerpoint/2010/main" val="1221547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917030-FEBE-184C-B455-E5ACBBADB802}" type="datetimeFigureOut">
              <a:rPr lang="en-US" smtClean="0"/>
              <a:t>2/25/19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D7E649-B80D-5B45-BFA6-20E0177858E2}" type="slidenum">
              <a:rPr lang="en-US" smtClean="0"/>
              <a:t>‹#›</a:t>
            </a:fld>
            <a:endParaRPr lang="en-US"/>
          </a:p>
        </p:txBody>
      </p:sp>
    </p:spTree>
    <p:extLst>
      <p:ext uri="{BB962C8B-B14F-4D97-AF65-F5344CB8AC3E}">
        <p14:creationId xmlns:p14="http://schemas.microsoft.com/office/powerpoint/2010/main" val="742134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917030-FEBE-184C-B455-E5ACBBADB802}" type="datetimeFigureOut">
              <a:rPr lang="en-US" smtClean="0"/>
              <a:t>2/25/19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D7E649-B80D-5B45-BFA6-20E0177858E2}" type="slidenum">
              <a:rPr lang="en-US" smtClean="0"/>
              <a:t>‹#›</a:t>
            </a:fld>
            <a:endParaRPr lang="en-US"/>
          </a:p>
        </p:txBody>
      </p:sp>
    </p:spTree>
    <p:extLst>
      <p:ext uri="{BB962C8B-B14F-4D97-AF65-F5344CB8AC3E}">
        <p14:creationId xmlns:p14="http://schemas.microsoft.com/office/powerpoint/2010/main" val="1035229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917030-FEBE-184C-B455-E5ACBBADB802}" type="datetimeFigureOut">
              <a:rPr lang="en-US" smtClean="0"/>
              <a:t>2/25/19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D7E649-B80D-5B45-BFA6-20E0177858E2}" type="slidenum">
              <a:rPr lang="en-US" smtClean="0"/>
              <a:t>‹#›</a:t>
            </a:fld>
            <a:endParaRPr lang="en-US"/>
          </a:p>
        </p:txBody>
      </p:sp>
    </p:spTree>
    <p:extLst>
      <p:ext uri="{BB962C8B-B14F-4D97-AF65-F5344CB8AC3E}">
        <p14:creationId xmlns:p14="http://schemas.microsoft.com/office/powerpoint/2010/main" val="1201034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917030-FEBE-184C-B455-E5ACBBADB802}" type="datetimeFigureOut">
              <a:rPr lang="en-US" smtClean="0"/>
              <a:t>2/25/19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D7E649-B80D-5B45-BFA6-20E0177858E2}" type="slidenum">
              <a:rPr lang="en-US" smtClean="0"/>
              <a:t>‹#›</a:t>
            </a:fld>
            <a:endParaRPr lang="en-US"/>
          </a:p>
        </p:txBody>
      </p:sp>
    </p:spTree>
    <p:extLst>
      <p:ext uri="{BB962C8B-B14F-4D97-AF65-F5344CB8AC3E}">
        <p14:creationId xmlns:p14="http://schemas.microsoft.com/office/powerpoint/2010/main" val="1372808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adley.nz"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s://github.com/hadley" TargetMode="External"/><Relationship Id="rId5" Type="http://schemas.openxmlformats.org/officeDocument/2006/relationships/hyperlink" Target="r-pkgs.had.co.nz" TargetMode="External"/><Relationship Id="rId4" Type="http://schemas.openxmlformats.org/officeDocument/2006/relationships/hyperlink" Target="http://ggplot2.org/"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9E8E38ED-369A-44C2-B635-0BED0E48A6E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B672F332-AF08-46C6-94F0-77684310D7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6437D937-A7F1-4011-92B4-328E5BE1B1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642257" y="4525347"/>
            <a:ext cx="6939722" cy="1737360"/>
          </a:xfrm>
        </p:spPr>
        <p:txBody>
          <a:bodyPr anchor="ctr">
            <a:normAutofit/>
          </a:bodyPr>
          <a:lstStyle/>
          <a:p>
            <a:pPr algn="r"/>
            <a:r>
              <a:rPr lang="en-US" dirty="0"/>
              <a:t>Module # 9</a:t>
            </a:r>
            <a:endParaRPr lang="en-US"/>
          </a:p>
        </p:txBody>
      </p:sp>
      <p:sp>
        <p:nvSpPr>
          <p:cNvPr id="3" name="Subtitle 2"/>
          <p:cNvSpPr>
            <a:spLocks noGrp="1"/>
          </p:cNvSpPr>
          <p:nvPr>
            <p:ph type="subTitle" idx="1"/>
          </p:nvPr>
        </p:nvSpPr>
        <p:spPr>
          <a:xfrm>
            <a:off x="8050762" y="4525347"/>
            <a:ext cx="3211288" cy="1737360"/>
          </a:xfrm>
        </p:spPr>
        <p:txBody>
          <a:bodyPr anchor="ctr">
            <a:normAutofit/>
          </a:bodyPr>
          <a:lstStyle/>
          <a:p>
            <a:pPr algn="l"/>
            <a:r>
              <a:rPr lang="en-US"/>
              <a:t>Visualization and R</a:t>
            </a:r>
            <a:br>
              <a:rPr lang="en-US" dirty="0"/>
            </a:br>
            <a:r>
              <a:rPr lang="en-US" dirty="0"/>
              <a:t>Dr. Friedman</a:t>
            </a:r>
            <a:endParaRPr lang="en-US"/>
          </a:p>
        </p:txBody>
      </p:sp>
    </p:spTree>
    <p:extLst>
      <p:ext uri="{BB962C8B-B14F-4D97-AF65-F5344CB8AC3E}">
        <p14:creationId xmlns:p14="http://schemas.microsoft.com/office/powerpoint/2010/main" val="867283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Colors</a:t>
            </a:r>
            <a:endParaRPr lang="en-US" dirty="0"/>
          </a:p>
        </p:txBody>
      </p:sp>
      <p:sp>
        <p:nvSpPr>
          <p:cNvPr id="3" name="Content Placeholder 2"/>
          <p:cNvSpPr>
            <a:spLocks noGrp="1"/>
          </p:cNvSpPr>
          <p:nvPr>
            <p:ph idx="1"/>
          </p:nvPr>
        </p:nvSpPr>
        <p:spPr>
          <a:xfrm>
            <a:off x="486137" y="1400537"/>
            <a:ext cx="10867663" cy="4776426"/>
          </a:xfrm>
        </p:spPr>
        <p:txBody>
          <a:bodyPr/>
          <a:lstStyle/>
          <a:p>
            <a:r>
              <a:rPr lang="en-US" dirty="0"/>
              <a:t>R has 8 default system colors, which can be assigned to a point or line by passing a numeric value of 1:8 to </a:t>
            </a:r>
            <a:r>
              <a:rPr lang="en-US" b="1" dirty="0"/>
              <a:t>col</a:t>
            </a:r>
          </a:p>
          <a:p>
            <a:r>
              <a:rPr lang="en-US" dirty="0"/>
              <a:t>However, R has 657 named colors you can </a:t>
            </a:r>
            <a:br>
              <a:rPr lang="en-US" dirty="0"/>
            </a:br>
            <a:r>
              <a:rPr lang="en-US" dirty="0"/>
              <a:t>call upon by passing the name of the color to col. </a:t>
            </a:r>
            <a:br>
              <a:rPr lang="en-US" dirty="0"/>
            </a:br>
            <a:r>
              <a:rPr lang="en-US" dirty="0"/>
              <a:t>To see all the names, type </a:t>
            </a:r>
            <a:r>
              <a:rPr lang="en-US" b="1" dirty="0"/>
              <a:t>colors()</a:t>
            </a:r>
            <a:br>
              <a:rPr lang="en-US" b="1" dirty="0"/>
            </a:br>
            <a:r>
              <a:rPr lang="en-US" b="1" dirty="0"/>
              <a:t>&gt;colors()</a:t>
            </a:r>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4958" y="2932961"/>
            <a:ext cx="3705956" cy="3515595"/>
          </a:xfrm>
          <a:prstGeom prst="rect">
            <a:avLst/>
          </a:prstGeom>
        </p:spPr>
      </p:pic>
    </p:spTree>
    <p:extLst>
      <p:ext uri="{BB962C8B-B14F-4D97-AF65-F5344CB8AC3E}">
        <p14:creationId xmlns:p14="http://schemas.microsoft.com/office/powerpoint/2010/main" val="738112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Color palettes</a:t>
            </a:r>
          </a:p>
        </p:txBody>
      </p:sp>
      <p:sp>
        <p:nvSpPr>
          <p:cNvPr id="3" name="Content Placeholder 2"/>
          <p:cNvSpPr>
            <a:spLocks noGrp="1"/>
          </p:cNvSpPr>
          <p:nvPr>
            <p:ph idx="1"/>
          </p:nvPr>
        </p:nvSpPr>
        <p:spPr/>
        <p:txBody>
          <a:bodyPr/>
          <a:lstStyle/>
          <a:p>
            <a:pPr marL="0" indent="0">
              <a:buNone/>
            </a:pPr>
            <a:r>
              <a:rPr lang="en-US" dirty="0"/>
              <a:t>There are particular color palettes that you could select colors from as well:</a:t>
            </a:r>
          </a:p>
          <a:p>
            <a:r>
              <a:rPr lang="en-US" dirty="0"/>
              <a:t>rainbow()</a:t>
            </a:r>
          </a:p>
          <a:p>
            <a:r>
              <a:rPr lang="en-US" dirty="0" err="1"/>
              <a:t>heat.colors</a:t>
            </a:r>
            <a:r>
              <a:rPr lang="en-US" dirty="0"/>
              <a:t>()</a:t>
            </a:r>
          </a:p>
          <a:p>
            <a:r>
              <a:rPr lang="en-US" dirty="0" err="1"/>
              <a:t>terrain.colors</a:t>
            </a:r>
            <a:r>
              <a:rPr lang="en-US" dirty="0"/>
              <a:t>()</a:t>
            </a:r>
          </a:p>
          <a:p>
            <a:r>
              <a:rPr lang="en-US" dirty="0" err="1"/>
              <a:t>topo.colors</a:t>
            </a:r>
            <a:r>
              <a:rPr lang="en-US" dirty="0"/>
              <a:t>()</a:t>
            </a:r>
          </a:p>
          <a:p>
            <a:r>
              <a:rPr lang="en-US" dirty="0" err="1"/>
              <a:t>cm.colors</a:t>
            </a:r>
            <a:r>
              <a:rPr lang="en-US" dirty="0"/>
              <a:t>()</a:t>
            </a:r>
          </a:p>
          <a:p>
            <a:r>
              <a:rPr lang="en-US" dirty="0"/>
              <a:t>grey()</a:t>
            </a:r>
          </a:p>
        </p:txBody>
      </p:sp>
    </p:spTree>
    <p:extLst>
      <p:ext uri="{BB962C8B-B14F-4D97-AF65-F5344CB8AC3E}">
        <p14:creationId xmlns:p14="http://schemas.microsoft.com/office/powerpoint/2010/main" val="691526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a:t>
            </a:r>
          </a:p>
        </p:txBody>
      </p:sp>
      <p:sp>
        <p:nvSpPr>
          <p:cNvPr id="3" name="Content Placeholder 2"/>
          <p:cNvSpPr>
            <a:spLocks noGrp="1"/>
          </p:cNvSpPr>
          <p:nvPr>
            <p:ph idx="1"/>
          </p:nvPr>
        </p:nvSpPr>
        <p:spPr/>
        <p:txBody>
          <a:bodyPr/>
          <a:lstStyle/>
          <a:p>
            <a:r>
              <a:rPr lang="en-US" dirty="0"/>
              <a:t>If you give any of these functions a number, </a:t>
            </a:r>
            <a:r>
              <a:rPr lang="en-US" i="1" dirty="0"/>
              <a:t>n</a:t>
            </a:r>
            <a:r>
              <a:rPr lang="en-US" dirty="0"/>
              <a:t>, it will return that number of colors from the palette as a vector. There are also some other arguments you can pass to them as well, such as </a:t>
            </a:r>
            <a:r>
              <a:rPr lang="en-US" b="1" dirty="0"/>
              <a:t>alpha</a:t>
            </a:r>
            <a:r>
              <a:rPr lang="en-US" dirty="0"/>
              <a:t>, which controls </a:t>
            </a:r>
            <a:r>
              <a:rPr lang="en-US" b="1" dirty="0"/>
              <a:t>transparency</a:t>
            </a:r>
            <a:r>
              <a:rPr lang="en-US" dirty="0"/>
              <a:t>. They all share the same help page, so inspect that for more details.</a:t>
            </a:r>
          </a:p>
          <a:p>
            <a:r>
              <a:rPr lang="en-US" dirty="0"/>
              <a:t>The </a:t>
            </a:r>
            <a:r>
              <a:rPr lang="en-US" b="1" dirty="0"/>
              <a:t>grey()</a:t>
            </a:r>
            <a:r>
              <a:rPr lang="en-US" dirty="0"/>
              <a:t> palette is different, however. It takes a vector of values between 0 and 1 instead. 0 returns black, 1 returns white, and values in between return the appropriate percent grey.</a:t>
            </a:r>
          </a:p>
        </p:txBody>
      </p:sp>
    </p:spTree>
    <p:extLst>
      <p:ext uri="{BB962C8B-B14F-4D97-AF65-F5344CB8AC3E}">
        <p14:creationId xmlns:p14="http://schemas.microsoft.com/office/powerpoint/2010/main" val="737052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39240" y="356134"/>
            <a:ext cx="8168639" cy="6693105"/>
          </a:xfrm>
        </p:spPr>
      </p:pic>
    </p:spTree>
    <p:extLst>
      <p:ext uri="{BB962C8B-B14F-4D97-AF65-F5344CB8AC3E}">
        <p14:creationId xmlns:p14="http://schemas.microsoft.com/office/powerpoint/2010/main" val="684395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Building up Plots</a:t>
            </a:r>
            <a:endParaRPr lang="en-US" dirty="0"/>
          </a:p>
        </p:txBody>
      </p:sp>
      <p:sp>
        <p:nvSpPr>
          <p:cNvPr id="3" name="Content Placeholder 2"/>
          <p:cNvSpPr>
            <a:spLocks noGrp="1"/>
          </p:cNvSpPr>
          <p:nvPr>
            <p:ph idx="1"/>
          </p:nvPr>
        </p:nvSpPr>
        <p:spPr/>
        <p:txBody>
          <a:bodyPr/>
          <a:lstStyle/>
          <a:p>
            <a:pPr marL="0" indent="0">
              <a:buNone/>
            </a:pPr>
            <a:r>
              <a:rPr lang="en-US" dirty="0"/>
              <a:t>&gt;cars &lt;- c(1, 3, 6, 4, 9)</a:t>
            </a:r>
            <a:br>
              <a:rPr lang="en-US" dirty="0"/>
            </a:br>
            <a:r>
              <a:rPr lang="en-US" dirty="0"/>
              <a:t>&gt;plot(cars)</a:t>
            </a:r>
            <a:br>
              <a:rPr lang="en-US" dirty="0"/>
            </a:b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&gt;plot(cars, </a:t>
            </a:r>
            <a:r>
              <a:rPr lang="en-US" b="1" dirty="0"/>
              <a:t>type="o", col="blue")</a:t>
            </a:r>
            <a:br>
              <a:rPr lang="en-US" b="1" dirty="0"/>
            </a:br>
            <a:r>
              <a:rPr lang="en-US" b="1" dirty="0"/>
              <a:t>&gt;</a:t>
            </a:r>
            <a:r>
              <a:rPr lang="en-US" dirty="0"/>
              <a:t>title(main="Autos", </a:t>
            </a:r>
            <a:r>
              <a:rPr lang="en-US" dirty="0" err="1"/>
              <a:t>col.main</a:t>
            </a:r>
            <a:r>
              <a:rPr lang="en-US" dirty="0"/>
              <a:t>="red", </a:t>
            </a:r>
            <a:r>
              <a:rPr lang="en-US" dirty="0" err="1"/>
              <a:t>font.main</a:t>
            </a:r>
            <a:r>
              <a:rPr lang="en-US" dirty="0"/>
              <a:t>=4)</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1800" y="2082800"/>
            <a:ext cx="3708400" cy="2679700"/>
          </a:xfrm>
          <a:prstGeom prst="rect">
            <a:avLst/>
          </a:prstGeom>
        </p:spPr>
      </p:pic>
    </p:spTree>
    <p:extLst>
      <p:ext uri="{BB962C8B-B14F-4D97-AF65-F5344CB8AC3E}">
        <p14:creationId xmlns:p14="http://schemas.microsoft.com/office/powerpoint/2010/main" val="141849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it this good enough?</a:t>
            </a:r>
          </a:p>
        </p:txBody>
      </p:sp>
      <p:sp>
        <p:nvSpPr>
          <p:cNvPr id="3" name="Content Placeholder 2"/>
          <p:cNvSpPr>
            <a:spLocks noGrp="1"/>
          </p:cNvSpPr>
          <p:nvPr>
            <p:ph idx="1"/>
          </p:nvPr>
        </p:nvSpPr>
        <p:spPr/>
        <p:txBody>
          <a:bodyPr>
            <a:normAutofit fontScale="92500" lnSpcReduction="20000"/>
          </a:bodyPr>
          <a:lstStyle/>
          <a:p>
            <a:r>
              <a:rPr lang="en-US" dirty="0"/>
              <a:t>The answer is No.</a:t>
            </a:r>
          </a:p>
          <a:p>
            <a:r>
              <a:rPr lang="en-US" dirty="0"/>
              <a:t>The disadvantages include</a:t>
            </a:r>
          </a:p>
          <a:p>
            <a:r>
              <a:rPr lang="en-US" b="1" dirty="0"/>
              <a:t>Awkward workflow</a:t>
            </a:r>
            <a:r>
              <a:rPr lang="en-US" dirty="0"/>
              <a:t> for juxtaposition of many related plots. In base graphics, the user must deal with laying out the individual plots, working to keep axes consistent, etc. and this swiftly becomes extremely annoying.</a:t>
            </a:r>
          </a:p>
          <a:p>
            <a:r>
              <a:rPr lang="en-US" b="1" dirty="0"/>
              <a:t>No built-in support for encoding additional information</a:t>
            </a:r>
            <a:r>
              <a:rPr lang="en-US" dirty="0"/>
              <a:t>, especially categorical, via color or line type etc. Again, the user bears sole responsibility for explicitly constructing and rendering graphical elements where symbol, color, size, etc. encode an additional variable. And you'll be adding the legend by hand too.</a:t>
            </a:r>
          </a:p>
          <a:p>
            <a:r>
              <a:rPr lang="en-US" u="sng" dirty="0"/>
              <a:t>Good thing it's easy to customize because you'll be doing it </a:t>
            </a:r>
            <a:r>
              <a:rPr lang="en-US" i="1" u="sng" dirty="0"/>
              <a:t>all the time</a:t>
            </a:r>
            <a:r>
              <a:rPr lang="en-US" u="sng" dirty="0"/>
              <a:t> in base graphics</a:t>
            </a:r>
            <a:r>
              <a:rPr lang="en-US" dirty="0"/>
              <a:t>. </a:t>
            </a:r>
          </a:p>
        </p:txBody>
      </p:sp>
    </p:spTree>
    <p:extLst>
      <p:ext uri="{BB962C8B-B14F-4D97-AF65-F5344CB8AC3E}">
        <p14:creationId xmlns:p14="http://schemas.microsoft.com/office/powerpoint/2010/main" val="304582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Lattice package in R</a:t>
            </a:r>
          </a:p>
        </p:txBody>
      </p:sp>
      <p:sp>
        <p:nvSpPr>
          <p:cNvPr id="3" name="Content Placeholder 2"/>
          <p:cNvSpPr>
            <a:spLocks noGrp="1"/>
          </p:cNvSpPr>
          <p:nvPr>
            <p:ph idx="1"/>
          </p:nvPr>
        </p:nvSpPr>
        <p:spPr/>
        <p:txBody>
          <a:bodyPr>
            <a:normAutofit/>
          </a:bodyPr>
          <a:lstStyle/>
          <a:p>
            <a:r>
              <a:rPr lang="en-US" dirty="0"/>
              <a:t>Lattice graphics were developed by </a:t>
            </a:r>
            <a:r>
              <a:rPr lang="en-US" dirty="0" err="1"/>
              <a:t>Deepayan</a:t>
            </a:r>
            <a:r>
              <a:rPr lang="en-US" dirty="0"/>
              <a:t> Sarkar to implement ideas of Bill Cleveland in his 1993 book, </a:t>
            </a:r>
            <a:r>
              <a:rPr lang="en-US" i="1" dirty="0"/>
              <a:t>Visualizing Data</a:t>
            </a:r>
            <a:r>
              <a:rPr lang="en-US" dirty="0"/>
              <a:t>. Trellis graphics are used in S-Plus. Trellis graphs display a variable or the relationship between variables, conditioned on one or more other variables. </a:t>
            </a:r>
          </a:p>
          <a:p>
            <a:r>
              <a:rPr lang="en-US" dirty="0"/>
              <a:t>High-level lattice functions do not actually print or plot anything. They create an object of class "trellis", which can be printed or plotted.</a:t>
            </a:r>
          </a:p>
          <a:p>
            <a:r>
              <a:rPr lang="en-US" dirty="0"/>
              <a:t>Lattice graphics are very customizable, but par() settings have no effect.</a:t>
            </a:r>
          </a:p>
        </p:txBody>
      </p:sp>
    </p:spTree>
    <p:extLst>
      <p:ext uri="{BB962C8B-B14F-4D97-AF65-F5344CB8AC3E}">
        <p14:creationId xmlns:p14="http://schemas.microsoft.com/office/powerpoint/2010/main" val="1458324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0365"/>
            <a:ext cx="10515600" cy="1325563"/>
          </a:xfrm>
        </p:spPr>
        <p:txBody>
          <a:bodyPr/>
          <a:lstStyle/>
          <a:p>
            <a:r>
              <a:rPr lang="en-US" dirty="0"/>
              <a:t>Lattice – add-on package</a:t>
            </a:r>
          </a:p>
        </p:txBody>
      </p:sp>
      <p:sp>
        <p:nvSpPr>
          <p:cNvPr id="3" name="Content Placeholder 2"/>
          <p:cNvSpPr>
            <a:spLocks noGrp="1"/>
          </p:cNvSpPr>
          <p:nvPr>
            <p:ph idx="1"/>
          </p:nvPr>
        </p:nvSpPr>
        <p:spPr/>
        <p:txBody>
          <a:bodyPr>
            <a:normAutofit/>
          </a:bodyPr>
          <a:lstStyle/>
          <a:p>
            <a:r>
              <a:rPr lang="en-US" dirty="0"/>
              <a:t>The advantages of the lattice package include:</a:t>
            </a:r>
          </a:p>
          <a:p>
            <a:pPr lvl="1"/>
            <a:r>
              <a:rPr lang="en-US" dirty="0"/>
              <a:t>Multi-panel conditioning. Lattice put many scatterplots on one page, snuggled up next to each other with common (or sensibly linked) axis scales and limits.</a:t>
            </a:r>
          </a:p>
          <a:p>
            <a:pPr lvl="1"/>
            <a:r>
              <a:rPr lang="en-US" dirty="0"/>
              <a:t>Conveying additional information, especially via color or line type etc. The groups argument, especially coupled with </a:t>
            </a:r>
            <a:r>
              <a:rPr lang="en-US" dirty="0" err="1"/>
              <a:t>auto.key</a:t>
            </a:r>
            <a:r>
              <a:rPr lang="en-US" dirty="0"/>
              <a:t> = TRUE will handle most of your needs to, say, visually distinguish males and females and to create the associated key with minimal fuss.</a:t>
            </a:r>
          </a:p>
          <a:p>
            <a:pPr lvl="1"/>
            <a:r>
              <a:rPr lang="en-US" dirty="0"/>
              <a:t>Adding some obviously useful data summaries, such as a linear fit or a smoother, with minimal fuss. The type = argument is very powerful</a:t>
            </a:r>
          </a:p>
        </p:txBody>
      </p:sp>
    </p:spTree>
    <p:extLst>
      <p:ext uri="{BB962C8B-B14F-4D97-AF65-F5344CB8AC3E}">
        <p14:creationId xmlns:p14="http://schemas.microsoft.com/office/powerpoint/2010/main" val="568329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using lattice package</a:t>
            </a:r>
          </a:p>
        </p:txBody>
      </p:sp>
      <p:sp>
        <p:nvSpPr>
          <p:cNvPr id="3" name="Content Placeholder 2"/>
          <p:cNvSpPr>
            <a:spLocks noGrp="1"/>
          </p:cNvSpPr>
          <p:nvPr>
            <p:ph idx="1"/>
          </p:nvPr>
        </p:nvSpPr>
        <p:spPr/>
        <p:txBody>
          <a:bodyPr>
            <a:normAutofit lnSpcReduction="10000"/>
          </a:bodyPr>
          <a:lstStyle/>
          <a:p>
            <a:pPr marL="0" indent="0">
              <a:buNone/>
            </a:pPr>
            <a:r>
              <a:rPr lang="en-US" dirty="0"/>
              <a:t>&gt;</a:t>
            </a:r>
            <a:r>
              <a:rPr lang="en-US" dirty="0" err="1"/>
              <a:t>install.packages</a:t>
            </a:r>
            <a:r>
              <a:rPr lang="en-US" dirty="0"/>
              <a:t>(“lattice”)</a:t>
            </a:r>
            <a:br>
              <a:rPr lang="en-US" dirty="0"/>
            </a:br>
            <a:r>
              <a:rPr lang="en-US" dirty="0"/>
              <a:t>&gt;library(lattice) </a:t>
            </a:r>
          </a:p>
          <a:p>
            <a:pPr marL="0" indent="0">
              <a:buNone/>
            </a:pPr>
            <a:r>
              <a:rPr lang="en-US" dirty="0"/>
              <a:t>&gt;</a:t>
            </a:r>
            <a:r>
              <a:rPr lang="en-US" dirty="0" err="1"/>
              <a:t>xyplot</a:t>
            </a:r>
            <a:r>
              <a:rPr lang="en-US" dirty="0"/>
              <a:t>(</a:t>
            </a:r>
            <a:r>
              <a:rPr lang="en-US" dirty="0" err="1"/>
              <a:t>lat~long</a:t>
            </a:r>
            <a:r>
              <a:rPr lang="en-US" dirty="0"/>
              <a:t>, data=quakes, </a:t>
            </a:r>
            <a:r>
              <a:rPr lang="en-US" dirty="0" err="1"/>
              <a:t>pch</a:t>
            </a:r>
            <a:r>
              <a:rPr lang="en-US" dirty="0"/>
              <a:t>=".")</a:t>
            </a:r>
            <a:br>
              <a:rPr lang="en-US" dirty="0"/>
            </a:br>
            <a:br>
              <a:rPr lang="en-US" dirty="0"/>
            </a:br>
            <a:r>
              <a:rPr lang="en-US" dirty="0"/>
              <a:t>Decoding this command, the database is called </a:t>
            </a:r>
            <a:r>
              <a:rPr lang="en-US" b="1" dirty="0"/>
              <a:t>quakes</a:t>
            </a:r>
            <a:r>
              <a:rPr lang="en-US" dirty="0"/>
              <a:t> and incorporates a number of fields, including the latitude (</a:t>
            </a:r>
            <a:r>
              <a:rPr lang="en-US" dirty="0" err="1"/>
              <a:t>lat</a:t>
            </a:r>
            <a:r>
              <a:rPr lang="en-US" dirty="0"/>
              <a:t>) and longitude (long) of the individual quakes. The quakes are plotted at their locations using a small dot ("."). The locations are passed to </a:t>
            </a:r>
            <a:r>
              <a:rPr lang="en-US" dirty="0" err="1"/>
              <a:t>xyplot</a:t>
            </a:r>
            <a:r>
              <a:rPr lang="en-US" dirty="0"/>
              <a:t> using a formula (</a:t>
            </a:r>
            <a:r>
              <a:rPr lang="en-US" dirty="0" err="1"/>
              <a:t>lat~long</a:t>
            </a:r>
            <a:r>
              <a:rPr lang="en-US" dirty="0"/>
              <a:t>), with </a:t>
            </a:r>
            <a:r>
              <a:rPr lang="en-US" dirty="0" err="1"/>
              <a:t>lat</a:t>
            </a:r>
            <a:r>
              <a:rPr lang="en-US" dirty="0"/>
              <a:t> being the x coordinate and long the y coordinate. A scatterplot is generated (</a:t>
            </a:r>
            <a:r>
              <a:rPr lang="en-US" dirty="0" err="1"/>
              <a:t>xyplot</a:t>
            </a:r>
            <a:r>
              <a:rPr lang="en-US" dirty="0"/>
              <a:t>) and automatically printed.</a:t>
            </a:r>
          </a:p>
        </p:txBody>
      </p:sp>
      <p:sp>
        <p:nvSpPr>
          <p:cNvPr id="8" name="Rectangular Callout 7"/>
          <p:cNvSpPr/>
          <p:nvPr/>
        </p:nvSpPr>
        <p:spPr>
          <a:xfrm rot="5400000">
            <a:off x="5400198" y="1574961"/>
            <a:ext cx="688976" cy="1190307"/>
          </a:xfrm>
          <a:prstGeom prst="wedgeRectCallout">
            <a:avLst/>
          </a:prstGeom>
          <a:effectLst>
            <a:innerShdw blurRad="63500" dist="50800" dir="13500000">
              <a:prstClr val="black">
                <a:alpha val="50000"/>
              </a:prstClr>
            </a:innerShdw>
          </a:effectLst>
        </p:spPr>
        <p:style>
          <a:lnRef idx="2">
            <a:schemeClr val="accent6"/>
          </a:lnRef>
          <a:fillRef idx="1">
            <a:schemeClr val="lt1"/>
          </a:fillRef>
          <a:effectRef idx="0">
            <a:schemeClr val="accent6"/>
          </a:effectRef>
          <a:fontRef idx="minor">
            <a:schemeClr val="dk1"/>
          </a:fontRef>
        </p:style>
        <p:txBody>
          <a:bodyPr vert="vert270" rtlCol="0" anchor="ctr"/>
          <a:lstStyle/>
          <a:p>
            <a:pPr algn="ctr"/>
            <a:r>
              <a:rPr lang="en-US" dirty="0">
                <a:solidFill>
                  <a:sysClr val="windowText" lastClr="000000"/>
                </a:solidFill>
              </a:rPr>
              <a:t>Console in R</a:t>
            </a:r>
          </a:p>
        </p:txBody>
      </p:sp>
    </p:spTree>
    <p:extLst>
      <p:ext uri="{BB962C8B-B14F-4D97-AF65-F5344CB8AC3E}">
        <p14:creationId xmlns:p14="http://schemas.microsoft.com/office/powerpoint/2010/main" val="693856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1705" y="454928"/>
            <a:ext cx="6481823" cy="6413233"/>
          </a:xfrm>
        </p:spPr>
      </p:pic>
    </p:spTree>
    <p:extLst>
      <p:ext uri="{BB962C8B-B14F-4D97-AF65-F5344CB8AC3E}">
        <p14:creationId xmlns:p14="http://schemas.microsoft.com/office/powerpoint/2010/main" val="1541665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CE06232-69FD-453D-8EB2-706087A9021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US" sz="3200"/>
              <a:t>Graphics in R</a:t>
            </a:r>
          </a:p>
        </p:txBody>
      </p:sp>
      <p:sp>
        <p:nvSpPr>
          <p:cNvPr id="3" name="Content Placeholder 2"/>
          <p:cNvSpPr>
            <a:spLocks noGrp="1"/>
          </p:cNvSpPr>
          <p:nvPr>
            <p:ph idx="1"/>
          </p:nvPr>
        </p:nvSpPr>
        <p:spPr>
          <a:xfrm>
            <a:off x="6049182" y="802638"/>
            <a:ext cx="5408696" cy="5252722"/>
          </a:xfrm>
        </p:spPr>
        <p:txBody>
          <a:bodyPr anchor="ctr">
            <a:normAutofit/>
          </a:bodyPr>
          <a:lstStyle/>
          <a:p>
            <a:pPr marL="0" indent="0">
              <a:buNone/>
            </a:pPr>
            <a:r>
              <a:rPr lang="en-US" sz="2400" dirty="0">
                <a:solidFill>
                  <a:schemeClr val="bg1"/>
                </a:solidFill>
              </a:rPr>
              <a:t>When it comes to producing graphics in R, there are basically three options:</a:t>
            </a:r>
          </a:p>
          <a:p>
            <a:pPr marL="0" indent="0">
              <a:buNone/>
            </a:pPr>
            <a:r>
              <a:rPr lang="en-US" sz="2400" dirty="0">
                <a:solidFill>
                  <a:schemeClr val="bg1"/>
                </a:solidFill>
              </a:rPr>
              <a:t>A. Base graphics</a:t>
            </a:r>
          </a:p>
          <a:p>
            <a:pPr marL="0" indent="0">
              <a:buNone/>
            </a:pPr>
            <a:r>
              <a:rPr lang="en-US" sz="2400" dirty="0">
                <a:solidFill>
                  <a:schemeClr val="bg1"/>
                </a:solidFill>
              </a:rPr>
              <a:t>B. Lattice</a:t>
            </a:r>
          </a:p>
          <a:p>
            <a:pPr marL="0" indent="0">
              <a:buNone/>
            </a:pPr>
            <a:r>
              <a:rPr lang="en-US" sz="2400" dirty="0">
                <a:solidFill>
                  <a:schemeClr val="bg1"/>
                </a:solidFill>
              </a:rPr>
              <a:t>C. ggplot2</a:t>
            </a:r>
          </a:p>
        </p:txBody>
      </p:sp>
    </p:spTree>
    <p:extLst>
      <p:ext uri="{BB962C8B-B14F-4D97-AF65-F5344CB8AC3E}">
        <p14:creationId xmlns:p14="http://schemas.microsoft.com/office/powerpoint/2010/main" val="430319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You can also use the following commands to do the same thing:</a:t>
            </a:r>
          </a:p>
          <a:p>
            <a:pPr marL="0" indent="0">
              <a:buNone/>
            </a:pPr>
            <a:r>
              <a:rPr lang="en-US" dirty="0"/>
              <a:t>&gt;</a:t>
            </a:r>
            <a:r>
              <a:rPr lang="en-US" dirty="0" err="1"/>
              <a:t>tplot</a:t>
            </a:r>
            <a:r>
              <a:rPr lang="en-US" dirty="0"/>
              <a:t>&lt;-</a:t>
            </a:r>
            <a:r>
              <a:rPr lang="en-US" dirty="0" err="1"/>
              <a:t>xyplot</a:t>
            </a:r>
            <a:r>
              <a:rPr lang="en-US" dirty="0"/>
              <a:t>(</a:t>
            </a:r>
            <a:r>
              <a:rPr lang="en-US" dirty="0" err="1"/>
              <a:t>lat~long</a:t>
            </a:r>
            <a:r>
              <a:rPr lang="en-US" dirty="0"/>
              <a:t>, data=quakes, </a:t>
            </a:r>
            <a:r>
              <a:rPr lang="en-US" dirty="0" err="1"/>
              <a:t>pch</a:t>
            </a:r>
            <a:r>
              <a:rPr lang="en-US" dirty="0"/>
              <a:t>=".")</a:t>
            </a:r>
          </a:p>
          <a:p>
            <a:pPr marL="0" indent="0">
              <a:buNone/>
            </a:pPr>
            <a:r>
              <a:rPr lang="en-US" dirty="0"/>
              <a:t>&gt;print(</a:t>
            </a:r>
            <a:r>
              <a:rPr lang="en-US" dirty="0" err="1"/>
              <a:t>tplot</a:t>
            </a:r>
            <a:r>
              <a:rPr lang="en-US" dirty="0"/>
              <a:t>)</a:t>
            </a:r>
          </a:p>
          <a:p>
            <a:pPr marL="0" indent="0">
              <a:buNone/>
            </a:pPr>
            <a:endParaRPr lang="en-US" dirty="0"/>
          </a:p>
        </p:txBody>
      </p:sp>
    </p:spTree>
    <p:extLst>
      <p:ext uri="{BB962C8B-B14F-4D97-AF65-F5344CB8AC3E}">
        <p14:creationId xmlns:p14="http://schemas.microsoft.com/office/powerpoint/2010/main" val="1015877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lattice? </a:t>
            </a:r>
          </a:p>
        </p:txBody>
      </p:sp>
      <p:sp>
        <p:nvSpPr>
          <p:cNvPr id="3" name="Content Placeholder 2"/>
          <p:cNvSpPr>
            <a:spLocks noGrp="1"/>
          </p:cNvSpPr>
          <p:nvPr>
            <p:ph idx="1"/>
          </p:nvPr>
        </p:nvSpPr>
        <p:spPr/>
        <p:txBody>
          <a:bodyPr/>
          <a:lstStyle/>
          <a:p>
            <a:r>
              <a:rPr lang="en-US" dirty="0"/>
              <a:t>Murrell gives three reasons for using lattice Graphics:</a:t>
            </a:r>
          </a:p>
          <a:p>
            <a:pPr marL="0" indent="0">
              <a:buNone/>
            </a:pPr>
            <a:r>
              <a:rPr lang="en-US" dirty="0"/>
              <a:t>1. They usually look better.</a:t>
            </a:r>
          </a:p>
          <a:p>
            <a:pPr marL="0" indent="0">
              <a:buNone/>
            </a:pPr>
            <a:r>
              <a:rPr lang="en-US" dirty="0"/>
              <a:t>2. They can be extended in powerful ways.</a:t>
            </a:r>
          </a:p>
          <a:p>
            <a:pPr marL="0" indent="0">
              <a:buNone/>
            </a:pPr>
            <a:r>
              <a:rPr lang="en-US" dirty="0"/>
              <a:t>3. The resulting output can be annotated, edited, and saved.</a:t>
            </a:r>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62143" y="3795226"/>
            <a:ext cx="1996794" cy="2973392"/>
          </a:xfrm>
          <a:prstGeom prst="rect">
            <a:avLst/>
          </a:prstGeom>
        </p:spPr>
      </p:pic>
    </p:spTree>
    <p:extLst>
      <p:ext uri="{BB962C8B-B14F-4D97-AF65-F5344CB8AC3E}">
        <p14:creationId xmlns:p14="http://schemas.microsoft.com/office/powerpoint/2010/main" val="1152536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lattice plotting formula</a:t>
            </a:r>
          </a:p>
        </p:txBody>
      </p:sp>
      <p:sp>
        <p:nvSpPr>
          <p:cNvPr id="3" name="Content Placeholder 2"/>
          <p:cNvSpPr>
            <a:spLocks noGrp="1"/>
          </p:cNvSpPr>
          <p:nvPr>
            <p:ph idx="1"/>
          </p:nvPr>
        </p:nvSpPr>
        <p:spPr/>
        <p:txBody>
          <a:bodyPr>
            <a:normAutofit fontScale="77500" lnSpcReduction="20000"/>
          </a:bodyPr>
          <a:lstStyle/>
          <a:p>
            <a:r>
              <a:rPr lang="en-US" dirty="0"/>
              <a:t>The first argument to the lattice plotting functions is a formula. In the example, the formula is   </a:t>
            </a:r>
            <a:r>
              <a:rPr lang="en-US" dirty="0" err="1">
                <a:solidFill>
                  <a:srgbClr val="FF0000"/>
                </a:solidFill>
              </a:rPr>
              <a:t>lat</a:t>
            </a:r>
            <a:r>
              <a:rPr lang="en-US" dirty="0">
                <a:solidFill>
                  <a:srgbClr val="FF0000"/>
                </a:solidFill>
              </a:rPr>
              <a:t> ~ long </a:t>
            </a:r>
          </a:p>
          <a:p>
            <a:r>
              <a:rPr lang="en-US" dirty="0"/>
              <a:t>If the plots take a single vector, the formula can be written  as ~ long</a:t>
            </a:r>
          </a:p>
          <a:p>
            <a:pPr marL="0" indent="0">
              <a:buNone/>
            </a:pPr>
            <a:r>
              <a:rPr lang="en-US" dirty="0"/>
              <a:t> </a:t>
            </a:r>
            <a:r>
              <a:rPr lang="en-US" dirty="0">
                <a:solidFill>
                  <a:srgbClr val="FF0000"/>
                </a:solidFill>
              </a:rPr>
              <a:t>~ long</a:t>
            </a:r>
          </a:p>
          <a:p>
            <a:r>
              <a:rPr lang="en-US" dirty="0"/>
              <a:t>with the y vector being names(x) if it exists or a single level factor otherwise. If the plot is three dimensional, the formula needs to be in the form:</a:t>
            </a:r>
          </a:p>
          <a:p>
            <a:pPr marL="0" indent="0">
              <a:buNone/>
            </a:pPr>
            <a:r>
              <a:rPr lang="en-US" dirty="0"/>
              <a:t> </a:t>
            </a:r>
            <a:r>
              <a:rPr lang="cs-CZ" dirty="0">
                <a:solidFill>
                  <a:srgbClr val="FF0000"/>
                </a:solidFill>
              </a:rPr>
              <a:t>z ~ </a:t>
            </a:r>
            <a:r>
              <a:rPr lang="cs-CZ" dirty="0" err="1">
                <a:solidFill>
                  <a:srgbClr val="FF0000"/>
                </a:solidFill>
              </a:rPr>
              <a:t>x</a:t>
            </a:r>
            <a:r>
              <a:rPr lang="cs-CZ" dirty="0">
                <a:solidFill>
                  <a:srgbClr val="FF0000"/>
                </a:solidFill>
              </a:rPr>
              <a:t> * </a:t>
            </a:r>
            <a:r>
              <a:rPr lang="cs-CZ" dirty="0" err="1">
                <a:solidFill>
                  <a:srgbClr val="FF0000"/>
                </a:solidFill>
              </a:rPr>
              <a:t>y</a:t>
            </a:r>
            <a:endParaRPr lang="cs-CZ" dirty="0">
              <a:solidFill>
                <a:srgbClr val="FF0000"/>
              </a:solidFill>
            </a:endParaRPr>
          </a:p>
          <a:p>
            <a:r>
              <a:rPr lang="en-US" dirty="0"/>
              <a:t>The formula can include method calls like </a:t>
            </a:r>
            <a:r>
              <a:rPr lang="en-US" dirty="0" err="1"/>
              <a:t>sqrt</a:t>
            </a:r>
            <a:r>
              <a:rPr lang="en-US" dirty="0"/>
              <a:t>() or log() to transform individual dimensions. If the user wishes to plot two y columns (y1 and y2) against an x column, they need to write the formula as:</a:t>
            </a:r>
          </a:p>
          <a:p>
            <a:pPr marL="0" indent="0">
              <a:buNone/>
            </a:pPr>
            <a:r>
              <a:rPr lang="es-ES_tradnl" dirty="0"/>
              <a:t> </a:t>
            </a:r>
            <a:r>
              <a:rPr lang="es-ES_tradnl" dirty="0">
                <a:solidFill>
                  <a:srgbClr val="FF0000"/>
                </a:solidFill>
              </a:rPr>
              <a:t>y1 + y2 ~ x</a:t>
            </a:r>
          </a:p>
          <a:p>
            <a:r>
              <a:rPr lang="en-US" dirty="0"/>
              <a:t>For two x columns (x1 and x2) against the y column, it's:</a:t>
            </a:r>
          </a:p>
          <a:p>
            <a:pPr marL="0" indent="0">
              <a:buNone/>
            </a:pPr>
            <a:r>
              <a:rPr lang="es-ES_tradnl" dirty="0">
                <a:solidFill>
                  <a:srgbClr val="FF0000"/>
                </a:solidFill>
              </a:rPr>
              <a:t>y ~ x1 + x2</a:t>
            </a:r>
            <a:endParaRPr lang="es-ES_tradnl" dirty="0"/>
          </a:p>
        </p:txBody>
      </p:sp>
    </p:spTree>
    <p:extLst>
      <p:ext uri="{BB962C8B-B14F-4D97-AF65-F5344CB8AC3E}">
        <p14:creationId xmlns:p14="http://schemas.microsoft.com/office/powerpoint/2010/main" val="215207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Histogram </a:t>
            </a:r>
          </a:p>
        </p:txBody>
      </p:sp>
      <p:sp>
        <p:nvSpPr>
          <p:cNvPr id="3" name="Content Placeholder 2"/>
          <p:cNvSpPr>
            <a:spLocks noGrp="1"/>
          </p:cNvSpPr>
          <p:nvPr>
            <p:ph idx="1"/>
          </p:nvPr>
        </p:nvSpPr>
        <p:spPr/>
        <p:txBody>
          <a:bodyPr/>
          <a:lstStyle/>
          <a:p>
            <a:pPr marL="0" indent="0">
              <a:buNone/>
            </a:pPr>
            <a:r>
              <a:rPr lang="en-US" dirty="0"/>
              <a:t>&gt;histogram( ~ height | </a:t>
            </a:r>
            <a:r>
              <a:rPr lang="en-US" dirty="0" err="1"/>
              <a:t>voice.part</a:t>
            </a:r>
            <a:r>
              <a:rPr lang="en-US" dirty="0"/>
              <a:t>, data = singer,</a:t>
            </a:r>
          </a:p>
          <a:p>
            <a:pPr marL="0" indent="0">
              <a:buNone/>
            </a:pPr>
            <a:r>
              <a:rPr lang="en-US" dirty="0"/>
              <a:t>          </a:t>
            </a:r>
            <a:r>
              <a:rPr lang="en-US" dirty="0" err="1"/>
              <a:t>xlab</a:t>
            </a:r>
            <a:r>
              <a:rPr lang="en-US" dirty="0"/>
              <a:t> = "Height (inches)", type = "density",</a:t>
            </a:r>
          </a:p>
          <a:p>
            <a:pPr marL="0" indent="0">
              <a:buNone/>
            </a:pPr>
            <a:r>
              <a:rPr lang="en-US" dirty="0"/>
              <a:t>          panel = function(x, ...) {</a:t>
            </a:r>
          </a:p>
          <a:p>
            <a:pPr marL="0" indent="0">
              <a:buNone/>
            </a:pPr>
            <a:r>
              <a:rPr lang="en-US" dirty="0"/>
              <a:t>              </a:t>
            </a:r>
            <a:r>
              <a:rPr lang="en-US" dirty="0" err="1"/>
              <a:t>panel.histogram</a:t>
            </a:r>
            <a:r>
              <a:rPr lang="en-US" dirty="0"/>
              <a:t>(x, ...)</a:t>
            </a:r>
          </a:p>
          <a:p>
            <a:pPr marL="0" indent="0">
              <a:buNone/>
            </a:pPr>
            <a:r>
              <a:rPr lang="en-US" dirty="0"/>
              <a:t>              </a:t>
            </a:r>
            <a:r>
              <a:rPr lang="en-US" dirty="0" err="1"/>
              <a:t>panel.mathdensity</a:t>
            </a:r>
            <a:r>
              <a:rPr lang="en-US" dirty="0"/>
              <a:t>(</a:t>
            </a:r>
            <a:r>
              <a:rPr lang="en-US" dirty="0" err="1"/>
              <a:t>dmath</a:t>
            </a:r>
            <a:r>
              <a:rPr lang="en-US" dirty="0"/>
              <a:t> = </a:t>
            </a:r>
            <a:r>
              <a:rPr lang="en-US" dirty="0" err="1"/>
              <a:t>dnorm</a:t>
            </a:r>
            <a:r>
              <a:rPr lang="en-US" dirty="0"/>
              <a:t>, col = "black",</a:t>
            </a:r>
          </a:p>
          <a:p>
            <a:pPr marL="0" indent="0">
              <a:buNone/>
            </a:pPr>
            <a:r>
              <a:rPr lang="en-US" dirty="0"/>
              <a:t>                                </a:t>
            </a:r>
            <a:r>
              <a:rPr lang="en-US" dirty="0" err="1"/>
              <a:t>args</a:t>
            </a:r>
            <a:r>
              <a:rPr lang="en-US" dirty="0"/>
              <a:t> = list(mean=mean(x),</a:t>
            </a:r>
            <a:r>
              <a:rPr lang="en-US" dirty="0" err="1"/>
              <a:t>sd</a:t>
            </a:r>
            <a:r>
              <a:rPr lang="en-US" dirty="0"/>
              <a:t>=</a:t>
            </a:r>
            <a:r>
              <a:rPr lang="en-US" dirty="0" err="1"/>
              <a:t>sd</a:t>
            </a:r>
            <a:r>
              <a:rPr lang="en-US" dirty="0"/>
              <a:t>(x)))</a:t>
            </a:r>
          </a:p>
          <a:p>
            <a:pPr marL="0" indent="0">
              <a:buNone/>
            </a:pPr>
            <a:r>
              <a:rPr lang="en-US" dirty="0"/>
              <a:t>          } )</a:t>
            </a:r>
          </a:p>
        </p:txBody>
      </p:sp>
    </p:spTree>
    <p:extLst>
      <p:ext uri="{BB962C8B-B14F-4D97-AF65-F5344CB8AC3E}">
        <p14:creationId xmlns:p14="http://schemas.microsoft.com/office/powerpoint/2010/main" val="120528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78867" y="1050514"/>
            <a:ext cx="5241726" cy="5126449"/>
          </a:xfrm>
        </p:spPr>
      </p:pic>
    </p:spTree>
    <p:extLst>
      <p:ext uri="{BB962C8B-B14F-4D97-AF65-F5344CB8AC3E}">
        <p14:creationId xmlns:p14="http://schemas.microsoft.com/office/powerpoint/2010/main" val="893763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Last example with </a:t>
            </a:r>
            <a:r>
              <a:rPr lang="en-US" b="1" dirty="0"/>
              <a:t>lattice Graphics </a:t>
            </a:r>
            <a:endParaRPr lang="en-US" dirty="0"/>
          </a:p>
        </p:txBody>
      </p:sp>
      <p:sp>
        <p:nvSpPr>
          <p:cNvPr id="3" name="Content Placeholder 2"/>
          <p:cNvSpPr>
            <a:spLocks noGrp="1"/>
          </p:cNvSpPr>
          <p:nvPr>
            <p:ph idx="1"/>
          </p:nvPr>
        </p:nvSpPr>
        <p:spPr/>
        <p:txBody>
          <a:bodyPr/>
          <a:lstStyle/>
          <a:p>
            <a:pPr marL="0" indent="0">
              <a:buNone/>
            </a:pPr>
            <a:r>
              <a:rPr lang="en-US" dirty="0"/>
              <a:t>It with wireframe – three-dimensional surface</a:t>
            </a:r>
          </a:p>
          <a:p>
            <a:pPr marL="0" indent="0">
              <a:buNone/>
            </a:pPr>
            <a:r>
              <a:rPr lang="en-US" dirty="0"/>
              <a:t>&gt;wireframe(volcano, shade = TRUE, aspect = c(61/87, 0.4), </a:t>
            </a:r>
          </a:p>
          <a:p>
            <a:pPr marL="0" indent="0">
              <a:buNone/>
            </a:pPr>
            <a:r>
              <a:rPr lang="en-US" dirty="0"/>
              <a:t>          </a:t>
            </a:r>
            <a:r>
              <a:rPr lang="en-US" dirty="0" err="1"/>
              <a:t>light.source</a:t>
            </a:r>
            <a:r>
              <a:rPr lang="en-US" dirty="0"/>
              <a:t> = c(10,0,10))</a:t>
            </a:r>
          </a:p>
        </p:txBody>
      </p:sp>
    </p:spTree>
    <p:extLst>
      <p:ext uri="{BB962C8B-B14F-4D97-AF65-F5344CB8AC3E}">
        <p14:creationId xmlns:p14="http://schemas.microsoft.com/office/powerpoint/2010/main" val="2145013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 y="365125"/>
            <a:ext cx="10942320" cy="1325563"/>
          </a:xfrm>
        </p:spPr>
        <p:txBody>
          <a:bodyPr/>
          <a:lstStyle/>
          <a:p>
            <a:r>
              <a:rPr lang="en-US" dirty="0"/>
              <a:t>Result</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99190" y="104484"/>
            <a:ext cx="6632294" cy="6632294"/>
          </a:xfrm>
        </p:spPr>
      </p:pic>
    </p:spTree>
    <p:extLst>
      <p:ext uri="{BB962C8B-B14F-4D97-AF65-F5344CB8AC3E}">
        <p14:creationId xmlns:p14="http://schemas.microsoft.com/office/powerpoint/2010/main" val="421784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ggplot2</a:t>
            </a:r>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The foundation of ggplot2</a:t>
            </a:r>
            <a:r>
              <a:rPr lang="en-US" dirty="0"/>
              <a:t> is based on Grammar of Graphics by Lead Wilkinson. The basic notion is that there is a grammar to the composition of graphical components in statistical graphics. Each component is added to the plot as a layer – something that never been done in statistical programming language. </a:t>
            </a:r>
          </a:p>
          <a:p>
            <a:pPr marL="0" indent="0">
              <a:buNone/>
            </a:pPr>
            <a:r>
              <a:rPr lang="en-US" dirty="0"/>
              <a:t>The creator of the package is </a:t>
            </a:r>
            <a:r>
              <a:rPr lang="en-US" b="1" dirty="0"/>
              <a:t>Hadley Wickham</a:t>
            </a:r>
            <a:r>
              <a:rPr lang="en-US" dirty="0"/>
              <a:t>. </a:t>
            </a:r>
          </a:p>
          <a:p>
            <a:r>
              <a:rPr lang="en-US" dirty="0"/>
              <a:t>His </a:t>
            </a:r>
            <a:r>
              <a:rPr lang="en-US" dirty="0">
                <a:hlinkClick r:id="rId3" action="ppaction://hlinkfile"/>
              </a:rPr>
              <a:t>personal website</a:t>
            </a:r>
            <a:endParaRPr lang="en-US" dirty="0"/>
          </a:p>
          <a:p>
            <a:r>
              <a:rPr lang="en-US" dirty="0">
                <a:hlinkClick r:id="rId4"/>
              </a:rPr>
              <a:t>ggplot2</a:t>
            </a:r>
            <a:r>
              <a:rPr lang="en-US" dirty="0"/>
              <a:t> website</a:t>
            </a:r>
          </a:p>
          <a:p>
            <a:r>
              <a:rPr lang="en-US" dirty="0"/>
              <a:t>His work in </a:t>
            </a:r>
            <a:r>
              <a:rPr lang="en-US" dirty="0" err="1"/>
              <a:t>Rstudio</a:t>
            </a:r>
            <a:endParaRPr lang="en-US" dirty="0"/>
          </a:p>
          <a:p>
            <a:r>
              <a:rPr lang="en-US" dirty="0"/>
              <a:t>His last book publication, </a:t>
            </a:r>
            <a:r>
              <a:rPr lang="en-US" dirty="0">
                <a:hlinkClick r:id="rId5" action="ppaction://hlinkfile"/>
              </a:rPr>
              <a:t>R package</a:t>
            </a:r>
            <a:endParaRPr lang="en-US" dirty="0"/>
          </a:p>
          <a:p>
            <a:r>
              <a:rPr lang="en-US" dirty="0"/>
              <a:t>His </a:t>
            </a:r>
            <a:r>
              <a:rPr lang="en-US" dirty="0" err="1">
                <a:hlinkClick r:id="rId6"/>
              </a:rPr>
              <a:t>Github’s</a:t>
            </a:r>
            <a:r>
              <a:rPr lang="en-US" dirty="0"/>
              <a:t> link </a:t>
            </a:r>
            <a:br>
              <a:rPr lang="en-US" dirty="0"/>
            </a:br>
            <a:r>
              <a:rPr lang="en-US" dirty="0"/>
              <a:t> </a:t>
            </a:r>
            <a:br>
              <a:rPr lang="en-US" dirty="0"/>
            </a:br>
            <a:endParaRPr lang="en-US" dirty="0"/>
          </a:p>
          <a:p>
            <a:pPr marL="0" indent="0">
              <a:buNone/>
            </a:pPr>
            <a:endParaRPr lang="en-US" dirty="0"/>
          </a:p>
        </p:txBody>
      </p:sp>
    </p:spTree>
    <p:extLst>
      <p:ext uri="{BB962C8B-B14F-4D97-AF65-F5344CB8AC3E}">
        <p14:creationId xmlns:p14="http://schemas.microsoft.com/office/powerpoint/2010/main" val="1398973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ggplot2</a:t>
            </a:r>
          </a:p>
        </p:txBody>
      </p:sp>
      <p:sp>
        <p:nvSpPr>
          <p:cNvPr id="3" name="Content Placeholder 2"/>
          <p:cNvSpPr>
            <a:spLocks noGrp="1"/>
          </p:cNvSpPr>
          <p:nvPr>
            <p:ph idx="1"/>
          </p:nvPr>
        </p:nvSpPr>
        <p:spPr/>
        <p:txBody>
          <a:bodyPr>
            <a:normAutofit fontScale="92500" lnSpcReduction="10000"/>
          </a:bodyPr>
          <a:lstStyle/>
          <a:p>
            <a:r>
              <a:rPr lang="en-US" dirty="0"/>
              <a:t>Aesthetics</a:t>
            </a:r>
          </a:p>
          <a:p>
            <a:r>
              <a:rPr lang="en-US" dirty="0"/>
              <a:t>Geometrics</a:t>
            </a:r>
          </a:p>
          <a:p>
            <a:r>
              <a:rPr lang="en-US" dirty="0"/>
              <a:t>Statistics</a:t>
            </a:r>
          </a:p>
          <a:p>
            <a:r>
              <a:rPr lang="en-US" dirty="0"/>
              <a:t>Scales</a:t>
            </a:r>
          </a:p>
          <a:p>
            <a:r>
              <a:rPr lang="en-US" dirty="0"/>
              <a:t>Other elements the package provides: </a:t>
            </a:r>
          </a:p>
          <a:p>
            <a:pPr lvl="1"/>
            <a:r>
              <a:rPr lang="en-US" dirty="0"/>
              <a:t>Coordinate systems</a:t>
            </a:r>
          </a:p>
          <a:p>
            <a:pPr lvl="1"/>
            <a:r>
              <a:rPr lang="en-US" dirty="0"/>
              <a:t>Faceting</a:t>
            </a:r>
          </a:p>
          <a:p>
            <a:pPr lvl="1"/>
            <a:r>
              <a:rPr lang="en-US" dirty="0"/>
              <a:t>Position adjustments</a:t>
            </a:r>
          </a:p>
          <a:p>
            <a:pPr lvl="1"/>
            <a:r>
              <a:rPr lang="en-US" dirty="0"/>
              <a:t>Data</a:t>
            </a:r>
          </a:p>
          <a:p>
            <a:pPr lvl="1"/>
            <a:r>
              <a:rPr lang="en-US" dirty="0"/>
              <a:t>Annotation</a:t>
            </a:r>
          </a:p>
          <a:p>
            <a:pPr lvl="1"/>
            <a:r>
              <a:rPr lang="en-US" dirty="0"/>
              <a:t>Fortify</a:t>
            </a:r>
          </a:p>
          <a:p>
            <a:pPr marL="0" indent="0">
              <a:buNone/>
            </a:pPr>
            <a:endParaRPr lang="en-US" dirty="0"/>
          </a:p>
        </p:txBody>
      </p:sp>
    </p:spTree>
    <p:extLst>
      <p:ext uri="{BB962C8B-B14F-4D97-AF65-F5344CB8AC3E}">
        <p14:creationId xmlns:p14="http://schemas.microsoft.com/office/powerpoint/2010/main" val="1045510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Aesthetics </a:t>
            </a:r>
          </a:p>
        </p:txBody>
      </p:sp>
      <p:sp>
        <p:nvSpPr>
          <p:cNvPr id="3" name="Content Placeholder 2"/>
          <p:cNvSpPr>
            <a:spLocks noGrp="1"/>
          </p:cNvSpPr>
          <p:nvPr>
            <p:ph idx="1"/>
          </p:nvPr>
        </p:nvSpPr>
        <p:spPr/>
        <p:txBody>
          <a:bodyPr/>
          <a:lstStyle/>
          <a:p>
            <a:r>
              <a:rPr lang="en-US" dirty="0"/>
              <a:t>Plots convey information through various aspects of their </a:t>
            </a:r>
            <a:r>
              <a:rPr lang="en-US" b="1" dirty="0"/>
              <a:t>aesthetics</a:t>
            </a:r>
            <a:r>
              <a:rPr lang="en-US" dirty="0"/>
              <a:t>. </a:t>
            </a:r>
            <a:r>
              <a:rPr lang="en-US" b="1" dirty="0"/>
              <a:t>Some </a:t>
            </a:r>
            <a:r>
              <a:rPr lang="en-US" dirty="0"/>
              <a:t>aesthetics that plots use are:</a:t>
            </a:r>
          </a:p>
          <a:p>
            <a:pPr lvl="1"/>
            <a:r>
              <a:rPr lang="en-US" dirty="0"/>
              <a:t>x position</a:t>
            </a:r>
          </a:p>
          <a:p>
            <a:pPr lvl="1"/>
            <a:r>
              <a:rPr lang="en-US" dirty="0"/>
              <a:t>y position</a:t>
            </a:r>
          </a:p>
          <a:p>
            <a:pPr lvl="1"/>
            <a:r>
              <a:rPr lang="en-US" dirty="0"/>
              <a:t>size of elements</a:t>
            </a:r>
          </a:p>
          <a:p>
            <a:pPr lvl="1"/>
            <a:r>
              <a:rPr lang="en-US" dirty="0"/>
              <a:t>shape of elements</a:t>
            </a:r>
          </a:p>
          <a:p>
            <a:pPr lvl="1"/>
            <a:r>
              <a:rPr lang="en-US" dirty="0"/>
              <a:t>color of elements</a:t>
            </a:r>
          </a:p>
        </p:txBody>
      </p:sp>
    </p:spTree>
    <p:extLst>
      <p:ext uri="{BB962C8B-B14F-4D97-AF65-F5344CB8AC3E}">
        <p14:creationId xmlns:p14="http://schemas.microsoft.com/office/powerpoint/2010/main" val="1223692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CE06232-69FD-453D-8EB2-706087A9021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US" sz="3200"/>
              <a:t>A. Base Graphics</a:t>
            </a:r>
          </a:p>
        </p:txBody>
      </p:sp>
      <p:sp>
        <p:nvSpPr>
          <p:cNvPr id="3" name="Content Placeholder 2"/>
          <p:cNvSpPr>
            <a:spLocks noGrp="1"/>
          </p:cNvSpPr>
          <p:nvPr>
            <p:ph idx="1"/>
          </p:nvPr>
        </p:nvSpPr>
        <p:spPr>
          <a:xfrm>
            <a:off x="6049182" y="802638"/>
            <a:ext cx="5408696" cy="5252722"/>
          </a:xfrm>
        </p:spPr>
        <p:txBody>
          <a:bodyPr anchor="ctr">
            <a:normAutofit/>
          </a:bodyPr>
          <a:lstStyle/>
          <a:p>
            <a:r>
              <a:rPr lang="en-US" sz="2400">
                <a:solidFill>
                  <a:schemeClr val="bg1"/>
                </a:solidFill>
              </a:rPr>
              <a:t>Wickham (2013) points out in his book on his R graphics package, the R base graphics system has a pen on paper design. The basic way it works is you set up the plotting area, and then you add elements to it. Once you've added an element to a plot, it cannot be removed, so it's good idea to keep a little plotting script going so you can re-plot your tweaks more easily.</a:t>
            </a:r>
          </a:p>
        </p:txBody>
      </p:sp>
    </p:spTree>
    <p:extLst>
      <p:ext uri="{BB962C8B-B14F-4D97-AF65-F5344CB8AC3E}">
        <p14:creationId xmlns:p14="http://schemas.microsoft.com/office/powerpoint/2010/main" val="2398923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a:t>
            </a:r>
          </a:p>
        </p:txBody>
      </p:sp>
      <p:sp>
        <p:nvSpPr>
          <p:cNvPr id="3" name="Content Placeholder 2"/>
          <p:cNvSpPr>
            <a:spLocks noGrp="1"/>
          </p:cNvSpPr>
          <p:nvPr>
            <p:ph idx="1"/>
          </p:nvPr>
        </p:nvSpPr>
        <p:spPr/>
        <p:txBody>
          <a:bodyPr/>
          <a:lstStyle/>
          <a:p>
            <a:r>
              <a:rPr lang="en-US" dirty="0"/>
              <a:t>The elements in a plot are </a:t>
            </a:r>
            <a:r>
              <a:rPr lang="en-US" b="1" dirty="0"/>
              <a:t>geometric</a:t>
            </a:r>
            <a:r>
              <a:rPr lang="en-US" dirty="0"/>
              <a:t> shapes:</a:t>
            </a:r>
          </a:p>
          <a:p>
            <a:pPr lvl="1"/>
            <a:r>
              <a:rPr lang="en-US" dirty="0"/>
              <a:t>points</a:t>
            </a:r>
          </a:p>
          <a:p>
            <a:pPr lvl="1"/>
            <a:r>
              <a:rPr lang="en-US" dirty="0"/>
              <a:t>lines</a:t>
            </a:r>
          </a:p>
          <a:p>
            <a:pPr lvl="1"/>
            <a:r>
              <a:rPr lang="en-US" dirty="0"/>
              <a:t>line segments</a:t>
            </a:r>
          </a:p>
          <a:p>
            <a:pPr lvl="1"/>
            <a:r>
              <a:rPr lang="en-US" dirty="0"/>
              <a:t>bars</a:t>
            </a:r>
          </a:p>
          <a:p>
            <a:pPr lvl="1"/>
            <a:r>
              <a:rPr lang="en-US" dirty="0"/>
              <a:t>text</a:t>
            </a:r>
          </a:p>
        </p:txBody>
      </p:sp>
    </p:spTree>
    <p:extLst>
      <p:ext uri="{BB962C8B-B14F-4D97-AF65-F5344CB8AC3E}">
        <p14:creationId xmlns:p14="http://schemas.microsoft.com/office/powerpoint/2010/main" val="20208450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	</a:t>
            </a:r>
          </a:p>
        </p:txBody>
      </p:sp>
      <p:sp>
        <p:nvSpPr>
          <p:cNvPr id="3" name="Content Placeholder 2"/>
          <p:cNvSpPr>
            <a:spLocks noGrp="1"/>
          </p:cNvSpPr>
          <p:nvPr>
            <p:ph idx="1"/>
          </p:nvPr>
        </p:nvSpPr>
        <p:spPr/>
        <p:txBody>
          <a:bodyPr/>
          <a:lstStyle/>
          <a:p>
            <a:r>
              <a:rPr lang="en-US" dirty="0"/>
              <a:t>In the Grammar of Graphics, a scale controls the mapping from a variable in the data to an aesthetic. </a:t>
            </a:r>
          </a:p>
          <a:p>
            <a:r>
              <a:rPr lang="en-US" dirty="0"/>
              <a:t>In ggplot, we often use the color filling scale be determined automatically. But to use our custom color scheme, we need to take control of the mapping of the country factor into fill color in </a:t>
            </a:r>
            <a:r>
              <a:rPr lang="en-US" dirty="0" err="1"/>
              <a:t>geom_point</a:t>
            </a:r>
            <a:r>
              <a:rPr lang="en-US" dirty="0"/>
              <a:t>().</a:t>
            </a:r>
          </a:p>
        </p:txBody>
      </p:sp>
    </p:spTree>
    <p:extLst>
      <p:ext uri="{BB962C8B-B14F-4D97-AF65-F5344CB8AC3E}">
        <p14:creationId xmlns:p14="http://schemas.microsoft.com/office/powerpoint/2010/main" val="17177822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of these </a:t>
            </a:r>
            <a:r>
              <a:rPr lang="en-US" b="1" dirty="0"/>
              <a:t>geometries</a:t>
            </a:r>
            <a:r>
              <a:rPr lang="en-US" dirty="0"/>
              <a:t> have their own particular aesthetics.</a:t>
            </a:r>
          </a:p>
        </p:txBody>
      </p:sp>
      <p:sp>
        <p:nvSpPr>
          <p:cNvPr id="3" name="Content Placeholder 2"/>
          <p:cNvSpPr>
            <a:spLocks noGrp="1"/>
          </p:cNvSpPr>
          <p:nvPr>
            <p:ph idx="1"/>
          </p:nvPr>
        </p:nvSpPr>
        <p:spPr/>
        <p:txBody>
          <a:bodyPr>
            <a:normAutofit fontScale="85000" lnSpcReduction="20000"/>
          </a:bodyPr>
          <a:lstStyle/>
          <a:p>
            <a:r>
              <a:rPr lang="en-US" dirty="0"/>
              <a:t>points</a:t>
            </a:r>
          </a:p>
          <a:p>
            <a:pPr lvl="1"/>
            <a:r>
              <a:rPr lang="en-US" dirty="0"/>
              <a:t>point shape</a:t>
            </a:r>
          </a:p>
          <a:p>
            <a:pPr lvl="1"/>
            <a:r>
              <a:rPr lang="en-US" dirty="0"/>
              <a:t>point size</a:t>
            </a:r>
          </a:p>
          <a:p>
            <a:r>
              <a:rPr lang="en-US" dirty="0"/>
              <a:t>lines</a:t>
            </a:r>
          </a:p>
          <a:p>
            <a:pPr lvl="1"/>
            <a:r>
              <a:rPr lang="en-US" dirty="0"/>
              <a:t>line type</a:t>
            </a:r>
          </a:p>
          <a:p>
            <a:pPr lvl="1"/>
            <a:r>
              <a:rPr lang="en-US" dirty="0"/>
              <a:t>line weight</a:t>
            </a:r>
          </a:p>
          <a:p>
            <a:r>
              <a:rPr lang="en-US" dirty="0"/>
              <a:t>bars</a:t>
            </a:r>
          </a:p>
          <a:p>
            <a:pPr lvl="1"/>
            <a:r>
              <a:rPr lang="en-US" dirty="0"/>
              <a:t>y minimum</a:t>
            </a:r>
          </a:p>
          <a:p>
            <a:pPr lvl="1"/>
            <a:r>
              <a:rPr lang="en-US" dirty="0"/>
              <a:t>y maximum</a:t>
            </a:r>
          </a:p>
          <a:p>
            <a:pPr lvl="1"/>
            <a:r>
              <a:rPr lang="en-US" dirty="0"/>
              <a:t>fill color</a:t>
            </a:r>
          </a:p>
          <a:p>
            <a:pPr lvl="1"/>
            <a:r>
              <a:rPr lang="en-US" dirty="0"/>
              <a:t>outline color</a:t>
            </a:r>
          </a:p>
          <a:p>
            <a:r>
              <a:rPr lang="en-US" dirty="0"/>
              <a:t>text</a:t>
            </a:r>
          </a:p>
          <a:p>
            <a:pPr lvl="1"/>
            <a:r>
              <a:rPr lang="en-US" dirty="0"/>
              <a:t>label value</a:t>
            </a:r>
          </a:p>
        </p:txBody>
      </p:sp>
    </p:spTree>
    <p:extLst>
      <p:ext uri="{BB962C8B-B14F-4D97-AF65-F5344CB8AC3E}">
        <p14:creationId xmlns:p14="http://schemas.microsoft.com/office/powerpoint/2010/main" val="1665967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marL="0" indent="0">
              <a:buNone/>
            </a:pPr>
            <a:r>
              <a:rPr lang="en-US" dirty="0"/>
              <a:t>&gt; p &lt;- ggplot(</a:t>
            </a:r>
            <a:r>
              <a:rPr lang="en-US" dirty="0" err="1"/>
              <a:t>mtcars</a:t>
            </a:r>
            <a:r>
              <a:rPr lang="en-US" dirty="0"/>
              <a:t>, aes(</a:t>
            </a:r>
            <a:r>
              <a:rPr lang="en-US" dirty="0" err="1"/>
              <a:t>wt</a:t>
            </a:r>
            <a:r>
              <a:rPr lang="en-US" dirty="0"/>
              <a:t>, mpg)) + </a:t>
            </a:r>
            <a:r>
              <a:rPr lang="en-US" dirty="0" err="1"/>
              <a:t>geom_point</a:t>
            </a:r>
            <a:r>
              <a:rPr lang="en-US" dirty="0"/>
              <a:t>()</a:t>
            </a:r>
          </a:p>
          <a:p>
            <a:pPr marL="0" indent="0">
              <a:buNone/>
            </a:pPr>
            <a:r>
              <a:rPr lang="en-US" dirty="0"/>
              <a:t>&gt; p + </a:t>
            </a:r>
            <a:r>
              <a:rPr lang="en-US" dirty="0" err="1"/>
              <a:t>geom_vline</a:t>
            </a:r>
            <a:r>
              <a:rPr lang="en-US" dirty="0"/>
              <a:t>(</a:t>
            </a:r>
            <a:r>
              <a:rPr lang="en-US" dirty="0" err="1"/>
              <a:t>xintercept</a:t>
            </a:r>
            <a:r>
              <a:rPr lang="en-US" dirty="0"/>
              <a:t> = 5)</a:t>
            </a:r>
            <a:br>
              <a:rPr lang="en-US" dirty="0"/>
            </a:br>
            <a:br>
              <a:rPr lang="en-US" dirty="0"/>
            </a:br>
            <a:endParaRPr lang="en-US" dirty="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2963154"/>
            <a:ext cx="4057891" cy="3005845"/>
          </a:xfrm>
          <a:prstGeom prst="rect">
            <a:avLst/>
          </a:prstGeom>
        </p:spPr>
      </p:pic>
    </p:spTree>
    <p:extLst>
      <p:ext uri="{BB962C8B-B14F-4D97-AF65-F5344CB8AC3E}">
        <p14:creationId xmlns:p14="http://schemas.microsoft.com/office/powerpoint/2010/main" val="21112209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marL="0" indent="0">
              <a:buNone/>
            </a:pPr>
            <a:r>
              <a:rPr lang="en-US" dirty="0"/>
              <a:t>&gt; p &lt;- ggplot(</a:t>
            </a:r>
            <a:r>
              <a:rPr lang="en-US" dirty="0" err="1"/>
              <a:t>mtcars</a:t>
            </a:r>
            <a:r>
              <a:rPr lang="en-US" dirty="0"/>
              <a:t>, aes(</a:t>
            </a:r>
            <a:r>
              <a:rPr lang="en-US" dirty="0" err="1"/>
              <a:t>wt</a:t>
            </a:r>
            <a:r>
              <a:rPr lang="en-US" dirty="0"/>
              <a:t>, mpg)) + </a:t>
            </a:r>
            <a:r>
              <a:rPr lang="en-US" dirty="0" err="1"/>
              <a:t>geom_point</a:t>
            </a:r>
            <a:r>
              <a:rPr lang="en-US" dirty="0"/>
              <a:t>()</a:t>
            </a:r>
          </a:p>
          <a:p>
            <a:pPr marL="0" indent="0">
              <a:buNone/>
            </a:pPr>
            <a:r>
              <a:rPr lang="en-US" dirty="0"/>
              <a:t>&gt; p + </a:t>
            </a:r>
            <a:r>
              <a:rPr lang="en-US" dirty="0" err="1"/>
              <a:t>geom_vline</a:t>
            </a:r>
            <a:r>
              <a:rPr lang="en-US" dirty="0"/>
              <a:t>(</a:t>
            </a:r>
            <a:r>
              <a:rPr lang="en-US" dirty="0" err="1"/>
              <a:t>xintercept</a:t>
            </a:r>
            <a:r>
              <a:rPr lang="en-US" dirty="0"/>
              <a:t> = 5)</a:t>
            </a:r>
            <a:br>
              <a:rPr lang="en-US" dirty="0"/>
            </a:br>
            <a:br>
              <a:rPr lang="en-US" dirty="0"/>
            </a:br>
            <a:endParaRPr lang="en-US" dirty="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2963154"/>
            <a:ext cx="4057891" cy="3005845"/>
          </a:xfrm>
          <a:prstGeom prst="rect">
            <a:avLst/>
          </a:prstGeom>
        </p:spPr>
      </p:pic>
      <p:cxnSp>
        <p:nvCxnSpPr>
          <p:cNvPr id="6" name="Straight Connector 5"/>
          <p:cNvCxnSpPr/>
          <p:nvPr/>
        </p:nvCxnSpPr>
        <p:spPr>
          <a:xfrm>
            <a:off x="4328932" y="2257063"/>
            <a:ext cx="2615878" cy="1469985"/>
          </a:xfrm>
          <a:prstGeom prst="line">
            <a:avLst/>
          </a:prstGeom>
          <a:ln w="31750">
            <a:solidFill>
              <a:srgbClr val="FF0000"/>
            </a:solidFill>
            <a:head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995940" y="2352311"/>
            <a:ext cx="2615878" cy="1469985"/>
          </a:xfrm>
          <a:prstGeom prst="line">
            <a:avLst/>
          </a:prstGeom>
          <a:ln w="31750">
            <a:solidFill>
              <a:schemeClr val="accent1">
                <a:lumMod val="50000"/>
              </a:schemeClr>
            </a:solidFill>
            <a:head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20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code behind it</a:t>
            </a:r>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Mapping:</a:t>
            </a:r>
            <a:br>
              <a:rPr lang="en-US" dirty="0"/>
            </a:br>
            <a:r>
              <a:rPr lang="en-US" dirty="0"/>
              <a:t>Set of aesthetic mappings created by aes or aes_. If specified and </a:t>
            </a:r>
            <a:r>
              <a:rPr lang="en-US" dirty="0" err="1"/>
              <a:t>inherit.aes</a:t>
            </a:r>
            <a:r>
              <a:rPr lang="en-US" dirty="0"/>
              <a:t> = TRUE (the default), it is combined with the default mapping at the top level of the plot. You must supply mapping if there is no plot mapping.</a:t>
            </a:r>
            <a:br>
              <a:rPr lang="en-US" dirty="0"/>
            </a:br>
            <a:r>
              <a:rPr lang="en-US" b="1" dirty="0"/>
              <a:t>Data</a:t>
            </a:r>
            <a:r>
              <a:rPr lang="en-US" dirty="0"/>
              <a:t>:</a:t>
            </a:r>
            <a:br>
              <a:rPr lang="en-US" dirty="0"/>
            </a:br>
            <a:r>
              <a:rPr lang="en-US" dirty="0"/>
              <a:t>The data to be displayed in this layer. There are three options: If NULL, the default, the data is inherited from the plot data as specified in the call to ggplot. A </a:t>
            </a:r>
            <a:r>
              <a:rPr lang="en-US" dirty="0" err="1"/>
              <a:t>data.frame</a:t>
            </a:r>
            <a:r>
              <a:rPr lang="en-US" dirty="0"/>
              <a:t>, or other object, will override the plot data. All objects will be fortified to produce a data frame. See fortify for which variables will be created. A function will be called with a single argument, the plot data. The return value must be a </a:t>
            </a:r>
            <a:r>
              <a:rPr lang="en-US" dirty="0" err="1"/>
              <a:t>data.frame</a:t>
            </a:r>
            <a:r>
              <a:rPr lang="en-US" dirty="0"/>
              <a:t>., and will be used as the layer data.</a:t>
            </a:r>
            <a:br>
              <a:rPr lang="en-US" dirty="0"/>
            </a:br>
            <a:r>
              <a:rPr lang="en-US" b="1" dirty="0"/>
              <a:t>Other arguments passed on to layer</a:t>
            </a:r>
            <a:r>
              <a:rPr lang="en-US" dirty="0"/>
              <a:t>:</a:t>
            </a:r>
            <a:br>
              <a:rPr lang="en-US" dirty="0"/>
            </a:br>
            <a:r>
              <a:rPr lang="en-US" dirty="0"/>
              <a:t>These are often aesthetics, used to set an aesthetic to a fixed value, like color = "red" or size = 3. They may also be parameters to the paired geom/</a:t>
            </a:r>
            <a:r>
              <a:rPr lang="en-US" dirty="0" err="1"/>
              <a:t>stat.na.rmIf</a:t>
            </a:r>
            <a:r>
              <a:rPr lang="en-US" dirty="0"/>
              <a:t> </a:t>
            </a:r>
            <a:br>
              <a:rPr lang="en-US" dirty="0"/>
            </a:br>
            <a:r>
              <a:rPr lang="en-US" dirty="0"/>
              <a:t>FALSE (the default), removes missing values with a warning. </a:t>
            </a:r>
            <a:br>
              <a:rPr lang="en-US" dirty="0"/>
            </a:br>
            <a:r>
              <a:rPr lang="en-US" dirty="0"/>
              <a:t>If TRUE silently removes missing values. </a:t>
            </a:r>
          </a:p>
        </p:txBody>
      </p:sp>
    </p:spTree>
    <p:extLst>
      <p:ext uri="{BB962C8B-B14F-4D97-AF65-F5344CB8AC3E}">
        <p14:creationId xmlns:p14="http://schemas.microsoft.com/office/powerpoint/2010/main" val="919845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code behind it</a:t>
            </a:r>
          </a:p>
        </p:txBody>
      </p:sp>
      <p:sp>
        <p:nvSpPr>
          <p:cNvPr id="3" name="Content Placeholder 2"/>
          <p:cNvSpPr>
            <a:spLocks noGrp="1"/>
          </p:cNvSpPr>
          <p:nvPr>
            <p:ph idx="1"/>
          </p:nvPr>
        </p:nvSpPr>
        <p:spPr/>
        <p:txBody>
          <a:bodyPr/>
          <a:lstStyle/>
          <a:p>
            <a:r>
              <a:rPr lang="en-US" b="1" dirty="0" err="1"/>
              <a:t>show.legend</a:t>
            </a:r>
            <a:r>
              <a:rPr lang="en-US" dirty="0"/>
              <a:t> </a:t>
            </a:r>
            <a:br>
              <a:rPr lang="en-US" dirty="0"/>
            </a:br>
            <a:r>
              <a:rPr lang="en-US" dirty="0"/>
              <a:t>Should this layer be included in the legends? NA, the default, includes if any aesthetics are mapped. </a:t>
            </a:r>
            <a:br>
              <a:rPr lang="en-US" dirty="0"/>
            </a:br>
            <a:r>
              <a:rPr lang="en-US" dirty="0"/>
              <a:t>FALSE never includes, and TRUE always </a:t>
            </a:r>
            <a:r>
              <a:rPr lang="en-US" dirty="0" err="1"/>
              <a:t>includes.xintercept</a:t>
            </a:r>
            <a:r>
              <a:rPr lang="en-US" dirty="0"/>
              <a:t>, </a:t>
            </a:r>
            <a:r>
              <a:rPr lang="en-US" dirty="0" err="1"/>
              <a:t>yintercept</a:t>
            </a:r>
            <a:r>
              <a:rPr lang="en-US" dirty="0"/>
              <a:t>, slope, </a:t>
            </a:r>
            <a:r>
              <a:rPr lang="en-US" dirty="0" err="1"/>
              <a:t>interceptParameters</a:t>
            </a:r>
            <a:r>
              <a:rPr lang="en-US" dirty="0"/>
              <a:t> that control the position of the line. </a:t>
            </a:r>
            <a:br>
              <a:rPr lang="en-US" dirty="0"/>
            </a:br>
            <a:r>
              <a:rPr lang="en-US" dirty="0"/>
              <a:t>If these are set, data, mapping and </a:t>
            </a:r>
            <a:r>
              <a:rPr lang="en-US" dirty="0" err="1"/>
              <a:t>show.legend</a:t>
            </a:r>
            <a:r>
              <a:rPr lang="en-US" dirty="0"/>
              <a:t> are overridden</a:t>
            </a:r>
          </a:p>
        </p:txBody>
      </p:sp>
    </p:spTree>
    <p:extLst>
      <p:ext uri="{BB962C8B-B14F-4D97-AF65-F5344CB8AC3E}">
        <p14:creationId xmlns:p14="http://schemas.microsoft.com/office/powerpoint/2010/main" val="12080091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Next example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s-ES_tradnl" dirty="0"/>
              <a:t>&gt;df &lt;- </a:t>
            </a:r>
            <a:r>
              <a:rPr lang="es-ES_tradnl" dirty="0" err="1"/>
              <a:t>data.frame</a:t>
            </a:r>
            <a:r>
              <a:rPr lang="es-ES_tradnl" dirty="0"/>
              <a:t>(x = 1:10 , y = 1:10)</a:t>
            </a:r>
            <a:br>
              <a:rPr lang="es-ES_tradnl" dirty="0"/>
            </a:br>
            <a:r>
              <a:rPr lang="es-ES_tradnl" dirty="0"/>
              <a:t>     f &lt;- ggplot(df, aes(x = x, y = y))</a:t>
            </a:r>
            <a:br>
              <a:rPr lang="es-ES_tradnl" dirty="0"/>
            </a:br>
            <a:r>
              <a:rPr lang="es-ES_tradnl" dirty="0"/>
              <a:t>     f + </a:t>
            </a:r>
            <a:r>
              <a:rPr lang="es-ES_tradnl" dirty="0" err="1"/>
              <a:t>geom_line</a:t>
            </a:r>
            <a:r>
              <a:rPr lang="es-ES_tradnl" dirty="0"/>
              <a:t>(</a:t>
            </a:r>
            <a:r>
              <a:rPr lang="es-ES_tradnl" dirty="0" err="1"/>
              <a:t>linetype</a:t>
            </a:r>
            <a:r>
              <a:rPr lang="es-ES_tradnl" dirty="0"/>
              <a:t> = 2)</a:t>
            </a:r>
          </a:p>
          <a:p>
            <a:pPr marL="0" indent="0">
              <a:buNone/>
            </a:pPr>
            <a:endParaRPr lang="es-ES_tradnl" dirty="0"/>
          </a:p>
          <a:p>
            <a:pPr marL="0" indent="0">
              <a:buNone/>
            </a:pPr>
            <a:r>
              <a:rPr lang="en-US" dirty="0"/>
              <a:t>Behind the code: </a:t>
            </a:r>
          </a:p>
          <a:p>
            <a:r>
              <a:rPr lang="en-US" dirty="0"/>
              <a:t># Line types should be specified with either an integer, a name, or with a string of</a:t>
            </a:r>
          </a:p>
          <a:p>
            <a:r>
              <a:rPr lang="en-US" dirty="0"/>
              <a:t># an even number (up to eight) of </a:t>
            </a:r>
            <a:r>
              <a:rPr lang="en-US" dirty="0" err="1"/>
              <a:t>hexidecimal</a:t>
            </a:r>
            <a:r>
              <a:rPr lang="en-US" dirty="0"/>
              <a:t> digits which give the lengths in</a:t>
            </a:r>
          </a:p>
          <a:p>
            <a:r>
              <a:rPr lang="en-US" dirty="0"/>
              <a:t># consecutive positions in the string.</a:t>
            </a:r>
          </a:p>
          <a:p>
            <a:r>
              <a:rPr lang="en-US" dirty="0"/>
              <a:t># 0 = blank, 1 = solid, 2 = dashed, 3 = dotted, 4 = </a:t>
            </a:r>
            <a:r>
              <a:rPr lang="en-US" dirty="0" err="1"/>
              <a:t>dotdash</a:t>
            </a:r>
            <a:r>
              <a:rPr lang="en-US" dirty="0"/>
              <a:t>, 5 = </a:t>
            </a:r>
            <a:r>
              <a:rPr lang="en-US" dirty="0" err="1"/>
              <a:t>longdash</a:t>
            </a:r>
            <a:r>
              <a:rPr lang="en-US" dirty="0"/>
              <a:t>, 6 = </a:t>
            </a:r>
            <a:r>
              <a:rPr lang="en-US" dirty="0" err="1"/>
              <a:t>twodash</a:t>
            </a:r>
            <a:endParaRPr lang="en-US" dirty="0"/>
          </a:p>
        </p:txBody>
      </p:sp>
    </p:spTree>
    <p:extLst>
      <p:ext uri="{BB962C8B-B14F-4D97-AF65-F5344CB8AC3E}">
        <p14:creationId xmlns:p14="http://schemas.microsoft.com/office/powerpoint/2010/main" val="1930216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57550" y="1162844"/>
            <a:ext cx="5014119" cy="5014119"/>
          </a:xfrm>
        </p:spPr>
      </p:pic>
    </p:spTree>
    <p:extLst>
      <p:ext uri="{BB962C8B-B14F-4D97-AF65-F5344CB8AC3E}">
        <p14:creationId xmlns:p14="http://schemas.microsoft.com/office/powerpoint/2010/main" val="815738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 makes the qqplot2 so unique?</a:t>
            </a:r>
          </a:p>
        </p:txBody>
      </p:sp>
      <p:sp>
        <p:nvSpPr>
          <p:cNvPr id="3" name="Content Placeholder 2"/>
          <p:cNvSpPr>
            <a:spLocks noGrp="1"/>
          </p:cNvSpPr>
          <p:nvPr>
            <p:ph idx="1"/>
          </p:nvPr>
        </p:nvSpPr>
        <p:spPr/>
        <p:txBody>
          <a:bodyPr>
            <a:normAutofit fontScale="92500" lnSpcReduction="20000"/>
          </a:bodyPr>
          <a:lstStyle/>
          <a:p>
            <a:r>
              <a:rPr lang="en-US" dirty="0"/>
              <a:t>Layer by layer</a:t>
            </a:r>
          </a:p>
          <a:p>
            <a:pPr marL="0" indent="0">
              <a:buNone/>
            </a:pPr>
            <a:r>
              <a:rPr lang="en-US" dirty="0"/>
              <a:t>All ggplot2 plots begin with the function ggplot(). </a:t>
            </a:r>
          </a:p>
          <a:p>
            <a:pPr marL="0" indent="0">
              <a:buNone/>
            </a:pPr>
            <a:r>
              <a:rPr lang="en-US" dirty="0"/>
              <a:t>ggplot() takes two primary arguments:</a:t>
            </a:r>
          </a:p>
          <a:p>
            <a:r>
              <a:rPr lang="en-US" dirty="0"/>
              <a:t>data</a:t>
            </a:r>
          </a:p>
          <a:p>
            <a:pPr marL="0" indent="0">
              <a:buNone/>
            </a:pPr>
            <a:r>
              <a:rPr lang="en-US" dirty="0"/>
              <a:t>The data frame containing the data to be plotted</a:t>
            </a:r>
          </a:p>
          <a:p>
            <a:r>
              <a:rPr lang="en-US" dirty="0"/>
              <a:t>aes()</a:t>
            </a:r>
          </a:p>
          <a:p>
            <a:pPr marL="0" indent="0">
              <a:buNone/>
            </a:pPr>
            <a:r>
              <a:rPr lang="en-US" dirty="0"/>
              <a:t>The aesthetic mappings to pass on to the plot elements</a:t>
            </a:r>
          </a:p>
          <a:p>
            <a:r>
              <a:rPr lang="en-US" dirty="0"/>
              <a:t>As you can see, the second argument, aes(), isn't a normal argument, but another function. Since we'll never use aes() as a separate function, it might be best to think of it as a special way to pass a list of arguments to the plot.</a:t>
            </a:r>
          </a:p>
        </p:txBody>
      </p:sp>
    </p:spTree>
    <p:extLst>
      <p:ext uri="{BB962C8B-B14F-4D97-AF65-F5344CB8AC3E}">
        <p14:creationId xmlns:p14="http://schemas.microsoft.com/office/powerpoint/2010/main" val="549428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CE06232-69FD-453D-8EB2-706087A9021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US" sz="3200" b="1"/>
              <a:t>Plotting Basics</a:t>
            </a:r>
            <a:endParaRPr lang="en-US" sz="3200"/>
          </a:p>
        </p:txBody>
      </p:sp>
      <p:sp>
        <p:nvSpPr>
          <p:cNvPr id="3" name="Content Placeholder 2"/>
          <p:cNvSpPr>
            <a:spLocks noGrp="1"/>
          </p:cNvSpPr>
          <p:nvPr>
            <p:ph idx="1"/>
          </p:nvPr>
        </p:nvSpPr>
        <p:spPr>
          <a:xfrm>
            <a:off x="6049182" y="802638"/>
            <a:ext cx="5408696" cy="5252722"/>
          </a:xfrm>
        </p:spPr>
        <p:txBody>
          <a:bodyPr anchor="ctr">
            <a:normAutofit/>
          </a:bodyPr>
          <a:lstStyle/>
          <a:p>
            <a:pPr marL="0" indent="0">
              <a:buNone/>
            </a:pPr>
            <a:r>
              <a:rPr lang="en-US" sz="1700">
                <a:solidFill>
                  <a:schemeClr val="bg1"/>
                </a:solidFill>
              </a:rPr>
              <a:t>The most basic command you can use to produce a plot is plot(). The first two arguments to plot() are taken to be x and y coordinates. If you only provide one vector of values, this is used as the y-coordinate, and it is plotted against the index values of the vector.</a:t>
            </a:r>
          </a:p>
          <a:p>
            <a:pPr marL="0" indent="0">
              <a:buNone/>
            </a:pPr>
            <a:r>
              <a:rPr lang="en-US" sz="1700" b="1">
                <a:solidFill>
                  <a:schemeClr val="bg1"/>
                </a:solidFill>
              </a:rPr>
              <a:t>Plot Types</a:t>
            </a:r>
          </a:p>
          <a:p>
            <a:pPr marL="0" indent="0">
              <a:buNone/>
            </a:pPr>
            <a:r>
              <a:rPr lang="en-US" sz="1700">
                <a:solidFill>
                  <a:schemeClr val="bg1"/>
                </a:solidFill>
              </a:rPr>
              <a:t>There are 9 basic ways for R to plot a set of points. To use one of these, define the type argument one of these ways:</a:t>
            </a:r>
          </a:p>
          <a:p>
            <a:pPr lvl="1"/>
            <a:r>
              <a:rPr lang="en-US" sz="1700">
                <a:solidFill>
                  <a:schemeClr val="bg1"/>
                </a:solidFill>
              </a:rPr>
              <a:t>p: points (this is the default)</a:t>
            </a:r>
          </a:p>
          <a:p>
            <a:pPr lvl="1"/>
            <a:r>
              <a:rPr lang="en-US" sz="1700">
                <a:solidFill>
                  <a:schemeClr val="bg1"/>
                </a:solidFill>
              </a:rPr>
              <a:t>l: a line</a:t>
            </a:r>
          </a:p>
          <a:p>
            <a:pPr lvl="1"/>
            <a:r>
              <a:rPr lang="en-US" sz="1700">
                <a:solidFill>
                  <a:schemeClr val="bg1"/>
                </a:solidFill>
              </a:rPr>
              <a:t>b: "both", points connected by line segments</a:t>
            </a:r>
          </a:p>
          <a:p>
            <a:pPr lvl="1"/>
            <a:r>
              <a:rPr lang="en-US" sz="1700">
                <a:solidFill>
                  <a:schemeClr val="bg1"/>
                </a:solidFill>
              </a:rPr>
              <a:t>c: just the connecting segments of "b"</a:t>
            </a:r>
          </a:p>
          <a:p>
            <a:pPr lvl="1"/>
            <a:r>
              <a:rPr lang="en-US" sz="1700">
                <a:solidFill>
                  <a:schemeClr val="bg1"/>
                </a:solidFill>
              </a:rPr>
              <a:t>o: "overplotted", points and lines overplotted</a:t>
            </a:r>
          </a:p>
          <a:p>
            <a:pPr lvl="1"/>
            <a:r>
              <a:rPr lang="en-US" sz="1700">
                <a:solidFill>
                  <a:schemeClr val="bg1"/>
                </a:solidFill>
              </a:rPr>
              <a:t>h: a histogram</a:t>
            </a:r>
          </a:p>
          <a:p>
            <a:pPr lvl="1"/>
            <a:r>
              <a:rPr lang="en-US" sz="1700">
                <a:solidFill>
                  <a:schemeClr val="bg1"/>
                </a:solidFill>
              </a:rPr>
              <a:t>s: stair</a:t>
            </a:r>
          </a:p>
          <a:p>
            <a:pPr lvl="1"/>
            <a:r>
              <a:rPr lang="en-US" sz="1700">
                <a:solidFill>
                  <a:schemeClr val="bg1"/>
                </a:solidFill>
              </a:rPr>
              <a:t>S: alternative stairs</a:t>
            </a:r>
          </a:p>
          <a:p>
            <a:pPr lvl="1"/>
            <a:r>
              <a:rPr lang="en-US" sz="1700">
                <a:solidFill>
                  <a:schemeClr val="bg1"/>
                </a:solidFill>
              </a:rPr>
              <a:t>n: none</a:t>
            </a:r>
          </a:p>
          <a:p>
            <a:endParaRPr lang="en-US" sz="1700">
              <a:solidFill>
                <a:schemeClr val="bg1"/>
              </a:solidFill>
            </a:endParaRPr>
          </a:p>
        </p:txBody>
      </p:sp>
    </p:spTree>
    <p:extLst>
      <p:ext uri="{BB962C8B-B14F-4D97-AF65-F5344CB8AC3E}">
        <p14:creationId xmlns:p14="http://schemas.microsoft.com/office/powerpoint/2010/main" val="16039288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examples of ggplot2</a:t>
            </a:r>
          </a:p>
        </p:txBody>
      </p:sp>
      <p:sp>
        <p:nvSpPr>
          <p:cNvPr id="3" name="Content Placeholder 2"/>
          <p:cNvSpPr>
            <a:spLocks noGrp="1"/>
          </p:cNvSpPr>
          <p:nvPr>
            <p:ph idx="1"/>
          </p:nvPr>
        </p:nvSpPr>
        <p:spPr/>
        <p:txBody>
          <a:bodyPr/>
          <a:lstStyle/>
          <a:p>
            <a:r>
              <a:rPr lang="en-US" dirty="0"/>
              <a:t>I highly recommend you to visit ggplot2.org </a:t>
            </a:r>
          </a:p>
          <a:p>
            <a:pPr marL="0" indent="0">
              <a:buNone/>
            </a:pPr>
            <a:endParaRPr lang="en-US" dirty="0"/>
          </a:p>
        </p:txBody>
      </p:sp>
    </p:spTree>
    <p:extLst>
      <p:ext uri="{BB962C8B-B14F-4D97-AF65-F5344CB8AC3E}">
        <p14:creationId xmlns:p14="http://schemas.microsoft.com/office/powerpoint/2010/main" val="21416314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ggplot and maps</a:t>
            </a:r>
          </a:p>
        </p:txBody>
      </p:sp>
      <p:sp>
        <p:nvSpPr>
          <p:cNvPr id="3" name="Content Placeholder 2"/>
          <p:cNvSpPr>
            <a:spLocks noGrp="1"/>
          </p:cNvSpPr>
          <p:nvPr>
            <p:ph idx="1"/>
          </p:nvPr>
        </p:nvSpPr>
        <p:spPr/>
        <p:txBody>
          <a:bodyPr/>
          <a:lstStyle/>
          <a:p>
            <a:r>
              <a:rPr lang="en-US" dirty="0"/>
              <a:t>I will illustrate very very simple map as illustrated in my book page 295.</a:t>
            </a:r>
          </a:p>
          <a:p>
            <a:r>
              <a:rPr lang="en-US" dirty="0"/>
              <a:t>I will use a package called “reshapes2” to create this map</a:t>
            </a:r>
          </a:p>
          <a:p>
            <a:endParaRPr lang="en-US" dirty="0"/>
          </a:p>
        </p:txBody>
      </p:sp>
    </p:spTree>
    <p:extLst>
      <p:ext uri="{BB962C8B-B14F-4D97-AF65-F5344CB8AC3E}">
        <p14:creationId xmlns:p14="http://schemas.microsoft.com/office/powerpoint/2010/main" val="824837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9715"/>
            <a:ext cx="10515600" cy="1325563"/>
          </a:xfrm>
        </p:spPr>
        <p:txBody>
          <a:bodyPr/>
          <a:lstStyle/>
          <a:p>
            <a:r>
              <a:rPr lang="en-US" dirty="0"/>
              <a:t>ggplot2 and maps </a:t>
            </a:r>
          </a:p>
        </p:txBody>
      </p:sp>
      <p:sp>
        <p:nvSpPr>
          <p:cNvPr id="3" name="Content Placeholder 2"/>
          <p:cNvSpPr>
            <a:spLocks noGrp="1"/>
          </p:cNvSpPr>
          <p:nvPr>
            <p:ph idx="1"/>
          </p:nvPr>
        </p:nvSpPr>
        <p:spPr>
          <a:xfrm>
            <a:off x="198120" y="1158240"/>
            <a:ext cx="11155680" cy="5018723"/>
          </a:xfrm>
        </p:spPr>
        <p:txBody>
          <a:bodyPr>
            <a:noAutofit/>
          </a:bodyPr>
          <a:lstStyle/>
          <a:p>
            <a:pPr marL="0" indent="0" fontAlgn="base">
              <a:buNone/>
            </a:pPr>
            <a:r>
              <a:rPr lang="en-US" sz="2000" dirty="0"/>
              <a:t>&gt;library(ggplot2) </a:t>
            </a:r>
            <a:br>
              <a:rPr lang="en-US" sz="2000" dirty="0"/>
            </a:br>
            <a:r>
              <a:rPr lang="en-US" sz="2000" dirty="0"/>
              <a:t>&gt;crimes &lt;- </a:t>
            </a:r>
            <a:r>
              <a:rPr lang="en-US" sz="2000" b="1" dirty="0" err="1"/>
              <a:t>data.frame</a:t>
            </a:r>
            <a:r>
              <a:rPr lang="en-US" sz="2000" dirty="0"/>
              <a:t>(state = </a:t>
            </a:r>
            <a:r>
              <a:rPr lang="en-US" sz="2000" dirty="0" err="1"/>
              <a:t>tolower</a:t>
            </a:r>
            <a:r>
              <a:rPr lang="en-US" sz="2000" dirty="0"/>
              <a:t>(</a:t>
            </a:r>
            <a:r>
              <a:rPr lang="en-US" sz="2000" dirty="0" err="1"/>
              <a:t>rownames</a:t>
            </a:r>
            <a:r>
              <a:rPr lang="en-US" sz="2000" dirty="0"/>
              <a:t>(</a:t>
            </a:r>
            <a:r>
              <a:rPr lang="en-US" sz="2000" b="1" dirty="0" err="1"/>
              <a:t>USArrests</a:t>
            </a:r>
            <a:r>
              <a:rPr lang="en-US" sz="2000" dirty="0"/>
              <a:t>)), </a:t>
            </a:r>
            <a:r>
              <a:rPr lang="en-US" sz="2000" dirty="0" err="1"/>
              <a:t>USArres</a:t>
            </a:r>
            <a:r>
              <a:rPr lang="en-US" sz="2000" dirty="0"/>
              <a:t> </a:t>
            </a:r>
          </a:p>
          <a:p>
            <a:pPr marL="0" indent="0" fontAlgn="base">
              <a:buNone/>
            </a:pPr>
            <a:r>
              <a:rPr lang="en-US" sz="2000" dirty="0"/>
              <a:t>&gt;library(</a:t>
            </a:r>
            <a:r>
              <a:rPr lang="en-US" sz="2000" b="1" dirty="0"/>
              <a:t>reshape2</a:t>
            </a:r>
            <a:r>
              <a:rPr lang="en-US" sz="2000" dirty="0"/>
              <a:t>) # for melt </a:t>
            </a:r>
          </a:p>
          <a:p>
            <a:pPr marL="0" indent="0" fontAlgn="base">
              <a:buNone/>
            </a:pPr>
            <a:r>
              <a:rPr lang="en-US" sz="2000" dirty="0"/>
              <a:t>&gt;</a:t>
            </a:r>
            <a:r>
              <a:rPr lang="en-US" sz="2000" dirty="0" err="1"/>
              <a:t>crimesm</a:t>
            </a:r>
            <a:r>
              <a:rPr lang="en-US" sz="2000" dirty="0"/>
              <a:t> &lt;- melt(crimes, id = 1) </a:t>
            </a:r>
          </a:p>
          <a:p>
            <a:pPr marL="0" indent="0" fontAlgn="base">
              <a:buNone/>
            </a:pPr>
            <a:r>
              <a:rPr lang="en-US" sz="2000" dirty="0"/>
              <a:t>&gt;</a:t>
            </a:r>
            <a:r>
              <a:rPr lang="en-US" sz="2000" b="1" dirty="0"/>
              <a:t>if</a:t>
            </a:r>
            <a:r>
              <a:rPr lang="en-US" sz="2000" dirty="0"/>
              <a:t> (require(maps)) { </a:t>
            </a:r>
          </a:p>
          <a:p>
            <a:pPr marL="0" indent="0" fontAlgn="base">
              <a:buNone/>
            </a:pPr>
            <a:r>
              <a:rPr lang="en-US" sz="2000" dirty="0"/>
              <a:t> </a:t>
            </a:r>
            <a:r>
              <a:rPr lang="en-US" sz="2000" dirty="0" err="1"/>
              <a:t>states_map</a:t>
            </a:r>
            <a:r>
              <a:rPr lang="en-US" sz="2000" dirty="0"/>
              <a:t> &lt;- </a:t>
            </a:r>
            <a:r>
              <a:rPr lang="en-US" sz="2000" dirty="0" err="1"/>
              <a:t>map_data</a:t>
            </a:r>
            <a:r>
              <a:rPr lang="en-US" sz="2000" dirty="0"/>
              <a:t>("state") </a:t>
            </a:r>
          </a:p>
          <a:p>
            <a:pPr marL="0" indent="0" fontAlgn="base">
              <a:buNone/>
            </a:pPr>
            <a:r>
              <a:rPr lang="en-US" sz="2000" dirty="0"/>
              <a:t> ggplot(crimes, aes(</a:t>
            </a:r>
            <a:r>
              <a:rPr lang="en-US" sz="2000" dirty="0" err="1"/>
              <a:t>map_id</a:t>
            </a:r>
            <a:r>
              <a:rPr lang="en-US" sz="2000" dirty="0"/>
              <a:t> = state)) + </a:t>
            </a:r>
            <a:r>
              <a:rPr lang="en-US" sz="2000" dirty="0" err="1"/>
              <a:t>geom_map</a:t>
            </a:r>
            <a:r>
              <a:rPr lang="en-US" sz="2000" dirty="0"/>
              <a:t>(aes(fill = Murder), map = </a:t>
            </a:r>
            <a:r>
              <a:rPr lang="en-US" sz="2000" dirty="0" err="1"/>
              <a:t>states_map</a:t>
            </a:r>
            <a:r>
              <a:rPr lang="en-US" sz="2000" dirty="0"/>
              <a:t>) + </a:t>
            </a:r>
            <a:r>
              <a:rPr lang="en-US" sz="2000" dirty="0" err="1"/>
              <a:t>expand_limits</a:t>
            </a:r>
            <a:r>
              <a:rPr lang="en-US" sz="2000" dirty="0"/>
              <a:t>(x = </a:t>
            </a:r>
            <a:r>
              <a:rPr lang="en-US" sz="2000" dirty="0" err="1"/>
              <a:t>states_map$long</a:t>
            </a:r>
            <a:r>
              <a:rPr lang="en-US" sz="2000" dirty="0"/>
              <a:t>, y = </a:t>
            </a:r>
            <a:r>
              <a:rPr lang="en-US" sz="2000" dirty="0" err="1"/>
              <a:t>states_map$lat</a:t>
            </a:r>
            <a:r>
              <a:rPr lang="en-US" sz="2000" dirty="0"/>
              <a:t>) </a:t>
            </a:r>
          </a:p>
          <a:p>
            <a:pPr marL="0" indent="0" fontAlgn="base">
              <a:buNone/>
            </a:pPr>
            <a:r>
              <a:rPr lang="en-US" sz="2000" dirty="0"/>
              <a:t> </a:t>
            </a:r>
            <a:r>
              <a:rPr lang="en-US" sz="2000" dirty="0" err="1"/>
              <a:t>last_plot</a:t>
            </a:r>
            <a:r>
              <a:rPr lang="en-US" sz="2000" dirty="0"/>
              <a:t>() + </a:t>
            </a:r>
            <a:r>
              <a:rPr lang="en-US" sz="2000" dirty="0" err="1"/>
              <a:t>coord_map</a:t>
            </a:r>
            <a:r>
              <a:rPr lang="en-US" sz="2000" dirty="0"/>
              <a:t>() </a:t>
            </a:r>
          </a:p>
          <a:p>
            <a:pPr marL="0" indent="0" fontAlgn="base">
              <a:buNone/>
            </a:pPr>
            <a:r>
              <a:rPr lang="en-US" sz="2000" dirty="0"/>
              <a:t> ggplot(</a:t>
            </a:r>
            <a:r>
              <a:rPr lang="en-US" sz="2000" dirty="0" err="1"/>
              <a:t>crimesm</a:t>
            </a:r>
            <a:r>
              <a:rPr lang="en-US" sz="2000" dirty="0"/>
              <a:t>, aes(</a:t>
            </a:r>
            <a:r>
              <a:rPr lang="en-US" sz="2000" dirty="0" err="1"/>
              <a:t>map_id</a:t>
            </a:r>
            <a:r>
              <a:rPr lang="en-US" sz="2000" dirty="0"/>
              <a:t> = state)) + </a:t>
            </a:r>
            <a:r>
              <a:rPr lang="en-US" sz="2000" dirty="0" err="1"/>
              <a:t>geom_map</a:t>
            </a:r>
            <a:r>
              <a:rPr lang="en-US" sz="2000" dirty="0"/>
              <a:t>(aes(fill = value), map = </a:t>
            </a:r>
            <a:r>
              <a:rPr lang="en-US" sz="2000" dirty="0" err="1"/>
              <a:t>states_map</a:t>
            </a:r>
            <a:r>
              <a:rPr lang="en-US" sz="2000" dirty="0"/>
              <a:t>) + </a:t>
            </a:r>
            <a:r>
              <a:rPr lang="en-US" sz="2000" dirty="0" err="1"/>
              <a:t>expand_limits</a:t>
            </a:r>
            <a:r>
              <a:rPr lang="en-US" sz="2000" dirty="0"/>
              <a:t>(x = </a:t>
            </a:r>
            <a:r>
              <a:rPr lang="en-US" sz="2000" dirty="0" err="1"/>
              <a:t>states_map$long</a:t>
            </a:r>
            <a:r>
              <a:rPr lang="en-US" sz="2000" dirty="0"/>
              <a:t>, y = </a:t>
            </a:r>
            <a:r>
              <a:rPr lang="en-US" sz="2000" dirty="0" err="1"/>
              <a:t>states_map$lat</a:t>
            </a:r>
            <a:r>
              <a:rPr lang="en-US" sz="2000" dirty="0"/>
              <a:t>) + </a:t>
            </a:r>
            <a:r>
              <a:rPr lang="en-US" sz="2000" dirty="0" err="1"/>
              <a:t>facet_wrap</a:t>
            </a:r>
            <a:r>
              <a:rPr lang="en-US" sz="2000" dirty="0"/>
              <a:t>( ~ variable) </a:t>
            </a:r>
          </a:p>
          <a:p>
            <a:pPr marL="0" indent="0" fontAlgn="base">
              <a:buNone/>
            </a:pPr>
            <a:r>
              <a:rPr lang="en-US" sz="2000" dirty="0"/>
              <a:t>} </a:t>
            </a:r>
          </a:p>
          <a:p>
            <a:pPr marL="0" indent="0">
              <a:buNone/>
            </a:pPr>
            <a:br>
              <a:rPr lang="en-US" sz="1600" dirty="0"/>
            </a:br>
            <a:br>
              <a:rPr lang="en-US" sz="1600" dirty="0"/>
            </a:br>
            <a:endParaRPr lang="en-US" sz="1600" dirty="0"/>
          </a:p>
          <a:p>
            <a:pPr marL="0" indent="0">
              <a:buNone/>
            </a:pPr>
            <a:endParaRPr lang="en-US" sz="1600" dirty="0"/>
          </a:p>
        </p:txBody>
      </p:sp>
    </p:spTree>
    <p:extLst>
      <p:ext uri="{BB962C8B-B14F-4D97-AF65-F5344CB8AC3E}">
        <p14:creationId xmlns:p14="http://schemas.microsoft.com/office/powerpoint/2010/main" val="13994203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06880" y="94532"/>
            <a:ext cx="7711440" cy="6863963"/>
          </a:xfrm>
        </p:spPr>
      </p:pic>
    </p:spTree>
    <p:extLst>
      <p:ext uri="{BB962C8B-B14F-4D97-AF65-F5344CB8AC3E}">
        <p14:creationId xmlns:p14="http://schemas.microsoft.com/office/powerpoint/2010/main" val="10376044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fontScale="92500" lnSpcReduction="10000"/>
          </a:bodyPr>
          <a:lstStyle/>
          <a:p>
            <a:r>
              <a:rPr lang="en-US" dirty="0"/>
              <a:t>Visualization/graphics has been around for a long time but we still trying to search and understand its structure. The conversation of visualization of statistical language was discussed by many researchers. Wilkinson (2005) searches for grammatical rules for creating perceivable graphs. The R community and H. Wickham in particular, adopted his version to create the ggplot package, one of the most popular platform. In this module, we discussed how the ggplot allows us to create independent layers that we can add to our graph. I expect that in the future we will see more applications that will allow us to produce more advanced visualization using data as Photoshop Revolutionize the graphic design industry. </a:t>
            </a:r>
          </a:p>
          <a:p>
            <a:r>
              <a:rPr lang="en-US" dirty="0"/>
              <a:t>Overall, we look at three different types of visualization, basic, lattice and ggplot. Each carries its own structure and its own platform.</a:t>
            </a:r>
          </a:p>
        </p:txBody>
      </p:sp>
    </p:spTree>
    <p:extLst>
      <p:ext uri="{BB962C8B-B14F-4D97-AF65-F5344CB8AC3E}">
        <p14:creationId xmlns:p14="http://schemas.microsoft.com/office/powerpoint/2010/main" val="977485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0160" y="-5286"/>
            <a:ext cx="8717280" cy="6732177"/>
          </a:xfrm>
        </p:spPr>
      </p:pic>
    </p:spTree>
    <p:extLst>
      <p:ext uri="{BB962C8B-B14F-4D97-AF65-F5344CB8AC3E}">
        <p14:creationId xmlns:p14="http://schemas.microsoft.com/office/powerpoint/2010/main" val="1108346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Points Types</a:t>
            </a:r>
          </a:p>
        </p:txBody>
      </p:sp>
      <p:sp>
        <p:nvSpPr>
          <p:cNvPr id="3" name="Content Placeholder 2"/>
          <p:cNvSpPr>
            <a:spLocks noGrp="1"/>
          </p:cNvSpPr>
          <p:nvPr>
            <p:ph idx="1"/>
          </p:nvPr>
        </p:nvSpPr>
        <p:spPr/>
        <p:txBody>
          <a:bodyPr/>
          <a:lstStyle/>
          <a:p>
            <a:r>
              <a:rPr lang="en-US" dirty="0"/>
              <a:t>There are 25 different plotting points that can be used by defining the argument </a:t>
            </a:r>
            <a:r>
              <a:rPr lang="en-US" dirty="0" err="1"/>
              <a:t>pch</a:t>
            </a:r>
            <a:r>
              <a:rPr lang="en-US" dirty="0"/>
              <a:t> (which I believe stands for "point character"). Points 21 thru 25 are multi-color points. Define the fill color for these with </a:t>
            </a:r>
            <a:r>
              <a:rPr lang="en-US" dirty="0" err="1"/>
              <a:t>bg</a:t>
            </a:r>
            <a:r>
              <a:rPr lang="en-US" dirty="0"/>
              <a:t> (which stands for "background").</a:t>
            </a:r>
          </a:p>
        </p:txBody>
      </p:sp>
    </p:spTree>
    <p:extLst>
      <p:ext uri="{BB962C8B-B14F-4D97-AF65-F5344CB8AC3E}">
        <p14:creationId xmlns:p14="http://schemas.microsoft.com/office/powerpoint/2010/main" val="1200458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30684" y="636040"/>
            <a:ext cx="6034978" cy="5540923"/>
          </a:xfrm>
        </p:spPr>
      </p:pic>
    </p:spTree>
    <p:extLst>
      <p:ext uri="{BB962C8B-B14F-4D97-AF65-F5344CB8AC3E}">
        <p14:creationId xmlns:p14="http://schemas.microsoft.com/office/powerpoint/2010/main" val="435869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437"/>
            <a:ext cx="10515600" cy="1325563"/>
          </a:xfrm>
        </p:spPr>
        <p:txBody>
          <a:bodyPr/>
          <a:lstStyle/>
          <a:p>
            <a:r>
              <a:rPr lang="en-US" b="1" dirty="0"/>
              <a:t>Line Types</a:t>
            </a:r>
            <a:endParaRPr lang="en-US" dirty="0"/>
          </a:p>
        </p:txBody>
      </p:sp>
      <p:sp>
        <p:nvSpPr>
          <p:cNvPr id="3" name="Content Placeholder 2"/>
          <p:cNvSpPr>
            <a:spLocks noGrp="1"/>
          </p:cNvSpPr>
          <p:nvPr>
            <p:ph idx="1"/>
          </p:nvPr>
        </p:nvSpPr>
        <p:spPr>
          <a:xfrm>
            <a:off x="791900" y="922800"/>
            <a:ext cx="10515600" cy="4351338"/>
          </a:xfrm>
        </p:spPr>
        <p:txBody>
          <a:bodyPr/>
          <a:lstStyle/>
          <a:p>
            <a:r>
              <a:rPr lang="en-US" dirty="0"/>
              <a:t>There are 6 line types you can use by defining </a:t>
            </a:r>
            <a:r>
              <a:rPr lang="en-US" b="1" dirty="0" err="1"/>
              <a:t>lty</a:t>
            </a:r>
            <a:r>
              <a:rPr lang="en-US" dirty="0"/>
              <a:t> with 1 thru 6.</a:t>
            </a:r>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7615" y="1541719"/>
            <a:ext cx="6686129" cy="5055851"/>
          </a:xfrm>
          <a:prstGeom prst="rect">
            <a:avLst/>
          </a:prstGeom>
        </p:spPr>
      </p:pic>
    </p:spTree>
    <p:extLst>
      <p:ext uri="{BB962C8B-B14F-4D97-AF65-F5344CB8AC3E}">
        <p14:creationId xmlns:p14="http://schemas.microsoft.com/office/powerpoint/2010/main" val="1328193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Weights and Sizes</a:t>
            </a:r>
            <a:endParaRPr lang="en-US" dirty="0"/>
          </a:p>
        </p:txBody>
      </p:sp>
      <p:sp>
        <p:nvSpPr>
          <p:cNvPr id="3" name="Content Placeholder 2"/>
          <p:cNvSpPr>
            <a:spLocks noGrp="1"/>
          </p:cNvSpPr>
          <p:nvPr>
            <p:ph idx="1"/>
          </p:nvPr>
        </p:nvSpPr>
        <p:spPr/>
        <p:txBody>
          <a:bodyPr/>
          <a:lstStyle/>
          <a:p>
            <a:r>
              <a:rPr lang="en-US" dirty="0"/>
              <a:t>To control the size of plotted points, give the argument </a:t>
            </a:r>
            <a:r>
              <a:rPr lang="en-US" b="1" dirty="0" err="1"/>
              <a:t>cex</a:t>
            </a:r>
            <a:r>
              <a:rPr lang="en-US" dirty="0"/>
              <a:t> (for </a:t>
            </a:r>
            <a:r>
              <a:rPr lang="en-US" b="1" dirty="0"/>
              <a:t>c</a:t>
            </a:r>
            <a:r>
              <a:rPr lang="en-US" dirty="0"/>
              <a:t>haracter </a:t>
            </a:r>
            <a:r>
              <a:rPr lang="en-US" b="1" dirty="0"/>
              <a:t>ex</a:t>
            </a:r>
            <a:r>
              <a:rPr lang="en-US" dirty="0"/>
              <a:t>pansion) a value </a:t>
            </a:r>
            <a:r>
              <a:rPr lang="en-US" i="1" dirty="0"/>
              <a:t>x</a:t>
            </a:r>
            <a:r>
              <a:rPr lang="en-US" dirty="0"/>
              <a:t>, which will multiply the size of the character </a:t>
            </a:r>
            <a:r>
              <a:rPr lang="en-US" i="1" dirty="0"/>
              <a:t>x</a:t>
            </a:r>
            <a:r>
              <a:rPr lang="en-US" dirty="0"/>
              <a:t> times.</a:t>
            </a:r>
            <a:br>
              <a:rPr lang="en-US" dirty="0"/>
            </a:b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7665" y="3717242"/>
            <a:ext cx="6591139" cy="2732032"/>
          </a:xfrm>
          <a:prstGeom prst="rect">
            <a:avLst/>
          </a:prstGeom>
        </p:spPr>
      </p:pic>
    </p:spTree>
    <p:extLst>
      <p:ext uri="{BB962C8B-B14F-4D97-AF65-F5344CB8AC3E}">
        <p14:creationId xmlns:p14="http://schemas.microsoft.com/office/powerpoint/2010/main" val="1057673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1963</TotalTime>
  <Words>1962</Words>
  <Application>Microsoft Macintosh PowerPoint</Application>
  <PresentationFormat>Widescreen</PresentationFormat>
  <Paragraphs>242</Paragraphs>
  <Slides>44</Slides>
  <Notes>44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Calibri Light</vt:lpstr>
      <vt:lpstr>Office Theme</vt:lpstr>
      <vt:lpstr>Module # 9</vt:lpstr>
      <vt:lpstr>Graphics in R</vt:lpstr>
      <vt:lpstr>A. Base Graphics</vt:lpstr>
      <vt:lpstr>Plotting Basics</vt:lpstr>
      <vt:lpstr>PowerPoint Presentation</vt:lpstr>
      <vt:lpstr>Points Types</vt:lpstr>
      <vt:lpstr>PowerPoint Presentation</vt:lpstr>
      <vt:lpstr>Line Types</vt:lpstr>
      <vt:lpstr>Weights and Sizes</vt:lpstr>
      <vt:lpstr>Colors</vt:lpstr>
      <vt:lpstr>Color palettes</vt:lpstr>
      <vt:lpstr>More</vt:lpstr>
      <vt:lpstr>PowerPoint Presentation</vt:lpstr>
      <vt:lpstr>Building up Plots</vt:lpstr>
      <vt:lpstr>So, it this good enough?</vt:lpstr>
      <vt:lpstr>Lattice package in R</vt:lpstr>
      <vt:lpstr>Lattice – add-on package</vt:lpstr>
      <vt:lpstr>Steps in using lattice package</vt:lpstr>
      <vt:lpstr>PowerPoint Presentation</vt:lpstr>
      <vt:lpstr>Note</vt:lpstr>
      <vt:lpstr>Why lattice? </vt:lpstr>
      <vt:lpstr>The lattice plotting formula</vt:lpstr>
      <vt:lpstr>Example of Histogram </vt:lpstr>
      <vt:lpstr>Result</vt:lpstr>
      <vt:lpstr>Last example with lattice Graphics </vt:lpstr>
      <vt:lpstr>Result</vt:lpstr>
      <vt:lpstr>ggplot2</vt:lpstr>
      <vt:lpstr>The structure of ggplot2</vt:lpstr>
      <vt:lpstr>Aesthetics </vt:lpstr>
      <vt:lpstr>Geometric</vt:lpstr>
      <vt:lpstr>Scale </vt:lpstr>
      <vt:lpstr>Some of these geometries have their own particular aesthetics.</vt:lpstr>
      <vt:lpstr>Example</vt:lpstr>
      <vt:lpstr>Example</vt:lpstr>
      <vt:lpstr>The code behind it</vt:lpstr>
      <vt:lpstr>The code behind it</vt:lpstr>
      <vt:lpstr>Next example</vt:lpstr>
      <vt:lpstr>Result</vt:lpstr>
      <vt:lpstr>So, what makes the qqplot2 so unique?</vt:lpstr>
      <vt:lpstr>More examples of ggplot2</vt:lpstr>
      <vt:lpstr>Next, ggplot and maps</vt:lpstr>
      <vt:lpstr>ggplot2 and maps </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 10</dc:title>
  <dc:creator>Alon Friedman</dc:creator>
  <cp:lastModifiedBy>Friedman, Alon</cp:lastModifiedBy>
  <cp:revision>58</cp:revision>
  <dcterms:created xsi:type="dcterms:W3CDTF">2016-03-01T19:58:32Z</dcterms:created>
  <dcterms:modified xsi:type="dcterms:W3CDTF">2019-02-25T17:33:15Z</dcterms:modified>
</cp:coreProperties>
</file>