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E5E56B6-E252-4542-B169-769013BA0AEE}">
  <a:tblStyle styleId="{9E5E56B6-E252-4542-B169-769013BA0AEE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eveloper.apple.com/library/content/documentation/Swift/Conceptual/Swift_Programming_Language/" TargetMode="External"/><Relationship Id="rId4" Type="http://schemas.openxmlformats.org/officeDocument/2006/relationships/hyperlink" Target="https://itunes.apple.com/ru/course/razrabotka-ios-prilozenij/id941293188" TargetMode="External"/><Relationship Id="rId5" Type="http://schemas.openxmlformats.org/officeDocument/2006/relationships/hyperlink" Target="https://developer.apple.com/xcode/" TargetMode="External"/><Relationship Id="rId6" Type="http://schemas.openxmlformats.org/officeDocument/2006/relationships/hyperlink" Target="https://developer.apple.com/design/" TargetMode="External"/><Relationship Id="rId7" Type="http://schemas.openxmlformats.org/officeDocument/2006/relationships/hyperlink" Target="https://developer.apple.com/library/content/navigation/#section=Resource%20Types&amp;topic=Sample%20Code" TargetMode="External"/><Relationship Id="rId8" Type="http://schemas.openxmlformats.org/officeDocument/2006/relationships/hyperlink" Target="https://www.gitbook.com/book/groosha/telegram-bot-lessons/detail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598100" y="1185301"/>
            <a:ext cx="8222100" cy="1428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2400">
                <a:latin typeface="Arial Bold"/>
                <a:ea typeface="Arial Bold"/>
                <a:cs typeface="Arial Bold"/>
                <a:sym typeface="Arial Bold"/>
              </a:rPr>
              <a:t>Разработка программы для просмотра расписания уроков </a:t>
            </a:r>
          </a:p>
          <a:p>
            <a:pPr lvl="0">
              <a:spcBef>
                <a:spcPts val="0"/>
              </a:spcBef>
              <a:buNone/>
            </a:pPr>
            <a:r>
              <a:rPr lang="ru" sz="2400">
                <a:latin typeface="Arial Bold"/>
                <a:ea typeface="Arial Bold"/>
                <a:cs typeface="Arial Bold"/>
                <a:sym typeface="Arial Bold"/>
              </a:rPr>
              <a:t>на мобильном телефоне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5405600" y="3999099"/>
            <a:ext cx="3414600" cy="78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lang="ru" sz="1200">
                <a:latin typeface="Arial"/>
                <a:ea typeface="Arial"/>
                <a:cs typeface="Arial"/>
                <a:sym typeface="Arial"/>
              </a:rPr>
              <a:t>Учащийся: Иван Олегович Шулюгин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rPr lang="ru" sz="1200">
                <a:latin typeface="Arial"/>
                <a:ea typeface="Arial"/>
                <a:cs typeface="Arial"/>
                <a:sym typeface="Arial"/>
              </a:rPr>
              <a:t>Куратор: Олег Геннадьевич Голубев</a:t>
            </a:r>
          </a:p>
          <a:p>
            <a:pPr indent="0" lvl="0" marL="0" algn="l">
              <a:spcBef>
                <a:spcPts val="0"/>
              </a:spcBef>
              <a:buNone/>
            </a:pPr>
            <a:r>
              <a:rPr lang="ru" sz="1200">
                <a:latin typeface="Arial"/>
                <a:ea typeface="Arial"/>
                <a:cs typeface="Arial"/>
                <a:sym typeface="Arial"/>
              </a:rPr>
              <a:t>Консультант: Владислав Олегович Шулюгин</a:t>
            </a:r>
          </a:p>
          <a:p>
            <a:pPr lv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72800" y="2285400"/>
            <a:ext cx="27984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/>
              <a:t>Планирование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" name="Shape 116"/>
          <p:cNvGraphicFramePr/>
          <p:nvPr/>
        </p:nvGraphicFramePr>
        <p:xfrm>
          <a:off x="827087" y="3996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{9E5E56B6-E252-4542-B169-769013BA0AEE}</a:tableStyleId>
              </a:tblPr>
              <a:tblGrid>
                <a:gridCol w="396125"/>
                <a:gridCol w="4597100"/>
                <a:gridCol w="24965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Задачи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Дата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Провести опрос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конец сентября</a:t>
                      </a:r>
                    </a:p>
                  </a:txBody>
                  <a:tcPr marT="63500" marB="63500" marR="63500" marL="63500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Язык и среда разработки для создания IOS приложения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октябрь</a:t>
                      </a:r>
                    </a:p>
                  </a:txBody>
                  <a:tcPr marT="63500" marB="63500" marR="63500" marL="63500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Изучение спецификаций языка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ноябрь</a:t>
                      </a:r>
                    </a:p>
                  </a:txBody>
                  <a:tcPr marT="63500" marB="63500" marR="63500" marL="63500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Изучение интегрированной среды разработки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декабрь</a:t>
                      </a:r>
                    </a:p>
                  </a:txBody>
                  <a:tcPr marT="63500" marB="63500" marR="63500" marL="63500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Создание интерфейса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конец декабря</a:t>
                      </a:r>
                    </a:p>
                  </a:txBody>
                  <a:tcPr marT="63500" marB="63500" marR="63500" marL="63500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Разработка ранней версии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январь</a:t>
                      </a:r>
                    </a:p>
                  </a:txBody>
                  <a:tcPr marT="63500" marB="63500" marR="63500" marL="63500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Тестирование продукта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начало февраля</a:t>
                      </a:r>
                    </a:p>
                  </a:txBody>
                  <a:tcPr marT="63500" marB="63500" marR="63500" marL="63500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Разработка окончательной версии с учетом этапа тестирования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конец февраля</a:t>
                      </a: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/>
              <a:t>Изучение специфики языка: поиск альтернатив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625" y="1017712"/>
            <a:ext cx="5238750" cy="416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/>
              <a:t>Альтернативы - telegram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399" y="978100"/>
            <a:ext cx="5725625" cy="416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/>
              <a:t>Сравнение двух платформ</a:t>
            </a:r>
          </a:p>
        </p:txBody>
      </p:sp>
      <p:graphicFrame>
        <p:nvGraphicFramePr>
          <p:cNvPr id="134" name="Shape 134"/>
          <p:cNvGraphicFramePr/>
          <p:nvPr/>
        </p:nvGraphicFramePr>
        <p:xfrm>
          <a:off x="245437" y="13811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{9E5E56B6-E252-4542-B169-769013BA0AEE}</a:tableStyleId>
              </a:tblPr>
              <a:tblGrid>
                <a:gridCol w="2884375"/>
                <a:gridCol w="2884375"/>
                <a:gridCol w="2884375"/>
              </a:tblGrid>
              <a:tr h="7362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ru" sz="2400">
                          <a:solidFill>
                            <a:srgbClr val="FFFFFF"/>
                          </a:solidFill>
                        </a:rPr>
                        <a:t>ios приложение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ru" sz="2400">
                          <a:solidFill>
                            <a:srgbClr val="FFFFFF"/>
                          </a:solidFill>
                        </a:rPr>
                        <a:t>telegram</a:t>
                      </a:r>
                    </a:p>
                  </a:txBody>
                  <a:tcPr marT="91425" marB="91425" marR="91425" marL="91425"/>
                </a:tc>
              </a:tr>
              <a:tr h="7362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 sz="1800">
                          <a:solidFill>
                            <a:srgbClr val="FFFFFF"/>
                          </a:solidFill>
                        </a:rPr>
                        <a:t>оффлайн доступ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ru" sz="2400">
                          <a:solidFill>
                            <a:srgbClr val="FFFFFF"/>
                          </a:solidFill>
                        </a:rPr>
                        <a:t>+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ru" sz="2400">
                          <a:solidFill>
                            <a:srgbClr val="FFFFFF"/>
                          </a:solidFill>
                        </a:rPr>
                        <a:t>+</a:t>
                      </a:r>
                    </a:p>
                  </a:txBody>
                  <a:tcPr marT="91425" marB="91425" marR="91425" marL="91425"/>
                </a:tc>
              </a:tr>
              <a:tr h="7362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 sz="1800">
                          <a:solidFill>
                            <a:srgbClr val="FFFFFF"/>
                          </a:solidFill>
                        </a:rPr>
                        <a:t>память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ru" sz="2400">
                          <a:solidFill>
                            <a:srgbClr val="FFFFFF"/>
                          </a:solidFill>
                        </a:rPr>
                        <a:t>-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ru" sz="2400">
                          <a:solidFill>
                            <a:srgbClr val="FFFFFF"/>
                          </a:solidFill>
                        </a:rPr>
                        <a:t>+</a:t>
                      </a:r>
                    </a:p>
                  </a:txBody>
                  <a:tcPr marT="91425" marB="91425" marR="91425" marL="91425"/>
                </a:tc>
              </a:tr>
              <a:tr h="7362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 sz="1800">
                          <a:solidFill>
                            <a:srgbClr val="FFFFFF"/>
                          </a:solidFill>
                        </a:rPr>
                        <a:t>кроссплатформенность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ru" sz="2400">
                          <a:solidFill>
                            <a:srgbClr val="FFFFFF"/>
                          </a:solidFill>
                        </a:rPr>
                        <a:t>-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ru" sz="2400">
                          <a:solidFill>
                            <a:srgbClr val="FFFFFF"/>
                          </a:solidFill>
                        </a:rPr>
                        <a:t>+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Shape 139" title="Points scored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5925" y="375525"/>
            <a:ext cx="7392150" cy="457084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775900" y="56025"/>
            <a:ext cx="72084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Какую платформу вы используете?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Shape 145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162" y="388499"/>
            <a:ext cx="7061674" cy="436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x="775900" y="68525"/>
            <a:ext cx="72084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Какими мессенджерами вы пользуетесь?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/>
              <a:t>Вывод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lang="ru">
                <a:solidFill>
                  <a:schemeClr val="dk1"/>
                </a:solidFill>
              </a:rPr>
              <a:t>Приложение для мобильного телефона</a:t>
            </a:r>
          </a:p>
          <a:p>
            <a:pPr indent="-228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lang="ru">
                <a:solidFill>
                  <a:schemeClr val="dk1"/>
                </a:solidFill>
              </a:rPr>
              <a:t>Ориентированно на расписание школы 1329</a:t>
            </a:r>
          </a:p>
          <a:p>
            <a:pPr indent="-228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lang="ru">
                <a:solidFill>
                  <a:schemeClr val="dk1"/>
                </a:solidFill>
              </a:rPr>
              <a:t>Автономность (возможно использование без сети Интернет)</a:t>
            </a:r>
          </a:p>
          <a:p>
            <a:pPr indent="-228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lang="ru">
                <a:solidFill>
                  <a:schemeClr val="dk1"/>
                </a:solidFill>
              </a:rPr>
              <a:t>Анонимность (никакие данные о пользователе не хранит)</a:t>
            </a:r>
          </a:p>
          <a:p>
            <a:pPr lv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 Все поставленные задачи выполнены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1997575"/>
            <a:ext cx="8520600" cy="153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 sz="6000"/>
              <a:t>@sch1329bot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Список использованных источников информации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152475"/>
            <a:ext cx="8520600" cy="358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720090">
              <a:lnSpc>
                <a:spcPct val="100000"/>
              </a:lnSpc>
              <a:spcBef>
                <a:spcPts val="1415"/>
              </a:spcBef>
              <a:spcAft>
                <a:spcPts val="1415"/>
              </a:spcAft>
              <a:buNone/>
            </a:pPr>
            <a:r>
              <a:rPr b="1" lang="ru" sz="1000">
                <a:solidFill>
                  <a:schemeClr val="dk1"/>
                </a:solidFill>
                <a:latin typeface="Arial Bold"/>
                <a:ea typeface="Arial Bold"/>
                <a:cs typeface="Arial Bold"/>
                <a:sym typeface="Arial Bold"/>
              </a:rPr>
              <a:t>Литературные источники</a:t>
            </a:r>
          </a:p>
          <a:p>
            <a:pPr lv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ru" sz="1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The Swift Programming Language. Swift 3.x Edition</a:t>
            </a:r>
          </a:p>
          <a:p>
            <a:pPr lv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</a:rPr>
              <a:t>2. </a:t>
            </a:r>
            <a:r>
              <a:rPr lang="ru" sz="1000" u="sng">
                <a:solidFill>
                  <a:srgbClr val="FFFFFF"/>
                </a:solidFill>
              </a:rPr>
              <a:t>Python for Data analysis</a:t>
            </a:r>
          </a:p>
          <a:p>
            <a:pPr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</a:rPr>
              <a:t>3. </a:t>
            </a:r>
            <a:r>
              <a:rPr lang="ru" sz="1000" u="sng">
                <a:solidFill>
                  <a:srgbClr val="FFFFFF"/>
                </a:solidFill>
              </a:rPr>
              <a:t>Automate the boring stuff</a:t>
            </a:r>
          </a:p>
          <a:p>
            <a:pPr indent="0" lvl="0" marL="720090">
              <a:lnSpc>
                <a:spcPct val="100000"/>
              </a:lnSpc>
              <a:spcBef>
                <a:spcPts val="1415"/>
              </a:spcBef>
              <a:spcAft>
                <a:spcPts val="1415"/>
              </a:spcAft>
              <a:buNone/>
            </a:pPr>
            <a:r>
              <a:rPr b="1" lang="ru" sz="1000">
                <a:solidFill>
                  <a:schemeClr val="dk1"/>
                </a:solidFill>
                <a:latin typeface="Arial Bold"/>
                <a:ea typeface="Arial Bold"/>
                <a:cs typeface="Arial Bold"/>
                <a:sym typeface="Arial Bold"/>
              </a:rPr>
              <a:t>Электронные источники</a:t>
            </a:r>
          </a:p>
          <a:p>
            <a:pPr lvl="0">
              <a:lnSpc>
                <a:spcPct val="100000"/>
              </a:lnSpc>
              <a:spcBef>
                <a:spcPts val="1415"/>
              </a:spcBef>
              <a:spcAft>
                <a:spcPts val="1415"/>
              </a:spcAft>
              <a:buNone/>
            </a:pPr>
            <a:r>
              <a:rPr lang="ru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ru" sz="1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Разработка iOS-приложений на языке Swift от НИУ "Высшая Школа Экономики"</a:t>
            </a:r>
          </a:p>
          <a:p>
            <a:pPr lvl="0">
              <a:lnSpc>
                <a:spcPct val="100000"/>
              </a:lnSpc>
              <a:spcBef>
                <a:spcPts val="1415"/>
              </a:spcBef>
              <a:spcAft>
                <a:spcPts val="1415"/>
              </a:spcAft>
              <a:buNone/>
            </a:pPr>
            <a:r>
              <a:rPr lang="ru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ru" sz="1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Apple Developer. XCode</a:t>
            </a:r>
          </a:p>
          <a:p>
            <a:pPr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ru" sz="1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Apple Developer. Design</a:t>
            </a:r>
          </a:p>
          <a:p>
            <a:pPr lv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</a:t>
            </a:r>
            <a:r>
              <a:rPr lang="ru" sz="1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Apple Developer. Guides and Sample Code</a:t>
            </a:r>
          </a:p>
          <a:p>
            <a:pPr lv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5. </a:t>
            </a:r>
            <a:r>
              <a:rPr lang="ru" sz="1000" u="sng">
                <a:solidFill>
                  <a:schemeClr val="dk1"/>
                </a:solidFill>
              </a:rPr>
              <a:t>Pythontutor.ru</a:t>
            </a:r>
          </a:p>
          <a:p>
            <a:pPr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</a:t>
            </a:r>
            <a:r>
              <a:rPr lang="ru" sz="10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/>
              </a:rPr>
              <a:t>бот для Telegram на языке Python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12741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/>
              <a:t>Проблема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553950" y="2490200"/>
            <a:ext cx="80361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368300" lvl="0" rtl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Ученики постоянно вынуждены ходить к расписанию, чтобы вспомнить какой у них урок.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Исследование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412" y="420200"/>
            <a:ext cx="6959175" cy="43031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>
            <a:off x="76100" y="72225"/>
            <a:ext cx="71661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368300" lvl="0" rtl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“как ученики 10ф класса узнают какой урок следующий?”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2471400" y="1075725"/>
            <a:ext cx="42012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/>
              <a:t>Примеры приложений</a:t>
            </a:r>
          </a:p>
        </p:txBody>
      </p:sp>
      <p:sp>
        <p:nvSpPr>
          <p:cNvPr id="78" name="Shape 78"/>
          <p:cNvSpPr/>
          <p:nvPr/>
        </p:nvSpPr>
        <p:spPr>
          <a:xfrm rot="7546376">
            <a:off x="2001746" y="2285398"/>
            <a:ext cx="1435403" cy="57274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rot="3278347">
            <a:off x="5709871" y="2285367"/>
            <a:ext cx="1435397" cy="57277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1262800" y="3321475"/>
            <a:ext cx="212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 sz="1800">
                <a:solidFill>
                  <a:schemeClr val="dk1"/>
                </a:solidFill>
              </a:rPr>
              <a:t>Универсальные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5760800" y="3321475"/>
            <a:ext cx="212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 sz="1800">
                <a:solidFill>
                  <a:schemeClr val="dk1"/>
                </a:solidFill>
              </a:rPr>
              <a:t>Школьные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550" y="438150"/>
            <a:ext cx="2400300" cy="426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3150" y="442900"/>
            <a:ext cx="2400300" cy="42576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/>
        </p:nvSpPr>
        <p:spPr>
          <a:xfrm>
            <a:off x="164500" y="48350"/>
            <a:ext cx="212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chemeClr val="dk1"/>
                </a:solidFill>
              </a:rPr>
              <a:t>Универсальные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1850" y="438150"/>
            <a:ext cx="2400300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550" y="443090"/>
            <a:ext cx="2400299" cy="4257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3150" y="443091"/>
            <a:ext cx="2400299" cy="425732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164500" y="48350"/>
            <a:ext cx="212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chemeClr val="dk1"/>
                </a:solidFill>
              </a:rPr>
              <a:t>Школьные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Спецификация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lang="ru">
                <a:solidFill>
                  <a:schemeClr val="dk1"/>
                </a:solidFill>
              </a:rPr>
              <a:t>П</a:t>
            </a:r>
            <a:r>
              <a:rPr lang="ru">
                <a:solidFill>
                  <a:schemeClr val="dk1"/>
                </a:solidFill>
              </a:rPr>
              <a:t>риложение для мобильного телефона</a:t>
            </a:r>
          </a:p>
          <a:p>
            <a:pPr indent="-228600" lvl="0" marL="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lang="ru">
                <a:solidFill>
                  <a:schemeClr val="dk1"/>
                </a:solidFill>
              </a:rPr>
              <a:t>Ориентированно на расписание школы 1329</a:t>
            </a:r>
          </a:p>
          <a:p>
            <a:pPr indent="-228600" lvl="0" marL="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lang="ru">
                <a:solidFill>
                  <a:schemeClr val="dk1"/>
                </a:solidFill>
              </a:rPr>
              <a:t>Автономность (возможно использование без сети Интернет)</a:t>
            </a:r>
          </a:p>
          <a:p>
            <a:pPr indent="-228600" lvl="0" marL="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lang="ru">
                <a:solidFill>
                  <a:schemeClr val="dk1"/>
                </a:solidFill>
              </a:rPr>
              <a:t>Анонимность (никакие данные о пользователе не хранит)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