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8" r:id="rId9"/>
    <p:sldId id="269" r:id="rId10"/>
    <p:sldId id="270" r:id="rId11"/>
    <p:sldId id="271" r:id="rId12"/>
    <p:sldId id="262" r:id="rId13"/>
    <p:sldId id="264"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2C339D-AF66-441B-9B68-7610364EC6D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54790-CE54-4F1A-BFA2-A35583981F1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82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2C339D-AF66-441B-9B68-7610364EC6D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22378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2C339D-AF66-441B-9B68-7610364EC6D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421347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2C339D-AF66-441B-9B68-7610364EC6D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105535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2C339D-AF66-441B-9B68-7610364EC6DC}"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54790-CE54-4F1A-BFA2-A35583981F1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21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2C339D-AF66-441B-9B68-7610364EC6DC}"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184391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2C339D-AF66-441B-9B68-7610364EC6DC}" type="datetimeFigureOut">
              <a:rPr lang="en-IN" smtClean="0"/>
              <a:t>02-02-2024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33547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2C339D-AF66-441B-9B68-7610364EC6DC}" type="datetimeFigureOut">
              <a:rPr lang="en-IN" smtClean="0"/>
              <a:t>02-02-2024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335177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2C339D-AF66-441B-9B68-7610364EC6DC}" type="datetimeFigureOut">
              <a:rPr lang="en-IN" smtClean="0"/>
              <a:t>02-02-2024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151455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2C339D-AF66-441B-9B68-7610364EC6DC}" type="datetimeFigureOut">
              <a:rPr lang="en-IN" smtClean="0"/>
              <a:t>02-02-2024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254790-CE54-4F1A-BFA2-A35583981F1D}" type="slidenum">
              <a:rPr lang="en-IN" smtClean="0"/>
              <a:t>‹#›</a:t>
            </a:fld>
            <a:endParaRPr lang="en-IN"/>
          </a:p>
        </p:txBody>
      </p:sp>
    </p:spTree>
    <p:extLst>
      <p:ext uri="{BB962C8B-B14F-4D97-AF65-F5344CB8AC3E}">
        <p14:creationId xmlns:p14="http://schemas.microsoft.com/office/powerpoint/2010/main" val="357407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2C339D-AF66-441B-9B68-7610364EC6DC}"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28140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2C339D-AF66-441B-9B68-7610364EC6DC}" type="datetimeFigureOut">
              <a:rPr lang="en-IN" smtClean="0"/>
              <a:t>02-02-2024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254790-CE54-4F1A-BFA2-A35583981F1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7808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223" y="-103197"/>
            <a:ext cx="10058400" cy="3566160"/>
          </a:xfrm>
        </p:spPr>
        <p:txBody>
          <a:bodyPr>
            <a:normAutofit/>
          </a:bodyPr>
          <a:lstStyle/>
          <a:p>
            <a:pPr algn="ctr"/>
            <a:r>
              <a:rPr lang="en-US" sz="5400" b="1" dirty="0" smtClean="0"/>
              <a:t>Acquiring </a:t>
            </a:r>
            <a:r>
              <a:rPr lang="en-US" sz="5400" b="1" dirty="0"/>
              <a:t>Alzheimer’s Syndrome Detection through the Application of Machine Learning.</a:t>
            </a:r>
            <a:endParaRPr lang="en-IN" sz="5400" b="1" dirty="0"/>
          </a:p>
        </p:txBody>
      </p:sp>
      <p:sp>
        <p:nvSpPr>
          <p:cNvPr id="3" name="Subtitle 2"/>
          <p:cNvSpPr>
            <a:spLocks noGrp="1"/>
          </p:cNvSpPr>
          <p:nvPr>
            <p:ph type="subTitle" idx="1"/>
          </p:nvPr>
        </p:nvSpPr>
        <p:spPr>
          <a:xfrm>
            <a:off x="1123406" y="4598126"/>
            <a:ext cx="10110651" cy="1379317"/>
          </a:xfrm>
        </p:spPr>
        <p:txBody>
          <a:bodyPr>
            <a:normAutofit/>
          </a:bodyPr>
          <a:lstStyle/>
          <a:p>
            <a:r>
              <a:rPr lang="en-IN" dirty="0" smtClean="0"/>
              <a:t>Name: Viraj shah</a:t>
            </a:r>
          </a:p>
          <a:p>
            <a:r>
              <a:rPr lang="en-IN" dirty="0" smtClean="0"/>
              <a:t>Course</a:t>
            </a:r>
            <a:r>
              <a:rPr lang="en-IN" dirty="0" smtClean="0"/>
              <a:t>: MSc in computer science</a:t>
            </a:r>
          </a:p>
        </p:txBody>
      </p:sp>
    </p:spTree>
    <p:extLst>
      <p:ext uri="{BB962C8B-B14F-4D97-AF65-F5344CB8AC3E}">
        <p14:creationId xmlns:p14="http://schemas.microsoft.com/office/powerpoint/2010/main" val="53224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
            </a:pPr>
            <a:r>
              <a:rPr lang="en-IN" b="1" dirty="0" smtClean="0"/>
              <a:t>Customised Trained Model</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474" y="1885452"/>
            <a:ext cx="7516566" cy="402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179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smtClean="0"/>
              <a:t>Results</a:t>
            </a:r>
            <a:endParaRPr lang="en-IN" b="1" dirty="0"/>
          </a:p>
        </p:txBody>
      </p:sp>
      <p:sp>
        <p:nvSpPr>
          <p:cNvPr id="3" name="Content Placeholder 2"/>
          <p:cNvSpPr>
            <a:spLocks noGrp="1"/>
          </p:cNvSpPr>
          <p:nvPr>
            <p:ph idx="1"/>
          </p:nvPr>
        </p:nvSpPr>
        <p:spPr/>
        <p:txBody>
          <a:bodyPr/>
          <a:lstStyle/>
          <a:p>
            <a:pPr algn="just"/>
            <a:r>
              <a:rPr lang="en-IN" dirty="0" smtClean="0"/>
              <a:t>The below screenshot depicts the results of the customized model. It shows the accuracy, loss, validation accuracy and validation loss of the training and validation set.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62" y="2847560"/>
            <a:ext cx="7778231" cy="2604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962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smtClean="0"/>
              <a:t>Limitations</a:t>
            </a:r>
            <a:endParaRPr lang="en-IN" b="1" dirty="0"/>
          </a:p>
        </p:txBody>
      </p:sp>
      <p:sp>
        <p:nvSpPr>
          <p:cNvPr id="3" name="Content Placeholder 2"/>
          <p:cNvSpPr>
            <a:spLocks noGrp="1"/>
          </p:cNvSpPr>
          <p:nvPr>
            <p:ph idx="1"/>
          </p:nvPr>
        </p:nvSpPr>
        <p:spPr>
          <a:xfrm>
            <a:off x="1097280" y="2120054"/>
            <a:ext cx="10058400" cy="4023360"/>
          </a:xfrm>
        </p:spPr>
        <p:txBody>
          <a:bodyPr/>
          <a:lstStyle/>
          <a:p>
            <a:pPr algn="just">
              <a:buFont typeface="Arial" panose="020B0604020202020204" pitchFamily="34" charset="0"/>
              <a:buChar char="•"/>
            </a:pPr>
            <a:r>
              <a:rPr lang="en-IN" dirty="0" smtClean="0"/>
              <a:t> The dataset used was limited in scope and size.</a:t>
            </a:r>
          </a:p>
          <a:p>
            <a:pPr algn="just">
              <a:buFont typeface="Arial" panose="020B0604020202020204" pitchFamily="34" charset="0"/>
              <a:buChar char="•"/>
            </a:pPr>
            <a:r>
              <a:rPr lang="en-IN" dirty="0" smtClean="0"/>
              <a:t> A large number of MRI scans of brain is required.</a:t>
            </a:r>
          </a:p>
          <a:p>
            <a:pPr algn="just">
              <a:buFont typeface="Arial" panose="020B0604020202020204" pitchFamily="34" charset="0"/>
              <a:buChar char="•"/>
            </a:pPr>
            <a:r>
              <a:rPr lang="en-IN" dirty="0" smtClean="0"/>
              <a:t> Only a specific number of algorithms were tested on the data.</a:t>
            </a:r>
          </a:p>
          <a:p>
            <a:pPr algn="just">
              <a:buFont typeface="Arial" panose="020B0604020202020204" pitchFamily="34" charset="0"/>
              <a:buChar char="•"/>
            </a:pPr>
            <a:r>
              <a:rPr lang="en-IN" dirty="0" smtClean="0"/>
              <a:t> An extensive testing on larger and more complex dataset is required.</a:t>
            </a:r>
          </a:p>
          <a:p>
            <a:pPr algn="just">
              <a:buFont typeface="Arial" panose="020B0604020202020204" pitchFamily="34" charset="0"/>
              <a:buChar char="•"/>
            </a:pPr>
            <a:r>
              <a:rPr lang="en-IN" dirty="0" smtClean="0"/>
              <a:t> More comprehensive data from different geographical regions is needed.</a:t>
            </a:r>
          </a:p>
          <a:p>
            <a:pPr algn="just">
              <a:buFont typeface="Arial" panose="020B0604020202020204" pitchFamily="34" charset="0"/>
              <a:buChar char="•"/>
            </a:pPr>
            <a:r>
              <a:rPr lang="en-IN" dirty="0" smtClean="0"/>
              <a:t> Thorough testing on different methods and </a:t>
            </a:r>
            <a:r>
              <a:rPr lang="en-IN" dirty="0" err="1" smtClean="0"/>
              <a:t>hyperparameters</a:t>
            </a:r>
            <a:r>
              <a:rPr lang="en-IN" dirty="0" smtClean="0"/>
              <a:t> needed to develop robust solutions.</a:t>
            </a:r>
            <a:endParaRPr lang="en-IN" dirty="0"/>
          </a:p>
        </p:txBody>
      </p:sp>
    </p:spTree>
    <p:extLst>
      <p:ext uri="{BB962C8B-B14F-4D97-AF65-F5344CB8AC3E}">
        <p14:creationId xmlns:p14="http://schemas.microsoft.com/office/powerpoint/2010/main" val="1706923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smtClean="0"/>
              <a:t>Future Work</a:t>
            </a:r>
            <a:endParaRPr lang="en-IN" b="1" dirty="0"/>
          </a:p>
        </p:txBody>
      </p:sp>
      <p:sp>
        <p:nvSpPr>
          <p:cNvPr id="3" name="Content Placeholder 2"/>
          <p:cNvSpPr>
            <a:spLocks noGrp="1"/>
          </p:cNvSpPr>
          <p:nvPr>
            <p:ph idx="1"/>
          </p:nvPr>
        </p:nvSpPr>
        <p:spPr>
          <a:xfrm>
            <a:off x="1097280" y="2093929"/>
            <a:ext cx="10058400" cy="4023360"/>
          </a:xfrm>
        </p:spPr>
        <p:txBody>
          <a:bodyPr/>
          <a:lstStyle/>
          <a:p>
            <a:pPr algn="just">
              <a:buFont typeface="Arial" panose="020B0604020202020204" pitchFamily="34" charset="0"/>
              <a:buChar char="•"/>
            </a:pPr>
            <a:r>
              <a:rPr lang="en-IN" dirty="0" smtClean="0"/>
              <a:t> A Graphical User Interface can be developed for healthcare professionals</a:t>
            </a:r>
          </a:p>
          <a:p>
            <a:pPr algn="just">
              <a:buFont typeface="Arial" panose="020B0604020202020204" pitchFamily="34" charset="0"/>
              <a:buChar char="•"/>
            </a:pPr>
            <a:r>
              <a:rPr lang="en-US" dirty="0" smtClean="0"/>
              <a:t> The GUI </a:t>
            </a:r>
            <a:r>
              <a:rPr lang="en-US" dirty="0"/>
              <a:t>can potentially be easily integrated with machine learning methods, which leads to in accuracy levels that are equivalent to those of the trained model</a:t>
            </a:r>
            <a:r>
              <a:rPr lang="en-US" dirty="0" smtClean="0"/>
              <a:t>.</a:t>
            </a:r>
          </a:p>
          <a:p>
            <a:pPr algn="just">
              <a:buFont typeface="Arial" panose="020B0604020202020204" pitchFamily="34" charset="0"/>
              <a:buChar char="•"/>
            </a:pPr>
            <a:r>
              <a:rPr lang="en-US" dirty="0" smtClean="0"/>
              <a:t> An </a:t>
            </a:r>
            <a:r>
              <a:rPr lang="en-US" dirty="0"/>
              <a:t>MRI </a:t>
            </a:r>
            <a:r>
              <a:rPr lang="en-US" dirty="0" smtClean="0"/>
              <a:t>scans might </a:t>
            </a:r>
            <a:r>
              <a:rPr lang="en-US" dirty="0"/>
              <a:t>be effortlessly uploaded by users, and the system will thereafter evaluate the image through </a:t>
            </a:r>
            <a:r>
              <a:rPr lang="en-US" dirty="0" smtClean="0"/>
              <a:t>comparing </a:t>
            </a:r>
            <a:r>
              <a:rPr lang="en-US" dirty="0"/>
              <a:t>it to the model's training data in the background whereas the upload is being processed</a:t>
            </a:r>
            <a:r>
              <a:rPr lang="en-US" dirty="0" smtClean="0"/>
              <a:t>.</a:t>
            </a:r>
          </a:p>
          <a:p>
            <a:pPr algn="just">
              <a:buFont typeface="Arial" panose="020B0604020202020204" pitchFamily="34" charset="0"/>
              <a:buChar char="•"/>
            </a:pPr>
            <a:r>
              <a:rPr lang="en-US" dirty="0" smtClean="0"/>
              <a:t> A prototype can be designed without any unnecessary complexities.</a:t>
            </a:r>
            <a:endParaRPr lang="en-IN" dirty="0"/>
          </a:p>
        </p:txBody>
      </p:sp>
    </p:spTree>
    <p:extLst>
      <p:ext uri="{BB962C8B-B14F-4D97-AF65-F5344CB8AC3E}">
        <p14:creationId xmlns:p14="http://schemas.microsoft.com/office/powerpoint/2010/main" val="298129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5400" b="1" dirty="0" smtClean="0"/>
              <a:t>Thank You</a:t>
            </a:r>
            <a:endParaRPr lang="en-IN" sz="5400" b="1" dirty="0"/>
          </a:p>
        </p:txBody>
      </p:sp>
    </p:spTree>
    <p:extLst>
      <p:ext uri="{BB962C8B-B14F-4D97-AF65-F5344CB8AC3E}">
        <p14:creationId xmlns:p14="http://schemas.microsoft.com/office/powerpoint/2010/main" val="38546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lstStyle/>
          <a:p>
            <a:endParaRPr lang="en-US" dirty="0" smtClean="0"/>
          </a:p>
          <a:p>
            <a:pPr algn="just">
              <a:buFont typeface="Arial" panose="020B0604020202020204" pitchFamily="34" charset="0"/>
              <a:buChar char="•"/>
            </a:pPr>
            <a:r>
              <a:rPr lang="en-US" dirty="0" smtClean="0"/>
              <a:t> Alzheimer's </a:t>
            </a:r>
            <a:r>
              <a:rPr lang="en-US" dirty="0"/>
              <a:t>disease, a prevalent neurological ailment, holds profound significance within both the United Kingdom's healthcare system and the global healthcare landscape. Its historical impact on society underscores the pressing need for innovative research and enhanced diagnostic methods</a:t>
            </a:r>
            <a:r>
              <a:rPr lang="en-US" dirty="0" smtClean="0"/>
              <a:t>.</a:t>
            </a:r>
            <a:endParaRPr lang="en-US" dirty="0"/>
          </a:p>
          <a:p>
            <a:pPr algn="just">
              <a:buFont typeface="Arial" panose="020B0604020202020204" pitchFamily="34" charset="0"/>
              <a:buChar char="•"/>
            </a:pPr>
            <a:r>
              <a:rPr lang="en-US" dirty="0" smtClean="0"/>
              <a:t> Machine </a:t>
            </a:r>
            <a:r>
              <a:rPr lang="en-US" dirty="0"/>
              <a:t>learning leverages data analysis and pattern recognition to identify subtle cognitive changes and biomarkers in individuals. By analyzing large datasets, it can detect early signs of Alzheimer's disease, enabling timely intervention and potentially improving patient outcomes through early diagnosis and personalized treatment.</a:t>
            </a:r>
            <a:endParaRPr lang="en-IN" dirty="0"/>
          </a:p>
        </p:txBody>
      </p:sp>
    </p:spTree>
    <p:extLst>
      <p:ext uri="{BB962C8B-B14F-4D97-AF65-F5344CB8AC3E}">
        <p14:creationId xmlns:p14="http://schemas.microsoft.com/office/powerpoint/2010/main" val="193878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Contents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 Aim &amp; Objectives</a:t>
            </a:r>
          </a:p>
          <a:p>
            <a:pPr>
              <a:buFont typeface="Wingdings" panose="05000000000000000000" pitchFamily="2" charset="2"/>
              <a:buChar char="q"/>
            </a:pPr>
            <a:r>
              <a:rPr lang="en-IN" dirty="0" smtClean="0"/>
              <a:t> Problem</a:t>
            </a:r>
          </a:p>
          <a:p>
            <a:pPr>
              <a:buFont typeface="Wingdings" panose="05000000000000000000" pitchFamily="2" charset="2"/>
              <a:buChar char="q"/>
            </a:pPr>
            <a:r>
              <a:rPr lang="en-IN" dirty="0" smtClean="0"/>
              <a:t> Methods</a:t>
            </a:r>
          </a:p>
          <a:p>
            <a:pPr>
              <a:buFont typeface="Wingdings" panose="05000000000000000000" pitchFamily="2" charset="2"/>
              <a:buChar char="q"/>
            </a:pPr>
            <a:r>
              <a:rPr lang="en-IN" dirty="0" smtClean="0"/>
              <a:t> Data Management</a:t>
            </a:r>
          </a:p>
          <a:p>
            <a:pPr>
              <a:buFont typeface="Wingdings" panose="05000000000000000000" pitchFamily="2" charset="2"/>
              <a:buChar char="q"/>
            </a:pPr>
            <a:r>
              <a:rPr lang="en-IN" dirty="0" smtClean="0"/>
              <a:t> Results</a:t>
            </a:r>
          </a:p>
          <a:p>
            <a:pPr>
              <a:buFont typeface="Wingdings" panose="05000000000000000000" pitchFamily="2" charset="2"/>
              <a:buChar char="q"/>
            </a:pPr>
            <a:r>
              <a:rPr lang="en-IN" dirty="0" smtClean="0"/>
              <a:t> Limitations</a:t>
            </a:r>
          </a:p>
          <a:p>
            <a:pPr>
              <a:buFont typeface="Wingdings" panose="05000000000000000000" pitchFamily="2" charset="2"/>
              <a:buChar char="q"/>
            </a:pPr>
            <a:r>
              <a:rPr lang="en-IN" dirty="0" smtClean="0"/>
              <a:t> Future Work</a:t>
            </a:r>
          </a:p>
        </p:txBody>
      </p:sp>
    </p:spTree>
    <p:extLst>
      <p:ext uri="{BB962C8B-B14F-4D97-AF65-F5344CB8AC3E}">
        <p14:creationId xmlns:p14="http://schemas.microsoft.com/office/powerpoint/2010/main" val="399310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smtClean="0"/>
              <a:t>AIM &amp; OBJECTIVES</a:t>
            </a:r>
            <a:endParaRPr lang="en-IN" b="1" dirty="0"/>
          </a:p>
        </p:txBody>
      </p:sp>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lgn="just">
              <a:buFont typeface="Arial" panose="020B0604020202020204" pitchFamily="34" charset="0"/>
              <a:buChar char="•"/>
            </a:pPr>
            <a:r>
              <a:rPr lang="en-US" dirty="0" smtClean="0"/>
              <a:t> The </a:t>
            </a:r>
            <a:r>
              <a:rPr lang="en-US" dirty="0"/>
              <a:t>main motive behind this research is to design &amp; develop an accurate framework or architecture for the classification of Alzheimer’s </a:t>
            </a:r>
            <a:r>
              <a:rPr lang="en-US" dirty="0" smtClean="0"/>
              <a:t>Disease.</a:t>
            </a:r>
          </a:p>
          <a:p>
            <a:pPr algn="just">
              <a:buFont typeface="Arial" panose="020B0604020202020204" pitchFamily="34" charset="0"/>
              <a:buChar char="•"/>
            </a:pPr>
            <a:r>
              <a:rPr lang="en-US" dirty="0" smtClean="0"/>
              <a:t> The </a:t>
            </a:r>
            <a:r>
              <a:rPr lang="en-US" dirty="0"/>
              <a:t>overarching goal is to change the present strategy for treating neurodegenerative diseases by boosting the accuracy and </a:t>
            </a:r>
            <a:r>
              <a:rPr lang="en-US" dirty="0" smtClean="0"/>
              <a:t>minimizing </a:t>
            </a:r>
            <a:r>
              <a:rPr lang="en-US" dirty="0"/>
              <a:t>the loss, to achieve f1-score and recall of the images for initial diagnoses while establishing unconventional approaches to healthcare</a:t>
            </a:r>
            <a:r>
              <a:rPr lang="en-US" dirty="0" smtClean="0"/>
              <a:t>.</a:t>
            </a:r>
          </a:p>
          <a:p>
            <a:pPr algn="just">
              <a:buFont typeface="Arial" panose="020B0604020202020204" pitchFamily="34" charset="0"/>
              <a:buChar char="•"/>
            </a:pPr>
            <a:r>
              <a:rPr lang="en-US" dirty="0" smtClean="0"/>
              <a:t> Determining </a:t>
            </a:r>
            <a:r>
              <a:rPr lang="en-US" dirty="0"/>
              <a:t>the possible applications of machine learning software that recognizes images advances for identifying diseases in a variety of medical environments. </a:t>
            </a:r>
            <a:r>
              <a:rPr lang="en-US" dirty="0" smtClean="0"/>
              <a:t>The goal </a:t>
            </a:r>
            <a:r>
              <a:rPr lang="en-US" dirty="0"/>
              <a:t>delves into the ways this </a:t>
            </a:r>
            <a:r>
              <a:rPr lang="en-US" dirty="0" smtClean="0"/>
              <a:t>kind </a:t>
            </a:r>
            <a:r>
              <a:rPr lang="en-US" dirty="0"/>
              <a:t>of tech could possibly be used to enhance the analytic </a:t>
            </a:r>
            <a:r>
              <a:rPr lang="en-US" dirty="0" smtClean="0"/>
              <a:t>methods in a larger volume. </a:t>
            </a:r>
            <a:endParaRPr lang="en-IN" dirty="0"/>
          </a:p>
        </p:txBody>
      </p:sp>
    </p:spTree>
    <p:extLst>
      <p:ext uri="{BB962C8B-B14F-4D97-AF65-F5344CB8AC3E}">
        <p14:creationId xmlns:p14="http://schemas.microsoft.com/office/powerpoint/2010/main" val="117789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smtClean="0"/>
              <a:t>PROBLEM</a:t>
            </a:r>
            <a:endParaRPr lang="en-IN" b="1" dirty="0"/>
          </a:p>
        </p:txBody>
      </p:sp>
      <p:sp>
        <p:nvSpPr>
          <p:cNvPr id="3" name="Content Placeholder 2"/>
          <p:cNvSpPr>
            <a:spLocks noGrp="1"/>
          </p:cNvSpPr>
          <p:nvPr>
            <p:ph idx="1"/>
          </p:nvPr>
        </p:nvSpPr>
        <p:spPr/>
        <p:txBody>
          <a:bodyPr/>
          <a:lstStyle/>
          <a:p>
            <a:endParaRPr lang="en-US" dirty="0" smtClean="0"/>
          </a:p>
          <a:p>
            <a:pPr algn="just">
              <a:buFont typeface="Arial" panose="020B0604020202020204" pitchFamily="34" charset="0"/>
              <a:buChar char="•"/>
            </a:pPr>
            <a:r>
              <a:rPr lang="en-US" dirty="0" smtClean="0"/>
              <a:t> Due </a:t>
            </a:r>
            <a:r>
              <a:rPr lang="en-US" dirty="0"/>
              <a:t>to the cognitive impact of Alzheimer's disease, a prompt diagnosis is crucial. However, the mild initial symptoms and the limitations of existing diagnostic approaches often result in delayed treatments and compromised outcomes.</a:t>
            </a:r>
            <a:endParaRPr lang="en-US" dirty="0" smtClean="0"/>
          </a:p>
          <a:p>
            <a:pPr algn="just">
              <a:buFont typeface="Arial" panose="020B0604020202020204" pitchFamily="34" charset="0"/>
              <a:buChar char="•"/>
            </a:pPr>
            <a:r>
              <a:rPr lang="en-US" dirty="0" smtClean="0"/>
              <a:t> Another </a:t>
            </a:r>
            <a:r>
              <a:rPr lang="en-US" dirty="0"/>
              <a:t>hurdle involved </a:t>
            </a:r>
            <a:r>
              <a:rPr lang="en-US" dirty="0" smtClean="0"/>
              <a:t>developing </a:t>
            </a:r>
            <a:r>
              <a:rPr lang="en-US" dirty="0"/>
              <a:t>a machine learning algorithm capable of reliably forecasting brain MRI scan results. This task </a:t>
            </a:r>
            <a:r>
              <a:rPr lang="en-US" dirty="0" smtClean="0"/>
              <a:t>includes not </a:t>
            </a:r>
            <a:r>
              <a:rPr lang="en-US" dirty="0"/>
              <a:t>just algorithm design and training but also the critical aspect of ensuring its efficiency and scalability in managing the extensive dataset </a:t>
            </a:r>
            <a:r>
              <a:rPr lang="en-US" dirty="0" smtClean="0"/>
              <a:t>when processed</a:t>
            </a:r>
            <a:r>
              <a:rPr lang="en-US" dirty="0"/>
              <a:t>.</a:t>
            </a:r>
            <a:endParaRPr lang="en-IN" dirty="0"/>
          </a:p>
        </p:txBody>
      </p:sp>
    </p:spTree>
    <p:extLst>
      <p:ext uri="{BB962C8B-B14F-4D97-AF65-F5344CB8AC3E}">
        <p14:creationId xmlns:p14="http://schemas.microsoft.com/office/powerpoint/2010/main" val="177268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a:t>Methods</a:t>
            </a:r>
          </a:p>
        </p:txBody>
      </p:sp>
      <p:sp>
        <p:nvSpPr>
          <p:cNvPr id="3" name="Content Placeholder 2"/>
          <p:cNvSpPr>
            <a:spLocks noGrp="1"/>
          </p:cNvSpPr>
          <p:nvPr>
            <p:ph idx="1"/>
          </p:nvPr>
        </p:nvSpPr>
        <p:spPr>
          <a:xfrm>
            <a:off x="1097280" y="2049371"/>
            <a:ext cx="3500846" cy="2386632"/>
          </a:xfrm>
        </p:spPr>
        <p:txBody>
          <a:bodyPr>
            <a:normAutofit lnSpcReduction="10000"/>
          </a:bodyPr>
          <a:lstStyle/>
          <a:p>
            <a:pPr marL="457200" indent="-457200">
              <a:buFont typeface="+mj-lt"/>
              <a:buAutoNum type="arabicPeriod"/>
            </a:pPr>
            <a:r>
              <a:rPr lang="en-IN" dirty="0" smtClean="0"/>
              <a:t>Data Collection</a:t>
            </a:r>
          </a:p>
          <a:p>
            <a:pPr marL="457200" indent="-457200">
              <a:buFont typeface="+mj-lt"/>
              <a:buAutoNum type="arabicPeriod"/>
            </a:pPr>
            <a:r>
              <a:rPr lang="en-IN" dirty="0" smtClean="0"/>
              <a:t>Dataset Pre processing</a:t>
            </a:r>
          </a:p>
          <a:p>
            <a:pPr marL="457200" indent="-457200">
              <a:buFont typeface="+mj-lt"/>
              <a:buAutoNum type="arabicPeriod"/>
            </a:pPr>
            <a:r>
              <a:rPr lang="en-IN" dirty="0" smtClean="0"/>
              <a:t>Data Visualization</a:t>
            </a:r>
          </a:p>
          <a:p>
            <a:pPr marL="457200" indent="-457200">
              <a:buFont typeface="+mj-lt"/>
              <a:buAutoNum type="arabicPeriod"/>
            </a:pPr>
            <a:r>
              <a:rPr lang="en-IN" dirty="0" smtClean="0"/>
              <a:t>Machine Learning Model Training</a:t>
            </a:r>
          </a:p>
          <a:p>
            <a:pPr marL="457200" indent="-457200">
              <a:buFont typeface="+mj-lt"/>
              <a:buAutoNum type="arabicPeriod"/>
            </a:pPr>
            <a:r>
              <a:rPr lang="en-IN" dirty="0" smtClean="0"/>
              <a:t>Model Evaluation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978" y="2049371"/>
            <a:ext cx="4391025" cy="3438525"/>
          </a:xfrm>
          <a:prstGeom prst="rect">
            <a:avLst/>
          </a:prstGeom>
        </p:spPr>
      </p:pic>
    </p:spTree>
    <p:extLst>
      <p:ext uri="{BB962C8B-B14F-4D97-AF65-F5344CB8AC3E}">
        <p14:creationId xmlns:p14="http://schemas.microsoft.com/office/powerpoint/2010/main" val="174149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
            </a:pPr>
            <a:r>
              <a:rPr lang="en-IN" sz="4000" b="1" dirty="0" smtClean="0"/>
              <a:t>Data Management</a:t>
            </a:r>
            <a:endParaRPr lang="en-IN" sz="4000" b="1" dirty="0"/>
          </a:p>
        </p:txBody>
      </p:sp>
      <p:sp>
        <p:nvSpPr>
          <p:cNvPr id="3" name="Content Placeholder 2"/>
          <p:cNvSpPr>
            <a:spLocks noGrp="1"/>
          </p:cNvSpPr>
          <p:nvPr>
            <p:ph idx="1"/>
          </p:nvPr>
        </p:nvSpPr>
        <p:spPr>
          <a:xfrm>
            <a:off x="1097280" y="2015551"/>
            <a:ext cx="10058400" cy="4023360"/>
          </a:xfrm>
        </p:spPr>
        <p:txBody>
          <a:bodyPr/>
          <a:lstStyle/>
          <a:p>
            <a:r>
              <a:rPr lang="en-IN" b="1" dirty="0" smtClean="0"/>
              <a:t>Data Collection: </a:t>
            </a:r>
          </a:p>
          <a:p>
            <a:pPr algn="just">
              <a:buFont typeface="Arial" panose="020B0604020202020204" pitchFamily="34" charset="0"/>
              <a:buChar char="•"/>
            </a:pPr>
            <a:r>
              <a:rPr lang="en-IN" dirty="0" smtClean="0"/>
              <a:t> The dataset is obtained from </a:t>
            </a:r>
            <a:r>
              <a:rPr lang="en-IN" dirty="0" err="1" smtClean="0"/>
              <a:t>Kaggle</a:t>
            </a:r>
            <a:r>
              <a:rPr lang="en-IN" dirty="0" smtClean="0"/>
              <a:t>.</a:t>
            </a:r>
          </a:p>
          <a:p>
            <a:pPr algn="just">
              <a:buFont typeface="Arial" panose="020B0604020202020204" pitchFamily="34" charset="0"/>
              <a:buChar char="•"/>
            </a:pPr>
            <a:r>
              <a:rPr lang="en-IN" dirty="0" smtClean="0"/>
              <a:t> It is used as a primary source for the research on Early detection of Alzheimer Disease.</a:t>
            </a:r>
          </a:p>
          <a:p>
            <a:pPr>
              <a:buFont typeface="Arial" panose="020B0604020202020204" pitchFamily="34" charset="0"/>
              <a:buChar char="•"/>
            </a:pPr>
            <a:endParaRPr lang="en-IN" dirty="0"/>
          </a:p>
          <a:p>
            <a:pPr marL="0" indent="0">
              <a:buNone/>
            </a:pPr>
            <a:r>
              <a:rPr lang="en-IN" b="1" dirty="0" smtClean="0"/>
              <a:t> Data Pre-processing:</a:t>
            </a:r>
          </a:p>
          <a:p>
            <a:pPr algn="just">
              <a:buFont typeface="Arial" panose="020B0604020202020204" pitchFamily="34" charset="0"/>
              <a:buChar char="•"/>
            </a:pPr>
            <a:r>
              <a:rPr lang="en-US" dirty="0" smtClean="0"/>
              <a:t> The scaling of </a:t>
            </a:r>
            <a:r>
              <a:rPr lang="en-US" dirty="0"/>
              <a:t>the </a:t>
            </a:r>
            <a:r>
              <a:rPr lang="en-US" dirty="0" smtClean="0"/>
              <a:t>images is done </a:t>
            </a:r>
            <a:r>
              <a:rPr lang="en-US" dirty="0"/>
              <a:t>to make sure the dataset </a:t>
            </a:r>
            <a:r>
              <a:rPr lang="en-US" dirty="0" smtClean="0"/>
              <a:t>has all the images with </a:t>
            </a:r>
            <a:r>
              <a:rPr lang="en-US" dirty="0"/>
              <a:t>identical dimensions. </a:t>
            </a:r>
            <a:endParaRPr lang="en-US" dirty="0" smtClean="0"/>
          </a:p>
          <a:p>
            <a:pPr algn="just">
              <a:buFont typeface="Arial" panose="020B0604020202020204" pitchFamily="34" charset="0"/>
              <a:buChar char="•"/>
            </a:pPr>
            <a:r>
              <a:rPr lang="en-US" dirty="0" smtClean="0"/>
              <a:t> The images are divided into three sub-folders namely : training, testing and validation in a ratio of 80%, 10% and 10% respectively.</a:t>
            </a:r>
          </a:p>
        </p:txBody>
      </p:sp>
    </p:spTree>
    <p:extLst>
      <p:ext uri="{BB962C8B-B14F-4D97-AF65-F5344CB8AC3E}">
        <p14:creationId xmlns:p14="http://schemas.microsoft.com/office/powerpoint/2010/main" val="416353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
            </a:pPr>
            <a:r>
              <a:rPr lang="en-IN" sz="4000" b="1" dirty="0" smtClean="0"/>
              <a:t>Data Management</a:t>
            </a:r>
            <a:endParaRPr lang="en-IN" sz="4000" b="1" dirty="0"/>
          </a:p>
        </p:txBody>
      </p:sp>
      <p:sp>
        <p:nvSpPr>
          <p:cNvPr id="3" name="Content Placeholder 2"/>
          <p:cNvSpPr>
            <a:spLocks noGrp="1"/>
          </p:cNvSpPr>
          <p:nvPr>
            <p:ph idx="1"/>
          </p:nvPr>
        </p:nvSpPr>
        <p:spPr>
          <a:xfrm>
            <a:off x="1097280" y="2329060"/>
            <a:ext cx="10058400" cy="4023360"/>
          </a:xfrm>
        </p:spPr>
        <p:txBody>
          <a:bodyPr/>
          <a:lstStyle/>
          <a:p>
            <a:r>
              <a:rPr lang="en-IN" b="1" dirty="0" smtClean="0"/>
              <a:t>Data Visualization:</a:t>
            </a:r>
          </a:p>
          <a:p>
            <a:pPr algn="just">
              <a:buFont typeface="Arial" panose="020B0604020202020204" pitchFamily="34" charset="0"/>
              <a:buChar char="•"/>
            </a:pPr>
            <a:r>
              <a:rPr lang="en-IN" dirty="0" smtClean="0"/>
              <a:t> After collecting the dataset, some sample images are depicted to have a idea on the how and what images are present in dataset.</a:t>
            </a:r>
          </a:p>
          <a:p>
            <a:pPr algn="just">
              <a:buFont typeface="Arial" panose="020B0604020202020204" pitchFamily="34" charset="0"/>
              <a:buChar char="•"/>
            </a:pPr>
            <a:r>
              <a:rPr lang="en-IN" dirty="0" smtClean="0"/>
              <a:t> Graphs are being shown after training the model to display the accuracy and loss of the data.</a:t>
            </a:r>
          </a:p>
          <a:p>
            <a:endParaRPr lang="en-IN" dirty="0"/>
          </a:p>
        </p:txBody>
      </p:sp>
    </p:spTree>
    <p:extLst>
      <p:ext uri="{BB962C8B-B14F-4D97-AF65-F5344CB8AC3E}">
        <p14:creationId xmlns:p14="http://schemas.microsoft.com/office/powerpoint/2010/main" val="112744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
            </a:pPr>
            <a:r>
              <a:rPr lang="en-IN" sz="4000" b="1" dirty="0" smtClean="0"/>
              <a:t>Test &amp; Train</a:t>
            </a:r>
            <a:endParaRPr lang="en-IN" sz="4000" b="1" dirty="0"/>
          </a:p>
        </p:txBody>
      </p:sp>
      <p:sp>
        <p:nvSpPr>
          <p:cNvPr id="3" name="Content Placeholder 2"/>
          <p:cNvSpPr>
            <a:spLocks noGrp="1"/>
          </p:cNvSpPr>
          <p:nvPr>
            <p:ph idx="1"/>
          </p:nvPr>
        </p:nvSpPr>
        <p:spPr>
          <a:xfrm>
            <a:off x="1097280" y="2329060"/>
            <a:ext cx="10058400" cy="4023360"/>
          </a:xfrm>
        </p:spPr>
        <p:txBody>
          <a:bodyPr/>
          <a:lstStyle/>
          <a:p>
            <a:pPr algn="just"/>
            <a:r>
              <a:rPr lang="en-IN" dirty="0" smtClean="0"/>
              <a:t>The dataset is divided into a directory named Dataset_After_Splitting and further divided into three sub directories: training, validation and testing set using the below code.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28508"/>
            <a:ext cx="10244295" cy="12263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7582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1134</TotalTime>
  <Words>711</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Acquiring Alzheimer’s Syndrome Detection through the Application of Machine Learning.</vt:lpstr>
      <vt:lpstr>Introduction</vt:lpstr>
      <vt:lpstr>Contents</vt:lpstr>
      <vt:lpstr>AIM &amp; OBJECTIVES</vt:lpstr>
      <vt:lpstr>PROBLEM</vt:lpstr>
      <vt:lpstr>Methods</vt:lpstr>
      <vt:lpstr>Data Management</vt:lpstr>
      <vt:lpstr>Data Management</vt:lpstr>
      <vt:lpstr>Test &amp; Train</vt:lpstr>
      <vt:lpstr>Customised Trained Model</vt:lpstr>
      <vt:lpstr>Results</vt:lpstr>
      <vt:lpstr>Limitations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Acquiring Alzheimer’s Syndrome Detection through the Application of Machine Learning.</dc:title>
  <dc:creator>Viraj</dc:creator>
  <cp:lastModifiedBy>Viraj</cp:lastModifiedBy>
  <cp:revision>53</cp:revision>
  <dcterms:created xsi:type="dcterms:W3CDTF">2023-09-12T22:07:12Z</dcterms:created>
  <dcterms:modified xsi:type="dcterms:W3CDTF">2024-02-02T00:16:12Z</dcterms:modified>
</cp:coreProperties>
</file>