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omments/modernComment_138_D6A5B923.xml" ContentType="application/vnd.ms-powerpoint.comments+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4"/>
  </p:sldMasterIdLst>
  <p:notesMasterIdLst>
    <p:notesMasterId r:id="rId21"/>
  </p:notesMasterIdLst>
  <p:sldIdLst>
    <p:sldId id="256" r:id="rId5"/>
    <p:sldId id="257" r:id="rId6"/>
    <p:sldId id="311" r:id="rId7"/>
    <p:sldId id="318" r:id="rId8"/>
    <p:sldId id="315" r:id="rId9"/>
    <p:sldId id="312" r:id="rId10"/>
    <p:sldId id="320" r:id="rId11"/>
    <p:sldId id="276" r:id="rId12"/>
    <p:sldId id="272" r:id="rId13"/>
    <p:sldId id="289" r:id="rId14"/>
    <p:sldId id="321" r:id="rId15"/>
    <p:sldId id="314" r:id="rId16"/>
    <p:sldId id="317" r:id="rId17"/>
    <p:sldId id="316" r:id="rId18"/>
    <p:sldId id="319" r:id="rId19"/>
    <p:sldId id="322" r:id="rId20"/>
  </p:sldIdLst>
  <p:sldSz cx="9144000" cy="5143500" type="screen16x9"/>
  <p:notesSz cx="6858000" cy="9144000"/>
  <p:embeddedFontLst>
    <p:embeddedFont>
      <p:font typeface="Arial Nova" panose="020B0504020202020204" pitchFamily="34" charset="0"/>
      <p:regular r:id="rId22"/>
      <p:bold r:id="rId23"/>
      <p:italic r:id="rId24"/>
      <p:boldItalic r:id="rId25"/>
    </p:embeddedFont>
    <p:embeddedFont>
      <p:font typeface="Calibri" panose="020F0502020204030204" pitchFamily="34" charset="0"/>
      <p:regular r:id="rId26"/>
      <p:bold r:id="rId27"/>
      <p:italic r:id="rId28"/>
      <p:boldItalic r:id="rId29"/>
    </p:embeddedFont>
    <p:embeddedFont>
      <p:font typeface="Lato" panose="020B0604020202020204" charset="0"/>
      <p:regular r:id="rId30"/>
      <p:bold r:id="rId31"/>
      <p:italic r:id="rId32"/>
      <p:boldItalic r:id="rId33"/>
    </p:embeddedFont>
    <p:embeddedFont>
      <p:font typeface="Palanquin SemiBold" panose="020B0604020202020204" charset="0"/>
      <p:regular r:id="rId34"/>
      <p:bold r:id="rId35"/>
    </p:embeddedFont>
    <p:embeddedFont>
      <p:font typeface="Playfair Display" panose="020B0604020202020204" charset="0"/>
      <p:regular r:id="rId36"/>
      <p:bold r:id="rId37"/>
      <p:italic r:id="rId38"/>
      <p:boldItalic r:id="rId39"/>
    </p:embeddedFont>
    <p:embeddedFont>
      <p:font typeface="Segoe UI" panose="020B0502040204020203"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09C7F48-277D-8A81-ABCC-94E4F284F233}" name="Shah, Valay" initials="SV" userId="S::vshah.msc2021@ivey.ca::6c9486c7-9c7c-4c0f-b756-5bec4f29859c" providerId="AD"/>
  <p188:author id="{E0266DA8-FB01-5406-7A05-8A22C3C5FBBA}" name="Huang, Jun" initials="HJ" userId="S::jhuang.msc2021@ivey.ca::7bc1a430-4744-4ba0-93b5-67adf622711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hah, Valay" initials="SV" lastIdx="1" clrIdx="0">
    <p:extLst>
      <p:ext uri="{19B8F6BF-5375-455C-9EA6-DF929625EA0E}">
        <p15:presenceInfo xmlns:p15="http://schemas.microsoft.com/office/powerpoint/2012/main" userId="Shah, Vala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14DD24-681B-4695-9489-CA37633475D3}" v="5" dt="2021-03-11T04:33:54.883"/>
    <p1510:client id="{C21020AB-1114-4A59-9E44-F97EE763B7F5}" v="30" dt="2021-03-11T21:56:15.762"/>
    <p1510:client id="{CDD47C50-AA8E-45D5-9767-CD5EAFEA8C13}" v="17" dt="2021-03-12T12:38:00.338"/>
    <p1510:client id="{FD0C4960-1F59-9941-B375-B5532231137E}" v="1" dt="2021-03-11T23:36:42.653"/>
  </p1510:revLst>
</p1510:revInfo>
</file>

<file path=ppt/tableStyles.xml><?xml version="1.0" encoding="utf-8"?>
<a:tblStyleLst xmlns:a="http://schemas.openxmlformats.org/drawingml/2006/main" def="{3693B7FD-C587-466D-9582-A88D61044F84}">
  <a:tblStyle styleId="{3693B7FD-C587-466D-9582-A88D61044F8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47" Type="http://schemas.openxmlformats.org/officeDocument/2006/relationships/theme" Target="theme/theme1.xml"/><Relationship Id="rId50"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8.fntdata"/><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0.fntdata"/><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font" Target="fonts/font22.fntdata"/><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font" Target="fonts/font20.fntdata"/><Relationship Id="rId1" Type="http://schemas.openxmlformats.org/officeDocument/2006/relationships/customXml" Target="../customXml/item1.xml"/><Relationship Id="rId6"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3B_B4B79603.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_13B_B4B79603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_140_47A329C9.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ln>
                  <a:noFill/>
                </a:ln>
                <a:solidFill>
                  <a:schemeClr val="tx1">
                    <a:lumMod val="75000"/>
                    <a:lumOff val="25000"/>
                  </a:schemeClr>
                </a:solidFill>
                <a:latin typeface="+mn-lt"/>
                <a:ea typeface="+mn-ea"/>
                <a:cs typeface="+mn-cs"/>
              </a:defRPr>
            </a:pPr>
            <a:r>
              <a:rPr lang="en-US">
                <a:solidFill>
                  <a:schemeClr val="tx1">
                    <a:lumMod val="75000"/>
                    <a:lumOff val="25000"/>
                  </a:schemeClr>
                </a:solidFill>
              </a:rPr>
              <a:t>Nunavut Population</a:t>
            </a:r>
          </a:p>
        </c:rich>
      </c:tx>
      <c:overlay val="0"/>
      <c:spPr>
        <a:noFill/>
        <a:ln>
          <a:noFill/>
        </a:ln>
        <a:effectLst/>
      </c:spPr>
      <c:txPr>
        <a:bodyPr rot="0" spcFirstLastPara="1" vertOverflow="ellipsis" vert="horz" wrap="square" anchor="ctr" anchorCtr="1"/>
        <a:lstStyle/>
        <a:p>
          <a:pPr>
            <a:defRPr sz="1862" b="0" i="0" u="none" strike="noStrike" kern="1200" spc="0" baseline="0">
              <a:ln>
                <a:noFill/>
              </a:ln>
              <a:solidFill>
                <a:schemeClr val="tx1">
                  <a:lumMod val="75000"/>
                  <a:lumOff val="2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Nunavut Population (2016)</c:v>
                </c:pt>
              </c:strCache>
            </c:strRef>
          </c:tx>
          <c:dPt>
            <c:idx val="0"/>
            <c:bubble3D val="0"/>
            <c:spPr>
              <a:solidFill>
                <a:schemeClr val="accent1">
                  <a:lumMod val="90000"/>
                </a:schemeClr>
              </a:solidFill>
              <a:ln w="28575">
                <a:solidFill>
                  <a:schemeClr val="lt1"/>
                </a:solidFill>
              </a:ln>
              <a:effectLst/>
            </c:spPr>
            <c:extLst>
              <c:ext xmlns:c16="http://schemas.microsoft.com/office/drawing/2014/chart" uri="{C3380CC4-5D6E-409C-BE32-E72D297353CC}">
                <c16:uniqueId val="{00000003-950D-E84C-9BA9-7F554B279E9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4-950D-E84C-9BA9-7F554B279E93}"/>
              </c:ext>
            </c:extLst>
          </c:dPt>
          <c:dLbls>
            <c:dLbl>
              <c:idx val="0"/>
              <c:layout>
                <c:manualLayout>
                  <c:x val="9.7446237203706876E-3"/>
                  <c:y val="3.793240898623496E-17"/>
                </c:manualLayout>
              </c:layout>
              <c:tx>
                <c:rich>
                  <a:bodyPr/>
                  <a:lstStyle/>
                  <a:p>
                    <a:fld id="{D10885AC-D089-7A40-813F-562E0ACACA7C}" type="PERCENTAGE">
                      <a:rPr lang="en-US" sz="2400"/>
                      <a:pPr/>
                      <a:t>[PERCENTAGE]</a:t>
                    </a:fld>
                    <a:endParaRPr lang="en-US"/>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950D-E84C-9BA9-7F554B279E93}"/>
                </c:ext>
              </c:extLst>
            </c:dLbl>
            <c:dLbl>
              <c:idx val="1"/>
              <c:tx>
                <c:rich>
                  <a:bodyPr rot="0" spcFirstLastPara="1" vertOverflow="ellipsis" vert="horz" wrap="square" anchor="ctr" anchorCtr="1"/>
                  <a:lstStyle/>
                  <a:p>
                    <a:pPr>
                      <a:defRPr sz="2000" b="1" i="0" u="none" strike="noStrike" kern="1200" baseline="0">
                        <a:ln>
                          <a:noFill/>
                        </a:ln>
                        <a:solidFill>
                          <a:schemeClr val="tx1">
                            <a:lumMod val="75000"/>
                            <a:lumOff val="25000"/>
                          </a:schemeClr>
                        </a:solidFill>
                        <a:latin typeface="+mn-lt"/>
                        <a:ea typeface="+mn-ea"/>
                        <a:cs typeface="+mn-cs"/>
                      </a:defRPr>
                    </a:pPr>
                    <a:fld id="{C2961DE8-3072-7441-95BE-4EE30D322DE2}" type="PERCENTAGE">
                      <a:rPr lang="en-US" sz="2000">
                        <a:solidFill>
                          <a:schemeClr val="tx1">
                            <a:lumMod val="75000"/>
                            <a:lumOff val="25000"/>
                          </a:schemeClr>
                        </a:solidFill>
                      </a:rPr>
                      <a:pPr>
                        <a:defRPr sz="2000" b="1">
                          <a:solidFill>
                            <a:schemeClr val="tx1">
                              <a:lumMod val="75000"/>
                              <a:lumOff val="25000"/>
                            </a:schemeClr>
                          </a:solidFill>
                        </a:defRPr>
                      </a:pPr>
                      <a:t>[PERCENTAGE]</a:t>
                    </a:fld>
                    <a:endParaRPr lang="en-US"/>
                  </a:p>
                </c:rich>
              </c:tx>
              <c:spPr>
                <a:noFill/>
                <a:ln>
                  <a:noFill/>
                </a:ln>
                <a:effectLst/>
              </c:spPr>
              <c:txPr>
                <a:bodyPr rot="0" spcFirstLastPara="1" vertOverflow="ellipsis" vert="horz" wrap="square" anchor="ctr" anchorCtr="1"/>
                <a:lstStyle/>
                <a:p>
                  <a:pPr>
                    <a:defRPr sz="2000" b="1" i="0" u="none" strike="noStrike" kern="1200" baseline="0">
                      <a:ln>
                        <a:noFill/>
                      </a:ln>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950D-E84C-9BA9-7F554B279E93}"/>
                </c:ext>
              </c:extLst>
            </c:dLbl>
            <c:spPr>
              <a:noFill/>
              <a:ln>
                <a:noFill/>
              </a:ln>
              <a:effectLst/>
            </c:spPr>
            <c:txPr>
              <a:bodyPr rot="0" spcFirstLastPara="1" vertOverflow="ellipsis" vert="horz" wrap="square" anchor="ctr" anchorCtr="1"/>
              <a:lstStyle/>
              <a:p>
                <a:pPr>
                  <a:defRPr sz="2000" b="1" i="0" u="none" strike="noStrike" kern="1200" baseline="0">
                    <a:ln>
                      <a:noFill/>
                    </a:ln>
                    <a:solidFill>
                      <a:schemeClr val="accent2">
                        <a:lumMod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Aboriginal</c:v>
                </c:pt>
                <c:pt idx="1">
                  <c:v>Non-Aboriginal</c:v>
                </c:pt>
              </c:strCache>
            </c:strRef>
          </c:cat>
          <c:val>
            <c:numRef>
              <c:f>Sheet1!$B$2:$B$3</c:f>
              <c:numCache>
                <c:formatCode>General</c:formatCode>
                <c:ptCount val="2"/>
                <c:pt idx="0">
                  <c:v>85.9</c:v>
                </c:pt>
                <c:pt idx="1">
                  <c:v>14.1</c:v>
                </c:pt>
              </c:numCache>
            </c:numRef>
          </c:val>
          <c:extLst>
            <c:ext xmlns:c16="http://schemas.microsoft.com/office/drawing/2014/chart" uri="{C3380CC4-5D6E-409C-BE32-E72D297353CC}">
              <c16:uniqueId val="{00000000-950D-E84C-9BA9-7F554B279E93}"/>
            </c:ext>
          </c:extLst>
        </c:ser>
        <c:dLbls>
          <c:showLegendKey val="0"/>
          <c:showVal val="0"/>
          <c:showCatName val="0"/>
          <c:showSerName val="0"/>
          <c:showPercent val="1"/>
          <c:showBubbleSize val="0"/>
          <c:showLeaderLines val="1"/>
        </c:dLbls>
        <c:firstSliceAng val="145"/>
        <c:holeSize val="66"/>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ln>
                <a:noFill/>
              </a:ln>
              <a:solidFill>
                <a:schemeClr val="tx1">
                  <a:lumMod val="90000"/>
                  <a:lumOff val="1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n>
            <a:noFill/>
          </a:ln>
          <a:solidFill>
            <a:schemeClr val="tx1">
              <a:lumMod val="90000"/>
              <a:lumOff val="10000"/>
            </a:schemeClr>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Rate</a:t>
            </a:r>
            <a:r>
              <a:rPr lang="en-US" baseline="0"/>
              <a:t> of Homicide Victims, by Aboriginal Identity</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2016</c:v>
                </c:pt>
              </c:strCache>
            </c:strRef>
          </c:tx>
          <c:spPr>
            <a:solidFill>
              <a:schemeClr val="accent1"/>
            </a:solidFill>
            <a:ln>
              <a:noFill/>
            </a:ln>
            <a:effectLst/>
          </c:spPr>
          <c:invertIfNegative val="0"/>
          <c:cat>
            <c:strRef>
              <c:f>Sheet1!$A$2:$A$5</c:f>
              <c:strCache>
                <c:ptCount val="4"/>
                <c:pt idx="0">
                  <c:v>Aboriginal Female</c:v>
                </c:pt>
                <c:pt idx="1">
                  <c:v>Non-Aboriginal Female</c:v>
                </c:pt>
                <c:pt idx="2">
                  <c:v>Aboriginal Male</c:v>
                </c:pt>
                <c:pt idx="3">
                  <c:v>Non-Aboriginal Male</c:v>
                </c:pt>
              </c:strCache>
            </c:strRef>
          </c:cat>
          <c:val>
            <c:numRef>
              <c:f>Sheet1!$B$2:$B$5</c:f>
              <c:numCache>
                <c:formatCode>General</c:formatCode>
                <c:ptCount val="4"/>
                <c:pt idx="0">
                  <c:v>3.18</c:v>
                </c:pt>
                <c:pt idx="1">
                  <c:v>0.71</c:v>
                </c:pt>
                <c:pt idx="2">
                  <c:v>12.74</c:v>
                </c:pt>
                <c:pt idx="3">
                  <c:v>2.0099999999999998</c:v>
                </c:pt>
              </c:numCache>
            </c:numRef>
          </c:val>
          <c:extLst>
            <c:ext xmlns:c16="http://schemas.microsoft.com/office/drawing/2014/chart" uri="{C3380CC4-5D6E-409C-BE32-E72D297353CC}">
              <c16:uniqueId val="{00000000-19F0-E04A-9AD9-35FCF3E85358}"/>
            </c:ext>
          </c:extLst>
        </c:ser>
        <c:ser>
          <c:idx val="1"/>
          <c:order val="1"/>
          <c:tx>
            <c:strRef>
              <c:f>Sheet1!$C$1</c:f>
              <c:strCache>
                <c:ptCount val="1"/>
                <c:pt idx="0">
                  <c:v>2017</c:v>
                </c:pt>
              </c:strCache>
            </c:strRef>
          </c:tx>
          <c:spPr>
            <a:solidFill>
              <a:schemeClr val="accent2"/>
            </a:solidFill>
            <a:ln>
              <a:noFill/>
            </a:ln>
            <a:effectLst/>
          </c:spPr>
          <c:invertIfNegative val="0"/>
          <c:cat>
            <c:strRef>
              <c:f>Sheet1!$A$2:$A$5</c:f>
              <c:strCache>
                <c:ptCount val="4"/>
                <c:pt idx="0">
                  <c:v>Aboriginal Female</c:v>
                </c:pt>
                <c:pt idx="1">
                  <c:v>Non-Aboriginal Female</c:v>
                </c:pt>
                <c:pt idx="2">
                  <c:v>Aboriginal Male</c:v>
                </c:pt>
                <c:pt idx="3">
                  <c:v>Non-Aboriginal Male</c:v>
                </c:pt>
              </c:strCache>
            </c:strRef>
          </c:cat>
          <c:val>
            <c:numRef>
              <c:f>Sheet1!$C$2:$C$5</c:f>
              <c:numCache>
                <c:formatCode>General</c:formatCode>
                <c:ptCount val="4"/>
                <c:pt idx="0">
                  <c:v>4.04</c:v>
                </c:pt>
                <c:pt idx="1">
                  <c:v>0.76</c:v>
                </c:pt>
                <c:pt idx="2">
                  <c:v>12.98</c:v>
                </c:pt>
                <c:pt idx="3">
                  <c:v>2.12</c:v>
                </c:pt>
              </c:numCache>
            </c:numRef>
          </c:val>
          <c:extLst>
            <c:ext xmlns:c16="http://schemas.microsoft.com/office/drawing/2014/chart" uri="{C3380CC4-5D6E-409C-BE32-E72D297353CC}">
              <c16:uniqueId val="{00000001-19F0-E04A-9AD9-35FCF3E85358}"/>
            </c:ext>
          </c:extLst>
        </c:ser>
        <c:ser>
          <c:idx val="2"/>
          <c:order val="2"/>
          <c:tx>
            <c:strRef>
              <c:f>Sheet1!$D$1</c:f>
              <c:strCache>
                <c:ptCount val="1"/>
                <c:pt idx="0">
                  <c:v>2018</c:v>
                </c:pt>
              </c:strCache>
            </c:strRef>
          </c:tx>
          <c:spPr>
            <a:solidFill>
              <a:schemeClr val="accent3"/>
            </a:solidFill>
            <a:ln>
              <a:noFill/>
            </a:ln>
            <a:effectLst/>
          </c:spPr>
          <c:invertIfNegative val="0"/>
          <c:cat>
            <c:strRef>
              <c:f>Sheet1!$A$2:$A$5</c:f>
              <c:strCache>
                <c:ptCount val="4"/>
                <c:pt idx="0">
                  <c:v>Aboriginal Female</c:v>
                </c:pt>
                <c:pt idx="1">
                  <c:v>Non-Aboriginal Female</c:v>
                </c:pt>
                <c:pt idx="2">
                  <c:v>Aboriginal Male</c:v>
                </c:pt>
                <c:pt idx="3">
                  <c:v>Non-Aboriginal Male</c:v>
                </c:pt>
              </c:strCache>
            </c:strRef>
          </c:cat>
          <c:val>
            <c:numRef>
              <c:f>Sheet1!$D$2:$D$5</c:f>
              <c:numCache>
                <c:formatCode>General</c:formatCode>
                <c:ptCount val="4"/>
                <c:pt idx="0">
                  <c:v>4.54</c:v>
                </c:pt>
                <c:pt idx="1">
                  <c:v>0.67</c:v>
                </c:pt>
                <c:pt idx="2">
                  <c:v>10.14</c:v>
                </c:pt>
                <c:pt idx="3">
                  <c:v>2.23</c:v>
                </c:pt>
              </c:numCache>
            </c:numRef>
          </c:val>
          <c:extLst>
            <c:ext xmlns:c16="http://schemas.microsoft.com/office/drawing/2014/chart" uri="{C3380CC4-5D6E-409C-BE32-E72D297353CC}">
              <c16:uniqueId val="{00000002-19F0-E04A-9AD9-35FCF3E85358}"/>
            </c:ext>
          </c:extLst>
        </c:ser>
        <c:dLbls>
          <c:showLegendKey val="0"/>
          <c:showVal val="0"/>
          <c:showCatName val="0"/>
          <c:showSerName val="0"/>
          <c:showPercent val="0"/>
          <c:showBubbleSize val="0"/>
        </c:dLbls>
        <c:gapWidth val="219"/>
        <c:overlap val="-27"/>
        <c:axId val="2076210672"/>
        <c:axId val="113230703"/>
      </c:barChart>
      <c:catAx>
        <c:axId val="2076210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230703"/>
        <c:crosses val="autoZero"/>
        <c:auto val="1"/>
        <c:lblAlgn val="ctr"/>
        <c:lblOffset val="100"/>
        <c:noMultiLvlLbl val="0"/>
      </c:catAx>
      <c:valAx>
        <c:axId val="1132307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762106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High School Graduation Rate </c:v>
                </c:pt>
              </c:strCache>
            </c:strRef>
          </c:tx>
          <c:spPr>
            <a:solidFill>
              <a:schemeClr val="accent2">
                <a:lumMod val="75000"/>
              </a:schemeClr>
            </a:solidFill>
            <a:ln>
              <a:noFill/>
            </a:ln>
            <a:effectLst/>
          </c:spPr>
          <c:invertIfNegative val="0"/>
          <c:cat>
            <c:strRef>
              <c:f>Sheet1!$A$2:$A$3</c:f>
              <c:strCache>
                <c:ptCount val="2"/>
                <c:pt idx="0">
                  <c:v>Nunavut</c:v>
                </c:pt>
                <c:pt idx="1">
                  <c:v>Canada</c:v>
                </c:pt>
              </c:strCache>
            </c:strRef>
          </c:cat>
          <c:val>
            <c:numRef>
              <c:f>Sheet1!$B$2:$B$3</c:f>
              <c:numCache>
                <c:formatCode>General</c:formatCode>
                <c:ptCount val="2"/>
                <c:pt idx="0">
                  <c:v>47.8</c:v>
                </c:pt>
                <c:pt idx="1">
                  <c:v>86.3</c:v>
                </c:pt>
              </c:numCache>
            </c:numRef>
          </c:val>
          <c:extLst>
            <c:ext xmlns:c16="http://schemas.microsoft.com/office/drawing/2014/chart" uri="{C3380CC4-5D6E-409C-BE32-E72D297353CC}">
              <c16:uniqueId val="{00000000-AC25-244D-8A85-509B2940F55E}"/>
            </c:ext>
          </c:extLst>
        </c:ser>
        <c:dLbls>
          <c:showLegendKey val="0"/>
          <c:showVal val="0"/>
          <c:showCatName val="0"/>
          <c:showSerName val="0"/>
          <c:showPercent val="0"/>
          <c:showBubbleSize val="0"/>
        </c:dLbls>
        <c:gapWidth val="182"/>
        <c:axId val="498431232"/>
        <c:axId val="498465808"/>
      </c:barChart>
      <c:catAx>
        <c:axId val="4984312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8465808"/>
        <c:crosses val="autoZero"/>
        <c:auto val="1"/>
        <c:lblAlgn val="ctr"/>
        <c:lblOffset val="100"/>
        <c:noMultiLvlLbl val="0"/>
      </c:catAx>
      <c:valAx>
        <c:axId val="4984658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84312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modernComment_100_0.xml><?xml version="1.0" encoding="utf-8"?>
<p188:cmLst xmlns:a="http://schemas.openxmlformats.org/drawingml/2006/main" xmlns:r="http://schemas.openxmlformats.org/officeDocument/2006/relationships" xmlns:p188="http://schemas.microsoft.com/office/powerpoint/2018/8/main">
  <p188:cm id="{CBF22767-7ED6-4B5F-B3CD-9FDCB2877E77}" authorId="{209C7F48-277D-8A81-ABCC-94E4F284F233}" created="2021-03-09T05:37:25.506">
    <ac:deMkLst xmlns:ac="http://schemas.microsoft.com/office/drawing/2013/main/command">
      <pc:docMk xmlns:pc="http://schemas.microsoft.com/office/powerpoint/2013/main/command"/>
      <pc:sldMk xmlns:pc="http://schemas.microsoft.com/office/powerpoint/2013/main/command" cId="0" sldId="256"/>
      <ac:picMk id="483" creationId="{00000000-0000-0000-0000-000000000000}"/>
    </ac:deMkLst>
    <p188:replyLst>
      <p188:reply id="{6EF5CB99-409A-EA41-AFE7-936B907C2176}" authorId="{E0266DA8-FB01-5406-7A05-8A22C3C5FBBA}" created="2021-03-09T18:17:54.010">
        <p188:txBody>
          <a:bodyPr/>
          <a:lstStyle/>
          <a:p>
            <a:r>
              <a:rPr lang="en-US"/>
              <a:t>Can we change it and see how it looks :D
</a:t>
            </a:r>
          </a:p>
        </p188:txBody>
      </p188:reply>
    </p188:replyLst>
    <p188:txBody>
      <a:bodyPr/>
      <a:lstStyle/>
      <a:p>
        <a:r>
          <a:rPr lang="en-US"/>
          <a:t>should we change this to a different graphic such as the map of nunavut with a slim reaper on it or something like that?</a:t>
        </a:r>
      </a:p>
    </p188:txBody>
  </p188:cm>
</p188:cmLst>
</file>

<file path=ppt/comments/modernComment_138_D6A5B923.xml><?xml version="1.0" encoding="utf-8"?>
<p188:cmLst xmlns:a="http://schemas.openxmlformats.org/drawingml/2006/main" xmlns:r="http://schemas.openxmlformats.org/officeDocument/2006/relationships" xmlns:p188="http://schemas.microsoft.com/office/powerpoint/2018/8/main">
  <p188:cm id="{37C70CEE-AEA6-4C34-AC75-DBDACA250A1F}" authorId="{209C7F48-277D-8A81-ABCC-94E4F284F233}" created="2021-03-09T21:36:05.671">
    <pc:sldMkLst xmlns:pc="http://schemas.microsoft.com/office/powerpoint/2013/main/command">
      <pc:docMk/>
      <pc:sldMk cId="3601185059" sldId="312"/>
    </pc:sldMkLst>
    <p188:txBody>
      <a:bodyPr/>
      <a:lstStyle/>
      <a:p>
        <a:r>
          <a:rPr lang="en-US"/>
          <a:t>NWT has a lot of mental health resources 
https://www.hss.gov.nt.ca/en/services/mental-wellness-and-addictions-recovery
I couldn't find the equivalent to these programs in Nunavut, could only find government of Nunavut links to family (children) mental health, and hot-lines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macleans.ca/news/canada/canadas-sham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150.statcan.gc.ca/n1/pub/85-002-x/2019001/article/00016-eng.ht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macleans.ca/news/canada/canadas-sham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9a36df630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9a36df630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a5e0f777a9_0_40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a5e0f777a9_0_4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77586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t>USE AS REFERENCE</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t>In addition to high homicide rates, Nunavut has one of the highest crime severity indexes, which is a measure of the seriousness of the crime, in comparison to Yukon which has a similar population size to Nunavut, it has a significantly lower crime severity index</a:t>
            </a:r>
          </a:p>
          <a:p>
            <a:endParaRPr lang="en-US"/>
          </a:p>
          <a:p>
            <a:r>
              <a:rPr lang="en-US"/>
              <a:t>Yukon has a closer population size compared to Nunavut</a:t>
            </a:r>
          </a:p>
          <a:p>
            <a:endParaRPr lang="en-US"/>
          </a:p>
        </p:txBody>
      </p:sp>
    </p:spTree>
    <p:extLst>
      <p:ext uri="{BB962C8B-B14F-4D97-AF65-F5344CB8AC3E}">
        <p14:creationId xmlns:p14="http://schemas.microsoft.com/office/powerpoint/2010/main" val="2929114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t>Crime incidents per police officer are increasing as well while police officers per 100,000 civilians are remaining around the same level,</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t>This graph further shows that the problem in Nunavut regarding crime cannot merely be solved by more police officers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a:p>
          <a:p>
            <a:endParaRPr lang="en-US"/>
          </a:p>
        </p:txBody>
      </p:sp>
    </p:spTree>
    <p:extLst>
      <p:ext uri="{BB962C8B-B14F-4D97-AF65-F5344CB8AC3E}">
        <p14:creationId xmlns:p14="http://schemas.microsoft.com/office/powerpoint/2010/main" val="1880268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defRPr/>
            </a:pPr>
            <a:r>
              <a:rPr lang="en-US"/>
              <a:t>In addition to what Jun mentioned,</a:t>
            </a:r>
          </a:p>
          <a:p>
            <a:pPr marL="457200" marR="0" lvl="0" indent="-298450" algn="l" defTabSz="914400">
              <a:lnSpc>
                <a:spcPct val="100000"/>
              </a:lnSpc>
              <a:spcBef>
                <a:spcPts val="0"/>
              </a:spcBef>
              <a:spcAft>
                <a:spcPts val="0"/>
              </a:spcAft>
              <a:buClr>
                <a:srgbClr val="000000"/>
              </a:buClr>
              <a:buSzPts val="1100"/>
              <a:buFont typeface="Arial"/>
              <a:buChar char="●"/>
              <a:tabLst/>
              <a:defRPr/>
            </a:pPr>
            <a:r>
              <a:rPr lang="en-US"/>
              <a:t>Crimes have continued to increase from 2017 to 2019 despite the police to civilian ratio (police per 1000 citizens) staying about the same</a:t>
            </a:r>
          </a:p>
          <a:p>
            <a:pPr>
              <a:defRPr/>
            </a:pPr>
            <a:r>
              <a:rPr lang="en-US"/>
              <a:t>Crimes are also getting worse in terms of severity despite a higher number of police officers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t>This seems to indicate that simply having more police officers per capita is not conducive to improving the situation in Nunavut; a different strategy is in need</a:t>
            </a:r>
          </a:p>
          <a:p>
            <a:endParaRPr lang="en-US"/>
          </a:p>
          <a:p>
            <a:endParaRPr lang="en-US"/>
          </a:p>
        </p:txBody>
      </p:sp>
    </p:spTree>
    <p:extLst>
      <p:ext uri="{BB962C8B-B14F-4D97-AF65-F5344CB8AC3E}">
        <p14:creationId xmlns:p14="http://schemas.microsoft.com/office/powerpoint/2010/main" val="157767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t>In 2019, we can see a similar story, with police officer employment expenditures increasing from 2018 to 2019 and it taking up a massive proportion of police resources and it dwarfs all other methods of community service help</a:t>
            </a:r>
          </a:p>
          <a:p>
            <a:endParaRPr lang="en-US"/>
          </a:p>
        </p:txBody>
      </p:sp>
    </p:spTree>
    <p:extLst>
      <p:ext uri="{BB962C8B-B14F-4D97-AF65-F5344CB8AC3E}">
        <p14:creationId xmlns:p14="http://schemas.microsoft.com/office/powerpoint/2010/main" val="2086944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hlinkClick r:id="rId3"/>
              </a:rPr>
              <a:t>https://www.macleans.ca/news/canada/canadas-shame/</a:t>
            </a:r>
            <a:endParaRPr lang="en-US"/>
          </a:p>
          <a:p>
            <a:pPr marL="158750" indent="0">
              <a:buNone/>
            </a:pPr>
            <a:endParaRPr lang="en-US"/>
          </a:p>
          <a:p>
            <a:pPr marL="330200" indent="-171450"/>
            <a:r>
              <a:rPr lang="en-US"/>
              <a:t>There's a cycle of abuse in households due to lack of </a:t>
            </a:r>
            <a:r>
              <a:rPr lang="en-US" err="1"/>
              <a:t>employmenet</a:t>
            </a:r>
            <a:r>
              <a:rPr lang="en-US"/>
              <a:t> and educational opportunities which </a:t>
            </a:r>
            <a:r>
              <a:rPr lang="en-US" err="1"/>
              <a:t>laeds</a:t>
            </a:r>
            <a:r>
              <a:rPr lang="en-US"/>
              <a:t> to idle hands --&gt; only 5 communities in Nunavut with employment </a:t>
            </a:r>
            <a:r>
              <a:rPr lang="en-US" err="1"/>
              <a:t>opps</a:t>
            </a:r>
            <a:r>
              <a:rPr lang="en-US"/>
              <a:t> which leads to students not being motivated to go through </a:t>
            </a:r>
            <a:r>
              <a:rPr lang="en-US" err="1"/>
              <a:t>highschool</a:t>
            </a:r>
            <a:r>
              <a:rPr lang="en-US"/>
              <a:t> and results in a 75% dropout rate</a:t>
            </a:r>
          </a:p>
          <a:p>
            <a:pPr marL="330200" indent="-171450"/>
            <a:r>
              <a:rPr lang="en-US"/>
              <a:t>The victims in households often have nowhere to go and experience severe trauma such as sexual and physical abuse, the frequency of suicide, addiction to drugs and alcohol, which all gets exacerbated by the lack of social services</a:t>
            </a:r>
          </a:p>
          <a:p>
            <a:pPr marL="330200" indent="-171450"/>
            <a:r>
              <a:rPr lang="en-US"/>
              <a:t>This leads to Nunavut having the highest CSI (homicides + sexual assaults) in the country</a:t>
            </a:r>
          </a:p>
          <a:p>
            <a:pPr marL="330200" indent="-171450"/>
            <a:r>
              <a:rPr lang="en-US"/>
              <a:t>Alcohol in communities also leads to fetal alcohol syndrome and can cause </a:t>
            </a:r>
            <a:r>
              <a:rPr lang="en-US" err="1"/>
              <a:t>behavioural</a:t>
            </a:r>
            <a:r>
              <a:rPr lang="en-US"/>
              <a:t> problems for children in school</a:t>
            </a:r>
          </a:p>
          <a:p>
            <a:pPr marL="330200" indent="-171450"/>
            <a:r>
              <a:rPr lang="en-US"/>
              <a:t>To exacerbate this issue, there are too few crisis </a:t>
            </a:r>
            <a:r>
              <a:rPr lang="en-US" err="1"/>
              <a:t>centres</a:t>
            </a:r>
            <a:r>
              <a:rPr lang="en-US"/>
              <a:t> and second-stage housing for women and families trying to get their feet under them after fleeing domestic abuse, often women have no other option than to go back to the houses where the men are violating them</a:t>
            </a:r>
          </a:p>
          <a:p>
            <a:pPr marL="330200" indent="-171450"/>
            <a:r>
              <a:rPr lang="en-US"/>
              <a:t>The justice system is really the end of the line. It’s all this other stuff: education, health, housing, that has to be improved. With that improved over the long term we might see real change and there might be less crime. But it’s going to take a long time and a lot of work</a:t>
            </a:r>
          </a:p>
        </p:txBody>
      </p:sp>
    </p:spTree>
    <p:extLst>
      <p:ext uri="{BB962C8B-B14F-4D97-AF65-F5344CB8AC3E}">
        <p14:creationId xmlns:p14="http://schemas.microsoft.com/office/powerpoint/2010/main" val="1742595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5e0f777a9_0_48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5e0f777a9_0_4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buFontTx/>
              <a:buChar char="-"/>
            </a:pPr>
            <a:r>
              <a:rPr lang="en-CA"/>
              <a:t>Map – while homicide rates have decreased in other provinces and territories (e.g., Yukon went down from 20 to about 3), they did not really improve in Nunavut (e.g., went from around 16 in 2017 to 18 in 2019) deaths per 100,000 people</a:t>
            </a:r>
          </a:p>
          <a:p>
            <a:pPr marL="0" lvl="0" indent="0" algn="l" rtl="0">
              <a:spcBef>
                <a:spcPts val="0"/>
              </a:spcBef>
              <a:spcAft>
                <a:spcPts val="0"/>
              </a:spcAft>
              <a:buFontTx/>
              <a:buNone/>
            </a:pPr>
            <a:r>
              <a:rPr lang="en-CA"/>
              <a:t>https://www150.statcan.gc.ca/n1/pub/85-002-x/2019001/article/00016-eng.htm</a:t>
            </a:r>
          </a:p>
          <a:p>
            <a:pPr marL="171450" lvl="0" indent="-171450" algn="l" rtl="0">
              <a:spcBef>
                <a:spcPts val="0"/>
              </a:spcBef>
              <a:spcAft>
                <a:spcPts val="0"/>
              </a:spcAft>
              <a:buFontTx/>
              <a:buChar char="-"/>
            </a:pPr>
            <a:endParaRPr lang="en-CA"/>
          </a:p>
          <a:p>
            <a:pPr marL="171450" lvl="0" indent="-171450" algn="l" rtl="0">
              <a:spcBef>
                <a:spcPts val="0"/>
              </a:spcBef>
              <a:spcAft>
                <a:spcPts val="0"/>
              </a:spcAft>
              <a:buFontTx/>
              <a:buChar char="-"/>
            </a:pPr>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If we look at the police to civilian ratio, </a:t>
            </a:r>
            <a:r>
              <a:rPr lang="en-US" err="1"/>
              <a:t>Nunavuts</a:t>
            </a:r>
            <a:r>
              <a:rPr lang="en-US"/>
              <a:t> been pretty consistent and significantly higher than other territories, but if we look at their criminal code </a:t>
            </a:r>
            <a:r>
              <a:rPr lang="en-US" err="1"/>
              <a:t>incidnets</a:t>
            </a:r>
            <a:r>
              <a:rPr lang="en-US"/>
              <a:t> per police officer, it is still going up each year, that is quite alarming because in most instances, if you have more police officers, they are able to disperse the incidents so that they would be accounting for less crimes per police officer but that is not the case</a:t>
            </a:r>
          </a:p>
          <a:p>
            <a:r>
              <a:rPr lang="en-US"/>
              <a:t>Police officers are taking on more cases year after year even though they have a relatively high police to civilian ratio, </a:t>
            </a:r>
          </a:p>
          <a:p>
            <a:endParaRPr lang="en-US"/>
          </a:p>
          <a:p>
            <a:r>
              <a:rPr lang="en-US"/>
              <a:t>If we look at the first graph, we can see that</a:t>
            </a:r>
          </a:p>
          <a:p>
            <a:r>
              <a:rPr lang="en-US"/>
              <a:t>There should be enough policing services to accommodate criminal code incidents, evenly distributed across police force, however our bottom visual is indicating that that is not the case</a:t>
            </a:r>
          </a:p>
          <a:p>
            <a:endParaRPr lang="en-US"/>
          </a:p>
        </p:txBody>
      </p:sp>
    </p:spTree>
    <p:extLst>
      <p:ext uri="{BB962C8B-B14F-4D97-AF65-F5344CB8AC3E}">
        <p14:creationId xmlns:p14="http://schemas.microsoft.com/office/powerpoint/2010/main" val="16088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defRPr/>
            </a:pPr>
            <a:r>
              <a:rPr lang="en-US"/>
              <a:t>We are spending a lot of money on police officers and benefits and wages but despite this, Nunavut still has a massive problem with homicides and crime rates as mentioned earlier</a:t>
            </a:r>
          </a:p>
          <a:p>
            <a:r>
              <a:rPr lang="en-US"/>
              <a:t>In 2018, we can see that the vast number of resources are going towards employing police officers while other areas such as contracts for professional services to help the community or total special constable expenditures are only a small proportion of the cost related to police officers</a:t>
            </a:r>
          </a:p>
        </p:txBody>
      </p:sp>
    </p:spTree>
    <p:extLst>
      <p:ext uri="{BB962C8B-B14F-4D97-AF65-F5344CB8AC3E}">
        <p14:creationId xmlns:p14="http://schemas.microsoft.com/office/powerpoint/2010/main" val="482010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fontAlgn="base"/>
            <a:r>
              <a:rPr lang="en-US" sz="1100" b="0" i="0" u="none" strike="noStrike" cap="none">
                <a:solidFill>
                  <a:srgbClr val="000000"/>
                </a:solidFill>
                <a:effectLst/>
                <a:latin typeface="Arial"/>
                <a:ea typeface="Arial"/>
                <a:cs typeface="Arial"/>
                <a:sym typeface="Arial"/>
              </a:rPr>
              <a:t>Not only is the rate of homicide for Indigenous people 5 times higher than non-indigenous people, the rate of Indigenous persons accused of homicide in 2018 was 8 times higher compared to non-Indigenous accused persons, given this, we can look at the rate of homicide victims by Aboriginal identity, it is evident that no matter your gender, an individuals Aboriginal identity poses then at a higher risk than non-aboriginals</a:t>
            </a:r>
          </a:p>
          <a:p>
            <a:pPr rtl="0" fontAlgn="base"/>
            <a:r>
              <a:rPr lang="en-US" sz="1100" b="0" i="0" u="none" strike="noStrike" cap="none">
                <a:solidFill>
                  <a:srgbClr val="000000"/>
                </a:solidFill>
                <a:effectLst/>
                <a:latin typeface="Arial"/>
                <a:ea typeface="Arial"/>
                <a:cs typeface="Arial"/>
                <a:sym typeface="Arial"/>
              </a:rPr>
              <a:t>This is concerning because the indigenous population accounts for more than 86% of the population in Nunavut (2016)</a:t>
            </a:r>
          </a:p>
          <a:p>
            <a:pPr rtl="0" fontAlgn="base"/>
            <a:endParaRPr lang="en-US" sz="1100" b="0" i="0" u="none" strike="noStrike" cap="none">
              <a:solidFill>
                <a:srgbClr val="000000"/>
              </a:solidFill>
              <a:effectLst/>
              <a:latin typeface="Arial"/>
              <a:ea typeface="Arial"/>
              <a:cs typeface="Arial"/>
              <a:sym typeface="Arial"/>
            </a:endParaRPr>
          </a:p>
          <a:p>
            <a:pPr rtl="0" fontAlgn="base"/>
            <a:endParaRPr lang="en-US" sz="1100" b="0" i="0" u="none" strike="noStrike" cap="none">
              <a:solidFill>
                <a:srgbClr val="000000"/>
              </a:solidFill>
              <a:effectLst/>
              <a:latin typeface="Arial"/>
              <a:ea typeface="Arial"/>
              <a:cs typeface="Arial"/>
              <a:sym typeface="Arial"/>
            </a:endParaRPr>
          </a:p>
          <a:p>
            <a:pPr rtl="0" fontAlgn="base"/>
            <a:r>
              <a:rPr lang="en-US" sz="1100" b="0" i="0" u="none" strike="noStrike" cap="none">
                <a:solidFill>
                  <a:srgbClr val="000000"/>
                </a:solidFill>
                <a:effectLst/>
                <a:latin typeface="Arial"/>
                <a:ea typeface="Arial"/>
                <a:cs typeface="Arial"/>
                <a:sym typeface="Arial"/>
              </a:rPr>
              <a:t>Highlight that these issues might be a result of the indigenous representation in Nunavut, </a:t>
            </a:r>
          </a:p>
          <a:p>
            <a:pPr rtl="0" fontAlgn="base"/>
            <a:r>
              <a:rPr lang="en-US" sz="1100" b="0" i="0" u="sng" strike="noStrike" cap="none">
                <a:solidFill>
                  <a:srgbClr val="000000"/>
                </a:solidFill>
                <a:effectLst/>
                <a:latin typeface="Arial"/>
                <a:ea typeface="Arial"/>
                <a:cs typeface="Arial"/>
                <a:sym typeface="Arial"/>
                <a:hlinkClick r:id="rId3"/>
              </a:rPr>
              <a:t>https://www150.statcan.gc.ca/n1/pub/85-002-x/2019001/article/00016-eng.htm</a:t>
            </a:r>
            <a:r>
              <a:rPr lang="en-US" sz="1100" b="0" i="0" u="none" strike="noStrike" cap="none">
                <a:solidFill>
                  <a:srgbClr val="000000"/>
                </a:solidFill>
                <a:effectLst/>
                <a:latin typeface="Arial"/>
                <a:ea typeface="Arial"/>
                <a:cs typeface="Arial"/>
                <a:sym typeface="Arial"/>
              </a:rPr>
              <a:t>  </a:t>
            </a:r>
          </a:p>
          <a:p>
            <a:pPr rtl="0" fontAlgn="base"/>
            <a:r>
              <a:rPr lang="en-US" sz="1100" b="0" i="0" u="none" strike="noStrike" cap="none">
                <a:solidFill>
                  <a:srgbClr val="000000"/>
                </a:solidFill>
                <a:effectLst/>
                <a:latin typeface="Arial"/>
                <a:ea typeface="Arial"/>
                <a:cs typeface="Arial"/>
                <a:sym typeface="Arial"/>
              </a:rPr>
              <a:t>https://www150.statcan.gc.ca/n1/pub/85-002-x/2017001/article/54879-eng.htm</a:t>
            </a:r>
          </a:p>
          <a:p>
            <a:pPr rtl="0" fontAlgn="base"/>
            <a:r>
              <a:rPr lang="en-US" sz="1100" b="0" i="0" u="none" strike="noStrike" cap="none">
                <a:solidFill>
                  <a:srgbClr val="000000"/>
                </a:solidFill>
                <a:effectLst/>
                <a:latin typeface="Arial"/>
                <a:ea typeface="Arial"/>
                <a:cs typeface="Arial"/>
                <a:sym typeface="Arial"/>
              </a:rPr>
              <a:t>https://www12.statcan.gc.ca/census-</a:t>
            </a:r>
            <a:r>
              <a:rPr lang="en-US" sz="1100" b="0" i="0" u="none" strike="noStrike" cap="none" err="1">
                <a:solidFill>
                  <a:srgbClr val="000000"/>
                </a:solidFill>
                <a:effectLst/>
                <a:latin typeface="Arial"/>
                <a:ea typeface="Arial"/>
                <a:cs typeface="Arial"/>
                <a:sym typeface="Arial"/>
              </a:rPr>
              <a:t>recensement</a:t>
            </a:r>
            <a:r>
              <a:rPr lang="en-US" sz="1100" b="0" i="0" u="none" strike="noStrike" cap="none">
                <a:solidFill>
                  <a:srgbClr val="000000"/>
                </a:solidFill>
                <a:effectLst/>
                <a:latin typeface="Arial"/>
                <a:ea typeface="Arial"/>
                <a:cs typeface="Arial"/>
                <a:sym typeface="Arial"/>
              </a:rPr>
              <a:t>/2016/as-</a:t>
            </a:r>
            <a:r>
              <a:rPr lang="en-US" sz="1100" b="0" i="0" u="none" strike="noStrike" cap="none" err="1">
                <a:solidFill>
                  <a:srgbClr val="000000"/>
                </a:solidFill>
                <a:effectLst/>
                <a:latin typeface="Arial"/>
                <a:ea typeface="Arial"/>
                <a:cs typeface="Arial"/>
                <a:sym typeface="Arial"/>
              </a:rPr>
              <a:t>sa</a:t>
            </a:r>
            <a:r>
              <a:rPr lang="en-US" sz="1100" b="0" i="0" u="none" strike="noStrike" cap="none">
                <a:solidFill>
                  <a:srgbClr val="000000"/>
                </a:solidFill>
                <a:effectLst/>
                <a:latin typeface="Arial"/>
                <a:ea typeface="Arial"/>
                <a:cs typeface="Arial"/>
                <a:sym typeface="Arial"/>
              </a:rPr>
              <a:t>/fogs-</a:t>
            </a:r>
            <a:r>
              <a:rPr lang="en-US" sz="1100" b="0" i="0" u="none" strike="noStrike" cap="none" err="1">
                <a:solidFill>
                  <a:srgbClr val="000000"/>
                </a:solidFill>
                <a:effectLst/>
                <a:latin typeface="Arial"/>
                <a:ea typeface="Arial"/>
                <a:cs typeface="Arial"/>
                <a:sym typeface="Arial"/>
              </a:rPr>
              <a:t>spg</a:t>
            </a:r>
            <a:r>
              <a:rPr lang="en-US" sz="1100" b="0" i="0" u="none" strike="noStrike" cap="none">
                <a:solidFill>
                  <a:srgbClr val="000000"/>
                </a:solidFill>
                <a:effectLst/>
                <a:latin typeface="Arial"/>
                <a:ea typeface="Arial"/>
                <a:cs typeface="Arial"/>
                <a:sym typeface="Arial"/>
              </a:rPr>
              <a:t>/</a:t>
            </a:r>
            <a:r>
              <a:rPr lang="en-US" sz="1100" b="0" i="0" u="none" strike="noStrike" cap="none" err="1">
                <a:solidFill>
                  <a:srgbClr val="000000"/>
                </a:solidFill>
                <a:effectLst/>
                <a:latin typeface="Arial"/>
                <a:ea typeface="Arial"/>
                <a:cs typeface="Arial"/>
                <a:sym typeface="Arial"/>
              </a:rPr>
              <a:t>Facts-PR-Eng.cfm?TOPIC</a:t>
            </a:r>
            <a:r>
              <a:rPr lang="en-US" sz="1100" b="0" i="0" u="none" strike="noStrike" cap="none">
                <a:solidFill>
                  <a:srgbClr val="000000"/>
                </a:solidFill>
                <a:effectLst/>
                <a:latin typeface="Arial"/>
                <a:ea typeface="Arial"/>
                <a:cs typeface="Arial"/>
                <a:sym typeface="Arial"/>
              </a:rPr>
              <a:t>=9&amp;LANG=</a:t>
            </a:r>
            <a:r>
              <a:rPr lang="en-US" sz="1100" b="0" i="0" u="none" strike="noStrike" cap="none" err="1">
                <a:solidFill>
                  <a:srgbClr val="000000"/>
                </a:solidFill>
                <a:effectLst/>
                <a:latin typeface="Arial"/>
                <a:ea typeface="Arial"/>
                <a:cs typeface="Arial"/>
                <a:sym typeface="Arial"/>
              </a:rPr>
              <a:t>Eng&amp;GK</a:t>
            </a:r>
            <a:r>
              <a:rPr lang="en-US" sz="1100" b="0" i="0" u="none" strike="noStrike" cap="none">
                <a:solidFill>
                  <a:srgbClr val="000000"/>
                </a:solidFill>
                <a:effectLst/>
                <a:latin typeface="Arial"/>
                <a:ea typeface="Arial"/>
                <a:cs typeface="Arial"/>
                <a:sym typeface="Arial"/>
              </a:rPr>
              <a:t>=PR&amp;GC=62</a:t>
            </a:r>
          </a:p>
          <a:p>
            <a:endParaRPr lang="en-US"/>
          </a:p>
        </p:txBody>
      </p:sp>
    </p:spTree>
    <p:extLst>
      <p:ext uri="{BB962C8B-B14F-4D97-AF65-F5344CB8AC3E}">
        <p14:creationId xmlns:p14="http://schemas.microsoft.com/office/powerpoint/2010/main" val="482230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In 2018, the proportion of Indigenous victims killed by someone they knew (96%) was higher than non-Indigenous victims (75%) (Table 8)</a:t>
            </a:r>
          </a:p>
          <a:p>
            <a:pPr lvl="1"/>
            <a:r>
              <a:rPr lang="en-US"/>
              <a:t>In 2018, the proportion of Indigenous victims killed by someone they knew (96%) was higher than non-Indigenous victims (75%) (Table 8).</a:t>
            </a:r>
          </a:p>
          <a:p>
            <a:pPr lvl="1"/>
            <a:r>
              <a:rPr lang="en-US"/>
              <a:t>Number of spousal homicides increased by 9—6 male victims and 3 female victims—in 2018</a:t>
            </a:r>
          </a:p>
          <a:p>
            <a:pPr lvl="1"/>
            <a:r>
              <a:rPr lang="en-US"/>
              <a:t>According to police reported crime statistics, women account for about 8 in 10 victims of intimate partner violence. The same is true with respect to homicide. In 2018, 77% of homicide victims killed by a current or previous spouse or an intimate partner were female (Table 9)</a:t>
            </a:r>
          </a:p>
          <a:p>
            <a:pPr lvl="1"/>
            <a:r>
              <a:rPr lang="en-US"/>
              <a:t>In 2018, just under two-thirds (63%) of adults 18 years and older accused of homicide had a criminal record in Canada, whereas just over one-third (35%) of accused persons 12 to 17 years old had a youth record</a:t>
            </a:r>
          </a:p>
          <a:p>
            <a:pPr lvl="1"/>
            <a:r>
              <a:rPr lang="en-US"/>
              <a:t>Just over half (51%) of adult homicide victims had a Canadian criminal record.</a:t>
            </a:r>
          </a:p>
          <a:p>
            <a:r>
              <a:rPr lang="en-US"/>
              <a:t>Attributed to mental health? – mention this earlier on in the presentation? </a:t>
            </a:r>
          </a:p>
          <a:p>
            <a:pPr lvl="1"/>
            <a:r>
              <a:rPr lang="en-US"/>
              <a:t>Police suspected the presence of a mental or developmental </a:t>
            </a:r>
            <a:r>
              <a:rPr lang="en-US" err="1"/>
              <a:t>disorderNote</a:t>
            </a:r>
            <a:r>
              <a:rPr lang="en-US"/>
              <a:t>  in 19%Note  of persons accused of homicide in 2018. This proportion is slightly higher than the previous 10-year average (16%).Note  Police suspected the presence of a mental disorder in female accused more frequently (23% of female accused)Note  than when the accused was a male (19% of male accused).Note  Half (51%) of the solved homicides committed by someone with suspected mental or developmental disorder were committed against family members. Moreover, homicides by someone with a suspected disorder were committed by persons aged 18 to 29 years (38%), followed by 30 to 39 years (26%). Accused persons suspected to have a mental or developmental disorder most often used a knife or other piercing or cutting instrument (42%) followed by a firearm (27%).</a:t>
            </a:r>
          </a:p>
          <a:p>
            <a:pPr lvl="1"/>
            <a:endParaRPr lang="en-US"/>
          </a:p>
          <a:p>
            <a:pPr lvl="1"/>
            <a:r>
              <a:rPr lang="en-US"/>
              <a:t>References:</a:t>
            </a:r>
          </a:p>
          <a:p>
            <a:pPr marL="615950" lvl="1" indent="0">
              <a:buNone/>
            </a:pPr>
            <a:r>
              <a:rPr lang="en-US"/>
              <a:t>Cathy Gulli with Patricia Treble October 14, 2. (2017, November 22). Canada's shame. Retrieved March 09, 2021, from </a:t>
            </a:r>
            <a:r>
              <a:rPr lang="en-US">
                <a:hlinkClick r:id="rId3"/>
              </a:rPr>
              <a:t>https://www.macleans.ca/news/canada/canadas-shame</a:t>
            </a:r>
            <a:endParaRPr lang="en-US"/>
          </a:p>
          <a:p>
            <a:endParaRPr lang="en-US"/>
          </a:p>
        </p:txBody>
      </p:sp>
    </p:spTree>
    <p:extLst>
      <p:ext uri="{BB962C8B-B14F-4D97-AF65-F5344CB8AC3E}">
        <p14:creationId xmlns:p14="http://schemas.microsoft.com/office/powerpoint/2010/main" val="562593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Leads to empty hands</a:t>
            </a:r>
          </a:p>
          <a:p>
            <a:r>
              <a:rPr lang="en-US"/>
              <a:t>High school graduation rate (47.8% in Nunavut vs 86.3% in Canada) </a:t>
            </a:r>
          </a:p>
          <a:p>
            <a:r>
              <a:rPr lang="en-US"/>
              <a:t>One of the limitations of resources in Nunavut is the lack of economic development in the territory </a:t>
            </a:r>
          </a:p>
          <a:p>
            <a:r>
              <a:rPr lang="en-US"/>
              <a:t>●Nunavut has the lowest employment rates across all territories at an employment rate of 53.5 </a:t>
            </a:r>
          </a:p>
          <a:p>
            <a:r>
              <a:rPr lang="en-US"/>
              <a:t>●Reasons behind low employment rates include high cost of living and high recruiting costs for licensed professionals </a:t>
            </a:r>
          </a:p>
          <a:p>
            <a:r>
              <a:rPr lang="en-US"/>
              <a:t>In Nunavut Legal Services Study completed by the Department of Justice, recruitment costs were ranging close to $30,000 for a legal professional </a:t>
            </a:r>
          </a:p>
          <a:p>
            <a:endParaRPr lang="en-US"/>
          </a:p>
          <a:p>
            <a:r>
              <a:rPr lang="en-US"/>
              <a:t>***the pie chart doesn’t work with the percentages ): - jun</a:t>
            </a:r>
          </a:p>
          <a:p>
            <a:endParaRPr lang="en-US"/>
          </a:p>
        </p:txBody>
      </p:sp>
    </p:spTree>
    <p:extLst>
      <p:ext uri="{BB962C8B-B14F-4D97-AF65-F5344CB8AC3E}">
        <p14:creationId xmlns:p14="http://schemas.microsoft.com/office/powerpoint/2010/main" val="748367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a5e0f777a9_0_2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a5e0f777a9_0_2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Despite Nunavut having the highest police-to-civilian ratio, Nunavut still has the highest homicide rate. </a:t>
            </a:r>
          </a:p>
          <a:p>
            <a:pPr marL="0" indent="0">
              <a:buNone/>
            </a:pPr>
            <a:endParaRPr lang="en-US"/>
          </a:p>
          <a:p>
            <a:pPr marL="0" indent="0">
              <a:buNone/>
            </a:pPr>
            <a:r>
              <a:rPr lang="en-US"/>
              <a:t>Since most of Nunavut’s population is Indigenous people, this population is therefore disproportionately affected by the lack of employment and poor mental health, resulting in a vicious cycle of poverty.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a5e0f777a9_0_10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a5e0f777a9_0_10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rtl="0" fontAlgn="base"/>
            <a:r>
              <a:rPr lang="en-US" sz="1800" b="0" i="0">
                <a:solidFill>
                  <a:srgbClr val="000000"/>
                </a:solidFill>
                <a:effectLst/>
                <a:latin typeface="Calibri" panose="020F0502020204030204" pitchFamily="34" charset="0"/>
              </a:rPr>
              <a:t>Therefore, we recommend providing Nunavut’s police force with more Mental Health First Aid training and Indigenous community training. Since police are the first point of contact with the criminal system, this training will allow them to better respond to the legal, emotional and cultural aspects of the Indigenous community.  </a:t>
            </a:r>
            <a:endParaRPr lang="en-US" b="0" i="0">
              <a:solidFill>
                <a:srgbClr val="000000"/>
              </a:solidFill>
              <a:effectLst/>
              <a:latin typeface="Segoe UI" panose="020B0502040204020203" pitchFamily="34" charset="0"/>
            </a:endParaRPr>
          </a:p>
          <a:p>
            <a:pPr algn="l" rtl="0" fontAlgn="base"/>
            <a:r>
              <a:rPr lang="en-US" sz="1800" b="0" i="0">
                <a:solidFill>
                  <a:srgbClr val="000000"/>
                </a:solidFill>
                <a:effectLst/>
                <a:latin typeface="Calibri" panose="020F0502020204030204" pitchFamily="34" charset="0"/>
              </a:rPr>
              <a:t>We also recommend a program where police are paired with mental health workers to help police better respond to mental health crises.  </a:t>
            </a:r>
            <a:endParaRPr lang="en-US" b="0" i="0">
              <a:solidFill>
                <a:srgbClr val="000000"/>
              </a:solidFill>
              <a:effectLst/>
              <a:latin typeface="Segoe UI" panose="020B0502040204020203" pitchFamily="34" charset="0"/>
            </a:endParaRPr>
          </a:p>
          <a:p>
            <a:pPr algn="l" rtl="0" fontAlgn="base"/>
            <a:r>
              <a:rPr lang="en-US" sz="1800" b="0" i="0">
                <a:solidFill>
                  <a:srgbClr val="000000"/>
                </a:solidFill>
                <a:effectLst/>
                <a:latin typeface="Calibri" panose="020F0502020204030204" pitchFamily="34" charset="0"/>
              </a:rPr>
              <a:t>In addition to improving Nunavut’s policing efforts, we also recommend thinking of upstream factors. This includes multidisciplinary teams with Aboriginal social workers and traditional healers, who would provide holistic care to address the unique trauma and addiction struggles of this population. This would then prevent the exacerbation of these issues, thereby reducing crime rates.  </a:t>
            </a:r>
            <a:endParaRPr lang="en-US" b="0" i="0">
              <a:solidFill>
                <a:srgbClr val="000000"/>
              </a:solidFill>
              <a:effectLst/>
              <a:latin typeface="Segoe UI" panose="020B0502040204020203" pitchFamily="34" charset="0"/>
            </a:endParaRPr>
          </a:p>
          <a:p>
            <a:pPr algn="l" rtl="0" fontAlgn="base"/>
            <a:r>
              <a:rPr lang="en-US" sz="1800" b="0" i="0">
                <a:solidFill>
                  <a:srgbClr val="000000"/>
                </a:solidFill>
                <a:effectLst/>
                <a:latin typeface="Calibri" panose="020F0502020204030204" pitchFamily="34" charset="0"/>
              </a:rPr>
              <a:t>Lastly, to address the lack of employment, we recommend providing Work Experience Programs, which would allow youth to learn about career options and earn an income to fund their education, as well as entrepreneurship programs that would provide Indigenous people with funding, networking, and training to help them become self-employed, recruit others, and support their local communities and businesses. </a:t>
            </a:r>
          </a:p>
          <a:p>
            <a:pPr marL="158750" indent="0" algn="l" rtl="0" fontAlgn="base">
              <a:buNone/>
            </a:pPr>
            <a:endParaRPr lang="en-US"/>
          </a:p>
          <a:p>
            <a:r>
              <a:rPr lang="en-US"/>
              <a:t>Training</a:t>
            </a:r>
          </a:p>
          <a:p>
            <a:pPr lvl="1"/>
            <a:r>
              <a:rPr lang="en-US"/>
              <a:t>MHFA - https://www.mhfa.ca/en/course-type/police (MHFA Police focuses on improving police interactions where mental health may be an issue. Participants build the knowledge, skills, and confidence to respond effectively to someone who may be experiencing a mental health issue or crisis.)</a:t>
            </a:r>
          </a:p>
          <a:p>
            <a:pPr lvl="1"/>
            <a:r>
              <a:rPr lang="en-US"/>
              <a:t>PDCIP - The Professional Development Centre for Indigenous Policing (PDCIP) provides advanced training to police officers working in Indigenous communities. These officers operate in rural and remote locations and often assume leadership roles. They need training to respond to the legal, emotional and cultural aspects of policing. The intensive and interactive training helps students develop working relationships with colleagues from Indigenous communities across Canada. Courses offered: Indigenous Gang Reduction Strategies (IGRS), Integrated Approaches to Interpersonal Violence and Abuse (IAIVA), Strategic Policing through Action and Character leadership development course (with an Indigenous lens) (SPAC)</a:t>
            </a:r>
          </a:p>
          <a:p>
            <a:r>
              <a:rPr lang="en-US"/>
              <a:t>Similar to Kitchener-Waterloo’s Integrated Mobile Police and Crisis Team (IMPACT) program, Nunavut can have a program that pairs police with mental health workers to help police better respond to mental health calls (https://www.cbc.ca/news/canada/kitchener-waterloo/impact-wrps-mental-health-police-waterloo-kitchener-1.5782205)</a:t>
            </a:r>
          </a:p>
          <a:p>
            <a:pPr lvl="1"/>
            <a:r>
              <a:rPr lang="en-US"/>
              <a:t>Calls to IMPACT come in from 911, and from police officers asking for support in the field. When an IMPACT staffer is sent to a mental health crisis, police officers first make sure the situation is safe for them.</a:t>
            </a:r>
          </a:p>
          <a:p>
            <a:pPr lvl="1"/>
            <a:r>
              <a:rPr lang="en-US"/>
              <a:t>The IMPACT staffer will then clinically assess a person's situation, de-escalate the crisis and decide on next steps. They will also follow up with the person after the fact to ensure they have ongoing mental health support. </a:t>
            </a:r>
          </a:p>
          <a:p>
            <a:pPr lvl="1"/>
            <a:r>
              <a:rPr lang="en-US"/>
              <a:t>"All of that requires clinical training and background, which the police don't have, that's not what their primary mandate is," said </a:t>
            </a:r>
            <a:r>
              <a:rPr lang="en-US" err="1"/>
              <a:t>Fishburn</a:t>
            </a:r>
            <a:r>
              <a:rPr lang="en-US"/>
              <a:t>.</a:t>
            </a:r>
          </a:p>
          <a:p>
            <a:pPr lvl="1"/>
            <a:r>
              <a:rPr lang="en-US"/>
              <a:t>As a result of the IMPACT partnership, they can often help people without having to hospitalize or arrest them unnecessarily. </a:t>
            </a:r>
          </a:p>
          <a:p>
            <a:r>
              <a:rPr lang="en-US"/>
              <a:t>Similar to CAMH’s holistic support, provide multidisciplinary teams with Aboriginal social workers, an elder/traditional healer, and psychiatrist who are able to then provide care tailored to the unique needs of Aboriginal populations (https://www.camh.ca/en/your-care/programs-and-services/aboriginal-substance-use-outpatient--counselling-service)</a:t>
            </a:r>
          </a:p>
          <a:p>
            <a:pPr lvl="1"/>
            <a:r>
              <a:rPr lang="en-US"/>
              <a:t>The Aboriginal Service blends therapeutic and psycho-educational groups with cultural programming and ceremonies as part of a holistic approach to care. </a:t>
            </a:r>
          </a:p>
          <a:p>
            <a:r>
              <a:rPr lang="en-US"/>
              <a:t>Employment Aid </a:t>
            </a:r>
          </a:p>
          <a:p>
            <a:pPr lvl="1"/>
            <a:r>
              <a:rPr lang="en-US"/>
              <a:t>Youth Work Experience Program - Projects under the First Nations and Inuit Summer Work Experience Program allow youth to learn about career options and earn an income that may contribute to a university or college education. (https://www.sac-isc.gc.ca/eng/1100100033610/1533125433575)</a:t>
            </a:r>
          </a:p>
          <a:p>
            <a:pPr lvl="1"/>
            <a:r>
              <a:rPr lang="en-US"/>
              <a:t>Indigenous People often confront barriers when seeking to become entrepreneurs— therefore this program would provide them with access to business financing, professional networks and financial literacy training to help them when considering the path of self-employment and supporting their local communities (https://www.oecd-ilibrary.org/sites/9789264300477-8-en/index.html?itemId=/content/component/9789264300477-8-en)</a:t>
            </a:r>
          </a:p>
          <a:p>
            <a:pPr lvl="1"/>
            <a:endParaRPr lang="en-US"/>
          </a:p>
          <a:p>
            <a:endParaRPr lang="en-US"/>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1098950" y="1393575"/>
            <a:ext cx="3258600" cy="1903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5200"/>
              <a:buNone/>
              <a:defRPr sz="5300">
                <a:solidFill>
                  <a:schemeClr val="dk1"/>
                </a:solidFill>
              </a:defRPr>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10" name="Google Shape;10;p2"/>
          <p:cNvSpPr txBox="1">
            <a:spLocks noGrp="1"/>
          </p:cNvSpPr>
          <p:nvPr>
            <p:ph type="subTitle" idx="1"/>
          </p:nvPr>
        </p:nvSpPr>
        <p:spPr>
          <a:xfrm>
            <a:off x="1098950" y="3273479"/>
            <a:ext cx="2274900" cy="746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None/>
              <a:defRPr sz="14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grpSp>
        <p:nvGrpSpPr>
          <p:cNvPr id="11" name="Google Shape;11;p2"/>
          <p:cNvGrpSpPr/>
          <p:nvPr/>
        </p:nvGrpSpPr>
        <p:grpSpPr>
          <a:xfrm>
            <a:off x="-33687" y="0"/>
            <a:ext cx="1499875" cy="1607950"/>
            <a:chOff x="-33687" y="113450"/>
            <a:chExt cx="1499875" cy="1607950"/>
          </a:xfrm>
        </p:grpSpPr>
        <p:sp>
          <p:nvSpPr>
            <p:cNvPr id="12" name="Google Shape;12;p2"/>
            <p:cNvSpPr/>
            <p:nvPr/>
          </p:nvSpPr>
          <p:spPr>
            <a:xfrm flipH="1">
              <a:off x="-33687" y="113450"/>
              <a:ext cx="1002000" cy="1607950"/>
            </a:xfrm>
            <a:custGeom>
              <a:avLst/>
              <a:gdLst/>
              <a:ahLst/>
              <a:cxnLst/>
              <a:rect l="l" t="t" r="r" b="b"/>
              <a:pathLst>
                <a:path w="40080" h="64318" extrusionOk="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344813" y="1374575"/>
              <a:ext cx="543025" cy="345825"/>
            </a:xfrm>
            <a:custGeom>
              <a:avLst/>
              <a:gdLst/>
              <a:ahLst/>
              <a:cxnLst/>
              <a:rect l="l" t="t" r="r" b="b"/>
              <a:pathLst>
                <a:path w="21721" h="13833" extrusionOk="0">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809088" y="420675"/>
              <a:ext cx="657100" cy="644925"/>
            </a:xfrm>
            <a:custGeom>
              <a:avLst/>
              <a:gdLst/>
              <a:ahLst/>
              <a:cxnLst/>
              <a:rect l="l" t="t" r="r" b="b"/>
              <a:pathLst>
                <a:path w="26284" h="25797" extrusionOk="0">
                  <a:moveTo>
                    <a:pt x="16555" y="0"/>
                  </a:moveTo>
                  <a:cubicBezTo>
                    <a:pt x="14261" y="0"/>
                    <a:pt x="11956" y="260"/>
                    <a:pt x="9728" y="802"/>
                  </a:cubicBezTo>
                  <a:cubicBezTo>
                    <a:pt x="6863" y="1510"/>
                    <a:pt x="4811" y="3349"/>
                    <a:pt x="3219" y="5861"/>
                  </a:cubicBezTo>
                  <a:cubicBezTo>
                    <a:pt x="2618" y="6851"/>
                    <a:pt x="2088" y="7948"/>
                    <a:pt x="1698" y="9080"/>
                  </a:cubicBezTo>
                  <a:cubicBezTo>
                    <a:pt x="0" y="14067"/>
                    <a:pt x="1026" y="20965"/>
                    <a:pt x="5837" y="24007"/>
                  </a:cubicBezTo>
                  <a:cubicBezTo>
                    <a:pt x="7927" y="25325"/>
                    <a:pt x="10601" y="25796"/>
                    <a:pt x="13221" y="25796"/>
                  </a:cubicBezTo>
                  <a:cubicBezTo>
                    <a:pt x="14681" y="25796"/>
                    <a:pt x="16124" y="25650"/>
                    <a:pt x="17440" y="25422"/>
                  </a:cubicBezTo>
                  <a:cubicBezTo>
                    <a:pt x="18253" y="25281"/>
                    <a:pt x="19102" y="25104"/>
                    <a:pt x="19881" y="24856"/>
                  </a:cubicBezTo>
                  <a:cubicBezTo>
                    <a:pt x="19668" y="18772"/>
                    <a:pt x="20871" y="12723"/>
                    <a:pt x="23383" y="7170"/>
                  </a:cubicBezTo>
                  <a:cubicBezTo>
                    <a:pt x="24196" y="5365"/>
                    <a:pt x="25151" y="3632"/>
                    <a:pt x="26283" y="2005"/>
                  </a:cubicBezTo>
                  <a:cubicBezTo>
                    <a:pt x="24798" y="1333"/>
                    <a:pt x="23241" y="838"/>
                    <a:pt x="21649" y="519"/>
                  </a:cubicBezTo>
                  <a:cubicBezTo>
                    <a:pt x="20376" y="236"/>
                    <a:pt x="19067" y="95"/>
                    <a:pt x="17758" y="24"/>
                  </a:cubicBezTo>
                  <a:cubicBezTo>
                    <a:pt x="17358" y="8"/>
                    <a:pt x="16957" y="0"/>
                    <a:pt x="16555"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rot="10800000" flipH="1">
            <a:off x="7856046" y="-399025"/>
            <a:ext cx="1530279" cy="1554808"/>
            <a:chOff x="-4" y="3974850"/>
            <a:chExt cx="1530279" cy="1554808"/>
          </a:xfrm>
        </p:grpSpPr>
        <p:sp>
          <p:nvSpPr>
            <p:cNvPr id="16" name="Google Shape;16;p2"/>
            <p:cNvSpPr/>
            <p:nvPr/>
          </p:nvSpPr>
          <p:spPr>
            <a:xfrm flipH="1">
              <a:off x="-4" y="3974850"/>
              <a:ext cx="1530279" cy="1554808"/>
            </a:xfrm>
            <a:custGeom>
              <a:avLst/>
              <a:gdLst/>
              <a:ahLst/>
              <a:cxnLst/>
              <a:rect l="l" t="t" r="r" b="b"/>
              <a:pathLst>
                <a:path w="35374" h="35941" extrusionOk="0">
                  <a:moveTo>
                    <a:pt x="0" y="0"/>
                  </a:moveTo>
                  <a:lnTo>
                    <a:pt x="0" y="35940"/>
                  </a:lnTo>
                  <a:lnTo>
                    <a:pt x="35374" y="35940"/>
                  </a:lnTo>
                  <a:cubicBezTo>
                    <a:pt x="35162" y="32898"/>
                    <a:pt x="34490" y="29856"/>
                    <a:pt x="33393" y="26991"/>
                  </a:cubicBezTo>
                  <a:lnTo>
                    <a:pt x="13018" y="26991"/>
                  </a:lnTo>
                  <a:cubicBezTo>
                    <a:pt x="12558" y="26991"/>
                    <a:pt x="13654" y="22109"/>
                    <a:pt x="13831" y="21614"/>
                  </a:cubicBezTo>
                  <a:cubicBezTo>
                    <a:pt x="14468" y="19810"/>
                    <a:pt x="15635" y="18218"/>
                    <a:pt x="17156" y="17015"/>
                  </a:cubicBezTo>
                  <a:cubicBezTo>
                    <a:pt x="18733" y="15867"/>
                    <a:pt x="20331" y="15543"/>
                    <a:pt x="21991" y="15543"/>
                  </a:cubicBezTo>
                  <a:cubicBezTo>
                    <a:pt x="23349" y="15543"/>
                    <a:pt x="24748" y="15759"/>
                    <a:pt x="26212" y="15919"/>
                  </a:cubicBezTo>
                  <a:cubicBezTo>
                    <a:pt x="26530" y="15954"/>
                    <a:pt x="26884" y="15989"/>
                    <a:pt x="27238" y="16025"/>
                  </a:cubicBezTo>
                  <a:cubicBezTo>
                    <a:pt x="25823" y="14150"/>
                    <a:pt x="24267" y="12417"/>
                    <a:pt x="22569" y="10825"/>
                  </a:cubicBezTo>
                  <a:cubicBezTo>
                    <a:pt x="21330" y="9693"/>
                    <a:pt x="19986" y="8667"/>
                    <a:pt x="18571" y="7712"/>
                  </a:cubicBezTo>
                  <a:cubicBezTo>
                    <a:pt x="16697" y="9127"/>
                    <a:pt x="14786" y="10436"/>
                    <a:pt x="12911" y="11603"/>
                  </a:cubicBezTo>
                  <a:cubicBezTo>
                    <a:pt x="12525" y="11861"/>
                    <a:pt x="5555" y="15351"/>
                    <a:pt x="4324" y="15351"/>
                  </a:cubicBezTo>
                  <a:cubicBezTo>
                    <a:pt x="4204" y="15351"/>
                    <a:pt x="4139" y="15318"/>
                    <a:pt x="4139" y="15246"/>
                  </a:cubicBezTo>
                  <a:lnTo>
                    <a:pt x="4139" y="1168"/>
                  </a:lnTo>
                  <a:cubicBezTo>
                    <a:pt x="2759" y="708"/>
                    <a:pt x="1380" y="354"/>
                    <a:pt x="0" y="0"/>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flipH="1">
              <a:off x="725339" y="4016162"/>
              <a:ext cx="647343" cy="633283"/>
            </a:xfrm>
            <a:custGeom>
              <a:avLst/>
              <a:gdLst/>
              <a:ahLst/>
              <a:cxnLst/>
              <a:rect l="l" t="t" r="r" b="b"/>
              <a:pathLst>
                <a:path w="14964" h="14639" extrusionOk="0">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85704" y="4647702"/>
              <a:ext cx="901365" cy="494765"/>
            </a:xfrm>
            <a:custGeom>
              <a:avLst/>
              <a:gdLst/>
              <a:ahLst/>
              <a:cxnLst/>
              <a:rect l="l" t="t" r="r" b="b"/>
              <a:pathLst>
                <a:path w="20836" h="11437" extrusionOk="0">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TITLE_1">
    <p:bg>
      <p:bgPr>
        <a:solidFill>
          <a:schemeClr val="lt1"/>
        </a:solidFill>
        <a:effectLst/>
      </p:bgPr>
    </p:bg>
    <p:spTree>
      <p:nvGrpSpPr>
        <p:cNvPr id="1" name="Shape 436"/>
        <p:cNvGrpSpPr/>
        <p:nvPr/>
      </p:nvGrpSpPr>
      <p:grpSpPr>
        <a:xfrm>
          <a:off x="0" y="0"/>
          <a:ext cx="0" cy="0"/>
          <a:chOff x="0" y="0"/>
          <a:chExt cx="0" cy="0"/>
        </a:xfrm>
      </p:grpSpPr>
      <p:sp>
        <p:nvSpPr>
          <p:cNvPr id="437" name="Google Shape;437;p38"/>
          <p:cNvSpPr txBox="1">
            <a:spLocks noGrp="1"/>
          </p:cNvSpPr>
          <p:nvPr>
            <p:ph type="ctrTitle"/>
          </p:nvPr>
        </p:nvSpPr>
        <p:spPr>
          <a:xfrm flipH="1">
            <a:off x="5014050" y="543200"/>
            <a:ext cx="3413700" cy="1591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5200"/>
              <a:buNone/>
              <a:defRPr sz="5500">
                <a:solidFill>
                  <a:schemeClr val="dk1"/>
                </a:solidFill>
              </a:defRPr>
            </a:lvl1pPr>
            <a:lvl2pPr lvl="1" algn="ctr" rtl="0">
              <a:spcBef>
                <a:spcPts val="0"/>
              </a:spcBef>
              <a:spcAft>
                <a:spcPts val="0"/>
              </a:spcAft>
              <a:buClr>
                <a:schemeClr val="dk1"/>
              </a:buClr>
              <a:buSzPts val="5200"/>
              <a:buNone/>
              <a:defRPr sz="5200">
                <a:solidFill>
                  <a:schemeClr val="dk1"/>
                </a:solidFill>
              </a:defRPr>
            </a:lvl2pPr>
            <a:lvl3pPr lvl="2" algn="ctr" rtl="0">
              <a:spcBef>
                <a:spcPts val="0"/>
              </a:spcBef>
              <a:spcAft>
                <a:spcPts val="0"/>
              </a:spcAft>
              <a:buClr>
                <a:schemeClr val="dk1"/>
              </a:buClr>
              <a:buSzPts val="5200"/>
              <a:buNone/>
              <a:defRPr sz="5200">
                <a:solidFill>
                  <a:schemeClr val="dk1"/>
                </a:solidFill>
              </a:defRPr>
            </a:lvl3pPr>
            <a:lvl4pPr lvl="3" algn="ctr" rtl="0">
              <a:spcBef>
                <a:spcPts val="0"/>
              </a:spcBef>
              <a:spcAft>
                <a:spcPts val="0"/>
              </a:spcAft>
              <a:buClr>
                <a:schemeClr val="dk1"/>
              </a:buClr>
              <a:buSzPts val="5200"/>
              <a:buNone/>
              <a:defRPr sz="5200">
                <a:solidFill>
                  <a:schemeClr val="dk1"/>
                </a:solidFill>
              </a:defRPr>
            </a:lvl4pPr>
            <a:lvl5pPr lvl="4" algn="ctr" rtl="0">
              <a:spcBef>
                <a:spcPts val="0"/>
              </a:spcBef>
              <a:spcAft>
                <a:spcPts val="0"/>
              </a:spcAft>
              <a:buClr>
                <a:schemeClr val="dk1"/>
              </a:buClr>
              <a:buSzPts val="5200"/>
              <a:buNone/>
              <a:defRPr sz="5200">
                <a:solidFill>
                  <a:schemeClr val="dk1"/>
                </a:solidFill>
              </a:defRPr>
            </a:lvl5pPr>
            <a:lvl6pPr lvl="5" algn="ctr" rtl="0">
              <a:spcBef>
                <a:spcPts val="0"/>
              </a:spcBef>
              <a:spcAft>
                <a:spcPts val="0"/>
              </a:spcAft>
              <a:buClr>
                <a:schemeClr val="dk1"/>
              </a:buClr>
              <a:buSzPts val="5200"/>
              <a:buNone/>
              <a:defRPr sz="5200">
                <a:solidFill>
                  <a:schemeClr val="dk1"/>
                </a:solidFill>
              </a:defRPr>
            </a:lvl6pPr>
            <a:lvl7pPr lvl="6" algn="ctr" rtl="0">
              <a:spcBef>
                <a:spcPts val="0"/>
              </a:spcBef>
              <a:spcAft>
                <a:spcPts val="0"/>
              </a:spcAft>
              <a:buClr>
                <a:schemeClr val="dk1"/>
              </a:buClr>
              <a:buSzPts val="5200"/>
              <a:buNone/>
              <a:defRPr sz="5200">
                <a:solidFill>
                  <a:schemeClr val="dk1"/>
                </a:solidFill>
              </a:defRPr>
            </a:lvl7pPr>
            <a:lvl8pPr lvl="7" algn="ctr" rtl="0">
              <a:spcBef>
                <a:spcPts val="0"/>
              </a:spcBef>
              <a:spcAft>
                <a:spcPts val="0"/>
              </a:spcAft>
              <a:buClr>
                <a:schemeClr val="dk1"/>
              </a:buClr>
              <a:buSzPts val="5200"/>
              <a:buNone/>
              <a:defRPr sz="5200">
                <a:solidFill>
                  <a:schemeClr val="dk1"/>
                </a:solidFill>
              </a:defRPr>
            </a:lvl8pPr>
            <a:lvl9pPr lvl="8" algn="ctr" rtl="0">
              <a:spcBef>
                <a:spcPts val="0"/>
              </a:spcBef>
              <a:spcAft>
                <a:spcPts val="0"/>
              </a:spcAft>
              <a:buClr>
                <a:schemeClr val="dk1"/>
              </a:buClr>
              <a:buSzPts val="5200"/>
              <a:buNone/>
              <a:defRPr sz="5200">
                <a:solidFill>
                  <a:schemeClr val="dk1"/>
                </a:solidFill>
              </a:defRPr>
            </a:lvl9pPr>
          </a:lstStyle>
          <a:p>
            <a:endParaRPr/>
          </a:p>
        </p:txBody>
      </p:sp>
      <p:sp>
        <p:nvSpPr>
          <p:cNvPr id="438" name="Google Shape;438;p38"/>
          <p:cNvSpPr txBox="1">
            <a:spLocks noGrp="1"/>
          </p:cNvSpPr>
          <p:nvPr>
            <p:ph type="subTitle" idx="1"/>
          </p:nvPr>
        </p:nvSpPr>
        <p:spPr>
          <a:xfrm>
            <a:off x="5014050" y="2134700"/>
            <a:ext cx="2614500" cy="134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None/>
              <a:defRPr sz="14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439" name="Google Shape;439;p38"/>
          <p:cNvSpPr txBox="1"/>
          <p:nvPr/>
        </p:nvSpPr>
        <p:spPr>
          <a:xfrm>
            <a:off x="5008507" y="3786229"/>
            <a:ext cx="3424800" cy="6015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rgbClr val="000000"/>
                </a:solidFill>
                <a:latin typeface="Lato"/>
                <a:ea typeface="Lato"/>
                <a:cs typeface="Lato"/>
                <a:sym typeface="Lato"/>
              </a:rPr>
              <a:t>CREDITS: This presentation template was created by </a:t>
            </a:r>
            <a:r>
              <a:rPr lang="en" sz="1200">
                <a:solidFill>
                  <a:srgbClr val="000000"/>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200">
                <a:solidFill>
                  <a:srgbClr val="000000"/>
                </a:solidFill>
                <a:latin typeface="Lato"/>
                <a:ea typeface="Lato"/>
                <a:cs typeface="Lato"/>
                <a:sym typeface="Lato"/>
              </a:rPr>
              <a:t>, including icons by </a:t>
            </a:r>
            <a:r>
              <a:rPr lang="en" sz="1200">
                <a:solidFill>
                  <a:srgbClr val="000000"/>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200">
                <a:solidFill>
                  <a:srgbClr val="000000"/>
                </a:solidFill>
                <a:latin typeface="Lato"/>
                <a:ea typeface="Lato"/>
                <a:cs typeface="Lato"/>
                <a:sym typeface="Lato"/>
              </a:rPr>
              <a:t>,</a:t>
            </a:r>
            <a:r>
              <a:rPr lang="en" sz="1200">
                <a:latin typeface="Lato"/>
                <a:ea typeface="Lato"/>
                <a:cs typeface="Lato"/>
                <a:sym typeface="Lato"/>
              </a:rPr>
              <a:t> </a:t>
            </a:r>
            <a:r>
              <a:rPr lang="en" sz="1200">
                <a:solidFill>
                  <a:srgbClr val="000000"/>
                </a:solidFill>
                <a:latin typeface="Lato"/>
                <a:ea typeface="Lato"/>
                <a:cs typeface="Lato"/>
                <a:sym typeface="Lato"/>
              </a:rPr>
              <a:t>infographics &amp; images by Freepik</a:t>
            </a:r>
            <a:r>
              <a:rPr lang="en" sz="1200">
                <a:latin typeface="Lato"/>
                <a:ea typeface="Lato"/>
                <a:cs typeface="Lato"/>
                <a:sym typeface="Lato"/>
              </a:rPr>
              <a:t> and illustrations by Storyset</a:t>
            </a:r>
            <a:endParaRPr sz="1200">
              <a:solidFill>
                <a:srgbClr val="000000"/>
              </a:solidFill>
              <a:latin typeface="Lato"/>
              <a:ea typeface="Lato"/>
              <a:cs typeface="Lato"/>
              <a:sym typeface="Lato"/>
            </a:endParaRPr>
          </a:p>
        </p:txBody>
      </p:sp>
      <p:sp>
        <p:nvSpPr>
          <p:cNvPr id="440" name="Google Shape;440;p38"/>
          <p:cNvSpPr/>
          <p:nvPr/>
        </p:nvSpPr>
        <p:spPr>
          <a:xfrm>
            <a:off x="8403000" y="-294028"/>
            <a:ext cx="1009050" cy="527050"/>
          </a:xfrm>
          <a:custGeom>
            <a:avLst/>
            <a:gdLst/>
            <a:ahLst/>
            <a:cxnLst/>
            <a:rect l="l" t="t" r="r" b="b"/>
            <a:pathLst>
              <a:path w="40362" h="21082" extrusionOk="0">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8"/>
          <p:cNvSpPr/>
          <p:nvPr/>
        </p:nvSpPr>
        <p:spPr>
          <a:xfrm>
            <a:off x="7248050" y="-187028"/>
            <a:ext cx="1493675" cy="754900"/>
          </a:xfrm>
          <a:custGeom>
            <a:avLst/>
            <a:gdLst/>
            <a:ahLst/>
            <a:cxnLst/>
            <a:rect l="l" t="t" r="r" b="b"/>
            <a:pathLst>
              <a:path w="59747" h="30196" extrusionOk="0">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8"/>
          <p:cNvSpPr/>
          <p:nvPr/>
        </p:nvSpPr>
        <p:spPr>
          <a:xfrm>
            <a:off x="8455175" y="-187028"/>
            <a:ext cx="385600" cy="293625"/>
          </a:xfrm>
          <a:custGeom>
            <a:avLst/>
            <a:gdLst/>
            <a:ahLst/>
            <a:cxnLst/>
            <a:rect l="l" t="t" r="r" b="b"/>
            <a:pathLst>
              <a:path w="15424" h="11745" extrusionOk="0">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8"/>
          <p:cNvSpPr/>
          <p:nvPr/>
        </p:nvSpPr>
        <p:spPr>
          <a:xfrm rot="-6359726">
            <a:off x="6400553" y="-763912"/>
            <a:ext cx="1197772" cy="1829997"/>
          </a:xfrm>
          <a:custGeom>
            <a:avLst/>
            <a:gdLst/>
            <a:ahLst/>
            <a:cxnLst/>
            <a:rect l="l" t="t" r="r" b="b"/>
            <a:pathLst>
              <a:path w="40080" h="64318" extrusionOk="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8"/>
          <p:cNvSpPr/>
          <p:nvPr/>
        </p:nvSpPr>
        <p:spPr>
          <a:xfrm rot="-6359726">
            <a:off x="6683726" y="233669"/>
            <a:ext cx="482067" cy="650193"/>
          </a:xfrm>
          <a:custGeom>
            <a:avLst/>
            <a:gdLst/>
            <a:ahLst/>
            <a:cxnLst/>
            <a:rect l="l" t="t" r="r" b="b"/>
            <a:pathLst>
              <a:path w="16131" h="22852" extrusionOk="0">
                <a:moveTo>
                  <a:pt x="6615" y="1"/>
                </a:moveTo>
                <a:cubicBezTo>
                  <a:pt x="5483" y="1628"/>
                  <a:pt x="4528" y="3361"/>
                  <a:pt x="3715" y="5165"/>
                </a:cubicBezTo>
                <a:cubicBezTo>
                  <a:pt x="1203" y="10719"/>
                  <a:pt x="0" y="16768"/>
                  <a:pt x="213" y="22852"/>
                </a:cubicBezTo>
                <a:cubicBezTo>
                  <a:pt x="3325" y="21968"/>
                  <a:pt x="6155" y="20447"/>
                  <a:pt x="8632" y="18395"/>
                </a:cubicBezTo>
                <a:cubicBezTo>
                  <a:pt x="12169" y="15424"/>
                  <a:pt x="16131" y="8596"/>
                  <a:pt x="12452" y="4316"/>
                </a:cubicBezTo>
                <a:cubicBezTo>
                  <a:pt x="10825" y="2477"/>
                  <a:pt x="8844" y="1026"/>
                  <a:pt x="6615" y="1"/>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8"/>
          <p:cNvSpPr/>
          <p:nvPr/>
        </p:nvSpPr>
        <p:spPr>
          <a:xfrm flipH="1">
            <a:off x="5782" y="4440953"/>
            <a:ext cx="778410" cy="545373"/>
          </a:xfrm>
          <a:custGeom>
            <a:avLst/>
            <a:gdLst/>
            <a:ahLst/>
            <a:cxnLst/>
            <a:rect l="l" t="t" r="r" b="b"/>
            <a:pathLst>
              <a:path w="28830" h="20199" extrusionOk="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8"/>
          <p:cNvSpPr/>
          <p:nvPr/>
        </p:nvSpPr>
        <p:spPr>
          <a:xfrm flipH="1">
            <a:off x="48" y="3018125"/>
            <a:ext cx="1207278" cy="1713447"/>
          </a:xfrm>
          <a:custGeom>
            <a:avLst/>
            <a:gdLst/>
            <a:ahLst/>
            <a:cxnLst/>
            <a:rect l="l" t="t" r="r" b="b"/>
            <a:pathLst>
              <a:path w="44714" h="63461" extrusionOk="0">
                <a:moveTo>
                  <a:pt x="44713" y="1"/>
                </a:moveTo>
                <a:cubicBezTo>
                  <a:pt x="44678" y="7040"/>
                  <a:pt x="34879" y="11992"/>
                  <a:pt x="29502" y="14150"/>
                </a:cubicBezTo>
                <a:cubicBezTo>
                  <a:pt x="27415" y="14964"/>
                  <a:pt x="25258" y="15671"/>
                  <a:pt x="23100" y="16343"/>
                </a:cubicBezTo>
                <a:cubicBezTo>
                  <a:pt x="23595" y="17015"/>
                  <a:pt x="24019" y="17723"/>
                  <a:pt x="24373" y="18466"/>
                </a:cubicBezTo>
                <a:cubicBezTo>
                  <a:pt x="25541" y="21083"/>
                  <a:pt x="25682" y="24055"/>
                  <a:pt x="24798" y="26778"/>
                </a:cubicBezTo>
                <a:cubicBezTo>
                  <a:pt x="23666" y="30245"/>
                  <a:pt x="20836" y="33004"/>
                  <a:pt x="17475" y="34455"/>
                </a:cubicBezTo>
                <a:cubicBezTo>
                  <a:pt x="15798" y="35190"/>
                  <a:pt x="13648" y="35654"/>
                  <a:pt x="11545" y="35654"/>
                </a:cubicBezTo>
                <a:cubicBezTo>
                  <a:pt x="9702" y="35654"/>
                  <a:pt x="7895" y="35297"/>
                  <a:pt x="6474" y="34455"/>
                </a:cubicBezTo>
                <a:lnTo>
                  <a:pt x="6439" y="34455"/>
                </a:lnTo>
                <a:cubicBezTo>
                  <a:pt x="5342" y="33782"/>
                  <a:pt x="4493" y="32757"/>
                  <a:pt x="3679" y="31731"/>
                </a:cubicBezTo>
                <a:lnTo>
                  <a:pt x="3644" y="31695"/>
                </a:lnTo>
                <a:cubicBezTo>
                  <a:pt x="3113" y="33146"/>
                  <a:pt x="2689" y="34631"/>
                  <a:pt x="2371" y="36152"/>
                </a:cubicBezTo>
                <a:cubicBezTo>
                  <a:pt x="1" y="46835"/>
                  <a:pt x="6403" y="56669"/>
                  <a:pt x="15636" y="63461"/>
                </a:cubicBezTo>
                <a:cubicBezTo>
                  <a:pt x="16626" y="61515"/>
                  <a:pt x="17900" y="59676"/>
                  <a:pt x="19385" y="58049"/>
                </a:cubicBezTo>
                <a:cubicBezTo>
                  <a:pt x="22763" y="54488"/>
                  <a:pt x="27293" y="52708"/>
                  <a:pt x="32052" y="52708"/>
                </a:cubicBezTo>
                <a:cubicBezTo>
                  <a:pt x="32824" y="52708"/>
                  <a:pt x="33603" y="52755"/>
                  <a:pt x="34384" y="52849"/>
                </a:cubicBezTo>
                <a:cubicBezTo>
                  <a:pt x="36754" y="53132"/>
                  <a:pt x="43263" y="53910"/>
                  <a:pt x="44501" y="56881"/>
                </a:cubicBezTo>
                <a:cubicBezTo>
                  <a:pt x="44572" y="35454"/>
                  <a:pt x="44713" y="30"/>
                  <a:pt x="44713" y="1"/>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8"/>
          <p:cNvSpPr/>
          <p:nvPr/>
        </p:nvSpPr>
        <p:spPr>
          <a:xfrm flipH="1">
            <a:off x="512936" y="3459406"/>
            <a:ext cx="595053" cy="520344"/>
          </a:xfrm>
          <a:custGeom>
            <a:avLst/>
            <a:gdLst/>
            <a:ahLst/>
            <a:cxnLst/>
            <a:rect l="l" t="t" r="r" b="b"/>
            <a:pathLst>
              <a:path w="22039" h="19272" extrusionOk="0">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8"/>
          <p:cNvSpPr/>
          <p:nvPr/>
        </p:nvSpPr>
        <p:spPr>
          <a:xfrm>
            <a:off x="-48425" y="-1292850"/>
            <a:ext cx="1200975" cy="2428325"/>
          </a:xfrm>
          <a:custGeom>
            <a:avLst/>
            <a:gdLst/>
            <a:ahLst/>
            <a:cxnLst/>
            <a:rect l="l" t="t" r="r" b="b"/>
            <a:pathLst>
              <a:path w="48039" h="97133" extrusionOk="0">
                <a:moveTo>
                  <a:pt x="429" y="0"/>
                </a:moveTo>
                <a:cubicBezTo>
                  <a:pt x="160" y="0"/>
                  <a:pt x="1" y="52"/>
                  <a:pt x="1" y="173"/>
                </a:cubicBezTo>
                <a:cubicBezTo>
                  <a:pt x="1" y="633"/>
                  <a:pt x="72" y="62077"/>
                  <a:pt x="72" y="90447"/>
                </a:cubicBezTo>
                <a:cubicBezTo>
                  <a:pt x="5166" y="92004"/>
                  <a:pt x="10578" y="94161"/>
                  <a:pt x="14929" y="97133"/>
                </a:cubicBezTo>
                <a:cubicBezTo>
                  <a:pt x="32085" y="84115"/>
                  <a:pt x="48039" y="60875"/>
                  <a:pt x="31413" y="41278"/>
                </a:cubicBezTo>
                <a:cubicBezTo>
                  <a:pt x="28052" y="37281"/>
                  <a:pt x="24055" y="33885"/>
                  <a:pt x="21119" y="29604"/>
                </a:cubicBezTo>
                <a:cubicBezTo>
                  <a:pt x="18218" y="25324"/>
                  <a:pt x="17263" y="20372"/>
                  <a:pt x="16450" y="15384"/>
                </a:cubicBezTo>
                <a:cubicBezTo>
                  <a:pt x="15919" y="12201"/>
                  <a:pt x="15282" y="8982"/>
                  <a:pt x="13584" y="6258"/>
                </a:cubicBezTo>
                <a:cubicBezTo>
                  <a:pt x="11851" y="3463"/>
                  <a:pt x="9623" y="2367"/>
                  <a:pt x="6616" y="1482"/>
                </a:cubicBezTo>
                <a:cubicBezTo>
                  <a:pt x="6024" y="1334"/>
                  <a:pt x="1800"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8"/>
          <p:cNvSpPr/>
          <p:nvPr/>
        </p:nvSpPr>
        <p:spPr>
          <a:xfrm>
            <a:off x="-49300" y="966550"/>
            <a:ext cx="374100" cy="365975"/>
          </a:xfrm>
          <a:custGeom>
            <a:avLst/>
            <a:gdLst/>
            <a:ahLst/>
            <a:cxnLst/>
            <a:rect l="l" t="t" r="r" b="b"/>
            <a:pathLst>
              <a:path w="14964" h="14639" extrusionOk="0">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4">
    <p:spTree>
      <p:nvGrpSpPr>
        <p:cNvPr id="1" name="Shape 450"/>
        <p:cNvGrpSpPr/>
        <p:nvPr/>
      </p:nvGrpSpPr>
      <p:grpSpPr>
        <a:xfrm>
          <a:off x="0" y="0"/>
          <a:ext cx="0" cy="0"/>
          <a:chOff x="0" y="0"/>
          <a:chExt cx="0" cy="0"/>
        </a:xfrm>
      </p:grpSpPr>
      <p:sp>
        <p:nvSpPr>
          <p:cNvPr id="451" name="Google Shape;451;p39"/>
          <p:cNvSpPr/>
          <p:nvPr/>
        </p:nvSpPr>
        <p:spPr>
          <a:xfrm rot="10800000" flipH="1">
            <a:off x="7517437" y="4250066"/>
            <a:ext cx="503166" cy="909647"/>
          </a:xfrm>
          <a:custGeom>
            <a:avLst/>
            <a:gdLst/>
            <a:ahLst/>
            <a:cxnLst/>
            <a:rect l="l" t="t" r="r" b="b"/>
            <a:pathLst>
              <a:path w="25152" h="45471" extrusionOk="0">
                <a:moveTo>
                  <a:pt x="1" y="0"/>
                </a:moveTo>
                <a:lnTo>
                  <a:pt x="1" y="40574"/>
                </a:lnTo>
                <a:cubicBezTo>
                  <a:pt x="1" y="41777"/>
                  <a:pt x="2795" y="44005"/>
                  <a:pt x="3644" y="44571"/>
                </a:cubicBezTo>
                <a:cubicBezTo>
                  <a:pt x="4616" y="45195"/>
                  <a:pt x="5603" y="45471"/>
                  <a:pt x="6563" y="45471"/>
                </a:cubicBezTo>
                <a:cubicBezTo>
                  <a:pt x="8818" y="45471"/>
                  <a:pt x="10921" y="43946"/>
                  <a:pt x="12311" y="41812"/>
                </a:cubicBezTo>
                <a:cubicBezTo>
                  <a:pt x="14716" y="38027"/>
                  <a:pt x="16980" y="33641"/>
                  <a:pt x="20199" y="30316"/>
                </a:cubicBezTo>
                <a:cubicBezTo>
                  <a:pt x="20482" y="29997"/>
                  <a:pt x="20800" y="29679"/>
                  <a:pt x="21154" y="29396"/>
                </a:cubicBezTo>
                <a:cubicBezTo>
                  <a:pt x="21826" y="23665"/>
                  <a:pt x="24727" y="18289"/>
                  <a:pt x="24939" y="12487"/>
                </a:cubicBezTo>
                <a:cubicBezTo>
                  <a:pt x="25151" y="7960"/>
                  <a:pt x="23560" y="3573"/>
                  <a:pt x="20871" y="0"/>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9"/>
          <p:cNvSpPr/>
          <p:nvPr/>
        </p:nvSpPr>
        <p:spPr>
          <a:xfrm rot="10800000" flipH="1">
            <a:off x="7929992" y="4571627"/>
            <a:ext cx="439470" cy="594449"/>
          </a:xfrm>
          <a:custGeom>
            <a:avLst/>
            <a:gdLst/>
            <a:ahLst/>
            <a:cxnLst/>
            <a:rect l="l" t="t" r="r" b="b"/>
            <a:pathLst>
              <a:path w="21968" h="29715" extrusionOk="0">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9"/>
          <p:cNvSpPr/>
          <p:nvPr/>
        </p:nvSpPr>
        <p:spPr>
          <a:xfrm rot="10800000" flipH="1">
            <a:off x="6962268" y="4226313"/>
            <a:ext cx="434529" cy="276729"/>
          </a:xfrm>
          <a:custGeom>
            <a:avLst/>
            <a:gdLst/>
            <a:ahLst/>
            <a:cxnLst/>
            <a:rect l="l" t="t" r="r" b="b"/>
            <a:pathLst>
              <a:path w="21721" h="13833" extrusionOk="0">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9"/>
          <p:cNvSpPr/>
          <p:nvPr/>
        </p:nvSpPr>
        <p:spPr>
          <a:xfrm rot="10800000" flipH="1">
            <a:off x="6892931" y="4769795"/>
            <a:ext cx="322701" cy="457154"/>
          </a:xfrm>
          <a:custGeom>
            <a:avLst/>
            <a:gdLst/>
            <a:ahLst/>
            <a:cxnLst/>
            <a:rect l="l" t="t" r="r" b="b"/>
            <a:pathLst>
              <a:path w="16131" h="22852" extrusionOk="0">
                <a:moveTo>
                  <a:pt x="6615" y="1"/>
                </a:moveTo>
                <a:cubicBezTo>
                  <a:pt x="5483" y="1628"/>
                  <a:pt x="4528" y="3361"/>
                  <a:pt x="3715" y="5165"/>
                </a:cubicBezTo>
                <a:cubicBezTo>
                  <a:pt x="1203" y="10719"/>
                  <a:pt x="0" y="16768"/>
                  <a:pt x="213" y="22852"/>
                </a:cubicBezTo>
                <a:cubicBezTo>
                  <a:pt x="3325" y="21968"/>
                  <a:pt x="6155" y="20447"/>
                  <a:pt x="8632" y="18395"/>
                </a:cubicBezTo>
                <a:cubicBezTo>
                  <a:pt x="12169" y="15424"/>
                  <a:pt x="16131" y="8596"/>
                  <a:pt x="12452" y="4316"/>
                </a:cubicBezTo>
                <a:cubicBezTo>
                  <a:pt x="10825" y="2477"/>
                  <a:pt x="8844" y="1026"/>
                  <a:pt x="6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9"/>
          <p:cNvSpPr/>
          <p:nvPr/>
        </p:nvSpPr>
        <p:spPr>
          <a:xfrm rot="10800000" flipH="1">
            <a:off x="7857115" y="4285154"/>
            <a:ext cx="1314088" cy="954519"/>
          </a:xfrm>
          <a:custGeom>
            <a:avLst/>
            <a:gdLst/>
            <a:ahLst/>
            <a:cxnLst/>
            <a:rect l="l" t="t" r="r" b="b"/>
            <a:pathLst>
              <a:path w="65688" h="47714" extrusionOk="0">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9"/>
          <p:cNvSpPr/>
          <p:nvPr/>
        </p:nvSpPr>
        <p:spPr>
          <a:xfrm rot="10800000" flipH="1">
            <a:off x="6897873" y="4225493"/>
            <a:ext cx="801800" cy="1286682"/>
          </a:xfrm>
          <a:custGeom>
            <a:avLst/>
            <a:gdLst/>
            <a:ahLst/>
            <a:cxnLst/>
            <a:rect l="l" t="t" r="r" b="b"/>
            <a:pathLst>
              <a:path w="40080" h="64318" extrusionOk="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9"/>
          <p:cNvSpPr/>
          <p:nvPr/>
        </p:nvSpPr>
        <p:spPr>
          <a:xfrm rot="10800000" flipH="1">
            <a:off x="-61900" y="-16512"/>
            <a:ext cx="1783750" cy="545675"/>
          </a:xfrm>
          <a:custGeom>
            <a:avLst/>
            <a:gdLst/>
            <a:ahLst/>
            <a:cxnLst/>
            <a:rect l="l" t="t" r="r" b="b"/>
            <a:pathLst>
              <a:path w="71350" h="21827" extrusionOk="0">
                <a:moveTo>
                  <a:pt x="34242" y="1"/>
                </a:moveTo>
                <a:cubicBezTo>
                  <a:pt x="29988" y="1"/>
                  <a:pt x="25770" y="443"/>
                  <a:pt x="21791" y="1239"/>
                </a:cubicBezTo>
                <a:cubicBezTo>
                  <a:pt x="21069" y="1389"/>
                  <a:pt x="5824" y="3432"/>
                  <a:pt x="1272" y="3432"/>
                </a:cubicBezTo>
                <a:cubicBezTo>
                  <a:pt x="470" y="3432"/>
                  <a:pt x="0" y="3368"/>
                  <a:pt x="0" y="3220"/>
                </a:cubicBezTo>
                <a:lnTo>
                  <a:pt x="0" y="21827"/>
                </a:lnTo>
                <a:lnTo>
                  <a:pt x="71349" y="21827"/>
                </a:lnTo>
                <a:cubicBezTo>
                  <a:pt x="70960" y="19456"/>
                  <a:pt x="70040" y="17193"/>
                  <a:pt x="68625" y="15247"/>
                </a:cubicBezTo>
                <a:lnTo>
                  <a:pt x="67777" y="15212"/>
                </a:lnTo>
                <a:cubicBezTo>
                  <a:pt x="63850" y="14964"/>
                  <a:pt x="60030" y="13797"/>
                  <a:pt x="56634" y="11887"/>
                </a:cubicBezTo>
                <a:cubicBezTo>
                  <a:pt x="52424" y="9410"/>
                  <a:pt x="49028" y="5767"/>
                  <a:pt x="46906" y="1416"/>
                </a:cubicBezTo>
                <a:cubicBezTo>
                  <a:pt x="42785" y="443"/>
                  <a:pt x="38496" y="1"/>
                  <a:pt x="342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9"/>
          <p:cNvSpPr/>
          <p:nvPr/>
        </p:nvSpPr>
        <p:spPr>
          <a:xfrm rot="10800000" flipH="1">
            <a:off x="1110725" y="147963"/>
            <a:ext cx="543025" cy="345825"/>
          </a:xfrm>
          <a:custGeom>
            <a:avLst/>
            <a:gdLst/>
            <a:ahLst/>
            <a:cxnLst/>
            <a:rect l="l" t="t" r="r" b="b"/>
            <a:pathLst>
              <a:path w="21721" h="13833" extrusionOk="0">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4_1">
    <p:spTree>
      <p:nvGrpSpPr>
        <p:cNvPr id="1" name="Shape 459"/>
        <p:cNvGrpSpPr/>
        <p:nvPr/>
      </p:nvGrpSpPr>
      <p:grpSpPr>
        <a:xfrm>
          <a:off x="0" y="0"/>
          <a:ext cx="0" cy="0"/>
          <a:chOff x="0" y="0"/>
          <a:chExt cx="0" cy="0"/>
        </a:xfrm>
      </p:grpSpPr>
      <p:grpSp>
        <p:nvGrpSpPr>
          <p:cNvPr id="460" name="Google Shape;460;p40"/>
          <p:cNvGrpSpPr/>
          <p:nvPr/>
        </p:nvGrpSpPr>
        <p:grpSpPr>
          <a:xfrm rot="5400000">
            <a:off x="8425408" y="-1217177"/>
            <a:ext cx="900907" cy="3335276"/>
            <a:chOff x="2810675" y="1400175"/>
            <a:chExt cx="1201850" cy="2625375"/>
          </a:xfrm>
        </p:grpSpPr>
        <p:sp>
          <p:nvSpPr>
            <p:cNvPr id="461" name="Google Shape;461;p40"/>
            <p:cNvSpPr/>
            <p:nvPr/>
          </p:nvSpPr>
          <p:spPr>
            <a:xfrm>
              <a:off x="2811550" y="1400175"/>
              <a:ext cx="1200975" cy="2428325"/>
            </a:xfrm>
            <a:custGeom>
              <a:avLst/>
              <a:gdLst/>
              <a:ahLst/>
              <a:cxnLst/>
              <a:rect l="l" t="t" r="r" b="b"/>
              <a:pathLst>
                <a:path w="48039" h="97133" extrusionOk="0">
                  <a:moveTo>
                    <a:pt x="429" y="0"/>
                  </a:moveTo>
                  <a:cubicBezTo>
                    <a:pt x="160" y="0"/>
                    <a:pt x="1" y="52"/>
                    <a:pt x="1" y="173"/>
                  </a:cubicBezTo>
                  <a:cubicBezTo>
                    <a:pt x="1" y="633"/>
                    <a:pt x="72" y="62077"/>
                    <a:pt x="72" y="90447"/>
                  </a:cubicBezTo>
                  <a:cubicBezTo>
                    <a:pt x="5166" y="92004"/>
                    <a:pt x="10578" y="94161"/>
                    <a:pt x="14929" y="97133"/>
                  </a:cubicBezTo>
                  <a:cubicBezTo>
                    <a:pt x="32085" y="84115"/>
                    <a:pt x="48039" y="60875"/>
                    <a:pt x="31413" y="41278"/>
                  </a:cubicBezTo>
                  <a:cubicBezTo>
                    <a:pt x="28052" y="37281"/>
                    <a:pt x="24055" y="33885"/>
                    <a:pt x="21119" y="29604"/>
                  </a:cubicBezTo>
                  <a:cubicBezTo>
                    <a:pt x="18218" y="25324"/>
                    <a:pt x="17263" y="20372"/>
                    <a:pt x="16450" y="15384"/>
                  </a:cubicBezTo>
                  <a:cubicBezTo>
                    <a:pt x="15919" y="12201"/>
                    <a:pt x="15282" y="8982"/>
                    <a:pt x="13584" y="6258"/>
                  </a:cubicBezTo>
                  <a:cubicBezTo>
                    <a:pt x="11851" y="3463"/>
                    <a:pt x="9623" y="2367"/>
                    <a:pt x="6616" y="1482"/>
                  </a:cubicBezTo>
                  <a:cubicBezTo>
                    <a:pt x="6024" y="1334"/>
                    <a:pt x="1800" y="0"/>
                    <a:pt x="429"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0"/>
            <p:cNvSpPr/>
            <p:nvPr/>
          </p:nvSpPr>
          <p:spPr>
            <a:xfrm>
              <a:off x="2810675" y="3659575"/>
              <a:ext cx="374100" cy="365975"/>
            </a:xfrm>
            <a:custGeom>
              <a:avLst/>
              <a:gdLst/>
              <a:ahLst/>
              <a:cxnLst/>
              <a:rect l="l" t="t" r="r" b="b"/>
              <a:pathLst>
                <a:path w="14964" h="14639" extrusionOk="0">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40"/>
          <p:cNvSpPr/>
          <p:nvPr/>
        </p:nvSpPr>
        <p:spPr>
          <a:xfrm rot="-3827617">
            <a:off x="6721359" y="-364131"/>
            <a:ext cx="713401" cy="893601"/>
          </a:xfrm>
          <a:custGeom>
            <a:avLst/>
            <a:gdLst/>
            <a:ahLst/>
            <a:cxnLst/>
            <a:rect l="l" t="t" r="r" b="b"/>
            <a:pathLst>
              <a:path w="39160" h="35746" extrusionOk="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0"/>
          <p:cNvSpPr/>
          <p:nvPr/>
        </p:nvSpPr>
        <p:spPr>
          <a:xfrm rot="10800000" flipH="1">
            <a:off x="-304675" y="4429302"/>
            <a:ext cx="1493675" cy="754900"/>
          </a:xfrm>
          <a:custGeom>
            <a:avLst/>
            <a:gdLst/>
            <a:ahLst/>
            <a:cxnLst/>
            <a:rect l="l" t="t" r="r" b="b"/>
            <a:pathLst>
              <a:path w="59747" h="30196" extrusionOk="0">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0"/>
          <p:cNvSpPr/>
          <p:nvPr/>
        </p:nvSpPr>
        <p:spPr>
          <a:xfrm rot="10800000" flipH="1">
            <a:off x="902450" y="4890577"/>
            <a:ext cx="385600" cy="293625"/>
          </a:xfrm>
          <a:custGeom>
            <a:avLst/>
            <a:gdLst/>
            <a:ahLst/>
            <a:cxnLst/>
            <a:rect l="l" t="t" r="r" b="b"/>
            <a:pathLst>
              <a:path w="15424" h="11745" extrusionOk="0">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CUSTOM_4_1_1">
    <p:spTree>
      <p:nvGrpSpPr>
        <p:cNvPr id="1" name="Shape 466"/>
        <p:cNvGrpSpPr/>
        <p:nvPr/>
      </p:nvGrpSpPr>
      <p:grpSpPr>
        <a:xfrm>
          <a:off x="0" y="0"/>
          <a:ext cx="0" cy="0"/>
          <a:chOff x="0" y="0"/>
          <a:chExt cx="0" cy="0"/>
        </a:xfrm>
      </p:grpSpPr>
      <p:grpSp>
        <p:nvGrpSpPr>
          <p:cNvPr id="467" name="Google Shape;467;p41"/>
          <p:cNvGrpSpPr/>
          <p:nvPr/>
        </p:nvGrpSpPr>
        <p:grpSpPr>
          <a:xfrm flipH="1">
            <a:off x="-276682" y="3505591"/>
            <a:ext cx="1985861" cy="1765938"/>
            <a:chOff x="3033525" y="2679425"/>
            <a:chExt cx="1834175" cy="1631050"/>
          </a:xfrm>
        </p:grpSpPr>
        <p:sp>
          <p:nvSpPr>
            <p:cNvPr id="468" name="Google Shape;468;p41"/>
            <p:cNvSpPr/>
            <p:nvPr/>
          </p:nvSpPr>
          <p:spPr>
            <a:xfrm>
              <a:off x="4141625" y="2679425"/>
              <a:ext cx="720750" cy="504975"/>
            </a:xfrm>
            <a:custGeom>
              <a:avLst/>
              <a:gdLst/>
              <a:ahLst/>
              <a:cxnLst/>
              <a:rect l="l" t="t" r="r" b="b"/>
              <a:pathLst>
                <a:path w="28830" h="20199" extrusionOk="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1"/>
            <p:cNvSpPr/>
            <p:nvPr/>
          </p:nvSpPr>
          <p:spPr>
            <a:xfrm>
              <a:off x="3400525" y="2784075"/>
              <a:ext cx="1467175" cy="1526400"/>
            </a:xfrm>
            <a:custGeom>
              <a:avLst/>
              <a:gdLst/>
              <a:ahLst/>
              <a:cxnLst/>
              <a:rect l="l" t="t" r="r" b="b"/>
              <a:pathLst>
                <a:path w="58687" h="61056" extrusionOk="0">
                  <a:moveTo>
                    <a:pt x="58474" y="0"/>
                  </a:moveTo>
                  <a:cubicBezTo>
                    <a:pt x="58474" y="9268"/>
                    <a:pt x="58439" y="15919"/>
                    <a:pt x="58439" y="15919"/>
                  </a:cubicBezTo>
                  <a:cubicBezTo>
                    <a:pt x="57686" y="15982"/>
                    <a:pt x="56916" y="16013"/>
                    <a:pt x="56133" y="16013"/>
                  </a:cubicBezTo>
                  <a:cubicBezTo>
                    <a:pt x="47676" y="16013"/>
                    <a:pt x="37608" y="12407"/>
                    <a:pt x="29644" y="6580"/>
                  </a:cubicBezTo>
                  <a:cubicBezTo>
                    <a:pt x="27133" y="11426"/>
                    <a:pt x="25895" y="17086"/>
                    <a:pt x="25152" y="22321"/>
                  </a:cubicBezTo>
                  <a:cubicBezTo>
                    <a:pt x="23701" y="32721"/>
                    <a:pt x="21437" y="45562"/>
                    <a:pt x="9906" y="49311"/>
                  </a:cubicBezTo>
                  <a:cubicBezTo>
                    <a:pt x="7806" y="50011"/>
                    <a:pt x="5614" y="50250"/>
                    <a:pt x="3411" y="50250"/>
                  </a:cubicBezTo>
                  <a:cubicBezTo>
                    <a:pt x="2274" y="50250"/>
                    <a:pt x="1133" y="50186"/>
                    <a:pt x="1" y="50090"/>
                  </a:cubicBezTo>
                  <a:lnTo>
                    <a:pt x="1" y="50090"/>
                  </a:lnTo>
                  <a:cubicBezTo>
                    <a:pt x="2583" y="53450"/>
                    <a:pt x="4635" y="57129"/>
                    <a:pt x="6156" y="61056"/>
                  </a:cubicBezTo>
                  <a:lnTo>
                    <a:pt x="58686" y="61056"/>
                  </a:lnTo>
                  <a:lnTo>
                    <a:pt x="58686" y="991"/>
                  </a:lnTo>
                  <a:cubicBezTo>
                    <a:pt x="58686" y="673"/>
                    <a:pt x="58615" y="319"/>
                    <a:pt x="584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1"/>
            <p:cNvSpPr/>
            <p:nvPr/>
          </p:nvSpPr>
          <p:spPr>
            <a:xfrm>
              <a:off x="3033525" y="4024550"/>
              <a:ext cx="520900" cy="285925"/>
            </a:xfrm>
            <a:custGeom>
              <a:avLst/>
              <a:gdLst/>
              <a:ahLst/>
              <a:cxnLst/>
              <a:rect l="l" t="t" r="r" b="b"/>
              <a:pathLst>
                <a:path w="20836" h="11437" extrusionOk="0">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41"/>
          <p:cNvSpPr/>
          <p:nvPr/>
        </p:nvSpPr>
        <p:spPr>
          <a:xfrm>
            <a:off x="8313925" y="1595550"/>
            <a:ext cx="587225" cy="359950"/>
          </a:xfrm>
          <a:custGeom>
            <a:avLst/>
            <a:gdLst/>
            <a:ahLst/>
            <a:cxnLst/>
            <a:rect l="l" t="t" r="r" b="b"/>
            <a:pathLst>
              <a:path w="23489" h="14398" extrusionOk="0">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1"/>
          <p:cNvSpPr/>
          <p:nvPr/>
        </p:nvSpPr>
        <p:spPr>
          <a:xfrm>
            <a:off x="8119375" y="285825"/>
            <a:ext cx="1039125" cy="1679150"/>
          </a:xfrm>
          <a:custGeom>
            <a:avLst/>
            <a:gdLst/>
            <a:ahLst/>
            <a:cxnLst/>
            <a:rect l="l" t="t" r="r" b="b"/>
            <a:pathLst>
              <a:path w="41565" h="67166" extrusionOk="0">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1"/>
          <p:cNvSpPr/>
          <p:nvPr/>
        </p:nvSpPr>
        <p:spPr>
          <a:xfrm>
            <a:off x="7689575" y="0"/>
            <a:ext cx="979000" cy="893650"/>
          </a:xfrm>
          <a:custGeom>
            <a:avLst/>
            <a:gdLst/>
            <a:ahLst/>
            <a:cxnLst/>
            <a:rect l="l" t="t" r="r" b="b"/>
            <a:pathLst>
              <a:path w="39160" h="35746" extrusionOk="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1"/>
          <p:cNvSpPr/>
          <p:nvPr/>
        </p:nvSpPr>
        <p:spPr>
          <a:xfrm>
            <a:off x="8171550" y="336250"/>
            <a:ext cx="508525" cy="535925"/>
          </a:xfrm>
          <a:custGeom>
            <a:avLst/>
            <a:gdLst/>
            <a:ahLst/>
            <a:cxnLst/>
            <a:rect l="l" t="t" r="r" b="b"/>
            <a:pathLst>
              <a:path w="20341" h="21437" extrusionOk="0">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716250" y="543200"/>
            <a:ext cx="7360200" cy="548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4" name="Google Shape;34;p4"/>
          <p:cNvSpPr txBox="1">
            <a:spLocks noGrp="1"/>
          </p:cNvSpPr>
          <p:nvPr>
            <p:ph type="subTitle" idx="1"/>
          </p:nvPr>
        </p:nvSpPr>
        <p:spPr>
          <a:xfrm>
            <a:off x="716250" y="1304825"/>
            <a:ext cx="7711500" cy="3295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212121"/>
              </a:buClr>
              <a:buSzPts val="1200"/>
              <a:buFont typeface="Montserrat Medium"/>
              <a:buAutoNum type="arabicPeriod"/>
              <a:defRPr sz="1200"/>
            </a:lvl1pPr>
            <a:lvl2pPr lvl="1">
              <a:spcBef>
                <a:spcPts val="1600"/>
              </a:spcBef>
              <a:spcAft>
                <a:spcPts val="0"/>
              </a:spcAft>
              <a:buClr>
                <a:srgbClr val="212121"/>
              </a:buClr>
              <a:buSzPts val="1200"/>
              <a:buFont typeface="Montserrat Medium"/>
              <a:buAutoNum type="alphaLcPeriod"/>
              <a:defRPr/>
            </a:lvl2pPr>
            <a:lvl3pPr lvl="2">
              <a:spcBef>
                <a:spcPts val="1600"/>
              </a:spcBef>
              <a:spcAft>
                <a:spcPts val="0"/>
              </a:spcAft>
              <a:buClr>
                <a:srgbClr val="212121"/>
              </a:buClr>
              <a:buSzPts val="1200"/>
              <a:buFont typeface="Montserrat Medium"/>
              <a:buAutoNum type="romanLcPeriod"/>
              <a:defRPr/>
            </a:lvl3pPr>
            <a:lvl4pPr lvl="3">
              <a:spcBef>
                <a:spcPts val="1600"/>
              </a:spcBef>
              <a:spcAft>
                <a:spcPts val="0"/>
              </a:spcAft>
              <a:buClr>
                <a:srgbClr val="212121"/>
              </a:buClr>
              <a:buSzPts val="1200"/>
              <a:buFont typeface="Montserrat Medium"/>
              <a:buAutoNum type="arabicPeriod"/>
              <a:defRPr/>
            </a:lvl4pPr>
            <a:lvl5pPr lvl="4">
              <a:spcBef>
                <a:spcPts val="1600"/>
              </a:spcBef>
              <a:spcAft>
                <a:spcPts val="0"/>
              </a:spcAft>
              <a:buClr>
                <a:srgbClr val="212121"/>
              </a:buClr>
              <a:buSzPts val="1200"/>
              <a:buFont typeface="Montserrat Medium"/>
              <a:buAutoNum type="alphaLcPeriod"/>
              <a:defRPr/>
            </a:lvl5pPr>
            <a:lvl6pPr lvl="5">
              <a:spcBef>
                <a:spcPts val="1600"/>
              </a:spcBef>
              <a:spcAft>
                <a:spcPts val="0"/>
              </a:spcAft>
              <a:buClr>
                <a:srgbClr val="212121"/>
              </a:buClr>
              <a:buSzPts val="1200"/>
              <a:buFont typeface="Montserrat Medium"/>
              <a:buAutoNum type="romanLcPeriod"/>
              <a:defRPr/>
            </a:lvl6pPr>
            <a:lvl7pPr lvl="6">
              <a:spcBef>
                <a:spcPts val="1600"/>
              </a:spcBef>
              <a:spcAft>
                <a:spcPts val="0"/>
              </a:spcAft>
              <a:buClr>
                <a:srgbClr val="212121"/>
              </a:buClr>
              <a:buSzPts val="1200"/>
              <a:buFont typeface="Montserrat Medium"/>
              <a:buAutoNum type="arabicPeriod"/>
              <a:defRPr/>
            </a:lvl7pPr>
            <a:lvl8pPr lvl="7">
              <a:spcBef>
                <a:spcPts val="1600"/>
              </a:spcBef>
              <a:spcAft>
                <a:spcPts val="0"/>
              </a:spcAft>
              <a:buClr>
                <a:srgbClr val="212121"/>
              </a:buClr>
              <a:buSzPts val="1200"/>
              <a:buFont typeface="Montserrat Medium"/>
              <a:buAutoNum type="alphaLcPeriod"/>
              <a:defRPr/>
            </a:lvl8pPr>
            <a:lvl9pPr lvl="8">
              <a:spcBef>
                <a:spcPts val="1600"/>
              </a:spcBef>
              <a:spcAft>
                <a:spcPts val="1600"/>
              </a:spcAft>
              <a:buClr>
                <a:srgbClr val="212121"/>
              </a:buClr>
              <a:buSzPts val="1200"/>
              <a:buFont typeface="Montserrat Medium"/>
              <a:buAutoNum type="romanLcPeriod"/>
              <a:defRPr/>
            </a:lvl9pPr>
          </a:lstStyle>
          <a:p>
            <a:endParaRPr/>
          </a:p>
        </p:txBody>
      </p:sp>
      <p:sp>
        <p:nvSpPr>
          <p:cNvPr id="35" name="Google Shape;35;p4"/>
          <p:cNvSpPr/>
          <p:nvPr/>
        </p:nvSpPr>
        <p:spPr>
          <a:xfrm rot="5400000">
            <a:off x="8019700" y="353513"/>
            <a:ext cx="1493675" cy="754900"/>
          </a:xfrm>
          <a:custGeom>
            <a:avLst/>
            <a:gdLst/>
            <a:ahLst/>
            <a:cxnLst/>
            <a:rect l="l" t="t" r="r" b="b"/>
            <a:pathLst>
              <a:path w="59747" h="30196" extrusionOk="0">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rot="5400000">
            <a:off x="8804375" y="1237238"/>
            <a:ext cx="385600" cy="293625"/>
          </a:xfrm>
          <a:custGeom>
            <a:avLst/>
            <a:gdLst/>
            <a:ahLst/>
            <a:cxnLst/>
            <a:rect l="l" t="t" r="r" b="b"/>
            <a:pathLst>
              <a:path w="15424" h="11745" extrusionOk="0">
                <a:moveTo>
                  <a:pt x="0" y="0"/>
                </a:moveTo>
                <a:cubicBezTo>
                  <a:pt x="2724" y="4847"/>
                  <a:pt x="6686" y="8879"/>
                  <a:pt x="11497" y="11744"/>
                </a:cubicBezTo>
                <a:cubicBezTo>
                  <a:pt x="14291" y="8596"/>
                  <a:pt x="15423" y="4351"/>
                  <a:pt x="147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6"/>
          <p:cNvSpPr txBox="1">
            <a:spLocks noGrp="1"/>
          </p:cNvSpPr>
          <p:nvPr>
            <p:ph type="title"/>
          </p:nvPr>
        </p:nvSpPr>
        <p:spPr>
          <a:xfrm>
            <a:off x="716250" y="539496"/>
            <a:ext cx="2551200" cy="548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3" name="Google Shape;53;p6"/>
          <p:cNvSpPr/>
          <p:nvPr/>
        </p:nvSpPr>
        <p:spPr>
          <a:xfrm>
            <a:off x="7841775" y="-295700"/>
            <a:ext cx="1642200" cy="1192850"/>
          </a:xfrm>
          <a:custGeom>
            <a:avLst/>
            <a:gdLst/>
            <a:ahLst/>
            <a:cxnLst/>
            <a:rect l="l" t="t" r="r" b="b"/>
            <a:pathLst>
              <a:path w="65688" h="47714" extrusionOk="0">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7932850" y="-203725"/>
            <a:ext cx="549200" cy="742875"/>
          </a:xfrm>
          <a:custGeom>
            <a:avLst/>
            <a:gdLst/>
            <a:ahLst/>
            <a:cxnLst/>
            <a:rect l="l" t="t" r="r" b="b"/>
            <a:pathLst>
              <a:path w="21968" h="29715" extrusionOk="0">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5"/>
        <p:cNvGrpSpPr/>
        <p:nvPr/>
      </p:nvGrpSpPr>
      <p:grpSpPr>
        <a:xfrm>
          <a:off x="0" y="0"/>
          <a:ext cx="0" cy="0"/>
          <a:chOff x="0" y="0"/>
          <a:chExt cx="0" cy="0"/>
        </a:xfrm>
      </p:grpSpPr>
      <p:sp>
        <p:nvSpPr>
          <p:cNvPr id="76" name="Google Shape;76;p9"/>
          <p:cNvSpPr txBox="1">
            <a:spLocks noGrp="1"/>
          </p:cNvSpPr>
          <p:nvPr>
            <p:ph type="title"/>
          </p:nvPr>
        </p:nvSpPr>
        <p:spPr>
          <a:xfrm>
            <a:off x="716250" y="445578"/>
            <a:ext cx="3855900" cy="640200"/>
          </a:xfrm>
          <a:prstGeom prst="rect">
            <a:avLst/>
          </a:prstGeom>
        </p:spPr>
        <p:txBody>
          <a:bodyPr spcFirstLastPara="1" wrap="square" lIns="91425" tIns="91425" rIns="91425" bIns="91425" anchor="t" anchorCtr="0">
            <a:noAutofit/>
          </a:bodyPr>
          <a:lstStyle>
            <a:lvl1pPr lvl="0">
              <a:spcBef>
                <a:spcPts val="0"/>
              </a:spcBef>
              <a:spcAft>
                <a:spcPts val="0"/>
              </a:spcAft>
              <a:buSzPts val="3800"/>
              <a:buNone/>
              <a:defRPr sz="38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7" name="Google Shape;77;p9"/>
          <p:cNvSpPr txBox="1">
            <a:spLocks noGrp="1"/>
          </p:cNvSpPr>
          <p:nvPr>
            <p:ph type="subTitle" idx="1"/>
          </p:nvPr>
        </p:nvSpPr>
        <p:spPr>
          <a:xfrm>
            <a:off x="5148200" y="1371600"/>
            <a:ext cx="2844000" cy="30861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78" name="Google Shape;78;p9"/>
          <p:cNvSpPr/>
          <p:nvPr/>
        </p:nvSpPr>
        <p:spPr>
          <a:xfrm>
            <a:off x="0" y="4512650"/>
            <a:ext cx="1590075" cy="630850"/>
          </a:xfrm>
          <a:custGeom>
            <a:avLst/>
            <a:gdLst/>
            <a:ahLst/>
            <a:cxnLst/>
            <a:rect l="l" t="t" r="r" b="b"/>
            <a:pathLst>
              <a:path w="63603" h="25234" extrusionOk="0">
                <a:moveTo>
                  <a:pt x="34152" y="0"/>
                </a:moveTo>
                <a:cubicBezTo>
                  <a:pt x="11142" y="0"/>
                  <a:pt x="0" y="25234"/>
                  <a:pt x="0" y="25234"/>
                </a:cubicBezTo>
                <a:lnTo>
                  <a:pt x="63603" y="25234"/>
                </a:lnTo>
                <a:cubicBezTo>
                  <a:pt x="63178" y="21519"/>
                  <a:pt x="62081" y="17876"/>
                  <a:pt x="60383" y="14515"/>
                </a:cubicBezTo>
                <a:cubicBezTo>
                  <a:pt x="50903" y="13454"/>
                  <a:pt x="42378" y="7865"/>
                  <a:pt x="36895" y="118"/>
                </a:cubicBezTo>
                <a:cubicBezTo>
                  <a:pt x="35963" y="39"/>
                  <a:pt x="35048" y="0"/>
                  <a:pt x="34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a:off x="8313925" y="1595550"/>
            <a:ext cx="587225" cy="359950"/>
          </a:xfrm>
          <a:custGeom>
            <a:avLst/>
            <a:gdLst/>
            <a:ahLst/>
            <a:cxnLst/>
            <a:rect l="l" t="t" r="r" b="b"/>
            <a:pathLst>
              <a:path w="23489" h="14398" extrusionOk="0">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8119375" y="285825"/>
            <a:ext cx="1039125" cy="1679150"/>
          </a:xfrm>
          <a:custGeom>
            <a:avLst/>
            <a:gdLst/>
            <a:ahLst/>
            <a:cxnLst/>
            <a:rect l="l" t="t" r="r" b="b"/>
            <a:pathLst>
              <a:path w="41565" h="67166" extrusionOk="0">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a:off x="7689575" y="0"/>
            <a:ext cx="979000" cy="893650"/>
          </a:xfrm>
          <a:custGeom>
            <a:avLst/>
            <a:gdLst/>
            <a:ahLst/>
            <a:cxnLst/>
            <a:rect l="l" t="t" r="r" b="b"/>
            <a:pathLst>
              <a:path w="39160" h="35746" extrusionOk="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a:off x="8171550" y="336250"/>
            <a:ext cx="508525" cy="535925"/>
          </a:xfrm>
          <a:custGeom>
            <a:avLst/>
            <a:gdLst/>
            <a:ahLst/>
            <a:cxnLst/>
            <a:rect l="l" t="t" r="r" b="b"/>
            <a:pathLst>
              <a:path w="20341" h="21437" extrusionOk="0">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a:off x="922375" y="4512650"/>
            <a:ext cx="587225" cy="359950"/>
          </a:xfrm>
          <a:custGeom>
            <a:avLst/>
            <a:gdLst/>
            <a:ahLst/>
            <a:cxnLst/>
            <a:rect l="l" t="t" r="r" b="b"/>
            <a:pathLst>
              <a:path w="23489" h="14398" extrusionOk="0">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six columns ">
  <p:cSld name="TITLE_AND_TWO_COLUMNS_1">
    <p:spTree>
      <p:nvGrpSpPr>
        <p:cNvPr id="1" name="Shape 110"/>
        <p:cNvGrpSpPr/>
        <p:nvPr/>
      </p:nvGrpSpPr>
      <p:grpSpPr>
        <a:xfrm>
          <a:off x="0" y="0"/>
          <a:ext cx="0" cy="0"/>
          <a:chOff x="0" y="0"/>
          <a:chExt cx="0" cy="0"/>
        </a:xfrm>
      </p:grpSpPr>
      <p:sp>
        <p:nvSpPr>
          <p:cNvPr id="111" name="Google Shape;111;p13"/>
          <p:cNvSpPr txBox="1">
            <a:spLocks noGrp="1"/>
          </p:cNvSpPr>
          <p:nvPr>
            <p:ph type="title"/>
          </p:nvPr>
        </p:nvSpPr>
        <p:spPr>
          <a:xfrm>
            <a:off x="716250" y="539496"/>
            <a:ext cx="38556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2" name="Google Shape;112;p13"/>
          <p:cNvSpPr txBox="1">
            <a:spLocks noGrp="1"/>
          </p:cNvSpPr>
          <p:nvPr>
            <p:ph type="subTitle" idx="1"/>
          </p:nvPr>
        </p:nvSpPr>
        <p:spPr>
          <a:xfrm>
            <a:off x="6874133" y="4078998"/>
            <a:ext cx="1551900" cy="56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3" name="Google Shape;113;p13"/>
          <p:cNvSpPr txBox="1">
            <a:spLocks noGrp="1"/>
          </p:cNvSpPr>
          <p:nvPr>
            <p:ph type="subTitle" idx="2"/>
          </p:nvPr>
        </p:nvSpPr>
        <p:spPr>
          <a:xfrm>
            <a:off x="6875842" y="2851466"/>
            <a:ext cx="1551900" cy="56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4" name="Google Shape;114;p13"/>
          <p:cNvSpPr txBox="1">
            <a:spLocks noGrp="1"/>
          </p:cNvSpPr>
          <p:nvPr>
            <p:ph type="subTitle" idx="3"/>
          </p:nvPr>
        </p:nvSpPr>
        <p:spPr>
          <a:xfrm>
            <a:off x="6874137" y="3669179"/>
            <a:ext cx="1553400" cy="39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5" name="Google Shape;115;p13"/>
          <p:cNvSpPr txBox="1">
            <a:spLocks noGrp="1"/>
          </p:cNvSpPr>
          <p:nvPr>
            <p:ph type="subTitle" idx="4"/>
          </p:nvPr>
        </p:nvSpPr>
        <p:spPr>
          <a:xfrm>
            <a:off x="6874134" y="2443597"/>
            <a:ext cx="1553400" cy="39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6" name="Google Shape;116;p13"/>
          <p:cNvSpPr txBox="1">
            <a:spLocks noGrp="1"/>
          </p:cNvSpPr>
          <p:nvPr>
            <p:ph type="subTitle" idx="5"/>
          </p:nvPr>
        </p:nvSpPr>
        <p:spPr>
          <a:xfrm>
            <a:off x="6874987" y="1623941"/>
            <a:ext cx="1551900" cy="56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7" name="Google Shape;117;p13"/>
          <p:cNvSpPr txBox="1">
            <a:spLocks noGrp="1"/>
          </p:cNvSpPr>
          <p:nvPr>
            <p:ph type="subTitle" idx="6"/>
          </p:nvPr>
        </p:nvSpPr>
        <p:spPr>
          <a:xfrm>
            <a:off x="6873279" y="1216073"/>
            <a:ext cx="1553400" cy="39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8" name="Google Shape;118;p13"/>
          <p:cNvSpPr txBox="1">
            <a:spLocks noGrp="1"/>
          </p:cNvSpPr>
          <p:nvPr>
            <p:ph type="subTitle" idx="7"/>
          </p:nvPr>
        </p:nvSpPr>
        <p:spPr>
          <a:xfrm>
            <a:off x="720028" y="4078996"/>
            <a:ext cx="1548900" cy="560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19" name="Google Shape;119;p13"/>
          <p:cNvSpPr txBox="1">
            <a:spLocks noGrp="1"/>
          </p:cNvSpPr>
          <p:nvPr>
            <p:ph type="subTitle" idx="8"/>
          </p:nvPr>
        </p:nvSpPr>
        <p:spPr>
          <a:xfrm>
            <a:off x="721734" y="2851464"/>
            <a:ext cx="1548900" cy="560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20" name="Google Shape;120;p13"/>
          <p:cNvSpPr txBox="1">
            <a:spLocks noGrp="1"/>
          </p:cNvSpPr>
          <p:nvPr>
            <p:ph type="subTitle" idx="9"/>
          </p:nvPr>
        </p:nvSpPr>
        <p:spPr>
          <a:xfrm>
            <a:off x="720032" y="3669177"/>
            <a:ext cx="1550700" cy="394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21" name="Google Shape;121;p13"/>
          <p:cNvSpPr txBox="1">
            <a:spLocks noGrp="1"/>
          </p:cNvSpPr>
          <p:nvPr>
            <p:ph type="subTitle" idx="13"/>
          </p:nvPr>
        </p:nvSpPr>
        <p:spPr>
          <a:xfrm>
            <a:off x="720029" y="2443595"/>
            <a:ext cx="1550700" cy="394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22" name="Google Shape;122;p13"/>
          <p:cNvSpPr txBox="1">
            <a:spLocks noGrp="1"/>
          </p:cNvSpPr>
          <p:nvPr>
            <p:ph type="subTitle" idx="14"/>
          </p:nvPr>
        </p:nvSpPr>
        <p:spPr>
          <a:xfrm>
            <a:off x="720881" y="1623939"/>
            <a:ext cx="1548900" cy="560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23" name="Google Shape;123;p13"/>
          <p:cNvSpPr txBox="1">
            <a:spLocks noGrp="1"/>
          </p:cNvSpPr>
          <p:nvPr>
            <p:ph type="subTitle" idx="15"/>
          </p:nvPr>
        </p:nvSpPr>
        <p:spPr>
          <a:xfrm>
            <a:off x="719175" y="1216071"/>
            <a:ext cx="1550700" cy="394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grpSp>
        <p:nvGrpSpPr>
          <p:cNvPr id="124" name="Google Shape;124;p13"/>
          <p:cNvGrpSpPr/>
          <p:nvPr/>
        </p:nvGrpSpPr>
        <p:grpSpPr>
          <a:xfrm>
            <a:off x="8204100" y="-143550"/>
            <a:ext cx="1009050" cy="527050"/>
            <a:chOff x="6268475" y="1301925"/>
            <a:chExt cx="1009050" cy="527050"/>
          </a:xfrm>
        </p:grpSpPr>
        <p:sp>
          <p:nvSpPr>
            <p:cNvPr id="125" name="Google Shape;125;p13"/>
            <p:cNvSpPr/>
            <p:nvPr/>
          </p:nvSpPr>
          <p:spPr>
            <a:xfrm>
              <a:off x="6268475" y="1301925"/>
              <a:ext cx="1009050" cy="527050"/>
            </a:xfrm>
            <a:custGeom>
              <a:avLst/>
              <a:gdLst/>
              <a:ahLst/>
              <a:cxnLst/>
              <a:rect l="l" t="t" r="r" b="b"/>
              <a:pathLst>
                <a:path w="40362" h="21082" extrusionOk="0">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6320650" y="1408925"/>
              <a:ext cx="385600" cy="293625"/>
            </a:xfrm>
            <a:custGeom>
              <a:avLst/>
              <a:gdLst/>
              <a:ahLst/>
              <a:cxnLst/>
              <a:rect l="l" t="t" r="r" b="b"/>
              <a:pathLst>
                <a:path w="15424" h="11745" extrusionOk="0">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 name="Google Shape;127;p13"/>
          <p:cNvGrpSpPr/>
          <p:nvPr/>
        </p:nvGrpSpPr>
        <p:grpSpPr>
          <a:xfrm>
            <a:off x="-69425" y="-98462"/>
            <a:ext cx="1064775" cy="1144725"/>
            <a:chOff x="499875" y="1396550"/>
            <a:chExt cx="1064775" cy="1144725"/>
          </a:xfrm>
        </p:grpSpPr>
        <p:sp>
          <p:nvSpPr>
            <p:cNvPr id="128" name="Google Shape;128;p13"/>
            <p:cNvSpPr/>
            <p:nvPr/>
          </p:nvSpPr>
          <p:spPr>
            <a:xfrm>
              <a:off x="499875" y="1404500"/>
              <a:ext cx="628800" cy="1136775"/>
            </a:xfrm>
            <a:custGeom>
              <a:avLst/>
              <a:gdLst/>
              <a:ahLst/>
              <a:cxnLst/>
              <a:rect l="l" t="t" r="r" b="b"/>
              <a:pathLst>
                <a:path w="25152" h="45471" extrusionOk="0">
                  <a:moveTo>
                    <a:pt x="1" y="0"/>
                  </a:moveTo>
                  <a:lnTo>
                    <a:pt x="1" y="40574"/>
                  </a:lnTo>
                  <a:cubicBezTo>
                    <a:pt x="1" y="41777"/>
                    <a:pt x="2795" y="44005"/>
                    <a:pt x="3644" y="44571"/>
                  </a:cubicBezTo>
                  <a:cubicBezTo>
                    <a:pt x="4616" y="45195"/>
                    <a:pt x="5603" y="45471"/>
                    <a:pt x="6563" y="45471"/>
                  </a:cubicBezTo>
                  <a:cubicBezTo>
                    <a:pt x="8818" y="45471"/>
                    <a:pt x="10921" y="43946"/>
                    <a:pt x="12311" y="41812"/>
                  </a:cubicBezTo>
                  <a:cubicBezTo>
                    <a:pt x="14716" y="38027"/>
                    <a:pt x="16980" y="33641"/>
                    <a:pt x="20199" y="30316"/>
                  </a:cubicBezTo>
                  <a:cubicBezTo>
                    <a:pt x="20482" y="29997"/>
                    <a:pt x="20800" y="29679"/>
                    <a:pt x="21154" y="29396"/>
                  </a:cubicBezTo>
                  <a:cubicBezTo>
                    <a:pt x="21826" y="23665"/>
                    <a:pt x="24727" y="18289"/>
                    <a:pt x="24939" y="12487"/>
                  </a:cubicBezTo>
                  <a:cubicBezTo>
                    <a:pt x="25151" y="7960"/>
                    <a:pt x="23560" y="3573"/>
                    <a:pt x="20871" y="0"/>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1015450" y="1396550"/>
              <a:ext cx="549200" cy="742875"/>
            </a:xfrm>
            <a:custGeom>
              <a:avLst/>
              <a:gdLst/>
              <a:ahLst/>
              <a:cxnLst/>
              <a:rect l="l" t="t" r="r" b="b"/>
              <a:pathLst>
                <a:path w="21968" h="29715" extrusionOk="0">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10"/>
        <p:cNvGrpSpPr/>
        <p:nvPr/>
      </p:nvGrpSpPr>
      <p:grpSpPr>
        <a:xfrm>
          <a:off x="0" y="0"/>
          <a:ext cx="0" cy="0"/>
          <a:chOff x="0" y="0"/>
          <a:chExt cx="0" cy="0"/>
        </a:xfrm>
      </p:grpSpPr>
      <p:sp>
        <p:nvSpPr>
          <p:cNvPr id="211" name="Google Shape;211;p20"/>
          <p:cNvSpPr txBox="1">
            <a:spLocks noGrp="1"/>
          </p:cNvSpPr>
          <p:nvPr>
            <p:ph type="title"/>
          </p:nvPr>
        </p:nvSpPr>
        <p:spPr>
          <a:xfrm>
            <a:off x="2412150" y="539496"/>
            <a:ext cx="4319700" cy="548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sz="3000"/>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212" name="Google Shape;212;p20"/>
          <p:cNvSpPr txBox="1">
            <a:spLocks noGrp="1"/>
          </p:cNvSpPr>
          <p:nvPr>
            <p:ph type="subTitle" idx="1"/>
          </p:nvPr>
        </p:nvSpPr>
        <p:spPr>
          <a:xfrm>
            <a:off x="1097249" y="1496110"/>
            <a:ext cx="1579200" cy="709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13" name="Google Shape;213;p20"/>
          <p:cNvSpPr txBox="1">
            <a:spLocks noGrp="1"/>
          </p:cNvSpPr>
          <p:nvPr>
            <p:ph type="subTitle" idx="2"/>
          </p:nvPr>
        </p:nvSpPr>
        <p:spPr>
          <a:xfrm>
            <a:off x="716250" y="2185660"/>
            <a:ext cx="2130600" cy="709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400">
                <a:solidFill>
                  <a:schemeClr val="dk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14" name="Google Shape;214;p20"/>
          <p:cNvSpPr txBox="1">
            <a:spLocks noGrp="1"/>
          </p:cNvSpPr>
          <p:nvPr>
            <p:ph type="subTitle" idx="3"/>
          </p:nvPr>
        </p:nvSpPr>
        <p:spPr>
          <a:xfrm>
            <a:off x="6661463" y="1496110"/>
            <a:ext cx="1581900" cy="70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5" name="Google Shape;215;p20"/>
          <p:cNvSpPr txBox="1">
            <a:spLocks noGrp="1"/>
          </p:cNvSpPr>
          <p:nvPr>
            <p:ph type="subTitle" idx="4"/>
          </p:nvPr>
        </p:nvSpPr>
        <p:spPr>
          <a:xfrm>
            <a:off x="6297150" y="2185660"/>
            <a:ext cx="2130600" cy="70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6" name="Google Shape;216;p20"/>
          <p:cNvSpPr txBox="1">
            <a:spLocks noGrp="1"/>
          </p:cNvSpPr>
          <p:nvPr>
            <p:ph type="subTitle" idx="5"/>
          </p:nvPr>
        </p:nvSpPr>
        <p:spPr>
          <a:xfrm>
            <a:off x="1097250" y="3200920"/>
            <a:ext cx="1194900" cy="70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7" name="Google Shape;217;p20"/>
          <p:cNvSpPr txBox="1">
            <a:spLocks noGrp="1"/>
          </p:cNvSpPr>
          <p:nvPr>
            <p:ph type="subTitle" idx="6"/>
          </p:nvPr>
        </p:nvSpPr>
        <p:spPr>
          <a:xfrm>
            <a:off x="716250" y="3888622"/>
            <a:ext cx="2130600" cy="70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8" name="Google Shape;218;p20"/>
          <p:cNvSpPr txBox="1">
            <a:spLocks noGrp="1"/>
          </p:cNvSpPr>
          <p:nvPr>
            <p:ph type="subTitle" idx="7"/>
          </p:nvPr>
        </p:nvSpPr>
        <p:spPr>
          <a:xfrm>
            <a:off x="6661463" y="3200920"/>
            <a:ext cx="1581900" cy="70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9" name="Google Shape;219;p20"/>
          <p:cNvSpPr txBox="1">
            <a:spLocks noGrp="1"/>
          </p:cNvSpPr>
          <p:nvPr>
            <p:ph type="subTitle" idx="8"/>
          </p:nvPr>
        </p:nvSpPr>
        <p:spPr>
          <a:xfrm>
            <a:off x="6297150" y="3888622"/>
            <a:ext cx="2130600" cy="70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0" name="Google Shape;220;p20"/>
          <p:cNvSpPr txBox="1">
            <a:spLocks noGrp="1"/>
          </p:cNvSpPr>
          <p:nvPr>
            <p:ph type="title" idx="9" hasCustomPrompt="1"/>
          </p:nvPr>
        </p:nvSpPr>
        <p:spPr>
          <a:xfrm>
            <a:off x="716250" y="1481479"/>
            <a:ext cx="466200" cy="474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221" name="Google Shape;221;p20"/>
          <p:cNvSpPr txBox="1">
            <a:spLocks noGrp="1"/>
          </p:cNvSpPr>
          <p:nvPr>
            <p:ph type="title" idx="13" hasCustomPrompt="1"/>
          </p:nvPr>
        </p:nvSpPr>
        <p:spPr>
          <a:xfrm>
            <a:off x="6297150" y="1481471"/>
            <a:ext cx="465300" cy="474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222" name="Google Shape;222;p20"/>
          <p:cNvSpPr txBox="1">
            <a:spLocks noGrp="1"/>
          </p:cNvSpPr>
          <p:nvPr>
            <p:ph type="title" idx="14" hasCustomPrompt="1"/>
          </p:nvPr>
        </p:nvSpPr>
        <p:spPr>
          <a:xfrm>
            <a:off x="716250" y="3185876"/>
            <a:ext cx="466200" cy="474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223" name="Google Shape;223;p20"/>
          <p:cNvSpPr txBox="1">
            <a:spLocks noGrp="1"/>
          </p:cNvSpPr>
          <p:nvPr>
            <p:ph type="title" idx="15" hasCustomPrompt="1"/>
          </p:nvPr>
        </p:nvSpPr>
        <p:spPr>
          <a:xfrm>
            <a:off x="6297150" y="3185870"/>
            <a:ext cx="465300" cy="474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224" name="Google Shape;224;p20"/>
          <p:cNvSpPr/>
          <p:nvPr/>
        </p:nvSpPr>
        <p:spPr>
          <a:xfrm>
            <a:off x="8204100" y="-100825"/>
            <a:ext cx="1009050" cy="527050"/>
          </a:xfrm>
          <a:custGeom>
            <a:avLst/>
            <a:gdLst/>
            <a:ahLst/>
            <a:cxnLst/>
            <a:rect l="l" t="t" r="r" b="b"/>
            <a:pathLst>
              <a:path w="40362" h="21082" extrusionOk="0">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0"/>
          <p:cNvSpPr/>
          <p:nvPr/>
        </p:nvSpPr>
        <p:spPr>
          <a:xfrm>
            <a:off x="8256275" y="6175"/>
            <a:ext cx="385600" cy="293625"/>
          </a:xfrm>
          <a:custGeom>
            <a:avLst/>
            <a:gdLst/>
            <a:ahLst/>
            <a:cxnLst/>
            <a:rect l="l" t="t" r="r" b="b"/>
            <a:pathLst>
              <a:path w="15424" h="11745" extrusionOk="0">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0"/>
          <p:cNvSpPr/>
          <p:nvPr/>
        </p:nvSpPr>
        <p:spPr>
          <a:xfrm>
            <a:off x="-589400" y="-708725"/>
            <a:ext cx="1200975" cy="2428325"/>
          </a:xfrm>
          <a:custGeom>
            <a:avLst/>
            <a:gdLst/>
            <a:ahLst/>
            <a:cxnLst/>
            <a:rect l="l" t="t" r="r" b="b"/>
            <a:pathLst>
              <a:path w="48039" h="97133" extrusionOk="0">
                <a:moveTo>
                  <a:pt x="429" y="0"/>
                </a:moveTo>
                <a:cubicBezTo>
                  <a:pt x="160" y="0"/>
                  <a:pt x="1" y="52"/>
                  <a:pt x="1" y="173"/>
                </a:cubicBezTo>
                <a:cubicBezTo>
                  <a:pt x="1" y="633"/>
                  <a:pt x="72" y="62077"/>
                  <a:pt x="72" y="90447"/>
                </a:cubicBezTo>
                <a:cubicBezTo>
                  <a:pt x="5166" y="92004"/>
                  <a:pt x="10578" y="94161"/>
                  <a:pt x="14929" y="97133"/>
                </a:cubicBezTo>
                <a:cubicBezTo>
                  <a:pt x="32085" y="84115"/>
                  <a:pt x="48039" y="60875"/>
                  <a:pt x="31413" y="41278"/>
                </a:cubicBezTo>
                <a:cubicBezTo>
                  <a:pt x="28052" y="37281"/>
                  <a:pt x="24055" y="33885"/>
                  <a:pt x="21119" y="29604"/>
                </a:cubicBezTo>
                <a:cubicBezTo>
                  <a:pt x="18218" y="25324"/>
                  <a:pt x="17263" y="20372"/>
                  <a:pt x="16450" y="15384"/>
                </a:cubicBezTo>
                <a:cubicBezTo>
                  <a:pt x="15919" y="12201"/>
                  <a:pt x="15282" y="8982"/>
                  <a:pt x="13584" y="6258"/>
                </a:cubicBezTo>
                <a:cubicBezTo>
                  <a:pt x="11851" y="3463"/>
                  <a:pt x="9623" y="2367"/>
                  <a:pt x="6616" y="1482"/>
                </a:cubicBezTo>
                <a:cubicBezTo>
                  <a:pt x="6024" y="1334"/>
                  <a:pt x="1800" y="0"/>
                  <a:pt x="429" y="0"/>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0"/>
          <p:cNvSpPr/>
          <p:nvPr/>
        </p:nvSpPr>
        <p:spPr>
          <a:xfrm>
            <a:off x="-590275" y="1550675"/>
            <a:ext cx="374100" cy="365975"/>
          </a:xfrm>
          <a:custGeom>
            <a:avLst/>
            <a:gdLst/>
            <a:ahLst/>
            <a:cxnLst/>
            <a:rect l="l" t="t" r="r" b="b"/>
            <a:pathLst>
              <a:path w="14964" h="14639" extrusionOk="0">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3">
  <p:cSld name="CUSTOM_2_2_1">
    <p:spTree>
      <p:nvGrpSpPr>
        <p:cNvPr id="1" name="Shape 384"/>
        <p:cNvGrpSpPr/>
        <p:nvPr/>
      </p:nvGrpSpPr>
      <p:grpSpPr>
        <a:xfrm>
          <a:off x="0" y="0"/>
          <a:ext cx="0" cy="0"/>
          <a:chOff x="0" y="0"/>
          <a:chExt cx="0" cy="0"/>
        </a:xfrm>
      </p:grpSpPr>
      <p:sp>
        <p:nvSpPr>
          <p:cNvPr id="385" name="Google Shape;385;p34"/>
          <p:cNvSpPr txBox="1">
            <a:spLocks noGrp="1"/>
          </p:cNvSpPr>
          <p:nvPr>
            <p:ph type="title"/>
          </p:nvPr>
        </p:nvSpPr>
        <p:spPr>
          <a:xfrm>
            <a:off x="716250" y="540618"/>
            <a:ext cx="3578700" cy="544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386" name="Google Shape;386;p34"/>
          <p:cNvSpPr txBox="1">
            <a:spLocks noGrp="1"/>
          </p:cNvSpPr>
          <p:nvPr>
            <p:ph type="subTitle" idx="1"/>
          </p:nvPr>
        </p:nvSpPr>
        <p:spPr>
          <a:xfrm>
            <a:off x="4683979" y="1422984"/>
            <a:ext cx="1235100" cy="41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87" name="Google Shape;387;p34"/>
          <p:cNvSpPr txBox="1">
            <a:spLocks noGrp="1"/>
          </p:cNvSpPr>
          <p:nvPr>
            <p:ph type="subTitle" idx="2"/>
          </p:nvPr>
        </p:nvSpPr>
        <p:spPr>
          <a:xfrm>
            <a:off x="5970300" y="1472050"/>
            <a:ext cx="2455200" cy="73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88" name="Google Shape;388;p34"/>
          <p:cNvSpPr txBox="1">
            <a:spLocks noGrp="1"/>
          </p:cNvSpPr>
          <p:nvPr>
            <p:ph type="subTitle" idx="3"/>
          </p:nvPr>
        </p:nvSpPr>
        <p:spPr>
          <a:xfrm>
            <a:off x="4683979" y="2472868"/>
            <a:ext cx="1237200" cy="41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89" name="Google Shape;389;p34"/>
          <p:cNvSpPr txBox="1">
            <a:spLocks noGrp="1"/>
          </p:cNvSpPr>
          <p:nvPr>
            <p:ph type="subTitle" idx="4"/>
          </p:nvPr>
        </p:nvSpPr>
        <p:spPr>
          <a:xfrm>
            <a:off x="5968044" y="2521928"/>
            <a:ext cx="2459700" cy="73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90" name="Google Shape;390;p34"/>
          <p:cNvSpPr txBox="1">
            <a:spLocks noGrp="1"/>
          </p:cNvSpPr>
          <p:nvPr>
            <p:ph type="subTitle" idx="5"/>
          </p:nvPr>
        </p:nvSpPr>
        <p:spPr>
          <a:xfrm>
            <a:off x="4683979" y="3518053"/>
            <a:ext cx="1237200" cy="41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91" name="Google Shape;391;p34"/>
          <p:cNvSpPr txBox="1">
            <a:spLocks noGrp="1"/>
          </p:cNvSpPr>
          <p:nvPr>
            <p:ph type="subTitle" idx="6"/>
          </p:nvPr>
        </p:nvSpPr>
        <p:spPr>
          <a:xfrm>
            <a:off x="5970301" y="3567100"/>
            <a:ext cx="2455200" cy="73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92" name="Google Shape;392;p34"/>
          <p:cNvSpPr/>
          <p:nvPr/>
        </p:nvSpPr>
        <p:spPr>
          <a:xfrm flipH="1">
            <a:off x="-203650" y="4711500"/>
            <a:ext cx="720750" cy="504975"/>
          </a:xfrm>
          <a:custGeom>
            <a:avLst/>
            <a:gdLst/>
            <a:ahLst/>
            <a:cxnLst/>
            <a:rect l="l" t="t" r="r" b="b"/>
            <a:pathLst>
              <a:path w="28830" h="20199" extrusionOk="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flipH="1">
            <a:off x="-208975" y="3394125"/>
            <a:ext cx="1117850" cy="1586525"/>
          </a:xfrm>
          <a:custGeom>
            <a:avLst/>
            <a:gdLst/>
            <a:ahLst/>
            <a:cxnLst/>
            <a:rect l="l" t="t" r="r" b="b"/>
            <a:pathLst>
              <a:path w="44714" h="63461" extrusionOk="0">
                <a:moveTo>
                  <a:pt x="44713" y="1"/>
                </a:moveTo>
                <a:cubicBezTo>
                  <a:pt x="44678" y="7040"/>
                  <a:pt x="34879" y="11992"/>
                  <a:pt x="29502" y="14150"/>
                </a:cubicBezTo>
                <a:cubicBezTo>
                  <a:pt x="27415" y="14964"/>
                  <a:pt x="25258" y="15671"/>
                  <a:pt x="23100" y="16343"/>
                </a:cubicBezTo>
                <a:cubicBezTo>
                  <a:pt x="23595" y="17015"/>
                  <a:pt x="24019" y="17723"/>
                  <a:pt x="24373" y="18466"/>
                </a:cubicBezTo>
                <a:cubicBezTo>
                  <a:pt x="25541" y="21083"/>
                  <a:pt x="25682" y="24055"/>
                  <a:pt x="24798" y="26778"/>
                </a:cubicBezTo>
                <a:cubicBezTo>
                  <a:pt x="23666" y="30245"/>
                  <a:pt x="20836" y="33004"/>
                  <a:pt x="17475" y="34455"/>
                </a:cubicBezTo>
                <a:cubicBezTo>
                  <a:pt x="15798" y="35190"/>
                  <a:pt x="13648" y="35654"/>
                  <a:pt x="11545" y="35654"/>
                </a:cubicBezTo>
                <a:cubicBezTo>
                  <a:pt x="9702" y="35654"/>
                  <a:pt x="7895" y="35297"/>
                  <a:pt x="6474" y="34455"/>
                </a:cubicBezTo>
                <a:lnTo>
                  <a:pt x="6439" y="34455"/>
                </a:lnTo>
                <a:cubicBezTo>
                  <a:pt x="5342" y="33782"/>
                  <a:pt x="4493" y="32757"/>
                  <a:pt x="3679" y="31731"/>
                </a:cubicBezTo>
                <a:lnTo>
                  <a:pt x="3644" y="31695"/>
                </a:lnTo>
                <a:cubicBezTo>
                  <a:pt x="3113" y="33146"/>
                  <a:pt x="2689" y="34631"/>
                  <a:pt x="2371" y="36152"/>
                </a:cubicBezTo>
                <a:cubicBezTo>
                  <a:pt x="1" y="46835"/>
                  <a:pt x="6403" y="56669"/>
                  <a:pt x="15636" y="63461"/>
                </a:cubicBezTo>
                <a:cubicBezTo>
                  <a:pt x="16626" y="61515"/>
                  <a:pt x="17900" y="59676"/>
                  <a:pt x="19385" y="58049"/>
                </a:cubicBezTo>
                <a:cubicBezTo>
                  <a:pt x="22763" y="54488"/>
                  <a:pt x="27293" y="52708"/>
                  <a:pt x="32052" y="52708"/>
                </a:cubicBezTo>
                <a:cubicBezTo>
                  <a:pt x="32824" y="52708"/>
                  <a:pt x="33603" y="52755"/>
                  <a:pt x="34384" y="52849"/>
                </a:cubicBezTo>
                <a:cubicBezTo>
                  <a:pt x="36754" y="53132"/>
                  <a:pt x="43263" y="53910"/>
                  <a:pt x="44501" y="56881"/>
                </a:cubicBezTo>
                <a:cubicBezTo>
                  <a:pt x="44572" y="35454"/>
                  <a:pt x="44713" y="30"/>
                  <a:pt x="44713" y="1"/>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p:nvPr/>
        </p:nvSpPr>
        <p:spPr>
          <a:xfrm flipH="1">
            <a:off x="331375" y="3648825"/>
            <a:ext cx="688050" cy="537700"/>
          </a:xfrm>
          <a:custGeom>
            <a:avLst/>
            <a:gdLst/>
            <a:ahLst/>
            <a:cxnLst/>
            <a:rect l="l" t="t" r="r" b="b"/>
            <a:pathLst>
              <a:path w="27522" h="21508" extrusionOk="0">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4"/>
          <p:cNvSpPr/>
          <p:nvPr/>
        </p:nvSpPr>
        <p:spPr>
          <a:xfrm flipH="1">
            <a:off x="265925" y="3802700"/>
            <a:ext cx="550975" cy="481800"/>
          </a:xfrm>
          <a:custGeom>
            <a:avLst/>
            <a:gdLst/>
            <a:ahLst/>
            <a:cxnLst/>
            <a:rect l="l" t="t" r="r" b="b"/>
            <a:pathLst>
              <a:path w="22039" h="19272" extrusionOk="0">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4"/>
          <p:cNvSpPr/>
          <p:nvPr/>
        </p:nvSpPr>
        <p:spPr>
          <a:xfrm rot="10800000">
            <a:off x="7360250" y="0"/>
            <a:ext cx="1783750" cy="545675"/>
          </a:xfrm>
          <a:custGeom>
            <a:avLst/>
            <a:gdLst/>
            <a:ahLst/>
            <a:cxnLst/>
            <a:rect l="l" t="t" r="r" b="b"/>
            <a:pathLst>
              <a:path w="71350" h="21827" extrusionOk="0">
                <a:moveTo>
                  <a:pt x="34242" y="1"/>
                </a:moveTo>
                <a:cubicBezTo>
                  <a:pt x="29988" y="1"/>
                  <a:pt x="25770" y="443"/>
                  <a:pt x="21791" y="1239"/>
                </a:cubicBezTo>
                <a:cubicBezTo>
                  <a:pt x="21069" y="1389"/>
                  <a:pt x="5824" y="3432"/>
                  <a:pt x="1272" y="3432"/>
                </a:cubicBezTo>
                <a:cubicBezTo>
                  <a:pt x="470" y="3432"/>
                  <a:pt x="0" y="3368"/>
                  <a:pt x="0" y="3220"/>
                </a:cubicBezTo>
                <a:lnTo>
                  <a:pt x="0" y="21827"/>
                </a:lnTo>
                <a:lnTo>
                  <a:pt x="71349" y="21827"/>
                </a:lnTo>
                <a:cubicBezTo>
                  <a:pt x="70960" y="19456"/>
                  <a:pt x="70040" y="17193"/>
                  <a:pt x="68625" y="15247"/>
                </a:cubicBezTo>
                <a:lnTo>
                  <a:pt x="67777" y="15212"/>
                </a:lnTo>
                <a:cubicBezTo>
                  <a:pt x="63850" y="14964"/>
                  <a:pt x="60030" y="13797"/>
                  <a:pt x="56634" y="11887"/>
                </a:cubicBezTo>
                <a:cubicBezTo>
                  <a:pt x="52424" y="9410"/>
                  <a:pt x="49028" y="5767"/>
                  <a:pt x="46906" y="1416"/>
                </a:cubicBezTo>
                <a:cubicBezTo>
                  <a:pt x="42785" y="443"/>
                  <a:pt x="38496" y="1"/>
                  <a:pt x="34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4"/>
          <p:cNvSpPr/>
          <p:nvPr/>
        </p:nvSpPr>
        <p:spPr>
          <a:xfrm rot="10800000">
            <a:off x="7428350" y="164475"/>
            <a:ext cx="543025" cy="345825"/>
          </a:xfrm>
          <a:custGeom>
            <a:avLst/>
            <a:gdLst/>
            <a:ahLst/>
            <a:cxnLst/>
            <a:rect l="l" t="t" r="r" b="b"/>
            <a:pathLst>
              <a:path w="21721" h="13833" extrusionOk="0">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2_1">
    <p:spTree>
      <p:nvGrpSpPr>
        <p:cNvPr id="1" name="Shape 398"/>
        <p:cNvGrpSpPr/>
        <p:nvPr/>
      </p:nvGrpSpPr>
      <p:grpSpPr>
        <a:xfrm>
          <a:off x="0" y="0"/>
          <a:ext cx="0" cy="0"/>
          <a:chOff x="0" y="0"/>
          <a:chExt cx="0" cy="0"/>
        </a:xfrm>
      </p:grpSpPr>
      <p:sp>
        <p:nvSpPr>
          <p:cNvPr id="399" name="Google Shape;399;p35"/>
          <p:cNvSpPr txBox="1">
            <a:spLocks noGrp="1"/>
          </p:cNvSpPr>
          <p:nvPr>
            <p:ph type="title"/>
          </p:nvPr>
        </p:nvSpPr>
        <p:spPr>
          <a:xfrm>
            <a:off x="716250" y="540865"/>
            <a:ext cx="25623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400" name="Google Shape;400;p35"/>
          <p:cNvSpPr txBox="1">
            <a:spLocks noGrp="1"/>
          </p:cNvSpPr>
          <p:nvPr>
            <p:ph type="subTitle" idx="1"/>
          </p:nvPr>
        </p:nvSpPr>
        <p:spPr>
          <a:xfrm>
            <a:off x="716239" y="1382530"/>
            <a:ext cx="2130600" cy="438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01" name="Google Shape;401;p35"/>
          <p:cNvSpPr txBox="1">
            <a:spLocks noGrp="1"/>
          </p:cNvSpPr>
          <p:nvPr>
            <p:ph type="subTitle" idx="2"/>
          </p:nvPr>
        </p:nvSpPr>
        <p:spPr>
          <a:xfrm>
            <a:off x="716239" y="1794884"/>
            <a:ext cx="2130600" cy="125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02" name="Google Shape;402;p35"/>
          <p:cNvSpPr txBox="1">
            <a:spLocks noGrp="1"/>
          </p:cNvSpPr>
          <p:nvPr>
            <p:ph type="subTitle" idx="3"/>
          </p:nvPr>
        </p:nvSpPr>
        <p:spPr>
          <a:xfrm>
            <a:off x="6275589" y="1382530"/>
            <a:ext cx="2130600" cy="43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03" name="Google Shape;403;p35"/>
          <p:cNvSpPr txBox="1">
            <a:spLocks noGrp="1"/>
          </p:cNvSpPr>
          <p:nvPr>
            <p:ph type="subTitle" idx="4"/>
          </p:nvPr>
        </p:nvSpPr>
        <p:spPr>
          <a:xfrm>
            <a:off x="6275589" y="1794884"/>
            <a:ext cx="2130600" cy="12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04" name="Google Shape;404;p35"/>
          <p:cNvSpPr txBox="1">
            <a:spLocks noGrp="1"/>
          </p:cNvSpPr>
          <p:nvPr>
            <p:ph type="subTitle" idx="5"/>
          </p:nvPr>
        </p:nvSpPr>
        <p:spPr>
          <a:xfrm>
            <a:off x="716239" y="3120567"/>
            <a:ext cx="2130600" cy="438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05" name="Google Shape;405;p35"/>
          <p:cNvSpPr txBox="1">
            <a:spLocks noGrp="1"/>
          </p:cNvSpPr>
          <p:nvPr>
            <p:ph type="subTitle" idx="6"/>
          </p:nvPr>
        </p:nvSpPr>
        <p:spPr>
          <a:xfrm>
            <a:off x="716239" y="3532239"/>
            <a:ext cx="2130600" cy="125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06" name="Google Shape;406;p35"/>
          <p:cNvSpPr txBox="1">
            <a:spLocks noGrp="1"/>
          </p:cNvSpPr>
          <p:nvPr>
            <p:ph type="subTitle" idx="7"/>
          </p:nvPr>
        </p:nvSpPr>
        <p:spPr>
          <a:xfrm>
            <a:off x="6275589" y="3120567"/>
            <a:ext cx="2130600" cy="43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07" name="Google Shape;407;p35"/>
          <p:cNvSpPr txBox="1">
            <a:spLocks noGrp="1"/>
          </p:cNvSpPr>
          <p:nvPr>
            <p:ph type="subTitle" idx="8"/>
          </p:nvPr>
        </p:nvSpPr>
        <p:spPr>
          <a:xfrm>
            <a:off x="6275589" y="3532239"/>
            <a:ext cx="2130600" cy="12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408" name="Google Shape;408;p35"/>
          <p:cNvGrpSpPr/>
          <p:nvPr/>
        </p:nvGrpSpPr>
        <p:grpSpPr>
          <a:xfrm rot="5400000">
            <a:off x="8425408" y="-1217177"/>
            <a:ext cx="900907" cy="3335276"/>
            <a:chOff x="2810675" y="1400175"/>
            <a:chExt cx="1201850" cy="2625375"/>
          </a:xfrm>
        </p:grpSpPr>
        <p:sp>
          <p:nvSpPr>
            <p:cNvPr id="409" name="Google Shape;409;p35"/>
            <p:cNvSpPr/>
            <p:nvPr/>
          </p:nvSpPr>
          <p:spPr>
            <a:xfrm>
              <a:off x="2811550" y="1400175"/>
              <a:ext cx="1200975" cy="2428325"/>
            </a:xfrm>
            <a:custGeom>
              <a:avLst/>
              <a:gdLst/>
              <a:ahLst/>
              <a:cxnLst/>
              <a:rect l="l" t="t" r="r" b="b"/>
              <a:pathLst>
                <a:path w="48039" h="97133" extrusionOk="0">
                  <a:moveTo>
                    <a:pt x="429" y="0"/>
                  </a:moveTo>
                  <a:cubicBezTo>
                    <a:pt x="160" y="0"/>
                    <a:pt x="1" y="52"/>
                    <a:pt x="1" y="173"/>
                  </a:cubicBezTo>
                  <a:cubicBezTo>
                    <a:pt x="1" y="633"/>
                    <a:pt x="72" y="62077"/>
                    <a:pt x="72" y="90447"/>
                  </a:cubicBezTo>
                  <a:cubicBezTo>
                    <a:pt x="5166" y="92004"/>
                    <a:pt x="10578" y="94161"/>
                    <a:pt x="14929" y="97133"/>
                  </a:cubicBezTo>
                  <a:cubicBezTo>
                    <a:pt x="32085" y="84115"/>
                    <a:pt x="48039" y="60875"/>
                    <a:pt x="31413" y="41278"/>
                  </a:cubicBezTo>
                  <a:cubicBezTo>
                    <a:pt x="28052" y="37281"/>
                    <a:pt x="24055" y="33885"/>
                    <a:pt x="21119" y="29604"/>
                  </a:cubicBezTo>
                  <a:cubicBezTo>
                    <a:pt x="18218" y="25324"/>
                    <a:pt x="17263" y="20372"/>
                    <a:pt x="16450" y="15384"/>
                  </a:cubicBezTo>
                  <a:cubicBezTo>
                    <a:pt x="15919" y="12201"/>
                    <a:pt x="15282" y="8982"/>
                    <a:pt x="13584" y="6258"/>
                  </a:cubicBezTo>
                  <a:cubicBezTo>
                    <a:pt x="11851" y="3463"/>
                    <a:pt x="9623" y="2367"/>
                    <a:pt x="6616" y="1482"/>
                  </a:cubicBezTo>
                  <a:cubicBezTo>
                    <a:pt x="6024" y="1334"/>
                    <a:pt x="1800" y="0"/>
                    <a:pt x="429"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5"/>
            <p:cNvSpPr/>
            <p:nvPr/>
          </p:nvSpPr>
          <p:spPr>
            <a:xfrm>
              <a:off x="2810675" y="3659575"/>
              <a:ext cx="374100" cy="365975"/>
            </a:xfrm>
            <a:custGeom>
              <a:avLst/>
              <a:gdLst/>
              <a:ahLst/>
              <a:cxnLst/>
              <a:rect l="l" t="t" r="r" b="b"/>
              <a:pathLst>
                <a:path w="14964" h="14639" extrusionOk="0">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35"/>
          <p:cNvSpPr/>
          <p:nvPr/>
        </p:nvSpPr>
        <p:spPr>
          <a:xfrm rot="-3827617">
            <a:off x="6721359" y="-364131"/>
            <a:ext cx="713401" cy="893601"/>
          </a:xfrm>
          <a:custGeom>
            <a:avLst/>
            <a:gdLst/>
            <a:ahLst/>
            <a:cxnLst/>
            <a:rect l="l" t="t" r="r" b="b"/>
            <a:pathLst>
              <a:path w="39160" h="35746" extrusionOk="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5"/>
          <p:cNvSpPr/>
          <p:nvPr/>
        </p:nvSpPr>
        <p:spPr>
          <a:xfrm rot="10800000" flipH="1">
            <a:off x="-304675" y="4429302"/>
            <a:ext cx="1493675" cy="754900"/>
          </a:xfrm>
          <a:custGeom>
            <a:avLst/>
            <a:gdLst/>
            <a:ahLst/>
            <a:cxnLst/>
            <a:rect l="l" t="t" r="r" b="b"/>
            <a:pathLst>
              <a:path w="59747" h="30196" extrusionOk="0">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5"/>
          <p:cNvSpPr/>
          <p:nvPr/>
        </p:nvSpPr>
        <p:spPr>
          <a:xfrm rot="10800000" flipH="1">
            <a:off x="902450" y="4890577"/>
            <a:ext cx="385600" cy="293625"/>
          </a:xfrm>
          <a:custGeom>
            <a:avLst/>
            <a:gdLst/>
            <a:ahLst/>
            <a:cxnLst/>
            <a:rect l="l" t="t" r="r" b="b"/>
            <a:pathLst>
              <a:path w="15424" h="11745" extrusionOk="0">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6250" y="543200"/>
            <a:ext cx="7711500" cy="474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Palanquin SemiBold"/>
              <a:buNone/>
              <a:defRPr sz="3000">
                <a:solidFill>
                  <a:schemeClr val="dk1"/>
                </a:solidFill>
                <a:latin typeface="Palanquin SemiBold"/>
                <a:ea typeface="Palanquin SemiBold"/>
                <a:cs typeface="Palanquin SemiBold"/>
                <a:sym typeface="Palanquin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6250" y="1701675"/>
            <a:ext cx="7711500" cy="2867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 id="2147483658" r:id="rId5"/>
    <p:sldLayoutId id="2147483659" r:id="rId6"/>
    <p:sldLayoutId id="2147483666" r:id="rId7"/>
    <p:sldLayoutId id="2147483680" r:id="rId8"/>
    <p:sldLayoutId id="2147483681" r:id="rId9"/>
    <p:sldLayoutId id="2147483684" r:id="rId10"/>
    <p:sldLayoutId id="2147483685" r:id="rId11"/>
    <p:sldLayoutId id="2147483686" r:id="rId12"/>
    <p:sldLayoutId id="214748368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0.xm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s://www.macleans.ca/news/canada/canadas-sham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www12.statcan.gc.ca/census-recensement/2016/as-sa/fogs-spg/Facts-PR-Eng.cfm?TOPIC=9&amp;LANG=Eng&amp;GK=PR&amp;GC=62" TargetMode="External"/><Relationship Id="rId4" Type="http://schemas.openxmlformats.org/officeDocument/2006/relationships/hyperlink" Target="https://www150.statcan.gc.ca/n1/pub/85-002-x/2019001/article/00016-eng.ht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microsoft.com/office/2018/10/relationships/comments" Target="../comments/modernComment_138_D6A5B923.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pic>
        <p:nvPicPr>
          <p:cNvPr id="10" name="Picture 10">
            <a:extLst>
              <a:ext uri="{FF2B5EF4-FFF2-40B4-BE49-F238E27FC236}">
                <a16:creationId xmlns:a16="http://schemas.microsoft.com/office/drawing/2014/main" id="{0913B5B6-B1B4-49EE-8438-18528419922F}"/>
              </a:ext>
            </a:extLst>
          </p:cNvPr>
          <p:cNvPicPr>
            <a:picLocks noChangeAspect="1"/>
          </p:cNvPicPr>
          <p:nvPr/>
        </p:nvPicPr>
        <p:blipFill>
          <a:blip r:embed="rId4"/>
          <a:stretch>
            <a:fillRect/>
          </a:stretch>
        </p:blipFill>
        <p:spPr>
          <a:xfrm>
            <a:off x="4738007" y="281668"/>
            <a:ext cx="4219575" cy="4205967"/>
          </a:xfrm>
          <a:prstGeom prst="rect">
            <a:avLst/>
          </a:prstGeom>
        </p:spPr>
      </p:pic>
      <p:sp>
        <p:nvSpPr>
          <p:cNvPr id="484" name="Google Shape;484;p44"/>
          <p:cNvSpPr txBox="1">
            <a:spLocks noGrp="1"/>
          </p:cNvSpPr>
          <p:nvPr>
            <p:ph type="ctrTitle"/>
          </p:nvPr>
        </p:nvSpPr>
        <p:spPr>
          <a:xfrm flipH="1">
            <a:off x="1098924" y="1393575"/>
            <a:ext cx="3704303" cy="1903500"/>
          </a:xfrm>
          <a:prstGeom prst="rect">
            <a:avLst/>
          </a:prstGeom>
        </p:spPr>
        <p:txBody>
          <a:bodyPr spcFirstLastPara="1" wrap="square" lIns="91425" tIns="91425" rIns="91425" bIns="91425" anchor="ctr" anchorCtr="0">
            <a:noAutofit/>
          </a:bodyPr>
          <a:lstStyle/>
          <a:p>
            <a:r>
              <a:rPr lang="en" sz="3200"/>
              <a:t>Nunavut: The Deadliest Territory</a:t>
            </a:r>
            <a:br>
              <a:rPr lang="en" sz="4000"/>
            </a:br>
            <a:r>
              <a:rPr lang="en" sz="1800"/>
              <a:t>Data Visualization</a:t>
            </a:r>
            <a:br>
              <a:rPr lang="en" sz="1800"/>
            </a:br>
            <a:r>
              <a:rPr lang="en" sz="1800"/>
              <a:t>Competition</a:t>
            </a:r>
            <a:endParaRPr lang="en" sz="5100"/>
          </a:p>
        </p:txBody>
      </p:sp>
      <p:sp>
        <p:nvSpPr>
          <p:cNvPr id="485" name="Google Shape;485;p44"/>
          <p:cNvSpPr txBox="1">
            <a:spLocks noGrp="1"/>
          </p:cNvSpPr>
          <p:nvPr>
            <p:ph type="subTitle" idx="1"/>
          </p:nvPr>
        </p:nvSpPr>
        <p:spPr>
          <a:xfrm>
            <a:off x="1098950" y="3157863"/>
            <a:ext cx="2274900" cy="746400"/>
          </a:xfrm>
          <a:prstGeom prst="rect">
            <a:avLst/>
          </a:prstGeom>
        </p:spPr>
        <p:txBody>
          <a:bodyPr spcFirstLastPara="1" wrap="square" lIns="91425" tIns="91425" rIns="91425" bIns="91425" anchor="t" anchorCtr="0">
            <a:noAutofit/>
          </a:bodyPr>
          <a:lstStyle/>
          <a:p>
            <a:pPr marL="0" indent="0"/>
            <a:r>
              <a:rPr lang="en"/>
              <a:t>Apery Kira, Jun Huang, Tijana Rajic, Valay Shah</a:t>
            </a:r>
            <a:endParaRPr/>
          </a:p>
        </p:txBody>
      </p:sp>
      <p:pic>
        <p:nvPicPr>
          <p:cNvPr id="2" name="Graphic 2" descr="Skull with solid fill">
            <a:extLst>
              <a:ext uri="{FF2B5EF4-FFF2-40B4-BE49-F238E27FC236}">
                <a16:creationId xmlns:a16="http://schemas.microsoft.com/office/drawing/2014/main" id="{91B381C7-436B-4660-9FDE-EF6B4DF74DE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23659" y="1496837"/>
            <a:ext cx="580127" cy="580127"/>
          </a:xfrm>
          <a:prstGeom prst="rect">
            <a:avLst/>
          </a:prstGeom>
        </p:spPr>
      </p:pic>
      <p:pic>
        <p:nvPicPr>
          <p:cNvPr id="6" name="Picture 6" descr="A picture containing chain&#10;&#10;Description automatically generated">
            <a:extLst>
              <a:ext uri="{FF2B5EF4-FFF2-40B4-BE49-F238E27FC236}">
                <a16:creationId xmlns:a16="http://schemas.microsoft.com/office/drawing/2014/main" id="{2101D221-9451-4863-8A5E-73E2A04AF698}"/>
              </a:ext>
            </a:extLst>
          </p:cNvPr>
          <p:cNvPicPr>
            <a:picLocks noChangeAspect="1"/>
          </p:cNvPicPr>
          <p:nvPr/>
        </p:nvPicPr>
        <p:blipFill>
          <a:blip r:embed="rId7"/>
          <a:stretch>
            <a:fillRect/>
          </a:stretch>
        </p:blipFill>
        <p:spPr>
          <a:xfrm>
            <a:off x="5976257" y="3478244"/>
            <a:ext cx="776969" cy="90163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pic>
        <p:nvPicPr>
          <p:cNvPr id="1132" name="Google Shape;1132;p77"/>
          <p:cNvPicPr preferRelativeResize="0"/>
          <p:nvPr/>
        </p:nvPicPr>
        <p:blipFill rotWithShape="1">
          <a:blip r:embed="rId3">
            <a:alphaModFix/>
          </a:blip>
          <a:srcRect l="3817" t="13431" r="2846" b="2464"/>
          <a:stretch/>
        </p:blipFill>
        <p:spPr>
          <a:xfrm>
            <a:off x="767325" y="866325"/>
            <a:ext cx="3896100" cy="3511200"/>
          </a:xfrm>
          <a:prstGeom prst="ellipse">
            <a:avLst/>
          </a:prstGeom>
          <a:noFill/>
          <a:ln>
            <a:noFill/>
          </a:ln>
        </p:spPr>
      </p:pic>
      <p:sp>
        <p:nvSpPr>
          <p:cNvPr id="1133" name="Google Shape;1133;p77"/>
          <p:cNvSpPr txBox="1">
            <a:spLocks noGrp="1"/>
          </p:cNvSpPr>
          <p:nvPr>
            <p:ph type="ctrTitle"/>
          </p:nvPr>
        </p:nvSpPr>
        <p:spPr>
          <a:xfrm flipH="1">
            <a:off x="4872006" y="1776000"/>
            <a:ext cx="3686067" cy="159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 you!</a:t>
            </a:r>
            <a:endParaRPr/>
          </a:p>
        </p:txBody>
      </p:sp>
      <p:sp>
        <p:nvSpPr>
          <p:cNvPr id="4" name="Rectangle 3">
            <a:extLst>
              <a:ext uri="{FF2B5EF4-FFF2-40B4-BE49-F238E27FC236}">
                <a16:creationId xmlns:a16="http://schemas.microsoft.com/office/drawing/2014/main" id="{ECC36237-4160-4DA4-8492-C5560AF48055}"/>
              </a:ext>
            </a:extLst>
          </p:cNvPr>
          <p:cNvSpPr/>
          <p:nvPr/>
        </p:nvSpPr>
        <p:spPr>
          <a:xfrm>
            <a:off x="4872006" y="3817398"/>
            <a:ext cx="3686067" cy="10209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DFF9-59E4-4840-BE0D-CF76C566A2E0}"/>
              </a:ext>
            </a:extLst>
          </p:cNvPr>
          <p:cNvSpPr>
            <a:spLocks noGrp="1"/>
          </p:cNvSpPr>
          <p:nvPr>
            <p:ph type="title"/>
          </p:nvPr>
        </p:nvSpPr>
        <p:spPr/>
        <p:txBody>
          <a:bodyPr/>
          <a:lstStyle/>
          <a:p>
            <a:r>
              <a:rPr lang="en-US"/>
              <a:t>Appendix</a:t>
            </a:r>
          </a:p>
        </p:txBody>
      </p:sp>
      <p:sp>
        <p:nvSpPr>
          <p:cNvPr id="3" name="Subtitle 2">
            <a:extLst>
              <a:ext uri="{FF2B5EF4-FFF2-40B4-BE49-F238E27FC236}">
                <a16:creationId xmlns:a16="http://schemas.microsoft.com/office/drawing/2014/main" id="{4AAEB307-B4B7-4F9E-AD46-98421900FDB2}"/>
              </a:ext>
            </a:extLst>
          </p:cNvPr>
          <p:cNvSpPr>
            <a:spLocks noGrp="1"/>
          </p:cNvSpPr>
          <p:nvPr>
            <p:ph type="subTitle" idx="1"/>
          </p:nvPr>
        </p:nvSpPr>
        <p:spPr/>
        <p:txBody>
          <a:bodyPr/>
          <a:lstStyle/>
          <a:p>
            <a:pPr marL="285750" indent="-171450">
              <a:buFont typeface="Arial"/>
              <a:buChar char="•"/>
            </a:pPr>
            <a:r>
              <a:rPr lang="en-US" sz="2000"/>
              <a:t>Incarceration Rates </a:t>
            </a:r>
          </a:p>
          <a:p>
            <a:pPr marL="285750" indent="-171450">
              <a:buFont typeface="Arial"/>
              <a:buChar char="•"/>
            </a:pPr>
            <a:r>
              <a:rPr lang="en-US" sz="2000"/>
              <a:t>Crime incidents </a:t>
            </a:r>
          </a:p>
          <a:p>
            <a:pPr marL="285750" indent="-171450">
              <a:buFont typeface="Arial"/>
              <a:buChar char="•"/>
            </a:pPr>
            <a:r>
              <a:rPr lang="en-US" sz="2000"/>
              <a:t>Crime severity </a:t>
            </a:r>
          </a:p>
          <a:p>
            <a:pPr marL="285750" indent="-171450">
              <a:buFont typeface="Arial"/>
              <a:buChar char="•"/>
            </a:pPr>
            <a:r>
              <a:rPr lang="en-US" sz="2000"/>
              <a:t>Police expenditure breakdown (2019)</a:t>
            </a:r>
          </a:p>
          <a:p>
            <a:pPr marL="285750" indent="-171450">
              <a:buFont typeface="Arial"/>
              <a:buChar char="•"/>
            </a:pPr>
            <a:r>
              <a:rPr lang="en-US" sz="2000"/>
              <a:t>Sources</a:t>
            </a:r>
          </a:p>
          <a:p>
            <a:pPr marL="285750" indent="-171450">
              <a:buFont typeface="Arial"/>
              <a:buChar char="•"/>
            </a:pPr>
            <a:endParaRPr lang="en-US" sz="2000"/>
          </a:p>
          <a:p>
            <a:pPr marL="285750" indent="-171450">
              <a:buFont typeface="Arial"/>
              <a:buChar char="•"/>
            </a:pPr>
            <a:endParaRPr lang="en-US"/>
          </a:p>
          <a:p>
            <a:endParaRPr lang="en-US"/>
          </a:p>
        </p:txBody>
      </p:sp>
    </p:spTree>
    <p:extLst>
      <p:ext uri="{BB962C8B-B14F-4D97-AF65-F5344CB8AC3E}">
        <p14:creationId xmlns:p14="http://schemas.microsoft.com/office/powerpoint/2010/main" val="3716789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A1154-FF81-3E4B-B512-5DE2CADA5D72}"/>
              </a:ext>
            </a:extLst>
          </p:cNvPr>
          <p:cNvSpPr>
            <a:spLocks noGrp="1"/>
          </p:cNvSpPr>
          <p:nvPr>
            <p:ph type="title"/>
          </p:nvPr>
        </p:nvSpPr>
        <p:spPr/>
        <p:txBody>
          <a:bodyPr/>
          <a:lstStyle/>
          <a:p>
            <a:r>
              <a:rPr lang="en-US"/>
              <a:t>Nunavut vs. Yukon</a:t>
            </a:r>
          </a:p>
        </p:txBody>
      </p:sp>
      <p:sp>
        <p:nvSpPr>
          <p:cNvPr id="8" name="Subtitle 7">
            <a:extLst>
              <a:ext uri="{FF2B5EF4-FFF2-40B4-BE49-F238E27FC236}">
                <a16:creationId xmlns:a16="http://schemas.microsoft.com/office/drawing/2014/main" id="{0991C06E-CB62-BC40-A359-BADFFC25F5C2}"/>
              </a:ext>
            </a:extLst>
          </p:cNvPr>
          <p:cNvSpPr>
            <a:spLocks noGrp="1"/>
          </p:cNvSpPr>
          <p:nvPr>
            <p:ph type="subTitle" idx="3"/>
          </p:nvPr>
        </p:nvSpPr>
        <p:spPr/>
        <p:txBody>
          <a:bodyPr/>
          <a:lstStyle/>
          <a:p>
            <a:endParaRPr lang="en-US"/>
          </a:p>
        </p:txBody>
      </p:sp>
      <p:sp>
        <p:nvSpPr>
          <p:cNvPr id="9" name="Subtitle 8">
            <a:extLst>
              <a:ext uri="{FF2B5EF4-FFF2-40B4-BE49-F238E27FC236}">
                <a16:creationId xmlns:a16="http://schemas.microsoft.com/office/drawing/2014/main" id="{4B9663D4-17CF-284B-BE59-EDC9E3374A56}"/>
              </a:ext>
            </a:extLst>
          </p:cNvPr>
          <p:cNvSpPr>
            <a:spLocks noGrp="1"/>
          </p:cNvSpPr>
          <p:nvPr>
            <p:ph type="subTitle" idx="4"/>
          </p:nvPr>
        </p:nvSpPr>
        <p:spPr/>
        <p:txBody>
          <a:bodyPr/>
          <a:lstStyle/>
          <a:p>
            <a:endParaRPr lang="en-US"/>
          </a:p>
        </p:txBody>
      </p:sp>
      <p:pic>
        <p:nvPicPr>
          <p:cNvPr id="5" name="Picture 4">
            <a:extLst>
              <a:ext uri="{FF2B5EF4-FFF2-40B4-BE49-F238E27FC236}">
                <a16:creationId xmlns:a16="http://schemas.microsoft.com/office/drawing/2014/main" id="{56169D71-CAAD-0943-9B16-82B0DB7CBE76}"/>
              </a:ext>
            </a:extLst>
          </p:cNvPr>
          <p:cNvPicPr>
            <a:picLocks noChangeAspect="1"/>
          </p:cNvPicPr>
          <p:nvPr/>
        </p:nvPicPr>
        <p:blipFill>
          <a:blip r:embed="rId3"/>
          <a:stretch>
            <a:fillRect/>
          </a:stretch>
        </p:blipFill>
        <p:spPr>
          <a:xfrm>
            <a:off x="278524" y="1498381"/>
            <a:ext cx="8586952" cy="2146738"/>
          </a:xfrm>
          <a:prstGeom prst="rect">
            <a:avLst/>
          </a:prstGeom>
        </p:spPr>
      </p:pic>
    </p:spTree>
    <p:extLst>
      <p:ext uri="{BB962C8B-B14F-4D97-AF65-F5344CB8AC3E}">
        <p14:creationId xmlns:p14="http://schemas.microsoft.com/office/powerpoint/2010/main" val="908510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143D5AA-CE05-4424-B0A9-3D3A15C81B4E}"/>
              </a:ext>
            </a:extLst>
          </p:cNvPr>
          <p:cNvPicPr>
            <a:picLocks noChangeAspect="1"/>
          </p:cNvPicPr>
          <p:nvPr/>
        </p:nvPicPr>
        <p:blipFill rotWithShape="1">
          <a:blip r:embed="rId3"/>
          <a:srcRect t="5030"/>
          <a:stretch/>
        </p:blipFill>
        <p:spPr>
          <a:xfrm>
            <a:off x="582575" y="783015"/>
            <a:ext cx="7223677" cy="3892331"/>
          </a:xfrm>
          <a:prstGeom prst="rect">
            <a:avLst/>
          </a:prstGeom>
        </p:spPr>
      </p:pic>
      <p:sp>
        <p:nvSpPr>
          <p:cNvPr id="2" name="Title 1">
            <a:extLst>
              <a:ext uri="{FF2B5EF4-FFF2-40B4-BE49-F238E27FC236}">
                <a16:creationId xmlns:a16="http://schemas.microsoft.com/office/drawing/2014/main" id="{FB3A1154-FF81-3E4B-B512-5DE2CADA5D72}"/>
              </a:ext>
            </a:extLst>
          </p:cNvPr>
          <p:cNvSpPr>
            <a:spLocks noGrp="1"/>
          </p:cNvSpPr>
          <p:nvPr>
            <p:ph type="title"/>
          </p:nvPr>
        </p:nvSpPr>
        <p:spPr>
          <a:xfrm>
            <a:off x="311705" y="238815"/>
            <a:ext cx="7765419" cy="544200"/>
          </a:xfrm>
        </p:spPr>
        <p:txBody>
          <a:bodyPr/>
          <a:lstStyle/>
          <a:p>
            <a:r>
              <a:rPr lang="en-US"/>
              <a:t>Crime Incidents vs. # of Police Officers</a:t>
            </a:r>
          </a:p>
        </p:txBody>
      </p:sp>
      <p:pic>
        <p:nvPicPr>
          <p:cNvPr id="9" name="Picture 8">
            <a:extLst>
              <a:ext uri="{FF2B5EF4-FFF2-40B4-BE49-F238E27FC236}">
                <a16:creationId xmlns:a16="http://schemas.microsoft.com/office/drawing/2014/main" id="{AB6B86E2-5BCF-425B-8288-4908AABA1482}"/>
              </a:ext>
            </a:extLst>
          </p:cNvPr>
          <p:cNvPicPr>
            <a:picLocks noChangeAspect="1"/>
          </p:cNvPicPr>
          <p:nvPr/>
        </p:nvPicPr>
        <p:blipFill rotWithShape="1">
          <a:blip r:embed="rId4"/>
          <a:srcRect t="46455"/>
          <a:stretch/>
        </p:blipFill>
        <p:spPr>
          <a:xfrm>
            <a:off x="6727653" y="4656098"/>
            <a:ext cx="2224315" cy="159815"/>
          </a:xfrm>
          <a:prstGeom prst="rect">
            <a:avLst/>
          </a:prstGeom>
        </p:spPr>
      </p:pic>
      <p:pic>
        <p:nvPicPr>
          <p:cNvPr id="11" name="Picture 10">
            <a:extLst>
              <a:ext uri="{FF2B5EF4-FFF2-40B4-BE49-F238E27FC236}">
                <a16:creationId xmlns:a16="http://schemas.microsoft.com/office/drawing/2014/main" id="{D215D5DC-2AC1-4C81-BBB2-F94CA12BA0EA}"/>
              </a:ext>
            </a:extLst>
          </p:cNvPr>
          <p:cNvPicPr>
            <a:picLocks noChangeAspect="1"/>
          </p:cNvPicPr>
          <p:nvPr/>
        </p:nvPicPr>
        <p:blipFill rotWithShape="1">
          <a:blip r:embed="rId5"/>
          <a:srcRect b="59077"/>
          <a:stretch/>
        </p:blipFill>
        <p:spPr>
          <a:xfrm>
            <a:off x="6910355" y="4878474"/>
            <a:ext cx="2503717" cy="130057"/>
          </a:xfrm>
          <a:prstGeom prst="rect">
            <a:avLst/>
          </a:prstGeom>
        </p:spPr>
      </p:pic>
      <p:pic>
        <p:nvPicPr>
          <p:cNvPr id="12" name="Picture 11">
            <a:extLst>
              <a:ext uri="{FF2B5EF4-FFF2-40B4-BE49-F238E27FC236}">
                <a16:creationId xmlns:a16="http://schemas.microsoft.com/office/drawing/2014/main" id="{82CE88CC-BDBF-4177-80ED-BDBC2CC89D5E}"/>
              </a:ext>
            </a:extLst>
          </p:cNvPr>
          <p:cNvPicPr>
            <a:picLocks noChangeAspect="1"/>
          </p:cNvPicPr>
          <p:nvPr/>
        </p:nvPicPr>
        <p:blipFill rotWithShape="1">
          <a:blip r:embed="rId5"/>
          <a:srcRect l="927" t="49897" r="95332" b="20821"/>
          <a:stretch/>
        </p:blipFill>
        <p:spPr>
          <a:xfrm>
            <a:off x="6727654" y="4878474"/>
            <a:ext cx="115106" cy="114356"/>
          </a:xfrm>
          <a:prstGeom prst="rect">
            <a:avLst/>
          </a:prstGeom>
        </p:spPr>
      </p:pic>
    </p:spTree>
    <p:extLst>
      <p:ext uri="{BB962C8B-B14F-4D97-AF65-F5344CB8AC3E}">
        <p14:creationId xmlns:p14="http://schemas.microsoft.com/office/powerpoint/2010/main" val="1055259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A1154-FF81-3E4B-B512-5DE2CADA5D72}"/>
              </a:ext>
            </a:extLst>
          </p:cNvPr>
          <p:cNvSpPr>
            <a:spLocks noGrp="1"/>
          </p:cNvSpPr>
          <p:nvPr>
            <p:ph type="title"/>
          </p:nvPr>
        </p:nvSpPr>
        <p:spPr>
          <a:xfrm>
            <a:off x="311705" y="238815"/>
            <a:ext cx="7765419" cy="544200"/>
          </a:xfrm>
        </p:spPr>
        <p:txBody>
          <a:bodyPr/>
          <a:lstStyle/>
          <a:p>
            <a:r>
              <a:rPr lang="en-US"/>
              <a:t>Crime Severity and Police Civilian Ratio</a:t>
            </a:r>
          </a:p>
        </p:txBody>
      </p:sp>
      <p:pic>
        <p:nvPicPr>
          <p:cNvPr id="4" name="Picture 5">
            <a:extLst>
              <a:ext uri="{FF2B5EF4-FFF2-40B4-BE49-F238E27FC236}">
                <a16:creationId xmlns:a16="http://schemas.microsoft.com/office/drawing/2014/main" id="{A1042ECD-EED9-45C9-811F-D8332C462DEF}"/>
              </a:ext>
            </a:extLst>
          </p:cNvPr>
          <p:cNvPicPr>
            <a:picLocks noChangeAspect="1"/>
          </p:cNvPicPr>
          <p:nvPr/>
        </p:nvPicPr>
        <p:blipFill>
          <a:blip r:embed="rId3"/>
          <a:stretch>
            <a:fillRect/>
          </a:stretch>
        </p:blipFill>
        <p:spPr>
          <a:xfrm>
            <a:off x="1263489" y="988601"/>
            <a:ext cx="6043772" cy="3804238"/>
          </a:xfrm>
          <a:prstGeom prst="rect">
            <a:avLst/>
          </a:prstGeom>
        </p:spPr>
      </p:pic>
      <p:pic>
        <p:nvPicPr>
          <p:cNvPr id="5" name="Picture 3">
            <a:extLst>
              <a:ext uri="{FF2B5EF4-FFF2-40B4-BE49-F238E27FC236}">
                <a16:creationId xmlns:a16="http://schemas.microsoft.com/office/drawing/2014/main" id="{1E61A9F5-6CF8-4BD6-8121-3F5D78262B35}"/>
              </a:ext>
            </a:extLst>
          </p:cNvPr>
          <p:cNvPicPr>
            <a:picLocks noChangeAspect="1"/>
          </p:cNvPicPr>
          <p:nvPr/>
        </p:nvPicPr>
        <p:blipFill rotWithShape="1">
          <a:blip r:embed="rId4"/>
          <a:srcRect t="-1408" r="10129" b="77490"/>
          <a:stretch/>
        </p:blipFill>
        <p:spPr>
          <a:xfrm>
            <a:off x="7584394" y="1175739"/>
            <a:ext cx="1587687" cy="148786"/>
          </a:xfrm>
          <a:prstGeom prst="rect">
            <a:avLst/>
          </a:prstGeom>
        </p:spPr>
      </p:pic>
      <p:pic>
        <p:nvPicPr>
          <p:cNvPr id="6" name="Picture 3">
            <a:extLst>
              <a:ext uri="{FF2B5EF4-FFF2-40B4-BE49-F238E27FC236}">
                <a16:creationId xmlns:a16="http://schemas.microsoft.com/office/drawing/2014/main" id="{5E0515DA-0EDC-495C-8C50-17F5C9CFD1D4}"/>
              </a:ext>
            </a:extLst>
          </p:cNvPr>
          <p:cNvPicPr>
            <a:picLocks noChangeAspect="1"/>
          </p:cNvPicPr>
          <p:nvPr/>
        </p:nvPicPr>
        <p:blipFill rotWithShape="1">
          <a:blip r:embed="rId4"/>
          <a:srcRect t="28061" r="87560" b="48021"/>
          <a:stretch/>
        </p:blipFill>
        <p:spPr>
          <a:xfrm>
            <a:off x="7365867" y="1195993"/>
            <a:ext cx="159921" cy="108279"/>
          </a:xfrm>
          <a:prstGeom prst="rect">
            <a:avLst/>
          </a:prstGeom>
        </p:spPr>
      </p:pic>
      <p:pic>
        <p:nvPicPr>
          <p:cNvPr id="7" name="Picture 3">
            <a:extLst>
              <a:ext uri="{FF2B5EF4-FFF2-40B4-BE49-F238E27FC236}">
                <a16:creationId xmlns:a16="http://schemas.microsoft.com/office/drawing/2014/main" id="{37AE9390-BE19-4C59-8620-CAD0A9530272}"/>
              </a:ext>
            </a:extLst>
          </p:cNvPr>
          <p:cNvPicPr>
            <a:picLocks noChangeAspect="1"/>
          </p:cNvPicPr>
          <p:nvPr/>
        </p:nvPicPr>
        <p:blipFill rotWithShape="1">
          <a:blip r:embed="rId4"/>
          <a:srcRect l="692" t="50001" r="37358" b="28737"/>
          <a:stretch/>
        </p:blipFill>
        <p:spPr>
          <a:xfrm>
            <a:off x="7584394" y="1401390"/>
            <a:ext cx="1231139" cy="148786"/>
          </a:xfrm>
          <a:prstGeom prst="rect">
            <a:avLst/>
          </a:prstGeom>
        </p:spPr>
      </p:pic>
      <p:pic>
        <p:nvPicPr>
          <p:cNvPr id="8" name="Picture 3">
            <a:extLst>
              <a:ext uri="{FF2B5EF4-FFF2-40B4-BE49-F238E27FC236}">
                <a16:creationId xmlns:a16="http://schemas.microsoft.com/office/drawing/2014/main" id="{199F80BF-3554-44C6-A143-07C8AEA95B83}"/>
              </a:ext>
            </a:extLst>
          </p:cNvPr>
          <p:cNvPicPr>
            <a:picLocks noChangeAspect="1"/>
          </p:cNvPicPr>
          <p:nvPr/>
        </p:nvPicPr>
        <p:blipFill rotWithShape="1">
          <a:blip r:embed="rId4"/>
          <a:srcRect t="77236" r="86557" b="1408"/>
          <a:stretch/>
        </p:blipFill>
        <p:spPr>
          <a:xfrm>
            <a:off x="7359411" y="1453494"/>
            <a:ext cx="172833" cy="96682"/>
          </a:xfrm>
          <a:prstGeom prst="rect">
            <a:avLst/>
          </a:prstGeom>
        </p:spPr>
      </p:pic>
    </p:spTree>
    <p:extLst>
      <p:ext uri="{BB962C8B-B14F-4D97-AF65-F5344CB8AC3E}">
        <p14:creationId xmlns:p14="http://schemas.microsoft.com/office/powerpoint/2010/main" val="4012355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A1154-FF81-3E4B-B512-5DE2CADA5D72}"/>
              </a:ext>
            </a:extLst>
          </p:cNvPr>
          <p:cNvSpPr>
            <a:spLocks noGrp="1"/>
          </p:cNvSpPr>
          <p:nvPr>
            <p:ph type="title"/>
          </p:nvPr>
        </p:nvSpPr>
        <p:spPr>
          <a:xfrm>
            <a:off x="396278" y="184900"/>
            <a:ext cx="8351444" cy="544200"/>
          </a:xfrm>
        </p:spPr>
        <p:txBody>
          <a:bodyPr/>
          <a:lstStyle/>
          <a:p>
            <a:r>
              <a:rPr lang="en-US"/>
              <a:t>Police Resources Expenditure Breakdown (2019)</a:t>
            </a:r>
          </a:p>
        </p:txBody>
      </p:sp>
      <p:pic>
        <p:nvPicPr>
          <p:cNvPr id="7" name="Picture 6">
            <a:extLst>
              <a:ext uri="{FF2B5EF4-FFF2-40B4-BE49-F238E27FC236}">
                <a16:creationId xmlns:a16="http://schemas.microsoft.com/office/drawing/2014/main" id="{3ACBFF8F-31CC-41BD-B073-29A670C68D6A}"/>
              </a:ext>
            </a:extLst>
          </p:cNvPr>
          <p:cNvPicPr>
            <a:picLocks noChangeAspect="1"/>
          </p:cNvPicPr>
          <p:nvPr/>
        </p:nvPicPr>
        <p:blipFill rotWithShape="1">
          <a:blip r:embed="rId3"/>
          <a:srcRect l="3483" r="4762"/>
          <a:stretch/>
        </p:blipFill>
        <p:spPr>
          <a:xfrm>
            <a:off x="2338737" y="912962"/>
            <a:ext cx="3970506" cy="3734519"/>
          </a:xfrm>
          <a:prstGeom prst="rect">
            <a:avLst/>
          </a:prstGeom>
        </p:spPr>
      </p:pic>
    </p:spTree>
    <p:extLst>
      <p:ext uri="{BB962C8B-B14F-4D97-AF65-F5344CB8AC3E}">
        <p14:creationId xmlns:p14="http://schemas.microsoft.com/office/powerpoint/2010/main" val="2592818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DFF9-59E4-4840-BE0D-CF76C566A2E0}"/>
              </a:ext>
            </a:extLst>
          </p:cNvPr>
          <p:cNvSpPr>
            <a:spLocks noGrp="1"/>
          </p:cNvSpPr>
          <p:nvPr>
            <p:ph type="title"/>
          </p:nvPr>
        </p:nvSpPr>
        <p:spPr/>
        <p:txBody>
          <a:bodyPr/>
          <a:lstStyle/>
          <a:p>
            <a:r>
              <a:rPr lang="en-US"/>
              <a:t>Sources (APA)</a:t>
            </a:r>
          </a:p>
        </p:txBody>
      </p:sp>
      <p:sp>
        <p:nvSpPr>
          <p:cNvPr id="3" name="Subtitle 2">
            <a:extLst>
              <a:ext uri="{FF2B5EF4-FFF2-40B4-BE49-F238E27FC236}">
                <a16:creationId xmlns:a16="http://schemas.microsoft.com/office/drawing/2014/main" id="{4AAEB307-B4B7-4F9E-AD46-98421900FDB2}"/>
              </a:ext>
            </a:extLst>
          </p:cNvPr>
          <p:cNvSpPr>
            <a:spLocks noGrp="1"/>
          </p:cNvSpPr>
          <p:nvPr>
            <p:ph type="subTitle" idx="1"/>
          </p:nvPr>
        </p:nvSpPr>
        <p:spPr>
          <a:xfrm>
            <a:off x="637094" y="1091900"/>
            <a:ext cx="7869811" cy="3295500"/>
          </a:xfrm>
        </p:spPr>
        <p:txBody>
          <a:bodyPr/>
          <a:lstStyle/>
          <a:p>
            <a:pPr marL="534988" indent="-420688">
              <a:buNone/>
            </a:pPr>
            <a:r>
              <a:rPr lang="en-US" sz="1000"/>
              <a:t>Cathy </a:t>
            </a:r>
            <a:r>
              <a:rPr lang="en-US" sz="1000" err="1"/>
              <a:t>Gulli</a:t>
            </a:r>
            <a:r>
              <a:rPr lang="en-US" sz="1000"/>
              <a:t> with Patricia Treble October 14, 2. (2017, November 22). Canada's shame. Retrieved March 09, 2021, from </a:t>
            </a:r>
            <a:r>
              <a:rPr lang="en-US" sz="1000">
                <a:hlinkClick r:id="rId3"/>
              </a:rPr>
              <a:t>https://www.macleans.ca/news/canada/canadas-shame/</a:t>
            </a:r>
            <a:endParaRPr lang="en-US" sz="1000"/>
          </a:p>
          <a:p>
            <a:pPr marL="114300" indent="0">
              <a:buNone/>
            </a:pPr>
            <a:endParaRPr lang="en-US" sz="1000"/>
          </a:p>
          <a:p>
            <a:pPr marL="534988" indent="-420688">
              <a:buNone/>
            </a:pPr>
            <a:r>
              <a:rPr lang="en-US" sz="1000"/>
              <a:t>Roy, J., &amp; Marcellus, S. (2019, November 27). Homicide in Canada, 2018. Retrieved from </a:t>
            </a:r>
            <a:r>
              <a:rPr lang="en-US" sz="1000">
                <a:hlinkClick r:id="rId4"/>
              </a:rPr>
              <a:t>https://www150.statcan.gc.ca/n1/pub/85-002-x/2019001/article/00016-eng.htm</a:t>
            </a:r>
            <a:endParaRPr lang="en-US" sz="1000"/>
          </a:p>
          <a:p>
            <a:pPr marL="534988" indent="-420688">
              <a:buNone/>
            </a:pPr>
            <a:endParaRPr lang="en-US" sz="1000"/>
          </a:p>
          <a:p>
            <a:pPr marL="534988" indent="-420688">
              <a:buNone/>
            </a:pPr>
            <a:r>
              <a:rPr lang="en-US" sz="1000"/>
              <a:t>Government of Canada. (2019 April 10). Focus on Geography Series, 2016 Census. Retrieved from </a:t>
            </a:r>
            <a:r>
              <a:rPr lang="en-US" sz="1000">
                <a:hlinkClick r:id="rId5"/>
              </a:rPr>
              <a:t>https://www12.statcan.gc.ca/census-recensement/2016/as-sa/fogs-spg/Facts-PR-Eng.cfm?TOPIC=9&amp;LANG=Eng&amp;GK=PR&amp;GC=62</a:t>
            </a:r>
            <a:endParaRPr lang="en-US" sz="1000"/>
          </a:p>
          <a:p>
            <a:pPr marL="534988" indent="-420688">
              <a:buNone/>
            </a:pPr>
            <a:endParaRPr lang="en-US" sz="1000"/>
          </a:p>
          <a:p>
            <a:pPr marL="534988" indent="-420688">
              <a:buNone/>
            </a:pPr>
            <a:r>
              <a:rPr lang="en-US" sz="1000"/>
              <a:t>Statistics Canada.  (2019). </a:t>
            </a:r>
            <a:r>
              <a:rPr lang="en-CA" sz="1000"/>
              <a:t>Table: 35-10-0076-01. Police personnel and selected crime statistics. [Data table]. https://www150.statcan.gc.ca/t1/tbl1/</a:t>
            </a:r>
            <a:r>
              <a:rPr lang="en-CA" sz="1000" err="1"/>
              <a:t>en</a:t>
            </a:r>
            <a:r>
              <a:rPr lang="en-CA" sz="1000"/>
              <a:t>/</a:t>
            </a:r>
            <a:r>
              <a:rPr lang="en-CA" sz="1000" err="1"/>
              <a:t>tv.action?pid</a:t>
            </a:r>
            <a:r>
              <a:rPr lang="en-CA" sz="1000"/>
              <a:t>=3510007601&amp;pickMembers%5B0%5D=1.15&amp;cubeTimeFrame.startYear=2015&amp;cubeTimeFrame.endYear=2019&amp;referencePeriods=20150101%2C20190101</a:t>
            </a:r>
            <a:endParaRPr lang="en-US" sz="1000"/>
          </a:p>
          <a:p>
            <a:pPr marL="534988" indent="-420688">
              <a:buNone/>
            </a:pPr>
            <a:endParaRPr lang="en-CA" sz="1050" i="1"/>
          </a:p>
          <a:p>
            <a:pPr marL="534988" indent="-420688">
              <a:buNone/>
            </a:pPr>
            <a:r>
              <a:rPr lang="en-CA" sz="1000"/>
              <a:t>Statistics Canada. (2020). Table: 35-10-0154-01. Average counts of adult in provincial and territorial correctional programs. [Data table]. https://www150.statcan.gc.ca/t1/tbl1/</a:t>
            </a:r>
            <a:r>
              <a:rPr lang="en-CA" sz="1000" err="1"/>
              <a:t>en</a:t>
            </a:r>
            <a:r>
              <a:rPr lang="en-CA" sz="1000"/>
              <a:t>/</a:t>
            </a:r>
            <a:r>
              <a:rPr lang="en-CA" sz="1000" err="1"/>
              <a:t>tv.action?pid</a:t>
            </a:r>
            <a:r>
              <a:rPr lang="en-CA" sz="1000"/>
              <a:t>=3510015401&amp;pickMembers%5B0%5D=1.7&amp;cubeTimeFrame.startYear=2014+%2F+2015&amp;cubeTimeFrame.endYear=2018+%2F+2019&amp;referencePeriods=20140101%2C20180101</a:t>
            </a:r>
          </a:p>
          <a:p>
            <a:pPr marL="534988" indent="-420688">
              <a:buNone/>
            </a:pPr>
            <a:endParaRPr lang="en-US" sz="1000"/>
          </a:p>
          <a:p>
            <a:pPr marL="534988" indent="-420688">
              <a:buNone/>
            </a:pPr>
            <a:endParaRPr lang="en-US" sz="1000"/>
          </a:p>
          <a:p>
            <a:pPr marL="534988" indent="-420688">
              <a:buNone/>
            </a:pPr>
            <a:endParaRPr lang="en-US" sz="1000"/>
          </a:p>
          <a:p>
            <a:pPr marL="534988" indent="-420688">
              <a:buNone/>
            </a:pPr>
            <a:endParaRPr lang="en-US" sz="1000"/>
          </a:p>
          <a:p>
            <a:pPr marL="534988" indent="-420688">
              <a:buNone/>
            </a:pPr>
            <a:endParaRPr lang="en-US" sz="1000"/>
          </a:p>
          <a:p>
            <a:endParaRPr lang="en-US" sz="2000"/>
          </a:p>
        </p:txBody>
      </p:sp>
    </p:spTree>
    <p:extLst>
      <p:ext uri="{BB962C8B-B14F-4D97-AF65-F5344CB8AC3E}">
        <p14:creationId xmlns:p14="http://schemas.microsoft.com/office/powerpoint/2010/main" val="4178135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pic>
        <p:nvPicPr>
          <p:cNvPr id="9" name="Picture 8">
            <a:extLst>
              <a:ext uri="{FF2B5EF4-FFF2-40B4-BE49-F238E27FC236}">
                <a16:creationId xmlns:a16="http://schemas.microsoft.com/office/drawing/2014/main" id="{84AA003E-643D-4376-8D03-46F3AB006E32}"/>
              </a:ext>
            </a:extLst>
          </p:cNvPr>
          <p:cNvPicPr>
            <a:picLocks noChangeAspect="1"/>
          </p:cNvPicPr>
          <p:nvPr/>
        </p:nvPicPr>
        <p:blipFill rotWithShape="1">
          <a:blip r:embed="rId3"/>
          <a:srcRect l="1848" t="676" r="3491" b="338"/>
          <a:stretch/>
        </p:blipFill>
        <p:spPr>
          <a:xfrm>
            <a:off x="4731024" y="1368409"/>
            <a:ext cx="3878138" cy="2459728"/>
          </a:xfrm>
          <a:prstGeom prst="rect">
            <a:avLst/>
          </a:prstGeom>
        </p:spPr>
      </p:pic>
      <p:pic>
        <p:nvPicPr>
          <p:cNvPr id="5" name="Picture 4">
            <a:extLst>
              <a:ext uri="{FF2B5EF4-FFF2-40B4-BE49-F238E27FC236}">
                <a16:creationId xmlns:a16="http://schemas.microsoft.com/office/drawing/2014/main" id="{2BD95FE4-0E32-4BF6-AD73-870FA54BF4B9}"/>
              </a:ext>
            </a:extLst>
          </p:cNvPr>
          <p:cNvPicPr>
            <a:picLocks noChangeAspect="1"/>
          </p:cNvPicPr>
          <p:nvPr/>
        </p:nvPicPr>
        <p:blipFill rotWithShape="1">
          <a:blip r:embed="rId4"/>
          <a:srcRect r="3975"/>
          <a:stretch/>
        </p:blipFill>
        <p:spPr>
          <a:xfrm>
            <a:off x="451208" y="1368409"/>
            <a:ext cx="3855808" cy="2411659"/>
          </a:xfrm>
          <a:prstGeom prst="rect">
            <a:avLst/>
          </a:prstGeom>
        </p:spPr>
      </p:pic>
      <p:sp>
        <p:nvSpPr>
          <p:cNvPr id="490" name="Google Shape;490;p45"/>
          <p:cNvSpPr txBox="1">
            <a:spLocks noGrp="1"/>
          </p:cNvSpPr>
          <p:nvPr>
            <p:ph type="title"/>
          </p:nvPr>
        </p:nvSpPr>
        <p:spPr>
          <a:xfrm>
            <a:off x="398197" y="317914"/>
            <a:ext cx="7711500"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Nunavut</a:t>
            </a:r>
            <a:endParaRPr/>
          </a:p>
        </p:txBody>
      </p:sp>
      <p:sp>
        <p:nvSpPr>
          <p:cNvPr id="8" name="Google Shape;491;p45">
            <a:extLst>
              <a:ext uri="{FF2B5EF4-FFF2-40B4-BE49-F238E27FC236}">
                <a16:creationId xmlns:a16="http://schemas.microsoft.com/office/drawing/2014/main" id="{AF96790B-B7F2-45BB-8CB1-A927C5951EF8}"/>
              </a:ext>
            </a:extLst>
          </p:cNvPr>
          <p:cNvSpPr txBox="1">
            <a:spLocks noGrp="1"/>
          </p:cNvSpPr>
          <p:nvPr>
            <p:ph type="subTitle" idx="1"/>
          </p:nvPr>
        </p:nvSpPr>
        <p:spPr>
          <a:xfrm>
            <a:off x="2181687" y="3983550"/>
            <a:ext cx="614521" cy="2983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1400" b="1"/>
              <a:t>2017</a:t>
            </a:r>
            <a:endParaRPr sz="1400" b="1"/>
          </a:p>
        </p:txBody>
      </p:sp>
      <p:sp>
        <p:nvSpPr>
          <p:cNvPr id="6" name="Arrow: Right 5">
            <a:extLst>
              <a:ext uri="{FF2B5EF4-FFF2-40B4-BE49-F238E27FC236}">
                <a16:creationId xmlns:a16="http://schemas.microsoft.com/office/drawing/2014/main" id="{CA268FD3-3A19-421A-99C3-45760E0829C3}"/>
              </a:ext>
            </a:extLst>
          </p:cNvPr>
          <p:cNvSpPr/>
          <p:nvPr/>
        </p:nvSpPr>
        <p:spPr>
          <a:xfrm>
            <a:off x="4185428" y="2348879"/>
            <a:ext cx="450570" cy="275879"/>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Google Shape;491;p45">
            <a:extLst>
              <a:ext uri="{FF2B5EF4-FFF2-40B4-BE49-F238E27FC236}">
                <a16:creationId xmlns:a16="http://schemas.microsoft.com/office/drawing/2014/main" id="{6AE0B38E-A17D-4C4C-BD9B-5644B4FA151D}"/>
              </a:ext>
            </a:extLst>
          </p:cNvPr>
          <p:cNvSpPr txBox="1">
            <a:spLocks/>
          </p:cNvSpPr>
          <p:nvPr/>
        </p:nvSpPr>
        <p:spPr>
          <a:xfrm>
            <a:off x="6431469" y="4039028"/>
            <a:ext cx="614521" cy="2983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212121"/>
              </a:buClr>
              <a:buSzPts val="1200"/>
              <a:buFont typeface="Montserrat Medium"/>
              <a:buAutoNum type="arabicPeriod"/>
              <a:defRPr sz="1200" b="0" i="0" u="none" strike="noStrike" cap="none">
                <a:solidFill>
                  <a:schemeClr val="dk1"/>
                </a:solidFill>
                <a:latin typeface="Lato"/>
                <a:ea typeface="Lato"/>
                <a:cs typeface="Lato"/>
                <a:sym typeface="Lato"/>
              </a:defRPr>
            </a:lvl1pPr>
            <a:lvl2pPr marL="914400" marR="0" lvl="1" indent="-317500" algn="l" rtl="0">
              <a:lnSpc>
                <a:spcPct val="115000"/>
              </a:lnSpc>
              <a:spcBef>
                <a:spcPts val="1600"/>
              </a:spcBef>
              <a:spcAft>
                <a:spcPts val="0"/>
              </a:spcAft>
              <a:buClr>
                <a:srgbClr val="212121"/>
              </a:buClr>
              <a:buSzPts val="1200"/>
              <a:buFont typeface="Montserrat Medium"/>
              <a:buAutoNum type="alphaLcPeriod"/>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1600"/>
              </a:spcBef>
              <a:spcAft>
                <a:spcPts val="0"/>
              </a:spcAft>
              <a:buClr>
                <a:srgbClr val="212121"/>
              </a:buClr>
              <a:buSzPts val="1200"/>
              <a:buFont typeface="Montserrat Medium"/>
              <a:buAutoNum type="romanLcPeriod"/>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1600"/>
              </a:spcBef>
              <a:spcAft>
                <a:spcPts val="0"/>
              </a:spcAft>
              <a:buClr>
                <a:srgbClr val="212121"/>
              </a:buClr>
              <a:buSzPts val="1200"/>
              <a:buFont typeface="Montserrat Medium"/>
              <a:buAutoNum type="arabicPeriod"/>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1600"/>
              </a:spcBef>
              <a:spcAft>
                <a:spcPts val="0"/>
              </a:spcAft>
              <a:buClr>
                <a:srgbClr val="212121"/>
              </a:buClr>
              <a:buSzPts val="1200"/>
              <a:buFont typeface="Montserrat Medium"/>
              <a:buAutoNum type="alphaLcPeriod"/>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1600"/>
              </a:spcBef>
              <a:spcAft>
                <a:spcPts val="0"/>
              </a:spcAft>
              <a:buClr>
                <a:srgbClr val="212121"/>
              </a:buClr>
              <a:buSzPts val="1200"/>
              <a:buFont typeface="Montserrat Medium"/>
              <a:buAutoNum type="romanLcPeriod"/>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1600"/>
              </a:spcBef>
              <a:spcAft>
                <a:spcPts val="0"/>
              </a:spcAft>
              <a:buClr>
                <a:srgbClr val="212121"/>
              </a:buClr>
              <a:buSzPts val="1200"/>
              <a:buFont typeface="Montserrat Medium"/>
              <a:buAutoNum type="arabicPeriod"/>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1600"/>
              </a:spcBef>
              <a:spcAft>
                <a:spcPts val="0"/>
              </a:spcAft>
              <a:buClr>
                <a:srgbClr val="212121"/>
              </a:buClr>
              <a:buSzPts val="1200"/>
              <a:buFont typeface="Montserrat Medium"/>
              <a:buAutoNum type="alphaLcPeriod"/>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1600"/>
              </a:spcBef>
              <a:spcAft>
                <a:spcPts val="1600"/>
              </a:spcAft>
              <a:buClr>
                <a:srgbClr val="212121"/>
              </a:buClr>
              <a:buSzPts val="1200"/>
              <a:buFont typeface="Montserrat Medium"/>
              <a:buAutoNum type="romanLcPeriod"/>
              <a:defRPr sz="1400" b="0" i="0" u="none" strike="noStrike" cap="none">
                <a:solidFill>
                  <a:schemeClr val="dk1"/>
                </a:solidFill>
                <a:latin typeface="Lato"/>
                <a:ea typeface="Lato"/>
                <a:cs typeface="Lato"/>
                <a:sym typeface="Lato"/>
              </a:defRPr>
            </a:lvl9pPr>
          </a:lstStyle>
          <a:p>
            <a:pPr marL="0" indent="0">
              <a:buFont typeface="Montserrat Medium"/>
              <a:buNone/>
            </a:pPr>
            <a:r>
              <a:rPr lang="en-CA" sz="1400" b="1"/>
              <a:t>2019</a:t>
            </a:r>
          </a:p>
        </p:txBody>
      </p:sp>
      <p:pic>
        <p:nvPicPr>
          <p:cNvPr id="2" name="Picture 2">
            <a:extLst>
              <a:ext uri="{FF2B5EF4-FFF2-40B4-BE49-F238E27FC236}">
                <a16:creationId xmlns:a16="http://schemas.microsoft.com/office/drawing/2014/main" id="{3DB3AC11-EE64-4BBF-8458-DDE4972F31D7}"/>
              </a:ext>
            </a:extLst>
          </p:cNvPr>
          <p:cNvPicPr>
            <a:picLocks noChangeAspect="1"/>
          </p:cNvPicPr>
          <p:nvPr/>
        </p:nvPicPr>
        <p:blipFill>
          <a:blip r:embed="rId5"/>
          <a:stretch>
            <a:fillRect/>
          </a:stretch>
        </p:blipFill>
        <p:spPr>
          <a:xfrm>
            <a:off x="6499655" y="1820927"/>
            <a:ext cx="513566" cy="526473"/>
          </a:xfrm>
          <a:prstGeom prst="rect">
            <a:avLst/>
          </a:prstGeom>
          <a:noFill/>
          <a:ln>
            <a:noFill/>
          </a:ln>
          <a:effectLst/>
        </p:spPr>
      </p:pic>
      <p:pic>
        <p:nvPicPr>
          <p:cNvPr id="13" name="Picture 12" descr="A picture containing shape&#10;&#10;Description automatically generated">
            <a:extLst>
              <a:ext uri="{FF2B5EF4-FFF2-40B4-BE49-F238E27FC236}">
                <a16:creationId xmlns:a16="http://schemas.microsoft.com/office/drawing/2014/main" id="{AB297B89-EC73-4942-8D9E-04CE6C277612}"/>
              </a:ext>
            </a:extLst>
          </p:cNvPr>
          <p:cNvPicPr>
            <a:picLocks noChangeAspect="1"/>
          </p:cNvPicPr>
          <p:nvPr/>
        </p:nvPicPr>
        <p:blipFill>
          <a:blip r:embed="rId5"/>
          <a:stretch>
            <a:fillRect/>
          </a:stretch>
        </p:blipFill>
        <p:spPr>
          <a:xfrm>
            <a:off x="2247001" y="1796637"/>
            <a:ext cx="504000" cy="504000"/>
          </a:xfrm>
          <a:prstGeom prst="rect">
            <a:avLst/>
          </a:prstGeom>
          <a:noFill/>
          <a:ln>
            <a:noFill/>
          </a:ln>
        </p:spPr>
      </p:pic>
      <p:sp>
        <p:nvSpPr>
          <p:cNvPr id="4" name="TextBox 3">
            <a:extLst>
              <a:ext uri="{FF2B5EF4-FFF2-40B4-BE49-F238E27FC236}">
                <a16:creationId xmlns:a16="http://schemas.microsoft.com/office/drawing/2014/main" id="{EAF53E7B-75CB-4016-B73B-1C9161A497BF}"/>
              </a:ext>
            </a:extLst>
          </p:cNvPr>
          <p:cNvSpPr txBox="1"/>
          <p:nvPr/>
        </p:nvSpPr>
        <p:spPr>
          <a:xfrm>
            <a:off x="2254045" y="1900698"/>
            <a:ext cx="27432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900" b="1">
                <a:solidFill>
                  <a:schemeClr val="tx1"/>
                </a:solidFill>
                <a:latin typeface="Arial Nova"/>
              </a:rPr>
              <a:t>15.98</a:t>
            </a:r>
          </a:p>
        </p:txBody>
      </p:sp>
      <p:sp>
        <p:nvSpPr>
          <p:cNvPr id="14" name="TextBox 13">
            <a:extLst>
              <a:ext uri="{FF2B5EF4-FFF2-40B4-BE49-F238E27FC236}">
                <a16:creationId xmlns:a16="http://schemas.microsoft.com/office/drawing/2014/main" id="{24AC15DB-5ADF-4A15-988C-AE588919CF5A}"/>
              </a:ext>
            </a:extLst>
          </p:cNvPr>
          <p:cNvSpPr txBox="1"/>
          <p:nvPr/>
        </p:nvSpPr>
        <p:spPr>
          <a:xfrm>
            <a:off x="6512642" y="1912988"/>
            <a:ext cx="27432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900" b="1">
                <a:latin typeface="Arial Nova"/>
              </a:rPr>
              <a:t>17.81</a:t>
            </a:r>
            <a:endParaRPr 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A1154-FF81-3E4B-B512-5DE2CADA5D72}"/>
              </a:ext>
            </a:extLst>
          </p:cNvPr>
          <p:cNvSpPr>
            <a:spLocks noGrp="1"/>
          </p:cNvSpPr>
          <p:nvPr>
            <p:ph type="title"/>
          </p:nvPr>
        </p:nvSpPr>
        <p:spPr>
          <a:xfrm>
            <a:off x="716250" y="393581"/>
            <a:ext cx="3855600" cy="548700"/>
          </a:xfrm>
        </p:spPr>
        <p:txBody>
          <a:bodyPr/>
          <a:lstStyle/>
          <a:p>
            <a:r>
              <a:rPr lang="en-US"/>
              <a:t>Nunavut vs. Yukon</a:t>
            </a:r>
          </a:p>
        </p:txBody>
      </p:sp>
      <p:pic>
        <p:nvPicPr>
          <p:cNvPr id="4" name="Picture 3">
            <a:extLst>
              <a:ext uri="{FF2B5EF4-FFF2-40B4-BE49-F238E27FC236}">
                <a16:creationId xmlns:a16="http://schemas.microsoft.com/office/drawing/2014/main" id="{A32D07C8-4EDA-C547-A1F8-EA8DFAC69C04}"/>
              </a:ext>
            </a:extLst>
          </p:cNvPr>
          <p:cNvPicPr>
            <a:picLocks noChangeAspect="1"/>
          </p:cNvPicPr>
          <p:nvPr/>
        </p:nvPicPr>
        <p:blipFill>
          <a:blip r:embed="rId3"/>
          <a:stretch>
            <a:fillRect/>
          </a:stretch>
        </p:blipFill>
        <p:spPr>
          <a:xfrm>
            <a:off x="1341574" y="1221776"/>
            <a:ext cx="6460270" cy="1624324"/>
          </a:xfrm>
          <a:prstGeom prst="rect">
            <a:avLst/>
          </a:prstGeom>
        </p:spPr>
      </p:pic>
      <p:pic>
        <p:nvPicPr>
          <p:cNvPr id="6" name="Picture 5">
            <a:extLst>
              <a:ext uri="{FF2B5EF4-FFF2-40B4-BE49-F238E27FC236}">
                <a16:creationId xmlns:a16="http://schemas.microsoft.com/office/drawing/2014/main" id="{45DD4A41-D42B-EF4F-910F-05707A0D02A9}"/>
              </a:ext>
            </a:extLst>
          </p:cNvPr>
          <p:cNvPicPr>
            <a:picLocks noChangeAspect="1"/>
          </p:cNvPicPr>
          <p:nvPr/>
        </p:nvPicPr>
        <p:blipFill>
          <a:blip r:embed="rId4"/>
          <a:stretch>
            <a:fillRect/>
          </a:stretch>
        </p:blipFill>
        <p:spPr>
          <a:xfrm>
            <a:off x="1341574" y="3125595"/>
            <a:ext cx="6460551" cy="1624324"/>
          </a:xfrm>
          <a:prstGeom prst="rect">
            <a:avLst/>
          </a:prstGeom>
        </p:spPr>
      </p:pic>
    </p:spTree>
    <p:extLst>
      <p:ext uri="{BB962C8B-B14F-4D97-AF65-F5344CB8AC3E}">
        <p14:creationId xmlns:p14="http://schemas.microsoft.com/office/powerpoint/2010/main" val="14827952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A1154-FF81-3E4B-B512-5DE2CADA5D72}"/>
              </a:ext>
            </a:extLst>
          </p:cNvPr>
          <p:cNvSpPr>
            <a:spLocks noGrp="1"/>
          </p:cNvSpPr>
          <p:nvPr>
            <p:ph type="title"/>
          </p:nvPr>
        </p:nvSpPr>
        <p:spPr>
          <a:xfrm>
            <a:off x="988913" y="347684"/>
            <a:ext cx="7398239" cy="548700"/>
          </a:xfrm>
        </p:spPr>
        <p:txBody>
          <a:bodyPr/>
          <a:lstStyle/>
          <a:p>
            <a:pPr algn="ctr"/>
            <a:r>
              <a:rPr lang="en-US"/>
              <a:t>Police Resources Expenditure Breakdown </a:t>
            </a:r>
          </a:p>
        </p:txBody>
      </p:sp>
      <p:sp>
        <p:nvSpPr>
          <p:cNvPr id="8" name="Google Shape;491;p45">
            <a:extLst>
              <a:ext uri="{FF2B5EF4-FFF2-40B4-BE49-F238E27FC236}">
                <a16:creationId xmlns:a16="http://schemas.microsoft.com/office/drawing/2014/main" id="{D31116BE-84BA-4FB8-815E-8F7ABF6B9D85}"/>
              </a:ext>
            </a:extLst>
          </p:cNvPr>
          <p:cNvSpPr txBox="1">
            <a:spLocks/>
          </p:cNvSpPr>
          <p:nvPr/>
        </p:nvSpPr>
        <p:spPr>
          <a:xfrm>
            <a:off x="2181687" y="1134842"/>
            <a:ext cx="614521" cy="29831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CA" b="1"/>
              <a:t>2018</a:t>
            </a:r>
          </a:p>
        </p:txBody>
      </p:sp>
      <p:sp>
        <p:nvSpPr>
          <p:cNvPr id="10" name="Arrow: Right 9">
            <a:extLst>
              <a:ext uri="{FF2B5EF4-FFF2-40B4-BE49-F238E27FC236}">
                <a16:creationId xmlns:a16="http://schemas.microsoft.com/office/drawing/2014/main" id="{517FD488-668F-4947-8F2E-DB05CC5CEBFD}"/>
              </a:ext>
            </a:extLst>
          </p:cNvPr>
          <p:cNvSpPr/>
          <p:nvPr/>
        </p:nvSpPr>
        <p:spPr>
          <a:xfrm>
            <a:off x="4482427" y="2841248"/>
            <a:ext cx="416553" cy="275879"/>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Google Shape;491;p45">
            <a:extLst>
              <a:ext uri="{FF2B5EF4-FFF2-40B4-BE49-F238E27FC236}">
                <a16:creationId xmlns:a16="http://schemas.microsoft.com/office/drawing/2014/main" id="{6D2075C6-7CBF-40D4-8A36-EB895ABCF312}"/>
              </a:ext>
            </a:extLst>
          </p:cNvPr>
          <p:cNvSpPr txBox="1">
            <a:spLocks/>
          </p:cNvSpPr>
          <p:nvPr/>
        </p:nvSpPr>
        <p:spPr>
          <a:xfrm>
            <a:off x="6709725" y="1134841"/>
            <a:ext cx="614521" cy="29831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CA" b="1"/>
              <a:t>2019</a:t>
            </a:r>
          </a:p>
        </p:txBody>
      </p:sp>
      <p:pic>
        <p:nvPicPr>
          <p:cNvPr id="3" name="Picture 3">
            <a:extLst>
              <a:ext uri="{FF2B5EF4-FFF2-40B4-BE49-F238E27FC236}">
                <a16:creationId xmlns:a16="http://schemas.microsoft.com/office/drawing/2014/main" id="{E61F9E6C-659A-475E-A09F-EEEBA47A9A24}"/>
              </a:ext>
            </a:extLst>
          </p:cNvPr>
          <p:cNvPicPr>
            <a:picLocks noChangeAspect="1"/>
          </p:cNvPicPr>
          <p:nvPr/>
        </p:nvPicPr>
        <p:blipFill>
          <a:blip r:embed="rId3"/>
          <a:stretch>
            <a:fillRect/>
          </a:stretch>
        </p:blipFill>
        <p:spPr>
          <a:xfrm>
            <a:off x="52754" y="1639745"/>
            <a:ext cx="4475284" cy="2672903"/>
          </a:xfrm>
          <a:prstGeom prst="rect">
            <a:avLst/>
          </a:prstGeom>
        </p:spPr>
      </p:pic>
      <p:pic>
        <p:nvPicPr>
          <p:cNvPr id="4" name="Picture 4">
            <a:extLst>
              <a:ext uri="{FF2B5EF4-FFF2-40B4-BE49-F238E27FC236}">
                <a16:creationId xmlns:a16="http://schemas.microsoft.com/office/drawing/2014/main" id="{75D0E2EA-7728-41C0-B750-5D4497FD579D}"/>
              </a:ext>
            </a:extLst>
          </p:cNvPr>
          <p:cNvPicPr>
            <a:picLocks noChangeAspect="1"/>
          </p:cNvPicPr>
          <p:nvPr/>
        </p:nvPicPr>
        <p:blipFill>
          <a:blip r:embed="rId4"/>
          <a:stretch>
            <a:fillRect/>
          </a:stretch>
        </p:blipFill>
        <p:spPr>
          <a:xfrm>
            <a:off x="4894489" y="1703342"/>
            <a:ext cx="4158342" cy="2566850"/>
          </a:xfrm>
          <a:prstGeom prst="rect">
            <a:avLst/>
          </a:prstGeom>
        </p:spPr>
      </p:pic>
      <p:sp>
        <p:nvSpPr>
          <p:cNvPr id="5" name="TextBox 4">
            <a:extLst>
              <a:ext uri="{FF2B5EF4-FFF2-40B4-BE49-F238E27FC236}">
                <a16:creationId xmlns:a16="http://schemas.microsoft.com/office/drawing/2014/main" id="{89E60C98-2F0B-44FA-BC7E-E84FB94A1721}"/>
              </a:ext>
            </a:extLst>
          </p:cNvPr>
          <p:cNvSpPr txBox="1"/>
          <p:nvPr/>
        </p:nvSpPr>
        <p:spPr>
          <a:xfrm rot="16200000">
            <a:off x="3269674" y="3286991"/>
            <a:ext cx="88149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solidFill>
                  <a:schemeClr val="tx1"/>
                </a:solidFill>
              </a:rPr>
              <a:t>Professional services</a:t>
            </a:r>
          </a:p>
        </p:txBody>
      </p:sp>
      <p:sp>
        <p:nvSpPr>
          <p:cNvPr id="9" name="TextBox 8">
            <a:extLst>
              <a:ext uri="{FF2B5EF4-FFF2-40B4-BE49-F238E27FC236}">
                <a16:creationId xmlns:a16="http://schemas.microsoft.com/office/drawing/2014/main" id="{14B80A3E-1F7C-4969-9E2A-AAE12B37735F}"/>
              </a:ext>
            </a:extLst>
          </p:cNvPr>
          <p:cNvSpPr txBox="1"/>
          <p:nvPr/>
        </p:nvSpPr>
        <p:spPr>
          <a:xfrm>
            <a:off x="3806537" y="4100945"/>
            <a:ext cx="88149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solidFill>
                  <a:schemeClr val="tx1"/>
                </a:solidFill>
              </a:rPr>
              <a:t>Training</a:t>
            </a:r>
            <a:endParaRPr lang="en-US">
              <a:solidFill>
                <a:schemeClr val="tx1"/>
              </a:solidFill>
            </a:endParaRPr>
          </a:p>
        </p:txBody>
      </p:sp>
      <p:sp>
        <p:nvSpPr>
          <p:cNvPr id="11" name="TextBox 10">
            <a:extLst>
              <a:ext uri="{FF2B5EF4-FFF2-40B4-BE49-F238E27FC236}">
                <a16:creationId xmlns:a16="http://schemas.microsoft.com/office/drawing/2014/main" id="{FFBE93D3-32EC-48BC-80C0-03E27ED70251}"/>
              </a:ext>
            </a:extLst>
          </p:cNvPr>
          <p:cNvSpPr txBox="1"/>
          <p:nvPr/>
        </p:nvSpPr>
        <p:spPr>
          <a:xfrm>
            <a:off x="8118764" y="4031672"/>
            <a:ext cx="88149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solidFill>
                  <a:schemeClr val="tx1"/>
                </a:solidFill>
              </a:rPr>
              <a:t>Training</a:t>
            </a:r>
            <a:endParaRPr lang="en-US">
              <a:solidFill>
                <a:schemeClr val="tx1"/>
              </a:solidFill>
            </a:endParaRPr>
          </a:p>
        </p:txBody>
      </p:sp>
      <p:sp>
        <p:nvSpPr>
          <p:cNvPr id="12" name="TextBox 11">
            <a:extLst>
              <a:ext uri="{FF2B5EF4-FFF2-40B4-BE49-F238E27FC236}">
                <a16:creationId xmlns:a16="http://schemas.microsoft.com/office/drawing/2014/main" id="{55FA4EBE-91F6-4018-9E15-FF2A76F8CF15}"/>
              </a:ext>
            </a:extLst>
          </p:cNvPr>
          <p:cNvSpPr txBox="1"/>
          <p:nvPr/>
        </p:nvSpPr>
        <p:spPr>
          <a:xfrm rot="-5400000">
            <a:off x="7902287" y="3235036"/>
            <a:ext cx="88149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solidFill>
                  <a:schemeClr val="tx1"/>
                </a:solidFill>
              </a:rPr>
              <a:t>Professional services</a:t>
            </a:r>
          </a:p>
        </p:txBody>
      </p:sp>
      <p:sp>
        <p:nvSpPr>
          <p:cNvPr id="6" name="Oval 5">
            <a:extLst>
              <a:ext uri="{FF2B5EF4-FFF2-40B4-BE49-F238E27FC236}">
                <a16:creationId xmlns:a16="http://schemas.microsoft.com/office/drawing/2014/main" id="{F813920A-5D39-4AA6-98F7-380E1AB53039}"/>
              </a:ext>
            </a:extLst>
          </p:cNvPr>
          <p:cNvSpPr/>
          <p:nvPr/>
        </p:nvSpPr>
        <p:spPr>
          <a:xfrm>
            <a:off x="3680750" y="4103948"/>
            <a:ext cx="824695" cy="2170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245D2DC-B44B-49B2-9612-21899095DDC8}"/>
              </a:ext>
            </a:extLst>
          </p:cNvPr>
          <p:cNvSpPr/>
          <p:nvPr/>
        </p:nvSpPr>
        <p:spPr>
          <a:xfrm>
            <a:off x="8042959" y="4038840"/>
            <a:ext cx="737885" cy="19532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672A4C1-D132-42E3-86EA-0C18F6AC49EF}"/>
              </a:ext>
            </a:extLst>
          </p:cNvPr>
          <p:cNvSpPr/>
          <p:nvPr/>
        </p:nvSpPr>
        <p:spPr>
          <a:xfrm rot="-5580000">
            <a:off x="7972634" y="3363546"/>
            <a:ext cx="745120" cy="3110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874D01B-9092-49C3-BDB5-E643BB83591D}"/>
              </a:ext>
            </a:extLst>
          </p:cNvPr>
          <p:cNvSpPr/>
          <p:nvPr/>
        </p:nvSpPr>
        <p:spPr>
          <a:xfrm rot="-5580000">
            <a:off x="3335526" y="3392482"/>
            <a:ext cx="745120" cy="3110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142143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A1154-FF81-3E4B-B512-5DE2CADA5D72}"/>
              </a:ext>
            </a:extLst>
          </p:cNvPr>
          <p:cNvSpPr>
            <a:spLocks noGrp="1"/>
          </p:cNvSpPr>
          <p:nvPr>
            <p:ph type="title"/>
          </p:nvPr>
        </p:nvSpPr>
        <p:spPr>
          <a:xfrm>
            <a:off x="1812351" y="393581"/>
            <a:ext cx="5519297" cy="548700"/>
          </a:xfrm>
        </p:spPr>
        <p:txBody>
          <a:bodyPr/>
          <a:lstStyle/>
          <a:p>
            <a:pPr algn="ctr"/>
            <a:r>
              <a:rPr lang="en-US"/>
              <a:t>Indigenous Representation</a:t>
            </a:r>
          </a:p>
        </p:txBody>
      </p:sp>
      <p:graphicFrame>
        <p:nvGraphicFramePr>
          <p:cNvPr id="3" name="Chart 2">
            <a:extLst>
              <a:ext uri="{FF2B5EF4-FFF2-40B4-BE49-F238E27FC236}">
                <a16:creationId xmlns:a16="http://schemas.microsoft.com/office/drawing/2014/main" id="{2A40C7C1-CBF1-9B47-B913-9E96267D758C}"/>
              </a:ext>
            </a:extLst>
          </p:cNvPr>
          <p:cNvGraphicFramePr/>
          <p:nvPr>
            <p:extLst>
              <p:ext uri="{D42A27DB-BD31-4B8C-83A1-F6EECF244321}">
                <p14:modId xmlns:p14="http://schemas.microsoft.com/office/powerpoint/2010/main" val="1069535650"/>
              </p:ext>
            </p:extLst>
          </p:nvPr>
        </p:nvGraphicFramePr>
        <p:xfrm>
          <a:off x="4772879" y="1291589"/>
          <a:ext cx="4611151" cy="27994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9947D3F5-8807-B94D-B74C-2FE22DDD8EF9}"/>
              </a:ext>
            </a:extLst>
          </p:cNvPr>
          <p:cNvGraphicFramePr/>
          <p:nvPr>
            <p:extLst>
              <p:ext uri="{D42A27DB-BD31-4B8C-83A1-F6EECF244321}">
                <p14:modId xmlns:p14="http://schemas.microsoft.com/office/powerpoint/2010/main" val="4224983350"/>
              </p:ext>
            </p:extLst>
          </p:nvPr>
        </p:nvGraphicFramePr>
        <p:xfrm>
          <a:off x="598891" y="1305460"/>
          <a:ext cx="4611151" cy="313488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3193037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497;p46">
            <a:extLst>
              <a:ext uri="{FF2B5EF4-FFF2-40B4-BE49-F238E27FC236}">
                <a16:creationId xmlns:a16="http://schemas.microsoft.com/office/drawing/2014/main" id="{298000B2-97CE-714C-91C1-F2CB4B40EF53}"/>
              </a:ext>
            </a:extLst>
          </p:cNvPr>
          <p:cNvSpPr txBox="1">
            <a:spLocks noGrp="1"/>
          </p:cNvSpPr>
          <p:nvPr>
            <p:ph type="title"/>
          </p:nvPr>
        </p:nvSpPr>
        <p:spPr>
          <a:xfrm>
            <a:off x="0" y="341515"/>
            <a:ext cx="3855900" cy="640200"/>
          </a:xfrm>
          <a:prstGeom prst="rect">
            <a:avLst/>
          </a:prstGeom>
        </p:spPr>
        <p:txBody>
          <a:bodyPr spcFirstLastPara="1" wrap="square" lIns="91425" tIns="91425" rIns="91425" bIns="91425" anchor="t" anchorCtr="0">
            <a:noAutofit/>
          </a:bodyPr>
          <a:lstStyle/>
          <a:p>
            <a:pPr algn="ctr"/>
            <a:r>
              <a:rPr lang="en"/>
              <a:t>Mental Health</a:t>
            </a:r>
            <a:endParaRPr lang="en-US"/>
          </a:p>
        </p:txBody>
      </p:sp>
      <p:sp>
        <p:nvSpPr>
          <p:cNvPr id="5" name="Google Shape;491;p45">
            <a:extLst>
              <a:ext uri="{FF2B5EF4-FFF2-40B4-BE49-F238E27FC236}">
                <a16:creationId xmlns:a16="http://schemas.microsoft.com/office/drawing/2014/main" id="{2D9D1232-089A-43B3-AF2E-C2AA942C9F23}"/>
              </a:ext>
            </a:extLst>
          </p:cNvPr>
          <p:cNvSpPr txBox="1">
            <a:spLocks/>
          </p:cNvSpPr>
          <p:nvPr/>
        </p:nvSpPr>
        <p:spPr>
          <a:xfrm>
            <a:off x="2275205" y="4014787"/>
            <a:ext cx="614521" cy="29831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CA" b="1"/>
              <a:t>2018</a:t>
            </a:r>
          </a:p>
        </p:txBody>
      </p:sp>
      <p:sp>
        <p:nvSpPr>
          <p:cNvPr id="6" name="Google Shape;491;p45">
            <a:extLst>
              <a:ext uri="{FF2B5EF4-FFF2-40B4-BE49-F238E27FC236}">
                <a16:creationId xmlns:a16="http://schemas.microsoft.com/office/drawing/2014/main" id="{19143100-5042-4673-AD61-D60A2AE5B5A9}"/>
              </a:ext>
            </a:extLst>
          </p:cNvPr>
          <p:cNvSpPr txBox="1">
            <a:spLocks/>
          </p:cNvSpPr>
          <p:nvPr/>
        </p:nvSpPr>
        <p:spPr>
          <a:xfrm>
            <a:off x="6329283" y="4051439"/>
            <a:ext cx="614521" cy="29831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CA" b="1"/>
              <a:t>2018</a:t>
            </a:r>
          </a:p>
        </p:txBody>
      </p:sp>
      <p:sp>
        <p:nvSpPr>
          <p:cNvPr id="2" name="TextBox 1">
            <a:extLst>
              <a:ext uri="{FF2B5EF4-FFF2-40B4-BE49-F238E27FC236}">
                <a16:creationId xmlns:a16="http://schemas.microsoft.com/office/drawing/2014/main" id="{625BABFE-E6FB-4C2C-B59D-9F1361D73717}"/>
              </a:ext>
            </a:extLst>
          </p:cNvPr>
          <p:cNvSpPr txBox="1"/>
          <p:nvPr/>
        </p:nvSpPr>
        <p:spPr>
          <a:xfrm>
            <a:off x="1646499" y="981715"/>
            <a:ext cx="1871932" cy="738664"/>
          </a:xfrm>
          <a:prstGeom prst="rect">
            <a:avLst/>
          </a:prstGeom>
          <a:noFill/>
        </p:spPr>
        <p:txBody>
          <a:bodyPr wrap="square" rtlCol="0">
            <a:spAutoFit/>
          </a:bodyPr>
          <a:lstStyle/>
          <a:p>
            <a:pPr algn="ctr"/>
            <a:r>
              <a:rPr lang="en-US"/>
              <a:t>Health Services Budget in Territories 	</a:t>
            </a:r>
          </a:p>
        </p:txBody>
      </p:sp>
      <p:sp>
        <p:nvSpPr>
          <p:cNvPr id="8" name="TextBox 7">
            <a:extLst>
              <a:ext uri="{FF2B5EF4-FFF2-40B4-BE49-F238E27FC236}">
                <a16:creationId xmlns:a16="http://schemas.microsoft.com/office/drawing/2014/main" id="{3BA19B95-6A09-49C2-84B3-701F3D242A07}"/>
              </a:ext>
            </a:extLst>
          </p:cNvPr>
          <p:cNvSpPr txBox="1"/>
          <p:nvPr/>
        </p:nvSpPr>
        <p:spPr>
          <a:xfrm>
            <a:off x="5700577" y="981715"/>
            <a:ext cx="1871932" cy="523220"/>
          </a:xfrm>
          <a:prstGeom prst="rect">
            <a:avLst/>
          </a:prstGeom>
          <a:noFill/>
        </p:spPr>
        <p:txBody>
          <a:bodyPr wrap="square" rtlCol="0">
            <a:spAutoFit/>
          </a:bodyPr>
          <a:lstStyle/>
          <a:p>
            <a:pPr algn="ctr"/>
            <a:r>
              <a:rPr lang="en-US"/>
              <a:t>Mental Health Funding in Nunavut</a:t>
            </a:r>
          </a:p>
        </p:txBody>
      </p:sp>
      <p:pic>
        <p:nvPicPr>
          <p:cNvPr id="10" name="Picture 10" descr="Shape, arrow&#10;&#10;Description automatically generated">
            <a:extLst>
              <a:ext uri="{FF2B5EF4-FFF2-40B4-BE49-F238E27FC236}">
                <a16:creationId xmlns:a16="http://schemas.microsoft.com/office/drawing/2014/main" id="{4EC82052-0442-4860-8023-337CE27077DF}"/>
              </a:ext>
            </a:extLst>
          </p:cNvPr>
          <p:cNvPicPr>
            <a:picLocks noChangeAspect="1"/>
          </p:cNvPicPr>
          <p:nvPr/>
        </p:nvPicPr>
        <p:blipFill>
          <a:blip r:embed="rId4"/>
          <a:stretch>
            <a:fillRect/>
          </a:stretch>
        </p:blipFill>
        <p:spPr>
          <a:xfrm>
            <a:off x="4133850" y="2257425"/>
            <a:ext cx="876300" cy="628650"/>
          </a:xfrm>
          <a:prstGeom prst="rect">
            <a:avLst/>
          </a:prstGeom>
        </p:spPr>
      </p:pic>
      <p:pic>
        <p:nvPicPr>
          <p:cNvPr id="11" name="Picture 11" descr="Chart, pie chart&#10;&#10;Description automatically generated">
            <a:extLst>
              <a:ext uri="{FF2B5EF4-FFF2-40B4-BE49-F238E27FC236}">
                <a16:creationId xmlns:a16="http://schemas.microsoft.com/office/drawing/2014/main" id="{3141F6B4-949B-41B2-9D89-F2F140B8730D}"/>
              </a:ext>
            </a:extLst>
          </p:cNvPr>
          <p:cNvPicPr>
            <a:picLocks noChangeAspect="1"/>
          </p:cNvPicPr>
          <p:nvPr/>
        </p:nvPicPr>
        <p:blipFill rotWithShape="1">
          <a:blip r:embed="rId5"/>
          <a:srcRect l="20333" r="22366" b="308"/>
          <a:stretch/>
        </p:blipFill>
        <p:spPr>
          <a:xfrm>
            <a:off x="1267829" y="1500639"/>
            <a:ext cx="2330261" cy="2435497"/>
          </a:xfrm>
          <a:prstGeom prst="rect">
            <a:avLst/>
          </a:prstGeom>
        </p:spPr>
      </p:pic>
      <p:pic>
        <p:nvPicPr>
          <p:cNvPr id="12" name="Picture 12" descr="Chart&#10;&#10;Description automatically generated">
            <a:extLst>
              <a:ext uri="{FF2B5EF4-FFF2-40B4-BE49-F238E27FC236}">
                <a16:creationId xmlns:a16="http://schemas.microsoft.com/office/drawing/2014/main" id="{0FB144BE-343E-40E8-A529-3FF62B9BD066}"/>
              </a:ext>
            </a:extLst>
          </p:cNvPr>
          <p:cNvPicPr>
            <a:picLocks noChangeAspect="1"/>
          </p:cNvPicPr>
          <p:nvPr/>
        </p:nvPicPr>
        <p:blipFill rotWithShape="1">
          <a:blip r:embed="rId6"/>
          <a:srcRect l="23288" r="22466" b="457"/>
          <a:stretch/>
        </p:blipFill>
        <p:spPr>
          <a:xfrm>
            <a:off x="5644315" y="1548615"/>
            <a:ext cx="1984398" cy="2174136"/>
          </a:xfrm>
          <a:prstGeom prst="rect">
            <a:avLst/>
          </a:prstGeom>
        </p:spPr>
      </p:pic>
    </p:spTree>
    <p:extLst>
      <p:ext uri="{BB962C8B-B14F-4D97-AF65-F5344CB8AC3E}">
        <p14:creationId xmlns:p14="http://schemas.microsoft.com/office/powerpoint/2010/main" val="360118505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497;p46">
            <a:extLst>
              <a:ext uri="{FF2B5EF4-FFF2-40B4-BE49-F238E27FC236}">
                <a16:creationId xmlns:a16="http://schemas.microsoft.com/office/drawing/2014/main" id="{298000B2-97CE-714C-91C1-F2CB4B40EF53}"/>
              </a:ext>
            </a:extLst>
          </p:cNvPr>
          <p:cNvSpPr txBox="1">
            <a:spLocks noGrp="1"/>
          </p:cNvSpPr>
          <p:nvPr>
            <p:ph type="title"/>
          </p:nvPr>
        </p:nvSpPr>
        <p:spPr>
          <a:xfrm>
            <a:off x="2644049" y="445578"/>
            <a:ext cx="3855900" cy="640200"/>
          </a:xfrm>
          <a:prstGeom prst="rect">
            <a:avLst/>
          </a:prstGeom>
        </p:spPr>
        <p:txBody>
          <a:bodyPr spcFirstLastPara="1" wrap="square" lIns="91425" tIns="91425" rIns="91425" bIns="91425" anchor="t" anchorCtr="0">
            <a:noAutofit/>
          </a:bodyPr>
          <a:lstStyle/>
          <a:p>
            <a:pPr algn="ctr"/>
            <a:r>
              <a:rPr lang="en"/>
              <a:t>Employment Rate </a:t>
            </a:r>
            <a:endParaRPr lang="en-US"/>
          </a:p>
        </p:txBody>
      </p:sp>
      <p:pic>
        <p:nvPicPr>
          <p:cNvPr id="2" name="Picture 2">
            <a:extLst>
              <a:ext uri="{FF2B5EF4-FFF2-40B4-BE49-F238E27FC236}">
                <a16:creationId xmlns:a16="http://schemas.microsoft.com/office/drawing/2014/main" id="{61DF9CAE-87A0-4723-91D0-F4FDE92D8EE9}"/>
              </a:ext>
            </a:extLst>
          </p:cNvPr>
          <p:cNvPicPr>
            <a:picLocks noChangeAspect="1"/>
          </p:cNvPicPr>
          <p:nvPr/>
        </p:nvPicPr>
        <p:blipFill>
          <a:blip r:embed="rId3"/>
          <a:stretch>
            <a:fillRect/>
          </a:stretch>
        </p:blipFill>
        <p:spPr>
          <a:xfrm>
            <a:off x="5297477" y="1110927"/>
            <a:ext cx="3298789" cy="3586995"/>
          </a:xfrm>
          <a:prstGeom prst="rect">
            <a:avLst/>
          </a:prstGeom>
        </p:spPr>
      </p:pic>
      <p:sp>
        <p:nvSpPr>
          <p:cNvPr id="8" name="Arrow: Right 5">
            <a:extLst>
              <a:ext uri="{FF2B5EF4-FFF2-40B4-BE49-F238E27FC236}">
                <a16:creationId xmlns:a16="http://schemas.microsoft.com/office/drawing/2014/main" id="{F559E686-2BE1-0041-AE59-5BFB371F2B7A}"/>
              </a:ext>
            </a:extLst>
          </p:cNvPr>
          <p:cNvSpPr/>
          <p:nvPr/>
        </p:nvSpPr>
        <p:spPr>
          <a:xfrm>
            <a:off x="4571999" y="2713447"/>
            <a:ext cx="450570" cy="275879"/>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4" name="Chart 3">
            <a:extLst>
              <a:ext uri="{FF2B5EF4-FFF2-40B4-BE49-F238E27FC236}">
                <a16:creationId xmlns:a16="http://schemas.microsoft.com/office/drawing/2014/main" id="{FCEC38AC-CB3D-6D45-8324-438753DB4064}"/>
              </a:ext>
            </a:extLst>
          </p:cNvPr>
          <p:cNvGraphicFramePr/>
          <p:nvPr>
            <p:extLst>
              <p:ext uri="{D42A27DB-BD31-4B8C-83A1-F6EECF244321}">
                <p14:modId xmlns:p14="http://schemas.microsoft.com/office/powerpoint/2010/main" val="398676155"/>
              </p:ext>
            </p:extLst>
          </p:nvPr>
        </p:nvGraphicFramePr>
        <p:xfrm>
          <a:off x="837375" y="1501617"/>
          <a:ext cx="3459716" cy="26995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0187540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64"/>
          <p:cNvSpPr txBox="1">
            <a:spLocks noGrp="1"/>
          </p:cNvSpPr>
          <p:nvPr>
            <p:ph type="title"/>
          </p:nvPr>
        </p:nvSpPr>
        <p:spPr>
          <a:xfrm>
            <a:off x="3263188" y="436609"/>
            <a:ext cx="25623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Findings</a:t>
            </a:r>
            <a:endParaRPr lang="en-CA"/>
          </a:p>
        </p:txBody>
      </p:sp>
      <p:sp>
        <p:nvSpPr>
          <p:cNvPr id="821" name="Google Shape;821;p64"/>
          <p:cNvSpPr txBox="1">
            <a:spLocks noGrp="1"/>
          </p:cNvSpPr>
          <p:nvPr>
            <p:ph type="subTitle" idx="1"/>
          </p:nvPr>
        </p:nvSpPr>
        <p:spPr>
          <a:xfrm>
            <a:off x="278632" y="1382946"/>
            <a:ext cx="2770715" cy="4389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Highest Homicide Rates </a:t>
            </a:r>
            <a:endParaRPr/>
          </a:p>
        </p:txBody>
      </p:sp>
      <p:sp>
        <p:nvSpPr>
          <p:cNvPr id="822" name="Google Shape;822;p64"/>
          <p:cNvSpPr txBox="1">
            <a:spLocks noGrp="1"/>
          </p:cNvSpPr>
          <p:nvPr>
            <p:ph type="subTitle" idx="2"/>
          </p:nvPr>
        </p:nvSpPr>
        <p:spPr>
          <a:xfrm>
            <a:off x="634396" y="1795253"/>
            <a:ext cx="2426770" cy="1104654"/>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sz="1200"/>
              <a:t>Nunavut has a homicide rate that is triple the national average.  </a:t>
            </a:r>
          </a:p>
        </p:txBody>
      </p:sp>
      <p:sp>
        <p:nvSpPr>
          <p:cNvPr id="823" name="Google Shape;823;p64"/>
          <p:cNvSpPr txBox="1">
            <a:spLocks noGrp="1"/>
          </p:cNvSpPr>
          <p:nvPr>
            <p:ph type="subTitle" idx="3"/>
          </p:nvPr>
        </p:nvSpPr>
        <p:spPr>
          <a:xfrm>
            <a:off x="6082591" y="1382946"/>
            <a:ext cx="2350251" cy="43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High Police Presence</a:t>
            </a:r>
            <a:endParaRPr/>
          </a:p>
        </p:txBody>
      </p:sp>
      <p:sp>
        <p:nvSpPr>
          <p:cNvPr id="824" name="Google Shape;824;p64"/>
          <p:cNvSpPr txBox="1">
            <a:spLocks noGrp="1"/>
          </p:cNvSpPr>
          <p:nvPr>
            <p:ph type="subTitle" idx="4"/>
          </p:nvPr>
        </p:nvSpPr>
        <p:spPr>
          <a:xfrm>
            <a:off x="6094410" y="1821846"/>
            <a:ext cx="2590288" cy="98097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200"/>
              <a:t>Nunavut has the highest police-civilian ratio.</a:t>
            </a:r>
          </a:p>
        </p:txBody>
      </p:sp>
      <p:sp>
        <p:nvSpPr>
          <p:cNvPr id="825" name="Google Shape;825;p64"/>
          <p:cNvSpPr txBox="1">
            <a:spLocks noGrp="1"/>
          </p:cNvSpPr>
          <p:nvPr>
            <p:ph type="subTitle" idx="5"/>
          </p:nvPr>
        </p:nvSpPr>
        <p:spPr>
          <a:xfrm>
            <a:off x="224193" y="2955110"/>
            <a:ext cx="2842278" cy="665924"/>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CA" b="1"/>
              <a:t>Indigenous Community</a:t>
            </a:r>
          </a:p>
        </p:txBody>
      </p:sp>
      <p:sp>
        <p:nvSpPr>
          <p:cNvPr id="826" name="Google Shape;826;p64"/>
          <p:cNvSpPr txBox="1">
            <a:spLocks noGrp="1"/>
          </p:cNvSpPr>
          <p:nvPr>
            <p:ph type="subTitle" idx="6"/>
          </p:nvPr>
        </p:nvSpPr>
        <p:spPr>
          <a:xfrm>
            <a:off x="634396" y="3373744"/>
            <a:ext cx="2408768" cy="968509"/>
          </a:xfrm>
          <a:prstGeom prst="rect">
            <a:avLst/>
          </a:prstGeom>
        </p:spPr>
        <p:txBody>
          <a:bodyPr spcFirstLastPara="1" wrap="square" lIns="91425" tIns="91425" rIns="91425" bIns="91425" anchor="t" anchorCtr="0">
            <a:noAutofit/>
          </a:bodyPr>
          <a:lstStyle/>
          <a:p>
            <a:pPr marL="0" indent="0">
              <a:spcAft>
                <a:spcPts val="1600"/>
              </a:spcAft>
            </a:pPr>
            <a:r>
              <a:rPr lang="en" sz="1200"/>
              <a:t>Nunavut has a relatively large indigenous community..</a:t>
            </a:r>
            <a:endParaRPr lang="en-US" sz="1200"/>
          </a:p>
        </p:txBody>
      </p:sp>
      <p:sp>
        <p:nvSpPr>
          <p:cNvPr id="827" name="Google Shape;827;p64"/>
          <p:cNvSpPr txBox="1">
            <a:spLocks noGrp="1"/>
          </p:cNvSpPr>
          <p:nvPr>
            <p:ph type="subTitle" idx="7"/>
          </p:nvPr>
        </p:nvSpPr>
        <p:spPr>
          <a:xfrm>
            <a:off x="6082591" y="2955110"/>
            <a:ext cx="2130600" cy="43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Mental Health</a:t>
            </a:r>
            <a:endParaRPr/>
          </a:p>
        </p:txBody>
      </p:sp>
      <p:sp>
        <p:nvSpPr>
          <p:cNvPr id="828" name="Google Shape;828;p64"/>
          <p:cNvSpPr txBox="1">
            <a:spLocks noGrp="1"/>
          </p:cNvSpPr>
          <p:nvPr>
            <p:ph type="subTitle" idx="8"/>
          </p:nvPr>
        </p:nvSpPr>
        <p:spPr>
          <a:xfrm>
            <a:off x="6100838" y="3394010"/>
            <a:ext cx="2522182" cy="98097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200"/>
              <a:t>Nunavut suffers from lack of employment and mental health.</a:t>
            </a:r>
          </a:p>
        </p:txBody>
      </p:sp>
      <p:grpSp>
        <p:nvGrpSpPr>
          <p:cNvPr id="829" name="Google Shape;829;p64"/>
          <p:cNvGrpSpPr/>
          <p:nvPr/>
        </p:nvGrpSpPr>
        <p:grpSpPr>
          <a:xfrm>
            <a:off x="3189641" y="1641618"/>
            <a:ext cx="2764717" cy="2516571"/>
            <a:chOff x="267375" y="1071875"/>
            <a:chExt cx="470566" cy="428550"/>
          </a:xfrm>
        </p:grpSpPr>
        <p:sp>
          <p:nvSpPr>
            <p:cNvPr id="835" name="Google Shape;835;p64"/>
            <p:cNvSpPr/>
            <p:nvPr/>
          </p:nvSpPr>
          <p:spPr>
            <a:xfrm>
              <a:off x="658766" y="1117918"/>
              <a:ext cx="79175" cy="79175"/>
            </a:xfrm>
            <a:custGeom>
              <a:avLst/>
              <a:gdLst/>
              <a:ahLst/>
              <a:cxnLst/>
              <a:rect l="l" t="t" r="r" b="b"/>
              <a:pathLst>
                <a:path w="3167" h="3167" extrusionOk="0">
                  <a:moveTo>
                    <a:pt x="1583" y="1"/>
                  </a:moveTo>
                  <a:cubicBezTo>
                    <a:pt x="708" y="1"/>
                    <a:pt x="1" y="709"/>
                    <a:pt x="1" y="1583"/>
                  </a:cubicBezTo>
                  <a:cubicBezTo>
                    <a:pt x="1" y="2457"/>
                    <a:pt x="708" y="3167"/>
                    <a:pt x="1583" y="3167"/>
                  </a:cubicBezTo>
                  <a:cubicBezTo>
                    <a:pt x="2457" y="3167"/>
                    <a:pt x="3166" y="2457"/>
                    <a:pt x="3166" y="1583"/>
                  </a:cubicBezTo>
                  <a:cubicBezTo>
                    <a:pt x="3166" y="709"/>
                    <a:pt x="2457" y="1"/>
                    <a:pt x="158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64"/>
            <p:cNvSpPr/>
            <p:nvPr/>
          </p:nvSpPr>
          <p:spPr>
            <a:xfrm>
              <a:off x="267375" y="1116025"/>
              <a:ext cx="79225" cy="81068"/>
            </a:xfrm>
            <a:custGeom>
              <a:avLst/>
              <a:gdLst/>
              <a:ahLst/>
              <a:cxnLst/>
              <a:rect l="l" t="t" r="r" b="b"/>
              <a:pathLst>
                <a:path w="3169" h="3167" extrusionOk="0">
                  <a:moveTo>
                    <a:pt x="1584" y="1"/>
                  </a:moveTo>
                  <a:cubicBezTo>
                    <a:pt x="710" y="1"/>
                    <a:pt x="1" y="709"/>
                    <a:pt x="1" y="1583"/>
                  </a:cubicBezTo>
                  <a:cubicBezTo>
                    <a:pt x="1" y="2457"/>
                    <a:pt x="710" y="3167"/>
                    <a:pt x="1584" y="3167"/>
                  </a:cubicBezTo>
                  <a:cubicBezTo>
                    <a:pt x="2459" y="3167"/>
                    <a:pt x="3168" y="2457"/>
                    <a:pt x="3168" y="1583"/>
                  </a:cubicBezTo>
                  <a:cubicBezTo>
                    <a:pt x="3168" y="709"/>
                    <a:pt x="2459" y="1"/>
                    <a:pt x="158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64"/>
            <p:cNvSpPr/>
            <p:nvPr/>
          </p:nvSpPr>
          <p:spPr>
            <a:xfrm>
              <a:off x="288350" y="1290825"/>
              <a:ext cx="209600" cy="209600"/>
            </a:xfrm>
            <a:custGeom>
              <a:avLst/>
              <a:gdLst/>
              <a:ahLst/>
              <a:cxnLst/>
              <a:rect l="l" t="t" r="r" b="b"/>
              <a:pathLst>
                <a:path w="8384" h="8384" extrusionOk="0">
                  <a:moveTo>
                    <a:pt x="1" y="0"/>
                  </a:moveTo>
                  <a:cubicBezTo>
                    <a:pt x="23" y="1056"/>
                    <a:pt x="239" y="2096"/>
                    <a:pt x="641" y="3073"/>
                  </a:cubicBezTo>
                  <a:cubicBezTo>
                    <a:pt x="676" y="3072"/>
                    <a:pt x="710" y="3070"/>
                    <a:pt x="745" y="3070"/>
                  </a:cubicBezTo>
                  <a:cubicBezTo>
                    <a:pt x="1419" y="3070"/>
                    <a:pt x="2047" y="3416"/>
                    <a:pt x="2406" y="3988"/>
                  </a:cubicBezTo>
                  <a:cubicBezTo>
                    <a:pt x="2766" y="4558"/>
                    <a:pt x="2808" y="5272"/>
                    <a:pt x="2516" y="5880"/>
                  </a:cubicBezTo>
                  <a:cubicBezTo>
                    <a:pt x="4076" y="7440"/>
                    <a:pt x="6179" y="8337"/>
                    <a:pt x="8384" y="8383"/>
                  </a:cubicBezTo>
                  <a:lnTo>
                    <a:pt x="8384" y="3190"/>
                  </a:lnTo>
                  <a:cubicBezTo>
                    <a:pt x="6664" y="3094"/>
                    <a:pt x="5290" y="1720"/>
                    <a:pt x="51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64"/>
            <p:cNvSpPr/>
            <p:nvPr/>
          </p:nvSpPr>
          <p:spPr>
            <a:xfrm>
              <a:off x="267375" y="1377050"/>
              <a:ext cx="79225" cy="79200"/>
            </a:xfrm>
            <a:custGeom>
              <a:avLst/>
              <a:gdLst/>
              <a:ahLst/>
              <a:cxnLst/>
              <a:rect l="l" t="t" r="r" b="b"/>
              <a:pathLst>
                <a:path w="3169" h="3168" extrusionOk="0">
                  <a:moveTo>
                    <a:pt x="1584" y="0"/>
                  </a:moveTo>
                  <a:cubicBezTo>
                    <a:pt x="710" y="0"/>
                    <a:pt x="1" y="710"/>
                    <a:pt x="1" y="1584"/>
                  </a:cubicBezTo>
                  <a:cubicBezTo>
                    <a:pt x="1" y="2459"/>
                    <a:pt x="710" y="3168"/>
                    <a:pt x="1584" y="3168"/>
                  </a:cubicBezTo>
                  <a:cubicBezTo>
                    <a:pt x="2459" y="3168"/>
                    <a:pt x="3168" y="2459"/>
                    <a:pt x="3168" y="1584"/>
                  </a:cubicBezTo>
                  <a:cubicBezTo>
                    <a:pt x="3168" y="710"/>
                    <a:pt x="2459" y="0"/>
                    <a:pt x="158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64"/>
            <p:cNvSpPr/>
            <p:nvPr/>
          </p:nvSpPr>
          <p:spPr>
            <a:xfrm>
              <a:off x="507325" y="1290825"/>
              <a:ext cx="209600" cy="209600"/>
            </a:xfrm>
            <a:custGeom>
              <a:avLst/>
              <a:gdLst/>
              <a:ahLst/>
              <a:cxnLst/>
              <a:rect l="l" t="t" r="r" b="b"/>
              <a:pathLst>
                <a:path w="8384" h="8384" extrusionOk="0">
                  <a:moveTo>
                    <a:pt x="3189" y="0"/>
                  </a:moveTo>
                  <a:cubicBezTo>
                    <a:pt x="3093" y="1720"/>
                    <a:pt x="1721" y="3092"/>
                    <a:pt x="1" y="3190"/>
                  </a:cubicBezTo>
                  <a:lnTo>
                    <a:pt x="1" y="8383"/>
                  </a:lnTo>
                  <a:cubicBezTo>
                    <a:pt x="2206" y="8337"/>
                    <a:pt x="4309" y="7440"/>
                    <a:pt x="5868" y="5880"/>
                  </a:cubicBezTo>
                  <a:cubicBezTo>
                    <a:pt x="5577" y="5272"/>
                    <a:pt x="5618" y="4558"/>
                    <a:pt x="5979" y="3986"/>
                  </a:cubicBezTo>
                  <a:cubicBezTo>
                    <a:pt x="6337" y="3416"/>
                    <a:pt x="6965" y="3070"/>
                    <a:pt x="7639" y="3070"/>
                  </a:cubicBezTo>
                  <a:cubicBezTo>
                    <a:pt x="7675" y="3070"/>
                    <a:pt x="7710" y="3070"/>
                    <a:pt x="7743" y="3073"/>
                  </a:cubicBezTo>
                  <a:cubicBezTo>
                    <a:pt x="8145" y="2096"/>
                    <a:pt x="8362" y="1056"/>
                    <a:pt x="838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64"/>
            <p:cNvSpPr/>
            <p:nvPr/>
          </p:nvSpPr>
          <p:spPr>
            <a:xfrm>
              <a:off x="658700" y="1377050"/>
              <a:ext cx="79175" cy="79200"/>
            </a:xfrm>
            <a:custGeom>
              <a:avLst/>
              <a:gdLst/>
              <a:ahLst/>
              <a:cxnLst/>
              <a:rect l="l" t="t" r="r" b="b"/>
              <a:pathLst>
                <a:path w="3167" h="3168" extrusionOk="0">
                  <a:moveTo>
                    <a:pt x="1583" y="0"/>
                  </a:moveTo>
                  <a:cubicBezTo>
                    <a:pt x="708" y="0"/>
                    <a:pt x="1" y="710"/>
                    <a:pt x="1" y="1584"/>
                  </a:cubicBezTo>
                  <a:cubicBezTo>
                    <a:pt x="1" y="2459"/>
                    <a:pt x="708" y="3168"/>
                    <a:pt x="1583" y="3168"/>
                  </a:cubicBezTo>
                  <a:cubicBezTo>
                    <a:pt x="2457" y="3168"/>
                    <a:pt x="3166" y="2459"/>
                    <a:pt x="3166" y="1584"/>
                  </a:cubicBezTo>
                  <a:cubicBezTo>
                    <a:pt x="3166" y="710"/>
                    <a:pt x="2457" y="0"/>
                    <a:pt x="15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64"/>
            <p:cNvSpPr/>
            <p:nvPr/>
          </p:nvSpPr>
          <p:spPr>
            <a:xfrm>
              <a:off x="507325" y="1071875"/>
              <a:ext cx="209575" cy="209600"/>
            </a:xfrm>
            <a:custGeom>
              <a:avLst/>
              <a:gdLst/>
              <a:ahLst/>
              <a:cxnLst/>
              <a:rect l="l" t="t" r="r" b="b"/>
              <a:pathLst>
                <a:path w="8383" h="8384" extrusionOk="0">
                  <a:moveTo>
                    <a:pt x="1" y="1"/>
                  </a:moveTo>
                  <a:lnTo>
                    <a:pt x="1" y="5194"/>
                  </a:lnTo>
                  <a:cubicBezTo>
                    <a:pt x="1721" y="5290"/>
                    <a:pt x="3093" y="6662"/>
                    <a:pt x="3189" y="8384"/>
                  </a:cubicBezTo>
                  <a:lnTo>
                    <a:pt x="8382" y="8384"/>
                  </a:lnTo>
                  <a:cubicBezTo>
                    <a:pt x="8362" y="7328"/>
                    <a:pt x="8144" y="6286"/>
                    <a:pt x="7742" y="5311"/>
                  </a:cubicBezTo>
                  <a:cubicBezTo>
                    <a:pt x="7708" y="5312"/>
                    <a:pt x="7673" y="5314"/>
                    <a:pt x="7638" y="5314"/>
                  </a:cubicBezTo>
                  <a:cubicBezTo>
                    <a:pt x="6964" y="5312"/>
                    <a:pt x="6336" y="4966"/>
                    <a:pt x="5977" y="4396"/>
                  </a:cubicBezTo>
                  <a:cubicBezTo>
                    <a:pt x="5618" y="3825"/>
                    <a:pt x="5577" y="3110"/>
                    <a:pt x="5867" y="2502"/>
                  </a:cubicBezTo>
                  <a:cubicBezTo>
                    <a:pt x="4309" y="942"/>
                    <a:pt x="2206" y="45"/>
                    <a:pt x="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64"/>
            <p:cNvSpPr/>
            <p:nvPr/>
          </p:nvSpPr>
          <p:spPr>
            <a:xfrm>
              <a:off x="288350" y="1071875"/>
              <a:ext cx="209600" cy="209550"/>
            </a:xfrm>
            <a:custGeom>
              <a:avLst/>
              <a:gdLst/>
              <a:ahLst/>
              <a:cxnLst/>
              <a:rect l="l" t="t" r="r" b="b"/>
              <a:pathLst>
                <a:path w="8384" h="8382" extrusionOk="0">
                  <a:moveTo>
                    <a:pt x="8384" y="1"/>
                  </a:moveTo>
                  <a:cubicBezTo>
                    <a:pt x="6179" y="45"/>
                    <a:pt x="4076" y="942"/>
                    <a:pt x="2516" y="2502"/>
                  </a:cubicBezTo>
                  <a:cubicBezTo>
                    <a:pt x="2808" y="3110"/>
                    <a:pt x="2766" y="3825"/>
                    <a:pt x="2406" y="4396"/>
                  </a:cubicBezTo>
                  <a:cubicBezTo>
                    <a:pt x="2047" y="4966"/>
                    <a:pt x="1419" y="5312"/>
                    <a:pt x="745" y="5312"/>
                  </a:cubicBezTo>
                  <a:cubicBezTo>
                    <a:pt x="710" y="5312"/>
                    <a:pt x="675" y="5312"/>
                    <a:pt x="641" y="5311"/>
                  </a:cubicBezTo>
                  <a:cubicBezTo>
                    <a:pt x="239" y="6286"/>
                    <a:pt x="23" y="7327"/>
                    <a:pt x="1" y="8382"/>
                  </a:cubicBezTo>
                  <a:lnTo>
                    <a:pt x="5194" y="8382"/>
                  </a:lnTo>
                  <a:cubicBezTo>
                    <a:pt x="5290" y="6662"/>
                    <a:pt x="6664" y="5290"/>
                    <a:pt x="8384" y="5194"/>
                  </a:cubicBezTo>
                  <a:lnTo>
                    <a:pt x="838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64"/>
          <p:cNvGrpSpPr/>
          <p:nvPr/>
        </p:nvGrpSpPr>
        <p:grpSpPr>
          <a:xfrm>
            <a:off x="5583232" y="3535980"/>
            <a:ext cx="279308" cy="266312"/>
            <a:chOff x="6659725" y="3808035"/>
            <a:chExt cx="367607" cy="350549"/>
          </a:xfrm>
        </p:grpSpPr>
        <p:sp>
          <p:nvSpPr>
            <p:cNvPr id="842" name="Google Shape;842;p64"/>
            <p:cNvSpPr/>
            <p:nvPr/>
          </p:nvSpPr>
          <p:spPr>
            <a:xfrm>
              <a:off x="6659725" y="3845942"/>
              <a:ext cx="321394" cy="312642"/>
            </a:xfrm>
            <a:custGeom>
              <a:avLst/>
              <a:gdLst/>
              <a:ahLst/>
              <a:cxnLst/>
              <a:rect l="l" t="t" r="r" b="b"/>
              <a:pathLst>
                <a:path w="10098" h="9823" extrusionOk="0">
                  <a:moveTo>
                    <a:pt x="8740" y="0"/>
                  </a:moveTo>
                  <a:cubicBezTo>
                    <a:pt x="8383" y="0"/>
                    <a:pt x="8037" y="131"/>
                    <a:pt x="7787" y="405"/>
                  </a:cubicBezTo>
                  <a:lnTo>
                    <a:pt x="6847" y="1346"/>
                  </a:lnTo>
                  <a:cubicBezTo>
                    <a:pt x="6775" y="1417"/>
                    <a:pt x="6775" y="1524"/>
                    <a:pt x="6847" y="1596"/>
                  </a:cubicBezTo>
                  <a:cubicBezTo>
                    <a:pt x="6882" y="1631"/>
                    <a:pt x="6927" y="1649"/>
                    <a:pt x="6972" y="1649"/>
                  </a:cubicBezTo>
                  <a:cubicBezTo>
                    <a:pt x="7016" y="1649"/>
                    <a:pt x="7061" y="1631"/>
                    <a:pt x="7097" y="1596"/>
                  </a:cubicBezTo>
                  <a:lnTo>
                    <a:pt x="8037" y="655"/>
                  </a:lnTo>
                  <a:cubicBezTo>
                    <a:pt x="8228" y="464"/>
                    <a:pt x="8466" y="357"/>
                    <a:pt x="8740" y="357"/>
                  </a:cubicBezTo>
                  <a:cubicBezTo>
                    <a:pt x="9002" y="357"/>
                    <a:pt x="9264" y="464"/>
                    <a:pt x="9442" y="655"/>
                  </a:cubicBezTo>
                  <a:cubicBezTo>
                    <a:pt x="9633" y="857"/>
                    <a:pt x="9740" y="1096"/>
                    <a:pt x="9740" y="1357"/>
                  </a:cubicBezTo>
                  <a:cubicBezTo>
                    <a:pt x="9740" y="1631"/>
                    <a:pt x="9633" y="1881"/>
                    <a:pt x="9442" y="2060"/>
                  </a:cubicBezTo>
                  <a:lnTo>
                    <a:pt x="8156" y="3334"/>
                  </a:lnTo>
                  <a:cubicBezTo>
                    <a:pt x="8025" y="3024"/>
                    <a:pt x="7847" y="2739"/>
                    <a:pt x="7597" y="2489"/>
                  </a:cubicBezTo>
                  <a:cubicBezTo>
                    <a:pt x="7097" y="1988"/>
                    <a:pt x="6436" y="1738"/>
                    <a:pt x="5777" y="1738"/>
                  </a:cubicBezTo>
                  <a:cubicBezTo>
                    <a:pt x="5117" y="1738"/>
                    <a:pt x="4459" y="1988"/>
                    <a:pt x="3965" y="2489"/>
                  </a:cubicBezTo>
                  <a:lnTo>
                    <a:pt x="1001" y="5453"/>
                  </a:lnTo>
                  <a:cubicBezTo>
                    <a:pt x="1" y="6453"/>
                    <a:pt x="1" y="8084"/>
                    <a:pt x="1001" y="9085"/>
                  </a:cubicBezTo>
                  <a:cubicBezTo>
                    <a:pt x="1501" y="9585"/>
                    <a:pt x="2156" y="9823"/>
                    <a:pt x="2810" y="9823"/>
                  </a:cubicBezTo>
                  <a:cubicBezTo>
                    <a:pt x="3465" y="9823"/>
                    <a:pt x="4120" y="9573"/>
                    <a:pt x="4632" y="9085"/>
                  </a:cubicBezTo>
                  <a:lnTo>
                    <a:pt x="6204" y="7501"/>
                  </a:lnTo>
                  <a:cubicBezTo>
                    <a:pt x="6287" y="7430"/>
                    <a:pt x="6287" y="7322"/>
                    <a:pt x="6204" y="7251"/>
                  </a:cubicBezTo>
                  <a:cubicBezTo>
                    <a:pt x="6176" y="7242"/>
                    <a:pt x="6143" y="7236"/>
                    <a:pt x="6109" y="7236"/>
                  </a:cubicBezTo>
                  <a:cubicBezTo>
                    <a:pt x="6055" y="7236"/>
                    <a:pt x="5997" y="7250"/>
                    <a:pt x="5954" y="7287"/>
                  </a:cubicBezTo>
                  <a:lnTo>
                    <a:pt x="4382" y="8858"/>
                  </a:lnTo>
                  <a:cubicBezTo>
                    <a:pt x="3965" y="9275"/>
                    <a:pt x="3406" y="9513"/>
                    <a:pt x="2810" y="9513"/>
                  </a:cubicBezTo>
                  <a:cubicBezTo>
                    <a:pt x="2215" y="9513"/>
                    <a:pt x="1667" y="9287"/>
                    <a:pt x="1251" y="8858"/>
                  </a:cubicBezTo>
                  <a:cubicBezTo>
                    <a:pt x="394" y="8001"/>
                    <a:pt x="394" y="6596"/>
                    <a:pt x="1251" y="5739"/>
                  </a:cubicBezTo>
                  <a:lnTo>
                    <a:pt x="4215" y="2774"/>
                  </a:lnTo>
                  <a:cubicBezTo>
                    <a:pt x="4632" y="2358"/>
                    <a:pt x="5180" y="2119"/>
                    <a:pt x="5775" y="2119"/>
                  </a:cubicBezTo>
                  <a:cubicBezTo>
                    <a:pt x="6370" y="2119"/>
                    <a:pt x="6918" y="2346"/>
                    <a:pt x="7335" y="2774"/>
                  </a:cubicBezTo>
                  <a:cubicBezTo>
                    <a:pt x="7573" y="3012"/>
                    <a:pt x="7775" y="3310"/>
                    <a:pt x="7871" y="3632"/>
                  </a:cubicBezTo>
                  <a:lnTo>
                    <a:pt x="6478" y="5036"/>
                  </a:lnTo>
                  <a:cubicBezTo>
                    <a:pt x="6287" y="5227"/>
                    <a:pt x="6049" y="5334"/>
                    <a:pt x="5775" y="5334"/>
                  </a:cubicBezTo>
                  <a:cubicBezTo>
                    <a:pt x="5513" y="5334"/>
                    <a:pt x="5251" y="5227"/>
                    <a:pt x="5073" y="5036"/>
                  </a:cubicBezTo>
                  <a:cubicBezTo>
                    <a:pt x="4989" y="4941"/>
                    <a:pt x="4918" y="4822"/>
                    <a:pt x="4858" y="4703"/>
                  </a:cubicBezTo>
                  <a:cubicBezTo>
                    <a:pt x="4829" y="4634"/>
                    <a:pt x="4751" y="4590"/>
                    <a:pt x="4677" y="4590"/>
                  </a:cubicBezTo>
                  <a:cubicBezTo>
                    <a:pt x="4662" y="4590"/>
                    <a:pt x="4647" y="4592"/>
                    <a:pt x="4632" y="4596"/>
                  </a:cubicBezTo>
                  <a:cubicBezTo>
                    <a:pt x="4537" y="4632"/>
                    <a:pt x="4501" y="4739"/>
                    <a:pt x="4525" y="4822"/>
                  </a:cubicBezTo>
                  <a:cubicBezTo>
                    <a:pt x="4596" y="4989"/>
                    <a:pt x="4692" y="5132"/>
                    <a:pt x="4823" y="5275"/>
                  </a:cubicBezTo>
                  <a:cubicBezTo>
                    <a:pt x="5073" y="5525"/>
                    <a:pt x="5418" y="5679"/>
                    <a:pt x="5775" y="5679"/>
                  </a:cubicBezTo>
                  <a:cubicBezTo>
                    <a:pt x="6132" y="5679"/>
                    <a:pt x="6478" y="5537"/>
                    <a:pt x="6728" y="5275"/>
                  </a:cubicBezTo>
                  <a:lnTo>
                    <a:pt x="9692" y="2310"/>
                  </a:lnTo>
                  <a:cubicBezTo>
                    <a:pt x="9942" y="2060"/>
                    <a:pt x="10097" y="1715"/>
                    <a:pt x="10097" y="1357"/>
                  </a:cubicBezTo>
                  <a:cubicBezTo>
                    <a:pt x="10097" y="1000"/>
                    <a:pt x="9954" y="655"/>
                    <a:pt x="9692" y="405"/>
                  </a:cubicBezTo>
                  <a:cubicBezTo>
                    <a:pt x="9442" y="155"/>
                    <a:pt x="9097" y="0"/>
                    <a:pt x="87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64"/>
            <p:cNvSpPr/>
            <p:nvPr/>
          </p:nvSpPr>
          <p:spPr>
            <a:xfrm>
              <a:off x="6705588" y="3808035"/>
              <a:ext cx="321744" cy="313787"/>
            </a:xfrm>
            <a:custGeom>
              <a:avLst/>
              <a:gdLst/>
              <a:ahLst/>
              <a:cxnLst/>
              <a:rect l="l" t="t" r="r" b="b"/>
              <a:pathLst>
                <a:path w="10109" h="9859" extrusionOk="0">
                  <a:moveTo>
                    <a:pt x="7281" y="1"/>
                  </a:moveTo>
                  <a:cubicBezTo>
                    <a:pt x="6623" y="1"/>
                    <a:pt x="5965" y="251"/>
                    <a:pt x="5465" y="751"/>
                  </a:cubicBezTo>
                  <a:lnTo>
                    <a:pt x="3894" y="2322"/>
                  </a:lnTo>
                  <a:cubicBezTo>
                    <a:pt x="3810" y="2406"/>
                    <a:pt x="3810" y="2501"/>
                    <a:pt x="3894" y="2584"/>
                  </a:cubicBezTo>
                  <a:cubicBezTo>
                    <a:pt x="3929" y="2620"/>
                    <a:pt x="3974" y="2638"/>
                    <a:pt x="4019" y="2638"/>
                  </a:cubicBezTo>
                  <a:cubicBezTo>
                    <a:pt x="4063" y="2638"/>
                    <a:pt x="4108" y="2620"/>
                    <a:pt x="4144" y="2584"/>
                  </a:cubicBezTo>
                  <a:lnTo>
                    <a:pt x="5715" y="1001"/>
                  </a:lnTo>
                  <a:cubicBezTo>
                    <a:pt x="6150" y="572"/>
                    <a:pt x="6715" y="358"/>
                    <a:pt x="7281" y="358"/>
                  </a:cubicBezTo>
                  <a:cubicBezTo>
                    <a:pt x="7846" y="358"/>
                    <a:pt x="8412" y="572"/>
                    <a:pt x="8847" y="1001"/>
                  </a:cubicBezTo>
                  <a:cubicBezTo>
                    <a:pt x="9704" y="1870"/>
                    <a:pt x="9704" y="3263"/>
                    <a:pt x="8847" y="4132"/>
                  </a:cubicBezTo>
                  <a:lnTo>
                    <a:pt x="5882" y="7085"/>
                  </a:lnTo>
                  <a:cubicBezTo>
                    <a:pt x="5465" y="7501"/>
                    <a:pt x="4918" y="7740"/>
                    <a:pt x="4322" y="7740"/>
                  </a:cubicBezTo>
                  <a:cubicBezTo>
                    <a:pt x="3727" y="7740"/>
                    <a:pt x="3179" y="7525"/>
                    <a:pt x="2763" y="7085"/>
                  </a:cubicBezTo>
                  <a:cubicBezTo>
                    <a:pt x="2524" y="6847"/>
                    <a:pt x="2322" y="6549"/>
                    <a:pt x="2227" y="6227"/>
                  </a:cubicBezTo>
                  <a:lnTo>
                    <a:pt x="3620" y="4823"/>
                  </a:lnTo>
                  <a:cubicBezTo>
                    <a:pt x="3810" y="4632"/>
                    <a:pt x="4048" y="4525"/>
                    <a:pt x="4322" y="4525"/>
                  </a:cubicBezTo>
                  <a:cubicBezTo>
                    <a:pt x="4584" y="4525"/>
                    <a:pt x="4846" y="4632"/>
                    <a:pt x="5025" y="4823"/>
                  </a:cubicBezTo>
                  <a:cubicBezTo>
                    <a:pt x="5108" y="4918"/>
                    <a:pt x="5179" y="5037"/>
                    <a:pt x="5239" y="5156"/>
                  </a:cubicBezTo>
                  <a:cubicBezTo>
                    <a:pt x="5269" y="5225"/>
                    <a:pt x="5347" y="5269"/>
                    <a:pt x="5420" y="5269"/>
                  </a:cubicBezTo>
                  <a:cubicBezTo>
                    <a:pt x="5435" y="5269"/>
                    <a:pt x="5451" y="5267"/>
                    <a:pt x="5465" y="5263"/>
                  </a:cubicBezTo>
                  <a:cubicBezTo>
                    <a:pt x="5560" y="5227"/>
                    <a:pt x="5596" y="5120"/>
                    <a:pt x="5572" y="5037"/>
                  </a:cubicBezTo>
                  <a:cubicBezTo>
                    <a:pt x="5501" y="4870"/>
                    <a:pt x="5406" y="4727"/>
                    <a:pt x="5275" y="4584"/>
                  </a:cubicBezTo>
                  <a:cubicBezTo>
                    <a:pt x="5025" y="4334"/>
                    <a:pt x="4679" y="4192"/>
                    <a:pt x="4322" y="4192"/>
                  </a:cubicBezTo>
                  <a:cubicBezTo>
                    <a:pt x="3965" y="4192"/>
                    <a:pt x="3620" y="4322"/>
                    <a:pt x="3370" y="4584"/>
                  </a:cubicBezTo>
                  <a:lnTo>
                    <a:pt x="1929" y="6037"/>
                  </a:lnTo>
                  <a:cubicBezTo>
                    <a:pt x="1893" y="6049"/>
                    <a:pt x="1881" y="6061"/>
                    <a:pt x="1870" y="6097"/>
                  </a:cubicBezTo>
                  <a:lnTo>
                    <a:pt x="405" y="7549"/>
                  </a:lnTo>
                  <a:cubicBezTo>
                    <a:pt x="155" y="7799"/>
                    <a:pt x="0" y="8144"/>
                    <a:pt x="0" y="8502"/>
                  </a:cubicBezTo>
                  <a:cubicBezTo>
                    <a:pt x="0" y="8859"/>
                    <a:pt x="143" y="9204"/>
                    <a:pt x="405" y="9454"/>
                  </a:cubicBezTo>
                  <a:cubicBezTo>
                    <a:pt x="655" y="9704"/>
                    <a:pt x="1000" y="9859"/>
                    <a:pt x="1358" y="9859"/>
                  </a:cubicBezTo>
                  <a:cubicBezTo>
                    <a:pt x="1715" y="9859"/>
                    <a:pt x="2060" y="9728"/>
                    <a:pt x="2310" y="9454"/>
                  </a:cubicBezTo>
                  <a:lnTo>
                    <a:pt x="3251" y="8513"/>
                  </a:lnTo>
                  <a:cubicBezTo>
                    <a:pt x="3322" y="8442"/>
                    <a:pt x="3322" y="8335"/>
                    <a:pt x="3251" y="8263"/>
                  </a:cubicBezTo>
                  <a:cubicBezTo>
                    <a:pt x="3215" y="8228"/>
                    <a:pt x="3170" y="8210"/>
                    <a:pt x="3126" y="8210"/>
                  </a:cubicBezTo>
                  <a:cubicBezTo>
                    <a:pt x="3081" y="8210"/>
                    <a:pt x="3036" y="8228"/>
                    <a:pt x="3001" y="8263"/>
                  </a:cubicBezTo>
                  <a:lnTo>
                    <a:pt x="2060" y="9204"/>
                  </a:lnTo>
                  <a:cubicBezTo>
                    <a:pt x="1870" y="9395"/>
                    <a:pt x="1631" y="9502"/>
                    <a:pt x="1358" y="9502"/>
                  </a:cubicBezTo>
                  <a:cubicBezTo>
                    <a:pt x="1096" y="9502"/>
                    <a:pt x="834" y="9395"/>
                    <a:pt x="655" y="9204"/>
                  </a:cubicBezTo>
                  <a:cubicBezTo>
                    <a:pt x="465" y="9014"/>
                    <a:pt x="357" y="8775"/>
                    <a:pt x="357" y="8502"/>
                  </a:cubicBezTo>
                  <a:cubicBezTo>
                    <a:pt x="357" y="8240"/>
                    <a:pt x="465" y="7978"/>
                    <a:pt x="655" y="7799"/>
                  </a:cubicBezTo>
                  <a:lnTo>
                    <a:pt x="1941" y="6525"/>
                  </a:lnTo>
                  <a:cubicBezTo>
                    <a:pt x="2072" y="6835"/>
                    <a:pt x="2251" y="7120"/>
                    <a:pt x="2501" y="7370"/>
                  </a:cubicBezTo>
                  <a:cubicBezTo>
                    <a:pt x="2989" y="7859"/>
                    <a:pt x="3632" y="8132"/>
                    <a:pt x="4322" y="8132"/>
                  </a:cubicBezTo>
                  <a:cubicBezTo>
                    <a:pt x="5001" y="8132"/>
                    <a:pt x="5644" y="7859"/>
                    <a:pt x="6132" y="7370"/>
                  </a:cubicBezTo>
                  <a:lnTo>
                    <a:pt x="9097" y="4406"/>
                  </a:lnTo>
                  <a:cubicBezTo>
                    <a:pt x="10109" y="3382"/>
                    <a:pt x="10109" y="1751"/>
                    <a:pt x="9097" y="751"/>
                  </a:cubicBezTo>
                  <a:cubicBezTo>
                    <a:pt x="8597" y="251"/>
                    <a:pt x="7939" y="1"/>
                    <a:pt x="7281"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9860;p90">
            <a:extLst>
              <a:ext uri="{FF2B5EF4-FFF2-40B4-BE49-F238E27FC236}">
                <a16:creationId xmlns:a16="http://schemas.microsoft.com/office/drawing/2014/main" id="{529A481E-9FAF-4693-80E0-FFBFC8CD01A7}"/>
              </a:ext>
            </a:extLst>
          </p:cNvPr>
          <p:cNvGrpSpPr/>
          <p:nvPr/>
        </p:nvGrpSpPr>
        <p:grpSpPr>
          <a:xfrm>
            <a:off x="3264829" y="1953828"/>
            <a:ext cx="321985" cy="312022"/>
            <a:chOff x="1281151" y="4073433"/>
            <a:chExt cx="395000" cy="374010"/>
          </a:xfrm>
          <a:solidFill>
            <a:schemeClr val="tx1"/>
          </a:solidFill>
        </p:grpSpPr>
        <p:sp>
          <p:nvSpPr>
            <p:cNvPr id="27" name="Google Shape;9861;p90">
              <a:extLst>
                <a:ext uri="{FF2B5EF4-FFF2-40B4-BE49-F238E27FC236}">
                  <a16:creationId xmlns:a16="http://schemas.microsoft.com/office/drawing/2014/main" id="{82B7F45A-0646-46AC-BF30-741213296530}"/>
                </a:ext>
              </a:extLst>
            </p:cNvPr>
            <p:cNvSpPr/>
            <p:nvPr/>
          </p:nvSpPr>
          <p:spPr>
            <a:xfrm>
              <a:off x="1301444" y="4213758"/>
              <a:ext cx="374707" cy="233685"/>
            </a:xfrm>
            <a:custGeom>
              <a:avLst/>
              <a:gdLst/>
              <a:ahLst/>
              <a:cxnLst/>
              <a:rect l="l" t="t" r="r" b="b"/>
              <a:pathLst>
                <a:path w="11800" h="7359" extrusionOk="0">
                  <a:moveTo>
                    <a:pt x="3180" y="3298"/>
                  </a:moveTo>
                  <a:lnTo>
                    <a:pt x="3180" y="7001"/>
                  </a:lnTo>
                  <a:lnTo>
                    <a:pt x="1691" y="7001"/>
                  </a:lnTo>
                  <a:lnTo>
                    <a:pt x="1691" y="3298"/>
                  </a:lnTo>
                  <a:close/>
                  <a:moveTo>
                    <a:pt x="6680" y="2370"/>
                  </a:moveTo>
                  <a:lnTo>
                    <a:pt x="6680" y="7001"/>
                  </a:lnTo>
                  <a:lnTo>
                    <a:pt x="5192" y="7001"/>
                  </a:lnTo>
                  <a:lnTo>
                    <a:pt x="5192" y="2370"/>
                  </a:lnTo>
                  <a:close/>
                  <a:moveTo>
                    <a:pt x="10180" y="345"/>
                  </a:moveTo>
                  <a:lnTo>
                    <a:pt x="10180" y="7001"/>
                  </a:lnTo>
                  <a:lnTo>
                    <a:pt x="8692" y="7001"/>
                  </a:lnTo>
                  <a:lnTo>
                    <a:pt x="8692" y="345"/>
                  </a:lnTo>
                  <a:close/>
                  <a:moveTo>
                    <a:pt x="8502" y="0"/>
                  </a:moveTo>
                  <a:cubicBezTo>
                    <a:pt x="8406" y="0"/>
                    <a:pt x="8323" y="84"/>
                    <a:pt x="8323" y="179"/>
                  </a:cubicBezTo>
                  <a:lnTo>
                    <a:pt x="8323" y="7001"/>
                  </a:lnTo>
                  <a:lnTo>
                    <a:pt x="7013" y="7001"/>
                  </a:lnTo>
                  <a:lnTo>
                    <a:pt x="7013" y="2203"/>
                  </a:lnTo>
                  <a:cubicBezTo>
                    <a:pt x="7013" y="2120"/>
                    <a:pt x="6930" y="2024"/>
                    <a:pt x="6835" y="2024"/>
                  </a:cubicBezTo>
                  <a:lnTo>
                    <a:pt x="4989" y="2024"/>
                  </a:lnTo>
                  <a:cubicBezTo>
                    <a:pt x="4894" y="2024"/>
                    <a:pt x="4811" y="2108"/>
                    <a:pt x="4811" y="2203"/>
                  </a:cubicBezTo>
                  <a:lnTo>
                    <a:pt x="4811" y="7001"/>
                  </a:lnTo>
                  <a:lnTo>
                    <a:pt x="3501" y="7001"/>
                  </a:lnTo>
                  <a:lnTo>
                    <a:pt x="3501" y="3132"/>
                  </a:lnTo>
                  <a:cubicBezTo>
                    <a:pt x="3501" y="3036"/>
                    <a:pt x="3418" y="2953"/>
                    <a:pt x="3322" y="2953"/>
                  </a:cubicBezTo>
                  <a:lnTo>
                    <a:pt x="1477" y="2953"/>
                  </a:lnTo>
                  <a:cubicBezTo>
                    <a:pt x="1382" y="2953"/>
                    <a:pt x="1298" y="3024"/>
                    <a:pt x="1298" y="3132"/>
                  </a:cubicBezTo>
                  <a:lnTo>
                    <a:pt x="1298" y="7001"/>
                  </a:lnTo>
                  <a:lnTo>
                    <a:pt x="179" y="7001"/>
                  </a:lnTo>
                  <a:cubicBezTo>
                    <a:pt x="84" y="7001"/>
                    <a:pt x="1" y="7073"/>
                    <a:pt x="1" y="7180"/>
                  </a:cubicBezTo>
                  <a:cubicBezTo>
                    <a:pt x="1" y="7287"/>
                    <a:pt x="72" y="7358"/>
                    <a:pt x="179" y="7358"/>
                  </a:cubicBezTo>
                  <a:lnTo>
                    <a:pt x="11597" y="7358"/>
                  </a:lnTo>
                  <a:cubicBezTo>
                    <a:pt x="11681" y="7358"/>
                    <a:pt x="11776" y="7287"/>
                    <a:pt x="11776" y="7180"/>
                  </a:cubicBezTo>
                  <a:cubicBezTo>
                    <a:pt x="11800" y="7073"/>
                    <a:pt x="11728" y="7001"/>
                    <a:pt x="11633" y="7001"/>
                  </a:cubicBezTo>
                  <a:lnTo>
                    <a:pt x="10526" y="7001"/>
                  </a:lnTo>
                  <a:lnTo>
                    <a:pt x="10526" y="179"/>
                  </a:lnTo>
                  <a:cubicBezTo>
                    <a:pt x="10526" y="95"/>
                    <a:pt x="10442" y="0"/>
                    <a:pt x="10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8" name="Google Shape;9862;p90">
              <a:extLst>
                <a:ext uri="{FF2B5EF4-FFF2-40B4-BE49-F238E27FC236}">
                  <a16:creationId xmlns:a16="http://schemas.microsoft.com/office/drawing/2014/main" id="{FDB417AB-5E9A-43CF-9168-D79F53CD880F}"/>
                </a:ext>
              </a:extLst>
            </p:cNvPr>
            <p:cNvSpPr/>
            <p:nvPr/>
          </p:nvSpPr>
          <p:spPr>
            <a:xfrm>
              <a:off x="1281151" y="4073433"/>
              <a:ext cx="356960" cy="215585"/>
            </a:xfrm>
            <a:custGeom>
              <a:avLst/>
              <a:gdLst/>
              <a:ahLst/>
              <a:cxnLst/>
              <a:rect l="l" t="t" r="r" b="b"/>
              <a:pathLst>
                <a:path w="11241" h="6789" extrusionOk="0">
                  <a:moveTo>
                    <a:pt x="10668" y="0"/>
                  </a:moveTo>
                  <a:cubicBezTo>
                    <a:pt x="10653" y="0"/>
                    <a:pt x="10637" y="1"/>
                    <a:pt x="10621" y="2"/>
                  </a:cubicBezTo>
                  <a:lnTo>
                    <a:pt x="9145" y="181"/>
                  </a:lnTo>
                  <a:cubicBezTo>
                    <a:pt x="8847" y="216"/>
                    <a:pt x="8633" y="490"/>
                    <a:pt x="8669" y="788"/>
                  </a:cubicBezTo>
                  <a:cubicBezTo>
                    <a:pt x="8691" y="1064"/>
                    <a:pt x="8938" y="1268"/>
                    <a:pt x="9211" y="1268"/>
                  </a:cubicBezTo>
                  <a:cubicBezTo>
                    <a:pt x="9232" y="1268"/>
                    <a:pt x="9254" y="1267"/>
                    <a:pt x="9276" y="1264"/>
                  </a:cubicBezTo>
                  <a:lnTo>
                    <a:pt x="9395" y="1252"/>
                  </a:lnTo>
                  <a:lnTo>
                    <a:pt x="9395" y="1252"/>
                  </a:lnTo>
                  <a:cubicBezTo>
                    <a:pt x="7597" y="3348"/>
                    <a:pt x="5442" y="4443"/>
                    <a:pt x="3918" y="4979"/>
                  </a:cubicBezTo>
                  <a:cubicBezTo>
                    <a:pt x="2025" y="5657"/>
                    <a:pt x="561" y="5717"/>
                    <a:pt x="537" y="5717"/>
                  </a:cubicBezTo>
                  <a:cubicBezTo>
                    <a:pt x="239" y="5729"/>
                    <a:pt x="1" y="5967"/>
                    <a:pt x="25" y="6265"/>
                  </a:cubicBezTo>
                  <a:cubicBezTo>
                    <a:pt x="37" y="6562"/>
                    <a:pt x="275" y="6789"/>
                    <a:pt x="561" y="6789"/>
                  </a:cubicBezTo>
                  <a:lnTo>
                    <a:pt x="572" y="6789"/>
                  </a:lnTo>
                  <a:cubicBezTo>
                    <a:pt x="632" y="6789"/>
                    <a:pt x="2192" y="6729"/>
                    <a:pt x="4263" y="6003"/>
                  </a:cubicBezTo>
                  <a:cubicBezTo>
                    <a:pt x="5418" y="5586"/>
                    <a:pt x="6514" y="5050"/>
                    <a:pt x="7490" y="4383"/>
                  </a:cubicBezTo>
                  <a:cubicBezTo>
                    <a:pt x="7561" y="4324"/>
                    <a:pt x="7597" y="4217"/>
                    <a:pt x="7538" y="4145"/>
                  </a:cubicBezTo>
                  <a:cubicBezTo>
                    <a:pt x="7501" y="4093"/>
                    <a:pt x="7445" y="4065"/>
                    <a:pt x="7391" y="4065"/>
                  </a:cubicBezTo>
                  <a:cubicBezTo>
                    <a:pt x="7358" y="4065"/>
                    <a:pt x="7326" y="4075"/>
                    <a:pt x="7299" y="4098"/>
                  </a:cubicBezTo>
                  <a:cubicBezTo>
                    <a:pt x="6335" y="4753"/>
                    <a:pt x="5275" y="5288"/>
                    <a:pt x="4144" y="5693"/>
                  </a:cubicBezTo>
                  <a:cubicBezTo>
                    <a:pt x="2132" y="6408"/>
                    <a:pt x="632" y="6467"/>
                    <a:pt x="561" y="6467"/>
                  </a:cubicBezTo>
                  <a:cubicBezTo>
                    <a:pt x="453" y="6467"/>
                    <a:pt x="358" y="6372"/>
                    <a:pt x="358" y="6265"/>
                  </a:cubicBezTo>
                  <a:cubicBezTo>
                    <a:pt x="358" y="6169"/>
                    <a:pt x="441" y="6074"/>
                    <a:pt x="561" y="6062"/>
                  </a:cubicBezTo>
                  <a:cubicBezTo>
                    <a:pt x="572" y="6062"/>
                    <a:pt x="2085" y="6003"/>
                    <a:pt x="4037" y="5300"/>
                  </a:cubicBezTo>
                  <a:cubicBezTo>
                    <a:pt x="5680" y="4717"/>
                    <a:pt x="8026" y="3514"/>
                    <a:pt x="9943" y="1133"/>
                  </a:cubicBezTo>
                  <a:cubicBezTo>
                    <a:pt x="10035" y="1018"/>
                    <a:pt x="9949" y="847"/>
                    <a:pt x="9813" y="847"/>
                  </a:cubicBezTo>
                  <a:cubicBezTo>
                    <a:pt x="9809" y="847"/>
                    <a:pt x="9804" y="847"/>
                    <a:pt x="9800" y="847"/>
                  </a:cubicBezTo>
                  <a:lnTo>
                    <a:pt x="9252" y="931"/>
                  </a:lnTo>
                  <a:cubicBezTo>
                    <a:pt x="9244" y="932"/>
                    <a:pt x="9236" y="932"/>
                    <a:pt x="9228" y="932"/>
                  </a:cubicBezTo>
                  <a:cubicBezTo>
                    <a:pt x="9139" y="932"/>
                    <a:pt x="9049" y="874"/>
                    <a:pt x="9038" y="776"/>
                  </a:cubicBezTo>
                  <a:cubicBezTo>
                    <a:pt x="9014" y="657"/>
                    <a:pt x="9085" y="550"/>
                    <a:pt x="9204" y="538"/>
                  </a:cubicBezTo>
                  <a:lnTo>
                    <a:pt x="10681" y="359"/>
                  </a:lnTo>
                  <a:cubicBezTo>
                    <a:pt x="10688" y="358"/>
                    <a:pt x="10696" y="358"/>
                    <a:pt x="10703" y="358"/>
                  </a:cubicBezTo>
                  <a:cubicBezTo>
                    <a:pt x="10812" y="358"/>
                    <a:pt x="10895" y="438"/>
                    <a:pt x="10895" y="550"/>
                  </a:cubicBezTo>
                  <a:lnTo>
                    <a:pt x="10895" y="2026"/>
                  </a:lnTo>
                  <a:cubicBezTo>
                    <a:pt x="10895" y="2133"/>
                    <a:pt x="10812" y="2217"/>
                    <a:pt x="10705" y="2217"/>
                  </a:cubicBezTo>
                  <a:cubicBezTo>
                    <a:pt x="10598" y="2217"/>
                    <a:pt x="10514" y="2133"/>
                    <a:pt x="10514" y="2026"/>
                  </a:cubicBezTo>
                  <a:lnTo>
                    <a:pt x="10514" y="1586"/>
                  </a:lnTo>
                  <a:cubicBezTo>
                    <a:pt x="10514" y="1502"/>
                    <a:pt x="10467" y="1443"/>
                    <a:pt x="10407" y="1419"/>
                  </a:cubicBezTo>
                  <a:cubicBezTo>
                    <a:pt x="10387" y="1409"/>
                    <a:pt x="10368" y="1405"/>
                    <a:pt x="10349" y="1405"/>
                  </a:cubicBezTo>
                  <a:cubicBezTo>
                    <a:pt x="10298" y="1405"/>
                    <a:pt x="10251" y="1435"/>
                    <a:pt x="10217" y="1478"/>
                  </a:cubicBezTo>
                  <a:cubicBezTo>
                    <a:pt x="9574" y="2264"/>
                    <a:pt x="8835" y="2979"/>
                    <a:pt x="8026" y="3610"/>
                  </a:cubicBezTo>
                  <a:cubicBezTo>
                    <a:pt x="7954" y="3669"/>
                    <a:pt x="7942" y="3764"/>
                    <a:pt x="8002" y="3848"/>
                  </a:cubicBezTo>
                  <a:cubicBezTo>
                    <a:pt x="8036" y="3888"/>
                    <a:pt x="8081" y="3910"/>
                    <a:pt x="8129" y="3910"/>
                  </a:cubicBezTo>
                  <a:cubicBezTo>
                    <a:pt x="8166" y="3910"/>
                    <a:pt x="8204" y="3897"/>
                    <a:pt x="8240" y="3872"/>
                  </a:cubicBezTo>
                  <a:cubicBezTo>
                    <a:pt x="8931" y="3336"/>
                    <a:pt x="9585" y="2729"/>
                    <a:pt x="10169" y="2062"/>
                  </a:cubicBezTo>
                  <a:cubicBezTo>
                    <a:pt x="10181" y="2336"/>
                    <a:pt x="10419" y="2574"/>
                    <a:pt x="10705" y="2574"/>
                  </a:cubicBezTo>
                  <a:cubicBezTo>
                    <a:pt x="11002" y="2574"/>
                    <a:pt x="11240" y="2336"/>
                    <a:pt x="11240" y="2038"/>
                  </a:cubicBezTo>
                  <a:lnTo>
                    <a:pt x="11240" y="573"/>
                  </a:lnTo>
                  <a:cubicBezTo>
                    <a:pt x="11240" y="395"/>
                    <a:pt x="11169" y="240"/>
                    <a:pt x="11050" y="133"/>
                  </a:cubicBezTo>
                  <a:cubicBezTo>
                    <a:pt x="10943" y="47"/>
                    <a:pt x="10807" y="0"/>
                    <a:pt x="106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11061;p92">
            <a:extLst>
              <a:ext uri="{FF2B5EF4-FFF2-40B4-BE49-F238E27FC236}">
                <a16:creationId xmlns:a16="http://schemas.microsoft.com/office/drawing/2014/main" id="{ED722947-5D2D-4B72-AA7D-E02FBD462DB6}"/>
              </a:ext>
            </a:extLst>
          </p:cNvPr>
          <p:cNvSpPr/>
          <p:nvPr/>
        </p:nvSpPr>
        <p:spPr>
          <a:xfrm>
            <a:off x="3267469" y="3535980"/>
            <a:ext cx="347524" cy="289917"/>
          </a:xfrm>
          <a:custGeom>
            <a:avLst/>
            <a:gdLst/>
            <a:ahLst/>
            <a:cxnLst/>
            <a:rect l="l" t="t" r="r" b="b"/>
            <a:pathLst>
              <a:path w="10919" h="9109" extrusionOk="0">
                <a:moveTo>
                  <a:pt x="2917" y="310"/>
                </a:moveTo>
                <a:cubicBezTo>
                  <a:pt x="3119" y="310"/>
                  <a:pt x="3286" y="476"/>
                  <a:pt x="3286" y="679"/>
                </a:cubicBezTo>
                <a:lnTo>
                  <a:pt x="3286" y="1036"/>
                </a:lnTo>
                <a:cubicBezTo>
                  <a:pt x="3250" y="1322"/>
                  <a:pt x="3012" y="1560"/>
                  <a:pt x="2715" y="1560"/>
                </a:cubicBezTo>
                <a:cubicBezTo>
                  <a:pt x="2417" y="1560"/>
                  <a:pt x="2179" y="1322"/>
                  <a:pt x="2179" y="1024"/>
                </a:cubicBezTo>
                <a:lnTo>
                  <a:pt x="2179" y="679"/>
                </a:lnTo>
                <a:cubicBezTo>
                  <a:pt x="2179" y="476"/>
                  <a:pt x="2346" y="310"/>
                  <a:pt x="2560" y="310"/>
                </a:cubicBezTo>
                <a:close/>
                <a:moveTo>
                  <a:pt x="5715" y="310"/>
                </a:moveTo>
                <a:cubicBezTo>
                  <a:pt x="5917" y="310"/>
                  <a:pt x="6084" y="476"/>
                  <a:pt x="6084" y="679"/>
                </a:cubicBezTo>
                <a:lnTo>
                  <a:pt x="6084" y="1036"/>
                </a:lnTo>
                <a:cubicBezTo>
                  <a:pt x="6048" y="1322"/>
                  <a:pt x="5810" y="1560"/>
                  <a:pt x="5513" y="1560"/>
                </a:cubicBezTo>
                <a:cubicBezTo>
                  <a:pt x="5215" y="1560"/>
                  <a:pt x="4977" y="1322"/>
                  <a:pt x="4977" y="1024"/>
                </a:cubicBezTo>
                <a:lnTo>
                  <a:pt x="4977" y="679"/>
                </a:lnTo>
                <a:cubicBezTo>
                  <a:pt x="4977" y="476"/>
                  <a:pt x="5144" y="310"/>
                  <a:pt x="5358" y="310"/>
                </a:cubicBezTo>
                <a:close/>
                <a:moveTo>
                  <a:pt x="8513" y="310"/>
                </a:moveTo>
                <a:cubicBezTo>
                  <a:pt x="8715" y="310"/>
                  <a:pt x="8882" y="476"/>
                  <a:pt x="8882" y="679"/>
                </a:cubicBezTo>
                <a:lnTo>
                  <a:pt x="8882" y="1036"/>
                </a:lnTo>
                <a:cubicBezTo>
                  <a:pt x="8846" y="1322"/>
                  <a:pt x="8608" y="1560"/>
                  <a:pt x="8311" y="1560"/>
                </a:cubicBezTo>
                <a:cubicBezTo>
                  <a:pt x="8013" y="1560"/>
                  <a:pt x="7775" y="1322"/>
                  <a:pt x="7775" y="1024"/>
                </a:cubicBezTo>
                <a:lnTo>
                  <a:pt x="7775" y="679"/>
                </a:lnTo>
                <a:cubicBezTo>
                  <a:pt x="7775" y="476"/>
                  <a:pt x="7941" y="310"/>
                  <a:pt x="8156" y="310"/>
                </a:cubicBezTo>
                <a:close/>
                <a:moveTo>
                  <a:pt x="2893" y="1881"/>
                </a:moveTo>
                <a:lnTo>
                  <a:pt x="2893" y="1977"/>
                </a:lnTo>
                <a:cubicBezTo>
                  <a:pt x="2893" y="2036"/>
                  <a:pt x="2905" y="2096"/>
                  <a:pt x="2941" y="2143"/>
                </a:cubicBezTo>
                <a:lnTo>
                  <a:pt x="2715" y="2358"/>
                </a:lnTo>
                <a:lnTo>
                  <a:pt x="2691" y="2358"/>
                </a:lnTo>
                <a:lnTo>
                  <a:pt x="2465" y="2143"/>
                </a:lnTo>
                <a:cubicBezTo>
                  <a:pt x="2500" y="2096"/>
                  <a:pt x="2512" y="2036"/>
                  <a:pt x="2512" y="1977"/>
                </a:cubicBezTo>
                <a:lnTo>
                  <a:pt x="2512" y="1881"/>
                </a:lnTo>
                <a:close/>
                <a:moveTo>
                  <a:pt x="5715" y="1881"/>
                </a:moveTo>
                <a:lnTo>
                  <a:pt x="5715" y="1977"/>
                </a:lnTo>
                <a:cubicBezTo>
                  <a:pt x="5715" y="2036"/>
                  <a:pt x="5727" y="2096"/>
                  <a:pt x="5751" y="2143"/>
                </a:cubicBezTo>
                <a:lnTo>
                  <a:pt x="5536" y="2358"/>
                </a:lnTo>
                <a:lnTo>
                  <a:pt x="5501" y="2358"/>
                </a:lnTo>
                <a:lnTo>
                  <a:pt x="5274" y="2143"/>
                </a:lnTo>
                <a:cubicBezTo>
                  <a:pt x="5310" y="2096"/>
                  <a:pt x="5322" y="2036"/>
                  <a:pt x="5322" y="1977"/>
                </a:cubicBezTo>
                <a:lnTo>
                  <a:pt x="5322" y="1881"/>
                </a:lnTo>
                <a:close/>
                <a:moveTo>
                  <a:pt x="8501" y="1881"/>
                </a:moveTo>
                <a:lnTo>
                  <a:pt x="8501" y="1977"/>
                </a:lnTo>
                <a:cubicBezTo>
                  <a:pt x="8501" y="2036"/>
                  <a:pt x="8525" y="2096"/>
                  <a:pt x="8549" y="2143"/>
                </a:cubicBezTo>
                <a:lnTo>
                  <a:pt x="8334" y="2358"/>
                </a:lnTo>
                <a:lnTo>
                  <a:pt x="8299" y="2358"/>
                </a:lnTo>
                <a:lnTo>
                  <a:pt x="8072" y="2143"/>
                </a:lnTo>
                <a:cubicBezTo>
                  <a:pt x="8108" y="2096"/>
                  <a:pt x="8120" y="2036"/>
                  <a:pt x="8120" y="1977"/>
                </a:cubicBezTo>
                <a:lnTo>
                  <a:pt x="8120" y="1881"/>
                </a:lnTo>
                <a:close/>
                <a:moveTo>
                  <a:pt x="9906" y="3286"/>
                </a:moveTo>
                <a:cubicBezTo>
                  <a:pt x="10120" y="3286"/>
                  <a:pt x="10275" y="3453"/>
                  <a:pt x="10275" y="3655"/>
                </a:cubicBezTo>
                <a:lnTo>
                  <a:pt x="10275" y="4012"/>
                </a:lnTo>
                <a:cubicBezTo>
                  <a:pt x="10263" y="4298"/>
                  <a:pt x="10013" y="4536"/>
                  <a:pt x="9716" y="4536"/>
                </a:cubicBezTo>
                <a:cubicBezTo>
                  <a:pt x="9418" y="4536"/>
                  <a:pt x="9180" y="4298"/>
                  <a:pt x="9180" y="4001"/>
                </a:cubicBezTo>
                <a:lnTo>
                  <a:pt x="9180" y="3655"/>
                </a:lnTo>
                <a:cubicBezTo>
                  <a:pt x="9180" y="3453"/>
                  <a:pt x="9346" y="3286"/>
                  <a:pt x="9549" y="3286"/>
                </a:cubicBezTo>
                <a:close/>
                <a:moveTo>
                  <a:pt x="1512" y="3286"/>
                </a:moveTo>
                <a:cubicBezTo>
                  <a:pt x="1691" y="3286"/>
                  <a:pt x="1857" y="3453"/>
                  <a:pt x="1857" y="3655"/>
                </a:cubicBezTo>
                <a:lnTo>
                  <a:pt x="1857" y="4012"/>
                </a:lnTo>
                <a:cubicBezTo>
                  <a:pt x="1857" y="4310"/>
                  <a:pt x="1619" y="4548"/>
                  <a:pt x="1322" y="4548"/>
                </a:cubicBezTo>
                <a:cubicBezTo>
                  <a:pt x="1024" y="4548"/>
                  <a:pt x="786" y="4310"/>
                  <a:pt x="786" y="4012"/>
                </a:cubicBezTo>
                <a:lnTo>
                  <a:pt x="786" y="3655"/>
                </a:lnTo>
                <a:cubicBezTo>
                  <a:pt x="786" y="3453"/>
                  <a:pt x="953" y="3286"/>
                  <a:pt x="1155" y="3286"/>
                </a:cubicBezTo>
                <a:close/>
                <a:moveTo>
                  <a:pt x="4310" y="3286"/>
                </a:moveTo>
                <a:cubicBezTo>
                  <a:pt x="4489" y="3286"/>
                  <a:pt x="4655" y="3453"/>
                  <a:pt x="4655" y="3655"/>
                </a:cubicBezTo>
                <a:lnTo>
                  <a:pt x="4655" y="4012"/>
                </a:lnTo>
                <a:cubicBezTo>
                  <a:pt x="4655" y="4310"/>
                  <a:pt x="4417" y="4548"/>
                  <a:pt x="4120" y="4548"/>
                </a:cubicBezTo>
                <a:cubicBezTo>
                  <a:pt x="3822" y="4548"/>
                  <a:pt x="3584" y="4310"/>
                  <a:pt x="3584" y="4012"/>
                </a:cubicBezTo>
                <a:lnTo>
                  <a:pt x="3584" y="3655"/>
                </a:lnTo>
                <a:cubicBezTo>
                  <a:pt x="3584" y="3453"/>
                  <a:pt x="3750" y="3286"/>
                  <a:pt x="3953" y="3286"/>
                </a:cubicBezTo>
                <a:close/>
                <a:moveTo>
                  <a:pt x="7108" y="3286"/>
                </a:moveTo>
                <a:cubicBezTo>
                  <a:pt x="7287" y="3286"/>
                  <a:pt x="7453" y="3453"/>
                  <a:pt x="7453" y="3655"/>
                </a:cubicBezTo>
                <a:lnTo>
                  <a:pt x="7453" y="4012"/>
                </a:lnTo>
                <a:cubicBezTo>
                  <a:pt x="7453" y="4310"/>
                  <a:pt x="7215" y="4548"/>
                  <a:pt x="6918" y="4548"/>
                </a:cubicBezTo>
                <a:cubicBezTo>
                  <a:pt x="6620" y="4548"/>
                  <a:pt x="6382" y="4310"/>
                  <a:pt x="6382" y="4012"/>
                </a:cubicBezTo>
                <a:lnTo>
                  <a:pt x="6382" y="3655"/>
                </a:lnTo>
                <a:cubicBezTo>
                  <a:pt x="6382" y="3453"/>
                  <a:pt x="6548" y="3286"/>
                  <a:pt x="6751" y="3286"/>
                </a:cubicBezTo>
                <a:close/>
                <a:moveTo>
                  <a:pt x="1500" y="4858"/>
                </a:moveTo>
                <a:lnTo>
                  <a:pt x="1500" y="4953"/>
                </a:lnTo>
                <a:cubicBezTo>
                  <a:pt x="1500" y="5013"/>
                  <a:pt x="1512" y="5072"/>
                  <a:pt x="1548" y="5120"/>
                </a:cubicBezTo>
                <a:lnTo>
                  <a:pt x="1322" y="5334"/>
                </a:lnTo>
                <a:lnTo>
                  <a:pt x="1286" y="5334"/>
                </a:lnTo>
                <a:lnTo>
                  <a:pt x="1072" y="5120"/>
                </a:lnTo>
                <a:cubicBezTo>
                  <a:pt x="1095" y="5072"/>
                  <a:pt x="1107" y="5013"/>
                  <a:pt x="1107" y="4953"/>
                </a:cubicBezTo>
                <a:lnTo>
                  <a:pt x="1107" y="4858"/>
                </a:lnTo>
                <a:close/>
                <a:moveTo>
                  <a:pt x="4298" y="4858"/>
                </a:moveTo>
                <a:lnTo>
                  <a:pt x="4298" y="4953"/>
                </a:lnTo>
                <a:cubicBezTo>
                  <a:pt x="4298" y="5013"/>
                  <a:pt x="4310" y="5072"/>
                  <a:pt x="4334" y="5120"/>
                </a:cubicBezTo>
                <a:lnTo>
                  <a:pt x="4120" y="5334"/>
                </a:lnTo>
                <a:lnTo>
                  <a:pt x="4084" y="5334"/>
                </a:lnTo>
                <a:lnTo>
                  <a:pt x="3870" y="5120"/>
                </a:lnTo>
                <a:cubicBezTo>
                  <a:pt x="3893" y="5072"/>
                  <a:pt x="3905" y="5013"/>
                  <a:pt x="3905" y="4953"/>
                </a:cubicBezTo>
                <a:lnTo>
                  <a:pt x="3905" y="4858"/>
                </a:lnTo>
                <a:close/>
                <a:moveTo>
                  <a:pt x="7108" y="4858"/>
                </a:moveTo>
                <a:lnTo>
                  <a:pt x="7108" y="4953"/>
                </a:lnTo>
                <a:cubicBezTo>
                  <a:pt x="7108" y="5013"/>
                  <a:pt x="7120" y="5072"/>
                  <a:pt x="7156" y="5120"/>
                </a:cubicBezTo>
                <a:lnTo>
                  <a:pt x="6929" y="5334"/>
                </a:lnTo>
                <a:lnTo>
                  <a:pt x="6906" y="5334"/>
                </a:lnTo>
                <a:lnTo>
                  <a:pt x="6679" y="5120"/>
                </a:lnTo>
                <a:cubicBezTo>
                  <a:pt x="6703" y="5072"/>
                  <a:pt x="6715" y="5013"/>
                  <a:pt x="6715" y="4953"/>
                </a:cubicBezTo>
                <a:lnTo>
                  <a:pt x="6715" y="4858"/>
                </a:lnTo>
                <a:close/>
                <a:moveTo>
                  <a:pt x="9906" y="4858"/>
                </a:moveTo>
                <a:lnTo>
                  <a:pt x="9906" y="4953"/>
                </a:lnTo>
                <a:cubicBezTo>
                  <a:pt x="9906" y="5013"/>
                  <a:pt x="9918" y="5072"/>
                  <a:pt x="9954" y="5120"/>
                </a:cubicBezTo>
                <a:lnTo>
                  <a:pt x="9727" y="5334"/>
                </a:lnTo>
                <a:lnTo>
                  <a:pt x="9704" y="5334"/>
                </a:lnTo>
                <a:lnTo>
                  <a:pt x="9477" y="5120"/>
                </a:lnTo>
                <a:cubicBezTo>
                  <a:pt x="9501" y="5072"/>
                  <a:pt x="9525" y="5013"/>
                  <a:pt x="9525" y="4953"/>
                </a:cubicBezTo>
                <a:lnTo>
                  <a:pt x="9525" y="4858"/>
                </a:lnTo>
                <a:close/>
                <a:moveTo>
                  <a:pt x="2453" y="0"/>
                </a:moveTo>
                <a:cubicBezTo>
                  <a:pt x="2084" y="0"/>
                  <a:pt x="1762" y="310"/>
                  <a:pt x="1762" y="679"/>
                </a:cubicBezTo>
                <a:lnTo>
                  <a:pt x="1762" y="1036"/>
                </a:lnTo>
                <a:cubicBezTo>
                  <a:pt x="1762" y="1322"/>
                  <a:pt x="1905" y="1572"/>
                  <a:pt x="2119" y="1726"/>
                </a:cubicBezTo>
                <a:lnTo>
                  <a:pt x="2119" y="1977"/>
                </a:lnTo>
                <a:cubicBezTo>
                  <a:pt x="2119" y="1977"/>
                  <a:pt x="2119" y="1988"/>
                  <a:pt x="2107" y="1988"/>
                </a:cubicBezTo>
                <a:lnTo>
                  <a:pt x="1691" y="2203"/>
                </a:lnTo>
                <a:cubicBezTo>
                  <a:pt x="1512" y="2286"/>
                  <a:pt x="1405" y="2465"/>
                  <a:pt x="1405" y="2655"/>
                </a:cubicBezTo>
                <a:lnTo>
                  <a:pt x="1405" y="2989"/>
                </a:lnTo>
                <a:lnTo>
                  <a:pt x="1036" y="2989"/>
                </a:lnTo>
                <a:cubicBezTo>
                  <a:pt x="667" y="2989"/>
                  <a:pt x="357" y="3298"/>
                  <a:pt x="357" y="3667"/>
                </a:cubicBezTo>
                <a:lnTo>
                  <a:pt x="357" y="4024"/>
                </a:lnTo>
                <a:cubicBezTo>
                  <a:pt x="357" y="4310"/>
                  <a:pt x="488" y="4560"/>
                  <a:pt x="714" y="4715"/>
                </a:cubicBezTo>
                <a:lnTo>
                  <a:pt x="714" y="4965"/>
                </a:lnTo>
                <a:cubicBezTo>
                  <a:pt x="714" y="4965"/>
                  <a:pt x="714" y="4977"/>
                  <a:pt x="691" y="4977"/>
                </a:cubicBezTo>
                <a:lnTo>
                  <a:pt x="274" y="5191"/>
                </a:lnTo>
                <a:cubicBezTo>
                  <a:pt x="95" y="5275"/>
                  <a:pt x="0" y="5453"/>
                  <a:pt x="0" y="5656"/>
                </a:cubicBezTo>
                <a:lnTo>
                  <a:pt x="0" y="7382"/>
                </a:lnTo>
                <a:cubicBezTo>
                  <a:pt x="0" y="7513"/>
                  <a:pt x="36" y="7644"/>
                  <a:pt x="119" y="7751"/>
                </a:cubicBezTo>
                <a:lnTo>
                  <a:pt x="298" y="8013"/>
                </a:lnTo>
                <a:cubicBezTo>
                  <a:pt x="333" y="8073"/>
                  <a:pt x="357" y="8156"/>
                  <a:pt x="357" y="8227"/>
                </a:cubicBezTo>
                <a:lnTo>
                  <a:pt x="357" y="8942"/>
                </a:lnTo>
                <a:cubicBezTo>
                  <a:pt x="357" y="9025"/>
                  <a:pt x="429" y="9108"/>
                  <a:pt x="512" y="9108"/>
                </a:cubicBezTo>
                <a:cubicBezTo>
                  <a:pt x="607" y="9108"/>
                  <a:pt x="679" y="9025"/>
                  <a:pt x="679" y="8942"/>
                </a:cubicBezTo>
                <a:lnTo>
                  <a:pt x="679" y="8227"/>
                </a:lnTo>
                <a:cubicBezTo>
                  <a:pt x="679" y="8096"/>
                  <a:pt x="631" y="7953"/>
                  <a:pt x="560" y="7858"/>
                </a:cubicBezTo>
                <a:lnTo>
                  <a:pt x="381" y="7584"/>
                </a:lnTo>
                <a:cubicBezTo>
                  <a:pt x="333" y="7525"/>
                  <a:pt x="321" y="7453"/>
                  <a:pt x="321" y="7382"/>
                </a:cubicBezTo>
                <a:lnTo>
                  <a:pt x="321" y="5656"/>
                </a:lnTo>
                <a:cubicBezTo>
                  <a:pt x="321" y="5572"/>
                  <a:pt x="369" y="5513"/>
                  <a:pt x="429" y="5477"/>
                </a:cubicBezTo>
                <a:lnTo>
                  <a:pt x="714" y="5322"/>
                </a:lnTo>
                <a:lnTo>
                  <a:pt x="976" y="5596"/>
                </a:lnTo>
                <a:cubicBezTo>
                  <a:pt x="1036" y="5656"/>
                  <a:pt x="1131" y="5691"/>
                  <a:pt x="1214" y="5691"/>
                </a:cubicBezTo>
                <a:cubicBezTo>
                  <a:pt x="1310" y="5691"/>
                  <a:pt x="1381" y="5667"/>
                  <a:pt x="1453" y="5596"/>
                </a:cubicBezTo>
                <a:lnTo>
                  <a:pt x="1726" y="5322"/>
                </a:lnTo>
                <a:lnTo>
                  <a:pt x="2000" y="5477"/>
                </a:lnTo>
                <a:cubicBezTo>
                  <a:pt x="2060" y="5501"/>
                  <a:pt x="2107" y="5572"/>
                  <a:pt x="2107" y="5656"/>
                </a:cubicBezTo>
                <a:lnTo>
                  <a:pt x="2107" y="7382"/>
                </a:lnTo>
                <a:cubicBezTo>
                  <a:pt x="2107" y="7453"/>
                  <a:pt x="2096" y="7525"/>
                  <a:pt x="2048" y="7584"/>
                </a:cubicBezTo>
                <a:lnTo>
                  <a:pt x="1869" y="7858"/>
                </a:lnTo>
                <a:cubicBezTo>
                  <a:pt x="1798" y="7977"/>
                  <a:pt x="1750" y="8096"/>
                  <a:pt x="1750" y="8227"/>
                </a:cubicBezTo>
                <a:lnTo>
                  <a:pt x="1750" y="8942"/>
                </a:lnTo>
                <a:cubicBezTo>
                  <a:pt x="1750" y="9025"/>
                  <a:pt x="1822" y="9108"/>
                  <a:pt x="1917" y="9108"/>
                </a:cubicBezTo>
                <a:cubicBezTo>
                  <a:pt x="2000" y="9108"/>
                  <a:pt x="2084" y="9025"/>
                  <a:pt x="2084" y="8942"/>
                </a:cubicBezTo>
                <a:lnTo>
                  <a:pt x="2084" y="8227"/>
                </a:lnTo>
                <a:cubicBezTo>
                  <a:pt x="2084" y="8156"/>
                  <a:pt x="2096" y="8073"/>
                  <a:pt x="2143" y="8013"/>
                </a:cubicBezTo>
                <a:lnTo>
                  <a:pt x="2322" y="7751"/>
                </a:lnTo>
                <a:cubicBezTo>
                  <a:pt x="2393" y="7632"/>
                  <a:pt x="2441" y="7513"/>
                  <a:pt x="2441" y="7382"/>
                </a:cubicBezTo>
                <a:lnTo>
                  <a:pt x="2441" y="5656"/>
                </a:lnTo>
                <a:cubicBezTo>
                  <a:pt x="2441" y="5453"/>
                  <a:pt x="2334" y="5275"/>
                  <a:pt x="2155" y="5191"/>
                </a:cubicBezTo>
                <a:lnTo>
                  <a:pt x="1738" y="4977"/>
                </a:lnTo>
                <a:lnTo>
                  <a:pt x="1726" y="4965"/>
                </a:lnTo>
                <a:lnTo>
                  <a:pt x="1726" y="4703"/>
                </a:lnTo>
                <a:cubicBezTo>
                  <a:pt x="1929" y="4536"/>
                  <a:pt x="2084" y="4298"/>
                  <a:pt x="2084" y="4012"/>
                </a:cubicBezTo>
                <a:lnTo>
                  <a:pt x="2084" y="3655"/>
                </a:lnTo>
                <a:cubicBezTo>
                  <a:pt x="2084" y="3405"/>
                  <a:pt x="1929" y="3179"/>
                  <a:pt x="1726" y="3060"/>
                </a:cubicBezTo>
                <a:lnTo>
                  <a:pt x="1726" y="2643"/>
                </a:lnTo>
                <a:cubicBezTo>
                  <a:pt x="1726" y="2572"/>
                  <a:pt x="1762" y="2512"/>
                  <a:pt x="1822" y="2465"/>
                </a:cubicBezTo>
                <a:lnTo>
                  <a:pt x="2107" y="2322"/>
                </a:lnTo>
                <a:lnTo>
                  <a:pt x="2381" y="2584"/>
                </a:lnTo>
                <a:cubicBezTo>
                  <a:pt x="2441" y="2643"/>
                  <a:pt x="2524" y="2691"/>
                  <a:pt x="2619" y="2691"/>
                </a:cubicBezTo>
                <a:cubicBezTo>
                  <a:pt x="2703" y="2691"/>
                  <a:pt x="2774" y="2655"/>
                  <a:pt x="2858" y="2584"/>
                </a:cubicBezTo>
                <a:lnTo>
                  <a:pt x="3119" y="2322"/>
                </a:lnTo>
                <a:lnTo>
                  <a:pt x="3405" y="2465"/>
                </a:lnTo>
                <a:cubicBezTo>
                  <a:pt x="3465" y="2500"/>
                  <a:pt x="3512" y="2572"/>
                  <a:pt x="3512" y="2643"/>
                </a:cubicBezTo>
                <a:lnTo>
                  <a:pt x="3512" y="3060"/>
                </a:lnTo>
                <a:cubicBezTo>
                  <a:pt x="3298" y="3179"/>
                  <a:pt x="3155" y="3405"/>
                  <a:pt x="3155" y="3655"/>
                </a:cubicBezTo>
                <a:lnTo>
                  <a:pt x="3155" y="4012"/>
                </a:lnTo>
                <a:cubicBezTo>
                  <a:pt x="3155" y="4298"/>
                  <a:pt x="3286" y="4548"/>
                  <a:pt x="3512" y="4703"/>
                </a:cubicBezTo>
                <a:lnTo>
                  <a:pt x="3512" y="4953"/>
                </a:lnTo>
                <a:cubicBezTo>
                  <a:pt x="3512" y="4953"/>
                  <a:pt x="3512" y="4965"/>
                  <a:pt x="3489" y="4965"/>
                </a:cubicBezTo>
                <a:lnTo>
                  <a:pt x="3072" y="5179"/>
                </a:lnTo>
                <a:cubicBezTo>
                  <a:pt x="2893" y="5263"/>
                  <a:pt x="2798" y="5441"/>
                  <a:pt x="2798" y="5632"/>
                </a:cubicBezTo>
                <a:lnTo>
                  <a:pt x="2798" y="7358"/>
                </a:lnTo>
                <a:cubicBezTo>
                  <a:pt x="2798" y="7501"/>
                  <a:pt x="2834" y="7632"/>
                  <a:pt x="2917" y="7739"/>
                </a:cubicBezTo>
                <a:lnTo>
                  <a:pt x="3096" y="8001"/>
                </a:lnTo>
                <a:cubicBezTo>
                  <a:pt x="3131" y="8061"/>
                  <a:pt x="3155" y="8132"/>
                  <a:pt x="3155" y="8215"/>
                </a:cubicBezTo>
                <a:lnTo>
                  <a:pt x="3155" y="8930"/>
                </a:lnTo>
                <a:cubicBezTo>
                  <a:pt x="3155" y="9013"/>
                  <a:pt x="3227" y="9085"/>
                  <a:pt x="3310" y="9085"/>
                </a:cubicBezTo>
                <a:cubicBezTo>
                  <a:pt x="3405" y="9085"/>
                  <a:pt x="3477" y="9013"/>
                  <a:pt x="3477" y="8930"/>
                </a:cubicBezTo>
                <a:lnTo>
                  <a:pt x="3477" y="8215"/>
                </a:lnTo>
                <a:cubicBezTo>
                  <a:pt x="3477" y="8073"/>
                  <a:pt x="3429" y="7942"/>
                  <a:pt x="3358" y="7834"/>
                </a:cubicBezTo>
                <a:lnTo>
                  <a:pt x="3179" y="7572"/>
                </a:lnTo>
                <a:cubicBezTo>
                  <a:pt x="3131" y="7513"/>
                  <a:pt x="3119" y="7441"/>
                  <a:pt x="3119" y="7358"/>
                </a:cubicBezTo>
                <a:lnTo>
                  <a:pt x="3119" y="5632"/>
                </a:lnTo>
                <a:cubicBezTo>
                  <a:pt x="3119" y="5560"/>
                  <a:pt x="3167" y="5501"/>
                  <a:pt x="3227" y="5453"/>
                </a:cubicBezTo>
                <a:lnTo>
                  <a:pt x="3512" y="5310"/>
                </a:lnTo>
                <a:lnTo>
                  <a:pt x="3774" y="5572"/>
                </a:lnTo>
                <a:cubicBezTo>
                  <a:pt x="3834" y="5632"/>
                  <a:pt x="3929" y="5679"/>
                  <a:pt x="4012" y="5679"/>
                </a:cubicBezTo>
                <a:cubicBezTo>
                  <a:pt x="4108" y="5679"/>
                  <a:pt x="4179" y="5656"/>
                  <a:pt x="4251" y="5572"/>
                </a:cubicBezTo>
                <a:lnTo>
                  <a:pt x="4524" y="5310"/>
                </a:lnTo>
                <a:lnTo>
                  <a:pt x="4798" y="5453"/>
                </a:lnTo>
                <a:cubicBezTo>
                  <a:pt x="4858" y="5489"/>
                  <a:pt x="4905" y="5560"/>
                  <a:pt x="4905" y="5632"/>
                </a:cubicBezTo>
                <a:lnTo>
                  <a:pt x="4905" y="7358"/>
                </a:lnTo>
                <a:cubicBezTo>
                  <a:pt x="4905" y="7441"/>
                  <a:pt x="4893" y="7513"/>
                  <a:pt x="4846" y="7572"/>
                </a:cubicBezTo>
                <a:lnTo>
                  <a:pt x="4667" y="7834"/>
                </a:lnTo>
                <a:cubicBezTo>
                  <a:pt x="4596" y="7953"/>
                  <a:pt x="4548" y="8073"/>
                  <a:pt x="4548" y="8215"/>
                </a:cubicBezTo>
                <a:lnTo>
                  <a:pt x="4548" y="8930"/>
                </a:lnTo>
                <a:cubicBezTo>
                  <a:pt x="4548" y="9013"/>
                  <a:pt x="4620" y="9085"/>
                  <a:pt x="4715" y="9085"/>
                </a:cubicBezTo>
                <a:cubicBezTo>
                  <a:pt x="4798" y="9085"/>
                  <a:pt x="4882" y="9013"/>
                  <a:pt x="4882" y="8930"/>
                </a:cubicBezTo>
                <a:lnTo>
                  <a:pt x="4882" y="8215"/>
                </a:lnTo>
                <a:cubicBezTo>
                  <a:pt x="4882" y="8132"/>
                  <a:pt x="4893" y="8061"/>
                  <a:pt x="4941" y="8001"/>
                </a:cubicBezTo>
                <a:lnTo>
                  <a:pt x="5120" y="7739"/>
                </a:lnTo>
                <a:cubicBezTo>
                  <a:pt x="5191" y="7620"/>
                  <a:pt x="5239" y="7501"/>
                  <a:pt x="5239" y="7358"/>
                </a:cubicBezTo>
                <a:lnTo>
                  <a:pt x="5239" y="5632"/>
                </a:lnTo>
                <a:cubicBezTo>
                  <a:pt x="5239" y="5441"/>
                  <a:pt x="5132" y="5263"/>
                  <a:pt x="4953" y="5179"/>
                </a:cubicBezTo>
                <a:lnTo>
                  <a:pt x="4536" y="4965"/>
                </a:lnTo>
                <a:lnTo>
                  <a:pt x="4524" y="4953"/>
                </a:lnTo>
                <a:lnTo>
                  <a:pt x="4524" y="4703"/>
                </a:lnTo>
                <a:cubicBezTo>
                  <a:pt x="4727" y="4536"/>
                  <a:pt x="4882" y="4298"/>
                  <a:pt x="4882" y="4012"/>
                </a:cubicBezTo>
                <a:lnTo>
                  <a:pt x="4882" y="3655"/>
                </a:lnTo>
                <a:cubicBezTo>
                  <a:pt x="4882" y="3405"/>
                  <a:pt x="4727" y="3179"/>
                  <a:pt x="4524" y="3060"/>
                </a:cubicBezTo>
                <a:lnTo>
                  <a:pt x="4524" y="2643"/>
                </a:lnTo>
                <a:cubicBezTo>
                  <a:pt x="4524" y="2572"/>
                  <a:pt x="4560" y="2512"/>
                  <a:pt x="4620" y="2465"/>
                </a:cubicBezTo>
                <a:lnTo>
                  <a:pt x="4905" y="2322"/>
                </a:lnTo>
                <a:lnTo>
                  <a:pt x="5179" y="2584"/>
                </a:lnTo>
                <a:cubicBezTo>
                  <a:pt x="5239" y="2643"/>
                  <a:pt x="5322" y="2691"/>
                  <a:pt x="5417" y="2691"/>
                </a:cubicBezTo>
                <a:cubicBezTo>
                  <a:pt x="5501" y="2691"/>
                  <a:pt x="5572" y="2655"/>
                  <a:pt x="5655" y="2584"/>
                </a:cubicBezTo>
                <a:lnTo>
                  <a:pt x="5917" y="2322"/>
                </a:lnTo>
                <a:lnTo>
                  <a:pt x="6203" y="2465"/>
                </a:lnTo>
                <a:cubicBezTo>
                  <a:pt x="6263" y="2500"/>
                  <a:pt x="6310" y="2572"/>
                  <a:pt x="6310" y="2643"/>
                </a:cubicBezTo>
                <a:lnTo>
                  <a:pt x="6310" y="3060"/>
                </a:lnTo>
                <a:cubicBezTo>
                  <a:pt x="6096" y="3179"/>
                  <a:pt x="5953" y="3405"/>
                  <a:pt x="5953" y="3655"/>
                </a:cubicBezTo>
                <a:lnTo>
                  <a:pt x="5953" y="4012"/>
                </a:lnTo>
                <a:cubicBezTo>
                  <a:pt x="5953" y="4298"/>
                  <a:pt x="6084" y="4548"/>
                  <a:pt x="6310" y="4703"/>
                </a:cubicBezTo>
                <a:lnTo>
                  <a:pt x="6310" y="4953"/>
                </a:lnTo>
                <a:cubicBezTo>
                  <a:pt x="6310" y="4953"/>
                  <a:pt x="6310" y="4965"/>
                  <a:pt x="6287" y="4965"/>
                </a:cubicBezTo>
                <a:lnTo>
                  <a:pt x="5870" y="5179"/>
                </a:lnTo>
                <a:cubicBezTo>
                  <a:pt x="5691" y="5263"/>
                  <a:pt x="5596" y="5441"/>
                  <a:pt x="5596" y="5632"/>
                </a:cubicBezTo>
                <a:lnTo>
                  <a:pt x="5596" y="7358"/>
                </a:lnTo>
                <a:cubicBezTo>
                  <a:pt x="5596" y="7501"/>
                  <a:pt x="5632" y="7632"/>
                  <a:pt x="5715" y="7739"/>
                </a:cubicBezTo>
                <a:lnTo>
                  <a:pt x="5894" y="8001"/>
                </a:lnTo>
                <a:cubicBezTo>
                  <a:pt x="5929" y="8061"/>
                  <a:pt x="5953" y="8132"/>
                  <a:pt x="5953" y="8215"/>
                </a:cubicBezTo>
                <a:lnTo>
                  <a:pt x="5953" y="8930"/>
                </a:lnTo>
                <a:cubicBezTo>
                  <a:pt x="5953" y="9013"/>
                  <a:pt x="6025" y="9085"/>
                  <a:pt x="6108" y="9085"/>
                </a:cubicBezTo>
                <a:cubicBezTo>
                  <a:pt x="6203" y="9085"/>
                  <a:pt x="6275" y="9013"/>
                  <a:pt x="6275" y="8930"/>
                </a:cubicBezTo>
                <a:lnTo>
                  <a:pt x="6275" y="8215"/>
                </a:lnTo>
                <a:cubicBezTo>
                  <a:pt x="6275" y="8073"/>
                  <a:pt x="6227" y="7942"/>
                  <a:pt x="6156" y="7834"/>
                </a:cubicBezTo>
                <a:lnTo>
                  <a:pt x="5977" y="7572"/>
                </a:lnTo>
                <a:cubicBezTo>
                  <a:pt x="5929" y="7513"/>
                  <a:pt x="5917" y="7441"/>
                  <a:pt x="5917" y="7358"/>
                </a:cubicBezTo>
                <a:lnTo>
                  <a:pt x="5917" y="5632"/>
                </a:lnTo>
                <a:cubicBezTo>
                  <a:pt x="5917" y="5560"/>
                  <a:pt x="5965" y="5501"/>
                  <a:pt x="6025" y="5453"/>
                </a:cubicBezTo>
                <a:lnTo>
                  <a:pt x="6310" y="5310"/>
                </a:lnTo>
                <a:lnTo>
                  <a:pt x="6572" y="5572"/>
                </a:lnTo>
                <a:cubicBezTo>
                  <a:pt x="6632" y="5632"/>
                  <a:pt x="6727" y="5679"/>
                  <a:pt x="6810" y="5679"/>
                </a:cubicBezTo>
                <a:cubicBezTo>
                  <a:pt x="6906" y="5679"/>
                  <a:pt x="6977" y="5656"/>
                  <a:pt x="7049" y="5572"/>
                </a:cubicBezTo>
                <a:lnTo>
                  <a:pt x="7322" y="5310"/>
                </a:lnTo>
                <a:lnTo>
                  <a:pt x="7596" y="5453"/>
                </a:lnTo>
                <a:cubicBezTo>
                  <a:pt x="7656" y="5489"/>
                  <a:pt x="7703" y="5560"/>
                  <a:pt x="7703" y="5632"/>
                </a:cubicBezTo>
                <a:lnTo>
                  <a:pt x="7703" y="7358"/>
                </a:lnTo>
                <a:cubicBezTo>
                  <a:pt x="7703" y="7441"/>
                  <a:pt x="7691" y="7513"/>
                  <a:pt x="7644" y="7572"/>
                </a:cubicBezTo>
                <a:lnTo>
                  <a:pt x="7465" y="7834"/>
                </a:lnTo>
                <a:cubicBezTo>
                  <a:pt x="7394" y="7953"/>
                  <a:pt x="7346" y="8073"/>
                  <a:pt x="7346" y="8215"/>
                </a:cubicBezTo>
                <a:lnTo>
                  <a:pt x="7346" y="8930"/>
                </a:lnTo>
                <a:cubicBezTo>
                  <a:pt x="7346" y="9013"/>
                  <a:pt x="7418" y="9085"/>
                  <a:pt x="7513" y="9085"/>
                </a:cubicBezTo>
                <a:cubicBezTo>
                  <a:pt x="7596" y="9085"/>
                  <a:pt x="7680" y="9013"/>
                  <a:pt x="7680" y="8930"/>
                </a:cubicBezTo>
                <a:lnTo>
                  <a:pt x="7680" y="8215"/>
                </a:lnTo>
                <a:cubicBezTo>
                  <a:pt x="7680" y="8132"/>
                  <a:pt x="7691" y="8061"/>
                  <a:pt x="7739" y="8001"/>
                </a:cubicBezTo>
                <a:lnTo>
                  <a:pt x="7918" y="7739"/>
                </a:lnTo>
                <a:cubicBezTo>
                  <a:pt x="7989" y="7620"/>
                  <a:pt x="8037" y="7501"/>
                  <a:pt x="8037" y="7358"/>
                </a:cubicBezTo>
                <a:lnTo>
                  <a:pt x="8037" y="5632"/>
                </a:lnTo>
                <a:cubicBezTo>
                  <a:pt x="8037" y="5441"/>
                  <a:pt x="7930" y="5263"/>
                  <a:pt x="7751" y="5179"/>
                </a:cubicBezTo>
                <a:lnTo>
                  <a:pt x="7334" y="4965"/>
                </a:lnTo>
                <a:lnTo>
                  <a:pt x="7322" y="4953"/>
                </a:lnTo>
                <a:lnTo>
                  <a:pt x="7322" y="4703"/>
                </a:lnTo>
                <a:cubicBezTo>
                  <a:pt x="7525" y="4536"/>
                  <a:pt x="7680" y="4298"/>
                  <a:pt x="7680" y="4012"/>
                </a:cubicBezTo>
                <a:lnTo>
                  <a:pt x="7680" y="3655"/>
                </a:lnTo>
                <a:cubicBezTo>
                  <a:pt x="7680" y="3405"/>
                  <a:pt x="7525" y="3179"/>
                  <a:pt x="7322" y="3060"/>
                </a:cubicBezTo>
                <a:lnTo>
                  <a:pt x="7322" y="2643"/>
                </a:lnTo>
                <a:cubicBezTo>
                  <a:pt x="7322" y="2572"/>
                  <a:pt x="7358" y="2512"/>
                  <a:pt x="7418" y="2465"/>
                </a:cubicBezTo>
                <a:lnTo>
                  <a:pt x="7703" y="2322"/>
                </a:lnTo>
                <a:lnTo>
                  <a:pt x="7977" y="2584"/>
                </a:lnTo>
                <a:cubicBezTo>
                  <a:pt x="8037" y="2643"/>
                  <a:pt x="8120" y="2691"/>
                  <a:pt x="8215" y="2691"/>
                </a:cubicBezTo>
                <a:cubicBezTo>
                  <a:pt x="8299" y="2691"/>
                  <a:pt x="8370" y="2655"/>
                  <a:pt x="8453" y="2584"/>
                </a:cubicBezTo>
                <a:lnTo>
                  <a:pt x="8715" y="2322"/>
                </a:lnTo>
                <a:lnTo>
                  <a:pt x="9001" y="2465"/>
                </a:lnTo>
                <a:cubicBezTo>
                  <a:pt x="9061" y="2500"/>
                  <a:pt x="9108" y="2572"/>
                  <a:pt x="9108" y="2643"/>
                </a:cubicBezTo>
                <a:lnTo>
                  <a:pt x="9108" y="3060"/>
                </a:lnTo>
                <a:cubicBezTo>
                  <a:pt x="8894" y="3179"/>
                  <a:pt x="8751" y="3405"/>
                  <a:pt x="8751" y="3655"/>
                </a:cubicBezTo>
                <a:lnTo>
                  <a:pt x="8751" y="4012"/>
                </a:lnTo>
                <a:cubicBezTo>
                  <a:pt x="8751" y="4298"/>
                  <a:pt x="8882" y="4548"/>
                  <a:pt x="9108" y="4703"/>
                </a:cubicBezTo>
                <a:lnTo>
                  <a:pt x="9108" y="4953"/>
                </a:lnTo>
                <a:cubicBezTo>
                  <a:pt x="9108" y="4953"/>
                  <a:pt x="9108" y="4965"/>
                  <a:pt x="9084" y="4965"/>
                </a:cubicBezTo>
                <a:lnTo>
                  <a:pt x="8668" y="5179"/>
                </a:lnTo>
                <a:cubicBezTo>
                  <a:pt x="8489" y="5263"/>
                  <a:pt x="8394" y="5441"/>
                  <a:pt x="8394" y="5632"/>
                </a:cubicBezTo>
                <a:lnTo>
                  <a:pt x="8394" y="7358"/>
                </a:lnTo>
                <a:cubicBezTo>
                  <a:pt x="8394" y="7501"/>
                  <a:pt x="8430" y="7632"/>
                  <a:pt x="8513" y="7739"/>
                </a:cubicBezTo>
                <a:lnTo>
                  <a:pt x="8692" y="8001"/>
                </a:lnTo>
                <a:cubicBezTo>
                  <a:pt x="8727" y="8061"/>
                  <a:pt x="8751" y="8132"/>
                  <a:pt x="8751" y="8215"/>
                </a:cubicBezTo>
                <a:lnTo>
                  <a:pt x="8751" y="8930"/>
                </a:lnTo>
                <a:cubicBezTo>
                  <a:pt x="8751" y="9013"/>
                  <a:pt x="8823" y="9085"/>
                  <a:pt x="8906" y="9085"/>
                </a:cubicBezTo>
                <a:cubicBezTo>
                  <a:pt x="9001" y="9085"/>
                  <a:pt x="9073" y="9013"/>
                  <a:pt x="9073" y="8930"/>
                </a:cubicBezTo>
                <a:lnTo>
                  <a:pt x="9073" y="8215"/>
                </a:lnTo>
                <a:cubicBezTo>
                  <a:pt x="9073" y="8073"/>
                  <a:pt x="9025" y="7942"/>
                  <a:pt x="8954" y="7834"/>
                </a:cubicBezTo>
                <a:lnTo>
                  <a:pt x="8775" y="7572"/>
                </a:lnTo>
                <a:cubicBezTo>
                  <a:pt x="8727" y="7513"/>
                  <a:pt x="8715" y="7441"/>
                  <a:pt x="8715" y="7358"/>
                </a:cubicBezTo>
                <a:lnTo>
                  <a:pt x="8715" y="5632"/>
                </a:lnTo>
                <a:cubicBezTo>
                  <a:pt x="8715" y="5560"/>
                  <a:pt x="8763" y="5501"/>
                  <a:pt x="8823" y="5453"/>
                </a:cubicBezTo>
                <a:lnTo>
                  <a:pt x="9108" y="5310"/>
                </a:lnTo>
                <a:lnTo>
                  <a:pt x="9370" y="5572"/>
                </a:lnTo>
                <a:cubicBezTo>
                  <a:pt x="9430" y="5632"/>
                  <a:pt x="9525" y="5679"/>
                  <a:pt x="9608" y="5679"/>
                </a:cubicBezTo>
                <a:cubicBezTo>
                  <a:pt x="9704" y="5679"/>
                  <a:pt x="9775" y="5656"/>
                  <a:pt x="9846" y="5572"/>
                </a:cubicBezTo>
                <a:lnTo>
                  <a:pt x="10120" y="5310"/>
                </a:lnTo>
                <a:lnTo>
                  <a:pt x="10394" y="5453"/>
                </a:lnTo>
                <a:cubicBezTo>
                  <a:pt x="10454" y="5489"/>
                  <a:pt x="10501" y="5560"/>
                  <a:pt x="10501" y="5632"/>
                </a:cubicBezTo>
                <a:lnTo>
                  <a:pt x="10501" y="7358"/>
                </a:lnTo>
                <a:cubicBezTo>
                  <a:pt x="10501" y="7441"/>
                  <a:pt x="10489" y="7513"/>
                  <a:pt x="10442" y="7572"/>
                </a:cubicBezTo>
                <a:lnTo>
                  <a:pt x="10263" y="7834"/>
                </a:lnTo>
                <a:cubicBezTo>
                  <a:pt x="10192" y="7953"/>
                  <a:pt x="10144" y="8073"/>
                  <a:pt x="10144" y="8215"/>
                </a:cubicBezTo>
                <a:lnTo>
                  <a:pt x="10144" y="8930"/>
                </a:lnTo>
                <a:cubicBezTo>
                  <a:pt x="10144" y="9013"/>
                  <a:pt x="10216" y="9085"/>
                  <a:pt x="10311" y="9085"/>
                </a:cubicBezTo>
                <a:cubicBezTo>
                  <a:pt x="10394" y="9085"/>
                  <a:pt x="10478" y="9013"/>
                  <a:pt x="10478" y="8930"/>
                </a:cubicBezTo>
                <a:lnTo>
                  <a:pt x="10478" y="8215"/>
                </a:lnTo>
                <a:cubicBezTo>
                  <a:pt x="10478" y="8132"/>
                  <a:pt x="10489" y="8061"/>
                  <a:pt x="10537" y="8001"/>
                </a:cubicBezTo>
                <a:lnTo>
                  <a:pt x="10716" y="7739"/>
                </a:lnTo>
                <a:cubicBezTo>
                  <a:pt x="10787" y="7620"/>
                  <a:pt x="10835" y="7501"/>
                  <a:pt x="10835" y="7358"/>
                </a:cubicBezTo>
                <a:lnTo>
                  <a:pt x="10835" y="5632"/>
                </a:lnTo>
                <a:cubicBezTo>
                  <a:pt x="10918" y="5429"/>
                  <a:pt x="10811" y="5251"/>
                  <a:pt x="10632" y="5155"/>
                </a:cubicBezTo>
                <a:lnTo>
                  <a:pt x="10216" y="4953"/>
                </a:lnTo>
                <a:lnTo>
                  <a:pt x="10204" y="4941"/>
                </a:lnTo>
                <a:lnTo>
                  <a:pt x="10204" y="4703"/>
                </a:lnTo>
                <a:cubicBezTo>
                  <a:pt x="10418" y="4536"/>
                  <a:pt x="10561" y="4298"/>
                  <a:pt x="10561" y="4012"/>
                </a:cubicBezTo>
                <a:lnTo>
                  <a:pt x="10561" y="3655"/>
                </a:lnTo>
                <a:cubicBezTo>
                  <a:pt x="10561" y="3286"/>
                  <a:pt x="10251" y="2977"/>
                  <a:pt x="9882" y="2977"/>
                </a:cubicBezTo>
                <a:lnTo>
                  <a:pt x="9501" y="2977"/>
                </a:lnTo>
                <a:lnTo>
                  <a:pt x="9501" y="2643"/>
                </a:lnTo>
                <a:cubicBezTo>
                  <a:pt x="9501" y="2453"/>
                  <a:pt x="9406" y="2274"/>
                  <a:pt x="9227" y="2179"/>
                </a:cubicBezTo>
                <a:lnTo>
                  <a:pt x="8811" y="1977"/>
                </a:lnTo>
                <a:lnTo>
                  <a:pt x="8787" y="1953"/>
                </a:lnTo>
                <a:lnTo>
                  <a:pt x="8787" y="1726"/>
                </a:lnTo>
                <a:cubicBezTo>
                  <a:pt x="9001" y="1560"/>
                  <a:pt x="9144" y="1322"/>
                  <a:pt x="9144" y="1036"/>
                </a:cubicBezTo>
                <a:lnTo>
                  <a:pt x="9144" y="679"/>
                </a:lnTo>
                <a:cubicBezTo>
                  <a:pt x="9144" y="310"/>
                  <a:pt x="8834" y="0"/>
                  <a:pt x="8465" y="0"/>
                </a:cubicBezTo>
                <a:lnTo>
                  <a:pt x="8108" y="0"/>
                </a:lnTo>
                <a:cubicBezTo>
                  <a:pt x="7739" y="0"/>
                  <a:pt x="7418" y="310"/>
                  <a:pt x="7418" y="679"/>
                </a:cubicBezTo>
                <a:lnTo>
                  <a:pt x="7418" y="1036"/>
                </a:lnTo>
                <a:cubicBezTo>
                  <a:pt x="7418" y="1322"/>
                  <a:pt x="7560" y="1572"/>
                  <a:pt x="7775" y="1726"/>
                </a:cubicBezTo>
                <a:lnTo>
                  <a:pt x="7775" y="1977"/>
                </a:lnTo>
                <a:cubicBezTo>
                  <a:pt x="7775" y="1977"/>
                  <a:pt x="7775" y="1988"/>
                  <a:pt x="7763" y="1988"/>
                </a:cubicBezTo>
                <a:lnTo>
                  <a:pt x="7346" y="2203"/>
                </a:lnTo>
                <a:cubicBezTo>
                  <a:pt x="7168" y="2286"/>
                  <a:pt x="7060" y="2465"/>
                  <a:pt x="7060" y="2655"/>
                </a:cubicBezTo>
                <a:lnTo>
                  <a:pt x="7060" y="2989"/>
                </a:lnTo>
                <a:lnTo>
                  <a:pt x="6679" y="2989"/>
                </a:lnTo>
                <a:lnTo>
                  <a:pt x="6679" y="2655"/>
                </a:lnTo>
                <a:cubicBezTo>
                  <a:pt x="6679" y="2465"/>
                  <a:pt x="6572" y="2286"/>
                  <a:pt x="6394" y="2203"/>
                </a:cubicBezTo>
                <a:lnTo>
                  <a:pt x="5977" y="1988"/>
                </a:lnTo>
                <a:lnTo>
                  <a:pt x="5965" y="1977"/>
                </a:lnTo>
                <a:lnTo>
                  <a:pt x="5965" y="1726"/>
                </a:lnTo>
                <a:cubicBezTo>
                  <a:pt x="6167" y="1560"/>
                  <a:pt x="6322" y="1322"/>
                  <a:pt x="6322" y="1036"/>
                </a:cubicBezTo>
                <a:lnTo>
                  <a:pt x="6322" y="679"/>
                </a:lnTo>
                <a:cubicBezTo>
                  <a:pt x="6322" y="310"/>
                  <a:pt x="6013" y="0"/>
                  <a:pt x="5632" y="0"/>
                </a:cubicBezTo>
                <a:lnTo>
                  <a:pt x="5274" y="0"/>
                </a:lnTo>
                <a:cubicBezTo>
                  <a:pt x="4905" y="0"/>
                  <a:pt x="4596" y="310"/>
                  <a:pt x="4596" y="679"/>
                </a:cubicBezTo>
                <a:lnTo>
                  <a:pt x="4596" y="1036"/>
                </a:lnTo>
                <a:cubicBezTo>
                  <a:pt x="4596" y="1322"/>
                  <a:pt x="4727" y="1572"/>
                  <a:pt x="4953" y="1726"/>
                </a:cubicBezTo>
                <a:lnTo>
                  <a:pt x="4953" y="1977"/>
                </a:lnTo>
                <a:cubicBezTo>
                  <a:pt x="4953" y="1977"/>
                  <a:pt x="4953" y="1988"/>
                  <a:pt x="4941" y="1988"/>
                </a:cubicBezTo>
                <a:lnTo>
                  <a:pt x="4524" y="2203"/>
                </a:lnTo>
                <a:cubicBezTo>
                  <a:pt x="4346" y="2286"/>
                  <a:pt x="4239" y="2465"/>
                  <a:pt x="4239" y="2655"/>
                </a:cubicBezTo>
                <a:lnTo>
                  <a:pt x="4239" y="2989"/>
                </a:lnTo>
                <a:lnTo>
                  <a:pt x="3846" y="2989"/>
                </a:lnTo>
                <a:lnTo>
                  <a:pt x="3846" y="2655"/>
                </a:lnTo>
                <a:cubicBezTo>
                  <a:pt x="3846" y="2465"/>
                  <a:pt x="3750" y="2286"/>
                  <a:pt x="3572" y="2203"/>
                </a:cubicBezTo>
                <a:lnTo>
                  <a:pt x="3155" y="1988"/>
                </a:lnTo>
                <a:lnTo>
                  <a:pt x="3131" y="1977"/>
                </a:lnTo>
                <a:lnTo>
                  <a:pt x="3131" y="1726"/>
                </a:lnTo>
                <a:cubicBezTo>
                  <a:pt x="3346" y="1560"/>
                  <a:pt x="3489" y="1322"/>
                  <a:pt x="3489" y="1036"/>
                </a:cubicBezTo>
                <a:lnTo>
                  <a:pt x="3489" y="679"/>
                </a:lnTo>
                <a:cubicBezTo>
                  <a:pt x="3489" y="310"/>
                  <a:pt x="3179" y="0"/>
                  <a:pt x="2810"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11315;p93">
            <a:extLst>
              <a:ext uri="{FF2B5EF4-FFF2-40B4-BE49-F238E27FC236}">
                <a16:creationId xmlns:a16="http://schemas.microsoft.com/office/drawing/2014/main" id="{2946A33F-E297-4F93-91AC-BAAA764458B3}"/>
              </a:ext>
            </a:extLst>
          </p:cNvPr>
          <p:cNvGrpSpPr/>
          <p:nvPr/>
        </p:nvGrpSpPr>
        <p:grpSpPr>
          <a:xfrm>
            <a:off x="5583232" y="1939948"/>
            <a:ext cx="275873" cy="323895"/>
            <a:chOff x="7592386" y="3787858"/>
            <a:chExt cx="275873" cy="323895"/>
          </a:xfrm>
          <a:solidFill>
            <a:schemeClr val="tx1"/>
          </a:solidFill>
        </p:grpSpPr>
        <p:sp>
          <p:nvSpPr>
            <p:cNvPr id="31" name="Google Shape;11316;p93">
              <a:extLst>
                <a:ext uri="{FF2B5EF4-FFF2-40B4-BE49-F238E27FC236}">
                  <a16:creationId xmlns:a16="http://schemas.microsoft.com/office/drawing/2014/main" id="{BD344362-A3CE-441B-A5F4-9C9170A3E7BA}"/>
                </a:ext>
              </a:extLst>
            </p:cNvPr>
            <p:cNvSpPr/>
            <p:nvPr/>
          </p:nvSpPr>
          <p:spPr>
            <a:xfrm>
              <a:off x="7592386" y="3787858"/>
              <a:ext cx="275873" cy="323895"/>
            </a:xfrm>
            <a:custGeom>
              <a:avLst/>
              <a:gdLst/>
              <a:ahLst/>
              <a:cxnLst/>
              <a:rect l="l" t="t" r="r" b="b"/>
              <a:pathLst>
                <a:path w="8645" h="11086" extrusionOk="0">
                  <a:moveTo>
                    <a:pt x="4692" y="1358"/>
                  </a:moveTo>
                  <a:lnTo>
                    <a:pt x="4692" y="1894"/>
                  </a:lnTo>
                  <a:cubicBezTo>
                    <a:pt x="4692" y="2084"/>
                    <a:pt x="4525" y="2251"/>
                    <a:pt x="4334" y="2251"/>
                  </a:cubicBezTo>
                  <a:cubicBezTo>
                    <a:pt x="4120" y="2251"/>
                    <a:pt x="3977" y="2084"/>
                    <a:pt x="3977" y="1894"/>
                  </a:cubicBezTo>
                  <a:lnTo>
                    <a:pt x="3977" y="1358"/>
                  </a:lnTo>
                  <a:close/>
                  <a:moveTo>
                    <a:pt x="4311" y="334"/>
                  </a:moveTo>
                  <a:lnTo>
                    <a:pt x="6799" y="1001"/>
                  </a:lnTo>
                  <a:lnTo>
                    <a:pt x="7740" y="2561"/>
                  </a:lnTo>
                  <a:lnTo>
                    <a:pt x="7073" y="3227"/>
                  </a:lnTo>
                  <a:lnTo>
                    <a:pt x="7073" y="2418"/>
                  </a:lnTo>
                  <a:cubicBezTo>
                    <a:pt x="7073" y="2239"/>
                    <a:pt x="6918" y="2072"/>
                    <a:pt x="6728" y="2072"/>
                  </a:cubicBezTo>
                  <a:lnTo>
                    <a:pt x="6549" y="2072"/>
                  </a:lnTo>
                  <a:cubicBezTo>
                    <a:pt x="6454" y="2072"/>
                    <a:pt x="6382" y="2144"/>
                    <a:pt x="6382" y="2239"/>
                  </a:cubicBezTo>
                  <a:cubicBezTo>
                    <a:pt x="6382" y="2322"/>
                    <a:pt x="6454" y="2394"/>
                    <a:pt x="6549" y="2394"/>
                  </a:cubicBezTo>
                  <a:lnTo>
                    <a:pt x="6728" y="2394"/>
                  </a:lnTo>
                  <a:cubicBezTo>
                    <a:pt x="6728" y="2394"/>
                    <a:pt x="6739" y="2394"/>
                    <a:pt x="6739" y="2418"/>
                  </a:cubicBezTo>
                  <a:lnTo>
                    <a:pt x="6739" y="3108"/>
                  </a:lnTo>
                  <a:lnTo>
                    <a:pt x="1870" y="3108"/>
                  </a:lnTo>
                  <a:lnTo>
                    <a:pt x="1870" y="2418"/>
                  </a:lnTo>
                  <a:cubicBezTo>
                    <a:pt x="1870" y="2418"/>
                    <a:pt x="1870" y="2394"/>
                    <a:pt x="1894" y="2394"/>
                  </a:cubicBezTo>
                  <a:lnTo>
                    <a:pt x="3858" y="2394"/>
                  </a:lnTo>
                  <a:cubicBezTo>
                    <a:pt x="3977" y="2501"/>
                    <a:pt x="4132" y="2572"/>
                    <a:pt x="4299" y="2572"/>
                  </a:cubicBezTo>
                  <a:cubicBezTo>
                    <a:pt x="4477" y="2572"/>
                    <a:pt x="4632" y="2513"/>
                    <a:pt x="4751" y="2394"/>
                  </a:cubicBezTo>
                  <a:lnTo>
                    <a:pt x="5847" y="2394"/>
                  </a:lnTo>
                  <a:cubicBezTo>
                    <a:pt x="5942" y="2394"/>
                    <a:pt x="6013" y="2322"/>
                    <a:pt x="6013" y="2239"/>
                  </a:cubicBezTo>
                  <a:cubicBezTo>
                    <a:pt x="6013" y="2144"/>
                    <a:pt x="5942" y="2072"/>
                    <a:pt x="5847" y="2072"/>
                  </a:cubicBezTo>
                  <a:lnTo>
                    <a:pt x="4942" y="2072"/>
                  </a:lnTo>
                  <a:cubicBezTo>
                    <a:pt x="4954" y="2013"/>
                    <a:pt x="4965" y="1953"/>
                    <a:pt x="4965" y="1894"/>
                  </a:cubicBezTo>
                  <a:lnTo>
                    <a:pt x="4965" y="1191"/>
                  </a:lnTo>
                  <a:cubicBezTo>
                    <a:pt x="4965" y="1096"/>
                    <a:pt x="4894" y="1025"/>
                    <a:pt x="4811" y="1025"/>
                  </a:cubicBezTo>
                  <a:lnTo>
                    <a:pt x="3763" y="1025"/>
                  </a:lnTo>
                  <a:cubicBezTo>
                    <a:pt x="3680" y="1025"/>
                    <a:pt x="3596" y="1096"/>
                    <a:pt x="3596" y="1191"/>
                  </a:cubicBezTo>
                  <a:lnTo>
                    <a:pt x="3596" y="1894"/>
                  </a:lnTo>
                  <a:cubicBezTo>
                    <a:pt x="3596" y="1953"/>
                    <a:pt x="3620" y="2013"/>
                    <a:pt x="3632" y="2072"/>
                  </a:cubicBezTo>
                  <a:lnTo>
                    <a:pt x="1858" y="2072"/>
                  </a:lnTo>
                  <a:cubicBezTo>
                    <a:pt x="1679" y="2072"/>
                    <a:pt x="1513" y="2215"/>
                    <a:pt x="1513" y="2418"/>
                  </a:cubicBezTo>
                  <a:lnTo>
                    <a:pt x="1513" y="3227"/>
                  </a:lnTo>
                  <a:lnTo>
                    <a:pt x="894" y="2561"/>
                  </a:lnTo>
                  <a:lnTo>
                    <a:pt x="1834" y="1001"/>
                  </a:lnTo>
                  <a:lnTo>
                    <a:pt x="4311" y="334"/>
                  </a:lnTo>
                  <a:close/>
                  <a:moveTo>
                    <a:pt x="6680" y="3442"/>
                  </a:moveTo>
                  <a:cubicBezTo>
                    <a:pt x="6561" y="3561"/>
                    <a:pt x="6323" y="3668"/>
                    <a:pt x="6120" y="3739"/>
                  </a:cubicBezTo>
                  <a:cubicBezTo>
                    <a:pt x="5644" y="3906"/>
                    <a:pt x="5013" y="3977"/>
                    <a:pt x="4334" y="3977"/>
                  </a:cubicBezTo>
                  <a:cubicBezTo>
                    <a:pt x="3644" y="3977"/>
                    <a:pt x="3025" y="3882"/>
                    <a:pt x="2548" y="3739"/>
                  </a:cubicBezTo>
                  <a:cubicBezTo>
                    <a:pt x="2334" y="3668"/>
                    <a:pt x="2096" y="3561"/>
                    <a:pt x="1977" y="3442"/>
                  </a:cubicBezTo>
                  <a:close/>
                  <a:moveTo>
                    <a:pt x="1906" y="3787"/>
                  </a:moveTo>
                  <a:cubicBezTo>
                    <a:pt x="1977" y="3858"/>
                    <a:pt x="2108" y="3918"/>
                    <a:pt x="2263" y="3977"/>
                  </a:cubicBezTo>
                  <a:lnTo>
                    <a:pt x="2263" y="4144"/>
                  </a:lnTo>
                  <a:cubicBezTo>
                    <a:pt x="2263" y="4239"/>
                    <a:pt x="2167" y="4323"/>
                    <a:pt x="2084" y="4323"/>
                  </a:cubicBezTo>
                  <a:lnTo>
                    <a:pt x="1906" y="4323"/>
                  </a:lnTo>
                  <a:lnTo>
                    <a:pt x="1906" y="3787"/>
                  </a:lnTo>
                  <a:close/>
                  <a:moveTo>
                    <a:pt x="6775" y="3787"/>
                  </a:moveTo>
                  <a:lnTo>
                    <a:pt x="6775" y="4323"/>
                  </a:lnTo>
                  <a:lnTo>
                    <a:pt x="6597" y="4323"/>
                  </a:lnTo>
                  <a:cubicBezTo>
                    <a:pt x="6489" y="4323"/>
                    <a:pt x="6418" y="4227"/>
                    <a:pt x="6418" y="4144"/>
                  </a:cubicBezTo>
                  <a:lnTo>
                    <a:pt x="6418" y="3977"/>
                  </a:lnTo>
                  <a:lnTo>
                    <a:pt x="6394" y="3977"/>
                  </a:lnTo>
                  <a:cubicBezTo>
                    <a:pt x="6549" y="3918"/>
                    <a:pt x="6668" y="3846"/>
                    <a:pt x="6775" y="3787"/>
                  </a:cubicBezTo>
                  <a:close/>
                  <a:moveTo>
                    <a:pt x="6037" y="4096"/>
                  </a:moveTo>
                  <a:lnTo>
                    <a:pt x="6037" y="4156"/>
                  </a:lnTo>
                  <a:cubicBezTo>
                    <a:pt x="6037" y="4442"/>
                    <a:pt x="6263" y="4656"/>
                    <a:pt x="6549" y="4656"/>
                  </a:cubicBezTo>
                  <a:lnTo>
                    <a:pt x="6799" y="4656"/>
                  </a:lnTo>
                  <a:cubicBezTo>
                    <a:pt x="6870" y="4656"/>
                    <a:pt x="6954" y="4692"/>
                    <a:pt x="7013" y="4751"/>
                  </a:cubicBezTo>
                  <a:cubicBezTo>
                    <a:pt x="7049" y="4811"/>
                    <a:pt x="7085" y="4882"/>
                    <a:pt x="7085" y="4954"/>
                  </a:cubicBezTo>
                  <a:cubicBezTo>
                    <a:pt x="7073" y="5097"/>
                    <a:pt x="6930" y="5192"/>
                    <a:pt x="6787" y="5192"/>
                  </a:cubicBezTo>
                  <a:lnTo>
                    <a:pt x="6716" y="5192"/>
                  </a:lnTo>
                  <a:lnTo>
                    <a:pt x="6716" y="5180"/>
                  </a:lnTo>
                  <a:cubicBezTo>
                    <a:pt x="6716" y="5097"/>
                    <a:pt x="6632" y="5013"/>
                    <a:pt x="6549" y="5013"/>
                  </a:cubicBezTo>
                  <a:cubicBezTo>
                    <a:pt x="6454" y="5013"/>
                    <a:pt x="6382" y="5097"/>
                    <a:pt x="6382" y="5180"/>
                  </a:cubicBezTo>
                  <a:cubicBezTo>
                    <a:pt x="6382" y="6323"/>
                    <a:pt x="5442" y="7264"/>
                    <a:pt x="4299" y="7264"/>
                  </a:cubicBezTo>
                  <a:cubicBezTo>
                    <a:pt x="4292" y="7264"/>
                    <a:pt x="4284" y="7264"/>
                    <a:pt x="4277" y="7264"/>
                  </a:cubicBezTo>
                  <a:cubicBezTo>
                    <a:pt x="3156" y="7264"/>
                    <a:pt x="2227" y="6339"/>
                    <a:pt x="2227" y="5180"/>
                  </a:cubicBezTo>
                  <a:cubicBezTo>
                    <a:pt x="2227" y="5097"/>
                    <a:pt x="2156" y="5013"/>
                    <a:pt x="2072" y="5013"/>
                  </a:cubicBezTo>
                  <a:cubicBezTo>
                    <a:pt x="1977" y="5013"/>
                    <a:pt x="1906" y="5097"/>
                    <a:pt x="1906" y="5180"/>
                  </a:cubicBezTo>
                  <a:lnTo>
                    <a:pt x="1906" y="5192"/>
                  </a:lnTo>
                  <a:lnTo>
                    <a:pt x="1798" y="5192"/>
                  </a:lnTo>
                  <a:cubicBezTo>
                    <a:pt x="1727" y="5192"/>
                    <a:pt x="1656" y="5168"/>
                    <a:pt x="1596" y="5109"/>
                  </a:cubicBezTo>
                  <a:cubicBezTo>
                    <a:pt x="1548" y="5049"/>
                    <a:pt x="1513" y="4978"/>
                    <a:pt x="1513" y="4894"/>
                  </a:cubicBezTo>
                  <a:cubicBezTo>
                    <a:pt x="1536" y="4763"/>
                    <a:pt x="1667" y="4656"/>
                    <a:pt x="1810" y="4656"/>
                  </a:cubicBezTo>
                  <a:lnTo>
                    <a:pt x="2048" y="4656"/>
                  </a:lnTo>
                  <a:cubicBezTo>
                    <a:pt x="2334" y="4656"/>
                    <a:pt x="2560" y="4442"/>
                    <a:pt x="2560" y="4156"/>
                  </a:cubicBezTo>
                  <a:lnTo>
                    <a:pt x="2560" y="4096"/>
                  </a:lnTo>
                  <a:cubicBezTo>
                    <a:pt x="3049" y="4227"/>
                    <a:pt x="3656" y="4323"/>
                    <a:pt x="4299" y="4323"/>
                  </a:cubicBezTo>
                  <a:cubicBezTo>
                    <a:pt x="4942" y="4323"/>
                    <a:pt x="5549" y="4239"/>
                    <a:pt x="6037" y="4096"/>
                  </a:cubicBezTo>
                  <a:close/>
                  <a:moveTo>
                    <a:pt x="2846" y="7859"/>
                  </a:moveTo>
                  <a:lnTo>
                    <a:pt x="4037" y="8526"/>
                  </a:lnTo>
                  <a:lnTo>
                    <a:pt x="3168" y="9264"/>
                  </a:lnTo>
                  <a:lnTo>
                    <a:pt x="3156" y="9264"/>
                  </a:lnTo>
                  <a:lnTo>
                    <a:pt x="2608" y="8311"/>
                  </a:lnTo>
                  <a:lnTo>
                    <a:pt x="2822" y="7859"/>
                  </a:lnTo>
                  <a:close/>
                  <a:moveTo>
                    <a:pt x="5370" y="7371"/>
                  </a:moveTo>
                  <a:lnTo>
                    <a:pt x="5370" y="7716"/>
                  </a:lnTo>
                  <a:lnTo>
                    <a:pt x="5180" y="7811"/>
                  </a:lnTo>
                  <a:cubicBezTo>
                    <a:pt x="5108" y="7859"/>
                    <a:pt x="5073" y="7966"/>
                    <a:pt x="5120" y="8037"/>
                  </a:cubicBezTo>
                  <a:cubicBezTo>
                    <a:pt x="5153" y="8086"/>
                    <a:pt x="5208" y="8119"/>
                    <a:pt x="5266" y="8119"/>
                  </a:cubicBezTo>
                  <a:cubicBezTo>
                    <a:pt x="5293" y="8119"/>
                    <a:pt x="5320" y="8112"/>
                    <a:pt x="5346" y="8097"/>
                  </a:cubicBezTo>
                  <a:lnTo>
                    <a:pt x="5799" y="7847"/>
                  </a:lnTo>
                  <a:lnTo>
                    <a:pt x="5823" y="7847"/>
                  </a:lnTo>
                  <a:lnTo>
                    <a:pt x="6037" y="8287"/>
                  </a:lnTo>
                  <a:lnTo>
                    <a:pt x="5501" y="9264"/>
                  </a:lnTo>
                  <a:lnTo>
                    <a:pt x="5489" y="9264"/>
                  </a:lnTo>
                  <a:lnTo>
                    <a:pt x="4608" y="8514"/>
                  </a:lnTo>
                  <a:lnTo>
                    <a:pt x="4763" y="8442"/>
                  </a:lnTo>
                  <a:cubicBezTo>
                    <a:pt x="4834" y="8395"/>
                    <a:pt x="4870" y="8287"/>
                    <a:pt x="4823" y="8216"/>
                  </a:cubicBezTo>
                  <a:cubicBezTo>
                    <a:pt x="4790" y="8167"/>
                    <a:pt x="4729" y="8135"/>
                    <a:pt x="4671" y="8135"/>
                  </a:cubicBezTo>
                  <a:cubicBezTo>
                    <a:pt x="4645" y="8135"/>
                    <a:pt x="4619" y="8142"/>
                    <a:pt x="4596" y="8157"/>
                  </a:cubicBezTo>
                  <a:lnTo>
                    <a:pt x="4334" y="8311"/>
                  </a:lnTo>
                  <a:lnTo>
                    <a:pt x="3275" y="7728"/>
                  </a:lnTo>
                  <a:lnTo>
                    <a:pt x="3275" y="7371"/>
                  </a:lnTo>
                  <a:cubicBezTo>
                    <a:pt x="3584" y="7514"/>
                    <a:pt x="3942" y="7609"/>
                    <a:pt x="4334" y="7609"/>
                  </a:cubicBezTo>
                  <a:cubicBezTo>
                    <a:pt x="4704" y="7609"/>
                    <a:pt x="5061" y="7514"/>
                    <a:pt x="5370" y="7371"/>
                  </a:cubicBezTo>
                  <a:close/>
                  <a:moveTo>
                    <a:pt x="4311" y="8692"/>
                  </a:moveTo>
                  <a:lnTo>
                    <a:pt x="4668" y="8990"/>
                  </a:lnTo>
                  <a:lnTo>
                    <a:pt x="4596" y="9228"/>
                  </a:lnTo>
                  <a:cubicBezTo>
                    <a:pt x="4573" y="9300"/>
                    <a:pt x="4513" y="9347"/>
                    <a:pt x="4418" y="9347"/>
                  </a:cubicBezTo>
                  <a:lnTo>
                    <a:pt x="4227" y="9347"/>
                  </a:lnTo>
                  <a:cubicBezTo>
                    <a:pt x="4156" y="9347"/>
                    <a:pt x="4072" y="9300"/>
                    <a:pt x="4049" y="9228"/>
                  </a:cubicBezTo>
                  <a:lnTo>
                    <a:pt x="3977" y="8990"/>
                  </a:lnTo>
                  <a:lnTo>
                    <a:pt x="4311" y="8692"/>
                  </a:lnTo>
                  <a:close/>
                  <a:moveTo>
                    <a:pt x="4275" y="1"/>
                  </a:moveTo>
                  <a:lnTo>
                    <a:pt x="1667" y="703"/>
                  </a:lnTo>
                  <a:cubicBezTo>
                    <a:pt x="1620" y="715"/>
                    <a:pt x="1596" y="727"/>
                    <a:pt x="1560" y="775"/>
                  </a:cubicBezTo>
                  <a:lnTo>
                    <a:pt x="513" y="2501"/>
                  </a:lnTo>
                  <a:cubicBezTo>
                    <a:pt x="477" y="2561"/>
                    <a:pt x="489" y="2656"/>
                    <a:pt x="548" y="2692"/>
                  </a:cubicBezTo>
                  <a:lnTo>
                    <a:pt x="1548" y="3692"/>
                  </a:lnTo>
                  <a:lnTo>
                    <a:pt x="1548" y="4394"/>
                  </a:lnTo>
                  <a:cubicBezTo>
                    <a:pt x="1358" y="4477"/>
                    <a:pt x="1215" y="4656"/>
                    <a:pt x="1203" y="4870"/>
                  </a:cubicBezTo>
                  <a:cubicBezTo>
                    <a:pt x="1191" y="5037"/>
                    <a:pt x="1251" y="5216"/>
                    <a:pt x="1358" y="5335"/>
                  </a:cubicBezTo>
                  <a:cubicBezTo>
                    <a:pt x="1477" y="5454"/>
                    <a:pt x="1620" y="5525"/>
                    <a:pt x="1798" y="5525"/>
                  </a:cubicBezTo>
                  <a:lnTo>
                    <a:pt x="1917" y="5525"/>
                  </a:lnTo>
                  <a:cubicBezTo>
                    <a:pt x="2001" y="6204"/>
                    <a:pt x="2394" y="6787"/>
                    <a:pt x="2929" y="7180"/>
                  </a:cubicBezTo>
                  <a:lnTo>
                    <a:pt x="2929" y="7549"/>
                  </a:lnTo>
                  <a:cubicBezTo>
                    <a:pt x="2894" y="7531"/>
                    <a:pt x="2861" y="7523"/>
                    <a:pt x="2827" y="7523"/>
                  </a:cubicBezTo>
                  <a:cubicBezTo>
                    <a:pt x="2793" y="7523"/>
                    <a:pt x="2757" y="7531"/>
                    <a:pt x="2715" y="7549"/>
                  </a:cubicBezTo>
                  <a:cubicBezTo>
                    <a:pt x="2632" y="7573"/>
                    <a:pt x="2560" y="7633"/>
                    <a:pt x="2525" y="7716"/>
                  </a:cubicBezTo>
                  <a:lnTo>
                    <a:pt x="2275" y="8216"/>
                  </a:lnTo>
                  <a:lnTo>
                    <a:pt x="858" y="8633"/>
                  </a:lnTo>
                  <a:cubicBezTo>
                    <a:pt x="358" y="8788"/>
                    <a:pt x="1" y="9264"/>
                    <a:pt x="1" y="9776"/>
                  </a:cubicBezTo>
                  <a:lnTo>
                    <a:pt x="1" y="10907"/>
                  </a:lnTo>
                  <a:cubicBezTo>
                    <a:pt x="1" y="11002"/>
                    <a:pt x="72" y="11074"/>
                    <a:pt x="155" y="11074"/>
                  </a:cubicBezTo>
                  <a:cubicBezTo>
                    <a:pt x="251" y="11074"/>
                    <a:pt x="322" y="11002"/>
                    <a:pt x="322" y="10907"/>
                  </a:cubicBezTo>
                  <a:lnTo>
                    <a:pt x="322" y="9776"/>
                  </a:lnTo>
                  <a:cubicBezTo>
                    <a:pt x="322" y="9621"/>
                    <a:pt x="370" y="9466"/>
                    <a:pt x="441" y="9335"/>
                  </a:cubicBezTo>
                  <a:lnTo>
                    <a:pt x="1370" y="10121"/>
                  </a:lnTo>
                  <a:cubicBezTo>
                    <a:pt x="1489" y="10228"/>
                    <a:pt x="1548" y="10371"/>
                    <a:pt x="1548" y="10526"/>
                  </a:cubicBezTo>
                  <a:lnTo>
                    <a:pt x="1548" y="10895"/>
                  </a:lnTo>
                  <a:cubicBezTo>
                    <a:pt x="1548" y="10990"/>
                    <a:pt x="1620" y="11062"/>
                    <a:pt x="1703" y="11062"/>
                  </a:cubicBezTo>
                  <a:cubicBezTo>
                    <a:pt x="1798" y="11062"/>
                    <a:pt x="1870" y="10990"/>
                    <a:pt x="1870" y="10895"/>
                  </a:cubicBezTo>
                  <a:lnTo>
                    <a:pt x="1870" y="10526"/>
                  </a:lnTo>
                  <a:cubicBezTo>
                    <a:pt x="1870" y="10276"/>
                    <a:pt x="1763" y="10038"/>
                    <a:pt x="1572" y="9871"/>
                  </a:cubicBezTo>
                  <a:lnTo>
                    <a:pt x="655" y="9085"/>
                  </a:lnTo>
                  <a:cubicBezTo>
                    <a:pt x="739" y="9002"/>
                    <a:pt x="834" y="8966"/>
                    <a:pt x="953" y="8930"/>
                  </a:cubicBezTo>
                  <a:lnTo>
                    <a:pt x="2346" y="8514"/>
                  </a:lnTo>
                  <a:lnTo>
                    <a:pt x="2858" y="9407"/>
                  </a:lnTo>
                  <a:cubicBezTo>
                    <a:pt x="2894" y="9502"/>
                    <a:pt x="2989" y="9561"/>
                    <a:pt x="3096" y="9573"/>
                  </a:cubicBezTo>
                  <a:lnTo>
                    <a:pt x="3156" y="9573"/>
                  </a:lnTo>
                  <a:cubicBezTo>
                    <a:pt x="3227" y="9573"/>
                    <a:pt x="3310" y="9538"/>
                    <a:pt x="3370" y="9502"/>
                  </a:cubicBezTo>
                  <a:lnTo>
                    <a:pt x="3703" y="9216"/>
                  </a:lnTo>
                  <a:lnTo>
                    <a:pt x="3751" y="9335"/>
                  </a:lnTo>
                  <a:cubicBezTo>
                    <a:pt x="3775" y="9419"/>
                    <a:pt x="3822" y="9502"/>
                    <a:pt x="3894" y="9561"/>
                  </a:cubicBezTo>
                  <a:lnTo>
                    <a:pt x="3656" y="10883"/>
                  </a:lnTo>
                  <a:cubicBezTo>
                    <a:pt x="3644" y="10966"/>
                    <a:pt x="3703" y="11062"/>
                    <a:pt x="3787" y="11074"/>
                  </a:cubicBezTo>
                  <a:lnTo>
                    <a:pt x="3822" y="11074"/>
                  </a:lnTo>
                  <a:cubicBezTo>
                    <a:pt x="3894" y="11074"/>
                    <a:pt x="3977" y="11014"/>
                    <a:pt x="3989" y="10943"/>
                  </a:cubicBezTo>
                  <a:lnTo>
                    <a:pt x="4203" y="9692"/>
                  </a:lnTo>
                  <a:lnTo>
                    <a:pt x="4465" y="9692"/>
                  </a:lnTo>
                  <a:lnTo>
                    <a:pt x="4680" y="10943"/>
                  </a:lnTo>
                  <a:cubicBezTo>
                    <a:pt x="4704" y="11014"/>
                    <a:pt x="4775" y="11074"/>
                    <a:pt x="4846" y="11074"/>
                  </a:cubicBezTo>
                  <a:lnTo>
                    <a:pt x="4882" y="11074"/>
                  </a:lnTo>
                  <a:cubicBezTo>
                    <a:pt x="4965" y="11062"/>
                    <a:pt x="5025" y="10966"/>
                    <a:pt x="5013" y="10883"/>
                  </a:cubicBezTo>
                  <a:lnTo>
                    <a:pt x="4775" y="9561"/>
                  </a:lnTo>
                  <a:cubicBezTo>
                    <a:pt x="4834" y="9502"/>
                    <a:pt x="4894" y="9419"/>
                    <a:pt x="4906" y="9335"/>
                  </a:cubicBezTo>
                  <a:lnTo>
                    <a:pt x="4942" y="9228"/>
                  </a:lnTo>
                  <a:lnTo>
                    <a:pt x="5263" y="9514"/>
                  </a:lnTo>
                  <a:cubicBezTo>
                    <a:pt x="5323" y="9573"/>
                    <a:pt x="5406" y="9585"/>
                    <a:pt x="5489" y="9585"/>
                  </a:cubicBezTo>
                  <a:lnTo>
                    <a:pt x="5549" y="9585"/>
                  </a:lnTo>
                  <a:cubicBezTo>
                    <a:pt x="5656" y="9573"/>
                    <a:pt x="5727" y="9514"/>
                    <a:pt x="5787" y="9419"/>
                  </a:cubicBezTo>
                  <a:lnTo>
                    <a:pt x="6299" y="8526"/>
                  </a:lnTo>
                  <a:lnTo>
                    <a:pt x="7692" y="8942"/>
                  </a:lnTo>
                  <a:cubicBezTo>
                    <a:pt x="7799" y="8978"/>
                    <a:pt x="7906" y="9038"/>
                    <a:pt x="7990" y="9097"/>
                  </a:cubicBezTo>
                  <a:lnTo>
                    <a:pt x="7073" y="9883"/>
                  </a:lnTo>
                  <a:cubicBezTo>
                    <a:pt x="6870" y="10050"/>
                    <a:pt x="6775" y="10288"/>
                    <a:pt x="6775" y="10538"/>
                  </a:cubicBezTo>
                  <a:lnTo>
                    <a:pt x="6775" y="10907"/>
                  </a:lnTo>
                  <a:cubicBezTo>
                    <a:pt x="6775" y="11002"/>
                    <a:pt x="6847" y="11074"/>
                    <a:pt x="6930" y="11074"/>
                  </a:cubicBezTo>
                  <a:cubicBezTo>
                    <a:pt x="7025" y="11074"/>
                    <a:pt x="7097" y="11002"/>
                    <a:pt x="7097" y="10907"/>
                  </a:cubicBezTo>
                  <a:lnTo>
                    <a:pt x="7097" y="10538"/>
                  </a:lnTo>
                  <a:cubicBezTo>
                    <a:pt x="7097" y="10395"/>
                    <a:pt x="7168" y="10240"/>
                    <a:pt x="7275" y="10133"/>
                  </a:cubicBezTo>
                  <a:lnTo>
                    <a:pt x="8204" y="9347"/>
                  </a:lnTo>
                  <a:cubicBezTo>
                    <a:pt x="8275" y="9478"/>
                    <a:pt x="8323" y="9633"/>
                    <a:pt x="8323" y="9800"/>
                  </a:cubicBezTo>
                  <a:lnTo>
                    <a:pt x="8323" y="10931"/>
                  </a:lnTo>
                  <a:cubicBezTo>
                    <a:pt x="8323" y="11014"/>
                    <a:pt x="8394" y="11085"/>
                    <a:pt x="8478" y="11085"/>
                  </a:cubicBezTo>
                  <a:cubicBezTo>
                    <a:pt x="8573" y="11085"/>
                    <a:pt x="8644" y="11014"/>
                    <a:pt x="8644" y="10931"/>
                  </a:cubicBezTo>
                  <a:lnTo>
                    <a:pt x="8644" y="9800"/>
                  </a:lnTo>
                  <a:cubicBezTo>
                    <a:pt x="8644" y="9240"/>
                    <a:pt x="8287" y="8764"/>
                    <a:pt x="7787" y="8621"/>
                  </a:cubicBezTo>
                  <a:lnTo>
                    <a:pt x="6370" y="8204"/>
                  </a:lnTo>
                  <a:lnTo>
                    <a:pt x="6120" y="7692"/>
                  </a:lnTo>
                  <a:cubicBezTo>
                    <a:pt x="6073" y="7621"/>
                    <a:pt x="6001" y="7549"/>
                    <a:pt x="5918" y="7537"/>
                  </a:cubicBezTo>
                  <a:cubicBezTo>
                    <a:pt x="5882" y="7525"/>
                    <a:pt x="5847" y="7520"/>
                    <a:pt x="5812" y="7520"/>
                  </a:cubicBezTo>
                  <a:cubicBezTo>
                    <a:pt x="5778" y="7520"/>
                    <a:pt x="5745" y="7525"/>
                    <a:pt x="5716" y="7537"/>
                  </a:cubicBezTo>
                  <a:lnTo>
                    <a:pt x="5716" y="7180"/>
                  </a:lnTo>
                  <a:cubicBezTo>
                    <a:pt x="6251" y="6799"/>
                    <a:pt x="6632" y="6204"/>
                    <a:pt x="6728" y="5525"/>
                  </a:cubicBezTo>
                  <a:lnTo>
                    <a:pt x="6811" y="5525"/>
                  </a:lnTo>
                  <a:cubicBezTo>
                    <a:pt x="7120" y="5525"/>
                    <a:pt x="7394" y="5287"/>
                    <a:pt x="7418" y="4989"/>
                  </a:cubicBezTo>
                  <a:cubicBezTo>
                    <a:pt x="7442" y="4823"/>
                    <a:pt x="7382" y="4644"/>
                    <a:pt x="7275" y="4525"/>
                  </a:cubicBezTo>
                  <a:cubicBezTo>
                    <a:pt x="7216" y="4466"/>
                    <a:pt x="7156" y="4418"/>
                    <a:pt x="7085" y="4394"/>
                  </a:cubicBezTo>
                  <a:lnTo>
                    <a:pt x="7085" y="3692"/>
                  </a:lnTo>
                  <a:lnTo>
                    <a:pt x="8073" y="2692"/>
                  </a:lnTo>
                  <a:cubicBezTo>
                    <a:pt x="8144" y="2632"/>
                    <a:pt x="8144" y="2561"/>
                    <a:pt x="8109" y="2501"/>
                  </a:cubicBezTo>
                  <a:lnTo>
                    <a:pt x="7061" y="775"/>
                  </a:lnTo>
                  <a:cubicBezTo>
                    <a:pt x="7049" y="751"/>
                    <a:pt x="7001" y="715"/>
                    <a:pt x="6966" y="703"/>
                  </a:cubicBezTo>
                  <a:lnTo>
                    <a:pt x="435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317;p93">
              <a:extLst>
                <a:ext uri="{FF2B5EF4-FFF2-40B4-BE49-F238E27FC236}">
                  <a16:creationId xmlns:a16="http://schemas.microsoft.com/office/drawing/2014/main" id="{8219FD3D-6043-4AE8-8D6B-814D4A4655F5}"/>
                </a:ext>
              </a:extLst>
            </p:cNvPr>
            <p:cNvSpPr/>
            <p:nvPr/>
          </p:nvSpPr>
          <p:spPr>
            <a:xfrm>
              <a:off x="7691197" y="3930830"/>
              <a:ext cx="10613" cy="15872"/>
            </a:xfrm>
            <a:custGeom>
              <a:avLst/>
              <a:gdLst/>
              <a:ahLst/>
              <a:cxnLst/>
              <a:rect l="l" t="t" r="r" b="b"/>
              <a:pathLst>
                <a:path w="335" h="501" extrusionOk="0">
                  <a:moveTo>
                    <a:pt x="168" y="0"/>
                  </a:moveTo>
                  <a:cubicBezTo>
                    <a:pt x="84" y="0"/>
                    <a:pt x="1" y="72"/>
                    <a:pt x="1" y="167"/>
                  </a:cubicBezTo>
                  <a:lnTo>
                    <a:pt x="1" y="345"/>
                  </a:lnTo>
                  <a:cubicBezTo>
                    <a:pt x="1" y="429"/>
                    <a:pt x="84" y="500"/>
                    <a:pt x="168" y="500"/>
                  </a:cubicBezTo>
                  <a:cubicBezTo>
                    <a:pt x="263" y="500"/>
                    <a:pt x="334" y="429"/>
                    <a:pt x="334" y="345"/>
                  </a:cubicBezTo>
                  <a:lnTo>
                    <a:pt x="334" y="167"/>
                  </a:lnTo>
                  <a:cubicBezTo>
                    <a:pt x="334" y="60"/>
                    <a:pt x="263" y="0"/>
                    <a:pt x="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318;p93">
              <a:extLst>
                <a:ext uri="{FF2B5EF4-FFF2-40B4-BE49-F238E27FC236}">
                  <a16:creationId xmlns:a16="http://schemas.microsoft.com/office/drawing/2014/main" id="{47DA7DC3-0E27-425E-AEC0-88656A387F66}"/>
                </a:ext>
              </a:extLst>
            </p:cNvPr>
            <p:cNvSpPr/>
            <p:nvPr/>
          </p:nvSpPr>
          <p:spPr>
            <a:xfrm>
              <a:off x="7757218" y="3930830"/>
              <a:ext cx="10581" cy="15872"/>
            </a:xfrm>
            <a:custGeom>
              <a:avLst/>
              <a:gdLst/>
              <a:ahLst/>
              <a:cxnLst/>
              <a:rect l="l" t="t" r="r" b="b"/>
              <a:pathLst>
                <a:path w="334" h="501" extrusionOk="0">
                  <a:moveTo>
                    <a:pt x="167" y="0"/>
                  </a:moveTo>
                  <a:cubicBezTo>
                    <a:pt x="84" y="0"/>
                    <a:pt x="1" y="72"/>
                    <a:pt x="1" y="167"/>
                  </a:cubicBezTo>
                  <a:lnTo>
                    <a:pt x="1" y="345"/>
                  </a:lnTo>
                  <a:cubicBezTo>
                    <a:pt x="1" y="429"/>
                    <a:pt x="84" y="500"/>
                    <a:pt x="167" y="500"/>
                  </a:cubicBezTo>
                  <a:cubicBezTo>
                    <a:pt x="263" y="500"/>
                    <a:pt x="334" y="429"/>
                    <a:pt x="334" y="345"/>
                  </a:cubicBezTo>
                  <a:lnTo>
                    <a:pt x="334" y="167"/>
                  </a:lnTo>
                  <a:cubicBezTo>
                    <a:pt x="322" y="60"/>
                    <a:pt x="263"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319;p93">
              <a:extLst>
                <a:ext uri="{FF2B5EF4-FFF2-40B4-BE49-F238E27FC236}">
                  <a16:creationId xmlns:a16="http://schemas.microsoft.com/office/drawing/2014/main" id="{BEEB991C-72B0-431D-8A95-3D316F04DF93}"/>
                </a:ext>
              </a:extLst>
            </p:cNvPr>
            <p:cNvSpPr/>
            <p:nvPr/>
          </p:nvSpPr>
          <p:spPr>
            <a:xfrm>
              <a:off x="7713088" y="3974580"/>
              <a:ext cx="32472" cy="10581"/>
            </a:xfrm>
            <a:custGeom>
              <a:avLst/>
              <a:gdLst/>
              <a:ahLst/>
              <a:cxnLst/>
              <a:rect l="l" t="t" r="r" b="b"/>
              <a:pathLst>
                <a:path w="1025" h="334" extrusionOk="0">
                  <a:moveTo>
                    <a:pt x="167" y="0"/>
                  </a:moveTo>
                  <a:cubicBezTo>
                    <a:pt x="72" y="0"/>
                    <a:pt x="1" y="72"/>
                    <a:pt x="1" y="167"/>
                  </a:cubicBezTo>
                  <a:cubicBezTo>
                    <a:pt x="1" y="250"/>
                    <a:pt x="72" y="334"/>
                    <a:pt x="167" y="334"/>
                  </a:cubicBezTo>
                  <a:lnTo>
                    <a:pt x="858" y="334"/>
                  </a:lnTo>
                  <a:cubicBezTo>
                    <a:pt x="953" y="334"/>
                    <a:pt x="1024" y="250"/>
                    <a:pt x="1024" y="167"/>
                  </a:cubicBezTo>
                  <a:cubicBezTo>
                    <a:pt x="1024" y="60"/>
                    <a:pt x="953" y="0"/>
                    <a:pt x="8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9" name="Google Shape;709;p60"/>
          <p:cNvSpPr txBox="1">
            <a:spLocks noGrp="1"/>
          </p:cNvSpPr>
          <p:nvPr>
            <p:ph type="title"/>
          </p:nvPr>
        </p:nvSpPr>
        <p:spPr>
          <a:xfrm>
            <a:off x="2644200" y="535271"/>
            <a:ext cx="38556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Recommendations</a:t>
            </a:r>
            <a:endParaRPr lang="en-CA"/>
          </a:p>
        </p:txBody>
      </p:sp>
      <p:sp>
        <p:nvSpPr>
          <p:cNvPr id="713" name="Google Shape;713;p60"/>
          <p:cNvSpPr txBox="1">
            <a:spLocks noGrp="1"/>
          </p:cNvSpPr>
          <p:nvPr>
            <p:ph type="subTitle" idx="4"/>
          </p:nvPr>
        </p:nvSpPr>
        <p:spPr>
          <a:xfrm>
            <a:off x="6654226" y="2801473"/>
            <a:ext cx="1918273" cy="394200"/>
          </a:xfrm>
          <a:prstGeom prst="rect">
            <a:avLst/>
          </a:prstGeom>
        </p:spPr>
        <p:txBody>
          <a:bodyPr spcFirstLastPara="1" wrap="square" lIns="91425" tIns="91425" rIns="91425" bIns="91425" anchor="t" anchorCtr="0">
            <a:noAutofit/>
          </a:bodyPr>
          <a:lstStyle/>
          <a:p>
            <a:pPr marL="0" lvl="0" indent="0" algn="l">
              <a:spcBef>
                <a:spcPts val="0"/>
              </a:spcBef>
              <a:spcAft>
                <a:spcPts val="1600"/>
              </a:spcAft>
              <a:buNone/>
            </a:pPr>
            <a:r>
              <a:rPr lang="en"/>
              <a:t>Employment Aid</a:t>
            </a:r>
          </a:p>
        </p:txBody>
      </p:sp>
      <p:sp>
        <p:nvSpPr>
          <p:cNvPr id="716" name="Google Shape;716;p60"/>
          <p:cNvSpPr txBox="1">
            <a:spLocks noGrp="1"/>
          </p:cNvSpPr>
          <p:nvPr>
            <p:ph type="subTitle" idx="7"/>
          </p:nvPr>
        </p:nvSpPr>
        <p:spPr>
          <a:xfrm>
            <a:off x="6667771" y="1982554"/>
            <a:ext cx="2044918" cy="688331"/>
          </a:xfrm>
          <a:prstGeom prst="rect">
            <a:avLst/>
          </a:prstGeom>
        </p:spPr>
        <p:txBody>
          <a:bodyPr spcFirstLastPara="1" wrap="square" lIns="91425" tIns="91425" rIns="91425" bIns="91425" anchor="t" anchorCtr="0">
            <a:noAutofit/>
          </a:bodyPr>
          <a:lstStyle/>
          <a:p>
            <a:pPr marL="0" indent="0" algn="l">
              <a:spcAft>
                <a:spcPts val="1600"/>
              </a:spcAft>
            </a:pPr>
            <a:r>
              <a:rPr lang="en"/>
              <a:t>Multidisciplinary teams with traditional healers</a:t>
            </a:r>
          </a:p>
        </p:txBody>
      </p:sp>
      <p:sp>
        <p:nvSpPr>
          <p:cNvPr id="717" name="Google Shape;717;p60"/>
          <p:cNvSpPr txBox="1">
            <a:spLocks noGrp="1"/>
          </p:cNvSpPr>
          <p:nvPr>
            <p:ph type="subTitle" idx="8"/>
          </p:nvPr>
        </p:nvSpPr>
        <p:spPr>
          <a:xfrm>
            <a:off x="304801" y="3215451"/>
            <a:ext cx="1965834" cy="560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Pair police with mental health workers</a:t>
            </a:r>
            <a:endParaRPr/>
          </a:p>
        </p:txBody>
      </p:sp>
      <p:sp>
        <p:nvSpPr>
          <p:cNvPr id="718" name="Google Shape;718;p60"/>
          <p:cNvSpPr txBox="1">
            <a:spLocks noGrp="1"/>
          </p:cNvSpPr>
          <p:nvPr>
            <p:ph type="subTitle" idx="9"/>
          </p:nvPr>
        </p:nvSpPr>
        <p:spPr>
          <a:xfrm>
            <a:off x="6654226" y="1570802"/>
            <a:ext cx="2040557" cy="434732"/>
          </a:xfrm>
          <a:prstGeom prst="rect">
            <a:avLst/>
          </a:prstGeom>
        </p:spPr>
        <p:txBody>
          <a:bodyPr spcFirstLastPara="1" wrap="square" lIns="91425" tIns="91425" rIns="91425" bIns="91425" anchor="t" anchorCtr="0">
            <a:noAutofit/>
          </a:bodyPr>
          <a:lstStyle/>
          <a:p>
            <a:pPr marL="0" indent="0" algn="l">
              <a:spcAft>
                <a:spcPts val="1600"/>
              </a:spcAft>
            </a:pPr>
            <a:r>
              <a:rPr lang="en"/>
              <a:t>Holistic Support</a:t>
            </a:r>
            <a:endParaRPr lang="en-US"/>
          </a:p>
        </p:txBody>
      </p:sp>
      <p:sp>
        <p:nvSpPr>
          <p:cNvPr id="719" name="Google Shape;719;p60"/>
          <p:cNvSpPr txBox="1">
            <a:spLocks noGrp="1"/>
          </p:cNvSpPr>
          <p:nvPr>
            <p:ph type="subTitle" idx="13"/>
          </p:nvPr>
        </p:nvSpPr>
        <p:spPr>
          <a:xfrm>
            <a:off x="225811" y="2807582"/>
            <a:ext cx="2044918" cy="3942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IMPACT Program</a:t>
            </a:r>
            <a:endParaRPr/>
          </a:p>
        </p:txBody>
      </p:sp>
      <p:sp>
        <p:nvSpPr>
          <p:cNvPr id="720" name="Google Shape;720;p60"/>
          <p:cNvSpPr txBox="1">
            <a:spLocks noGrp="1"/>
          </p:cNvSpPr>
          <p:nvPr>
            <p:ph type="subTitle" idx="14"/>
          </p:nvPr>
        </p:nvSpPr>
        <p:spPr>
          <a:xfrm>
            <a:off x="1008993" y="1987926"/>
            <a:ext cx="1260788" cy="560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MHFA &amp; </a:t>
            </a:r>
            <a:r>
              <a:rPr lang="en-CA"/>
              <a:t>PDCIP</a:t>
            </a:r>
            <a:r>
              <a:rPr lang="en"/>
              <a:t> </a:t>
            </a:r>
            <a:endParaRPr/>
          </a:p>
        </p:txBody>
      </p:sp>
      <p:sp>
        <p:nvSpPr>
          <p:cNvPr id="721" name="Google Shape;721;p60"/>
          <p:cNvSpPr txBox="1">
            <a:spLocks noGrp="1"/>
          </p:cNvSpPr>
          <p:nvPr>
            <p:ph type="subTitle" idx="15"/>
          </p:nvPr>
        </p:nvSpPr>
        <p:spPr>
          <a:xfrm>
            <a:off x="0" y="1580058"/>
            <a:ext cx="2269875" cy="366183"/>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Training</a:t>
            </a:r>
            <a:endParaRPr/>
          </a:p>
        </p:txBody>
      </p:sp>
      <p:grpSp>
        <p:nvGrpSpPr>
          <p:cNvPr id="722" name="Google Shape;722;p60"/>
          <p:cNvGrpSpPr/>
          <p:nvPr/>
        </p:nvGrpSpPr>
        <p:grpSpPr>
          <a:xfrm>
            <a:off x="2413106" y="1637737"/>
            <a:ext cx="350166" cy="350198"/>
            <a:chOff x="1308631" y="1507830"/>
            <a:chExt cx="350166" cy="350198"/>
          </a:xfrm>
        </p:grpSpPr>
        <p:sp>
          <p:nvSpPr>
            <p:cNvPr id="723" name="Google Shape;723;p60"/>
            <p:cNvSpPr/>
            <p:nvPr/>
          </p:nvSpPr>
          <p:spPr>
            <a:xfrm>
              <a:off x="1308631" y="1507830"/>
              <a:ext cx="350166" cy="350198"/>
            </a:xfrm>
            <a:custGeom>
              <a:avLst/>
              <a:gdLst/>
              <a:ahLst/>
              <a:cxnLst/>
              <a:rect l="l" t="t" r="r" b="b"/>
              <a:pathLst>
                <a:path w="11002" h="11003" extrusionOk="0">
                  <a:moveTo>
                    <a:pt x="6192" y="310"/>
                  </a:moveTo>
                  <a:cubicBezTo>
                    <a:pt x="6192" y="310"/>
                    <a:pt x="6204" y="310"/>
                    <a:pt x="6204" y="334"/>
                  </a:cubicBezTo>
                  <a:lnTo>
                    <a:pt x="6204" y="787"/>
                  </a:lnTo>
                  <a:cubicBezTo>
                    <a:pt x="6204" y="953"/>
                    <a:pt x="6311" y="1084"/>
                    <a:pt x="6477" y="1120"/>
                  </a:cubicBezTo>
                  <a:cubicBezTo>
                    <a:pt x="6989" y="1239"/>
                    <a:pt x="7489" y="1429"/>
                    <a:pt x="7930" y="1715"/>
                  </a:cubicBezTo>
                  <a:cubicBezTo>
                    <a:pt x="7986" y="1751"/>
                    <a:pt x="8048" y="1769"/>
                    <a:pt x="8110" y="1769"/>
                  </a:cubicBezTo>
                  <a:cubicBezTo>
                    <a:pt x="8194" y="1769"/>
                    <a:pt x="8278" y="1736"/>
                    <a:pt x="8347" y="1668"/>
                  </a:cubicBezTo>
                  <a:lnTo>
                    <a:pt x="8680" y="1346"/>
                  </a:lnTo>
                  <a:lnTo>
                    <a:pt x="8692" y="1346"/>
                  </a:lnTo>
                  <a:lnTo>
                    <a:pt x="9656" y="2311"/>
                  </a:lnTo>
                  <a:lnTo>
                    <a:pt x="9656" y="2322"/>
                  </a:lnTo>
                  <a:lnTo>
                    <a:pt x="9335" y="2656"/>
                  </a:lnTo>
                  <a:cubicBezTo>
                    <a:pt x="9228" y="2751"/>
                    <a:pt x="9192" y="2930"/>
                    <a:pt x="9287" y="3073"/>
                  </a:cubicBezTo>
                  <a:cubicBezTo>
                    <a:pt x="9573" y="3513"/>
                    <a:pt x="9775" y="4001"/>
                    <a:pt x="9883" y="4525"/>
                  </a:cubicBezTo>
                  <a:cubicBezTo>
                    <a:pt x="9906" y="4680"/>
                    <a:pt x="10049" y="4799"/>
                    <a:pt x="10204" y="4799"/>
                  </a:cubicBezTo>
                  <a:lnTo>
                    <a:pt x="10668" y="4799"/>
                  </a:lnTo>
                  <a:cubicBezTo>
                    <a:pt x="10668" y="4799"/>
                    <a:pt x="10680" y="4799"/>
                    <a:pt x="10680" y="4811"/>
                  </a:cubicBezTo>
                  <a:lnTo>
                    <a:pt x="10657" y="6216"/>
                  </a:lnTo>
                  <a:lnTo>
                    <a:pt x="10192" y="6216"/>
                  </a:lnTo>
                  <a:cubicBezTo>
                    <a:pt x="10026" y="6216"/>
                    <a:pt x="9895" y="6311"/>
                    <a:pt x="9871" y="6478"/>
                  </a:cubicBezTo>
                  <a:cubicBezTo>
                    <a:pt x="9752" y="7002"/>
                    <a:pt x="9549" y="7490"/>
                    <a:pt x="9275" y="7942"/>
                  </a:cubicBezTo>
                  <a:cubicBezTo>
                    <a:pt x="9180" y="8073"/>
                    <a:pt x="9192" y="8240"/>
                    <a:pt x="9311" y="8359"/>
                  </a:cubicBezTo>
                  <a:lnTo>
                    <a:pt x="9645" y="8680"/>
                  </a:lnTo>
                  <a:lnTo>
                    <a:pt x="9645" y="8692"/>
                  </a:lnTo>
                  <a:lnTo>
                    <a:pt x="8680" y="9669"/>
                  </a:lnTo>
                  <a:lnTo>
                    <a:pt x="8656" y="9669"/>
                  </a:lnTo>
                  <a:lnTo>
                    <a:pt x="8335" y="9335"/>
                  </a:lnTo>
                  <a:cubicBezTo>
                    <a:pt x="8271" y="9272"/>
                    <a:pt x="8183" y="9237"/>
                    <a:pt x="8094" y="9237"/>
                  </a:cubicBezTo>
                  <a:cubicBezTo>
                    <a:pt x="8033" y="9237"/>
                    <a:pt x="7971" y="9254"/>
                    <a:pt x="7918" y="9288"/>
                  </a:cubicBezTo>
                  <a:cubicBezTo>
                    <a:pt x="7466" y="9573"/>
                    <a:pt x="6978" y="9788"/>
                    <a:pt x="6454" y="9883"/>
                  </a:cubicBezTo>
                  <a:cubicBezTo>
                    <a:pt x="6311" y="9919"/>
                    <a:pt x="6192" y="10050"/>
                    <a:pt x="6192" y="10216"/>
                  </a:cubicBezTo>
                  <a:lnTo>
                    <a:pt x="6192" y="10681"/>
                  </a:lnTo>
                  <a:cubicBezTo>
                    <a:pt x="6192" y="10681"/>
                    <a:pt x="6192" y="10693"/>
                    <a:pt x="6168" y="10693"/>
                  </a:cubicBezTo>
                  <a:lnTo>
                    <a:pt x="4811" y="10693"/>
                  </a:lnTo>
                  <a:cubicBezTo>
                    <a:pt x="4811" y="10693"/>
                    <a:pt x="4787" y="10693"/>
                    <a:pt x="4787" y="10681"/>
                  </a:cubicBezTo>
                  <a:lnTo>
                    <a:pt x="4787" y="10216"/>
                  </a:lnTo>
                  <a:cubicBezTo>
                    <a:pt x="4787" y="10050"/>
                    <a:pt x="4692" y="9919"/>
                    <a:pt x="4525" y="9883"/>
                  </a:cubicBezTo>
                  <a:cubicBezTo>
                    <a:pt x="4001" y="9764"/>
                    <a:pt x="3513" y="9573"/>
                    <a:pt x="3060" y="9288"/>
                  </a:cubicBezTo>
                  <a:cubicBezTo>
                    <a:pt x="3001" y="9264"/>
                    <a:pt x="2941" y="9228"/>
                    <a:pt x="2882" y="9228"/>
                  </a:cubicBezTo>
                  <a:cubicBezTo>
                    <a:pt x="2798" y="9228"/>
                    <a:pt x="2715" y="9264"/>
                    <a:pt x="2644" y="9335"/>
                  </a:cubicBezTo>
                  <a:lnTo>
                    <a:pt x="2322" y="9669"/>
                  </a:lnTo>
                  <a:lnTo>
                    <a:pt x="2298" y="9669"/>
                  </a:lnTo>
                  <a:lnTo>
                    <a:pt x="1334" y="8692"/>
                  </a:lnTo>
                  <a:lnTo>
                    <a:pt x="1334" y="8680"/>
                  </a:lnTo>
                  <a:lnTo>
                    <a:pt x="1667" y="8359"/>
                  </a:lnTo>
                  <a:cubicBezTo>
                    <a:pt x="1763" y="8252"/>
                    <a:pt x="1798" y="8073"/>
                    <a:pt x="1703" y="7942"/>
                  </a:cubicBezTo>
                  <a:cubicBezTo>
                    <a:pt x="1429" y="7490"/>
                    <a:pt x="1215" y="7002"/>
                    <a:pt x="1108" y="6478"/>
                  </a:cubicBezTo>
                  <a:cubicBezTo>
                    <a:pt x="1084" y="6335"/>
                    <a:pt x="953" y="6216"/>
                    <a:pt x="786" y="6216"/>
                  </a:cubicBezTo>
                  <a:lnTo>
                    <a:pt x="322" y="6216"/>
                  </a:lnTo>
                  <a:cubicBezTo>
                    <a:pt x="322" y="6216"/>
                    <a:pt x="310" y="6216"/>
                    <a:pt x="310" y="6192"/>
                  </a:cubicBezTo>
                  <a:lnTo>
                    <a:pt x="310" y="4811"/>
                  </a:lnTo>
                  <a:cubicBezTo>
                    <a:pt x="310" y="4811"/>
                    <a:pt x="310" y="4799"/>
                    <a:pt x="322" y="4799"/>
                  </a:cubicBezTo>
                  <a:lnTo>
                    <a:pt x="786" y="4799"/>
                  </a:lnTo>
                  <a:cubicBezTo>
                    <a:pt x="953" y="4799"/>
                    <a:pt x="1084" y="4692"/>
                    <a:pt x="1108" y="4525"/>
                  </a:cubicBezTo>
                  <a:cubicBezTo>
                    <a:pt x="1227" y="4001"/>
                    <a:pt x="1429" y="3513"/>
                    <a:pt x="1703" y="3073"/>
                  </a:cubicBezTo>
                  <a:cubicBezTo>
                    <a:pt x="1798" y="2930"/>
                    <a:pt x="1786" y="2775"/>
                    <a:pt x="1667" y="2656"/>
                  </a:cubicBezTo>
                  <a:lnTo>
                    <a:pt x="1334" y="2322"/>
                  </a:lnTo>
                  <a:lnTo>
                    <a:pt x="1334" y="2311"/>
                  </a:lnTo>
                  <a:lnTo>
                    <a:pt x="2298" y="1346"/>
                  </a:lnTo>
                  <a:lnTo>
                    <a:pt x="2322" y="1346"/>
                  </a:lnTo>
                  <a:lnTo>
                    <a:pt x="2644" y="1668"/>
                  </a:lnTo>
                  <a:cubicBezTo>
                    <a:pt x="2707" y="1731"/>
                    <a:pt x="2796" y="1765"/>
                    <a:pt x="2885" y="1765"/>
                  </a:cubicBezTo>
                  <a:cubicBezTo>
                    <a:pt x="2946" y="1765"/>
                    <a:pt x="3007" y="1749"/>
                    <a:pt x="3060" y="1715"/>
                  </a:cubicBezTo>
                  <a:cubicBezTo>
                    <a:pt x="3513" y="1429"/>
                    <a:pt x="4001" y="1227"/>
                    <a:pt x="4525" y="1120"/>
                  </a:cubicBezTo>
                  <a:cubicBezTo>
                    <a:pt x="4668" y="1084"/>
                    <a:pt x="4787" y="953"/>
                    <a:pt x="4787" y="787"/>
                  </a:cubicBezTo>
                  <a:lnTo>
                    <a:pt x="4787" y="334"/>
                  </a:lnTo>
                  <a:cubicBezTo>
                    <a:pt x="4787" y="334"/>
                    <a:pt x="4787" y="310"/>
                    <a:pt x="4811" y="310"/>
                  </a:cubicBezTo>
                  <a:close/>
                  <a:moveTo>
                    <a:pt x="4811" y="1"/>
                  </a:moveTo>
                  <a:cubicBezTo>
                    <a:pt x="4632" y="1"/>
                    <a:pt x="4477" y="156"/>
                    <a:pt x="4477" y="334"/>
                  </a:cubicBezTo>
                  <a:lnTo>
                    <a:pt x="4477" y="798"/>
                  </a:lnTo>
                  <a:cubicBezTo>
                    <a:pt x="4477" y="798"/>
                    <a:pt x="4477" y="810"/>
                    <a:pt x="4465" y="810"/>
                  </a:cubicBezTo>
                  <a:cubicBezTo>
                    <a:pt x="3918" y="929"/>
                    <a:pt x="3370" y="1156"/>
                    <a:pt x="2906" y="1453"/>
                  </a:cubicBezTo>
                  <a:lnTo>
                    <a:pt x="2882" y="1453"/>
                  </a:lnTo>
                  <a:lnTo>
                    <a:pt x="2560" y="1120"/>
                  </a:lnTo>
                  <a:cubicBezTo>
                    <a:pt x="2495" y="1054"/>
                    <a:pt x="2408" y="1022"/>
                    <a:pt x="2322" y="1022"/>
                  </a:cubicBezTo>
                  <a:cubicBezTo>
                    <a:pt x="2236" y="1022"/>
                    <a:pt x="2150" y="1054"/>
                    <a:pt x="2084" y="1120"/>
                  </a:cubicBezTo>
                  <a:lnTo>
                    <a:pt x="1120" y="2084"/>
                  </a:lnTo>
                  <a:cubicBezTo>
                    <a:pt x="977" y="2215"/>
                    <a:pt x="977" y="2430"/>
                    <a:pt x="1120" y="2561"/>
                  </a:cubicBezTo>
                  <a:lnTo>
                    <a:pt x="1441" y="2894"/>
                  </a:lnTo>
                  <a:lnTo>
                    <a:pt x="1441" y="2906"/>
                  </a:lnTo>
                  <a:cubicBezTo>
                    <a:pt x="1132" y="3382"/>
                    <a:pt x="917" y="3906"/>
                    <a:pt x="798" y="4466"/>
                  </a:cubicBezTo>
                  <a:cubicBezTo>
                    <a:pt x="798" y="4466"/>
                    <a:pt x="798" y="4489"/>
                    <a:pt x="786" y="4489"/>
                  </a:cubicBezTo>
                  <a:lnTo>
                    <a:pt x="322" y="4489"/>
                  </a:lnTo>
                  <a:cubicBezTo>
                    <a:pt x="143" y="4489"/>
                    <a:pt x="0" y="4632"/>
                    <a:pt x="0" y="4811"/>
                  </a:cubicBezTo>
                  <a:lnTo>
                    <a:pt x="0" y="6192"/>
                  </a:lnTo>
                  <a:cubicBezTo>
                    <a:pt x="0" y="6371"/>
                    <a:pt x="143" y="6525"/>
                    <a:pt x="322" y="6525"/>
                  </a:cubicBezTo>
                  <a:lnTo>
                    <a:pt x="786" y="6525"/>
                  </a:lnTo>
                  <a:cubicBezTo>
                    <a:pt x="786" y="6525"/>
                    <a:pt x="798" y="6525"/>
                    <a:pt x="798" y="6537"/>
                  </a:cubicBezTo>
                  <a:cubicBezTo>
                    <a:pt x="917" y="7085"/>
                    <a:pt x="1143" y="7621"/>
                    <a:pt x="1441" y="8097"/>
                  </a:cubicBezTo>
                  <a:lnTo>
                    <a:pt x="1441" y="8121"/>
                  </a:lnTo>
                  <a:lnTo>
                    <a:pt x="1120" y="8442"/>
                  </a:lnTo>
                  <a:cubicBezTo>
                    <a:pt x="977" y="8573"/>
                    <a:pt x="977" y="8788"/>
                    <a:pt x="1120" y="8918"/>
                  </a:cubicBezTo>
                  <a:lnTo>
                    <a:pt x="2084" y="9883"/>
                  </a:lnTo>
                  <a:cubicBezTo>
                    <a:pt x="2150" y="9954"/>
                    <a:pt x="2236" y="9990"/>
                    <a:pt x="2322" y="9990"/>
                  </a:cubicBezTo>
                  <a:cubicBezTo>
                    <a:pt x="2408" y="9990"/>
                    <a:pt x="2495" y="9954"/>
                    <a:pt x="2560" y="9883"/>
                  </a:cubicBezTo>
                  <a:lnTo>
                    <a:pt x="2882" y="9561"/>
                  </a:lnTo>
                  <a:lnTo>
                    <a:pt x="2906" y="9561"/>
                  </a:lnTo>
                  <a:cubicBezTo>
                    <a:pt x="3370" y="9871"/>
                    <a:pt x="3894" y="10085"/>
                    <a:pt x="4465" y="10204"/>
                  </a:cubicBezTo>
                  <a:cubicBezTo>
                    <a:pt x="4465" y="10204"/>
                    <a:pt x="4477" y="10204"/>
                    <a:pt x="4477" y="10216"/>
                  </a:cubicBezTo>
                  <a:lnTo>
                    <a:pt x="4477" y="10681"/>
                  </a:lnTo>
                  <a:cubicBezTo>
                    <a:pt x="4477" y="10859"/>
                    <a:pt x="4632" y="11002"/>
                    <a:pt x="4811" y="11002"/>
                  </a:cubicBezTo>
                  <a:lnTo>
                    <a:pt x="6192" y="11002"/>
                  </a:lnTo>
                  <a:cubicBezTo>
                    <a:pt x="6370" y="11002"/>
                    <a:pt x="6513" y="10859"/>
                    <a:pt x="6513" y="10681"/>
                  </a:cubicBezTo>
                  <a:lnTo>
                    <a:pt x="6513" y="10216"/>
                  </a:lnTo>
                  <a:cubicBezTo>
                    <a:pt x="6513" y="10216"/>
                    <a:pt x="6513" y="10204"/>
                    <a:pt x="6537" y="10204"/>
                  </a:cubicBezTo>
                  <a:cubicBezTo>
                    <a:pt x="7085" y="10085"/>
                    <a:pt x="7620" y="9859"/>
                    <a:pt x="8097" y="9561"/>
                  </a:cubicBezTo>
                  <a:lnTo>
                    <a:pt x="8109" y="9561"/>
                  </a:lnTo>
                  <a:lnTo>
                    <a:pt x="8442" y="9883"/>
                  </a:lnTo>
                  <a:cubicBezTo>
                    <a:pt x="8507" y="9954"/>
                    <a:pt x="8591" y="9990"/>
                    <a:pt x="8676" y="9990"/>
                  </a:cubicBezTo>
                  <a:cubicBezTo>
                    <a:pt x="8760" y="9990"/>
                    <a:pt x="8847" y="9954"/>
                    <a:pt x="8918" y="9883"/>
                  </a:cubicBezTo>
                  <a:lnTo>
                    <a:pt x="9883" y="8918"/>
                  </a:lnTo>
                  <a:cubicBezTo>
                    <a:pt x="10014" y="8788"/>
                    <a:pt x="10014" y="8573"/>
                    <a:pt x="9883" y="8442"/>
                  </a:cubicBezTo>
                  <a:lnTo>
                    <a:pt x="9549" y="8121"/>
                  </a:lnTo>
                  <a:lnTo>
                    <a:pt x="9549" y="8097"/>
                  </a:lnTo>
                  <a:cubicBezTo>
                    <a:pt x="9871" y="7621"/>
                    <a:pt x="10073" y="7109"/>
                    <a:pt x="10192" y="6537"/>
                  </a:cubicBezTo>
                  <a:cubicBezTo>
                    <a:pt x="10192" y="6537"/>
                    <a:pt x="10192" y="6525"/>
                    <a:pt x="10204" y="6525"/>
                  </a:cubicBezTo>
                  <a:lnTo>
                    <a:pt x="10668" y="6525"/>
                  </a:lnTo>
                  <a:cubicBezTo>
                    <a:pt x="10847" y="6525"/>
                    <a:pt x="11002" y="6371"/>
                    <a:pt x="11002" y="6192"/>
                  </a:cubicBezTo>
                  <a:lnTo>
                    <a:pt x="11002" y="4811"/>
                  </a:lnTo>
                  <a:cubicBezTo>
                    <a:pt x="10978" y="4632"/>
                    <a:pt x="10835" y="4489"/>
                    <a:pt x="10657" y="4489"/>
                  </a:cubicBezTo>
                  <a:lnTo>
                    <a:pt x="10192" y="4489"/>
                  </a:lnTo>
                  <a:cubicBezTo>
                    <a:pt x="10192" y="4489"/>
                    <a:pt x="10180" y="4489"/>
                    <a:pt x="10180" y="4466"/>
                  </a:cubicBezTo>
                  <a:cubicBezTo>
                    <a:pt x="10061" y="3918"/>
                    <a:pt x="9835" y="3382"/>
                    <a:pt x="9537" y="2906"/>
                  </a:cubicBezTo>
                  <a:lnTo>
                    <a:pt x="9537" y="2894"/>
                  </a:lnTo>
                  <a:lnTo>
                    <a:pt x="9859" y="2561"/>
                  </a:lnTo>
                  <a:cubicBezTo>
                    <a:pt x="10002" y="2430"/>
                    <a:pt x="10002" y="2215"/>
                    <a:pt x="9859" y="2084"/>
                  </a:cubicBezTo>
                  <a:lnTo>
                    <a:pt x="8894" y="1120"/>
                  </a:lnTo>
                  <a:cubicBezTo>
                    <a:pt x="8829" y="1054"/>
                    <a:pt x="8743" y="1022"/>
                    <a:pt x="8656" y="1022"/>
                  </a:cubicBezTo>
                  <a:cubicBezTo>
                    <a:pt x="8570" y="1022"/>
                    <a:pt x="8484" y="1054"/>
                    <a:pt x="8418" y="1120"/>
                  </a:cubicBezTo>
                  <a:lnTo>
                    <a:pt x="8097" y="1453"/>
                  </a:lnTo>
                  <a:lnTo>
                    <a:pt x="8073" y="1453"/>
                  </a:lnTo>
                  <a:cubicBezTo>
                    <a:pt x="7597" y="1132"/>
                    <a:pt x="7085" y="929"/>
                    <a:pt x="6513" y="810"/>
                  </a:cubicBezTo>
                  <a:cubicBezTo>
                    <a:pt x="6513" y="810"/>
                    <a:pt x="6501" y="810"/>
                    <a:pt x="6501" y="798"/>
                  </a:cubicBezTo>
                  <a:lnTo>
                    <a:pt x="6501" y="334"/>
                  </a:lnTo>
                  <a:cubicBezTo>
                    <a:pt x="6501" y="156"/>
                    <a:pt x="6346" y="1"/>
                    <a:pt x="6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0"/>
            <p:cNvSpPr/>
            <p:nvPr/>
          </p:nvSpPr>
          <p:spPr>
            <a:xfrm>
              <a:off x="1373049" y="1574063"/>
              <a:ext cx="181544" cy="179730"/>
            </a:xfrm>
            <a:custGeom>
              <a:avLst/>
              <a:gdLst/>
              <a:ahLst/>
              <a:cxnLst/>
              <a:rect l="l" t="t" r="r" b="b"/>
              <a:pathLst>
                <a:path w="5704" h="5647" extrusionOk="0">
                  <a:moveTo>
                    <a:pt x="3449" y="0"/>
                  </a:moveTo>
                  <a:cubicBezTo>
                    <a:pt x="3399" y="0"/>
                    <a:pt x="3349" y="1"/>
                    <a:pt x="3299" y="3"/>
                  </a:cubicBezTo>
                  <a:cubicBezTo>
                    <a:pt x="2453" y="51"/>
                    <a:pt x="1644" y="408"/>
                    <a:pt x="1036" y="1003"/>
                  </a:cubicBezTo>
                  <a:cubicBezTo>
                    <a:pt x="429" y="1611"/>
                    <a:pt x="84" y="2396"/>
                    <a:pt x="48" y="3266"/>
                  </a:cubicBezTo>
                  <a:cubicBezTo>
                    <a:pt x="1" y="4111"/>
                    <a:pt x="262" y="4933"/>
                    <a:pt x="798" y="5587"/>
                  </a:cubicBezTo>
                  <a:cubicBezTo>
                    <a:pt x="834" y="5635"/>
                    <a:pt x="882" y="5647"/>
                    <a:pt x="917" y="5647"/>
                  </a:cubicBezTo>
                  <a:cubicBezTo>
                    <a:pt x="953" y="5647"/>
                    <a:pt x="1001" y="5635"/>
                    <a:pt x="1024" y="5623"/>
                  </a:cubicBezTo>
                  <a:cubicBezTo>
                    <a:pt x="1096" y="5564"/>
                    <a:pt x="1096" y="5456"/>
                    <a:pt x="1060" y="5397"/>
                  </a:cubicBezTo>
                  <a:cubicBezTo>
                    <a:pt x="584" y="4802"/>
                    <a:pt x="322" y="4051"/>
                    <a:pt x="370" y="3278"/>
                  </a:cubicBezTo>
                  <a:cubicBezTo>
                    <a:pt x="417" y="2504"/>
                    <a:pt x="727" y="1777"/>
                    <a:pt x="1274" y="1242"/>
                  </a:cubicBezTo>
                  <a:cubicBezTo>
                    <a:pt x="1834" y="694"/>
                    <a:pt x="2560" y="384"/>
                    <a:pt x="3322" y="337"/>
                  </a:cubicBezTo>
                  <a:cubicBezTo>
                    <a:pt x="3385" y="333"/>
                    <a:pt x="3447" y="331"/>
                    <a:pt x="3509" y="331"/>
                  </a:cubicBezTo>
                  <a:cubicBezTo>
                    <a:pt x="4215" y="331"/>
                    <a:pt x="4883" y="578"/>
                    <a:pt x="5430" y="1015"/>
                  </a:cubicBezTo>
                  <a:cubicBezTo>
                    <a:pt x="5461" y="1041"/>
                    <a:pt x="5496" y="1053"/>
                    <a:pt x="5531" y="1053"/>
                  </a:cubicBezTo>
                  <a:cubicBezTo>
                    <a:pt x="5577" y="1053"/>
                    <a:pt x="5622" y="1032"/>
                    <a:pt x="5656" y="992"/>
                  </a:cubicBezTo>
                  <a:cubicBezTo>
                    <a:pt x="5704" y="920"/>
                    <a:pt x="5680" y="813"/>
                    <a:pt x="5620" y="765"/>
                  </a:cubicBezTo>
                  <a:cubicBezTo>
                    <a:pt x="5005" y="262"/>
                    <a:pt x="4232" y="0"/>
                    <a:pt x="34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0"/>
            <p:cNvSpPr/>
            <p:nvPr/>
          </p:nvSpPr>
          <p:spPr>
            <a:xfrm>
              <a:off x="1411338" y="1606368"/>
              <a:ext cx="182276" cy="186477"/>
            </a:xfrm>
            <a:custGeom>
              <a:avLst/>
              <a:gdLst/>
              <a:ahLst/>
              <a:cxnLst/>
              <a:rect l="l" t="t" r="r" b="b"/>
              <a:pathLst>
                <a:path w="5727" h="5859" extrusionOk="0">
                  <a:moveTo>
                    <a:pt x="3286" y="334"/>
                  </a:moveTo>
                  <a:lnTo>
                    <a:pt x="3286" y="1000"/>
                  </a:lnTo>
                  <a:cubicBezTo>
                    <a:pt x="3286" y="1108"/>
                    <a:pt x="3262" y="1227"/>
                    <a:pt x="3215" y="1310"/>
                  </a:cubicBezTo>
                  <a:lnTo>
                    <a:pt x="3143" y="1477"/>
                  </a:lnTo>
                  <a:cubicBezTo>
                    <a:pt x="3119" y="1501"/>
                    <a:pt x="3119" y="1524"/>
                    <a:pt x="3119" y="1548"/>
                  </a:cubicBezTo>
                  <a:lnTo>
                    <a:pt x="3119" y="1893"/>
                  </a:lnTo>
                  <a:cubicBezTo>
                    <a:pt x="3119" y="2132"/>
                    <a:pt x="3036" y="2358"/>
                    <a:pt x="2858" y="2524"/>
                  </a:cubicBezTo>
                  <a:cubicBezTo>
                    <a:pt x="2691" y="2679"/>
                    <a:pt x="2453" y="2775"/>
                    <a:pt x="2215" y="2775"/>
                  </a:cubicBezTo>
                  <a:cubicBezTo>
                    <a:pt x="1774" y="2763"/>
                    <a:pt x="1381" y="2346"/>
                    <a:pt x="1381" y="1846"/>
                  </a:cubicBezTo>
                  <a:lnTo>
                    <a:pt x="1381" y="1548"/>
                  </a:lnTo>
                  <a:cubicBezTo>
                    <a:pt x="1381" y="1524"/>
                    <a:pt x="1381" y="1501"/>
                    <a:pt x="1369" y="1477"/>
                  </a:cubicBezTo>
                  <a:lnTo>
                    <a:pt x="1262" y="1286"/>
                  </a:lnTo>
                  <a:cubicBezTo>
                    <a:pt x="1238" y="1203"/>
                    <a:pt x="1203" y="1131"/>
                    <a:pt x="1203" y="1048"/>
                  </a:cubicBezTo>
                  <a:lnTo>
                    <a:pt x="1203" y="1024"/>
                  </a:lnTo>
                  <a:cubicBezTo>
                    <a:pt x="1203" y="643"/>
                    <a:pt x="1524" y="334"/>
                    <a:pt x="1905" y="334"/>
                  </a:cubicBezTo>
                  <a:close/>
                  <a:moveTo>
                    <a:pt x="2608" y="3025"/>
                  </a:moveTo>
                  <a:cubicBezTo>
                    <a:pt x="2619" y="3084"/>
                    <a:pt x="2631" y="3132"/>
                    <a:pt x="2655" y="3179"/>
                  </a:cubicBezTo>
                  <a:lnTo>
                    <a:pt x="2512" y="3310"/>
                  </a:lnTo>
                  <a:cubicBezTo>
                    <a:pt x="2441" y="3382"/>
                    <a:pt x="2357" y="3417"/>
                    <a:pt x="2262" y="3417"/>
                  </a:cubicBezTo>
                  <a:cubicBezTo>
                    <a:pt x="2179" y="3417"/>
                    <a:pt x="2084" y="3382"/>
                    <a:pt x="2012" y="3310"/>
                  </a:cubicBezTo>
                  <a:lnTo>
                    <a:pt x="1881" y="3179"/>
                  </a:lnTo>
                  <a:cubicBezTo>
                    <a:pt x="1893" y="3132"/>
                    <a:pt x="1905" y="3084"/>
                    <a:pt x="1905" y="3025"/>
                  </a:cubicBezTo>
                  <a:cubicBezTo>
                    <a:pt x="2012" y="3060"/>
                    <a:pt x="2119" y="3084"/>
                    <a:pt x="2215" y="3084"/>
                  </a:cubicBezTo>
                  <a:lnTo>
                    <a:pt x="2250" y="3084"/>
                  </a:lnTo>
                  <a:cubicBezTo>
                    <a:pt x="2369" y="3084"/>
                    <a:pt x="2488" y="3072"/>
                    <a:pt x="2608" y="3025"/>
                  </a:cubicBezTo>
                  <a:close/>
                  <a:moveTo>
                    <a:pt x="2810" y="3441"/>
                  </a:moveTo>
                  <a:cubicBezTo>
                    <a:pt x="2858" y="3477"/>
                    <a:pt x="2905" y="3489"/>
                    <a:pt x="2941" y="3501"/>
                  </a:cubicBezTo>
                  <a:lnTo>
                    <a:pt x="3524" y="3667"/>
                  </a:lnTo>
                  <a:cubicBezTo>
                    <a:pt x="3679" y="3715"/>
                    <a:pt x="3774" y="3846"/>
                    <a:pt x="3774" y="4013"/>
                  </a:cubicBezTo>
                  <a:lnTo>
                    <a:pt x="3774" y="5108"/>
                  </a:lnTo>
                  <a:lnTo>
                    <a:pt x="3822" y="5108"/>
                  </a:lnTo>
                  <a:cubicBezTo>
                    <a:pt x="3703" y="5180"/>
                    <a:pt x="3584" y="5239"/>
                    <a:pt x="3453" y="5287"/>
                  </a:cubicBezTo>
                  <a:lnTo>
                    <a:pt x="3453" y="4310"/>
                  </a:lnTo>
                  <a:cubicBezTo>
                    <a:pt x="3453" y="4215"/>
                    <a:pt x="3381" y="4144"/>
                    <a:pt x="3286" y="4144"/>
                  </a:cubicBezTo>
                  <a:cubicBezTo>
                    <a:pt x="3203" y="4144"/>
                    <a:pt x="3119" y="4215"/>
                    <a:pt x="3119" y="4310"/>
                  </a:cubicBezTo>
                  <a:lnTo>
                    <a:pt x="3119" y="5394"/>
                  </a:lnTo>
                  <a:cubicBezTo>
                    <a:pt x="2881" y="5465"/>
                    <a:pt x="2655" y="5501"/>
                    <a:pt x="2405" y="5513"/>
                  </a:cubicBezTo>
                  <a:lnTo>
                    <a:pt x="2262" y="5513"/>
                  </a:lnTo>
                  <a:cubicBezTo>
                    <a:pt x="1965" y="5513"/>
                    <a:pt x="1667" y="5465"/>
                    <a:pt x="1381" y="5394"/>
                  </a:cubicBezTo>
                  <a:lnTo>
                    <a:pt x="1381" y="4310"/>
                  </a:lnTo>
                  <a:cubicBezTo>
                    <a:pt x="1381" y="4215"/>
                    <a:pt x="1310" y="4144"/>
                    <a:pt x="1214" y="4144"/>
                  </a:cubicBezTo>
                  <a:cubicBezTo>
                    <a:pt x="1131" y="4144"/>
                    <a:pt x="1060" y="4215"/>
                    <a:pt x="1060" y="4310"/>
                  </a:cubicBezTo>
                  <a:lnTo>
                    <a:pt x="1060" y="5287"/>
                  </a:lnTo>
                  <a:cubicBezTo>
                    <a:pt x="941" y="5227"/>
                    <a:pt x="798" y="5168"/>
                    <a:pt x="679" y="5108"/>
                  </a:cubicBezTo>
                  <a:lnTo>
                    <a:pt x="679" y="4013"/>
                  </a:lnTo>
                  <a:cubicBezTo>
                    <a:pt x="679" y="3846"/>
                    <a:pt x="786" y="3715"/>
                    <a:pt x="941" y="3667"/>
                  </a:cubicBezTo>
                  <a:lnTo>
                    <a:pt x="1512" y="3501"/>
                  </a:lnTo>
                  <a:cubicBezTo>
                    <a:pt x="1560" y="3489"/>
                    <a:pt x="1619" y="3477"/>
                    <a:pt x="1655" y="3441"/>
                  </a:cubicBezTo>
                  <a:lnTo>
                    <a:pt x="1750" y="3548"/>
                  </a:lnTo>
                  <a:cubicBezTo>
                    <a:pt x="1893" y="3679"/>
                    <a:pt x="2072" y="3739"/>
                    <a:pt x="2227" y="3739"/>
                  </a:cubicBezTo>
                  <a:cubicBezTo>
                    <a:pt x="2393" y="3739"/>
                    <a:pt x="2572" y="3679"/>
                    <a:pt x="2703" y="3548"/>
                  </a:cubicBezTo>
                  <a:lnTo>
                    <a:pt x="2810" y="3441"/>
                  </a:lnTo>
                  <a:close/>
                  <a:moveTo>
                    <a:pt x="1893" y="0"/>
                  </a:moveTo>
                  <a:cubicBezTo>
                    <a:pt x="1322" y="0"/>
                    <a:pt x="869" y="465"/>
                    <a:pt x="869" y="1024"/>
                  </a:cubicBezTo>
                  <a:lnTo>
                    <a:pt x="869" y="1048"/>
                  </a:lnTo>
                  <a:cubicBezTo>
                    <a:pt x="869" y="1179"/>
                    <a:pt x="893" y="1310"/>
                    <a:pt x="953" y="1429"/>
                  </a:cubicBezTo>
                  <a:lnTo>
                    <a:pt x="1048" y="1596"/>
                  </a:lnTo>
                  <a:lnTo>
                    <a:pt x="1048" y="1870"/>
                  </a:lnTo>
                  <a:cubicBezTo>
                    <a:pt x="1048" y="2286"/>
                    <a:pt x="1250" y="2655"/>
                    <a:pt x="1560" y="2882"/>
                  </a:cubicBezTo>
                  <a:lnTo>
                    <a:pt x="1560" y="3025"/>
                  </a:lnTo>
                  <a:cubicBezTo>
                    <a:pt x="1560" y="3096"/>
                    <a:pt x="1500" y="3179"/>
                    <a:pt x="1429" y="3203"/>
                  </a:cubicBezTo>
                  <a:lnTo>
                    <a:pt x="845" y="3370"/>
                  </a:lnTo>
                  <a:cubicBezTo>
                    <a:pt x="572" y="3453"/>
                    <a:pt x="357" y="3727"/>
                    <a:pt x="357" y="4025"/>
                  </a:cubicBezTo>
                  <a:lnTo>
                    <a:pt x="357" y="4906"/>
                  </a:lnTo>
                  <a:cubicBezTo>
                    <a:pt x="333" y="4882"/>
                    <a:pt x="310" y="4858"/>
                    <a:pt x="286" y="4846"/>
                  </a:cubicBezTo>
                  <a:cubicBezTo>
                    <a:pt x="255" y="4820"/>
                    <a:pt x="220" y="4808"/>
                    <a:pt x="185" y="4808"/>
                  </a:cubicBezTo>
                  <a:cubicBezTo>
                    <a:pt x="139" y="4808"/>
                    <a:pt x="93" y="4829"/>
                    <a:pt x="60" y="4870"/>
                  </a:cubicBezTo>
                  <a:cubicBezTo>
                    <a:pt x="0" y="4941"/>
                    <a:pt x="12" y="5037"/>
                    <a:pt x="95" y="5096"/>
                  </a:cubicBezTo>
                  <a:cubicBezTo>
                    <a:pt x="703" y="5584"/>
                    <a:pt x="1465" y="5858"/>
                    <a:pt x="2250" y="5858"/>
                  </a:cubicBezTo>
                  <a:lnTo>
                    <a:pt x="2417" y="5858"/>
                  </a:lnTo>
                  <a:cubicBezTo>
                    <a:pt x="3262" y="5811"/>
                    <a:pt x="4060" y="5453"/>
                    <a:pt x="4679" y="4858"/>
                  </a:cubicBezTo>
                  <a:cubicBezTo>
                    <a:pt x="5286" y="4251"/>
                    <a:pt x="5632" y="3453"/>
                    <a:pt x="5667" y="2596"/>
                  </a:cubicBezTo>
                  <a:cubicBezTo>
                    <a:pt x="5727" y="1727"/>
                    <a:pt x="5465" y="905"/>
                    <a:pt x="4929" y="262"/>
                  </a:cubicBezTo>
                  <a:cubicBezTo>
                    <a:pt x="4895" y="215"/>
                    <a:pt x="4846" y="194"/>
                    <a:pt x="4799" y="194"/>
                  </a:cubicBezTo>
                  <a:cubicBezTo>
                    <a:pt x="4763" y="194"/>
                    <a:pt x="4729" y="206"/>
                    <a:pt x="4703" y="227"/>
                  </a:cubicBezTo>
                  <a:cubicBezTo>
                    <a:pt x="4632" y="286"/>
                    <a:pt x="4632" y="393"/>
                    <a:pt x="4679" y="453"/>
                  </a:cubicBezTo>
                  <a:cubicBezTo>
                    <a:pt x="5155" y="1048"/>
                    <a:pt x="5405" y="1786"/>
                    <a:pt x="5358" y="2560"/>
                  </a:cubicBezTo>
                  <a:cubicBezTo>
                    <a:pt x="5310" y="3334"/>
                    <a:pt x="5001" y="4072"/>
                    <a:pt x="4453" y="4608"/>
                  </a:cubicBezTo>
                  <a:cubicBezTo>
                    <a:pt x="4346" y="4703"/>
                    <a:pt x="4239" y="4799"/>
                    <a:pt x="4143" y="4882"/>
                  </a:cubicBezTo>
                  <a:lnTo>
                    <a:pt x="4143" y="4013"/>
                  </a:lnTo>
                  <a:cubicBezTo>
                    <a:pt x="4143" y="3715"/>
                    <a:pt x="3929" y="3441"/>
                    <a:pt x="3643" y="3358"/>
                  </a:cubicBezTo>
                  <a:lnTo>
                    <a:pt x="3072" y="3191"/>
                  </a:lnTo>
                  <a:cubicBezTo>
                    <a:pt x="2989" y="3156"/>
                    <a:pt x="2929" y="3096"/>
                    <a:pt x="2929" y="3013"/>
                  </a:cubicBezTo>
                  <a:lnTo>
                    <a:pt x="2929" y="2882"/>
                  </a:lnTo>
                  <a:cubicBezTo>
                    <a:pt x="2989" y="2834"/>
                    <a:pt x="3036" y="2798"/>
                    <a:pt x="3084" y="2763"/>
                  </a:cubicBezTo>
                  <a:cubicBezTo>
                    <a:pt x="3322" y="2536"/>
                    <a:pt x="3441" y="2227"/>
                    <a:pt x="3441" y="1893"/>
                  </a:cubicBezTo>
                  <a:lnTo>
                    <a:pt x="3441" y="1596"/>
                  </a:lnTo>
                  <a:lnTo>
                    <a:pt x="3500" y="1465"/>
                  </a:lnTo>
                  <a:cubicBezTo>
                    <a:pt x="3572" y="1334"/>
                    <a:pt x="3596" y="1167"/>
                    <a:pt x="3596" y="1000"/>
                  </a:cubicBezTo>
                  <a:lnTo>
                    <a:pt x="3596" y="167"/>
                  </a:lnTo>
                  <a:cubicBezTo>
                    <a:pt x="3596" y="72"/>
                    <a:pt x="3524" y="0"/>
                    <a:pt x="3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0"/>
            <p:cNvSpPr/>
            <p:nvPr/>
          </p:nvSpPr>
          <p:spPr>
            <a:xfrm>
              <a:off x="1461721" y="1634026"/>
              <a:ext cx="43986" cy="15564"/>
            </a:xfrm>
            <a:custGeom>
              <a:avLst/>
              <a:gdLst/>
              <a:ahLst/>
              <a:cxnLst/>
              <a:rect l="l" t="t" r="r" b="b"/>
              <a:pathLst>
                <a:path w="1382" h="489" extrusionOk="0">
                  <a:moveTo>
                    <a:pt x="155" y="1"/>
                  </a:moveTo>
                  <a:cubicBezTo>
                    <a:pt x="72" y="1"/>
                    <a:pt x="1" y="72"/>
                    <a:pt x="1" y="167"/>
                  </a:cubicBezTo>
                  <a:cubicBezTo>
                    <a:pt x="1" y="251"/>
                    <a:pt x="72" y="322"/>
                    <a:pt x="155" y="322"/>
                  </a:cubicBezTo>
                  <a:cubicBezTo>
                    <a:pt x="334" y="322"/>
                    <a:pt x="858" y="358"/>
                    <a:pt x="1132" y="477"/>
                  </a:cubicBezTo>
                  <a:cubicBezTo>
                    <a:pt x="1155" y="489"/>
                    <a:pt x="1167" y="489"/>
                    <a:pt x="1203" y="489"/>
                  </a:cubicBezTo>
                  <a:cubicBezTo>
                    <a:pt x="1263" y="489"/>
                    <a:pt x="1322" y="465"/>
                    <a:pt x="1346" y="405"/>
                  </a:cubicBezTo>
                  <a:cubicBezTo>
                    <a:pt x="1382" y="322"/>
                    <a:pt x="1346" y="239"/>
                    <a:pt x="1263" y="191"/>
                  </a:cubicBezTo>
                  <a:cubicBezTo>
                    <a:pt x="894" y="1"/>
                    <a:pt x="191" y="1"/>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744;p60"/>
          <p:cNvGrpSpPr/>
          <p:nvPr/>
        </p:nvGrpSpPr>
        <p:grpSpPr>
          <a:xfrm>
            <a:off x="6138820" y="2860172"/>
            <a:ext cx="348257" cy="346188"/>
            <a:chOff x="3541011" y="3367320"/>
            <a:chExt cx="348257" cy="346188"/>
          </a:xfrm>
        </p:grpSpPr>
        <p:sp>
          <p:nvSpPr>
            <p:cNvPr id="745" name="Google Shape;745;p60"/>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60"/>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60"/>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0"/>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9" name="Google Shape;749;p60"/>
          <p:cNvSpPr/>
          <p:nvPr/>
        </p:nvSpPr>
        <p:spPr>
          <a:xfrm>
            <a:off x="2410064" y="2864048"/>
            <a:ext cx="356245" cy="356627"/>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11;p60">
            <a:extLst>
              <a:ext uri="{FF2B5EF4-FFF2-40B4-BE49-F238E27FC236}">
                <a16:creationId xmlns:a16="http://schemas.microsoft.com/office/drawing/2014/main" id="{9642754B-DD9F-A64C-A5B1-4348A165AB7F}"/>
              </a:ext>
            </a:extLst>
          </p:cNvPr>
          <p:cNvSpPr txBox="1">
            <a:spLocks/>
          </p:cNvSpPr>
          <p:nvPr/>
        </p:nvSpPr>
        <p:spPr>
          <a:xfrm>
            <a:off x="6669876" y="3143376"/>
            <a:ext cx="2248314" cy="6533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spcAft>
                <a:spcPts val="1600"/>
              </a:spcAft>
            </a:pPr>
            <a:r>
              <a:rPr lang="en"/>
              <a:t>WEP &amp; entrepreneurship support</a:t>
            </a:r>
          </a:p>
        </p:txBody>
      </p:sp>
      <p:grpSp>
        <p:nvGrpSpPr>
          <p:cNvPr id="57" name="Google Shape;10028;p91">
            <a:extLst>
              <a:ext uri="{FF2B5EF4-FFF2-40B4-BE49-F238E27FC236}">
                <a16:creationId xmlns:a16="http://schemas.microsoft.com/office/drawing/2014/main" id="{A2136121-51A7-4A13-9FF1-3E2C17D974C7}"/>
              </a:ext>
            </a:extLst>
          </p:cNvPr>
          <p:cNvGrpSpPr/>
          <p:nvPr/>
        </p:nvGrpSpPr>
        <p:grpSpPr>
          <a:xfrm>
            <a:off x="6196260" y="1679294"/>
            <a:ext cx="202184" cy="352762"/>
            <a:chOff x="7184363" y="3809604"/>
            <a:chExt cx="202184" cy="352762"/>
          </a:xfrm>
          <a:solidFill>
            <a:schemeClr val="tx1"/>
          </a:solidFill>
        </p:grpSpPr>
        <p:sp>
          <p:nvSpPr>
            <p:cNvPr id="58" name="Google Shape;10029;p91">
              <a:extLst>
                <a:ext uri="{FF2B5EF4-FFF2-40B4-BE49-F238E27FC236}">
                  <a16:creationId xmlns:a16="http://schemas.microsoft.com/office/drawing/2014/main" id="{C240E8F0-DC57-498B-A29F-ADD2C7E96BDE}"/>
                </a:ext>
              </a:extLst>
            </p:cNvPr>
            <p:cNvSpPr/>
            <p:nvPr/>
          </p:nvSpPr>
          <p:spPr>
            <a:xfrm>
              <a:off x="7273111" y="3823716"/>
              <a:ext cx="23541" cy="23573"/>
            </a:xfrm>
            <a:custGeom>
              <a:avLst/>
              <a:gdLst/>
              <a:ahLst/>
              <a:cxnLst/>
              <a:rect l="l" t="t" r="r" b="b"/>
              <a:pathLst>
                <a:path w="739" h="740" extrusionOk="0">
                  <a:moveTo>
                    <a:pt x="370" y="1"/>
                  </a:moveTo>
                  <a:cubicBezTo>
                    <a:pt x="287" y="1"/>
                    <a:pt x="203" y="72"/>
                    <a:pt x="203" y="168"/>
                  </a:cubicBezTo>
                  <a:lnTo>
                    <a:pt x="203" y="203"/>
                  </a:lnTo>
                  <a:lnTo>
                    <a:pt x="168" y="203"/>
                  </a:lnTo>
                  <a:cubicBezTo>
                    <a:pt x="72" y="203"/>
                    <a:pt x="1" y="287"/>
                    <a:pt x="1" y="370"/>
                  </a:cubicBezTo>
                  <a:cubicBezTo>
                    <a:pt x="1" y="465"/>
                    <a:pt x="72" y="537"/>
                    <a:pt x="168" y="537"/>
                  </a:cubicBezTo>
                  <a:lnTo>
                    <a:pt x="203" y="537"/>
                  </a:lnTo>
                  <a:lnTo>
                    <a:pt x="203" y="584"/>
                  </a:lnTo>
                  <a:cubicBezTo>
                    <a:pt x="203" y="668"/>
                    <a:pt x="287" y="739"/>
                    <a:pt x="370" y="739"/>
                  </a:cubicBezTo>
                  <a:cubicBezTo>
                    <a:pt x="453" y="739"/>
                    <a:pt x="537" y="668"/>
                    <a:pt x="537" y="584"/>
                  </a:cubicBezTo>
                  <a:lnTo>
                    <a:pt x="537" y="537"/>
                  </a:lnTo>
                  <a:lnTo>
                    <a:pt x="572" y="537"/>
                  </a:lnTo>
                  <a:cubicBezTo>
                    <a:pt x="668" y="537"/>
                    <a:pt x="739" y="465"/>
                    <a:pt x="739" y="370"/>
                  </a:cubicBezTo>
                  <a:cubicBezTo>
                    <a:pt x="739" y="287"/>
                    <a:pt x="668" y="203"/>
                    <a:pt x="572" y="203"/>
                  </a:cubicBezTo>
                  <a:lnTo>
                    <a:pt x="537" y="203"/>
                  </a:lnTo>
                  <a:lnTo>
                    <a:pt x="537" y="168"/>
                  </a:lnTo>
                  <a:cubicBezTo>
                    <a:pt x="537" y="72"/>
                    <a:pt x="453" y="1"/>
                    <a:pt x="3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030;p91">
              <a:extLst>
                <a:ext uri="{FF2B5EF4-FFF2-40B4-BE49-F238E27FC236}">
                  <a16:creationId xmlns:a16="http://schemas.microsoft.com/office/drawing/2014/main" id="{65624C1C-ED5A-4C24-8ED6-822CAF23B12D}"/>
                </a:ext>
              </a:extLst>
            </p:cNvPr>
            <p:cNvSpPr/>
            <p:nvPr/>
          </p:nvSpPr>
          <p:spPr>
            <a:xfrm>
              <a:off x="7184363" y="3809604"/>
              <a:ext cx="202184" cy="352762"/>
            </a:xfrm>
            <a:custGeom>
              <a:avLst/>
              <a:gdLst/>
              <a:ahLst/>
              <a:cxnLst/>
              <a:rect l="l" t="t" r="r" b="b"/>
              <a:pathLst>
                <a:path w="6347" h="11074" extrusionOk="0">
                  <a:moveTo>
                    <a:pt x="3159" y="310"/>
                  </a:moveTo>
                  <a:cubicBezTo>
                    <a:pt x="3623" y="310"/>
                    <a:pt x="4091" y="390"/>
                    <a:pt x="4561" y="551"/>
                  </a:cubicBezTo>
                  <a:lnTo>
                    <a:pt x="4347" y="1087"/>
                  </a:lnTo>
                  <a:lnTo>
                    <a:pt x="4168" y="1563"/>
                  </a:lnTo>
                  <a:cubicBezTo>
                    <a:pt x="3841" y="1450"/>
                    <a:pt x="3510" y="1393"/>
                    <a:pt x="3175" y="1393"/>
                  </a:cubicBezTo>
                  <a:cubicBezTo>
                    <a:pt x="2840" y="1393"/>
                    <a:pt x="2501" y="1450"/>
                    <a:pt x="2156" y="1563"/>
                  </a:cubicBezTo>
                  <a:lnTo>
                    <a:pt x="1775" y="551"/>
                  </a:lnTo>
                  <a:cubicBezTo>
                    <a:pt x="2233" y="390"/>
                    <a:pt x="2695" y="310"/>
                    <a:pt x="3159" y="310"/>
                  </a:cubicBezTo>
                  <a:close/>
                  <a:moveTo>
                    <a:pt x="4549" y="1408"/>
                  </a:moveTo>
                  <a:cubicBezTo>
                    <a:pt x="5025" y="1754"/>
                    <a:pt x="5299" y="2301"/>
                    <a:pt x="5299" y="2885"/>
                  </a:cubicBezTo>
                  <a:cubicBezTo>
                    <a:pt x="5299" y="3289"/>
                    <a:pt x="5287" y="4075"/>
                    <a:pt x="5240" y="4421"/>
                  </a:cubicBezTo>
                  <a:cubicBezTo>
                    <a:pt x="5192" y="4849"/>
                    <a:pt x="4835" y="5171"/>
                    <a:pt x="4406" y="5171"/>
                  </a:cubicBezTo>
                  <a:lnTo>
                    <a:pt x="4001" y="5171"/>
                  </a:lnTo>
                  <a:cubicBezTo>
                    <a:pt x="4430" y="4897"/>
                    <a:pt x="4716" y="4397"/>
                    <a:pt x="4716" y="3849"/>
                  </a:cubicBezTo>
                  <a:lnTo>
                    <a:pt x="4716" y="2611"/>
                  </a:lnTo>
                  <a:cubicBezTo>
                    <a:pt x="4716" y="2599"/>
                    <a:pt x="4692" y="2551"/>
                    <a:pt x="4692" y="2527"/>
                  </a:cubicBezTo>
                  <a:lnTo>
                    <a:pt x="4632" y="2468"/>
                  </a:lnTo>
                  <a:cubicBezTo>
                    <a:pt x="4168" y="2277"/>
                    <a:pt x="3799" y="1896"/>
                    <a:pt x="3799" y="1885"/>
                  </a:cubicBezTo>
                  <a:cubicBezTo>
                    <a:pt x="3767" y="1853"/>
                    <a:pt x="3726" y="1838"/>
                    <a:pt x="3685" y="1838"/>
                  </a:cubicBezTo>
                  <a:cubicBezTo>
                    <a:pt x="3649" y="1838"/>
                    <a:pt x="3613" y="1850"/>
                    <a:pt x="3585" y="1873"/>
                  </a:cubicBezTo>
                  <a:cubicBezTo>
                    <a:pt x="3585" y="1873"/>
                    <a:pt x="2823" y="2432"/>
                    <a:pt x="1727" y="2456"/>
                  </a:cubicBezTo>
                  <a:cubicBezTo>
                    <a:pt x="1715" y="2456"/>
                    <a:pt x="1680" y="2468"/>
                    <a:pt x="1668" y="2480"/>
                  </a:cubicBezTo>
                  <a:cubicBezTo>
                    <a:pt x="1656" y="2492"/>
                    <a:pt x="1620" y="2492"/>
                    <a:pt x="1608" y="2516"/>
                  </a:cubicBezTo>
                  <a:cubicBezTo>
                    <a:pt x="1596" y="2527"/>
                    <a:pt x="1596" y="2551"/>
                    <a:pt x="1572" y="2575"/>
                  </a:cubicBezTo>
                  <a:cubicBezTo>
                    <a:pt x="1560" y="2587"/>
                    <a:pt x="1549" y="2599"/>
                    <a:pt x="1549" y="2635"/>
                  </a:cubicBezTo>
                  <a:lnTo>
                    <a:pt x="1549" y="3087"/>
                  </a:lnTo>
                  <a:cubicBezTo>
                    <a:pt x="1549" y="3182"/>
                    <a:pt x="1620" y="3254"/>
                    <a:pt x="1715" y="3254"/>
                  </a:cubicBezTo>
                  <a:cubicBezTo>
                    <a:pt x="1799" y="3254"/>
                    <a:pt x="1870" y="3182"/>
                    <a:pt x="1870" y="3087"/>
                  </a:cubicBezTo>
                  <a:lnTo>
                    <a:pt x="1870" y="2778"/>
                  </a:lnTo>
                  <a:cubicBezTo>
                    <a:pt x="2751" y="2730"/>
                    <a:pt x="3406" y="2397"/>
                    <a:pt x="3644" y="2230"/>
                  </a:cubicBezTo>
                  <a:cubicBezTo>
                    <a:pt x="3775" y="2349"/>
                    <a:pt x="4061" y="2575"/>
                    <a:pt x="4394" y="2730"/>
                  </a:cubicBezTo>
                  <a:lnTo>
                    <a:pt x="4394" y="3861"/>
                  </a:lnTo>
                  <a:cubicBezTo>
                    <a:pt x="4394" y="4563"/>
                    <a:pt x="3823" y="5135"/>
                    <a:pt x="3120" y="5135"/>
                  </a:cubicBezTo>
                  <a:cubicBezTo>
                    <a:pt x="2430" y="5135"/>
                    <a:pt x="1858" y="4563"/>
                    <a:pt x="1858" y="3861"/>
                  </a:cubicBezTo>
                  <a:cubicBezTo>
                    <a:pt x="1858" y="3778"/>
                    <a:pt x="1787" y="3706"/>
                    <a:pt x="1691" y="3706"/>
                  </a:cubicBezTo>
                  <a:cubicBezTo>
                    <a:pt x="1608" y="3706"/>
                    <a:pt x="1537" y="3778"/>
                    <a:pt x="1537" y="3861"/>
                  </a:cubicBezTo>
                  <a:cubicBezTo>
                    <a:pt x="1537" y="4421"/>
                    <a:pt x="1811" y="4909"/>
                    <a:pt x="2251" y="5194"/>
                  </a:cubicBezTo>
                  <a:lnTo>
                    <a:pt x="1846" y="5194"/>
                  </a:lnTo>
                  <a:cubicBezTo>
                    <a:pt x="1441" y="5171"/>
                    <a:pt x="1084" y="4849"/>
                    <a:pt x="1049" y="4421"/>
                  </a:cubicBezTo>
                  <a:cubicBezTo>
                    <a:pt x="1013" y="4063"/>
                    <a:pt x="989" y="3289"/>
                    <a:pt x="989" y="2885"/>
                  </a:cubicBezTo>
                  <a:cubicBezTo>
                    <a:pt x="989" y="2289"/>
                    <a:pt x="1263" y="1754"/>
                    <a:pt x="1727" y="1408"/>
                  </a:cubicBezTo>
                  <a:cubicBezTo>
                    <a:pt x="1906" y="1825"/>
                    <a:pt x="1858" y="1885"/>
                    <a:pt x="2001" y="1932"/>
                  </a:cubicBezTo>
                  <a:cubicBezTo>
                    <a:pt x="2013" y="1932"/>
                    <a:pt x="2025" y="1944"/>
                    <a:pt x="2037" y="1944"/>
                  </a:cubicBezTo>
                  <a:cubicBezTo>
                    <a:pt x="2049" y="1944"/>
                    <a:pt x="2084" y="1944"/>
                    <a:pt x="2096" y="1932"/>
                  </a:cubicBezTo>
                  <a:cubicBezTo>
                    <a:pt x="2453" y="1795"/>
                    <a:pt x="2802" y="1727"/>
                    <a:pt x="3147" y="1727"/>
                  </a:cubicBezTo>
                  <a:cubicBezTo>
                    <a:pt x="3492" y="1727"/>
                    <a:pt x="3835" y="1795"/>
                    <a:pt x="4180" y="1932"/>
                  </a:cubicBezTo>
                  <a:cubicBezTo>
                    <a:pt x="4204" y="1938"/>
                    <a:pt x="4227" y="1941"/>
                    <a:pt x="4248" y="1941"/>
                  </a:cubicBezTo>
                  <a:cubicBezTo>
                    <a:pt x="4269" y="1941"/>
                    <a:pt x="4287" y="1938"/>
                    <a:pt x="4299" y="1932"/>
                  </a:cubicBezTo>
                  <a:cubicBezTo>
                    <a:pt x="4347" y="1920"/>
                    <a:pt x="4382" y="1885"/>
                    <a:pt x="4394" y="1837"/>
                  </a:cubicBezTo>
                  <a:lnTo>
                    <a:pt x="4549" y="1408"/>
                  </a:lnTo>
                  <a:close/>
                  <a:moveTo>
                    <a:pt x="3573" y="5445"/>
                  </a:moveTo>
                  <a:lnTo>
                    <a:pt x="3573" y="6028"/>
                  </a:lnTo>
                  <a:cubicBezTo>
                    <a:pt x="3573" y="6111"/>
                    <a:pt x="3644" y="6183"/>
                    <a:pt x="3739" y="6183"/>
                  </a:cubicBezTo>
                  <a:lnTo>
                    <a:pt x="3954" y="6183"/>
                  </a:lnTo>
                  <a:lnTo>
                    <a:pt x="3156" y="7576"/>
                  </a:lnTo>
                  <a:lnTo>
                    <a:pt x="2346" y="6183"/>
                  </a:lnTo>
                  <a:lnTo>
                    <a:pt x="2573" y="6183"/>
                  </a:lnTo>
                  <a:cubicBezTo>
                    <a:pt x="2668" y="6183"/>
                    <a:pt x="2739" y="6111"/>
                    <a:pt x="2739" y="6028"/>
                  </a:cubicBezTo>
                  <a:lnTo>
                    <a:pt x="2739" y="5445"/>
                  </a:lnTo>
                  <a:cubicBezTo>
                    <a:pt x="2876" y="5480"/>
                    <a:pt x="3019" y="5498"/>
                    <a:pt x="3160" y="5498"/>
                  </a:cubicBezTo>
                  <a:cubicBezTo>
                    <a:pt x="3302" y="5498"/>
                    <a:pt x="3442" y="5480"/>
                    <a:pt x="3573" y="5445"/>
                  </a:cubicBezTo>
                  <a:close/>
                  <a:moveTo>
                    <a:pt x="3180" y="0"/>
                  </a:moveTo>
                  <a:cubicBezTo>
                    <a:pt x="2626" y="0"/>
                    <a:pt x="2072" y="105"/>
                    <a:pt x="1525" y="313"/>
                  </a:cubicBezTo>
                  <a:cubicBezTo>
                    <a:pt x="1477" y="325"/>
                    <a:pt x="1441" y="349"/>
                    <a:pt x="1430" y="396"/>
                  </a:cubicBezTo>
                  <a:cubicBezTo>
                    <a:pt x="1418" y="444"/>
                    <a:pt x="1418" y="492"/>
                    <a:pt x="1430" y="515"/>
                  </a:cubicBezTo>
                  <a:lnTo>
                    <a:pt x="1656" y="1099"/>
                  </a:lnTo>
                  <a:cubicBezTo>
                    <a:pt x="1060" y="1504"/>
                    <a:pt x="703" y="2158"/>
                    <a:pt x="703" y="2861"/>
                  </a:cubicBezTo>
                  <a:cubicBezTo>
                    <a:pt x="703" y="3218"/>
                    <a:pt x="715" y="4051"/>
                    <a:pt x="763" y="4444"/>
                  </a:cubicBezTo>
                  <a:cubicBezTo>
                    <a:pt x="822" y="5040"/>
                    <a:pt x="1322" y="5504"/>
                    <a:pt x="1918" y="5504"/>
                  </a:cubicBezTo>
                  <a:lnTo>
                    <a:pt x="2453" y="5504"/>
                  </a:lnTo>
                  <a:lnTo>
                    <a:pt x="2453" y="5861"/>
                  </a:lnTo>
                  <a:cubicBezTo>
                    <a:pt x="1549" y="5873"/>
                    <a:pt x="775" y="6480"/>
                    <a:pt x="572" y="7361"/>
                  </a:cubicBezTo>
                  <a:lnTo>
                    <a:pt x="108" y="9255"/>
                  </a:lnTo>
                  <a:cubicBezTo>
                    <a:pt x="1" y="9671"/>
                    <a:pt x="191" y="10100"/>
                    <a:pt x="572" y="10314"/>
                  </a:cubicBezTo>
                  <a:cubicBezTo>
                    <a:pt x="1441" y="10820"/>
                    <a:pt x="2320" y="11073"/>
                    <a:pt x="3199" y="11073"/>
                  </a:cubicBezTo>
                  <a:cubicBezTo>
                    <a:pt x="4079" y="11073"/>
                    <a:pt x="4960" y="10820"/>
                    <a:pt x="5835" y="10314"/>
                  </a:cubicBezTo>
                  <a:cubicBezTo>
                    <a:pt x="6168" y="10100"/>
                    <a:pt x="6347" y="9659"/>
                    <a:pt x="6240" y="9255"/>
                  </a:cubicBezTo>
                  <a:lnTo>
                    <a:pt x="6061" y="8504"/>
                  </a:lnTo>
                  <a:cubicBezTo>
                    <a:pt x="6050" y="8430"/>
                    <a:pt x="5972" y="8384"/>
                    <a:pt x="5896" y="8384"/>
                  </a:cubicBezTo>
                  <a:cubicBezTo>
                    <a:pt x="5888" y="8384"/>
                    <a:pt x="5879" y="8384"/>
                    <a:pt x="5871" y="8385"/>
                  </a:cubicBezTo>
                  <a:cubicBezTo>
                    <a:pt x="5775" y="8409"/>
                    <a:pt x="5728" y="8493"/>
                    <a:pt x="5751" y="8588"/>
                  </a:cubicBezTo>
                  <a:lnTo>
                    <a:pt x="5930" y="9326"/>
                  </a:lnTo>
                  <a:cubicBezTo>
                    <a:pt x="5990" y="9600"/>
                    <a:pt x="5871" y="9897"/>
                    <a:pt x="5632" y="10028"/>
                  </a:cubicBezTo>
                  <a:cubicBezTo>
                    <a:pt x="4799" y="10505"/>
                    <a:pt x="3980" y="10743"/>
                    <a:pt x="3162" y="10743"/>
                  </a:cubicBezTo>
                  <a:cubicBezTo>
                    <a:pt x="2343" y="10743"/>
                    <a:pt x="1525" y="10505"/>
                    <a:pt x="691" y="10028"/>
                  </a:cubicBezTo>
                  <a:cubicBezTo>
                    <a:pt x="453" y="9897"/>
                    <a:pt x="310" y="9600"/>
                    <a:pt x="394" y="9326"/>
                  </a:cubicBezTo>
                  <a:lnTo>
                    <a:pt x="846" y="7433"/>
                  </a:lnTo>
                  <a:cubicBezTo>
                    <a:pt x="1001" y="6838"/>
                    <a:pt x="1441" y="6397"/>
                    <a:pt x="2025" y="6242"/>
                  </a:cubicBezTo>
                  <a:lnTo>
                    <a:pt x="3025" y="7992"/>
                  </a:lnTo>
                  <a:cubicBezTo>
                    <a:pt x="3055" y="8040"/>
                    <a:pt x="3111" y="8064"/>
                    <a:pt x="3168" y="8064"/>
                  </a:cubicBezTo>
                  <a:cubicBezTo>
                    <a:pt x="3224" y="8064"/>
                    <a:pt x="3281" y="8040"/>
                    <a:pt x="3311" y="7992"/>
                  </a:cubicBezTo>
                  <a:lnTo>
                    <a:pt x="4299" y="6242"/>
                  </a:lnTo>
                  <a:cubicBezTo>
                    <a:pt x="4870" y="6397"/>
                    <a:pt x="5335" y="6838"/>
                    <a:pt x="5478" y="7433"/>
                  </a:cubicBezTo>
                  <a:lnTo>
                    <a:pt x="5573" y="7826"/>
                  </a:lnTo>
                  <a:cubicBezTo>
                    <a:pt x="5584" y="7901"/>
                    <a:pt x="5652" y="7947"/>
                    <a:pt x="5735" y="7947"/>
                  </a:cubicBezTo>
                  <a:cubicBezTo>
                    <a:pt x="5744" y="7947"/>
                    <a:pt x="5754" y="7946"/>
                    <a:pt x="5763" y="7945"/>
                  </a:cubicBezTo>
                  <a:cubicBezTo>
                    <a:pt x="5847" y="7921"/>
                    <a:pt x="5894" y="7838"/>
                    <a:pt x="5882" y="7754"/>
                  </a:cubicBezTo>
                  <a:lnTo>
                    <a:pt x="5787" y="7361"/>
                  </a:lnTo>
                  <a:cubicBezTo>
                    <a:pt x="5585" y="6480"/>
                    <a:pt x="4811" y="5873"/>
                    <a:pt x="3906" y="5861"/>
                  </a:cubicBezTo>
                  <a:lnTo>
                    <a:pt x="3906" y="5504"/>
                  </a:lnTo>
                  <a:lnTo>
                    <a:pt x="4442" y="5504"/>
                  </a:lnTo>
                  <a:cubicBezTo>
                    <a:pt x="5037" y="5504"/>
                    <a:pt x="5537" y="5052"/>
                    <a:pt x="5597" y="4444"/>
                  </a:cubicBezTo>
                  <a:cubicBezTo>
                    <a:pt x="5644" y="4051"/>
                    <a:pt x="5656" y="3218"/>
                    <a:pt x="5656" y="2861"/>
                  </a:cubicBezTo>
                  <a:cubicBezTo>
                    <a:pt x="5656" y="2135"/>
                    <a:pt x="5287" y="1492"/>
                    <a:pt x="4704" y="1099"/>
                  </a:cubicBezTo>
                  <a:lnTo>
                    <a:pt x="4930" y="515"/>
                  </a:lnTo>
                  <a:cubicBezTo>
                    <a:pt x="4954" y="432"/>
                    <a:pt x="4918" y="337"/>
                    <a:pt x="4835" y="313"/>
                  </a:cubicBezTo>
                  <a:cubicBezTo>
                    <a:pt x="4287" y="105"/>
                    <a:pt x="3733" y="0"/>
                    <a:pt x="31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94CC6324-1DCC-364B-8708-177AC8C416DB}"/>
              </a:ext>
            </a:extLst>
          </p:cNvPr>
          <p:cNvPicPr>
            <a:picLocks noChangeAspect="1"/>
          </p:cNvPicPr>
          <p:nvPr/>
        </p:nvPicPr>
        <p:blipFill>
          <a:blip r:embed="rId3"/>
          <a:stretch>
            <a:fillRect/>
          </a:stretch>
        </p:blipFill>
        <p:spPr>
          <a:xfrm>
            <a:off x="2878838" y="1378786"/>
            <a:ext cx="3132206" cy="28453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6">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 grpId="0" build="p"/>
      <p:bldP spid="716" grpId="0" build="p"/>
      <p:bldP spid="718" grpId="0" build="p"/>
      <p:bldP spid="60" grpId="0"/>
    </p:bldLst>
  </p:timing>
</p:sld>
</file>

<file path=ppt/theme/theme1.xml><?xml version="1.0" encoding="utf-8"?>
<a:theme xmlns:a="http://schemas.openxmlformats.org/drawingml/2006/main" name="Investment Fund Company Profile by Slidesgo">
  <a:themeElements>
    <a:clrScheme name="Simple Light">
      <a:dk1>
        <a:srgbClr val="2A2828"/>
      </a:dk1>
      <a:lt1>
        <a:srgbClr val="FFFFFF"/>
      </a:lt1>
      <a:dk2>
        <a:srgbClr val="FFA8A1"/>
      </a:dk2>
      <a:lt2>
        <a:srgbClr val="FEF4EA"/>
      </a:lt2>
      <a:accent1>
        <a:srgbClr val="FFD8B1"/>
      </a:accent1>
      <a:accent2>
        <a:srgbClr val="CAD5D7"/>
      </a:accent2>
      <a:accent3>
        <a:srgbClr val="212121"/>
      </a:accent3>
      <a:accent4>
        <a:srgbClr val="FFD8B1"/>
      </a:accent4>
      <a:accent5>
        <a:srgbClr val="FFA8A1"/>
      </a:accent5>
      <a:accent6>
        <a:srgbClr val="FEF4EA"/>
      </a:accent6>
      <a:hlink>
        <a:srgbClr val="30343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33845089471954B9CCED4E555A007FE" ma:contentTypeVersion="8" ma:contentTypeDescription="Create a new document." ma:contentTypeScope="" ma:versionID="383146e3a7f75718f9784c280cb8dad5">
  <xsd:schema xmlns:xsd="http://www.w3.org/2001/XMLSchema" xmlns:xs="http://www.w3.org/2001/XMLSchema" xmlns:p="http://schemas.microsoft.com/office/2006/metadata/properties" xmlns:ns2="96a964e9-2dd7-48ee-9fa4-04be65c9c4d4" targetNamespace="http://schemas.microsoft.com/office/2006/metadata/properties" ma:root="true" ma:fieldsID="94399b5d72178423ec436e0ec7d5dc24" ns2:_="">
    <xsd:import namespace="96a964e9-2dd7-48ee-9fa4-04be65c9c4d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a964e9-2dd7-48ee-9fa4-04be65c9c4d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57820C-42DC-4553-B284-BDA833D64CD4}">
  <ds:schemaRefs>
    <ds:schemaRef ds:uri="96a964e9-2dd7-48ee-9fa4-04be65c9c4d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A00FEB1-46D0-47C0-9869-A65206FE0B95}">
  <ds:schemaRefs>
    <ds:schemaRef ds:uri="96a964e9-2dd7-48ee-9fa4-04be65c9c4d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74527FA-F193-48EE-9632-B4345776CF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16</Slides>
  <Notes>16</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Investment Fund Company Profile by Slidesgo</vt:lpstr>
      <vt:lpstr>Nunavut: The Deadliest Territory Data Visualization Competition</vt:lpstr>
      <vt:lpstr>Nunavut</vt:lpstr>
      <vt:lpstr>Nunavut vs. Yukon</vt:lpstr>
      <vt:lpstr>Police Resources Expenditure Breakdown </vt:lpstr>
      <vt:lpstr>Indigenous Representation</vt:lpstr>
      <vt:lpstr>Mental Health</vt:lpstr>
      <vt:lpstr>Employment Rate </vt:lpstr>
      <vt:lpstr>Our Findings</vt:lpstr>
      <vt:lpstr>Recommendations</vt:lpstr>
      <vt:lpstr>Thank you!</vt:lpstr>
      <vt:lpstr>Appendix</vt:lpstr>
      <vt:lpstr>Nunavut vs. Yukon</vt:lpstr>
      <vt:lpstr>Crime Incidents vs. # of Police Officers</vt:lpstr>
      <vt:lpstr>Crime Severity and Police Civilian Ratio</vt:lpstr>
      <vt:lpstr>Police Resources Expenditure Breakdown (2019)</vt:lpstr>
      <vt:lpstr>Sources (APA)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Fund</dc:title>
  <dc:creator>Apery K.</dc:creator>
  <cp:revision>2</cp:revision>
  <dcterms:modified xsi:type="dcterms:W3CDTF">2021-03-12T21:09:04Z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0x010100A33845089471954B9CCED4E555A007FE</vt:lpwstr>
  </property>
</Properties>
</file>