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0" r:id="rId6"/>
    <p:sldId id="274" r:id="rId7"/>
    <p:sldId id="277" r:id="rId8"/>
    <p:sldId id="27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A270FC"/>
    <a:srgbClr val="7F3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1E95F-DAF5-4616-9CD2-7230E9F18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467576-32F5-4232-B67F-B82839C9F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3FC371-E884-4291-9605-8AD00297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F9F83-C01D-485A-92CC-8A9401E1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94A589-2590-41EE-88EF-ADF9C2BA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59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C4B18-7B0D-4D37-A30D-DEEAC561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A054C9-20D1-4868-9A5A-47ED7AE35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F99AB-EBFB-471C-9A76-079AE9C2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A53B7-D5E1-4241-B541-04F36654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7CFF3-8516-4048-B556-45008E44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6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687519-253F-48D9-97A5-FBA7BA9CD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3AE7A0-0E89-4D16-9BBB-A70DBBC85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A4408F-0454-4570-87DE-1EA4A542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CD2CAD-9B0E-47D1-903B-68EB8047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00E0E-4898-4FC0-9F4C-93665A6A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9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5AB4F-AD7F-4430-A85F-8EB62765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4FD08-47B4-4095-A673-1FB9443E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184818-5A75-4E98-B3CA-918C0F03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EFBC9-DA1E-4182-98B7-6CE2168B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39A575-075D-4DC5-B65F-28766AB4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79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42D09-3912-4913-BA72-AF5E86D7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DE6C5-FA11-4FF7-8F37-486EF391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9CB1B1-850D-47FA-A38D-8F6D04D9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C6AC0-4FB6-4C1F-A913-131943FE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980742-D237-479A-9BA5-665A4196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47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1B948-CF64-4020-B144-017867EA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A593A-FDBF-4B8A-A681-7487D2A05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C8FD6A-CFA0-4445-8ABD-5094EBB40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C6B07B-EEA3-4F8E-921F-9785BD75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BF50DE-F3D8-4629-ABF1-C29001CE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1FFF7F-AB83-4817-AA19-F9C54BEC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5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B0715-06C4-461E-B1D7-D50E870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157A0-BBC4-45BF-B69B-97038326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5EBEB8-3608-4224-83D6-4583D3B8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A6BF66-4444-4E69-9CA2-0BF9ACC2A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0D5469-902F-4427-8A07-FDC40CC9B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ECAF42-DEDE-4789-9273-895DE655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A74354-FC97-4D16-898E-3B7DC7E9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A70E5A-50E7-49BE-A218-2A67503E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34A14-F21B-415A-A533-D47A226D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9EB0D4-E188-4940-8141-94F71D30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31C6C2-4549-4055-BE61-02FA7FB2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75CC50-28F0-441D-8585-8E4F99A0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2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29D477-C926-4EA0-9DCC-B96A101B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E4FEFE-01D5-4A55-A534-D2CABDEE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C72F2-EEF2-4D0D-B2C4-A9EFF6B1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9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524C3-BD44-4A3D-B311-D865FD8C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BE9681-FEED-4066-B31C-71197931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F9156A-330A-484E-B7FB-888B6995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6194FE-C222-4642-99AE-650E0134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95DBE6-28BE-4DB2-9083-4856791F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894FC-996D-4647-93EC-686E03DD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2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FED9B-FF5E-48FD-8EB2-153CB635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87A78-F7AD-4764-82BC-C33430199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1B000F-057F-4D00-96A4-60952B7D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35005B-508E-4D24-9873-5B4C223D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B5A123-7019-4D1A-8FA4-969AB0BF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B202F5-7A72-4C64-9B1C-C1C94D01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61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80D99-9923-4E6B-AF8C-3A36EA77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FB0A0D-F1EF-4F2B-8269-8C4959FEF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ED454-963B-4520-AFE4-2EC7578C1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8118-7136-4391-B85D-7F5F960D48AA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72657D-C447-4B45-8188-6DFAF31F2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A1B1B-DE45-4AE1-AB56-532F4ACA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41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hdphoto" Target="../media/hdphoto8.wdp"/><Relationship Id="rId3" Type="http://schemas.openxmlformats.org/officeDocument/2006/relationships/image" Target="../media/image4.svg"/><Relationship Id="rId7" Type="http://schemas.microsoft.com/office/2007/relationships/hdphoto" Target="../media/hdphoto5.wdp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9.wdp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microsoft.com/office/2007/relationships/hdphoto" Target="../media/hdphoto6.wdp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документ 3">
            <a:extLst>
              <a:ext uri="{FF2B5EF4-FFF2-40B4-BE49-F238E27FC236}">
                <a16:creationId xmlns:a16="http://schemas.microsoft.com/office/drawing/2014/main" id="{9E40777F-C099-49AA-A6FD-1E8A4496BC0B}"/>
              </a:ext>
            </a:extLst>
          </p:cNvPr>
          <p:cNvSpPr/>
          <p:nvPr/>
        </p:nvSpPr>
        <p:spPr>
          <a:xfrm rot="5400000">
            <a:off x="6267450" y="933450"/>
            <a:ext cx="6858000" cy="4991100"/>
          </a:xfrm>
          <a:prstGeom prst="flowChartDocument">
            <a:avLst/>
          </a:prstGeom>
          <a:solidFill>
            <a:srgbClr val="A27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F39F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02B1C-AB72-4560-B771-4597AD313EFF}"/>
              </a:ext>
            </a:extLst>
          </p:cNvPr>
          <p:cNvSpPr txBox="1"/>
          <p:nvPr/>
        </p:nvSpPr>
        <p:spPr>
          <a:xfrm>
            <a:off x="413867" y="2791480"/>
            <a:ext cx="5072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70ACB8F-F92D-4C88-9F41-D51D5E0E5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014" y="3257393"/>
            <a:ext cx="6261834" cy="874319"/>
          </a:xfrm>
          <a:solidFill>
            <a:srgbClr val="121212">
              <a:alpha val="0"/>
            </a:srgbClr>
          </a:solidFill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сервис для </a:t>
            </a:r>
            <a:r>
              <a:rPr lang="ru-RU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реализации бизнес-гипотез</a:t>
            </a:r>
            <a:endParaRPr lang="ru-RU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51288C1-2FE4-418E-B468-F47578FECF32}"/>
              </a:ext>
            </a:extLst>
          </p:cNvPr>
          <p:cNvGrpSpPr/>
          <p:nvPr/>
        </p:nvGrpSpPr>
        <p:grpSpPr>
          <a:xfrm>
            <a:off x="-775454" y="4597625"/>
            <a:ext cx="6261834" cy="954324"/>
            <a:chOff x="-1016065" y="4597625"/>
            <a:chExt cx="6261834" cy="954324"/>
          </a:xfrm>
        </p:grpSpPr>
        <p:sp>
          <p:nvSpPr>
            <p:cNvPr id="8" name="Подзаголовок 2">
              <a:extLst>
                <a:ext uri="{FF2B5EF4-FFF2-40B4-BE49-F238E27FC236}">
                  <a16:creationId xmlns:a16="http://schemas.microsoft.com/office/drawing/2014/main" id="{FF434D04-37EF-4446-AD28-0A9E1A4D0F3B}"/>
                </a:ext>
              </a:extLst>
            </p:cNvPr>
            <p:cNvSpPr txBox="1">
              <a:spLocks/>
            </p:cNvSpPr>
            <p:nvPr/>
          </p:nvSpPr>
          <p:spPr>
            <a:xfrm>
              <a:off x="-1016065" y="5028728"/>
              <a:ext cx="6261834" cy="523221"/>
            </a:xfrm>
            <a:prstGeom prst="rect">
              <a:avLst/>
            </a:prstGeom>
            <a:solidFill>
              <a:srgbClr val="121212">
                <a:alpha val="0"/>
              </a:srgb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ru-RU" sz="28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Шакитский Владислав 2Р1</a:t>
              </a:r>
            </a:p>
          </p:txBody>
        </p:sp>
        <p:sp>
          <p:nvSpPr>
            <p:cNvPr id="9" name="Подзаголовок 2">
              <a:extLst>
                <a:ext uri="{FF2B5EF4-FFF2-40B4-BE49-F238E27FC236}">
                  <a16:creationId xmlns:a16="http://schemas.microsoft.com/office/drawing/2014/main" id="{CE2A0805-D7AA-495E-A881-43F5852A2B14}"/>
                </a:ext>
              </a:extLst>
            </p:cNvPr>
            <p:cNvSpPr txBox="1">
              <a:spLocks/>
            </p:cNvSpPr>
            <p:nvPr/>
          </p:nvSpPr>
          <p:spPr>
            <a:xfrm>
              <a:off x="-1016065" y="4597625"/>
              <a:ext cx="6261834" cy="523221"/>
            </a:xfrm>
            <a:prstGeom prst="rect">
              <a:avLst/>
            </a:prstGeom>
            <a:solidFill>
              <a:srgbClr val="121212">
                <a:alpha val="0"/>
              </a:srgb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ru-RU" sz="28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Десятова Екатерина </a:t>
              </a:r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2</a:t>
              </a:r>
              <a:r>
                <a:rPr lang="ru-RU" sz="28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Ф1</a:t>
              </a: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F677A0-C8E2-4EA9-95B3-7990D2AC9A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4216" y="1545203"/>
            <a:ext cx="3767594" cy="376759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6BDE55-B331-47FC-855A-37428EA23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867" y="418145"/>
            <a:ext cx="1612419" cy="16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1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E804BE5-7086-4725-9D8D-39ECD913A505}"/>
              </a:ext>
            </a:extLst>
          </p:cNvPr>
          <p:cNvSpPr txBox="1">
            <a:spLocks/>
          </p:cNvSpPr>
          <p:nvPr/>
        </p:nvSpPr>
        <p:spPr>
          <a:xfrm>
            <a:off x="113926" y="443193"/>
            <a:ext cx="6261834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Что мы предлагаем?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02D167-2FD3-4880-8D0A-306FFEAA92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8270" y="103291"/>
            <a:ext cx="679804" cy="679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6DEF4-07CA-45E3-B832-03CC0857405E}"/>
              </a:ext>
            </a:extLst>
          </p:cNvPr>
          <p:cNvSpPr txBox="1"/>
          <p:nvPr/>
        </p:nvSpPr>
        <p:spPr>
          <a:xfrm>
            <a:off x="0" y="43083"/>
            <a:ext cx="507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899CA5-7AE0-49B4-B846-58C98AE8BDCD}"/>
              </a:ext>
            </a:extLst>
          </p:cNvPr>
          <p:cNvCxnSpPr>
            <a:cxnSpLocks/>
          </p:cNvCxnSpPr>
          <p:nvPr/>
        </p:nvCxnSpPr>
        <p:spPr>
          <a:xfrm>
            <a:off x="106306" y="507346"/>
            <a:ext cx="0" cy="5843307"/>
          </a:xfrm>
          <a:prstGeom prst="line">
            <a:avLst/>
          </a:prstGeom>
          <a:ln w="22225" cap="sq">
            <a:solidFill>
              <a:srgbClr val="7030A0">
                <a:alpha val="38000"/>
              </a:srgb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C186995-07E0-4756-8B28-B7E38F124005}"/>
              </a:ext>
            </a:extLst>
          </p:cNvPr>
          <p:cNvSpPr txBox="1">
            <a:spLocks/>
          </p:cNvSpPr>
          <p:nvPr/>
        </p:nvSpPr>
        <p:spPr>
          <a:xfrm>
            <a:off x="442339" y="1211902"/>
            <a:ext cx="11082722" cy="4571483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D4943-C82B-4BB4-B011-874E49D4CB43}"/>
              </a:ext>
            </a:extLst>
          </p:cNvPr>
          <p:cNvSpPr txBox="1"/>
          <p:nvPr/>
        </p:nvSpPr>
        <p:spPr>
          <a:xfrm>
            <a:off x="11675708" y="6407285"/>
            <a:ext cx="51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DS" panose="02000506000000020004" pitchFamily="2" charset="-52"/>
              </a:rPr>
              <a:t>0</a:t>
            </a:r>
            <a:r>
              <a:rPr lang="ru-RU" sz="2400" b="1" dirty="0">
                <a:solidFill>
                  <a:schemeClr val="bg1"/>
                </a:solidFill>
                <a:latin typeface="VDS" panose="02000506000000020004" pitchFamily="2" charset="-52"/>
              </a:rPr>
              <a:t>1</a:t>
            </a:r>
            <a:endParaRPr lang="ru-RU" sz="2400" b="1" dirty="0">
              <a:solidFill>
                <a:srgbClr val="7F39FB"/>
              </a:solidFill>
              <a:latin typeface="VDS" panose="02000506000000020004" pitchFamily="2" charset="-52"/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31C5FCA-7320-1A87-0DA0-7F57357114EC}"/>
              </a:ext>
            </a:extLst>
          </p:cNvPr>
          <p:cNvSpPr txBox="1">
            <a:spLocks/>
          </p:cNvSpPr>
          <p:nvPr/>
        </p:nvSpPr>
        <p:spPr>
          <a:xfrm>
            <a:off x="1407413" y="2286246"/>
            <a:ext cx="9722550" cy="3143004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</a:pPr>
            <a:r>
              <a:rPr lang="ru-RU" sz="32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Студенты реализуют бизнес-гипотезы предпринимателей, получая опыт и деньги</a:t>
            </a:r>
          </a:p>
          <a:p>
            <a:pPr marL="0" indent="0">
              <a:buClr>
                <a:srgbClr val="7F39FB"/>
              </a:buClr>
              <a:buNone/>
            </a:pPr>
            <a:endParaRPr lang="ru-RU" sz="3200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  <a:p>
            <a:pPr>
              <a:buClr>
                <a:srgbClr val="7F39FB"/>
              </a:buClr>
            </a:pPr>
            <a:r>
              <a:rPr lang="ru-RU" sz="32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Предприниматели экономят на реализации бизнес-гипотезы</a:t>
            </a:r>
          </a:p>
          <a:p>
            <a:pPr marL="0" indent="0">
              <a:buClr>
                <a:srgbClr val="7F39FB"/>
              </a:buClr>
              <a:buNone/>
            </a:pPr>
            <a:endParaRPr lang="en-US" sz="3200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58150B-078E-4E71-8B9B-6515E8A175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8913" y="1924321"/>
            <a:ext cx="3009357" cy="3009357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E804BE5-7086-4725-9D8D-39ECD913A505}"/>
              </a:ext>
            </a:extLst>
          </p:cNvPr>
          <p:cNvSpPr txBox="1">
            <a:spLocks/>
          </p:cNvSpPr>
          <p:nvPr/>
        </p:nvSpPr>
        <p:spPr>
          <a:xfrm>
            <a:off x="113926" y="443193"/>
            <a:ext cx="6261834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Целевая аудитория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02D167-2FD3-4880-8D0A-306FFEAA92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8270" y="103291"/>
            <a:ext cx="679804" cy="679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6DEF4-07CA-45E3-B832-03CC0857405E}"/>
              </a:ext>
            </a:extLst>
          </p:cNvPr>
          <p:cNvSpPr txBox="1"/>
          <p:nvPr/>
        </p:nvSpPr>
        <p:spPr>
          <a:xfrm>
            <a:off x="0" y="43083"/>
            <a:ext cx="507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899CA5-7AE0-49B4-B846-58C98AE8BDCD}"/>
              </a:ext>
            </a:extLst>
          </p:cNvPr>
          <p:cNvCxnSpPr>
            <a:cxnSpLocks/>
          </p:cNvCxnSpPr>
          <p:nvPr/>
        </p:nvCxnSpPr>
        <p:spPr>
          <a:xfrm>
            <a:off x="106306" y="507346"/>
            <a:ext cx="0" cy="5843307"/>
          </a:xfrm>
          <a:prstGeom prst="line">
            <a:avLst/>
          </a:prstGeom>
          <a:ln w="22225" cap="sq">
            <a:solidFill>
              <a:srgbClr val="7030A0">
                <a:alpha val="38000"/>
              </a:srgb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FB7CC8B5-FC89-4818-BD2A-78CCB47F7068}"/>
              </a:ext>
            </a:extLst>
          </p:cNvPr>
          <p:cNvSpPr txBox="1">
            <a:spLocks/>
          </p:cNvSpPr>
          <p:nvPr/>
        </p:nvSpPr>
        <p:spPr>
          <a:xfrm>
            <a:off x="1493751" y="2784302"/>
            <a:ext cx="7157524" cy="2927708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</a:pPr>
            <a:r>
              <a:rPr lang="ru-RU" sz="3600" dirty="0" err="1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B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2C </a:t>
            </a:r>
            <a:r>
              <a:rPr lang="ru-RU" sz="36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Студенты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 </a:t>
            </a:r>
            <a:endParaRPr lang="ru-RU" sz="3600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  <a:p>
            <a:pPr>
              <a:buClr>
                <a:srgbClr val="7F39FB"/>
              </a:buClr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B2B </a:t>
            </a:r>
            <a:r>
              <a:rPr lang="ru-RU" sz="36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Бизнесмены 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85DF67-D6CF-4612-9C18-60E207D61E6B}"/>
              </a:ext>
            </a:extLst>
          </p:cNvPr>
          <p:cNvSpPr txBox="1"/>
          <p:nvPr/>
        </p:nvSpPr>
        <p:spPr>
          <a:xfrm>
            <a:off x="11675708" y="6407285"/>
            <a:ext cx="51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DS" panose="02000506000000020004" pitchFamily="2" charset="-52"/>
              </a:rPr>
              <a:t>0</a:t>
            </a:r>
            <a:r>
              <a:rPr lang="ru-RU" sz="2400" b="1" dirty="0">
                <a:solidFill>
                  <a:schemeClr val="bg1"/>
                </a:solidFill>
                <a:latin typeface="VDS" panose="02000506000000020004" pitchFamily="2" charset="-52"/>
              </a:rPr>
              <a:t>4</a:t>
            </a:r>
            <a:endParaRPr lang="ru-RU" sz="2400" b="1" dirty="0">
              <a:solidFill>
                <a:srgbClr val="7F39FB"/>
              </a:solidFill>
              <a:latin typeface="VDS" panose="02000506000000020004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155EAE-A9ED-4066-A1BF-1F18D236B3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2144" y="1924321"/>
            <a:ext cx="3009357" cy="30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8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E804BE5-7086-4725-9D8D-39ECD913A505}"/>
              </a:ext>
            </a:extLst>
          </p:cNvPr>
          <p:cNvSpPr txBox="1">
            <a:spLocks/>
          </p:cNvSpPr>
          <p:nvPr/>
        </p:nvSpPr>
        <p:spPr>
          <a:xfrm>
            <a:off x="5810280" y="488182"/>
            <a:ext cx="6261834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Актуальность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02D167-2FD3-4880-8D0A-306FFEAA92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8270" y="103291"/>
            <a:ext cx="679804" cy="679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6DEF4-07CA-45E3-B832-03CC0857405E}"/>
              </a:ext>
            </a:extLst>
          </p:cNvPr>
          <p:cNvSpPr txBox="1"/>
          <p:nvPr/>
        </p:nvSpPr>
        <p:spPr>
          <a:xfrm>
            <a:off x="0" y="43083"/>
            <a:ext cx="507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899CA5-7AE0-49B4-B846-58C98AE8BDCD}"/>
              </a:ext>
            </a:extLst>
          </p:cNvPr>
          <p:cNvCxnSpPr>
            <a:cxnSpLocks/>
          </p:cNvCxnSpPr>
          <p:nvPr/>
        </p:nvCxnSpPr>
        <p:spPr>
          <a:xfrm>
            <a:off x="106306" y="507346"/>
            <a:ext cx="0" cy="5843307"/>
          </a:xfrm>
          <a:prstGeom prst="line">
            <a:avLst/>
          </a:prstGeom>
          <a:ln w="22225" cap="sq">
            <a:solidFill>
              <a:srgbClr val="7030A0">
                <a:alpha val="38000"/>
              </a:srgb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265813-D7E4-4B5F-B1E8-D17D7382C02F}"/>
              </a:ext>
            </a:extLst>
          </p:cNvPr>
          <p:cNvSpPr txBox="1"/>
          <p:nvPr/>
        </p:nvSpPr>
        <p:spPr>
          <a:xfrm>
            <a:off x="11675708" y="6407285"/>
            <a:ext cx="51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DS" panose="02000506000000020004" pitchFamily="2" charset="-52"/>
              </a:rPr>
              <a:t>0</a:t>
            </a:r>
            <a:r>
              <a:rPr lang="ru-RU" sz="2400" b="1" dirty="0">
                <a:solidFill>
                  <a:schemeClr val="bg1"/>
                </a:solidFill>
                <a:latin typeface="VDS" panose="02000506000000020004" pitchFamily="2" charset="-52"/>
              </a:rPr>
              <a:t>2</a:t>
            </a:r>
            <a:endParaRPr lang="ru-RU" sz="2400" b="1" dirty="0">
              <a:solidFill>
                <a:srgbClr val="7F39FB"/>
              </a:solidFill>
              <a:latin typeface="VDS" panose="02000506000000020004" pitchFamily="2" charset="-52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B48288E-1913-431B-AAE9-A38AE386817E}"/>
              </a:ext>
            </a:extLst>
          </p:cNvPr>
          <p:cNvGrpSpPr/>
          <p:nvPr/>
        </p:nvGrpSpPr>
        <p:grpSpPr>
          <a:xfrm>
            <a:off x="5865326" y="1747392"/>
            <a:ext cx="5810382" cy="1103153"/>
            <a:chOff x="1200983" y="4502273"/>
            <a:chExt cx="5810382" cy="1103153"/>
          </a:xfrm>
        </p:grpSpPr>
        <p:sp>
          <p:nvSpPr>
            <p:cNvPr id="13" name="Подзаголовок 2">
              <a:extLst>
                <a:ext uri="{FF2B5EF4-FFF2-40B4-BE49-F238E27FC236}">
                  <a16:creationId xmlns:a16="http://schemas.microsoft.com/office/drawing/2014/main" id="{A0A55E4C-3AE4-4C44-887E-E04B1DA6BF8D}"/>
                </a:ext>
              </a:extLst>
            </p:cNvPr>
            <p:cNvSpPr txBox="1">
              <a:spLocks/>
            </p:cNvSpPr>
            <p:nvPr/>
          </p:nvSpPr>
          <p:spPr>
            <a:xfrm>
              <a:off x="2452980" y="4616691"/>
              <a:ext cx="4558385" cy="874319"/>
            </a:xfrm>
            <a:prstGeom prst="rect">
              <a:avLst/>
            </a:prstGeom>
            <a:solidFill>
              <a:srgbClr val="121212">
                <a:alpha val="0"/>
              </a:srgbClr>
            </a:solidFill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7F39FB"/>
                </a:buClr>
                <a:buSzPct val="100000"/>
                <a:buNone/>
              </a:pP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Главный тренд венчурных фондов – I</a:t>
              </a: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T</a:t>
              </a: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 проекты</a:t>
              </a:r>
            </a:p>
          </p:txBody>
        </p:sp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059E26E4-E9B4-4490-AA59-3F469241B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F39F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983" y="4502273"/>
              <a:ext cx="1103153" cy="1103153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48CE7FE-09E0-4BE4-BE1B-FDA8359E90E2}"/>
              </a:ext>
            </a:extLst>
          </p:cNvPr>
          <p:cNvGrpSpPr/>
          <p:nvPr/>
        </p:nvGrpSpPr>
        <p:grpSpPr>
          <a:xfrm>
            <a:off x="5865326" y="3135902"/>
            <a:ext cx="4554802" cy="1103153"/>
            <a:chOff x="3572306" y="1470831"/>
            <a:chExt cx="4554802" cy="1103153"/>
          </a:xfrm>
        </p:grpSpPr>
        <p:sp>
          <p:nvSpPr>
            <p:cNvPr id="11" name="Подзаголовок 2">
              <a:extLst>
                <a:ext uri="{FF2B5EF4-FFF2-40B4-BE49-F238E27FC236}">
                  <a16:creationId xmlns:a16="http://schemas.microsoft.com/office/drawing/2014/main" id="{619A137C-878C-4607-B068-DD2BF48FD9C4}"/>
                </a:ext>
              </a:extLst>
            </p:cNvPr>
            <p:cNvSpPr txBox="1">
              <a:spLocks/>
            </p:cNvSpPr>
            <p:nvPr/>
          </p:nvSpPr>
          <p:spPr>
            <a:xfrm>
              <a:off x="4905784" y="1594931"/>
              <a:ext cx="3221324" cy="946696"/>
            </a:xfrm>
            <a:prstGeom prst="rect">
              <a:avLst/>
            </a:prstGeom>
            <a:solidFill>
              <a:srgbClr val="121212">
                <a:alpha val="0"/>
              </a:srgbClr>
            </a:solidFill>
          </p:spPr>
          <p:txBody>
            <a:bodyPr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7F39FB"/>
                </a:buClr>
                <a:buSzPct val="100000"/>
                <a:buNone/>
              </a:pP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Количество новых</a:t>
              </a: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 IT</a:t>
              </a: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 бизнесов в России выросло на 17</a:t>
              </a: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%</a:t>
              </a:r>
              <a:endParaRPr lang="ru-RU" sz="2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A68218-9F27-42C2-A0E5-45812458E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7F39F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306" y="1470831"/>
              <a:ext cx="1103153" cy="1103153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4B1A0C25-5477-4A01-AE2B-0CF280456EA8}"/>
              </a:ext>
            </a:extLst>
          </p:cNvPr>
          <p:cNvGrpSpPr/>
          <p:nvPr/>
        </p:nvGrpSpPr>
        <p:grpSpPr>
          <a:xfrm>
            <a:off x="5865326" y="4730571"/>
            <a:ext cx="5363696" cy="1322595"/>
            <a:chOff x="1417349" y="2966207"/>
            <a:chExt cx="5363696" cy="1322595"/>
          </a:xfrm>
        </p:grpSpPr>
        <p:sp>
          <p:nvSpPr>
            <p:cNvPr id="16" name="Подзаголовок 2">
              <a:extLst>
                <a:ext uri="{FF2B5EF4-FFF2-40B4-BE49-F238E27FC236}">
                  <a16:creationId xmlns:a16="http://schemas.microsoft.com/office/drawing/2014/main" id="{687CB62C-23CF-4F7B-92CF-13AA690E8CD5}"/>
                </a:ext>
              </a:extLst>
            </p:cNvPr>
            <p:cNvSpPr txBox="1">
              <a:spLocks/>
            </p:cNvSpPr>
            <p:nvPr/>
          </p:nvSpPr>
          <p:spPr>
            <a:xfrm>
              <a:off x="2750824" y="2966207"/>
              <a:ext cx="4030221" cy="1322595"/>
            </a:xfrm>
            <a:prstGeom prst="rect">
              <a:avLst/>
            </a:prstGeom>
            <a:solidFill>
              <a:srgbClr val="121212">
                <a:alpha val="0"/>
              </a:srgbClr>
            </a:solidFill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7F39FB"/>
                </a:buClr>
                <a:buSzPct val="100000"/>
                <a:buNone/>
              </a:pPr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30% молодых специалистов заявляют, что они испытывают трудности с поиском работы из-за отсутствия опыта</a:t>
              </a: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30FF7735-C85A-41BC-A4A6-1C1F33F54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7F39F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349" y="3075929"/>
              <a:ext cx="1103150" cy="1103150"/>
            </a:xfrm>
            <a:prstGeom prst="rect">
              <a:avLst/>
            </a:prstGeom>
          </p:spPr>
        </p:pic>
      </p:grp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0721DDE1-3EBD-483B-AC07-818BEC33AEE2}"/>
              </a:ext>
            </a:extLst>
          </p:cNvPr>
          <p:cNvSpPr txBox="1">
            <a:spLocks/>
          </p:cNvSpPr>
          <p:nvPr/>
        </p:nvSpPr>
        <p:spPr>
          <a:xfrm>
            <a:off x="106306" y="443193"/>
            <a:ext cx="6261834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Проблемы</a:t>
            </a: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083F7A62-7BA4-4D56-AAD7-AD9829094A01}"/>
              </a:ext>
            </a:extLst>
          </p:cNvPr>
          <p:cNvSpPr txBox="1">
            <a:spLocks/>
          </p:cNvSpPr>
          <p:nvPr/>
        </p:nvSpPr>
        <p:spPr>
          <a:xfrm>
            <a:off x="516293" y="1856958"/>
            <a:ext cx="4045071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Сложность в получении опыта работы студентами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8E6731EE-BA31-4C83-A230-A6A0B30163CC}"/>
              </a:ext>
            </a:extLst>
          </p:cNvPr>
          <p:cNvSpPr txBox="1">
            <a:spLocks/>
          </p:cNvSpPr>
          <p:nvPr/>
        </p:nvSpPr>
        <p:spPr>
          <a:xfrm>
            <a:off x="516293" y="3135902"/>
            <a:ext cx="4209694" cy="957107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Тяжелая адаптация студентов в новом коллективе</a:t>
            </a: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886CE325-C434-48A3-9439-8AAF8BEB2841}"/>
              </a:ext>
            </a:extLst>
          </p:cNvPr>
          <p:cNvSpPr txBox="1">
            <a:spLocks/>
          </p:cNvSpPr>
          <p:nvPr/>
        </p:nvSpPr>
        <p:spPr>
          <a:xfrm>
            <a:off x="516293" y="5013833"/>
            <a:ext cx="4209694" cy="13225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Высокие цены на базовую реализацию бизнес-гипотезы</a:t>
            </a:r>
          </a:p>
          <a:p>
            <a:pPr>
              <a:buClr>
                <a:srgbClr val="7F39FB"/>
              </a:buClr>
              <a:buSzPct val="100000"/>
            </a:pPr>
            <a:endParaRPr lang="ru-RU" sz="2400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E804BE5-7086-4725-9D8D-39ECD913A505}"/>
              </a:ext>
            </a:extLst>
          </p:cNvPr>
          <p:cNvSpPr txBox="1">
            <a:spLocks/>
          </p:cNvSpPr>
          <p:nvPr/>
        </p:nvSpPr>
        <p:spPr>
          <a:xfrm>
            <a:off x="113926" y="443193"/>
            <a:ext cx="6261834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Решение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02D167-2FD3-4880-8D0A-306FFEAA92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8270" y="103291"/>
            <a:ext cx="679804" cy="679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6DEF4-07CA-45E3-B832-03CC0857405E}"/>
              </a:ext>
            </a:extLst>
          </p:cNvPr>
          <p:cNvSpPr txBox="1"/>
          <p:nvPr/>
        </p:nvSpPr>
        <p:spPr>
          <a:xfrm>
            <a:off x="0" y="43083"/>
            <a:ext cx="507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899CA5-7AE0-49B4-B846-58C98AE8BDCD}"/>
              </a:ext>
            </a:extLst>
          </p:cNvPr>
          <p:cNvCxnSpPr>
            <a:cxnSpLocks/>
          </p:cNvCxnSpPr>
          <p:nvPr/>
        </p:nvCxnSpPr>
        <p:spPr>
          <a:xfrm>
            <a:off x="106306" y="507346"/>
            <a:ext cx="0" cy="5843307"/>
          </a:xfrm>
          <a:prstGeom prst="line">
            <a:avLst/>
          </a:prstGeom>
          <a:ln w="22225" cap="sq">
            <a:solidFill>
              <a:srgbClr val="7030A0">
                <a:alpha val="38000"/>
              </a:srgb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001EB0-43D1-425E-97B2-D692B80F00F5}"/>
              </a:ext>
            </a:extLst>
          </p:cNvPr>
          <p:cNvSpPr txBox="1"/>
          <p:nvPr/>
        </p:nvSpPr>
        <p:spPr>
          <a:xfrm>
            <a:off x="11675708" y="6407285"/>
            <a:ext cx="51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DS" panose="02000506000000020004" pitchFamily="2" charset="-52"/>
              </a:rPr>
              <a:t>03</a:t>
            </a:r>
            <a:endParaRPr lang="ru-RU" sz="2400" b="1" dirty="0">
              <a:solidFill>
                <a:srgbClr val="7F39FB"/>
              </a:solidFill>
              <a:latin typeface="VDS" panose="02000506000000020004" pitchFamily="2" charset="-52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517C60-DD3D-4442-A9BA-40F912AE364B}"/>
              </a:ext>
            </a:extLst>
          </p:cNvPr>
          <p:cNvSpPr txBox="1">
            <a:spLocks/>
          </p:cNvSpPr>
          <p:nvPr/>
        </p:nvSpPr>
        <p:spPr>
          <a:xfrm>
            <a:off x="3103258" y="2624102"/>
            <a:ext cx="6261835" cy="1609794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ru-RU" sz="4000" b="1" dirty="0">
                <a:solidFill>
                  <a:schemeClr val="bg1"/>
                </a:solidFill>
                <a:latin typeface="VDS" panose="02000506000000020004" pitchFamily="2" charset="-52"/>
                <a:cs typeface="Arial" panose="020B0604020202020204" pitchFamily="34" charset="0"/>
              </a:rPr>
              <a:t>Создать </a:t>
            </a:r>
            <a:r>
              <a:rPr lang="ru-RU" sz="4000" b="1" dirty="0">
                <a:solidFill>
                  <a:srgbClr val="A270FC"/>
                </a:solidFill>
                <a:latin typeface="VDS" panose="02000506000000020004" pitchFamily="2" charset="-52"/>
                <a:cs typeface="Arial" panose="020B0604020202020204" pitchFamily="34" charset="0"/>
              </a:rPr>
              <a:t>веб-приложение</a:t>
            </a:r>
            <a:r>
              <a:rPr lang="ru-RU" sz="4000" b="1" dirty="0">
                <a:solidFill>
                  <a:schemeClr val="bg1"/>
                </a:solidFill>
                <a:latin typeface="VDS" panose="02000506000000020004" pitchFamily="2" charset="-52"/>
                <a:cs typeface="Arial" panose="020B0604020202020204" pitchFamily="34" charset="0"/>
              </a:rPr>
              <a:t>, которое будет решать все эти проблемы с помощью своих функций</a:t>
            </a:r>
            <a:endParaRPr lang="en-US" sz="4000" dirty="0">
              <a:solidFill>
                <a:schemeClr val="bg1"/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56DAAA-93DD-4C45-91F1-F95028F64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2700" y="2268280"/>
            <a:ext cx="2851154" cy="28066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D64B12-3D3C-4F0C-B931-2FBDA84DB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0" y="2115495"/>
            <a:ext cx="2996952" cy="289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3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E804BE5-7086-4725-9D8D-39ECD913A505}"/>
              </a:ext>
            </a:extLst>
          </p:cNvPr>
          <p:cNvSpPr txBox="1">
            <a:spLocks/>
          </p:cNvSpPr>
          <p:nvPr/>
        </p:nvSpPr>
        <p:spPr>
          <a:xfrm>
            <a:off x="102791" y="438838"/>
            <a:ext cx="7645960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Функции и преимущества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02D167-2FD3-4880-8D0A-306FFEAA92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8270" y="103291"/>
            <a:ext cx="679804" cy="679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6DEF4-07CA-45E3-B832-03CC0857405E}"/>
              </a:ext>
            </a:extLst>
          </p:cNvPr>
          <p:cNvSpPr txBox="1"/>
          <p:nvPr/>
        </p:nvSpPr>
        <p:spPr>
          <a:xfrm>
            <a:off x="0" y="43083"/>
            <a:ext cx="507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899CA5-7AE0-49B4-B846-58C98AE8BDCD}"/>
              </a:ext>
            </a:extLst>
          </p:cNvPr>
          <p:cNvCxnSpPr>
            <a:cxnSpLocks/>
          </p:cNvCxnSpPr>
          <p:nvPr/>
        </p:nvCxnSpPr>
        <p:spPr>
          <a:xfrm>
            <a:off x="106306" y="507346"/>
            <a:ext cx="0" cy="5843307"/>
          </a:xfrm>
          <a:prstGeom prst="line">
            <a:avLst/>
          </a:prstGeom>
          <a:ln w="22225" cap="sq">
            <a:solidFill>
              <a:srgbClr val="7030A0">
                <a:alpha val="38000"/>
              </a:srgb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001EB0-43D1-425E-97B2-D692B80F00F5}"/>
              </a:ext>
            </a:extLst>
          </p:cNvPr>
          <p:cNvSpPr txBox="1"/>
          <p:nvPr/>
        </p:nvSpPr>
        <p:spPr>
          <a:xfrm>
            <a:off x="11675708" y="6407285"/>
            <a:ext cx="51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DS" panose="02000506000000020004" pitchFamily="2" charset="-52"/>
              </a:rPr>
              <a:t>0</a:t>
            </a:r>
            <a:r>
              <a:rPr lang="ru-RU" sz="2400" b="1" dirty="0">
                <a:solidFill>
                  <a:schemeClr val="bg1"/>
                </a:solidFill>
                <a:latin typeface="VDS" panose="02000506000000020004" pitchFamily="2" charset="-52"/>
              </a:rPr>
              <a:t>6</a:t>
            </a:r>
            <a:endParaRPr lang="ru-RU" sz="2400" b="1" dirty="0">
              <a:solidFill>
                <a:srgbClr val="7F39FB"/>
              </a:solidFill>
              <a:latin typeface="VDS" panose="02000506000000020004" pitchFamily="2" charset="-52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7D5494BC-230E-45AF-9950-428A7485C213}"/>
              </a:ext>
            </a:extLst>
          </p:cNvPr>
          <p:cNvSpPr txBox="1">
            <a:spLocks/>
          </p:cNvSpPr>
          <p:nvPr/>
        </p:nvSpPr>
        <p:spPr>
          <a:xfrm>
            <a:off x="2297110" y="5386017"/>
            <a:ext cx="3221324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Командная работа в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трекере</a:t>
            </a:r>
            <a:endParaRPr lang="ru-RU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7CE2EB04-1883-480A-8E22-8CBDE9A21215}"/>
              </a:ext>
            </a:extLst>
          </p:cNvPr>
          <p:cNvSpPr txBox="1">
            <a:spLocks/>
          </p:cNvSpPr>
          <p:nvPr/>
        </p:nvSpPr>
        <p:spPr>
          <a:xfrm>
            <a:off x="2277067" y="3988369"/>
            <a:ext cx="3221324" cy="513092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Получение задач от заказчика</a:t>
            </a: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280773A2-442A-4403-A2BE-B3CCCE10608B}"/>
              </a:ext>
            </a:extLst>
          </p:cNvPr>
          <p:cNvSpPr txBox="1">
            <a:spLocks/>
          </p:cNvSpPr>
          <p:nvPr/>
        </p:nvSpPr>
        <p:spPr>
          <a:xfrm>
            <a:off x="7821439" y="3988369"/>
            <a:ext cx="3221324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Выбор команды для реализации</a:t>
            </a: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FFB875A7-11E7-4235-9E13-675B013B79FA}"/>
              </a:ext>
            </a:extLst>
          </p:cNvPr>
          <p:cNvSpPr txBox="1">
            <a:spLocks/>
          </p:cNvSpPr>
          <p:nvPr/>
        </p:nvSpPr>
        <p:spPr>
          <a:xfrm>
            <a:off x="7821439" y="2547666"/>
            <a:ext cx="3221324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Создание проекта и задач к нему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6C1FF0C1-A6C9-4E48-A17B-16E109CEC540}"/>
              </a:ext>
            </a:extLst>
          </p:cNvPr>
          <p:cNvSpPr txBox="1">
            <a:spLocks/>
          </p:cNvSpPr>
          <p:nvPr/>
        </p:nvSpPr>
        <p:spPr>
          <a:xfrm>
            <a:off x="7588076" y="5386017"/>
            <a:ext cx="3919356" cy="1103152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Быстрый и экономный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429443-3F9F-475A-A069-A326A7B927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7F39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" y="5247500"/>
            <a:ext cx="1103153" cy="11031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AE2C2-4FAD-4861-B4F2-9ACA295733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7F39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7" y="3921258"/>
            <a:ext cx="1103154" cy="11031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24DBC1-0D60-4FE9-B22E-2CB67C87548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7F39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60" y="3693338"/>
            <a:ext cx="1103153" cy="110315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3E1230D-2654-46EB-BFB3-2D6B9B17C9A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7F39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59" y="2252070"/>
            <a:ext cx="1103153" cy="110315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3D6CE3C-D858-41DE-8540-BDC7DAFEEC9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rgbClr val="7F39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60" y="5232842"/>
            <a:ext cx="1103152" cy="110315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882A2A-8441-41AB-BEF5-9847DDC307B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rgbClr val="7F39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9" y="2328802"/>
            <a:ext cx="1205010" cy="1205010"/>
          </a:xfrm>
          <a:prstGeom prst="rect">
            <a:avLst/>
          </a:prstGeom>
        </p:spPr>
      </p:pic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C44FD1D1-C37F-4D5C-8D9D-39AD811F2940}"/>
              </a:ext>
            </a:extLst>
          </p:cNvPr>
          <p:cNvSpPr txBox="1">
            <a:spLocks/>
          </p:cNvSpPr>
          <p:nvPr/>
        </p:nvSpPr>
        <p:spPr>
          <a:xfrm>
            <a:off x="2270262" y="2670209"/>
            <a:ext cx="3221324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Сбор команды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6D687397-D99D-26F8-7666-7F8A5F06537B}"/>
              </a:ext>
            </a:extLst>
          </p:cNvPr>
          <p:cNvSpPr txBox="1">
            <a:spLocks/>
          </p:cNvSpPr>
          <p:nvPr/>
        </p:nvSpPr>
        <p:spPr>
          <a:xfrm>
            <a:off x="711682" y="1382106"/>
            <a:ext cx="3221324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Для исполнителей: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7F33579F-0DD0-9C02-7668-DA3B9A57BCF8}"/>
              </a:ext>
            </a:extLst>
          </p:cNvPr>
          <p:cNvSpPr txBox="1">
            <a:spLocks/>
          </p:cNvSpPr>
          <p:nvPr/>
        </p:nvSpPr>
        <p:spPr>
          <a:xfrm>
            <a:off x="6439959" y="1382106"/>
            <a:ext cx="4495670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Для заказчиков:</a:t>
            </a:r>
          </a:p>
        </p:txBody>
      </p:sp>
    </p:spTree>
    <p:extLst>
      <p:ext uri="{BB962C8B-B14F-4D97-AF65-F5344CB8AC3E}">
        <p14:creationId xmlns:p14="http://schemas.microsoft.com/office/powerpoint/2010/main" val="23941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E804BE5-7086-4725-9D8D-39ECD913A505}"/>
              </a:ext>
            </a:extLst>
          </p:cNvPr>
          <p:cNvSpPr txBox="1">
            <a:spLocks/>
          </p:cNvSpPr>
          <p:nvPr/>
        </p:nvSpPr>
        <p:spPr>
          <a:xfrm>
            <a:off x="113926" y="443193"/>
            <a:ext cx="6261834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План развития проекта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02D167-2FD3-4880-8D0A-306FFEAA92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8270" y="103291"/>
            <a:ext cx="679804" cy="679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6DEF4-07CA-45E3-B832-03CC0857405E}"/>
              </a:ext>
            </a:extLst>
          </p:cNvPr>
          <p:cNvSpPr txBox="1"/>
          <p:nvPr/>
        </p:nvSpPr>
        <p:spPr>
          <a:xfrm>
            <a:off x="0" y="43083"/>
            <a:ext cx="507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899CA5-7AE0-49B4-B846-58C98AE8BDCD}"/>
              </a:ext>
            </a:extLst>
          </p:cNvPr>
          <p:cNvCxnSpPr>
            <a:cxnSpLocks/>
          </p:cNvCxnSpPr>
          <p:nvPr/>
        </p:nvCxnSpPr>
        <p:spPr>
          <a:xfrm>
            <a:off x="106306" y="507346"/>
            <a:ext cx="0" cy="5843307"/>
          </a:xfrm>
          <a:prstGeom prst="line">
            <a:avLst/>
          </a:prstGeom>
          <a:ln w="22225" cap="sq">
            <a:solidFill>
              <a:srgbClr val="7030A0">
                <a:alpha val="38000"/>
              </a:srgb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420D8B-4F2B-4624-937A-C63CD087A73F}"/>
              </a:ext>
            </a:extLst>
          </p:cNvPr>
          <p:cNvSpPr txBox="1"/>
          <p:nvPr/>
        </p:nvSpPr>
        <p:spPr>
          <a:xfrm>
            <a:off x="11675708" y="6407285"/>
            <a:ext cx="51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DS" panose="02000506000000020004" pitchFamily="2" charset="-52"/>
              </a:rPr>
              <a:t>13</a:t>
            </a:r>
            <a:endParaRPr lang="ru-RU" sz="2400" b="1" dirty="0">
              <a:solidFill>
                <a:srgbClr val="7F39FB"/>
              </a:solidFill>
              <a:latin typeface="VDS" panose="02000506000000020004" pitchFamily="2" charset="-52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29F9348-BF29-E665-F3A3-DDC346225749}"/>
              </a:ext>
            </a:extLst>
          </p:cNvPr>
          <p:cNvSpPr/>
          <p:nvPr/>
        </p:nvSpPr>
        <p:spPr>
          <a:xfrm>
            <a:off x="2288477" y="4809361"/>
            <a:ext cx="658666" cy="658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3D7B6368-ED0F-64C6-43F6-E8FE3D1F1428}"/>
              </a:ext>
            </a:extLst>
          </p:cNvPr>
          <p:cNvSpPr/>
          <p:nvPr/>
        </p:nvSpPr>
        <p:spPr>
          <a:xfrm>
            <a:off x="4304703" y="4131958"/>
            <a:ext cx="658666" cy="658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F545C5C4-2553-F9A3-96FD-6DC8FADA9DE6}"/>
              </a:ext>
            </a:extLst>
          </p:cNvPr>
          <p:cNvSpPr/>
          <p:nvPr/>
        </p:nvSpPr>
        <p:spPr>
          <a:xfrm>
            <a:off x="5826955" y="3240799"/>
            <a:ext cx="658666" cy="658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43C47AF1-F112-E70C-73A3-15A0F3BBF5AF}"/>
              </a:ext>
            </a:extLst>
          </p:cNvPr>
          <p:cNvSpPr/>
          <p:nvPr/>
        </p:nvSpPr>
        <p:spPr>
          <a:xfrm>
            <a:off x="7965802" y="3754607"/>
            <a:ext cx="658666" cy="658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A4EA4AFB-DBEA-DF9E-6906-2CC5DCC975E4}"/>
              </a:ext>
            </a:extLst>
          </p:cNvPr>
          <p:cNvCxnSpPr/>
          <p:nvPr/>
        </p:nvCxnSpPr>
        <p:spPr>
          <a:xfrm flipV="1">
            <a:off x="842218" y="5085789"/>
            <a:ext cx="1892175" cy="96872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B41E902F-0F4C-DEB5-456D-0ACC8CF21389}"/>
              </a:ext>
            </a:extLst>
          </p:cNvPr>
          <p:cNvCxnSpPr>
            <a:cxnSpLocks/>
          </p:cNvCxnSpPr>
          <p:nvPr/>
        </p:nvCxnSpPr>
        <p:spPr>
          <a:xfrm flipV="1">
            <a:off x="2851265" y="4525096"/>
            <a:ext cx="1542137" cy="47801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3437F645-A26E-449D-DCC0-D13544B85B35}"/>
              </a:ext>
            </a:extLst>
          </p:cNvPr>
          <p:cNvCxnSpPr>
            <a:cxnSpLocks/>
          </p:cNvCxnSpPr>
          <p:nvPr/>
        </p:nvCxnSpPr>
        <p:spPr>
          <a:xfrm flipV="1">
            <a:off x="4839553" y="3657600"/>
            <a:ext cx="1125616" cy="7085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DE498651-00C2-9A45-9B6C-8AB0AE68624D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6207191" y="3692000"/>
            <a:ext cx="1758611" cy="3919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дзаголовок 2">
            <a:extLst>
              <a:ext uri="{FF2B5EF4-FFF2-40B4-BE49-F238E27FC236}">
                <a16:creationId xmlns:a16="http://schemas.microsoft.com/office/drawing/2014/main" id="{C354B635-86B4-C882-26C4-9902B608CA75}"/>
              </a:ext>
            </a:extLst>
          </p:cNvPr>
          <p:cNvSpPr txBox="1">
            <a:spLocks/>
          </p:cNvSpPr>
          <p:nvPr/>
        </p:nvSpPr>
        <p:spPr>
          <a:xfrm>
            <a:off x="1426411" y="4222154"/>
            <a:ext cx="1980304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PoC</a:t>
            </a:r>
            <a:endParaRPr lang="ru-RU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sp>
        <p:nvSpPr>
          <p:cNvPr id="48" name="Подзаголовок 2">
            <a:extLst>
              <a:ext uri="{FF2B5EF4-FFF2-40B4-BE49-F238E27FC236}">
                <a16:creationId xmlns:a16="http://schemas.microsoft.com/office/drawing/2014/main" id="{6D18CA0B-9300-409B-749D-C247134F97A6}"/>
              </a:ext>
            </a:extLst>
          </p:cNvPr>
          <p:cNvSpPr txBox="1">
            <a:spLocks/>
          </p:cNvSpPr>
          <p:nvPr/>
        </p:nvSpPr>
        <p:spPr>
          <a:xfrm>
            <a:off x="3592122" y="4978786"/>
            <a:ext cx="3762666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Редизайн приложения</a:t>
            </a:r>
          </a:p>
        </p:txBody>
      </p:sp>
      <p:sp>
        <p:nvSpPr>
          <p:cNvPr id="49" name="Подзаголовок 2">
            <a:extLst>
              <a:ext uri="{FF2B5EF4-FFF2-40B4-BE49-F238E27FC236}">
                <a16:creationId xmlns:a16="http://schemas.microsoft.com/office/drawing/2014/main" id="{4B9754CA-28B4-B597-4C69-22168C971F5B}"/>
              </a:ext>
            </a:extLst>
          </p:cNvPr>
          <p:cNvSpPr txBox="1">
            <a:spLocks/>
          </p:cNvSpPr>
          <p:nvPr/>
        </p:nvSpPr>
        <p:spPr>
          <a:xfrm>
            <a:off x="3637795" y="2355181"/>
            <a:ext cx="3762666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Разработка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,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Презентация</a:t>
            </a:r>
          </a:p>
        </p:txBody>
      </p:sp>
      <p:sp>
        <p:nvSpPr>
          <p:cNvPr id="50" name="Подзаголовок 2">
            <a:extLst>
              <a:ext uri="{FF2B5EF4-FFF2-40B4-BE49-F238E27FC236}">
                <a16:creationId xmlns:a16="http://schemas.microsoft.com/office/drawing/2014/main" id="{F95842DE-FF1B-01AB-42F0-A9756008C7EB}"/>
              </a:ext>
            </a:extLst>
          </p:cNvPr>
          <p:cNvSpPr txBox="1">
            <a:spLocks/>
          </p:cNvSpPr>
          <p:nvPr/>
        </p:nvSpPr>
        <p:spPr>
          <a:xfrm>
            <a:off x="7635604" y="4665346"/>
            <a:ext cx="3762666" cy="120617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Тестирование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 (UAT)</a:t>
            </a:r>
            <a:endParaRPr lang="ru-RU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CFA1AB1-1430-D540-2566-87CB67B60041}"/>
              </a:ext>
            </a:extLst>
          </p:cNvPr>
          <p:cNvSpPr/>
          <p:nvPr/>
        </p:nvSpPr>
        <p:spPr>
          <a:xfrm>
            <a:off x="2477728" y="4978786"/>
            <a:ext cx="276428" cy="276428"/>
          </a:xfrm>
          <a:prstGeom prst="ellipse">
            <a:avLst/>
          </a:prstGeom>
          <a:solidFill>
            <a:srgbClr val="7F3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541464B8-3648-A36F-FABF-3BDEA550ABF0}"/>
              </a:ext>
            </a:extLst>
          </p:cNvPr>
          <p:cNvSpPr/>
          <p:nvPr/>
        </p:nvSpPr>
        <p:spPr>
          <a:xfrm>
            <a:off x="4501534" y="4335009"/>
            <a:ext cx="276428" cy="276428"/>
          </a:xfrm>
          <a:prstGeom prst="ellipse">
            <a:avLst/>
          </a:prstGeom>
          <a:solidFill>
            <a:srgbClr val="7F3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4A654130-3DD0-B0E0-80D8-8CF870F02072}"/>
              </a:ext>
            </a:extLst>
          </p:cNvPr>
          <p:cNvSpPr/>
          <p:nvPr/>
        </p:nvSpPr>
        <p:spPr>
          <a:xfrm>
            <a:off x="6018074" y="3431918"/>
            <a:ext cx="276428" cy="276428"/>
          </a:xfrm>
          <a:prstGeom prst="ellipse">
            <a:avLst/>
          </a:prstGeom>
          <a:solidFill>
            <a:srgbClr val="7F3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C45FFCDB-5640-3374-B08F-8B982635A0FC}"/>
              </a:ext>
            </a:extLst>
          </p:cNvPr>
          <p:cNvSpPr/>
          <p:nvPr/>
        </p:nvSpPr>
        <p:spPr>
          <a:xfrm>
            <a:off x="8156921" y="3945726"/>
            <a:ext cx="276428" cy="276428"/>
          </a:xfrm>
          <a:prstGeom prst="ellipse">
            <a:avLst/>
          </a:prstGeom>
          <a:solidFill>
            <a:srgbClr val="7F3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8711A072-49DA-D21A-4841-2EAABB44C22E}"/>
              </a:ext>
            </a:extLst>
          </p:cNvPr>
          <p:cNvSpPr/>
          <p:nvPr/>
        </p:nvSpPr>
        <p:spPr>
          <a:xfrm>
            <a:off x="9744992" y="2897124"/>
            <a:ext cx="658666" cy="658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EF269314-DA21-10CD-81D4-A47846C74E65}"/>
              </a:ext>
            </a:extLst>
          </p:cNvPr>
          <p:cNvCxnSpPr>
            <a:cxnSpLocks/>
          </p:cNvCxnSpPr>
          <p:nvPr/>
        </p:nvCxnSpPr>
        <p:spPr>
          <a:xfrm flipV="1">
            <a:off x="8433349" y="3364671"/>
            <a:ext cx="1502762" cy="7798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>
            <a:extLst>
              <a:ext uri="{FF2B5EF4-FFF2-40B4-BE49-F238E27FC236}">
                <a16:creationId xmlns:a16="http://schemas.microsoft.com/office/drawing/2014/main" id="{E9FE9651-AE08-E4F6-7106-B700A4A58577}"/>
              </a:ext>
            </a:extLst>
          </p:cNvPr>
          <p:cNvSpPr/>
          <p:nvPr/>
        </p:nvSpPr>
        <p:spPr>
          <a:xfrm>
            <a:off x="9936111" y="3088243"/>
            <a:ext cx="276428" cy="276428"/>
          </a:xfrm>
          <a:prstGeom prst="ellipse">
            <a:avLst/>
          </a:prstGeom>
          <a:solidFill>
            <a:srgbClr val="7F3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одзаголовок 2">
            <a:extLst>
              <a:ext uri="{FF2B5EF4-FFF2-40B4-BE49-F238E27FC236}">
                <a16:creationId xmlns:a16="http://schemas.microsoft.com/office/drawing/2014/main" id="{20732498-450F-2EDC-EBB3-D361147B9791}"/>
              </a:ext>
            </a:extLst>
          </p:cNvPr>
          <p:cNvSpPr txBox="1">
            <a:spLocks/>
          </p:cNvSpPr>
          <p:nvPr/>
        </p:nvSpPr>
        <p:spPr>
          <a:xfrm>
            <a:off x="8566241" y="2165902"/>
            <a:ext cx="4245457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Запуск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86154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15306-09FB-41B7-A710-26B378BA34B5}"/>
              </a:ext>
            </a:extLst>
          </p:cNvPr>
          <p:cNvSpPr txBox="1"/>
          <p:nvPr/>
        </p:nvSpPr>
        <p:spPr>
          <a:xfrm>
            <a:off x="3796800" y="961608"/>
            <a:ext cx="4598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70746A-B0D1-478E-B163-2AE12EBBD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0112" y="2135227"/>
            <a:ext cx="3891776" cy="38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81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7249</TotalTime>
  <Words>178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VDS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Шакитский Владислав</dc:creator>
  <cp:lastModifiedBy>Vlad Shakitskiy</cp:lastModifiedBy>
  <cp:revision>85</cp:revision>
  <dcterms:created xsi:type="dcterms:W3CDTF">2023-05-29T15:02:58Z</dcterms:created>
  <dcterms:modified xsi:type="dcterms:W3CDTF">2024-02-13T07:46:48Z</dcterms:modified>
</cp:coreProperties>
</file>