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68" r:id="rId2"/>
    <p:sldId id="270" r:id="rId3"/>
    <p:sldId id="269" r:id="rId4"/>
    <p:sldId id="262" r:id="rId5"/>
    <p:sldId id="263" r:id="rId6"/>
    <p:sldId id="264" r:id="rId7"/>
    <p:sldId id="265" r:id="rId8"/>
    <p:sldId id="266" r:id="rId9"/>
    <p:sldId id="267" r:id="rId10"/>
    <p:sldId id="256" r:id="rId11"/>
    <p:sldId id="257" r:id="rId12"/>
    <p:sldId id="259" r:id="rId13"/>
    <p:sldId id="260" r:id="rId14"/>
    <p:sldId id="261" r:id="rId15"/>
    <p:sldId id="258" r:id="rId16"/>
    <p:sldId id="273" r:id="rId17"/>
    <p:sldId id="271" r:id="rId18"/>
  </p:sldIdLst>
  <p:sldSz cx="12192000" cy="6858000"/>
  <p:notesSz cx="6858000" cy="9144000"/>
  <p:embeddedFontLst>
    <p:embeddedFont>
      <p:font typeface="Gill San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E323A-42B0-4EEE-8A94-FD818866F522}" v="17" dt="2023-12-05T16:00:41.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33" autoAdjust="0"/>
    <p:restoredTop sz="94660"/>
  </p:normalViewPr>
  <p:slideViewPr>
    <p:cSldViewPr snapToGrid="0">
      <p:cViewPr>
        <p:scale>
          <a:sx n="66" d="100"/>
          <a:sy n="66" d="100"/>
        </p:scale>
        <p:origin x="3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Krishna Jaipurkar" userId="12b7a79b-51d2-4a7e-bebe-777f2e704d25" providerId="ADAL" clId="{814E323A-42B0-4EEE-8A94-FD818866F522}"/>
    <pc:docChg chg="undo custSel addSld delSld modSld sldOrd">
      <pc:chgData name="Shantanu Krishna Jaipurkar" userId="12b7a79b-51d2-4a7e-bebe-777f2e704d25" providerId="ADAL" clId="{814E323A-42B0-4EEE-8A94-FD818866F522}" dt="2023-12-05T16:58:24.624" v="38" actId="1036"/>
      <pc:docMkLst>
        <pc:docMk/>
      </pc:docMkLst>
      <pc:sldChg chg="modSp mod modTransition">
        <pc:chgData name="Shantanu Krishna Jaipurkar" userId="12b7a79b-51d2-4a7e-bebe-777f2e704d25" providerId="ADAL" clId="{814E323A-42B0-4EEE-8A94-FD818866F522}" dt="2023-12-05T15:51:25.763" v="24" actId="1036"/>
        <pc:sldMkLst>
          <pc:docMk/>
          <pc:sldMk cId="0" sldId="256"/>
        </pc:sldMkLst>
        <pc:picChg chg="mod">
          <ac:chgData name="Shantanu Krishna Jaipurkar" userId="12b7a79b-51d2-4a7e-bebe-777f2e704d25" providerId="ADAL" clId="{814E323A-42B0-4EEE-8A94-FD818866F522}" dt="2023-12-05T15:51:25.763" v="24" actId="1036"/>
          <ac:picMkLst>
            <pc:docMk/>
            <pc:sldMk cId="0" sldId="256"/>
            <ac:picMk id="101" creationId="{00000000-0000-0000-0000-000000000000}"/>
          </ac:picMkLst>
        </pc:picChg>
      </pc:sldChg>
      <pc:sldChg chg="addSp delSp modSp mod modTransition">
        <pc:chgData name="Shantanu Krishna Jaipurkar" userId="12b7a79b-51d2-4a7e-bebe-777f2e704d25" providerId="ADAL" clId="{814E323A-42B0-4EEE-8A94-FD818866F522}" dt="2023-12-05T16:41:21.353" v="32" actId="478"/>
        <pc:sldMkLst>
          <pc:docMk/>
          <pc:sldMk cId="0" sldId="257"/>
        </pc:sldMkLst>
        <pc:spChg chg="mod">
          <ac:chgData name="Shantanu Krishna Jaipurkar" userId="12b7a79b-51d2-4a7e-bebe-777f2e704d25" providerId="ADAL" clId="{814E323A-42B0-4EEE-8A94-FD818866F522}" dt="2023-12-05T15:52:14.478" v="25" actId="1076"/>
          <ac:spMkLst>
            <pc:docMk/>
            <pc:sldMk cId="0" sldId="257"/>
            <ac:spMk id="115" creationId="{00000000-0000-0000-0000-000000000000}"/>
          </ac:spMkLst>
        </pc:spChg>
        <pc:picChg chg="add del mod">
          <ac:chgData name="Shantanu Krishna Jaipurkar" userId="12b7a79b-51d2-4a7e-bebe-777f2e704d25" providerId="ADAL" clId="{814E323A-42B0-4EEE-8A94-FD818866F522}" dt="2023-12-05T16:41:21.353" v="32" actId="478"/>
          <ac:picMkLst>
            <pc:docMk/>
            <pc:sldMk cId="0" sldId="257"/>
            <ac:picMk id="114" creationId="{00000000-0000-0000-0000-000000000000}"/>
          </ac:picMkLst>
        </pc:picChg>
      </pc:sldChg>
      <pc:sldChg chg="addSp modSp mod modTransition">
        <pc:chgData name="Shantanu Krishna Jaipurkar" userId="12b7a79b-51d2-4a7e-bebe-777f2e704d25" providerId="ADAL" clId="{814E323A-42B0-4EEE-8A94-FD818866F522}" dt="2023-12-05T04:46:57.774" v="23" actId="14100"/>
        <pc:sldMkLst>
          <pc:docMk/>
          <pc:sldMk cId="0" sldId="258"/>
        </pc:sldMkLst>
        <pc:spChg chg="mod">
          <ac:chgData name="Shantanu Krishna Jaipurkar" userId="12b7a79b-51d2-4a7e-bebe-777f2e704d25" providerId="ADAL" clId="{814E323A-42B0-4EEE-8A94-FD818866F522}" dt="2023-12-05T04:46:40.870" v="19" actId="27636"/>
          <ac:spMkLst>
            <pc:docMk/>
            <pc:sldMk cId="0" sldId="258"/>
            <ac:spMk id="127" creationId="{00000000-0000-0000-0000-000000000000}"/>
          </ac:spMkLst>
        </pc:spChg>
        <pc:picChg chg="add mod">
          <ac:chgData name="Shantanu Krishna Jaipurkar" userId="12b7a79b-51d2-4a7e-bebe-777f2e704d25" providerId="ADAL" clId="{814E323A-42B0-4EEE-8A94-FD818866F522}" dt="2023-12-05T04:46:57.774" v="23" actId="14100"/>
          <ac:picMkLst>
            <pc:docMk/>
            <pc:sldMk cId="0" sldId="258"/>
            <ac:picMk id="3" creationId="{644EE8BE-00D7-E904-CA73-3AD4271C7A96}"/>
          </ac:picMkLst>
        </pc:picChg>
      </pc:sldChg>
      <pc:sldChg chg="modTransition">
        <pc:chgData name="Shantanu Krishna Jaipurkar" userId="12b7a79b-51d2-4a7e-bebe-777f2e704d25" providerId="ADAL" clId="{814E323A-42B0-4EEE-8A94-FD818866F522}" dt="2023-12-05T04:45:08.986" v="12"/>
        <pc:sldMkLst>
          <pc:docMk/>
          <pc:sldMk cId="0" sldId="259"/>
        </pc:sldMkLst>
      </pc:sldChg>
      <pc:sldChg chg="modTransition">
        <pc:chgData name="Shantanu Krishna Jaipurkar" userId="12b7a79b-51d2-4a7e-bebe-777f2e704d25" providerId="ADAL" clId="{814E323A-42B0-4EEE-8A94-FD818866F522}" dt="2023-12-05T04:45:11.120" v="13"/>
        <pc:sldMkLst>
          <pc:docMk/>
          <pc:sldMk cId="0" sldId="260"/>
        </pc:sldMkLst>
      </pc:sldChg>
      <pc:sldChg chg="modTransition">
        <pc:chgData name="Shantanu Krishna Jaipurkar" userId="12b7a79b-51d2-4a7e-bebe-777f2e704d25" providerId="ADAL" clId="{814E323A-42B0-4EEE-8A94-FD818866F522}" dt="2023-12-05T04:45:13.325" v="14"/>
        <pc:sldMkLst>
          <pc:docMk/>
          <pc:sldMk cId="0" sldId="261"/>
        </pc:sldMkLst>
      </pc:sldChg>
      <pc:sldChg chg="modTransition">
        <pc:chgData name="Shantanu Krishna Jaipurkar" userId="12b7a79b-51d2-4a7e-bebe-777f2e704d25" providerId="ADAL" clId="{814E323A-42B0-4EEE-8A94-FD818866F522}" dt="2023-12-05T04:44:50.871" v="4"/>
        <pc:sldMkLst>
          <pc:docMk/>
          <pc:sldMk cId="0" sldId="262"/>
        </pc:sldMkLst>
      </pc:sldChg>
      <pc:sldChg chg="modTransition">
        <pc:chgData name="Shantanu Krishna Jaipurkar" userId="12b7a79b-51d2-4a7e-bebe-777f2e704d25" providerId="ADAL" clId="{814E323A-42B0-4EEE-8A94-FD818866F522}" dt="2023-12-05T04:44:53.132" v="5"/>
        <pc:sldMkLst>
          <pc:docMk/>
          <pc:sldMk cId="0" sldId="263"/>
        </pc:sldMkLst>
      </pc:sldChg>
      <pc:sldChg chg="modTransition">
        <pc:chgData name="Shantanu Krishna Jaipurkar" userId="12b7a79b-51d2-4a7e-bebe-777f2e704d25" providerId="ADAL" clId="{814E323A-42B0-4EEE-8A94-FD818866F522}" dt="2023-12-05T04:44:55.284" v="6"/>
        <pc:sldMkLst>
          <pc:docMk/>
          <pc:sldMk cId="0" sldId="264"/>
        </pc:sldMkLst>
      </pc:sldChg>
      <pc:sldChg chg="modSp mod modTransition">
        <pc:chgData name="Shantanu Krishna Jaipurkar" userId="12b7a79b-51d2-4a7e-bebe-777f2e704d25" providerId="ADAL" clId="{814E323A-42B0-4EEE-8A94-FD818866F522}" dt="2023-12-05T16:58:24.624" v="38" actId="1036"/>
        <pc:sldMkLst>
          <pc:docMk/>
          <pc:sldMk cId="1168116076" sldId="265"/>
        </pc:sldMkLst>
        <pc:spChg chg="mod">
          <ac:chgData name="Shantanu Krishna Jaipurkar" userId="12b7a79b-51d2-4a7e-bebe-777f2e704d25" providerId="ADAL" clId="{814E323A-42B0-4EEE-8A94-FD818866F522}" dt="2023-12-05T04:44:34.026" v="0" actId="207"/>
          <ac:spMkLst>
            <pc:docMk/>
            <pc:sldMk cId="1168116076" sldId="265"/>
            <ac:spMk id="12" creationId="{0D0FD567-336C-2E22-3DE9-E4E2B527ACD5}"/>
          </ac:spMkLst>
        </pc:spChg>
        <pc:picChg chg="mod">
          <ac:chgData name="Shantanu Krishna Jaipurkar" userId="12b7a79b-51d2-4a7e-bebe-777f2e704d25" providerId="ADAL" clId="{814E323A-42B0-4EEE-8A94-FD818866F522}" dt="2023-12-05T16:58:24.624" v="38" actId="1036"/>
          <ac:picMkLst>
            <pc:docMk/>
            <pc:sldMk cId="1168116076" sldId="265"/>
            <ac:picMk id="6" creationId="{C8DFD7E4-F93C-4FE1-6885-981E59C84B13}"/>
          </ac:picMkLst>
        </pc:picChg>
      </pc:sldChg>
      <pc:sldChg chg="modTransition">
        <pc:chgData name="Shantanu Krishna Jaipurkar" userId="12b7a79b-51d2-4a7e-bebe-777f2e704d25" providerId="ADAL" clId="{814E323A-42B0-4EEE-8A94-FD818866F522}" dt="2023-12-05T04:45:00.100" v="8"/>
        <pc:sldMkLst>
          <pc:docMk/>
          <pc:sldMk cId="3696972732" sldId="266"/>
        </pc:sldMkLst>
      </pc:sldChg>
      <pc:sldChg chg="modTransition">
        <pc:chgData name="Shantanu Krishna Jaipurkar" userId="12b7a79b-51d2-4a7e-bebe-777f2e704d25" providerId="ADAL" clId="{814E323A-42B0-4EEE-8A94-FD818866F522}" dt="2023-12-05T04:45:02.172" v="9"/>
        <pc:sldMkLst>
          <pc:docMk/>
          <pc:sldMk cId="1073034012" sldId="267"/>
        </pc:sldMkLst>
      </pc:sldChg>
      <pc:sldChg chg="modTransition">
        <pc:chgData name="Shantanu Krishna Jaipurkar" userId="12b7a79b-51d2-4a7e-bebe-777f2e704d25" providerId="ADAL" clId="{814E323A-42B0-4EEE-8A94-FD818866F522}" dt="2023-12-05T04:44:43.926" v="1"/>
        <pc:sldMkLst>
          <pc:docMk/>
          <pc:sldMk cId="359228155" sldId="268"/>
        </pc:sldMkLst>
      </pc:sldChg>
      <pc:sldChg chg="modTransition">
        <pc:chgData name="Shantanu Krishna Jaipurkar" userId="12b7a79b-51d2-4a7e-bebe-777f2e704d25" providerId="ADAL" clId="{814E323A-42B0-4EEE-8A94-FD818866F522}" dt="2023-12-05T04:44:48.602" v="3"/>
        <pc:sldMkLst>
          <pc:docMk/>
          <pc:sldMk cId="1816779715" sldId="269"/>
        </pc:sldMkLst>
      </pc:sldChg>
      <pc:sldChg chg="ord modTransition">
        <pc:chgData name="Shantanu Krishna Jaipurkar" userId="12b7a79b-51d2-4a7e-bebe-777f2e704d25" providerId="ADAL" clId="{814E323A-42B0-4EEE-8A94-FD818866F522}" dt="2023-12-05T16:41:26.344" v="34"/>
        <pc:sldMkLst>
          <pc:docMk/>
          <pc:sldMk cId="390341574" sldId="270"/>
        </pc:sldMkLst>
      </pc:sldChg>
      <pc:sldChg chg="new del">
        <pc:chgData name="Shantanu Krishna Jaipurkar" userId="12b7a79b-51d2-4a7e-bebe-777f2e704d25" providerId="ADAL" clId="{814E323A-42B0-4EEE-8A94-FD818866F522}" dt="2023-12-05T16:00:46.316" v="28" actId="2696"/>
        <pc:sldMkLst>
          <pc:docMk/>
          <pc:sldMk cId="3926759205" sldId="272"/>
        </pc:sldMkLst>
      </pc:sldChg>
      <pc:sldChg chg="add">
        <pc:chgData name="Shantanu Krishna Jaipurkar" userId="12b7a79b-51d2-4a7e-bebe-777f2e704d25" providerId="ADAL" clId="{814E323A-42B0-4EEE-8A94-FD818866F522}" dt="2023-12-05T16:00:41.341" v="2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245926e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245926e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252f7458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252f745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245926ea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245926ea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245926ea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245926ea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245926e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245926e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245926ea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245926ea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245926ea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245926ea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2"/>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0" name="Google Shape;40;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9" name="Google Shape;49;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0" name="Google Shape;50;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9F276A"/>
              </a:buClr>
              <a:buSzPts val="2000"/>
              <a:buFont typeface="Gill Sans"/>
              <a:buNone/>
              <a:defRPr sz="2000" b="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447817" y="599725"/>
            <a:ext cx="11290859" cy="3557252"/>
          </a:xfrm>
          <a:prstGeom prst="rect">
            <a:avLst/>
          </a:prstGeom>
          <a:noFill/>
          <a:ln>
            <a:noFill/>
          </a:ln>
        </p:spPr>
      </p:sp>
      <p:sp>
        <p:nvSpPr>
          <p:cNvPr id="74" name="Google Shape;74;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26CA-9C2B-BAD0-F6F8-532123D2706E}"/>
              </a:ext>
            </a:extLst>
          </p:cNvPr>
          <p:cNvSpPr>
            <a:spLocks noGrp="1"/>
          </p:cNvSpPr>
          <p:nvPr>
            <p:ph type="title"/>
          </p:nvPr>
        </p:nvSpPr>
        <p:spPr>
          <a:xfrm>
            <a:off x="581193" y="729658"/>
            <a:ext cx="11029616" cy="988332"/>
          </a:xfrm>
        </p:spPr>
        <p:txBody>
          <a:bodyPr wrap="square" anchor="b">
            <a:normAutofit/>
          </a:bodyPr>
          <a:lstStyle/>
          <a:p>
            <a:br>
              <a:rPr lang="en-US" b="0" i="0" u="none" strike="noStrike" baseline="0" dirty="0">
                <a:latin typeface="Times New Roman" panose="02020603050405020304" pitchFamily="18" charset="0"/>
                <a:cs typeface="Times New Roman" panose="02020603050405020304" pitchFamily="18" charset="0"/>
              </a:rPr>
            </a:b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MOVIE RECOMMENDATIONS SYSTEM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57B6A6-8A81-227E-3181-FBF9674C666E}"/>
              </a:ext>
            </a:extLst>
          </p:cNvPr>
          <p:cNvSpPr>
            <a:spLocks noGrp="1"/>
          </p:cNvSpPr>
          <p:nvPr>
            <p:ph type="body" idx="1"/>
          </p:nvPr>
        </p:nvSpPr>
        <p:spPr>
          <a:xfrm>
            <a:off x="581193" y="2228004"/>
            <a:ext cx="1726578" cy="536968"/>
          </a:xfrm>
        </p:spPr>
        <p:txBody>
          <a:bodyPr wrap="square" anchor="ctr">
            <a:normAutofit lnSpcReduction="10000"/>
          </a:bodyPr>
          <a:lstStyle/>
          <a:p>
            <a:pPr marL="123444" indent="0">
              <a:buNone/>
            </a:pPr>
            <a:r>
              <a:rPr lang="en-US" sz="2800" dirty="0">
                <a:latin typeface="Times New Roman" panose="02020603050405020304" pitchFamily="18" charset="0"/>
                <a:cs typeface="Times New Roman" panose="02020603050405020304" pitchFamily="18" charset="0"/>
              </a:rPr>
              <a:t>Team 1: </a:t>
            </a:r>
          </a:p>
        </p:txBody>
      </p:sp>
      <p:sp>
        <p:nvSpPr>
          <p:cNvPr id="8" name="Text Placeholder 3">
            <a:extLst>
              <a:ext uri="{FF2B5EF4-FFF2-40B4-BE49-F238E27FC236}">
                <a16:creationId xmlns:a16="http://schemas.microsoft.com/office/drawing/2014/main" id="{D7A77DE6-A4DB-5E19-75CE-E44B622C0690}"/>
              </a:ext>
            </a:extLst>
          </p:cNvPr>
          <p:cNvSpPr>
            <a:spLocks noGrp="1"/>
          </p:cNvSpPr>
          <p:nvPr>
            <p:ph type="body" idx="2"/>
          </p:nvPr>
        </p:nvSpPr>
        <p:spPr>
          <a:xfrm>
            <a:off x="673608" y="2772289"/>
            <a:ext cx="3713335" cy="3454339"/>
          </a:xfrm>
        </p:spPr>
        <p:txBody>
          <a:bodyPr>
            <a:normAutofit/>
          </a:bodyPr>
          <a:lstStyle/>
          <a:p>
            <a:pPr marL="466344" indent="-342900">
              <a:buFont typeface="+mj-lt"/>
              <a:buAutoNum type="arabicPeriod"/>
            </a:pPr>
            <a:r>
              <a:rPr lang="en-US" sz="2000" b="1" dirty="0" err="1">
                <a:latin typeface="Times New Roman" panose="02020603050405020304" pitchFamily="18" charset="0"/>
                <a:cs typeface="Times New Roman" panose="02020603050405020304" pitchFamily="18" charset="0"/>
              </a:rPr>
              <a:t>Garvit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Tanwar</a:t>
            </a:r>
            <a:endParaRPr lang="en-US" sz="2000" b="1" dirty="0">
              <a:latin typeface="Times New Roman" panose="02020603050405020304" pitchFamily="18" charset="0"/>
              <a:cs typeface="Times New Roman" panose="02020603050405020304" pitchFamily="18" charset="0"/>
            </a:endParaRPr>
          </a:p>
          <a:p>
            <a:pPr marL="466344" indent="-342900">
              <a:buFont typeface="+mj-lt"/>
              <a:buAutoNum type="arabicPeriod"/>
            </a:pPr>
            <a:r>
              <a:rPr lang="en-US" sz="2000" b="1" dirty="0" err="1">
                <a:latin typeface="Times New Roman" panose="02020603050405020304" pitchFamily="18" charset="0"/>
                <a:cs typeface="Times New Roman" panose="02020603050405020304" pitchFamily="18" charset="0"/>
              </a:rPr>
              <a:t>Shreyash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Pagrut</a:t>
            </a:r>
            <a:endParaRPr lang="en-US" sz="2000" b="1" dirty="0">
              <a:latin typeface="Times New Roman" panose="02020603050405020304" pitchFamily="18" charset="0"/>
              <a:cs typeface="Times New Roman" panose="02020603050405020304" pitchFamily="18" charset="0"/>
            </a:endParaRPr>
          </a:p>
          <a:p>
            <a:pPr marL="466344" indent="-342900">
              <a:buFont typeface="+mj-lt"/>
              <a:buAutoNum type="arabicPeriod"/>
            </a:pPr>
            <a:r>
              <a:rPr lang="en-US" sz="2000" b="1" dirty="0">
                <a:latin typeface="Times New Roman" panose="02020603050405020304" pitchFamily="18" charset="0"/>
                <a:cs typeface="Times New Roman" panose="02020603050405020304" pitchFamily="18" charset="0"/>
              </a:rPr>
              <a:t>Shantanu K Jaipurkar</a:t>
            </a:r>
          </a:p>
          <a:p>
            <a:pPr marL="466344" indent="-342900">
              <a:buFont typeface="+mj-lt"/>
              <a:buAutoNum type="arabicPeriod"/>
            </a:pPr>
            <a:r>
              <a:rPr lang="en-US" sz="2000" b="1" dirty="0">
                <a:latin typeface="Times New Roman" panose="02020603050405020304" pitchFamily="18" charset="0"/>
                <a:cs typeface="Times New Roman" panose="02020603050405020304" pitchFamily="18" charset="0"/>
              </a:rPr>
              <a:t>Vishal </a:t>
            </a:r>
            <a:r>
              <a:rPr lang="en-US" sz="2000" b="1" dirty="0" err="1">
                <a:latin typeface="Times New Roman" panose="02020603050405020304" pitchFamily="18" charset="0"/>
                <a:cs typeface="Times New Roman" panose="02020603050405020304" pitchFamily="18" charset="0"/>
              </a:rPr>
              <a:t>Adhav</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281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1" name="Google Shape;101;p13"/>
          <p:cNvPicPr preferRelativeResize="0"/>
          <p:nvPr/>
        </p:nvPicPr>
        <p:blipFill rotWithShape="1">
          <a:blip r:embed="rId3">
            <a:alphaModFix amt="35000"/>
          </a:blip>
          <a:srcRect t="7518" b="7895"/>
          <a:stretch/>
        </p:blipFill>
        <p:spPr>
          <a:xfrm>
            <a:off x="20" y="10896"/>
            <a:ext cx="12191980" cy="6857990"/>
          </a:xfrm>
          <a:prstGeom prst="rect">
            <a:avLst/>
          </a:prstGeom>
          <a:noFill/>
          <a:ln>
            <a:noFill/>
          </a:ln>
        </p:spPr>
      </p:pic>
      <p:sp>
        <p:nvSpPr>
          <p:cNvPr id="102" name="Google Shape;102;p1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3"/>
          <p:cNvSpPr txBox="1">
            <a:spLocks noGrp="1"/>
          </p:cNvSpPr>
          <p:nvPr>
            <p:ph type="ctr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2800"/>
              <a:buFont typeface="Gill Sans"/>
              <a:buNone/>
            </a:pPr>
            <a:r>
              <a:rPr lang="en-US" sz="2800" i="0" dirty="0">
                <a:solidFill>
                  <a:srgbClr val="FFFFFF"/>
                </a:solidFill>
                <a:latin typeface="Times New Roman" panose="02020603050405020304" pitchFamily="18" charset="0"/>
                <a:cs typeface="Times New Roman" panose="02020603050405020304" pitchFamily="18" charset="0"/>
              </a:rPr>
              <a:t>EXPLORING DATA AND FEATURE EXTRACTION</a:t>
            </a:r>
            <a:endParaRPr sz="2800" dirty="0">
              <a:solidFill>
                <a:srgbClr val="FFFFFF"/>
              </a:solidFill>
              <a:latin typeface="Times New Roman" panose="02020603050405020304" pitchFamily="18" charset="0"/>
              <a:cs typeface="Times New Roman" panose="02020603050405020304" pitchFamily="18" charset="0"/>
            </a:endParaRPr>
          </a:p>
        </p:txBody>
      </p:sp>
      <p:grpSp>
        <p:nvGrpSpPr>
          <p:cNvPr id="104" name="Google Shape;104;p13"/>
          <p:cNvGrpSpPr/>
          <p:nvPr/>
        </p:nvGrpSpPr>
        <p:grpSpPr>
          <a:xfrm>
            <a:off x="446534" y="453643"/>
            <a:ext cx="11298933" cy="98554"/>
            <a:chOff x="446534" y="453643"/>
            <a:chExt cx="11298933" cy="98554"/>
          </a:xfrm>
        </p:grpSpPr>
        <p:sp>
          <p:nvSpPr>
            <p:cNvPr id="105" name="Google Shape;105;p1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3"/>
          <p:cNvSpPr txBox="1">
            <a:spLocks noGrp="1"/>
          </p:cNvSpPr>
          <p:nvPr>
            <p:ph type="subTitle"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0" lvl="0" indent="-81788" algn="l" rtl="0">
              <a:lnSpc>
                <a:spcPct val="90000"/>
              </a:lnSpc>
              <a:spcBef>
                <a:spcPts val="0"/>
              </a:spcBef>
              <a:spcAft>
                <a:spcPts val="0"/>
              </a:spcAft>
              <a:buSzPts val="1288"/>
              <a:buFont typeface="Noto Sans Symbols"/>
              <a:buChar char="◼"/>
            </a:pPr>
            <a:r>
              <a:rPr lang="en-US" sz="1400" b="1" i="0" dirty="0">
                <a:solidFill>
                  <a:schemeClr val="dk2"/>
                </a:solidFill>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PURPOSE OF THE CODE: THIS CODE SEGMENT IS DESIGNED TO EXPLORE AND EXTRACT ESSENTIAL FEATURES FROM A MOVIE DATASET. THE FUNCTION COMBINE_MOVIE_FEATURES SYNTHESIZES KEY INFORMATION SUCH AS DIRECTOR, DURATION, ACTORS, AND GENRES INTO A UNIFIED STRING. THE PRIMARY GOAL IS TO FACILITATE NATURAL LANGUAGE PROCESSING (NLP) TASKS, ENABLING THE CONVERSION OF MOVIE DATA INTO A FORMAT SUITABLE FOR MACHINE LEARNING ALGORITHMS.</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b="1" dirty="0">
                <a:solidFill>
                  <a:schemeClr val="dk2"/>
                </a:solidFill>
                <a:latin typeface="Times New Roman" panose="02020603050405020304" pitchFamily="18" charset="0"/>
                <a:cs typeface="Times New Roman" panose="02020603050405020304" pitchFamily="18" charset="0"/>
              </a:rPr>
              <a:t>FEATURE EXTRACTION:</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EXTRACTING KEY MOVIE FEATURES FROM DATAFRAME.</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FEATURES INCLUDE DIRECTOR, DURATION, ACTORS, AND GENRES</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CONCATENATING FEATURES INTO A SINGLE STRING</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b="1" dirty="0">
                <a:solidFill>
                  <a:schemeClr val="dk2"/>
                </a:solidFill>
                <a:latin typeface="Times New Roman" panose="02020603050405020304" pitchFamily="18" charset="0"/>
                <a:cs typeface="Times New Roman" panose="02020603050405020304" pitchFamily="18" charset="0"/>
              </a:rPr>
              <a:t>USE CASE:</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NATURAL LANGUAGE PROCESSING (NLP) TASKS</a:t>
            </a:r>
            <a:endParaRPr dirty="0">
              <a:latin typeface="Times New Roman" panose="02020603050405020304" pitchFamily="18" charset="0"/>
              <a:cs typeface="Times New Roman" panose="02020603050405020304" pitchFamily="18" charset="0"/>
            </a:endParaRPr>
          </a:p>
          <a:p>
            <a:pPr marL="0" lvl="0" indent="-81788" algn="l" rtl="0">
              <a:lnSpc>
                <a:spcPct val="90000"/>
              </a:lnSpc>
              <a:spcBef>
                <a:spcPts val="880"/>
              </a:spcBef>
              <a:spcAft>
                <a:spcPts val="0"/>
              </a:spcAft>
              <a:buSzPts val="1288"/>
              <a:buFont typeface="Noto Sans Symbols"/>
              <a:buChar char="◼"/>
            </a:pPr>
            <a:r>
              <a:rPr lang="en-US" sz="1400" dirty="0">
                <a:solidFill>
                  <a:schemeClr val="dk2"/>
                </a:solidFill>
                <a:latin typeface="Times New Roman" panose="02020603050405020304" pitchFamily="18" charset="0"/>
                <a:cs typeface="Times New Roman" panose="02020603050405020304" pitchFamily="18" charset="0"/>
              </a:rPr>
              <a:t>TEXT VECTORIZATION FOR MACHINE LEARNING ALGORITHMS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80"/>
              </a:spcBef>
              <a:spcAft>
                <a:spcPts val="0"/>
              </a:spcAft>
              <a:buSzPts val="1288"/>
              <a:buFont typeface="Noto Sans Symbols"/>
              <a:buNone/>
            </a:pPr>
            <a:endParaRPr sz="14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5" name="Google Shape;115;p14"/>
          <p:cNvSpPr/>
          <p:nvPr/>
        </p:nvSpPr>
        <p:spPr>
          <a:xfrm>
            <a:off x="440286" y="559978"/>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2800"/>
              <a:buFont typeface="Arial"/>
              <a:buNone/>
            </a:pPr>
            <a:r>
              <a:rPr lang="en-US" b="1" i="0" dirty="0">
                <a:solidFill>
                  <a:srgbClr val="FFFFFF"/>
                </a:solidFill>
                <a:latin typeface="Times New Roman" panose="02020603050405020304" pitchFamily="18" charset="0"/>
                <a:ea typeface="Arial"/>
                <a:cs typeface="Times New Roman" panose="02020603050405020304" pitchFamily="18" charset="0"/>
                <a:sym typeface="Arial"/>
              </a:rPr>
              <a:t>MOVIE RECOMMENDATIONS</a:t>
            </a:r>
            <a:endParaRPr dirty="0">
              <a:solidFill>
                <a:srgbClr val="FFFFFF"/>
              </a:solidFill>
              <a:latin typeface="Times New Roman" panose="02020603050405020304" pitchFamily="18" charset="0"/>
              <a:cs typeface="Times New Roman" panose="02020603050405020304" pitchFamily="18" charset="0"/>
            </a:endParaRPr>
          </a:p>
        </p:txBody>
      </p:sp>
      <p:grpSp>
        <p:nvGrpSpPr>
          <p:cNvPr id="117" name="Google Shape;117;p14"/>
          <p:cNvGrpSpPr/>
          <p:nvPr/>
        </p:nvGrpSpPr>
        <p:grpSpPr>
          <a:xfrm>
            <a:off x="446534" y="453643"/>
            <a:ext cx="11298933" cy="98554"/>
            <a:chOff x="446534" y="453643"/>
            <a:chExt cx="11298933" cy="98554"/>
          </a:xfrm>
        </p:grpSpPr>
        <p:sp>
          <p:nvSpPr>
            <p:cNvPr id="118" name="Google Shape;118;p14"/>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288"/>
              <a:buChar char="◼"/>
            </a:pPr>
            <a:r>
              <a:rPr lang="en-US" sz="1400" b="1" i="0" dirty="0">
                <a:latin typeface="Times New Roman" panose="02020603050405020304" pitchFamily="18" charset="0"/>
                <a:ea typeface="Arial"/>
                <a:cs typeface="Times New Roman" panose="02020603050405020304" pitchFamily="18" charset="0"/>
                <a:sym typeface="Arial"/>
              </a:rPr>
              <a:t>Introduction:</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80"/>
              </a:spcBef>
              <a:spcAft>
                <a:spcPts val="0"/>
              </a:spcAft>
              <a:buSzPts val="1288"/>
              <a:buNone/>
            </a:pPr>
            <a:r>
              <a:rPr lang="en-US" sz="1400" dirty="0">
                <a:latin typeface="Times New Roman" panose="02020603050405020304" pitchFamily="18" charset="0"/>
                <a:cs typeface="Times New Roman" panose="02020603050405020304" pitchFamily="18" charset="0"/>
              </a:rPr>
              <a:t>Purpose of the Code: This code focuses on providing movie recommendations based on cosine similarity and K-Means clustering. The function </a:t>
            </a:r>
            <a:r>
              <a:rPr lang="en-US" sz="1400" dirty="0" err="1">
                <a:latin typeface="Times New Roman" panose="02020603050405020304" pitchFamily="18" charset="0"/>
                <a:cs typeface="Times New Roman" panose="02020603050405020304" pitchFamily="18" charset="0"/>
              </a:rPr>
              <a:t>get_movie_list</a:t>
            </a:r>
            <a:r>
              <a:rPr lang="en-US" sz="1400" dirty="0">
                <a:latin typeface="Times New Roman" panose="02020603050405020304" pitchFamily="18" charset="0"/>
                <a:cs typeface="Times New Roman" panose="02020603050405020304" pitchFamily="18" charset="0"/>
              </a:rPr>
              <a:t> combines movie features, computes cosine similarity, and applies clustering to group similar movies. The outcome is a list of recommended movies with their corresponding cosine similarity percentages.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80"/>
              </a:spcBef>
              <a:spcAft>
                <a:spcPts val="0"/>
              </a:spcAft>
              <a:buSzPts val="1288"/>
              <a:buNone/>
            </a:pPr>
            <a:r>
              <a:rPr lang="en-US" sz="1400" b="1" dirty="0">
                <a:latin typeface="Times New Roman" panose="02020603050405020304" pitchFamily="18" charset="0"/>
                <a:ea typeface="Arial"/>
                <a:cs typeface="Times New Roman" panose="02020603050405020304" pitchFamily="18" charset="0"/>
                <a:sym typeface="Arial"/>
              </a:rPr>
              <a:t>Algorithm Steps:</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Char char="◼"/>
            </a:pPr>
            <a:r>
              <a:rPr lang="en-US" sz="1400" dirty="0">
                <a:latin typeface="Times New Roman" panose="02020603050405020304" pitchFamily="18" charset="0"/>
                <a:cs typeface="Times New Roman" panose="02020603050405020304" pitchFamily="18" charset="0"/>
              </a:rPr>
              <a:t>Compute cosine similarity</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Char char="◼"/>
            </a:pPr>
            <a:r>
              <a:rPr lang="en-US" sz="1400" dirty="0">
                <a:latin typeface="Times New Roman" panose="02020603050405020304" pitchFamily="18" charset="0"/>
                <a:cs typeface="Times New Roman" panose="02020603050405020304" pitchFamily="18" charset="0"/>
              </a:rPr>
              <a:t>Apply K-Means clustering with 5 clusters</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Char char="◼"/>
            </a:pPr>
            <a:r>
              <a:rPr lang="en-US" sz="1400" dirty="0">
                <a:latin typeface="Times New Roman" panose="02020603050405020304" pitchFamily="18" charset="0"/>
                <a:cs typeface="Times New Roman" panose="02020603050405020304" pitchFamily="18" charset="0"/>
              </a:rPr>
              <a:t>Retrieve movie index using </a:t>
            </a:r>
            <a:r>
              <a:rPr lang="en-US" sz="1400" dirty="0" err="1">
                <a:latin typeface="Times New Roman" panose="02020603050405020304" pitchFamily="18" charset="0"/>
                <a:cs typeface="Times New Roman" panose="02020603050405020304" pitchFamily="18" charset="0"/>
              </a:rPr>
              <a:t>get_index_from_movie_title</a:t>
            </a:r>
            <a:endParaRPr sz="1400"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Char char="◼"/>
            </a:pPr>
            <a:r>
              <a:rPr lang="en-US" sz="1400" dirty="0">
                <a:latin typeface="Times New Roman" panose="02020603050405020304" pitchFamily="18" charset="0"/>
                <a:cs typeface="Times New Roman" panose="02020603050405020304" pitchFamily="18" charset="0"/>
              </a:rPr>
              <a:t>Select movies from the same cluster</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Char char="◼"/>
            </a:pPr>
            <a:r>
              <a:rPr lang="en-US" sz="1400" dirty="0">
                <a:latin typeface="Times New Roman" panose="02020603050405020304" pitchFamily="18" charset="0"/>
                <a:cs typeface="Times New Roman" panose="02020603050405020304" pitchFamily="18" charset="0"/>
              </a:rPr>
              <a:t>Sort movies by cosine similarity</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80"/>
              </a:spcBef>
              <a:spcAft>
                <a:spcPts val="0"/>
              </a:spcAft>
              <a:buSzPts val="1288"/>
              <a:buNone/>
            </a:pPr>
            <a:r>
              <a:rPr lang="en-US" sz="1400" b="1" dirty="0">
                <a:latin typeface="Times New Roman" panose="02020603050405020304" pitchFamily="18" charset="0"/>
                <a:ea typeface="Arial"/>
                <a:cs typeface="Times New Roman" panose="02020603050405020304" pitchFamily="18" charset="0"/>
                <a:sym typeface="Arial"/>
              </a:rPr>
              <a:t>Output:</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880"/>
              </a:spcBef>
              <a:spcAft>
                <a:spcPts val="0"/>
              </a:spcAft>
              <a:buSzPts val="1288"/>
              <a:buFont typeface="Arial"/>
              <a:buChar char="•"/>
            </a:pPr>
            <a:r>
              <a:rPr lang="en-US" sz="1400" dirty="0">
                <a:latin typeface="Times New Roman" panose="02020603050405020304" pitchFamily="18" charset="0"/>
                <a:cs typeface="Times New Roman" panose="02020603050405020304" pitchFamily="18" charset="0"/>
              </a:rPr>
              <a:t>List of recommended movies and their cosine similarity percentages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880"/>
              </a:spcBef>
              <a:spcAft>
                <a:spcPts val="0"/>
              </a:spcAft>
              <a:buSzPts val="1288"/>
              <a:buNone/>
            </a:pPr>
            <a:endParaRPr sz="1400" b="1" i="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p:nvPr/>
        </p:nvSpPr>
        <p:spPr>
          <a:xfrm>
            <a:off x="34250" y="705900"/>
            <a:ext cx="12192000" cy="58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2"/>
                </a:solidFill>
                <a:latin typeface="Times New Roman" panose="02020603050405020304" pitchFamily="18" charset="0"/>
                <a:ea typeface="Gill Sans"/>
                <a:cs typeface="Times New Roman" panose="02020603050405020304" pitchFamily="18" charset="0"/>
                <a:sym typeface="Gill Sans"/>
              </a:rPr>
              <a:t>How recommendation works in this system?</a:t>
            </a: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360"/>
              </a:spcBef>
              <a:spcAft>
                <a:spcPts val="0"/>
              </a:spcAft>
              <a:buNone/>
            </a:pPr>
            <a:r>
              <a:rPr lang="en-US" sz="2000" b="1" dirty="0">
                <a:solidFill>
                  <a:schemeClr val="accent2"/>
                </a:solidFill>
                <a:latin typeface="Times New Roman" panose="02020603050405020304" pitchFamily="18" charset="0"/>
                <a:ea typeface="Gill Sans"/>
                <a:cs typeface="Times New Roman" panose="02020603050405020304" pitchFamily="18" charset="0"/>
                <a:sym typeface="Gill Sans"/>
              </a:rPr>
              <a:t>Feature Representation:</a:t>
            </a:r>
            <a:endParaRPr sz="20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features are : [</a:t>
            </a:r>
            <a:r>
              <a:rPr lang="en-US" sz="1800" b="1" dirty="0" err="1">
                <a:solidFill>
                  <a:schemeClr val="accent2"/>
                </a:solidFill>
                <a:latin typeface="Times New Roman" panose="02020603050405020304" pitchFamily="18" charset="0"/>
                <a:ea typeface="Gill Sans"/>
                <a:cs typeface="Times New Roman" panose="02020603050405020304" pitchFamily="18" charset="0"/>
                <a:sym typeface="Gill Sans"/>
              </a:rPr>
              <a:t>director_name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duration</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actor_2_name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genres</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and </a:t>
            </a: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actor_1_name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Dataset :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endParaRPr sz="1800" dirty="0">
              <a:solidFill>
                <a:schemeClr val="dk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endParaRPr sz="2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These features are combined into a single string using the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combine_movie_features</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function.</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For Example:</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514350" algn="ctr" rtl="0">
              <a:lnSpc>
                <a:spcPct val="115000"/>
              </a:lnSpc>
              <a:spcBef>
                <a:spcPts val="1500"/>
              </a:spcBef>
              <a:spcAft>
                <a:spcPts val="0"/>
              </a:spcAft>
              <a:buNone/>
            </a:pPr>
            <a:r>
              <a:rPr lang="en-US" sz="1800" dirty="0">
                <a:solidFill>
                  <a:schemeClr val="accent2"/>
                </a:solidFill>
                <a:highlight>
                  <a:srgbClr val="FFFF00"/>
                </a:highlight>
                <a:latin typeface="Times New Roman" panose="02020603050405020304" pitchFamily="18" charset="0"/>
                <a:ea typeface="Courier New"/>
                <a:cs typeface="Times New Roman" panose="02020603050405020304" pitchFamily="18" charset="0"/>
                <a:sym typeface="Courier New"/>
              </a:rPr>
              <a:t>James Cameron 178 Joel David Moore </a:t>
            </a:r>
            <a:r>
              <a:rPr lang="en-US" sz="1800" dirty="0" err="1">
                <a:solidFill>
                  <a:schemeClr val="accent2"/>
                </a:solidFill>
                <a:highlight>
                  <a:srgbClr val="FFFF00"/>
                </a:highlight>
                <a:latin typeface="Times New Roman" panose="02020603050405020304" pitchFamily="18" charset="0"/>
                <a:ea typeface="Courier New"/>
                <a:cs typeface="Times New Roman" panose="02020603050405020304" pitchFamily="18" charset="0"/>
                <a:sym typeface="Courier New"/>
              </a:rPr>
              <a:t>Action|Adventure|Fantasy|Sci-Fi</a:t>
            </a:r>
            <a:r>
              <a:rPr lang="en-US" sz="1800" dirty="0">
                <a:solidFill>
                  <a:schemeClr val="accent2"/>
                </a:solidFill>
                <a:highlight>
                  <a:srgbClr val="FFFF00"/>
                </a:highlight>
                <a:latin typeface="Times New Roman" panose="02020603050405020304" pitchFamily="18" charset="0"/>
                <a:ea typeface="Courier New"/>
                <a:cs typeface="Times New Roman" panose="02020603050405020304" pitchFamily="18" charset="0"/>
                <a:sym typeface="Courier New"/>
              </a:rPr>
              <a:t> CCH Pounder</a:t>
            </a:r>
            <a:endParaRPr sz="1800" dirty="0">
              <a:solidFill>
                <a:schemeClr val="accent2"/>
              </a:solidFill>
              <a:highlight>
                <a:srgbClr val="FFFF00"/>
              </a:highlight>
              <a:latin typeface="Times New Roman" panose="02020603050405020304" pitchFamily="18" charset="0"/>
              <a:ea typeface="Courier New"/>
              <a:cs typeface="Times New Roman" panose="02020603050405020304" pitchFamily="18" charset="0"/>
              <a:sym typeface="Courier New"/>
            </a:endParaRPr>
          </a:p>
          <a:p>
            <a:pPr marL="0" lvl="0" indent="0" algn="l" rtl="0">
              <a:lnSpc>
                <a:spcPct val="115000"/>
              </a:lnSpc>
              <a:spcBef>
                <a:spcPts val="1500"/>
              </a:spcBef>
              <a:spcAft>
                <a:spcPts val="0"/>
              </a:spcAft>
              <a:buNone/>
            </a:pPr>
            <a:endParaRPr sz="2000" b="1" dirty="0">
              <a:solidFill>
                <a:schemeClr val="accent2"/>
              </a:solidFill>
              <a:highlight>
                <a:schemeClr val="lt1"/>
              </a:highlight>
              <a:latin typeface="Times New Roman" panose="02020603050405020304" pitchFamily="18" charset="0"/>
              <a:ea typeface="Courier New"/>
              <a:cs typeface="Times New Roman" panose="02020603050405020304" pitchFamily="18" charset="0"/>
              <a:sym typeface="Courier New"/>
            </a:endParaRPr>
          </a:p>
          <a:p>
            <a:pPr marL="0" lvl="0" indent="0" algn="l" rtl="0">
              <a:lnSpc>
                <a:spcPct val="115000"/>
              </a:lnSpc>
              <a:spcBef>
                <a:spcPts val="1500"/>
              </a:spcBef>
              <a:spcAft>
                <a:spcPts val="0"/>
              </a:spcAft>
              <a:buNone/>
            </a:pPr>
            <a:endParaRPr sz="2000" b="1" dirty="0">
              <a:solidFill>
                <a:schemeClr val="accent2"/>
              </a:solidFill>
              <a:highlight>
                <a:schemeClr val="lt1"/>
              </a:highlight>
              <a:latin typeface="Times New Roman" panose="02020603050405020304" pitchFamily="18" charset="0"/>
              <a:ea typeface="Courier New"/>
              <a:cs typeface="Times New Roman" panose="02020603050405020304" pitchFamily="18" charset="0"/>
              <a:sym typeface="Courier New"/>
            </a:endParaRPr>
          </a:p>
          <a:p>
            <a:pPr marL="457200" lvl="0" indent="-514350" algn="ctr" rtl="0">
              <a:lnSpc>
                <a:spcPct val="115000"/>
              </a:lnSpc>
              <a:spcBef>
                <a:spcPts val="1500"/>
              </a:spcBef>
              <a:spcAft>
                <a:spcPts val="1500"/>
              </a:spcAft>
              <a:buNone/>
            </a:pPr>
            <a:endParaRPr sz="1800" dirty="0">
              <a:solidFill>
                <a:schemeClr val="accent2"/>
              </a:solidFill>
              <a:highlight>
                <a:srgbClr val="FFFFFF"/>
              </a:highlight>
              <a:latin typeface="Times New Roman" panose="02020603050405020304" pitchFamily="18" charset="0"/>
              <a:ea typeface="Courier New"/>
              <a:cs typeface="Times New Roman" panose="02020603050405020304" pitchFamily="18" charset="0"/>
              <a:sym typeface="Courier New"/>
            </a:endParaRPr>
          </a:p>
        </p:txBody>
      </p:sp>
      <p:pic>
        <p:nvPicPr>
          <p:cNvPr id="138" name="Google Shape;138;p16"/>
          <p:cNvPicPr preferRelativeResize="0"/>
          <p:nvPr/>
        </p:nvPicPr>
        <p:blipFill>
          <a:blip r:embed="rId3">
            <a:alphaModFix/>
          </a:blip>
          <a:stretch>
            <a:fillRect/>
          </a:stretch>
        </p:blipFill>
        <p:spPr>
          <a:xfrm>
            <a:off x="196638" y="2829850"/>
            <a:ext cx="11867225" cy="1849525"/>
          </a:xfrm>
          <a:prstGeom prst="rect">
            <a:avLst/>
          </a:prstGeom>
          <a:noFill/>
          <a:ln>
            <a:no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p:nvPr/>
        </p:nvSpPr>
        <p:spPr>
          <a:xfrm>
            <a:off x="0" y="690300"/>
            <a:ext cx="122262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solidFill>
                  <a:schemeClr val="accent2"/>
                </a:solidFill>
                <a:latin typeface="Times New Roman" panose="02020603050405020304" pitchFamily="18" charset="0"/>
                <a:ea typeface="Gill Sans"/>
                <a:cs typeface="Times New Roman" panose="02020603050405020304" pitchFamily="18" charset="0"/>
                <a:sym typeface="Gill Sans"/>
              </a:rPr>
              <a:t>How recommendation works in this system?</a:t>
            </a: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b="1" dirty="0">
                <a:solidFill>
                  <a:schemeClr val="accent2"/>
                </a:solidFill>
                <a:latin typeface="Times New Roman" panose="02020603050405020304" pitchFamily="18" charset="0"/>
                <a:ea typeface="Gill Sans"/>
                <a:cs typeface="Times New Roman" panose="02020603050405020304" pitchFamily="18" charset="0"/>
                <a:sym typeface="Gill Sans"/>
              </a:rPr>
              <a:t>Count Vectorization:</a:t>
            </a:r>
            <a:endParaRPr sz="20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convert the combined features into a numerical representation.</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This creates a matrix where each row represents a movie, and each column represents a unique word or token.</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For example:</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James | Cameron | 178 | Joel | David | Moore | Action | Adventure | Fantasy | Sci-Fi | CCH | Pounder |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1   |    1    |  1  |   1  |   1   |   1   |    1   |     1      |    1    |   1   |  1  |   1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b="1" dirty="0">
                <a:solidFill>
                  <a:schemeClr val="accent2"/>
                </a:solidFill>
                <a:latin typeface="Times New Roman" panose="02020603050405020304" pitchFamily="18" charset="0"/>
                <a:ea typeface="Gill Sans"/>
                <a:cs typeface="Times New Roman" panose="02020603050405020304" pitchFamily="18" charset="0"/>
                <a:sym typeface="Gill Sans"/>
              </a:rPr>
              <a:t>Cosine Similarity Calculation:</a:t>
            </a:r>
            <a:endParaRPr sz="20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For two movies A and B, the cosine similarity is calculated as follows: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ctr"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Cosine Similarity (A, B) = (A • B) / (||A|| * ||B||)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Let's consider two movies, Movie A and Movie B, represented by their count vectors: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ctr"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Movie A: [1, 1, 1, 0, 0, 0, 1, 1, 1, 0, 0, 0] </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ctr"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Movie B: [0, 1, 1, 1, 1, 1, 1, 1, 0, 1, 0, 0]</a:t>
            </a: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solidFill>
                <a:schemeClr val="accent2"/>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p:nvPr/>
        </p:nvSpPr>
        <p:spPr>
          <a:xfrm>
            <a:off x="34500" y="0"/>
            <a:ext cx="12192000" cy="708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solidFill>
                  <a:schemeClr val="accent2"/>
                </a:solidFill>
                <a:latin typeface="Times New Roman" panose="02020603050405020304" pitchFamily="18" charset="0"/>
                <a:ea typeface="Gill Sans"/>
                <a:cs typeface="Times New Roman" panose="02020603050405020304" pitchFamily="18" charset="0"/>
                <a:sym typeface="Gill Sans"/>
              </a:rPr>
              <a:t>How recommendation works in this system?</a:t>
            </a: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42900" algn="l" rtl="0">
              <a:spcBef>
                <a:spcPts val="0"/>
              </a:spcBef>
              <a:spcAft>
                <a:spcPts val="0"/>
              </a:spcAft>
              <a:buClr>
                <a:schemeClr val="accent2"/>
              </a:buClr>
              <a:buSzPts val="1800"/>
              <a:buFont typeface="Gill Sans"/>
              <a:buChar char="●"/>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Dot product (A • B) = (1*0 + 1*1 + 1*1 + 0*1 + 0*1 + 0*1 + 1*1 + 1*1 + 1*0 + 0*1 + 0*0 + 0*0) = 4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42900" algn="l" rtl="0">
              <a:spcBef>
                <a:spcPts val="0"/>
              </a:spcBef>
              <a:spcAft>
                <a:spcPts val="0"/>
              </a:spcAft>
              <a:buClr>
                <a:schemeClr val="accent2"/>
              </a:buClr>
              <a:buSzPts val="1800"/>
              <a:buFont typeface="Gill Sans"/>
              <a:buChar char="●"/>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Euclidean norm ||A|| = sqrt(1^2 + 1^2 + 1^2 + 0^2 + 0^2 + 0^2 + 1^2 + 1^2 + 1^2 + 0^2 + 0^2 + 0^2) = sqrt(5)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42900" algn="l" rtl="0">
              <a:spcBef>
                <a:spcPts val="0"/>
              </a:spcBef>
              <a:spcAft>
                <a:spcPts val="0"/>
              </a:spcAft>
              <a:buClr>
                <a:schemeClr val="accent2"/>
              </a:buClr>
              <a:buSzPts val="1800"/>
              <a:buFont typeface="Gill Sans"/>
              <a:buChar char="●"/>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Euclidean norm ||B|| = sqrt(0^2 + 1^2 + 1^2 + 1^2 + 1^2 + 1^2 + 1^2 + 1^2 + 0^2 + 1^2 + 0^2 + 0^2) = sqrt(7)</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therefore, Cosine Similarity(A, B) = 4 / (sqrt(5) * sqrt(7)) ≈ 0.81</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Clustering with K-Means: </a:t>
            </a:r>
            <a:endParaRPr sz="1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The system applies K-Means clustering to group movies based on their cosine similarity.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This step helps identify movies that share similar characteristics.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Suppose, movie names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avatar',alien</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james</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bond', ‘The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Bourne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Identity’', 'no hard feelings']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k=3</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Cluster 1: ['avatar', 'alien',] (movies with high similarity)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Cluster 2: [The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Bourne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Identity',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james</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bond'’] (movies with lower similarity to 'avatar') </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Cluster 3: ['no hard feelings'] (movies with lower similarity to 'avatar')</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360"/>
              </a:spcBef>
              <a:spcAft>
                <a:spcPts val="0"/>
              </a:spcAft>
              <a:buNone/>
            </a:pPr>
            <a:r>
              <a:rPr lang="en-US" sz="1800" b="1" dirty="0" err="1">
                <a:solidFill>
                  <a:schemeClr val="accent2"/>
                </a:solidFill>
                <a:latin typeface="Times New Roman" panose="02020603050405020304" pitchFamily="18" charset="0"/>
                <a:ea typeface="Gill Sans"/>
                <a:cs typeface="Times New Roman" panose="02020603050405020304" pitchFamily="18" charset="0"/>
                <a:sym typeface="Gill Sans"/>
              </a:rPr>
              <a:t>Tkinter</a:t>
            </a: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 Integration: </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Embeds the matplotlib plots into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Tkinter</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using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FigureCanvasTkAgg</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and displays them in the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user_interface_bottom_frame</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42900" algn="l" rtl="0">
              <a:spcBef>
                <a:spcPts val="600"/>
              </a:spcBef>
              <a:spcAft>
                <a:spcPts val="0"/>
              </a:spcAft>
              <a:buClr>
                <a:schemeClr val="accent2"/>
              </a:buClr>
              <a:buSzPts val="1800"/>
              <a:buFont typeface="Noto Sans Symbols"/>
              <a:buChar char="❖"/>
            </a:pP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Scrollbar Addition: </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Adds vertical scrollbars for both charts to allow scrolling if the content exceeds the visible area.</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59156" algn="l" rtl="0">
              <a:spcBef>
                <a:spcPts val="0"/>
              </a:spcBef>
              <a:spcAft>
                <a:spcPts val="0"/>
              </a:spcAft>
              <a:buClr>
                <a:schemeClr val="accent2"/>
              </a:buClr>
              <a:buSzPts val="2056"/>
              <a:buFont typeface="Gill Sans"/>
              <a:buChar char="❖"/>
            </a:pP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No Recommendations Handling: </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If no recommendations are found, it inserts a message in the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user_interface_text_box</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indicating that no valid movie name was entered.</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359156" algn="l" rtl="0">
              <a:spcBef>
                <a:spcPts val="0"/>
              </a:spcBef>
              <a:spcAft>
                <a:spcPts val="0"/>
              </a:spcAft>
              <a:buClr>
                <a:schemeClr val="accent2"/>
              </a:buClr>
              <a:buSzPts val="2056"/>
              <a:buFont typeface="Gill Sans"/>
              <a:buChar char="❖"/>
            </a:pPr>
            <a:r>
              <a:rPr lang="en-US" sz="1800" b="1" dirty="0">
                <a:solidFill>
                  <a:schemeClr val="accent2"/>
                </a:solidFill>
                <a:latin typeface="Times New Roman" panose="02020603050405020304" pitchFamily="18" charset="0"/>
                <a:ea typeface="Gill Sans"/>
                <a:cs typeface="Times New Roman" panose="02020603050405020304" pitchFamily="18" charset="0"/>
                <a:sym typeface="Gill Sans"/>
              </a:rPr>
              <a:t>Visualization: </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If recommendations are found, it creates two subplots (bar chart and pie chart) using matplotlib.</a:t>
            </a:r>
            <a:endParaRPr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600"/>
              </a:spcAft>
              <a:buNone/>
            </a:pPr>
            <a:endParaRPr dirty="0">
              <a:solidFill>
                <a:schemeClr val="accent2"/>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15"/>
          <p:cNvSpPr/>
          <p:nvPr/>
        </p:nvSpPr>
        <p:spPr>
          <a:xfrm>
            <a:off x="0" y="0"/>
            <a:ext cx="12191999" cy="6858001"/>
          </a:xfrm>
          <a:prstGeom prst="rect">
            <a:avLst/>
          </a:prstGeom>
          <a:solidFill>
            <a:srgbClr val="FFF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7" name="Google Shape;127;p15"/>
          <p:cNvSpPr txBox="1">
            <a:spLocks noGrp="1"/>
          </p:cNvSpPr>
          <p:nvPr>
            <p:ph type="title"/>
          </p:nvPr>
        </p:nvSpPr>
        <p:spPr>
          <a:xfrm>
            <a:off x="746228" y="1073231"/>
            <a:ext cx="3054091" cy="205096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ts val="3200"/>
              <a:buFont typeface="Arial"/>
              <a:buNone/>
            </a:pPr>
            <a:r>
              <a:rPr lang="en-US" sz="3200" b="1" i="0" dirty="0">
                <a:solidFill>
                  <a:schemeClr val="accent1"/>
                </a:solidFill>
                <a:latin typeface="Times New Roman" panose="02020603050405020304" pitchFamily="18" charset="0"/>
                <a:ea typeface="Arial"/>
                <a:cs typeface="Times New Roman" panose="02020603050405020304" pitchFamily="18" charset="0"/>
                <a:sym typeface="Arial"/>
              </a:rPr>
              <a:t>GRAPHICAL USER INTERFACE (GUI) INTEGRATION</a:t>
            </a:r>
            <a:endParaRPr sz="3200" dirty="0">
              <a:solidFill>
                <a:schemeClr val="accent1"/>
              </a:solidFill>
              <a:latin typeface="Times New Roman" panose="02020603050405020304" pitchFamily="18" charset="0"/>
              <a:cs typeface="Times New Roman" panose="02020603050405020304" pitchFamily="18" charset="0"/>
            </a:endParaRPr>
          </a:p>
        </p:txBody>
      </p:sp>
      <p:sp>
        <p:nvSpPr>
          <p:cNvPr id="128" name="Google Shape;128;p15"/>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246851" y="723898"/>
            <a:ext cx="7498616" cy="56769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body" idx="1"/>
          </p:nvPr>
        </p:nvSpPr>
        <p:spPr>
          <a:xfrm>
            <a:off x="4702629" y="1073231"/>
            <a:ext cx="6599582" cy="4711539"/>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472"/>
              <a:buChar char="◼"/>
            </a:pPr>
            <a:r>
              <a:rPr lang="en-US" sz="1600" b="1" i="0" dirty="0">
                <a:solidFill>
                  <a:srgbClr val="FFFFFF"/>
                </a:solidFill>
                <a:latin typeface="Times New Roman" panose="02020603050405020304" pitchFamily="18" charset="0"/>
                <a:ea typeface="Arial"/>
                <a:cs typeface="Times New Roman" panose="02020603050405020304" pitchFamily="18" charset="0"/>
                <a:sym typeface="Arial"/>
              </a:rPr>
              <a:t>Introduction:</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920"/>
              </a:spcBef>
              <a:spcAft>
                <a:spcPts val="0"/>
              </a:spcAft>
              <a:buSzPts val="1472"/>
              <a:buNone/>
            </a:pPr>
            <a:r>
              <a:rPr lang="en-US" sz="1600" dirty="0">
                <a:solidFill>
                  <a:srgbClr val="FFFFFF"/>
                </a:solidFill>
                <a:latin typeface="Times New Roman" panose="02020603050405020304" pitchFamily="18" charset="0"/>
                <a:cs typeface="Times New Roman" panose="02020603050405020304" pitchFamily="18" charset="0"/>
              </a:rPr>
              <a:t>Purpose of the Code: This code integrates the movie recommendation functionality into a graphical user interface (GUI). The </a:t>
            </a:r>
            <a:r>
              <a:rPr lang="en-US" sz="1600" dirty="0" err="1">
                <a:solidFill>
                  <a:srgbClr val="FFFFFF"/>
                </a:solidFill>
                <a:latin typeface="Times New Roman" panose="02020603050405020304" pitchFamily="18" charset="0"/>
                <a:cs typeface="Times New Roman" panose="02020603050405020304" pitchFamily="18" charset="0"/>
              </a:rPr>
              <a:t>recommend_movies</a:t>
            </a:r>
            <a:r>
              <a:rPr lang="en-US" sz="1600" dirty="0">
                <a:solidFill>
                  <a:srgbClr val="FFFFFF"/>
                </a:solidFill>
                <a:latin typeface="Times New Roman" panose="02020603050405020304" pitchFamily="18" charset="0"/>
                <a:cs typeface="Times New Roman" panose="02020603050405020304" pitchFamily="18" charset="0"/>
              </a:rPr>
              <a:t> function clears previous content, handles user input, and displays movie recommendations through visually appealing Matplotlib charts. The purpose is to enhance user experience and provide an intuitive platform for exploring movie suggestions.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920"/>
              </a:spcBef>
              <a:spcAft>
                <a:spcPts val="0"/>
              </a:spcAft>
              <a:buSzPts val="1472"/>
              <a:buNone/>
            </a:pPr>
            <a:r>
              <a:rPr lang="en-US" sz="1600" b="1" dirty="0">
                <a:solidFill>
                  <a:srgbClr val="FFFFFF"/>
                </a:solidFill>
                <a:latin typeface="Times New Roman" panose="02020603050405020304" pitchFamily="18" charset="0"/>
                <a:ea typeface="Arial"/>
                <a:cs typeface="Times New Roman" panose="02020603050405020304" pitchFamily="18" charset="0"/>
                <a:sym typeface="Arial"/>
              </a:rPr>
              <a:t>Visualization:</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Font typeface="Arial"/>
              <a:buChar char="•"/>
            </a:pPr>
            <a:r>
              <a:rPr lang="en-US" sz="1600" dirty="0">
                <a:solidFill>
                  <a:srgbClr val="FFFFFF"/>
                </a:solidFill>
                <a:latin typeface="Times New Roman" panose="02020603050405020304" pitchFamily="18" charset="0"/>
                <a:cs typeface="Times New Roman" panose="02020603050405020304" pitchFamily="18" charset="0"/>
              </a:rPr>
              <a:t>Matplotlib for creating visualizations</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Font typeface="Arial"/>
              <a:buChar char="•"/>
            </a:pPr>
            <a:r>
              <a:rPr lang="en-US" sz="1600" dirty="0">
                <a:solidFill>
                  <a:srgbClr val="FFFFFF"/>
                </a:solidFill>
                <a:latin typeface="Times New Roman" panose="02020603050405020304" pitchFamily="18" charset="0"/>
                <a:cs typeface="Times New Roman" panose="02020603050405020304" pitchFamily="18" charset="0"/>
              </a:rPr>
              <a:t>Bar chart displaying cosine similarity percentages</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Font typeface="Arial"/>
              <a:buChar char="•"/>
            </a:pPr>
            <a:r>
              <a:rPr lang="en-US" sz="1600" dirty="0">
                <a:solidFill>
                  <a:srgbClr val="FFFFFF"/>
                </a:solidFill>
                <a:latin typeface="Times New Roman" panose="02020603050405020304" pitchFamily="18" charset="0"/>
                <a:cs typeface="Times New Roman" panose="02020603050405020304" pitchFamily="18" charset="0"/>
              </a:rPr>
              <a:t>Pie chart for the top 5 recommendations</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Font typeface="Arial"/>
              <a:buChar char="•"/>
            </a:pPr>
            <a:r>
              <a:rPr lang="en-US" sz="1600" dirty="0">
                <a:solidFill>
                  <a:srgbClr val="FFFFFF"/>
                </a:solidFill>
                <a:latin typeface="Times New Roman" panose="02020603050405020304" pitchFamily="18" charset="0"/>
                <a:cs typeface="Times New Roman" panose="02020603050405020304" pitchFamily="18" charset="0"/>
              </a:rPr>
              <a:t>Vertical scrollbars for both charts</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920"/>
              </a:spcBef>
              <a:spcAft>
                <a:spcPts val="0"/>
              </a:spcAft>
              <a:buSzPts val="1472"/>
              <a:buNone/>
            </a:pPr>
            <a:r>
              <a:rPr lang="en-US" sz="1600" b="1" dirty="0">
                <a:solidFill>
                  <a:srgbClr val="FFFFFF"/>
                </a:solidFill>
                <a:latin typeface="Times New Roman" panose="02020603050405020304" pitchFamily="18" charset="0"/>
                <a:ea typeface="Arial"/>
                <a:cs typeface="Times New Roman" panose="02020603050405020304" pitchFamily="18" charset="0"/>
                <a:sym typeface="Arial"/>
              </a:rPr>
              <a:t>User Interface:</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Char char="◼"/>
            </a:pPr>
            <a:r>
              <a:rPr lang="en-US" sz="1600" dirty="0">
                <a:solidFill>
                  <a:srgbClr val="FFFFFF"/>
                </a:solidFill>
                <a:latin typeface="Times New Roman" panose="02020603050405020304" pitchFamily="18" charset="0"/>
                <a:cs typeface="Times New Roman" panose="02020603050405020304" pitchFamily="18" charset="0"/>
              </a:rPr>
              <a:t>Clearing and updating the </a:t>
            </a:r>
            <a:r>
              <a:rPr lang="en-US" sz="1600" dirty="0" err="1">
                <a:solidFill>
                  <a:srgbClr val="FFFFFF"/>
                </a:solidFill>
                <a:latin typeface="Times New Roman" panose="02020603050405020304" pitchFamily="18" charset="0"/>
                <a:cs typeface="Times New Roman" panose="02020603050405020304" pitchFamily="18" charset="0"/>
              </a:rPr>
              <a:t>Tkinter</a:t>
            </a:r>
            <a:r>
              <a:rPr lang="en-US" sz="1600" dirty="0">
                <a:solidFill>
                  <a:srgbClr val="FFFFFF"/>
                </a:solidFill>
                <a:latin typeface="Times New Roman" panose="02020603050405020304" pitchFamily="18" charset="0"/>
                <a:cs typeface="Times New Roman" panose="02020603050405020304" pitchFamily="18" charset="0"/>
              </a:rPr>
              <a:t> frame</a:t>
            </a:r>
            <a:endParaRPr dirty="0">
              <a:latin typeface="Times New Roman" panose="02020603050405020304" pitchFamily="18" charset="0"/>
              <a:cs typeface="Times New Roman" panose="02020603050405020304" pitchFamily="18" charset="0"/>
            </a:endParaRPr>
          </a:p>
          <a:p>
            <a:pPr marL="306000" lvl="0" indent="-306000" algn="l" rtl="0">
              <a:lnSpc>
                <a:spcPct val="90000"/>
              </a:lnSpc>
              <a:spcBef>
                <a:spcPts val="920"/>
              </a:spcBef>
              <a:spcAft>
                <a:spcPts val="0"/>
              </a:spcAft>
              <a:buSzPts val="1472"/>
              <a:buChar char="◼"/>
            </a:pPr>
            <a:r>
              <a:rPr lang="en-US" sz="1600" dirty="0">
                <a:solidFill>
                  <a:srgbClr val="FFFFFF"/>
                </a:solidFill>
                <a:latin typeface="Times New Roman" panose="02020603050405020304" pitchFamily="18" charset="0"/>
                <a:cs typeface="Times New Roman" panose="02020603050405020304" pitchFamily="18" charset="0"/>
              </a:rPr>
              <a:t>Handling invalid inputs and displaying messages</a:t>
            </a:r>
            <a:endParaRPr dirty="0">
              <a:latin typeface="Times New Roman" panose="02020603050405020304" pitchFamily="18" charset="0"/>
              <a:cs typeface="Times New Roman" panose="02020603050405020304" pitchFamily="18" charset="0"/>
            </a:endParaRPr>
          </a:p>
          <a:p>
            <a:pPr marL="306000" lvl="0" indent="-212527" algn="l" rtl="0">
              <a:lnSpc>
                <a:spcPct val="90000"/>
              </a:lnSpc>
              <a:spcBef>
                <a:spcPts val="920"/>
              </a:spcBef>
              <a:spcAft>
                <a:spcPts val="0"/>
              </a:spcAft>
              <a:buSzPts val="1472"/>
              <a:buNone/>
            </a:pPr>
            <a:endParaRPr sz="1600" dirty="0">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4EE8BE-00D7-E904-CA73-3AD4271C7A96}"/>
              </a:ext>
            </a:extLst>
          </p:cNvPr>
          <p:cNvPicPr>
            <a:picLocks noChangeAspect="1"/>
          </p:cNvPicPr>
          <p:nvPr/>
        </p:nvPicPr>
        <p:blipFill>
          <a:blip r:embed="rId3"/>
          <a:stretch>
            <a:fillRect/>
          </a:stretch>
        </p:blipFill>
        <p:spPr>
          <a:xfrm>
            <a:off x="216882" y="3823644"/>
            <a:ext cx="3942617" cy="2805756"/>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152400" y="152400"/>
            <a:ext cx="11887198" cy="6705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B7341CB-8A33-FFA7-4A1D-F69597192D96}"/>
              </a:ext>
            </a:extLst>
          </p:cNvPr>
          <p:cNvSpPr>
            <a:spLocks noGrp="1"/>
          </p:cNvSpPr>
          <p:nvPr>
            <p:ph type="title"/>
          </p:nvPr>
        </p:nvSpPr>
        <p:spPr>
          <a:xfrm>
            <a:off x="407022" y="2545183"/>
            <a:ext cx="11029615" cy="883817"/>
          </a:xfrm>
        </p:spPr>
        <p:txBody>
          <a:bodyPr/>
          <a:lstStyle/>
          <a:p>
            <a:pPr algn="ctr"/>
            <a:r>
              <a:rPr lang="en-US"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12934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3947F3-9FD7-EFE5-B21A-559EBD21912E}"/>
              </a:ext>
            </a:extLst>
          </p:cNvPr>
          <p:cNvSpPr>
            <a:spLocks noGrp="1"/>
          </p:cNvSpPr>
          <p:nvPr>
            <p:ph type="title"/>
          </p:nvPr>
        </p:nvSpPr>
        <p:spPr>
          <a:xfrm>
            <a:off x="581192" y="702156"/>
            <a:ext cx="11029616" cy="1013800"/>
          </a:xfrm>
        </p:spPr>
        <p:txBody>
          <a:bodyPr/>
          <a:lstStyle/>
          <a:p>
            <a:r>
              <a:rPr lang="en-US" dirty="0">
                <a:latin typeface="Times New Roman" panose="02020603050405020304" pitchFamily="18" charset="0"/>
                <a:cs typeface="Times New Roman" panose="02020603050405020304" pitchFamily="18" charset="0"/>
              </a:rPr>
              <a:t>INDEX</a:t>
            </a:r>
          </a:p>
        </p:txBody>
      </p:sp>
      <p:sp>
        <p:nvSpPr>
          <p:cNvPr id="11" name="Text Placeholder 2">
            <a:extLst>
              <a:ext uri="{FF2B5EF4-FFF2-40B4-BE49-F238E27FC236}">
                <a16:creationId xmlns:a16="http://schemas.microsoft.com/office/drawing/2014/main" id="{13336ACD-0A9D-4155-6D73-872E2FDF8DFC}"/>
              </a:ext>
            </a:extLst>
          </p:cNvPr>
          <p:cNvSpPr>
            <a:spLocks noGrp="1"/>
          </p:cNvSpPr>
          <p:nvPr>
            <p:ph type="body" idx="1"/>
          </p:nvPr>
        </p:nvSpPr>
        <p:spPr>
          <a:xfrm>
            <a:off x="581192" y="2180496"/>
            <a:ext cx="11029615" cy="3678303"/>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DATA ACQUISTION</a:t>
            </a:r>
          </a:p>
          <a:p>
            <a:r>
              <a:rPr lang="en-US" dirty="0">
                <a:latin typeface="Times New Roman" panose="02020603050405020304" pitchFamily="18" charset="0"/>
                <a:cs typeface="Times New Roman" panose="02020603050405020304" pitchFamily="18" charset="0"/>
              </a:rPr>
              <a:t>VISULIZATION</a:t>
            </a:r>
          </a:p>
          <a:p>
            <a:r>
              <a:rPr lang="en-US" dirty="0">
                <a:latin typeface="Times New Roman" panose="02020603050405020304" pitchFamily="18" charset="0"/>
                <a:cs typeface="Times New Roman" panose="02020603050405020304" pitchFamily="18" charset="0"/>
              </a:rPr>
              <a:t>EXEXPLORING DATA AND FEATURE</a:t>
            </a:r>
          </a:p>
          <a:p>
            <a:r>
              <a:rPr lang="en-US" dirty="0">
                <a:latin typeface="Times New Roman" panose="02020603050405020304" pitchFamily="18" charset="0"/>
                <a:cs typeface="Times New Roman" panose="02020603050405020304" pitchFamily="18" charset="0"/>
              </a:rPr>
              <a:t>MOVIE RECOMMENDATIONS</a:t>
            </a:r>
          </a:p>
          <a:p>
            <a:r>
              <a:rPr lang="en-US" dirty="0">
                <a:latin typeface="Times New Roman" panose="02020603050405020304" pitchFamily="18" charset="0"/>
                <a:cs typeface="Times New Roman" panose="02020603050405020304" pitchFamily="18" charset="0"/>
              </a:rPr>
              <a:t>HOW THE SYSTEM WORKS?</a:t>
            </a:r>
          </a:p>
          <a:p>
            <a:r>
              <a:rPr lang="en-US" dirty="0">
                <a:latin typeface="Times New Roman" panose="02020603050405020304" pitchFamily="18" charset="0"/>
                <a:cs typeface="Times New Roman" panose="02020603050405020304" pitchFamily="18" charset="0"/>
              </a:rPr>
              <a:t>GUI INTRACTION </a:t>
            </a:r>
          </a:p>
          <a:p>
            <a:r>
              <a:rPr lang="en-US" dirty="0">
                <a:latin typeface="Times New Roman" panose="02020603050405020304" pitchFamily="18" charset="0"/>
                <a:cs typeface="Times New Roman" panose="02020603050405020304" pitchFamily="18" charset="0"/>
              </a:rPr>
              <a:t>THANKS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415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8C200C-0C1C-8E5B-0859-A42C0EA03C1C}"/>
              </a:ext>
            </a:extLst>
          </p:cNvPr>
          <p:cNvSpPr>
            <a:spLocks noGrp="1"/>
          </p:cNvSpPr>
          <p:nvPr>
            <p:ph type="title"/>
          </p:nvPr>
        </p:nvSpPr>
        <p:spPr>
          <a:xfrm>
            <a:off x="581192" y="702156"/>
            <a:ext cx="11029616" cy="10138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1" name="Text Placeholder 2">
            <a:extLst>
              <a:ext uri="{FF2B5EF4-FFF2-40B4-BE49-F238E27FC236}">
                <a16:creationId xmlns:a16="http://schemas.microsoft.com/office/drawing/2014/main" id="{607CEB79-4D72-5C03-F32A-AF8825214EAA}"/>
              </a:ext>
            </a:extLst>
          </p:cNvPr>
          <p:cNvSpPr>
            <a:spLocks noGrp="1"/>
          </p:cNvSpPr>
          <p:nvPr>
            <p:ph type="body" idx="1"/>
          </p:nvPr>
        </p:nvSpPr>
        <p:spPr>
          <a:xfrm>
            <a:off x="581192" y="2180496"/>
            <a:ext cx="11029615" cy="3678303"/>
          </a:xfrm>
        </p:spPr>
        <p:txBody>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In the vast landscape of entertainment, the need for personalized and accurate movie recommendations has become crucial. Users are often overwhelmed with choices, making it challenging to discover movies tailored to their preferences. Movie Recommendation Systems aim to address this challenge by leveraging advanced algorithms to suggest movies based on user behavior, preferences, and historical data.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7797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p:nvPr/>
        </p:nvSpPr>
        <p:spPr>
          <a:xfrm>
            <a:off x="34250" y="705900"/>
            <a:ext cx="12192000" cy="58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2"/>
                </a:solidFill>
                <a:latin typeface="Times New Roman" panose="02020603050405020304" pitchFamily="18" charset="0"/>
                <a:ea typeface="Gill Sans"/>
                <a:cs typeface="Times New Roman" panose="02020603050405020304" pitchFamily="18" charset="0"/>
                <a:sym typeface="Gill Sans"/>
              </a:rPr>
              <a:t>Data Acquisition:</a:t>
            </a:r>
          </a:p>
          <a:p>
            <a:pPr marL="0" lvl="0" indent="0" algn="l" rtl="0">
              <a:spcBef>
                <a:spcPts val="0"/>
              </a:spcBef>
              <a:spcAft>
                <a:spcPts val="0"/>
              </a:spcAft>
              <a:buNone/>
            </a:pPr>
            <a:r>
              <a:rPr lang="en-US" b="1" dirty="0">
                <a:solidFill>
                  <a:schemeClr val="accent2"/>
                </a:solidFill>
                <a:latin typeface="Times New Roman" panose="02020603050405020304" pitchFamily="18" charset="0"/>
                <a:ea typeface="Gill Sans"/>
                <a:cs typeface="Times New Roman" panose="02020603050405020304" pitchFamily="18" charset="0"/>
                <a:sym typeface="Gill Sans"/>
              </a:rPr>
              <a:t>				We will first import all the required libraries</a:t>
            </a:r>
          </a:p>
          <a:p>
            <a:pPr marL="0" lvl="0" indent="0" algn="l" rtl="0">
              <a:spcBef>
                <a:spcPts val="0"/>
              </a:spcBef>
              <a:spcAft>
                <a:spcPts val="0"/>
              </a:spcAft>
              <a:buNone/>
            </a:pP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import pandas as pd</a:t>
            </a: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sklearn.feature_extraction.text</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CountVectorizer</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sklearn.metrics.pairwise</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cosine_similarity</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sklearn.cluster</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KMeans</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tkinter</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messagebox</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ttk</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tkinter</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tkinter.scrolledtext</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ScrolledText</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matplotlib.pyplot</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as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plt</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matplotlib.backends.backend_tkagg</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FigureCanvasTkAgg</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import seaborn as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sns</a:t>
            </a: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import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ipywidgets</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as widgets</a:t>
            </a:r>
          </a:p>
          <a:p>
            <a:pPr marL="0" lvl="0" indent="0" algn="l" rtl="0">
              <a:spcBef>
                <a:spcPts val="0"/>
              </a:spcBef>
              <a:spcAft>
                <a:spcPts val="0"/>
              </a:spcAft>
              <a:buNone/>
            </a:pP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from </a:t>
            </a:r>
            <a:r>
              <a:rPr lang="en-IN" sz="1200" b="1" dirty="0" err="1">
                <a:solidFill>
                  <a:schemeClr val="accent2"/>
                </a:solidFill>
                <a:latin typeface="Times New Roman" panose="02020603050405020304" pitchFamily="18" charset="0"/>
                <a:ea typeface="Gill Sans"/>
                <a:cs typeface="Times New Roman" panose="02020603050405020304" pitchFamily="18" charset="0"/>
                <a:sym typeface="Gill Sans"/>
              </a:rPr>
              <a:t>IPython.display</a:t>
            </a:r>
            <a:r>
              <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rPr>
              <a:t> import display</a:t>
            </a:r>
          </a:p>
          <a:p>
            <a:pPr marL="0" lvl="0" indent="0" algn="l" rtl="0">
              <a:spcBef>
                <a:spcPts val="0"/>
              </a:spcBef>
              <a:spcAft>
                <a:spcPts val="0"/>
              </a:spcAft>
              <a:buNone/>
            </a:pP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lang="en-IN" sz="12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b="1" dirty="0">
                <a:solidFill>
                  <a:schemeClr val="accent2"/>
                </a:solidFill>
                <a:latin typeface="Times New Roman" panose="02020603050405020304" pitchFamily="18" charset="0"/>
                <a:ea typeface="Gill Sans"/>
                <a:cs typeface="Times New Roman" panose="02020603050405020304" pitchFamily="18" charset="0"/>
                <a:sym typeface="Gill Sans"/>
              </a:rPr>
              <a:t>Now we will be importing the data from the csv file :</a:t>
            </a:r>
            <a:endParaRPr sz="20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movie_data</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 </a:t>
            </a: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pd.read_csv</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("movie_data.csv")</a:t>
            </a:r>
          </a:p>
          <a:p>
            <a:pPr marL="0" lvl="0" indent="0" algn="l" rtl="0">
              <a:spcBef>
                <a:spcPts val="0"/>
              </a:spcBef>
              <a:spcAft>
                <a:spcPts val="0"/>
              </a:spcAft>
              <a:buNone/>
            </a:pP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movie_data.head</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 this command will show top 5 entries</a:t>
            </a:r>
          </a:p>
          <a:p>
            <a:pPr marL="0" lvl="0" indent="0" algn="l" rtl="0">
              <a:spcBef>
                <a:spcPts val="0"/>
              </a:spcBef>
              <a:spcAft>
                <a:spcPts val="0"/>
              </a:spcAft>
              <a:buNone/>
            </a:pPr>
            <a:endPar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movie_data.info() # This method prints information of the </a:t>
            </a: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dataframe</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including index </a:t>
            </a: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dtype</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column </a:t>
            </a: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dtype</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non null values</a:t>
            </a:r>
          </a:p>
          <a:p>
            <a:pPr marL="0" lvl="0" indent="0" algn="l" rtl="0">
              <a:spcBef>
                <a:spcPts val="0"/>
              </a:spcBef>
              <a:spcAft>
                <a:spcPts val="0"/>
              </a:spcAft>
              <a:buNone/>
            </a:pPr>
            <a:endPar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movie_data.isnull</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().sum() # it is used to count the number of missing values in each column of </a:t>
            </a:r>
            <a:r>
              <a:rPr lang="en-IN" sz="1600" b="1" dirty="0" err="1">
                <a:solidFill>
                  <a:schemeClr val="accent2"/>
                </a:solidFill>
                <a:latin typeface="Times New Roman" panose="02020603050405020304" pitchFamily="18" charset="0"/>
                <a:ea typeface="Gill Sans"/>
                <a:cs typeface="Times New Roman" panose="02020603050405020304" pitchFamily="18" charset="0"/>
                <a:sym typeface="Gill Sans"/>
              </a:rPr>
              <a:t>dartaframe</a:t>
            </a:r>
            <a:r>
              <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rPr>
              <a:t> , the .sum() the 				Boolean values along values along each column , treating True as 1 and False as 0</a:t>
            </a:r>
          </a:p>
          <a:p>
            <a:pPr marL="0" lvl="0" indent="0" algn="l" rtl="0">
              <a:spcBef>
                <a:spcPts val="0"/>
              </a:spcBef>
              <a:spcAft>
                <a:spcPts val="0"/>
              </a:spcAft>
              <a:buNone/>
            </a:pPr>
            <a:endParaRPr lang="en-IN" sz="16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lang="en-IN" sz="1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1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360"/>
              </a:spcBef>
              <a:spcAft>
                <a:spcPts val="0"/>
              </a:spcAft>
              <a:buNone/>
            </a:pPr>
            <a:endParaRPr sz="20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endParaRPr sz="1800" dirty="0">
              <a:solidFill>
                <a:schemeClr val="dk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600"/>
              </a:spcBef>
              <a:spcAft>
                <a:spcPts val="0"/>
              </a:spcAft>
              <a:buNone/>
            </a:pPr>
            <a:endParaRPr sz="2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457200" lvl="0" indent="-514350" algn="ctr" rtl="0">
              <a:lnSpc>
                <a:spcPct val="115000"/>
              </a:lnSpc>
              <a:spcBef>
                <a:spcPts val="1500"/>
              </a:spcBef>
              <a:spcAft>
                <a:spcPts val="0"/>
              </a:spcAft>
              <a:buNone/>
            </a:pPr>
            <a:endParaRPr sz="1800" dirty="0">
              <a:solidFill>
                <a:schemeClr val="accent2"/>
              </a:solidFill>
              <a:highlight>
                <a:srgbClr val="FFFF00"/>
              </a:highlight>
              <a:latin typeface="Times New Roman" panose="02020603050405020304" pitchFamily="18" charset="0"/>
              <a:ea typeface="Courier New"/>
              <a:cs typeface="Times New Roman" panose="02020603050405020304" pitchFamily="18" charset="0"/>
              <a:sym typeface="Courier New"/>
            </a:endParaRPr>
          </a:p>
          <a:p>
            <a:pPr marL="0" lvl="0" indent="0" algn="l" rtl="0">
              <a:lnSpc>
                <a:spcPct val="115000"/>
              </a:lnSpc>
              <a:spcBef>
                <a:spcPts val="1500"/>
              </a:spcBef>
              <a:spcAft>
                <a:spcPts val="0"/>
              </a:spcAft>
              <a:buNone/>
            </a:pPr>
            <a:endParaRPr sz="2000" b="1" dirty="0">
              <a:solidFill>
                <a:schemeClr val="accent2"/>
              </a:solidFill>
              <a:highlight>
                <a:schemeClr val="lt1"/>
              </a:highlight>
              <a:latin typeface="Times New Roman" panose="02020603050405020304" pitchFamily="18" charset="0"/>
              <a:ea typeface="Courier New"/>
              <a:cs typeface="Times New Roman" panose="02020603050405020304" pitchFamily="18" charset="0"/>
              <a:sym typeface="Courier New"/>
            </a:endParaRPr>
          </a:p>
          <a:p>
            <a:pPr marL="0" lvl="0" indent="0" algn="l" rtl="0">
              <a:lnSpc>
                <a:spcPct val="115000"/>
              </a:lnSpc>
              <a:spcBef>
                <a:spcPts val="1500"/>
              </a:spcBef>
              <a:spcAft>
                <a:spcPts val="0"/>
              </a:spcAft>
              <a:buNone/>
            </a:pPr>
            <a:endParaRPr sz="2000" b="1" dirty="0">
              <a:solidFill>
                <a:schemeClr val="accent2"/>
              </a:solidFill>
              <a:highlight>
                <a:schemeClr val="lt1"/>
              </a:highlight>
              <a:latin typeface="Times New Roman" panose="02020603050405020304" pitchFamily="18" charset="0"/>
              <a:ea typeface="Courier New"/>
              <a:cs typeface="Times New Roman" panose="02020603050405020304" pitchFamily="18" charset="0"/>
              <a:sym typeface="Courier New"/>
            </a:endParaRPr>
          </a:p>
          <a:p>
            <a:pPr marL="457200" lvl="0" indent="-514350" algn="ctr" rtl="0">
              <a:lnSpc>
                <a:spcPct val="115000"/>
              </a:lnSpc>
              <a:spcBef>
                <a:spcPts val="1500"/>
              </a:spcBef>
              <a:spcAft>
                <a:spcPts val="1500"/>
              </a:spcAft>
              <a:buNone/>
            </a:pPr>
            <a:endParaRPr sz="1800" dirty="0">
              <a:solidFill>
                <a:schemeClr val="accent2"/>
              </a:solidFill>
              <a:highlight>
                <a:srgbClr val="FFFFFF"/>
              </a:highlight>
              <a:latin typeface="Times New Roman" panose="02020603050405020304" pitchFamily="18" charset="0"/>
              <a:ea typeface="Courier New"/>
              <a:cs typeface="Times New Roman" panose="02020603050405020304" pitchFamily="18" charset="0"/>
              <a:sym typeface="Courier New"/>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p:nvPr/>
        </p:nvSpPr>
        <p:spPr>
          <a:xfrm>
            <a:off x="0" y="690300"/>
            <a:ext cx="12226200" cy="541683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IN" sz="2000" dirty="0" err="1">
                <a:solidFill>
                  <a:schemeClr val="accent2"/>
                </a:solidFill>
                <a:latin typeface="Times New Roman" panose="02020603050405020304" pitchFamily="18" charset="0"/>
                <a:ea typeface="Gill Sans"/>
                <a:cs typeface="Times New Roman" panose="02020603050405020304" pitchFamily="18" charset="0"/>
                <a:sym typeface="Gill Sans"/>
              </a:rPr>
              <a:t>movie_data.isnull</a:t>
            </a:r>
            <a:r>
              <a:rPr lang="en-IN" sz="2000" dirty="0">
                <a:solidFill>
                  <a:schemeClr val="accent2"/>
                </a:solidFill>
                <a:latin typeface="Times New Roman" panose="02020603050405020304" pitchFamily="18" charset="0"/>
                <a:ea typeface="Gill Sans"/>
                <a:cs typeface="Times New Roman" panose="02020603050405020304" pitchFamily="18" charset="0"/>
                <a:sym typeface="Gill Sans"/>
              </a:rPr>
              <a:t>() #Checks for missing null values in </a:t>
            </a:r>
            <a:r>
              <a:rPr lang="en-IN" sz="2000" dirty="0" err="1">
                <a:solidFill>
                  <a:schemeClr val="accent2"/>
                </a:solidFill>
                <a:latin typeface="Times New Roman" panose="02020603050405020304" pitchFamily="18" charset="0"/>
                <a:ea typeface="Gill Sans"/>
                <a:cs typeface="Times New Roman" panose="02020603050405020304" pitchFamily="18" charset="0"/>
                <a:sym typeface="Gill Sans"/>
              </a:rPr>
              <a:t>Daaframe</a:t>
            </a:r>
            <a:r>
              <a:rPr lang="en-IN" sz="2000" dirty="0">
                <a:solidFill>
                  <a:schemeClr val="accent2"/>
                </a:solidFill>
                <a:latin typeface="Times New Roman" panose="02020603050405020304" pitchFamily="18" charset="0"/>
                <a:ea typeface="Gill Sans"/>
                <a:cs typeface="Times New Roman" panose="02020603050405020304" pitchFamily="18" charset="0"/>
                <a:sym typeface="Gill Sans"/>
              </a:rPr>
              <a:t> and resulting DF has same shape as our sample DF 		where each Boolean value indicates if the respective element in DF is Null</a:t>
            </a:r>
          </a:p>
          <a:p>
            <a:pPr marL="0" lvl="0" indent="0" algn="l" rtl="0">
              <a:spcBef>
                <a:spcPts val="0"/>
              </a:spcBef>
              <a:spcAft>
                <a:spcPts val="0"/>
              </a:spcAft>
              <a:buNone/>
            </a:pPr>
            <a:endParaRPr lang="en-IN"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Handling missing values in specified features</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*features = ['</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director_name</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'duration', 'actor_2_name', 'genres', 'actor_1_name’]</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*for feature in features:</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movie_data</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[feature] = </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movie_data</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[feature].</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fillna</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p>
          <a:p>
            <a:pPr marL="0" lvl="0" indent="0" algn="l" rtl="0">
              <a:spcBef>
                <a:spcPts val="0"/>
              </a:spcBef>
              <a:spcAft>
                <a:spcPts val="0"/>
              </a:spcAft>
              <a:buNone/>
            </a:pPr>
            <a:endParaRPr lang="en-US"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movie_data.select_dtypes</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(include='object').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nunique</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 # Purpose : Checking unique values in each column</a:t>
            </a:r>
          </a:p>
          <a:p>
            <a:pPr marL="0" lvl="0" indent="0" algn="l" rtl="0">
              <a:spcBef>
                <a:spcPts val="0"/>
              </a:spcBef>
              <a:spcAft>
                <a:spcPts val="0"/>
              </a:spcAft>
              <a:buNone/>
            </a:pPr>
            <a:endParaRPr lang="en-US"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plt.figure</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figsize</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=(10,5)) # Here we are plotting graphs for genres </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movie_data</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['genres'].</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value_counts</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().head(30).plot(kind='bar’)</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r>
              <a:rPr lang="en-US" sz="2000" dirty="0" err="1">
                <a:solidFill>
                  <a:schemeClr val="accent2"/>
                </a:solidFill>
                <a:latin typeface="Times New Roman" panose="02020603050405020304" pitchFamily="18" charset="0"/>
                <a:ea typeface="Gill Sans"/>
                <a:cs typeface="Times New Roman" panose="02020603050405020304" pitchFamily="18" charset="0"/>
                <a:sym typeface="Gill Sans"/>
              </a:rPr>
              <a:t>plt.show</a:t>
            </a: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a:t>
            </a:r>
          </a:p>
          <a:p>
            <a:pPr marL="0" lvl="0" indent="0" algn="l" rtl="0">
              <a:spcBef>
                <a:spcPts val="0"/>
              </a:spcBef>
              <a:spcAft>
                <a:spcPts val="0"/>
              </a:spcAft>
              <a:buNone/>
            </a:pPr>
            <a:endParaRPr lang="en-US" sz="20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Now we will fill NAN values with default value , which user can decide.</a:t>
            </a:r>
            <a:b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b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Then we will convert title year column to int64 because in DF it was float 64</a:t>
            </a:r>
          </a:p>
          <a:p>
            <a:pPr marL="0" lvl="0" indent="0" algn="l" rtl="0">
              <a:spcBef>
                <a:spcPts val="0"/>
              </a:spcBef>
              <a:spcAft>
                <a:spcPts val="0"/>
              </a:spcAft>
              <a:buNone/>
            </a:pPr>
            <a:r>
              <a:rPr lang="en-US" sz="2000" dirty="0">
                <a:solidFill>
                  <a:schemeClr val="accent2"/>
                </a:solidFill>
                <a:latin typeface="Times New Roman" panose="02020603050405020304" pitchFamily="18" charset="0"/>
                <a:ea typeface="Gill Sans"/>
                <a:cs typeface="Times New Roman" panose="02020603050405020304" pitchFamily="18" charset="0"/>
                <a:sym typeface="Gill Sans"/>
              </a:rPr>
              <a:t>Then  we will plot the Bar Chart</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3753853"/>
            <a:ext cx="12192000"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2800" b="1"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114300" lvl="0" algn="l" rtl="0">
              <a:spcBef>
                <a:spcPts val="0"/>
              </a:spcBef>
              <a:spcAft>
                <a:spcPts val="0"/>
              </a:spcAft>
              <a:buClr>
                <a:schemeClr val="accent2"/>
              </a:buClr>
              <a:buSzPts val="1800"/>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Now we will Extract MIN MAX values for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imdb</a:t>
            </a: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 score, duration and </a:t>
            </a:r>
            <a:r>
              <a:rPr lang="en-US" sz="1800" dirty="0" err="1">
                <a:solidFill>
                  <a:schemeClr val="accent2"/>
                </a:solidFill>
                <a:latin typeface="Times New Roman" panose="02020603050405020304" pitchFamily="18" charset="0"/>
                <a:ea typeface="Gill Sans"/>
                <a:cs typeface="Times New Roman" panose="02020603050405020304" pitchFamily="18" charset="0"/>
                <a:sym typeface="Gill Sans"/>
              </a:rPr>
              <a:t>num_voted_user</a:t>
            </a:r>
            <a:endParaRPr lang="en-US" sz="1800" dirty="0">
              <a:solidFill>
                <a:schemeClr val="accent2"/>
              </a:solidFill>
              <a:latin typeface="Times New Roman" panose="02020603050405020304" pitchFamily="18" charset="0"/>
              <a:ea typeface="Gill Sans"/>
              <a:cs typeface="Times New Roman" panose="02020603050405020304" pitchFamily="18" charset="0"/>
              <a:sym typeface="Gill Sans"/>
            </a:endParaRPr>
          </a:p>
          <a:p>
            <a:pPr marL="114300" lvl="0" algn="l" rtl="0">
              <a:spcBef>
                <a:spcPts val="0"/>
              </a:spcBef>
              <a:spcAft>
                <a:spcPts val="0"/>
              </a:spcAft>
              <a:buClr>
                <a:schemeClr val="accent2"/>
              </a:buClr>
              <a:buSzPts val="1800"/>
            </a:pPr>
            <a:r>
              <a:rPr lang="en-US" sz="1800" dirty="0">
                <a:solidFill>
                  <a:schemeClr val="accent2"/>
                </a:solidFill>
                <a:latin typeface="Times New Roman" panose="02020603050405020304" pitchFamily="18" charset="0"/>
                <a:ea typeface="Gill Sans"/>
                <a:cs typeface="Times New Roman" panose="02020603050405020304" pitchFamily="18" charset="0"/>
                <a:sym typeface="Gill Sans"/>
              </a:rPr>
              <a:t>Next we will display the results </a:t>
            </a:r>
          </a:p>
          <a:p>
            <a:pPr marL="0" lvl="0" indent="0" algn="l" rtl="0">
              <a:spcBef>
                <a:spcPts val="600"/>
              </a:spcBef>
              <a:spcAft>
                <a:spcPts val="600"/>
              </a:spcAft>
              <a:buNone/>
            </a:pPr>
            <a:endParaRPr lang="en-US" dirty="0">
              <a:solidFill>
                <a:schemeClr val="accent2"/>
              </a:solidFill>
              <a:latin typeface="Times New Roman" panose="02020603050405020304" pitchFamily="18" charset="0"/>
              <a:ea typeface="Gill Sans"/>
              <a:cs typeface="Times New Roman" panose="02020603050405020304" pitchFamily="18" charset="0"/>
              <a:sym typeface="Gill Sans"/>
            </a:endParaRPr>
          </a:p>
        </p:txBody>
      </p:sp>
      <p:pic>
        <p:nvPicPr>
          <p:cNvPr id="3" name="Picture 2">
            <a:extLst>
              <a:ext uri="{FF2B5EF4-FFF2-40B4-BE49-F238E27FC236}">
                <a16:creationId xmlns:a16="http://schemas.microsoft.com/office/drawing/2014/main" id="{AE521CA3-4649-0BE1-A0A3-BACEE2BEA42C}"/>
              </a:ext>
            </a:extLst>
          </p:cNvPr>
          <p:cNvPicPr>
            <a:picLocks noChangeAspect="1"/>
          </p:cNvPicPr>
          <p:nvPr/>
        </p:nvPicPr>
        <p:blipFill>
          <a:blip r:embed="rId3"/>
          <a:stretch>
            <a:fillRect/>
          </a:stretch>
        </p:blipFill>
        <p:spPr>
          <a:xfrm>
            <a:off x="1035459" y="417510"/>
            <a:ext cx="9654456" cy="3753437"/>
          </a:xfrm>
          <a:prstGeom prst="rect">
            <a:avLst/>
          </a:prstGeom>
        </p:spPr>
      </p:pic>
      <p:pic>
        <p:nvPicPr>
          <p:cNvPr id="5" name="Picture 4">
            <a:extLst>
              <a:ext uri="{FF2B5EF4-FFF2-40B4-BE49-F238E27FC236}">
                <a16:creationId xmlns:a16="http://schemas.microsoft.com/office/drawing/2014/main" id="{A59C890A-44C9-5051-5EF8-986A9A51E3A4}"/>
              </a:ext>
            </a:extLst>
          </p:cNvPr>
          <p:cNvPicPr>
            <a:picLocks noChangeAspect="1"/>
          </p:cNvPicPr>
          <p:nvPr/>
        </p:nvPicPr>
        <p:blipFill>
          <a:blip r:embed="rId4"/>
          <a:stretch>
            <a:fillRect/>
          </a:stretch>
        </p:blipFill>
        <p:spPr>
          <a:xfrm>
            <a:off x="251903" y="5292706"/>
            <a:ext cx="3635055" cy="75444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DFD7E4-F93C-4FE1-6885-981E59C84B13}"/>
              </a:ext>
            </a:extLst>
          </p:cNvPr>
          <p:cNvPicPr>
            <a:picLocks noChangeAspect="1"/>
          </p:cNvPicPr>
          <p:nvPr/>
        </p:nvPicPr>
        <p:blipFill>
          <a:blip r:embed="rId2"/>
          <a:stretch>
            <a:fillRect/>
          </a:stretch>
        </p:blipFill>
        <p:spPr>
          <a:xfrm>
            <a:off x="177028" y="-15086"/>
            <a:ext cx="5918972" cy="4547072"/>
          </a:xfrm>
          <a:prstGeom prst="rect">
            <a:avLst/>
          </a:prstGeom>
        </p:spPr>
      </p:pic>
      <p:pic>
        <p:nvPicPr>
          <p:cNvPr id="8" name="Picture 7">
            <a:extLst>
              <a:ext uri="{FF2B5EF4-FFF2-40B4-BE49-F238E27FC236}">
                <a16:creationId xmlns:a16="http://schemas.microsoft.com/office/drawing/2014/main" id="{806AE627-58F5-56AA-F65C-32B18DB722CF}"/>
              </a:ext>
            </a:extLst>
          </p:cNvPr>
          <p:cNvPicPr>
            <a:picLocks noChangeAspect="1"/>
          </p:cNvPicPr>
          <p:nvPr/>
        </p:nvPicPr>
        <p:blipFill>
          <a:blip r:embed="rId3"/>
          <a:stretch>
            <a:fillRect/>
          </a:stretch>
        </p:blipFill>
        <p:spPr>
          <a:xfrm>
            <a:off x="6096000" y="-36814"/>
            <a:ext cx="5264421" cy="4464279"/>
          </a:xfrm>
          <a:prstGeom prst="rect">
            <a:avLst/>
          </a:prstGeom>
        </p:spPr>
      </p:pic>
      <p:sp>
        <p:nvSpPr>
          <p:cNvPr id="12" name="TextBox 11">
            <a:extLst>
              <a:ext uri="{FF2B5EF4-FFF2-40B4-BE49-F238E27FC236}">
                <a16:creationId xmlns:a16="http://schemas.microsoft.com/office/drawing/2014/main" id="{0D0FD567-336C-2E22-3DE9-E4E2B527ACD5}"/>
              </a:ext>
            </a:extLst>
          </p:cNvPr>
          <p:cNvSpPr txBox="1"/>
          <p:nvPr/>
        </p:nvSpPr>
        <p:spPr>
          <a:xfrm>
            <a:off x="508000" y="4897120"/>
            <a:ext cx="10292080" cy="73866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Here , We are preparing a bar and pie chart for the count of movies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Country Wise</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Language Wise </a:t>
            </a:r>
          </a:p>
        </p:txBody>
      </p:sp>
    </p:spTree>
    <p:extLst>
      <p:ext uri="{BB962C8B-B14F-4D97-AF65-F5344CB8AC3E}">
        <p14:creationId xmlns:p14="http://schemas.microsoft.com/office/powerpoint/2010/main" val="1168116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B498A-0D5E-EDF7-AA13-38E50470D0D0}"/>
              </a:ext>
            </a:extLst>
          </p:cNvPr>
          <p:cNvPicPr>
            <a:picLocks noChangeAspect="1"/>
          </p:cNvPicPr>
          <p:nvPr/>
        </p:nvPicPr>
        <p:blipFill>
          <a:blip r:embed="rId2"/>
          <a:stretch>
            <a:fillRect/>
          </a:stretch>
        </p:blipFill>
        <p:spPr>
          <a:xfrm>
            <a:off x="121142" y="123738"/>
            <a:ext cx="5569236" cy="3359323"/>
          </a:xfrm>
          <a:prstGeom prst="rect">
            <a:avLst/>
          </a:prstGeom>
        </p:spPr>
      </p:pic>
      <p:pic>
        <p:nvPicPr>
          <p:cNvPr id="5" name="Picture 4">
            <a:extLst>
              <a:ext uri="{FF2B5EF4-FFF2-40B4-BE49-F238E27FC236}">
                <a16:creationId xmlns:a16="http://schemas.microsoft.com/office/drawing/2014/main" id="{B4E48D37-C493-12F8-751C-739104ECAB6D}"/>
              </a:ext>
            </a:extLst>
          </p:cNvPr>
          <p:cNvPicPr>
            <a:picLocks noChangeAspect="1"/>
          </p:cNvPicPr>
          <p:nvPr/>
        </p:nvPicPr>
        <p:blipFill>
          <a:blip r:embed="rId3"/>
          <a:stretch>
            <a:fillRect/>
          </a:stretch>
        </p:blipFill>
        <p:spPr>
          <a:xfrm>
            <a:off x="5885042" y="79987"/>
            <a:ext cx="5359675" cy="3264688"/>
          </a:xfrm>
          <a:prstGeom prst="rect">
            <a:avLst/>
          </a:prstGeom>
        </p:spPr>
      </p:pic>
      <p:sp>
        <p:nvSpPr>
          <p:cNvPr id="7" name="TextBox 6">
            <a:extLst>
              <a:ext uri="{FF2B5EF4-FFF2-40B4-BE49-F238E27FC236}">
                <a16:creationId xmlns:a16="http://schemas.microsoft.com/office/drawing/2014/main" id="{04082318-57C2-504F-C939-1AFAE980A662}"/>
              </a:ext>
            </a:extLst>
          </p:cNvPr>
          <p:cNvSpPr txBox="1"/>
          <p:nvPr/>
        </p:nvSpPr>
        <p:spPr>
          <a:xfrm>
            <a:off x="447040" y="3770340"/>
            <a:ext cx="707136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are creating a new column name </a:t>
            </a:r>
            <a:r>
              <a:rPr lang="en-US" b="1" dirty="0">
                <a:solidFill>
                  <a:srgbClr val="FF0000"/>
                </a:solidFill>
                <a:latin typeface="Times New Roman" panose="02020603050405020304" pitchFamily="18" charset="0"/>
                <a:cs typeface="Times New Roman" panose="02020603050405020304" pitchFamily="18" charset="0"/>
              </a:rPr>
              <a:t>“</a:t>
            </a:r>
            <a:r>
              <a:rPr lang="en-US" b="1" dirty="0" err="1">
                <a:solidFill>
                  <a:srgbClr val="FF0000"/>
                </a:solidFill>
                <a:latin typeface="Times New Roman" panose="02020603050405020304" pitchFamily="18" charset="0"/>
                <a:cs typeface="Times New Roman" panose="02020603050405020304" pitchFamily="18" charset="0"/>
              </a:rPr>
              <a:t>movie_status</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below logic:</a:t>
            </a:r>
          </a:p>
          <a:p>
            <a:r>
              <a:rPr lang="en-US" b="1" dirty="0">
                <a:solidFill>
                  <a:srgbClr val="FF0000"/>
                </a:solidFill>
                <a:latin typeface="Times New Roman" panose="02020603050405020304" pitchFamily="18" charset="0"/>
                <a:cs typeface="Times New Roman" panose="02020603050405020304" pitchFamily="18" charset="0"/>
              </a:rPr>
              <a:t>if 8 &lt;= score &lt;= 10:</a:t>
            </a:r>
          </a:p>
          <a:p>
            <a:r>
              <a:rPr lang="en-US" b="1" dirty="0">
                <a:solidFill>
                  <a:srgbClr val="FF0000"/>
                </a:solidFill>
                <a:latin typeface="Times New Roman" panose="02020603050405020304" pitchFamily="18" charset="0"/>
                <a:cs typeface="Times New Roman" panose="02020603050405020304" pitchFamily="18" charset="0"/>
              </a:rPr>
              <a:t>        return 'Blockbuster'</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elif</a:t>
            </a:r>
            <a:r>
              <a:rPr lang="en-US" b="1" dirty="0">
                <a:solidFill>
                  <a:srgbClr val="FF0000"/>
                </a:solidFill>
                <a:latin typeface="Times New Roman" panose="02020603050405020304" pitchFamily="18" charset="0"/>
                <a:cs typeface="Times New Roman" panose="02020603050405020304" pitchFamily="18" charset="0"/>
              </a:rPr>
              <a:t> 6 &lt;= score &lt; 8:</a:t>
            </a:r>
          </a:p>
          <a:p>
            <a:r>
              <a:rPr lang="en-US" b="1" dirty="0">
                <a:solidFill>
                  <a:srgbClr val="FF0000"/>
                </a:solidFill>
                <a:latin typeface="Times New Roman" panose="02020603050405020304" pitchFamily="18" charset="0"/>
                <a:cs typeface="Times New Roman" panose="02020603050405020304" pitchFamily="18" charset="0"/>
              </a:rPr>
              <a:t>        return 'Super Hit'</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elif</a:t>
            </a:r>
            <a:r>
              <a:rPr lang="en-US" b="1" dirty="0">
                <a:solidFill>
                  <a:srgbClr val="FF0000"/>
                </a:solidFill>
                <a:latin typeface="Times New Roman" panose="02020603050405020304" pitchFamily="18" charset="0"/>
                <a:cs typeface="Times New Roman" panose="02020603050405020304" pitchFamily="18" charset="0"/>
              </a:rPr>
              <a:t> 4 &lt;= score &lt; 6:</a:t>
            </a:r>
          </a:p>
          <a:p>
            <a:r>
              <a:rPr lang="en-US" b="1" dirty="0">
                <a:solidFill>
                  <a:srgbClr val="FF0000"/>
                </a:solidFill>
                <a:latin typeface="Times New Roman" panose="02020603050405020304" pitchFamily="18" charset="0"/>
                <a:cs typeface="Times New Roman" panose="02020603050405020304" pitchFamily="18" charset="0"/>
              </a:rPr>
              <a:t>        return 'Hit'</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elif</a:t>
            </a:r>
            <a:r>
              <a:rPr lang="en-US" b="1" dirty="0">
                <a:solidFill>
                  <a:srgbClr val="FF0000"/>
                </a:solidFill>
                <a:latin typeface="Times New Roman" panose="02020603050405020304" pitchFamily="18" charset="0"/>
                <a:cs typeface="Times New Roman" panose="02020603050405020304" pitchFamily="18" charset="0"/>
              </a:rPr>
              <a:t> 0 &lt;= score &lt; 4:</a:t>
            </a:r>
          </a:p>
          <a:p>
            <a:r>
              <a:rPr lang="en-US" b="1" dirty="0">
                <a:solidFill>
                  <a:srgbClr val="FF0000"/>
                </a:solidFill>
                <a:latin typeface="Times New Roman" panose="02020603050405020304" pitchFamily="18" charset="0"/>
                <a:cs typeface="Times New Roman" panose="02020603050405020304" pitchFamily="18" charset="0"/>
              </a:rPr>
              <a:t>        return 'Flop'</a:t>
            </a:r>
          </a:p>
        </p:txBody>
      </p:sp>
      <p:sp>
        <p:nvSpPr>
          <p:cNvPr id="8" name="TextBox 7">
            <a:extLst>
              <a:ext uri="{FF2B5EF4-FFF2-40B4-BE49-F238E27FC236}">
                <a16:creationId xmlns:a16="http://schemas.microsoft.com/office/drawing/2014/main" id="{9191D314-E527-AB13-3811-E7E996431727}"/>
              </a:ext>
            </a:extLst>
          </p:cNvPr>
          <p:cNvSpPr txBox="1"/>
          <p:nvPr/>
        </p:nvSpPr>
        <p:spPr>
          <a:xfrm>
            <a:off x="7152640" y="4521200"/>
            <a:ext cx="397256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we are showing it in a subplot.</a:t>
            </a:r>
          </a:p>
        </p:txBody>
      </p:sp>
    </p:spTree>
    <p:extLst>
      <p:ext uri="{BB962C8B-B14F-4D97-AF65-F5344CB8AC3E}">
        <p14:creationId xmlns:p14="http://schemas.microsoft.com/office/powerpoint/2010/main" val="3696972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C2E22E-7BB9-D992-521A-0A705B15DF9F}"/>
              </a:ext>
            </a:extLst>
          </p:cNvPr>
          <p:cNvPicPr>
            <a:picLocks noChangeAspect="1"/>
          </p:cNvPicPr>
          <p:nvPr/>
        </p:nvPicPr>
        <p:blipFill>
          <a:blip r:embed="rId2"/>
          <a:stretch>
            <a:fillRect/>
          </a:stretch>
        </p:blipFill>
        <p:spPr>
          <a:xfrm>
            <a:off x="251295" y="145312"/>
            <a:ext cx="5388600" cy="3359888"/>
          </a:xfrm>
          <a:prstGeom prst="rect">
            <a:avLst/>
          </a:prstGeom>
        </p:spPr>
      </p:pic>
      <p:pic>
        <p:nvPicPr>
          <p:cNvPr id="5" name="Picture 4">
            <a:extLst>
              <a:ext uri="{FF2B5EF4-FFF2-40B4-BE49-F238E27FC236}">
                <a16:creationId xmlns:a16="http://schemas.microsoft.com/office/drawing/2014/main" id="{F6FBBFBB-8953-2939-6B41-705C203F12AA}"/>
              </a:ext>
            </a:extLst>
          </p:cNvPr>
          <p:cNvPicPr>
            <a:picLocks noChangeAspect="1"/>
          </p:cNvPicPr>
          <p:nvPr/>
        </p:nvPicPr>
        <p:blipFill>
          <a:blip r:embed="rId3"/>
          <a:stretch>
            <a:fillRect/>
          </a:stretch>
        </p:blipFill>
        <p:spPr>
          <a:xfrm>
            <a:off x="5718486" y="196112"/>
            <a:ext cx="5985872" cy="3359888"/>
          </a:xfrm>
          <a:prstGeom prst="rect">
            <a:avLst/>
          </a:prstGeom>
        </p:spPr>
      </p:pic>
      <p:sp>
        <p:nvSpPr>
          <p:cNvPr id="6" name="TextBox 5">
            <a:extLst>
              <a:ext uri="{FF2B5EF4-FFF2-40B4-BE49-F238E27FC236}">
                <a16:creationId xmlns:a16="http://schemas.microsoft.com/office/drawing/2014/main" id="{B4A2D0FA-3343-D8F6-2A08-9CCBD90229A5}"/>
              </a:ext>
            </a:extLst>
          </p:cNvPr>
          <p:cNvSpPr txBox="1"/>
          <p:nvPr/>
        </p:nvSpPr>
        <p:spPr>
          <a:xfrm>
            <a:off x="599089" y="3878669"/>
            <a:ext cx="7516298"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used the </a:t>
            </a:r>
            <a:r>
              <a:rPr lang="en-US" dirty="0" err="1">
                <a:latin typeface="Times New Roman" panose="02020603050405020304" pitchFamily="18" charset="0"/>
                <a:cs typeface="Times New Roman" panose="02020603050405020304" pitchFamily="18" charset="0"/>
              </a:rPr>
              <a:t>Ipywidgets</a:t>
            </a:r>
            <a:r>
              <a:rPr lang="en-US" dirty="0">
                <a:latin typeface="Times New Roman" panose="02020603050405020304" pitchFamily="18" charset="0"/>
                <a:cs typeface="Times New Roman" panose="02020603050405020304" pitchFamily="18" charset="0"/>
              </a:rPr>
              <a:t> library and the display function from the </a:t>
            </a:r>
            <a:r>
              <a:rPr lang="en-US"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display module. This combination is commonly used in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Notebooks or </a:t>
            </a:r>
            <a:r>
              <a:rPr lang="en-US"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environments to create interactive widgets and display them within the notebook interface.</a:t>
            </a:r>
          </a:p>
        </p:txBody>
      </p:sp>
    </p:spTree>
    <p:extLst>
      <p:ext uri="{BB962C8B-B14F-4D97-AF65-F5344CB8AC3E}">
        <p14:creationId xmlns:p14="http://schemas.microsoft.com/office/powerpoint/2010/main" val="1073034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1624</Words>
  <Application>Microsoft Office PowerPoint</Application>
  <PresentationFormat>Widescreen</PresentationFormat>
  <Paragraphs>167</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Gill Sans</vt:lpstr>
      <vt:lpstr>Times New Roman</vt:lpstr>
      <vt:lpstr>Arial</vt:lpstr>
      <vt:lpstr>Noto Sans Symbols</vt:lpstr>
      <vt:lpstr>Dividend</vt:lpstr>
      <vt:lpstr>  MOVIE RECOMMENDATIONS SYSTEM </vt:lpstr>
      <vt:lpstr>INDEX</vt:lpstr>
      <vt:lpstr>INTRODUCTION</vt:lpstr>
      <vt:lpstr>PowerPoint Presentation</vt:lpstr>
      <vt:lpstr>PowerPoint Presentation</vt:lpstr>
      <vt:lpstr>PowerPoint Presentation</vt:lpstr>
      <vt:lpstr>PowerPoint Presentation</vt:lpstr>
      <vt:lpstr>PowerPoint Presentation</vt:lpstr>
      <vt:lpstr>PowerPoint Presentation</vt:lpstr>
      <vt:lpstr>EXPLORING DATA AND FEATURE EXTRACTION</vt:lpstr>
      <vt:lpstr>MOVIE RECOMMENDATIONS</vt:lpstr>
      <vt:lpstr>PowerPoint Presentation</vt:lpstr>
      <vt:lpstr>PowerPoint Presentation</vt:lpstr>
      <vt:lpstr>PowerPoint Presentation</vt:lpstr>
      <vt:lpstr>GRAPHICAL USER INTERFACE (GUI) INTEGRATION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RECOMMENDATIONS SYSTEM</dc:title>
  <dc:creator>SUNYLoaner</dc:creator>
  <cp:lastModifiedBy>Shantanu Krishna Jaipurkar</cp:lastModifiedBy>
  <cp:revision>3</cp:revision>
  <dcterms:modified xsi:type="dcterms:W3CDTF">2023-12-05T16:58:33Z</dcterms:modified>
</cp:coreProperties>
</file>